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89" autoAdjust="0"/>
  </p:normalViewPr>
  <p:slideViewPr>
    <p:cSldViewPr snapToGrid="0">
      <p:cViewPr varScale="1">
        <p:scale>
          <a:sx n="62" d="100"/>
          <a:sy n="62" d="100"/>
        </p:scale>
        <p:origin x="9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F7B1D-C6D3-4E9B-A174-B5685AB2F39A}" type="datetimeFigureOut">
              <a:rPr lang="en-GB" smtClean="0"/>
              <a:t>03/06/2016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353EC-E4A4-45C4-92B2-1955A84AA642}" type="slidenum">
              <a:rPr lang="en-GB" smtClean="0"/>
              <a:t>‹N›</a:t>
            </a:fld>
            <a:endParaRPr lang="en-GB"/>
          </a:p>
        </p:txBody>
      </p:sp>
    </p:spTree>
    <p:extLst>
      <p:ext uri="{BB962C8B-B14F-4D97-AF65-F5344CB8AC3E}">
        <p14:creationId xmlns:p14="http://schemas.microsoft.com/office/powerpoint/2010/main" val="47141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F5353EC-E4A4-45C4-92B2-1955A84AA642}" type="slidenum">
              <a:rPr lang="en-GB" smtClean="0"/>
              <a:t>1</a:t>
            </a:fld>
            <a:endParaRPr lang="en-GB"/>
          </a:p>
        </p:txBody>
      </p:sp>
    </p:spTree>
    <p:extLst>
      <p:ext uri="{BB962C8B-B14F-4D97-AF65-F5344CB8AC3E}">
        <p14:creationId xmlns:p14="http://schemas.microsoft.com/office/powerpoint/2010/main" val="286233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F5353EC-E4A4-45C4-92B2-1955A84AA642}" type="slidenum">
              <a:rPr lang="en-GB" smtClean="0"/>
              <a:t>4</a:t>
            </a:fld>
            <a:endParaRPr lang="en-GB"/>
          </a:p>
        </p:txBody>
      </p:sp>
    </p:spTree>
    <p:extLst>
      <p:ext uri="{BB962C8B-B14F-4D97-AF65-F5344CB8AC3E}">
        <p14:creationId xmlns:p14="http://schemas.microsoft.com/office/powerpoint/2010/main" val="957706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94875A40-D0C9-41DE-9865-019BAFE65D38}" type="datetimeFigureOut">
              <a:rPr lang="en-GB" smtClean="0"/>
              <a:t>03/06/2016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105862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4875A40-D0C9-41DE-9865-019BAFE65D38}" type="datetimeFigureOut">
              <a:rPr lang="en-GB" smtClean="0"/>
              <a:t>03/06/2016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417330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4875A40-D0C9-41DE-9865-019BAFE65D38}" type="datetimeFigureOut">
              <a:rPr lang="en-GB" smtClean="0"/>
              <a:t>03/06/2016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279960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4875A40-D0C9-41DE-9865-019BAFE65D38}" type="datetimeFigureOut">
              <a:rPr lang="en-GB" smtClean="0"/>
              <a:t>03/06/2016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853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4875A40-D0C9-41DE-9865-019BAFE65D38}" type="datetimeFigureOut">
              <a:rPr lang="en-GB" smtClean="0"/>
              <a:t>03/06/2016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72459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94875A40-D0C9-41DE-9865-019BAFE65D38}" type="datetimeFigureOut">
              <a:rPr lang="en-GB" smtClean="0"/>
              <a:t>03/06/2016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342203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94875A40-D0C9-41DE-9865-019BAFE65D38}" type="datetimeFigureOut">
              <a:rPr lang="en-GB" smtClean="0"/>
              <a:t>03/06/2016</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689741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94875A40-D0C9-41DE-9865-019BAFE65D38}" type="datetimeFigureOut">
              <a:rPr lang="en-GB" smtClean="0"/>
              <a:t>03/06/2016</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195306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875A40-D0C9-41DE-9865-019BAFE65D38}" type="datetimeFigureOut">
              <a:rPr lang="en-GB" smtClean="0"/>
              <a:t>03/06/2016</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379621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4875A40-D0C9-41DE-9865-019BAFE65D38}" type="datetimeFigureOut">
              <a:rPr lang="en-GB" smtClean="0"/>
              <a:t>03/06/2016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313737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4875A40-D0C9-41DE-9865-019BAFE65D38}" type="datetimeFigureOut">
              <a:rPr lang="en-GB" smtClean="0"/>
              <a:t>03/06/2016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70ED2E6-1B8E-4FB2-8427-93AF11FD6740}" type="slidenum">
              <a:rPr lang="en-GB" smtClean="0"/>
              <a:t>‹N›</a:t>
            </a:fld>
            <a:endParaRPr lang="en-GB"/>
          </a:p>
        </p:txBody>
      </p:sp>
    </p:spTree>
    <p:extLst>
      <p:ext uri="{BB962C8B-B14F-4D97-AF65-F5344CB8AC3E}">
        <p14:creationId xmlns:p14="http://schemas.microsoft.com/office/powerpoint/2010/main" val="78285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75A40-D0C9-41DE-9865-019BAFE65D38}" type="datetimeFigureOut">
              <a:rPr lang="en-GB" smtClean="0"/>
              <a:t>03/06/2016</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ED2E6-1B8E-4FB2-8427-93AF11FD6740}" type="slidenum">
              <a:rPr lang="en-GB" smtClean="0"/>
              <a:t>‹N›</a:t>
            </a:fld>
            <a:endParaRPr lang="en-GB"/>
          </a:p>
        </p:txBody>
      </p:sp>
    </p:spTree>
    <p:extLst>
      <p:ext uri="{BB962C8B-B14F-4D97-AF65-F5344CB8AC3E}">
        <p14:creationId xmlns:p14="http://schemas.microsoft.com/office/powerpoint/2010/main" val="2269324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G"/><Relationship Id="rId7" Type="http://schemas.openxmlformats.org/officeDocument/2006/relationships/image" Target="../media/image89.jpe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956"/>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29" y="176332"/>
            <a:ext cx="3741484" cy="1737531"/>
          </a:xfrm>
          <a:prstGeom prst="rect">
            <a:avLst/>
          </a:prstGeom>
        </p:spPr>
      </p:pic>
      <p:sp>
        <p:nvSpPr>
          <p:cNvPr id="13" name="CasellaDiTesto 12"/>
          <p:cNvSpPr txBox="1"/>
          <p:nvPr/>
        </p:nvSpPr>
        <p:spPr>
          <a:xfrm>
            <a:off x="3933283" y="1045097"/>
            <a:ext cx="4155823" cy="646331"/>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r>
              <a:rPr lang="en-GB" sz="3600" dirty="0" smtClean="0">
                <a:ln/>
                <a:solidFill>
                  <a:schemeClr val="accent1">
                    <a:lumMod val="75000"/>
                  </a:schemeClr>
                </a:solidFill>
                <a:latin typeface="Edwardian Script ITC" panose="030303020407070D0804" pitchFamily="66" charset="0"/>
              </a:rPr>
              <a:t>Winter/Spring semester </a:t>
            </a:r>
          </a:p>
        </p:txBody>
      </p:sp>
      <p:sp>
        <p:nvSpPr>
          <p:cNvPr id="14" name="CasellaDiTesto 13"/>
          <p:cNvSpPr txBox="1"/>
          <p:nvPr/>
        </p:nvSpPr>
        <p:spPr>
          <a:xfrm>
            <a:off x="7936167" y="5288340"/>
            <a:ext cx="4255833" cy="1569660"/>
          </a:xfrm>
          <a:prstGeom prst="rect">
            <a:avLst/>
          </a:prstGeom>
          <a:solidFill>
            <a:schemeClr val="bg1"/>
          </a:solidFill>
        </p:spPr>
        <p:txBody>
          <a:bodyPr wrap="square" rtlCol="0">
            <a:spAutoFit/>
          </a:bodyPr>
          <a:lstStyle/>
          <a:p>
            <a:r>
              <a:rPr lang="en-GB" sz="9600" i="1" dirty="0" smtClean="0">
                <a:ln/>
                <a:solidFill>
                  <a:schemeClr val="accent1">
                    <a:lumMod val="75000"/>
                  </a:schemeClr>
                </a:solidFill>
                <a:latin typeface="Edwardian Script ITC" panose="030303020407070D0804" pitchFamily="66" charset="0"/>
              </a:rPr>
              <a:t>Presents… </a:t>
            </a:r>
          </a:p>
        </p:txBody>
      </p:sp>
      <p:sp>
        <p:nvSpPr>
          <p:cNvPr id="15" name="CasellaDiTesto 14"/>
          <p:cNvSpPr txBox="1"/>
          <p:nvPr/>
        </p:nvSpPr>
        <p:spPr>
          <a:xfrm>
            <a:off x="4158712" y="168606"/>
            <a:ext cx="1937288" cy="707886"/>
          </a:xfrm>
          <a:prstGeom prst="rect">
            <a:avLst/>
          </a:prstGeom>
          <a:noFill/>
        </p:spPr>
        <p:txBody>
          <a:bodyPr wrap="square" rtlCol="0">
            <a:prstTxWarp prst="textTriangle">
              <a:avLst/>
            </a:prstTxWarp>
            <a:spAutoFit/>
          </a:bodyPr>
          <a:lstStyle/>
          <a:p>
            <a:r>
              <a:rPr lang="en-GB" sz="4000" b="1" dirty="0" smtClean="0">
                <a:solidFill>
                  <a:schemeClr val="accent1">
                    <a:lumMod val="75000"/>
                  </a:schemeClr>
                </a:solidFill>
              </a:rPr>
              <a:t>2016</a:t>
            </a:r>
            <a:endParaRPr lang="en-GB" sz="4000" b="1" dirty="0">
              <a:solidFill>
                <a:schemeClr val="accent1">
                  <a:lumMod val="75000"/>
                </a:schemeClr>
              </a:solidFill>
            </a:endParaRPr>
          </a:p>
        </p:txBody>
      </p:sp>
    </p:spTree>
    <p:extLst>
      <p:ext uri="{BB962C8B-B14F-4D97-AF65-F5344CB8AC3E}">
        <p14:creationId xmlns:p14="http://schemas.microsoft.com/office/powerpoint/2010/main" val="1182030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7431">
            <a:off x="135345" y="699888"/>
            <a:ext cx="5560873" cy="41706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5033">
            <a:off x="5136806" y="141728"/>
            <a:ext cx="5859647" cy="3296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4660">
            <a:off x="577518" y="3630250"/>
            <a:ext cx="5946274" cy="3344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142">
            <a:off x="5585898" y="2170514"/>
            <a:ext cx="6555873" cy="4045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07453">
            <a:off x="2057676" y="1241666"/>
            <a:ext cx="7891565" cy="4788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8848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circle(in)">
                                      <p:cBhvr>
                                        <p:cTn id="9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Dritte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557220" y="3075057"/>
            <a:ext cx="767860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A5: </a:t>
            </a:r>
            <a:r>
              <a:rPr lang="en-GB" sz="4000" dirty="0" err="1" smtClean="0">
                <a:ln w="0"/>
                <a:solidFill>
                  <a:schemeClr val="tx1"/>
                </a:solidFill>
                <a:effectLst>
                  <a:outerShdw blurRad="38100" dist="19050" dir="2700000" algn="tl" rotWithShape="0">
                    <a:schemeClr val="dk1">
                      <a:alpha val="40000"/>
                    </a:schemeClr>
                  </a:outerShdw>
                </a:effectLst>
              </a:rPr>
              <a:t>Fachwörterbücher</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84801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2306560" y="214358"/>
            <a:ext cx="6968326"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smtClean="0">
                <a:ln/>
                <a:solidFill>
                  <a:schemeClr val="accent4"/>
                </a:solidFill>
                <a:latin typeface="Freestyle Script" panose="030804020302050B0404" pitchFamily="66" charset="0"/>
              </a:rPr>
              <a:t>Stefan </a:t>
            </a:r>
            <a:r>
              <a:rPr lang="en-GB" sz="6000" b="1" dirty="0" err="1" smtClean="0">
                <a:ln/>
                <a:solidFill>
                  <a:schemeClr val="accent4"/>
                </a:solidFill>
                <a:latin typeface="Freestyle Script" panose="030804020302050B0404" pitchFamily="66" charset="0"/>
              </a:rPr>
              <a:t>Schierholz</a:t>
            </a:r>
            <a:r>
              <a:rPr lang="en-GB" sz="6000" b="1" dirty="0" smtClean="0">
                <a:ln/>
                <a:solidFill>
                  <a:schemeClr val="accent4"/>
                </a:solidFill>
                <a:latin typeface="Freestyle Script" panose="030804020302050B0404" pitchFamily="66" charset="0"/>
              </a:rPr>
              <a:t> &amp; </a:t>
            </a:r>
            <a:r>
              <a:rPr lang="en-GB" sz="6000" b="1" dirty="0" err="1" smtClean="0">
                <a:ln/>
                <a:solidFill>
                  <a:schemeClr val="accent4"/>
                </a:solidFill>
                <a:latin typeface="Freestyle Script" panose="030804020302050B0404" pitchFamily="66" charset="0"/>
              </a:rPr>
              <a:t>Idalete</a:t>
            </a:r>
            <a:r>
              <a:rPr lang="en-GB" sz="6000" b="1" dirty="0" smtClean="0">
                <a:ln/>
                <a:solidFill>
                  <a:schemeClr val="accent4"/>
                </a:solidFill>
                <a:latin typeface="Freestyle Script" panose="030804020302050B0404" pitchFamily="66" charset="0"/>
              </a:rPr>
              <a:t> Dias </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8627">
            <a:off x="1218722" y="1195216"/>
            <a:ext cx="9144000" cy="522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5054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25030">
            <a:off x="171277" y="822817"/>
            <a:ext cx="6573559" cy="3697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1206">
            <a:off x="5807242" y="128334"/>
            <a:ext cx="5807243" cy="43554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9382">
            <a:off x="1064842" y="2584245"/>
            <a:ext cx="5965556" cy="4474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721" y="2448409"/>
            <a:ext cx="6467998" cy="3981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0" y="1002737"/>
            <a:ext cx="6812548" cy="5109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5353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Vierte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557220" y="3075057"/>
            <a:ext cx="814286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A9: Planning and making a dictionary</a:t>
            </a:r>
          </a:p>
        </p:txBody>
      </p:sp>
    </p:spTree>
    <p:extLst>
      <p:ext uri="{BB962C8B-B14F-4D97-AF65-F5344CB8AC3E}">
        <p14:creationId xmlns:p14="http://schemas.microsoft.com/office/powerpoint/2010/main" val="2300839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2306560" y="303868"/>
            <a:ext cx="6968326"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600" b="1" dirty="0" smtClean="0">
                <a:ln/>
                <a:solidFill>
                  <a:schemeClr val="accent4"/>
                </a:solidFill>
                <a:latin typeface="Freestyle Script" panose="030804020302050B0404" pitchFamily="66" charset="0"/>
              </a:rPr>
              <a:t>Stefan </a:t>
            </a:r>
            <a:r>
              <a:rPr lang="en-GB" sz="6600" b="1" dirty="0" err="1" smtClean="0">
                <a:ln/>
                <a:solidFill>
                  <a:schemeClr val="accent4"/>
                </a:solidFill>
                <a:latin typeface="Freestyle Script" panose="030804020302050B0404" pitchFamily="66" charset="0"/>
              </a:rPr>
              <a:t>Engelberg</a:t>
            </a:r>
            <a:r>
              <a:rPr lang="en-GB" sz="6600" b="1" dirty="0" smtClean="0">
                <a:ln/>
                <a:solidFill>
                  <a:schemeClr val="accent4"/>
                </a:solidFill>
                <a:latin typeface="Freestyle Script" panose="030804020302050B0404" pitchFamily="66" charset="0"/>
              </a:rPr>
              <a:t> </a:t>
            </a:r>
            <a:endParaRPr lang="en-GB" sz="66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0538">
            <a:off x="1753947" y="1320209"/>
            <a:ext cx="8684105" cy="5246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631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9472">
            <a:off x="208548" y="777415"/>
            <a:ext cx="6726988" cy="5045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5139">
            <a:off x="5534527" y="96253"/>
            <a:ext cx="6170863" cy="46281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7286">
            <a:off x="898359" y="2491255"/>
            <a:ext cx="6085305" cy="45639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653" y="1499308"/>
            <a:ext cx="4801937" cy="36014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95368">
            <a:off x="6909900" y="2691061"/>
            <a:ext cx="5186948" cy="3890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952" y="3434893"/>
            <a:ext cx="6314793" cy="35520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8856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asellaDiTesto 5"/>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Fünfte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7" name="CasellaDiTesto 6"/>
          <p:cNvSpPr txBox="1"/>
          <p:nvPr/>
        </p:nvSpPr>
        <p:spPr>
          <a:xfrm>
            <a:off x="2557220" y="3075057"/>
            <a:ext cx="814286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A4: The dictionary and its use</a:t>
            </a:r>
          </a:p>
        </p:txBody>
      </p:sp>
    </p:spTree>
    <p:extLst>
      <p:ext uri="{BB962C8B-B14F-4D97-AF65-F5344CB8AC3E}">
        <p14:creationId xmlns:p14="http://schemas.microsoft.com/office/powerpoint/2010/main" val="186513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1387898" y="434079"/>
            <a:ext cx="8629073"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err="1" smtClean="0">
                <a:ln/>
                <a:solidFill>
                  <a:schemeClr val="accent4"/>
                </a:solidFill>
                <a:latin typeface="Freestyle Script" panose="030804020302050B0404" pitchFamily="66" charset="0"/>
              </a:rPr>
              <a:t>Carolin</a:t>
            </a:r>
            <a:r>
              <a:rPr lang="en-GB" sz="6000" b="1" dirty="0" smtClean="0">
                <a:ln/>
                <a:solidFill>
                  <a:schemeClr val="accent4"/>
                </a:solidFill>
                <a:latin typeface="Freestyle Script" panose="030804020302050B0404" pitchFamily="66" charset="0"/>
              </a:rPr>
              <a:t> Müller-Spitzer &amp; Dora </a:t>
            </a:r>
            <a:r>
              <a:rPr lang="en-GB" sz="6000" b="1" dirty="0" err="1" smtClean="0">
                <a:ln/>
                <a:solidFill>
                  <a:schemeClr val="accent4"/>
                </a:solidFill>
                <a:latin typeface="Freestyle Script" panose="030804020302050B0404" pitchFamily="66" charset="0"/>
              </a:rPr>
              <a:t>Pődör</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6572">
            <a:off x="528793" y="2308514"/>
            <a:ext cx="5550628" cy="4204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2978">
            <a:off x="6271769" y="1637761"/>
            <a:ext cx="5651377" cy="426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52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4790">
            <a:off x="449179" y="657725"/>
            <a:ext cx="5614737" cy="4211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8151">
            <a:off x="5779980" y="50414"/>
            <a:ext cx="5811795" cy="4358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2876">
            <a:off x="-120082" y="2870509"/>
            <a:ext cx="5141495" cy="3856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2235">
            <a:off x="5885537" y="1714927"/>
            <a:ext cx="6321049" cy="47407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160" y="1587261"/>
            <a:ext cx="7724816" cy="51210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502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72"/>
            <a:ext cx="12194979" cy="68563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SYNTHELICIOUS - JASON FARNHAM - MÃ-SICA SIN COPYRIGHT - NCS - @HundsvartJar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18165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Sechste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557220" y="3075057"/>
            <a:ext cx="814286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A6: Computational </a:t>
            </a:r>
            <a:r>
              <a:rPr lang="en-GB" sz="4000" dirty="0" err="1" smtClean="0">
                <a:ln w="0"/>
                <a:solidFill>
                  <a:schemeClr val="tx1"/>
                </a:solidFill>
                <a:effectLst>
                  <a:outerShdw blurRad="38100" dist="19050" dir="2700000" algn="tl" rotWithShape="0">
                    <a:schemeClr val="dk1">
                      <a:alpha val="40000"/>
                    </a:schemeClr>
                  </a:outerShdw>
                </a:effectLst>
              </a:rPr>
              <a:t>Lexikography</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11862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1387898" y="434079"/>
            <a:ext cx="8629073"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smtClean="0">
                <a:ln/>
                <a:solidFill>
                  <a:schemeClr val="accent4"/>
                </a:solidFill>
                <a:latin typeface="Freestyle Script" panose="030804020302050B0404" pitchFamily="66" charset="0"/>
              </a:rPr>
              <a:t>Stefan Evert &amp; Ulrich </a:t>
            </a:r>
            <a:r>
              <a:rPr lang="en-GB" sz="6000" b="1" dirty="0" err="1" smtClean="0">
                <a:ln/>
                <a:solidFill>
                  <a:schemeClr val="accent4"/>
                </a:solidFill>
                <a:latin typeface="Freestyle Script" panose="030804020302050B0404" pitchFamily="66" charset="0"/>
              </a:rPr>
              <a:t>Heid</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6412">
            <a:off x="410194" y="2087836"/>
            <a:ext cx="5462144" cy="4140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2818">
            <a:off x="6047043" y="1338583"/>
            <a:ext cx="5928798" cy="4180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3370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2731">
            <a:off x="272347" y="486155"/>
            <a:ext cx="6256421" cy="4692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814">
            <a:off x="5165557" y="-24063"/>
            <a:ext cx="6673516" cy="5005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4060">
            <a:off x="176447" y="1677523"/>
            <a:ext cx="3081588" cy="54783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875">
            <a:off x="1557219" y="2214563"/>
            <a:ext cx="6354033" cy="42926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161044">
            <a:off x="5180795" y="1209671"/>
            <a:ext cx="7295818" cy="54718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241" y="1018421"/>
            <a:ext cx="8490674" cy="5290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21569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Siebte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075957" y="3075057"/>
            <a:ext cx="8463706"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A7: </a:t>
            </a:r>
            <a:r>
              <a:rPr lang="en-GB" sz="4000" dirty="0" err="1" smtClean="0">
                <a:ln w="0"/>
                <a:solidFill>
                  <a:schemeClr val="tx1"/>
                </a:solidFill>
                <a:effectLst>
                  <a:outerShdw blurRad="38100" dist="19050" dir="2700000" algn="tl" rotWithShape="0">
                    <a:schemeClr val="dk1">
                      <a:alpha val="40000"/>
                    </a:schemeClr>
                  </a:outerShdw>
                </a:effectLst>
              </a:rPr>
              <a:t>Wörterbücher</a:t>
            </a:r>
            <a:r>
              <a:rPr lang="en-GB" sz="4000" dirty="0" smtClean="0">
                <a:ln w="0"/>
                <a:solidFill>
                  <a:schemeClr val="tx1"/>
                </a:solidFill>
                <a:effectLst>
                  <a:outerShdw blurRad="38100" dist="19050" dir="2700000" algn="tl" rotWithShape="0">
                    <a:schemeClr val="dk1">
                      <a:alpha val="40000"/>
                    </a:schemeClr>
                  </a:outerShdw>
                </a:effectLst>
              </a:rPr>
              <a:t> </a:t>
            </a:r>
            <a:r>
              <a:rPr lang="en-GB" sz="4000" dirty="0" err="1" smtClean="0">
                <a:ln w="0"/>
                <a:solidFill>
                  <a:schemeClr val="tx1"/>
                </a:solidFill>
                <a:effectLst>
                  <a:outerShdw blurRad="38100" dist="19050" dir="2700000" algn="tl" rotWithShape="0">
                    <a:schemeClr val="dk1">
                      <a:alpha val="40000"/>
                    </a:schemeClr>
                  </a:outerShdw>
                </a:effectLst>
              </a:rPr>
              <a:t>bei</a:t>
            </a:r>
            <a:r>
              <a:rPr lang="en-GB" sz="4000" dirty="0" smtClean="0">
                <a:ln w="0"/>
                <a:solidFill>
                  <a:schemeClr val="tx1"/>
                </a:solidFill>
                <a:effectLst>
                  <a:outerShdw blurRad="38100" dist="19050" dir="2700000" algn="tl" rotWithShape="0">
                    <a:schemeClr val="dk1">
                      <a:alpha val="40000"/>
                    </a:schemeClr>
                  </a:outerShdw>
                </a:effectLst>
              </a:rPr>
              <a:t> der </a:t>
            </a:r>
            <a:r>
              <a:rPr lang="en-GB" sz="4000" dirty="0" err="1" smtClean="0">
                <a:ln w="0"/>
                <a:solidFill>
                  <a:schemeClr val="tx1"/>
                </a:solidFill>
                <a:effectLst>
                  <a:outerShdw blurRad="38100" dist="19050" dir="2700000" algn="tl" rotWithShape="0">
                    <a:schemeClr val="dk1">
                      <a:alpha val="40000"/>
                    </a:schemeClr>
                  </a:outerShdw>
                </a:effectLst>
              </a:rPr>
              <a:t>Übersetzung</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3325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1387898" y="434079"/>
            <a:ext cx="8629073"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smtClean="0">
                <a:ln/>
                <a:solidFill>
                  <a:schemeClr val="accent4"/>
                </a:solidFill>
                <a:latin typeface="Freestyle Script" panose="030804020302050B0404" pitchFamily="66" charset="0"/>
              </a:rPr>
              <a:t>Maria J. Dominguez &amp; </a:t>
            </a:r>
            <a:r>
              <a:rPr lang="en-GB" sz="6000" b="1" dirty="0" err="1" smtClean="0">
                <a:ln/>
                <a:solidFill>
                  <a:schemeClr val="accent4"/>
                </a:solidFill>
                <a:latin typeface="Freestyle Script" panose="030804020302050B0404" pitchFamily="66" charset="0"/>
              </a:rPr>
              <a:t>Ewa</a:t>
            </a:r>
            <a:r>
              <a:rPr lang="en-GB" sz="6000" b="1" dirty="0" smtClean="0">
                <a:ln/>
                <a:solidFill>
                  <a:schemeClr val="accent4"/>
                </a:solidFill>
                <a:latin typeface="Freestyle Script" panose="030804020302050B0404" pitchFamily="66" charset="0"/>
              </a:rPr>
              <a:t> </a:t>
            </a:r>
            <a:r>
              <a:rPr lang="en-GB" sz="6000" b="1" dirty="0" err="1" smtClean="0">
                <a:ln/>
                <a:solidFill>
                  <a:schemeClr val="accent4"/>
                </a:solidFill>
                <a:latin typeface="Freestyle Script" panose="030804020302050B0404" pitchFamily="66" charset="0"/>
              </a:rPr>
              <a:t>Myrczek</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3316">
            <a:off x="426654" y="2234411"/>
            <a:ext cx="5816670" cy="4089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9576">
            <a:off x="6427149" y="1343330"/>
            <a:ext cx="5350160" cy="438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418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7333">
            <a:off x="305573" y="701785"/>
            <a:ext cx="4844159" cy="5911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505029">
            <a:off x="7042483" y="192503"/>
            <a:ext cx="4609431" cy="34570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111" y="160421"/>
            <a:ext cx="7299777" cy="5590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07697">
            <a:off x="7234471" y="985252"/>
            <a:ext cx="4800674" cy="5998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03182">
            <a:off x="451417" y="2402139"/>
            <a:ext cx="6917697" cy="5188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04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7960">
            <a:off x="25970" y="-70266"/>
            <a:ext cx="7365507" cy="5524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93758">
            <a:off x="6001151" y="189523"/>
            <a:ext cx="6187740" cy="5878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15" y="1476828"/>
            <a:ext cx="7850583" cy="5887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475" y="458639"/>
            <a:ext cx="9946050" cy="58444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39634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Achte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075957" y="3075057"/>
            <a:ext cx="8463706"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A8: Lexicography and Lexicology</a:t>
            </a:r>
          </a:p>
        </p:txBody>
      </p:sp>
    </p:spTree>
    <p:extLst>
      <p:ext uri="{BB962C8B-B14F-4D97-AF65-F5344CB8AC3E}">
        <p14:creationId xmlns:p14="http://schemas.microsoft.com/office/powerpoint/2010/main" val="828848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1387899" y="295556"/>
            <a:ext cx="8629073"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smtClean="0">
                <a:ln/>
                <a:solidFill>
                  <a:schemeClr val="accent4"/>
                </a:solidFill>
                <a:latin typeface="Freestyle Script" panose="030804020302050B0404" pitchFamily="66" charset="0"/>
              </a:rPr>
              <a:t>Eva </a:t>
            </a:r>
            <a:r>
              <a:rPr lang="en-GB" sz="6000" b="1" dirty="0" err="1" smtClean="0">
                <a:ln/>
                <a:solidFill>
                  <a:schemeClr val="accent4"/>
                </a:solidFill>
                <a:latin typeface="Freestyle Script" panose="030804020302050B0404" pitchFamily="66" charset="0"/>
              </a:rPr>
              <a:t>Buchi</a:t>
            </a:r>
            <a:r>
              <a:rPr lang="en-GB" sz="6000" b="1" dirty="0" smtClean="0">
                <a:ln/>
                <a:solidFill>
                  <a:schemeClr val="accent4"/>
                </a:solidFill>
                <a:latin typeface="Freestyle Script" panose="030804020302050B0404" pitchFamily="66" charset="0"/>
              </a:rPr>
              <a:t> &amp; Carlos </a:t>
            </a:r>
            <a:r>
              <a:rPr lang="en-GB" sz="6000" b="1" dirty="0" err="1" smtClean="0">
                <a:ln/>
                <a:solidFill>
                  <a:schemeClr val="accent4"/>
                </a:solidFill>
                <a:latin typeface="Freestyle Script" panose="030804020302050B0404" pitchFamily="66" charset="0"/>
              </a:rPr>
              <a:t>Valcárcel</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1958">
            <a:off x="2147672" y="1244751"/>
            <a:ext cx="7602392" cy="5345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25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11736">
            <a:off x="250559" y="973144"/>
            <a:ext cx="6248397" cy="54501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9237">
            <a:off x="5893111" y="-232031"/>
            <a:ext cx="6114878" cy="6114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812">
            <a:off x="2466540" y="1297479"/>
            <a:ext cx="6151794" cy="6151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2047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1" y="635430"/>
            <a:ext cx="3859078" cy="830997"/>
          </a:xfrm>
          <a:prstGeom prst="rect">
            <a:avLst/>
          </a:prstGeom>
          <a:noFill/>
        </p:spPr>
        <p:txBody>
          <a:bodyPr wrap="square" rtlCol="0">
            <a:spAutoFit/>
          </a:bodyPr>
          <a:lstStyle/>
          <a:p>
            <a:r>
              <a:rPr lang="en-GB"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Die </a:t>
            </a:r>
            <a:r>
              <a:rPr lang="en-GB" sz="48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Teilnehmer</a:t>
            </a:r>
            <a:r>
              <a:rPr lang="en-GB"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 </a:t>
            </a:r>
            <a:endParaRPr lang="en-GB"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554" y="218704"/>
            <a:ext cx="2476500" cy="866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134" y="1336470"/>
            <a:ext cx="1099734" cy="1099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736" y="1304182"/>
            <a:ext cx="1132022" cy="1132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626" y="1286616"/>
            <a:ext cx="1130428" cy="1149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8922" y="1304182"/>
            <a:ext cx="1264983" cy="1132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sellaDiTesto 11"/>
          <p:cNvSpPr txBox="1"/>
          <p:nvPr/>
        </p:nvSpPr>
        <p:spPr>
          <a:xfrm>
            <a:off x="5368872" y="2567006"/>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Pauline </a:t>
            </a:r>
            <a:r>
              <a:rPr lang="en-GB" b="1" dirty="0" err="1" smtClean="0">
                <a:latin typeface="Freestyle Script" panose="030804020302050B0404" pitchFamily="66" charset="0"/>
              </a:rPr>
              <a:t>Pierrot</a:t>
            </a:r>
            <a:endParaRPr lang="en-GB" b="1" dirty="0">
              <a:latin typeface="Freestyle Script" panose="030804020302050B0404" pitchFamily="66" charset="0"/>
            </a:endParaRPr>
          </a:p>
        </p:txBody>
      </p:sp>
      <p:sp>
        <p:nvSpPr>
          <p:cNvPr id="13" name="CasellaDiTesto 12"/>
          <p:cNvSpPr txBox="1"/>
          <p:nvPr/>
        </p:nvSpPr>
        <p:spPr>
          <a:xfrm>
            <a:off x="6931618" y="2567006"/>
            <a:ext cx="1454258" cy="369332"/>
          </a:xfrm>
          <a:prstGeom prst="rect">
            <a:avLst/>
          </a:prstGeom>
          <a:noFill/>
        </p:spPr>
        <p:txBody>
          <a:bodyPr wrap="square" rtlCol="0">
            <a:spAutoFit/>
          </a:bodyPr>
          <a:lstStyle/>
          <a:p>
            <a:pPr algn="ctr"/>
            <a:r>
              <a:rPr lang="en-GB" b="1" dirty="0" err="1" smtClean="0">
                <a:latin typeface="Freestyle Script" panose="030804020302050B0404" pitchFamily="66" charset="0"/>
              </a:rPr>
              <a:t>Yomna</a:t>
            </a:r>
            <a:r>
              <a:rPr lang="en-GB" b="1" dirty="0" smtClean="0">
                <a:latin typeface="Freestyle Script" panose="030804020302050B0404" pitchFamily="66" charset="0"/>
              </a:rPr>
              <a:t> E. </a:t>
            </a:r>
            <a:r>
              <a:rPr lang="en-GB" b="1" dirty="0" err="1" smtClean="0">
                <a:latin typeface="Freestyle Script" panose="030804020302050B0404" pitchFamily="66" charset="0"/>
              </a:rPr>
              <a:t>Abbass</a:t>
            </a:r>
            <a:endParaRPr lang="en-GB" b="1" dirty="0">
              <a:latin typeface="Freestyle Script" panose="030804020302050B0404" pitchFamily="66" charset="0"/>
            </a:endParaRPr>
          </a:p>
        </p:txBody>
      </p:sp>
      <p:sp>
        <p:nvSpPr>
          <p:cNvPr id="14" name="CasellaDiTesto 13"/>
          <p:cNvSpPr txBox="1"/>
          <p:nvPr/>
        </p:nvSpPr>
        <p:spPr>
          <a:xfrm>
            <a:off x="8494364" y="2567006"/>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Paul-Junior </a:t>
            </a:r>
            <a:r>
              <a:rPr lang="en-GB" b="1" dirty="0" err="1" smtClean="0">
                <a:latin typeface="Freestyle Script" panose="030804020302050B0404" pitchFamily="66" charset="0"/>
              </a:rPr>
              <a:t>Dilubenzi</a:t>
            </a:r>
            <a:endParaRPr lang="en-GB" b="1" dirty="0">
              <a:latin typeface="Freestyle Script" panose="030804020302050B0404" pitchFamily="66" charset="0"/>
            </a:endParaRPr>
          </a:p>
        </p:txBody>
      </p:sp>
      <p:sp>
        <p:nvSpPr>
          <p:cNvPr id="15" name="CasellaDiTesto 14"/>
          <p:cNvSpPr txBox="1"/>
          <p:nvPr/>
        </p:nvSpPr>
        <p:spPr>
          <a:xfrm>
            <a:off x="10059647" y="2567006"/>
            <a:ext cx="1454258" cy="369332"/>
          </a:xfrm>
          <a:prstGeom prst="rect">
            <a:avLst/>
          </a:prstGeom>
          <a:noFill/>
        </p:spPr>
        <p:txBody>
          <a:bodyPr wrap="square" rtlCol="0">
            <a:spAutoFit/>
          </a:bodyPr>
          <a:lstStyle/>
          <a:p>
            <a:pPr algn="ctr"/>
            <a:r>
              <a:rPr lang="en-GB" b="1" dirty="0" err="1" smtClean="0">
                <a:latin typeface="Freestyle Script" panose="030804020302050B0404" pitchFamily="66" charset="0"/>
              </a:rPr>
              <a:t>Amélie</a:t>
            </a:r>
            <a:r>
              <a:rPr lang="en-GB" b="1" dirty="0" smtClean="0">
                <a:latin typeface="Freestyle Script" panose="030804020302050B0404" pitchFamily="66" charset="0"/>
              </a:rPr>
              <a:t> </a:t>
            </a:r>
            <a:r>
              <a:rPr lang="en-GB" b="1" dirty="0" err="1" smtClean="0">
                <a:latin typeface="Freestyle Script" panose="030804020302050B0404" pitchFamily="66" charset="0"/>
              </a:rPr>
              <a:t>Daloz</a:t>
            </a:r>
            <a:endParaRPr lang="en-GB" b="1" dirty="0">
              <a:latin typeface="Freestyle Script" panose="030804020302050B0404" pitchFamily="66" charset="0"/>
            </a:endParaRPr>
          </a:p>
        </p:txBody>
      </p:sp>
      <p:pic>
        <p:nvPicPr>
          <p:cNvPr id="16" name="Immagin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4905" y="3197152"/>
            <a:ext cx="1828800" cy="993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09" y="4417865"/>
            <a:ext cx="1084777" cy="1365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magin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6242" y="4522570"/>
            <a:ext cx="1190881" cy="1190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magin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9079" y="4492874"/>
            <a:ext cx="1220577" cy="1220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CasellaDiTesto 19"/>
          <p:cNvSpPr txBox="1"/>
          <p:nvPr/>
        </p:nvSpPr>
        <p:spPr>
          <a:xfrm>
            <a:off x="774768" y="5881228"/>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Stefano </a:t>
            </a:r>
            <a:r>
              <a:rPr lang="en-GB" b="1" dirty="0" err="1" smtClean="0">
                <a:latin typeface="Freestyle Script" panose="030804020302050B0404" pitchFamily="66" charset="0"/>
              </a:rPr>
              <a:t>Angelucci</a:t>
            </a:r>
            <a:endParaRPr lang="en-GB" b="1" dirty="0">
              <a:latin typeface="Freestyle Script" panose="030804020302050B0404" pitchFamily="66" charset="0"/>
            </a:endParaRPr>
          </a:p>
        </p:txBody>
      </p:sp>
      <p:sp>
        <p:nvSpPr>
          <p:cNvPr id="21" name="CasellaDiTesto 20"/>
          <p:cNvSpPr txBox="1"/>
          <p:nvPr/>
        </p:nvSpPr>
        <p:spPr>
          <a:xfrm>
            <a:off x="2224553" y="5887285"/>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Cristian Bianco</a:t>
            </a:r>
            <a:endParaRPr lang="en-GB" b="1" dirty="0">
              <a:latin typeface="Freestyle Script" panose="030804020302050B0404" pitchFamily="66" charset="0"/>
            </a:endParaRPr>
          </a:p>
        </p:txBody>
      </p:sp>
      <p:sp>
        <p:nvSpPr>
          <p:cNvPr id="22" name="CasellaDiTesto 21"/>
          <p:cNvSpPr txBox="1"/>
          <p:nvPr/>
        </p:nvSpPr>
        <p:spPr>
          <a:xfrm>
            <a:off x="3625398" y="5893342"/>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Flavia </a:t>
            </a:r>
            <a:r>
              <a:rPr lang="en-GB" b="1" dirty="0" err="1" smtClean="0">
                <a:latin typeface="Freestyle Script" panose="030804020302050B0404" pitchFamily="66" charset="0"/>
              </a:rPr>
              <a:t>Monarchi</a:t>
            </a:r>
            <a:endParaRPr lang="en-GB" b="1" dirty="0">
              <a:latin typeface="Freestyle Script" panose="030804020302050B0404" pitchFamily="66" charset="0"/>
            </a:endParaRPr>
          </a:p>
        </p:txBody>
      </p:sp>
      <p:pic>
        <p:nvPicPr>
          <p:cNvPr id="24" name="Immagin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6747" y="3549133"/>
            <a:ext cx="2750257" cy="644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Immagin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2744" y="4522570"/>
            <a:ext cx="1974096" cy="1316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CasellaDiTesto 25"/>
          <p:cNvSpPr txBox="1"/>
          <p:nvPr/>
        </p:nvSpPr>
        <p:spPr>
          <a:xfrm>
            <a:off x="7494746" y="5985337"/>
            <a:ext cx="1454258" cy="369332"/>
          </a:xfrm>
          <a:prstGeom prst="rect">
            <a:avLst/>
          </a:prstGeom>
          <a:noFill/>
        </p:spPr>
        <p:txBody>
          <a:bodyPr wrap="square" rtlCol="0">
            <a:spAutoFit/>
          </a:bodyPr>
          <a:lstStyle/>
          <a:p>
            <a:pPr algn="ctr"/>
            <a:r>
              <a:rPr lang="en-GB" b="1" dirty="0" smtClean="0">
                <a:latin typeface="Freestyle Script" panose="030804020302050B0404" pitchFamily="66" charset="0"/>
              </a:rPr>
              <a:t>Anja Pfeiffer</a:t>
            </a:r>
            <a:endParaRPr lang="en-GB" b="1" dirty="0">
              <a:latin typeface="Freestyle Script" panose="030804020302050B0404" pitchFamily="66" charset="0"/>
            </a:endParaRPr>
          </a:p>
        </p:txBody>
      </p:sp>
    </p:spTree>
    <p:extLst>
      <p:ext uri="{BB962C8B-B14F-4D97-AF65-F5344CB8AC3E}">
        <p14:creationId xmlns:p14="http://schemas.microsoft.com/office/powerpoint/2010/main" val="17296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down)">
                                      <p:cBhvr>
                                        <p:cTn id="9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2"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35932">
            <a:off x="0" y="0"/>
            <a:ext cx="12192000" cy="6858000"/>
          </a:xfrm>
          <a:prstGeom prst="rect">
            <a:avLst/>
          </a:prstGeom>
        </p:spPr>
      </p:pic>
      <p:sp>
        <p:nvSpPr>
          <p:cNvPr id="5" name="CasellaDiTesto 4"/>
          <p:cNvSpPr txBox="1"/>
          <p:nvPr/>
        </p:nvSpPr>
        <p:spPr>
          <a:xfrm>
            <a:off x="721894" y="561474"/>
            <a:ext cx="6160168" cy="1200329"/>
          </a:xfrm>
          <a:prstGeom prst="rect">
            <a:avLst/>
          </a:prstGeom>
          <a:noFill/>
        </p:spPr>
        <p:txBody>
          <a:bodyPr wrap="square" rtlCol="0">
            <a:spAutoFit/>
          </a:bodyPr>
          <a:lstStyle/>
          <a:p>
            <a:r>
              <a:rPr lang="en-GB" sz="72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Trip to </a:t>
            </a:r>
            <a:r>
              <a:rPr lang="en-GB" sz="7200"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Szentendre</a:t>
            </a:r>
            <a:r>
              <a:rPr lang="en-GB" sz="72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rPr>
              <a:t>!</a:t>
            </a:r>
            <a:endParaRPr lang="en-GB"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eestyle Script" panose="030804020302050B0404" pitchFamily="66" charset="0"/>
            </a:endParaRPr>
          </a:p>
        </p:txBody>
      </p:sp>
    </p:spTree>
    <p:extLst>
      <p:ext uri="{BB962C8B-B14F-4D97-AF65-F5344CB8AC3E}">
        <p14:creationId xmlns:p14="http://schemas.microsoft.com/office/powerpoint/2010/main" val="377640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08586">
            <a:off x="0" y="0"/>
            <a:ext cx="12192000" cy="685800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77304">
            <a:off x="45872" y="80210"/>
            <a:ext cx="6513095" cy="48848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2701">
            <a:off x="5061748" y="0"/>
            <a:ext cx="51435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1606">
            <a:off x="-673767" y="1187115"/>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2989">
            <a:off x="6865242" y="2988723"/>
            <a:ext cx="5550568" cy="4162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9345">
            <a:off x="7085257" y="-236986"/>
            <a:ext cx="5519209" cy="5519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7824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35932">
            <a:off x="0" y="0"/>
            <a:ext cx="12192000" cy="6858000"/>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62" y="208546"/>
            <a:ext cx="6106695" cy="4580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9384">
            <a:off x="7576830" y="-339949"/>
            <a:ext cx="4692316" cy="4692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9619">
            <a:off x="3931541" y="-273770"/>
            <a:ext cx="4676274" cy="4676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56753">
            <a:off x="300787" y="2523317"/>
            <a:ext cx="4530500" cy="4530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444" y="2711116"/>
            <a:ext cx="4146884" cy="4146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5833">
            <a:off x="6846297" y="2820567"/>
            <a:ext cx="5721684" cy="4291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8795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Neunte</a:t>
            </a:r>
            <a:r>
              <a:rPr lang="en-GB" sz="4800" b="1" dirty="0" smtClean="0">
                <a:ln/>
                <a:solidFill>
                  <a:schemeClr val="accent4"/>
                </a:solidFill>
                <a:latin typeface="Freestyle Script" panose="030804020302050B0404" pitchFamily="66" charset="0"/>
              </a:rPr>
              <a:t> und </a:t>
            </a:r>
            <a:r>
              <a:rPr lang="en-GB" sz="4800" b="1" dirty="0" err="1" smtClean="0">
                <a:ln/>
                <a:solidFill>
                  <a:schemeClr val="accent4"/>
                </a:solidFill>
                <a:latin typeface="Freestyle Script" panose="030804020302050B0404" pitchFamily="66" charset="0"/>
              </a:rPr>
              <a:t>letzte</a:t>
            </a:r>
            <a:r>
              <a:rPr lang="en-GB" sz="4800" b="1" dirty="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7" name="CasellaDiTesto 6"/>
          <p:cNvSpPr txBox="1"/>
          <p:nvPr/>
        </p:nvSpPr>
        <p:spPr>
          <a:xfrm>
            <a:off x="2075957" y="3075057"/>
            <a:ext cx="8463706"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A3: </a:t>
            </a:r>
            <a:r>
              <a:rPr lang="en-GB" sz="4000" dirty="0" err="1" smtClean="0">
                <a:ln w="0"/>
                <a:solidFill>
                  <a:schemeClr val="tx1"/>
                </a:solidFill>
                <a:effectLst>
                  <a:outerShdw blurRad="38100" dist="19050" dir="2700000" algn="tl" rotWithShape="0">
                    <a:schemeClr val="dk1">
                      <a:alpha val="40000"/>
                    </a:schemeClr>
                  </a:outerShdw>
                </a:effectLst>
              </a:rPr>
              <a:t>Lernerlexikographie</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1571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26"/>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251459">
            <a:off x="999301" y="463509"/>
            <a:ext cx="10026500"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5400" b="1" dirty="0" smtClean="0">
                <a:ln/>
                <a:solidFill>
                  <a:schemeClr val="accent4"/>
                </a:solidFill>
                <a:latin typeface="Freestyle Script" panose="030804020302050B0404" pitchFamily="66" charset="0"/>
              </a:rPr>
              <a:t>Monika </a:t>
            </a:r>
            <a:r>
              <a:rPr lang="en-GB" sz="5400" b="1" dirty="0" err="1" smtClean="0">
                <a:ln/>
                <a:solidFill>
                  <a:schemeClr val="accent4"/>
                </a:solidFill>
                <a:latin typeface="Freestyle Script" panose="030804020302050B0404" pitchFamily="66" charset="0"/>
              </a:rPr>
              <a:t>Bielinska</a:t>
            </a:r>
            <a:r>
              <a:rPr lang="en-GB" sz="5400" b="1" dirty="0" smtClean="0">
                <a:ln/>
                <a:solidFill>
                  <a:schemeClr val="accent4"/>
                </a:solidFill>
                <a:latin typeface="Freestyle Script" panose="030804020302050B0404" pitchFamily="66" charset="0"/>
              </a:rPr>
              <a:t> &amp; Christina Sanchez-</a:t>
            </a:r>
            <a:r>
              <a:rPr lang="en-GB" sz="5400" b="1" dirty="0" err="1" smtClean="0">
                <a:ln/>
                <a:solidFill>
                  <a:schemeClr val="accent4"/>
                </a:solidFill>
                <a:latin typeface="Freestyle Script" panose="030804020302050B0404" pitchFamily="66" charset="0"/>
              </a:rPr>
              <a:t>Stockhammer</a:t>
            </a:r>
            <a:endParaRPr lang="en-GB" sz="54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2372">
            <a:off x="6186440" y="1653440"/>
            <a:ext cx="5493732" cy="3982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2572">
            <a:off x="1484874" y="2190861"/>
            <a:ext cx="3549653" cy="2393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asellaDiTesto 8"/>
          <p:cNvSpPr txBox="1"/>
          <p:nvPr/>
        </p:nvSpPr>
        <p:spPr>
          <a:xfrm rot="21233889">
            <a:off x="1822947" y="4775862"/>
            <a:ext cx="3307023" cy="646331"/>
          </a:xfrm>
          <a:prstGeom prst="rect">
            <a:avLst/>
          </a:prstGeom>
          <a:noFill/>
        </p:spPr>
        <p:txBody>
          <a:bodyPr wrap="square" rtlCol="0">
            <a:spAutoFit/>
          </a:bodyPr>
          <a:lstStyle/>
          <a:p>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Leider</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haben</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wir</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kein</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Foto</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mit</a:t>
            </a:r>
            <a:endPar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Ihnen</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GB"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gemacht</a:t>
            </a:r>
            <a:r>
              <a:rPr lang="en-GB"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GB"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841909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4193">
            <a:off x="-64168" y="304798"/>
            <a:ext cx="7074569" cy="39794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3037">
            <a:off x="6287686" y="263647"/>
            <a:ext cx="5443621" cy="4082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4337">
            <a:off x="481378" y="3063938"/>
            <a:ext cx="3915128" cy="44842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214340" y="2540916"/>
            <a:ext cx="6191539" cy="4643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0210">
            <a:off x="8775402" y="2907943"/>
            <a:ext cx="3289541" cy="39914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7355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3370290" y="532111"/>
            <a:ext cx="4454885" cy="1384995"/>
          </a:xfrm>
          <a:prstGeom prst="rect">
            <a:avLst/>
          </a:prstGeom>
          <a:noFill/>
        </p:spPr>
        <p:txBody>
          <a:bodyPr wrap="square" rtlCol="0">
            <a:spAutoFit/>
          </a:bodyPr>
          <a:lstStyle/>
          <a:p>
            <a:pPr algn="just"/>
            <a:r>
              <a:rPr lang="en-GB" sz="1400" b="1" i="1" dirty="0"/>
              <a:t>"Meeting people, building new enriching relationships, learning and sharing: a couple of things I really enjoy doing. </a:t>
            </a:r>
            <a:r>
              <a:rPr lang="en-GB" sz="1400" b="1" i="1" dirty="0" err="1"/>
              <a:t>EMLex</a:t>
            </a:r>
            <a:r>
              <a:rPr lang="en-GB" sz="1400" b="1" i="1" dirty="0"/>
              <a:t> is definitely a unique mixture of all that, for I learned as much as I enjoyed meeting and sharing with unique people from various countries and </a:t>
            </a:r>
            <a:r>
              <a:rPr lang="en-GB" sz="1400" b="1" i="1" dirty="0" smtClean="0"/>
              <a:t>cultures”</a:t>
            </a:r>
          </a:p>
          <a:p>
            <a:pPr algn="r"/>
            <a:r>
              <a:rPr lang="en-GB" sz="1400" b="1" i="1" dirty="0" smtClean="0"/>
              <a:t>Paul-Junior </a:t>
            </a:r>
            <a:r>
              <a:rPr lang="en-GB" sz="1400" b="1" i="1" dirty="0" err="1" smtClean="0"/>
              <a:t>Dilubenzi</a:t>
            </a:r>
            <a:endParaRPr lang="en-GB" sz="1400" b="1" i="1" dirty="0"/>
          </a:p>
        </p:txBody>
      </p:sp>
      <p:sp>
        <p:nvSpPr>
          <p:cNvPr id="6" name="CasellaDiTesto 5"/>
          <p:cNvSpPr txBox="1"/>
          <p:nvPr/>
        </p:nvSpPr>
        <p:spPr>
          <a:xfrm rot="150997">
            <a:off x="8068358" y="159506"/>
            <a:ext cx="3094140" cy="1384995"/>
          </a:xfrm>
          <a:prstGeom prst="rect">
            <a:avLst/>
          </a:prstGeom>
          <a:noFill/>
        </p:spPr>
        <p:txBody>
          <a:bodyPr wrap="square" rtlCol="0">
            <a:spAutoFit/>
          </a:bodyPr>
          <a:lstStyle/>
          <a:p>
            <a:pPr algn="just"/>
            <a:r>
              <a:rPr lang="en-GB" sz="1400" b="1" i="1" dirty="0" smtClean="0"/>
              <a:t>“A beautiful  city, amazing people, lovely professors and classmates. Thank you </a:t>
            </a:r>
            <a:r>
              <a:rPr lang="en-GB" sz="1400" b="1" i="1" dirty="0" smtClean="0"/>
              <a:t>very</a:t>
            </a:r>
            <a:r>
              <a:rPr lang="en-GB" sz="1400" b="1" i="1" dirty="0" smtClean="0"/>
              <a:t> </a:t>
            </a:r>
            <a:r>
              <a:rPr lang="en-GB" sz="1400" b="1" i="1" dirty="0" smtClean="0"/>
              <a:t>much for having allowed me to live this </a:t>
            </a:r>
            <a:r>
              <a:rPr lang="en-GB" sz="1400" b="1" i="1" dirty="0" err="1" smtClean="0"/>
              <a:t>EMLex</a:t>
            </a:r>
            <a:r>
              <a:rPr lang="en-GB" sz="1400" b="1" i="1" dirty="0" smtClean="0"/>
              <a:t> experience “</a:t>
            </a:r>
          </a:p>
          <a:p>
            <a:pPr algn="r"/>
            <a:r>
              <a:rPr lang="en-GB" sz="1400" b="1" i="1" dirty="0" smtClean="0"/>
              <a:t>Cristian Bianco</a:t>
            </a:r>
            <a:endParaRPr lang="en-GB" sz="1400" b="1" i="1" dirty="0"/>
          </a:p>
        </p:txBody>
      </p:sp>
      <p:sp>
        <p:nvSpPr>
          <p:cNvPr id="7" name="CasellaDiTesto 6"/>
          <p:cNvSpPr txBox="1"/>
          <p:nvPr/>
        </p:nvSpPr>
        <p:spPr>
          <a:xfrm rot="21197071">
            <a:off x="-18219" y="792997"/>
            <a:ext cx="3132665" cy="1384995"/>
          </a:xfrm>
          <a:prstGeom prst="rect">
            <a:avLst/>
          </a:prstGeom>
          <a:noFill/>
        </p:spPr>
        <p:txBody>
          <a:bodyPr wrap="square" rtlCol="0">
            <a:spAutoFit/>
          </a:bodyPr>
          <a:lstStyle/>
          <a:p>
            <a:pPr algn="just"/>
            <a:r>
              <a:rPr lang="en-GB" sz="1400" b="1" i="1" dirty="0" smtClean="0"/>
              <a:t>“You </a:t>
            </a:r>
            <a:r>
              <a:rPr lang="en-GB" sz="1400" b="1" i="1" dirty="0"/>
              <a:t>have never enough of seeing new places, meeting new people and having new experiences. That's all part of your constant searching for a place called home, and home is where the heart </a:t>
            </a:r>
            <a:r>
              <a:rPr lang="en-GB" sz="1400" b="1" i="1" dirty="0" smtClean="0"/>
              <a:t>is”</a:t>
            </a:r>
          </a:p>
          <a:p>
            <a:pPr algn="r"/>
            <a:r>
              <a:rPr lang="en-GB" sz="1400" b="1" i="1" dirty="0" smtClean="0"/>
              <a:t>Stefano </a:t>
            </a:r>
            <a:r>
              <a:rPr lang="en-GB" sz="1400" b="1" i="1" dirty="0" err="1" smtClean="0"/>
              <a:t>Angelucci</a:t>
            </a:r>
            <a:endParaRPr lang="en-GB" sz="1400" b="1" i="1" dirty="0"/>
          </a:p>
        </p:txBody>
      </p:sp>
      <p:sp>
        <p:nvSpPr>
          <p:cNvPr id="2" name="CasellaDiTesto 1"/>
          <p:cNvSpPr txBox="1"/>
          <p:nvPr/>
        </p:nvSpPr>
        <p:spPr>
          <a:xfrm rot="275591">
            <a:off x="4459117" y="2394193"/>
            <a:ext cx="3443251" cy="1815882"/>
          </a:xfrm>
          <a:prstGeom prst="rect">
            <a:avLst/>
          </a:prstGeom>
          <a:noFill/>
        </p:spPr>
        <p:txBody>
          <a:bodyPr wrap="square" rtlCol="0">
            <a:spAutoFit/>
          </a:bodyPr>
          <a:lstStyle/>
          <a:p>
            <a:pPr algn="just"/>
            <a:r>
              <a:rPr lang="en-GB" sz="1400" b="1" i="1" dirty="0" smtClean="0"/>
              <a:t>“My </a:t>
            </a:r>
            <a:r>
              <a:rPr lang="en-GB" sz="1400" b="1" i="1" dirty="0"/>
              <a:t>favourite part of the second </a:t>
            </a:r>
            <a:r>
              <a:rPr lang="en-GB" sz="1400" b="1" i="1" dirty="0" err="1"/>
              <a:t>EMLex</a:t>
            </a:r>
            <a:r>
              <a:rPr lang="en-GB" sz="1400" b="1" i="1" dirty="0"/>
              <a:t> semester was the variety of different classes, professors, teaching styles and opinions from all over the world.</a:t>
            </a:r>
            <a:br>
              <a:rPr lang="en-GB" sz="1400" b="1" i="1" dirty="0"/>
            </a:br>
            <a:r>
              <a:rPr lang="en-GB" sz="1400" b="1" i="1" dirty="0"/>
              <a:t>It was also great to be able to focus on one particular topic at a time, although it was quite intense and exhausting </a:t>
            </a:r>
            <a:r>
              <a:rPr lang="en-GB" sz="1400" b="1" i="1" dirty="0" smtClean="0"/>
              <a:t>sometimes”</a:t>
            </a:r>
          </a:p>
          <a:p>
            <a:pPr algn="r"/>
            <a:r>
              <a:rPr lang="en-GB" sz="1400" b="1" i="1" dirty="0" smtClean="0"/>
              <a:t>Anja Pfeiffer</a:t>
            </a:r>
            <a:endParaRPr lang="en-GB" sz="1400" b="1" i="1" dirty="0"/>
          </a:p>
        </p:txBody>
      </p:sp>
      <p:sp>
        <p:nvSpPr>
          <p:cNvPr id="3" name="CasellaDiTesto 2"/>
          <p:cNvSpPr txBox="1"/>
          <p:nvPr/>
        </p:nvSpPr>
        <p:spPr>
          <a:xfrm rot="20159241">
            <a:off x="235354" y="2769476"/>
            <a:ext cx="3270142" cy="954107"/>
          </a:xfrm>
          <a:prstGeom prst="rect">
            <a:avLst/>
          </a:prstGeom>
          <a:noFill/>
        </p:spPr>
        <p:txBody>
          <a:bodyPr wrap="square" rtlCol="0">
            <a:spAutoFit/>
          </a:bodyPr>
          <a:lstStyle/>
          <a:p>
            <a:pPr algn="just"/>
            <a:r>
              <a:rPr lang="en-GB" sz="1400" b="1" i="1" dirty="0" smtClean="0"/>
              <a:t>“</a:t>
            </a:r>
            <a:r>
              <a:rPr lang="en-GB" sz="1400" b="1" i="1" dirty="0" err="1" smtClean="0"/>
              <a:t>Emlex</a:t>
            </a:r>
            <a:r>
              <a:rPr lang="en-GB" sz="1400" b="1" i="1" dirty="0" smtClean="0"/>
              <a:t> </a:t>
            </a:r>
            <a:r>
              <a:rPr lang="en-GB" sz="1400" b="1" i="1" dirty="0"/>
              <a:t>is a great experiment of friendship and cultural and linguistic meetings in the large field of </a:t>
            </a:r>
            <a:r>
              <a:rPr lang="en-GB" sz="1400" b="1" i="1" dirty="0" smtClean="0"/>
              <a:t>lexicography”</a:t>
            </a:r>
          </a:p>
          <a:p>
            <a:pPr algn="r"/>
            <a:r>
              <a:rPr lang="en-GB" sz="1400" b="1" i="1" dirty="0" smtClean="0"/>
              <a:t>Pauline </a:t>
            </a:r>
            <a:r>
              <a:rPr lang="en-GB" sz="1400" b="1" i="1" dirty="0" err="1" smtClean="0"/>
              <a:t>Pierrot</a:t>
            </a:r>
            <a:endParaRPr lang="en-GB" sz="1400" b="1" i="1" dirty="0"/>
          </a:p>
        </p:txBody>
      </p:sp>
      <p:sp>
        <p:nvSpPr>
          <p:cNvPr id="8" name="CasellaDiTesto 7"/>
          <p:cNvSpPr txBox="1"/>
          <p:nvPr/>
        </p:nvSpPr>
        <p:spPr>
          <a:xfrm rot="20887051">
            <a:off x="8602414" y="2149918"/>
            <a:ext cx="3024574" cy="2462213"/>
          </a:xfrm>
          <a:prstGeom prst="rect">
            <a:avLst/>
          </a:prstGeom>
          <a:noFill/>
        </p:spPr>
        <p:txBody>
          <a:bodyPr wrap="square" rtlCol="0">
            <a:spAutoFit/>
          </a:bodyPr>
          <a:lstStyle/>
          <a:p>
            <a:pPr algn="just"/>
            <a:r>
              <a:rPr lang="en-GB" sz="1400" b="1" dirty="0" smtClean="0"/>
              <a:t>“The </a:t>
            </a:r>
            <a:r>
              <a:rPr lang="en-GB" sz="1400" b="1" dirty="0"/>
              <a:t>European Master in Lexicography learned me a lot. It did not only bring me knowledge about Lexicography, it helps me to know me better, it makes me discover new perspectives, new beautiful landscapes and it allowed me to meet exceptional people. Thank you a lot for this semester in Budapest. It was an extraordinary </a:t>
            </a:r>
            <a:r>
              <a:rPr lang="en-GB" sz="1400" b="1" dirty="0" smtClean="0"/>
              <a:t>experience”</a:t>
            </a:r>
          </a:p>
          <a:p>
            <a:pPr algn="r"/>
            <a:r>
              <a:rPr lang="en-GB" sz="1400" b="1" i="1" dirty="0" err="1" smtClean="0"/>
              <a:t>Amélie</a:t>
            </a:r>
            <a:r>
              <a:rPr lang="en-GB" sz="1400" b="1" i="1" dirty="0" smtClean="0"/>
              <a:t> </a:t>
            </a:r>
            <a:r>
              <a:rPr lang="en-GB" sz="1400" b="1" i="1" dirty="0" err="1" smtClean="0"/>
              <a:t>Daloz</a:t>
            </a:r>
            <a:endParaRPr lang="en-GB" sz="1400" b="1" i="1" dirty="0"/>
          </a:p>
        </p:txBody>
      </p:sp>
      <p:sp>
        <p:nvSpPr>
          <p:cNvPr id="9" name="CasellaDiTesto 8"/>
          <p:cNvSpPr txBox="1"/>
          <p:nvPr/>
        </p:nvSpPr>
        <p:spPr>
          <a:xfrm rot="21201142">
            <a:off x="929897" y="4540982"/>
            <a:ext cx="3828081" cy="2031325"/>
          </a:xfrm>
          <a:prstGeom prst="rect">
            <a:avLst/>
          </a:prstGeom>
          <a:noFill/>
        </p:spPr>
        <p:txBody>
          <a:bodyPr wrap="square" rtlCol="0">
            <a:spAutoFit/>
          </a:bodyPr>
          <a:lstStyle/>
          <a:p>
            <a:pPr algn="just"/>
            <a:r>
              <a:rPr lang="en-GB" sz="1400" b="1" i="1" dirty="0" smtClean="0"/>
              <a:t>“These </a:t>
            </a:r>
            <a:r>
              <a:rPr lang="en-GB" sz="1400" b="1" i="1" dirty="0"/>
              <a:t>five months have gone quickly, but have been gorgeous and amazing! I thank all </a:t>
            </a:r>
            <a:r>
              <a:rPr lang="en-GB" sz="1400" b="1" i="1" dirty="0" err="1"/>
              <a:t>EMLex</a:t>
            </a:r>
            <a:r>
              <a:rPr lang="en-GB" sz="1400" b="1" i="1" dirty="0"/>
              <a:t> professors for </a:t>
            </a:r>
            <a:r>
              <a:rPr lang="en-GB" sz="1400" b="1" i="1" dirty="0" err="1"/>
              <a:t>encoraging</a:t>
            </a:r>
            <a:r>
              <a:rPr lang="en-GB" sz="1400" b="1" i="1" dirty="0"/>
              <a:t> me to follow my purposes and improve my skills in lexicography. Budapest has been my second home, where I met new people and friends from different countries and I will leave a piece of my </a:t>
            </a:r>
            <a:r>
              <a:rPr lang="en-GB" sz="1400" b="1" i="1" dirty="0" smtClean="0"/>
              <a:t>heart”</a:t>
            </a:r>
          </a:p>
          <a:p>
            <a:pPr algn="just"/>
            <a:endParaRPr lang="en-GB" sz="1400" b="1" i="1" dirty="0"/>
          </a:p>
          <a:p>
            <a:pPr algn="r"/>
            <a:r>
              <a:rPr lang="en-GB" sz="1400" b="1" i="1" dirty="0" smtClean="0"/>
              <a:t>Flavia </a:t>
            </a:r>
            <a:r>
              <a:rPr lang="en-GB" sz="1400" b="1" i="1" dirty="0" err="1" smtClean="0"/>
              <a:t>Monarchi</a:t>
            </a:r>
            <a:endParaRPr lang="en-GB" sz="1400" b="1" i="1" dirty="0"/>
          </a:p>
        </p:txBody>
      </p:sp>
      <p:sp>
        <p:nvSpPr>
          <p:cNvPr id="10" name="CasellaDiTesto 9"/>
          <p:cNvSpPr txBox="1"/>
          <p:nvPr/>
        </p:nvSpPr>
        <p:spPr>
          <a:xfrm rot="21382850">
            <a:off x="5313930" y="4934412"/>
            <a:ext cx="4262034" cy="1384995"/>
          </a:xfrm>
          <a:prstGeom prst="rect">
            <a:avLst/>
          </a:prstGeom>
          <a:noFill/>
        </p:spPr>
        <p:txBody>
          <a:bodyPr wrap="square" rtlCol="0">
            <a:spAutoFit/>
          </a:bodyPr>
          <a:lstStyle/>
          <a:p>
            <a:pPr algn="just"/>
            <a:r>
              <a:rPr lang="en-GB" sz="1400" b="1" i="1" dirty="0" smtClean="0"/>
              <a:t>“Travelling</a:t>
            </a:r>
            <a:r>
              <a:rPr lang="en-GB" sz="1400" b="1" i="1" dirty="0"/>
              <a:t>, meeting professors and students from different countries, learning new languages, enjoying the interesting courses about lexicography,…For </a:t>
            </a:r>
            <a:r>
              <a:rPr lang="en-GB" sz="1400" b="1" i="1" dirty="0" err="1"/>
              <a:t>me,it</a:t>
            </a:r>
            <a:r>
              <a:rPr lang="en-GB" sz="1400" b="1" i="1" dirty="0"/>
              <a:t> was a wonderful </a:t>
            </a:r>
            <a:r>
              <a:rPr lang="en-GB" sz="1400" b="1" i="1" dirty="0" smtClean="0"/>
              <a:t>adventure”</a:t>
            </a:r>
          </a:p>
          <a:p>
            <a:pPr algn="just"/>
            <a:endParaRPr lang="en-GB" sz="1400" b="1" i="1" dirty="0"/>
          </a:p>
          <a:p>
            <a:pPr algn="r"/>
            <a:r>
              <a:rPr lang="en-GB" sz="1400" b="1" i="1" dirty="0" err="1" smtClean="0"/>
              <a:t>Yomna</a:t>
            </a:r>
            <a:r>
              <a:rPr lang="en-GB" sz="1400" b="1" i="1" dirty="0" smtClean="0"/>
              <a:t> E. </a:t>
            </a:r>
            <a:r>
              <a:rPr lang="en-GB" sz="1400" b="1" i="1" dirty="0" err="1" smtClean="0"/>
              <a:t>Abbass</a:t>
            </a:r>
            <a:endParaRPr lang="en-GB" sz="1400" b="1" i="1" dirty="0"/>
          </a:p>
        </p:txBody>
      </p:sp>
    </p:spTree>
    <p:extLst>
      <p:ext uri="{BB962C8B-B14F-4D97-AF65-F5344CB8AC3E}">
        <p14:creationId xmlns:p14="http://schemas.microsoft.com/office/powerpoint/2010/main" val="28039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770" y="2837401"/>
            <a:ext cx="2305050" cy="1400175"/>
          </a:xfrm>
          <a:prstGeom prst="rect">
            <a:avLst/>
          </a:prstGeom>
          <a:effectLst>
            <a:softEdge rad="317500"/>
          </a:effectLst>
        </p:spPr>
      </p:pic>
      <p:sp>
        <p:nvSpPr>
          <p:cNvPr id="7" name="CasellaDiTesto 6"/>
          <p:cNvSpPr txBox="1"/>
          <p:nvPr/>
        </p:nvSpPr>
        <p:spPr>
          <a:xfrm rot="21310307">
            <a:off x="230771" y="67383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smtClean="0">
                <a:ln/>
                <a:solidFill>
                  <a:schemeClr val="accent4"/>
                </a:solidFill>
                <a:latin typeface="Freestyle Script" panose="030804020302050B0404" pitchFamily="66" charset="0"/>
              </a:rPr>
              <a:t>Die </a:t>
            </a:r>
            <a:r>
              <a:rPr lang="en-GB" sz="4800" b="1" dirty="0" err="1" smtClean="0">
                <a:ln/>
                <a:solidFill>
                  <a:schemeClr val="accent4"/>
                </a:solidFill>
                <a:latin typeface="Freestyle Script" panose="030804020302050B0404" pitchFamily="66" charset="0"/>
              </a:rPr>
              <a:t>Professoren</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9" name="CasellaDiTesto 8"/>
          <p:cNvSpPr txBox="1"/>
          <p:nvPr/>
        </p:nvSpPr>
        <p:spPr>
          <a:xfrm rot="21253757">
            <a:off x="975496" y="1939593"/>
            <a:ext cx="4602997" cy="5909310"/>
          </a:xfrm>
          <a:prstGeom prst="rect">
            <a:avLst/>
          </a:prstGeom>
          <a:noFill/>
        </p:spPr>
        <p:txBody>
          <a:bodyPr wrap="square" rtlCol="0">
            <a:spAutoFit/>
          </a:bodyPr>
          <a:lstStyle/>
          <a:p>
            <a:pPr algn="just"/>
            <a:r>
              <a:rPr lang="en-GB" sz="2000" b="1" i="1" dirty="0" err="1" smtClean="0"/>
              <a:t>Dr.</a:t>
            </a:r>
            <a:r>
              <a:rPr lang="en-GB" sz="2000" b="1" i="1" dirty="0" smtClean="0"/>
              <a:t> </a:t>
            </a:r>
            <a:r>
              <a:rPr lang="en-GB" sz="2000" b="1" i="1" dirty="0" err="1" smtClean="0"/>
              <a:t>Prof.</a:t>
            </a:r>
            <a:r>
              <a:rPr lang="en-GB" sz="2000" b="1" i="1" dirty="0" smtClean="0"/>
              <a:t> Rufus H. Gouws</a:t>
            </a:r>
          </a:p>
          <a:p>
            <a:pPr algn="just"/>
            <a:endParaRPr lang="en-GB" sz="2000" b="1" i="1" dirty="0"/>
          </a:p>
          <a:p>
            <a:pPr algn="just"/>
            <a:r>
              <a:rPr lang="en-GB" sz="2000" b="1" i="1" dirty="0" err="1" smtClean="0"/>
              <a:t>Dr.</a:t>
            </a:r>
            <a:r>
              <a:rPr lang="en-GB" sz="2000" b="1" i="1" dirty="0" smtClean="0"/>
              <a:t> </a:t>
            </a:r>
            <a:r>
              <a:rPr lang="en-GB" sz="2000" b="1" i="1" dirty="0" err="1" smtClean="0"/>
              <a:t>Prof.</a:t>
            </a:r>
            <a:r>
              <a:rPr lang="en-GB" sz="2000" b="1" i="1" dirty="0" smtClean="0"/>
              <a:t> Zita D. </a:t>
            </a:r>
            <a:r>
              <a:rPr lang="en-GB" sz="2000" b="1" i="1" dirty="0" err="1" smtClean="0"/>
              <a:t>Hollós</a:t>
            </a:r>
            <a:endParaRPr lang="en-GB" sz="2000" b="1" i="1" dirty="0" smtClean="0"/>
          </a:p>
          <a:p>
            <a:pPr algn="just"/>
            <a:endParaRPr lang="en-GB" sz="2000" b="1" i="1" dirty="0"/>
          </a:p>
          <a:p>
            <a:pPr algn="just"/>
            <a:r>
              <a:rPr lang="en-GB" sz="2000" b="1" i="1" dirty="0" err="1" smtClean="0"/>
              <a:t>Dr.</a:t>
            </a:r>
            <a:r>
              <a:rPr lang="en-GB" sz="2000" b="1" i="1" dirty="0" smtClean="0"/>
              <a:t> </a:t>
            </a:r>
            <a:r>
              <a:rPr lang="en-GB" sz="2000" b="1" i="1" dirty="0" err="1" smtClean="0"/>
              <a:t>Prof.</a:t>
            </a:r>
            <a:r>
              <a:rPr lang="en-GB" sz="2000" b="1" i="1" dirty="0" smtClean="0"/>
              <a:t> Martina L. </a:t>
            </a:r>
            <a:r>
              <a:rPr lang="en-GB" sz="2000" b="1" i="1" dirty="0" err="1" smtClean="0"/>
              <a:t>Nied</a:t>
            </a:r>
            <a:endParaRPr lang="en-GB" sz="2000" b="1" i="1" dirty="0" smtClean="0"/>
          </a:p>
          <a:p>
            <a:pPr algn="just"/>
            <a:endParaRPr lang="en-GB" sz="2000" b="1" i="1" dirty="0"/>
          </a:p>
          <a:p>
            <a:pPr algn="just"/>
            <a:r>
              <a:rPr lang="en-GB" sz="2000" b="1" i="1" dirty="0" err="1" smtClean="0"/>
              <a:t>Dr.</a:t>
            </a:r>
            <a:r>
              <a:rPr lang="en-GB" sz="2000" b="1" i="1" dirty="0" smtClean="0"/>
              <a:t> </a:t>
            </a:r>
            <a:r>
              <a:rPr lang="en-GB" sz="2000" b="1" i="1" dirty="0" err="1" smtClean="0"/>
              <a:t>Prof.</a:t>
            </a:r>
            <a:r>
              <a:rPr lang="en-GB" sz="2000" b="1" i="1" dirty="0" smtClean="0"/>
              <a:t> Stefan </a:t>
            </a:r>
            <a:r>
              <a:rPr lang="en-GB" sz="2000" b="1" i="1" dirty="0" err="1" smtClean="0"/>
              <a:t>Schierholz</a:t>
            </a:r>
            <a:r>
              <a:rPr lang="en-GB" sz="2000" b="1" i="1" dirty="0" smtClean="0"/>
              <a:t> </a:t>
            </a:r>
          </a:p>
          <a:p>
            <a:pPr algn="just"/>
            <a:endParaRPr lang="en-GB" sz="2000" b="1" i="1" dirty="0"/>
          </a:p>
          <a:p>
            <a:pPr algn="just"/>
            <a:r>
              <a:rPr lang="en-GB" sz="2000" b="1" i="1" dirty="0" err="1" smtClean="0"/>
              <a:t>Dr.</a:t>
            </a:r>
            <a:r>
              <a:rPr lang="en-GB" sz="2000" b="1" i="1" dirty="0" smtClean="0"/>
              <a:t> </a:t>
            </a:r>
            <a:r>
              <a:rPr lang="en-GB" sz="2000" b="1" i="1" dirty="0" err="1" smtClean="0"/>
              <a:t>Prof.</a:t>
            </a:r>
            <a:r>
              <a:rPr lang="en-GB" sz="2000" b="1" i="1" dirty="0" smtClean="0"/>
              <a:t>  </a:t>
            </a:r>
            <a:r>
              <a:rPr lang="en-GB" sz="2000" b="1" i="1" dirty="0" err="1" smtClean="0"/>
              <a:t>Idalete</a:t>
            </a:r>
            <a:r>
              <a:rPr lang="en-GB" sz="2000" b="1" i="1" dirty="0" smtClean="0"/>
              <a:t> Dias</a:t>
            </a:r>
          </a:p>
          <a:p>
            <a:pPr algn="just"/>
            <a:endParaRPr lang="en-GB" sz="2000" b="1" i="1" dirty="0"/>
          </a:p>
          <a:p>
            <a:pPr algn="just"/>
            <a:r>
              <a:rPr lang="en-GB" sz="2000" b="1" i="1" dirty="0" err="1" smtClean="0"/>
              <a:t>Dr.</a:t>
            </a:r>
            <a:r>
              <a:rPr lang="en-GB" sz="2000" b="1" i="1" dirty="0" smtClean="0"/>
              <a:t> </a:t>
            </a:r>
            <a:r>
              <a:rPr lang="en-GB" sz="2000" b="1" i="1" dirty="0" err="1" smtClean="0"/>
              <a:t>Prof.</a:t>
            </a:r>
            <a:r>
              <a:rPr lang="en-GB" sz="2000" b="1" i="1" dirty="0" smtClean="0"/>
              <a:t> Stefan </a:t>
            </a:r>
            <a:r>
              <a:rPr lang="en-GB" sz="2000" b="1" i="1" dirty="0" err="1" smtClean="0"/>
              <a:t>Engelberg</a:t>
            </a:r>
            <a:endParaRPr lang="en-GB" sz="2000" b="1" i="1" dirty="0" smtClean="0"/>
          </a:p>
          <a:p>
            <a:pPr algn="just"/>
            <a:endParaRPr lang="en-GB" sz="2000" b="1" i="1" dirty="0" smtClean="0"/>
          </a:p>
          <a:p>
            <a:pPr algn="just"/>
            <a:r>
              <a:rPr lang="en-GB" sz="2000" b="1" i="1" dirty="0" err="1" smtClean="0"/>
              <a:t>Dr.</a:t>
            </a:r>
            <a:r>
              <a:rPr lang="en-GB" sz="2000" b="1" i="1" dirty="0" smtClean="0"/>
              <a:t> </a:t>
            </a:r>
            <a:r>
              <a:rPr lang="en-GB" sz="2000" b="1" i="1" dirty="0" err="1" smtClean="0"/>
              <a:t>Prof.</a:t>
            </a:r>
            <a:r>
              <a:rPr lang="en-GB" sz="2000" b="1" i="1" dirty="0" smtClean="0"/>
              <a:t> </a:t>
            </a:r>
            <a:r>
              <a:rPr lang="en-GB" sz="2000" b="1" i="1" dirty="0" err="1" smtClean="0"/>
              <a:t>Carolin</a:t>
            </a:r>
            <a:r>
              <a:rPr lang="en-GB" sz="2000" b="1" i="1" dirty="0" smtClean="0"/>
              <a:t> Müller-Spitzer</a:t>
            </a:r>
          </a:p>
          <a:p>
            <a:pPr algn="just"/>
            <a:endParaRPr lang="en-GB" sz="2000" b="1" i="1" dirty="0"/>
          </a:p>
          <a:p>
            <a:pPr algn="just"/>
            <a:r>
              <a:rPr lang="en-GB" sz="2000" b="1" i="1" dirty="0" err="1"/>
              <a:t>Dr.</a:t>
            </a:r>
            <a:r>
              <a:rPr lang="en-GB" sz="2000" b="1" i="1" dirty="0"/>
              <a:t> </a:t>
            </a:r>
            <a:r>
              <a:rPr lang="en-GB" sz="2000" b="1" i="1" dirty="0" err="1"/>
              <a:t>Prof.</a:t>
            </a:r>
            <a:r>
              <a:rPr lang="en-GB" sz="2000" b="1" i="1" dirty="0"/>
              <a:t>  Dora </a:t>
            </a:r>
            <a:r>
              <a:rPr lang="en-GB" sz="2000" b="1" i="1" dirty="0" err="1"/>
              <a:t>Pődör</a:t>
            </a:r>
            <a:endParaRPr lang="en-GB" sz="2000" b="1" i="1" dirty="0"/>
          </a:p>
          <a:p>
            <a:pPr algn="just"/>
            <a:endParaRPr lang="en-GB" sz="2000" b="1" i="1" dirty="0" smtClean="0"/>
          </a:p>
          <a:p>
            <a:pPr algn="just"/>
            <a:endParaRPr lang="en-GB" sz="2000" b="1" i="1" dirty="0"/>
          </a:p>
          <a:p>
            <a:pPr algn="just"/>
            <a:endParaRPr lang="en-GB" sz="2000" b="1" i="1" dirty="0"/>
          </a:p>
          <a:p>
            <a:pPr algn="just"/>
            <a:endParaRPr lang="en-GB" sz="2000" b="1" i="1" dirty="0"/>
          </a:p>
        </p:txBody>
      </p:sp>
      <p:sp>
        <p:nvSpPr>
          <p:cNvPr id="10" name="CasellaDiTesto 9"/>
          <p:cNvSpPr txBox="1"/>
          <p:nvPr/>
        </p:nvSpPr>
        <p:spPr>
          <a:xfrm rot="21311448">
            <a:off x="5923616" y="1282923"/>
            <a:ext cx="4866468" cy="5909310"/>
          </a:xfrm>
          <a:prstGeom prst="rect">
            <a:avLst/>
          </a:prstGeom>
          <a:noFill/>
        </p:spPr>
        <p:txBody>
          <a:bodyPr wrap="square" rtlCol="0">
            <a:spAutoFit/>
          </a:bodyPr>
          <a:lstStyle/>
          <a:p>
            <a:r>
              <a:rPr lang="en-GB" sz="2000" b="1" i="1" dirty="0" err="1" smtClean="0"/>
              <a:t>Dr.</a:t>
            </a:r>
            <a:r>
              <a:rPr lang="en-GB" sz="2000" b="1" i="1" dirty="0" smtClean="0"/>
              <a:t> </a:t>
            </a:r>
            <a:r>
              <a:rPr lang="en-GB" sz="2000" b="1" i="1" dirty="0" err="1" smtClean="0"/>
              <a:t>Prof.</a:t>
            </a:r>
            <a:r>
              <a:rPr lang="en-GB" sz="2000" b="1" i="1" dirty="0" smtClean="0"/>
              <a:t> Stefan Evert</a:t>
            </a:r>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Ulrich </a:t>
            </a:r>
            <a:r>
              <a:rPr lang="en-GB" sz="2000" b="1" i="1" dirty="0" err="1" smtClean="0"/>
              <a:t>Heid</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Maria J. </a:t>
            </a:r>
            <a:r>
              <a:rPr lang="en-GB" sz="2000" b="1" i="1" dirty="0" err="1" smtClean="0"/>
              <a:t>Domínguez</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a:t>
            </a:r>
            <a:r>
              <a:rPr lang="en-GB" sz="2000" b="1" i="1" dirty="0" err="1" smtClean="0"/>
              <a:t>Ewa</a:t>
            </a:r>
            <a:r>
              <a:rPr lang="en-GB" sz="2000" b="1" i="1" dirty="0" smtClean="0"/>
              <a:t> </a:t>
            </a:r>
            <a:r>
              <a:rPr lang="en-GB" sz="2000" b="1" i="1" dirty="0" err="1" smtClean="0"/>
              <a:t>Myrczek</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Eva </a:t>
            </a:r>
            <a:r>
              <a:rPr lang="en-GB" sz="2000" b="1" i="1" dirty="0" err="1" smtClean="0"/>
              <a:t>Buchi</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Carlos </a:t>
            </a:r>
            <a:r>
              <a:rPr lang="en-GB" sz="2000" b="1" i="1" dirty="0" err="1" smtClean="0"/>
              <a:t>Valcárcel</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Monika </a:t>
            </a:r>
            <a:r>
              <a:rPr lang="en-GB" sz="2000" b="1" i="1" dirty="0" err="1" smtClean="0"/>
              <a:t>Bielinska</a:t>
            </a:r>
            <a:endParaRPr lang="en-GB" sz="2000" b="1" i="1" dirty="0" smtClean="0"/>
          </a:p>
          <a:p>
            <a:endParaRPr lang="en-GB" sz="2000" b="1" i="1" dirty="0"/>
          </a:p>
          <a:p>
            <a:r>
              <a:rPr lang="en-GB" sz="2000" b="1" i="1" dirty="0" err="1" smtClean="0"/>
              <a:t>Dr.</a:t>
            </a:r>
            <a:r>
              <a:rPr lang="en-GB" sz="2000" b="1" i="1" dirty="0" smtClean="0"/>
              <a:t> </a:t>
            </a:r>
            <a:r>
              <a:rPr lang="en-GB" sz="2000" b="1" i="1" dirty="0" err="1" smtClean="0"/>
              <a:t>Prof.</a:t>
            </a:r>
            <a:r>
              <a:rPr lang="en-GB" sz="2000" b="1" i="1" dirty="0" smtClean="0"/>
              <a:t>  Christina Sanchez-</a:t>
            </a:r>
            <a:r>
              <a:rPr lang="en-GB" sz="2000" b="1" i="1" dirty="0" err="1" smtClean="0"/>
              <a:t>Stockhammer</a:t>
            </a:r>
            <a:endParaRPr lang="en-GB" sz="2000" b="1" i="1" dirty="0" smtClean="0"/>
          </a:p>
          <a:p>
            <a:endParaRPr lang="en-GB" sz="2000" b="1" i="1" dirty="0"/>
          </a:p>
          <a:p>
            <a:endParaRPr lang="en-GB" sz="2000" b="1" i="1" dirty="0" smtClean="0"/>
          </a:p>
          <a:p>
            <a:endParaRPr lang="en-GB" sz="2000" b="1" i="1" dirty="0"/>
          </a:p>
          <a:p>
            <a:endParaRPr lang="en-GB" sz="2000" b="1" i="1" dirty="0"/>
          </a:p>
        </p:txBody>
      </p:sp>
    </p:spTree>
    <p:extLst>
      <p:ext uri="{BB962C8B-B14F-4D97-AF65-F5344CB8AC3E}">
        <p14:creationId xmlns:p14="http://schemas.microsoft.com/office/powerpoint/2010/main" val="225547367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5284">
            <a:off x="0" y="0"/>
            <a:ext cx="121920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65291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Erste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6" name="CasellaDiTesto 5"/>
          <p:cNvSpPr txBox="1"/>
          <p:nvPr/>
        </p:nvSpPr>
        <p:spPr>
          <a:xfrm>
            <a:off x="2557220" y="3075057"/>
            <a:ext cx="5858359"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A1: </a:t>
            </a:r>
            <a:r>
              <a:rPr lang="en-GB" sz="4000" dirty="0" err="1" smtClean="0">
                <a:ln w="0"/>
                <a:solidFill>
                  <a:schemeClr val="tx1"/>
                </a:solidFill>
                <a:effectLst>
                  <a:outerShdw blurRad="38100" dist="19050" dir="2700000" algn="tl" rotWithShape="0">
                    <a:schemeClr val="dk1">
                      <a:alpha val="40000"/>
                    </a:schemeClr>
                  </a:outerShdw>
                </a:effectLst>
              </a:rPr>
              <a:t>Metalexikographie</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889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32971">
            <a:off x="304917" y="1671602"/>
            <a:ext cx="5378760" cy="4481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asellaDiTesto 5"/>
          <p:cNvSpPr txBox="1"/>
          <p:nvPr/>
        </p:nvSpPr>
        <p:spPr>
          <a:xfrm rot="21318528">
            <a:off x="2738048" y="183386"/>
            <a:ext cx="6248282" cy="17543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5400" b="1" dirty="0" smtClean="0">
                <a:ln/>
                <a:solidFill>
                  <a:schemeClr val="accent4"/>
                </a:solidFill>
                <a:latin typeface="Freestyle Script" panose="030804020302050B0404" pitchFamily="66" charset="0"/>
              </a:rPr>
              <a:t>Rufus H. </a:t>
            </a:r>
            <a:r>
              <a:rPr lang="en-GB" sz="5400" b="1" dirty="0">
                <a:ln/>
                <a:solidFill>
                  <a:schemeClr val="accent4"/>
                </a:solidFill>
                <a:latin typeface="Freestyle Script" panose="030804020302050B0404" pitchFamily="66" charset="0"/>
              </a:rPr>
              <a:t>Gouws &amp; Zita </a:t>
            </a:r>
            <a:r>
              <a:rPr lang="en-GB" sz="5400" b="1" dirty="0" err="1">
                <a:ln/>
                <a:solidFill>
                  <a:schemeClr val="accent4"/>
                </a:solidFill>
                <a:latin typeface="Freestyle Script" panose="030804020302050B0404" pitchFamily="66" charset="0"/>
              </a:rPr>
              <a:t>Hollós</a:t>
            </a:r>
            <a:r>
              <a:rPr lang="en-GB" sz="5400" b="1" dirty="0">
                <a:ln/>
                <a:solidFill>
                  <a:schemeClr val="accent4"/>
                </a:solidFill>
                <a:latin typeface="Freestyle Script" panose="030804020302050B0404" pitchFamily="66" charset="0"/>
              </a:rPr>
              <a:t> </a:t>
            </a:r>
          </a:p>
          <a:p>
            <a:pPr algn="ctr"/>
            <a:endParaRPr lang="en-GB" sz="5400" b="1" dirty="0">
              <a:ln/>
              <a:solidFill>
                <a:schemeClr val="accent4"/>
              </a:solidFill>
              <a:latin typeface="Freestyle Script" panose="030804020302050B0404" pitchFamily="66" charset="0"/>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4518">
            <a:off x="5784600" y="1074004"/>
            <a:ext cx="5907969" cy="451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3069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0279">
            <a:off x="552815" y="2171655"/>
            <a:ext cx="6529318" cy="48530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4343">
            <a:off x="5557874" y="-177131"/>
            <a:ext cx="6425205" cy="5120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90057">
            <a:off x="-146798" y="284071"/>
            <a:ext cx="6371167" cy="35940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94302">
            <a:off x="6327919" y="2616347"/>
            <a:ext cx="4885114" cy="45229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21443">
            <a:off x="4393389" y="426499"/>
            <a:ext cx="4082106" cy="5257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493037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style.rotation</p:attrName>
                                        </p:attrNameLst>
                                      </p:cBhvr>
                                      <p:tavLst>
                                        <p:tav tm="0">
                                          <p:val>
                                            <p:fltVal val="720"/>
                                          </p:val>
                                        </p:tav>
                                        <p:tav tm="100000">
                                          <p:val>
                                            <p:fltVal val="0"/>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style.rotation</p:attrName>
                                        </p:attrNameLst>
                                      </p:cBhvr>
                                      <p:tavLst>
                                        <p:tav tm="0">
                                          <p:val>
                                            <p:fltVal val="720"/>
                                          </p:val>
                                        </p:tav>
                                        <p:tav tm="100000">
                                          <p:val>
                                            <p:fltVal val="0"/>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style.rotation</p:attrName>
                                        </p:attrNameLst>
                                      </p:cBhvr>
                                      <p:tavLst>
                                        <p:tav tm="0">
                                          <p:val>
                                            <p:fltVal val="720"/>
                                          </p:val>
                                        </p:tav>
                                        <p:tav tm="100000">
                                          <p:val>
                                            <p:fltVal val="0"/>
                                          </p:val>
                                        </p:tav>
                                      </p:tavLst>
                                    </p:anim>
                                    <p:anim calcmode="lin" valueType="num">
                                      <p:cBhvr>
                                        <p:cTn id="30" dur="2000" fill="hold"/>
                                        <p:tgtEl>
                                          <p:spTgt spid="8"/>
                                        </p:tgtEl>
                                        <p:attrNameLst>
                                          <p:attrName>ppt_h</p:attrName>
                                        </p:attrNameLst>
                                      </p:cBhvr>
                                      <p:tavLst>
                                        <p:tav tm="0">
                                          <p:val>
                                            <p:fltVal val="0"/>
                                          </p:val>
                                        </p:tav>
                                        <p:tav tm="100000">
                                          <p:val>
                                            <p:strVal val="#ppt_h"/>
                                          </p:val>
                                        </p:tav>
                                      </p:tavLst>
                                    </p:anim>
                                    <p:anim calcmode="lin" valueType="num">
                                      <p:cBhvr>
                                        <p:cTn id="31"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asellaDiTesto 6"/>
          <p:cNvSpPr txBox="1"/>
          <p:nvPr/>
        </p:nvSpPr>
        <p:spPr>
          <a:xfrm>
            <a:off x="263471" y="914400"/>
            <a:ext cx="52229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GB" sz="4800" b="1" dirty="0" err="1" smtClean="0">
                <a:ln/>
                <a:solidFill>
                  <a:schemeClr val="accent4"/>
                </a:solidFill>
                <a:latin typeface="Freestyle Script" panose="030804020302050B0404" pitchFamily="66" charset="0"/>
              </a:rPr>
              <a:t>Zweite</a:t>
            </a:r>
            <a:r>
              <a:rPr lang="en-GB" sz="4800" b="1" dirty="0" smtClean="0">
                <a:ln/>
                <a:solidFill>
                  <a:schemeClr val="accent4"/>
                </a:solidFill>
                <a:latin typeface="Freestyle Script" panose="030804020302050B0404" pitchFamily="66" charset="0"/>
              </a:rPr>
              <a:t> </a:t>
            </a:r>
            <a:r>
              <a:rPr lang="en-GB" sz="4800" b="1" dirty="0" err="1" smtClean="0">
                <a:ln/>
                <a:solidFill>
                  <a:schemeClr val="accent4"/>
                </a:solidFill>
                <a:latin typeface="Freestyle Script" panose="030804020302050B0404" pitchFamily="66" charset="0"/>
              </a:rPr>
              <a:t>Woche</a:t>
            </a:r>
            <a:r>
              <a:rPr lang="en-GB" sz="4800" b="1" dirty="0" smtClean="0">
                <a:ln/>
                <a:solidFill>
                  <a:schemeClr val="accent4"/>
                </a:solidFill>
                <a:latin typeface="Freestyle Script" panose="030804020302050B0404" pitchFamily="66" charset="0"/>
              </a:rPr>
              <a:t>… </a:t>
            </a:r>
            <a:endParaRPr lang="en-GB" sz="4800" b="1" dirty="0">
              <a:ln/>
              <a:solidFill>
                <a:schemeClr val="accent4"/>
              </a:solidFill>
              <a:latin typeface="Freestyle Script" panose="030804020302050B0404" pitchFamily="66" charset="0"/>
            </a:endParaRPr>
          </a:p>
        </p:txBody>
      </p:sp>
      <p:sp>
        <p:nvSpPr>
          <p:cNvPr id="8" name="CasellaDiTesto 7"/>
          <p:cNvSpPr txBox="1"/>
          <p:nvPr/>
        </p:nvSpPr>
        <p:spPr>
          <a:xfrm>
            <a:off x="2557220" y="3075057"/>
            <a:ext cx="767860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4000" dirty="0" smtClean="0">
                <a:ln w="0"/>
                <a:solidFill>
                  <a:schemeClr val="tx1"/>
                </a:solidFill>
                <a:effectLst>
                  <a:outerShdw blurRad="38100" dist="19050" dir="2700000" algn="tl" rotWithShape="0">
                    <a:schemeClr val="dk1">
                      <a:alpha val="40000"/>
                    </a:schemeClr>
                  </a:outerShdw>
                </a:effectLst>
              </a:rPr>
              <a:t>A2: Geschichte der </a:t>
            </a:r>
            <a:r>
              <a:rPr lang="en-GB" sz="4000" dirty="0" err="1" smtClean="0">
                <a:ln w="0"/>
                <a:solidFill>
                  <a:schemeClr val="tx1"/>
                </a:solidFill>
                <a:effectLst>
                  <a:outerShdw blurRad="38100" dist="19050" dir="2700000" algn="tl" rotWithShape="0">
                    <a:schemeClr val="dk1">
                      <a:alpha val="40000"/>
                    </a:schemeClr>
                  </a:outerShdw>
                </a:effectLst>
              </a:rPr>
              <a:t>Lexikographie</a:t>
            </a:r>
            <a:endParaRPr lang="en-GB" sz="40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1415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3"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rot="21318528">
            <a:off x="2307971" y="248805"/>
            <a:ext cx="6125942" cy="10156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6000" b="1" dirty="0" smtClean="0">
                <a:ln/>
                <a:solidFill>
                  <a:schemeClr val="accent4"/>
                </a:solidFill>
                <a:latin typeface="Freestyle Script" panose="030804020302050B0404" pitchFamily="66" charset="0"/>
              </a:rPr>
              <a:t>Martina </a:t>
            </a:r>
            <a:r>
              <a:rPr lang="en-GB" sz="6000" b="1" dirty="0" err="1" smtClean="0">
                <a:ln/>
                <a:solidFill>
                  <a:schemeClr val="accent4"/>
                </a:solidFill>
                <a:latin typeface="Freestyle Script" panose="030804020302050B0404" pitchFamily="66" charset="0"/>
              </a:rPr>
              <a:t>Nied</a:t>
            </a:r>
            <a:r>
              <a:rPr lang="en-GB" sz="6000" b="1" dirty="0" smtClean="0">
                <a:ln/>
                <a:solidFill>
                  <a:schemeClr val="accent4"/>
                </a:solidFill>
                <a:latin typeface="Freestyle Script" panose="030804020302050B0404" pitchFamily="66" charset="0"/>
              </a:rPr>
              <a:t> </a:t>
            </a:r>
            <a:endParaRPr lang="en-GB" sz="6000" b="1" dirty="0">
              <a:ln/>
              <a:solidFill>
                <a:schemeClr val="accent4"/>
              </a:solidFill>
              <a:latin typeface="Freestyle Script" panose="030804020302050B0404"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2015">
            <a:off x="2078774" y="1365134"/>
            <a:ext cx="7688508" cy="5001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4355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9007">
            <a:off x="126241" y="561473"/>
            <a:ext cx="5969759" cy="43554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25201">
            <a:off x="5578966" y="-8527"/>
            <a:ext cx="6384757" cy="4788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14101" y="3405940"/>
            <a:ext cx="3120189" cy="37839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54771">
            <a:off x="2935705" y="1972464"/>
            <a:ext cx="6320588" cy="4740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157169">
            <a:off x="6209774" y="1793283"/>
            <a:ext cx="5904536" cy="4428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9531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599</Words>
  <Application>Microsoft Office PowerPoint</Application>
  <PresentationFormat>Widescreen</PresentationFormat>
  <Paragraphs>97</Paragraphs>
  <Slides>38</Slides>
  <Notes>2</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38</vt:i4>
      </vt:variant>
    </vt:vector>
  </HeadingPairs>
  <TitlesOfParts>
    <vt:vector size="44" baseType="lpstr">
      <vt:lpstr>Arial</vt:lpstr>
      <vt:lpstr>Calibri</vt:lpstr>
      <vt:lpstr>Calibri Light</vt:lpstr>
      <vt:lpstr>Edwardian Script ITC</vt:lpstr>
      <vt:lpstr>Freestyle Script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cristian bianco</dc:creator>
  <cp:lastModifiedBy>cristian bianco</cp:lastModifiedBy>
  <cp:revision>46</cp:revision>
  <dcterms:created xsi:type="dcterms:W3CDTF">2016-05-16T13:54:14Z</dcterms:created>
  <dcterms:modified xsi:type="dcterms:W3CDTF">2016-06-03T09:57:47Z</dcterms:modified>
</cp:coreProperties>
</file>