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2" r:id="rId15"/>
    <p:sldId id="283" r:id="rId16"/>
    <p:sldId id="268" r:id="rId17"/>
    <p:sldId id="269" r:id="rId18"/>
    <p:sldId id="284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4763-1DD9-4426-8D13-B77041A36304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37C4-7FE7-405D-AD9C-8D953D30C2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0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4763-1DD9-4426-8D13-B77041A36304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37C4-7FE7-405D-AD9C-8D953D30C2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228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4763-1DD9-4426-8D13-B77041A36304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37C4-7FE7-405D-AD9C-8D953D30C2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5434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4763-1DD9-4426-8D13-B77041A36304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37C4-7FE7-405D-AD9C-8D953D30C2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075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4763-1DD9-4426-8D13-B77041A36304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37C4-7FE7-405D-AD9C-8D953D30C2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562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4763-1DD9-4426-8D13-B77041A36304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37C4-7FE7-405D-AD9C-8D953D30C2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930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4763-1DD9-4426-8D13-B77041A36304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37C4-7FE7-405D-AD9C-8D953D30C2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88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4763-1DD9-4426-8D13-B77041A36304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37C4-7FE7-405D-AD9C-8D953D30C2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812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4763-1DD9-4426-8D13-B77041A36304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37C4-7FE7-405D-AD9C-8D953D30C2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986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4763-1DD9-4426-8D13-B77041A36304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37C4-7FE7-405D-AD9C-8D953D30C2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058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74763-1DD9-4426-8D13-B77041A36304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37C4-7FE7-405D-AD9C-8D953D30C2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55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74763-1DD9-4426-8D13-B77041A36304}" type="datetimeFigureOut">
              <a:rPr lang="hu-HU" smtClean="0"/>
              <a:t>2023. 08. 30.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37C4-7FE7-405D-AD9C-8D953D30C2D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524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30056" y="1513716"/>
            <a:ext cx="9144000" cy="4355023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>Géza Horváth</a:t>
            </a:r>
            <a:br>
              <a:rPr lang="hu-HU" b="1" dirty="0" smtClean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err="1" smtClean="0"/>
              <a:t>Einführung</a:t>
            </a:r>
            <a:r>
              <a:rPr lang="hu-HU" b="1" dirty="0" smtClean="0"/>
              <a:t> </a:t>
            </a:r>
            <a:r>
              <a:rPr lang="hu-HU" b="1" dirty="0"/>
              <a:t>in die </a:t>
            </a:r>
            <a:r>
              <a:rPr lang="hu-HU" b="1" dirty="0" err="1" smtClean="0"/>
              <a:t>Kulturwissenschaft</a:t>
            </a:r>
            <a:r>
              <a:rPr lang="hu-HU" b="1" dirty="0" smtClean="0"/>
              <a:t> VII.</a:t>
            </a:r>
            <a:br>
              <a:rPr lang="hu-HU" b="1" dirty="0" smtClean="0"/>
            </a:b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616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Zeitbeschleunigung</a:t>
            </a:r>
            <a:r>
              <a:rPr lang="hu-HU" sz="3600" b="1" dirty="0" smtClean="0"/>
              <a:t> – </a:t>
            </a:r>
            <a:r>
              <a:rPr lang="hu-HU" sz="3600" b="1" dirty="0" err="1" smtClean="0"/>
              <a:t>Verkehrstechnik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err="1" smtClean="0"/>
              <a:t>Dampfmaschine</a:t>
            </a:r>
            <a:r>
              <a:rPr lang="hu-HU" sz="3600" b="1" dirty="0" smtClean="0"/>
              <a:t> und </a:t>
            </a:r>
            <a:r>
              <a:rPr lang="hu-HU" sz="3600" b="1" dirty="0" err="1" smtClean="0"/>
              <a:t>Eisenbahn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687215"/>
            <a:ext cx="10515600" cy="34897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400" dirty="0" err="1" smtClean="0"/>
              <a:t>Seit</a:t>
            </a:r>
            <a:r>
              <a:rPr lang="hu-HU" sz="2400" dirty="0" smtClean="0"/>
              <a:t> </a:t>
            </a:r>
            <a:r>
              <a:rPr lang="hu-HU" sz="2400" dirty="0" err="1" smtClean="0"/>
              <a:t>Ende</a:t>
            </a:r>
            <a:r>
              <a:rPr lang="hu-HU" sz="2400" dirty="0" smtClean="0"/>
              <a:t> des 18. </a:t>
            </a:r>
            <a:r>
              <a:rPr lang="hu-HU" sz="2400" dirty="0" err="1" smtClean="0"/>
              <a:t>Jhrs</a:t>
            </a:r>
            <a:r>
              <a:rPr lang="hu-HU" sz="2400" dirty="0" smtClean="0"/>
              <a:t>. (</a:t>
            </a:r>
            <a:r>
              <a:rPr lang="hu-HU" sz="2400" dirty="0" err="1" smtClean="0"/>
              <a:t>Französische</a:t>
            </a:r>
            <a:r>
              <a:rPr lang="hu-HU" sz="2400" dirty="0" smtClean="0"/>
              <a:t> </a:t>
            </a:r>
            <a:r>
              <a:rPr lang="hu-HU" sz="2400" dirty="0" err="1" smtClean="0"/>
              <a:t>Revolution</a:t>
            </a:r>
            <a:r>
              <a:rPr lang="hu-HU" sz="2400" dirty="0"/>
              <a:t> </a:t>
            </a:r>
            <a:r>
              <a:rPr lang="hu-HU" sz="2400" dirty="0" smtClean="0"/>
              <a:t>→ </a:t>
            </a:r>
            <a:r>
              <a:rPr lang="hu-HU" sz="2400" dirty="0" err="1" smtClean="0"/>
              <a:t>Säkularisierung</a:t>
            </a:r>
            <a:r>
              <a:rPr lang="hu-HU" sz="2400" dirty="0" smtClean="0"/>
              <a:t> + </a:t>
            </a:r>
            <a:r>
              <a:rPr lang="hu-HU" sz="2400" dirty="0" err="1" smtClean="0"/>
              <a:t>Industrielle</a:t>
            </a:r>
            <a:r>
              <a:rPr lang="hu-HU" sz="2400" dirty="0" smtClean="0"/>
              <a:t> </a:t>
            </a:r>
            <a:r>
              <a:rPr lang="hu-HU" sz="2400" dirty="0" err="1" smtClean="0"/>
              <a:t>Revolution</a:t>
            </a:r>
            <a:r>
              <a:rPr lang="hu-HU" sz="2400" dirty="0" smtClean="0"/>
              <a:t>, ”</a:t>
            </a:r>
            <a:r>
              <a:rPr lang="hu-HU" sz="2400" dirty="0" err="1" smtClean="0"/>
              <a:t>Sattelzeit</a:t>
            </a:r>
            <a:r>
              <a:rPr lang="hu-HU" sz="2400" dirty="0" smtClean="0"/>
              <a:t>” = </a:t>
            </a:r>
            <a:r>
              <a:rPr lang="hu-HU" sz="2400" dirty="0" err="1" smtClean="0"/>
              <a:t>Epochenschwelle</a:t>
            </a:r>
            <a:r>
              <a:rPr lang="hu-HU" sz="2400" dirty="0" smtClean="0"/>
              <a:t>, </a:t>
            </a:r>
            <a:r>
              <a:rPr lang="hu-HU" sz="2400" dirty="0" err="1" smtClean="0"/>
              <a:t>Übergangszeit</a:t>
            </a:r>
            <a:r>
              <a:rPr lang="hu-HU" sz="2400" dirty="0"/>
              <a:t> </a:t>
            </a:r>
            <a:r>
              <a:rPr lang="hu-HU" sz="2400" dirty="0" smtClean="0"/>
              <a:t>v. </a:t>
            </a:r>
            <a:r>
              <a:rPr lang="hu-HU" sz="2400" u="sng" dirty="0" smtClean="0"/>
              <a:t>R. </a:t>
            </a:r>
            <a:r>
              <a:rPr lang="hu-HU" sz="2400" u="sng" dirty="0" err="1" smtClean="0"/>
              <a:t>Kosseleck</a:t>
            </a:r>
            <a:r>
              <a:rPr lang="hu-HU" sz="2400" dirty="0" smtClean="0"/>
              <a:t>) </a:t>
            </a:r>
            <a:r>
              <a:rPr lang="hu-HU" sz="2400" dirty="0" err="1" smtClean="0"/>
              <a:t>wird</a:t>
            </a:r>
            <a:r>
              <a:rPr lang="hu-HU" sz="2400" dirty="0" smtClean="0"/>
              <a:t> die „Zeit” </a:t>
            </a:r>
            <a:r>
              <a:rPr lang="hu-HU" sz="2400" dirty="0" err="1" smtClean="0"/>
              <a:t>immer</a:t>
            </a:r>
            <a:r>
              <a:rPr lang="hu-HU" sz="2400" dirty="0" smtClean="0"/>
              <a:t> „</a:t>
            </a:r>
            <a:r>
              <a:rPr lang="hu-HU" sz="2400" dirty="0" err="1" smtClean="0"/>
              <a:t>schneller</a:t>
            </a:r>
            <a:r>
              <a:rPr lang="hu-HU" sz="2400" dirty="0" smtClean="0"/>
              <a:t>”</a:t>
            </a:r>
          </a:p>
          <a:p>
            <a:endParaRPr lang="hu-HU" sz="2400" dirty="0" smtClean="0"/>
          </a:p>
          <a:p>
            <a:pPr marL="0" indent="0" algn="ctr">
              <a:buNone/>
            </a:pPr>
            <a:r>
              <a:rPr lang="hu-HU" sz="2400" b="1" dirty="0" err="1" smtClean="0"/>
              <a:t>Verkehrstechnik</a:t>
            </a:r>
            <a:r>
              <a:rPr lang="hu-HU" sz="2400" b="1" dirty="0" smtClean="0"/>
              <a:t>:</a:t>
            </a:r>
            <a:endParaRPr lang="hu-HU" dirty="0"/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de-DE" sz="2400" dirty="0"/>
              <a:t>1. englische Eisenbahn, 1825</a:t>
            </a:r>
          </a:p>
          <a:p>
            <a:pPr marL="0" indent="0" algn="ctr">
              <a:buNone/>
            </a:pPr>
            <a:r>
              <a:rPr lang="de-DE" sz="2400" dirty="0"/>
              <a:t>2. deutsche Eisenbahn, 1835</a:t>
            </a:r>
          </a:p>
          <a:p>
            <a:pPr marL="0" indent="0" algn="ctr">
              <a:buNone/>
            </a:pPr>
            <a:r>
              <a:rPr lang="de-DE" sz="2400" dirty="0"/>
              <a:t>3. ungarische Eisenbahn, 1846 (Pest – </a:t>
            </a:r>
            <a:r>
              <a:rPr lang="de-DE" sz="2400" dirty="0" err="1"/>
              <a:t>Vác</a:t>
            </a:r>
            <a:r>
              <a:rPr lang="de-DE" sz="2400" dirty="0"/>
              <a:t>)</a:t>
            </a:r>
          </a:p>
          <a:p>
            <a:pPr marL="0" indent="0" algn="ctr">
              <a:buNone/>
            </a:pPr>
            <a:endParaRPr lang="hu-HU" sz="2400" b="1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6827" y="12708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Zeitbeschleunigung</a:t>
            </a:r>
            <a:r>
              <a:rPr lang="hu-HU" sz="3600" b="1" dirty="0" smtClean="0"/>
              <a:t> → </a:t>
            </a:r>
            <a:r>
              <a:rPr lang="hu-HU" sz="3600" b="1" dirty="0" err="1" smtClean="0"/>
              <a:t>Verlust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sinnlicher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Erfahrung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6827" y="2731399"/>
            <a:ext cx="10515600" cy="4351338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Heinrich Heine </a:t>
            </a:r>
            <a:r>
              <a:rPr lang="hu-HU" sz="2400" dirty="0" err="1" smtClean="0"/>
              <a:t>begrüßt</a:t>
            </a:r>
            <a:r>
              <a:rPr lang="hu-HU" sz="2400" dirty="0" smtClean="0"/>
              <a:t> 1843 die </a:t>
            </a:r>
            <a:r>
              <a:rPr lang="hu-HU" sz="2400" dirty="0" err="1" smtClean="0"/>
              <a:t>Eisenbahn</a:t>
            </a:r>
            <a:r>
              <a:rPr lang="hu-HU" sz="2400" dirty="0" smtClean="0"/>
              <a:t> </a:t>
            </a:r>
            <a:r>
              <a:rPr lang="hu-HU" sz="2400" dirty="0" err="1" smtClean="0"/>
              <a:t>bei</a:t>
            </a:r>
            <a:r>
              <a:rPr lang="hu-HU" sz="2400" dirty="0" smtClean="0"/>
              <a:t> der </a:t>
            </a:r>
            <a:r>
              <a:rPr lang="hu-HU" sz="2400" dirty="0" err="1" smtClean="0"/>
              <a:t>Eröffnung</a:t>
            </a:r>
            <a:r>
              <a:rPr lang="hu-HU" sz="2400" dirty="0" smtClean="0"/>
              <a:t> </a:t>
            </a:r>
            <a:r>
              <a:rPr lang="hu-HU" sz="2400" dirty="0" err="1" smtClean="0"/>
              <a:t>der</a:t>
            </a:r>
            <a:r>
              <a:rPr lang="hu-HU" sz="2400" dirty="0" smtClean="0"/>
              <a:t> </a:t>
            </a:r>
            <a:r>
              <a:rPr lang="hu-HU" sz="2400" dirty="0" err="1" smtClean="0"/>
              <a:t>Linie</a:t>
            </a:r>
            <a:r>
              <a:rPr lang="hu-HU" sz="2400" dirty="0" smtClean="0"/>
              <a:t> von Paris nach Orleans und nach </a:t>
            </a:r>
            <a:r>
              <a:rPr lang="hu-HU" sz="2400" dirty="0" err="1" smtClean="0"/>
              <a:t>Rouen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„</a:t>
            </a:r>
            <a:r>
              <a:rPr lang="hu-HU" sz="2400" dirty="0" err="1" smtClean="0"/>
              <a:t>Elementarbegriffe</a:t>
            </a:r>
            <a:r>
              <a:rPr lang="hu-HU" sz="2400" dirty="0" smtClean="0"/>
              <a:t> von Raum und Zeit” </a:t>
            </a:r>
            <a:r>
              <a:rPr lang="hu-HU" sz="2400" dirty="0" err="1" smtClean="0"/>
              <a:t>kommen</a:t>
            </a:r>
            <a:r>
              <a:rPr lang="hu-HU" sz="2400" dirty="0" smtClean="0"/>
              <a:t> </a:t>
            </a:r>
            <a:r>
              <a:rPr lang="hu-HU" sz="2400" dirty="0" err="1" smtClean="0"/>
              <a:t>ins</a:t>
            </a:r>
            <a:r>
              <a:rPr lang="hu-HU" sz="2400" dirty="0" smtClean="0"/>
              <a:t> </a:t>
            </a:r>
            <a:r>
              <a:rPr lang="hu-HU" sz="2400" dirty="0" err="1" smtClean="0"/>
              <a:t>Wanken</a:t>
            </a:r>
            <a:r>
              <a:rPr lang="hu-HU" sz="2400" dirty="0" smtClean="0"/>
              <a:t> → </a:t>
            </a:r>
            <a:r>
              <a:rPr lang="hu-HU" sz="2400" b="1" dirty="0" smtClean="0"/>
              <a:t>Zeit und Raum </a:t>
            </a:r>
            <a:r>
              <a:rPr lang="hu-HU" sz="2400" b="1" dirty="0" err="1" smtClean="0"/>
              <a:t>schrumpfen</a:t>
            </a:r>
            <a:r>
              <a:rPr lang="hu-HU" sz="2400" b="1" dirty="0" smtClean="0"/>
              <a:t> </a:t>
            </a:r>
            <a:r>
              <a:rPr lang="hu-HU" sz="2400" dirty="0" smtClean="0"/>
              <a:t>(</a:t>
            </a:r>
            <a:r>
              <a:rPr lang="hu-HU" sz="2400" dirty="0" err="1" smtClean="0"/>
              <a:t>heute</a:t>
            </a:r>
            <a:r>
              <a:rPr lang="hu-HU" sz="2400" dirty="0" smtClean="0"/>
              <a:t> </a:t>
            </a:r>
            <a:r>
              <a:rPr lang="hu-HU" sz="2400" dirty="0" err="1" smtClean="0"/>
              <a:t>durch</a:t>
            </a:r>
            <a:r>
              <a:rPr lang="hu-HU" sz="2400" dirty="0" smtClean="0"/>
              <a:t> die </a:t>
            </a:r>
            <a:r>
              <a:rPr lang="hu-HU" sz="2400" dirty="0" err="1" smtClean="0"/>
              <a:t>Globalisation</a:t>
            </a:r>
            <a:r>
              <a:rPr lang="hu-HU" sz="2400" dirty="0" smtClean="0"/>
              <a:t> </a:t>
            </a:r>
            <a:r>
              <a:rPr lang="hu-HU" sz="2400" dirty="0" err="1" smtClean="0"/>
              <a:t>noch</a:t>
            </a:r>
            <a:r>
              <a:rPr lang="hu-HU" sz="2400" dirty="0" smtClean="0"/>
              <a:t> </a:t>
            </a:r>
            <a:r>
              <a:rPr lang="hu-HU" sz="2400" dirty="0" err="1" smtClean="0"/>
              <a:t>rapider</a:t>
            </a:r>
            <a:r>
              <a:rPr lang="hu-HU" sz="2400" dirty="0" smtClean="0"/>
              <a:t>…) → </a:t>
            </a:r>
            <a:r>
              <a:rPr lang="hu-HU" sz="2400" dirty="0" err="1" smtClean="0"/>
              <a:t>Verlust</a:t>
            </a:r>
            <a:r>
              <a:rPr lang="hu-HU" sz="2400" dirty="0" smtClean="0"/>
              <a:t> </a:t>
            </a:r>
            <a:r>
              <a:rPr lang="hu-HU" sz="2400" dirty="0" err="1" smtClean="0"/>
              <a:t>sinnlicher</a:t>
            </a:r>
            <a:r>
              <a:rPr lang="hu-HU" sz="2400" dirty="0" smtClean="0"/>
              <a:t> </a:t>
            </a:r>
            <a:r>
              <a:rPr lang="hu-HU" sz="2400" dirty="0" err="1" smtClean="0"/>
              <a:t>Erfahrung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hu-HU" sz="2400" b="1" dirty="0" err="1" smtClean="0"/>
              <a:t>Reiseliteratur</a:t>
            </a:r>
            <a:r>
              <a:rPr lang="hu-HU" sz="2400" b="1" dirty="0" smtClean="0"/>
              <a:t> und </a:t>
            </a:r>
            <a:r>
              <a:rPr lang="hu-HU" sz="2400" b="1" dirty="0" err="1" smtClean="0"/>
              <a:t>Reiseutopien</a:t>
            </a:r>
            <a:r>
              <a:rPr lang="hu-HU" sz="2400" b="1" dirty="0" smtClean="0"/>
              <a:t> </a:t>
            </a:r>
            <a:r>
              <a:rPr lang="hu-HU" sz="2400" dirty="0" smtClean="0"/>
              <a:t>(J. Verne: </a:t>
            </a:r>
            <a:r>
              <a:rPr lang="hu-HU" sz="2400" i="1" dirty="0" err="1" smtClean="0"/>
              <a:t>Reise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um</a:t>
            </a:r>
            <a:r>
              <a:rPr lang="hu-HU" sz="2400" i="1" dirty="0" smtClean="0"/>
              <a:t> den Mond</a:t>
            </a:r>
            <a:r>
              <a:rPr lang="hu-HU" sz="2400" dirty="0" smtClean="0"/>
              <a:t>, 1873, </a:t>
            </a:r>
            <a:r>
              <a:rPr lang="hu-HU" sz="2400" i="1" dirty="0" err="1" smtClean="0"/>
              <a:t>Reise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um</a:t>
            </a:r>
            <a:r>
              <a:rPr lang="hu-HU" sz="2400" i="1" dirty="0" smtClean="0"/>
              <a:t> die </a:t>
            </a:r>
            <a:r>
              <a:rPr lang="hu-HU" sz="2400" i="1" dirty="0" err="1" smtClean="0"/>
              <a:t>Erde</a:t>
            </a:r>
            <a:r>
              <a:rPr lang="hu-HU" sz="2400" i="1" dirty="0" smtClean="0"/>
              <a:t> in 80 </a:t>
            </a:r>
            <a:r>
              <a:rPr lang="hu-HU" sz="2400" i="1" dirty="0" err="1" smtClean="0"/>
              <a:t>Tagen</a:t>
            </a:r>
            <a:r>
              <a:rPr lang="hu-HU" sz="2400" i="1" dirty="0" smtClean="0"/>
              <a:t>,</a:t>
            </a:r>
            <a:r>
              <a:rPr lang="hu-HU" sz="2400" dirty="0" smtClean="0"/>
              <a:t> 1873)</a:t>
            </a:r>
            <a:endParaRPr lang="hu-HU" sz="2400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815" y="10461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Zeit in der </a:t>
            </a:r>
            <a:r>
              <a:rPr lang="hu-HU" sz="3600" b="1" dirty="0" err="1" smtClean="0"/>
              <a:t>Literatur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7815" y="2506662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 err="1" smtClean="0"/>
              <a:t>Narrative</a:t>
            </a:r>
            <a:r>
              <a:rPr lang="hu-HU" sz="2400" dirty="0" smtClean="0"/>
              <a:t> </a:t>
            </a:r>
            <a:r>
              <a:rPr lang="hu-HU" sz="2400" dirty="0" err="1" smtClean="0"/>
              <a:t>Formen</a:t>
            </a:r>
            <a:r>
              <a:rPr lang="hu-HU" sz="2400" dirty="0" smtClean="0"/>
              <a:t>, </a:t>
            </a:r>
            <a:r>
              <a:rPr lang="hu-HU" sz="2400" dirty="0" err="1" smtClean="0"/>
              <a:t>Zeitkonstruktion</a:t>
            </a:r>
            <a:r>
              <a:rPr lang="hu-HU" sz="2400" dirty="0" smtClean="0"/>
              <a:t>, </a:t>
            </a:r>
            <a:r>
              <a:rPr lang="hu-HU" sz="2400" dirty="0" err="1" smtClean="0"/>
              <a:t>Sinndeutung</a:t>
            </a:r>
            <a:r>
              <a:rPr lang="hu-HU" sz="2400" dirty="0" smtClean="0"/>
              <a:t> </a:t>
            </a:r>
            <a:r>
              <a:rPr lang="hu-HU" sz="2400" dirty="0" err="1" smtClean="0"/>
              <a:t>gehen</a:t>
            </a:r>
            <a:r>
              <a:rPr lang="hu-HU" sz="2400" dirty="0" smtClean="0"/>
              <a:t> </a:t>
            </a:r>
            <a:r>
              <a:rPr lang="hu-HU" sz="2400" dirty="0" err="1" smtClean="0"/>
              <a:t>unmittelbar</a:t>
            </a:r>
            <a:r>
              <a:rPr lang="hu-HU" sz="2400" dirty="0" smtClean="0"/>
              <a:t> </a:t>
            </a:r>
            <a:r>
              <a:rPr lang="hu-HU" sz="2400" dirty="0" err="1" smtClean="0"/>
              <a:t>ineinander</a:t>
            </a:r>
            <a:r>
              <a:rPr lang="hu-HU" sz="2400" dirty="0" smtClean="0"/>
              <a:t> </a:t>
            </a:r>
            <a:r>
              <a:rPr lang="hu-HU" sz="2400" dirty="0" err="1" smtClean="0"/>
              <a:t>über</a:t>
            </a:r>
            <a:r>
              <a:rPr lang="hu-HU" sz="2400" dirty="0" smtClean="0"/>
              <a:t> (Franz Kafka: </a:t>
            </a:r>
            <a:r>
              <a:rPr lang="hu-HU" sz="2400" i="1" dirty="0" smtClean="0"/>
              <a:t>Der </a:t>
            </a:r>
            <a:r>
              <a:rPr lang="hu-HU" sz="2400" i="1" dirty="0" err="1" smtClean="0"/>
              <a:t>Proceß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Dom-Kapitel</a:t>
            </a:r>
            <a:r>
              <a:rPr lang="hu-HU" sz="2400" i="1" dirty="0" smtClean="0"/>
              <a:t>, 1926)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err="1" smtClean="0"/>
              <a:t>Vergangenheit</a:t>
            </a:r>
            <a:r>
              <a:rPr lang="hu-HU" sz="2400" dirty="0" smtClean="0"/>
              <a:t> an </a:t>
            </a:r>
            <a:r>
              <a:rPr lang="hu-HU" sz="2400" dirty="0" err="1" smtClean="0"/>
              <a:t>sich</a:t>
            </a:r>
            <a:r>
              <a:rPr lang="hu-HU" sz="2400" dirty="0" smtClean="0"/>
              <a:t> </a:t>
            </a:r>
            <a:r>
              <a:rPr lang="hu-HU" sz="2400" dirty="0" err="1" smtClean="0"/>
              <a:t>gibt</a:t>
            </a:r>
            <a:r>
              <a:rPr lang="hu-HU" sz="2400" dirty="0" smtClean="0"/>
              <a:t> es </a:t>
            </a:r>
            <a:r>
              <a:rPr lang="hu-HU" sz="2400" dirty="0" err="1" smtClean="0"/>
              <a:t>nicht</a:t>
            </a:r>
            <a:r>
              <a:rPr lang="hu-HU" sz="2400" dirty="0" smtClean="0"/>
              <a:t> – </a:t>
            </a:r>
            <a:r>
              <a:rPr lang="hu-HU" sz="2400" dirty="0" err="1" smtClean="0"/>
              <a:t>nur</a:t>
            </a:r>
            <a:r>
              <a:rPr lang="hu-HU" sz="2400" dirty="0" smtClean="0"/>
              <a:t> </a:t>
            </a:r>
            <a:r>
              <a:rPr lang="hu-HU" sz="2400" dirty="0" err="1" smtClean="0"/>
              <a:t>aus</a:t>
            </a:r>
            <a:r>
              <a:rPr lang="hu-HU" sz="2400" dirty="0" smtClean="0"/>
              <a:t> der </a:t>
            </a:r>
            <a:r>
              <a:rPr lang="hu-HU" sz="2400" dirty="0" err="1" smtClean="0"/>
              <a:t>Perspektive</a:t>
            </a:r>
            <a:r>
              <a:rPr lang="hu-HU" sz="2400" dirty="0" smtClean="0"/>
              <a:t> der </a:t>
            </a:r>
            <a:r>
              <a:rPr lang="hu-HU" sz="2400" dirty="0" err="1" smtClean="0"/>
              <a:t>Gegenwart</a:t>
            </a:r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„</a:t>
            </a:r>
            <a:r>
              <a:rPr lang="hu-HU" sz="2400" dirty="0" err="1" smtClean="0"/>
              <a:t>Zeitgeist</a:t>
            </a:r>
            <a:r>
              <a:rPr lang="hu-HU" sz="2400" dirty="0" smtClean="0"/>
              <a:t>”: „</a:t>
            </a:r>
            <a:r>
              <a:rPr lang="hu-HU" sz="2400" dirty="0" err="1" smtClean="0"/>
              <a:t>beschleunigte</a:t>
            </a:r>
            <a:r>
              <a:rPr lang="hu-HU" sz="2400" dirty="0" smtClean="0"/>
              <a:t> Zeit” → „</a:t>
            </a:r>
            <a:r>
              <a:rPr lang="hu-HU" sz="2400" dirty="0" err="1" smtClean="0"/>
              <a:t>Reizüberfüllung</a:t>
            </a:r>
            <a:r>
              <a:rPr lang="hu-HU" sz="2400" dirty="0" smtClean="0"/>
              <a:t>” (</a:t>
            </a:r>
            <a:r>
              <a:rPr lang="hu-HU" sz="2400" dirty="0" err="1" smtClean="0"/>
              <a:t>Neurasthenie</a:t>
            </a:r>
            <a:r>
              <a:rPr lang="hu-HU" sz="2400" dirty="0" smtClean="0"/>
              <a:t>, </a:t>
            </a:r>
            <a:r>
              <a:rPr lang="hu-HU" sz="2400" dirty="0" err="1" smtClean="0"/>
              <a:t>Nervenkrankheiten</a:t>
            </a:r>
            <a:r>
              <a:rPr lang="hu-HU" sz="2400" dirty="0" smtClean="0"/>
              <a:t>, Fin de </a:t>
            </a:r>
            <a:r>
              <a:rPr lang="hu-HU" sz="2400" dirty="0" err="1" smtClean="0"/>
              <a:t>Siècle</a:t>
            </a:r>
            <a:r>
              <a:rPr lang="hu-HU" sz="2400" dirty="0" smtClean="0"/>
              <a:t>…)</a:t>
            </a:r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„The </a:t>
            </a:r>
            <a:r>
              <a:rPr lang="hu-HU" sz="2400" dirty="0" err="1" smtClean="0"/>
              <a:t>eye</a:t>
            </a:r>
            <a:r>
              <a:rPr lang="hu-HU" sz="2400" dirty="0" smtClean="0"/>
              <a:t> is </a:t>
            </a:r>
            <a:r>
              <a:rPr lang="hu-HU" sz="2400" dirty="0" err="1" smtClean="0"/>
              <a:t>not</a:t>
            </a:r>
            <a:r>
              <a:rPr lang="hu-HU" sz="2400" dirty="0" smtClean="0"/>
              <a:t> a </a:t>
            </a:r>
            <a:r>
              <a:rPr lang="hu-HU" sz="2400" dirty="0" err="1" smtClean="0"/>
              <a:t>miner</a:t>
            </a:r>
            <a:r>
              <a:rPr lang="hu-HU" sz="2400" dirty="0" smtClean="0"/>
              <a:t>” -  das </a:t>
            </a:r>
            <a:r>
              <a:rPr lang="hu-HU" sz="2400" dirty="0" err="1" smtClean="0"/>
              <a:t>Auge</a:t>
            </a:r>
            <a:r>
              <a:rPr lang="hu-HU" sz="2400" dirty="0" smtClean="0"/>
              <a:t> </a:t>
            </a:r>
            <a:r>
              <a:rPr lang="hu-HU" sz="2400" dirty="0" err="1" smtClean="0"/>
              <a:t>bohrt</a:t>
            </a:r>
            <a:r>
              <a:rPr lang="hu-HU" sz="2400" dirty="0" smtClean="0"/>
              <a:t> </a:t>
            </a:r>
            <a:r>
              <a:rPr lang="hu-HU" sz="2400" dirty="0" err="1" smtClean="0"/>
              <a:t>nicht</a:t>
            </a:r>
            <a:r>
              <a:rPr lang="hu-HU" sz="2400" dirty="0" smtClean="0"/>
              <a:t> in die </a:t>
            </a:r>
            <a:r>
              <a:rPr lang="hu-HU" sz="2400" dirty="0" err="1" smtClean="0"/>
              <a:t>Tiefe</a:t>
            </a:r>
            <a:r>
              <a:rPr lang="hu-HU" sz="2400" dirty="0" smtClean="0"/>
              <a:t> → </a:t>
            </a:r>
            <a:r>
              <a:rPr lang="hu-HU" sz="2400" dirty="0" err="1" smtClean="0"/>
              <a:t>Oberflächigkeit</a:t>
            </a:r>
            <a:r>
              <a:rPr lang="hu-HU" sz="2400" dirty="0" smtClean="0"/>
              <a:t>, </a:t>
            </a:r>
            <a:r>
              <a:rPr lang="hu-HU" sz="2400" dirty="0" err="1" smtClean="0"/>
              <a:t>Nervosität</a:t>
            </a:r>
            <a:r>
              <a:rPr lang="hu-HU" sz="2400" dirty="0" smtClean="0"/>
              <a:t>, </a:t>
            </a:r>
            <a:r>
              <a:rPr lang="hu-HU" sz="2400" dirty="0" err="1" smtClean="0"/>
              <a:t>Verlust</a:t>
            </a:r>
            <a:r>
              <a:rPr lang="hu-HU" sz="2400" dirty="0" smtClean="0"/>
              <a:t> der </a:t>
            </a:r>
            <a:r>
              <a:rPr lang="hu-HU" sz="2400" dirty="0" err="1" smtClean="0"/>
              <a:t>Konzentrationsfähigkeit</a:t>
            </a:r>
            <a:r>
              <a:rPr lang="hu-HU" sz="2400" dirty="0" smtClean="0"/>
              <a:t>…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1242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Literarische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Inszenierungen</a:t>
            </a:r>
            <a:r>
              <a:rPr lang="hu-HU" sz="3600" b="1" dirty="0" smtClean="0"/>
              <a:t> der </a:t>
            </a:r>
            <a:r>
              <a:rPr lang="hu-HU" sz="3600" b="1" dirty="0" err="1" smtClean="0"/>
              <a:t>Gegenwart</a:t>
            </a:r>
            <a:r>
              <a:rPr lang="hu-HU" sz="3600" b="1" dirty="0" smtClean="0"/>
              <a:t> / </a:t>
            </a:r>
            <a:r>
              <a:rPr lang="hu-HU" sz="3600" b="1" dirty="0" err="1" smtClean="0"/>
              <a:t>Augenblick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51138"/>
            <a:ext cx="10515600" cy="43387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400" b="1" dirty="0" err="1" smtClean="0"/>
              <a:t>Plato</a:t>
            </a:r>
            <a:r>
              <a:rPr lang="hu-HU" sz="2400" dirty="0"/>
              <a:t> </a:t>
            </a:r>
            <a:r>
              <a:rPr lang="hu-HU" sz="2400" dirty="0" smtClean="0"/>
              <a:t>– </a:t>
            </a:r>
            <a:r>
              <a:rPr lang="hu-HU" sz="2400" i="1" dirty="0" err="1" smtClean="0"/>
              <a:t>objektive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Zeitauffassung</a:t>
            </a:r>
            <a:r>
              <a:rPr lang="hu-HU" sz="2400" dirty="0" smtClean="0"/>
              <a:t>:</a:t>
            </a:r>
          </a:p>
          <a:p>
            <a:pPr marL="0" indent="0" algn="ctr">
              <a:buNone/>
            </a:pPr>
            <a:r>
              <a:rPr lang="hu-HU" sz="2400" dirty="0"/>
              <a:t>	</a:t>
            </a:r>
            <a:r>
              <a:rPr lang="hu-HU" sz="2400" dirty="0" err="1" smtClean="0"/>
              <a:t>Bewegung</a:t>
            </a:r>
            <a:r>
              <a:rPr lang="hu-HU" sz="2400" dirty="0" smtClean="0"/>
              <a:t> von </a:t>
            </a:r>
            <a:r>
              <a:rPr lang="hu-HU" sz="2400" dirty="0" err="1" smtClean="0"/>
              <a:t>Himmelskörpern</a:t>
            </a:r>
            <a:r>
              <a:rPr lang="hu-HU" sz="2400" dirty="0" smtClean="0"/>
              <a:t> (</a:t>
            </a:r>
            <a:r>
              <a:rPr lang="hu-HU" sz="2400" dirty="0" err="1" smtClean="0"/>
              <a:t>Vollendung</a:t>
            </a:r>
            <a:r>
              <a:rPr lang="hu-HU" sz="2400" dirty="0" smtClean="0"/>
              <a:t> </a:t>
            </a:r>
            <a:r>
              <a:rPr lang="hu-HU" sz="2400" dirty="0" err="1" smtClean="0"/>
              <a:t>eines</a:t>
            </a:r>
            <a:r>
              <a:rPr lang="hu-HU" sz="2400" dirty="0" smtClean="0"/>
              <a:t> </a:t>
            </a:r>
            <a:r>
              <a:rPr lang="hu-HU" sz="2400" dirty="0" err="1" smtClean="0"/>
              <a:t>Tages</a:t>
            </a:r>
            <a:r>
              <a:rPr lang="hu-HU" sz="2400" dirty="0" smtClean="0"/>
              <a:t> </a:t>
            </a:r>
            <a:r>
              <a:rPr lang="hu-HU" sz="2400" dirty="0" err="1" smtClean="0"/>
              <a:t>vom</a:t>
            </a:r>
            <a:r>
              <a:rPr lang="hu-HU" sz="2400" dirty="0" smtClean="0"/>
              <a:t> 	</a:t>
            </a:r>
            <a:r>
              <a:rPr lang="hu-HU" sz="2400" dirty="0" err="1" smtClean="0"/>
              <a:t>Sonnenaufgang</a:t>
            </a:r>
            <a:r>
              <a:rPr lang="hu-HU" sz="2400" dirty="0" smtClean="0"/>
              <a:t> </a:t>
            </a:r>
            <a:r>
              <a:rPr lang="hu-HU" sz="2400" dirty="0" err="1" smtClean="0"/>
              <a:t>zum</a:t>
            </a:r>
            <a:r>
              <a:rPr lang="hu-HU" sz="2400" dirty="0" smtClean="0"/>
              <a:t> </a:t>
            </a:r>
            <a:r>
              <a:rPr lang="hu-HU" sz="2400" dirty="0" err="1" smtClean="0"/>
              <a:t>Sonnenuntergang</a:t>
            </a:r>
            <a:r>
              <a:rPr lang="hu-HU" sz="2400" dirty="0" smtClean="0"/>
              <a:t>)</a:t>
            </a:r>
          </a:p>
          <a:p>
            <a:pPr marL="0" indent="0" algn="ctr">
              <a:buNone/>
            </a:pPr>
            <a:endParaRPr lang="hu-HU" sz="2400" b="1" dirty="0" smtClean="0"/>
          </a:p>
          <a:p>
            <a:pPr marL="0" indent="0" algn="ctr">
              <a:buNone/>
            </a:pPr>
            <a:r>
              <a:rPr lang="hu-HU" sz="2400" b="1" dirty="0" smtClean="0"/>
              <a:t>Augustin</a:t>
            </a:r>
            <a:r>
              <a:rPr lang="hu-HU" sz="2400" dirty="0" smtClean="0"/>
              <a:t> – </a:t>
            </a:r>
            <a:r>
              <a:rPr lang="hu-HU" sz="2400" i="1" dirty="0" err="1" smtClean="0"/>
              <a:t>subjektive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Zeitauffassung</a:t>
            </a:r>
            <a:r>
              <a:rPr lang="hu-HU" sz="2400" dirty="0" smtClean="0"/>
              <a:t>:</a:t>
            </a:r>
          </a:p>
          <a:p>
            <a:pPr marL="0" indent="0" algn="ctr">
              <a:buNone/>
            </a:pPr>
            <a:r>
              <a:rPr lang="hu-HU" sz="2400" dirty="0" smtClean="0"/>
              <a:t>	Es </a:t>
            </a:r>
            <a:r>
              <a:rPr lang="hu-HU" sz="2400" dirty="0" err="1" smtClean="0"/>
              <a:t>gibt</a:t>
            </a:r>
            <a:r>
              <a:rPr lang="hu-HU" sz="2400" dirty="0" smtClean="0"/>
              <a:t> an </a:t>
            </a:r>
            <a:r>
              <a:rPr lang="hu-HU" sz="2400" dirty="0" err="1" smtClean="0"/>
              <a:t>sich</a:t>
            </a:r>
            <a:r>
              <a:rPr lang="hu-HU" sz="2400" dirty="0" smtClean="0"/>
              <a:t> </a:t>
            </a:r>
            <a:r>
              <a:rPr lang="hu-HU" sz="2400" dirty="0" err="1" smtClean="0"/>
              <a:t>keine</a:t>
            </a:r>
            <a:r>
              <a:rPr lang="hu-HU" sz="2400" dirty="0" smtClean="0"/>
              <a:t> </a:t>
            </a:r>
            <a:r>
              <a:rPr lang="hu-HU" sz="2400" b="1" dirty="0" err="1" smtClean="0"/>
              <a:t>Vergangenheit</a:t>
            </a:r>
            <a:r>
              <a:rPr lang="hu-HU" sz="2400" b="1" dirty="0" smtClean="0"/>
              <a:t> – </a:t>
            </a:r>
            <a:r>
              <a:rPr lang="hu-HU" sz="2400" b="1" dirty="0" err="1" smtClean="0"/>
              <a:t>Gegenwart</a:t>
            </a:r>
            <a:r>
              <a:rPr lang="hu-HU" sz="2400" b="1" dirty="0" smtClean="0"/>
              <a:t> – </a:t>
            </a:r>
            <a:r>
              <a:rPr lang="hu-HU" sz="2400" b="1" dirty="0" err="1" smtClean="0"/>
              <a:t>Zukunft</a:t>
            </a:r>
            <a:r>
              <a:rPr lang="hu-HU" sz="2400" b="1" dirty="0" smtClean="0"/>
              <a:t> </a:t>
            </a:r>
            <a:endParaRPr lang="hu-HU" sz="2400" b="1" dirty="0"/>
          </a:p>
          <a:p>
            <a:pPr marL="0" indent="0" algn="ctr">
              <a:buNone/>
            </a:pPr>
            <a:r>
              <a:rPr lang="hu-HU" sz="2400" b="1" dirty="0" smtClean="0"/>
              <a:t>	</a:t>
            </a:r>
          </a:p>
          <a:p>
            <a:pPr marL="0" indent="0" algn="ctr">
              <a:buNone/>
            </a:pPr>
            <a:r>
              <a:rPr lang="hu-HU" sz="2400" b="1" dirty="0" err="1" smtClean="0"/>
              <a:t>Vergangenheit</a:t>
            </a:r>
            <a:r>
              <a:rPr lang="hu-HU" sz="2400" b="1" dirty="0" smtClean="0"/>
              <a:t> </a:t>
            </a:r>
            <a:r>
              <a:rPr lang="hu-HU" sz="2400" dirty="0" smtClean="0"/>
              <a:t>= </a:t>
            </a:r>
            <a:r>
              <a:rPr lang="hu-HU" sz="2400" i="1" dirty="0" err="1" smtClean="0"/>
              <a:t>Erinnerung</a:t>
            </a:r>
            <a:r>
              <a:rPr lang="hu-HU" sz="2400" i="1" dirty="0" smtClean="0"/>
              <a:t> in der </a:t>
            </a:r>
            <a:r>
              <a:rPr lang="hu-HU" sz="2400" i="1" dirty="0" err="1" smtClean="0"/>
              <a:t>Gegenwart</a:t>
            </a:r>
            <a:endParaRPr lang="hu-HU" sz="2400" i="1" dirty="0" smtClean="0"/>
          </a:p>
          <a:p>
            <a:pPr marL="0" indent="0" algn="ctr">
              <a:buNone/>
            </a:pPr>
            <a:r>
              <a:rPr lang="hu-HU" sz="2400" b="1" dirty="0" smtClean="0"/>
              <a:t>	</a:t>
            </a:r>
            <a:r>
              <a:rPr lang="hu-HU" sz="2400" b="1" dirty="0" err="1" smtClean="0"/>
              <a:t>Zukunft</a:t>
            </a:r>
            <a:r>
              <a:rPr lang="hu-HU" sz="2400" b="1" dirty="0" smtClean="0"/>
              <a:t> </a:t>
            </a:r>
            <a:r>
              <a:rPr lang="hu-HU" sz="2400" i="1" dirty="0" smtClean="0"/>
              <a:t>= </a:t>
            </a:r>
            <a:r>
              <a:rPr lang="hu-HU" sz="2400" i="1" dirty="0" err="1" smtClean="0"/>
              <a:t>Erwartung</a:t>
            </a:r>
            <a:r>
              <a:rPr lang="hu-HU" sz="2400" i="1" dirty="0" smtClean="0"/>
              <a:t> (</a:t>
            </a:r>
            <a:r>
              <a:rPr lang="hu-HU" sz="2400" i="1" dirty="0" err="1" smtClean="0"/>
              <a:t>Hoffnung</a:t>
            </a:r>
            <a:r>
              <a:rPr lang="hu-HU" sz="2400" i="1" dirty="0" smtClean="0"/>
              <a:t>) in der </a:t>
            </a:r>
            <a:r>
              <a:rPr lang="hu-HU" sz="2400" i="1" dirty="0" err="1" smtClean="0"/>
              <a:t>Gegenwart</a:t>
            </a:r>
            <a:endParaRPr lang="hu-HU" sz="2400" i="1" dirty="0"/>
          </a:p>
          <a:p>
            <a:pPr marL="0" indent="0" algn="ctr">
              <a:buNone/>
            </a:pPr>
            <a:r>
              <a:rPr lang="hu-HU" sz="2400" b="1" dirty="0" smtClean="0"/>
              <a:t>	</a:t>
            </a:r>
            <a:r>
              <a:rPr lang="hu-HU" sz="2400" b="1" dirty="0" err="1" smtClean="0"/>
              <a:t>Gegenwart</a:t>
            </a:r>
            <a:r>
              <a:rPr lang="hu-HU" sz="2400" b="1" dirty="0" smtClean="0"/>
              <a:t> </a:t>
            </a:r>
            <a:r>
              <a:rPr lang="hu-HU" sz="2400" i="1" dirty="0" smtClean="0"/>
              <a:t>= </a:t>
            </a:r>
            <a:r>
              <a:rPr lang="hu-HU" sz="2400" i="1" dirty="0" err="1" smtClean="0"/>
              <a:t>ein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aus</a:t>
            </a:r>
            <a:r>
              <a:rPr lang="hu-HU" sz="2400" i="1" dirty="0" smtClean="0"/>
              <a:t> der </a:t>
            </a:r>
            <a:r>
              <a:rPr lang="hu-HU" sz="2400" i="1" dirty="0" err="1" smtClean="0"/>
              <a:t>Zukunft</a:t>
            </a:r>
            <a:r>
              <a:rPr lang="hu-HU" sz="2400" i="1" dirty="0" smtClean="0"/>
              <a:t> in die </a:t>
            </a:r>
            <a:r>
              <a:rPr lang="hu-HU" sz="2400" i="1" dirty="0" err="1" smtClean="0"/>
              <a:t>Vergangenheit</a:t>
            </a:r>
            <a:r>
              <a:rPr lang="hu-HU" sz="2400" i="1" dirty="0" smtClean="0"/>
              <a:t> an </a:t>
            </a:r>
            <a:r>
              <a:rPr lang="hu-HU" sz="2400" i="1" dirty="0" err="1" smtClean="0"/>
              <a:t>unserem</a:t>
            </a:r>
            <a:r>
              <a:rPr lang="hu-HU" sz="2400" i="1" dirty="0" smtClean="0"/>
              <a:t> 	</a:t>
            </a:r>
            <a:r>
              <a:rPr lang="hu-HU" sz="2400" i="1" dirty="0" err="1" smtClean="0"/>
              <a:t>Geist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vorübergehender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Moment</a:t>
            </a:r>
            <a:endParaRPr lang="hu-HU" sz="2400" i="1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04745" y="1293962"/>
            <a:ext cx="9582509" cy="150504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dirty="0" smtClean="0"/>
              <a:t>Goethe: </a:t>
            </a:r>
            <a:r>
              <a:rPr lang="hu-HU" sz="3600" b="1" i="1" dirty="0" smtClean="0"/>
              <a:t>Die Leiden des </a:t>
            </a:r>
            <a:r>
              <a:rPr lang="hu-HU" sz="3600" b="1" i="1" dirty="0" err="1" smtClean="0"/>
              <a:t>jungen</a:t>
            </a:r>
            <a:r>
              <a:rPr lang="hu-HU" sz="3600" b="1" i="1" dirty="0" smtClean="0"/>
              <a:t> </a:t>
            </a:r>
            <a:r>
              <a:rPr lang="hu-HU" sz="3600" b="1" i="1" dirty="0" err="1" smtClean="0"/>
              <a:t>Werther</a:t>
            </a:r>
            <a:r>
              <a:rPr lang="hu-HU" sz="3600" b="1" i="1" dirty="0" smtClean="0"/>
              <a:t>(s)</a:t>
            </a:r>
            <a:br>
              <a:rPr lang="hu-HU" sz="3600" b="1" i="1" dirty="0" smtClean="0"/>
            </a:br>
            <a:r>
              <a:rPr lang="hu-HU" sz="3600" b="1" i="1" dirty="0" smtClean="0"/>
              <a:t>(1774/1787)</a:t>
            </a:r>
            <a:br>
              <a:rPr lang="hu-HU" sz="3600" b="1" i="1" dirty="0" smtClean="0"/>
            </a:br>
            <a:r>
              <a:rPr lang="hu-HU" sz="3200" dirty="0" err="1" smtClean="0"/>
              <a:t>Vergangenheit</a:t>
            </a:r>
            <a:r>
              <a:rPr lang="hu-HU" sz="3200" dirty="0" smtClean="0"/>
              <a:t> – </a:t>
            </a:r>
            <a:r>
              <a:rPr lang="hu-HU" sz="3200" dirty="0" err="1" smtClean="0"/>
              <a:t>Gegenwart</a:t>
            </a:r>
            <a:r>
              <a:rPr lang="hu-HU" sz="3200" dirty="0" smtClean="0"/>
              <a:t> - </a:t>
            </a:r>
            <a:r>
              <a:rPr lang="hu-HU" sz="3200" dirty="0" err="1" smtClean="0"/>
              <a:t>Zukunft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799008"/>
            <a:ext cx="10515600" cy="4208106"/>
          </a:xfrm>
        </p:spPr>
        <p:txBody>
          <a:bodyPr>
            <a:normAutofit fontScale="92500" lnSpcReduction="10000"/>
          </a:bodyPr>
          <a:lstStyle/>
          <a:p>
            <a:r>
              <a:rPr lang="hu-HU" sz="2600" i="1" dirty="0" smtClean="0"/>
              <a:t>„O </a:t>
            </a:r>
            <a:r>
              <a:rPr lang="hu-HU" sz="2600" i="1" dirty="0"/>
              <a:t>es </a:t>
            </a:r>
            <a:r>
              <a:rPr lang="hu-HU" sz="2600" i="1" dirty="0" err="1"/>
              <a:t>ist</a:t>
            </a:r>
            <a:r>
              <a:rPr lang="hu-HU" sz="2600" i="1" dirty="0"/>
              <a:t> mit der</a:t>
            </a:r>
            <a:r>
              <a:rPr lang="hu-HU" sz="2600" b="1" i="1" dirty="0"/>
              <a:t> </a:t>
            </a:r>
            <a:r>
              <a:rPr lang="hu-HU" sz="2600" b="1" i="1" dirty="0" err="1"/>
              <a:t>Ferne</a:t>
            </a:r>
            <a:r>
              <a:rPr lang="hu-HU" sz="2600" i="1" dirty="0"/>
              <a:t> </a:t>
            </a:r>
            <a:r>
              <a:rPr lang="hu-HU" sz="2600" i="1" dirty="0" err="1"/>
              <a:t>wie</a:t>
            </a:r>
            <a:r>
              <a:rPr lang="hu-HU" sz="2600" i="1" dirty="0"/>
              <a:t> mit der </a:t>
            </a:r>
            <a:r>
              <a:rPr lang="hu-HU" sz="2600" b="1" i="1" dirty="0" err="1"/>
              <a:t>Zukunft</a:t>
            </a:r>
            <a:r>
              <a:rPr lang="hu-HU" sz="2600" i="1" dirty="0"/>
              <a:t>. </a:t>
            </a:r>
            <a:r>
              <a:rPr lang="hu-HU" sz="2600" i="1" dirty="0" err="1"/>
              <a:t>Ein</a:t>
            </a:r>
            <a:r>
              <a:rPr lang="hu-HU" sz="2600" i="1" dirty="0"/>
              <a:t> </a:t>
            </a:r>
            <a:r>
              <a:rPr lang="hu-HU" sz="2600" i="1" dirty="0" err="1"/>
              <a:t>großes</a:t>
            </a:r>
            <a:r>
              <a:rPr lang="hu-HU" sz="2600" i="1" dirty="0"/>
              <a:t> </a:t>
            </a:r>
            <a:r>
              <a:rPr lang="hu-HU" sz="2600" b="1" i="1" dirty="0" err="1"/>
              <a:t>dämmerndes</a:t>
            </a:r>
            <a:r>
              <a:rPr lang="hu-HU" sz="2600" b="1" i="1" dirty="0"/>
              <a:t> </a:t>
            </a:r>
            <a:r>
              <a:rPr lang="hu-HU" sz="2600" b="1" i="1" dirty="0" err="1"/>
              <a:t>Ganze</a:t>
            </a:r>
            <a:r>
              <a:rPr lang="hu-HU" sz="2600" i="1" dirty="0"/>
              <a:t> </a:t>
            </a:r>
            <a:r>
              <a:rPr lang="hu-HU" sz="2600" b="1" i="1" dirty="0" err="1"/>
              <a:t>ruht</a:t>
            </a:r>
            <a:r>
              <a:rPr lang="hu-HU" sz="2600" i="1" dirty="0"/>
              <a:t> </a:t>
            </a:r>
            <a:r>
              <a:rPr lang="hu-HU" sz="2600" i="1" dirty="0" err="1"/>
              <a:t>vor</a:t>
            </a:r>
            <a:r>
              <a:rPr lang="hu-HU" sz="2600" i="1" dirty="0"/>
              <a:t> </a:t>
            </a:r>
            <a:r>
              <a:rPr lang="hu-HU" sz="2600" i="1" dirty="0" err="1"/>
              <a:t>unserer</a:t>
            </a:r>
            <a:r>
              <a:rPr lang="hu-HU" sz="2600" b="1" i="1" dirty="0"/>
              <a:t> </a:t>
            </a:r>
            <a:r>
              <a:rPr lang="hu-HU" sz="2600" b="1" i="1" dirty="0" err="1"/>
              <a:t>Seele</a:t>
            </a:r>
            <a:r>
              <a:rPr lang="hu-HU" sz="2600" i="1" dirty="0"/>
              <a:t>, </a:t>
            </a:r>
            <a:r>
              <a:rPr lang="hu-HU" sz="2600" i="1" dirty="0" err="1"/>
              <a:t>unsere</a:t>
            </a:r>
            <a:r>
              <a:rPr lang="hu-HU" sz="2600" i="1" dirty="0"/>
              <a:t> </a:t>
            </a:r>
            <a:r>
              <a:rPr lang="hu-HU" sz="2600" b="1" i="1" dirty="0" err="1"/>
              <a:t>Empfindung</a:t>
            </a:r>
            <a:r>
              <a:rPr lang="hu-HU" sz="2600" i="1" dirty="0"/>
              <a:t> </a:t>
            </a:r>
            <a:r>
              <a:rPr lang="hu-HU" sz="2600" i="1" dirty="0" err="1"/>
              <a:t>verschwimmt</a:t>
            </a:r>
            <a:r>
              <a:rPr lang="hu-HU" sz="2600" i="1" dirty="0"/>
              <a:t> </a:t>
            </a:r>
            <a:r>
              <a:rPr lang="hu-HU" sz="2600" i="1" dirty="0" err="1"/>
              <a:t>darin</a:t>
            </a:r>
            <a:r>
              <a:rPr lang="hu-HU" sz="2600" i="1" dirty="0"/>
              <a:t> </a:t>
            </a:r>
            <a:r>
              <a:rPr lang="hu-HU" sz="2600" i="1" dirty="0" err="1"/>
              <a:t>wie</a:t>
            </a:r>
            <a:r>
              <a:rPr lang="hu-HU" sz="2600" i="1" dirty="0"/>
              <a:t> </a:t>
            </a:r>
            <a:r>
              <a:rPr lang="hu-HU" sz="2600" i="1" dirty="0" err="1"/>
              <a:t>unser</a:t>
            </a:r>
            <a:r>
              <a:rPr lang="hu-HU" sz="2600" i="1" dirty="0"/>
              <a:t> </a:t>
            </a:r>
            <a:r>
              <a:rPr lang="hu-HU" sz="2600" i="1" dirty="0" err="1"/>
              <a:t>Auge</a:t>
            </a:r>
            <a:r>
              <a:rPr lang="hu-HU" sz="2600" i="1" dirty="0"/>
              <a:t>, und </a:t>
            </a:r>
            <a:r>
              <a:rPr lang="hu-HU" sz="2600" i="1" dirty="0" err="1"/>
              <a:t>wir</a:t>
            </a:r>
            <a:r>
              <a:rPr lang="hu-HU" sz="2600" i="1" dirty="0"/>
              <a:t> </a:t>
            </a:r>
            <a:r>
              <a:rPr lang="hu-HU" sz="2600" i="1" dirty="0" err="1"/>
              <a:t>sehnen</a:t>
            </a:r>
            <a:r>
              <a:rPr lang="hu-HU" sz="2600" i="1" dirty="0"/>
              <a:t> </a:t>
            </a:r>
            <a:r>
              <a:rPr lang="hu-HU" sz="2600" i="1" dirty="0" err="1"/>
              <a:t>uns</a:t>
            </a:r>
            <a:r>
              <a:rPr lang="hu-HU" sz="2600" i="1" dirty="0"/>
              <a:t>, </a:t>
            </a:r>
            <a:r>
              <a:rPr lang="hu-HU" sz="2600" i="1" dirty="0" err="1"/>
              <a:t>ach</a:t>
            </a:r>
            <a:r>
              <a:rPr lang="hu-HU" sz="2600" i="1" dirty="0"/>
              <a:t>! </a:t>
            </a:r>
            <a:r>
              <a:rPr lang="hu-HU" sz="2600" i="1" dirty="0" err="1"/>
              <a:t>unser</a:t>
            </a:r>
            <a:r>
              <a:rPr lang="hu-HU" sz="2600" i="1" dirty="0"/>
              <a:t> </a:t>
            </a:r>
            <a:r>
              <a:rPr lang="hu-HU" sz="2600" i="1" dirty="0" err="1"/>
              <a:t>ganzes</a:t>
            </a:r>
            <a:r>
              <a:rPr lang="hu-HU" sz="2600" i="1" dirty="0"/>
              <a:t> </a:t>
            </a:r>
            <a:r>
              <a:rPr lang="hu-HU" sz="2600" i="1" dirty="0" err="1"/>
              <a:t>Wesen</a:t>
            </a:r>
            <a:r>
              <a:rPr lang="hu-HU" sz="2600" i="1" dirty="0"/>
              <a:t> </a:t>
            </a:r>
            <a:r>
              <a:rPr lang="hu-HU" sz="2600" i="1" dirty="0" err="1"/>
              <a:t>hinzugeben</a:t>
            </a:r>
            <a:r>
              <a:rPr lang="hu-HU" sz="2600" i="1" dirty="0"/>
              <a:t>, </a:t>
            </a:r>
            <a:r>
              <a:rPr lang="hu-HU" sz="2600" i="1" dirty="0" err="1"/>
              <a:t>uns</a:t>
            </a:r>
            <a:r>
              <a:rPr lang="hu-HU" sz="2600" i="1" dirty="0"/>
              <a:t> mit </a:t>
            </a:r>
            <a:r>
              <a:rPr lang="hu-HU" sz="2600" i="1" dirty="0" err="1"/>
              <a:t>aller</a:t>
            </a:r>
            <a:r>
              <a:rPr lang="hu-HU" sz="2600" b="1" i="1" dirty="0"/>
              <a:t> </a:t>
            </a:r>
            <a:r>
              <a:rPr lang="hu-HU" sz="2600" b="1" i="1" dirty="0" err="1"/>
              <a:t>Wonne</a:t>
            </a:r>
            <a:r>
              <a:rPr lang="hu-HU" sz="2600" i="1" dirty="0"/>
              <a:t> </a:t>
            </a:r>
            <a:r>
              <a:rPr lang="hu-HU" sz="2600" i="1" dirty="0" err="1"/>
              <a:t>eines</a:t>
            </a:r>
            <a:r>
              <a:rPr lang="hu-HU" sz="2600" i="1" dirty="0"/>
              <a:t> </a:t>
            </a:r>
            <a:r>
              <a:rPr lang="hu-HU" sz="2600" i="1" dirty="0" err="1"/>
              <a:t>einzigen</a:t>
            </a:r>
            <a:r>
              <a:rPr lang="hu-HU" sz="2600" i="1" dirty="0"/>
              <a:t>, </a:t>
            </a:r>
            <a:r>
              <a:rPr lang="hu-HU" sz="2600" i="1" dirty="0" err="1"/>
              <a:t>großen</a:t>
            </a:r>
            <a:r>
              <a:rPr lang="hu-HU" sz="2600" i="1" dirty="0"/>
              <a:t>, </a:t>
            </a:r>
            <a:r>
              <a:rPr lang="hu-HU" sz="2600" i="1" dirty="0" err="1"/>
              <a:t>herrlichen</a:t>
            </a:r>
            <a:r>
              <a:rPr lang="hu-HU" sz="2600" i="1" dirty="0"/>
              <a:t> </a:t>
            </a:r>
            <a:r>
              <a:rPr lang="hu-HU" sz="2600" b="1" i="1" dirty="0" err="1"/>
              <a:t>Gefühls</a:t>
            </a:r>
            <a:r>
              <a:rPr lang="hu-HU" sz="2600" i="1" dirty="0"/>
              <a:t> </a:t>
            </a:r>
            <a:r>
              <a:rPr lang="hu-HU" sz="2600" i="1" dirty="0" err="1"/>
              <a:t>ausfüllen</a:t>
            </a:r>
            <a:r>
              <a:rPr lang="hu-HU" sz="2600" i="1" dirty="0"/>
              <a:t> </a:t>
            </a:r>
            <a:r>
              <a:rPr lang="hu-HU" sz="2600" i="1" dirty="0" err="1"/>
              <a:t>zu</a:t>
            </a:r>
            <a:r>
              <a:rPr lang="hu-HU" sz="2600" i="1" dirty="0"/>
              <a:t> </a:t>
            </a:r>
            <a:r>
              <a:rPr lang="hu-HU" sz="2600" i="1" dirty="0" err="1"/>
              <a:t>lassen</a:t>
            </a:r>
            <a:r>
              <a:rPr lang="hu-HU" sz="2600" i="1" dirty="0"/>
              <a:t>. - Und </a:t>
            </a:r>
            <a:r>
              <a:rPr lang="hu-HU" sz="2600" i="1" dirty="0" err="1"/>
              <a:t>ach</a:t>
            </a:r>
            <a:r>
              <a:rPr lang="hu-HU" sz="2600" i="1" dirty="0"/>
              <a:t>! </a:t>
            </a:r>
            <a:r>
              <a:rPr lang="hu-HU" sz="2600" i="1" dirty="0" err="1"/>
              <a:t>wenn</a:t>
            </a:r>
            <a:r>
              <a:rPr lang="hu-HU" sz="2600" i="1" dirty="0"/>
              <a:t> </a:t>
            </a:r>
            <a:r>
              <a:rPr lang="hu-HU" sz="2600" i="1" dirty="0" err="1"/>
              <a:t>wir</a:t>
            </a:r>
            <a:r>
              <a:rPr lang="hu-HU" sz="2600" i="1" dirty="0"/>
              <a:t> </a:t>
            </a:r>
            <a:r>
              <a:rPr lang="hu-HU" sz="2600" i="1" dirty="0" err="1"/>
              <a:t>hinzueilen</a:t>
            </a:r>
            <a:r>
              <a:rPr lang="hu-HU" sz="2600" i="1" dirty="0"/>
              <a:t>, </a:t>
            </a:r>
            <a:r>
              <a:rPr lang="hu-HU" sz="2600" i="1" dirty="0" err="1"/>
              <a:t>wenn</a:t>
            </a:r>
            <a:r>
              <a:rPr lang="hu-HU" sz="2600" i="1" dirty="0"/>
              <a:t> </a:t>
            </a:r>
            <a:r>
              <a:rPr lang="hu-HU" sz="2600" i="1" dirty="0" err="1"/>
              <a:t>das</a:t>
            </a:r>
            <a:r>
              <a:rPr lang="hu-HU" sz="2600" i="1" dirty="0"/>
              <a:t> </a:t>
            </a:r>
            <a:r>
              <a:rPr lang="hu-HU" sz="2600" b="1" i="1" dirty="0" err="1"/>
              <a:t>Dort</a:t>
            </a:r>
            <a:r>
              <a:rPr lang="hu-HU" sz="2600" i="1" dirty="0"/>
              <a:t> </a:t>
            </a:r>
            <a:r>
              <a:rPr lang="hu-HU" sz="2600" i="1" dirty="0" err="1"/>
              <a:t>nun</a:t>
            </a:r>
            <a:r>
              <a:rPr lang="hu-HU" sz="2600" i="1" dirty="0"/>
              <a:t> </a:t>
            </a:r>
            <a:r>
              <a:rPr lang="hu-HU" sz="2600" b="1" i="1" dirty="0" err="1"/>
              <a:t>Hier</a:t>
            </a:r>
            <a:r>
              <a:rPr lang="hu-HU" sz="2600" i="1" dirty="0"/>
              <a:t> </a:t>
            </a:r>
            <a:r>
              <a:rPr lang="hu-HU" sz="2600" i="1" dirty="0" err="1"/>
              <a:t>wird</a:t>
            </a:r>
            <a:r>
              <a:rPr lang="hu-HU" sz="2600" i="1" dirty="0"/>
              <a:t>, </a:t>
            </a:r>
            <a:r>
              <a:rPr lang="hu-HU" sz="2600" i="1" dirty="0" err="1"/>
              <a:t>ist</a:t>
            </a:r>
            <a:r>
              <a:rPr lang="hu-HU" sz="2600" i="1" dirty="0"/>
              <a:t> </a:t>
            </a:r>
            <a:r>
              <a:rPr lang="hu-HU" sz="2600" i="1" dirty="0" err="1"/>
              <a:t>alles</a:t>
            </a:r>
            <a:r>
              <a:rPr lang="hu-HU" sz="2600" i="1" dirty="0"/>
              <a:t> </a:t>
            </a:r>
            <a:r>
              <a:rPr lang="hu-HU" sz="2600" i="1" dirty="0" err="1"/>
              <a:t>vor</a:t>
            </a:r>
            <a:r>
              <a:rPr lang="hu-HU" sz="2600" i="1" dirty="0"/>
              <a:t> </a:t>
            </a:r>
            <a:r>
              <a:rPr lang="hu-HU" sz="2600" i="1" dirty="0" err="1"/>
              <a:t>wie</a:t>
            </a:r>
            <a:r>
              <a:rPr lang="hu-HU" sz="2600" i="1" dirty="0"/>
              <a:t> nach, und </a:t>
            </a:r>
            <a:r>
              <a:rPr lang="hu-HU" sz="2600" i="1" dirty="0" err="1"/>
              <a:t>wir</a:t>
            </a:r>
            <a:r>
              <a:rPr lang="hu-HU" sz="2600" i="1" dirty="0"/>
              <a:t> </a:t>
            </a:r>
            <a:r>
              <a:rPr lang="hu-HU" sz="2600" i="1" dirty="0" err="1"/>
              <a:t>stehen</a:t>
            </a:r>
            <a:r>
              <a:rPr lang="hu-HU" sz="2600" i="1" dirty="0"/>
              <a:t> in </a:t>
            </a:r>
            <a:r>
              <a:rPr lang="hu-HU" sz="2600" i="1" dirty="0" err="1"/>
              <a:t>unserer</a:t>
            </a:r>
            <a:r>
              <a:rPr lang="hu-HU" sz="2600" i="1" dirty="0"/>
              <a:t> </a:t>
            </a:r>
            <a:r>
              <a:rPr lang="hu-HU" sz="2600" i="1" dirty="0" err="1"/>
              <a:t>Armut</a:t>
            </a:r>
            <a:r>
              <a:rPr lang="hu-HU" sz="2600" i="1" dirty="0"/>
              <a:t>, </a:t>
            </a:r>
            <a:r>
              <a:rPr lang="hu-HU" sz="2600" i="1" dirty="0" err="1"/>
              <a:t>in</a:t>
            </a:r>
            <a:r>
              <a:rPr lang="hu-HU" sz="2600" i="1" dirty="0"/>
              <a:t> </a:t>
            </a:r>
            <a:r>
              <a:rPr lang="hu-HU" sz="2600" i="1" dirty="0" err="1"/>
              <a:t>unserer</a:t>
            </a:r>
            <a:r>
              <a:rPr lang="hu-HU" sz="2600" i="1" dirty="0"/>
              <a:t> </a:t>
            </a:r>
            <a:r>
              <a:rPr lang="hu-HU" sz="2600" b="1" i="1" dirty="0" err="1"/>
              <a:t>Eingeschränktheit</a:t>
            </a:r>
            <a:r>
              <a:rPr lang="hu-HU" sz="2600" i="1" dirty="0"/>
              <a:t>, und </a:t>
            </a:r>
            <a:r>
              <a:rPr lang="hu-HU" sz="2600" i="1" dirty="0" err="1"/>
              <a:t>unsere</a:t>
            </a:r>
            <a:r>
              <a:rPr lang="hu-HU" sz="2600" i="1" dirty="0"/>
              <a:t> </a:t>
            </a:r>
            <a:r>
              <a:rPr lang="hu-HU" sz="2600" i="1" dirty="0" err="1"/>
              <a:t>Seele</a:t>
            </a:r>
            <a:r>
              <a:rPr lang="hu-HU" sz="2600" i="1" dirty="0"/>
              <a:t> </a:t>
            </a:r>
            <a:r>
              <a:rPr lang="hu-HU" sz="2600" i="1" dirty="0" err="1"/>
              <a:t>lechzt</a:t>
            </a:r>
            <a:r>
              <a:rPr lang="hu-HU" sz="2600" i="1" dirty="0"/>
              <a:t> nach </a:t>
            </a:r>
            <a:r>
              <a:rPr lang="hu-HU" sz="2600" i="1" dirty="0" err="1"/>
              <a:t>entschlüpftem</a:t>
            </a:r>
            <a:r>
              <a:rPr lang="hu-HU" sz="2600" i="1" dirty="0"/>
              <a:t> </a:t>
            </a:r>
            <a:r>
              <a:rPr lang="hu-HU" sz="2600" b="1" i="1" dirty="0" err="1"/>
              <a:t>Labsale</a:t>
            </a:r>
            <a:r>
              <a:rPr lang="hu-HU" sz="2600" i="1" dirty="0" smtClean="0"/>
              <a:t>.”</a:t>
            </a:r>
          </a:p>
          <a:p>
            <a:pPr marL="0" indent="0">
              <a:buNone/>
            </a:pPr>
            <a:r>
              <a:rPr lang="hu-HU" sz="1700" i="1" dirty="0"/>
              <a:t>	</a:t>
            </a:r>
            <a:r>
              <a:rPr lang="hu-HU" sz="1700" i="1" dirty="0" smtClean="0"/>
              <a:t>						(Goethe: Die Leiden des </a:t>
            </a:r>
            <a:r>
              <a:rPr lang="hu-HU" sz="1700" i="1" dirty="0" err="1" smtClean="0"/>
              <a:t>jungen</a:t>
            </a:r>
            <a:r>
              <a:rPr lang="hu-HU" sz="1700" i="1" dirty="0" smtClean="0"/>
              <a:t> </a:t>
            </a:r>
            <a:r>
              <a:rPr lang="hu-HU" sz="1700" i="1" dirty="0" err="1" smtClean="0"/>
              <a:t>Werther</a:t>
            </a:r>
            <a:r>
              <a:rPr lang="hu-HU" sz="1700" i="1" dirty="0" smtClean="0"/>
              <a:t>)</a:t>
            </a:r>
            <a:endParaRPr lang="hu-HU" sz="1700" dirty="0"/>
          </a:p>
          <a:p>
            <a:endParaRPr lang="hu-HU" dirty="0" smtClean="0"/>
          </a:p>
          <a:p>
            <a:r>
              <a:rPr lang="hu-HU" sz="2600" dirty="0" smtClean="0"/>
              <a:t>„</a:t>
            </a:r>
            <a:r>
              <a:rPr lang="hu-HU" sz="2600" dirty="0" err="1" smtClean="0"/>
              <a:t>Aus</a:t>
            </a:r>
            <a:r>
              <a:rPr lang="hu-HU" sz="2600" dirty="0" smtClean="0"/>
              <a:t> </a:t>
            </a:r>
            <a:r>
              <a:rPr lang="hu-HU" sz="2600" dirty="0"/>
              <a:t>der </a:t>
            </a:r>
            <a:r>
              <a:rPr lang="hu-HU" sz="2600" dirty="0" err="1"/>
              <a:t>hoffnungsvollen</a:t>
            </a:r>
            <a:r>
              <a:rPr lang="hu-HU" sz="2600" dirty="0"/>
              <a:t> </a:t>
            </a:r>
            <a:r>
              <a:rPr lang="hu-HU" sz="2600" dirty="0" err="1"/>
              <a:t>Zukunft</a:t>
            </a:r>
            <a:r>
              <a:rPr lang="hu-HU" sz="2600" dirty="0"/>
              <a:t> </a:t>
            </a:r>
            <a:r>
              <a:rPr lang="hu-HU" sz="2600" dirty="0" err="1"/>
              <a:t>wird</a:t>
            </a:r>
            <a:r>
              <a:rPr lang="hu-HU" sz="2600" dirty="0"/>
              <a:t> </a:t>
            </a:r>
            <a:r>
              <a:rPr lang="hu-HU" sz="2600" dirty="0" err="1"/>
              <a:t>immer</a:t>
            </a:r>
            <a:r>
              <a:rPr lang="hu-HU" sz="2600" dirty="0"/>
              <a:t> </a:t>
            </a:r>
            <a:r>
              <a:rPr lang="hu-HU" sz="2600" dirty="0" err="1"/>
              <a:t>eine</a:t>
            </a:r>
            <a:r>
              <a:rPr lang="hu-HU" sz="2600" dirty="0"/>
              <a:t> </a:t>
            </a:r>
            <a:r>
              <a:rPr lang="hu-HU" sz="2600" dirty="0" err="1"/>
              <a:t>gescheiterte</a:t>
            </a:r>
            <a:r>
              <a:rPr lang="hu-HU" sz="2600" dirty="0"/>
              <a:t> </a:t>
            </a:r>
            <a:r>
              <a:rPr lang="hu-HU" sz="2600" dirty="0" err="1"/>
              <a:t>Gegenwart</a:t>
            </a:r>
            <a:r>
              <a:rPr lang="hu-HU" sz="2600" dirty="0"/>
              <a:t>, und </a:t>
            </a:r>
            <a:r>
              <a:rPr lang="hu-HU" sz="2600" dirty="0" err="1"/>
              <a:t>aus</a:t>
            </a:r>
            <a:r>
              <a:rPr lang="hu-HU" sz="2600" dirty="0"/>
              <a:t> </a:t>
            </a:r>
            <a:r>
              <a:rPr lang="hu-HU" sz="2600" dirty="0" err="1"/>
              <a:t>dieser</a:t>
            </a:r>
            <a:r>
              <a:rPr lang="hu-HU" sz="2600" dirty="0"/>
              <a:t> </a:t>
            </a:r>
            <a:r>
              <a:rPr lang="hu-HU" sz="2600" dirty="0" err="1"/>
              <a:t>Gegenwart</a:t>
            </a:r>
            <a:r>
              <a:rPr lang="hu-HU" sz="2600" dirty="0"/>
              <a:t> </a:t>
            </a:r>
            <a:r>
              <a:rPr lang="hu-HU" sz="2600" dirty="0" err="1"/>
              <a:t>eine</a:t>
            </a:r>
            <a:r>
              <a:rPr lang="hu-HU" sz="2600" dirty="0"/>
              <a:t> </a:t>
            </a:r>
            <a:r>
              <a:rPr lang="hu-HU" sz="2600" dirty="0" err="1"/>
              <a:t>Vergangenheit</a:t>
            </a:r>
            <a:r>
              <a:rPr lang="hu-HU" sz="2600" dirty="0"/>
              <a:t> </a:t>
            </a:r>
            <a:r>
              <a:rPr lang="hu-HU" sz="2600" dirty="0" err="1"/>
              <a:t>schmerzhafter</a:t>
            </a:r>
            <a:r>
              <a:rPr lang="hu-HU" sz="2600" dirty="0"/>
              <a:t> </a:t>
            </a:r>
            <a:r>
              <a:rPr lang="hu-HU" sz="2600" dirty="0" err="1"/>
              <a:t>Erinnerung</a:t>
            </a:r>
            <a:r>
              <a:rPr lang="hu-HU" sz="2600" dirty="0"/>
              <a:t> an </a:t>
            </a:r>
            <a:r>
              <a:rPr lang="hu-HU" sz="2600" dirty="0" err="1"/>
              <a:t>einstige</a:t>
            </a:r>
            <a:r>
              <a:rPr lang="hu-HU" sz="2600" dirty="0"/>
              <a:t>, mit der </a:t>
            </a:r>
            <a:r>
              <a:rPr lang="hu-HU" sz="2600" dirty="0" err="1"/>
              <a:t>Verwirklichung</a:t>
            </a:r>
            <a:r>
              <a:rPr lang="hu-HU" sz="2600" dirty="0"/>
              <a:t> </a:t>
            </a:r>
            <a:r>
              <a:rPr lang="hu-HU" sz="2600" dirty="0" err="1"/>
              <a:t>fehlgeschlagene</a:t>
            </a:r>
            <a:r>
              <a:rPr lang="hu-HU" sz="2600" dirty="0"/>
              <a:t> </a:t>
            </a:r>
            <a:r>
              <a:rPr lang="hu-HU" sz="2600" dirty="0" err="1"/>
              <a:t>Hoffnungen</a:t>
            </a:r>
            <a:r>
              <a:rPr lang="hu-HU" sz="2600" dirty="0" smtClean="0"/>
              <a:t>.” </a:t>
            </a:r>
            <a:r>
              <a:rPr lang="hu-HU" sz="1600" dirty="0" smtClean="0"/>
              <a:t>(Horváth)</a:t>
            </a:r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026508"/>
            <a:ext cx="10515600" cy="225430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               </a:t>
            </a:r>
            <a:r>
              <a:rPr lang="hu-HU" sz="4000" b="1" dirty="0" smtClean="0"/>
              <a:t>Novalis: </a:t>
            </a:r>
            <a:r>
              <a:rPr lang="hu-HU" sz="4000" b="1" i="1" dirty="0" smtClean="0"/>
              <a:t>Heinrich von </a:t>
            </a:r>
            <a:r>
              <a:rPr lang="hu-HU" sz="4000" b="1" i="1" dirty="0" err="1" smtClean="0"/>
              <a:t>Ofterdingen</a:t>
            </a:r>
            <a:r>
              <a:rPr lang="hu-HU" sz="4000" b="1" i="1" dirty="0" smtClean="0"/>
              <a:t> (1801)</a:t>
            </a:r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dirty="0" smtClean="0"/>
              <a:t>   </a:t>
            </a:r>
            <a:r>
              <a:rPr lang="hu-HU" sz="3100" b="1" dirty="0" err="1" smtClean="0"/>
              <a:t>Vergangenheit</a:t>
            </a:r>
            <a:r>
              <a:rPr lang="hu-HU" sz="3100" dirty="0" smtClean="0"/>
              <a:t> 	– 	</a:t>
            </a:r>
            <a:r>
              <a:rPr lang="hu-HU" sz="3100" b="1" dirty="0" err="1" smtClean="0"/>
              <a:t>Gegenwart</a:t>
            </a:r>
            <a:r>
              <a:rPr lang="hu-HU" sz="3100" dirty="0" smtClean="0"/>
              <a:t> 		– 	</a:t>
            </a:r>
            <a:r>
              <a:rPr lang="hu-HU" sz="3100" b="1" dirty="0" err="1" smtClean="0"/>
              <a:t>Zukunft</a:t>
            </a: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sz="3100" dirty="0" smtClean="0"/>
              <a:t>       </a:t>
            </a:r>
            <a:r>
              <a:rPr lang="hu-HU" sz="3600" dirty="0" err="1" smtClean="0"/>
              <a:t>Barbarei</a:t>
            </a:r>
            <a:r>
              <a:rPr lang="hu-HU" sz="3600" dirty="0" smtClean="0"/>
              <a:t> 	– 	</a:t>
            </a:r>
            <a:r>
              <a:rPr lang="hu-HU" sz="3600" dirty="0" err="1" smtClean="0"/>
              <a:t>romantische</a:t>
            </a:r>
            <a:r>
              <a:rPr lang="hu-HU" sz="3600" dirty="0" smtClean="0"/>
              <a:t> Zeit 	– </a:t>
            </a:r>
            <a:r>
              <a:rPr lang="hu-HU" sz="3600" dirty="0" err="1" smtClean="0"/>
              <a:t>kunstreiches</a:t>
            </a:r>
            <a:r>
              <a:rPr lang="hu-HU" sz="3600" dirty="0" smtClean="0"/>
              <a:t> </a:t>
            </a:r>
            <a:r>
              <a:rPr lang="hu-HU" sz="3600" dirty="0" err="1" smtClean="0"/>
              <a:t>Weltalter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       </a:t>
            </a:r>
            <a:r>
              <a:rPr lang="hu-HU" sz="3600" dirty="0" err="1" smtClean="0"/>
              <a:t>unterirdisch</a:t>
            </a:r>
            <a:r>
              <a:rPr lang="hu-HU" sz="3600" dirty="0" smtClean="0"/>
              <a:t> 	– 	   </a:t>
            </a:r>
            <a:r>
              <a:rPr lang="hu-HU" sz="3600" dirty="0" err="1" smtClean="0"/>
              <a:t>irdisch</a:t>
            </a:r>
            <a:r>
              <a:rPr lang="hu-HU" sz="3600" dirty="0" smtClean="0"/>
              <a:t> 		– 	</a:t>
            </a:r>
            <a:r>
              <a:rPr lang="hu-HU" sz="3600" dirty="0" err="1" smtClean="0"/>
              <a:t>überirdisch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        </a:t>
            </a:r>
            <a:r>
              <a:rPr lang="hu-HU" sz="3600" dirty="0" err="1" smtClean="0"/>
              <a:t>Urgebirge</a:t>
            </a:r>
            <a:r>
              <a:rPr lang="hu-HU" sz="3600" dirty="0" smtClean="0"/>
              <a:t> 	– 	    </a:t>
            </a:r>
            <a:r>
              <a:rPr lang="hu-HU" sz="3600" dirty="0" err="1" smtClean="0"/>
              <a:t>Mitte</a:t>
            </a:r>
            <a:r>
              <a:rPr lang="hu-HU" sz="3600" dirty="0" smtClean="0"/>
              <a:t> 		– </a:t>
            </a:r>
            <a:r>
              <a:rPr lang="hu-HU" sz="3600" dirty="0" err="1" smtClean="0"/>
              <a:t>unermäßliche</a:t>
            </a:r>
            <a:r>
              <a:rPr lang="hu-HU" sz="3600" dirty="0" smtClean="0"/>
              <a:t> </a:t>
            </a:r>
            <a:r>
              <a:rPr lang="hu-HU" sz="3600" dirty="0" err="1" smtClean="0"/>
              <a:t>Ebenen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4633784"/>
            <a:ext cx="10515600" cy="2406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i="1" dirty="0"/>
              <a:t>„In </a:t>
            </a:r>
            <a:r>
              <a:rPr lang="hu-HU" sz="2000" i="1" dirty="0" err="1"/>
              <a:t>allen</a:t>
            </a:r>
            <a:r>
              <a:rPr lang="hu-HU" sz="2000" i="1" dirty="0"/>
              <a:t> </a:t>
            </a:r>
            <a:r>
              <a:rPr lang="hu-HU" sz="2000" b="1" i="1" dirty="0" err="1"/>
              <a:t>Übergängen</a:t>
            </a:r>
            <a:r>
              <a:rPr lang="hu-HU" sz="2000" i="1" dirty="0"/>
              <a:t> </a:t>
            </a:r>
            <a:r>
              <a:rPr lang="hu-HU" sz="2000" i="1" dirty="0" err="1"/>
              <a:t>scheint</a:t>
            </a:r>
            <a:r>
              <a:rPr lang="hu-HU" sz="2000" i="1" dirty="0"/>
              <a:t>, </a:t>
            </a:r>
            <a:r>
              <a:rPr lang="hu-HU" sz="2000" i="1" dirty="0" err="1"/>
              <a:t>wie</a:t>
            </a:r>
            <a:r>
              <a:rPr lang="hu-HU" sz="2000" i="1" dirty="0"/>
              <a:t> in </a:t>
            </a:r>
            <a:r>
              <a:rPr lang="hu-HU" sz="2000" i="1" dirty="0" err="1"/>
              <a:t>einem</a:t>
            </a:r>
            <a:r>
              <a:rPr lang="hu-HU" sz="2000" i="1" dirty="0"/>
              <a:t> </a:t>
            </a:r>
            <a:r>
              <a:rPr lang="hu-HU" sz="2000" b="1" u="sng" dirty="0" err="1"/>
              <a:t>Zwischenreich</a:t>
            </a:r>
            <a:r>
              <a:rPr lang="hu-HU" sz="2000" b="1" dirty="0" err="1"/>
              <a:t>e</a:t>
            </a:r>
            <a:r>
              <a:rPr lang="hu-HU" sz="2000" i="1" dirty="0"/>
              <a:t>, </a:t>
            </a:r>
            <a:r>
              <a:rPr lang="hu-HU" sz="2000" i="1" dirty="0" err="1"/>
              <a:t>eine</a:t>
            </a:r>
            <a:r>
              <a:rPr lang="hu-HU" sz="2000" i="1" dirty="0"/>
              <a:t> </a:t>
            </a:r>
            <a:r>
              <a:rPr lang="hu-HU" sz="2000" b="1" i="1" dirty="0" err="1"/>
              <a:t>höhere</a:t>
            </a:r>
            <a:r>
              <a:rPr lang="hu-HU" sz="2000" b="1" i="1" dirty="0"/>
              <a:t>, </a:t>
            </a:r>
            <a:r>
              <a:rPr lang="hu-HU" sz="2000" b="1" i="1" dirty="0" err="1"/>
              <a:t>geistliche</a:t>
            </a:r>
            <a:r>
              <a:rPr lang="hu-HU" sz="2000" b="1" i="1" dirty="0"/>
              <a:t> </a:t>
            </a:r>
            <a:r>
              <a:rPr lang="hu-HU" sz="2000" b="1" i="1" dirty="0" err="1"/>
              <a:t>Macht</a:t>
            </a:r>
            <a:r>
              <a:rPr lang="hu-HU" sz="2000" i="1" dirty="0"/>
              <a:t> </a:t>
            </a:r>
            <a:r>
              <a:rPr lang="hu-HU" sz="2000" i="1" dirty="0" err="1"/>
              <a:t>durchbrechen</a:t>
            </a:r>
            <a:r>
              <a:rPr lang="hu-HU" sz="2000" i="1" dirty="0"/>
              <a:t> </a:t>
            </a:r>
            <a:r>
              <a:rPr lang="hu-HU" sz="2000" i="1" dirty="0" err="1"/>
              <a:t>zu</a:t>
            </a:r>
            <a:r>
              <a:rPr lang="hu-HU" sz="2000" i="1" dirty="0"/>
              <a:t> </a:t>
            </a:r>
            <a:r>
              <a:rPr lang="hu-HU" sz="2000" i="1" dirty="0" err="1"/>
              <a:t>wollen</a:t>
            </a:r>
            <a:r>
              <a:rPr lang="hu-HU" sz="2000" i="1" dirty="0"/>
              <a:t>; und </a:t>
            </a:r>
            <a:r>
              <a:rPr lang="hu-HU" sz="2000" i="1" dirty="0" err="1"/>
              <a:t>wie</a:t>
            </a:r>
            <a:r>
              <a:rPr lang="hu-HU" sz="2000" i="1" dirty="0"/>
              <a:t> </a:t>
            </a:r>
            <a:r>
              <a:rPr lang="hu-HU" sz="2000" i="1" dirty="0" err="1"/>
              <a:t>auf</a:t>
            </a:r>
            <a:r>
              <a:rPr lang="hu-HU" sz="2000" i="1" dirty="0"/>
              <a:t> der </a:t>
            </a:r>
            <a:r>
              <a:rPr lang="hu-HU" sz="2000" i="1" dirty="0" err="1"/>
              <a:t>Oberfläche</a:t>
            </a:r>
            <a:r>
              <a:rPr lang="hu-HU" sz="2000" i="1" dirty="0"/>
              <a:t> </a:t>
            </a:r>
            <a:r>
              <a:rPr lang="hu-HU" sz="2000" i="1" dirty="0" err="1"/>
              <a:t>unseres</a:t>
            </a:r>
            <a:r>
              <a:rPr lang="hu-HU" sz="2000" i="1" dirty="0"/>
              <a:t> </a:t>
            </a:r>
            <a:r>
              <a:rPr lang="hu-HU" sz="2000" i="1" dirty="0" err="1"/>
              <a:t>Wohnplatzes</a:t>
            </a:r>
            <a:r>
              <a:rPr lang="hu-HU" sz="2000" i="1" dirty="0"/>
              <a:t> die an </a:t>
            </a:r>
            <a:r>
              <a:rPr lang="hu-HU" sz="2000" b="1" i="1" dirty="0" err="1"/>
              <a:t>unterirdischen</a:t>
            </a:r>
            <a:r>
              <a:rPr lang="hu-HU" sz="2000" b="1" i="1" dirty="0"/>
              <a:t> </a:t>
            </a:r>
            <a:r>
              <a:rPr lang="hu-HU" sz="2000" i="1" dirty="0"/>
              <a:t>und </a:t>
            </a:r>
            <a:r>
              <a:rPr lang="hu-HU" sz="2000" b="1" i="1" dirty="0" err="1"/>
              <a:t>überirdischen</a:t>
            </a:r>
            <a:r>
              <a:rPr lang="hu-HU" sz="2000" i="1" dirty="0"/>
              <a:t> </a:t>
            </a:r>
            <a:r>
              <a:rPr lang="hu-HU" sz="2000" i="1" dirty="0" err="1"/>
              <a:t>Schätzen</a:t>
            </a:r>
            <a:r>
              <a:rPr lang="hu-HU" sz="2000" i="1" dirty="0"/>
              <a:t> </a:t>
            </a:r>
            <a:r>
              <a:rPr lang="hu-HU" sz="2000" i="1" dirty="0" err="1"/>
              <a:t>reichsten</a:t>
            </a:r>
            <a:r>
              <a:rPr lang="hu-HU" sz="2000" i="1" dirty="0"/>
              <a:t> </a:t>
            </a:r>
            <a:r>
              <a:rPr lang="hu-HU" sz="2000" i="1" dirty="0" err="1"/>
              <a:t>Gegenden</a:t>
            </a:r>
            <a:r>
              <a:rPr lang="hu-HU" sz="2000" i="1" dirty="0"/>
              <a:t> in der </a:t>
            </a:r>
            <a:r>
              <a:rPr lang="hu-HU" sz="2000" b="1" i="1" dirty="0" err="1"/>
              <a:t>Mitte</a:t>
            </a:r>
            <a:r>
              <a:rPr lang="hu-HU" sz="2000" i="1" dirty="0"/>
              <a:t> </a:t>
            </a:r>
            <a:r>
              <a:rPr lang="hu-HU" sz="2000" i="1" dirty="0" err="1"/>
              <a:t>zwischen</a:t>
            </a:r>
            <a:r>
              <a:rPr lang="hu-HU" sz="2000" i="1" dirty="0"/>
              <a:t> den </a:t>
            </a:r>
            <a:r>
              <a:rPr lang="hu-HU" sz="2000" i="1" dirty="0" err="1"/>
              <a:t>wilden</a:t>
            </a:r>
            <a:r>
              <a:rPr lang="hu-HU" sz="2000" i="1" dirty="0"/>
              <a:t>, </a:t>
            </a:r>
            <a:r>
              <a:rPr lang="hu-HU" sz="2000" i="1" dirty="0" err="1"/>
              <a:t>unwirtlichen</a:t>
            </a:r>
            <a:r>
              <a:rPr lang="hu-HU" sz="2000" i="1" dirty="0"/>
              <a:t> </a:t>
            </a:r>
            <a:r>
              <a:rPr lang="hu-HU" sz="2000" b="1" i="1" dirty="0" err="1"/>
              <a:t>Urgebirgen</a:t>
            </a:r>
            <a:r>
              <a:rPr lang="hu-HU" sz="2000" i="1" dirty="0"/>
              <a:t> und den </a:t>
            </a:r>
            <a:r>
              <a:rPr lang="hu-HU" sz="2000" i="1" dirty="0" err="1"/>
              <a:t>unermeßlichen</a:t>
            </a:r>
            <a:r>
              <a:rPr lang="hu-HU" sz="2000" i="1" dirty="0"/>
              <a:t> </a:t>
            </a:r>
            <a:r>
              <a:rPr lang="hu-HU" sz="2000" b="1" i="1" dirty="0" err="1"/>
              <a:t>Ebenen</a:t>
            </a:r>
            <a:r>
              <a:rPr lang="hu-HU" sz="2000" i="1" dirty="0"/>
              <a:t> </a:t>
            </a:r>
            <a:r>
              <a:rPr lang="hu-HU" sz="2000" i="1" dirty="0" err="1"/>
              <a:t>liegen</a:t>
            </a:r>
            <a:r>
              <a:rPr lang="hu-HU" sz="2000" i="1" dirty="0"/>
              <a:t>, </a:t>
            </a:r>
            <a:r>
              <a:rPr lang="hu-HU" sz="2000" i="1" dirty="0" err="1"/>
              <a:t>so</a:t>
            </a:r>
            <a:r>
              <a:rPr lang="hu-HU" sz="2000" i="1" dirty="0"/>
              <a:t> hat </a:t>
            </a:r>
            <a:r>
              <a:rPr lang="hu-HU" sz="2000" i="1" dirty="0" err="1"/>
              <a:t>sich</a:t>
            </a:r>
            <a:r>
              <a:rPr lang="hu-HU" sz="2000" i="1" dirty="0"/>
              <a:t> </a:t>
            </a:r>
            <a:r>
              <a:rPr lang="hu-HU" sz="2000" i="1" dirty="0" err="1"/>
              <a:t>auch</a:t>
            </a:r>
            <a:r>
              <a:rPr lang="hu-HU" sz="2000" i="1" dirty="0"/>
              <a:t> </a:t>
            </a:r>
            <a:r>
              <a:rPr lang="hu-HU" sz="2000" i="1" dirty="0" err="1"/>
              <a:t>zwischen</a:t>
            </a:r>
            <a:r>
              <a:rPr lang="hu-HU" sz="2000" i="1" dirty="0"/>
              <a:t> den </a:t>
            </a:r>
            <a:r>
              <a:rPr lang="hu-HU" sz="2000" b="1" i="1" dirty="0" err="1"/>
              <a:t>rohen</a:t>
            </a:r>
            <a:r>
              <a:rPr lang="hu-HU" sz="2000" b="1" i="1" dirty="0"/>
              <a:t> Zeiten der </a:t>
            </a:r>
            <a:r>
              <a:rPr lang="hu-HU" sz="2000" b="1" i="1" dirty="0" err="1"/>
              <a:t>Barbarei</a:t>
            </a:r>
            <a:r>
              <a:rPr lang="hu-HU" sz="2000" b="1" i="1" dirty="0"/>
              <a:t> </a:t>
            </a:r>
            <a:r>
              <a:rPr lang="hu-HU" sz="2000" i="1" dirty="0"/>
              <a:t>und </a:t>
            </a:r>
            <a:r>
              <a:rPr lang="hu-HU" sz="2000" b="1" i="1" dirty="0" err="1"/>
              <a:t>dem</a:t>
            </a:r>
            <a:r>
              <a:rPr lang="hu-HU" sz="2000" b="1" i="1" dirty="0"/>
              <a:t> </a:t>
            </a:r>
            <a:r>
              <a:rPr lang="hu-HU" sz="2000" b="1" i="1" dirty="0" err="1"/>
              <a:t>kunstreichen</a:t>
            </a:r>
            <a:r>
              <a:rPr lang="hu-HU" sz="2000" b="1" i="1" dirty="0"/>
              <a:t>, </a:t>
            </a:r>
            <a:r>
              <a:rPr lang="hu-HU" sz="2000" b="1" i="1" dirty="0" err="1"/>
              <a:t>vielwissenden</a:t>
            </a:r>
            <a:r>
              <a:rPr lang="hu-HU" sz="2000" b="1" i="1" dirty="0"/>
              <a:t> und </a:t>
            </a:r>
            <a:r>
              <a:rPr lang="hu-HU" sz="2000" b="1" i="1" dirty="0" err="1"/>
              <a:t>begüterten</a:t>
            </a:r>
            <a:r>
              <a:rPr lang="hu-HU" sz="2000" b="1" i="1" dirty="0"/>
              <a:t> </a:t>
            </a:r>
            <a:r>
              <a:rPr lang="hu-HU" sz="2000" b="1" i="1" dirty="0" err="1"/>
              <a:t>Weltalter</a:t>
            </a:r>
            <a:r>
              <a:rPr lang="hu-HU" sz="2000" i="1" dirty="0"/>
              <a:t> </a:t>
            </a:r>
            <a:r>
              <a:rPr lang="hu-HU" sz="2000" i="1" dirty="0" err="1" smtClean="0"/>
              <a:t>eine</a:t>
            </a:r>
            <a:r>
              <a:rPr lang="hu-HU" sz="2000" i="1" dirty="0"/>
              <a:t> </a:t>
            </a:r>
            <a:r>
              <a:rPr lang="hu-HU" sz="2000" b="1" i="1" dirty="0" err="1" smtClean="0"/>
              <a:t>tiefsinnige</a:t>
            </a:r>
            <a:r>
              <a:rPr lang="hu-HU" sz="2000" b="1" i="1" dirty="0" smtClean="0"/>
              <a:t> </a:t>
            </a:r>
            <a:r>
              <a:rPr lang="hu-HU" sz="2000" b="1" i="1" dirty="0"/>
              <a:t>und </a:t>
            </a:r>
            <a:r>
              <a:rPr lang="hu-HU" sz="2000" b="1" i="1" dirty="0" err="1"/>
              <a:t>romantische</a:t>
            </a:r>
            <a:r>
              <a:rPr lang="hu-HU" sz="2000" b="1" i="1" dirty="0"/>
              <a:t> Zeit </a:t>
            </a:r>
            <a:r>
              <a:rPr lang="hu-HU" sz="2000" i="1" dirty="0" err="1"/>
              <a:t>niedergelassen</a:t>
            </a:r>
            <a:r>
              <a:rPr lang="hu-HU" sz="2000" i="1" dirty="0"/>
              <a:t>, die </a:t>
            </a:r>
            <a:r>
              <a:rPr lang="hu-HU" sz="2000" i="1" dirty="0" err="1"/>
              <a:t>unter</a:t>
            </a:r>
            <a:r>
              <a:rPr lang="hu-HU" sz="2000" i="1" dirty="0"/>
              <a:t> </a:t>
            </a:r>
            <a:r>
              <a:rPr lang="hu-HU" sz="2000" i="1" dirty="0" err="1"/>
              <a:t>schlichtem</a:t>
            </a:r>
            <a:r>
              <a:rPr lang="hu-HU" sz="2000" i="1" dirty="0"/>
              <a:t> </a:t>
            </a:r>
            <a:r>
              <a:rPr lang="hu-HU" sz="2000" i="1" dirty="0" err="1"/>
              <a:t>Kleide</a:t>
            </a:r>
            <a:r>
              <a:rPr lang="hu-HU" sz="2000" i="1" dirty="0"/>
              <a:t> </a:t>
            </a:r>
            <a:r>
              <a:rPr lang="hu-HU" sz="2000" i="1" dirty="0" err="1"/>
              <a:t>eine</a:t>
            </a:r>
            <a:r>
              <a:rPr lang="hu-HU" sz="2000" i="1" dirty="0"/>
              <a:t> </a:t>
            </a:r>
            <a:r>
              <a:rPr lang="hu-HU" sz="2000" b="1" i="1" dirty="0" err="1"/>
              <a:t>höhere</a:t>
            </a:r>
            <a:r>
              <a:rPr lang="hu-HU" sz="2000" b="1" i="1" dirty="0"/>
              <a:t> </a:t>
            </a:r>
            <a:r>
              <a:rPr lang="hu-HU" sz="2000" b="1" i="1" dirty="0" err="1"/>
              <a:t>Gestalt</a:t>
            </a:r>
            <a:r>
              <a:rPr lang="hu-HU" sz="2000" b="1" i="1" dirty="0"/>
              <a:t> </a:t>
            </a:r>
            <a:r>
              <a:rPr lang="hu-HU" sz="2000" i="1" dirty="0" err="1"/>
              <a:t>verbirgt</a:t>
            </a:r>
            <a:r>
              <a:rPr lang="hu-HU" sz="2000" i="1" dirty="0"/>
              <a:t>.”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0563" y="12622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20. </a:t>
            </a:r>
            <a:r>
              <a:rPr lang="hu-HU" sz="3600" b="1" dirty="0" err="1" smtClean="0"/>
              <a:t>Jahrhundert</a:t>
            </a:r>
            <a:r>
              <a:rPr lang="hu-HU" sz="3600" b="1" dirty="0" smtClean="0"/>
              <a:t> - </a:t>
            </a:r>
            <a:r>
              <a:rPr lang="hu-HU" sz="3600" b="1" dirty="0" err="1" smtClean="0"/>
              <a:t>Großstadterfahrung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60563" y="272277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b="1" dirty="0" err="1" smtClean="0"/>
              <a:t>Fragmentierung</a:t>
            </a:r>
            <a:r>
              <a:rPr lang="hu-HU" sz="2400" b="1" dirty="0" smtClean="0"/>
              <a:t> von </a:t>
            </a:r>
            <a:r>
              <a:rPr lang="hu-HU" sz="2400" b="1" dirty="0" err="1" smtClean="0"/>
              <a:t>Erfahrung</a:t>
            </a:r>
            <a:r>
              <a:rPr lang="hu-HU" sz="2400" b="1" dirty="0" smtClean="0"/>
              <a:t> </a:t>
            </a:r>
            <a:r>
              <a:rPr lang="hu-HU" sz="2400" dirty="0" smtClean="0"/>
              <a:t>– 20. </a:t>
            </a:r>
            <a:r>
              <a:rPr lang="hu-HU" sz="2400" dirty="0" err="1" smtClean="0"/>
              <a:t>Jhr</a:t>
            </a:r>
            <a:r>
              <a:rPr lang="hu-HU" sz="2400" dirty="0" smtClean="0"/>
              <a:t>. </a:t>
            </a:r>
            <a:r>
              <a:rPr lang="hu-HU" sz="2400" dirty="0" err="1" smtClean="0"/>
              <a:t>Großstadt</a:t>
            </a:r>
            <a:r>
              <a:rPr lang="hu-HU" sz="2400" dirty="0" smtClean="0"/>
              <a:t> (Rilke, </a:t>
            </a:r>
            <a:r>
              <a:rPr lang="hu-HU" sz="2400" dirty="0" err="1" smtClean="0"/>
              <a:t>Expressionismus</a:t>
            </a:r>
            <a:r>
              <a:rPr lang="hu-HU" sz="2400" dirty="0" smtClean="0"/>
              <a:t>)</a:t>
            </a:r>
          </a:p>
          <a:p>
            <a:pPr marL="0" indent="0" algn="ctr">
              <a:buNone/>
            </a:pPr>
            <a:endParaRPr lang="hu-HU" sz="2400" b="1" dirty="0" smtClean="0"/>
          </a:p>
          <a:p>
            <a:pPr marL="0" indent="0" algn="ctr">
              <a:buNone/>
            </a:pPr>
            <a:r>
              <a:rPr lang="hu-HU" sz="2400" b="1" dirty="0" err="1" smtClean="0"/>
              <a:t>Kurzformen</a:t>
            </a:r>
            <a:r>
              <a:rPr lang="hu-HU" sz="2400" dirty="0" smtClean="0"/>
              <a:t>: </a:t>
            </a:r>
            <a:r>
              <a:rPr lang="hu-HU" sz="2400" dirty="0" err="1" smtClean="0"/>
              <a:t>Short</a:t>
            </a:r>
            <a:r>
              <a:rPr lang="hu-HU" sz="2400" dirty="0" smtClean="0"/>
              <a:t> Story, </a:t>
            </a:r>
            <a:r>
              <a:rPr lang="hu-HU" sz="2400" dirty="0" err="1" smtClean="0"/>
              <a:t>Einakter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/>
              <a:t>Statt</a:t>
            </a:r>
            <a:r>
              <a:rPr lang="hu-HU" sz="2400" dirty="0" smtClean="0"/>
              <a:t> </a:t>
            </a:r>
            <a:r>
              <a:rPr lang="hu-HU" sz="2400" dirty="0" err="1" smtClean="0"/>
              <a:t>aktiver</a:t>
            </a:r>
            <a:r>
              <a:rPr lang="hu-HU" sz="2400" dirty="0" smtClean="0"/>
              <a:t> </a:t>
            </a:r>
            <a:r>
              <a:rPr lang="hu-HU" sz="2400" dirty="0" err="1" smtClean="0"/>
              <a:t>Ich-Szenierung</a:t>
            </a:r>
            <a:r>
              <a:rPr lang="hu-HU" sz="2400" dirty="0" smtClean="0"/>
              <a:t> ↔ </a:t>
            </a:r>
            <a:r>
              <a:rPr lang="hu-HU" sz="2400" dirty="0" err="1" smtClean="0"/>
              <a:t>passive</a:t>
            </a:r>
            <a:r>
              <a:rPr lang="hu-HU" sz="2400" dirty="0" smtClean="0"/>
              <a:t> </a:t>
            </a:r>
            <a:r>
              <a:rPr lang="hu-HU" sz="2400" dirty="0" err="1" smtClean="0"/>
              <a:t>Reizüberflutung</a:t>
            </a:r>
            <a:r>
              <a:rPr lang="hu-HU" sz="2400" dirty="0" smtClean="0"/>
              <a:t> (Nietzsche), </a:t>
            </a:r>
            <a:r>
              <a:rPr lang="hu-HU" sz="2400" dirty="0" err="1" smtClean="0"/>
              <a:t>Selbstentgrenzung</a:t>
            </a:r>
            <a:r>
              <a:rPr lang="hu-HU" sz="2400" dirty="0" smtClean="0"/>
              <a:t>, „</a:t>
            </a:r>
            <a:r>
              <a:rPr lang="hu-HU" sz="2400" dirty="0" err="1" smtClean="0"/>
              <a:t>Ich-Verlust</a:t>
            </a:r>
            <a:r>
              <a:rPr lang="hu-HU" sz="2400" dirty="0" smtClean="0"/>
              <a:t>”</a:t>
            </a:r>
          </a:p>
          <a:p>
            <a:pPr marL="0" indent="0" algn="ctr">
              <a:buNone/>
            </a:pPr>
            <a:endParaRPr lang="hu-HU" sz="2400" b="1" dirty="0" smtClean="0"/>
          </a:p>
          <a:p>
            <a:pPr marL="0" indent="0" algn="ctr">
              <a:buNone/>
            </a:pPr>
            <a:r>
              <a:rPr lang="hu-HU" sz="2400" b="1" dirty="0" err="1" smtClean="0"/>
              <a:t>Großstadt</a:t>
            </a:r>
            <a:r>
              <a:rPr lang="hu-HU" sz="2400" dirty="0" smtClean="0"/>
              <a:t>: </a:t>
            </a:r>
            <a:r>
              <a:rPr lang="hu-HU" sz="2400" dirty="0" err="1" smtClean="0"/>
              <a:t>Hektik</a:t>
            </a:r>
            <a:r>
              <a:rPr lang="hu-HU" sz="2400" dirty="0" smtClean="0"/>
              <a:t>, </a:t>
            </a:r>
            <a:r>
              <a:rPr lang="hu-HU" sz="2400" dirty="0" err="1" smtClean="0"/>
              <a:t>flüchtige</a:t>
            </a:r>
            <a:r>
              <a:rPr lang="hu-HU" sz="2400" dirty="0" smtClean="0"/>
              <a:t> </a:t>
            </a:r>
            <a:r>
              <a:rPr lang="hu-HU" sz="2400" dirty="0" err="1" smtClean="0"/>
              <a:t>Erscheinungen</a:t>
            </a:r>
            <a:r>
              <a:rPr lang="hu-HU" sz="2400" dirty="0" smtClean="0"/>
              <a:t>, </a:t>
            </a:r>
            <a:r>
              <a:rPr lang="hu-HU" sz="2400" dirty="0" err="1" smtClean="0"/>
              <a:t>schnelle</a:t>
            </a:r>
            <a:r>
              <a:rPr lang="hu-HU" sz="2400" dirty="0" smtClean="0"/>
              <a:t> </a:t>
            </a:r>
            <a:r>
              <a:rPr lang="hu-HU" sz="2400" dirty="0" err="1" smtClean="0"/>
              <a:t>Schnitte</a:t>
            </a:r>
            <a:r>
              <a:rPr lang="hu-HU" sz="2400" dirty="0" smtClean="0"/>
              <a:t> (</a:t>
            </a:r>
            <a:r>
              <a:rPr lang="hu-HU" sz="2400" dirty="0" err="1" smtClean="0"/>
              <a:t>neues</a:t>
            </a:r>
            <a:r>
              <a:rPr lang="hu-HU" sz="2400" dirty="0" smtClean="0"/>
              <a:t> </a:t>
            </a:r>
            <a:r>
              <a:rPr lang="hu-HU" sz="2400" dirty="0" err="1" smtClean="0"/>
              <a:t>Medium</a:t>
            </a:r>
            <a:r>
              <a:rPr lang="hu-HU" sz="2400" dirty="0" smtClean="0"/>
              <a:t>: Film), </a:t>
            </a:r>
            <a:r>
              <a:rPr lang="hu-HU" sz="2400" dirty="0" err="1" smtClean="0"/>
              <a:t>Atomisierung</a:t>
            </a:r>
            <a:r>
              <a:rPr lang="hu-HU" sz="2400" dirty="0" smtClean="0"/>
              <a:t>, </a:t>
            </a:r>
            <a:r>
              <a:rPr lang="hu-HU" sz="2400" dirty="0" err="1" smtClean="0"/>
              <a:t>visuelle</a:t>
            </a:r>
            <a:r>
              <a:rPr lang="hu-HU" sz="2400" dirty="0" smtClean="0"/>
              <a:t> </a:t>
            </a:r>
            <a:r>
              <a:rPr lang="hu-HU" sz="2400" dirty="0" err="1" smtClean="0"/>
              <a:t>Wahrnehmung</a:t>
            </a:r>
            <a:r>
              <a:rPr lang="hu-HU" sz="2400" dirty="0" smtClean="0"/>
              <a:t>, </a:t>
            </a:r>
            <a:r>
              <a:rPr lang="hu-HU" sz="2400" dirty="0" err="1" smtClean="0"/>
              <a:t>Verfremdung</a:t>
            </a:r>
            <a:r>
              <a:rPr lang="hu-HU" sz="2400" dirty="0" smtClean="0"/>
              <a:t>… </a:t>
            </a:r>
          </a:p>
          <a:p>
            <a:pPr marL="0" indent="0" algn="ctr">
              <a:buNone/>
            </a:pPr>
            <a:r>
              <a:rPr lang="hu-HU" sz="2400" dirty="0" err="1" smtClean="0"/>
              <a:t>Statt</a:t>
            </a:r>
            <a:r>
              <a:rPr lang="hu-HU" sz="2400" dirty="0" smtClean="0"/>
              <a:t> </a:t>
            </a:r>
            <a:r>
              <a:rPr lang="hu-HU" sz="2400" dirty="0" err="1" smtClean="0"/>
              <a:t>linearen</a:t>
            </a:r>
            <a:r>
              <a:rPr lang="hu-HU" sz="2400" dirty="0" smtClean="0"/>
              <a:t> </a:t>
            </a:r>
            <a:r>
              <a:rPr lang="hu-HU" sz="2400" dirty="0" err="1" smtClean="0"/>
              <a:t>Nacheinanders</a:t>
            </a:r>
            <a:r>
              <a:rPr lang="hu-HU" sz="2400" dirty="0" smtClean="0"/>
              <a:t> → </a:t>
            </a:r>
            <a:r>
              <a:rPr lang="hu-HU" sz="2400" dirty="0" err="1" smtClean="0"/>
              <a:t>synchrones</a:t>
            </a:r>
            <a:r>
              <a:rPr lang="hu-HU" sz="2400" dirty="0" smtClean="0"/>
              <a:t> </a:t>
            </a:r>
            <a:r>
              <a:rPr lang="hu-HU" sz="2400" dirty="0" err="1" smtClean="0"/>
              <a:t>Nebeneinander</a:t>
            </a:r>
            <a:r>
              <a:rPr lang="hu-HU" sz="2400" dirty="0" smtClean="0"/>
              <a:t> (</a:t>
            </a:r>
            <a:r>
              <a:rPr lang="hu-HU" sz="2400" dirty="0" err="1" smtClean="0"/>
              <a:t>Montage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44256" y="1610323"/>
            <a:ext cx="10515600" cy="4842685"/>
          </a:xfrm>
        </p:spPr>
        <p:txBody>
          <a:bodyPr/>
          <a:lstStyle/>
          <a:p>
            <a:pPr algn="ctr"/>
            <a:r>
              <a:rPr lang="hu-HU" sz="2400" dirty="0" smtClean="0"/>
              <a:t>Der </a:t>
            </a:r>
            <a:r>
              <a:rPr lang="hu-HU" sz="2400" b="1" dirty="0" err="1" smtClean="0"/>
              <a:t>Imagismus</a:t>
            </a:r>
            <a:r>
              <a:rPr lang="hu-HU" sz="2400" dirty="0" smtClean="0"/>
              <a:t> </a:t>
            </a:r>
            <a:r>
              <a:rPr lang="hu-HU" sz="2400" dirty="0" err="1" smtClean="0"/>
              <a:t>forciert</a:t>
            </a:r>
            <a:r>
              <a:rPr lang="hu-HU" sz="2400" dirty="0" smtClean="0"/>
              <a:t> </a:t>
            </a:r>
            <a:r>
              <a:rPr lang="hu-HU" sz="2400" dirty="0" err="1" smtClean="0"/>
              <a:t>einen</a:t>
            </a:r>
            <a:r>
              <a:rPr lang="hu-HU" sz="2400" dirty="0" smtClean="0"/>
              <a:t> </a:t>
            </a:r>
            <a:r>
              <a:rPr lang="hu-HU" sz="2400" b="1" dirty="0" err="1" smtClean="0"/>
              <a:t>Pointillismus</a:t>
            </a:r>
            <a:r>
              <a:rPr lang="hu-HU" sz="2400" dirty="0" smtClean="0"/>
              <a:t> </a:t>
            </a:r>
            <a:r>
              <a:rPr lang="hu-HU" sz="2400" dirty="0" err="1" smtClean="0"/>
              <a:t>der</a:t>
            </a:r>
            <a:r>
              <a:rPr lang="hu-HU" sz="2400" dirty="0" smtClean="0"/>
              <a:t> </a:t>
            </a:r>
            <a:r>
              <a:rPr lang="hu-HU" sz="2400" dirty="0" err="1" smtClean="0"/>
              <a:t>Aufmerksamkeit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000" dirty="0"/>
              <a:t>	</a:t>
            </a:r>
            <a:r>
              <a:rPr lang="hu-HU" sz="2000" b="1" dirty="0" err="1" smtClean="0"/>
              <a:t>Imagismus</a:t>
            </a:r>
            <a:r>
              <a:rPr lang="hu-HU" sz="2000" dirty="0"/>
              <a:t> </a:t>
            </a:r>
            <a:r>
              <a:rPr lang="hu-HU" sz="2000" dirty="0" smtClean="0"/>
              <a:t>(←</a:t>
            </a:r>
            <a:r>
              <a:rPr lang="hu-HU" sz="2000" dirty="0" err="1" smtClean="0"/>
              <a:t>imago</a:t>
            </a:r>
            <a:r>
              <a:rPr lang="hu-HU" sz="2000" dirty="0" smtClean="0"/>
              <a:t> lat. </a:t>
            </a:r>
            <a:r>
              <a:rPr lang="hu-HU" sz="2000" dirty="0" err="1" smtClean="0"/>
              <a:t>Bild</a:t>
            </a:r>
            <a:r>
              <a:rPr lang="hu-HU" sz="2000" dirty="0" smtClean="0"/>
              <a:t>): </a:t>
            </a:r>
            <a:r>
              <a:rPr lang="hu-HU" sz="2000" dirty="0" err="1" smtClean="0"/>
              <a:t>anglo-amerikanische</a:t>
            </a:r>
            <a:r>
              <a:rPr lang="hu-HU" sz="2000" dirty="0" smtClean="0"/>
              <a:t> </a:t>
            </a:r>
            <a:r>
              <a:rPr lang="hu-HU" sz="2000" dirty="0" err="1" smtClean="0"/>
              <a:t>literarische</a:t>
            </a:r>
            <a:r>
              <a:rPr lang="hu-HU" sz="2000" dirty="0" smtClean="0"/>
              <a:t> </a:t>
            </a:r>
            <a:r>
              <a:rPr lang="hu-HU" sz="2000" dirty="0" err="1" smtClean="0"/>
              <a:t>Bewegung</a:t>
            </a:r>
            <a:r>
              <a:rPr lang="hu-HU" sz="2000" dirty="0"/>
              <a:t> </a:t>
            </a:r>
            <a:r>
              <a:rPr lang="hu-HU" sz="2000" dirty="0" err="1" smtClean="0"/>
              <a:t>um</a:t>
            </a:r>
            <a:r>
              <a:rPr lang="hu-HU" sz="2000" dirty="0" smtClean="0"/>
              <a:t> 1912. 	</a:t>
            </a:r>
            <a:r>
              <a:rPr lang="hu-HU" sz="2000" dirty="0" err="1" smtClean="0"/>
              <a:t>Einbeziehung</a:t>
            </a:r>
            <a:r>
              <a:rPr lang="hu-HU" sz="2000" dirty="0" smtClean="0"/>
              <a:t> von </a:t>
            </a:r>
            <a:r>
              <a:rPr lang="hu-HU" sz="2000" dirty="0" err="1" smtClean="0"/>
              <a:t>Umgangssprache</a:t>
            </a:r>
            <a:r>
              <a:rPr lang="hu-HU" sz="2000" dirty="0" smtClean="0"/>
              <a:t> + </a:t>
            </a:r>
            <a:r>
              <a:rPr lang="hu-HU" sz="2000" dirty="0" err="1" smtClean="0"/>
              <a:t>präzise</a:t>
            </a:r>
            <a:r>
              <a:rPr lang="hu-HU" sz="2000" dirty="0" smtClean="0"/>
              <a:t> </a:t>
            </a:r>
            <a:r>
              <a:rPr lang="hu-HU" sz="2000" dirty="0" err="1" smtClean="0"/>
              <a:t>Bildersprache</a:t>
            </a:r>
            <a:r>
              <a:rPr lang="hu-HU" sz="2000" dirty="0" smtClean="0"/>
              <a:t> + </a:t>
            </a:r>
            <a:r>
              <a:rPr lang="hu-HU" sz="2000" dirty="0" err="1" smtClean="0"/>
              <a:t>klarer</a:t>
            </a:r>
            <a:r>
              <a:rPr lang="hu-HU" sz="2000" dirty="0" smtClean="0"/>
              <a:t> </a:t>
            </a:r>
            <a:r>
              <a:rPr lang="hu-HU" sz="2000" dirty="0" err="1" smtClean="0"/>
              <a:t>Ausdruck</a:t>
            </a:r>
            <a:r>
              <a:rPr lang="hu-HU" sz="2000" dirty="0" smtClean="0"/>
              <a:t>, J. Joyce, E. 	</a:t>
            </a:r>
            <a:r>
              <a:rPr lang="hu-HU" sz="2000" dirty="0" err="1" smtClean="0"/>
              <a:t>Pound</a:t>
            </a:r>
            <a:r>
              <a:rPr lang="hu-HU" sz="2000" dirty="0" smtClean="0"/>
              <a:t>))</a:t>
            </a:r>
          </a:p>
          <a:p>
            <a:pPr marL="0" indent="0" algn="ctr">
              <a:buNone/>
            </a:pPr>
            <a:r>
              <a:rPr lang="hu-HU" sz="2000" dirty="0"/>
              <a:t>	</a:t>
            </a:r>
            <a:r>
              <a:rPr lang="hu-HU" sz="2000" b="1" dirty="0" err="1" smtClean="0"/>
              <a:t>Pointillismus</a:t>
            </a:r>
            <a:r>
              <a:rPr lang="hu-HU" sz="2000" dirty="0" smtClean="0"/>
              <a:t> (</a:t>
            </a:r>
            <a:r>
              <a:rPr lang="hu-HU" sz="2000" dirty="0" err="1" smtClean="0"/>
              <a:t>Punktierstil</a:t>
            </a:r>
            <a:r>
              <a:rPr lang="hu-HU" sz="2000" dirty="0" smtClean="0"/>
              <a:t>): Post- </a:t>
            </a:r>
            <a:r>
              <a:rPr lang="hu-HU" sz="2000" dirty="0" err="1" smtClean="0"/>
              <a:t>oder</a:t>
            </a:r>
            <a:r>
              <a:rPr lang="hu-HU" sz="2000" dirty="0" smtClean="0"/>
              <a:t> </a:t>
            </a:r>
            <a:r>
              <a:rPr lang="hu-HU" sz="2000" dirty="0" err="1" smtClean="0"/>
              <a:t>Neoimpressionismus</a:t>
            </a:r>
            <a:r>
              <a:rPr lang="hu-HU" sz="2000" dirty="0" smtClean="0"/>
              <a:t>, </a:t>
            </a:r>
            <a:r>
              <a:rPr lang="hu-HU" sz="2000" dirty="0" err="1" smtClean="0"/>
              <a:t>streng</a:t>
            </a:r>
            <a:r>
              <a:rPr lang="hu-HU" sz="2000" dirty="0" smtClean="0"/>
              <a:t> </a:t>
            </a:r>
            <a:r>
              <a:rPr lang="hu-HU" sz="2000" dirty="0" err="1" smtClean="0"/>
              <a:t>geometrisch</a:t>
            </a:r>
            <a:r>
              <a:rPr lang="hu-HU" sz="2000" dirty="0" smtClean="0"/>
              <a:t> 	</a:t>
            </a:r>
            <a:r>
              <a:rPr lang="hu-HU" sz="2000" dirty="0" err="1" smtClean="0"/>
              <a:t>komponietre</a:t>
            </a:r>
            <a:r>
              <a:rPr lang="hu-HU" sz="2000" dirty="0" smtClean="0"/>
              <a:t>, </a:t>
            </a:r>
            <a:r>
              <a:rPr lang="hu-HU" sz="2000" dirty="0" err="1" smtClean="0"/>
              <a:t>klare</a:t>
            </a:r>
            <a:r>
              <a:rPr lang="hu-HU" sz="2000" dirty="0" smtClean="0"/>
              <a:t>, </a:t>
            </a:r>
            <a:r>
              <a:rPr lang="hu-HU" sz="2000" dirty="0" err="1" smtClean="0"/>
              <a:t>ornamental</a:t>
            </a:r>
            <a:r>
              <a:rPr lang="hu-HU" sz="2000" dirty="0" smtClean="0"/>
              <a:t> </a:t>
            </a:r>
            <a:r>
              <a:rPr lang="hu-HU" sz="2000" dirty="0" err="1" smtClean="0"/>
              <a:t>wirkende</a:t>
            </a:r>
            <a:r>
              <a:rPr lang="hu-HU" sz="2000" dirty="0" smtClean="0"/>
              <a:t> </a:t>
            </a:r>
            <a:r>
              <a:rPr lang="hu-HU" sz="2000" dirty="0" err="1" smtClean="0"/>
              <a:t>Bildstruktur</a:t>
            </a:r>
            <a:r>
              <a:rPr lang="hu-HU" sz="2000" dirty="0" smtClean="0"/>
              <a:t> </a:t>
            </a:r>
            <a:r>
              <a:rPr lang="hu-HU" sz="2000" dirty="0" err="1" smtClean="0"/>
              <a:t>im</a:t>
            </a:r>
            <a:r>
              <a:rPr lang="hu-HU" sz="2000" dirty="0" smtClean="0"/>
              <a:t> </a:t>
            </a:r>
            <a:r>
              <a:rPr lang="hu-HU" sz="2000" dirty="0" err="1" smtClean="0"/>
              <a:t>Ggs</a:t>
            </a:r>
            <a:r>
              <a:rPr lang="hu-HU" sz="2000" dirty="0" smtClean="0"/>
              <a:t>. </a:t>
            </a:r>
            <a:r>
              <a:rPr lang="hu-HU" sz="2000" dirty="0" err="1"/>
              <a:t>z</a:t>
            </a:r>
            <a:r>
              <a:rPr lang="hu-HU" sz="2000" dirty="0" err="1" smtClean="0"/>
              <a:t>um</a:t>
            </a:r>
            <a:r>
              <a:rPr lang="hu-HU" sz="2000" dirty="0" smtClean="0"/>
              <a:t> </a:t>
            </a:r>
            <a:r>
              <a:rPr lang="hu-HU" sz="2000" dirty="0" err="1" smtClean="0"/>
              <a:t>Impressionismus</a:t>
            </a:r>
            <a:r>
              <a:rPr lang="hu-HU" sz="2000" dirty="0" smtClean="0"/>
              <a:t>, der 	</a:t>
            </a:r>
            <a:r>
              <a:rPr lang="hu-HU" sz="2000" dirty="0" err="1" smtClean="0"/>
              <a:t>eine</a:t>
            </a:r>
            <a:r>
              <a:rPr lang="hu-HU" sz="2000" dirty="0" smtClean="0"/>
              <a:t> </a:t>
            </a:r>
            <a:r>
              <a:rPr lang="hu-HU" sz="2000" dirty="0" err="1" smtClean="0"/>
              <a:t>Momentaufnahme</a:t>
            </a:r>
            <a:r>
              <a:rPr lang="hu-HU" sz="2000" dirty="0" smtClean="0"/>
              <a:t> (</a:t>
            </a:r>
            <a:r>
              <a:rPr lang="hu-HU" sz="2000" dirty="0" err="1" smtClean="0"/>
              <a:t>plötzlicher</a:t>
            </a:r>
            <a:r>
              <a:rPr lang="hu-HU" sz="2000" dirty="0" smtClean="0"/>
              <a:t> </a:t>
            </a:r>
            <a:r>
              <a:rPr lang="hu-HU" sz="2000" dirty="0" err="1" smtClean="0"/>
              <a:t>Eindruck</a:t>
            </a:r>
            <a:r>
              <a:rPr lang="hu-HU" sz="2000" dirty="0" smtClean="0"/>
              <a:t>) von der </a:t>
            </a:r>
            <a:r>
              <a:rPr lang="hu-HU" sz="2000" dirty="0" err="1" smtClean="0"/>
              <a:t>Wirklichkeit</a:t>
            </a:r>
            <a:r>
              <a:rPr lang="hu-HU" sz="2000" dirty="0" smtClean="0"/>
              <a:t> </a:t>
            </a:r>
            <a:r>
              <a:rPr lang="hu-HU" sz="2000" dirty="0" err="1" smtClean="0"/>
              <a:t>anstrebt</a:t>
            </a:r>
            <a:r>
              <a:rPr lang="hu-HU" sz="2000" dirty="0" smtClean="0"/>
              <a:t>…</a:t>
            </a:r>
          </a:p>
          <a:p>
            <a:pPr algn="ctr"/>
            <a:endParaRPr lang="hu-HU" i="1" dirty="0" smtClean="0"/>
          </a:p>
          <a:p>
            <a:pPr algn="ctr"/>
            <a:r>
              <a:rPr lang="hu-HU" sz="2400" i="1" dirty="0" smtClean="0"/>
              <a:t>„</a:t>
            </a:r>
            <a:r>
              <a:rPr lang="hu-HU" sz="2400" i="1" dirty="0" err="1" smtClean="0"/>
              <a:t>Das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Bild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das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das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Kontinium</a:t>
            </a:r>
            <a:r>
              <a:rPr lang="hu-HU" sz="2400" i="1" dirty="0" smtClean="0"/>
              <a:t> der Zeit </a:t>
            </a:r>
            <a:r>
              <a:rPr lang="hu-HU" sz="2400" i="1" dirty="0" err="1" smtClean="0"/>
              <a:t>zerbricht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ermöglicht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zugleich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einen</a:t>
            </a:r>
            <a:r>
              <a:rPr lang="hu-HU" sz="2400" i="1" dirty="0" smtClean="0"/>
              <a:t> </a:t>
            </a:r>
            <a:r>
              <a:rPr lang="hu-HU" sz="2400" b="1" i="1" dirty="0" err="1" smtClean="0"/>
              <a:t>Ausbruch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aus</a:t>
            </a:r>
            <a:r>
              <a:rPr lang="hu-HU" sz="2400" b="1" i="1" dirty="0" smtClean="0"/>
              <a:t> der Zeit </a:t>
            </a:r>
            <a:r>
              <a:rPr lang="hu-HU" sz="2400" i="1" dirty="0" smtClean="0"/>
              <a:t>und </a:t>
            </a:r>
            <a:r>
              <a:rPr lang="hu-HU" sz="2400" i="1" dirty="0" err="1" smtClean="0"/>
              <a:t>damit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jene</a:t>
            </a:r>
            <a:r>
              <a:rPr lang="hu-HU" sz="2400" i="1" dirty="0" smtClean="0"/>
              <a:t> </a:t>
            </a:r>
            <a:r>
              <a:rPr lang="hu-HU" sz="2400" b="1" i="1" dirty="0" err="1" smtClean="0"/>
              <a:t>Zeittranszendenz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welche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das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Ziel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und</a:t>
            </a:r>
            <a:r>
              <a:rPr lang="hu-HU" sz="2400" i="1" dirty="0" smtClean="0"/>
              <a:t> der Test </a:t>
            </a:r>
            <a:r>
              <a:rPr lang="hu-HU" sz="2400" b="1" i="1" dirty="0" err="1" smtClean="0"/>
              <a:t>großer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Kunst</a:t>
            </a:r>
            <a:r>
              <a:rPr lang="hu-HU" sz="2400" b="1" i="1" dirty="0" smtClean="0"/>
              <a:t> </a:t>
            </a:r>
            <a:r>
              <a:rPr lang="hu-HU" sz="2400" i="1" dirty="0" err="1" smtClean="0"/>
              <a:t>ist</a:t>
            </a:r>
            <a:r>
              <a:rPr lang="hu-HU" sz="2400" i="1" dirty="0" smtClean="0"/>
              <a:t>.”</a:t>
            </a:r>
            <a:r>
              <a:rPr lang="hu-HU" i="1" dirty="0" smtClean="0"/>
              <a:t> </a:t>
            </a:r>
            <a:r>
              <a:rPr lang="hu-HU" sz="1600" dirty="0" smtClean="0"/>
              <a:t>(Assmann, 137)</a:t>
            </a:r>
            <a:endParaRPr lang="hu-HU"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1162" y="11803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Pointillismus</a:t>
            </a:r>
            <a:endParaRPr lang="hu-HU" sz="3600" b="1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831162" y="2285012"/>
            <a:ext cx="5157787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hu-HU" dirty="0" smtClean="0"/>
              <a:t>Georges </a:t>
            </a:r>
            <a:r>
              <a:rPr lang="hu-HU" dirty="0" err="1" smtClean="0"/>
              <a:t>Seurat</a:t>
            </a:r>
            <a:r>
              <a:rPr lang="hu-HU" dirty="0" smtClean="0"/>
              <a:t>: </a:t>
            </a:r>
            <a:r>
              <a:rPr lang="hu-HU" b="0" i="1" dirty="0" err="1" smtClean="0"/>
              <a:t>Ein</a:t>
            </a:r>
            <a:r>
              <a:rPr lang="hu-HU" b="0" i="1" dirty="0" smtClean="0"/>
              <a:t> </a:t>
            </a:r>
            <a:r>
              <a:rPr lang="hu-HU" b="0" i="1" dirty="0" err="1" smtClean="0"/>
              <a:t>Sonntagsnachmittag</a:t>
            </a:r>
            <a:r>
              <a:rPr lang="hu-HU" b="0" i="1" dirty="0" smtClean="0"/>
              <a:t> </a:t>
            </a:r>
            <a:r>
              <a:rPr lang="hu-HU" b="0" i="1" dirty="0" err="1" smtClean="0"/>
              <a:t>auf</a:t>
            </a:r>
            <a:r>
              <a:rPr lang="hu-HU" b="0" i="1" dirty="0" smtClean="0"/>
              <a:t> der </a:t>
            </a:r>
            <a:r>
              <a:rPr lang="hu-HU" b="0" i="1" dirty="0" err="1" smtClean="0"/>
              <a:t>Insel</a:t>
            </a:r>
            <a:r>
              <a:rPr lang="hu-HU" b="0" i="1" dirty="0" smtClean="0"/>
              <a:t> La Grande </a:t>
            </a:r>
            <a:r>
              <a:rPr lang="hu-HU" b="0" i="1" dirty="0" err="1" smtClean="0"/>
              <a:t>Jatte</a:t>
            </a:r>
            <a:r>
              <a:rPr lang="hu-HU" b="0" i="1" dirty="0" smtClean="0"/>
              <a:t> </a:t>
            </a:r>
            <a:r>
              <a:rPr lang="hu-HU" b="0" dirty="0" smtClean="0"/>
              <a:t>(1884-1886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1162" y="3228517"/>
            <a:ext cx="5157787" cy="3445401"/>
          </a:xfrm>
          <a:prstGeom prst="rect">
            <a:avLst/>
          </a:prstGeom>
        </p:spPr>
      </p:pic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6163574" y="2248039"/>
            <a:ext cx="5183188" cy="823912"/>
          </a:xfrm>
        </p:spPr>
        <p:txBody>
          <a:bodyPr/>
          <a:lstStyle/>
          <a:p>
            <a:pPr algn="ctr"/>
            <a:r>
              <a:rPr lang="hu-HU" dirty="0" smtClean="0"/>
              <a:t>Paul </a:t>
            </a:r>
            <a:r>
              <a:rPr lang="hu-HU" dirty="0" err="1" smtClean="0"/>
              <a:t>Baum</a:t>
            </a:r>
            <a:r>
              <a:rPr lang="hu-HU" dirty="0" smtClean="0"/>
              <a:t>: </a:t>
            </a:r>
            <a:r>
              <a:rPr lang="hu-HU" b="0" i="1" dirty="0" err="1" smtClean="0"/>
              <a:t>Frühling</a:t>
            </a:r>
            <a:r>
              <a:rPr lang="hu-HU" b="0" dirty="0" smtClean="0"/>
              <a:t> (1904)</a:t>
            </a:r>
            <a:endParaRPr lang="hu-HU" b="0" dirty="0"/>
          </a:p>
        </p:txBody>
      </p:sp>
      <p:pic>
        <p:nvPicPr>
          <p:cNvPr id="3" name="Tartalom helye 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040668" y="3546280"/>
            <a:ext cx="3429000" cy="28098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ZEIT I.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2277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Zeit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88637"/>
            <a:ext cx="10515600" cy="3788326"/>
          </a:xfrm>
        </p:spPr>
        <p:txBody>
          <a:bodyPr>
            <a:normAutofit/>
          </a:bodyPr>
          <a:lstStyle/>
          <a:p>
            <a:pPr algn="ctr"/>
            <a:r>
              <a:rPr lang="hu-HU" sz="2400" dirty="0" err="1" smtClean="0"/>
              <a:t>Zeiterfahrung</a:t>
            </a:r>
            <a:r>
              <a:rPr lang="hu-HU" sz="2400" dirty="0" smtClean="0"/>
              <a:t> – </a:t>
            </a:r>
            <a:r>
              <a:rPr lang="hu-HU" sz="2400" dirty="0" err="1" smtClean="0"/>
              <a:t>Zeiterleben</a:t>
            </a:r>
            <a:r>
              <a:rPr lang="hu-HU" sz="2400" dirty="0" smtClean="0"/>
              <a:t> (</a:t>
            </a:r>
            <a:r>
              <a:rPr lang="hu-HU" sz="2400" dirty="0" err="1" smtClean="0"/>
              <a:t>Vergangenheit</a:t>
            </a:r>
            <a:r>
              <a:rPr lang="hu-HU" sz="2400" dirty="0" smtClean="0"/>
              <a:t> – </a:t>
            </a:r>
            <a:r>
              <a:rPr lang="hu-HU" sz="2400" dirty="0" err="1" smtClean="0"/>
              <a:t>Gegenwart</a:t>
            </a:r>
            <a:r>
              <a:rPr lang="hu-HU" sz="2400" dirty="0" smtClean="0"/>
              <a:t> – </a:t>
            </a:r>
            <a:r>
              <a:rPr lang="hu-HU" sz="2400" dirty="0" err="1" smtClean="0"/>
              <a:t>Zukunft</a:t>
            </a:r>
            <a:r>
              <a:rPr lang="hu-HU" sz="2400" dirty="0" smtClean="0"/>
              <a:t>)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Zeit und </a:t>
            </a:r>
            <a:r>
              <a:rPr lang="hu-HU" sz="2400" dirty="0" err="1" smtClean="0"/>
              <a:t>Zeitlosigkeit</a:t>
            </a:r>
            <a:r>
              <a:rPr lang="hu-HU" sz="2400" dirty="0" smtClean="0"/>
              <a:t> → </a:t>
            </a:r>
            <a:r>
              <a:rPr lang="hu-HU" sz="2400" dirty="0" err="1" smtClean="0"/>
              <a:t>Aufhebung</a:t>
            </a:r>
            <a:r>
              <a:rPr lang="hu-HU" sz="2400" dirty="0" smtClean="0"/>
              <a:t> der Zeit (</a:t>
            </a:r>
            <a:r>
              <a:rPr lang="hu-HU" sz="2400" dirty="0" err="1" smtClean="0"/>
              <a:t>Augenblick</a:t>
            </a:r>
            <a:r>
              <a:rPr lang="hu-HU" sz="2400" dirty="0" smtClean="0"/>
              <a:t> / </a:t>
            </a:r>
            <a:r>
              <a:rPr lang="hu-HU" sz="2400" dirty="0" err="1" smtClean="0"/>
              <a:t>Ewigkeit</a:t>
            </a:r>
            <a:r>
              <a:rPr lang="hu-HU" sz="2400" dirty="0" smtClean="0"/>
              <a:t>)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err="1" smtClean="0"/>
              <a:t>Erzählzeit</a:t>
            </a:r>
            <a:r>
              <a:rPr lang="hu-HU" sz="2400" dirty="0" smtClean="0"/>
              <a:t> – </a:t>
            </a:r>
            <a:r>
              <a:rPr lang="hu-HU" sz="2400" dirty="0" err="1" smtClean="0"/>
              <a:t>erzählte</a:t>
            </a:r>
            <a:r>
              <a:rPr lang="hu-HU" sz="2400" dirty="0" smtClean="0"/>
              <a:t> Zeit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Zeit-Raum-</a:t>
            </a:r>
            <a:r>
              <a:rPr lang="hu-HU" sz="2400" dirty="0" err="1" smtClean="0"/>
              <a:t>Konstellation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8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smtClean="0"/>
              <a:t>In den </a:t>
            </a:r>
            <a:r>
              <a:rPr lang="hu-HU" sz="2400" dirty="0" err="1" smtClean="0"/>
              <a:t>Kulturwissenschaften</a:t>
            </a:r>
            <a:r>
              <a:rPr lang="hu-HU" sz="2400" dirty="0" smtClean="0"/>
              <a:t> </a:t>
            </a:r>
            <a:r>
              <a:rPr lang="hu-HU" sz="2400" dirty="0" err="1" smtClean="0"/>
              <a:t>sind</a:t>
            </a:r>
            <a:r>
              <a:rPr lang="hu-HU" sz="2400" dirty="0" smtClean="0"/>
              <a:t> Zeit und Raum „</a:t>
            </a:r>
            <a:r>
              <a:rPr lang="hu-HU" sz="2400" dirty="0" err="1" smtClean="0"/>
              <a:t>kulturelle</a:t>
            </a:r>
            <a:r>
              <a:rPr lang="hu-HU" sz="2400" dirty="0" smtClean="0"/>
              <a:t> </a:t>
            </a:r>
            <a:r>
              <a:rPr lang="hu-HU" sz="2400" dirty="0" err="1" smtClean="0"/>
              <a:t>Konstrukte</a:t>
            </a:r>
            <a:r>
              <a:rPr lang="hu-HU" sz="2400" dirty="0" smtClean="0"/>
              <a:t>”, </a:t>
            </a:r>
            <a:r>
              <a:rPr lang="hu-HU" sz="2400" dirty="0" err="1" smtClean="0"/>
              <a:t>nicht</a:t>
            </a:r>
            <a:r>
              <a:rPr lang="hu-HU" sz="2400" dirty="0" smtClean="0"/>
              <a:t> stabil, </a:t>
            </a:r>
            <a:r>
              <a:rPr lang="hu-HU" sz="2400" dirty="0" err="1" smtClean="0"/>
              <a:t>sondern</a:t>
            </a:r>
            <a:r>
              <a:rPr lang="hu-HU" sz="2400" dirty="0" smtClean="0"/>
              <a:t> </a:t>
            </a:r>
            <a:r>
              <a:rPr lang="hu-HU" sz="2400" dirty="0" err="1" smtClean="0"/>
              <a:t>Orientierungsgrößen</a:t>
            </a:r>
            <a:r>
              <a:rPr lang="hu-HU" sz="2400" dirty="0" smtClean="0"/>
              <a:t>, die </a:t>
            </a:r>
            <a:r>
              <a:rPr lang="hu-HU" sz="2400" dirty="0" err="1" smtClean="0"/>
              <a:t>sich</a:t>
            </a:r>
            <a:r>
              <a:rPr lang="hu-HU" sz="2400" dirty="0" smtClean="0"/>
              <a:t> mit der </a:t>
            </a:r>
            <a:r>
              <a:rPr lang="hu-HU" sz="2400" dirty="0" err="1" smtClean="0"/>
              <a:t>Geschichte</a:t>
            </a:r>
            <a:r>
              <a:rPr lang="hu-HU" sz="2400" dirty="0" smtClean="0"/>
              <a:t> des </a:t>
            </a:r>
            <a:r>
              <a:rPr lang="hu-HU" sz="2400" dirty="0" err="1" smtClean="0"/>
              <a:t>Menschen</a:t>
            </a:r>
            <a:r>
              <a:rPr lang="hu-HU" sz="2400" dirty="0" smtClean="0"/>
              <a:t> </a:t>
            </a:r>
            <a:r>
              <a:rPr lang="hu-HU" sz="2400" dirty="0" err="1" smtClean="0"/>
              <a:t>wandeln</a:t>
            </a:r>
            <a:r>
              <a:rPr lang="hu-HU" sz="2400" dirty="0" smtClean="0"/>
              <a:t>…</a:t>
            </a:r>
          </a:p>
          <a:p>
            <a:endParaRPr lang="hu-HU" sz="2400" dirty="0" smtClean="0"/>
          </a:p>
          <a:p>
            <a:pPr marL="0" indent="0" algn="ctr">
              <a:buNone/>
            </a:pPr>
            <a:r>
              <a:rPr lang="hu-HU" sz="2400" b="1" dirty="0" err="1" smtClean="0"/>
              <a:t>Aristoteles</a:t>
            </a:r>
            <a:r>
              <a:rPr lang="hu-HU" sz="2400" dirty="0" smtClean="0"/>
              <a:t>: </a:t>
            </a:r>
            <a:r>
              <a:rPr lang="hu-HU" sz="2400" dirty="0" err="1" smtClean="0"/>
              <a:t>Einheit</a:t>
            </a:r>
            <a:r>
              <a:rPr lang="hu-HU" sz="2400" dirty="0" smtClean="0"/>
              <a:t> von Raum, Zeit und </a:t>
            </a:r>
            <a:r>
              <a:rPr lang="hu-HU" sz="2400" dirty="0" err="1" smtClean="0"/>
              <a:t>Handlung</a:t>
            </a:r>
            <a:r>
              <a:rPr lang="hu-HU" sz="2400" dirty="0" smtClean="0"/>
              <a:t> → </a:t>
            </a:r>
            <a:r>
              <a:rPr lang="hu-HU" sz="2400" dirty="0" err="1" smtClean="0"/>
              <a:t>Klassizismus</a:t>
            </a:r>
            <a:endParaRPr lang="hu-HU" sz="2400" dirty="0" smtClean="0"/>
          </a:p>
          <a:p>
            <a:endParaRPr lang="hu-HU" sz="2400" dirty="0" smtClean="0"/>
          </a:p>
          <a:p>
            <a:pPr marL="0" indent="0" algn="ctr">
              <a:buNone/>
            </a:pPr>
            <a:r>
              <a:rPr lang="hu-HU" sz="2400" dirty="0" smtClean="0"/>
              <a:t>Die Zeit </a:t>
            </a:r>
            <a:r>
              <a:rPr lang="hu-HU" sz="2400" dirty="0" err="1" smtClean="0"/>
              <a:t>ist</a:t>
            </a:r>
            <a:r>
              <a:rPr lang="hu-HU" sz="2400" dirty="0" smtClean="0"/>
              <a:t> </a:t>
            </a:r>
            <a:r>
              <a:rPr lang="hu-HU" sz="2400" dirty="0" err="1" smtClean="0"/>
              <a:t>organisch</a:t>
            </a:r>
            <a:r>
              <a:rPr lang="hu-HU" sz="2400" dirty="0" smtClean="0"/>
              <a:t> </a:t>
            </a:r>
            <a:r>
              <a:rPr lang="hu-HU" sz="2400" dirty="0" err="1" smtClean="0"/>
              <a:t>wie</a:t>
            </a:r>
            <a:r>
              <a:rPr lang="hu-HU" sz="2400" dirty="0" smtClean="0"/>
              <a:t> die </a:t>
            </a:r>
            <a:r>
              <a:rPr lang="hu-HU" sz="2400" dirty="0" err="1" smtClean="0"/>
              <a:t>Natur</a:t>
            </a:r>
            <a:r>
              <a:rPr lang="hu-HU" sz="2400" dirty="0" smtClean="0"/>
              <a:t>: </a:t>
            </a:r>
            <a:r>
              <a:rPr lang="hu-HU" sz="2400" dirty="0" err="1" smtClean="0"/>
              <a:t>Frühling</a:t>
            </a:r>
            <a:r>
              <a:rPr lang="hu-HU" sz="2400" dirty="0" smtClean="0"/>
              <a:t> → Sommer → </a:t>
            </a:r>
            <a:r>
              <a:rPr lang="hu-HU" sz="2400" dirty="0" err="1" smtClean="0"/>
              <a:t>Herbst</a:t>
            </a:r>
            <a:r>
              <a:rPr lang="hu-HU" sz="2400" dirty="0" smtClean="0"/>
              <a:t> → Winter..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805282" y="1620158"/>
            <a:ext cx="10515600" cy="120886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Zeit</a:t>
            </a:r>
            <a:br>
              <a:rPr lang="hu-HU" b="1" dirty="0" smtClean="0"/>
            </a:br>
            <a:r>
              <a:rPr lang="hu-HU" b="1" dirty="0" smtClean="0"/>
              <a:t>  </a:t>
            </a:r>
            <a:endParaRPr lang="hu-HU" b="1" dirty="0"/>
          </a:p>
        </p:txBody>
      </p:sp>
      <p:sp>
        <p:nvSpPr>
          <p:cNvPr id="12" name="Szöveg helye 11"/>
          <p:cNvSpPr>
            <a:spLocks noGrp="1"/>
          </p:cNvSpPr>
          <p:nvPr>
            <p:ph type="body" idx="1"/>
          </p:nvPr>
        </p:nvSpPr>
        <p:spPr>
          <a:xfrm>
            <a:off x="805282" y="2448914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hu-HU" sz="2800" dirty="0" err="1" smtClean="0"/>
              <a:t>negativ</a:t>
            </a:r>
            <a:endParaRPr lang="hu-HU" sz="2800" dirty="0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805282" y="3774476"/>
            <a:ext cx="5157787" cy="3182938"/>
          </a:xfrm>
        </p:spPr>
        <p:txBody>
          <a:bodyPr/>
          <a:lstStyle/>
          <a:p>
            <a:pPr marL="0" indent="0" algn="ctr">
              <a:buNone/>
            </a:pPr>
            <a:r>
              <a:rPr lang="hu-HU" sz="2400" dirty="0" err="1" smtClean="0"/>
              <a:t>Vergehen</a:t>
            </a:r>
            <a:r>
              <a:rPr lang="hu-HU" sz="2400" dirty="0" smtClean="0"/>
              <a:t>, </a:t>
            </a:r>
            <a:r>
              <a:rPr lang="hu-HU" sz="2400" dirty="0" err="1" smtClean="0"/>
              <a:t>Tod</a:t>
            </a:r>
            <a:endParaRPr lang="hu-HU" sz="2400" dirty="0" smtClean="0"/>
          </a:p>
          <a:p>
            <a:pPr algn="ctr"/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/>
              <a:t>Dieb</a:t>
            </a:r>
            <a:r>
              <a:rPr lang="hu-HU" sz="2400" dirty="0" smtClean="0"/>
              <a:t> von </a:t>
            </a:r>
            <a:r>
              <a:rPr lang="hu-HU" sz="2400" dirty="0" err="1" smtClean="0"/>
              <a:t>Jugend</a:t>
            </a:r>
            <a:r>
              <a:rPr lang="hu-HU" sz="2400" dirty="0" smtClean="0"/>
              <a:t>, </a:t>
            </a:r>
            <a:r>
              <a:rPr lang="hu-HU" sz="2400" dirty="0" err="1" smtClean="0"/>
              <a:t>Schönheit</a:t>
            </a:r>
            <a:r>
              <a:rPr lang="hu-HU" sz="2400" dirty="0" smtClean="0"/>
              <a:t> und </a:t>
            </a:r>
            <a:r>
              <a:rPr lang="hu-HU" sz="2400" dirty="0" err="1" smtClean="0"/>
              <a:t>Lebenskraft</a:t>
            </a:r>
            <a:endParaRPr lang="hu-HU" sz="2400" dirty="0" smtClean="0"/>
          </a:p>
          <a:p>
            <a:endParaRPr lang="hu-HU" dirty="0"/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6137694" y="2448914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hu-HU" sz="2800" dirty="0" err="1" smtClean="0"/>
              <a:t>positiv</a:t>
            </a:r>
            <a:endParaRPr lang="hu-HU" sz="2800" dirty="0"/>
          </a:p>
        </p:txBody>
      </p:sp>
      <p:sp>
        <p:nvSpPr>
          <p:cNvPr id="15" name="Tartalom helye 14"/>
          <p:cNvSpPr>
            <a:spLocks noGrp="1"/>
          </p:cNvSpPr>
          <p:nvPr>
            <p:ph sz="quarter" idx="4"/>
          </p:nvPr>
        </p:nvSpPr>
        <p:spPr>
          <a:xfrm>
            <a:off x="6137694" y="3774476"/>
            <a:ext cx="5183188" cy="318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err="1" smtClean="0"/>
              <a:t>Beim</a:t>
            </a:r>
            <a:r>
              <a:rPr lang="hu-HU" sz="2400" dirty="0" smtClean="0"/>
              <a:t> </a:t>
            </a:r>
            <a:r>
              <a:rPr lang="hu-HU" sz="2400" dirty="0" err="1" smtClean="0"/>
              <a:t>Niederschreiben</a:t>
            </a:r>
            <a:r>
              <a:rPr lang="hu-HU" sz="2400" dirty="0" smtClean="0"/>
              <a:t> </a:t>
            </a:r>
            <a:r>
              <a:rPr lang="hu-HU" sz="2400" dirty="0" err="1" smtClean="0"/>
              <a:t>nimmt</a:t>
            </a:r>
            <a:r>
              <a:rPr lang="hu-HU" sz="2400" dirty="0" smtClean="0"/>
              <a:t> </a:t>
            </a:r>
            <a:r>
              <a:rPr lang="hu-HU" sz="2400" dirty="0" err="1" smtClean="0"/>
              <a:t>das</a:t>
            </a:r>
            <a:r>
              <a:rPr lang="hu-HU" sz="2400" dirty="0" smtClean="0"/>
              <a:t> </a:t>
            </a:r>
            <a:r>
              <a:rPr lang="hu-HU" sz="2400" dirty="0" err="1" smtClean="0"/>
              <a:t>Buch</a:t>
            </a:r>
            <a:r>
              <a:rPr lang="hu-HU" sz="2400" dirty="0" smtClean="0"/>
              <a:t> den </a:t>
            </a:r>
            <a:r>
              <a:rPr lang="hu-HU" sz="2400" dirty="0" err="1" smtClean="0"/>
              <a:t>Überfluss</a:t>
            </a:r>
            <a:r>
              <a:rPr lang="hu-HU" sz="2400" dirty="0" smtClean="0"/>
              <a:t> des </a:t>
            </a:r>
            <a:r>
              <a:rPr lang="hu-HU" sz="2400" dirty="0" err="1" smtClean="0"/>
              <a:t>Gedächtnisses</a:t>
            </a:r>
            <a:r>
              <a:rPr lang="hu-HU" sz="2400" dirty="0" smtClean="0"/>
              <a:t> </a:t>
            </a:r>
            <a:r>
              <a:rPr lang="hu-HU" sz="2400" dirty="0" err="1" smtClean="0"/>
              <a:t>auf</a:t>
            </a:r>
            <a:r>
              <a:rPr lang="hu-HU" sz="2400" dirty="0" smtClean="0"/>
              <a:t> – in </a:t>
            </a:r>
            <a:r>
              <a:rPr lang="hu-HU" sz="2400" dirty="0" err="1" smtClean="0"/>
              <a:t>Form</a:t>
            </a:r>
            <a:r>
              <a:rPr lang="hu-HU" sz="2400" dirty="0" smtClean="0"/>
              <a:t> von </a:t>
            </a:r>
            <a:r>
              <a:rPr lang="hu-HU" sz="2400" dirty="0" err="1" smtClean="0"/>
              <a:t>Gedanken</a:t>
            </a:r>
            <a:r>
              <a:rPr lang="hu-HU" sz="2400" dirty="0" smtClean="0"/>
              <a:t>, </a:t>
            </a:r>
            <a:r>
              <a:rPr lang="hu-HU" sz="2400" dirty="0" err="1" smtClean="0"/>
              <a:t>Geschichten</a:t>
            </a:r>
            <a:r>
              <a:rPr lang="hu-HU" sz="2400" dirty="0" smtClean="0"/>
              <a:t> etc.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Bei der </a:t>
            </a:r>
            <a:r>
              <a:rPr lang="hu-HU" sz="2400" dirty="0" err="1" smtClean="0"/>
              <a:t>Wiederlektüre</a:t>
            </a:r>
            <a:r>
              <a:rPr lang="hu-HU" sz="2400" dirty="0" smtClean="0"/>
              <a:t> </a:t>
            </a:r>
            <a:r>
              <a:rPr lang="hu-HU" sz="2400" dirty="0" err="1" smtClean="0"/>
              <a:t>geht</a:t>
            </a:r>
            <a:r>
              <a:rPr lang="hu-HU" sz="2400" dirty="0" smtClean="0"/>
              <a:t> </a:t>
            </a:r>
            <a:r>
              <a:rPr lang="hu-HU" sz="2400" dirty="0" err="1" smtClean="0"/>
              <a:t>nichts</a:t>
            </a:r>
            <a:r>
              <a:rPr lang="hu-HU" sz="2400" dirty="0" smtClean="0"/>
              <a:t> </a:t>
            </a:r>
            <a:r>
              <a:rPr lang="hu-HU" sz="2400" dirty="0" err="1" smtClean="0"/>
              <a:t>verloren</a:t>
            </a:r>
            <a:r>
              <a:rPr lang="hu-HU" sz="2400" dirty="0" smtClean="0"/>
              <a:t>, </a:t>
            </a:r>
            <a:r>
              <a:rPr lang="hu-HU" sz="2400" dirty="0" err="1" smtClean="0"/>
              <a:t>sogar</a:t>
            </a:r>
            <a:r>
              <a:rPr lang="hu-HU" sz="2400" dirty="0" smtClean="0"/>
              <a:t> Neues </a:t>
            </a:r>
            <a:r>
              <a:rPr lang="hu-HU" sz="2400" dirty="0" err="1" smtClean="0"/>
              <a:t>kann</a:t>
            </a:r>
            <a:r>
              <a:rPr lang="hu-HU" sz="2400" dirty="0" smtClean="0"/>
              <a:t> </a:t>
            </a:r>
            <a:r>
              <a:rPr lang="hu-HU" sz="2400" dirty="0" err="1" smtClean="0"/>
              <a:t>entdeckt</a:t>
            </a:r>
            <a:r>
              <a:rPr lang="hu-HU" sz="2400" dirty="0" smtClean="0"/>
              <a:t> </a:t>
            </a:r>
            <a:r>
              <a:rPr lang="hu-HU" sz="2400" dirty="0" err="1" smtClean="0"/>
              <a:t>werden</a:t>
            </a:r>
            <a:r>
              <a:rPr lang="hu-HU" sz="2400" dirty="0" smtClean="0"/>
              <a:t>…</a:t>
            </a: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838200" y="1572824"/>
            <a:ext cx="10515600" cy="1325563"/>
          </a:xfrm>
        </p:spPr>
        <p:txBody>
          <a:bodyPr/>
          <a:lstStyle/>
          <a:p>
            <a:pPr algn="ctr"/>
            <a:r>
              <a:rPr lang="hu-HU" b="1" dirty="0" err="1" smtClean="0"/>
              <a:t>Lebenszeit</a:t>
            </a:r>
            <a:r>
              <a:rPr lang="hu-HU" b="1" dirty="0" smtClean="0"/>
              <a:t> </a:t>
            </a:r>
            <a:r>
              <a:rPr lang="hu-HU" b="1" dirty="0" smtClean="0"/>
              <a:t>– </a:t>
            </a:r>
            <a:r>
              <a:rPr lang="hu-HU" b="1" dirty="0" err="1" smtClean="0"/>
              <a:t>begrenzt</a:t>
            </a:r>
            <a:r>
              <a:rPr lang="hu-HU" b="1" dirty="0" smtClean="0"/>
              <a:t>, </a:t>
            </a:r>
            <a:r>
              <a:rPr lang="hu-HU" b="1" dirty="0" err="1" smtClean="0"/>
              <a:t>kurz</a:t>
            </a:r>
            <a:r>
              <a:rPr lang="hu-HU" b="1" dirty="0" smtClean="0"/>
              <a:t>…</a:t>
            </a:r>
            <a:endParaRPr lang="hu-HU" b="1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838200" y="3209904"/>
            <a:ext cx="10515600" cy="3898711"/>
          </a:xfrm>
        </p:spPr>
        <p:txBody>
          <a:bodyPr/>
          <a:lstStyle/>
          <a:p>
            <a:pPr marL="0" indent="0">
              <a:buNone/>
            </a:pPr>
            <a:r>
              <a:rPr lang="hu-HU" sz="2400" i="1" dirty="0" smtClean="0"/>
              <a:t>„Die </a:t>
            </a:r>
            <a:r>
              <a:rPr lang="hu-HU" sz="2400" i="1" dirty="0" err="1" smtClean="0"/>
              <a:t>Turmfahnen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knarrten</a:t>
            </a:r>
            <a:r>
              <a:rPr lang="hu-HU" sz="2400" i="1" dirty="0" smtClean="0"/>
              <a:t>, es </a:t>
            </a:r>
            <a:r>
              <a:rPr lang="hu-HU" sz="2400" i="1" dirty="0" err="1" smtClean="0"/>
              <a:t>war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als</a:t>
            </a:r>
            <a:r>
              <a:rPr lang="hu-HU" sz="2400" i="1" dirty="0" smtClean="0"/>
              <a:t> rühre die Zeit </a:t>
            </a:r>
            <a:r>
              <a:rPr lang="hu-HU" sz="2400" i="1" dirty="0" err="1" smtClean="0"/>
              <a:t>hörbar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ihr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ewiges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furchtbares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Räderwerk</a:t>
            </a:r>
            <a:r>
              <a:rPr lang="hu-HU" sz="2400" i="1" dirty="0" smtClean="0"/>
              <a:t> und </a:t>
            </a:r>
            <a:r>
              <a:rPr lang="hu-HU" sz="2400" i="1" dirty="0" err="1" smtClean="0"/>
              <a:t>gleich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werde</a:t>
            </a:r>
            <a:r>
              <a:rPr lang="hu-HU" sz="2400" i="1" dirty="0" smtClean="0"/>
              <a:t> das </a:t>
            </a:r>
            <a:r>
              <a:rPr lang="hu-HU" sz="2400" i="1" dirty="0" err="1" smtClean="0"/>
              <a:t>alte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Jahr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wie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ein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schweres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Gewicht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dumpf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hinabrollen</a:t>
            </a:r>
            <a:r>
              <a:rPr lang="hu-HU" sz="2400" i="1" dirty="0" smtClean="0"/>
              <a:t> in den </a:t>
            </a:r>
            <a:r>
              <a:rPr lang="hu-HU" sz="2400" i="1" dirty="0" err="1" smtClean="0"/>
              <a:t>dunklen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Abgrund</a:t>
            </a:r>
            <a:r>
              <a:rPr lang="hu-HU" sz="2400" i="1" dirty="0" smtClean="0"/>
              <a:t> </a:t>
            </a:r>
            <a:r>
              <a:rPr lang="hu-HU" sz="2400" i="1" dirty="0" smtClean="0"/>
              <a:t>[…] </a:t>
            </a:r>
            <a:r>
              <a:rPr lang="hu-HU" sz="2400" i="1" dirty="0" err="1" smtClean="0"/>
              <a:t>Weihnachten</a:t>
            </a:r>
            <a:r>
              <a:rPr lang="hu-HU" sz="2400" i="1" dirty="0" smtClean="0"/>
              <a:t>! Das sind </a:t>
            </a:r>
            <a:r>
              <a:rPr lang="hu-HU" sz="2400" i="1" dirty="0" err="1" smtClean="0"/>
              <a:t>Festtage</a:t>
            </a:r>
            <a:r>
              <a:rPr lang="hu-HU" sz="2400" i="1" dirty="0" smtClean="0"/>
              <a:t>, die </a:t>
            </a:r>
            <a:r>
              <a:rPr lang="hu-HU" sz="2400" i="1" dirty="0" err="1" smtClean="0"/>
              <a:t>mir</a:t>
            </a:r>
            <a:r>
              <a:rPr lang="hu-HU" sz="2400" i="1" dirty="0" smtClean="0"/>
              <a:t> in </a:t>
            </a:r>
            <a:r>
              <a:rPr lang="hu-HU" sz="2400" i="1" dirty="0" err="1" smtClean="0"/>
              <a:t>freundlichem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Schimmer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lange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entgegenleuchten</a:t>
            </a:r>
            <a:r>
              <a:rPr lang="hu-HU" sz="2400" i="1" dirty="0" smtClean="0"/>
              <a:t> </a:t>
            </a:r>
            <a:r>
              <a:rPr lang="hu-HU" sz="2400" i="1" dirty="0" smtClean="0"/>
              <a:t>[…] </a:t>
            </a:r>
            <a:r>
              <a:rPr lang="hu-HU" sz="2400" i="1" dirty="0" err="1" smtClean="0"/>
              <a:t>Aber</a:t>
            </a:r>
            <a:r>
              <a:rPr lang="hu-HU" sz="2400" i="1" dirty="0" smtClean="0"/>
              <a:t> nach </a:t>
            </a:r>
            <a:r>
              <a:rPr lang="hu-HU" sz="2400" i="1" dirty="0" err="1" smtClean="0"/>
              <a:t>dem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Feste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ist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Alles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verhallt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erloschen</a:t>
            </a:r>
            <a:r>
              <a:rPr lang="hu-HU" sz="2400" i="1" dirty="0" smtClean="0"/>
              <a:t> der </a:t>
            </a:r>
            <a:r>
              <a:rPr lang="hu-HU" sz="2400" i="1" dirty="0" err="1" smtClean="0"/>
              <a:t>Schimmer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im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trüben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Dunkel</a:t>
            </a:r>
            <a:r>
              <a:rPr lang="hu-HU" sz="2400" i="1" dirty="0" smtClean="0"/>
              <a:t>. </a:t>
            </a:r>
            <a:r>
              <a:rPr lang="hu-HU" sz="2400" i="1" dirty="0" err="1" smtClean="0"/>
              <a:t>Immer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mehr</a:t>
            </a:r>
            <a:r>
              <a:rPr lang="hu-HU" sz="2400" i="1" dirty="0" smtClean="0"/>
              <a:t> und </a:t>
            </a:r>
            <a:r>
              <a:rPr lang="hu-HU" sz="2400" i="1" dirty="0" err="1" smtClean="0"/>
              <a:t>mehr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Blüten</a:t>
            </a:r>
            <a:r>
              <a:rPr lang="hu-HU" sz="2400" i="1" dirty="0" smtClean="0"/>
              <a:t> fallen </a:t>
            </a:r>
            <a:r>
              <a:rPr lang="hu-HU" sz="2400" i="1" dirty="0" err="1" smtClean="0"/>
              <a:t>jedes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Jahr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verwelkt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herab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ihr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Keim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erlosch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auf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ewig</a:t>
            </a:r>
            <a:r>
              <a:rPr lang="hu-HU" sz="2400" i="1" dirty="0" smtClean="0"/>
              <a:t>, </a:t>
            </a:r>
            <a:r>
              <a:rPr lang="hu-HU" sz="2400" i="1" dirty="0" err="1" smtClean="0"/>
              <a:t>keine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Frühlingssonne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entzündet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neues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Leben</a:t>
            </a:r>
            <a:r>
              <a:rPr lang="hu-HU" sz="2400" i="1" dirty="0" smtClean="0"/>
              <a:t> in den </a:t>
            </a:r>
            <a:r>
              <a:rPr lang="hu-HU" sz="2400" i="1" dirty="0" err="1" smtClean="0"/>
              <a:t>verdorrten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Ästen</a:t>
            </a:r>
            <a:r>
              <a:rPr lang="hu-HU" sz="2400" i="1" dirty="0" smtClean="0"/>
              <a:t>.” </a:t>
            </a:r>
            <a:endParaRPr lang="hu-HU" sz="1600" i="1" dirty="0"/>
          </a:p>
          <a:p>
            <a:pPr marL="0" indent="0">
              <a:buNone/>
            </a:pPr>
            <a:r>
              <a:rPr lang="hu-HU" sz="1600" i="1" dirty="0" smtClean="0"/>
              <a:t>(</a:t>
            </a:r>
            <a:r>
              <a:rPr lang="hu-HU" sz="1600" dirty="0" smtClean="0"/>
              <a:t>E.T.A. Hoffmann</a:t>
            </a:r>
            <a:r>
              <a:rPr lang="hu-HU" sz="1600" i="1" dirty="0" smtClean="0"/>
              <a:t>: Die </a:t>
            </a:r>
            <a:r>
              <a:rPr lang="hu-HU" sz="1600" i="1" dirty="0" err="1" smtClean="0"/>
              <a:t>Abenteuer</a:t>
            </a:r>
            <a:r>
              <a:rPr lang="hu-HU" sz="1600" i="1" dirty="0" smtClean="0"/>
              <a:t> der </a:t>
            </a:r>
            <a:r>
              <a:rPr lang="hu-HU" sz="1600" i="1" dirty="0" err="1" smtClean="0"/>
              <a:t>Sylvester-Nacht</a:t>
            </a:r>
            <a:r>
              <a:rPr lang="hu-HU" sz="1600" i="1" dirty="0" smtClean="0"/>
              <a:t>, 1815)</a:t>
            </a:r>
            <a:endParaRPr lang="hu-HU" sz="1600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485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Wie</a:t>
            </a:r>
            <a:r>
              <a:rPr lang="hu-HU" sz="3600" b="1" dirty="0" smtClean="0"/>
              <a:t> man die </a:t>
            </a:r>
            <a:r>
              <a:rPr lang="hu-HU" sz="3600" b="1" dirty="0" err="1" smtClean="0"/>
              <a:t>Lebenszeit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ausfüllt</a:t>
            </a:r>
            <a:r>
              <a:rPr lang="hu-HU" sz="3600" b="1" dirty="0" smtClean="0"/>
              <a:t>…</a:t>
            </a:r>
            <a:br>
              <a:rPr lang="hu-HU" sz="3600" b="1" dirty="0" smtClean="0"/>
            </a:br>
            <a:r>
              <a:rPr lang="hu-HU" sz="3600" b="1" dirty="0" err="1" smtClean="0"/>
              <a:t>Diesseits</a:t>
            </a:r>
            <a:r>
              <a:rPr lang="hu-HU" sz="3600" b="1" dirty="0" smtClean="0"/>
              <a:t> - </a:t>
            </a:r>
            <a:r>
              <a:rPr lang="hu-HU" sz="3600" b="1" dirty="0" err="1" smtClean="0"/>
              <a:t>Jenseits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60463"/>
            <a:ext cx="10515600" cy="4351338"/>
          </a:xfrm>
        </p:spPr>
        <p:txBody>
          <a:bodyPr>
            <a:normAutofit lnSpcReduction="10000"/>
          </a:bodyPr>
          <a:lstStyle/>
          <a:p>
            <a:endParaRPr lang="hu-HU" dirty="0" smtClean="0"/>
          </a:p>
          <a:p>
            <a:pPr marL="0" indent="0" algn="ctr">
              <a:buNone/>
            </a:pPr>
            <a:r>
              <a:rPr lang="hu-HU" sz="2400" b="1" dirty="0" err="1" smtClean="0"/>
              <a:t>Puritaner</a:t>
            </a:r>
            <a:r>
              <a:rPr lang="hu-HU" sz="2400" dirty="0" smtClean="0"/>
              <a:t>:</a:t>
            </a:r>
          </a:p>
          <a:p>
            <a:pPr marL="0" indent="0" algn="ctr">
              <a:buNone/>
            </a:pPr>
            <a:r>
              <a:rPr lang="hu-HU" sz="2400" dirty="0" err="1" smtClean="0"/>
              <a:t>Pflicht</a:t>
            </a:r>
            <a:r>
              <a:rPr lang="hu-HU" sz="2400" dirty="0" smtClean="0"/>
              <a:t>, </a:t>
            </a:r>
            <a:r>
              <a:rPr lang="hu-HU" sz="2400" dirty="0" err="1" smtClean="0"/>
              <a:t>Verantwortung</a:t>
            </a:r>
            <a:r>
              <a:rPr lang="hu-HU" sz="2400" dirty="0" smtClean="0"/>
              <a:t>, </a:t>
            </a:r>
            <a:r>
              <a:rPr lang="hu-HU" sz="2400" dirty="0" err="1" smtClean="0"/>
              <a:t>Rechenschaft</a:t>
            </a:r>
            <a:r>
              <a:rPr lang="hu-HU" sz="2400" dirty="0" smtClean="0"/>
              <a:t> </a:t>
            </a:r>
            <a:r>
              <a:rPr lang="hu-HU" sz="2400" dirty="0" err="1" smtClean="0"/>
              <a:t>vor</a:t>
            </a:r>
            <a:r>
              <a:rPr lang="hu-HU" sz="2400" dirty="0" smtClean="0"/>
              <a:t> </a:t>
            </a:r>
            <a:r>
              <a:rPr lang="hu-HU" sz="2400" dirty="0" err="1" smtClean="0"/>
              <a:t>sich</a:t>
            </a:r>
            <a:r>
              <a:rPr lang="hu-HU" sz="2400" dirty="0" smtClean="0"/>
              <a:t> und </a:t>
            </a:r>
            <a:r>
              <a:rPr lang="hu-HU" sz="2400" dirty="0" err="1" smtClean="0"/>
              <a:t>vor</a:t>
            </a:r>
            <a:r>
              <a:rPr lang="hu-HU" sz="2400" dirty="0" smtClean="0"/>
              <a:t> </a:t>
            </a:r>
            <a:r>
              <a:rPr lang="hu-HU" sz="2400" dirty="0" err="1" smtClean="0"/>
              <a:t>dem</a:t>
            </a:r>
            <a:r>
              <a:rPr lang="hu-HU" sz="2400" dirty="0" smtClean="0"/>
              <a:t> </a:t>
            </a:r>
            <a:r>
              <a:rPr lang="hu-HU" sz="2400" dirty="0" err="1" smtClean="0"/>
              <a:t>Schöpfer</a:t>
            </a:r>
            <a:r>
              <a:rPr lang="hu-HU" sz="2400" dirty="0" smtClean="0"/>
              <a:t> (</a:t>
            </a:r>
            <a:r>
              <a:rPr lang="hu-HU" sz="2400" dirty="0" err="1" smtClean="0"/>
              <a:t>Tagebuch</a:t>
            </a:r>
            <a:r>
              <a:rPr lang="hu-HU" sz="2400" dirty="0" smtClean="0"/>
              <a:t>: </a:t>
            </a:r>
            <a:r>
              <a:rPr lang="hu-HU" sz="2400" dirty="0" err="1" smtClean="0"/>
              <a:t>Selbstforschung</a:t>
            </a:r>
            <a:r>
              <a:rPr lang="hu-HU" sz="2400" dirty="0" smtClean="0"/>
              <a:t>, </a:t>
            </a:r>
            <a:r>
              <a:rPr lang="hu-HU" sz="2400" dirty="0" err="1" smtClean="0"/>
              <a:t>Selbststeuerung</a:t>
            </a:r>
            <a:r>
              <a:rPr lang="hu-HU" sz="2400" dirty="0" smtClean="0"/>
              <a:t>, </a:t>
            </a:r>
            <a:r>
              <a:rPr lang="hu-HU" sz="2400" dirty="0" err="1" smtClean="0"/>
              <a:t>Selbsterhaltung</a:t>
            </a:r>
            <a:r>
              <a:rPr lang="hu-HU" sz="2400" dirty="0" smtClean="0"/>
              <a:t>→ Defoe: </a:t>
            </a:r>
            <a:r>
              <a:rPr lang="hu-HU" sz="2400" i="1" dirty="0" smtClean="0"/>
              <a:t>Robinson </a:t>
            </a:r>
            <a:r>
              <a:rPr lang="hu-HU" sz="2400" i="1" dirty="0" err="1" smtClean="0"/>
              <a:t>Crusoe</a:t>
            </a:r>
            <a:r>
              <a:rPr lang="hu-HU" sz="2400" i="1" dirty="0" smtClean="0"/>
              <a:t> (1719) </a:t>
            </a:r>
            <a:r>
              <a:rPr lang="hu-HU" sz="2400" dirty="0" smtClean="0"/>
              <a:t>→ </a:t>
            </a:r>
            <a:r>
              <a:rPr lang="hu-HU" sz="2400" dirty="0" err="1" smtClean="0"/>
              <a:t>Zivilisation</a:t>
            </a:r>
            <a:r>
              <a:rPr lang="hu-HU" sz="2400" dirty="0" smtClean="0"/>
              <a:t> in der </a:t>
            </a:r>
            <a:r>
              <a:rPr lang="hu-HU" sz="2400" dirty="0" err="1" smtClean="0"/>
              <a:t>Barbarei</a:t>
            </a:r>
            <a:r>
              <a:rPr lang="hu-HU" sz="2400" dirty="0" smtClean="0"/>
              <a:t>)</a:t>
            </a:r>
          </a:p>
          <a:p>
            <a:pPr marL="0" indent="0" algn="ctr">
              <a:buNone/>
            </a:pPr>
            <a:r>
              <a:rPr lang="hu-HU" sz="2400" b="1" dirty="0" err="1" smtClean="0"/>
              <a:t>Barock</a:t>
            </a:r>
            <a:r>
              <a:rPr lang="hu-HU" sz="2400" dirty="0" smtClean="0"/>
              <a:t>:</a:t>
            </a:r>
          </a:p>
          <a:p>
            <a:pPr marL="0" indent="0" algn="ctr">
              <a:buNone/>
            </a:pPr>
            <a:r>
              <a:rPr lang="hu-HU" sz="2400" dirty="0" smtClean="0"/>
              <a:t>„</a:t>
            </a:r>
            <a:r>
              <a:rPr lang="hu-HU" sz="2400" dirty="0" err="1" smtClean="0"/>
              <a:t>memento</a:t>
            </a:r>
            <a:r>
              <a:rPr lang="hu-HU" sz="2400" dirty="0" smtClean="0"/>
              <a:t> </a:t>
            </a:r>
            <a:r>
              <a:rPr lang="hu-HU" sz="2400" dirty="0" err="1" smtClean="0"/>
              <a:t>mori</a:t>
            </a:r>
            <a:r>
              <a:rPr lang="hu-HU" sz="2400" dirty="0" smtClean="0"/>
              <a:t>” (</a:t>
            </a:r>
            <a:r>
              <a:rPr lang="hu-HU" sz="2400" dirty="0" err="1" smtClean="0"/>
              <a:t>Gedenke</a:t>
            </a:r>
            <a:r>
              <a:rPr lang="hu-HU" sz="2400" dirty="0" smtClean="0"/>
              <a:t> des </a:t>
            </a:r>
            <a:r>
              <a:rPr lang="hu-HU" sz="2400" dirty="0" err="1" smtClean="0"/>
              <a:t>Todes</a:t>
            </a:r>
            <a:r>
              <a:rPr lang="hu-HU" sz="2400" dirty="0" smtClean="0"/>
              <a:t>) „</a:t>
            </a:r>
            <a:r>
              <a:rPr lang="hu-HU" sz="2400" dirty="0" err="1" smtClean="0"/>
              <a:t>carpe</a:t>
            </a:r>
            <a:r>
              <a:rPr lang="hu-HU" sz="2400" dirty="0" smtClean="0"/>
              <a:t> diem” (</a:t>
            </a:r>
            <a:r>
              <a:rPr lang="hu-HU" sz="2400" dirty="0" err="1" smtClean="0"/>
              <a:t>pflücke</a:t>
            </a:r>
            <a:r>
              <a:rPr lang="hu-HU" sz="2400" dirty="0" smtClean="0"/>
              <a:t>, </a:t>
            </a:r>
            <a:r>
              <a:rPr lang="hu-HU" sz="2400" dirty="0" err="1" smtClean="0"/>
              <a:t>genieße</a:t>
            </a:r>
            <a:r>
              <a:rPr lang="hu-HU" sz="2400" dirty="0" smtClean="0"/>
              <a:t> den Tag – </a:t>
            </a:r>
            <a:r>
              <a:rPr lang="hu-HU" sz="2400" dirty="0" err="1" smtClean="0"/>
              <a:t>aber</a:t>
            </a:r>
            <a:r>
              <a:rPr lang="hu-HU" sz="2400" dirty="0" smtClean="0"/>
              <a:t> </a:t>
            </a:r>
            <a:r>
              <a:rPr lang="hu-HU" sz="2400" dirty="0" err="1" smtClean="0"/>
              <a:t>im</a:t>
            </a:r>
            <a:r>
              <a:rPr lang="hu-HU" sz="2400" dirty="0" smtClean="0"/>
              <a:t> </a:t>
            </a:r>
            <a:r>
              <a:rPr lang="hu-HU" sz="2400" dirty="0" err="1" smtClean="0"/>
              <a:t>gottesgefälligen</a:t>
            </a:r>
            <a:r>
              <a:rPr lang="hu-HU" sz="2400" dirty="0" smtClean="0"/>
              <a:t> </a:t>
            </a:r>
            <a:r>
              <a:rPr lang="hu-HU" sz="2400" dirty="0" err="1" smtClean="0"/>
              <a:t>Sinne</a:t>
            </a:r>
            <a:r>
              <a:rPr lang="hu-HU" sz="2400" dirty="0" smtClean="0"/>
              <a:t>!)</a:t>
            </a:r>
          </a:p>
          <a:p>
            <a:pPr marL="0" indent="0" algn="ctr">
              <a:buNone/>
            </a:pPr>
            <a:r>
              <a:rPr lang="hu-HU" sz="2400" b="1" dirty="0" err="1" smtClean="0"/>
              <a:t>Feiertage</a:t>
            </a:r>
            <a:r>
              <a:rPr lang="hu-HU" sz="2400" dirty="0" smtClean="0"/>
              <a:t>: </a:t>
            </a:r>
            <a:r>
              <a:rPr lang="hu-HU" sz="2400" dirty="0" err="1" smtClean="0"/>
              <a:t>periodische</a:t>
            </a:r>
            <a:r>
              <a:rPr lang="hu-HU" sz="2400" dirty="0" smtClean="0"/>
              <a:t> </a:t>
            </a:r>
            <a:r>
              <a:rPr lang="hu-HU" sz="2400" dirty="0" err="1" smtClean="0"/>
              <a:t>Erinnerungen</a:t>
            </a:r>
            <a:r>
              <a:rPr lang="hu-HU" sz="2400" dirty="0" smtClean="0"/>
              <a:t> – </a:t>
            </a:r>
            <a:r>
              <a:rPr lang="hu-HU" sz="2400" dirty="0" err="1" smtClean="0"/>
              <a:t>Wiederholungen</a:t>
            </a:r>
            <a:r>
              <a:rPr lang="hu-HU" sz="2400" dirty="0" smtClean="0"/>
              <a:t> – an </a:t>
            </a:r>
            <a:r>
              <a:rPr lang="hu-HU" sz="2400" dirty="0" err="1" smtClean="0"/>
              <a:t>identitätsstiftende</a:t>
            </a:r>
            <a:r>
              <a:rPr lang="hu-HU" sz="2400" dirty="0" smtClean="0"/>
              <a:t> </a:t>
            </a:r>
            <a:r>
              <a:rPr lang="hu-HU" sz="2400" dirty="0" err="1" smtClean="0"/>
              <a:t>Ereignisse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smtClean="0"/>
              <a:t>In </a:t>
            </a:r>
            <a:r>
              <a:rPr lang="hu-HU" sz="2400" dirty="0" err="1" smtClean="0"/>
              <a:t>christlichen</a:t>
            </a:r>
            <a:r>
              <a:rPr lang="hu-HU" sz="2400" dirty="0" smtClean="0"/>
              <a:t> </a:t>
            </a:r>
            <a:r>
              <a:rPr lang="hu-HU" sz="2400" dirty="0" err="1" smtClean="0"/>
              <a:t>Kulturen</a:t>
            </a:r>
            <a:r>
              <a:rPr lang="hu-HU" sz="2400" dirty="0" smtClean="0"/>
              <a:t>: </a:t>
            </a:r>
            <a:r>
              <a:rPr lang="hu-HU" sz="2400" dirty="0" err="1" smtClean="0"/>
              <a:t>Weihnacht</a:t>
            </a:r>
            <a:r>
              <a:rPr lang="hu-HU" sz="2400" dirty="0" smtClean="0"/>
              <a:t>, </a:t>
            </a:r>
            <a:r>
              <a:rPr lang="hu-HU" sz="2400" dirty="0" err="1" smtClean="0"/>
              <a:t>Ostern</a:t>
            </a:r>
            <a:r>
              <a:rPr lang="hu-HU" sz="2400" dirty="0" smtClean="0"/>
              <a:t>, </a:t>
            </a:r>
            <a:r>
              <a:rPr lang="hu-HU" sz="2400" dirty="0" err="1" smtClean="0"/>
              <a:t>Pfingsten</a:t>
            </a:r>
            <a:r>
              <a:rPr lang="hu-HU" sz="2400" dirty="0" smtClean="0"/>
              <a:t>…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1546" y="13916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Claude Lévi-Strauss (1908-2009)</a:t>
            </a:r>
            <a:br>
              <a:rPr lang="hu-HU" sz="3600" b="1" dirty="0" smtClean="0"/>
            </a:br>
            <a:r>
              <a:rPr lang="hu-HU" sz="3100" dirty="0" err="1" smtClean="0"/>
              <a:t>Ethnologe</a:t>
            </a:r>
            <a:r>
              <a:rPr lang="hu-HU" sz="3100" dirty="0" smtClean="0"/>
              <a:t>, </a:t>
            </a:r>
            <a:r>
              <a:rPr lang="hu-HU" sz="3100" dirty="0" err="1" smtClean="0"/>
              <a:t>Begründer</a:t>
            </a:r>
            <a:r>
              <a:rPr lang="hu-HU" sz="3100" dirty="0" smtClean="0"/>
              <a:t> des </a:t>
            </a:r>
            <a:r>
              <a:rPr lang="hu-HU" sz="3100" dirty="0" err="1" smtClean="0"/>
              <a:t>franzözischen</a:t>
            </a:r>
            <a:r>
              <a:rPr lang="hu-HU" sz="3100" dirty="0" smtClean="0"/>
              <a:t> </a:t>
            </a:r>
            <a:r>
              <a:rPr lang="hu-HU" sz="3100" dirty="0" err="1" smtClean="0"/>
              <a:t>Strukturalismus</a:t>
            </a:r>
            <a:endParaRPr lang="hu-HU" sz="3100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891546" y="2707706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hu-HU" sz="2800" dirty="0" err="1" smtClean="0"/>
              <a:t>Kalte</a:t>
            </a:r>
            <a:r>
              <a:rPr lang="hu-HU" sz="2800" dirty="0" smtClean="0"/>
              <a:t> </a:t>
            </a:r>
            <a:r>
              <a:rPr lang="hu-HU" sz="2800" dirty="0" err="1" smtClean="0"/>
              <a:t>Kulturen</a:t>
            </a:r>
            <a:endParaRPr lang="hu-HU" sz="280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891546" y="3531618"/>
            <a:ext cx="5157787" cy="3684588"/>
          </a:xfrm>
        </p:spPr>
        <p:txBody>
          <a:bodyPr>
            <a:normAutofit/>
          </a:bodyPr>
          <a:lstStyle/>
          <a:p>
            <a:endParaRPr lang="hu-HU" sz="2400" dirty="0" smtClean="0"/>
          </a:p>
          <a:p>
            <a:pPr algn="ctr"/>
            <a:r>
              <a:rPr lang="hu-HU" sz="2400" dirty="0" err="1" smtClean="0"/>
              <a:t>Zyklische</a:t>
            </a:r>
            <a:r>
              <a:rPr lang="hu-HU" sz="2400" dirty="0" smtClean="0"/>
              <a:t> </a:t>
            </a:r>
            <a:r>
              <a:rPr lang="hu-HU" sz="2400" dirty="0" err="1" smtClean="0"/>
              <a:t>Wiederholungen</a:t>
            </a:r>
            <a:r>
              <a:rPr lang="hu-HU" sz="2400" dirty="0" smtClean="0"/>
              <a:t> (</a:t>
            </a:r>
            <a:r>
              <a:rPr lang="hu-HU" sz="2400" dirty="0" err="1" smtClean="0"/>
              <a:t>Traditionen</a:t>
            </a:r>
            <a:r>
              <a:rPr lang="hu-HU" sz="2400" dirty="0" smtClean="0"/>
              <a:t>) </a:t>
            </a:r>
            <a:r>
              <a:rPr lang="hu-HU" sz="2400" dirty="0" err="1" smtClean="0"/>
              <a:t>blockieren</a:t>
            </a:r>
            <a:r>
              <a:rPr lang="hu-HU" sz="2400" dirty="0" smtClean="0"/>
              <a:t> den </a:t>
            </a:r>
            <a:r>
              <a:rPr lang="hu-HU" sz="2400" dirty="0" err="1" smtClean="0"/>
              <a:t>Wandel</a:t>
            </a:r>
            <a:r>
              <a:rPr lang="hu-HU" sz="2400" dirty="0" smtClean="0"/>
              <a:t> in der </a:t>
            </a:r>
            <a:r>
              <a:rPr lang="hu-HU" sz="2400" dirty="0" err="1" smtClean="0"/>
              <a:t>Kultur</a:t>
            </a:r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r>
              <a:rPr lang="hu-HU" sz="2400" dirty="0" err="1" smtClean="0"/>
              <a:t>Jugend</a:t>
            </a:r>
            <a:r>
              <a:rPr lang="hu-HU" sz="2400" dirty="0" smtClean="0"/>
              <a:t> </a:t>
            </a:r>
            <a:r>
              <a:rPr lang="hu-HU" sz="2400" dirty="0" err="1" smtClean="0"/>
              <a:t>setzt</a:t>
            </a:r>
            <a:r>
              <a:rPr lang="hu-HU" sz="2400" dirty="0" smtClean="0"/>
              <a:t> die </a:t>
            </a:r>
            <a:r>
              <a:rPr lang="hu-HU" sz="2400" dirty="0" err="1" smtClean="0"/>
              <a:t>Traditionen</a:t>
            </a:r>
            <a:r>
              <a:rPr lang="hu-HU" sz="2400" dirty="0" smtClean="0"/>
              <a:t> </a:t>
            </a:r>
            <a:r>
              <a:rPr lang="hu-HU" sz="2400" dirty="0" err="1" smtClean="0"/>
              <a:t>fort</a:t>
            </a:r>
            <a:r>
              <a:rPr lang="hu-HU" sz="2400" dirty="0" smtClean="0"/>
              <a:t> (</a:t>
            </a:r>
            <a:r>
              <a:rPr lang="hu-HU" sz="2400" dirty="0" err="1" smtClean="0"/>
              <a:t>z.B</a:t>
            </a:r>
            <a:r>
              <a:rPr lang="hu-HU" sz="2400" dirty="0" smtClean="0"/>
              <a:t>. Biedermeier etc.)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6223958" y="2707706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hu-HU" sz="2800" dirty="0" err="1" smtClean="0"/>
              <a:t>Warme</a:t>
            </a:r>
            <a:r>
              <a:rPr lang="hu-HU" sz="2800" dirty="0" smtClean="0"/>
              <a:t> </a:t>
            </a:r>
            <a:r>
              <a:rPr lang="hu-HU" sz="2800" dirty="0" err="1" smtClean="0"/>
              <a:t>Kulturen</a:t>
            </a:r>
            <a:endParaRPr lang="hu-HU" sz="2800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6223958" y="3531618"/>
            <a:ext cx="5183188" cy="3684588"/>
          </a:xfrm>
        </p:spPr>
        <p:txBody>
          <a:bodyPr/>
          <a:lstStyle/>
          <a:p>
            <a:endParaRPr lang="hu-HU" sz="2400" dirty="0" smtClean="0"/>
          </a:p>
          <a:p>
            <a:pPr algn="ctr"/>
            <a:r>
              <a:rPr lang="hu-HU" sz="2400" dirty="0" err="1" smtClean="0"/>
              <a:t>Innovation</a:t>
            </a:r>
            <a:r>
              <a:rPr lang="hu-HU" sz="2400" dirty="0" smtClean="0"/>
              <a:t> und </a:t>
            </a:r>
            <a:r>
              <a:rPr lang="hu-HU" sz="2400" dirty="0" err="1" smtClean="0"/>
              <a:t>Wandel</a:t>
            </a:r>
            <a:r>
              <a:rPr lang="hu-HU" sz="2400" dirty="0" smtClean="0"/>
              <a:t> sind </a:t>
            </a:r>
            <a:r>
              <a:rPr lang="hu-HU" sz="2400" dirty="0" err="1" smtClean="0"/>
              <a:t>Gesetze</a:t>
            </a:r>
            <a:r>
              <a:rPr lang="hu-HU" sz="2400" dirty="0" smtClean="0"/>
              <a:t> der </a:t>
            </a:r>
            <a:r>
              <a:rPr lang="hu-HU" sz="2400" dirty="0" err="1" smtClean="0"/>
              <a:t>Entwicklung</a:t>
            </a:r>
            <a:r>
              <a:rPr lang="hu-HU" sz="2400" dirty="0" smtClean="0"/>
              <a:t> der </a:t>
            </a:r>
            <a:r>
              <a:rPr lang="hu-HU" sz="2400" dirty="0" err="1" smtClean="0"/>
              <a:t>Kultur</a:t>
            </a:r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r>
              <a:rPr lang="hu-HU" sz="2400" dirty="0" err="1" smtClean="0"/>
              <a:t>Jugend</a:t>
            </a:r>
            <a:r>
              <a:rPr lang="hu-HU" sz="2400" dirty="0" smtClean="0"/>
              <a:t> – </a:t>
            </a:r>
            <a:r>
              <a:rPr lang="hu-HU" sz="2400" dirty="0" err="1" smtClean="0"/>
              <a:t>kreative</a:t>
            </a:r>
            <a:r>
              <a:rPr lang="hu-HU" sz="2400" dirty="0" smtClean="0"/>
              <a:t> </a:t>
            </a:r>
            <a:r>
              <a:rPr lang="hu-HU" sz="2400" dirty="0" err="1" smtClean="0"/>
              <a:t>Energie</a:t>
            </a:r>
            <a:r>
              <a:rPr lang="hu-HU" sz="2400" dirty="0" smtClean="0"/>
              <a:t> – </a:t>
            </a:r>
            <a:r>
              <a:rPr lang="hu-HU" sz="2400" dirty="0" err="1" smtClean="0"/>
              <a:t>steht</a:t>
            </a:r>
            <a:r>
              <a:rPr lang="hu-HU" sz="2400" dirty="0" smtClean="0"/>
              <a:t> </a:t>
            </a:r>
            <a:r>
              <a:rPr lang="hu-HU" sz="2400" dirty="0" err="1" smtClean="0"/>
              <a:t>für</a:t>
            </a:r>
            <a:r>
              <a:rPr lang="hu-HU" sz="2400" dirty="0" smtClean="0"/>
              <a:t> das Neue (Sturm und </a:t>
            </a:r>
            <a:r>
              <a:rPr lang="hu-HU" sz="2400" dirty="0" err="1" smtClean="0"/>
              <a:t>Drang</a:t>
            </a:r>
            <a:r>
              <a:rPr lang="hu-HU" sz="2400" dirty="0" smtClean="0"/>
              <a:t> → </a:t>
            </a:r>
            <a:r>
              <a:rPr lang="hu-HU" sz="2400" dirty="0" err="1" smtClean="0"/>
              <a:t>Genie-Kult</a:t>
            </a:r>
            <a:r>
              <a:rPr lang="hu-HU" sz="2400" dirty="0" smtClean="0"/>
              <a:t>, Romantik, </a:t>
            </a:r>
            <a:r>
              <a:rPr lang="hu-HU" sz="2400" dirty="0" err="1" smtClean="0"/>
              <a:t>Junges</a:t>
            </a:r>
            <a:r>
              <a:rPr lang="hu-HU" sz="2400" dirty="0" smtClean="0"/>
              <a:t> </a:t>
            </a:r>
            <a:r>
              <a:rPr lang="hu-HU" sz="2400" dirty="0" err="1" smtClean="0"/>
              <a:t>Deutschland</a:t>
            </a:r>
            <a:r>
              <a:rPr lang="hu-HU" sz="2400" dirty="0" smtClean="0"/>
              <a:t>, </a:t>
            </a:r>
            <a:r>
              <a:rPr lang="hu-HU" sz="2400" dirty="0" err="1" smtClean="0"/>
              <a:t>Jüngstdeutsche</a:t>
            </a:r>
            <a:r>
              <a:rPr lang="hu-HU" sz="2400" dirty="0" smtClean="0"/>
              <a:t> etc.)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838200" y="1293692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In </a:t>
            </a:r>
            <a:r>
              <a:rPr lang="hu-HU" dirty="0" err="1" smtClean="0"/>
              <a:t>Europa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838200" y="2619254"/>
            <a:ext cx="10515600" cy="35745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b="1" dirty="0" err="1" smtClean="0"/>
              <a:t>Mittelalter</a:t>
            </a:r>
            <a:r>
              <a:rPr lang="hu-HU" dirty="0" smtClean="0"/>
              <a:t>	 → 	</a:t>
            </a:r>
            <a:r>
              <a:rPr lang="hu-HU" b="1" dirty="0" err="1" smtClean="0"/>
              <a:t>Neuzeit</a:t>
            </a:r>
            <a:endParaRPr lang="hu-HU" b="1" dirty="0" smtClean="0"/>
          </a:p>
          <a:p>
            <a:pPr marL="0" indent="0" algn="ctr">
              <a:buNone/>
            </a:pPr>
            <a:r>
              <a:rPr lang="hu-HU" sz="2400" dirty="0" smtClean="0"/>
              <a:t>	Religion	</a:t>
            </a:r>
            <a:r>
              <a:rPr lang="hu-HU" sz="2400" dirty="0" smtClean="0"/>
              <a:t>	→	</a:t>
            </a:r>
            <a:r>
              <a:rPr lang="hu-HU" sz="2400" dirty="0" err="1" smtClean="0"/>
              <a:t>Wissenschaft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smtClean="0"/>
              <a:t>            </a:t>
            </a:r>
            <a:r>
              <a:rPr lang="hu-HU" sz="2400" dirty="0" err="1" smtClean="0"/>
              <a:t>eher</a:t>
            </a:r>
            <a:r>
              <a:rPr lang="hu-HU" sz="2400" dirty="0" smtClean="0"/>
              <a:t> </a:t>
            </a:r>
            <a:r>
              <a:rPr lang="hu-HU" sz="2400" dirty="0" err="1" smtClean="0"/>
              <a:t>noch</a:t>
            </a:r>
            <a:r>
              <a:rPr lang="hu-HU" sz="2400" dirty="0" smtClean="0"/>
              <a:t> </a:t>
            </a:r>
            <a:r>
              <a:rPr lang="hu-HU" sz="2400" dirty="0" err="1" smtClean="0"/>
              <a:t>kalt</a:t>
            </a:r>
            <a:r>
              <a:rPr lang="hu-HU" sz="2400" dirty="0" smtClean="0"/>
              <a:t> 	→	</a:t>
            </a:r>
            <a:r>
              <a:rPr lang="hu-HU" sz="2400" dirty="0" err="1" smtClean="0"/>
              <a:t>warm</a:t>
            </a:r>
            <a:r>
              <a:rPr lang="hu-HU" sz="2400" dirty="0" smtClean="0"/>
              <a:t> →  </a:t>
            </a:r>
            <a:r>
              <a:rPr lang="hu-HU" sz="2400" dirty="0" err="1" smtClean="0"/>
              <a:t>heiss</a:t>
            </a:r>
            <a:endParaRPr lang="hu-HU" sz="2400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 algn="ctr">
              <a:buNone/>
            </a:pPr>
            <a:r>
              <a:rPr lang="hu-HU" sz="2400" dirty="0" err="1" smtClean="0"/>
              <a:t>Aufeinanderwirken</a:t>
            </a:r>
            <a:r>
              <a:rPr lang="hu-HU" sz="2400" dirty="0" smtClean="0"/>
              <a:t> </a:t>
            </a:r>
            <a:r>
              <a:rPr lang="hu-HU" sz="2400" dirty="0" err="1" smtClean="0"/>
              <a:t>kalter</a:t>
            </a:r>
            <a:r>
              <a:rPr lang="hu-HU" sz="2400" dirty="0" smtClean="0"/>
              <a:t> und </a:t>
            </a:r>
            <a:r>
              <a:rPr lang="hu-HU" sz="2400" dirty="0" err="1" smtClean="0"/>
              <a:t>warmer</a:t>
            </a:r>
            <a:r>
              <a:rPr lang="hu-HU" sz="2400" dirty="0" smtClean="0"/>
              <a:t> </a:t>
            </a:r>
            <a:r>
              <a:rPr lang="hu-HU" sz="2400" dirty="0" err="1" smtClean="0"/>
              <a:t>Kulturen</a:t>
            </a:r>
            <a:r>
              <a:rPr lang="hu-HU" sz="2400" dirty="0" smtClean="0"/>
              <a:t>:</a:t>
            </a:r>
          </a:p>
          <a:p>
            <a:pPr marL="0" indent="0" algn="ctr">
              <a:buNone/>
            </a:pPr>
            <a:endParaRPr lang="hu-HU" sz="2400" dirty="0" smtClean="0"/>
          </a:p>
          <a:p>
            <a:pPr marL="0" indent="0" algn="ctr">
              <a:buNone/>
            </a:pPr>
            <a:r>
              <a:rPr lang="de-DE" sz="2400" dirty="0"/>
              <a:t>1. In kalten Kulturen </a:t>
            </a:r>
            <a:r>
              <a:rPr lang="de-DE" sz="2400" dirty="0" err="1"/>
              <a:t>heissere</a:t>
            </a:r>
            <a:r>
              <a:rPr lang="de-DE" sz="2400" dirty="0"/>
              <a:t> Bereiche (in Ägypten Internet-Cafés)</a:t>
            </a:r>
          </a:p>
          <a:p>
            <a:pPr marL="0" indent="0" algn="ctr">
              <a:buNone/>
            </a:pPr>
            <a:r>
              <a:rPr lang="de-DE" sz="2400" dirty="0"/>
              <a:t>2. In </a:t>
            </a:r>
            <a:r>
              <a:rPr lang="de-DE" sz="2400" dirty="0" err="1"/>
              <a:t>heissen</a:t>
            </a:r>
            <a:r>
              <a:rPr lang="de-DE" sz="2400" dirty="0"/>
              <a:t> Kulturen kalte Bereiche (in der globalisierten Welt Kirchen)	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smtClean="0"/>
              <a:t>	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923</Words>
  <Application>Microsoft Office PowerPoint</Application>
  <PresentationFormat>Szélesvásznú</PresentationFormat>
  <Paragraphs>111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   Géza Horváth  Einführung in die Kulturwissenschaft VII. </vt:lpstr>
      <vt:lpstr>ZEIT I.</vt:lpstr>
      <vt:lpstr>Zeit</vt:lpstr>
      <vt:lpstr>PowerPoint-bemutató</vt:lpstr>
      <vt:lpstr>Zeit   </vt:lpstr>
      <vt:lpstr>Lebenszeit – begrenzt, kurz…</vt:lpstr>
      <vt:lpstr>Wie man die Lebenszeit ausfüllt… Diesseits - Jenseits</vt:lpstr>
      <vt:lpstr>Claude Lévi-Strauss (1908-2009) Ethnologe, Begründer des franzözischen Strukturalismus</vt:lpstr>
      <vt:lpstr>In Europa</vt:lpstr>
      <vt:lpstr>Zeitbeschleunigung – Verkehrstechnik Dampfmaschine und Eisenbahn</vt:lpstr>
      <vt:lpstr>Zeitbeschleunigung → Verlust sinnlicher Erfahrung</vt:lpstr>
      <vt:lpstr>Zeit in der Literatur</vt:lpstr>
      <vt:lpstr>Literarische Inszenierungen der Gegenwart / Augenblick</vt:lpstr>
      <vt:lpstr>Goethe: Die Leiden des jungen Werther(s) (1774/1787) Vergangenheit – Gegenwart - Zukunft</vt:lpstr>
      <vt:lpstr>               Novalis: Heinrich von Ofterdingen (1801)    Vergangenheit  –  Gegenwart   –  Zukunft        Barbarei  –  romantische Zeit  – kunstreiches Weltalter        unterirdisch  –     irdisch   –  überirdisch         Urgebirge  –      Mitte   – unermäßliche Ebenen  </vt:lpstr>
      <vt:lpstr>20. Jahrhundert - Großstadterfahrung</vt:lpstr>
      <vt:lpstr>PowerPoint-bemutató</vt:lpstr>
      <vt:lpstr>Pointillismus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die Kulturgeschichte VI. ZEIT</dc:title>
  <dc:creator>Geza</dc:creator>
  <cp:lastModifiedBy>HG</cp:lastModifiedBy>
  <cp:revision>171</cp:revision>
  <dcterms:created xsi:type="dcterms:W3CDTF">2017-01-30T17:48:36Z</dcterms:created>
  <dcterms:modified xsi:type="dcterms:W3CDTF">2023-08-30T10:51:41Z</dcterms:modified>
</cp:coreProperties>
</file>