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92" r:id="rId4"/>
    <p:sldId id="257" r:id="rId5"/>
    <p:sldId id="291" r:id="rId6"/>
    <p:sldId id="258" r:id="rId7"/>
    <p:sldId id="293" r:id="rId8"/>
    <p:sldId id="294" r:id="rId9"/>
    <p:sldId id="295" r:id="rId10"/>
    <p:sldId id="263" r:id="rId11"/>
    <p:sldId id="296" r:id="rId12"/>
    <p:sldId id="289" r:id="rId13"/>
    <p:sldId id="259" r:id="rId14"/>
    <p:sldId id="298" r:id="rId15"/>
    <p:sldId id="262" r:id="rId16"/>
    <p:sldId id="264" r:id="rId17"/>
    <p:sldId id="265" r:id="rId18"/>
    <p:sldId id="266" r:id="rId19"/>
    <p:sldId id="268" r:id="rId20"/>
    <p:sldId id="269" r:id="rId21"/>
    <p:sldId id="270" r:id="rId2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78" d="100"/>
          <a:sy n="78" d="100"/>
        </p:scale>
        <p:origin x="126"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635D7DA1-64C2-4744-BF1B-94E5842157C8}" type="datetimeFigureOut">
              <a:rPr lang="hu-HU" smtClean="0"/>
              <a:t>2023. 08. 30.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349223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35D7DA1-64C2-4744-BF1B-94E5842157C8}" type="datetimeFigureOut">
              <a:rPr lang="hu-HU" smtClean="0"/>
              <a:t>2023. 08. 30.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106007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35D7DA1-64C2-4744-BF1B-94E5842157C8}" type="datetimeFigureOut">
              <a:rPr lang="hu-HU" smtClean="0"/>
              <a:t>2023. 08. 30.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192042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35D7DA1-64C2-4744-BF1B-94E5842157C8}" type="datetimeFigureOut">
              <a:rPr lang="hu-HU" smtClean="0"/>
              <a:t>2023. 08. 30.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7976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635D7DA1-64C2-4744-BF1B-94E5842157C8}" type="datetimeFigureOut">
              <a:rPr lang="hu-HU" smtClean="0"/>
              <a:t>2023. 08. 30.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373250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635D7DA1-64C2-4744-BF1B-94E5842157C8}" type="datetimeFigureOut">
              <a:rPr lang="hu-HU" smtClean="0"/>
              <a:t>2023. 08. 30.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200294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635D7DA1-64C2-4744-BF1B-94E5842157C8}" type="datetimeFigureOut">
              <a:rPr lang="hu-HU" smtClean="0"/>
              <a:t>2023. 08. 30.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1497626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635D7DA1-64C2-4744-BF1B-94E5842157C8}" type="datetimeFigureOut">
              <a:rPr lang="hu-HU" smtClean="0"/>
              <a:t>2023. 08. 30.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23712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635D7DA1-64C2-4744-BF1B-94E5842157C8}" type="datetimeFigureOut">
              <a:rPr lang="hu-HU" smtClean="0"/>
              <a:t>2023. 08. 30.</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217096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635D7DA1-64C2-4744-BF1B-94E5842157C8}" type="datetimeFigureOut">
              <a:rPr lang="hu-HU" smtClean="0"/>
              <a:t>2023. 08. 30.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282977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635D7DA1-64C2-4744-BF1B-94E5842157C8}" type="datetimeFigureOut">
              <a:rPr lang="hu-HU" smtClean="0"/>
              <a:t>2023. 08. 30.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F01F3D-5276-489B-9BC5-3878EA0EAA20}" type="slidenum">
              <a:rPr lang="hu-HU" smtClean="0"/>
              <a:t>‹#›</a:t>
            </a:fld>
            <a:endParaRPr lang="hu-HU"/>
          </a:p>
        </p:txBody>
      </p:sp>
    </p:spTree>
    <p:extLst>
      <p:ext uri="{BB962C8B-B14F-4D97-AF65-F5344CB8AC3E}">
        <p14:creationId xmlns:p14="http://schemas.microsoft.com/office/powerpoint/2010/main" val="1678159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D7DA1-64C2-4744-BF1B-94E5842157C8}" type="datetimeFigureOut">
              <a:rPr lang="hu-HU" smtClean="0"/>
              <a:t>2023. 08. 30.</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01F3D-5276-489B-9BC5-3878EA0EAA20}" type="slidenum">
              <a:rPr lang="hu-HU" smtClean="0"/>
              <a:t>‹#›</a:t>
            </a:fld>
            <a:endParaRPr lang="hu-HU"/>
          </a:p>
        </p:txBody>
      </p:sp>
    </p:spTree>
    <p:extLst>
      <p:ext uri="{BB962C8B-B14F-4D97-AF65-F5344CB8AC3E}">
        <p14:creationId xmlns:p14="http://schemas.microsoft.com/office/powerpoint/2010/main" val="1695306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UaYiNzV8UX0" TargetMode="Externa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30056" y="1677618"/>
            <a:ext cx="9144000" cy="4355023"/>
          </a:xfrm>
        </p:spPr>
        <p:txBody>
          <a:bodyPr>
            <a:normAutofit fontScale="90000"/>
          </a:bodyPr>
          <a:lstStyle/>
          <a:p>
            <a:r>
              <a:rPr lang="hu-HU" b="1" dirty="0" smtClean="0"/>
              <a:t/>
            </a:r>
            <a:br>
              <a:rPr lang="hu-HU" b="1" dirty="0" smtClean="0"/>
            </a:br>
            <a:r>
              <a:rPr lang="hu-HU" b="1" dirty="0"/>
              <a:t/>
            </a:r>
            <a:br>
              <a:rPr lang="hu-HU" b="1" dirty="0"/>
            </a:br>
            <a:r>
              <a:rPr lang="hu-HU" b="1" dirty="0"/>
              <a:t/>
            </a:r>
            <a:br>
              <a:rPr lang="hu-HU" b="1" dirty="0"/>
            </a:br>
            <a:r>
              <a:rPr lang="hu-HU" b="1" dirty="0" smtClean="0"/>
              <a:t>Géza Horváth</a:t>
            </a:r>
            <a:br>
              <a:rPr lang="hu-HU" b="1" dirty="0" smtClean="0"/>
            </a:br>
            <a:r>
              <a:rPr lang="hu-HU" b="1" dirty="0" smtClean="0"/>
              <a:t/>
            </a:r>
            <a:br>
              <a:rPr lang="hu-HU" b="1" dirty="0" smtClean="0"/>
            </a:br>
            <a:r>
              <a:rPr lang="hu-HU" b="1" dirty="0" err="1" smtClean="0"/>
              <a:t>Einführung</a:t>
            </a:r>
            <a:r>
              <a:rPr lang="hu-HU" b="1" dirty="0" smtClean="0"/>
              <a:t> </a:t>
            </a:r>
            <a:r>
              <a:rPr lang="hu-HU" b="1" dirty="0"/>
              <a:t>in die </a:t>
            </a:r>
            <a:r>
              <a:rPr lang="hu-HU" b="1" dirty="0" err="1" smtClean="0"/>
              <a:t>Kulturwissenschaft</a:t>
            </a:r>
            <a:r>
              <a:rPr lang="hu-HU" b="1" dirty="0" smtClean="0"/>
              <a:t> V.</a:t>
            </a:r>
            <a:br>
              <a:rPr lang="hu-HU" b="1" dirty="0" smtClean="0"/>
            </a:br>
            <a:endParaRPr lang="hu-HU" dirty="0">
              <a:solidFill>
                <a:srgbClr val="C00000"/>
              </a:solidFill>
            </a:endParaRP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54886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443427"/>
            <a:ext cx="10515600" cy="1325563"/>
          </a:xfrm>
        </p:spPr>
        <p:txBody>
          <a:bodyPr>
            <a:normAutofit/>
          </a:bodyPr>
          <a:lstStyle/>
          <a:p>
            <a:pPr algn="ctr"/>
            <a:r>
              <a:rPr lang="hu-HU" sz="3600" b="1" dirty="0" err="1" smtClean="0"/>
              <a:t>Augenlust</a:t>
            </a:r>
            <a:r>
              <a:rPr lang="hu-HU" sz="3600" dirty="0" smtClean="0"/>
              <a:t> = </a:t>
            </a:r>
            <a:r>
              <a:rPr lang="hu-HU" sz="3600" dirty="0" err="1" smtClean="0"/>
              <a:t>Ergötzung</a:t>
            </a:r>
            <a:r>
              <a:rPr lang="hu-HU" sz="3600" dirty="0" smtClean="0"/>
              <a:t> des </a:t>
            </a:r>
            <a:r>
              <a:rPr lang="hu-HU" sz="3600" dirty="0" err="1" smtClean="0"/>
              <a:t>Gemüts</a:t>
            </a:r>
            <a:r>
              <a:rPr lang="hu-HU" sz="3600" dirty="0" smtClean="0"/>
              <a:t>, die man </a:t>
            </a:r>
            <a:r>
              <a:rPr lang="hu-HU" sz="3600" dirty="0" err="1" smtClean="0"/>
              <a:t>beim</a:t>
            </a:r>
            <a:r>
              <a:rPr lang="hu-HU" sz="3600" dirty="0" smtClean="0"/>
              <a:t> </a:t>
            </a:r>
            <a:r>
              <a:rPr lang="hu-HU" sz="3600" dirty="0" err="1" smtClean="0"/>
              <a:t>Anschauen</a:t>
            </a:r>
            <a:r>
              <a:rPr lang="hu-HU" sz="3600" dirty="0" smtClean="0"/>
              <a:t> </a:t>
            </a:r>
            <a:r>
              <a:rPr lang="hu-HU" sz="3600" dirty="0" err="1" smtClean="0"/>
              <a:t>gemütlicher</a:t>
            </a:r>
            <a:r>
              <a:rPr lang="hu-HU" sz="3600" dirty="0" smtClean="0"/>
              <a:t> </a:t>
            </a:r>
            <a:r>
              <a:rPr lang="hu-HU" sz="3600" dirty="0" err="1" smtClean="0"/>
              <a:t>Dinge</a:t>
            </a:r>
            <a:r>
              <a:rPr lang="hu-HU" sz="3600" dirty="0" smtClean="0"/>
              <a:t> </a:t>
            </a:r>
            <a:r>
              <a:rPr lang="hu-HU" sz="3600" dirty="0" err="1" smtClean="0"/>
              <a:t>empfindet</a:t>
            </a:r>
            <a:endParaRPr lang="hu-HU" sz="3600" dirty="0"/>
          </a:p>
        </p:txBody>
      </p:sp>
      <p:sp>
        <p:nvSpPr>
          <p:cNvPr id="3" name="Tartalom helye 2"/>
          <p:cNvSpPr>
            <a:spLocks noGrp="1"/>
          </p:cNvSpPr>
          <p:nvPr>
            <p:ph idx="1"/>
          </p:nvPr>
        </p:nvSpPr>
        <p:spPr>
          <a:xfrm>
            <a:off x="838200" y="2360463"/>
            <a:ext cx="10515600" cy="4351338"/>
          </a:xfrm>
        </p:spPr>
        <p:txBody>
          <a:bodyPr/>
          <a:lstStyle/>
          <a:p>
            <a:endParaRPr lang="hu-HU" dirty="0" smtClean="0"/>
          </a:p>
          <a:p>
            <a:pPr marL="0" indent="0" algn="ctr">
              <a:buNone/>
            </a:pPr>
            <a:r>
              <a:rPr lang="hu-HU" sz="2400" dirty="0" err="1" smtClean="0"/>
              <a:t>Seit</a:t>
            </a:r>
            <a:r>
              <a:rPr lang="hu-HU" sz="2400" dirty="0" smtClean="0"/>
              <a:t> </a:t>
            </a:r>
            <a:r>
              <a:rPr lang="hu-HU" sz="2400" dirty="0" err="1" smtClean="0"/>
              <a:t>dem</a:t>
            </a:r>
            <a:r>
              <a:rPr lang="hu-HU" sz="2400" dirty="0" smtClean="0"/>
              <a:t> 18. </a:t>
            </a:r>
            <a:r>
              <a:rPr lang="hu-HU" sz="2400" dirty="0" err="1" smtClean="0"/>
              <a:t>Jh</a:t>
            </a:r>
            <a:r>
              <a:rPr lang="hu-HU" sz="2400" dirty="0" smtClean="0"/>
              <a:t>. (</a:t>
            </a:r>
            <a:r>
              <a:rPr lang="hu-HU" sz="2400" b="1" dirty="0" err="1" smtClean="0"/>
              <a:t>Aufklärung</a:t>
            </a:r>
            <a:r>
              <a:rPr lang="hu-HU" sz="2400" dirty="0" smtClean="0"/>
              <a:t>) </a:t>
            </a:r>
            <a:r>
              <a:rPr lang="hu-HU" sz="2400" dirty="0" err="1" smtClean="0"/>
              <a:t>erfährt</a:t>
            </a:r>
            <a:r>
              <a:rPr lang="hu-HU" sz="2400" dirty="0" smtClean="0"/>
              <a:t> die </a:t>
            </a:r>
            <a:r>
              <a:rPr lang="hu-HU" sz="2400" b="1" dirty="0" err="1" smtClean="0"/>
              <a:t>Augenlust</a:t>
            </a:r>
            <a:r>
              <a:rPr lang="hu-HU" sz="2400" dirty="0" smtClean="0"/>
              <a:t> </a:t>
            </a:r>
            <a:r>
              <a:rPr lang="hu-HU" sz="2400" b="1" dirty="0" err="1" smtClean="0"/>
              <a:t>ästhetische</a:t>
            </a:r>
            <a:r>
              <a:rPr lang="hu-HU" sz="2400" b="1" dirty="0" smtClean="0"/>
              <a:t> </a:t>
            </a:r>
            <a:r>
              <a:rPr lang="hu-HU" sz="2400" b="1" dirty="0" err="1" smtClean="0"/>
              <a:t>Anerkennung</a:t>
            </a:r>
            <a:r>
              <a:rPr lang="hu-HU" sz="2400" dirty="0" smtClean="0"/>
              <a:t> (der </a:t>
            </a:r>
            <a:r>
              <a:rPr lang="hu-HU" sz="2400" dirty="0" err="1" smtClean="0"/>
              <a:t>Gesichtssinn</a:t>
            </a:r>
            <a:r>
              <a:rPr lang="hu-HU" sz="2400" dirty="0" smtClean="0"/>
              <a:t> </a:t>
            </a:r>
            <a:r>
              <a:rPr lang="hu-HU" sz="2400" dirty="0" err="1" smtClean="0"/>
              <a:t>gilt</a:t>
            </a:r>
            <a:r>
              <a:rPr lang="hu-HU" sz="2400" dirty="0" smtClean="0"/>
              <a:t> </a:t>
            </a:r>
            <a:r>
              <a:rPr lang="hu-HU" sz="2400" dirty="0" err="1" smtClean="0"/>
              <a:t>als</a:t>
            </a:r>
            <a:r>
              <a:rPr lang="hu-HU" sz="2400" dirty="0" smtClean="0"/>
              <a:t> </a:t>
            </a:r>
            <a:r>
              <a:rPr lang="hu-HU" sz="2400" dirty="0" err="1" smtClean="0"/>
              <a:t>vornehmster</a:t>
            </a:r>
            <a:r>
              <a:rPr lang="hu-HU" sz="2400" dirty="0" smtClean="0"/>
              <a:t> </a:t>
            </a:r>
            <a:r>
              <a:rPr lang="hu-HU" sz="2400" dirty="0" err="1" smtClean="0"/>
              <a:t>Sinn</a:t>
            </a:r>
            <a:r>
              <a:rPr lang="hu-HU" sz="2400" dirty="0" smtClean="0"/>
              <a:t>)</a:t>
            </a:r>
          </a:p>
          <a:p>
            <a:pPr marL="0" indent="0" algn="ctr">
              <a:buNone/>
            </a:pPr>
            <a:r>
              <a:rPr lang="hu-HU" sz="2400" b="1" dirty="0" err="1" smtClean="0"/>
              <a:t>Sinnlichkeit</a:t>
            </a:r>
            <a:r>
              <a:rPr lang="hu-HU" sz="2400" dirty="0" smtClean="0"/>
              <a:t>: der </a:t>
            </a:r>
            <a:r>
              <a:rPr lang="hu-HU" sz="2400" dirty="0" err="1" smtClean="0"/>
              <a:t>ästhetische</a:t>
            </a:r>
            <a:r>
              <a:rPr lang="hu-HU" sz="2400" dirty="0" smtClean="0"/>
              <a:t> </a:t>
            </a:r>
            <a:r>
              <a:rPr lang="hu-HU" sz="2400" dirty="0" err="1" smtClean="0"/>
              <a:t>Blick</a:t>
            </a:r>
            <a:r>
              <a:rPr lang="hu-HU" sz="2400" dirty="0" smtClean="0"/>
              <a:t> </a:t>
            </a:r>
            <a:r>
              <a:rPr lang="hu-HU" sz="2400" dirty="0" err="1" smtClean="0"/>
              <a:t>verwandelt</a:t>
            </a:r>
            <a:r>
              <a:rPr lang="hu-HU" sz="2400" dirty="0" smtClean="0"/>
              <a:t> die </a:t>
            </a:r>
            <a:r>
              <a:rPr lang="hu-HU" sz="2400" dirty="0" err="1" smtClean="0"/>
              <a:t>niederen</a:t>
            </a:r>
            <a:r>
              <a:rPr lang="hu-HU" sz="2400" dirty="0" smtClean="0"/>
              <a:t> </a:t>
            </a:r>
            <a:r>
              <a:rPr lang="hu-HU" sz="2400" dirty="0" err="1" smtClean="0"/>
              <a:t>sinnlichen</a:t>
            </a:r>
            <a:r>
              <a:rPr lang="hu-HU" sz="2400" dirty="0" smtClean="0"/>
              <a:t> </a:t>
            </a:r>
            <a:r>
              <a:rPr lang="hu-HU" sz="2400" dirty="0" err="1" smtClean="0"/>
              <a:t>Reize</a:t>
            </a:r>
            <a:r>
              <a:rPr lang="hu-HU" sz="2400" dirty="0" smtClean="0"/>
              <a:t> in </a:t>
            </a:r>
            <a:r>
              <a:rPr lang="hu-HU" sz="2400" dirty="0" err="1" smtClean="0"/>
              <a:t>Höheres</a:t>
            </a:r>
            <a:r>
              <a:rPr lang="hu-HU" sz="2400" dirty="0" smtClean="0"/>
              <a:t> und </a:t>
            </a:r>
            <a:r>
              <a:rPr lang="hu-HU" sz="2400" dirty="0" err="1" smtClean="0"/>
              <a:t>Besseres</a:t>
            </a:r>
            <a:r>
              <a:rPr lang="hu-HU" sz="2400" dirty="0" smtClean="0"/>
              <a:t> (</a:t>
            </a:r>
            <a:r>
              <a:rPr lang="hu-HU" sz="2400" b="1" dirty="0" err="1" smtClean="0"/>
              <a:t>Klassizismus</a:t>
            </a:r>
            <a:r>
              <a:rPr lang="hu-HU" sz="2400" dirty="0" smtClean="0"/>
              <a:t>)</a:t>
            </a:r>
          </a:p>
          <a:p>
            <a:pPr marL="0" indent="0" algn="ctr">
              <a:buNone/>
            </a:pPr>
            <a:r>
              <a:rPr lang="hu-HU" sz="2400" dirty="0" err="1" smtClean="0"/>
              <a:t>Das</a:t>
            </a:r>
            <a:r>
              <a:rPr lang="hu-HU" sz="2400" dirty="0" smtClean="0"/>
              <a:t> </a:t>
            </a:r>
            <a:r>
              <a:rPr lang="hu-HU" sz="2400" dirty="0" err="1" smtClean="0"/>
              <a:t>Auge</a:t>
            </a:r>
            <a:r>
              <a:rPr lang="hu-HU" sz="2400" dirty="0" smtClean="0"/>
              <a:t> </a:t>
            </a:r>
            <a:r>
              <a:rPr lang="hu-HU" sz="2400" dirty="0" err="1" smtClean="0"/>
              <a:t>gilt</a:t>
            </a:r>
            <a:r>
              <a:rPr lang="hu-HU" sz="2400" dirty="0" smtClean="0"/>
              <a:t> </a:t>
            </a:r>
            <a:r>
              <a:rPr lang="hu-HU" sz="2400" dirty="0" err="1" smtClean="0"/>
              <a:t>als</a:t>
            </a:r>
            <a:r>
              <a:rPr lang="hu-HU" sz="2400" dirty="0" smtClean="0"/>
              <a:t> </a:t>
            </a:r>
            <a:r>
              <a:rPr lang="hu-HU" sz="2400" dirty="0" err="1" smtClean="0"/>
              <a:t>Organ</a:t>
            </a:r>
            <a:r>
              <a:rPr lang="hu-HU" sz="2400" dirty="0" smtClean="0"/>
              <a:t> der </a:t>
            </a:r>
            <a:r>
              <a:rPr lang="hu-HU" sz="2400" dirty="0" err="1" smtClean="0"/>
              <a:t>Imagination</a:t>
            </a:r>
            <a:r>
              <a:rPr lang="hu-HU" sz="2400" dirty="0" smtClean="0"/>
              <a:t> und des </a:t>
            </a:r>
            <a:r>
              <a:rPr lang="hu-HU" sz="2400" dirty="0" err="1" smtClean="0"/>
              <a:t>inneren</a:t>
            </a:r>
            <a:r>
              <a:rPr lang="hu-HU" sz="2400" dirty="0" smtClean="0"/>
              <a:t> </a:t>
            </a:r>
            <a:r>
              <a:rPr lang="hu-HU" sz="2400" dirty="0" err="1" smtClean="0"/>
              <a:t>Sehens</a:t>
            </a:r>
            <a:endParaRPr lang="hu-HU" sz="2400" dirty="0" smtClean="0"/>
          </a:p>
          <a:p>
            <a:pPr marL="0" indent="0" algn="ctr">
              <a:buNone/>
            </a:pPr>
            <a:r>
              <a:rPr lang="hu-HU" sz="2400" u="sng" dirty="0" smtClean="0"/>
              <a:t>Immanuel Kant</a:t>
            </a:r>
            <a:r>
              <a:rPr lang="hu-HU" sz="2400" dirty="0" smtClean="0"/>
              <a:t>:</a:t>
            </a:r>
          </a:p>
          <a:p>
            <a:pPr marL="0" indent="0" algn="ctr">
              <a:buNone/>
            </a:pPr>
            <a:r>
              <a:rPr lang="hu-HU" sz="2400" b="1" dirty="0" err="1" smtClean="0"/>
              <a:t>Kunst</a:t>
            </a:r>
            <a:r>
              <a:rPr lang="hu-HU" sz="2400" b="1" dirty="0" smtClean="0"/>
              <a:t>	↔ </a:t>
            </a:r>
            <a:r>
              <a:rPr lang="hu-HU" sz="2400" b="1" dirty="0" err="1" smtClean="0"/>
              <a:t>Wissenschaft</a:t>
            </a:r>
            <a:endParaRPr lang="hu-HU" sz="2400" b="1" dirty="0" smtClean="0"/>
          </a:p>
          <a:p>
            <a:pPr marL="0" indent="0" algn="ctr">
              <a:buNone/>
            </a:pPr>
            <a:r>
              <a:rPr lang="hu-HU" sz="2400" dirty="0" err="1" smtClean="0"/>
              <a:t>Inneres</a:t>
            </a:r>
            <a:r>
              <a:rPr lang="hu-HU" sz="2400" dirty="0" smtClean="0"/>
              <a:t> </a:t>
            </a:r>
            <a:r>
              <a:rPr lang="hu-HU" sz="2400" dirty="0" err="1" smtClean="0"/>
              <a:t>Auge</a:t>
            </a:r>
            <a:r>
              <a:rPr lang="hu-HU" sz="2400" dirty="0" smtClean="0"/>
              <a:t> (</a:t>
            </a:r>
            <a:r>
              <a:rPr lang="hu-HU" sz="2400" dirty="0" err="1" smtClean="0"/>
              <a:t>Phantasie</a:t>
            </a:r>
            <a:r>
              <a:rPr lang="hu-HU" sz="2400" dirty="0" smtClean="0"/>
              <a:t>) ↔ </a:t>
            </a:r>
            <a:r>
              <a:rPr lang="hu-HU" sz="2400" dirty="0" err="1" smtClean="0"/>
              <a:t>empirischer</a:t>
            </a:r>
            <a:r>
              <a:rPr lang="hu-HU" sz="2400" dirty="0" smtClean="0"/>
              <a:t> </a:t>
            </a:r>
            <a:r>
              <a:rPr lang="hu-HU" sz="2400" dirty="0" err="1" smtClean="0"/>
              <a:t>Blick</a:t>
            </a:r>
            <a:endParaRPr lang="hu-HU" sz="2400" dirty="0" smtClean="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301937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214383" y="907415"/>
            <a:ext cx="3932237" cy="1600200"/>
          </a:xfrm>
        </p:spPr>
        <p:txBody>
          <a:bodyPr>
            <a:normAutofit/>
          </a:bodyPr>
          <a:lstStyle/>
          <a:p>
            <a:pPr algn="ctr"/>
            <a:r>
              <a:rPr lang="hu-HU" sz="2800" b="1" dirty="0" err="1" smtClean="0"/>
              <a:t>Entsinnlichte</a:t>
            </a:r>
            <a:r>
              <a:rPr lang="hu-HU" sz="2800" b="1" dirty="0" smtClean="0"/>
              <a:t> </a:t>
            </a:r>
            <a:r>
              <a:rPr lang="hu-HU" sz="2800" b="1" dirty="0" err="1" smtClean="0"/>
              <a:t>Schönheit</a:t>
            </a:r>
            <a:r>
              <a:rPr lang="hu-HU" sz="2800" b="1" dirty="0" smtClean="0"/>
              <a:t/>
            </a:r>
            <a:br>
              <a:rPr lang="hu-HU" sz="2800" b="1" dirty="0" smtClean="0"/>
            </a:br>
            <a:r>
              <a:rPr lang="hu-HU" sz="2800" b="1" dirty="0" smtClean="0"/>
              <a:t>„</a:t>
            </a:r>
            <a:r>
              <a:rPr lang="hu-HU" sz="2800" b="1" dirty="0" err="1" smtClean="0"/>
              <a:t>edle</a:t>
            </a:r>
            <a:r>
              <a:rPr lang="hu-HU" sz="2800" b="1" dirty="0" smtClean="0"/>
              <a:t> </a:t>
            </a:r>
            <a:r>
              <a:rPr lang="hu-HU" sz="2800" b="1" dirty="0" err="1"/>
              <a:t>E</a:t>
            </a:r>
            <a:r>
              <a:rPr lang="hu-HU" sz="2800" b="1" dirty="0" err="1" smtClean="0"/>
              <a:t>infalt</a:t>
            </a:r>
            <a:r>
              <a:rPr lang="hu-HU" sz="2800" b="1" dirty="0" smtClean="0"/>
              <a:t>, </a:t>
            </a:r>
            <a:r>
              <a:rPr lang="hu-HU" sz="2800" b="1" dirty="0" err="1" smtClean="0"/>
              <a:t>stille</a:t>
            </a:r>
            <a:r>
              <a:rPr lang="hu-HU" sz="2800" b="1" dirty="0" smtClean="0"/>
              <a:t> </a:t>
            </a:r>
            <a:r>
              <a:rPr lang="hu-HU" sz="2800" b="1" dirty="0" err="1" smtClean="0"/>
              <a:t>Größe</a:t>
            </a:r>
            <a:r>
              <a:rPr lang="hu-HU" sz="2800" b="1" dirty="0" smtClean="0"/>
              <a:t>”</a:t>
            </a:r>
            <a:endParaRPr lang="hu-HU" sz="2800" b="1" dirty="0"/>
          </a:p>
        </p:txBody>
      </p:sp>
      <p:pic>
        <p:nvPicPr>
          <p:cNvPr id="8" name="Tartalom helye 7"/>
          <p:cNvPicPr>
            <a:picLocks noGrp="1" noChangeAspect="1"/>
          </p:cNvPicPr>
          <p:nvPr>
            <p:ph idx="1"/>
          </p:nvPr>
        </p:nvPicPr>
        <p:blipFill>
          <a:blip r:embed="rId2"/>
          <a:stretch>
            <a:fillRect/>
          </a:stretch>
        </p:blipFill>
        <p:spPr>
          <a:xfrm>
            <a:off x="4625376" y="1707515"/>
            <a:ext cx="3249083" cy="4873625"/>
          </a:xfrm>
          <a:prstGeom prst="rect">
            <a:avLst/>
          </a:prstGeom>
        </p:spPr>
      </p:pic>
      <p:sp>
        <p:nvSpPr>
          <p:cNvPr id="6" name="Szöveg helye 5"/>
          <p:cNvSpPr>
            <a:spLocks noGrp="1"/>
          </p:cNvSpPr>
          <p:nvPr>
            <p:ph type="body" sz="half" idx="2"/>
          </p:nvPr>
        </p:nvSpPr>
        <p:spPr>
          <a:xfrm>
            <a:off x="214382" y="2769552"/>
            <a:ext cx="3932237" cy="3811588"/>
          </a:xfrm>
        </p:spPr>
        <p:txBody>
          <a:bodyPr>
            <a:normAutofit lnSpcReduction="10000"/>
          </a:bodyPr>
          <a:lstStyle/>
          <a:p>
            <a:pPr algn="ctr"/>
            <a:r>
              <a:rPr lang="hu-HU" sz="2000" dirty="0" smtClean="0"/>
              <a:t>Johann Gottfried </a:t>
            </a:r>
            <a:r>
              <a:rPr lang="hu-HU" sz="2000" dirty="0" err="1" smtClean="0"/>
              <a:t>Schadow</a:t>
            </a:r>
            <a:r>
              <a:rPr lang="hu-HU" sz="2000" dirty="0" smtClean="0"/>
              <a:t>:</a:t>
            </a:r>
          </a:p>
          <a:p>
            <a:pPr algn="ctr"/>
            <a:r>
              <a:rPr lang="hu-HU" sz="2000" b="1" i="1" dirty="0" smtClean="0"/>
              <a:t>Die </a:t>
            </a:r>
            <a:r>
              <a:rPr lang="hu-HU" sz="2000" b="1" i="1" dirty="0" err="1" smtClean="0"/>
              <a:t>Prinzessingruppe</a:t>
            </a:r>
            <a:r>
              <a:rPr lang="hu-HU" sz="2000" b="1" i="1" dirty="0" smtClean="0"/>
              <a:t> </a:t>
            </a:r>
            <a:r>
              <a:rPr lang="hu-HU" sz="2000" dirty="0" smtClean="0"/>
              <a:t>(1795-1797)</a:t>
            </a:r>
          </a:p>
          <a:p>
            <a:r>
              <a:rPr lang="hu-HU" sz="2000" dirty="0"/>
              <a:t>D</a:t>
            </a:r>
            <a:r>
              <a:rPr lang="hu-HU" sz="2000" dirty="0" smtClean="0"/>
              <a:t>ie </a:t>
            </a:r>
            <a:r>
              <a:rPr lang="hu-HU" sz="2000" dirty="0" err="1" smtClean="0"/>
              <a:t>preußische</a:t>
            </a:r>
            <a:r>
              <a:rPr lang="hu-HU" sz="2000" dirty="0" smtClean="0"/>
              <a:t> </a:t>
            </a:r>
            <a:r>
              <a:rPr lang="hu-HU" sz="2000" dirty="0" err="1" smtClean="0"/>
              <a:t>Kronprinzessin</a:t>
            </a:r>
            <a:r>
              <a:rPr lang="hu-HU" sz="2000" dirty="0" smtClean="0"/>
              <a:t> und </a:t>
            </a:r>
            <a:r>
              <a:rPr lang="hu-HU" sz="2000" dirty="0" err="1" smtClean="0"/>
              <a:t>spätere</a:t>
            </a:r>
            <a:r>
              <a:rPr lang="hu-HU" sz="2000" dirty="0" smtClean="0"/>
              <a:t> Königin </a:t>
            </a:r>
            <a:r>
              <a:rPr lang="hu-HU" sz="2000" dirty="0" err="1" smtClean="0"/>
              <a:t>Luise</a:t>
            </a:r>
            <a:r>
              <a:rPr lang="hu-HU" sz="2000" dirty="0"/>
              <a:t> </a:t>
            </a:r>
            <a:r>
              <a:rPr lang="hu-HU" sz="2000" dirty="0" smtClean="0"/>
              <a:t>(</a:t>
            </a:r>
            <a:r>
              <a:rPr lang="hu-HU" sz="2000" dirty="0" err="1" smtClean="0"/>
              <a:t>links</a:t>
            </a:r>
            <a:r>
              <a:rPr lang="hu-HU" sz="2000" dirty="0" smtClean="0"/>
              <a:t>) in </a:t>
            </a:r>
            <a:r>
              <a:rPr lang="hu-HU" sz="2000" dirty="0" err="1" smtClean="0"/>
              <a:t>geschwisterlicher</a:t>
            </a:r>
            <a:r>
              <a:rPr lang="hu-HU" sz="2000" dirty="0" smtClean="0"/>
              <a:t> </a:t>
            </a:r>
            <a:r>
              <a:rPr lang="hu-HU" sz="2000" dirty="0" err="1" smtClean="0"/>
              <a:t>Umarmung</a:t>
            </a:r>
            <a:r>
              <a:rPr lang="hu-HU" sz="2000" dirty="0" smtClean="0"/>
              <a:t> mit </a:t>
            </a:r>
            <a:r>
              <a:rPr lang="hu-HU" sz="2000" dirty="0" err="1" smtClean="0"/>
              <a:t>ihrer</a:t>
            </a:r>
            <a:r>
              <a:rPr lang="hu-HU" sz="2000" dirty="0" smtClean="0"/>
              <a:t> </a:t>
            </a:r>
            <a:r>
              <a:rPr lang="hu-HU" sz="2000" dirty="0" err="1" smtClean="0"/>
              <a:t>jüngerer</a:t>
            </a:r>
            <a:r>
              <a:rPr lang="hu-HU" sz="2000" dirty="0" smtClean="0"/>
              <a:t> </a:t>
            </a:r>
            <a:r>
              <a:rPr lang="hu-HU" sz="2000" dirty="0" err="1" smtClean="0"/>
              <a:t>Schwester</a:t>
            </a:r>
            <a:r>
              <a:rPr lang="hu-HU" sz="2000" dirty="0" smtClean="0"/>
              <a:t> </a:t>
            </a:r>
            <a:r>
              <a:rPr lang="hu-HU" sz="2000" dirty="0" err="1" smtClean="0"/>
              <a:t>Friederike</a:t>
            </a:r>
            <a:endParaRPr lang="hu-HU" sz="2000" dirty="0" smtClean="0"/>
          </a:p>
          <a:p>
            <a:pPr algn="ctr"/>
            <a:endParaRPr lang="hu-HU" dirty="0" smtClean="0"/>
          </a:p>
          <a:p>
            <a:pPr algn="ctr"/>
            <a:endParaRPr lang="hu-HU" dirty="0"/>
          </a:p>
          <a:p>
            <a:pPr algn="ctr"/>
            <a:r>
              <a:rPr lang="hu-HU" dirty="0" err="1" smtClean="0"/>
              <a:t>Links</a:t>
            </a:r>
            <a:r>
              <a:rPr lang="hu-HU" dirty="0" smtClean="0"/>
              <a:t>: </a:t>
            </a:r>
            <a:r>
              <a:rPr lang="hu-HU" dirty="0" err="1" smtClean="0"/>
              <a:t>Gipsausführung</a:t>
            </a:r>
            <a:r>
              <a:rPr lang="hu-HU" dirty="0" smtClean="0"/>
              <a:t> (</a:t>
            </a:r>
            <a:r>
              <a:rPr lang="hu-HU" dirty="0" err="1" smtClean="0"/>
              <a:t>Friedrichswerdersche</a:t>
            </a:r>
            <a:r>
              <a:rPr lang="hu-HU" dirty="0" smtClean="0"/>
              <a:t> </a:t>
            </a:r>
            <a:r>
              <a:rPr lang="hu-HU" dirty="0" err="1" smtClean="0"/>
              <a:t>Kirche</a:t>
            </a:r>
            <a:r>
              <a:rPr lang="hu-HU" dirty="0" smtClean="0"/>
              <a:t>, Berlin)</a:t>
            </a:r>
          </a:p>
          <a:p>
            <a:pPr algn="ctr"/>
            <a:r>
              <a:rPr lang="hu-HU" dirty="0" err="1" smtClean="0"/>
              <a:t>Rechts</a:t>
            </a:r>
            <a:r>
              <a:rPr lang="hu-HU" dirty="0" smtClean="0"/>
              <a:t>: </a:t>
            </a:r>
            <a:r>
              <a:rPr lang="hu-HU" dirty="0" err="1" smtClean="0"/>
              <a:t>Marmorfassung</a:t>
            </a:r>
            <a:r>
              <a:rPr lang="hu-HU" dirty="0" smtClean="0"/>
              <a:t> (</a:t>
            </a:r>
            <a:r>
              <a:rPr lang="hu-HU" dirty="0" err="1" smtClean="0"/>
              <a:t>Alte</a:t>
            </a:r>
            <a:r>
              <a:rPr lang="hu-HU" dirty="0" smtClean="0"/>
              <a:t> </a:t>
            </a:r>
            <a:r>
              <a:rPr lang="hu-HU" dirty="0" err="1" smtClean="0"/>
              <a:t>Nationalgalerie</a:t>
            </a:r>
            <a:r>
              <a:rPr lang="hu-HU" dirty="0" smtClean="0"/>
              <a:t>, Berlin)</a:t>
            </a:r>
            <a:endParaRPr lang="hu-HU" dirty="0"/>
          </a:p>
        </p:txBody>
      </p:sp>
      <p:pic>
        <p:nvPicPr>
          <p:cNvPr id="9" name="Kép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215" y="1707515"/>
            <a:ext cx="3142891" cy="4875410"/>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814754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53524" y="1132877"/>
            <a:ext cx="10515600" cy="1325563"/>
          </a:xfrm>
        </p:spPr>
        <p:txBody>
          <a:bodyPr>
            <a:normAutofit/>
          </a:bodyPr>
          <a:lstStyle/>
          <a:p>
            <a:pPr algn="ctr"/>
            <a:r>
              <a:rPr lang="hu-HU" sz="3200" b="1" dirty="0" err="1" smtClean="0"/>
              <a:t>Augenlust</a:t>
            </a:r>
            <a:r>
              <a:rPr lang="hu-HU" sz="3200" b="1" dirty="0" smtClean="0"/>
              <a:t> – </a:t>
            </a:r>
            <a:r>
              <a:rPr lang="hu-HU" sz="3200" b="1" dirty="0" err="1" smtClean="0"/>
              <a:t>Gartenkunst</a:t>
            </a:r>
            <a:r>
              <a:rPr lang="hu-HU" sz="3600" b="1" dirty="0" smtClean="0"/>
              <a:t/>
            </a:r>
            <a:br>
              <a:rPr lang="hu-HU" sz="3600" b="1" dirty="0" smtClean="0"/>
            </a:br>
            <a:r>
              <a:rPr lang="hu-HU" sz="2400" b="1" dirty="0" err="1" smtClean="0"/>
              <a:t>Das</a:t>
            </a:r>
            <a:r>
              <a:rPr lang="hu-HU" sz="2400" b="1" dirty="0" smtClean="0"/>
              <a:t> </a:t>
            </a:r>
            <a:r>
              <a:rPr lang="hu-HU" sz="2400" b="1" dirty="0" err="1" smtClean="0"/>
              <a:t>Schloss</a:t>
            </a:r>
            <a:r>
              <a:rPr lang="hu-HU" sz="2400" b="1" dirty="0" smtClean="0"/>
              <a:t> </a:t>
            </a:r>
            <a:r>
              <a:rPr lang="hu-HU" sz="2400" b="1" dirty="0" err="1" smtClean="0"/>
              <a:t>Schwetzingen</a:t>
            </a:r>
            <a:r>
              <a:rPr lang="hu-HU" sz="2400" b="1" dirty="0" smtClean="0"/>
              <a:t> </a:t>
            </a:r>
            <a:r>
              <a:rPr lang="hu-HU" sz="2400" b="1" dirty="0" err="1" smtClean="0"/>
              <a:t>bei</a:t>
            </a:r>
            <a:r>
              <a:rPr lang="hu-HU" sz="2400" b="1" dirty="0" smtClean="0"/>
              <a:t> Heidelberg, </a:t>
            </a:r>
            <a:r>
              <a:rPr lang="hu-HU" sz="2400" b="1" dirty="0" err="1" smtClean="0"/>
              <a:t>Sommerresidenz</a:t>
            </a:r>
            <a:r>
              <a:rPr lang="hu-HU" sz="2400" b="1" dirty="0" smtClean="0"/>
              <a:t> der </a:t>
            </a:r>
            <a:r>
              <a:rPr lang="hu-HU" sz="2400" b="1" dirty="0" err="1" smtClean="0"/>
              <a:t>Kurfürsten</a:t>
            </a:r>
            <a:r>
              <a:rPr lang="hu-HU" sz="2400" b="1" dirty="0" smtClean="0"/>
              <a:t> </a:t>
            </a:r>
            <a:r>
              <a:rPr lang="hu-HU" sz="2400" b="1" dirty="0" err="1" smtClean="0"/>
              <a:t>der</a:t>
            </a:r>
            <a:r>
              <a:rPr lang="hu-HU" sz="2400" b="1" dirty="0" smtClean="0"/>
              <a:t> </a:t>
            </a:r>
            <a:r>
              <a:rPr lang="hu-HU" sz="2400" b="1" dirty="0" err="1" smtClean="0"/>
              <a:t>Pfalz</a:t>
            </a:r>
            <a:r>
              <a:rPr lang="hu-HU" sz="2400" b="1" dirty="0" smtClean="0"/>
              <a:t> </a:t>
            </a:r>
            <a:r>
              <a:rPr lang="hu-HU" sz="2400" b="1" dirty="0" err="1" smtClean="0"/>
              <a:t>vereint</a:t>
            </a:r>
            <a:r>
              <a:rPr lang="hu-HU" sz="2400" b="1" dirty="0" smtClean="0"/>
              <a:t> </a:t>
            </a:r>
            <a:r>
              <a:rPr lang="hu-HU" sz="2400" b="1" dirty="0" err="1" smtClean="0"/>
              <a:t>beide</a:t>
            </a:r>
            <a:r>
              <a:rPr lang="hu-HU" sz="2400" b="1" dirty="0" smtClean="0"/>
              <a:t> </a:t>
            </a:r>
            <a:r>
              <a:rPr lang="hu-HU" sz="2400" b="1" dirty="0" err="1" smtClean="0"/>
              <a:t>Gartentypen</a:t>
            </a:r>
            <a:endParaRPr lang="hu-HU" sz="2400" b="1" dirty="0"/>
          </a:p>
        </p:txBody>
      </p:sp>
      <p:sp>
        <p:nvSpPr>
          <p:cNvPr id="4" name="Szöveg helye 3"/>
          <p:cNvSpPr>
            <a:spLocks noGrp="1"/>
          </p:cNvSpPr>
          <p:nvPr>
            <p:ph type="body" idx="1"/>
          </p:nvPr>
        </p:nvSpPr>
        <p:spPr>
          <a:xfrm>
            <a:off x="927101" y="2270024"/>
            <a:ext cx="5157787" cy="823912"/>
          </a:xfrm>
        </p:spPr>
        <p:txBody>
          <a:bodyPr>
            <a:normAutofit/>
          </a:bodyPr>
          <a:lstStyle/>
          <a:p>
            <a:pPr algn="ctr"/>
            <a:r>
              <a:rPr lang="hu-HU" sz="2000" b="0" dirty="0" err="1" smtClean="0"/>
              <a:t>Französischer</a:t>
            </a:r>
            <a:r>
              <a:rPr lang="hu-HU" sz="2000" b="0" dirty="0" smtClean="0"/>
              <a:t> </a:t>
            </a:r>
            <a:r>
              <a:rPr lang="hu-HU" sz="2000" b="0" dirty="0" err="1" smtClean="0"/>
              <a:t>Graten</a:t>
            </a:r>
            <a:r>
              <a:rPr lang="hu-HU" sz="2000" b="0" dirty="0" smtClean="0"/>
              <a:t> / </a:t>
            </a:r>
            <a:r>
              <a:rPr lang="hu-HU" sz="2000" b="0" dirty="0" err="1" smtClean="0"/>
              <a:t>Barockgarten</a:t>
            </a:r>
            <a:r>
              <a:rPr lang="hu-HU" sz="2000" b="0" dirty="0" smtClean="0"/>
              <a:t> – </a:t>
            </a:r>
            <a:r>
              <a:rPr lang="hu-HU" sz="2000" b="0" dirty="0" err="1" smtClean="0"/>
              <a:t>formal</a:t>
            </a:r>
            <a:r>
              <a:rPr lang="hu-HU" sz="2000" b="0" dirty="0" smtClean="0"/>
              <a:t> </a:t>
            </a:r>
            <a:r>
              <a:rPr lang="hu-HU" sz="2000" b="0" dirty="0" err="1" smtClean="0"/>
              <a:t>streng</a:t>
            </a:r>
            <a:r>
              <a:rPr lang="hu-HU" sz="2000" b="0" dirty="0" smtClean="0"/>
              <a:t> </a:t>
            </a:r>
            <a:r>
              <a:rPr lang="hu-HU" sz="2000" b="0" dirty="0" err="1" smtClean="0"/>
              <a:t>symmetrische</a:t>
            </a:r>
            <a:r>
              <a:rPr lang="hu-HU" sz="2000" b="0" dirty="0" smtClean="0"/>
              <a:t> </a:t>
            </a:r>
            <a:r>
              <a:rPr lang="hu-HU" sz="2000" b="0" dirty="0" err="1" smtClean="0"/>
              <a:t>Anlage</a:t>
            </a:r>
            <a:endParaRPr lang="hu-HU" sz="2000" b="0" dirty="0"/>
          </a:p>
        </p:txBody>
      </p:sp>
      <p:pic>
        <p:nvPicPr>
          <p:cNvPr id="10" name="Tartalom helye 9"/>
          <p:cNvPicPr>
            <a:picLocks noGrp="1" noChangeAspect="1"/>
          </p:cNvPicPr>
          <p:nvPr>
            <p:ph sz="half" idx="2"/>
          </p:nvPr>
        </p:nvPicPr>
        <p:blipFill>
          <a:blip r:embed="rId2"/>
          <a:stretch>
            <a:fillRect/>
          </a:stretch>
        </p:blipFill>
        <p:spPr>
          <a:xfrm>
            <a:off x="347162" y="3084411"/>
            <a:ext cx="6143037" cy="3455458"/>
          </a:xfrm>
          <a:prstGeom prst="rect">
            <a:avLst/>
          </a:prstGeom>
        </p:spPr>
      </p:pic>
      <p:sp>
        <p:nvSpPr>
          <p:cNvPr id="6" name="Szöveg helye 5"/>
          <p:cNvSpPr>
            <a:spLocks noGrp="1"/>
          </p:cNvSpPr>
          <p:nvPr>
            <p:ph type="body" sz="quarter" idx="3"/>
          </p:nvPr>
        </p:nvSpPr>
        <p:spPr>
          <a:xfrm>
            <a:off x="6658306" y="2270024"/>
            <a:ext cx="5183188" cy="823912"/>
          </a:xfrm>
        </p:spPr>
        <p:txBody>
          <a:bodyPr>
            <a:normAutofit/>
          </a:bodyPr>
          <a:lstStyle/>
          <a:p>
            <a:pPr algn="ctr"/>
            <a:r>
              <a:rPr lang="hu-HU" sz="2000" b="0" dirty="0" err="1" smtClean="0"/>
              <a:t>Englischer</a:t>
            </a:r>
            <a:r>
              <a:rPr lang="hu-HU" sz="2000" b="0" dirty="0" smtClean="0"/>
              <a:t> </a:t>
            </a:r>
            <a:r>
              <a:rPr lang="hu-HU" sz="2000" b="0" dirty="0" err="1" smtClean="0"/>
              <a:t>Garten</a:t>
            </a:r>
            <a:r>
              <a:rPr lang="hu-HU" sz="2000" b="0" dirty="0" smtClean="0"/>
              <a:t> / </a:t>
            </a:r>
            <a:r>
              <a:rPr lang="hu-HU" sz="2000" b="0" dirty="0" err="1" smtClean="0"/>
              <a:t>romantischer</a:t>
            </a:r>
            <a:r>
              <a:rPr lang="hu-HU" sz="2000" b="0" dirty="0" smtClean="0"/>
              <a:t> </a:t>
            </a:r>
            <a:r>
              <a:rPr lang="hu-HU" sz="2000" b="0" dirty="0" err="1" smtClean="0"/>
              <a:t>Garten</a:t>
            </a:r>
            <a:r>
              <a:rPr lang="hu-HU" sz="2000" b="0" dirty="0" smtClean="0"/>
              <a:t> – </a:t>
            </a:r>
            <a:r>
              <a:rPr lang="hu-HU" sz="2000" b="0" dirty="0" err="1" smtClean="0"/>
              <a:t>künstlich-naturnahe</a:t>
            </a:r>
            <a:r>
              <a:rPr lang="hu-HU" sz="2000" b="0" dirty="0" smtClean="0"/>
              <a:t> </a:t>
            </a:r>
            <a:r>
              <a:rPr lang="hu-HU" sz="2000" b="0" dirty="0" err="1" smtClean="0"/>
              <a:t>Anlage</a:t>
            </a:r>
            <a:endParaRPr lang="hu-HU" sz="2000" b="0" dirty="0"/>
          </a:p>
        </p:txBody>
      </p:sp>
      <p:pic>
        <p:nvPicPr>
          <p:cNvPr id="11" name="Tartalom helye 10"/>
          <p:cNvPicPr>
            <a:picLocks noGrp="1" noChangeAspect="1"/>
          </p:cNvPicPr>
          <p:nvPr>
            <p:ph sz="quarter" idx="4"/>
          </p:nvPr>
        </p:nvPicPr>
        <p:blipFill>
          <a:blip r:embed="rId3"/>
          <a:stretch>
            <a:fillRect/>
          </a:stretch>
        </p:blipFill>
        <p:spPr>
          <a:xfrm>
            <a:off x="6658306" y="3084411"/>
            <a:ext cx="5183188" cy="3455458"/>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451300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384586"/>
            <a:ext cx="10515600" cy="1325563"/>
          </a:xfrm>
        </p:spPr>
        <p:txBody>
          <a:bodyPr/>
          <a:lstStyle/>
          <a:p>
            <a:pPr algn="ctr"/>
            <a:r>
              <a:rPr lang="hu-HU" sz="3600" b="1" dirty="0" smtClean="0"/>
              <a:t>„</a:t>
            </a:r>
            <a:r>
              <a:rPr lang="hu-HU" sz="3600" b="1" dirty="0" err="1" smtClean="0"/>
              <a:t>Schein</a:t>
            </a:r>
            <a:r>
              <a:rPr lang="hu-HU" sz="3600" b="1" dirty="0" smtClean="0"/>
              <a:t>” und „</a:t>
            </a:r>
            <a:r>
              <a:rPr lang="hu-HU" sz="3600" b="1" dirty="0" err="1" smtClean="0"/>
              <a:t>Sein</a:t>
            </a:r>
            <a:r>
              <a:rPr lang="hu-HU" sz="3600" b="1" dirty="0" smtClean="0"/>
              <a:t>” </a:t>
            </a:r>
            <a:r>
              <a:rPr lang="hu-HU" sz="3600" b="1" dirty="0" err="1" smtClean="0"/>
              <a:t>bei</a:t>
            </a:r>
            <a:r>
              <a:rPr lang="hu-HU" sz="3600" b="1" dirty="0" smtClean="0"/>
              <a:t> Heinrich von Kleist</a:t>
            </a:r>
            <a:br>
              <a:rPr lang="hu-HU" sz="3600" b="1" dirty="0" smtClean="0"/>
            </a:br>
            <a:r>
              <a:rPr lang="hu-HU" sz="2800" b="1" dirty="0" err="1" smtClean="0"/>
              <a:t>Trügen</a:t>
            </a:r>
            <a:r>
              <a:rPr lang="hu-HU" sz="2800" b="1" dirty="0" smtClean="0"/>
              <a:t> </a:t>
            </a:r>
            <a:r>
              <a:rPr lang="hu-HU" sz="2800" b="1" dirty="0" err="1" smtClean="0"/>
              <a:t>alle</a:t>
            </a:r>
            <a:r>
              <a:rPr lang="hu-HU" sz="2800" b="1" dirty="0" smtClean="0"/>
              <a:t> </a:t>
            </a:r>
            <a:r>
              <a:rPr lang="hu-HU" sz="2800" b="1" dirty="0" err="1" smtClean="0"/>
              <a:t>Sinnesorgane</a:t>
            </a:r>
            <a:r>
              <a:rPr lang="hu-HU" sz="2800" b="1" dirty="0" smtClean="0"/>
              <a:t>, </a:t>
            </a:r>
            <a:r>
              <a:rPr lang="hu-HU" sz="2800" b="1" dirty="0" err="1" smtClean="0"/>
              <a:t>nicht</a:t>
            </a:r>
            <a:r>
              <a:rPr lang="hu-HU" sz="2800" b="1" dirty="0" smtClean="0"/>
              <a:t> </a:t>
            </a:r>
            <a:r>
              <a:rPr lang="hu-HU" sz="2800" b="1" dirty="0" err="1" smtClean="0"/>
              <a:t>nur</a:t>
            </a:r>
            <a:r>
              <a:rPr lang="hu-HU" sz="2800" b="1" dirty="0" smtClean="0"/>
              <a:t> der </a:t>
            </a:r>
            <a:r>
              <a:rPr lang="hu-HU" sz="2800" b="1" dirty="0" err="1" smtClean="0"/>
              <a:t>Verstand</a:t>
            </a:r>
            <a:r>
              <a:rPr lang="hu-HU" sz="2800" b="1" dirty="0" smtClean="0"/>
              <a:t>???</a:t>
            </a:r>
            <a:endParaRPr lang="hu-HU" sz="2800" b="1" dirty="0"/>
          </a:p>
        </p:txBody>
      </p:sp>
      <p:sp>
        <p:nvSpPr>
          <p:cNvPr id="3" name="Tartalom helye 2"/>
          <p:cNvSpPr>
            <a:spLocks noGrp="1"/>
          </p:cNvSpPr>
          <p:nvPr>
            <p:ph idx="1"/>
          </p:nvPr>
        </p:nvSpPr>
        <p:spPr>
          <a:xfrm>
            <a:off x="838200" y="2887037"/>
            <a:ext cx="10515600" cy="3289925"/>
          </a:xfrm>
        </p:spPr>
        <p:txBody>
          <a:bodyPr/>
          <a:lstStyle/>
          <a:p>
            <a:pPr marL="0" indent="0" algn="ctr">
              <a:buNone/>
            </a:pPr>
            <a:r>
              <a:rPr lang="hu-HU" dirty="0" err="1" smtClean="0"/>
              <a:t>Kant-Erlebnis</a:t>
            </a:r>
            <a:r>
              <a:rPr lang="hu-HU" dirty="0" smtClean="0"/>
              <a:t> (</a:t>
            </a:r>
            <a:r>
              <a:rPr lang="hu-HU" dirty="0" err="1" smtClean="0"/>
              <a:t>Briefe</a:t>
            </a:r>
            <a:r>
              <a:rPr lang="hu-HU" dirty="0" smtClean="0"/>
              <a:t> v. 1801)</a:t>
            </a:r>
            <a:endParaRPr lang="hu-HU" i="1" dirty="0" smtClean="0"/>
          </a:p>
          <a:p>
            <a:pPr marL="0" indent="0" algn="ctr">
              <a:buNone/>
            </a:pPr>
            <a:r>
              <a:rPr lang="hu-HU" i="1" dirty="0" err="1" smtClean="0"/>
              <a:t>Penthesilea</a:t>
            </a:r>
            <a:r>
              <a:rPr lang="hu-HU" i="1" dirty="0" smtClean="0"/>
              <a:t> (1806/ 1808)</a:t>
            </a:r>
          </a:p>
          <a:p>
            <a:pPr marL="0" indent="0" algn="ctr">
              <a:buNone/>
            </a:pPr>
            <a:r>
              <a:rPr lang="hu-HU" i="1" dirty="0" err="1" smtClean="0"/>
              <a:t>Amphytrion</a:t>
            </a:r>
            <a:r>
              <a:rPr lang="hu-HU" i="1" dirty="0" smtClean="0"/>
              <a:t> (1806/1807)</a:t>
            </a:r>
          </a:p>
          <a:p>
            <a:pPr marL="0" indent="0" algn="ctr">
              <a:buNone/>
            </a:pPr>
            <a:r>
              <a:rPr lang="hu-HU" i="1" dirty="0" err="1" smtClean="0"/>
              <a:t>Prinz</a:t>
            </a:r>
            <a:r>
              <a:rPr lang="hu-HU" i="1" dirty="0" smtClean="0"/>
              <a:t> Friedrich von </a:t>
            </a:r>
            <a:r>
              <a:rPr lang="hu-HU" i="1" dirty="0" err="1" smtClean="0"/>
              <a:t>Homburg</a:t>
            </a:r>
            <a:r>
              <a:rPr lang="hu-HU" i="1" dirty="0" smtClean="0"/>
              <a:t> (1809/1811)</a:t>
            </a:r>
          </a:p>
          <a:p>
            <a:pPr marL="0" indent="0" algn="ctr">
              <a:buNone/>
            </a:pPr>
            <a:r>
              <a:rPr lang="hu-HU" i="1" dirty="0" err="1" smtClean="0"/>
              <a:t>Über</a:t>
            </a:r>
            <a:r>
              <a:rPr lang="hu-HU" i="1" dirty="0" smtClean="0"/>
              <a:t> </a:t>
            </a:r>
            <a:r>
              <a:rPr lang="hu-HU" i="1" dirty="0" err="1" smtClean="0"/>
              <a:t>das</a:t>
            </a:r>
            <a:r>
              <a:rPr lang="hu-HU" i="1" dirty="0" smtClean="0"/>
              <a:t> </a:t>
            </a:r>
            <a:r>
              <a:rPr lang="hu-HU" i="1" dirty="0" err="1" smtClean="0"/>
              <a:t>Marionettentheater</a:t>
            </a:r>
            <a:r>
              <a:rPr lang="hu-HU" i="1" dirty="0" smtClean="0"/>
              <a:t> (1810)</a:t>
            </a:r>
            <a:endParaRPr lang="hu-HU" i="1"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557594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434801"/>
            <a:ext cx="10515600" cy="1325563"/>
          </a:xfrm>
        </p:spPr>
        <p:txBody>
          <a:bodyPr>
            <a:noAutofit/>
          </a:bodyPr>
          <a:lstStyle/>
          <a:p>
            <a:pPr algn="ctr"/>
            <a:r>
              <a:rPr lang="de-DE" sz="3200" b="1" dirty="0" smtClean="0"/>
              <a:t>Auszug </a:t>
            </a:r>
            <a:r>
              <a:rPr lang="de-DE" sz="3200" b="1" dirty="0"/>
              <a:t>aus dem Brief von </a:t>
            </a:r>
            <a:r>
              <a:rPr lang="de-DE" sz="3200" b="1" dirty="0" smtClean="0"/>
              <a:t>H</a:t>
            </a:r>
            <a:r>
              <a:rPr lang="hu-HU" sz="3200" b="1" dirty="0" err="1" smtClean="0"/>
              <a:t>einrich</a:t>
            </a:r>
            <a:r>
              <a:rPr lang="hu-HU" sz="3200" b="1" dirty="0" smtClean="0"/>
              <a:t> </a:t>
            </a:r>
            <a:r>
              <a:rPr lang="de-DE" sz="3200" b="1" dirty="0" smtClean="0"/>
              <a:t>v</a:t>
            </a:r>
            <a:r>
              <a:rPr lang="hu-HU" sz="3200" b="1" dirty="0" err="1" smtClean="0"/>
              <a:t>on</a:t>
            </a:r>
            <a:r>
              <a:rPr lang="de-DE" sz="3200" b="1" dirty="0" smtClean="0"/>
              <a:t> </a:t>
            </a:r>
            <a:r>
              <a:rPr lang="de-DE" sz="3200" b="1" dirty="0"/>
              <a:t>Kleist an seine Braut Wilhelmine von </a:t>
            </a:r>
            <a:r>
              <a:rPr lang="de-DE" sz="3200" b="1" dirty="0" smtClean="0"/>
              <a:t>Zange</a:t>
            </a:r>
            <a:r>
              <a:rPr lang="hu-HU" sz="3200" b="1" dirty="0" smtClean="0"/>
              <a:t> v.</a:t>
            </a:r>
            <a:r>
              <a:rPr lang="de-DE" sz="3200" b="1" dirty="0" smtClean="0"/>
              <a:t> </a:t>
            </a:r>
            <a:r>
              <a:rPr lang="de-DE" sz="3200" b="1" dirty="0"/>
              <a:t>22. März 1801)</a:t>
            </a:r>
            <a:r>
              <a:rPr lang="hu-HU" sz="3200" b="1" dirty="0"/>
              <a:t/>
            </a:r>
            <a:br>
              <a:rPr lang="hu-HU" sz="3200" b="1" dirty="0"/>
            </a:br>
            <a:endParaRPr lang="hu-HU" sz="3200" b="1" dirty="0"/>
          </a:p>
        </p:txBody>
      </p:sp>
      <p:sp>
        <p:nvSpPr>
          <p:cNvPr id="3" name="Tartalom helye 2"/>
          <p:cNvSpPr>
            <a:spLocks noGrp="1"/>
          </p:cNvSpPr>
          <p:nvPr>
            <p:ph idx="1"/>
          </p:nvPr>
        </p:nvSpPr>
        <p:spPr>
          <a:xfrm>
            <a:off x="838200" y="2610629"/>
            <a:ext cx="10515600" cy="4351338"/>
          </a:xfrm>
        </p:spPr>
        <p:txBody>
          <a:bodyPr>
            <a:normAutofit fontScale="85000" lnSpcReduction="20000"/>
          </a:bodyPr>
          <a:lstStyle/>
          <a:p>
            <a:pPr marL="0" indent="0">
              <a:buNone/>
            </a:pPr>
            <a:r>
              <a:rPr lang="de-DE" dirty="0"/>
              <a:t>„</a:t>
            </a:r>
            <a:r>
              <a:rPr lang="de-DE" i="1" dirty="0"/>
              <a:t>Vor kurzem ward ich mit der neueren sogenannten </a:t>
            </a:r>
            <a:r>
              <a:rPr lang="de-DE" b="1" i="1" dirty="0"/>
              <a:t>Kantischen Philosophie </a:t>
            </a:r>
            <a:r>
              <a:rPr lang="de-DE" i="1" dirty="0"/>
              <a:t>bekannt – und Dir </a:t>
            </a:r>
            <a:r>
              <a:rPr lang="de-DE" i="1" dirty="0" err="1"/>
              <a:t>muß</a:t>
            </a:r>
            <a:r>
              <a:rPr lang="de-DE" i="1" dirty="0"/>
              <a:t> ich jetzt daraus einen Gedanken mitteilen, indem ich nicht fürchten darf, </a:t>
            </a:r>
            <a:r>
              <a:rPr lang="de-DE" i="1" dirty="0" err="1"/>
              <a:t>daß</a:t>
            </a:r>
            <a:r>
              <a:rPr lang="de-DE" i="1" dirty="0"/>
              <a:t> er Dich so tief, so schmerzhaft erschüttern wird, als mich. Auch kennst Du das Ganze nicht hinlänglich, um sein Interesse vollständig zu begreifen. Ich will indessen so deutlich sprechen, als möglich.</a:t>
            </a:r>
            <a:endParaRPr lang="hu-HU" i="1" dirty="0"/>
          </a:p>
          <a:p>
            <a:pPr marL="0" indent="0">
              <a:buNone/>
            </a:pPr>
            <a:r>
              <a:rPr lang="de-DE" b="1" i="1" dirty="0">
                <a:solidFill>
                  <a:srgbClr val="C00000"/>
                </a:solidFill>
              </a:rPr>
              <a:t>Wenn alle Menschen statt der Augen grüne Gläser hätten, so würden sie urteilen müssen, die Gegenstände, welche sie dadurch erblicken, sind grün – und nie würden sie entscheiden können, ob ihr Auge ihnen die Dinge zeigt, wie sie sind, oder ob es nicht etwas zu ihnen hinzutut, was nicht ihnen, sondern dem Auge gehört. So ist es mit dem </a:t>
            </a:r>
            <a:r>
              <a:rPr lang="de-DE" b="1" i="1" dirty="0" err="1" smtClean="0">
                <a:solidFill>
                  <a:srgbClr val="C00000"/>
                </a:solidFill>
              </a:rPr>
              <a:t>Verst</a:t>
            </a:r>
            <a:r>
              <a:rPr lang="hu-HU" b="1" i="1" dirty="0" smtClean="0">
                <a:solidFill>
                  <a:srgbClr val="C00000"/>
                </a:solidFill>
              </a:rPr>
              <a:t>a</a:t>
            </a:r>
            <a:r>
              <a:rPr lang="de-DE" b="1" i="1" dirty="0" err="1" smtClean="0">
                <a:solidFill>
                  <a:srgbClr val="C00000"/>
                </a:solidFill>
              </a:rPr>
              <a:t>nde</a:t>
            </a:r>
            <a:r>
              <a:rPr lang="de-DE" b="1" i="1" dirty="0">
                <a:solidFill>
                  <a:srgbClr val="C00000"/>
                </a:solidFill>
              </a:rPr>
              <a:t>. Wir können nicht entscheiden, ob das, was wir Wahrheit nennen, wahrhaft Wahrheit ist, oder ob es uns nur so scheint. </a:t>
            </a:r>
            <a:r>
              <a:rPr lang="de-DE" i="1" dirty="0"/>
              <a:t>Ist das letzte, so ist die Wahrheit, die wir hier sammeln, nach dem Tode nicht mehr – und alles Bestreben, ein Eigentum sich zu erwerben, das uns auch in das Grab folgt, ist vergeblich </a:t>
            </a:r>
            <a:r>
              <a:rPr lang="de-DE" i="1" dirty="0" smtClean="0"/>
              <a:t>–</a:t>
            </a:r>
            <a:r>
              <a:rPr lang="hu-HU" i="1" dirty="0" smtClean="0"/>
              <a:t>”</a:t>
            </a:r>
            <a:endParaRPr lang="hu-HU" i="1" dirty="0"/>
          </a:p>
          <a:p>
            <a:pPr marL="0" indent="0">
              <a:buNone/>
            </a:pPr>
            <a:r>
              <a:rPr lang="de-DE" dirty="0"/>
              <a:t> </a:t>
            </a:r>
            <a:endParaRPr lang="hu-HU" dirty="0"/>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954816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788" y="942779"/>
            <a:ext cx="10515600" cy="1325563"/>
          </a:xfrm>
        </p:spPr>
        <p:txBody>
          <a:bodyPr>
            <a:normAutofit/>
          </a:bodyPr>
          <a:lstStyle/>
          <a:p>
            <a:pPr algn="ctr"/>
            <a:r>
              <a:rPr lang="hu-HU" sz="3600" b="1" dirty="0" smtClean="0"/>
              <a:t>Körper – </a:t>
            </a:r>
            <a:r>
              <a:rPr lang="hu-HU" sz="3600" b="1" dirty="0" err="1" smtClean="0"/>
              <a:t>Sexualität</a:t>
            </a:r>
            <a:r>
              <a:rPr lang="hu-HU" sz="3600" b="1" dirty="0" smtClean="0"/>
              <a:t> - </a:t>
            </a:r>
            <a:r>
              <a:rPr lang="hu-HU" sz="3600" b="1" dirty="0" err="1" smtClean="0"/>
              <a:t>Gender</a:t>
            </a:r>
            <a:endParaRPr lang="hu-HU" sz="3600" b="1" dirty="0"/>
          </a:p>
        </p:txBody>
      </p:sp>
      <p:sp>
        <p:nvSpPr>
          <p:cNvPr id="10" name="Szöveg helye 9"/>
          <p:cNvSpPr>
            <a:spLocks noGrp="1"/>
          </p:cNvSpPr>
          <p:nvPr>
            <p:ph type="body" idx="1"/>
          </p:nvPr>
        </p:nvSpPr>
        <p:spPr/>
        <p:txBody>
          <a:bodyPr/>
          <a:lstStyle/>
          <a:p>
            <a:pPr algn="ctr"/>
            <a:r>
              <a:rPr lang="hu-HU" dirty="0" smtClean="0"/>
              <a:t>Körper</a:t>
            </a:r>
            <a:endParaRPr lang="hu-HU" dirty="0"/>
          </a:p>
        </p:txBody>
      </p:sp>
      <p:sp>
        <p:nvSpPr>
          <p:cNvPr id="11" name="Tartalom helye 10"/>
          <p:cNvSpPr>
            <a:spLocks noGrp="1"/>
          </p:cNvSpPr>
          <p:nvPr>
            <p:ph sz="half" idx="2"/>
          </p:nvPr>
        </p:nvSpPr>
        <p:spPr/>
        <p:txBody>
          <a:bodyPr>
            <a:normAutofit/>
          </a:bodyPr>
          <a:lstStyle/>
          <a:p>
            <a:pPr marL="0" indent="0" algn="ctr">
              <a:buNone/>
            </a:pPr>
            <a:r>
              <a:rPr lang="hu-HU" sz="2400" b="1" dirty="0" err="1" smtClean="0"/>
              <a:t>Materiell</a:t>
            </a:r>
            <a:r>
              <a:rPr lang="hu-HU" sz="2400" b="1" dirty="0" smtClean="0"/>
              <a:t> </a:t>
            </a:r>
            <a:r>
              <a:rPr lang="hu-HU" sz="2400" b="1" dirty="0" err="1" smtClean="0"/>
              <a:t>Vergänglich</a:t>
            </a:r>
            <a:endParaRPr lang="hu-HU" sz="2400" b="1" dirty="0"/>
          </a:p>
          <a:p>
            <a:endParaRPr lang="hu-HU" sz="2400" dirty="0" smtClean="0"/>
          </a:p>
          <a:p>
            <a:pPr algn="ctr"/>
            <a:r>
              <a:rPr lang="hu-HU" sz="2400" dirty="0" err="1" smtClean="0"/>
              <a:t>Seit</a:t>
            </a:r>
            <a:r>
              <a:rPr lang="hu-HU" sz="2400" dirty="0" smtClean="0"/>
              <a:t> der </a:t>
            </a:r>
            <a:r>
              <a:rPr lang="hu-HU" sz="2400" dirty="0" err="1" smtClean="0"/>
              <a:t>Aufklärung</a:t>
            </a:r>
            <a:r>
              <a:rPr lang="hu-HU" sz="2400" dirty="0" smtClean="0"/>
              <a:t> </a:t>
            </a:r>
            <a:r>
              <a:rPr lang="hu-HU" sz="2400" dirty="0" err="1" smtClean="0"/>
              <a:t>gelten</a:t>
            </a:r>
            <a:r>
              <a:rPr lang="hu-HU" sz="2400" dirty="0" smtClean="0"/>
              <a:t> Körper und </a:t>
            </a:r>
            <a:r>
              <a:rPr lang="hu-HU" sz="2400" dirty="0" err="1" smtClean="0"/>
              <a:t>Geist</a:t>
            </a:r>
            <a:r>
              <a:rPr lang="hu-HU" sz="2400" dirty="0" smtClean="0"/>
              <a:t> (</a:t>
            </a:r>
            <a:r>
              <a:rPr lang="hu-HU" sz="2400" dirty="0" err="1" smtClean="0"/>
              <a:t>Seele</a:t>
            </a:r>
            <a:r>
              <a:rPr lang="hu-HU" sz="2400" dirty="0" smtClean="0"/>
              <a:t>) </a:t>
            </a:r>
            <a:r>
              <a:rPr lang="hu-HU" sz="2400" dirty="0" err="1" smtClean="0"/>
              <a:t>nicht</a:t>
            </a:r>
            <a:r>
              <a:rPr lang="hu-HU" sz="2400" dirty="0" smtClean="0"/>
              <a:t> </a:t>
            </a:r>
            <a:r>
              <a:rPr lang="hu-HU" sz="2400" dirty="0" err="1" smtClean="0"/>
              <a:t>als</a:t>
            </a:r>
            <a:r>
              <a:rPr lang="hu-HU" sz="2400" dirty="0" smtClean="0"/>
              <a:t> </a:t>
            </a:r>
            <a:r>
              <a:rPr lang="hu-HU" sz="2400" dirty="0" err="1" smtClean="0"/>
              <a:t>zwei</a:t>
            </a:r>
            <a:r>
              <a:rPr lang="hu-HU" sz="2400" dirty="0" smtClean="0"/>
              <a:t> </a:t>
            </a:r>
            <a:r>
              <a:rPr lang="hu-HU" sz="2400" dirty="0" err="1" smtClean="0"/>
              <a:t>Hälften</a:t>
            </a:r>
            <a:r>
              <a:rPr lang="hu-HU" sz="2400" dirty="0" smtClean="0"/>
              <a:t> der </a:t>
            </a:r>
            <a:r>
              <a:rPr lang="hu-HU" sz="2400" dirty="0" err="1" smtClean="0"/>
              <a:t>menschlichen</a:t>
            </a:r>
            <a:r>
              <a:rPr lang="hu-HU" sz="2400" dirty="0" smtClean="0"/>
              <a:t> </a:t>
            </a:r>
            <a:r>
              <a:rPr lang="hu-HU" sz="2400" dirty="0" err="1" smtClean="0"/>
              <a:t>Natur</a:t>
            </a:r>
            <a:r>
              <a:rPr lang="hu-HU" sz="2400" dirty="0" smtClean="0"/>
              <a:t>, </a:t>
            </a:r>
            <a:r>
              <a:rPr lang="hu-HU" sz="2400" dirty="0" err="1" smtClean="0"/>
              <a:t>sondern</a:t>
            </a:r>
            <a:r>
              <a:rPr lang="hu-HU" sz="2400" dirty="0" smtClean="0"/>
              <a:t> </a:t>
            </a:r>
            <a:r>
              <a:rPr lang="hu-HU" sz="2400" dirty="0" err="1" smtClean="0"/>
              <a:t>als</a:t>
            </a:r>
            <a:r>
              <a:rPr lang="hu-HU" sz="2400" dirty="0" smtClean="0"/>
              <a:t> </a:t>
            </a:r>
            <a:r>
              <a:rPr lang="hu-HU" sz="2400" dirty="0" err="1" smtClean="0"/>
              <a:t>eine</a:t>
            </a:r>
            <a:r>
              <a:rPr lang="hu-HU" sz="2400" dirty="0" smtClean="0"/>
              <a:t> </a:t>
            </a:r>
            <a:r>
              <a:rPr lang="hu-HU" sz="2400" dirty="0" err="1" smtClean="0"/>
              <a:t>übergeordnete</a:t>
            </a:r>
            <a:r>
              <a:rPr lang="hu-HU" sz="2400" dirty="0" smtClean="0"/>
              <a:t> </a:t>
            </a:r>
            <a:r>
              <a:rPr lang="hu-HU" sz="2400" dirty="0" err="1" smtClean="0"/>
              <a:t>Einheit</a:t>
            </a:r>
            <a:r>
              <a:rPr lang="hu-HU" sz="2400" dirty="0" smtClean="0"/>
              <a:t> → </a:t>
            </a:r>
            <a:r>
              <a:rPr lang="hu-HU" sz="2400" dirty="0" err="1" smtClean="0"/>
              <a:t>Mesch</a:t>
            </a:r>
            <a:r>
              <a:rPr lang="hu-HU" sz="2400" dirty="0" smtClean="0"/>
              <a:t> = </a:t>
            </a:r>
            <a:r>
              <a:rPr lang="hu-HU" sz="2400" dirty="0" err="1" smtClean="0"/>
              <a:t>psychophysisches</a:t>
            </a:r>
            <a:r>
              <a:rPr lang="hu-HU" sz="2400" dirty="0" smtClean="0"/>
              <a:t> </a:t>
            </a:r>
            <a:r>
              <a:rPr lang="hu-HU" sz="2400" dirty="0" err="1" smtClean="0"/>
              <a:t>Wesen</a:t>
            </a:r>
            <a:endParaRPr lang="hu-HU" sz="2400" dirty="0" smtClean="0"/>
          </a:p>
          <a:p>
            <a:pPr algn="ctr"/>
            <a:r>
              <a:rPr lang="hu-HU" sz="2400" dirty="0" smtClean="0"/>
              <a:t>Der Körper </a:t>
            </a:r>
            <a:r>
              <a:rPr lang="hu-HU" sz="2400" dirty="0" err="1" smtClean="0"/>
              <a:t>als</a:t>
            </a:r>
            <a:r>
              <a:rPr lang="hu-HU" sz="2400" dirty="0" smtClean="0"/>
              <a:t> Tabu: </a:t>
            </a:r>
            <a:r>
              <a:rPr lang="hu-HU" sz="2400" dirty="0" err="1" smtClean="0"/>
              <a:t>z.B</a:t>
            </a:r>
            <a:r>
              <a:rPr lang="hu-HU" sz="2400" dirty="0" smtClean="0"/>
              <a:t>. </a:t>
            </a:r>
            <a:r>
              <a:rPr lang="hu-HU" sz="2400" dirty="0" err="1" smtClean="0"/>
              <a:t>Krankheit</a:t>
            </a:r>
            <a:r>
              <a:rPr lang="hu-HU" sz="2400" dirty="0" smtClean="0"/>
              <a:t>, </a:t>
            </a:r>
            <a:r>
              <a:rPr lang="hu-HU" sz="2400" dirty="0" err="1" smtClean="0"/>
              <a:t>Ältern</a:t>
            </a:r>
            <a:r>
              <a:rPr lang="hu-HU" sz="2400" dirty="0" smtClean="0"/>
              <a:t>, </a:t>
            </a:r>
            <a:r>
              <a:rPr lang="hu-HU" sz="2400" dirty="0" err="1" smtClean="0"/>
              <a:t>Bedürfnisse</a:t>
            </a:r>
            <a:r>
              <a:rPr lang="hu-HU" sz="2400" dirty="0" smtClean="0"/>
              <a:t>, </a:t>
            </a:r>
            <a:r>
              <a:rPr lang="hu-HU" sz="2400" dirty="0" err="1" smtClean="0"/>
              <a:t>Tod</a:t>
            </a:r>
            <a:r>
              <a:rPr lang="hu-HU" sz="2400" dirty="0" smtClean="0"/>
              <a:t>, </a:t>
            </a:r>
            <a:r>
              <a:rPr lang="hu-HU" sz="2400" dirty="0" err="1" smtClean="0"/>
              <a:t>Sexualität</a:t>
            </a:r>
            <a:endParaRPr lang="hu-HU" sz="2400" dirty="0"/>
          </a:p>
        </p:txBody>
      </p:sp>
      <p:sp>
        <p:nvSpPr>
          <p:cNvPr id="12" name="Szöveg helye 11"/>
          <p:cNvSpPr>
            <a:spLocks noGrp="1"/>
          </p:cNvSpPr>
          <p:nvPr>
            <p:ph type="body" sz="quarter" idx="3"/>
          </p:nvPr>
        </p:nvSpPr>
        <p:spPr/>
        <p:txBody>
          <a:bodyPr/>
          <a:lstStyle/>
          <a:p>
            <a:pPr algn="ctr"/>
            <a:r>
              <a:rPr lang="hu-HU" dirty="0" err="1" smtClean="0"/>
              <a:t>Seele</a:t>
            </a:r>
            <a:r>
              <a:rPr lang="hu-HU" dirty="0" smtClean="0"/>
              <a:t> - </a:t>
            </a:r>
            <a:r>
              <a:rPr lang="hu-HU" dirty="0" err="1" smtClean="0"/>
              <a:t>Geist</a:t>
            </a:r>
            <a:endParaRPr lang="hu-HU" dirty="0"/>
          </a:p>
        </p:txBody>
      </p:sp>
      <p:sp>
        <p:nvSpPr>
          <p:cNvPr id="13" name="Tartalom helye 12"/>
          <p:cNvSpPr>
            <a:spLocks noGrp="1"/>
          </p:cNvSpPr>
          <p:nvPr>
            <p:ph sz="quarter" idx="4"/>
          </p:nvPr>
        </p:nvSpPr>
        <p:spPr/>
        <p:txBody>
          <a:bodyPr>
            <a:normAutofit lnSpcReduction="10000"/>
          </a:bodyPr>
          <a:lstStyle/>
          <a:p>
            <a:pPr marL="0" indent="0" algn="ctr">
              <a:buNone/>
            </a:pPr>
            <a:r>
              <a:rPr lang="hu-HU" sz="2400" dirty="0" err="1" smtClean="0"/>
              <a:t>Religiöse</a:t>
            </a:r>
            <a:r>
              <a:rPr lang="hu-HU" sz="2400" dirty="0" smtClean="0"/>
              <a:t> </a:t>
            </a:r>
            <a:r>
              <a:rPr lang="hu-HU" sz="2400" dirty="0" err="1" smtClean="0"/>
              <a:t>Bedeutung</a:t>
            </a:r>
            <a:r>
              <a:rPr lang="hu-HU" sz="2400" dirty="0" smtClean="0"/>
              <a:t>, </a:t>
            </a:r>
            <a:r>
              <a:rPr lang="hu-HU" sz="2400" b="1" dirty="0" err="1" smtClean="0"/>
              <a:t>immateriell</a:t>
            </a:r>
            <a:r>
              <a:rPr lang="hu-HU" sz="2400" b="1" dirty="0" smtClean="0"/>
              <a:t>, </a:t>
            </a:r>
            <a:r>
              <a:rPr lang="hu-HU" sz="2400" b="1" dirty="0" err="1" smtClean="0"/>
              <a:t>ewig</a:t>
            </a:r>
            <a:endParaRPr lang="hu-HU" sz="2400" b="1" dirty="0" smtClean="0"/>
          </a:p>
          <a:p>
            <a:endParaRPr lang="hu-HU" sz="2400" dirty="0" smtClean="0"/>
          </a:p>
          <a:p>
            <a:pPr algn="ctr"/>
            <a:r>
              <a:rPr lang="hu-HU" sz="2400" dirty="0" err="1" smtClean="0"/>
              <a:t>Metaphysik</a:t>
            </a:r>
            <a:r>
              <a:rPr lang="hu-HU" sz="2400" dirty="0" smtClean="0"/>
              <a:t> der </a:t>
            </a:r>
            <a:r>
              <a:rPr lang="hu-HU" sz="2400" dirty="0" err="1" smtClean="0"/>
              <a:t>Seele</a:t>
            </a:r>
            <a:r>
              <a:rPr lang="hu-HU" sz="2400" dirty="0" smtClean="0"/>
              <a:t> = die </a:t>
            </a:r>
            <a:r>
              <a:rPr lang="hu-HU" sz="2400" dirty="0" err="1" smtClean="0"/>
              <a:t>Seele</a:t>
            </a:r>
            <a:r>
              <a:rPr lang="hu-HU" sz="2400" dirty="0" smtClean="0"/>
              <a:t> </a:t>
            </a:r>
            <a:r>
              <a:rPr lang="hu-HU" sz="2400" dirty="0" err="1" smtClean="0"/>
              <a:t>Teil</a:t>
            </a:r>
            <a:r>
              <a:rPr lang="hu-HU" sz="2400" dirty="0" smtClean="0"/>
              <a:t> des </a:t>
            </a:r>
            <a:r>
              <a:rPr lang="hu-HU" sz="2400" dirty="0" err="1" smtClean="0"/>
              <a:t>Kosmos</a:t>
            </a:r>
            <a:endParaRPr lang="hu-HU" sz="2400" dirty="0" smtClean="0"/>
          </a:p>
          <a:p>
            <a:pPr algn="ctr"/>
            <a:r>
              <a:rPr lang="hu-HU" sz="2400" dirty="0" smtClean="0"/>
              <a:t>Die </a:t>
            </a:r>
            <a:r>
              <a:rPr lang="hu-HU" sz="2400" dirty="0" err="1" smtClean="0"/>
              <a:t>Psychologie</a:t>
            </a:r>
            <a:r>
              <a:rPr lang="hu-HU" sz="2400" dirty="0" smtClean="0"/>
              <a:t> und </a:t>
            </a:r>
            <a:r>
              <a:rPr lang="hu-HU" sz="2400" dirty="0" err="1" smtClean="0"/>
              <a:t>Psychoanalyse</a:t>
            </a:r>
            <a:r>
              <a:rPr lang="hu-HU" sz="2400" dirty="0" smtClean="0"/>
              <a:t> </a:t>
            </a:r>
            <a:r>
              <a:rPr lang="hu-HU" sz="2400" dirty="0" err="1" smtClean="0"/>
              <a:t>befassen</a:t>
            </a:r>
            <a:r>
              <a:rPr lang="hu-HU" sz="2400" dirty="0" smtClean="0"/>
              <a:t> </a:t>
            </a:r>
            <a:r>
              <a:rPr lang="hu-HU" sz="2400" dirty="0" err="1" smtClean="0"/>
              <a:t>sich</a:t>
            </a:r>
            <a:r>
              <a:rPr lang="hu-HU" sz="2400" dirty="0" smtClean="0"/>
              <a:t> mit der </a:t>
            </a:r>
            <a:r>
              <a:rPr lang="hu-HU" sz="2400" dirty="0" err="1" smtClean="0"/>
              <a:t>Seelenforschung</a:t>
            </a:r>
            <a:r>
              <a:rPr lang="hu-HU" sz="2400" dirty="0" smtClean="0"/>
              <a:t> (in der </a:t>
            </a:r>
            <a:r>
              <a:rPr lang="hu-HU" sz="2400" dirty="0" err="1" smtClean="0"/>
              <a:t>deutschen</a:t>
            </a:r>
            <a:r>
              <a:rPr lang="hu-HU" sz="2400" dirty="0" smtClean="0"/>
              <a:t> </a:t>
            </a:r>
            <a:r>
              <a:rPr lang="hu-HU" sz="2400" dirty="0" err="1" smtClean="0"/>
              <a:t>Literatur</a:t>
            </a:r>
            <a:r>
              <a:rPr lang="hu-HU" sz="2400" dirty="0" smtClean="0"/>
              <a:t> </a:t>
            </a:r>
            <a:r>
              <a:rPr lang="hu-HU" sz="2400" dirty="0" err="1" smtClean="0"/>
              <a:t>z.B</a:t>
            </a:r>
            <a:r>
              <a:rPr lang="hu-HU" sz="2400" dirty="0" smtClean="0"/>
              <a:t>. </a:t>
            </a:r>
            <a:r>
              <a:rPr lang="hu-HU" sz="2400" dirty="0" err="1" smtClean="0"/>
              <a:t>ist</a:t>
            </a:r>
            <a:r>
              <a:rPr lang="hu-HU" sz="2400" dirty="0" smtClean="0"/>
              <a:t> die </a:t>
            </a:r>
            <a:r>
              <a:rPr lang="hu-HU" sz="2400" dirty="0" err="1" smtClean="0"/>
              <a:t>Seele</a:t>
            </a:r>
            <a:r>
              <a:rPr lang="hu-HU" sz="2400" dirty="0" smtClean="0"/>
              <a:t> </a:t>
            </a:r>
            <a:r>
              <a:rPr lang="hu-HU" sz="2400" dirty="0" err="1" smtClean="0"/>
              <a:t>ein</a:t>
            </a:r>
            <a:r>
              <a:rPr lang="hu-HU" sz="2400" dirty="0" smtClean="0"/>
              <a:t> </a:t>
            </a:r>
            <a:r>
              <a:rPr lang="hu-HU" sz="2400" dirty="0" err="1" smtClean="0"/>
              <a:t>zentrales</a:t>
            </a:r>
            <a:r>
              <a:rPr lang="hu-HU" sz="2400" dirty="0" smtClean="0"/>
              <a:t> </a:t>
            </a:r>
            <a:r>
              <a:rPr lang="hu-HU" sz="2400" dirty="0" err="1" smtClean="0"/>
              <a:t>Thema</a:t>
            </a:r>
            <a:r>
              <a:rPr lang="hu-HU" sz="2400" dirty="0" smtClean="0"/>
              <a:t> </a:t>
            </a:r>
            <a:r>
              <a:rPr lang="hu-HU" sz="2400" dirty="0" err="1" smtClean="0"/>
              <a:t>u.a</a:t>
            </a:r>
            <a:r>
              <a:rPr lang="hu-HU" sz="2400" dirty="0" smtClean="0"/>
              <a:t>. </a:t>
            </a:r>
            <a:r>
              <a:rPr lang="hu-HU" sz="2400" dirty="0" err="1" smtClean="0"/>
              <a:t>auch</a:t>
            </a:r>
            <a:r>
              <a:rPr lang="hu-HU" sz="2400" dirty="0" smtClean="0"/>
              <a:t> der </a:t>
            </a:r>
            <a:r>
              <a:rPr lang="hu-HU" sz="2400" dirty="0" err="1" smtClean="0"/>
              <a:t>Romantik</a:t>
            </a:r>
            <a:r>
              <a:rPr lang="hu-HU" sz="2400" dirty="0" smtClean="0"/>
              <a:t>: E.T.A. Hoffmann, Kleist etc.)</a:t>
            </a:r>
            <a:endParaRPr lang="hu-HU" sz="2400" dirty="0"/>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3538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6"/>
          <p:cNvSpPr>
            <a:spLocks noGrp="1"/>
          </p:cNvSpPr>
          <p:nvPr>
            <p:ph type="title"/>
          </p:nvPr>
        </p:nvSpPr>
        <p:spPr>
          <a:xfrm>
            <a:off x="838200" y="1181099"/>
            <a:ext cx="10515600" cy="1325563"/>
          </a:xfrm>
        </p:spPr>
        <p:txBody>
          <a:bodyPr>
            <a:normAutofit/>
          </a:bodyPr>
          <a:lstStyle/>
          <a:p>
            <a:pPr algn="ctr"/>
            <a:r>
              <a:rPr lang="hu-HU" sz="3600" b="1" dirty="0" err="1" smtClean="0"/>
              <a:t>Liebe</a:t>
            </a:r>
            <a:r>
              <a:rPr lang="hu-HU" sz="3600" b="1" dirty="0" smtClean="0"/>
              <a:t> – </a:t>
            </a:r>
            <a:r>
              <a:rPr lang="hu-HU" sz="3600" b="1" dirty="0" err="1" smtClean="0"/>
              <a:t>Sexualität</a:t>
            </a:r>
            <a:r>
              <a:rPr lang="hu-HU" sz="3600" b="1" dirty="0" smtClean="0"/>
              <a:t> - </a:t>
            </a:r>
            <a:r>
              <a:rPr lang="hu-HU" sz="3600" b="1" dirty="0" err="1" smtClean="0"/>
              <a:t>Pornographie</a:t>
            </a:r>
            <a:endParaRPr lang="hu-HU" sz="3600" b="1" dirty="0"/>
          </a:p>
        </p:txBody>
      </p:sp>
      <p:sp>
        <p:nvSpPr>
          <p:cNvPr id="8" name="Tartalom helye 7"/>
          <p:cNvSpPr>
            <a:spLocks noGrp="1"/>
          </p:cNvSpPr>
          <p:nvPr>
            <p:ph idx="1"/>
          </p:nvPr>
        </p:nvSpPr>
        <p:spPr>
          <a:xfrm>
            <a:off x="838200" y="2506662"/>
            <a:ext cx="10515600" cy="4351338"/>
          </a:xfrm>
        </p:spPr>
        <p:txBody>
          <a:bodyPr>
            <a:normAutofit lnSpcReduction="10000"/>
          </a:bodyPr>
          <a:lstStyle/>
          <a:p>
            <a:pPr marL="0" indent="0" algn="ctr">
              <a:buNone/>
            </a:pPr>
            <a:r>
              <a:rPr lang="hu-HU" sz="2400" dirty="0" smtClean="0"/>
              <a:t>Die </a:t>
            </a:r>
            <a:r>
              <a:rPr lang="hu-HU" sz="2400" dirty="0" err="1" smtClean="0"/>
              <a:t>Liebe</a:t>
            </a:r>
            <a:r>
              <a:rPr lang="hu-HU" sz="2400" dirty="0" smtClean="0"/>
              <a:t> </a:t>
            </a:r>
            <a:r>
              <a:rPr lang="hu-HU" sz="2400" dirty="0" err="1" smtClean="0"/>
              <a:t>als</a:t>
            </a:r>
            <a:r>
              <a:rPr lang="hu-HU" sz="2400" dirty="0" smtClean="0"/>
              <a:t> </a:t>
            </a:r>
            <a:r>
              <a:rPr lang="hu-HU" sz="2400" dirty="0" err="1" smtClean="0"/>
              <a:t>Passion</a:t>
            </a:r>
            <a:r>
              <a:rPr lang="hu-HU" sz="2400" dirty="0" smtClean="0"/>
              <a:t> (Leiden/</a:t>
            </a:r>
            <a:r>
              <a:rPr lang="hu-HU" sz="2400" dirty="0" err="1" smtClean="0"/>
              <a:t>schaft</a:t>
            </a:r>
            <a:r>
              <a:rPr lang="hu-HU" sz="2400" dirty="0" smtClean="0"/>
              <a:t>), </a:t>
            </a:r>
            <a:r>
              <a:rPr lang="hu-HU" sz="2400" dirty="0" err="1" smtClean="0"/>
              <a:t>Schicksal</a:t>
            </a:r>
            <a:r>
              <a:rPr lang="hu-HU" sz="2400" dirty="0" smtClean="0"/>
              <a:t>, </a:t>
            </a:r>
            <a:r>
              <a:rPr lang="hu-HU" sz="2400" dirty="0" err="1" smtClean="0"/>
              <a:t>zarte</a:t>
            </a:r>
            <a:r>
              <a:rPr lang="hu-HU" sz="2400" dirty="0" smtClean="0"/>
              <a:t> </a:t>
            </a:r>
            <a:r>
              <a:rPr lang="hu-HU" sz="2400" dirty="0" err="1" smtClean="0"/>
              <a:t>Emotionen</a:t>
            </a:r>
            <a:r>
              <a:rPr lang="hu-HU" sz="2400" dirty="0" smtClean="0"/>
              <a:t>, </a:t>
            </a:r>
            <a:r>
              <a:rPr lang="hu-HU" sz="2400" dirty="0" err="1" smtClean="0"/>
              <a:t>Gefühle</a:t>
            </a:r>
            <a:r>
              <a:rPr lang="hu-HU" sz="2400" dirty="0" smtClean="0"/>
              <a:t> (</a:t>
            </a:r>
            <a:r>
              <a:rPr lang="hu-HU" sz="2400" dirty="0" err="1" smtClean="0"/>
              <a:t>erfüllt</a:t>
            </a:r>
            <a:r>
              <a:rPr lang="hu-HU" sz="2400" dirty="0" smtClean="0"/>
              <a:t> </a:t>
            </a:r>
            <a:r>
              <a:rPr lang="hu-HU" sz="2400" dirty="0" err="1" smtClean="0"/>
              <a:t>oder</a:t>
            </a:r>
            <a:r>
              <a:rPr lang="hu-HU" sz="2400" dirty="0" smtClean="0"/>
              <a:t> </a:t>
            </a:r>
            <a:r>
              <a:rPr lang="hu-HU" sz="2400" dirty="0" err="1" smtClean="0"/>
              <a:t>unerfüllt</a:t>
            </a:r>
            <a:r>
              <a:rPr lang="hu-HU" sz="2400" dirty="0" smtClean="0"/>
              <a:t>)</a:t>
            </a:r>
            <a:endParaRPr lang="hu-HU" sz="2400" dirty="0" smtClean="0"/>
          </a:p>
          <a:p>
            <a:endParaRPr lang="hu-HU" sz="2400" dirty="0" smtClean="0"/>
          </a:p>
          <a:p>
            <a:pPr marL="0" indent="0" algn="ctr">
              <a:buNone/>
            </a:pPr>
            <a:r>
              <a:rPr lang="hu-HU" sz="2400" dirty="0" smtClean="0"/>
              <a:t>In der </a:t>
            </a:r>
            <a:r>
              <a:rPr lang="hu-HU" sz="2400" dirty="0" err="1" smtClean="0"/>
              <a:t>Liebeslyrik</a:t>
            </a:r>
            <a:r>
              <a:rPr lang="hu-HU" sz="2400" dirty="0" smtClean="0"/>
              <a:t> des </a:t>
            </a:r>
            <a:r>
              <a:rPr lang="hu-HU" sz="2400" dirty="0" err="1" smtClean="0"/>
              <a:t>Mittelalters</a:t>
            </a:r>
            <a:r>
              <a:rPr lang="hu-HU" sz="2400" dirty="0" smtClean="0"/>
              <a:t> (</a:t>
            </a:r>
            <a:r>
              <a:rPr lang="hu-HU" sz="2400" b="1" dirty="0" err="1" smtClean="0"/>
              <a:t>Minnesang</a:t>
            </a:r>
            <a:r>
              <a:rPr lang="hu-HU" sz="2400" dirty="0" smtClean="0"/>
              <a:t>) – und </a:t>
            </a:r>
            <a:r>
              <a:rPr lang="hu-HU" sz="2400" dirty="0" err="1" smtClean="0"/>
              <a:t>auch</a:t>
            </a:r>
            <a:r>
              <a:rPr lang="hu-HU" sz="2400" dirty="0" smtClean="0"/>
              <a:t> der </a:t>
            </a:r>
            <a:r>
              <a:rPr lang="hu-HU" sz="2400" dirty="0" err="1" smtClean="0"/>
              <a:t>Neuzeit</a:t>
            </a:r>
            <a:r>
              <a:rPr lang="hu-HU" sz="2400" dirty="0" smtClean="0"/>
              <a:t> </a:t>
            </a:r>
            <a:r>
              <a:rPr lang="hu-HU" sz="2400" dirty="0" err="1" smtClean="0"/>
              <a:t>bis</a:t>
            </a:r>
            <a:r>
              <a:rPr lang="hu-HU" sz="2400" dirty="0" smtClean="0"/>
              <a:t> </a:t>
            </a:r>
            <a:r>
              <a:rPr lang="hu-HU" sz="2400" dirty="0" err="1" smtClean="0"/>
              <a:t>ins</a:t>
            </a:r>
            <a:r>
              <a:rPr lang="hu-HU" sz="2400" dirty="0" smtClean="0"/>
              <a:t> 20. </a:t>
            </a:r>
            <a:r>
              <a:rPr lang="hu-HU" sz="2400" dirty="0" err="1" smtClean="0"/>
              <a:t>Jhr</a:t>
            </a:r>
            <a:r>
              <a:rPr lang="hu-HU" sz="2400" dirty="0" smtClean="0"/>
              <a:t>. – </a:t>
            </a:r>
            <a:r>
              <a:rPr lang="hu-HU" sz="2400" dirty="0" err="1" smtClean="0"/>
              <a:t>vollzieht</a:t>
            </a:r>
            <a:r>
              <a:rPr lang="hu-HU" sz="2400" dirty="0" smtClean="0"/>
              <a:t> </a:t>
            </a:r>
            <a:r>
              <a:rPr lang="hu-HU" sz="2400" dirty="0" err="1" smtClean="0"/>
              <a:t>sich</a:t>
            </a:r>
            <a:r>
              <a:rPr lang="hu-HU" sz="2400" dirty="0" smtClean="0"/>
              <a:t> die </a:t>
            </a:r>
            <a:r>
              <a:rPr lang="hu-HU" sz="2400" dirty="0" err="1" smtClean="0"/>
              <a:t>körperliche</a:t>
            </a:r>
            <a:r>
              <a:rPr lang="hu-HU" sz="2400" dirty="0" smtClean="0"/>
              <a:t> </a:t>
            </a:r>
            <a:r>
              <a:rPr lang="hu-HU" sz="2400" dirty="0" err="1" smtClean="0"/>
              <a:t>Liebe</a:t>
            </a:r>
            <a:r>
              <a:rPr lang="hu-HU" sz="2400" dirty="0" smtClean="0"/>
              <a:t> (</a:t>
            </a:r>
            <a:r>
              <a:rPr lang="hu-HU" sz="2400" dirty="0" err="1" smtClean="0"/>
              <a:t>Liebesakt</a:t>
            </a:r>
            <a:r>
              <a:rPr lang="hu-HU" sz="2400" dirty="0" smtClean="0"/>
              <a:t>) – </a:t>
            </a:r>
            <a:r>
              <a:rPr lang="hu-HU" sz="2400" dirty="0" err="1" smtClean="0"/>
              <a:t>wenn</a:t>
            </a:r>
            <a:r>
              <a:rPr lang="hu-HU" sz="2400" dirty="0" smtClean="0"/>
              <a:t> </a:t>
            </a:r>
            <a:r>
              <a:rPr lang="hu-HU" sz="2400" dirty="0" err="1" smtClean="0"/>
              <a:t>überhaupt</a:t>
            </a:r>
            <a:r>
              <a:rPr lang="hu-HU" sz="2400" dirty="0" smtClean="0"/>
              <a:t> – </a:t>
            </a:r>
            <a:r>
              <a:rPr lang="hu-HU" sz="2400" dirty="0" err="1" smtClean="0"/>
              <a:t>im</a:t>
            </a:r>
            <a:r>
              <a:rPr lang="hu-HU" sz="2400" dirty="0" smtClean="0"/>
              <a:t> </a:t>
            </a:r>
            <a:r>
              <a:rPr lang="hu-HU" sz="2400" dirty="0" err="1" smtClean="0"/>
              <a:t>Hintergrund</a:t>
            </a:r>
            <a:r>
              <a:rPr lang="hu-HU" sz="2400" dirty="0" smtClean="0"/>
              <a:t> (</a:t>
            </a:r>
            <a:r>
              <a:rPr lang="hu-HU" sz="2400" b="1" dirty="0" err="1" smtClean="0"/>
              <a:t>Tagelied</a:t>
            </a:r>
            <a:r>
              <a:rPr lang="hu-HU" sz="2400" dirty="0" smtClean="0"/>
              <a:t>) und </a:t>
            </a:r>
            <a:r>
              <a:rPr lang="hu-HU" sz="2400" dirty="0" err="1" smtClean="0"/>
              <a:t>nicht</a:t>
            </a:r>
            <a:r>
              <a:rPr lang="hu-HU" sz="2400" dirty="0" smtClean="0"/>
              <a:t> </a:t>
            </a:r>
            <a:r>
              <a:rPr lang="hu-HU" sz="2400" dirty="0" err="1" smtClean="0"/>
              <a:t>auf</a:t>
            </a:r>
            <a:r>
              <a:rPr lang="hu-HU" sz="2400" dirty="0" smtClean="0"/>
              <a:t> der </a:t>
            </a:r>
            <a:r>
              <a:rPr lang="hu-HU" sz="2400" dirty="0" err="1" smtClean="0"/>
              <a:t>Bühne</a:t>
            </a:r>
            <a:r>
              <a:rPr lang="hu-HU" sz="2400" dirty="0"/>
              <a:t> </a:t>
            </a:r>
            <a:r>
              <a:rPr lang="hu-HU" sz="2400" dirty="0" smtClean="0"/>
              <a:t>→ </a:t>
            </a:r>
            <a:r>
              <a:rPr lang="hu-HU" sz="2400" i="1" u="sng" dirty="0" smtClean="0"/>
              <a:t>Walther von der </a:t>
            </a:r>
            <a:r>
              <a:rPr lang="hu-HU" sz="2400" i="1" u="sng" dirty="0" err="1" smtClean="0"/>
              <a:t>Vogelweide</a:t>
            </a:r>
            <a:r>
              <a:rPr lang="hu-HU" sz="2400" i="1" u="sng" dirty="0" smtClean="0"/>
              <a:t> </a:t>
            </a:r>
            <a:r>
              <a:rPr lang="hu-HU" sz="2400" dirty="0" err="1" smtClean="0"/>
              <a:t>beschreibt</a:t>
            </a:r>
            <a:r>
              <a:rPr lang="hu-HU" sz="2400" dirty="0" smtClean="0"/>
              <a:t> </a:t>
            </a:r>
            <a:r>
              <a:rPr lang="hu-HU" sz="2400" dirty="0" err="1" smtClean="0"/>
              <a:t>z.B</a:t>
            </a:r>
            <a:r>
              <a:rPr lang="hu-HU" sz="2400" dirty="0" smtClean="0"/>
              <a:t>. in </a:t>
            </a:r>
            <a:r>
              <a:rPr lang="hu-HU" sz="2400" dirty="0" err="1" smtClean="0"/>
              <a:t>seinem</a:t>
            </a:r>
            <a:r>
              <a:rPr lang="hu-HU" sz="2400" dirty="0" smtClean="0"/>
              <a:t> </a:t>
            </a:r>
            <a:r>
              <a:rPr lang="hu-HU" sz="2400" dirty="0" err="1" smtClean="0"/>
              <a:t>Gedicht</a:t>
            </a:r>
            <a:r>
              <a:rPr lang="hu-HU" sz="2400" dirty="0" smtClean="0"/>
              <a:t> </a:t>
            </a:r>
            <a:r>
              <a:rPr lang="hu-HU" sz="2400" i="1" dirty="0" err="1" smtClean="0"/>
              <a:t>tandaredei</a:t>
            </a:r>
            <a:r>
              <a:rPr lang="hu-HU" sz="2400" dirty="0" smtClean="0"/>
              <a:t> (</a:t>
            </a:r>
            <a:r>
              <a:rPr lang="hu-HU" sz="2400" i="1" dirty="0" smtClean="0"/>
              <a:t>Unter den Linden) </a:t>
            </a:r>
            <a:r>
              <a:rPr lang="hu-HU" sz="2400" dirty="0" smtClean="0"/>
              <a:t>die </a:t>
            </a:r>
            <a:r>
              <a:rPr lang="hu-HU" sz="2400" dirty="0" err="1" smtClean="0"/>
              <a:t>Vorbereitungen</a:t>
            </a:r>
            <a:r>
              <a:rPr lang="hu-HU" sz="2400" dirty="0" smtClean="0"/>
              <a:t> und </a:t>
            </a:r>
            <a:r>
              <a:rPr lang="hu-HU" sz="2400" dirty="0" err="1" smtClean="0"/>
              <a:t>Spuren</a:t>
            </a:r>
            <a:r>
              <a:rPr lang="hu-HU" sz="2400" dirty="0" smtClean="0"/>
              <a:t> des </a:t>
            </a:r>
            <a:r>
              <a:rPr lang="hu-HU" sz="2400" dirty="0" err="1" smtClean="0"/>
              <a:t>Geschlechtsaktes</a:t>
            </a:r>
            <a:r>
              <a:rPr lang="hu-HU" sz="2400" dirty="0" smtClean="0"/>
              <a:t> und </a:t>
            </a:r>
            <a:r>
              <a:rPr lang="hu-HU" sz="2400" dirty="0" err="1" smtClean="0"/>
              <a:t>verweist</a:t>
            </a:r>
            <a:r>
              <a:rPr lang="hu-HU" sz="2400" dirty="0" smtClean="0"/>
              <a:t> </a:t>
            </a:r>
            <a:r>
              <a:rPr lang="hu-HU" sz="2400" dirty="0" err="1" smtClean="0"/>
              <a:t>nur</a:t>
            </a:r>
            <a:r>
              <a:rPr lang="hu-HU" sz="2400" dirty="0" smtClean="0"/>
              <a:t> </a:t>
            </a:r>
            <a:r>
              <a:rPr lang="hu-HU" sz="2400" dirty="0" err="1" smtClean="0"/>
              <a:t>auf</a:t>
            </a:r>
            <a:r>
              <a:rPr lang="hu-HU" sz="2400" dirty="0" smtClean="0"/>
              <a:t> den Akt – </a:t>
            </a:r>
            <a:r>
              <a:rPr lang="hu-HU" sz="2400" dirty="0" smtClean="0"/>
              <a:t>u.z</a:t>
            </a:r>
            <a:r>
              <a:rPr lang="hu-HU" sz="2400" dirty="0" smtClean="0"/>
              <a:t>w.</a:t>
            </a:r>
            <a:r>
              <a:rPr lang="hu-HU" sz="2400" dirty="0" smtClean="0"/>
              <a:t> </a:t>
            </a:r>
            <a:r>
              <a:rPr lang="hu-HU" sz="2400" dirty="0" err="1" smtClean="0"/>
              <a:t>aus</a:t>
            </a:r>
            <a:r>
              <a:rPr lang="hu-HU" sz="2400" dirty="0" smtClean="0"/>
              <a:t> der </a:t>
            </a:r>
            <a:r>
              <a:rPr lang="hu-HU" sz="2400" dirty="0" err="1" smtClean="0"/>
              <a:t>Pespektive</a:t>
            </a:r>
            <a:r>
              <a:rPr lang="hu-HU" sz="2400" dirty="0" smtClean="0"/>
              <a:t> des </a:t>
            </a:r>
            <a:r>
              <a:rPr lang="hu-HU" sz="2400" dirty="0" err="1" smtClean="0"/>
              <a:t>Mädchens</a:t>
            </a:r>
            <a:r>
              <a:rPr lang="hu-HU" sz="2400" dirty="0" smtClean="0"/>
              <a:t>!</a:t>
            </a:r>
          </a:p>
          <a:p>
            <a:endParaRPr lang="hu-HU" sz="2400" dirty="0" smtClean="0"/>
          </a:p>
          <a:p>
            <a:pPr marL="0" indent="0" algn="ctr">
              <a:buNone/>
            </a:pPr>
            <a:r>
              <a:rPr lang="hu-HU" sz="2400" dirty="0" smtClean="0"/>
              <a:t>Das </a:t>
            </a:r>
            <a:r>
              <a:rPr lang="hu-HU" sz="2400" dirty="0" err="1" smtClean="0"/>
              <a:t>Gedicht</a:t>
            </a:r>
            <a:r>
              <a:rPr lang="hu-HU" sz="2400" dirty="0" smtClean="0"/>
              <a:t> </a:t>
            </a:r>
            <a:r>
              <a:rPr lang="hu-HU" sz="2400" dirty="0" err="1" smtClean="0"/>
              <a:t>gehört</a:t>
            </a:r>
            <a:r>
              <a:rPr lang="hu-HU" sz="2400" dirty="0" smtClean="0"/>
              <a:t> </a:t>
            </a:r>
            <a:r>
              <a:rPr lang="hu-HU" sz="2400" dirty="0" err="1" smtClean="0"/>
              <a:t>nicht</a:t>
            </a:r>
            <a:r>
              <a:rPr lang="hu-HU" sz="2400" dirty="0" smtClean="0"/>
              <a:t> </a:t>
            </a:r>
            <a:r>
              <a:rPr lang="hu-HU" sz="2400" dirty="0" err="1" smtClean="0"/>
              <a:t>mehr</a:t>
            </a:r>
            <a:r>
              <a:rPr lang="hu-HU" sz="2400" dirty="0" smtClean="0"/>
              <a:t> in die </a:t>
            </a:r>
            <a:r>
              <a:rPr lang="hu-HU" sz="2400" dirty="0" err="1" smtClean="0"/>
              <a:t>Tradition</a:t>
            </a:r>
            <a:r>
              <a:rPr lang="hu-HU" sz="2400" dirty="0" smtClean="0"/>
              <a:t> der „</a:t>
            </a:r>
            <a:r>
              <a:rPr lang="hu-HU" sz="2400" dirty="0" err="1" smtClean="0"/>
              <a:t>Hohen</a:t>
            </a:r>
            <a:r>
              <a:rPr lang="hu-HU" sz="2400" dirty="0" smtClean="0"/>
              <a:t> </a:t>
            </a:r>
            <a:r>
              <a:rPr lang="hu-HU" sz="2400" dirty="0" err="1" smtClean="0"/>
              <a:t>Minne</a:t>
            </a:r>
            <a:r>
              <a:rPr lang="hu-HU" sz="2400" dirty="0" smtClean="0"/>
              <a:t>”, in der die </a:t>
            </a:r>
            <a:r>
              <a:rPr lang="hu-HU" sz="2400" dirty="0" err="1" smtClean="0"/>
              <a:t>angebetete</a:t>
            </a:r>
            <a:r>
              <a:rPr lang="hu-HU" sz="2400" dirty="0" smtClean="0"/>
              <a:t> </a:t>
            </a:r>
            <a:r>
              <a:rPr lang="hu-HU" sz="2400" dirty="0" err="1" smtClean="0"/>
              <a:t>Frau</a:t>
            </a:r>
            <a:r>
              <a:rPr lang="hu-HU" sz="2400" dirty="0" smtClean="0"/>
              <a:t> </a:t>
            </a:r>
            <a:r>
              <a:rPr lang="hu-HU" sz="2400" dirty="0" err="1" smtClean="0"/>
              <a:t>nicht</a:t>
            </a:r>
            <a:r>
              <a:rPr lang="hu-HU" sz="2400" dirty="0" smtClean="0"/>
              <a:t> </a:t>
            </a:r>
            <a:r>
              <a:rPr lang="hu-HU" sz="2400" dirty="0" err="1" smtClean="0"/>
              <a:t>erreichbar</a:t>
            </a:r>
            <a:r>
              <a:rPr lang="hu-HU" sz="2400" dirty="0" smtClean="0"/>
              <a:t> </a:t>
            </a:r>
            <a:r>
              <a:rPr lang="hu-HU" sz="2400" dirty="0" err="1" smtClean="0"/>
              <a:t>ist</a:t>
            </a:r>
            <a:r>
              <a:rPr lang="hu-HU" sz="2400" dirty="0" smtClean="0"/>
              <a:t>…</a:t>
            </a:r>
            <a:endParaRPr lang="hu-HU" sz="24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64880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4400" y="1386790"/>
            <a:ext cx="10515600" cy="1325563"/>
          </a:xfrm>
        </p:spPr>
        <p:txBody>
          <a:bodyPr/>
          <a:lstStyle/>
          <a:p>
            <a:pPr algn="ctr"/>
            <a:r>
              <a:rPr lang="hu-HU" sz="2800" b="1" dirty="0" err="1" smtClean="0"/>
              <a:t>Letzte</a:t>
            </a:r>
            <a:r>
              <a:rPr lang="hu-HU" sz="2800" b="1" dirty="0" smtClean="0"/>
              <a:t> der </a:t>
            </a:r>
            <a:r>
              <a:rPr lang="hu-HU" sz="2800" b="1" dirty="0" err="1" smtClean="0"/>
              <a:t>vier</a:t>
            </a:r>
            <a:r>
              <a:rPr lang="hu-HU" sz="2800" b="1" dirty="0" smtClean="0"/>
              <a:t> </a:t>
            </a:r>
            <a:r>
              <a:rPr lang="hu-HU" sz="2800" b="1" dirty="0" err="1" smtClean="0"/>
              <a:t>Strophen</a:t>
            </a:r>
            <a:r>
              <a:rPr lang="hu-HU" sz="2800" b="1" dirty="0" smtClean="0"/>
              <a:t> des </a:t>
            </a:r>
            <a:r>
              <a:rPr lang="hu-HU" sz="2800" b="1" dirty="0" err="1" smtClean="0"/>
              <a:t>Gedichts</a:t>
            </a:r>
            <a:r>
              <a:rPr lang="hu-HU" sz="2800" b="1" dirty="0" smtClean="0"/>
              <a:t/>
            </a:r>
            <a:br>
              <a:rPr lang="hu-HU" sz="2800" b="1" dirty="0" smtClean="0"/>
            </a:br>
            <a:r>
              <a:rPr lang="hu-HU" sz="2800" b="1" dirty="0" err="1" smtClean="0"/>
              <a:t>im</a:t>
            </a:r>
            <a:r>
              <a:rPr lang="hu-HU" sz="2800" b="1" dirty="0" smtClean="0"/>
              <a:t> </a:t>
            </a:r>
            <a:r>
              <a:rPr lang="hu-HU" sz="2800" b="1" dirty="0" err="1" smtClean="0"/>
              <a:t>mittelhochdeutschen</a:t>
            </a:r>
            <a:r>
              <a:rPr lang="hu-HU" sz="2800" b="1" dirty="0" smtClean="0"/>
              <a:t> </a:t>
            </a:r>
            <a:r>
              <a:rPr lang="hu-HU" sz="2800" b="1" dirty="0" err="1" smtClean="0"/>
              <a:t>Original</a:t>
            </a:r>
            <a:r>
              <a:rPr lang="hu-HU" sz="2800" b="1" dirty="0" smtClean="0"/>
              <a:t> und in </a:t>
            </a:r>
            <a:r>
              <a:rPr lang="hu-HU" sz="2800" b="1" dirty="0" err="1" smtClean="0"/>
              <a:t>neuhochdeutscher</a:t>
            </a:r>
            <a:r>
              <a:rPr lang="hu-HU" sz="2800" b="1" dirty="0" smtClean="0"/>
              <a:t> </a:t>
            </a:r>
            <a:r>
              <a:rPr lang="hu-HU" sz="2800" b="1" dirty="0" err="1" smtClean="0"/>
              <a:t>Übertragung</a:t>
            </a:r>
            <a:endParaRPr lang="hu-HU" sz="2800" b="1" dirty="0"/>
          </a:p>
        </p:txBody>
      </p:sp>
      <p:sp>
        <p:nvSpPr>
          <p:cNvPr id="4" name="Tartalom helye 3"/>
          <p:cNvSpPr>
            <a:spLocks noGrp="1"/>
          </p:cNvSpPr>
          <p:nvPr>
            <p:ph sz="half" idx="1"/>
          </p:nvPr>
        </p:nvSpPr>
        <p:spPr>
          <a:xfrm>
            <a:off x="838200" y="2891446"/>
            <a:ext cx="5181600" cy="3976204"/>
          </a:xfrm>
        </p:spPr>
        <p:txBody>
          <a:bodyPr>
            <a:normAutofit/>
          </a:bodyPr>
          <a:lstStyle/>
          <a:p>
            <a:pPr marL="0" indent="0">
              <a:buNone/>
            </a:pPr>
            <a:r>
              <a:rPr lang="hu-HU" sz="2400" i="1" dirty="0" err="1"/>
              <a:t>Daz</a:t>
            </a:r>
            <a:r>
              <a:rPr lang="hu-HU" sz="2400" i="1" dirty="0"/>
              <a:t> </a:t>
            </a:r>
            <a:r>
              <a:rPr lang="hu-HU" sz="2400" i="1" dirty="0" err="1"/>
              <a:t>er</a:t>
            </a:r>
            <a:r>
              <a:rPr lang="hu-HU" sz="2400" i="1" dirty="0"/>
              <a:t> </a:t>
            </a:r>
            <a:r>
              <a:rPr lang="hu-HU" sz="2400" i="1" dirty="0" err="1"/>
              <a:t>bî</a:t>
            </a:r>
            <a:r>
              <a:rPr lang="hu-HU" sz="2400" i="1" dirty="0"/>
              <a:t> </a:t>
            </a:r>
            <a:r>
              <a:rPr lang="hu-HU" sz="2400" i="1" dirty="0" err="1"/>
              <a:t>mir</a:t>
            </a:r>
            <a:r>
              <a:rPr lang="hu-HU" sz="2400" i="1" dirty="0"/>
              <a:t> </a:t>
            </a:r>
            <a:r>
              <a:rPr lang="hu-HU" sz="2400" i="1" dirty="0" err="1"/>
              <a:t>læge</a:t>
            </a:r>
            <a:r>
              <a:rPr lang="hu-HU" sz="2400" i="1" dirty="0"/>
              <a:t>,</a:t>
            </a:r>
            <a:br>
              <a:rPr lang="hu-HU" sz="2400" i="1" dirty="0"/>
            </a:br>
            <a:r>
              <a:rPr lang="hu-HU" sz="2400" i="1" dirty="0" err="1"/>
              <a:t>wessez</a:t>
            </a:r>
            <a:r>
              <a:rPr lang="hu-HU" sz="2400" i="1" dirty="0"/>
              <a:t> </a:t>
            </a:r>
            <a:r>
              <a:rPr lang="hu-HU" sz="2400" i="1" dirty="0" err="1"/>
              <a:t>iemen</a:t>
            </a:r>
            <a:r>
              <a:rPr lang="hu-HU" sz="2400" i="1" dirty="0"/>
              <a:t/>
            </a:r>
            <a:br>
              <a:rPr lang="hu-HU" sz="2400" i="1" dirty="0"/>
            </a:br>
            <a:r>
              <a:rPr lang="hu-HU" sz="2400" i="1" dirty="0"/>
              <a:t>(</a:t>
            </a:r>
            <a:r>
              <a:rPr lang="hu-HU" sz="2400" i="1" dirty="0" err="1"/>
              <a:t>nû</a:t>
            </a:r>
            <a:r>
              <a:rPr lang="hu-HU" sz="2400" i="1" dirty="0"/>
              <a:t> </a:t>
            </a:r>
            <a:r>
              <a:rPr lang="hu-HU" sz="2400" i="1" dirty="0" err="1"/>
              <a:t>enwelle</a:t>
            </a:r>
            <a:r>
              <a:rPr lang="hu-HU" sz="2400" i="1" dirty="0"/>
              <a:t> </a:t>
            </a:r>
            <a:r>
              <a:rPr lang="hu-HU" sz="2400" i="1" dirty="0" err="1"/>
              <a:t>got</a:t>
            </a:r>
            <a:r>
              <a:rPr lang="hu-HU" sz="2400" i="1" dirty="0"/>
              <a:t>!), </a:t>
            </a:r>
            <a:r>
              <a:rPr lang="hu-HU" sz="2400" i="1" dirty="0" err="1"/>
              <a:t>sô</a:t>
            </a:r>
            <a:r>
              <a:rPr lang="hu-HU" sz="2400" i="1" dirty="0"/>
              <a:t> </a:t>
            </a:r>
            <a:r>
              <a:rPr lang="hu-HU" sz="2400" i="1" dirty="0" err="1"/>
              <a:t>schamt</a:t>
            </a:r>
            <a:r>
              <a:rPr lang="hu-HU" sz="2400" i="1" dirty="0"/>
              <a:t> </a:t>
            </a:r>
            <a:r>
              <a:rPr lang="hu-HU" sz="2400" i="1" dirty="0" err="1"/>
              <a:t>ich</a:t>
            </a:r>
            <a:r>
              <a:rPr lang="hu-HU" sz="2400" i="1" dirty="0"/>
              <a:t> </a:t>
            </a:r>
            <a:r>
              <a:rPr lang="hu-HU" sz="2400" i="1" dirty="0" err="1"/>
              <a:t>mich</a:t>
            </a:r>
            <a:r>
              <a:rPr lang="hu-HU" sz="2400" i="1" dirty="0"/>
              <a:t>.</a:t>
            </a:r>
            <a:br>
              <a:rPr lang="hu-HU" sz="2400" i="1" dirty="0"/>
            </a:br>
            <a:r>
              <a:rPr lang="hu-HU" sz="2400" i="1" dirty="0" err="1"/>
              <a:t>Wes</a:t>
            </a:r>
            <a:r>
              <a:rPr lang="hu-HU" sz="2400" i="1" dirty="0"/>
              <a:t> </a:t>
            </a:r>
            <a:r>
              <a:rPr lang="hu-HU" sz="2400" i="1" dirty="0" err="1"/>
              <a:t>er</a:t>
            </a:r>
            <a:r>
              <a:rPr lang="hu-HU" sz="2400" i="1" dirty="0"/>
              <a:t> mit </a:t>
            </a:r>
            <a:r>
              <a:rPr lang="hu-HU" sz="2400" i="1" dirty="0" err="1"/>
              <a:t>mir</a:t>
            </a:r>
            <a:r>
              <a:rPr lang="hu-HU" sz="2400" i="1" dirty="0"/>
              <a:t> </a:t>
            </a:r>
            <a:r>
              <a:rPr lang="hu-HU" sz="2400" i="1" dirty="0" err="1"/>
              <a:t>pflæge</a:t>
            </a:r>
            <a:r>
              <a:rPr lang="hu-HU" sz="2400" i="1" dirty="0"/>
              <a:t>,</a:t>
            </a:r>
            <a:br>
              <a:rPr lang="hu-HU" sz="2400" i="1" dirty="0"/>
            </a:br>
            <a:r>
              <a:rPr lang="hu-HU" sz="2400" i="1" dirty="0" err="1"/>
              <a:t>niemer</a:t>
            </a:r>
            <a:r>
              <a:rPr lang="hu-HU" sz="2400" i="1" dirty="0"/>
              <a:t> </a:t>
            </a:r>
            <a:r>
              <a:rPr lang="hu-HU" sz="2400" i="1" dirty="0" err="1"/>
              <a:t>niemen</a:t>
            </a:r>
            <a:r>
              <a:rPr lang="hu-HU" sz="2400" i="1" dirty="0"/>
              <a:t/>
            </a:r>
            <a:br>
              <a:rPr lang="hu-HU" sz="2400" i="1" dirty="0"/>
            </a:br>
            <a:r>
              <a:rPr lang="hu-HU" sz="2400" i="1" dirty="0" err="1"/>
              <a:t>bevinde</a:t>
            </a:r>
            <a:r>
              <a:rPr lang="hu-HU" sz="2400" i="1" dirty="0"/>
              <a:t> </a:t>
            </a:r>
            <a:r>
              <a:rPr lang="hu-HU" sz="2400" i="1" dirty="0" err="1"/>
              <a:t>daz</a:t>
            </a:r>
            <a:r>
              <a:rPr lang="hu-HU" sz="2400" i="1" dirty="0"/>
              <a:t>, </a:t>
            </a:r>
            <a:r>
              <a:rPr lang="hu-HU" sz="2400" i="1" dirty="0" err="1"/>
              <a:t>wan</a:t>
            </a:r>
            <a:r>
              <a:rPr lang="hu-HU" sz="2400" i="1" dirty="0"/>
              <a:t> </a:t>
            </a:r>
            <a:r>
              <a:rPr lang="hu-HU" sz="2400" i="1" dirty="0" err="1"/>
              <a:t>er</a:t>
            </a:r>
            <a:r>
              <a:rPr lang="hu-HU" sz="2400" i="1" dirty="0"/>
              <a:t> und </a:t>
            </a:r>
            <a:r>
              <a:rPr lang="hu-HU" sz="2400" i="1" dirty="0" err="1"/>
              <a:t>ich</a:t>
            </a:r>
            <a:r>
              <a:rPr lang="hu-HU" sz="2400" i="1" dirty="0"/>
              <a:t>,</a:t>
            </a:r>
            <a:br>
              <a:rPr lang="hu-HU" sz="2400" i="1" dirty="0"/>
            </a:br>
            <a:r>
              <a:rPr lang="hu-HU" sz="2400" i="1" dirty="0" err="1"/>
              <a:t>und</a:t>
            </a:r>
            <a:r>
              <a:rPr lang="hu-HU" sz="2400" i="1" dirty="0"/>
              <a:t> </a:t>
            </a:r>
            <a:r>
              <a:rPr lang="hu-HU" sz="2400" i="1" dirty="0" err="1"/>
              <a:t>ein</a:t>
            </a:r>
            <a:r>
              <a:rPr lang="hu-HU" sz="2400" i="1" dirty="0"/>
              <a:t> </a:t>
            </a:r>
            <a:r>
              <a:rPr lang="hu-HU" sz="2400" i="1" dirty="0" err="1"/>
              <a:t>kleinez</a:t>
            </a:r>
            <a:r>
              <a:rPr lang="hu-HU" sz="2400" i="1" dirty="0"/>
              <a:t> </a:t>
            </a:r>
            <a:r>
              <a:rPr lang="hu-HU" sz="2400" i="1" dirty="0" err="1"/>
              <a:t>vogellîn</a:t>
            </a:r>
            <a:r>
              <a:rPr lang="hu-HU" sz="2400" i="1" dirty="0"/>
              <a:t> –</a:t>
            </a:r>
            <a:br>
              <a:rPr lang="hu-HU" sz="2400" i="1" dirty="0"/>
            </a:br>
            <a:r>
              <a:rPr lang="hu-HU" sz="2400" i="1" dirty="0" err="1"/>
              <a:t>tandaradei</a:t>
            </a:r>
            <a:r>
              <a:rPr lang="hu-HU" sz="2400" i="1" dirty="0"/>
              <a:t>,</a:t>
            </a:r>
            <a:br>
              <a:rPr lang="hu-HU" sz="2400" i="1" dirty="0"/>
            </a:br>
            <a:r>
              <a:rPr lang="hu-HU" sz="2400" i="1" dirty="0" err="1"/>
              <a:t>daz</a:t>
            </a:r>
            <a:r>
              <a:rPr lang="hu-HU" sz="2400" i="1" dirty="0"/>
              <a:t> </a:t>
            </a:r>
            <a:r>
              <a:rPr lang="hu-HU" sz="2400" i="1" dirty="0" err="1"/>
              <a:t>mac</a:t>
            </a:r>
            <a:r>
              <a:rPr lang="hu-HU" sz="2400" i="1" dirty="0"/>
              <a:t> </a:t>
            </a:r>
            <a:r>
              <a:rPr lang="hu-HU" sz="2400" i="1" dirty="0" err="1"/>
              <a:t>wol</a:t>
            </a:r>
            <a:r>
              <a:rPr lang="hu-HU" sz="2400" i="1" dirty="0"/>
              <a:t> </a:t>
            </a:r>
            <a:r>
              <a:rPr lang="hu-HU" sz="2400" i="1" dirty="0" err="1"/>
              <a:t>getriuwe</a:t>
            </a:r>
            <a:r>
              <a:rPr lang="hu-HU" sz="2400" i="1" dirty="0"/>
              <a:t> </a:t>
            </a:r>
            <a:r>
              <a:rPr lang="hu-HU" sz="2400" i="1" dirty="0" err="1"/>
              <a:t>sîn</a:t>
            </a:r>
            <a:r>
              <a:rPr lang="hu-HU" sz="2400" i="1" dirty="0"/>
              <a:t>.</a:t>
            </a:r>
            <a:endParaRPr lang="hu-HU" sz="2400" dirty="0"/>
          </a:p>
        </p:txBody>
      </p:sp>
      <p:sp>
        <p:nvSpPr>
          <p:cNvPr id="5" name="Tartalom helye 4"/>
          <p:cNvSpPr>
            <a:spLocks noGrp="1"/>
          </p:cNvSpPr>
          <p:nvPr>
            <p:ph sz="half" idx="2"/>
          </p:nvPr>
        </p:nvSpPr>
        <p:spPr>
          <a:xfrm>
            <a:off x="6172200" y="2891446"/>
            <a:ext cx="5181600" cy="3976204"/>
          </a:xfrm>
        </p:spPr>
        <p:txBody>
          <a:bodyPr>
            <a:normAutofit/>
          </a:bodyPr>
          <a:lstStyle/>
          <a:p>
            <a:pPr marL="0" indent="0">
              <a:buNone/>
            </a:pPr>
            <a:r>
              <a:rPr lang="de-DE" sz="2400" i="1" dirty="0"/>
              <a:t>Dass er bei mir lag,</a:t>
            </a:r>
            <a:br>
              <a:rPr lang="de-DE" sz="2400" i="1" dirty="0"/>
            </a:br>
            <a:r>
              <a:rPr lang="de-DE" sz="2400" i="1" dirty="0"/>
              <a:t>wüsste das jemand</a:t>
            </a:r>
            <a:br>
              <a:rPr lang="de-DE" sz="2400" i="1" dirty="0"/>
            </a:br>
            <a:r>
              <a:rPr lang="de-DE" sz="2400" i="1" dirty="0"/>
              <a:t>(das wolle Gott nicht!), dann würde ich mich schämen.</a:t>
            </a:r>
            <a:br>
              <a:rPr lang="de-DE" sz="2400" i="1" dirty="0"/>
            </a:br>
            <a:r>
              <a:rPr lang="de-DE" sz="2400" i="1" dirty="0"/>
              <a:t>Was er mit mir tat,</a:t>
            </a:r>
            <a:br>
              <a:rPr lang="de-DE" sz="2400" i="1" dirty="0"/>
            </a:br>
            <a:r>
              <a:rPr lang="de-DE" sz="2400" i="1" dirty="0"/>
              <a:t>das soll nie jemand</a:t>
            </a:r>
            <a:br>
              <a:rPr lang="de-DE" sz="2400" i="1" dirty="0"/>
            </a:br>
            <a:r>
              <a:rPr lang="de-DE" sz="2400" i="1" dirty="0"/>
              <a:t>erfahren, außer er und ich</a:t>
            </a:r>
            <a:br>
              <a:rPr lang="de-DE" sz="2400" i="1" dirty="0"/>
            </a:br>
            <a:r>
              <a:rPr lang="de-DE" sz="2400" i="1" dirty="0"/>
              <a:t>und ein kleines Vöglein,</a:t>
            </a:r>
            <a:br>
              <a:rPr lang="de-DE" sz="2400" i="1" dirty="0"/>
            </a:br>
            <a:r>
              <a:rPr lang="de-DE" sz="2400" i="1" dirty="0"/>
              <a:t>tandaradei,</a:t>
            </a:r>
            <a:br>
              <a:rPr lang="de-DE" sz="2400" i="1" dirty="0"/>
            </a:br>
            <a:r>
              <a:rPr lang="de-DE" sz="2400" i="1" dirty="0"/>
              <a:t>das kann wohl verschwiegen sein.</a:t>
            </a:r>
            <a:endParaRPr lang="hu-HU" sz="2400" i="1" dirty="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86228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1066366"/>
            <a:ext cx="10515600" cy="1325563"/>
          </a:xfrm>
        </p:spPr>
        <p:txBody>
          <a:bodyPr>
            <a:normAutofit/>
          </a:bodyPr>
          <a:lstStyle/>
          <a:p>
            <a:pPr algn="ctr"/>
            <a:r>
              <a:rPr lang="hu-HU" sz="3600" b="1" dirty="0" err="1" smtClean="0"/>
              <a:t>Doppelgänger</a:t>
            </a:r>
            <a:r>
              <a:rPr lang="hu-HU" sz="3600" b="1" dirty="0" smtClean="0"/>
              <a:t> und </a:t>
            </a:r>
            <a:r>
              <a:rPr lang="hu-HU" sz="3600" b="1" dirty="0" err="1" smtClean="0"/>
              <a:t>Schizophrene</a:t>
            </a:r>
            <a:endParaRPr lang="hu-HU" sz="3600" b="1" dirty="0"/>
          </a:p>
        </p:txBody>
      </p:sp>
      <p:sp>
        <p:nvSpPr>
          <p:cNvPr id="6" name="Tartalom helye 5"/>
          <p:cNvSpPr>
            <a:spLocks noGrp="1"/>
          </p:cNvSpPr>
          <p:nvPr>
            <p:ph idx="1"/>
          </p:nvPr>
        </p:nvSpPr>
        <p:spPr>
          <a:xfrm>
            <a:off x="838200" y="2256946"/>
            <a:ext cx="10515600" cy="4351338"/>
          </a:xfrm>
        </p:spPr>
        <p:txBody>
          <a:bodyPr>
            <a:normAutofit fontScale="92500" lnSpcReduction="10000"/>
          </a:bodyPr>
          <a:lstStyle/>
          <a:p>
            <a:pPr marL="0" indent="0">
              <a:buNone/>
            </a:pPr>
            <a:r>
              <a:rPr lang="hu-HU" sz="2600" dirty="0" smtClean="0"/>
              <a:t>Nach A. Assmann </a:t>
            </a:r>
            <a:r>
              <a:rPr lang="hu-HU" sz="2600" dirty="0" err="1" smtClean="0"/>
              <a:t>kann</a:t>
            </a:r>
            <a:r>
              <a:rPr lang="hu-HU" sz="2600" dirty="0" smtClean="0"/>
              <a:t> die </a:t>
            </a:r>
            <a:r>
              <a:rPr lang="hu-HU" sz="2600" dirty="0" err="1" smtClean="0"/>
              <a:t>streng</a:t>
            </a:r>
            <a:r>
              <a:rPr lang="hu-HU" sz="2600" dirty="0" smtClean="0"/>
              <a:t> </a:t>
            </a:r>
            <a:r>
              <a:rPr lang="hu-HU" sz="2600" dirty="0" err="1" smtClean="0"/>
              <a:t>moralische</a:t>
            </a:r>
            <a:r>
              <a:rPr lang="hu-HU" sz="2600" dirty="0" smtClean="0"/>
              <a:t> </a:t>
            </a:r>
            <a:r>
              <a:rPr lang="hu-HU" sz="2600" dirty="0" err="1" smtClean="0"/>
              <a:t>Mentalität</a:t>
            </a:r>
            <a:r>
              <a:rPr lang="hu-HU" sz="2600" dirty="0" smtClean="0"/>
              <a:t> </a:t>
            </a:r>
            <a:r>
              <a:rPr lang="hu-HU" sz="2600" dirty="0" err="1" smtClean="0"/>
              <a:t>einer</a:t>
            </a:r>
            <a:r>
              <a:rPr lang="hu-HU" sz="2600" dirty="0" smtClean="0"/>
              <a:t> </a:t>
            </a:r>
            <a:r>
              <a:rPr lang="hu-HU" sz="2600" dirty="0" err="1" smtClean="0"/>
              <a:t>bürgerlichen</a:t>
            </a:r>
            <a:r>
              <a:rPr lang="hu-HU" sz="2600" dirty="0" smtClean="0"/>
              <a:t> </a:t>
            </a:r>
            <a:r>
              <a:rPr lang="hu-HU" sz="2600" dirty="0" err="1" smtClean="0"/>
              <a:t>Gesellschaft</a:t>
            </a:r>
            <a:r>
              <a:rPr lang="hu-HU" sz="2600" dirty="0" smtClean="0"/>
              <a:t> </a:t>
            </a:r>
            <a:r>
              <a:rPr lang="hu-HU" sz="2600" dirty="0" err="1" smtClean="0"/>
              <a:t>eine</a:t>
            </a:r>
            <a:r>
              <a:rPr lang="hu-HU" sz="2600" dirty="0" smtClean="0"/>
              <a:t> „</a:t>
            </a:r>
            <a:r>
              <a:rPr lang="hu-HU" sz="2600" dirty="0" err="1" smtClean="0"/>
              <a:t>Doppel</a:t>
            </a:r>
            <a:r>
              <a:rPr lang="hu-HU" sz="2600" dirty="0" smtClean="0"/>
              <a:t>(</a:t>
            </a:r>
            <a:r>
              <a:rPr lang="hu-HU" sz="2600" dirty="0" err="1" smtClean="0"/>
              <a:t>gänger</a:t>
            </a:r>
            <a:r>
              <a:rPr lang="hu-HU" sz="2600" dirty="0" smtClean="0"/>
              <a:t>)</a:t>
            </a:r>
            <a:r>
              <a:rPr lang="hu-HU" sz="2600" dirty="0" err="1" smtClean="0"/>
              <a:t>-Moral</a:t>
            </a:r>
            <a:r>
              <a:rPr lang="hu-HU" sz="2600" dirty="0" smtClean="0"/>
              <a:t>” </a:t>
            </a:r>
            <a:r>
              <a:rPr lang="hu-HU" sz="2600" dirty="0" err="1" smtClean="0"/>
              <a:t>zur</a:t>
            </a:r>
            <a:r>
              <a:rPr lang="hu-HU" sz="2600" dirty="0" smtClean="0"/>
              <a:t> </a:t>
            </a:r>
            <a:r>
              <a:rPr lang="hu-HU" sz="2600" dirty="0" err="1" smtClean="0"/>
              <a:t>Folge</a:t>
            </a:r>
            <a:r>
              <a:rPr lang="hu-HU" sz="2600" dirty="0" smtClean="0"/>
              <a:t> </a:t>
            </a:r>
            <a:r>
              <a:rPr lang="hu-HU" sz="2600" dirty="0" err="1" smtClean="0"/>
              <a:t>haben</a:t>
            </a:r>
            <a:r>
              <a:rPr lang="hu-HU" sz="2600" dirty="0" smtClean="0"/>
              <a:t>, </a:t>
            </a:r>
            <a:r>
              <a:rPr lang="hu-HU" sz="2600" dirty="0" err="1" smtClean="0"/>
              <a:t>d.h</a:t>
            </a:r>
            <a:r>
              <a:rPr lang="hu-HU" sz="2600" dirty="0" smtClean="0"/>
              <a:t>. </a:t>
            </a:r>
            <a:r>
              <a:rPr lang="hu-HU" sz="2600" dirty="0" err="1" smtClean="0"/>
              <a:t>hinter</a:t>
            </a:r>
            <a:r>
              <a:rPr lang="hu-HU" sz="2600" dirty="0" smtClean="0"/>
              <a:t> der </a:t>
            </a:r>
            <a:r>
              <a:rPr lang="hu-HU" sz="2600" dirty="0" err="1" smtClean="0"/>
              <a:t>strengen</a:t>
            </a:r>
            <a:r>
              <a:rPr lang="hu-HU" sz="2600" dirty="0" smtClean="0"/>
              <a:t> – </a:t>
            </a:r>
            <a:r>
              <a:rPr lang="hu-HU" sz="2600" dirty="0" err="1" smtClean="0"/>
              <a:t>meistens</a:t>
            </a:r>
            <a:r>
              <a:rPr lang="hu-HU" sz="2600" dirty="0" smtClean="0"/>
              <a:t> </a:t>
            </a:r>
            <a:r>
              <a:rPr lang="hu-HU" sz="2600" dirty="0" err="1" smtClean="0"/>
              <a:t>protestantischer</a:t>
            </a:r>
            <a:r>
              <a:rPr lang="hu-HU" sz="2600" dirty="0" smtClean="0"/>
              <a:t> – </a:t>
            </a:r>
            <a:r>
              <a:rPr lang="hu-HU" sz="2600" dirty="0" err="1" smtClean="0"/>
              <a:t>Moral</a:t>
            </a:r>
            <a:r>
              <a:rPr lang="hu-HU" sz="2600" dirty="0" smtClean="0"/>
              <a:t> </a:t>
            </a:r>
            <a:r>
              <a:rPr lang="hu-HU" sz="2600" dirty="0" err="1" smtClean="0"/>
              <a:t>lauern</a:t>
            </a:r>
            <a:r>
              <a:rPr lang="hu-HU" sz="2600" dirty="0" smtClean="0"/>
              <a:t> die </a:t>
            </a:r>
            <a:r>
              <a:rPr lang="hu-HU" sz="2600" dirty="0" err="1" smtClean="0"/>
              <a:t>dunklen</a:t>
            </a:r>
            <a:r>
              <a:rPr lang="hu-HU" sz="2600" dirty="0" smtClean="0"/>
              <a:t> und </a:t>
            </a:r>
            <a:r>
              <a:rPr lang="hu-HU" sz="2600" dirty="0" err="1" smtClean="0"/>
              <a:t>wilden</a:t>
            </a:r>
            <a:r>
              <a:rPr lang="hu-HU" sz="2600" dirty="0" smtClean="0"/>
              <a:t> </a:t>
            </a:r>
            <a:r>
              <a:rPr lang="hu-HU" sz="2600" dirty="0" err="1" smtClean="0"/>
              <a:t>Triebe</a:t>
            </a:r>
            <a:r>
              <a:rPr lang="hu-HU" sz="2600" dirty="0" smtClean="0"/>
              <a:t> der </a:t>
            </a:r>
            <a:r>
              <a:rPr lang="hu-HU" sz="2600" dirty="0" err="1" smtClean="0"/>
              <a:t>menschlichen</a:t>
            </a:r>
            <a:r>
              <a:rPr lang="hu-HU" sz="2600" dirty="0" smtClean="0"/>
              <a:t> </a:t>
            </a:r>
            <a:r>
              <a:rPr lang="hu-HU" sz="2600" dirty="0" err="1" smtClean="0"/>
              <a:t>Natur</a:t>
            </a:r>
            <a:r>
              <a:rPr lang="hu-HU" sz="2600" dirty="0" smtClean="0"/>
              <a:t> – </a:t>
            </a:r>
            <a:r>
              <a:rPr lang="hu-HU" sz="2600" dirty="0" err="1" smtClean="0"/>
              <a:t>diese</a:t>
            </a:r>
            <a:r>
              <a:rPr lang="hu-HU" sz="2600" dirty="0" smtClean="0"/>
              <a:t> </a:t>
            </a:r>
            <a:r>
              <a:rPr lang="hu-HU" sz="2600" dirty="0" err="1" smtClean="0"/>
              <a:t>Doppelmoral</a:t>
            </a:r>
            <a:r>
              <a:rPr lang="hu-HU" sz="2600" dirty="0" smtClean="0"/>
              <a:t> </a:t>
            </a:r>
            <a:r>
              <a:rPr lang="hu-HU" sz="2600" dirty="0" err="1" smtClean="0"/>
              <a:t>kann</a:t>
            </a:r>
            <a:r>
              <a:rPr lang="hu-HU" sz="2600" dirty="0" smtClean="0"/>
              <a:t> </a:t>
            </a:r>
            <a:r>
              <a:rPr lang="hu-HU" sz="2600" dirty="0" err="1" smtClean="0"/>
              <a:t>zur</a:t>
            </a:r>
            <a:r>
              <a:rPr lang="hu-HU" sz="2600" dirty="0" smtClean="0"/>
              <a:t> </a:t>
            </a:r>
            <a:r>
              <a:rPr lang="hu-HU" sz="2600" dirty="0" err="1" smtClean="0"/>
              <a:t>Persönlichkeitsspaltung</a:t>
            </a:r>
            <a:r>
              <a:rPr lang="hu-HU" sz="2600" dirty="0" smtClean="0"/>
              <a:t> – und </a:t>
            </a:r>
            <a:r>
              <a:rPr lang="hu-HU" sz="2600" dirty="0" err="1" smtClean="0"/>
              <a:t>Identitätsstörungen</a:t>
            </a:r>
            <a:r>
              <a:rPr lang="hu-HU" sz="2600" dirty="0" smtClean="0"/>
              <a:t> – </a:t>
            </a:r>
            <a:r>
              <a:rPr lang="hu-HU" sz="2600" dirty="0" err="1" smtClean="0"/>
              <a:t>führen</a:t>
            </a:r>
            <a:r>
              <a:rPr lang="hu-HU" sz="2600" dirty="0" smtClean="0"/>
              <a:t> (</a:t>
            </a:r>
            <a:r>
              <a:rPr lang="hu-HU" sz="2600" b="1" dirty="0" err="1" smtClean="0"/>
              <a:t>Doppelgänger</a:t>
            </a:r>
            <a:r>
              <a:rPr lang="hu-HU" sz="2600" dirty="0" smtClean="0"/>
              <a:t>)</a:t>
            </a:r>
          </a:p>
          <a:p>
            <a:pPr marL="0" indent="0">
              <a:buNone/>
            </a:pPr>
            <a:endParaRPr lang="hu-HU" sz="2600" dirty="0" smtClean="0"/>
          </a:p>
          <a:p>
            <a:pPr marL="0" indent="0">
              <a:buNone/>
            </a:pPr>
            <a:r>
              <a:rPr lang="hu-HU" sz="2600" dirty="0" smtClean="0"/>
              <a:t>Die </a:t>
            </a:r>
            <a:r>
              <a:rPr lang="hu-HU" sz="2600" b="1" dirty="0" err="1" smtClean="0"/>
              <a:t>Nachtseiten</a:t>
            </a:r>
            <a:r>
              <a:rPr lang="hu-HU" sz="2600" b="1" dirty="0" smtClean="0"/>
              <a:t> der </a:t>
            </a:r>
            <a:r>
              <a:rPr lang="hu-HU" sz="2600" dirty="0" smtClean="0"/>
              <a:t>– </a:t>
            </a:r>
            <a:r>
              <a:rPr lang="hu-HU" sz="2600" dirty="0" err="1" smtClean="0"/>
              <a:t>menschlichen</a:t>
            </a:r>
            <a:r>
              <a:rPr lang="hu-HU" sz="2600" dirty="0" smtClean="0"/>
              <a:t> – </a:t>
            </a:r>
            <a:r>
              <a:rPr lang="hu-HU" sz="2600" b="1" dirty="0" err="1" smtClean="0"/>
              <a:t>Natur</a:t>
            </a:r>
            <a:r>
              <a:rPr lang="hu-HU" sz="2600" dirty="0" smtClean="0"/>
              <a:t> und der </a:t>
            </a:r>
            <a:r>
              <a:rPr lang="hu-HU" sz="2600" dirty="0" err="1" smtClean="0"/>
              <a:t>Doppelgänger</a:t>
            </a:r>
            <a:r>
              <a:rPr lang="hu-HU" sz="2600" dirty="0" smtClean="0"/>
              <a:t> sind </a:t>
            </a:r>
            <a:r>
              <a:rPr lang="hu-HU" sz="2600" dirty="0" err="1" smtClean="0"/>
              <a:t>ein</a:t>
            </a:r>
            <a:r>
              <a:rPr lang="hu-HU" sz="2600" dirty="0" smtClean="0"/>
              <a:t> </a:t>
            </a:r>
            <a:r>
              <a:rPr lang="hu-HU" sz="2600" dirty="0" err="1" smtClean="0"/>
              <a:t>beliebtes</a:t>
            </a:r>
            <a:r>
              <a:rPr lang="hu-HU" sz="2600" dirty="0" smtClean="0"/>
              <a:t> </a:t>
            </a:r>
            <a:r>
              <a:rPr lang="hu-HU" sz="2600" dirty="0" err="1" smtClean="0"/>
              <a:t>Thema</a:t>
            </a:r>
            <a:r>
              <a:rPr lang="hu-HU" sz="2600" dirty="0" smtClean="0"/>
              <a:t> der Romantik (</a:t>
            </a:r>
            <a:r>
              <a:rPr lang="hu-HU" sz="2600" u="sng" dirty="0" err="1" smtClean="0"/>
              <a:t>H.v</a:t>
            </a:r>
            <a:r>
              <a:rPr lang="hu-HU" sz="2600" u="sng" dirty="0" smtClean="0"/>
              <a:t>. Kleist: </a:t>
            </a:r>
            <a:r>
              <a:rPr lang="hu-HU" sz="2600" i="1" dirty="0" smtClean="0"/>
              <a:t>Die </a:t>
            </a:r>
            <a:r>
              <a:rPr lang="hu-HU" sz="2600" i="1" dirty="0" err="1" smtClean="0"/>
              <a:t>Marquise</a:t>
            </a:r>
            <a:r>
              <a:rPr lang="hu-HU" sz="2600" i="1" dirty="0" smtClean="0"/>
              <a:t> von O.</a:t>
            </a:r>
            <a:r>
              <a:rPr lang="hu-HU" sz="2600" u="sng" dirty="0" smtClean="0"/>
              <a:t>,</a:t>
            </a:r>
            <a:r>
              <a:rPr lang="hu-HU" sz="2600" dirty="0"/>
              <a:t> </a:t>
            </a:r>
            <a:r>
              <a:rPr lang="hu-HU" sz="2600" u="sng" dirty="0" smtClean="0"/>
              <a:t>ET.A. Hoffmann</a:t>
            </a:r>
            <a:r>
              <a:rPr lang="hu-HU" sz="2600" dirty="0" smtClean="0"/>
              <a:t>: </a:t>
            </a:r>
            <a:r>
              <a:rPr lang="hu-HU" sz="2600" i="1" dirty="0" smtClean="0"/>
              <a:t>Die </a:t>
            </a:r>
            <a:r>
              <a:rPr lang="hu-HU" sz="2600" i="1" dirty="0" err="1"/>
              <a:t>E</a:t>
            </a:r>
            <a:r>
              <a:rPr lang="hu-HU" sz="2600" i="1" dirty="0" err="1" smtClean="0"/>
              <a:t>lixiere</a:t>
            </a:r>
            <a:r>
              <a:rPr lang="hu-HU" sz="2600" i="1" dirty="0" smtClean="0"/>
              <a:t> des </a:t>
            </a:r>
            <a:r>
              <a:rPr lang="hu-HU" sz="2600" i="1" dirty="0" err="1" smtClean="0"/>
              <a:t>Teufels</a:t>
            </a:r>
            <a:r>
              <a:rPr lang="hu-HU" sz="2600" i="1" dirty="0" smtClean="0"/>
              <a:t>, 1815/16</a:t>
            </a:r>
            <a:r>
              <a:rPr lang="hu-HU" sz="2600" dirty="0" smtClean="0"/>
              <a:t>), </a:t>
            </a:r>
            <a:r>
              <a:rPr lang="hu-HU" sz="2600" dirty="0" err="1" smtClean="0"/>
              <a:t>sie</a:t>
            </a:r>
            <a:r>
              <a:rPr lang="hu-HU" sz="2600" dirty="0" smtClean="0"/>
              <a:t> </a:t>
            </a:r>
            <a:r>
              <a:rPr lang="hu-HU" sz="2600" dirty="0" err="1" smtClean="0"/>
              <a:t>tauchen</a:t>
            </a:r>
            <a:r>
              <a:rPr lang="hu-HU" sz="2600" dirty="0" smtClean="0"/>
              <a:t> </a:t>
            </a:r>
            <a:r>
              <a:rPr lang="hu-HU" sz="2600" dirty="0" err="1" smtClean="0"/>
              <a:t>aber</a:t>
            </a:r>
            <a:r>
              <a:rPr lang="hu-HU" sz="2600" dirty="0" smtClean="0"/>
              <a:t> </a:t>
            </a:r>
            <a:r>
              <a:rPr lang="hu-HU" sz="2600" dirty="0" err="1" smtClean="0"/>
              <a:t>auch</a:t>
            </a:r>
            <a:r>
              <a:rPr lang="hu-HU" sz="2600" dirty="0" smtClean="0"/>
              <a:t> in der 1. </a:t>
            </a:r>
            <a:r>
              <a:rPr lang="hu-HU" sz="2600" dirty="0" err="1" smtClean="0"/>
              <a:t>Hälfte</a:t>
            </a:r>
            <a:r>
              <a:rPr lang="hu-HU" sz="2600" dirty="0" smtClean="0"/>
              <a:t> des 20. </a:t>
            </a:r>
            <a:r>
              <a:rPr lang="hu-HU" sz="2600" dirty="0" err="1" smtClean="0"/>
              <a:t>Jhrs</a:t>
            </a:r>
            <a:r>
              <a:rPr lang="hu-HU" sz="2600" dirty="0" smtClean="0"/>
              <a:t>. </a:t>
            </a:r>
            <a:r>
              <a:rPr lang="hu-HU" sz="2600" dirty="0" err="1"/>
              <a:t>a</a:t>
            </a:r>
            <a:r>
              <a:rPr lang="hu-HU" sz="2600" dirty="0" err="1" smtClean="0"/>
              <a:t>uf</a:t>
            </a:r>
            <a:r>
              <a:rPr lang="hu-HU" sz="2600" dirty="0" smtClean="0"/>
              <a:t> (</a:t>
            </a:r>
            <a:r>
              <a:rPr lang="hu-HU" sz="2600" u="sng" dirty="0" smtClean="0"/>
              <a:t>H. Hesse</a:t>
            </a:r>
            <a:r>
              <a:rPr lang="hu-HU" sz="2600" dirty="0" smtClean="0"/>
              <a:t>: </a:t>
            </a:r>
            <a:r>
              <a:rPr lang="hu-HU" sz="2600" i="1" dirty="0" smtClean="0"/>
              <a:t>Klein und </a:t>
            </a:r>
            <a:r>
              <a:rPr lang="hu-HU" sz="2600" i="1" dirty="0"/>
              <a:t>W</a:t>
            </a:r>
            <a:r>
              <a:rPr lang="hu-HU" sz="2600" i="1" dirty="0" smtClean="0"/>
              <a:t>agner</a:t>
            </a:r>
            <a:r>
              <a:rPr lang="hu-HU" sz="2600" dirty="0" smtClean="0"/>
              <a:t>, 1919, </a:t>
            </a:r>
            <a:r>
              <a:rPr lang="hu-HU" sz="2600" i="1" dirty="0" smtClean="0"/>
              <a:t>Der </a:t>
            </a:r>
            <a:r>
              <a:rPr lang="hu-HU" sz="2600" i="1" dirty="0" err="1" smtClean="0"/>
              <a:t>Steppenwolf</a:t>
            </a:r>
            <a:r>
              <a:rPr lang="hu-HU" sz="2600" i="1" dirty="0" smtClean="0"/>
              <a:t>, 1927</a:t>
            </a:r>
            <a:r>
              <a:rPr lang="hu-HU" sz="2600" dirty="0" smtClean="0"/>
              <a:t>).</a:t>
            </a:r>
          </a:p>
          <a:p>
            <a:pPr marL="0" indent="0" algn="ctr">
              <a:buNone/>
            </a:pPr>
            <a:r>
              <a:rPr lang="hu-HU" sz="2600" dirty="0" smtClean="0">
                <a:solidFill>
                  <a:srgbClr val="C00000"/>
                </a:solidFill>
              </a:rPr>
              <a:t>Die </a:t>
            </a:r>
            <a:r>
              <a:rPr lang="hu-HU" sz="2600" dirty="0" err="1" smtClean="0">
                <a:solidFill>
                  <a:srgbClr val="C00000"/>
                </a:solidFill>
              </a:rPr>
              <a:t>verdrängten</a:t>
            </a:r>
            <a:r>
              <a:rPr lang="hu-HU" sz="2600" dirty="0" smtClean="0">
                <a:solidFill>
                  <a:srgbClr val="C00000"/>
                </a:solidFill>
              </a:rPr>
              <a:t> </a:t>
            </a:r>
            <a:r>
              <a:rPr lang="hu-HU" sz="2600" dirty="0" err="1" smtClean="0">
                <a:solidFill>
                  <a:srgbClr val="C00000"/>
                </a:solidFill>
              </a:rPr>
              <a:t>Triebe</a:t>
            </a:r>
            <a:r>
              <a:rPr lang="hu-HU" sz="2600" dirty="0" smtClean="0">
                <a:solidFill>
                  <a:srgbClr val="C00000"/>
                </a:solidFill>
              </a:rPr>
              <a:t> sind </a:t>
            </a:r>
            <a:r>
              <a:rPr lang="hu-HU" sz="2600" dirty="0" err="1" smtClean="0">
                <a:solidFill>
                  <a:srgbClr val="C00000"/>
                </a:solidFill>
              </a:rPr>
              <a:t>meistens</a:t>
            </a:r>
            <a:r>
              <a:rPr lang="hu-HU" sz="2600" dirty="0" smtClean="0">
                <a:solidFill>
                  <a:srgbClr val="C00000"/>
                </a:solidFill>
              </a:rPr>
              <a:t> </a:t>
            </a:r>
            <a:r>
              <a:rPr lang="hu-HU" sz="2600" dirty="0" err="1" smtClean="0">
                <a:solidFill>
                  <a:srgbClr val="C00000"/>
                </a:solidFill>
              </a:rPr>
              <a:t>sexueller</a:t>
            </a:r>
            <a:r>
              <a:rPr lang="hu-HU" sz="2600" dirty="0" smtClean="0">
                <a:solidFill>
                  <a:srgbClr val="C00000"/>
                </a:solidFill>
              </a:rPr>
              <a:t> Art…</a:t>
            </a:r>
          </a:p>
          <a:p>
            <a:pPr marL="0" indent="0">
              <a:buNone/>
            </a:pPr>
            <a:r>
              <a:rPr lang="hu-HU" sz="2600" dirty="0" err="1" smtClean="0"/>
              <a:t>Das</a:t>
            </a:r>
            <a:r>
              <a:rPr lang="hu-HU" sz="2600" dirty="0" smtClean="0"/>
              <a:t> </a:t>
            </a:r>
            <a:r>
              <a:rPr lang="hu-HU" sz="2600" dirty="0" err="1" smtClean="0"/>
              <a:t>Doppelgägertum</a:t>
            </a:r>
            <a:r>
              <a:rPr lang="hu-HU" sz="2600" dirty="0" smtClean="0"/>
              <a:t> </a:t>
            </a:r>
            <a:r>
              <a:rPr lang="hu-HU" sz="2600" dirty="0" err="1" smtClean="0"/>
              <a:t>taucht</a:t>
            </a:r>
            <a:r>
              <a:rPr lang="hu-HU" sz="2600" dirty="0" smtClean="0"/>
              <a:t> </a:t>
            </a:r>
            <a:r>
              <a:rPr lang="hu-HU" sz="2600" dirty="0" err="1" smtClean="0"/>
              <a:t>auch</a:t>
            </a:r>
            <a:r>
              <a:rPr lang="hu-HU" sz="2600" dirty="0" smtClean="0"/>
              <a:t> in der modernen </a:t>
            </a:r>
            <a:r>
              <a:rPr lang="hu-HU" sz="2600" b="1" dirty="0" err="1" smtClean="0"/>
              <a:t>Sciences</a:t>
            </a:r>
            <a:r>
              <a:rPr lang="hu-HU" sz="2600" b="1" dirty="0" smtClean="0"/>
              <a:t> </a:t>
            </a:r>
            <a:r>
              <a:rPr lang="hu-HU" sz="2600" b="1" dirty="0" err="1" smtClean="0"/>
              <a:t>fiction</a:t>
            </a:r>
            <a:r>
              <a:rPr lang="hu-HU" sz="2600" b="1" dirty="0" smtClean="0"/>
              <a:t> </a:t>
            </a:r>
            <a:r>
              <a:rPr lang="hu-HU" sz="2600" dirty="0" err="1" smtClean="0"/>
              <a:t>auf</a:t>
            </a:r>
            <a:r>
              <a:rPr lang="hu-HU" sz="2600" dirty="0" smtClean="0"/>
              <a:t> (</a:t>
            </a:r>
            <a:r>
              <a:rPr lang="hu-HU" sz="2600" dirty="0" err="1" smtClean="0"/>
              <a:t>Klonen</a:t>
            </a:r>
            <a:r>
              <a:rPr lang="hu-HU" sz="2600" dirty="0" smtClean="0"/>
              <a:t>)…</a:t>
            </a:r>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660145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207698"/>
            <a:ext cx="10515600" cy="1325563"/>
          </a:xfrm>
        </p:spPr>
        <p:txBody>
          <a:bodyPr>
            <a:normAutofit/>
          </a:bodyPr>
          <a:lstStyle/>
          <a:p>
            <a:pPr algn="ctr"/>
            <a:r>
              <a:rPr lang="hu-HU" sz="3600" b="1" dirty="0" err="1" smtClean="0"/>
              <a:t>Siegmund</a:t>
            </a:r>
            <a:r>
              <a:rPr lang="hu-HU" sz="3600" b="1" dirty="0" smtClean="0"/>
              <a:t> Freud und die </a:t>
            </a:r>
            <a:r>
              <a:rPr lang="hu-HU" sz="3600" b="1" dirty="0" err="1" smtClean="0"/>
              <a:t>Sexualität</a:t>
            </a:r>
            <a:r>
              <a:rPr lang="hu-HU" sz="3600" b="1" dirty="0" smtClean="0"/>
              <a:t> in der </a:t>
            </a:r>
            <a:r>
              <a:rPr lang="hu-HU" sz="3600" b="1" dirty="0" err="1" smtClean="0"/>
              <a:t>Literatur</a:t>
            </a:r>
            <a:endParaRPr lang="hu-HU" sz="3600" b="1" dirty="0"/>
          </a:p>
        </p:txBody>
      </p:sp>
      <p:sp>
        <p:nvSpPr>
          <p:cNvPr id="3" name="Tartalom helye 2"/>
          <p:cNvSpPr>
            <a:spLocks noGrp="1"/>
          </p:cNvSpPr>
          <p:nvPr>
            <p:ph idx="1"/>
          </p:nvPr>
        </p:nvSpPr>
        <p:spPr>
          <a:xfrm>
            <a:off x="838200" y="2394969"/>
            <a:ext cx="10515600" cy="4351338"/>
          </a:xfrm>
        </p:spPr>
        <p:txBody>
          <a:bodyPr>
            <a:normAutofit/>
          </a:bodyPr>
          <a:lstStyle/>
          <a:p>
            <a:pPr marL="0" indent="0">
              <a:buNone/>
            </a:pPr>
            <a:r>
              <a:rPr lang="hu-HU" sz="2400" dirty="0" smtClean="0"/>
              <a:t>Die 1900er </a:t>
            </a:r>
            <a:r>
              <a:rPr lang="hu-HU" sz="2400" dirty="0" err="1" smtClean="0"/>
              <a:t>Jahre</a:t>
            </a:r>
            <a:r>
              <a:rPr lang="hu-HU" sz="2400" dirty="0" smtClean="0"/>
              <a:t> </a:t>
            </a:r>
            <a:r>
              <a:rPr lang="hu-HU" sz="2400" dirty="0" err="1" smtClean="0"/>
              <a:t>stellen</a:t>
            </a:r>
            <a:r>
              <a:rPr lang="hu-HU" sz="2400" dirty="0" smtClean="0"/>
              <a:t> </a:t>
            </a:r>
            <a:r>
              <a:rPr lang="hu-HU" sz="2400" dirty="0" err="1" smtClean="0"/>
              <a:t>eine</a:t>
            </a:r>
            <a:r>
              <a:rPr lang="hu-HU" sz="2400" dirty="0" smtClean="0"/>
              <a:t> </a:t>
            </a:r>
            <a:r>
              <a:rPr lang="hu-HU" sz="2400" dirty="0" err="1" smtClean="0"/>
              <a:t>Zäsur</a:t>
            </a:r>
            <a:r>
              <a:rPr lang="hu-HU" sz="2400" dirty="0" smtClean="0"/>
              <a:t> </a:t>
            </a:r>
            <a:r>
              <a:rPr lang="hu-HU" sz="2400" dirty="0" err="1" smtClean="0"/>
              <a:t>dar</a:t>
            </a:r>
            <a:r>
              <a:rPr lang="hu-HU" sz="2400" dirty="0" smtClean="0"/>
              <a:t>: Themen </a:t>
            </a:r>
            <a:r>
              <a:rPr lang="hu-HU" sz="2400" dirty="0" err="1" smtClean="0"/>
              <a:t>wie</a:t>
            </a:r>
            <a:r>
              <a:rPr lang="hu-HU" sz="2400" dirty="0" smtClean="0"/>
              <a:t> </a:t>
            </a:r>
            <a:r>
              <a:rPr lang="hu-HU" sz="2400" dirty="0" smtClean="0"/>
              <a:t>(</a:t>
            </a:r>
            <a:r>
              <a:rPr lang="hu-HU" sz="2400" b="1" dirty="0" smtClean="0"/>
              <a:t>Homo)</a:t>
            </a:r>
            <a:r>
              <a:rPr lang="hu-HU" sz="2400" b="1" dirty="0" err="1" smtClean="0"/>
              <a:t>erotik</a:t>
            </a:r>
            <a:r>
              <a:rPr lang="hu-HU" sz="2400" dirty="0" smtClean="0"/>
              <a:t> </a:t>
            </a:r>
            <a:r>
              <a:rPr lang="hu-HU" sz="2400" dirty="0" smtClean="0"/>
              <a:t>(</a:t>
            </a:r>
            <a:r>
              <a:rPr lang="hu-HU" sz="2400" b="1" dirty="0" smtClean="0"/>
              <a:t>Th. Mann</a:t>
            </a:r>
            <a:r>
              <a:rPr lang="hu-HU" sz="2400" dirty="0" smtClean="0"/>
              <a:t>: </a:t>
            </a:r>
            <a:r>
              <a:rPr lang="hu-HU" sz="2400" i="1" dirty="0" smtClean="0"/>
              <a:t>Der </a:t>
            </a:r>
            <a:r>
              <a:rPr lang="hu-HU" sz="2400" i="1" dirty="0" err="1" smtClean="0"/>
              <a:t>Tod</a:t>
            </a:r>
            <a:r>
              <a:rPr lang="hu-HU" sz="2400" i="1" dirty="0" smtClean="0"/>
              <a:t> in </a:t>
            </a:r>
            <a:r>
              <a:rPr lang="hu-HU" sz="2400" i="1" dirty="0" err="1" smtClean="0"/>
              <a:t>Venedig</a:t>
            </a:r>
            <a:r>
              <a:rPr lang="hu-HU" sz="2400" i="1" dirty="0" smtClean="0"/>
              <a:t>, 1911/12</a:t>
            </a:r>
            <a:r>
              <a:rPr lang="hu-HU" sz="2400" dirty="0" smtClean="0"/>
              <a:t>), </a:t>
            </a:r>
            <a:r>
              <a:rPr lang="hu-HU" sz="2400" b="1" dirty="0" err="1" smtClean="0"/>
              <a:t>lesbische</a:t>
            </a:r>
            <a:r>
              <a:rPr lang="hu-HU" sz="2400" b="1" dirty="0" smtClean="0"/>
              <a:t> </a:t>
            </a:r>
            <a:r>
              <a:rPr lang="hu-HU" sz="2400" b="1" dirty="0" err="1" smtClean="0"/>
              <a:t>Liebe</a:t>
            </a:r>
            <a:r>
              <a:rPr lang="hu-HU" sz="2400" dirty="0" smtClean="0"/>
              <a:t>, </a:t>
            </a:r>
            <a:r>
              <a:rPr lang="hu-HU" sz="2400" dirty="0" err="1" smtClean="0"/>
              <a:t>sogar</a:t>
            </a:r>
            <a:r>
              <a:rPr lang="hu-HU" sz="2400" dirty="0" smtClean="0"/>
              <a:t> </a:t>
            </a:r>
            <a:r>
              <a:rPr lang="hu-HU" sz="2400" b="1" dirty="0" err="1"/>
              <a:t>P</a:t>
            </a:r>
            <a:r>
              <a:rPr lang="hu-HU" sz="2400" b="1" dirty="0" err="1" smtClean="0"/>
              <a:t>ornographie</a:t>
            </a:r>
            <a:r>
              <a:rPr lang="hu-HU" sz="2400" b="1" dirty="0" smtClean="0"/>
              <a:t> </a:t>
            </a:r>
            <a:r>
              <a:rPr lang="hu-HU" sz="2400" dirty="0" smtClean="0"/>
              <a:t>(</a:t>
            </a:r>
            <a:r>
              <a:rPr lang="hu-HU" sz="2400" i="1" dirty="0" err="1" smtClean="0"/>
              <a:t>Josephine</a:t>
            </a:r>
            <a:r>
              <a:rPr lang="hu-HU" sz="2400" i="1" dirty="0" smtClean="0"/>
              <a:t> </a:t>
            </a:r>
            <a:r>
              <a:rPr lang="hu-HU" sz="2400" i="1" dirty="0" err="1" smtClean="0"/>
              <a:t>Mutzenbacher</a:t>
            </a:r>
            <a:r>
              <a:rPr lang="hu-HU" sz="2400" i="1" dirty="0" smtClean="0"/>
              <a:t>, </a:t>
            </a:r>
            <a:r>
              <a:rPr lang="de-DE" sz="2400" i="1" dirty="0" smtClean="0"/>
              <a:t>die </a:t>
            </a:r>
            <a:r>
              <a:rPr lang="de-DE" sz="2400" i="1" dirty="0"/>
              <a:t>Geschichte einer Wienerischen Dirne von ihr selbst </a:t>
            </a:r>
            <a:r>
              <a:rPr lang="de-DE" sz="2400" i="1" dirty="0" smtClean="0"/>
              <a:t>erzählt</a:t>
            </a:r>
            <a:r>
              <a:rPr lang="hu-HU" sz="2400" i="1" dirty="0" smtClean="0"/>
              <a:t>)</a:t>
            </a:r>
            <a:r>
              <a:rPr lang="hu-HU" sz="2400" dirty="0" smtClean="0"/>
              <a:t>, </a:t>
            </a:r>
            <a:r>
              <a:rPr lang="hu-HU" sz="2400" dirty="0" err="1" smtClean="0"/>
              <a:t>erscheinen</a:t>
            </a:r>
            <a:r>
              <a:rPr lang="hu-HU" sz="2400" dirty="0" smtClean="0"/>
              <a:t> in der </a:t>
            </a:r>
            <a:r>
              <a:rPr lang="hu-HU" sz="2400" dirty="0" err="1" smtClean="0"/>
              <a:t>Literatur</a:t>
            </a:r>
            <a:r>
              <a:rPr lang="hu-HU" sz="2400" dirty="0" smtClean="0"/>
              <a:t>, </a:t>
            </a:r>
            <a:r>
              <a:rPr lang="hu-HU" sz="2400" dirty="0" err="1" smtClean="0"/>
              <a:t>auch</a:t>
            </a:r>
            <a:r>
              <a:rPr lang="hu-HU" sz="2400" dirty="0" smtClean="0"/>
              <a:t> </a:t>
            </a:r>
            <a:r>
              <a:rPr lang="hu-HU" sz="2400" dirty="0" err="1" smtClean="0"/>
              <a:t>wenn</a:t>
            </a:r>
            <a:r>
              <a:rPr lang="hu-HU" sz="2400" dirty="0" smtClean="0"/>
              <a:t> </a:t>
            </a:r>
            <a:r>
              <a:rPr lang="hu-HU" sz="2400" dirty="0" err="1" smtClean="0"/>
              <a:t>z.B</a:t>
            </a:r>
            <a:r>
              <a:rPr lang="hu-HU" sz="2400" dirty="0" smtClean="0"/>
              <a:t>. der </a:t>
            </a:r>
            <a:r>
              <a:rPr lang="hu-HU" sz="2400" dirty="0" err="1" smtClean="0"/>
              <a:t>Mutzenbacher-Roman</a:t>
            </a:r>
            <a:r>
              <a:rPr lang="hu-HU" sz="2400" dirty="0" smtClean="0"/>
              <a:t> </a:t>
            </a:r>
            <a:r>
              <a:rPr lang="de-DE" sz="2400" dirty="0" smtClean="0"/>
              <a:t>1906 anonym</a:t>
            </a:r>
            <a:r>
              <a:rPr lang="hu-HU" sz="2400" dirty="0" smtClean="0"/>
              <a:t> </a:t>
            </a:r>
            <a:r>
              <a:rPr lang="hu-HU" sz="2400" dirty="0" err="1" smtClean="0"/>
              <a:t>erschien</a:t>
            </a:r>
            <a:r>
              <a:rPr lang="hu-HU" sz="2400" dirty="0" smtClean="0"/>
              <a:t>.</a:t>
            </a:r>
            <a:r>
              <a:rPr lang="de-DE" sz="2400" dirty="0" smtClean="0"/>
              <a:t> </a:t>
            </a:r>
            <a:r>
              <a:rPr lang="de-DE" sz="2400" dirty="0"/>
              <a:t>Bereits 1909 wurde im Deutschen Anonymen-Lexikon </a:t>
            </a:r>
            <a:r>
              <a:rPr lang="hu-HU" sz="2400" b="1" dirty="0" smtClean="0"/>
              <a:t>Felix </a:t>
            </a:r>
            <a:r>
              <a:rPr lang="de-DE" sz="2400" b="1" dirty="0" smtClean="0"/>
              <a:t>Salten </a:t>
            </a:r>
            <a:r>
              <a:rPr lang="hu-HU" sz="2400" dirty="0" smtClean="0"/>
              <a:t>– </a:t>
            </a:r>
            <a:r>
              <a:rPr lang="hu-HU" sz="2400" dirty="0" err="1" smtClean="0"/>
              <a:t>Autor</a:t>
            </a:r>
            <a:r>
              <a:rPr lang="hu-HU" sz="2400" dirty="0" smtClean="0"/>
              <a:t> der rührenden </a:t>
            </a:r>
            <a:r>
              <a:rPr lang="hu-HU" sz="2400" dirty="0" err="1" smtClean="0"/>
              <a:t>Tiergeschichte</a:t>
            </a:r>
            <a:r>
              <a:rPr lang="hu-HU" sz="2400" dirty="0" smtClean="0"/>
              <a:t> </a:t>
            </a:r>
            <a:r>
              <a:rPr lang="hu-HU" sz="2400" i="1" dirty="0" smtClean="0"/>
              <a:t>Bambi</a:t>
            </a:r>
            <a:r>
              <a:rPr lang="hu-HU" sz="2400" dirty="0" smtClean="0"/>
              <a:t> – </a:t>
            </a:r>
            <a:r>
              <a:rPr lang="de-DE" sz="2400" dirty="0" smtClean="0"/>
              <a:t>oder </a:t>
            </a:r>
            <a:r>
              <a:rPr lang="de-DE" sz="2400" b="1" dirty="0"/>
              <a:t>Arthur Schnitzler </a:t>
            </a:r>
            <a:r>
              <a:rPr lang="de-DE" sz="2400" dirty="0"/>
              <a:t>die Urheberschaft unterstellt, wobei nur Schnitzler dementierte. </a:t>
            </a:r>
            <a:r>
              <a:rPr lang="hu-HU" sz="2400" dirty="0"/>
              <a:t>D</a:t>
            </a:r>
            <a:r>
              <a:rPr lang="de-DE" sz="2400" dirty="0" err="1" smtClean="0"/>
              <a:t>as</a:t>
            </a:r>
            <a:r>
              <a:rPr lang="de-DE" sz="2400" dirty="0" smtClean="0"/>
              <a:t> Werk</a:t>
            </a:r>
            <a:r>
              <a:rPr lang="hu-HU" sz="2400" dirty="0" smtClean="0"/>
              <a:t> </a:t>
            </a:r>
            <a:r>
              <a:rPr lang="hu-HU" sz="2400" dirty="0" err="1" smtClean="0"/>
              <a:t>wird</a:t>
            </a:r>
            <a:r>
              <a:rPr lang="de-DE" sz="2400" dirty="0" smtClean="0"/>
              <a:t> </a:t>
            </a:r>
            <a:r>
              <a:rPr lang="de-DE" sz="2400" dirty="0"/>
              <a:t>in der Literaturwissenschaft eher </a:t>
            </a:r>
            <a:r>
              <a:rPr lang="hu-HU" sz="2400" dirty="0" err="1" smtClean="0"/>
              <a:t>ihm</a:t>
            </a:r>
            <a:r>
              <a:rPr lang="hu-HU" sz="2400" dirty="0" smtClean="0"/>
              <a:t> </a:t>
            </a:r>
            <a:r>
              <a:rPr lang="de-DE" sz="2400" dirty="0" smtClean="0"/>
              <a:t>zugeschrieben</a:t>
            </a:r>
            <a:r>
              <a:rPr lang="hu-HU" sz="2400" dirty="0"/>
              <a:t>.</a:t>
            </a:r>
            <a:endParaRPr lang="hu-HU" sz="2400" dirty="0" smtClean="0"/>
          </a:p>
          <a:p>
            <a:pPr marL="0" indent="0">
              <a:buNone/>
            </a:pPr>
            <a:endParaRPr lang="hu-HU" sz="2400" dirty="0" smtClean="0"/>
          </a:p>
          <a:p>
            <a:pPr marL="0" indent="0" algn="ctr">
              <a:buNone/>
            </a:pPr>
            <a:r>
              <a:rPr lang="hu-HU" sz="2400" dirty="0" err="1" smtClean="0"/>
              <a:t>Dies</a:t>
            </a:r>
            <a:r>
              <a:rPr lang="hu-HU" sz="2400" dirty="0" smtClean="0"/>
              <a:t> </a:t>
            </a:r>
            <a:r>
              <a:rPr lang="hu-HU" sz="2400" dirty="0" err="1" smtClean="0"/>
              <a:t>ist</a:t>
            </a:r>
            <a:r>
              <a:rPr lang="hu-HU" sz="2400" dirty="0" smtClean="0"/>
              <a:t> </a:t>
            </a:r>
            <a:r>
              <a:rPr lang="hu-HU" sz="2400" dirty="0" err="1" smtClean="0"/>
              <a:t>z.T</a:t>
            </a:r>
            <a:r>
              <a:rPr lang="hu-HU" sz="2400" dirty="0" smtClean="0"/>
              <a:t>. </a:t>
            </a:r>
            <a:r>
              <a:rPr lang="hu-HU" sz="2400" u="sng" dirty="0" smtClean="0"/>
              <a:t>Freud</a:t>
            </a:r>
            <a:r>
              <a:rPr lang="hu-HU" sz="2400" dirty="0" smtClean="0"/>
              <a:t> </a:t>
            </a:r>
            <a:r>
              <a:rPr lang="hu-HU" sz="2400" dirty="0" err="1" smtClean="0"/>
              <a:t>zu</a:t>
            </a:r>
            <a:r>
              <a:rPr lang="hu-HU" sz="2400" dirty="0" smtClean="0"/>
              <a:t> </a:t>
            </a:r>
            <a:r>
              <a:rPr lang="hu-HU" sz="2400" dirty="0" err="1" smtClean="0"/>
              <a:t>verdanken</a:t>
            </a:r>
            <a:r>
              <a:rPr lang="hu-HU" sz="2400" dirty="0" smtClean="0"/>
              <a:t>, der </a:t>
            </a:r>
            <a:r>
              <a:rPr lang="hu-HU" sz="2400" dirty="0" err="1" smtClean="0"/>
              <a:t>alle</a:t>
            </a:r>
            <a:r>
              <a:rPr lang="hu-HU" sz="2400" dirty="0" smtClean="0"/>
              <a:t> </a:t>
            </a:r>
            <a:r>
              <a:rPr lang="hu-HU" sz="2400" dirty="0" err="1" smtClean="0"/>
              <a:t>verdrängten</a:t>
            </a:r>
            <a:r>
              <a:rPr lang="hu-HU" sz="2400" dirty="0" smtClean="0"/>
              <a:t> </a:t>
            </a:r>
            <a:r>
              <a:rPr lang="hu-HU" sz="2400" dirty="0" err="1" smtClean="0"/>
              <a:t>Triebe</a:t>
            </a:r>
            <a:r>
              <a:rPr lang="hu-HU" sz="2400" dirty="0" smtClean="0"/>
              <a:t> </a:t>
            </a:r>
            <a:r>
              <a:rPr lang="hu-HU" sz="2400" dirty="0" err="1" smtClean="0"/>
              <a:t>der</a:t>
            </a:r>
            <a:r>
              <a:rPr lang="hu-HU" sz="2400" dirty="0" smtClean="0"/>
              <a:t> </a:t>
            </a:r>
            <a:r>
              <a:rPr lang="hu-HU" sz="2400" b="1" dirty="0" err="1" smtClean="0"/>
              <a:t>Libido</a:t>
            </a:r>
            <a:r>
              <a:rPr lang="hu-HU" sz="2400" dirty="0" smtClean="0"/>
              <a:t> (</a:t>
            </a:r>
            <a:r>
              <a:rPr lang="hu-HU" sz="2400" dirty="0" err="1" smtClean="0"/>
              <a:t>sexuelles</a:t>
            </a:r>
            <a:r>
              <a:rPr lang="hu-HU" sz="2400" dirty="0" smtClean="0"/>
              <a:t> </a:t>
            </a:r>
            <a:r>
              <a:rPr lang="hu-HU" sz="2400" dirty="0" err="1" smtClean="0"/>
              <a:t>Begehren</a:t>
            </a:r>
            <a:r>
              <a:rPr lang="hu-HU" sz="2400" dirty="0" smtClean="0"/>
              <a:t>) </a:t>
            </a:r>
            <a:r>
              <a:rPr lang="hu-HU" sz="2400" dirty="0" err="1" smtClean="0"/>
              <a:t>zuschreibt</a:t>
            </a:r>
            <a:r>
              <a:rPr lang="hu-HU" sz="2400" dirty="0" smtClean="0"/>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898127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b="1" dirty="0" smtClean="0">
                <a:solidFill>
                  <a:srgbClr val="C00000"/>
                </a:solidFill>
              </a:rPr>
              <a:t>Körper I.</a:t>
            </a:r>
            <a:endParaRPr lang="hu-HU" b="1" dirty="0">
              <a:solidFill>
                <a:srgbClr val="C00000"/>
              </a:solidFill>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347281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12673"/>
            <a:ext cx="10515600" cy="1325563"/>
          </a:xfrm>
        </p:spPr>
        <p:txBody>
          <a:bodyPr>
            <a:normAutofit/>
          </a:bodyPr>
          <a:lstStyle/>
          <a:p>
            <a:pPr algn="ctr"/>
            <a:r>
              <a:rPr lang="hu-HU" sz="3600" b="1" dirty="0" smtClean="0"/>
              <a:t>„</a:t>
            </a:r>
            <a:r>
              <a:rPr lang="hu-HU" sz="3600" b="1" dirty="0" err="1" smtClean="0"/>
              <a:t>Sexuelle</a:t>
            </a:r>
            <a:r>
              <a:rPr lang="hu-HU" sz="3600" b="1" dirty="0" smtClean="0"/>
              <a:t> </a:t>
            </a:r>
            <a:r>
              <a:rPr lang="hu-HU" sz="3600" b="1" dirty="0" err="1" smtClean="0"/>
              <a:t>Revolution</a:t>
            </a:r>
            <a:r>
              <a:rPr lang="hu-HU" sz="3600" b="1" dirty="0" smtClean="0"/>
              <a:t>” und </a:t>
            </a:r>
            <a:r>
              <a:rPr lang="hu-HU" sz="3600" b="1" dirty="0" err="1" smtClean="0"/>
              <a:t>Gender</a:t>
            </a:r>
            <a:endParaRPr lang="hu-HU" sz="3600" b="1" dirty="0"/>
          </a:p>
        </p:txBody>
      </p:sp>
      <p:sp>
        <p:nvSpPr>
          <p:cNvPr id="3" name="Tartalom helye 2"/>
          <p:cNvSpPr>
            <a:spLocks noGrp="1"/>
          </p:cNvSpPr>
          <p:nvPr>
            <p:ph idx="1"/>
          </p:nvPr>
        </p:nvSpPr>
        <p:spPr>
          <a:xfrm>
            <a:off x="838200" y="2343210"/>
            <a:ext cx="10515600" cy="4351338"/>
          </a:xfrm>
        </p:spPr>
        <p:txBody>
          <a:bodyPr>
            <a:normAutofit/>
          </a:bodyPr>
          <a:lstStyle/>
          <a:p>
            <a:r>
              <a:rPr lang="hu-HU" sz="2400" dirty="0" smtClean="0"/>
              <a:t>Die s. R. </a:t>
            </a:r>
            <a:r>
              <a:rPr lang="hu-HU" sz="2400" dirty="0" err="1" smtClean="0"/>
              <a:t>bedeutet</a:t>
            </a:r>
            <a:r>
              <a:rPr lang="hu-HU" sz="2400" dirty="0" smtClean="0"/>
              <a:t> </a:t>
            </a:r>
            <a:r>
              <a:rPr lang="hu-HU" sz="2400" dirty="0" err="1" smtClean="0"/>
              <a:t>seit</a:t>
            </a:r>
            <a:r>
              <a:rPr lang="hu-HU" sz="2400" dirty="0" smtClean="0"/>
              <a:t> den 50er </a:t>
            </a:r>
            <a:r>
              <a:rPr lang="hu-HU" sz="2400" dirty="0" err="1" smtClean="0"/>
              <a:t>Jahren</a:t>
            </a:r>
            <a:r>
              <a:rPr lang="hu-HU" sz="2400" dirty="0" smtClean="0"/>
              <a:t> des 20. </a:t>
            </a:r>
            <a:r>
              <a:rPr lang="hu-HU" sz="2400" dirty="0" err="1" smtClean="0"/>
              <a:t>Jhrs</a:t>
            </a:r>
            <a:r>
              <a:rPr lang="hu-HU" sz="2400" dirty="0" smtClean="0"/>
              <a:t>. </a:t>
            </a:r>
            <a:r>
              <a:rPr lang="hu-HU" sz="2400" dirty="0" err="1" smtClean="0"/>
              <a:t>einen</a:t>
            </a:r>
            <a:r>
              <a:rPr lang="hu-HU" sz="2400" dirty="0" smtClean="0"/>
              <a:t> </a:t>
            </a:r>
            <a:r>
              <a:rPr lang="hu-HU" sz="2400" dirty="0" err="1" smtClean="0"/>
              <a:t>Wandel</a:t>
            </a:r>
            <a:r>
              <a:rPr lang="hu-HU" sz="2400" dirty="0" smtClean="0"/>
              <a:t> der </a:t>
            </a:r>
            <a:r>
              <a:rPr lang="hu-HU" sz="2400" dirty="0" err="1" smtClean="0"/>
              <a:t>öffentlichen</a:t>
            </a:r>
            <a:r>
              <a:rPr lang="hu-HU" sz="2400" dirty="0" smtClean="0"/>
              <a:t> </a:t>
            </a:r>
            <a:r>
              <a:rPr lang="hu-HU" sz="2400" dirty="0" err="1" smtClean="0"/>
              <a:t>Sexualmoral</a:t>
            </a:r>
            <a:r>
              <a:rPr lang="hu-HU" sz="2400" dirty="0" smtClean="0"/>
              <a:t>, </a:t>
            </a:r>
            <a:r>
              <a:rPr lang="hu-HU" sz="2400" dirty="0" err="1" smtClean="0"/>
              <a:t>verbunden</a:t>
            </a:r>
            <a:r>
              <a:rPr lang="hu-HU" sz="2400" dirty="0" smtClean="0"/>
              <a:t> mit der </a:t>
            </a:r>
            <a:r>
              <a:rPr lang="hu-HU" sz="2400" dirty="0" err="1" smtClean="0"/>
              <a:t>Enttabuisierung</a:t>
            </a:r>
            <a:r>
              <a:rPr lang="hu-HU" sz="2400" dirty="0" smtClean="0"/>
              <a:t> </a:t>
            </a:r>
            <a:r>
              <a:rPr lang="hu-HU" sz="2400" dirty="0" err="1" smtClean="0"/>
              <a:t>sexueller</a:t>
            </a:r>
            <a:r>
              <a:rPr lang="hu-HU" sz="2400" dirty="0" smtClean="0"/>
              <a:t> </a:t>
            </a:r>
            <a:r>
              <a:rPr lang="hu-HU" sz="2400" dirty="0" err="1" smtClean="0"/>
              <a:t>Themen</a:t>
            </a:r>
            <a:endParaRPr lang="hu-HU" sz="2400" dirty="0" smtClean="0"/>
          </a:p>
          <a:p>
            <a:endParaRPr lang="hu-HU" sz="2400" dirty="0" smtClean="0"/>
          </a:p>
          <a:p>
            <a:r>
              <a:rPr lang="hu-HU" sz="2400" dirty="0" err="1" smtClean="0"/>
              <a:t>Literarische</a:t>
            </a:r>
            <a:r>
              <a:rPr lang="hu-HU" sz="2400" dirty="0" smtClean="0"/>
              <a:t> </a:t>
            </a:r>
            <a:r>
              <a:rPr lang="hu-HU" sz="2400" dirty="0" err="1" smtClean="0"/>
              <a:t>Vorläufer</a:t>
            </a:r>
            <a:r>
              <a:rPr lang="hu-HU" sz="2400" dirty="0" smtClean="0"/>
              <a:t>: </a:t>
            </a:r>
            <a:r>
              <a:rPr lang="hu-HU" sz="2400" b="1" dirty="0" smtClean="0"/>
              <a:t>G. Flaubert</a:t>
            </a:r>
            <a:r>
              <a:rPr lang="hu-HU" sz="2400" dirty="0" smtClean="0"/>
              <a:t>: </a:t>
            </a:r>
            <a:r>
              <a:rPr lang="hu-HU" sz="2400" i="1" dirty="0" smtClean="0"/>
              <a:t>Madame </a:t>
            </a:r>
            <a:r>
              <a:rPr lang="hu-HU" sz="2400" i="1" dirty="0" err="1" smtClean="0"/>
              <a:t>Bovary</a:t>
            </a:r>
            <a:r>
              <a:rPr lang="hu-HU" sz="2400" dirty="0"/>
              <a:t> </a:t>
            </a:r>
            <a:r>
              <a:rPr lang="hu-HU" sz="2400" dirty="0" smtClean="0"/>
              <a:t>(1857), </a:t>
            </a:r>
            <a:r>
              <a:rPr lang="hu-HU" sz="2400" b="1" dirty="0" smtClean="0"/>
              <a:t>L.N. </a:t>
            </a:r>
            <a:r>
              <a:rPr lang="hu-HU" sz="2400" b="1" dirty="0" err="1" smtClean="0"/>
              <a:t>Tolstoi</a:t>
            </a:r>
            <a:r>
              <a:rPr lang="hu-HU" sz="2400" dirty="0" smtClean="0"/>
              <a:t>: </a:t>
            </a:r>
            <a:r>
              <a:rPr lang="hu-HU" sz="2400" i="1" dirty="0" smtClean="0"/>
              <a:t>Anna </a:t>
            </a:r>
            <a:r>
              <a:rPr lang="hu-HU" sz="2400" i="1" dirty="0" err="1" smtClean="0"/>
              <a:t>Karenina</a:t>
            </a:r>
            <a:r>
              <a:rPr lang="hu-HU" sz="2400" i="1" dirty="0" smtClean="0"/>
              <a:t> </a:t>
            </a:r>
            <a:r>
              <a:rPr lang="hu-HU" sz="2400" dirty="0" smtClean="0"/>
              <a:t>(1877), </a:t>
            </a:r>
            <a:r>
              <a:rPr lang="hu-HU" sz="2400" b="1" dirty="0" smtClean="0"/>
              <a:t>Th. </a:t>
            </a:r>
            <a:r>
              <a:rPr lang="hu-HU" sz="2400" b="1" dirty="0" err="1" smtClean="0"/>
              <a:t>Fontane</a:t>
            </a:r>
            <a:r>
              <a:rPr lang="hu-HU" sz="2400" b="1" dirty="0" smtClean="0"/>
              <a:t>:</a:t>
            </a:r>
            <a:r>
              <a:rPr lang="hu-HU" sz="2400" dirty="0" smtClean="0"/>
              <a:t> </a:t>
            </a:r>
            <a:r>
              <a:rPr lang="hu-HU" sz="2400" i="1" dirty="0" smtClean="0"/>
              <a:t>Effi </a:t>
            </a:r>
            <a:r>
              <a:rPr lang="hu-HU" sz="2400" i="1" dirty="0" err="1" smtClean="0"/>
              <a:t>Briest</a:t>
            </a:r>
            <a:r>
              <a:rPr lang="hu-HU" sz="2400" i="1" dirty="0" smtClean="0"/>
              <a:t> </a:t>
            </a:r>
            <a:r>
              <a:rPr lang="hu-HU" sz="2400" dirty="0" smtClean="0"/>
              <a:t>(1896) – die </a:t>
            </a:r>
            <a:r>
              <a:rPr lang="hu-HU" sz="2400" dirty="0" err="1" smtClean="0"/>
              <a:t>Doppelmoral</a:t>
            </a:r>
            <a:r>
              <a:rPr lang="hu-HU" sz="2400" dirty="0" smtClean="0"/>
              <a:t> der </a:t>
            </a:r>
            <a:r>
              <a:rPr lang="hu-HU" sz="2400" dirty="0" err="1" smtClean="0"/>
              <a:t>Gesellschaft</a:t>
            </a:r>
            <a:r>
              <a:rPr lang="hu-HU" sz="2400" dirty="0" smtClean="0"/>
              <a:t> </a:t>
            </a:r>
            <a:r>
              <a:rPr lang="hu-HU" sz="2400" dirty="0" err="1" smtClean="0"/>
              <a:t>war</a:t>
            </a:r>
            <a:r>
              <a:rPr lang="hu-HU" sz="2400" dirty="0" smtClean="0"/>
              <a:t> mit der </a:t>
            </a:r>
            <a:r>
              <a:rPr lang="hu-HU" sz="2400" dirty="0" err="1" smtClean="0"/>
              <a:t>Problematik</a:t>
            </a:r>
            <a:r>
              <a:rPr lang="hu-HU" sz="2400" dirty="0" smtClean="0"/>
              <a:t> </a:t>
            </a:r>
            <a:r>
              <a:rPr lang="hu-HU" sz="2400" dirty="0" err="1" smtClean="0"/>
              <a:t>der</a:t>
            </a:r>
            <a:r>
              <a:rPr lang="hu-HU" sz="2400" dirty="0" smtClean="0"/>
              <a:t> </a:t>
            </a:r>
            <a:r>
              <a:rPr lang="hu-HU" sz="2400" dirty="0" err="1" smtClean="0"/>
              <a:t>sozialen</a:t>
            </a:r>
            <a:r>
              <a:rPr lang="hu-HU" sz="2400" dirty="0" smtClean="0"/>
              <a:t> </a:t>
            </a:r>
            <a:r>
              <a:rPr lang="hu-HU" sz="2400" dirty="0" err="1" smtClean="0"/>
              <a:t>Rolle</a:t>
            </a:r>
            <a:r>
              <a:rPr lang="hu-HU" sz="2400" dirty="0" smtClean="0"/>
              <a:t> </a:t>
            </a:r>
            <a:r>
              <a:rPr lang="hu-HU" sz="2400" dirty="0" err="1" smtClean="0"/>
              <a:t>der</a:t>
            </a:r>
            <a:r>
              <a:rPr lang="hu-HU" sz="2400" dirty="0" smtClean="0"/>
              <a:t> </a:t>
            </a:r>
            <a:r>
              <a:rPr lang="hu-HU" sz="2400" dirty="0" err="1" smtClean="0"/>
              <a:t>Frau</a:t>
            </a:r>
            <a:r>
              <a:rPr lang="hu-HU" sz="2400" dirty="0" smtClean="0"/>
              <a:t> (</a:t>
            </a:r>
            <a:r>
              <a:rPr lang="hu-HU" sz="2400" dirty="0" err="1" smtClean="0"/>
              <a:t>Emanzipation</a:t>
            </a:r>
            <a:r>
              <a:rPr lang="hu-HU" sz="2400" dirty="0" smtClean="0"/>
              <a:t>) </a:t>
            </a:r>
            <a:r>
              <a:rPr lang="hu-HU" sz="2400" dirty="0" err="1" smtClean="0"/>
              <a:t>verbunden</a:t>
            </a:r>
            <a:r>
              <a:rPr lang="hu-HU" sz="2400" dirty="0" smtClean="0"/>
              <a:t>…</a:t>
            </a:r>
          </a:p>
          <a:p>
            <a:endParaRPr lang="hu-HU" sz="2400" dirty="0" smtClean="0"/>
          </a:p>
          <a:p>
            <a:r>
              <a:rPr lang="hu-HU" sz="2400" dirty="0" smtClean="0"/>
              <a:t>Die 68er </a:t>
            </a:r>
            <a:r>
              <a:rPr lang="hu-HU" sz="2400" dirty="0" err="1" smtClean="0"/>
              <a:t>Studentenbewegungen</a:t>
            </a:r>
            <a:r>
              <a:rPr lang="hu-HU" sz="2400" dirty="0" smtClean="0"/>
              <a:t> in </a:t>
            </a:r>
            <a:r>
              <a:rPr lang="hu-HU" sz="2400" dirty="0" err="1" smtClean="0"/>
              <a:t>Europa</a:t>
            </a:r>
            <a:r>
              <a:rPr lang="hu-HU" sz="2400" dirty="0" smtClean="0"/>
              <a:t> </a:t>
            </a:r>
            <a:r>
              <a:rPr lang="hu-HU" sz="2400" dirty="0" err="1" smtClean="0"/>
              <a:t>sowie</a:t>
            </a:r>
            <a:r>
              <a:rPr lang="hu-HU" sz="2400" dirty="0" smtClean="0"/>
              <a:t> die </a:t>
            </a:r>
            <a:r>
              <a:rPr lang="hu-HU" sz="2400" dirty="0" err="1" smtClean="0"/>
              <a:t>Hippie-Bewegung</a:t>
            </a:r>
            <a:r>
              <a:rPr lang="hu-HU" sz="2400" dirty="0" smtClean="0"/>
              <a:t> in den USA </a:t>
            </a:r>
            <a:r>
              <a:rPr lang="hu-HU" sz="2400" dirty="0" err="1" smtClean="0"/>
              <a:t>im</a:t>
            </a:r>
            <a:r>
              <a:rPr lang="hu-HU" sz="2400" dirty="0" smtClean="0"/>
              <a:t> 20. </a:t>
            </a:r>
            <a:r>
              <a:rPr lang="hu-HU" sz="2400" dirty="0" err="1" smtClean="0"/>
              <a:t>Jh</a:t>
            </a:r>
            <a:r>
              <a:rPr lang="hu-HU" sz="2400" dirty="0" smtClean="0"/>
              <a:t>. </a:t>
            </a:r>
            <a:r>
              <a:rPr lang="hu-HU" sz="2400" dirty="0" err="1" smtClean="0"/>
              <a:t>demonstrierten</a:t>
            </a:r>
            <a:r>
              <a:rPr lang="hu-HU" sz="2400" dirty="0" smtClean="0"/>
              <a:t> </a:t>
            </a:r>
            <a:r>
              <a:rPr lang="hu-HU" sz="2400" dirty="0" err="1" smtClean="0"/>
              <a:t>u.a</a:t>
            </a:r>
            <a:r>
              <a:rPr lang="hu-HU" sz="2400" dirty="0" smtClean="0"/>
              <a:t>. mit der </a:t>
            </a:r>
            <a:r>
              <a:rPr lang="hu-HU" sz="2400" dirty="0" err="1" smtClean="0"/>
              <a:t>sexuellen</a:t>
            </a:r>
            <a:r>
              <a:rPr lang="hu-HU" sz="2400" dirty="0" smtClean="0"/>
              <a:t> </a:t>
            </a:r>
            <a:r>
              <a:rPr lang="hu-HU" sz="2400" dirty="0" err="1" smtClean="0"/>
              <a:t>R</a:t>
            </a:r>
            <a:r>
              <a:rPr lang="hu-HU" sz="2400" dirty="0" err="1" smtClean="0"/>
              <a:t>evolution</a:t>
            </a:r>
            <a:r>
              <a:rPr lang="hu-HU" sz="2400" dirty="0" smtClean="0"/>
              <a:t> </a:t>
            </a:r>
            <a:r>
              <a:rPr lang="hu-HU" sz="2400" dirty="0" err="1" smtClean="0"/>
              <a:t>ihre</a:t>
            </a:r>
            <a:r>
              <a:rPr lang="hu-HU" sz="2400" dirty="0" smtClean="0"/>
              <a:t> </a:t>
            </a:r>
            <a:r>
              <a:rPr lang="hu-HU" sz="2400" dirty="0" err="1" smtClean="0"/>
              <a:t>Ablehnung</a:t>
            </a:r>
            <a:r>
              <a:rPr lang="hu-HU" sz="2400" dirty="0" smtClean="0"/>
              <a:t> </a:t>
            </a:r>
            <a:r>
              <a:rPr lang="hu-HU" sz="2400" dirty="0" err="1" smtClean="0"/>
              <a:t>bestehender</a:t>
            </a:r>
            <a:r>
              <a:rPr lang="hu-HU" sz="2400" dirty="0" smtClean="0"/>
              <a:t> </a:t>
            </a:r>
            <a:r>
              <a:rPr lang="hu-HU" sz="2400" dirty="0" err="1" smtClean="0"/>
              <a:t>gesellschaftlicher</a:t>
            </a:r>
            <a:r>
              <a:rPr lang="hu-HU" sz="2400" dirty="0" smtClean="0"/>
              <a:t> </a:t>
            </a:r>
            <a:r>
              <a:rPr lang="hu-HU" sz="2400" dirty="0" err="1" smtClean="0"/>
              <a:t>Normen</a:t>
            </a:r>
            <a:r>
              <a:rPr lang="hu-HU" sz="2400" dirty="0" smtClean="0"/>
              <a:t> und </a:t>
            </a:r>
            <a:r>
              <a:rPr lang="hu-HU" sz="2400" dirty="0" err="1" smtClean="0"/>
              <a:t>agressiver</a:t>
            </a:r>
            <a:r>
              <a:rPr lang="hu-HU" sz="2400" dirty="0" smtClean="0"/>
              <a:t> (</a:t>
            </a:r>
            <a:r>
              <a:rPr lang="hu-HU" sz="2400" dirty="0" err="1" smtClean="0"/>
              <a:t>Kriegs</a:t>
            </a:r>
            <a:r>
              <a:rPr lang="hu-HU" sz="2400" dirty="0" smtClean="0"/>
              <a:t>)</a:t>
            </a:r>
            <a:r>
              <a:rPr lang="hu-HU" sz="2400" dirty="0" err="1" smtClean="0"/>
              <a:t>politik</a:t>
            </a:r>
            <a:r>
              <a:rPr lang="hu-HU" sz="2400" dirty="0" smtClean="0"/>
              <a:t>.</a:t>
            </a:r>
            <a:endParaRPr lang="hu-HU" sz="24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451409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839788" y="1085482"/>
            <a:ext cx="10515600" cy="1479173"/>
          </a:xfrm>
        </p:spPr>
        <p:txBody>
          <a:bodyPr>
            <a:normAutofit/>
          </a:bodyPr>
          <a:lstStyle/>
          <a:p>
            <a:pPr algn="ctr"/>
            <a:r>
              <a:rPr lang="hu-HU" sz="3600" b="1" dirty="0" smtClean="0"/>
              <a:t>„</a:t>
            </a:r>
            <a:r>
              <a:rPr lang="hu-HU" sz="3600" b="1" dirty="0" err="1" smtClean="0"/>
              <a:t>Make</a:t>
            </a:r>
            <a:r>
              <a:rPr lang="hu-HU" sz="3600" b="1" dirty="0" smtClean="0"/>
              <a:t> love, </a:t>
            </a:r>
            <a:r>
              <a:rPr lang="hu-HU" sz="3600" b="1" dirty="0" err="1" smtClean="0"/>
              <a:t>not</a:t>
            </a:r>
            <a:r>
              <a:rPr lang="hu-HU" sz="3600" b="1" dirty="0" smtClean="0"/>
              <a:t> </a:t>
            </a:r>
            <a:r>
              <a:rPr lang="hu-HU" sz="3600" b="1" dirty="0" err="1" smtClean="0"/>
              <a:t>war</a:t>
            </a:r>
            <a:r>
              <a:rPr lang="hu-HU" sz="3600" b="1" dirty="0" smtClean="0"/>
              <a:t>”</a:t>
            </a:r>
            <a:br>
              <a:rPr lang="hu-HU" sz="3600" b="1" dirty="0" smtClean="0"/>
            </a:br>
            <a:r>
              <a:rPr lang="hu-HU" sz="2400" b="1" dirty="0" smtClean="0"/>
              <a:t>1967 – </a:t>
            </a:r>
            <a:r>
              <a:rPr lang="hu-HU" sz="2400" b="1" dirty="0" err="1" smtClean="0"/>
              <a:t>Antivietnamkriegsbewegung</a:t>
            </a:r>
            <a:r>
              <a:rPr lang="hu-HU" sz="2400" b="1" dirty="0" smtClean="0"/>
              <a:t> der </a:t>
            </a:r>
            <a:r>
              <a:rPr lang="hu-HU" sz="2400" b="1" dirty="0" err="1" smtClean="0"/>
              <a:t>Hippies</a:t>
            </a:r>
            <a:r>
              <a:rPr lang="hu-HU" sz="2400" b="1" dirty="0"/>
              <a:t/>
            </a:r>
            <a:br>
              <a:rPr lang="hu-HU" sz="2400" b="1" dirty="0"/>
            </a:br>
            <a:r>
              <a:rPr lang="hu-HU" sz="1800" b="1" dirty="0">
                <a:hlinkClick r:id="rId2"/>
              </a:rPr>
              <a:t>https://</a:t>
            </a:r>
            <a:r>
              <a:rPr lang="hu-HU" sz="1800" b="1" dirty="0" smtClean="0">
                <a:hlinkClick r:id="rId2"/>
              </a:rPr>
              <a:t>www.youtube.com/watch?v=UaYiNzV8UX0</a:t>
            </a:r>
            <a:r>
              <a:rPr lang="hu-HU" sz="1800" b="1" dirty="0" smtClean="0"/>
              <a:t> </a:t>
            </a:r>
            <a:endParaRPr lang="hu-HU" sz="1800" b="1" dirty="0"/>
          </a:p>
        </p:txBody>
      </p:sp>
      <p:sp>
        <p:nvSpPr>
          <p:cNvPr id="10" name="Szöveg helye 9"/>
          <p:cNvSpPr>
            <a:spLocks noGrp="1"/>
          </p:cNvSpPr>
          <p:nvPr>
            <p:ph type="body" idx="1"/>
          </p:nvPr>
        </p:nvSpPr>
        <p:spPr>
          <a:xfrm>
            <a:off x="839788" y="2022695"/>
            <a:ext cx="5157787" cy="823912"/>
          </a:xfrm>
        </p:spPr>
        <p:txBody>
          <a:bodyPr/>
          <a:lstStyle/>
          <a:p>
            <a:r>
              <a:rPr lang="hu-HU" b="0" dirty="0" smtClean="0"/>
              <a:t>John Lennon: </a:t>
            </a:r>
            <a:r>
              <a:rPr lang="hu-HU" b="0" i="1" dirty="0" err="1" smtClean="0"/>
              <a:t>Make</a:t>
            </a:r>
            <a:r>
              <a:rPr lang="hu-HU" b="0" i="1" dirty="0" smtClean="0"/>
              <a:t> love, </a:t>
            </a:r>
            <a:r>
              <a:rPr lang="hu-HU" b="0" i="1" dirty="0" err="1" smtClean="0"/>
              <a:t>not</a:t>
            </a:r>
            <a:r>
              <a:rPr lang="hu-HU" b="0" i="1" dirty="0" smtClean="0"/>
              <a:t> </a:t>
            </a:r>
            <a:r>
              <a:rPr lang="hu-HU" b="0" i="1" dirty="0" err="1" smtClean="0"/>
              <a:t>war</a:t>
            </a:r>
            <a:r>
              <a:rPr lang="hu-HU" b="0" dirty="0" smtClean="0"/>
              <a:t>, 1973</a:t>
            </a:r>
            <a:endParaRPr lang="hu-HU" b="0" dirty="0"/>
          </a:p>
        </p:txBody>
      </p:sp>
      <p:pic>
        <p:nvPicPr>
          <p:cNvPr id="13" name="Tartalom helye 12"/>
          <p:cNvPicPr>
            <a:picLocks noGrp="1" noChangeAspect="1"/>
          </p:cNvPicPr>
          <p:nvPr>
            <p:ph sz="half" idx="2"/>
          </p:nvPr>
        </p:nvPicPr>
        <p:blipFill>
          <a:blip r:embed="rId3"/>
          <a:stretch>
            <a:fillRect/>
          </a:stretch>
        </p:blipFill>
        <p:spPr>
          <a:xfrm>
            <a:off x="839788" y="2975222"/>
            <a:ext cx="4972050" cy="3676650"/>
          </a:xfrm>
          <a:prstGeom prst="rect">
            <a:avLst/>
          </a:prstGeom>
        </p:spPr>
      </p:pic>
      <p:sp>
        <p:nvSpPr>
          <p:cNvPr id="11" name="Szöveg helye 10"/>
          <p:cNvSpPr>
            <a:spLocks noGrp="1"/>
          </p:cNvSpPr>
          <p:nvPr>
            <p:ph type="body" sz="quarter" idx="3"/>
          </p:nvPr>
        </p:nvSpPr>
        <p:spPr>
          <a:xfrm>
            <a:off x="6172200" y="2022695"/>
            <a:ext cx="5183188" cy="823912"/>
          </a:xfrm>
        </p:spPr>
        <p:txBody>
          <a:bodyPr/>
          <a:lstStyle/>
          <a:p>
            <a:pPr algn="ctr"/>
            <a:r>
              <a:rPr lang="hu-HU" b="0" dirty="0" err="1" smtClean="0"/>
              <a:t>Hair</a:t>
            </a:r>
            <a:r>
              <a:rPr lang="hu-HU" b="0" dirty="0" smtClean="0"/>
              <a:t> </a:t>
            </a:r>
            <a:r>
              <a:rPr lang="hu-HU" b="0" dirty="0" err="1" smtClean="0"/>
              <a:t>peace</a:t>
            </a:r>
            <a:r>
              <a:rPr lang="hu-HU" b="0" dirty="0" smtClean="0"/>
              <a:t> – </a:t>
            </a:r>
            <a:r>
              <a:rPr lang="hu-HU" b="0" dirty="0" err="1" smtClean="0"/>
              <a:t>Bed</a:t>
            </a:r>
            <a:r>
              <a:rPr lang="hu-HU" b="0" dirty="0" smtClean="0"/>
              <a:t> </a:t>
            </a:r>
            <a:r>
              <a:rPr lang="hu-HU" b="0" dirty="0" err="1" smtClean="0"/>
              <a:t>peace</a:t>
            </a:r>
            <a:endParaRPr lang="hu-HU" b="0" dirty="0"/>
          </a:p>
        </p:txBody>
      </p:sp>
      <p:pic>
        <p:nvPicPr>
          <p:cNvPr id="16" name="Tartalom helye 15"/>
          <p:cNvPicPr>
            <a:picLocks noGrp="1" noChangeAspect="1"/>
          </p:cNvPicPr>
          <p:nvPr>
            <p:ph sz="quarter" idx="4"/>
          </p:nvPr>
        </p:nvPicPr>
        <p:blipFill>
          <a:blip r:embed="rId4"/>
          <a:stretch>
            <a:fillRect/>
          </a:stretch>
        </p:blipFill>
        <p:spPr>
          <a:xfrm>
            <a:off x="6172200" y="2975222"/>
            <a:ext cx="5615886" cy="3676650"/>
          </a:xfrm>
          <a:prstGeom prst="rect">
            <a:avLst/>
          </a:prstGeom>
        </p:spPr>
      </p:pic>
      <p:pic>
        <p:nvPicPr>
          <p:cNvPr id="7" name="Kép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897851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406606"/>
            <a:ext cx="10515600" cy="1325563"/>
          </a:xfrm>
        </p:spPr>
        <p:txBody>
          <a:bodyPr>
            <a:normAutofit/>
          </a:bodyPr>
          <a:lstStyle/>
          <a:p>
            <a:pPr algn="ctr"/>
            <a:r>
              <a:rPr lang="hu-HU" sz="3600" dirty="0" err="1" smtClean="0"/>
              <a:t>Goethes</a:t>
            </a:r>
            <a:r>
              <a:rPr lang="hu-HU" sz="3600" dirty="0" smtClean="0"/>
              <a:t> Faust </a:t>
            </a:r>
            <a:r>
              <a:rPr lang="hu-HU" sz="3600" dirty="0" err="1" smtClean="0"/>
              <a:t>konnte</a:t>
            </a:r>
            <a:r>
              <a:rPr lang="hu-HU" sz="3600" dirty="0" smtClean="0"/>
              <a:t> </a:t>
            </a:r>
            <a:r>
              <a:rPr lang="hu-HU" sz="3600" dirty="0" err="1" smtClean="0"/>
              <a:t>noch</a:t>
            </a:r>
            <a:r>
              <a:rPr lang="hu-HU" sz="3600" dirty="0" smtClean="0"/>
              <a:t> </a:t>
            </a:r>
            <a:r>
              <a:rPr lang="hu-HU" sz="3600" dirty="0" err="1" smtClean="0"/>
              <a:t>so</a:t>
            </a:r>
            <a:r>
              <a:rPr lang="hu-HU" sz="3600" dirty="0" smtClean="0"/>
              <a:t> </a:t>
            </a:r>
            <a:r>
              <a:rPr lang="hu-HU" sz="3600" dirty="0" err="1" smtClean="0"/>
              <a:t>klagen</a:t>
            </a:r>
            <a:r>
              <a:rPr lang="hu-HU" sz="3600" dirty="0" smtClean="0"/>
              <a:t> – </a:t>
            </a:r>
            <a:r>
              <a:rPr lang="hu-HU" sz="3600" dirty="0" err="1" smtClean="0"/>
              <a:t>neben</a:t>
            </a:r>
            <a:r>
              <a:rPr lang="hu-HU" sz="3600" dirty="0" smtClean="0"/>
              <a:t> / </a:t>
            </a:r>
            <a:r>
              <a:rPr lang="hu-HU" sz="3600" dirty="0" err="1" smtClean="0"/>
              <a:t>über</a:t>
            </a:r>
            <a:r>
              <a:rPr lang="hu-HU" sz="3600" dirty="0" smtClean="0"/>
              <a:t> </a:t>
            </a:r>
            <a:r>
              <a:rPr lang="hu-HU" sz="3600" dirty="0" err="1" smtClean="0"/>
              <a:t>derber</a:t>
            </a:r>
            <a:r>
              <a:rPr lang="hu-HU" sz="3600" dirty="0" smtClean="0"/>
              <a:t> </a:t>
            </a:r>
            <a:r>
              <a:rPr lang="hu-HU" sz="3600" dirty="0" err="1" smtClean="0"/>
              <a:t>Liebeslust</a:t>
            </a:r>
            <a:r>
              <a:rPr lang="hu-HU" sz="3600" dirty="0" smtClean="0"/>
              <a:t> </a:t>
            </a:r>
            <a:r>
              <a:rPr lang="hu-HU" sz="3600" dirty="0" err="1" smtClean="0"/>
              <a:t>gab</a:t>
            </a:r>
            <a:r>
              <a:rPr lang="hu-HU" sz="3600" dirty="0" smtClean="0"/>
              <a:t> es </a:t>
            </a:r>
            <a:r>
              <a:rPr lang="hu-HU" sz="3600" dirty="0" err="1" smtClean="0"/>
              <a:t>noch</a:t>
            </a:r>
            <a:r>
              <a:rPr lang="hu-HU" sz="3600" dirty="0" smtClean="0"/>
              <a:t> </a:t>
            </a:r>
            <a:r>
              <a:rPr lang="hu-HU" sz="3600" dirty="0" err="1" smtClean="0"/>
              <a:t>hohe</a:t>
            </a:r>
            <a:r>
              <a:rPr lang="hu-HU" sz="3600" dirty="0" smtClean="0"/>
              <a:t> </a:t>
            </a:r>
            <a:r>
              <a:rPr lang="hu-HU" sz="3600" dirty="0" err="1" smtClean="0"/>
              <a:t>Ahnen</a:t>
            </a:r>
            <a:r>
              <a:rPr lang="hu-HU" sz="3600" dirty="0" smtClean="0"/>
              <a:t>…</a:t>
            </a:r>
            <a:endParaRPr lang="hu-HU" sz="3600" dirty="0"/>
          </a:p>
        </p:txBody>
      </p:sp>
      <p:sp>
        <p:nvSpPr>
          <p:cNvPr id="3" name="Tartalom helye 2"/>
          <p:cNvSpPr>
            <a:spLocks noGrp="1"/>
          </p:cNvSpPr>
          <p:nvPr>
            <p:ph idx="1"/>
          </p:nvPr>
        </p:nvSpPr>
        <p:spPr>
          <a:xfrm>
            <a:off x="838200" y="2931077"/>
            <a:ext cx="10515600" cy="3926923"/>
          </a:xfrm>
        </p:spPr>
        <p:txBody>
          <a:bodyPr>
            <a:normAutofit/>
          </a:bodyPr>
          <a:lstStyle/>
          <a:p>
            <a:pPr marL="0" indent="0" algn="ctr">
              <a:buNone/>
            </a:pPr>
            <a:r>
              <a:rPr lang="de-DE" sz="2400" b="1" i="1" dirty="0"/>
              <a:t>Zwei Seelen wohnen, ach! in meiner </a:t>
            </a:r>
            <a:r>
              <a:rPr lang="de-DE" sz="2400" b="1" i="1" dirty="0" smtClean="0"/>
              <a:t>Brust</a:t>
            </a:r>
            <a:r>
              <a:rPr lang="de-DE" sz="2400" i="1" dirty="0" smtClean="0"/>
              <a:t>,</a:t>
            </a:r>
            <a:endParaRPr lang="hu-HU" sz="2400" i="1" dirty="0" smtClean="0"/>
          </a:p>
          <a:p>
            <a:pPr marL="0" indent="0" algn="ctr">
              <a:buNone/>
            </a:pPr>
            <a:r>
              <a:rPr lang="de-DE" sz="2400" i="1" dirty="0" smtClean="0"/>
              <a:t>Die </a:t>
            </a:r>
            <a:r>
              <a:rPr lang="de-DE" sz="2400" i="1" dirty="0"/>
              <a:t>eine will sich von der andern </a:t>
            </a:r>
            <a:r>
              <a:rPr lang="de-DE" sz="2400" i="1" dirty="0" smtClean="0"/>
              <a:t>trennen;</a:t>
            </a:r>
            <a:endParaRPr lang="hu-HU" sz="2400" i="1" dirty="0" smtClean="0"/>
          </a:p>
          <a:p>
            <a:pPr marL="0" indent="0" algn="ctr">
              <a:buNone/>
            </a:pPr>
            <a:r>
              <a:rPr lang="de-DE" sz="2400" i="1" dirty="0" smtClean="0"/>
              <a:t>Die </a:t>
            </a:r>
            <a:r>
              <a:rPr lang="de-DE" sz="2400" i="1" dirty="0"/>
              <a:t>eine hält, in derber </a:t>
            </a:r>
            <a:r>
              <a:rPr lang="de-DE" sz="2400" i="1" dirty="0" smtClean="0"/>
              <a:t>Liebeslust,</a:t>
            </a:r>
            <a:endParaRPr lang="hu-HU" sz="2400" i="1" dirty="0" smtClean="0"/>
          </a:p>
          <a:p>
            <a:pPr marL="0" indent="0" algn="ctr">
              <a:buNone/>
            </a:pPr>
            <a:r>
              <a:rPr lang="de-DE" sz="2400" i="1" dirty="0" smtClean="0"/>
              <a:t>Sich </a:t>
            </a:r>
            <a:r>
              <a:rPr lang="de-DE" sz="2400" i="1" dirty="0"/>
              <a:t>an die Welt mit klammernden </a:t>
            </a:r>
            <a:r>
              <a:rPr lang="de-DE" sz="2400" i="1" dirty="0" smtClean="0"/>
              <a:t>Organen;</a:t>
            </a:r>
            <a:endParaRPr lang="hu-HU" sz="2400" i="1" dirty="0" smtClean="0"/>
          </a:p>
          <a:p>
            <a:pPr marL="0" indent="0" algn="ctr">
              <a:buNone/>
            </a:pPr>
            <a:r>
              <a:rPr lang="de-DE" sz="2400" i="1" dirty="0" smtClean="0"/>
              <a:t>Die </a:t>
            </a:r>
            <a:r>
              <a:rPr lang="de-DE" sz="2400" i="1" dirty="0"/>
              <a:t>andere hebt gewaltsam sich vom </a:t>
            </a:r>
            <a:r>
              <a:rPr lang="de-DE" sz="2400" i="1" dirty="0" err="1" smtClean="0"/>
              <a:t>Dust</a:t>
            </a:r>
            <a:endParaRPr lang="hu-HU" sz="2400" i="1" dirty="0"/>
          </a:p>
          <a:p>
            <a:pPr marL="0" indent="0" algn="ctr">
              <a:buNone/>
            </a:pPr>
            <a:r>
              <a:rPr lang="de-DE" sz="2400" i="1" dirty="0" smtClean="0"/>
              <a:t>Zu </a:t>
            </a:r>
            <a:r>
              <a:rPr lang="de-DE" sz="2400" i="1" dirty="0"/>
              <a:t>den Gefilden hoher Ahnen. </a:t>
            </a:r>
            <a:r>
              <a:rPr lang="de-DE" sz="2400" dirty="0"/>
              <a:t/>
            </a:r>
            <a:br>
              <a:rPr lang="de-DE" sz="2400" dirty="0"/>
            </a:br>
            <a:r>
              <a:rPr lang="hu-HU" sz="2400" dirty="0" smtClean="0"/>
              <a:t>						</a:t>
            </a:r>
          </a:p>
          <a:p>
            <a:pPr marL="0" indent="0">
              <a:buNone/>
            </a:pPr>
            <a:r>
              <a:rPr lang="hu-HU" sz="2400" dirty="0" smtClean="0"/>
              <a:t>							</a:t>
            </a:r>
            <a:r>
              <a:rPr lang="hu-HU" sz="2400" dirty="0" err="1" smtClean="0"/>
              <a:t>Dust</a:t>
            </a:r>
            <a:r>
              <a:rPr lang="hu-HU" sz="2400" dirty="0" smtClean="0"/>
              <a:t> = Staub</a:t>
            </a:r>
            <a:endParaRPr lang="hu-HU" sz="2400" dirty="0"/>
          </a:p>
          <a:p>
            <a:pPr marL="0" indent="0">
              <a:buNone/>
            </a:pPr>
            <a:r>
              <a:rPr lang="hu-HU" sz="1800" dirty="0" smtClean="0"/>
              <a:t>							</a:t>
            </a:r>
            <a:r>
              <a:rPr lang="de-DE" sz="1800" dirty="0" smtClean="0"/>
              <a:t>(</a:t>
            </a:r>
            <a:r>
              <a:rPr lang="hu-HU" sz="1800" dirty="0" smtClean="0"/>
              <a:t>Goethe: </a:t>
            </a:r>
            <a:r>
              <a:rPr lang="de-DE" sz="1800" i="1" dirty="0" smtClean="0"/>
              <a:t>Faust </a:t>
            </a:r>
            <a:r>
              <a:rPr lang="de-DE" sz="1800" i="1" dirty="0"/>
              <a:t>I</a:t>
            </a:r>
            <a:r>
              <a:rPr lang="de-DE" sz="1800" dirty="0"/>
              <a:t>, Vers </a:t>
            </a:r>
            <a:r>
              <a:rPr lang="de-DE" sz="1800" dirty="0" smtClean="0"/>
              <a:t>1112</a:t>
            </a:r>
            <a:r>
              <a:rPr lang="hu-HU" sz="1800" dirty="0" smtClean="0"/>
              <a:t>–</a:t>
            </a:r>
            <a:r>
              <a:rPr lang="de-DE" sz="1800" dirty="0" smtClean="0"/>
              <a:t>1117)</a:t>
            </a:r>
            <a:endParaRPr lang="hu-HU" sz="18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58718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977600"/>
            <a:ext cx="10515600" cy="1325563"/>
          </a:xfrm>
        </p:spPr>
        <p:txBody>
          <a:bodyPr/>
          <a:lstStyle/>
          <a:p>
            <a:pPr algn="ctr"/>
            <a:r>
              <a:rPr lang="hu-HU" b="1" dirty="0" err="1" smtClean="0"/>
              <a:t>Geist</a:t>
            </a:r>
            <a:r>
              <a:rPr lang="hu-HU" b="1" dirty="0" smtClean="0"/>
              <a:t> – </a:t>
            </a:r>
            <a:r>
              <a:rPr lang="hu-HU" b="1" dirty="0" err="1" smtClean="0"/>
              <a:t>Seele</a:t>
            </a:r>
            <a:r>
              <a:rPr lang="hu-HU" b="1" dirty="0" smtClean="0"/>
              <a:t> - Körper</a:t>
            </a:r>
            <a:endParaRPr lang="hu-HU" b="1" dirty="0"/>
          </a:p>
        </p:txBody>
      </p:sp>
      <p:sp>
        <p:nvSpPr>
          <p:cNvPr id="3" name="Tartalom helye 2"/>
          <p:cNvSpPr>
            <a:spLocks noGrp="1"/>
          </p:cNvSpPr>
          <p:nvPr>
            <p:ph idx="1"/>
          </p:nvPr>
        </p:nvSpPr>
        <p:spPr>
          <a:xfrm>
            <a:off x="838200" y="2220832"/>
            <a:ext cx="10515600" cy="4637168"/>
          </a:xfrm>
        </p:spPr>
        <p:txBody>
          <a:bodyPr>
            <a:normAutofit/>
          </a:bodyPr>
          <a:lstStyle/>
          <a:p>
            <a:pPr marL="0" indent="0" algn="ctr">
              <a:buNone/>
            </a:pPr>
            <a:r>
              <a:rPr lang="hu-HU" sz="2400" dirty="0" smtClean="0"/>
              <a:t>Für Lord </a:t>
            </a:r>
            <a:r>
              <a:rPr lang="hu-HU" sz="2400" dirty="0" err="1" smtClean="0"/>
              <a:t>Chandos</a:t>
            </a:r>
            <a:r>
              <a:rPr lang="hu-HU" sz="2400" dirty="0" smtClean="0"/>
              <a:t> (Hofmannsthal) </a:t>
            </a:r>
            <a:r>
              <a:rPr lang="hu-HU" sz="2400" dirty="0" err="1" smtClean="0"/>
              <a:t>sind</a:t>
            </a:r>
            <a:r>
              <a:rPr lang="hu-HU" sz="2400" dirty="0" smtClean="0"/>
              <a:t> </a:t>
            </a:r>
            <a:r>
              <a:rPr lang="hu-HU" sz="2400" dirty="0" err="1" smtClean="0"/>
              <a:t>Begriffe</a:t>
            </a:r>
            <a:r>
              <a:rPr lang="hu-HU" sz="2400" dirty="0" smtClean="0"/>
              <a:t> </a:t>
            </a:r>
            <a:r>
              <a:rPr lang="hu-HU" sz="2400" dirty="0" err="1" smtClean="0"/>
              <a:t>wie</a:t>
            </a:r>
            <a:r>
              <a:rPr lang="hu-HU" sz="2400" dirty="0" smtClean="0"/>
              <a:t> „</a:t>
            </a:r>
            <a:r>
              <a:rPr lang="hu-HU" sz="2400" dirty="0" err="1" smtClean="0"/>
              <a:t>Geist</a:t>
            </a:r>
            <a:r>
              <a:rPr lang="hu-HU" sz="2400" dirty="0" smtClean="0"/>
              <a:t>”, „</a:t>
            </a:r>
            <a:r>
              <a:rPr lang="hu-HU" sz="2400" dirty="0" err="1" smtClean="0"/>
              <a:t>Seele</a:t>
            </a:r>
            <a:r>
              <a:rPr lang="hu-HU" sz="2400" dirty="0" smtClean="0"/>
              <a:t>” und „Körper” </a:t>
            </a:r>
            <a:r>
              <a:rPr lang="hu-HU" sz="2400" dirty="0" err="1" smtClean="0"/>
              <a:t>leer</a:t>
            </a:r>
            <a:r>
              <a:rPr lang="hu-HU" sz="2400" dirty="0" smtClean="0"/>
              <a:t> – </a:t>
            </a:r>
            <a:r>
              <a:rPr lang="hu-HU" sz="2400" dirty="0" err="1" smtClean="0"/>
              <a:t>abstrakt</a:t>
            </a:r>
            <a:r>
              <a:rPr lang="hu-HU" sz="2400" dirty="0" smtClean="0"/>
              <a:t> – </a:t>
            </a:r>
            <a:r>
              <a:rPr lang="hu-HU" sz="2400" dirty="0" err="1" smtClean="0"/>
              <a:t>geworden</a:t>
            </a:r>
            <a:endParaRPr lang="hu-HU" sz="2400" dirty="0" smtClean="0"/>
          </a:p>
          <a:p>
            <a:r>
              <a:rPr lang="hu-HU" sz="2400" dirty="0" smtClean="0"/>
              <a:t>Die </a:t>
            </a:r>
            <a:r>
              <a:rPr lang="hu-HU" sz="2400" dirty="0" err="1" smtClean="0"/>
              <a:t>Kultruwissenschaft</a:t>
            </a:r>
            <a:r>
              <a:rPr lang="hu-HU" sz="2400" dirty="0" smtClean="0"/>
              <a:t> </a:t>
            </a:r>
            <a:r>
              <a:rPr lang="hu-HU" sz="2400" dirty="0" err="1" smtClean="0"/>
              <a:t>befasst</a:t>
            </a:r>
            <a:r>
              <a:rPr lang="hu-HU" sz="2400" dirty="0" smtClean="0"/>
              <a:t> </a:t>
            </a:r>
            <a:r>
              <a:rPr lang="hu-HU" sz="2400" dirty="0" err="1" smtClean="0"/>
              <a:t>sich</a:t>
            </a:r>
            <a:r>
              <a:rPr lang="hu-HU" sz="2400" dirty="0" smtClean="0"/>
              <a:t> </a:t>
            </a:r>
            <a:r>
              <a:rPr lang="hu-HU" sz="2400" dirty="0" err="1" smtClean="0"/>
              <a:t>allein</a:t>
            </a:r>
            <a:r>
              <a:rPr lang="hu-HU" sz="2400" dirty="0" smtClean="0"/>
              <a:t> mit </a:t>
            </a:r>
            <a:r>
              <a:rPr lang="hu-HU" sz="2400" dirty="0" err="1" smtClean="0"/>
              <a:t>dem</a:t>
            </a:r>
            <a:r>
              <a:rPr lang="hu-HU" sz="2400" dirty="0" smtClean="0"/>
              <a:t> „Körper” (</a:t>
            </a:r>
            <a:r>
              <a:rPr lang="hu-HU" sz="2400" b="1" dirty="0" err="1" smtClean="0"/>
              <a:t>Materialisierung</a:t>
            </a:r>
            <a:r>
              <a:rPr lang="hu-HU" sz="2400" dirty="0" smtClean="0"/>
              <a:t>)</a:t>
            </a:r>
          </a:p>
          <a:p>
            <a:pPr marL="0" indent="0" algn="ctr">
              <a:buNone/>
            </a:pPr>
            <a:r>
              <a:rPr lang="hu-HU" sz="2400" dirty="0" smtClean="0">
                <a:solidFill>
                  <a:srgbClr val="C00000"/>
                </a:solidFill>
              </a:rPr>
              <a:t>Körper</a:t>
            </a:r>
            <a:r>
              <a:rPr lang="hu-HU" sz="2400" dirty="0" smtClean="0"/>
              <a:t> (Soma) ↔ </a:t>
            </a:r>
            <a:r>
              <a:rPr lang="hu-HU" sz="2400" dirty="0" err="1" smtClean="0">
                <a:solidFill>
                  <a:srgbClr val="C00000"/>
                </a:solidFill>
              </a:rPr>
              <a:t>Zeichen</a:t>
            </a:r>
            <a:r>
              <a:rPr lang="hu-HU" sz="2400" dirty="0" smtClean="0"/>
              <a:t> (</a:t>
            </a:r>
            <a:r>
              <a:rPr lang="hu-HU" sz="2400" dirty="0" err="1" smtClean="0"/>
              <a:t>Sema</a:t>
            </a:r>
            <a:r>
              <a:rPr lang="hu-HU" sz="2400" dirty="0" smtClean="0"/>
              <a:t>)</a:t>
            </a:r>
          </a:p>
          <a:p>
            <a:r>
              <a:rPr lang="hu-HU" sz="2400" b="1" dirty="0" smtClean="0"/>
              <a:t>Körper</a:t>
            </a:r>
            <a:r>
              <a:rPr lang="hu-HU" sz="2400" dirty="0" smtClean="0"/>
              <a:t>: </a:t>
            </a:r>
            <a:r>
              <a:rPr lang="hu-HU" sz="2400" dirty="0" err="1" smtClean="0"/>
              <a:t>Lust</a:t>
            </a:r>
            <a:r>
              <a:rPr lang="hu-HU" sz="2400" dirty="0" smtClean="0"/>
              <a:t>, </a:t>
            </a:r>
            <a:r>
              <a:rPr lang="hu-HU" sz="2400" dirty="0" err="1" smtClean="0"/>
              <a:t>Schmerz</a:t>
            </a:r>
            <a:r>
              <a:rPr lang="hu-HU" sz="2400" dirty="0" smtClean="0"/>
              <a:t>, </a:t>
            </a:r>
            <a:r>
              <a:rPr lang="hu-HU" sz="2400" dirty="0" err="1" smtClean="0"/>
              <a:t>Empfindungen</a:t>
            </a:r>
            <a:r>
              <a:rPr lang="hu-HU" sz="2400" dirty="0" smtClean="0"/>
              <a:t>, </a:t>
            </a:r>
            <a:r>
              <a:rPr lang="hu-HU" sz="2400" dirty="0" err="1" smtClean="0"/>
              <a:t>Befindlichkeit</a:t>
            </a:r>
            <a:r>
              <a:rPr lang="hu-HU" sz="2400" dirty="0" smtClean="0"/>
              <a:t> (</a:t>
            </a:r>
            <a:r>
              <a:rPr lang="hu-HU" sz="2400" dirty="0" err="1" smtClean="0"/>
              <a:t>Krankheit</a:t>
            </a:r>
            <a:r>
              <a:rPr lang="hu-HU" sz="2400" dirty="0" smtClean="0"/>
              <a:t>), </a:t>
            </a:r>
            <a:r>
              <a:rPr lang="hu-HU" sz="2400" dirty="0" err="1" smtClean="0"/>
              <a:t>Endlichkeit</a:t>
            </a:r>
            <a:r>
              <a:rPr lang="hu-HU" sz="2400" dirty="0" smtClean="0"/>
              <a:t> (</a:t>
            </a:r>
            <a:r>
              <a:rPr lang="hu-HU" sz="2400" dirty="0" err="1" smtClean="0"/>
              <a:t>Geburt</a:t>
            </a:r>
            <a:r>
              <a:rPr lang="hu-HU" sz="2400" dirty="0" smtClean="0"/>
              <a:t> – </a:t>
            </a:r>
            <a:r>
              <a:rPr lang="hu-HU" sz="2400" dirty="0" err="1" smtClean="0"/>
              <a:t>Tod</a:t>
            </a:r>
            <a:r>
              <a:rPr lang="hu-HU" sz="2400" dirty="0" smtClean="0"/>
              <a:t>), </a:t>
            </a:r>
            <a:r>
              <a:rPr lang="hu-HU" sz="2400" dirty="0" err="1" smtClean="0"/>
              <a:t>Verortung</a:t>
            </a:r>
            <a:r>
              <a:rPr lang="hu-HU" sz="2400" dirty="0" smtClean="0"/>
              <a:t> in Raum und Zeit (</a:t>
            </a:r>
            <a:r>
              <a:rPr lang="hu-HU" sz="2400" dirty="0" err="1" smtClean="0"/>
              <a:t>Familie</a:t>
            </a:r>
            <a:r>
              <a:rPr lang="hu-HU" sz="2400" dirty="0" smtClean="0"/>
              <a:t>, </a:t>
            </a:r>
            <a:r>
              <a:rPr lang="hu-HU" sz="2400" dirty="0" err="1" smtClean="0"/>
              <a:t>Generation</a:t>
            </a:r>
            <a:r>
              <a:rPr lang="hu-HU" sz="2400" dirty="0" smtClean="0"/>
              <a:t>, </a:t>
            </a:r>
            <a:r>
              <a:rPr lang="hu-HU" sz="2400" dirty="0" err="1" smtClean="0"/>
              <a:t>Kultur</a:t>
            </a:r>
            <a:r>
              <a:rPr lang="hu-HU" sz="2400" dirty="0" smtClean="0"/>
              <a:t> etc.)</a:t>
            </a:r>
          </a:p>
          <a:p>
            <a:r>
              <a:rPr lang="hu-HU" sz="2400" b="1" dirty="0" err="1" smtClean="0"/>
              <a:t>Subjekt</a:t>
            </a:r>
            <a:r>
              <a:rPr lang="hu-HU" sz="2400" dirty="0" smtClean="0"/>
              <a:t>: </a:t>
            </a:r>
            <a:r>
              <a:rPr lang="hu-HU" sz="2400" dirty="0" err="1" smtClean="0"/>
              <a:t>früher</a:t>
            </a:r>
            <a:r>
              <a:rPr lang="hu-HU" sz="2400" dirty="0" smtClean="0"/>
              <a:t> </a:t>
            </a:r>
            <a:r>
              <a:rPr lang="hu-HU" sz="2400" dirty="0" err="1" smtClean="0"/>
              <a:t>auf</a:t>
            </a:r>
            <a:r>
              <a:rPr lang="hu-HU" sz="2400" dirty="0" smtClean="0"/>
              <a:t> </a:t>
            </a:r>
            <a:r>
              <a:rPr lang="hu-HU" sz="2400" dirty="0" err="1" smtClean="0"/>
              <a:t>Wahrnehmung</a:t>
            </a:r>
            <a:r>
              <a:rPr lang="hu-HU" sz="2400" dirty="0" smtClean="0"/>
              <a:t> und </a:t>
            </a:r>
            <a:r>
              <a:rPr lang="hu-HU" sz="2400" dirty="0" err="1" smtClean="0"/>
              <a:t>Bewusstsein</a:t>
            </a:r>
            <a:r>
              <a:rPr lang="hu-HU" sz="2400" dirty="0" smtClean="0"/>
              <a:t> </a:t>
            </a:r>
            <a:r>
              <a:rPr lang="hu-HU" sz="2400" dirty="0" err="1" smtClean="0"/>
              <a:t>ausgerichtet</a:t>
            </a:r>
            <a:r>
              <a:rPr lang="hu-HU" sz="2400" dirty="0" smtClean="0"/>
              <a:t> – </a:t>
            </a:r>
            <a:r>
              <a:rPr lang="hu-HU" sz="2400" dirty="0" err="1" smtClean="0"/>
              <a:t>im</a:t>
            </a:r>
            <a:r>
              <a:rPr lang="hu-HU" sz="2400" dirty="0" smtClean="0"/>
              <a:t> </a:t>
            </a:r>
            <a:r>
              <a:rPr lang="hu-HU" sz="2400" dirty="0" err="1" smtClean="0">
                <a:solidFill>
                  <a:srgbClr val="C00000"/>
                </a:solidFill>
              </a:rPr>
              <a:t>Gender</a:t>
            </a:r>
            <a:r>
              <a:rPr lang="hu-HU" sz="2400" dirty="0" smtClean="0"/>
              <a:t> (</a:t>
            </a:r>
            <a:r>
              <a:rPr lang="hu-HU" sz="2400" dirty="0" err="1" smtClean="0"/>
              <a:t>Geschlechterforschung</a:t>
            </a:r>
            <a:r>
              <a:rPr lang="hu-HU" sz="2400" dirty="0" smtClean="0"/>
              <a:t>) </a:t>
            </a:r>
            <a:r>
              <a:rPr lang="hu-HU" sz="2400" dirty="0" err="1" smtClean="0"/>
              <a:t>vom</a:t>
            </a:r>
            <a:r>
              <a:rPr lang="hu-HU" sz="2400" dirty="0" smtClean="0"/>
              <a:t> Körper (</a:t>
            </a:r>
            <a:r>
              <a:rPr lang="hu-HU" sz="2400" dirty="0" err="1" smtClean="0"/>
              <a:t>Selbstbestimmung</a:t>
            </a:r>
            <a:r>
              <a:rPr lang="hu-HU" sz="2400" dirty="0" smtClean="0"/>
              <a:t>) </a:t>
            </a:r>
            <a:r>
              <a:rPr lang="hu-HU" sz="2400" dirty="0" err="1" smtClean="0"/>
              <a:t>her</a:t>
            </a:r>
            <a:r>
              <a:rPr lang="hu-HU" sz="2400" dirty="0" smtClean="0"/>
              <a:t> </a:t>
            </a:r>
            <a:r>
              <a:rPr lang="hu-HU" sz="2400" dirty="0" err="1" smtClean="0"/>
              <a:t>konzipiert</a:t>
            </a:r>
            <a:r>
              <a:rPr lang="hu-HU" sz="2400" dirty="0" smtClean="0"/>
              <a:t>…</a:t>
            </a:r>
          </a:p>
          <a:p>
            <a:r>
              <a:rPr lang="hu-HU" sz="2400" dirty="0"/>
              <a:t>N</a:t>
            </a:r>
            <a:r>
              <a:rPr lang="hu-HU" sz="2400" dirty="0" smtClean="0"/>
              <a:t>ach </a:t>
            </a:r>
            <a:r>
              <a:rPr lang="hu-HU" sz="2400" u="sng" dirty="0" smtClean="0"/>
              <a:t>Terry </a:t>
            </a:r>
            <a:r>
              <a:rPr lang="hu-HU" sz="2400" u="sng" dirty="0" err="1" smtClean="0"/>
              <a:t>Eagleton</a:t>
            </a:r>
            <a:r>
              <a:rPr lang="hu-HU" sz="2400" u="sng" dirty="0" smtClean="0"/>
              <a:t> </a:t>
            </a:r>
            <a:r>
              <a:rPr lang="hu-HU" sz="2400" dirty="0" smtClean="0"/>
              <a:t>(brit. </a:t>
            </a:r>
            <a:r>
              <a:rPr lang="hu-HU" sz="2400" dirty="0"/>
              <a:t>m</a:t>
            </a:r>
            <a:r>
              <a:rPr lang="hu-HU" sz="2400" dirty="0" smtClean="0"/>
              <a:t>arxist. </a:t>
            </a:r>
            <a:r>
              <a:rPr lang="hu-HU" sz="2400" dirty="0" err="1" smtClean="0"/>
              <a:t>Literaturtheoretiker</a:t>
            </a:r>
            <a:r>
              <a:rPr lang="hu-HU" sz="2400" dirty="0" smtClean="0"/>
              <a:t>) </a:t>
            </a:r>
            <a:r>
              <a:rPr lang="hu-HU" sz="2400" dirty="0" err="1" smtClean="0"/>
              <a:t>ist</a:t>
            </a:r>
            <a:r>
              <a:rPr lang="hu-HU" sz="2400" dirty="0" smtClean="0"/>
              <a:t> der </a:t>
            </a:r>
            <a:r>
              <a:rPr lang="hu-HU" sz="2400" b="1" dirty="0" err="1" smtClean="0"/>
              <a:t>Begriff</a:t>
            </a:r>
            <a:r>
              <a:rPr lang="hu-HU" sz="2400" b="1" dirty="0" smtClean="0"/>
              <a:t> der </a:t>
            </a:r>
            <a:r>
              <a:rPr lang="hu-HU" sz="2400" b="1" dirty="0" err="1" smtClean="0"/>
              <a:t>Kultur</a:t>
            </a:r>
            <a:r>
              <a:rPr lang="hu-HU" sz="2400" b="1" dirty="0" smtClean="0"/>
              <a:t> </a:t>
            </a:r>
            <a:r>
              <a:rPr lang="hu-HU" sz="2400" b="1" dirty="0" err="1" smtClean="0"/>
              <a:t>nicht</a:t>
            </a:r>
            <a:r>
              <a:rPr lang="hu-HU" sz="2400" b="1" dirty="0" smtClean="0"/>
              <a:t> </a:t>
            </a:r>
            <a:r>
              <a:rPr lang="hu-HU" sz="2400" b="1" dirty="0" err="1" smtClean="0"/>
              <a:t>mehr</a:t>
            </a:r>
            <a:r>
              <a:rPr lang="hu-HU" sz="2400" b="1" dirty="0" smtClean="0"/>
              <a:t> </a:t>
            </a:r>
            <a:r>
              <a:rPr lang="hu-HU" sz="2400" b="1" dirty="0" err="1" smtClean="0"/>
              <a:t>länger</a:t>
            </a:r>
            <a:r>
              <a:rPr lang="hu-HU" sz="2400" b="1" dirty="0" smtClean="0"/>
              <a:t> an den </a:t>
            </a:r>
            <a:r>
              <a:rPr lang="hu-HU" sz="2400" b="1" dirty="0" err="1" smtClean="0"/>
              <a:t>Geist</a:t>
            </a:r>
            <a:r>
              <a:rPr lang="hu-HU" sz="2400" b="1" dirty="0" smtClean="0"/>
              <a:t>, </a:t>
            </a:r>
            <a:r>
              <a:rPr lang="hu-HU" sz="2400" b="1" dirty="0" err="1" smtClean="0"/>
              <a:t>sondern</a:t>
            </a:r>
            <a:r>
              <a:rPr lang="hu-HU" sz="2400" b="1" dirty="0" smtClean="0"/>
              <a:t> an den Körper </a:t>
            </a:r>
            <a:r>
              <a:rPr lang="hu-HU" sz="2400" b="1" dirty="0" err="1" smtClean="0"/>
              <a:t>zu</a:t>
            </a:r>
            <a:r>
              <a:rPr lang="hu-HU" sz="2400" b="1" dirty="0" smtClean="0"/>
              <a:t> </a:t>
            </a:r>
            <a:r>
              <a:rPr lang="hu-HU" sz="2400" b="1" dirty="0" err="1" smtClean="0"/>
              <a:t>binden</a:t>
            </a:r>
            <a:r>
              <a:rPr lang="hu-HU" sz="2400" b="1" dirty="0" smtClean="0"/>
              <a:t>…</a:t>
            </a:r>
            <a:endParaRPr lang="hu-HU" sz="2400" b="1"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722871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788" y="1207698"/>
            <a:ext cx="3932237" cy="1600200"/>
          </a:xfrm>
        </p:spPr>
        <p:txBody>
          <a:bodyPr>
            <a:normAutofit/>
          </a:bodyPr>
          <a:lstStyle/>
          <a:p>
            <a:pPr algn="ctr"/>
            <a:r>
              <a:rPr lang="hu-HU" b="1" dirty="0" smtClean="0"/>
              <a:t>Der Körper </a:t>
            </a:r>
            <a:r>
              <a:rPr lang="hu-HU" b="1" dirty="0" err="1" smtClean="0"/>
              <a:t>als</a:t>
            </a:r>
            <a:r>
              <a:rPr lang="hu-HU" b="1" dirty="0" smtClean="0"/>
              <a:t> </a:t>
            </a:r>
            <a:r>
              <a:rPr lang="hu-HU" b="1" dirty="0" err="1" smtClean="0"/>
              <a:t>Erkenntnisbasis</a:t>
            </a:r>
            <a:r>
              <a:rPr lang="hu-HU" b="1" dirty="0" smtClean="0"/>
              <a:t/>
            </a:r>
            <a:br>
              <a:rPr lang="hu-HU" b="1" dirty="0" smtClean="0"/>
            </a:br>
            <a:r>
              <a:rPr lang="hu-HU" sz="2200" b="1" dirty="0" err="1" smtClean="0"/>
              <a:t>Physiologische</a:t>
            </a:r>
            <a:r>
              <a:rPr lang="hu-HU" sz="2200" b="1" dirty="0" smtClean="0"/>
              <a:t> </a:t>
            </a:r>
            <a:r>
              <a:rPr lang="hu-HU" sz="2200" b="1" dirty="0" err="1" smtClean="0"/>
              <a:t>Wahrnehmungen</a:t>
            </a:r>
            <a:endParaRPr lang="hu-HU" sz="2200" b="1" dirty="0"/>
          </a:p>
        </p:txBody>
      </p:sp>
      <p:sp>
        <p:nvSpPr>
          <p:cNvPr id="5" name="Szöveg helye 4"/>
          <p:cNvSpPr>
            <a:spLocks noGrp="1"/>
          </p:cNvSpPr>
          <p:nvPr>
            <p:ph type="body" sz="half" idx="2"/>
          </p:nvPr>
        </p:nvSpPr>
        <p:spPr>
          <a:xfrm>
            <a:off x="839788" y="3034549"/>
            <a:ext cx="4274653" cy="3440624"/>
          </a:xfrm>
        </p:spPr>
        <p:txBody>
          <a:bodyPr>
            <a:normAutofit fontScale="62500" lnSpcReduction="20000"/>
          </a:bodyPr>
          <a:lstStyle/>
          <a:p>
            <a:pPr algn="ctr"/>
            <a:r>
              <a:rPr lang="hu-HU" sz="3200" dirty="0" smtClean="0"/>
              <a:t>Die 5 </a:t>
            </a:r>
            <a:r>
              <a:rPr lang="hu-HU" sz="3200" dirty="0" err="1" smtClean="0"/>
              <a:t>klassischen</a:t>
            </a:r>
            <a:r>
              <a:rPr lang="hu-HU" sz="3200" dirty="0" smtClean="0"/>
              <a:t> </a:t>
            </a:r>
            <a:r>
              <a:rPr lang="hu-HU" sz="3200" dirty="0" err="1" smtClean="0"/>
              <a:t>Sinne</a:t>
            </a:r>
            <a:r>
              <a:rPr lang="hu-HU" sz="3200" dirty="0" smtClean="0"/>
              <a:t> des </a:t>
            </a:r>
            <a:r>
              <a:rPr lang="hu-HU" sz="3200" dirty="0" err="1" smtClean="0"/>
              <a:t>Menschen</a:t>
            </a:r>
            <a:r>
              <a:rPr lang="hu-HU" sz="3200" dirty="0" smtClean="0"/>
              <a:t>:</a:t>
            </a:r>
          </a:p>
          <a:p>
            <a:pPr marL="342900" indent="-342900">
              <a:buAutoNum type="arabicPeriod"/>
            </a:pPr>
            <a:endParaRPr lang="hu-HU" sz="3200" b="1" dirty="0" smtClean="0"/>
          </a:p>
          <a:p>
            <a:pPr marL="342900" indent="-342900" algn="just">
              <a:buAutoNum type="arabicPeriod"/>
            </a:pPr>
            <a:r>
              <a:rPr lang="hu-HU" sz="3200" b="1" dirty="0" err="1" smtClean="0"/>
              <a:t>Tasten</a:t>
            </a:r>
            <a:r>
              <a:rPr lang="hu-HU" sz="3200" dirty="0" smtClean="0"/>
              <a:t> (</a:t>
            </a:r>
            <a:r>
              <a:rPr lang="hu-HU" sz="3200" dirty="0" err="1" smtClean="0"/>
              <a:t>Haut</a:t>
            </a:r>
            <a:r>
              <a:rPr lang="hu-HU" sz="3200" dirty="0" smtClean="0"/>
              <a:t>, </a:t>
            </a:r>
            <a:r>
              <a:rPr lang="hu-HU" sz="3200" dirty="0" err="1" smtClean="0"/>
              <a:t>Gefühl</a:t>
            </a:r>
            <a:r>
              <a:rPr lang="hu-HU" sz="3200" dirty="0" smtClean="0"/>
              <a:t>)</a:t>
            </a:r>
          </a:p>
          <a:p>
            <a:pPr marL="342900" indent="-342900" algn="just">
              <a:buAutoNum type="arabicPeriod"/>
            </a:pPr>
            <a:r>
              <a:rPr lang="hu-HU" sz="3200" b="1" dirty="0" err="1" smtClean="0"/>
              <a:t>Hören</a:t>
            </a:r>
            <a:r>
              <a:rPr lang="hu-HU" sz="3200" dirty="0" smtClean="0"/>
              <a:t> (</a:t>
            </a:r>
            <a:r>
              <a:rPr lang="hu-HU" sz="3200" dirty="0" err="1" smtClean="0"/>
              <a:t>Ohr</a:t>
            </a:r>
            <a:r>
              <a:rPr lang="hu-HU" sz="3200" dirty="0" smtClean="0"/>
              <a:t>, </a:t>
            </a:r>
            <a:r>
              <a:rPr lang="hu-HU" sz="3200" dirty="0" err="1" smtClean="0"/>
              <a:t>Gehör</a:t>
            </a:r>
            <a:r>
              <a:rPr lang="hu-HU" sz="3200" dirty="0" smtClean="0"/>
              <a:t>)</a:t>
            </a:r>
          </a:p>
          <a:p>
            <a:pPr marL="342900" indent="-342900" algn="just">
              <a:buAutoNum type="arabicPeriod"/>
            </a:pPr>
            <a:r>
              <a:rPr lang="hu-HU" sz="3200" b="1" dirty="0" err="1" smtClean="0"/>
              <a:t>Sehen</a:t>
            </a:r>
            <a:r>
              <a:rPr lang="hu-HU" sz="3200" dirty="0" smtClean="0"/>
              <a:t> (</a:t>
            </a:r>
            <a:r>
              <a:rPr lang="hu-HU" sz="3200" dirty="0" err="1" smtClean="0"/>
              <a:t>Auge</a:t>
            </a:r>
            <a:r>
              <a:rPr lang="hu-HU" sz="3200" dirty="0" smtClean="0"/>
              <a:t>, </a:t>
            </a:r>
            <a:r>
              <a:rPr lang="hu-HU" sz="3200" dirty="0" err="1" smtClean="0"/>
              <a:t>Gesicht</a:t>
            </a:r>
            <a:r>
              <a:rPr lang="hu-HU" sz="3200" dirty="0" smtClean="0"/>
              <a:t>)</a:t>
            </a:r>
          </a:p>
          <a:p>
            <a:pPr marL="342900" indent="-342900" algn="just">
              <a:buAutoNum type="arabicPeriod"/>
            </a:pPr>
            <a:r>
              <a:rPr lang="hu-HU" sz="3200" b="1" dirty="0" err="1" smtClean="0"/>
              <a:t>Riechen</a:t>
            </a:r>
            <a:r>
              <a:rPr lang="hu-HU" sz="3200" dirty="0" smtClean="0"/>
              <a:t> (</a:t>
            </a:r>
            <a:r>
              <a:rPr lang="hu-HU" sz="3200" dirty="0" err="1" smtClean="0"/>
              <a:t>Nase</a:t>
            </a:r>
            <a:r>
              <a:rPr lang="hu-HU" sz="3200" dirty="0" smtClean="0"/>
              <a:t>, </a:t>
            </a:r>
            <a:r>
              <a:rPr lang="hu-HU" sz="3200" dirty="0" err="1" smtClean="0"/>
              <a:t>Geruch</a:t>
            </a:r>
            <a:r>
              <a:rPr lang="hu-HU" sz="3200" dirty="0" smtClean="0"/>
              <a:t>)</a:t>
            </a:r>
          </a:p>
          <a:p>
            <a:pPr marL="342900" indent="-342900" algn="just">
              <a:buAutoNum type="arabicPeriod"/>
            </a:pPr>
            <a:r>
              <a:rPr lang="hu-HU" sz="3200" b="1" dirty="0" err="1" smtClean="0"/>
              <a:t>Schmecken</a:t>
            </a:r>
            <a:r>
              <a:rPr lang="hu-HU" sz="3200" dirty="0" smtClean="0"/>
              <a:t> (</a:t>
            </a:r>
            <a:r>
              <a:rPr lang="hu-HU" sz="3200" dirty="0" err="1" smtClean="0"/>
              <a:t>Zunge</a:t>
            </a:r>
            <a:r>
              <a:rPr lang="hu-HU" sz="3200" dirty="0" smtClean="0"/>
              <a:t>, </a:t>
            </a:r>
            <a:r>
              <a:rPr lang="hu-HU" sz="3200" dirty="0" err="1" smtClean="0"/>
              <a:t>Geschmack</a:t>
            </a:r>
            <a:r>
              <a:rPr lang="hu-HU" sz="2400" dirty="0" smtClean="0"/>
              <a:t>)</a:t>
            </a:r>
          </a:p>
          <a:p>
            <a:pPr marL="342900" indent="-342900">
              <a:buAutoNum type="arabicPeriod"/>
            </a:pPr>
            <a:endParaRPr lang="hu-HU" sz="2000" dirty="0"/>
          </a:p>
          <a:p>
            <a:endParaRPr lang="hu-HU" dirty="0" smtClean="0"/>
          </a:p>
          <a:p>
            <a:r>
              <a:rPr lang="hu-HU" sz="2200" dirty="0" smtClean="0"/>
              <a:t>Hans </a:t>
            </a:r>
            <a:r>
              <a:rPr lang="hu-HU" sz="2200" dirty="0" err="1" smtClean="0"/>
              <a:t>Makart</a:t>
            </a:r>
            <a:r>
              <a:rPr lang="hu-HU" sz="2200" dirty="0" smtClean="0"/>
              <a:t>: </a:t>
            </a:r>
            <a:r>
              <a:rPr lang="hu-HU" sz="2200" i="1" dirty="0" smtClean="0"/>
              <a:t>Die </a:t>
            </a:r>
            <a:r>
              <a:rPr lang="hu-HU" sz="2200" i="1" dirty="0" err="1" smtClean="0"/>
              <a:t>fünf</a:t>
            </a:r>
            <a:r>
              <a:rPr lang="hu-HU" sz="2200" i="1" dirty="0" smtClean="0"/>
              <a:t> </a:t>
            </a:r>
            <a:r>
              <a:rPr lang="hu-HU" sz="2200" i="1" dirty="0" err="1" smtClean="0"/>
              <a:t>Sinne</a:t>
            </a:r>
            <a:r>
              <a:rPr lang="hu-HU" sz="2200" i="1" dirty="0" smtClean="0"/>
              <a:t> </a:t>
            </a:r>
            <a:r>
              <a:rPr lang="hu-HU" sz="2200" dirty="0" smtClean="0"/>
              <a:t>(1872–1879)</a:t>
            </a:r>
          </a:p>
          <a:p>
            <a:pPr marL="342900" indent="-342900">
              <a:buAutoNum type="arabicPeriod"/>
            </a:pPr>
            <a:endParaRPr lang="hu-HU" dirty="0"/>
          </a:p>
        </p:txBody>
      </p:sp>
      <p:pic>
        <p:nvPicPr>
          <p:cNvPr id="8" name="Tartalom helye 7"/>
          <p:cNvPicPr>
            <a:picLocks noGrp="1" noChangeAspect="1"/>
          </p:cNvPicPr>
          <p:nvPr>
            <p:ph idx="1"/>
          </p:nvPr>
        </p:nvPicPr>
        <p:blipFill>
          <a:blip r:embed="rId2"/>
          <a:stretch>
            <a:fillRect/>
          </a:stretch>
        </p:blipFill>
        <p:spPr>
          <a:xfrm>
            <a:off x="5624682" y="1601548"/>
            <a:ext cx="5496246" cy="4873625"/>
          </a:xfrm>
          <a:prstGeom prst="rect">
            <a:avLst/>
          </a:prstGeo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528430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069541"/>
            <a:ext cx="10515600" cy="1325563"/>
          </a:xfrm>
        </p:spPr>
        <p:txBody>
          <a:bodyPr/>
          <a:lstStyle/>
          <a:p>
            <a:pPr algn="ctr"/>
            <a:r>
              <a:rPr lang="hu-HU" b="1" dirty="0" smtClean="0"/>
              <a:t>Der Körper </a:t>
            </a:r>
            <a:r>
              <a:rPr lang="hu-HU" b="1" dirty="0" err="1" smtClean="0"/>
              <a:t>als</a:t>
            </a:r>
            <a:r>
              <a:rPr lang="hu-HU" b="1" dirty="0" smtClean="0"/>
              <a:t> </a:t>
            </a:r>
            <a:r>
              <a:rPr lang="hu-HU" b="1" dirty="0" err="1" smtClean="0"/>
              <a:t>Erkenntnisbasis</a:t>
            </a:r>
            <a:endParaRPr lang="hu-HU" b="1" dirty="0"/>
          </a:p>
        </p:txBody>
      </p:sp>
      <p:sp>
        <p:nvSpPr>
          <p:cNvPr id="3" name="Tartalom helye 2"/>
          <p:cNvSpPr>
            <a:spLocks noGrp="1"/>
          </p:cNvSpPr>
          <p:nvPr>
            <p:ph idx="1"/>
          </p:nvPr>
        </p:nvSpPr>
        <p:spPr>
          <a:xfrm>
            <a:off x="838200" y="2256946"/>
            <a:ext cx="10515600" cy="4351338"/>
          </a:xfrm>
        </p:spPr>
        <p:txBody>
          <a:bodyPr>
            <a:normAutofit/>
          </a:bodyPr>
          <a:lstStyle/>
          <a:p>
            <a:pPr marL="0" indent="0" algn="ctr">
              <a:buNone/>
            </a:pPr>
            <a:r>
              <a:rPr lang="hu-HU" sz="2400" dirty="0" err="1" smtClean="0"/>
              <a:t>Sinne</a:t>
            </a:r>
            <a:r>
              <a:rPr lang="hu-HU" sz="2400" dirty="0" smtClean="0"/>
              <a:t> = </a:t>
            </a:r>
            <a:r>
              <a:rPr lang="hu-HU" sz="2400" dirty="0" err="1" smtClean="0"/>
              <a:t>grundlegende</a:t>
            </a:r>
            <a:r>
              <a:rPr lang="hu-HU" sz="2400" dirty="0" smtClean="0"/>
              <a:t> </a:t>
            </a:r>
            <a:r>
              <a:rPr lang="hu-HU" sz="2400" dirty="0" err="1" smtClean="0"/>
              <a:t>Organe</a:t>
            </a:r>
            <a:r>
              <a:rPr lang="hu-HU" sz="2400" dirty="0" smtClean="0"/>
              <a:t> der </a:t>
            </a:r>
            <a:r>
              <a:rPr lang="hu-HU" sz="2400" dirty="0" err="1" smtClean="0"/>
              <a:t>Wahrnehmung</a:t>
            </a:r>
            <a:endParaRPr lang="hu-HU" sz="2400" dirty="0" smtClean="0"/>
          </a:p>
          <a:p>
            <a:pPr marL="0" indent="0" algn="ctr">
              <a:buNone/>
            </a:pPr>
            <a:r>
              <a:rPr lang="hu-HU" sz="2400" dirty="0" err="1" smtClean="0"/>
              <a:t>Hierarchie</a:t>
            </a:r>
            <a:r>
              <a:rPr lang="hu-HU" sz="2400" dirty="0" smtClean="0"/>
              <a:t> der </a:t>
            </a:r>
            <a:r>
              <a:rPr lang="hu-HU" sz="2400" dirty="0" err="1" smtClean="0"/>
              <a:t>Sinne</a:t>
            </a:r>
            <a:r>
              <a:rPr lang="hu-HU" sz="2400" dirty="0" smtClean="0"/>
              <a:t>:</a:t>
            </a:r>
          </a:p>
          <a:p>
            <a:pPr marL="0" indent="0" algn="ctr">
              <a:buNone/>
            </a:pPr>
            <a:r>
              <a:rPr lang="hu-HU" sz="2400" dirty="0"/>
              <a:t>	</a:t>
            </a:r>
            <a:r>
              <a:rPr lang="hu-HU" sz="2400" b="1" dirty="0" err="1" smtClean="0"/>
              <a:t>Mittelalter</a:t>
            </a:r>
            <a:r>
              <a:rPr lang="hu-HU" sz="2400" dirty="0" smtClean="0"/>
              <a:t>: </a:t>
            </a:r>
            <a:r>
              <a:rPr lang="hu-HU" sz="2400" dirty="0" err="1" smtClean="0"/>
              <a:t>Gehör</a:t>
            </a:r>
            <a:r>
              <a:rPr lang="hu-HU" sz="2400" dirty="0" smtClean="0"/>
              <a:t>, </a:t>
            </a:r>
            <a:r>
              <a:rPr lang="hu-HU" sz="2400" dirty="0" err="1" smtClean="0"/>
              <a:t>Tastsinn</a:t>
            </a:r>
            <a:r>
              <a:rPr lang="hu-HU" sz="2400" dirty="0" smtClean="0"/>
              <a:t>, </a:t>
            </a:r>
            <a:r>
              <a:rPr lang="hu-HU" sz="2400" dirty="0" err="1" smtClean="0"/>
              <a:t>Gesicht</a:t>
            </a:r>
            <a:r>
              <a:rPr lang="hu-HU" sz="2400" dirty="0" smtClean="0"/>
              <a:t> (</a:t>
            </a:r>
            <a:r>
              <a:rPr lang="hu-HU" sz="2400" dirty="0" err="1" smtClean="0"/>
              <a:t>Auge</a:t>
            </a:r>
            <a:r>
              <a:rPr lang="hu-HU" sz="2400" dirty="0" smtClean="0"/>
              <a:t>)</a:t>
            </a:r>
          </a:p>
          <a:p>
            <a:pPr marL="0" indent="0" algn="ctr">
              <a:buNone/>
            </a:pPr>
            <a:r>
              <a:rPr lang="hu-HU" sz="2400" dirty="0" smtClean="0"/>
              <a:t>Für </a:t>
            </a:r>
            <a:r>
              <a:rPr lang="hu-HU" sz="2400" i="1" dirty="0" smtClean="0"/>
              <a:t>Martin Luther </a:t>
            </a:r>
            <a:r>
              <a:rPr lang="hu-HU" sz="2400" dirty="0" err="1" smtClean="0"/>
              <a:t>ist</a:t>
            </a:r>
            <a:r>
              <a:rPr lang="hu-HU" sz="2400" dirty="0" smtClean="0"/>
              <a:t> das </a:t>
            </a:r>
            <a:r>
              <a:rPr lang="hu-HU" sz="2400" dirty="0" err="1" smtClean="0"/>
              <a:t>Ohr</a:t>
            </a:r>
            <a:r>
              <a:rPr lang="hu-HU" sz="2400" dirty="0" smtClean="0"/>
              <a:t> das </a:t>
            </a:r>
            <a:r>
              <a:rPr lang="hu-HU" sz="2400" dirty="0" err="1" smtClean="0"/>
              <a:t>wichtigste</a:t>
            </a:r>
            <a:r>
              <a:rPr lang="hu-HU" sz="2400" dirty="0" smtClean="0"/>
              <a:t> </a:t>
            </a:r>
            <a:r>
              <a:rPr lang="hu-HU" sz="2400" dirty="0" err="1" smtClean="0"/>
              <a:t>Organ</a:t>
            </a:r>
            <a:r>
              <a:rPr lang="hu-HU" sz="2400" dirty="0" smtClean="0"/>
              <a:t> des </a:t>
            </a:r>
            <a:r>
              <a:rPr lang="hu-HU" sz="2400" dirty="0" err="1" smtClean="0"/>
              <a:t>Christen</a:t>
            </a:r>
            <a:r>
              <a:rPr lang="hu-HU" sz="2400" dirty="0" smtClean="0"/>
              <a:t> (</a:t>
            </a:r>
            <a:r>
              <a:rPr lang="hu-HU" sz="2400" dirty="0" err="1" smtClean="0"/>
              <a:t>Predigt</a:t>
            </a:r>
            <a:r>
              <a:rPr lang="hu-HU" sz="2400" dirty="0" smtClean="0"/>
              <a:t>, </a:t>
            </a:r>
            <a:r>
              <a:rPr lang="hu-HU" sz="2400" dirty="0" err="1" smtClean="0"/>
              <a:t>Bibelauslegung</a:t>
            </a:r>
            <a:r>
              <a:rPr lang="hu-HU" sz="2400" dirty="0" smtClean="0"/>
              <a:t>, </a:t>
            </a:r>
            <a:r>
              <a:rPr lang="hu-HU" sz="2400" dirty="0" err="1" smtClean="0"/>
              <a:t>Kirchengesang</a:t>
            </a:r>
            <a:r>
              <a:rPr lang="hu-HU" sz="2400" dirty="0" smtClean="0"/>
              <a:t>)</a:t>
            </a:r>
          </a:p>
          <a:p>
            <a:pPr marL="0" indent="0" algn="ctr">
              <a:buNone/>
            </a:pPr>
            <a:r>
              <a:rPr lang="hu-HU" sz="2400" dirty="0"/>
              <a:t>	</a:t>
            </a:r>
            <a:r>
              <a:rPr lang="hu-HU" sz="2400" dirty="0" err="1" smtClean="0"/>
              <a:t>Seit</a:t>
            </a:r>
            <a:r>
              <a:rPr lang="hu-HU" sz="2400" dirty="0" smtClean="0"/>
              <a:t> </a:t>
            </a:r>
            <a:r>
              <a:rPr lang="hu-HU" sz="2400" dirty="0" err="1" smtClean="0"/>
              <a:t>dem</a:t>
            </a:r>
            <a:r>
              <a:rPr lang="hu-HU" sz="2400" dirty="0" smtClean="0"/>
              <a:t> </a:t>
            </a:r>
            <a:r>
              <a:rPr lang="hu-HU" sz="2400" b="1" dirty="0" err="1" smtClean="0"/>
              <a:t>Barock</a:t>
            </a:r>
            <a:r>
              <a:rPr lang="hu-HU" sz="2400" dirty="0" smtClean="0"/>
              <a:t>: (</a:t>
            </a:r>
            <a:r>
              <a:rPr lang="hu-HU" sz="2400" dirty="0" err="1" smtClean="0"/>
              <a:t>Seelen</a:t>
            </a:r>
            <a:r>
              <a:rPr lang="hu-HU" sz="2400" dirty="0" smtClean="0"/>
              <a:t>)</a:t>
            </a:r>
            <a:r>
              <a:rPr lang="hu-HU" sz="2400" dirty="0" err="1" smtClean="0"/>
              <a:t>Auge</a:t>
            </a:r>
            <a:r>
              <a:rPr lang="hu-HU" sz="2400" dirty="0" smtClean="0"/>
              <a:t> (</a:t>
            </a:r>
            <a:r>
              <a:rPr lang="hu-HU" sz="2400" dirty="0" err="1" smtClean="0"/>
              <a:t>pompöse</a:t>
            </a:r>
            <a:r>
              <a:rPr lang="hu-HU" sz="2400" dirty="0" smtClean="0"/>
              <a:t> </a:t>
            </a:r>
            <a:r>
              <a:rPr lang="hu-HU" sz="2400" dirty="0" err="1" smtClean="0"/>
              <a:t>Innenausstattung</a:t>
            </a:r>
            <a:r>
              <a:rPr lang="hu-HU" sz="2400" dirty="0" smtClean="0"/>
              <a:t> der </a:t>
            </a:r>
            <a:r>
              <a:rPr lang="hu-HU" sz="2400" dirty="0" err="1" smtClean="0"/>
              <a:t>Kirchen</a:t>
            </a:r>
            <a:r>
              <a:rPr lang="hu-HU" sz="2400" dirty="0" smtClean="0"/>
              <a:t>)</a:t>
            </a:r>
          </a:p>
          <a:p>
            <a:pPr marL="0" indent="0">
              <a:buNone/>
            </a:pPr>
            <a:endParaRPr lang="hu-HU" sz="2400" dirty="0" smtClean="0"/>
          </a:p>
          <a:p>
            <a:pPr marL="0" indent="0" algn="ctr">
              <a:buNone/>
            </a:pPr>
            <a:r>
              <a:rPr lang="hu-HU" sz="2400" dirty="0" smtClean="0"/>
              <a:t>Der </a:t>
            </a:r>
            <a:r>
              <a:rPr lang="hu-HU" sz="2400" u="sng" dirty="0" err="1" smtClean="0"/>
              <a:t>Heilige</a:t>
            </a:r>
            <a:r>
              <a:rPr lang="hu-HU" sz="2400" u="sng" dirty="0" smtClean="0"/>
              <a:t> Augustin </a:t>
            </a:r>
            <a:r>
              <a:rPr lang="hu-HU" sz="2400" dirty="0" err="1" smtClean="0"/>
              <a:t>bezeichnet</a:t>
            </a:r>
            <a:r>
              <a:rPr lang="hu-HU" sz="2400" dirty="0" smtClean="0"/>
              <a:t> das </a:t>
            </a:r>
            <a:r>
              <a:rPr lang="hu-HU" sz="2400" dirty="0" err="1" smtClean="0"/>
              <a:t>Auge</a:t>
            </a:r>
            <a:r>
              <a:rPr lang="hu-HU" sz="2400" dirty="0" smtClean="0"/>
              <a:t> </a:t>
            </a:r>
            <a:r>
              <a:rPr lang="hu-HU" sz="2400" dirty="0" err="1" smtClean="0"/>
              <a:t>als</a:t>
            </a:r>
            <a:r>
              <a:rPr lang="hu-HU" sz="2400" dirty="0" smtClean="0"/>
              <a:t> </a:t>
            </a:r>
            <a:r>
              <a:rPr lang="hu-HU" sz="2400" dirty="0" err="1" smtClean="0"/>
              <a:t>gefährliches</a:t>
            </a:r>
            <a:r>
              <a:rPr lang="hu-HU" sz="2400" dirty="0" smtClean="0"/>
              <a:t> </a:t>
            </a:r>
            <a:r>
              <a:rPr lang="hu-HU" sz="2400" dirty="0" err="1" smtClean="0"/>
              <a:t>Organ</a:t>
            </a:r>
            <a:r>
              <a:rPr lang="hu-HU" sz="2400" dirty="0" smtClean="0"/>
              <a:t>, </a:t>
            </a:r>
            <a:r>
              <a:rPr lang="hu-HU" sz="2400" dirty="0" err="1" smtClean="0"/>
              <a:t>weil</a:t>
            </a:r>
            <a:r>
              <a:rPr lang="hu-HU" sz="2400" dirty="0" smtClean="0"/>
              <a:t> </a:t>
            </a:r>
            <a:r>
              <a:rPr lang="hu-HU" sz="2400" dirty="0" err="1" smtClean="0"/>
              <a:t>dadurch</a:t>
            </a:r>
            <a:r>
              <a:rPr lang="hu-HU" sz="2400" dirty="0" smtClean="0"/>
              <a:t> die </a:t>
            </a:r>
            <a:r>
              <a:rPr lang="hu-HU" sz="2400" dirty="0" err="1" smtClean="0"/>
              <a:t>oberflächliche</a:t>
            </a:r>
            <a:r>
              <a:rPr lang="hu-HU" sz="2400" dirty="0" smtClean="0"/>
              <a:t> </a:t>
            </a:r>
            <a:r>
              <a:rPr lang="hu-HU" sz="2400" dirty="0" err="1" smtClean="0"/>
              <a:t>Wirklichkeit</a:t>
            </a:r>
            <a:r>
              <a:rPr lang="hu-HU" sz="2400" dirty="0" smtClean="0"/>
              <a:t> </a:t>
            </a:r>
            <a:r>
              <a:rPr lang="hu-HU" sz="2400" dirty="0" err="1" smtClean="0"/>
              <a:t>gefährliche</a:t>
            </a:r>
            <a:r>
              <a:rPr lang="hu-HU" sz="2400" dirty="0" smtClean="0"/>
              <a:t> </a:t>
            </a:r>
            <a:r>
              <a:rPr lang="hu-HU" sz="2400" dirty="0" err="1" smtClean="0"/>
              <a:t>körperliche</a:t>
            </a:r>
            <a:r>
              <a:rPr lang="hu-HU" sz="2400" dirty="0" smtClean="0"/>
              <a:t> </a:t>
            </a:r>
            <a:r>
              <a:rPr lang="hu-HU" sz="2400" dirty="0" err="1" smtClean="0"/>
              <a:t>Leidenschaften</a:t>
            </a:r>
            <a:r>
              <a:rPr lang="hu-HU" sz="2400" dirty="0" smtClean="0"/>
              <a:t> </a:t>
            </a:r>
            <a:r>
              <a:rPr lang="hu-HU" sz="2400" dirty="0" err="1" smtClean="0"/>
              <a:t>stimulieren</a:t>
            </a:r>
            <a:r>
              <a:rPr lang="hu-HU" sz="2400" dirty="0" smtClean="0"/>
              <a:t> </a:t>
            </a:r>
            <a:r>
              <a:rPr lang="hu-HU" sz="2400" dirty="0" err="1" smtClean="0"/>
              <a:t>kann</a:t>
            </a:r>
            <a:r>
              <a:rPr lang="hu-HU" sz="2400" dirty="0" smtClean="0"/>
              <a:t> </a:t>
            </a:r>
            <a:r>
              <a:rPr lang="hu-HU" sz="2400" dirty="0" smtClean="0"/>
              <a:t>– („der </a:t>
            </a:r>
            <a:r>
              <a:rPr lang="hu-HU" sz="2400" dirty="0" err="1" smtClean="0"/>
              <a:t>schöne</a:t>
            </a:r>
            <a:r>
              <a:rPr lang="hu-HU" sz="2400" dirty="0" smtClean="0"/>
              <a:t> </a:t>
            </a:r>
            <a:r>
              <a:rPr lang="hu-HU" sz="2400" dirty="0" err="1" smtClean="0"/>
              <a:t>Schein</a:t>
            </a:r>
            <a:r>
              <a:rPr lang="hu-HU" sz="2400" dirty="0" smtClean="0"/>
              <a:t>”)</a:t>
            </a:r>
            <a:endParaRPr lang="hu-HU" sz="24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189921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9787" y="1173191"/>
            <a:ext cx="3932237" cy="2244903"/>
          </a:xfrm>
        </p:spPr>
        <p:txBody>
          <a:bodyPr/>
          <a:lstStyle/>
          <a:p>
            <a:pPr algn="ctr"/>
            <a:r>
              <a:rPr lang="hu-HU" b="1" dirty="0" err="1" smtClean="0"/>
              <a:t>Pompöser</a:t>
            </a:r>
            <a:r>
              <a:rPr lang="hu-HU" b="1" dirty="0" smtClean="0"/>
              <a:t> </a:t>
            </a:r>
            <a:r>
              <a:rPr lang="hu-HU" b="1" dirty="0" err="1" smtClean="0"/>
              <a:t>Barock-Hochaltar</a:t>
            </a:r>
            <a:endParaRPr lang="hu-HU" b="1" dirty="0"/>
          </a:p>
        </p:txBody>
      </p:sp>
      <p:pic>
        <p:nvPicPr>
          <p:cNvPr id="4" name="Tartalom helye 3"/>
          <p:cNvPicPr>
            <a:picLocks noGrp="1" noChangeAspect="1"/>
          </p:cNvPicPr>
          <p:nvPr>
            <p:ph idx="1"/>
          </p:nvPr>
        </p:nvPicPr>
        <p:blipFill>
          <a:blip r:embed="rId2"/>
          <a:stretch>
            <a:fillRect/>
          </a:stretch>
        </p:blipFill>
        <p:spPr>
          <a:xfrm>
            <a:off x="5303958" y="1748017"/>
            <a:ext cx="6172200" cy="4629150"/>
          </a:xfrm>
          <a:prstGeom prst="rect">
            <a:avLst/>
          </a:prstGeom>
        </p:spPr>
      </p:pic>
      <p:sp>
        <p:nvSpPr>
          <p:cNvPr id="6" name="Szöveg helye 5"/>
          <p:cNvSpPr>
            <a:spLocks noGrp="1"/>
          </p:cNvSpPr>
          <p:nvPr>
            <p:ph type="body" sz="half" idx="2"/>
          </p:nvPr>
        </p:nvSpPr>
        <p:spPr>
          <a:xfrm>
            <a:off x="839788" y="3767805"/>
            <a:ext cx="3932237" cy="2868934"/>
          </a:xfrm>
        </p:spPr>
        <p:txBody>
          <a:bodyPr>
            <a:normAutofit/>
          </a:bodyPr>
          <a:lstStyle/>
          <a:p>
            <a:pPr algn="ctr"/>
            <a:r>
              <a:rPr lang="hu-HU" sz="2000" dirty="0" err="1" smtClean="0"/>
              <a:t>Augustiner</a:t>
            </a:r>
            <a:r>
              <a:rPr lang="hu-HU" sz="2000" dirty="0" smtClean="0"/>
              <a:t> </a:t>
            </a:r>
            <a:r>
              <a:rPr lang="hu-HU" sz="2000" dirty="0" err="1" smtClean="0"/>
              <a:t>Chorherrenstift</a:t>
            </a:r>
            <a:r>
              <a:rPr lang="hu-HU" sz="2000" dirty="0" smtClean="0"/>
              <a:t> in </a:t>
            </a:r>
            <a:r>
              <a:rPr lang="hu-HU" sz="2000" dirty="0" err="1" smtClean="0"/>
              <a:t>Vorau</a:t>
            </a:r>
            <a:r>
              <a:rPr lang="hu-HU" sz="2000" dirty="0" smtClean="0"/>
              <a:t> </a:t>
            </a:r>
            <a:r>
              <a:rPr lang="hu-HU" sz="2000" dirty="0" err="1" smtClean="0"/>
              <a:t>in</a:t>
            </a:r>
            <a:r>
              <a:rPr lang="hu-HU" sz="2000" dirty="0" smtClean="0"/>
              <a:t> der </a:t>
            </a:r>
            <a:r>
              <a:rPr lang="hu-HU" sz="2000" dirty="0" err="1" smtClean="0"/>
              <a:t>Steiermark</a:t>
            </a:r>
            <a:r>
              <a:rPr lang="hu-HU" sz="2000" dirty="0" smtClean="0"/>
              <a:t> (</a:t>
            </a:r>
            <a:r>
              <a:rPr lang="hu-HU" sz="2000" dirty="0" err="1" smtClean="0"/>
              <a:t>Österreich</a:t>
            </a:r>
            <a:r>
              <a:rPr lang="hu-HU" sz="2000" dirty="0" smtClean="0"/>
              <a:t>)</a:t>
            </a:r>
            <a:endParaRPr lang="hu-HU" sz="2000" dirty="0"/>
          </a:p>
        </p:txBody>
      </p:sp>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806591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00873"/>
            <a:ext cx="10515600" cy="1325563"/>
          </a:xfrm>
        </p:spPr>
        <p:txBody>
          <a:bodyPr>
            <a:normAutofit/>
          </a:bodyPr>
          <a:lstStyle/>
          <a:p>
            <a:pPr algn="ctr"/>
            <a:r>
              <a:rPr lang="hu-HU" sz="2800" b="1" dirty="0" smtClean="0"/>
              <a:t>Giovanni Lorenzo </a:t>
            </a:r>
            <a:r>
              <a:rPr lang="hu-HU" sz="2800" b="1" dirty="0" err="1" smtClean="0"/>
              <a:t>Bernini</a:t>
            </a:r>
            <a:r>
              <a:rPr lang="hu-HU" sz="2800" b="1" dirty="0" smtClean="0"/>
              <a:t/>
            </a:r>
            <a:br>
              <a:rPr lang="hu-HU" sz="2800" b="1" dirty="0" smtClean="0"/>
            </a:br>
            <a:r>
              <a:rPr lang="hu-HU" sz="2800" b="1" i="1" dirty="0" smtClean="0"/>
              <a:t>Die </a:t>
            </a:r>
            <a:r>
              <a:rPr lang="hu-HU" sz="2800" b="1" i="1" dirty="0" err="1" smtClean="0"/>
              <a:t>Verzückung</a:t>
            </a:r>
            <a:r>
              <a:rPr lang="hu-HU" sz="2800" b="1" i="1" dirty="0" smtClean="0"/>
              <a:t> der </a:t>
            </a:r>
            <a:r>
              <a:rPr lang="hu-HU" sz="2800" b="1" i="1" dirty="0" err="1" smtClean="0"/>
              <a:t>Heiligen</a:t>
            </a:r>
            <a:r>
              <a:rPr lang="hu-HU" sz="2800" b="1" i="1" dirty="0" smtClean="0"/>
              <a:t> </a:t>
            </a:r>
            <a:r>
              <a:rPr lang="hu-HU" sz="2800" b="1" i="1" dirty="0" err="1" smtClean="0"/>
              <a:t>Theresa</a:t>
            </a:r>
            <a:r>
              <a:rPr lang="hu-HU" sz="2800" b="1" i="1" dirty="0" smtClean="0"/>
              <a:t> </a:t>
            </a:r>
            <a:r>
              <a:rPr lang="hu-HU" sz="2800" b="1" dirty="0" smtClean="0"/>
              <a:t>(1645-1662)</a:t>
            </a:r>
            <a:br>
              <a:rPr lang="hu-HU" sz="2800" b="1" dirty="0" smtClean="0"/>
            </a:br>
            <a:r>
              <a:rPr lang="hu-HU" sz="2000" dirty="0" err="1" smtClean="0"/>
              <a:t>Cornaro-Kapelle</a:t>
            </a:r>
            <a:r>
              <a:rPr lang="hu-HU" sz="2000" dirty="0" smtClean="0"/>
              <a:t>, Santa Maria della </a:t>
            </a:r>
            <a:r>
              <a:rPr lang="hu-HU" sz="2000" dirty="0" err="1" smtClean="0"/>
              <a:t>Vittoria</a:t>
            </a:r>
            <a:r>
              <a:rPr lang="hu-HU" sz="2000" dirty="0" smtClean="0"/>
              <a:t>, Rom</a:t>
            </a:r>
            <a:endParaRPr lang="hu-HU" sz="2000" dirty="0"/>
          </a:p>
        </p:txBody>
      </p:sp>
      <p:pic>
        <p:nvPicPr>
          <p:cNvPr id="7" name="Tartalom helye 6"/>
          <p:cNvPicPr>
            <a:picLocks noGrp="1" noChangeAspect="1"/>
          </p:cNvPicPr>
          <p:nvPr>
            <p:ph sz="half" idx="1"/>
          </p:nvPr>
        </p:nvPicPr>
        <p:blipFill>
          <a:blip r:embed="rId2"/>
          <a:stretch>
            <a:fillRect/>
          </a:stretch>
        </p:blipFill>
        <p:spPr>
          <a:xfrm>
            <a:off x="1416169" y="2308571"/>
            <a:ext cx="5145231" cy="4351338"/>
          </a:xfrm>
          <a:prstGeom prst="rect">
            <a:avLst/>
          </a:prstGeom>
        </p:spPr>
      </p:pic>
      <p:pic>
        <p:nvPicPr>
          <p:cNvPr id="8" name="Tartalom helye 7"/>
          <p:cNvPicPr>
            <a:picLocks noGrp="1" noChangeAspect="1"/>
          </p:cNvPicPr>
          <p:nvPr>
            <p:ph sz="half" idx="2"/>
          </p:nvPr>
        </p:nvPicPr>
        <p:blipFill>
          <a:blip r:embed="rId3"/>
          <a:stretch>
            <a:fillRect/>
          </a:stretch>
        </p:blipFill>
        <p:spPr>
          <a:xfrm>
            <a:off x="7774658" y="2308571"/>
            <a:ext cx="2669532" cy="4351338"/>
          </a:xfrm>
          <a:prstGeom prst="rect">
            <a:avLst/>
          </a:prstGeom>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825944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artalom helye 7"/>
          <p:cNvPicPr>
            <a:picLocks noGrp="1" noChangeAspect="1"/>
          </p:cNvPicPr>
          <p:nvPr>
            <p:ph idx="1"/>
          </p:nvPr>
        </p:nvPicPr>
        <p:blipFill>
          <a:blip r:embed="rId2"/>
          <a:stretch>
            <a:fillRect/>
          </a:stretch>
        </p:blipFill>
        <p:spPr>
          <a:xfrm>
            <a:off x="5274573" y="2057400"/>
            <a:ext cx="5972175" cy="3314700"/>
          </a:xfrm>
          <a:prstGeom prst="rect">
            <a:avLst/>
          </a:prstGeom>
        </p:spPr>
      </p:pic>
      <p:sp>
        <p:nvSpPr>
          <p:cNvPr id="7" name="Szöveg helye 6"/>
          <p:cNvSpPr>
            <a:spLocks noGrp="1"/>
          </p:cNvSpPr>
          <p:nvPr>
            <p:ph type="body" sz="half" idx="2"/>
          </p:nvPr>
        </p:nvSpPr>
        <p:spPr/>
        <p:txBody>
          <a:bodyPr>
            <a:normAutofit/>
          </a:bodyPr>
          <a:lstStyle/>
          <a:p>
            <a:pPr algn="ctr"/>
            <a:r>
              <a:rPr lang="hu-HU" sz="2400" dirty="0" err="1" smtClean="0"/>
              <a:t>Religiös-rauschhafte</a:t>
            </a:r>
            <a:r>
              <a:rPr lang="hu-HU" sz="2400" dirty="0" smtClean="0"/>
              <a:t> </a:t>
            </a:r>
            <a:r>
              <a:rPr lang="hu-HU" sz="2400" dirty="0" err="1" smtClean="0"/>
              <a:t>Verzückung</a:t>
            </a:r>
            <a:r>
              <a:rPr lang="hu-HU" sz="2400" dirty="0" smtClean="0"/>
              <a:t> </a:t>
            </a:r>
            <a:r>
              <a:rPr lang="hu-HU" sz="2400" dirty="0" err="1" smtClean="0"/>
              <a:t>oder</a:t>
            </a:r>
            <a:r>
              <a:rPr lang="hu-HU" sz="2400" dirty="0" smtClean="0"/>
              <a:t> </a:t>
            </a:r>
            <a:r>
              <a:rPr lang="hu-HU" sz="2400" dirty="0" err="1" smtClean="0"/>
              <a:t>Entrückung</a:t>
            </a:r>
            <a:r>
              <a:rPr lang="hu-HU" sz="2400" dirty="0" smtClean="0"/>
              <a:t> (</a:t>
            </a:r>
            <a:r>
              <a:rPr lang="hu-HU" sz="2400" dirty="0" err="1" smtClean="0"/>
              <a:t>mystisches</a:t>
            </a:r>
            <a:r>
              <a:rPr lang="hu-HU" sz="2400" dirty="0" smtClean="0"/>
              <a:t> </a:t>
            </a:r>
            <a:r>
              <a:rPr lang="hu-HU" sz="2400" dirty="0" err="1" smtClean="0"/>
              <a:t>Delirium</a:t>
            </a:r>
            <a:r>
              <a:rPr lang="hu-HU" sz="2400" dirty="0" smtClean="0"/>
              <a:t>) </a:t>
            </a:r>
            <a:r>
              <a:rPr lang="hu-HU" sz="2400" dirty="0" err="1" smtClean="0"/>
              <a:t>hochsinnlich</a:t>
            </a:r>
            <a:r>
              <a:rPr lang="hu-HU" sz="2400" dirty="0" smtClean="0"/>
              <a:t> </a:t>
            </a:r>
            <a:r>
              <a:rPr lang="hu-HU" sz="2400" dirty="0" err="1" smtClean="0"/>
              <a:t>dargestellt</a:t>
            </a:r>
            <a:endParaRPr lang="hu-HU" sz="2400" dirty="0"/>
          </a:p>
          <a:p>
            <a:pPr algn="ctr"/>
            <a:r>
              <a:rPr lang="hu-HU" sz="2400" dirty="0" err="1" smtClean="0"/>
              <a:t>Wonne</a:t>
            </a:r>
            <a:r>
              <a:rPr lang="hu-HU" sz="2400" dirty="0" smtClean="0"/>
              <a:t> und </a:t>
            </a:r>
            <a:r>
              <a:rPr lang="hu-HU" sz="2400" dirty="0" err="1" smtClean="0"/>
              <a:t>Schmerz</a:t>
            </a:r>
            <a:r>
              <a:rPr lang="hu-HU" sz="2400" dirty="0" smtClean="0"/>
              <a:t> in </a:t>
            </a:r>
            <a:r>
              <a:rPr lang="hu-HU" sz="2400" dirty="0" err="1" smtClean="0"/>
              <a:t>einem</a:t>
            </a:r>
            <a:endParaRPr lang="hu-HU" sz="2400" dirty="0"/>
          </a:p>
          <a:p>
            <a:endParaRPr lang="hu-HU" sz="2400" dirty="0" smtClean="0"/>
          </a:p>
          <a:p>
            <a:pPr algn="ctr"/>
            <a:r>
              <a:rPr lang="hu-HU" sz="2000" dirty="0" smtClean="0"/>
              <a:t>Links: die </a:t>
            </a:r>
            <a:r>
              <a:rPr lang="hu-HU" sz="2000" dirty="0" err="1" smtClean="0"/>
              <a:t>Heilige</a:t>
            </a:r>
            <a:r>
              <a:rPr lang="hu-HU" sz="2000" dirty="0" smtClean="0"/>
              <a:t> </a:t>
            </a:r>
            <a:r>
              <a:rPr lang="hu-HU" sz="2000" dirty="0" err="1" smtClean="0"/>
              <a:t>Theresa</a:t>
            </a:r>
            <a:endParaRPr lang="hu-HU" sz="2000" dirty="0" smtClean="0"/>
          </a:p>
          <a:p>
            <a:pPr algn="ctr"/>
            <a:r>
              <a:rPr lang="hu-HU" sz="2000" dirty="0" err="1" smtClean="0"/>
              <a:t>Rechts</a:t>
            </a:r>
            <a:r>
              <a:rPr lang="hu-HU" sz="2000" dirty="0" smtClean="0"/>
              <a:t>: </a:t>
            </a:r>
            <a:r>
              <a:rPr lang="hu-HU" sz="2000" dirty="0" err="1" smtClean="0"/>
              <a:t>Jimmy</a:t>
            </a:r>
            <a:r>
              <a:rPr lang="hu-HU" sz="2000" dirty="0" smtClean="0"/>
              <a:t> Hendrix</a:t>
            </a:r>
            <a:endParaRPr lang="hu-HU" sz="2000" dirty="0"/>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122351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1367</Words>
  <Application>Microsoft Office PowerPoint</Application>
  <PresentationFormat>Szélesvásznú</PresentationFormat>
  <Paragraphs>113</Paragraphs>
  <Slides>21</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21</vt:i4>
      </vt:variant>
    </vt:vector>
  </HeadingPairs>
  <TitlesOfParts>
    <vt:vector size="25" baseType="lpstr">
      <vt:lpstr>Arial</vt:lpstr>
      <vt:lpstr>Calibri</vt:lpstr>
      <vt:lpstr>Calibri Light</vt:lpstr>
      <vt:lpstr>Office-téma</vt:lpstr>
      <vt:lpstr>   Géza Horváth  Einführung in die Kulturwissenschaft V. </vt:lpstr>
      <vt:lpstr>Körper I.</vt:lpstr>
      <vt:lpstr>Goethes Faust konnte noch so klagen – neben / über derber Liebeslust gab es noch hohe Ahnen…</vt:lpstr>
      <vt:lpstr>Geist – Seele - Körper</vt:lpstr>
      <vt:lpstr>Der Körper als Erkenntnisbasis Physiologische Wahrnehmungen</vt:lpstr>
      <vt:lpstr>Der Körper als Erkenntnisbasis</vt:lpstr>
      <vt:lpstr>Pompöser Barock-Hochaltar</vt:lpstr>
      <vt:lpstr>Giovanni Lorenzo Bernini Die Verzückung der Heiligen Theresa (1645-1662) Cornaro-Kapelle, Santa Maria della Vittoria, Rom</vt:lpstr>
      <vt:lpstr>PowerPoint-bemutató</vt:lpstr>
      <vt:lpstr>Augenlust = Ergötzung des Gemüts, die man beim Anschauen gemütlicher Dinge empfindet</vt:lpstr>
      <vt:lpstr>Entsinnlichte Schönheit „edle Einfalt, stille Größe”</vt:lpstr>
      <vt:lpstr>Augenlust – Gartenkunst Das Schloss Schwetzingen bei Heidelberg, Sommerresidenz der Kurfürsten der Pfalz vereint beide Gartentypen</vt:lpstr>
      <vt:lpstr>„Schein” und „Sein” bei Heinrich von Kleist Trügen alle Sinnesorgane, nicht nur der Verstand???</vt:lpstr>
      <vt:lpstr>Auszug aus dem Brief von Heinrich von Kleist an seine Braut Wilhelmine von Zange v. 22. März 1801) </vt:lpstr>
      <vt:lpstr>Körper – Sexualität - Gender</vt:lpstr>
      <vt:lpstr>Liebe – Sexualität - Pornographie</vt:lpstr>
      <vt:lpstr>Letzte der vier Strophen des Gedichts im mittelhochdeutschen Original und in neuhochdeutscher Übertragung</vt:lpstr>
      <vt:lpstr>Doppelgänger und Schizophrene</vt:lpstr>
      <vt:lpstr>Siegmund Freud und die Sexualität in der Literatur</vt:lpstr>
      <vt:lpstr>„Sexuelle Revolution” und Gender</vt:lpstr>
      <vt:lpstr>„Make love, not war” 1967 – Antivietnamkriegsbewegung der Hippies https://www.youtube.com/watch?v=UaYiNzV8UX0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in die Kulturwissenschaft V. Körper</dc:title>
  <dc:creator>Geza</dc:creator>
  <cp:lastModifiedBy>HG</cp:lastModifiedBy>
  <cp:revision>245</cp:revision>
  <dcterms:created xsi:type="dcterms:W3CDTF">2017-01-28T16:12:09Z</dcterms:created>
  <dcterms:modified xsi:type="dcterms:W3CDTF">2023-08-30T10:19:40Z</dcterms:modified>
</cp:coreProperties>
</file>