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91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4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78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486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578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60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00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78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33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75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94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F8D2-E3B7-4CDA-9834-02BEE751CE51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B8E7-8812-4DD6-B488-1BFDCED85B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80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20418"/>
            <a:ext cx="9144000" cy="4355023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Géza Horváth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Einführung</a:t>
            </a:r>
            <a:r>
              <a:rPr lang="hu-HU" b="1" dirty="0" smtClean="0"/>
              <a:t> </a:t>
            </a:r>
            <a:r>
              <a:rPr lang="hu-HU" b="1" dirty="0"/>
              <a:t>in die </a:t>
            </a:r>
            <a:r>
              <a:rPr lang="hu-HU" b="1" dirty="0" err="1" smtClean="0"/>
              <a:t>Kulturwissenschaft</a:t>
            </a:r>
            <a:r>
              <a:rPr lang="hu-HU" b="1" dirty="0" smtClean="0"/>
              <a:t> XI.</a:t>
            </a:r>
            <a:br>
              <a:rPr lang="hu-HU" b="1" dirty="0" smtClean="0"/>
            </a:b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256" y="10694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Individuelles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kollektives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Gedächtnis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240904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err="1" smtClean="0"/>
              <a:t>Individuelles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Gedächtnis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privat</a:t>
            </a:r>
            <a:r>
              <a:rPr lang="hu-HU" sz="2400" dirty="0" smtClean="0"/>
              <a:t>”</a:t>
            </a:r>
          </a:p>
          <a:p>
            <a:pPr marL="0" indent="0" algn="ctr">
              <a:buNone/>
            </a:pPr>
            <a:endParaRPr lang="hu-HU" sz="1600" b="1" smtClean="0"/>
          </a:p>
          <a:p>
            <a:pPr marL="0" indent="0" algn="ctr">
              <a:buNone/>
            </a:pPr>
            <a:r>
              <a:rPr lang="hu-HU" sz="2400" b="1" smtClean="0"/>
              <a:t>Kollektives </a:t>
            </a:r>
            <a:r>
              <a:rPr lang="hu-HU" sz="2400" b="1" dirty="0" err="1" smtClean="0"/>
              <a:t>Gedächtnis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dirty="0" err="1" smtClean="0"/>
              <a:t>Gruppengedächtnis</a:t>
            </a:r>
            <a:r>
              <a:rPr lang="hu-HU" sz="2400" dirty="0" smtClean="0"/>
              <a:t> in </a:t>
            </a:r>
            <a:r>
              <a:rPr lang="hu-HU" sz="2400" dirty="0" err="1" smtClean="0"/>
              <a:t>Gedächtnisgemeinschaften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eingeschlossen</a:t>
            </a:r>
            <a:r>
              <a:rPr lang="hu-HU" sz="2400" dirty="0" smtClean="0"/>
              <a:t> (</a:t>
            </a:r>
            <a:r>
              <a:rPr lang="hu-HU" sz="2400" dirty="0" err="1" smtClean="0"/>
              <a:t>Familie</a:t>
            </a:r>
            <a:r>
              <a:rPr lang="hu-HU" sz="2400" dirty="0" smtClean="0"/>
              <a:t>, </a:t>
            </a:r>
            <a:r>
              <a:rPr lang="hu-HU" sz="2400" dirty="0" err="1" smtClean="0"/>
              <a:t>Militär</a:t>
            </a:r>
            <a:r>
              <a:rPr lang="hu-HU" sz="2400" dirty="0" smtClean="0"/>
              <a:t>, </a:t>
            </a:r>
            <a:r>
              <a:rPr lang="hu-HU" sz="2400" dirty="0" err="1" smtClean="0"/>
              <a:t>Reisegruppen</a:t>
            </a:r>
            <a:r>
              <a:rPr lang="hu-HU" sz="2400" dirty="0" smtClean="0"/>
              <a:t>, </a:t>
            </a:r>
            <a:r>
              <a:rPr lang="hu-HU" sz="2400" dirty="0" err="1" smtClean="0"/>
              <a:t>Ethnien</a:t>
            </a:r>
            <a:r>
              <a:rPr lang="hu-HU" sz="2400" dirty="0" smtClean="0"/>
              <a:t>, </a:t>
            </a:r>
            <a:r>
              <a:rPr lang="hu-HU" sz="2400" dirty="0" err="1" smtClean="0"/>
              <a:t>Nationen</a:t>
            </a:r>
            <a:r>
              <a:rPr lang="hu-HU" sz="2400" dirty="0" smtClean="0"/>
              <a:t>, </a:t>
            </a:r>
            <a:r>
              <a:rPr lang="hu-HU" sz="2400" dirty="0" err="1" smtClean="0"/>
              <a:t>Staaten</a:t>
            </a:r>
            <a:r>
              <a:rPr lang="hu-HU" sz="2400" dirty="0" smtClean="0"/>
              <a:t>) → Die „</a:t>
            </a:r>
            <a:r>
              <a:rPr lang="hu-HU" sz="2400" dirty="0" err="1" smtClean="0"/>
              <a:t>Wir-Identität</a:t>
            </a:r>
            <a:r>
              <a:rPr lang="hu-HU" sz="2400" dirty="0" smtClean="0"/>
              <a:t>” </a:t>
            </a:r>
            <a:r>
              <a:rPr lang="hu-HU" sz="2400" dirty="0" err="1" smtClean="0"/>
              <a:t>wird</a:t>
            </a:r>
            <a:r>
              <a:rPr lang="hu-HU" sz="2400" dirty="0" smtClean="0"/>
              <a:t> „</a:t>
            </a:r>
            <a:r>
              <a:rPr lang="hu-HU" sz="2400" dirty="0" err="1" smtClean="0"/>
              <a:t>gemacht</a:t>
            </a:r>
            <a:r>
              <a:rPr lang="hu-HU" sz="2400" dirty="0" smtClean="0"/>
              <a:t>”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Medien</a:t>
            </a:r>
            <a:r>
              <a:rPr lang="hu-HU" sz="2400" dirty="0" smtClean="0"/>
              <a:t> (Text, </a:t>
            </a:r>
            <a:r>
              <a:rPr lang="hu-HU" sz="2400" dirty="0" err="1" smtClean="0"/>
              <a:t>Bild</a:t>
            </a:r>
            <a:r>
              <a:rPr lang="hu-HU" sz="2400" dirty="0" smtClean="0"/>
              <a:t>, </a:t>
            </a:r>
            <a:r>
              <a:rPr lang="hu-HU" sz="2400" dirty="0" err="1" smtClean="0"/>
              <a:t>Denkmal</a:t>
            </a:r>
            <a:r>
              <a:rPr lang="hu-HU" sz="2400" dirty="0" smtClean="0"/>
              <a:t>, </a:t>
            </a:r>
            <a:r>
              <a:rPr lang="hu-HU" sz="2400" dirty="0" err="1" smtClean="0"/>
              <a:t>wiederholte</a:t>
            </a:r>
            <a:r>
              <a:rPr lang="hu-HU" sz="2400" dirty="0" smtClean="0"/>
              <a:t> </a:t>
            </a:r>
            <a:r>
              <a:rPr lang="hu-HU" sz="2400" dirty="0" err="1" smtClean="0"/>
              <a:t>Feierlichkeiten</a:t>
            </a:r>
            <a:r>
              <a:rPr lang="hu-HU" sz="2400" dirty="0" smtClean="0"/>
              <a:t>, </a:t>
            </a:r>
            <a:r>
              <a:rPr lang="hu-HU" sz="2400" dirty="0" err="1" smtClean="0"/>
              <a:t>Jahrestag</a:t>
            </a:r>
            <a:r>
              <a:rPr lang="hu-HU" sz="2400" dirty="0" smtClean="0"/>
              <a:t> etc.)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Monumentalische</a:t>
            </a:r>
            <a:r>
              <a:rPr lang="hu-HU" sz="2400" dirty="0" smtClean="0"/>
              <a:t> </a:t>
            </a:r>
            <a:r>
              <a:rPr lang="hu-HU" sz="2400" dirty="0" err="1" smtClean="0"/>
              <a:t>Geschichtsschreibung</a:t>
            </a:r>
            <a:r>
              <a:rPr lang="hu-HU" sz="2400" dirty="0" smtClean="0"/>
              <a:t>” (Nietzsche) = </a:t>
            </a:r>
            <a:r>
              <a:rPr lang="hu-HU" sz="2400" dirty="0" err="1" smtClean="0"/>
              <a:t>heroisches</a:t>
            </a:r>
            <a:r>
              <a:rPr lang="hu-HU" sz="2400" dirty="0" smtClean="0"/>
              <a:t> </a:t>
            </a:r>
            <a:r>
              <a:rPr lang="hu-HU" sz="2400" dirty="0" err="1" smtClean="0"/>
              <a:t>Selbstbild</a:t>
            </a:r>
            <a:r>
              <a:rPr lang="hu-HU" sz="2400" dirty="0" smtClean="0"/>
              <a:t>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politischen</a:t>
            </a:r>
            <a:r>
              <a:rPr lang="hu-HU" sz="2400" dirty="0" smtClean="0"/>
              <a:t> </a:t>
            </a:r>
            <a:r>
              <a:rPr lang="hu-HU" sz="2400" dirty="0" err="1" smtClean="0"/>
              <a:t>Wir-Gruppe</a:t>
            </a:r>
            <a:r>
              <a:rPr lang="hu-HU" sz="2400" dirty="0"/>
              <a:t> </a:t>
            </a:r>
            <a:r>
              <a:rPr lang="hu-HU" sz="2400" dirty="0" smtClean="0"/>
              <a:t>→ </a:t>
            </a:r>
            <a:r>
              <a:rPr lang="hu-HU" sz="2400" dirty="0" err="1" smtClean="0"/>
              <a:t>Feindbild</a:t>
            </a:r>
            <a:r>
              <a:rPr lang="hu-HU" sz="2400" dirty="0" smtClean="0"/>
              <a:t> </a:t>
            </a:r>
            <a:r>
              <a:rPr lang="hu-HU" sz="2400" dirty="0" err="1" smtClean="0"/>
              <a:t>mythisch</a:t>
            </a:r>
            <a:r>
              <a:rPr lang="hu-HU" sz="2400" dirty="0" smtClean="0"/>
              <a:t> </a:t>
            </a:r>
            <a:r>
              <a:rPr lang="hu-HU" sz="2400" dirty="0" err="1" smtClean="0"/>
              <a:t>überhöhen</a:t>
            </a:r>
            <a:endParaRPr lang="hu-HU" sz="2400" dirty="0" smtClean="0">
              <a:solidFill>
                <a:srgbClr val="C00000"/>
              </a:solidFill>
            </a:endParaRP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55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Gedächtnis</a:t>
            </a:r>
            <a:r>
              <a:rPr lang="hu-HU" sz="3600" b="1" dirty="0" smtClean="0"/>
              <a:t> – </a:t>
            </a:r>
            <a:r>
              <a:rPr lang="hu-HU" sz="3600" b="1" dirty="0" err="1" smtClean="0"/>
              <a:t>Schuld</a:t>
            </a:r>
            <a:r>
              <a:rPr lang="hu-HU" sz="3600" b="1" dirty="0" smtClean="0"/>
              <a:t> - Trauma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7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Assmann </a:t>
            </a:r>
            <a:r>
              <a:rPr lang="hu-HU" sz="2400" dirty="0" err="1" smtClean="0"/>
              <a:t>meint</a:t>
            </a:r>
            <a:r>
              <a:rPr lang="hu-HU" sz="2400" dirty="0" smtClean="0"/>
              <a:t>, </a:t>
            </a:r>
            <a:r>
              <a:rPr lang="hu-HU" sz="2400" dirty="0" err="1" smtClean="0"/>
              <a:t>seit</a:t>
            </a:r>
            <a:r>
              <a:rPr lang="hu-HU" sz="2400" dirty="0" smtClean="0"/>
              <a:t> den 1990er </a:t>
            </a:r>
            <a:r>
              <a:rPr lang="hu-HU" sz="2400" dirty="0" err="1" smtClean="0"/>
              <a:t>Jahren</a:t>
            </a:r>
            <a:r>
              <a:rPr lang="hu-HU" sz="2400" dirty="0" smtClean="0"/>
              <a:t> </a:t>
            </a:r>
            <a:r>
              <a:rPr lang="hu-HU" sz="2400" dirty="0" err="1" smtClean="0"/>
              <a:t>reflektieren</a:t>
            </a:r>
            <a:r>
              <a:rPr lang="hu-HU" sz="2400" dirty="0" smtClean="0"/>
              <a:t> </a:t>
            </a:r>
            <a:r>
              <a:rPr lang="hu-HU" sz="2400" dirty="0" err="1" smtClean="0"/>
              <a:t>verschiedene</a:t>
            </a:r>
            <a:r>
              <a:rPr lang="hu-HU" sz="2400" dirty="0" smtClean="0"/>
              <a:t> </a:t>
            </a:r>
            <a:r>
              <a:rPr lang="hu-HU" sz="2400" dirty="0" err="1" smtClean="0"/>
              <a:t>Staaten</a:t>
            </a:r>
            <a:r>
              <a:rPr lang="hu-HU" sz="2400" dirty="0" smtClean="0"/>
              <a:t> </a:t>
            </a:r>
            <a:r>
              <a:rPr lang="hu-HU" sz="2400" dirty="0" err="1" smtClean="0"/>
              <a:t>ihre</a:t>
            </a:r>
            <a:r>
              <a:rPr lang="hu-HU" sz="2400" dirty="0" smtClean="0"/>
              <a:t> </a:t>
            </a:r>
            <a:r>
              <a:rPr lang="hu-HU" sz="2400" dirty="0" err="1" smtClean="0"/>
              <a:t>historische</a:t>
            </a:r>
            <a:r>
              <a:rPr lang="hu-HU" sz="2400" dirty="0" smtClean="0"/>
              <a:t> </a:t>
            </a:r>
            <a:r>
              <a:rPr lang="hu-HU" sz="2400" dirty="0" err="1" smtClean="0"/>
              <a:t>Schuld</a:t>
            </a:r>
            <a:r>
              <a:rPr lang="hu-HU" sz="2400" dirty="0" smtClean="0"/>
              <a:t>, </a:t>
            </a:r>
            <a:r>
              <a:rPr lang="hu-HU" sz="2400" dirty="0" err="1" smtClean="0"/>
              <a:t>um</a:t>
            </a:r>
            <a:r>
              <a:rPr lang="hu-HU" sz="2400" dirty="0" smtClean="0"/>
              <a:t> „</a:t>
            </a:r>
            <a:r>
              <a:rPr lang="hu-HU" sz="2400" i="1" dirty="0" smtClean="0"/>
              <a:t>in der </a:t>
            </a:r>
            <a:r>
              <a:rPr lang="hu-HU" sz="2400" i="1" dirty="0" err="1" smtClean="0"/>
              <a:t>Form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öffentlicher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Bekenntnisse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</a:t>
            </a:r>
            <a:r>
              <a:rPr lang="hu-HU" sz="2400" i="1" dirty="0" smtClean="0"/>
              <a:t> ‚</a:t>
            </a:r>
            <a:r>
              <a:rPr lang="hu-HU" sz="2400" i="1" dirty="0" err="1" smtClean="0"/>
              <a:t>negatives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Gedächtnis</a:t>
            </a:r>
            <a:r>
              <a:rPr lang="hu-HU" sz="2400" i="1" dirty="0" smtClean="0"/>
              <a:t>’ in </a:t>
            </a:r>
            <a:r>
              <a:rPr lang="hu-HU" sz="2400" i="1" dirty="0" err="1" smtClean="0"/>
              <a:t>ihr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Selbstbild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aufzunehmen</a:t>
            </a:r>
            <a:r>
              <a:rPr lang="hu-HU" sz="2400" i="1" dirty="0" smtClean="0"/>
              <a:t>”</a:t>
            </a:r>
            <a:r>
              <a:rPr lang="hu-HU" sz="2400" dirty="0" smtClean="0"/>
              <a:t> (Assmann, S.188)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Das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aber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problematisch</a:t>
            </a:r>
            <a:r>
              <a:rPr lang="hu-HU" sz="2400" dirty="0" smtClean="0"/>
              <a:t>, es </a:t>
            </a:r>
            <a:r>
              <a:rPr lang="hu-HU" sz="2400" dirty="0" err="1" smtClean="0"/>
              <a:t>sei</a:t>
            </a:r>
            <a:r>
              <a:rPr lang="hu-HU" sz="2400" dirty="0" smtClean="0"/>
              <a:t> </a:t>
            </a:r>
            <a:r>
              <a:rPr lang="hu-HU" sz="2400" dirty="0" err="1" smtClean="0"/>
              <a:t>denn</a:t>
            </a:r>
            <a:r>
              <a:rPr lang="hu-HU" sz="2400" dirty="0" smtClean="0"/>
              <a:t>, </a:t>
            </a:r>
            <a:r>
              <a:rPr lang="hu-HU" sz="2400" dirty="0" err="1" smtClean="0"/>
              <a:t>alle</a:t>
            </a:r>
            <a:r>
              <a:rPr lang="hu-HU" sz="2400" dirty="0" smtClean="0"/>
              <a:t> </a:t>
            </a:r>
            <a:r>
              <a:rPr lang="hu-HU" sz="2400" dirty="0" err="1" smtClean="0"/>
              <a:t>Staaten</a:t>
            </a:r>
            <a:r>
              <a:rPr lang="hu-HU" sz="2400" dirty="0" smtClean="0"/>
              <a:t> </a:t>
            </a:r>
            <a:r>
              <a:rPr lang="hu-HU" sz="2400" dirty="0" err="1" smtClean="0"/>
              <a:t>bekennen</a:t>
            </a:r>
            <a:r>
              <a:rPr lang="hu-HU" sz="2400" dirty="0" smtClean="0"/>
              <a:t> </a:t>
            </a:r>
            <a:r>
              <a:rPr lang="hu-HU" sz="2400" dirty="0" err="1" smtClean="0"/>
              <a:t>ihre</a:t>
            </a:r>
            <a:r>
              <a:rPr lang="hu-HU" sz="2400" dirty="0" smtClean="0"/>
              <a:t> </a:t>
            </a:r>
            <a:r>
              <a:rPr lang="hu-HU" sz="2400" dirty="0" err="1" smtClean="0"/>
              <a:t>Schuld</a:t>
            </a:r>
            <a:r>
              <a:rPr lang="hu-HU" sz="2400" dirty="0" smtClean="0"/>
              <a:t>… </a:t>
            </a:r>
            <a:r>
              <a:rPr lang="hu-HU" sz="2400" dirty="0" err="1" smtClean="0"/>
              <a:t>Wer</a:t>
            </a:r>
            <a:r>
              <a:rPr lang="hu-HU" sz="2400" dirty="0" smtClean="0"/>
              <a:t> </a:t>
            </a:r>
            <a:r>
              <a:rPr lang="hu-HU" sz="2400" dirty="0" err="1" smtClean="0"/>
              <a:t>entscheidet</a:t>
            </a:r>
            <a:r>
              <a:rPr lang="hu-HU" sz="2400" dirty="0" smtClean="0"/>
              <a:t>, </a:t>
            </a:r>
            <a:r>
              <a:rPr lang="hu-HU" sz="2400" dirty="0" err="1" smtClean="0"/>
              <a:t>wer</a:t>
            </a:r>
            <a:r>
              <a:rPr lang="hu-HU" sz="2400" dirty="0" smtClean="0"/>
              <a:t> </a:t>
            </a:r>
            <a:r>
              <a:rPr lang="hu-HU" sz="2400" dirty="0" err="1" smtClean="0"/>
              <a:t>schuld</a:t>
            </a:r>
            <a:r>
              <a:rPr lang="hu-HU" sz="2400" dirty="0" smtClean="0"/>
              <a:t> </a:t>
            </a:r>
            <a:r>
              <a:rPr lang="hu-HU" sz="2400" dirty="0" err="1" smtClean="0"/>
              <a:t>sei</a:t>
            </a:r>
            <a:r>
              <a:rPr lang="hu-HU" sz="2400" dirty="0" smtClean="0"/>
              <a:t>? → Der </a:t>
            </a:r>
            <a:r>
              <a:rPr lang="hu-HU" sz="2400" dirty="0" err="1" smtClean="0"/>
              <a:t>jeweilige</a:t>
            </a:r>
            <a:r>
              <a:rPr lang="hu-HU" sz="2400" dirty="0" smtClean="0"/>
              <a:t> </a:t>
            </a:r>
            <a:r>
              <a:rPr lang="hu-HU" sz="2400" dirty="0" err="1" smtClean="0"/>
              <a:t>Sieger</a:t>
            </a:r>
            <a:r>
              <a:rPr lang="hu-HU" sz="2400" dirty="0" smtClean="0"/>
              <a:t> (</a:t>
            </a:r>
            <a:r>
              <a:rPr lang="hu-HU" sz="2400" dirty="0" err="1" smtClean="0"/>
              <a:t>der</a:t>
            </a:r>
            <a:r>
              <a:rPr lang="hu-HU" sz="2400" dirty="0" smtClean="0"/>
              <a:t> </a:t>
            </a:r>
            <a:r>
              <a:rPr lang="hu-HU" sz="2400" dirty="0" err="1" smtClean="0"/>
              <a:t>Stärkere</a:t>
            </a:r>
            <a:r>
              <a:rPr lang="hu-HU" sz="2400" dirty="0" smtClean="0"/>
              <a:t>), die </a:t>
            </a:r>
            <a:r>
              <a:rPr lang="hu-HU" sz="2400" dirty="0" err="1" smtClean="0"/>
              <a:t>Macht</a:t>
            </a:r>
            <a:r>
              <a:rPr lang="hu-HU" sz="2400" dirty="0" smtClean="0"/>
              <a:t> (</a:t>
            </a:r>
            <a:r>
              <a:rPr lang="hu-HU" sz="2400" dirty="0" err="1" smtClean="0"/>
              <a:t>vgl</a:t>
            </a:r>
            <a:r>
              <a:rPr lang="hu-HU" sz="2400" dirty="0" smtClean="0"/>
              <a:t>. </a:t>
            </a:r>
            <a:r>
              <a:rPr lang="hu-HU" sz="2400" dirty="0" err="1" smtClean="0"/>
              <a:t>Kriegs</a:t>
            </a:r>
            <a:r>
              <a:rPr lang="hu-HU" sz="2400" dirty="0" smtClean="0"/>
              <a:t>(un-)</a:t>
            </a:r>
            <a:r>
              <a:rPr lang="hu-HU" sz="2400" dirty="0" err="1" smtClean="0"/>
              <a:t>schuld</a:t>
            </a:r>
            <a:r>
              <a:rPr lang="hu-HU" sz="2400" dirty="0" smtClean="0"/>
              <a:t>, </a:t>
            </a:r>
            <a:r>
              <a:rPr lang="hu-HU" sz="2400" dirty="0" err="1" smtClean="0"/>
              <a:t>Kollektivschuld</a:t>
            </a:r>
            <a:r>
              <a:rPr lang="hu-HU" sz="2400" dirty="0" smtClean="0"/>
              <a:t>) – die </a:t>
            </a:r>
            <a:r>
              <a:rPr lang="hu-HU" sz="2400" dirty="0" err="1" smtClean="0"/>
              <a:t>Schuldfrage</a:t>
            </a:r>
            <a:r>
              <a:rPr lang="hu-HU" sz="2400" dirty="0" smtClean="0"/>
              <a:t> in der </a:t>
            </a:r>
            <a:r>
              <a:rPr lang="hu-HU" sz="2400" dirty="0" err="1" smtClean="0"/>
              <a:t>Politik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ein</a:t>
            </a:r>
            <a:r>
              <a:rPr lang="hu-HU" sz="2400" dirty="0"/>
              <a:t> </a:t>
            </a:r>
            <a:r>
              <a:rPr lang="hu-HU" sz="2400" dirty="0" err="1" smtClean="0"/>
              <a:t>Manipulationsmittel</a:t>
            </a:r>
            <a:r>
              <a:rPr lang="hu-HU" sz="2400" dirty="0" smtClean="0"/>
              <a:t> </a:t>
            </a:r>
            <a:r>
              <a:rPr lang="hu-HU" sz="2400" dirty="0" err="1" smtClean="0"/>
              <a:t>der</a:t>
            </a:r>
            <a:r>
              <a:rPr lang="hu-HU" sz="2400" dirty="0" smtClean="0"/>
              <a:t> </a:t>
            </a:r>
            <a:r>
              <a:rPr lang="hu-HU" sz="2400" dirty="0" err="1" smtClean="0"/>
              <a:t>Macht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Gibt</a:t>
            </a:r>
            <a:r>
              <a:rPr lang="hu-HU" sz="2400" dirty="0" smtClean="0"/>
              <a:t> es </a:t>
            </a:r>
            <a:r>
              <a:rPr lang="hu-HU" sz="2400" dirty="0" err="1" smtClean="0"/>
              <a:t>einen</a:t>
            </a:r>
            <a:r>
              <a:rPr lang="hu-HU" sz="2400" dirty="0" smtClean="0"/>
              <a:t> </a:t>
            </a:r>
            <a:r>
              <a:rPr lang="hu-HU" sz="2400" dirty="0" err="1" smtClean="0"/>
              <a:t>Staat</a:t>
            </a:r>
            <a:r>
              <a:rPr lang="hu-HU" sz="2400" dirty="0" smtClean="0"/>
              <a:t>, </a:t>
            </a:r>
            <a:r>
              <a:rPr lang="hu-HU" sz="2400" dirty="0" err="1" smtClean="0"/>
              <a:t>Volk</a:t>
            </a:r>
            <a:r>
              <a:rPr lang="hu-HU" sz="2400" dirty="0" smtClean="0"/>
              <a:t> etc., </a:t>
            </a: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unschuldig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?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dirty="0" err="1" smtClean="0"/>
              <a:t>passiert</a:t>
            </a:r>
            <a:r>
              <a:rPr lang="hu-HU" sz="2400" dirty="0" smtClean="0"/>
              <a:t>, </a:t>
            </a:r>
            <a:r>
              <a:rPr lang="hu-HU" sz="2400" dirty="0" err="1" smtClean="0"/>
              <a:t>wenn</a:t>
            </a:r>
            <a:r>
              <a:rPr lang="hu-HU" sz="2400" dirty="0" smtClean="0"/>
              <a:t> </a:t>
            </a:r>
            <a:r>
              <a:rPr lang="hu-HU" sz="2400" dirty="0" err="1" smtClean="0"/>
              <a:t>ein</a:t>
            </a:r>
            <a:r>
              <a:rPr lang="hu-HU" sz="2400" dirty="0" smtClean="0"/>
              <a:t> </a:t>
            </a:r>
            <a:r>
              <a:rPr lang="hu-HU" sz="2400" dirty="0" err="1" smtClean="0"/>
              <a:t>Staat</a:t>
            </a:r>
            <a:r>
              <a:rPr lang="hu-HU" sz="2400" dirty="0" smtClean="0"/>
              <a:t> </a:t>
            </a:r>
            <a:r>
              <a:rPr lang="hu-HU" sz="2400" dirty="0" err="1" smtClean="0"/>
              <a:t>seine</a:t>
            </a:r>
            <a:r>
              <a:rPr lang="hu-HU" sz="2400" dirty="0" smtClean="0"/>
              <a:t> </a:t>
            </a:r>
            <a:r>
              <a:rPr lang="hu-HU" sz="2400" dirty="0" err="1" smtClean="0"/>
              <a:t>Schuld</a:t>
            </a:r>
            <a:r>
              <a:rPr lang="hu-HU" sz="2400" dirty="0" smtClean="0"/>
              <a:t> </a:t>
            </a:r>
            <a:r>
              <a:rPr lang="hu-HU" sz="2400" dirty="0" err="1" smtClean="0"/>
              <a:t>bekennt</a:t>
            </a:r>
            <a:r>
              <a:rPr lang="hu-HU" sz="2400" dirty="0" smtClean="0"/>
              <a:t>? </a:t>
            </a:r>
            <a:r>
              <a:rPr lang="hu-HU" sz="2400" dirty="0" err="1" smtClean="0"/>
              <a:t>Wird</a:t>
            </a:r>
            <a:r>
              <a:rPr lang="hu-HU" sz="2400" dirty="0" smtClean="0"/>
              <a:t> </a:t>
            </a:r>
            <a:r>
              <a:rPr lang="hu-HU" sz="2400" dirty="0" err="1" smtClean="0"/>
              <a:t>ihm</a:t>
            </a:r>
            <a:r>
              <a:rPr lang="hu-HU" sz="2400" dirty="0" smtClean="0"/>
              <a:t> </a:t>
            </a:r>
            <a:r>
              <a:rPr lang="hu-HU" sz="2400" dirty="0" err="1" smtClean="0"/>
              <a:t>vergeben</a:t>
            </a:r>
            <a:r>
              <a:rPr lang="hu-HU" sz="2400" dirty="0" smtClean="0"/>
              <a:t>? Von </a:t>
            </a:r>
            <a:r>
              <a:rPr lang="hu-HU" sz="2400" dirty="0" err="1" smtClean="0"/>
              <a:t>wem</a:t>
            </a:r>
            <a:r>
              <a:rPr lang="hu-HU" sz="2400" dirty="0" smtClean="0"/>
              <a:t>? – </a:t>
            </a:r>
            <a:r>
              <a:rPr lang="hu-HU" sz="2400" dirty="0" err="1" smtClean="0"/>
              <a:t>Das</a:t>
            </a:r>
            <a:r>
              <a:rPr lang="hu-HU" sz="2400" dirty="0" smtClean="0"/>
              <a:t> </a:t>
            </a:r>
            <a:r>
              <a:rPr lang="hu-HU" sz="2400" dirty="0" err="1" smtClean="0"/>
              <a:t>führt</a:t>
            </a:r>
            <a:r>
              <a:rPr lang="hu-HU" sz="2400" dirty="0" smtClean="0"/>
              <a:t> </a:t>
            </a:r>
            <a:r>
              <a:rPr lang="hu-HU" sz="2400" dirty="0" err="1" smtClean="0"/>
              <a:t>zur</a:t>
            </a:r>
            <a:r>
              <a:rPr lang="hu-HU" sz="2400" dirty="0" smtClean="0"/>
              <a:t> </a:t>
            </a:r>
            <a:r>
              <a:rPr lang="hu-HU" sz="2400" dirty="0" err="1" smtClean="0"/>
              <a:t>Auflösung</a:t>
            </a:r>
            <a:r>
              <a:rPr lang="hu-HU" sz="2400" dirty="0" smtClean="0"/>
              <a:t> der </a:t>
            </a:r>
            <a:r>
              <a:rPr lang="hu-HU" sz="2400" dirty="0" err="1" smtClean="0"/>
              <a:t>Staaten</a:t>
            </a:r>
            <a:r>
              <a:rPr lang="hu-HU" sz="2400" dirty="0" smtClean="0"/>
              <a:t>, die </a:t>
            </a:r>
            <a:r>
              <a:rPr lang="hu-HU" sz="2400" dirty="0" err="1" smtClean="0"/>
              <a:t>ihre</a:t>
            </a:r>
            <a:r>
              <a:rPr lang="hu-HU" sz="2400" dirty="0" smtClean="0"/>
              <a:t> </a:t>
            </a:r>
            <a:r>
              <a:rPr lang="hu-HU" sz="2400" dirty="0" err="1" smtClean="0"/>
              <a:t>Schuld</a:t>
            </a:r>
            <a:r>
              <a:rPr lang="hu-HU" sz="2400" dirty="0" smtClean="0"/>
              <a:t> </a:t>
            </a:r>
            <a:r>
              <a:rPr lang="hu-HU" sz="2400" dirty="0" err="1" smtClean="0"/>
              <a:t>bekennen</a:t>
            </a:r>
            <a:r>
              <a:rPr lang="hu-HU" sz="2400" dirty="0" smtClean="0"/>
              <a:t>…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154095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b="1" dirty="0" smtClean="0"/>
              <a:t>Trauma</a:t>
            </a:r>
            <a:r>
              <a:rPr lang="hu-HU" dirty="0" smtClean="0"/>
              <a:t>:</a:t>
            </a:r>
          </a:p>
          <a:p>
            <a:pPr marL="0" indent="0" algn="ctr">
              <a:buNone/>
            </a:pPr>
            <a:r>
              <a:rPr lang="hu-HU" sz="2600" dirty="0" err="1" smtClean="0"/>
              <a:t>negatives</a:t>
            </a:r>
            <a:r>
              <a:rPr lang="hu-HU" sz="2600" dirty="0" smtClean="0"/>
              <a:t>, </a:t>
            </a:r>
            <a:r>
              <a:rPr lang="hu-HU" sz="2600" dirty="0" err="1" smtClean="0"/>
              <a:t>unverständliches</a:t>
            </a:r>
            <a:r>
              <a:rPr lang="hu-HU" sz="2600" dirty="0" smtClean="0"/>
              <a:t>, </a:t>
            </a:r>
            <a:r>
              <a:rPr lang="hu-HU" sz="2600" dirty="0" err="1" smtClean="0"/>
              <a:t>demütigendes</a:t>
            </a:r>
            <a:r>
              <a:rPr lang="hu-HU" sz="2600" dirty="0" smtClean="0"/>
              <a:t>, </a:t>
            </a:r>
            <a:r>
              <a:rPr lang="hu-HU" sz="2600" dirty="0" err="1" smtClean="0"/>
              <a:t>schmerzhaftes</a:t>
            </a:r>
            <a:r>
              <a:rPr lang="hu-HU" sz="2600" dirty="0" smtClean="0"/>
              <a:t>, (oft) </a:t>
            </a:r>
            <a:r>
              <a:rPr lang="hu-HU" sz="2600" dirty="0" err="1" smtClean="0"/>
              <a:t>lebensbedrohendes</a:t>
            </a:r>
            <a:r>
              <a:rPr lang="hu-HU" sz="2600" dirty="0" smtClean="0"/>
              <a:t> </a:t>
            </a:r>
            <a:r>
              <a:rPr lang="hu-HU" sz="2600" dirty="0" err="1" smtClean="0"/>
              <a:t>Erlebnis</a:t>
            </a:r>
            <a:r>
              <a:rPr lang="hu-HU" sz="2600" dirty="0" smtClean="0"/>
              <a:t>, </a:t>
            </a:r>
            <a:r>
              <a:rPr lang="hu-HU" sz="2600" dirty="0" err="1" smtClean="0"/>
              <a:t>kann</a:t>
            </a:r>
            <a:r>
              <a:rPr lang="hu-HU" sz="2600" dirty="0" smtClean="0"/>
              <a:t> die </a:t>
            </a:r>
            <a:r>
              <a:rPr lang="hu-HU" sz="2600" b="1" dirty="0" err="1" smtClean="0"/>
              <a:t>Identitätskonstruktion</a:t>
            </a:r>
            <a:r>
              <a:rPr lang="hu-HU" sz="2600" dirty="0" smtClean="0"/>
              <a:t> </a:t>
            </a:r>
            <a:r>
              <a:rPr lang="hu-HU" sz="2600" dirty="0" err="1" smtClean="0"/>
              <a:t>eines</a:t>
            </a:r>
            <a:r>
              <a:rPr lang="hu-HU" sz="2600" dirty="0" smtClean="0"/>
              <a:t> </a:t>
            </a:r>
            <a:r>
              <a:rPr lang="hu-HU" sz="2600" dirty="0" err="1" smtClean="0"/>
              <a:t>Individuums</a:t>
            </a:r>
            <a:r>
              <a:rPr lang="hu-HU" sz="2600" dirty="0" smtClean="0"/>
              <a:t> </a:t>
            </a:r>
            <a:r>
              <a:rPr lang="hu-HU" sz="2600" dirty="0" err="1" smtClean="0"/>
              <a:t>oder</a:t>
            </a:r>
            <a:r>
              <a:rPr lang="hu-HU" sz="2600" dirty="0" smtClean="0"/>
              <a:t> </a:t>
            </a:r>
            <a:r>
              <a:rPr lang="hu-HU" sz="2600" dirty="0" err="1" smtClean="0"/>
              <a:t>eines</a:t>
            </a:r>
            <a:r>
              <a:rPr lang="hu-HU" sz="2600" dirty="0" smtClean="0"/>
              <a:t> </a:t>
            </a:r>
            <a:r>
              <a:rPr lang="hu-HU" sz="2600" dirty="0" err="1" smtClean="0"/>
              <a:t>Kollektivs</a:t>
            </a:r>
            <a:r>
              <a:rPr lang="hu-HU" sz="2600" dirty="0" smtClean="0"/>
              <a:t> (</a:t>
            </a:r>
            <a:r>
              <a:rPr lang="hu-HU" sz="2600" dirty="0" err="1" smtClean="0"/>
              <a:t>Nation</a:t>
            </a:r>
            <a:r>
              <a:rPr lang="hu-HU" sz="2600" dirty="0" smtClean="0"/>
              <a:t>, </a:t>
            </a:r>
            <a:r>
              <a:rPr lang="hu-HU" sz="2600" dirty="0" err="1" smtClean="0"/>
              <a:t>Volk</a:t>
            </a:r>
            <a:r>
              <a:rPr lang="hu-HU" sz="2600" dirty="0" smtClean="0"/>
              <a:t>, </a:t>
            </a:r>
            <a:r>
              <a:rPr lang="hu-HU" sz="2600" dirty="0" err="1" smtClean="0"/>
              <a:t>religiöse</a:t>
            </a:r>
            <a:r>
              <a:rPr lang="hu-HU" sz="2600" dirty="0" smtClean="0"/>
              <a:t> </a:t>
            </a:r>
            <a:r>
              <a:rPr lang="hu-HU" sz="2600" dirty="0" err="1" smtClean="0"/>
              <a:t>Gemeinschaft</a:t>
            </a:r>
            <a:r>
              <a:rPr lang="hu-HU" sz="2600" dirty="0" smtClean="0"/>
              <a:t> etc.) </a:t>
            </a:r>
            <a:r>
              <a:rPr lang="hu-HU" sz="2600" b="1" dirty="0" err="1" smtClean="0"/>
              <a:t>zerstören</a:t>
            </a:r>
            <a:r>
              <a:rPr lang="hu-HU" sz="2600" dirty="0" smtClean="0"/>
              <a:t>. Es </a:t>
            </a:r>
            <a:r>
              <a:rPr lang="hu-HU" sz="2600" dirty="0" err="1" smtClean="0"/>
              <a:t>kann</a:t>
            </a:r>
            <a:r>
              <a:rPr lang="hu-HU" sz="2600" dirty="0" smtClean="0"/>
              <a:t> </a:t>
            </a:r>
            <a:r>
              <a:rPr lang="hu-HU" sz="2600" dirty="0" err="1" smtClean="0"/>
              <a:t>Langzeitfolgen</a:t>
            </a:r>
            <a:r>
              <a:rPr lang="hu-HU" sz="2600" dirty="0" smtClean="0"/>
              <a:t> </a:t>
            </a:r>
            <a:r>
              <a:rPr lang="hu-HU" sz="2600" dirty="0" err="1" smtClean="0"/>
              <a:t>haben</a:t>
            </a:r>
            <a:r>
              <a:rPr lang="hu-HU" sz="2600" dirty="0" smtClean="0"/>
              <a:t> (</a:t>
            </a:r>
            <a:r>
              <a:rPr lang="hu-HU" sz="2600" dirty="0" err="1" smtClean="0"/>
              <a:t>sexueller</a:t>
            </a:r>
            <a:r>
              <a:rPr lang="hu-HU" sz="2600" dirty="0" smtClean="0"/>
              <a:t> </a:t>
            </a:r>
            <a:r>
              <a:rPr lang="hu-HU" sz="2600" dirty="0" err="1" smtClean="0"/>
              <a:t>Missbrauch</a:t>
            </a:r>
            <a:r>
              <a:rPr lang="hu-HU" sz="2600" dirty="0" smtClean="0"/>
              <a:t>, </a:t>
            </a:r>
            <a:r>
              <a:rPr lang="hu-HU" sz="2600" dirty="0" err="1" smtClean="0"/>
              <a:t>Folter</a:t>
            </a:r>
            <a:r>
              <a:rPr lang="hu-HU" sz="2600" dirty="0" smtClean="0"/>
              <a:t>, </a:t>
            </a:r>
            <a:r>
              <a:rPr lang="hu-HU" sz="2600" dirty="0" err="1" smtClean="0"/>
              <a:t>Strafe</a:t>
            </a:r>
            <a:r>
              <a:rPr lang="hu-HU" sz="2600" dirty="0" smtClean="0"/>
              <a:t> </a:t>
            </a:r>
            <a:r>
              <a:rPr lang="hu-HU" sz="2600" dirty="0" err="1" smtClean="0"/>
              <a:t>ohne</a:t>
            </a:r>
            <a:r>
              <a:rPr lang="hu-HU" sz="2600" dirty="0" smtClean="0"/>
              <a:t> </a:t>
            </a:r>
            <a:r>
              <a:rPr lang="hu-HU" sz="2600" dirty="0" err="1" smtClean="0"/>
              <a:t>Verjährungsfrist</a:t>
            </a:r>
            <a:r>
              <a:rPr lang="hu-HU" sz="2600" dirty="0" smtClean="0"/>
              <a:t> etc.)</a:t>
            </a:r>
          </a:p>
          <a:p>
            <a:pPr marL="0" indent="0" algn="ctr">
              <a:buNone/>
            </a:pPr>
            <a:r>
              <a:rPr lang="hu-HU" sz="2600" b="1" dirty="0" err="1" smtClean="0"/>
              <a:t>Kollektives</a:t>
            </a:r>
            <a:r>
              <a:rPr lang="hu-HU" sz="2600" b="1" dirty="0" smtClean="0"/>
              <a:t> Trauma</a:t>
            </a:r>
            <a:r>
              <a:rPr lang="hu-HU" sz="2600" dirty="0" smtClean="0"/>
              <a:t>:</a:t>
            </a:r>
          </a:p>
          <a:p>
            <a:pPr marL="0" indent="0" algn="ctr">
              <a:buNone/>
            </a:pPr>
            <a:r>
              <a:rPr lang="hu-HU" sz="2600" dirty="0" smtClean="0"/>
              <a:t>Holocaust und andere </a:t>
            </a:r>
            <a:r>
              <a:rPr lang="hu-HU" sz="2600" dirty="0" err="1" smtClean="0"/>
              <a:t>Genozide</a:t>
            </a:r>
            <a:r>
              <a:rPr lang="hu-HU" sz="2600" dirty="0" smtClean="0"/>
              <a:t> (</a:t>
            </a:r>
            <a:r>
              <a:rPr lang="hu-HU" sz="2600" dirty="0" err="1" smtClean="0"/>
              <a:t>z.B</a:t>
            </a:r>
            <a:r>
              <a:rPr lang="hu-HU" sz="2600" dirty="0" smtClean="0"/>
              <a:t>.  </a:t>
            </a:r>
            <a:r>
              <a:rPr lang="hu-HU" sz="2600" dirty="0" err="1" smtClean="0"/>
              <a:t>Vernichtung</a:t>
            </a:r>
            <a:r>
              <a:rPr lang="hu-HU" sz="2600" dirty="0" smtClean="0"/>
              <a:t> der </a:t>
            </a:r>
            <a:r>
              <a:rPr lang="hu-HU" sz="2600" dirty="0" err="1" smtClean="0"/>
              <a:t>Ureinwohner</a:t>
            </a:r>
            <a:r>
              <a:rPr lang="hu-HU" sz="2600" dirty="0" smtClean="0"/>
              <a:t> </a:t>
            </a:r>
            <a:r>
              <a:rPr lang="hu-HU" sz="2600" dirty="0" err="1" smtClean="0"/>
              <a:t>bei</a:t>
            </a:r>
            <a:r>
              <a:rPr lang="hu-HU" sz="2600" dirty="0" smtClean="0"/>
              <a:t> </a:t>
            </a:r>
            <a:r>
              <a:rPr lang="hu-HU" sz="2600" dirty="0" err="1" smtClean="0"/>
              <a:t>der</a:t>
            </a:r>
            <a:r>
              <a:rPr lang="hu-HU" sz="2600" dirty="0" smtClean="0"/>
              <a:t> </a:t>
            </a:r>
            <a:r>
              <a:rPr lang="hu-HU" sz="2600" dirty="0" err="1" smtClean="0"/>
              <a:t>Kolonialisierung</a:t>
            </a:r>
            <a:r>
              <a:rPr lang="hu-HU" sz="2600" dirty="0" smtClean="0"/>
              <a:t> (Amerika), </a:t>
            </a:r>
            <a:r>
              <a:rPr lang="hu-HU" sz="2600" dirty="0" err="1" smtClean="0"/>
              <a:t>aus</a:t>
            </a:r>
            <a:r>
              <a:rPr lang="hu-HU" sz="2600" dirty="0" smtClean="0"/>
              <a:t> Afrika </a:t>
            </a:r>
            <a:r>
              <a:rPr lang="hu-HU" sz="2600" dirty="0" err="1" smtClean="0"/>
              <a:t>deportierte</a:t>
            </a:r>
            <a:r>
              <a:rPr lang="hu-HU" sz="2600" dirty="0" smtClean="0"/>
              <a:t> </a:t>
            </a:r>
            <a:r>
              <a:rPr lang="hu-HU" sz="2600" dirty="0" err="1" smtClean="0"/>
              <a:t>Sklaven</a:t>
            </a:r>
            <a:r>
              <a:rPr lang="hu-HU" sz="2600" dirty="0" smtClean="0"/>
              <a:t> (Amerika), </a:t>
            </a:r>
            <a:r>
              <a:rPr lang="hu-HU" sz="2600" dirty="0" err="1" smtClean="0"/>
              <a:t>Genozid</a:t>
            </a:r>
            <a:r>
              <a:rPr lang="hu-HU" sz="2600" dirty="0" smtClean="0"/>
              <a:t> an den </a:t>
            </a:r>
            <a:r>
              <a:rPr lang="hu-HU" sz="2600" dirty="0" err="1" smtClean="0"/>
              <a:t>Armeniern</a:t>
            </a:r>
            <a:r>
              <a:rPr lang="hu-HU" sz="2600" dirty="0" smtClean="0"/>
              <a:t> </a:t>
            </a:r>
            <a:r>
              <a:rPr lang="hu-HU" sz="2600" dirty="0" err="1" smtClean="0"/>
              <a:t>im</a:t>
            </a:r>
            <a:r>
              <a:rPr lang="hu-HU" sz="2600" dirty="0" smtClean="0"/>
              <a:t> </a:t>
            </a:r>
            <a:r>
              <a:rPr lang="hu-HU" sz="2600" dirty="0" err="1" smtClean="0"/>
              <a:t>Ersten</a:t>
            </a:r>
            <a:r>
              <a:rPr lang="hu-HU" sz="2600" dirty="0" smtClean="0"/>
              <a:t> </a:t>
            </a:r>
            <a:r>
              <a:rPr lang="hu-HU" sz="2600" dirty="0" err="1" smtClean="0"/>
              <a:t>Weltkrieg</a:t>
            </a:r>
            <a:r>
              <a:rPr lang="hu-HU" sz="2600" dirty="0"/>
              <a:t> </a:t>
            </a:r>
            <a:r>
              <a:rPr lang="hu-HU" sz="2600" dirty="0" smtClean="0"/>
              <a:t>etc.)</a:t>
            </a:r>
          </a:p>
          <a:p>
            <a:pPr marL="0" indent="0"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sz="2600" dirty="0" smtClean="0"/>
              <a:t>„</a:t>
            </a:r>
            <a:r>
              <a:rPr lang="hu-HU" sz="2600" i="1" dirty="0" err="1" smtClean="0"/>
              <a:t>Zur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Nachträglichkeit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historischer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Traumata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gehört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auch</a:t>
            </a:r>
            <a:r>
              <a:rPr lang="hu-HU" sz="2600" i="1" dirty="0" smtClean="0"/>
              <a:t>, </a:t>
            </a:r>
            <a:r>
              <a:rPr lang="hu-HU" sz="2600" i="1" dirty="0" err="1" smtClean="0"/>
              <a:t>dass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sie</a:t>
            </a:r>
            <a:r>
              <a:rPr lang="hu-HU" sz="2600" i="1" dirty="0" smtClean="0"/>
              <a:t> von </a:t>
            </a:r>
            <a:r>
              <a:rPr lang="hu-HU" sz="2600" i="1" dirty="0" err="1" smtClean="0"/>
              <a:t>einer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Generation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zur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anderen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unbewusst</a:t>
            </a:r>
            <a:r>
              <a:rPr lang="hu-HU" sz="2600" i="1" dirty="0" smtClean="0"/>
              <a:t> (???) ‚</a:t>
            </a:r>
            <a:r>
              <a:rPr lang="hu-HU" sz="2600" i="1" dirty="0" err="1" smtClean="0"/>
              <a:t>vererbt</a:t>
            </a:r>
            <a:r>
              <a:rPr lang="hu-HU" sz="2600" i="1" dirty="0" smtClean="0"/>
              <a:t>’ </a:t>
            </a:r>
            <a:r>
              <a:rPr lang="hu-HU" sz="2600" i="1" dirty="0" err="1" smtClean="0"/>
              <a:t>werden</a:t>
            </a:r>
            <a:r>
              <a:rPr lang="hu-HU" sz="2600" i="1" dirty="0" smtClean="0"/>
              <a:t>.” </a:t>
            </a:r>
            <a:r>
              <a:rPr lang="hu-HU" sz="1700" dirty="0" smtClean="0"/>
              <a:t>(Assmann, S 189</a:t>
            </a:r>
            <a:r>
              <a:rPr lang="hu-HU" sz="2600" dirty="0" smtClean="0"/>
              <a:t>) </a:t>
            </a:r>
          </a:p>
          <a:p>
            <a:pPr marL="0" indent="0" algn="ctr">
              <a:buNone/>
            </a:pPr>
            <a:r>
              <a:rPr lang="hu-HU" sz="2600" dirty="0" smtClean="0"/>
              <a:t>Das </a:t>
            </a:r>
            <a:r>
              <a:rPr lang="hu-HU" sz="2600" dirty="0" err="1" smtClean="0"/>
              <a:t>traumatisiert</a:t>
            </a:r>
            <a:r>
              <a:rPr lang="hu-HU" sz="2600" dirty="0" smtClean="0"/>
              <a:t> </a:t>
            </a:r>
            <a:r>
              <a:rPr lang="hu-HU" sz="2600" dirty="0" err="1" smtClean="0"/>
              <a:t>sowohl</a:t>
            </a:r>
            <a:r>
              <a:rPr lang="hu-HU" sz="2600" dirty="0" smtClean="0"/>
              <a:t> die </a:t>
            </a:r>
            <a:r>
              <a:rPr lang="hu-HU" sz="2600" dirty="0" err="1" smtClean="0"/>
              <a:t>Täter</a:t>
            </a:r>
            <a:r>
              <a:rPr lang="hu-HU" sz="2600" dirty="0" smtClean="0"/>
              <a:t> </a:t>
            </a:r>
            <a:r>
              <a:rPr lang="hu-HU" sz="2600" dirty="0" err="1" smtClean="0"/>
              <a:t>wie</a:t>
            </a:r>
            <a:r>
              <a:rPr lang="hu-HU" sz="2600" dirty="0" smtClean="0"/>
              <a:t> </a:t>
            </a:r>
            <a:r>
              <a:rPr lang="hu-HU" sz="2600" dirty="0" err="1" smtClean="0"/>
              <a:t>auch</a:t>
            </a:r>
            <a:r>
              <a:rPr lang="hu-HU" sz="2600" dirty="0" smtClean="0"/>
              <a:t> </a:t>
            </a:r>
            <a:r>
              <a:rPr lang="hu-HU" sz="2600" dirty="0" err="1" smtClean="0"/>
              <a:t>die</a:t>
            </a:r>
            <a:r>
              <a:rPr lang="hu-HU" sz="2600" dirty="0" smtClean="0"/>
              <a:t> </a:t>
            </a:r>
            <a:r>
              <a:rPr lang="hu-HU" sz="2600" dirty="0" err="1" smtClean="0"/>
              <a:t>Opfer</a:t>
            </a:r>
            <a:r>
              <a:rPr lang="hu-HU" sz="2600" dirty="0" smtClean="0"/>
              <a:t>…</a:t>
            </a:r>
            <a:endParaRPr lang="hu-HU" sz="26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GEDÄCHTNIS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8585" y="14245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Die </a:t>
            </a:r>
            <a:r>
              <a:rPr lang="hu-HU" sz="3600" b="1" dirty="0" err="1" smtClean="0"/>
              <a:t>Gedächtnis-Forschung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transdisziplinäres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Forschungsgebiet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8585" y="2906516"/>
            <a:ext cx="10515600" cy="403819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err="1" smtClean="0"/>
              <a:t>Neurologie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Psychologie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Psychoanalyse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Soziologie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Geschichtsforschung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Politologie</a:t>
            </a:r>
            <a:endParaRPr lang="hu-HU" dirty="0" smtClean="0"/>
          </a:p>
          <a:p>
            <a:pPr marL="0" indent="0" algn="ctr">
              <a:buNone/>
            </a:pPr>
            <a:r>
              <a:rPr lang="hu-HU" b="1" dirty="0" err="1" smtClean="0"/>
              <a:t>Literatur-</a:t>
            </a:r>
            <a:r>
              <a:rPr lang="hu-HU" b="1" dirty="0" smtClean="0"/>
              <a:t> und </a:t>
            </a:r>
            <a:r>
              <a:rPr lang="hu-HU" b="1" dirty="0" err="1" smtClean="0"/>
              <a:t>Kulturwissenschaft</a:t>
            </a:r>
            <a:endParaRPr lang="hu-HU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536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Gedächtnis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Erinnerung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08513"/>
            <a:ext cx="10515600" cy="3368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err="1" smtClean="0"/>
              <a:t>Erinnerung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smtClean="0"/>
              <a:t>← (</a:t>
            </a:r>
            <a:r>
              <a:rPr lang="hu-HU" sz="2400" dirty="0" err="1" smtClean="0"/>
              <a:t>sich</a:t>
            </a:r>
            <a:r>
              <a:rPr lang="hu-HU" sz="2400" dirty="0" smtClean="0"/>
              <a:t>) </a:t>
            </a:r>
            <a:r>
              <a:rPr lang="hu-HU" sz="2400" dirty="0" err="1" smtClean="0"/>
              <a:t>erinnern</a:t>
            </a:r>
            <a:r>
              <a:rPr lang="hu-HU" sz="2400" dirty="0" smtClean="0"/>
              <a:t> = </a:t>
            </a:r>
            <a:r>
              <a:rPr lang="hu-HU" sz="2400" dirty="0" err="1" smtClean="0"/>
              <a:t>Tätigkeit</a:t>
            </a:r>
            <a:r>
              <a:rPr lang="hu-HU" sz="2400" dirty="0" smtClean="0"/>
              <a:t> des </a:t>
            </a:r>
            <a:r>
              <a:rPr lang="hu-HU" sz="2400" dirty="0" err="1" smtClean="0"/>
              <a:t>konkreten</a:t>
            </a:r>
            <a:r>
              <a:rPr lang="hu-HU" sz="2400" dirty="0" smtClean="0"/>
              <a:t> </a:t>
            </a:r>
            <a:r>
              <a:rPr lang="hu-HU" sz="2400" dirty="0" err="1" smtClean="0"/>
              <a:t>Zurückblickens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dirty="0" err="1" smtClean="0"/>
              <a:t>vergangene</a:t>
            </a:r>
            <a:r>
              <a:rPr lang="hu-HU" sz="2400" dirty="0" smtClean="0"/>
              <a:t> </a:t>
            </a:r>
            <a:r>
              <a:rPr lang="hu-HU" sz="2400" dirty="0" err="1" smtClean="0"/>
              <a:t>Ereignisse</a:t>
            </a:r>
            <a:endParaRPr lang="hu-HU" sz="2400" dirty="0" smtClean="0"/>
          </a:p>
          <a:p>
            <a:pPr marL="0" indent="0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err="1" smtClean="0"/>
              <a:t>Gedächtnis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smtClean="0"/>
              <a:t>← </a:t>
            </a:r>
            <a:r>
              <a:rPr lang="hu-HU" sz="2400" dirty="0" err="1" smtClean="0"/>
              <a:t>gedenken</a:t>
            </a:r>
            <a:r>
              <a:rPr lang="hu-HU" sz="2400" dirty="0" smtClean="0"/>
              <a:t> ← </a:t>
            </a:r>
            <a:r>
              <a:rPr lang="hu-HU" sz="2400" dirty="0" err="1" smtClean="0"/>
              <a:t>denken</a:t>
            </a:r>
            <a:r>
              <a:rPr lang="hu-HU" sz="2400" dirty="0" smtClean="0"/>
              <a:t> = </a:t>
            </a:r>
            <a:r>
              <a:rPr lang="hu-HU" sz="2400" dirty="0" err="1" smtClean="0"/>
              <a:t>Voraussetzung</a:t>
            </a:r>
            <a:r>
              <a:rPr lang="hu-HU" sz="2400" dirty="0" smtClean="0"/>
              <a:t> des (</a:t>
            </a:r>
            <a:r>
              <a:rPr lang="hu-HU" sz="2400" dirty="0" err="1" smtClean="0"/>
              <a:t>Sich</a:t>
            </a:r>
            <a:r>
              <a:rPr lang="hu-HU" sz="2400" dirty="0" smtClean="0"/>
              <a:t>)</a:t>
            </a:r>
            <a:r>
              <a:rPr lang="hu-HU" sz="2400" dirty="0" err="1" smtClean="0"/>
              <a:t>Erinnerns</a:t>
            </a:r>
            <a:r>
              <a:rPr lang="hu-HU" sz="2400" dirty="0" smtClean="0"/>
              <a:t>, </a:t>
            </a:r>
            <a:r>
              <a:rPr lang="hu-HU" sz="2400" dirty="0" err="1" smtClean="0"/>
              <a:t>Produkt</a:t>
            </a:r>
            <a:r>
              <a:rPr lang="hu-HU" sz="2400" dirty="0" smtClean="0"/>
              <a:t> und </a:t>
            </a:r>
            <a:r>
              <a:rPr lang="hu-HU" sz="2400" dirty="0" err="1" smtClean="0"/>
              <a:t>Sammelbegriff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Erinnerungen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5501" y="1236392"/>
            <a:ext cx="10515600" cy="290501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err="1" smtClean="0"/>
              <a:t>Autobiographisches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Gedächtnis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err="1" smtClean="0"/>
              <a:t>aktives</a:t>
            </a:r>
            <a:r>
              <a:rPr lang="hu-HU" sz="4000" b="1" dirty="0" smtClean="0"/>
              <a:t> und </a:t>
            </a:r>
            <a:r>
              <a:rPr lang="hu-HU" sz="4000" b="1" dirty="0" err="1" smtClean="0"/>
              <a:t>passives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Gedächtnis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200" dirty="0" smtClean="0"/>
              <a:t>„</a:t>
            </a:r>
            <a:r>
              <a:rPr lang="hu-HU" sz="3200" dirty="0" err="1" smtClean="0"/>
              <a:t>Ich-Erinnerung</a:t>
            </a:r>
            <a:r>
              <a:rPr lang="hu-HU" sz="3200" dirty="0" smtClean="0"/>
              <a:t>’” </a:t>
            </a:r>
            <a:r>
              <a:rPr lang="hu-HU" sz="3200" dirty="0" err="1" smtClean="0"/>
              <a:t>oder</a:t>
            </a:r>
            <a:r>
              <a:rPr lang="hu-HU" sz="3200" dirty="0" smtClean="0"/>
              <a:t> „</a:t>
            </a:r>
            <a:r>
              <a:rPr lang="hu-HU" sz="3200" dirty="0" err="1" smtClean="0"/>
              <a:t>Mich-Erinnerung</a:t>
            </a:r>
            <a:r>
              <a:rPr lang="hu-HU" sz="3200" dirty="0" smtClean="0"/>
              <a:t>”</a:t>
            </a:r>
            <a:br>
              <a:rPr lang="hu-HU" sz="3200" dirty="0" smtClean="0"/>
            </a:br>
            <a:r>
              <a:rPr lang="hu-HU" sz="3200" dirty="0" smtClean="0"/>
              <a:t>„</a:t>
            </a:r>
            <a:r>
              <a:rPr lang="hu-HU" sz="3200" dirty="0" err="1" smtClean="0"/>
              <a:t>Ich</a:t>
            </a:r>
            <a:r>
              <a:rPr lang="hu-HU" sz="3200" dirty="0" smtClean="0"/>
              <a:t> </a:t>
            </a:r>
            <a:r>
              <a:rPr lang="hu-HU" sz="3200" dirty="0" err="1" smtClean="0"/>
              <a:t>erinnere</a:t>
            </a:r>
            <a:r>
              <a:rPr lang="hu-HU" sz="3200" dirty="0" smtClean="0"/>
              <a:t> </a:t>
            </a:r>
            <a:r>
              <a:rPr lang="hu-HU" sz="3200" dirty="0" err="1" smtClean="0"/>
              <a:t>mich</a:t>
            </a:r>
            <a:r>
              <a:rPr lang="hu-HU" sz="3200" dirty="0" smtClean="0"/>
              <a:t>” </a:t>
            </a:r>
            <a:r>
              <a:rPr lang="hu-HU" sz="3200" dirty="0" err="1" smtClean="0"/>
              <a:t>oder</a:t>
            </a:r>
            <a:r>
              <a:rPr lang="hu-HU" sz="3200" dirty="0" smtClean="0"/>
              <a:t> „</a:t>
            </a:r>
            <a:r>
              <a:rPr lang="hu-HU" sz="3200" dirty="0" err="1" smtClean="0"/>
              <a:t>ich</a:t>
            </a:r>
            <a:r>
              <a:rPr lang="hu-HU" sz="3200" dirty="0" smtClean="0"/>
              <a:t> </a:t>
            </a:r>
            <a:r>
              <a:rPr lang="hu-HU" sz="3200" dirty="0" err="1" smtClean="0"/>
              <a:t>werde</a:t>
            </a:r>
            <a:r>
              <a:rPr lang="hu-HU" sz="3200" dirty="0" smtClean="0"/>
              <a:t> </a:t>
            </a:r>
            <a:r>
              <a:rPr lang="hu-HU" sz="3200" dirty="0" err="1" smtClean="0"/>
              <a:t>erinnert</a:t>
            </a:r>
            <a:r>
              <a:rPr lang="hu-HU" sz="3200" dirty="0" smtClean="0"/>
              <a:t>”</a:t>
            </a:r>
            <a:endParaRPr lang="hu-HU" sz="32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3270142"/>
            <a:ext cx="10515600" cy="290682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z="2400" i="1" dirty="0" smtClean="0"/>
              <a:t>„</a:t>
            </a:r>
            <a:r>
              <a:rPr lang="hu-HU" sz="2400" i="1" dirty="0" err="1" smtClean="0"/>
              <a:t>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erinnere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mich</a:t>
            </a:r>
            <a:r>
              <a:rPr lang="hu-HU" sz="2400" i="1" dirty="0" smtClean="0"/>
              <a:t> […] </a:t>
            </a:r>
            <a:r>
              <a:rPr lang="hu-HU" sz="2400" i="1" dirty="0" err="1" smtClean="0"/>
              <a:t>oder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werde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erinnert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durch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etwas</a:t>
            </a:r>
            <a:r>
              <a:rPr lang="hu-HU" sz="2400" i="1" dirty="0" smtClean="0"/>
              <a:t>, das </a:t>
            </a:r>
            <a:r>
              <a:rPr lang="hu-HU" sz="2400" i="1" dirty="0" err="1" smtClean="0"/>
              <a:t>mir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quersteht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seinen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Geruch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hinterlassen</a:t>
            </a:r>
            <a:r>
              <a:rPr lang="hu-HU" sz="2400" i="1" dirty="0" smtClean="0"/>
              <a:t> </a:t>
            </a:r>
            <a:r>
              <a:rPr lang="hu-HU" sz="2400" i="1" dirty="0" smtClean="0"/>
              <a:t>hat […] </a:t>
            </a:r>
            <a:r>
              <a:rPr lang="hu-HU" sz="2400" i="1" dirty="0" err="1" smtClean="0"/>
              <a:t>Aus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Abseits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taucht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etwas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, das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sogleich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zu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benennen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ist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Sprachlose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Gegenstände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stoßen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uns</a:t>
            </a:r>
            <a:r>
              <a:rPr lang="hu-HU" sz="2400" i="1" dirty="0" smtClean="0"/>
              <a:t> an, </a:t>
            </a:r>
            <a:r>
              <a:rPr lang="hu-HU" sz="2400" i="1" dirty="0" err="1" smtClean="0"/>
              <a:t>Dinge</a:t>
            </a:r>
            <a:r>
              <a:rPr lang="hu-HU" sz="2400" i="1" dirty="0" smtClean="0"/>
              <a:t>, die </a:t>
            </a:r>
            <a:r>
              <a:rPr lang="hu-HU" sz="2400" i="1" dirty="0" err="1" smtClean="0"/>
              <a:t>uns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seit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Jahren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meinen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wir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teilnahmslos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umgaben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plaudern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Geheimnisse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aus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peinlich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peinlich</a:t>
            </a:r>
            <a:r>
              <a:rPr lang="hu-HU" sz="2400" i="1" dirty="0" smtClean="0"/>
              <a:t>!” </a:t>
            </a:r>
            <a:r>
              <a:rPr lang="hu-HU" sz="1600" dirty="0" smtClean="0"/>
              <a:t>(</a:t>
            </a:r>
            <a:r>
              <a:rPr lang="hu-HU" sz="1600" dirty="0" err="1" smtClean="0"/>
              <a:t>Günter</a:t>
            </a:r>
            <a:r>
              <a:rPr lang="hu-HU" sz="1600" dirty="0" smtClean="0"/>
              <a:t> </a:t>
            </a:r>
            <a:r>
              <a:rPr lang="hu-HU" sz="1600" dirty="0" err="1" smtClean="0"/>
              <a:t>Grass</a:t>
            </a:r>
            <a:r>
              <a:rPr lang="hu-HU" sz="1600" dirty="0" smtClean="0"/>
              <a:t>: „</a:t>
            </a:r>
            <a:r>
              <a:rPr lang="hu-HU" sz="1600" dirty="0" err="1" smtClean="0"/>
              <a:t>Ich</a:t>
            </a:r>
            <a:r>
              <a:rPr lang="hu-HU" sz="1600" dirty="0" smtClean="0"/>
              <a:t> </a:t>
            </a:r>
            <a:r>
              <a:rPr lang="hu-HU" sz="1600" dirty="0" err="1" smtClean="0"/>
              <a:t>erinnere</a:t>
            </a:r>
            <a:r>
              <a:rPr lang="hu-HU" sz="1600" dirty="0" smtClean="0"/>
              <a:t> </a:t>
            </a:r>
            <a:r>
              <a:rPr lang="hu-HU" sz="1600" dirty="0" err="1" smtClean="0"/>
              <a:t>mich</a:t>
            </a:r>
            <a:r>
              <a:rPr lang="hu-HU" sz="1600" dirty="0" smtClean="0"/>
              <a:t>” 2001)</a:t>
            </a:r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4294967295"/>
          </p:nvPr>
        </p:nvSpPr>
        <p:spPr>
          <a:xfrm>
            <a:off x="7008813" y="1681163"/>
            <a:ext cx="5183187" cy="823912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46827" y="14175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Episodisches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Gedächtnis</a:t>
            </a:r>
            <a:r>
              <a:rPr lang="hu-HU" sz="3600" b="1" dirty="0" smtClean="0"/>
              <a:t> –</a:t>
            </a:r>
            <a:r>
              <a:rPr lang="hu-HU" sz="3600" b="1" dirty="0"/>
              <a:t> </a:t>
            </a:r>
            <a:r>
              <a:rPr lang="hu-HU" sz="3600" b="1" dirty="0" err="1" smtClean="0"/>
              <a:t>semantisches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Gedächtnis</a:t>
            </a:r>
            <a:endParaRPr lang="hu-HU" sz="36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46827" y="2807679"/>
            <a:ext cx="5181600" cy="3774726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Selbsterfahrung</a:t>
            </a:r>
            <a:r>
              <a:rPr lang="hu-HU" sz="2400" dirty="0" smtClean="0"/>
              <a:t>, </a:t>
            </a:r>
            <a:r>
              <a:rPr lang="hu-HU" sz="2400" dirty="0" err="1" smtClean="0"/>
              <a:t>individuell</a:t>
            </a:r>
            <a:r>
              <a:rPr lang="hu-HU" sz="2400" dirty="0" smtClean="0"/>
              <a:t> </a:t>
            </a:r>
            <a:r>
              <a:rPr lang="hu-HU" sz="2400" dirty="0" err="1" smtClean="0"/>
              <a:t>erworbener</a:t>
            </a:r>
            <a:r>
              <a:rPr lang="hu-HU" sz="2400" dirty="0" smtClean="0"/>
              <a:t> </a:t>
            </a:r>
            <a:r>
              <a:rPr lang="hu-HU" sz="2400" dirty="0" err="1" smtClean="0"/>
              <a:t>Erinnerungsschatz</a:t>
            </a:r>
            <a:endParaRPr lang="hu-HU" sz="2400" dirty="0" smtClean="0"/>
          </a:p>
          <a:p>
            <a:endParaRPr lang="hu-HU" sz="2400" b="1" dirty="0" smtClean="0"/>
          </a:p>
          <a:p>
            <a:pPr algn="ctr"/>
            <a:r>
              <a:rPr lang="hu-HU" sz="2400" b="1" dirty="0" err="1" smtClean="0"/>
              <a:t>Dynamisches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Erinnern</a:t>
            </a:r>
            <a:r>
              <a:rPr lang="hu-HU" sz="2400" b="1" dirty="0" smtClean="0"/>
              <a:t> </a:t>
            </a:r>
            <a:r>
              <a:rPr lang="hu-HU" sz="2400" dirty="0" err="1" smtClean="0"/>
              <a:t>unzuverlässig</a:t>
            </a:r>
            <a:r>
              <a:rPr lang="hu-HU" sz="2400" dirty="0" smtClean="0"/>
              <a:t>, „</a:t>
            </a:r>
            <a:r>
              <a:rPr lang="hu-HU" sz="2400" dirty="0" err="1" smtClean="0"/>
              <a:t>begrenzt</a:t>
            </a:r>
            <a:r>
              <a:rPr lang="hu-HU" sz="2400" dirty="0" smtClean="0"/>
              <a:t>”, </a:t>
            </a:r>
            <a:r>
              <a:rPr lang="hu-HU" sz="2400" dirty="0" err="1" smtClean="0"/>
              <a:t>Kurzzeitgedächtnis</a:t>
            </a:r>
            <a:r>
              <a:rPr lang="hu-HU" sz="2400" dirty="0" smtClean="0"/>
              <a:t> (</a:t>
            </a:r>
            <a:r>
              <a:rPr lang="hu-HU" sz="2400" dirty="0" err="1" smtClean="0"/>
              <a:t>Alzheimer-Patienten</a:t>
            </a:r>
            <a:r>
              <a:rPr lang="hu-HU" sz="2400" dirty="0" smtClean="0"/>
              <a:t>)</a:t>
            </a:r>
          </a:p>
          <a:p>
            <a:pPr algn="ctr"/>
            <a:r>
              <a:rPr lang="hu-HU" sz="2400" dirty="0" smtClean="0"/>
              <a:t>„</a:t>
            </a:r>
            <a:r>
              <a:rPr lang="hu-HU" sz="2400" dirty="0" err="1" smtClean="0"/>
              <a:t>kurz</a:t>
            </a:r>
            <a:r>
              <a:rPr lang="hu-HU" sz="2400" dirty="0" smtClean="0"/>
              <a:t> </a:t>
            </a:r>
            <a:r>
              <a:rPr lang="hu-HU" sz="2400" dirty="0" err="1" smtClean="0"/>
              <a:t>angebunden</a:t>
            </a:r>
            <a:r>
              <a:rPr lang="hu-HU" sz="2400" dirty="0" smtClean="0"/>
              <a:t> an den </a:t>
            </a:r>
            <a:r>
              <a:rPr lang="hu-HU" sz="2400" dirty="0" err="1" smtClean="0"/>
              <a:t>Pflock</a:t>
            </a:r>
            <a:r>
              <a:rPr lang="hu-HU" sz="2400" dirty="0" smtClean="0"/>
              <a:t> des </a:t>
            </a:r>
            <a:r>
              <a:rPr lang="hu-HU" sz="2400" dirty="0" err="1" smtClean="0"/>
              <a:t>Augenblicks</a:t>
            </a:r>
            <a:r>
              <a:rPr lang="hu-HU" sz="2400" dirty="0" smtClean="0"/>
              <a:t>” (Nietzsche)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180827" y="3009157"/>
            <a:ext cx="5181600" cy="357324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persönliche</a:t>
            </a:r>
            <a:r>
              <a:rPr lang="hu-HU" sz="2400" dirty="0" smtClean="0"/>
              <a:t> </a:t>
            </a:r>
            <a:r>
              <a:rPr lang="hu-HU" sz="2400" dirty="0" err="1" smtClean="0"/>
              <a:t>Erfahrung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durch</a:t>
            </a:r>
            <a:r>
              <a:rPr lang="hu-HU" sz="2400" dirty="0" smtClean="0"/>
              <a:t> </a:t>
            </a:r>
            <a:r>
              <a:rPr lang="hu-HU" sz="2400" dirty="0" err="1" smtClean="0"/>
              <a:t>Lernen</a:t>
            </a:r>
            <a:r>
              <a:rPr lang="hu-HU" sz="2400" dirty="0" smtClean="0"/>
              <a:t> </a:t>
            </a:r>
            <a:r>
              <a:rPr lang="hu-HU" sz="2400" dirty="0" err="1" smtClean="0"/>
              <a:t>erworben</a:t>
            </a:r>
            <a:endParaRPr lang="hu-HU" sz="2400" dirty="0" smtClean="0"/>
          </a:p>
          <a:p>
            <a:pPr algn="ctr"/>
            <a:endParaRPr lang="hu-HU" sz="2400" b="1" dirty="0" smtClean="0"/>
          </a:p>
          <a:p>
            <a:pPr algn="ctr"/>
            <a:r>
              <a:rPr lang="hu-HU" sz="2400" b="1" dirty="0" err="1" smtClean="0"/>
              <a:t>Kognitives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Wissen</a:t>
            </a:r>
            <a:r>
              <a:rPr lang="hu-HU" sz="2400" b="1" dirty="0" smtClean="0"/>
              <a:t> </a:t>
            </a:r>
            <a:r>
              <a:rPr lang="hu-HU" sz="2400" dirty="0" smtClean="0"/>
              <a:t>(6x6=36)</a:t>
            </a:r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smtClean="0"/>
              <a:t>   </a:t>
            </a:r>
            <a:r>
              <a:rPr lang="hu-HU" sz="2400" dirty="0" err="1" smtClean="0"/>
              <a:t>zuverlässig</a:t>
            </a:r>
            <a:r>
              <a:rPr lang="hu-HU" sz="2400" dirty="0" smtClean="0"/>
              <a:t>,</a:t>
            </a:r>
          </a:p>
          <a:p>
            <a:pPr marL="0" indent="0" algn="ctr">
              <a:buNone/>
            </a:pPr>
            <a:r>
              <a:rPr lang="hu-HU" sz="2400" dirty="0"/>
              <a:t> </a:t>
            </a:r>
            <a:r>
              <a:rPr lang="hu-HU" sz="2400" dirty="0" smtClean="0"/>
              <a:t> 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Gehirn</a:t>
            </a:r>
            <a:r>
              <a:rPr lang="hu-HU" sz="2400" dirty="0" smtClean="0"/>
              <a:t> </a:t>
            </a:r>
            <a:r>
              <a:rPr lang="hu-HU" sz="2400" dirty="0" err="1" smtClean="0"/>
              <a:t>gespeichert</a:t>
            </a:r>
            <a:r>
              <a:rPr lang="hu-HU" sz="2400" dirty="0" smtClean="0"/>
              <a:t>,</a:t>
            </a:r>
          </a:p>
          <a:p>
            <a:pPr marL="0" indent="0" algn="ctr">
              <a:buNone/>
            </a:pPr>
            <a:r>
              <a:rPr lang="hu-HU" sz="2400" dirty="0"/>
              <a:t> </a:t>
            </a:r>
            <a:r>
              <a:rPr lang="hu-HU" sz="2400" dirty="0" smtClean="0"/>
              <a:t>  </a:t>
            </a:r>
            <a:r>
              <a:rPr lang="hu-HU" sz="2400" dirty="0" err="1" smtClean="0"/>
              <a:t>kann</a:t>
            </a:r>
            <a:r>
              <a:rPr lang="hu-HU" sz="2400" dirty="0" smtClean="0"/>
              <a:t> </a:t>
            </a:r>
            <a:r>
              <a:rPr lang="hu-HU" sz="2400" dirty="0" err="1" smtClean="0"/>
              <a:t>trainiert</a:t>
            </a:r>
            <a:r>
              <a:rPr lang="hu-HU" sz="2400" dirty="0" smtClean="0"/>
              <a:t> </a:t>
            </a:r>
            <a:r>
              <a:rPr lang="hu-HU" sz="2400" dirty="0" err="1" smtClean="0"/>
              <a:t>werden</a:t>
            </a:r>
            <a:r>
              <a:rPr lang="hu-HU" sz="2400" dirty="0"/>
              <a:t> </a:t>
            </a:r>
            <a:r>
              <a:rPr lang="hu-HU" sz="2400" dirty="0" err="1" smtClean="0"/>
              <a:t>Memorieren</a:t>
            </a:r>
            <a:r>
              <a:rPr lang="hu-HU" sz="2400" dirty="0" smtClean="0"/>
              <a:t> (</a:t>
            </a:r>
            <a:r>
              <a:rPr lang="hu-HU" sz="2400" dirty="0" err="1" smtClean="0"/>
              <a:t>Schauspieler</a:t>
            </a:r>
            <a:r>
              <a:rPr lang="hu-HU" sz="2400" dirty="0" smtClean="0"/>
              <a:t>)</a:t>
            </a:r>
            <a:endParaRPr lang="hu-HU" sz="2400" b="1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820947" y="11156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/>
              <a:t>v</a:t>
            </a:r>
            <a:r>
              <a:rPr lang="hu-HU" sz="3600" b="1" dirty="0" err="1" smtClean="0"/>
              <a:t>erkörpertes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Gedächtnis</a:t>
            </a:r>
            <a:r>
              <a:rPr lang="hu-HU" sz="3600" b="1" dirty="0" smtClean="0"/>
              <a:t> – </a:t>
            </a:r>
            <a:r>
              <a:rPr lang="hu-HU" sz="3600" b="1" dirty="0" err="1" smtClean="0"/>
              <a:t>ausgelagertes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Gedächtnis</a:t>
            </a:r>
            <a:endParaRPr lang="hu-HU" sz="3600" b="1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820947" y="2576123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/>
              <a:t>„</a:t>
            </a:r>
            <a:r>
              <a:rPr lang="hu-HU" sz="2400" b="1" dirty="0" err="1"/>
              <a:t>p</a:t>
            </a:r>
            <a:r>
              <a:rPr lang="hu-HU" sz="2400" b="1" dirty="0" err="1" smtClean="0"/>
              <a:t>rozeduales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Gedächtnis</a:t>
            </a:r>
            <a:r>
              <a:rPr lang="hu-HU" sz="2400" dirty="0" smtClean="0"/>
              <a:t>” </a:t>
            </a:r>
            <a:r>
              <a:rPr lang="hu-HU" sz="2400" dirty="0" err="1" smtClean="0"/>
              <a:t>wird</a:t>
            </a:r>
            <a:r>
              <a:rPr lang="hu-HU" sz="2400" dirty="0" smtClean="0"/>
              <a:t> in den Körper </a:t>
            </a:r>
            <a:r>
              <a:rPr lang="hu-HU" sz="2400" dirty="0" err="1" smtClean="0"/>
              <a:t>eingelassen</a:t>
            </a:r>
            <a:r>
              <a:rPr lang="hu-HU" sz="2400" dirty="0" smtClean="0"/>
              <a:t> (</a:t>
            </a:r>
            <a:r>
              <a:rPr lang="hu-HU" sz="2400" dirty="0" err="1" smtClean="0"/>
              <a:t>Radfahren</a:t>
            </a:r>
            <a:r>
              <a:rPr lang="hu-HU" sz="2400" dirty="0" smtClean="0"/>
              <a:t>, </a:t>
            </a:r>
            <a:r>
              <a:rPr lang="hu-HU" sz="2400" dirty="0" err="1" smtClean="0"/>
              <a:t>Schwimmen</a:t>
            </a:r>
            <a:r>
              <a:rPr lang="hu-HU" sz="2400" dirty="0" smtClean="0"/>
              <a:t>, </a:t>
            </a:r>
            <a:r>
              <a:rPr lang="hu-HU" sz="2400" dirty="0" err="1" smtClean="0"/>
              <a:t>Klavierspielen</a:t>
            </a:r>
            <a:r>
              <a:rPr lang="hu-HU" sz="2400" dirty="0" smtClean="0"/>
              <a:t>)</a:t>
            </a:r>
            <a:endParaRPr lang="hu-HU" sz="2400" dirty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Aktivitäten</a:t>
            </a:r>
            <a:r>
              <a:rPr lang="hu-HU" sz="2400" dirty="0" smtClean="0"/>
              <a:t>, die </a:t>
            </a:r>
            <a:r>
              <a:rPr lang="hu-HU" sz="2400" dirty="0" err="1" smtClean="0"/>
              <a:t>automatisiert</a:t>
            </a:r>
            <a:r>
              <a:rPr lang="hu-HU" sz="2400" dirty="0" smtClean="0"/>
              <a:t> </a:t>
            </a:r>
            <a:r>
              <a:rPr lang="hu-HU" sz="2400" dirty="0" err="1" smtClean="0"/>
              <a:t>werden</a:t>
            </a:r>
            <a:r>
              <a:rPr lang="hu-HU" sz="2400" dirty="0" smtClean="0"/>
              <a:t> (</a:t>
            </a:r>
            <a:r>
              <a:rPr lang="hu-HU" sz="2400" dirty="0" err="1" smtClean="0"/>
              <a:t>Frühstück</a:t>
            </a:r>
            <a:r>
              <a:rPr lang="hu-HU" sz="2400" dirty="0" smtClean="0"/>
              <a:t>) – 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habitualisierte</a:t>
            </a:r>
            <a:r>
              <a:rPr lang="hu-HU" sz="2400" dirty="0" smtClean="0"/>
              <a:t> </a:t>
            </a:r>
            <a:r>
              <a:rPr lang="hu-HU" sz="2400" dirty="0" err="1" smtClean="0"/>
              <a:t>Handlungen</a:t>
            </a:r>
            <a:r>
              <a:rPr lang="hu-HU" sz="2400" dirty="0" smtClean="0"/>
              <a:t> – sind </a:t>
            </a: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 smtClean="0"/>
              <a:t>auslegbar</a:t>
            </a:r>
            <a:endParaRPr lang="hu-HU" sz="2400" dirty="0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6154947" y="2576123"/>
            <a:ext cx="5181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/>
              <a:t>„</a:t>
            </a:r>
            <a:r>
              <a:rPr lang="hu-HU" sz="2400" b="1" dirty="0" err="1" smtClean="0"/>
              <a:t>episodisches</a:t>
            </a:r>
            <a:r>
              <a:rPr lang="hu-HU" sz="2400" b="1" dirty="0" smtClean="0"/>
              <a:t> und </a:t>
            </a:r>
            <a:r>
              <a:rPr lang="hu-HU" sz="2400" b="1" dirty="0" err="1" smtClean="0"/>
              <a:t>semantisches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Gedächtnis</a:t>
            </a:r>
            <a:r>
              <a:rPr lang="hu-HU" sz="2400" dirty="0" smtClean="0"/>
              <a:t>” – </a:t>
            </a:r>
            <a:r>
              <a:rPr lang="hu-HU" sz="2400" dirty="0" err="1" smtClean="0"/>
              <a:t>Fixierung</a:t>
            </a:r>
            <a:r>
              <a:rPr lang="hu-HU" sz="2400" dirty="0" smtClean="0"/>
              <a:t> von </a:t>
            </a:r>
            <a:r>
              <a:rPr lang="hu-HU" sz="2400" dirty="0" err="1" smtClean="0"/>
              <a:t>Sprache</a:t>
            </a:r>
            <a:r>
              <a:rPr lang="hu-HU" sz="2400" dirty="0" smtClean="0"/>
              <a:t> in </a:t>
            </a:r>
            <a:r>
              <a:rPr lang="hu-HU" sz="2400" dirty="0" err="1" smtClean="0"/>
              <a:t>Schrift</a:t>
            </a:r>
            <a:r>
              <a:rPr lang="hu-HU" sz="2400" dirty="0" smtClean="0"/>
              <a:t> –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auslegbar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Die </a:t>
            </a:r>
            <a:r>
              <a:rPr lang="hu-HU" sz="2400" dirty="0" err="1" smtClean="0"/>
              <a:t>Schrift</a:t>
            </a:r>
            <a:r>
              <a:rPr lang="hu-HU" sz="2400" dirty="0" smtClean="0"/>
              <a:t>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kein</a:t>
            </a:r>
            <a:r>
              <a:rPr lang="hu-HU" sz="2400" dirty="0" smtClean="0"/>
              <a:t> </a:t>
            </a:r>
            <a:r>
              <a:rPr lang="hu-HU" sz="2400" dirty="0" err="1" smtClean="0"/>
              <a:t>Heilmittel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Gift</a:t>
            </a:r>
            <a:r>
              <a:rPr lang="hu-HU" sz="2400" dirty="0" smtClean="0"/>
              <a:t> (</a:t>
            </a:r>
            <a:r>
              <a:rPr lang="hu-HU" sz="2400" dirty="0" err="1" smtClean="0"/>
              <a:t>Platon</a:t>
            </a:r>
            <a:r>
              <a:rPr lang="hu-HU" sz="2400" dirty="0" smtClean="0"/>
              <a:t>)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Statt</a:t>
            </a:r>
            <a:r>
              <a:rPr lang="hu-HU" sz="2400" dirty="0" smtClean="0"/>
              <a:t> </a:t>
            </a:r>
            <a:r>
              <a:rPr lang="hu-HU" sz="2400" dirty="0" err="1" smtClean="0"/>
              <a:t>Gehirn</a:t>
            </a:r>
            <a:r>
              <a:rPr lang="hu-HU" sz="2400" dirty="0" smtClean="0"/>
              <a:t> → </a:t>
            </a:r>
            <a:r>
              <a:rPr lang="hu-HU" sz="2400" dirty="0" err="1" smtClean="0"/>
              <a:t>Bibliotheken</a:t>
            </a:r>
            <a:r>
              <a:rPr lang="hu-HU" sz="2400" dirty="0" smtClean="0"/>
              <a:t>, </a:t>
            </a:r>
            <a:r>
              <a:rPr lang="hu-HU" sz="2400" dirty="0" err="1" smtClean="0"/>
              <a:t>Archive</a:t>
            </a:r>
            <a:r>
              <a:rPr lang="hu-HU" sz="2400" dirty="0" smtClean="0"/>
              <a:t> etc. </a:t>
            </a:r>
            <a:r>
              <a:rPr lang="hu-HU" sz="2400" dirty="0" err="1"/>
              <a:t>s</a:t>
            </a:r>
            <a:r>
              <a:rPr lang="hu-HU" sz="2400" dirty="0" err="1" smtClean="0"/>
              <a:t>ind</a:t>
            </a:r>
            <a:r>
              <a:rPr lang="hu-HU" sz="2400" dirty="0" smtClean="0"/>
              <a:t> </a:t>
            </a:r>
            <a:r>
              <a:rPr lang="hu-HU" sz="2400" dirty="0" err="1" smtClean="0"/>
              <a:t>Datenspeicher</a:t>
            </a:r>
            <a:endParaRPr lang="hu-HU" sz="2400" dirty="0" smtClean="0"/>
          </a:p>
          <a:p>
            <a:pPr algn="ctr"/>
            <a:r>
              <a:rPr lang="hu-HU" sz="2400" dirty="0" err="1" smtClean="0"/>
              <a:t>Heute</a:t>
            </a:r>
            <a:r>
              <a:rPr lang="hu-HU" sz="2400" dirty="0" smtClean="0"/>
              <a:t>: „</a:t>
            </a:r>
            <a:r>
              <a:rPr lang="hu-HU" sz="2400" dirty="0" err="1" smtClean="0"/>
              <a:t>Google-Gedächtnis</a:t>
            </a:r>
            <a:r>
              <a:rPr lang="hu-HU" sz="2400" dirty="0" smtClean="0"/>
              <a:t>”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29573" y="1495185"/>
            <a:ext cx="10515600" cy="1882129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Google-Gedächtnis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Information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Wissen</a:t>
            </a:r>
            <a:endParaRPr lang="hu-HU" sz="3600" b="1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829573" y="3767843"/>
            <a:ext cx="10515600" cy="3340772"/>
          </a:xfrm>
        </p:spPr>
        <p:txBody>
          <a:bodyPr/>
          <a:lstStyle/>
          <a:p>
            <a:pPr marL="0" indent="0">
              <a:buNone/>
            </a:pPr>
            <a:r>
              <a:rPr lang="hu-HU" i="1" dirty="0" smtClean="0">
                <a:solidFill>
                  <a:srgbClr val="C00000"/>
                </a:solidFill>
              </a:rPr>
              <a:t>„</a:t>
            </a:r>
            <a:r>
              <a:rPr lang="hu-HU" i="1" dirty="0" err="1" smtClean="0">
                <a:solidFill>
                  <a:srgbClr val="C00000"/>
                </a:solidFill>
              </a:rPr>
              <a:t>Heute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verlassen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wir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uns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auf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unser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Google-Gedächtnis</a:t>
            </a:r>
            <a:r>
              <a:rPr lang="hu-HU" i="1" dirty="0" smtClean="0">
                <a:solidFill>
                  <a:srgbClr val="C00000"/>
                </a:solidFill>
              </a:rPr>
              <a:t>; in </a:t>
            </a:r>
            <a:r>
              <a:rPr lang="hu-HU" i="1" dirty="0" err="1" smtClean="0">
                <a:solidFill>
                  <a:srgbClr val="C00000"/>
                </a:solidFill>
              </a:rPr>
              <a:t>einer</a:t>
            </a:r>
            <a:r>
              <a:rPr lang="hu-HU" i="1" dirty="0" smtClean="0">
                <a:solidFill>
                  <a:srgbClr val="C00000"/>
                </a:solidFill>
              </a:rPr>
              <a:t> Welt des </a:t>
            </a:r>
            <a:r>
              <a:rPr lang="hu-HU" i="1" dirty="0" err="1" smtClean="0">
                <a:solidFill>
                  <a:srgbClr val="C00000"/>
                </a:solidFill>
              </a:rPr>
              <a:t>beschleunigten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Veraltens</a:t>
            </a:r>
            <a:r>
              <a:rPr lang="hu-HU" i="1" dirty="0" smtClean="0">
                <a:solidFill>
                  <a:srgbClr val="C00000"/>
                </a:solidFill>
              </a:rPr>
              <a:t> von </a:t>
            </a:r>
            <a:r>
              <a:rPr lang="hu-HU" i="1" dirty="0" err="1" smtClean="0">
                <a:solidFill>
                  <a:srgbClr val="C00000"/>
                </a:solidFill>
              </a:rPr>
              <a:t>Information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ist</a:t>
            </a:r>
            <a:r>
              <a:rPr lang="hu-HU" i="1" dirty="0" smtClean="0">
                <a:solidFill>
                  <a:srgbClr val="C00000"/>
                </a:solidFill>
              </a:rPr>
              <a:t> der </a:t>
            </a:r>
            <a:r>
              <a:rPr lang="hu-HU" i="1" dirty="0" err="1" smtClean="0">
                <a:solidFill>
                  <a:srgbClr val="C00000"/>
                </a:solidFill>
              </a:rPr>
              <a:t>schnelle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Zugriff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auf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Daten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wichtiger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geworden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als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der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Besitz</a:t>
            </a:r>
            <a:r>
              <a:rPr lang="hu-HU" i="1" dirty="0" smtClean="0">
                <a:solidFill>
                  <a:srgbClr val="C00000"/>
                </a:solidFill>
              </a:rPr>
              <a:t> von </a:t>
            </a:r>
            <a:r>
              <a:rPr lang="hu-HU" i="1" dirty="0" err="1" smtClean="0">
                <a:solidFill>
                  <a:srgbClr val="C00000"/>
                </a:solidFill>
              </a:rPr>
              <a:t>Wissen</a:t>
            </a:r>
            <a:r>
              <a:rPr lang="hu-HU" i="1" dirty="0" smtClean="0">
                <a:solidFill>
                  <a:srgbClr val="C00000"/>
                </a:solidFill>
              </a:rPr>
              <a:t>” </a:t>
            </a:r>
            <a:r>
              <a:rPr lang="hu-HU" sz="1600" i="1" dirty="0" smtClean="0"/>
              <a:t>(</a:t>
            </a:r>
            <a:r>
              <a:rPr lang="hu-HU" sz="1600" dirty="0" smtClean="0"/>
              <a:t>Assmann, 186.)</a:t>
            </a: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076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dirty="0" err="1" smtClean="0"/>
              <a:t>Kulturelles</a:t>
            </a:r>
            <a:r>
              <a:rPr lang="hu-HU" sz="3600" dirty="0" smtClean="0"/>
              <a:t> </a:t>
            </a:r>
            <a:r>
              <a:rPr lang="hu-HU" sz="3600" dirty="0" err="1" smtClean="0"/>
              <a:t>Gedächtnis</a:t>
            </a:r>
            <a:r>
              <a:rPr lang="hu-HU" sz="3600" dirty="0" smtClean="0"/>
              <a:t> der </a:t>
            </a:r>
            <a:r>
              <a:rPr lang="hu-HU" sz="3600" dirty="0" err="1" smtClean="0"/>
              <a:t>Gesellschaft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b="1" dirty="0" err="1" smtClean="0"/>
              <a:t>Funktionsgedächtnis</a:t>
            </a:r>
            <a:r>
              <a:rPr lang="hu-HU" sz="3600" b="1" dirty="0" smtClean="0"/>
              <a:t> - </a:t>
            </a:r>
            <a:r>
              <a:rPr lang="hu-HU" sz="3600" b="1" dirty="0" err="1" smtClean="0"/>
              <a:t>Speichergedächtnis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20838"/>
            <a:ext cx="10515600" cy="36753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400" b="1" dirty="0" err="1" smtClean="0"/>
              <a:t>Funktionsgedächtnis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smtClean="0"/>
              <a:t>(</a:t>
            </a:r>
            <a:r>
              <a:rPr lang="hu-HU" sz="2400" dirty="0" err="1" smtClean="0"/>
              <a:t>Vordergrund</a:t>
            </a:r>
            <a:r>
              <a:rPr lang="hu-HU" sz="2400" dirty="0" smtClean="0"/>
              <a:t>): </a:t>
            </a:r>
            <a:r>
              <a:rPr lang="hu-HU" sz="2400" dirty="0" err="1" smtClean="0"/>
              <a:t>schützt</a:t>
            </a:r>
            <a:r>
              <a:rPr lang="hu-HU" sz="2400" dirty="0" smtClean="0"/>
              <a:t> die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eines</a:t>
            </a:r>
            <a:r>
              <a:rPr lang="hu-HU" sz="2400" dirty="0" smtClean="0"/>
              <a:t> </a:t>
            </a:r>
            <a:r>
              <a:rPr lang="hu-HU" sz="2400" dirty="0" err="1" smtClean="0"/>
              <a:t>Kollektivs</a:t>
            </a:r>
            <a:r>
              <a:rPr lang="hu-HU" sz="2400" dirty="0" smtClean="0"/>
              <a:t>, </a:t>
            </a:r>
            <a:r>
              <a:rPr lang="hu-HU" sz="2400" dirty="0" err="1" smtClean="0"/>
              <a:t>keine</a:t>
            </a:r>
            <a:r>
              <a:rPr lang="hu-HU" sz="2400" dirty="0" smtClean="0"/>
              <a:t> </a:t>
            </a:r>
            <a:r>
              <a:rPr lang="hu-HU" sz="2400" dirty="0" err="1"/>
              <a:t>A</a:t>
            </a:r>
            <a:r>
              <a:rPr lang="hu-HU" sz="2400" dirty="0" err="1" smtClean="0"/>
              <a:t>uswahl</a:t>
            </a:r>
            <a:r>
              <a:rPr lang="hu-HU" sz="2400" dirty="0" smtClean="0"/>
              <a:t> </a:t>
            </a:r>
            <a:r>
              <a:rPr lang="hu-HU" sz="2400" dirty="0" err="1" smtClean="0"/>
              <a:t>aus</a:t>
            </a:r>
            <a:r>
              <a:rPr lang="hu-HU" sz="2400" dirty="0" smtClean="0"/>
              <a:t> der </a:t>
            </a:r>
            <a:r>
              <a:rPr lang="hu-HU" sz="2400" dirty="0" err="1" smtClean="0"/>
              <a:t>Fülle</a:t>
            </a:r>
            <a:r>
              <a:rPr lang="hu-HU" sz="2400" dirty="0" smtClean="0"/>
              <a:t> der </a:t>
            </a:r>
            <a:r>
              <a:rPr lang="hu-HU" sz="2400" dirty="0" err="1" smtClean="0"/>
              <a:t>überlieferten</a:t>
            </a:r>
            <a:r>
              <a:rPr lang="hu-HU" sz="2400" dirty="0" smtClean="0"/>
              <a:t> </a:t>
            </a:r>
            <a:r>
              <a:rPr lang="hu-HU" sz="2400" dirty="0" err="1" smtClean="0"/>
              <a:t>Bestände</a:t>
            </a:r>
            <a:r>
              <a:rPr lang="hu-HU" sz="2400" dirty="0" smtClean="0"/>
              <a:t>, die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</a:t>
            </a:r>
            <a:r>
              <a:rPr lang="hu-HU" sz="2400" dirty="0" smtClean="0"/>
              <a:t>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Gruppe</a:t>
            </a:r>
            <a:r>
              <a:rPr lang="hu-HU" sz="2400" dirty="0" smtClean="0"/>
              <a:t> </a:t>
            </a:r>
            <a:r>
              <a:rPr lang="hu-HU" sz="2400" dirty="0" err="1" smtClean="0"/>
              <a:t>relevant</a:t>
            </a:r>
            <a:r>
              <a:rPr lang="hu-HU" sz="2400" dirty="0" smtClean="0"/>
              <a:t> sind.</a:t>
            </a:r>
          </a:p>
          <a:p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i="1" dirty="0" err="1" smtClean="0"/>
              <a:t>Diesen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verkörperten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identitätsrelevanten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Schatz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kulturellen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Wissens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nennen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wir</a:t>
            </a:r>
            <a:r>
              <a:rPr lang="hu-HU" sz="2400" i="1" dirty="0" smtClean="0"/>
              <a:t> </a:t>
            </a:r>
            <a:r>
              <a:rPr lang="hu-HU" sz="2400" b="1" i="1" dirty="0" err="1" smtClean="0"/>
              <a:t>Bildung</a:t>
            </a:r>
            <a:r>
              <a:rPr lang="hu-HU" sz="2400" dirty="0" smtClean="0"/>
              <a:t>” </a:t>
            </a:r>
            <a:r>
              <a:rPr lang="hu-HU" sz="1700" dirty="0" smtClean="0"/>
              <a:t>(Assmann, 186)</a:t>
            </a:r>
          </a:p>
          <a:p>
            <a:endParaRPr lang="hu-HU" sz="2400" dirty="0" smtClean="0"/>
          </a:p>
          <a:p>
            <a:pPr algn="ctr"/>
            <a:r>
              <a:rPr lang="hu-HU" sz="2400" dirty="0" err="1" smtClean="0"/>
              <a:t>Bildung</a:t>
            </a:r>
            <a:r>
              <a:rPr lang="hu-HU" sz="2400" dirty="0" smtClean="0"/>
              <a:t> </a:t>
            </a:r>
            <a:r>
              <a:rPr lang="hu-HU" sz="2400" dirty="0" err="1" smtClean="0"/>
              <a:t>beruht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b="1" dirty="0" err="1" smtClean="0"/>
              <a:t>Kanonisierung</a:t>
            </a:r>
            <a:r>
              <a:rPr lang="hu-HU" sz="2400" dirty="0" smtClean="0"/>
              <a:t> (</a:t>
            </a:r>
            <a:r>
              <a:rPr lang="hu-HU" sz="2400" dirty="0" err="1" smtClean="0"/>
              <a:t>Richtschnur</a:t>
            </a:r>
            <a:r>
              <a:rPr lang="hu-HU" sz="2400" dirty="0" smtClean="0"/>
              <a:t>) –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Auswahl</a:t>
            </a:r>
            <a:r>
              <a:rPr lang="hu-HU" sz="2400" dirty="0" smtClean="0"/>
              <a:t> von </a:t>
            </a:r>
            <a:r>
              <a:rPr lang="hu-HU" sz="2400" dirty="0" err="1" smtClean="0"/>
              <a:t>Kunstwerken</a:t>
            </a:r>
            <a:r>
              <a:rPr lang="hu-HU" sz="2400" dirty="0" smtClean="0"/>
              <a:t>, „</a:t>
            </a:r>
            <a:r>
              <a:rPr lang="hu-HU" sz="2400" dirty="0" err="1" smtClean="0"/>
              <a:t>Klassikern</a:t>
            </a:r>
            <a:r>
              <a:rPr lang="hu-HU" sz="2400" dirty="0" smtClean="0"/>
              <a:t>”, die </a:t>
            </a:r>
            <a:r>
              <a:rPr lang="hu-HU" sz="2400" dirty="0" err="1" smtClean="0"/>
              <a:t>immer</a:t>
            </a:r>
            <a:r>
              <a:rPr lang="hu-HU" sz="2400" dirty="0" smtClean="0"/>
              <a:t> </a:t>
            </a:r>
            <a:r>
              <a:rPr lang="hu-HU" sz="2400" dirty="0" err="1" smtClean="0"/>
              <a:t>wieder</a:t>
            </a:r>
            <a:r>
              <a:rPr lang="hu-HU" sz="2400" dirty="0" smtClean="0"/>
              <a:t> </a:t>
            </a:r>
            <a:r>
              <a:rPr lang="hu-HU" sz="2400" dirty="0" err="1" smtClean="0"/>
              <a:t>gelesen</a:t>
            </a:r>
            <a:r>
              <a:rPr lang="hu-HU" sz="2400" dirty="0" smtClean="0"/>
              <a:t> </a:t>
            </a:r>
            <a:r>
              <a:rPr lang="hu-HU" sz="2400" dirty="0" err="1" smtClean="0"/>
              <a:t>werden</a:t>
            </a:r>
            <a:r>
              <a:rPr lang="hu-HU" sz="2400" dirty="0" smtClean="0"/>
              <a:t>…</a:t>
            </a:r>
          </a:p>
          <a:p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err="1" smtClean="0"/>
              <a:t>Speichergedächtnis</a:t>
            </a:r>
            <a:r>
              <a:rPr lang="hu-HU" sz="2400" dirty="0" smtClean="0"/>
              <a:t> (</a:t>
            </a:r>
            <a:r>
              <a:rPr lang="hu-HU" sz="2400" dirty="0" err="1" smtClean="0"/>
              <a:t>Hintergrund</a:t>
            </a:r>
            <a:r>
              <a:rPr lang="hu-HU" sz="2400" dirty="0" smtClean="0"/>
              <a:t>): </a:t>
            </a:r>
            <a:r>
              <a:rPr lang="hu-HU" sz="2400" dirty="0" err="1" smtClean="0"/>
              <a:t>Quellen</a:t>
            </a:r>
            <a:r>
              <a:rPr lang="hu-HU" sz="2400" dirty="0" smtClean="0"/>
              <a:t>, </a:t>
            </a:r>
            <a:r>
              <a:rPr lang="hu-HU" sz="2400" dirty="0" err="1" smtClean="0"/>
              <a:t>Daten</a:t>
            </a:r>
            <a:r>
              <a:rPr lang="hu-HU" sz="2400" dirty="0" smtClean="0"/>
              <a:t> etc.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711</Words>
  <Application>Microsoft Office PowerPoint</Application>
  <PresentationFormat>Szélesvásznú</PresentationFormat>
  <Paragraphs>77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   Géza Horváth  Einführung in die Kulturwissenschaft XI. </vt:lpstr>
      <vt:lpstr>GEDÄCHTNIS</vt:lpstr>
      <vt:lpstr>Die Gedächtnis-Forschung ist ein transdisziplinäres Forschungsgebiet</vt:lpstr>
      <vt:lpstr>Gedächtnis und Erinnerung</vt:lpstr>
      <vt:lpstr>Autobiographisches Gedächtnis aktives und passives Gedächtnis  „Ich-Erinnerung’” oder „Mich-Erinnerung” „Ich erinnere mich” oder „ich werde erinnert”</vt:lpstr>
      <vt:lpstr>Episodisches Gedächtnis – semantisches Gedächtnis</vt:lpstr>
      <vt:lpstr>verkörpertes Gedächtnis – ausgelagertes Gedächtnis</vt:lpstr>
      <vt:lpstr>Google-Gedächtnis Information ↔ Wissen</vt:lpstr>
      <vt:lpstr>Kulturelles Gedächtnis der Gesellschaft Funktionsgedächtnis - Speichergedächtnis</vt:lpstr>
      <vt:lpstr>Individuelles und kollektives Gedächtnis</vt:lpstr>
      <vt:lpstr>Gedächtnis – Schuld - Trauma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ini die Kulturwissenschaften VIII. GEDÄCHTNIS</dc:title>
  <dc:creator>Geza</dc:creator>
  <cp:lastModifiedBy>HG</cp:lastModifiedBy>
  <cp:revision>53</cp:revision>
  <dcterms:created xsi:type="dcterms:W3CDTF">2017-02-28T12:28:28Z</dcterms:created>
  <dcterms:modified xsi:type="dcterms:W3CDTF">2023-08-30T11:47:22Z</dcterms:modified>
</cp:coreProperties>
</file>