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69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5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51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1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16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2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424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8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07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9F2E4-CBB2-4F06-B750-7158FC3BA87A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910F-B0B5-49A1-A52D-F0831C7BC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1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401573"/>
            <a:ext cx="9144000" cy="435502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Géza Horváth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err="1" smtClean="0"/>
              <a:t>Einführung</a:t>
            </a:r>
            <a:r>
              <a:rPr lang="hu-HU" b="1" dirty="0" smtClean="0"/>
              <a:t> </a:t>
            </a:r>
            <a:r>
              <a:rPr lang="hu-HU" b="1" dirty="0"/>
              <a:t>in die </a:t>
            </a:r>
            <a:r>
              <a:rPr lang="hu-HU" b="1" dirty="0" err="1" smtClean="0"/>
              <a:t>Kulturwissenschaft</a:t>
            </a:r>
            <a:r>
              <a:rPr lang="hu-HU" b="1" dirty="0" smtClean="0"/>
              <a:t> III.</a:t>
            </a:r>
            <a:br>
              <a:rPr lang="hu-HU" b="1" dirty="0" smtClean="0"/>
            </a:b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8200" y="2231755"/>
            <a:ext cx="10515600" cy="3945207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Die </a:t>
            </a:r>
            <a:r>
              <a:rPr lang="hu-HU" dirty="0" err="1" smtClean="0"/>
              <a:t>Bedeutung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keine</a:t>
            </a:r>
            <a:r>
              <a:rPr lang="hu-HU" dirty="0" smtClean="0"/>
              <a:t> </a:t>
            </a:r>
            <a:r>
              <a:rPr lang="hu-HU" dirty="0" err="1" smtClean="0"/>
              <a:t>stabile</a:t>
            </a:r>
            <a:r>
              <a:rPr lang="hu-HU" dirty="0" smtClean="0"/>
              <a:t> </a:t>
            </a:r>
            <a:r>
              <a:rPr lang="hu-HU" dirty="0" err="1" smtClean="0"/>
              <a:t>Einheit</a:t>
            </a:r>
            <a:r>
              <a:rPr lang="hu-HU" dirty="0" smtClean="0"/>
              <a:t>, </a:t>
            </a:r>
            <a:r>
              <a:rPr lang="hu-HU" dirty="0" err="1" smtClean="0"/>
              <a:t>sondern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mentale</a:t>
            </a:r>
            <a:r>
              <a:rPr lang="hu-HU" dirty="0" smtClean="0"/>
              <a:t> und </a:t>
            </a:r>
            <a:r>
              <a:rPr lang="hu-HU" dirty="0" err="1" smtClean="0"/>
              <a:t>kulturelle</a:t>
            </a:r>
            <a:r>
              <a:rPr lang="hu-HU" dirty="0" smtClean="0"/>
              <a:t> Projektion, die von den </a:t>
            </a:r>
            <a:r>
              <a:rPr lang="hu-HU" dirty="0" err="1" smtClean="0"/>
              <a:t>Sprechern</a:t>
            </a:r>
            <a:r>
              <a:rPr lang="hu-HU" dirty="0" smtClean="0"/>
              <a:t> in die </a:t>
            </a:r>
            <a:r>
              <a:rPr lang="hu-HU" dirty="0" err="1" smtClean="0"/>
              <a:t>Kommunikation</a:t>
            </a:r>
            <a:r>
              <a:rPr lang="hu-HU" dirty="0" smtClean="0"/>
              <a:t> </a:t>
            </a:r>
            <a:r>
              <a:rPr lang="hu-HU" dirty="0" err="1" smtClean="0"/>
              <a:t>eingebracht</a:t>
            </a:r>
            <a:r>
              <a:rPr lang="hu-HU" dirty="0" smtClean="0"/>
              <a:t> </a:t>
            </a:r>
            <a:r>
              <a:rPr lang="hu-HU" dirty="0" err="1" smtClean="0"/>
              <a:t>wird</a:t>
            </a:r>
            <a:r>
              <a:rPr lang="hu-HU" dirty="0" smtClean="0"/>
              <a:t>. </a:t>
            </a:r>
            <a:r>
              <a:rPr lang="hu-HU" sz="1600" dirty="0" smtClean="0"/>
              <a:t>(Assmann nach Ludwig </a:t>
            </a:r>
            <a:r>
              <a:rPr lang="hu-HU" sz="1600" dirty="0" err="1" smtClean="0"/>
              <a:t>Jäger</a:t>
            </a:r>
            <a:r>
              <a:rPr lang="hu-HU" sz="1600" dirty="0" smtClean="0"/>
              <a:t>, 34)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83836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Roman</a:t>
            </a:r>
            <a:r>
              <a:rPr lang="hu-HU" b="1" dirty="0" smtClean="0"/>
              <a:t> </a:t>
            </a:r>
            <a:r>
              <a:rPr lang="hu-HU" b="1" dirty="0" err="1" smtClean="0"/>
              <a:t>Jakobson</a:t>
            </a:r>
            <a:r>
              <a:rPr lang="hu-HU" dirty="0" err="1" smtClean="0"/>
              <a:t>s</a:t>
            </a:r>
            <a:r>
              <a:rPr lang="hu-HU" dirty="0" smtClean="0"/>
              <a:t> </a:t>
            </a:r>
            <a:r>
              <a:rPr lang="hu-HU" dirty="0" err="1" smtClean="0"/>
              <a:t>Schema</a:t>
            </a:r>
            <a:r>
              <a:rPr lang="hu-HU" dirty="0" smtClean="0"/>
              <a:t> der </a:t>
            </a:r>
            <a:r>
              <a:rPr lang="hu-HU" dirty="0" err="1" smtClean="0"/>
              <a:t>Zeichenfunktion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09399"/>
            <a:ext cx="10515600" cy="3881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/>
              <a:t>KONTEXT</a:t>
            </a:r>
          </a:p>
          <a:p>
            <a:pPr marL="0" indent="0" algn="ctr">
              <a:buNone/>
            </a:pPr>
            <a:r>
              <a:rPr lang="hu-HU" sz="2000" i="1" dirty="0" err="1" smtClean="0"/>
              <a:t>Referentiell</a:t>
            </a:r>
            <a:r>
              <a:rPr lang="hu-HU" sz="2000" i="1" dirty="0" smtClean="0"/>
              <a:t> (</a:t>
            </a:r>
            <a:r>
              <a:rPr lang="hu-HU" sz="2000" i="1" dirty="0" err="1" smtClean="0"/>
              <a:t>Verweis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auf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aussersprachliche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Sachverhalte</a:t>
            </a:r>
            <a:r>
              <a:rPr lang="hu-HU" sz="2000" i="1" dirty="0" smtClean="0"/>
              <a:t>)</a:t>
            </a:r>
          </a:p>
          <a:p>
            <a:pPr marL="0" indent="0">
              <a:buNone/>
            </a:pPr>
            <a:r>
              <a:rPr lang="hu-HU" b="1" dirty="0" smtClean="0"/>
              <a:t>SENDER</a:t>
            </a:r>
            <a:r>
              <a:rPr lang="hu-HU" dirty="0" smtClean="0"/>
              <a:t>			      </a:t>
            </a:r>
            <a:r>
              <a:rPr lang="hu-HU" b="1" dirty="0" smtClean="0"/>
              <a:t>MITTEILUNG</a:t>
            </a:r>
            <a:r>
              <a:rPr lang="hu-HU" dirty="0" smtClean="0"/>
              <a:t>		 </a:t>
            </a:r>
            <a:r>
              <a:rPr lang="hu-HU" b="1" dirty="0" smtClean="0"/>
              <a:t>EMPFÄNGER</a:t>
            </a:r>
          </a:p>
          <a:p>
            <a:pPr marL="0" indent="0">
              <a:buNone/>
            </a:pPr>
            <a:r>
              <a:rPr lang="hu-HU" sz="2000" dirty="0" smtClean="0"/>
              <a:t> </a:t>
            </a:r>
            <a:r>
              <a:rPr lang="hu-HU" sz="2000" i="1" dirty="0" err="1" smtClean="0"/>
              <a:t>expressiv</a:t>
            </a:r>
            <a:r>
              <a:rPr lang="hu-HU" sz="2000" i="1" dirty="0" smtClean="0"/>
              <a:t>				</a:t>
            </a:r>
            <a:r>
              <a:rPr lang="hu-HU" sz="2000" i="1" dirty="0" err="1" smtClean="0"/>
              <a:t>poetisch</a:t>
            </a:r>
            <a:r>
              <a:rPr lang="hu-HU" sz="2000" i="1" dirty="0" smtClean="0"/>
              <a:t>	</a:t>
            </a:r>
            <a:r>
              <a:rPr lang="hu-HU" sz="2000" i="1" dirty="0"/>
              <a:t>	</a:t>
            </a:r>
            <a:r>
              <a:rPr lang="hu-HU" sz="2000" i="1" dirty="0" err="1" smtClean="0"/>
              <a:t>appellativ</a:t>
            </a:r>
            <a:r>
              <a:rPr lang="hu-HU" sz="2000" i="1" dirty="0" smtClean="0"/>
              <a:t> (</a:t>
            </a:r>
            <a:r>
              <a:rPr lang="hu-HU" sz="2000" i="1" dirty="0" err="1" smtClean="0"/>
              <a:t>gattungsbezeichnend</a:t>
            </a:r>
            <a:r>
              <a:rPr lang="hu-HU" sz="2000" i="1" dirty="0" smtClean="0"/>
              <a:t>)</a:t>
            </a:r>
          </a:p>
          <a:p>
            <a:pPr marL="0" indent="0" algn="ctr">
              <a:buNone/>
            </a:pPr>
            <a:r>
              <a:rPr lang="hu-HU" b="1" dirty="0" smtClean="0"/>
              <a:t>KONTAKT</a:t>
            </a:r>
          </a:p>
          <a:p>
            <a:pPr marL="0" indent="0" algn="ctr">
              <a:buNone/>
            </a:pPr>
            <a:r>
              <a:rPr lang="hu-HU" sz="2000" i="1" dirty="0" err="1" smtClean="0"/>
              <a:t>Phatisch</a:t>
            </a:r>
            <a:r>
              <a:rPr lang="hu-HU" sz="2000" i="1" dirty="0"/>
              <a:t> </a:t>
            </a:r>
            <a:r>
              <a:rPr lang="hu-HU" sz="2000" i="1" dirty="0" smtClean="0"/>
              <a:t>(</a:t>
            </a:r>
            <a:r>
              <a:rPr lang="hu-HU" sz="2000" i="1" dirty="0" err="1" smtClean="0"/>
              <a:t>Kommunikationskanal</a:t>
            </a:r>
            <a:r>
              <a:rPr lang="hu-HU" sz="2000" i="1" dirty="0" smtClean="0"/>
              <a:t>)</a:t>
            </a:r>
          </a:p>
          <a:p>
            <a:pPr marL="0" indent="0" algn="ctr">
              <a:buNone/>
            </a:pPr>
            <a:r>
              <a:rPr lang="hu-HU" b="1" dirty="0" smtClean="0"/>
              <a:t>KODE</a:t>
            </a:r>
          </a:p>
          <a:p>
            <a:pPr marL="0" indent="0" algn="ctr">
              <a:buNone/>
            </a:pPr>
            <a:r>
              <a:rPr lang="hu-HU" sz="2000" i="1" dirty="0" err="1" smtClean="0"/>
              <a:t>Metasprachlich</a:t>
            </a:r>
            <a:r>
              <a:rPr lang="hu-HU" sz="2000" i="1" dirty="0" smtClean="0"/>
              <a:t> (</a:t>
            </a:r>
            <a:r>
              <a:rPr lang="hu-HU" sz="2000" i="1" dirty="0" err="1" smtClean="0"/>
              <a:t>Beschreibungssprache</a:t>
            </a:r>
            <a:r>
              <a:rPr lang="hu-HU" sz="2000" i="1" dirty="0" smtClean="0"/>
              <a:t>, mit der die </a:t>
            </a:r>
            <a:r>
              <a:rPr lang="hu-HU" sz="2000" i="1" dirty="0" err="1" smtClean="0"/>
              <a:t>natürliche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Sprache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beschrieben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wird</a:t>
            </a:r>
            <a:r>
              <a:rPr lang="hu-HU" sz="2000" i="1" dirty="0" smtClean="0"/>
              <a:t>)</a:t>
            </a:r>
          </a:p>
          <a:p>
            <a:pPr marL="0" indent="0" algn="ctr">
              <a:buNone/>
            </a:pPr>
            <a:endParaRPr lang="hu-HU" i="1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00128"/>
            <a:ext cx="10515600" cy="2099388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 smtClean="0"/>
              <a:t>Literarische</a:t>
            </a:r>
            <a:r>
              <a:rPr lang="hu-HU" b="1" dirty="0" smtClean="0"/>
              <a:t> </a:t>
            </a:r>
            <a:r>
              <a:rPr lang="hu-HU" b="1" dirty="0" err="1" smtClean="0"/>
              <a:t>Kommunkations-</a:t>
            </a:r>
            <a:r>
              <a:rPr lang="hu-HU" b="1" dirty="0" smtClean="0"/>
              <a:t> und </a:t>
            </a:r>
            <a:r>
              <a:rPr lang="hu-HU" b="1" dirty="0" err="1" smtClean="0"/>
              <a:t>Identitätsstörungen</a:t>
            </a:r>
            <a:r>
              <a:rPr lang="hu-HU" dirty="0" smtClean="0"/>
              <a:t> in </a:t>
            </a:r>
            <a:br>
              <a:rPr lang="hu-HU" dirty="0" smtClean="0"/>
            </a:br>
            <a:r>
              <a:rPr lang="hu-HU" sz="3600" b="1" dirty="0" smtClean="0"/>
              <a:t>Heinrich von </a:t>
            </a:r>
            <a:r>
              <a:rPr lang="hu-HU" sz="3600" b="1" dirty="0" err="1" smtClean="0"/>
              <a:t>Kleists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Drama</a:t>
            </a:r>
            <a:r>
              <a:rPr lang="hu-HU" sz="3600" b="1" dirty="0" smtClean="0"/>
              <a:t> </a:t>
            </a:r>
            <a:r>
              <a:rPr lang="hu-HU" sz="3600" b="1" i="1" dirty="0" err="1" smtClean="0"/>
              <a:t>Amphitryon</a:t>
            </a:r>
            <a:r>
              <a:rPr lang="hu-HU" sz="3600" b="1" i="1" dirty="0" smtClean="0"/>
              <a:t> (1803/1807)</a:t>
            </a:r>
            <a:endParaRPr lang="hu-HU" sz="36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193710"/>
            <a:ext cx="10515600" cy="375100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In </a:t>
            </a:r>
            <a:r>
              <a:rPr lang="hu-HU" sz="2400" dirty="0" err="1" smtClean="0"/>
              <a:t>Kleists</a:t>
            </a:r>
            <a:r>
              <a:rPr lang="hu-HU" sz="2400" dirty="0" smtClean="0"/>
              <a:t> </a:t>
            </a:r>
            <a:r>
              <a:rPr lang="hu-HU" sz="2400" dirty="0" err="1" smtClean="0"/>
              <a:t>Drama</a:t>
            </a:r>
            <a:r>
              <a:rPr lang="hu-HU" sz="2400" dirty="0" smtClean="0"/>
              <a:t> </a:t>
            </a:r>
            <a:r>
              <a:rPr lang="hu-HU" sz="2400" dirty="0" err="1" smtClean="0"/>
              <a:t>treten</a:t>
            </a:r>
            <a:r>
              <a:rPr lang="hu-HU" sz="2400" dirty="0" smtClean="0"/>
              <a:t> </a:t>
            </a:r>
            <a:r>
              <a:rPr lang="hu-HU" sz="2400" b="1" dirty="0" smtClean="0"/>
              <a:t>Jupiter</a:t>
            </a:r>
            <a:r>
              <a:rPr lang="hu-HU" sz="2400" dirty="0" smtClean="0"/>
              <a:t> in der </a:t>
            </a:r>
            <a:r>
              <a:rPr lang="hu-HU" sz="2400" dirty="0" err="1" smtClean="0"/>
              <a:t>Gestalt</a:t>
            </a:r>
            <a:r>
              <a:rPr lang="hu-HU" sz="2400" dirty="0" smtClean="0"/>
              <a:t> des </a:t>
            </a:r>
            <a:r>
              <a:rPr lang="hu-HU" sz="2400" dirty="0" err="1" smtClean="0"/>
              <a:t>Feldherrn</a:t>
            </a:r>
            <a:r>
              <a:rPr lang="hu-HU" sz="2400" dirty="0" smtClean="0"/>
              <a:t> von </a:t>
            </a:r>
            <a:r>
              <a:rPr lang="hu-HU" sz="2400" dirty="0" err="1" smtClean="0"/>
              <a:t>Theben</a:t>
            </a:r>
            <a:r>
              <a:rPr lang="hu-HU" sz="2400" dirty="0" smtClean="0"/>
              <a:t>, </a:t>
            </a:r>
            <a:r>
              <a:rPr lang="hu-HU" sz="2400" b="1" dirty="0" err="1" smtClean="0"/>
              <a:t>Amphitryon</a:t>
            </a:r>
            <a:r>
              <a:rPr lang="hu-HU" sz="2400" dirty="0" smtClean="0"/>
              <a:t> und </a:t>
            </a:r>
            <a:r>
              <a:rPr lang="hu-HU" sz="2400" b="1" dirty="0" err="1" smtClean="0"/>
              <a:t>Merkur</a:t>
            </a:r>
            <a:r>
              <a:rPr lang="hu-HU" sz="2400" dirty="0" smtClean="0"/>
              <a:t> in der </a:t>
            </a:r>
            <a:r>
              <a:rPr lang="hu-HU" sz="2400" dirty="0" err="1" smtClean="0"/>
              <a:t>Gestalt</a:t>
            </a:r>
            <a:r>
              <a:rPr lang="hu-HU" sz="2400" dirty="0" smtClean="0"/>
              <a:t> </a:t>
            </a:r>
            <a:r>
              <a:rPr lang="hu-HU" sz="2400" dirty="0" err="1" smtClean="0"/>
              <a:t>seines</a:t>
            </a:r>
            <a:r>
              <a:rPr lang="hu-HU" sz="2400" dirty="0" smtClean="0"/>
              <a:t> </a:t>
            </a:r>
            <a:r>
              <a:rPr lang="hu-HU" sz="2400" dirty="0" err="1" smtClean="0"/>
              <a:t>Dieners</a:t>
            </a:r>
            <a:r>
              <a:rPr lang="hu-HU" sz="2400" dirty="0" smtClean="0"/>
              <a:t> </a:t>
            </a:r>
            <a:r>
              <a:rPr lang="hu-HU" sz="2400" b="1" dirty="0" err="1" smtClean="0"/>
              <a:t>Sosias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. Jupiter </a:t>
            </a:r>
            <a:r>
              <a:rPr lang="hu-HU" sz="2400" dirty="0" err="1" smtClean="0"/>
              <a:t>kann</a:t>
            </a:r>
            <a:r>
              <a:rPr lang="hu-HU" sz="2400" dirty="0" smtClean="0"/>
              <a:t> </a:t>
            </a:r>
            <a:r>
              <a:rPr lang="hu-HU" sz="2400" dirty="0" err="1" smtClean="0"/>
              <a:t>nur</a:t>
            </a:r>
            <a:r>
              <a:rPr lang="hu-HU" sz="2400" dirty="0" smtClean="0"/>
              <a:t> in der </a:t>
            </a:r>
            <a:r>
              <a:rPr lang="hu-HU" sz="2400" dirty="0" err="1" smtClean="0"/>
              <a:t>Truggestalt</a:t>
            </a:r>
            <a:r>
              <a:rPr lang="hu-HU" sz="2400" dirty="0" smtClean="0"/>
              <a:t> des </a:t>
            </a:r>
            <a:r>
              <a:rPr lang="hu-HU" sz="2400" dirty="0" err="1" smtClean="0"/>
              <a:t>Ehemanns</a:t>
            </a:r>
            <a:r>
              <a:rPr lang="hu-HU" sz="2400" dirty="0" smtClean="0"/>
              <a:t> </a:t>
            </a:r>
            <a:r>
              <a:rPr lang="hu-HU" sz="2400" dirty="0" err="1" smtClean="0"/>
              <a:t>dessen</a:t>
            </a:r>
            <a:r>
              <a:rPr lang="hu-HU" sz="2400" dirty="0" smtClean="0"/>
              <a:t> </a:t>
            </a:r>
            <a:r>
              <a:rPr lang="hu-HU" sz="2400" dirty="0" err="1" smtClean="0"/>
              <a:t>Frau</a:t>
            </a:r>
            <a:r>
              <a:rPr lang="hu-HU" sz="2400" dirty="0" smtClean="0"/>
              <a:t>, die </a:t>
            </a:r>
            <a:r>
              <a:rPr lang="hu-HU" sz="2400" dirty="0" err="1" smtClean="0"/>
              <a:t>treue</a:t>
            </a:r>
            <a:r>
              <a:rPr lang="hu-HU" sz="2400" dirty="0" smtClean="0"/>
              <a:t> </a:t>
            </a:r>
            <a:r>
              <a:rPr lang="hu-HU" sz="2400" b="1" dirty="0" err="1" smtClean="0"/>
              <a:t>Alkmene</a:t>
            </a:r>
            <a:r>
              <a:rPr lang="hu-HU" sz="2400" dirty="0" smtClean="0"/>
              <a:t>, </a:t>
            </a:r>
            <a:r>
              <a:rPr lang="hu-HU" sz="2400" dirty="0" err="1" smtClean="0"/>
              <a:t>verführen</a:t>
            </a:r>
            <a:r>
              <a:rPr lang="hu-HU" sz="2400" dirty="0" smtClean="0"/>
              <a:t>. Der </a:t>
            </a:r>
            <a:r>
              <a:rPr lang="hu-HU" sz="2400" dirty="0" err="1" smtClean="0"/>
              <a:t>göttliche</a:t>
            </a:r>
            <a:r>
              <a:rPr lang="hu-HU" sz="2400" dirty="0" smtClean="0"/>
              <a:t> </a:t>
            </a:r>
            <a:r>
              <a:rPr lang="hu-HU" sz="2400" dirty="0" err="1" smtClean="0"/>
              <a:t>Liebhaber</a:t>
            </a:r>
            <a:r>
              <a:rPr lang="hu-HU" sz="2400" dirty="0" smtClean="0"/>
              <a:t> </a:t>
            </a:r>
            <a:r>
              <a:rPr lang="hu-HU" sz="2400" dirty="0" err="1" smtClean="0"/>
              <a:t>täuscht</a:t>
            </a:r>
            <a:r>
              <a:rPr lang="hu-HU" sz="2400" dirty="0" smtClean="0"/>
              <a:t> </a:t>
            </a:r>
            <a:r>
              <a:rPr lang="hu-HU" sz="2400" dirty="0" err="1" smtClean="0"/>
              <a:t>nicht</a:t>
            </a:r>
            <a:r>
              <a:rPr lang="hu-HU" sz="2400" dirty="0" smtClean="0"/>
              <a:t> </a:t>
            </a:r>
            <a:r>
              <a:rPr lang="hu-HU" sz="2400" dirty="0" err="1" smtClean="0"/>
              <a:t>nur</a:t>
            </a:r>
            <a:r>
              <a:rPr lang="hu-HU" sz="2400" dirty="0" smtClean="0"/>
              <a:t> </a:t>
            </a:r>
            <a:r>
              <a:rPr lang="hu-HU" sz="2400" dirty="0" err="1" smtClean="0"/>
              <a:t>Alkemes</a:t>
            </a:r>
            <a:r>
              <a:rPr lang="hu-HU" sz="2400" dirty="0" smtClean="0"/>
              <a:t> </a:t>
            </a:r>
            <a:r>
              <a:rPr lang="hu-HU" sz="2400" dirty="0" err="1" smtClean="0"/>
              <a:t>Sinnesorgane</a:t>
            </a:r>
            <a:r>
              <a:rPr lang="hu-HU" sz="2400" dirty="0" smtClean="0"/>
              <a:t>, </a:t>
            </a:r>
            <a:r>
              <a:rPr lang="hu-HU" sz="2400" dirty="0" err="1" smtClean="0"/>
              <a:t>sondern</a:t>
            </a:r>
            <a:r>
              <a:rPr lang="hu-HU" sz="2400" dirty="0" smtClean="0"/>
              <a:t> </a:t>
            </a:r>
            <a:r>
              <a:rPr lang="hu-HU" sz="2400" dirty="0" err="1" smtClean="0"/>
              <a:t>auch</a:t>
            </a:r>
            <a:r>
              <a:rPr lang="hu-HU" sz="2400" dirty="0" smtClean="0"/>
              <a:t> </a:t>
            </a:r>
            <a:r>
              <a:rPr lang="hu-HU" sz="2400" dirty="0" err="1" smtClean="0"/>
              <a:t>ihre</a:t>
            </a:r>
            <a:r>
              <a:rPr lang="hu-HU" sz="2400" dirty="0" smtClean="0"/>
              <a:t> </a:t>
            </a:r>
            <a:r>
              <a:rPr lang="hu-HU" sz="2400" dirty="0" err="1" smtClean="0"/>
              <a:t>tiefsten</a:t>
            </a:r>
            <a:r>
              <a:rPr lang="hu-HU" sz="2400" dirty="0" smtClean="0"/>
              <a:t> </a:t>
            </a:r>
            <a:r>
              <a:rPr lang="hu-HU" sz="2400" dirty="0" err="1" smtClean="0"/>
              <a:t>Gefühle</a:t>
            </a:r>
            <a:r>
              <a:rPr lang="hu-HU" sz="2400" dirty="0" smtClean="0"/>
              <a:t> und </a:t>
            </a:r>
            <a:r>
              <a:rPr lang="hu-HU" sz="2400" dirty="0" err="1" smtClean="0"/>
              <a:t>Instinkte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r>
              <a:rPr lang="hu-HU" sz="2400" dirty="0" smtClean="0"/>
              <a:t>In der 2. Szene des 1. </a:t>
            </a:r>
            <a:r>
              <a:rPr lang="hu-HU" sz="2400" dirty="0" err="1" smtClean="0"/>
              <a:t>Aktes</a:t>
            </a:r>
            <a:r>
              <a:rPr lang="hu-HU" sz="2400" dirty="0" smtClean="0"/>
              <a:t> </a:t>
            </a:r>
            <a:r>
              <a:rPr lang="hu-HU" sz="2400" dirty="0" err="1" smtClean="0"/>
              <a:t>kommt</a:t>
            </a:r>
            <a:r>
              <a:rPr lang="hu-HU" sz="2400" dirty="0" smtClean="0"/>
              <a:t> </a:t>
            </a:r>
            <a:r>
              <a:rPr lang="hu-HU" sz="2400" dirty="0" err="1" smtClean="0"/>
              <a:t>Sosias</a:t>
            </a:r>
            <a:r>
              <a:rPr lang="hu-HU" sz="2400" dirty="0" smtClean="0"/>
              <a:t> nach </a:t>
            </a:r>
            <a:r>
              <a:rPr lang="hu-HU" sz="2400" dirty="0" err="1" smtClean="0"/>
              <a:t>Hause</a:t>
            </a:r>
            <a:r>
              <a:rPr lang="hu-HU" sz="2400" dirty="0" smtClean="0"/>
              <a:t>, </a:t>
            </a:r>
            <a:r>
              <a:rPr lang="hu-HU" sz="2400" dirty="0" err="1" smtClean="0"/>
              <a:t>um</a:t>
            </a:r>
            <a:r>
              <a:rPr lang="hu-HU" sz="2400" dirty="0" smtClean="0"/>
              <a:t> den </a:t>
            </a:r>
            <a:r>
              <a:rPr lang="hu-HU" sz="2400" dirty="0" err="1" smtClean="0"/>
              <a:t>Sieg</a:t>
            </a:r>
            <a:r>
              <a:rPr lang="hu-HU" sz="2400" dirty="0" smtClean="0"/>
              <a:t> </a:t>
            </a:r>
            <a:r>
              <a:rPr lang="hu-HU" sz="2400" dirty="0" err="1" smtClean="0"/>
              <a:t>seines</a:t>
            </a:r>
            <a:r>
              <a:rPr lang="hu-HU" sz="2400" dirty="0" smtClean="0"/>
              <a:t> </a:t>
            </a:r>
            <a:r>
              <a:rPr lang="hu-HU" sz="2400" dirty="0" err="1" smtClean="0"/>
              <a:t>Herrn</a:t>
            </a:r>
            <a:r>
              <a:rPr lang="hu-HU" sz="2400" dirty="0" smtClean="0"/>
              <a:t> </a:t>
            </a:r>
            <a:r>
              <a:rPr lang="hu-HU" sz="2400" dirty="0" err="1" smtClean="0"/>
              <a:t>Alkmene</a:t>
            </a:r>
            <a:r>
              <a:rPr lang="hu-HU" sz="2400" dirty="0" smtClean="0"/>
              <a:t> </a:t>
            </a:r>
            <a:r>
              <a:rPr lang="hu-HU" sz="2400" dirty="0" err="1" smtClean="0"/>
              <a:t>voranzukündigen</a:t>
            </a:r>
            <a:r>
              <a:rPr lang="hu-HU" sz="2400" dirty="0" smtClean="0"/>
              <a:t>. </a:t>
            </a:r>
            <a:r>
              <a:rPr lang="hu-HU" sz="2400" dirty="0" err="1" smtClean="0"/>
              <a:t>Vor</a:t>
            </a:r>
            <a:r>
              <a:rPr lang="hu-HU" sz="2400" dirty="0" smtClean="0"/>
              <a:t> </a:t>
            </a:r>
            <a:r>
              <a:rPr lang="hu-HU" sz="2400" dirty="0" err="1" smtClean="0"/>
              <a:t>dem</a:t>
            </a:r>
            <a:r>
              <a:rPr lang="hu-HU" sz="2400" dirty="0" smtClean="0"/>
              <a:t> </a:t>
            </a:r>
            <a:r>
              <a:rPr lang="hu-HU" sz="2400" dirty="0" err="1" smtClean="0"/>
              <a:t>Haus</a:t>
            </a:r>
            <a:r>
              <a:rPr lang="hu-HU" sz="2400" dirty="0" smtClean="0"/>
              <a:t> </a:t>
            </a:r>
            <a:r>
              <a:rPr lang="hu-HU" sz="2400" dirty="0" err="1" smtClean="0"/>
              <a:t>begegnet</a:t>
            </a:r>
            <a:r>
              <a:rPr lang="hu-HU" sz="2400" dirty="0" smtClean="0"/>
              <a:t>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selbst</a:t>
            </a:r>
            <a:r>
              <a:rPr lang="hu-HU" sz="2400" dirty="0" smtClean="0"/>
              <a:t>, </a:t>
            </a:r>
            <a:r>
              <a:rPr lang="hu-HU" sz="2400" dirty="0" err="1" smtClean="0"/>
              <a:t>d.h</a:t>
            </a:r>
            <a:r>
              <a:rPr lang="hu-HU" sz="2400" dirty="0" smtClean="0"/>
              <a:t>. </a:t>
            </a:r>
            <a:r>
              <a:rPr lang="hu-HU" sz="2400" dirty="0" err="1" smtClean="0"/>
              <a:t>Merkur</a:t>
            </a:r>
            <a:r>
              <a:rPr lang="hu-HU" sz="2400" dirty="0" smtClean="0"/>
              <a:t>, der in </a:t>
            </a:r>
            <a:r>
              <a:rPr lang="hu-HU" sz="2400" dirty="0" err="1" smtClean="0"/>
              <a:t>Sosias</a:t>
            </a:r>
            <a:r>
              <a:rPr lang="hu-HU" sz="2400" dirty="0" smtClean="0"/>
              <a:t>’ </a:t>
            </a:r>
            <a:r>
              <a:rPr lang="hu-HU" sz="2400" dirty="0" err="1" smtClean="0"/>
              <a:t>Gestalt</a:t>
            </a:r>
            <a:r>
              <a:rPr lang="hu-HU" sz="2400" dirty="0" smtClean="0"/>
              <a:t> </a:t>
            </a:r>
            <a:r>
              <a:rPr lang="hu-HU" sz="2400" dirty="0" err="1" smtClean="0"/>
              <a:t>auftritt</a:t>
            </a:r>
            <a:r>
              <a:rPr lang="hu-HU" sz="2400" dirty="0" smtClean="0"/>
              <a:t>…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7430" y="9981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err="1" smtClean="0"/>
              <a:t>Merkur-Sosias</a:t>
            </a:r>
            <a:r>
              <a:rPr lang="hu-HU" sz="3200" b="1" dirty="0" smtClean="0"/>
              <a:t>	↔	</a:t>
            </a:r>
            <a:r>
              <a:rPr lang="hu-HU" sz="3200" b="1" dirty="0" err="1" smtClean="0"/>
              <a:t>Sosias-Sosias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err="1" smtClean="0"/>
              <a:t>Kommunikationsstörung</a:t>
            </a:r>
            <a:r>
              <a:rPr lang="hu-HU" sz="3200" b="1" dirty="0" smtClean="0"/>
              <a:t> – </a:t>
            </a:r>
            <a:r>
              <a:rPr lang="hu-HU" sz="3200" b="1" dirty="0" err="1" smtClean="0"/>
              <a:t>Identitätsstörung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4256" y="2125345"/>
            <a:ext cx="10515600" cy="48706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MERKUR </a:t>
            </a:r>
            <a:r>
              <a:rPr lang="hu-HU" i="1" dirty="0" smtClean="0"/>
              <a:t>(</a:t>
            </a:r>
            <a:r>
              <a:rPr lang="hu-HU" i="1" dirty="0" err="1" smtClean="0"/>
              <a:t>vertritt</a:t>
            </a:r>
            <a:r>
              <a:rPr lang="hu-HU" i="1" dirty="0" smtClean="0"/>
              <a:t> </a:t>
            </a:r>
            <a:r>
              <a:rPr lang="hu-HU" i="1" dirty="0" err="1" smtClean="0"/>
              <a:t>ihm</a:t>
            </a:r>
            <a:r>
              <a:rPr lang="hu-HU" i="1" dirty="0" smtClean="0"/>
              <a:t> den </a:t>
            </a:r>
            <a:r>
              <a:rPr lang="hu-HU" i="1" dirty="0" err="1" smtClean="0"/>
              <a:t>Weg</a:t>
            </a:r>
            <a:r>
              <a:rPr lang="hu-HU" i="1" dirty="0" smtClean="0"/>
              <a:t>)</a:t>
            </a:r>
            <a:r>
              <a:rPr lang="hu-HU" dirty="0" smtClean="0"/>
              <a:t> Halt </a:t>
            </a:r>
            <a:r>
              <a:rPr lang="hu-HU" dirty="0" err="1" smtClean="0"/>
              <a:t>dort</a:t>
            </a:r>
            <a:r>
              <a:rPr lang="hu-HU" dirty="0" smtClean="0"/>
              <a:t>! </a:t>
            </a:r>
            <a:r>
              <a:rPr lang="hu-HU" dirty="0" err="1" smtClean="0"/>
              <a:t>Wer</a:t>
            </a:r>
            <a:r>
              <a:rPr lang="hu-HU" dirty="0" smtClean="0"/>
              <a:t> </a:t>
            </a:r>
            <a:r>
              <a:rPr lang="hu-HU" dirty="0" err="1" smtClean="0"/>
              <a:t>geht</a:t>
            </a:r>
            <a:r>
              <a:rPr lang="hu-HU" dirty="0" smtClean="0"/>
              <a:t> </a:t>
            </a:r>
            <a:r>
              <a:rPr lang="hu-HU" dirty="0" err="1" smtClean="0"/>
              <a:t>dort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SOSIAS</a:t>
            </a: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err="1" smtClean="0"/>
              <a:t>Ich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MERKUR		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Ich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SOSIAS		</a:t>
            </a:r>
            <a:r>
              <a:rPr lang="hu-HU" dirty="0" err="1" smtClean="0"/>
              <a:t>Meins</a:t>
            </a:r>
            <a:r>
              <a:rPr lang="hu-HU" dirty="0" smtClean="0"/>
              <a:t> mit </a:t>
            </a:r>
            <a:r>
              <a:rPr lang="hu-HU" dirty="0" err="1" smtClean="0"/>
              <a:t>Verlaub</a:t>
            </a:r>
            <a:r>
              <a:rPr lang="hu-HU" dirty="0" smtClean="0"/>
              <a:t>…</a:t>
            </a:r>
          </a:p>
          <a:p>
            <a:pPr marL="0" indent="0">
              <a:buNone/>
            </a:pPr>
            <a:r>
              <a:rPr lang="hu-HU" dirty="0" smtClean="0"/>
              <a:t>………………</a:t>
            </a:r>
          </a:p>
          <a:p>
            <a:pPr marL="0" indent="0">
              <a:buNone/>
            </a:pPr>
            <a:r>
              <a:rPr lang="hu-HU" dirty="0" smtClean="0"/>
              <a:t>SOSIAS		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fang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Ernst an </a:t>
            </a:r>
            <a:r>
              <a:rPr lang="hu-HU" dirty="0" err="1" smtClean="0"/>
              <a:t>mir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zweifeln</a:t>
            </a:r>
            <a:r>
              <a:rPr lang="hu-HU" dirty="0" smtClean="0"/>
              <a:t> </a:t>
            </a:r>
            <a:r>
              <a:rPr lang="hu-HU" dirty="0" err="1" smtClean="0"/>
              <a:t>an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………………………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niemand</a:t>
            </a:r>
            <a:r>
              <a:rPr lang="hu-HU" dirty="0" smtClean="0"/>
              <a:t> hat </a:t>
            </a:r>
            <a:r>
              <a:rPr lang="hu-HU" dirty="0" err="1" smtClean="0"/>
              <a:t>gesehn</a:t>
            </a:r>
            <a:r>
              <a:rPr lang="hu-HU" dirty="0" smtClean="0"/>
              <a:t>, </a:t>
            </a:r>
            <a:r>
              <a:rPr lang="hu-HU" dirty="0" err="1" smtClean="0"/>
              <a:t>kann</a:t>
            </a:r>
            <a:r>
              <a:rPr lang="hu-HU" dirty="0" smtClean="0"/>
              <a:t> </a:t>
            </a:r>
            <a:r>
              <a:rPr lang="hu-HU" dirty="0" err="1" smtClean="0"/>
              <a:t>niemand</a:t>
            </a:r>
            <a:r>
              <a:rPr lang="hu-HU" dirty="0" smtClean="0"/>
              <a:t> </a:t>
            </a:r>
            <a:r>
              <a:rPr lang="hu-HU" dirty="0" err="1" smtClean="0"/>
              <a:t>wissen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 smtClean="0"/>
              <a:t>		</a:t>
            </a:r>
            <a:r>
              <a:rPr lang="hu-HU" dirty="0" err="1" smtClean="0"/>
              <a:t>Falls</a:t>
            </a:r>
            <a:r>
              <a:rPr lang="hu-HU" dirty="0"/>
              <a:t> </a:t>
            </a:r>
            <a:r>
              <a:rPr lang="hu-HU" dirty="0" err="1" smtClean="0"/>
              <a:t>er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wirklich</a:t>
            </a:r>
            <a:r>
              <a:rPr lang="hu-HU" dirty="0" smtClean="0"/>
              <a:t> 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wie</a:t>
            </a:r>
            <a:r>
              <a:rPr lang="hu-HU" dirty="0" smtClean="0"/>
              <a:t> </a:t>
            </a:r>
            <a:r>
              <a:rPr lang="hu-HU" dirty="0" err="1" smtClean="0"/>
              <a:t>ich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……………….</a:t>
            </a:r>
          </a:p>
          <a:p>
            <a:pPr marL="0" indent="0">
              <a:buNone/>
            </a:pPr>
            <a:r>
              <a:rPr lang="hu-HU" dirty="0" smtClean="0"/>
              <a:t>SOSIAS		…………… Da 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Sosias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/>
              <a:t> bin, </a:t>
            </a:r>
            <a:r>
              <a:rPr lang="hu-HU" i="1" dirty="0" err="1" smtClean="0"/>
              <a:t>wer</a:t>
            </a:r>
            <a:r>
              <a:rPr lang="hu-HU" dirty="0" smtClean="0"/>
              <a:t> </a:t>
            </a:r>
            <a:r>
              <a:rPr lang="hu-HU" dirty="0" err="1" smtClean="0"/>
              <a:t>bin</a:t>
            </a:r>
            <a:r>
              <a:rPr lang="hu-HU" dirty="0" smtClean="0"/>
              <a:t> </a:t>
            </a:r>
            <a:r>
              <a:rPr lang="hu-HU" dirty="0" err="1" smtClean="0"/>
              <a:t>ich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		</a:t>
            </a:r>
            <a:r>
              <a:rPr lang="hu-HU" dirty="0" err="1" smtClean="0"/>
              <a:t>Denn</a:t>
            </a:r>
            <a:r>
              <a:rPr lang="hu-HU" dirty="0" smtClean="0"/>
              <a:t> </a:t>
            </a:r>
            <a:r>
              <a:rPr lang="hu-HU" i="1" dirty="0" err="1" smtClean="0"/>
              <a:t>etwas</a:t>
            </a:r>
            <a:r>
              <a:rPr lang="hu-HU" dirty="0" smtClean="0"/>
              <a:t>, </a:t>
            </a:r>
            <a:r>
              <a:rPr lang="hu-HU" dirty="0" err="1" smtClean="0"/>
              <a:t>gibst</a:t>
            </a:r>
            <a:r>
              <a:rPr lang="hu-HU" dirty="0" smtClean="0"/>
              <a:t> du </a:t>
            </a:r>
            <a:r>
              <a:rPr lang="hu-HU" dirty="0" err="1" smtClean="0"/>
              <a:t>zu</a:t>
            </a:r>
            <a:r>
              <a:rPr lang="hu-HU" dirty="0" smtClean="0"/>
              <a:t>, </a:t>
            </a:r>
            <a:r>
              <a:rPr lang="hu-HU" dirty="0" err="1" smtClean="0"/>
              <a:t>muß</a:t>
            </a:r>
            <a:r>
              <a:rPr lang="hu-HU" dirty="0" smtClean="0"/>
              <a:t> 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doch</a:t>
            </a:r>
            <a:r>
              <a:rPr lang="hu-HU" dirty="0" smtClean="0"/>
              <a:t> </a:t>
            </a:r>
            <a:r>
              <a:rPr lang="hu-HU" dirty="0" err="1" smtClean="0"/>
              <a:t>sein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MERKUR		</a:t>
            </a:r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mehr</a:t>
            </a:r>
            <a:r>
              <a:rPr lang="hu-HU" dirty="0" smtClean="0"/>
              <a:t> </a:t>
            </a:r>
            <a:r>
              <a:rPr lang="hu-HU" dirty="0" err="1" smtClean="0"/>
              <a:t>Sosias</a:t>
            </a:r>
            <a:r>
              <a:rPr lang="hu-HU" dirty="0" smtClean="0"/>
              <a:t> </a:t>
            </a:r>
            <a:r>
              <a:rPr lang="hu-HU" dirty="0" err="1" smtClean="0"/>
              <a:t>werde</a:t>
            </a:r>
            <a:r>
              <a:rPr lang="hu-HU" dirty="0" smtClean="0"/>
              <a:t> </a:t>
            </a:r>
            <a:r>
              <a:rPr lang="hu-HU" dirty="0" err="1" smtClean="0"/>
              <a:t>sein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err="1" smtClean="0"/>
              <a:t>Sei</a:t>
            </a:r>
            <a:r>
              <a:rPr lang="hu-HU" dirty="0" smtClean="0"/>
              <a:t> </a:t>
            </a:r>
            <a:r>
              <a:rPr lang="hu-HU" dirty="0" err="1" smtClean="0"/>
              <a:t>dus</a:t>
            </a:r>
            <a:r>
              <a:rPr lang="hu-HU" dirty="0" smtClean="0"/>
              <a:t>, es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mir</a:t>
            </a:r>
            <a:r>
              <a:rPr lang="hu-HU" dirty="0" smtClean="0"/>
              <a:t> </a:t>
            </a:r>
            <a:r>
              <a:rPr lang="hu-HU" dirty="0" err="1" smtClean="0"/>
              <a:t>recht</a:t>
            </a:r>
            <a:r>
              <a:rPr lang="hu-HU" dirty="0" smtClean="0"/>
              <a:t>, 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willge</a:t>
            </a:r>
            <a:r>
              <a:rPr lang="hu-HU" dirty="0" smtClean="0"/>
              <a:t> </a:t>
            </a:r>
            <a:r>
              <a:rPr lang="hu-HU" dirty="0" err="1" smtClean="0"/>
              <a:t>drein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4945" y="1442193"/>
            <a:ext cx="6382109" cy="2051504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 smtClean="0"/>
              <a:t>Zeichentypen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200" b="1" dirty="0" err="1" smtClean="0"/>
              <a:t>ikonisch</a:t>
            </a:r>
            <a:r>
              <a:rPr lang="hu-HU" sz="3200" b="1" dirty="0" smtClean="0"/>
              <a:t> – </a:t>
            </a:r>
            <a:r>
              <a:rPr lang="hu-HU" sz="3200" b="1" dirty="0" err="1" smtClean="0"/>
              <a:t>symbolisch</a:t>
            </a:r>
            <a:r>
              <a:rPr lang="hu-HU" sz="3200" b="1" dirty="0" smtClean="0"/>
              <a:t> – </a:t>
            </a:r>
            <a:r>
              <a:rPr lang="hu-HU" sz="3200" b="1" dirty="0" err="1" smtClean="0"/>
              <a:t>indexikalisch</a:t>
            </a: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 smtClean="0"/>
              <a:t>(Charles </a:t>
            </a:r>
            <a:r>
              <a:rPr lang="hu-HU" sz="3200" b="1" dirty="0" err="1" smtClean="0"/>
              <a:t>Sanders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Peirce</a:t>
            </a:r>
            <a:r>
              <a:rPr lang="hu-HU" sz="3200" b="1" dirty="0" smtClean="0"/>
              <a:t>)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0404" y="3321169"/>
            <a:ext cx="9151189" cy="3433763"/>
          </a:xfrm>
        </p:spPr>
        <p:txBody>
          <a:bodyPr/>
          <a:lstStyle/>
          <a:p>
            <a:pPr marL="0" indent="0">
              <a:buNone/>
            </a:pPr>
            <a:r>
              <a:rPr lang="hu-HU" sz="3600" b="1" dirty="0" err="1"/>
              <a:t>s</a:t>
            </a:r>
            <a:r>
              <a:rPr lang="hu-HU" sz="3600" b="1" dirty="0" err="1" smtClean="0"/>
              <a:t>ymbolisch</a:t>
            </a:r>
            <a:r>
              <a:rPr lang="hu-HU" sz="3600" dirty="0"/>
              <a:t>	</a:t>
            </a:r>
            <a:r>
              <a:rPr lang="hu-HU" sz="3600" dirty="0" smtClean="0"/>
              <a:t>	</a:t>
            </a:r>
            <a:r>
              <a:rPr lang="hu-HU" sz="3600" b="1" dirty="0" err="1" smtClean="0"/>
              <a:t>ikonisch</a:t>
            </a:r>
            <a:r>
              <a:rPr lang="hu-HU" sz="3600" dirty="0" smtClean="0"/>
              <a:t>		</a:t>
            </a:r>
            <a:r>
              <a:rPr lang="hu-HU" sz="3600" b="1" dirty="0" err="1" smtClean="0"/>
              <a:t>indexikalisch</a:t>
            </a:r>
            <a:endParaRPr lang="hu-HU" sz="3600" b="1" dirty="0" smtClean="0"/>
          </a:p>
          <a:p>
            <a:pPr marL="0" indent="0">
              <a:buNone/>
            </a:pPr>
            <a:r>
              <a:rPr lang="hu-HU" sz="2400" dirty="0" smtClean="0"/>
              <a:t>     </a:t>
            </a:r>
            <a:r>
              <a:rPr lang="hu-HU" sz="2400" dirty="0" err="1" smtClean="0"/>
              <a:t>Namen</a:t>
            </a:r>
            <a:r>
              <a:rPr lang="hu-HU" sz="2400" dirty="0" smtClean="0"/>
              <a:t>			</a:t>
            </a:r>
            <a:r>
              <a:rPr lang="hu-HU" sz="2400" dirty="0" err="1" smtClean="0"/>
              <a:t>Bilder</a:t>
            </a:r>
            <a:r>
              <a:rPr lang="hu-HU" sz="2400" dirty="0"/>
              <a:t>	</a:t>
            </a:r>
            <a:r>
              <a:rPr lang="hu-HU" sz="2400" dirty="0" smtClean="0"/>
              <a:t>		</a:t>
            </a:r>
            <a:r>
              <a:rPr lang="hu-HU" sz="2400" dirty="0"/>
              <a:t> </a:t>
            </a:r>
            <a:r>
              <a:rPr lang="hu-HU" sz="2400" dirty="0" smtClean="0"/>
              <a:t> </a:t>
            </a:r>
            <a:r>
              <a:rPr lang="hu-HU" sz="2400" dirty="0" err="1" smtClean="0"/>
              <a:t>konkreter</a:t>
            </a:r>
            <a:r>
              <a:rPr lang="hu-HU" sz="2400" dirty="0" smtClean="0"/>
              <a:t> </a:t>
            </a:r>
            <a:r>
              <a:rPr lang="hu-HU" sz="2400" dirty="0" err="1" smtClean="0"/>
              <a:t>Hinweis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Hund ≠ Rose	         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etw</a:t>
            </a:r>
            <a:r>
              <a:rPr lang="hu-HU" sz="2400" dirty="0" smtClean="0"/>
              <a:t>. </a:t>
            </a:r>
            <a:r>
              <a:rPr lang="hu-HU" sz="2400" dirty="0" err="1" smtClean="0"/>
              <a:t>Vorhandenes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</a:t>
            </a:r>
            <a:r>
              <a:rPr lang="hu-HU" sz="2400" dirty="0" err="1" smtClean="0"/>
              <a:t>Hervorhebung</a:t>
            </a:r>
            <a:r>
              <a:rPr lang="hu-HU" sz="2400" dirty="0" smtClean="0"/>
              <a:t> </a:t>
            </a:r>
            <a:r>
              <a:rPr lang="hu-HU" sz="2400" dirty="0" err="1" smtClean="0"/>
              <a:t>im</a:t>
            </a:r>
            <a:r>
              <a:rPr lang="hu-HU" sz="2400" dirty="0" smtClean="0"/>
              <a:t> Text		Foto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(</a:t>
            </a:r>
            <a:r>
              <a:rPr lang="hu-HU" sz="2400" dirty="0" err="1" smtClean="0"/>
              <a:t>Kursivierung</a:t>
            </a:r>
            <a:r>
              <a:rPr lang="hu-HU" sz="2400" dirty="0" smtClean="0"/>
              <a:t>)	 	 (Index = </a:t>
            </a:r>
            <a:r>
              <a:rPr lang="hu-HU" sz="2400" dirty="0" err="1" smtClean="0"/>
              <a:t>Zeigefinger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Film: </a:t>
            </a:r>
            <a:r>
              <a:rPr lang="hu-HU" sz="2400" dirty="0" err="1" smtClean="0"/>
              <a:t>internationale</a:t>
            </a:r>
            <a:r>
              <a:rPr lang="hu-HU" sz="2400" dirty="0" smtClean="0"/>
              <a:t> </a:t>
            </a:r>
            <a:r>
              <a:rPr lang="hu-HU" sz="2400" dirty="0" err="1" smtClean="0"/>
              <a:t>Sprache</a:t>
            </a:r>
            <a:endParaRPr lang="hu-HU" sz="24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00177" y="15775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Grabsteine</a:t>
            </a:r>
            <a:r>
              <a:rPr lang="hu-HU" dirty="0"/>
              <a:t> </a:t>
            </a:r>
            <a:r>
              <a:rPr lang="hu-HU" dirty="0" err="1" smtClean="0"/>
              <a:t>z.B</a:t>
            </a:r>
            <a:r>
              <a:rPr lang="hu-HU" dirty="0" smtClean="0"/>
              <a:t>. </a:t>
            </a:r>
            <a:r>
              <a:rPr lang="hu-HU" dirty="0" err="1" smtClean="0"/>
              <a:t>repräsentieren</a:t>
            </a:r>
            <a:r>
              <a:rPr lang="hu-HU" dirty="0" smtClean="0"/>
              <a:t> </a:t>
            </a:r>
            <a:r>
              <a:rPr lang="hu-HU" dirty="0" err="1" smtClean="0"/>
              <a:t>gleichzeitig</a:t>
            </a:r>
            <a:r>
              <a:rPr lang="hu-HU" dirty="0" smtClean="0"/>
              <a:t> </a:t>
            </a:r>
            <a:r>
              <a:rPr lang="hu-HU" dirty="0" err="1" smtClean="0"/>
              <a:t>alle</a:t>
            </a:r>
            <a:r>
              <a:rPr lang="hu-HU" dirty="0" smtClean="0"/>
              <a:t> </a:t>
            </a:r>
            <a:r>
              <a:rPr lang="hu-HU" dirty="0" err="1" smtClean="0"/>
              <a:t>drei</a:t>
            </a:r>
            <a:r>
              <a:rPr lang="hu-HU" dirty="0" smtClean="0"/>
              <a:t> – </a:t>
            </a:r>
            <a:r>
              <a:rPr lang="hu-HU" dirty="0" err="1" smtClean="0"/>
              <a:t>symbolische</a:t>
            </a:r>
            <a:r>
              <a:rPr lang="hu-HU" dirty="0" smtClean="0"/>
              <a:t> + </a:t>
            </a:r>
            <a:r>
              <a:rPr lang="hu-HU" dirty="0" err="1" smtClean="0"/>
              <a:t>ikonische</a:t>
            </a:r>
            <a:r>
              <a:rPr lang="hu-HU" dirty="0" smtClean="0"/>
              <a:t> + </a:t>
            </a:r>
            <a:r>
              <a:rPr lang="hu-HU" dirty="0" err="1" smtClean="0"/>
              <a:t>indexikalische</a:t>
            </a:r>
            <a:r>
              <a:rPr lang="hu-HU" dirty="0" smtClean="0"/>
              <a:t> </a:t>
            </a:r>
            <a:r>
              <a:rPr lang="hu-HU" dirty="0" err="1" smtClean="0"/>
              <a:t>Zeichen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286" y="3277214"/>
            <a:ext cx="5181600" cy="2914650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9042" y="3275104"/>
            <a:ext cx="5177286" cy="29167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76008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Sprache</a:t>
            </a:r>
            <a:r>
              <a:rPr lang="hu-HU" b="1" dirty="0" smtClean="0"/>
              <a:t> – </a:t>
            </a:r>
            <a:r>
              <a:rPr lang="hu-HU" b="1" dirty="0" err="1" smtClean="0"/>
              <a:t>Kultur</a:t>
            </a:r>
            <a:r>
              <a:rPr lang="hu-HU" b="1" dirty="0" smtClean="0"/>
              <a:t> - </a:t>
            </a:r>
            <a:r>
              <a:rPr lang="hu-HU" b="1" dirty="0" err="1" smtClean="0"/>
              <a:t>Gewalt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26278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 err="1" smtClean="0"/>
              <a:t>Das</a:t>
            </a:r>
            <a:r>
              <a:rPr lang="hu-HU" i="1" dirty="0" smtClean="0"/>
              <a:t> </a:t>
            </a:r>
            <a:r>
              <a:rPr lang="hu-HU" i="1" dirty="0" err="1" smtClean="0"/>
              <a:t>Versagen</a:t>
            </a:r>
            <a:r>
              <a:rPr lang="hu-HU" i="1" dirty="0" smtClean="0"/>
              <a:t> der </a:t>
            </a:r>
            <a:r>
              <a:rPr lang="hu-HU" i="1" dirty="0" err="1" smtClean="0"/>
              <a:t>Kommunikation</a:t>
            </a:r>
            <a:r>
              <a:rPr lang="hu-HU" i="1" dirty="0" smtClean="0"/>
              <a:t> </a:t>
            </a:r>
            <a:r>
              <a:rPr lang="hu-HU" i="1" dirty="0" err="1" smtClean="0"/>
              <a:t>ist</a:t>
            </a:r>
            <a:r>
              <a:rPr lang="hu-HU" i="1" dirty="0" smtClean="0"/>
              <a:t> </a:t>
            </a:r>
            <a:r>
              <a:rPr lang="hu-HU" i="1" dirty="0" err="1" smtClean="0"/>
              <a:t>der</a:t>
            </a:r>
            <a:r>
              <a:rPr lang="hu-HU" i="1" dirty="0" smtClean="0"/>
              <a:t> </a:t>
            </a:r>
            <a:r>
              <a:rPr lang="hu-HU" i="1" dirty="0" err="1" smtClean="0"/>
              <a:t>Anfang</a:t>
            </a:r>
            <a:r>
              <a:rPr lang="hu-HU" i="1" dirty="0" smtClean="0"/>
              <a:t> </a:t>
            </a:r>
            <a:r>
              <a:rPr lang="hu-HU" i="1" dirty="0" err="1" smtClean="0"/>
              <a:t>aller</a:t>
            </a:r>
            <a:r>
              <a:rPr lang="hu-HU" i="1" dirty="0" smtClean="0"/>
              <a:t> </a:t>
            </a:r>
            <a:r>
              <a:rPr lang="hu-HU" i="1" dirty="0" err="1" smtClean="0"/>
              <a:t>Gewalttätigkeit</a:t>
            </a:r>
            <a:r>
              <a:rPr lang="hu-HU" i="1" dirty="0" smtClean="0"/>
              <a:t>”</a:t>
            </a:r>
            <a:r>
              <a:rPr lang="hu-HU" dirty="0" smtClean="0"/>
              <a:t> 										</a:t>
            </a:r>
            <a:r>
              <a:rPr lang="hu-HU" sz="1600" dirty="0" smtClean="0"/>
              <a:t>(J.P. Sartre)</a:t>
            </a:r>
          </a:p>
          <a:p>
            <a:pPr marL="0" indent="0">
              <a:buNone/>
            </a:pPr>
            <a:r>
              <a:rPr lang="hu-HU" sz="2400" b="1" dirty="0" err="1" smtClean="0"/>
              <a:t>Rhetorik</a:t>
            </a:r>
            <a:r>
              <a:rPr lang="hu-HU" sz="2400" b="1" dirty="0" smtClean="0"/>
              <a:t> </a:t>
            </a:r>
            <a:r>
              <a:rPr lang="hu-HU" sz="2400" dirty="0" smtClean="0"/>
              <a:t>= „</a:t>
            </a:r>
            <a:r>
              <a:rPr lang="hu-HU" sz="2400" dirty="0" err="1" smtClean="0"/>
              <a:t>Sprachkosmetik</a:t>
            </a:r>
            <a:r>
              <a:rPr lang="hu-HU" sz="2400" dirty="0" smtClean="0"/>
              <a:t>”</a:t>
            </a:r>
          </a:p>
          <a:p>
            <a:pPr marL="0" indent="0">
              <a:buNone/>
            </a:pPr>
            <a:r>
              <a:rPr lang="hu-HU" sz="2400" dirty="0" err="1" smtClean="0"/>
              <a:t>Offene</a:t>
            </a:r>
            <a:r>
              <a:rPr lang="hu-HU" sz="2400" dirty="0" smtClean="0"/>
              <a:t> und </a:t>
            </a:r>
            <a:r>
              <a:rPr lang="hu-HU" sz="2400" dirty="0" err="1" smtClean="0"/>
              <a:t>verhüllte</a:t>
            </a:r>
            <a:r>
              <a:rPr lang="hu-HU" sz="2400" dirty="0" smtClean="0"/>
              <a:t> / </a:t>
            </a:r>
            <a:r>
              <a:rPr lang="hu-HU" sz="2400" dirty="0" err="1" smtClean="0"/>
              <a:t>verharmloste</a:t>
            </a:r>
            <a:r>
              <a:rPr lang="hu-HU" sz="2400" dirty="0" smtClean="0"/>
              <a:t> </a:t>
            </a:r>
            <a:r>
              <a:rPr lang="hu-HU" sz="2400" dirty="0" err="1" smtClean="0"/>
              <a:t>Agressivität</a:t>
            </a:r>
            <a:r>
              <a:rPr lang="hu-HU" sz="2400" dirty="0" smtClean="0"/>
              <a:t> </a:t>
            </a:r>
            <a:r>
              <a:rPr lang="hu-HU" sz="2400" dirty="0" err="1" smtClean="0"/>
              <a:t>durch</a:t>
            </a:r>
            <a:r>
              <a:rPr lang="hu-HU" sz="2400" dirty="0" smtClean="0"/>
              <a:t> </a:t>
            </a:r>
            <a:r>
              <a:rPr lang="hu-HU" sz="2400" dirty="0" err="1" smtClean="0"/>
              <a:t>Sprache</a:t>
            </a:r>
            <a:r>
              <a:rPr lang="hu-HU" sz="2400" dirty="0" smtClean="0"/>
              <a:t> – </a:t>
            </a:r>
            <a:r>
              <a:rPr lang="hu-HU" sz="2400" dirty="0" err="1" smtClean="0"/>
              <a:t>agressive</a:t>
            </a:r>
            <a:r>
              <a:rPr lang="hu-HU" sz="2400" dirty="0" smtClean="0"/>
              <a:t> </a:t>
            </a:r>
            <a:r>
              <a:rPr lang="hu-HU" sz="2400" dirty="0" err="1" smtClean="0"/>
              <a:t>oder</a:t>
            </a:r>
            <a:r>
              <a:rPr lang="hu-HU" sz="2400" dirty="0" smtClean="0"/>
              <a:t> „</a:t>
            </a:r>
            <a:r>
              <a:rPr lang="hu-HU" sz="2400" dirty="0" err="1" smtClean="0"/>
              <a:t>friedliche</a:t>
            </a:r>
            <a:r>
              <a:rPr lang="hu-HU" sz="2400" dirty="0" smtClean="0"/>
              <a:t>” </a:t>
            </a:r>
            <a:r>
              <a:rPr lang="hu-HU" sz="2400" b="1" dirty="0" err="1" smtClean="0"/>
              <a:t>Manipulation</a:t>
            </a:r>
            <a:r>
              <a:rPr lang="hu-HU" sz="2400" dirty="0" smtClean="0"/>
              <a:t>: </a:t>
            </a:r>
          </a:p>
          <a:p>
            <a:pPr marL="0" indent="0">
              <a:buNone/>
            </a:pPr>
            <a:r>
              <a:rPr lang="hu-HU" sz="2400" b="1" dirty="0" err="1" smtClean="0"/>
              <a:t>Politik</a:t>
            </a:r>
            <a:r>
              <a:rPr lang="hu-HU" sz="2400" dirty="0" smtClean="0"/>
              <a:t> (</a:t>
            </a:r>
            <a:r>
              <a:rPr lang="hu-HU" sz="2400" dirty="0" err="1" smtClean="0"/>
              <a:t>politische</a:t>
            </a:r>
            <a:r>
              <a:rPr lang="hu-HU" sz="2400" dirty="0" smtClean="0"/>
              <a:t> Reden, </a:t>
            </a:r>
            <a:r>
              <a:rPr lang="hu-HU" sz="2400" dirty="0" err="1" smtClean="0"/>
              <a:t>Hasskampagne</a:t>
            </a:r>
            <a:r>
              <a:rPr lang="hu-HU" sz="2400" dirty="0" smtClean="0"/>
              <a:t>)</a:t>
            </a:r>
          </a:p>
          <a:p>
            <a:pPr marL="0" indent="0">
              <a:buNone/>
            </a:pPr>
            <a:r>
              <a:rPr lang="hu-HU" sz="2400" dirty="0" smtClean="0"/>
              <a:t>Die </a:t>
            </a:r>
            <a:r>
              <a:rPr lang="hu-HU" sz="2400" dirty="0" err="1" smtClean="0"/>
              <a:t>moderne</a:t>
            </a:r>
            <a:r>
              <a:rPr lang="hu-HU" sz="2400" dirty="0" smtClean="0"/>
              <a:t> </a:t>
            </a:r>
            <a:r>
              <a:rPr lang="hu-HU" sz="2400" b="1" dirty="0" err="1" smtClean="0"/>
              <a:t>Werbeindustrie</a:t>
            </a:r>
            <a:r>
              <a:rPr lang="hu-HU" sz="2400" dirty="0" smtClean="0"/>
              <a:t> </a:t>
            </a:r>
            <a:r>
              <a:rPr lang="hu-HU" sz="2400" dirty="0" err="1" smtClean="0"/>
              <a:t>als</a:t>
            </a:r>
            <a:r>
              <a:rPr lang="hu-HU" sz="2400" dirty="0" smtClean="0"/>
              <a:t> </a:t>
            </a:r>
            <a:r>
              <a:rPr lang="hu-HU" sz="2400" dirty="0" err="1" smtClean="0"/>
              <a:t>Gesamtkunstwerk</a:t>
            </a:r>
            <a:r>
              <a:rPr lang="hu-HU" sz="2400" dirty="0" smtClean="0"/>
              <a:t> (</a:t>
            </a:r>
            <a:r>
              <a:rPr lang="hu-HU" sz="2400" dirty="0" err="1" smtClean="0"/>
              <a:t>Bild</a:t>
            </a:r>
            <a:r>
              <a:rPr lang="hu-HU" sz="2400" dirty="0" smtClean="0"/>
              <a:t>, </a:t>
            </a:r>
            <a:r>
              <a:rPr lang="hu-HU" sz="2400" dirty="0" err="1" smtClean="0"/>
              <a:t>Ton</a:t>
            </a:r>
            <a:r>
              <a:rPr lang="hu-HU" sz="2400" dirty="0" smtClean="0"/>
              <a:t>, </a:t>
            </a:r>
            <a:r>
              <a:rPr lang="hu-HU" sz="2400" dirty="0" err="1" smtClean="0"/>
              <a:t>Musik</a:t>
            </a:r>
            <a:r>
              <a:rPr lang="hu-HU" sz="2400" dirty="0" smtClean="0"/>
              <a:t>, </a:t>
            </a:r>
            <a:r>
              <a:rPr lang="hu-HU" sz="2400" dirty="0" err="1" smtClean="0"/>
              <a:t>Tanz</a:t>
            </a:r>
            <a:r>
              <a:rPr lang="hu-HU" sz="2400" dirty="0" smtClean="0"/>
              <a:t> etc.) </a:t>
            </a:r>
            <a:r>
              <a:rPr lang="hu-HU" sz="2400" dirty="0" err="1" smtClean="0"/>
              <a:t>totaler</a:t>
            </a:r>
            <a:r>
              <a:rPr lang="hu-HU" sz="2400" dirty="0" smtClean="0"/>
              <a:t> </a:t>
            </a:r>
            <a:r>
              <a:rPr lang="hu-HU" sz="2400" dirty="0" err="1" smtClean="0"/>
              <a:t>Agression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77183" y="1160595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/>
              <a:t>Agression</a:t>
            </a:r>
            <a:r>
              <a:rPr lang="hu-HU" dirty="0" smtClean="0"/>
              <a:t> </a:t>
            </a:r>
            <a:r>
              <a:rPr lang="hu-HU" dirty="0" err="1" smtClean="0"/>
              <a:t>durch</a:t>
            </a:r>
            <a:r>
              <a:rPr lang="hu-HU" dirty="0" smtClean="0"/>
              <a:t> </a:t>
            </a:r>
            <a:r>
              <a:rPr lang="hu-HU" dirty="0" err="1" smtClean="0"/>
              <a:t>Sprache</a:t>
            </a:r>
            <a:r>
              <a:rPr lang="hu-HU" dirty="0" smtClean="0"/>
              <a:t> (</a:t>
            </a:r>
            <a:r>
              <a:rPr lang="hu-HU" dirty="0" err="1" smtClean="0"/>
              <a:t>Politik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dirty="0" smtClean="0"/>
              <a:t>Hitler und </a:t>
            </a:r>
            <a:r>
              <a:rPr lang="hu-HU" dirty="0" err="1" smtClean="0"/>
              <a:t>Stalin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</a:t>
            </a:r>
            <a:r>
              <a:rPr lang="hu-HU" dirty="0" err="1" smtClean="0"/>
              <a:t>Redner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2971165" y="2731413"/>
            <a:ext cx="1127035" cy="477867"/>
          </a:xfrm>
        </p:spPr>
        <p:txBody>
          <a:bodyPr/>
          <a:lstStyle/>
          <a:p>
            <a:pPr algn="ctr"/>
            <a:r>
              <a:rPr lang="hu-HU" dirty="0" smtClean="0"/>
              <a:t>Hitler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183" y="3454535"/>
            <a:ext cx="5715000" cy="3200400"/>
          </a:xfrm>
          <a:prstGeom prst="rect">
            <a:avLst/>
          </a:prstGeom>
        </p:spPr>
      </p:pic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8658119" y="2316425"/>
            <a:ext cx="1350034" cy="512373"/>
          </a:xfrm>
        </p:spPr>
        <p:txBody>
          <a:bodyPr/>
          <a:lstStyle/>
          <a:p>
            <a:pPr algn="ctr"/>
            <a:r>
              <a:rPr lang="hu-HU" dirty="0" err="1" smtClean="0"/>
              <a:t>Stalin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902229" y="2970347"/>
            <a:ext cx="2861815" cy="36845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1408921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Werbung</a:t>
            </a:r>
            <a:r>
              <a:rPr lang="hu-HU" b="1" dirty="0" smtClean="0"/>
              <a:t> – </a:t>
            </a:r>
            <a:r>
              <a:rPr lang="hu-HU" b="1" dirty="0" err="1" smtClean="0"/>
              <a:t>muss</a:t>
            </a:r>
            <a:r>
              <a:rPr lang="hu-HU" b="1" dirty="0" smtClean="0"/>
              <a:t> </a:t>
            </a:r>
            <a:r>
              <a:rPr lang="hu-HU" b="1" dirty="0" err="1" smtClean="0"/>
              <a:t>das</a:t>
            </a:r>
            <a:r>
              <a:rPr lang="hu-HU" b="1" dirty="0" smtClean="0"/>
              <a:t> </a:t>
            </a:r>
            <a:r>
              <a:rPr lang="hu-HU" b="1" dirty="0" err="1" smtClean="0"/>
              <a:t>sein</a:t>
            </a:r>
            <a:r>
              <a:rPr lang="hu-HU" b="1" dirty="0" smtClean="0"/>
              <a:t>? </a:t>
            </a:r>
            <a:endParaRPr lang="hu-HU" b="1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7588" y="3378003"/>
            <a:ext cx="5183188" cy="2591594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7" y="3378003"/>
            <a:ext cx="5157787" cy="30946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142" y="1226421"/>
            <a:ext cx="11895828" cy="802167"/>
          </a:xfrm>
        </p:spPr>
        <p:txBody>
          <a:bodyPr>
            <a:noAutofit/>
          </a:bodyPr>
          <a:lstStyle/>
          <a:p>
            <a:pPr algn="ctr"/>
            <a:r>
              <a:rPr lang="hu-HU" sz="2800" dirty="0" err="1" smtClean="0"/>
              <a:t>Anscheinend</a:t>
            </a:r>
            <a:r>
              <a:rPr lang="hu-HU" sz="2800" dirty="0" smtClean="0"/>
              <a:t> </a:t>
            </a:r>
            <a:r>
              <a:rPr lang="hu-HU" sz="2800" dirty="0" err="1" smtClean="0"/>
              <a:t>harmlose</a:t>
            </a:r>
            <a:r>
              <a:rPr lang="hu-HU" sz="2800" dirty="0" smtClean="0"/>
              <a:t> („</a:t>
            </a:r>
            <a:r>
              <a:rPr lang="hu-HU" sz="2800" dirty="0" err="1" smtClean="0"/>
              <a:t>erotisch</a:t>
            </a:r>
            <a:r>
              <a:rPr lang="hu-HU" sz="2800" dirty="0" smtClean="0"/>
              <a:t> </a:t>
            </a:r>
            <a:r>
              <a:rPr lang="hu-HU" sz="2800" dirty="0" err="1" smtClean="0"/>
              <a:t>verführerische</a:t>
            </a:r>
            <a:r>
              <a:rPr lang="hu-HU" sz="2800" dirty="0" smtClean="0"/>
              <a:t>” und „</a:t>
            </a:r>
            <a:r>
              <a:rPr lang="hu-HU" sz="2800" dirty="0" err="1" smtClean="0"/>
              <a:t>humoristische</a:t>
            </a:r>
            <a:r>
              <a:rPr lang="hu-HU" sz="2800" dirty="0" smtClean="0"/>
              <a:t>”) </a:t>
            </a:r>
            <a:r>
              <a:rPr lang="hu-HU" sz="2800" dirty="0" err="1" smtClean="0"/>
              <a:t>Werbung</a:t>
            </a:r>
            <a:r>
              <a:rPr lang="hu-HU" sz="2800" dirty="0" smtClean="0"/>
              <a:t>, in </a:t>
            </a:r>
            <a:r>
              <a:rPr lang="hu-HU" sz="2800" dirty="0" err="1" smtClean="0"/>
              <a:t>Wirklichkeit</a:t>
            </a:r>
            <a:r>
              <a:rPr lang="hu-HU" sz="2800" dirty="0" smtClean="0"/>
              <a:t> </a:t>
            </a:r>
            <a:r>
              <a:rPr lang="hu-HU" sz="2800" dirty="0" err="1" smtClean="0"/>
              <a:t>agressive</a:t>
            </a:r>
            <a:r>
              <a:rPr lang="hu-HU" sz="2800" dirty="0" smtClean="0"/>
              <a:t> </a:t>
            </a:r>
            <a:r>
              <a:rPr lang="hu-HU" sz="2800" dirty="0" err="1" smtClean="0"/>
              <a:t>Manipulation</a:t>
            </a:r>
            <a:r>
              <a:rPr lang="hu-HU" sz="2800" dirty="0" smtClean="0"/>
              <a:t> </a:t>
            </a:r>
            <a:r>
              <a:rPr lang="hu-HU" sz="2800" dirty="0" err="1" smtClean="0"/>
              <a:t>durch</a:t>
            </a:r>
            <a:r>
              <a:rPr lang="hu-HU" sz="2800" dirty="0" smtClean="0"/>
              <a:t> </a:t>
            </a:r>
            <a:r>
              <a:rPr lang="hu-HU" sz="2800" dirty="0" err="1" smtClean="0"/>
              <a:t>Werbung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092516"/>
          </a:xfrm>
        </p:spPr>
        <p:txBody>
          <a:bodyPr>
            <a:normAutofit/>
          </a:bodyPr>
          <a:lstStyle/>
          <a:p>
            <a:pPr algn="ctr"/>
            <a:r>
              <a:rPr lang="hu-HU" sz="2000" dirty="0" err="1" smtClean="0"/>
              <a:t>Armaturenwerbung</a:t>
            </a:r>
            <a:r>
              <a:rPr lang="hu-HU" sz="2000" dirty="0" smtClean="0"/>
              <a:t> – </a:t>
            </a:r>
            <a:r>
              <a:rPr lang="hu-HU" sz="2000" dirty="0" err="1" smtClean="0"/>
              <a:t>Frauenmissbrauch</a:t>
            </a:r>
            <a:r>
              <a:rPr lang="hu-HU" sz="2000" dirty="0" smtClean="0"/>
              <a:t>, </a:t>
            </a:r>
            <a:r>
              <a:rPr lang="hu-HU" sz="2000" dirty="0" err="1" smtClean="0"/>
              <a:t>sexistisch</a:t>
            </a:r>
            <a:endParaRPr lang="hu-HU" sz="2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1092517"/>
          </a:xfrm>
        </p:spPr>
        <p:txBody>
          <a:bodyPr>
            <a:normAutofit/>
          </a:bodyPr>
          <a:lstStyle/>
          <a:p>
            <a:pPr algn="ctr"/>
            <a:r>
              <a:rPr lang="hu-HU" sz="2000" dirty="0" err="1" smtClean="0"/>
              <a:t>Schwarzkopf-Asylant</a:t>
            </a:r>
            <a:r>
              <a:rPr lang="hu-HU" sz="2000" dirty="0" smtClean="0"/>
              <a:t> </a:t>
            </a:r>
            <a:r>
              <a:rPr lang="hu-HU" sz="2000" dirty="0" err="1" smtClean="0"/>
              <a:t>Schwarzkopfwerbung</a:t>
            </a:r>
            <a:r>
              <a:rPr lang="hu-HU" sz="2000" dirty="0" smtClean="0"/>
              <a:t> – </a:t>
            </a:r>
            <a:r>
              <a:rPr lang="hu-HU" sz="2000" dirty="0" err="1" smtClean="0"/>
              <a:t>rassistisch</a:t>
            </a:r>
            <a:endParaRPr lang="hu-HU" sz="2000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43223" y="2880995"/>
            <a:ext cx="2241141" cy="3684588"/>
          </a:xfrm>
          <a:prstGeom prst="rect">
            <a:avLst/>
          </a:prstGeom>
        </p:spPr>
      </p:pic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55461" y="2880995"/>
            <a:ext cx="2726439" cy="36845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97797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ZEICHEN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07698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Was</a:t>
            </a:r>
            <a:r>
              <a:rPr lang="hu-HU" b="1" dirty="0" smtClean="0"/>
              <a:t> </a:t>
            </a:r>
            <a:r>
              <a:rPr lang="hu-HU" b="1" dirty="0" err="1" smtClean="0"/>
              <a:t>ist</a:t>
            </a:r>
            <a:r>
              <a:rPr lang="hu-HU" b="1" dirty="0" smtClean="0"/>
              <a:t> </a:t>
            </a:r>
            <a:r>
              <a:rPr lang="hu-HU" b="1" dirty="0" err="1" smtClean="0"/>
              <a:t>das</a:t>
            </a:r>
            <a:r>
              <a:rPr lang="hu-HU" b="1" dirty="0" smtClean="0"/>
              <a:t> „</a:t>
            </a:r>
            <a:r>
              <a:rPr lang="hu-HU" b="1" dirty="0" err="1" smtClean="0"/>
              <a:t>Zeichen</a:t>
            </a:r>
            <a:r>
              <a:rPr lang="hu-HU" b="1" dirty="0" smtClean="0"/>
              <a:t>”?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34584"/>
            <a:ext cx="105156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Nach </a:t>
            </a:r>
            <a:r>
              <a:rPr lang="hu-HU" sz="2400" u="sng" dirty="0" err="1" smtClean="0"/>
              <a:t>Fr</a:t>
            </a:r>
            <a:r>
              <a:rPr lang="hu-HU" sz="2400" u="sng" dirty="0" smtClean="0"/>
              <a:t>. Nietzsche</a:t>
            </a:r>
            <a:r>
              <a:rPr lang="hu-HU" sz="2400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 der </a:t>
            </a:r>
            <a:r>
              <a:rPr lang="hu-HU" sz="2400" dirty="0" err="1" smtClean="0"/>
              <a:t>Mensch</a:t>
            </a:r>
            <a:r>
              <a:rPr lang="hu-HU" sz="2400" dirty="0" smtClean="0"/>
              <a:t> </a:t>
            </a:r>
            <a:r>
              <a:rPr lang="hu-HU" sz="2400" dirty="0" err="1" smtClean="0"/>
              <a:t>ein</a:t>
            </a:r>
            <a:r>
              <a:rPr lang="hu-HU" sz="2400" dirty="0" smtClean="0"/>
              <a:t> </a:t>
            </a:r>
            <a:r>
              <a:rPr lang="hu-HU" sz="2400" dirty="0" err="1" smtClean="0"/>
              <a:t>Tier</a:t>
            </a:r>
            <a:r>
              <a:rPr lang="hu-HU" sz="2400" dirty="0" smtClean="0"/>
              <a:t>, 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zu</a:t>
            </a:r>
            <a:r>
              <a:rPr lang="hu-HU" sz="2400" dirty="0" smtClean="0"/>
              <a:t> </a:t>
            </a:r>
            <a:r>
              <a:rPr lang="hu-HU" sz="2400" dirty="0" err="1" smtClean="0"/>
              <a:t>erinnern</a:t>
            </a:r>
            <a:r>
              <a:rPr lang="hu-HU" sz="2400" dirty="0" smtClean="0"/>
              <a:t> </a:t>
            </a:r>
            <a:r>
              <a:rPr lang="hu-HU" sz="2400" dirty="0" err="1" smtClean="0"/>
              <a:t>vermag</a:t>
            </a:r>
            <a:r>
              <a:rPr lang="hu-HU" sz="2400" dirty="0" smtClean="0"/>
              <a:t>. </a:t>
            </a:r>
            <a:r>
              <a:rPr lang="hu-HU" sz="2400" dirty="0" err="1" smtClean="0"/>
              <a:t>Wenn</a:t>
            </a:r>
            <a:r>
              <a:rPr lang="hu-HU" sz="2400" dirty="0" smtClean="0"/>
              <a:t> man das </a:t>
            </a:r>
            <a:r>
              <a:rPr lang="hu-HU" sz="2400" dirty="0" err="1" smtClean="0"/>
              <a:t>Schaf</a:t>
            </a:r>
            <a:r>
              <a:rPr lang="hu-HU" sz="2400" dirty="0" smtClean="0"/>
              <a:t> </a:t>
            </a:r>
            <a:r>
              <a:rPr lang="hu-HU" sz="2400" dirty="0" err="1" smtClean="0"/>
              <a:t>fragt</a:t>
            </a:r>
            <a:r>
              <a:rPr lang="hu-HU" sz="2400" dirty="0" smtClean="0"/>
              <a:t>, </a:t>
            </a:r>
            <a:r>
              <a:rPr lang="hu-HU" sz="2400" dirty="0" err="1" smtClean="0"/>
              <a:t>warum</a:t>
            </a:r>
            <a:r>
              <a:rPr lang="hu-HU" sz="2400" dirty="0" smtClean="0"/>
              <a:t> es </a:t>
            </a:r>
            <a:r>
              <a:rPr lang="hu-HU" sz="2400" dirty="0" err="1" smtClean="0"/>
              <a:t>so</a:t>
            </a:r>
            <a:r>
              <a:rPr lang="hu-HU" sz="2400" dirty="0" smtClean="0"/>
              <a:t> </a:t>
            </a:r>
            <a:r>
              <a:rPr lang="hu-HU" sz="2400" dirty="0" err="1" smtClean="0"/>
              <a:t>glücklich</a:t>
            </a:r>
            <a:r>
              <a:rPr lang="hu-HU" sz="2400" dirty="0" smtClean="0"/>
              <a:t> </a:t>
            </a:r>
            <a:r>
              <a:rPr lang="hu-HU" sz="2400" dirty="0" err="1" smtClean="0"/>
              <a:t>sei</a:t>
            </a:r>
            <a:r>
              <a:rPr lang="hu-HU" sz="2400" dirty="0" smtClean="0"/>
              <a:t>, </a:t>
            </a:r>
            <a:r>
              <a:rPr lang="hu-HU" sz="2400" dirty="0" err="1" smtClean="0"/>
              <a:t>antwortet</a:t>
            </a:r>
            <a:r>
              <a:rPr lang="hu-HU" sz="2400" dirty="0" smtClean="0"/>
              <a:t> das </a:t>
            </a:r>
            <a:r>
              <a:rPr lang="hu-HU" sz="2400" dirty="0" err="1" smtClean="0"/>
              <a:t>Schaf</a:t>
            </a:r>
            <a:r>
              <a:rPr lang="hu-HU" sz="2400" dirty="0" smtClean="0"/>
              <a:t> </a:t>
            </a:r>
            <a:r>
              <a:rPr lang="hu-HU" sz="2400" dirty="0" err="1" smtClean="0"/>
              <a:t>nicht</a:t>
            </a:r>
            <a:r>
              <a:rPr lang="hu-HU" sz="2400" dirty="0" smtClean="0"/>
              <a:t>, </a:t>
            </a:r>
            <a:r>
              <a:rPr lang="hu-HU" sz="2400" dirty="0" err="1" smtClean="0"/>
              <a:t>weil</a:t>
            </a:r>
            <a:r>
              <a:rPr lang="hu-HU" sz="2400" dirty="0" smtClean="0"/>
              <a:t> </a:t>
            </a:r>
            <a:r>
              <a:rPr lang="hu-HU" sz="2400" dirty="0" err="1" smtClean="0"/>
              <a:t>er</a:t>
            </a:r>
            <a:r>
              <a:rPr lang="hu-HU" sz="2400" dirty="0" smtClean="0"/>
              <a:t> die </a:t>
            </a:r>
            <a:r>
              <a:rPr lang="hu-HU" sz="2400" dirty="0" err="1" smtClean="0"/>
              <a:t>Frage</a:t>
            </a:r>
            <a:r>
              <a:rPr lang="hu-HU" sz="2400" dirty="0" smtClean="0"/>
              <a:t> </a:t>
            </a:r>
            <a:r>
              <a:rPr lang="hu-HU" sz="2400" dirty="0" err="1" smtClean="0"/>
              <a:t>sofort</a:t>
            </a:r>
            <a:r>
              <a:rPr lang="hu-HU" sz="2400" dirty="0" smtClean="0"/>
              <a:t> </a:t>
            </a:r>
            <a:r>
              <a:rPr lang="hu-HU" sz="2400" dirty="0" err="1" smtClean="0"/>
              <a:t>vergessen</a:t>
            </a:r>
            <a:r>
              <a:rPr lang="hu-HU" sz="2400" dirty="0" smtClean="0"/>
              <a:t> hat</a:t>
            </a:r>
            <a:r>
              <a:rPr lang="hu-HU" sz="2400" dirty="0" smtClean="0"/>
              <a:t>. </a:t>
            </a:r>
            <a:r>
              <a:rPr lang="hu-HU" sz="1700" dirty="0" smtClean="0"/>
              <a:t>(</a:t>
            </a:r>
            <a:r>
              <a:rPr lang="hu-HU" sz="1700" i="1" dirty="0" err="1" smtClean="0"/>
              <a:t>Vom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Nutzen</a:t>
            </a:r>
            <a:r>
              <a:rPr lang="hu-HU" sz="1700" i="1" dirty="0" smtClean="0"/>
              <a:t> und </a:t>
            </a:r>
            <a:r>
              <a:rPr lang="hu-HU" sz="1700" i="1" dirty="0" err="1" smtClean="0"/>
              <a:t>Nachteil</a:t>
            </a:r>
            <a:r>
              <a:rPr lang="hu-HU" sz="1700" i="1" dirty="0" smtClean="0"/>
              <a:t> der </a:t>
            </a:r>
            <a:r>
              <a:rPr lang="hu-HU" sz="1700" i="1" dirty="0" err="1" smtClean="0"/>
              <a:t>Historie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für</a:t>
            </a:r>
            <a:r>
              <a:rPr lang="hu-HU" sz="1700" i="1" dirty="0" smtClean="0"/>
              <a:t> das </a:t>
            </a:r>
            <a:r>
              <a:rPr lang="hu-HU" sz="1700" i="1" dirty="0" err="1" smtClean="0"/>
              <a:t>Leben</a:t>
            </a:r>
            <a:r>
              <a:rPr lang="hu-HU" sz="1700" dirty="0" smtClean="0"/>
              <a:t>)</a:t>
            </a:r>
          </a:p>
          <a:p>
            <a:r>
              <a:rPr lang="hu-HU" sz="2400" dirty="0" smtClean="0"/>
              <a:t>Der </a:t>
            </a:r>
            <a:r>
              <a:rPr lang="hu-HU" sz="2400" dirty="0" err="1" smtClean="0"/>
              <a:t>Mesch</a:t>
            </a:r>
            <a:r>
              <a:rPr lang="hu-HU" sz="2400" dirty="0" smtClean="0"/>
              <a:t> </a:t>
            </a:r>
            <a:r>
              <a:rPr lang="hu-HU" sz="2400" dirty="0" err="1" smtClean="0"/>
              <a:t>verfügt</a:t>
            </a:r>
            <a:r>
              <a:rPr lang="hu-HU" sz="2400" dirty="0" smtClean="0"/>
              <a:t> </a:t>
            </a:r>
            <a:r>
              <a:rPr lang="hu-HU" sz="2400" dirty="0" err="1" smtClean="0"/>
              <a:t>über</a:t>
            </a:r>
            <a:r>
              <a:rPr lang="hu-HU" sz="2400" dirty="0" smtClean="0"/>
              <a:t> </a:t>
            </a:r>
            <a:r>
              <a:rPr lang="hu-HU" sz="2400" dirty="0" err="1" smtClean="0"/>
              <a:t>ein</a:t>
            </a:r>
            <a:r>
              <a:rPr lang="hu-HU" sz="2400" dirty="0" smtClean="0"/>
              <a:t> </a:t>
            </a:r>
            <a:r>
              <a:rPr lang="hu-HU" sz="2400" dirty="0" err="1" smtClean="0"/>
              <a:t>bestimmtes</a:t>
            </a:r>
            <a:r>
              <a:rPr lang="hu-HU" sz="2400" dirty="0" smtClean="0"/>
              <a:t> </a:t>
            </a:r>
            <a:r>
              <a:rPr lang="hu-HU" sz="2400" dirty="0" err="1" smtClean="0"/>
              <a:t>Gedächtnis</a:t>
            </a:r>
            <a:r>
              <a:rPr lang="hu-HU" sz="2400" dirty="0" smtClean="0"/>
              <a:t>, </a:t>
            </a:r>
            <a:r>
              <a:rPr lang="hu-HU" sz="2400" dirty="0" err="1" smtClean="0"/>
              <a:t>kann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erinnern</a:t>
            </a:r>
            <a:r>
              <a:rPr lang="hu-HU" sz="2400" dirty="0" smtClean="0"/>
              <a:t> und 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dirty="0" err="1" smtClean="0"/>
              <a:t>Erinnerte</a:t>
            </a:r>
            <a:r>
              <a:rPr lang="hu-HU" sz="2400" dirty="0" smtClean="0"/>
              <a:t> in </a:t>
            </a:r>
            <a:r>
              <a:rPr lang="hu-HU" sz="2400" dirty="0" err="1" smtClean="0"/>
              <a:t>seinem</a:t>
            </a:r>
            <a:r>
              <a:rPr lang="hu-HU" sz="2400" dirty="0" smtClean="0"/>
              <a:t> </a:t>
            </a:r>
            <a:r>
              <a:rPr lang="hu-HU" sz="2400" dirty="0" err="1" smtClean="0"/>
              <a:t>Gedächtnis</a:t>
            </a:r>
            <a:r>
              <a:rPr lang="hu-HU" sz="2400" dirty="0" smtClean="0"/>
              <a:t> </a:t>
            </a:r>
            <a:r>
              <a:rPr lang="hu-HU" sz="2400" dirty="0" err="1" smtClean="0"/>
              <a:t>speichern</a:t>
            </a:r>
            <a:r>
              <a:rPr lang="hu-HU" sz="2400" dirty="0" smtClean="0"/>
              <a:t>. Der </a:t>
            </a:r>
            <a:r>
              <a:rPr lang="hu-HU" sz="2400" dirty="0" err="1" smtClean="0"/>
              <a:t>Mensch</a:t>
            </a:r>
            <a:r>
              <a:rPr lang="hu-HU" sz="2400" dirty="0" smtClean="0"/>
              <a:t> </a:t>
            </a:r>
            <a:r>
              <a:rPr lang="hu-HU" sz="2400" dirty="0" err="1" smtClean="0"/>
              <a:t>bewegt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also</a:t>
            </a:r>
            <a:r>
              <a:rPr lang="hu-HU" sz="2400" dirty="0" smtClean="0"/>
              <a:t> in </a:t>
            </a:r>
            <a:r>
              <a:rPr lang="hu-HU" sz="2400" dirty="0" err="1" smtClean="0"/>
              <a:t>einem</a:t>
            </a:r>
            <a:r>
              <a:rPr lang="hu-HU" sz="2400" dirty="0" smtClean="0"/>
              <a:t> Zeithorizont, in </a:t>
            </a:r>
            <a:r>
              <a:rPr lang="hu-HU" sz="2400" dirty="0" err="1" smtClean="0"/>
              <a:t>dem</a:t>
            </a:r>
            <a:r>
              <a:rPr lang="hu-HU" sz="2400" dirty="0" smtClean="0"/>
              <a:t>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erinnern</a:t>
            </a:r>
            <a:r>
              <a:rPr lang="hu-HU" sz="2400" dirty="0" smtClean="0"/>
              <a:t>, </a:t>
            </a:r>
            <a:r>
              <a:rPr lang="hu-HU" sz="2400" dirty="0" err="1" smtClean="0"/>
              <a:t>Erwartungen</a:t>
            </a:r>
            <a:r>
              <a:rPr lang="hu-HU" sz="2400" dirty="0" smtClean="0"/>
              <a:t> </a:t>
            </a:r>
            <a:r>
              <a:rPr lang="hu-HU" sz="2400" dirty="0" err="1" smtClean="0"/>
              <a:t>aufbauen</a:t>
            </a:r>
            <a:r>
              <a:rPr lang="hu-HU" sz="2400" dirty="0" smtClean="0"/>
              <a:t> und </a:t>
            </a:r>
            <a:r>
              <a:rPr lang="hu-HU" sz="2400" dirty="0" err="1" smtClean="0"/>
              <a:t>Ziele</a:t>
            </a:r>
            <a:r>
              <a:rPr lang="hu-HU" sz="2400" dirty="0" smtClean="0"/>
              <a:t> </a:t>
            </a:r>
            <a:r>
              <a:rPr lang="hu-HU" sz="2400" dirty="0" err="1" smtClean="0"/>
              <a:t>setzen</a:t>
            </a:r>
            <a:r>
              <a:rPr lang="hu-HU" sz="2400" dirty="0" smtClean="0"/>
              <a:t> </a:t>
            </a:r>
            <a:r>
              <a:rPr lang="hu-HU" sz="2400" dirty="0" err="1" smtClean="0"/>
              <a:t>kann</a:t>
            </a:r>
            <a:r>
              <a:rPr lang="hu-HU" sz="2400" dirty="0" smtClean="0"/>
              <a:t> </a:t>
            </a:r>
            <a:r>
              <a:rPr lang="hu-HU" sz="1700" dirty="0" smtClean="0"/>
              <a:t>(Assmann 27)</a:t>
            </a:r>
          </a:p>
          <a:p>
            <a:r>
              <a:rPr lang="hu-HU" sz="2400" dirty="0" smtClean="0"/>
              <a:t>Nach </a:t>
            </a:r>
            <a:r>
              <a:rPr lang="hu-HU" sz="2400" u="sng" dirty="0" err="1" smtClean="0"/>
              <a:t>Kenneth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Burke</a:t>
            </a:r>
            <a:r>
              <a:rPr lang="hu-HU" sz="2400" u="sng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 der </a:t>
            </a:r>
            <a:r>
              <a:rPr lang="hu-HU" sz="2400" dirty="0" err="1" smtClean="0"/>
              <a:t>Mensch</a:t>
            </a:r>
            <a:r>
              <a:rPr lang="hu-HU" sz="2400" dirty="0" smtClean="0"/>
              <a:t> </a:t>
            </a:r>
            <a:r>
              <a:rPr lang="hu-HU" sz="2400" dirty="0" err="1" smtClean="0"/>
              <a:t>ein</a:t>
            </a:r>
            <a:r>
              <a:rPr lang="hu-HU" sz="2400" dirty="0" smtClean="0"/>
              <a:t> </a:t>
            </a:r>
            <a:r>
              <a:rPr lang="hu-HU" sz="2400" dirty="0" err="1" smtClean="0"/>
              <a:t>Tier</a:t>
            </a:r>
            <a:r>
              <a:rPr lang="hu-HU" sz="2400" dirty="0" smtClean="0"/>
              <a:t>, 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b="1" dirty="0" err="1" smtClean="0"/>
              <a:t>Symbole</a:t>
            </a:r>
            <a:r>
              <a:rPr lang="hu-HU" sz="2400" dirty="0" smtClean="0"/>
              <a:t> </a:t>
            </a:r>
            <a:r>
              <a:rPr lang="hu-HU" sz="2400" dirty="0" err="1" smtClean="0"/>
              <a:t>benutzt</a:t>
            </a:r>
            <a:r>
              <a:rPr lang="hu-HU" sz="2400" dirty="0" smtClean="0"/>
              <a:t> – </a:t>
            </a:r>
            <a:r>
              <a:rPr lang="hu-HU" sz="2400" dirty="0" err="1" smtClean="0"/>
              <a:t>Literatur</a:t>
            </a:r>
            <a:r>
              <a:rPr lang="hu-HU" sz="2400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 </a:t>
            </a:r>
            <a:r>
              <a:rPr lang="hu-HU" sz="2400" dirty="0" err="1" smtClean="0"/>
              <a:t>auch</a:t>
            </a:r>
            <a:r>
              <a:rPr lang="hu-HU" sz="2400" dirty="0" smtClean="0"/>
              <a:t> </a:t>
            </a:r>
            <a:r>
              <a:rPr lang="hu-HU" sz="2400" dirty="0" err="1" smtClean="0"/>
              <a:t>eine</a:t>
            </a:r>
            <a:r>
              <a:rPr lang="hu-HU" sz="2400" dirty="0" smtClean="0"/>
              <a:t> </a:t>
            </a:r>
            <a:r>
              <a:rPr lang="hu-HU" sz="2400" dirty="0" err="1" smtClean="0"/>
              <a:t>symbolische</a:t>
            </a:r>
            <a:r>
              <a:rPr lang="hu-HU" sz="2400" dirty="0" smtClean="0"/>
              <a:t> </a:t>
            </a:r>
            <a:r>
              <a:rPr lang="hu-HU" sz="2400" dirty="0" err="1" smtClean="0"/>
              <a:t>Handlung</a:t>
            </a:r>
            <a:r>
              <a:rPr lang="hu-HU" dirty="0" smtClean="0"/>
              <a:t>… </a:t>
            </a:r>
            <a:r>
              <a:rPr lang="hu-HU" sz="1600" dirty="0" smtClean="0"/>
              <a:t>(A. 27)</a:t>
            </a:r>
          </a:p>
          <a:p>
            <a:pPr marL="0" indent="0" algn="ctr">
              <a:buNone/>
            </a:pPr>
            <a:r>
              <a:rPr lang="hu-HU" dirty="0" smtClean="0"/>
              <a:t>Die </a:t>
            </a:r>
            <a:r>
              <a:rPr lang="hu-HU" dirty="0" err="1" smtClean="0"/>
              <a:t>Sprache</a:t>
            </a:r>
            <a:r>
              <a:rPr lang="hu-HU" dirty="0" smtClean="0"/>
              <a:t> der </a:t>
            </a:r>
            <a:r>
              <a:rPr lang="hu-HU" dirty="0" err="1" smtClean="0"/>
              <a:t>Tiere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b="1" dirty="0" err="1" smtClean="0"/>
              <a:t>Kommunikationsmedium</a:t>
            </a:r>
            <a:r>
              <a:rPr lang="hu-HU" dirty="0" smtClean="0"/>
              <a:t>, 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kein</a:t>
            </a:r>
            <a:r>
              <a:rPr lang="hu-HU" dirty="0" smtClean="0"/>
              <a:t> </a:t>
            </a:r>
            <a:r>
              <a:rPr lang="hu-HU" b="1" dirty="0" err="1" smtClean="0"/>
              <a:t>Speichermedium</a:t>
            </a:r>
            <a:r>
              <a:rPr lang="hu-HU" dirty="0" smtClean="0"/>
              <a:t> </a:t>
            </a:r>
            <a:r>
              <a:rPr lang="hu-HU" sz="1600" dirty="0" smtClean="0"/>
              <a:t>(Assmann 28.) – </a:t>
            </a:r>
            <a:r>
              <a:rPr lang="hu-HU" sz="1600" dirty="0" err="1" smtClean="0"/>
              <a:t>Beispiel</a:t>
            </a:r>
            <a:r>
              <a:rPr lang="hu-HU" sz="1600" dirty="0" smtClean="0"/>
              <a:t>: </a:t>
            </a:r>
            <a:r>
              <a:rPr lang="hu-HU" sz="1600" dirty="0" err="1" smtClean="0"/>
              <a:t>Amselmutter</a:t>
            </a:r>
            <a:r>
              <a:rPr lang="hu-HU" sz="1600" dirty="0" smtClean="0"/>
              <a:t> und </a:t>
            </a:r>
            <a:r>
              <a:rPr lang="hu-HU" sz="1600" dirty="0" err="1" smtClean="0"/>
              <a:t>Jungvogel</a:t>
            </a:r>
            <a:r>
              <a:rPr lang="hu-HU" sz="1600" dirty="0" smtClean="0"/>
              <a:t>…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226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i="1" dirty="0" smtClean="0"/>
              <a:t>„Die </a:t>
            </a:r>
            <a:r>
              <a:rPr lang="hu-HU" b="1" i="1" dirty="0" err="1" smtClean="0"/>
              <a:t>Sprache</a:t>
            </a:r>
            <a:r>
              <a:rPr lang="hu-HU" b="1" i="1" dirty="0" smtClean="0"/>
              <a:t> </a:t>
            </a:r>
            <a:r>
              <a:rPr lang="hu-HU" b="1" i="1" dirty="0" err="1" smtClean="0"/>
              <a:t>ist</a:t>
            </a:r>
            <a:r>
              <a:rPr lang="hu-HU" b="1" i="1" dirty="0" smtClean="0"/>
              <a:t> </a:t>
            </a:r>
            <a:r>
              <a:rPr lang="hu-HU" b="1" i="1" dirty="0" err="1" smtClean="0"/>
              <a:t>das</a:t>
            </a:r>
            <a:r>
              <a:rPr lang="hu-HU" b="1" i="1" dirty="0" smtClean="0"/>
              <a:t> </a:t>
            </a:r>
            <a:r>
              <a:rPr lang="hu-HU" b="1" i="1" dirty="0" err="1" smtClean="0"/>
              <a:t>Haus</a:t>
            </a:r>
            <a:r>
              <a:rPr lang="hu-HU" b="1" i="1" dirty="0" smtClean="0"/>
              <a:t> des </a:t>
            </a:r>
            <a:r>
              <a:rPr lang="hu-HU" b="1" i="1" dirty="0" err="1" smtClean="0"/>
              <a:t>Seins</a:t>
            </a:r>
            <a:r>
              <a:rPr lang="hu-HU" b="1" i="1" dirty="0" smtClean="0"/>
              <a:t>” </a:t>
            </a:r>
            <a:r>
              <a:rPr lang="hu-HU" b="1" dirty="0" smtClean="0"/>
              <a:t>(Heidegger)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hu-HU" sz="2600" dirty="0" smtClean="0"/>
              <a:t>Die </a:t>
            </a:r>
            <a:r>
              <a:rPr lang="hu-HU" sz="2600" dirty="0" err="1" smtClean="0"/>
              <a:t>menschliche</a:t>
            </a:r>
            <a:r>
              <a:rPr lang="hu-HU" sz="2600" dirty="0" smtClean="0"/>
              <a:t> – </a:t>
            </a:r>
            <a:r>
              <a:rPr lang="hu-HU" sz="2600" dirty="0" err="1" smtClean="0"/>
              <a:t>natürliche</a:t>
            </a:r>
            <a:r>
              <a:rPr lang="hu-HU" sz="2600" dirty="0" smtClean="0"/>
              <a:t> – </a:t>
            </a:r>
            <a:r>
              <a:rPr lang="hu-HU" sz="2600" dirty="0" err="1" smtClean="0"/>
              <a:t>Sprache</a:t>
            </a:r>
            <a:r>
              <a:rPr lang="hu-HU" sz="2600" dirty="0" smtClean="0"/>
              <a:t> </a:t>
            </a:r>
            <a:r>
              <a:rPr lang="hu-HU" sz="2600" dirty="0" err="1" smtClean="0"/>
              <a:t>ist</a:t>
            </a:r>
            <a:r>
              <a:rPr lang="hu-HU" sz="2600" dirty="0" smtClean="0"/>
              <a:t> </a:t>
            </a:r>
            <a:r>
              <a:rPr lang="hu-HU" sz="2600" dirty="0" err="1" smtClean="0"/>
              <a:t>ein</a:t>
            </a:r>
            <a:r>
              <a:rPr lang="hu-HU" sz="2600" dirty="0" smtClean="0"/>
              <a:t> </a:t>
            </a:r>
            <a:r>
              <a:rPr lang="hu-HU" sz="2600" dirty="0" err="1" smtClean="0"/>
              <a:t>Medium</a:t>
            </a:r>
            <a:r>
              <a:rPr lang="hu-HU" sz="2600" dirty="0" smtClean="0"/>
              <a:t>, in </a:t>
            </a:r>
            <a:r>
              <a:rPr lang="hu-HU" sz="2600" dirty="0" err="1" smtClean="0"/>
              <a:t>dem</a:t>
            </a:r>
            <a:r>
              <a:rPr lang="hu-HU" sz="2600" dirty="0"/>
              <a:t> </a:t>
            </a:r>
            <a:r>
              <a:rPr lang="hu-HU" sz="2600" dirty="0" err="1" smtClean="0"/>
              <a:t>Menschen</a:t>
            </a:r>
            <a:r>
              <a:rPr lang="hu-HU" sz="2600" dirty="0" smtClean="0"/>
              <a:t> </a:t>
            </a:r>
            <a:r>
              <a:rPr lang="hu-HU" sz="2600" dirty="0" err="1" smtClean="0"/>
              <a:t>ihre</a:t>
            </a:r>
            <a:r>
              <a:rPr lang="hu-HU" sz="2600" dirty="0" smtClean="0"/>
              <a:t> Welt, </a:t>
            </a:r>
            <a:r>
              <a:rPr lang="hu-HU" sz="2600" dirty="0" err="1" smtClean="0"/>
              <a:t>ihre</a:t>
            </a:r>
            <a:r>
              <a:rPr lang="hu-HU" sz="2600" dirty="0" smtClean="0"/>
              <a:t> </a:t>
            </a:r>
            <a:r>
              <a:rPr lang="hu-HU" sz="2600" dirty="0" err="1" smtClean="0"/>
              <a:t>Kultur</a:t>
            </a:r>
            <a:r>
              <a:rPr lang="hu-HU" sz="2600" dirty="0" smtClean="0"/>
              <a:t> und </a:t>
            </a:r>
            <a:r>
              <a:rPr lang="hu-HU" sz="2600" dirty="0" err="1" smtClean="0"/>
              <a:t>sich</a:t>
            </a:r>
            <a:r>
              <a:rPr lang="hu-HU" sz="2600" dirty="0" smtClean="0"/>
              <a:t> </a:t>
            </a:r>
            <a:r>
              <a:rPr lang="hu-HU" sz="2600" dirty="0" err="1" smtClean="0"/>
              <a:t>selber</a:t>
            </a:r>
            <a:r>
              <a:rPr lang="hu-HU" sz="2600" dirty="0" smtClean="0"/>
              <a:t> </a:t>
            </a:r>
            <a:r>
              <a:rPr lang="hu-HU" sz="2600" dirty="0" err="1" smtClean="0"/>
              <a:t>erschaffen</a:t>
            </a:r>
            <a:r>
              <a:rPr lang="hu-HU" sz="2600" dirty="0" smtClean="0"/>
              <a:t>. </a:t>
            </a:r>
            <a:r>
              <a:rPr lang="hu-HU" sz="1700" dirty="0" smtClean="0"/>
              <a:t>(</a:t>
            </a:r>
            <a:r>
              <a:rPr lang="hu-HU" sz="1700" dirty="0" err="1" smtClean="0"/>
              <a:t>vgl</a:t>
            </a:r>
            <a:r>
              <a:rPr lang="hu-HU" sz="1700" dirty="0" smtClean="0"/>
              <a:t>. Assmann</a:t>
            </a:r>
            <a:r>
              <a:rPr lang="hu-HU" sz="1700" dirty="0" smtClean="0"/>
              <a:t>)</a:t>
            </a:r>
          </a:p>
          <a:p>
            <a:r>
              <a:rPr lang="hu-HU" sz="2600" i="1" dirty="0" smtClean="0"/>
              <a:t>„</a:t>
            </a:r>
            <a:r>
              <a:rPr lang="hu-HU" sz="2600" b="1" i="1" dirty="0" smtClean="0">
                <a:solidFill>
                  <a:srgbClr val="C00000"/>
                </a:solidFill>
              </a:rPr>
              <a:t>Die </a:t>
            </a:r>
            <a:r>
              <a:rPr lang="hu-HU" sz="2600" b="1" i="1" dirty="0" err="1" smtClean="0">
                <a:solidFill>
                  <a:srgbClr val="C00000"/>
                </a:solidFill>
              </a:rPr>
              <a:t>Sprache</a:t>
            </a:r>
            <a:r>
              <a:rPr lang="hu-HU" sz="2600" b="1" i="1" dirty="0" smtClean="0">
                <a:solidFill>
                  <a:srgbClr val="C00000"/>
                </a:solidFill>
              </a:rPr>
              <a:t> </a:t>
            </a:r>
            <a:r>
              <a:rPr lang="hu-HU" sz="2600" b="1" i="1" dirty="0" err="1" smtClean="0">
                <a:solidFill>
                  <a:srgbClr val="C00000"/>
                </a:solidFill>
              </a:rPr>
              <a:t>ist</a:t>
            </a:r>
            <a:r>
              <a:rPr lang="hu-HU" sz="2600" b="1" i="1" dirty="0" smtClean="0">
                <a:solidFill>
                  <a:srgbClr val="C00000"/>
                </a:solidFill>
              </a:rPr>
              <a:t> </a:t>
            </a:r>
            <a:r>
              <a:rPr lang="hu-HU" sz="2600" b="1" i="1" dirty="0" err="1" smtClean="0">
                <a:solidFill>
                  <a:srgbClr val="C00000"/>
                </a:solidFill>
              </a:rPr>
              <a:t>das</a:t>
            </a:r>
            <a:r>
              <a:rPr lang="hu-HU" sz="2600" b="1" i="1" dirty="0" smtClean="0">
                <a:solidFill>
                  <a:srgbClr val="C00000"/>
                </a:solidFill>
              </a:rPr>
              <a:t> </a:t>
            </a:r>
            <a:r>
              <a:rPr lang="hu-HU" sz="2600" b="1" i="1" dirty="0" err="1" smtClean="0">
                <a:solidFill>
                  <a:srgbClr val="C00000"/>
                </a:solidFill>
              </a:rPr>
              <a:t>Haus</a:t>
            </a:r>
            <a:r>
              <a:rPr lang="hu-HU" sz="2600" b="1" i="1" dirty="0" smtClean="0">
                <a:solidFill>
                  <a:srgbClr val="C00000"/>
                </a:solidFill>
              </a:rPr>
              <a:t> des </a:t>
            </a:r>
            <a:r>
              <a:rPr lang="hu-HU" sz="2600" b="1" i="1" dirty="0" err="1" smtClean="0">
                <a:solidFill>
                  <a:srgbClr val="C00000"/>
                </a:solidFill>
              </a:rPr>
              <a:t>Seins</a:t>
            </a:r>
            <a:r>
              <a:rPr lang="hu-HU" sz="2600" i="1" dirty="0" smtClean="0">
                <a:solidFill>
                  <a:srgbClr val="C00000"/>
                </a:solidFill>
              </a:rPr>
              <a:t>. In </a:t>
            </a:r>
            <a:r>
              <a:rPr lang="hu-HU" sz="2600" i="1" dirty="0" err="1" smtClean="0">
                <a:solidFill>
                  <a:srgbClr val="C00000"/>
                </a:solidFill>
              </a:rPr>
              <a:t>ihrer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Behausung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wohnt</a:t>
            </a:r>
            <a:r>
              <a:rPr lang="hu-HU" sz="2600" i="1" dirty="0" smtClean="0">
                <a:solidFill>
                  <a:srgbClr val="C00000"/>
                </a:solidFill>
              </a:rPr>
              <a:t> der </a:t>
            </a:r>
            <a:r>
              <a:rPr lang="hu-HU" sz="2600" i="1" dirty="0" err="1" smtClean="0">
                <a:solidFill>
                  <a:srgbClr val="C00000"/>
                </a:solidFill>
              </a:rPr>
              <a:t>Mensch</a:t>
            </a:r>
            <a:r>
              <a:rPr lang="hu-HU" sz="2600" i="1" dirty="0" smtClean="0">
                <a:solidFill>
                  <a:srgbClr val="C00000"/>
                </a:solidFill>
              </a:rPr>
              <a:t>. Die </a:t>
            </a:r>
            <a:r>
              <a:rPr lang="hu-HU" sz="2600" i="1" dirty="0" err="1" smtClean="0">
                <a:solidFill>
                  <a:srgbClr val="C00000"/>
                </a:solidFill>
              </a:rPr>
              <a:t>Denkenden</a:t>
            </a:r>
            <a:r>
              <a:rPr lang="hu-HU" sz="2600" i="1" dirty="0" smtClean="0">
                <a:solidFill>
                  <a:srgbClr val="C00000"/>
                </a:solidFill>
              </a:rPr>
              <a:t> und </a:t>
            </a:r>
            <a:r>
              <a:rPr lang="hu-HU" sz="2600" i="1" dirty="0" err="1" smtClean="0">
                <a:solidFill>
                  <a:srgbClr val="C00000"/>
                </a:solidFill>
              </a:rPr>
              <a:t>Dichtenden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sind</a:t>
            </a:r>
            <a:r>
              <a:rPr lang="hu-HU" sz="2600" i="1" dirty="0" smtClean="0">
                <a:solidFill>
                  <a:srgbClr val="C00000"/>
                </a:solidFill>
              </a:rPr>
              <a:t> die </a:t>
            </a:r>
            <a:r>
              <a:rPr lang="hu-HU" sz="2600" i="1" dirty="0" err="1" smtClean="0">
                <a:solidFill>
                  <a:srgbClr val="C00000"/>
                </a:solidFill>
              </a:rPr>
              <a:t>Wächter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dieser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Behausung</a:t>
            </a:r>
            <a:r>
              <a:rPr lang="hu-HU" sz="2600" i="1" dirty="0" smtClean="0">
                <a:solidFill>
                  <a:srgbClr val="C00000"/>
                </a:solidFill>
              </a:rPr>
              <a:t>. </a:t>
            </a:r>
            <a:r>
              <a:rPr lang="hu-HU" sz="2600" i="1" dirty="0" err="1" smtClean="0">
                <a:solidFill>
                  <a:srgbClr val="C00000"/>
                </a:solidFill>
              </a:rPr>
              <a:t>Ihr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Wachen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ist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das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Vollbringen</a:t>
            </a:r>
            <a:r>
              <a:rPr lang="hu-HU" sz="2600" i="1" dirty="0" smtClean="0">
                <a:solidFill>
                  <a:srgbClr val="C00000"/>
                </a:solidFill>
              </a:rPr>
              <a:t> der </a:t>
            </a:r>
            <a:r>
              <a:rPr lang="hu-HU" sz="2600" i="1" dirty="0" err="1" smtClean="0">
                <a:solidFill>
                  <a:srgbClr val="C00000"/>
                </a:solidFill>
              </a:rPr>
              <a:t>Offenbarkeit</a:t>
            </a:r>
            <a:r>
              <a:rPr lang="hu-HU" sz="2600" i="1" dirty="0" smtClean="0">
                <a:solidFill>
                  <a:srgbClr val="C00000"/>
                </a:solidFill>
              </a:rPr>
              <a:t> des </a:t>
            </a:r>
            <a:r>
              <a:rPr lang="hu-HU" sz="2600" i="1" dirty="0" err="1" smtClean="0">
                <a:solidFill>
                  <a:srgbClr val="C00000"/>
                </a:solidFill>
              </a:rPr>
              <a:t>Seins</a:t>
            </a:r>
            <a:r>
              <a:rPr lang="hu-HU" sz="2600" i="1" dirty="0" smtClean="0">
                <a:solidFill>
                  <a:srgbClr val="C00000"/>
                </a:solidFill>
              </a:rPr>
              <a:t>, </a:t>
            </a:r>
            <a:r>
              <a:rPr lang="hu-HU" sz="2600" i="1" dirty="0" err="1" smtClean="0">
                <a:solidFill>
                  <a:srgbClr val="C00000"/>
                </a:solidFill>
              </a:rPr>
              <a:t>insofern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sie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diese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durch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ihr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Sagen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zur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Sprache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bringen</a:t>
            </a:r>
            <a:r>
              <a:rPr lang="hu-HU" sz="2600" i="1" dirty="0" smtClean="0">
                <a:solidFill>
                  <a:srgbClr val="C00000"/>
                </a:solidFill>
              </a:rPr>
              <a:t> und in der </a:t>
            </a:r>
            <a:r>
              <a:rPr lang="hu-HU" sz="2600" i="1" dirty="0" err="1" smtClean="0">
                <a:solidFill>
                  <a:srgbClr val="C00000"/>
                </a:solidFill>
              </a:rPr>
              <a:t>Sprache</a:t>
            </a:r>
            <a:r>
              <a:rPr lang="hu-HU" sz="2600" i="1" dirty="0" smtClean="0">
                <a:solidFill>
                  <a:srgbClr val="C00000"/>
                </a:solidFill>
              </a:rPr>
              <a:t> </a:t>
            </a:r>
            <a:r>
              <a:rPr lang="hu-HU" sz="2600" i="1" dirty="0" err="1" smtClean="0">
                <a:solidFill>
                  <a:srgbClr val="C00000"/>
                </a:solidFill>
              </a:rPr>
              <a:t>aufbewahren</a:t>
            </a:r>
            <a:r>
              <a:rPr lang="hu-HU" sz="2600" i="1" dirty="0" smtClean="0">
                <a:solidFill>
                  <a:srgbClr val="C00000"/>
                </a:solidFill>
              </a:rPr>
              <a:t>.</a:t>
            </a:r>
            <a:r>
              <a:rPr lang="hu-HU" sz="2600" i="1" dirty="0" smtClean="0"/>
              <a:t>” </a:t>
            </a:r>
            <a:r>
              <a:rPr lang="hu-HU" sz="1600" dirty="0" smtClean="0"/>
              <a:t>(Martin Heidegger: </a:t>
            </a:r>
            <a:r>
              <a:rPr lang="hu-HU" sz="1600" i="1" dirty="0" err="1" smtClean="0"/>
              <a:t>Über</a:t>
            </a:r>
            <a:r>
              <a:rPr lang="hu-HU" sz="1600" i="1" dirty="0" smtClean="0"/>
              <a:t> den </a:t>
            </a:r>
            <a:r>
              <a:rPr lang="hu-HU" sz="1600" i="1" dirty="0" err="1" smtClean="0"/>
              <a:t>Humanismus</a:t>
            </a:r>
            <a:r>
              <a:rPr lang="hu-HU" sz="1600" i="1" dirty="0" smtClean="0"/>
              <a:t>, 1947</a:t>
            </a:r>
            <a:r>
              <a:rPr lang="hu-HU" sz="1600" dirty="0" smtClean="0"/>
              <a:t>) </a:t>
            </a:r>
            <a:r>
              <a:rPr lang="hu-HU" dirty="0" smtClean="0"/>
              <a:t>– </a:t>
            </a:r>
            <a:r>
              <a:rPr lang="hu-HU" sz="2400" dirty="0" err="1" smtClean="0"/>
              <a:t>Sprache</a:t>
            </a:r>
            <a:r>
              <a:rPr lang="hu-HU" sz="2400" dirty="0" smtClean="0"/>
              <a:t> </a:t>
            </a:r>
            <a:r>
              <a:rPr lang="hu-HU" sz="2400" dirty="0" err="1" smtClean="0"/>
              <a:t>darf</a:t>
            </a:r>
            <a:r>
              <a:rPr lang="hu-HU" sz="2400" dirty="0" smtClean="0"/>
              <a:t> </a:t>
            </a:r>
            <a:r>
              <a:rPr lang="hu-HU" sz="2400" dirty="0" err="1" smtClean="0"/>
              <a:t>also</a:t>
            </a:r>
            <a:r>
              <a:rPr lang="hu-HU" sz="2400" dirty="0" smtClean="0"/>
              <a:t> </a:t>
            </a:r>
            <a:r>
              <a:rPr lang="hu-HU" sz="2400" dirty="0" err="1" smtClean="0"/>
              <a:t>nicht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bloße</a:t>
            </a:r>
            <a:r>
              <a:rPr lang="hu-HU" sz="2400" dirty="0" smtClean="0"/>
              <a:t> </a:t>
            </a:r>
            <a:r>
              <a:rPr lang="hu-HU" sz="2400" dirty="0" err="1" smtClean="0"/>
              <a:t>Vermittlung</a:t>
            </a:r>
            <a:r>
              <a:rPr lang="hu-HU" sz="2400" dirty="0" smtClean="0"/>
              <a:t> von </a:t>
            </a:r>
            <a:r>
              <a:rPr lang="hu-HU" sz="2400" dirty="0" err="1" smtClean="0"/>
              <a:t>Informationen</a:t>
            </a:r>
            <a:r>
              <a:rPr lang="hu-HU" sz="2400" dirty="0" smtClean="0"/>
              <a:t> </a:t>
            </a:r>
            <a:r>
              <a:rPr lang="hu-HU" sz="2400" dirty="0" err="1" smtClean="0"/>
              <a:t>reduziert</a:t>
            </a:r>
            <a:r>
              <a:rPr lang="hu-HU" sz="2400" dirty="0" smtClean="0"/>
              <a:t> </a:t>
            </a:r>
            <a:r>
              <a:rPr lang="hu-HU" sz="2400" dirty="0" err="1" smtClean="0"/>
              <a:t>werden</a:t>
            </a:r>
            <a:r>
              <a:rPr lang="hu-HU" sz="2400" dirty="0" smtClean="0"/>
              <a:t>…</a:t>
            </a:r>
          </a:p>
          <a:p>
            <a:r>
              <a:rPr lang="hu-HU" sz="2400" dirty="0" smtClean="0"/>
              <a:t>Die </a:t>
            </a:r>
            <a:r>
              <a:rPr lang="hu-HU" sz="2400" dirty="0" err="1" smtClean="0"/>
              <a:t>Sprache</a:t>
            </a:r>
            <a:r>
              <a:rPr lang="hu-HU" sz="2400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 </a:t>
            </a:r>
            <a:r>
              <a:rPr lang="hu-HU" sz="2400" dirty="0" err="1" smtClean="0"/>
              <a:t>kein</a:t>
            </a:r>
            <a:r>
              <a:rPr lang="hu-HU" sz="2400" dirty="0" smtClean="0"/>
              <a:t> </a:t>
            </a:r>
            <a:r>
              <a:rPr lang="hu-HU" sz="2400" dirty="0" err="1" smtClean="0"/>
              <a:t>abgeschlossenes</a:t>
            </a:r>
            <a:r>
              <a:rPr lang="hu-HU" sz="2400" dirty="0" smtClean="0"/>
              <a:t> System, </a:t>
            </a:r>
            <a:r>
              <a:rPr lang="hu-HU" sz="2400" dirty="0" err="1" smtClean="0"/>
              <a:t>ist</a:t>
            </a:r>
            <a:r>
              <a:rPr lang="hu-HU" sz="2400" dirty="0" smtClean="0"/>
              <a:t> in </a:t>
            </a:r>
            <a:r>
              <a:rPr lang="hu-HU" sz="2400" dirty="0" err="1" smtClean="0"/>
              <a:t>stetiger</a:t>
            </a:r>
            <a:r>
              <a:rPr lang="hu-HU" sz="2400" dirty="0" smtClean="0"/>
              <a:t> </a:t>
            </a:r>
            <a:r>
              <a:rPr lang="hu-HU" sz="2400" dirty="0" err="1" smtClean="0"/>
              <a:t>Bewegung</a:t>
            </a:r>
            <a:r>
              <a:rPr lang="hu-HU" sz="2400" dirty="0" smtClean="0"/>
              <a:t> und </a:t>
            </a:r>
            <a:r>
              <a:rPr lang="hu-HU" sz="2400" dirty="0" err="1" smtClean="0"/>
              <a:t>bedarf</a:t>
            </a:r>
            <a:r>
              <a:rPr lang="hu-HU" sz="2400" dirty="0" smtClean="0"/>
              <a:t> </a:t>
            </a:r>
            <a:r>
              <a:rPr lang="hu-HU" sz="2400" dirty="0" err="1"/>
              <a:t>a</a:t>
            </a:r>
            <a:r>
              <a:rPr lang="hu-HU" sz="2400" dirty="0" err="1" smtClean="0"/>
              <a:t>ls</a:t>
            </a:r>
            <a:r>
              <a:rPr lang="hu-HU" sz="2400" dirty="0" smtClean="0"/>
              <a:t> </a:t>
            </a:r>
            <a:r>
              <a:rPr lang="hu-HU" sz="2400" dirty="0" err="1" smtClean="0"/>
              <a:t>eine</a:t>
            </a:r>
            <a:r>
              <a:rPr lang="hu-HU" sz="2400" dirty="0" smtClean="0"/>
              <a:t> </a:t>
            </a:r>
            <a:r>
              <a:rPr lang="hu-HU" sz="2400" dirty="0" err="1" smtClean="0"/>
              <a:t>zentrale</a:t>
            </a:r>
            <a:r>
              <a:rPr lang="hu-HU" sz="2400" dirty="0" smtClean="0"/>
              <a:t> </a:t>
            </a:r>
            <a:r>
              <a:rPr lang="hu-HU" sz="2400" dirty="0" err="1" smtClean="0"/>
              <a:t>Ressource</a:t>
            </a:r>
            <a:r>
              <a:rPr lang="hu-HU" sz="2400" dirty="0" smtClean="0"/>
              <a:t> </a:t>
            </a:r>
            <a:r>
              <a:rPr lang="hu-HU" sz="2400" dirty="0" err="1" smtClean="0"/>
              <a:t>kollektiver</a:t>
            </a:r>
            <a:r>
              <a:rPr lang="hu-HU" sz="2400" dirty="0" smtClean="0"/>
              <a:t> und </a:t>
            </a:r>
            <a:r>
              <a:rPr lang="hu-HU" sz="2400" dirty="0" err="1" smtClean="0"/>
              <a:t>individueller</a:t>
            </a:r>
            <a:r>
              <a:rPr lang="hu-HU" sz="2400" dirty="0" smtClean="0"/>
              <a:t> </a:t>
            </a:r>
            <a:r>
              <a:rPr lang="hu-HU" sz="2400" dirty="0" err="1" smtClean="0"/>
              <a:t>Selbstschöpfung</a:t>
            </a:r>
            <a:r>
              <a:rPr lang="hu-HU" sz="2400" dirty="0" smtClean="0"/>
              <a:t> </a:t>
            </a:r>
            <a:r>
              <a:rPr lang="hu-HU" sz="2400" dirty="0" err="1" smtClean="0"/>
              <a:t>beständiger</a:t>
            </a:r>
            <a:r>
              <a:rPr lang="hu-HU" sz="2400" dirty="0" smtClean="0"/>
              <a:t> </a:t>
            </a:r>
            <a:r>
              <a:rPr lang="hu-HU" sz="2400" dirty="0" err="1" smtClean="0"/>
              <a:t>Pflege</a:t>
            </a:r>
            <a:r>
              <a:rPr lang="hu-HU" sz="2400" dirty="0" smtClean="0"/>
              <a:t>… </a:t>
            </a:r>
            <a:r>
              <a:rPr lang="hu-HU" sz="1600" dirty="0" smtClean="0"/>
              <a:t>(</a:t>
            </a:r>
            <a:r>
              <a:rPr lang="hu-HU" sz="1600" dirty="0" err="1" smtClean="0"/>
              <a:t>vgl</a:t>
            </a:r>
            <a:r>
              <a:rPr lang="hu-HU" sz="1600" dirty="0" smtClean="0"/>
              <a:t>. Assmann29</a:t>
            </a:r>
            <a:r>
              <a:rPr lang="hu-HU" sz="1600" dirty="0" smtClean="0"/>
              <a:t>.)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60779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Sprachskepsis</a:t>
            </a:r>
            <a:r>
              <a:rPr lang="hu-HU" b="1" dirty="0" smtClean="0"/>
              <a:t> </a:t>
            </a:r>
            <a:r>
              <a:rPr lang="hu-HU" b="1" dirty="0" err="1" smtClean="0"/>
              <a:t>um</a:t>
            </a:r>
            <a:r>
              <a:rPr lang="hu-HU" b="1" dirty="0" smtClean="0"/>
              <a:t> 1900 (Fin de </a:t>
            </a:r>
            <a:r>
              <a:rPr lang="hu-HU" b="1" dirty="0" err="1" smtClean="0"/>
              <a:t>Siècle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863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In dem fiktiven Brief Lord </a:t>
            </a:r>
            <a:r>
              <a:rPr lang="de-DE" sz="2400" dirty="0" err="1"/>
              <a:t>Chandos</a:t>
            </a:r>
            <a:r>
              <a:rPr lang="de-DE" sz="2400" dirty="0"/>
              <a:t> (</a:t>
            </a:r>
            <a:r>
              <a:rPr lang="de-DE" sz="2400" b="1" i="1" dirty="0">
                <a:solidFill>
                  <a:srgbClr val="C00000"/>
                </a:solidFill>
              </a:rPr>
              <a:t>Ein Brief</a:t>
            </a:r>
            <a:r>
              <a:rPr lang="hu-HU" sz="2400" i="1" dirty="0">
                <a:solidFill>
                  <a:srgbClr val="C00000"/>
                </a:solidFill>
              </a:rPr>
              <a:t> </a:t>
            </a:r>
            <a:r>
              <a:rPr lang="hu-HU" sz="2400" dirty="0" err="1"/>
              <a:t>oder</a:t>
            </a:r>
            <a:r>
              <a:rPr lang="hu-HU" sz="2400" dirty="0"/>
              <a:t> </a:t>
            </a:r>
            <a:r>
              <a:rPr lang="hu-HU" sz="2400" b="1" i="1" dirty="0" err="1">
                <a:solidFill>
                  <a:srgbClr val="C00000"/>
                </a:solidFill>
              </a:rPr>
              <a:t>Brief</a:t>
            </a:r>
            <a:r>
              <a:rPr lang="de-DE" sz="2400" b="1" i="1" dirty="0">
                <a:solidFill>
                  <a:srgbClr val="C00000"/>
                </a:solidFill>
              </a:rPr>
              <a:t> des Philipp Lord </a:t>
            </a:r>
            <a:r>
              <a:rPr lang="de-DE" sz="2400" b="1" i="1" dirty="0" err="1">
                <a:solidFill>
                  <a:srgbClr val="C00000"/>
                </a:solidFill>
              </a:rPr>
              <a:t>Chandos</a:t>
            </a:r>
            <a:r>
              <a:rPr lang="de-DE" sz="2400" b="1" i="1" dirty="0">
                <a:solidFill>
                  <a:srgbClr val="C00000"/>
                </a:solidFill>
              </a:rPr>
              <a:t> an Francis Bacon</a:t>
            </a:r>
            <a:r>
              <a:rPr lang="de-DE" sz="2400" dirty="0"/>
              <a:t>, 1902) legt </a:t>
            </a:r>
            <a:r>
              <a:rPr lang="hu-HU" sz="2400" u="sng" dirty="0" smtClean="0"/>
              <a:t>Hugo von </a:t>
            </a:r>
            <a:r>
              <a:rPr lang="de-DE" sz="2400" u="sng" dirty="0" smtClean="0"/>
              <a:t>Hofmannsthal </a:t>
            </a:r>
            <a:r>
              <a:rPr lang="de-DE" sz="2400" dirty="0"/>
              <a:t>Rechenschaft über eine Schaffenskrise ab, die sich in einer tiefgreifenden </a:t>
            </a:r>
            <a:r>
              <a:rPr lang="de-DE" sz="2400" b="1" dirty="0"/>
              <a:t>Sprachskepsis</a:t>
            </a:r>
            <a:r>
              <a:rPr lang="de-DE" sz="2400" dirty="0"/>
              <a:t> äußert</a:t>
            </a:r>
            <a:r>
              <a:rPr lang="de-DE" sz="2400" dirty="0" smtClean="0"/>
              <a:t>.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err="1" smtClean="0"/>
              <a:t>Worte</a:t>
            </a:r>
            <a:r>
              <a:rPr lang="hu-HU" sz="2400" dirty="0" smtClean="0"/>
              <a:t> </a:t>
            </a:r>
            <a:r>
              <a:rPr lang="hu-HU" sz="2400" dirty="0" err="1" smtClean="0"/>
              <a:t>wie</a:t>
            </a:r>
            <a:r>
              <a:rPr lang="hu-HU" sz="2400" dirty="0" smtClean="0"/>
              <a:t> „</a:t>
            </a:r>
            <a:r>
              <a:rPr lang="hu-HU" sz="2400" b="1" dirty="0" err="1" smtClean="0"/>
              <a:t>Geist</a:t>
            </a:r>
            <a:r>
              <a:rPr lang="hu-HU" sz="2400" dirty="0" smtClean="0"/>
              <a:t>”, „</a:t>
            </a:r>
            <a:r>
              <a:rPr lang="hu-HU" sz="2400" b="1" dirty="0" err="1" smtClean="0"/>
              <a:t>Seele</a:t>
            </a:r>
            <a:r>
              <a:rPr lang="hu-HU" sz="2400" dirty="0" smtClean="0"/>
              <a:t>” </a:t>
            </a:r>
            <a:r>
              <a:rPr lang="hu-HU" sz="2400" dirty="0" err="1" smtClean="0"/>
              <a:t>oder</a:t>
            </a:r>
            <a:r>
              <a:rPr lang="hu-HU" sz="2400" dirty="0" smtClean="0"/>
              <a:t> „</a:t>
            </a:r>
            <a:r>
              <a:rPr lang="hu-HU" sz="2400" b="1" dirty="0" smtClean="0"/>
              <a:t>Körper</a:t>
            </a:r>
            <a:r>
              <a:rPr lang="hu-HU" sz="2400" dirty="0" smtClean="0"/>
              <a:t>” </a:t>
            </a:r>
            <a:r>
              <a:rPr lang="hu-HU" sz="2400" dirty="0" err="1" smtClean="0"/>
              <a:t>seien</a:t>
            </a:r>
            <a:r>
              <a:rPr lang="hu-HU" sz="2400" dirty="0" smtClean="0"/>
              <a:t> </a:t>
            </a:r>
            <a:r>
              <a:rPr lang="hu-HU" sz="2400" dirty="0" err="1" smtClean="0"/>
              <a:t>abstrakt</a:t>
            </a:r>
            <a:r>
              <a:rPr lang="hu-HU" sz="2400" dirty="0" smtClean="0"/>
              <a:t> (</a:t>
            </a:r>
            <a:r>
              <a:rPr lang="hu-HU" sz="2400" dirty="0" err="1" smtClean="0"/>
              <a:t>geworden</a:t>
            </a:r>
            <a:r>
              <a:rPr lang="hu-HU" sz="2400" dirty="0" smtClean="0"/>
              <a:t>) - </a:t>
            </a:r>
            <a:r>
              <a:rPr lang="hu-HU" sz="2400" dirty="0" err="1" smtClean="0"/>
              <a:t>sie</a:t>
            </a:r>
            <a:r>
              <a:rPr lang="hu-HU" sz="2400" dirty="0" smtClean="0"/>
              <a:t> „</a:t>
            </a:r>
            <a:r>
              <a:rPr lang="hu-HU" sz="2400" i="1" dirty="0" err="1" smtClean="0"/>
              <a:t>zerfielen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mir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Munde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wie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modrige</a:t>
            </a:r>
            <a:r>
              <a:rPr lang="hu-HU" sz="2400" i="1" dirty="0"/>
              <a:t> </a:t>
            </a:r>
            <a:r>
              <a:rPr lang="hu-HU" sz="2400" i="1" dirty="0" err="1" smtClean="0"/>
              <a:t>Pilze</a:t>
            </a:r>
            <a:r>
              <a:rPr lang="hu-HU" sz="2400" dirty="0" smtClean="0"/>
              <a:t>.”</a:t>
            </a:r>
          </a:p>
          <a:p>
            <a:pPr marL="0" indent="0">
              <a:buNone/>
            </a:pPr>
            <a:r>
              <a:rPr lang="hu-HU" sz="2400" dirty="0" smtClean="0"/>
              <a:t>„</a:t>
            </a:r>
            <a:r>
              <a:rPr lang="hu-HU" sz="2400" b="1" i="1" dirty="0"/>
              <a:t>Es </a:t>
            </a:r>
            <a:r>
              <a:rPr lang="hu-HU" sz="2400" b="1" i="1" dirty="0" err="1"/>
              <a:t>zerfiel</a:t>
            </a:r>
            <a:r>
              <a:rPr lang="hu-HU" sz="2400" b="1" i="1" dirty="0"/>
              <a:t> </a:t>
            </a:r>
            <a:r>
              <a:rPr lang="hu-HU" sz="2400" b="1" i="1" dirty="0" err="1"/>
              <a:t>mir</a:t>
            </a:r>
            <a:r>
              <a:rPr lang="hu-HU" sz="2400" b="1" i="1" dirty="0"/>
              <a:t> </a:t>
            </a:r>
            <a:r>
              <a:rPr lang="hu-HU" sz="2400" b="1" i="1" dirty="0" err="1"/>
              <a:t>alles</a:t>
            </a:r>
            <a:r>
              <a:rPr lang="hu-HU" sz="2400" b="1" i="1" dirty="0"/>
              <a:t> in </a:t>
            </a:r>
            <a:r>
              <a:rPr lang="hu-HU" sz="2400" b="1" i="1" dirty="0" err="1"/>
              <a:t>Teile</a:t>
            </a:r>
            <a:r>
              <a:rPr lang="hu-HU" sz="2400" b="1" i="1" dirty="0"/>
              <a:t>, die </a:t>
            </a:r>
            <a:r>
              <a:rPr lang="hu-HU" sz="2400" b="1" i="1" dirty="0" err="1"/>
              <a:t>Teile</a:t>
            </a:r>
            <a:r>
              <a:rPr lang="hu-HU" sz="2400" b="1" i="1" dirty="0"/>
              <a:t> </a:t>
            </a:r>
            <a:r>
              <a:rPr lang="hu-HU" sz="2400" b="1" i="1" dirty="0" err="1"/>
              <a:t>wieder</a:t>
            </a:r>
            <a:r>
              <a:rPr lang="hu-HU" sz="2400" b="1" i="1" dirty="0"/>
              <a:t> in </a:t>
            </a:r>
            <a:r>
              <a:rPr lang="hu-HU" sz="2400" b="1" i="1" dirty="0" err="1"/>
              <a:t>Teile</a:t>
            </a:r>
            <a:r>
              <a:rPr lang="hu-HU" sz="2400" b="1" i="1" dirty="0"/>
              <a:t>, und </a:t>
            </a:r>
            <a:r>
              <a:rPr lang="hu-HU" sz="2400" b="1" i="1" dirty="0" err="1"/>
              <a:t>nichts</a:t>
            </a:r>
            <a:r>
              <a:rPr lang="hu-HU" sz="2400" b="1" i="1" dirty="0"/>
              <a:t> </a:t>
            </a:r>
            <a:r>
              <a:rPr lang="hu-HU" sz="2400" b="1" i="1" dirty="0" err="1"/>
              <a:t>mehr</a:t>
            </a:r>
            <a:r>
              <a:rPr lang="hu-HU" sz="2400" b="1" i="1" dirty="0"/>
              <a:t> </a:t>
            </a:r>
            <a:r>
              <a:rPr lang="hu-HU" sz="2400" b="1" i="1" dirty="0" err="1"/>
              <a:t>ließ</a:t>
            </a:r>
            <a:r>
              <a:rPr lang="hu-HU" sz="2400" b="1" i="1" dirty="0"/>
              <a:t> </a:t>
            </a:r>
            <a:r>
              <a:rPr lang="hu-HU" sz="2400" b="1" i="1" dirty="0" err="1"/>
              <a:t>sich</a:t>
            </a:r>
            <a:r>
              <a:rPr lang="hu-HU" sz="2400" b="1" i="1" dirty="0"/>
              <a:t> mit </a:t>
            </a:r>
            <a:r>
              <a:rPr lang="hu-HU" sz="2400" b="1" i="1" dirty="0" err="1"/>
              <a:t>einem</a:t>
            </a:r>
            <a:r>
              <a:rPr lang="hu-HU" sz="2400" b="1" i="1" dirty="0"/>
              <a:t> </a:t>
            </a:r>
            <a:r>
              <a:rPr lang="hu-HU" sz="2400" b="1" i="1" dirty="0" err="1"/>
              <a:t>Begriff</a:t>
            </a:r>
            <a:r>
              <a:rPr lang="hu-HU" sz="2400" b="1" i="1" dirty="0"/>
              <a:t> </a:t>
            </a:r>
            <a:r>
              <a:rPr lang="hu-HU" sz="2400" b="1" i="1" dirty="0" err="1"/>
              <a:t>umspannen</a:t>
            </a:r>
            <a:r>
              <a:rPr lang="hu-HU" sz="2400" b="1" i="1" dirty="0" smtClean="0"/>
              <a:t>”</a:t>
            </a:r>
          </a:p>
          <a:p>
            <a:pPr marL="0" indent="0">
              <a:buNone/>
            </a:pPr>
            <a:r>
              <a:rPr lang="hu-HU" sz="2400" dirty="0" smtClean="0"/>
              <a:t>Hofmannsthal </a:t>
            </a:r>
            <a:r>
              <a:rPr lang="hu-HU" sz="2400" dirty="0" err="1" smtClean="0"/>
              <a:t>träumt</a:t>
            </a:r>
            <a:r>
              <a:rPr lang="hu-HU" sz="2400" dirty="0" smtClean="0"/>
              <a:t> von </a:t>
            </a:r>
            <a:r>
              <a:rPr lang="hu-HU" sz="2400" dirty="0" err="1" smtClean="0"/>
              <a:t>einer</a:t>
            </a:r>
            <a:r>
              <a:rPr lang="hu-HU" sz="2400" dirty="0" smtClean="0"/>
              <a:t> </a:t>
            </a:r>
            <a:r>
              <a:rPr lang="hu-HU" sz="2400" dirty="0" err="1" smtClean="0"/>
              <a:t>Sprache</a:t>
            </a:r>
            <a:r>
              <a:rPr lang="hu-HU" sz="2400" dirty="0" smtClean="0"/>
              <a:t> </a:t>
            </a:r>
            <a:r>
              <a:rPr lang="hu-HU" sz="2400" dirty="0" err="1" smtClean="0"/>
              <a:t>ohne</a:t>
            </a:r>
            <a:r>
              <a:rPr lang="hu-HU" sz="2400" dirty="0" smtClean="0"/>
              <a:t> </a:t>
            </a:r>
            <a:r>
              <a:rPr lang="hu-HU" sz="2400" dirty="0" err="1" smtClean="0"/>
              <a:t>Worte</a:t>
            </a:r>
            <a:r>
              <a:rPr lang="hu-HU" sz="2400" dirty="0" smtClean="0"/>
              <a:t>, in der die </a:t>
            </a:r>
            <a:r>
              <a:rPr lang="hu-HU" sz="2400" dirty="0" err="1" smtClean="0"/>
              <a:t>Dinge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auftun</a:t>
            </a:r>
            <a:r>
              <a:rPr lang="hu-HU" sz="2400" dirty="0" smtClean="0"/>
              <a:t> – </a:t>
            </a:r>
            <a:r>
              <a:rPr lang="hu-HU" sz="2400" dirty="0" err="1" smtClean="0"/>
              <a:t>ein</a:t>
            </a:r>
            <a:r>
              <a:rPr lang="hu-HU" sz="2400" dirty="0" smtClean="0"/>
              <a:t> </a:t>
            </a:r>
            <a:r>
              <a:rPr lang="hu-HU" sz="2400" dirty="0" err="1" smtClean="0"/>
              <a:t>Denken</a:t>
            </a:r>
            <a:r>
              <a:rPr lang="hu-HU" sz="2400" dirty="0" smtClean="0"/>
              <a:t> mit </a:t>
            </a:r>
            <a:r>
              <a:rPr lang="hu-HU" sz="2400" dirty="0" err="1" smtClean="0"/>
              <a:t>dem</a:t>
            </a:r>
            <a:r>
              <a:rPr lang="hu-HU" sz="2400" dirty="0" smtClean="0"/>
              <a:t> </a:t>
            </a:r>
            <a:r>
              <a:rPr lang="hu-HU" sz="2400" dirty="0" err="1" smtClean="0"/>
              <a:t>Herzen</a:t>
            </a:r>
            <a:r>
              <a:rPr lang="hu-HU" sz="2400" dirty="0" smtClean="0"/>
              <a:t>!</a:t>
            </a:r>
            <a:endParaRPr lang="hu-HU" sz="2400" dirty="0"/>
          </a:p>
          <a:p>
            <a:pPr marL="0" indent="0">
              <a:buNone/>
            </a:pPr>
            <a:endParaRPr lang="hu-HU" b="1" i="1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/>
              <a:t>Friedrich Nietzsche: </a:t>
            </a:r>
            <a:r>
              <a:rPr lang="hu-HU" b="1" i="1" dirty="0" err="1" smtClean="0"/>
              <a:t>Ueber</a:t>
            </a:r>
            <a:r>
              <a:rPr lang="hu-HU" b="1" i="1" dirty="0" smtClean="0"/>
              <a:t> </a:t>
            </a:r>
            <a:r>
              <a:rPr lang="hu-HU" b="1" i="1" dirty="0" err="1" smtClean="0"/>
              <a:t>Wahrheit</a:t>
            </a:r>
            <a:r>
              <a:rPr lang="hu-HU" b="1" i="1" dirty="0" smtClean="0"/>
              <a:t> und </a:t>
            </a:r>
            <a:r>
              <a:rPr lang="hu-HU" b="1" i="1" dirty="0" err="1" smtClean="0"/>
              <a:t>Lüge</a:t>
            </a:r>
            <a:r>
              <a:rPr lang="hu-HU" b="1" i="1" dirty="0" smtClean="0"/>
              <a:t> </a:t>
            </a:r>
            <a:r>
              <a:rPr lang="hu-HU" b="1" i="1" dirty="0" err="1" smtClean="0"/>
              <a:t>im</a:t>
            </a:r>
            <a:r>
              <a:rPr lang="hu-HU" b="1" i="1" dirty="0" smtClean="0"/>
              <a:t> </a:t>
            </a:r>
            <a:r>
              <a:rPr lang="hu-HU" b="1" i="1" dirty="0" err="1" smtClean="0"/>
              <a:t>aussermoralischen</a:t>
            </a:r>
            <a:r>
              <a:rPr lang="hu-HU" b="1" i="1" dirty="0" smtClean="0"/>
              <a:t> </a:t>
            </a:r>
            <a:r>
              <a:rPr lang="hu-HU" b="1" i="1" dirty="0" err="1" smtClean="0"/>
              <a:t>Sinne</a:t>
            </a:r>
            <a:r>
              <a:rPr lang="hu-HU" b="1" i="1" dirty="0" smtClean="0"/>
              <a:t> (1873)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101932"/>
            <a:ext cx="10515600" cy="3929709"/>
          </a:xfrm>
        </p:spPr>
        <p:txBody>
          <a:bodyPr/>
          <a:lstStyle/>
          <a:p>
            <a:r>
              <a:rPr lang="hu-HU" dirty="0" err="1" smtClean="0"/>
              <a:t>Hofmannsthals</a:t>
            </a:r>
            <a:r>
              <a:rPr lang="hu-HU" dirty="0" smtClean="0"/>
              <a:t> </a:t>
            </a:r>
            <a:r>
              <a:rPr lang="hu-HU" dirty="0" err="1" smtClean="0"/>
              <a:t>Sprachskepsis</a:t>
            </a:r>
            <a:r>
              <a:rPr lang="hu-HU" dirty="0" smtClean="0"/>
              <a:t> </a:t>
            </a:r>
            <a:r>
              <a:rPr lang="hu-HU" dirty="0" err="1" smtClean="0"/>
              <a:t>geht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</a:t>
            </a:r>
            <a:r>
              <a:rPr lang="hu-HU" dirty="0" err="1" smtClean="0"/>
              <a:t>Nietzsches</a:t>
            </a:r>
            <a:r>
              <a:rPr lang="hu-HU" dirty="0" smtClean="0"/>
              <a:t> </a:t>
            </a:r>
            <a:r>
              <a:rPr lang="hu-HU" dirty="0" err="1" smtClean="0"/>
              <a:t>Sprachkritik</a:t>
            </a:r>
            <a:r>
              <a:rPr lang="hu-HU" dirty="0" smtClean="0"/>
              <a:t> </a:t>
            </a:r>
            <a:r>
              <a:rPr lang="hu-HU" dirty="0" err="1" smtClean="0"/>
              <a:t>zurück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b="1" i="1" dirty="0" err="1" smtClean="0"/>
              <a:t>Ueber</a:t>
            </a:r>
            <a:r>
              <a:rPr lang="hu-HU" b="1" i="1" dirty="0" smtClean="0"/>
              <a:t> </a:t>
            </a:r>
            <a:r>
              <a:rPr lang="hu-HU" b="1" i="1" dirty="0" err="1" smtClean="0"/>
              <a:t>Wahrheit</a:t>
            </a:r>
            <a:r>
              <a:rPr lang="hu-HU" b="1" i="1" dirty="0" smtClean="0"/>
              <a:t> und </a:t>
            </a:r>
            <a:r>
              <a:rPr lang="hu-HU" b="1" i="1" dirty="0" err="1" smtClean="0"/>
              <a:t>Lüge</a:t>
            </a:r>
            <a:r>
              <a:rPr lang="hu-HU" b="1" i="1" dirty="0" smtClean="0"/>
              <a:t> </a:t>
            </a:r>
            <a:r>
              <a:rPr lang="hu-HU" b="1" i="1" dirty="0" err="1" smtClean="0"/>
              <a:t>im</a:t>
            </a:r>
            <a:r>
              <a:rPr lang="hu-HU" b="1" i="1" dirty="0" smtClean="0"/>
              <a:t> </a:t>
            </a:r>
            <a:r>
              <a:rPr lang="hu-HU" b="1" i="1" dirty="0" err="1" smtClean="0"/>
              <a:t>aussermoralischen</a:t>
            </a:r>
            <a:r>
              <a:rPr lang="hu-HU" b="1" i="1" dirty="0" smtClean="0"/>
              <a:t> </a:t>
            </a:r>
            <a:r>
              <a:rPr lang="hu-HU" b="1" i="1" dirty="0" err="1" smtClean="0"/>
              <a:t>Sinne</a:t>
            </a:r>
            <a:r>
              <a:rPr lang="hu-HU" dirty="0" smtClean="0"/>
              <a:t> (1873 </a:t>
            </a:r>
            <a:r>
              <a:rPr lang="hu-HU" dirty="0" err="1" smtClean="0"/>
              <a:t>geschrieben</a:t>
            </a:r>
            <a:r>
              <a:rPr lang="hu-HU" dirty="0" smtClean="0"/>
              <a:t>, </a:t>
            </a:r>
            <a:r>
              <a:rPr lang="hu-HU" dirty="0" err="1" smtClean="0"/>
              <a:t>aber</a:t>
            </a:r>
            <a:r>
              <a:rPr lang="hu-HU" dirty="0" smtClean="0"/>
              <a:t> N. hat den Text </a:t>
            </a:r>
            <a:r>
              <a:rPr lang="hu-HU" dirty="0" err="1" smtClean="0"/>
              <a:t>nie</a:t>
            </a:r>
            <a:r>
              <a:rPr lang="hu-HU" dirty="0" smtClean="0"/>
              <a:t> in den </a:t>
            </a:r>
            <a:r>
              <a:rPr lang="hu-HU" dirty="0" err="1" smtClean="0"/>
              <a:t>Druck</a:t>
            </a:r>
            <a:r>
              <a:rPr lang="hu-HU" dirty="0" smtClean="0"/>
              <a:t> </a:t>
            </a:r>
            <a:r>
              <a:rPr lang="hu-HU" dirty="0" err="1" smtClean="0"/>
              <a:t>gegeben</a:t>
            </a:r>
            <a:r>
              <a:rPr lang="hu-HU" dirty="0" smtClean="0"/>
              <a:t>…)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19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„</a:t>
            </a:r>
            <a:r>
              <a:rPr lang="hu-HU" b="1" dirty="0" err="1" smtClean="0"/>
              <a:t>linguistic</a:t>
            </a:r>
            <a:r>
              <a:rPr lang="hu-HU" b="1" dirty="0" smtClean="0"/>
              <a:t> </a:t>
            </a:r>
            <a:r>
              <a:rPr lang="hu-HU" b="1" dirty="0" err="1" smtClean="0"/>
              <a:t>turn</a:t>
            </a:r>
            <a:r>
              <a:rPr lang="hu-HU" b="1" dirty="0" smtClean="0"/>
              <a:t>” (</a:t>
            </a:r>
            <a:r>
              <a:rPr lang="hu-HU" b="1" dirty="0" err="1" smtClean="0"/>
              <a:t>um</a:t>
            </a:r>
            <a:r>
              <a:rPr lang="hu-HU" b="1" dirty="0" smtClean="0"/>
              <a:t> 1900)</a:t>
            </a:r>
            <a:br>
              <a:rPr lang="hu-HU" b="1" dirty="0" smtClean="0"/>
            </a:br>
            <a:r>
              <a:rPr lang="hu-HU" sz="3100" dirty="0" smtClean="0"/>
              <a:t>(der Begriff </a:t>
            </a:r>
            <a:r>
              <a:rPr lang="hu-HU" sz="3100" dirty="0" err="1" smtClean="0"/>
              <a:t>erst</a:t>
            </a:r>
            <a:r>
              <a:rPr lang="hu-HU" sz="3100" dirty="0" smtClean="0"/>
              <a:t> </a:t>
            </a:r>
            <a:r>
              <a:rPr lang="hu-HU" sz="3100" dirty="0" err="1" smtClean="0"/>
              <a:t>seit</a:t>
            </a:r>
            <a:r>
              <a:rPr lang="hu-HU" sz="3100" dirty="0" smtClean="0"/>
              <a:t> </a:t>
            </a:r>
            <a:r>
              <a:rPr lang="hu-HU" sz="3100" smtClean="0"/>
              <a:t>den 1960er </a:t>
            </a:r>
            <a:r>
              <a:rPr lang="hu-HU" sz="3100" dirty="0" err="1" smtClean="0"/>
              <a:t>Jahren</a:t>
            </a:r>
            <a:r>
              <a:rPr lang="hu-HU" sz="3100" dirty="0" smtClean="0"/>
              <a:t>, Gustav Bergmann)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57810"/>
            <a:ext cx="10515600" cy="410019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Parallel </a:t>
            </a:r>
            <a:r>
              <a:rPr lang="hu-HU" sz="2400" dirty="0" err="1" smtClean="0"/>
              <a:t>zu</a:t>
            </a:r>
            <a:r>
              <a:rPr lang="hu-HU" sz="2400" dirty="0" smtClean="0"/>
              <a:t> </a:t>
            </a:r>
            <a:r>
              <a:rPr lang="hu-HU" sz="2400" dirty="0" err="1" smtClean="0"/>
              <a:t>Hofmannsthals</a:t>
            </a:r>
            <a:r>
              <a:rPr lang="hu-HU" sz="2400" dirty="0" smtClean="0"/>
              <a:t> </a:t>
            </a:r>
            <a:r>
              <a:rPr lang="hu-HU" sz="2400" dirty="0" err="1" smtClean="0"/>
              <a:t>Sprachkrise</a:t>
            </a:r>
            <a:r>
              <a:rPr lang="hu-HU" sz="2400" dirty="0" smtClean="0"/>
              <a:t> und </a:t>
            </a:r>
            <a:r>
              <a:rPr lang="hu-HU" sz="2400" dirty="0" err="1" smtClean="0"/>
              <a:t>seiner</a:t>
            </a:r>
            <a:r>
              <a:rPr lang="hu-HU" sz="2400" dirty="0" smtClean="0"/>
              <a:t> </a:t>
            </a:r>
            <a:r>
              <a:rPr lang="hu-HU" sz="2400" dirty="0" err="1" smtClean="0"/>
              <a:t>Sprachmystik</a:t>
            </a:r>
            <a:r>
              <a:rPr lang="hu-HU" sz="2400" dirty="0" smtClean="0"/>
              <a:t>, in die </a:t>
            </a:r>
            <a:r>
              <a:rPr lang="hu-HU" sz="2400" dirty="0" err="1" smtClean="0"/>
              <a:t>ihn</a:t>
            </a:r>
            <a:r>
              <a:rPr lang="hu-HU" sz="2400" dirty="0" smtClean="0"/>
              <a:t> </a:t>
            </a:r>
            <a:r>
              <a:rPr lang="hu-HU" sz="2400" dirty="0" err="1" smtClean="0"/>
              <a:t>diese</a:t>
            </a:r>
            <a:r>
              <a:rPr lang="hu-HU" sz="2400" dirty="0" smtClean="0"/>
              <a:t> </a:t>
            </a:r>
            <a:r>
              <a:rPr lang="hu-HU" sz="2400" dirty="0" err="1" smtClean="0"/>
              <a:t>Krise</a:t>
            </a:r>
            <a:r>
              <a:rPr lang="hu-HU" sz="2400" dirty="0" smtClean="0"/>
              <a:t> </a:t>
            </a:r>
            <a:r>
              <a:rPr lang="hu-HU" sz="2400" dirty="0" err="1" smtClean="0"/>
              <a:t>trieb</a:t>
            </a:r>
            <a:r>
              <a:rPr lang="hu-HU" sz="2400" dirty="0" smtClean="0"/>
              <a:t>, </a:t>
            </a:r>
            <a:r>
              <a:rPr lang="hu-HU" sz="2400" dirty="0" err="1" smtClean="0"/>
              <a:t>entstand</a:t>
            </a:r>
            <a:r>
              <a:rPr lang="hu-HU" sz="2400" dirty="0" smtClean="0"/>
              <a:t> der </a:t>
            </a:r>
            <a:r>
              <a:rPr lang="hu-HU" sz="2400" dirty="0" err="1" smtClean="0">
                <a:solidFill>
                  <a:srgbClr val="C00000"/>
                </a:solidFill>
              </a:rPr>
              <a:t>moderne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Konstruktivismus</a:t>
            </a:r>
            <a:r>
              <a:rPr lang="hu-HU" sz="2400" dirty="0" smtClean="0"/>
              <a:t> → die </a:t>
            </a:r>
            <a:r>
              <a:rPr lang="hu-HU" sz="2400" dirty="0" err="1" smtClean="0"/>
              <a:t>Sprache</a:t>
            </a:r>
            <a:r>
              <a:rPr lang="hu-HU" sz="2400" dirty="0" smtClean="0"/>
              <a:t> </a:t>
            </a:r>
            <a:r>
              <a:rPr lang="hu-HU" sz="2400" dirty="0" err="1" smtClean="0"/>
              <a:t>sei</a:t>
            </a:r>
            <a:r>
              <a:rPr lang="hu-HU" sz="2400" dirty="0" smtClean="0"/>
              <a:t> </a:t>
            </a:r>
            <a:r>
              <a:rPr lang="hu-HU" sz="2400" dirty="0" err="1" smtClean="0"/>
              <a:t>zwar</a:t>
            </a:r>
            <a:r>
              <a:rPr lang="hu-HU" sz="2400" dirty="0" smtClean="0"/>
              <a:t> </a:t>
            </a:r>
            <a:r>
              <a:rPr lang="hu-HU" sz="2400" dirty="0" err="1" smtClean="0"/>
              <a:t>nicht</a:t>
            </a:r>
            <a:r>
              <a:rPr lang="hu-HU" sz="2400" dirty="0" smtClean="0"/>
              <a:t> </a:t>
            </a:r>
            <a:r>
              <a:rPr lang="hu-HU" sz="2400" dirty="0" err="1" smtClean="0"/>
              <a:t>durchlässig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die</a:t>
            </a:r>
            <a:r>
              <a:rPr lang="hu-HU" sz="2400" dirty="0" smtClean="0"/>
              <a:t> Welt </a:t>
            </a:r>
            <a:r>
              <a:rPr lang="hu-HU" sz="2400" dirty="0" err="1" smtClean="0"/>
              <a:t>hin</a:t>
            </a:r>
            <a:r>
              <a:rPr lang="hu-HU" sz="2400" dirty="0" smtClean="0"/>
              <a:t>, </a:t>
            </a:r>
            <a:r>
              <a:rPr lang="hu-HU" sz="2400" dirty="0" err="1" smtClean="0"/>
              <a:t>aber</a:t>
            </a:r>
            <a:r>
              <a:rPr lang="hu-HU" sz="2400" dirty="0" smtClean="0"/>
              <a:t> der K. </a:t>
            </a:r>
            <a:r>
              <a:rPr lang="hu-HU" sz="2400" dirty="0" err="1" smtClean="0"/>
              <a:t>meint</a:t>
            </a:r>
            <a:r>
              <a:rPr lang="hu-HU" sz="2400" dirty="0" smtClean="0"/>
              <a:t>, </a:t>
            </a:r>
            <a:r>
              <a:rPr lang="hu-HU" sz="2400" dirty="0" err="1" smtClean="0"/>
              <a:t>dass</a:t>
            </a:r>
            <a:r>
              <a:rPr lang="hu-HU" sz="2400" dirty="0" smtClean="0"/>
              <a:t> die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 </a:t>
            </a:r>
            <a:r>
              <a:rPr lang="hu-HU" sz="2400" dirty="0" err="1" smtClean="0"/>
              <a:t>ihre</a:t>
            </a:r>
            <a:r>
              <a:rPr lang="hu-HU" sz="2400" dirty="0" smtClean="0"/>
              <a:t> </a:t>
            </a:r>
            <a:r>
              <a:rPr lang="hu-HU" sz="2400" dirty="0" err="1" smtClean="0"/>
              <a:t>eigene</a:t>
            </a:r>
            <a:r>
              <a:rPr lang="hu-HU" sz="2400" dirty="0" smtClean="0"/>
              <a:t> Welt </a:t>
            </a:r>
            <a:r>
              <a:rPr lang="hu-HU" sz="2400" dirty="0" err="1" smtClean="0"/>
              <a:t>erschaffen</a:t>
            </a:r>
            <a:r>
              <a:rPr lang="hu-HU" sz="2400" dirty="0" smtClean="0"/>
              <a:t>, </a:t>
            </a:r>
            <a:r>
              <a:rPr lang="hu-HU" sz="2400" dirty="0" err="1" smtClean="0"/>
              <a:t>d.h</a:t>
            </a:r>
            <a:r>
              <a:rPr lang="hu-HU" sz="2400" dirty="0" smtClean="0"/>
              <a:t>. „</a:t>
            </a:r>
            <a:r>
              <a:rPr lang="hu-HU" sz="2400" dirty="0" err="1" smtClean="0"/>
              <a:t>konstruieren</a:t>
            </a:r>
            <a:r>
              <a:rPr lang="hu-HU" sz="2400" dirty="0" smtClean="0"/>
              <a:t>”, </a:t>
            </a:r>
            <a:r>
              <a:rPr lang="hu-HU" sz="2400" dirty="0" err="1" smtClean="0"/>
              <a:t>sie</a:t>
            </a:r>
            <a:r>
              <a:rPr lang="hu-HU" sz="2400" dirty="0" smtClean="0"/>
              <a:t> </a:t>
            </a:r>
            <a:r>
              <a:rPr lang="hu-HU" sz="2400" dirty="0" err="1" smtClean="0"/>
              <a:t>leben</a:t>
            </a:r>
            <a:r>
              <a:rPr lang="hu-HU" sz="2400" dirty="0" smtClean="0"/>
              <a:t> </a:t>
            </a:r>
            <a:r>
              <a:rPr lang="hu-HU" sz="2400" dirty="0" err="1" smtClean="0"/>
              <a:t>also</a:t>
            </a:r>
            <a:r>
              <a:rPr lang="hu-HU" sz="2400" dirty="0" smtClean="0"/>
              <a:t> in </a:t>
            </a:r>
            <a:r>
              <a:rPr lang="hu-HU" sz="2400" dirty="0" err="1" smtClean="0"/>
              <a:t>einer</a:t>
            </a:r>
            <a:r>
              <a:rPr lang="hu-HU" sz="2400" dirty="0" smtClean="0"/>
              <a:t> Welt, die das </a:t>
            </a:r>
            <a:r>
              <a:rPr lang="hu-HU" sz="2400" dirty="0" err="1" smtClean="0"/>
              <a:t>Produkt</a:t>
            </a:r>
            <a:r>
              <a:rPr lang="hu-HU" sz="2400" dirty="0" smtClean="0"/>
              <a:t> </a:t>
            </a:r>
            <a:r>
              <a:rPr lang="hu-HU" sz="2400" dirty="0" err="1" smtClean="0"/>
              <a:t>ihrer</a:t>
            </a:r>
            <a:r>
              <a:rPr lang="hu-HU" sz="2400" dirty="0" smtClean="0"/>
              <a:t> </a:t>
            </a:r>
            <a:r>
              <a:rPr lang="hu-HU" sz="2400" dirty="0" err="1" smtClean="0"/>
              <a:t>Begrifflichkeit</a:t>
            </a:r>
            <a:r>
              <a:rPr lang="hu-HU" sz="2400" dirty="0" smtClean="0"/>
              <a:t> und </a:t>
            </a:r>
            <a:r>
              <a:rPr lang="hu-HU" sz="2400" dirty="0" err="1" smtClean="0"/>
              <a:t>ihres</a:t>
            </a:r>
            <a:r>
              <a:rPr lang="hu-HU" sz="2400" dirty="0" smtClean="0"/>
              <a:t> </a:t>
            </a:r>
            <a:r>
              <a:rPr lang="hu-HU" sz="2400" dirty="0" err="1" smtClean="0"/>
              <a:t>sprachlichen</a:t>
            </a:r>
            <a:r>
              <a:rPr lang="hu-HU" sz="2400" dirty="0" smtClean="0"/>
              <a:t> </a:t>
            </a:r>
            <a:r>
              <a:rPr lang="hu-HU" sz="2400" dirty="0" err="1" smtClean="0"/>
              <a:t>Ausdrucksvermögens</a:t>
            </a:r>
            <a:r>
              <a:rPr lang="hu-HU" sz="2400" dirty="0" smtClean="0"/>
              <a:t> </a:t>
            </a:r>
            <a:r>
              <a:rPr lang="hu-HU" sz="2400" dirty="0" err="1" smtClean="0"/>
              <a:t>sei</a:t>
            </a:r>
            <a:r>
              <a:rPr lang="hu-HU" dirty="0" smtClean="0"/>
              <a:t> </a:t>
            </a:r>
            <a:r>
              <a:rPr lang="hu-HU" sz="1600" dirty="0" smtClean="0"/>
              <a:t>(</a:t>
            </a:r>
            <a:r>
              <a:rPr lang="hu-HU" sz="1600" dirty="0" err="1" smtClean="0"/>
              <a:t>vgl</a:t>
            </a:r>
            <a:r>
              <a:rPr lang="hu-HU" sz="1600" dirty="0" smtClean="0"/>
              <a:t>. Assmann </a:t>
            </a:r>
            <a:r>
              <a:rPr lang="hu-HU" sz="1600" dirty="0" smtClean="0"/>
              <a:t>30.)</a:t>
            </a:r>
          </a:p>
          <a:p>
            <a:pPr marL="0" indent="0" algn="ctr"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C00000"/>
                </a:solidFill>
              </a:rPr>
              <a:t>Die </a:t>
            </a:r>
            <a:r>
              <a:rPr lang="hu-HU" dirty="0" err="1" smtClean="0">
                <a:solidFill>
                  <a:srgbClr val="C00000"/>
                </a:solidFill>
              </a:rPr>
              <a:t>Worte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beziehen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sich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nicht</a:t>
            </a:r>
            <a:r>
              <a:rPr lang="hu-HU" dirty="0" smtClean="0">
                <a:solidFill>
                  <a:srgbClr val="C00000"/>
                </a:solidFill>
              </a:rPr>
              <a:t> direkt </a:t>
            </a:r>
            <a:r>
              <a:rPr lang="hu-HU" dirty="0" err="1" smtClean="0">
                <a:solidFill>
                  <a:srgbClr val="C00000"/>
                </a:solidFill>
              </a:rPr>
              <a:t>auf</a:t>
            </a:r>
            <a:r>
              <a:rPr lang="hu-HU" dirty="0" smtClean="0">
                <a:solidFill>
                  <a:srgbClr val="C00000"/>
                </a:solidFill>
              </a:rPr>
              <a:t> die „</a:t>
            </a:r>
            <a:r>
              <a:rPr lang="hu-HU" dirty="0" err="1" smtClean="0">
                <a:solidFill>
                  <a:srgbClr val="C00000"/>
                </a:solidFill>
              </a:rPr>
              <a:t>realen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Dinge</a:t>
            </a:r>
            <a:r>
              <a:rPr lang="hu-HU" dirty="0" smtClean="0">
                <a:solidFill>
                  <a:srgbClr val="C00000"/>
                </a:solidFill>
              </a:rPr>
              <a:t>” (</a:t>
            </a:r>
            <a:r>
              <a:rPr lang="hu-HU" dirty="0" err="1" smtClean="0">
                <a:solidFill>
                  <a:srgbClr val="C00000"/>
                </a:solidFill>
              </a:rPr>
              <a:t>Außenwelt</a:t>
            </a:r>
            <a:r>
              <a:rPr lang="hu-HU" dirty="0" smtClean="0">
                <a:solidFill>
                  <a:srgbClr val="C00000"/>
                </a:solidFill>
              </a:rPr>
              <a:t>), </a:t>
            </a:r>
            <a:r>
              <a:rPr lang="hu-HU" dirty="0" err="1" smtClean="0">
                <a:solidFill>
                  <a:srgbClr val="C00000"/>
                </a:solidFill>
              </a:rPr>
              <a:t>sondern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auf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Begriffe</a:t>
            </a: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sz="2400" dirty="0" smtClean="0"/>
              <a:t>Der </a:t>
            </a:r>
            <a:r>
              <a:rPr lang="hu-HU" sz="2400" dirty="0" err="1" smtClean="0"/>
              <a:t>Konstruktivismus</a:t>
            </a:r>
            <a:r>
              <a:rPr lang="hu-HU" sz="2400" dirty="0" smtClean="0"/>
              <a:t> </a:t>
            </a:r>
            <a:r>
              <a:rPr lang="hu-HU" sz="2400" dirty="0" err="1" smtClean="0"/>
              <a:t>geht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Saussure’s</a:t>
            </a:r>
            <a:r>
              <a:rPr lang="hu-HU" sz="2400" dirty="0" smtClean="0"/>
              <a:t> </a:t>
            </a:r>
            <a:r>
              <a:rPr lang="hu-HU" sz="2400" dirty="0" err="1" smtClean="0"/>
              <a:t>Zeichentheorie</a:t>
            </a:r>
            <a:r>
              <a:rPr lang="hu-HU" sz="2400" dirty="0" smtClean="0"/>
              <a:t> </a:t>
            </a:r>
            <a:r>
              <a:rPr lang="hu-HU" sz="2400" dirty="0" err="1" smtClean="0"/>
              <a:t>zurück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401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Ferdinand de Saussure (1867-1913)</a:t>
            </a:r>
            <a:br>
              <a:rPr lang="hu-HU" b="1" dirty="0" smtClean="0"/>
            </a:br>
            <a:r>
              <a:rPr lang="hu-HU" sz="3600" b="1" dirty="0" err="1" smtClean="0"/>
              <a:t>Gründungsvater</a:t>
            </a:r>
            <a:r>
              <a:rPr lang="hu-HU" sz="3600" b="1" dirty="0" smtClean="0"/>
              <a:t> des </a:t>
            </a:r>
            <a:r>
              <a:rPr lang="hu-HU" sz="3600" b="1" dirty="0" err="1" smtClean="0"/>
              <a:t>franzözischen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Strukturalismus</a:t>
            </a:r>
            <a:r>
              <a:rPr lang="hu-HU" sz="3600" b="1" dirty="0" smtClean="0"/>
              <a:t> und des </a:t>
            </a:r>
            <a:r>
              <a:rPr lang="hu-HU" sz="3600" b="1" dirty="0" err="1" smtClean="0"/>
              <a:t>linguistic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turn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005336"/>
            <a:ext cx="10515600" cy="3732343"/>
          </a:xfrm>
        </p:spPr>
        <p:txBody>
          <a:bodyPr/>
          <a:lstStyle/>
          <a:p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err="1" smtClean="0"/>
              <a:t>Worte</a:t>
            </a:r>
            <a:r>
              <a:rPr lang="hu-HU" sz="2400" dirty="0" smtClean="0"/>
              <a:t> sind </a:t>
            </a:r>
            <a:r>
              <a:rPr lang="hu-HU" sz="2400" dirty="0" err="1" smtClean="0"/>
              <a:t>nicht</a:t>
            </a:r>
            <a:r>
              <a:rPr lang="hu-HU" sz="2400" dirty="0" smtClean="0"/>
              <a:t> </a:t>
            </a:r>
            <a:r>
              <a:rPr lang="hu-HU" sz="2400" dirty="0" err="1" smtClean="0"/>
              <a:t>Namen</a:t>
            </a:r>
            <a:r>
              <a:rPr lang="hu-HU" sz="2400" dirty="0" smtClean="0"/>
              <a:t> von </a:t>
            </a:r>
            <a:r>
              <a:rPr lang="hu-HU" sz="2400" dirty="0" err="1" smtClean="0"/>
              <a:t>Dingen</a:t>
            </a:r>
            <a:r>
              <a:rPr lang="hu-HU" sz="2400" dirty="0" smtClean="0"/>
              <a:t>, </a:t>
            </a:r>
            <a:r>
              <a:rPr lang="hu-HU" sz="2400" dirty="0" err="1" smtClean="0"/>
              <a:t>sondern</a:t>
            </a:r>
            <a:r>
              <a:rPr lang="hu-HU" sz="2400" dirty="0" smtClean="0"/>
              <a:t> </a:t>
            </a:r>
            <a:r>
              <a:rPr lang="hu-HU" sz="2400" b="1" dirty="0" err="1" smtClean="0"/>
              <a:t>Zeichen</a:t>
            </a:r>
            <a:r>
              <a:rPr lang="hu-HU" sz="2400" dirty="0" smtClean="0"/>
              <a:t> mit </a:t>
            </a:r>
            <a:r>
              <a:rPr lang="hu-HU" sz="2400" dirty="0" err="1" smtClean="0"/>
              <a:t>einer</a:t>
            </a:r>
            <a:r>
              <a:rPr lang="hu-HU" sz="2400" dirty="0" smtClean="0"/>
              <a:t> </a:t>
            </a:r>
            <a:r>
              <a:rPr lang="hu-HU" sz="2400" dirty="0" err="1" smtClean="0"/>
              <a:t>phonetisch-semantischen</a:t>
            </a:r>
            <a:r>
              <a:rPr lang="hu-HU" sz="2400" dirty="0" smtClean="0"/>
              <a:t> </a:t>
            </a:r>
            <a:r>
              <a:rPr lang="hu-HU" sz="2400" dirty="0" err="1" smtClean="0"/>
              <a:t>Doppelstruktur</a:t>
            </a:r>
            <a:endParaRPr lang="hu-HU" sz="2400" dirty="0" smtClean="0"/>
          </a:p>
          <a:p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Nicht</a:t>
            </a:r>
            <a:r>
              <a:rPr lang="hu-HU" sz="2400" dirty="0" smtClean="0"/>
              <a:t> Welt- und </a:t>
            </a:r>
            <a:r>
              <a:rPr lang="hu-HU" sz="2400" dirty="0" err="1" smtClean="0"/>
              <a:t>Selbstverlust</a:t>
            </a:r>
            <a:r>
              <a:rPr lang="hu-HU" sz="2400" dirty="0" smtClean="0"/>
              <a:t> sind die </a:t>
            </a:r>
            <a:r>
              <a:rPr lang="hu-HU" sz="2400" dirty="0" err="1" smtClean="0"/>
              <a:t>Konsequenzen</a:t>
            </a:r>
            <a:r>
              <a:rPr lang="hu-HU" sz="2400" dirty="0" smtClean="0"/>
              <a:t> des </a:t>
            </a:r>
            <a:r>
              <a:rPr lang="hu-HU" sz="2400" dirty="0" err="1" smtClean="0"/>
              <a:t>lingusitic</a:t>
            </a:r>
            <a:r>
              <a:rPr lang="hu-HU" sz="2400" dirty="0" smtClean="0"/>
              <a:t> </a:t>
            </a:r>
            <a:r>
              <a:rPr lang="hu-HU" sz="2400" dirty="0" err="1" smtClean="0"/>
              <a:t>turn</a:t>
            </a:r>
            <a:r>
              <a:rPr lang="hu-HU" sz="2400" dirty="0" smtClean="0"/>
              <a:t> (</a:t>
            </a:r>
            <a:r>
              <a:rPr lang="hu-HU" sz="2400" dirty="0" err="1" smtClean="0"/>
              <a:t>wie</a:t>
            </a:r>
            <a:r>
              <a:rPr lang="hu-HU" sz="2400" dirty="0" smtClean="0"/>
              <a:t> bei Hofmannsthal), </a:t>
            </a:r>
            <a:r>
              <a:rPr lang="hu-HU" sz="2400" dirty="0" err="1" smtClean="0"/>
              <a:t>sondern</a:t>
            </a:r>
            <a:r>
              <a:rPr lang="hu-HU" sz="2400" dirty="0" smtClean="0"/>
              <a:t> </a:t>
            </a:r>
            <a:r>
              <a:rPr lang="hu-HU" sz="2400" dirty="0" err="1" smtClean="0"/>
              <a:t>ein</a:t>
            </a:r>
            <a:r>
              <a:rPr lang="hu-HU" sz="2400" dirty="0" smtClean="0"/>
              <a:t> </a:t>
            </a:r>
            <a:r>
              <a:rPr lang="hu-HU" sz="2400" dirty="0" err="1" smtClean="0"/>
              <a:t>neues</a:t>
            </a:r>
            <a:r>
              <a:rPr lang="hu-HU" sz="2400" dirty="0" smtClean="0"/>
              <a:t> </a:t>
            </a:r>
            <a:r>
              <a:rPr lang="hu-HU" sz="2400" dirty="0" err="1" smtClean="0"/>
              <a:t>Bewusstsein</a:t>
            </a:r>
            <a:r>
              <a:rPr lang="hu-HU" sz="2400" dirty="0" smtClean="0"/>
              <a:t> </a:t>
            </a:r>
            <a:r>
              <a:rPr lang="hu-HU" sz="2400" dirty="0" err="1" smtClean="0"/>
              <a:t>dessen</a:t>
            </a:r>
            <a:r>
              <a:rPr lang="hu-HU" sz="2400" dirty="0" smtClean="0"/>
              <a:t>,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vom</a:t>
            </a:r>
            <a:r>
              <a:rPr lang="hu-HU" sz="2400" dirty="0" smtClean="0"/>
              <a:t>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 </a:t>
            </a:r>
            <a:r>
              <a:rPr lang="hu-HU" sz="2400" dirty="0" err="1" smtClean="0"/>
              <a:t>gemacht</a:t>
            </a:r>
            <a:r>
              <a:rPr lang="hu-HU" sz="2400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, </a:t>
            </a:r>
            <a:r>
              <a:rPr lang="hu-HU" sz="2400" dirty="0" err="1" smtClean="0"/>
              <a:t>worin</a:t>
            </a:r>
            <a:r>
              <a:rPr lang="hu-HU" sz="2400" dirty="0" smtClean="0"/>
              <a:t> und </a:t>
            </a:r>
            <a:r>
              <a:rPr lang="hu-HU" sz="2400" dirty="0" err="1" smtClean="0"/>
              <a:t>woraus</a:t>
            </a:r>
            <a:r>
              <a:rPr lang="hu-HU" sz="2400" dirty="0" smtClean="0"/>
              <a:t>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lebt</a:t>
            </a:r>
            <a:r>
              <a:rPr lang="hu-HU" sz="2400" dirty="0" smtClean="0"/>
              <a:t> und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zu</a:t>
            </a:r>
            <a:r>
              <a:rPr lang="hu-HU" sz="2400" dirty="0" smtClean="0"/>
              <a:t> </a:t>
            </a:r>
            <a:r>
              <a:rPr lang="hu-HU" sz="2400" dirty="0" err="1" smtClean="0"/>
              <a:t>verantworten</a:t>
            </a:r>
            <a:r>
              <a:rPr lang="hu-HU" sz="2400" dirty="0" smtClean="0"/>
              <a:t> hat</a:t>
            </a:r>
            <a:r>
              <a:rPr lang="hu-HU" dirty="0" smtClean="0"/>
              <a:t>. </a:t>
            </a:r>
            <a:r>
              <a:rPr lang="hu-HU" sz="1600" smtClean="0"/>
              <a:t>(Assmann </a:t>
            </a:r>
            <a:r>
              <a:rPr lang="hu-HU" sz="1600" dirty="0" smtClean="0"/>
              <a:t>31)</a:t>
            </a:r>
          </a:p>
          <a:p>
            <a:endParaRPr lang="hu-HU" sz="1600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9775" y="1487266"/>
            <a:ext cx="10515600" cy="17683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err="1" smtClean="0"/>
              <a:t>Das</a:t>
            </a:r>
            <a:r>
              <a:rPr lang="hu-HU" sz="4000" b="1" dirty="0" smtClean="0"/>
              <a:t> „</a:t>
            </a:r>
            <a:r>
              <a:rPr lang="hu-HU" sz="4000" b="1" dirty="0" err="1" smtClean="0"/>
              <a:t>Zeichen</a:t>
            </a:r>
            <a:r>
              <a:rPr lang="hu-HU" sz="4000" b="1" dirty="0" smtClean="0"/>
              <a:t>” </a:t>
            </a:r>
            <a:r>
              <a:rPr lang="hu-HU" sz="4000" b="1" dirty="0" err="1" smtClean="0"/>
              <a:t>bei</a:t>
            </a:r>
            <a:r>
              <a:rPr lang="hu-HU" sz="4000" b="1" dirty="0" smtClean="0"/>
              <a:t> Saussure</a:t>
            </a:r>
            <a:br>
              <a:rPr lang="hu-HU" sz="4000" b="1" dirty="0" smtClean="0"/>
            </a:br>
            <a:r>
              <a:rPr lang="hu-HU" sz="3100" dirty="0" smtClean="0"/>
              <a:t>Die </a:t>
            </a:r>
            <a:r>
              <a:rPr lang="hu-HU" sz="3100" dirty="0" err="1" smtClean="0"/>
              <a:t>Sprache</a:t>
            </a:r>
            <a:r>
              <a:rPr lang="hu-HU" sz="3100" dirty="0" smtClean="0"/>
              <a:t> </a:t>
            </a:r>
            <a:r>
              <a:rPr lang="hu-HU" sz="3100" dirty="0" err="1" smtClean="0"/>
              <a:t>ist</a:t>
            </a:r>
            <a:r>
              <a:rPr lang="hu-HU" sz="3100" dirty="0" smtClean="0"/>
              <a:t> </a:t>
            </a:r>
            <a:r>
              <a:rPr lang="hu-HU" sz="3100" dirty="0" err="1" smtClean="0"/>
              <a:t>ein</a:t>
            </a:r>
            <a:r>
              <a:rPr lang="hu-HU" sz="3100" dirty="0" smtClean="0"/>
              <a:t> </a:t>
            </a:r>
            <a:r>
              <a:rPr lang="hu-HU" sz="3100" dirty="0" err="1" smtClean="0"/>
              <a:t>Zeichensystem</a:t>
            </a:r>
            <a:r>
              <a:rPr lang="hu-HU" sz="3100" dirty="0" smtClean="0"/>
              <a:t>, </a:t>
            </a:r>
            <a:r>
              <a:rPr lang="hu-HU" sz="3100" dirty="0" err="1" smtClean="0"/>
              <a:t>das</a:t>
            </a:r>
            <a:r>
              <a:rPr lang="hu-HU" sz="3100" dirty="0" smtClean="0"/>
              <a:t> Welt </a:t>
            </a:r>
            <a:r>
              <a:rPr lang="hu-HU" sz="3100" dirty="0" err="1" smtClean="0"/>
              <a:t>nicht</a:t>
            </a:r>
            <a:r>
              <a:rPr lang="hu-HU" sz="3100" dirty="0" smtClean="0"/>
              <a:t> </a:t>
            </a:r>
            <a:r>
              <a:rPr lang="hu-HU" sz="3100" dirty="0" err="1" smtClean="0"/>
              <a:t>abbildet</a:t>
            </a:r>
            <a:r>
              <a:rPr lang="hu-HU" sz="3100" dirty="0" smtClean="0"/>
              <a:t>, </a:t>
            </a:r>
            <a:r>
              <a:rPr lang="hu-HU" sz="3100" dirty="0" err="1" smtClean="0"/>
              <a:t>sondern</a:t>
            </a:r>
            <a:r>
              <a:rPr lang="hu-HU" sz="3100" dirty="0" smtClean="0"/>
              <a:t> </a:t>
            </a:r>
            <a:r>
              <a:rPr lang="hu-HU" sz="3100" dirty="0" err="1" smtClean="0"/>
              <a:t>Welt</a:t>
            </a:r>
            <a:r>
              <a:rPr lang="hu-HU" sz="3100" dirty="0" smtClean="0"/>
              <a:t> </a:t>
            </a:r>
            <a:r>
              <a:rPr lang="hu-HU" sz="3100" dirty="0" err="1" smtClean="0"/>
              <a:t>hervorbringt</a:t>
            </a: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2200" dirty="0" err="1" smtClean="0"/>
              <a:t>Signifikant</a:t>
            </a:r>
            <a:r>
              <a:rPr lang="hu-HU" sz="2200" dirty="0" smtClean="0"/>
              <a:t> und </a:t>
            </a:r>
            <a:r>
              <a:rPr lang="hu-HU" sz="2200" dirty="0" err="1" smtClean="0"/>
              <a:t>Signifikat</a:t>
            </a:r>
            <a:r>
              <a:rPr lang="hu-HU" sz="2200" dirty="0" smtClean="0"/>
              <a:t> </a:t>
            </a:r>
            <a:r>
              <a:rPr lang="hu-HU" sz="2200" dirty="0" err="1" smtClean="0"/>
              <a:t>sind</a:t>
            </a:r>
            <a:r>
              <a:rPr lang="hu-HU" sz="2200" dirty="0" smtClean="0"/>
              <a:t> </a:t>
            </a:r>
            <a:r>
              <a:rPr lang="hu-HU" sz="2200" dirty="0" err="1" smtClean="0"/>
              <a:t>vom</a:t>
            </a:r>
            <a:r>
              <a:rPr lang="hu-HU" sz="2200" dirty="0" smtClean="0"/>
              <a:t> </a:t>
            </a:r>
            <a:r>
              <a:rPr lang="hu-HU" sz="2200" dirty="0" err="1" smtClean="0"/>
              <a:t>referierten</a:t>
            </a:r>
            <a:r>
              <a:rPr lang="hu-HU" sz="2200" dirty="0" smtClean="0"/>
              <a:t> (</a:t>
            </a:r>
            <a:r>
              <a:rPr lang="hu-HU" sz="2200" dirty="0" err="1" smtClean="0"/>
              <a:t>realen</a:t>
            </a:r>
            <a:r>
              <a:rPr lang="hu-HU" sz="2200" dirty="0" smtClean="0"/>
              <a:t>) </a:t>
            </a:r>
            <a:r>
              <a:rPr lang="hu-HU" sz="2200" dirty="0" err="1" smtClean="0"/>
              <a:t>Gegenstand</a:t>
            </a:r>
            <a:r>
              <a:rPr lang="hu-HU" sz="2200" dirty="0" smtClean="0"/>
              <a:t> </a:t>
            </a:r>
            <a:r>
              <a:rPr lang="hu-HU" sz="2200" dirty="0" err="1" smtClean="0"/>
              <a:t>oder</a:t>
            </a:r>
            <a:r>
              <a:rPr lang="hu-HU" sz="2200" dirty="0" smtClean="0"/>
              <a:t> </a:t>
            </a:r>
            <a:r>
              <a:rPr lang="hu-HU" sz="2200" dirty="0" err="1" smtClean="0"/>
              <a:t>Ding</a:t>
            </a:r>
            <a:r>
              <a:rPr lang="hu-HU" sz="2200" dirty="0" smtClean="0"/>
              <a:t> </a:t>
            </a:r>
            <a:r>
              <a:rPr lang="hu-HU" sz="2200" dirty="0" err="1" smtClean="0"/>
              <a:t>zu</a:t>
            </a:r>
            <a:r>
              <a:rPr lang="hu-HU" sz="2200" dirty="0" smtClean="0"/>
              <a:t> </a:t>
            </a:r>
            <a:r>
              <a:rPr lang="hu-HU" sz="2200" dirty="0" err="1" smtClean="0"/>
              <a:t>unterscheiden</a:t>
            </a:r>
            <a:r>
              <a:rPr lang="hu-HU" sz="3100" dirty="0" smtClean="0"/>
              <a:t/>
            </a:r>
            <a:br>
              <a:rPr lang="hu-HU" sz="3100" dirty="0" smtClean="0"/>
            </a:br>
            <a:endParaRPr lang="hu-HU" sz="31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59837" y="3069723"/>
            <a:ext cx="5437738" cy="670393"/>
          </a:xfrm>
        </p:spPr>
        <p:txBody>
          <a:bodyPr>
            <a:normAutofit fontScale="92500"/>
          </a:bodyPr>
          <a:lstStyle/>
          <a:p>
            <a:pPr algn="ctr"/>
            <a:r>
              <a:rPr lang="hu-HU" b="0" dirty="0" smtClean="0"/>
              <a:t>Der</a:t>
            </a:r>
            <a:r>
              <a:rPr lang="hu-HU" dirty="0" smtClean="0"/>
              <a:t> </a:t>
            </a:r>
            <a:r>
              <a:rPr lang="hu-HU" sz="2600" dirty="0" err="1" smtClean="0"/>
              <a:t>Signifikant</a:t>
            </a:r>
            <a:r>
              <a:rPr lang="hu-HU" dirty="0" smtClean="0"/>
              <a:t> (</a:t>
            </a:r>
            <a:r>
              <a:rPr lang="hu-HU" dirty="0" err="1" smtClean="0"/>
              <a:t>Bezeichnendes</a:t>
            </a:r>
            <a:r>
              <a:rPr lang="hu-HU" dirty="0" smtClean="0"/>
              <a:t>) </a:t>
            </a:r>
            <a:r>
              <a:rPr lang="hu-HU" b="0" dirty="0" err="1" smtClean="0"/>
              <a:t>verweist</a:t>
            </a:r>
            <a:r>
              <a:rPr lang="hu-HU" b="0" dirty="0" smtClean="0"/>
              <a:t> </a:t>
            </a:r>
            <a:r>
              <a:rPr lang="hu-HU" b="0" dirty="0" err="1" smtClean="0"/>
              <a:t>auf</a:t>
            </a:r>
            <a:endParaRPr lang="hu-HU" b="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839788" y="4379526"/>
            <a:ext cx="5157787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r>
              <a:rPr lang="hu-HU" sz="2400" dirty="0" err="1" smtClean="0"/>
              <a:t>Materielle</a:t>
            </a:r>
            <a:r>
              <a:rPr lang="hu-HU" sz="2400" dirty="0" smtClean="0"/>
              <a:t> </a:t>
            </a:r>
            <a:r>
              <a:rPr lang="hu-HU" sz="2400" dirty="0" err="1" smtClean="0"/>
              <a:t>Außenseite</a:t>
            </a:r>
            <a:r>
              <a:rPr lang="hu-HU" sz="2400" dirty="0" smtClean="0"/>
              <a:t> des </a:t>
            </a:r>
            <a:r>
              <a:rPr lang="hu-HU" sz="2400" dirty="0" err="1" smtClean="0"/>
              <a:t>Zeichens</a:t>
            </a:r>
            <a:r>
              <a:rPr lang="hu-HU" sz="2400" dirty="0" smtClean="0"/>
              <a:t> – </a:t>
            </a:r>
            <a:r>
              <a:rPr lang="hu-HU" sz="2400" dirty="0" err="1" smtClean="0"/>
              <a:t>z.B</a:t>
            </a:r>
            <a:r>
              <a:rPr lang="hu-HU" sz="2400" dirty="0" smtClean="0"/>
              <a:t>. </a:t>
            </a:r>
            <a:r>
              <a:rPr lang="hu-HU" sz="2400" dirty="0" err="1" smtClean="0"/>
              <a:t>akustisch</a:t>
            </a:r>
            <a:r>
              <a:rPr lang="hu-HU" sz="2400" dirty="0" smtClean="0"/>
              <a:t> </a:t>
            </a:r>
            <a:r>
              <a:rPr lang="hu-HU" sz="2400" dirty="0" err="1" smtClean="0"/>
              <a:t>wahrnehmbar</a:t>
            </a:r>
            <a:r>
              <a:rPr lang="hu-HU" sz="2400" dirty="0" smtClean="0"/>
              <a:t> (</a:t>
            </a:r>
            <a:r>
              <a:rPr lang="hu-HU" sz="2400" dirty="0" err="1" smtClean="0"/>
              <a:t>Laut</a:t>
            </a:r>
            <a:r>
              <a:rPr lang="hu-HU" sz="2400" dirty="0" smtClean="0"/>
              <a:t>) </a:t>
            </a:r>
            <a:r>
              <a:rPr lang="hu-HU" sz="2400" dirty="0" err="1" smtClean="0"/>
              <a:t>oder</a:t>
            </a:r>
            <a:r>
              <a:rPr lang="hu-HU" sz="2400" dirty="0" smtClean="0"/>
              <a:t> es hat </a:t>
            </a:r>
            <a:r>
              <a:rPr lang="hu-HU" sz="2400" dirty="0" err="1" smtClean="0"/>
              <a:t>visuelle</a:t>
            </a:r>
            <a:r>
              <a:rPr lang="hu-HU" sz="2400" dirty="0" smtClean="0"/>
              <a:t> </a:t>
            </a:r>
            <a:r>
              <a:rPr lang="hu-HU" sz="2400" dirty="0" err="1" smtClean="0"/>
              <a:t>Gestalt</a:t>
            </a:r>
            <a:r>
              <a:rPr lang="hu-HU" sz="2400" dirty="0" smtClean="0"/>
              <a:t> (</a:t>
            </a:r>
            <a:r>
              <a:rPr lang="hu-HU" sz="2400" dirty="0" err="1" smtClean="0"/>
              <a:t>Schrift</a:t>
            </a:r>
            <a:r>
              <a:rPr lang="hu-HU" sz="2400" dirty="0" smtClean="0"/>
              <a:t>, </a:t>
            </a:r>
            <a:r>
              <a:rPr lang="hu-HU" sz="2400" dirty="0" err="1" smtClean="0"/>
              <a:t>Bild</a:t>
            </a:r>
            <a:r>
              <a:rPr lang="hu-HU" sz="2400" dirty="0" smtClean="0"/>
              <a:t>)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5842300" y="2771142"/>
            <a:ext cx="5183188" cy="968974"/>
          </a:xfrm>
        </p:spPr>
        <p:txBody>
          <a:bodyPr/>
          <a:lstStyle/>
          <a:p>
            <a:pPr algn="ctr"/>
            <a:r>
              <a:rPr lang="hu-HU" dirty="0" smtClean="0"/>
              <a:t>→	</a:t>
            </a:r>
            <a:r>
              <a:rPr lang="hu-HU" b="0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Signifikat</a:t>
            </a:r>
            <a:r>
              <a:rPr lang="hu-HU" dirty="0" smtClean="0"/>
              <a:t> (</a:t>
            </a:r>
            <a:r>
              <a:rPr lang="hu-HU" dirty="0" err="1" smtClean="0"/>
              <a:t>Bezeichnetes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6072187" y="3711770"/>
            <a:ext cx="5183188" cy="3759443"/>
          </a:xfrm>
        </p:spPr>
        <p:txBody>
          <a:bodyPr>
            <a:normAutofit/>
          </a:bodyPr>
          <a:lstStyle/>
          <a:p>
            <a:pPr lvl="1"/>
            <a:r>
              <a:rPr lang="hu-HU" dirty="0" err="1" smtClean="0"/>
              <a:t>Kognitive</a:t>
            </a:r>
            <a:r>
              <a:rPr lang="hu-HU" dirty="0" smtClean="0"/>
              <a:t> </a:t>
            </a:r>
            <a:r>
              <a:rPr lang="hu-HU" dirty="0" err="1" smtClean="0"/>
              <a:t>Innenseite</a:t>
            </a:r>
            <a:r>
              <a:rPr lang="hu-HU" dirty="0" smtClean="0"/>
              <a:t> der </a:t>
            </a:r>
            <a:r>
              <a:rPr lang="hu-HU" dirty="0" err="1" smtClean="0"/>
              <a:t>Bedeutung</a:t>
            </a:r>
            <a:r>
              <a:rPr lang="hu-HU" dirty="0" smtClean="0"/>
              <a:t>, des </a:t>
            </a:r>
            <a:r>
              <a:rPr lang="hu-HU" dirty="0" err="1" smtClean="0"/>
              <a:t>Begriffs</a:t>
            </a:r>
            <a:r>
              <a:rPr lang="hu-HU" dirty="0" smtClean="0"/>
              <a:t>, die mit der </a:t>
            </a:r>
            <a:r>
              <a:rPr lang="hu-HU" dirty="0" err="1" smtClean="0"/>
              <a:t>Sprache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Kode</a:t>
            </a:r>
            <a:r>
              <a:rPr lang="hu-HU" dirty="0" smtClean="0"/>
              <a:t> </a:t>
            </a:r>
            <a:r>
              <a:rPr lang="hu-HU" dirty="0" err="1" smtClean="0"/>
              <a:t>erlernt</a:t>
            </a:r>
            <a:r>
              <a:rPr lang="hu-HU" dirty="0" smtClean="0"/>
              <a:t> </a:t>
            </a:r>
            <a:r>
              <a:rPr lang="hu-HU" dirty="0" err="1" smtClean="0"/>
              <a:t>werden</a:t>
            </a:r>
            <a:r>
              <a:rPr lang="hu-HU" dirty="0" smtClean="0"/>
              <a:t> </a:t>
            </a:r>
            <a:r>
              <a:rPr lang="hu-HU" dirty="0" err="1" smtClean="0"/>
              <a:t>muss</a:t>
            </a:r>
            <a:endParaRPr lang="hu-HU" dirty="0"/>
          </a:p>
          <a:p>
            <a:pPr lvl="1"/>
            <a:r>
              <a:rPr lang="hu-HU" dirty="0" smtClean="0"/>
              <a:t>Die </a:t>
            </a:r>
            <a:r>
              <a:rPr lang="hu-HU" b="1" dirty="0" err="1" smtClean="0"/>
              <a:t>Semiotik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Zeichentheorie</a:t>
            </a:r>
            <a:r>
              <a:rPr lang="hu-HU" dirty="0" smtClean="0"/>
              <a:t>) </a:t>
            </a:r>
            <a:r>
              <a:rPr lang="hu-HU" dirty="0" err="1" smtClean="0"/>
              <a:t>ist</a:t>
            </a:r>
            <a:r>
              <a:rPr lang="hu-HU" dirty="0" smtClean="0"/>
              <a:t> die </a:t>
            </a:r>
            <a:r>
              <a:rPr lang="hu-HU" dirty="0" err="1" smtClean="0"/>
              <a:t>Wissenschaft</a:t>
            </a:r>
            <a:r>
              <a:rPr lang="hu-HU" dirty="0" smtClean="0"/>
              <a:t>,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sich</a:t>
            </a:r>
            <a:r>
              <a:rPr lang="hu-HU" dirty="0" smtClean="0"/>
              <a:t> mit </a:t>
            </a:r>
            <a:r>
              <a:rPr lang="hu-HU" dirty="0" err="1" smtClean="0"/>
              <a:t>Zeichen</a:t>
            </a:r>
            <a:r>
              <a:rPr lang="hu-HU" dirty="0" smtClean="0"/>
              <a:t> </a:t>
            </a:r>
            <a:r>
              <a:rPr lang="hu-HU" dirty="0" err="1" smtClean="0"/>
              <a:t>aller</a:t>
            </a:r>
            <a:r>
              <a:rPr lang="hu-HU" dirty="0" smtClean="0"/>
              <a:t> Art </a:t>
            </a:r>
            <a:r>
              <a:rPr lang="hu-HU" dirty="0" err="1" smtClean="0"/>
              <a:t>befasst</a:t>
            </a:r>
            <a:endParaRPr lang="hu-HU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932</Words>
  <Application>Microsoft Office PowerPoint</Application>
  <PresentationFormat>Szélesvásznú</PresentationFormat>
  <Paragraphs>91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   Géza Horváth  Einführung in die Kulturwissenschaft III. </vt:lpstr>
      <vt:lpstr>ZEICHEN</vt:lpstr>
      <vt:lpstr>Was ist das „Zeichen”?</vt:lpstr>
      <vt:lpstr>„Die Sprache ist das Haus des Seins” (Heidegger) </vt:lpstr>
      <vt:lpstr>Sprachskepsis um 1900 (Fin de Siècle)</vt:lpstr>
      <vt:lpstr>Friedrich Nietzsche: Ueber Wahrheit und Lüge im aussermoralischen Sinne (1873)</vt:lpstr>
      <vt:lpstr>„linguistic turn” (um 1900) (der Begriff erst seit den 1960er Jahren, Gustav Bergmann)</vt:lpstr>
      <vt:lpstr>Ferdinand de Saussure (1867-1913) Gründungsvater des franzözischen Strukturalismus und des linguistic turn</vt:lpstr>
      <vt:lpstr>Das „Zeichen” bei Saussure Die Sprache ist ein Zeichensystem, das Welt nicht abbildet, sondern Welt hervorbringt Signifikant und Signifikat sind vom referierten (realen) Gegenstand oder Ding zu unterscheiden </vt:lpstr>
      <vt:lpstr>PowerPoint-bemutató</vt:lpstr>
      <vt:lpstr>Roman Jakobsons Schema der Zeichenfunktion</vt:lpstr>
      <vt:lpstr>Literarische Kommunkations- und Identitätsstörungen in  Heinrich von Kleists Drama Amphitryon (1803/1807)</vt:lpstr>
      <vt:lpstr>Merkur-Sosias ↔ Sosias-Sosias Kommunikationsstörung – Identitätsstörung</vt:lpstr>
      <vt:lpstr>Zeichentypen ikonisch – symbolisch – indexikalisch (Charles Sanders Peirce)</vt:lpstr>
      <vt:lpstr>Grabsteine z.B. repräsentieren gleichzeitig alle drei – symbolische + ikonische + indexikalische Zeichen</vt:lpstr>
      <vt:lpstr>Sprache – Kultur - Gewalt</vt:lpstr>
      <vt:lpstr>Agression durch Sprache (Politik) Hitler und Stalin als Redner</vt:lpstr>
      <vt:lpstr>Werbung – muss das sein? </vt:lpstr>
      <vt:lpstr>Anscheinend harmlose („erotisch verführerische” und „humoristische”) Werbung, in Wirklichkeit agressive Manipulation durch Werbung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id die Kulturwissenschaft III.</dc:title>
  <dc:creator>Geza</dc:creator>
  <cp:lastModifiedBy>HG</cp:lastModifiedBy>
  <cp:revision>120</cp:revision>
  <dcterms:created xsi:type="dcterms:W3CDTF">2017-01-24T19:39:40Z</dcterms:created>
  <dcterms:modified xsi:type="dcterms:W3CDTF">2023-08-30T09:34:45Z</dcterms:modified>
</cp:coreProperties>
</file>