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57" r:id="rId4"/>
    <p:sldId id="258" r:id="rId5"/>
    <p:sldId id="276" r:id="rId6"/>
    <p:sldId id="259" r:id="rId7"/>
    <p:sldId id="260" r:id="rId8"/>
    <p:sldId id="261" r:id="rId9"/>
    <p:sldId id="262" r:id="rId10"/>
    <p:sldId id="263" r:id="rId11"/>
    <p:sldId id="277" r:id="rId12"/>
    <p:sldId id="264" r:id="rId13"/>
    <p:sldId id="278" r:id="rId14"/>
    <p:sldId id="265" r:id="rId15"/>
    <p:sldId id="273" r:id="rId16"/>
    <p:sldId id="272" r:id="rId17"/>
    <p:sldId id="266" r:id="rId18"/>
    <p:sldId id="267" r:id="rId19"/>
    <p:sldId id="268" r:id="rId20"/>
    <p:sldId id="269" r:id="rId21"/>
    <p:sldId id="271" r:id="rId22"/>
    <p:sldId id="270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22D1-06BB-45A8-BFD2-7E93553FC3C5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38D4-9A22-40DE-80DA-AD6FEA748E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275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22D1-06BB-45A8-BFD2-7E93553FC3C5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38D4-9A22-40DE-80DA-AD6FEA748E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024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22D1-06BB-45A8-BFD2-7E93553FC3C5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38D4-9A22-40DE-80DA-AD6FEA748E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074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22D1-06BB-45A8-BFD2-7E93553FC3C5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38D4-9A22-40DE-80DA-AD6FEA748E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94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22D1-06BB-45A8-BFD2-7E93553FC3C5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38D4-9A22-40DE-80DA-AD6FEA748E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084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22D1-06BB-45A8-BFD2-7E93553FC3C5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38D4-9A22-40DE-80DA-AD6FEA748E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640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22D1-06BB-45A8-BFD2-7E93553FC3C5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38D4-9A22-40DE-80DA-AD6FEA748E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658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22D1-06BB-45A8-BFD2-7E93553FC3C5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38D4-9A22-40DE-80DA-AD6FEA748E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234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22D1-06BB-45A8-BFD2-7E93553FC3C5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38D4-9A22-40DE-80DA-AD6FEA748E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770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22D1-06BB-45A8-BFD2-7E93553FC3C5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38D4-9A22-40DE-80DA-AD6FEA748E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075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22D1-06BB-45A8-BFD2-7E93553FC3C5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38D4-9A22-40DE-80DA-AD6FEA748E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234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22D1-06BB-45A8-BFD2-7E93553FC3C5}" type="datetimeFigureOut">
              <a:rPr lang="hu-HU" smtClean="0"/>
              <a:t>2023. 08. 30.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38D4-9A22-40DE-80DA-AD6FEA748E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021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23935"/>
            <a:ext cx="9144000" cy="4355023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>Géza Horváth</a:t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Einführung</a:t>
            </a:r>
            <a:r>
              <a:rPr lang="hu-HU" b="1" dirty="0" smtClean="0"/>
              <a:t> </a:t>
            </a:r>
            <a:r>
              <a:rPr lang="hu-HU" b="1" dirty="0"/>
              <a:t>in die </a:t>
            </a:r>
            <a:r>
              <a:rPr lang="hu-HU" b="1" dirty="0" err="1" smtClean="0"/>
              <a:t>Kulturwissenschaft</a:t>
            </a:r>
            <a:r>
              <a:rPr lang="hu-HU" b="1" dirty="0" smtClean="0"/>
              <a:t> II.</a:t>
            </a:r>
            <a:br>
              <a:rPr lang="hu-HU" b="1" dirty="0" smtClean="0"/>
            </a:br>
            <a:endParaRPr lang="hu-HU" dirty="0">
              <a:solidFill>
                <a:srgbClr val="C00000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7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745352"/>
            <a:ext cx="10515600" cy="1325563"/>
          </a:xfrm>
        </p:spPr>
        <p:txBody>
          <a:bodyPr/>
          <a:lstStyle/>
          <a:p>
            <a:pPr algn="ctr"/>
            <a:r>
              <a:rPr lang="hu-HU" b="1" dirty="0" err="1" smtClean="0"/>
              <a:t>Kulturwissenschaften</a:t>
            </a:r>
            <a:r>
              <a:rPr lang="hu-HU" b="1" dirty="0" smtClean="0"/>
              <a:t> in </a:t>
            </a:r>
            <a:r>
              <a:rPr lang="hu-HU" b="1" dirty="0" err="1" smtClean="0"/>
              <a:t>Deutschland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9643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b="1" dirty="0" err="1" smtClean="0"/>
              <a:t>Entstehung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 err="1" smtClean="0"/>
              <a:t>Anfang</a:t>
            </a:r>
            <a:r>
              <a:rPr lang="hu-HU" dirty="0" smtClean="0"/>
              <a:t> der 1920er </a:t>
            </a:r>
            <a:r>
              <a:rPr lang="hu-HU" dirty="0" err="1" smtClean="0"/>
              <a:t>Jahre</a:t>
            </a:r>
            <a:r>
              <a:rPr lang="hu-HU" dirty="0" smtClean="0"/>
              <a:t> → </a:t>
            </a:r>
            <a:r>
              <a:rPr lang="hu-HU" dirty="0" err="1" smtClean="0"/>
              <a:t>Wissenschaftler</a:t>
            </a:r>
            <a:r>
              <a:rPr lang="hu-HU" dirty="0" smtClean="0"/>
              <a:t> </a:t>
            </a:r>
            <a:r>
              <a:rPr lang="hu-HU" dirty="0" err="1" smtClean="0"/>
              <a:t>wie</a:t>
            </a:r>
            <a:r>
              <a:rPr lang="hu-HU" dirty="0" smtClean="0"/>
              <a:t> </a:t>
            </a:r>
            <a:r>
              <a:rPr lang="hu-HU" u="sng" dirty="0" smtClean="0"/>
              <a:t>Georg </a:t>
            </a:r>
            <a:r>
              <a:rPr lang="hu-HU" u="sng" dirty="0" err="1" smtClean="0"/>
              <a:t>Simmel</a:t>
            </a:r>
            <a:r>
              <a:rPr lang="hu-HU" u="sng" dirty="0" smtClean="0"/>
              <a:t>, </a:t>
            </a:r>
            <a:r>
              <a:rPr lang="hu-HU" u="sng" dirty="0" err="1" smtClean="0"/>
              <a:t>Aby</a:t>
            </a:r>
            <a:r>
              <a:rPr lang="hu-HU" u="sng" dirty="0" smtClean="0"/>
              <a:t> </a:t>
            </a:r>
            <a:r>
              <a:rPr lang="hu-HU" u="sng" dirty="0" err="1" smtClean="0"/>
              <a:t>Warburg</a:t>
            </a:r>
            <a:r>
              <a:rPr lang="hu-HU" u="sng" dirty="0" smtClean="0"/>
              <a:t>, Walter Benjamin, Ernst </a:t>
            </a:r>
            <a:r>
              <a:rPr lang="hu-HU" u="sng" dirty="0" err="1" smtClean="0"/>
              <a:t>Cassierer</a:t>
            </a:r>
            <a:r>
              <a:rPr lang="hu-HU" dirty="0" smtClean="0"/>
              <a:t> </a:t>
            </a:r>
            <a:r>
              <a:rPr lang="hu-HU" dirty="0" err="1" smtClean="0"/>
              <a:t>begannen</a:t>
            </a:r>
            <a:r>
              <a:rPr lang="hu-HU" dirty="0" smtClean="0"/>
              <a:t> </a:t>
            </a:r>
            <a:r>
              <a:rPr lang="hu-HU" dirty="0" err="1" smtClean="0"/>
              <a:t>aus</a:t>
            </a:r>
            <a:r>
              <a:rPr lang="hu-HU" dirty="0" smtClean="0"/>
              <a:t> den </a:t>
            </a:r>
            <a:r>
              <a:rPr lang="hu-HU" dirty="0" err="1" smtClean="0"/>
              <a:t>methodologischen</a:t>
            </a:r>
            <a:r>
              <a:rPr lang="hu-HU" dirty="0" smtClean="0"/>
              <a:t> </a:t>
            </a:r>
            <a:r>
              <a:rPr lang="hu-HU" dirty="0" err="1" smtClean="0"/>
              <a:t>Bahnen</a:t>
            </a:r>
            <a:r>
              <a:rPr lang="hu-HU" dirty="0" smtClean="0"/>
              <a:t>  der </a:t>
            </a:r>
            <a:r>
              <a:rPr lang="hu-HU" dirty="0" err="1" smtClean="0"/>
              <a:t>etablierten</a:t>
            </a:r>
            <a:r>
              <a:rPr lang="hu-HU" dirty="0" smtClean="0"/>
              <a:t> </a:t>
            </a:r>
            <a:r>
              <a:rPr lang="hu-HU" dirty="0" err="1" smtClean="0"/>
              <a:t>geistes</a:t>
            </a:r>
            <a:r>
              <a:rPr lang="hu-HU" dirty="0" smtClean="0"/>
              <a:t>- und </a:t>
            </a:r>
            <a:r>
              <a:rPr lang="hu-HU" dirty="0" err="1" smtClean="0"/>
              <a:t>sozialwissenschaftlichen</a:t>
            </a:r>
            <a:r>
              <a:rPr lang="hu-HU" dirty="0" smtClean="0"/>
              <a:t> </a:t>
            </a:r>
            <a:r>
              <a:rPr lang="hu-HU" dirty="0" err="1" smtClean="0"/>
              <a:t>Disziplinen</a:t>
            </a:r>
            <a:r>
              <a:rPr lang="hu-HU" dirty="0" smtClean="0"/>
              <a:t> </a:t>
            </a:r>
            <a:r>
              <a:rPr lang="hu-HU" dirty="0" err="1" smtClean="0"/>
              <a:t>auszuscheren</a:t>
            </a:r>
            <a:r>
              <a:rPr lang="hu-HU" dirty="0" smtClean="0"/>
              <a:t> und </a:t>
            </a:r>
            <a:r>
              <a:rPr lang="hu-HU" dirty="0" err="1" smtClean="0"/>
              <a:t>neue</a:t>
            </a:r>
            <a:r>
              <a:rPr lang="hu-HU" dirty="0" smtClean="0"/>
              <a:t> </a:t>
            </a:r>
            <a:r>
              <a:rPr lang="hu-HU" dirty="0" err="1" smtClean="0"/>
              <a:t>Arbeitsweisen</a:t>
            </a:r>
            <a:r>
              <a:rPr lang="hu-HU" dirty="0" smtClean="0"/>
              <a:t> </a:t>
            </a:r>
            <a:r>
              <a:rPr lang="hu-HU" dirty="0" err="1" smtClean="0"/>
              <a:t>zu</a:t>
            </a:r>
            <a:r>
              <a:rPr lang="hu-HU" dirty="0" smtClean="0"/>
              <a:t> </a:t>
            </a:r>
            <a:r>
              <a:rPr lang="hu-HU" dirty="0" err="1" smtClean="0"/>
              <a:t>entwickeln</a:t>
            </a:r>
            <a:r>
              <a:rPr lang="hu-HU" dirty="0" smtClean="0"/>
              <a:t>…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4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i="1" dirty="0"/>
              <a:t>„</a:t>
            </a:r>
            <a:r>
              <a:rPr lang="hu-HU" sz="2400" i="1" dirty="0" err="1"/>
              <a:t>Diese</a:t>
            </a:r>
            <a:r>
              <a:rPr lang="hu-HU" sz="2400" i="1" dirty="0"/>
              <a:t> </a:t>
            </a:r>
            <a:r>
              <a:rPr lang="hu-HU" sz="2400" i="1" dirty="0" err="1"/>
              <a:t>einzelgängerischen</a:t>
            </a:r>
            <a:r>
              <a:rPr lang="hu-HU" sz="2400" i="1" dirty="0"/>
              <a:t> </a:t>
            </a:r>
            <a:r>
              <a:rPr lang="hu-HU" sz="2400" i="1" dirty="0" err="1"/>
              <a:t>Vorstöße</a:t>
            </a:r>
            <a:r>
              <a:rPr lang="hu-HU" sz="2400" i="1" dirty="0"/>
              <a:t> </a:t>
            </a:r>
            <a:r>
              <a:rPr lang="hu-HU" sz="2400" i="1" dirty="0" err="1"/>
              <a:t>vorwiegend</a:t>
            </a:r>
            <a:r>
              <a:rPr lang="hu-HU" sz="2400" i="1" dirty="0"/>
              <a:t> </a:t>
            </a:r>
            <a:r>
              <a:rPr lang="hu-HU" sz="2400" i="1" dirty="0" err="1"/>
              <a:t>jüdischer</a:t>
            </a:r>
            <a:r>
              <a:rPr lang="hu-HU" sz="2400" i="1" dirty="0"/>
              <a:t> </a:t>
            </a:r>
            <a:r>
              <a:rPr lang="hu-HU" sz="2400" i="1" dirty="0" err="1"/>
              <a:t>Wissenschaftler</a:t>
            </a:r>
            <a:r>
              <a:rPr lang="hu-HU" sz="2400" i="1" dirty="0"/>
              <a:t> </a:t>
            </a:r>
            <a:r>
              <a:rPr lang="hu-HU" sz="2400" i="1" dirty="0" err="1"/>
              <a:t>konnten</a:t>
            </a:r>
            <a:r>
              <a:rPr lang="hu-HU" sz="2400" i="1" dirty="0"/>
              <a:t> </a:t>
            </a:r>
            <a:r>
              <a:rPr lang="hu-HU" sz="2400" i="1" dirty="0" err="1"/>
              <a:t>sich</a:t>
            </a:r>
            <a:r>
              <a:rPr lang="hu-HU" sz="2400" i="1" dirty="0"/>
              <a:t> </a:t>
            </a:r>
            <a:r>
              <a:rPr lang="hu-HU" sz="2400" i="1" dirty="0" err="1"/>
              <a:t>damals</a:t>
            </a:r>
            <a:r>
              <a:rPr lang="hu-HU" sz="2400" i="1" dirty="0"/>
              <a:t> </a:t>
            </a:r>
            <a:r>
              <a:rPr lang="hu-HU" sz="2400" i="1" dirty="0" err="1"/>
              <a:t>jedoch</a:t>
            </a:r>
            <a:r>
              <a:rPr lang="hu-HU" sz="2400" i="1" dirty="0"/>
              <a:t> </a:t>
            </a:r>
            <a:r>
              <a:rPr lang="hu-HU" sz="2400" i="1" dirty="0" err="1"/>
              <a:t>nicht</a:t>
            </a:r>
            <a:r>
              <a:rPr lang="hu-HU" sz="2400" i="1" dirty="0"/>
              <a:t> </a:t>
            </a:r>
            <a:r>
              <a:rPr lang="hu-HU" sz="2400" i="1" dirty="0" err="1"/>
              <a:t>gegen</a:t>
            </a:r>
            <a:r>
              <a:rPr lang="hu-HU" sz="2400" i="1" dirty="0"/>
              <a:t> </a:t>
            </a:r>
            <a:r>
              <a:rPr lang="hu-HU" sz="2400" i="1" dirty="0" err="1"/>
              <a:t>die</a:t>
            </a:r>
            <a:r>
              <a:rPr lang="hu-HU" sz="2400" i="1" dirty="0"/>
              <a:t> </a:t>
            </a:r>
            <a:r>
              <a:rPr lang="hu-HU" sz="2400" i="1" dirty="0" err="1"/>
              <a:t>institutionellen</a:t>
            </a:r>
            <a:r>
              <a:rPr lang="hu-HU" sz="2400" i="1" dirty="0"/>
              <a:t> </a:t>
            </a:r>
            <a:r>
              <a:rPr lang="hu-HU" sz="2400" i="1" dirty="0" err="1"/>
              <a:t>disziplinären</a:t>
            </a:r>
            <a:r>
              <a:rPr lang="hu-HU" sz="2400" i="1" dirty="0"/>
              <a:t> </a:t>
            </a:r>
            <a:r>
              <a:rPr lang="hu-HU" sz="2400" i="1" dirty="0" err="1"/>
              <a:t>Strukturen</a:t>
            </a:r>
            <a:r>
              <a:rPr lang="hu-HU" sz="2400" i="1" dirty="0"/>
              <a:t> </a:t>
            </a:r>
            <a:r>
              <a:rPr lang="hu-HU" sz="2400" i="1" dirty="0" err="1"/>
              <a:t>behaupten</a:t>
            </a:r>
            <a:r>
              <a:rPr lang="hu-HU" sz="2400" i="1" dirty="0"/>
              <a:t> und </a:t>
            </a:r>
            <a:r>
              <a:rPr lang="hu-HU" sz="2400" i="1" dirty="0" err="1"/>
              <a:t>wurden</a:t>
            </a:r>
            <a:r>
              <a:rPr lang="hu-HU" sz="2400" i="1" dirty="0"/>
              <a:t> </a:t>
            </a:r>
            <a:r>
              <a:rPr lang="hu-HU" sz="2400" i="1" dirty="0" err="1"/>
              <a:t>im</a:t>
            </a:r>
            <a:r>
              <a:rPr lang="hu-HU" sz="2400" i="1" dirty="0"/>
              <a:t> </a:t>
            </a:r>
            <a:r>
              <a:rPr lang="hu-HU" sz="2400" i="1" dirty="0" err="1"/>
              <a:t>Gegenteil</a:t>
            </a:r>
            <a:r>
              <a:rPr lang="hu-HU" sz="2400" i="1" dirty="0"/>
              <a:t> in den 30er-Jahren </a:t>
            </a:r>
            <a:r>
              <a:rPr lang="hu-HU" sz="2400" i="1" dirty="0" err="1"/>
              <a:t>durch</a:t>
            </a:r>
            <a:r>
              <a:rPr lang="hu-HU" sz="2400" i="1" dirty="0"/>
              <a:t> </a:t>
            </a:r>
            <a:r>
              <a:rPr lang="hu-HU" sz="2400" i="1" dirty="0" err="1"/>
              <a:t>Verfolgung</a:t>
            </a:r>
            <a:r>
              <a:rPr lang="hu-HU" sz="2400" i="1" dirty="0"/>
              <a:t> und </a:t>
            </a:r>
            <a:r>
              <a:rPr lang="hu-HU" sz="2400" i="1" dirty="0" err="1"/>
              <a:t>Vertreibung</a:t>
            </a:r>
            <a:r>
              <a:rPr lang="hu-HU" sz="2400" i="1" dirty="0"/>
              <a:t> </a:t>
            </a:r>
            <a:r>
              <a:rPr lang="hu-HU" sz="2400" i="1" dirty="0" err="1"/>
              <a:t>aus</a:t>
            </a:r>
            <a:r>
              <a:rPr lang="hu-HU" sz="2400" i="1" dirty="0"/>
              <a:t> </a:t>
            </a:r>
            <a:r>
              <a:rPr lang="hu-HU" sz="2400" i="1" dirty="0" err="1"/>
              <a:t>dem</a:t>
            </a:r>
            <a:r>
              <a:rPr lang="hu-HU" sz="2400" i="1" dirty="0"/>
              <a:t> NS-</a:t>
            </a:r>
            <a:r>
              <a:rPr lang="hu-HU" sz="2400" i="1" dirty="0" err="1"/>
              <a:t>Staat</a:t>
            </a:r>
            <a:r>
              <a:rPr lang="hu-HU" sz="2400" i="1" dirty="0"/>
              <a:t> </a:t>
            </a:r>
            <a:r>
              <a:rPr lang="hu-HU" sz="2400" i="1" dirty="0" err="1"/>
              <a:t>gewaltsam</a:t>
            </a:r>
            <a:r>
              <a:rPr lang="hu-HU" sz="2400" i="1" dirty="0"/>
              <a:t> </a:t>
            </a:r>
            <a:r>
              <a:rPr lang="hu-HU" sz="2400" i="1" dirty="0" err="1"/>
              <a:t>ausgeschlossen</a:t>
            </a:r>
            <a:r>
              <a:rPr lang="hu-HU" sz="2400" i="1" dirty="0"/>
              <a:t>. Die </a:t>
            </a:r>
            <a:r>
              <a:rPr lang="hu-HU" sz="2400" i="1" dirty="0" err="1"/>
              <a:t>Wiederanknüpfung</a:t>
            </a:r>
            <a:r>
              <a:rPr lang="hu-HU" sz="2400" i="1" dirty="0"/>
              <a:t> an </a:t>
            </a:r>
            <a:r>
              <a:rPr lang="hu-HU" sz="2400" i="1" dirty="0" err="1"/>
              <a:t>diese</a:t>
            </a:r>
            <a:r>
              <a:rPr lang="hu-HU" sz="2400" i="1" dirty="0"/>
              <a:t> </a:t>
            </a:r>
            <a:r>
              <a:rPr lang="hu-HU" sz="2400" i="1" dirty="0" err="1"/>
              <a:t>abgebrochenen</a:t>
            </a:r>
            <a:r>
              <a:rPr lang="hu-HU" sz="2400" i="1" dirty="0"/>
              <a:t> und </a:t>
            </a:r>
            <a:r>
              <a:rPr lang="hu-HU" sz="2400" i="1" dirty="0" err="1"/>
              <a:t>verlorenen</a:t>
            </a:r>
            <a:r>
              <a:rPr lang="hu-HU" sz="2400" i="1" dirty="0"/>
              <a:t> </a:t>
            </a:r>
            <a:r>
              <a:rPr lang="hu-HU" sz="2400" i="1" dirty="0" err="1"/>
              <a:t>Impulse</a:t>
            </a:r>
            <a:r>
              <a:rPr lang="hu-HU" sz="2400" i="1" dirty="0"/>
              <a:t> </a:t>
            </a:r>
            <a:r>
              <a:rPr lang="hu-HU" sz="2400" i="1" dirty="0" smtClean="0"/>
              <a:t>[…] </a:t>
            </a:r>
            <a:r>
              <a:rPr lang="hu-HU" sz="2400" i="1" dirty="0" err="1"/>
              <a:t>setzte</a:t>
            </a:r>
            <a:r>
              <a:rPr lang="hu-HU" sz="2400" i="1" dirty="0"/>
              <a:t> </a:t>
            </a:r>
            <a:r>
              <a:rPr lang="hu-HU" sz="2400" i="1" dirty="0" err="1"/>
              <a:t>erst</a:t>
            </a:r>
            <a:r>
              <a:rPr lang="hu-HU" sz="2400" i="1" dirty="0"/>
              <a:t> </a:t>
            </a:r>
            <a:r>
              <a:rPr lang="hu-HU" sz="2400" i="1" dirty="0" err="1"/>
              <a:t>allmählich</a:t>
            </a:r>
            <a:r>
              <a:rPr lang="hu-HU" sz="2400" i="1" dirty="0"/>
              <a:t> in den 1970er und 80er </a:t>
            </a:r>
            <a:r>
              <a:rPr lang="hu-HU" sz="2400" i="1" dirty="0" err="1"/>
              <a:t>Jahren</a:t>
            </a:r>
            <a:r>
              <a:rPr lang="hu-HU" sz="2400" i="1" dirty="0"/>
              <a:t> </a:t>
            </a:r>
            <a:r>
              <a:rPr lang="hu-HU" sz="2400" i="1" dirty="0" err="1"/>
              <a:t>ein</a:t>
            </a:r>
            <a:r>
              <a:rPr lang="hu-HU" sz="2400" i="1" dirty="0"/>
              <a:t>. </a:t>
            </a:r>
            <a:r>
              <a:rPr lang="hu-HU" sz="2400" i="1" dirty="0" err="1"/>
              <a:t>Seit</a:t>
            </a:r>
            <a:r>
              <a:rPr lang="hu-HU" sz="2400" i="1" dirty="0"/>
              <a:t> den 1990er-Jahren </a:t>
            </a:r>
            <a:r>
              <a:rPr lang="hu-HU" sz="2400" i="1" dirty="0" err="1"/>
              <a:t>erlebte</a:t>
            </a:r>
            <a:r>
              <a:rPr lang="hu-HU" sz="2400" i="1" dirty="0"/>
              <a:t> </a:t>
            </a:r>
            <a:r>
              <a:rPr lang="hu-HU" sz="2400" i="1" dirty="0" err="1"/>
              <a:t>diese</a:t>
            </a:r>
            <a:r>
              <a:rPr lang="hu-HU" sz="2400" i="1" dirty="0"/>
              <a:t> </a:t>
            </a:r>
            <a:r>
              <a:rPr lang="hu-HU" sz="2400" i="1" dirty="0" err="1"/>
              <a:t>Renaissance</a:t>
            </a:r>
            <a:r>
              <a:rPr lang="hu-HU" sz="2400" i="1" dirty="0"/>
              <a:t> </a:t>
            </a:r>
            <a:r>
              <a:rPr lang="hu-HU" sz="2400" i="1" dirty="0" err="1"/>
              <a:t>dann</a:t>
            </a:r>
            <a:r>
              <a:rPr lang="hu-HU" sz="2400" i="1" dirty="0"/>
              <a:t> </a:t>
            </a:r>
            <a:r>
              <a:rPr lang="hu-HU" sz="2400" i="1" dirty="0" err="1"/>
              <a:t>eine</a:t>
            </a:r>
            <a:r>
              <a:rPr lang="hu-HU" sz="2400" i="1" dirty="0"/>
              <a:t> </a:t>
            </a:r>
            <a:r>
              <a:rPr lang="hu-HU" sz="2400" i="1" dirty="0" err="1"/>
              <a:t>gewisse</a:t>
            </a:r>
            <a:r>
              <a:rPr lang="hu-HU" sz="2400" i="1" dirty="0"/>
              <a:t> </a:t>
            </a:r>
            <a:r>
              <a:rPr lang="hu-HU" sz="2400" i="1" dirty="0" err="1"/>
              <a:t>Institutionalisierung</a:t>
            </a:r>
            <a:r>
              <a:rPr lang="hu-HU" sz="2400" i="1" dirty="0"/>
              <a:t> bei der </a:t>
            </a:r>
            <a:r>
              <a:rPr lang="hu-HU" sz="2400" i="1" dirty="0" err="1"/>
              <a:t>Grundlegung</a:t>
            </a:r>
            <a:r>
              <a:rPr lang="hu-HU" sz="2400" i="1" dirty="0"/>
              <a:t> der </a:t>
            </a:r>
            <a:r>
              <a:rPr lang="hu-HU" sz="2400" i="1" dirty="0" err="1"/>
              <a:t>Kulturwissenschaften</a:t>
            </a:r>
            <a:r>
              <a:rPr lang="hu-HU" sz="2400" i="1" dirty="0"/>
              <a:t> an </a:t>
            </a:r>
            <a:r>
              <a:rPr lang="hu-HU" sz="2400" i="1" dirty="0" err="1"/>
              <a:t>ost</a:t>
            </a:r>
            <a:r>
              <a:rPr lang="hu-HU" sz="2400" i="1" dirty="0"/>
              <a:t>- und </a:t>
            </a:r>
            <a:r>
              <a:rPr lang="hu-HU" sz="2400" i="1" dirty="0" err="1"/>
              <a:t>westdeutschen</a:t>
            </a:r>
            <a:r>
              <a:rPr lang="hu-HU" sz="2400" i="1" dirty="0"/>
              <a:t> </a:t>
            </a:r>
            <a:r>
              <a:rPr lang="hu-HU" sz="2400" i="1" dirty="0" err="1"/>
              <a:t>Universitäten</a:t>
            </a:r>
            <a:r>
              <a:rPr lang="hu-HU" sz="2400" i="1" dirty="0"/>
              <a:t>.”</a:t>
            </a:r>
            <a:r>
              <a:rPr lang="hu-HU" dirty="0"/>
              <a:t> </a:t>
            </a:r>
            <a:r>
              <a:rPr lang="hu-HU" sz="1600" dirty="0"/>
              <a:t>(</a:t>
            </a:r>
            <a:r>
              <a:rPr lang="hu-HU" sz="1600" dirty="0" err="1"/>
              <a:t>Assman</a:t>
            </a:r>
            <a:r>
              <a:rPr lang="hu-HU" sz="1600" dirty="0"/>
              <a:t> 20</a:t>
            </a:r>
            <a:r>
              <a:rPr lang="hu-HU" sz="1700" dirty="0"/>
              <a:t>)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9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79525"/>
            <a:ext cx="10515600" cy="1325563"/>
          </a:xfrm>
        </p:spPr>
        <p:txBody>
          <a:bodyPr>
            <a:normAutofit/>
          </a:bodyPr>
          <a:lstStyle/>
          <a:p>
            <a:r>
              <a:rPr lang="hu-HU" sz="4000" b="1" dirty="0" err="1" smtClean="0"/>
              <a:t>Geisteswissenschaften</a:t>
            </a:r>
            <a:r>
              <a:rPr lang="hu-HU" sz="4000" b="1" dirty="0" smtClean="0"/>
              <a:t> ↔ </a:t>
            </a:r>
            <a:r>
              <a:rPr lang="hu-HU" sz="4000" b="1" dirty="0" err="1" smtClean="0"/>
              <a:t>Kulturwissenschaften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921179"/>
            <a:ext cx="10515600" cy="4948399"/>
          </a:xfrm>
        </p:spPr>
        <p:txBody>
          <a:bodyPr>
            <a:normAutofit/>
          </a:bodyPr>
          <a:lstStyle/>
          <a:p>
            <a:r>
              <a:rPr lang="hu-HU" dirty="0" err="1" smtClean="0"/>
              <a:t>Umstellung</a:t>
            </a:r>
            <a:r>
              <a:rPr lang="hu-HU" dirty="0" smtClean="0"/>
              <a:t> der </a:t>
            </a:r>
            <a:r>
              <a:rPr lang="hu-HU" dirty="0" err="1" smtClean="0"/>
              <a:t>Geisteswissenschaften</a:t>
            </a:r>
            <a:r>
              <a:rPr lang="hu-HU" dirty="0" smtClean="0"/>
              <a:t> in </a:t>
            </a:r>
            <a:r>
              <a:rPr lang="hu-HU" dirty="0" err="1" smtClean="0"/>
              <a:t>Kulturwissenschaften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Der </a:t>
            </a:r>
            <a:r>
              <a:rPr lang="hu-HU" dirty="0" err="1" smtClean="0"/>
              <a:t>Schlüsselbegriff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C00000"/>
                </a:solidFill>
              </a:rPr>
              <a:t>„</a:t>
            </a:r>
            <a:r>
              <a:rPr lang="hu-HU" dirty="0" err="1" smtClean="0">
                <a:solidFill>
                  <a:srgbClr val="C00000"/>
                </a:solidFill>
              </a:rPr>
              <a:t>Geist</a:t>
            </a:r>
            <a:r>
              <a:rPr lang="hu-HU" dirty="0" smtClean="0">
                <a:solidFill>
                  <a:srgbClr val="C00000"/>
                </a:solidFill>
              </a:rPr>
              <a:t>” </a:t>
            </a:r>
            <a:r>
              <a:rPr lang="hu-HU" dirty="0" err="1" smtClean="0"/>
              <a:t>wurde</a:t>
            </a:r>
            <a:r>
              <a:rPr lang="hu-HU" dirty="0" smtClean="0"/>
              <a:t> </a:t>
            </a:r>
            <a:r>
              <a:rPr lang="hu-HU" dirty="0" err="1" smtClean="0"/>
              <a:t>duch</a:t>
            </a:r>
            <a:r>
              <a:rPr lang="hu-HU" dirty="0" smtClean="0"/>
              <a:t> </a:t>
            </a:r>
            <a:r>
              <a:rPr lang="hu-HU" dirty="0" err="1" smtClean="0"/>
              <a:t>neue</a:t>
            </a:r>
            <a:r>
              <a:rPr lang="hu-HU" dirty="0" smtClean="0"/>
              <a:t> </a:t>
            </a:r>
            <a:r>
              <a:rPr lang="hu-HU" dirty="0" err="1" smtClean="0"/>
              <a:t>Leitbegriffe</a:t>
            </a:r>
            <a:r>
              <a:rPr lang="hu-HU" dirty="0" smtClean="0"/>
              <a:t> </a:t>
            </a:r>
            <a:r>
              <a:rPr lang="hu-HU" dirty="0" err="1" smtClean="0"/>
              <a:t>wie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C00000"/>
                </a:solidFill>
              </a:rPr>
              <a:t>„</a:t>
            </a:r>
            <a:r>
              <a:rPr lang="hu-HU" dirty="0" err="1" smtClean="0">
                <a:solidFill>
                  <a:srgbClr val="C00000"/>
                </a:solidFill>
              </a:rPr>
              <a:t>Symbol</a:t>
            </a:r>
            <a:r>
              <a:rPr lang="hu-HU" dirty="0" smtClean="0">
                <a:solidFill>
                  <a:srgbClr val="C00000"/>
                </a:solidFill>
              </a:rPr>
              <a:t>”</a:t>
            </a:r>
            <a:r>
              <a:rPr lang="hu-HU" dirty="0" smtClean="0"/>
              <a:t>, </a:t>
            </a:r>
            <a:r>
              <a:rPr lang="hu-HU" dirty="0" smtClean="0">
                <a:solidFill>
                  <a:srgbClr val="C00000"/>
                </a:solidFill>
              </a:rPr>
              <a:t>„</a:t>
            </a:r>
            <a:r>
              <a:rPr lang="hu-HU" dirty="0" err="1" smtClean="0">
                <a:solidFill>
                  <a:srgbClr val="C00000"/>
                </a:solidFill>
              </a:rPr>
              <a:t>Medium</a:t>
            </a:r>
            <a:r>
              <a:rPr lang="hu-HU" dirty="0" smtClean="0">
                <a:solidFill>
                  <a:srgbClr val="C00000"/>
                </a:solidFill>
              </a:rPr>
              <a:t>”, „</a:t>
            </a:r>
            <a:r>
              <a:rPr lang="hu-HU" dirty="0" err="1" smtClean="0">
                <a:solidFill>
                  <a:srgbClr val="C00000"/>
                </a:solidFill>
              </a:rPr>
              <a:t>Kultur</a:t>
            </a:r>
            <a:r>
              <a:rPr lang="hu-HU" dirty="0" smtClean="0">
                <a:solidFill>
                  <a:srgbClr val="C00000"/>
                </a:solidFill>
              </a:rPr>
              <a:t>”</a:t>
            </a:r>
            <a:r>
              <a:rPr lang="hu-HU" dirty="0" smtClean="0"/>
              <a:t> </a:t>
            </a:r>
            <a:r>
              <a:rPr lang="hu-HU" dirty="0" err="1"/>
              <a:t>a</a:t>
            </a:r>
            <a:r>
              <a:rPr lang="hu-HU" dirty="0" err="1" smtClean="0"/>
              <a:t>bgelöst</a:t>
            </a:r>
            <a:r>
              <a:rPr lang="hu-HU" dirty="0" smtClean="0"/>
              <a:t>…</a:t>
            </a:r>
          </a:p>
          <a:p>
            <a:endParaRPr lang="hu-HU" dirty="0" smtClean="0"/>
          </a:p>
          <a:p>
            <a:r>
              <a:rPr lang="hu-HU" dirty="0" smtClean="0"/>
              <a:t>Vertreter der </a:t>
            </a:r>
            <a:r>
              <a:rPr lang="hu-HU" dirty="0" err="1" smtClean="0"/>
              <a:t>Geisteswissenschaften</a:t>
            </a:r>
            <a:r>
              <a:rPr lang="hu-HU" dirty="0" smtClean="0"/>
              <a:t>: </a:t>
            </a:r>
            <a:r>
              <a:rPr lang="hu-HU" u="sng" dirty="0" smtClean="0"/>
              <a:t>Wilhelm </a:t>
            </a:r>
            <a:r>
              <a:rPr lang="hu-HU" u="sng" dirty="0" err="1" smtClean="0"/>
              <a:t>Dilthey</a:t>
            </a:r>
            <a:r>
              <a:rPr lang="hu-HU" u="sng" dirty="0" smtClean="0"/>
              <a:t>, Hans-Georg </a:t>
            </a:r>
            <a:r>
              <a:rPr lang="hu-HU" u="sng" dirty="0" err="1" smtClean="0"/>
              <a:t>Gadamer</a:t>
            </a:r>
            <a:r>
              <a:rPr lang="hu-HU" u="sng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moderne</a:t>
            </a:r>
            <a:r>
              <a:rPr lang="hu-HU" dirty="0" smtClean="0"/>
              <a:t> </a:t>
            </a:r>
            <a:r>
              <a:rPr lang="hu-HU" dirty="0" err="1" smtClean="0"/>
              <a:t>Hermeneutik</a:t>
            </a:r>
            <a:r>
              <a:rPr lang="hu-HU" dirty="0" smtClean="0"/>
              <a:t>)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0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702219"/>
            <a:ext cx="10515600" cy="1325563"/>
          </a:xfrm>
        </p:spPr>
        <p:txBody>
          <a:bodyPr/>
          <a:lstStyle/>
          <a:p>
            <a:pPr algn="ctr"/>
            <a:r>
              <a:rPr lang="hu-HU" dirty="0"/>
              <a:t>Leitoppositionen der </a:t>
            </a:r>
            <a:r>
              <a:rPr lang="hu-HU" dirty="0" err="1"/>
              <a:t>Geisteswissenschaften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509196"/>
            <a:ext cx="10515600" cy="3418265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			</a:t>
            </a:r>
            <a:r>
              <a:rPr lang="hu-HU" dirty="0" smtClean="0"/>
              <a:t>GEIST</a:t>
            </a:r>
            <a:r>
              <a:rPr lang="hu-HU" dirty="0"/>
              <a:t>		↔		NATUR</a:t>
            </a:r>
          </a:p>
          <a:p>
            <a:pPr marL="0" indent="0">
              <a:buNone/>
            </a:pPr>
            <a:r>
              <a:rPr lang="hu-HU" dirty="0"/>
              <a:t>			SUBJEKT	↔		OBJEKT</a:t>
            </a:r>
          </a:p>
          <a:p>
            <a:pPr marL="0" indent="0">
              <a:buNone/>
            </a:pPr>
            <a:r>
              <a:rPr lang="hu-HU" dirty="0"/>
              <a:t>			GESCHICHTE	↔		NATUR(WISSENSCHAFTEN)</a:t>
            </a:r>
          </a:p>
          <a:p>
            <a:pPr marL="0" indent="0">
              <a:buNone/>
            </a:pPr>
            <a:r>
              <a:rPr lang="hu-HU" dirty="0"/>
              <a:t>			ERKLÄREN	↔		VERTSEHEN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076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err="1" smtClean="0"/>
              <a:t>Geisteswissenschaften</a:t>
            </a:r>
            <a:r>
              <a:rPr lang="hu-HU" sz="4000" b="1" dirty="0" smtClean="0"/>
              <a:t> ↔ </a:t>
            </a:r>
            <a:r>
              <a:rPr lang="hu-HU" sz="4000" b="1" dirty="0" err="1" smtClean="0"/>
              <a:t>Kulturwissenschaften</a:t>
            </a:r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4000" b="1" dirty="0" err="1" smtClean="0"/>
              <a:t>Geist</a:t>
            </a:r>
            <a:r>
              <a:rPr lang="hu-HU" sz="4000" b="1" dirty="0" smtClean="0"/>
              <a:t> ↔ </a:t>
            </a:r>
            <a:r>
              <a:rPr lang="hu-HU" sz="4000" b="1" dirty="0" err="1" smtClean="0"/>
              <a:t>Materie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619255"/>
            <a:ext cx="10515600" cy="4351338"/>
          </a:xfrm>
        </p:spPr>
        <p:txBody>
          <a:bodyPr>
            <a:normAutofit/>
          </a:bodyPr>
          <a:lstStyle/>
          <a:p>
            <a:r>
              <a:rPr lang="hu-HU" sz="2400" dirty="0" smtClean="0"/>
              <a:t>Die </a:t>
            </a:r>
            <a:r>
              <a:rPr lang="hu-HU" sz="2400" b="1" dirty="0" err="1" smtClean="0"/>
              <a:t>Geisteswissenschaften</a:t>
            </a:r>
            <a:r>
              <a:rPr lang="hu-HU" sz="2400" dirty="0" smtClean="0"/>
              <a:t> </a:t>
            </a:r>
            <a:r>
              <a:rPr lang="hu-HU" sz="2400" dirty="0" err="1" smtClean="0"/>
              <a:t>grenzen</a:t>
            </a:r>
            <a:r>
              <a:rPr lang="hu-HU" sz="2400" dirty="0" smtClean="0"/>
              <a:t> </a:t>
            </a:r>
            <a:r>
              <a:rPr lang="hu-HU" sz="2400" dirty="0" err="1" smtClean="0"/>
              <a:t>das</a:t>
            </a:r>
            <a:r>
              <a:rPr lang="hu-HU" sz="2400" dirty="0" smtClean="0"/>
              <a:t> „</a:t>
            </a:r>
            <a:r>
              <a:rPr lang="hu-HU" sz="2400" dirty="0" err="1" smtClean="0"/>
              <a:t>Nicht-Menschliche</a:t>
            </a:r>
            <a:r>
              <a:rPr lang="hu-HU" sz="2400" dirty="0" smtClean="0"/>
              <a:t>” </a:t>
            </a:r>
            <a:r>
              <a:rPr lang="hu-HU" sz="2400" dirty="0" err="1" smtClean="0"/>
              <a:t>wie</a:t>
            </a:r>
            <a:r>
              <a:rPr lang="hu-HU" sz="2400" dirty="0" smtClean="0"/>
              <a:t> </a:t>
            </a:r>
            <a:r>
              <a:rPr lang="hu-HU" sz="2400" dirty="0" err="1" smtClean="0"/>
              <a:t>Natur</a:t>
            </a:r>
            <a:r>
              <a:rPr lang="hu-HU" sz="2400" dirty="0" smtClean="0"/>
              <a:t> </a:t>
            </a:r>
            <a:r>
              <a:rPr lang="hu-HU" sz="2400" dirty="0" err="1" smtClean="0"/>
              <a:t>oder</a:t>
            </a:r>
            <a:r>
              <a:rPr lang="hu-HU" sz="2400" dirty="0" smtClean="0"/>
              <a:t> </a:t>
            </a:r>
            <a:r>
              <a:rPr lang="hu-HU" sz="2400" dirty="0" err="1" smtClean="0"/>
              <a:t>Technik</a:t>
            </a:r>
            <a:r>
              <a:rPr lang="hu-HU" sz="2400" dirty="0" smtClean="0"/>
              <a:t> </a:t>
            </a:r>
            <a:r>
              <a:rPr lang="hu-HU" sz="2400" dirty="0" err="1" smtClean="0"/>
              <a:t>vom</a:t>
            </a:r>
            <a:r>
              <a:rPr lang="hu-HU" sz="2400" dirty="0" smtClean="0"/>
              <a:t> „</a:t>
            </a:r>
            <a:r>
              <a:rPr lang="hu-HU" sz="2400" dirty="0" err="1" smtClean="0"/>
              <a:t>Menschlichen</a:t>
            </a:r>
            <a:r>
              <a:rPr lang="hu-HU" sz="2400" dirty="0" smtClean="0"/>
              <a:t>” (</a:t>
            </a:r>
            <a:r>
              <a:rPr lang="hu-HU" sz="2400" dirty="0" err="1" smtClean="0"/>
              <a:t>lebendiges</a:t>
            </a:r>
            <a:r>
              <a:rPr lang="hu-HU" sz="2400" dirty="0" smtClean="0"/>
              <a:t> </a:t>
            </a:r>
            <a:r>
              <a:rPr lang="hu-HU" sz="2400" dirty="0" err="1" smtClean="0"/>
              <a:t>Bewusstsein</a:t>
            </a:r>
            <a:r>
              <a:rPr lang="hu-HU" sz="2400" dirty="0" smtClean="0"/>
              <a:t>, </a:t>
            </a:r>
            <a:r>
              <a:rPr lang="hu-HU" sz="2400" dirty="0" err="1" smtClean="0"/>
              <a:t>subjektive</a:t>
            </a:r>
            <a:r>
              <a:rPr lang="hu-HU" sz="2400" dirty="0" smtClean="0"/>
              <a:t> </a:t>
            </a:r>
            <a:r>
              <a:rPr lang="hu-HU" sz="2400" dirty="0" err="1" smtClean="0"/>
              <a:t>Intentionalität</a:t>
            </a:r>
            <a:r>
              <a:rPr lang="hu-HU" sz="2400" dirty="0" smtClean="0"/>
              <a:t>, </a:t>
            </a:r>
            <a:r>
              <a:rPr lang="hu-HU" sz="2400" dirty="0" err="1" smtClean="0"/>
              <a:t>historische</a:t>
            </a:r>
            <a:r>
              <a:rPr lang="hu-HU" sz="2400" dirty="0" smtClean="0"/>
              <a:t> </a:t>
            </a:r>
            <a:r>
              <a:rPr lang="hu-HU" sz="2400" dirty="0" err="1" smtClean="0"/>
              <a:t>Ausdrucksformen</a:t>
            </a:r>
            <a:r>
              <a:rPr lang="hu-HU" sz="2400" dirty="0" smtClean="0"/>
              <a:t>) ab…</a:t>
            </a:r>
          </a:p>
          <a:p>
            <a:pPr marL="0" indent="0" algn="ctr">
              <a:buNone/>
            </a:pPr>
            <a:r>
              <a:rPr lang="hu-HU" sz="2400" b="1" dirty="0" err="1" smtClean="0"/>
              <a:t>Alle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Inhalte</a:t>
            </a:r>
            <a:r>
              <a:rPr lang="hu-HU" sz="2400" b="1" dirty="0" smtClean="0"/>
              <a:t> der </a:t>
            </a:r>
            <a:r>
              <a:rPr lang="hu-HU" sz="2400" b="1" dirty="0" err="1" smtClean="0"/>
              <a:t>Kultur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haben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eine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ursprüngliche</a:t>
            </a:r>
            <a:r>
              <a:rPr lang="hu-HU" sz="2400" b="1" dirty="0" smtClean="0"/>
              <a:t> </a:t>
            </a:r>
            <a:r>
              <a:rPr lang="hu-HU" sz="2400" b="1" dirty="0" smtClean="0"/>
              <a:t>Tat des </a:t>
            </a:r>
            <a:r>
              <a:rPr lang="hu-HU" sz="2400" b="1" dirty="0" err="1" smtClean="0"/>
              <a:t>Geisteszur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Voraussetzung</a:t>
            </a:r>
            <a:r>
              <a:rPr lang="hu-HU" sz="2400" b="1" dirty="0" smtClean="0"/>
              <a:t>			</a:t>
            </a:r>
          </a:p>
          <a:p>
            <a:pPr marL="0" indent="0" algn="ctr">
              <a:buNone/>
            </a:pPr>
            <a:r>
              <a:rPr lang="hu-HU" sz="2400" b="1" dirty="0" smtClean="0">
                <a:solidFill>
                  <a:srgbClr val="C00000"/>
                </a:solidFill>
              </a:rPr>
              <a:t>↕</a:t>
            </a:r>
          </a:p>
          <a:p>
            <a:r>
              <a:rPr lang="hu-HU" sz="2400" dirty="0" smtClean="0"/>
              <a:t>Die </a:t>
            </a:r>
            <a:r>
              <a:rPr lang="hu-HU" sz="2400" b="1" dirty="0" err="1" smtClean="0"/>
              <a:t>Kulturwissenschaften</a:t>
            </a:r>
            <a:r>
              <a:rPr lang="hu-HU" sz="2400" dirty="0" smtClean="0"/>
              <a:t> </a:t>
            </a:r>
            <a:r>
              <a:rPr lang="hu-HU" sz="2400" dirty="0" err="1" smtClean="0"/>
              <a:t>befassen</a:t>
            </a:r>
            <a:r>
              <a:rPr lang="hu-HU" sz="2400" dirty="0" smtClean="0"/>
              <a:t> </a:t>
            </a:r>
            <a:r>
              <a:rPr lang="hu-HU" sz="2400" dirty="0" err="1" smtClean="0"/>
              <a:t>sich</a:t>
            </a:r>
            <a:r>
              <a:rPr lang="hu-HU" sz="2400" dirty="0" smtClean="0"/>
              <a:t> </a:t>
            </a:r>
            <a:r>
              <a:rPr lang="hu-HU" sz="2400" dirty="0" err="1" smtClean="0"/>
              <a:t>dagegen</a:t>
            </a:r>
            <a:r>
              <a:rPr lang="hu-HU" sz="2400" dirty="0" smtClean="0"/>
              <a:t> mit </a:t>
            </a:r>
            <a:r>
              <a:rPr lang="hu-HU" sz="2400" dirty="0" err="1" smtClean="0"/>
              <a:t>technomorph</a:t>
            </a:r>
            <a:r>
              <a:rPr lang="hu-HU" sz="2400" dirty="0" smtClean="0"/>
              <a:t> </a:t>
            </a:r>
            <a:r>
              <a:rPr lang="hu-HU" sz="2400" dirty="0" err="1" smtClean="0"/>
              <a:t>gedachten</a:t>
            </a:r>
            <a:r>
              <a:rPr lang="hu-HU" sz="2400" dirty="0" smtClean="0"/>
              <a:t> </a:t>
            </a:r>
            <a:r>
              <a:rPr lang="hu-HU" sz="2400" dirty="0" err="1" smtClean="0"/>
              <a:t>Strukturen</a:t>
            </a:r>
            <a:r>
              <a:rPr lang="hu-HU" sz="2400" dirty="0" smtClean="0"/>
              <a:t>, </a:t>
            </a:r>
            <a:r>
              <a:rPr lang="hu-HU" sz="2400" dirty="0" err="1" smtClean="0"/>
              <a:t>Prozessen</a:t>
            </a:r>
            <a:r>
              <a:rPr lang="hu-HU" sz="2400" dirty="0" smtClean="0"/>
              <a:t> und </a:t>
            </a:r>
            <a:r>
              <a:rPr lang="hu-HU" sz="2400" dirty="0" err="1" smtClean="0"/>
              <a:t>Praktiken</a:t>
            </a:r>
            <a:r>
              <a:rPr lang="hu-HU" sz="2400" dirty="0"/>
              <a:t> </a:t>
            </a:r>
            <a:r>
              <a:rPr lang="hu-HU" sz="2400" dirty="0" smtClean="0"/>
              <a:t>→ „</a:t>
            </a:r>
            <a:r>
              <a:rPr lang="hu-HU" sz="2400" dirty="0" err="1" smtClean="0"/>
              <a:t>Materialisierung</a:t>
            </a:r>
            <a:r>
              <a:rPr lang="hu-HU" sz="2400" dirty="0" smtClean="0"/>
              <a:t>”</a:t>
            </a:r>
          </a:p>
          <a:p>
            <a:r>
              <a:rPr lang="hu-HU" sz="2400" u="sng" dirty="0" smtClean="0"/>
              <a:t>Ernst </a:t>
            </a:r>
            <a:r>
              <a:rPr lang="hu-HU" sz="2400" u="sng" dirty="0" err="1" smtClean="0"/>
              <a:t>Cassierer</a:t>
            </a:r>
            <a:r>
              <a:rPr lang="hu-HU" sz="2400" u="sng" dirty="0" smtClean="0"/>
              <a:t> </a:t>
            </a:r>
            <a:r>
              <a:rPr lang="hu-HU" sz="2400" dirty="0" smtClean="0"/>
              <a:t>– </a:t>
            </a:r>
            <a:r>
              <a:rPr lang="hu-HU" sz="2400" dirty="0" err="1" smtClean="0"/>
              <a:t>symbolische</a:t>
            </a:r>
            <a:r>
              <a:rPr lang="hu-HU" sz="2400" dirty="0" smtClean="0"/>
              <a:t> </a:t>
            </a:r>
            <a:r>
              <a:rPr lang="hu-HU" sz="2400" dirty="0" err="1" smtClean="0"/>
              <a:t>Formen</a:t>
            </a:r>
            <a:r>
              <a:rPr lang="hu-HU" sz="2400" dirty="0" smtClean="0"/>
              <a:t> in </a:t>
            </a:r>
            <a:r>
              <a:rPr lang="hu-HU" sz="2400" dirty="0" err="1" smtClean="0"/>
              <a:t>Mythos</a:t>
            </a:r>
            <a:r>
              <a:rPr lang="hu-HU" sz="2400" dirty="0" smtClean="0"/>
              <a:t>, </a:t>
            </a:r>
            <a:r>
              <a:rPr lang="hu-HU" sz="2400" dirty="0" err="1" smtClean="0"/>
              <a:t>Kunst</a:t>
            </a:r>
            <a:r>
              <a:rPr lang="hu-HU" sz="2400" dirty="0" smtClean="0"/>
              <a:t>, </a:t>
            </a:r>
            <a:r>
              <a:rPr lang="hu-HU" sz="2400" dirty="0" err="1" smtClean="0"/>
              <a:t>Wissenschaft</a:t>
            </a:r>
            <a:r>
              <a:rPr lang="hu-HU" sz="2400" dirty="0" smtClean="0"/>
              <a:t>, </a:t>
            </a:r>
            <a:r>
              <a:rPr lang="hu-HU" sz="2400" dirty="0" err="1" smtClean="0"/>
              <a:t>Technik</a:t>
            </a:r>
            <a:r>
              <a:rPr lang="hu-HU" sz="2400" dirty="0" smtClean="0"/>
              <a:t>, </a:t>
            </a:r>
            <a:r>
              <a:rPr lang="hu-HU" sz="2400" dirty="0" err="1" smtClean="0"/>
              <a:t>Religion</a:t>
            </a:r>
            <a:r>
              <a:rPr lang="hu-HU" sz="2400" dirty="0" smtClean="0"/>
              <a:t>, </a:t>
            </a:r>
            <a:r>
              <a:rPr lang="hu-HU" sz="2400" dirty="0" err="1" smtClean="0"/>
              <a:t>Recht</a:t>
            </a:r>
            <a:r>
              <a:rPr lang="hu-HU" sz="2400" dirty="0" smtClean="0"/>
              <a:t>. </a:t>
            </a:r>
            <a:r>
              <a:rPr lang="hu-HU" sz="2400" dirty="0" err="1" smtClean="0"/>
              <a:t>Bei</a:t>
            </a:r>
            <a:r>
              <a:rPr lang="hu-HU" sz="2400" dirty="0" smtClean="0"/>
              <a:t> </a:t>
            </a:r>
            <a:r>
              <a:rPr lang="hu-HU" sz="2400" dirty="0" err="1" smtClean="0"/>
              <a:t>ihm</a:t>
            </a:r>
            <a:r>
              <a:rPr lang="hu-HU" sz="2400" dirty="0" smtClean="0"/>
              <a:t> </a:t>
            </a:r>
            <a:r>
              <a:rPr lang="hu-HU" sz="2400" dirty="0" err="1" smtClean="0"/>
              <a:t>sind</a:t>
            </a:r>
            <a:r>
              <a:rPr lang="hu-HU" sz="2400" dirty="0" smtClean="0"/>
              <a:t> „</a:t>
            </a:r>
            <a:r>
              <a:rPr lang="hu-HU" sz="2400" dirty="0" err="1" smtClean="0"/>
              <a:t>Symbol</a:t>
            </a:r>
            <a:r>
              <a:rPr lang="hu-HU" sz="2400" dirty="0" smtClean="0"/>
              <a:t>” und „</a:t>
            </a:r>
            <a:r>
              <a:rPr lang="hu-HU" sz="2400" dirty="0" err="1" smtClean="0"/>
              <a:t>Medium</a:t>
            </a:r>
            <a:r>
              <a:rPr lang="hu-HU" sz="2400" dirty="0" smtClean="0"/>
              <a:t>” </a:t>
            </a:r>
            <a:r>
              <a:rPr lang="hu-HU" sz="2400" dirty="0" err="1" smtClean="0"/>
              <a:t>noch</a:t>
            </a:r>
            <a:r>
              <a:rPr lang="hu-HU" sz="2400" dirty="0" smtClean="0"/>
              <a:t> </a:t>
            </a:r>
            <a:r>
              <a:rPr lang="hu-HU" sz="2400" dirty="0" err="1" smtClean="0"/>
              <a:t>austauschbar</a:t>
            </a:r>
            <a:r>
              <a:rPr lang="hu-HU" sz="2400" dirty="0" smtClean="0"/>
              <a:t>…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8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0769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err="1" smtClean="0"/>
              <a:t>Wie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wird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aus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dem</a:t>
            </a:r>
            <a:r>
              <a:rPr lang="hu-HU" sz="3600" b="1" dirty="0" smtClean="0"/>
              <a:t> „</a:t>
            </a:r>
            <a:r>
              <a:rPr lang="hu-HU" sz="3600" b="1" dirty="0" err="1" smtClean="0"/>
              <a:t>Wort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Gottes</a:t>
            </a:r>
            <a:r>
              <a:rPr lang="hu-HU" sz="3600" b="1" dirty="0" smtClean="0"/>
              <a:t>” (</a:t>
            </a:r>
            <a:r>
              <a:rPr lang="hu-HU" sz="3600" b="1" dirty="0" err="1" smtClean="0"/>
              <a:t>Logos</a:t>
            </a:r>
            <a:r>
              <a:rPr lang="hu-HU" sz="3600" b="1" dirty="0" smtClean="0"/>
              <a:t>) </a:t>
            </a:r>
            <a:r>
              <a:rPr lang="hu-HU" sz="3600" b="1" dirty="0" smtClean="0"/>
              <a:t>„Tat”?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2700" b="1" dirty="0" smtClean="0"/>
              <a:t>Faust </a:t>
            </a:r>
            <a:r>
              <a:rPr lang="hu-HU" sz="2700" b="1" dirty="0" err="1" smtClean="0"/>
              <a:t>übersetzt</a:t>
            </a:r>
            <a:r>
              <a:rPr lang="hu-HU" sz="2700" b="1" dirty="0" smtClean="0"/>
              <a:t> </a:t>
            </a:r>
            <a:r>
              <a:rPr lang="hu-HU" sz="2700" b="1" dirty="0" err="1" smtClean="0"/>
              <a:t>Joh</a:t>
            </a:r>
            <a:r>
              <a:rPr lang="hu-HU" sz="2700" b="1" dirty="0" smtClean="0"/>
              <a:t>. 1,</a:t>
            </a:r>
            <a:r>
              <a:rPr lang="hu-HU" sz="2700" b="1" dirty="0" err="1" smtClean="0"/>
              <a:t>1</a:t>
            </a:r>
            <a:r>
              <a:rPr lang="hu-HU" sz="2700" b="1" dirty="0" smtClean="0"/>
              <a:t>.</a:t>
            </a:r>
            <a:br>
              <a:rPr lang="hu-HU" sz="2700" b="1" dirty="0" smtClean="0"/>
            </a:br>
            <a:r>
              <a:rPr lang="hu-HU" sz="2200" b="1" i="1" dirty="0" smtClean="0"/>
              <a:t>„</a:t>
            </a:r>
            <a:r>
              <a:rPr lang="hu-HU" sz="2200" b="1" i="1" dirty="0" err="1" smtClean="0"/>
              <a:t>Das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Wort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ward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Fleisch</a:t>
            </a:r>
            <a:r>
              <a:rPr lang="hu-HU" sz="2200" b="1" i="1" dirty="0"/>
              <a:t> </a:t>
            </a:r>
            <a:r>
              <a:rPr lang="hu-HU" sz="2200" b="1" i="1" dirty="0" smtClean="0"/>
              <a:t>– </a:t>
            </a:r>
            <a:r>
              <a:rPr lang="hu-HU" sz="2200" b="1" i="1" dirty="0" err="1" smtClean="0"/>
              <a:t>Im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Anfang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war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das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Wort</a:t>
            </a:r>
            <a:r>
              <a:rPr lang="hu-HU" sz="2200" b="1" i="1" dirty="0" smtClean="0"/>
              <a:t>, und </a:t>
            </a:r>
            <a:r>
              <a:rPr lang="hu-HU" sz="2200" b="1" i="1" dirty="0" err="1" smtClean="0"/>
              <a:t>das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Wort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bei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Gott</a:t>
            </a:r>
            <a:r>
              <a:rPr lang="hu-HU" sz="2200" b="1" i="1" dirty="0" smtClean="0"/>
              <a:t>, </a:t>
            </a:r>
            <a:r>
              <a:rPr lang="hu-HU" sz="2200" b="1" i="1" dirty="0" err="1" smtClean="0"/>
              <a:t>und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Gott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war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das</a:t>
            </a:r>
            <a:r>
              <a:rPr lang="hu-HU" sz="2200" b="1" i="1" dirty="0" smtClean="0"/>
              <a:t> </a:t>
            </a:r>
            <a:r>
              <a:rPr lang="hu-HU" sz="2200" b="1" i="1" dirty="0" err="1" smtClean="0"/>
              <a:t>Wort</a:t>
            </a:r>
            <a:r>
              <a:rPr lang="hu-HU" sz="2200" b="1" i="1" dirty="0" smtClean="0"/>
              <a:t>.”</a:t>
            </a:r>
            <a:endParaRPr lang="hu-HU" sz="22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2616972"/>
            <a:ext cx="5181600" cy="40775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dirty="0" smtClean="0"/>
              <a:t>„</a:t>
            </a:r>
            <a:r>
              <a:rPr lang="hu-HU" dirty="0" err="1" smtClean="0"/>
              <a:t>Geschrieben</a:t>
            </a:r>
            <a:r>
              <a:rPr lang="hu-HU" dirty="0" smtClean="0"/>
              <a:t> </a:t>
            </a:r>
            <a:r>
              <a:rPr lang="hu-HU" dirty="0" err="1" smtClean="0"/>
              <a:t>steht</a:t>
            </a:r>
            <a:r>
              <a:rPr lang="hu-HU" dirty="0" smtClean="0"/>
              <a:t>: ‚</a:t>
            </a:r>
            <a:r>
              <a:rPr lang="hu-HU" dirty="0" err="1" smtClean="0"/>
              <a:t>Im</a:t>
            </a:r>
            <a:r>
              <a:rPr lang="hu-HU" dirty="0" smtClean="0"/>
              <a:t> </a:t>
            </a:r>
            <a:r>
              <a:rPr lang="hu-HU" dirty="0" err="1" smtClean="0"/>
              <a:t>Anfang</a:t>
            </a:r>
            <a:r>
              <a:rPr lang="hu-HU" dirty="0" smtClean="0"/>
              <a:t> </a:t>
            </a:r>
            <a:r>
              <a:rPr lang="hu-HU" dirty="0" err="1" smtClean="0"/>
              <a:t>war</a:t>
            </a:r>
            <a:r>
              <a:rPr lang="hu-HU" dirty="0" smtClean="0"/>
              <a:t> </a:t>
            </a:r>
            <a:r>
              <a:rPr lang="hu-HU" dirty="0" err="1" smtClean="0"/>
              <a:t>das</a:t>
            </a:r>
            <a:r>
              <a:rPr lang="hu-HU" dirty="0" smtClean="0"/>
              <a:t> </a:t>
            </a:r>
            <a:r>
              <a:rPr lang="hu-HU" b="1" dirty="0" err="1" smtClean="0">
                <a:solidFill>
                  <a:srgbClr val="C00000"/>
                </a:solidFill>
              </a:rPr>
              <a:t>Wort</a:t>
            </a:r>
            <a:r>
              <a:rPr lang="hu-HU" dirty="0" smtClean="0">
                <a:solidFill>
                  <a:srgbClr val="C00000"/>
                </a:solidFill>
              </a:rPr>
              <a:t>!’</a:t>
            </a:r>
          </a:p>
          <a:p>
            <a:pPr marL="0" indent="0">
              <a:buNone/>
            </a:pPr>
            <a:r>
              <a:rPr lang="hu-HU" dirty="0" err="1" smtClean="0"/>
              <a:t>Hier</a:t>
            </a:r>
            <a:r>
              <a:rPr lang="hu-HU" dirty="0" smtClean="0"/>
              <a:t> </a:t>
            </a:r>
            <a:r>
              <a:rPr lang="hu-HU" dirty="0" err="1" smtClean="0"/>
              <a:t>stock</a:t>
            </a:r>
            <a:r>
              <a:rPr lang="hu-HU" dirty="0" smtClean="0"/>
              <a:t>’ </a:t>
            </a:r>
            <a:r>
              <a:rPr lang="hu-HU" dirty="0" err="1" smtClean="0"/>
              <a:t>ich</a:t>
            </a:r>
            <a:r>
              <a:rPr lang="hu-HU" dirty="0" smtClean="0"/>
              <a:t> </a:t>
            </a:r>
            <a:r>
              <a:rPr lang="hu-HU" dirty="0" err="1" smtClean="0"/>
              <a:t>schon</a:t>
            </a:r>
            <a:r>
              <a:rPr lang="hu-HU" dirty="0" smtClean="0"/>
              <a:t>! </a:t>
            </a:r>
            <a:r>
              <a:rPr lang="hu-HU" dirty="0" err="1" smtClean="0"/>
              <a:t>Wer</a:t>
            </a:r>
            <a:r>
              <a:rPr lang="hu-HU" dirty="0" smtClean="0"/>
              <a:t> </a:t>
            </a:r>
            <a:r>
              <a:rPr lang="hu-HU" dirty="0" err="1" smtClean="0"/>
              <a:t>hilft</a:t>
            </a:r>
            <a:r>
              <a:rPr lang="hu-HU" dirty="0" smtClean="0"/>
              <a:t> </a:t>
            </a:r>
            <a:r>
              <a:rPr lang="hu-HU" dirty="0" err="1" smtClean="0"/>
              <a:t>mir</a:t>
            </a:r>
            <a:r>
              <a:rPr lang="hu-HU" dirty="0" smtClean="0"/>
              <a:t> </a:t>
            </a:r>
            <a:r>
              <a:rPr lang="hu-HU" dirty="0" err="1" smtClean="0"/>
              <a:t>weiter</a:t>
            </a:r>
            <a:r>
              <a:rPr lang="hu-HU" dirty="0" smtClean="0"/>
              <a:t> </a:t>
            </a:r>
            <a:r>
              <a:rPr lang="hu-HU" dirty="0" err="1" smtClean="0"/>
              <a:t>fort</a:t>
            </a:r>
            <a:r>
              <a:rPr lang="hu-HU" dirty="0" smtClean="0"/>
              <a:t>?</a:t>
            </a:r>
          </a:p>
          <a:p>
            <a:pPr marL="0" indent="0">
              <a:buNone/>
            </a:pPr>
            <a:r>
              <a:rPr lang="hu-HU" dirty="0" err="1" smtClean="0"/>
              <a:t>Ich</a:t>
            </a:r>
            <a:r>
              <a:rPr lang="hu-HU" dirty="0" smtClean="0"/>
              <a:t> </a:t>
            </a:r>
            <a:r>
              <a:rPr lang="hu-HU" dirty="0" err="1" smtClean="0"/>
              <a:t>kann</a:t>
            </a:r>
            <a:r>
              <a:rPr lang="hu-HU" dirty="0" smtClean="0"/>
              <a:t> </a:t>
            </a:r>
            <a:r>
              <a:rPr lang="hu-HU" dirty="0" err="1" smtClean="0"/>
              <a:t>das</a:t>
            </a:r>
            <a:r>
              <a:rPr lang="hu-HU" dirty="0" smtClean="0"/>
              <a:t> </a:t>
            </a:r>
            <a:r>
              <a:rPr lang="hu-HU" b="1" dirty="0" err="1" smtClean="0"/>
              <a:t>Wort</a:t>
            </a:r>
            <a:r>
              <a:rPr lang="hu-HU" dirty="0" smtClean="0"/>
              <a:t> </a:t>
            </a:r>
            <a:r>
              <a:rPr lang="hu-HU" dirty="0" err="1" smtClean="0"/>
              <a:t>so</a:t>
            </a:r>
            <a:r>
              <a:rPr lang="hu-HU" dirty="0" smtClean="0"/>
              <a:t> </a:t>
            </a:r>
            <a:r>
              <a:rPr lang="hu-HU" dirty="0" err="1" smtClean="0"/>
              <a:t>hoch</a:t>
            </a:r>
            <a:r>
              <a:rPr lang="hu-HU" dirty="0" smtClean="0"/>
              <a:t> </a:t>
            </a:r>
            <a:r>
              <a:rPr lang="hu-HU" dirty="0" err="1" smtClean="0"/>
              <a:t>unmöglich</a:t>
            </a:r>
            <a:r>
              <a:rPr lang="hu-HU" dirty="0" smtClean="0"/>
              <a:t> </a:t>
            </a:r>
            <a:r>
              <a:rPr lang="hu-HU" dirty="0" err="1" smtClean="0"/>
              <a:t>schätzen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err="1" smtClean="0"/>
              <a:t>Ich</a:t>
            </a:r>
            <a:r>
              <a:rPr lang="hu-HU" dirty="0" smtClean="0"/>
              <a:t> </a:t>
            </a:r>
            <a:r>
              <a:rPr lang="hu-HU" dirty="0" err="1" smtClean="0"/>
              <a:t>muß</a:t>
            </a:r>
            <a:r>
              <a:rPr lang="hu-HU" dirty="0" smtClean="0"/>
              <a:t> es </a:t>
            </a:r>
            <a:r>
              <a:rPr lang="hu-HU" dirty="0" err="1" smtClean="0"/>
              <a:t>anders</a:t>
            </a:r>
            <a:r>
              <a:rPr lang="hu-HU" dirty="0" smtClean="0"/>
              <a:t> </a:t>
            </a:r>
            <a:r>
              <a:rPr lang="hu-HU" dirty="0" err="1" smtClean="0"/>
              <a:t>übersetzen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err="1" smtClean="0"/>
              <a:t>Wenn</a:t>
            </a:r>
            <a:r>
              <a:rPr lang="hu-HU" dirty="0" smtClean="0"/>
              <a:t> </a:t>
            </a:r>
            <a:r>
              <a:rPr lang="hu-HU" dirty="0" err="1" smtClean="0"/>
              <a:t>ich</a:t>
            </a:r>
            <a:r>
              <a:rPr lang="hu-HU" dirty="0" smtClean="0"/>
              <a:t> </a:t>
            </a:r>
            <a:r>
              <a:rPr lang="hu-HU" dirty="0" err="1" smtClean="0"/>
              <a:t>vom</a:t>
            </a:r>
            <a:r>
              <a:rPr lang="hu-HU" dirty="0" smtClean="0"/>
              <a:t> </a:t>
            </a:r>
            <a:r>
              <a:rPr lang="hu-HU" dirty="0" err="1" smtClean="0"/>
              <a:t>Geiste</a:t>
            </a:r>
            <a:r>
              <a:rPr lang="hu-HU" dirty="0" smtClean="0"/>
              <a:t> </a:t>
            </a:r>
            <a:r>
              <a:rPr lang="hu-HU" dirty="0" err="1" smtClean="0"/>
              <a:t>recht</a:t>
            </a:r>
            <a:r>
              <a:rPr lang="hu-HU" dirty="0" smtClean="0"/>
              <a:t> </a:t>
            </a:r>
            <a:r>
              <a:rPr lang="hu-HU" dirty="0" err="1" smtClean="0"/>
              <a:t>erleuchtet</a:t>
            </a:r>
            <a:r>
              <a:rPr lang="hu-HU" dirty="0" smtClean="0"/>
              <a:t> bin.</a:t>
            </a:r>
          </a:p>
          <a:p>
            <a:pPr marL="0" indent="0">
              <a:buNone/>
            </a:pPr>
            <a:r>
              <a:rPr lang="hu-HU" dirty="0" err="1" smtClean="0"/>
              <a:t>Geschrieben</a:t>
            </a:r>
            <a:r>
              <a:rPr lang="hu-HU" dirty="0" smtClean="0"/>
              <a:t> </a:t>
            </a:r>
            <a:r>
              <a:rPr lang="hu-HU" dirty="0" err="1" smtClean="0"/>
              <a:t>steht</a:t>
            </a:r>
            <a:r>
              <a:rPr lang="hu-HU" dirty="0" smtClean="0"/>
              <a:t>: </a:t>
            </a:r>
            <a:r>
              <a:rPr lang="hu-HU" dirty="0" err="1" smtClean="0"/>
              <a:t>Im</a:t>
            </a:r>
            <a:r>
              <a:rPr lang="hu-HU" dirty="0" smtClean="0"/>
              <a:t> </a:t>
            </a:r>
            <a:r>
              <a:rPr lang="hu-HU" dirty="0" err="1"/>
              <a:t>A</a:t>
            </a:r>
            <a:r>
              <a:rPr lang="hu-HU" dirty="0" err="1" smtClean="0"/>
              <a:t>nfang</a:t>
            </a:r>
            <a:r>
              <a:rPr lang="hu-HU" dirty="0" smtClean="0"/>
              <a:t> </a:t>
            </a:r>
            <a:r>
              <a:rPr lang="hu-HU" dirty="0" err="1" smtClean="0"/>
              <a:t>war</a:t>
            </a:r>
            <a:r>
              <a:rPr lang="hu-HU" dirty="0" smtClean="0"/>
              <a:t> der </a:t>
            </a:r>
            <a:r>
              <a:rPr lang="hu-HU" b="1" dirty="0" err="1" smtClean="0"/>
              <a:t>Sinn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err="1" smtClean="0"/>
              <a:t>Bedenke</a:t>
            </a:r>
            <a:r>
              <a:rPr lang="hu-HU" dirty="0" smtClean="0"/>
              <a:t> </a:t>
            </a:r>
            <a:r>
              <a:rPr lang="hu-HU" dirty="0" err="1" smtClean="0"/>
              <a:t>wohl</a:t>
            </a:r>
            <a:r>
              <a:rPr lang="hu-HU" dirty="0" smtClean="0"/>
              <a:t> die </a:t>
            </a:r>
            <a:r>
              <a:rPr lang="hu-HU" dirty="0" err="1" smtClean="0"/>
              <a:t>erste</a:t>
            </a:r>
            <a:r>
              <a:rPr lang="hu-HU" dirty="0" smtClean="0"/>
              <a:t> </a:t>
            </a:r>
            <a:r>
              <a:rPr lang="hu-HU" dirty="0" err="1" smtClean="0"/>
              <a:t>Zeile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err="1" smtClean="0"/>
              <a:t>Daß</a:t>
            </a:r>
            <a:r>
              <a:rPr lang="hu-HU" dirty="0" smtClean="0"/>
              <a:t> </a:t>
            </a:r>
            <a:r>
              <a:rPr lang="hu-HU" dirty="0" err="1" smtClean="0"/>
              <a:t>deine</a:t>
            </a:r>
            <a:r>
              <a:rPr lang="hu-HU" dirty="0" smtClean="0"/>
              <a:t> </a:t>
            </a:r>
            <a:r>
              <a:rPr lang="hu-HU" dirty="0" err="1" smtClean="0"/>
              <a:t>Feder</a:t>
            </a:r>
            <a:r>
              <a:rPr lang="hu-HU" dirty="0" smtClean="0"/>
              <a:t> </a:t>
            </a:r>
            <a:r>
              <a:rPr lang="hu-HU" dirty="0" err="1" smtClean="0"/>
              <a:t>sich</a:t>
            </a:r>
            <a:r>
              <a:rPr lang="hu-HU" dirty="0" smtClean="0"/>
              <a:t> </a:t>
            </a:r>
            <a:r>
              <a:rPr lang="hu-HU" dirty="0" err="1" smtClean="0"/>
              <a:t>nicht</a:t>
            </a:r>
            <a:r>
              <a:rPr lang="hu-HU" dirty="0" smtClean="0"/>
              <a:t> </a:t>
            </a:r>
            <a:r>
              <a:rPr lang="hu-HU" dirty="0" err="1" smtClean="0"/>
              <a:t>übereile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r>
              <a:rPr lang="hu-HU" dirty="0" err="1" smtClean="0"/>
              <a:t>Ist</a:t>
            </a:r>
            <a:r>
              <a:rPr lang="hu-HU" dirty="0" smtClean="0"/>
              <a:t> es der </a:t>
            </a:r>
            <a:r>
              <a:rPr lang="hu-HU" dirty="0" err="1" smtClean="0"/>
              <a:t>Sinn</a:t>
            </a:r>
            <a:r>
              <a:rPr lang="hu-HU" dirty="0" smtClean="0"/>
              <a:t>, </a:t>
            </a:r>
            <a:r>
              <a:rPr lang="hu-HU" dirty="0" err="1" smtClean="0"/>
              <a:t>der</a:t>
            </a:r>
            <a:r>
              <a:rPr lang="hu-HU" dirty="0" smtClean="0"/>
              <a:t> </a:t>
            </a:r>
            <a:r>
              <a:rPr lang="hu-HU" dirty="0" err="1" smtClean="0"/>
              <a:t>alles</a:t>
            </a:r>
            <a:r>
              <a:rPr lang="hu-HU" dirty="0" smtClean="0"/>
              <a:t> </a:t>
            </a:r>
            <a:r>
              <a:rPr lang="hu-HU" dirty="0" err="1" smtClean="0"/>
              <a:t>wirkt</a:t>
            </a:r>
            <a:r>
              <a:rPr lang="hu-HU" dirty="0" smtClean="0"/>
              <a:t> und </a:t>
            </a:r>
            <a:r>
              <a:rPr lang="hu-HU" dirty="0" err="1" smtClean="0"/>
              <a:t>schafft</a:t>
            </a:r>
            <a:r>
              <a:rPr lang="hu-HU" dirty="0" smtClean="0"/>
              <a:t>?</a:t>
            </a:r>
          </a:p>
          <a:p>
            <a:pPr marL="0" indent="0">
              <a:buNone/>
            </a:pPr>
            <a:r>
              <a:rPr lang="hu-HU" dirty="0" smtClean="0"/>
              <a:t>Es </a:t>
            </a:r>
            <a:r>
              <a:rPr lang="hu-HU" dirty="0" err="1" smtClean="0"/>
              <a:t>sollte</a:t>
            </a:r>
            <a:r>
              <a:rPr lang="hu-HU" dirty="0" smtClean="0"/>
              <a:t> </a:t>
            </a:r>
            <a:r>
              <a:rPr lang="hu-HU" dirty="0" err="1" smtClean="0"/>
              <a:t>stehn</a:t>
            </a:r>
            <a:r>
              <a:rPr lang="hu-HU" dirty="0" smtClean="0"/>
              <a:t>: </a:t>
            </a:r>
            <a:r>
              <a:rPr lang="hu-HU" dirty="0" err="1" smtClean="0"/>
              <a:t>Im</a:t>
            </a:r>
            <a:r>
              <a:rPr lang="hu-HU" dirty="0" smtClean="0"/>
              <a:t> </a:t>
            </a:r>
            <a:r>
              <a:rPr lang="hu-HU" dirty="0" err="1"/>
              <a:t>A</a:t>
            </a:r>
            <a:r>
              <a:rPr lang="hu-HU" dirty="0" err="1" smtClean="0"/>
              <a:t>nfang</a:t>
            </a:r>
            <a:r>
              <a:rPr lang="hu-HU" dirty="0" smtClean="0"/>
              <a:t> </a:t>
            </a:r>
            <a:r>
              <a:rPr lang="hu-HU" dirty="0" err="1" smtClean="0"/>
              <a:t>war</a:t>
            </a:r>
            <a:r>
              <a:rPr lang="hu-HU" dirty="0" smtClean="0"/>
              <a:t> die </a:t>
            </a:r>
            <a:r>
              <a:rPr lang="hu-HU" b="1" dirty="0" smtClean="0"/>
              <a:t>Kraft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r>
              <a:rPr lang="hu-HU" dirty="0" err="1" smtClean="0"/>
              <a:t>Doch</a:t>
            </a:r>
            <a:r>
              <a:rPr lang="hu-HU" dirty="0" smtClean="0"/>
              <a:t>, </a:t>
            </a:r>
            <a:r>
              <a:rPr lang="hu-HU" dirty="0" err="1" smtClean="0"/>
              <a:t>auch</a:t>
            </a:r>
            <a:r>
              <a:rPr lang="hu-HU" dirty="0" smtClean="0"/>
              <a:t> </a:t>
            </a:r>
            <a:r>
              <a:rPr lang="hu-HU" dirty="0" err="1" smtClean="0"/>
              <a:t>indem</a:t>
            </a:r>
            <a:r>
              <a:rPr lang="hu-HU" dirty="0" smtClean="0"/>
              <a:t> </a:t>
            </a:r>
            <a:r>
              <a:rPr lang="hu-HU" dirty="0" err="1" smtClean="0"/>
              <a:t>ich</a:t>
            </a:r>
            <a:r>
              <a:rPr lang="hu-HU" dirty="0" smtClean="0"/>
              <a:t> </a:t>
            </a:r>
            <a:r>
              <a:rPr lang="hu-HU" dirty="0" err="1" smtClean="0"/>
              <a:t>dieses</a:t>
            </a:r>
            <a:r>
              <a:rPr lang="hu-HU" dirty="0" smtClean="0"/>
              <a:t> </a:t>
            </a:r>
            <a:r>
              <a:rPr lang="hu-HU" dirty="0" err="1" smtClean="0"/>
              <a:t>niederschreibe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err="1" smtClean="0"/>
              <a:t>Schon</a:t>
            </a:r>
            <a:r>
              <a:rPr lang="hu-HU" dirty="0" smtClean="0"/>
              <a:t> </a:t>
            </a:r>
            <a:r>
              <a:rPr lang="hu-HU" dirty="0" err="1" smtClean="0"/>
              <a:t>warnt</a:t>
            </a:r>
            <a:r>
              <a:rPr lang="hu-HU" dirty="0" smtClean="0"/>
              <a:t> </a:t>
            </a:r>
            <a:r>
              <a:rPr lang="hu-HU" dirty="0" err="1" smtClean="0"/>
              <a:t>mich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, </a:t>
            </a:r>
            <a:r>
              <a:rPr lang="hu-HU" dirty="0" err="1" smtClean="0"/>
              <a:t>daß</a:t>
            </a:r>
            <a:r>
              <a:rPr lang="hu-HU" dirty="0" smtClean="0"/>
              <a:t> </a:t>
            </a:r>
            <a:r>
              <a:rPr lang="hu-HU" dirty="0" err="1" smtClean="0"/>
              <a:t>ich</a:t>
            </a:r>
            <a:r>
              <a:rPr lang="hu-HU" dirty="0" smtClean="0"/>
              <a:t> </a:t>
            </a:r>
            <a:r>
              <a:rPr lang="hu-HU" dirty="0" err="1" smtClean="0"/>
              <a:t>dabei</a:t>
            </a:r>
            <a:r>
              <a:rPr lang="hu-HU" dirty="0" smtClean="0"/>
              <a:t> </a:t>
            </a:r>
            <a:r>
              <a:rPr lang="hu-HU" dirty="0" err="1" smtClean="0"/>
              <a:t>nicht</a:t>
            </a:r>
            <a:r>
              <a:rPr lang="hu-HU" dirty="0" smtClean="0"/>
              <a:t> </a:t>
            </a:r>
            <a:r>
              <a:rPr lang="hu-HU" dirty="0" err="1" smtClean="0"/>
              <a:t>bleibe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err="1" smtClean="0"/>
              <a:t>Mir</a:t>
            </a:r>
            <a:r>
              <a:rPr lang="hu-HU" dirty="0" smtClean="0"/>
              <a:t> </a:t>
            </a:r>
            <a:r>
              <a:rPr lang="hu-HU" dirty="0" err="1" smtClean="0"/>
              <a:t>hilft</a:t>
            </a:r>
            <a:r>
              <a:rPr lang="hu-HU" dirty="0" smtClean="0"/>
              <a:t> der </a:t>
            </a:r>
            <a:r>
              <a:rPr lang="hu-HU" dirty="0" err="1" smtClean="0"/>
              <a:t>Geist</a:t>
            </a:r>
            <a:r>
              <a:rPr lang="hu-HU" dirty="0" smtClean="0"/>
              <a:t>, </a:t>
            </a:r>
            <a:r>
              <a:rPr lang="hu-HU" dirty="0" err="1" smtClean="0"/>
              <a:t>auf</a:t>
            </a:r>
            <a:r>
              <a:rPr lang="hu-HU" dirty="0" smtClean="0"/>
              <a:t> </a:t>
            </a:r>
            <a:r>
              <a:rPr lang="hu-HU" dirty="0" err="1" smtClean="0"/>
              <a:t>einmal</a:t>
            </a:r>
            <a:r>
              <a:rPr lang="hu-HU" dirty="0" smtClean="0"/>
              <a:t> </a:t>
            </a:r>
            <a:r>
              <a:rPr lang="hu-HU" dirty="0" err="1" smtClean="0"/>
              <a:t>sehe</a:t>
            </a:r>
            <a:r>
              <a:rPr lang="hu-HU" dirty="0" smtClean="0"/>
              <a:t> </a:t>
            </a:r>
            <a:r>
              <a:rPr lang="hu-HU" dirty="0" err="1" smtClean="0"/>
              <a:t>ich</a:t>
            </a:r>
            <a:r>
              <a:rPr lang="hu-HU" dirty="0" smtClean="0"/>
              <a:t> </a:t>
            </a:r>
            <a:r>
              <a:rPr lang="hu-HU" dirty="0" err="1" smtClean="0"/>
              <a:t>Rat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Und </a:t>
            </a:r>
            <a:r>
              <a:rPr lang="hu-HU" dirty="0" err="1" smtClean="0"/>
              <a:t>schreibe</a:t>
            </a:r>
            <a:r>
              <a:rPr lang="hu-HU" dirty="0" smtClean="0"/>
              <a:t> </a:t>
            </a:r>
            <a:r>
              <a:rPr lang="hu-HU" dirty="0" err="1" smtClean="0"/>
              <a:t>getrost</a:t>
            </a:r>
            <a:r>
              <a:rPr lang="hu-HU" dirty="0" smtClean="0"/>
              <a:t>: </a:t>
            </a:r>
            <a:r>
              <a:rPr lang="hu-HU" dirty="0" err="1" smtClean="0"/>
              <a:t>Im</a:t>
            </a:r>
            <a:r>
              <a:rPr lang="hu-HU" dirty="0" smtClean="0"/>
              <a:t> </a:t>
            </a:r>
            <a:r>
              <a:rPr lang="hu-HU" dirty="0" err="1" smtClean="0"/>
              <a:t>Anfang</a:t>
            </a:r>
            <a:r>
              <a:rPr lang="hu-HU" dirty="0" smtClean="0"/>
              <a:t> </a:t>
            </a:r>
            <a:r>
              <a:rPr lang="hu-HU" dirty="0" err="1" smtClean="0"/>
              <a:t>war</a:t>
            </a:r>
            <a:r>
              <a:rPr lang="hu-HU" dirty="0" smtClean="0"/>
              <a:t> die </a:t>
            </a:r>
            <a:r>
              <a:rPr lang="hu-HU" b="1" dirty="0" smtClean="0">
                <a:solidFill>
                  <a:srgbClr val="C00000"/>
                </a:solidFill>
              </a:rPr>
              <a:t>Tat</a:t>
            </a:r>
            <a:r>
              <a:rPr lang="hu-HU" dirty="0" smtClean="0"/>
              <a:t>!”</a:t>
            </a:r>
          </a:p>
          <a:p>
            <a:pPr marL="0" indent="0">
              <a:buNone/>
            </a:pPr>
            <a:r>
              <a:rPr lang="hu-HU" sz="2200" dirty="0" smtClean="0"/>
              <a:t>(Goethe: </a:t>
            </a:r>
            <a:r>
              <a:rPr lang="hu-HU" sz="2200" i="1" dirty="0" smtClean="0"/>
              <a:t>Faust I. </a:t>
            </a:r>
            <a:r>
              <a:rPr lang="hu-HU" sz="2200" dirty="0" smtClean="0"/>
              <a:t>1224-1237)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2616972"/>
            <a:ext cx="5181600" cy="40775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sz="2700" dirty="0" smtClean="0"/>
              <a:t>„Szól az írás: ‚Kezdetben volt a </a:t>
            </a:r>
            <a:r>
              <a:rPr lang="hu-HU" sz="2700" b="1" dirty="0" smtClean="0"/>
              <a:t>szó</a:t>
            </a:r>
            <a:r>
              <a:rPr lang="hu-HU" sz="2700" dirty="0" smtClean="0"/>
              <a:t>.” –</a:t>
            </a:r>
          </a:p>
          <a:p>
            <a:pPr marL="0" indent="0">
              <a:buNone/>
            </a:pPr>
            <a:r>
              <a:rPr lang="hu-HU" sz="2700" dirty="0" smtClean="0"/>
              <a:t>Ki </a:t>
            </a:r>
            <a:r>
              <a:rPr lang="hu-HU" sz="2700" dirty="0" err="1" smtClean="0"/>
              <a:t>ád</a:t>
            </a:r>
            <a:r>
              <a:rPr lang="hu-HU" sz="2700" dirty="0" smtClean="0"/>
              <a:t> tanácsot? Így aligha jó.</a:t>
            </a:r>
          </a:p>
          <a:p>
            <a:pPr marL="0" indent="0">
              <a:buNone/>
            </a:pPr>
            <a:r>
              <a:rPr lang="hu-HU" sz="2700" dirty="0" smtClean="0"/>
              <a:t>Ily súlyt sehogy sem adhatok a szónak,</a:t>
            </a:r>
          </a:p>
          <a:p>
            <a:pPr marL="0" indent="0">
              <a:buNone/>
            </a:pPr>
            <a:r>
              <a:rPr lang="hu-HU" sz="2700" dirty="0" smtClean="0"/>
              <a:t>Más szavakat kell rá csiholjak,</a:t>
            </a:r>
          </a:p>
          <a:p>
            <a:pPr marL="0" indent="0">
              <a:buNone/>
            </a:pPr>
            <a:r>
              <a:rPr lang="hu-HU" sz="2700" dirty="0" smtClean="0"/>
              <a:t>Ha helyes fény vezérli szellemem.</a:t>
            </a:r>
          </a:p>
          <a:p>
            <a:pPr marL="0" indent="0">
              <a:buNone/>
            </a:pPr>
            <a:r>
              <a:rPr lang="hu-HU" sz="2700" dirty="0" smtClean="0"/>
              <a:t>Tehát: ‚Kezdetben volt az </a:t>
            </a:r>
            <a:r>
              <a:rPr lang="hu-HU" sz="2700" b="1" dirty="0" smtClean="0"/>
              <a:t>értelem</a:t>
            </a:r>
            <a:r>
              <a:rPr lang="hu-HU" sz="2700" dirty="0" smtClean="0"/>
              <a:t>.’</a:t>
            </a:r>
          </a:p>
          <a:p>
            <a:pPr marL="0" indent="0">
              <a:buNone/>
            </a:pPr>
            <a:r>
              <a:rPr lang="hu-HU" sz="2700" dirty="0" smtClean="0"/>
              <a:t>Az első sort már jól ügyeld meg,</a:t>
            </a:r>
          </a:p>
          <a:p>
            <a:pPr marL="0" indent="0">
              <a:buNone/>
            </a:pPr>
            <a:r>
              <a:rPr lang="hu-HU" sz="2700" dirty="0" smtClean="0"/>
              <a:t>Tollad szabadjára ne engedd!</a:t>
            </a:r>
          </a:p>
          <a:p>
            <a:pPr marL="0" indent="0">
              <a:buNone/>
            </a:pPr>
            <a:r>
              <a:rPr lang="hu-HU" sz="2700" dirty="0" smtClean="0"/>
              <a:t>Az értelem valóban itt a fő?</a:t>
            </a:r>
          </a:p>
          <a:p>
            <a:pPr marL="0" indent="0">
              <a:buNone/>
            </a:pPr>
            <a:r>
              <a:rPr lang="hu-HU" sz="2700" dirty="0" smtClean="0"/>
              <a:t>Tán így jobb: ‚Kezdetben volt az </a:t>
            </a:r>
            <a:r>
              <a:rPr lang="hu-HU" sz="2700" b="1" dirty="0" smtClean="0"/>
              <a:t>erő</a:t>
            </a:r>
            <a:r>
              <a:rPr lang="hu-HU" sz="2700" dirty="0" smtClean="0"/>
              <a:t>.’</a:t>
            </a:r>
          </a:p>
          <a:p>
            <a:pPr marL="0" indent="0">
              <a:buNone/>
            </a:pPr>
            <a:r>
              <a:rPr lang="hu-HU" sz="2700" dirty="0" smtClean="0"/>
              <a:t>De jaj, alighogy e pár szót leírom,</a:t>
            </a:r>
          </a:p>
          <a:p>
            <a:pPr marL="0" indent="0">
              <a:buNone/>
            </a:pPr>
            <a:r>
              <a:rPr lang="hu-HU" sz="2700" dirty="0" smtClean="0"/>
              <a:t>Valami int, ne tűrjem a papíron.</a:t>
            </a:r>
          </a:p>
          <a:p>
            <a:pPr marL="0" indent="0">
              <a:buNone/>
            </a:pPr>
            <a:r>
              <a:rPr lang="hu-HU" sz="2700" dirty="0" smtClean="0"/>
              <a:t>A szellem, lám,  mégiscsak segített!</a:t>
            </a:r>
          </a:p>
          <a:p>
            <a:pPr marL="0" indent="0">
              <a:buNone/>
            </a:pPr>
            <a:r>
              <a:rPr lang="hu-HU" sz="2700" dirty="0" smtClean="0"/>
              <a:t>S bátran leírom: ‚Kezdetben volt a </a:t>
            </a:r>
            <a:r>
              <a:rPr lang="hu-HU" sz="2700" b="1" dirty="0" smtClean="0"/>
              <a:t>tett</a:t>
            </a:r>
            <a:r>
              <a:rPr lang="hu-HU" sz="2700" dirty="0" smtClean="0"/>
              <a:t>.’” </a:t>
            </a:r>
          </a:p>
          <a:p>
            <a:pPr marL="0" indent="0">
              <a:buNone/>
            </a:pPr>
            <a:r>
              <a:rPr lang="hu-HU" sz="2200" dirty="0" smtClean="0"/>
              <a:t>(Jékely Zoltán ford.)</a:t>
            </a:r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8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1106996"/>
            <a:ext cx="10515600" cy="1325563"/>
          </a:xfrm>
        </p:spPr>
        <p:txBody>
          <a:bodyPr>
            <a:normAutofit/>
          </a:bodyPr>
          <a:lstStyle/>
          <a:p>
            <a:r>
              <a:rPr lang="hu-HU" sz="4200" b="1" dirty="0" err="1" smtClean="0"/>
              <a:t>Geisteswissenschaften</a:t>
            </a:r>
            <a:r>
              <a:rPr lang="hu-HU" sz="4200" b="1" dirty="0" smtClean="0"/>
              <a:t> ↔ </a:t>
            </a:r>
            <a:r>
              <a:rPr lang="hu-HU" sz="4200" b="1" dirty="0" err="1" smtClean="0"/>
              <a:t>Kulturwissenschaften</a:t>
            </a:r>
            <a:endParaRPr lang="hu-HU" sz="4200" b="1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838200" y="2506662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u-HU" sz="2400" dirty="0" smtClean="0"/>
              <a:t>„</a:t>
            </a:r>
            <a:r>
              <a:rPr lang="hu-HU" sz="2400" dirty="0" err="1" smtClean="0"/>
              <a:t>Wissenschaft</a:t>
            </a:r>
            <a:r>
              <a:rPr lang="hu-HU" sz="2400" dirty="0" smtClean="0"/>
              <a:t> der </a:t>
            </a:r>
            <a:r>
              <a:rPr lang="hu-HU" sz="2400" dirty="0" err="1" smtClean="0"/>
              <a:t>geistigen</a:t>
            </a:r>
            <a:r>
              <a:rPr lang="hu-HU" sz="2400" dirty="0" smtClean="0"/>
              <a:t> </a:t>
            </a:r>
            <a:r>
              <a:rPr lang="hu-HU" sz="2400" dirty="0" smtClean="0"/>
              <a:t>Welt”</a:t>
            </a:r>
          </a:p>
          <a:p>
            <a:pPr marL="0" indent="0" algn="ctr">
              <a:buNone/>
            </a:pPr>
            <a:r>
              <a:rPr lang="hu-HU" sz="1600" dirty="0" smtClean="0"/>
              <a:t>(Wilhelm </a:t>
            </a:r>
            <a:r>
              <a:rPr lang="hu-HU" sz="1600" dirty="0" err="1" smtClean="0"/>
              <a:t>Dilthey</a:t>
            </a:r>
            <a:r>
              <a:rPr lang="hu-HU" sz="1600" dirty="0" smtClean="0"/>
              <a:t>: </a:t>
            </a:r>
            <a:r>
              <a:rPr lang="hu-HU" sz="1600" i="1" dirty="0" err="1" smtClean="0"/>
              <a:t>Einleitung</a:t>
            </a:r>
            <a:r>
              <a:rPr lang="hu-HU" sz="1600" i="1" dirty="0" smtClean="0"/>
              <a:t> in die </a:t>
            </a:r>
            <a:r>
              <a:rPr lang="hu-HU" sz="1600" i="1" dirty="0" err="1" smtClean="0"/>
              <a:t>Geisteswisenschaften</a:t>
            </a:r>
            <a:r>
              <a:rPr lang="hu-HU" sz="1600" dirty="0" smtClean="0"/>
              <a:t>, 1883)</a:t>
            </a:r>
          </a:p>
          <a:p>
            <a:pPr marL="0" indent="0" algn="ctr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smtClean="0"/>
              <a:t>Die </a:t>
            </a:r>
            <a:r>
              <a:rPr lang="hu-HU" sz="2400" dirty="0" err="1" smtClean="0"/>
              <a:t>wertbezogenen</a:t>
            </a:r>
            <a:r>
              <a:rPr lang="hu-HU" sz="2400" dirty="0" smtClean="0"/>
              <a:t> </a:t>
            </a:r>
            <a:r>
              <a:rPr lang="hu-HU" sz="2400" dirty="0" err="1" smtClean="0"/>
              <a:t>Geisteswissenschaften</a:t>
            </a:r>
            <a:r>
              <a:rPr lang="hu-HU" sz="2400" dirty="0" smtClean="0"/>
              <a:t> </a:t>
            </a:r>
            <a:r>
              <a:rPr lang="hu-HU" sz="2400" dirty="0" err="1" smtClean="0"/>
              <a:t>umfassen</a:t>
            </a:r>
            <a:r>
              <a:rPr lang="hu-HU" sz="2400" dirty="0" smtClean="0"/>
              <a:t> rund 40 </a:t>
            </a:r>
            <a:r>
              <a:rPr lang="hu-HU" sz="2400" dirty="0" err="1" smtClean="0"/>
              <a:t>Einzelwissenschaften</a:t>
            </a:r>
            <a:r>
              <a:rPr lang="hu-HU" sz="2400" dirty="0" smtClean="0"/>
              <a:t> (</a:t>
            </a:r>
            <a:r>
              <a:rPr lang="hu-HU" sz="2400" dirty="0" err="1" smtClean="0"/>
              <a:t>Disziplinen</a:t>
            </a:r>
            <a:r>
              <a:rPr lang="hu-HU" sz="2400" dirty="0" smtClean="0"/>
              <a:t>): </a:t>
            </a:r>
            <a:r>
              <a:rPr lang="hu-HU" sz="2400" dirty="0" err="1" smtClean="0"/>
              <a:t>kulturelle</a:t>
            </a:r>
            <a:r>
              <a:rPr lang="hu-HU" sz="2400" dirty="0" smtClean="0"/>
              <a:t>, </a:t>
            </a:r>
            <a:r>
              <a:rPr lang="hu-HU" sz="2400" dirty="0" err="1" smtClean="0"/>
              <a:t>geistige</a:t>
            </a:r>
            <a:r>
              <a:rPr lang="hu-HU" sz="2400" dirty="0" smtClean="0"/>
              <a:t>, </a:t>
            </a:r>
            <a:r>
              <a:rPr lang="hu-HU" sz="2400" dirty="0" err="1" smtClean="0"/>
              <a:t>mediale</a:t>
            </a:r>
            <a:r>
              <a:rPr lang="hu-HU" sz="2400" dirty="0" smtClean="0"/>
              <a:t>, </a:t>
            </a:r>
            <a:r>
              <a:rPr lang="hu-HU" sz="2400" dirty="0" err="1" smtClean="0"/>
              <a:t>soziale</a:t>
            </a:r>
            <a:r>
              <a:rPr lang="hu-HU" sz="2400" dirty="0" smtClean="0"/>
              <a:t>, </a:t>
            </a:r>
            <a:r>
              <a:rPr lang="hu-HU" sz="2400" dirty="0" err="1" smtClean="0"/>
              <a:t>soziologische</a:t>
            </a:r>
            <a:r>
              <a:rPr lang="hu-HU" sz="2400" dirty="0" smtClean="0"/>
              <a:t>, </a:t>
            </a:r>
            <a:r>
              <a:rPr lang="hu-HU" sz="2400" dirty="0" err="1" smtClean="0"/>
              <a:t>historische</a:t>
            </a:r>
            <a:r>
              <a:rPr lang="hu-HU" sz="2400" dirty="0" smtClean="0"/>
              <a:t>, </a:t>
            </a:r>
            <a:r>
              <a:rPr lang="hu-HU" sz="2400" dirty="0" err="1" smtClean="0"/>
              <a:t>politische</a:t>
            </a:r>
            <a:r>
              <a:rPr lang="hu-HU" sz="2400" dirty="0" smtClean="0"/>
              <a:t>, </a:t>
            </a:r>
            <a:r>
              <a:rPr lang="hu-HU" sz="2400" dirty="0" err="1" smtClean="0"/>
              <a:t>religiöse</a:t>
            </a:r>
            <a:r>
              <a:rPr lang="hu-HU" sz="2400" dirty="0" smtClean="0"/>
              <a:t> </a:t>
            </a:r>
            <a:r>
              <a:rPr lang="hu-HU" sz="2400" dirty="0" err="1" smtClean="0"/>
              <a:t>Gebiete</a:t>
            </a:r>
            <a:endParaRPr lang="hu-HU" sz="2400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172200" y="2506662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400" dirty="0" smtClean="0"/>
          </a:p>
          <a:p>
            <a:pPr marL="0" indent="0" algn="ctr">
              <a:buNone/>
            </a:pPr>
            <a:endParaRPr lang="hu-HU" sz="2400" dirty="0"/>
          </a:p>
          <a:p>
            <a:pPr marL="0" indent="0" algn="ctr">
              <a:buNone/>
            </a:pPr>
            <a:endParaRPr lang="hu-HU" sz="2400" dirty="0" smtClean="0"/>
          </a:p>
          <a:p>
            <a:pPr marL="0" indent="0" algn="ctr">
              <a:buNone/>
            </a:pPr>
            <a:r>
              <a:rPr lang="hu-HU" sz="2400" dirty="0" err="1" smtClean="0"/>
              <a:t>Materielle</a:t>
            </a:r>
            <a:r>
              <a:rPr lang="hu-HU" sz="2400" dirty="0" smtClean="0"/>
              <a:t> </a:t>
            </a:r>
            <a:r>
              <a:rPr lang="hu-HU" sz="2400" dirty="0" smtClean="0"/>
              <a:t>und </a:t>
            </a:r>
            <a:r>
              <a:rPr lang="hu-HU" sz="2400" dirty="0" err="1" smtClean="0"/>
              <a:t>symbolische</a:t>
            </a:r>
            <a:r>
              <a:rPr lang="hu-HU" sz="2400" dirty="0" smtClean="0"/>
              <a:t> </a:t>
            </a:r>
            <a:r>
              <a:rPr lang="hu-HU" sz="2400" dirty="0" err="1" smtClean="0"/>
              <a:t>Dimension</a:t>
            </a:r>
            <a:r>
              <a:rPr lang="hu-HU" sz="2400" dirty="0" smtClean="0"/>
              <a:t> von </a:t>
            </a:r>
            <a:r>
              <a:rPr lang="hu-HU" sz="2400" dirty="0" err="1" smtClean="0"/>
              <a:t>Kulturen</a:t>
            </a:r>
            <a:r>
              <a:rPr lang="hu-HU" sz="2400" dirty="0" smtClean="0"/>
              <a:t>, </a:t>
            </a:r>
            <a:r>
              <a:rPr lang="hu-HU" sz="2400" dirty="0" err="1" smtClean="0"/>
              <a:t>sie</a:t>
            </a:r>
            <a:r>
              <a:rPr lang="hu-HU" sz="2400" dirty="0" smtClean="0"/>
              <a:t> </a:t>
            </a:r>
            <a:r>
              <a:rPr lang="hu-HU" sz="2400" dirty="0" err="1" smtClean="0"/>
              <a:t>vereinigen</a:t>
            </a:r>
            <a:r>
              <a:rPr lang="hu-HU" sz="2400" dirty="0" smtClean="0"/>
              <a:t> </a:t>
            </a:r>
            <a:r>
              <a:rPr lang="hu-HU" sz="2400" dirty="0" err="1" smtClean="0"/>
              <a:t>kulturelle</a:t>
            </a:r>
            <a:r>
              <a:rPr lang="hu-HU" sz="2400" dirty="0" smtClean="0"/>
              <a:t> </a:t>
            </a:r>
            <a:r>
              <a:rPr lang="hu-HU" sz="2400" dirty="0" err="1" smtClean="0"/>
              <a:t>Aspekte</a:t>
            </a:r>
            <a:r>
              <a:rPr lang="hu-HU" sz="2400" dirty="0" smtClean="0"/>
              <a:t> von </a:t>
            </a:r>
            <a:r>
              <a:rPr lang="hu-HU" sz="2400" dirty="0" err="1" smtClean="0"/>
              <a:t>Anthrolpologie</a:t>
            </a:r>
            <a:r>
              <a:rPr lang="hu-HU" sz="2400" dirty="0" smtClean="0"/>
              <a:t>, </a:t>
            </a:r>
            <a:r>
              <a:rPr lang="hu-HU" sz="2400" dirty="0" err="1" smtClean="0"/>
              <a:t>Kunstwissenschaft</a:t>
            </a:r>
            <a:r>
              <a:rPr lang="hu-HU" sz="2400" dirty="0" smtClean="0"/>
              <a:t>, </a:t>
            </a:r>
            <a:r>
              <a:rPr lang="hu-HU" sz="2400" dirty="0" err="1" smtClean="0"/>
              <a:t>Musikwissenschaft</a:t>
            </a:r>
            <a:r>
              <a:rPr lang="hu-HU" sz="2400" dirty="0" smtClean="0"/>
              <a:t>, </a:t>
            </a:r>
            <a:r>
              <a:rPr lang="hu-HU" sz="2400" dirty="0" err="1" smtClean="0"/>
              <a:t>Literaturwissenschaft</a:t>
            </a:r>
            <a:r>
              <a:rPr lang="hu-HU" sz="2400" dirty="0" smtClean="0"/>
              <a:t>, </a:t>
            </a:r>
            <a:r>
              <a:rPr lang="hu-HU" sz="2400" dirty="0" err="1" smtClean="0"/>
              <a:t>Theaterwissenschaft</a:t>
            </a:r>
            <a:r>
              <a:rPr lang="hu-HU" sz="2400" dirty="0" smtClean="0"/>
              <a:t>, Film, </a:t>
            </a:r>
            <a:r>
              <a:rPr lang="hu-HU" sz="2400" dirty="0" err="1" smtClean="0"/>
              <a:t>Medien</a:t>
            </a:r>
            <a:r>
              <a:rPr lang="hu-HU" sz="2400" dirty="0" smtClean="0"/>
              <a:t>, </a:t>
            </a:r>
            <a:r>
              <a:rPr lang="hu-HU" sz="2400" dirty="0" err="1" smtClean="0"/>
              <a:t>Kommunikation</a:t>
            </a:r>
            <a:r>
              <a:rPr lang="hu-HU" sz="2400" dirty="0" smtClean="0"/>
              <a:t>, </a:t>
            </a:r>
            <a:r>
              <a:rPr lang="hu-HU" sz="2400" dirty="0" err="1" smtClean="0"/>
              <a:t>Sprachwissenschaft</a:t>
            </a:r>
            <a:r>
              <a:rPr lang="hu-HU" sz="2400" dirty="0" smtClean="0"/>
              <a:t>, </a:t>
            </a:r>
            <a:r>
              <a:rPr lang="hu-HU" sz="2400" dirty="0" err="1" smtClean="0"/>
              <a:t>Ethnologie</a:t>
            </a:r>
            <a:endParaRPr lang="hu-HU" sz="24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u="sng" dirty="0" smtClean="0"/>
              <a:t>Friedrich </a:t>
            </a:r>
            <a:r>
              <a:rPr lang="hu-HU" sz="2400" u="sng" dirty="0" err="1" smtClean="0"/>
              <a:t>Kittler</a:t>
            </a:r>
            <a:r>
              <a:rPr lang="hu-HU" sz="2400" dirty="0" smtClean="0"/>
              <a:t>: </a:t>
            </a:r>
            <a:r>
              <a:rPr lang="hu-HU" sz="2400" i="1" dirty="0" err="1" smtClean="0"/>
              <a:t>Austreibung</a:t>
            </a:r>
            <a:r>
              <a:rPr lang="hu-HU" sz="2400" i="1" dirty="0" smtClean="0"/>
              <a:t> des </a:t>
            </a:r>
            <a:r>
              <a:rPr lang="hu-HU" sz="2400" i="1" dirty="0" err="1" smtClean="0"/>
              <a:t>Geistes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aus</a:t>
            </a:r>
            <a:r>
              <a:rPr lang="hu-HU" sz="2400" i="1" dirty="0" smtClean="0"/>
              <a:t> den </a:t>
            </a:r>
            <a:r>
              <a:rPr lang="hu-HU" sz="2400" i="1" dirty="0" err="1" smtClean="0"/>
              <a:t>Geisteswissenschaften</a:t>
            </a:r>
            <a:r>
              <a:rPr lang="hu-HU" sz="2400" i="1" dirty="0" smtClean="0"/>
              <a:t> </a:t>
            </a:r>
            <a:r>
              <a:rPr lang="hu-HU" sz="2400" dirty="0" smtClean="0"/>
              <a:t>(1980) – </a:t>
            </a:r>
            <a:r>
              <a:rPr lang="hu-HU" sz="2400" dirty="0" err="1" smtClean="0"/>
              <a:t>Kittler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den </a:t>
            </a:r>
            <a:r>
              <a:rPr lang="hu-HU" sz="2400" dirty="0" err="1" smtClean="0"/>
              <a:t>Geist</a:t>
            </a:r>
            <a:r>
              <a:rPr lang="hu-HU" sz="2400" dirty="0" smtClean="0"/>
              <a:t> der </a:t>
            </a:r>
            <a:r>
              <a:rPr lang="hu-HU" sz="2400" dirty="0" err="1" smtClean="0"/>
              <a:t>Geisteswissenschaften</a:t>
            </a:r>
            <a:r>
              <a:rPr lang="hu-HU" sz="2400" dirty="0" smtClean="0"/>
              <a:t> </a:t>
            </a:r>
            <a:r>
              <a:rPr lang="hu-HU" sz="2400" dirty="0" err="1" smtClean="0"/>
              <a:t>wie</a:t>
            </a:r>
            <a:r>
              <a:rPr lang="hu-HU" sz="2400" dirty="0" smtClean="0"/>
              <a:t> </a:t>
            </a:r>
            <a:r>
              <a:rPr lang="hu-HU" sz="2400" dirty="0" err="1" smtClean="0"/>
              <a:t>einen</a:t>
            </a:r>
            <a:r>
              <a:rPr lang="hu-HU" sz="2400" dirty="0" smtClean="0"/>
              <a:t> </a:t>
            </a:r>
            <a:r>
              <a:rPr lang="hu-HU" sz="2400" dirty="0" err="1" smtClean="0"/>
              <a:t>bösen</a:t>
            </a:r>
            <a:r>
              <a:rPr lang="hu-HU" sz="2400" dirty="0" smtClean="0"/>
              <a:t> </a:t>
            </a:r>
            <a:r>
              <a:rPr lang="hu-HU" sz="2400" dirty="0" err="1" smtClean="0"/>
              <a:t>Dämon</a:t>
            </a:r>
            <a:r>
              <a:rPr lang="hu-HU" sz="2400" dirty="0" smtClean="0"/>
              <a:t> </a:t>
            </a:r>
            <a:r>
              <a:rPr lang="hu-HU" sz="2400" dirty="0" err="1" smtClean="0"/>
              <a:t>verbannen</a:t>
            </a:r>
            <a:r>
              <a:rPr lang="hu-HU" sz="2400" dirty="0" smtClean="0"/>
              <a:t> – </a:t>
            </a:r>
            <a:r>
              <a:rPr lang="hu-HU" sz="2400" dirty="0" err="1" smtClean="0"/>
              <a:t>dieser</a:t>
            </a:r>
            <a:r>
              <a:rPr lang="hu-HU" sz="2400" dirty="0" smtClean="0"/>
              <a:t> </a:t>
            </a:r>
            <a:r>
              <a:rPr lang="hu-HU" sz="2400" dirty="0" err="1" smtClean="0"/>
              <a:t>Geist</a:t>
            </a:r>
            <a:r>
              <a:rPr lang="hu-HU" sz="2400" dirty="0" smtClean="0"/>
              <a:t> </a:t>
            </a:r>
            <a:r>
              <a:rPr lang="hu-HU" sz="2400" dirty="0" err="1" smtClean="0"/>
              <a:t>sei</a:t>
            </a:r>
            <a:r>
              <a:rPr lang="hu-HU" sz="2400" dirty="0" smtClean="0"/>
              <a:t> </a:t>
            </a:r>
            <a:r>
              <a:rPr lang="hu-HU" sz="2400" dirty="0" err="1" smtClean="0"/>
              <a:t>eine</a:t>
            </a:r>
            <a:r>
              <a:rPr lang="hu-HU" sz="2400" dirty="0" smtClean="0"/>
              <a:t> </a:t>
            </a:r>
            <a:r>
              <a:rPr lang="hu-HU" sz="2400" dirty="0" err="1" smtClean="0"/>
              <a:t>kulturelle</a:t>
            </a:r>
            <a:r>
              <a:rPr lang="hu-HU" sz="2400" dirty="0" smtClean="0"/>
              <a:t> </a:t>
            </a:r>
            <a:r>
              <a:rPr lang="hu-HU" sz="2400" dirty="0" err="1" smtClean="0"/>
              <a:t>Konstruktion</a:t>
            </a:r>
            <a:r>
              <a:rPr lang="hu-HU" sz="2400" dirty="0" smtClean="0"/>
              <a:t> der 1770-1800er </a:t>
            </a:r>
            <a:r>
              <a:rPr lang="hu-HU" sz="2400" dirty="0" err="1" smtClean="0"/>
              <a:t>Jahre</a:t>
            </a:r>
            <a:r>
              <a:rPr lang="hu-HU" sz="2400" dirty="0" smtClean="0"/>
              <a:t>, </a:t>
            </a:r>
            <a:r>
              <a:rPr lang="hu-HU" sz="2400" dirty="0" err="1" smtClean="0"/>
              <a:t>für</a:t>
            </a:r>
            <a:r>
              <a:rPr lang="hu-HU" sz="2400" dirty="0" smtClean="0"/>
              <a:t> die </a:t>
            </a:r>
            <a:r>
              <a:rPr lang="hu-HU" sz="2400" dirty="0" err="1" smtClean="0"/>
              <a:t>die</a:t>
            </a:r>
            <a:r>
              <a:rPr lang="hu-HU" sz="2400" dirty="0" smtClean="0"/>
              <a:t> </a:t>
            </a:r>
            <a:r>
              <a:rPr lang="hu-HU" sz="2400" dirty="0" err="1" smtClean="0"/>
              <a:t>Singularität</a:t>
            </a:r>
            <a:r>
              <a:rPr lang="hu-HU" sz="2400" dirty="0" smtClean="0"/>
              <a:t> </a:t>
            </a:r>
            <a:r>
              <a:rPr lang="hu-HU" sz="2400" dirty="0" err="1" smtClean="0"/>
              <a:t>wichtig</a:t>
            </a:r>
            <a:r>
              <a:rPr lang="hu-HU" sz="2400" dirty="0" smtClean="0"/>
              <a:t> </a:t>
            </a:r>
            <a:r>
              <a:rPr lang="hu-HU" sz="2400" dirty="0" err="1" smtClean="0"/>
              <a:t>war</a:t>
            </a:r>
            <a:r>
              <a:rPr lang="hu-HU" sz="2400" dirty="0" smtClean="0"/>
              <a:t>: </a:t>
            </a:r>
            <a:r>
              <a:rPr lang="hu-HU" sz="2400" dirty="0" err="1" smtClean="0"/>
              <a:t>statt</a:t>
            </a:r>
            <a:r>
              <a:rPr lang="hu-HU" sz="2400" dirty="0" smtClean="0"/>
              <a:t> „</a:t>
            </a:r>
            <a:r>
              <a:rPr lang="hu-HU" sz="2400" dirty="0" err="1" smtClean="0"/>
              <a:t>Geister</a:t>
            </a:r>
            <a:r>
              <a:rPr lang="hu-HU" sz="2400" dirty="0" smtClean="0"/>
              <a:t>” </a:t>
            </a:r>
            <a:r>
              <a:rPr lang="hu-HU" sz="2400" dirty="0" err="1" smtClean="0"/>
              <a:t>gab</a:t>
            </a:r>
            <a:r>
              <a:rPr lang="hu-HU" sz="2400" dirty="0" smtClean="0"/>
              <a:t> es </a:t>
            </a:r>
            <a:r>
              <a:rPr lang="hu-HU" sz="2400" dirty="0" err="1" smtClean="0"/>
              <a:t>einen</a:t>
            </a:r>
            <a:r>
              <a:rPr lang="hu-HU" sz="2400" dirty="0" smtClean="0"/>
              <a:t> „</a:t>
            </a:r>
            <a:r>
              <a:rPr lang="hu-HU" sz="2400" dirty="0" err="1" smtClean="0"/>
              <a:t>Geist</a:t>
            </a:r>
            <a:r>
              <a:rPr lang="hu-HU" sz="2400" dirty="0" smtClean="0"/>
              <a:t>”, </a:t>
            </a:r>
            <a:r>
              <a:rPr lang="hu-HU" sz="2400" dirty="0" err="1" smtClean="0"/>
              <a:t>statt</a:t>
            </a:r>
            <a:r>
              <a:rPr lang="hu-HU" sz="2400" dirty="0" smtClean="0"/>
              <a:t> „</a:t>
            </a:r>
            <a:r>
              <a:rPr lang="hu-HU" sz="2400" dirty="0" err="1" smtClean="0"/>
              <a:t>Geschichten</a:t>
            </a:r>
            <a:r>
              <a:rPr lang="hu-HU" sz="2400" dirty="0" smtClean="0"/>
              <a:t>” </a:t>
            </a:r>
            <a:r>
              <a:rPr lang="hu-HU" sz="2400" dirty="0" err="1" smtClean="0"/>
              <a:t>eine</a:t>
            </a:r>
            <a:r>
              <a:rPr lang="hu-HU" sz="2400" dirty="0" smtClean="0"/>
              <a:t> „Geschichte”, </a:t>
            </a:r>
            <a:r>
              <a:rPr lang="hu-HU" sz="2400" dirty="0" err="1" smtClean="0"/>
              <a:t>statt</a:t>
            </a:r>
            <a:r>
              <a:rPr lang="hu-HU" sz="2400" dirty="0" smtClean="0"/>
              <a:t> „</a:t>
            </a:r>
            <a:r>
              <a:rPr lang="hu-HU" sz="2400" dirty="0" err="1" smtClean="0"/>
              <a:t>Menschen</a:t>
            </a:r>
            <a:r>
              <a:rPr lang="hu-HU" sz="2400" dirty="0" smtClean="0"/>
              <a:t>” den „</a:t>
            </a:r>
            <a:r>
              <a:rPr lang="hu-HU" sz="2400" dirty="0" err="1" smtClean="0"/>
              <a:t>Menschen</a:t>
            </a:r>
            <a:r>
              <a:rPr lang="hu-HU" sz="2400" dirty="0" smtClean="0"/>
              <a:t>”, </a:t>
            </a:r>
            <a:r>
              <a:rPr lang="hu-HU" sz="2400" dirty="0" err="1" smtClean="0"/>
              <a:t>statt</a:t>
            </a:r>
            <a:r>
              <a:rPr lang="hu-HU" sz="2400" dirty="0" smtClean="0"/>
              <a:t> „</a:t>
            </a:r>
            <a:r>
              <a:rPr lang="hu-HU" sz="2400" dirty="0" err="1" smtClean="0"/>
              <a:t>Künste</a:t>
            </a:r>
            <a:r>
              <a:rPr lang="hu-HU" sz="2400" dirty="0" smtClean="0"/>
              <a:t> die „</a:t>
            </a:r>
            <a:r>
              <a:rPr lang="hu-HU" sz="2400" dirty="0" err="1" smtClean="0"/>
              <a:t>Kunst</a:t>
            </a:r>
            <a:r>
              <a:rPr lang="hu-HU" sz="2400" dirty="0" smtClean="0"/>
              <a:t>” </a:t>
            </a:r>
            <a:r>
              <a:rPr lang="hu-HU" sz="2400" b="1" dirty="0" smtClean="0">
                <a:solidFill>
                  <a:srgbClr val="C00000"/>
                </a:solidFill>
              </a:rPr>
              <a:t>↔</a:t>
            </a:r>
            <a:r>
              <a:rPr lang="hu-HU" sz="2400" b="1" dirty="0" smtClean="0"/>
              <a:t> </a:t>
            </a:r>
            <a:r>
              <a:rPr lang="hu-HU" sz="2400" dirty="0" err="1" smtClean="0"/>
              <a:t>Kittler</a:t>
            </a:r>
            <a:r>
              <a:rPr lang="hu-HU" sz="2400" dirty="0" smtClean="0"/>
              <a:t> </a:t>
            </a:r>
            <a:r>
              <a:rPr lang="hu-HU" sz="2400" dirty="0" err="1" smtClean="0"/>
              <a:t>setzt</a:t>
            </a:r>
            <a:r>
              <a:rPr lang="hu-HU" sz="2400" dirty="0" smtClean="0"/>
              <a:t> das </a:t>
            </a:r>
            <a:r>
              <a:rPr lang="hu-HU" sz="2400" dirty="0" err="1" smtClean="0"/>
              <a:t>um</a:t>
            </a:r>
            <a:r>
              <a:rPr lang="hu-HU" sz="2400" dirty="0" smtClean="0"/>
              <a:t> und </a:t>
            </a:r>
            <a:r>
              <a:rPr lang="hu-HU" sz="2400" dirty="0" err="1" smtClean="0"/>
              <a:t>spricht</a:t>
            </a:r>
            <a:r>
              <a:rPr lang="hu-HU" sz="2400" dirty="0" smtClean="0"/>
              <a:t> von </a:t>
            </a:r>
            <a:r>
              <a:rPr lang="hu-HU" sz="2400" i="1" dirty="0" err="1" smtClean="0"/>
              <a:t>Aufschreibesysteme</a:t>
            </a:r>
            <a:r>
              <a:rPr lang="hu-HU" sz="2400" i="1" dirty="0" smtClean="0"/>
              <a:t>(n) </a:t>
            </a:r>
            <a:r>
              <a:rPr lang="hu-HU" sz="2400" dirty="0" smtClean="0"/>
              <a:t>(</a:t>
            </a:r>
            <a:r>
              <a:rPr lang="hu-HU" sz="2400" dirty="0" err="1" smtClean="0"/>
              <a:t>Buchtitel</a:t>
            </a:r>
            <a:r>
              <a:rPr lang="hu-HU" sz="2400" dirty="0" smtClean="0"/>
              <a:t> v. 1985) → </a:t>
            </a:r>
            <a:r>
              <a:rPr lang="hu-HU" sz="2400" dirty="0" err="1" smtClean="0"/>
              <a:t>Technikgeschichte</a:t>
            </a:r>
            <a:r>
              <a:rPr lang="hu-HU" sz="2400" dirty="0" smtClean="0"/>
              <a:t> der </a:t>
            </a:r>
            <a:r>
              <a:rPr lang="hu-HU" sz="2400" dirty="0" err="1" smtClean="0"/>
              <a:t>Kommunikation</a:t>
            </a:r>
            <a:r>
              <a:rPr lang="hu-HU" sz="2400" dirty="0" smtClean="0"/>
              <a:t>…</a:t>
            </a:r>
          </a:p>
          <a:p>
            <a:pPr marL="0" indent="0">
              <a:buNone/>
            </a:pPr>
            <a:endParaRPr lang="hu-HU" sz="2400" i="1" dirty="0" smtClean="0"/>
          </a:p>
          <a:p>
            <a:r>
              <a:rPr lang="de-DE" sz="2400" i="1" dirty="0" smtClean="0"/>
              <a:t>„[</a:t>
            </a:r>
            <a:r>
              <a:rPr lang="hu-HU" sz="2400" i="1" dirty="0" smtClean="0"/>
              <a:t>…]</a:t>
            </a:r>
            <a:r>
              <a:rPr lang="de-DE" sz="2400" i="1" dirty="0" smtClean="0"/>
              <a:t>das </a:t>
            </a:r>
            <a:r>
              <a:rPr lang="de-DE" sz="2400" i="1" dirty="0"/>
              <a:t>Netzwerk von Techniken und Institutionen […], die einer gegebenen Kultur die Adressierung, Speicherung und Verarbeitung relevanter Daten erlauben</a:t>
            </a:r>
            <a:r>
              <a:rPr lang="de-DE" sz="2400" i="1" dirty="0" smtClean="0"/>
              <a:t>.“</a:t>
            </a:r>
            <a:r>
              <a:rPr lang="hu-HU" sz="2400" i="1" dirty="0" smtClean="0"/>
              <a:t> </a:t>
            </a:r>
            <a:r>
              <a:rPr lang="hu-HU" sz="1600" i="1" dirty="0" smtClean="0"/>
              <a:t>(</a:t>
            </a:r>
            <a:r>
              <a:rPr lang="hu-HU" sz="1600" i="1" dirty="0" err="1" smtClean="0"/>
              <a:t>Aufschreibesysteme</a:t>
            </a:r>
            <a:r>
              <a:rPr lang="hu-HU" sz="1600" i="1" dirty="0" smtClean="0"/>
              <a:t>)</a:t>
            </a:r>
            <a:endParaRPr lang="hu-HU" sz="2400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36393"/>
            <a:ext cx="10515600" cy="1325563"/>
          </a:xfrm>
        </p:spPr>
        <p:txBody>
          <a:bodyPr/>
          <a:lstStyle/>
          <a:p>
            <a:r>
              <a:rPr lang="hu-HU" b="1" dirty="0" err="1" smtClean="0"/>
              <a:t>Poststrukturalistische</a:t>
            </a:r>
            <a:r>
              <a:rPr lang="hu-HU" b="1" dirty="0" smtClean="0"/>
              <a:t> </a:t>
            </a:r>
            <a:r>
              <a:rPr lang="hu-HU" b="1" dirty="0" err="1" smtClean="0"/>
              <a:t>französische</a:t>
            </a:r>
            <a:r>
              <a:rPr lang="hu-HU" b="1" dirty="0" smtClean="0"/>
              <a:t> </a:t>
            </a:r>
            <a:r>
              <a:rPr lang="hu-HU" b="1" dirty="0" err="1" smtClean="0"/>
              <a:t>Theorien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42947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Michel Foucault</a:t>
            </a:r>
          </a:p>
          <a:p>
            <a:pPr marL="0" indent="0" algn="ctr">
              <a:buNone/>
            </a:pPr>
            <a:r>
              <a:rPr lang="hu-HU" dirty="0" smtClean="0"/>
              <a:t>Jacques </a:t>
            </a:r>
            <a:r>
              <a:rPr lang="hu-HU" dirty="0" err="1" smtClean="0"/>
              <a:t>Lacan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Jacques </a:t>
            </a:r>
            <a:r>
              <a:rPr lang="hu-HU" dirty="0" err="1" smtClean="0"/>
              <a:t>Derrida</a:t>
            </a:r>
            <a:r>
              <a:rPr lang="hu-HU" dirty="0" smtClean="0"/>
              <a:t> (</a:t>
            </a:r>
            <a:r>
              <a:rPr lang="hu-HU" dirty="0" err="1" smtClean="0"/>
              <a:t>Hauptvertreter</a:t>
            </a:r>
            <a:r>
              <a:rPr lang="hu-HU" dirty="0" smtClean="0"/>
              <a:t> der </a:t>
            </a:r>
            <a:r>
              <a:rPr lang="hu-HU" dirty="0" err="1" smtClean="0"/>
              <a:t>Dekonstruktion</a:t>
            </a:r>
            <a:r>
              <a:rPr lang="hu-HU" dirty="0" smtClean="0"/>
              <a:t>)</a:t>
            </a:r>
          </a:p>
          <a:p>
            <a:endParaRPr lang="hu-HU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hu-HU" dirty="0" err="1" smtClean="0">
                <a:solidFill>
                  <a:srgbClr val="C00000"/>
                </a:solidFill>
              </a:rPr>
              <a:t>Kritik</a:t>
            </a:r>
            <a:r>
              <a:rPr lang="hu-HU" dirty="0" smtClean="0">
                <a:solidFill>
                  <a:srgbClr val="C00000"/>
                </a:solidFill>
              </a:rPr>
              <a:t> am </a:t>
            </a:r>
            <a:r>
              <a:rPr lang="hu-HU" dirty="0" err="1" smtClean="0">
                <a:solidFill>
                  <a:srgbClr val="C00000"/>
                </a:solidFill>
              </a:rPr>
              <a:t>Geist-Begriff</a:t>
            </a:r>
            <a:r>
              <a:rPr lang="hu-HU" dirty="0" smtClean="0">
                <a:solidFill>
                  <a:srgbClr val="C00000"/>
                </a:solidFill>
              </a:rPr>
              <a:t>, </a:t>
            </a:r>
            <a:r>
              <a:rPr lang="hu-HU" dirty="0" err="1" smtClean="0">
                <a:solidFill>
                  <a:srgbClr val="C00000"/>
                </a:solidFill>
              </a:rPr>
              <a:t>am</a:t>
            </a:r>
            <a:r>
              <a:rPr lang="hu-HU" dirty="0" smtClean="0">
                <a:solidFill>
                  <a:srgbClr val="C00000"/>
                </a:solidFill>
              </a:rPr>
              <a:t> „</a:t>
            </a:r>
            <a:r>
              <a:rPr lang="hu-HU" dirty="0" err="1" smtClean="0">
                <a:solidFill>
                  <a:srgbClr val="C00000"/>
                </a:solidFill>
              </a:rPr>
              <a:t>Logos</a:t>
            </a:r>
            <a:r>
              <a:rPr lang="hu-HU" dirty="0" smtClean="0">
                <a:solidFill>
                  <a:srgbClr val="C00000"/>
                </a:solidFill>
              </a:rPr>
              <a:t>”, </a:t>
            </a:r>
            <a:r>
              <a:rPr lang="hu-HU" dirty="0" err="1" smtClean="0">
                <a:solidFill>
                  <a:srgbClr val="C00000"/>
                </a:solidFill>
              </a:rPr>
              <a:t>das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sich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jeglicher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Materialisierung</a:t>
            </a:r>
            <a:r>
              <a:rPr lang="hu-HU" dirty="0" smtClean="0">
                <a:solidFill>
                  <a:srgbClr val="C00000"/>
                </a:solidFill>
              </a:rPr>
              <a:t> </a:t>
            </a:r>
            <a:r>
              <a:rPr lang="hu-HU" dirty="0" err="1" smtClean="0">
                <a:solidFill>
                  <a:srgbClr val="C00000"/>
                </a:solidFill>
              </a:rPr>
              <a:t>entzieht</a:t>
            </a:r>
            <a:r>
              <a:rPr lang="hu-HU" dirty="0" smtClean="0">
                <a:solidFill>
                  <a:srgbClr val="C00000"/>
                </a:solidFill>
              </a:rPr>
              <a:t>…</a:t>
            </a:r>
            <a:endParaRPr lang="hu-HU" dirty="0">
              <a:solidFill>
                <a:srgbClr val="C0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60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810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Die </a:t>
            </a:r>
            <a:r>
              <a:rPr lang="hu-HU" sz="3600" b="1" dirty="0" err="1" smtClean="0"/>
              <a:t>Toronto-Schule</a:t>
            </a:r>
            <a:r>
              <a:rPr lang="hu-HU" sz="3600" b="1" dirty="0" smtClean="0"/>
              <a:t> in Kanada:</a:t>
            </a:r>
            <a:br>
              <a:rPr lang="hu-HU" sz="3600" b="1" dirty="0" smtClean="0"/>
            </a:br>
            <a:r>
              <a:rPr lang="hu-HU" sz="3600" b="1" dirty="0" err="1" smtClean="0"/>
              <a:t>Mündlichkeit</a:t>
            </a:r>
            <a:r>
              <a:rPr lang="hu-HU" sz="3600" b="1" dirty="0" smtClean="0"/>
              <a:t> und </a:t>
            </a:r>
            <a:r>
              <a:rPr lang="hu-HU" sz="3600" b="1" dirty="0" err="1" smtClean="0"/>
              <a:t>Schriftlichkeit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400" dirty="0" smtClean="0"/>
              <a:t>Vertreter:</a:t>
            </a:r>
          </a:p>
          <a:p>
            <a:pPr marL="0" indent="0" algn="ctr">
              <a:buNone/>
            </a:pPr>
            <a:r>
              <a:rPr lang="hu-HU" sz="2400" u="sng" dirty="0" smtClean="0"/>
              <a:t>Harold </a:t>
            </a:r>
            <a:r>
              <a:rPr lang="hu-HU" sz="2400" u="sng" dirty="0" err="1" smtClean="0"/>
              <a:t>Innis</a:t>
            </a:r>
            <a:endParaRPr lang="hu-HU" sz="2400" u="sng" dirty="0"/>
          </a:p>
          <a:p>
            <a:endParaRPr lang="hu-HU" sz="2400" u="sng" dirty="0" smtClean="0"/>
          </a:p>
          <a:p>
            <a:pPr marL="0" indent="0" algn="ctr">
              <a:buNone/>
            </a:pPr>
            <a:r>
              <a:rPr lang="hu-HU" sz="2400" u="sng" dirty="0" smtClean="0"/>
              <a:t>Eric </a:t>
            </a:r>
            <a:r>
              <a:rPr lang="hu-HU" sz="2400" u="sng" dirty="0" err="1" smtClean="0"/>
              <a:t>Havelock</a:t>
            </a:r>
            <a:endParaRPr lang="hu-HU" sz="2400" u="sng" dirty="0"/>
          </a:p>
          <a:p>
            <a:pPr marL="0" indent="0" algn="ctr">
              <a:buNone/>
            </a:pPr>
            <a:r>
              <a:rPr lang="hu-HU" sz="2400" dirty="0" smtClean="0"/>
              <a:t>(</a:t>
            </a:r>
            <a:r>
              <a:rPr lang="hu-HU" sz="2400" dirty="0" err="1" smtClean="0"/>
              <a:t>Erforscher</a:t>
            </a:r>
            <a:r>
              <a:rPr lang="hu-HU" sz="2400" dirty="0" smtClean="0"/>
              <a:t> der „</a:t>
            </a:r>
            <a:r>
              <a:rPr lang="hu-HU" sz="2400" dirty="0" err="1" smtClean="0"/>
              <a:t>Kulturrrevolution</a:t>
            </a:r>
            <a:r>
              <a:rPr lang="hu-HU" sz="2400" dirty="0" smtClean="0"/>
              <a:t> des </a:t>
            </a:r>
            <a:r>
              <a:rPr lang="hu-HU" sz="2400" dirty="0" err="1" smtClean="0"/>
              <a:t>Alphabets</a:t>
            </a:r>
            <a:r>
              <a:rPr lang="hu-HU" sz="2400" dirty="0" smtClean="0"/>
              <a:t>”, </a:t>
            </a:r>
            <a:r>
              <a:rPr lang="hu-HU" sz="2400" dirty="0" err="1" smtClean="0"/>
              <a:t>Oralitätsforschung</a:t>
            </a:r>
            <a:r>
              <a:rPr lang="hu-HU" sz="2400" dirty="0" smtClean="0"/>
              <a:t>): „</a:t>
            </a:r>
            <a:r>
              <a:rPr lang="hu-HU" sz="2400" i="1" dirty="0" err="1" smtClean="0"/>
              <a:t>Kulturen</a:t>
            </a:r>
            <a:r>
              <a:rPr lang="hu-HU" sz="2400" i="1" dirty="0" smtClean="0"/>
              <a:t> sind </a:t>
            </a:r>
            <a:r>
              <a:rPr lang="hu-HU" sz="2400" i="1" dirty="0" err="1" smtClean="0"/>
              <a:t>durch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Kapazitäten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ihrer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Medien</a:t>
            </a:r>
            <a:r>
              <a:rPr lang="hu-HU" sz="2400" i="1" dirty="0"/>
              <a:t>,</a:t>
            </a:r>
            <a:r>
              <a:rPr lang="hu-HU" sz="2400" i="1" dirty="0" smtClean="0"/>
              <a:t> </a:t>
            </a:r>
            <a:r>
              <a:rPr lang="hu-HU" sz="2400" i="1" dirty="0" err="1"/>
              <a:t>d</a:t>
            </a:r>
            <a:r>
              <a:rPr lang="hu-HU" sz="2400" i="1" dirty="0" err="1" smtClean="0"/>
              <a:t>.h</a:t>
            </a:r>
            <a:r>
              <a:rPr lang="hu-HU" sz="2400" i="1" dirty="0" smtClean="0"/>
              <a:t>. </a:t>
            </a:r>
            <a:r>
              <a:rPr lang="hu-HU" sz="2400" i="1" dirty="0" err="1" smtClean="0"/>
              <a:t>Aufzeichnungs-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Speicherungs-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Übertragungstechnologien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definiert</a:t>
            </a:r>
            <a:r>
              <a:rPr lang="hu-HU" sz="2400" dirty="0" smtClean="0"/>
              <a:t>” </a:t>
            </a:r>
            <a:r>
              <a:rPr lang="hu-HU" sz="1600" dirty="0" smtClean="0"/>
              <a:t>(Assmann 23) </a:t>
            </a:r>
            <a:r>
              <a:rPr lang="hu-HU" sz="2400" dirty="0" smtClean="0"/>
              <a:t>→ </a:t>
            </a:r>
            <a:r>
              <a:rPr lang="hu-HU" sz="2400" b="1" dirty="0" err="1" smtClean="0"/>
              <a:t>Medienfrage</a:t>
            </a:r>
            <a:r>
              <a:rPr lang="hu-HU" sz="2400" dirty="0" smtClean="0"/>
              <a:t> </a:t>
            </a:r>
            <a:r>
              <a:rPr lang="hu-HU" sz="2400" dirty="0" err="1" smtClean="0"/>
              <a:t>verknüpft</a:t>
            </a:r>
            <a:r>
              <a:rPr lang="hu-HU" sz="2400" dirty="0" smtClean="0"/>
              <a:t> mit der </a:t>
            </a:r>
            <a:r>
              <a:rPr lang="hu-HU" sz="2400" dirty="0" err="1" smtClean="0"/>
              <a:t>kulturellen</a:t>
            </a:r>
            <a:r>
              <a:rPr lang="hu-HU" sz="2400" dirty="0" smtClean="0"/>
              <a:t> </a:t>
            </a:r>
            <a:r>
              <a:rPr lang="hu-HU" sz="2400" b="1" dirty="0" err="1" smtClean="0"/>
              <a:t>Gedächtnisforschung</a:t>
            </a:r>
            <a:r>
              <a:rPr lang="hu-HU" sz="2400" dirty="0" smtClean="0"/>
              <a:t> → </a:t>
            </a:r>
            <a:r>
              <a:rPr lang="hu-HU" sz="2400" dirty="0" err="1" smtClean="0"/>
              <a:t>zentraler</a:t>
            </a:r>
            <a:r>
              <a:rPr lang="hu-HU" sz="2400" dirty="0" smtClean="0"/>
              <a:t> </a:t>
            </a:r>
            <a:r>
              <a:rPr lang="hu-HU" sz="2400" dirty="0" err="1" smtClean="0"/>
              <a:t>Aspekt</a:t>
            </a:r>
            <a:r>
              <a:rPr lang="hu-HU" sz="2400" dirty="0" smtClean="0"/>
              <a:t> von </a:t>
            </a:r>
            <a:r>
              <a:rPr lang="hu-HU" sz="2400" dirty="0" err="1" smtClean="0"/>
              <a:t>Identitätskonstruktionen</a:t>
            </a:r>
            <a:r>
              <a:rPr lang="hu-HU" sz="2400" dirty="0" smtClean="0"/>
              <a:t> und der </a:t>
            </a:r>
            <a:r>
              <a:rPr lang="hu-HU" sz="2400" dirty="0" err="1" smtClean="0"/>
              <a:t>Selbstthematisierung</a:t>
            </a:r>
            <a:r>
              <a:rPr lang="hu-HU" sz="2400" dirty="0" smtClean="0"/>
              <a:t> von </a:t>
            </a:r>
            <a:r>
              <a:rPr lang="hu-HU" sz="2400" dirty="0" err="1" smtClean="0"/>
              <a:t>Gesellschaften</a:t>
            </a:r>
            <a:r>
              <a:rPr lang="hu-HU" sz="2400" dirty="0" smtClean="0"/>
              <a:t>…</a:t>
            </a:r>
            <a:endParaRPr lang="hu-HU" sz="2400" dirty="0"/>
          </a:p>
          <a:p>
            <a:endParaRPr lang="hu-HU" sz="2400" u="sng" dirty="0" smtClean="0"/>
          </a:p>
          <a:p>
            <a:pPr marL="0" indent="0" algn="ctr">
              <a:buNone/>
            </a:pPr>
            <a:r>
              <a:rPr lang="hu-HU" sz="2400" u="sng" dirty="0" err="1" smtClean="0"/>
              <a:t>McLuhan</a:t>
            </a:r>
            <a:endParaRPr lang="hu-HU" sz="2400" u="sng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6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57751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CULTURAL STUDIES – KULTURWISSENSCHAFT(EN)</a:t>
            </a:r>
            <a:endParaRPr lang="hu-HU" b="1" dirty="0">
              <a:solidFill>
                <a:srgbClr val="C0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1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88152"/>
            <a:ext cx="10515600" cy="577267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err="1" smtClean="0"/>
              <a:t>Rehabilitierung</a:t>
            </a:r>
            <a:r>
              <a:rPr lang="hu-HU" b="1" dirty="0" smtClean="0"/>
              <a:t> der </a:t>
            </a:r>
            <a:r>
              <a:rPr lang="hu-HU" b="1" dirty="0" err="1" smtClean="0"/>
              <a:t>Geisteswissenschaften</a:t>
            </a:r>
            <a:r>
              <a:rPr lang="hu-HU" b="1" dirty="0" smtClean="0"/>
              <a:t>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957491"/>
            <a:ext cx="10515600" cy="4814694"/>
          </a:xfrm>
        </p:spPr>
        <p:txBody>
          <a:bodyPr>
            <a:normAutofit fontScale="92500" lnSpcReduction="10000"/>
          </a:bodyPr>
          <a:lstStyle/>
          <a:p>
            <a:r>
              <a:rPr lang="hu-HU" sz="2400" u="sng" dirty="0" smtClean="0"/>
              <a:t>Jürgen </a:t>
            </a:r>
            <a:r>
              <a:rPr lang="hu-HU" sz="2400" u="sng" dirty="0" err="1" smtClean="0"/>
              <a:t>Mittelstraß</a:t>
            </a:r>
            <a:r>
              <a:rPr lang="de-DE" sz="2400" u="sng" dirty="0" smtClean="0"/>
              <a:t> </a:t>
            </a:r>
            <a:r>
              <a:rPr lang="hu-HU" sz="2400" dirty="0" smtClean="0"/>
              <a:t>(</a:t>
            </a:r>
            <a:r>
              <a:rPr lang="hu-HU" sz="2400" dirty="0" err="1" smtClean="0"/>
              <a:t>Konstanzer</a:t>
            </a:r>
            <a:r>
              <a:rPr lang="hu-HU" sz="2400" dirty="0" smtClean="0"/>
              <a:t> </a:t>
            </a:r>
            <a:r>
              <a:rPr lang="hu-HU" sz="2400" dirty="0" err="1" smtClean="0"/>
              <a:t>Schule</a:t>
            </a:r>
            <a:r>
              <a:rPr lang="hu-HU" sz="2400" dirty="0" smtClean="0"/>
              <a:t>) </a:t>
            </a:r>
            <a:r>
              <a:rPr lang="de-DE" sz="2400" dirty="0" smtClean="0"/>
              <a:t>ist </a:t>
            </a:r>
            <a:r>
              <a:rPr lang="de-DE" sz="2400" dirty="0"/>
              <a:t>ein energischer Verfechter für eine gewichtige Rolle der </a:t>
            </a:r>
            <a:r>
              <a:rPr lang="de-DE" sz="2400" dirty="0" smtClean="0"/>
              <a:t>deutenden</a:t>
            </a:r>
            <a:r>
              <a:rPr lang="hu-HU" sz="2400" dirty="0" smtClean="0"/>
              <a:t> </a:t>
            </a:r>
            <a:r>
              <a:rPr lang="hu-HU" sz="2400" dirty="0" err="1" smtClean="0"/>
              <a:t>Geisteswissenschaften</a:t>
            </a:r>
            <a:r>
              <a:rPr lang="hu-HU" sz="2400" dirty="0"/>
              <a:t> </a:t>
            </a:r>
            <a:r>
              <a:rPr lang="de-DE" sz="2400" dirty="0" smtClean="0"/>
              <a:t>für </a:t>
            </a:r>
            <a:r>
              <a:rPr lang="de-DE" sz="2400" dirty="0"/>
              <a:t>die moderne </a:t>
            </a:r>
            <a:r>
              <a:rPr lang="de-DE" sz="2400" i="1" dirty="0"/>
              <a:t>Leonardo-Welt</a:t>
            </a:r>
            <a:r>
              <a:rPr lang="de-DE" sz="2400" dirty="0"/>
              <a:t> (gemachte Welt). Das konstruktive </a:t>
            </a:r>
            <a:r>
              <a:rPr lang="de-DE" sz="2400" dirty="0" err="1"/>
              <a:t>Ingenieurtum</a:t>
            </a:r>
            <a:r>
              <a:rPr lang="de-DE" sz="2400" dirty="0"/>
              <a:t> wird immer wieder durch den deutenden und glaubenden Aspekt </a:t>
            </a:r>
            <a:r>
              <a:rPr lang="de-DE" sz="2400" dirty="0" smtClean="0"/>
              <a:t>ergänzt.</a:t>
            </a:r>
            <a:endParaRPr lang="hu-HU" sz="2400" dirty="0"/>
          </a:p>
          <a:p>
            <a:pPr marL="0" indent="0" algn="ctr">
              <a:buNone/>
            </a:pPr>
            <a:r>
              <a:rPr lang="hu-HU" sz="2400" dirty="0" err="1" smtClean="0">
                <a:solidFill>
                  <a:srgbClr val="C00000"/>
                </a:solidFill>
              </a:rPr>
              <a:t>Konstruktion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de-DE" sz="2400" dirty="0" smtClean="0">
                <a:solidFill>
                  <a:srgbClr val="C00000"/>
                </a:solidFill>
              </a:rPr>
              <a:t>und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Hermeneutik</a:t>
            </a:r>
            <a:r>
              <a:rPr lang="hu-HU" sz="2400" dirty="0">
                <a:solidFill>
                  <a:srgbClr val="C00000"/>
                </a:solidFill>
              </a:rPr>
              <a:t> </a:t>
            </a:r>
            <a:r>
              <a:rPr lang="de-DE" sz="2400" dirty="0" smtClean="0">
                <a:solidFill>
                  <a:srgbClr val="C00000"/>
                </a:solidFill>
              </a:rPr>
              <a:t>bedingen </a:t>
            </a:r>
            <a:r>
              <a:rPr lang="de-DE" sz="2400" dirty="0">
                <a:solidFill>
                  <a:srgbClr val="C00000"/>
                </a:solidFill>
              </a:rPr>
              <a:t>einander in einer transdisziplinären Vernunft, in der die </a:t>
            </a:r>
            <a:r>
              <a:rPr lang="de-DE" sz="2400" i="1" dirty="0">
                <a:solidFill>
                  <a:srgbClr val="C00000"/>
                </a:solidFill>
              </a:rPr>
              <a:t>Leonardo-Welt</a:t>
            </a:r>
            <a:r>
              <a:rPr lang="de-DE" sz="2400" dirty="0">
                <a:solidFill>
                  <a:srgbClr val="C00000"/>
                </a:solidFill>
              </a:rPr>
              <a:t> und </a:t>
            </a:r>
            <a:r>
              <a:rPr lang="de-DE" sz="2400" i="1" dirty="0">
                <a:solidFill>
                  <a:srgbClr val="C00000"/>
                </a:solidFill>
              </a:rPr>
              <a:t>Leibniz-Welt</a:t>
            </a:r>
            <a:r>
              <a:rPr lang="de-DE" sz="2400" dirty="0">
                <a:solidFill>
                  <a:srgbClr val="C00000"/>
                </a:solidFill>
              </a:rPr>
              <a:t> (gedeutete Welt) letztlich zusammenfallen</a:t>
            </a:r>
            <a:r>
              <a:rPr lang="de-DE" sz="2400" dirty="0" smtClean="0"/>
              <a:t>.</a:t>
            </a:r>
            <a:endParaRPr lang="hu-HU" sz="2400" dirty="0" smtClean="0"/>
          </a:p>
          <a:p>
            <a:endParaRPr lang="hu-HU" sz="2400" dirty="0" smtClean="0"/>
          </a:p>
          <a:p>
            <a:r>
              <a:rPr lang="hu-HU" sz="2400" dirty="0" smtClean="0"/>
              <a:t>Die </a:t>
            </a:r>
            <a:r>
              <a:rPr lang="hu-HU" sz="2400" dirty="0" err="1" smtClean="0"/>
              <a:t>Geisteswissenschaften</a:t>
            </a:r>
            <a:r>
              <a:rPr lang="hu-HU" sz="2400" dirty="0" smtClean="0"/>
              <a:t> </a:t>
            </a:r>
            <a:r>
              <a:rPr lang="hu-HU" sz="2400" dirty="0" err="1" smtClean="0"/>
              <a:t>müssen</a:t>
            </a:r>
            <a:r>
              <a:rPr lang="hu-HU" sz="2400" dirty="0" smtClean="0"/>
              <a:t> </a:t>
            </a:r>
            <a:r>
              <a:rPr lang="hu-HU" sz="2400" dirty="0" err="1" smtClean="0"/>
              <a:t>also</a:t>
            </a:r>
            <a:r>
              <a:rPr lang="hu-HU" sz="2400" dirty="0" smtClean="0"/>
              <a:t> </a:t>
            </a:r>
            <a:r>
              <a:rPr lang="hu-HU" sz="2400" dirty="0" err="1" smtClean="0"/>
              <a:t>erneuert</a:t>
            </a:r>
            <a:r>
              <a:rPr lang="hu-HU" sz="2400" dirty="0" smtClean="0"/>
              <a:t> – „</a:t>
            </a:r>
            <a:r>
              <a:rPr lang="hu-HU" sz="2400" dirty="0" err="1" smtClean="0"/>
              <a:t>modernisiert</a:t>
            </a:r>
            <a:r>
              <a:rPr lang="hu-HU" sz="2400" dirty="0" smtClean="0"/>
              <a:t>” – </a:t>
            </a:r>
            <a:r>
              <a:rPr lang="hu-HU" sz="2400" dirty="0" err="1" smtClean="0"/>
              <a:t>werden</a:t>
            </a:r>
            <a:r>
              <a:rPr lang="hu-HU" sz="2400" dirty="0" smtClean="0"/>
              <a:t>, </a:t>
            </a:r>
            <a:r>
              <a:rPr lang="hu-HU" sz="2400" dirty="0" err="1" smtClean="0"/>
              <a:t>indem</a:t>
            </a:r>
            <a:r>
              <a:rPr lang="hu-HU" sz="2400" dirty="0" smtClean="0"/>
              <a:t> </a:t>
            </a:r>
            <a:r>
              <a:rPr lang="hu-HU" sz="2400" dirty="0" err="1" smtClean="0"/>
              <a:t>sie</a:t>
            </a:r>
            <a:r>
              <a:rPr lang="hu-HU" sz="2400" dirty="0" smtClean="0"/>
              <a:t> </a:t>
            </a:r>
            <a:r>
              <a:rPr lang="hu-HU" sz="2400" dirty="0" err="1" smtClean="0"/>
              <a:t>auf</a:t>
            </a:r>
            <a:r>
              <a:rPr lang="hu-HU" sz="2400" dirty="0" smtClean="0"/>
              <a:t> den </a:t>
            </a:r>
            <a:r>
              <a:rPr lang="hu-HU" sz="2400" dirty="0" err="1" smtClean="0"/>
              <a:t>Subjektivismus</a:t>
            </a:r>
            <a:r>
              <a:rPr lang="hu-HU" sz="2400" dirty="0" smtClean="0"/>
              <a:t>, </a:t>
            </a:r>
            <a:r>
              <a:rPr lang="hu-HU" sz="2400" dirty="0" err="1" smtClean="0"/>
              <a:t>Historismus</a:t>
            </a:r>
            <a:r>
              <a:rPr lang="hu-HU" sz="2400" dirty="0" smtClean="0"/>
              <a:t>, die </a:t>
            </a:r>
            <a:r>
              <a:rPr lang="hu-HU" sz="2400" dirty="0" err="1" smtClean="0"/>
              <a:t>Textfixierung</a:t>
            </a:r>
            <a:r>
              <a:rPr lang="hu-HU" sz="2400" dirty="0" smtClean="0"/>
              <a:t> </a:t>
            </a:r>
            <a:r>
              <a:rPr lang="hu-HU" sz="2400" dirty="0" err="1" smtClean="0"/>
              <a:t>verzichten</a:t>
            </a:r>
            <a:r>
              <a:rPr lang="hu-HU" sz="2400" dirty="0" smtClean="0"/>
              <a:t> und </a:t>
            </a:r>
            <a:r>
              <a:rPr lang="hu-HU" sz="2400" dirty="0" err="1" smtClean="0"/>
              <a:t>sich</a:t>
            </a:r>
            <a:r>
              <a:rPr lang="hu-HU" sz="2400" dirty="0" smtClean="0"/>
              <a:t> </a:t>
            </a:r>
            <a:r>
              <a:rPr lang="hu-HU" sz="2400" dirty="0" err="1" smtClean="0"/>
              <a:t>um</a:t>
            </a:r>
            <a:r>
              <a:rPr lang="hu-HU" sz="2400" dirty="0" smtClean="0"/>
              <a:t> </a:t>
            </a:r>
            <a:r>
              <a:rPr lang="hu-HU" sz="2400" dirty="0" err="1" smtClean="0"/>
              <a:t>einen</a:t>
            </a:r>
            <a:r>
              <a:rPr lang="hu-HU" sz="2400" dirty="0" smtClean="0"/>
              <a:t> </a:t>
            </a:r>
            <a:r>
              <a:rPr lang="hu-HU" sz="2400" dirty="0" err="1" smtClean="0"/>
              <a:t>objektiven</a:t>
            </a:r>
            <a:r>
              <a:rPr lang="hu-HU" sz="2400" dirty="0" smtClean="0"/>
              <a:t> Standard der </a:t>
            </a:r>
            <a:r>
              <a:rPr lang="hu-HU" sz="2400" dirty="0" err="1" smtClean="0"/>
              <a:t>Wahrheit</a:t>
            </a:r>
            <a:r>
              <a:rPr lang="hu-HU" sz="2400" dirty="0" smtClean="0"/>
              <a:t> und echte </a:t>
            </a:r>
            <a:r>
              <a:rPr lang="hu-HU" sz="2400" dirty="0" err="1" smtClean="0"/>
              <a:t>Probleme</a:t>
            </a:r>
            <a:r>
              <a:rPr lang="hu-HU" sz="2400" dirty="0" smtClean="0"/>
              <a:t> </a:t>
            </a:r>
            <a:r>
              <a:rPr lang="hu-HU" sz="2400" dirty="0" err="1" smtClean="0"/>
              <a:t>kümmern</a:t>
            </a:r>
            <a:r>
              <a:rPr lang="hu-HU" sz="2400" dirty="0" smtClean="0"/>
              <a:t>…</a:t>
            </a:r>
            <a:endParaRPr lang="hu-HU" sz="2400" dirty="0"/>
          </a:p>
          <a:p>
            <a:endParaRPr lang="hu-HU" sz="2400" dirty="0" smtClean="0"/>
          </a:p>
          <a:p>
            <a:r>
              <a:rPr lang="hu-HU" sz="2400" dirty="0" err="1" smtClean="0"/>
              <a:t>Ihr</a:t>
            </a:r>
            <a:r>
              <a:rPr lang="hu-HU" sz="2400" dirty="0" smtClean="0"/>
              <a:t> </a:t>
            </a:r>
            <a:r>
              <a:rPr lang="hu-HU" sz="2400" dirty="0" err="1" smtClean="0"/>
              <a:t>eigentlicher</a:t>
            </a:r>
            <a:r>
              <a:rPr lang="hu-HU" sz="2400" dirty="0" smtClean="0"/>
              <a:t> </a:t>
            </a:r>
            <a:r>
              <a:rPr lang="hu-HU" sz="2400" dirty="0" err="1" smtClean="0"/>
              <a:t>Auftrag</a:t>
            </a:r>
            <a:r>
              <a:rPr lang="hu-HU" sz="2400" dirty="0" smtClean="0"/>
              <a:t>: </a:t>
            </a:r>
            <a:r>
              <a:rPr lang="hu-HU" sz="2400" dirty="0" err="1" smtClean="0"/>
              <a:t>N</a:t>
            </a:r>
            <a:r>
              <a:rPr lang="hu-HU" sz="2400" dirty="0" err="1" smtClean="0"/>
              <a:t>ormative</a:t>
            </a:r>
            <a:r>
              <a:rPr lang="hu-HU" sz="2400" dirty="0" smtClean="0"/>
              <a:t> </a:t>
            </a:r>
            <a:r>
              <a:rPr lang="hu-HU" sz="2400" dirty="0" err="1" smtClean="0"/>
              <a:t>sozialpädagogische</a:t>
            </a:r>
            <a:r>
              <a:rPr lang="hu-HU" sz="2400" dirty="0" smtClean="0"/>
              <a:t> „</a:t>
            </a:r>
            <a:r>
              <a:rPr lang="hu-HU" sz="2400" dirty="0" err="1" smtClean="0"/>
              <a:t>Bildungsfunktion</a:t>
            </a:r>
            <a:r>
              <a:rPr lang="hu-HU" sz="2400" dirty="0" smtClean="0"/>
              <a:t>” </a:t>
            </a:r>
            <a:r>
              <a:rPr lang="hu-HU" sz="2400" dirty="0" err="1" smtClean="0"/>
              <a:t>könnten</a:t>
            </a:r>
            <a:r>
              <a:rPr lang="hu-HU" sz="2400" dirty="0" smtClean="0"/>
              <a:t> </a:t>
            </a:r>
            <a:r>
              <a:rPr lang="hu-HU" sz="2400" dirty="0" err="1" smtClean="0"/>
              <a:t>nur</a:t>
            </a:r>
            <a:r>
              <a:rPr lang="hu-HU" sz="2400" dirty="0" smtClean="0"/>
              <a:t> </a:t>
            </a:r>
            <a:r>
              <a:rPr lang="hu-HU" sz="2400" dirty="0" err="1" smtClean="0"/>
              <a:t>dann</a:t>
            </a:r>
            <a:r>
              <a:rPr lang="hu-HU" sz="2400" dirty="0" smtClean="0"/>
              <a:t> </a:t>
            </a:r>
            <a:r>
              <a:rPr lang="hu-HU" sz="2400" dirty="0" err="1" smtClean="0"/>
              <a:t>die</a:t>
            </a:r>
            <a:r>
              <a:rPr lang="hu-HU" sz="2400" dirty="0" smtClean="0"/>
              <a:t> </a:t>
            </a:r>
            <a:r>
              <a:rPr lang="hu-HU" sz="2400" dirty="0" err="1" smtClean="0"/>
              <a:t>Geisteswissenschaften</a:t>
            </a:r>
            <a:r>
              <a:rPr lang="hu-HU" sz="2400" dirty="0" smtClean="0"/>
              <a:t> </a:t>
            </a:r>
            <a:r>
              <a:rPr lang="hu-HU" sz="2400" dirty="0" err="1" smtClean="0"/>
              <a:t>neben</a:t>
            </a:r>
            <a:r>
              <a:rPr lang="hu-HU" sz="2400" dirty="0" smtClean="0"/>
              <a:t> den von </a:t>
            </a:r>
            <a:r>
              <a:rPr lang="hu-HU" sz="2400" dirty="0" err="1" smtClean="0"/>
              <a:t>ihm</a:t>
            </a:r>
            <a:r>
              <a:rPr lang="hu-HU" sz="2400" dirty="0" smtClean="0"/>
              <a:t> </a:t>
            </a:r>
            <a:r>
              <a:rPr lang="hu-HU" sz="2400" dirty="0" err="1" smtClean="0"/>
              <a:t>so</a:t>
            </a:r>
            <a:r>
              <a:rPr lang="hu-HU" sz="2400" dirty="0" smtClean="0"/>
              <a:t> </a:t>
            </a:r>
            <a:r>
              <a:rPr lang="hu-HU" sz="2400" dirty="0" err="1" smtClean="0"/>
              <a:t>genannten</a:t>
            </a:r>
            <a:r>
              <a:rPr lang="hu-HU" sz="2400" dirty="0" smtClean="0"/>
              <a:t> „</a:t>
            </a:r>
            <a:r>
              <a:rPr lang="hu-HU" sz="2400" dirty="0" err="1" smtClean="0"/>
              <a:t>Verfügungswissenschaften</a:t>
            </a:r>
            <a:r>
              <a:rPr lang="hu-HU" sz="2400" dirty="0" smtClean="0"/>
              <a:t>” (</a:t>
            </a:r>
            <a:r>
              <a:rPr lang="hu-HU" sz="2400" dirty="0" err="1" smtClean="0"/>
              <a:t>Naturwissenschaften</a:t>
            </a:r>
            <a:r>
              <a:rPr lang="hu-HU" sz="2400" dirty="0" smtClean="0"/>
              <a:t> und </a:t>
            </a:r>
            <a:r>
              <a:rPr lang="hu-HU" sz="2400" dirty="0" err="1"/>
              <a:t>T</a:t>
            </a:r>
            <a:r>
              <a:rPr lang="hu-HU" sz="2400" dirty="0" err="1" smtClean="0"/>
              <a:t>echnik</a:t>
            </a:r>
            <a:r>
              <a:rPr lang="hu-HU" sz="2400" dirty="0" smtClean="0"/>
              <a:t>) </a:t>
            </a:r>
            <a:r>
              <a:rPr lang="hu-HU" sz="2400" dirty="0" err="1" smtClean="0"/>
              <a:t>eine</a:t>
            </a:r>
            <a:r>
              <a:rPr lang="hu-HU" sz="2400" dirty="0" smtClean="0"/>
              <a:t> </a:t>
            </a:r>
            <a:r>
              <a:rPr lang="hu-HU" sz="2400" dirty="0" err="1" smtClean="0"/>
              <a:t>Rolle</a:t>
            </a:r>
            <a:r>
              <a:rPr lang="hu-HU" sz="2400" dirty="0" smtClean="0"/>
              <a:t> </a:t>
            </a:r>
            <a:r>
              <a:rPr lang="hu-HU" sz="2400" dirty="0" err="1" smtClean="0"/>
              <a:t>als</a:t>
            </a:r>
            <a:r>
              <a:rPr lang="hu-HU" sz="2400" dirty="0" smtClean="0"/>
              <a:t> „</a:t>
            </a:r>
            <a:r>
              <a:rPr lang="hu-HU" sz="2400" dirty="0" err="1" smtClean="0"/>
              <a:t>Orientierungswissenschaften</a:t>
            </a:r>
            <a:r>
              <a:rPr lang="hu-HU" sz="2400" dirty="0" smtClean="0"/>
              <a:t>” </a:t>
            </a:r>
            <a:r>
              <a:rPr lang="hu-HU" sz="2400" dirty="0" err="1" smtClean="0"/>
              <a:t>übernehmen</a:t>
            </a:r>
            <a:r>
              <a:rPr lang="hu-HU" sz="2400" dirty="0" smtClean="0"/>
              <a:t>…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965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Cultural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Studies</a:t>
            </a:r>
            <a:r>
              <a:rPr lang="hu-HU" sz="3600" b="1" dirty="0" smtClean="0"/>
              <a:t> ↔ </a:t>
            </a:r>
            <a:r>
              <a:rPr lang="hu-HU" sz="3600" b="1" dirty="0" err="1" smtClean="0"/>
              <a:t>Kulturwissenschaften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err="1" smtClean="0"/>
              <a:t>Unterschiede</a:t>
            </a:r>
            <a:r>
              <a:rPr lang="hu-HU" sz="3600" b="1" dirty="0" smtClean="0"/>
              <a:t> - </a:t>
            </a:r>
            <a:r>
              <a:rPr lang="hu-HU" sz="3600" b="1" dirty="0" err="1" smtClean="0"/>
              <a:t>Zusammenfassung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334583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hu-HU" sz="4500" dirty="0" err="1" smtClean="0">
                <a:solidFill>
                  <a:srgbClr val="C00000"/>
                </a:solidFill>
              </a:rPr>
              <a:t>Cultural</a:t>
            </a:r>
            <a:r>
              <a:rPr lang="hu-HU" sz="4500" dirty="0" smtClean="0">
                <a:solidFill>
                  <a:srgbClr val="C00000"/>
                </a:solidFill>
              </a:rPr>
              <a:t> </a:t>
            </a:r>
            <a:r>
              <a:rPr lang="hu-HU" sz="4500" dirty="0" err="1" smtClean="0">
                <a:solidFill>
                  <a:srgbClr val="C00000"/>
                </a:solidFill>
              </a:rPr>
              <a:t>studies</a:t>
            </a:r>
            <a:endParaRPr lang="hu-HU" sz="45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Abschaffung</a:t>
            </a:r>
            <a:r>
              <a:rPr lang="hu-HU" dirty="0" smtClean="0"/>
              <a:t> des </a:t>
            </a:r>
            <a:r>
              <a:rPr lang="hu-HU" dirty="0" err="1" smtClean="0"/>
              <a:t>elitären</a:t>
            </a:r>
            <a:r>
              <a:rPr lang="hu-HU" dirty="0" smtClean="0"/>
              <a:t> </a:t>
            </a:r>
            <a:r>
              <a:rPr lang="hu-HU" dirty="0" err="1" smtClean="0"/>
              <a:t>Begriffs</a:t>
            </a:r>
            <a:r>
              <a:rPr lang="hu-HU" dirty="0" smtClean="0"/>
              <a:t> „</a:t>
            </a:r>
            <a:r>
              <a:rPr lang="hu-HU" dirty="0" err="1" smtClean="0"/>
              <a:t>Hochkultur</a:t>
            </a:r>
            <a:r>
              <a:rPr lang="hu-HU" dirty="0" smtClean="0"/>
              <a:t>”</a:t>
            </a:r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Zugang</a:t>
            </a:r>
            <a:r>
              <a:rPr lang="hu-HU" dirty="0" smtClean="0"/>
              <a:t> </a:t>
            </a:r>
            <a:r>
              <a:rPr lang="hu-HU" dirty="0" err="1" smtClean="0"/>
              <a:t>zur</a:t>
            </a:r>
            <a:r>
              <a:rPr lang="hu-HU" dirty="0" smtClean="0"/>
              <a:t> „</a:t>
            </a:r>
            <a:r>
              <a:rPr lang="hu-HU" dirty="0" err="1" smtClean="0"/>
              <a:t>Popkultur</a:t>
            </a:r>
            <a:r>
              <a:rPr lang="hu-HU" dirty="0" smtClean="0"/>
              <a:t>” (</a:t>
            </a:r>
            <a:r>
              <a:rPr lang="hu-HU" dirty="0" err="1" smtClean="0"/>
              <a:t>Alltagskultur</a:t>
            </a:r>
            <a:r>
              <a:rPr lang="hu-HU" dirty="0" smtClean="0"/>
              <a:t>, </a:t>
            </a:r>
            <a:r>
              <a:rPr lang="hu-HU" dirty="0" err="1" smtClean="0"/>
              <a:t>Subkulturen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Neuordnung</a:t>
            </a:r>
            <a:r>
              <a:rPr lang="hu-HU" dirty="0" smtClean="0"/>
              <a:t> des </a:t>
            </a:r>
            <a:r>
              <a:rPr lang="hu-HU" dirty="0" err="1" smtClean="0"/>
              <a:t>literarischen</a:t>
            </a:r>
            <a:r>
              <a:rPr lang="hu-HU" dirty="0" smtClean="0"/>
              <a:t> </a:t>
            </a:r>
            <a:r>
              <a:rPr lang="hu-HU" dirty="0" err="1" smtClean="0"/>
              <a:t>Kanons</a:t>
            </a:r>
            <a:r>
              <a:rPr lang="hu-HU" dirty="0" smtClean="0"/>
              <a:t> (</a:t>
            </a:r>
            <a:r>
              <a:rPr lang="hu-HU" dirty="0" err="1" smtClean="0"/>
              <a:t>Teilhabe</a:t>
            </a:r>
            <a:r>
              <a:rPr lang="hu-HU" dirty="0" smtClean="0"/>
              <a:t> </a:t>
            </a:r>
            <a:r>
              <a:rPr lang="hu-HU" dirty="0" err="1" smtClean="0"/>
              <a:t>sozialer</a:t>
            </a:r>
            <a:r>
              <a:rPr lang="hu-HU" dirty="0" smtClean="0"/>
              <a:t>, </a:t>
            </a:r>
            <a:r>
              <a:rPr lang="hu-HU" dirty="0" err="1" smtClean="0"/>
              <a:t>ethnischer</a:t>
            </a:r>
            <a:r>
              <a:rPr lang="hu-HU" dirty="0" smtClean="0"/>
              <a:t> und </a:t>
            </a:r>
            <a:r>
              <a:rPr lang="hu-HU" dirty="0" err="1" smtClean="0"/>
              <a:t>kultureller</a:t>
            </a:r>
            <a:r>
              <a:rPr lang="hu-HU" dirty="0" smtClean="0"/>
              <a:t> </a:t>
            </a:r>
            <a:r>
              <a:rPr lang="hu-HU" dirty="0" err="1" smtClean="0"/>
              <a:t>Minderheiten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Kultur</a:t>
            </a:r>
            <a:r>
              <a:rPr lang="hu-HU" dirty="0" smtClean="0"/>
              <a:t> = </a:t>
            </a:r>
            <a:r>
              <a:rPr lang="hu-HU" dirty="0" err="1" smtClean="0"/>
              <a:t>Kampfplatz</a:t>
            </a:r>
            <a:r>
              <a:rPr lang="hu-HU" dirty="0" smtClean="0"/>
              <a:t> der </a:t>
            </a:r>
            <a:r>
              <a:rPr lang="hu-HU" dirty="0" err="1" smtClean="0"/>
              <a:t>Wertungen</a:t>
            </a:r>
            <a:r>
              <a:rPr lang="hu-HU" dirty="0" smtClean="0"/>
              <a:t>, </a:t>
            </a:r>
            <a:r>
              <a:rPr lang="hu-HU" dirty="0" err="1" smtClean="0"/>
              <a:t>Umwertungen</a:t>
            </a:r>
            <a:r>
              <a:rPr lang="hu-HU" dirty="0" smtClean="0"/>
              <a:t> und </a:t>
            </a:r>
            <a:r>
              <a:rPr lang="hu-HU" dirty="0" err="1" smtClean="0"/>
              <a:t>Identitätspolitik</a:t>
            </a:r>
            <a:endParaRPr lang="hu-HU" dirty="0" smtClean="0"/>
          </a:p>
          <a:p>
            <a:endParaRPr lang="hu-HU" b="1" dirty="0" smtClean="0"/>
          </a:p>
          <a:p>
            <a:pPr marL="0" indent="0" algn="ctr">
              <a:buNone/>
            </a:pPr>
            <a:r>
              <a:rPr lang="hu-HU" sz="3400" b="1" dirty="0" err="1" smtClean="0"/>
              <a:t>Soziale</a:t>
            </a:r>
            <a:r>
              <a:rPr lang="hu-HU" sz="3400" b="1" dirty="0" smtClean="0"/>
              <a:t> </a:t>
            </a:r>
            <a:r>
              <a:rPr lang="hu-HU" sz="3400" b="1" dirty="0" err="1" smtClean="0"/>
              <a:t>Bewegung</a:t>
            </a:r>
            <a:r>
              <a:rPr lang="hu-HU" sz="3400" b="1" dirty="0" smtClean="0"/>
              <a:t> und </a:t>
            </a:r>
            <a:r>
              <a:rPr lang="hu-HU" sz="3400" b="1" dirty="0" err="1" smtClean="0"/>
              <a:t>kulturelle</a:t>
            </a:r>
            <a:r>
              <a:rPr lang="hu-HU" sz="3400" b="1" dirty="0" smtClean="0"/>
              <a:t> Praxis</a:t>
            </a:r>
          </a:p>
          <a:p>
            <a:endParaRPr lang="hu-HU" sz="3400" b="1" dirty="0" smtClean="0"/>
          </a:p>
          <a:p>
            <a:pPr marL="0" indent="0" algn="ctr">
              <a:buNone/>
            </a:pPr>
            <a:r>
              <a:rPr lang="hu-HU" sz="3400" b="1" dirty="0" err="1" smtClean="0"/>
              <a:t>Aktivistisch</a:t>
            </a:r>
            <a:r>
              <a:rPr lang="hu-HU" sz="3400" b="1" dirty="0" smtClean="0"/>
              <a:t> (</a:t>
            </a:r>
            <a:r>
              <a:rPr lang="hu-HU" sz="3400" b="1" dirty="0" err="1" smtClean="0"/>
              <a:t>agressiv</a:t>
            </a:r>
            <a:r>
              <a:rPr lang="hu-HU" sz="3400" b="1" dirty="0" smtClean="0"/>
              <a:t>) </a:t>
            </a:r>
            <a:r>
              <a:rPr lang="hu-HU" sz="3400" b="1" dirty="0" err="1" smtClean="0"/>
              <a:t>kämpferische</a:t>
            </a:r>
            <a:r>
              <a:rPr lang="hu-HU" sz="3400" b="1" dirty="0" smtClean="0"/>
              <a:t> </a:t>
            </a:r>
            <a:r>
              <a:rPr lang="hu-HU" sz="3400" b="1" dirty="0" err="1" smtClean="0"/>
              <a:t>Haltung</a:t>
            </a:r>
            <a:endParaRPr lang="hu-HU" sz="34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57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810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err="1" smtClean="0"/>
              <a:t>Cultural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Studies</a:t>
            </a:r>
            <a:r>
              <a:rPr lang="hu-HU" sz="3600" b="1" dirty="0" smtClean="0"/>
              <a:t> ↔ </a:t>
            </a:r>
            <a:r>
              <a:rPr lang="hu-HU" sz="3600" b="1" dirty="0" err="1" smtClean="0"/>
              <a:t>Kulturwissenschaften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err="1" smtClean="0"/>
              <a:t>Unterschiede</a:t>
            </a:r>
            <a:r>
              <a:rPr lang="hu-HU" sz="3600" b="1" dirty="0" smtClean="0"/>
              <a:t> - </a:t>
            </a:r>
            <a:r>
              <a:rPr lang="hu-HU" sz="3600" b="1" dirty="0" err="1" smtClean="0"/>
              <a:t>Zusammenfassung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hu-HU" sz="4000" dirty="0" err="1" smtClean="0">
                <a:solidFill>
                  <a:srgbClr val="C00000"/>
                </a:solidFill>
              </a:rPr>
              <a:t>Kulturwissenschaften</a:t>
            </a:r>
            <a:endParaRPr lang="hu-HU" sz="40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hu-HU" dirty="0" err="1" smtClean="0"/>
              <a:t>Kultur</a:t>
            </a:r>
            <a:r>
              <a:rPr lang="hu-HU" dirty="0" smtClean="0"/>
              <a:t> </a:t>
            </a:r>
            <a:r>
              <a:rPr lang="hu-HU" dirty="0" err="1" smtClean="0"/>
              <a:t>gilt</a:t>
            </a:r>
            <a:r>
              <a:rPr lang="hu-HU" dirty="0" smtClean="0"/>
              <a:t> </a:t>
            </a:r>
            <a:r>
              <a:rPr lang="hu-HU" dirty="0" err="1" smtClean="0"/>
              <a:t>primär</a:t>
            </a:r>
            <a:r>
              <a:rPr lang="hu-HU" dirty="0" smtClean="0"/>
              <a:t> </a:t>
            </a:r>
            <a:r>
              <a:rPr lang="hu-HU" dirty="0" err="1" smtClean="0"/>
              <a:t>als</a:t>
            </a:r>
            <a:r>
              <a:rPr lang="hu-HU" dirty="0" smtClean="0"/>
              <a:t> </a:t>
            </a:r>
            <a:r>
              <a:rPr lang="hu-HU" dirty="0" err="1" smtClean="0"/>
              <a:t>Forschungsgegenstand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Kontextualisierung</a:t>
            </a:r>
            <a:r>
              <a:rPr lang="hu-HU" dirty="0" smtClean="0"/>
              <a:t> (die </a:t>
            </a:r>
            <a:r>
              <a:rPr lang="hu-HU" dirty="0" err="1" smtClean="0"/>
              <a:t>kanonisierten</a:t>
            </a:r>
            <a:r>
              <a:rPr lang="hu-HU" dirty="0" smtClean="0"/>
              <a:t> und </a:t>
            </a:r>
            <a:r>
              <a:rPr lang="hu-HU" dirty="0" err="1" smtClean="0"/>
              <a:t>damit</a:t>
            </a:r>
            <a:r>
              <a:rPr lang="hu-HU" dirty="0" smtClean="0"/>
              <a:t> </a:t>
            </a:r>
            <a:r>
              <a:rPr lang="hu-HU" dirty="0" err="1" smtClean="0"/>
              <a:t>entkontextualisierten</a:t>
            </a:r>
            <a:r>
              <a:rPr lang="hu-HU" dirty="0" smtClean="0"/>
              <a:t>) </a:t>
            </a:r>
            <a:r>
              <a:rPr lang="hu-HU" dirty="0" err="1"/>
              <a:t>T</a:t>
            </a:r>
            <a:r>
              <a:rPr lang="hu-HU" dirty="0" err="1" smtClean="0"/>
              <a:t>exte</a:t>
            </a:r>
            <a:r>
              <a:rPr lang="hu-HU" dirty="0" smtClean="0"/>
              <a:t> in </a:t>
            </a:r>
            <a:r>
              <a:rPr lang="hu-HU" dirty="0" err="1" smtClean="0"/>
              <a:t>jene</a:t>
            </a:r>
            <a:r>
              <a:rPr lang="hu-HU" dirty="0" smtClean="0"/>
              <a:t> </a:t>
            </a:r>
            <a:r>
              <a:rPr lang="hu-HU" dirty="0" err="1" smtClean="0"/>
              <a:t>größere</a:t>
            </a:r>
            <a:r>
              <a:rPr lang="hu-HU" dirty="0" smtClean="0"/>
              <a:t> </a:t>
            </a:r>
            <a:r>
              <a:rPr lang="hu-HU" dirty="0" err="1" smtClean="0"/>
              <a:t>kulturellen</a:t>
            </a:r>
            <a:r>
              <a:rPr lang="hu-HU" dirty="0" smtClean="0"/>
              <a:t> </a:t>
            </a:r>
            <a:r>
              <a:rPr lang="hu-HU" dirty="0" err="1" smtClean="0"/>
              <a:t>Zusammenhänge</a:t>
            </a:r>
            <a:r>
              <a:rPr lang="hu-HU" dirty="0" smtClean="0"/>
              <a:t> </a:t>
            </a:r>
            <a:r>
              <a:rPr lang="hu-HU" dirty="0" err="1" smtClean="0"/>
              <a:t>zurückzubetten</a:t>
            </a:r>
            <a:r>
              <a:rPr lang="hu-HU" dirty="0" smtClean="0"/>
              <a:t>, in </a:t>
            </a:r>
            <a:r>
              <a:rPr lang="hu-HU" dirty="0" err="1" smtClean="0"/>
              <a:t>denen</a:t>
            </a:r>
            <a:r>
              <a:rPr lang="hu-HU" dirty="0" smtClean="0"/>
              <a:t> </a:t>
            </a:r>
            <a:r>
              <a:rPr lang="hu-HU" dirty="0" err="1" smtClean="0"/>
              <a:t>sie</a:t>
            </a:r>
            <a:r>
              <a:rPr lang="hu-HU" dirty="0" smtClean="0"/>
              <a:t> </a:t>
            </a:r>
            <a:r>
              <a:rPr lang="hu-HU" dirty="0" err="1" smtClean="0"/>
              <a:t>entstanden</a:t>
            </a:r>
            <a:r>
              <a:rPr lang="hu-HU" dirty="0" smtClean="0"/>
              <a:t> sind</a:t>
            </a:r>
          </a:p>
          <a:p>
            <a:pPr marL="0" indent="0" algn="ctr">
              <a:buNone/>
            </a:pPr>
            <a:r>
              <a:rPr lang="hu-HU" dirty="0" err="1" smtClean="0"/>
              <a:t>Wichtig</a:t>
            </a:r>
            <a:r>
              <a:rPr lang="hu-HU" dirty="0" smtClean="0"/>
              <a:t> </a:t>
            </a:r>
            <a:r>
              <a:rPr lang="hu-HU" dirty="0" err="1" smtClean="0"/>
              <a:t>sind</a:t>
            </a:r>
            <a:r>
              <a:rPr lang="hu-HU" dirty="0" smtClean="0"/>
              <a:t> </a:t>
            </a:r>
            <a:r>
              <a:rPr lang="hu-HU" dirty="0" err="1" smtClean="0"/>
              <a:t>dabei</a:t>
            </a:r>
            <a:r>
              <a:rPr lang="hu-HU" dirty="0" smtClean="0"/>
              <a:t>:</a:t>
            </a:r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b="1" dirty="0" err="1" smtClean="0"/>
              <a:t>Anthropologische</a:t>
            </a:r>
            <a:r>
              <a:rPr lang="hu-HU" b="1" dirty="0" smtClean="0"/>
              <a:t> </a:t>
            </a:r>
            <a:r>
              <a:rPr lang="hu-HU" b="1" dirty="0" err="1" smtClean="0"/>
              <a:t>Wurzeln</a:t>
            </a:r>
            <a:r>
              <a:rPr lang="hu-HU" b="1" dirty="0" smtClean="0"/>
              <a:t> </a:t>
            </a:r>
            <a:r>
              <a:rPr lang="hu-HU" dirty="0" smtClean="0"/>
              <a:t>des </a:t>
            </a:r>
            <a:r>
              <a:rPr lang="hu-HU" dirty="0" err="1" smtClean="0"/>
              <a:t>Kulturbegriffs</a:t>
            </a:r>
            <a:r>
              <a:rPr lang="hu-HU" dirty="0" smtClean="0"/>
              <a:t> </a:t>
            </a:r>
            <a:r>
              <a:rPr lang="hu-HU" dirty="0" err="1" smtClean="0"/>
              <a:t>als</a:t>
            </a:r>
            <a:r>
              <a:rPr lang="hu-HU" dirty="0" smtClean="0"/>
              <a:t> </a:t>
            </a:r>
            <a:r>
              <a:rPr lang="hu-HU" dirty="0" err="1" smtClean="0"/>
              <a:t>Grundlage</a:t>
            </a:r>
            <a:r>
              <a:rPr lang="hu-HU" dirty="0" smtClean="0"/>
              <a:t> von </a:t>
            </a:r>
            <a:r>
              <a:rPr lang="hu-HU" dirty="0" err="1" smtClean="0"/>
              <a:t>Zivilisationstheorien</a:t>
            </a:r>
            <a:endParaRPr lang="hu-HU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b="1" dirty="0" err="1" smtClean="0"/>
              <a:t>Historische</a:t>
            </a:r>
            <a:r>
              <a:rPr lang="hu-HU" b="1" dirty="0" smtClean="0"/>
              <a:t> und </a:t>
            </a:r>
            <a:r>
              <a:rPr lang="hu-HU" b="1" dirty="0" err="1" smtClean="0"/>
              <a:t>ethnographische</a:t>
            </a:r>
            <a:r>
              <a:rPr lang="hu-HU" b="1" dirty="0" smtClean="0"/>
              <a:t> </a:t>
            </a:r>
            <a:r>
              <a:rPr lang="hu-HU" b="1" dirty="0" err="1" smtClean="0"/>
              <a:t>Traditionen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Blick</a:t>
            </a:r>
            <a:r>
              <a:rPr lang="hu-HU" dirty="0" smtClean="0"/>
              <a:t> </a:t>
            </a:r>
            <a:r>
              <a:rPr lang="hu-HU" dirty="0" err="1" smtClean="0"/>
              <a:t>auf</a:t>
            </a:r>
            <a:r>
              <a:rPr lang="hu-HU" dirty="0" smtClean="0"/>
              <a:t> das </a:t>
            </a:r>
            <a:r>
              <a:rPr lang="hu-HU" dirty="0" err="1" smtClean="0"/>
              <a:t>Fremde</a:t>
            </a:r>
            <a:r>
              <a:rPr lang="hu-HU" dirty="0" smtClean="0"/>
              <a:t> </a:t>
            </a:r>
            <a:r>
              <a:rPr lang="hu-HU" dirty="0" err="1" smtClean="0"/>
              <a:t>im</a:t>
            </a:r>
            <a:r>
              <a:rPr lang="hu-HU" dirty="0" smtClean="0"/>
              <a:t> </a:t>
            </a:r>
            <a:r>
              <a:rPr lang="hu-HU" dirty="0" err="1" smtClean="0"/>
              <a:t>Anderen</a:t>
            </a:r>
            <a:r>
              <a:rPr lang="hu-HU" dirty="0" smtClean="0"/>
              <a:t> und </a:t>
            </a:r>
            <a:r>
              <a:rPr lang="hu-HU" dirty="0" err="1" smtClean="0"/>
              <a:t>im</a:t>
            </a:r>
            <a:r>
              <a:rPr lang="hu-HU" dirty="0" smtClean="0"/>
              <a:t> </a:t>
            </a:r>
            <a:r>
              <a:rPr lang="hu-HU" dirty="0" err="1" smtClean="0"/>
              <a:t>Eigenen</a:t>
            </a:r>
            <a:r>
              <a:rPr lang="hu-HU" dirty="0" smtClean="0"/>
              <a:t>)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Die </a:t>
            </a:r>
            <a:r>
              <a:rPr lang="hu-HU" dirty="0" err="1" smtClean="0"/>
              <a:t>Kulturwissenschaften</a:t>
            </a:r>
            <a:r>
              <a:rPr lang="hu-HU" dirty="0" smtClean="0"/>
              <a:t> sind in </a:t>
            </a:r>
            <a:r>
              <a:rPr lang="hu-HU" b="1" dirty="0" err="1" smtClean="0"/>
              <a:t>akademischen</a:t>
            </a:r>
            <a:r>
              <a:rPr lang="hu-HU" b="1" dirty="0" smtClean="0"/>
              <a:t> </a:t>
            </a:r>
            <a:r>
              <a:rPr lang="hu-HU" b="1" dirty="0" err="1" smtClean="0"/>
              <a:t>Institutionen</a:t>
            </a:r>
            <a:r>
              <a:rPr lang="hu-HU" b="1" dirty="0" smtClean="0"/>
              <a:t> </a:t>
            </a:r>
            <a:r>
              <a:rPr lang="hu-HU" dirty="0" err="1" smtClean="0"/>
              <a:t>verankert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err="1" smtClean="0"/>
              <a:t>Reflexive</a:t>
            </a:r>
            <a:r>
              <a:rPr lang="hu-HU" dirty="0" smtClean="0"/>
              <a:t> und </a:t>
            </a:r>
            <a:r>
              <a:rPr lang="hu-HU" dirty="0" err="1" smtClean="0"/>
              <a:t>kritische</a:t>
            </a:r>
            <a:r>
              <a:rPr lang="hu-HU" dirty="0" smtClean="0"/>
              <a:t> </a:t>
            </a:r>
            <a:r>
              <a:rPr lang="hu-HU" dirty="0" err="1" smtClean="0"/>
              <a:t>Haltung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4256" y="891336"/>
            <a:ext cx="10515600" cy="5055961"/>
          </a:xfrm>
        </p:spPr>
        <p:txBody>
          <a:bodyPr>
            <a:normAutofit/>
          </a:bodyPr>
          <a:lstStyle/>
          <a:p>
            <a:pPr lvl="0" algn="ctr"/>
            <a:r>
              <a:rPr lang="hu-HU" sz="6000" b="1" dirty="0" err="1"/>
              <a:t>Cultural</a:t>
            </a:r>
            <a:r>
              <a:rPr lang="hu-HU" sz="6000" b="1" dirty="0"/>
              <a:t> </a:t>
            </a:r>
            <a:r>
              <a:rPr lang="hu-HU" sz="6000" b="1" dirty="0" err="1" smtClean="0"/>
              <a:t>Studies</a:t>
            </a:r>
            <a:r>
              <a:rPr lang="hu-HU" sz="6000" b="1" dirty="0" smtClean="0"/>
              <a:t>, </a:t>
            </a:r>
            <a:r>
              <a:rPr lang="hu-HU" sz="6000" b="1" dirty="0" err="1" smtClean="0"/>
              <a:t>Kulturwissenschaft</a:t>
            </a:r>
            <a:r>
              <a:rPr lang="hu-HU" sz="6000" b="1" dirty="0" smtClean="0"/>
              <a:t>(en)?</a:t>
            </a:r>
            <a:br>
              <a:rPr lang="hu-HU" sz="6000" b="1" dirty="0" smtClean="0"/>
            </a:br>
            <a:r>
              <a:rPr lang="hu-HU" sz="4000" b="1" i="1" dirty="0" err="1" smtClean="0"/>
              <a:t>Entstehung</a:t>
            </a:r>
            <a:r>
              <a:rPr lang="hu-HU" sz="4000" b="1" i="1" dirty="0"/>
              <a:t> </a:t>
            </a:r>
            <a:r>
              <a:rPr lang="hu-HU" sz="4000" b="1" i="1" dirty="0" smtClean="0"/>
              <a:t>– </a:t>
            </a:r>
            <a:r>
              <a:rPr lang="hu-HU" sz="4000" b="1" i="1" dirty="0" err="1" smtClean="0"/>
              <a:t>Blütezeit</a:t>
            </a:r>
            <a:r>
              <a:rPr lang="hu-HU" sz="4000" b="1" i="1" dirty="0" smtClean="0"/>
              <a:t> – </a:t>
            </a:r>
            <a:r>
              <a:rPr lang="hu-HU" sz="4000" b="1" i="1" dirty="0" err="1"/>
              <a:t>Untergang</a:t>
            </a:r>
            <a:r>
              <a:rPr lang="hu-HU" sz="4000" b="1" i="1" dirty="0"/>
              <a:t>?</a:t>
            </a:r>
            <a:br>
              <a:rPr lang="hu-HU" sz="4000" b="1" i="1" dirty="0"/>
            </a:br>
            <a:endParaRPr lang="hu-HU" sz="4000" b="1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551331"/>
            <a:ext cx="10515600" cy="1990617"/>
          </a:xfrm>
        </p:spPr>
        <p:txBody>
          <a:bodyPr>
            <a:normAutofit/>
          </a:bodyPr>
          <a:lstStyle/>
          <a:p>
            <a:pPr algn="ctr"/>
            <a:r>
              <a:rPr lang="hu-HU" dirty="0" err="1" smtClean="0"/>
              <a:t>Nietzsches</a:t>
            </a:r>
            <a:r>
              <a:rPr lang="hu-HU" dirty="0" smtClean="0"/>
              <a:t> </a:t>
            </a:r>
            <a:r>
              <a:rPr lang="hu-HU" dirty="0" err="1" smtClean="0"/>
              <a:t>Zivilisationskritik</a:t>
            </a:r>
            <a:r>
              <a:rPr lang="hu-HU" dirty="0" smtClean="0"/>
              <a:t> der </a:t>
            </a:r>
            <a:r>
              <a:rPr lang="hu-HU" dirty="0" err="1" smtClean="0"/>
              <a:t>Moderne</a:t>
            </a:r>
            <a:r>
              <a:rPr lang="hu-HU" dirty="0" smtClean="0"/>
              <a:t> –</a:t>
            </a:r>
            <a:br>
              <a:rPr lang="hu-HU" dirty="0" smtClean="0"/>
            </a:br>
            <a:r>
              <a:rPr lang="hu-HU" sz="2800" dirty="0" smtClean="0"/>
              <a:t>Nietzsche  </a:t>
            </a:r>
            <a:r>
              <a:rPr lang="hu-HU" sz="2800" dirty="0" err="1" smtClean="0"/>
              <a:t>kritisiert</a:t>
            </a:r>
            <a:r>
              <a:rPr lang="hu-HU" sz="2800" dirty="0" smtClean="0"/>
              <a:t> die </a:t>
            </a:r>
            <a:r>
              <a:rPr lang="hu-HU" sz="2800" dirty="0" err="1" smtClean="0"/>
              <a:t>Verwissenschaftlichung</a:t>
            </a:r>
            <a:r>
              <a:rPr lang="hu-HU" sz="2800" dirty="0" smtClean="0"/>
              <a:t> und </a:t>
            </a:r>
            <a:r>
              <a:rPr lang="hu-HU" sz="2800" dirty="0" err="1" smtClean="0"/>
              <a:t>Technisierung</a:t>
            </a:r>
            <a:r>
              <a:rPr lang="hu-HU" sz="2800" dirty="0" smtClean="0"/>
              <a:t> der </a:t>
            </a:r>
            <a:r>
              <a:rPr lang="hu-HU" sz="2800" dirty="0" err="1" smtClean="0"/>
              <a:t>Lebenswelt</a:t>
            </a:r>
            <a:r>
              <a:rPr lang="hu-HU" sz="2800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541948"/>
            <a:ext cx="10515600" cy="3402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i="1" dirty="0" smtClean="0"/>
              <a:t>„</a:t>
            </a:r>
            <a:r>
              <a:rPr lang="hu-HU" sz="2400" b="1" i="1" dirty="0" err="1" smtClean="0"/>
              <a:t>Überstolzer</a:t>
            </a:r>
            <a:r>
              <a:rPr lang="hu-HU" sz="2400" b="1" i="1" dirty="0" smtClean="0"/>
              <a:t> </a:t>
            </a:r>
            <a:r>
              <a:rPr lang="hu-HU" sz="2400" b="1" i="1" dirty="0" err="1"/>
              <a:t>Europäer</a:t>
            </a:r>
            <a:r>
              <a:rPr lang="hu-HU" sz="2400" b="1" i="1" dirty="0"/>
              <a:t> </a:t>
            </a:r>
            <a:r>
              <a:rPr lang="hu-HU" sz="2400" i="1" dirty="0"/>
              <a:t>des </a:t>
            </a:r>
            <a:r>
              <a:rPr lang="hu-HU" sz="2400" i="1" dirty="0" err="1"/>
              <a:t>neunzehnten</a:t>
            </a:r>
            <a:r>
              <a:rPr lang="hu-HU" sz="2400" i="1" dirty="0"/>
              <a:t> </a:t>
            </a:r>
            <a:r>
              <a:rPr lang="hu-HU" sz="2400" i="1" dirty="0" err="1"/>
              <a:t>Jahrhunderts</a:t>
            </a:r>
            <a:r>
              <a:rPr lang="hu-HU" sz="2400" i="1" dirty="0"/>
              <a:t>, </a:t>
            </a:r>
            <a:r>
              <a:rPr lang="hu-HU" sz="2400" b="1" i="1" dirty="0"/>
              <a:t>du </a:t>
            </a:r>
            <a:r>
              <a:rPr lang="hu-HU" sz="2400" b="1" i="1" dirty="0" err="1"/>
              <a:t>rasest</a:t>
            </a:r>
            <a:r>
              <a:rPr lang="hu-HU" sz="2400" i="1" dirty="0"/>
              <a:t>! Dein </a:t>
            </a:r>
            <a:r>
              <a:rPr lang="hu-HU" sz="2400" i="1" dirty="0" err="1"/>
              <a:t>Wissen</a:t>
            </a:r>
            <a:r>
              <a:rPr lang="hu-HU" sz="2400" i="1" dirty="0"/>
              <a:t> </a:t>
            </a:r>
            <a:r>
              <a:rPr lang="hu-HU" sz="2400" i="1" dirty="0" err="1"/>
              <a:t>vollendet</a:t>
            </a:r>
            <a:r>
              <a:rPr lang="hu-HU" sz="2400" i="1" dirty="0"/>
              <a:t> </a:t>
            </a:r>
            <a:r>
              <a:rPr lang="hu-HU" sz="2400" i="1" dirty="0" err="1"/>
              <a:t>nicht</a:t>
            </a:r>
            <a:r>
              <a:rPr lang="hu-HU" sz="2400" i="1" dirty="0"/>
              <a:t> die </a:t>
            </a:r>
            <a:r>
              <a:rPr lang="hu-HU" sz="2400" i="1" dirty="0" err="1"/>
              <a:t>Natur</a:t>
            </a:r>
            <a:r>
              <a:rPr lang="hu-HU" sz="2400" i="1" dirty="0"/>
              <a:t>, </a:t>
            </a:r>
            <a:r>
              <a:rPr lang="hu-HU" sz="2400" i="1" dirty="0" err="1"/>
              <a:t>sondern</a:t>
            </a:r>
            <a:r>
              <a:rPr lang="hu-HU" sz="2400" i="1" dirty="0"/>
              <a:t> </a:t>
            </a:r>
            <a:r>
              <a:rPr lang="hu-HU" sz="2400" i="1" dirty="0" err="1"/>
              <a:t>tötet</a:t>
            </a:r>
            <a:r>
              <a:rPr lang="hu-HU" sz="2400" i="1" dirty="0"/>
              <a:t> </a:t>
            </a:r>
            <a:r>
              <a:rPr lang="hu-HU" sz="2400" i="1" dirty="0" err="1"/>
              <a:t>nur</a:t>
            </a:r>
            <a:r>
              <a:rPr lang="hu-HU" sz="2400" i="1" dirty="0"/>
              <a:t> </a:t>
            </a:r>
            <a:r>
              <a:rPr lang="hu-HU" sz="2400" i="1" dirty="0" err="1"/>
              <a:t>deine</a:t>
            </a:r>
            <a:r>
              <a:rPr lang="hu-HU" sz="2400" i="1" dirty="0"/>
              <a:t> </a:t>
            </a:r>
            <a:r>
              <a:rPr lang="hu-HU" sz="2400" i="1" dirty="0" err="1"/>
              <a:t>eigene</a:t>
            </a:r>
            <a:r>
              <a:rPr lang="hu-HU" sz="2400" i="1" dirty="0"/>
              <a:t>. </a:t>
            </a:r>
            <a:r>
              <a:rPr lang="hu-HU" sz="2400" b="1" i="1" dirty="0" err="1"/>
              <a:t>Miß</a:t>
            </a:r>
            <a:r>
              <a:rPr lang="hu-HU" sz="2400" b="1" i="1" dirty="0"/>
              <a:t> </a:t>
            </a:r>
            <a:r>
              <a:rPr lang="hu-HU" sz="2400" b="1" i="1" dirty="0" err="1"/>
              <a:t>nur</a:t>
            </a:r>
            <a:r>
              <a:rPr lang="hu-HU" sz="2400" b="1" i="1" dirty="0"/>
              <a:t> </a:t>
            </a:r>
            <a:r>
              <a:rPr lang="hu-HU" sz="2400" b="1" i="1" dirty="0" err="1"/>
              <a:t>einmal</a:t>
            </a:r>
            <a:r>
              <a:rPr lang="hu-HU" sz="2400" b="1" i="1" dirty="0"/>
              <a:t> </a:t>
            </a:r>
            <a:r>
              <a:rPr lang="hu-HU" sz="2400" b="1" i="1" dirty="0" err="1"/>
              <a:t>deine</a:t>
            </a:r>
            <a:r>
              <a:rPr lang="hu-HU" sz="2400" b="1" i="1" dirty="0"/>
              <a:t> </a:t>
            </a:r>
            <a:r>
              <a:rPr lang="hu-HU" sz="2400" b="1" i="1" dirty="0" err="1"/>
              <a:t>Höhe</a:t>
            </a:r>
            <a:r>
              <a:rPr lang="hu-HU" sz="2400" b="1" i="1" dirty="0"/>
              <a:t> </a:t>
            </a:r>
            <a:r>
              <a:rPr lang="hu-HU" sz="2400" b="1" i="1" dirty="0" err="1"/>
              <a:t>als</a:t>
            </a:r>
            <a:r>
              <a:rPr lang="hu-HU" sz="2400" b="1" i="1" dirty="0"/>
              <a:t> </a:t>
            </a:r>
            <a:r>
              <a:rPr lang="hu-HU" sz="2400" b="1" i="1" dirty="0" err="1"/>
              <a:t>Wissender</a:t>
            </a:r>
            <a:r>
              <a:rPr lang="hu-HU" sz="2400" b="1" i="1" dirty="0"/>
              <a:t> an </a:t>
            </a:r>
            <a:r>
              <a:rPr lang="hu-HU" sz="2400" b="1" i="1" dirty="0" err="1"/>
              <a:t>deiner</a:t>
            </a:r>
            <a:r>
              <a:rPr lang="hu-HU" sz="2400" b="1" i="1" dirty="0"/>
              <a:t> </a:t>
            </a:r>
            <a:r>
              <a:rPr lang="hu-HU" sz="2400" b="1" i="1" dirty="0" err="1"/>
              <a:t>Tiefe</a:t>
            </a:r>
            <a:r>
              <a:rPr lang="hu-HU" sz="2400" b="1" i="1" dirty="0"/>
              <a:t> </a:t>
            </a:r>
            <a:r>
              <a:rPr lang="hu-HU" sz="2400" b="1" i="1" dirty="0" err="1"/>
              <a:t>als</a:t>
            </a:r>
            <a:r>
              <a:rPr lang="hu-HU" sz="2400" b="1" i="1" dirty="0"/>
              <a:t> </a:t>
            </a:r>
            <a:r>
              <a:rPr lang="hu-HU" sz="2400" b="1" i="1" dirty="0" err="1"/>
              <a:t>Könnender</a:t>
            </a:r>
            <a:r>
              <a:rPr lang="hu-HU" sz="2400" i="1" dirty="0" smtClean="0"/>
              <a:t>.”</a:t>
            </a:r>
            <a:endParaRPr lang="hu-HU" sz="2400" i="1" dirty="0"/>
          </a:p>
          <a:p>
            <a:pPr marL="0" indent="0">
              <a:buNone/>
            </a:pPr>
            <a:r>
              <a:rPr lang="hu-HU" sz="1600" dirty="0" smtClean="0"/>
              <a:t>(Nietzsche: </a:t>
            </a:r>
            <a:r>
              <a:rPr lang="hu-HU" sz="1600" i="1" dirty="0" err="1"/>
              <a:t>Unzeitgemä</a:t>
            </a:r>
            <a:r>
              <a:rPr lang="de-DE" sz="1600" i="1" dirty="0" err="1"/>
              <a:t>ße</a:t>
            </a:r>
            <a:r>
              <a:rPr lang="de-DE" sz="1600" i="1" dirty="0"/>
              <a:t> </a:t>
            </a:r>
            <a:r>
              <a:rPr lang="de-DE" sz="1600" i="1" dirty="0" smtClean="0"/>
              <a:t>Betrachtungen</a:t>
            </a:r>
            <a:r>
              <a:rPr lang="hu-HU" sz="1600" i="1" dirty="0" smtClean="0"/>
              <a:t>)</a:t>
            </a:r>
          </a:p>
          <a:p>
            <a:pPr marL="0" indent="0" algn="ctr">
              <a:buNone/>
            </a:pPr>
            <a:endParaRPr lang="hu-HU" sz="16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1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6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707963"/>
            <a:ext cx="10515600" cy="3960705"/>
          </a:xfrm>
        </p:spPr>
        <p:txBody>
          <a:bodyPr/>
          <a:lstStyle/>
          <a:p>
            <a:pPr marL="0" indent="0">
              <a:buNone/>
            </a:pPr>
            <a:r>
              <a:rPr lang="hu-HU" sz="2400" i="1" dirty="0"/>
              <a:t>„Die </a:t>
            </a:r>
            <a:r>
              <a:rPr lang="hu-HU" sz="2400" i="1" dirty="0" err="1"/>
              <a:t>zweite</a:t>
            </a:r>
            <a:r>
              <a:rPr lang="hu-HU" sz="2400" i="1" dirty="0"/>
              <a:t> </a:t>
            </a:r>
            <a:r>
              <a:rPr lang="hu-HU" sz="2400" i="1" dirty="0" err="1"/>
              <a:t>Unzeitge</a:t>
            </a:r>
            <a:r>
              <a:rPr lang="de-DE" sz="2400" i="1" dirty="0"/>
              <a:t>mäße (1874) bringt das Gefährliche, das Leben-Annagende und -Vergiftende in unsrer Art des </a:t>
            </a:r>
            <a:r>
              <a:rPr lang="de-DE" sz="2400" b="1" i="1" dirty="0"/>
              <a:t>Wissenschafts-Betriebs</a:t>
            </a:r>
            <a:r>
              <a:rPr lang="de-DE" sz="2400" i="1" dirty="0"/>
              <a:t> ans Licht –: das Leben krank an diesem entmenschten Räderwerk und Mechanismus, an der ‚Unpersönlichkeit’ des Arbeiters, an der falschen Ökonomie der ‚Teilung der Arbeit’ Der Zweck geht verloren, </a:t>
            </a:r>
            <a:r>
              <a:rPr lang="de-DE" sz="2400" b="1" i="1" dirty="0">
                <a:solidFill>
                  <a:srgbClr val="C00000"/>
                </a:solidFill>
              </a:rPr>
              <a:t>die Kultur – das Mittel, der moderne Wissenschafts-Betrieb </a:t>
            </a:r>
            <a:r>
              <a:rPr lang="de-DE" sz="2400" b="1" i="1" dirty="0" err="1">
                <a:solidFill>
                  <a:srgbClr val="C00000"/>
                </a:solidFill>
              </a:rPr>
              <a:t>barbarisiert</a:t>
            </a:r>
            <a:r>
              <a:rPr lang="de-DE" sz="2400" i="1" dirty="0">
                <a:solidFill>
                  <a:srgbClr val="C00000"/>
                </a:solidFill>
              </a:rPr>
              <a:t>.</a:t>
            </a:r>
            <a:r>
              <a:rPr lang="de-DE" sz="2400" i="1" dirty="0"/>
              <a:t>.. In dieser Abhandlung wurde der ‚historische Sinn’, auf den dies Jahrhundert stolz ist, zum </a:t>
            </a:r>
            <a:r>
              <a:rPr lang="de-DE" sz="2400" i="1" dirty="0" err="1"/>
              <a:t>erstenmal</a:t>
            </a:r>
            <a:r>
              <a:rPr lang="de-DE" sz="2400" i="1" dirty="0"/>
              <a:t> als Krankheit erkannt, als typisches Zeichen  des Verfalls.</a:t>
            </a:r>
            <a:r>
              <a:rPr lang="hu-HU" sz="2400" i="1" dirty="0"/>
              <a:t>” </a:t>
            </a:r>
            <a:r>
              <a:rPr lang="hu-HU" sz="1600" dirty="0" smtClean="0"/>
              <a:t>(</a:t>
            </a:r>
            <a:r>
              <a:rPr lang="hu-HU" sz="1600" dirty="0"/>
              <a:t>Nietzsche: </a:t>
            </a:r>
            <a:r>
              <a:rPr lang="hu-HU" sz="1600" i="1" dirty="0" err="1"/>
              <a:t>Ecce</a:t>
            </a:r>
            <a:r>
              <a:rPr lang="hu-HU" sz="1600" i="1" dirty="0"/>
              <a:t> homo)</a:t>
            </a:r>
            <a:r>
              <a:rPr lang="de-DE" sz="1600" i="1" dirty="0"/>
              <a:t> </a:t>
            </a:r>
            <a:endParaRPr lang="hu-HU" sz="1600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5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A. Assmann </a:t>
            </a:r>
            <a:r>
              <a:rPr lang="hu-HU" sz="2400" dirty="0" err="1" smtClean="0"/>
              <a:t>meint</a:t>
            </a:r>
            <a:r>
              <a:rPr lang="hu-HU" sz="2400" dirty="0" smtClean="0"/>
              <a:t>, „</a:t>
            </a:r>
            <a:r>
              <a:rPr lang="hu-HU" sz="2400" i="1" dirty="0" err="1" smtClean="0"/>
              <a:t>dass</a:t>
            </a:r>
            <a:r>
              <a:rPr lang="hu-HU" sz="2400" i="1" dirty="0" smtClean="0"/>
              <a:t> die </a:t>
            </a:r>
            <a:r>
              <a:rPr lang="hu-HU" sz="2400" i="1" dirty="0" err="1" smtClean="0"/>
              <a:t>Kulturwissenschaften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nicht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aus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neuen</a:t>
            </a:r>
            <a:r>
              <a:rPr lang="hu-HU" sz="2400" i="1" dirty="0" smtClean="0"/>
              <a:t> M(</a:t>
            </a:r>
            <a:r>
              <a:rPr lang="hu-HU" sz="2400" i="1" dirty="0" err="1" smtClean="0"/>
              <a:t>eth</a:t>
            </a:r>
            <a:r>
              <a:rPr lang="hu-HU" sz="2400" i="1" dirty="0" smtClean="0"/>
              <a:t>)</a:t>
            </a:r>
            <a:r>
              <a:rPr lang="hu-HU" sz="2400" i="1" dirty="0" err="1" smtClean="0"/>
              <a:t>ode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oder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theoretischen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Wende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entstanden</a:t>
            </a:r>
            <a:r>
              <a:rPr lang="hu-HU" sz="2400" i="1" dirty="0" smtClean="0"/>
              <a:t>, </a:t>
            </a:r>
            <a:r>
              <a:rPr lang="hu-HU" sz="2400" i="1" dirty="0" err="1" smtClean="0"/>
              <a:t>sondern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eine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Antwort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sind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auf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diesen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tiefgreifenden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Wandel</a:t>
            </a:r>
            <a:r>
              <a:rPr lang="hu-HU" sz="2400" i="1" dirty="0" smtClean="0"/>
              <a:t> der </a:t>
            </a:r>
            <a:r>
              <a:rPr lang="hu-HU" sz="2400" i="1" dirty="0" err="1" smtClean="0"/>
              <a:t>Gesellschaft</a:t>
            </a:r>
            <a:r>
              <a:rPr lang="hu-HU" sz="2400" i="1" dirty="0" smtClean="0"/>
              <a:t> und </a:t>
            </a:r>
            <a:r>
              <a:rPr lang="hu-HU" sz="2400" i="1" dirty="0" err="1" smtClean="0"/>
              <a:t>unserer</a:t>
            </a:r>
            <a:r>
              <a:rPr lang="hu-HU" sz="2400" i="1" dirty="0" smtClean="0"/>
              <a:t> Welt(un)</a:t>
            </a:r>
            <a:r>
              <a:rPr lang="hu-HU" sz="2400" i="1" dirty="0" err="1" smtClean="0"/>
              <a:t>ordnung</a:t>
            </a:r>
            <a:r>
              <a:rPr lang="hu-HU" sz="2400" i="1" dirty="0" smtClean="0"/>
              <a:t>.” </a:t>
            </a:r>
            <a:r>
              <a:rPr lang="hu-HU" sz="2400" dirty="0" smtClean="0"/>
              <a:t>(Assmann 14)</a:t>
            </a:r>
          </a:p>
          <a:p>
            <a:endParaRPr lang="hu-HU" sz="2400" dirty="0" smtClean="0"/>
          </a:p>
          <a:p>
            <a:r>
              <a:rPr lang="hu-HU" sz="2400" dirty="0" smtClean="0"/>
              <a:t>Die </a:t>
            </a:r>
            <a:r>
              <a:rPr lang="hu-HU" sz="2400" dirty="0" err="1"/>
              <a:t>G</a:t>
            </a:r>
            <a:r>
              <a:rPr lang="hu-HU" sz="2400" dirty="0" err="1" smtClean="0"/>
              <a:t>renzen</a:t>
            </a:r>
            <a:r>
              <a:rPr lang="hu-HU" sz="2400" dirty="0" smtClean="0"/>
              <a:t> </a:t>
            </a:r>
            <a:r>
              <a:rPr lang="hu-HU" sz="2400" dirty="0" err="1" smtClean="0"/>
              <a:t>zwischen</a:t>
            </a:r>
            <a:r>
              <a:rPr lang="hu-HU" sz="2400" dirty="0" smtClean="0"/>
              <a:t> den </a:t>
            </a:r>
            <a:r>
              <a:rPr lang="hu-HU" sz="2400" dirty="0" err="1" smtClean="0"/>
              <a:t>Wissenschaften</a:t>
            </a:r>
            <a:r>
              <a:rPr lang="hu-HU" sz="2400" dirty="0" smtClean="0"/>
              <a:t> </a:t>
            </a:r>
            <a:r>
              <a:rPr lang="hu-HU" sz="2400" dirty="0" err="1" smtClean="0"/>
              <a:t>werden</a:t>
            </a:r>
            <a:r>
              <a:rPr lang="hu-HU" sz="2400" dirty="0" smtClean="0"/>
              <a:t> </a:t>
            </a:r>
            <a:r>
              <a:rPr lang="hu-HU" sz="2400" dirty="0" err="1" smtClean="0"/>
              <a:t>durchlässig</a:t>
            </a:r>
            <a:r>
              <a:rPr lang="hu-HU" sz="2400" dirty="0" smtClean="0"/>
              <a:t>, </a:t>
            </a:r>
            <a:r>
              <a:rPr lang="hu-HU" sz="2400" dirty="0" err="1" smtClean="0"/>
              <a:t>manchmal</a:t>
            </a:r>
            <a:r>
              <a:rPr lang="hu-HU" sz="2400" dirty="0" smtClean="0"/>
              <a:t> </a:t>
            </a:r>
            <a:r>
              <a:rPr lang="hu-HU" sz="2400" dirty="0" err="1" smtClean="0"/>
              <a:t>sogar</a:t>
            </a:r>
            <a:r>
              <a:rPr lang="hu-HU" sz="2400" dirty="0" smtClean="0"/>
              <a:t> </a:t>
            </a:r>
            <a:r>
              <a:rPr lang="hu-HU" sz="2400" dirty="0" err="1" smtClean="0"/>
              <a:t>aufgehoben</a:t>
            </a:r>
            <a:r>
              <a:rPr lang="hu-HU" sz="2400" dirty="0" smtClean="0"/>
              <a:t> – </a:t>
            </a:r>
            <a:r>
              <a:rPr lang="hu-HU" sz="2400" dirty="0" err="1" smtClean="0"/>
              <a:t>Kunst</a:t>
            </a:r>
            <a:r>
              <a:rPr lang="hu-HU" sz="2400" dirty="0" smtClean="0"/>
              <a:t> und </a:t>
            </a:r>
            <a:r>
              <a:rPr lang="hu-HU" sz="2400" dirty="0" err="1" smtClean="0"/>
              <a:t>Literatur</a:t>
            </a:r>
            <a:r>
              <a:rPr lang="hu-HU" sz="2400" dirty="0" smtClean="0"/>
              <a:t> sind </a:t>
            </a:r>
            <a:r>
              <a:rPr lang="hu-HU" sz="2400" dirty="0" err="1" smtClean="0"/>
              <a:t>Teile</a:t>
            </a:r>
            <a:r>
              <a:rPr lang="hu-HU" sz="2400" dirty="0" smtClean="0"/>
              <a:t> </a:t>
            </a:r>
            <a:r>
              <a:rPr lang="hu-HU" sz="2400" dirty="0" err="1" smtClean="0"/>
              <a:t>einer</a:t>
            </a:r>
            <a:r>
              <a:rPr lang="hu-HU" sz="2400" dirty="0" smtClean="0"/>
              <a:t> </a:t>
            </a:r>
            <a:r>
              <a:rPr lang="hu-HU" sz="2400" dirty="0" err="1" smtClean="0"/>
              <a:t>übergreifenden</a:t>
            </a:r>
            <a:r>
              <a:rPr lang="hu-HU" sz="2400" dirty="0" smtClean="0"/>
              <a:t> </a:t>
            </a:r>
            <a:r>
              <a:rPr lang="hu-HU" sz="2400" dirty="0" err="1" smtClean="0"/>
              <a:t>Kultur</a:t>
            </a:r>
            <a:r>
              <a:rPr lang="hu-HU" sz="2400" dirty="0" smtClean="0"/>
              <a:t>…</a:t>
            </a:r>
          </a:p>
          <a:p>
            <a:endParaRPr lang="hu-HU" sz="2400" dirty="0" smtClean="0">
              <a:solidFill>
                <a:srgbClr val="C00000"/>
              </a:solidFill>
            </a:endParaRPr>
          </a:p>
          <a:p>
            <a:r>
              <a:rPr lang="hu-HU" sz="2400" dirty="0" smtClean="0">
                <a:solidFill>
                  <a:srgbClr val="C00000"/>
                </a:solidFill>
              </a:rPr>
              <a:t>„</a:t>
            </a:r>
            <a:r>
              <a:rPr lang="hu-HU" sz="2400" i="1" dirty="0" smtClean="0">
                <a:solidFill>
                  <a:srgbClr val="C00000"/>
                </a:solidFill>
              </a:rPr>
              <a:t>Die </a:t>
            </a:r>
            <a:r>
              <a:rPr lang="hu-HU" sz="2400" i="1" dirty="0" err="1" smtClean="0">
                <a:solidFill>
                  <a:srgbClr val="C00000"/>
                </a:solidFill>
              </a:rPr>
              <a:t>Kulturwissenschaften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haben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keinen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klar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definierbaren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Gegenstand</a:t>
            </a:r>
            <a:r>
              <a:rPr lang="hu-HU" sz="2400" i="1" dirty="0" smtClean="0">
                <a:solidFill>
                  <a:srgbClr val="C00000"/>
                </a:solidFill>
              </a:rPr>
              <a:t>. </a:t>
            </a:r>
            <a:r>
              <a:rPr lang="hu-HU" sz="2400" i="1" dirty="0" err="1" smtClean="0">
                <a:solidFill>
                  <a:srgbClr val="C00000"/>
                </a:solidFill>
              </a:rPr>
              <a:t>Sie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beschäftigen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sich</a:t>
            </a:r>
            <a:r>
              <a:rPr lang="hu-HU" sz="2400" i="1" dirty="0" smtClean="0">
                <a:solidFill>
                  <a:srgbClr val="C00000"/>
                </a:solidFill>
              </a:rPr>
              <a:t> mit </a:t>
            </a:r>
            <a:r>
              <a:rPr lang="hu-HU" sz="2400" i="1" dirty="0" err="1" smtClean="0">
                <a:solidFill>
                  <a:srgbClr val="C00000"/>
                </a:solidFill>
              </a:rPr>
              <a:t>Kultur</a:t>
            </a:r>
            <a:r>
              <a:rPr lang="hu-HU" sz="2400" i="1" dirty="0" smtClean="0">
                <a:solidFill>
                  <a:srgbClr val="C00000"/>
                </a:solidFill>
              </a:rPr>
              <a:t>. </a:t>
            </a:r>
            <a:r>
              <a:rPr lang="hu-HU" sz="2400" i="1" dirty="0" err="1" smtClean="0">
                <a:solidFill>
                  <a:srgbClr val="C00000"/>
                </a:solidFill>
              </a:rPr>
              <a:t>Kultur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ist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alles</a:t>
            </a:r>
            <a:r>
              <a:rPr lang="hu-HU" sz="2400" i="1" dirty="0" smtClean="0">
                <a:solidFill>
                  <a:srgbClr val="C00000"/>
                </a:solidFill>
              </a:rPr>
              <a:t>, </a:t>
            </a:r>
            <a:r>
              <a:rPr lang="hu-HU" sz="2400" i="1" dirty="0" err="1" smtClean="0">
                <a:solidFill>
                  <a:srgbClr val="C00000"/>
                </a:solidFill>
              </a:rPr>
              <a:t>was</a:t>
            </a:r>
            <a:r>
              <a:rPr lang="hu-HU" sz="2400" i="1" dirty="0" smtClean="0">
                <a:solidFill>
                  <a:srgbClr val="C00000"/>
                </a:solidFill>
              </a:rPr>
              <a:t> von </a:t>
            </a:r>
            <a:r>
              <a:rPr lang="hu-HU" sz="2400" i="1" dirty="0" err="1" smtClean="0">
                <a:solidFill>
                  <a:srgbClr val="C00000"/>
                </a:solidFill>
              </a:rPr>
              <a:t>Menschen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gemacht</a:t>
            </a:r>
            <a:r>
              <a:rPr lang="hu-HU" sz="2400" i="1" dirty="0" smtClean="0">
                <a:solidFill>
                  <a:srgbClr val="C00000"/>
                </a:solidFill>
              </a:rPr>
              <a:t> </a:t>
            </a:r>
            <a:r>
              <a:rPr lang="hu-HU" sz="2400" i="1" dirty="0" err="1" smtClean="0">
                <a:solidFill>
                  <a:srgbClr val="C00000"/>
                </a:solidFill>
              </a:rPr>
              <a:t>ist</a:t>
            </a:r>
            <a:r>
              <a:rPr lang="hu-HU" sz="2400" i="1" dirty="0" smtClean="0">
                <a:solidFill>
                  <a:srgbClr val="C00000"/>
                </a:solidFill>
              </a:rPr>
              <a:t> […]” </a:t>
            </a:r>
            <a:r>
              <a:rPr lang="hu-HU" sz="1600" dirty="0" smtClean="0"/>
              <a:t>(Assmann 15) </a:t>
            </a:r>
            <a:r>
              <a:rPr lang="hu-HU" sz="2400" dirty="0" smtClean="0"/>
              <a:t>– </a:t>
            </a:r>
            <a:r>
              <a:rPr lang="hu-HU" sz="2400" dirty="0"/>
              <a:t>D</a:t>
            </a:r>
            <a:r>
              <a:rPr lang="hu-HU" sz="2400" dirty="0" smtClean="0"/>
              <a:t>as </a:t>
            </a:r>
            <a:r>
              <a:rPr lang="hu-HU" sz="2400" dirty="0" err="1" smtClean="0"/>
              <a:t>ist</a:t>
            </a:r>
            <a:r>
              <a:rPr lang="hu-HU" sz="2400" dirty="0" smtClean="0"/>
              <a:t> </a:t>
            </a:r>
            <a:r>
              <a:rPr lang="hu-HU" sz="2400" dirty="0" err="1" smtClean="0"/>
              <a:t>gerade</a:t>
            </a:r>
            <a:r>
              <a:rPr lang="hu-HU" sz="2400" dirty="0" smtClean="0"/>
              <a:t> das </a:t>
            </a:r>
            <a:r>
              <a:rPr lang="hu-HU" sz="2400" dirty="0" err="1" smtClean="0"/>
              <a:t>Problem</a:t>
            </a:r>
            <a:r>
              <a:rPr lang="hu-HU" sz="2400" dirty="0" smtClean="0"/>
              <a:t>!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64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034899"/>
            <a:ext cx="10515600" cy="1325563"/>
          </a:xfrm>
        </p:spPr>
        <p:txBody>
          <a:bodyPr/>
          <a:lstStyle/>
          <a:p>
            <a:pPr algn="ctr"/>
            <a:r>
              <a:rPr lang="hu-HU" b="1" dirty="0" err="1" smtClean="0"/>
              <a:t>Cultural</a:t>
            </a:r>
            <a:r>
              <a:rPr lang="hu-HU" b="1" dirty="0" smtClean="0"/>
              <a:t> </a:t>
            </a:r>
            <a:r>
              <a:rPr lang="hu-HU" b="1" dirty="0" err="1" smtClean="0"/>
              <a:t>Studies</a:t>
            </a:r>
            <a:r>
              <a:rPr lang="hu-HU" b="1" dirty="0" smtClean="0"/>
              <a:t> - </a:t>
            </a:r>
            <a:r>
              <a:rPr lang="hu-HU" b="1" dirty="0" err="1" smtClean="0"/>
              <a:t>Entstehung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360462"/>
            <a:ext cx="10515600" cy="4351338"/>
          </a:xfrm>
        </p:spPr>
        <p:txBody>
          <a:bodyPr>
            <a:normAutofit/>
          </a:bodyPr>
          <a:lstStyle/>
          <a:p>
            <a:r>
              <a:rPr lang="hu-HU" sz="2400" dirty="0" smtClean="0"/>
              <a:t>Die C.S. </a:t>
            </a:r>
            <a:r>
              <a:rPr lang="hu-HU" sz="2400" dirty="0" err="1" smtClean="0"/>
              <a:t>entstanden</a:t>
            </a:r>
            <a:r>
              <a:rPr lang="hu-HU" sz="2400" dirty="0" smtClean="0"/>
              <a:t> </a:t>
            </a:r>
            <a:r>
              <a:rPr lang="hu-HU" sz="2400" dirty="0" err="1" smtClean="0"/>
              <a:t>um</a:t>
            </a:r>
            <a:r>
              <a:rPr lang="hu-HU" sz="2400" dirty="0" smtClean="0"/>
              <a:t> die </a:t>
            </a:r>
            <a:r>
              <a:rPr lang="hu-HU" sz="2400" dirty="0" err="1" smtClean="0"/>
              <a:t>Mitte</a:t>
            </a:r>
            <a:r>
              <a:rPr lang="hu-HU" sz="2400" dirty="0" smtClean="0"/>
              <a:t> der </a:t>
            </a:r>
            <a:r>
              <a:rPr lang="hu-HU" sz="2400" b="1" dirty="0" smtClean="0"/>
              <a:t>1950</a:t>
            </a:r>
            <a:r>
              <a:rPr lang="hu-HU" sz="2400" dirty="0" smtClean="0"/>
              <a:t>er </a:t>
            </a:r>
            <a:r>
              <a:rPr lang="hu-HU" sz="2400" dirty="0" err="1" smtClean="0"/>
              <a:t>Jahre</a:t>
            </a:r>
            <a:r>
              <a:rPr lang="hu-HU" sz="2400" dirty="0" smtClean="0"/>
              <a:t> in </a:t>
            </a:r>
            <a:r>
              <a:rPr lang="hu-HU" sz="2400" b="1" dirty="0" smtClean="0"/>
              <a:t>Birmingham</a:t>
            </a:r>
            <a:r>
              <a:rPr lang="hu-HU" sz="2400" dirty="0" smtClean="0"/>
              <a:t> (England) </a:t>
            </a:r>
            <a:r>
              <a:rPr lang="hu-HU" sz="2400" dirty="0" err="1" smtClean="0"/>
              <a:t>aus</a:t>
            </a:r>
            <a:r>
              <a:rPr lang="hu-HU" sz="2400" dirty="0" smtClean="0"/>
              <a:t> der </a:t>
            </a:r>
            <a:r>
              <a:rPr lang="hu-HU" sz="2400" dirty="0" err="1" smtClean="0"/>
              <a:t>Krise</a:t>
            </a:r>
            <a:r>
              <a:rPr lang="hu-HU" sz="2400" dirty="0" smtClean="0"/>
              <a:t> </a:t>
            </a:r>
            <a:r>
              <a:rPr lang="hu-HU" sz="2400" dirty="0" err="1" smtClean="0"/>
              <a:t>der</a:t>
            </a:r>
            <a:r>
              <a:rPr lang="hu-HU" sz="2400" dirty="0" smtClean="0"/>
              <a:t> „</a:t>
            </a:r>
            <a:r>
              <a:rPr lang="hu-HU" sz="2400" dirty="0" err="1" smtClean="0"/>
              <a:t>Humanities</a:t>
            </a:r>
            <a:r>
              <a:rPr lang="hu-HU" sz="2400" dirty="0" smtClean="0"/>
              <a:t>” (</a:t>
            </a:r>
            <a:r>
              <a:rPr lang="hu-HU" sz="2400" dirty="0" err="1" smtClean="0"/>
              <a:t>Geisteswissenschaften</a:t>
            </a:r>
            <a:r>
              <a:rPr lang="hu-HU" sz="2400" dirty="0" smtClean="0"/>
              <a:t>)</a:t>
            </a:r>
          </a:p>
          <a:p>
            <a:pPr marL="0" indent="0">
              <a:buNone/>
            </a:pPr>
            <a:endParaRPr lang="hu-HU" sz="2400" u="sng" dirty="0" smtClean="0"/>
          </a:p>
          <a:p>
            <a:r>
              <a:rPr lang="hu-HU" sz="2400" u="sng" dirty="0" smtClean="0"/>
              <a:t>Stuart Hall, Raymond Williams, Edward Thompson, Richard </a:t>
            </a:r>
            <a:r>
              <a:rPr lang="hu-HU" sz="2400" u="sng" dirty="0" err="1" smtClean="0"/>
              <a:t>Hoggart</a:t>
            </a:r>
            <a:r>
              <a:rPr lang="hu-HU" sz="2400" u="sng" dirty="0" smtClean="0"/>
              <a:t> </a:t>
            </a:r>
            <a:r>
              <a:rPr lang="hu-HU" sz="2400" dirty="0" smtClean="0"/>
              <a:t>(</a:t>
            </a:r>
            <a:r>
              <a:rPr lang="hu-HU" sz="2400" dirty="0" err="1" smtClean="0"/>
              <a:t>marxisitisch</a:t>
            </a:r>
            <a:r>
              <a:rPr lang="hu-HU" sz="2400" dirty="0" smtClean="0"/>
              <a:t> </a:t>
            </a:r>
            <a:r>
              <a:rPr lang="hu-HU" sz="2400" dirty="0" err="1" smtClean="0"/>
              <a:t>orientierte</a:t>
            </a:r>
            <a:r>
              <a:rPr lang="hu-HU" sz="2400" dirty="0" smtClean="0"/>
              <a:t> </a:t>
            </a:r>
            <a:r>
              <a:rPr lang="hu-HU" sz="2400" dirty="0" err="1" smtClean="0"/>
              <a:t>Literaturwissenschaftler</a:t>
            </a:r>
            <a:r>
              <a:rPr lang="hu-HU" sz="2400" dirty="0" smtClean="0"/>
              <a:t>) </a:t>
            </a:r>
            <a:r>
              <a:rPr lang="hu-HU" sz="2400" dirty="0" err="1" smtClean="0"/>
              <a:t>studierten</a:t>
            </a:r>
            <a:r>
              <a:rPr lang="hu-HU" sz="2400" dirty="0" smtClean="0"/>
              <a:t> in Cambridge </a:t>
            </a:r>
            <a:r>
              <a:rPr lang="hu-HU" sz="2400" dirty="0" err="1" smtClean="0"/>
              <a:t>beim</a:t>
            </a:r>
            <a:r>
              <a:rPr lang="hu-HU" sz="2400" dirty="0" smtClean="0"/>
              <a:t> </a:t>
            </a:r>
            <a:r>
              <a:rPr lang="hu-HU" sz="2400" u="sng" dirty="0" smtClean="0"/>
              <a:t>Frank </a:t>
            </a:r>
            <a:r>
              <a:rPr lang="hu-HU" sz="2400" u="sng" dirty="0" err="1" smtClean="0"/>
              <a:t>Raymod</a:t>
            </a:r>
            <a:r>
              <a:rPr lang="hu-HU" sz="2400" u="sng" dirty="0" smtClean="0"/>
              <a:t> </a:t>
            </a:r>
            <a:r>
              <a:rPr lang="hu-HU" sz="2400" u="sng" dirty="0" err="1" smtClean="0"/>
              <a:t>Leavis</a:t>
            </a:r>
            <a:r>
              <a:rPr lang="hu-HU" sz="2400" dirty="0" smtClean="0"/>
              <a:t>, </a:t>
            </a:r>
            <a:r>
              <a:rPr lang="hu-HU" sz="2400" dirty="0" err="1" smtClean="0"/>
              <a:t>einem</a:t>
            </a:r>
            <a:r>
              <a:rPr lang="hu-HU" sz="2400" dirty="0" smtClean="0"/>
              <a:t> Vertreter </a:t>
            </a:r>
            <a:r>
              <a:rPr lang="hu-HU" sz="2400" dirty="0" err="1" smtClean="0"/>
              <a:t>bürgerlicher</a:t>
            </a:r>
            <a:r>
              <a:rPr lang="hu-HU" sz="2400" dirty="0" smtClean="0"/>
              <a:t> </a:t>
            </a:r>
            <a:r>
              <a:rPr lang="hu-HU" sz="2400" dirty="0" err="1" smtClean="0"/>
              <a:t>Hochkultur</a:t>
            </a:r>
            <a:r>
              <a:rPr lang="hu-HU" sz="2400" dirty="0" smtClean="0"/>
              <a:t> und </a:t>
            </a:r>
            <a:r>
              <a:rPr lang="hu-HU" sz="2400" dirty="0" err="1" smtClean="0"/>
              <a:t>lehnten</a:t>
            </a:r>
            <a:r>
              <a:rPr lang="hu-HU" sz="2400" dirty="0" smtClean="0"/>
              <a:t> </a:t>
            </a:r>
            <a:r>
              <a:rPr lang="hu-HU" sz="2400" dirty="0" err="1" smtClean="0"/>
              <a:t>seine</a:t>
            </a:r>
            <a:r>
              <a:rPr lang="hu-HU" sz="2400" dirty="0" smtClean="0"/>
              <a:t> </a:t>
            </a:r>
            <a:r>
              <a:rPr lang="hu-HU" sz="2400" dirty="0" err="1" smtClean="0"/>
              <a:t>sakralisierende</a:t>
            </a:r>
            <a:r>
              <a:rPr lang="hu-HU" sz="2400" dirty="0" smtClean="0"/>
              <a:t>, </a:t>
            </a:r>
            <a:r>
              <a:rPr lang="hu-HU" sz="2400" dirty="0" err="1" smtClean="0"/>
              <a:t>elitäre</a:t>
            </a:r>
            <a:r>
              <a:rPr lang="hu-HU" sz="2400" dirty="0" smtClean="0"/>
              <a:t> </a:t>
            </a:r>
            <a:r>
              <a:rPr lang="hu-HU" sz="2400" dirty="0" err="1" smtClean="0"/>
              <a:t>Kanonpolitik</a:t>
            </a:r>
            <a:r>
              <a:rPr lang="hu-HU" sz="2400" dirty="0" smtClean="0"/>
              <a:t> ab…</a:t>
            </a:r>
          </a:p>
          <a:p>
            <a:pPr marL="0" indent="0" algn="ctr">
              <a:buNone/>
            </a:pPr>
            <a:r>
              <a:rPr lang="hu-HU" sz="2400" dirty="0" err="1" smtClean="0"/>
              <a:t>Leavis</a:t>
            </a:r>
            <a:r>
              <a:rPr lang="hu-HU" sz="2400" dirty="0" smtClean="0"/>
              <a:t>’ Modell:</a:t>
            </a:r>
          </a:p>
          <a:p>
            <a:pPr marL="0" indent="0" algn="ctr">
              <a:buNone/>
            </a:pPr>
            <a:r>
              <a:rPr lang="hu-HU" sz="2400" dirty="0" err="1" smtClean="0">
                <a:solidFill>
                  <a:srgbClr val="C00000"/>
                </a:solidFill>
              </a:rPr>
              <a:t>Dumpfe</a:t>
            </a:r>
            <a:r>
              <a:rPr lang="hu-HU" sz="2400" dirty="0" smtClean="0">
                <a:solidFill>
                  <a:srgbClr val="C00000"/>
                </a:solidFill>
              </a:rPr>
              <a:t>, </a:t>
            </a:r>
            <a:r>
              <a:rPr lang="hu-HU" sz="2400" dirty="0" err="1" smtClean="0">
                <a:solidFill>
                  <a:srgbClr val="C00000"/>
                </a:solidFill>
              </a:rPr>
              <a:t>träge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Masse</a:t>
            </a:r>
            <a:r>
              <a:rPr lang="hu-HU" sz="2400" dirty="0" smtClean="0">
                <a:solidFill>
                  <a:srgbClr val="C00000"/>
                </a:solidFill>
              </a:rPr>
              <a:t> der </a:t>
            </a:r>
            <a:r>
              <a:rPr lang="hu-HU" sz="2400" dirty="0" err="1" smtClean="0">
                <a:solidFill>
                  <a:srgbClr val="C00000"/>
                </a:solidFill>
              </a:rPr>
              <a:t>Gesellschaft</a:t>
            </a:r>
            <a:r>
              <a:rPr lang="hu-HU" sz="2400" dirty="0" smtClean="0">
                <a:solidFill>
                  <a:srgbClr val="C00000"/>
                </a:solidFill>
              </a:rPr>
              <a:t> ↔ </a:t>
            </a:r>
            <a:r>
              <a:rPr lang="hu-HU" sz="2400" dirty="0" err="1" smtClean="0">
                <a:solidFill>
                  <a:srgbClr val="C00000"/>
                </a:solidFill>
              </a:rPr>
              <a:t>gebildete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Elite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als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Kulturträger</a:t>
            </a:r>
            <a:r>
              <a:rPr lang="hu-HU" sz="2600" dirty="0" smtClean="0"/>
              <a:t>	</a:t>
            </a:r>
            <a:endParaRPr lang="hu-HU" sz="2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89649"/>
            <a:ext cx="10515600" cy="1066501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err="1" smtClean="0"/>
              <a:t>Cultural</a:t>
            </a:r>
            <a:r>
              <a:rPr lang="hu-HU" b="1" dirty="0" smtClean="0"/>
              <a:t> </a:t>
            </a:r>
            <a:r>
              <a:rPr lang="hu-HU" b="1" dirty="0" err="1" smtClean="0"/>
              <a:t>Studies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Die </a:t>
            </a:r>
            <a:r>
              <a:rPr lang="hu-HU" b="1" dirty="0" err="1" smtClean="0"/>
              <a:t>Birmingham-Schule</a:t>
            </a:r>
            <a:r>
              <a:rPr lang="hu-HU" b="1" dirty="0"/>
              <a:t> </a:t>
            </a:r>
            <a:r>
              <a:rPr lang="hu-HU" b="1" dirty="0" smtClean="0"/>
              <a:t>– </a:t>
            </a:r>
            <a:r>
              <a:rPr lang="hu-HU" b="1" dirty="0" err="1" smtClean="0"/>
              <a:t>statt</a:t>
            </a:r>
            <a:r>
              <a:rPr lang="hu-HU" b="1" dirty="0" smtClean="0"/>
              <a:t> </a:t>
            </a:r>
            <a:r>
              <a:rPr lang="hu-HU" b="1" dirty="0" err="1" smtClean="0"/>
              <a:t>einer</a:t>
            </a:r>
            <a:r>
              <a:rPr lang="hu-HU" b="1" dirty="0" smtClean="0"/>
              <a:t> </a:t>
            </a:r>
            <a:r>
              <a:rPr lang="hu-HU" b="1" dirty="0" err="1" smtClean="0"/>
              <a:t>Elite</a:t>
            </a:r>
            <a:r>
              <a:rPr lang="hu-HU" b="1" dirty="0" smtClean="0"/>
              <a:t> → </a:t>
            </a:r>
            <a:r>
              <a:rPr lang="hu-HU" b="1" dirty="0" err="1" smtClean="0"/>
              <a:t>Mass</a:t>
            </a:r>
            <a:r>
              <a:rPr lang="hu-HU" dirty="0" err="1" smtClean="0"/>
              <a:t>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438101"/>
            <a:ext cx="10515600" cy="4351338"/>
          </a:xfrm>
        </p:spPr>
        <p:txBody>
          <a:bodyPr/>
          <a:lstStyle/>
          <a:p>
            <a:r>
              <a:rPr lang="hu-HU" sz="2400" dirty="0" smtClean="0"/>
              <a:t>Die </a:t>
            </a:r>
            <a:r>
              <a:rPr lang="hu-HU" sz="2400" dirty="0" err="1" smtClean="0"/>
              <a:t>Birmingham-Schule</a:t>
            </a:r>
            <a:r>
              <a:rPr lang="hu-HU" sz="2400" dirty="0" smtClean="0"/>
              <a:t> </a:t>
            </a:r>
            <a:r>
              <a:rPr lang="hu-HU" sz="2400" dirty="0" err="1" smtClean="0"/>
              <a:t>wandte</a:t>
            </a:r>
            <a:r>
              <a:rPr lang="hu-HU" sz="2400" dirty="0" smtClean="0"/>
              <a:t> </a:t>
            </a:r>
            <a:r>
              <a:rPr lang="hu-HU" sz="2400" dirty="0" err="1" smtClean="0"/>
              <a:t>sich</a:t>
            </a:r>
            <a:r>
              <a:rPr lang="hu-HU" sz="2400" dirty="0" smtClean="0"/>
              <a:t> der </a:t>
            </a:r>
            <a:r>
              <a:rPr lang="hu-HU" sz="2400" dirty="0" err="1" smtClean="0">
                <a:solidFill>
                  <a:srgbClr val="C00000"/>
                </a:solidFill>
              </a:rPr>
              <a:t>industriellen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Massenkultur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err="1" smtClean="0"/>
              <a:t>zu</a:t>
            </a:r>
            <a:endParaRPr lang="hu-HU" sz="2400" dirty="0" smtClean="0"/>
          </a:p>
          <a:p>
            <a:r>
              <a:rPr lang="hu-HU" sz="2400" dirty="0" err="1" smtClean="0">
                <a:solidFill>
                  <a:srgbClr val="C00000"/>
                </a:solidFill>
              </a:rPr>
              <a:t>Kultur</a:t>
            </a:r>
            <a:r>
              <a:rPr lang="hu-HU" sz="2400" dirty="0" smtClean="0"/>
              <a:t> </a:t>
            </a:r>
            <a:r>
              <a:rPr lang="hu-HU" sz="2400" dirty="0" err="1" smtClean="0"/>
              <a:t>war</a:t>
            </a:r>
            <a:r>
              <a:rPr lang="hu-HU" sz="2400" dirty="0" smtClean="0"/>
              <a:t> </a:t>
            </a:r>
            <a:r>
              <a:rPr lang="hu-HU" sz="2400" dirty="0" err="1" smtClean="0"/>
              <a:t>für</a:t>
            </a:r>
            <a:r>
              <a:rPr lang="hu-HU" sz="2400" dirty="0" smtClean="0"/>
              <a:t> </a:t>
            </a:r>
            <a:r>
              <a:rPr lang="hu-HU" sz="2400" dirty="0" err="1" smtClean="0"/>
              <a:t>sie</a:t>
            </a:r>
            <a:r>
              <a:rPr lang="hu-HU" sz="2400" dirty="0" smtClean="0"/>
              <a:t> </a:t>
            </a:r>
            <a:r>
              <a:rPr lang="hu-HU" sz="2400" dirty="0" err="1" smtClean="0"/>
              <a:t>keine</a:t>
            </a:r>
            <a:r>
              <a:rPr lang="hu-HU" sz="2400" dirty="0" smtClean="0"/>
              <a:t> </a:t>
            </a:r>
            <a:r>
              <a:rPr lang="hu-HU" sz="2400" dirty="0" err="1" smtClean="0"/>
              <a:t>tote</a:t>
            </a:r>
            <a:r>
              <a:rPr lang="hu-HU" sz="2400" dirty="0" smtClean="0"/>
              <a:t> </a:t>
            </a:r>
            <a:r>
              <a:rPr lang="hu-HU" sz="2400" dirty="0" err="1" smtClean="0"/>
              <a:t>nationale</a:t>
            </a:r>
            <a:r>
              <a:rPr lang="hu-HU" sz="2400" dirty="0" smtClean="0"/>
              <a:t> </a:t>
            </a:r>
            <a:r>
              <a:rPr lang="hu-HU" sz="2400" dirty="0" err="1" smtClean="0"/>
              <a:t>Tradition</a:t>
            </a:r>
            <a:r>
              <a:rPr lang="hu-HU" sz="2400" dirty="0" smtClean="0"/>
              <a:t>, </a:t>
            </a:r>
            <a:r>
              <a:rPr lang="hu-HU" sz="2400" dirty="0" err="1" smtClean="0"/>
              <a:t>sondern</a:t>
            </a:r>
            <a:r>
              <a:rPr lang="hu-HU" sz="2400" dirty="0" smtClean="0"/>
              <a:t> </a:t>
            </a:r>
            <a:r>
              <a:rPr lang="hu-HU" sz="2400" dirty="0" err="1" smtClean="0"/>
              <a:t>Schauplatz</a:t>
            </a:r>
            <a:r>
              <a:rPr lang="hu-HU" sz="2400" dirty="0" smtClean="0"/>
              <a:t> </a:t>
            </a:r>
            <a:r>
              <a:rPr lang="hu-HU" sz="2400" dirty="0" err="1" smtClean="0"/>
              <a:t>vom</a:t>
            </a:r>
            <a:r>
              <a:rPr lang="hu-HU" sz="2400" dirty="0" smtClean="0"/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Kampf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um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Macht</a:t>
            </a:r>
            <a:r>
              <a:rPr lang="hu-HU" sz="2400" dirty="0" smtClean="0">
                <a:solidFill>
                  <a:srgbClr val="C00000"/>
                </a:solidFill>
              </a:rPr>
              <a:t>, </a:t>
            </a:r>
            <a:r>
              <a:rPr lang="hu-HU" sz="2400" dirty="0" err="1" smtClean="0">
                <a:solidFill>
                  <a:srgbClr val="C00000"/>
                </a:solidFill>
              </a:rPr>
              <a:t>Geld</a:t>
            </a:r>
            <a:r>
              <a:rPr lang="hu-HU" sz="2400" dirty="0" smtClean="0">
                <a:solidFill>
                  <a:srgbClr val="C00000"/>
                </a:solidFill>
              </a:rPr>
              <a:t> und </a:t>
            </a:r>
            <a:r>
              <a:rPr lang="hu-HU" sz="2400" dirty="0" err="1" smtClean="0">
                <a:solidFill>
                  <a:srgbClr val="C00000"/>
                </a:solidFill>
              </a:rPr>
              <a:t>Prestige</a:t>
            </a:r>
            <a:r>
              <a:rPr lang="hu-HU" sz="2400" dirty="0" smtClean="0"/>
              <a:t>…</a:t>
            </a:r>
          </a:p>
          <a:p>
            <a:r>
              <a:rPr lang="hu-HU" sz="2400" dirty="0" err="1" smtClean="0"/>
              <a:t>Ihr</a:t>
            </a:r>
            <a:r>
              <a:rPr lang="hu-HU" sz="2400" dirty="0" smtClean="0"/>
              <a:t> </a:t>
            </a:r>
            <a:r>
              <a:rPr lang="hu-HU" sz="2400" dirty="0" err="1" smtClean="0"/>
              <a:t>Kulturbegriff</a:t>
            </a:r>
            <a:r>
              <a:rPr lang="hu-HU" sz="2400" dirty="0" smtClean="0"/>
              <a:t> </a:t>
            </a:r>
            <a:r>
              <a:rPr lang="hu-HU" sz="2400" dirty="0" err="1" smtClean="0"/>
              <a:t>weitete</a:t>
            </a:r>
            <a:r>
              <a:rPr lang="hu-HU" sz="2400" dirty="0" smtClean="0"/>
              <a:t> die </a:t>
            </a:r>
            <a:r>
              <a:rPr lang="hu-HU" sz="2400" dirty="0" err="1" smtClean="0"/>
              <a:t>Hochkultur</a:t>
            </a:r>
            <a:r>
              <a:rPr lang="hu-HU" sz="2400" dirty="0" smtClean="0"/>
              <a:t> </a:t>
            </a:r>
            <a:r>
              <a:rPr lang="hu-HU" sz="2400" dirty="0" err="1" smtClean="0"/>
              <a:t>auf</a:t>
            </a:r>
            <a:r>
              <a:rPr lang="hu-HU" sz="2400" dirty="0" smtClean="0"/>
              <a:t> </a:t>
            </a:r>
            <a:r>
              <a:rPr lang="hu-HU" sz="2400" dirty="0" err="1" smtClean="0"/>
              <a:t>die</a:t>
            </a:r>
            <a:r>
              <a:rPr lang="hu-HU" sz="2400" dirty="0" smtClean="0"/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Popularkultur</a:t>
            </a:r>
            <a:r>
              <a:rPr lang="hu-HU" sz="2400" dirty="0" smtClean="0"/>
              <a:t> </a:t>
            </a:r>
            <a:r>
              <a:rPr lang="hu-HU" sz="2400" dirty="0" err="1" smtClean="0"/>
              <a:t>aus</a:t>
            </a:r>
            <a:r>
              <a:rPr lang="hu-HU" sz="2400" dirty="0" smtClean="0"/>
              <a:t>…</a:t>
            </a:r>
          </a:p>
          <a:p>
            <a:r>
              <a:rPr lang="hu-HU" sz="2400" dirty="0" err="1" smtClean="0"/>
              <a:t>Kultur</a:t>
            </a:r>
            <a:r>
              <a:rPr lang="hu-HU" sz="2400" dirty="0" smtClean="0"/>
              <a:t> und </a:t>
            </a:r>
            <a:r>
              <a:rPr lang="hu-HU" sz="2400" dirty="0" err="1" smtClean="0"/>
              <a:t>Politik</a:t>
            </a:r>
            <a:r>
              <a:rPr lang="hu-HU" sz="2400" dirty="0" smtClean="0"/>
              <a:t> </a:t>
            </a:r>
            <a:r>
              <a:rPr lang="hu-HU" sz="2400" dirty="0" err="1" smtClean="0"/>
              <a:t>wurden</a:t>
            </a:r>
            <a:r>
              <a:rPr lang="hu-HU" sz="2400" dirty="0" smtClean="0"/>
              <a:t> </a:t>
            </a:r>
            <a:r>
              <a:rPr lang="hu-HU" sz="2400" dirty="0" err="1" smtClean="0"/>
              <a:t>auf</a:t>
            </a:r>
            <a:r>
              <a:rPr lang="hu-HU" sz="2400" dirty="0" smtClean="0"/>
              <a:t> </a:t>
            </a:r>
            <a:r>
              <a:rPr lang="hu-HU" sz="2400" dirty="0" err="1" smtClean="0"/>
              <a:t>engste</a:t>
            </a:r>
            <a:r>
              <a:rPr lang="hu-HU" sz="2400" dirty="0" smtClean="0"/>
              <a:t> </a:t>
            </a:r>
            <a:r>
              <a:rPr lang="hu-HU" sz="2400" dirty="0" err="1" smtClean="0"/>
              <a:t>verkoppelt</a:t>
            </a:r>
            <a:r>
              <a:rPr lang="hu-HU" sz="2400" dirty="0" smtClean="0"/>
              <a:t> – </a:t>
            </a:r>
            <a:r>
              <a:rPr lang="hu-HU" sz="2400" dirty="0" err="1" smtClean="0"/>
              <a:t>Strategie</a:t>
            </a:r>
            <a:r>
              <a:rPr lang="hu-HU" sz="2400" dirty="0" smtClean="0"/>
              <a:t> </a:t>
            </a:r>
            <a:r>
              <a:rPr lang="hu-HU" sz="2400" dirty="0" err="1" smtClean="0"/>
              <a:t>für</a:t>
            </a:r>
            <a:r>
              <a:rPr lang="hu-HU" sz="2400" dirty="0" smtClean="0"/>
              <a:t> </a:t>
            </a:r>
            <a:r>
              <a:rPr lang="hu-HU" sz="2400" dirty="0" err="1" smtClean="0"/>
              <a:t>soziale</a:t>
            </a:r>
            <a:r>
              <a:rPr lang="hu-HU" sz="2400" dirty="0" smtClean="0"/>
              <a:t> </a:t>
            </a:r>
            <a:r>
              <a:rPr lang="hu-HU" sz="2400" dirty="0" err="1" smtClean="0"/>
              <a:t>und</a:t>
            </a:r>
            <a:r>
              <a:rPr lang="hu-HU" sz="2400" dirty="0" smtClean="0"/>
              <a:t> </a:t>
            </a:r>
            <a:r>
              <a:rPr lang="hu-HU" sz="2400" dirty="0" err="1" smtClean="0"/>
              <a:t>ethnische</a:t>
            </a:r>
            <a:r>
              <a:rPr lang="hu-HU" sz="2400" dirty="0" smtClean="0"/>
              <a:t> </a:t>
            </a:r>
            <a:r>
              <a:rPr lang="hu-HU" sz="2400" dirty="0" err="1" smtClean="0"/>
              <a:t>Minderheiten</a:t>
            </a:r>
            <a:r>
              <a:rPr lang="hu-HU" sz="2400" dirty="0" smtClean="0"/>
              <a:t> (</a:t>
            </a:r>
            <a:r>
              <a:rPr lang="hu-HU" sz="2400" dirty="0" err="1" smtClean="0"/>
              <a:t>Kolonialismus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Ihre</a:t>
            </a:r>
            <a:r>
              <a:rPr lang="hu-HU" sz="2400" dirty="0" smtClean="0"/>
              <a:t> </a:t>
            </a:r>
            <a:r>
              <a:rPr lang="hu-HU" sz="2400" dirty="0" err="1" smtClean="0"/>
              <a:t>wichtigsten</a:t>
            </a:r>
            <a:r>
              <a:rPr lang="hu-HU" sz="2400" dirty="0" smtClean="0"/>
              <a:t> </a:t>
            </a:r>
            <a:r>
              <a:rPr lang="hu-HU" sz="2400" dirty="0" err="1" smtClean="0"/>
              <a:t>Themen</a:t>
            </a:r>
            <a:r>
              <a:rPr lang="hu-HU" sz="2400" dirty="0" smtClean="0"/>
              <a:t>: </a:t>
            </a:r>
            <a:r>
              <a:rPr lang="hu-HU" sz="2400" dirty="0" err="1" smtClean="0">
                <a:solidFill>
                  <a:srgbClr val="C00000"/>
                </a:solidFill>
              </a:rPr>
              <a:t>Jugend-</a:t>
            </a:r>
            <a:r>
              <a:rPr lang="hu-HU" sz="2400" dirty="0" smtClean="0">
                <a:solidFill>
                  <a:srgbClr val="C00000"/>
                </a:solidFill>
              </a:rPr>
              <a:t> und </a:t>
            </a:r>
            <a:r>
              <a:rPr lang="hu-HU" sz="2400" dirty="0" err="1" smtClean="0">
                <a:solidFill>
                  <a:srgbClr val="C00000"/>
                </a:solidFill>
              </a:rPr>
              <a:t>Arbeiterkultur</a:t>
            </a:r>
            <a:r>
              <a:rPr lang="hu-HU" sz="2400" dirty="0" smtClean="0">
                <a:solidFill>
                  <a:srgbClr val="C00000"/>
                </a:solidFill>
              </a:rPr>
              <a:t>, </a:t>
            </a:r>
            <a:r>
              <a:rPr lang="hu-HU" sz="2400" dirty="0" err="1" smtClean="0">
                <a:solidFill>
                  <a:srgbClr val="C00000"/>
                </a:solidFill>
              </a:rPr>
              <a:t>Medien</a:t>
            </a:r>
            <a:r>
              <a:rPr lang="hu-HU" sz="2400" dirty="0" smtClean="0">
                <a:solidFill>
                  <a:srgbClr val="C00000"/>
                </a:solidFill>
              </a:rPr>
              <a:t>, </a:t>
            </a:r>
            <a:r>
              <a:rPr lang="hu-HU" sz="2400" dirty="0" err="1" smtClean="0">
                <a:solidFill>
                  <a:srgbClr val="C00000"/>
                </a:solidFill>
              </a:rPr>
              <a:t>Frauen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und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ethnische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err="1" smtClean="0">
                <a:solidFill>
                  <a:srgbClr val="C00000"/>
                </a:solidFill>
              </a:rPr>
              <a:t>Minderheiten</a:t>
            </a:r>
            <a:r>
              <a:rPr lang="hu-HU" sz="2400" dirty="0" smtClean="0">
                <a:solidFill>
                  <a:srgbClr val="C00000"/>
                </a:solidFill>
              </a:rPr>
              <a:t> </a:t>
            </a:r>
            <a:r>
              <a:rPr lang="hu-HU" sz="2400" dirty="0" smtClean="0"/>
              <a:t>– </a:t>
            </a:r>
            <a:r>
              <a:rPr lang="hu-HU" sz="2400" dirty="0" err="1" smtClean="0"/>
              <a:t>also</a:t>
            </a:r>
            <a:r>
              <a:rPr lang="hu-HU" sz="2400" dirty="0" smtClean="0"/>
              <a:t>:</a:t>
            </a:r>
          </a:p>
          <a:p>
            <a:pPr marL="0" indent="0" algn="ctr">
              <a:buNone/>
            </a:pPr>
            <a:r>
              <a:rPr lang="hu-HU" sz="4000" b="1" dirty="0" err="1" smtClean="0">
                <a:solidFill>
                  <a:srgbClr val="C00000"/>
                </a:solidFill>
              </a:rPr>
              <a:t>statt</a:t>
            </a:r>
            <a:r>
              <a:rPr lang="hu-HU" sz="4000" b="1" dirty="0" smtClean="0">
                <a:solidFill>
                  <a:srgbClr val="C00000"/>
                </a:solidFill>
              </a:rPr>
              <a:t> </a:t>
            </a:r>
            <a:r>
              <a:rPr lang="hu-HU" sz="4000" b="1" dirty="0" err="1" smtClean="0">
                <a:solidFill>
                  <a:srgbClr val="C00000"/>
                </a:solidFill>
              </a:rPr>
              <a:t>Hochkultur</a:t>
            </a:r>
            <a:r>
              <a:rPr lang="hu-HU" sz="4000" b="1" dirty="0" smtClean="0">
                <a:solidFill>
                  <a:srgbClr val="C00000"/>
                </a:solidFill>
              </a:rPr>
              <a:t> ↔ </a:t>
            </a:r>
            <a:r>
              <a:rPr lang="hu-HU" sz="4000" b="1" dirty="0" err="1" smtClean="0">
                <a:solidFill>
                  <a:srgbClr val="C00000"/>
                </a:solidFill>
              </a:rPr>
              <a:t>Massen-</a:t>
            </a:r>
            <a:r>
              <a:rPr lang="hu-HU" sz="4000" b="1" dirty="0" smtClean="0">
                <a:solidFill>
                  <a:srgbClr val="C00000"/>
                </a:solidFill>
              </a:rPr>
              <a:t> und </a:t>
            </a:r>
            <a:r>
              <a:rPr lang="hu-HU" sz="4000" b="1" dirty="0" err="1" smtClean="0">
                <a:solidFill>
                  <a:srgbClr val="C00000"/>
                </a:solidFill>
              </a:rPr>
              <a:t>Subkultur</a:t>
            </a:r>
            <a:endParaRPr lang="hu-HU" sz="4000" b="1" dirty="0" smtClean="0">
              <a:solidFill>
                <a:srgbClr val="C00000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6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991768"/>
            <a:ext cx="10515600" cy="1325563"/>
          </a:xfrm>
        </p:spPr>
        <p:txBody>
          <a:bodyPr/>
          <a:lstStyle/>
          <a:p>
            <a:pPr algn="ctr"/>
            <a:r>
              <a:rPr lang="hu-HU" b="1" dirty="0" err="1" smtClean="0"/>
              <a:t>Cultural</a:t>
            </a:r>
            <a:r>
              <a:rPr lang="hu-HU" b="1" dirty="0" smtClean="0"/>
              <a:t> </a:t>
            </a:r>
            <a:r>
              <a:rPr lang="hu-HU" b="1" dirty="0" err="1" smtClean="0"/>
              <a:t>Studies</a:t>
            </a:r>
            <a:r>
              <a:rPr lang="hu-HU" b="1" dirty="0" smtClean="0"/>
              <a:t> in den USA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317331"/>
            <a:ext cx="10515600" cy="4351338"/>
          </a:xfrm>
        </p:spPr>
        <p:txBody>
          <a:bodyPr/>
          <a:lstStyle/>
          <a:p>
            <a:r>
              <a:rPr lang="hu-HU" dirty="0" smtClean="0"/>
              <a:t>1. Die </a:t>
            </a:r>
            <a:r>
              <a:rPr lang="hu-HU" dirty="0" err="1" smtClean="0"/>
              <a:t>zweite</a:t>
            </a:r>
            <a:r>
              <a:rPr lang="hu-HU" dirty="0" smtClean="0"/>
              <a:t> </a:t>
            </a:r>
            <a:r>
              <a:rPr lang="hu-HU" dirty="0" err="1" smtClean="0"/>
              <a:t>Generation</a:t>
            </a:r>
            <a:r>
              <a:rPr lang="hu-HU" dirty="0" smtClean="0"/>
              <a:t> der </a:t>
            </a:r>
            <a:r>
              <a:rPr lang="hu-HU" dirty="0" err="1" smtClean="0"/>
              <a:t>Birmingham-Schule</a:t>
            </a:r>
            <a:r>
              <a:rPr lang="hu-HU" dirty="0" smtClean="0"/>
              <a:t> </a:t>
            </a:r>
            <a:r>
              <a:rPr lang="hu-HU" dirty="0" err="1" smtClean="0"/>
              <a:t>ist</a:t>
            </a:r>
            <a:r>
              <a:rPr lang="hu-HU" dirty="0" smtClean="0"/>
              <a:t> </a:t>
            </a:r>
            <a:r>
              <a:rPr lang="hu-HU" dirty="0" err="1" smtClean="0"/>
              <a:t>seit</a:t>
            </a:r>
            <a:r>
              <a:rPr lang="hu-HU" dirty="0" smtClean="0"/>
              <a:t> </a:t>
            </a:r>
            <a:r>
              <a:rPr lang="hu-HU" dirty="0" err="1" smtClean="0"/>
              <a:t>Ende</a:t>
            </a:r>
            <a:r>
              <a:rPr lang="hu-HU" dirty="0" smtClean="0"/>
              <a:t> </a:t>
            </a:r>
            <a:r>
              <a:rPr lang="hu-HU" dirty="0" err="1" smtClean="0"/>
              <a:t>der</a:t>
            </a:r>
            <a:r>
              <a:rPr lang="hu-HU" dirty="0" smtClean="0"/>
              <a:t> 1960er </a:t>
            </a:r>
            <a:r>
              <a:rPr lang="hu-HU" dirty="0" err="1" smtClean="0"/>
              <a:t>Jahre</a:t>
            </a:r>
            <a:r>
              <a:rPr lang="hu-HU" dirty="0" smtClean="0"/>
              <a:t> in den USA </a:t>
            </a:r>
            <a:r>
              <a:rPr lang="hu-HU" dirty="0" err="1" smtClean="0"/>
              <a:t>tätig</a:t>
            </a:r>
            <a:r>
              <a:rPr lang="hu-HU" dirty="0" smtClean="0"/>
              <a:t> (</a:t>
            </a:r>
            <a:r>
              <a:rPr lang="hu-HU" u="sng" dirty="0" err="1" smtClean="0"/>
              <a:t>Leslie</a:t>
            </a:r>
            <a:r>
              <a:rPr lang="hu-HU" u="sng" dirty="0" smtClean="0"/>
              <a:t> </a:t>
            </a:r>
            <a:r>
              <a:rPr lang="hu-HU" u="sng" dirty="0" err="1" smtClean="0"/>
              <a:t>Fiedler</a:t>
            </a:r>
            <a:r>
              <a:rPr lang="hu-HU" u="sng" dirty="0" smtClean="0"/>
              <a:t> </a:t>
            </a:r>
            <a:r>
              <a:rPr lang="hu-HU" dirty="0" smtClean="0"/>
              <a:t>: „</a:t>
            </a:r>
            <a:r>
              <a:rPr lang="hu-HU" i="1" dirty="0" err="1" smtClean="0"/>
              <a:t>Cross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Border</a:t>
            </a:r>
            <a:r>
              <a:rPr lang="hu-HU" i="1" dirty="0" smtClean="0"/>
              <a:t>, </a:t>
            </a:r>
            <a:r>
              <a:rPr lang="hu-HU" i="1" dirty="0" err="1" smtClean="0"/>
              <a:t>Close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Gap</a:t>
            </a:r>
            <a:r>
              <a:rPr lang="hu-HU" i="1" dirty="0" smtClean="0"/>
              <a:t>!”</a:t>
            </a:r>
            <a:r>
              <a:rPr lang="hu-HU" dirty="0" smtClean="0"/>
              <a:t>, </a:t>
            </a:r>
            <a:r>
              <a:rPr lang="hu-HU" dirty="0" err="1" smtClean="0"/>
              <a:t>Fiedler</a:t>
            </a:r>
            <a:r>
              <a:rPr lang="hu-HU" dirty="0" smtClean="0"/>
              <a:t> </a:t>
            </a:r>
            <a:r>
              <a:rPr lang="hu-HU" dirty="0" err="1" smtClean="0"/>
              <a:t>benutzt</a:t>
            </a:r>
            <a:r>
              <a:rPr lang="hu-HU" dirty="0" smtClean="0"/>
              <a:t> </a:t>
            </a:r>
            <a:r>
              <a:rPr lang="hu-HU" dirty="0" err="1" smtClean="0"/>
              <a:t>zuerst</a:t>
            </a:r>
            <a:r>
              <a:rPr lang="hu-HU" dirty="0" smtClean="0"/>
              <a:t> den </a:t>
            </a:r>
            <a:r>
              <a:rPr lang="hu-HU" dirty="0" err="1" smtClean="0"/>
              <a:t>Begriff</a:t>
            </a:r>
            <a:r>
              <a:rPr lang="hu-HU" dirty="0" smtClean="0"/>
              <a:t> „</a:t>
            </a:r>
            <a:r>
              <a:rPr lang="hu-HU" dirty="0" err="1" smtClean="0">
                <a:solidFill>
                  <a:srgbClr val="C00000"/>
                </a:solidFill>
              </a:rPr>
              <a:t>Postmoderne</a:t>
            </a:r>
            <a:r>
              <a:rPr lang="hu-HU" dirty="0" smtClean="0"/>
              <a:t>” und </a:t>
            </a:r>
            <a:r>
              <a:rPr lang="hu-HU" dirty="0" err="1" smtClean="0"/>
              <a:t>erklärt</a:t>
            </a:r>
            <a:r>
              <a:rPr lang="hu-HU" dirty="0" smtClean="0"/>
              <a:t> die </a:t>
            </a:r>
            <a:r>
              <a:rPr lang="hu-HU" dirty="0" err="1" smtClean="0"/>
              <a:t>Moderne</a:t>
            </a:r>
            <a:r>
              <a:rPr lang="hu-HU" dirty="0" smtClean="0"/>
              <a:t> </a:t>
            </a:r>
            <a:r>
              <a:rPr lang="hu-HU" dirty="0" err="1" smtClean="0"/>
              <a:t>für</a:t>
            </a:r>
            <a:r>
              <a:rPr lang="hu-HU" dirty="0" smtClean="0"/>
              <a:t> </a:t>
            </a:r>
            <a:r>
              <a:rPr lang="hu-HU" dirty="0" err="1" smtClean="0"/>
              <a:t>tot</a:t>
            </a:r>
            <a:r>
              <a:rPr lang="hu-HU" dirty="0" smtClean="0"/>
              <a:t>…, </a:t>
            </a:r>
            <a:r>
              <a:rPr lang="hu-HU" dirty="0" err="1" smtClean="0"/>
              <a:t>Lawrence</a:t>
            </a:r>
            <a:r>
              <a:rPr lang="hu-HU" dirty="0" smtClean="0"/>
              <a:t> </a:t>
            </a:r>
            <a:r>
              <a:rPr lang="hu-HU" dirty="0" err="1" smtClean="0"/>
              <a:t>Grossberg</a:t>
            </a:r>
            <a:r>
              <a:rPr lang="hu-HU" dirty="0" smtClean="0"/>
              <a:t>, etc.)</a:t>
            </a:r>
          </a:p>
          <a:p>
            <a:endParaRPr lang="hu-HU" dirty="0"/>
          </a:p>
          <a:p>
            <a:r>
              <a:rPr lang="hu-HU" dirty="0" smtClean="0"/>
              <a:t>2. „</a:t>
            </a:r>
            <a:r>
              <a:rPr lang="hu-HU" b="1" dirty="0" smtClean="0"/>
              <a:t>New </a:t>
            </a:r>
            <a:r>
              <a:rPr lang="hu-HU" b="1" dirty="0" err="1" smtClean="0"/>
              <a:t>Historicism</a:t>
            </a:r>
            <a:r>
              <a:rPr lang="hu-HU" dirty="0" smtClean="0"/>
              <a:t>” (Berkeley University – </a:t>
            </a:r>
            <a:r>
              <a:rPr lang="hu-HU" u="sng" dirty="0" smtClean="0"/>
              <a:t>Stephen </a:t>
            </a:r>
            <a:r>
              <a:rPr lang="hu-HU" u="sng" dirty="0" err="1" smtClean="0"/>
              <a:t>Greenblatt</a:t>
            </a:r>
            <a:r>
              <a:rPr lang="hu-HU" dirty="0" smtClean="0"/>
              <a:t>)</a:t>
            </a:r>
            <a:r>
              <a:rPr lang="hu-HU" dirty="0"/>
              <a:t> </a:t>
            </a:r>
            <a:r>
              <a:rPr lang="hu-HU" dirty="0" smtClean="0"/>
              <a:t>– </a:t>
            </a:r>
            <a:r>
              <a:rPr lang="hu-HU" dirty="0" err="1" smtClean="0"/>
              <a:t>provokativ</a:t>
            </a:r>
            <a:r>
              <a:rPr lang="hu-HU" dirty="0" smtClean="0"/>
              <a:t> </a:t>
            </a:r>
            <a:r>
              <a:rPr lang="hu-HU" dirty="0" err="1" smtClean="0"/>
              <a:t>lehnen</a:t>
            </a:r>
            <a:r>
              <a:rPr lang="hu-HU" dirty="0" smtClean="0"/>
              <a:t> </a:t>
            </a:r>
            <a:r>
              <a:rPr lang="hu-HU" dirty="0" err="1" smtClean="0"/>
              <a:t>sie</a:t>
            </a:r>
            <a:r>
              <a:rPr lang="hu-HU" dirty="0" smtClean="0"/>
              <a:t> die Kanon-</a:t>
            </a:r>
            <a:r>
              <a:rPr lang="hu-HU" dirty="0" err="1" smtClean="0"/>
              <a:t>Texte</a:t>
            </a:r>
            <a:r>
              <a:rPr lang="hu-HU" dirty="0" smtClean="0"/>
              <a:t> der </a:t>
            </a:r>
            <a:r>
              <a:rPr lang="hu-HU" dirty="0" err="1" smtClean="0"/>
              <a:t>großen</a:t>
            </a:r>
            <a:r>
              <a:rPr lang="hu-HU" dirty="0" smtClean="0"/>
              <a:t> </a:t>
            </a:r>
            <a:r>
              <a:rPr lang="hu-HU" dirty="0" err="1" smtClean="0"/>
              <a:t>Literatur</a:t>
            </a:r>
            <a:r>
              <a:rPr lang="hu-HU" dirty="0" smtClean="0"/>
              <a:t> ab und </a:t>
            </a:r>
            <a:r>
              <a:rPr lang="hu-HU" dirty="0" err="1" smtClean="0"/>
              <a:t>befassen</a:t>
            </a:r>
            <a:r>
              <a:rPr lang="hu-HU" dirty="0" smtClean="0"/>
              <a:t> </a:t>
            </a:r>
            <a:r>
              <a:rPr lang="hu-HU" dirty="0" err="1" smtClean="0"/>
              <a:t>sich</a:t>
            </a:r>
            <a:r>
              <a:rPr lang="hu-HU" dirty="0" smtClean="0"/>
              <a:t> mit „</a:t>
            </a:r>
            <a:r>
              <a:rPr lang="hu-HU" dirty="0" err="1" smtClean="0"/>
              <a:t>Archiv</a:t>
            </a:r>
            <a:r>
              <a:rPr lang="hu-HU" dirty="0" smtClean="0"/>
              <a:t>-Texten”, die </a:t>
            </a:r>
            <a:r>
              <a:rPr lang="hu-HU" dirty="0" err="1" smtClean="0"/>
              <a:t>Schattendasein</a:t>
            </a:r>
            <a:r>
              <a:rPr lang="hu-HU" dirty="0" smtClean="0"/>
              <a:t> </a:t>
            </a:r>
            <a:r>
              <a:rPr lang="hu-HU" dirty="0" err="1" smtClean="0"/>
              <a:t>führten</a:t>
            </a:r>
            <a:r>
              <a:rPr lang="hu-HU" dirty="0" smtClean="0"/>
              <a:t>. </a:t>
            </a:r>
            <a:r>
              <a:rPr lang="hu-HU" dirty="0" err="1" smtClean="0"/>
              <a:t>Alles</a:t>
            </a:r>
            <a:r>
              <a:rPr lang="hu-HU" dirty="0" smtClean="0"/>
              <a:t>,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schriftlich</a:t>
            </a:r>
            <a:r>
              <a:rPr lang="hu-HU" dirty="0" smtClean="0"/>
              <a:t> </a:t>
            </a:r>
            <a:r>
              <a:rPr lang="hu-HU" dirty="0" err="1" smtClean="0"/>
              <a:t>fixiert</a:t>
            </a:r>
            <a:r>
              <a:rPr lang="hu-HU" dirty="0" smtClean="0"/>
              <a:t> </a:t>
            </a:r>
            <a:r>
              <a:rPr lang="hu-HU" dirty="0" err="1" smtClean="0"/>
              <a:t>ist</a:t>
            </a:r>
            <a:r>
              <a:rPr lang="hu-HU" dirty="0" smtClean="0"/>
              <a:t>, </a:t>
            </a:r>
            <a:r>
              <a:rPr lang="hu-HU" dirty="0" err="1" smtClean="0"/>
              <a:t>ist</a:t>
            </a:r>
            <a:r>
              <a:rPr lang="hu-HU" dirty="0" smtClean="0"/>
              <a:t> </a:t>
            </a:r>
            <a:r>
              <a:rPr lang="hu-HU" dirty="0" err="1" smtClean="0"/>
              <a:t>Kultur</a:t>
            </a:r>
            <a:r>
              <a:rPr lang="hu-HU" dirty="0" smtClean="0"/>
              <a:t>… </a:t>
            </a:r>
            <a:r>
              <a:rPr lang="hu-HU" b="1" dirty="0" err="1" smtClean="0"/>
              <a:t>Kultur</a:t>
            </a:r>
            <a:r>
              <a:rPr lang="hu-HU" b="1" dirty="0" smtClean="0"/>
              <a:t> </a:t>
            </a:r>
            <a:r>
              <a:rPr lang="hu-HU" b="1" dirty="0" err="1" smtClean="0"/>
              <a:t>als</a:t>
            </a:r>
            <a:r>
              <a:rPr lang="hu-HU" b="1" dirty="0" smtClean="0"/>
              <a:t> Text </a:t>
            </a:r>
            <a:r>
              <a:rPr lang="hu-HU" dirty="0" smtClean="0"/>
              <a:t>(</a:t>
            </a:r>
            <a:r>
              <a:rPr lang="hu-HU" dirty="0" err="1" smtClean="0"/>
              <a:t>Clifford</a:t>
            </a:r>
            <a:r>
              <a:rPr lang="hu-HU" dirty="0" smtClean="0"/>
              <a:t> </a:t>
            </a:r>
            <a:r>
              <a:rPr lang="hu-HU" dirty="0" err="1" smtClean="0"/>
              <a:t>Geertz</a:t>
            </a:r>
            <a:r>
              <a:rPr lang="hu-HU" dirty="0" smtClean="0"/>
              <a:t>)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4112" cy="120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4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1549</Words>
  <Application>Microsoft Office PowerPoint</Application>
  <PresentationFormat>Szélesvásznú</PresentationFormat>
  <Paragraphs>143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Office-téma</vt:lpstr>
      <vt:lpstr>   Géza Horváth  Einführung in die Kulturwissenschaft II. </vt:lpstr>
      <vt:lpstr>CULTURAL STUDIES – KULTURWISSENSCHAFT(EN)</vt:lpstr>
      <vt:lpstr>Cultural Studies, Kulturwissenschaft(en)? Entstehung – Blütezeit – Untergang? </vt:lpstr>
      <vt:lpstr>Nietzsches Zivilisationskritik der Moderne – Nietzsche  kritisiert die Verwissenschaftlichung und Technisierung der Lebenswelt:</vt:lpstr>
      <vt:lpstr>PowerPoint-bemutató</vt:lpstr>
      <vt:lpstr>PowerPoint-bemutató</vt:lpstr>
      <vt:lpstr>Cultural Studies - Entstehung</vt:lpstr>
      <vt:lpstr>Cultural Studies Die Birmingham-Schule – statt einer Elite → Masse</vt:lpstr>
      <vt:lpstr>Cultural Studies in den USA</vt:lpstr>
      <vt:lpstr>Kulturwissenschaften in Deutschland</vt:lpstr>
      <vt:lpstr>PowerPoint-bemutató</vt:lpstr>
      <vt:lpstr>Geisteswissenschaften ↔ Kulturwissenschaften</vt:lpstr>
      <vt:lpstr>Leitoppositionen der Geisteswissenschaften</vt:lpstr>
      <vt:lpstr>Geisteswissenschaften ↔ Kulturwissenschaften Geist ↔ Materie</vt:lpstr>
      <vt:lpstr>Wie wird aus dem „Wort Gottes” (Logos) „Tat”? Faust übersetzt Joh. 1,1. „Das Wort ward Fleisch – Im Anfang war das Wort, und das Wort bei Gott, und Gott war das Wort.”</vt:lpstr>
      <vt:lpstr>Geisteswissenschaften ↔ Kulturwissenschaften</vt:lpstr>
      <vt:lpstr>PowerPoint-bemutató</vt:lpstr>
      <vt:lpstr>Poststrukturalistische französische Theorien</vt:lpstr>
      <vt:lpstr>Die Toronto-Schule in Kanada: Mündlichkeit und Schriftlichkeit</vt:lpstr>
      <vt:lpstr>Rehabilitierung der Geisteswissenschaften?</vt:lpstr>
      <vt:lpstr>Cultural Studies ↔ Kulturwissenschaften Unterschiede - Zusammenfassung</vt:lpstr>
      <vt:lpstr>Cultural Studies ↔ Kulturwissenschaften Unterschiede - 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 die Kulturwissenschaften II.</dc:title>
  <dc:creator>Geza</dc:creator>
  <cp:lastModifiedBy>HG</cp:lastModifiedBy>
  <cp:revision>139</cp:revision>
  <dcterms:created xsi:type="dcterms:W3CDTF">2017-01-23T21:40:10Z</dcterms:created>
  <dcterms:modified xsi:type="dcterms:W3CDTF">2023-08-30T09:28:22Z</dcterms:modified>
</cp:coreProperties>
</file>