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4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24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33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7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75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0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66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79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45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9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DF6F-5A2A-49C3-AC3D-1E7369C05B99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6AF2-64BB-495A-89E9-7064D5BE8A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1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0056" y="1444705"/>
            <a:ext cx="9144000" cy="435502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Géza Horváth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Einführung</a:t>
            </a:r>
            <a:r>
              <a:rPr lang="hu-HU" b="1" dirty="0" smtClean="0"/>
              <a:t> </a:t>
            </a:r>
            <a:r>
              <a:rPr lang="hu-HU" b="1" dirty="0"/>
              <a:t>in die </a:t>
            </a:r>
            <a:r>
              <a:rPr lang="hu-HU" b="1" dirty="0" err="1" smtClean="0"/>
              <a:t>Kulturwissenschaft</a:t>
            </a:r>
            <a:r>
              <a:rPr lang="hu-HU" b="1" dirty="0" smtClean="0"/>
              <a:t> VI.</a:t>
            </a:r>
            <a:br>
              <a:rPr lang="hu-HU" b="1" dirty="0" smtClean="0"/>
            </a:b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Künstliche</a:t>
            </a:r>
            <a:r>
              <a:rPr lang="hu-HU" sz="3600" b="1" dirty="0" smtClean="0"/>
              <a:t> und </a:t>
            </a:r>
            <a:r>
              <a:rPr lang="hu-HU" sz="3600" b="1" dirty="0" err="1" smtClean="0"/>
              <a:t>symbolische</a:t>
            </a:r>
            <a:r>
              <a:rPr lang="hu-HU" sz="3600" b="1" dirty="0" smtClean="0"/>
              <a:t> Körper</a:t>
            </a:r>
            <a:endParaRPr lang="hu-HU" sz="36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dirty="0" err="1" smtClean="0"/>
              <a:t>Künstliche</a:t>
            </a:r>
            <a:r>
              <a:rPr lang="hu-HU" dirty="0" smtClean="0"/>
              <a:t> </a:t>
            </a:r>
            <a:r>
              <a:rPr lang="hu-HU" dirty="0" err="1" smtClean="0"/>
              <a:t>Menschen</a:t>
            </a:r>
            <a:r>
              <a:rPr lang="hu-HU" dirty="0" smtClean="0"/>
              <a:t>:</a:t>
            </a:r>
          </a:p>
          <a:p>
            <a:pPr marL="0" indent="0" algn="ctr">
              <a:buNone/>
            </a:pPr>
            <a:r>
              <a:rPr lang="hu-HU" b="1" dirty="0" smtClean="0"/>
              <a:t>Hobbes</a:t>
            </a:r>
            <a:r>
              <a:rPr lang="hu-HU" dirty="0" smtClean="0"/>
              <a:t>: </a:t>
            </a:r>
            <a:r>
              <a:rPr lang="hu-HU" i="1" dirty="0" err="1" smtClean="0"/>
              <a:t>Leviathan</a:t>
            </a:r>
            <a:r>
              <a:rPr lang="hu-HU" dirty="0" smtClean="0"/>
              <a:t> (1651) – der </a:t>
            </a:r>
            <a:r>
              <a:rPr lang="hu-HU" dirty="0" err="1" smtClean="0"/>
              <a:t>Staat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</a:t>
            </a:r>
            <a:r>
              <a:rPr lang="hu-HU" dirty="0" err="1" smtClean="0"/>
              <a:t>Mensch</a:t>
            </a:r>
            <a:r>
              <a:rPr lang="hu-HU" dirty="0" smtClean="0"/>
              <a:t> (</a:t>
            </a:r>
            <a:r>
              <a:rPr lang="hu-HU" dirty="0" err="1" smtClean="0"/>
              <a:t>Megakörper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dirty="0" err="1" smtClean="0"/>
              <a:t>Automate</a:t>
            </a:r>
            <a:r>
              <a:rPr lang="hu-HU" dirty="0" smtClean="0"/>
              <a:t>: </a:t>
            </a:r>
            <a:r>
              <a:rPr lang="hu-HU" b="1" dirty="0" smtClean="0"/>
              <a:t>E.T.A</a:t>
            </a:r>
            <a:r>
              <a:rPr lang="hu-HU" b="1" dirty="0" smtClean="0"/>
              <a:t>. Hoffmann</a:t>
            </a:r>
            <a:r>
              <a:rPr lang="hu-HU" dirty="0" smtClean="0"/>
              <a:t>: Olimpia (</a:t>
            </a:r>
            <a:r>
              <a:rPr lang="hu-HU" i="1" dirty="0" smtClean="0"/>
              <a:t>Der </a:t>
            </a:r>
            <a:r>
              <a:rPr lang="hu-HU" i="1" dirty="0" err="1" smtClean="0"/>
              <a:t>Sandmann</a:t>
            </a:r>
            <a:r>
              <a:rPr lang="hu-HU" i="1" dirty="0" smtClean="0"/>
              <a:t>, 1816)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b="1" dirty="0" smtClean="0"/>
              <a:t>Mary Shelley</a:t>
            </a:r>
            <a:r>
              <a:rPr lang="hu-HU" dirty="0" smtClean="0"/>
              <a:t>: </a:t>
            </a:r>
            <a:r>
              <a:rPr lang="hu-HU" i="1" dirty="0" smtClean="0"/>
              <a:t>Frankenstein </a:t>
            </a:r>
            <a:r>
              <a:rPr lang="hu-HU" i="1" dirty="0" err="1" smtClean="0"/>
              <a:t>oder</a:t>
            </a:r>
            <a:r>
              <a:rPr lang="hu-HU" i="1" dirty="0" smtClean="0"/>
              <a:t> der </a:t>
            </a:r>
            <a:r>
              <a:rPr lang="hu-HU" i="1" dirty="0" err="1" smtClean="0"/>
              <a:t>moderne</a:t>
            </a:r>
            <a:r>
              <a:rPr lang="hu-HU" i="1" dirty="0" smtClean="0"/>
              <a:t> Prometheus </a:t>
            </a:r>
            <a:r>
              <a:rPr lang="hu-HU" dirty="0" smtClean="0"/>
              <a:t>(1818)</a:t>
            </a:r>
          </a:p>
          <a:p>
            <a:pPr algn="ctr"/>
            <a:r>
              <a:rPr lang="hu-HU" b="1" dirty="0" err="1" smtClean="0"/>
              <a:t>Goethe</a:t>
            </a:r>
            <a:r>
              <a:rPr lang="hu-HU" dirty="0" err="1" smtClean="0"/>
              <a:t>s</a:t>
            </a:r>
            <a:r>
              <a:rPr lang="hu-HU" dirty="0" smtClean="0"/>
              <a:t> Homunculus (</a:t>
            </a:r>
            <a:r>
              <a:rPr lang="hu-HU" i="1" dirty="0" smtClean="0"/>
              <a:t>Faust II</a:t>
            </a:r>
            <a:r>
              <a:rPr lang="hu-HU" dirty="0" smtClean="0"/>
              <a:t>., 1826-31)</a:t>
            </a:r>
          </a:p>
          <a:p>
            <a:pPr marL="0" indent="0" algn="ctr">
              <a:buNone/>
            </a:pPr>
            <a:r>
              <a:rPr lang="hu-HU" dirty="0" err="1" smtClean="0"/>
              <a:t>Posthumaner</a:t>
            </a:r>
            <a:r>
              <a:rPr lang="hu-HU" dirty="0" smtClean="0"/>
              <a:t> </a:t>
            </a:r>
            <a:r>
              <a:rPr lang="hu-HU" dirty="0" smtClean="0"/>
              <a:t>Körper:</a:t>
            </a:r>
          </a:p>
          <a:p>
            <a:pPr marL="0" indent="0" algn="ctr">
              <a:buNone/>
            </a:pPr>
            <a:r>
              <a:rPr lang="hu-HU" dirty="0" err="1" smtClean="0"/>
              <a:t>Phantasma</a:t>
            </a:r>
            <a:r>
              <a:rPr lang="hu-HU" dirty="0" smtClean="0"/>
              <a:t> </a:t>
            </a:r>
            <a:r>
              <a:rPr lang="hu-HU" dirty="0" smtClean="0"/>
              <a:t>der </a:t>
            </a:r>
            <a:r>
              <a:rPr lang="hu-HU" dirty="0" err="1" smtClean="0"/>
              <a:t>Unsterblichkeit</a:t>
            </a:r>
            <a:r>
              <a:rPr lang="hu-HU" dirty="0" smtClean="0"/>
              <a:t> </a:t>
            </a:r>
            <a:r>
              <a:rPr lang="hu-HU" dirty="0" err="1" smtClean="0"/>
              <a:t>eines</a:t>
            </a:r>
            <a:r>
              <a:rPr lang="hu-HU" dirty="0" smtClean="0"/>
              <a:t> </a:t>
            </a:r>
            <a:r>
              <a:rPr lang="hu-HU" dirty="0" err="1" smtClean="0"/>
              <a:t>technisch</a:t>
            </a:r>
            <a:r>
              <a:rPr lang="hu-HU" dirty="0" smtClean="0"/>
              <a:t> </a:t>
            </a:r>
            <a:r>
              <a:rPr lang="hu-HU" dirty="0" err="1" smtClean="0"/>
              <a:t>implementierten</a:t>
            </a:r>
            <a:r>
              <a:rPr lang="hu-HU" dirty="0" smtClean="0"/>
              <a:t> </a:t>
            </a:r>
            <a:r>
              <a:rPr lang="hu-HU" dirty="0" err="1" smtClean="0"/>
              <a:t>Körpers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err="1" smtClean="0"/>
              <a:t>Christliches</a:t>
            </a:r>
            <a:r>
              <a:rPr lang="hu-HU" dirty="0" smtClean="0"/>
              <a:t> </a:t>
            </a:r>
            <a:r>
              <a:rPr lang="hu-HU" dirty="0" err="1" smtClean="0"/>
              <a:t>Heilsversprechen</a:t>
            </a:r>
            <a:r>
              <a:rPr lang="hu-HU" dirty="0" smtClean="0"/>
              <a:t>	</a:t>
            </a:r>
            <a:r>
              <a:rPr lang="hu-HU" b="1" dirty="0" smtClean="0">
                <a:solidFill>
                  <a:srgbClr val="C00000"/>
                </a:solidFill>
              </a:rPr>
              <a:t>↔</a:t>
            </a:r>
            <a:r>
              <a:rPr lang="hu-HU" dirty="0" smtClean="0"/>
              <a:t>	</a:t>
            </a:r>
            <a:r>
              <a:rPr lang="hu-HU" dirty="0" err="1" smtClean="0"/>
              <a:t>Heilserwartungen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Medizin</a:t>
            </a:r>
            <a:r>
              <a:rPr lang="hu-HU" dirty="0" smtClean="0"/>
              <a:t> </a:t>
            </a:r>
            <a:r>
              <a:rPr lang="hu-HU" dirty="0" smtClean="0"/>
              <a:t>und </a:t>
            </a:r>
            <a:r>
              <a:rPr lang="hu-HU" dirty="0" err="1" smtClean="0"/>
              <a:t>Technik</a:t>
            </a:r>
            <a:r>
              <a:rPr lang="hu-HU" dirty="0" smtClean="0"/>
              <a:t>	</a:t>
            </a:r>
          </a:p>
          <a:p>
            <a:pPr marL="0" indent="0" algn="ctr">
              <a:buNone/>
            </a:pPr>
            <a:r>
              <a:rPr lang="hu-HU" dirty="0" err="1" smtClean="0"/>
              <a:t>Trennung</a:t>
            </a:r>
            <a:r>
              <a:rPr lang="hu-HU" dirty="0" smtClean="0"/>
              <a:t> von Körper und </a:t>
            </a:r>
            <a:r>
              <a:rPr lang="hu-HU" dirty="0" err="1"/>
              <a:t>S</a:t>
            </a:r>
            <a:r>
              <a:rPr lang="hu-HU" dirty="0" err="1" smtClean="0"/>
              <a:t>chrift</a:t>
            </a:r>
            <a:r>
              <a:rPr lang="hu-HU" dirty="0" smtClean="0"/>
              <a:t> → </a:t>
            </a:r>
            <a:r>
              <a:rPr lang="hu-HU" dirty="0" err="1" smtClean="0"/>
              <a:t>Alphabetisierung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err="1" smtClean="0"/>
              <a:t>Trennung</a:t>
            </a:r>
            <a:r>
              <a:rPr lang="hu-HU" dirty="0" smtClean="0"/>
              <a:t> von Körper und </a:t>
            </a:r>
            <a:r>
              <a:rPr lang="hu-HU" dirty="0" err="1" smtClean="0"/>
              <a:t>Ersatzkörper</a:t>
            </a:r>
            <a:r>
              <a:rPr lang="hu-HU" dirty="0" smtClean="0"/>
              <a:t> → Avatar (</a:t>
            </a:r>
            <a:r>
              <a:rPr lang="hu-HU" dirty="0" err="1" smtClean="0"/>
              <a:t>Aufbruch</a:t>
            </a:r>
            <a:r>
              <a:rPr lang="hu-HU" dirty="0" smtClean="0"/>
              <a:t> nach Pandora, </a:t>
            </a:r>
            <a:r>
              <a:rPr lang="hu-HU" dirty="0" err="1" smtClean="0"/>
              <a:t>US-amerikanischer</a:t>
            </a:r>
            <a:r>
              <a:rPr lang="hu-HU" dirty="0" smtClean="0"/>
              <a:t> </a:t>
            </a:r>
            <a:r>
              <a:rPr lang="hu-HU" dirty="0" err="1" smtClean="0"/>
              <a:t>Science-Fiction-Film</a:t>
            </a:r>
            <a:r>
              <a:rPr lang="hu-HU" dirty="0" smtClean="0"/>
              <a:t>, </a:t>
            </a:r>
            <a:r>
              <a:rPr lang="hu-HU" b="1" u="sng" dirty="0" smtClean="0"/>
              <a:t>J. </a:t>
            </a:r>
            <a:r>
              <a:rPr lang="hu-HU" b="1" u="sng" dirty="0" err="1" smtClean="0"/>
              <a:t>Cameron</a:t>
            </a:r>
            <a:r>
              <a:rPr lang="hu-HU" dirty="0" smtClean="0"/>
              <a:t>, 2009)</a:t>
            </a:r>
          </a:p>
          <a:p>
            <a:pPr marL="0" indent="0" algn="ctr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1337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Körpertechniken</a:t>
            </a:r>
            <a:endParaRPr lang="hu-HU" sz="3600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839788" y="234700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Symbolische</a:t>
            </a:r>
            <a:r>
              <a:rPr lang="hu-HU" dirty="0" smtClean="0"/>
              <a:t> </a:t>
            </a:r>
            <a:r>
              <a:rPr lang="hu-HU" dirty="0" err="1" smtClean="0"/>
              <a:t>Handlungen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839788" y="3424811"/>
            <a:ext cx="5157787" cy="3430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sind </a:t>
            </a:r>
            <a:r>
              <a:rPr lang="hu-HU" sz="2400" dirty="0" err="1" smtClean="0"/>
              <a:t>Handlungen</a:t>
            </a:r>
            <a:r>
              <a:rPr lang="hu-HU" sz="2400" dirty="0" smtClean="0"/>
              <a:t>, in </a:t>
            </a:r>
            <a:r>
              <a:rPr lang="hu-HU" sz="2400" dirty="0" err="1" smtClean="0"/>
              <a:t>denen</a:t>
            </a:r>
            <a:r>
              <a:rPr lang="hu-HU" sz="2400" dirty="0" smtClean="0"/>
              <a:t> die </a:t>
            </a:r>
            <a:r>
              <a:rPr lang="hu-HU" sz="2400" dirty="0" err="1" smtClean="0"/>
              <a:t>Identität</a:t>
            </a:r>
            <a:r>
              <a:rPr lang="hu-HU" sz="2400" dirty="0" smtClean="0"/>
              <a:t> </a:t>
            </a:r>
            <a:r>
              <a:rPr lang="hu-HU" sz="2400" dirty="0" err="1" smtClean="0"/>
              <a:t>einer</a:t>
            </a:r>
            <a:r>
              <a:rPr lang="hu-HU" sz="2400" dirty="0" smtClean="0"/>
              <a:t> </a:t>
            </a:r>
            <a:r>
              <a:rPr lang="hu-HU" sz="2400" dirty="0" err="1" smtClean="0"/>
              <a:t>Person</a:t>
            </a:r>
            <a:r>
              <a:rPr lang="hu-HU" sz="2400" dirty="0" smtClean="0"/>
              <a:t>, </a:t>
            </a:r>
            <a:r>
              <a:rPr lang="hu-HU" sz="2400" dirty="0" err="1" smtClean="0"/>
              <a:t>eines</a:t>
            </a:r>
            <a:r>
              <a:rPr lang="hu-HU" sz="2400" dirty="0" smtClean="0"/>
              <a:t> </a:t>
            </a:r>
            <a:r>
              <a:rPr lang="hu-HU" sz="2400" dirty="0" err="1" smtClean="0"/>
              <a:t>Standes</a:t>
            </a:r>
            <a:r>
              <a:rPr lang="hu-HU" sz="2400" dirty="0" smtClean="0"/>
              <a:t>, </a:t>
            </a:r>
            <a:r>
              <a:rPr lang="hu-HU" sz="2400" dirty="0" err="1" smtClean="0"/>
              <a:t>einer</a:t>
            </a:r>
            <a:r>
              <a:rPr lang="hu-HU" sz="2400" dirty="0" smtClean="0"/>
              <a:t> </a:t>
            </a:r>
            <a:r>
              <a:rPr lang="hu-HU" sz="2400" dirty="0" err="1" smtClean="0"/>
              <a:t>Kultur</a:t>
            </a:r>
            <a:r>
              <a:rPr lang="hu-HU" sz="2400" dirty="0" smtClean="0"/>
              <a:t> </a:t>
            </a:r>
            <a:r>
              <a:rPr lang="hu-HU" sz="2400" dirty="0" err="1" smtClean="0"/>
              <a:t>repräsentiert</a:t>
            </a:r>
            <a:r>
              <a:rPr lang="hu-HU" sz="2400" dirty="0" smtClean="0"/>
              <a:t> </a:t>
            </a:r>
            <a:r>
              <a:rPr lang="hu-HU" sz="2400" dirty="0" err="1" smtClean="0"/>
              <a:t>wird</a:t>
            </a:r>
            <a:endParaRPr lang="hu-HU" sz="2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6097588" y="234700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Unscheinbare</a:t>
            </a:r>
            <a:r>
              <a:rPr lang="hu-HU" dirty="0" smtClean="0"/>
              <a:t> </a:t>
            </a:r>
            <a:r>
              <a:rPr lang="hu-HU" dirty="0" err="1" smtClean="0"/>
              <a:t>Handlungen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6097588" y="3427302"/>
            <a:ext cx="5183188" cy="3430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Sind </a:t>
            </a:r>
            <a:r>
              <a:rPr lang="hu-HU" sz="2400" dirty="0" err="1" smtClean="0"/>
              <a:t>alltägliche</a:t>
            </a:r>
            <a:r>
              <a:rPr lang="hu-HU" sz="2400" dirty="0" smtClean="0"/>
              <a:t> </a:t>
            </a:r>
            <a:r>
              <a:rPr lang="hu-HU" sz="2400" dirty="0" err="1" smtClean="0"/>
              <a:t>Praktiken</a:t>
            </a:r>
            <a:r>
              <a:rPr lang="hu-HU" sz="2400" dirty="0" smtClean="0"/>
              <a:t>, in </a:t>
            </a:r>
            <a:r>
              <a:rPr lang="hu-HU" sz="2400" dirty="0" err="1" smtClean="0"/>
              <a:t>denen</a:t>
            </a:r>
            <a:r>
              <a:rPr lang="hu-HU" sz="2400" dirty="0" smtClean="0"/>
              <a:t> </a:t>
            </a:r>
            <a:r>
              <a:rPr lang="hu-HU" sz="2400" dirty="0" err="1" smtClean="0"/>
              <a:t>menschliches</a:t>
            </a:r>
            <a:r>
              <a:rPr lang="hu-HU" sz="2400" dirty="0" smtClean="0"/>
              <a:t> </a:t>
            </a:r>
            <a:r>
              <a:rPr lang="hu-HU" sz="2400" dirty="0" err="1" smtClean="0"/>
              <a:t>Selbstverständnis</a:t>
            </a:r>
            <a:r>
              <a:rPr lang="hu-HU" sz="2400" dirty="0" smtClean="0"/>
              <a:t> </a:t>
            </a:r>
            <a:r>
              <a:rPr lang="hu-HU" sz="2400" dirty="0" err="1" smtClean="0"/>
              <a:t>reproduziert</a:t>
            </a:r>
            <a:r>
              <a:rPr lang="hu-HU" sz="2400" dirty="0" smtClean="0"/>
              <a:t> </a:t>
            </a:r>
            <a:r>
              <a:rPr lang="hu-HU" sz="2400" dirty="0" err="1" smtClean="0"/>
              <a:t>wird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93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Körpertechniken</a:t>
            </a:r>
            <a:endParaRPr lang="hu-HU" sz="3600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838200" y="26278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„</a:t>
            </a:r>
            <a:r>
              <a:rPr lang="hu-HU" sz="2400" b="1" dirty="0" err="1" smtClean="0"/>
              <a:t>Zivilisationsprozess</a:t>
            </a:r>
            <a:r>
              <a:rPr lang="hu-HU" sz="2400" dirty="0" smtClean="0"/>
              <a:t>” des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: Körper- und </a:t>
            </a:r>
            <a:r>
              <a:rPr lang="hu-HU" sz="2400" dirty="0" err="1" smtClean="0"/>
              <a:t>Affektkontrolle</a:t>
            </a:r>
            <a:r>
              <a:rPr lang="hu-HU" sz="2400" dirty="0" smtClean="0"/>
              <a:t>, die </a:t>
            </a:r>
            <a:r>
              <a:rPr lang="hu-HU" sz="2400" dirty="0" err="1" smtClean="0"/>
              <a:t>die</a:t>
            </a:r>
            <a:r>
              <a:rPr lang="hu-HU" sz="2400" dirty="0" smtClean="0"/>
              <a:t> </a:t>
            </a:r>
            <a:r>
              <a:rPr lang="hu-HU" sz="2400" dirty="0" err="1" smtClean="0"/>
              <a:t>Gesellschaft</a:t>
            </a:r>
            <a:r>
              <a:rPr lang="hu-HU" sz="2400" dirty="0" smtClean="0"/>
              <a:t> </a:t>
            </a:r>
            <a:r>
              <a:rPr lang="hu-HU" sz="2400" dirty="0" err="1" smtClean="0"/>
              <a:t>ihren</a:t>
            </a:r>
            <a:r>
              <a:rPr lang="hu-HU" sz="2400" dirty="0" smtClean="0"/>
              <a:t> </a:t>
            </a:r>
            <a:r>
              <a:rPr lang="hu-HU" sz="2400" dirty="0" err="1" smtClean="0"/>
              <a:t>Mitgliedern</a:t>
            </a:r>
            <a:r>
              <a:rPr lang="hu-HU" sz="2400" dirty="0" smtClean="0"/>
              <a:t> </a:t>
            </a:r>
            <a:r>
              <a:rPr lang="hu-HU" sz="2400" dirty="0" err="1" smtClean="0"/>
              <a:t>auferlegt</a:t>
            </a:r>
            <a:r>
              <a:rPr lang="hu-HU" sz="2400" dirty="0" smtClean="0"/>
              <a:t> = </a:t>
            </a:r>
            <a:r>
              <a:rPr lang="hu-HU" sz="2400" dirty="0" err="1" smtClean="0"/>
              <a:t>Verhaltensregeln</a:t>
            </a:r>
            <a:r>
              <a:rPr lang="hu-HU" sz="2400" dirty="0" smtClean="0"/>
              <a:t> (</a:t>
            </a:r>
            <a:r>
              <a:rPr lang="hu-HU" sz="2400" dirty="0" err="1" smtClean="0"/>
              <a:t>Esskultur</a:t>
            </a:r>
            <a:r>
              <a:rPr lang="hu-HU" sz="2400" dirty="0" smtClean="0"/>
              <a:t>, </a:t>
            </a:r>
            <a:r>
              <a:rPr lang="hu-HU" sz="2400" dirty="0" err="1" smtClean="0"/>
              <a:t>Wohnkultur</a:t>
            </a:r>
            <a:r>
              <a:rPr lang="hu-HU" sz="2400" dirty="0" smtClean="0"/>
              <a:t> etc.) (</a:t>
            </a:r>
            <a:r>
              <a:rPr lang="hu-HU" sz="2400" b="1" dirty="0" smtClean="0"/>
              <a:t>Norbert Elias</a:t>
            </a:r>
            <a:r>
              <a:rPr lang="hu-HU" sz="2400" dirty="0" smtClean="0"/>
              <a:t>)</a:t>
            </a:r>
          </a:p>
          <a:p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„</a:t>
            </a:r>
            <a:r>
              <a:rPr lang="hu-HU" sz="2400" b="1" dirty="0" smtClean="0"/>
              <a:t>Habitus</a:t>
            </a:r>
            <a:r>
              <a:rPr lang="hu-HU" sz="2400" dirty="0" smtClean="0"/>
              <a:t>” – </a:t>
            </a:r>
            <a:r>
              <a:rPr lang="hu-HU" sz="2400" dirty="0" err="1" smtClean="0"/>
              <a:t>Ensemble</a:t>
            </a:r>
            <a:r>
              <a:rPr lang="hu-HU" sz="2400" dirty="0" smtClean="0"/>
              <a:t> von </a:t>
            </a:r>
            <a:r>
              <a:rPr lang="hu-HU" sz="2400" dirty="0" err="1" smtClean="0"/>
              <a:t>kulturellen</a:t>
            </a:r>
            <a:r>
              <a:rPr lang="hu-HU" sz="2400" dirty="0" smtClean="0"/>
              <a:t> </a:t>
            </a:r>
            <a:r>
              <a:rPr lang="hu-HU" sz="2400" dirty="0" err="1" smtClean="0"/>
              <a:t>Prägungen</a:t>
            </a:r>
            <a:r>
              <a:rPr lang="hu-HU" sz="2400" dirty="0" smtClean="0"/>
              <a:t>, die </a:t>
            </a:r>
            <a:r>
              <a:rPr lang="hu-HU" sz="2400" dirty="0" err="1" smtClean="0"/>
              <a:t>durch</a:t>
            </a:r>
            <a:r>
              <a:rPr lang="hu-HU" sz="2400" dirty="0" smtClean="0"/>
              <a:t> </a:t>
            </a:r>
            <a:r>
              <a:rPr lang="hu-HU" sz="2400" dirty="0" err="1" smtClean="0"/>
              <a:t>Lernen</a:t>
            </a:r>
            <a:r>
              <a:rPr lang="hu-HU" sz="2400" dirty="0" smtClean="0"/>
              <a:t>, </a:t>
            </a:r>
            <a:r>
              <a:rPr lang="hu-HU" sz="2400" dirty="0" err="1" smtClean="0"/>
              <a:t>Wiederholung</a:t>
            </a:r>
            <a:r>
              <a:rPr lang="hu-HU" sz="2400" dirty="0" smtClean="0"/>
              <a:t> etc. </a:t>
            </a:r>
            <a:r>
              <a:rPr lang="hu-HU" sz="2400" dirty="0" err="1"/>
              <a:t>z</a:t>
            </a:r>
            <a:r>
              <a:rPr lang="hu-HU" sz="2400" dirty="0" err="1" smtClean="0"/>
              <a:t>ur</a:t>
            </a:r>
            <a:r>
              <a:rPr lang="hu-HU" sz="2400" dirty="0" smtClean="0"/>
              <a:t> </a:t>
            </a:r>
            <a:r>
              <a:rPr lang="hu-HU" sz="2400" dirty="0" err="1" smtClean="0"/>
              <a:t>Gewohnheit</a:t>
            </a:r>
            <a:r>
              <a:rPr lang="hu-HU" sz="2400" dirty="0" smtClean="0"/>
              <a:t> </a:t>
            </a:r>
            <a:r>
              <a:rPr lang="hu-HU" sz="2400" dirty="0" err="1" smtClean="0"/>
              <a:t>werden</a:t>
            </a:r>
            <a:r>
              <a:rPr lang="hu-HU" sz="2400" dirty="0" smtClean="0"/>
              <a:t> und </a:t>
            </a:r>
            <a:r>
              <a:rPr lang="hu-HU" sz="2400" dirty="0" err="1" smtClean="0"/>
              <a:t>so</a:t>
            </a:r>
            <a:r>
              <a:rPr lang="hu-HU" sz="2400" dirty="0" smtClean="0"/>
              <a:t> </a:t>
            </a:r>
            <a:r>
              <a:rPr lang="hu-HU" sz="2400" dirty="0" err="1" smtClean="0"/>
              <a:t>tief</a:t>
            </a:r>
            <a:r>
              <a:rPr lang="hu-HU" sz="2400" dirty="0" smtClean="0"/>
              <a:t> </a:t>
            </a:r>
            <a:r>
              <a:rPr lang="hu-HU" sz="2400" dirty="0" err="1" smtClean="0"/>
              <a:t>verinnerlicht</a:t>
            </a:r>
            <a:r>
              <a:rPr lang="hu-HU" sz="2400" dirty="0" smtClean="0"/>
              <a:t> </a:t>
            </a:r>
            <a:r>
              <a:rPr lang="hu-HU" sz="2400" dirty="0" err="1" smtClean="0"/>
              <a:t>sind</a:t>
            </a:r>
            <a:r>
              <a:rPr lang="hu-HU" sz="2400" dirty="0" smtClean="0"/>
              <a:t>, </a:t>
            </a:r>
            <a:r>
              <a:rPr lang="hu-HU" sz="2400" dirty="0" err="1" smtClean="0"/>
              <a:t>dass</a:t>
            </a:r>
            <a:r>
              <a:rPr lang="hu-HU" sz="2400" dirty="0" smtClean="0"/>
              <a:t> </a:t>
            </a:r>
            <a:r>
              <a:rPr lang="hu-HU" sz="2400" dirty="0" err="1" smtClean="0"/>
              <a:t>sie</a:t>
            </a:r>
            <a:r>
              <a:rPr lang="hu-HU" sz="2400" dirty="0" smtClean="0"/>
              <a:t> </a:t>
            </a:r>
            <a:r>
              <a:rPr lang="hu-HU" sz="2400" dirty="0" err="1" smtClean="0"/>
              <a:t>ohne</a:t>
            </a:r>
            <a:r>
              <a:rPr lang="hu-HU" sz="2400" dirty="0" smtClean="0"/>
              <a:t> </a:t>
            </a:r>
            <a:r>
              <a:rPr lang="hu-HU" sz="2400" dirty="0" err="1" smtClean="0"/>
              <a:t>Rekurs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dirty="0" err="1" smtClean="0"/>
              <a:t>Bewusstsein</a:t>
            </a:r>
            <a:r>
              <a:rPr lang="hu-HU" sz="2400" dirty="0" smtClean="0"/>
              <a:t> </a:t>
            </a:r>
            <a:r>
              <a:rPr lang="hu-HU" sz="2400" dirty="0" err="1" smtClean="0"/>
              <a:t>wirksam</a:t>
            </a:r>
            <a:r>
              <a:rPr lang="hu-HU" sz="2400" dirty="0" smtClean="0"/>
              <a:t> </a:t>
            </a:r>
            <a:r>
              <a:rPr lang="hu-HU" sz="2400" dirty="0" err="1" smtClean="0"/>
              <a:t>werden</a:t>
            </a:r>
            <a:r>
              <a:rPr lang="hu-HU" sz="2400" dirty="0" smtClean="0"/>
              <a:t>. Die </a:t>
            </a:r>
            <a:r>
              <a:rPr lang="hu-HU" sz="2400" dirty="0" err="1" smtClean="0"/>
              <a:t>Aufgabe</a:t>
            </a:r>
            <a:r>
              <a:rPr lang="hu-HU" sz="2400" dirty="0" smtClean="0"/>
              <a:t> der </a:t>
            </a:r>
            <a:r>
              <a:rPr lang="hu-HU" sz="2400" dirty="0" err="1" smtClean="0"/>
              <a:t>Schule</a:t>
            </a:r>
            <a:r>
              <a:rPr lang="hu-HU" sz="2400" dirty="0" smtClean="0"/>
              <a:t> </a:t>
            </a:r>
            <a:r>
              <a:rPr lang="hu-HU" sz="2400" dirty="0" err="1" smtClean="0"/>
              <a:t>sei</a:t>
            </a:r>
            <a:r>
              <a:rPr lang="hu-HU" sz="2400" dirty="0" smtClean="0"/>
              <a:t> „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dirty="0" err="1" smtClean="0"/>
              <a:t>kollektive</a:t>
            </a:r>
            <a:r>
              <a:rPr lang="hu-HU" sz="2400" dirty="0" smtClean="0"/>
              <a:t> </a:t>
            </a:r>
            <a:r>
              <a:rPr lang="hu-HU" sz="2400" dirty="0" err="1" smtClean="0"/>
              <a:t>Erbe</a:t>
            </a:r>
            <a:r>
              <a:rPr lang="hu-HU" sz="2400" dirty="0" smtClean="0"/>
              <a:t> in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sowohl</a:t>
            </a:r>
            <a:r>
              <a:rPr lang="hu-HU" sz="2400" dirty="0" smtClean="0"/>
              <a:t> </a:t>
            </a:r>
            <a:r>
              <a:rPr lang="hu-HU" sz="2400" dirty="0" err="1" smtClean="0"/>
              <a:t>individuell</a:t>
            </a:r>
            <a:r>
              <a:rPr lang="hu-HU" sz="2400" dirty="0" smtClean="0"/>
              <a:t>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kollektiv</a:t>
            </a:r>
            <a:r>
              <a:rPr lang="hu-HU" sz="2400" dirty="0" smtClean="0"/>
              <a:t> </a:t>
            </a:r>
            <a:r>
              <a:rPr lang="hu-HU" sz="2400" dirty="0" err="1" smtClean="0"/>
              <a:t>Unbewusstes</a:t>
            </a:r>
            <a:r>
              <a:rPr lang="hu-HU" sz="2400" dirty="0" smtClean="0"/>
              <a:t> </a:t>
            </a:r>
            <a:r>
              <a:rPr lang="hu-HU" sz="2400" dirty="0" err="1" smtClean="0"/>
              <a:t>zu</a:t>
            </a:r>
            <a:r>
              <a:rPr lang="hu-HU" sz="2400" dirty="0" smtClean="0"/>
              <a:t> </a:t>
            </a:r>
            <a:r>
              <a:rPr lang="hu-HU" sz="2400" dirty="0" err="1" smtClean="0"/>
              <a:t>verwandeln</a:t>
            </a:r>
            <a:r>
              <a:rPr lang="hu-HU" sz="2400" dirty="0" smtClean="0"/>
              <a:t>.” (A 110) (</a:t>
            </a:r>
            <a:r>
              <a:rPr lang="hu-HU" sz="2400" b="1" dirty="0" smtClean="0"/>
              <a:t>Pierre </a:t>
            </a:r>
            <a:r>
              <a:rPr lang="hu-HU" sz="2400" b="1" dirty="0" err="1" smtClean="0"/>
              <a:t>Bourdieu</a:t>
            </a:r>
            <a:r>
              <a:rPr lang="hu-HU" sz="2400" dirty="0" smtClean="0"/>
              <a:t>) → </a:t>
            </a:r>
            <a:r>
              <a:rPr lang="hu-HU" sz="2400" dirty="0" err="1" smtClean="0"/>
              <a:t>vgl</a:t>
            </a:r>
            <a:r>
              <a:rPr lang="hu-HU" sz="2400" dirty="0" smtClean="0"/>
              <a:t>. </a:t>
            </a:r>
            <a:r>
              <a:rPr lang="hu-HU" sz="2400" dirty="0" err="1" smtClean="0"/>
              <a:t>Kritik</a:t>
            </a:r>
            <a:r>
              <a:rPr lang="hu-HU" sz="2400" dirty="0" smtClean="0"/>
              <a:t> der </a:t>
            </a:r>
            <a:r>
              <a:rPr lang="hu-HU" sz="2400" dirty="0" err="1" smtClean="0"/>
              <a:t>Schule</a:t>
            </a:r>
            <a:r>
              <a:rPr lang="hu-HU" sz="2400" dirty="0"/>
              <a:t> </a:t>
            </a:r>
            <a:r>
              <a:rPr lang="hu-HU" sz="2400" dirty="0" err="1" smtClean="0"/>
              <a:t>bei</a:t>
            </a:r>
            <a:r>
              <a:rPr lang="hu-HU" sz="2400" dirty="0" smtClean="0"/>
              <a:t> </a:t>
            </a:r>
            <a:r>
              <a:rPr lang="hu-HU" sz="2400" b="1" dirty="0" smtClean="0"/>
              <a:t>Nietzsche</a:t>
            </a:r>
            <a:r>
              <a:rPr lang="hu-HU" sz="2400" dirty="0" smtClean="0"/>
              <a:t> und </a:t>
            </a:r>
            <a:r>
              <a:rPr lang="hu-HU" sz="2400" b="1" dirty="0" smtClean="0"/>
              <a:t>Hesse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277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Körpertechniken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949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Die </a:t>
            </a:r>
            <a:r>
              <a:rPr lang="hu-HU" sz="2400" dirty="0" err="1" smtClean="0"/>
              <a:t>Körpergeschichte</a:t>
            </a:r>
            <a:r>
              <a:rPr lang="hu-HU" sz="2400" dirty="0" smtClean="0"/>
              <a:t> </a:t>
            </a:r>
            <a:r>
              <a:rPr lang="hu-HU" sz="2400" dirty="0" err="1" smtClean="0"/>
              <a:t>richtet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Institutionen</a:t>
            </a:r>
            <a:r>
              <a:rPr lang="hu-HU" sz="2400" dirty="0" smtClean="0"/>
              <a:t> (</a:t>
            </a:r>
            <a:r>
              <a:rPr lang="hu-HU" sz="2400" dirty="0" err="1" smtClean="0"/>
              <a:t>verlängerter</a:t>
            </a:r>
            <a:r>
              <a:rPr lang="hu-HU" sz="2400" dirty="0" smtClean="0"/>
              <a:t> </a:t>
            </a:r>
            <a:r>
              <a:rPr lang="hu-HU" sz="2400" dirty="0" err="1" smtClean="0"/>
              <a:t>Arm</a:t>
            </a:r>
            <a:r>
              <a:rPr lang="hu-HU" sz="2400" dirty="0" smtClean="0"/>
              <a:t> </a:t>
            </a:r>
            <a:r>
              <a:rPr lang="hu-HU" sz="2400" dirty="0" err="1" smtClean="0"/>
              <a:t>einer</a:t>
            </a:r>
            <a:r>
              <a:rPr lang="hu-HU" sz="2400" dirty="0" smtClean="0"/>
              <a:t> </a:t>
            </a:r>
            <a:r>
              <a:rPr lang="hu-HU" sz="2400" dirty="0" err="1" smtClean="0"/>
              <a:t>disziplinierenden</a:t>
            </a:r>
            <a:r>
              <a:rPr lang="hu-HU" sz="2400" dirty="0" smtClean="0"/>
              <a:t> </a:t>
            </a:r>
            <a:r>
              <a:rPr lang="hu-HU" sz="2400" dirty="0" err="1" smtClean="0"/>
              <a:t>Macht</a:t>
            </a:r>
            <a:r>
              <a:rPr lang="hu-HU" sz="2400" dirty="0" smtClean="0"/>
              <a:t>) </a:t>
            </a:r>
            <a:r>
              <a:rPr lang="hu-HU" sz="2400" dirty="0" err="1" smtClean="0"/>
              <a:t>wie</a:t>
            </a:r>
            <a:r>
              <a:rPr lang="hu-HU" sz="2400" dirty="0" smtClean="0"/>
              <a:t> </a:t>
            </a:r>
            <a:r>
              <a:rPr lang="hu-HU" sz="2400" dirty="0" err="1" smtClean="0"/>
              <a:t>Ehe</a:t>
            </a:r>
            <a:r>
              <a:rPr lang="hu-HU" sz="2400" dirty="0" smtClean="0"/>
              <a:t>, </a:t>
            </a:r>
            <a:r>
              <a:rPr lang="hu-HU" sz="2400" dirty="0" err="1" smtClean="0"/>
              <a:t>Sexualität</a:t>
            </a:r>
            <a:r>
              <a:rPr lang="hu-HU" sz="2400" dirty="0" smtClean="0"/>
              <a:t>, </a:t>
            </a:r>
            <a:r>
              <a:rPr lang="hu-HU" sz="2400" dirty="0" err="1" smtClean="0"/>
              <a:t>Gefängnis</a:t>
            </a:r>
            <a:r>
              <a:rPr lang="hu-HU" sz="2400" dirty="0" smtClean="0"/>
              <a:t> etc. (</a:t>
            </a:r>
            <a:r>
              <a:rPr lang="hu-HU" sz="2400" b="1" dirty="0" smtClean="0"/>
              <a:t>Michel Foucault</a:t>
            </a:r>
            <a:r>
              <a:rPr lang="hu-HU" sz="2400" dirty="0" smtClean="0"/>
              <a:t>)</a:t>
            </a:r>
          </a:p>
          <a:p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Foucault </a:t>
            </a:r>
            <a:r>
              <a:rPr lang="hu-HU" sz="2400" dirty="0" err="1" smtClean="0"/>
              <a:t>konzentriert</a:t>
            </a:r>
            <a:r>
              <a:rPr lang="hu-HU" sz="2400" dirty="0" smtClean="0"/>
              <a:t> </a:t>
            </a:r>
            <a:r>
              <a:rPr lang="hu-HU" sz="2400" dirty="0" err="1" smtClean="0"/>
              <a:t>nicht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große</a:t>
            </a:r>
            <a:r>
              <a:rPr lang="hu-HU" sz="2400" dirty="0" smtClean="0"/>
              <a:t> </a:t>
            </a:r>
            <a:r>
              <a:rPr lang="hu-HU" sz="2400" dirty="0" err="1" smtClean="0"/>
              <a:t>Staatsmänner</a:t>
            </a:r>
            <a:r>
              <a:rPr lang="hu-HU" sz="2400" dirty="0" smtClean="0"/>
              <a:t> und </a:t>
            </a:r>
            <a:r>
              <a:rPr lang="hu-HU" sz="2400" dirty="0" err="1" smtClean="0"/>
              <a:t>Staatsaktionen</a:t>
            </a:r>
            <a:r>
              <a:rPr lang="hu-HU" sz="2400" dirty="0" smtClean="0"/>
              <a:t> (</a:t>
            </a:r>
            <a:r>
              <a:rPr lang="hu-HU" sz="2400" dirty="0" err="1" smtClean="0"/>
              <a:t>wie</a:t>
            </a:r>
            <a:r>
              <a:rPr lang="hu-HU" sz="2400" dirty="0" smtClean="0"/>
              <a:t> </a:t>
            </a:r>
            <a:r>
              <a:rPr lang="hu-HU" sz="2400" b="1" dirty="0" smtClean="0"/>
              <a:t>J. </a:t>
            </a:r>
            <a:r>
              <a:rPr lang="hu-HU" sz="2400" b="1" dirty="0" err="1" smtClean="0"/>
              <a:t>Burckhardt</a:t>
            </a:r>
            <a:r>
              <a:rPr lang="hu-HU" sz="2400" b="1" dirty="0" smtClean="0"/>
              <a:t>, Nietzsche</a:t>
            </a:r>
            <a:r>
              <a:rPr lang="hu-HU" sz="2400" dirty="0" smtClean="0"/>
              <a:t>), </a:t>
            </a:r>
            <a:r>
              <a:rPr lang="hu-HU" sz="2400" dirty="0" err="1" smtClean="0"/>
              <a:t>sondern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unscheinbare</a:t>
            </a:r>
            <a:r>
              <a:rPr lang="hu-HU" sz="2400" dirty="0" smtClean="0"/>
              <a:t>, </a:t>
            </a:r>
            <a:r>
              <a:rPr lang="hu-HU" sz="2400" dirty="0" err="1" smtClean="0"/>
              <a:t>auf</a:t>
            </a:r>
            <a:r>
              <a:rPr lang="hu-HU" sz="2400" dirty="0" smtClean="0"/>
              <a:t> die </a:t>
            </a:r>
            <a:r>
              <a:rPr lang="hu-HU" sz="2400" dirty="0" err="1" smtClean="0"/>
              <a:t>Bevölkerung</a:t>
            </a:r>
            <a:r>
              <a:rPr lang="hu-HU" sz="2400" dirty="0" smtClean="0"/>
              <a:t> </a:t>
            </a:r>
            <a:r>
              <a:rPr lang="hu-HU" sz="2400" dirty="0" err="1" smtClean="0"/>
              <a:t>erfassende</a:t>
            </a:r>
            <a:r>
              <a:rPr lang="hu-HU" sz="2400" dirty="0" smtClean="0"/>
              <a:t> </a:t>
            </a:r>
            <a:r>
              <a:rPr lang="hu-HU" sz="2400" dirty="0" err="1" smtClean="0"/>
              <a:t>leidvolle</a:t>
            </a:r>
            <a:r>
              <a:rPr lang="hu-HU" sz="2400" dirty="0" smtClean="0"/>
              <a:t> </a:t>
            </a:r>
            <a:r>
              <a:rPr lang="hu-HU" sz="2400" dirty="0" err="1" smtClean="0"/>
              <a:t>Herrschaft</a:t>
            </a:r>
            <a:r>
              <a:rPr lang="hu-HU" sz="2400" dirty="0" smtClean="0"/>
              <a:t> </a:t>
            </a:r>
            <a:r>
              <a:rPr lang="hu-HU" sz="2400" dirty="0" err="1" smtClean="0"/>
              <a:t>über</a:t>
            </a:r>
            <a:r>
              <a:rPr lang="hu-HU" sz="2400" dirty="0" smtClean="0"/>
              <a:t> </a:t>
            </a:r>
            <a:r>
              <a:rPr lang="hu-HU" sz="2400" dirty="0" err="1" smtClean="0"/>
              <a:t>die</a:t>
            </a:r>
            <a:r>
              <a:rPr lang="hu-HU" sz="2400" dirty="0" smtClean="0"/>
              <a:t> Körper</a:t>
            </a:r>
          </a:p>
          <a:p>
            <a:pPr algn="ctr"/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„das </a:t>
            </a:r>
            <a:r>
              <a:rPr lang="hu-HU" sz="2400" dirty="0" err="1" smtClean="0"/>
              <a:t>nackte</a:t>
            </a:r>
            <a:r>
              <a:rPr lang="hu-HU" sz="2400" dirty="0" smtClean="0"/>
              <a:t> </a:t>
            </a:r>
            <a:r>
              <a:rPr lang="hu-HU" sz="2400" dirty="0" err="1" smtClean="0"/>
              <a:t>Leben</a:t>
            </a:r>
            <a:r>
              <a:rPr lang="hu-HU" sz="2400" dirty="0" smtClean="0"/>
              <a:t>” – </a:t>
            </a:r>
            <a:r>
              <a:rPr lang="hu-HU" sz="2400" dirty="0" err="1" smtClean="0"/>
              <a:t>wie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der </a:t>
            </a:r>
            <a:r>
              <a:rPr lang="hu-HU" sz="2400" dirty="0" err="1" smtClean="0"/>
              <a:t>Mensch</a:t>
            </a:r>
            <a:r>
              <a:rPr lang="hu-HU" sz="2400" dirty="0" smtClean="0"/>
              <a:t> nach </a:t>
            </a:r>
            <a:r>
              <a:rPr lang="hu-HU" sz="2400" dirty="0" err="1" smtClean="0"/>
              <a:t>Abzug</a:t>
            </a:r>
            <a:r>
              <a:rPr lang="hu-HU" sz="2400" dirty="0" smtClean="0"/>
              <a:t> </a:t>
            </a:r>
            <a:r>
              <a:rPr lang="hu-HU" sz="2400" dirty="0" err="1" smtClean="0"/>
              <a:t>rechtlicher</a:t>
            </a:r>
            <a:r>
              <a:rPr lang="hu-HU" sz="2400" dirty="0" smtClean="0"/>
              <a:t>, </a:t>
            </a:r>
            <a:r>
              <a:rPr lang="hu-HU" sz="2400" dirty="0" err="1" smtClean="0"/>
              <a:t>gesellschaftlicher</a:t>
            </a:r>
            <a:r>
              <a:rPr lang="hu-HU" sz="2400" dirty="0" smtClean="0"/>
              <a:t> </a:t>
            </a:r>
            <a:r>
              <a:rPr lang="hu-HU" sz="2400" dirty="0" err="1" smtClean="0"/>
              <a:t>Bezüge</a:t>
            </a:r>
            <a:r>
              <a:rPr lang="hu-HU" sz="2400" dirty="0" smtClean="0"/>
              <a:t>? – </a:t>
            </a:r>
            <a:r>
              <a:rPr lang="hu-HU" sz="2400" dirty="0" err="1" smtClean="0"/>
              <a:t>Minimalstufe</a:t>
            </a:r>
            <a:r>
              <a:rPr lang="hu-HU" sz="2400" dirty="0" smtClean="0"/>
              <a:t> der </a:t>
            </a:r>
            <a:r>
              <a:rPr lang="hu-HU" sz="2400" dirty="0" err="1" smtClean="0"/>
              <a:t>Existenz</a:t>
            </a:r>
            <a:r>
              <a:rPr lang="hu-HU" sz="2400" dirty="0" smtClean="0"/>
              <a:t> (</a:t>
            </a:r>
            <a:r>
              <a:rPr lang="hu-HU" sz="2400" dirty="0" err="1" smtClean="0"/>
              <a:t>Nazismus</a:t>
            </a:r>
            <a:r>
              <a:rPr lang="hu-HU" sz="2400" dirty="0" smtClean="0"/>
              <a:t> und </a:t>
            </a:r>
            <a:r>
              <a:rPr lang="hu-HU" sz="2400" dirty="0" err="1" smtClean="0"/>
              <a:t>Zwangsmigration</a:t>
            </a:r>
            <a:r>
              <a:rPr lang="hu-HU" sz="2400" dirty="0" smtClean="0"/>
              <a:t>) (</a:t>
            </a:r>
            <a:r>
              <a:rPr lang="hu-HU" sz="2400" b="1" dirty="0" err="1" smtClean="0"/>
              <a:t>Giorgio</a:t>
            </a:r>
            <a:r>
              <a:rPr lang="hu-HU" sz="2400" b="1" dirty="0" smtClean="0"/>
              <a:t> Agamben</a:t>
            </a:r>
            <a:r>
              <a:rPr lang="hu-HU" sz="2400" dirty="0" smtClean="0"/>
              <a:t>) – Agamben </a:t>
            </a:r>
            <a:r>
              <a:rPr lang="hu-HU" sz="2400" dirty="0" err="1" smtClean="0"/>
              <a:t>vergisst</a:t>
            </a:r>
            <a:r>
              <a:rPr lang="hu-HU" sz="2400" dirty="0" smtClean="0"/>
              <a:t> </a:t>
            </a:r>
            <a:r>
              <a:rPr lang="hu-HU" sz="2400" dirty="0" err="1" smtClean="0"/>
              <a:t>aber</a:t>
            </a:r>
            <a:r>
              <a:rPr lang="hu-HU" sz="2400" dirty="0" smtClean="0"/>
              <a:t> andere </a:t>
            </a:r>
            <a:r>
              <a:rPr lang="hu-HU" sz="2400" dirty="0" err="1" smtClean="0"/>
              <a:t>totale</a:t>
            </a:r>
            <a:r>
              <a:rPr lang="hu-HU" sz="2400" dirty="0" smtClean="0"/>
              <a:t> </a:t>
            </a:r>
            <a:r>
              <a:rPr lang="hu-HU" sz="2400" dirty="0" err="1" smtClean="0"/>
              <a:t>Regimes</a:t>
            </a:r>
            <a:r>
              <a:rPr lang="hu-HU" sz="2400" dirty="0" smtClean="0"/>
              <a:t> </a:t>
            </a:r>
            <a:r>
              <a:rPr lang="hu-HU" sz="2400" dirty="0" err="1" smtClean="0"/>
              <a:t>wie</a:t>
            </a:r>
            <a:r>
              <a:rPr lang="hu-HU" sz="2400" dirty="0" smtClean="0"/>
              <a:t> der </a:t>
            </a:r>
            <a:r>
              <a:rPr lang="hu-HU" sz="2400" dirty="0" err="1" smtClean="0"/>
              <a:t>Kommunismus</a:t>
            </a:r>
            <a:r>
              <a:rPr lang="hu-HU" sz="2400" dirty="0"/>
              <a:t> </a:t>
            </a:r>
            <a:r>
              <a:rPr lang="hu-HU" sz="2400" dirty="0" smtClean="0"/>
              <a:t>und </a:t>
            </a:r>
            <a:r>
              <a:rPr lang="hu-HU" sz="2400" dirty="0" err="1" smtClean="0"/>
              <a:t>die</a:t>
            </a:r>
            <a:r>
              <a:rPr lang="hu-HU" sz="2400" dirty="0" smtClean="0"/>
              <a:t> </a:t>
            </a:r>
            <a:r>
              <a:rPr lang="hu-HU" sz="2400" dirty="0" err="1" smtClean="0"/>
              <a:t>Globalisation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607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Körperschriften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800" b="1" dirty="0" smtClean="0"/>
              <a:t>Körper </a:t>
            </a:r>
            <a:r>
              <a:rPr lang="hu-HU" sz="2800" b="1" dirty="0" err="1" smtClean="0"/>
              <a:t>als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Einschreibungsort</a:t>
            </a:r>
            <a:r>
              <a:rPr lang="hu-HU" sz="2800" b="1" dirty="0" smtClean="0"/>
              <a:t> und </a:t>
            </a:r>
            <a:r>
              <a:rPr lang="hu-HU" sz="2800" b="1" dirty="0" err="1" smtClean="0"/>
              <a:t>Stabilisierung</a:t>
            </a:r>
            <a:r>
              <a:rPr lang="hu-HU" sz="2800" b="1" dirty="0" smtClean="0"/>
              <a:t> der </a:t>
            </a:r>
            <a:r>
              <a:rPr lang="hu-HU" sz="2800" b="1" dirty="0" err="1" smtClean="0"/>
              <a:t>Erinnerung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441364"/>
            <a:ext cx="10515600" cy="3951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err="1" smtClean="0"/>
              <a:t>Physiognomik</a:t>
            </a:r>
            <a:r>
              <a:rPr lang="hu-HU" sz="2400" dirty="0" smtClean="0"/>
              <a:t> (</a:t>
            </a:r>
            <a:r>
              <a:rPr lang="hu-HU" sz="2400" u="sng" dirty="0" smtClean="0"/>
              <a:t>J.C. </a:t>
            </a:r>
            <a:r>
              <a:rPr lang="hu-HU" sz="2400" u="sng" dirty="0" err="1" smtClean="0"/>
              <a:t>Lavater</a:t>
            </a:r>
            <a:r>
              <a:rPr lang="hu-HU" sz="2400" u="sng" dirty="0" smtClean="0"/>
              <a:t> </a:t>
            </a:r>
            <a:r>
              <a:rPr lang="hu-HU" sz="2400" dirty="0" smtClean="0"/>
              <a:t>1741-1781) – </a:t>
            </a:r>
            <a:r>
              <a:rPr lang="hu-HU" sz="2400" dirty="0" err="1" smtClean="0"/>
              <a:t>vom</a:t>
            </a:r>
            <a:r>
              <a:rPr lang="hu-HU" sz="2400" dirty="0" smtClean="0"/>
              <a:t> </a:t>
            </a:r>
            <a:r>
              <a:rPr lang="hu-HU" sz="2400" dirty="0" err="1" smtClean="0"/>
              <a:t>Äußeren</a:t>
            </a:r>
            <a:r>
              <a:rPr lang="hu-HU" sz="2400" dirty="0" smtClean="0"/>
              <a:t> </a:t>
            </a:r>
            <a:r>
              <a:rPr lang="hu-HU" sz="2400" dirty="0" err="1" smtClean="0"/>
              <a:t>aufs</a:t>
            </a:r>
            <a:r>
              <a:rPr lang="hu-HU" sz="2400" dirty="0" smtClean="0"/>
              <a:t> </a:t>
            </a:r>
            <a:r>
              <a:rPr lang="hu-HU" sz="2400" dirty="0" err="1" smtClean="0"/>
              <a:t>Innere</a:t>
            </a:r>
            <a:r>
              <a:rPr lang="hu-HU" sz="2400" dirty="0" smtClean="0"/>
              <a:t> </a:t>
            </a:r>
            <a:r>
              <a:rPr lang="hu-HU" sz="2400" dirty="0" err="1" smtClean="0"/>
              <a:t>schließen</a:t>
            </a:r>
            <a:r>
              <a:rPr lang="hu-HU" sz="2400" dirty="0" smtClean="0"/>
              <a:t>) : </a:t>
            </a:r>
            <a:r>
              <a:rPr lang="hu-HU" sz="2400" dirty="0" err="1" smtClean="0"/>
              <a:t>Ablesbarkeit</a:t>
            </a:r>
            <a:r>
              <a:rPr lang="hu-HU" sz="2400" dirty="0" smtClean="0"/>
              <a:t> des </a:t>
            </a:r>
            <a:r>
              <a:rPr lang="hu-HU" sz="2400" dirty="0" err="1" smtClean="0"/>
              <a:t>im</a:t>
            </a:r>
            <a:r>
              <a:rPr lang="hu-HU" sz="2400" dirty="0" smtClean="0"/>
              <a:t> </a:t>
            </a:r>
            <a:r>
              <a:rPr lang="hu-HU" sz="2400" dirty="0" err="1" smtClean="0"/>
              <a:t>Inneren</a:t>
            </a:r>
            <a:r>
              <a:rPr lang="hu-HU" sz="2400" dirty="0" smtClean="0"/>
              <a:t> </a:t>
            </a:r>
            <a:r>
              <a:rPr lang="hu-HU" sz="2400" dirty="0" err="1" smtClean="0"/>
              <a:t>verborgenen</a:t>
            </a:r>
            <a:r>
              <a:rPr lang="hu-HU" sz="2400" dirty="0" smtClean="0"/>
              <a:t> </a:t>
            </a:r>
            <a:r>
              <a:rPr lang="hu-HU" sz="2400" dirty="0" err="1" smtClean="0"/>
              <a:t>Wesens</a:t>
            </a:r>
            <a:r>
              <a:rPr lang="hu-HU" sz="2400" dirty="0" smtClean="0"/>
              <a:t> </a:t>
            </a:r>
            <a:r>
              <a:rPr lang="hu-HU" sz="2400" dirty="0" err="1" smtClean="0"/>
              <a:t>des</a:t>
            </a:r>
            <a:r>
              <a:rPr lang="hu-HU" sz="2400" dirty="0" smtClean="0"/>
              <a:t>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 an </a:t>
            </a:r>
            <a:r>
              <a:rPr lang="hu-HU" sz="2400" dirty="0" err="1" smtClean="0"/>
              <a:t>unwillkürlichen</a:t>
            </a:r>
            <a:r>
              <a:rPr lang="hu-HU" sz="2400" dirty="0" smtClean="0"/>
              <a:t> </a:t>
            </a:r>
            <a:r>
              <a:rPr lang="hu-HU" sz="2400" dirty="0" err="1" smtClean="0"/>
              <a:t>Körperzeichen</a:t>
            </a: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err="1" smtClean="0"/>
              <a:t>Tätowierung</a:t>
            </a:r>
            <a:r>
              <a:rPr lang="hu-HU" sz="2400" b="1" dirty="0" smtClean="0"/>
              <a:t> </a:t>
            </a:r>
            <a:r>
              <a:rPr lang="hu-HU" sz="2400" dirty="0" err="1" smtClean="0"/>
              <a:t>Äußeres</a:t>
            </a:r>
            <a:r>
              <a:rPr lang="hu-HU" sz="2400" dirty="0" smtClean="0"/>
              <a:t>, das </a:t>
            </a:r>
            <a:r>
              <a:rPr lang="hu-HU" sz="2400" dirty="0" err="1" smtClean="0"/>
              <a:t>auf</a:t>
            </a:r>
            <a:r>
              <a:rPr lang="hu-HU" sz="2400" dirty="0" smtClean="0"/>
              <a:t> das </a:t>
            </a:r>
            <a:r>
              <a:rPr lang="hu-HU" sz="2400" dirty="0" err="1" smtClean="0"/>
              <a:t>Innere</a:t>
            </a:r>
            <a:r>
              <a:rPr lang="hu-HU" sz="2400" dirty="0" smtClean="0"/>
              <a:t> </a:t>
            </a:r>
            <a:r>
              <a:rPr lang="hu-HU" sz="2400" dirty="0" err="1" smtClean="0"/>
              <a:t>verweist</a:t>
            </a:r>
            <a:r>
              <a:rPr lang="hu-HU" sz="2400" dirty="0" smtClean="0"/>
              <a:t> (Körper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Schriftträger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err="1" smtClean="0"/>
              <a:t>Körperschrift</a:t>
            </a:r>
            <a:r>
              <a:rPr lang="hu-HU" sz="2400" b="1" dirty="0" smtClean="0"/>
              <a:t> </a:t>
            </a:r>
            <a:r>
              <a:rPr lang="hu-HU" sz="2400" dirty="0" smtClean="0"/>
              <a:t>in der </a:t>
            </a:r>
            <a:r>
              <a:rPr lang="hu-HU" sz="2400" dirty="0" err="1" smtClean="0"/>
              <a:t>Dichtung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96655" y="1380226"/>
            <a:ext cx="3932237" cy="188478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Johann </a:t>
            </a:r>
            <a:r>
              <a:rPr lang="hu-HU" b="1" dirty="0" err="1" smtClean="0"/>
              <a:t>Caspar</a:t>
            </a:r>
            <a:r>
              <a:rPr lang="hu-HU" b="1" dirty="0" smtClean="0"/>
              <a:t> </a:t>
            </a:r>
            <a:r>
              <a:rPr lang="hu-HU" b="1" dirty="0" err="1" smtClean="0"/>
              <a:t>Lavater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(1741-1801)</a:t>
            </a:r>
            <a:br>
              <a:rPr lang="hu-HU" dirty="0" smtClean="0"/>
            </a:br>
            <a:r>
              <a:rPr lang="hu-HU" sz="2200" dirty="0" err="1" smtClean="0"/>
              <a:t>Schweizer</a:t>
            </a:r>
            <a:r>
              <a:rPr lang="hu-HU" sz="2200" dirty="0" smtClean="0"/>
              <a:t> </a:t>
            </a:r>
            <a:r>
              <a:rPr lang="hu-HU" sz="2200" dirty="0" err="1" smtClean="0"/>
              <a:t>reformierter</a:t>
            </a:r>
            <a:r>
              <a:rPr lang="hu-HU" sz="2200" dirty="0" smtClean="0"/>
              <a:t> </a:t>
            </a:r>
            <a:r>
              <a:rPr lang="hu-HU" sz="2200" dirty="0" err="1" smtClean="0"/>
              <a:t>Pfarrer</a:t>
            </a:r>
            <a:r>
              <a:rPr lang="hu-HU" sz="2200" dirty="0" smtClean="0"/>
              <a:t>, </a:t>
            </a:r>
            <a:r>
              <a:rPr lang="hu-HU" sz="2200" dirty="0" err="1" smtClean="0"/>
              <a:t>Philosoph</a:t>
            </a:r>
            <a:endParaRPr lang="hu-HU" sz="2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3654" y="1660285"/>
            <a:ext cx="3624231" cy="4873625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796655" y="3488944"/>
            <a:ext cx="4756971" cy="3303070"/>
          </a:xfrm>
        </p:spPr>
        <p:txBody>
          <a:bodyPr/>
          <a:lstStyle/>
          <a:p>
            <a:r>
              <a:rPr lang="de-DE" sz="2000" i="1" dirty="0" smtClean="0"/>
              <a:t>Physiognomische </a:t>
            </a:r>
            <a:r>
              <a:rPr lang="de-DE" sz="2000" i="1" dirty="0"/>
              <a:t>Fragmente zur Beförderung der Menschenkenntnis und Menschenliebe</a:t>
            </a:r>
            <a:r>
              <a:rPr lang="de-DE" sz="2000" dirty="0"/>
              <a:t> (4 Bände, </a:t>
            </a:r>
            <a:r>
              <a:rPr lang="de-DE" sz="2000" dirty="0" smtClean="0"/>
              <a:t>1775–</a:t>
            </a:r>
            <a:r>
              <a:rPr lang="hu-HU" sz="2000" dirty="0" smtClean="0"/>
              <a:t>17</a:t>
            </a:r>
            <a:r>
              <a:rPr lang="de-DE" sz="2000" dirty="0" smtClean="0"/>
              <a:t>78)</a:t>
            </a:r>
            <a:endParaRPr lang="hu-HU" sz="2000" dirty="0" smtClean="0"/>
          </a:p>
          <a:p>
            <a:r>
              <a:rPr lang="hu-HU" sz="2000" dirty="0"/>
              <a:t>V</a:t>
            </a:r>
            <a:r>
              <a:rPr lang="de-DE" sz="2000" dirty="0" err="1" smtClean="0"/>
              <a:t>erschiedene</a:t>
            </a:r>
            <a:r>
              <a:rPr lang="de-DE" sz="2000" dirty="0" smtClean="0"/>
              <a:t> </a:t>
            </a:r>
            <a:r>
              <a:rPr lang="de-DE" sz="2000" dirty="0"/>
              <a:t>Charaktere anhand der Gesichtszüge und Körperformen </a:t>
            </a:r>
            <a:r>
              <a:rPr lang="hu-HU" sz="2000" dirty="0" err="1" smtClean="0"/>
              <a:t>seien</a:t>
            </a:r>
            <a:r>
              <a:rPr lang="de-DE" sz="2000" dirty="0" smtClean="0"/>
              <a:t> erkenn</a:t>
            </a:r>
            <a:r>
              <a:rPr lang="hu-HU" sz="2000" dirty="0" smtClean="0"/>
              <a:t>bar</a:t>
            </a:r>
            <a:r>
              <a:rPr lang="de-DE" sz="2000" dirty="0" smtClean="0"/>
              <a:t>. </a:t>
            </a:r>
            <a:endParaRPr lang="hu-HU" sz="2000" dirty="0" smtClean="0"/>
          </a:p>
          <a:p>
            <a:endParaRPr lang="hu-HU" dirty="0"/>
          </a:p>
          <a:p>
            <a:r>
              <a:rPr lang="hu-HU" dirty="0" err="1" smtClean="0"/>
              <a:t>Porträts</a:t>
            </a:r>
            <a:r>
              <a:rPr lang="hu-HU" dirty="0" smtClean="0"/>
              <a:t> von Daniel </a:t>
            </a:r>
            <a:r>
              <a:rPr lang="hu-HU" dirty="0" err="1" smtClean="0"/>
              <a:t>Chodowiecki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Lavaters</a:t>
            </a:r>
            <a:r>
              <a:rPr lang="hu-HU" dirty="0" smtClean="0"/>
              <a:t> </a:t>
            </a:r>
            <a:r>
              <a:rPr lang="hu-HU" dirty="0" err="1" smtClean="0"/>
              <a:t>physiognomische</a:t>
            </a:r>
            <a:r>
              <a:rPr lang="hu-HU" dirty="0" smtClean="0"/>
              <a:t> </a:t>
            </a:r>
            <a:r>
              <a:rPr lang="hu-HU" dirty="0" err="1" smtClean="0"/>
              <a:t>Sammlung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9208" y="13075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err="1" smtClean="0"/>
              <a:t>Tätowierung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2700" b="1" dirty="0" err="1" smtClean="0"/>
              <a:t>ursprünglich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Mitgliedszeichen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oder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sakrales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Symbol</a:t>
            </a:r>
            <a:r>
              <a:rPr lang="hu-HU" sz="2700" b="1" dirty="0" smtClean="0"/>
              <a:t>,</a:t>
            </a:r>
            <a:br>
              <a:rPr lang="hu-HU" sz="2700" b="1" dirty="0" smtClean="0"/>
            </a:br>
            <a:r>
              <a:rPr lang="hu-HU" sz="2700" b="1" dirty="0" err="1" smtClean="0"/>
              <a:t>heute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Schmuck</a:t>
            </a:r>
            <a:r>
              <a:rPr lang="hu-HU" sz="2700" b="1" dirty="0" smtClean="0"/>
              <a:t>, </a:t>
            </a:r>
            <a:r>
              <a:rPr lang="hu-HU" sz="2700" b="1" dirty="0" err="1" smtClean="0"/>
              <a:t>Selbstdarstellung</a:t>
            </a:r>
            <a:r>
              <a:rPr lang="hu-HU" sz="2700" b="1" dirty="0" smtClean="0"/>
              <a:t>, (</a:t>
            </a:r>
            <a:r>
              <a:rPr lang="hu-HU" sz="2700" b="1" dirty="0" err="1" smtClean="0"/>
              <a:t>sexueller</a:t>
            </a:r>
            <a:r>
              <a:rPr lang="hu-HU" sz="2700" b="1" dirty="0" smtClean="0"/>
              <a:t>) </a:t>
            </a:r>
            <a:r>
              <a:rPr lang="hu-HU" sz="2700" b="1" dirty="0" err="1" smtClean="0"/>
              <a:t>Reiz</a:t>
            </a:r>
            <a:endParaRPr lang="hu-HU" sz="2700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292938" y="2733040"/>
            <a:ext cx="2613337" cy="2121151"/>
          </a:xfrm>
        </p:spPr>
        <p:txBody>
          <a:bodyPr>
            <a:normAutofit/>
          </a:bodyPr>
          <a:lstStyle/>
          <a:p>
            <a:pPr algn="ctr"/>
            <a:r>
              <a:rPr lang="hu-HU" sz="2000" b="0" dirty="0" err="1" smtClean="0"/>
              <a:t>Pe’a</a:t>
            </a:r>
            <a:r>
              <a:rPr lang="hu-HU" sz="2000" b="0" dirty="0" smtClean="0"/>
              <a:t>, die </a:t>
            </a:r>
            <a:r>
              <a:rPr lang="hu-HU" sz="2000" b="0" dirty="0" err="1" smtClean="0"/>
              <a:t>traditionelle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Samoan-Tätowierung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eines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Mannes</a:t>
            </a:r>
            <a:r>
              <a:rPr lang="hu-HU" sz="2000" b="0" dirty="0" smtClean="0"/>
              <a:t>. Die </a:t>
            </a:r>
            <a:r>
              <a:rPr lang="hu-HU" sz="2000" b="0" dirty="0" err="1" smtClean="0"/>
              <a:t>Muster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kodieren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die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ethnische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Herkunft</a:t>
            </a:r>
            <a:r>
              <a:rPr lang="hu-HU" sz="2000" b="0" dirty="0" smtClean="0"/>
              <a:t> (</a:t>
            </a:r>
            <a:r>
              <a:rPr lang="hu-HU" sz="2000" b="0" dirty="0" err="1" smtClean="0"/>
              <a:t>Samoan</a:t>
            </a:r>
            <a:r>
              <a:rPr lang="hu-HU" sz="2000" b="0" dirty="0" smtClean="0"/>
              <a:t> – </a:t>
            </a:r>
            <a:r>
              <a:rPr lang="hu-HU" sz="2000" b="0" dirty="0" err="1" smtClean="0"/>
              <a:t>Inselstaat</a:t>
            </a:r>
            <a:r>
              <a:rPr lang="hu-HU" sz="2000" b="0" dirty="0" smtClean="0"/>
              <a:t> in </a:t>
            </a:r>
            <a:r>
              <a:rPr lang="hu-HU" sz="2000" b="0" dirty="0" err="1" smtClean="0"/>
              <a:t>Polynesien</a:t>
            </a:r>
            <a:r>
              <a:rPr lang="hu-HU" sz="2000" b="0" dirty="0" smtClean="0"/>
              <a:t>)</a:t>
            </a:r>
            <a:endParaRPr lang="hu-HU" sz="2000" b="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21680" y="2733040"/>
            <a:ext cx="1825182" cy="3684588"/>
          </a:xfrm>
          <a:prstGeom prst="rect">
            <a:avLst/>
          </a:prstGeom>
        </p:spPr>
      </p:pic>
      <p:pic>
        <p:nvPicPr>
          <p:cNvPr id="11" name="Tartalom helye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149454" y="2717747"/>
            <a:ext cx="4042546" cy="2458103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5677672" y="2737732"/>
            <a:ext cx="2981070" cy="2927982"/>
          </a:xfrm>
        </p:spPr>
        <p:txBody>
          <a:bodyPr>
            <a:noAutofit/>
          </a:bodyPr>
          <a:lstStyle/>
          <a:p>
            <a:pPr algn="ctr"/>
            <a:r>
              <a:rPr lang="de-DE" sz="2000" dirty="0"/>
              <a:t>Wim </a:t>
            </a:r>
            <a:r>
              <a:rPr lang="de-DE" sz="2000" dirty="0" err="1"/>
              <a:t>Delvoye</a:t>
            </a:r>
            <a:r>
              <a:rPr lang="de-DE" sz="2000" dirty="0"/>
              <a:t> </a:t>
            </a:r>
            <a:r>
              <a:rPr lang="hu-HU" sz="2000" b="0" dirty="0" smtClean="0"/>
              <a:t>(</a:t>
            </a:r>
            <a:r>
              <a:rPr lang="hu-HU" sz="2000" b="0" dirty="0" err="1" smtClean="0"/>
              <a:t>belg</a:t>
            </a:r>
            <a:r>
              <a:rPr lang="hu-HU" sz="2000" b="0" dirty="0" smtClean="0"/>
              <a:t>. </a:t>
            </a:r>
            <a:r>
              <a:rPr lang="hu-HU" sz="2000" b="0" dirty="0" err="1" smtClean="0"/>
              <a:t>Konzeptkünstler</a:t>
            </a:r>
            <a:r>
              <a:rPr lang="hu-HU" sz="2000" b="0" dirty="0" smtClean="0"/>
              <a:t>) </a:t>
            </a:r>
            <a:r>
              <a:rPr lang="de-DE" sz="2000" b="0" dirty="0" smtClean="0"/>
              <a:t>tätowiert </a:t>
            </a:r>
            <a:r>
              <a:rPr lang="de-DE" sz="2000" b="0" dirty="0"/>
              <a:t>– unter Narkose – Schweine. Nach dem Tod werden sie zu </a:t>
            </a:r>
            <a:r>
              <a:rPr lang="hu-HU" sz="2000" b="0" dirty="0" smtClean="0"/>
              <a:t>„</a:t>
            </a:r>
            <a:r>
              <a:rPr lang="de-DE" sz="2000" b="0" dirty="0" smtClean="0"/>
              <a:t>Kunstobjekten</a:t>
            </a:r>
            <a:r>
              <a:rPr lang="hu-HU" sz="2000" b="0" dirty="0" smtClean="0"/>
              <a:t>”?  – </a:t>
            </a:r>
            <a:r>
              <a:rPr lang="hu-HU" sz="2000" b="0" dirty="0" err="1" smtClean="0"/>
              <a:t>Schwein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als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Schriftträger</a:t>
            </a:r>
            <a:r>
              <a:rPr lang="hu-HU" sz="2000" b="0" dirty="0" smtClean="0"/>
              <a:t>, </a:t>
            </a:r>
            <a:r>
              <a:rPr lang="hu-HU" sz="2000" b="0" dirty="0" err="1" smtClean="0"/>
              <a:t>Schrift</a:t>
            </a:r>
            <a:r>
              <a:rPr lang="hu-HU" sz="2000" b="0" dirty="0" smtClean="0"/>
              <a:t>/Text und/</a:t>
            </a:r>
            <a:r>
              <a:rPr lang="hu-HU" sz="2000" b="0" dirty="0" err="1" smtClean="0"/>
              <a:t>oder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Kultur</a:t>
            </a:r>
            <a:r>
              <a:rPr lang="hu-HU" sz="2000" b="0" dirty="0" smtClean="0"/>
              <a:t> – </a:t>
            </a:r>
            <a:r>
              <a:rPr lang="hu-HU" sz="2000" b="0" dirty="0" err="1" smtClean="0"/>
              <a:t>oder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provokative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Schweinerei</a:t>
            </a:r>
            <a:r>
              <a:rPr lang="hu-HU" sz="2000" b="0" dirty="0" smtClean="0"/>
              <a:t>???</a:t>
            </a:r>
            <a:endParaRPr lang="hu-HU" sz="2000" b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44256" y="14905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Raum- und </a:t>
            </a:r>
            <a:r>
              <a:rPr lang="hu-HU" sz="3600" b="1" dirty="0" err="1" smtClean="0"/>
              <a:t>Körperschrift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800" b="1" dirty="0" err="1" smtClean="0"/>
              <a:t>Acuh</a:t>
            </a:r>
            <a:r>
              <a:rPr lang="hu-HU" sz="2800" b="1" dirty="0" smtClean="0"/>
              <a:t> der Text </a:t>
            </a:r>
            <a:r>
              <a:rPr lang="hu-HU" sz="2800" b="1" dirty="0" err="1" smtClean="0"/>
              <a:t>ist</a:t>
            </a:r>
            <a:r>
              <a:rPr lang="hu-HU" sz="2800" b="1" dirty="0" smtClean="0"/>
              <a:t> Körper und der Körper Text</a:t>
            </a:r>
            <a:endParaRPr lang="hu-HU" sz="28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-358775" y="291090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Raumschrift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369" y="3734817"/>
            <a:ext cx="2857500" cy="2857500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5458619" y="291090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Körperschrift</a:t>
            </a:r>
            <a:r>
              <a:rPr lang="hu-HU" dirty="0" smtClean="0"/>
              <a:t> (</a:t>
            </a:r>
            <a:r>
              <a:rPr lang="hu-HU" dirty="0" err="1" smtClean="0"/>
              <a:t>Cindy</a:t>
            </a:r>
            <a:r>
              <a:rPr lang="hu-HU" dirty="0" smtClean="0"/>
              <a:t> </a:t>
            </a:r>
            <a:r>
              <a:rPr lang="hu-HU" dirty="0" err="1" smtClean="0"/>
              <a:t>Konzett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5038" y="3734817"/>
            <a:ext cx="2857500" cy="28575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888" y="3734817"/>
            <a:ext cx="2857500" cy="28575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9885" y="1229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Exkarnierte</a:t>
            </a:r>
            <a:r>
              <a:rPr lang="hu-HU" sz="3600" b="1" dirty="0" smtClean="0"/>
              <a:t> und </a:t>
            </a:r>
            <a:r>
              <a:rPr lang="hu-HU" sz="3600" b="1" dirty="0" err="1" smtClean="0"/>
              <a:t>inkarnierte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Kultur</a:t>
            </a:r>
            <a:endParaRPr lang="hu-HU" sz="36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59885" y="2384547"/>
            <a:ext cx="5157787" cy="574357"/>
          </a:xfrm>
        </p:spPr>
        <p:txBody>
          <a:bodyPr/>
          <a:lstStyle/>
          <a:p>
            <a:pPr algn="ctr"/>
            <a:r>
              <a:rPr lang="hu-HU" sz="2800" dirty="0" err="1" smtClean="0"/>
              <a:t>Inkarnation</a:t>
            </a:r>
            <a:r>
              <a:rPr lang="hu-HU" sz="2800" dirty="0" smtClean="0"/>
              <a:t> 	</a:t>
            </a:r>
            <a:r>
              <a:rPr lang="hu-HU" dirty="0" smtClean="0"/>
              <a:t>	</a:t>
            </a:r>
            <a:r>
              <a:rPr lang="hu-HU" sz="2000" dirty="0" err="1" smtClean="0"/>
              <a:t>gegenseitige</a:t>
            </a:r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59885" y="3365303"/>
            <a:ext cx="5157787" cy="35277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2600" dirty="0" err="1" smtClean="0"/>
              <a:t>Aus</a:t>
            </a:r>
            <a:r>
              <a:rPr lang="hu-HU" sz="2600" dirty="0" smtClean="0"/>
              <a:t> </a:t>
            </a:r>
            <a:r>
              <a:rPr lang="hu-HU" sz="2600" dirty="0" err="1" smtClean="0"/>
              <a:t>etw</a:t>
            </a:r>
            <a:r>
              <a:rPr lang="hu-HU" sz="2600" dirty="0" smtClean="0"/>
              <a:t>. </a:t>
            </a:r>
            <a:r>
              <a:rPr lang="hu-HU" sz="2600" dirty="0" err="1" smtClean="0"/>
              <a:t>Abstraktem</a:t>
            </a:r>
            <a:r>
              <a:rPr lang="hu-HU" sz="2600" dirty="0" smtClean="0"/>
              <a:t> /</a:t>
            </a:r>
            <a:r>
              <a:rPr lang="hu-HU" sz="2600" dirty="0" err="1" smtClean="0"/>
              <a:t>Geistigen</a:t>
            </a:r>
            <a:r>
              <a:rPr lang="hu-HU" sz="2600" dirty="0" smtClean="0"/>
              <a:t> </a:t>
            </a:r>
            <a:r>
              <a:rPr lang="hu-HU" sz="2600" dirty="0" err="1" smtClean="0"/>
              <a:t>wird</a:t>
            </a:r>
            <a:r>
              <a:rPr lang="hu-HU" sz="2600" dirty="0" smtClean="0"/>
              <a:t> „</a:t>
            </a:r>
            <a:r>
              <a:rPr lang="hu-HU" sz="2600" dirty="0" err="1" smtClean="0"/>
              <a:t>Fleisch</a:t>
            </a:r>
            <a:r>
              <a:rPr lang="hu-HU" sz="2600" dirty="0" smtClean="0"/>
              <a:t>” / Körper</a:t>
            </a:r>
          </a:p>
          <a:p>
            <a:pPr algn="ctr"/>
            <a:r>
              <a:rPr lang="hu-HU" sz="2600" dirty="0"/>
              <a:t>Die </a:t>
            </a:r>
            <a:r>
              <a:rPr lang="hu-HU" sz="2600" dirty="0" err="1"/>
              <a:t>inkarnierte</a:t>
            </a:r>
            <a:r>
              <a:rPr lang="hu-HU" sz="2600" dirty="0"/>
              <a:t> </a:t>
            </a:r>
            <a:r>
              <a:rPr lang="hu-HU" sz="2600" dirty="0" err="1"/>
              <a:t>Kultur</a:t>
            </a:r>
            <a:r>
              <a:rPr lang="hu-HU" sz="2600" dirty="0"/>
              <a:t> </a:t>
            </a:r>
            <a:r>
              <a:rPr lang="hu-HU" sz="2600" dirty="0" err="1"/>
              <a:t>vollzieht</a:t>
            </a:r>
            <a:r>
              <a:rPr lang="hu-HU" sz="2600" dirty="0"/>
              <a:t> </a:t>
            </a:r>
            <a:r>
              <a:rPr lang="hu-HU" sz="2600" dirty="0" err="1"/>
              <a:t>sich</a:t>
            </a:r>
            <a:r>
              <a:rPr lang="hu-HU" sz="2600" dirty="0"/>
              <a:t> in </a:t>
            </a:r>
            <a:r>
              <a:rPr lang="hu-HU" sz="2600" dirty="0" err="1"/>
              <a:t>zwischenmeschlichen</a:t>
            </a:r>
            <a:r>
              <a:rPr lang="hu-HU" sz="2600" dirty="0"/>
              <a:t> </a:t>
            </a:r>
            <a:r>
              <a:rPr lang="hu-HU" sz="2600" dirty="0" err="1"/>
              <a:t>Bezügen</a:t>
            </a:r>
            <a:r>
              <a:rPr lang="hu-HU" sz="2600" dirty="0"/>
              <a:t>, </a:t>
            </a:r>
            <a:r>
              <a:rPr lang="hu-HU" sz="2600" dirty="0" err="1"/>
              <a:t>Festen</a:t>
            </a:r>
            <a:r>
              <a:rPr lang="hu-HU" sz="2600" dirty="0"/>
              <a:t>, </a:t>
            </a:r>
            <a:r>
              <a:rPr lang="hu-HU" sz="2600" dirty="0" err="1"/>
              <a:t>Riten</a:t>
            </a:r>
            <a:r>
              <a:rPr lang="hu-HU" sz="2600" dirty="0"/>
              <a:t> – </a:t>
            </a:r>
            <a:r>
              <a:rPr lang="hu-HU" sz="2600" dirty="0" err="1"/>
              <a:t>in</a:t>
            </a:r>
            <a:r>
              <a:rPr lang="hu-HU" sz="2600" dirty="0"/>
              <a:t> </a:t>
            </a:r>
            <a:r>
              <a:rPr lang="hu-HU" sz="2600" dirty="0" err="1"/>
              <a:t>sinnlich</a:t>
            </a:r>
            <a:r>
              <a:rPr lang="hu-HU" sz="2600" dirty="0"/>
              <a:t> </a:t>
            </a:r>
            <a:r>
              <a:rPr lang="hu-HU" sz="2600" dirty="0" err="1"/>
              <a:t>performativer</a:t>
            </a:r>
            <a:r>
              <a:rPr lang="hu-HU" sz="2600" dirty="0"/>
              <a:t> </a:t>
            </a:r>
            <a:r>
              <a:rPr lang="hu-HU" sz="2600" dirty="0" err="1"/>
              <a:t>Vergegenwärtigung</a:t>
            </a:r>
            <a:r>
              <a:rPr lang="hu-HU" sz="2600" dirty="0"/>
              <a:t> </a:t>
            </a:r>
            <a:r>
              <a:rPr lang="hu-HU" sz="2600" dirty="0" err="1"/>
              <a:t>kulturellen</a:t>
            </a:r>
            <a:r>
              <a:rPr lang="hu-HU" sz="2600" dirty="0"/>
              <a:t> </a:t>
            </a:r>
            <a:r>
              <a:rPr lang="hu-HU" sz="2600" dirty="0" err="1"/>
              <a:t>Sinns</a:t>
            </a:r>
            <a:r>
              <a:rPr lang="hu-HU" sz="2600" dirty="0"/>
              <a:t> </a:t>
            </a:r>
            <a:r>
              <a:rPr lang="hu-HU" sz="2600" dirty="0" err="1"/>
              <a:t>in</a:t>
            </a:r>
            <a:r>
              <a:rPr lang="hu-HU" sz="2600" dirty="0"/>
              <a:t> Raum und Zeit → </a:t>
            </a:r>
            <a:r>
              <a:rPr lang="hu-HU" sz="2600" dirty="0" err="1"/>
              <a:t>Aufführung</a:t>
            </a:r>
            <a:r>
              <a:rPr lang="hu-HU" sz="2600" dirty="0"/>
              <a:t>, </a:t>
            </a:r>
            <a:r>
              <a:rPr lang="hu-HU" sz="2600" dirty="0" err="1"/>
              <a:t>Theatralität</a:t>
            </a:r>
            <a:endParaRPr lang="hu-HU" sz="2600" dirty="0"/>
          </a:p>
          <a:p>
            <a:pPr algn="ctr"/>
            <a:r>
              <a:rPr lang="hu-HU" sz="2600" dirty="0" err="1"/>
              <a:t>Afro-amerikanische</a:t>
            </a:r>
            <a:r>
              <a:rPr lang="hu-HU" sz="2600" dirty="0"/>
              <a:t> </a:t>
            </a:r>
            <a:r>
              <a:rPr lang="hu-HU" sz="2600" dirty="0" err="1"/>
              <a:t>Kultur</a:t>
            </a:r>
            <a:r>
              <a:rPr lang="hu-HU" sz="2600" dirty="0"/>
              <a:t>: </a:t>
            </a:r>
            <a:r>
              <a:rPr lang="hu-HU" sz="2600" dirty="0" err="1"/>
              <a:t>Harlem-Renaissance</a:t>
            </a:r>
            <a:r>
              <a:rPr lang="hu-HU" sz="2600" dirty="0"/>
              <a:t> der 1920er </a:t>
            </a:r>
            <a:r>
              <a:rPr lang="hu-HU" sz="2600" dirty="0" err="1"/>
              <a:t>Jahre</a:t>
            </a:r>
            <a:r>
              <a:rPr lang="hu-HU" sz="2600" dirty="0"/>
              <a:t> (Jazz) 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297" y="2384547"/>
            <a:ext cx="5183188" cy="574357"/>
          </a:xfrm>
        </p:spPr>
        <p:txBody>
          <a:bodyPr/>
          <a:lstStyle/>
          <a:p>
            <a:r>
              <a:rPr lang="hu-HU" sz="2000" dirty="0" err="1" smtClean="0"/>
              <a:t>Beeinsflussung</a:t>
            </a:r>
            <a:r>
              <a:rPr lang="hu-HU" dirty="0" smtClean="0"/>
              <a:t> 	</a:t>
            </a:r>
            <a:r>
              <a:rPr lang="hu-HU" sz="2800" dirty="0" err="1" smtClean="0"/>
              <a:t>Exkarnation</a:t>
            </a:r>
            <a:endParaRPr lang="hu-HU" sz="28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297" y="3365303"/>
            <a:ext cx="5183188" cy="3684588"/>
          </a:xfrm>
        </p:spPr>
        <p:txBody>
          <a:bodyPr>
            <a:normAutofit/>
          </a:bodyPr>
          <a:lstStyle/>
          <a:p>
            <a:pPr algn="ctr"/>
            <a:r>
              <a:rPr lang="hu-HU" sz="2600" dirty="0" err="1" smtClean="0"/>
              <a:t>Verschriftlichungsakt</a:t>
            </a:r>
            <a:r>
              <a:rPr lang="hu-HU" sz="2600" dirty="0" smtClean="0"/>
              <a:t>: </a:t>
            </a:r>
            <a:r>
              <a:rPr lang="hu-HU" sz="2600" dirty="0" err="1" smtClean="0"/>
              <a:t>aus</a:t>
            </a:r>
            <a:r>
              <a:rPr lang="hu-HU" sz="2600" dirty="0" smtClean="0"/>
              <a:t> </a:t>
            </a:r>
            <a:r>
              <a:rPr lang="hu-HU" sz="2600" dirty="0" err="1" smtClean="0"/>
              <a:t>dem</a:t>
            </a:r>
            <a:r>
              <a:rPr lang="hu-HU" sz="2600" dirty="0" smtClean="0"/>
              <a:t> </a:t>
            </a:r>
            <a:r>
              <a:rPr lang="hu-HU" sz="2600" dirty="0" err="1" smtClean="0"/>
              <a:t>Fleisch</a:t>
            </a:r>
            <a:r>
              <a:rPr lang="hu-HU" sz="2600" dirty="0" smtClean="0"/>
              <a:t> / Körper </a:t>
            </a:r>
            <a:r>
              <a:rPr lang="hu-HU" sz="2600" dirty="0" err="1" smtClean="0"/>
              <a:t>wird</a:t>
            </a:r>
            <a:r>
              <a:rPr lang="hu-HU" sz="2600" dirty="0" smtClean="0"/>
              <a:t> </a:t>
            </a:r>
            <a:r>
              <a:rPr lang="hu-HU" sz="2600" dirty="0" err="1" smtClean="0"/>
              <a:t>etwas</a:t>
            </a:r>
            <a:r>
              <a:rPr lang="hu-HU" sz="2600" dirty="0" smtClean="0"/>
              <a:t> </a:t>
            </a:r>
            <a:r>
              <a:rPr lang="hu-HU" sz="2400" dirty="0" err="1" smtClean="0"/>
              <a:t>Abstraktes</a:t>
            </a:r>
            <a:r>
              <a:rPr lang="hu-HU" sz="2400" dirty="0"/>
              <a:t>:</a:t>
            </a:r>
            <a:r>
              <a:rPr lang="hu-HU" sz="2400" dirty="0" smtClean="0"/>
              <a:t> </a:t>
            </a:r>
            <a:r>
              <a:rPr lang="hu-HU" sz="2400" dirty="0" err="1" smtClean="0"/>
              <a:t>Mündlichkeit</a:t>
            </a:r>
            <a:r>
              <a:rPr lang="hu-HU" sz="2400" dirty="0" smtClean="0"/>
              <a:t> → </a:t>
            </a:r>
            <a:r>
              <a:rPr lang="hu-HU" sz="2400" dirty="0" err="1" smtClean="0"/>
              <a:t>Schriftlichkeit</a:t>
            </a:r>
            <a:endParaRPr lang="hu-HU" sz="2400" dirty="0" smtClean="0"/>
          </a:p>
          <a:p>
            <a:pPr algn="ctr"/>
            <a:r>
              <a:rPr lang="hu-HU" sz="2400" dirty="0" smtClean="0"/>
              <a:t>Die </a:t>
            </a:r>
            <a:r>
              <a:rPr lang="hu-HU" sz="2400" dirty="0" err="1" smtClean="0"/>
              <a:t>exkarnierte</a:t>
            </a:r>
            <a:r>
              <a:rPr lang="hu-HU" sz="2400" dirty="0" smtClean="0"/>
              <a:t> </a:t>
            </a:r>
            <a:r>
              <a:rPr lang="hu-HU" sz="2400" dirty="0" err="1" smtClean="0"/>
              <a:t>Kultur</a:t>
            </a:r>
            <a:r>
              <a:rPr lang="hu-HU" sz="2400" dirty="0" smtClean="0"/>
              <a:t> </a:t>
            </a:r>
            <a:r>
              <a:rPr lang="hu-HU" sz="2400" dirty="0" err="1" smtClean="0"/>
              <a:t>schafft</a:t>
            </a:r>
            <a:r>
              <a:rPr lang="hu-HU" sz="2400" dirty="0" smtClean="0"/>
              <a:t> </a:t>
            </a:r>
            <a:r>
              <a:rPr lang="hu-HU" sz="2400" dirty="0" err="1" smtClean="0"/>
              <a:t>Bibliotheken</a:t>
            </a:r>
            <a:r>
              <a:rPr lang="hu-HU" sz="2400" dirty="0" smtClean="0"/>
              <a:t>, </a:t>
            </a:r>
            <a:r>
              <a:rPr lang="hu-HU" sz="2400" dirty="0" err="1" smtClean="0"/>
              <a:t>Archive</a:t>
            </a:r>
            <a:r>
              <a:rPr lang="hu-HU" sz="2400" dirty="0" smtClean="0"/>
              <a:t>, </a:t>
            </a:r>
            <a:r>
              <a:rPr lang="hu-HU" sz="2400" dirty="0" err="1" smtClean="0"/>
              <a:t>Wissenschaften</a:t>
            </a:r>
            <a:endParaRPr lang="hu-HU" sz="2400" dirty="0"/>
          </a:p>
          <a:p>
            <a:pPr algn="ctr"/>
            <a:r>
              <a:rPr lang="hu-HU" sz="2400" dirty="0" err="1" smtClean="0"/>
              <a:t>Kultur</a:t>
            </a:r>
            <a:r>
              <a:rPr lang="hu-HU" sz="2400" dirty="0" smtClean="0"/>
              <a:t> </a:t>
            </a:r>
            <a:r>
              <a:rPr lang="hu-HU" sz="2400" dirty="0"/>
              <a:t>der Weissen: </a:t>
            </a:r>
            <a:r>
              <a:rPr lang="hu-HU" sz="2400" dirty="0" err="1"/>
              <a:t>Konzert</a:t>
            </a:r>
            <a:r>
              <a:rPr lang="hu-HU" sz="2400" dirty="0"/>
              <a:t>, </a:t>
            </a:r>
            <a:r>
              <a:rPr lang="hu-HU" sz="2400" dirty="0" err="1"/>
              <a:t>Kino</a:t>
            </a:r>
            <a:r>
              <a:rPr lang="hu-HU" sz="2400" dirty="0"/>
              <a:t>, </a:t>
            </a:r>
            <a:r>
              <a:rPr lang="hu-HU" sz="2400" dirty="0" err="1"/>
              <a:t>Schule</a:t>
            </a:r>
            <a:r>
              <a:rPr lang="hu-HU" sz="2400" dirty="0"/>
              <a:t> etc.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38200" y="1118751"/>
            <a:ext cx="10515600" cy="1325563"/>
          </a:xfrm>
        </p:spPr>
        <p:txBody>
          <a:bodyPr/>
          <a:lstStyle/>
          <a:p>
            <a:pPr algn="ctr"/>
            <a:r>
              <a:rPr lang="hu-HU" sz="3600" b="1" dirty="0" err="1" smtClean="0"/>
              <a:t>Körper-Inszenierungen</a:t>
            </a:r>
            <a:endParaRPr lang="hu-HU" sz="3600" b="1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2444314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 smtClean="0"/>
              <a:t>Seit</a:t>
            </a:r>
            <a:r>
              <a:rPr lang="hu-HU" sz="2400" dirty="0" smtClean="0"/>
              <a:t> </a:t>
            </a:r>
            <a:r>
              <a:rPr lang="hu-HU" sz="2400" dirty="0" err="1" smtClean="0"/>
              <a:t>Ende</a:t>
            </a:r>
            <a:r>
              <a:rPr lang="hu-HU" sz="2400" dirty="0" smtClean="0"/>
              <a:t> der 1970er </a:t>
            </a:r>
            <a:r>
              <a:rPr lang="hu-HU" sz="2400" dirty="0" err="1" smtClean="0"/>
              <a:t>Jahre</a:t>
            </a:r>
            <a:r>
              <a:rPr lang="hu-HU" sz="2400" dirty="0" smtClean="0"/>
              <a:t> – </a:t>
            </a:r>
            <a:r>
              <a:rPr lang="hu-HU" sz="2400" dirty="0" err="1" smtClean="0"/>
              <a:t>Prognose</a:t>
            </a:r>
            <a:r>
              <a:rPr lang="hu-HU" sz="2400" dirty="0" smtClean="0"/>
              <a:t> „</a:t>
            </a:r>
            <a:r>
              <a:rPr lang="hu-HU" sz="2400" dirty="0" err="1" smtClean="0"/>
              <a:t>Ende</a:t>
            </a:r>
            <a:r>
              <a:rPr lang="hu-HU" sz="2400" dirty="0" smtClean="0"/>
              <a:t> der </a:t>
            </a:r>
            <a:r>
              <a:rPr lang="hu-HU" sz="2400" dirty="0" err="1" smtClean="0"/>
              <a:t>Gutenberg-Galaxy</a:t>
            </a:r>
            <a:r>
              <a:rPr lang="hu-HU" sz="2400" dirty="0" smtClean="0"/>
              <a:t>” (</a:t>
            </a:r>
            <a:r>
              <a:rPr lang="hu-HU" sz="2400" b="1" dirty="0" smtClean="0"/>
              <a:t>Marshall </a:t>
            </a:r>
            <a:r>
              <a:rPr lang="hu-HU" sz="2400" b="1" dirty="0" err="1" smtClean="0"/>
              <a:t>McLuhan</a:t>
            </a:r>
            <a:r>
              <a:rPr lang="hu-HU" sz="2400" dirty="0" smtClean="0"/>
              <a:t>)</a:t>
            </a:r>
          </a:p>
          <a:p>
            <a:pPr algn="ctr"/>
            <a:r>
              <a:rPr lang="hu-HU" sz="2400" dirty="0" smtClean="0"/>
              <a:t>Die </a:t>
            </a:r>
            <a:r>
              <a:rPr lang="hu-HU" sz="2400" dirty="0" err="1" smtClean="0"/>
              <a:t>Schriftkultur</a:t>
            </a:r>
            <a:r>
              <a:rPr lang="hu-HU" sz="2400" dirty="0" smtClean="0"/>
              <a:t> (</a:t>
            </a:r>
            <a:r>
              <a:rPr lang="hu-HU" sz="2400" dirty="0" err="1" smtClean="0"/>
              <a:t>exkarnierte</a:t>
            </a:r>
            <a:r>
              <a:rPr lang="hu-HU" sz="2400" dirty="0" smtClean="0"/>
              <a:t> </a:t>
            </a:r>
            <a:r>
              <a:rPr lang="hu-HU" sz="2400" dirty="0" err="1" smtClean="0"/>
              <a:t>Kultur</a:t>
            </a:r>
            <a:r>
              <a:rPr lang="hu-HU" sz="2400" dirty="0" smtClean="0"/>
              <a:t>) </a:t>
            </a:r>
            <a:r>
              <a:rPr lang="hu-HU" sz="2400" dirty="0" err="1" smtClean="0"/>
              <a:t>schwindet</a:t>
            </a:r>
            <a:r>
              <a:rPr lang="hu-HU" sz="2400" dirty="0" smtClean="0"/>
              <a:t> → „</a:t>
            </a:r>
            <a:r>
              <a:rPr lang="hu-HU" sz="2400" dirty="0" err="1" smtClean="0"/>
              <a:t>Körperkultur</a:t>
            </a:r>
            <a:r>
              <a:rPr lang="hu-HU" sz="2400" dirty="0" smtClean="0"/>
              <a:t>” </a:t>
            </a:r>
            <a:r>
              <a:rPr lang="hu-HU" sz="2400" dirty="0" err="1" smtClean="0"/>
              <a:t>wächst</a:t>
            </a:r>
            <a:endParaRPr lang="hu-HU" sz="2400" dirty="0" smtClean="0"/>
          </a:p>
          <a:p>
            <a:pPr algn="ctr"/>
            <a:r>
              <a:rPr lang="hu-HU" sz="2400" dirty="0" err="1" smtClean="0"/>
              <a:t>Statt</a:t>
            </a:r>
            <a:r>
              <a:rPr lang="hu-HU" sz="2400" dirty="0" smtClean="0"/>
              <a:t> </a:t>
            </a:r>
            <a:r>
              <a:rPr lang="hu-HU" sz="2400" b="1" dirty="0" smtClean="0"/>
              <a:t>Textmodell</a:t>
            </a:r>
            <a:r>
              <a:rPr lang="hu-HU" sz="2400" dirty="0" smtClean="0"/>
              <a:t>	→	 </a:t>
            </a:r>
            <a:r>
              <a:rPr lang="hu-HU" sz="2400" b="1" dirty="0" err="1" smtClean="0"/>
              <a:t>Performanzmodell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Inszenierung</a:t>
            </a:r>
            <a:r>
              <a:rPr lang="hu-HU" sz="2400" dirty="0" smtClean="0"/>
              <a:t> von </a:t>
            </a:r>
            <a:r>
              <a:rPr lang="hu-HU" sz="2400" dirty="0" err="1" smtClean="0"/>
              <a:t>Kultur</a:t>
            </a:r>
            <a:r>
              <a:rPr lang="hu-HU" sz="2400" dirty="0" smtClean="0"/>
              <a:t>)</a:t>
            </a:r>
          </a:p>
          <a:p>
            <a:pPr algn="ctr"/>
            <a:r>
              <a:rPr lang="hu-HU" sz="2400" dirty="0" err="1" smtClean="0"/>
              <a:t>Zeitschrift</a:t>
            </a:r>
            <a:r>
              <a:rPr lang="hu-HU" sz="2400" dirty="0" smtClean="0"/>
              <a:t> „</a:t>
            </a:r>
            <a:r>
              <a:rPr lang="hu-HU" sz="2400" dirty="0" err="1" smtClean="0"/>
              <a:t>Representations</a:t>
            </a:r>
            <a:r>
              <a:rPr lang="hu-HU" sz="2400" dirty="0" smtClean="0"/>
              <a:t>” (</a:t>
            </a:r>
            <a:r>
              <a:rPr lang="hu-HU" sz="2400" dirty="0" err="1" smtClean="0"/>
              <a:t>Darstellung</a:t>
            </a:r>
            <a:r>
              <a:rPr lang="hu-HU" sz="2400" dirty="0" smtClean="0"/>
              <a:t> + </a:t>
            </a:r>
            <a:r>
              <a:rPr lang="hu-HU" sz="2400" dirty="0" err="1" smtClean="0"/>
              <a:t>Inszenierung</a:t>
            </a:r>
            <a:r>
              <a:rPr lang="hu-HU" sz="2400" dirty="0" smtClean="0"/>
              <a:t>)</a:t>
            </a:r>
          </a:p>
          <a:p>
            <a:pPr algn="ctr"/>
            <a:r>
              <a:rPr lang="hu-HU" sz="2400" dirty="0" err="1" smtClean="0"/>
              <a:t>Verfahren</a:t>
            </a:r>
            <a:r>
              <a:rPr lang="hu-HU" sz="2400" dirty="0" smtClean="0"/>
              <a:t> </a:t>
            </a:r>
            <a:r>
              <a:rPr lang="hu-HU" sz="2400" dirty="0" err="1" smtClean="0"/>
              <a:t>öffentlicher</a:t>
            </a:r>
            <a:r>
              <a:rPr lang="hu-HU" sz="2400" dirty="0" smtClean="0"/>
              <a:t> (</a:t>
            </a:r>
            <a:r>
              <a:rPr lang="hu-HU" sz="2400" dirty="0" err="1" smtClean="0"/>
              <a:t>Selbst-</a:t>
            </a:r>
            <a:r>
              <a:rPr lang="hu-HU" sz="2400" dirty="0" smtClean="0"/>
              <a:t>)</a:t>
            </a:r>
            <a:r>
              <a:rPr lang="hu-HU" sz="2400" dirty="0" err="1" smtClean="0"/>
              <a:t>Dartselllung</a:t>
            </a:r>
            <a:r>
              <a:rPr lang="hu-HU" sz="2400" dirty="0" smtClean="0"/>
              <a:t> (</a:t>
            </a:r>
            <a:r>
              <a:rPr lang="hu-HU" sz="2400" u="sng" dirty="0" smtClean="0"/>
              <a:t>S. </a:t>
            </a:r>
            <a:r>
              <a:rPr lang="hu-HU" sz="2400" u="sng" dirty="0" err="1" smtClean="0"/>
              <a:t>Greenblatt</a:t>
            </a:r>
            <a:r>
              <a:rPr lang="hu-HU" sz="2400" dirty="0" smtClean="0"/>
              <a:t>) → „</a:t>
            </a:r>
            <a:r>
              <a:rPr lang="hu-HU" sz="2400" dirty="0" err="1" smtClean="0"/>
              <a:t>Renaissance</a:t>
            </a:r>
            <a:r>
              <a:rPr lang="hu-HU" sz="2400" dirty="0" smtClean="0"/>
              <a:t> </a:t>
            </a:r>
            <a:r>
              <a:rPr lang="hu-HU" sz="2400" dirty="0" err="1" smtClean="0"/>
              <a:t>Self-Fashioning</a:t>
            </a:r>
            <a:r>
              <a:rPr lang="hu-HU" sz="2400" dirty="0" smtClean="0"/>
              <a:t>” (</a:t>
            </a:r>
            <a:r>
              <a:rPr lang="hu-HU" sz="2400" dirty="0" err="1" smtClean="0"/>
              <a:t>Macht</a:t>
            </a:r>
            <a:r>
              <a:rPr lang="hu-HU" sz="2400" dirty="0" smtClean="0"/>
              <a:t>, Status, </a:t>
            </a:r>
            <a:r>
              <a:rPr lang="hu-HU" sz="2400" dirty="0" err="1" smtClean="0"/>
              <a:t>Identität</a:t>
            </a:r>
            <a:r>
              <a:rPr lang="hu-HU" sz="2400" dirty="0" smtClean="0"/>
              <a:t> </a:t>
            </a:r>
            <a:r>
              <a:rPr lang="hu-HU" sz="2400" dirty="0" err="1" smtClean="0"/>
              <a:t>durch</a:t>
            </a:r>
            <a:r>
              <a:rPr lang="hu-HU" sz="2400" dirty="0" smtClean="0"/>
              <a:t> </a:t>
            </a:r>
            <a:r>
              <a:rPr lang="hu-HU" sz="2400" dirty="0" err="1" smtClean="0"/>
              <a:t>symbolisches</a:t>
            </a:r>
            <a:r>
              <a:rPr lang="hu-HU" sz="2400" dirty="0" smtClean="0"/>
              <a:t> </a:t>
            </a:r>
            <a:r>
              <a:rPr lang="hu-HU" sz="2400" dirty="0" err="1" smtClean="0"/>
              <a:t>Spiel</a:t>
            </a:r>
            <a:r>
              <a:rPr lang="hu-HU" sz="2400" dirty="0" smtClean="0"/>
              <a:t> des </a:t>
            </a:r>
            <a:r>
              <a:rPr lang="hu-HU" sz="2400" dirty="0" err="1" smtClean="0"/>
              <a:t>Körpers</a:t>
            </a:r>
            <a:r>
              <a:rPr lang="hu-HU" sz="2400" dirty="0" smtClean="0"/>
              <a:t>) – </a:t>
            </a:r>
            <a:r>
              <a:rPr lang="hu-HU" sz="2400" dirty="0" err="1" smtClean="0"/>
              <a:t>statt</a:t>
            </a:r>
            <a:r>
              <a:rPr lang="hu-HU" sz="2400" dirty="0" smtClean="0"/>
              <a:t> </a:t>
            </a:r>
            <a:r>
              <a:rPr lang="hu-HU" sz="2400" dirty="0" err="1" smtClean="0"/>
              <a:t>körperliche</a:t>
            </a:r>
            <a:r>
              <a:rPr lang="hu-HU" sz="2400" dirty="0" smtClean="0"/>
              <a:t> </a:t>
            </a:r>
            <a:r>
              <a:rPr lang="hu-HU" sz="2400" dirty="0" err="1" smtClean="0"/>
              <a:t>Arbeit</a:t>
            </a:r>
            <a:r>
              <a:rPr lang="hu-HU" sz="2400" dirty="0" smtClean="0"/>
              <a:t> – </a:t>
            </a:r>
            <a:r>
              <a:rPr lang="hu-HU" sz="2400" dirty="0" err="1" smtClean="0"/>
              <a:t>Arbeit</a:t>
            </a:r>
            <a:r>
              <a:rPr lang="hu-HU" sz="2400" dirty="0" smtClean="0"/>
              <a:t> am Körper</a:t>
            </a:r>
          </a:p>
          <a:p>
            <a:pPr algn="ctr"/>
            <a:r>
              <a:rPr lang="hu-HU" sz="2400" dirty="0" err="1" smtClean="0"/>
              <a:t>Körperkultur</a:t>
            </a:r>
            <a:r>
              <a:rPr lang="hu-HU" sz="2400" dirty="0" smtClean="0"/>
              <a:t>, Körper und </a:t>
            </a:r>
            <a:r>
              <a:rPr lang="hu-HU" sz="2400" dirty="0" err="1" smtClean="0"/>
              <a:t>Modeideal</a:t>
            </a:r>
            <a:endParaRPr lang="hu-HU" sz="2400" dirty="0" smtClean="0"/>
          </a:p>
          <a:p>
            <a:pPr algn="ctr"/>
            <a:r>
              <a:rPr lang="hu-HU" sz="2400" dirty="0" smtClean="0"/>
              <a:t>Körper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Orte</a:t>
            </a:r>
            <a:r>
              <a:rPr lang="hu-HU" sz="2400" dirty="0" smtClean="0"/>
              <a:t> </a:t>
            </a:r>
            <a:r>
              <a:rPr lang="hu-HU" sz="2400" dirty="0" err="1" smtClean="0"/>
              <a:t>ästhetischer</a:t>
            </a:r>
            <a:r>
              <a:rPr lang="hu-HU" sz="2400" dirty="0" smtClean="0"/>
              <a:t> </a:t>
            </a:r>
            <a:r>
              <a:rPr lang="hu-HU" sz="2400" dirty="0" err="1" smtClean="0"/>
              <a:t>Erfahrung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Körper II.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51287" y="1847164"/>
            <a:ext cx="3932237" cy="130853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Kulcsár Edina,</a:t>
            </a:r>
            <a:br>
              <a:rPr lang="hu-HU" dirty="0" smtClean="0"/>
            </a:br>
            <a:r>
              <a:rPr lang="hu-HU" dirty="0" err="1" smtClean="0"/>
              <a:t>miss</a:t>
            </a:r>
            <a:r>
              <a:rPr lang="hu-HU" dirty="0" smtClean="0"/>
              <a:t> </a:t>
            </a:r>
            <a:r>
              <a:rPr lang="hu-HU" dirty="0" err="1" smtClean="0"/>
              <a:t>word</a:t>
            </a:r>
            <a:r>
              <a:rPr lang="hu-HU" dirty="0" smtClean="0"/>
              <a:t> Hungary, 2014</a:t>
            </a:r>
            <a:br>
              <a:rPr lang="hu-HU" dirty="0" smtClean="0"/>
            </a:br>
            <a:r>
              <a:rPr lang="hu-HU" dirty="0" smtClean="0"/>
              <a:t>in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832" y="1731003"/>
            <a:ext cx="3245910" cy="4873625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1151287" y="3675964"/>
            <a:ext cx="3932237" cy="2936601"/>
          </a:xfrm>
        </p:spPr>
        <p:txBody>
          <a:bodyPr>
            <a:normAutofit/>
          </a:bodyPr>
          <a:lstStyle/>
          <a:p>
            <a:pPr algn="ctr"/>
            <a:r>
              <a:rPr lang="hu-HU" sz="2400" dirty="0" smtClean="0"/>
              <a:t>Viola Szandra, Nánási Pál: </a:t>
            </a:r>
            <a:r>
              <a:rPr lang="hu-HU" sz="2400" b="1" i="1" dirty="0" smtClean="0"/>
              <a:t>Testreszabás</a:t>
            </a:r>
          </a:p>
          <a:p>
            <a:pPr algn="ctr"/>
            <a:r>
              <a:rPr lang="hu-HU" sz="2400" dirty="0" smtClean="0"/>
              <a:t>(Testekre írt versek), </a:t>
            </a:r>
            <a:r>
              <a:rPr lang="hu-HU" sz="2400" dirty="0" err="1" smtClean="0"/>
              <a:t>Atheneum</a:t>
            </a:r>
            <a:r>
              <a:rPr lang="hu-HU" sz="2400" dirty="0" smtClean="0"/>
              <a:t>, 2014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8378" y="2778369"/>
            <a:ext cx="3236359" cy="1022279"/>
          </a:xfrm>
        </p:spPr>
        <p:txBody>
          <a:bodyPr/>
          <a:lstStyle/>
          <a:p>
            <a:pPr algn="ctr"/>
            <a:r>
              <a:rPr lang="hu-HU" b="1" dirty="0" smtClean="0"/>
              <a:t>Viola Szandra</a:t>
            </a:r>
            <a:br>
              <a:rPr lang="hu-HU" b="1" dirty="0" smtClean="0"/>
            </a:br>
            <a:r>
              <a:rPr lang="hu-HU" b="1" dirty="0" smtClean="0"/>
              <a:t>test-költészete???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6700" y="1386234"/>
            <a:ext cx="4314092" cy="52864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42" y="1380663"/>
            <a:ext cx="3416439" cy="529204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18587" y="1621169"/>
            <a:ext cx="10515600" cy="2367801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„TESTÍRÁS”</a:t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100" b="1" i="1" dirty="0" smtClean="0"/>
              <a:t>Helikon. Irodalomtudományi Szemle. </a:t>
            </a:r>
            <a:r>
              <a:rPr lang="hu-HU" sz="3100" b="1" dirty="0" smtClean="0"/>
              <a:t>Budapest, 2011. LII. </a:t>
            </a:r>
            <a:r>
              <a:rPr lang="hu-HU" sz="3100" b="1" dirty="0"/>
              <a:t>é</a:t>
            </a:r>
            <a:r>
              <a:rPr lang="hu-HU" sz="3100" b="1" dirty="0" smtClean="0"/>
              <a:t>vf.</a:t>
            </a:r>
            <a:br>
              <a:rPr lang="hu-HU" sz="3100" b="1" dirty="0" smtClean="0"/>
            </a:br>
            <a:r>
              <a:rPr lang="hu-HU" sz="3100" b="1" dirty="0" smtClean="0"/>
              <a:t>1-2</a:t>
            </a:r>
            <a:r>
              <a:rPr lang="hu-HU" sz="3100" b="1" dirty="0" smtClean="0"/>
              <a:t>. </a:t>
            </a:r>
            <a:r>
              <a:rPr lang="hu-HU" sz="3100" b="1" dirty="0" smtClean="0"/>
              <a:t>szám</a:t>
            </a:r>
            <a:r>
              <a:rPr lang="hu-HU" sz="3100" b="1" dirty="0" smtClean="0"/>
              <a:t>, 247 o.</a:t>
            </a:r>
            <a:endParaRPr lang="hu-HU" sz="31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918587" y="4647156"/>
            <a:ext cx="10515600" cy="2210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A „</a:t>
            </a:r>
            <a:r>
              <a:rPr lang="hu-HU" sz="2400" b="1" dirty="0" smtClean="0"/>
              <a:t>Helikon</a:t>
            </a:r>
            <a:r>
              <a:rPr lang="hu-HU" sz="2400" dirty="0" smtClean="0"/>
              <a:t>” a Magyar Tudományos Akadémia (MTA) Irodalomtudományi Intézetének irodalomelméleti folyóirata, megjelenik évente négyszer, tematikus számokkal…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121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Gender</a:t>
            </a:r>
            <a:endParaRPr lang="hu-HU" sz="3600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838200" y="210167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dirty="0" smtClean="0"/>
              <a:t>Für die </a:t>
            </a:r>
            <a:r>
              <a:rPr lang="hu-HU" sz="2400" dirty="0" err="1" smtClean="0"/>
              <a:t>Gender-Bewegung</a:t>
            </a:r>
            <a:r>
              <a:rPr lang="hu-HU" sz="2400" dirty="0" smtClean="0"/>
              <a:t> </a:t>
            </a:r>
            <a:r>
              <a:rPr lang="hu-HU" sz="2400" dirty="0" err="1" smtClean="0"/>
              <a:t>bedeutet</a:t>
            </a:r>
            <a:r>
              <a:rPr lang="hu-HU" sz="2400" dirty="0" smtClean="0"/>
              <a:t> der </a:t>
            </a:r>
            <a:r>
              <a:rPr lang="hu-HU" sz="2400" dirty="0" err="1" smtClean="0"/>
              <a:t>Liebesakt</a:t>
            </a:r>
            <a:r>
              <a:rPr lang="hu-HU" sz="2400" dirty="0" smtClean="0"/>
              <a:t> </a:t>
            </a:r>
            <a:r>
              <a:rPr lang="hu-HU" sz="2400" dirty="0" err="1" smtClean="0"/>
              <a:t>zwischen</a:t>
            </a:r>
            <a:r>
              <a:rPr lang="hu-HU" sz="2400" dirty="0" smtClean="0"/>
              <a:t> Mann und </a:t>
            </a:r>
            <a:r>
              <a:rPr lang="hu-HU" sz="2400" dirty="0" err="1" smtClean="0"/>
              <a:t>Frau</a:t>
            </a:r>
            <a:r>
              <a:rPr lang="hu-HU" sz="2400" dirty="0" smtClean="0"/>
              <a:t> die </a:t>
            </a:r>
            <a:r>
              <a:rPr lang="hu-HU" sz="2400" dirty="0" err="1" smtClean="0"/>
              <a:t>männliche</a:t>
            </a:r>
            <a:r>
              <a:rPr lang="hu-HU" sz="2400" dirty="0" smtClean="0"/>
              <a:t> </a:t>
            </a:r>
            <a:r>
              <a:rPr lang="hu-HU" sz="2400" dirty="0" err="1" smtClean="0"/>
              <a:t>Macht</a:t>
            </a:r>
            <a:r>
              <a:rPr lang="hu-HU" sz="2400" dirty="0" smtClean="0"/>
              <a:t> </a:t>
            </a:r>
            <a:r>
              <a:rPr lang="hu-HU" sz="2400" dirty="0" err="1" smtClean="0"/>
              <a:t>über</a:t>
            </a:r>
            <a:r>
              <a:rPr lang="hu-HU" sz="2400" dirty="0" smtClean="0"/>
              <a:t> den </a:t>
            </a:r>
            <a:r>
              <a:rPr lang="hu-HU" sz="2400" dirty="0" err="1" smtClean="0"/>
              <a:t>weiblichen</a:t>
            </a:r>
            <a:r>
              <a:rPr lang="hu-HU" sz="2400" dirty="0" smtClean="0"/>
              <a:t> Körper → </a:t>
            </a:r>
            <a:r>
              <a:rPr lang="hu-HU" sz="2400" dirty="0" err="1" smtClean="0"/>
              <a:t>Ablehnung</a:t>
            </a:r>
            <a:r>
              <a:rPr lang="hu-HU" sz="2400" dirty="0" smtClean="0"/>
              <a:t> </a:t>
            </a:r>
            <a:r>
              <a:rPr lang="hu-HU" sz="2400" dirty="0" err="1" smtClean="0"/>
              <a:t>traditioneller</a:t>
            </a:r>
            <a:r>
              <a:rPr lang="hu-HU" sz="2400" dirty="0" smtClean="0"/>
              <a:t> </a:t>
            </a:r>
            <a:r>
              <a:rPr lang="hu-HU" sz="2400" dirty="0" err="1" smtClean="0"/>
              <a:t>Beziehung</a:t>
            </a:r>
            <a:r>
              <a:rPr lang="hu-HU" sz="2400" dirty="0" smtClean="0"/>
              <a:t> → </a:t>
            </a:r>
            <a:r>
              <a:rPr lang="hu-HU" sz="2400" dirty="0" err="1" smtClean="0"/>
              <a:t>lesbische</a:t>
            </a:r>
            <a:r>
              <a:rPr lang="hu-HU" sz="2400" dirty="0" smtClean="0"/>
              <a:t> </a:t>
            </a:r>
            <a:r>
              <a:rPr lang="hu-HU" sz="2400" dirty="0" err="1" smtClean="0"/>
              <a:t>Liebe</a:t>
            </a:r>
            <a:r>
              <a:rPr lang="hu-HU" sz="2400" dirty="0" smtClean="0"/>
              <a:t> = </a:t>
            </a:r>
            <a:r>
              <a:rPr lang="hu-HU" sz="2400" dirty="0" err="1" smtClean="0"/>
              <a:t>Ideal</a:t>
            </a:r>
            <a:r>
              <a:rPr lang="hu-HU" sz="2400" dirty="0" smtClean="0"/>
              <a:t> der </a:t>
            </a:r>
            <a:r>
              <a:rPr lang="hu-HU" sz="2400" dirty="0" err="1" smtClean="0"/>
              <a:t>Gleichberechtigung</a:t>
            </a:r>
            <a:r>
              <a:rPr lang="hu-HU" sz="2400" dirty="0" smtClean="0"/>
              <a:t>???</a:t>
            </a:r>
          </a:p>
          <a:p>
            <a:pPr algn="ctr"/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Die </a:t>
            </a:r>
            <a:r>
              <a:rPr lang="hu-HU" sz="2400" dirty="0" err="1" smtClean="0"/>
              <a:t>Genderforschung</a:t>
            </a:r>
            <a:r>
              <a:rPr lang="hu-HU" sz="2400" dirty="0" smtClean="0"/>
              <a:t> </a:t>
            </a:r>
            <a:r>
              <a:rPr lang="hu-HU" sz="2400" dirty="0" err="1" smtClean="0"/>
              <a:t>unterscheidet</a:t>
            </a:r>
            <a:r>
              <a:rPr lang="hu-HU" sz="2400" dirty="0" smtClean="0"/>
              <a:t> </a:t>
            </a:r>
            <a:r>
              <a:rPr lang="hu-HU" sz="2400" dirty="0" err="1" smtClean="0"/>
              <a:t>zwischen</a:t>
            </a:r>
            <a:r>
              <a:rPr lang="hu-HU" sz="2400" dirty="0"/>
              <a:t> </a:t>
            </a:r>
            <a:r>
              <a:rPr lang="hu-HU" sz="2400" b="1" dirty="0" err="1" smtClean="0"/>
              <a:t>sozialem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Geschlecht</a:t>
            </a:r>
            <a:r>
              <a:rPr lang="hu-HU" sz="2400" b="1" dirty="0" smtClean="0"/>
              <a:t> </a:t>
            </a:r>
            <a:r>
              <a:rPr lang="hu-HU" sz="2400" dirty="0" smtClean="0"/>
              <a:t>und </a:t>
            </a:r>
            <a:r>
              <a:rPr lang="hu-HU" sz="2400" b="1" dirty="0" err="1" smtClean="0"/>
              <a:t>biologischem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Geschlecht</a:t>
            </a:r>
            <a:endParaRPr lang="hu-HU" sz="2400" dirty="0"/>
          </a:p>
          <a:p>
            <a:pPr algn="ctr"/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Nach </a:t>
            </a:r>
            <a:r>
              <a:rPr lang="hu-HU" sz="2400" dirty="0" err="1" smtClean="0"/>
              <a:t>griechisch-christlicher</a:t>
            </a:r>
            <a:r>
              <a:rPr lang="hu-HU" sz="2400" dirty="0" smtClean="0"/>
              <a:t> </a:t>
            </a:r>
            <a:r>
              <a:rPr lang="hu-HU" sz="2400" dirty="0" err="1" smtClean="0"/>
              <a:t>Vorstellung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der </a:t>
            </a:r>
            <a:r>
              <a:rPr lang="hu-HU" sz="2400" b="1" dirty="0" smtClean="0"/>
              <a:t>Körper = </a:t>
            </a:r>
            <a:r>
              <a:rPr lang="hu-HU" sz="2400" b="1" dirty="0" err="1" smtClean="0"/>
              <a:t>Gefängnis</a:t>
            </a:r>
            <a:r>
              <a:rPr lang="hu-HU" sz="2400" b="1" dirty="0" smtClean="0"/>
              <a:t> der </a:t>
            </a:r>
            <a:r>
              <a:rPr lang="hu-HU" sz="2400" b="1" dirty="0" err="1" smtClean="0"/>
              <a:t>Seele</a:t>
            </a:r>
            <a:endParaRPr lang="hu-HU" sz="2400" b="1" dirty="0"/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↕</a:t>
            </a:r>
          </a:p>
          <a:p>
            <a:pPr marL="0" indent="0" algn="ctr">
              <a:buNone/>
            </a:pPr>
            <a:r>
              <a:rPr lang="hu-HU" sz="2400" dirty="0" smtClean="0"/>
              <a:t>Nach Fr. Nietzsche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b="1" dirty="0" smtClean="0"/>
              <a:t>die </a:t>
            </a:r>
            <a:r>
              <a:rPr lang="hu-HU" sz="2400" b="1" dirty="0" err="1" smtClean="0"/>
              <a:t>Seele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Gefüge</a:t>
            </a:r>
            <a:r>
              <a:rPr lang="hu-HU" sz="2400" dirty="0" smtClean="0"/>
              <a:t> </a:t>
            </a:r>
            <a:r>
              <a:rPr lang="hu-HU" sz="2400" dirty="0" err="1" smtClean="0"/>
              <a:t>sozialer</a:t>
            </a:r>
            <a:r>
              <a:rPr lang="hu-HU" sz="2400" dirty="0" smtClean="0"/>
              <a:t> und </a:t>
            </a:r>
            <a:r>
              <a:rPr lang="hu-HU" sz="2400" dirty="0" err="1" smtClean="0"/>
              <a:t>kultureller</a:t>
            </a:r>
            <a:r>
              <a:rPr lang="hu-HU" sz="2400" dirty="0" smtClean="0"/>
              <a:t> </a:t>
            </a:r>
            <a:r>
              <a:rPr lang="hu-HU" sz="2400" dirty="0" err="1" smtClean="0"/>
              <a:t>Normen</a:t>
            </a:r>
            <a:r>
              <a:rPr lang="hu-HU" sz="2400" dirty="0" smtClean="0"/>
              <a:t>) </a:t>
            </a:r>
            <a:r>
              <a:rPr lang="hu-HU" sz="2400" b="1" dirty="0" err="1" smtClean="0"/>
              <a:t>das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Gefängnis</a:t>
            </a:r>
            <a:r>
              <a:rPr lang="hu-HU" sz="2400" b="1" dirty="0" smtClean="0"/>
              <a:t> des </a:t>
            </a:r>
            <a:r>
              <a:rPr lang="hu-HU" sz="2400" b="1" dirty="0" err="1" smtClean="0"/>
              <a:t>Körpers</a:t>
            </a:r>
            <a:r>
              <a:rPr lang="hu-HU" sz="2400" dirty="0" smtClean="0"/>
              <a:t>…		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53645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Gender</a:t>
            </a:r>
            <a:r>
              <a:rPr lang="hu-HU" b="1" dirty="0" smtClean="0"/>
              <a:t> und </a:t>
            </a:r>
            <a:r>
              <a:rPr lang="hu-HU" b="1" dirty="0" err="1" smtClean="0"/>
              <a:t>Gender-Studies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„</a:t>
            </a:r>
            <a:r>
              <a:rPr lang="hu-HU" sz="2400" dirty="0" err="1" smtClean="0"/>
              <a:t>Männlichkeit</a:t>
            </a:r>
            <a:r>
              <a:rPr lang="hu-HU" sz="2400" dirty="0" smtClean="0"/>
              <a:t>” und „</a:t>
            </a:r>
            <a:r>
              <a:rPr lang="hu-HU" sz="2400" dirty="0" err="1" smtClean="0"/>
              <a:t>Weiblichkeit</a:t>
            </a:r>
            <a:r>
              <a:rPr lang="hu-HU" sz="2400" dirty="0" smtClean="0"/>
              <a:t>” </a:t>
            </a:r>
            <a:r>
              <a:rPr lang="hu-HU" sz="2400" dirty="0" err="1" smtClean="0"/>
              <a:t>seien</a:t>
            </a:r>
            <a:r>
              <a:rPr lang="hu-HU" sz="2400" dirty="0" smtClean="0"/>
              <a:t> </a:t>
            </a:r>
            <a:r>
              <a:rPr lang="hu-HU" sz="2400" dirty="0" err="1" smtClean="0"/>
              <a:t>keine</a:t>
            </a:r>
            <a:r>
              <a:rPr lang="hu-HU" sz="2400" dirty="0" smtClean="0"/>
              <a:t> </a:t>
            </a:r>
            <a:r>
              <a:rPr lang="hu-HU" sz="2400" dirty="0" err="1" smtClean="0"/>
              <a:t>natürlichen</a:t>
            </a:r>
            <a:r>
              <a:rPr lang="hu-HU" sz="2400" dirty="0" smtClean="0"/>
              <a:t> </a:t>
            </a:r>
            <a:r>
              <a:rPr lang="hu-HU" sz="2400" dirty="0" err="1" smtClean="0"/>
              <a:t>Vorgaben</a:t>
            </a:r>
            <a:r>
              <a:rPr lang="hu-HU" sz="2400" dirty="0" smtClean="0"/>
              <a:t>, </a:t>
            </a:r>
            <a:r>
              <a:rPr lang="hu-HU" sz="2400" dirty="0" err="1" smtClean="0"/>
              <a:t>sondern</a:t>
            </a:r>
            <a:r>
              <a:rPr lang="hu-HU" sz="2400" dirty="0" smtClean="0"/>
              <a:t> </a:t>
            </a:r>
            <a:r>
              <a:rPr lang="hu-HU" sz="2400" dirty="0" err="1" smtClean="0"/>
              <a:t>kulturelle</a:t>
            </a:r>
            <a:r>
              <a:rPr lang="hu-HU" sz="2400" dirty="0" smtClean="0"/>
              <a:t> </a:t>
            </a:r>
            <a:r>
              <a:rPr lang="hu-HU" sz="2400" dirty="0" err="1" smtClean="0"/>
              <a:t>Muster</a:t>
            </a:r>
            <a:r>
              <a:rPr lang="hu-HU" sz="2400" dirty="0" smtClean="0"/>
              <a:t>!!!???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Umwertung</a:t>
            </a:r>
            <a:r>
              <a:rPr lang="hu-HU" sz="2400" dirty="0" smtClean="0"/>
              <a:t> / </a:t>
            </a:r>
            <a:r>
              <a:rPr lang="hu-HU" sz="2400" dirty="0" err="1" smtClean="0"/>
              <a:t>Umwerfung</a:t>
            </a:r>
            <a:r>
              <a:rPr lang="hu-HU" sz="2400" dirty="0" smtClean="0"/>
              <a:t> </a:t>
            </a:r>
            <a:r>
              <a:rPr lang="hu-HU" sz="2400" dirty="0" err="1" smtClean="0"/>
              <a:t>traditioneller</a:t>
            </a:r>
            <a:r>
              <a:rPr lang="hu-HU" sz="2400" dirty="0" smtClean="0"/>
              <a:t> – </a:t>
            </a:r>
            <a:r>
              <a:rPr lang="hu-HU" sz="2400" dirty="0" err="1" smtClean="0"/>
              <a:t>natürlicher</a:t>
            </a:r>
            <a:r>
              <a:rPr lang="hu-HU" sz="2400" dirty="0" smtClean="0"/>
              <a:t> –</a:t>
            </a:r>
            <a:r>
              <a:rPr lang="hu-HU" sz="2400" dirty="0" err="1" smtClean="0"/>
              <a:t>Geschlechtsrollen</a:t>
            </a:r>
            <a:r>
              <a:rPr lang="hu-HU" sz="2400" dirty="0" smtClean="0"/>
              <a:t> und </a:t>
            </a:r>
            <a:r>
              <a:rPr lang="hu-HU" sz="2400" dirty="0" err="1" smtClean="0"/>
              <a:t>damit</a:t>
            </a:r>
            <a:r>
              <a:rPr lang="hu-HU" sz="2400" dirty="0" smtClean="0"/>
              <a:t>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Institutionen</a:t>
            </a:r>
            <a:r>
              <a:rPr lang="hu-HU" sz="2400" dirty="0" smtClean="0"/>
              <a:t> </a:t>
            </a:r>
            <a:r>
              <a:rPr lang="hu-HU" sz="2400" dirty="0" err="1" smtClean="0"/>
              <a:t>wie</a:t>
            </a:r>
            <a:r>
              <a:rPr lang="hu-HU" sz="2400" dirty="0" smtClean="0"/>
              <a:t> </a:t>
            </a:r>
            <a:r>
              <a:rPr lang="hu-HU" sz="2400" dirty="0" err="1" smtClean="0"/>
              <a:t>Familie</a:t>
            </a:r>
            <a:r>
              <a:rPr lang="hu-HU" sz="2400" dirty="0" smtClean="0"/>
              <a:t>, </a:t>
            </a:r>
            <a:r>
              <a:rPr lang="hu-HU" sz="2400" dirty="0" err="1" smtClean="0"/>
              <a:t>Schule</a:t>
            </a:r>
            <a:r>
              <a:rPr lang="hu-HU" sz="2400" dirty="0" smtClean="0"/>
              <a:t>, </a:t>
            </a:r>
            <a:r>
              <a:rPr lang="hu-HU" sz="2400" dirty="0" err="1" smtClean="0"/>
              <a:t>Kirche</a:t>
            </a:r>
            <a:r>
              <a:rPr lang="hu-HU" sz="2400" dirty="0" smtClean="0"/>
              <a:t>, </a:t>
            </a:r>
            <a:r>
              <a:rPr lang="hu-HU" sz="2400" dirty="0" err="1" smtClean="0"/>
              <a:t>traditionelle</a:t>
            </a:r>
            <a:r>
              <a:rPr lang="hu-HU" sz="2400" dirty="0" smtClean="0"/>
              <a:t> </a:t>
            </a:r>
            <a:r>
              <a:rPr lang="hu-HU" sz="2400" dirty="0" err="1" smtClean="0"/>
              <a:t>Liebesbeziehung</a:t>
            </a:r>
            <a:r>
              <a:rPr lang="hu-HU" sz="2400" dirty="0" smtClean="0"/>
              <a:t> – </a:t>
            </a:r>
            <a:r>
              <a:rPr lang="hu-HU" sz="2400" dirty="0" err="1" smtClean="0"/>
              <a:t>Traditionen</a:t>
            </a:r>
            <a:r>
              <a:rPr lang="hu-HU" sz="2400" dirty="0" smtClean="0"/>
              <a:t> </a:t>
            </a:r>
            <a:r>
              <a:rPr lang="hu-HU" sz="2400" dirty="0" err="1" smtClean="0"/>
              <a:t>schlechthin</a:t>
            </a:r>
            <a:r>
              <a:rPr lang="hu-HU" sz="2400" dirty="0" smtClean="0"/>
              <a:t>…</a:t>
            </a:r>
          </a:p>
          <a:p>
            <a:pPr marL="0" indent="0"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?????????????????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02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Menschenbilder</a:t>
            </a:r>
            <a:r>
              <a:rPr lang="hu-HU" sz="3600" b="1" dirty="0" smtClean="0"/>
              <a:t> – </a:t>
            </a:r>
            <a:r>
              <a:rPr lang="hu-HU" sz="3600" b="1" dirty="0" err="1" smtClean="0"/>
              <a:t>Historische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Anthropologie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198616"/>
            <a:ext cx="10515600" cy="3780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Evolutionstheorie</a:t>
            </a:r>
            <a:r>
              <a:rPr lang="hu-HU" sz="2400" dirty="0" smtClean="0"/>
              <a:t>		→	</a:t>
            </a:r>
            <a:r>
              <a:rPr lang="hu-HU" sz="2400" dirty="0" err="1" smtClean="0"/>
              <a:t>Geschichte</a:t>
            </a:r>
            <a:r>
              <a:rPr lang="hu-HU" sz="2400" dirty="0" smtClean="0"/>
              <a:t> der </a:t>
            </a:r>
            <a:r>
              <a:rPr lang="hu-HU" sz="2400" dirty="0" err="1" smtClean="0"/>
              <a:t>Gattung</a:t>
            </a:r>
            <a:r>
              <a:rPr lang="hu-HU" sz="2400" dirty="0" smtClean="0"/>
              <a:t> </a:t>
            </a:r>
            <a:r>
              <a:rPr lang="hu-HU" sz="2400" dirty="0" err="1" smtClean="0"/>
              <a:t>Mensch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Ethnologie</a:t>
            </a:r>
            <a:r>
              <a:rPr lang="hu-HU" sz="2400" dirty="0" smtClean="0"/>
              <a:t>			→	</a:t>
            </a:r>
            <a:r>
              <a:rPr lang="hu-HU" sz="2400" dirty="0" err="1" smtClean="0"/>
              <a:t>Lebensbedingungen</a:t>
            </a:r>
            <a:r>
              <a:rPr lang="hu-HU" sz="2400" dirty="0" smtClean="0"/>
              <a:t> </a:t>
            </a:r>
            <a:r>
              <a:rPr lang="hu-HU" sz="2400" dirty="0" err="1" smtClean="0"/>
              <a:t>schriftloser</a:t>
            </a:r>
            <a:r>
              <a:rPr lang="hu-HU" sz="2400" dirty="0" smtClean="0"/>
              <a:t> u. 							</a:t>
            </a:r>
            <a:r>
              <a:rPr lang="hu-HU" sz="2400" dirty="0" err="1" smtClean="0"/>
              <a:t>außereuropäischer</a:t>
            </a:r>
            <a:r>
              <a:rPr lang="hu-HU" sz="2400" dirty="0" smtClean="0"/>
              <a:t> </a:t>
            </a:r>
            <a:r>
              <a:rPr lang="hu-HU" sz="2400" dirty="0" err="1" smtClean="0"/>
              <a:t>Gesellschaften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Geschichtswissenschaft</a:t>
            </a:r>
            <a:r>
              <a:rPr lang="hu-HU" sz="2400" dirty="0" smtClean="0"/>
              <a:t>	→	(</a:t>
            </a:r>
            <a:r>
              <a:rPr lang="hu-HU" sz="2400" dirty="0" err="1" smtClean="0"/>
              <a:t>alltägliche</a:t>
            </a:r>
            <a:r>
              <a:rPr lang="hu-HU" sz="2400" dirty="0" smtClean="0"/>
              <a:t>) </a:t>
            </a:r>
            <a:r>
              <a:rPr lang="hu-HU" sz="2400" dirty="0" err="1" smtClean="0"/>
              <a:t>Lebensformen</a:t>
            </a:r>
            <a:r>
              <a:rPr lang="hu-HU" sz="2400" dirty="0" smtClean="0"/>
              <a:t> und 							</a:t>
            </a:r>
            <a:r>
              <a:rPr lang="hu-HU" sz="2400" dirty="0" err="1" smtClean="0"/>
              <a:t>Symbolsysteme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eur</a:t>
            </a:r>
            <a:r>
              <a:rPr lang="hu-HU" sz="2400" dirty="0" smtClean="0"/>
              <a:t>. </a:t>
            </a:r>
            <a:r>
              <a:rPr lang="hu-HU" sz="2400" dirty="0" err="1" smtClean="0"/>
              <a:t>Ges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r>
              <a:rPr lang="hu-HU" sz="2400" dirty="0" smtClean="0"/>
              <a:t>	Philosophische </a:t>
            </a:r>
            <a:r>
              <a:rPr lang="hu-HU" sz="2400" dirty="0" err="1" smtClean="0"/>
              <a:t>Anthr</a:t>
            </a:r>
            <a:r>
              <a:rPr lang="hu-HU" sz="2400" dirty="0" smtClean="0"/>
              <a:t>.		→	  </a:t>
            </a:r>
            <a:r>
              <a:rPr lang="hu-HU" sz="2400" dirty="0" err="1" smtClean="0"/>
              <a:t>Mensch</a:t>
            </a:r>
            <a:r>
              <a:rPr lang="hu-HU" sz="2400" dirty="0" smtClean="0"/>
              <a:t>	↔	</a:t>
            </a:r>
            <a:r>
              <a:rPr lang="hu-HU" sz="2400" dirty="0" err="1" smtClean="0"/>
              <a:t>Tier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71282"/>
            <a:ext cx="10515600" cy="180911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Körperauffassungen</a:t>
            </a:r>
            <a:r>
              <a:rPr lang="hu-HU" sz="3600" b="1" dirty="0" smtClean="0"/>
              <a:t> – </a:t>
            </a:r>
            <a:r>
              <a:rPr lang="hu-HU" sz="3600" b="1" dirty="0" err="1" smtClean="0"/>
              <a:t>Temperamentenlehre</a:t>
            </a:r>
            <a:r>
              <a:rPr lang="hu-HU" sz="3600" b="1" dirty="0" smtClean="0"/>
              <a:t> v. </a:t>
            </a:r>
            <a:r>
              <a:rPr lang="hu-HU" sz="3600" b="1" u="sng" dirty="0" err="1" smtClean="0"/>
              <a:t>Galenos</a:t>
            </a:r>
            <a:r>
              <a:rPr lang="hu-HU" sz="3600" b="1" u="sng" dirty="0" smtClean="0"/>
              <a:t> von Pergamon </a:t>
            </a:r>
            <a:r>
              <a:rPr lang="hu-HU" sz="3600" b="1" dirty="0" smtClean="0"/>
              <a:t>(</a:t>
            </a:r>
            <a:r>
              <a:rPr lang="hu-HU" sz="3600" b="1" dirty="0" err="1" smtClean="0"/>
              <a:t>griech</a:t>
            </a:r>
            <a:r>
              <a:rPr lang="hu-HU" sz="3600" b="1" dirty="0" smtClean="0"/>
              <a:t>. </a:t>
            </a:r>
            <a:r>
              <a:rPr lang="hu-HU" sz="3600" b="1" dirty="0" err="1" smtClean="0"/>
              <a:t>Arzt</a:t>
            </a:r>
            <a:r>
              <a:rPr lang="hu-HU" sz="3600" b="1" dirty="0" smtClean="0"/>
              <a:t>, 3. </a:t>
            </a:r>
            <a:r>
              <a:rPr lang="hu-HU" sz="3600" b="1" dirty="0" err="1" smtClean="0"/>
              <a:t>Jhr</a:t>
            </a:r>
            <a:r>
              <a:rPr lang="hu-HU" sz="3600" b="1" dirty="0" smtClean="0"/>
              <a:t>.) – </a:t>
            </a:r>
            <a:r>
              <a:rPr lang="hu-HU" sz="3600" b="1" dirty="0" err="1" smtClean="0"/>
              <a:t>Renaissance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180397"/>
            <a:ext cx="10515600" cy="3677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Die </a:t>
            </a:r>
            <a:r>
              <a:rPr lang="hu-HU" sz="2400" dirty="0" err="1" smtClean="0"/>
              <a:t>Substanz</a:t>
            </a:r>
            <a:r>
              <a:rPr lang="hu-HU" sz="2400" dirty="0" smtClean="0"/>
              <a:t> des </a:t>
            </a:r>
            <a:r>
              <a:rPr lang="hu-HU" sz="2400" dirty="0" err="1" smtClean="0"/>
              <a:t>Körpers</a:t>
            </a:r>
            <a:r>
              <a:rPr lang="hu-HU" sz="2400" dirty="0" smtClean="0"/>
              <a:t> </a:t>
            </a:r>
            <a:r>
              <a:rPr lang="hu-HU" sz="2400" dirty="0" err="1" smtClean="0"/>
              <a:t>bestehe</a:t>
            </a:r>
            <a:r>
              <a:rPr lang="hu-HU" sz="2400" dirty="0" smtClean="0"/>
              <a:t> </a:t>
            </a:r>
            <a:r>
              <a:rPr lang="hu-HU" sz="2400" dirty="0" err="1" smtClean="0"/>
              <a:t>aus</a:t>
            </a:r>
            <a:r>
              <a:rPr lang="hu-HU" sz="2400" dirty="0" smtClean="0"/>
              <a:t> </a:t>
            </a:r>
            <a:r>
              <a:rPr lang="hu-HU" sz="2400" dirty="0" err="1" smtClean="0"/>
              <a:t>vier</a:t>
            </a:r>
            <a:r>
              <a:rPr lang="hu-HU" sz="2400" dirty="0" smtClean="0"/>
              <a:t> </a:t>
            </a:r>
            <a:r>
              <a:rPr lang="hu-HU" sz="2400" dirty="0" err="1" smtClean="0"/>
              <a:t>Körpersäften</a:t>
            </a:r>
            <a:r>
              <a:rPr lang="hu-HU" sz="2400" dirty="0" smtClean="0"/>
              <a:t>, die den </a:t>
            </a:r>
            <a:r>
              <a:rPr lang="hu-HU" sz="2400" dirty="0" err="1" smtClean="0"/>
              <a:t>Charakter</a:t>
            </a:r>
            <a:r>
              <a:rPr lang="hu-HU" sz="2400" dirty="0" smtClean="0"/>
              <a:t> des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 </a:t>
            </a:r>
            <a:r>
              <a:rPr lang="hu-HU" sz="2400" dirty="0" err="1" smtClean="0"/>
              <a:t>bestimmen</a:t>
            </a:r>
            <a:endParaRPr lang="hu-HU" sz="2400" dirty="0" smtClean="0"/>
          </a:p>
          <a:p>
            <a:pPr marL="0" indent="0" algn="ctr"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Blut</a:t>
            </a:r>
            <a:r>
              <a:rPr lang="hu-HU" sz="2400" dirty="0" smtClean="0"/>
              <a:t> (</a:t>
            </a:r>
            <a:r>
              <a:rPr lang="hu-HU" sz="2400" dirty="0" err="1" smtClean="0"/>
              <a:t>Sanguiniker</a:t>
            </a:r>
            <a:r>
              <a:rPr lang="hu-HU" sz="2400" dirty="0" smtClean="0"/>
              <a:t>) – </a:t>
            </a:r>
            <a:r>
              <a:rPr lang="hu-HU" sz="2400" dirty="0" err="1" smtClean="0"/>
              <a:t>heiter</a:t>
            </a:r>
            <a:r>
              <a:rPr lang="hu-HU" sz="2400" dirty="0" smtClean="0"/>
              <a:t>, </a:t>
            </a:r>
            <a:r>
              <a:rPr lang="hu-HU" sz="2400" dirty="0" err="1" smtClean="0"/>
              <a:t>aktiv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Schleim</a:t>
            </a:r>
            <a:r>
              <a:rPr lang="hu-HU" sz="2400" dirty="0" smtClean="0"/>
              <a:t> (</a:t>
            </a:r>
            <a:r>
              <a:rPr lang="hu-HU" sz="2400" dirty="0" err="1" smtClean="0"/>
              <a:t>Phlegmatiker</a:t>
            </a:r>
            <a:r>
              <a:rPr lang="hu-HU" sz="2400" dirty="0" smtClean="0"/>
              <a:t>) – </a:t>
            </a:r>
            <a:r>
              <a:rPr lang="hu-HU" sz="2400" dirty="0" err="1" smtClean="0"/>
              <a:t>passiv</a:t>
            </a:r>
            <a:r>
              <a:rPr lang="hu-HU" sz="2400" dirty="0" smtClean="0"/>
              <a:t>, </a:t>
            </a:r>
            <a:r>
              <a:rPr lang="hu-HU" sz="2400" dirty="0" err="1" smtClean="0"/>
              <a:t>schwerfällig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Schwarze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Galle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Melancholiker</a:t>
            </a:r>
            <a:r>
              <a:rPr lang="hu-HU" sz="2400" dirty="0" smtClean="0"/>
              <a:t>) – </a:t>
            </a:r>
            <a:r>
              <a:rPr lang="hu-HU" sz="2400" dirty="0" err="1" smtClean="0"/>
              <a:t>traurig</a:t>
            </a:r>
            <a:r>
              <a:rPr lang="hu-HU" sz="2400" dirty="0" smtClean="0"/>
              <a:t>, </a:t>
            </a:r>
            <a:r>
              <a:rPr lang="hu-HU" sz="2400" dirty="0" err="1" smtClean="0"/>
              <a:t>nachdenklich</a:t>
            </a:r>
            <a:r>
              <a:rPr lang="hu-HU" sz="2400" dirty="0" smtClean="0"/>
              <a:t> – nach </a:t>
            </a:r>
            <a:r>
              <a:rPr lang="hu-HU" sz="2400" dirty="0" err="1" smtClean="0"/>
              <a:t>Aristoteles</a:t>
            </a:r>
            <a:r>
              <a:rPr lang="hu-HU" sz="2400" dirty="0" smtClean="0"/>
              <a:t> </a:t>
            </a:r>
            <a:r>
              <a:rPr lang="hu-HU" sz="2400" dirty="0" err="1" smtClean="0"/>
              <a:t>aber</a:t>
            </a:r>
            <a:r>
              <a:rPr lang="hu-HU" sz="2400" dirty="0" smtClean="0"/>
              <a:t>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kreativ</a:t>
            </a:r>
            <a:r>
              <a:rPr lang="hu-HU" sz="2400" dirty="0" smtClean="0"/>
              <a:t> (</a:t>
            </a:r>
            <a:r>
              <a:rPr lang="hu-HU" sz="2400" dirty="0" err="1" smtClean="0"/>
              <a:t>Genie</a:t>
            </a:r>
            <a:r>
              <a:rPr lang="hu-HU" sz="2400" dirty="0" smtClean="0"/>
              <a:t>) </a:t>
            </a:r>
            <a:r>
              <a:rPr lang="hu-HU" sz="2400" dirty="0" err="1" smtClean="0"/>
              <a:t>vgl</a:t>
            </a:r>
            <a:r>
              <a:rPr lang="hu-HU" sz="2400" dirty="0" smtClean="0"/>
              <a:t>. </a:t>
            </a:r>
            <a:r>
              <a:rPr lang="hu-HU" sz="2400" u="sng" dirty="0" err="1" smtClean="0"/>
              <a:t>Dürer</a:t>
            </a:r>
            <a:r>
              <a:rPr lang="hu-HU" sz="2400" dirty="0" err="1" smtClean="0"/>
              <a:t>s</a:t>
            </a:r>
            <a:r>
              <a:rPr lang="hu-HU" sz="2400" dirty="0" smtClean="0"/>
              <a:t> </a:t>
            </a:r>
            <a:r>
              <a:rPr lang="hu-HU" sz="2400" i="1" dirty="0" err="1" smtClean="0"/>
              <a:t>Melencolia</a:t>
            </a:r>
            <a:r>
              <a:rPr lang="hu-HU" sz="2400" i="1" dirty="0" smtClean="0"/>
              <a:t> I</a:t>
            </a:r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Gelbe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Galle</a:t>
            </a:r>
            <a:r>
              <a:rPr lang="hu-HU" sz="2400" dirty="0" smtClean="0"/>
              <a:t> (</a:t>
            </a:r>
            <a:r>
              <a:rPr lang="hu-HU" sz="2400" dirty="0" err="1" smtClean="0"/>
              <a:t>Choleriker</a:t>
            </a:r>
            <a:r>
              <a:rPr lang="hu-HU" sz="2400" dirty="0" smtClean="0"/>
              <a:t>) – </a:t>
            </a:r>
            <a:r>
              <a:rPr lang="hu-HU" sz="2400" dirty="0" err="1" smtClean="0"/>
              <a:t>reizbar</a:t>
            </a:r>
            <a:r>
              <a:rPr lang="hu-HU" sz="2400" dirty="0" smtClean="0"/>
              <a:t>, </a:t>
            </a:r>
            <a:r>
              <a:rPr lang="hu-HU" sz="2400" dirty="0" err="1" smtClean="0"/>
              <a:t>erregbar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39788" y="1302440"/>
            <a:ext cx="5292998" cy="1600200"/>
          </a:xfrm>
        </p:spPr>
        <p:txBody>
          <a:bodyPr/>
          <a:lstStyle/>
          <a:p>
            <a:pPr algn="ctr"/>
            <a:r>
              <a:rPr lang="hu-HU" b="1" dirty="0" smtClean="0"/>
              <a:t>Albrecht Dürer</a:t>
            </a:r>
            <a:br>
              <a:rPr lang="hu-HU" b="1" dirty="0" smtClean="0"/>
            </a:br>
            <a:r>
              <a:rPr lang="hu-HU" b="1" i="1" dirty="0" smtClean="0"/>
              <a:t>Die </a:t>
            </a:r>
            <a:r>
              <a:rPr lang="hu-HU" b="1" i="1" dirty="0" err="1" smtClean="0"/>
              <a:t>vier</a:t>
            </a:r>
            <a:r>
              <a:rPr lang="hu-HU" b="1" i="1" dirty="0" smtClean="0"/>
              <a:t> </a:t>
            </a:r>
            <a:r>
              <a:rPr lang="hu-HU" b="1" i="1" dirty="0" err="1" smtClean="0"/>
              <a:t>Apostel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sz="2000" dirty="0" err="1" smtClean="0"/>
              <a:t>Diptychon</a:t>
            </a:r>
            <a:r>
              <a:rPr lang="hu-HU" sz="2000" dirty="0" smtClean="0"/>
              <a:t>, 1526</a:t>
            </a:r>
            <a:endParaRPr lang="hu-HU" sz="2000" b="1" i="1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945" y="1703417"/>
            <a:ext cx="3800097" cy="4873625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half" idx="2"/>
          </p:nvPr>
        </p:nvSpPr>
        <p:spPr>
          <a:xfrm>
            <a:off x="839788" y="2902640"/>
            <a:ext cx="5292998" cy="3862551"/>
          </a:xfrm>
        </p:spPr>
        <p:txBody>
          <a:bodyPr>
            <a:noAutofit/>
          </a:bodyPr>
          <a:lstStyle/>
          <a:p>
            <a:pPr algn="ctr"/>
            <a:r>
              <a:rPr lang="hu-HU" sz="1800" b="1" dirty="0" smtClean="0"/>
              <a:t>Johannes</a:t>
            </a:r>
            <a:endParaRPr lang="hu-HU" sz="1800" dirty="0" smtClean="0"/>
          </a:p>
          <a:p>
            <a:r>
              <a:rPr lang="hu-HU" sz="1800" dirty="0" smtClean="0"/>
              <a:t>Mit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dirty="0" err="1" smtClean="0"/>
              <a:t>offenen</a:t>
            </a:r>
            <a:r>
              <a:rPr lang="hu-HU" sz="1800" dirty="0" smtClean="0"/>
              <a:t> </a:t>
            </a:r>
            <a:r>
              <a:rPr lang="hu-HU" sz="1800" dirty="0" err="1" smtClean="0"/>
              <a:t>Buch</a:t>
            </a:r>
            <a:r>
              <a:rPr lang="hu-HU" sz="1800" dirty="0"/>
              <a:t> </a:t>
            </a:r>
            <a:r>
              <a:rPr lang="hu-HU" sz="1800" dirty="0" smtClean="0"/>
              <a:t>(</a:t>
            </a:r>
            <a:r>
              <a:rPr lang="hu-HU" sz="1800" dirty="0" err="1" smtClean="0"/>
              <a:t>Sanguiniker</a:t>
            </a:r>
            <a:r>
              <a:rPr lang="hu-HU" sz="1800" dirty="0" smtClean="0"/>
              <a:t>) </a:t>
            </a:r>
            <a:r>
              <a:rPr lang="hu-HU" sz="1800" dirty="0" err="1" smtClean="0"/>
              <a:t>voller</a:t>
            </a:r>
            <a:r>
              <a:rPr lang="hu-HU" sz="1800" dirty="0" smtClean="0"/>
              <a:t> </a:t>
            </a:r>
            <a:r>
              <a:rPr lang="hu-HU" sz="1800" dirty="0" err="1" smtClean="0"/>
              <a:t>Hoffnung</a:t>
            </a:r>
            <a:endParaRPr lang="hu-HU" sz="1800" dirty="0" smtClean="0"/>
          </a:p>
          <a:p>
            <a:pPr algn="ctr"/>
            <a:r>
              <a:rPr lang="hu-HU" sz="1800" b="1" dirty="0" smtClean="0"/>
              <a:t>Petrus</a:t>
            </a:r>
          </a:p>
          <a:p>
            <a:pPr algn="ctr"/>
            <a:r>
              <a:rPr lang="hu-HU" sz="1800" dirty="0" smtClean="0"/>
              <a:t>mit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dirty="0" err="1" smtClean="0"/>
              <a:t>Schlüssel</a:t>
            </a:r>
            <a:r>
              <a:rPr lang="hu-HU" sz="1800" dirty="0" smtClean="0"/>
              <a:t> des </a:t>
            </a:r>
            <a:r>
              <a:rPr lang="hu-HU" sz="1800" dirty="0" err="1" smtClean="0"/>
              <a:t>Himmelreichs</a:t>
            </a:r>
            <a:r>
              <a:rPr lang="hu-HU" sz="1800" dirty="0" smtClean="0"/>
              <a:t> (</a:t>
            </a:r>
            <a:r>
              <a:rPr lang="hu-HU" sz="1800" dirty="0" err="1" smtClean="0"/>
              <a:t>Phlegmatiker</a:t>
            </a:r>
            <a:r>
              <a:rPr lang="hu-HU" sz="1800" dirty="0" smtClean="0"/>
              <a:t>) </a:t>
            </a:r>
            <a:r>
              <a:rPr lang="hu-HU" sz="1800" dirty="0" err="1" smtClean="0"/>
              <a:t>gelassen</a:t>
            </a:r>
            <a:endParaRPr lang="hu-HU" sz="1800" dirty="0" smtClean="0"/>
          </a:p>
          <a:p>
            <a:pPr algn="ctr"/>
            <a:r>
              <a:rPr lang="hu-HU" sz="1800" b="1" dirty="0" err="1" smtClean="0"/>
              <a:t>Markus</a:t>
            </a:r>
            <a:r>
              <a:rPr lang="hu-HU" sz="1800" b="1" dirty="0" smtClean="0"/>
              <a:t> </a:t>
            </a:r>
            <a:r>
              <a:rPr lang="hu-HU" sz="1800" dirty="0" smtClean="0"/>
              <a:t>(</a:t>
            </a:r>
            <a:r>
              <a:rPr lang="hu-HU" sz="1800" dirty="0" err="1" smtClean="0"/>
              <a:t>kein</a:t>
            </a:r>
            <a:r>
              <a:rPr lang="hu-HU" sz="1800" dirty="0" smtClean="0"/>
              <a:t> </a:t>
            </a:r>
            <a:r>
              <a:rPr lang="hu-HU" sz="1800" dirty="0" err="1" smtClean="0"/>
              <a:t>Apostel</a:t>
            </a:r>
            <a:r>
              <a:rPr lang="hu-HU" sz="1800" dirty="0" smtClean="0"/>
              <a:t>!)</a:t>
            </a:r>
            <a:endParaRPr lang="hu-HU" sz="1800" dirty="0"/>
          </a:p>
          <a:p>
            <a:pPr algn="ctr"/>
            <a:r>
              <a:rPr lang="hu-HU" sz="1800" dirty="0" smtClean="0"/>
              <a:t>mit der </a:t>
            </a:r>
            <a:r>
              <a:rPr lang="hu-HU" sz="1800" dirty="0" err="1" smtClean="0"/>
              <a:t>Schriftrolle</a:t>
            </a:r>
            <a:r>
              <a:rPr lang="hu-HU" sz="1800" dirty="0" smtClean="0"/>
              <a:t> (</a:t>
            </a:r>
            <a:r>
              <a:rPr lang="hu-HU" sz="1800" dirty="0" err="1" smtClean="0"/>
              <a:t>Choleriker</a:t>
            </a:r>
            <a:r>
              <a:rPr lang="hu-HU" sz="1800" dirty="0" smtClean="0"/>
              <a:t>) </a:t>
            </a:r>
            <a:r>
              <a:rPr lang="hu-HU" sz="1800" dirty="0" err="1" smtClean="0"/>
              <a:t>sein</a:t>
            </a:r>
            <a:r>
              <a:rPr lang="hu-HU" sz="1800" dirty="0" smtClean="0"/>
              <a:t> </a:t>
            </a:r>
            <a:r>
              <a:rPr lang="hu-HU" sz="1800" dirty="0" err="1" smtClean="0"/>
              <a:t>Blick</a:t>
            </a:r>
            <a:r>
              <a:rPr lang="hu-HU" sz="1800" dirty="0" smtClean="0"/>
              <a:t> </a:t>
            </a:r>
            <a:r>
              <a:rPr lang="hu-HU" sz="1800" dirty="0" err="1" smtClean="0"/>
              <a:t>scheint</a:t>
            </a:r>
            <a:r>
              <a:rPr lang="hu-HU" sz="1800" dirty="0" smtClean="0"/>
              <a:t> </a:t>
            </a:r>
            <a:r>
              <a:rPr lang="hu-HU" sz="1800" dirty="0" err="1" smtClean="0"/>
              <a:t>eine</a:t>
            </a:r>
            <a:r>
              <a:rPr lang="hu-HU" sz="1800" dirty="0" smtClean="0"/>
              <a:t> </a:t>
            </a:r>
            <a:r>
              <a:rPr lang="hu-HU" sz="1800" dirty="0" err="1" smtClean="0"/>
              <a:t>Gefahr</a:t>
            </a:r>
            <a:r>
              <a:rPr lang="hu-HU" sz="1800" dirty="0" smtClean="0"/>
              <a:t> </a:t>
            </a:r>
            <a:r>
              <a:rPr lang="hu-HU" sz="1800" dirty="0" err="1" smtClean="0"/>
              <a:t>abzuwehren</a:t>
            </a:r>
            <a:endParaRPr lang="hu-HU" sz="1800" dirty="0" smtClean="0"/>
          </a:p>
          <a:p>
            <a:pPr algn="ctr"/>
            <a:r>
              <a:rPr lang="hu-HU" sz="1800" b="1" dirty="0" err="1" smtClean="0"/>
              <a:t>Paulus</a:t>
            </a:r>
            <a:endParaRPr lang="hu-HU" sz="1800" dirty="0" smtClean="0"/>
          </a:p>
          <a:p>
            <a:pPr algn="ctr"/>
            <a:r>
              <a:rPr lang="hu-HU" sz="1800" dirty="0" smtClean="0"/>
              <a:t>Mit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dirty="0" err="1" smtClean="0"/>
              <a:t>Schwert</a:t>
            </a:r>
            <a:r>
              <a:rPr lang="hu-HU" sz="1800" dirty="0" smtClean="0"/>
              <a:t> und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dirty="0" err="1" smtClean="0"/>
              <a:t>geschlossenen</a:t>
            </a:r>
            <a:r>
              <a:rPr lang="hu-HU" sz="1800" dirty="0" smtClean="0"/>
              <a:t> </a:t>
            </a:r>
            <a:r>
              <a:rPr lang="hu-HU" sz="1800" dirty="0" err="1" smtClean="0"/>
              <a:t>Buch</a:t>
            </a:r>
            <a:r>
              <a:rPr lang="hu-HU" sz="1800" dirty="0" smtClean="0"/>
              <a:t> (</a:t>
            </a:r>
            <a:r>
              <a:rPr lang="hu-HU" sz="1800" dirty="0" err="1" smtClean="0"/>
              <a:t>Melancholiker</a:t>
            </a:r>
            <a:r>
              <a:rPr lang="hu-HU" sz="1800" dirty="0" smtClean="0"/>
              <a:t>) </a:t>
            </a:r>
            <a:r>
              <a:rPr lang="hu-HU" sz="1800" dirty="0" err="1" smtClean="0"/>
              <a:t>grüblerisch</a:t>
            </a:r>
            <a:r>
              <a:rPr lang="hu-HU" sz="1800" dirty="0" smtClean="0"/>
              <a:t>, </a:t>
            </a:r>
            <a:r>
              <a:rPr lang="hu-HU" sz="1800" dirty="0" err="1" smtClean="0"/>
              <a:t>melancholischer</a:t>
            </a:r>
            <a:r>
              <a:rPr lang="hu-HU" sz="1800" dirty="0" smtClean="0"/>
              <a:t> </a:t>
            </a:r>
            <a:r>
              <a:rPr lang="hu-HU" sz="1800" dirty="0" err="1" smtClean="0"/>
              <a:t>Blick</a:t>
            </a: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8030" y="1138687"/>
            <a:ext cx="4685844" cy="2369976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Albrecht Dürer</a:t>
            </a:r>
            <a:br>
              <a:rPr lang="hu-HU" b="1" dirty="0" smtClean="0"/>
            </a:br>
            <a:r>
              <a:rPr lang="hu-HU" b="1" i="1" dirty="0" err="1" smtClean="0"/>
              <a:t>Melencolia</a:t>
            </a:r>
            <a:r>
              <a:rPr lang="hu-HU" b="1" i="1" dirty="0" smtClean="0"/>
              <a:t> I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000" dirty="0" err="1" smtClean="0"/>
              <a:t>einer</a:t>
            </a:r>
            <a:r>
              <a:rPr lang="hu-HU" sz="2000" dirty="0" smtClean="0"/>
              <a:t> der </a:t>
            </a:r>
            <a:r>
              <a:rPr lang="hu-HU" sz="2000" dirty="0" err="1" smtClean="0"/>
              <a:t>drei</a:t>
            </a:r>
            <a:r>
              <a:rPr lang="hu-HU" sz="2000" dirty="0" smtClean="0"/>
              <a:t> </a:t>
            </a:r>
            <a:r>
              <a:rPr lang="hu-HU" sz="2000" dirty="0" err="1" smtClean="0"/>
              <a:t>Meisterstiche</a:t>
            </a:r>
            <a:r>
              <a:rPr lang="hu-HU" sz="2000" dirty="0" smtClean="0"/>
              <a:t>, 1514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5018" y="1513637"/>
            <a:ext cx="3860297" cy="4873625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90378" y="4073237"/>
            <a:ext cx="4678143" cy="2314025"/>
          </a:xfrm>
        </p:spPr>
        <p:txBody>
          <a:bodyPr>
            <a:normAutofit/>
          </a:bodyPr>
          <a:lstStyle/>
          <a:p>
            <a:pPr algn="ctr"/>
            <a:r>
              <a:rPr lang="hu-HU" sz="2000" dirty="0" err="1" smtClean="0"/>
              <a:t>Dürers</a:t>
            </a:r>
            <a:r>
              <a:rPr lang="hu-HU" sz="2000" dirty="0" smtClean="0"/>
              <a:t> </a:t>
            </a:r>
            <a:r>
              <a:rPr lang="hu-HU" sz="2000" dirty="0" err="1" smtClean="0"/>
              <a:t>vielinterpretierter</a:t>
            </a:r>
            <a:r>
              <a:rPr lang="hu-HU" sz="2000" dirty="0" smtClean="0"/>
              <a:t>, </a:t>
            </a:r>
            <a:r>
              <a:rPr lang="hu-HU" sz="2000" dirty="0" err="1" smtClean="0"/>
              <a:t>rätselhafter</a:t>
            </a:r>
            <a:r>
              <a:rPr lang="hu-HU" sz="2000" dirty="0" smtClean="0"/>
              <a:t> </a:t>
            </a:r>
            <a:r>
              <a:rPr lang="hu-HU" sz="2000" dirty="0" err="1" smtClean="0"/>
              <a:t>Kupferstich</a:t>
            </a:r>
            <a:r>
              <a:rPr lang="hu-HU" sz="2000" dirty="0" smtClean="0"/>
              <a:t> </a:t>
            </a:r>
            <a:r>
              <a:rPr lang="hu-HU" sz="2000" dirty="0" err="1" smtClean="0"/>
              <a:t>ist</a:t>
            </a:r>
            <a:r>
              <a:rPr lang="hu-HU" sz="2000" dirty="0" smtClean="0"/>
              <a:t> </a:t>
            </a:r>
            <a:r>
              <a:rPr lang="hu-HU" sz="2000" dirty="0" err="1" smtClean="0"/>
              <a:t>eine</a:t>
            </a:r>
            <a:r>
              <a:rPr lang="hu-HU" sz="2000" dirty="0" smtClean="0"/>
              <a:t> </a:t>
            </a:r>
            <a:r>
              <a:rPr lang="hu-HU" sz="2000" dirty="0" err="1" smtClean="0"/>
              <a:t>allegorische</a:t>
            </a:r>
            <a:r>
              <a:rPr lang="hu-HU" sz="2000" dirty="0" smtClean="0"/>
              <a:t> </a:t>
            </a:r>
            <a:r>
              <a:rPr lang="hu-HU" sz="2000" dirty="0" err="1" smtClean="0"/>
              <a:t>Darstellung</a:t>
            </a:r>
            <a:r>
              <a:rPr lang="hu-HU" sz="2000" dirty="0" smtClean="0"/>
              <a:t> der </a:t>
            </a:r>
            <a:r>
              <a:rPr lang="hu-HU" sz="2000" dirty="0" err="1" smtClean="0"/>
              <a:t>Melancholie</a:t>
            </a:r>
            <a:r>
              <a:rPr lang="hu-HU" sz="2000" dirty="0" smtClean="0"/>
              <a:t>. Der </a:t>
            </a:r>
            <a:r>
              <a:rPr lang="hu-HU" sz="2000" dirty="0" err="1" smtClean="0"/>
              <a:t>sinnende</a:t>
            </a:r>
            <a:r>
              <a:rPr lang="hu-HU" sz="2000" dirty="0" smtClean="0"/>
              <a:t>, </a:t>
            </a:r>
            <a:r>
              <a:rPr lang="hu-HU" sz="2000" dirty="0" err="1" smtClean="0"/>
              <a:t>geflügelte</a:t>
            </a:r>
            <a:r>
              <a:rPr lang="hu-HU" sz="2000" dirty="0" smtClean="0"/>
              <a:t> </a:t>
            </a:r>
            <a:r>
              <a:rPr lang="hu-HU" sz="2000" dirty="0" err="1" smtClean="0"/>
              <a:t>weibliche</a:t>
            </a:r>
            <a:r>
              <a:rPr lang="hu-HU" sz="2000" dirty="0" smtClean="0"/>
              <a:t> Genius </a:t>
            </a:r>
            <a:r>
              <a:rPr lang="hu-HU" sz="2000" dirty="0" err="1" smtClean="0"/>
              <a:t>blickt</a:t>
            </a:r>
            <a:r>
              <a:rPr lang="hu-HU" sz="2000" dirty="0" smtClean="0"/>
              <a:t> – </a:t>
            </a:r>
            <a:r>
              <a:rPr lang="hu-HU" sz="2000" dirty="0" err="1" smtClean="0"/>
              <a:t>wohin</a:t>
            </a:r>
            <a:r>
              <a:rPr lang="hu-HU" sz="2000" dirty="0" smtClean="0"/>
              <a:t>? – an der </a:t>
            </a:r>
            <a:r>
              <a:rPr lang="hu-HU" sz="2000" dirty="0" err="1" smtClean="0"/>
              <a:t>Grenze</a:t>
            </a:r>
            <a:r>
              <a:rPr lang="hu-HU" sz="2000" dirty="0" smtClean="0"/>
              <a:t> </a:t>
            </a:r>
            <a:r>
              <a:rPr lang="hu-HU" sz="2000" dirty="0" err="1" smtClean="0"/>
              <a:t>zwischen</a:t>
            </a:r>
            <a:r>
              <a:rPr lang="hu-HU" sz="2000" dirty="0" smtClean="0"/>
              <a:t> </a:t>
            </a:r>
            <a:r>
              <a:rPr lang="hu-HU" sz="2000" dirty="0" err="1" smtClean="0"/>
              <a:t>zwei</a:t>
            </a:r>
            <a:r>
              <a:rPr lang="hu-HU" sz="2000" dirty="0" smtClean="0"/>
              <a:t> </a:t>
            </a:r>
            <a:r>
              <a:rPr lang="hu-HU" sz="2000" dirty="0" err="1" smtClean="0"/>
              <a:t>Epochen</a:t>
            </a:r>
            <a:r>
              <a:rPr lang="hu-HU" sz="2000" dirty="0" smtClean="0"/>
              <a:t> (</a:t>
            </a:r>
            <a:r>
              <a:rPr lang="hu-HU" sz="2000" dirty="0" err="1" smtClean="0"/>
              <a:t>Mittelalter</a:t>
            </a:r>
            <a:r>
              <a:rPr lang="hu-HU" sz="2000" dirty="0" smtClean="0"/>
              <a:t> – </a:t>
            </a:r>
            <a:r>
              <a:rPr lang="hu-HU" sz="2000" dirty="0" err="1" smtClean="0"/>
              <a:t>Renaissance</a:t>
            </a:r>
            <a:r>
              <a:rPr lang="hu-HU" sz="2000" dirty="0" smtClean="0"/>
              <a:t>)…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6490" y="1074252"/>
            <a:ext cx="3932237" cy="2796289"/>
          </a:xfrm>
        </p:spPr>
        <p:txBody>
          <a:bodyPr/>
          <a:lstStyle/>
          <a:p>
            <a:r>
              <a:rPr lang="hu-HU" b="1" dirty="0" smtClean="0"/>
              <a:t>Kondor Béla</a:t>
            </a:r>
            <a:br>
              <a:rPr lang="hu-HU" b="1" dirty="0" smtClean="0"/>
            </a:br>
            <a:r>
              <a:rPr lang="hu-HU" b="1" i="1" dirty="0" err="1" smtClean="0"/>
              <a:t>Melancholie</a:t>
            </a:r>
            <a:endParaRPr lang="hu-HU" b="1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654" y="1965536"/>
            <a:ext cx="9124950" cy="4800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883</Words>
  <Application>Microsoft Office PowerPoint</Application>
  <PresentationFormat>Szélesvásznú</PresentationFormat>
  <Paragraphs>109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   Géza Horváth  Einführung in die Kulturwissenschaft VI. </vt:lpstr>
      <vt:lpstr>Körper II.</vt:lpstr>
      <vt:lpstr>Gender</vt:lpstr>
      <vt:lpstr>Gender und Gender-Studies</vt:lpstr>
      <vt:lpstr>Menschenbilder – Historische Anthropologie</vt:lpstr>
      <vt:lpstr>Körperauffassungen – Temperamentenlehre v. Galenos von Pergamon (griech. Arzt, 3. Jhr.) – Renaissance</vt:lpstr>
      <vt:lpstr>Albrecht Dürer Die vier Apostel Diptychon, 1526</vt:lpstr>
      <vt:lpstr>Albrecht Dürer Melencolia I einer der drei Meisterstiche, 1514</vt:lpstr>
      <vt:lpstr>Kondor Béla Melancholie</vt:lpstr>
      <vt:lpstr>Künstliche und symbolische Körper</vt:lpstr>
      <vt:lpstr>Körpertechniken</vt:lpstr>
      <vt:lpstr>Körpertechniken</vt:lpstr>
      <vt:lpstr>Körpertechniken</vt:lpstr>
      <vt:lpstr>Körperschriften Körper als Einschreibungsort und Stabilisierung der Erinnerung</vt:lpstr>
      <vt:lpstr>Johann Caspar Lavater (1741-1801) Schweizer reformierter Pfarrer, Philosoph</vt:lpstr>
      <vt:lpstr>Tätowierung ursprünglich Mitgliedszeichen oder sakrales Symbol, heute Schmuck, Selbstdarstellung, (sexueller) Reiz</vt:lpstr>
      <vt:lpstr>Raum- und Körperschrift Acuh der Text ist Körper und der Körper Text</vt:lpstr>
      <vt:lpstr>Exkarnierte und inkarnierte Kultur</vt:lpstr>
      <vt:lpstr>Körper-Inszenierungen</vt:lpstr>
      <vt:lpstr>Kulcsár Edina, miss word Hungary, 2014 in</vt:lpstr>
      <vt:lpstr>Viola Szandra test-költészete???</vt:lpstr>
      <vt:lpstr>„TESTÍRÁS”  Helikon. Irodalomtudományi Szemle. Budapest, 2011. LII. évf. 1-2. szám, 247 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Géza Horváth  Einführung in die Kulturwissenschaft VI. </dc:title>
  <dc:creator>HG</dc:creator>
  <cp:lastModifiedBy>HG</cp:lastModifiedBy>
  <cp:revision>42</cp:revision>
  <dcterms:created xsi:type="dcterms:W3CDTF">2020-11-07T18:25:15Z</dcterms:created>
  <dcterms:modified xsi:type="dcterms:W3CDTF">2023-08-30T10:42:52Z</dcterms:modified>
</cp:coreProperties>
</file>