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6" r:id="rId2"/>
    <p:sldId id="287" r:id="rId3"/>
    <p:sldId id="258" r:id="rId4"/>
    <p:sldId id="259" r:id="rId5"/>
    <p:sldId id="288" r:id="rId6"/>
    <p:sldId id="260" r:id="rId7"/>
    <p:sldId id="261" r:id="rId8"/>
    <p:sldId id="257" r:id="rId9"/>
    <p:sldId id="262" r:id="rId10"/>
    <p:sldId id="263" r:id="rId11"/>
    <p:sldId id="264" r:id="rId12"/>
    <p:sldId id="265" r:id="rId13"/>
    <p:sldId id="266" r:id="rId14"/>
    <p:sldId id="267" r:id="rId15"/>
    <p:sldId id="285" r:id="rId16"/>
    <p:sldId id="268" r:id="rId17"/>
    <p:sldId id="269" r:id="rId18"/>
    <p:sldId id="270" r:id="rId19"/>
    <p:sldId id="271" r:id="rId20"/>
    <p:sldId id="273" r:id="rId21"/>
    <p:sldId id="274" r:id="rId22"/>
    <p:sldId id="275" r:id="rId23"/>
    <p:sldId id="276" r:id="rId24"/>
    <p:sldId id="277" r:id="rId25"/>
    <p:sldId id="278" r:id="rId26"/>
    <p:sldId id="289" r:id="rId27"/>
    <p:sldId id="279" r:id="rId28"/>
    <p:sldId id="280" r:id="rId29"/>
    <p:sldId id="281" r:id="rId30"/>
    <p:sldId id="282" r:id="rId31"/>
    <p:sldId id="290" r:id="rId32"/>
    <p:sldId id="283" r:id="rId33"/>
    <p:sldId id="284" r:id="rId3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F1891-5ED1-4B94-92A2-C19478EC52C0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78285-6179-401A-9C82-68C88613B6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442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78285-6179-401A-9C82-68C88613B630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63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0571-4A9C-4089-BCC8-C3A73A528649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392D-AA23-4D0C-BCC8-547262F74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491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0571-4A9C-4089-BCC8-C3A73A528649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392D-AA23-4D0C-BCC8-547262F74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668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0571-4A9C-4089-BCC8-C3A73A528649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392D-AA23-4D0C-BCC8-547262F74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950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0571-4A9C-4089-BCC8-C3A73A528649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392D-AA23-4D0C-BCC8-547262F74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767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0571-4A9C-4089-BCC8-C3A73A528649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392D-AA23-4D0C-BCC8-547262F74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503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0571-4A9C-4089-BCC8-C3A73A528649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392D-AA23-4D0C-BCC8-547262F74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12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0571-4A9C-4089-BCC8-C3A73A528649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392D-AA23-4D0C-BCC8-547262F74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65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0571-4A9C-4089-BCC8-C3A73A528649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392D-AA23-4D0C-BCC8-547262F74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803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0571-4A9C-4089-BCC8-C3A73A528649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392D-AA23-4D0C-BCC8-547262F74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69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0571-4A9C-4089-BCC8-C3A73A528649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392D-AA23-4D0C-BCC8-547262F74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192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0571-4A9C-4089-BCC8-C3A73A528649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392D-AA23-4D0C-BCC8-547262F74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61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F0571-4A9C-4089-BCC8-C3A73A528649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D392D-AA23-4D0C-BCC8-547262F74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270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30056" y="1315308"/>
            <a:ext cx="9144000" cy="4355023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>Géza Horváth</a:t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/>
              <a:t>Einführung</a:t>
            </a:r>
            <a:r>
              <a:rPr lang="hu-HU" b="1" dirty="0" smtClean="0"/>
              <a:t> </a:t>
            </a:r>
            <a:r>
              <a:rPr lang="hu-HU" b="1" dirty="0"/>
              <a:t>in die </a:t>
            </a:r>
            <a:r>
              <a:rPr lang="hu-HU" b="1" dirty="0" err="1" smtClean="0"/>
              <a:t>Kulturwissenschaft</a:t>
            </a:r>
            <a:r>
              <a:rPr lang="hu-HU" b="1" dirty="0" smtClean="0"/>
              <a:t> XII.</a:t>
            </a:r>
            <a:br>
              <a:rPr lang="hu-HU" b="1" dirty="0" smtClean="0"/>
            </a:br>
            <a:endParaRPr lang="hu-HU" dirty="0">
              <a:solidFill>
                <a:srgbClr val="C0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4256" y="978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Individuelle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Identität</a:t>
            </a:r>
            <a:r>
              <a:rPr lang="hu-HU" sz="3600" b="1" dirty="0" smtClean="0"/>
              <a:t> - </a:t>
            </a:r>
            <a:r>
              <a:rPr lang="hu-HU" sz="3600" b="1" dirty="0" err="1" smtClean="0"/>
              <a:t>Person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9573" y="2077552"/>
            <a:ext cx="10515600" cy="4780448"/>
          </a:xfrm>
        </p:spPr>
        <p:txBody>
          <a:bodyPr>
            <a:normAutofit fontScale="77500" lnSpcReduction="20000"/>
          </a:bodyPr>
          <a:lstStyle/>
          <a:p>
            <a:r>
              <a:rPr lang="hu-HU" b="1" dirty="0" err="1" smtClean="0"/>
              <a:t>Person</a:t>
            </a:r>
            <a:r>
              <a:rPr lang="hu-HU" dirty="0" smtClean="0"/>
              <a:t> ← lat. Persona ←= </a:t>
            </a:r>
            <a:r>
              <a:rPr lang="hu-HU" dirty="0" err="1" smtClean="0"/>
              <a:t>Maske</a:t>
            </a:r>
            <a:r>
              <a:rPr lang="hu-HU" dirty="0" smtClean="0"/>
              <a:t> – </a:t>
            </a:r>
            <a:r>
              <a:rPr lang="hu-HU" dirty="0" err="1" smtClean="0"/>
              <a:t>durch</a:t>
            </a:r>
            <a:r>
              <a:rPr lang="hu-HU" dirty="0" smtClean="0"/>
              <a:t> die </a:t>
            </a:r>
            <a:r>
              <a:rPr lang="hu-HU" dirty="0" err="1" smtClean="0"/>
              <a:t>lebendige</a:t>
            </a:r>
            <a:r>
              <a:rPr lang="hu-HU" dirty="0" smtClean="0"/>
              <a:t> </a:t>
            </a:r>
            <a:r>
              <a:rPr lang="hu-HU" dirty="0" err="1" smtClean="0"/>
              <a:t>Stimme</a:t>
            </a:r>
            <a:r>
              <a:rPr lang="hu-HU" dirty="0" smtClean="0"/>
              <a:t> des </a:t>
            </a:r>
            <a:r>
              <a:rPr lang="hu-HU" dirty="0" err="1" smtClean="0"/>
              <a:t>Schauspielers</a:t>
            </a:r>
            <a:r>
              <a:rPr lang="hu-HU" dirty="0" smtClean="0"/>
              <a:t> </a:t>
            </a:r>
            <a:r>
              <a:rPr lang="hu-HU" dirty="0" err="1" smtClean="0"/>
              <a:t>durchtönt</a:t>
            </a:r>
            <a:r>
              <a:rPr lang="hu-HU" dirty="0" smtClean="0"/>
              <a:t>…</a:t>
            </a:r>
          </a:p>
          <a:p>
            <a:r>
              <a:rPr lang="hu-HU" dirty="0" err="1" smtClean="0"/>
              <a:t>Mitglieder</a:t>
            </a:r>
            <a:r>
              <a:rPr lang="hu-HU" dirty="0" smtClean="0"/>
              <a:t> </a:t>
            </a:r>
            <a:r>
              <a:rPr lang="hu-HU" dirty="0" err="1" smtClean="0"/>
              <a:t>archaischer</a:t>
            </a:r>
            <a:r>
              <a:rPr lang="hu-HU" dirty="0" smtClean="0"/>
              <a:t> </a:t>
            </a:r>
            <a:r>
              <a:rPr lang="hu-HU" dirty="0" err="1" smtClean="0"/>
              <a:t>Gesellschaften</a:t>
            </a:r>
            <a:r>
              <a:rPr lang="hu-HU" dirty="0" smtClean="0"/>
              <a:t> </a:t>
            </a:r>
            <a:r>
              <a:rPr lang="hu-HU" dirty="0" err="1" smtClean="0"/>
              <a:t>sind</a:t>
            </a:r>
            <a:r>
              <a:rPr lang="hu-HU" dirty="0" smtClean="0"/>
              <a:t> </a:t>
            </a:r>
            <a:r>
              <a:rPr lang="hu-HU" dirty="0" err="1" smtClean="0"/>
              <a:t>als</a:t>
            </a:r>
            <a:r>
              <a:rPr lang="hu-HU" dirty="0" smtClean="0"/>
              <a:t> </a:t>
            </a:r>
            <a:r>
              <a:rPr lang="hu-HU" dirty="0" err="1" smtClean="0"/>
              <a:t>Personen</a:t>
            </a:r>
            <a:r>
              <a:rPr lang="hu-HU" dirty="0" smtClean="0"/>
              <a:t> </a:t>
            </a:r>
            <a:r>
              <a:rPr lang="hu-HU" dirty="0" err="1" smtClean="0"/>
              <a:t>nicht</a:t>
            </a:r>
            <a:r>
              <a:rPr lang="hu-HU" dirty="0" smtClean="0"/>
              <a:t> </a:t>
            </a:r>
            <a:r>
              <a:rPr lang="hu-HU" dirty="0" err="1" smtClean="0"/>
              <a:t>nur</a:t>
            </a:r>
            <a:r>
              <a:rPr lang="hu-HU" dirty="0" smtClean="0"/>
              <a:t> </a:t>
            </a:r>
            <a:r>
              <a:rPr lang="hu-HU" dirty="0" err="1" smtClean="0"/>
              <a:t>Namens-</a:t>
            </a:r>
            <a:r>
              <a:rPr lang="hu-HU" dirty="0" smtClean="0"/>
              <a:t>, </a:t>
            </a:r>
            <a:r>
              <a:rPr lang="hu-HU" dirty="0" err="1" smtClean="0"/>
              <a:t>sondern</a:t>
            </a:r>
            <a:r>
              <a:rPr lang="hu-HU" dirty="0" smtClean="0"/>
              <a:t> </a:t>
            </a:r>
            <a:r>
              <a:rPr lang="hu-HU" dirty="0" err="1" smtClean="0"/>
              <a:t>auch</a:t>
            </a:r>
            <a:r>
              <a:rPr lang="hu-HU" dirty="0" smtClean="0"/>
              <a:t> </a:t>
            </a:r>
            <a:r>
              <a:rPr lang="hu-HU" dirty="0" err="1" smtClean="0"/>
              <a:t>Rollen-</a:t>
            </a:r>
            <a:r>
              <a:rPr lang="hu-HU" dirty="0" smtClean="0"/>
              <a:t> und </a:t>
            </a:r>
            <a:r>
              <a:rPr lang="hu-HU" dirty="0" err="1" smtClean="0"/>
              <a:t>Statusträger</a:t>
            </a:r>
            <a:endParaRPr lang="hu-HU" dirty="0" smtClean="0"/>
          </a:p>
          <a:p>
            <a:r>
              <a:rPr lang="hu-HU" dirty="0" err="1" smtClean="0"/>
              <a:t>Sakrale</a:t>
            </a:r>
            <a:r>
              <a:rPr lang="hu-HU" dirty="0" smtClean="0"/>
              <a:t> </a:t>
            </a:r>
            <a:r>
              <a:rPr lang="hu-HU" dirty="0" err="1" smtClean="0"/>
              <a:t>Initiation</a:t>
            </a:r>
            <a:r>
              <a:rPr lang="hu-HU" dirty="0" smtClean="0"/>
              <a:t> (</a:t>
            </a:r>
            <a:r>
              <a:rPr lang="hu-HU" dirty="0" err="1" smtClean="0"/>
              <a:t>Einweihung</a:t>
            </a:r>
            <a:r>
              <a:rPr lang="hu-HU" dirty="0" smtClean="0"/>
              <a:t>) = </a:t>
            </a:r>
            <a:r>
              <a:rPr lang="hu-HU" dirty="0" err="1" smtClean="0"/>
              <a:t>lit</a:t>
            </a:r>
            <a:r>
              <a:rPr lang="hu-HU" dirty="0" smtClean="0"/>
              <a:t>. Novalis’ </a:t>
            </a:r>
            <a:r>
              <a:rPr lang="hu-HU" b="1" i="1" dirty="0" smtClean="0"/>
              <a:t>Heinrich von </a:t>
            </a:r>
            <a:r>
              <a:rPr lang="hu-HU" b="1" i="1" dirty="0" err="1" smtClean="0"/>
              <a:t>Ofterdingen</a:t>
            </a:r>
            <a:r>
              <a:rPr lang="hu-HU" b="1" i="1" dirty="0" smtClean="0"/>
              <a:t> </a:t>
            </a:r>
            <a:r>
              <a:rPr lang="hu-HU" dirty="0" smtClean="0"/>
              <a:t>(1801) und </a:t>
            </a:r>
            <a:r>
              <a:rPr lang="hu-HU" b="1" dirty="0" err="1" smtClean="0"/>
              <a:t>Anselmus</a:t>
            </a:r>
            <a:r>
              <a:rPr lang="hu-HU" dirty="0" smtClean="0"/>
              <a:t> (</a:t>
            </a:r>
            <a:r>
              <a:rPr lang="hu-HU" i="1" dirty="0" smtClean="0"/>
              <a:t>Der </a:t>
            </a:r>
            <a:r>
              <a:rPr lang="hu-HU" i="1" dirty="0" err="1" smtClean="0"/>
              <a:t>goldene</a:t>
            </a:r>
            <a:r>
              <a:rPr lang="hu-HU" i="1" dirty="0" smtClean="0"/>
              <a:t> </a:t>
            </a:r>
            <a:r>
              <a:rPr lang="hu-HU" i="1" dirty="0" err="1" smtClean="0"/>
              <a:t>Topf</a:t>
            </a:r>
            <a:r>
              <a:rPr lang="hu-HU" dirty="0" smtClean="0"/>
              <a:t>,1813) </a:t>
            </a:r>
            <a:r>
              <a:rPr lang="hu-HU" dirty="0" err="1" smtClean="0"/>
              <a:t>unternehmen</a:t>
            </a:r>
            <a:r>
              <a:rPr lang="hu-HU" dirty="0" smtClean="0"/>
              <a:t> </a:t>
            </a:r>
            <a:r>
              <a:rPr lang="hu-HU" dirty="0" err="1" smtClean="0"/>
              <a:t>eine</a:t>
            </a:r>
            <a:r>
              <a:rPr lang="hu-HU" dirty="0" smtClean="0"/>
              <a:t> </a:t>
            </a:r>
            <a:r>
              <a:rPr lang="hu-HU" dirty="0" err="1" smtClean="0"/>
              <a:t>Initiationsreise</a:t>
            </a:r>
            <a:r>
              <a:rPr lang="hu-HU" dirty="0" smtClean="0"/>
              <a:t> </a:t>
            </a:r>
            <a:r>
              <a:rPr lang="hu-HU" dirty="0" err="1" smtClean="0"/>
              <a:t>ins</a:t>
            </a:r>
            <a:r>
              <a:rPr lang="hu-HU" dirty="0" smtClean="0"/>
              <a:t> Reich der </a:t>
            </a:r>
            <a:r>
              <a:rPr lang="hu-HU" dirty="0" err="1" smtClean="0"/>
              <a:t>Poesie</a:t>
            </a:r>
            <a:endParaRPr lang="hu-HU" dirty="0" smtClean="0"/>
          </a:p>
          <a:p>
            <a:r>
              <a:rPr lang="hu-HU" dirty="0" err="1" smtClean="0"/>
              <a:t>Personen</a:t>
            </a:r>
            <a:r>
              <a:rPr lang="hu-HU" dirty="0" smtClean="0"/>
              <a:t> </a:t>
            </a:r>
            <a:r>
              <a:rPr lang="hu-HU" dirty="0" err="1" smtClean="0"/>
              <a:t>handeln</a:t>
            </a:r>
            <a:r>
              <a:rPr lang="hu-HU" dirty="0" smtClean="0"/>
              <a:t> </a:t>
            </a:r>
            <a:r>
              <a:rPr lang="hu-HU" dirty="0" err="1" smtClean="0"/>
              <a:t>auf</a:t>
            </a:r>
            <a:r>
              <a:rPr lang="hu-HU" dirty="0" smtClean="0"/>
              <a:t> </a:t>
            </a:r>
            <a:r>
              <a:rPr lang="hu-HU" dirty="0" err="1" smtClean="0"/>
              <a:t>einer</a:t>
            </a:r>
            <a:r>
              <a:rPr lang="hu-HU" dirty="0" smtClean="0"/>
              <a:t> </a:t>
            </a:r>
            <a:r>
              <a:rPr lang="hu-HU" dirty="0" err="1" smtClean="0"/>
              <a:t>Bühne</a:t>
            </a:r>
            <a:r>
              <a:rPr lang="hu-HU" dirty="0" smtClean="0"/>
              <a:t> (</a:t>
            </a:r>
            <a:r>
              <a:rPr lang="hu-HU" dirty="0" err="1" smtClean="0"/>
              <a:t>Familie</a:t>
            </a:r>
            <a:r>
              <a:rPr lang="hu-HU" dirty="0" smtClean="0"/>
              <a:t>, </a:t>
            </a:r>
            <a:r>
              <a:rPr lang="hu-HU" dirty="0" err="1" smtClean="0"/>
              <a:t>Gesellschaft</a:t>
            </a:r>
            <a:r>
              <a:rPr lang="hu-HU" dirty="0" smtClean="0"/>
              <a:t>, Welt)</a:t>
            </a:r>
          </a:p>
          <a:p>
            <a:r>
              <a:rPr lang="hu-HU" dirty="0" smtClean="0"/>
              <a:t>In den </a:t>
            </a:r>
            <a:r>
              <a:rPr lang="hu-HU" dirty="0" err="1" smtClean="0"/>
              <a:t>sozialen</a:t>
            </a:r>
            <a:r>
              <a:rPr lang="hu-HU" dirty="0" smtClean="0"/>
              <a:t> </a:t>
            </a:r>
            <a:r>
              <a:rPr lang="hu-HU" dirty="0" err="1" smtClean="0"/>
              <a:t>Rollen</a:t>
            </a:r>
            <a:r>
              <a:rPr lang="hu-HU" dirty="0" smtClean="0"/>
              <a:t> </a:t>
            </a:r>
            <a:r>
              <a:rPr lang="hu-HU" dirty="0" err="1" smtClean="0"/>
              <a:t>werden</a:t>
            </a:r>
            <a:r>
              <a:rPr lang="hu-HU" dirty="0" smtClean="0"/>
              <a:t> </a:t>
            </a:r>
            <a:r>
              <a:rPr lang="hu-HU" dirty="0" err="1" smtClean="0"/>
              <a:t>Verhaltensmuster</a:t>
            </a:r>
            <a:r>
              <a:rPr lang="hu-HU" dirty="0" smtClean="0"/>
              <a:t> </a:t>
            </a:r>
            <a:r>
              <a:rPr lang="hu-HU" dirty="0" err="1" smtClean="0"/>
              <a:t>vorgegeben</a:t>
            </a:r>
            <a:r>
              <a:rPr lang="hu-HU" dirty="0" smtClean="0"/>
              <a:t> → </a:t>
            </a:r>
            <a:r>
              <a:rPr lang="hu-HU" dirty="0" err="1" smtClean="0"/>
              <a:t>dramatische</a:t>
            </a:r>
            <a:r>
              <a:rPr lang="hu-HU" dirty="0" smtClean="0"/>
              <a:t> </a:t>
            </a:r>
            <a:r>
              <a:rPr lang="hu-HU" dirty="0" err="1" smtClean="0"/>
              <a:t>Handlung</a:t>
            </a:r>
            <a:r>
              <a:rPr lang="hu-HU" dirty="0" smtClean="0"/>
              <a:t> </a:t>
            </a:r>
            <a:r>
              <a:rPr lang="hu-HU" dirty="0" err="1" smtClean="0"/>
              <a:t>beginnt</a:t>
            </a:r>
            <a:r>
              <a:rPr lang="hu-HU" dirty="0" smtClean="0"/>
              <a:t>, </a:t>
            </a:r>
            <a:r>
              <a:rPr lang="hu-HU" dirty="0" err="1" smtClean="0"/>
              <a:t>wenn</a:t>
            </a:r>
            <a:r>
              <a:rPr lang="hu-HU" dirty="0" smtClean="0"/>
              <a:t> die </a:t>
            </a:r>
            <a:r>
              <a:rPr lang="hu-HU" dirty="0" err="1" smtClean="0"/>
              <a:t>Personen</a:t>
            </a:r>
            <a:r>
              <a:rPr lang="hu-HU" dirty="0" smtClean="0"/>
              <a:t> </a:t>
            </a:r>
            <a:r>
              <a:rPr lang="hu-HU" dirty="0" err="1" smtClean="0"/>
              <a:t>aus</a:t>
            </a:r>
            <a:r>
              <a:rPr lang="hu-HU" dirty="0" smtClean="0"/>
              <a:t> </a:t>
            </a:r>
            <a:r>
              <a:rPr lang="hu-HU" dirty="0" err="1" smtClean="0"/>
              <a:t>ihren</a:t>
            </a:r>
            <a:r>
              <a:rPr lang="hu-HU" dirty="0" smtClean="0"/>
              <a:t> </a:t>
            </a:r>
            <a:r>
              <a:rPr lang="hu-HU" dirty="0" err="1" smtClean="0"/>
              <a:t>Rollen</a:t>
            </a:r>
            <a:r>
              <a:rPr lang="hu-HU" dirty="0" smtClean="0"/>
              <a:t> </a:t>
            </a:r>
            <a:r>
              <a:rPr lang="hu-HU" dirty="0" err="1" smtClean="0"/>
              <a:t>fallen</a:t>
            </a:r>
            <a:r>
              <a:rPr lang="hu-HU" dirty="0" smtClean="0"/>
              <a:t> und </a:t>
            </a:r>
            <a:r>
              <a:rPr lang="hu-HU" dirty="0" err="1" smtClean="0"/>
              <a:t>asoziale</a:t>
            </a:r>
            <a:r>
              <a:rPr lang="hu-HU" dirty="0" smtClean="0"/>
              <a:t> </a:t>
            </a:r>
            <a:r>
              <a:rPr lang="hu-HU" dirty="0" err="1" smtClean="0"/>
              <a:t>Antriebskräfte</a:t>
            </a:r>
            <a:r>
              <a:rPr lang="hu-HU" dirty="0" smtClean="0"/>
              <a:t> der </a:t>
            </a:r>
            <a:r>
              <a:rPr lang="hu-HU" dirty="0" err="1" smtClean="0"/>
              <a:t>Laster</a:t>
            </a:r>
            <a:r>
              <a:rPr lang="hu-HU" dirty="0" smtClean="0"/>
              <a:t>, </a:t>
            </a:r>
            <a:r>
              <a:rPr lang="hu-HU" dirty="0" err="1" smtClean="0"/>
              <a:t>Leidenschaften</a:t>
            </a:r>
            <a:r>
              <a:rPr lang="hu-HU" dirty="0" smtClean="0"/>
              <a:t> etc. </a:t>
            </a:r>
            <a:r>
              <a:rPr lang="hu-HU" dirty="0" err="1" smtClean="0"/>
              <a:t>Zum</a:t>
            </a:r>
            <a:r>
              <a:rPr lang="hu-HU" dirty="0" smtClean="0"/>
              <a:t> </a:t>
            </a:r>
            <a:r>
              <a:rPr lang="hu-HU" dirty="0" err="1" smtClean="0"/>
              <a:t>Zuge</a:t>
            </a:r>
            <a:r>
              <a:rPr lang="hu-HU" dirty="0" smtClean="0"/>
              <a:t> </a:t>
            </a:r>
            <a:r>
              <a:rPr lang="hu-HU" dirty="0" err="1" smtClean="0"/>
              <a:t>kommen</a:t>
            </a:r>
            <a:r>
              <a:rPr lang="hu-HU" dirty="0" smtClean="0"/>
              <a:t> (</a:t>
            </a:r>
            <a:r>
              <a:rPr lang="hu-HU" b="1" dirty="0" smtClean="0"/>
              <a:t>Gustav v. </a:t>
            </a:r>
            <a:r>
              <a:rPr lang="hu-HU" b="1" dirty="0" err="1" smtClean="0"/>
              <a:t>Aschenbach</a:t>
            </a:r>
            <a:r>
              <a:rPr lang="hu-HU" b="1" dirty="0" smtClean="0"/>
              <a:t> </a:t>
            </a:r>
            <a:r>
              <a:rPr lang="hu-HU" dirty="0" smtClean="0"/>
              <a:t>in Th. </a:t>
            </a:r>
            <a:r>
              <a:rPr lang="hu-HU" dirty="0" err="1" smtClean="0"/>
              <a:t>Manns</a:t>
            </a:r>
            <a:r>
              <a:rPr lang="hu-HU" dirty="0" smtClean="0"/>
              <a:t> </a:t>
            </a:r>
            <a:r>
              <a:rPr lang="hu-HU" b="1" i="1" dirty="0" smtClean="0"/>
              <a:t>Der </a:t>
            </a:r>
            <a:r>
              <a:rPr lang="hu-HU" b="1" i="1" dirty="0" err="1" smtClean="0"/>
              <a:t>Tod</a:t>
            </a:r>
            <a:r>
              <a:rPr lang="hu-HU" b="1" i="1" dirty="0" smtClean="0"/>
              <a:t> in </a:t>
            </a:r>
            <a:r>
              <a:rPr lang="hu-HU" b="1" i="1" dirty="0" err="1" smtClean="0"/>
              <a:t>Venedig</a:t>
            </a:r>
            <a:r>
              <a:rPr lang="hu-HU" dirty="0" smtClean="0"/>
              <a:t>)</a:t>
            </a:r>
          </a:p>
          <a:p>
            <a:r>
              <a:rPr lang="hu-HU" dirty="0" smtClean="0"/>
              <a:t>Die </a:t>
            </a:r>
            <a:r>
              <a:rPr lang="hu-HU" dirty="0" err="1" smtClean="0"/>
              <a:t>Identität</a:t>
            </a:r>
            <a:r>
              <a:rPr lang="hu-HU" dirty="0" smtClean="0"/>
              <a:t> der </a:t>
            </a:r>
            <a:r>
              <a:rPr lang="hu-HU" dirty="0" err="1" smtClean="0"/>
              <a:t>Personen</a:t>
            </a:r>
            <a:r>
              <a:rPr lang="hu-HU" dirty="0" smtClean="0"/>
              <a:t> </a:t>
            </a:r>
            <a:r>
              <a:rPr lang="hu-HU" dirty="0" err="1" smtClean="0"/>
              <a:t>bestimmt</a:t>
            </a:r>
            <a:r>
              <a:rPr lang="hu-HU" dirty="0" smtClean="0"/>
              <a:t> </a:t>
            </a:r>
            <a:r>
              <a:rPr lang="hu-HU" dirty="0" err="1" smtClean="0"/>
              <a:t>sich</a:t>
            </a:r>
            <a:r>
              <a:rPr lang="hu-HU" dirty="0" smtClean="0"/>
              <a:t> </a:t>
            </a:r>
            <a:r>
              <a:rPr lang="hu-HU" dirty="0" err="1" smtClean="0"/>
              <a:t>z.B</a:t>
            </a:r>
            <a:r>
              <a:rPr lang="hu-HU" dirty="0" smtClean="0"/>
              <a:t>. nach </a:t>
            </a:r>
            <a:r>
              <a:rPr lang="hu-HU" dirty="0" err="1" smtClean="0"/>
              <a:t>ihrem</a:t>
            </a:r>
            <a:r>
              <a:rPr lang="hu-HU" dirty="0" smtClean="0"/>
              <a:t> Stand, </a:t>
            </a:r>
            <a:r>
              <a:rPr lang="hu-HU" dirty="0" err="1" smtClean="0"/>
              <a:t>Geschlecht</a:t>
            </a:r>
            <a:r>
              <a:rPr lang="hu-HU" dirty="0" smtClean="0"/>
              <a:t> </a:t>
            </a:r>
            <a:r>
              <a:rPr lang="hu-HU" dirty="0" err="1" smtClean="0"/>
              <a:t>oder</a:t>
            </a:r>
            <a:r>
              <a:rPr lang="hu-HU" dirty="0" smtClean="0"/>
              <a:t> </a:t>
            </a:r>
            <a:r>
              <a:rPr lang="hu-HU" dirty="0" err="1" smtClean="0"/>
              <a:t>Alter</a:t>
            </a:r>
            <a:r>
              <a:rPr lang="hu-HU" dirty="0" smtClean="0"/>
              <a:t> etc.</a:t>
            </a:r>
          </a:p>
          <a:p>
            <a:r>
              <a:rPr lang="hu-HU" b="1" dirty="0" err="1" smtClean="0"/>
              <a:t>Person</a:t>
            </a:r>
            <a:r>
              <a:rPr lang="hu-HU" dirty="0" smtClean="0"/>
              <a:t>: </a:t>
            </a:r>
            <a:r>
              <a:rPr lang="hu-HU" dirty="0" err="1" smtClean="0"/>
              <a:t>Bürger</a:t>
            </a:r>
            <a:r>
              <a:rPr lang="hu-HU" dirty="0" smtClean="0"/>
              <a:t> mit </a:t>
            </a:r>
            <a:r>
              <a:rPr lang="hu-HU" dirty="0" err="1" smtClean="0"/>
              <a:t>rechtlicher</a:t>
            </a:r>
            <a:r>
              <a:rPr lang="hu-HU" dirty="0" smtClean="0"/>
              <a:t> </a:t>
            </a:r>
            <a:r>
              <a:rPr lang="hu-HU" dirty="0" err="1" smtClean="0"/>
              <a:t>Zurechnungsfähigkeit</a:t>
            </a:r>
            <a:r>
              <a:rPr lang="hu-HU" dirty="0" smtClean="0"/>
              <a:t> ← </a:t>
            </a:r>
            <a:r>
              <a:rPr lang="hu-HU" dirty="0" err="1" smtClean="0"/>
              <a:t>verlässliches</a:t>
            </a:r>
            <a:r>
              <a:rPr lang="hu-HU" dirty="0" smtClean="0"/>
              <a:t> </a:t>
            </a:r>
            <a:r>
              <a:rPr lang="hu-HU" dirty="0" err="1" smtClean="0"/>
              <a:t>Gedächtnis</a:t>
            </a:r>
            <a:r>
              <a:rPr lang="hu-HU" dirty="0" smtClean="0"/>
              <a:t> (John Locke)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40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07211" y="8827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Individuelle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Identität</a:t>
            </a:r>
            <a:r>
              <a:rPr lang="hu-HU" sz="3600" b="1" dirty="0" smtClean="0"/>
              <a:t> - </a:t>
            </a:r>
            <a:r>
              <a:rPr lang="hu-HU" sz="3600" b="1" dirty="0" err="1" smtClean="0"/>
              <a:t>Subjekt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7211" y="2208273"/>
            <a:ext cx="10515600" cy="42361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400" dirty="0" err="1" smtClean="0"/>
              <a:t>modernes</a:t>
            </a:r>
            <a:r>
              <a:rPr lang="hu-HU" sz="2400" dirty="0" smtClean="0"/>
              <a:t> </a:t>
            </a:r>
            <a:r>
              <a:rPr lang="hu-HU" sz="2400" dirty="0" err="1" smtClean="0"/>
              <a:t>Konzept</a:t>
            </a:r>
            <a:r>
              <a:rPr lang="hu-HU" sz="2400" dirty="0" smtClean="0"/>
              <a:t> von der </a:t>
            </a:r>
            <a:r>
              <a:rPr lang="hu-HU" sz="2400" dirty="0" err="1" smtClean="0"/>
              <a:t>Person</a:t>
            </a:r>
            <a:r>
              <a:rPr lang="hu-HU" sz="2400" dirty="0" smtClean="0"/>
              <a:t>, die </a:t>
            </a:r>
            <a:r>
              <a:rPr lang="hu-HU" sz="2400" dirty="0" err="1" smtClean="0"/>
              <a:t>im</a:t>
            </a:r>
            <a:r>
              <a:rPr lang="hu-HU" sz="2400" dirty="0" smtClean="0"/>
              <a:t> </a:t>
            </a:r>
            <a:r>
              <a:rPr lang="hu-HU" sz="2400" dirty="0" err="1" smtClean="0"/>
              <a:t>Ggs</a:t>
            </a:r>
            <a:r>
              <a:rPr lang="hu-HU" sz="2400" dirty="0" smtClean="0"/>
              <a:t>. </a:t>
            </a:r>
            <a:r>
              <a:rPr lang="hu-HU" sz="2400" dirty="0" err="1"/>
              <a:t>z</a:t>
            </a:r>
            <a:r>
              <a:rPr lang="hu-HU" sz="2400" dirty="0" err="1" smtClean="0"/>
              <a:t>u</a:t>
            </a:r>
            <a:r>
              <a:rPr lang="hu-HU" sz="2400" dirty="0" smtClean="0"/>
              <a:t> </a:t>
            </a:r>
            <a:r>
              <a:rPr lang="hu-HU" sz="2400" dirty="0" err="1" smtClean="0"/>
              <a:t>ausschließlich</a:t>
            </a:r>
            <a:r>
              <a:rPr lang="hu-HU" sz="2400" dirty="0" smtClean="0"/>
              <a:t> </a:t>
            </a:r>
            <a:r>
              <a:rPr lang="hu-HU" sz="2400" dirty="0" err="1" smtClean="0"/>
              <a:t>äußeren</a:t>
            </a:r>
            <a:r>
              <a:rPr lang="hu-HU" sz="2400" dirty="0" smtClean="0"/>
              <a:t> </a:t>
            </a:r>
            <a:r>
              <a:rPr lang="hu-HU" sz="2400" dirty="0" err="1" smtClean="0"/>
              <a:t>Normen</a:t>
            </a:r>
            <a:r>
              <a:rPr lang="hu-HU" sz="2400" dirty="0" smtClean="0"/>
              <a:t> (</a:t>
            </a:r>
            <a:r>
              <a:rPr lang="hu-HU" sz="2400" dirty="0" err="1" smtClean="0"/>
              <a:t>Rollen</a:t>
            </a:r>
            <a:r>
              <a:rPr lang="hu-HU" sz="2400" dirty="0" smtClean="0"/>
              <a:t>, </a:t>
            </a:r>
            <a:r>
              <a:rPr lang="hu-HU" sz="2400" dirty="0" err="1" smtClean="0"/>
              <a:t>Masken</a:t>
            </a:r>
            <a:r>
              <a:rPr lang="hu-HU" sz="2400" dirty="0" smtClean="0"/>
              <a:t>) von </a:t>
            </a:r>
            <a:r>
              <a:rPr lang="hu-HU" sz="2400" dirty="0" err="1" smtClean="0"/>
              <a:t>inneren</a:t>
            </a:r>
            <a:r>
              <a:rPr lang="hu-HU" sz="2400" dirty="0" smtClean="0"/>
              <a:t> </a:t>
            </a:r>
            <a:r>
              <a:rPr lang="hu-HU" sz="2400" dirty="0" err="1" smtClean="0"/>
              <a:t>Impulsen</a:t>
            </a:r>
            <a:r>
              <a:rPr lang="hu-HU" sz="2400" dirty="0" smtClean="0"/>
              <a:t> </a:t>
            </a:r>
            <a:r>
              <a:rPr lang="hu-HU" sz="2400" dirty="0" err="1" smtClean="0"/>
              <a:t>geleitet</a:t>
            </a:r>
            <a:r>
              <a:rPr lang="hu-HU" sz="2400" dirty="0" smtClean="0"/>
              <a:t> </a:t>
            </a:r>
            <a:r>
              <a:rPr lang="hu-HU" sz="2400" dirty="0" err="1" smtClean="0"/>
              <a:t>wird</a:t>
            </a:r>
            <a:r>
              <a:rPr lang="hu-HU" sz="2400" dirty="0" smtClean="0"/>
              <a:t> (</a:t>
            </a:r>
            <a:r>
              <a:rPr lang="hu-HU" sz="2400" dirty="0" err="1" smtClean="0"/>
              <a:t>bürgerlich</a:t>
            </a:r>
            <a:r>
              <a:rPr lang="hu-HU" sz="2400" dirty="0" smtClean="0"/>
              <a:t>, ab 1700)</a:t>
            </a:r>
          </a:p>
          <a:p>
            <a:pPr marL="0" indent="0" algn="ctr">
              <a:buNone/>
            </a:pPr>
            <a:r>
              <a:rPr lang="hu-HU" sz="2400" b="1" dirty="0" err="1" smtClean="0"/>
              <a:t>Identität</a:t>
            </a:r>
            <a:r>
              <a:rPr lang="hu-HU" sz="2400" dirty="0" smtClean="0"/>
              <a:t>:</a:t>
            </a:r>
          </a:p>
          <a:p>
            <a:pPr marL="0" indent="0" algn="ctr">
              <a:buNone/>
            </a:pPr>
            <a:r>
              <a:rPr lang="hu-HU" sz="2400" dirty="0" err="1" smtClean="0"/>
              <a:t>keine</a:t>
            </a:r>
            <a:r>
              <a:rPr lang="hu-HU" sz="2400" dirty="0" smtClean="0"/>
              <a:t> </a:t>
            </a:r>
            <a:r>
              <a:rPr lang="hu-HU" sz="2400" dirty="0" err="1" smtClean="0"/>
              <a:t>durch</a:t>
            </a:r>
            <a:r>
              <a:rPr lang="hu-HU" sz="2400" dirty="0" smtClean="0"/>
              <a:t> </a:t>
            </a:r>
            <a:r>
              <a:rPr lang="hu-HU" sz="2400" dirty="0" err="1" smtClean="0"/>
              <a:t>Herkunft</a:t>
            </a:r>
            <a:r>
              <a:rPr lang="hu-HU" sz="2400" dirty="0" smtClean="0"/>
              <a:t> </a:t>
            </a:r>
            <a:r>
              <a:rPr lang="hu-HU" sz="2400" dirty="0" err="1" smtClean="0"/>
              <a:t>oder</a:t>
            </a:r>
            <a:r>
              <a:rPr lang="hu-HU" sz="2400" dirty="0" smtClean="0"/>
              <a:t> </a:t>
            </a:r>
            <a:r>
              <a:rPr lang="hu-HU" sz="2400" dirty="0" err="1" smtClean="0"/>
              <a:t>Klasse</a:t>
            </a:r>
            <a:r>
              <a:rPr lang="hu-HU" sz="2400" dirty="0" smtClean="0"/>
              <a:t> </a:t>
            </a:r>
            <a:r>
              <a:rPr lang="hu-HU" sz="2400" dirty="0" err="1" smtClean="0"/>
              <a:t>definierte</a:t>
            </a:r>
            <a:r>
              <a:rPr lang="hu-HU" sz="2400" dirty="0" smtClean="0"/>
              <a:t> </a:t>
            </a:r>
            <a:r>
              <a:rPr lang="hu-HU" sz="2400" dirty="0" err="1" smtClean="0"/>
              <a:t>Größe</a:t>
            </a:r>
            <a:r>
              <a:rPr lang="hu-HU" sz="2400" dirty="0" smtClean="0"/>
              <a:t>, </a:t>
            </a:r>
            <a:r>
              <a:rPr lang="hu-HU" sz="2400" dirty="0" err="1" smtClean="0"/>
              <a:t>sondern</a:t>
            </a:r>
            <a:r>
              <a:rPr lang="hu-HU" sz="2400" dirty="0" smtClean="0"/>
              <a:t> </a:t>
            </a:r>
            <a:r>
              <a:rPr lang="hu-HU" sz="2400" dirty="0" err="1" smtClean="0"/>
              <a:t>konstruktive</a:t>
            </a:r>
            <a:r>
              <a:rPr lang="hu-HU" sz="2400" dirty="0" smtClean="0"/>
              <a:t> </a:t>
            </a:r>
            <a:r>
              <a:rPr lang="hu-HU" sz="2400" dirty="0" err="1" smtClean="0"/>
              <a:t>Aufgabe</a:t>
            </a:r>
            <a:r>
              <a:rPr lang="hu-HU" sz="2400" dirty="0" smtClean="0"/>
              <a:t> des </a:t>
            </a:r>
            <a:r>
              <a:rPr lang="hu-HU" sz="2400" dirty="0" err="1" smtClean="0"/>
              <a:t>Einzelnen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	</a:t>
            </a:r>
          </a:p>
          <a:p>
            <a:pPr marL="0" indent="0">
              <a:buNone/>
            </a:pPr>
            <a:r>
              <a:rPr lang="hu-HU" sz="2400" b="1" dirty="0" smtClean="0"/>
              <a:t>		</a:t>
            </a:r>
            <a:r>
              <a:rPr lang="hu-HU" sz="2400" b="1" dirty="0" err="1" smtClean="0"/>
              <a:t>Idem-Identität</a:t>
            </a:r>
            <a:r>
              <a:rPr lang="hu-HU" sz="2400" dirty="0" smtClean="0"/>
              <a:t>	-----------	</a:t>
            </a:r>
            <a:r>
              <a:rPr lang="hu-HU" sz="2400" b="1" dirty="0" smtClean="0"/>
              <a:t>Ipse-</a:t>
            </a:r>
            <a:r>
              <a:rPr lang="hu-HU" sz="2400" b="1" dirty="0" err="1" smtClean="0"/>
              <a:t>Identität</a:t>
            </a:r>
            <a:endParaRPr lang="hu-HU" sz="2400" b="1" dirty="0" smtClean="0"/>
          </a:p>
          <a:p>
            <a:pPr marL="0" indent="0">
              <a:buNone/>
            </a:pPr>
            <a:r>
              <a:rPr lang="hu-HU" sz="2400" dirty="0" smtClean="0"/>
              <a:t>        </a:t>
            </a:r>
            <a:r>
              <a:rPr lang="hu-HU" sz="2400" dirty="0" err="1" smtClean="0"/>
              <a:t>substantielle</a:t>
            </a:r>
            <a:r>
              <a:rPr lang="hu-HU" sz="2400" dirty="0" smtClean="0"/>
              <a:t> </a:t>
            </a:r>
            <a:r>
              <a:rPr lang="hu-HU" sz="2400" dirty="0" err="1" smtClean="0"/>
              <a:t>Gleichheit</a:t>
            </a:r>
            <a:r>
              <a:rPr lang="hu-HU" sz="2400" dirty="0" smtClean="0"/>
              <a:t>			</a:t>
            </a:r>
            <a:r>
              <a:rPr lang="hu-HU" sz="2400" dirty="0" err="1" smtClean="0"/>
              <a:t>Identität</a:t>
            </a:r>
            <a:r>
              <a:rPr lang="hu-HU" sz="2400" dirty="0" smtClean="0"/>
              <a:t> der </a:t>
            </a:r>
            <a:r>
              <a:rPr lang="hu-HU" sz="2400" dirty="0" err="1" smtClean="0"/>
              <a:t>Selbstigkeit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2 </a:t>
            </a:r>
            <a:r>
              <a:rPr lang="hu-HU" sz="2400" dirty="0" err="1" smtClean="0"/>
              <a:t>Exemplare</a:t>
            </a:r>
            <a:r>
              <a:rPr lang="hu-HU" sz="2400" dirty="0" smtClean="0"/>
              <a:t> </a:t>
            </a:r>
            <a:r>
              <a:rPr lang="hu-HU" sz="2400" dirty="0" err="1" smtClean="0"/>
              <a:t>desgeichen</a:t>
            </a:r>
            <a:r>
              <a:rPr lang="hu-HU" sz="2400" dirty="0" smtClean="0"/>
              <a:t> </a:t>
            </a:r>
            <a:r>
              <a:rPr lang="hu-HU" sz="2400" dirty="0" err="1" smtClean="0"/>
              <a:t>Buches</a:t>
            </a:r>
            <a:r>
              <a:rPr lang="hu-HU" sz="2400" dirty="0" smtClean="0"/>
              <a:t>	</a:t>
            </a:r>
            <a:r>
              <a:rPr lang="hu-HU" sz="2400" dirty="0" err="1" smtClean="0"/>
              <a:t>nur</a:t>
            </a:r>
            <a:r>
              <a:rPr lang="hu-HU" sz="2400" dirty="0" smtClean="0"/>
              <a:t> </a:t>
            </a:r>
            <a:r>
              <a:rPr lang="hu-HU" sz="2400" dirty="0" err="1" smtClean="0"/>
              <a:t>auf</a:t>
            </a:r>
            <a:r>
              <a:rPr lang="hu-HU" sz="2400" dirty="0" smtClean="0"/>
              <a:t> </a:t>
            </a:r>
            <a:r>
              <a:rPr lang="hu-HU" sz="2400" dirty="0" err="1" smtClean="0"/>
              <a:t>Menschen</a:t>
            </a:r>
            <a:r>
              <a:rPr lang="hu-HU" sz="2400" dirty="0" smtClean="0"/>
              <a:t> </a:t>
            </a:r>
            <a:r>
              <a:rPr lang="hu-HU" sz="2400" dirty="0" err="1" smtClean="0"/>
              <a:t>bezogen</a:t>
            </a:r>
            <a:r>
              <a:rPr lang="hu-HU" sz="2400" dirty="0" smtClean="0"/>
              <a:t>, </a:t>
            </a:r>
            <a:r>
              <a:rPr lang="hu-HU" sz="2400" dirty="0" err="1" smtClean="0"/>
              <a:t>Fähigkeit</a:t>
            </a:r>
            <a:r>
              <a:rPr lang="hu-HU" sz="2400" dirty="0" smtClean="0"/>
              <a:t> 							</a:t>
            </a:r>
            <a:r>
              <a:rPr lang="hu-HU" sz="2400" dirty="0" err="1" smtClean="0"/>
              <a:t>zum</a:t>
            </a:r>
            <a:r>
              <a:rPr lang="hu-HU" sz="2400" dirty="0" smtClean="0"/>
              <a:t> </a:t>
            </a:r>
            <a:r>
              <a:rPr lang="hu-HU" sz="2400" dirty="0" err="1" smtClean="0"/>
              <a:t>Selbstbezug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					</a:t>
            </a:r>
            <a:r>
              <a:rPr lang="hu-HU" sz="2400" dirty="0" err="1" smtClean="0"/>
              <a:t>Selbstbewusstsein</a:t>
            </a:r>
            <a:r>
              <a:rPr lang="hu-HU" sz="2400" dirty="0" smtClean="0"/>
              <a:t> 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46827" y="11328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Zivilität</a:t>
            </a:r>
            <a:r>
              <a:rPr lang="hu-HU" sz="3600" b="1" dirty="0" smtClean="0"/>
              <a:t>                  </a:t>
            </a:r>
            <a:r>
              <a:rPr lang="hu-HU" sz="3600" b="1" dirty="0" err="1" smtClean="0"/>
              <a:t>Roheit</a:t>
            </a:r>
            <a:endParaRPr lang="hu-HU" sz="3600" b="1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846827" y="2593376"/>
            <a:ext cx="5181600" cy="4351338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/>
              <a:t>Verinnerlichung</a:t>
            </a:r>
            <a:r>
              <a:rPr lang="hu-HU" sz="2400" dirty="0" smtClean="0"/>
              <a:t> </a:t>
            </a:r>
            <a:r>
              <a:rPr lang="hu-HU" sz="2400" dirty="0" err="1" smtClean="0"/>
              <a:t>sozialer</a:t>
            </a:r>
            <a:r>
              <a:rPr lang="hu-HU" sz="2400" dirty="0" smtClean="0"/>
              <a:t> </a:t>
            </a:r>
            <a:r>
              <a:rPr lang="hu-HU" sz="2400" dirty="0" err="1" smtClean="0"/>
              <a:t>Normen</a:t>
            </a:r>
            <a:r>
              <a:rPr lang="hu-HU" sz="2400" dirty="0" smtClean="0"/>
              <a:t> (</a:t>
            </a:r>
            <a:r>
              <a:rPr lang="hu-HU" sz="2400" dirty="0" err="1" smtClean="0"/>
              <a:t>dialogischer</a:t>
            </a:r>
            <a:r>
              <a:rPr lang="hu-HU" sz="2400" dirty="0" smtClean="0"/>
              <a:t> </a:t>
            </a:r>
            <a:r>
              <a:rPr lang="hu-HU" sz="2400" dirty="0" err="1" smtClean="0"/>
              <a:t>Mensch</a:t>
            </a:r>
            <a:r>
              <a:rPr lang="hu-HU" sz="2400" dirty="0" smtClean="0"/>
              <a:t>)</a:t>
            </a:r>
          </a:p>
          <a:p>
            <a:pPr algn="ctr"/>
            <a:r>
              <a:rPr lang="hu-HU" sz="2400" b="1" dirty="0" err="1" smtClean="0"/>
              <a:t>Marxismus</a:t>
            </a:r>
            <a:r>
              <a:rPr lang="hu-HU" sz="2400" dirty="0" smtClean="0"/>
              <a:t>: </a:t>
            </a:r>
            <a:r>
              <a:rPr lang="hu-HU" sz="2400" dirty="0" err="1" smtClean="0"/>
              <a:t>Bürger</a:t>
            </a:r>
            <a:r>
              <a:rPr lang="hu-HU" sz="2400" dirty="0" smtClean="0"/>
              <a:t> = </a:t>
            </a:r>
            <a:r>
              <a:rPr lang="hu-HU" sz="2400" dirty="0" err="1" smtClean="0"/>
              <a:t>ideologische</a:t>
            </a:r>
            <a:r>
              <a:rPr lang="hu-HU" sz="2400" dirty="0" smtClean="0"/>
              <a:t> </a:t>
            </a:r>
            <a:r>
              <a:rPr lang="hu-HU" sz="2400" dirty="0" err="1" smtClean="0"/>
              <a:t>Formation</a:t>
            </a:r>
            <a:endParaRPr lang="hu-HU" sz="2400" dirty="0" smtClean="0"/>
          </a:p>
          <a:p>
            <a:pPr algn="ctr"/>
            <a:r>
              <a:rPr lang="hu-HU" sz="2400" b="1" dirty="0" err="1" smtClean="0"/>
              <a:t>Psychoanalismus</a:t>
            </a:r>
            <a:r>
              <a:rPr lang="hu-HU" sz="2400" dirty="0" smtClean="0"/>
              <a:t>: </a:t>
            </a:r>
            <a:r>
              <a:rPr lang="hu-HU" sz="2400" dirty="0" err="1" smtClean="0"/>
              <a:t>Brüchigkeit</a:t>
            </a:r>
            <a:r>
              <a:rPr lang="hu-HU" sz="2400" dirty="0" smtClean="0"/>
              <a:t> des Ego, </a:t>
            </a:r>
            <a:r>
              <a:rPr lang="hu-HU" sz="2400" dirty="0" err="1" smtClean="0"/>
              <a:t>das</a:t>
            </a:r>
            <a:r>
              <a:rPr lang="hu-HU" sz="2400" dirty="0" smtClean="0"/>
              <a:t> </a:t>
            </a:r>
            <a:r>
              <a:rPr lang="hu-HU" sz="2400" dirty="0" err="1" smtClean="0"/>
              <a:t>nicht</a:t>
            </a:r>
            <a:r>
              <a:rPr lang="hu-HU" sz="2400" dirty="0" smtClean="0"/>
              <a:t> Herr </a:t>
            </a:r>
            <a:r>
              <a:rPr lang="hu-HU" sz="2400" dirty="0" err="1" smtClean="0"/>
              <a:t>im</a:t>
            </a:r>
            <a:r>
              <a:rPr lang="hu-HU" sz="2400" dirty="0" smtClean="0"/>
              <a:t> </a:t>
            </a:r>
            <a:r>
              <a:rPr lang="hu-HU" sz="2400" dirty="0" err="1" smtClean="0"/>
              <a:t>eigenen</a:t>
            </a:r>
            <a:r>
              <a:rPr lang="hu-HU" sz="2400" dirty="0" smtClean="0"/>
              <a:t> </a:t>
            </a:r>
            <a:r>
              <a:rPr lang="hu-HU" sz="2400" dirty="0" err="1" smtClean="0"/>
              <a:t>Haus</a:t>
            </a:r>
            <a:r>
              <a:rPr lang="hu-HU" sz="2400" dirty="0" smtClean="0"/>
              <a:t> </a:t>
            </a:r>
            <a:r>
              <a:rPr lang="hu-HU" sz="2400" dirty="0" err="1" smtClean="0"/>
              <a:t>ist</a:t>
            </a:r>
            <a:r>
              <a:rPr lang="hu-HU" sz="2400" dirty="0" smtClean="0"/>
              <a:t> (Freud)</a:t>
            </a:r>
          </a:p>
          <a:p>
            <a:pPr algn="ctr"/>
            <a:r>
              <a:rPr lang="hu-HU" sz="2400" b="1" dirty="0" err="1" smtClean="0"/>
              <a:t>Dekonstruktion</a:t>
            </a:r>
            <a:r>
              <a:rPr lang="hu-HU" sz="2400" dirty="0" smtClean="0"/>
              <a:t>: Anti-</a:t>
            </a:r>
            <a:r>
              <a:rPr lang="hu-HU" sz="2400" dirty="0" err="1" smtClean="0"/>
              <a:t>Norm</a:t>
            </a:r>
            <a:r>
              <a:rPr lang="hu-HU" sz="2400" dirty="0" smtClean="0"/>
              <a:t> der </a:t>
            </a:r>
            <a:r>
              <a:rPr lang="hu-HU" sz="2400" dirty="0" err="1" smtClean="0"/>
              <a:t>fragmentierten</a:t>
            </a:r>
            <a:r>
              <a:rPr lang="hu-HU" sz="2400" dirty="0" smtClean="0"/>
              <a:t> </a:t>
            </a:r>
            <a:r>
              <a:rPr lang="hu-HU" sz="2400" dirty="0" err="1" smtClean="0"/>
              <a:t>Persönlichkeit</a:t>
            </a:r>
            <a:r>
              <a:rPr lang="hu-HU" sz="2400" dirty="0" smtClean="0"/>
              <a:t>, </a:t>
            </a:r>
            <a:r>
              <a:rPr lang="hu-HU" sz="2400" dirty="0" err="1" smtClean="0"/>
              <a:t>Gegen-Ästhetik</a:t>
            </a:r>
            <a:r>
              <a:rPr lang="hu-HU" sz="2400" dirty="0" smtClean="0"/>
              <a:t> – </a:t>
            </a:r>
            <a:r>
              <a:rPr lang="hu-HU" sz="2400" dirty="0" err="1" smtClean="0"/>
              <a:t>stellt</a:t>
            </a:r>
            <a:r>
              <a:rPr lang="hu-HU" sz="2400" dirty="0" smtClean="0"/>
              <a:t> </a:t>
            </a:r>
            <a:r>
              <a:rPr lang="hu-HU" sz="2400" dirty="0" err="1" smtClean="0"/>
              <a:t>alle</a:t>
            </a:r>
            <a:r>
              <a:rPr lang="hu-HU" sz="2400" dirty="0" smtClean="0"/>
              <a:t> </a:t>
            </a:r>
            <a:r>
              <a:rPr lang="hu-HU" sz="2400" dirty="0" err="1" smtClean="0"/>
              <a:t>Ideale</a:t>
            </a:r>
            <a:r>
              <a:rPr lang="hu-HU" sz="2400" dirty="0" smtClean="0"/>
              <a:t> der </a:t>
            </a:r>
            <a:r>
              <a:rPr lang="hu-HU" sz="2400" dirty="0" err="1" smtClean="0"/>
              <a:t>Einheit</a:t>
            </a:r>
            <a:r>
              <a:rPr lang="hu-HU" sz="2400" dirty="0" smtClean="0"/>
              <a:t> und </a:t>
            </a:r>
            <a:r>
              <a:rPr lang="hu-HU" sz="2400" dirty="0" err="1" smtClean="0"/>
              <a:t>Ganzheit</a:t>
            </a:r>
            <a:r>
              <a:rPr lang="hu-HU" sz="2400" dirty="0" smtClean="0"/>
              <a:t> in </a:t>
            </a:r>
            <a:r>
              <a:rPr lang="hu-HU" sz="2400" dirty="0" err="1"/>
              <a:t>F</a:t>
            </a:r>
            <a:r>
              <a:rPr lang="hu-HU" sz="2400" dirty="0" err="1" smtClean="0"/>
              <a:t>rage</a:t>
            </a:r>
            <a:r>
              <a:rPr lang="hu-HU" sz="2400" dirty="0" smtClean="0"/>
              <a:t> </a:t>
            </a:r>
            <a:endParaRPr lang="hu-HU" sz="2400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180827" y="2593376"/>
            <a:ext cx="5181600" cy="4351338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/>
              <a:t>Monologischer</a:t>
            </a:r>
            <a:r>
              <a:rPr lang="hu-HU" sz="2400" dirty="0" smtClean="0"/>
              <a:t> </a:t>
            </a:r>
            <a:r>
              <a:rPr lang="hu-HU" sz="2400" dirty="0" err="1" smtClean="0"/>
              <a:t>Mensch</a:t>
            </a:r>
            <a:endParaRPr lang="hu-HU" sz="2400" dirty="0" smtClean="0"/>
          </a:p>
          <a:p>
            <a:pPr algn="ctr"/>
            <a:r>
              <a:rPr lang="hu-HU" sz="2400" dirty="0" err="1" smtClean="0"/>
              <a:t>Stellt</a:t>
            </a:r>
            <a:r>
              <a:rPr lang="hu-HU" sz="2400" dirty="0" smtClean="0"/>
              <a:t> </a:t>
            </a:r>
            <a:r>
              <a:rPr lang="hu-HU" sz="2400" dirty="0" err="1" smtClean="0"/>
              <a:t>seine</a:t>
            </a:r>
            <a:r>
              <a:rPr lang="hu-HU" sz="2400" dirty="0" smtClean="0"/>
              <a:t> </a:t>
            </a:r>
            <a:r>
              <a:rPr lang="hu-HU" sz="2400" dirty="0" err="1" smtClean="0"/>
              <a:t>Besonderheit</a:t>
            </a:r>
            <a:r>
              <a:rPr lang="hu-HU" sz="2400" dirty="0" smtClean="0"/>
              <a:t> </a:t>
            </a:r>
            <a:r>
              <a:rPr lang="hu-HU" sz="2400" dirty="0" err="1" smtClean="0"/>
              <a:t>schroff</a:t>
            </a:r>
            <a:r>
              <a:rPr lang="hu-HU" sz="2400" dirty="0" smtClean="0"/>
              <a:t> </a:t>
            </a:r>
            <a:r>
              <a:rPr lang="hu-HU" sz="2400" dirty="0" err="1" smtClean="0"/>
              <a:t>zur</a:t>
            </a:r>
            <a:r>
              <a:rPr lang="hu-HU" sz="2400" dirty="0" smtClean="0"/>
              <a:t> </a:t>
            </a:r>
            <a:r>
              <a:rPr lang="hu-HU" sz="2400" dirty="0" err="1" smtClean="0"/>
              <a:t>Schau</a:t>
            </a:r>
            <a:r>
              <a:rPr lang="hu-HU" sz="2400" dirty="0" smtClean="0"/>
              <a:t> (</a:t>
            </a:r>
            <a:r>
              <a:rPr lang="hu-HU" sz="2400" dirty="0" err="1" smtClean="0"/>
              <a:t>Diktator</a:t>
            </a:r>
            <a:r>
              <a:rPr lang="hu-HU" sz="2400" dirty="0" smtClean="0"/>
              <a:t>, </a:t>
            </a:r>
            <a:r>
              <a:rPr lang="hu-HU" sz="2400" dirty="0" err="1" smtClean="0"/>
              <a:t>Fanatiker</a:t>
            </a:r>
            <a:r>
              <a:rPr lang="hu-HU" sz="2400" dirty="0" smtClean="0"/>
              <a:t>, </a:t>
            </a:r>
            <a:r>
              <a:rPr lang="hu-HU" sz="2400" dirty="0" err="1" smtClean="0"/>
              <a:t>Lehrer</a:t>
            </a:r>
            <a:r>
              <a:rPr lang="hu-HU" sz="2400" dirty="0" smtClean="0"/>
              <a:t>, </a:t>
            </a:r>
            <a:r>
              <a:rPr lang="hu-HU" sz="2400" dirty="0" err="1" smtClean="0"/>
              <a:t>Dogmatiker</a:t>
            </a:r>
            <a:r>
              <a:rPr lang="hu-HU" sz="2400" dirty="0" smtClean="0"/>
              <a:t> etc.)</a:t>
            </a:r>
            <a:endParaRPr lang="hu-HU" sz="24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83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694" y="10811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Geschlecht</a:t>
            </a:r>
            <a:r>
              <a:rPr lang="hu-HU" sz="3600" b="1" dirty="0" smtClean="0"/>
              <a:t> und </a:t>
            </a:r>
            <a:r>
              <a:rPr lang="hu-HU" sz="3600" b="1" dirty="0" err="1" smtClean="0"/>
              <a:t>Identität</a:t>
            </a:r>
            <a:endParaRPr lang="hu-HU" sz="3600" b="1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803694" y="240668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b="1" dirty="0" err="1" smtClean="0"/>
              <a:t>Emanzipation</a:t>
            </a:r>
            <a:r>
              <a:rPr lang="hu-HU" sz="2400" b="1" dirty="0" smtClean="0"/>
              <a:t> des </a:t>
            </a:r>
            <a:r>
              <a:rPr lang="hu-HU" sz="2400" b="1" dirty="0" err="1" smtClean="0"/>
              <a:t>Bürgers</a:t>
            </a:r>
            <a:r>
              <a:rPr lang="hu-HU" sz="2400" b="1" dirty="0" smtClean="0"/>
              <a:t> </a:t>
            </a:r>
            <a:r>
              <a:rPr lang="hu-HU" sz="2400" dirty="0" smtClean="0"/>
              <a:t>(</a:t>
            </a:r>
            <a:r>
              <a:rPr lang="hu-HU" sz="2400" dirty="0" err="1" smtClean="0"/>
              <a:t>bürgerliches</a:t>
            </a:r>
            <a:r>
              <a:rPr lang="hu-HU" sz="2400" dirty="0" smtClean="0"/>
              <a:t> </a:t>
            </a:r>
            <a:r>
              <a:rPr lang="hu-HU" sz="2400" dirty="0" err="1" smtClean="0"/>
              <a:t>Trauerspiel</a:t>
            </a:r>
            <a:r>
              <a:rPr lang="hu-HU" sz="2400" dirty="0" smtClean="0"/>
              <a:t>: </a:t>
            </a:r>
            <a:r>
              <a:rPr lang="hu-HU" sz="2400" dirty="0" err="1" smtClean="0"/>
              <a:t>Lessing</a:t>
            </a:r>
            <a:r>
              <a:rPr lang="hu-HU" sz="2400" dirty="0" smtClean="0"/>
              <a:t>, Schiller, </a:t>
            </a:r>
            <a:r>
              <a:rPr lang="hu-HU" sz="2400" dirty="0" err="1" smtClean="0"/>
              <a:t>Hebbel</a:t>
            </a:r>
            <a:r>
              <a:rPr lang="hu-HU" sz="2400" dirty="0" smtClean="0"/>
              <a:t>)</a:t>
            </a:r>
          </a:p>
          <a:p>
            <a:endParaRPr lang="hu-HU" sz="2400" dirty="0" smtClean="0"/>
          </a:p>
          <a:p>
            <a:pPr marL="0" indent="0" algn="ctr">
              <a:buNone/>
            </a:pPr>
            <a:r>
              <a:rPr lang="hu-HU" sz="2400" b="1" dirty="0" err="1" smtClean="0"/>
              <a:t>Emanzipation</a:t>
            </a:r>
            <a:r>
              <a:rPr lang="hu-HU" sz="2400" b="1" dirty="0" smtClean="0"/>
              <a:t> der </a:t>
            </a:r>
            <a:r>
              <a:rPr lang="hu-HU" sz="2400" b="1" dirty="0" err="1" smtClean="0"/>
              <a:t>Frau</a:t>
            </a:r>
            <a:r>
              <a:rPr lang="hu-HU" sz="2400" b="1" dirty="0" smtClean="0"/>
              <a:t> </a:t>
            </a:r>
            <a:r>
              <a:rPr lang="hu-HU" sz="2400" dirty="0" smtClean="0"/>
              <a:t>(Romantik, </a:t>
            </a:r>
            <a:r>
              <a:rPr lang="hu-HU" sz="2400" dirty="0" err="1" smtClean="0"/>
              <a:t>Vormärz</a:t>
            </a:r>
            <a:r>
              <a:rPr lang="hu-HU" sz="2400" dirty="0" smtClean="0"/>
              <a:t>)</a:t>
            </a:r>
          </a:p>
          <a:p>
            <a:pPr marL="0" indent="0" algn="ctr">
              <a:buNone/>
            </a:pPr>
            <a:r>
              <a:rPr lang="hu-HU" sz="2400" b="1" dirty="0" err="1" smtClean="0"/>
              <a:t>Emanzipation</a:t>
            </a:r>
            <a:r>
              <a:rPr lang="hu-HU" sz="2400" b="1" dirty="0" smtClean="0"/>
              <a:t> der </a:t>
            </a:r>
            <a:r>
              <a:rPr lang="hu-HU" sz="2400" b="1" dirty="0" err="1" smtClean="0"/>
              <a:t>Schwarzen</a:t>
            </a:r>
            <a:r>
              <a:rPr lang="hu-HU" sz="2400" b="1" dirty="0" smtClean="0"/>
              <a:t> in den USA </a:t>
            </a:r>
            <a:r>
              <a:rPr lang="hu-HU" sz="2400" dirty="0" smtClean="0"/>
              <a:t>(</a:t>
            </a:r>
            <a:r>
              <a:rPr lang="hu-HU" sz="2400" dirty="0" err="1" smtClean="0"/>
              <a:t>Bürgerrechtsbewegung</a:t>
            </a:r>
            <a:r>
              <a:rPr lang="hu-HU" sz="2400" dirty="0" smtClean="0"/>
              <a:t>)</a:t>
            </a:r>
          </a:p>
          <a:p>
            <a:pPr marL="0" indent="0" algn="ctr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err="1" smtClean="0"/>
              <a:t>Traditionelle</a:t>
            </a:r>
            <a:r>
              <a:rPr lang="hu-HU" sz="2400" dirty="0" smtClean="0"/>
              <a:t> </a:t>
            </a:r>
            <a:r>
              <a:rPr lang="hu-HU" sz="2400" dirty="0" err="1" smtClean="0"/>
              <a:t>Geschlechtsbilder</a:t>
            </a:r>
            <a:r>
              <a:rPr lang="hu-HU" sz="2400" dirty="0" smtClean="0"/>
              <a:t>:</a:t>
            </a:r>
          </a:p>
          <a:p>
            <a:pPr marL="0" indent="0" algn="ctr">
              <a:buNone/>
            </a:pPr>
            <a:r>
              <a:rPr lang="hu-HU" sz="2400" b="1" dirty="0" smtClean="0"/>
              <a:t>MANN</a:t>
            </a:r>
            <a:r>
              <a:rPr lang="hu-HU" sz="2400" dirty="0" smtClean="0"/>
              <a:t>               ↔              </a:t>
            </a:r>
            <a:r>
              <a:rPr lang="hu-HU" sz="2400" b="1" dirty="0" smtClean="0"/>
              <a:t>FRAU</a:t>
            </a:r>
            <a:endParaRPr lang="hu-HU" sz="2400" b="1" dirty="0"/>
          </a:p>
          <a:p>
            <a:pPr marL="0" indent="0">
              <a:buNone/>
            </a:pPr>
            <a:r>
              <a:rPr lang="hu-HU" sz="2400" dirty="0" err="1" smtClean="0"/>
              <a:t>Geistige</a:t>
            </a:r>
            <a:r>
              <a:rPr lang="hu-HU" sz="2400" dirty="0" smtClean="0"/>
              <a:t>, </a:t>
            </a:r>
            <a:r>
              <a:rPr lang="hu-HU" sz="2400" dirty="0" err="1" smtClean="0"/>
              <a:t>intellektuelle</a:t>
            </a:r>
            <a:r>
              <a:rPr lang="hu-HU" sz="2400" dirty="0" smtClean="0"/>
              <a:t>, </a:t>
            </a:r>
            <a:r>
              <a:rPr lang="hu-HU" sz="2400" dirty="0" err="1" smtClean="0"/>
              <a:t>körperliche</a:t>
            </a:r>
            <a:r>
              <a:rPr lang="hu-HU" sz="2400" dirty="0" smtClean="0"/>
              <a:t>		</a:t>
            </a:r>
            <a:r>
              <a:rPr lang="hu-HU" sz="2400" dirty="0" err="1" smtClean="0"/>
              <a:t>erotische</a:t>
            </a:r>
            <a:r>
              <a:rPr lang="hu-HU" sz="2400" dirty="0" smtClean="0"/>
              <a:t> </a:t>
            </a:r>
            <a:r>
              <a:rPr lang="hu-HU" sz="2400" dirty="0" err="1" smtClean="0"/>
              <a:t>Verführungskraft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 smtClean="0"/>
              <a:t>Überlegenheit</a:t>
            </a:r>
            <a:r>
              <a:rPr lang="hu-HU" sz="2400" dirty="0" smtClean="0"/>
              <a:t>, </a:t>
            </a:r>
            <a:r>
              <a:rPr lang="hu-HU" sz="2400" dirty="0" err="1" smtClean="0"/>
              <a:t>Herrschsucht</a:t>
            </a:r>
            <a:endParaRPr lang="hu-HU" sz="2400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6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title"/>
          </p:nvPr>
        </p:nvSpPr>
        <p:spPr>
          <a:xfrm>
            <a:off x="889958" y="12622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Inklusions-Identität</a:t>
            </a:r>
            <a:r>
              <a:rPr lang="hu-HU" sz="3600" dirty="0" smtClean="0"/>
              <a:t>  </a:t>
            </a:r>
            <a:r>
              <a:rPr lang="hu-HU" sz="3600" b="1" dirty="0" smtClean="0"/>
              <a:t>↔</a:t>
            </a:r>
            <a:r>
              <a:rPr lang="hu-HU" sz="3600" dirty="0" smtClean="0"/>
              <a:t> </a:t>
            </a:r>
            <a:r>
              <a:rPr lang="hu-HU" sz="3600" b="1" dirty="0" err="1" smtClean="0"/>
              <a:t>Exklusions-Identität</a:t>
            </a:r>
            <a:endParaRPr lang="hu-HU" sz="3600" b="1" dirty="0"/>
          </a:p>
        </p:txBody>
      </p:sp>
      <p:sp>
        <p:nvSpPr>
          <p:cNvPr id="15" name="Tartalom helye 14"/>
          <p:cNvSpPr>
            <a:spLocks noGrp="1"/>
          </p:cNvSpPr>
          <p:nvPr>
            <p:ph sz="half" idx="1"/>
          </p:nvPr>
        </p:nvSpPr>
        <p:spPr>
          <a:xfrm>
            <a:off x="889958" y="2722772"/>
            <a:ext cx="5181600" cy="4351338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/>
              <a:t>Durch</a:t>
            </a:r>
            <a:r>
              <a:rPr lang="hu-HU" sz="2400" dirty="0" smtClean="0"/>
              <a:t> </a:t>
            </a:r>
            <a:r>
              <a:rPr lang="hu-HU" sz="2400" dirty="0" err="1" smtClean="0"/>
              <a:t>soziale</a:t>
            </a:r>
            <a:r>
              <a:rPr lang="hu-HU" sz="2400" dirty="0" smtClean="0"/>
              <a:t> </a:t>
            </a:r>
            <a:r>
              <a:rPr lang="hu-HU" sz="2400" dirty="0" err="1" smtClean="0"/>
              <a:t>Rollenmuster</a:t>
            </a:r>
            <a:r>
              <a:rPr lang="hu-HU" sz="2400" dirty="0" smtClean="0"/>
              <a:t> </a:t>
            </a:r>
            <a:r>
              <a:rPr lang="hu-HU" sz="2400" dirty="0" err="1" smtClean="0"/>
              <a:t>festgelegt</a:t>
            </a:r>
            <a:endParaRPr lang="hu-HU" sz="2400" dirty="0" smtClean="0"/>
          </a:p>
          <a:p>
            <a:pPr algn="ctr"/>
            <a:endParaRPr lang="hu-HU" sz="2400" dirty="0" smtClean="0"/>
          </a:p>
          <a:p>
            <a:pPr algn="ctr"/>
            <a:r>
              <a:rPr lang="hu-HU" sz="2400" dirty="0" err="1" smtClean="0"/>
              <a:t>Übernahme</a:t>
            </a:r>
            <a:r>
              <a:rPr lang="hu-HU" sz="2400" dirty="0" smtClean="0"/>
              <a:t> </a:t>
            </a:r>
            <a:r>
              <a:rPr lang="hu-HU" sz="2400" dirty="0" err="1" smtClean="0"/>
              <a:t>sozialer</a:t>
            </a:r>
            <a:r>
              <a:rPr lang="hu-HU" sz="2400" dirty="0" smtClean="0"/>
              <a:t> </a:t>
            </a:r>
            <a:r>
              <a:rPr lang="hu-HU" sz="2400" dirty="0" err="1" smtClean="0"/>
              <a:t>Rollen</a:t>
            </a:r>
            <a:endParaRPr lang="hu-HU" sz="2400" dirty="0" smtClean="0"/>
          </a:p>
          <a:p>
            <a:pPr algn="ctr"/>
            <a:endParaRPr lang="hu-HU" sz="2400" dirty="0" smtClean="0"/>
          </a:p>
          <a:p>
            <a:pPr algn="ctr"/>
            <a:r>
              <a:rPr lang="hu-HU" sz="2400" dirty="0" err="1" smtClean="0"/>
              <a:t>Erwerb</a:t>
            </a:r>
            <a:r>
              <a:rPr lang="hu-HU" sz="2400" dirty="0" smtClean="0"/>
              <a:t> der </a:t>
            </a:r>
            <a:r>
              <a:rPr lang="hu-HU" sz="2400" dirty="0" err="1" smtClean="0"/>
              <a:t>Identität</a:t>
            </a:r>
            <a:r>
              <a:rPr lang="hu-HU" sz="2400" dirty="0" smtClean="0"/>
              <a:t> </a:t>
            </a:r>
            <a:r>
              <a:rPr lang="hu-HU" sz="2400" dirty="0" err="1" smtClean="0"/>
              <a:t>durch</a:t>
            </a:r>
            <a:r>
              <a:rPr lang="hu-HU" sz="2400" dirty="0" smtClean="0"/>
              <a:t> </a:t>
            </a:r>
            <a:r>
              <a:rPr lang="hu-HU" sz="2400" dirty="0" err="1" smtClean="0"/>
              <a:t>Zugehörigkeit</a:t>
            </a:r>
            <a:r>
              <a:rPr lang="hu-HU" sz="2400" dirty="0" smtClean="0"/>
              <a:t> (Partei, </a:t>
            </a:r>
            <a:r>
              <a:rPr lang="hu-HU" sz="2400" dirty="0" err="1" smtClean="0"/>
              <a:t>Militär</a:t>
            </a:r>
            <a:r>
              <a:rPr lang="hu-HU" sz="2400" dirty="0" smtClean="0"/>
              <a:t> </a:t>
            </a:r>
            <a:r>
              <a:rPr lang="hu-HU" sz="2400" dirty="0" err="1" smtClean="0"/>
              <a:t>Konfession</a:t>
            </a:r>
            <a:r>
              <a:rPr lang="hu-HU" sz="2400" dirty="0" smtClean="0"/>
              <a:t>, </a:t>
            </a:r>
            <a:r>
              <a:rPr lang="hu-HU" sz="2400" dirty="0" err="1" smtClean="0"/>
              <a:t>Hippies</a:t>
            </a:r>
            <a:r>
              <a:rPr lang="hu-HU" sz="2400" dirty="0" smtClean="0"/>
              <a:t>, Sexisten, </a:t>
            </a:r>
            <a:r>
              <a:rPr lang="hu-HU" sz="2400" dirty="0" err="1" smtClean="0"/>
              <a:t>Sekten</a:t>
            </a:r>
            <a:r>
              <a:rPr lang="hu-HU" sz="2400" dirty="0" smtClean="0"/>
              <a:t> etc. – A. </a:t>
            </a:r>
            <a:r>
              <a:rPr lang="hu-HU" sz="2400" b="1" dirty="0" err="1" smtClean="0"/>
              <a:t>Schnitzler</a:t>
            </a:r>
            <a:r>
              <a:rPr lang="hu-HU" sz="2400" dirty="0" smtClean="0"/>
              <a:t>: </a:t>
            </a:r>
            <a:r>
              <a:rPr lang="hu-HU" sz="2400" i="1" dirty="0" err="1" smtClean="0"/>
              <a:t>Leutnant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Gustl</a:t>
            </a:r>
            <a:r>
              <a:rPr lang="hu-HU" sz="2400" i="1" dirty="0" smtClean="0"/>
              <a:t>, </a:t>
            </a:r>
            <a:r>
              <a:rPr lang="hu-HU" sz="2400" dirty="0" err="1" smtClean="0"/>
              <a:t>k.u.k.-Offizier</a:t>
            </a:r>
            <a:r>
              <a:rPr lang="hu-HU" sz="2400" i="1" dirty="0" smtClean="0"/>
              <a:t>, </a:t>
            </a:r>
            <a:r>
              <a:rPr lang="hu-HU" sz="2400" dirty="0" smtClean="0"/>
              <a:t>Th. </a:t>
            </a:r>
            <a:r>
              <a:rPr lang="hu-HU" sz="2400" b="1" dirty="0" err="1" smtClean="0"/>
              <a:t>Fontane</a:t>
            </a:r>
            <a:r>
              <a:rPr lang="hu-HU" sz="2400" i="1" dirty="0" smtClean="0"/>
              <a:t>: </a:t>
            </a:r>
            <a:r>
              <a:rPr lang="hu-HU" sz="2400" i="1" dirty="0" err="1" smtClean="0"/>
              <a:t>Schach</a:t>
            </a:r>
            <a:r>
              <a:rPr lang="hu-HU" sz="2400" i="1" dirty="0" smtClean="0"/>
              <a:t> von </a:t>
            </a:r>
            <a:r>
              <a:rPr lang="hu-HU" sz="2400" i="1" dirty="0" err="1" smtClean="0"/>
              <a:t>Wuthenow</a:t>
            </a:r>
            <a:r>
              <a:rPr lang="hu-HU" sz="2400" i="1" dirty="0" smtClean="0"/>
              <a:t>, </a:t>
            </a:r>
            <a:r>
              <a:rPr lang="hu-HU" sz="2400" dirty="0" err="1" smtClean="0"/>
              <a:t>preußischer</a:t>
            </a:r>
            <a:r>
              <a:rPr lang="hu-HU" sz="2400" dirty="0" smtClean="0"/>
              <a:t> </a:t>
            </a:r>
            <a:r>
              <a:rPr lang="hu-HU" sz="2400" dirty="0" err="1" smtClean="0"/>
              <a:t>Offizier</a:t>
            </a:r>
            <a:r>
              <a:rPr lang="hu-HU" sz="2400" dirty="0" smtClean="0"/>
              <a:t>)</a:t>
            </a:r>
          </a:p>
        </p:txBody>
      </p:sp>
      <p:sp>
        <p:nvSpPr>
          <p:cNvPr id="16" name="Tartalom helye 15"/>
          <p:cNvSpPr>
            <a:spLocks noGrp="1"/>
          </p:cNvSpPr>
          <p:nvPr>
            <p:ph sz="half" idx="2"/>
          </p:nvPr>
        </p:nvSpPr>
        <p:spPr>
          <a:xfrm>
            <a:off x="6223958" y="2722772"/>
            <a:ext cx="5181600" cy="4351338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/>
              <a:t>Besteht</a:t>
            </a:r>
            <a:r>
              <a:rPr lang="hu-HU" sz="2400" dirty="0" smtClean="0"/>
              <a:t> </a:t>
            </a:r>
            <a:r>
              <a:rPr lang="hu-HU" sz="2400" dirty="0" err="1" smtClean="0"/>
              <a:t>darin</a:t>
            </a:r>
            <a:r>
              <a:rPr lang="hu-HU" sz="2400" dirty="0" smtClean="0"/>
              <a:t>, </a:t>
            </a:r>
            <a:r>
              <a:rPr lang="hu-HU" sz="2400" dirty="0" err="1" smtClean="0"/>
              <a:t>was</a:t>
            </a:r>
            <a:r>
              <a:rPr lang="hu-HU" sz="2400" dirty="0" smtClean="0"/>
              <a:t> den </a:t>
            </a:r>
            <a:r>
              <a:rPr lang="hu-HU" sz="2400" dirty="0" err="1"/>
              <a:t>e</a:t>
            </a:r>
            <a:r>
              <a:rPr lang="hu-HU" sz="2400" dirty="0" err="1" smtClean="0"/>
              <a:t>inzelnen</a:t>
            </a:r>
            <a:r>
              <a:rPr lang="hu-HU" sz="2400" dirty="0" smtClean="0"/>
              <a:t> </a:t>
            </a:r>
            <a:r>
              <a:rPr lang="hu-HU" sz="2400" dirty="0" err="1" smtClean="0"/>
              <a:t>Menschen</a:t>
            </a:r>
            <a:r>
              <a:rPr lang="hu-HU" sz="2400" dirty="0" smtClean="0"/>
              <a:t> von </a:t>
            </a:r>
            <a:r>
              <a:rPr lang="hu-HU" sz="2400" dirty="0" err="1" smtClean="0"/>
              <a:t>allen</a:t>
            </a:r>
            <a:r>
              <a:rPr lang="hu-HU" sz="2400" dirty="0" smtClean="0"/>
              <a:t> </a:t>
            </a:r>
            <a:r>
              <a:rPr lang="hu-HU" sz="2400" dirty="0" err="1" smtClean="0"/>
              <a:t>anderen</a:t>
            </a:r>
            <a:r>
              <a:rPr lang="hu-HU" sz="2400" dirty="0" smtClean="0"/>
              <a:t> </a:t>
            </a:r>
            <a:r>
              <a:rPr lang="hu-HU" sz="2400" dirty="0" err="1" smtClean="0"/>
              <a:t>unterscheidet</a:t>
            </a:r>
            <a:endParaRPr lang="hu-HU" sz="2400" dirty="0" smtClean="0"/>
          </a:p>
          <a:p>
            <a:pPr algn="ctr"/>
            <a:endParaRPr lang="hu-HU" sz="2400" dirty="0" smtClean="0"/>
          </a:p>
          <a:p>
            <a:pPr algn="ctr"/>
            <a:r>
              <a:rPr lang="hu-HU" sz="2400" dirty="0" err="1" smtClean="0"/>
              <a:t>Einzigartigkeit</a:t>
            </a:r>
            <a:r>
              <a:rPr lang="hu-HU" sz="2400" dirty="0" smtClean="0"/>
              <a:t> des </a:t>
            </a:r>
            <a:r>
              <a:rPr lang="hu-HU" sz="2400" dirty="0" err="1" smtClean="0"/>
              <a:t>Individuums</a:t>
            </a:r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56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72706" y="13744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Inklusions-Identität</a:t>
            </a:r>
            <a:r>
              <a:rPr lang="hu-HU" sz="3600" b="1" dirty="0" smtClean="0"/>
              <a:t> ↔ </a:t>
            </a:r>
            <a:r>
              <a:rPr lang="hu-HU" sz="3600" b="1" dirty="0" err="1" smtClean="0"/>
              <a:t>Exklusions-Identität</a:t>
            </a:r>
            <a:endParaRPr lang="hu-HU" sz="3600" b="1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872706" y="2834916"/>
            <a:ext cx="5181600" cy="4351338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/>
              <a:t>n</a:t>
            </a:r>
            <a:r>
              <a:rPr lang="hu-HU" sz="2400" dirty="0" err="1" smtClean="0"/>
              <a:t>immt</a:t>
            </a:r>
            <a:r>
              <a:rPr lang="hu-HU" sz="2400" dirty="0" smtClean="0"/>
              <a:t> </a:t>
            </a:r>
            <a:r>
              <a:rPr lang="hu-HU" sz="2400" dirty="0" err="1" smtClean="0"/>
              <a:t>Heterogenes</a:t>
            </a:r>
            <a:r>
              <a:rPr lang="hu-HU" sz="2400" dirty="0" smtClean="0"/>
              <a:t> </a:t>
            </a:r>
            <a:r>
              <a:rPr lang="hu-HU" sz="2400" dirty="0" err="1" smtClean="0"/>
              <a:t>auf</a:t>
            </a:r>
            <a:endParaRPr lang="hu-HU" sz="2400" dirty="0" smtClean="0"/>
          </a:p>
          <a:p>
            <a:pPr algn="ctr"/>
            <a:endParaRPr lang="hu-HU" sz="2400" dirty="0" smtClean="0"/>
          </a:p>
          <a:p>
            <a:pPr algn="ctr"/>
            <a:r>
              <a:rPr lang="hu-HU" sz="2400" dirty="0" err="1" smtClean="0"/>
              <a:t>Zugang</a:t>
            </a:r>
            <a:r>
              <a:rPr lang="hu-HU" sz="2400" dirty="0" smtClean="0"/>
              <a:t> </a:t>
            </a:r>
            <a:r>
              <a:rPr lang="hu-HU" sz="2400" dirty="0" err="1" smtClean="0"/>
              <a:t>zum</a:t>
            </a:r>
            <a:r>
              <a:rPr lang="hu-HU" sz="2400" dirty="0" smtClean="0"/>
              <a:t> </a:t>
            </a:r>
            <a:r>
              <a:rPr lang="hu-HU" sz="2400" dirty="0" err="1" smtClean="0"/>
              <a:t>symbolischen</a:t>
            </a:r>
            <a:r>
              <a:rPr lang="hu-HU" sz="2400" dirty="0" smtClean="0"/>
              <a:t> </a:t>
            </a:r>
            <a:r>
              <a:rPr lang="hu-HU" sz="2400" dirty="0" err="1" smtClean="0"/>
              <a:t>Kapital</a:t>
            </a:r>
            <a:r>
              <a:rPr lang="hu-HU" sz="2400" dirty="0" smtClean="0"/>
              <a:t> </a:t>
            </a:r>
            <a:r>
              <a:rPr lang="hu-HU" sz="2400" dirty="0" err="1" smtClean="0"/>
              <a:t>einer</a:t>
            </a:r>
            <a:r>
              <a:rPr lang="hu-HU" sz="2400" dirty="0" smtClean="0"/>
              <a:t> </a:t>
            </a:r>
            <a:r>
              <a:rPr lang="hu-HU" sz="2400" dirty="0" err="1" smtClean="0"/>
              <a:t>solchen</a:t>
            </a:r>
            <a:r>
              <a:rPr lang="hu-HU" sz="2400" dirty="0" smtClean="0"/>
              <a:t> </a:t>
            </a:r>
            <a:r>
              <a:rPr lang="hu-HU" sz="2400" dirty="0" err="1" smtClean="0"/>
              <a:t>Kultur</a:t>
            </a:r>
            <a:r>
              <a:rPr lang="hu-HU" sz="2400" dirty="0" smtClean="0"/>
              <a:t> </a:t>
            </a:r>
            <a:r>
              <a:rPr lang="hu-HU" sz="2400" dirty="0" err="1" smtClean="0"/>
              <a:t>ist</a:t>
            </a:r>
            <a:r>
              <a:rPr lang="hu-HU" sz="2400" dirty="0" smtClean="0"/>
              <a:t> </a:t>
            </a:r>
            <a:r>
              <a:rPr lang="hu-HU" sz="2400" dirty="0" err="1" smtClean="0"/>
              <a:t>hierarchisch</a:t>
            </a:r>
            <a:endParaRPr lang="hu-HU" sz="2400" dirty="0" smtClean="0"/>
          </a:p>
          <a:p>
            <a:pPr algn="ctr"/>
            <a:endParaRPr lang="hu-HU" sz="2400" dirty="0" smtClean="0"/>
          </a:p>
          <a:p>
            <a:pPr algn="ctr"/>
            <a:r>
              <a:rPr lang="hu-HU" sz="2400" dirty="0" err="1" smtClean="0"/>
              <a:t>Aufstiegsmöglichkeiten</a:t>
            </a:r>
            <a:r>
              <a:rPr lang="hu-HU" sz="2400" dirty="0" smtClean="0"/>
              <a:t> </a:t>
            </a:r>
            <a:r>
              <a:rPr lang="hu-HU" sz="2400" dirty="0" err="1" smtClean="0"/>
              <a:t>nur</a:t>
            </a:r>
            <a:r>
              <a:rPr lang="hu-HU" sz="2400" dirty="0" smtClean="0"/>
              <a:t> </a:t>
            </a:r>
            <a:r>
              <a:rPr lang="hu-HU" sz="2400" dirty="0" err="1" smtClean="0"/>
              <a:t>für</a:t>
            </a:r>
            <a:r>
              <a:rPr lang="hu-HU" sz="2400" dirty="0" smtClean="0"/>
              <a:t> </a:t>
            </a:r>
            <a:r>
              <a:rPr lang="hu-HU" sz="2400" dirty="0" err="1" smtClean="0"/>
              <a:t>Privilegierte</a:t>
            </a:r>
            <a:endParaRPr lang="hu-HU" sz="2400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206706" y="2834916"/>
            <a:ext cx="5181600" cy="4351338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/>
              <a:t>Gruppen</a:t>
            </a:r>
            <a:r>
              <a:rPr lang="hu-HU" sz="2400" dirty="0" smtClean="0"/>
              <a:t>, die </a:t>
            </a:r>
            <a:r>
              <a:rPr lang="hu-HU" sz="2400" dirty="0" err="1" smtClean="0"/>
              <a:t>ihre</a:t>
            </a:r>
            <a:r>
              <a:rPr lang="hu-HU" sz="2400" dirty="0" smtClean="0"/>
              <a:t> </a:t>
            </a:r>
            <a:r>
              <a:rPr lang="hu-HU" sz="2400" dirty="0" err="1" smtClean="0"/>
              <a:t>Identität</a:t>
            </a:r>
            <a:r>
              <a:rPr lang="hu-HU" sz="2400" dirty="0" smtClean="0"/>
              <a:t> </a:t>
            </a:r>
            <a:r>
              <a:rPr lang="hu-HU" sz="2400" dirty="0" err="1" smtClean="0"/>
              <a:t>durch</a:t>
            </a:r>
            <a:r>
              <a:rPr lang="hu-HU" sz="2400" dirty="0" smtClean="0"/>
              <a:t> </a:t>
            </a:r>
            <a:r>
              <a:rPr lang="hu-HU" sz="2400" dirty="0" err="1" smtClean="0"/>
              <a:t>Abgrenzung</a:t>
            </a:r>
            <a:r>
              <a:rPr lang="hu-HU" sz="2400" dirty="0" smtClean="0"/>
              <a:t> von </a:t>
            </a:r>
            <a:r>
              <a:rPr lang="hu-HU" sz="2400" dirty="0" err="1" smtClean="0"/>
              <a:t>anderen</a:t>
            </a:r>
            <a:r>
              <a:rPr lang="hu-HU" sz="2400" dirty="0" smtClean="0"/>
              <a:t> </a:t>
            </a:r>
            <a:r>
              <a:rPr lang="hu-HU" sz="2400" dirty="0" err="1" smtClean="0"/>
              <a:t>Kollektiven</a:t>
            </a:r>
            <a:r>
              <a:rPr lang="hu-HU" sz="2400" dirty="0" smtClean="0"/>
              <a:t> </a:t>
            </a:r>
            <a:r>
              <a:rPr lang="hu-HU" sz="2400" dirty="0" err="1" smtClean="0"/>
              <a:t>beziehen</a:t>
            </a:r>
            <a:endParaRPr lang="hu-HU" sz="2400" dirty="0" smtClean="0"/>
          </a:p>
          <a:p>
            <a:pPr algn="ctr"/>
            <a:endParaRPr lang="hu-HU" sz="2400" dirty="0" smtClean="0"/>
          </a:p>
          <a:p>
            <a:pPr algn="ctr"/>
            <a:r>
              <a:rPr lang="hu-HU" sz="2400" dirty="0" err="1" smtClean="0"/>
              <a:t>Platz</a:t>
            </a:r>
            <a:r>
              <a:rPr lang="hu-HU" sz="2400" dirty="0" smtClean="0"/>
              <a:t> </a:t>
            </a:r>
            <a:r>
              <a:rPr lang="hu-HU" sz="2400" dirty="0" err="1" smtClean="0"/>
              <a:t>für</a:t>
            </a:r>
            <a:r>
              <a:rPr lang="hu-HU" sz="2400" dirty="0" smtClean="0"/>
              <a:t> </a:t>
            </a:r>
            <a:r>
              <a:rPr lang="hu-HU" sz="2400" dirty="0" err="1" smtClean="0"/>
              <a:t>innere</a:t>
            </a:r>
            <a:r>
              <a:rPr lang="hu-HU" sz="2400" dirty="0" smtClean="0"/>
              <a:t> </a:t>
            </a:r>
            <a:r>
              <a:rPr lang="hu-HU" sz="2400" dirty="0" err="1" smtClean="0"/>
              <a:t>Vielfalt</a:t>
            </a:r>
            <a:endParaRPr lang="hu-HU" sz="2400" dirty="0" smtClean="0"/>
          </a:p>
          <a:p>
            <a:pPr algn="ctr"/>
            <a:endParaRPr lang="hu-HU" sz="2400" dirty="0" smtClean="0"/>
          </a:p>
          <a:p>
            <a:pPr algn="ctr"/>
            <a:r>
              <a:rPr lang="hu-HU" sz="2400" dirty="0" err="1" smtClean="0"/>
              <a:t>Wiederstand</a:t>
            </a:r>
            <a:r>
              <a:rPr lang="hu-HU" sz="2400" dirty="0" smtClean="0"/>
              <a:t> </a:t>
            </a:r>
            <a:r>
              <a:rPr lang="hu-HU" sz="2400" dirty="0" err="1" smtClean="0"/>
              <a:t>gegen</a:t>
            </a:r>
            <a:r>
              <a:rPr lang="hu-HU" sz="2400" dirty="0" smtClean="0"/>
              <a:t> </a:t>
            </a:r>
            <a:r>
              <a:rPr lang="hu-HU" sz="2400" dirty="0" err="1" smtClean="0"/>
              <a:t>Assimilation</a:t>
            </a:r>
            <a:r>
              <a:rPr lang="hu-HU" sz="2400" dirty="0" smtClean="0"/>
              <a:t> (</a:t>
            </a:r>
            <a:r>
              <a:rPr lang="hu-HU" sz="2400" dirty="0" err="1" smtClean="0"/>
              <a:t>Migrationsproblem</a:t>
            </a:r>
            <a:r>
              <a:rPr lang="hu-HU" sz="2400" dirty="0" smtClean="0"/>
              <a:t> – </a:t>
            </a:r>
            <a:r>
              <a:rPr lang="hu-HU" sz="2400" dirty="0" err="1" smtClean="0"/>
              <a:t>Muslims</a:t>
            </a:r>
            <a:r>
              <a:rPr lang="hu-HU" sz="2400" dirty="0"/>
              <a:t> </a:t>
            </a:r>
            <a:r>
              <a:rPr lang="hu-HU" sz="2400" dirty="0" smtClean="0"/>
              <a:t>= </a:t>
            </a:r>
            <a:r>
              <a:rPr lang="hu-HU" sz="2400" dirty="0" err="1" smtClean="0"/>
              <a:t>Türken</a:t>
            </a:r>
            <a:r>
              <a:rPr lang="hu-HU" sz="2400" dirty="0" smtClean="0"/>
              <a:t>, </a:t>
            </a:r>
            <a:r>
              <a:rPr lang="hu-HU" sz="2400" dirty="0" err="1" smtClean="0"/>
              <a:t>Araber</a:t>
            </a:r>
            <a:r>
              <a:rPr lang="hu-HU" sz="2400" dirty="0" smtClean="0"/>
              <a:t> in der </a:t>
            </a:r>
            <a:r>
              <a:rPr lang="hu-HU" sz="2400" dirty="0" err="1" smtClean="0"/>
              <a:t>christlichen</a:t>
            </a:r>
            <a:r>
              <a:rPr lang="hu-HU" sz="2400" dirty="0" smtClean="0"/>
              <a:t> </a:t>
            </a:r>
            <a:r>
              <a:rPr lang="hu-HU" sz="2400" dirty="0" err="1" smtClean="0"/>
              <a:t>Kultur</a:t>
            </a:r>
            <a:r>
              <a:rPr lang="hu-HU" sz="2400" dirty="0" smtClean="0"/>
              <a:t>)</a:t>
            </a:r>
            <a:endParaRPr lang="hu-HU" sz="24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8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795068" y="1207698"/>
            <a:ext cx="10515600" cy="1227369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Doppelgänger</a:t>
            </a:r>
            <a:r>
              <a:rPr lang="hu-HU" sz="3600" b="1" dirty="0" smtClean="0"/>
              <a:t> und </a:t>
            </a:r>
            <a:r>
              <a:rPr lang="hu-HU" sz="3600" b="1" dirty="0" err="1" smtClean="0"/>
              <a:t>multiple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Identitäten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2800" dirty="0" smtClean="0"/>
              <a:t>Der </a:t>
            </a:r>
            <a:r>
              <a:rPr lang="hu-HU" sz="2800" dirty="0" err="1" smtClean="0"/>
              <a:t>Mensch</a:t>
            </a:r>
            <a:r>
              <a:rPr lang="hu-HU" sz="2800" dirty="0" smtClean="0"/>
              <a:t> </a:t>
            </a:r>
            <a:r>
              <a:rPr lang="hu-HU" sz="2800" dirty="0" err="1" smtClean="0"/>
              <a:t>ist</a:t>
            </a:r>
            <a:r>
              <a:rPr lang="hu-HU" sz="2800" dirty="0" smtClean="0"/>
              <a:t> </a:t>
            </a:r>
            <a:r>
              <a:rPr lang="hu-HU" sz="2800" dirty="0" err="1" smtClean="0"/>
              <a:t>nicht</a:t>
            </a:r>
            <a:r>
              <a:rPr lang="hu-HU" sz="2800" dirty="0" smtClean="0"/>
              <a:t> </a:t>
            </a:r>
            <a:r>
              <a:rPr lang="hu-HU" sz="2800" dirty="0" err="1" smtClean="0"/>
              <a:t>auf</a:t>
            </a:r>
            <a:r>
              <a:rPr lang="hu-HU" sz="2800" dirty="0" smtClean="0"/>
              <a:t> </a:t>
            </a:r>
            <a:r>
              <a:rPr lang="hu-HU" sz="2800" dirty="0" err="1" smtClean="0"/>
              <a:t>eine</a:t>
            </a:r>
            <a:r>
              <a:rPr lang="hu-HU" sz="2800" dirty="0" smtClean="0"/>
              <a:t> </a:t>
            </a:r>
            <a:r>
              <a:rPr lang="hu-HU" sz="2800" dirty="0" err="1" smtClean="0"/>
              <a:t>einzige</a:t>
            </a:r>
            <a:r>
              <a:rPr lang="hu-HU" sz="2800" dirty="0" smtClean="0"/>
              <a:t> </a:t>
            </a:r>
            <a:r>
              <a:rPr lang="hu-HU" sz="2800" dirty="0" err="1" smtClean="0"/>
              <a:t>Identität</a:t>
            </a:r>
            <a:r>
              <a:rPr lang="hu-HU" sz="2800" dirty="0" smtClean="0"/>
              <a:t> </a:t>
            </a:r>
            <a:r>
              <a:rPr lang="hu-HU" sz="2800" dirty="0" err="1" smtClean="0"/>
              <a:t>festzunageln</a:t>
            </a:r>
            <a:r>
              <a:rPr lang="hu-HU" sz="2800" dirty="0" smtClean="0"/>
              <a:t>…</a:t>
            </a:r>
            <a:endParaRPr lang="hu-HU" sz="2800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795068" y="2787239"/>
            <a:ext cx="10515600" cy="4070761"/>
          </a:xfrm>
        </p:spPr>
        <p:txBody>
          <a:bodyPr/>
          <a:lstStyle/>
          <a:p>
            <a:pPr marL="0" indent="0" algn="ctr">
              <a:buNone/>
            </a:pPr>
            <a:r>
              <a:rPr lang="hu-HU" b="1" dirty="0" err="1" smtClean="0"/>
              <a:t>Identität</a:t>
            </a:r>
            <a:r>
              <a:rPr lang="hu-HU" dirty="0" smtClean="0"/>
              <a:t> = </a:t>
            </a:r>
            <a:r>
              <a:rPr lang="hu-HU" dirty="0" err="1" smtClean="0"/>
              <a:t>kulturelle</a:t>
            </a:r>
            <a:r>
              <a:rPr lang="hu-HU" dirty="0" smtClean="0"/>
              <a:t> </a:t>
            </a:r>
            <a:r>
              <a:rPr lang="hu-HU" dirty="0" err="1" smtClean="0"/>
              <a:t>Konstruktion</a:t>
            </a:r>
            <a:r>
              <a:rPr lang="hu-HU" dirty="0" smtClean="0"/>
              <a:t> + </a:t>
            </a:r>
            <a:r>
              <a:rPr lang="hu-HU" dirty="0" err="1" smtClean="0"/>
              <a:t>biographisches</a:t>
            </a:r>
            <a:r>
              <a:rPr lang="hu-HU" dirty="0" smtClean="0"/>
              <a:t> Projekt</a:t>
            </a:r>
          </a:p>
          <a:p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Im</a:t>
            </a:r>
            <a:r>
              <a:rPr lang="hu-HU" dirty="0" smtClean="0"/>
              <a:t> </a:t>
            </a:r>
            <a:r>
              <a:rPr lang="hu-HU" b="1" dirty="0" err="1" smtClean="0"/>
              <a:t>Doppelgänger</a:t>
            </a:r>
            <a:endParaRPr lang="hu-HU" b="1" dirty="0"/>
          </a:p>
          <a:p>
            <a:pPr marL="0" indent="0" algn="ctr">
              <a:buNone/>
            </a:pPr>
            <a:r>
              <a:rPr lang="hu-HU" dirty="0" err="1" smtClean="0"/>
              <a:t>spaltet</a:t>
            </a:r>
            <a:r>
              <a:rPr lang="hu-HU" dirty="0" smtClean="0"/>
              <a:t> </a:t>
            </a:r>
            <a:r>
              <a:rPr lang="hu-HU" dirty="0" err="1" smtClean="0"/>
              <a:t>sich</a:t>
            </a:r>
            <a:r>
              <a:rPr lang="hu-HU" dirty="0" smtClean="0"/>
              <a:t> </a:t>
            </a:r>
            <a:r>
              <a:rPr lang="hu-HU" dirty="0" err="1" smtClean="0"/>
              <a:t>eine</a:t>
            </a:r>
            <a:r>
              <a:rPr lang="hu-HU" dirty="0" smtClean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 in </a:t>
            </a:r>
            <a:r>
              <a:rPr lang="hu-HU" dirty="0" err="1" smtClean="0"/>
              <a:t>zwei</a:t>
            </a:r>
            <a:r>
              <a:rPr lang="hu-HU" dirty="0" smtClean="0"/>
              <a:t> </a:t>
            </a:r>
            <a:r>
              <a:rPr lang="hu-HU" dirty="0" err="1" smtClean="0"/>
              <a:t>Teile</a:t>
            </a:r>
            <a:r>
              <a:rPr lang="hu-HU" dirty="0" smtClean="0"/>
              <a:t> </a:t>
            </a:r>
            <a:r>
              <a:rPr lang="hu-HU" dirty="0" err="1" smtClean="0"/>
              <a:t>auf</a:t>
            </a:r>
            <a:r>
              <a:rPr lang="hu-HU" dirty="0" smtClean="0"/>
              <a:t>, </a:t>
            </a:r>
            <a:r>
              <a:rPr lang="hu-HU" dirty="0" err="1" smtClean="0"/>
              <a:t>fällt</a:t>
            </a:r>
            <a:r>
              <a:rPr lang="hu-HU" dirty="0" smtClean="0"/>
              <a:t> in </a:t>
            </a:r>
            <a:r>
              <a:rPr lang="hu-HU" dirty="0" err="1" smtClean="0"/>
              <a:t>zwei</a:t>
            </a:r>
            <a:r>
              <a:rPr lang="hu-HU" dirty="0" smtClean="0"/>
              <a:t> </a:t>
            </a:r>
            <a:r>
              <a:rPr lang="hu-HU" dirty="0" err="1" smtClean="0"/>
              <a:t>unvereinbare</a:t>
            </a:r>
            <a:r>
              <a:rPr lang="hu-HU" dirty="0" smtClean="0"/>
              <a:t> </a:t>
            </a:r>
            <a:r>
              <a:rPr lang="hu-HU" dirty="0" err="1" smtClean="0"/>
              <a:t>Teile</a:t>
            </a:r>
            <a:r>
              <a:rPr lang="hu-HU" dirty="0" smtClean="0"/>
              <a:t> </a:t>
            </a:r>
            <a:r>
              <a:rPr lang="hu-HU" dirty="0" err="1" smtClean="0"/>
              <a:t>auseinander</a:t>
            </a:r>
            <a:r>
              <a:rPr lang="hu-HU" dirty="0" smtClean="0"/>
              <a:t> → </a:t>
            </a:r>
            <a:r>
              <a:rPr lang="hu-HU" dirty="0" err="1" smtClean="0"/>
              <a:t>Ent-Individualisierung</a:t>
            </a:r>
            <a:endParaRPr lang="hu-HU" dirty="0" smtClean="0"/>
          </a:p>
          <a:p>
            <a:pPr marL="0" indent="0" algn="ctr">
              <a:buNone/>
            </a:pPr>
            <a:r>
              <a:rPr lang="hu-HU" sz="2400" dirty="0" smtClean="0"/>
              <a:t>„</a:t>
            </a:r>
            <a:r>
              <a:rPr lang="hu-HU" sz="2400" dirty="0" err="1" smtClean="0"/>
              <a:t>durch</a:t>
            </a:r>
            <a:r>
              <a:rPr lang="hu-HU" sz="2400" dirty="0" smtClean="0"/>
              <a:t> </a:t>
            </a:r>
            <a:r>
              <a:rPr lang="hu-HU" sz="2400" dirty="0" err="1" smtClean="0"/>
              <a:t>chemisches</a:t>
            </a:r>
            <a:r>
              <a:rPr lang="hu-HU" sz="2400" dirty="0" smtClean="0"/>
              <a:t> </a:t>
            </a:r>
            <a:r>
              <a:rPr lang="hu-HU" sz="2400" dirty="0" err="1" smtClean="0"/>
              <a:t>Element</a:t>
            </a:r>
            <a:r>
              <a:rPr lang="hu-HU" sz="2400" dirty="0" smtClean="0"/>
              <a:t>” → </a:t>
            </a:r>
            <a:r>
              <a:rPr lang="hu-HU" sz="2400" dirty="0" err="1" smtClean="0"/>
              <a:t>Stevenson</a:t>
            </a:r>
            <a:r>
              <a:rPr lang="hu-HU" sz="2400" dirty="0" smtClean="0"/>
              <a:t>: </a:t>
            </a:r>
            <a:r>
              <a:rPr lang="hu-HU" sz="2400" b="1" i="1" dirty="0" smtClean="0"/>
              <a:t>Dr. </a:t>
            </a:r>
            <a:r>
              <a:rPr lang="hu-HU" sz="2400" b="1" i="1" dirty="0" err="1" smtClean="0"/>
              <a:t>Jekyll</a:t>
            </a:r>
            <a:r>
              <a:rPr lang="hu-HU" sz="2400" b="1" i="1" dirty="0" smtClean="0"/>
              <a:t> und Mister Hyde (1886)</a:t>
            </a:r>
          </a:p>
          <a:p>
            <a:pPr marL="0" indent="0" algn="ctr">
              <a:buNone/>
            </a:pPr>
            <a:r>
              <a:rPr lang="hu-HU" sz="2400" dirty="0" smtClean="0"/>
              <a:t>„</a:t>
            </a:r>
            <a:r>
              <a:rPr lang="hu-HU" sz="2400" dirty="0" err="1" smtClean="0"/>
              <a:t>durch</a:t>
            </a:r>
            <a:r>
              <a:rPr lang="hu-HU" sz="2400" dirty="0" smtClean="0"/>
              <a:t> </a:t>
            </a:r>
            <a:r>
              <a:rPr lang="hu-HU" sz="2400" dirty="0" err="1" smtClean="0"/>
              <a:t>Syrakuser</a:t>
            </a:r>
            <a:r>
              <a:rPr lang="hu-HU" sz="2400" dirty="0" smtClean="0"/>
              <a:t> (</a:t>
            </a:r>
            <a:r>
              <a:rPr lang="hu-HU" sz="2400" dirty="0" err="1" smtClean="0"/>
              <a:t>Wein</a:t>
            </a:r>
            <a:r>
              <a:rPr lang="hu-HU" sz="2400" dirty="0" smtClean="0"/>
              <a:t>)” → E.T.A: Hoffmann: </a:t>
            </a:r>
            <a:r>
              <a:rPr lang="hu-HU" sz="2400" b="1" i="1" dirty="0" smtClean="0"/>
              <a:t>Die </a:t>
            </a:r>
            <a:r>
              <a:rPr lang="hu-HU" sz="2400" b="1" i="1" dirty="0" err="1" smtClean="0"/>
              <a:t>Elixiere</a:t>
            </a:r>
            <a:r>
              <a:rPr lang="hu-HU" sz="2400" b="1" i="1" dirty="0" smtClean="0"/>
              <a:t> des </a:t>
            </a:r>
            <a:r>
              <a:rPr lang="hu-HU" sz="2400" b="1" i="1" dirty="0" err="1" smtClean="0"/>
              <a:t>Teufels</a:t>
            </a:r>
            <a:r>
              <a:rPr lang="hu-HU" sz="2400" b="1" i="1" dirty="0" smtClean="0"/>
              <a:t> (1815/1816)</a:t>
            </a:r>
          </a:p>
          <a:p>
            <a:pPr marL="0" indent="0" algn="ctr">
              <a:buNone/>
            </a:pPr>
            <a:r>
              <a:rPr lang="hu-HU" sz="2400" dirty="0" smtClean="0"/>
              <a:t>„</a:t>
            </a:r>
            <a:r>
              <a:rPr lang="hu-HU" sz="2400" dirty="0" err="1" smtClean="0"/>
              <a:t>durch</a:t>
            </a:r>
            <a:r>
              <a:rPr lang="hu-HU" sz="2400" dirty="0" smtClean="0"/>
              <a:t> </a:t>
            </a:r>
            <a:r>
              <a:rPr lang="hu-HU" sz="2400" dirty="0" err="1" smtClean="0"/>
              <a:t>Verdrängen</a:t>
            </a:r>
            <a:r>
              <a:rPr lang="hu-HU" sz="2400" dirty="0" smtClean="0"/>
              <a:t> </a:t>
            </a:r>
            <a:r>
              <a:rPr lang="hu-HU" sz="2400" dirty="0" err="1" smtClean="0"/>
              <a:t>natürlicher</a:t>
            </a:r>
            <a:r>
              <a:rPr lang="hu-HU" sz="2400" dirty="0" smtClean="0"/>
              <a:t> </a:t>
            </a:r>
            <a:r>
              <a:rPr lang="hu-HU" sz="2400" dirty="0" err="1" smtClean="0"/>
              <a:t>Triebe</a:t>
            </a:r>
            <a:r>
              <a:rPr lang="hu-HU" sz="2400" dirty="0" smtClean="0"/>
              <a:t>” → H. Hesse: </a:t>
            </a:r>
            <a:r>
              <a:rPr lang="hu-HU" sz="2400" b="1" i="1" dirty="0" smtClean="0"/>
              <a:t>Der </a:t>
            </a:r>
            <a:r>
              <a:rPr lang="hu-HU" sz="2400" b="1" i="1" dirty="0" err="1" smtClean="0"/>
              <a:t>Steppenwolf</a:t>
            </a:r>
            <a:r>
              <a:rPr lang="hu-HU" sz="2400" b="1" i="1" dirty="0" smtClean="0"/>
              <a:t> (1927) 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83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6281" y="1207219"/>
            <a:ext cx="10515600" cy="188355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Doppelgänger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GUT    		↔               BÖSE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101787"/>
            <a:ext cx="10515600" cy="2937817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dirty="0" err="1" smtClean="0"/>
              <a:t>Vernunft</a:t>
            </a:r>
            <a:r>
              <a:rPr lang="hu-HU" sz="2400" dirty="0" smtClean="0"/>
              <a:t>, </a:t>
            </a:r>
            <a:r>
              <a:rPr lang="hu-HU" sz="2400" dirty="0" err="1" smtClean="0"/>
              <a:t>Geist</a:t>
            </a:r>
            <a:r>
              <a:rPr lang="hu-HU" sz="2400" dirty="0" smtClean="0"/>
              <a:t>, </a:t>
            </a:r>
            <a:r>
              <a:rPr lang="hu-HU" sz="2400" dirty="0" err="1" smtClean="0"/>
              <a:t>bewusst</a:t>
            </a:r>
            <a:r>
              <a:rPr lang="hu-HU" sz="2400" dirty="0"/>
              <a:t>	 </a:t>
            </a:r>
            <a:r>
              <a:rPr lang="hu-HU" sz="2400" dirty="0" smtClean="0"/>
              <a:t> ↔	</a:t>
            </a:r>
            <a:r>
              <a:rPr lang="hu-HU" sz="2400" dirty="0" err="1" smtClean="0"/>
              <a:t>Triebe</a:t>
            </a:r>
            <a:r>
              <a:rPr lang="hu-HU" sz="2400" dirty="0" smtClean="0"/>
              <a:t>, Körper, </a:t>
            </a:r>
            <a:r>
              <a:rPr lang="hu-HU" sz="2400" dirty="0" err="1" smtClean="0"/>
              <a:t>unbewusst</a:t>
            </a:r>
            <a:endParaRPr lang="hu-HU" sz="2400" dirty="0" smtClean="0"/>
          </a:p>
          <a:p>
            <a:pPr marL="0" indent="0" algn="ctr">
              <a:buNone/>
            </a:pPr>
            <a:endParaRPr lang="hu-HU" sz="2400" dirty="0"/>
          </a:p>
          <a:p>
            <a:pPr marL="0" indent="0" algn="ctr">
              <a:buNone/>
            </a:pPr>
            <a:r>
              <a:rPr lang="hu-HU" sz="2400" dirty="0" smtClean="0"/>
              <a:t>Goethe: </a:t>
            </a:r>
            <a:r>
              <a:rPr lang="hu-HU" sz="2400" i="1" dirty="0" smtClean="0"/>
              <a:t>Faust</a:t>
            </a:r>
          </a:p>
          <a:p>
            <a:pPr marL="0" indent="0" algn="ctr">
              <a:buNone/>
            </a:pPr>
            <a:r>
              <a:rPr lang="hu-HU" sz="2400" dirty="0" smtClean="0"/>
              <a:t>Hoffmann: </a:t>
            </a:r>
            <a:r>
              <a:rPr lang="hu-HU" sz="2400" i="1" dirty="0" err="1" smtClean="0"/>
              <a:t>Medardus</a:t>
            </a:r>
            <a:endParaRPr lang="hu-HU" sz="2400" i="1" dirty="0"/>
          </a:p>
          <a:p>
            <a:pPr marL="0" indent="0" algn="ctr">
              <a:buNone/>
            </a:pPr>
            <a:r>
              <a:rPr lang="hu-HU" sz="2400" dirty="0" smtClean="0"/>
              <a:t>Hesse: </a:t>
            </a:r>
            <a:r>
              <a:rPr lang="hu-HU" sz="2400" i="1" dirty="0" smtClean="0"/>
              <a:t>Harry Haller, Klein und Wagner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9574" y="12277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Identität</a:t>
            </a:r>
            <a:r>
              <a:rPr lang="hu-HU" sz="3600" b="1" dirty="0" smtClean="0"/>
              <a:t>(en)    –    </a:t>
            </a:r>
            <a:r>
              <a:rPr lang="hu-HU" sz="3600" b="1" dirty="0" err="1" smtClean="0"/>
              <a:t>Alterität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9574" y="268826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2400" i="1" dirty="0" smtClean="0"/>
              <a:t>„</a:t>
            </a:r>
            <a:r>
              <a:rPr lang="hu-HU" sz="2400" i="1" dirty="0" err="1" smtClean="0"/>
              <a:t>Je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mehr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sich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das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kontrollierende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Bewusstsein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eines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Menschen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auflöst</a:t>
            </a:r>
            <a:r>
              <a:rPr lang="hu-HU" sz="2400" i="1" dirty="0" smtClean="0"/>
              <a:t> und die </a:t>
            </a:r>
            <a:r>
              <a:rPr lang="hu-HU" sz="2400" i="1" dirty="0" err="1" smtClean="0"/>
              <a:t>Fassaden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seiner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Selbstinszenierung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brüchig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wird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desto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mehr</a:t>
            </a:r>
            <a:r>
              <a:rPr lang="hu-HU" sz="2400" i="1" dirty="0" smtClean="0"/>
              <a:t> Raum </a:t>
            </a:r>
            <a:r>
              <a:rPr lang="hu-HU" sz="2400" i="1" dirty="0" err="1" smtClean="0"/>
              <a:t>wird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geschaffen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für</a:t>
            </a:r>
            <a:r>
              <a:rPr lang="hu-HU" sz="2400" i="1" dirty="0" smtClean="0"/>
              <a:t> die </a:t>
            </a:r>
            <a:r>
              <a:rPr lang="hu-HU" sz="2400" i="1" dirty="0" err="1" smtClean="0"/>
              <a:t>Erfahrung</a:t>
            </a:r>
            <a:r>
              <a:rPr lang="hu-HU" sz="2400" i="1" dirty="0" smtClean="0"/>
              <a:t> von </a:t>
            </a:r>
            <a:r>
              <a:rPr lang="hu-HU" sz="2400" i="1" dirty="0" err="1" smtClean="0"/>
              <a:t>Alterität</a:t>
            </a:r>
            <a:r>
              <a:rPr lang="hu-HU" sz="2400" i="1" dirty="0" smtClean="0"/>
              <a:t> (</a:t>
            </a:r>
            <a:r>
              <a:rPr lang="hu-HU" sz="2400" i="1" dirty="0" err="1" smtClean="0"/>
              <a:t>Andersheit</a:t>
            </a:r>
            <a:r>
              <a:rPr lang="hu-HU" sz="2400" i="1" dirty="0" smtClean="0"/>
              <a:t>) und </a:t>
            </a:r>
            <a:r>
              <a:rPr lang="hu-HU" sz="2400" i="1" dirty="0" err="1" smtClean="0"/>
              <a:t>Nicht-Identität</a:t>
            </a:r>
            <a:r>
              <a:rPr lang="hu-HU" sz="2400" i="1" dirty="0" smtClean="0"/>
              <a:t>.”</a:t>
            </a:r>
            <a:r>
              <a:rPr lang="hu-HU" dirty="0" smtClean="0"/>
              <a:t> </a:t>
            </a:r>
            <a:r>
              <a:rPr lang="hu-HU" sz="1600" dirty="0" smtClean="0"/>
              <a:t>(Assmann 219)</a:t>
            </a:r>
          </a:p>
          <a:p>
            <a:pPr marL="0" indent="0" algn="ctr">
              <a:buNone/>
            </a:pPr>
            <a:endParaRPr lang="hu-HU" sz="2400" b="1" dirty="0" smtClean="0"/>
          </a:p>
          <a:p>
            <a:pPr marL="0" indent="0" algn="ctr">
              <a:buNone/>
            </a:pPr>
            <a:r>
              <a:rPr lang="hu-HU" sz="2400" b="1" dirty="0" err="1" smtClean="0"/>
              <a:t>Postmoderne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liberale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Lizenzen</a:t>
            </a:r>
            <a:r>
              <a:rPr lang="hu-HU" sz="2400" b="1" dirty="0" smtClean="0"/>
              <a:t> </a:t>
            </a:r>
            <a:r>
              <a:rPr lang="hu-HU" sz="1600" dirty="0" smtClean="0"/>
              <a:t>(Assmann 219) </a:t>
            </a:r>
          </a:p>
          <a:p>
            <a:pPr marL="0" indent="0">
              <a:buNone/>
            </a:pPr>
            <a:r>
              <a:rPr lang="hu-HU" sz="2400" dirty="0" err="1" smtClean="0"/>
              <a:t>Identität</a:t>
            </a:r>
            <a:r>
              <a:rPr lang="hu-HU" sz="2400" dirty="0" smtClean="0"/>
              <a:t> </a:t>
            </a:r>
            <a:r>
              <a:rPr lang="hu-HU" sz="2400" dirty="0" err="1" smtClean="0"/>
              <a:t>sei</a:t>
            </a:r>
            <a:r>
              <a:rPr lang="hu-HU" sz="2400" dirty="0" smtClean="0"/>
              <a:t> </a:t>
            </a:r>
            <a:r>
              <a:rPr lang="hu-HU" sz="2400" dirty="0" err="1" smtClean="0"/>
              <a:t>wechselbar</a:t>
            </a:r>
            <a:r>
              <a:rPr lang="hu-HU" sz="2400" dirty="0" smtClean="0"/>
              <a:t> </a:t>
            </a:r>
            <a:r>
              <a:rPr lang="hu-HU" sz="2400" dirty="0" err="1" smtClean="0"/>
              <a:t>wie</a:t>
            </a:r>
            <a:r>
              <a:rPr lang="hu-HU" sz="2400" dirty="0" smtClean="0"/>
              <a:t> </a:t>
            </a:r>
            <a:r>
              <a:rPr lang="hu-HU" sz="2400" dirty="0" err="1" smtClean="0"/>
              <a:t>Kleidungsstücke</a:t>
            </a:r>
            <a:r>
              <a:rPr lang="hu-HU" sz="2400" dirty="0" smtClean="0"/>
              <a:t> (</a:t>
            </a:r>
            <a:r>
              <a:rPr lang="hu-HU" sz="2400" dirty="0" err="1" smtClean="0"/>
              <a:t>Chamäleon</a:t>
            </a:r>
            <a:r>
              <a:rPr lang="hu-HU" sz="2400" dirty="0" smtClean="0"/>
              <a:t>) – </a:t>
            </a:r>
            <a:r>
              <a:rPr lang="hu-HU" sz="2400" dirty="0" err="1" smtClean="0"/>
              <a:t>aber</a:t>
            </a:r>
            <a:r>
              <a:rPr lang="hu-HU" sz="2400" dirty="0" smtClean="0"/>
              <a:t>: </a:t>
            </a:r>
            <a:r>
              <a:rPr lang="hu-HU" sz="2400" dirty="0" err="1" smtClean="0"/>
              <a:t>indem</a:t>
            </a:r>
            <a:r>
              <a:rPr lang="hu-HU" sz="2400" dirty="0" smtClean="0"/>
              <a:t> der </a:t>
            </a:r>
            <a:r>
              <a:rPr lang="hu-HU" sz="2400" dirty="0" err="1" smtClean="0"/>
              <a:t>Mensch</a:t>
            </a:r>
            <a:r>
              <a:rPr lang="hu-HU" sz="2400" dirty="0" smtClean="0"/>
              <a:t> </a:t>
            </a:r>
            <a:r>
              <a:rPr lang="hu-HU" sz="2400" dirty="0" err="1" smtClean="0"/>
              <a:t>seine</a:t>
            </a:r>
            <a:r>
              <a:rPr lang="hu-HU" sz="2400" dirty="0" smtClean="0"/>
              <a:t> </a:t>
            </a:r>
            <a:r>
              <a:rPr lang="hu-HU" sz="2400" dirty="0" err="1" smtClean="0"/>
              <a:t>Identität</a:t>
            </a:r>
            <a:r>
              <a:rPr lang="hu-HU" sz="2400" dirty="0" smtClean="0"/>
              <a:t> </a:t>
            </a:r>
            <a:r>
              <a:rPr lang="hu-HU" sz="2400" dirty="0" err="1" smtClean="0"/>
              <a:t>verliert</a:t>
            </a:r>
            <a:r>
              <a:rPr lang="hu-HU" sz="2400" dirty="0" smtClean="0"/>
              <a:t>, </a:t>
            </a:r>
            <a:r>
              <a:rPr lang="hu-HU" sz="2400" dirty="0" err="1" smtClean="0"/>
              <a:t>gehört</a:t>
            </a:r>
            <a:r>
              <a:rPr lang="hu-HU" sz="2400" dirty="0" smtClean="0"/>
              <a:t> </a:t>
            </a:r>
            <a:r>
              <a:rPr lang="hu-HU" sz="2400" dirty="0" err="1" smtClean="0"/>
              <a:t>er</a:t>
            </a:r>
            <a:r>
              <a:rPr lang="hu-HU" sz="2400" dirty="0" smtClean="0"/>
              <a:t> </a:t>
            </a:r>
            <a:r>
              <a:rPr lang="hu-HU" sz="2400" dirty="0" err="1" smtClean="0"/>
              <a:t>zu</a:t>
            </a:r>
            <a:r>
              <a:rPr lang="hu-HU" sz="2400" dirty="0" smtClean="0"/>
              <a:t> </a:t>
            </a:r>
            <a:r>
              <a:rPr lang="hu-HU" sz="2400" dirty="0" err="1" smtClean="0"/>
              <a:t>nichts</a:t>
            </a:r>
            <a:r>
              <a:rPr lang="hu-HU" sz="2400" dirty="0" smtClean="0"/>
              <a:t> </a:t>
            </a:r>
            <a:r>
              <a:rPr lang="hu-HU" sz="2400" dirty="0" err="1" smtClean="0"/>
              <a:t>mehr</a:t>
            </a:r>
            <a:r>
              <a:rPr lang="hu-HU" sz="2400" dirty="0" smtClean="0"/>
              <a:t>→ </a:t>
            </a:r>
            <a:r>
              <a:rPr lang="hu-HU" sz="2400" dirty="0" err="1" smtClean="0"/>
              <a:t>Atomisierung</a:t>
            </a:r>
            <a:r>
              <a:rPr lang="hu-HU" sz="2400" dirty="0" smtClean="0"/>
              <a:t>, </a:t>
            </a:r>
            <a:r>
              <a:rPr lang="hu-HU" sz="2400" dirty="0" err="1" smtClean="0"/>
              <a:t>Vereinsamung</a:t>
            </a:r>
            <a:r>
              <a:rPr lang="hu-HU" sz="2400" dirty="0" smtClean="0"/>
              <a:t>. Der </a:t>
            </a:r>
            <a:r>
              <a:rPr lang="hu-HU" sz="2400" dirty="0" err="1" smtClean="0"/>
              <a:t>Mensch</a:t>
            </a:r>
            <a:r>
              <a:rPr lang="hu-HU" sz="2400" dirty="0" smtClean="0"/>
              <a:t> </a:t>
            </a:r>
            <a:r>
              <a:rPr lang="hu-HU" sz="2400" dirty="0" err="1" smtClean="0"/>
              <a:t>wird</a:t>
            </a:r>
            <a:r>
              <a:rPr lang="hu-HU" sz="2400" dirty="0" smtClean="0"/>
              <a:t> </a:t>
            </a:r>
            <a:r>
              <a:rPr lang="hu-HU" sz="2400" dirty="0" err="1" smtClean="0"/>
              <a:t>eine</a:t>
            </a:r>
            <a:r>
              <a:rPr lang="hu-HU" sz="2400" dirty="0" smtClean="0"/>
              <a:t> </a:t>
            </a:r>
            <a:r>
              <a:rPr lang="hu-HU" sz="2400" dirty="0" err="1" smtClean="0"/>
              <a:t>geist</a:t>
            </a:r>
            <a:r>
              <a:rPr lang="hu-HU" sz="2400" dirty="0" smtClean="0"/>
              <a:t>-, </a:t>
            </a:r>
            <a:r>
              <a:rPr lang="hu-HU" sz="2400" dirty="0" err="1" smtClean="0"/>
              <a:t>vernunft</a:t>
            </a:r>
            <a:r>
              <a:rPr lang="hu-HU" sz="2400" dirty="0" smtClean="0"/>
              <a:t>- und </a:t>
            </a:r>
            <a:r>
              <a:rPr lang="hu-HU" sz="2400" dirty="0" err="1" smtClean="0"/>
              <a:t>gefühllose</a:t>
            </a:r>
            <a:r>
              <a:rPr lang="hu-HU" sz="2400" dirty="0" smtClean="0"/>
              <a:t>, </a:t>
            </a:r>
            <a:r>
              <a:rPr lang="hu-HU" sz="2400" dirty="0" err="1" smtClean="0"/>
              <a:t>manipulierbare</a:t>
            </a:r>
            <a:r>
              <a:rPr lang="hu-HU" sz="2400" dirty="0" smtClean="0"/>
              <a:t>, </a:t>
            </a:r>
            <a:r>
              <a:rPr lang="hu-HU" sz="2400" dirty="0" err="1" smtClean="0"/>
              <a:t>anscheinend</a:t>
            </a:r>
            <a:r>
              <a:rPr lang="hu-HU" sz="2400" dirty="0" smtClean="0"/>
              <a:t> „</a:t>
            </a:r>
            <a:r>
              <a:rPr lang="hu-HU" sz="2400" dirty="0" err="1" smtClean="0"/>
              <a:t>freie</a:t>
            </a:r>
            <a:r>
              <a:rPr lang="hu-HU" sz="2400" dirty="0" smtClean="0"/>
              <a:t>” </a:t>
            </a:r>
            <a:r>
              <a:rPr lang="hu-HU" sz="2400" dirty="0" err="1" smtClean="0"/>
              <a:t>Masse</a:t>
            </a:r>
            <a:r>
              <a:rPr lang="hu-HU" sz="2400" dirty="0" smtClean="0"/>
              <a:t> – </a:t>
            </a:r>
            <a:r>
              <a:rPr lang="hu-HU" sz="2400" dirty="0" err="1" smtClean="0"/>
              <a:t>ein</a:t>
            </a:r>
            <a:r>
              <a:rPr lang="hu-HU" sz="2400" dirty="0" smtClean="0"/>
              <a:t> </a:t>
            </a:r>
            <a:r>
              <a:rPr lang="hu-HU" sz="2400" dirty="0" err="1" smtClean="0"/>
              <a:t>Massenprodukt</a:t>
            </a:r>
            <a:r>
              <a:rPr lang="hu-HU" sz="2400" dirty="0" smtClean="0"/>
              <a:t>, </a:t>
            </a:r>
            <a:r>
              <a:rPr lang="hu-HU" sz="2400" dirty="0" err="1" smtClean="0"/>
              <a:t>das</a:t>
            </a:r>
            <a:r>
              <a:rPr lang="hu-HU" sz="2400" dirty="0" smtClean="0"/>
              <a:t> </a:t>
            </a:r>
            <a:r>
              <a:rPr lang="hu-HU" sz="2400" dirty="0" err="1" smtClean="0"/>
              <a:t>beliebig</a:t>
            </a:r>
            <a:r>
              <a:rPr lang="hu-HU" sz="2400" dirty="0" smtClean="0"/>
              <a:t> </a:t>
            </a:r>
            <a:r>
              <a:rPr lang="hu-HU" sz="2400" dirty="0" err="1" smtClean="0"/>
              <a:t>weggeworfen</a:t>
            </a:r>
            <a:r>
              <a:rPr lang="hu-HU" sz="2400" dirty="0" smtClean="0"/>
              <a:t> </a:t>
            </a:r>
            <a:r>
              <a:rPr lang="hu-HU" sz="2400" dirty="0" err="1" smtClean="0"/>
              <a:t>werden</a:t>
            </a:r>
            <a:r>
              <a:rPr lang="hu-HU" sz="2400" dirty="0" smtClean="0"/>
              <a:t> </a:t>
            </a:r>
            <a:r>
              <a:rPr lang="hu-HU" sz="2400" dirty="0" err="1" smtClean="0"/>
              <a:t>kann</a:t>
            </a:r>
            <a:r>
              <a:rPr lang="hu-HU" sz="2400" dirty="0" smtClean="0"/>
              <a:t> </a:t>
            </a:r>
            <a:r>
              <a:rPr lang="hu-HU" sz="2400" dirty="0" err="1" smtClean="0"/>
              <a:t>wie</a:t>
            </a:r>
            <a:r>
              <a:rPr lang="hu-HU" sz="2400" dirty="0" smtClean="0"/>
              <a:t> </a:t>
            </a:r>
            <a:r>
              <a:rPr lang="hu-HU" sz="2400" dirty="0" err="1" smtClean="0"/>
              <a:t>eine</a:t>
            </a:r>
            <a:r>
              <a:rPr lang="hu-HU" sz="2400" dirty="0" smtClean="0"/>
              <a:t> </a:t>
            </a:r>
            <a:r>
              <a:rPr lang="hu-HU" sz="2400" dirty="0" err="1" smtClean="0"/>
              <a:t>Einwegflasche</a:t>
            </a:r>
            <a:r>
              <a:rPr lang="hu-HU" sz="2400" dirty="0" smtClean="0"/>
              <a:t>…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5453" y="12967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Kollektive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Identität</a:t>
            </a:r>
            <a:r>
              <a:rPr lang="hu-HU" sz="3600" b="1" dirty="0" smtClean="0"/>
              <a:t> – </a:t>
            </a:r>
            <a:r>
              <a:rPr lang="hu-HU" sz="3600" b="1" dirty="0" err="1" smtClean="0"/>
              <a:t>Ethnie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Nation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Kultur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5453" y="275727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/>
              <a:t>18.–20. </a:t>
            </a:r>
            <a:r>
              <a:rPr lang="hu-HU" sz="2400" dirty="0" err="1" smtClean="0"/>
              <a:t>Jhr</a:t>
            </a:r>
            <a:r>
              <a:rPr lang="hu-HU" sz="2400" dirty="0" smtClean="0"/>
              <a:t>.: </a:t>
            </a:r>
            <a:r>
              <a:rPr lang="hu-HU" sz="2400" dirty="0" err="1" smtClean="0"/>
              <a:t>Territorium</a:t>
            </a:r>
            <a:r>
              <a:rPr lang="hu-HU" sz="2400" dirty="0" smtClean="0"/>
              <a:t>, </a:t>
            </a:r>
            <a:r>
              <a:rPr lang="hu-HU" sz="2400" dirty="0" err="1" smtClean="0"/>
              <a:t>Rasse</a:t>
            </a:r>
            <a:r>
              <a:rPr lang="hu-HU" sz="2400" dirty="0" smtClean="0"/>
              <a:t>, </a:t>
            </a:r>
            <a:r>
              <a:rPr lang="hu-HU" sz="2400" dirty="0" err="1" smtClean="0"/>
              <a:t>Sprache</a:t>
            </a:r>
            <a:r>
              <a:rPr lang="hu-HU" sz="2400" dirty="0" smtClean="0"/>
              <a:t>, </a:t>
            </a:r>
            <a:r>
              <a:rPr lang="hu-HU" sz="2400" dirty="0" err="1" smtClean="0"/>
              <a:t>Religion</a:t>
            </a:r>
            <a:r>
              <a:rPr lang="hu-HU" sz="2400" dirty="0" smtClean="0"/>
              <a:t>, </a:t>
            </a:r>
            <a:r>
              <a:rPr lang="hu-HU" sz="2400" dirty="0" err="1" smtClean="0"/>
              <a:t>Volksgeist</a:t>
            </a:r>
            <a:r>
              <a:rPr lang="hu-HU" sz="2400" dirty="0" smtClean="0"/>
              <a:t> </a:t>
            </a:r>
            <a:r>
              <a:rPr lang="hu-HU" sz="2400" dirty="0" err="1" smtClean="0"/>
              <a:t>sind</a:t>
            </a:r>
            <a:r>
              <a:rPr lang="hu-HU" sz="2400" dirty="0" smtClean="0"/>
              <a:t> </a:t>
            </a:r>
            <a:r>
              <a:rPr lang="hu-HU" sz="2400" dirty="0" err="1" smtClean="0"/>
              <a:t>verantwortlich</a:t>
            </a:r>
            <a:r>
              <a:rPr lang="hu-HU" sz="2400" dirty="0" smtClean="0"/>
              <a:t> </a:t>
            </a:r>
            <a:r>
              <a:rPr lang="hu-HU" sz="2400" dirty="0" err="1" smtClean="0"/>
              <a:t>für</a:t>
            </a:r>
            <a:r>
              <a:rPr lang="hu-HU" sz="2400" dirty="0" smtClean="0"/>
              <a:t> die </a:t>
            </a:r>
            <a:r>
              <a:rPr lang="hu-HU" sz="2400" dirty="0" err="1" smtClean="0"/>
              <a:t>Nationalcharaktere</a:t>
            </a:r>
            <a:r>
              <a:rPr lang="hu-HU" sz="2400" dirty="0" smtClean="0"/>
              <a:t> (Herder) </a:t>
            </a:r>
            <a:r>
              <a:rPr lang="hu-HU" sz="1600" dirty="0" smtClean="0"/>
              <a:t>(Assmann 219)</a:t>
            </a:r>
          </a:p>
          <a:p>
            <a:pPr marL="0" indent="0">
              <a:buNone/>
            </a:pPr>
            <a:endParaRPr lang="hu-HU" sz="2400" i="1" dirty="0" smtClean="0"/>
          </a:p>
          <a:p>
            <a:pPr marL="0" indent="0" algn="ctr">
              <a:buNone/>
            </a:pPr>
            <a:r>
              <a:rPr lang="hu-HU" sz="2400" i="1" dirty="0" smtClean="0"/>
              <a:t>„</a:t>
            </a:r>
            <a:r>
              <a:rPr lang="hu-HU" sz="2400" i="1" dirty="0" err="1" smtClean="0"/>
              <a:t>Heute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werden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kollektive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Identitäten</a:t>
            </a:r>
            <a:r>
              <a:rPr lang="hu-HU" sz="2400" i="1" dirty="0" smtClean="0"/>
              <a:t> von </a:t>
            </a:r>
            <a:r>
              <a:rPr lang="hu-HU" sz="2400" i="1" dirty="0" err="1" smtClean="0"/>
              <a:t>allen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substantiellen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Merkmalen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freigehalten</a:t>
            </a:r>
            <a:r>
              <a:rPr lang="hu-HU" sz="2400" i="1" dirty="0" smtClean="0"/>
              <a:t> (</a:t>
            </a:r>
            <a:r>
              <a:rPr lang="hu-HU" sz="2400" i="1" dirty="0" err="1" smtClean="0"/>
              <a:t>sie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werden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entessentialisiert</a:t>
            </a:r>
            <a:r>
              <a:rPr lang="hu-HU" sz="2400" i="1" dirty="0" smtClean="0"/>
              <a:t>) und </a:t>
            </a:r>
            <a:r>
              <a:rPr lang="hu-HU" sz="2400" i="1" dirty="0" err="1" smtClean="0"/>
              <a:t>als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Diskursformationen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beschrieben</a:t>
            </a:r>
            <a:r>
              <a:rPr lang="hu-HU" sz="2400" i="1" dirty="0" smtClean="0"/>
              <a:t>. </a:t>
            </a:r>
            <a:r>
              <a:rPr lang="hu-HU" sz="2400" i="1" dirty="0" err="1" smtClean="0"/>
              <a:t>Sie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gelten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als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kulturelle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Konstrukte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Vorstellungen</a:t>
            </a:r>
            <a:r>
              <a:rPr lang="hu-HU" sz="2400" i="1" dirty="0" smtClean="0"/>
              <a:t>, die </a:t>
            </a:r>
            <a:r>
              <a:rPr lang="hu-HU" sz="2400" i="1" dirty="0" err="1" smtClean="0"/>
              <a:t>nie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vorgegeben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sind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sondern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durch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entsprechende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Symbolsysteme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Wertorientierungen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hergestellt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werden</a:t>
            </a:r>
            <a:r>
              <a:rPr lang="hu-HU" sz="2400" i="1" dirty="0" smtClean="0"/>
              <a:t>. </a:t>
            </a:r>
            <a:r>
              <a:rPr lang="hu-HU" sz="2400" i="1" dirty="0" err="1" smtClean="0"/>
              <a:t>Kulturen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stellen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Identitätsofferten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dar</a:t>
            </a:r>
            <a:r>
              <a:rPr lang="hu-HU" sz="2400" i="1" dirty="0" smtClean="0"/>
              <a:t>; </a:t>
            </a:r>
            <a:r>
              <a:rPr lang="hu-HU" sz="2400" i="1" dirty="0" err="1" smtClean="0"/>
              <a:t>sie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entwickeln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Programme</a:t>
            </a:r>
            <a:r>
              <a:rPr lang="hu-HU" sz="2400" i="1" dirty="0" smtClean="0"/>
              <a:t>, die es </a:t>
            </a:r>
            <a:r>
              <a:rPr lang="hu-HU" sz="2400" i="1" dirty="0" err="1" smtClean="0"/>
              <a:t>Individuen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erlauben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sich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als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Zugehörige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einer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bestimmten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Gruppe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zu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fühlen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dies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auch</a:t>
            </a:r>
            <a:r>
              <a:rPr lang="hu-HU" sz="2400" i="1" dirty="0" smtClean="0"/>
              <a:t> nach </a:t>
            </a:r>
            <a:r>
              <a:rPr lang="hu-HU" sz="2400" i="1" dirty="0" err="1" smtClean="0"/>
              <a:t>außen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hin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erkennbar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werden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zu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lassen</a:t>
            </a:r>
            <a:r>
              <a:rPr lang="hu-HU" i="1" dirty="0" smtClean="0"/>
              <a:t>.”</a:t>
            </a:r>
            <a:r>
              <a:rPr lang="hu-HU" dirty="0" smtClean="0"/>
              <a:t> </a:t>
            </a:r>
            <a:r>
              <a:rPr lang="hu-HU" sz="1600" dirty="0" smtClean="0"/>
              <a:t>(Assmann 219f.)</a:t>
            </a:r>
            <a:endParaRPr lang="hu-HU" sz="1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6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IDENTITÄT</a:t>
            </a:r>
            <a:endParaRPr lang="hu-HU" b="1" dirty="0">
              <a:solidFill>
                <a:srgbClr val="C0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0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820947" y="13799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Nationale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Identitäten</a:t>
            </a:r>
            <a:endParaRPr lang="hu-HU" sz="3600" b="1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844256" y="270207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err="1" smtClean="0"/>
              <a:t>Gemeinsame</a:t>
            </a:r>
            <a:r>
              <a:rPr lang="hu-HU" dirty="0" smtClean="0"/>
              <a:t> </a:t>
            </a:r>
            <a:r>
              <a:rPr lang="hu-HU" dirty="0" err="1" smtClean="0"/>
              <a:t>Sprache</a:t>
            </a:r>
            <a:r>
              <a:rPr lang="hu-HU" dirty="0" smtClean="0"/>
              <a:t>, Sitten, </a:t>
            </a:r>
            <a:r>
              <a:rPr lang="hu-HU" dirty="0" err="1" smtClean="0"/>
              <a:t>Werte</a:t>
            </a:r>
            <a:endParaRPr lang="hu-HU" dirty="0" smtClean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„der </a:t>
            </a:r>
            <a:r>
              <a:rPr lang="hu-HU" dirty="0" err="1" smtClean="0"/>
              <a:t>amerikanische</a:t>
            </a:r>
            <a:r>
              <a:rPr lang="hu-HU" dirty="0" smtClean="0"/>
              <a:t> </a:t>
            </a:r>
            <a:r>
              <a:rPr lang="hu-HU" dirty="0" err="1" smtClean="0"/>
              <a:t>Traum</a:t>
            </a:r>
            <a:r>
              <a:rPr lang="hu-HU" dirty="0" smtClean="0"/>
              <a:t>” – </a:t>
            </a:r>
            <a:r>
              <a:rPr lang="hu-HU" dirty="0" err="1" smtClean="0"/>
              <a:t>Illusion</a:t>
            </a:r>
            <a:r>
              <a:rPr lang="hu-HU" dirty="0" smtClean="0"/>
              <a:t> von </a:t>
            </a:r>
            <a:r>
              <a:rPr lang="hu-HU" dirty="0" err="1" smtClean="0"/>
              <a:t>Gleichheit</a:t>
            </a:r>
            <a:r>
              <a:rPr lang="hu-HU" dirty="0" smtClean="0"/>
              <a:t> und </a:t>
            </a:r>
            <a:r>
              <a:rPr lang="hu-HU" dirty="0" err="1" smtClean="0"/>
              <a:t>gleichen</a:t>
            </a:r>
            <a:r>
              <a:rPr lang="hu-HU" dirty="0" smtClean="0"/>
              <a:t> </a:t>
            </a:r>
            <a:r>
              <a:rPr lang="hu-HU" dirty="0" err="1" smtClean="0"/>
              <a:t>Aufstiegschancen</a:t>
            </a:r>
            <a:r>
              <a:rPr lang="hu-HU" dirty="0" smtClean="0"/>
              <a:t>…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Rassenunterschiede</a:t>
            </a:r>
            <a:r>
              <a:rPr lang="hu-HU" dirty="0" smtClean="0"/>
              <a:t> – </a:t>
            </a:r>
            <a:r>
              <a:rPr lang="hu-HU" dirty="0" err="1" smtClean="0"/>
              <a:t>Rassismus</a:t>
            </a:r>
            <a:r>
              <a:rPr lang="hu-HU" dirty="0" smtClean="0"/>
              <a:t> (</a:t>
            </a:r>
            <a:r>
              <a:rPr lang="hu-HU" dirty="0" err="1" smtClean="0"/>
              <a:t>Gobineu</a:t>
            </a:r>
            <a:r>
              <a:rPr lang="hu-HU" dirty="0" smtClean="0"/>
              <a:t>) → </a:t>
            </a:r>
            <a:r>
              <a:rPr lang="hu-HU" dirty="0" err="1" smtClean="0"/>
              <a:t>Nationalsozialismus</a:t>
            </a:r>
            <a:r>
              <a:rPr lang="hu-HU" dirty="0" smtClean="0"/>
              <a:t>, </a:t>
            </a:r>
            <a:r>
              <a:rPr lang="hu-HU" dirty="0" err="1" smtClean="0"/>
              <a:t>Verfolgung</a:t>
            </a:r>
            <a:r>
              <a:rPr lang="hu-HU" dirty="0" smtClean="0"/>
              <a:t> der </a:t>
            </a:r>
            <a:r>
              <a:rPr lang="hu-HU" dirty="0" err="1" smtClean="0"/>
              <a:t>Schwarzen</a:t>
            </a:r>
            <a:r>
              <a:rPr lang="hu-HU" dirty="0" smtClean="0"/>
              <a:t> (USA)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1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5067" y="10461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Individuum &amp; </a:t>
            </a:r>
            <a:r>
              <a:rPr lang="hu-HU" sz="3600" b="1" dirty="0" err="1" smtClean="0"/>
              <a:t>Nation</a:t>
            </a:r>
            <a:r>
              <a:rPr lang="hu-HU" sz="3600" b="1" dirty="0" smtClean="0"/>
              <a:t> ↔ </a:t>
            </a:r>
            <a:r>
              <a:rPr lang="hu-HU" sz="3600" b="1" dirty="0" err="1" smtClean="0"/>
              <a:t>ethnische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Identität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5067" y="250666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hu-HU" sz="2600" b="1" dirty="0" smtClean="0"/>
              <a:t>Ralph </a:t>
            </a:r>
            <a:r>
              <a:rPr lang="hu-HU" sz="2600" b="1" dirty="0" err="1" smtClean="0"/>
              <a:t>Ellison</a:t>
            </a:r>
            <a:r>
              <a:rPr lang="hu-HU" sz="2600" b="1" dirty="0" smtClean="0"/>
              <a:t> </a:t>
            </a:r>
            <a:r>
              <a:rPr lang="hu-HU" sz="2600" dirty="0" smtClean="0"/>
              <a:t>(1914-1994, </a:t>
            </a:r>
            <a:r>
              <a:rPr lang="hu-HU" sz="2600" dirty="0" err="1" smtClean="0"/>
              <a:t>US-amerikanischer</a:t>
            </a:r>
            <a:r>
              <a:rPr lang="hu-HU" sz="2600" dirty="0" smtClean="0"/>
              <a:t> </a:t>
            </a:r>
            <a:r>
              <a:rPr lang="hu-HU" sz="2600" dirty="0" err="1" smtClean="0"/>
              <a:t>Autor</a:t>
            </a:r>
            <a:r>
              <a:rPr lang="hu-HU" sz="2600" dirty="0" smtClean="0"/>
              <a:t> </a:t>
            </a:r>
            <a:r>
              <a:rPr lang="hu-HU" sz="2600" dirty="0" err="1" smtClean="0"/>
              <a:t>afroamerikanischer</a:t>
            </a:r>
            <a:r>
              <a:rPr lang="hu-HU" sz="2600" dirty="0" smtClean="0"/>
              <a:t> </a:t>
            </a:r>
            <a:r>
              <a:rPr lang="hu-HU" sz="2600" dirty="0" err="1" smtClean="0"/>
              <a:t>Herkunft</a:t>
            </a:r>
            <a:r>
              <a:rPr lang="hu-HU" sz="2600" dirty="0" smtClean="0"/>
              <a:t>, „</a:t>
            </a:r>
            <a:r>
              <a:rPr lang="hu-HU" sz="2600" i="1" dirty="0" smtClean="0"/>
              <a:t>The </a:t>
            </a:r>
            <a:r>
              <a:rPr lang="hu-HU" sz="2600" i="1" dirty="0" err="1"/>
              <a:t>i</a:t>
            </a:r>
            <a:r>
              <a:rPr lang="hu-HU" sz="2600" i="1" dirty="0" err="1" smtClean="0"/>
              <a:t>nvisible</a:t>
            </a:r>
            <a:r>
              <a:rPr lang="hu-HU" sz="2600" i="1" dirty="0" smtClean="0"/>
              <a:t> Man</a:t>
            </a:r>
            <a:r>
              <a:rPr lang="hu-HU" sz="2600" dirty="0" smtClean="0"/>
              <a:t>”, 1952) „</a:t>
            </a:r>
            <a:r>
              <a:rPr lang="hu-HU" sz="2600" i="1" dirty="0" err="1" smtClean="0"/>
              <a:t>Blood</a:t>
            </a:r>
            <a:r>
              <a:rPr lang="hu-HU" sz="2600" i="1" dirty="0" smtClean="0"/>
              <a:t> and </a:t>
            </a:r>
            <a:r>
              <a:rPr lang="hu-HU" sz="2600" i="1" dirty="0" err="1" smtClean="0"/>
              <a:t>skin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do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not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think</a:t>
            </a:r>
            <a:r>
              <a:rPr lang="hu-HU" sz="2600" dirty="0" smtClean="0"/>
              <a:t>”</a:t>
            </a:r>
          </a:p>
          <a:p>
            <a:endParaRPr lang="hu-HU" sz="2600" dirty="0" smtClean="0"/>
          </a:p>
          <a:p>
            <a:r>
              <a:rPr lang="hu-HU" sz="2600" dirty="0" err="1" smtClean="0"/>
              <a:t>Statt</a:t>
            </a:r>
            <a:r>
              <a:rPr lang="hu-HU" sz="2600" dirty="0" smtClean="0"/>
              <a:t> </a:t>
            </a:r>
            <a:r>
              <a:rPr lang="hu-HU" sz="2600" dirty="0" err="1" smtClean="0"/>
              <a:t>Rasse</a:t>
            </a:r>
            <a:r>
              <a:rPr lang="hu-HU" sz="2600" dirty="0" smtClean="0"/>
              <a:t> </a:t>
            </a:r>
            <a:r>
              <a:rPr lang="hu-HU" sz="2600" dirty="0" err="1" smtClean="0"/>
              <a:t>wünscht</a:t>
            </a:r>
            <a:r>
              <a:rPr lang="hu-HU" sz="2600" dirty="0" smtClean="0"/>
              <a:t> </a:t>
            </a:r>
            <a:r>
              <a:rPr lang="hu-HU" sz="2600" dirty="0" err="1" smtClean="0"/>
              <a:t>er</a:t>
            </a:r>
            <a:r>
              <a:rPr lang="hu-HU" sz="2600" dirty="0" smtClean="0"/>
              <a:t> </a:t>
            </a:r>
            <a:r>
              <a:rPr lang="hu-HU" sz="2600" dirty="0" err="1" smtClean="0"/>
              <a:t>eine</a:t>
            </a:r>
            <a:r>
              <a:rPr lang="hu-HU" sz="2600" dirty="0" smtClean="0"/>
              <a:t> </a:t>
            </a:r>
            <a:r>
              <a:rPr lang="hu-HU" sz="2600" b="1" dirty="0" err="1" smtClean="0"/>
              <a:t>demokratische</a:t>
            </a:r>
            <a:r>
              <a:rPr lang="hu-HU" sz="2600" b="1" dirty="0" smtClean="0"/>
              <a:t> </a:t>
            </a:r>
            <a:r>
              <a:rPr lang="hu-HU" sz="2600" b="1" dirty="0" err="1" smtClean="0"/>
              <a:t>nationale</a:t>
            </a:r>
            <a:r>
              <a:rPr lang="hu-HU" sz="2600" b="1" dirty="0" smtClean="0"/>
              <a:t> </a:t>
            </a:r>
            <a:r>
              <a:rPr lang="hu-HU" sz="2600" b="1" dirty="0" err="1" smtClean="0"/>
              <a:t>Kultur</a:t>
            </a:r>
            <a:r>
              <a:rPr lang="hu-HU" sz="2600" dirty="0" smtClean="0"/>
              <a:t>, </a:t>
            </a:r>
            <a:r>
              <a:rPr lang="hu-HU" sz="2600" dirty="0" err="1" smtClean="0"/>
              <a:t>deren</a:t>
            </a:r>
            <a:r>
              <a:rPr lang="hu-HU" sz="2600" dirty="0" smtClean="0"/>
              <a:t> </a:t>
            </a:r>
            <a:r>
              <a:rPr lang="hu-HU" sz="2600" dirty="0" err="1" smtClean="0"/>
              <a:t>einigendes</a:t>
            </a:r>
            <a:r>
              <a:rPr lang="hu-HU" sz="2600" dirty="0" smtClean="0"/>
              <a:t> Band die </a:t>
            </a:r>
            <a:r>
              <a:rPr lang="hu-HU" sz="2600" dirty="0" err="1" smtClean="0"/>
              <a:t>Individuen</a:t>
            </a:r>
            <a:r>
              <a:rPr lang="hu-HU" sz="2600" dirty="0" smtClean="0"/>
              <a:t> </a:t>
            </a:r>
            <a:r>
              <a:rPr lang="hu-HU" sz="2600" dirty="0" err="1" smtClean="0"/>
              <a:t>zusammenschließen</a:t>
            </a:r>
            <a:r>
              <a:rPr lang="hu-HU" sz="2600" dirty="0" smtClean="0"/>
              <a:t> </a:t>
            </a:r>
            <a:r>
              <a:rPr lang="hu-HU" sz="2600" dirty="0" err="1" smtClean="0"/>
              <a:t>soll</a:t>
            </a:r>
            <a:r>
              <a:rPr lang="hu-HU" sz="2600" dirty="0" smtClean="0"/>
              <a:t>…</a:t>
            </a:r>
          </a:p>
          <a:p>
            <a:endParaRPr lang="hu-HU" sz="2600" dirty="0" smtClean="0"/>
          </a:p>
          <a:p>
            <a:r>
              <a:rPr lang="hu-HU" sz="2600" dirty="0" err="1" smtClean="0"/>
              <a:t>Aber</a:t>
            </a:r>
            <a:r>
              <a:rPr lang="hu-HU" sz="2600" dirty="0" smtClean="0"/>
              <a:t> </a:t>
            </a:r>
            <a:r>
              <a:rPr lang="hu-HU" sz="2600" dirty="0" err="1" smtClean="0"/>
              <a:t>anstelle</a:t>
            </a:r>
            <a:r>
              <a:rPr lang="hu-HU" sz="2600" dirty="0" smtClean="0"/>
              <a:t> von </a:t>
            </a:r>
            <a:r>
              <a:rPr lang="hu-HU" sz="2600" b="1" dirty="0" smtClean="0"/>
              <a:t>Individuum und </a:t>
            </a:r>
            <a:r>
              <a:rPr lang="hu-HU" sz="2600" b="1" dirty="0" err="1" smtClean="0"/>
              <a:t>Nation</a:t>
            </a:r>
            <a:r>
              <a:rPr lang="hu-HU" sz="2600" b="1" dirty="0" smtClean="0"/>
              <a:t> </a:t>
            </a:r>
            <a:r>
              <a:rPr lang="hu-HU" sz="2600" dirty="0" err="1" smtClean="0"/>
              <a:t>feiert</a:t>
            </a:r>
            <a:r>
              <a:rPr lang="hu-HU" sz="2600" dirty="0" smtClean="0"/>
              <a:t> die </a:t>
            </a:r>
            <a:r>
              <a:rPr lang="hu-HU" sz="2600" b="1" dirty="0" err="1" smtClean="0"/>
              <a:t>ethnische</a:t>
            </a:r>
            <a:r>
              <a:rPr lang="hu-HU" sz="2600" b="1" dirty="0" smtClean="0"/>
              <a:t> </a:t>
            </a:r>
            <a:r>
              <a:rPr lang="hu-HU" sz="2600" b="1" dirty="0" err="1" smtClean="0"/>
              <a:t>Identität</a:t>
            </a:r>
            <a:r>
              <a:rPr lang="hu-HU" sz="2600" b="1" dirty="0" smtClean="0"/>
              <a:t> </a:t>
            </a:r>
            <a:r>
              <a:rPr lang="hu-HU" sz="2600" dirty="0" err="1" smtClean="0"/>
              <a:t>ein</a:t>
            </a:r>
            <a:r>
              <a:rPr lang="hu-HU" sz="2600" dirty="0" smtClean="0"/>
              <a:t> </a:t>
            </a:r>
            <a:r>
              <a:rPr lang="hu-HU" sz="2600" dirty="0" err="1" smtClean="0"/>
              <a:t>come</a:t>
            </a:r>
            <a:r>
              <a:rPr lang="hu-HU" sz="2600" dirty="0" smtClean="0"/>
              <a:t> back→ </a:t>
            </a:r>
            <a:r>
              <a:rPr lang="hu-HU" sz="2600" dirty="0" err="1" smtClean="0"/>
              <a:t>tiefe</a:t>
            </a:r>
            <a:r>
              <a:rPr lang="hu-HU" sz="2600" dirty="0" smtClean="0"/>
              <a:t> </a:t>
            </a:r>
            <a:r>
              <a:rPr lang="hu-HU" sz="2600" dirty="0" err="1" smtClean="0"/>
              <a:t>nationale</a:t>
            </a:r>
            <a:r>
              <a:rPr lang="hu-HU" sz="2600" dirty="0" smtClean="0"/>
              <a:t> </a:t>
            </a:r>
            <a:r>
              <a:rPr lang="hu-HU" sz="2600" dirty="0" err="1" smtClean="0"/>
              <a:t>Krise</a:t>
            </a:r>
            <a:r>
              <a:rPr lang="hu-HU" sz="2600" dirty="0" smtClean="0"/>
              <a:t>: die „</a:t>
            </a:r>
            <a:r>
              <a:rPr lang="hu-HU" sz="2600" dirty="0" err="1" smtClean="0"/>
              <a:t>Minderheiten</a:t>
            </a:r>
            <a:r>
              <a:rPr lang="hu-HU" sz="2600" dirty="0" smtClean="0"/>
              <a:t>”, </a:t>
            </a:r>
            <a:r>
              <a:rPr lang="hu-HU" sz="2600" dirty="0" err="1" smtClean="0"/>
              <a:t>Minoritäten</a:t>
            </a:r>
            <a:r>
              <a:rPr lang="hu-HU" sz="2600" dirty="0" smtClean="0"/>
              <a:t> (</a:t>
            </a:r>
            <a:r>
              <a:rPr lang="hu-HU" sz="2600" dirty="0" err="1" smtClean="0"/>
              <a:t>Afro-Amerikaner</a:t>
            </a:r>
            <a:r>
              <a:rPr lang="hu-HU" sz="2600" dirty="0" smtClean="0"/>
              <a:t>, </a:t>
            </a:r>
            <a:r>
              <a:rPr lang="hu-HU" sz="2600" dirty="0" err="1" smtClean="0"/>
              <a:t>Amerikaner</a:t>
            </a:r>
            <a:r>
              <a:rPr lang="hu-HU" sz="2600" dirty="0" smtClean="0"/>
              <a:t> </a:t>
            </a:r>
            <a:r>
              <a:rPr lang="hu-HU" sz="2600" dirty="0" err="1" smtClean="0"/>
              <a:t>indianischer</a:t>
            </a:r>
            <a:r>
              <a:rPr lang="hu-HU" sz="2600" dirty="0" smtClean="0"/>
              <a:t> </a:t>
            </a:r>
            <a:r>
              <a:rPr lang="hu-HU" sz="2600" dirty="0" err="1" smtClean="0"/>
              <a:t>Herkunft</a:t>
            </a:r>
            <a:r>
              <a:rPr lang="hu-HU" sz="2600" dirty="0" smtClean="0"/>
              <a:t>, </a:t>
            </a:r>
            <a:r>
              <a:rPr lang="hu-HU" sz="2600" dirty="0" err="1" smtClean="0"/>
              <a:t>jüdische</a:t>
            </a:r>
            <a:r>
              <a:rPr lang="hu-HU" sz="2600" dirty="0" smtClean="0"/>
              <a:t>, </a:t>
            </a:r>
            <a:r>
              <a:rPr lang="hu-HU" sz="2600" dirty="0" err="1" smtClean="0"/>
              <a:t>chinesische</a:t>
            </a:r>
            <a:r>
              <a:rPr lang="hu-HU" sz="2600" dirty="0" smtClean="0"/>
              <a:t> </a:t>
            </a:r>
            <a:r>
              <a:rPr lang="hu-HU" sz="2600" dirty="0" err="1" smtClean="0"/>
              <a:t>Amerikaner</a:t>
            </a:r>
            <a:r>
              <a:rPr lang="hu-HU" sz="2600" dirty="0" smtClean="0"/>
              <a:t>) </a:t>
            </a:r>
            <a:r>
              <a:rPr lang="hu-HU" sz="2600" dirty="0" err="1" smtClean="0"/>
              <a:t>entdecken</a:t>
            </a:r>
            <a:r>
              <a:rPr lang="hu-HU" sz="2600" dirty="0" smtClean="0"/>
              <a:t> </a:t>
            </a:r>
            <a:r>
              <a:rPr lang="hu-HU" sz="2600" dirty="0" err="1" smtClean="0"/>
              <a:t>neu</a:t>
            </a:r>
            <a:r>
              <a:rPr lang="hu-HU" sz="2600" dirty="0" smtClean="0"/>
              <a:t> </a:t>
            </a:r>
            <a:r>
              <a:rPr lang="hu-HU" sz="2600" dirty="0" err="1" smtClean="0"/>
              <a:t>oder</a:t>
            </a:r>
            <a:r>
              <a:rPr lang="hu-HU" sz="2600" dirty="0" smtClean="0"/>
              <a:t> </a:t>
            </a:r>
            <a:r>
              <a:rPr lang="hu-HU" sz="2600" dirty="0" err="1" smtClean="0"/>
              <a:t>verkünden</a:t>
            </a:r>
            <a:r>
              <a:rPr lang="hu-HU" sz="2600" dirty="0" smtClean="0"/>
              <a:t> </a:t>
            </a:r>
            <a:r>
              <a:rPr lang="hu-HU" sz="2600" dirty="0" err="1" smtClean="0"/>
              <a:t>öffentlich</a:t>
            </a:r>
            <a:r>
              <a:rPr lang="hu-HU" sz="2600" dirty="0" smtClean="0"/>
              <a:t> </a:t>
            </a:r>
            <a:r>
              <a:rPr lang="hu-HU" sz="2600" dirty="0" err="1" smtClean="0"/>
              <a:t>ihre</a:t>
            </a:r>
            <a:r>
              <a:rPr lang="hu-HU" sz="2600" dirty="0" smtClean="0"/>
              <a:t> </a:t>
            </a:r>
            <a:r>
              <a:rPr lang="hu-HU" sz="2600" dirty="0" err="1" smtClean="0"/>
              <a:t>kulturellen</a:t>
            </a:r>
            <a:r>
              <a:rPr lang="hu-HU" sz="2600" dirty="0" smtClean="0"/>
              <a:t> </a:t>
            </a:r>
            <a:r>
              <a:rPr lang="hu-HU" sz="2600" dirty="0" err="1" smtClean="0"/>
              <a:t>Wurzeln</a:t>
            </a:r>
            <a:r>
              <a:rPr lang="hu-HU" sz="2600" dirty="0" smtClean="0"/>
              <a:t> (</a:t>
            </a:r>
            <a:r>
              <a:rPr lang="hu-HU" sz="2600" i="1" dirty="0" err="1" smtClean="0"/>
              <a:t>Gender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Studies</a:t>
            </a:r>
            <a:r>
              <a:rPr lang="hu-HU" sz="2600" i="1" dirty="0" smtClean="0"/>
              <a:t>, </a:t>
            </a:r>
            <a:r>
              <a:rPr lang="hu-HU" sz="2600" i="1" dirty="0" err="1" smtClean="0"/>
              <a:t>African</a:t>
            </a:r>
            <a:r>
              <a:rPr lang="hu-HU" sz="2600" i="1" dirty="0" smtClean="0"/>
              <a:t>-American </a:t>
            </a:r>
            <a:r>
              <a:rPr lang="hu-HU" sz="2600" i="1" dirty="0" err="1" smtClean="0"/>
              <a:t>Studies</a:t>
            </a:r>
            <a:r>
              <a:rPr lang="hu-HU" sz="2600" i="1" dirty="0" smtClean="0"/>
              <a:t>, </a:t>
            </a:r>
            <a:r>
              <a:rPr lang="hu-HU" sz="2600" i="1" dirty="0" err="1" smtClean="0"/>
              <a:t>Jewish</a:t>
            </a:r>
            <a:r>
              <a:rPr lang="hu-HU" sz="2600" i="1" dirty="0" smtClean="0"/>
              <a:t>-American </a:t>
            </a:r>
            <a:r>
              <a:rPr lang="hu-HU" sz="2600" i="1" dirty="0" err="1" smtClean="0"/>
              <a:t>Studies</a:t>
            </a:r>
            <a:r>
              <a:rPr lang="hu-HU" sz="2600" dirty="0" smtClean="0"/>
              <a:t>…) → </a:t>
            </a:r>
            <a:r>
              <a:rPr lang="hu-HU" sz="2600" b="1" dirty="0" err="1" smtClean="0"/>
              <a:t>Scheitern</a:t>
            </a:r>
            <a:r>
              <a:rPr lang="hu-HU" sz="2600" b="1" dirty="0" smtClean="0"/>
              <a:t> der </a:t>
            </a:r>
            <a:r>
              <a:rPr lang="hu-HU" sz="2600" b="1" dirty="0" err="1" smtClean="0"/>
              <a:t>Illusion</a:t>
            </a:r>
            <a:r>
              <a:rPr lang="hu-HU" sz="2600" b="1" dirty="0" smtClean="0"/>
              <a:t> </a:t>
            </a:r>
            <a:r>
              <a:rPr lang="hu-HU" sz="2600" b="1" dirty="0" err="1" smtClean="0"/>
              <a:t>eines</a:t>
            </a:r>
            <a:r>
              <a:rPr lang="hu-HU" sz="2600" b="1" dirty="0" smtClean="0"/>
              <a:t> </a:t>
            </a:r>
            <a:r>
              <a:rPr lang="hu-HU" sz="2600" b="1" dirty="0" err="1" smtClean="0"/>
              <a:t>multikulturellen</a:t>
            </a:r>
            <a:r>
              <a:rPr lang="hu-HU" sz="2600" b="1" dirty="0" smtClean="0"/>
              <a:t>, </a:t>
            </a:r>
            <a:r>
              <a:rPr lang="hu-HU" sz="2600" b="1" dirty="0" err="1" smtClean="0"/>
              <a:t>fröhlichen</a:t>
            </a:r>
            <a:r>
              <a:rPr lang="hu-HU" sz="2600" b="1" dirty="0" smtClean="0"/>
              <a:t> </a:t>
            </a:r>
            <a:r>
              <a:rPr lang="hu-HU" sz="2600" b="1" dirty="0" err="1" smtClean="0"/>
              <a:t>Miteinanders</a:t>
            </a:r>
            <a:r>
              <a:rPr lang="hu-HU" sz="2600" b="1" dirty="0" smtClean="0"/>
              <a:t> </a:t>
            </a:r>
            <a:r>
              <a:rPr lang="hu-HU" sz="2600" b="1" dirty="0" err="1" smtClean="0"/>
              <a:t>als</a:t>
            </a:r>
            <a:r>
              <a:rPr lang="hu-HU" sz="2600" b="1" dirty="0" smtClean="0"/>
              <a:t> „</a:t>
            </a:r>
            <a:r>
              <a:rPr lang="hu-HU" sz="2600" b="1" dirty="0" err="1" smtClean="0"/>
              <a:t>postmoderne</a:t>
            </a:r>
            <a:r>
              <a:rPr lang="hu-HU" sz="2600" b="1" dirty="0" smtClean="0"/>
              <a:t> </a:t>
            </a:r>
            <a:r>
              <a:rPr lang="hu-HU" sz="2600" b="1" dirty="0" err="1" smtClean="0"/>
              <a:t>Euphorie</a:t>
            </a:r>
            <a:r>
              <a:rPr lang="hu-HU" sz="2600" b="1" dirty="0" smtClean="0"/>
              <a:t>”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0947" y="12277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Internationale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Identitäten</a:t>
            </a:r>
            <a:r>
              <a:rPr lang="hu-HU" sz="3600" dirty="0" smtClean="0"/>
              <a:t/>
            </a:r>
            <a:br>
              <a:rPr lang="hu-HU" sz="3600" dirty="0" smtClean="0"/>
            </a:b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0947" y="241222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/>
              <a:t>1. </a:t>
            </a:r>
            <a:r>
              <a:rPr lang="hu-HU" sz="2400" dirty="0" err="1" smtClean="0"/>
              <a:t>Gemeinsame</a:t>
            </a:r>
            <a:r>
              <a:rPr lang="hu-HU" sz="2400" dirty="0" smtClean="0"/>
              <a:t> </a:t>
            </a:r>
            <a:r>
              <a:rPr lang="hu-HU" sz="2400" dirty="0" err="1" smtClean="0"/>
              <a:t>kulturelle</a:t>
            </a:r>
            <a:r>
              <a:rPr lang="hu-HU" sz="2400" dirty="0" smtClean="0"/>
              <a:t> </a:t>
            </a:r>
            <a:r>
              <a:rPr lang="hu-HU" sz="2400" dirty="0" err="1" smtClean="0"/>
              <a:t>Werte</a:t>
            </a:r>
            <a:r>
              <a:rPr lang="hu-HU" sz="2400" dirty="0" smtClean="0"/>
              <a:t> </a:t>
            </a:r>
            <a:r>
              <a:rPr lang="hu-HU" sz="2400" dirty="0" err="1" smtClean="0"/>
              <a:t>über</a:t>
            </a:r>
            <a:r>
              <a:rPr lang="hu-HU" sz="2400" dirty="0" smtClean="0"/>
              <a:t> die </a:t>
            </a:r>
            <a:r>
              <a:rPr lang="hu-HU" sz="2400" dirty="0" err="1" smtClean="0"/>
              <a:t>nationalen</a:t>
            </a:r>
            <a:r>
              <a:rPr lang="hu-HU" sz="2400" dirty="0" smtClean="0"/>
              <a:t> </a:t>
            </a:r>
            <a:r>
              <a:rPr lang="hu-HU" sz="2400" dirty="0" err="1" smtClean="0"/>
              <a:t>hinaus</a:t>
            </a:r>
            <a:r>
              <a:rPr lang="hu-HU" sz="2400" dirty="0" smtClean="0"/>
              <a:t>, </a:t>
            </a:r>
            <a:r>
              <a:rPr lang="hu-HU" sz="2400" dirty="0" err="1" smtClean="0"/>
              <a:t>die</a:t>
            </a:r>
            <a:r>
              <a:rPr lang="hu-HU" sz="2400" dirty="0" smtClean="0"/>
              <a:t> </a:t>
            </a:r>
            <a:r>
              <a:rPr lang="hu-HU" sz="2400" dirty="0" err="1" smtClean="0"/>
              <a:t>aber</a:t>
            </a:r>
            <a:r>
              <a:rPr lang="hu-HU" sz="2400" dirty="0" smtClean="0"/>
              <a:t> </a:t>
            </a:r>
            <a:r>
              <a:rPr lang="hu-HU" sz="2400" dirty="0" err="1" smtClean="0"/>
              <a:t>die</a:t>
            </a:r>
            <a:r>
              <a:rPr lang="hu-HU" sz="2400" dirty="0" smtClean="0"/>
              <a:t> </a:t>
            </a:r>
            <a:r>
              <a:rPr lang="hu-HU" sz="2400" dirty="0" err="1" smtClean="0"/>
              <a:t>individuelle</a:t>
            </a:r>
            <a:r>
              <a:rPr lang="hu-HU" sz="2400" dirty="0" smtClean="0"/>
              <a:t> und </a:t>
            </a:r>
            <a:r>
              <a:rPr lang="hu-HU" sz="2400" dirty="0" err="1" smtClean="0"/>
              <a:t>nationale</a:t>
            </a:r>
            <a:r>
              <a:rPr lang="hu-HU" sz="2400" dirty="0" smtClean="0"/>
              <a:t> </a:t>
            </a:r>
            <a:r>
              <a:rPr lang="hu-HU" sz="2400" dirty="0" err="1" smtClean="0"/>
              <a:t>Identität</a:t>
            </a:r>
            <a:r>
              <a:rPr lang="hu-HU" sz="2400" dirty="0" smtClean="0"/>
              <a:t> </a:t>
            </a:r>
            <a:r>
              <a:rPr lang="hu-HU" sz="2400" dirty="0" err="1" smtClean="0"/>
              <a:t>nicht</a:t>
            </a:r>
            <a:r>
              <a:rPr lang="hu-HU" sz="2400" dirty="0" smtClean="0"/>
              <a:t> </a:t>
            </a:r>
            <a:r>
              <a:rPr lang="hu-HU" sz="2400" dirty="0" err="1" smtClean="0"/>
              <a:t>stören</a:t>
            </a:r>
            <a:r>
              <a:rPr lang="hu-HU" sz="2400" dirty="0" smtClean="0"/>
              <a:t> </a:t>
            </a:r>
            <a:r>
              <a:rPr lang="hu-HU" sz="2400" dirty="0" err="1" smtClean="0"/>
              <a:t>oder</a:t>
            </a:r>
            <a:r>
              <a:rPr lang="hu-HU" sz="2400" dirty="0" smtClean="0"/>
              <a:t> </a:t>
            </a:r>
            <a:r>
              <a:rPr lang="hu-HU" sz="2400" dirty="0" err="1" smtClean="0"/>
              <a:t>sogar</a:t>
            </a:r>
            <a:r>
              <a:rPr lang="hu-HU" sz="2400" dirty="0" smtClean="0"/>
              <a:t> </a:t>
            </a:r>
            <a:r>
              <a:rPr lang="hu-HU" sz="2400" dirty="0" err="1" smtClean="0"/>
              <a:t>zerstören</a:t>
            </a:r>
            <a:r>
              <a:rPr lang="hu-HU" sz="2400" dirty="0" smtClean="0"/>
              <a:t>: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Religionen</a:t>
            </a:r>
            <a:r>
              <a:rPr lang="hu-HU" sz="2400" dirty="0" smtClean="0"/>
              <a:t> (</a:t>
            </a:r>
            <a:r>
              <a:rPr lang="hu-HU" sz="2400" dirty="0" err="1" smtClean="0"/>
              <a:t>Christentum</a:t>
            </a:r>
            <a:r>
              <a:rPr lang="hu-HU" sz="2400" dirty="0" smtClean="0"/>
              <a:t> in </a:t>
            </a:r>
            <a:r>
              <a:rPr lang="hu-HU" sz="2400" dirty="0" err="1" smtClean="0"/>
              <a:t>Europa</a:t>
            </a:r>
            <a:r>
              <a:rPr lang="hu-HU" sz="2400" dirty="0" smtClean="0"/>
              <a:t> und </a:t>
            </a:r>
            <a:r>
              <a:rPr lang="hu-HU" sz="2400" dirty="0" err="1" smtClean="0"/>
              <a:t>weltweit</a:t>
            </a:r>
            <a:r>
              <a:rPr lang="hu-HU" sz="2400" dirty="0" smtClean="0"/>
              <a:t>)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Ethnien</a:t>
            </a:r>
            <a:r>
              <a:rPr lang="hu-HU" sz="2400" dirty="0" smtClean="0"/>
              <a:t> (</a:t>
            </a:r>
            <a:r>
              <a:rPr lang="hu-HU" sz="2400" dirty="0" err="1" smtClean="0"/>
              <a:t>Judentum</a:t>
            </a:r>
            <a:r>
              <a:rPr lang="hu-HU" sz="2400" dirty="0" smtClean="0"/>
              <a:t>)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smtClean="0"/>
              <a:t>2. </a:t>
            </a:r>
            <a:r>
              <a:rPr lang="hu-HU" sz="2400" dirty="0" err="1" smtClean="0"/>
              <a:t>Gemeinsame</a:t>
            </a:r>
            <a:r>
              <a:rPr lang="hu-HU" sz="2400" dirty="0" smtClean="0"/>
              <a:t> </a:t>
            </a:r>
            <a:r>
              <a:rPr lang="hu-HU" sz="2400" dirty="0" err="1" smtClean="0"/>
              <a:t>kulturelle</a:t>
            </a:r>
            <a:r>
              <a:rPr lang="hu-HU" sz="2400" dirty="0" smtClean="0"/>
              <a:t> (</a:t>
            </a:r>
            <a:r>
              <a:rPr lang="hu-HU" sz="2400" dirty="0" err="1" smtClean="0"/>
              <a:t>politisch-ideologisch-dogmatische</a:t>
            </a:r>
            <a:r>
              <a:rPr lang="hu-HU" sz="2400" dirty="0" smtClean="0"/>
              <a:t>) </a:t>
            </a:r>
            <a:r>
              <a:rPr lang="hu-HU" sz="2400" dirty="0" err="1" smtClean="0"/>
              <a:t>Werte</a:t>
            </a:r>
            <a:r>
              <a:rPr lang="hu-HU" sz="2400" dirty="0" smtClean="0"/>
              <a:t>, die </a:t>
            </a:r>
            <a:r>
              <a:rPr lang="hu-HU" sz="2400" dirty="0" err="1" smtClean="0"/>
              <a:t>die</a:t>
            </a:r>
            <a:r>
              <a:rPr lang="hu-HU" sz="2400" dirty="0" smtClean="0"/>
              <a:t> </a:t>
            </a:r>
            <a:r>
              <a:rPr lang="hu-HU" sz="2400" dirty="0" err="1" smtClean="0"/>
              <a:t>individuelle</a:t>
            </a:r>
            <a:r>
              <a:rPr lang="hu-HU" sz="2400" dirty="0" smtClean="0"/>
              <a:t> und </a:t>
            </a:r>
            <a:r>
              <a:rPr lang="hu-HU" sz="2400" dirty="0" err="1" smtClean="0"/>
              <a:t>nationale</a:t>
            </a:r>
            <a:r>
              <a:rPr lang="hu-HU" sz="2400" dirty="0" smtClean="0"/>
              <a:t> </a:t>
            </a:r>
            <a:r>
              <a:rPr lang="hu-HU" sz="2400" dirty="0" err="1" smtClean="0"/>
              <a:t>Identität</a:t>
            </a:r>
            <a:r>
              <a:rPr lang="hu-HU" sz="2400" dirty="0" smtClean="0"/>
              <a:t> </a:t>
            </a:r>
            <a:r>
              <a:rPr lang="hu-HU" sz="2400" dirty="0" err="1" smtClean="0"/>
              <a:t>zerstören</a:t>
            </a:r>
            <a:r>
              <a:rPr lang="hu-HU" sz="2400" dirty="0" smtClean="0"/>
              <a:t>: </a:t>
            </a:r>
            <a:r>
              <a:rPr lang="hu-HU" sz="2400" dirty="0" err="1" smtClean="0"/>
              <a:t>totalitär</a:t>
            </a:r>
            <a:r>
              <a:rPr lang="hu-HU" sz="2400" dirty="0" smtClean="0"/>
              <a:t>, </a:t>
            </a:r>
            <a:r>
              <a:rPr lang="hu-HU" sz="2400" dirty="0" err="1" smtClean="0"/>
              <a:t>agressiv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Kommunismus</a:t>
            </a:r>
            <a:r>
              <a:rPr lang="hu-HU" sz="2400" dirty="0" smtClean="0"/>
              <a:t> (</a:t>
            </a:r>
            <a:r>
              <a:rPr lang="hu-HU" sz="2400" dirty="0" err="1" smtClean="0"/>
              <a:t>ideologisch-dogmatisch</a:t>
            </a:r>
            <a:r>
              <a:rPr lang="hu-HU" sz="2400" dirty="0" smtClean="0"/>
              <a:t>)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Globalisation</a:t>
            </a:r>
            <a:r>
              <a:rPr lang="hu-HU" sz="2400" dirty="0" smtClean="0"/>
              <a:t> (</a:t>
            </a:r>
            <a:r>
              <a:rPr lang="hu-HU" sz="2400" dirty="0" err="1" smtClean="0"/>
              <a:t>wirtschaftlich</a:t>
            </a:r>
            <a:r>
              <a:rPr lang="hu-HU" sz="2400" dirty="0" smtClean="0"/>
              <a:t>)</a:t>
            </a:r>
          </a:p>
          <a:p>
            <a:pPr marL="0" indent="0">
              <a:buNone/>
            </a:pPr>
            <a:r>
              <a:rPr lang="hu-HU" dirty="0"/>
              <a:t>	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53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4352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Kampf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um</a:t>
            </a:r>
            <a:r>
              <a:rPr lang="hu-HU" sz="3600" b="1" dirty="0" smtClean="0"/>
              <a:t> den Kanon</a:t>
            </a:r>
            <a:br>
              <a:rPr lang="hu-HU" sz="3600" b="1" dirty="0" smtClean="0"/>
            </a:br>
            <a:r>
              <a:rPr lang="hu-HU" sz="3200" b="1" dirty="0" err="1" smtClean="0"/>
              <a:t>Identitätspolitik</a:t>
            </a:r>
            <a:r>
              <a:rPr lang="hu-HU" sz="3200" b="1" dirty="0" smtClean="0"/>
              <a:t> in </a:t>
            </a:r>
            <a:r>
              <a:rPr lang="hu-HU" sz="3200" b="1" dirty="0" err="1" smtClean="0"/>
              <a:t>Medien</a:t>
            </a:r>
            <a:r>
              <a:rPr lang="hu-HU" sz="3200" b="1" dirty="0" smtClean="0"/>
              <a:t> der </a:t>
            </a:r>
            <a:r>
              <a:rPr lang="hu-HU" sz="3200" b="1" dirty="0" err="1" smtClean="0"/>
              <a:t>Literatur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69087"/>
            <a:ext cx="10515600" cy="37976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/>
              <a:t>Kanon</a:t>
            </a:r>
            <a:endParaRPr lang="hu-HU" dirty="0"/>
          </a:p>
          <a:p>
            <a:pPr marL="0" indent="0" algn="ctr">
              <a:buNone/>
            </a:pPr>
            <a:r>
              <a:rPr lang="hu-HU" sz="2400" dirty="0" err="1" smtClean="0"/>
              <a:t>Richtschnur</a:t>
            </a:r>
            <a:r>
              <a:rPr lang="hu-HU" sz="2400" dirty="0" smtClean="0"/>
              <a:t>, </a:t>
            </a:r>
            <a:r>
              <a:rPr lang="hu-HU" sz="2400" dirty="0" err="1" smtClean="0"/>
              <a:t>Maßstab</a:t>
            </a:r>
            <a:r>
              <a:rPr lang="hu-HU" sz="2400" dirty="0" smtClean="0"/>
              <a:t>, </a:t>
            </a:r>
            <a:r>
              <a:rPr lang="hu-HU" sz="2400" dirty="0" err="1" smtClean="0"/>
              <a:t>Auswahl</a:t>
            </a:r>
            <a:r>
              <a:rPr lang="hu-HU" sz="2400" dirty="0" smtClean="0"/>
              <a:t>, </a:t>
            </a:r>
            <a:r>
              <a:rPr lang="hu-HU" sz="2400" dirty="0" err="1" smtClean="0"/>
              <a:t>Norm</a:t>
            </a:r>
            <a:r>
              <a:rPr lang="hu-HU" sz="2400" dirty="0" smtClean="0"/>
              <a:t>: </a:t>
            </a:r>
            <a:r>
              <a:rPr lang="hu-HU" sz="2400" dirty="0" err="1" smtClean="0"/>
              <a:t>Liste</a:t>
            </a:r>
            <a:r>
              <a:rPr lang="hu-HU" sz="2400" dirty="0" smtClean="0"/>
              <a:t> von Texten, die in der </a:t>
            </a:r>
            <a:r>
              <a:rPr lang="hu-HU" sz="2400" dirty="0" err="1" smtClean="0"/>
              <a:t>Bildung</a:t>
            </a:r>
            <a:r>
              <a:rPr lang="hu-HU" sz="2400" dirty="0" smtClean="0"/>
              <a:t> und </a:t>
            </a:r>
            <a:r>
              <a:rPr lang="hu-HU" sz="2400" dirty="0" err="1" smtClean="0"/>
              <a:t>Kultur</a:t>
            </a:r>
            <a:r>
              <a:rPr lang="hu-HU" sz="2400" dirty="0" smtClean="0"/>
              <a:t> </a:t>
            </a:r>
            <a:r>
              <a:rPr lang="hu-HU" sz="2400" dirty="0" err="1" smtClean="0"/>
              <a:t>Identität</a:t>
            </a:r>
            <a:r>
              <a:rPr lang="hu-HU" sz="2400" dirty="0" smtClean="0"/>
              <a:t> </a:t>
            </a:r>
            <a:r>
              <a:rPr lang="hu-HU" sz="2400" dirty="0" err="1" smtClean="0"/>
              <a:t>begründet</a:t>
            </a:r>
            <a:r>
              <a:rPr lang="hu-HU" sz="2400" dirty="0" smtClean="0"/>
              <a:t> – </a:t>
            </a:r>
            <a:r>
              <a:rPr lang="hu-HU" sz="2400" dirty="0" err="1" smtClean="0"/>
              <a:t>ein</a:t>
            </a:r>
            <a:r>
              <a:rPr lang="hu-HU" sz="2400" dirty="0" smtClean="0"/>
              <a:t> </a:t>
            </a:r>
            <a:r>
              <a:rPr lang="hu-HU" sz="2400" dirty="0" err="1" smtClean="0"/>
              <a:t>Mittel</a:t>
            </a:r>
            <a:r>
              <a:rPr lang="hu-HU" sz="2400" dirty="0" smtClean="0"/>
              <a:t> </a:t>
            </a:r>
            <a:r>
              <a:rPr lang="hu-HU" sz="2400" dirty="0" err="1" smtClean="0"/>
              <a:t>kollektiver</a:t>
            </a:r>
            <a:r>
              <a:rPr lang="hu-HU" sz="2400" dirty="0" smtClean="0"/>
              <a:t> </a:t>
            </a:r>
            <a:r>
              <a:rPr lang="hu-HU" sz="2400" dirty="0" err="1" smtClean="0"/>
              <a:t>IdentitätsBILDUNG</a:t>
            </a:r>
            <a:endParaRPr lang="hu-HU" sz="2400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400" dirty="0" smtClean="0"/>
              <a:t>„</a:t>
            </a:r>
            <a:r>
              <a:rPr lang="hu-HU" sz="2400" i="1" dirty="0" smtClean="0"/>
              <a:t>Der </a:t>
            </a:r>
            <a:r>
              <a:rPr lang="hu-HU" sz="2400" i="1" dirty="0" err="1" smtClean="0"/>
              <a:t>Anspruch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eines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kanonischen</a:t>
            </a:r>
            <a:r>
              <a:rPr lang="hu-HU" sz="2400" i="1" dirty="0" smtClean="0"/>
              <a:t> Textes </a:t>
            </a:r>
            <a:r>
              <a:rPr lang="hu-HU" sz="2400" i="1" dirty="0" err="1" smtClean="0"/>
              <a:t>gegenüber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einem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rein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literarischen</a:t>
            </a:r>
            <a:r>
              <a:rPr lang="hu-HU" sz="2400" i="1" dirty="0" smtClean="0"/>
              <a:t> Text </a:t>
            </a:r>
            <a:r>
              <a:rPr lang="hu-HU" sz="2400" i="1" dirty="0" err="1" smtClean="0"/>
              <a:t>besteht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darin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dass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er</a:t>
            </a:r>
            <a:r>
              <a:rPr lang="hu-HU" sz="2400" i="1" dirty="0" smtClean="0"/>
              <a:t> die </a:t>
            </a:r>
            <a:r>
              <a:rPr lang="hu-HU" sz="2400" i="1" dirty="0" err="1" smtClean="0"/>
              <a:t>historische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Erfahrung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bzw</a:t>
            </a:r>
            <a:r>
              <a:rPr lang="hu-HU" sz="2400" i="1" dirty="0" smtClean="0"/>
              <a:t>. </a:t>
            </a:r>
            <a:r>
              <a:rPr lang="hu-HU" sz="2400" i="1" dirty="0" err="1" smtClean="0"/>
              <a:t>die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Werte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einer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kulturellen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Gruppe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repräsentiert</a:t>
            </a:r>
            <a:r>
              <a:rPr lang="hu-HU" sz="2400" i="1" dirty="0" smtClean="0"/>
              <a:t> und mit </a:t>
            </a:r>
            <a:r>
              <a:rPr lang="hu-HU" sz="2400" i="1" dirty="0" err="1" smtClean="0"/>
              <a:t>jeder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einzelnen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Lektüre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einübt</a:t>
            </a:r>
            <a:r>
              <a:rPr lang="hu-HU" sz="2400" i="1" dirty="0" smtClean="0"/>
              <a:t>. </a:t>
            </a:r>
            <a:r>
              <a:rPr lang="hu-HU" sz="2400" b="1" i="1" dirty="0" smtClean="0"/>
              <a:t>Der </a:t>
            </a:r>
            <a:r>
              <a:rPr lang="hu-HU" sz="2400" b="1" i="1" dirty="0" err="1" smtClean="0"/>
              <a:t>literarische</a:t>
            </a:r>
            <a:r>
              <a:rPr lang="hu-HU" sz="2400" b="1" i="1" dirty="0" smtClean="0"/>
              <a:t> Kanon </a:t>
            </a:r>
            <a:r>
              <a:rPr lang="hu-HU" sz="2400" b="1" i="1" dirty="0" err="1" smtClean="0"/>
              <a:t>ist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deshalb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ebenso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wie</a:t>
            </a:r>
            <a:r>
              <a:rPr lang="hu-HU" sz="2400" i="1" dirty="0" smtClean="0"/>
              <a:t> die </a:t>
            </a:r>
            <a:r>
              <a:rPr lang="hu-HU" sz="2400" i="1" dirty="0" err="1" smtClean="0"/>
              <a:t>Gedichte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Mythos</a:t>
            </a:r>
            <a:r>
              <a:rPr lang="hu-HU" sz="2400" i="1" dirty="0" smtClean="0"/>
              <a:t> </a:t>
            </a:r>
            <a:r>
              <a:rPr lang="hu-HU" sz="2400" b="1" i="1" dirty="0" err="1" smtClean="0"/>
              <a:t>ein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wichtiges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Prägewerk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kollektiver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Identität</a:t>
            </a:r>
            <a:r>
              <a:rPr lang="hu-HU" sz="2400" i="1" dirty="0" smtClean="0"/>
              <a:t>.</a:t>
            </a:r>
            <a:r>
              <a:rPr lang="hu-HU" sz="2400" dirty="0" smtClean="0"/>
              <a:t>” </a:t>
            </a:r>
            <a:r>
              <a:rPr lang="hu-HU" sz="1600" dirty="0" smtClean="0"/>
              <a:t>(Assmann 223)</a:t>
            </a:r>
            <a:endParaRPr lang="hu-HU" sz="1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2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3744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Kanon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87804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dirty="0" smtClean="0"/>
              <a:t>„</a:t>
            </a:r>
            <a:r>
              <a:rPr lang="hu-HU" sz="2400" i="1" dirty="0" smtClean="0"/>
              <a:t>in </a:t>
            </a:r>
            <a:r>
              <a:rPr lang="hu-HU" sz="2400" i="1" dirty="0"/>
              <a:t>der </a:t>
            </a:r>
            <a:r>
              <a:rPr lang="hu-HU" sz="2400" i="1" dirty="0" err="1"/>
              <a:t>Lit</a:t>
            </a:r>
            <a:r>
              <a:rPr lang="hu-HU" sz="2400" i="1" dirty="0"/>
              <a:t>. e. </a:t>
            </a:r>
            <a:r>
              <a:rPr lang="hu-HU" sz="2400" i="1" dirty="0" err="1"/>
              <a:t>als</a:t>
            </a:r>
            <a:r>
              <a:rPr lang="hu-HU" sz="2400" i="1" dirty="0"/>
              <a:t> </a:t>
            </a:r>
            <a:r>
              <a:rPr lang="hu-HU" sz="2400" i="1" dirty="0" err="1"/>
              <a:t>allgemeingültig</a:t>
            </a:r>
            <a:r>
              <a:rPr lang="hu-HU" sz="2400" i="1" dirty="0"/>
              <a:t> und </a:t>
            </a:r>
            <a:r>
              <a:rPr lang="hu-HU" sz="2400" i="1" dirty="0" err="1"/>
              <a:t>dauernd</a:t>
            </a:r>
            <a:r>
              <a:rPr lang="hu-HU" sz="2400" i="1" dirty="0"/>
              <a:t> </a:t>
            </a:r>
            <a:r>
              <a:rPr lang="hu-HU" sz="2400" i="1" dirty="0" err="1"/>
              <a:t>verbindlich</a:t>
            </a:r>
            <a:r>
              <a:rPr lang="hu-HU" sz="2400" i="1" dirty="0"/>
              <a:t> </a:t>
            </a:r>
            <a:r>
              <a:rPr lang="hu-HU" sz="2400" i="1" dirty="0" err="1"/>
              <a:t>gedachte</a:t>
            </a:r>
            <a:r>
              <a:rPr lang="hu-HU" sz="2400" i="1" dirty="0"/>
              <a:t> </a:t>
            </a:r>
            <a:r>
              <a:rPr lang="hu-HU" sz="2400" i="1" dirty="0" err="1"/>
              <a:t>Auswahl</a:t>
            </a:r>
            <a:r>
              <a:rPr lang="hu-HU" sz="2400" i="1" dirty="0"/>
              <a:t> </a:t>
            </a:r>
            <a:r>
              <a:rPr lang="hu-HU" sz="2400" i="1" dirty="0" err="1"/>
              <a:t>vorbildlicher</a:t>
            </a:r>
            <a:r>
              <a:rPr lang="hu-HU" sz="2400" i="1" dirty="0"/>
              <a:t> </a:t>
            </a:r>
            <a:r>
              <a:rPr lang="hu-HU" sz="2400" i="1" dirty="0" err="1"/>
              <a:t>dichterischer</a:t>
            </a:r>
            <a:r>
              <a:rPr lang="hu-HU" sz="2400" i="1" dirty="0"/>
              <a:t> </a:t>
            </a:r>
            <a:r>
              <a:rPr lang="hu-HU" sz="2400" i="1" dirty="0" err="1"/>
              <a:t>oder</a:t>
            </a:r>
            <a:r>
              <a:rPr lang="hu-HU" sz="2400" i="1" dirty="0"/>
              <a:t> </a:t>
            </a:r>
            <a:r>
              <a:rPr lang="hu-HU" sz="2400" i="1" dirty="0" err="1"/>
              <a:t>rednerischer</a:t>
            </a:r>
            <a:r>
              <a:rPr lang="hu-HU" sz="2400" i="1" dirty="0"/>
              <a:t> </a:t>
            </a:r>
            <a:r>
              <a:rPr lang="hu-HU" sz="2400" i="1" dirty="0" err="1"/>
              <a:t>Leistungen</a:t>
            </a:r>
            <a:r>
              <a:rPr lang="hu-HU" sz="2400" i="1" dirty="0"/>
              <a:t>, K. </a:t>
            </a:r>
            <a:r>
              <a:rPr lang="hu-HU" sz="2400" i="1" dirty="0" err="1"/>
              <a:t>mustergültiger</a:t>
            </a:r>
            <a:r>
              <a:rPr lang="hu-HU" sz="2400" i="1" dirty="0"/>
              <a:t> </a:t>
            </a:r>
            <a:r>
              <a:rPr lang="hu-HU" sz="2400" i="1" dirty="0" err="1"/>
              <a:t>Autoren</a:t>
            </a:r>
            <a:r>
              <a:rPr lang="hu-HU" sz="2400" i="1" dirty="0"/>
              <a:t>.” </a:t>
            </a:r>
            <a:r>
              <a:rPr lang="hu-HU" sz="1600" dirty="0"/>
              <a:t>(</a:t>
            </a:r>
            <a:r>
              <a:rPr lang="hu-HU" sz="1600" dirty="0" err="1"/>
              <a:t>Gero</a:t>
            </a:r>
            <a:r>
              <a:rPr lang="hu-HU" sz="1600" dirty="0"/>
              <a:t> von </a:t>
            </a:r>
            <a:r>
              <a:rPr lang="hu-HU" sz="1600" dirty="0" err="1"/>
              <a:t>Wilpert</a:t>
            </a:r>
            <a:r>
              <a:rPr lang="hu-HU" sz="1600" dirty="0"/>
              <a:t>: </a:t>
            </a:r>
            <a:r>
              <a:rPr lang="hu-HU" sz="1600" dirty="0" err="1"/>
              <a:t>Sachwörterbuch</a:t>
            </a:r>
            <a:r>
              <a:rPr lang="hu-HU" sz="1600" dirty="0"/>
              <a:t> der </a:t>
            </a:r>
            <a:r>
              <a:rPr lang="hu-HU" sz="1600" dirty="0" err="1"/>
              <a:t>Literatur</a:t>
            </a:r>
            <a:r>
              <a:rPr lang="hu-HU" sz="1600" dirty="0" smtClean="0"/>
              <a:t>)</a:t>
            </a:r>
          </a:p>
          <a:p>
            <a:endParaRPr lang="hu-HU" dirty="0" smtClean="0"/>
          </a:p>
          <a:p>
            <a:pPr marL="0" indent="0" algn="ctr">
              <a:buNone/>
            </a:pPr>
            <a:r>
              <a:rPr lang="hu-HU" sz="2400" dirty="0" err="1" smtClean="0"/>
              <a:t>Kanons</a:t>
            </a:r>
            <a:r>
              <a:rPr lang="hu-HU" sz="2400" dirty="0" smtClean="0"/>
              <a:t> </a:t>
            </a:r>
            <a:r>
              <a:rPr lang="hu-HU" sz="2400" dirty="0" err="1"/>
              <a:t>sind</a:t>
            </a:r>
            <a:r>
              <a:rPr lang="hu-HU" sz="2400" dirty="0"/>
              <a:t> </a:t>
            </a:r>
            <a:r>
              <a:rPr lang="hu-HU" sz="2400" dirty="0" err="1"/>
              <a:t>institutionalisierte</a:t>
            </a:r>
            <a:r>
              <a:rPr lang="hu-HU" sz="2400" dirty="0"/>
              <a:t>, </a:t>
            </a:r>
            <a:r>
              <a:rPr lang="hu-HU" sz="2400" dirty="0" err="1"/>
              <a:t>ideologiegeladene</a:t>
            </a:r>
            <a:r>
              <a:rPr lang="hu-HU" sz="2400" dirty="0"/>
              <a:t> „</a:t>
            </a:r>
            <a:r>
              <a:rPr lang="hu-HU" sz="2400" dirty="0" err="1"/>
              <a:t>Modeerscheinungen</a:t>
            </a:r>
            <a:r>
              <a:rPr lang="hu-HU" sz="2400" dirty="0"/>
              <a:t>”, </a:t>
            </a:r>
            <a:r>
              <a:rPr lang="hu-HU" sz="2400" dirty="0" err="1"/>
              <a:t>sie</a:t>
            </a:r>
            <a:r>
              <a:rPr lang="hu-HU" sz="2400" dirty="0"/>
              <a:t> </a:t>
            </a:r>
            <a:r>
              <a:rPr lang="hu-HU" sz="2400" dirty="0" err="1"/>
              <a:t>ändern</a:t>
            </a:r>
            <a:r>
              <a:rPr lang="hu-HU" sz="2400" dirty="0"/>
              <a:t> </a:t>
            </a:r>
            <a:r>
              <a:rPr lang="hu-HU" sz="2400" dirty="0" err="1"/>
              <a:t>sich</a:t>
            </a:r>
            <a:r>
              <a:rPr lang="hu-HU" sz="2400" dirty="0"/>
              <a:t> von Zeit </a:t>
            </a:r>
            <a:r>
              <a:rPr lang="hu-HU" sz="2400" dirty="0" err="1"/>
              <a:t>zu</a:t>
            </a:r>
            <a:r>
              <a:rPr lang="hu-HU" sz="2400" dirty="0"/>
              <a:t> </a:t>
            </a:r>
            <a:r>
              <a:rPr lang="hu-HU" sz="2400" dirty="0" err="1"/>
              <a:t>Zeit</a:t>
            </a:r>
            <a:r>
              <a:rPr lang="hu-HU" sz="2400" dirty="0"/>
              <a:t> </a:t>
            </a:r>
            <a:r>
              <a:rPr lang="hu-HU" sz="2400" dirty="0" err="1" smtClean="0"/>
              <a:t>oder</a:t>
            </a:r>
            <a:r>
              <a:rPr lang="hu-HU" sz="2400" dirty="0" smtClean="0"/>
              <a:t> </a:t>
            </a:r>
            <a:r>
              <a:rPr lang="hu-HU" sz="2400" dirty="0" err="1"/>
              <a:t>werden</a:t>
            </a:r>
            <a:r>
              <a:rPr lang="hu-HU" sz="2400" dirty="0"/>
              <a:t> </a:t>
            </a:r>
            <a:r>
              <a:rPr lang="hu-HU" sz="2400" dirty="0" err="1"/>
              <a:t>geändert</a:t>
            </a:r>
            <a:r>
              <a:rPr lang="hu-HU" sz="2400" dirty="0"/>
              <a:t>! </a:t>
            </a:r>
            <a:r>
              <a:rPr lang="hu-HU" sz="2400" dirty="0" err="1"/>
              <a:t>Sie</a:t>
            </a:r>
            <a:r>
              <a:rPr lang="hu-HU" sz="2400" dirty="0"/>
              <a:t> </a:t>
            </a:r>
            <a:r>
              <a:rPr lang="hu-HU" sz="2400" dirty="0" err="1"/>
              <a:t>spiegeln</a:t>
            </a:r>
            <a:r>
              <a:rPr lang="hu-HU" sz="2400" dirty="0"/>
              <a:t> </a:t>
            </a:r>
            <a:r>
              <a:rPr lang="hu-HU" sz="2400" dirty="0" err="1"/>
              <a:t>u.a</a:t>
            </a:r>
            <a:r>
              <a:rPr lang="hu-HU" sz="2400" dirty="0"/>
              <a:t>. </a:t>
            </a:r>
            <a:r>
              <a:rPr lang="hu-HU" sz="2400" dirty="0" err="1"/>
              <a:t>das</a:t>
            </a:r>
            <a:r>
              <a:rPr lang="hu-HU" sz="2400" dirty="0"/>
              <a:t> </a:t>
            </a:r>
            <a:r>
              <a:rPr lang="hu-HU" sz="2400" dirty="0" err="1"/>
              <a:t>oft</a:t>
            </a:r>
            <a:r>
              <a:rPr lang="hu-HU" sz="2400" dirty="0"/>
              <a:t> </a:t>
            </a:r>
            <a:r>
              <a:rPr lang="hu-HU" sz="2400" dirty="0" err="1"/>
              <a:t>stark</a:t>
            </a:r>
            <a:r>
              <a:rPr lang="hu-HU" sz="2400" dirty="0"/>
              <a:t> </a:t>
            </a:r>
            <a:r>
              <a:rPr lang="hu-HU" sz="2400" dirty="0" err="1"/>
              <a:t>durchpolitisierte</a:t>
            </a:r>
            <a:r>
              <a:rPr lang="hu-HU" sz="2400" dirty="0"/>
              <a:t> </a:t>
            </a:r>
            <a:r>
              <a:rPr lang="hu-HU" sz="2400" dirty="0" err="1"/>
              <a:t>Bildungsideal</a:t>
            </a:r>
            <a:r>
              <a:rPr lang="hu-HU" sz="2400" dirty="0"/>
              <a:t> </a:t>
            </a:r>
            <a:r>
              <a:rPr lang="hu-HU" sz="2400" dirty="0" err="1"/>
              <a:t>einer</a:t>
            </a:r>
            <a:r>
              <a:rPr lang="hu-HU" sz="2400" dirty="0"/>
              <a:t> Zeit </a:t>
            </a:r>
            <a:r>
              <a:rPr lang="hu-HU" sz="2400" dirty="0" err="1"/>
              <a:t>wider</a:t>
            </a:r>
            <a:r>
              <a:rPr lang="hu-HU" sz="2400" dirty="0" smtClean="0"/>
              <a:t>…</a:t>
            </a:r>
          </a:p>
          <a:p>
            <a:endParaRPr lang="hu-HU" dirty="0"/>
          </a:p>
          <a:p>
            <a:endParaRPr lang="hu-HU" dirty="0" smtClean="0"/>
          </a:p>
          <a:p>
            <a:endParaRPr lang="hu-HU" sz="16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03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9770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u-HU" sz="3600" dirty="0"/>
              <a:t/>
            </a:r>
            <a:br>
              <a:rPr lang="hu-HU" sz="3600" dirty="0"/>
            </a:br>
            <a:r>
              <a:rPr lang="hu-HU" sz="3600" b="1" dirty="0" smtClean="0"/>
              <a:t>Faktoren</a:t>
            </a:r>
            <a:r>
              <a:rPr lang="hu-HU" sz="3600" b="1" dirty="0"/>
              <a:t>, die </a:t>
            </a:r>
            <a:r>
              <a:rPr lang="hu-HU" sz="3600" b="1" dirty="0" err="1" smtClean="0"/>
              <a:t>Kanons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bestimmen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oder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beeinflussen</a:t>
            </a:r>
            <a:r>
              <a:rPr lang="hu-HU" sz="3600" b="1" dirty="0" smtClean="0"/>
              <a:t>(</a:t>
            </a:r>
            <a:r>
              <a:rPr lang="hu-HU" sz="3600" b="1" dirty="0" err="1" smtClean="0"/>
              <a:t>können</a:t>
            </a:r>
            <a:r>
              <a:rPr lang="hu-HU" sz="3600" b="1" dirty="0"/>
              <a:t>):</a:t>
            </a:r>
            <a:br>
              <a:rPr lang="hu-HU" sz="3600" b="1" dirty="0"/>
            </a:b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305406"/>
            <a:ext cx="10515600" cy="431320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hu-HU" sz="3900" b="1" dirty="0" err="1"/>
              <a:t>Politik</a:t>
            </a:r>
            <a:r>
              <a:rPr lang="hu-HU" sz="3900" dirty="0"/>
              <a:t> </a:t>
            </a:r>
            <a:r>
              <a:rPr lang="hu-HU" dirty="0"/>
              <a:t>– </a:t>
            </a:r>
            <a:r>
              <a:rPr lang="hu-HU" dirty="0" err="1"/>
              <a:t>je</a:t>
            </a:r>
            <a:r>
              <a:rPr lang="hu-HU" dirty="0"/>
              <a:t> nach </a:t>
            </a:r>
            <a:r>
              <a:rPr lang="hu-HU" dirty="0" err="1"/>
              <a:t>Ideologie</a:t>
            </a:r>
            <a:r>
              <a:rPr lang="hu-HU" dirty="0"/>
              <a:t> </a:t>
            </a:r>
            <a:r>
              <a:rPr lang="hu-HU" dirty="0" err="1"/>
              <a:t>totalitärer</a:t>
            </a:r>
            <a:r>
              <a:rPr lang="hu-HU" dirty="0"/>
              <a:t> </a:t>
            </a:r>
            <a:r>
              <a:rPr lang="hu-HU" dirty="0" err="1"/>
              <a:t>Diktaturen</a:t>
            </a:r>
            <a:r>
              <a:rPr lang="hu-HU" dirty="0"/>
              <a:t>: </a:t>
            </a:r>
            <a:r>
              <a:rPr lang="hu-HU" dirty="0" err="1"/>
              <a:t>z.B</a:t>
            </a:r>
            <a:r>
              <a:rPr lang="hu-HU" dirty="0" smtClean="0"/>
              <a:t>.</a:t>
            </a:r>
          </a:p>
          <a:p>
            <a:pPr marL="0" lv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2400" b="1" i="1" dirty="0" smtClean="0"/>
              <a:t>das </a:t>
            </a:r>
            <a:r>
              <a:rPr lang="hu-HU" sz="2400" b="1" i="1" dirty="0" err="1"/>
              <a:t>Dritte</a:t>
            </a:r>
            <a:r>
              <a:rPr lang="hu-HU" sz="2400" b="1" i="1" dirty="0"/>
              <a:t> </a:t>
            </a:r>
            <a:r>
              <a:rPr lang="hu-HU" sz="2400" b="1" i="1" dirty="0" smtClean="0"/>
              <a:t>Reich</a:t>
            </a:r>
            <a:r>
              <a:rPr lang="hu-HU" sz="2400" dirty="0" smtClean="0"/>
              <a:t>:</a:t>
            </a:r>
          </a:p>
          <a:p>
            <a:pPr marL="0" indent="0" algn="ctr">
              <a:buNone/>
            </a:pPr>
            <a:r>
              <a:rPr lang="hu-HU" sz="2400" dirty="0" err="1" smtClean="0"/>
              <a:t>historische</a:t>
            </a:r>
            <a:r>
              <a:rPr lang="hu-HU" sz="2400" dirty="0" smtClean="0"/>
              <a:t> </a:t>
            </a:r>
            <a:r>
              <a:rPr lang="hu-HU" sz="2400" dirty="0" err="1"/>
              <a:t>Romane</a:t>
            </a:r>
            <a:r>
              <a:rPr lang="hu-HU" sz="2400" dirty="0"/>
              <a:t>, </a:t>
            </a:r>
            <a:r>
              <a:rPr lang="hu-HU" sz="2400" dirty="0" err="1" smtClean="0"/>
              <a:t>Bauerromane</a:t>
            </a:r>
            <a:r>
              <a:rPr lang="hu-HU" sz="2400" dirty="0"/>
              <a:t> </a:t>
            </a:r>
            <a:r>
              <a:rPr lang="hu-HU" sz="2400" dirty="0" smtClean="0"/>
              <a:t>(</a:t>
            </a:r>
            <a:r>
              <a:rPr lang="hu-HU" sz="2400" dirty="0" err="1" smtClean="0"/>
              <a:t>Blut</a:t>
            </a:r>
            <a:r>
              <a:rPr lang="hu-HU" sz="2400" dirty="0" smtClean="0"/>
              <a:t>-und-</a:t>
            </a:r>
            <a:r>
              <a:rPr lang="hu-HU" sz="2400" dirty="0" err="1" smtClean="0"/>
              <a:t>Boden</a:t>
            </a:r>
            <a:r>
              <a:rPr lang="hu-HU" sz="2400" dirty="0" smtClean="0"/>
              <a:t>-</a:t>
            </a:r>
            <a:r>
              <a:rPr lang="hu-HU" sz="2400" dirty="0" err="1" smtClean="0"/>
              <a:t>Thematik</a:t>
            </a:r>
            <a:r>
              <a:rPr lang="hu-HU" sz="2400" dirty="0" smtClean="0"/>
              <a:t>), </a:t>
            </a:r>
            <a:r>
              <a:rPr lang="hu-HU" sz="2400" dirty="0" err="1"/>
              <a:t>Frauenromane</a:t>
            </a:r>
            <a:r>
              <a:rPr lang="hu-HU" sz="2400" dirty="0"/>
              <a:t> (</a:t>
            </a:r>
            <a:r>
              <a:rPr lang="hu-HU" sz="2400" dirty="0" err="1" smtClean="0"/>
              <a:t>Frau</a:t>
            </a:r>
            <a:r>
              <a:rPr lang="hu-HU" sz="2400" dirty="0" smtClean="0"/>
              <a:t> </a:t>
            </a:r>
            <a:r>
              <a:rPr lang="hu-HU" sz="2400" dirty="0" err="1"/>
              <a:t>als</a:t>
            </a:r>
            <a:r>
              <a:rPr lang="hu-HU" sz="2400" dirty="0"/>
              <a:t> </a:t>
            </a:r>
            <a:r>
              <a:rPr lang="hu-HU" sz="2400" dirty="0" err="1"/>
              <a:t>brave</a:t>
            </a:r>
            <a:r>
              <a:rPr lang="hu-HU" sz="2400" dirty="0"/>
              <a:t> </a:t>
            </a:r>
            <a:r>
              <a:rPr lang="hu-HU" sz="2400" dirty="0" err="1"/>
              <a:t>Hausfrau</a:t>
            </a:r>
            <a:r>
              <a:rPr lang="hu-HU" sz="2400" dirty="0"/>
              <a:t> </a:t>
            </a:r>
            <a:r>
              <a:rPr lang="hu-HU" sz="2400" dirty="0" err="1"/>
              <a:t>als</a:t>
            </a:r>
            <a:r>
              <a:rPr lang="hu-HU" sz="2400" dirty="0"/>
              <a:t> „</a:t>
            </a:r>
            <a:r>
              <a:rPr lang="hu-HU" sz="2400" dirty="0" err="1"/>
              <a:t>Gebärmaschine</a:t>
            </a:r>
            <a:r>
              <a:rPr lang="hu-HU" sz="2400" dirty="0"/>
              <a:t>” </a:t>
            </a:r>
            <a:r>
              <a:rPr lang="hu-HU" sz="2400" dirty="0" err="1"/>
              <a:t>für</a:t>
            </a:r>
            <a:r>
              <a:rPr lang="hu-HU" sz="2400" dirty="0"/>
              <a:t> </a:t>
            </a:r>
            <a:r>
              <a:rPr lang="hu-HU" sz="2400" dirty="0" smtClean="0"/>
              <a:t>Hitler), </a:t>
            </a:r>
            <a:r>
              <a:rPr lang="hu-HU" sz="2400" dirty="0" err="1"/>
              <a:t>antikommunistische</a:t>
            </a:r>
            <a:r>
              <a:rPr lang="hu-HU" sz="2400" dirty="0"/>
              <a:t> </a:t>
            </a:r>
            <a:r>
              <a:rPr lang="hu-HU" sz="2400" dirty="0" err="1"/>
              <a:t>Tendenzliteratur</a:t>
            </a:r>
            <a:r>
              <a:rPr lang="hu-HU" sz="2400" dirty="0"/>
              <a:t> etc. - </a:t>
            </a:r>
            <a:r>
              <a:rPr lang="hu-HU" sz="2400" dirty="0" err="1"/>
              <a:t>Schematismus</a:t>
            </a:r>
            <a:endParaRPr lang="hu-HU" sz="2400" dirty="0"/>
          </a:p>
          <a:p>
            <a:pPr marL="0" indent="0" algn="ctr">
              <a:buNone/>
            </a:pPr>
            <a:endParaRPr lang="hu-HU" sz="2400" b="1" i="1" dirty="0" smtClean="0"/>
          </a:p>
          <a:p>
            <a:pPr marL="0" indent="0" algn="ctr">
              <a:buNone/>
            </a:pPr>
            <a:r>
              <a:rPr lang="hu-HU" sz="2400" b="1" i="1" dirty="0" err="1" smtClean="0"/>
              <a:t>kommunistische</a:t>
            </a:r>
            <a:r>
              <a:rPr lang="hu-HU" sz="2400" b="1" i="1" dirty="0" smtClean="0"/>
              <a:t> </a:t>
            </a:r>
            <a:r>
              <a:rPr lang="hu-HU" sz="2400" i="1" dirty="0" err="1" smtClean="0"/>
              <a:t>Regimes</a:t>
            </a:r>
            <a:r>
              <a:rPr lang="hu-HU" sz="2400" dirty="0" smtClean="0"/>
              <a:t>:</a:t>
            </a:r>
          </a:p>
          <a:p>
            <a:pPr marL="0" indent="0" algn="ctr">
              <a:buNone/>
            </a:pPr>
            <a:r>
              <a:rPr lang="hu-HU" sz="2400" dirty="0" err="1" smtClean="0"/>
              <a:t>antinationa</a:t>
            </a:r>
            <a:r>
              <a:rPr lang="hu-HU" sz="2400" dirty="0" smtClean="0"/>
              <a:t>(</a:t>
            </a:r>
            <a:r>
              <a:rPr lang="hu-HU" sz="2400" dirty="0" err="1" smtClean="0"/>
              <a:t>listisch</a:t>
            </a:r>
            <a:r>
              <a:rPr lang="hu-HU" sz="2400" dirty="0" smtClean="0"/>
              <a:t>)e</a:t>
            </a:r>
            <a:r>
              <a:rPr lang="hu-HU" sz="2400" dirty="0"/>
              <a:t>, </a:t>
            </a:r>
            <a:r>
              <a:rPr lang="hu-HU" sz="2400" dirty="0" err="1"/>
              <a:t>antikapitalistische</a:t>
            </a:r>
            <a:r>
              <a:rPr lang="hu-HU" sz="2400" dirty="0"/>
              <a:t>, </a:t>
            </a:r>
            <a:r>
              <a:rPr lang="hu-HU" sz="2400" dirty="0" err="1"/>
              <a:t>kommunistische</a:t>
            </a:r>
            <a:r>
              <a:rPr lang="hu-HU" sz="2400" dirty="0"/>
              <a:t> </a:t>
            </a:r>
            <a:r>
              <a:rPr lang="hu-HU" sz="2400" dirty="0" err="1"/>
              <a:t>Tendenzen</a:t>
            </a:r>
            <a:r>
              <a:rPr lang="hu-HU" sz="2400" dirty="0"/>
              <a:t>: Mann und </a:t>
            </a:r>
            <a:r>
              <a:rPr lang="hu-HU" sz="2400" dirty="0" err="1"/>
              <a:t>Frau</a:t>
            </a:r>
            <a:r>
              <a:rPr lang="hu-HU" sz="2400" dirty="0"/>
              <a:t> der </a:t>
            </a:r>
            <a:r>
              <a:rPr lang="hu-HU" sz="2400" dirty="0" err="1"/>
              <a:t>Arbeiterklasse</a:t>
            </a:r>
            <a:r>
              <a:rPr lang="hu-HU" sz="2400" dirty="0"/>
              <a:t> </a:t>
            </a:r>
            <a:r>
              <a:rPr lang="hu-HU" sz="2400" dirty="0" err="1"/>
              <a:t>als</a:t>
            </a:r>
            <a:r>
              <a:rPr lang="hu-HU" sz="2400" dirty="0"/>
              <a:t> </a:t>
            </a:r>
            <a:r>
              <a:rPr lang="hu-HU" sz="2400" dirty="0" err="1"/>
              <a:t>neuer</a:t>
            </a:r>
            <a:r>
              <a:rPr lang="hu-HU" sz="2400" dirty="0"/>
              <a:t> </a:t>
            </a:r>
            <a:r>
              <a:rPr lang="hu-HU" sz="2400" dirty="0" err="1"/>
              <a:t>Heldentyp</a:t>
            </a:r>
            <a:r>
              <a:rPr lang="hu-HU" sz="2400" dirty="0"/>
              <a:t>, </a:t>
            </a:r>
            <a:r>
              <a:rPr lang="hu-HU" sz="2400" dirty="0" err="1"/>
              <a:t>neuer</a:t>
            </a:r>
            <a:r>
              <a:rPr lang="hu-HU" sz="2400" dirty="0"/>
              <a:t> </a:t>
            </a:r>
            <a:r>
              <a:rPr lang="hu-HU" sz="2400" dirty="0" err="1"/>
              <a:t>Mensch</a:t>
            </a:r>
            <a:r>
              <a:rPr lang="hu-HU" sz="2400" dirty="0"/>
              <a:t>, </a:t>
            </a:r>
            <a:r>
              <a:rPr lang="hu-HU" sz="2400" dirty="0" err="1"/>
              <a:t>Produktionsromane</a:t>
            </a:r>
            <a:r>
              <a:rPr lang="hu-HU" sz="2400" dirty="0"/>
              <a:t> </a:t>
            </a:r>
            <a:r>
              <a:rPr lang="hu-HU" sz="2400" dirty="0" smtClean="0"/>
              <a:t>etc</a:t>
            </a:r>
            <a:r>
              <a:rPr lang="hu-HU" sz="2400" dirty="0"/>
              <a:t>.</a:t>
            </a:r>
            <a:r>
              <a:rPr lang="hu-HU" sz="2400" dirty="0" smtClean="0"/>
              <a:t> </a:t>
            </a:r>
            <a:r>
              <a:rPr lang="hu-HU" sz="2400" dirty="0"/>
              <a:t>- </a:t>
            </a:r>
            <a:r>
              <a:rPr lang="hu-HU" sz="2400" dirty="0" err="1"/>
              <a:t>Schematismus</a:t>
            </a:r>
            <a:endParaRPr lang="hu-HU" sz="24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2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512438"/>
            <a:ext cx="10515600" cy="1804638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Faktoren, </a:t>
            </a:r>
            <a:r>
              <a:rPr lang="hu-HU" sz="3600" b="1" dirty="0" err="1"/>
              <a:t>die</a:t>
            </a:r>
            <a:r>
              <a:rPr lang="hu-HU" sz="3600" b="1" dirty="0"/>
              <a:t> </a:t>
            </a:r>
            <a:r>
              <a:rPr lang="hu-HU" sz="3600" b="1" dirty="0" err="1"/>
              <a:t>Kanons</a:t>
            </a:r>
            <a:r>
              <a:rPr lang="hu-HU" sz="3600" b="1" dirty="0"/>
              <a:t> </a:t>
            </a:r>
            <a:r>
              <a:rPr lang="hu-HU" sz="3600" b="1" dirty="0" err="1"/>
              <a:t>bestimmen</a:t>
            </a:r>
            <a:r>
              <a:rPr lang="hu-HU" sz="3600" b="1" dirty="0"/>
              <a:t> </a:t>
            </a:r>
            <a:r>
              <a:rPr lang="hu-HU" sz="3600" b="1" dirty="0" err="1"/>
              <a:t>oder</a:t>
            </a:r>
            <a:r>
              <a:rPr lang="hu-HU" sz="3600" b="1" dirty="0"/>
              <a:t> </a:t>
            </a:r>
            <a:r>
              <a:rPr lang="hu-HU" sz="3600" b="1" dirty="0" err="1" smtClean="0"/>
              <a:t>beeinflussen</a:t>
            </a:r>
            <a:r>
              <a:rPr lang="hu-HU" sz="3600" b="1" dirty="0" smtClean="0"/>
              <a:t>(</a:t>
            </a:r>
            <a:r>
              <a:rPr lang="hu-HU" sz="3600" b="1" dirty="0" err="1" smtClean="0"/>
              <a:t>können</a:t>
            </a:r>
            <a:r>
              <a:rPr lang="hu-HU" sz="3600" b="1" dirty="0"/>
              <a:t>):</a:t>
            </a:r>
            <a:br>
              <a:rPr lang="hu-HU" sz="3600" b="1" dirty="0"/>
            </a:b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023778"/>
            <a:ext cx="10515600" cy="4007200"/>
          </a:xfrm>
        </p:spPr>
        <p:txBody>
          <a:bodyPr/>
          <a:lstStyle/>
          <a:p>
            <a:pPr marL="0" indent="0" algn="ctr">
              <a:buNone/>
            </a:pPr>
            <a:endParaRPr lang="hu-HU" b="1" i="1" dirty="0" smtClean="0"/>
          </a:p>
          <a:p>
            <a:pPr marL="0" indent="0" algn="ctr">
              <a:buNone/>
            </a:pPr>
            <a:r>
              <a:rPr lang="hu-HU" sz="2400" b="1" i="1" dirty="0" smtClean="0"/>
              <a:t>Demokratie</a:t>
            </a:r>
            <a:r>
              <a:rPr lang="hu-HU" sz="2400" dirty="0"/>
              <a:t>: </a:t>
            </a:r>
            <a:r>
              <a:rPr lang="hu-HU" sz="2400" dirty="0" err="1"/>
              <a:t>Wertepluralität</a:t>
            </a:r>
            <a:endParaRPr lang="hu-HU" sz="2400" dirty="0"/>
          </a:p>
          <a:p>
            <a:pPr marL="0" indent="0" algn="ctr">
              <a:buNone/>
            </a:pPr>
            <a:endParaRPr lang="hu-HU" sz="2400" b="1" i="1" dirty="0" smtClean="0"/>
          </a:p>
          <a:p>
            <a:pPr marL="0" indent="0" algn="ctr">
              <a:buNone/>
            </a:pPr>
            <a:r>
              <a:rPr lang="hu-HU" sz="2400" b="1" i="1" dirty="0" err="1" smtClean="0"/>
              <a:t>Globalisation</a:t>
            </a:r>
            <a:r>
              <a:rPr lang="hu-HU" sz="2400" dirty="0" smtClean="0"/>
              <a:t>:</a:t>
            </a:r>
          </a:p>
          <a:p>
            <a:pPr marL="0" indent="0" algn="ctr">
              <a:buNone/>
            </a:pPr>
            <a:r>
              <a:rPr lang="hu-HU" sz="2400" dirty="0" err="1" smtClean="0"/>
              <a:t>Wertepluralismus</a:t>
            </a:r>
            <a:r>
              <a:rPr lang="hu-HU" sz="2400" dirty="0" smtClean="0"/>
              <a:t> </a:t>
            </a:r>
            <a:r>
              <a:rPr lang="hu-HU" sz="2400" dirty="0" err="1"/>
              <a:t>weltweit</a:t>
            </a:r>
            <a:r>
              <a:rPr lang="hu-HU" sz="2400" dirty="0"/>
              <a:t> mit </a:t>
            </a:r>
            <a:r>
              <a:rPr lang="hu-HU" sz="2400" dirty="0" err="1"/>
              <a:t>vor</a:t>
            </a:r>
            <a:r>
              <a:rPr lang="hu-HU" sz="2400" dirty="0"/>
              <a:t> </a:t>
            </a:r>
            <a:r>
              <a:rPr lang="hu-HU" sz="2400" dirty="0" err="1"/>
              <a:t>allem</a:t>
            </a:r>
            <a:r>
              <a:rPr lang="hu-HU" sz="2400" dirty="0"/>
              <a:t> </a:t>
            </a:r>
            <a:r>
              <a:rPr lang="hu-HU" sz="2400" dirty="0" err="1"/>
              <a:t>liberalen</a:t>
            </a:r>
            <a:r>
              <a:rPr lang="hu-HU" sz="2400" dirty="0"/>
              <a:t> </a:t>
            </a:r>
            <a:r>
              <a:rPr lang="hu-HU" sz="2400" dirty="0" err="1"/>
              <a:t>Wertmaßstäben</a:t>
            </a:r>
            <a:r>
              <a:rPr lang="hu-HU" sz="2400" dirty="0"/>
              <a:t>: </a:t>
            </a:r>
            <a:r>
              <a:rPr lang="hu-HU" sz="2400" dirty="0" err="1" smtClean="0"/>
              <a:t>Geschlechterproblematik</a:t>
            </a:r>
            <a:r>
              <a:rPr lang="hu-HU" sz="2400" dirty="0" smtClean="0"/>
              <a:t>, </a:t>
            </a:r>
            <a:r>
              <a:rPr lang="hu-HU" sz="2400" dirty="0" err="1" smtClean="0"/>
              <a:t>Gender</a:t>
            </a:r>
            <a:r>
              <a:rPr lang="hu-HU" sz="2400" dirty="0"/>
              <a:t>, </a:t>
            </a:r>
            <a:r>
              <a:rPr lang="hu-HU" sz="2400" dirty="0" err="1"/>
              <a:t>Postkolonialismus</a:t>
            </a:r>
            <a:r>
              <a:rPr lang="hu-HU" sz="2400" dirty="0"/>
              <a:t>, </a:t>
            </a:r>
            <a:r>
              <a:rPr lang="hu-HU" sz="2400" dirty="0" err="1"/>
              <a:t>Homosexualität</a:t>
            </a:r>
            <a:r>
              <a:rPr lang="hu-HU" sz="2400" dirty="0"/>
              <a:t>, </a:t>
            </a:r>
            <a:r>
              <a:rPr lang="hu-HU" sz="2400" dirty="0" err="1"/>
              <a:t>Migration</a:t>
            </a:r>
            <a:r>
              <a:rPr lang="hu-HU" sz="2400" dirty="0"/>
              <a:t>, </a:t>
            </a:r>
            <a:r>
              <a:rPr lang="hu-HU" sz="2400" dirty="0" err="1"/>
              <a:t>christliche</a:t>
            </a:r>
            <a:r>
              <a:rPr lang="hu-HU" sz="2400" dirty="0"/>
              <a:t> und </a:t>
            </a:r>
            <a:r>
              <a:rPr lang="hu-HU" sz="2400" dirty="0" err="1"/>
              <a:t>liberale</a:t>
            </a:r>
            <a:r>
              <a:rPr lang="hu-HU" sz="2400" dirty="0"/>
              <a:t> </a:t>
            </a:r>
            <a:r>
              <a:rPr lang="hu-HU" sz="2400" dirty="0" err="1"/>
              <a:t>Wertsysteme</a:t>
            </a:r>
            <a:r>
              <a:rPr lang="hu-HU" sz="2400" dirty="0"/>
              <a:t> etc.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525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913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Weitere</a:t>
            </a:r>
            <a:r>
              <a:rPr lang="hu-HU" sz="3600" b="1" dirty="0" smtClean="0"/>
              <a:t> Faktoren…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414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hu-HU" sz="2400" dirty="0" err="1"/>
              <a:t>Kulturpolitik</a:t>
            </a:r>
            <a:endParaRPr lang="hu-HU" sz="2400" dirty="0"/>
          </a:p>
          <a:p>
            <a:pPr marL="0" lvl="0" indent="0" algn="ctr">
              <a:buNone/>
            </a:pPr>
            <a:r>
              <a:rPr lang="hu-HU" sz="2400" dirty="0" err="1"/>
              <a:t>Literaturkritik</a:t>
            </a:r>
            <a:endParaRPr lang="hu-HU" sz="2400" dirty="0"/>
          </a:p>
          <a:p>
            <a:pPr marL="0" lvl="0" indent="0" algn="ctr">
              <a:buNone/>
            </a:pPr>
            <a:r>
              <a:rPr lang="hu-HU" sz="2400" dirty="0" err="1" smtClean="0"/>
              <a:t>Literaturpreise</a:t>
            </a:r>
            <a:r>
              <a:rPr lang="hu-HU" sz="2400" dirty="0" smtClean="0"/>
              <a:t>:</a:t>
            </a:r>
            <a:endParaRPr lang="hu-HU" sz="2400" dirty="0"/>
          </a:p>
          <a:p>
            <a:pPr marL="0" lvl="0" indent="0" algn="ctr">
              <a:buNone/>
            </a:pPr>
            <a:r>
              <a:rPr lang="hu-HU" sz="2000" i="1" dirty="0" err="1" smtClean="0"/>
              <a:t>Nobelpreis</a:t>
            </a:r>
            <a:r>
              <a:rPr lang="hu-HU" sz="2000" i="1" dirty="0" smtClean="0"/>
              <a:t> </a:t>
            </a:r>
            <a:r>
              <a:rPr lang="hu-HU" sz="2000" i="1" dirty="0" err="1"/>
              <a:t>für</a:t>
            </a:r>
            <a:r>
              <a:rPr lang="hu-HU" sz="2000" i="1" dirty="0"/>
              <a:t> </a:t>
            </a:r>
            <a:r>
              <a:rPr lang="hu-HU" sz="2000" i="1" dirty="0" err="1"/>
              <a:t>Literatur</a:t>
            </a:r>
            <a:r>
              <a:rPr lang="hu-HU" sz="2000" i="1" dirty="0"/>
              <a:t>: Carl </a:t>
            </a:r>
            <a:r>
              <a:rPr lang="hu-HU" sz="2000" i="1" dirty="0" err="1"/>
              <a:t>Spitteler</a:t>
            </a:r>
            <a:r>
              <a:rPr lang="hu-HU" sz="2000" i="1" dirty="0"/>
              <a:t>, 1919, Paul </a:t>
            </a:r>
            <a:r>
              <a:rPr lang="hu-HU" sz="2000" i="1" dirty="0" err="1"/>
              <a:t>Heyse</a:t>
            </a:r>
            <a:r>
              <a:rPr lang="hu-HU" sz="2000" i="1" dirty="0"/>
              <a:t>, </a:t>
            </a:r>
            <a:r>
              <a:rPr lang="hu-HU" sz="2000" i="1" dirty="0" smtClean="0"/>
              <a:t>1910 etc.</a:t>
            </a:r>
            <a:endParaRPr lang="hu-HU" sz="2000" i="1" dirty="0"/>
          </a:p>
          <a:p>
            <a:pPr marL="0" lvl="0" indent="0" algn="ctr">
              <a:buNone/>
            </a:pPr>
            <a:r>
              <a:rPr lang="hu-HU" sz="2400" dirty="0" err="1"/>
              <a:t>Verlagsstrategien</a:t>
            </a:r>
            <a:r>
              <a:rPr lang="hu-HU" sz="2400" dirty="0"/>
              <a:t> (</a:t>
            </a:r>
            <a:r>
              <a:rPr lang="hu-HU" sz="2400" dirty="0" err="1"/>
              <a:t>Geschäftsinteressen</a:t>
            </a:r>
            <a:r>
              <a:rPr lang="hu-HU" sz="2400" dirty="0" smtClean="0"/>
              <a:t>):</a:t>
            </a:r>
          </a:p>
          <a:p>
            <a:pPr marL="0" lvl="0" indent="0" algn="ctr">
              <a:buNone/>
            </a:pPr>
            <a:r>
              <a:rPr lang="hu-HU" sz="2000" i="1" dirty="0" err="1" smtClean="0"/>
              <a:t>Anthologien</a:t>
            </a:r>
            <a:r>
              <a:rPr lang="hu-HU" sz="2000" i="1" dirty="0"/>
              <a:t>, </a:t>
            </a:r>
            <a:r>
              <a:rPr lang="hu-HU" sz="2000" i="1" dirty="0" err="1"/>
              <a:t>präferierte</a:t>
            </a:r>
            <a:r>
              <a:rPr lang="hu-HU" sz="2000" i="1" dirty="0"/>
              <a:t> – </a:t>
            </a:r>
            <a:r>
              <a:rPr lang="hu-HU" sz="2000" i="1" dirty="0" err="1"/>
              <a:t>preisgekrönte</a:t>
            </a:r>
            <a:r>
              <a:rPr lang="hu-HU" sz="2000" i="1" dirty="0"/>
              <a:t> </a:t>
            </a:r>
            <a:r>
              <a:rPr lang="hu-HU" sz="2000" i="1" dirty="0" err="1"/>
              <a:t>Autoren</a:t>
            </a:r>
            <a:endParaRPr lang="hu-HU" sz="2000" i="1" dirty="0"/>
          </a:p>
          <a:p>
            <a:pPr marL="0" lvl="0" indent="0" algn="ctr">
              <a:buNone/>
            </a:pPr>
            <a:r>
              <a:rPr lang="hu-HU" sz="2400" dirty="0" err="1"/>
              <a:t>Literaturwissenschaft</a:t>
            </a:r>
            <a:r>
              <a:rPr lang="hu-HU" sz="2400" dirty="0"/>
              <a:t> </a:t>
            </a:r>
            <a:r>
              <a:rPr lang="hu-HU" sz="2400" dirty="0" smtClean="0"/>
              <a:t>(</a:t>
            </a:r>
            <a:r>
              <a:rPr lang="hu-HU" sz="2000" i="1" dirty="0" err="1" smtClean="0"/>
              <a:t>Literaturgeschichten</a:t>
            </a:r>
            <a:r>
              <a:rPr lang="hu-HU" sz="2000" i="1" dirty="0"/>
              <a:t>)</a:t>
            </a:r>
          </a:p>
          <a:p>
            <a:pPr marL="0" lvl="0" indent="0" algn="ctr">
              <a:buNone/>
            </a:pPr>
            <a:r>
              <a:rPr lang="hu-HU" sz="2400" dirty="0" err="1" smtClean="0"/>
              <a:t>Rezeption</a:t>
            </a:r>
            <a:endParaRPr lang="hu-HU" sz="2400" dirty="0" smtClean="0"/>
          </a:p>
          <a:p>
            <a:pPr marL="0" lvl="0" indent="0" algn="ctr">
              <a:buNone/>
            </a:pPr>
            <a:r>
              <a:rPr lang="hu-HU" sz="2000" i="1" dirty="0" err="1" smtClean="0"/>
              <a:t>Aufnahme</a:t>
            </a:r>
            <a:r>
              <a:rPr lang="hu-HU" sz="2000" i="1" dirty="0" smtClean="0"/>
              <a:t> </a:t>
            </a:r>
            <a:r>
              <a:rPr lang="hu-HU" sz="2000" i="1" dirty="0"/>
              <a:t>und </a:t>
            </a:r>
            <a:r>
              <a:rPr lang="hu-HU" sz="2000" i="1" dirty="0" err="1"/>
              <a:t>Wirkungsgeschichte</a:t>
            </a:r>
            <a:r>
              <a:rPr lang="hu-HU" sz="2000" i="1" dirty="0"/>
              <a:t> </a:t>
            </a:r>
            <a:r>
              <a:rPr lang="hu-HU" sz="2000" i="1" dirty="0" err="1"/>
              <a:t>literarischer</a:t>
            </a:r>
            <a:r>
              <a:rPr lang="hu-HU" sz="2000" i="1" dirty="0"/>
              <a:t> </a:t>
            </a:r>
            <a:r>
              <a:rPr lang="hu-HU" sz="2000" i="1" dirty="0" err="1" smtClean="0"/>
              <a:t>Werke</a:t>
            </a:r>
            <a:endParaRPr lang="hu-HU" sz="2000" i="1" dirty="0"/>
          </a:p>
          <a:p>
            <a:pPr marL="0" lvl="0" indent="0" algn="ctr">
              <a:buNone/>
            </a:pPr>
            <a:r>
              <a:rPr lang="hu-HU" sz="2400" dirty="0" err="1"/>
              <a:t>Unterrichtswesen</a:t>
            </a:r>
            <a:r>
              <a:rPr lang="hu-HU" sz="2400" dirty="0"/>
              <a:t> </a:t>
            </a:r>
            <a:endParaRPr lang="hu-HU" sz="2400" dirty="0" smtClean="0"/>
          </a:p>
          <a:p>
            <a:pPr marL="0" lvl="0" indent="0" algn="ctr">
              <a:buNone/>
            </a:pPr>
            <a:r>
              <a:rPr lang="hu-HU" sz="2000" i="1" dirty="0" err="1" smtClean="0"/>
              <a:t>Pflichtlektüre</a:t>
            </a:r>
            <a:r>
              <a:rPr lang="hu-HU" sz="2000" i="1" dirty="0" smtClean="0"/>
              <a:t> </a:t>
            </a:r>
            <a:r>
              <a:rPr lang="hu-HU" sz="2000" i="1" dirty="0"/>
              <a:t>in: </a:t>
            </a:r>
            <a:r>
              <a:rPr lang="hu-HU" sz="2000" i="1" dirty="0" err="1"/>
              <a:t>Grundschulen</a:t>
            </a:r>
            <a:r>
              <a:rPr lang="hu-HU" sz="2000" i="1" dirty="0"/>
              <a:t>, </a:t>
            </a:r>
            <a:r>
              <a:rPr lang="hu-HU" sz="2000" i="1" dirty="0" err="1"/>
              <a:t>Mittelshulen</a:t>
            </a:r>
            <a:r>
              <a:rPr lang="hu-HU" sz="2000" i="1" dirty="0"/>
              <a:t>, an </a:t>
            </a:r>
            <a:r>
              <a:rPr lang="hu-HU" sz="2000" i="1" dirty="0" err="1" smtClean="0"/>
              <a:t>Hochschulen</a:t>
            </a:r>
            <a:endParaRPr lang="hu-HU" sz="2000" i="1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622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Der </a:t>
            </a:r>
            <a:r>
              <a:rPr lang="hu-HU" sz="3600" b="1" dirty="0" err="1" smtClean="0"/>
              <a:t>Leser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als</a:t>
            </a:r>
            <a:r>
              <a:rPr lang="hu-HU" sz="3600" b="1" dirty="0" smtClean="0"/>
              <a:t> – </a:t>
            </a:r>
            <a:r>
              <a:rPr lang="hu-HU" sz="3600" b="1" dirty="0" err="1" smtClean="0"/>
              <a:t>manipulierter</a:t>
            </a:r>
            <a:r>
              <a:rPr lang="hu-HU" sz="3600" b="1" dirty="0" smtClean="0"/>
              <a:t> – </a:t>
            </a:r>
            <a:r>
              <a:rPr lang="hu-HU" sz="3600" b="1" dirty="0" err="1" smtClean="0"/>
              <a:t>Kanon-Bildner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30870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/>
              <a:t>Big </a:t>
            </a:r>
            <a:r>
              <a:rPr lang="hu-HU" b="1" dirty="0"/>
              <a:t>Read BBC </a:t>
            </a:r>
            <a:r>
              <a:rPr lang="hu-HU" dirty="0" smtClean="0"/>
              <a:t>2003</a:t>
            </a:r>
          </a:p>
          <a:p>
            <a:pPr marL="0" indent="0" algn="ctr">
              <a:buNone/>
            </a:pPr>
            <a:r>
              <a:rPr lang="hu-HU" dirty="0" smtClean="0"/>
              <a:t>750.000 </a:t>
            </a:r>
            <a:r>
              <a:rPr lang="hu-HU" dirty="0" err="1" smtClean="0"/>
              <a:t>Teilnehmer</a:t>
            </a:r>
            <a:endParaRPr lang="hu-HU" dirty="0"/>
          </a:p>
          <a:p>
            <a:pPr marL="0" indent="0" algn="ctr">
              <a:buNone/>
            </a:pPr>
            <a:r>
              <a:rPr lang="hu-HU" dirty="0" err="1"/>
              <a:t>A</a:t>
            </a:r>
            <a:r>
              <a:rPr lang="hu-HU" dirty="0" err="1" smtClean="0"/>
              <a:t>uf</a:t>
            </a:r>
            <a:r>
              <a:rPr lang="hu-HU" dirty="0" smtClean="0"/>
              <a:t> </a:t>
            </a:r>
            <a:r>
              <a:rPr lang="hu-HU" dirty="0"/>
              <a:t>der 50-er </a:t>
            </a:r>
            <a:r>
              <a:rPr lang="hu-HU" dirty="0" err="1" smtClean="0"/>
              <a:t>Liste</a:t>
            </a:r>
            <a:r>
              <a:rPr lang="hu-HU" dirty="0" smtClean="0"/>
              <a:t>: </a:t>
            </a:r>
          </a:p>
          <a:p>
            <a:pPr marL="457200" lvl="1" indent="0" algn="ctr">
              <a:buNone/>
            </a:pPr>
            <a:r>
              <a:rPr lang="hu-HU" sz="2000" i="1" dirty="0" smtClean="0"/>
              <a:t>3 </a:t>
            </a:r>
            <a:r>
              <a:rPr lang="hu-HU" sz="2000" i="1" dirty="0"/>
              <a:t>Hesse, 3 Th. </a:t>
            </a:r>
            <a:r>
              <a:rPr lang="hu-HU" sz="2000" i="1" dirty="0" smtClean="0"/>
              <a:t>Mann</a:t>
            </a:r>
          </a:p>
          <a:p>
            <a:pPr marL="457200" lvl="1" indent="0" algn="ctr">
              <a:buNone/>
            </a:pPr>
            <a:r>
              <a:rPr lang="hu-HU" sz="2000" i="1" dirty="0" smtClean="0"/>
              <a:t>1 </a:t>
            </a:r>
            <a:r>
              <a:rPr lang="hu-HU" sz="2000" i="1" dirty="0"/>
              <a:t>Goethe + </a:t>
            </a:r>
            <a:r>
              <a:rPr lang="hu-HU" sz="2000" i="1" dirty="0" err="1"/>
              <a:t>Fontane</a:t>
            </a:r>
            <a:r>
              <a:rPr lang="hu-HU" sz="2000" i="1" dirty="0"/>
              <a:t>: Effi </a:t>
            </a:r>
            <a:r>
              <a:rPr lang="hu-HU" sz="2000" i="1" dirty="0" err="1"/>
              <a:t>Briest</a:t>
            </a:r>
            <a:r>
              <a:rPr lang="hu-HU" sz="2000" i="1" dirty="0"/>
              <a:t>, Schlick: Der </a:t>
            </a:r>
            <a:r>
              <a:rPr lang="hu-HU" sz="2000" i="1" dirty="0" err="1"/>
              <a:t>Vorleser</a:t>
            </a:r>
            <a:r>
              <a:rPr lang="hu-HU" sz="2000" i="1" dirty="0"/>
              <a:t>, M. </a:t>
            </a:r>
            <a:r>
              <a:rPr lang="hu-HU" sz="2000" i="1" dirty="0" err="1"/>
              <a:t>Ende</a:t>
            </a:r>
            <a:r>
              <a:rPr lang="hu-HU" sz="2000" i="1" dirty="0"/>
              <a:t>: Die </a:t>
            </a:r>
            <a:r>
              <a:rPr lang="hu-HU" sz="2000" i="1" dirty="0" err="1"/>
              <a:t>unendliche</a:t>
            </a:r>
            <a:r>
              <a:rPr lang="hu-HU" sz="2000" i="1" dirty="0"/>
              <a:t> </a:t>
            </a:r>
            <a:r>
              <a:rPr lang="hu-HU" sz="2000" i="1" dirty="0" err="1" smtClean="0"/>
              <a:t>Geschichte</a:t>
            </a:r>
            <a:endParaRPr lang="hu-HU" sz="2000" i="1" dirty="0" smtClean="0"/>
          </a:p>
          <a:p>
            <a:pPr marL="457200" lvl="1" indent="0">
              <a:buNone/>
            </a:pPr>
            <a:endParaRPr lang="hu-HU" sz="2800" dirty="0" smtClean="0"/>
          </a:p>
          <a:p>
            <a:pPr marL="457200" lvl="1" indent="0" algn="ctr">
              <a:buNone/>
            </a:pPr>
            <a:r>
              <a:rPr lang="hu-HU" sz="2800" dirty="0" smtClean="0"/>
              <a:t>Le Mond-</a:t>
            </a:r>
            <a:r>
              <a:rPr lang="hu-HU" sz="2800" dirty="0" err="1" smtClean="0"/>
              <a:t>Liste</a:t>
            </a:r>
            <a:r>
              <a:rPr lang="hu-HU" sz="2800" dirty="0" smtClean="0"/>
              <a:t>:</a:t>
            </a:r>
          </a:p>
          <a:p>
            <a:pPr marL="457200" lvl="1" indent="0" algn="ctr">
              <a:buNone/>
            </a:pPr>
            <a:r>
              <a:rPr lang="hu-HU" dirty="0" smtClean="0"/>
              <a:t>100 </a:t>
            </a:r>
            <a:r>
              <a:rPr lang="hu-HU" dirty="0" err="1"/>
              <a:t>Bücher</a:t>
            </a:r>
            <a:r>
              <a:rPr lang="hu-HU" dirty="0"/>
              <a:t> des </a:t>
            </a:r>
            <a:r>
              <a:rPr lang="hu-HU" dirty="0" err="1" smtClean="0"/>
              <a:t>Jahrhunderts</a:t>
            </a:r>
            <a:r>
              <a:rPr lang="hu-HU" dirty="0" smtClean="0"/>
              <a:t> </a:t>
            </a:r>
            <a:r>
              <a:rPr lang="hu-HU" dirty="0"/>
              <a:t>(1990</a:t>
            </a:r>
            <a:r>
              <a:rPr lang="hu-HU" dirty="0" smtClean="0"/>
              <a:t>):</a:t>
            </a:r>
          </a:p>
          <a:p>
            <a:pPr marL="914400" lvl="2" indent="0">
              <a:buNone/>
            </a:pPr>
            <a:r>
              <a:rPr lang="hu-HU" i="1" dirty="0" smtClean="0"/>
              <a:t>Kafka </a:t>
            </a:r>
            <a:r>
              <a:rPr lang="hu-HU" i="1" dirty="0"/>
              <a:t>3, A. Frank 19, </a:t>
            </a:r>
            <a:r>
              <a:rPr lang="hu-HU" i="1" dirty="0" smtClean="0"/>
              <a:t>S. </a:t>
            </a:r>
            <a:r>
              <a:rPr lang="hu-HU" i="1" dirty="0"/>
              <a:t>Zweig, Th Mann, B. Brecht, H. Böll, R. </a:t>
            </a:r>
            <a:r>
              <a:rPr lang="hu-HU" i="1" dirty="0" err="1"/>
              <a:t>Musil</a:t>
            </a:r>
            <a:r>
              <a:rPr lang="hu-HU" i="1" dirty="0"/>
              <a:t>, </a:t>
            </a:r>
            <a:r>
              <a:rPr lang="hu-HU" i="1" dirty="0" smtClean="0"/>
              <a:t>Rilke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6826" y="11156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„</a:t>
            </a:r>
            <a:r>
              <a:rPr lang="hu-HU" sz="3600" b="1" dirty="0" err="1" smtClean="0"/>
              <a:t>Privatkanons</a:t>
            </a:r>
            <a:r>
              <a:rPr lang="hu-HU" sz="3600" b="1" dirty="0" smtClean="0"/>
              <a:t>”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6826" y="2187934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sz="2600" b="1" dirty="0" smtClean="0"/>
              <a:t>Hugo </a:t>
            </a:r>
            <a:r>
              <a:rPr lang="hu-HU" sz="2600" b="1" dirty="0"/>
              <a:t>von Hofmannsthal</a:t>
            </a:r>
            <a:r>
              <a:rPr lang="hu-HU" sz="2600" dirty="0"/>
              <a:t>: </a:t>
            </a:r>
            <a:r>
              <a:rPr lang="hu-HU" sz="2600" i="1" dirty="0"/>
              <a:t>Deutsche </a:t>
            </a:r>
            <a:r>
              <a:rPr lang="hu-HU" sz="2600" i="1" dirty="0" err="1"/>
              <a:t>Erzähler</a:t>
            </a:r>
            <a:r>
              <a:rPr lang="hu-HU" sz="2600" i="1" dirty="0"/>
              <a:t>. </a:t>
            </a:r>
            <a:r>
              <a:rPr lang="hu-HU" sz="2600" i="1" dirty="0" err="1"/>
              <a:t>Erster</a:t>
            </a:r>
            <a:r>
              <a:rPr lang="hu-HU" sz="2600" i="1" dirty="0"/>
              <a:t> Band</a:t>
            </a:r>
            <a:r>
              <a:rPr lang="hu-HU" sz="2600" dirty="0"/>
              <a:t> (1. </a:t>
            </a:r>
            <a:r>
              <a:rPr lang="hu-HU" sz="2600" dirty="0" err="1"/>
              <a:t>Hälfte</a:t>
            </a:r>
            <a:r>
              <a:rPr lang="hu-HU" sz="2600" dirty="0"/>
              <a:t> des 19. </a:t>
            </a:r>
            <a:r>
              <a:rPr lang="hu-HU" sz="2600" dirty="0" err="1" smtClean="0"/>
              <a:t>Jhrs</a:t>
            </a:r>
            <a:r>
              <a:rPr lang="hu-HU" sz="2600" dirty="0"/>
              <a:t>. </a:t>
            </a:r>
            <a:r>
              <a:rPr lang="hu-HU" sz="2600" dirty="0" err="1"/>
              <a:t>Vorwort</a:t>
            </a:r>
            <a:r>
              <a:rPr lang="hu-HU" sz="2600" dirty="0"/>
              <a:t> von </a:t>
            </a:r>
            <a:r>
              <a:rPr lang="hu-HU" sz="2600" dirty="0" err="1"/>
              <a:t>ihm</a:t>
            </a:r>
            <a:r>
              <a:rPr lang="hu-HU" sz="2600" dirty="0"/>
              <a:t> 1912! Der 2. Band </a:t>
            </a:r>
            <a:r>
              <a:rPr lang="hu-HU" sz="2600" dirty="0" err="1"/>
              <a:t>wurde</a:t>
            </a:r>
            <a:r>
              <a:rPr lang="hu-HU" sz="2600" dirty="0"/>
              <a:t> von Marie </a:t>
            </a:r>
            <a:r>
              <a:rPr lang="hu-HU" sz="2600" dirty="0" err="1"/>
              <a:t>Luise</a:t>
            </a:r>
            <a:r>
              <a:rPr lang="hu-HU" sz="2600" dirty="0"/>
              <a:t> </a:t>
            </a:r>
            <a:r>
              <a:rPr lang="hu-HU" sz="2600" dirty="0" err="1"/>
              <a:t>Kaschnitz</a:t>
            </a:r>
            <a:r>
              <a:rPr lang="hu-HU" sz="2600" dirty="0"/>
              <a:t> hg</a:t>
            </a:r>
            <a:r>
              <a:rPr lang="hu-HU" sz="2600" dirty="0" smtClean="0"/>
              <a:t>. 20</a:t>
            </a:r>
            <a:r>
              <a:rPr lang="hu-HU" sz="2600" dirty="0"/>
              <a:t>. </a:t>
            </a:r>
            <a:r>
              <a:rPr lang="hu-HU" sz="2600" dirty="0" err="1"/>
              <a:t>Jh</a:t>
            </a:r>
            <a:r>
              <a:rPr lang="hu-HU" sz="2600" dirty="0"/>
              <a:t>., </a:t>
            </a:r>
            <a:r>
              <a:rPr lang="hu-HU" sz="2600" dirty="0" err="1" smtClean="0"/>
              <a:t>Insel</a:t>
            </a:r>
            <a:r>
              <a:rPr lang="hu-HU" sz="2600" dirty="0" smtClean="0"/>
              <a:t>)</a:t>
            </a:r>
          </a:p>
          <a:p>
            <a:pPr marL="0" indent="0">
              <a:buNone/>
            </a:pPr>
            <a:endParaRPr lang="hu-HU" sz="2600" b="1" dirty="0" smtClean="0"/>
          </a:p>
          <a:p>
            <a:pPr marL="0" indent="0">
              <a:buNone/>
            </a:pPr>
            <a:r>
              <a:rPr lang="hu-HU" sz="2600" b="1" dirty="0" smtClean="0"/>
              <a:t>Hermann </a:t>
            </a:r>
            <a:r>
              <a:rPr lang="hu-HU" sz="2600" b="1" dirty="0"/>
              <a:t>Hesse</a:t>
            </a:r>
            <a:r>
              <a:rPr lang="hu-HU" sz="2600" dirty="0"/>
              <a:t>: </a:t>
            </a:r>
            <a:r>
              <a:rPr lang="hu-HU" sz="2600" i="1" dirty="0" err="1"/>
              <a:t>Eine</a:t>
            </a:r>
            <a:r>
              <a:rPr lang="hu-HU" sz="2600" i="1" dirty="0"/>
              <a:t> </a:t>
            </a:r>
            <a:r>
              <a:rPr lang="hu-HU" sz="2600" i="1" dirty="0" err="1"/>
              <a:t>Bibliothek</a:t>
            </a:r>
            <a:r>
              <a:rPr lang="hu-HU" sz="2600" i="1" dirty="0"/>
              <a:t> der </a:t>
            </a:r>
            <a:r>
              <a:rPr lang="hu-HU" sz="2600" i="1" dirty="0" err="1"/>
              <a:t>Weltlitratur</a:t>
            </a:r>
            <a:r>
              <a:rPr lang="hu-HU" sz="2600" dirty="0"/>
              <a:t>. </a:t>
            </a:r>
            <a:r>
              <a:rPr lang="hu-HU" sz="2600" dirty="0" err="1"/>
              <a:t>Ein</a:t>
            </a:r>
            <a:r>
              <a:rPr lang="hu-HU" sz="2600" dirty="0"/>
              <a:t> </a:t>
            </a:r>
            <a:r>
              <a:rPr lang="hu-HU" sz="2600" dirty="0" err="1"/>
              <a:t>Essay</a:t>
            </a:r>
            <a:r>
              <a:rPr lang="hu-HU" sz="2600" dirty="0"/>
              <a:t> v. </a:t>
            </a:r>
            <a:r>
              <a:rPr lang="hu-HU" sz="2600" dirty="0" smtClean="0"/>
              <a:t>1927</a:t>
            </a:r>
          </a:p>
          <a:p>
            <a:pPr marL="0" indent="0">
              <a:buNone/>
            </a:pPr>
            <a:endParaRPr lang="hu-HU" sz="2600" b="1" dirty="0" smtClean="0"/>
          </a:p>
          <a:p>
            <a:pPr marL="0" indent="0">
              <a:buNone/>
            </a:pPr>
            <a:r>
              <a:rPr lang="hu-HU" sz="2600" b="1" dirty="0" smtClean="0"/>
              <a:t>Marcel</a:t>
            </a:r>
            <a:r>
              <a:rPr lang="hu-HU" sz="2600" dirty="0" smtClean="0"/>
              <a:t> </a:t>
            </a:r>
            <a:r>
              <a:rPr lang="hu-HU" sz="2600" b="1" dirty="0"/>
              <a:t>Reich-</a:t>
            </a:r>
            <a:r>
              <a:rPr lang="hu-HU" sz="2600" b="1" dirty="0" err="1"/>
              <a:t>Ranicki</a:t>
            </a:r>
            <a:r>
              <a:rPr lang="hu-HU" sz="2600" dirty="0"/>
              <a:t>: </a:t>
            </a:r>
            <a:r>
              <a:rPr lang="hu-HU" sz="2600" i="1" dirty="0"/>
              <a:t>Kanon </a:t>
            </a:r>
            <a:r>
              <a:rPr lang="hu-HU" sz="2600" i="1" dirty="0" err="1"/>
              <a:t>lesenswerter</a:t>
            </a:r>
            <a:r>
              <a:rPr lang="hu-HU" sz="2600" i="1" dirty="0"/>
              <a:t> </a:t>
            </a:r>
            <a:r>
              <a:rPr lang="hu-HU" sz="2600" i="1" dirty="0" err="1"/>
              <a:t>deutschsprachiger</a:t>
            </a:r>
            <a:r>
              <a:rPr lang="hu-HU" sz="2600" i="1" dirty="0"/>
              <a:t> </a:t>
            </a:r>
            <a:r>
              <a:rPr lang="hu-HU" sz="2600" i="1" dirty="0" err="1"/>
              <a:t>Werke</a:t>
            </a:r>
            <a:r>
              <a:rPr lang="hu-HU" sz="2600" dirty="0"/>
              <a:t> (opus </a:t>
            </a:r>
            <a:r>
              <a:rPr lang="hu-HU" sz="2600" dirty="0" err="1"/>
              <a:t>magnum</a:t>
            </a:r>
            <a:r>
              <a:rPr lang="hu-HU" sz="2600" dirty="0"/>
              <a:t>, </a:t>
            </a:r>
            <a:r>
              <a:rPr lang="hu-HU" sz="2600" dirty="0" err="1"/>
              <a:t>Insel</a:t>
            </a:r>
            <a:r>
              <a:rPr lang="hu-HU" sz="2600" dirty="0"/>
              <a:t> </a:t>
            </a:r>
            <a:r>
              <a:rPr lang="hu-HU" sz="2600" dirty="0" err="1"/>
              <a:t>Verlag</a:t>
            </a:r>
            <a:r>
              <a:rPr lang="hu-HU" sz="2600" dirty="0"/>
              <a:t>, 2002-2006): </a:t>
            </a:r>
            <a:r>
              <a:rPr lang="hu-HU" sz="2600" dirty="0" err="1"/>
              <a:t>Romane</a:t>
            </a:r>
            <a:r>
              <a:rPr lang="hu-HU" sz="2600" dirty="0"/>
              <a:t> (20 </a:t>
            </a:r>
            <a:r>
              <a:rPr lang="hu-HU" sz="2600" dirty="0" err="1"/>
              <a:t>Romane</a:t>
            </a:r>
            <a:r>
              <a:rPr lang="hu-HU" sz="2600" dirty="0"/>
              <a:t> von 17 </a:t>
            </a:r>
            <a:r>
              <a:rPr lang="hu-HU" sz="2600" dirty="0" err="1"/>
              <a:t>Autoren</a:t>
            </a:r>
            <a:r>
              <a:rPr lang="hu-HU" sz="2600" dirty="0"/>
              <a:t> in 20 </a:t>
            </a:r>
            <a:r>
              <a:rPr lang="hu-HU" sz="2600" dirty="0" err="1"/>
              <a:t>Bden</a:t>
            </a:r>
            <a:r>
              <a:rPr lang="hu-HU" sz="2600" dirty="0"/>
              <a:t>, 2002, </a:t>
            </a:r>
            <a:r>
              <a:rPr lang="hu-HU" sz="2600" dirty="0" err="1"/>
              <a:t>Erzählungen</a:t>
            </a:r>
            <a:r>
              <a:rPr lang="hu-HU" sz="2600" dirty="0"/>
              <a:t> (10 </a:t>
            </a:r>
            <a:r>
              <a:rPr lang="hu-HU" sz="2600" dirty="0" err="1"/>
              <a:t>Bde</a:t>
            </a:r>
            <a:r>
              <a:rPr lang="hu-HU" sz="2600" dirty="0"/>
              <a:t> + 1 </a:t>
            </a:r>
            <a:r>
              <a:rPr lang="hu-HU" sz="2600" dirty="0" err="1"/>
              <a:t>Begleitband</a:t>
            </a:r>
            <a:r>
              <a:rPr lang="hu-HU" sz="2600" dirty="0"/>
              <a:t>, 72 </a:t>
            </a:r>
            <a:r>
              <a:rPr lang="hu-HU" sz="2600" dirty="0" err="1"/>
              <a:t>Autoren</a:t>
            </a:r>
            <a:r>
              <a:rPr lang="hu-HU" sz="2600" dirty="0"/>
              <a:t>, 2003), </a:t>
            </a:r>
            <a:r>
              <a:rPr lang="hu-HU" sz="2600" dirty="0" err="1"/>
              <a:t>Dramen</a:t>
            </a:r>
            <a:r>
              <a:rPr lang="hu-HU" sz="2600" dirty="0"/>
              <a:t> (8 </a:t>
            </a:r>
            <a:r>
              <a:rPr lang="hu-HU" sz="2600" dirty="0" err="1"/>
              <a:t>Bde</a:t>
            </a:r>
            <a:r>
              <a:rPr lang="hu-HU" sz="2600" dirty="0"/>
              <a:t> + 1 </a:t>
            </a:r>
            <a:r>
              <a:rPr lang="hu-HU" sz="2600" dirty="0" err="1"/>
              <a:t>Bgb</a:t>
            </a:r>
            <a:r>
              <a:rPr lang="hu-HU" sz="2600" dirty="0"/>
              <a:t>. </a:t>
            </a:r>
            <a:r>
              <a:rPr lang="hu-HU" sz="2600" dirty="0" err="1"/>
              <a:t>ca</a:t>
            </a:r>
            <a:r>
              <a:rPr lang="hu-HU" sz="2600" dirty="0"/>
              <a:t> 27 </a:t>
            </a:r>
            <a:r>
              <a:rPr lang="hu-HU" sz="2600" dirty="0" err="1"/>
              <a:t>Autoren</a:t>
            </a:r>
            <a:r>
              <a:rPr lang="hu-HU" sz="2600" dirty="0"/>
              <a:t>, 2004), </a:t>
            </a:r>
            <a:r>
              <a:rPr lang="hu-HU" sz="2600" dirty="0" err="1"/>
              <a:t>Gedichte</a:t>
            </a:r>
            <a:r>
              <a:rPr lang="hu-HU" sz="2600" dirty="0"/>
              <a:t> (7 </a:t>
            </a:r>
            <a:r>
              <a:rPr lang="hu-HU" sz="2600" dirty="0" err="1"/>
              <a:t>Bde</a:t>
            </a:r>
            <a:r>
              <a:rPr lang="hu-HU" sz="2600" dirty="0"/>
              <a:t> + 1 </a:t>
            </a:r>
            <a:r>
              <a:rPr lang="hu-HU" sz="2600" dirty="0" err="1"/>
              <a:t>Bgb</a:t>
            </a:r>
            <a:r>
              <a:rPr lang="hu-HU" sz="2600" dirty="0"/>
              <a:t>. 2005), </a:t>
            </a:r>
            <a:r>
              <a:rPr lang="hu-HU" sz="2600" dirty="0" err="1"/>
              <a:t>Essays</a:t>
            </a:r>
            <a:r>
              <a:rPr lang="hu-HU" sz="2600" dirty="0"/>
              <a:t> (5 </a:t>
            </a:r>
            <a:r>
              <a:rPr lang="hu-HU" sz="2600" dirty="0" err="1"/>
              <a:t>Bde</a:t>
            </a:r>
            <a:r>
              <a:rPr lang="hu-HU" sz="2600" dirty="0"/>
              <a:t>. + 1 </a:t>
            </a:r>
            <a:r>
              <a:rPr lang="hu-HU" sz="2600" dirty="0" err="1"/>
              <a:t>Bgb</a:t>
            </a:r>
            <a:r>
              <a:rPr lang="hu-HU" sz="2600" dirty="0"/>
              <a:t>. 2006) = </a:t>
            </a:r>
            <a:r>
              <a:rPr lang="hu-HU" sz="2600" dirty="0" err="1"/>
              <a:t>insg</a:t>
            </a:r>
            <a:r>
              <a:rPr lang="hu-HU" sz="2600" dirty="0"/>
              <a:t>. 50 </a:t>
            </a:r>
            <a:r>
              <a:rPr lang="hu-HU" sz="2600" dirty="0" err="1"/>
              <a:t>Bde</a:t>
            </a:r>
            <a:r>
              <a:rPr lang="hu-HU" sz="2600" dirty="0"/>
              <a:t> + 4 </a:t>
            </a:r>
            <a:r>
              <a:rPr lang="hu-HU" sz="2600" dirty="0" err="1"/>
              <a:t>Bgde</a:t>
            </a:r>
            <a:r>
              <a:rPr lang="hu-HU" sz="2600" dirty="0"/>
              <a:t>) und </a:t>
            </a:r>
            <a:r>
              <a:rPr lang="hu-HU" sz="2600" dirty="0" err="1"/>
              <a:t>Ranicki</a:t>
            </a:r>
            <a:r>
              <a:rPr lang="hu-HU" sz="2600" dirty="0"/>
              <a:t>: Der </a:t>
            </a:r>
            <a:r>
              <a:rPr lang="hu-HU" sz="2600" dirty="0" err="1"/>
              <a:t>Hörkanon</a:t>
            </a:r>
            <a:r>
              <a:rPr lang="hu-HU" sz="2600" dirty="0"/>
              <a:t> (</a:t>
            </a:r>
            <a:r>
              <a:rPr lang="hu-HU" sz="2600" dirty="0" err="1"/>
              <a:t>dte</a:t>
            </a:r>
            <a:r>
              <a:rPr lang="hu-HU" sz="2600" dirty="0"/>
              <a:t> </a:t>
            </a:r>
            <a:r>
              <a:rPr lang="hu-HU" sz="2600" dirty="0" err="1"/>
              <a:t>Erzählungen</a:t>
            </a:r>
            <a:r>
              <a:rPr lang="hu-HU" sz="2600" dirty="0"/>
              <a:t> </a:t>
            </a:r>
            <a:r>
              <a:rPr lang="hu-HU" sz="2600" dirty="0" err="1"/>
              <a:t>auf</a:t>
            </a:r>
            <a:r>
              <a:rPr lang="hu-HU" sz="2600" dirty="0"/>
              <a:t> 40 </a:t>
            </a:r>
            <a:r>
              <a:rPr lang="hu-HU" sz="2600" dirty="0" err="1" smtClean="0"/>
              <a:t>CDs</a:t>
            </a:r>
            <a:r>
              <a:rPr lang="hu-HU" sz="2600" dirty="0" smtClean="0"/>
              <a:t>)</a:t>
            </a:r>
          </a:p>
          <a:p>
            <a:pPr marL="0" indent="0">
              <a:buNone/>
            </a:pPr>
            <a:endParaRPr lang="hu-HU" sz="2600" b="1" dirty="0" smtClean="0"/>
          </a:p>
          <a:p>
            <a:pPr marL="0" indent="0">
              <a:buNone/>
            </a:pPr>
            <a:r>
              <a:rPr lang="hu-HU" sz="2600" b="1" dirty="0" smtClean="0"/>
              <a:t>Karl </a:t>
            </a:r>
            <a:r>
              <a:rPr lang="hu-HU" sz="2600" b="1" dirty="0" err="1"/>
              <a:t>Dedecius</a:t>
            </a:r>
            <a:r>
              <a:rPr lang="hu-HU" sz="2600" dirty="0"/>
              <a:t>: „Die </a:t>
            </a:r>
            <a:r>
              <a:rPr lang="hu-HU" sz="2600" dirty="0" err="1"/>
              <a:t>polnische</a:t>
            </a:r>
            <a:r>
              <a:rPr lang="hu-HU" sz="2600" dirty="0"/>
              <a:t> </a:t>
            </a:r>
            <a:r>
              <a:rPr lang="hu-HU" sz="2600" dirty="0" err="1"/>
              <a:t>Bibliothek</a:t>
            </a:r>
            <a:r>
              <a:rPr lang="hu-HU" sz="2600" dirty="0"/>
              <a:t>” (50 </a:t>
            </a:r>
            <a:r>
              <a:rPr lang="hu-HU" sz="2600" dirty="0" err="1"/>
              <a:t>Bde</a:t>
            </a:r>
            <a:r>
              <a:rPr lang="hu-HU" sz="2600" dirty="0"/>
              <a:t>. </a:t>
            </a:r>
            <a:r>
              <a:rPr lang="hu-HU" sz="2600" dirty="0" err="1"/>
              <a:t>Suhrkamp</a:t>
            </a:r>
            <a:r>
              <a:rPr lang="hu-HU" sz="2600" dirty="0"/>
              <a:t>, 2000) „</a:t>
            </a:r>
            <a:r>
              <a:rPr lang="hu-HU" sz="2600" dirty="0" err="1"/>
              <a:t>Panorama</a:t>
            </a:r>
            <a:r>
              <a:rPr lang="hu-HU" sz="2600" dirty="0"/>
              <a:t> der </a:t>
            </a:r>
            <a:r>
              <a:rPr lang="hu-HU" sz="2600" dirty="0" err="1"/>
              <a:t>polnischen</a:t>
            </a:r>
            <a:r>
              <a:rPr lang="hu-HU" sz="2600" dirty="0"/>
              <a:t> </a:t>
            </a:r>
            <a:r>
              <a:rPr lang="hu-HU" sz="2600" dirty="0" err="1"/>
              <a:t>Literatur</a:t>
            </a:r>
            <a:r>
              <a:rPr lang="hu-HU" sz="2600" dirty="0"/>
              <a:t>” (7 </a:t>
            </a:r>
            <a:r>
              <a:rPr lang="hu-HU" sz="2600" dirty="0" err="1"/>
              <a:t>Bde</a:t>
            </a:r>
            <a:r>
              <a:rPr lang="hu-HU" sz="2600" dirty="0"/>
              <a:t>. 1996-2000, </a:t>
            </a:r>
            <a:r>
              <a:rPr lang="hu-HU" sz="2600" dirty="0" err="1"/>
              <a:t>Ammann</a:t>
            </a:r>
            <a:r>
              <a:rPr lang="hu-HU" sz="2600" dirty="0"/>
              <a:t>)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7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5068" y="16245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Was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bedeutet</a:t>
            </a:r>
            <a:r>
              <a:rPr lang="hu-HU" sz="3600" b="1" dirty="0" smtClean="0"/>
              <a:t> „</a:t>
            </a:r>
            <a:r>
              <a:rPr lang="hu-HU" sz="3600" b="1" dirty="0" err="1" smtClean="0"/>
              <a:t>Identität</a:t>
            </a:r>
            <a:r>
              <a:rPr lang="hu-HU" sz="3600" b="1" dirty="0" smtClean="0"/>
              <a:t>”?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5068" y="3085082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hu-HU" b="1" dirty="0" err="1" smtClean="0"/>
              <a:t>Identität</a:t>
            </a:r>
            <a:r>
              <a:rPr lang="hu-HU" dirty="0" smtClean="0"/>
              <a:t>:</a:t>
            </a:r>
          </a:p>
          <a:p>
            <a:pPr marL="514350" indent="-514350" algn="ctr">
              <a:buAutoNum type="arabicPeriod"/>
            </a:pPr>
            <a:r>
              <a:rPr lang="de-DE" sz="2400" dirty="0" smtClean="0"/>
              <a:t>Gleichheit</a:t>
            </a:r>
            <a:r>
              <a:rPr lang="de-DE" sz="2400" dirty="0"/>
              <a:t>, völlige Übereinstimmung, Wesenseinheit </a:t>
            </a:r>
            <a:r>
              <a:rPr lang="hu-HU" sz="2400" dirty="0" smtClean="0"/>
              <a:t>(</a:t>
            </a:r>
            <a:r>
              <a:rPr lang="de-DE" sz="2400" dirty="0" smtClean="0"/>
              <a:t>die </a:t>
            </a:r>
            <a:r>
              <a:rPr lang="de-DE" sz="2400" dirty="0"/>
              <a:t>Identität des Vermissten mit dem </a:t>
            </a:r>
            <a:r>
              <a:rPr lang="de-DE" sz="2400" dirty="0" smtClean="0"/>
              <a:t>Verunglückten</a:t>
            </a:r>
            <a:r>
              <a:rPr lang="hu-HU" sz="2400" dirty="0" smtClean="0"/>
              <a:t>)</a:t>
            </a:r>
          </a:p>
          <a:p>
            <a:pPr marL="514350" indent="-514350" algn="ctr">
              <a:buAutoNum type="arabicPeriod"/>
            </a:pPr>
            <a:r>
              <a:rPr lang="hu-HU" sz="2400" dirty="0" err="1" smtClean="0"/>
              <a:t>Derjenige</a:t>
            </a:r>
            <a:r>
              <a:rPr lang="hu-HU" sz="2400" dirty="0" smtClean="0"/>
              <a:t>, der man </a:t>
            </a:r>
            <a:r>
              <a:rPr lang="hu-HU" sz="2400" dirty="0" err="1" smtClean="0"/>
              <a:t>ist</a:t>
            </a:r>
            <a:r>
              <a:rPr lang="de-DE" sz="2400" dirty="0" smtClean="0"/>
              <a:t> </a:t>
            </a:r>
            <a:r>
              <a:rPr lang="hu-HU" sz="2400" dirty="0" smtClean="0"/>
              <a:t>(</a:t>
            </a:r>
            <a:r>
              <a:rPr lang="de-DE" sz="2400" dirty="0" smtClean="0"/>
              <a:t>die </a:t>
            </a:r>
            <a:r>
              <a:rPr lang="de-DE" sz="2400" dirty="0"/>
              <a:t>Identität einer Person, eines Toten feststellen, </a:t>
            </a:r>
            <a:r>
              <a:rPr lang="de-DE" sz="2400" dirty="0" smtClean="0"/>
              <a:t>nachweisen</a:t>
            </a:r>
            <a:r>
              <a:rPr lang="hu-HU" sz="2400" dirty="0" smtClean="0"/>
              <a:t>)</a:t>
            </a:r>
            <a:r>
              <a:rPr lang="de-DE" sz="2400" dirty="0" smtClean="0"/>
              <a:t> </a:t>
            </a:r>
            <a:r>
              <a:rPr lang="hu-HU" sz="1600" dirty="0" smtClean="0"/>
              <a:t>(DWDS)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77816" y="15641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(</a:t>
            </a:r>
            <a:r>
              <a:rPr lang="hu-HU" sz="3600" b="1" dirty="0" err="1" smtClean="0"/>
              <a:t>Gegenseitiger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Missbrauch</a:t>
            </a:r>
            <a:r>
              <a:rPr lang="hu-HU" sz="3600" b="1" dirty="0" smtClean="0"/>
              <a:t> der </a:t>
            </a:r>
            <a:r>
              <a:rPr lang="hu-HU" sz="3600" b="1" dirty="0" err="1" smtClean="0"/>
              <a:t>Literatur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7816" y="3322338"/>
            <a:ext cx="10515600" cy="4053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err="1"/>
              <a:t>Alle</a:t>
            </a:r>
            <a:r>
              <a:rPr lang="hu-HU" sz="2400" dirty="0"/>
              <a:t> </a:t>
            </a:r>
            <a:r>
              <a:rPr lang="hu-HU" sz="2400" dirty="0" err="1"/>
              <a:t>diese</a:t>
            </a:r>
            <a:r>
              <a:rPr lang="hu-HU" sz="2400" dirty="0"/>
              <a:t> Faktoren </a:t>
            </a:r>
            <a:r>
              <a:rPr lang="hu-HU" sz="2400" dirty="0" err="1"/>
              <a:t>können</a:t>
            </a:r>
            <a:r>
              <a:rPr lang="hu-HU" sz="2400" dirty="0"/>
              <a:t> </a:t>
            </a:r>
            <a:r>
              <a:rPr lang="hu-HU" sz="2400" dirty="0" err="1"/>
              <a:t>sich</a:t>
            </a:r>
            <a:r>
              <a:rPr lang="hu-HU" sz="2400" dirty="0"/>
              <a:t> </a:t>
            </a:r>
            <a:r>
              <a:rPr lang="hu-HU" sz="2400" dirty="0" err="1"/>
              <a:t>gegenseitig</a:t>
            </a:r>
            <a:r>
              <a:rPr lang="hu-HU" sz="2400" dirty="0"/>
              <a:t> </a:t>
            </a:r>
            <a:r>
              <a:rPr lang="hu-HU" sz="2400" dirty="0" err="1"/>
              <a:t>beeinflussen</a:t>
            </a:r>
            <a:r>
              <a:rPr lang="hu-HU" sz="2400" dirty="0"/>
              <a:t>, </a:t>
            </a:r>
            <a:r>
              <a:rPr lang="hu-HU" sz="2400" dirty="0" err="1"/>
              <a:t>aber</a:t>
            </a:r>
            <a:r>
              <a:rPr lang="hu-HU" sz="2400" dirty="0"/>
              <a:t> </a:t>
            </a:r>
            <a:r>
              <a:rPr lang="hu-HU" sz="2400" dirty="0" err="1"/>
              <a:t>nicht</a:t>
            </a:r>
            <a:r>
              <a:rPr lang="hu-HU" sz="2400" dirty="0"/>
              <a:t> </a:t>
            </a:r>
            <a:r>
              <a:rPr lang="hu-HU" sz="2400" dirty="0" err="1"/>
              <a:t>gleichermaßen</a:t>
            </a:r>
            <a:r>
              <a:rPr lang="hu-HU" sz="2400" dirty="0"/>
              <a:t> – der </a:t>
            </a:r>
            <a:r>
              <a:rPr lang="hu-HU" sz="2400" dirty="0" err="1"/>
              <a:t>wirksamste</a:t>
            </a:r>
            <a:r>
              <a:rPr lang="hu-HU" sz="2400" dirty="0"/>
              <a:t> und </a:t>
            </a:r>
            <a:r>
              <a:rPr lang="hu-HU" sz="2400" dirty="0" err="1"/>
              <a:t>oberste</a:t>
            </a:r>
            <a:r>
              <a:rPr lang="hu-HU" sz="2400" dirty="0"/>
              <a:t> Faktor </a:t>
            </a:r>
            <a:r>
              <a:rPr lang="hu-HU" sz="2400" dirty="0" err="1"/>
              <a:t>ist</a:t>
            </a:r>
            <a:r>
              <a:rPr lang="hu-HU" sz="2400" dirty="0"/>
              <a:t> </a:t>
            </a:r>
            <a:r>
              <a:rPr lang="hu-HU" sz="2400" dirty="0" err="1"/>
              <a:t>immer</a:t>
            </a:r>
            <a:r>
              <a:rPr lang="hu-HU" sz="2400" dirty="0"/>
              <a:t> die </a:t>
            </a:r>
            <a:r>
              <a:rPr lang="hu-HU" sz="2400" dirty="0" err="1"/>
              <a:t>jeweilige</a:t>
            </a:r>
            <a:r>
              <a:rPr lang="hu-HU" sz="2400" dirty="0"/>
              <a:t> „</a:t>
            </a:r>
            <a:r>
              <a:rPr lang="hu-HU" sz="2400" dirty="0" err="1"/>
              <a:t>Politik</a:t>
            </a:r>
            <a:r>
              <a:rPr lang="hu-HU" sz="2400" dirty="0"/>
              <a:t>” (</a:t>
            </a:r>
            <a:r>
              <a:rPr lang="hu-HU" sz="2400" dirty="0" err="1"/>
              <a:t>politisch-wirtschaftliche</a:t>
            </a:r>
            <a:r>
              <a:rPr lang="hu-HU" sz="2400" dirty="0"/>
              <a:t> </a:t>
            </a:r>
            <a:r>
              <a:rPr lang="hu-HU" sz="2400" dirty="0" err="1"/>
              <a:t>Interessen</a:t>
            </a:r>
            <a:r>
              <a:rPr lang="hu-HU" sz="2400" dirty="0"/>
              <a:t>) – </a:t>
            </a:r>
            <a:r>
              <a:rPr lang="hu-HU" sz="2400" dirty="0" err="1"/>
              <a:t>deshalb</a:t>
            </a:r>
            <a:r>
              <a:rPr lang="hu-HU" sz="2400" dirty="0"/>
              <a:t> </a:t>
            </a:r>
            <a:r>
              <a:rPr lang="hu-HU" sz="2400" dirty="0" err="1"/>
              <a:t>ist</a:t>
            </a:r>
            <a:r>
              <a:rPr lang="hu-HU" sz="2400" dirty="0"/>
              <a:t> </a:t>
            </a:r>
            <a:r>
              <a:rPr lang="hu-HU" sz="2400" dirty="0" err="1"/>
              <a:t>jeder</a:t>
            </a:r>
            <a:r>
              <a:rPr lang="hu-HU" sz="2400" dirty="0"/>
              <a:t> Kanon </a:t>
            </a:r>
            <a:r>
              <a:rPr lang="hu-HU" sz="2400" dirty="0" err="1"/>
              <a:t>manipulativ</a:t>
            </a:r>
            <a:r>
              <a:rPr lang="hu-HU" sz="2400" dirty="0" smtClean="0"/>
              <a:t>!!!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Und</a:t>
            </a:r>
            <a:r>
              <a:rPr lang="hu-HU" sz="2400" dirty="0"/>
              <a:t>: </a:t>
            </a:r>
            <a:r>
              <a:rPr lang="hu-HU" sz="2400" dirty="0" err="1"/>
              <a:t>jedes</a:t>
            </a:r>
            <a:r>
              <a:rPr lang="hu-HU" sz="2400" dirty="0"/>
              <a:t> </a:t>
            </a:r>
            <a:r>
              <a:rPr lang="hu-HU" sz="2400" dirty="0" err="1"/>
              <a:t>Kunstwerk</a:t>
            </a:r>
            <a:r>
              <a:rPr lang="hu-HU" sz="2400" dirty="0"/>
              <a:t>, das </a:t>
            </a:r>
            <a:r>
              <a:rPr lang="hu-HU" sz="2400" dirty="0" err="1"/>
              <a:t>sich</a:t>
            </a:r>
            <a:r>
              <a:rPr lang="hu-HU" sz="2400" dirty="0"/>
              <a:t> </a:t>
            </a:r>
            <a:r>
              <a:rPr lang="hu-HU" sz="2400" dirty="0" err="1"/>
              <a:t>grundsätzlich</a:t>
            </a:r>
            <a:r>
              <a:rPr lang="hu-HU" sz="2400" dirty="0"/>
              <a:t> </a:t>
            </a:r>
            <a:r>
              <a:rPr lang="hu-HU" sz="2400" dirty="0" err="1"/>
              <a:t>unmittelbar</a:t>
            </a:r>
            <a:r>
              <a:rPr lang="hu-HU" sz="2400" dirty="0"/>
              <a:t> </a:t>
            </a:r>
            <a:r>
              <a:rPr lang="hu-HU" sz="2400" dirty="0" err="1"/>
              <a:t>unabhängig</a:t>
            </a:r>
            <a:r>
              <a:rPr lang="hu-HU" sz="2400" dirty="0"/>
              <a:t> von der </a:t>
            </a:r>
            <a:r>
              <a:rPr lang="hu-HU" sz="2400" dirty="0" err="1"/>
              <a:t>Politik</a:t>
            </a:r>
            <a:r>
              <a:rPr lang="hu-HU" sz="2400" dirty="0"/>
              <a:t> etc. </a:t>
            </a:r>
            <a:r>
              <a:rPr lang="hu-HU" sz="2400" dirty="0" err="1" smtClean="0"/>
              <a:t>ist</a:t>
            </a:r>
            <a:r>
              <a:rPr lang="hu-HU" sz="2400" dirty="0" smtClean="0"/>
              <a:t>, </a:t>
            </a:r>
            <a:r>
              <a:rPr lang="hu-HU" sz="2400" dirty="0" err="1"/>
              <a:t>kann</a:t>
            </a:r>
            <a:r>
              <a:rPr lang="hu-HU" sz="2400" dirty="0"/>
              <a:t> </a:t>
            </a:r>
            <a:r>
              <a:rPr lang="hu-HU" sz="2400" dirty="0" smtClean="0"/>
              <a:t>mit </a:t>
            </a:r>
            <a:r>
              <a:rPr lang="hu-HU" sz="2400" dirty="0" err="1"/>
              <a:t>entgegengesetzten</a:t>
            </a:r>
            <a:r>
              <a:rPr lang="hu-HU" sz="2400" dirty="0"/>
              <a:t> </a:t>
            </a:r>
            <a:r>
              <a:rPr lang="hu-HU" sz="2400" dirty="0" err="1"/>
              <a:t>Vorzeichen</a:t>
            </a:r>
            <a:r>
              <a:rPr lang="hu-HU" sz="2400" dirty="0"/>
              <a:t> von der </a:t>
            </a:r>
            <a:r>
              <a:rPr lang="hu-HU" sz="2400" dirty="0" err="1"/>
              <a:t>Politik</a:t>
            </a:r>
            <a:r>
              <a:rPr lang="hu-HU" sz="2400" dirty="0"/>
              <a:t> </a:t>
            </a:r>
            <a:r>
              <a:rPr lang="hu-HU" sz="2400" dirty="0" err="1"/>
              <a:t>mißbraucht</a:t>
            </a:r>
            <a:r>
              <a:rPr lang="hu-HU" sz="2400" dirty="0"/>
              <a:t> </a:t>
            </a:r>
            <a:r>
              <a:rPr lang="hu-HU" sz="2400" dirty="0" err="1" smtClean="0"/>
              <a:t>werden</a:t>
            </a:r>
            <a:r>
              <a:rPr lang="hu-HU" sz="2400" dirty="0"/>
              <a:t>.</a:t>
            </a:r>
            <a:endParaRPr lang="hu-HU" sz="2400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70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84634"/>
            <a:ext cx="10515600" cy="1325563"/>
          </a:xfrm>
        </p:spPr>
        <p:txBody>
          <a:bodyPr/>
          <a:lstStyle/>
          <a:p>
            <a:pPr algn="ctr"/>
            <a:r>
              <a:rPr lang="hu-HU" b="1" dirty="0"/>
              <a:t>(</a:t>
            </a:r>
            <a:r>
              <a:rPr lang="hu-HU" b="1" dirty="0" err="1"/>
              <a:t>Gegenseitiger</a:t>
            </a:r>
            <a:r>
              <a:rPr lang="hu-HU" b="1" dirty="0"/>
              <a:t>) </a:t>
            </a:r>
            <a:r>
              <a:rPr lang="hu-HU" b="1" dirty="0" err="1"/>
              <a:t>Missbrauch</a:t>
            </a:r>
            <a:r>
              <a:rPr lang="hu-HU" b="1" dirty="0"/>
              <a:t> der </a:t>
            </a:r>
            <a:r>
              <a:rPr lang="hu-HU" b="1" dirty="0" err="1"/>
              <a:t>Literatur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035766"/>
            <a:ext cx="10515600" cy="3960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Friedrich Nietzsche</a:t>
            </a:r>
            <a:r>
              <a:rPr lang="hu-HU" sz="2400" dirty="0"/>
              <a:t>s „Übermensch” und </a:t>
            </a:r>
            <a:r>
              <a:rPr lang="hu-HU" sz="2400" dirty="0" err="1"/>
              <a:t>sein</a:t>
            </a:r>
            <a:r>
              <a:rPr lang="hu-HU" sz="2400" dirty="0"/>
              <a:t> </a:t>
            </a:r>
            <a:r>
              <a:rPr lang="hu-HU" sz="2400" dirty="0" err="1"/>
              <a:t>ganzes</a:t>
            </a:r>
            <a:r>
              <a:rPr lang="hu-HU" sz="2400" dirty="0"/>
              <a:t> </a:t>
            </a:r>
            <a:r>
              <a:rPr lang="hu-HU" sz="2400" dirty="0" err="1"/>
              <a:t>Gedankengut</a:t>
            </a:r>
            <a:r>
              <a:rPr lang="hu-HU" sz="2400" dirty="0"/>
              <a:t> von den </a:t>
            </a:r>
            <a:r>
              <a:rPr lang="hu-HU" sz="2400" dirty="0" err="1"/>
              <a:t>Nazis</a:t>
            </a:r>
            <a:r>
              <a:rPr lang="hu-HU" sz="2400" dirty="0"/>
              <a:t> </a:t>
            </a:r>
            <a:r>
              <a:rPr lang="hu-HU" sz="2400" dirty="0" err="1"/>
              <a:t>einseitig</a:t>
            </a:r>
            <a:r>
              <a:rPr lang="hu-HU" sz="2400" dirty="0"/>
              <a:t> </a:t>
            </a:r>
            <a:r>
              <a:rPr lang="hu-HU" sz="2400" dirty="0" err="1"/>
              <a:t>missbraucht</a:t>
            </a:r>
            <a:r>
              <a:rPr lang="hu-HU" sz="2400" dirty="0"/>
              <a:t> ↔ </a:t>
            </a:r>
            <a:r>
              <a:rPr lang="hu-HU" sz="2400" dirty="0" err="1"/>
              <a:t>Gegenreaktion</a:t>
            </a:r>
            <a:r>
              <a:rPr lang="hu-HU" sz="2400" dirty="0"/>
              <a:t> von </a:t>
            </a:r>
            <a:r>
              <a:rPr lang="hu-HU" sz="2400" b="1" dirty="0"/>
              <a:t>Georg Lukács</a:t>
            </a:r>
            <a:r>
              <a:rPr lang="hu-HU" sz="2400" dirty="0"/>
              <a:t> – </a:t>
            </a:r>
            <a:r>
              <a:rPr lang="hu-HU" sz="2400" dirty="0" err="1"/>
              <a:t>im</a:t>
            </a:r>
            <a:r>
              <a:rPr lang="hu-HU" sz="2400" dirty="0"/>
              <a:t> </a:t>
            </a:r>
            <a:r>
              <a:rPr lang="hu-HU" sz="2400" dirty="0" err="1"/>
              <a:t>sowjetischen</a:t>
            </a:r>
            <a:r>
              <a:rPr lang="hu-HU" sz="2400" dirty="0"/>
              <a:t> </a:t>
            </a:r>
            <a:r>
              <a:rPr lang="hu-HU" sz="2400" dirty="0" err="1"/>
              <a:t>Exil</a:t>
            </a:r>
            <a:r>
              <a:rPr lang="hu-HU" sz="2400" dirty="0"/>
              <a:t>! – </a:t>
            </a:r>
            <a:r>
              <a:rPr lang="hu-HU" sz="2400" dirty="0" err="1"/>
              <a:t>auch</a:t>
            </a:r>
            <a:r>
              <a:rPr lang="hu-HU" sz="2400" dirty="0"/>
              <a:t> </a:t>
            </a:r>
            <a:r>
              <a:rPr lang="hu-HU" sz="2400" dirty="0" err="1"/>
              <a:t>als</a:t>
            </a:r>
            <a:r>
              <a:rPr lang="hu-HU" sz="2400" dirty="0"/>
              <a:t> </a:t>
            </a:r>
            <a:r>
              <a:rPr lang="hu-HU" sz="2400" dirty="0" err="1"/>
              <a:t>Nazi</a:t>
            </a:r>
            <a:r>
              <a:rPr lang="hu-HU" sz="2400" dirty="0"/>
              <a:t> </a:t>
            </a:r>
            <a:r>
              <a:rPr lang="hu-HU" sz="2400" dirty="0" err="1"/>
              <a:t>gestempelt</a:t>
            </a:r>
            <a:r>
              <a:rPr lang="hu-HU" sz="2400" dirty="0"/>
              <a:t> </a:t>
            </a:r>
            <a:r>
              <a:rPr lang="hu-HU" sz="2400" dirty="0" err="1"/>
              <a:t>wurde</a:t>
            </a:r>
            <a:r>
              <a:rPr lang="hu-HU" sz="2400" dirty="0"/>
              <a:t> (</a:t>
            </a:r>
            <a:r>
              <a:rPr lang="hu-HU" sz="2400" i="1" dirty="0"/>
              <a:t>Die </a:t>
            </a:r>
            <a:r>
              <a:rPr lang="hu-HU" sz="2400" i="1" dirty="0" err="1"/>
              <a:t>Zerstörung</a:t>
            </a:r>
            <a:r>
              <a:rPr lang="hu-HU" sz="2400" i="1" dirty="0"/>
              <a:t> der </a:t>
            </a:r>
            <a:r>
              <a:rPr lang="hu-HU" sz="2400" i="1" dirty="0" err="1"/>
              <a:t>Vernunft</a:t>
            </a:r>
            <a:r>
              <a:rPr lang="hu-HU" sz="2400" i="1" dirty="0"/>
              <a:t>, Der </a:t>
            </a:r>
            <a:r>
              <a:rPr lang="hu-HU" sz="2400" i="1" dirty="0" err="1"/>
              <a:t>Weg</a:t>
            </a:r>
            <a:r>
              <a:rPr lang="hu-HU" sz="2400" i="1" dirty="0"/>
              <a:t> des </a:t>
            </a:r>
            <a:r>
              <a:rPr lang="hu-HU" sz="2400" i="1" dirty="0" err="1"/>
              <a:t>Irrationalismus</a:t>
            </a:r>
            <a:r>
              <a:rPr lang="hu-HU" sz="2400" i="1" dirty="0"/>
              <a:t> von </a:t>
            </a:r>
            <a:r>
              <a:rPr lang="hu-HU" sz="2400" i="1" dirty="0" err="1"/>
              <a:t>Schelling</a:t>
            </a:r>
            <a:r>
              <a:rPr lang="hu-HU" sz="2400" i="1" dirty="0"/>
              <a:t> </a:t>
            </a:r>
            <a:r>
              <a:rPr lang="hu-HU" sz="2400" i="1" dirty="0" err="1"/>
              <a:t>bis</a:t>
            </a:r>
            <a:r>
              <a:rPr lang="hu-HU" sz="2400" i="1" dirty="0"/>
              <a:t> Hitle</a:t>
            </a:r>
            <a:r>
              <a:rPr lang="hu-HU" sz="2400" dirty="0"/>
              <a:t>r, 1954 </a:t>
            </a:r>
            <a:r>
              <a:rPr lang="hu-HU" sz="2400" dirty="0" err="1"/>
              <a:t>erstveröffentlicht</a:t>
            </a:r>
            <a:r>
              <a:rPr lang="hu-HU" sz="2400" dirty="0"/>
              <a:t>)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smtClean="0"/>
              <a:t>Das </a:t>
            </a:r>
            <a:r>
              <a:rPr lang="hu-HU" sz="2400" dirty="0" err="1" smtClean="0"/>
              <a:t>Fazit</a:t>
            </a:r>
            <a:r>
              <a:rPr lang="hu-HU" sz="2400" dirty="0" smtClean="0"/>
              <a:t>:</a:t>
            </a:r>
          </a:p>
          <a:p>
            <a:pPr marL="0" indent="0" algn="ctr">
              <a:buNone/>
            </a:pPr>
            <a:r>
              <a:rPr lang="hu-HU" sz="2400" dirty="0" smtClean="0"/>
              <a:t>Nietzsche </a:t>
            </a:r>
            <a:r>
              <a:rPr lang="hu-HU" sz="2400" dirty="0" err="1"/>
              <a:t>war</a:t>
            </a:r>
            <a:r>
              <a:rPr lang="hu-HU" sz="2400" dirty="0"/>
              <a:t> </a:t>
            </a:r>
            <a:r>
              <a:rPr lang="hu-HU" sz="2400" dirty="0" err="1"/>
              <a:t>bis</a:t>
            </a:r>
            <a:r>
              <a:rPr lang="hu-HU" sz="2400" dirty="0"/>
              <a:t> </a:t>
            </a:r>
            <a:r>
              <a:rPr lang="hu-HU" sz="2400" dirty="0" err="1"/>
              <a:t>zur</a:t>
            </a:r>
            <a:r>
              <a:rPr lang="hu-HU" sz="2400" dirty="0"/>
              <a:t> </a:t>
            </a:r>
            <a:r>
              <a:rPr lang="hu-HU" sz="2400" dirty="0" err="1"/>
              <a:t>politischen</a:t>
            </a:r>
            <a:r>
              <a:rPr lang="hu-HU" sz="2400" dirty="0"/>
              <a:t> </a:t>
            </a:r>
            <a:r>
              <a:rPr lang="hu-HU" sz="2400" dirty="0" err="1"/>
              <a:t>Wende</a:t>
            </a:r>
            <a:r>
              <a:rPr lang="hu-HU" sz="2400" dirty="0"/>
              <a:t> 1989 in </a:t>
            </a:r>
            <a:r>
              <a:rPr lang="hu-HU" sz="2400" dirty="0" err="1"/>
              <a:t>Ungarn</a:t>
            </a:r>
            <a:r>
              <a:rPr lang="hu-HU" sz="2400" dirty="0"/>
              <a:t> </a:t>
            </a:r>
            <a:r>
              <a:rPr lang="hu-HU" sz="2400" dirty="0" err="1"/>
              <a:t>nur</a:t>
            </a:r>
            <a:r>
              <a:rPr lang="hu-HU" sz="2400" dirty="0"/>
              <a:t> </a:t>
            </a:r>
            <a:r>
              <a:rPr lang="hu-HU" sz="2400" dirty="0" err="1"/>
              <a:t>sehr</a:t>
            </a:r>
            <a:r>
              <a:rPr lang="hu-HU" sz="2400" dirty="0"/>
              <a:t> </a:t>
            </a:r>
            <a:r>
              <a:rPr lang="hu-HU" sz="2400" dirty="0" err="1"/>
              <a:t>sporadisch</a:t>
            </a:r>
            <a:r>
              <a:rPr lang="hu-HU" sz="2400" dirty="0"/>
              <a:t> in </a:t>
            </a:r>
            <a:r>
              <a:rPr lang="hu-HU" sz="2400" dirty="0" err="1"/>
              <a:t>Anthologien</a:t>
            </a:r>
            <a:r>
              <a:rPr lang="hu-HU" sz="2400" dirty="0"/>
              <a:t> (</a:t>
            </a:r>
            <a:r>
              <a:rPr lang="hu-HU" sz="2400" dirty="0" err="1"/>
              <a:t>Gedichte</a:t>
            </a:r>
            <a:r>
              <a:rPr lang="hu-HU" sz="2400" dirty="0"/>
              <a:t>, </a:t>
            </a:r>
            <a:r>
              <a:rPr lang="hu-HU" sz="2400" dirty="0" err="1"/>
              <a:t>Essays</a:t>
            </a:r>
            <a:r>
              <a:rPr lang="hu-HU" sz="2400" dirty="0"/>
              <a:t>, </a:t>
            </a:r>
            <a:r>
              <a:rPr lang="hu-HU" sz="2400" dirty="0" err="1"/>
              <a:t>kleine</a:t>
            </a:r>
            <a:r>
              <a:rPr lang="hu-HU" sz="2400" dirty="0"/>
              <a:t> </a:t>
            </a:r>
            <a:r>
              <a:rPr lang="hu-HU" sz="2400" dirty="0" err="1"/>
              <a:t>Auswahl</a:t>
            </a:r>
            <a:r>
              <a:rPr lang="hu-HU" sz="2400" dirty="0"/>
              <a:t> </a:t>
            </a:r>
            <a:r>
              <a:rPr lang="hu-HU" sz="2400" dirty="0" err="1"/>
              <a:t>seiner</a:t>
            </a:r>
            <a:r>
              <a:rPr lang="hu-HU" sz="2400" dirty="0"/>
              <a:t> </a:t>
            </a:r>
            <a:r>
              <a:rPr lang="hu-HU" sz="2400" dirty="0" err="1"/>
              <a:t>Werke</a:t>
            </a:r>
            <a:r>
              <a:rPr lang="hu-HU" sz="2400" dirty="0"/>
              <a:t>) </a:t>
            </a:r>
            <a:r>
              <a:rPr lang="hu-HU" sz="2400" dirty="0" err="1"/>
              <a:t>vertreten</a:t>
            </a:r>
            <a:r>
              <a:rPr lang="hu-HU" sz="2400" dirty="0"/>
              <a:t>, in der DDR </a:t>
            </a:r>
            <a:r>
              <a:rPr lang="hu-HU" sz="2400" dirty="0" err="1"/>
              <a:t>überhaupt</a:t>
            </a:r>
            <a:r>
              <a:rPr lang="hu-HU" sz="2400" dirty="0"/>
              <a:t> </a:t>
            </a:r>
            <a:r>
              <a:rPr lang="hu-HU" sz="2400" dirty="0" err="1"/>
              <a:t>nicht</a:t>
            </a:r>
            <a:r>
              <a:rPr lang="hu-HU" sz="2400" dirty="0"/>
              <a:t> </a:t>
            </a:r>
            <a:r>
              <a:rPr lang="hu-HU" sz="2400" dirty="0" err="1"/>
              <a:t>verlegt</a:t>
            </a:r>
            <a:r>
              <a:rPr lang="hu-HU" sz="2400" dirty="0"/>
              <a:t>…</a:t>
            </a:r>
          </a:p>
          <a:p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062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5296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Aber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67101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2400" dirty="0" smtClean="0"/>
              <a:t>Es </a:t>
            </a:r>
            <a:r>
              <a:rPr lang="hu-HU" sz="2400" dirty="0" err="1"/>
              <a:t>gibt</a:t>
            </a:r>
            <a:r>
              <a:rPr lang="hu-HU" sz="2400" dirty="0"/>
              <a:t> </a:t>
            </a:r>
            <a:r>
              <a:rPr lang="hu-HU" sz="2400" dirty="0" err="1"/>
              <a:t>sog</a:t>
            </a:r>
            <a:r>
              <a:rPr lang="hu-HU" sz="2400" dirty="0"/>
              <a:t>. „</a:t>
            </a:r>
            <a:r>
              <a:rPr lang="hu-HU" sz="2400" dirty="0" err="1"/>
              <a:t>klassische</a:t>
            </a:r>
            <a:r>
              <a:rPr lang="hu-HU" sz="2400" dirty="0"/>
              <a:t>” </a:t>
            </a:r>
            <a:r>
              <a:rPr lang="hu-HU" sz="2400" dirty="0" err="1"/>
              <a:t>Autoren</a:t>
            </a:r>
            <a:r>
              <a:rPr lang="hu-HU" sz="2400" dirty="0"/>
              <a:t> (</a:t>
            </a:r>
            <a:r>
              <a:rPr lang="hu-HU" sz="2400" dirty="0" err="1"/>
              <a:t>Werke</a:t>
            </a:r>
            <a:r>
              <a:rPr lang="hu-HU" sz="2400" dirty="0"/>
              <a:t>) von </a:t>
            </a:r>
            <a:r>
              <a:rPr lang="hu-HU" sz="2400" dirty="0" err="1"/>
              <a:t>relativ</a:t>
            </a:r>
            <a:r>
              <a:rPr lang="hu-HU" sz="2400" dirty="0"/>
              <a:t> </a:t>
            </a:r>
            <a:r>
              <a:rPr lang="hu-HU" sz="2400" dirty="0" err="1"/>
              <a:t>langer</a:t>
            </a:r>
            <a:r>
              <a:rPr lang="hu-HU" sz="2400" dirty="0"/>
              <a:t> Dauer, die </a:t>
            </a:r>
            <a:r>
              <a:rPr lang="hu-HU" sz="2400" dirty="0" err="1"/>
              <a:t>verschiedene</a:t>
            </a:r>
            <a:r>
              <a:rPr lang="hu-HU" sz="2400" dirty="0"/>
              <a:t> </a:t>
            </a:r>
            <a:r>
              <a:rPr lang="hu-HU" sz="2400" dirty="0" err="1"/>
              <a:t>politische</a:t>
            </a:r>
            <a:r>
              <a:rPr lang="hu-HU" sz="2400" dirty="0"/>
              <a:t> </a:t>
            </a:r>
            <a:r>
              <a:rPr lang="hu-HU" sz="2400" dirty="0" err="1"/>
              <a:t>Regimes</a:t>
            </a:r>
            <a:r>
              <a:rPr lang="hu-HU" sz="2400" dirty="0"/>
              <a:t>, </a:t>
            </a:r>
            <a:r>
              <a:rPr lang="hu-HU" sz="2400" dirty="0" err="1"/>
              <a:t>historische</a:t>
            </a:r>
            <a:r>
              <a:rPr lang="hu-HU" sz="2400" dirty="0"/>
              <a:t> </a:t>
            </a:r>
            <a:r>
              <a:rPr lang="hu-HU" sz="2400" dirty="0" err="1"/>
              <a:t>Epochen</a:t>
            </a:r>
            <a:r>
              <a:rPr lang="hu-HU" sz="2400" dirty="0"/>
              <a:t>, </a:t>
            </a:r>
            <a:r>
              <a:rPr lang="hu-HU" sz="2400" dirty="0" err="1"/>
              <a:t>sogar</a:t>
            </a:r>
            <a:r>
              <a:rPr lang="hu-HU" sz="2400" dirty="0"/>
              <a:t> </a:t>
            </a:r>
            <a:r>
              <a:rPr lang="hu-HU" sz="2400" dirty="0" err="1"/>
              <a:t>Zeitalter</a:t>
            </a:r>
            <a:r>
              <a:rPr lang="hu-HU" sz="2400" dirty="0"/>
              <a:t> </a:t>
            </a:r>
            <a:r>
              <a:rPr lang="hu-HU" sz="2400" dirty="0" err="1"/>
              <a:t>überleben</a:t>
            </a:r>
            <a:r>
              <a:rPr lang="hu-HU" sz="2400" dirty="0"/>
              <a:t>: </a:t>
            </a:r>
            <a:r>
              <a:rPr lang="hu-HU" sz="2400" b="1" dirty="0" err="1"/>
              <a:t>Homer</a:t>
            </a:r>
            <a:r>
              <a:rPr lang="hu-HU" sz="2400" b="1" dirty="0"/>
              <a:t>, </a:t>
            </a:r>
            <a:r>
              <a:rPr lang="hu-HU" sz="2400" b="1" dirty="0" err="1"/>
              <a:t>Ayschylos</a:t>
            </a:r>
            <a:r>
              <a:rPr lang="hu-HU" sz="2400" b="1" dirty="0"/>
              <a:t>, Shakespeare, </a:t>
            </a:r>
            <a:r>
              <a:rPr lang="hu-HU" sz="2400" b="1" dirty="0" err="1"/>
              <a:t>Servantes</a:t>
            </a:r>
            <a:r>
              <a:rPr lang="hu-HU" sz="2400" b="1" dirty="0"/>
              <a:t>, Goethe, </a:t>
            </a:r>
            <a:r>
              <a:rPr lang="hu-HU" sz="2400" b="1" dirty="0" err="1"/>
              <a:t>Dostojewski</a:t>
            </a:r>
            <a:r>
              <a:rPr lang="hu-HU" sz="2400" b="1" dirty="0"/>
              <a:t>, </a:t>
            </a:r>
            <a:r>
              <a:rPr lang="hu-HU" sz="2400" b="1" dirty="0" err="1"/>
              <a:t>Tolstoi</a:t>
            </a:r>
            <a:r>
              <a:rPr lang="hu-HU" sz="2400" b="1" dirty="0"/>
              <a:t> </a:t>
            </a:r>
            <a:r>
              <a:rPr lang="hu-HU" sz="2400" dirty="0" smtClean="0"/>
              <a:t>etc.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err="1" smtClean="0"/>
              <a:t>Sie</a:t>
            </a:r>
            <a:r>
              <a:rPr lang="hu-HU" sz="2400" dirty="0" smtClean="0"/>
              <a:t> </a:t>
            </a:r>
            <a:r>
              <a:rPr lang="hu-HU" sz="2400" dirty="0" err="1"/>
              <a:t>werden</a:t>
            </a:r>
            <a:r>
              <a:rPr lang="hu-HU" sz="2400" dirty="0"/>
              <a:t> </a:t>
            </a:r>
            <a:r>
              <a:rPr lang="hu-HU" sz="2400" dirty="0" err="1"/>
              <a:t>zu</a:t>
            </a:r>
            <a:r>
              <a:rPr lang="hu-HU" sz="2400" dirty="0"/>
              <a:t> </a:t>
            </a:r>
            <a:r>
              <a:rPr lang="hu-HU" sz="2400" dirty="0" err="1"/>
              <a:t>jeder</a:t>
            </a:r>
            <a:r>
              <a:rPr lang="hu-HU" sz="2400" dirty="0"/>
              <a:t> Zeit „</a:t>
            </a:r>
            <a:r>
              <a:rPr lang="hu-HU" sz="2400" dirty="0" err="1"/>
              <a:t>zeitgemäß</a:t>
            </a:r>
            <a:r>
              <a:rPr lang="hu-HU" sz="2400" dirty="0"/>
              <a:t>” und </a:t>
            </a:r>
            <a:r>
              <a:rPr lang="hu-HU" sz="2400" dirty="0" err="1"/>
              <a:t>individuell</a:t>
            </a:r>
            <a:r>
              <a:rPr lang="hu-HU" sz="2400" dirty="0"/>
              <a:t> „</a:t>
            </a:r>
            <a:r>
              <a:rPr lang="hu-HU" sz="2400" dirty="0" err="1"/>
              <a:t>gewertet</a:t>
            </a:r>
            <a:r>
              <a:rPr lang="hu-HU" sz="2400" dirty="0"/>
              <a:t>”… Shakespeare </a:t>
            </a:r>
            <a:r>
              <a:rPr lang="hu-HU" sz="2400" dirty="0" err="1"/>
              <a:t>z.B</a:t>
            </a:r>
            <a:r>
              <a:rPr lang="hu-HU" sz="2400" dirty="0"/>
              <a:t>. </a:t>
            </a:r>
            <a:r>
              <a:rPr lang="hu-HU" sz="2400" dirty="0" err="1"/>
              <a:t>bedeutet</a:t>
            </a:r>
            <a:r>
              <a:rPr lang="hu-HU" sz="2400" dirty="0"/>
              <a:t> </a:t>
            </a:r>
            <a:r>
              <a:rPr lang="hu-HU" sz="2400" dirty="0" err="1"/>
              <a:t>dem</a:t>
            </a:r>
            <a:r>
              <a:rPr lang="hu-HU" sz="2400" dirty="0"/>
              <a:t> </a:t>
            </a:r>
            <a:r>
              <a:rPr lang="hu-HU" sz="2400" dirty="0" err="1"/>
              <a:t>jungen</a:t>
            </a:r>
            <a:r>
              <a:rPr lang="hu-HU" sz="2400" dirty="0"/>
              <a:t> Goethe v. 1771 und der </a:t>
            </a:r>
            <a:r>
              <a:rPr lang="hu-HU" sz="2400" dirty="0" err="1"/>
              <a:t>ganzen</a:t>
            </a:r>
            <a:r>
              <a:rPr lang="hu-HU" sz="2400" dirty="0"/>
              <a:t> </a:t>
            </a:r>
            <a:r>
              <a:rPr lang="hu-HU" sz="2400" dirty="0" err="1"/>
              <a:t>Sturm-und-Drang-Generation</a:t>
            </a:r>
            <a:r>
              <a:rPr lang="hu-HU" sz="2400" dirty="0"/>
              <a:t> </a:t>
            </a:r>
            <a:r>
              <a:rPr lang="hu-HU" sz="2400" dirty="0" err="1"/>
              <a:t>etwas</a:t>
            </a:r>
            <a:r>
              <a:rPr lang="hu-HU" sz="2400" dirty="0"/>
              <a:t> </a:t>
            </a:r>
            <a:r>
              <a:rPr lang="hu-HU" sz="2400" dirty="0" err="1"/>
              <a:t>ganz</a:t>
            </a:r>
            <a:r>
              <a:rPr lang="hu-HU" sz="2400" dirty="0"/>
              <a:t> </a:t>
            </a:r>
            <a:r>
              <a:rPr lang="hu-HU" sz="2400" dirty="0" err="1"/>
              <a:t>anderes</a:t>
            </a:r>
            <a:r>
              <a:rPr lang="hu-HU" sz="2400" dirty="0"/>
              <a:t>, </a:t>
            </a:r>
            <a:r>
              <a:rPr lang="hu-HU" sz="2400" dirty="0" err="1"/>
              <a:t>wie</a:t>
            </a:r>
            <a:r>
              <a:rPr lang="hu-HU" sz="2400" dirty="0"/>
              <a:t> </a:t>
            </a:r>
            <a:r>
              <a:rPr lang="hu-HU" sz="2400" dirty="0" err="1"/>
              <a:t>z.B</a:t>
            </a:r>
            <a:r>
              <a:rPr lang="hu-HU" sz="2400" dirty="0"/>
              <a:t>. Friedrich </a:t>
            </a:r>
            <a:r>
              <a:rPr lang="hu-HU" sz="2400" dirty="0" err="1"/>
              <a:t>Schlegel</a:t>
            </a:r>
            <a:r>
              <a:rPr lang="hu-HU" sz="2400" dirty="0"/>
              <a:t>, </a:t>
            </a:r>
            <a:r>
              <a:rPr lang="hu-HU" sz="2400" dirty="0" err="1"/>
              <a:t>Friedrich</a:t>
            </a:r>
            <a:r>
              <a:rPr lang="hu-HU" sz="2400" dirty="0"/>
              <a:t> Dürrenmatt </a:t>
            </a:r>
            <a:r>
              <a:rPr lang="hu-HU" sz="2400" dirty="0" err="1"/>
              <a:t>oder</a:t>
            </a:r>
            <a:r>
              <a:rPr lang="hu-HU" sz="2400" dirty="0"/>
              <a:t> Erich </a:t>
            </a:r>
            <a:r>
              <a:rPr lang="hu-HU" sz="2400" dirty="0" err="1" smtClean="0"/>
              <a:t>Fried</a:t>
            </a:r>
            <a:r>
              <a:rPr lang="hu-HU" sz="2400" dirty="0" smtClean="0"/>
              <a:t>…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2321" y="1322207"/>
            <a:ext cx="10515600" cy="1325563"/>
          </a:xfrm>
        </p:spPr>
        <p:txBody>
          <a:bodyPr/>
          <a:lstStyle/>
          <a:p>
            <a:pPr algn="ctr"/>
            <a:r>
              <a:rPr lang="hu-HU" sz="3600" b="1" dirty="0" err="1" smtClean="0"/>
              <a:t>Interkulturalität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3200" dirty="0" err="1" smtClean="0"/>
              <a:t>Wanderer</a:t>
            </a:r>
            <a:r>
              <a:rPr lang="hu-HU" sz="3200" dirty="0" smtClean="0"/>
              <a:t> </a:t>
            </a:r>
            <a:r>
              <a:rPr lang="hu-HU" sz="3200" dirty="0" err="1" smtClean="0"/>
              <a:t>zwischen</a:t>
            </a:r>
            <a:r>
              <a:rPr lang="hu-HU" sz="3200" dirty="0" smtClean="0"/>
              <a:t> den </a:t>
            </a:r>
            <a:r>
              <a:rPr lang="hu-HU" sz="3200" dirty="0" err="1" smtClean="0"/>
              <a:t>Kulturen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2321" y="250666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2400" dirty="0" err="1" smtClean="0"/>
              <a:t>Ein</a:t>
            </a:r>
            <a:r>
              <a:rPr lang="hu-HU" sz="2400" dirty="0" smtClean="0"/>
              <a:t> </a:t>
            </a:r>
            <a:r>
              <a:rPr lang="hu-HU" sz="2400" dirty="0" err="1" smtClean="0"/>
              <a:t>Beispiel</a:t>
            </a:r>
            <a:r>
              <a:rPr lang="hu-HU" sz="2400" dirty="0" smtClean="0"/>
              <a:t>: </a:t>
            </a:r>
            <a:r>
              <a:rPr lang="hu-HU" sz="2400" dirty="0" err="1" smtClean="0"/>
              <a:t>Salman</a:t>
            </a:r>
            <a:r>
              <a:rPr lang="hu-HU" sz="2400" dirty="0" smtClean="0"/>
              <a:t> Rushdie</a:t>
            </a:r>
          </a:p>
          <a:p>
            <a:pPr marL="0" indent="0">
              <a:buNone/>
            </a:pPr>
            <a:endParaRPr lang="hu-HU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hu-HU" dirty="0" smtClean="0">
                <a:solidFill>
                  <a:srgbClr val="C00000"/>
                </a:solidFill>
              </a:rPr>
              <a:t>„</a:t>
            </a:r>
            <a:r>
              <a:rPr lang="hu-HU" dirty="0" err="1" smtClean="0">
                <a:solidFill>
                  <a:srgbClr val="C00000"/>
                </a:solidFill>
              </a:rPr>
              <a:t>Wenn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wir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Orientalier</a:t>
            </a:r>
            <a:r>
              <a:rPr lang="hu-HU" dirty="0" smtClean="0">
                <a:solidFill>
                  <a:srgbClr val="C00000"/>
                </a:solidFill>
              </a:rPr>
              <a:t>, </a:t>
            </a:r>
            <a:r>
              <a:rPr lang="hu-HU" dirty="0" err="1" smtClean="0">
                <a:solidFill>
                  <a:srgbClr val="C00000"/>
                </a:solidFill>
              </a:rPr>
              <a:t>Griechen</a:t>
            </a:r>
            <a:r>
              <a:rPr lang="hu-HU" dirty="0" smtClean="0">
                <a:solidFill>
                  <a:srgbClr val="C00000"/>
                </a:solidFill>
              </a:rPr>
              <a:t>, </a:t>
            </a:r>
            <a:r>
              <a:rPr lang="hu-HU" dirty="0" err="1" smtClean="0">
                <a:solidFill>
                  <a:srgbClr val="C00000"/>
                </a:solidFill>
              </a:rPr>
              <a:t>Römer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auf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einmal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sein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wollen</a:t>
            </a:r>
            <a:r>
              <a:rPr lang="hu-HU" dirty="0" smtClean="0">
                <a:solidFill>
                  <a:srgbClr val="C00000"/>
                </a:solidFill>
              </a:rPr>
              <a:t>, sind </a:t>
            </a:r>
            <a:r>
              <a:rPr lang="hu-HU" dirty="0" err="1" smtClean="0">
                <a:solidFill>
                  <a:srgbClr val="C00000"/>
                </a:solidFill>
              </a:rPr>
              <a:t>wir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zuverlässig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nichts</a:t>
            </a:r>
            <a:r>
              <a:rPr lang="hu-HU" dirty="0" smtClean="0">
                <a:solidFill>
                  <a:srgbClr val="C00000"/>
                </a:solidFill>
              </a:rPr>
              <a:t>” </a:t>
            </a:r>
            <a:r>
              <a:rPr lang="hu-HU" sz="1900" dirty="0" smtClean="0"/>
              <a:t>(Herder, </a:t>
            </a:r>
            <a:r>
              <a:rPr lang="hu-HU" sz="1900" dirty="0" err="1" smtClean="0"/>
              <a:t>zit</a:t>
            </a:r>
            <a:r>
              <a:rPr lang="hu-HU" sz="1900" dirty="0" smtClean="0"/>
              <a:t>. Nach Assmann 230)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Nach Rushdie </a:t>
            </a:r>
            <a:r>
              <a:rPr lang="hu-HU" dirty="0" err="1" smtClean="0"/>
              <a:t>könnten</a:t>
            </a:r>
            <a:r>
              <a:rPr lang="hu-HU" dirty="0" smtClean="0"/>
              <a:t> </a:t>
            </a:r>
            <a:r>
              <a:rPr lang="hu-HU" dirty="0" err="1" smtClean="0"/>
              <a:t>wir</a:t>
            </a:r>
            <a:r>
              <a:rPr lang="hu-HU" dirty="0" smtClean="0"/>
              <a:t> ja </a:t>
            </a:r>
            <a:r>
              <a:rPr lang="hu-HU" dirty="0" err="1" smtClean="0"/>
              <a:t>längst</a:t>
            </a:r>
            <a:r>
              <a:rPr lang="hu-HU" dirty="0" smtClean="0"/>
              <a:t> </a:t>
            </a:r>
            <a:r>
              <a:rPr lang="hu-HU" dirty="0" err="1" smtClean="0"/>
              <a:t>Araber</a:t>
            </a:r>
            <a:r>
              <a:rPr lang="hu-HU" dirty="0" smtClean="0"/>
              <a:t>, </a:t>
            </a:r>
            <a:r>
              <a:rPr lang="hu-HU" dirty="0" err="1" smtClean="0"/>
              <a:t>Juden</a:t>
            </a:r>
            <a:r>
              <a:rPr lang="hu-HU" dirty="0" smtClean="0"/>
              <a:t>, Hindus </a:t>
            </a:r>
            <a:r>
              <a:rPr lang="hu-HU" dirty="0" err="1" smtClean="0"/>
              <a:t>auf</a:t>
            </a:r>
            <a:r>
              <a:rPr lang="hu-HU" dirty="0" smtClean="0"/>
              <a:t> </a:t>
            </a:r>
            <a:r>
              <a:rPr lang="hu-HU" dirty="0" err="1" smtClean="0"/>
              <a:t>einmal</a:t>
            </a:r>
            <a:r>
              <a:rPr lang="hu-HU" dirty="0" smtClean="0"/>
              <a:t> </a:t>
            </a:r>
            <a:r>
              <a:rPr lang="hu-HU" dirty="0" err="1" smtClean="0"/>
              <a:t>sein</a:t>
            </a:r>
            <a:r>
              <a:rPr lang="hu-HU" dirty="0" smtClean="0"/>
              <a:t>! – </a:t>
            </a:r>
            <a:r>
              <a:rPr lang="hu-HU" dirty="0" err="1" smtClean="0"/>
              <a:t>heisst</a:t>
            </a:r>
            <a:r>
              <a:rPr lang="hu-HU" dirty="0" smtClean="0"/>
              <a:t> </a:t>
            </a:r>
            <a:r>
              <a:rPr lang="hu-HU" dirty="0" smtClean="0"/>
              <a:t>das </a:t>
            </a:r>
            <a:r>
              <a:rPr lang="hu-HU" smtClean="0"/>
              <a:t>mit Herder, </a:t>
            </a:r>
            <a:r>
              <a:rPr lang="hu-HU" dirty="0" err="1" smtClean="0"/>
              <a:t>dass</a:t>
            </a:r>
            <a:r>
              <a:rPr lang="hu-HU" dirty="0" smtClean="0"/>
              <a:t> </a:t>
            </a:r>
            <a:r>
              <a:rPr lang="hu-HU" dirty="0" err="1" smtClean="0"/>
              <a:t>wir</a:t>
            </a:r>
            <a:r>
              <a:rPr lang="hu-HU" dirty="0" smtClean="0"/>
              <a:t> </a:t>
            </a:r>
            <a:r>
              <a:rPr lang="hu-HU" dirty="0" err="1" smtClean="0"/>
              <a:t>dann</a:t>
            </a:r>
            <a:r>
              <a:rPr lang="hu-HU" dirty="0" smtClean="0"/>
              <a:t> </a:t>
            </a:r>
            <a:r>
              <a:rPr lang="hu-HU" dirty="0" err="1" smtClean="0"/>
              <a:t>nichts</a:t>
            </a:r>
            <a:r>
              <a:rPr lang="hu-HU" dirty="0" smtClean="0"/>
              <a:t> sind???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b="1" dirty="0" err="1" smtClean="0"/>
              <a:t>Interkulturalität</a:t>
            </a:r>
            <a:endParaRPr lang="hu-HU" b="1" dirty="0"/>
          </a:p>
          <a:p>
            <a:pPr marL="0" indent="0" algn="ctr">
              <a:buNone/>
            </a:pPr>
            <a:r>
              <a:rPr lang="hu-HU" dirty="0" err="1" smtClean="0"/>
              <a:t>Durchmischung</a:t>
            </a:r>
            <a:r>
              <a:rPr lang="hu-HU" dirty="0" smtClean="0"/>
              <a:t> von </a:t>
            </a:r>
            <a:r>
              <a:rPr lang="hu-HU" dirty="0" err="1" smtClean="0"/>
              <a:t>Rassen</a:t>
            </a:r>
            <a:r>
              <a:rPr lang="hu-HU" dirty="0" smtClean="0"/>
              <a:t>, </a:t>
            </a:r>
            <a:r>
              <a:rPr lang="hu-HU" dirty="0" err="1" smtClean="0"/>
              <a:t>Kulturen</a:t>
            </a:r>
            <a:r>
              <a:rPr lang="hu-HU" dirty="0" smtClean="0"/>
              <a:t>, </a:t>
            </a:r>
            <a:r>
              <a:rPr lang="hu-HU" dirty="0" err="1" smtClean="0"/>
              <a:t>Religionen</a:t>
            </a:r>
            <a:r>
              <a:rPr lang="hu-HU" dirty="0" smtClean="0"/>
              <a:t>, </a:t>
            </a:r>
            <a:r>
              <a:rPr lang="hu-HU" dirty="0" err="1" smtClean="0"/>
              <a:t>Medien</a:t>
            </a:r>
            <a:r>
              <a:rPr lang="hu-HU" dirty="0" smtClean="0"/>
              <a:t> und </a:t>
            </a:r>
            <a:r>
              <a:rPr lang="hu-HU" dirty="0" err="1" smtClean="0"/>
              <a:t>Lebensformen</a:t>
            </a:r>
            <a:r>
              <a:rPr lang="hu-HU" dirty="0" smtClean="0"/>
              <a:t> → </a:t>
            </a:r>
            <a:r>
              <a:rPr lang="hu-HU" dirty="0" err="1" smtClean="0"/>
              <a:t>Dekonstruktion</a:t>
            </a:r>
            <a:r>
              <a:rPr lang="hu-HU" dirty="0" smtClean="0"/>
              <a:t> (</a:t>
            </a:r>
            <a:r>
              <a:rPr lang="hu-HU" dirty="0" err="1" smtClean="0"/>
              <a:t>Auflösung</a:t>
            </a:r>
            <a:r>
              <a:rPr lang="hu-HU" dirty="0" smtClean="0"/>
              <a:t> und </a:t>
            </a:r>
            <a:r>
              <a:rPr lang="hu-HU" dirty="0" err="1" smtClean="0"/>
              <a:t>Zerstörung</a:t>
            </a:r>
            <a:r>
              <a:rPr lang="hu-HU" dirty="0" smtClean="0"/>
              <a:t>) der </a:t>
            </a:r>
            <a:r>
              <a:rPr lang="hu-HU" dirty="0" err="1" smtClean="0"/>
              <a:t>Kulturen</a:t>
            </a:r>
            <a:r>
              <a:rPr lang="hu-HU" dirty="0" smtClean="0"/>
              <a:t>…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3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64080" y="13485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Gottes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Namensoffenbarung</a:t>
            </a:r>
            <a:r>
              <a:rPr lang="hu-HU" sz="3600" b="1" dirty="0" smtClean="0"/>
              <a:t> in der </a:t>
            </a:r>
            <a:r>
              <a:rPr lang="hu-HU" sz="3600" b="1" dirty="0" err="1" smtClean="0"/>
              <a:t>Berufungsgeschichte</a:t>
            </a:r>
            <a:r>
              <a:rPr lang="hu-HU" sz="3600" b="1" dirty="0" smtClean="0"/>
              <a:t> </a:t>
            </a:r>
            <a:r>
              <a:rPr lang="hu-HU" sz="2400" b="1" dirty="0" smtClean="0"/>
              <a:t>(Ex 3,1-18)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4080" y="3308156"/>
            <a:ext cx="10515600" cy="3852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/>
              <a:t>JHVH</a:t>
            </a:r>
            <a:r>
              <a:rPr lang="hu-HU" dirty="0" smtClean="0"/>
              <a:t> (</a:t>
            </a:r>
            <a:r>
              <a:rPr lang="hu-HU" dirty="0" err="1" smtClean="0"/>
              <a:t>Gott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sz="2400" dirty="0" err="1" smtClean="0"/>
              <a:t>erscheint</a:t>
            </a:r>
            <a:r>
              <a:rPr lang="hu-HU" sz="2400" dirty="0" smtClean="0"/>
              <a:t> </a:t>
            </a:r>
            <a:r>
              <a:rPr lang="hu-HU" sz="2400" dirty="0" err="1" smtClean="0"/>
              <a:t>Mose</a:t>
            </a:r>
            <a:r>
              <a:rPr lang="hu-HU" sz="2400" dirty="0" smtClean="0"/>
              <a:t> </a:t>
            </a:r>
            <a:r>
              <a:rPr lang="hu-HU" sz="2400" dirty="0" err="1" smtClean="0"/>
              <a:t>im</a:t>
            </a:r>
            <a:r>
              <a:rPr lang="hu-HU" sz="2400" dirty="0" smtClean="0"/>
              <a:t> </a:t>
            </a:r>
            <a:r>
              <a:rPr lang="hu-HU" sz="2400" dirty="0" err="1" smtClean="0"/>
              <a:t>brennenden</a:t>
            </a:r>
            <a:r>
              <a:rPr lang="hu-HU" sz="2400" dirty="0" smtClean="0"/>
              <a:t> </a:t>
            </a:r>
            <a:r>
              <a:rPr lang="hu-HU" sz="2400" dirty="0" err="1" smtClean="0"/>
              <a:t>Dornbusch</a:t>
            </a:r>
            <a:r>
              <a:rPr lang="hu-HU" sz="2400" dirty="0" smtClean="0"/>
              <a:t> – </a:t>
            </a:r>
            <a:r>
              <a:rPr lang="hu-HU" sz="2400" dirty="0" err="1" smtClean="0"/>
              <a:t>auf</a:t>
            </a:r>
            <a:r>
              <a:rPr lang="hu-HU" sz="2400" dirty="0" smtClean="0"/>
              <a:t> </a:t>
            </a:r>
            <a:r>
              <a:rPr lang="hu-HU" sz="2400" dirty="0" err="1" smtClean="0"/>
              <a:t>Moses</a:t>
            </a:r>
            <a:r>
              <a:rPr lang="hu-HU" sz="2400" dirty="0" smtClean="0"/>
              <a:t> </a:t>
            </a:r>
            <a:r>
              <a:rPr lang="hu-HU" sz="2400" dirty="0" err="1" smtClean="0"/>
              <a:t>Frage</a:t>
            </a:r>
            <a:r>
              <a:rPr lang="hu-HU" sz="2400" dirty="0" smtClean="0"/>
              <a:t>, </a:t>
            </a:r>
            <a:r>
              <a:rPr lang="hu-HU" sz="2400" dirty="0" err="1" smtClean="0"/>
              <a:t>was</a:t>
            </a:r>
            <a:r>
              <a:rPr lang="hu-HU" sz="2400" dirty="0" smtClean="0"/>
              <a:t> </a:t>
            </a:r>
            <a:r>
              <a:rPr lang="hu-HU" sz="2400" dirty="0" err="1" smtClean="0"/>
              <a:t>für</a:t>
            </a:r>
            <a:r>
              <a:rPr lang="hu-HU" sz="2400" dirty="0" smtClean="0"/>
              <a:t> </a:t>
            </a:r>
            <a:r>
              <a:rPr lang="hu-HU" sz="2400" dirty="0" err="1" smtClean="0"/>
              <a:t>einen</a:t>
            </a:r>
            <a:r>
              <a:rPr lang="hu-HU" sz="2400" dirty="0" smtClean="0"/>
              <a:t> </a:t>
            </a:r>
            <a:r>
              <a:rPr lang="hu-HU" sz="2400" dirty="0" err="1" smtClean="0"/>
              <a:t>Gottesnamen</a:t>
            </a:r>
            <a:r>
              <a:rPr lang="hu-HU" sz="2400" dirty="0" smtClean="0"/>
              <a:t> </a:t>
            </a:r>
            <a:r>
              <a:rPr lang="hu-HU" sz="2400" dirty="0" err="1" smtClean="0"/>
              <a:t>er</a:t>
            </a:r>
            <a:r>
              <a:rPr lang="hu-HU" sz="2400" dirty="0" smtClean="0"/>
              <a:t> den </a:t>
            </a:r>
            <a:r>
              <a:rPr lang="hu-HU" sz="2400" dirty="0" err="1" smtClean="0"/>
              <a:t>Israeliten</a:t>
            </a:r>
            <a:r>
              <a:rPr lang="hu-HU" sz="2400" dirty="0" smtClean="0"/>
              <a:t> </a:t>
            </a:r>
            <a:r>
              <a:rPr lang="hu-HU" sz="2400" dirty="0" err="1" smtClean="0"/>
              <a:t>nennen</a:t>
            </a:r>
            <a:r>
              <a:rPr lang="hu-HU" sz="2400" dirty="0" smtClean="0"/>
              <a:t> </a:t>
            </a:r>
            <a:r>
              <a:rPr lang="hu-HU" sz="2400" dirty="0" err="1" smtClean="0"/>
              <a:t>soll</a:t>
            </a:r>
            <a:r>
              <a:rPr lang="hu-HU" sz="2400" dirty="0" smtClean="0"/>
              <a:t>, </a:t>
            </a:r>
            <a:r>
              <a:rPr lang="hu-HU" sz="2400" dirty="0" err="1" smtClean="0"/>
              <a:t>antwortet</a:t>
            </a:r>
            <a:r>
              <a:rPr lang="hu-HU" sz="2400" dirty="0" smtClean="0"/>
              <a:t> </a:t>
            </a:r>
            <a:r>
              <a:rPr lang="hu-HU" sz="2400" dirty="0" err="1" smtClean="0"/>
              <a:t>Gott</a:t>
            </a:r>
            <a:r>
              <a:rPr lang="hu-HU" sz="2400" dirty="0" smtClean="0"/>
              <a:t>:</a:t>
            </a:r>
          </a:p>
          <a:p>
            <a:pPr marL="0" indent="0">
              <a:buNone/>
            </a:pPr>
            <a:endParaRPr lang="he-IL" dirty="0"/>
          </a:p>
          <a:p>
            <a:pPr marL="0" indent="0" algn="ctr">
              <a:buNone/>
            </a:pPr>
            <a:r>
              <a:rPr lang="he-IL" sz="4000" dirty="0" smtClean="0">
                <a:solidFill>
                  <a:srgbClr val="C00000"/>
                </a:solidFill>
              </a:rPr>
              <a:t>“אֶהְיֶה אֲשֶר אֶהְיֶה”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hu-HU" dirty="0" smtClean="0"/>
              <a:t>(„’</a:t>
            </a:r>
            <a:r>
              <a:rPr lang="hu-HU" dirty="0" err="1" smtClean="0"/>
              <a:t>ehyeh</a:t>
            </a:r>
            <a:r>
              <a:rPr lang="hu-HU" dirty="0" smtClean="0"/>
              <a:t> </a:t>
            </a:r>
            <a:r>
              <a:rPr lang="hu-HU" dirty="0"/>
              <a:t>’</a:t>
            </a:r>
            <a:r>
              <a:rPr lang="hu-HU" dirty="0" err="1"/>
              <a:t>ascher</a:t>
            </a:r>
            <a:r>
              <a:rPr lang="hu-HU" dirty="0"/>
              <a:t> </a:t>
            </a:r>
            <a:r>
              <a:rPr lang="hu-HU" dirty="0" smtClean="0"/>
              <a:t>’</a:t>
            </a:r>
            <a:r>
              <a:rPr lang="hu-HU" dirty="0" err="1" smtClean="0"/>
              <a:t>ehyeh</a:t>
            </a:r>
            <a:r>
              <a:rPr lang="hu-HU" dirty="0" smtClean="0"/>
              <a:t>”)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9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/>
              <a:t>Der </a:t>
            </a:r>
            <a:r>
              <a:rPr lang="hu-HU" sz="2400" dirty="0" err="1"/>
              <a:t>Name</a:t>
            </a:r>
            <a:r>
              <a:rPr lang="de-DE" sz="2400" dirty="0"/>
              <a:t> geht auf die eng verwandten hebräischen Verben </a:t>
            </a:r>
            <a:r>
              <a:rPr lang="de-DE" sz="2400" dirty="0" err="1"/>
              <a:t>hwh</a:t>
            </a:r>
            <a:r>
              <a:rPr lang="de-DE" sz="2400" dirty="0"/>
              <a:t> („sein, werden“) und </a:t>
            </a:r>
            <a:r>
              <a:rPr lang="de-DE" sz="2400" dirty="0" err="1"/>
              <a:t>hjh</a:t>
            </a:r>
            <a:r>
              <a:rPr lang="de-DE" sz="2400" dirty="0"/>
              <a:t> („geschehen, veranlassen, da sein“) zurück, die sich präsentisch oder futurisch übersetzen lassen: im Präsens mit „</a:t>
            </a:r>
            <a:r>
              <a:rPr lang="de-DE" sz="2400" b="1" dirty="0">
                <a:solidFill>
                  <a:srgbClr val="C00000"/>
                </a:solidFill>
              </a:rPr>
              <a:t>Ich bin, der ich bin“, </a:t>
            </a:r>
            <a:r>
              <a:rPr lang="de-DE" sz="2400" dirty="0"/>
              <a:t>im Futur mit </a:t>
            </a:r>
            <a:r>
              <a:rPr lang="de-DE" sz="2400" b="1" dirty="0">
                <a:solidFill>
                  <a:srgbClr val="C00000"/>
                </a:solidFill>
              </a:rPr>
              <a:t>„Ich werde sein, der ich sein werde</a:t>
            </a:r>
            <a:r>
              <a:rPr lang="de-DE" sz="2400" dirty="0"/>
              <a:t>“. Exegeten nehmen an, dass der Vers bewusst mit dieser Mehrdeutigkeit spielt. Wegen der futurischen Aussage Ex 3,12 wird auch Ex 3,14 oft futurisch übersetzt, etwa: „</a:t>
            </a:r>
            <a:r>
              <a:rPr lang="de-DE" sz="2400" b="1" dirty="0">
                <a:solidFill>
                  <a:srgbClr val="C00000"/>
                </a:solidFill>
              </a:rPr>
              <a:t>Ich werde für euch da sein</a:t>
            </a:r>
            <a:r>
              <a:rPr lang="de-DE" sz="2400" dirty="0"/>
              <a:t>“; „</a:t>
            </a:r>
            <a:r>
              <a:rPr lang="de-DE" sz="2400" b="1" dirty="0">
                <a:solidFill>
                  <a:srgbClr val="C00000"/>
                </a:solidFill>
              </a:rPr>
              <a:t>Ich werde mich für euch hilfreich erweisen</a:t>
            </a:r>
            <a:r>
              <a:rPr lang="de-DE" sz="2400" dirty="0"/>
              <a:t>“; „</a:t>
            </a:r>
            <a:r>
              <a:rPr lang="de-DE" sz="2400" b="1" dirty="0">
                <a:solidFill>
                  <a:srgbClr val="C00000"/>
                </a:solidFill>
              </a:rPr>
              <a:t>Ich bin (für euch) da</a:t>
            </a:r>
            <a:r>
              <a:rPr lang="de-DE" sz="2400" dirty="0"/>
              <a:t>“. Denn Vers 14b bekräftigt:</a:t>
            </a:r>
            <a:endParaRPr lang="hu-HU" sz="2400" dirty="0"/>
          </a:p>
          <a:p>
            <a:pPr marL="0" indent="0" algn="ctr">
              <a:buNone/>
            </a:pPr>
            <a:endParaRPr lang="hu-HU" sz="2400" b="1" i="1" dirty="0" smtClean="0"/>
          </a:p>
          <a:p>
            <a:pPr marL="0" indent="0" algn="ctr">
              <a:buNone/>
            </a:pPr>
            <a:r>
              <a:rPr lang="de-DE" sz="2400" b="1" i="1" dirty="0" smtClean="0"/>
              <a:t>„</a:t>
            </a:r>
            <a:r>
              <a:rPr lang="de-DE" sz="2400" b="1" i="1" dirty="0"/>
              <a:t>Ich bin der ‚Ich-bin-da‘. Und er fuhr fort: So sollst du zu den Israeliten sagen: Der ‚Ich-bin-da‘ hat mich zu euch gesandt.“</a:t>
            </a:r>
          </a:p>
          <a:p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9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121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i="1" dirty="0" smtClean="0"/>
              <a:t>„</a:t>
            </a:r>
            <a:r>
              <a:rPr lang="hu-HU" sz="3600" b="1" i="1" dirty="0" err="1" smtClean="0"/>
              <a:t>Wie</a:t>
            </a:r>
            <a:r>
              <a:rPr lang="hu-HU" sz="3600" b="1" i="1" dirty="0" smtClean="0"/>
              <a:t> man </a:t>
            </a:r>
            <a:r>
              <a:rPr lang="hu-HU" sz="3600" b="1" i="1" dirty="0" err="1" smtClean="0"/>
              <a:t>wird</a:t>
            </a:r>
            <a:r>
              <a:rPr lang="hu-HU" sz="3600" b="1" i="1" dirty="0" smtClean="0"/>
              <a:t>, </a:t>
            </a:r>
            <a:r>
              <a:rPr lang="hu-HU" sz="3600" b="1" i="1" dirty="0" err="1" smtClean="0"/>
              <a:t>was</a:t>
            </a:r>
            <a:r>
              <a:rPr lang="hu-HU" sz="3600" b="1" i="1" dirty="0" smtClean="0"/>
              <a:t> </a:t>
            </a:r>
            <a:r>
              <a:rPr lang="hu-HU" sz="3600" b="1" i="1" dirty="0" err="1" smtClean="0"/>
              <a:t>man</a:t>
            </a:r>
            <a:r>
              <a:rPr lang="hu-HU" sz="3600" b="1" i="1" dirty="0" smtClean="0"/>
              <a:t> </a:t>
            </a:r>
            <a:r>
              <a:rPr lang="hu-HU" sz="3600" b="1" i="1" dirty="0" err="1" smtClean="0"/>
              <a:t>ist</a:t>
            </a:r>
            <a:r>
              <a:rPr lang="hu-HU" sz="3600" b="1" i="1" dirty="0" smtClean="0"/>
              <a:t>”</a:t>
            </a:r>
            <a:endParaRPr lang="hu-HU" sz="36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29878"/>
            <a:ext cx="10515600" cy="3759227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dirty="0" err="1" smtClean="0"/>
              <a:t>Das</a:t>
            </a:r>
            <a:r>
              <a:rPr lang="hu-HU" sz="2400" dirty="0" smtClean="0"/>
              <a:t> </a:t>
            </a:r>
            <a:r>
              <a:rPr lang="hu-HU" sz="2400" dirty="0" err="1" smtClean="0"/>
              <a:t>ist</a:t>
            </a:r>
            <a:r>
              <a:rPr lang="hu-HU" sz="2400" dirty="0" smtClean="0"/>
              <a:t> der </a:t>
            </a:r>
            <a:r>
              <a:rPr lang="hu-HU" sz="2400" dirty="0" err="1" smtClean="0"/>
              <a:t>Untertitel</a:t>
            </a:r>
            <a:r>
              <a:rPr lang="hu-HU" sz="2400" dirty="0" smtClean="0"/>
              <a:t> des </a:t>
            </a:r>
            <a:r>
              <a:rPr lang="hu-HU" sz="2400" dirty="0" err="1" smtClean="0"/>
              <a:t>selbstbiographischen</a:t>
            </a:r>
            <a:r>
              <a:rPr lang="hu-HU" sz="2400" dirty="0" smtClean="0"/>
              <a:t> </a:t>
            </a:r>
            <a:r>
              <a:rPr lang="hu-HU" sz="2400" dirty="0" err="1" smtClean="0"/>
              <a:t>Essays</a:t>
            </a:r>
            <a:r>
              <a:rPr lang="hu-HU" sz="2400" dirty="0" smtClean="0"/>
              <a:t> des </a:t>
            </a:r>
            <a:r>
              <a:rPr lang="hu-HU" sz="2400" dirty="0" err="1" smtClean="0"/>
              <a:t>deutschen</a:t>
            </a:r>
            <a:r>
              <a:rPr lang="hu-HU" sz="2400" dirty="0" smtClean="0"/>
              <a:t> </a:t>
            </a:r>
            <a:r>
              <a:rPr lang="hu-HU" sz="2400" dirty="0" err="1" smtClean="0"/>
              <a:t>Philosophen</a:t>
            </a:r>
            <a:r>
              <a:rPr lang="hu-HU" sz="2400" dirty="0" smtClean="0"/>
              <a:t> und </a:t>
            </a:r>
            <a:r>
              <a:rPr lang="hu-HU" sz="2400" dirty="0" err="1" smtClean="0"/>
              <a:t>Dichters</a:t>
            </a:r>
            <a:r>
              <a:rPr lang="hu-HU" sz="2400" dirty="0" smtClean="0"/>
              <a:t> Friedrich Nietzsche (1844-1900)</a:t>
            </a:r>
          </a:p>
          <a:p>
            <a:pPr marL="0" indent="0" algn="ctr">
              <a:buNone/>
            </a:pPr>
            <a:endParaRPr lang="hu-HU" sz="2400" b="1" i="1" dirty="0" smtClean="0"/>
          </a:p>
          <a:p>
            <a:pPr marL="0" indent="0" algn="ctr">
              <a:buNone/>
            </a:pPr>
            <a:r>
              <a:rPr lang="hu-HU" b="1" i="1" dirty="0" err="1" smtClean="0"/>
              <a:t>Ecce</a:t>
            </a:r>
            <a:r>
              <a:rPr lang="hu-HU" b="1" i="1" dirty="0" smtClean="0"/>
              <a:t> homo </a:t>
            </a:r>
            <a:r>
              <a:rPr lang="hu-HU" dirty="0" smtClean="0"/>
              <a:t>(1888/1889)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2400" dirty="0" smtClean="0"/>
              <a:t>Nietzsche </a:t>
            </a:r>
            <a:r>
              <a:rPr lang="hu-HU" sz="2400" dirty="0" err="1" smtClean="0"/>
              <a:t>wollte</a:t>
            </a:r>
            <a:r>
              <a:rPr lang="hu-HU" sz="2400" dirty="0" smtClean="0"/>
              <a:t> </a:t>
            </a:r>
            <a:r>
              <a:rPr lang="hu-HU" sz="2400" dirty="0" err="1" smtClean="0"/>
              <a:t>diese</a:t>
            </a:r>
            <a:r>
              <a:rPr lang="hu-HU" sz="2400" dirty="0" smtClean="0"/>
              <a:t> </a:t>
            </a:r>
            <a:r>
              <a:rPr lang="hu-HU" sz="2400" dirty="0" err="1" smtClean="0"/>
              <a:t>Schrift</a:t>
            </a:r>
            <a:r>
              <a:rPr lang="hu-HU" sz="2400" dirty="0" smtClean="0"/>
              <a:t> </a:t>
            </a:r>
            <a:r>
              <a:rPr lang="hu-HU" sz="2400" dirty="0" err="1" smtClean="0"/>
              <a:t>als</a:t>
            </a:r>
            <a:r>
              <a:rPr lang="hu-HU" sz="2400" dirty="0" smtClean="0"/>
              <a:t> „</a:t>
            </a:r>
            <a:r>
              <a:rPr lang="hu-HU" sz="2400" dirty="0" err="1" smtClean="0"/>
              <a:t>Vorwort</a:t>
            </a:r>
            <a:r>
              <a:rPr lang="hu-HU" sz="2400" dirty="0" smtClean="0"/>
              <a:t>” </a:t>
            </a:r>
            <a:r>
              <a:rPr lang="hu-HU" sz="2400" dirty="0" err="1" smtClean="0"/>
              <a:t>zu</a:t>
            </a:r>
            <a:r>
              <a:rPr lang="hu-HU" sz="2400" dirty="0" smtClean="0"/>
              <a:t> </a:t>
            </a:r>
            <a:r>
              <a:rPr lang="hu-HU" sz="2400" dirty="0" err="1" smtClean="0"/>
              <a:t>einem</a:t>
            </a:r>
            <a:r>
              <a:rPr lang="hu-HU" sz="2400" dirty="0" smtClean="0"/>
              <a:t> </a:t>
            </a:r>
            <a:r>
              <a:rPr lang="hu-HU" sz="2400" dirty="0" err="1" smtClean="0"/>
              <a:t>geplanten</a:t>
            </a:r>
            <a:r>
              <a:rPr lang="hu-HU" sz="2400" dirty="0" smtClean="0"/>
              <a:t> </a:t>
            </a:r>
            <a:r>
              <a:rPr lang="hu-HU" sz="2400" dirty="0" err="1" smtClean="0"/>
              <a:t>Großwerk</a:t>
            </a:r>
            <a:r>
              <a:rPr lang="hu-HU" sz="2400" dirty="0" smtClean="0"/>
              <a:t> „</a:t>
            </a:r>
            <a:r>
              <a:rPr lang="hu-HU" sz="2400" b="1" i="1" dirty="0" err="1" smtClean="0"/>
              <a:t>Umwertung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aller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Werte</a:t>
            </a:r>
            <a:r>
              <a:rPr lang="hu-HU" sz="2400" dirty="0" smtClean="0"/>
              <a:t>” </a:t>
            </a:r>
            <a:r>
              <a:rPr lang="hu-HU" sz="2400" dirty="0" err="1" smtClean="0"/>
              <a:t>voranstellen</a:t>
            </a:r>
            <a:r>
              <a:rPr lang="hu-HU" sz="2400" dirty="0" smtClean="0"/>
              <a:t>, </a:t>
            </a:r>
            <a:r>
              <a:rPr lang="hu-HU" sz="2400" dirty="0" err="1" smtClean="0"/>
              <a:t>das</a:t>
            </a:r>
            <a:r>
              <a:rPr lang="hu-HU" sz="2400" dirty="0" smtClean="0"/>
              <a:t> </a:t>
            </a:r>
            <a:r>
              <a:rPr lang="hu-HU" sz="2400" dirty="0" err="1" smtClean="0"/>
              <a:t>aber</a:t>
            </a:r>
            <a:r>
              <a:rPr lang="hu-HU" sz="2400" dirty="0" smtClean="0"/>
              <a:t> </a:t>
            </a:r>
            <a:r>
              <a:rPr lang="hu-HU" sz="2400" dirty="0" err="1" smtClean="0"/>
              <a:t>nie</a:t>
            </a:r>
            <a:r>
              <a:rPr lang="hu-HU" sz="2400" dirty="0" smtClean="0"/>
              <a:t> </a:t>
            </a:r>
            <a:r>
              <a:rPr lang="hu-HU" sz="2400" dirty="0" err="1" smtClean="0"/>
              <a:t>geschrieben</a:t>
            </a:r>
            <a:r>
              <a:rPr lang="hu-HU" sz="2400" dirty="0" smtClean="0"/>
              <a:t> </a:t>
            </a:r>
            <a:r>
              <a:rPr lang="hu-HU" sz="2400" dirty="0" err="1" smtClean="0"/>
              <a:t>worden</a:t>
            </a:r>
            <a:r>
              <a:rPr lang="hu-HU" sz="2400" dirty="0" smtClean="0"/>
              <a:t> </a:t>
            </a:r>
            <a:r>
              <a:rPr lang="hu-HU" sz="2400" dirty="0" err="1" smtClean="0"/>
              <a:t>ist</a:t>
            </a:r>
            <a:r>
              <a:rPr lang="hu-HU" sz="2400" dirty="0" smtClean="0"/>
              <a:t>…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03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513" y="915234"/>
            <a:ext cx="3932237" cy="2721061"/>
          </a:xfrm>
        </p:spPr>
        <p:txBody>
          <a:bodyPr>
            <a:normAutofit/>
          </a:bodyPr>
          <a:lstStyle/>
          <a:p>
            <a:pPr algn="ctr"/>
            <a:r>
              <a:rPr lang="hu-HU" sz="2800" dirty="0" err="1" smtClean="0"/>
              <a:t>Nietzsches</a:t>
            </a:r>
            <a:r>
              <a:rPr lang="hu-HU" sz="2800" dirty="0" smtClean="0"/>
              <a:t> </a:t>
            </a:r>
            <a:r>
              <a:rPr lang="hu-HU" sz="2800" dirty="0" err="1" smtClean="0"/>
              <a:t>dichterisch-prophetische</a:t>
            </a:r>
            <a:r>
              <a:rPr lang="hu-HU" sz="2800" dirty="0" smtClean="0"/>
              <a:t> </a:t>
            </a:r>
            <a:r>
              <a:rPr lang="hu-HU" sz="2800" dirty="0" err="1" smtClean="0"/>
              <a:t>Identitätsbestimmung</a:t>
            </a:r>
            <a:r>
              <a:rPr lang="hu-HU" sz="2800" dirty="0" smtClean="0"/>
              <a:t> </a:t>
            </a:r>
            <a:r>
              <a:rPr lang="hu-HU" sz="2800" dirty="0" err="1" smtClean="0"/>
              <a:t>im</a:t>
            </a:r>
            <a:r>
              <a:rPr lang="hu-HU" sz="2800" dirty="0" smtClean="0"/>
              <a:t> </a:t>
            </a:r>
            <a:r>
              <a:rPr lang="hu-HU" sz="2800" dirty="0" err="1" smtClean="0"/>
              <a:t>Gedicht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3600" b="1" i="1" dirty="0" smtClean="0"/>
              <a:t>„</a:t>
            </a:r>
            <a:r>
              <a:rPr lang="hu-HU" sz="3600" b="1" i="1" dirty="0" err="1" smtClean="0"/>
              <a:t>Ecce</a:t>
            </a:r>
            <a:r>
              <a:rPr lang="hu-HU" sz="3600" b="1" i="1" dirty="0" smtClean="0"/>
              <a:t> homo”</a:t>
            </a:r>
            <a:endParaRPr lang="hu-HU" sz="3600" b="1" i="1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685" y="1625780"/>
            <a:ext cx="3650655" cy="4873625"/>
          </a:xfrm>
        </p:spPr>
      </p:pic>
      <p:sp>
        <p:nvSpPr>
          <p:cNvPr id="6" name="Rectangle 2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684513" y="3636295"/>
            <a:ext cx="4367642" cy="303223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4570" tIns="1587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Ja,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ich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weiß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woher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ich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stamme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Ungesättigt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gleich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der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Flamme</a:t>
            </a:r>
            <a:endParaRPr lang="hu-HU" altLang="hu-HU" sz="2400" i="1" dirty="0">
              <a:solidFill>
                <a:srgbClr val="C0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Glühe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 und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verzehr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’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ich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mich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Licht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wird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alles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was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ich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fasse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</a:rPr>
              <a:t>Kohle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alles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was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ich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lasse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Flamme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bin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ich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sicherlich</a:t>
            </a:r>
            <a:r>
              <a:rPr kumimoji="0" lang="hu-HU" altLang="hu-H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altLang="hu-HU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hu-HU" sz="1400" dirty="0" smtClean="0">
                <a:latin typeface="Arial" panose="020B0604020202020204" pitchFamily="34" charset="0"/>
              </a:rPr>
              <a:t>(Die </a:t>
            </a:r>
            <a:r>
              <a:rPr lang="hu-HU" altLang="hu-HU" sz="1400" i="1" dirty="0" err="1" smtClean="0">
                <a:latin typeface="Arial" panose="020B0604020202020204" pitchFamily="34" charset="0"/>
              </a:rPr>
              <a:t>Fröhliche</a:t>
            </a:r>
            <a:r>
              <a:rPr lang="hu-HU" altLang="hu-HU" sz="1400" i="1" dirty="0" smtClean="0">
                <a:latin typeface="Arial" panose="020B0604020202020204" pitchFamily="34" charset="0"/>
              </a:rPr>
              <a:t> </a:t>
            </a:r>
            <a:r>
              <a:rPr lang="hu-HU" altLang="hu-HU" sz="1400" i="1" dirty="0" err="1" smtClean="0">
                <a:latin typeface="Arial" panose="020B0604020202020204" pitchFamily="34" charset="0"/>
              </a:rPr>
              <a:t>Wissenschaft</a:t>
            </a:r>
            <a:r>
              <a:rPr lang="hu-HU" altLang="hu-HU" sz="1400" dirty="0" smtClean="0">
                <a:latin typeface="Arial" panose="020B0604020202020204" pitchFamily="34" charset="0"/>
              </a:rPr>
              <a:t>)</a:t>
            </a:r>
            <a:endParaRPr lang="hu-HU" altLang="hu-HU" sz="1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Foto v. Gustav </a:t>
            </a:r>
            <a:r>
              <a:rPr kumimoji="0" lang="hu-HU" altLang="hu-H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Schultze</a:t>
            </a:r>
            <a:r>
              <a:rPr lang="hu-HU" altLang="hu-HU" sz="1400" dirty="0" smtClean="0">
                <a:latin typeface="Arial" panose="020B0604020202020204" pitchFamily="34" charset="0"/>
              </a:rPr>
              <a:t>, 1882</a:t>
            </a:r>
            <a:endParaRPr kumimoji="0" lang="hu-HU" alt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2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5837" y="1262272"/>
            <a:ext cx="10515600" cy="1325563"/>
          </a:xfrm>
        </p:spPr>
        <p:txBody>
          <a:bodyPr/>
          <a:lstStyle/>
          <a:p>
            <a:pPr algn="ctr"/>
            <a:r>
              <a:rPr lang="hu-HU" sz="3600" b="1" dirty="0" smtClean="0"/>
              <a:t>Individuum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3200" dirty="0" smtClean="0"/>
              <a:t>(lat. „</a:t>
            </a:r>
            <a:r>
              <a:rPr lang="hu-HU" sz="3200" dirty="0" err="1" smtClean="0"/>
              <a:t>Unteilbares</a:t>
            </a:r>
            <a:r>
              <a:rPr lang="hu-HU" sz="3200" dirty="0" smtClean="0"/>
              <a:t>”, „</a:t>
            </a:r>
            <a:r>
              <a:rPr lang="hu-HU" sz="3200" dirty="0" err="1" smtClean="0"/>
              <a:t>Einzelding</a:t>
            </a:r>
            <a:r>
              <a:rPr lang="hu-HU" sz="3200" dirty="0" smtClean="0"/>
              <a:t>”)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5837" y="2835273"/>
            <a:ext cx="10515600" cy="392828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u-HU" b="1" dirty="0" smtClean="0"/>
              <a:t>Individuum</a:t>
            </a:r>
            <a:r>
              <a:rPr lang="hu-HU" dirty="0" smtClean="0"/>
              <a:t>:</a:t>
            </a:r>
          </a:p>
          <a:p>
            <a:pPr marL="0" indent="0" algn="ctr">
              <a:buNone/>
            </a:pPr>
            <a:r>
              <a:rPr lang="hu-HU" dirty="0" smtClean="0"/>
              <a:t>der </a:t>
            </a:r>
            <a:r>
              <a:rPr lang="hu-HU" dirty="0" err="1" smtClean="0"/>
              <a:t>einzelne</a:t>
            </a:r>
            <a:r>
              <a:rPr lang="hu-HU" dirty="0" smtClean="0"/>
              <a:t> </a:t>
            </a:r>
            <a:r>
              <a:rPr lang="hu-HU" dirty="0" err="1" smtClean="0"/>
              <a:t>Mensch</a:t>
            </a:r>
            <a:r>
              <a:rPr lang="hu-HU" dirty="0" smtClean="0"/>
              <a:t> in </a:t>
            </a:r>
            <a:r>
              <a:rPr lang="hu-HU" dirty="0" err="1" smtClean="0"/>
              <a:t>seiner</a:t>
            </a:r>
            <a:r>
              <a:rPr lang="hu-HU" dirty="0" smtClean="0"/>
              <a:t> </a:t>
            </a:r>
            <a:r>
              <a:rPr lang="hu-HU" dirty="0" err="1" smtClean="0"/>
              <a:t>Differenz</a:t>
            </a:r>
            <a:r>
              <a:rPr lang="hu-HU" dirty="0" smtClean="0"/>
              <a:t> </a:t>
            </a:r>
            <a:r>
              <a:rPr lang="hu-HU" dirty="0" err="1" smtClean="0"/>
              <a:t>gegenüber</a:t>
            </a:r>
            <a:r>
              <a:rPr lang="hu-HU" dirty="0" smtClean="0"/>
              <a:t> </a:t>
            </a:r>
            <a:r>
              <a:rPr lang="hu-HU" dirty="0" err="1" smtClean="0"/>
              <a:t>allen</a:t>
            </a:r>
            <a:r>
              <a:rPr lang="hu-HU" dirty="0" smtClean="0"/>
              <a:t> </a:t>
            </a:r>
            <a:r>
              <a:rPr lang="hu-HU" dirty="0" err="1" smtClean="0"/>
              <a:t>anderen</a:t>
            </a:r>
            <a:r>
              <a:rPr lang="hu-HU" dirty="0" smtClean="0"/>
              <a:t> </a:t>
            </a:r>
            <a:r>
              <a:rPr lang="hu-HU" dirty="0" err="1" smtClean="0"/>
              <a:t>Menschen</a:t>
            </a:r>
            <a:r>
              <a:rPr lang="hu-HU" dirty="0" smtClean="0"/>
              <a:t>, </a:t>
            </a:r>
          </a:p>
          <a:p>
            <a:pPr marL="0" indent="0">
              <a:buNone/>
            </a:pPr>
            <a:r>
              <a:rPr lang="hu-HU" b="1" dirty="0" smtClean="0"/>
              <a:t>			</a:t>
            </a:r>
          </a:p>
          <a:p>
            <a:pPr marL="0" indent="0" algn="ctr">
              <a:buNone/>
            </a:pPr>
            <a:r>
              <a:rPr lang="hu-HU" b="1" dirty="0" err="1" smtClean="0"/>
              <a:t>Individuelle</a:t>
            </a:r>
            <a:r>
              <a:rPr lang="hu-HU" b="1" dirty="0" smtClean="0"/>
              <a:t> </a:t>
            </a:r>
            <a:r>
              <a:rPr lang="hu-HU" b="1" dirty="0" err="1" smtClean="0"/>
              <a:t>Identität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seit</a:t>
            </a:r>
            <a:r>
              <a:rPr lang="hu-HU" dirty="0" smtClean="0"/>
              <a:t> der </a:t>
            </a:r>
            <a:r>
              <a:rPr lang="hu-HU" dirty="0" err="1" smtClean="0"/>
              <a:t>frühen</a:t>
            </a:r>
            <a:r>
              <a:rPr lang="hu-HU" dirty="0" smtClean="0"/>
              <a:t> </a:t>
            </a:r>
            <a:r>
              <a:rPr lang="hu-HU" dirty="0" err="1" smtClean="0"/>
              <a:t>Neuzeit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	</a:t>
            </a:r>
          </a:p>
          <a:p>
            <a:pPr marL="0" indent="0" algn="ctr">
              <a:buNone/>
            </a:pPr>
            <a:r>
              <a:rPr lang="hu-HU" b="1" i="1" dirty="0" err="1" smtClean="0"/>
              <a:t>äußerliche</a:t>
            </a:r>
            <a:r>
              <a:rPr lang="hu-HU" b="1" i="1" dirty="0" smtClean="0"/>
              <a:t> </a:t>
            </a:r>
            <a:r>
              <a:rPr lang="hu-HU" b="1" i="1" dirty="0" err="1" smtClean="0"/>
              <a:t>Identität</a:t>
            </a:r>
            <a:r>
              <a:rPr lang="hu-HU" dirty="0" smtClean="0"/>
              <a:t>			</a:t>
            </a:r>
            <a:r>
              <a:rPr lang="hu-HU" b="1" i="1" dirty="0" err="1" smtClean="0"/>
              <a:t>innerliche</a:t>
            </a:r>
            <a:r>
              <a:rPr lang="hu-HU" b="1" i="1" dirty="0" smtClean="0"/>
              <a:t> </a:t>
            </a:r>
            <a:r>
              <a:rPr lang="hu-HU" b="1" i="1" dirty="0" err="1" smtClean="0"/>
              <a:t>Identität</a:t>
            </a:r>
            <a:endParaRPr lang="hu-HU" b="1" i="1" dirty="0" smtClean="0"/>
          </a:p>
          <a:p>
            <a:pPr marL="0" indent="0" algn="ctr">
              <a:buNone/>
            </a:pPr>
            <a:r>
              <a:rPr lang="hu-HU" dirty="0" smtClean="0"/>
              <a:t>    </a:t>
            </a:r>
            <a:r>
              <a:rPr lang="hu-HU" dirty="0" err="1" smtClean="0"/>
              <a:t>Reisepass</a:t>
            </a:r>
            <a:r>
              <a:rPr lang="hu-HU" dirty="0" smtClean="0"/>
              <a:t>, </a:t>
            </a:r>
            <a:r>
              <a:rPr lang="hu-HU" dirty="0" err="1" smtClean="0"/>
              <a:t>Ausweis</a:t>
            </a:r>
            <a:r>
              <a:rPr lang="hu-HU" dirty="0" smtClean="0"/>
              <a:t>, </a:t>
            </a:r>
            <a:r>
              <a:rPr lang="hu-HU" dirty="0" err="1" smtClean="0"/>
              <a:t>Fingerabdruck</a:t>
            </a:r>
            <a:r>
              <a:rPr lang="hu-HU" dirty="0" smtClean="0"/>
              <a:t>		</a:t>
            </a:r>
            <a:r>
              <a:rPr lang="hu-HU" dirty="0" err="1" smtClean="0"/>
              <a:t>qualitative</a:t>
            </a:r>
            <a:r>
              <a:rPr lang="hu-HU" dirty="0" smtClean="0"/>
              <a:t> </a:t>
            </a:r>
            <a:r>
              <a:rPr lang="hu-HU" dirty="0" err="1" smtClean="0"/>
              <a:t>Einmaligkeit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 	</a:t>
            </a:r>
            <a:r>
              <a:rPr lang="hu-HU" dirty="0" err="1" smtClean="0"/>
              <a:t>Geburts</a:t>
            </a:r>
            <a:r>
              <a:rPr lang="hu-HU" dirty="0" smtClean="0"/>
              <a:t>- und </a:t>
            </a:r>
            <a:r>
              <a:rPr lang="hu-HU" dirty="0" err="1" smtClean="0"/>
              <a:t>Totendatum</a:t>
            </a:r>
            <a:r>
              <a:rPr lang="hu-HU" dirty="0" smtClean="0"/>
              <a:t>, </a:t>
            </a:r>
            <a:r>
              <a:rPr lang="hu-HU" dirty="0" err="1" smtClean="0"/>
              <a:t>Bilder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smtClean="0"/>
              <a:t>    	</a:t>
            </a:r>
            <a:r>
              <a:rPr lang="hu-HU" dirty="0" err="1" smtClean="0"/>
              <a:t>besondere</a:t>
            </a:r>
            <a:r>
              <a:rPr lang="hu-HU" dirty="0" smtClean="0"/>
              <a:t> </a:t>
            </a:r>
            <a:r>
              <a:rPr lang="hu-HU" dirty="0" err="1" smtClean="0"/>
              <a:t>Kennzeichen</a:t>
            </a:r>
            <a:r>
              <a:rPr lang="hu-HU" dirty="0" smtClean="0"/>
              <a:t> etc. =</a:t>
            </a:r>
          </a:p>
          <a:p>
            <a:pPr marL="0" indent="0">
              <a:buNone/>
            </a:pPr>
            <a:r>
              <a:rPr lang="hu-HU" dirty="0" smtClean="0"/>
              <a:t>   	</a:t>
            </a:r>
            <a:r>
              <a:rPr lang="hu-HU" dirty="0" err="1" smtClean="0"/>
              <a:t>staatliche</a:t>
            </a:r>
            <a:r>
              <a:rPr lang="hu-HU" dirty="0" smtClean="0"/>
              <a:t> </a:t>
            </a:r>
            <a:r>
              <a:rPr lang="hu-HU" dirty="0" err="1" smtClean="0"/>
              <a:t>Identitätsbürokratie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7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5555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Protestantische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Selbsterforschung</a:t>
            </a:r>
            <a:r>
              <a:rPr lang="hu-HU" sz="3600" b="1" dirty="0" smtClean="0"/>
              <a:t> und </a:t>
            </a:r>
            <a:r>
              <a:rPr lang="hu-HU" sz="3600" b="1" dirty="0" err="1" smtClean="0"/>
              <a:t>Selbstveschriftlichung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270142"/>
            <a:ext cx="10515600" cy="3030807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/>
              <a:t>„</a:t>
            </a:r>
            <a:r>
              <a:rPr lang="hu-HU" sz="2400" i="1" dirty="0" smtClean="0"/>
              <a:t>Die </a:t>
            </a:r>
            <a:r>
              <a:rPr lang="hu-HU" sz="2400" i="1" dirty="0" err="1" smtClean="0"/>
              <a:t>rücksichtslose</a:t>
            </a:r>
            <a:r>
              <a:rPr lang="hu-HU" sz="2400" i="1" dirty="0" smtClean="0"/>
              <a:t> [</a:t>
            </a:r>
            <a:r>
              <a:rPr lang="hu-HU" sz="2400" i="1" dirty="0" err="1" smtClean="0"/>
              <a:t>protestantische</a:t>
            </a:r>
            <a:r>
              <a:rPr lang="hu-HU" sz="2400" i="1" dirty="0" smtClean="0"/>
              <a:t>] </a:t>
            </a:r>
            <a:r>
              <a:rPr lang="hu-HU" sz="2400" i="1" dirty="0" err="1" smtClean="0"/>
              <a:t>Offenheit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sich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selbst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einem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persönlichen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Gott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gegenüber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dem</a:t>
            </a:r>
            <a:r>
              <a:rPr lang="hu-HU" sz="2400" i="1" dirty="0" smtClean="0"/>
              <a:t> man </a:t>
            </a:r>
            <a:r>
              <a:rPr lang="hu-HU" sz="2400" i="1" dirty="0" err="1" smtClean="0"/>
              <a:t>nichts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vormachen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kann</a:t>
            </a:r>
            <a:r>
              <a:rPr lang="hu-HU" sz="2400" i="1" dirty="0" smtClean="0"/>
              <a:t>, hat </a:t>
            </a:r>
            <a:r>
              <a:rPr lang="hu-HU" sz="2400" i="1" dirty="0" err="1" smtClean="0"/>
              <a:t>zu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einer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Kolonialisierung</a:t>
            </a:r>
            <a:r>
              <a:rPr lang="hu-HU" sz="2400" i="1" dirty="0" smtClean="0"/>
              <a:t> von </a:t>
            </a:r>
            <a:r>
              <a:rPr lang="hu-HU" sz="2400" i="1" dirty="0" err="1" smtClean="0"/>
              <a:t>seelischen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Innenräumen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geführt</a:t>
            </a:r>
            <a:r>
              <a:rPr lang="hu-HU" sz="2400" i="1" dirty="0" smtClean="0"/>
              <a:t>, die </a:t>
            </a:r>
            <a:r>
              <a:rPr lang="hu-HU" sz="2400" i="1" dirty="0" err="1" smtClean="0"/>
              <a:t>die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Entwicklung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abendländischer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Geschichte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nicht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weniger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stark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beeinflusst</a:t>
            </a:r>
            <a:r>
              <a:rPr lang="hu-HU" sz="2400" i="1" dirty="0" smtClean="0"/>
              <a:t> hat </a:t>
            </a:r>
            <a:r>
              <a:rPr lang="hu-HU" sz="2400" i="1" dirty="0" err="1" smtClean="0"/>
              <a:t>als</a:t>
            </a:r>
            <a:r>
              <a:rPr lang="hu-HU" sz="2400" i="1" dirty="0" smtClean="0"/>
              <a:t> die </a:t>
            </a:r>
            <a:r>
              <a:rPr lang="hu-HU" sz="2400" i="1" dirty="0" err="1" smtClean="0"/>
              <a:t>Kolonialisierung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im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Übersee</a:t>
            </a:r>
            <a:r>
              <a:rPr lang="hu-HU" sz="2400" i="1" dirty="0" smtClean="0"/>
              <a:t>.” </a:t>
            </a:r>
            <a:r>
              <a:rPr lang="hu-HU" sz="1600" dirty="0" smtClean="0"/>
              <a:t>(Assmann, 206)</a:t>
            </a:r>
            <a:endParaRPr lang="hu-HU" sz="1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2236</Words>
  <Application>Microsoft Office PowerPoint</Application>
  <PresentationFormat>Szélesvásznú</PresentationFormat>
  <Paragraphs>225</Paragraphs>
  <Slides>33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Office-téma</vt:lpstr>
      <vt:lpstr>   Géza Horváth  Einführung in die Kulturwissenschaft XII. </vt:lpstr>
      <vt:lpstr>IDENTITÄT</vt:lpstr>
      <vt:lpstr>Was bedeutet „Identität”?</vt:lpstr>
      <vt:lpstr>Gottes Namensoffenbarung in der Berufungsgeschichte (Ex 3,1-18)</vt:lpstr>
      <vt:lpstr>PowerPoint-bemutató</vt:lpstr>
      <vt:lpstr>„Wie man wird, was man ist”</vt:lpstr>
      <vt:lpstr>Nietzsches dichterisch-prophetische Identitätsbestimmung im Gedicht „Ecce homo”</vt:lpstr>
      <vt:lpstr>Individuum (lat. „Unteilbares”, „Einzelding”)</vt:lpstr>
      <vt:lpstr>Protestantische Selbsterforschung und Selbstveschriftlichung</vt:lpstr>
      <vt:lpstr>Individuelle Identität - Person</vt:lpstr>
      <vt:lpstr>Individuelle Identität - Subjekt</vt:lpstr>
      <vt:lpstr>Zivilität                  Roheit</vt:lpstr>
      <vt:lpstr>Geschlecht und Identität</vt:lpstr>
      <vt:lpstr>Inklusions-Identität  ↔ Exklusions-Identität</vt:lpstr>
      <vt:lpstr>Inklusions-Identität ↔ Exklusions-Identität</vt:lpstr>
      <vt:lpstr>Doppelgänger und multiple Identitäten Der Mensch ist nicht auf eine einzige Identität festzunageln…</vt:lpstr>
      <vt:lpstr>Doppelgänger  GUT      ↔               BÖSE</vt:lpstr>
      <vt:lpstr>Identität(en)    –    Alterität</vt:lpstr>
      <vt:lpstr>Kollektive Identität – Ethnie, Nation, Kultur</vt:lpstr>
      <vt:lpstr>Nationale Identitäten</vt:lpstr>
      <vt:lpstr>Individuum &amp; Nation ↔ ethnische Identität</vt:lpstr>
      <vt:lpstr>Internationale Identitäten </vt:lpstr>
      <vt:lpstr>Kampf um den Kanon Identitätspolitik in Medien der Literatur</vt:lpstr>
      <vt:lpstr>Kanon</vt:lpstr>
      <vt:lpstr> Faktoren, die Kanons bestimmen oder beeinflussen(können): </vt:lpstr>
      <vt:lpstr>Faktoren, die Kanons bestimmen oder beeinflussen(können): </vt:lpstr>
      <vt:lpstr>Weitere Faktoren…</vt:lpstr>
      <vt:lpstr>Der Leser als – manipulierter – Kanon-Bildner</vt:lpstr>
      <vt:lpstr>„Privatkanons”</vt:lpstr>
      <vt:lpstr>(Gegenseitiger) Missbrauch der Literatur</vt:lpstr>
      <vt:lpstr>(Gegenseitiger) Missbrauch der Literatur</vt:lpstr>
      <vt:lpstr>Aber</vt:lpstr>
      <vt:lpstr>Interkulturalität Wanderer zwischen den Kulturen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in die Kulturwissenschaften IX. IDENTITÄT</dc:title>
  <dc:creator>Geza</dc:creator>
  <cp:lastModifiedBy>HG</cp:lastModifiedBy>
  <cp:revision>155</cp:revision>
  <dcterms:created xsi:type="dcterms:W3CDTF">2017-02-28T15:30:55Z</dcterms:created>
  <dcterms:modified xsi:type="dcterms:W3CDTF">2023-08-30T11:58:57Z</dcterms:modified>
</cp:coreProperties>
</file>