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3" r:id="rId12"/>
    <p:sldId id="267" r:id="rId13"/>
    <p:sldId id="268" r:id="rId14"/>
    <p:sldId id="269" r:id="rId15"/>
    <p:sldId id="270" r:id="rId16"/>
    <p:sldId id="271" r:id="rId17"/>
    <p:sldId id="272"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D46894AD-DB4E-4AC5-A269-2267C92CF658}"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326617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6894AD-DB4E-4AC5-A269-2267C92CF658}"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232177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6894AD-DB4E-4AC5-A269-2267C92CF658}"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396003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46894AD-DB4E-4AC5-A269-2267C92CF658}"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372803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46894AD-DB4E-4AC5-A269-2267C92CF658}"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91083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46894AD-DB4E-4AC5-A269-2267C92CF658}"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176748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46894AD-DB4E-4AC5-A269-2267C92CF658}" type="datetimeFigureOut">
              <a:rPr lang="hu-HU" smtClean="0"/>
              <a:t>2023. 08. 30.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241294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46894AD-DB4E-4AC5-A269-2267C92CF658}" type="datetimeFigureOut">
              <a:rPr lang="hu-HU" smtClean="0"/>
              <a:t>2023. 08. 30.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345997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46894AD-DB4E-4AC5-A269-2267C92CF658}" type="datetimeFigureOut">
              <a:rPr lang="hu-HU" smtClean="0"/>
              <a:t>2023. 08. 30.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89202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46894AD-DB4E-4AC5-A269-2267C92CF658}"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27546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D46894AD-DB4E-4AC5-A269-2267C92CF658}"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DCC779-AD48-4154-872F-E696B443EDD5}" type="slidenum">
              <a:rPr lang="hu-HU" smtClean="0"/>
              <a:t>‹#›</a:t>
            </a:fld>
            <a:endParaRPr lang="hu-HU"/>
          </a:p>
        </p:txBody>
      </p:sp>
    </p:spTree>
    <p:extLst>
      <p:ext uri="{BB962C8B-B14F-4D97-AF65-F5344CB8AC3E}">
        <p14:creationId xmlns:p14="http://schemas.microsoft.com/office/powerpoint/2010/main" val="116322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94AD-DB4E-4AC5-A269-2267C92CF658}" type="datetimeFigureOut">
              <a:rPr lang="hu-HU" smtClean="0"/>
              <a:t>2023. 08. 30.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CC779-AD48-4154-872F-E696B443EDD5}" type="slidenum">
              <a:rPr lang="hu-HU" smtClean="0"/>
              <a:t>‹#›</a:t>
            </a:fld>
            <a:endParaRPr lang="hu-HU"/>
          </a:p>
        </p:txBody>
      </p:sp>
    </p:spTree>
    <p:extLst>
      <p:ext uri="{BB962C8B-B14F-4D97-AF65-F5344CB8AC3E}">
        <p14:creationId xmlns:p14="http://schemas.microsoft.com/office/powerpoint/2010/main" val="269854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goethezeitportal.de/kommunikation/diskussionsforen/postkoloniale-studien.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welt.de/geschichte/article158762607/Der-Traum-von-der-Renovatio-des-deutschen-Imperiums.html"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89494" y="1574102"/>
            <a:ext cx="9144000" cy="4355023"/>
          </a:xfrm>
        </p:spPr>
        <p:txBody>
          <a:bodyPr>
            <a:normAutofit fontScale="90000"/>
          </a:bodyPr>
          <a:lstStyle/>
          <a:p>
            <a:r>
              <a:rPr lang="hu-HU" b="1" dirty="0" smtClean="0"/>
              <a:t/>
            </a:r>
            <a:br>
              <a:rPr lang="hu-HU" b="1" dirty="0" smtClean="0"/>
            </a:br>
            <a:r>
              <a:rPr lang="hu-HU" b="1" dirty="0"/>
              <a:t/>
            </a:r>
            <a:br>
              <a:rPr lang="hu-HU" b="1" dirty="0"/>
            </a:br>
            <a:r>
              <a:rPr lang="hu-HU" b="1" dirty="0"/>
              <a:t/>
            </a:r>
            <a:br>
              <a:rPr lang="hu-HU" b="1" dirty="0"/>
            </a:br>
            <a:r>
              <a:rPr lang="hu-HU" b="1" dirty="0" smtClean="0"/>
              <a:t>Géza Horváth</a:t>
            </a:r>
            <a:br>
              <a:rPr lang="hu-HU" b="1" dirty="0" smtClean="0"/>
            </a:br>
            <a:r>
              <a:rPr lang="hu-HU" b="1" dirty="0" smtClean="0"/>
              <a:t/>
            </a:r>
            <a:br>
              <a:rPr lang="hu-HU" b="1" dirty="0" smtClean="0"/>
            </a:br>
            <a:r>
              <a:rPr lang="hu-HU" b="1" dirty="0" err="1" smtClean="0"/>
              <a:t>Einführung</a:t>
            </a:r>
            <a:r>
              <a:rPr lang="hu-HU" b="1" dirty="0" smtClean="0"/>
              <a:t> </a:t>
            </a:r>
            <a:r>
              <a:rPr lang="hu-HU" b="1" dirty="0"/>
              <a:t>in die </a:t>
            </a:r>
            <a:r>
              <a:rPr lang="hu-HU" b="1" dirty="0" err="1" smtClean="0"/>
              <a:t>Kulturwissenschaft</a:t>
            </a:r>
            <a:r>
              <a:rPr lang="hu-HU" b="1" smtClean="0"/>
              <a:t> XI.</a:t>
            </a:r>
            <a:r>
              <a:rPr lang="hu-HU" b="1" dirty="0" smtClean="0"/>
              <a:t/>
            </a:r>
            <a:br>
              <a:rPr lang="hu-HU" b="1" dirty="0" smtClean="0"/>
            </a:br>
            <a:endParaRPr lang="hu-HU"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2642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590076"/>
            <a:ext cx="10515600" cy="2098157"/>
          </a:xfrm>
        </p:spPr>
        <p:txBody>
          <a:bodyPr>
            <a:normAutofit fontScale="90000"/>
          </a:bodyPr>
          <a:lstStyle/>
          <a:p>
            <a:pPr algn="ctr"/>
            <a:r>
              <a:rPr lang="de-DE" sz="4000" b="1" dirty="0"/>
              <a:t>Postkoloniale Arbeiten / </a:t>
            </a:r>
            <a:r>
              <a:rPr lang="de-DE" sz="4000" b="1" dirty="0" err="1"/>
              <a:t>Postcolonial</a:t>
            </a:r>
            <a:r>
              <a:rPr lang="de-DE" sz="4000" b="1" dirty="0"/>
              <a:t> Studies</a:t>
            </a:r>
            <a:br>
              <a:rPr lang="de-DE" sz="4000" b="1" dirty="0"/>
            </a:br>
            <a:r>
              <a:rPr lang="de-DE" sz="4000" b="1" dirty="0"/>
              <a:t>Leitung: Anil </a:t>
            </a:r>
            <a:r>
              <a:rPr lang="de-DE" sz="4000" b="1" dirty="0" err="1"/>
              <a:t>Bhatti</a:t>
            </a:r>
            <a:r>
              <a:rPr lang="de-DE" sz="4000" b="1" dirty="0"/>
              <a:t> (New Delhi</a:t>
            </a:r>
            <a:r>
              <a:rPr lang="de-DE" sz="4000" b="1" dirty="0" smtClean="0"/>
              <a:t>)</a:t>
            </a:r>
            <a:r>
              <a:rPr lang="hu-HU" sz="4000" b="1" dirty="0" smtClean="0"/>
              <a:t/>
            </a:r>
            <a:br>
              <a:rPr lang="hu-HU" sz="4000" b="1" dirty="0" smtClean="0"/>
            </a:br>
            <a:r>
              <a:rPr lang="hu-HU" sz="3100" b="1" dirty="0" err="1" smtClean="0"/>
              <a:t>Ein</a:t>
            </a:r>
            <a:r>
              <a:rPr lang="hu-HU" sz="3100" b="1" dirty="0" smtClean="0"/>
              <a:t> </a:t>
            </a:r>
            <a:r>
              <a:rPr lang="hu-HU" sz="3100" b="1" dirty="0" err="1" smtClean="0"/>
              <a:t>Organ</a:t>
            </a:r>
            <a:r>
              <a:rPr lang="hu-HU" sz="3100" b="1" dirty="0" smtClean="0"/>
              <a:t> </a:t>
            </a:r>
            <a:r>
              <a:rPr lang="hu-HU" sz="3100" b="1" dirty="0" err="1" smtClean="0"/>
              <a:t>postkolonialer</a:t>
            </a:r>
            <a:r>
              <a:rPr lang="hu-HU" sz="3100" b="1" dirty="0" smtClean="0"/>
              <a:t> </a:t>
            </a:r>
            <a:r>
              <a:rPr lang="hu-HU" sz="3100" b="1" dirty="0" err="1" smtClean="0"/>
              <a:t>Kulturwissenschaft</a:t>
            </a:r>
            <a:r>
              <a:rPr lang="hu-HU" sz="3100" b="1" dirty="0"/>
              <a:t/>
            </a:r>
            <a:br>
              <a:rPr lang="hu-HU" sz="3100" b="1" dirty="0"/>
            </a:br>
            <a:r>
              <a:rPr lang="hu-HU" sz="3100" b="1" dirty="0" smtClean="0"/>
              <a:t/>
            </a:r>
            <a:br>
              <a:rPr lang="hu-HU" sz="3100" b="1" dirty="0" smtClean="0"/>
            </a:br>
            <a:r>
              <a:rPr lang="hu-HU" sz="2000" b="1" dirty="0" smtClean="0"/>
              <a:t>Quelle</a:t>
            </a:r>
            <a:r>
              <a:rPr lang="hu-HU" sz="2000" b="1" dirty="0"/>
              <a:t>: </a:t>
            </a:r>
            <a:r>
              <a:rPr lang="hu-HU" sz="2000" b="1" dirty="0">
                <a:hlinkClick r:id="rId2"/>
              </a:rPr>
              <a:t>http://</a:t>
            </a:r>
            <a:r>
              <a:rPr lang="hu-HU" sz="2000" b="1" dirty="0" smtClean="0">
                <a:hlinkClick r:id="rId2"/>
              </a:rPr>
              <a:t>www.goethezeitportal.de/kommunikation/diskussionsforen/postkoloniale-studien.html</a:t>
            </a:r>
            <a:r>
              <a:rPr lang="hu-HU" sz="2000" b="1" dirty="0" smtClean="0"/>
              <a:t> </a:t>
            </a:r>
            <a:r>
              <a:rPr lang="de-DE" sz="2000" b="1" dirty="0"/>
              <a:t/>
            </a:r>
            <a:br>
              <a:rPr lang="de-DE" sz="2000" b="1" dirty="0"/>
            </a:br>
            <a:endParaRPr lang="hu-HU" sz="2000" dirty="0"/>
          </a:p>
        </p:txBody>
      </p:sp>
      <p:sp>
        <p:nvSpPr>
          <p:cNvPr id="3" name="Tartalom helye 2"/>
          <p:cNvSpPr>
            <a:spLocks noGrp="1"/>
          </p:cNvSpPr>
          <p:nvPr>
            <p:ph idx="1"/>
          </p:nvPr>
        </p:nvSpPr>
        <p:spPr>
          <a:xfrm>
            <a:off x="864079" y="3482958"/>
            <a:ext cx="10515600" cy="3918955"/>
          </a:xfrm>
        </p:spPr>
        <p:txBody>
          <a:bodyPr>
            <a:normAutofit/>
          </a:bodyPr>
          <a:lstStyle/>
          <a:p>
            <a:pPr marL="0" indent="0">
              <a:buNone/>
            </a:pPr>
            <a:endParaRPr lang="de-DE" b="1" dirty="0"/>
          </a:p>
          <a:p>
            <a:pPr marL="0" indent="0">
              <a:buNone/>
            </a:pPr>
            <a:r>
              <a:rPr lang="hu-HU" sz="2400" dirty="0" smtClean="0"/>
              <a:t>„</a:t>
            </a:r>
            <a:r>
              <a:rPr lang="de-DE" sz="2400" dirty="0" smtClean="0"/>
              <a:t>Dieses </a:t>
            </a:r>
            <a:r>
              <a:rPr lang="de-DE" sz="2400" dirty="0"/>
              <a:t>Forum präsentiert wissenschaftliche Texte, die im weitesten Sinne postkoloniale Fragestellungen in den Literatur- und Kulturwissenschaften dokumentieren. Das Interesse an solchen Fragestellungen, das bis vor etwa einem Jahrzehnt sich auf das angelsächsische Sprachgebiet konzentrierte, ist jetzt im mehrsprachigen Europa auffallend gestiegen. Dies mag mit den gesellschaftlichen und kulturellen Transformationen in Europa und den Spannungen, unter denen bereits bestehende komplexe Gesellschaften im historischen </a:t>
            </a:r>
            <a:r>
              <a:rPr lang="de-DE" sz="2400" dirty="0" err="1" smtClean="0"/>
              <a:t>Prozeß</a:t>
            </a:r>
            <a:r>
              <a:rPr lang="de-DE" sz="2400" dirty="0" smtClean="0"/>
              <a:t> </a:t>
            </a:r>
            <a:r>
              <a:rPr lang="de-DE" sz="2400" dirty="0"/>
              <a:t>existieren, zusammenhängen</a:t>
            </a:r>
            <a:r>
              <a:rPr lang="de-DE" sz="2400" dirty="0" smtClean="0"/>
              <a:t>.</a:t>
            </a:r>
            <a:r>
              <a:rPr lang="hu-HU" sz="2400" dirty="0" smtClean="0"/>
              <a:t>”</a:t>
            </a:r>
            <a:r>
              <a:rPr lang="de-DE" sz="2400" dirty="0" smtClean="0"/>
              <a:t> </a:t>
            </a:r>
            <a:endParaRPr lang="de-DE" sz="2400" dirty="0"/>
          </a:p>
          <a:p>
            <a:endParaRPr lang="de-DE" dirty="0"/>
          </a:p>
          <a:p>
            <a:pPr marL="0" indent="0">
              <a:buNone/>
            </a:pPr>
            <a:endParaRPr lang="hu-HU"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2389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2301765"/>
            <a:ext cx="10515600" cy="3875197"/>
          </a:xfrm>
        </p:spPr>
        <p:txBody>
          <a:bodyPr/>
          <a:lstStyle/>
          <a:p>
            <a:pPr marL="0" indent="0">
              <a:buNone/>
            </a:pPr>
            <a:r>
              <a:rPr lang="hu-HU" sz="2400" dirty="0" smtClean="0"/>
              <a:t>„</a:t>
            </a:r>
            <a:r>
              <a:rPr lang="de-DE" sz="2400" dirty="0" smtClean="0"/>
              <a:t>Postkoloniales Denken wird in diesem Forum als ein intern durchaus widersprüchliches Ensemble von Haltungen zum </a:t>
            </a:r>
            <a:r>
              <a:rPr lang="de-DE" sz="2400" dirty="0" err="1" smtClean="0"/>
              <a:t>Prozeßcharakter</a:t>
            </a:r>
            <a:r>
              <a:rPr lang="de-DE" sz="2400" dirty="0" smtClean="0"/>
              <a:t> von Kulturen begriffen. Ihr Reflexionsfeld </a:t>
            </a:r>
            <a:r>
              <a:rPr lang="de-DE" sz="2400" dirty="0" err="1" smtClean="0"/>
              <a:t>umfaßt</a:t>
            </a:r>
            <a:r>
              <a:rPr lang="de-DE" sz="2400" dirty="0" smtClean="0"/>
              <a:t> Problembereiche wie: die Normalität bzw. </a:t>
            </a:r>
            <a:r>
              <a:rPr lang="de-DE" sz="2400" b="1" dirty="0" smtClean="0"/>
              <a:t>Problematik </a:t>
            </a:r>
            <a:r>
              <a:rPr lang="de-DE" sz="2400" b="1" dirty="0" err="1" smtClean="0"/>
              <a:t>plurikultureller</a:t>
            </a:r>
            <a:r>
              <a:rPr lang="de-DE" sz="2400" b="1" dirty="0" smtClean="0"/>
              <a:t>, multilingualer, multireligiöser und multiethnischer Zusammenhänge; das Problem von Alterität, Diversität, Hybridität, und von entsprechenden Mechanismen von Inklusion und Exklusion</a:t>
            </a:r>
            <a:r>
              <a:rPr lang="de-DE" sz="2400" dirty="0" smtClean="0"/>
              <a:t>. Im weitesten Sinne hängen diese Fragestellungen mit einem offenen Konzept von "Weltliteratur" zusammen. Die Relevanz dieser Fragestellungen für Literatur- und Kulturprozesse in Europa wird zur Diskussion gestellt.</a:t>
            </a:r>
            <a:r>
              <a:rPr lang="hu-HU" sz="2400" dirty="0" smtClean="0"/>
              <a:t>”</a:t>
            </a:r>
            <a:r>
              <a:rPr lang="de-DE" sz="2400" dirty="0" smtClean="0"/>
              <a:t> </a:t>
            </a:r>
            <a:endParaRPr lang="hu-HU" sz="2400"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8332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10" y="1003480"/>
            <a:ext cx="10515600" cy="1952406"/>
          </a:xfrm>
        </p:spPr>
        <p:txBody>
          <a:bodyPr>
            <a:normAutofit/>
          </a:bodyPr>
          <a:lstStyle/>
          <a:p>
            <a:pPr algn="ctr"/>
            <a:r>
              <a:rPr lang="hu-HU" sz="3600" b="1" dirty="0" err="1" smtClean="0"/>
              <a:t>Kolonialismus</a:t>
            </a:r>
            <a:r>
              <a:rPr lang="hu-HU" sz="3600" b="1" dirty="0" smtClean="0"/>
              <a:t>? in der </a:t>
            </a:r>
            <a:r>
              <a:rPr lang="hu-HU" sz="3600" b="1" dirty="0" err="1" smtClean="0"/>
              <a:t>deutschsprachigen</a:t>
            </a:r>
            <a:r>
              <a:rPr lang="hu-HU" sz="3600" b="1" dirty="0" smtClean="0"/>
              <a:t> </a:t>
            </a:r>
            <a:r>
              <a:rPr lang="hu-HU" sz="3600" b="1" dirty="0" err="1" smtClean="0"/>
              <a:t>Literatur</a:t>
            </a:r>
            <a:r>
              <a:rPr lang="hu-HU" sz="4000" b="1" dirty="0" smtClean="0"/>
              <a:t/>
            </a:r>
            <a:br>
              <a:rPr lang="hu-HU" sz="4000" b="1" dirty="0" smtClean="0"/>
            </a:br>
            <a:r>
              <a:rPr lang="hu-HU" sz="2800" b="1" dirty="0" smtClean="0"/>
              <a:t>Stefan Zweig: </a:t>
            </a:r>
            <a:r>
              <a:rPr lang="hu-HU" sz="2800" b="1" i="1" dirty="0" smtClean="0"/>
              <a:t>Der </a:t>
            </a:r>
            <a:r>
              <a:rPr lang="hu-HU" sz="2800" b="1" i="1" dirty="0" err="1" smtClean="0"/>
              <a:t>Amokläufer</a:t>
            </a:r>
            <a:r>
              <a:rPr lang="hu-HU" sz="2800" b="1" i="1" dirty="0" smtClean="0"/>
              <a:t> </a:t>
            </a:r>
            <a:r>
              <a:rPr lang="hu-HU" sz="2800" b="1" dirty="0" smtClean="0"/>
              <a:t>(1922</a:t>
            </a:r>
            <a:r>
              <a:rPr lang="hu-HU" sz="3600" b="1" dirty="0" smtClean="0"/>
              <a:t>)</a:t>
            </a:r>
            <a:endParaRPr lang="hu-HU" b="1" dirty="0"/>
          </a:p>
        </p:txBody>
      </p:sp>
      <p:sp>
        <p:nvSpPr>
          <p:cNvPr id="3" name="Tartalom helye 2"/>
          <p:cNvSpPr>
            <a:spLocks noGrp="1"/>
          </p:cNvSpPr>
          <p:nvPr>
            <p:ph idx="1"/>
          </p:nvPr>
        </p:nvSpPr>
        <p:spPr>
          <a:xfrm>
            <a:off x="812320" y="2634772"/>
            <a:ext cx="10515600" cy="4223228"/>
          </a:xfrm>
        </p:spPr>
        <p:txBody>
          <a:bodyPr>
            <a:normAutofit fontScale="62500" lnSpcReduction="20000"/>
          </a:bodyPr>
          <a:lstStyle/>
          <a:p>
            <a:pPr marL="0" indent="0">
              <a:buNone/>
            </a:pPr>
            <a:endParaRPr lang="hu-HU" dirty="0" smtClean="0"/>
          </a:p>
          <a:p>
            <a:pPr marL="0" indent="0">
              <a:buNone/>
            </a:pPr>
            <a:r>
              <a:rPr lang="hu-HU" sz="3200" dirty="0" smtClean="0"/>
              <a:t>Die </a:t>
            </a:r>
            <a:r>
              <a:rPr lang="hu-HU" sz="3200" dirty="0" err="1" smtClean="0"/>
              <a:t>Geschichte</a:t>
            </a:r>
            <a:r>
              <a:rPr lang="hu-HU" sz="3200" dirty="0" smtClean="0"/>
              <a:t> </a:t>
            </a:r>
            <a:r>
              <a:rPr lang="hu-HU" sz="3200" dirty="0" err="1" smtClean="0"/>
              <a:t>eines</a:t>
            </a:r>
            <a:r>
              <a:rPr lang="hu-HU" sz="3200" dirty="0" smtClean="0"/>
              <a:t> </a:t>
            </a:r>
            <a:r>
              <a:rPr lang="hu-HU" sz="3200" dirty="0" err="1" smtClean="0"/>
              <a:t>deutschen</a:t>
            </a:r>
            <a:r>
              <a:rPr lang="hu-HU" sz="3200" dirty="0" smtClean="0"/>
              <a:t> </a:t>
            </a:r>
            <a:r>
              <a:rPr lang="hu-HU" sz="3200" dirty="0" err="1" smtClean="0"/>
              <a:t>Arztes</a:t>
            </a:r>
            <a:r>
              <a:rPr lang="hu-HU" sz="3200" dirty="0" smtClean="0"/>
              <a:t>, der </a:t>
            </a:r>
            <a:r>
              <a:rPr lang="hu-HU" sz="3200" dirty="0" err="1" smtClean="0"/>
              <a:t>sich</a:t>
            </a:r>
            <a:r>
              <a:rPr lang="hu-HU" sz="3200" dirty="0" smtClean="0"/>
              <a:t> </a:t>
            </a:r>
            <a:r>
              <a:rPr lang="hu-HU" sz="3200" dirty="0" err="1" smtClean="0"/>
              <a:t>für</a:t>
            </a:r>
            <a:r>
              <a:rPr lang="hu-HU" sz="3200" dirty="0" smtClean="0"/>
              <a:t> </a:t>
            </a:r>
            <a:r>
              <a:rPr lang="hu-HU" sz="3200" dirty="0" err="1" smtClean="0"/>
              <a:t>zehn</a:t>
            </a:r>
            <a:r>
              <a:rPr lang="hu-HU" sz="3200" dirty="0" smtClean="0"/>
              <a:t> </a:t>
            </a:r>
            <a:r>
              <a:rPr lang="hu-HU" sz="3200" dirty="0" err="1" smtClean="0"/>
              <a:t>Jahre</a:t>
            </a:r>
            <a:r>
              <a:rPr lang="hu-HU" sz="3200" dirty="0" smtClean="0"/>
              <a:t> nach </a:t>
            </a:r>
            <a:r>
              <a:rPr lang="hu-HU" sz="3200" dirty="0" err="1" smtClean="0"/>
              <a:t>Indonesien</a:t>
            </a:r>
            <a:r>
              <a:rPr lang="hu-HU" sz="3200" dirty="0" smtClean="0"/>
              <a:t> </a:t>
            </a:r>
            <a:r>
              <a:rPr lang="hu-HU" sz="3200" dirty="0" err="1" smtClean="0"/>
              <a:t>verkauft</a:t>
            </a:r>
            <a:r>
              <a:rPr lang="hu-HU" sz="3200" dirty="0" smtClean="0"/>
              <a:t>, </a:t>
            </a:r>
            <a:r>
              <a:rPr lang="hu-HU" sz="3200" dirty="0" err="1" smtClean="0"/>
              <a:t>weil</a:t>
            </a:r>
            <a:r>
              <a:rPr lang="hu-HU" sz="3200" dirty="0" smtClean="0"/>
              <a:t> </a:t>
            </a:r>
            <a:r>
              <a:rPr lang="hu-HU" sz="3200" dirty="0" err="1" smtClean="0"/>
              <a:t>er</a:t>
            </a:r>
            <a:r>
              <a:rPr lang="hu-HU" sz="3200" dirty="0" smtClean="0"/>
              <a:t> </a:t>
            </a:r>
            <a:r>
              <a:rPr lang="hu-HU" sz="3200" dirty="0" err="1" smtClean="0"/>
              <a:t>wegen</a:t>
            </a:r>
            <a:r>
              <a:rPr lang="hu-HU" sz="3200" dirty="0" smtClean="0"/>
              <a:t> </a:t>
            </a:r>
            <a:r>
              <a:rPr lang="hu-HU" sz="3200" dirty="0" err="1" smtClean="0"/>
              <a:t>einer</a:t>
            </a:r>
            <a:r>
              <a:rPr lang="hu-HU" sz="3200" dirty="0" smtClean="0"/>
              <a:t> </a:t>
            </a:r>
            <a:r>
              <a:rPr lang="hu-HU" sz="3200" dirty="0" err="1" smtClean="0"/>
              <a:t>Frau</a:t>
            </a:r>
            <a:r>
              <a:rPr lang="hu-HU" sz="3200" dirty="0" smtClean="0"/>
              <a:t> </a:t>
            </a:r>
            <a:r>
              <a:rPr lang="hu-HU" sz="3200" dirty="0" err="1" smtClean="0"/>
              <a:t>im</a:t>
            </a:r>
            <a:r>
              <a:rPr lang="hu-HU" sz="3200" dirty="0" smtClean="0"/>
              <a:t> </a:t>
            </a:r>
            <a:r>
              <a:rPr lang="hu-HU" sz="3200" dirty="0" err="1" smtClean="0"/>
              <a:t>Krankenhaus</a:t>
            </a:r>
            <a:r>
              <a:rPr lang="hu-HU" sz="3200" dirty="0" smtClean="0"/>
              <a:t> </a:t>
            </a:r>
            <a:r>
              <a:rPr lang="hu-HU" sz="3200" dirty="0" err="1" smtClean="0"/>
              <a:t>Geld</a:t>
            </a:r>
            <a:r>
              <a:rPr lang="hu-HU" sz="3200" dirty="0" smtClean="0"/>
              <a:t> </a:t>
            </a:r>
            <a:r>
              <a:rPr lang="hu-HU" sz="3200" dirty="0" err="1" smtClean="0"/>
              <a:t>unterschlagen</a:t>
            </a:r>
            <a:r>
              <a:rPr lang="hu-HU" sz="3200" dirty="0" smtClean="0"/>
              <a:t>, </a:t>
            </a:r>
            <a:r>
              <a:rPr lang="hu-HU" sz="3200" dirty="0" err="1" smtClean="0"/>
              <a:t>wo</a:t>
            </a:r>
            <a:r>
              <a:rPr lang="hu-HU" sz="3200" dirty="0" smtClean="0"/>
              <a:t> </a:t>
            </a:r>
            <a:r>
              <a:rPr lang="hu-HU" sz="3200" dirty="0" err="1" smtClean="0"/>
              <a:t>er</a:t>
            </a:r>
            <a:r>
              <a:rPr lang="hu-HU" sz="3200" dirty="0" smtClean="0"/>
              <a:t> von </a:t>
            </a:r>
            <a:r>
              <a:rPr lang="hu-HU" sz="3200" dirty="0" err="1" smtClean="0"/>
              <a:t>einer</a:t>
            </a:r>
            <a:r>
              <a:rPr lang="hu-HU" sz="3200" dirty="0" smtClean="0"/>
              <a:t> </a:t>
            </a:r>
            <a:r>
              <a:rPr lang="hu-HU" sz="3200" dirty="0" err="1" smtClean="0"/>
              <a:t>weissen</a:t>
            </a:r>
            <a:r>
              <a:rPr lang="hu-HU" sz="3200" dirty="0" smtClean="0"/>
              <a:t> </a:t>
            </a:r>
            <a:r>
              <a:rPr lang="hu-HU" sz="3200" dirty="0" err="1" smtClean="0"/>
              <a:t>Frau</a:t>
            </a:r>
            <a:r>
              <a:rPr lang="hu-HU" sz="3200" dirty="0" smtClean="0"/>
              <a:t> </a:t>
            </a:r>
            <a:r>
              <a:rPr lang="hu-HU" sz="3200" dirty="0" err="1" smtClean="0"/>
              <a:t>um</a:t>
            </a:r>
            <a:r>
              <a:rPr lang="hu-HU" sz="3200" dirty="0" smtClean="0"/>
              <a:t> </a:t>
            </a:r>
            <a:r>
              <a:rPr lang="hu-HU" sz="3200" dirty="0" err="1" smtClean="0"/>
              <a:t>Schwangerschaftsunterbrechung</a:t>
            </a:r>
            <a:r>
              <a:rPr lang="hu-HU" sz="3200" dirty="0" smtClean="0"/>
              <a:t> „</a:t>
            </a:r>
            <a:r>
              <a:rPr lang="hu-HU" sz="3200" dirty="0" err="1" smtClean="0"/>
              <a:t>gebeten</a:t>
            </a:r>
            <a:r>
              <a:rPr lang="hu-HU" sz="3200" dirty="0" smtClean="0"/>
              <a:t>” </a:t>
            </a:r>
            <a:r>
              <a:rPr lang="hu-HU" sz="3200" dirty="0" err="1" smtClean="0"/>
              <a:t>wird</a:t>
            </a:r>
            <a:r>
              <a:rPr lang="hu-HU" sz="3200" dirty="0" smtClean="0"/>
              <a:t>. Der </a:t>
            </a:r>
            <a:r>
              <a:rPr lang="hu-HU" sz="3200" dirty="0" err="1" smtClean="0"/>
              <a:t>Arzt</a:t>
            </a:r>
            <a:r>
              <a:rPr lang="hu-HU" sz="3200" dirty="0" smtClean="0"/>
              <a:t> </a:t>
            </a:r>
            <a:r>
              <a:rPr lang="hu-HU" sz="3200" dirty="0" err="1" smtClean="0"/>
              <a:t>verweigert</a:t>
            </a:r>
            <a:r>
              <a:rPr lang="hu-HU" sz="3200" dirty="0" smtClean="0"/>
              <a:t> die </a:t>
            </a:r>
            <a:r>
              <a:rPr lang="hu-HU" sz="3200" dirty="0" err="1" smtClean="0"/>
              <a:t>Operation</a:t>
            </a:r>
            <a:r>
              <a:rPr lang="hu-HU" sz="3200" dirty="0" smtClean="0"/>
              <a:t>, </a:t>
            </a:r>
            <a:r>
              <a:rPr lang="hu-HU" sz="3200" dirty="0" err="1" smtClean="0"/>
              <a:t>weil</a:t>
            </a:r>
            <a:r>
              <a:rPr lang="hu-HU" sz="3200" dirty="0" smtClean="0"/>
              <a:t> </a:t>
            </a:r>
            <a:r>
              <a:rPr lang="hu-HU" sz="3200" dirty="0" err="1" smtClean="0"/>
              <a:t>die</a:t>
            </a:r>
            <a:r>
              <a:rPr lang="hu-HU" sz="3200" dirty="0" smtClean="0"/>
              <a:t> </a:t>
            </a:r>
            <a:r>
              <a:rPr lang="hu-HU" sz="3200" dirty="0" err="1" smtClean="0"/>
              <a:t>hochmütig-herrische</a:t>
            </a:r>
            <a:r>
              <a:rPr lang="hu-HU" sz="3200" dirty="0" smtClean="0"/>
              <a:t> </a:t>
            </a:r>
            <a:r>
              <a:rPr lang="hu-HU" sz="3200" dirty="0" err="1" smtClean="0"/>
              <a:t>Frau</a:t>
            </a:r>
            <a:r>
              <a:rPr lang="hu-HU" sz="3200" dirty="0" smtClean="0"/>
              <a:t> </a:t>
            </a:r>
            <a:r>
              <a:rPr lang="hu-HU" sz="3200" dirty="0" err="1" smtClean="0"/>
              <a:t>ihn</a:t>
            </a:r>
            <a:r>
              <a:rPr lang="hu-HU" sz="3200" dirty="0" smtClean="0"/>
              <a:t> </a:t>
            </a:r>
            <a:r>
              <a:rPr lang="hu-HU" sz="3200" dirty="0" err="1" smtClean="0"/>
              <a:t>wie</a:t>
            </a:r>
            <a:r>
              <a:rPr lang="hu-HU" sz="3200" dirty="0" smtClean="0"/>
              <a:t> </a:t>
            </a:r>
            <a:r>
              <a:rPr lang="hu-HU" sz="3200" dirty="0" err="1" smtClean="0"/>
              <a:t>eine</a:t>
            </a:r>
            <a:r>
              <a:rPr lang="hu-HU" sz="3200" dirty="0" smtClean="0"/>
              <a:t> </a:t>
            </a:r>
            <a:r>
              <a:rPr lang="hu-HU" sz="3200" dirty="0" err="1" smtClean="0"/>
              <a:t>Ware</a:t>
            </a:r>
            <a:r>
              <a:rPr lang="hu-HU" sz="3200" dirty="0" smtClean="0"/>
              <a:t> </a:t>
            </a:r>
            <a:r>
              <a:rPr lang="hu-HU" sz="3200" dirty="0" err="1" smtClean="0"/>
              <a:t>behandelt</a:t>
            </a:r>
            <a:r>
              <a:rPr lang="hu-HU" sz="3200" dirty="0" smtClean="0"/>
              <a:t> und </a:t>
            </a:r>
            <a:r>
              <a:rPr lang="hu-HU" sz="3200" dirty="0" err="1" smtClean="0"/>
              <a:t>kaufen</a:t>
            </a:r>
            <a:r>
              <a:rPr lang="hu-HU" sz="3200" dirty="0" smtClean="0"/>
              <a:t> </a:t>
            </a:r>
            <a:r>
              <a:rPr lang="hu-HU" sz="3200" dirty="0" err="1" smtClean="0"/>
              <a:t>will</a:t>
            </a:r>
            <a:r>
              <a:rPr lang="hu-HU" sz="3200" dirty="0" smtClean="0"/>
              <a:t>, </a:t>
            </a:r>
            <a:r>
              <a:rPr lang="hu-HU" sz="3200" dirty="0" err="1" smtClean="0"/>
              <a:t>er</a:t>
            </a:r>
            <a:r>
              <a:rPr lang="hu-HU" sz="3200" dirty="0" smtClean="0"/>
              <a:t> </a:t>
            </a:r>
            <a:r>
              <a:rPr lang="hu-HU" sz="3200" dirty="0" err="1" smtClean="0"/>
              <a:t>wird</a:t>
            </a:r>
            <a:r>
              <a:rPr lang="hu-HU" sz="3200" dirty="0" smtClean="0"/>
              <a:t> von </a:t>
            </a:r>
            <a:r>
              <a:rPr lang="hu-HU" sz="3200" dirty="0" err="1" smtClean="0"/>
              <a:t>ihr</a:t>
            </a:r>
            <a:r>
              <a:rPr lang="hu-HU" sz="3200" dirty="0" smtClean="0"/>
              <a:t> </a:t>
            </a:r>
            <a:r>
              <a:rPr lang="hu-HU" sz="3200" dirty="0" err="1" smtClean="0"/>
              <a:t>fasziniert</a:t>
            </a:r>
            <a:r>
              <a:rPr lang="hu-HU" sz="3200" dirty="0" smtClean="0"/>
              <a:t> und </a:t>
            </a:r>
            <a:r>
              <a:rPr lang="hu-HU" sz="3200" dirty="0" err="1" smtClean="0"/>
              <a:t>verlangt</a:t>
            </a:r>
            <a:r>
              <a:rPr lang="hu-HU" sz="3200" dirty="0" smtClean="0"/>
              <a:t> </a:t>
            </a:r>
            <a:r>
              <a:rPr lang="hu-HU" sz="3200" dirty="0" err="1" smtClean="0"/>
              <a:t>für</a:t>
            </a:r>
            <a:r>
              <a:rPr lang="hu-HU" sz="3200" dirty="0" smtClean="0"/>
              <a:t> den </a:t>
            </a:r>
            <a:r>
              <a:rPr lang="hu-HU" sz="3200" dirty="0" err="1" smtClean="0"/>
              <a:t>medizinischen</a:t>
            </a:r>
            <a:r>
              <a:rPr lang="hu-HU" sz="3200" dirty="0" smtClean="0"/>
              <a:t> </a:t>
            </a:r>
            <a:r>
              <a:rPr lang="hu-HU" sz="3200" dirty="0" err="1" smtClean="0"/>
              <a:t>Eingriff</a:t>
            </a:r>
            <a:r>
              <a:rPr lang="hu-HU" sz="3200" dirty="0" smtClean="0"/>
              <a:t> </a:t>
            </a:r>
            <a:r>
              <a:rPr lang="hu-HU" sz="3200" dirty="0" err="1" smtClean="0"/>
              <a:t>eine</a:t>
            </a:r>
            <a:r>
              <a:rPr lang="hu-HU" sz="3200" dirty="0" smtClean="0"/>
              <a:t> </a:t>
            </a:r>
            <a:r>
              <a:rPr lang="hu-HU" sz="3200" dirty="0" err="1" smtClean="0"/>
              <a:t>Liebesnacht</a:t>
            </a:r>
            <a:r>
              <a:rPr lang="hu-HU" sz="3200" dirty="0" smtClean="0"/>
              <a:t>, die </a:t>
            </a:r>
            <a:r>
              <a:rPr lang="hu-HU" sz="3200" dirty="0" err="1" smtClean="0"/>
              <a:t>aber</a:t>
            </a:r>
            <a:r>
              <a:rPr lang="hu-HU" sz="3200" dirty="0" smtClean="0"/>
              <a:t> </a:t>
            </a:r>
            <a:r>
              <a:rPr lang="hu-HU" sz="3200" dirty="0" err="1" smtClean="0"/>
              <a:t>die</a:t>
            </a:r>
            <a:r>
              <a:rPr lang="hu-HU" sz="3200" dirty="0" smtClean="0"/>
              <a:t> </a:t>
            </a:r>
            <a:r>
              <a:rPr lang="hu-HU" sz="3200" dirty="0" err="1" smtClean="0"/>
              <a:t>Frau</a:t>
            </a:r>
            <a:r>
              <a:rPr lang="hu-HU" sz="3200" dirty="0" smtClean="0"/>
              <a:t> </a:t>
            </a:r>
            <a:r>
              <a:rPr lang="hu-HU" sz="3200" dirty="0" err="1" smtClean="0"/>
              <a:t>schroff</a:t>
            </a:r>
            <a:r>
              <a:rPr lang="hu-HU" sz="3200" dirty="0" smtClean="0"/>
              <a:t> </a:t>
            </a:r>
            <a:r>
              <a:rPr lang="hu-HU" sz="3200" dirty="0" err="1" smtClean="0"/>
              <a:t>ablehnt</a:t>
            </a:r>
            <a:r>
              <a:rPr lang="hu-HU" sz="3200" dirty="0" smtClean="0"/>
              <a:t>. Der </a:t>
            </a:r>
            <a:r>
              <a:rPr lang="hu-HU" sz="3200" dirty="0" err="1" smtClean="0"/>
              <a:t>Arzt</a:t>
            </a:r>
            <a:r>
              <a:rPr lang="hu-HU" sz="3200" dirty="0"/>
              <a:t> </a:t>
            </a:r>
            <a:r>
              <a:rPr lang="hu-HU" sz="3200" dirty="0" err="1" smtClean="0"/>
              <a:t>verfolgt</a:t>
            </a:r>
            <a:r>
              <a:rPr lang="hu-HU" sz="3200" dirty="0" smtClean="0"/>
              <a:t> </a:t>
            </a:r>
            <a:r>
              <a:rPr lang="hu-HU" sz="3200" dirty="0" err="1" smtClean="0"/>
              <a:t>sie</a:t>
            </a:r>
            <a:r>
              <a:rPr lang="hu-HU" sz="3200" dirty="0" smtClean="0"/>
              <a:t> von </a:t>
            </a:r>
            <a:r>
              <a:rPr lang="hu-HU" sz="3200" dirty="0" err="1" smtClean="0"/>
              <a:t>nun</a:t>
            </a:r>
            <a:r>
              <a:rPr lang="hu-HU" sz="3200" dirty="0" smtClean="0"/>
              <a:t> an </a:t>
            </a:r>
            <a:r>
              <a:rPr lang="hu-HU" sz="3200" dirty="0" err="1" smtClean="0"/>
              <a:t>amokartig</a:t>
            </a:r>
            <a:r>
              <a:rPr lang="hu-HU" sz="3200" dirty="0" smtClean="0"/>
              <a:t>. Die </a:t>
            </a:r>
            <a:r>
              <a:rPr lang="hu-HU" sz="3200" dirty="0" err="1" smtClean="0"/>
              <a:t>Frau</a:t>
            </a:r>
            <a:r>
              <a:rPr lang="hu-HU" sz="3200" dirty="0" smtClean="0"/>
              <a:t> </a:t>
            </a:r>
            <a:r>
              <a:rPr lang="hu-HU" sz="3200" dirty="0" err="1" smtClean="0"/>
              <a:t>lässt</a:t>
            </a:r>
            <a:r>
              <a:rPr lang="hu-HU" sz="3200" dirty="0" smtClean="0"/>
              <a:t> </a:t>
            </a:r>
            <a:r>
              <a:rPr lang="hu-HU" sz="3200" dirty="0" err="1" smtClean="0"/>
              <a:t>sich</a:t>
            </a:r>
            <a:r>
              <a:rPr lang="hu-HU" sz="3200" dirty="0"/>
              <a:t> </a:t>
            </a:r>
            <a:r>
              <a:rPr lang="hu-HU" sz="3200" dirty="0" err="1" smtClean="0"/>
              <a:t>heimlich</a:t>
            </a:r>
            <a:r>
              <a:rPr lang="hu-HU" sz="3200" dirty="0" smtClean="0"/>
              <a:t> von </a:t>
            </a:r>
            <a:r>
              <a:rPr lang="hu-HU" sz="3200" dirty="0" err="1" smtClean="0"/>
              <a:t>einer</a:t>
            </a:r>
            <a:r>
              <a:rPr lang="hu-HU" sz="3200" dirty="0" smtClean="0"/>
              <a:t> </a:t>
            </a:r>
            <a:r>
              <a:rPr lang="hu-HU" sz="3200" dirty="0" err="1" smtClean="0"/>
              <a:t>Chinesin</a:t>
            </a:r>
            <a:r>
              <a:rPr lang="hu-HU" sz="3200" dirty="0" smtClean="0"/>
              <a:t> in </a:t>
            </a:r>
            <a:r>
              <a:rPr lang="hu-HU" sz="3200" dirty="0" err="1" smtClean="0"/>
              <a:t>einem</a:t>
            </a:r>
            <a:r>
              <a:rPr lang="hu-HU" sz="3200" dirty="0" smtClean="0"/>
              <a:t> </a:t>
            </a:r>
            <a:r>
              <a:rPr lang="hu-HU" sz="3200" dirty="0" err="1" smtClean="0"/>
              <a:t>Slum</a:t>
            </a:r>
            <a:r>
              <a:rPr lang="hu-HU" sz="3200" dirty="0" smtClean="0"/>
              <a:t> </a:t>
            </a:r>
            <a:r>
              <a:rPr lang="hu-HU" sz="3200" dirty="0" err="1" smtClean="0"/>
              <a:t>operieren</a:t>
            </a:r>
            <a:r>
              <a:rPr lang="hu-HU" sz="3200" dirty="0" smtClean="0"/>
              <a:t>, </a:t>
            </a:r>
            <a:r>
              <a:rPr lang="hu-HU" sz="3200" dirty="0" err="1" smtClean="0"/>
              <a:t>bevor</a:t>
            </a:r>
            <a:r>
              <a:rPr lang="hu-HU" sz="3200" dirty="0" smtClean="0"/>
              <a:t> </a:t>
            </a:r>
            <a:r>
              <a:rPr lang="hu-HU" sz="3200" dirty="0" err="1" smtClean="0"/>
              <a:t>ihr</a:t>
            </a:r>
            <a:r>
              <a:rPr lang="hu-HU" sz="3200" dirty="0" smtClean="0"/>
              <a:t> Mann von </a:t>
            </a:r>
            <a:r>
              <a:rPr lang="hu-HU" sz="3200" dirty="0" err="1" smtClean="0"/>
              <a:t>einer</a:t>
            </a:r>
            <a:r>
              <a:rPr lang="hu-HU" sz="3200" dirty="0" smtClean="0"/>
              <a:t> </a:t>
            </a:r>
            <a:r>
              <a:rPr lang="hu-HU" sz="3200" dirty="0" err="1" smtClean="0"/>
              <a:t>Geschäftsreise</a:t>
            </a:r>
            <a:r>
              <a:rPr lang="hu-HU" sz="3200" dirty="0" smtClean="0"/>
              <a:t> </a:t>
            </a:r>
            <a:r>
              <a:rPr lang="hu-HU" sz="3200" dirty="0" err="1" smtClean="0"/>
              <a:t>zurückkehrt</a:t>
            </a:r>
            <a:r>
              <a:rPr lang="hu-HU" sz="3200" dirty="0" smtClean="0"/>
              <a:t>. Der </a:t>
            </a:r>
            <a:r>
              <a:rPr lang="hu-HU" sz="3200" dirty="0" err="1" smtClean="0"/>
              <a:t>Arzt</a:t>
            </a:r>
            <a:r>
              <a:rPr lang="hu-HU" sz="3200" dirty="0" smtClean="0"/>
              <a:t> </a:t>
            </a:r>
            <a:r>
              <a:rPr lang="hu-HU" sz="3200" dirty="0" err="1" smtClean="0"/>
              <a:t>kommt</a:t>
            </a:r>
            <a:r>
              <a:rPr lang="hu-HU" sz="3200" dirty="0" smtClean="0"/>
              <a:t> </a:t>
            </a:r>
            <a:r>
              <a:rPr lang="hu-HU" sz="3200" dirty="0" err="1" smtClean="0"/>
              <a:t>zu</a:t>
            </a:r>
            <a:r>
              <a:rPr lang="hu-HU" sz="3200" dirty="0" smtClean="0"/>
              <a:t> </a:t>
            </a:r>
            <a:r>
              <a:rPr lang="hu-HU" sz="3200" dirty="0" err="1" smtClean="0"/>
              <a:t>spät</a:t>
            </a:r>
            <a:r>
              <a:rPr lang="hu-HU" sz="3200" dirty="0" smtClean="0"/>
              <a:t>, </a:t>
            </a:r>
            <a:r>
              <a:rPr lang="hu-HU" sz="3200" dirty="0" err="1" smtClean="0"/>
              <a:t>er</a:t>
            </a:r>
            <a:r>
              <a:rPr lang="hu-HU" sz="3200" dirty="0" smtClean="0"/>
              <a:t> </a:t>
            </a:r>
            <a:r>
              <a:rPr lang="hu-HU" sz="3200" dirty="0" err="1" smtClean="0"/>
              <a:t>kann</a:t>
            </a:r>
            <a:r>
              <a:rPr lang="hu-HU" sz="3200" dirty="0" smtClean="0"/>
              <a:t> die </a:t>
            </a:r>
            <a:r>
              <a:rPr lang="hu-HU" sz="3200" dirty="0" err="1" smtClean="0"/>
              <a:t>Frau</a:t>
            </a:r>
            <a:r>
              <a:rPr lang="hu-HU" sz="3200" dirty="0" smtClean="0"/>
              <a:t> </a:t>
            </a:r>
            <a:r>
              <a:rPr lang="hu-HU" sz="3200" dirty="0" err="1" smtClean="0"/>
              <a:t>nicht</a:t>
            </a:r>
            <a:r>
              <a:rPr lang="hu-HU" sz="3200" dirty="0" smtClean="0"/>
              <a:t> </a:t>
            </a:r>
            <a:r>
              <a:rPr lang="hu-HU" sz="3200" dirty="0" err="1" smtClean="0"/>
              <a:t>mehr</a:t>
            </a:r>
            <a:r>
              <a:rPr lang="hu-HU" sz="3200" dirty="0" smtClean="0"/>
              <a:t> retten, </a:t>
            </a:r>
            <a:r>
              <a:rPr lang="hu-HU" sz="3200" dirty="0" err="1" smtClean="0"/>
              <a:t>aber</a:t>
            </a:r>
            <a:r>
              <a:rPr lang="hu-HU" sz="3200" dirty="0" smtClean="0"/>
              <a:t> </a:t>
            </a:r>
            <a:r>
              <a:rPr lang="hu-HU" sz="3200" dirty="0" err="1" smtClean="0"/>
              <a:t>er</a:t>
            </a:r>
            <a:r>
              <a:rPr lang="hu-HU" sz="3200" dirty="0" smtClean="0"/>
              <a:t> </a:t>
            </a:r>
            <a:r>
              <a:rPr lang="hu-HU" sz="3200" dirty="0" err="1" smtClean="0"/>
              <a:t>verspricht</a:t>
            </a:r>
            <a:r>
              <a:rPr lang="hu-HU" sz="3200" dirty="0" smtClean="0"/>
              <a:t> </a:t>
            </a:r>
            <a:r>
              <a:rPr lang="hu-HU" sz="3200" dirty="0" err="1" smtClean="0"/>
              <a:t>ihr</a:t>
            </a:r>
            <a:r>
              <a:rPr lang="hu-HU" sz="3200" dirty="0" smtClean="0"/>
              <a:t>, </a:t>
            </a:r>
            <a:r>
              <a:rPr lang="hu-HU" sz="3200" dirty="0" err="1" smtClean="0"/>
              <a:t>ihr</a:t>
            </a:r>
            <a:r>
              <a:rPr lang="hu-HU" sz="3200" dirty="0" smtClean="0"/>
              <a:t> </a:t>
            </a:r>
            <a:r>
              <a:rPr lang="hu-HU" sz="3200" dirty="0" err="1" smtClean="0"/>
              <a:t>Geheimnis</a:t>
            </a:r>
            <a:r>
              <a:rPr lang="hu-HU" sz="3200" dirty="0" smtClean="0"/>
              <a:t> </a:t>
            </a:r>
            <a:r>
              <a:rPr lang="hu-HU" sz="3200" dirty="0" err="1" smtClean="0"/>
              <a:t>nicht</a:t>
            </a:r>
            <a:r>
              <a:rPr lang="hu-HU" sz="3200" dirty="0" smtClean="0"/>
              <a:t> </a:t>
            </a:r>
            <a:r>
              <a:rPr lang="hu-HU" sz="3200" dirty="0" err="1" smtClean="0"/>
              <a:t>zu</a:t>
            </a:r>
            <a:r>
              <a:rPr lang="hu-HU" sz="3200" dirty="0" smtClean="0"/>
              <a:t> </a:t>
            </a:r>
            <a:r>
              <a:rPr lang="hu-HU" sz="3200" dirty="0" err="1" smtClean="0"/>
              <a:t>verraten</a:t>
            </a:r>
            <a:r>
              <a:rPr lang="hu-HU" sz="3200" dirty="0" smtClean="0"/>
              <a:t>. Der </a:t>
            </a:r>
            <a:r>
              <a:rPr lang="hu-HU" sz="3200" dirty="0" err="1" smtClean="0"/>
              <a:t>Ehemann</a:t>
            </a:r>
            <a:r>
              <a:rPr lang="hu-HU" sz="3200" dirty="0" smtClean="0"/>
              <a:t> </a:t>
            </a:r>
            <a:r>
              <a:rPr lang="hu-HU" sz="3200" dirty="0" err="1" smtClean="0"/>
              <a:t>ahnt</a:t>
            </a:r>
            <a:r>
              <a:rPr lang="hu-HU" sz="3200" dirty="0" smtClean="0"/>
              <a:t> </a:t>
            </a:r>
            <a:r>
              <a:rPr lang="hu-HU" sz="3200" dirty="0" err="1" smtClean="0"/>
              <a:t>nichts</a:t>
            </a:r>
            <a:r>
              <a:rPr lang="hu-HU" sz="3200" dirty="0" smtClean="0"/>
              <a:t> von der </a:t>
            </a:r>
            <a:r>
              <a:rPr lang="hu-HU" sz="3200" dirty="0" err="1" smtClean="0"/>
              <a:t>Schwangerschaft</a:t>
            </a:r>
            <a:r>
              <a:rPr lang="hu-HU" sz="3200" dirty="0" smtClean="0"/>
              <a:t> </a:t>
            </a:r>
            <a:r>
              <a:rPr lang="hu-HU" sz="3200" dirty="0" err="1" smtClean="0"/>
              <a:t>seiner</a:t>
            </a:r>
            <a:r>
              <a:rPr lang="hu-HU" sz="3200" dirty="0" smtClean="0"/>
              <a:t> </a:t>
            </a:r>
            <a:r>
              <a:rPr lang="hu-HU" sz="3200" dirty="0" err="1" smtClean="0"/>
              <a:t>Frau</a:t>
            </a:r>
            <a:r>
              <a:rPr lang="hu-HU" sz="3200" dirty="0" smtClean="0"/>
              <a:t>, </a:t>
            </a:r>
            <a:r>
              <a:rPr lang="hu-HU" sz="3200" dirty="0" err="1" smtClean="0"/>
              <a:t>er</a:t>
            </a:r>
            <a:r>
              <a:rPr lang="hu-HU" sz="3200" dirty="0" smtClean="0"/>
              <a:t> </a:t>
            </a:r>
            <a:r>
              <a:rPr lang="hu-HU" sz="3200" dirty="0" err="1" smtClean="0"/>
              <a:t>lässt</a:t>
            </a:r>
            <a:r>
              <a:rPr lang="hu-HU" sz="3200" dirty="0" smtClean="0"/>
              <a:t> den </a:t>
            </a:r>
            <a:r>
              <a:rPr lang="hu-HU" sz="3200" dirty="0" err="1" smtClean="0"/>
              <a:t>Leichnahm</a:t>
            </a:r>
            <a:r>
              <a:rPr lang="hu-HU" sz="3200" dirty="0" smtClean="0"/>
              <a:t> mit </a:t>
            </a:r>
            <a:r>
              <a:rPr lang="hu-HU" sz="3200" dirty="0" err="1" smtClean="0"/>
              <a:t>dem</a:t>
            </a:r>
            <a:r>
              <a:rPr lang="hu-HU" sz="3200" dirty="0" smtClean="0"/>
              <a:t> </a:t>
            </a:r>
            <a:r>
              <a:rPr lang="hu-HU" sz="3200" dirty="0" err="1" smtClean="0"/>
              <a:t>Schiff</a:t>
            </a:r>
            <a:r>
              <a:rPr lang="hu-HU" sz="3200" dirty="0" smtClean="0"/>
              <a:t> nach </a:t>
            </a:r>
            <a:r>
              <a:rPr lang="hu-HU" sz="3200" dirty="0" err="1" smtClean="0"/>
              <a:t>Europa</a:t>
            </a:r>
            <a:r>
              <a:rPr lang="hu-HU" sz="3200" dirty="0" smtClean="0"/>
              <a:t> </a:t>
            </a:r>
            <a:r>
              <a:rPr lang="hu-HU" sz="3200" dirty="0" err="1" smtClean="0"/>
              <a:t>transportieren</a:t>
            </a:r>
            <a:r>
              <a:rPr lang="hu-HU" sz="3200" dirty="0" smtClean="0"/>
              <a:t>. Der </a:t>
            </a:r>
            <a:r>
              <a:rPr lang="hu-HU" sz="3200" dirty="0" err="1" smtClean="0"/>
              <a:t>dem</a:t>
            </a:r>
            <a:r>
              <a:rPr lang="hu-HU" sz="3200" dirty="0" smtClean="0"/>
              <a:t> </a:t>
            </a:r>
            <a:r>
              <a:rPr lang="hu-HU" sz="3200" dirty="0" err="1" smtClean="0"/>
              <a:t>Amok</a:t>
            </a:r>
            <a:r>
              <a:rPr lang="hu-HU" sz="3200" dirty="0" smtClean="0"/>
              <a:t>/</a:t>
            </a:r>
            <a:r>
              <a:rPr lang="hu-HU" sz="3200" dirty="0" err="1" smtClean="0"/>
              <a:t>Wahnsinn</a:t>
            </a:r>
            <a:r>
              <a:rPr lang="hu-HU" sz="3200" dirty="0" smtClean="0"/>
              <a:t> </a:t>
            </a:r>
            <a:r>
              <a:rPr lang="hu-HU" sz="3200" dirty="0" err="1" smtClean="0"/>
              <a:t>verfallene</a:t>
            </a:r>
            <a:r>
              <a:rPr lang="hu-HU" sz="3200" dirty="0" smtClean="0"/>
              <a:t> </a:t>
            </a:r>
            <a:r>
              <a:rPr lang="hu-HU" sz="3200" dirty="0" err="1" smtClean="0"/>
              <a:t>Arzt</a:t>
            </a:r>
            <a:r>
              <a:rPr lang="hu-HU" sz="3200" dirty="0" smtClean="0"/>
              <a:t> </a:t>
            </a:r>
            <a:r>
              <a:rPr lang="hu-HU" sz="3200" dirty="0" err="1" smtClean="0"/>
              <a:t>vesteckt</a:t>
            </a:r>
            <a:r>
              <a:rPr lang="hu-HU" sz="3200" dirty="0" smtClean="0"/>
              <a:t> </a:t>
            </a:r>
            <a:r>
              <a:rPr lang="hu-HU" sz="3200" dirty="0" err="1" smtClean="0"/>
              <a:t>sich</a:t>
            </a:r>
            <a:r>
              <a:rPr lang="hu-HU" sz="3200" dirty="0" smtClean="0"/>
              <a:t> an </a:t>
            </a:r>
            <a:r>
              <a:rPr lang="hu-HU" sz="3200" dirty="0" err="1" smtClean="0"/>
              <a:t>Bord</a:t>
            </a:r>
            <a:r>
              <a:rPr lang="hu-HU" sz="3200" dirty="0" smtClean="0"/>
              <a:t> und </a:t>
            </a:r>
            <a:r>
              <a:rPr lang="hu-HU" sz="3200" dirty="0" err="1" smtClean="0"/>
              <a:t>stürzt</a:t>
            </a:r>
            <a:r>
              <a:rPr lang="hu-HU" sz="3200" dirty="0" smtClean="0"/>
              <a:t> mit </a:t>
            </a:r>
            <a:r>
              <a:rPr lang="hu-HU" sz="3200" dirty="0" err="1" smtClean="0"/>
              <a:t>dem</a:t>
            </a:r>
            <a:r>
              <a:rPr lang="hu-HU" sz="3200" dirty="0" smtClean="0"/>
              <a:t> </a:t>
            </a:r>
            <a:r>
              <a:rPr lang="hu-HU" sz="3200" dirty="0" err="1" smtClean="0"/>
              <a:t>Sarg</a:t>
            </a:r>
            <a:r>
              <a:rPr lang="hu-HU" sz="3200" dirty="0" smtClean="0"/>
              <a:t> der </a:t>
            </a:r>
            <a:r>
              <a:rPr lang="hu-HU" sz="3200" dirty="0" err="1" smtClean="0"/>
              <a:t>Frau</a:t>
            </a:r>
            <a:r>
              <a:rPr lang="hu-HU" sz="3200" dirty="0" smtClean="0"/>
              <a:t> </a:t>
            </a:r>
            <a:r>
              <a:rPr lang="hu-HU" sz="3200" dirty="0" err="1" smtClean="0"/>
              <a:t>bei</a:t>
            </a:r>
            <a:r>
              <a:rPr lang="hu-HU" sz="3200" dirty="0" smtClean="0"/>
              <a:t> </a:t>
            </a:r>
            <a:r>
              <a:rPr lang="hu-HU" sz="3200" dirty="0" err="1" smtClean="0"/>
              <a:t>der</a:t>
            </a:r>
            <a:r>
              <a:rPr lang="hu-HU" sz="3200" dirty="0" smtClean="0"/>
              <a:t> </a:t>
            </a:r>
            <a:r>
              <a:rPr lang="hu-HU" sz="3200" dirty="0" err="1" smtClean="0"/>
              <a:t>Ausladung</a:t>
            </a:r>
            <a:r>
              <a:rPr lang="hu-HU" sz="3200" dirty="0" smtClean="0"/>
              <a:t> am </a:t>
            </a:r>
            <a:r>
              <a:rPr lang="hu-HU" sz="3200" dirty="0" err="1" smtClean="0"/>
              <a:t>Hafen</a:t>
            </a:r>
            <a:r>
              <a:rPr lang="hu-HU" sz="3200" dirty="0" smtClean="0"/>
              <a:t> in </a:t>
            </a:r>
            <a:r>
              <a:rPr lang="hu-HU" sz="3200" dirty="0" err="1" smtClean="0"/>
              <a:t>Neapel</a:t>
            </a:r>
            <a:r>
              <a:rPr lang="hu-HU" sz="3200" dirty="0" smtClean="0"/>
              <a:t> </a:t>
            </a:r>
            <a:r>
              <a:rPr lang="hu-HU" sz="3200" dirty="0" err="1" smtClean="0"/>
              <a:t>ins</a:t>
            </a:r>
            <a:r>
              <a:rPr lang="hu-HU" sz="3200" dirty="0" smtClean="0"/>
              <a:t> </a:t>
            </a:r>
            <a:r>
              <a:rPr lang="hu-HU" sz="3200" dirty="0" err="1" smtClean="0"/>
              <a:t>Meer</a:t>
            </a:r>
            <a:r>
              <a:rPr lang="hu-HU" sz="3200" dirty="0" smtClean="0"/>
              <a:t>… </a:t>
            </a:r>
            <a:endParaRPr lang="hu-HU" sz="3200" dirty="0"/>
          </a:p>
          <a:p>
            <a:endParaRPr lang="hu-HU" sz="3200" dirty="0" smtClean="0"/>
          </a:p>
          <a:p>
            <a:pPr marL="0" indent="0">
              <a:buNone/>
            </a:pPr>
            <a:r>
              <a:rPr lang="hu-HU" sz="3200" dirty="0" smtClean="0"/>
              <a:t>Die </a:t>
            </a:r>
            <a:r>
              <a:rPr lang="hu-HU" sz="3200" dirty="0" err="1" smtClean="0"/>
              <a:t>Geschichte</a:t>
            </a:r>
            <a:r>
              <a:rPr lang="hu-HU" sz="3200" dirty="0" smtClean="0"/>
              <a:t> </a:t>
            </a:r>
            <a:r>
              <a:rPr lang="hu-HU" sz="3200" dirty="0" err="1" smtClean="0"/>
              <a:t>eines</a:t>
            </a:r>
            <a:r>
              <a:rPr lang="hu-HU" sz="3200" dirty="0" smtClean="0"/>
              <a:t> </a:t>
            </a:r>
            <a:r>
              <a:rPr lang="hu-HU" sz="3200" dirty="0" err="1" smtClean="0"/>
              <a:t>Europäers</a:t>
            </a:r>
            <a:r>
              <a:rPr lang="hu-HU" sz="3200" dirty="0" smtClean="0"/>
              <a:t>, der an </a:t>
            </a:r>
            <a:r>
              <a:rPr lang="hu-HU" sz="3200" dirty="0" err="1" smtClean="0"/>
              <a:t>seiner</a:t>
            </a:r>
            <a:r>
              <a:rPr lang="hu-HU" sz="3200" dirty="0" smtClean="0"/>
              <a:t> </a:t>
            </a:r>
            <a:r>
              <a:rPr lang="hu-HU" sz="3200" dirty="0" err="1" smtClean="0"/>
              <a:t>Leidenschaft</a:t>
            </a:r>
            <a:r>
              <a:rPr lang="hu-HU" sz="3200" dirty="0" smtClean="0"/>
              <a:t> und an der </a:t>
            </a:r>
            <a:r>
              <a:rPr lang="hu-HU" sz="3200" dirty="0" err="1" smtClean="0"/>
              <a:t>Einsamkeit</a:t>
            </a:r>
            <a:r>
              <a:rPr lang="hu-HU" sz="3200" dirty="0" smtClean="0"/>
              <a:t> </a:t>
            </a:r>
            <a:r>
              <a:rPr lang="hu-HU" sz="3200" dirty="0" err="1" smtClean="0"/>
              <a:t>unter</a:t>
            </a:r>
            <a:r>
              <a:rPr lang="hu-HU" sz="3200" dirty="0" smtClean="0"/>
              <a:t> den </a:t>
            </a:r>
            <a:r>
              <a:rPr lang="hu-HU" sz="3200" dirty="0" err="1" smtClean="0"/>
              <a:t>Dschungel-Verhältnissen</a:t>
            </a:r>
            <a:r>
              <a:rPr lang="hu-HU" sz="3200" dirty="0" smtClean="0"/>
              <a:t> </a:t>
            </a:r>
            <a:r>
              <a:rPr lang="hu-HU" sz="3200" dirty="0" err="1" smtClean="0"/>
              <a:t>zugrunde</a:t>
            </a:r>
            <a:r>
              <a:rPr lang="hu-HU" sz="3200" dirty="0" smtClean="0"/>
              <a:t> </a:t>
            </a:r>
            <a:r>
              <a:rPr lang="hu-HU" sz="3200" dirty="0" err="1" smtClean="0"/>
              <a:t>geht</a:t>
            </a:r>
            <a:r>
              <a:rPr lang="hu-HU" sz="3200" dirty="0" smtClean="0"/>
              <a:t> („</a:t>
            </a:r>
            <a:r>
              <a:rPr lang="hu-HU" sz="3200" dirty="0" err="1" smtClean="0"/>
              <a:t>Europa-Krankheit</a:t>
            </a:r>
            <a:r>
              <a:rPr lang="hu-HU" sz="3200" dirty="0" smtClean="0"/>
              <a:t>”, </a:t>
            </a:r>
            <a:r>
              <a:rPr lang="hu-HU" sz="3200" dirty="0" err="1" smtClean="0"/>
              <a:t>starker</a:t>
            </a:r>
            <a:r>
              <a:rPr lang="hu-HU" sz="3200" dirty="0" smtClean="0"/>
              <a:t> </a:t>
            </a:r>
            <a:r>
              <a:rPr lang="hu-HU" sz="3200" dirty="0" err="1" smtClean="0"/>
              <a:t>Einfluss</a:t>
            </a:r>
            <a:r>
              <a:rPr lang="hu-HU" sz="3200" dirty="0" smtClean="0"/>
              <a:t> der </a:t>
            </a:r>
            <a:r>
              <a:rPr lang="hu-HU" sz="3200" dirty="0" err="1" smtClean="0"/>
              <a:t>Freudschen</a:t>
            </a:r>
            <a:r>
              <a:rPr lang="hu-HU" sz="3200" dirty="0" smtClean="0"/>
              <a:t> </a:t>
            </a:r>
            <a:r>
              <a:rPr lang="hu-HU" sz="3200" dirty="0" err="1" smtClean="0"/>
              <a:t>Psychoanalyse</a:t>
            </a:r>
            <a:r>
              <a:rPr lang="hu-HU" sz="3200" dirty="0" smtClean="0"/>
              <a:t>)</a:t>
            </a:r>
          </a:p>
          <a:p>
            <a:pPr marL="0" indent="0">
              <a:buNone/>
            </a:pPr>
            <a:endParaRPr lang="hu-HU" sz="3100"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1983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3695" y="1429916"/>
            <a:ext cx="10515600" cy="1325563"/>
          </a:xfrm>
        </p:spPr>
        <p:txBody>
          <a:bodyPr>
            <a:normAutofit/>
          </a:bodyPr>
          <a:lstStyle/>
          <a:p>
            <a:pPr algn="ctr"/>
            <a:r>
              <a:rPr lang="hu-HU" sz="3600" b="1" dirty="0" smtClean="0"/>
              <a:t>Hermann Hesse: </a:t>
            </a:r>
            <a:r>
              <a:rPr lang="hu-HU" sz="3600" b="1" i="1" dirty="0" smtClean="0"/>
              <a:t>Robert </a:t>
            </a:r>
            <a:r>
              <a:rPr lang="hu-HU" sz="3600" b="1" i="1" dirty="0" err="1" smtClean="0"/>
              <a:t>Aghion</a:t>
            </a:r>
            <a:r>
              <a:rPr lang="hu-HU" sz="3600" b="1" i="1" dirty="0" smtClean="0"/>
              <a:t> (1913)</a:t>
            </a:r>
            <a:endParaRPr lang="hu-HU" sz="3600" b="1" i="1" dirty="0"/>
          </a:p>
        </p:txBody>
      </p:sp>
      <p:sp>
        <p:nvSpPr>
          <p:cNvPr id="3" name="Tartalom helye 2"/>
          <p:cNvSpPr>
            <a:spLocks noGrp="1"/>
          </p:cNvSpPr>
          <p:nvPr>
            <p:ph idx="1"/>
          </p:nvPr>
        </p:nvSpPr>
        <p:spPr>
          <a:xfrm>
            <a:off x="803695" y="2977697"/>
            <a:ext cx="10515600" cy="3984269"/>
          </a:xfrm>
        </p:spPr>
        <p:txBody>
          <a:bodyPr>
            <a:normAutofit/>
          </a:bodyPr>
          <a:lstStyle/>
          <a:p>
            <a:pPr marL="0" indent="0">
              <a:buNone/>
            </a:pPr>
            <a:r>
              <a:rPr lang="hu-HU" sz="2400" dirty="0" smtClean="0"/>
              <a:t>Die </a:t>
            </a:r>
            <a:r>
              <a:rPr lang="hu-HU" sz="2400" dirty="0" err="1" smtClean="0"/>
              <a:t>Geschichte</a:t>
            </a:r>
            <a:r>
              <a:rPr lang="hu-HU" sz="2400" dirty="0" smtClean="0"/>
              <a:t> </a:t>
            </a:r>
            <a:r>
              <a:rPr lang="hu-HU" sz="2400" dirty="0" err="1" smtClean="0"/>
              <a:t>eines</a:t>
            </a:r>
            <a:r>
              <a:rPr lang="hu-HU" sz="2400" dirty="0" smtClean="0"/>
              <a:t> </a:t>
            </a:r>
            <a:r>
              <a:rPr lang="hu-HU" sz="2400" dirty="0" err="1" smtClean="0"/>
              <a:t>jungen</a:t>
            </a:r>
            <a:r>
              <a:rPr lang="hu-HU" sz="2400" dirty="0" smtClean="0"/>
              <a:t>, </a:t>
            </a:r>
            <a:r>
              <a:rPr lang="hu-HU" sz="2400" dirty="0" err="1" smtClean="0"/>
              <a:t>naiven</a:t>
            </a:r>
            <a:r>
              <a:rPr lang="hu-HU" sz="2400" dirty="0" smtClean="0"/>
              <a:t> und </a:t>
            </a:r>
            <a:r>
              <a:rPr lang="hu-HU" sz="2400" dirty="0" err="1" smtClean="0"/>
              <a:t>wissensdurstigen</a:t>
            </a:r>
            <a:r>
              <a:rPr lang="hu-HU" sz="2400" dirty="0" smtClean="0"/>
              <a:t> </a:t>
            </a:r>
            <a:r>
              <a:rPr lang="hu-HU" sz="2400" b="1" dirty="0" err="1" smtClean="0"/>
              <a:t>englischen</a:t>
            </a:r>
            <a:r>
              <a:rPr lang="hu-HU" sz="2400" b="1" dirty="0" smtClean="0"/>
              <a:t> </a:t>
            </a:r>
            <a:r>
              <a:rPr lang="hu-HU" sz="2400" b="1" dirty="0" err="1" smtClean="0"/>
              <a:t>Missionars</a:t>
            </a:r>
            <a:r>
              <a:rPr lang="hu-HU" sz="2400" b="1" dirty="0" smtClean="0"/>
              <a:t> </a:t>
            </a:r>
            <a:r>
              <a:rPr lang="hu-HU" sz="2400" dirty="0" err="1" smtClean="0"/>
              <a:t>im</a:t>
            </a:r>
            <a:r>
              <a:rPr lang="hu-HU" sz="2400" dirty="0" smtClean="0"/>
              <a:t> </a:t>
            </a:r>
            <a:r>
              <a:rPr lang="hu-HU" sz="2400" b="1" dirty="0" smtClean="0"/>
              <a:t>19. </a:t>
            </a:r>
            <a:r>
              <a:rPr lang="hu-HU" sz="2400" b="1" dirty="0" err="1" smtClean="0"/>
              <a:t>Jhr</a:t>
            </a:r>
            <a:r>
              <a:rPr lang="hu-HU" sz="2400" dirty="0" smtClean="0"/>
              <a:t>., der in </a:t>
            </a:r>
            <a:r>
              <a:rPr lang="hu-HU" sz="2400" dirty="0" err="1" smtClean="0"/>
              <a:t>Indien</a:t>
            </a:r>
            <a:r>
              <a:rPr lang="hu-HU" sz="2400" dirty="0" smtClean="0"/>
              <a:t> die </a:t>
            </a:r>
            <a:r>
              <a:rPr lang="hu-HU" sz="2400" b="1" dirty="0" smtClean="0"/>
              <a:t>Hindis </a:t>
            </a:r>
            <a:r>
              <a:rPr lang="hu-HU" sz="2400" b="1" dirty="0" err="1" smtClean="0"/>
              <a:t>bekehren</a:t>
            </a:r>
            <a:r>
              <a:rPr lang="hu-HU" sz="2400" b="1" dirty="0" smtClean="0"/>
              <a:t> </a:t>
            </a:r>
            <a:r>
              <a:rPr lang="hu-HU" sz="2400" b="1" dirty="0" err="1" smtClean="0"/>
              <a:t>will</a:t>
            </a:r>
            <a:r>
              <a:rPr lang="hu-HU" sz="2400" dirty="0" smtClean="0"/>
              <a:t>. </a:t>
            </a:r>
            <a:r>
              <a:rPr lang="hu-HU" sz="2400" dirty="0" err="1" smtClean="0"/>
              <a:t>Er</a:t>
            </a:r>
            <a:r>
              <a:rPr lang="hu-HU" sz="2400" dirty="0" smtClean="0"/>
              <a:t> </a:t>
            </a:r>
            <a:r>
              <a:rPr lang="hu-HU" sz="2400" dirty="0" err="1" smtClean="0"/>
              <a:t>nimmt</a:t>
            </a:r>
            <a:r>
              <a:rPr lang="hu-HU" sz="2400" dirty="0" smtClean="0"/>
              <a:t> </a:t>
            </a:r>
            <a:r>
              <a:rPr lang="hu-HU" sz="2400" dirty="0" err="1" smtClean="0"/>
              <a:t>seine</a:t>
            </a:r>
            <a:r>
              <a:rPr lang="hu-HU" sz="2400" dirty="0" smtClean="0"/>
              <a:t> </a:t>
            </a:r>
            <a:r>
              <a:rPr lang="hu-HU" sz="2400" dirty="0" err="1" smtClean="0"/>
              <a:t>Missionstätigkeit</a:t>
            </a:r>
            <a:r>
              <a:rPr lang="hu-HU" sz="2400" dirty="0" smtClean="0"/>
              <a:t> </a:t>
            </a:r>
            <a:r>
              <a:rPr lang="hu-HU" sz="2400" dirty="0" err="1" smtClean="0"/>
              <a:t>ernst</a:t>
            </a:r>
            <a:r>
              <a:rPr lang="hu-HU" sz="2400" dirty="0" smtClean="0"/>
              <a:t>, „</a:t>
            </a:r>
            <a:r>
              <a:rPr lang="hu-HU" sz="2400" dirty="0" err="1" smtClean="0"/>
              <a:t>verliebt</a:t>
            </a:r>
            <a:r>
              <a:rPr lang="hu-HU" sz="2400" dirty="0" smtClean="0"/>
              <a:t>” </a:t>
            </a:r>
            <a:r>
              <a:rPr lang="hu-HU" sz="2400" dirty="0" err="1" smtClean="0"/>
              <a:t>sich</a:t>
            </a:r>
            <a:r>
              <a:rPr lang="hu-HU" sz="2400" dirty="0" smtClean="0"/>
              <a:t> in </a:t>
            </a:r>
            <a:r>
              <a:rPr lang="hu-HU" sz="2400" dirty="0" err="1" smtClean="0"/>
              <a:t>ein</a:t>
            </a:r>
            <a:r>
              <a:rPr lang="hu-HU" sz="2400" dirty="0" smtClean="0"/>
              <a:t> </a:t>
            </a:r>
            <a:r>
              <a:rPr lang="hu-HU" sz="2400" dirty="0" err="1" smtClean="0"/>
              <a:t>einfaches</a:t>
            </a:r>
            <a:r>
              <a:rPr lang="hu-HU" sz="2400" dirty="0" smtClean="0"/>
              <a:t> und „</a:t>
            </a:r>
            <a:r>
              <a:rPr lang="hu-HU" sz="2400" dirty="0" err="1" smtClean="0"/>
              <a:t>primitives</a:t>
            </a:r>
            <a:r>
              <a:rPr lang="hu-HU" sz="2400" dirty="0" smtClean="0"/>
              <a:t>” </a:t>
            </a:r>
            <a:r>
              <a:rPr lang="hu-HU" sz="2400" dirty="0" err="1" smtClean="0"/>
              <a:t>indisches</a:t>
            </a:r>
            <a:r>
              <a:rPr lang="hu-HU" sz="2400" dirty="0" smtClean="0"/>
              <a:t> </a:t>
            </a:r>
            <a:r>
              <a:rPr lang="hu-HU" sz="2400" dirty="0" err="1" smtClean="0"/>
              <a:t>Mädchen</a:t>
            </a:r>
            <a:r>
              <a:rPr lang="hu-HU" sz="2400" dirty="0" smtClean="0"/>
              <a:t> </a:t>
            </a:r>
            <a:r>
              <a:rPr lang="hu-HU" sz="2400" dirty="0" err="1" smtClean="0"/>
              <a:t>im</a:t>
            </a:r>
            <a:r>
              <a:rPr lang="hu-HU" sz="2400" dirty="0" smtClean="0"/>
              <a:t> </a:t>
            </a:r>
            <a:r>
              <a:rPr lang="hu-HU" sz="2400" dirty="0" err="1" smtClean="0"/>
              <a:t>Dschungel</a:t>
            </a:r>
            <a:r>
              <a:rPr lang="hu-HU" sz="2400" dirty="0" smtClean="0"/>
              <a:t> </a:t>
            </a:r>
            <a:r>
              <a:rPr lang="hu-HU" sz="2400" dirty="0" err="1" smtClean="0"/>
              <a:t>und</a:t>
            </a:r>
            <a:r>
              <a:rPr lang="hu-HU" sz="2400" dirty="0" smtClean="0"/>
              <a:t> </a:t>
            </a:r>
            <a:r>
              <a:rPr lang="hu-HU" sz="2400" dirty="0" err="1" smtClean="0"/>
              <a:t>will</a:t>
            </a:r>
            <a:r>
              <a:rPr lang="hu-HU" sz="2400" dirty="0" smtClean="0"/>
              <a:t> </a:t>
            </a:r>
            <a:r>
              <a:rPr lang="hu-HU" sz="2400" dirty="0" err="1" smtClean="0"/>
              <a:t>sie</a:t>
            </a:r>
            <a:r>
              <a:rPr lang="hu-HU" sz="2400" dirty="0" smtClean="0"/>
              <a:t> </a:t>
            </a:r>
            <a:r>
              <a:rPr lang="hu-HU" sz="2400" dirty="0" err="1" smtClean="0"/>
              <a:t>heiraten</a:t>
            </a:r>
            <a:r>
              <a:rPr lang="hu-HU" sz="2400" dirty="0" smtClean="0"/>
              <a:t>. </a:t>
            </a:r>
            <a:r>
              <a:rPr lang="hu-HU" sz="2400" dirty="0" err="1" smtClean="0"/>
              <a:t>Er</a:t>
            </a:r>
            <a:r>
              <a:rPr lang="hu-HU" sz="2400" dirty="0" smtClean="0"/>
              <a:t> </a:t>
            </a:r>
            <a:r>
              <a:rPr lang="hu-HU" sz="2400" dirty="0" err="1" smtClean="0"/>
              <a:t>muss</a:t>
            </a:r>
            <a:r>
              <a:rPr lang="hu-HU" sz="2400" dirty="0" smtClean="0"/>
              <a:t> </a:t>
            </a:r>
            <a:r>
              <a:rPr lang="hu-HU" sz="2400" dirty="0" err="1" smtClean="0"/>
              <a:t>aber</a:t>
            </a:r>
            <a:r>
              <a:rPr lang="hu-HU" sz="2400" dirty="0" smtClean="0"/>
              <a:t> </a:t>
            </a:r>
            <a:r>
              <a:rPr lang="hu-HU" sz="2400" dirty="0" err="1" smtClean="0"/>
              <a:t>einsehen</a:t>
            </a:r>
            <a:r>
              <a:rPr lang="hu-HU" sz="2400" dirty="0" smtClean="0"/>
              <a:t>, </a:t>
            </a:r>
            <a:r>
              <a:rPr lang="hu-HU" sz="2400" dirty="0" err="1" smtClean="0"/>
              <a:t>dass</a:t>
            </a:r>
            <a:r>
              <a:rPr lang="hu-HU" sz="2400" dirty="0" smtClean="0"/>
              <a:t> es </a:t>
            </a:r>
            <a:r>
              <a:rPr lang="hu-HU" sz="2400" b="1" dirty="0" err="1" smtClean="0"/>
              <a:t>keinen</a:t>
            </a:r>
            <a:r>
              <a:rPr lang="hu-HU" sz="2400" b="1" dirty="0" smtClean="0"/>
              <a:t> </a:t>
            </a:r>
            <a:r>
              <a:rPr lang="hu-HU" sz="2400" b="1" dirty="0" err="1" smtClean="0"/>
              <a:t>Zweck</a:t>
            </a:r>
            <a:r>
              <a:rPr lang="hu-HU" sz="2400" b="1" dirty="0" smtClean="0"/>
              <a:t> hat, die </a:t>
            </a:r>
            <a:r>
              <a:rPr lang="hu-HU" sz="2400" b="1" dirty="0" err="1" smtClean="0"/>
              <a:t>Urbevölkerung</a:t>
            </a:r>
            <a:r>
              <a:rPr lang="hu-HU" sz="2400" b="1" dirty="0" smtClean="0"/>
              <a:t> </a:t>
            </a:r>
            <a:r>
              <a:rPr lang="hu-HU" sz="2400" b="1" dirty="0" err="1" smtClean="0"/>
              <a:t>zu</a:t>
            </a:r>
            <a:r>
              <a:rPr lang="hu-HU" sz="2400" b="1" dirty="0" smtClean="0"/>
              <a:t> </a:t>
            </a:r>
            <a:r>
              <a:rPr lang="hu-HU" sz="2400" b="1" dirty="0" err="1" smtClean="0"/>
              <a:t>bekehren</a:t>
            </a:r>
            <a:r>
              <a:rPr lang="hu-HU" sz="2400" b="1" dirty="0" smtClean="0"/>
              <a:t>, </a:t>
            </a:r>
            <a:r>
              <a:rPr lang="hu-HU" sz="2400" b="1" dirty="0" err="1" smtClean="0"/>
              <a:t>weil</a:t>
            </a:r>
            <a:r>
              <a:rPr lang="hu-HU" sz="2400" b="1" dirty="0" smtClean="0"/>
              <a:t> </a:t>
            </a:r>
            <a:r>
              <a:rPr lang="hu-HU" sz="2400" b="1" dirty="0" err="1" smtClean="0"/>
              <a:t>ihre</a:t>
            </a:r>
            <a:r>
              <a:rPr lang="hu-HU" sz="2400" b="1" dirty="0" smtClean="0"/>
              <a:t> </a:t>
            </a:r>
            <a:r>
              <a:rPr lang="hu-HU" sz="2400" b="1" dirty="0" err="1" smtClean="0"/>
              <a:t>Religion</a:t>
            </a:r>
            <a:r>
              <a:rPr lang="hu-HU" sz="2400" b="1" dirty="0" smtClean="0"/>
              <a:t> </a:t>
            </a:r>
            <a:r>
              <a:rPr lang="hu-HU" sz="2400" b="1" dirty="0" err="1" smtClean="0"/>
              <a:t>viel</a:t>
            </a:r>
            <a:r>
              <a:rPr lang="hu-HU" sz="2400" b="1" dirty="0" smtClean="0"/>
              <a:t> </a:t>
            </a:r>
            <a:r>
              <a:rPr lang="hu-HU" sz="2400" b="1" dirty="0" err="1" smtClean="0"/>
              <a:t>reicher</a:t>
            </a:r>
            <a:r>
              <a:rPr lang="hu-HU" sz="2400" b="1" dirty="0" smtClean="0"/>
              <a:t> </a:t>
            </a:r>
            <a:r>
              <a:rPr lang="hu-HU" sz="2400" b="1" dirty="0" err="1" smtClean="0"/>
              <a:t>ist</a:t>
            </a:r>
            <a:r>
              <a:rPr lang="hu-HU" sz="2400" b="1" dirty="0" smtClean="0"/>
              <a:t>, </a:t>
            </a:r>
            <a:r>
              <a:rPr lang="hu-HU" sz="2400" b="1" dirty="0" err="1" smtClean="0"/>
              <a:t>als</a:t>
            </a:r>
            <a:r>
              <a:rPr lang="hu-HU" sz="2400" b="1" dirty="0" smtClean="0"/>
              <a:t> </a:t>
            </a:r>
            <a:r>
              <a:rPr lang="hu-HU" sz="2400" b="1" dirty="0" err="1" smtClean="0"/>
              <a:t>die</a:t>
            </a:r>
            <a:r>
              <a:rPr lang="hu-HU" sz="2400" b="1" dirty="0" smtClean="0"/>
              <a:t> </a:t>
            </a:r>
            <a:r>
              <a:rPr lang="hu-HU" sz="2400" b="1" dirty="0" err="1" smtClean="0"/>
              <a:t>christliche</a:t>
            </a:r>
            <a:r>
              <a:rPr lang="hu-HU" sz="2400" b="1" dirty="0"/>
              <a:t> </a:t>
            </a:r>
            <a:r>
              <a:rPr lang="hu-HU" sz="2400" dirty="0" smtClean="0"/>
              <a:t>und </a:t>
            </a:r>
            <a:r>
              <a:rPr lang="hu-HU" sz="2400" dirty="0" err="1" smtClean="0"/>
              <a:t>eine</a:t>
            </a:r>
            <a:r>
              <a:rPr lang="hu-HU" sz="2400" dirty="0" smtClean="0"/>
              <a:t> </a:t>
            </a:r>
            <a:r>
              <a:rPr lang="hu-HU" sz="2400" b="1" dirty="0" err="1" smtClean="0"/>
              <a:t>Missionierung</a:t>
            </a:r>
            <a:r>
              <a:rPr lang="hu-HU" sz="2400" dirty="0" smtClean="0"/>
              <a:t>, die </a:t>
            </a:r>
            <a:r>
              <a:rPr lang="hu-HU" sz="2400" dirty="0" err="1" smtClean="0"/>
              <a:t>eine</a:t>
            </a:r>
            <a:r>
              <a:rPr lang="hu-HU" sz="2400" dirty="0" smtClean="0"/>
              <a:t> </a:t>
            </a:r>
            <a:r>
              <a:rPr lang="hu-HU" sz="2400" b="1" dirty="0" err="1" smtClean="0"/>
              <a:t>Kolonialisierung</a:t>
            </a:r>
            <a:r>
              <a:rPr lang="hu-HU" sz="2400" dirty="0" smtClean="0"/>
              <a:t> mit </a:t>
            </a:r>
            <a:r>
              <a:rPr lang="hu-HU" sz="2400" dirty="0" err="1" smtClean="0"/>
              <a:t>sich</a:t>
            </a:r>
            <a:r>
              <a:rPr lang="hu-HU" sz="2400" dirty="0" smtClean="0"/>
              <a:t> </a:t>
            </a:r>
            <a:r>
              <a:rPr lang="hu-HU" sz="2400" dirty="0" err="1" smtClean="0"/>
              <a:t>bringt</a:t>
            </a:r>
            <a:r>
              <a:rPr lang="hu-HU" sz="2400" dirty="0" smtClean="0"/>
              <a:t>, der </a:t>
            </a:r>
            <a:r>
              <a:rPr lang="hu-HU" sz="2400" dirty="0" err="1" smtClean="0"/>
              <a:t>christlichen</a:t>
            </a:r>
            <a:r>
              <a:rPr lang="hu-HU" sz="2400" dirty="0" smtClean="0"/>
              <a:t> </a:t>
            </a:r>
            <a:r>
              <a:rPr lang="hu-HU" sz="2400" dirty="0" err="1" smtClean="0"/>
              <a:t>Moral</a:t>
            </a:r>
            <a:r>
              <a:rPr lang="hu-HU" sz="2400" dirty="0" smtClean="0"/>
              <a:t> </a:t>
            </a:r>
            <a:r>
              <a:rPr lang="hu-HU" sz="2400" dirty="0" err="1" smtClean="0"/>
              <a:t>nicht</a:t>
            </a:r>
            <a:r>
              <a:rPr lang="hu-HU" sz="2400" dirty="0" smtClean="0"/>
              <a:t>, </a:t>
            </a:r>
            <a:r>
              <a:rPr lang="hu-HU" sz="2400" dirty="0" err="1" smtClean="0"/>
              <a:t>bloß</a:t>
            </a:r>
            <a:r>
              <a:rPr lang="hu-HU" sz="2400" dirty="0" smtClean="0"/>
              <a:t> den </a:t>
            </a:r>
            <a:r>
              <a:rPr lang="hu-HU" sz="2400" dirty="0" err="1" smtClean="0"/>
              <a:t>rohen</a:t>
            </a:r>
            <a:r>
              <a:rPr lang="hu-HU" sz="2400" dirty="0" smtClean="0"/>
              <a:t> </a:t>
            </a:r>
            <a:r>
              <a:rPr lang="hu-HU" sz="2400" dirty="0" err="1" smtClean="0"/>
              <a:t>Eroberungszecken</a:t>
            </a:r>
            <a:r>
              <a:rPr lang="hu-HU" sz="2400" dirty="0" smtClean="0"/>
              <a:t> der </a:t>
            </a:r>
            <a:r>
              <a:rPr lang="hu-HU" sz="2400" dirty="0" err="1" smtClean="0"/>
              <a:t>Engländer</a:t>
            </a:r>
            <a:r>
              <a:rPr lang="hu-HU" sz="2400" dirty="0" smtClean="0"/>
              <a:t> </a:t>
            </a:r>
            <a:r>
              <a:rPr lang="hu-HU" sz="2400" dirty="0" err="1" smtClean="0"/>
              <a:t>entspricht</a:t>
            </a:r>
            <a:r>
              <a:rPr lang="hu-HU" sz="2400" dirty="0" smtClean="0"/>
              <a:t>. Und </a:t>
            </a:r>
            <a:r>
              <a:rPr lang="hu-HU" sz="2400" dirty="0" err="1" smtClean="0"/>
              <a:t>auch</a:t>
            </a:r>
            <a:r>
              <a:rPr lang="hu-HU" sz="2400" dirty="0" smtClean="0"/>
              <a:t> </a:t>
            </a:r>
            <a:r>
              <a:rPr lang="hu-HU" sz="2400" dirty="0" err="1" smtClean="0"/>
              <a:t>das</a:t>
            </a:r>
            <a:r>
              <a:rPr lang="hu-HU" sz="2400" dirty="0" smtClean="0"/>
              <a:t> </a:t>
            </a:r>
            <a:r>
              <a:rPr lang="hu-HU" sz="2400" dirty="0" err="1" smtClean="0"/>
              <a:t>Mädchen</a:t>
            </a:r>
            <a:r>
              <a:rPr lang="hu-HU" sz="2400" dirty="0" smtClean="0"/>
              <a:t> </a:t>
            </a:r>
            <a:r>
              <a:rPr lang="hu-HU" sz="2400" dirty="0" err="1" smtClean="0"/>
              <a:t>könnte</a:t>
            </a:r>
            <a:r>
              <a:rPr lang="hu-HU" sz="2400" dirty="0" smtClean="0"/>
              <a:t> </a:t>
            </a:r>
            <a:r>
              <a:rPr lang="hu-HU" sz="2400" dirty="0" err="1" smtClean="0"/>
              <a:t>er</a:t>
            </a:r>
            <a:r>
              <a:rPr lang="hu-HU" sz="2400" dirty="0" smtClean="0"/>
              <a:t> </a:t>
            </a:r>
            <a:r>
              <a:rPr lang="hu-HU" sz="2400" dirty="0" err="1" smtClean="0"/>
              <a:t>nicht</a:t>
            </a:r>
            <a:r>
              <a:rPr lang="hu-HU" sz="2400" dirty="0" smtClean="0"/>
              <a:t> </a:t>
            </a:r>
            <a:r>
              <a:rPr lang="hu-HU" sz="2400" dirty="0" err="1" smtClean="0"/>
              <a:t>heiraten</a:t>
            </a:r>
            <a:r>
              <a:rPr lang="hu-HU" sz="2400" dirty="0" smtClean="0"/>
              <a:t>, </a:t>
            </a:r>
            <a:r>
              <a:rPr lang="hu-HU" sz="2400" dirty="0" err="1" smtClean="0"/>
              <a:t>weil</a:t>
            </a:r>
            <a:r>
              <a:rPr lang="hu-HU" sz="2400" dirty="0" smtClean="0"/>
              <a:t> </a:t>
            </a:r>
            <a:r>
              <a:rPr lang="hu-HU" sz="2400" dirty="0" err="1" smtClean="0"/>
              <a:t>sie</a:t>
            </a:r>
            <a:r>
              <a:rPr lang="hu-HU" sz="2400" dirty="0" smtClean="0"/>
              <a:t> in </a:t>
            </a:r>
            <a:r>
              <a:rPr lang="hu-HU" sz="2400" dirty="0" err="1" smtClean="0"/>
              <a:t>einer</a:t>
            </a:r>
            <a:r>
              <a:rPr lang="hu-HU" sz="2400" dirty="0" smtClean="0"/>
              <a:t> </a:t>
            </a:r>
            <a:r>
              <a:rPr lang="hu-HU" sz="2400" dirty="0" err="1" smtClean="0"/>
              <a:t>ganz</a:t>
            </a:r>
            <a:r>
              <a:rPr lang="hu-HU" sz="2400" dirty="0" smtClean="0"/>
              <a:t> </a:t>
            </a:r>
            <a:r>
              <a:rPr lang="hu-HU" sz="2400" dirty="0" err="1" smtClean="0"/>
              <a:t>anderen</a:t>
            </a:r>
            <a:r>
              <a:rPr lang="hu-HU" sz="2400" dirty="0" smtClean="0"/>
              <a:t> </a:t>
            </a:r>
            <a:r>
              <a:rPr lang="hu-HU" sz="2400" dirty="0" err="1" smtClean="0"/>
              <a:t>Kultur</a:t>
            </a:r>
            <a:r>
              <a:rPr lang="hu-HU" sz="2400" dirty="0" smtClean="0"/>
              <a:t> </a:t>
            </a:r>
            <a:r>
              <a:rPr lang="hu-HU" sz="2400" dirty="0" err="1" smtClean="0"/>
              <a:t>lebt</a:t>
            </a:r>
            <a:r>
              <a:rPr lang="hu-HU" sz="2400" dirty="0" smtClean="0"/>
              <a:t>… </a:t>
            </a:r>
            <a:r>
              <a:rPr lang="hu-HU" sz="2400" dirty="0" err="1" smtClean="0"/>
              <a:t>Ein</a:t>
            </a:r>
            <a:r>
              <a:rPr lang="hu-HU" sz="2400" dirty="0" smtClean="0"/>
              <a:t> </a:t>
            </a:r>
            <a:r>
              <a:rPr lang="hu-HU" sz="2400" dirty="0" err="1" smtClean="0"/>
              <a:t>typischer</a:t>
            </a:r>
            <a:r>
              <a:rPr lang="hu-HU" sz="2400" dirty="0" smtClean="0"/>
              <a:t> </a:t>
            </a:r>
            <a:r>
              <a:rPr lang="hu-HU" sz="2400" dirty="0" err="1" smtClean="0"/>
              <a:t>Kolonisatortyp</a:t>
            </a:r>
            <a:r>
              <a:rPr lang="hu-HU" sz="2400" dirty="0" smtClean="0"/>
              <a:t> </a:t>
            </a:r>
            <a:r>
              <a:rPr lang="hu-HU" sz="2400" dirty="0" err="1" smtClean="0"/>
              <a:t>ist</a:t>
            </a:r>
            <a:r>
              <a:rPr lang="hu-HU" sz="2400" dirty="0" smtClean="0"/>
              <a:t> </a:t>
            </a:r>
            <a:r>
              <a:rPr lang="hu-HU" sz="2400" b="1" dirty="0" smtClean="0"/>
              <a:t>Mr. </a:t>
            </a:r>
            <a:r>
              <a:rPr lang="hu-HU" sz="2400" b="1" dirty="0" err="1" smtClean="0"/>
              <a:t>Braedly</a:t>
            </a:r>
            <a:r>
              <a:rPr lang="hu-HU" sz="2400" dirty="0" smtClean="0"/>
              <a:t>, der die </a:t>
            </a:r>
            <a:r>
              <a:rPr lang="hu-HU" sz="2400" b="1" dirty="0" smtClean="0"/>
              <a:t>Hindis </a:t>
            </a:r>
            <a:r>
              <a:rPr lang="hu-HU" sz="2400" b="1" dirty="0" err="1" smtClean="0"/>
              <a:t>als</a:t>
            </a:r>
            <a:r>
              <a:rPr lang="hu-HU" sz="2400" b="1" dirty="0" smtClean="0"/>
              <a:t> </a:t>
            </a:r>
            <a:r>
              <a:rPr lang="hu-HU" sz="2400" b="1" dirty="0" err="1" smtClean="0"/>
              <a:t>Tiere</a:t>
            </a:r>
            <a:r>
              <a:rPr lang="hu-HU" sz="2400" b="1" dirty="0" smtClean="0"/>
              <a:t> </a:t>
            </a:r>
            <a:r>
              <a:rPr lang="hu-HU" sz="2400" b="1" dirty="0" err="1" smtClean="0"/>
              <a:t>oder</a:t>
            </a:r>
            <a:r>
              <a:rPr lang="hu-HU" sz="2400" b="1" dirty="0" smtClean="0"/>
              <a:t> </a:t>
            </a:r>
            <a:r>
              <a:rPr lang="hu-HU" sz="2400" b="1" dirty="0" err="1" smtClean="0"/>
              <a:t>barbarische</a:t>
            </a:r>
            <a:r>
              <a:rPr lang="hu-HU" sz="2400" b="1" dirty="0" smtClean="0"/>
              <a:t> </a:t>
            </a:r>
            <a:r>
              <a:rPr lang="hu-HU" sz="2400" b="1" dirty="0" err="1" smtClean="0"/>
              <a:t>Sklaven</a:t>
            </a:r>
            <a:r>
              <a:rPr lang="hu-HU" sz="2400" dirty="0" smtClean="0"/>
              <a:t> </a:t>
            </a:r>
            <a:r>
              <a:rPr lang="hu-HU" sz="2400" dirty="0" err="1" smtClean="0"/>
              <a:t>betrachtet</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88824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29691"/>
            <a:ext cx="10515600" cy="1325563"/>
          </a:xfrm>
        </p:spPr>
        <p:txBody>
          <a:bodyPr>
            <a:normAutofit/>
          </a:bodyPr>
          <a:lstStyle/>
          <a:p>
            <a:pPr algn="ctr"/>
            <a:r>
              <a:rPr lang="hu-HU" sz="3600" b="1" dirty="0" smtClean="0"/>
              <a:t>Hugo Ball </a:t>
            </a:r>
            <a:r>
              <a:rPr lang="hu-HU" sz="3600" b="1" dirty="0" err="1" smtClean="0"/>
              <a:t>über</a:t>
            </a:r>
            <a:r>
              <a:rPr lang="hu-HU" sz="3600" b="1" dirty="0" smtClean="0"/>
              <a:t> Hesses </a:t>
            </a:r>
            <a:r>
              <a:rPr lang="hu-HU" sz="3600" b="1" dirty="0" err="1" smtClean="0"/>
              <a:t>Erzählung</a:t>
            </a:r>
            <a:r>
              <a:rPr lang="hu-HU" sz="3600" b="1" dirty="0" smtClean="0"/>
              <a:t> </a:t>
            </a:r>
            <a:r>
              <a:rPr lang="hu-HU" sz="3600" b="1" i="1" dirty="0" smtClean="0"/>
              <a:t>Robert </a:t>
            </a:r>
            <a:r>
              <a:rPr lang="hu-HU" sz="3600" b="1" i="1" dirty="0" err="1" smtClean="0"/>
              <a:t>Aghion</a:t>
            </a:r>
            <a:endParaRPr lang="hu-HU" sz="3600" b="1" i="1" dirty="0"/>
          </a:p>
        </p:txBody>
      </p:sp>
      <p:sp>
        <p:nvSpPr>
          <p:cNvPr id="3" name="Tartalom helye 2"/>
          <p:cNvSpPr>
            <a:spLocks noGrp="1"/>
          </p:cNvSpPr>
          <p:nvPr>
            <p:ph idx="1"/>
          </p:nvPr>
        </p:nvSpPr>
        <p:spPr>
          <a:xfrm>
            <a:off x="838200" y="3277441"/>
            <a:ext cx="10515600" cy="4158977"/>
          </a:xfrm>
        </p:spPr>
        <p:txBody>
          <a:bodyPr/>
          <a:lstStyle/>
          <a:p>
            <a:pPr marL="0" indent="0">
              <a:buNone/>
            </a:pPr>
            <a:r>
              <a:rPr lang="hu-HU" sz="2400" i="1" dirty="0" smtClean="0"/>
              <a:t>„</a:t>
            </a:r>
            <a:r>
              <a:rPr lang="de-DE" sz="2400" i="1" dirty="0" smtClean="0"/>
              <a:t>In </a:t>
            </a:r>
            <a:r>
              <a:rPr lang="de-DE" sz="2400" i="1" dirty="0"/>
              <a:t>der Novelle »Robert </a:t>
            </a:r>
            <a:r>
              <a:rPr lang="de-DE" sz="2400" i="1" dirty="0" err="1"/>
              <a:t>Aghion</a:t>
            </a:r>
            <a:r>
              <a:rPr lang="de-DE" sz="2400" i="1" dirty="0"/>
              <a:t>« zeigt er die unschuldige Seele eines Missionskandidaten, der mit dem Schmetterlingsnetz in Bombay ankommt, durch die indischen Wirklichkeiten aber bald bekehrt, das heißt seinem frommen Berufe völlig entfremdet wird. Der schwärmerische Indienkult aus dem Elternhaus ist dem Dichter zerstoben. Er hat den Zauber des Vaters und auch der Mutter geprüft und an sich gebracht. Nur freier ist er nicht geworden. Nur wird er jetzt doppelt die Enge und seine Verstrickung empfinden</a:t>
            </a:r>
            <a:r>
              <a:rPr lang="de-DE" sz="2400" i="1" dirty="0" smtClean="0"/>
              <a:t>.</a:t>
            </a:r>
            <a:r>
              <a:rPr lang="hu-HU" sz="2400" i="1" dirty="0" smtClean="0"/>
              <a:t>”</a:t>
            </a:r>
            <a:r>
              <a:rPr lang="hu-HU" dirty="0" smtClean="0"/>
              <a:t> </a:t>
            </a:r>
            <a:r>
              <a:rPr lang="hu-HU" sz="1600" dirty="0" smtClean="0"/>
              <a:t>(Hugo Ball: </a:t>
            </a:r>
            <a:r>
              <a:rPr lang="hu-HU" sz="1600" i="1" dirty="0" smtClean="0"/>
              <a:t>Hermann Hesse</a:t>
            </a:r>
            <a:r>
              <a:rPr lang="hu-HU" sz="1600" dirty="0" smtClean="0"/>
              <a:t>, 1927)</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46503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10" y="1417547"/>
            <a:ext cx="10515600" cy="1325563"/>
          </a:xfrm>
        </p:spPr>
        <p:txBody>
          <a:bodyPr>
            <a:normAutofit/>
          </a:bodyPr>
          <a:lstStyle/>
          <a:p>
            <a:pPr algn="ctr"/>
            <a:r>
              <a:rPr lang="hu-HU" sz="3600" b="1" dirty="0" err="1" smtClean="0"/>
              <a:t>Utopische</a:t>
            </a:r>
            <a:r>
              <a:rPr lang="hu-HU" sz="3600" b="1" dirty="0" smtClean="0"/>
              <a:t> – </a:t>
            </a:r>
            <a:r>
              <a:rPr lang="hu-HU" sz="3600" b="1" dirty="0" err="1" smtClean="0"/>
              <a:t>dystopische</a:t>
            </a:r>
            <a:r>
              <a:rPr lang="hu-HU" sz="3600" b="1" dirty="0" smtClean="0"/>
              <a:t> </a:t>
            </a:r>
            <a:r>
              <a:rPr lang="hu-HU" sz="3600" b="1" dirty="0" err="1" smtClean="0"/>
              <a:t>Räume</a:t>
            </a:r>
            <a:endParaRPr lang="hu-HU" sz="3600" b="1" dirty="0"/>
          </a:p>
        </p:txBody>
      </p:sp>
      <p:sp>
        <p:nvSpPr>
          <p:cNvPr id="3" name="Tartalom helye 2"/>
          <p:cNvSpPr>
            <a:spLocks noGrp="1"/>
          </p:cNvSpPr>
          <p:nvPr>
            <p:ph idx="1"/>
          </p:nvPr>
        </p:nvSpPr>
        <p:spPr>
          <a:xfrm>
            <a:off x="743310" y="3306891"/>
            <a:ext cx="10515600" cy="3922494"/>
          </a:xfrm>
        </p:spPr>
        <p:txBody>
          <a:bodyPr/>
          <a:lstStyle/>
          <a:p>
            <a:pPr marL="0" indent="0">
              <a:buNone/>
            </a:pPr>
            <a:endParaRPr lang="hu-HU" dirty="0" smtClean="0"/>
          </a:p>
          <a:p>
            <a:pPr marL="0" indent="0" algn="ctr">
              <a:buNone/>
            </a:pPr>
            <a:r>
              <a:rPr lang="hu-HU" b="1" dirty="0" smtClean="0"/>
              <a:t>Alfred </a:t>
            </a:r>
            <a:r>
              <a:rPr lang="hu-HU" b="1" dirty="0" err="1" smtClean="0"/>
              <a:t>Kubin</a:t>
            </a:r>
            <a:r>
              <a:rPr lang="hu-HU" dirty="0" smtClean="0"/>
              <a:t>: </a:t>
            </a:r>
            <a:r>
              <a:rPr lang="hu-HU" i="1" dirty="0" smtClean="0"/>
              <a:t>Die andere </a:t>
            </a:r>
            <a:r>
              <a:rPr lang="hu-HU" i="1" dirty="0" err="1" smtClean="0"/>
              <a:t>Seite</a:t>
            </a:r>
            <a:r>
              <a:rPr lang="hu-HU" i="1" dirty="0" smtClean="0"/>
              <a:t> </a:t>
            </a:r>
            <a:r>
              <a:rPr lang="hu-HU" dirty="0" smtClean="0"/>
              <a:t>(1908/1909)</a:t>
            </a:r>
          </a:p>
          <a:p>
            <a:pPr marL="0" indent="0">
              <a:buNone/>
            </a:pPr>
            <a:endParaRPr lang="hu-HU" dirty="0" smtClean="0"/>
          </a:p>
          <a:p>
            <a:pPr marL="0" indent="0" algn="ctr">
              <a:buNone/>
            </a:pPr>
            <a:r>
              <a:rPr lang="hu-HU" b="1" dirty="0" smtClean="0"/>
              <a:t>Hermann Hesse</a:t>
            </a:r>
            <a:r>
              <a:rPr lang="hu-HU" dirty="0" smtClean="0"/>
              <a:t>: </a:t>
            </a:r>
            <a:r>
              <a:rPr lang="hu-HU" i="1" dirty="0" smtClean="0"/>
              <a:t>Die </a:t>
            </a:r>
            <a:r>
              <a:rPr lang="hu-HU" i="1" dirty="0" err="1" smtClean="0"/>
              <a:t>Morgenlandfahrt</a:t>
            </a:r>
            <a:r>
              <a:rPr lang="hu-HU" i="1" dirty="0"/>
              <a:t> </a:t>
            </a:r>
            <a:r>
              <a:rPr lang="hu-HU" dirty="0" smtClean="0"/>
              <a:t>(1932)</a:t>
            </a:r>
          </a:p>
          <a:p>
            <a:pPr marL="0" indent="0" algn="ctr">
              <a:buNone/>
            </a:pPr>
            <a:r>
              <a:rPr lang="hu-HU" i="1" dirty="0" smtClean="0"/>
              <a:t>Das </a:t>
            </a:r>
            <a:r>
              <a:rPr lang="hu-HU" i="1" dirty="0" err="1" smtClean="0"/>
              <a:t>Glasperlenspiel</a:t>
            </a:r>
            <a:r>
              <a:rPr lang="hu-HU" i="1" dirty="0" smtClean="0"/>
              <a:t> </a:t>
            </a:r>
            <a:r>
              <a:rPr lang="hu-HU" dirty="0" smtClean="0"/>
              <a:t>(1943)</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773288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7" y="1348536"/>
            <a:ext cx="10515600" cy="1325563"/>
          </a:xfrm>
        </p:spPr>
        <p:txBody>
          <a:bodyPr>
            <a:normAutofit/>
          </a:bodyPr>
          <a:lstStyle/>
          <a:p>
            <a:pPr algn="ctr"/>
            <a:r>
              <a:rPr lang="hu-HU" sz="3600" b="1" dirty="0" err="1" smtClean="0"/>
              <a:t>Geschlossene</a:t>
            </a:r>
            <a:r>
              <a:rPr lang="hu-HU" sz="3600" b="1" dirty="0" smtClean="0"/>
              <a:t> </a:t>
            </a:r>
            <a:r>
              <a:rPr lang="hu-HU" sz="3600" b="1" dirty="0" err="1" smtClean="0"/>
              <a:t>Räume</a:t>
            </a:r>
            <a:r>
              <a:rPr lang="hu-HU" sz="3600" b="1" dirty="0" smtClean="0"/>
              <a:t/>
            </a:r>
            <a:br>
              <a:rPr lang="hu-HU" sz="3600" b="1" dirty="0" smtClean="0"/>
            </a:br>
            <a:r>
              <a:rPr lang="hu-HU" sz="2800" dirty="0" smtClean="0"/>
              <a:t>Von der Welt </a:t>
            </a:r>
            <a:r>
              <a:rPr lang="hu-HU" sz="2800" dirty="0" err="1" smtClean="0"/>
              <a:t>abgekapselte</a:t>
            </a:r>
            <a:r>
              <a:rPr lang="hu-HU" sz="2800" dirty="0" smtClean="0"/>
              <a:t> </a:t>
            </a:r>
            <a:r>
              <a:rPr lang="hu-HU" sz="2800" dirty="0" err="1" smtClean="0"/>
              <a:t>Räume</a:t>
            </a:r>
            <a:endParaRPr lang="hu-HU" sz="2800" dirty="0"/>
          </a:p>
        </p:txBody>
      </p:sp>
      <p:sp>
        <p:nvSpPr>
          <p:cNvPr id="3" name="Tartalom helye 2"/>
          <p:cNvSpPr>
            <a:spLocks noGrp="1"/>
          </p:cNvSpPr>
          <p:nvPr>
            <p:ph idx="1"/>
          </p:nvPr>
        </p:nvSpPr>
        <p:spPr>
          <a:xfrm>
            <a:off x="846827" y="2826191"/>
            <a:ext cx="10515600" cy="3764839"/>
          </a:xfrm>
        </p:spPr>
        <p:txBody>
          <a:bodyPr>
            <a:normAutofit fontScale="92500" lnSpcReduction="20000"/>
          </a:bodyPr>
          <a:lstStyle/>
          <a:p>
            <a:pPr marL="0" indent="0" algn="ctr">
              <a:buNone/>
            </a:pPr>
            <a:r>
              <a:rPr lang="hu-HU" sz="3500" b="1" dirty="0" err="1" smtClean="0"/>
              <a:t>Gefängnis</a:t>
            </a:r>
            <a:r>
              <a:rPr lang="hu-HU" sz="3500" dirty="0" smtClean="0"/>
              <a:t> </a:t>
            </a:r>
          </a:p>
          <a:p>
            <a:pPr marL="0" indent="0" algn="ctr">
              <a:buNone/>
            </a:pPr>
            <a:r>
              <a:rPr lang="hu-HU" dirty="0" smtClean="0"/>
              <a:t>Stefan Zweig: </a:t>
            </a:r>
            <a:r>
              <a:rPr lang="hu-HU" i="1" dirty="0" err="1" smtClean="0"/>
              <a:t>Schachnovelle</a:t>
            </a:r>
            <a:r>
              <a:rPr lang="hu-HU" i="1" dirty="0" smtClean="0"/>
              <a:t>, 1938-1941</a:t>
            </a:r>
            <a:r>
              <a:rPr lang="hu-HU" dirty="0" smtClean="0"/>
              <a:t>)</a:t>
            </a:r>
          </a:p>
          <a:p>
            <a:pPr marL="0" indent="0">
              <a:buNone/>
            </a:pPr>
            <a:endParaRPr lang="hu-HU" b="1" dirty="0" smtClean="0"/>
          </a:p>
          <a:p>
            <a:pPr marL="0" indent="0" algn="ctr">
              <a:buNone/>
            </a:pPr>
            <a:r>
              <a:rPr lang="hu-HU" sz="3500" b="1" dirty="0" err="1" smtClean="0"/>
              <a:t>Sanatorium</a:t>
            </a:r>
            <a:r>
              <a:rPr lang="hu-HU" dirty="0" smtClean="0"/>
              <a:t> </a:t>
            </a:r>
            <a:endParaRPr lang="hu-HU" dirty="0"/>
          </a:p>
          <a:p>
            <a:pPr marL="0" indent="0" algn="ctr">
              <a:buNone/>
            </a:pPr>
            <a:r>
              <a:rPr lang="hu-HU" dirty="0" smtClean="0"/>
              <a:t>Thomas Mann: </a:t>
            </a:r>
            <a:r>
              <a:rPr lang="hu-HU" i="1" dirty="0" err="1" smtClean="0"/>
              <a:t>Tristan</a:t>
            </a:r>
            <a:r>
              <a:rPr lang="hu-HU" i="1" dirty="0" smtClean="0"/>
              <a:t>, 1901, 1903</a:t>
            </a:r>
            <a:r>
              <a:rPr lang="hu-HU" dirty="0"/>
              <a:t>;</a:t>
            </a:r>
            <a:r>
              <a:rPr lang="hu-HU" dirty="0" smtClean="0"/>
              <a:t> </a:t>
            </a:r>
            <a:r>
              <a:rPr lang="hu-HU" i="1" dirty="0" smtClean="0"/>
              <a:t>Der </a:t>
            </a:r>
            <a:r>
              <a:rPr lang="hu-HU" i="1" dirty="0" err="1" smtClean="0"/>
              <a:t>Zauberberg</a:t>
            </a:r>
            <a:r>
              <a:rPr lang="hu-HU" i="1" dirty="0" smtClean="0"/>
              <a:t>, 1924;</a:t>
            </a:r>
            <a:r>
              <a:rPr lang="hu-HU" dirty="0" smtClean="0"/>
              <a:t> Hermann Hesse: </a:t>
            </a:r>
            <a:r>
              <a:rPr lang="hu-HU" i="1" dirty="0" smtClean="0"/>
              <a:t>Der </a:t>
            </a:r>
            <a:r>
              <a:rPr lang="hu-HU" i="1" dirty="0" err="1" smtClean="0"/>
              <a:t>Kurgast</a:t>
            </a:r>
            <a:r>
              <a:rPr lang="hu-HU" i="1" dirty="0" smtClean="0"/>
              <a:t>, 1925</a:t>
            </a:r>
          </a:p>
          <a:p>
            <a:pPr marL="0" indent="0" algn="ctr">
              <a:buNone/>
            </a:pPr>
            <a:endParaRPr lang="hu-HU" b="1" dirty="0" smtClean="0"/>
          </a:p>
          <a:p>
            <a:pPr marL="0" indent="0" algn="ctr">
              <a:buNone/>
            </a:pPr>
            <a:r>
              <a:rPr lang="hu-HU" sz="3500" b="1" dirty="0" err="1" smtClean="0"/>
              <a:t>Irrenhaus</a:t>
            </a:r>
            <a:r>
              <a:rPr lang="hu-HU" dirty="0" smtClean="0"/>
              <a:t> – </a:t>
            </a:r>
            <a:r>
              <a:rPr lang="hu-HU" dirty="0" err="1" smtClean="0"/>
              <a:t>Labyrinth</a:t>
            </a:r>
            <a:endParaRPr lang="hu-HU" dirty="0"/>
          </a:p>
          <a:p>
            <a:pPr marL="0" indent="0" algn="ctr">
              <a:buNone/>
            </a:pPr>
            <a:r>
              <a:rPr lang="hu-HU" dirty="0" smtClean="0"/>
              <a:t>Dürrenmatt: </a:t>
            </a:r>
            <a:r>
              <a:rPr lang="hu-HU" i="1" dirty="0" smtClean="0"/>
              <a:t>Die </a:t>
            </a:r>
            <a:r>
              <a:rPr lang="hu-HU" i="1" dirty="0" err="1" smtClean="0"/>
              <a:t>Physiker</a:t>
            </a:r>
            <a:r>
              <a:rPr lang="hu-HU" dirty="0" smtClean="0"/>
              <a:t>, 1962)</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7662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5068" y="1753978"/>
            <a:ext cx="10515600" cy="2961399"/>
          </a:xfrm>
        </p:spPr>
        <p:txBody>
          <a:bodyPr/>
          <a:lstStyle/>
          <a:p>
            <a:pPr algn="ctr"/>
            <a:r>
              <a:rPr lang="hu-HU" sz="3200" b="1" dirty="0" err="1" smtClean="0"/>
              <a:t>Das</a:t>
            </a:r>
            <a:r>
              <a:rPr lang="hu-HU" sz="3200" b="1" dirty="0" smtClean="0"/>
              <a:t> </a:t>
            </a:r>
            <a:r>
              <a:rPr lang="hu-HU" sz="3200" b="1" dirty="0" err="1" smtClean="0"/>
              <a:t>Sanatorium</a:t>
            </a:r>
            <a:r>
              <a:rPr lang="hu-HU" sz="3200" b="1" dirty="0" smtClean="0"/>
              <a:t> </a:t>
            </a:r>
            <a:r>
              <a:rPr lang="hu-HU" sz="3200" b="1" dirty="0" err="1" smtClean="0"/>
              <a:t>als</a:t>
            </a:r>
            <a:r>
              <a:rPr lang="hu-HU" sz="3200" b="1" dirty="0" smtClean="0"/>
              <a:t> </a:t>
            </a:r>
            <a:r>
              <a:rPr lang="hu-HU" sz="3200" b="1" dirty="0" err="1" smtClean="0"/>
              <a:t>geschlossener</a:t>
            </a:r>
            <a:r>
              <a:rPr lang="hu-HU" sz="3200" b="1" dirty="0" smtClean="0"/>
              <a:t> Raum</a:t>
            </a:r>
            <a:br>
              <a:rPr lang="hu-HU" sz="3200" b="1" dirty="0" smtClean="0"/>
            </a:br>
            <a:r>
              <a:rPr lang="hu-HU" sz="3600" b="1" dirty="0" smtClean="0"/>
              <a:t>Thomas Mann: </a:t>
            </a:r>
            <a:r>
              <a:rPr lang="hu-HU" sz="3600" b="1" i="1" dirty="0" err="1" smtClean="0"/>
              <a:t>Tristan</a:t>
            </a:r>
            <a:r>
              <a:rPr lang="hu-HU" sz="3600" b="1" i="1" dirty="0" smtClean="0"/>
              <a:t> (1901–1902/1903)</a:t>
            </a:r>
            <a:endParaRPr lang="hu-HU" sz="36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33110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b="1" dirty="0" smtClean="0">
                <a:solidFill>
                  <a:srgbClr val="C00000"/>
                </a:solidFill>
              </a:rPr>
              <a:t>RAUM II.</a:t>
            </a:r>
            <a:endParaRPr lang="hu-HU" b="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29674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34683" y="1486559"/>
            <a:ext cx="10515600" cy="1325563"/>
          </a:xfrm>
        </p:spPr>
        <p:txBody>
          <a:bodyPr>
            <a:normAutofit/>
          </a:bodyPr>
          <a:lstStyle/>
          <a:p>
            <a:pPr algn="ctr"/>
            <a:r>
              <a:rPr lang="hu-HU" sz="3600" b="1" dirty="0" smtClean="0">
                <a:solidFill>
                  <a:srgbClr val="C00000"/>
                </a:solidFill>
              </a:rPr>
              <a:t>(Post)-</a:t>
            </a:r>
            <a:r>
              <a:rPr lang="hu-HU" sz="3600" b="1" dirty="0" err="1" smtClean="0">
                <a:solidFill>
                  <a:srgbClr val="C00000"/>
                </a:solidFill>
              </a:rPr>
              <a:t>Kolonialismus</a:t>
            </a:r>
            <a:r>
              <a:rPr lang="hu-HU" sz="3600" b="1" dirty="0">
                <a:solidFill>
                  <a:srgbClr val="C00000"/>
                </a:solidFill>
              </a:rPr>
              <a:t> </a:t>
            </a:r>
            <a:r>
              <a:rPr lang="hu-HU" sz="3600" b="1" dirty="0" smtClean="0">
                <a:solidFill>
                  <a:srgbClr val="C00000"/>
                </a:solidFill>
              </a:rPr>
              <a:t>– </a:t>
            </a:r>
            <a:r>
              <a:rPr lang="hu-HU" sz="3600" b="1" dirty="0" err="1" smtClean="0">
                <a:solidFill>
                  <a:srgbClr val="C00000"/>
                </a:solidFill>
              </a:rPr>
              <a:t>Kolonialisierung</a:t>
            </a:r>
            <a:endParaRPr lang="hu-HU" sz="3600" b="1" dirty="0">
              <a:solidFill>
                <a:srgbClr val="C00000"/>
              </a:solidFill>
            </a:endParaRPr>
          </a:p>
        </p:txBody>
      </p:sp>
      <p:sp>
        <p:nvSpPr>
          <p:cNvPr id="6" name="Tartalom helye 5"/>
          <p:cNvSpPr>
            <a:spLocks noGrp="1"/>
          </p:cNvSpPr>
          <p:nvPr>
            <p:ph idx="1"/>
          </p:nvPr>
        </p:nvSpPr>
        <p:spPr>
          <a:xfrm>
            <a:off x="734683" y="3090983"/>
            <a:ext cx="10515600" cy="3969791"/>
          </a:xfrm>
        </p:spPr>
        <p:txBody>
          <a:bodyPr>
            <a:normAutofit/>
          </a:bodyPr>
          <a:lstStyle/>
          <a:p>
            <a:pPr marL="0" indent="0">
              <a:buNone/>
            </a:pPr>
            <a:r>
              <a:rPr lang="de-DE" sz="2400" dirty="0"/>
              <a:t>Als </a:t>
            </a:r>
            <a:r>
              <a:rPr lang="de-DE" sz="2400" b="1" dirty="0"/>
              <a:t>Kolonialismus</a:t>
            </a:r>
            <a:r>
              <a:rPr lang="de-DE" sz="2400" dirty="0"/>
              <a:t> wird die meist staatlich geförderte Inbesitznahme auswärtiger Territorien und die Unterwerfung, Vertreibung oder Ermordung der ansässigen Bevölkerung durch eine Kolonialherrschaft </a:t>
            </a:r>
            <a:r>
              <a:rPr lang="de-DE" sz="2400" dirty="0" smtClean="0"/>
              <a:t>bezeichnet.</a:t>
            </a:r>
            <a:endParaRPr lang="hu-HU" sz="2400" dirty="0" smtClean="0"/>
          </a:p>
          <a:p>
            <a:pPr marL="0" indent="0">
              <a:buNone/>
            </a:pPr>
            <a:r>
              <a:rPr lang="de-DE" sz="2400" dirty="0" smtClean="0"/>
              <a:t>Kolonisten </a:t>
            </a:r>
            <a:r>
              <a:rPr lang="de-DE" sz="2400" dirty="0"/>
              <a:t>und Kolonialisierte stehen einander dabei kulturell in der Regel fremd gegenüber, was bei den Kolonialherren im neuzeitlichen Kolonialismus mit dem Glauben an eine kulturelle Überlegenheit über sogenannte „Naturvölker“ und teils an die eigene rassische Höherwertigkeit verbunden war</a:t>
            </a:r>
            <a:r>
              <a:rPr lang="de-DE" sz="2400" dirty="0" smtClean="0"/>
              <a:t>.</a:t>
            </a:r>
            <a:endParaRPr lang="hu-HU" sz="2400" dirty="0" smtClean="0"/>
          </a:p>
          <a:p>
            <a:pPr marL="0" indent="0">
              <a:buNone/>
            </a:pPr>
            <a:r>
              <a:rPr lang="hu-HU" sz="1600" dirty="0" smtClean="0"/>
              <a:t>(</a:t>
            </a:r>
            <a:r>
              <a:rPr lang="de-DE" sz="1600" dirty="0" smtClean="0"/>
              <a:t>Jürgen </a:t>
            </a:r>
            <a:r>
              <a:rPr lang="de-DE" sz="1600" dirty="0"/>
              <a:t>Osterhammel: </a:t>
            </a:r>
            <a:r>
              <a:rPr lang="de-DE" sz="1600" i="1" dirty="0"/>
              <a:t>Kolonialismus: Geschichte, Formen, Folgen</a:t>
            </a:r>
            <a:r>
              <a:rPr lang="de-DE" sz="1600" dirty="0"/>
              <a:t>. Beck, München 1995, </a:t>
            </a:r>
            <a:r>
              <a:rPr lang="hu-HU" sz="1600" dirty="0" smtClean="0"/>
              <a:t>S. 19–21</a:t>
            </a:r>
            <a:r>
              <a:rPr lang="hu-HU" sz="1600" dirty="0" smtClean="0"/>
              <a:t>.) </a:t>
            </a:r>
            <a:endParaRPr lang="hu-HU" sz="16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254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80" y="1362974"/>
            <a:ext cx="10515600" cy="983322"/>
          </a:xfrm>
        </p:spPr>
        <p:txBody>
          <a:bodyPr>
            <a:normAutofit fontScale="90000"/>
          </a:bodyPr>
          <a:lstStyle/>
          <a:p>
            <a:pPr algn="ctr"/>
            <a:r>
              <a:rPr lang="hu-HU" sz="4000" b="1" dirty="0" err="1" smtClean="0"/>
              <a:t>Kolonisation</a:t>
            </a:r>
            <a:r>
              <a:rPr lang="hu-HU" sz="4000" b="1" dirty="0" smtClean="0"/>
              <a:t> 1492-2008</a:t>
            </a:r>
            <a:r>
              <a:rPr lang="hu-HU" b="1" dirty="0" smtClean="0"/>
              <a:t/>
            </a:r>
            <a:br>
              <a:rPr lang="hu-HU" b="1" dirty="0" smtClean="0"/>
            </a:br>
            <a:r>
              <a:rPr lang="hu-HU" sz="3100" b="1" dirty="0" err="1" smtClean="0"/>
              <a:t>Zentrum</a:t>
            </a:r>
            <a:r>
              <a:rPr lang="hu-HU" sz="3100" b="1" dirty="0" smtClean="0"/>
              <a:t>/</a:t>
            </a:r>
            <a:r>
              <a:rPr lang="hu-HU" sz="3100" b="1" dirty="0" err="1" smtClean="0"/>
              <a:t>Mutterland</a:t>
            </a:r>
            <a:r>
              <a:rPr lang="hu-HU" sz="3100" b="1" dirty="0" smtClean="0"/>
              <a:t> – </a:t>
            </a:r>
            <a:r>
              <a:rPr lang="hu-HU" sz="3100" b="1" dirty="0" err="1" smtClean="0"/>
              <a:t>Peripherie</a:t>
            </a:r>
            <a:r>
              <a:rPr lang="hu-HU" sz="3100" b="1" dirty="0" smtClean="0"/>
              <a:t>/</a:t>
            </a:r>
            <a:r>
              <a:rPr lang="hu-HU" sz="3100" b="1" dirty="0" err="1" smtClean="0"/>
              <a:t>Kolonie</a:t>
            </a:r>
            <a:r>
              <a:rPr lang="hu-HU" sz="3100" b="1" dirty="0" smtClean="0"/>
              <a:t/>
            </a:r>
            <a:br>
              <a:rPr lang="hu-HU" sz="3100" b="1" dirty="0" smtClean="0"/>
            </a:br>
            <a:r>
              <a:rPr lang="hu-HU" sz="3100" b="1" dirty="0" err="1" smtClean="0"/>
              <a:t>Kolonialisierung</a:t>
            </a:r>
            <a:r>
              <a:rPr lang="hu-HU" sz="3100" b="1" dirty="0" smtClean="0"/>
              <a:t> – </a:t>
            </a:r>
            <a:r>
              <a:rPr lang="hu-HU" sz="3100" b="1" dirty="0" err="1" smtClean="0"/>
              <a:t>Zivilisation</a:t>
            </a:r>
            <a:r>
              <a:rPr lang="hu-HU" sz="3100" b="1" dirty="0" smtClean="0"/>
              <a:t> – </a:t>
            </a:r>
            <a:r>
              <a:rPr lang="hu-HU" sz="3100" b="1" dirty="0" err="1" smtClean="0"/>
              <a:t>Landnahme</a:t>
            </a:r>
            <a:r>
              <a:rPr lang="hu-HU" sz="3100" b="1" dirty="0" smtClean="0"/>
              <a:t> – </a:t>
            </a:r>
            <a:r>
              <a:rPr lang="hu-HU" sz="3100" b="1" dirty="0" err="1" smtClean="0"/>
              <a:t>Eroberung</a:t>
            </a:r>
            <a:endParaRPr lang="hu-HU" sz="3100" b="1" dirty="0"/>
          </a:p>
        </p:txBody>
      </p:sp>
      <p:pic>
        <p:nvPicPr>
          <p:cNvPr id="4" name="Tartalom helye 3"/>
          <p:cNvPicPr>
            <a:picLocks noGrp="1" noChangeAspect="1"/>
          </p:cNvPicPr>
          <p:nvPr>
            <p:ph idx="1"/>
          </p:nvPr>
        </p:nvPicPr>
        <p:blipFill>
          <a:blip r:embed="rId2"/>
          <a:stretch>
            <a:fillRect/>
          </a:stretch>
        </p:blipFill>
        <p:spPr>
          <a:xfrm>
            <a:off x="864080" y="2429079"/>
            <a:ext cx="10515600" cy="4351283"/>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104539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408921"/>
            <a:ext cx="10515600" cy="1325563"/>
          </a:xfrm>
        </p:spPr>
        <p:txBody>
          <a:bodyPr>
            <a:normAutofit/>
          </a:bodyPr>
          <a:lstStyle/>
          <a:p>
            <a:pPr algn="ctr"/>
            <a:r>
              <a:rPr lang="hu-HU" sz="3600" b="1" dirty="0" err="1" smtClean="0"/>
              <a:t>Große</a:t>
            </a:r>
            <a:r>
              <a:rPr lang="hu-HU" sz="3600" b="1" dirty="0" smtClean="0"/>
              <a:t> </a:t>
            </a:r>
            <a:r>
              <a:rPr lang="hu-HU" sz="3600" b="1" dirty="0" err="1" smtClean="0"/>
              <a:t>Kolonialmächte</a:t>
            </a:r>
            <a:endParaRPr lang="hu-HU" sz="3600" b="1" dirty="0"/>
          </a:p>
        </p:txBody>
      </p:sp>
      <p:sp>
        <p:nvSpPr>
          <p:cNvPr id="3" name="Tartalom helye 2"/>
          <p:cNvSpPr>
            <a:spLocks noGrp="1"/>
          </p:cNvSpPr>
          <p:nvPr>
            <p:ph idx="1"/>
          </p:nvPr>
        </p:nvSpPr>
        <p:spPr>
          <a:xfrm>
            <a:off x="812321" y="2734484"/>
            <a:ext cx="10515600" cy="4404049"/>
          </a:xfrm>
        </p:spPr>
        <p:txBody>
          <a:bodyPr/>
          <a:lstStyle/>
          <a:p>
            <a:pPr marL="0" indent="0" algn="ctr">
              <a:buNone/>
            </a:pPr>
            <a:r>
              <a:rPr lang="hu-HU" sz="2400" dirty="0" err="1" smtClean="0"/>
              <a:t>Seit</a:t>
            </a:r>
            <a:r>
              <a:rPr lang="hu-HU" sz="2400" dirty="0" smtClean="0"/>
              <a:t> </a:t>
            </a:r>
            <a:r>
              <a:rPr lang="hu-HU" sz="2400" dirty="0" err="1" smtClean="0"/>
              <a:t>Ende</a:t>
            </a:r>
            <a:r>
              <a:rPr lang="hu-HU" sz="2400" dirty="0" smtClean="0"/>
              <a:t> des 15. </a:t>
            </a:r>
            <a:r>
              <a:rPr lang="hu-HU" sz="2400" dirty="0" err="1" smtClean="0"/>
              <a:t>Jhrs</a:t>
            </a:r>
            <a:r>
              <a:rPr lang="hu-HU" sz="2400" dirty="0" smtClean="0"/>
              <a:t>.</a:t>
            </a:r>
          </a:p>
          <a:p>
            <a:pPr marL="457200" lvl="1" indent="0" algn="ctr">
              <a:buNone/>
            </a:pPr>
            <a:r>
              <a:rPr lang="hu-HU" b="1" i="1" dirty="0" err="1" smtClean="0"/>
              <a:t>Spanien</a:t>
            </a:r>
            <a:r>
              <a:rPr lang="hu-HU" b="1" i="1" dirty="0" smtClean="0"/>
              <a:t>, </a:t>
            </a:r>
            <a:r>
              <a:rPr lang="hu-HU" b="1" i="1" dirty="0" err="1" smtClean="0"/>
              <a:t>Portugal</a:t>
            </a:r>
            <a:r>
              <a:rPr lang="hu-HU" b="1" i="1" dirty="0" smtClean="0"/>
              <a:t>, </a:t>
            </a:r>
            <a:r>
              <a:rPr lang="hu-HU" b="1" i="1" dirty="0" err="1" smtClean="0"/>
              <a:t>Niederlande</a:t>
            </a:r>
            <a:r>
              <a:rPr lang="hu-HU" b="1" i="1" dirty="0" smtClean="0"/>
              <a:t>, </a:t>
            </a:r>
            <a:r>
              <a:rPr lang="hu-HU" b="1" i="1" dirty="0" err="1" smtClean="0"/>
              <a:t>Großbritannien</a:t>
            </a:r>
            <a:r>
              <a:rPr lang="hu-HU" b="1" i="1" dirty="0" smtClean="0"/>
              <a:t>, </a:t>
            </a:r>
            <a:r>
              <a:rPr lang="hu-HU" b="1" i="1" dirty="0" err="1" smtClean="0"/>
              <a:t>Frankreich</a:t>
            </a:r>
            <a:endParaRPr lang="hu-HU" b="1" i="1" dirty="0" smtClean="0"/>
          </a:p>
          <a:p>
            <a:pPr marL="0" indent="0" algn="ctr">
              <a:buNone/>
            </a:pPr>
            <a:endParaRPr lang="hu-HU" sz="2400" dirty="0" smtClean="0"/>
          </a:p>
          <a:p>
            <a:pPr marL="0" indent="0" algn="ctr">
              <a:buNone/>
            </a:pPr>
            <a:r>
              <a:rPr lang="hu-HU" sz="2400" dirty="0" smtClean="0"/>
              <a:t>19. </a:t>
            </a:r>
            <a:r>
              <a:rPr lang="hu-HU" sz="2400" dirty="0" err="1" smtClean="0"/>
              <a:t>Jhr</a:t>
            </a:r>
            <a:r>
              <a:rPr lang="hu-HU" sz="2400" dirty="0" smtClean="0"/>
              <a:t>.</a:t>
            </a:r>
          </a:p>
          <a:p>
            <a:pPr marL="457200" lvl="1" indent="0" algn="ctr">
              <a:buNone/>
            </a:pPr>
            <a:r>
              <a:rPr lang="hu-HU" b="1" i="1" dirty="0" err="1" smtClean="0"/>
              <a:t>Belgien</a:t>
            </a:r>
            <a:r>
              <a:rPr lang="hu-HU" b="1" i="1" dirty="0" smtClean="0"/>
              <a:t>, </a:t>
            </a:r>
            <a:r>
              <a:rPr lang="hu-HU" b="1" i="1" dirty="0" err="1" smtClean="0"/>
              <a:t>Italien</a:t>
            </a:r>
            <a:r>
              <a:rPr lang="hu-HU" b="1" i="1" dirty="0" smtClean="0"/>
              <a:t>, </a:t>
            </a:r>
            <a:r>
              <a:rPr lang="hu-HU" b="1" i="1" dirty="0" err="1" smtClean="0"/>
              <a:t>Deutschland</a:t>
            </a:r>
            <a:r>
              <a:rPr lang="hu-HU" b="1" i="1" dirty="0" smtClean="0"/>
              <a:t> (Afrika), </a:t>
            </a:r>
            <a:r>
              <a:rPr lang="hu-HU" b="1" i="1" dirty="0" err="1" smtClean="0"/>
              <a:t>Russland</a:t>
            </a:r>
            <a:r>
              <a:rPr lang="hu-HU" b="1" i="1" dirty="0" smtClean="0"/>
              <a:t> (</a:t>
            </a:r>
            <a:r>
              <a:rPr lang="hu-HU" b="1" i="1" dirty="0" err="1" smtClean="0"/>
              <a:t>Asien</a:t>
            </a:r>
            <a:r>
              <a:rPr lang="hu-HU" b="1" i="1" dirty="0" smtClean="0"/>
              <a:t>)</a:t>
            </a:r>
          </a:p>
          <a:p>
            <a:pPr marL="0" lvl="0" indent="0" algn="ctr">
              <a:buNone/>
            </a:pPr>
            <a:endParaRPr lang="hu-HU" sz="2400" dirty="0" smtClean="0">
              <a:solidFill>
                <a:prstClr val="black"/>
              </a:solidFill>
            </a:endParaRPr>
          </a:p>
          <a:p>
            <a:pPr marL="0" lvl="0" indent="0" algn="ctr">
              <a:buNone/>
            </a:pPr>
            <a:r>
              <a:rPr lang="hu-HU" sz="2400" dirty="0" smtClean="0">
                <a:solidFill>
                  <a:prstClr val="black"/>
                </a:solidFill>
              </a:rPr>
              <a:t>20. </a:t>
            </a:r>
            <a:r>
              <a:rPr lang="hu-HU" sz="2400" dirty="0" err="1">
                <a:solidFill>
                  <a:prstClr val="black"/>
                </a:solidFill>
              </a:rPr>
              <a:t>Jh</a:t>
            </a:r>
            <a:r>
              <a:rPr lang="hu-HU" sz="2400" dirty="0" smtClean="0">
                <a:solidFill>
                  <a:prstClr val="black"/>
                </a:solidFill>
              </a:rPr>
              <a:t>.</a:t>
            </a:r>
          </a:p>
          <a:p>
            <a:pPr marL="457200" lvl="1" indent="0" algn="ctr">
              <a:buNone/>
            </a:pPr>
            <a:r>
              <a:rPr lang="hu-HU" b="1" i="1" dirty="0" smtClean="0">
                <a:solidFill>
                  <a:prstClr val="black"/>
                </a:solidFill>
              </a:rPr>
              <a:t>USA, </a:t>
            </a:r>
            <a:r>
              <a:rPr lang="hu-HU" b="1" i="1" dirty="0" err="1" smtClean="0">
                <a:solidFill>
                  <a:prstClr val="black"/>
                </a:solidFill>
              </a:rPr>
              <a:t>Japan</a:t>
            </a:r>
            <a:endParaRPr lang="hu-HU" b="1" i="1" dirty="0">
              <a:solidFill>
                <a:prstClr val="black"/>
              </a:solidFill>
            </a:endParaRPr>
          </a:p>
          <a:p>
            <a:pPr lvl="1"/>
            <a:endParaRPr lang="hu-HU"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56418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098580" y="1101153"/>
            <a:ext cx="3932237" cy="1101012"/>
          </a:xfrm>
        </p:spPr>
        <p:txBody>
          <a:bodyPr>
            <a:noAutofit/>
          </a:bodyPr>
          <a:lstStyle/>
          <a:p>
            <a:pPr algn="ctr"/>
            <a:r>
              <a:rPr lang="hu-HU" sz="2400" b="1" dirty="0" err="1" smtClean="0"/>
              <a:t>Kolonien</a:t>
            </a:r>
            <a:r>
              <a:rPr lang="hu-HU" sz="2400" b="1" dirty="0" smtClean="0"/>
              <a:t> in Afrika (1914)</a:t>
            </a:r>
            <a:br>
              <a:rPr lang="hu-HU" sz="2400" b="1" dirty="0" smtClean="0"/>
            </a:br>
            <a:r>
              <a:rPr lang="hu-HU" sz="2400" b="1" i="1" dirty="0">
                <a:solidFill>
                  <a:srgbClr val="C00000"/>
                </a:solidFill>
              </a:rPr>
              <a:t>D</a:t>
            </a:r>
            <a:r>
              <a:rPr lang="hu-HU" sz="2400" b="1" i="1" dirty="0" smtClean="0">
                <a:solidFill>
                  <a:srgbClr val="C00000"/>
                </a:solidFill>
              </a:rPr>
              <a:t>eutsche </a:t>
            </a:r>
            <a:r>
              <a:rPr lang="hu-HU" sz="2400" b="1" i="1" dirty="0" err="1" smtClean="0">
                <a:solidFill>
                  <a:srgbClr val="C00000"/>
                </a:solidFill>
              </a:rPr>
              <a:t>Kolonien</a:t>
            </a:r>
            <a:r>
              <a:rPr lang="hu-HU" sz="2400" b="1" i="1" dirty="0" smtClean="0">
                <a:solidFill>
                  <a:srgbClr val="C00000"/>
                </a:solidFill>
              </a:rPr>
              <a:t> 1884–1919</a:t>
            </a:r>
            <a:endParaRPr lang="hu-HU" sz="2400" b="1" i="1" dirty="0">
              <a:solidFill>
                <a:srgbClr val="C00000"/>
              </a:solidFill>
            </a:endParaRPr>
          </a:p>
        </p:txBody>
      </p:sp>
      <p:pic>
        <p:nvPicPr>
          <p:cNvPr id="7" name="Tartalom helye 6"/>
          <p:cNvPicPr>
            <a:picLocks noGrp="1" noChangeAspect="1"/>
          </p:cNvPicPr>
          <p:nvPr>
            <p:ph idx="1"/>
          </p:nvPr>
        </p:nvPicPr>
        <p:blipFill>
          <a:blip r:embed="rId2"/>
          <a:stretch>
            <a:fillRect/>
          </a:stretch>
        </p:blipFill>
        <p:spPr>
          <a:xfrm>
            <a:off x="5982135" y="1651659"/>
            <a:ext cx="5160901" cy="4873625"/>
          </a:xfrm>
          <a:prstGeom prst="rect">
            <a:avLst/>
          </a:prstGeom>
        </p:spPr>
      </p:pic>
      <p:sp>
        <p:nvSpPr>
          <p:cNvPr id="6" name="Szöveg helye 5"/>
          <p:cNvSpPr>
            <a:spLocks noGrp="1"/>
          </p:cNvSpPr>
          <p:nvPr>
            <p:ph type="body" sz="half" idx="2"/>
          </p:nvPr>
        </p:nvSpPr>
        <p:spPr>
          <a:xfrm>
            <a:off x="551198" y="2381783"/>
            <a:ext cx="5281449" cy="4540469"/>
          </a:xfrm>
        </p:spPr>
        <p:txBody>
          <a:bodyPr>
            <a:normAutofit fontScale="92500" lnSpcReduction="20000"/>
          </a:bodyPr>
          <a:lstStyle/>
          <a:p>
            <a:r>
              <a:rPr lang="hu-HU" dirty="0" smtClean="0"/>
              <a:t>1</a:t>
            </a:r>
            <a:r>
              <a:rPr lang="hu-HU" sz="2400" dirty="0" smtClean="0"/>
              <a:t>.</a:t>
            </a:r>
            <a:r>
              <a:rPr lang="hu-HU" sz="2400" b="1" dirty="0" smtClean="0"/>
              <a:t>Deutsch-Südwestafrika</a:t>
            </a:r>
            <a:r>
              <a:rPr lang="hu-HU" b="1" dirty="0" smtClean="0"/>
              <a:t> </a:t>
            </a:r>
            <a:r>
              <a:rPr lang="hu-HU" sz="2100" dirty="0" smtClean="0"/>
              <a:t>1884 </a:t>
            </a:r>
            <a:r>
              <a:rPr lang="hu-HU" sz="2100" dirty="0" err="1"/>
              <a:t>bis</a:t>
            </a:r>
            <a:r>
              <a:rPr lang="hu-HU" sz="2100" dirty="0"/>
              <a:t> </a:t>
            </a:r>
            <a:r>
              <a:rPr lang="hu-HU" sz="2100" dirty="0" smtClean="0"/>
              <a:t>1919 </a:t>
            </a:r>
            <a:r>
              <a:rPr lang="hu-HU" sz="1800" dirty="0" smtClean="0"/>
              <a:t>(</a:t>
            </a:r>
            <a:r>
              <a:rPr lang="hu-HU" sz="1800" dirty="0" err="1" smtClean="0"/>
              <a:t>heute</a:t>
            </a:r>
            <a:r>
              <a:rPr lang="hu-HU" sz="1800" dirty="0" smtClean="0"/>
              <a:t> </a:t>
            </a:r>
            <a:r>
              <a:rPr lang="hu-HU" sz="1800" dirty="0" err="1"/>
              <a:t>Namibia</a:t>
            </a:r>
            <a:r>
              <a:rPr lang="hu-HU" sz="1800" dirty="0"/>
              <a:t>, </a:t>
            </a:r>
            <a:r>
              <a:rPr lang="hu-HU" sz="1800" dirty="0" err="1"/>
              <a:t>Südrand</a:t>
            </a:r>
            <a:r>
              <a:rPr lang="hu-HU" sz="1800" dirty="0"/>
              <a:t> des </a:t>
            </a:r>
            <a:r>
              <a:rPr lang="hu-HU" sz="1800" dirty="0" err="1"/>
              <a:t>Caprivizipfels</a:t>
            </a:r>
            <a:r>
              <a:rPr lang="hu-HU" sz="1800" dirty="0"/>
              <a:t> an Botswana)</a:t>
            </a:r>
          </a:p>
          <a:p>
            <a:r>
              <a:rPr lang="hu-HU" dirty="0" smtClean="0"/>
              <a:t>2.</a:t>
            </a:r>
            <a:r>
              <a:rPr lang="hu-HU" sz="2400" b="1" dirty="0" smtClean="0"/>
              <a:t>Deutsch-Westafrika</a:t>
            </a:r>
            <a:r>
              <a:rPr lang="hu-HU" dirty="0" smtClean="0"/>
              <a:t>:</a:t>
            </a:r>
          </a:p>
          <a:p>
            <a:r>
              <a:rPr lang="hu-HU" dirty="0" err="1" smtClean="0"/>
              <a:t>Togoland</a:t>
            </a:r>
            <a:r>
              <a:rPr lang="hu-HU" dirty="0"/>
              <a:t>, 1884 </a:t>
            </a:r>
            <a:r>
              <a:rPr lang="hu-HU" dirty="0" err="1"/>
              <a:t>bis</a:t>
            </a:r>
            <a:r>
              <a:rPr lang="hu-HU" dirty="0"/>
              <a:t> 1919 (ab 1905 Togo </a:t>
            </a:r>
            <a:r>
              <a:rPr lang="hu-HU" dirty="0" err="1"/>
              <a:t>genannt</a:t>
            </a:r>
            <a:r>
              <a:rPr lang="hu-HU" dirty="0"/>
              <a:t>, </a:t>
            </a:r>
            <a:r>
              <a:rPr lang="hu-HU" dirty="0" err="1"/>
              <a:t>heute</a:t>
            </a:r>
            <a:r>
              <a:rPr lang="hu-HU" dirty="0"/>
              <a:t> </a:t>
            </a:r>
            <a:r>
              <a:rPr lang="hu-HU" dirty="0" err="1"/>
              <a:t>Togo</a:t>
            </a:r>
            <a:r>
              <a:rPr lang="hu-HU" dirty="0"/>
              <a:t>, </a:t>
            </a:r>
            <a:r>
              <a:rPr lang="hu-HU" dirty="0" err="1"/>
              <a:t>Ghana-Ostteil</a:t>
            </a:r>
            <a:r>
              <a:rPr lang="hu-HU" dirty="0"/>
              <a:t>)</a:t>
            </a:r>
          </a:p>
          <a:p>
            <a:r>
              <a:rPr lang="hu-HU" sz="2100" b="1" dirty="0" smtClean="0"/>
              <a:t>Kamerun</a:t>
            </a:r>
            <a:r>
              <a:rPr lang="hu-HU" sz="2100" dirty="0"/>
              <a:t>, 1884 </a:t>
            </a:r>
            <a:r>
              <a:rPr lang="hu-HU" sz="2100" dirty="0" err="1"/>
              <a:t>bis</a:t>
            </a:r>
            <a:r>
              <a:rPr lang="hu-HU" sz="2100" dirty="0"/>
              <a:t> </a:t>
            </a:r>
            <a:r>
              <a:rPr lang="hu-HU" sz="2100" dirty="0" smtClean="0"/>
              <a:t>1919 </a:t>
            </a:r>
            <a:r>
              <a:rPr lang="hu-HU" sz="1800" dirty="0" smtClean="0"/>
              <a:t>(</a:t>
            </a:r>
            <a:r>
              <a:rPr lang="hu-HU" sz="1800" dirty="0" err="1"/>
              <a:t>heute</a:t>
            </a:r>
            <a:r>
              <a:rPr lang="hu-HU" sz="1800" dirty="0"/>
              <a:t> Kamerun, </a:t>
            </a:r>
            <a:r>
              <a:rPr lang="hu-HU" sz="1800" dirty="0" err="1"/>
              <a:t>Nigeria-Ostteil</a:t>
            </a:r>
            <a:r>
              <a:rPr lang="hu-HU" sz="1800" dirty="0"/>
              <a:t>, </a:t>
            </a:r>
            <a:r>
              <a:rPr lang="hu-HU" sz="1800" dirty="0" err="1"/>
              <a:t>Tschad-Südwestteil</a:t>
            </a:r>
            <a:r>
              <a:rPr lang="hu-HU" sz="1800" dirty="0"/>
              <a:t>, </a:t>
            </a:r>
            <a:r>
              <a:rPr lang="hu-HU" sz="1800" dirty="0" err="1"/>
              <a:t>Zentralafrikanische</a:t>
            </a:r>
            <a:r>
              <a:rPr lang="hu-HU" sz="1800" dirty="0"/>
              <a:t> </a:t>
            </a:r>
            <a:r>
              <a:rPr lang="hu-HU" sz="1800" dirty="0" err="1"/>
              <a:t>Republik-Westteil</a:t>
            </a:r>
            <a:r>
              <a:rPr lang="hu-HU" sz="1800" dirty="0"/>
              <a:t>, </a:t>
            </a:r>
            <a:r>
              <a:rPr lang="hu-HU" sz="1800" dirty="0" err="1"/>
              <a:t>Republik</a:t>
            </a:r>
            <a:r>
              <a:rPr lang="hu-HU" sz="1800" dirty="0"/>
              <a:t> </a:t>
            </a:r>
            <a:r>
              <a:rPr lang="hu-HU" sz="1800" dirty="0" err="1"/>
              <a:t>Kongo-Nordostteil</a:t>
            </a:r>
            <a:r>
              <a:rPr lang="hu-HU" sz="1800" dirty="0"/>
              <a:t>, </a:t>
            </a:r>
            <a:r>
              <a:rPr lang="hu-HU" sz="1800" dirty="0" err="1"/>
              <a:t>Gabun-Nordteil</a:t>
            </a:r>
            <a:r>
              <a:rPr lang="hu-HU" sz="1800" dirty="0"/>
              <a:t>)</a:t>
            </a:r>
          </a:p>
          <a:p>
            <a:r>
              <a:rPr lang="hu-HU" dirty="0" err="1" smtClean="0"/>
              <a:t>Kapitaï</a:t>
            </a:r>
            <a:r>
              <a:rPr lang="hu-HU" dirty="0" smtClean="0"/>
              <a:t> </a:t>
            </a:r>
            <a:r>
              <a:rPr lang="hu-HU" dirty="0"/>
              <a:t>und </a:t>
            </a:r>
            <a:r>
              <a:rPr lang="hu-HU" dirty="0" err="1" smtClean="0"/>
              <a:t>Koba</a:t>
            </a:r>
            <a:r>
              <a:rPr lang="hu-HU" dirty="0" smtClean="0"/>
              <a:t>, 1884-1885 (an </a:t>
            </a:r>
            <a:r>
              <a:rPr lang="hu-HU" dirty="0" err="1" smtClean="0"/>
              <a:t>Frankreich</a:t>
            </a:r>
            <a:r>
              <a:rPr lang="hu-HU" dirty="0" smtClean="0"/>
              <a:t> </a:t>
            </a:r>
            <a:r>
              <a:rPr lang="hu-HU" dirty="0" err="1" smtClean="0"/>
              <a:t>abgetreten</a:t>
            </a:r>
            <a:r>
              <a:rPr lang="hu-HU" dirty="0" smtClean="0"/>
              <a:t>)</a:t>
            </a:r>
            <a:endParaRPr lang="hu-HU" dirty="0"/>
          </a:p>
          <a:p>
            <a:r>
              <a:rPr lang="hu-HU" dirty="0" err="1" smtClean="0"/>
              <a:t>Mahinland</a:t>
            </a:r>
            <a:r>
              <a:rPr lang="hu-HU" dirty="0"/>
              <a:t>, </a:t>
            </a:r>
            <a:r>
              <a:rPr lang="hu-HU" dirty="0" smtClean="0"/>
              <a:t>1885 (</a:t>
            </a:r>
            <a:r>
              <a:rPr lang="hu-HU" dirty="0" err="1" smtClean="0"/>
              <a:t>gleich</a:t>
            </a:r>
            <a:r>
              <a:rPr lang="hu-HU" dirty="0" smtClean="0"/>
              <a:t> an </a:t>
            </a:r>
            <a:r>
              <a:rPr lang="hu-HU" dirty="0"/>
              <a:t>England </a:t>
            </a:r>
            <a:r>
              <a:rPr lang="hu-HU" dirty="0" err="1" smtClean="0"/>
              <a:t>abgetreten</a:t>
            </a:r>
            <a:r>
              <a:rPr lang="hu-HU" dirty="0" smtClean="0"/>
              <a:t>)</a:t>
            </a:r>
            <a:endParaRPr lang="hu-HU" dirty="0"/>
          </a:p>
          <a:p>
            <a:r>
              <a:rPr lang="hu-HU" dirty="0" smtClean="0"/>
              <a:t>3.</a:t>
            </a:r>
            <a:r>
              <a:rPr lang="hu-HU" sz="2400" b="1" dirty="0" smtClean="0"/>
              <a:t>Deutsch-Ostafrika</a:t>
            </a:r>
            <a:r>
              <a:rPr lang="hu-HU" dirty="0"/>
              <a:t>, </a:t>
            </a:r>
            <a:r>
              <a:rPr lang="hu-HU" sz="2100" dirty="0"/>
              <a:t>1885 </a:t>
            </a:r>
            <a:r>
              <a:rPr lang="hu-HU" sz="2100" dirty="0" err="1"/>
              <a:t>bis</a:t>
            </a:r>
            <a:r>
              <a:rPr lang="hu-HU" sz="2100" dirty="0"/>
              <a:t> </a:t>
            </a:r>
            <a:r>
              <a:rPr lang="hu-HU" sz="2100" dirty="0" smtClean="0"/>
              <a:t>1919</a:t>
            </a:r>
            <a:r>
              <a:rPr lang="hu-HU" dirty="0" smtClean="0"/>
              <a:t> </a:t>
            </a:r>
            <a:r>
              <a:rPr lang="hu-HU" sz="2100" dirty="0" smtClean="0"/>
              <a:t>(</a:t>
            </a:r>
            <a:r>
              <a:rPr lang="hu-HU" sz="2100" dirty="0" err="1" smtClean="0"/>
              <a:t>heute</a:t>
            </a:r>
            <a:r>
              <a:rPr lang="hu-HU" sz="2100" dirty="0" smtClean="0"/>
              <a:t> </a:t>
            </a:r>
            <a:r>
              <a:rPr lang="hu-HU" sz="2100" dirty="0" err="1"/>
              <a:t>Tansania</a:t>
            </a:r>
            <a:r>
              <a:rPr lang="hu-HU" sz="2100" dirty="0"/>
              <a:t>, Ruanda, Burundi, </a:t>
            </a:r>
            <a:r>
              <a:rPr lang="hu-HU" sz="2100" dirty="0" err="1"/>
              <a:t>Kionga-Dreieck</a:t>
            </a:r>
            <a:r>
              <a:rPr lang="hu-HU" sz="2100" dirty="0"/>
              <a:t> in </a:t>
            </a:r>
            <a:r>
              <a:rPr lang="hu-HU" sz="2100" dirty="0" err="1"/>
              <a:t>Mosambik</a:t>
            </a:r>
            <a:r>
              <a:rPr lang="hu-HU" sz="2100" dirty="0"/>
              <a:t>)</a:t>
            </a:r>
          </a:p>
          <a:p>
            <a:r>
              <a:rPr lang="hu-HU" dirty="0"/>
              <a:t>4.</a:t>
            </a:r>
            <a:r>
              <a:rPr lang="hu-HU" b="1" dirty="0"/>
              <a:t>Deutsch-Witu</a:t>
            </a:r>
            <a:r>
              <a:rPr lang="hu-HU" dirty="0"/>
              <a:t>, </a:t>
            </a:r>
            <a:r>
              <a:rPr lang="hu-HU" dirty="0" smtClean="0"/>
              <a:t>1885-1890</a:t>
            </a:r>
            <a:r>
              <a:rPr lang="hu-HU" dirty="0"/>
              <a:t>, </a:t>
            </a:r>
            <a:r>
              <a:rPr lang="hu-HU" dirty="0" smtClean="0"/>
              <a:t>(</a:t>
            </a:r>
            <a:r>
              <a:rPr lang="hu-HU" dirty="0" err="1"/>
              <a:t>heute</a:t>
            </a:r>
            <a:r>
              <a:rPr lang="hu-HU" dirty="0"/>
              <a:t> </a:t>
            </a:r>
            <a:r>
              <a:rPr lang="hu-HU" dirty="0" err="1"/>
              <a:t>südliches</a:t>
            </a:r>
            <a:r>
              <a:rPr lang="hu-HU" dirty="0"/>
              <a:t> </a:t>
            </a:r>
            <a:r>
              <a:rPr lang="hu-HU" dirty="0" err="1"/>
              <a:t>Kenia</a:t>
            </a:r>
            <a:r>
              <a:rPr lang="hu-HU" dirty="0"/>
              <a:t>)</a:t>
            </a:r>
          </a:p>
          <a:p>
            <a:r>
              <a:rPr lang="hu-HU" dirty="0"/>
              <a:t>5</a:t>
            </a:r>
            <a:r>
              <a:rPr lang="hu-HU" b="1" dirty="0"/>
              <a:t>.Deutsch-Somaliküste</a:t>
            </a:r>
            <a:r>
              <a:rPr lang="hu-HU" dirty="0"/>
              <a:t>, 1885 </a:t>
            </a:r>
            <a:r>
              <a:rPr lang="hu-HU" dirty="0" err="1"/>
              <a:t>bis</a:t>
            </a:r>
            <a:r>
              <a:rPr lang="hu-HU" dirty="0"/>
              <a:t> 1888, </a:t>
            </a:r>
            <a:r>
              <a:rPr lang="hu-HU" dirty="0" err="1"/>
              <a:t>Ansprüche</a:t>
            </a:r>
            <a:r>
              <a:rPr lang="hu-HU" dirty="0"/>
              <a:t> </a:t>
            </a:r>
            <a:r>
              <a:rPr lang="hu-HU" dirty="0" err="1"/>
              <a:t>erworben</a:t>
            </a:r>
            <a:r>
              <a:rPr lang="hu-HU" dirty="0"/>
              <a:t> </a:t>
            </a:r>
            <a:r>
              <a:rPr lang="hu-HU" dirty="0" err="1"/>
              <a:t>durch</a:t>
            </a:r>
            <a:r>
              <a:rPr lang="hu-HU" dirty="0"/>
              <a:t> Gustav </a:t>
            </a:r>
            <a:r>
              <a:rPr lang="hu-HU" dirty="0" err="1"/>
              <a:t>Hörnecke</a:t>
            </a:r>
            <a:r>
              <a:rPr lang="hu-HU" dirty="0"/>
              <a:t>, Claus von </a:t>
            </a:r>
            <a:r>
              <a:rPr lang="hu-HU" dirty="0" err="1"/>
              <a:t>Anderten</a:t>
            </a:r>
            <a:r>
              <a:rPr lang="hu-HU" dirty="0"/>
              <a:t> und Karl Ludwig </a:t>
            </a:r>
            <a:r>
              <a:rPr lang="hu-HU" dirty="0" err="1"/>
              <a:t>Jühlke</a:t>
            </a:r>
            <a:r>
              <a:rPr lang="hu-HU" dirty="0"/>
              <a:t> (</a:t>
            </a:r>
            <a:r>
              <a:rPr lang="hu-HU" dirty="0" err="1"/>
              <a:t>heute</a:t>
            </a:r>
            <a:r>
              <a:rPr lang="hu-HU" dirty="0"/>
              <a:t> </a:t>
            </a:r>
            <a:r>
              <a:rPr lang="hu-HU" dirty="0" err="1"/>
              <a:t>Teil</a:t>
            </a:r>
            <a:r>
              <a:rPr lang="hu-HU" dirty="0"/>
              <a:t> von </a:t>
            </a:r>
            <a:r>
              <a:rPr lang="hu-HU" dirty="0" err="1"/>
              <a:t>Somalia</a:t>
            </a:r>
            <a:r>
              <a:rPr lang="hu-HU" dirty="0"/>
              <a:t>)</a:t>
            </a:r>
          </a:p>
          <a:p>
            <a:endParaRPr lang="hu-HU" dirty="0" smtClean="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1080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832390" y="1397478"/>
            <a:ext cx="10649368" cy="1112367"/>
          </a:xfrm>
        </p:spPr>
        <p:txBody>
          <a:bodyPr>
            <a:normAutofit/>
          </a:bodyPr>
          <a:lstStyle/>
          <a:p>
            <a:pPr algn="ctr"/>
            <a:r>
              <a:rPr lang="hu-HU" sz="3200" b="1" dirty="0" smtClean="0"/>
              <a:t>Deutsche </a:t>
            </a:r>
            <a:r>
              <a:rPr lang="hu-HU" sz="3200" b="1" dirty="0" err="1" smtClean="0"/>
              <a:t>Kolonien</a:t>
            </a:r>
            <a:r>
              <a:rPr lang="hu-HU" sz="3200" b="1" dirty="0" smtClean="0"/>
              <a:t> </a:t>
            </a:r>
            <a:r>
              <a:rPr lang="hu-HU" sz="3200" b="1" dirty="0" err="1" smtClean="0"/>
              <a:t>im</a:t>
            </a:r>
            <a:r>
              <a:rPr lang="hu-HU" sz="3200" b="1" dirty="0" smtClean="0"/>
              <a:t> </a:t>
            </a:r>
            <a:r>
              <a:rPr lang="hu-HU" sz="3200" b="1" dirty="0" err="1" smtClean="0"/>
              <a:t>Ersten</a:t>
            </a:r>
            <a:r>
              <a:rPr lang="hu-HU" sz="3200" b="1" dirty="0" smtClean="0"/>
              <a:t> </a:t>
            </a:r>
            <a:r>
              <a:rPr lang="hu-HU" sz="3200" b="1" dirty="0" err="1" smtClean="0"/>
              <a:t>Weltkrieg</a:t>
            </a:r>
            <a:r>
              <a:rPr lang="hu-HU" sz="3200" b="1" dirty="0" smtClean="0"/>
              <a:t/>
            </a:r>
            <a:br>
              <a:rPr lang="hu-HU" sz="3200" b="1" dirty="0" smtClean="0"/>
            </a:br>
            <a:r>
              <a:rPr lang="hu-HU" sz="2000" b="1" dirty="0" err="1" smtClean="0"/>
              <a:t>Kampfrichtungen</a:t>
            </a:r>
            <a:r>
              <a:rPr lang="hu-HU" sz="2000" b="1" dirty="0" smtClean="0"/>
              <a:t> und </a:t>
            </a:r>
            <a:r>
              <a:rPr lang="hu-HU" sz="2000" b="1" dirty="0" err="1" smtClean="0"/>
              <a:t>Kapitulationen</a:t>
            </a:r>
            <a:r>
              <a:rPr lang="hu-HU" sz="2800" b="1" dirty="0"/>
              <a:t/>
            </a:r>
            <a:br>
              <a:rPr lang="hu-HU" sz="2800" b="1" dirty="0"/>
            </a:br>
            <a:r>
              <a:rPr lang="hu-HU" sz="1800" b="1" dirty="0">
                <a:hlinkClick r:id="rId2"/>
              </a:rPr>
              <a:t>https://</a:t>
            </a:r>
            <a:r>
              <a:rPr lang="hu-HU" sz="1800" b="1" dirty="0" smtClean="0">
                <a:hlinkClick r:id="rId2"/>
              </a:rPr>
              <a:t>www.welt.de/geschichte/article158762607/Der-Traum-von-der-Renovatio-des-deutschen-Imperiums.html</a:t>
            </a:r>
            <a:r>
              <a:rPr lang="hu-HU" sz="1800" b="1" dirty="0" smtClean="0"/>
              <a:t> </a:t>
            </a:r>
            <a:endParaRPr lang="hu-HU" sz="1800" b="1" dirty="0"/>
          </a:p>
        </p:txBody>
      </p:sp>
      <p:pic>
        <p:nvPicPr>
          <p:cNvPr id="5" name="Tartalom helye 4"/>
          <p:cNvPicPr>
            <a:picLocks noGrp="1" noChangeAspect="1"/>
          </p:cNvPicPr>
          <p:nvPr>
            <p:ph idx="1"/>
          </p:nvPr>
        </p:nvPicPr>
        <p:blipFill>
          <a:blip r:embed="rId3"/>
          <a:stretch>
            <a:fillRect/>
          </a:stretch>
        </p:blipFill>
        <p:spPr>
          <a:xfrm>
            <a:off x="2734085" y="2605001"/>
            <a:ext cx="6527007" cy="4133462"/>
          </a:xfrm>
          <a:prstGeom prst="rect">
            <a:avLst/>
          </a:prstGeom>
        </p:spPr>
      </p:pic>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256513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31871" y="1223013"/>
            <a:ext cx="10515600" cy="1743593"/>
          </a:xfrm>
        </p:spPr>
        <p:txBody>
          <a:bodyPr>
            <a:noAutofit/>
          </a:bodyPr>
          <a:lstStyle/>
          <a:p>
            <a:pPr algn="ctr"/>
            <a:r>
              <a:rPr lang="hu-HU" sz="3600" dirty="0" smtClean="0"/>
              <a:t/>
            </a:r>
            <a:br>
              <a:rPr lang="hu-HU" sz="3600" dirty="0" smtClean="0"/>
            </a:br>
            <a:r>
              <a:rPr lang="hu-HU" sz="3600" b="1" dirty="0" err="1" smtClean="0"/>
              <a:t>Kolonialrevisionismus</a:t>
            </a:r>
            <a:r>
              <a:rPr lang="hu-HU" sz="3600" dirty="0"/>
              <a:t/>
            </a:r>
            <a:br>
              <a:rPr lang="hu-HU" sz="3600" dirty="0"/>
            </a:br>
            <a:r>
              <a:rPr lang="hu-HU" sz="2800" dirty="0" err="1" smtClean="0"/>
              <a:t>Briefmarke</a:t>
            </a:r>
            <a:r>
              <a:rPr lang="hu-HU" sz="2800" dirty="0" smtClean="0"/>
              <a:t> v. 1921 und </a:t>
            </a:r>
            <a:r>
              <a:rPr lang="hu-HU" sz="2800" dirty="0" err="1" smtClean="0"/>
              <a:t>Sammelbilderalbum</a:t>
            </a:r>
            <a:r>
              <a:rPr lang="hu-HU" sz="2800" dirty="0" smtClean="0"/>
              <a:t> </a:t>
            </a:r>
            <a:r>
              <a:rPr lang="hu-HU" sz="2800" dirty="0"/>
              <a:t>des </a:t>
            </a:r>
            <a:r>
              <a:rPr lang="hu-HU" sz="2800" dirty="0" err="1"/>
              <a:t>bekannten</a:t>
            </a:r>
            <a:r>
              <a:rPr lang="hu-HU" sz="2800" dirty="0"/>
              <a:t> </a:t>
            </a:r>
            <a:r>
              <a:rPr lang="hu-HU" sz="2800" dirty="0" err="1" smtClean="0"/>
              <a:t>Tabakherstellers</a:t>
            </a:r>
            <a:r>
              <a:rPr lang="hu-HU" sz="2800" dirty="0" smtClean="0"/>
              <a:t> </a:t>
            </a:r>
            <a:r>
              <a:rPr lang="hu-HU" sz="2800" dirty="0" err="1"/>
              <a:t>Oldenkott</a:t>
            </a:r>
            <a:r>
              <a:rPr lang="hu-HU" sz="2800" dirty="0"/>
              <a:t> von 1934 </a:t>
            </a:r>
            <a:br>
              <a:rPr lang="hu-HU" sz="2800" dirty="0"/>
            </a:br>
            <a:r>
              <a:rPr lang="hu-HU" sz="2000" dirty="0"/>
              <a:t>Quelle: DHM</a:t>
            </a:r>
            <a:br>
              <a:rPr lang="hu-HU" sz="2000" dirty="0"/>
            </a:br>
            <a:endParaRPr lang="hu-HU" sz="2000" dirty="0"/>
          </a:p>
        </p:txBody>
      </p:sp>
      <p:pic>
        <p:nvPicPr>
          <p:cNvPr id="4" name="Tartalom helye 3"/>
          <p:cNvPicPr>
            <a:picLocks noGrp="1" noChangeAspect="1"/>
          </p:cNvPicPr>
          <p:nvPr>
            <p:ph idx="1"/>
          </p:nvPr>
        </p:nvPicPr>
        <p:blipFill>
          <a:blip r:embed="rId2"/>
          <a:stretch>
            <a:fillRect/>
          </a:stretch>
        </p:blipFill>
        <p:spPr>
          <a:xfrm>
            <a:off x="4113744" y="3076108"/>
            <a:ext cx="7613779" cy="364827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07" y="3217493"/>
            <a:ext cx="2895600" cy="3365500"/>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0261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marL="0" indent="0" algn="ctr">
              <a:buNone/>
            </a:pPr>
            <a:r>
              <a:rPr lang="hu-HU" sz="2400" dirty="0" err="1" smtClean="0"/>
              <a:t>Das</a:t>
            </a:r>
            <a:r>
              <a:rPr lang="hu-HU" sz="2400" dirty="0" smtClean="0"/>
              <a:t> </a:t>
            </a:r>
            <a:r>
              <a:rPr lang="hu-HU" sz="2400" dirty="0" err="1" smtClean="0"/>
              <a:t>erst</a:t>
            </a:r>
            <a:r>
              <a:rPr lang="hu-HU" sz="2400" dirty="0" smtClean="0"/>
              <a:t> in der </a:t>
            </a:r>
            <a:r>
              <a:rPr lang="hu-HU" sz="2400" b="1" dirty="0" err="1" smtClean="0"/>
              <a:t>postmodernen</a:t>
            </a:r>
            <a:r>
              <a:rPr lang="hu-HU" sz="2400" b="1" dirty="0" smtClean="0"/>
              <a:t> </a:t>
            </a:r>
            <a:r>
              <a:rPr lang="hu-HU" sz="2400" b="1" dirty="0" err="1" smtClean="0"/>
              <a:t>Kulturwissenschaft</a:t>
            </a:r>
            <a:r>
              <a:rPr lang="hu-HU" sz="2400" b="1" dirty="0" smtClean="0"/>
              <a:t> </a:t>
            </a:r>
            <a:r>
              <a:rPr lang="hu-HU" sz="2400" dirty="0" err="1" smtClean="0"/>
              <a:t>Mode</a:t>
            </a:r>
            <a:r>
              <a:rPr lang="hu-HU" sz="2400" dirty="0" smtClean="0"/>
              <a:t> </a:t>
            </a:r>
            <a:r>
              <a:rPr lang="hu-HU" sz="2400" dirty="0" err="1" smtClean="0"/>
              <a:t>gewordene</a:t>
            </a:r>
            <a:r>
              <a:rPr lang="hu-HU" sz="2400" dirty="0" smtClean="0"/>
              <a:t> </a:t>
            </a:r>
            <a:r>
              <a:rPr lang="hu-HU" sz="2400" dirty="0" err="1" smtClean="0"/>
              <a:t>Thema</a:t>
            </a:r>
            <a:r>
              <a:rPr lang="hu-HU" sz="2400" dirty="0" smtClean="0"/>
              <a:t> </a:t>
            </a:r>
            <a:r>
              <a:rPr lang="hu-HU" sz="2400" b="1" dirty="0" smtClean="0"/>
              <a:t>(Post)</a:t>
            </a:r>
            <a:r>
              <a:rPr lang="hu-HU" sz="2400" b="1" dirty="0" err="1" smtClean="0"/>
              <a:t>-Kolonialismus</a:t>
            </a:r>
            <a:r>
              <a:rPr lang="hu-HU" sz="2400" b="1" dirty="0" smtClean="0"/>
              <a:t> </a:t>
            </a:r>
            <a:r>
              <a:rPr lang="hu-HU" sz="2400" dirty="0" err="1" smtClean="0"/>
              <a:t>beschäftigt</a:t>
            </a:r>
            <a:r>
              <a:rPr lang="hu-HU" sz="2400" dirty="0" smtClean="0"/>
              <a:t> die </a:t>
            </a:r>
            <a:r>
              <a:rPr lang="hu-HU" sz="2400" dirty="0" err="1" smtClean="0"/>
              <a:t>Forschung</a:t>
            </a:r>
            <a:r>
              <a:rPr lang="hu-HU" sz="2400" dirty="0" smtClean="0"/>
              <a:t> </a:t>
            </a:r>
            <a:r>
              <a:rPr lang="hu-HU" sz="2400" dirty="0" err="1" smtClean="0"/>
              <a:t>auch</a:t>
            </a:r>
            <a:r>
              <a:rPr lang="hu-HU" sz="2400" dirty="0" smtClean="0"/>
              <a:t> in </a:t>
            </a:r>
            <a:r>
              <a:rPr lang="hu-HU" sz="2400" dirty="0" err="1" smtClean="0"/>
              <a:t>Deutschland</a:t>
            </a:r>
            <a:r>
              <a:rPr lang="hu-HU" sz="2400" dirty="0" smtClean="0"/>
              <a:t>, </a:t>
            </a:r>
            <a:r>
              <a:rPr lang="hu-HU" sz="2400" dirty="0" err="1" smtClean="0"/>
              <a:t>obwohl</a:t>
            </a:r>
            <a:r>
              <a:rPr lang="hu-HU" sz="2400" dirty="0" smtClean="0"/>
              <a:t> </a:t>
            </a:r>
            <a:r>
              <a:rPr lang="hu-HU" sz="2400" dirty="0" err="1" smtClean="0"/>
              <a:t>in</a:t>
            </a:r>
            <a:r>
              <a:rPr lang="hu-HU" sz="2400" dirty="0" smtClean="0"/>
              <a:t> der </a:t>
            </a:r>
            <a:r>
              <a:rPr lang="hu-HU" sz="2400" dirty="0" err="1" smtClean="0"/>
              <a:t>deutschen</a:t>
            </a:r>
            <a:r>
              <a:rPr lang="hu-HU" sz="2400" dirty="0" smtClean="0"/>
              <a:t> </a:t>
            </a:r>
            <a:r>
              <a:rPr lang="hu-HU" sz="2400" dirty="0" err="1" smtClean="0"/>
              <a:t>Literatur</a:t>
            </a:r>
            <a:r>
              <a:rPr lang="hu-HU" sz="2400" dirty="0" smtClean="0"/>
              <a:t> und </a:t>
            </a:r>
            <a:r>
              <a:rPr lang="hu-HU" sz="2400" dirty="0" err="1" smtClean="0"/>
              <a:t>Kulturgeschichte</a:t>
            </a:r>
            <a:r>
              <a:rPr lang="hu-HU" sz="2400" dirty="0" smtClean="0"/>
              <a:t> </a:t>
            </a:r>
            <a:r>
              <a:rPr lang="hu-HU" sz="2400" dirty="0" err="1" smtClean="0"/>
              <a:t>dieses</a:t>
            </a:r>
            <a:r>
              <a:rPr lang="hu-HU" sz="2400" dirty="0" smtClean="0"/>
              <a:t> </a:t>
            </a:r>
            <a:r>
              <a:rPr lang="hu-HU" sz="2400" dirty="0" err="1" smtClean="0"/>
              <a:t>Thema</a:t>
            </a:r>
            <a:r>
              <a:rPr lang="hu-HU" sz="2400" dirty="0" smtClean="0"/>
              <a:t> </a:t>
            </a:r>
            <a:r>
              <a:rPr lang="hu-HU" sz="2400" dirty="0" err="1" smtClean="0"/>
              <a:t>nicht</a:t>
            </a:r>
            <a:r>
              <a:rPr lang="hu-HU" sz="2400" dirty="0" smtClean="0"/>
              <a:t> </a:t>
            </a:r>
            <a:r>
              <a:rPr lang="hu-HU" sz="2400" dirty="0" err="1" smtClean="0"/>
              <a:t>so</a:t>
            </a:r>
            <a:r>
              <a:rPr lang="hu-HU" sz="2400" dirty="0" smtClean="0"/>
              <a:t> </a:t>
            </a:r>
            <a:r>
              <a:rPr lang="hu-HU" sz="2400" dirty="0" err="1" smtClean="0"/>
              <a:t>intensiv</a:t>
            </a:r>
            <a:r>
              <a:rPr lang="hu-HU" sz="2400" dirty="0" smtClean="0"/>
              <a:t> </a:t>
            </a:r>
            <a:r>
              <a:rPr lang="hu-HU" sz="2400" dirty="0" err="1" smtClean="0"/>
              <a:t>behandelt</a:t>
            </a:r>
            <a:r>
              <a:rPr lang="hu-HU" sz="2400" dirty="0" smtClean="0"/>
              <a:t> </a:t>
            </a:r>
            <a:r>
              <a:rPr lang="hu-HU" sz="2400" dirty="0" err="1" smtClean="0"/>
              <a:t>wurde</a:t>
            </a:r>
            <a:r>
              <a:rPr lang="hu-HU" sz="2400" dirty="0" smtClean="0"/>
              <a:t> </a:t>
            </a:r>
            <a:r>
              <a:rPr lang="hu-HU" sz="2400" dirty="0" err="1" smtClean="0"/>
              <a:t>wie</a:t>
            </a:r>
            <a:r>
              <a:rPr lang="hu-HU" sz="2400" dirty="0" smtClean="0"/>
              <a:t> </a:t>
            </a:r>
            <a:r>
              <a:rPr lang="hu-HU" sz="2400" dirty="0" err="1" smtClean="0"/>
              <a:t>z.B</a:t>
            </a:r>
            <a:r>
              <a:rPr lang="hu-HU" sz="2400" dirty="0" smtClean="0"/>
              <a:t>. in der </a:t>
            </a:r>
            <a:r>
              <a:rPr lang="hu-HU" sz="2400" dirty="0" err="1" smtClean="0"/>
              <a:t>anglo-amerikanischen</a:t>
            </a:r>
            <a:r>
              <a:rPr lang="hu-HU" sz="2400" dirty="0" smtClean="0"/>
              <a:t> </a:t>
            </a:r>
            <a:r>
              <a:rPr lang="hu-HU" sz="2400" dirty="0" err="1" smtClean="0"/>
              <a:t>oder</a:t>
            </a:r>
            <a:r>
              <a:rPr lang="hu-HU" sz="2400" dirty="0" smtClean="0"/>
              <a:t> </a:t>
            </a:r>
            <a:r>
              <a:rPr lang="hu-HU" sz="2400" dirty="0" err="1" smtClean="0"/>
              <a:t>französischen</a:t>
            </a:r>
            <a:r>
              <a:rPr lang="hu-HU" sz="2400" dirty="0" smtClean="0"/>
              <a:t>.</a:t>
            </a:r>
          </a:p>
          <a:p>
            <a:pPr marL="0" indent="0" algn="ctr">
              <a:buNone/>
            </a:pPr>
            <a:endParaRPr lang="hu-HU" sz="2400" dirty="0" smtClean="0"/>
          </a:p>
          <a:p>
            <a:pPr marL="0" indent="0" algn="ctr">
              <a:buNone/>
            </a:pPr>
            <a:r>
              <a:rPr lang="hu-HU" sz="2400" dirty="0" err="1" smtClean="0"/>
              <a:t>Wichtigste</a:t>
            </a:r>
            <a:r>
              <a:rPr lang="hu-HU" sz="2400" dirty="0" smtClean="0"/>
              <a:t> Themen sind (</a:t>
            </a:r>
            <a:r>
              <a:rPr lang="hu-HU" sz="2400" b="1" dirty="0" smtClean="0"/>
              <a:t>Anti)-</a:t>
            </a:r>
            <a:r>
              <a:rPr lang="hu-HU" sz="2400" b="1" dirty="0" err="1" smtClean="0"/>
              <a:t>Rassismus</a:t>
            </a:r>
            <a:r>
              <a:rPr lang="hu-HU" sz="2400" dirty="0" smtClean="0"/>
              <a:t> (</a:t>
            </a:r>
            <a:r>
              <a:rPr lang="hu-HU" sz="2400" dirty="0" err="1" smtClean="0"/>
              <a:t>auch</a:t>
            </a:r>
            <a:r>
              <a:rPr lang="hu-HU" sz="2400" dirty="0" smtClean="0"/>
              <a:t> in </a:t>
            </a:r>
            <a:r>
              <a:rPr lang="hu-HU" sz="2400" dirty="0" err="1" smtClean="0"/>
              <a:t>Bezug</a:t>
            </a:r>
            <a:r>
              <a:rPr lang="hu-HU" sz="2400" dirty="0" smtClean="0"/>
              <a:t> </a:t>
            </a:r>
            <a:r>
              <a:rPr lang="hu-HU" sz="2400" dirty="0" err="1" smtClean="0"/>
              <a:t>auf</a:t>
            </a:r>
            <a:r>
              <a:rPr lang="hu-HU" sz="2400" dirty="0" smtClean="0"/>
              <a:t> </a:t>
            </a:r>
            <a:r>
              <a:rPr lang="hu-HU" sz="2400" dirty="0" err="1" smtClean="0"/>
              <a:t>die</a:t>
            </a:r>
            <a:r>
              <a:rPr lang="hu-HU" sz="2400" dirty="0" smtClean="0"/>
              <a:t> </a:t>
            </a:r>
            <a:r>
              <a:rPr lang="hu-HU" sz="2400" dirty="0" err="1" smtClean="0"/>
              <a:t>heutige</a:t>
            </a:r>
            <a:r>
              <a:rPr lang="hu-HU" sz="2400" dirty="0" smtClean="0"/>
              <a:t> </a:t>
            </a:r>
            <a:r>
              <a:rPr lang="hu-HU" sz="2400" b="1" dirty="0" err="1" smtClean="0"/>
              <a:t>globalisierte</a:t>
            </a:r>
            <a:r>
              <a:rPr lang="hu-HU" sz="2400" b="1" dirty="0" smtClean="0"/>
              <a:t> Welt</a:t>
            </a:r>
            <a:r>
              <a:rPr lang="hu-HU" sz="2400" dirty="0" smtClean="0"/>
              <a:t>), </a:t>
            </a:r>
            <a:r>
              <a:rPr lang="hu-HU" sz="2400" dirty="0" err="1" smtClean="0"/>
              <a:t>Eigenes</a:t>
            </a:r>
            <a:r>
              <a:rPr lang="hu-HU" sz="2400" dirty="0"/>
              <a:t> </a:t>
            </a:r>
            <a:r>
              <a:rPr lang="hu-HU" sz="2400" dirty="0" smtClean="0"/>
              <a:t>– </a:t>
            </a:r>
            <a:r>
              <a:rPr lang="hu-HU" sz="2400" dirty="0" err="1" smtClean="0"/>
              <a:t>Fremdes</a:t>
            </a:r>
            <a:r>
              <a:rPr lang="hu-HU" sz="2400" dirty="0" smtClean="0"/>
              <a:t>, </a:t>
            </a:r>
            <a:r>
              <a:rPr lang="hu-HU" sz="2400" dirty="0" err="1" smtClean="0"/>
              <a:t>Imperialismus</a:t>
            </a:r>
            <a:r>
              <a:rPr lang="hu-HU" sz="2400" dirty="0" smtClean="0"/>
              <a:t>, </a:t>
            </a:r>
            <a:r>
              <a:rPr lang="hu-HU" sz="2400" dirty="0" err="1" smtClean="0"/>
              <a:t>Unterdrückung</a:t>
            </a:r>
            <a:r>
              <a:rPr lang="hu-HU" sz="2400" dirty="0" smtClean="0"/>
              <a:t>, etc.</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36934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1048</Words>
  <Application>Microsoft Office PowerPoint</Application>
  <PresentationFormat>Szélesvásznú</PresentationFormat>
  <Paragraphs>60</Paragraphs>
  <Slides>17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17</vt:i4>
      </vt:variant>
    </vt:vector>
  </HeadingPairs>
  <TitlesOfParts>
    <vt:vector size="21" baseType="lpstr">
      <vt:lpstr>Arial</vt:lpstr>
      <vt:lpstr>Calibri</vt:lpstr>
      <vt:lpstr>Calibri Light</vt:lpstr>
      <vt:lpstr>Office-téma</vt:lpstr>
      <vt:lpstr>   Géza Horváth  Einführung in die Kulturwissenschaft XI. </vt:lpstr>
      <vt:lpstr>RAUM II.</vt:lpstr>
      <vt:lpstr>(Post)-Kolonialismus – Kolonialisierung</vt:lpstr>
      <vt:lpstr>Kolonisation 1492-2008 Zentrum/Mutterland – Peripherie/Kolonie Kolonialisierung – Zivilisation – Landnahme – Eroberung</vt:lpstr>
      <vt:lpstr>Große Kolonialmächte</vt:lpstr>
      <vt:lpstr>Kolonien in Afrika (1914) Deutsche Kolonien 1884–1919</vt:lpstr>
      <vt:lpstr>Deutsche Kolonien im Ersten Weltkrieg Kampfrichtungen und Kapitulationen https://www.welt.de/geschichte/article158762607/Der-Traum-von-der-Renovatio-des-deutschen-Imperiums.html </vt:lpstr>
      <vt:lpstr> Kolonialrevisionismus Briefmarke v. 1921 und Sammelbilderalbum des bekannten Tabakherstellers Oldenkott von 1934  Quelle: DHM </vt:lpstr>
      <vt:lpstr>PowerPoint-bemutató</vt:lpstr>
      <vt:lpstr>Postkoloniale Arbeiten / Postcolonial Studies Leitung: Anil Bhatti (New Delhi) Ein Organ postkolonialer Kulturwissenschaft  Quelle: http://www.goethezeitportal.de/kommunikation/diskussionsforen/postkoloniale-studien.html  </vt:lpstr>
      <vt:lpstr>PowerPoint-bemutató</vt:lpstr>
      <vt:lpstr>Kolonialismus? in der deutschsprachigen Literatur Stefan Zweig: Der Amokläufer (1922)</vt:lpstr>
      <vt:lpstr>Hermann Hesse: Robert Aghion (1913)</vt:lpstr>
      <vt:lpstr>Hugo Ball über Hesses Erzählung Robert Aghion</vt:lpstr>
      <vt:lpstr>Utopische – dystopische Räume</vt:lpstr>
      <vt:lpstr>Geschlossene Räume Von der Welt abgekapselte Räume</vt:lpstr>
      <vt:lpstr>Das Sanatorium als geschlossener Raum Thomas Mann: Tristan (1901–1902/1903)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Géza Horváth  Einführung in die Kulturwissenschaft X. </dc:title>
  <dc:creator>HG</dc:creator>
  <cp:lastModifiedBy>HG</cp:lastModifiedBy>
  <cp:revision>23</cp:revision>
  <dcterms:created xsi:type="dcterms:W3CDTF">2020-11-07T22:46:03Z</dcterms:created>
  <dcterms:modified xsi:type="dcterms:W3CDTF">2023-08-30T11:44:35Z</dcterms:modified>
</cp:coreProperties>
</file>