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8" r:id="rId3"/>
    <p:sldId id="258" r:id="rId4"/>
    <p:sldId id="259" r:id="rId5"/>
    <p:sldId id="266" r:id="rId6"/>
    <p:sldId id="287" r:id="rId7"/>
    <p:sldId id="288" r:id="rId8"/>
    <p:sldId id="289" r:id="rId9"/>
    <p:sldId id="290" r:id="rId10"/>
    <p:sldId id="260" r:id="rId11"/>
    <p:sldId id="309" r:id="rId12"/>
    <p:sldId id="271" r:id="rId13"/>
    <p:sldId id="272" r:id="rId14"/>
    <p:sldId id="273" r:id="rId15"/>
    <p:sldId id="296" r:id="rId16"/>
    <p:sldId id="274" r:id="rId17"/>
    <p:sldId id="284" r:id="rId18"/>
    <p:sldId id="285" r:id="rId19"/>
    <p:sldId id="297" r:id="rId20"/>
    <p:sldId id="261" r:id="rId21"/>
    <p:sldId id="286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4A37-E094-4E91-8E1C-7ACD96AE3DF5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12A3-1DBA-45FD-958C-066C647BB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758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4A37-E094-4E91-8E1C-7ACD96AE3DF5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12A3-1DBA-45FD-958C-066C647BB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728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4A37-E094-4E91-8E1C-7ACD96AE3DF5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12A3-1DBA-45FD-958C-066C647BB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4A37-E094-4E91-8E1C-7ACD96AE3DF5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12A3-1DBA-45FD-958C-066C647BB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198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4A37-E094-4E91-8E1C-7ACD96AE3DF5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12A3-1DBA-45FD-958C-066C647BB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575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4A37-E094-4E91-8E1C-7ACD96AE3DF5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12A3-1DBA-45FD-958C-066C647BB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233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4A37-E094-4E91-8E1C-7ACD96AE3DF5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12A3-1DBA-45FD-958C-066C647BB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320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4A37-E094-4E91-8E1C-7ACD96AE3DF5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12A3-1DBA-45FD-958C-066C647BB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91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4A37-E094-4E91-8E1C-7ACD96AE3DF5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12A3-1DBA-45FD-958C-066C647BB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016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4A37-E094-4E91-8E1C-7ACD96AE3DF5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12A3-1DBA-45FD-958C-066C647BB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80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4A37-E094-4E91-8E1C-7ACD96AE3DF5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12A3-1DBA-45FD-958C-066C647BB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129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64A37-E094-4E91-8E1C-7ACD96AE3DF5}" type="datetimeFigureOut">
              <a:rPr lang="hu-HU" smtClean="0"/>
              <a:t>2023. 08. 29.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E12A3-1DBA-45FD-958C-066C647BB9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592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C9O6AsUyKP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30056" y="1322474"/>
            <a:ext cx="9144000" cy="437052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5600" b="1" dirty="0" smtClean="0"/>
              <a:t>Géza Horváth</a:t>
            </a:r>
            <a:br>
              <a:rPr lang="hu-HU" sz="5600" b="1" dirty="0" smtClean="0"/>
            </a:br>
            <a:r>
              <a:rPr lang="hu-HU" sz="5600" b="1" dirty="0" smtClean="0"/>
              <a:t/>
            </a:r>
            <a:br>
              <a:rPr lang="hu-HU" sz="5600" b="1" dirty="0" smtClean="0"/>
            </a:br>
            <a:r>
              <a:rPr lang="hu-HU" sz="5600" b="1" dirty="0" err="1" smtClean="0"/>
              <a:t>Protestantische</a:t>
            </a:r>
            <a:r>
              <a:rPr lang="hu-HU" sz="5600" b="1" dirty="0" smtClean="0"/>
              <a:t> </a:t>
            </a:r>
            <a:r>
              <a:rPr lang="hu-HU" sz="5600" b="1" dirty="0" err="1" smtClean="0"/>
              <a:t>Traditionen</a:t>
            </a:r>
            <a:r>
              <a:rPr lang="hu-HU" sz="5600" b="1" dirty="0" smtClean="0"/>
              <a:t> in der </a:t>
            </a:r>
            <a:r>
              <a:rPr lang="hu-HU" sz="5600" b="1" dirty="0" err="1" smtClean="0"/>
              <a:t>deutschsprachigen</a:t>
            </a:r>
            <a:r>
              <a:rPr lang="hu-HU" sz="5600" b="1" dirty="0" smtClean="0"/>
              <a:t> </a:t>
            </a:r>
            <a:r>
              <a:rPr lang="hu-HU" sz="5600" b="1" dirty="0" err="1" smtClean="0"/>
              <a:t>Literatur</a:t>
            </a:r>
            <a:r>
              <a:rPr lang="hu-HU" sz="5600" b="1" dirty="0"/>
              <a:t> </a:t>
            </a:r>
            <a:r>
              <a:rPr lang="hu-HU" sz="5600" b="1" dirty="0" smtClean="0"/>
              <a:t>VI.</a:t>
            </a:r>
            <a:r>
              <a:rPr lang="hu-HU" sz="5600" dirty="0" smtClean="0"/>
              <a:t/>
            </a:r>
            <a:br>
              <a:rPr lang="hu-HU" sz="5600" dirty="0" smtClean="0"/>
            </a:br>
            <a:endParaRPr lang="hu-HU" sz="56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5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2321" y="1374416"/>
            <a:ext cx="10515600" cy="1325563"/>
          </a:xfrm>
        </p:spPr>
        <p:txBody>
          <a:bodyPr/>
          <a:lstStyle/>
          <a:p>
            <a:pPr algn="ctr"/>
            <a:r>
              <a:rPr lang="hu-HU" sz="3600" b="1" dirty="0" smtClean="0"/>
              <a:t>Friedrich </a:t>
            </a:r>
            <a:r>
              <a:rPr lang="hu-HU" sz="3600" b="1" dirty="0" err="1" smtClean="0"/>
              <a:t>Gottlieb</a:t>
            </a:r>
            <a:r>
              <a:rPr lang="hu-HU" sz="3600" b="1" dirty="0" smtClean="0"/>
              <a:t> Klopstock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2400" dirty="0" smtClean="0"/>
              <a:t>(1724–1803)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2321" y="3008132"/>
            <a:ext cx="10515600" cy="39452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Klopstock </a:t>
            </a:r>
            <a:r>
              <a:rPr lang="hu-HU" dirty="0" err="1" smtClean="0"/>
              <a:t>stammte</a:t>
            </a:r>
            <a:r>
              <a:rPr lang="hu-HU" dirty="0" smtClean="0"/>
              <a:t> </a:t>
            </a:r>
            <a:r>
              <a:rPr lang="hu-HU" dirty="0" err="1" smtClean="0"/>
              <a:t>aus</a:t>
            </a:r>
            <a:r>
              <a:rPr lang="hu-HU" dirty="0" smtClean="0"/>
              <a:t> </a:t>
            </a:r>
            <a:r>
              <a:rPr lang="hu-HU" dirty="0" err="1" smtClean="0"/>
              <a:t>einer</a:t>
            </a:r>
            <a:r>
              <a:rPr lang="hu-HU" dirty="0" smtClean="0"/>
              <a:t> </a:t>
            </a:r>
            <a:r>
              <a:rPr lang="hu-HU" dirty="0" err="1" smtClean="0"/>
              <a:t>pietistischen</a:t>
            </a:r>
            <a:r>
              <a:rPr lang="hu-HU" dirty="0" smtClean="0"/>
              <a:t> </a:t>
            </a:r>
            <a:r>
              <a:rPr lang="hu-HU" dirty="0" err="1" smtClean="0"/>
              <a:t>Familie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1739: </a:t>
            </a:r>
            <a:r>
              <a:rPr lang="hu-HU" dirty="0" err="1" smtClean="0"/>
              <a:t>Schulpforta</a:t>
            </a:r>
            <a:r>
              <a:rPr lang="hu-HU" dirty="0" smtClean="0"/>
              <a:t> (</a:t>
            </a:r>
            <a:r>
              <a:rPr lang="hu-HU" dirty="0" err="1" smtClean="0"/>
              <a:t>klassiche</a:t>
            </a:r>
            <a:r>
              <a:rPr lang="hu-HU" dirty="0" smtClean="0"/>
              <a:t> </a:t>
            </a:r>
            <a:r>
              <a:rPr lang="hu-HU" dirty="0" err="1" smtClean="0"/>
              <a:t>Sprachen</a:t>
            </a:r>
            <a:r>
              <a:rPr lang="hu-HU" dirty="0" smtClean="0"/>
              <a:t> und </a:t>
            </a:r>
            <a:r>
              <a:rPr lang="hu-HU" dirty="0" err="1" smtClean="0"/>
              <a:t>Autoren</a:t>
            </a:r>
            <a:r>
              <a:rPr lang="hu-HU" dirty="0" smtClean="0"/>
              <a:t>)</a:t>
            </a:r>
          </a:p>
          <a:p>
            <a:pPr marL="0" indent="0" algn="ctr">
              <a:buNone/>
            </a:pPr>
            <a:r>
              <a:rPr lang="hu-HU" dirty="0" smtClean="0"/>
              <a:t>1745: </a:t>
            </a:r>
            <a:r>
              <a:rPr lang="hu-HU" dirty="0" err="1" smtClean="0"/>
              <a:t>Studium</a:t>
            </a:r>
            <a:r>
              <a:rPr lang="hu-HU" dirty="0" smtClean="0"/>
              <a:t> der </a:t>
            </a:r>
            <a:r>
              <a:rPr lang="hu-HU" dirty="0" err="1" smtClean="0"/>
              <a:t>evangelischen</a:t>
            </a:r>
            <a:r>
              <a:rPr lang="hu-HU" dirty="0" smtClean="0"/>
              <a:t> </a:t>
            </a:r>
            <a:r>
              <a:rPr lang="hu-HU" dirty="0" err="1" smtClean="0"/>
              <a:t>Theologie</a:t>
            </a:r>
            <a:r>
              <a:rPr lang="hu-HU" dirty="0" smtClean="0"/>
              <a:t> in Jena (</a:t>
            </a:r>
            <a:r>
              <a:rPr lang="hu-HU" dirty="0" err="1" smtClean="0"/>
              <a:t>erste</a:t>
            </a:r>
            <a:r>
              <a:rPr lang="hu-HU" dirty="0" smtClean="0"/>
              <a:t> </a:t>
            </a:r>
            <a:r>
              <a:rPr lang="hu-HU" dirty="0" err="1" smtClean="0"/>
              <a:t>drei</a:t>
            </a:r>
            <a:r>
              <a:rPr lang="hu-HU" dirty="0" smtClean="0"/>
              <a:t> </a:t>
            </a:r>
            <a:r>
              <a:rPr lang="hu-HU" dirty="0" err="1" smtClean="0"/>
              <a:t>Gesänge</a:t>
            </a:r>
            <a:r>
              <a:rPr lang="hu-HU" dirty="0" smtClean="0"/>
              <a:t> des </a:t>
            </a:r>
            <a:r>
              <a:rPr lang="hu-HU" i="1" dirty="0" err="1" smtClean="0"/>
              <a:t>Messias</a:t>
            </a:r>
            <a:r>
              <a:rPr lang="hu-HU" dirty="0" smtClean="0"/>
              <a:t> </a:t>
            </a:r>
            <a:r>
              <a:rPr lang="hu-HU" dirty="0" smtClean="0"/>
              <a:t>in </a:t>
            </a:r>
            <a:r>
              <a:rPr lang="hu-HU" dirty="0" err="1" smtClean="0"/>
              <a:t>Prosa</a:t>
            </a:r>
            <a:r>
              <a:rPr lang="hu-HU" dirty="0" smtClean="0"/>
              <a:t>)</a:t>
            </a:r>
          </a:p>
          <a:p>
            <a:pPr marL="0" indent="0" algn="ctr">
              <a:buNone/>
            </a:pPr>
            <a:r>
              <a:rPr lang="hu-HU" dirty="0" smtClean="0"/>
              <a:t>1750: Zürich (</a:t>
            </a:r>
            <a:r>
              <a:rPr lang="hu-HU" dirty="0" err="1" smtClean="0"/>
              <a:t>auf</a:t>
            </a:r>
            <a:r>
              <a:rPr lang="hu-HU" dirty="0" smtClean="0"/>
              <a:t> </a:t>
            </a:r>
            <a:r>
              <a:rPr lang="hu-HU" dirty="0" err="1" smtClean="0"/>
              <a:t>Einladung</a:t>
            </a:r>
            <a:r>
              <a:rPr lang="hu-HU" dirty="0" smtClean="0"/>
              <a:t> </a:t>
            </a:r>
            <a:r>
              <a:rPr lang="hu-HU" dirty="0" err="1" smtClean="0"/>
              <a:t>Bodmers</a:t>
            </a:r>
            <a:r>
              <a:rPr lang="hu-HU" dirty="0" smtClean="0"/>
              <a:t>)</a:t>
            </a:r>
          </a:p>
          <a:p>
            <a:pPr marL="0" indent="0" algn="ctr">
              <a:buNone/>
            </a:pPr>
            <a:r>
              <a:rPr lang="hu-HU" dirty="0" smtClean="0"/>
              <a:t>1750: 3 </a:t>
            </a:r>
            <a:r>
              <a:rPr lang="hu-HU" dirty="0" err="1" smtClean="0"/>
              <a:t>Jahre</a:t>
            </a:r>
            <a:r>
              <a:rPr lang="hu-HU" dirty="0" smtClean="0"/>
              <a:t> </a:t>
            </a:r>
            <a:r>
              <a:rPr lang="hu-HU" dirty="0" err="1" smtClean="0"/>
              <a:t>Dänemark</a:t>
            </a:r>
            <a:r>
              <a:rPr lang="hu-HU" dirty="0" smtClean="0"/>
              <a:t> (</a:t>
            </a:r>
            <a:r>
              <a:rPr lang="hu-HU" dirty="0" err="1" smtClean="0"/>
              <a:t>auf</a:t>
            </a:r>
            <a:r>
              <a:rPr lang="hu-HU" dirty="0" smtClean="0"/>
              <a:t> </a:t>
            </a:r>
            <a:r>
              <a:rPr lang="hu-HU" dirty="0" err="1" smtClean="0"/>
              <a:t>Einladung</a:t>
            </a:r>
            <a:r>
              <a:rPr lang="hu-HU" dirty="0" smtClean="0"/>
              <a:t> des </a:t>
            </a:r>
            <a:r>
              <a:rPr lang="hu-HU" dirty="0" err="1" smtClean="0"/>
              <a:t>Königs</a:t>
            </a:r>
            <a:r>
              <a:rPr lang="hu-HU" dirty="0" smtClean="0"/>
              <a:t> Friedrich V., </a:t>
            </a:r>
            <a:r>
              <a:rPr lang="hu-HU" dirty="0" err="1" smtClean="0"/>
              <a:t>Vollendung</a:t>
            </a:r>
            <a:r>
              <a:rPr lang="hu-HU" dirty="0" smtClean="0"/>
              <a:t> des </a:t>
            </a:r>
            <a:r>
              <a:rPr lang="hu-HU" i="1" dirty="0" err="1" smtClean="0">
                <a:solidFill>
                  <a:srgbClr val="C00000"/>
                </a:solidFill>
              </a:rPr>
              <a:t>Messias</a:t>
            </a:r>
            <a:endParaRPr lang="hu-HU" dirty="0" smtClean="0"/>
          </a:p>
          <a:p>
            <a:pPr algn="ctr"/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9573" y="11810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Klopstock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9573" y="250666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1774</a:t>
            </a:r>
            <a:endParaRPr lang="hu-HU" dirty="0"/>
          </a:p>
          <a:p>
            <a:pPr marL="0" indent="0" algn="ctr">
              <a:buNone/>
            </a:pPr>
            <a:r>
              <a:rPr lang="hu-HU" i="1" dirty="0" smtClean="0">
                <a:solidFill>
                  <a:srgbClr val="C00000"/>
                </a:solidFill>
              </a:rPr>
              <a:t>Die </a:t>
            </a:r>
            <a:r>
              <a:rPr lang="hu-HU" i="1" dirty="0" err="1">
                <a:solidFill>
                  <a:srgbClr val="C00000"/>
                </a:solidFill>
              </a:rPr>
              <a:t>deutsche</a:t>
            </a:r>
            <a:r>
              <a:rPr lang="hu-HU" i="1" dirty="0">
                <a:solidFill>
                  <a:srgbClr val="C00000"/>
                </a:solidFill>
              </a:rPr>
              <a:t> </a:t>
            </a:r>
            <a:r>
              <a:rPr lang="hu-HU" i="1" dirty="0" err="1" smtClean="0">
                <a:solidFill>
                  <a:srgbClr val="C00000"/>
                </a:solidFill>
              </a:rPr>
              <a:t>Gelehrtenrepublik</a:t>
            </a:r>
            <a:endParaRPr lang="hu-HU" i="1" dirty="0" smtClean="0"/>
          </a:p>
          <a:p>
            <a:pPr marL="0" indent="0" algn="ctr">
              <a:buNone/>
            </a:pPr>
            <a:r>
              <a:rPr lang="hu-HU" dirty="0" err="1" smtClean="0"/>
              <a:t>statt</a:t>
            </a:r>
            <a:r>
              <a:rPr lang="hu-HU" dirty="0" smtClean="0"/>
              <a:t> </a:t>
            </a:r>
            <a:r>
              <a:rPr lang="hu-HU" dirty="0" err="1"/>
              <a:t>Fürstenherrschaft</a:t>
            </a:r>
            <a:r>
              <a:rPr lang="hu-HU" dirty="0"/>
              <a:t> </a:t>
            </a:r>
            <a:r>
              <a:rPr lang="hu-HU" dirty="0" err="1"/>
              <a:t>gebildete</a:t>
            </a:r>
            <a:r>
              <a:rPr lang="hu-HU" dirty="0"/>
              <a:t> </a:t>
            </a:r>
            <a:r>
              <a:rPr lang="hu-HU" b="1" dirty="0" err="1"/>
              <a:t>geistige</a:t>
            </a:r>
            <a:r>
              <a:rPr lang="hu-HU" b="1" dirty="0"/>
              <a:t> </a:t>
            </a:r>
            <a:r>
              <a:rPr lang="hu-HU" b="1" dirty="0" err="1"/>
              <a:t>Elite</a:t>
            </a:r>
            <a:r>
              <a:rPr lang="hu-HU" b="1" dirty="0"/>
              <a:t> </a:t>
            </a:r>
            <a:r>
              <a:rPr lang="hu-HU" dirty="0" err="1"/>
              <a:t>als</a:t>
            </a:r>
            <a:r>
              <a:rPr lang="hu-HU" dirty="0"/>
              <a:t> </a:t>
            </a:r>
            <a:r>
              <a:rPr lang="hu-HU" dirty="0" err="1"/>
              <a:t>Führungsmacht</a:t>
            </a:r>
            <a:r>
              <a:rPr lang="hu-HU" dirty="0"/>
              <a:t> → </a:t>
            </a:r>
            <a:r>
              <a:rPr lang="hu-HU" dirty="0" err="1"/>
              <a:t>die</a:t>
            </a:r>
            <a:r>
              <a:rPr lang="hu-HU" dirty="0"/>
              <a:t> </a:t>
            </a:r>
            <a:r>
              <a:rPr lang="hu-HU" b="1" dirty="0" err="1"/>
              <a:t>Republik</a:t>
            </a:r>
            <a:r>
              <a:rPr lang="hu-HU" dirty="0"/>
              <a:t> </a:t>
            </a:r>
            <a:r>
              <a:rPr lang="hu-HU" dirty="0" err="1"/>
              <a:t>soll</a:t>
            </a:r>
            <a:r>
              <a:rPr lang="hu-HU" dirty="0"/>
              <a:t> von </a:t>
            </a:r>
            <a:r>
              <a:rPr lang="hu-HU" dirty="0" err="1"/>
              <a:t>Aledermännern</a:t>
            </a:r>
            <a:r>
              <a:rPr lang="hu-HU" dirty="0"/>
              <a:t> (</a:t>
            </a:r>
            <a:r>
              <a:rPr lang="hu-HU" dirty="0" err="1"/>
              <a:t>Vorsitzenden</a:t>
            </a:r>
            <a:r>
              <a:rPr lang="hu-HU" dirty="0"/>
              <a:t>), </a:t>
            </a:r>
            <a:r>
              <a:rPr lang="hu-HU" dirty="0" err="1"/>
              <a:t>Zünften</a:t>
            </a:r>
            <a:r>
              <a:rPr lang="hu-HU" dirty="0"/>
              <a:t> (</a:t>
            </a:r>
            <a:r>
              <a:rPr lang="hu-HU" dirty="0" err="1"/>
              <a:t>Bürgern</a:t>
            </a:r>
            <a:r>
              <a:rPr lang="hu-HU" dirty="0"/>
              <a:t>) und </a:t>
            </a:r>
            <a:r>
              <a:rPr lang="hu-HU" dirty="0" err="1"/>
              <a:t>vom</a:t>
            </a:r>
            <a:r>
              <a:rPr lang="hu-HU" dirty="0"/>
              <a:t> </a:t>
            </a:r>
            <a:r>
              <a:rPr lang="hu-HU" dirty="0" err="1"/>
              <a:t>Volk</a:t>
            </a:r>
            <a:r>
              <a:rPr lang="hu-HU" dirty="0"/>
              <a:t> </a:t>
            </a:r>
            <a:r>
              <a:rPr lang="hu-HU" dirty="0" err="1"/>
              <a:t>regiert</a:t>
            </a:r>
            <a:r>
              <a:rPr lang="hu-HU" dirty="0"/>
              <a:t> </a:t>
            </a:r>
            <a:r>
              <a:rPr lang="hu-HU" dirty="0" err="1"/>
              <a:t>werden</a:t>
            </a:r>
            <a:r>
              <a:rPr lang="hu-HU" dirty="0"/>
              <a:t> (</a:t>
            </a:r>
            <a:r>
              <a:rPr lang="hu-HU" dirty="0" err="1"/>
              <a:t>dem</a:t>
            </a:r>
            <a:r>
              <a:rPr lang="hu-HU" dirty="0"/>
              <a:t> </a:t>
            </a:r>
            <a:r>
              <a:rPr lang="hu-HU" dirty="0" err="1"/>
              <a:t>Volk</a:t>
            </a:r>
            <a:r>
              <a:rPr lang="hu-HU" dirty="0"/>
              <a:t> </a:t>
            </a:r>
            <a:r>
              <a:rPr lang="hu-HU" dirty="0" err="1"/>
              <a:t>wird</a:t>
            </a:r>
            <a:r>
              <a:rPr lang="hu-HU" dirty="0"/>
              <a:t> – </a:t>
            </a:r>
            <a:r>
              <a:rPr lang="hu-HU" dirty="0" err="1"/>
              <a:t>Pöbel</a:t>
            </a:r>
            <a:r>
              <a:rPr lang="hu-HU" dirty="0"/>
              <a:t> – </a:t>
            </a:r>
            <a:r>
              <a:rPr lang="hu-HU" dirty="0" err="1"/>
              <a:t>keine</a:t>
            </a:r>
            <a:r>
              <a:rPr lang="hu-HU" dirty="0"/>
              <a:t> </a:t>
            </a:r>
            <a:r>
              <a:rPr lang="hu-HU" dirty="0" err="1"/>
              <a:t>Souverenität</a:t>
            </a:r>
            <a:r>
              <a:rPr lang="hu-HU" dirty="0"/>
              <a:t> </a:t>
            </a:r>
            <a:r>
              <a:rPr lang="hu-HU" dirty="0" err="1"/>
              <a:t>zugesprochen</a:t>
            </a:r>
            <a:r>
              <a:rPr lang="hu-HU" dirty="0"/>
              <a:t>, es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nur</a:t>
            </a:r>
            <a:r>
              <a:rPr lang="hu-HU" dirty="0"/>
              <a:t> </a:t>
            </a:r>
            <a:r>
              <a:rPr lang="hu-HU" dirty="0" err="1"/>
              <a:t>ein</a:t>
            </a:r>
            <a:r>
              <a:rPr lang="hu-HU" dirty="0"/>
              <a:t> „</a:t>
            </a:r>
            <a:r>
              <a:rPr lang="hu-HU" dirty="0" err="1"/>
              <a:t>Schreier</a:t>
            </a:r>
            <a:r>
              <a:rPr lang="hu-HU" dirty="0"/>
              <a:t>” </a:t>
            </a:r>
            <a:r>
              <a:rPr lang="hu-HU" dirty="0" err="1"/>
              <a:t>auf</a:t>
            </a:r>
            <a:r>
              <a:rPr lang="hu-HU" dirty="0"/>
              <a:t> </a:t>
            </a:r>
            <a:r>
              <a:rPr lang="hu-HU" dirty="0" err="1"/>
              <a:t>dem</a:t>
            </a:r>
            <a:r>
              <a:rPr lang="hu-HU" dirty="0"/>
              <a:t> </a:t>
            </a:r>
            <a:r>
              <a:rPr lang="hu-HU" dirty="0" err="1"/>
              <a:t>Landtag</a:t>
            </a:r>
            <a:r>
              <a:rPr lang="hu-HU" dirty="0"/>
              <a:t>)</a:t>
            </a:r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hu-HU" b="1" dirty="0" smtClean="0">
                <a:solidFill>
                  <a:srgbClr val="C00000"/>
                </a:solidFill>
              </a:rPr>
              <a:t>Das </a:t>
            </a:r>
            <a:r>
              <a:rPr lang="hu-HU" b="1" dirty="0" err="1">
                <a:solidFill>
                  <a:srgbClr val="C00000"/>
                </a:solidFill>
              </a:rPr>
              <a:t>höchste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Gut</a:t>
            </a:r>
            <a:r>
              <a:rPr lang="hu-HU" b="1" dirty="0">
                <a:solidFill>
                  <a:srgbClr val="C00000"/>
                </a:solidFill>
              </a:rPr>
              <a:t> in der </a:t>
            </a:r>
            <a:r>
              <a:rPr lang="hu-HU" b="1" dirty="0" err="1">
                <a:solidFill>
                  <a:srgbClr val="C00000"/>
                </a:solidFill>
              </a:rPr>
              <a:t>Republik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ist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die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Bildung</a:t>
            </a:r>
            <a:endParaRPr lang="hu-HU" b="1" dirty="0">
              <a:solidFill>
                <a:srgbClr val="C00000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526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0948" y="13912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Klopstock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0948" y="3315749"/>
            <a:ext cx="10515600" cy="3542251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/>
              <a:t>Erlebnisdichtung</a:t>
            </a:r>
            <a:endParaRPr lang="hu-HU" sz="2400" dirty="0" smtClean="0"/>
          </a:p>
          <a:p>
            <a:pPr algn="ctr"/>
            <a:r>
              <a:rPr lang="hu-HU" sz="2400" dirty="0" err="1" smtClean="0"/>
              <a:t>Innerlichkeit</a:t>
            </a:r>
            <a:endParaRPr lang="hu-HU" sz="2400" dirty="0" smtClean="0"/>
          </a:p>
          <a:p>
            <a:pPr algn="ctr"/>
            <a:r>
              <a:rPr lang="hu-HU" sz="2400" dirty="0" err="1" smtClean="0"/>
              <a:t>Deutscher</a:t>
            </a:r>
            <a:r>
              <a:rPr lang="hu-HU" sz="2400" dirty="0" smtClean="0"/>
              <a:t> Hexameter (</a:t>
            </a:r>
            <a:r>
              <a:rPr lang="hu-HU" sz="2400" i="1" dirty="0" err="1" smtClean="0"/>
              <a:t>Messias</a:t>
            </a:r>
            <a:r>
              <a:rPr lang="hu-HU" sz="2400" dirty="0" smtClean="0"/>
              <a:t>) – ᴗ ᴗ/ –ᴗᴗ/ – ᴗᴗ/ – ᴗ ᴗ/ – ᴗ ᴗ/ – ᴗ </a:t>
            </a:r>
          </a:p>
          <a:p>
            <a:pPr algn="ctr"/>
            <a:r>
              <a:rPr lang="hu-HU" sz="2400" dirty="0" err="1" smtClean="0"/>
              <a:t>Künstlerische</a:t>
            </a:r>
            <a:r>
              <a:rPr lang="hu-HU" sz="2400" dirty="0" smtClean="0"/>
              <a:t> </a:t>
            </a:r>
            <a:r>
              <a:rPr lang="hu-HU" sz="2400" dirty="0" err="1" smtClean="0"/>
              <a:t>Autonomie</a:t>
            </a:r>
            <a:r>
              <a:rPr lang="hu-HU" sz="2400" dirty="0" smtClean="0"/>
              <a:t> des </a:t>
            </a:r>
            <a:r>
              <a:rPr lang="hu-HU" sz="2400" dirty="0" err="1" smtClean="0"/>
              <a:t>Dichters</a:t>
            </a:r>
            <a:r>
              <a:rPr lang="hu-HU" sz="2400" dirty="0" smtClean="0"/>
              <a:t> ↔ </a:t>
            </a:r>
            <a:r>
              <a:rPr lang="hu-HU" sz="2400" dirty="0" err="1" smtClean="0"/>
              <a:t>Opitzens</a:t>
            </a:r>
            <a:r>
              <a:rPr lang="hu-HU" sz="2400" dirty="0" smtClean="0"/>
              <a:t> </a:t>
            </a:r>
            <a:r>
              <a:rPr lang="hu-HU" sz="2400" dirty="0" err="1" smtClean="0"/>
              <a:t>strenger</a:t>
            </a:r>
            <a:r>
              <a:rPr lang="hu-HU" sz="2400" dirty="0" smtClean="0"/>
              <a:t> </a:t>
            </a:r>
            <a:r>
              <a:rPr lang="hu-HU" sz="2400" dirty="0" err="1" smtClean="0"/>
              <a:t>Gebrauch</a:t>
            </a:r>
            <a:r>
              <a:rPr lang="hu-HU" sz="2400" dirty="0" smtClean="0"/>
              <a:t> </a:t>
            </a:r>
            <a:r>
              <a:rPr lang="hu-HU" sz="2400" dirty="0" err="1" smtClean="0"/>
              <a:t>des</a:t>
            </a:r>
            <a:r>
              <a:rPr lang="hu-HU" sz="2400" dirty="0" smtClean="0"/>
              <a:t> Reims – </a:t>
            </a:r>
            <a:r>
              <a:rPr lang="hu-HU" sz="2400" dirty="0" err="1" smtClean="0"/>
              <a:t>freie</a:t>
            </a:r>
            <a:r>
              <a:rPr lang="hu-HU" sz="2400" dirty="0" smtClean="0"/>
              <a:t> </a:t>
            </a:r>
            <a:r>
              <a:rPr lang="hu-HU" sz="2400" dirty="0" err="1" smtClean="0"/>
              <a:t>Reime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5453" y="153360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 smtClean="0"/>
              <a:t>Klopstock</a:t>
            </a:r>
            <a:r>
              <a:rPr lang="hu-HU" sz="4000" b="1" i="1" dirty="0" smtClean="0"/>
              <a:t>: Der </a:t>
            </a:r>
            <a:r>
              <a:rPr lang="hu-HU" sz="4000" b="1" i="1" dirty="0" err="1" smtClean="0"/>
              <a:t>Messias</a:t>
            </a:r>
            <a:r>
              <a:rPr lang="hu-HU" sz="4000" b="1" i="1" dirty="0" smtClean="0"/>
              <a:t>. En </a:t>
            </a:r>
            <a:r>
              <a:rPr lang="hu-HU" sz="4000" b="1" i="1" dirty="0" err="1" smtClean="0"/>
              <a:t>Heldengedicht</a:t>
            </a:r>
            <a:r>
              <a:rPr lang="hu-HU" sz="4000" b="1" i="1" dirty="0" smtClean="0"/>
              <a:t/>
            </a:r>
            <a:br>
              <a:rPr lang="hu-HU" sz="4000" b="1" i="1" dirty="0" smtClean="0"/>
            </a:br>
            <a:r>
              <a:rPr lang="hu-HU" sz="2700" dirty="0" err="1" smtClean="0"/>
              <a:t>Epos</a:t>
            </a:r>
            <a:r>
              <a:rPr lang="hu-HU" sz="2700" dirty="0" smtClean="0"/>
              <a:t> in 20 </a:t>
            </a:r>
            <a:r>
              <a:rPr lang="hu-HU" sz="2700" dirty="0" err="1" smtClean="0"/>
              <a:t>Gesängen</a:t>
            </a:r>
            <a:r>
              <a:rPr lang="hu-HU" sz="2700" dirty="0" smtClean="0"/>
              <a:t> (1773)</a:t>
            </a:r>
            <a:br>
              <a:rPr lang="hu-HU" sz="2700" dirty="0" smtClean="0"/>
            </a:br>
            <a:r>
              <a:rPr lang="hu-HU" sz="2700" dirty="0" err="1" smtClean="0"/>
              <a:t>Entstehung</a:t>
            </a:r>
            <a:r>
              <a:rPr lang="hu-HU" sz="2700" dirty="0" smtClean="0"/>
              <a:t>: 1748–1773</a:t>
            </a: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5453" y="3185084"/>
            <a:ext cx="10515600" cy="3751004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/>
              <a:t>Beginn</a:t>
            </a:r>
            <a:r>
              <a:rPr lang="hu-HU" sz="2400" dirty="0" smtClean="0"/>
              <a:t> der </a:t>
            </a:r>
            <a:r>
              <a:rPr lang="hu-HU" sz="2400" dirty="0" err="1" smtClean="0"/>
              <a:t>Empfindsamkeit</a:t>
            </a:r>
            <a:r>
              <a:rPr lang="hu-HU" sz="2400" dirty="0" smtClean="0"/>
              <a:t> in </a:t>
            </a:r>
            <a:r>
              <a:rPr lang="hu-HU" sz="2400" dirty="0" err="1" smtClean="0"/>
              <a:t>Deutschland</a:t>
            </a:r>
            <a:endParaRPr lang="hu-HU" sz="2400" dirty="0" smtClean="0"/>
          </a:p>
          <a:p>
            <a:pPr algn="ctr"/>
            <a:r>
              <a:rPr lang="hu-HU" sz="2400" dirty="0" err="1" smtClean="0"/>
              <a:t>Erster</a:t>
            </a:r>
            <a:r>
              <a:rPr lang="hu-HU" sz="2400" dirty="0" smtClean="0"/>
              <a:t> Hexameter in </a:t>
            </a:r>
            <a:r>
              <a:rPr lang="hu-HU" sz="2400" dirty="0" err="1" smtClean="0"/>
              <a:t>einem</a:t>
            </a:r>
            <a:r>
              <a:rPr lang="hu-HU" sz="2400" dirty="0" smtClean="0"/>
              <a:t> </a:t>
            </a:r>
            <a:r>
              <a:rPr lang="hu-HU" sz="2400" dirty="0" err="1" smtClean="0"/>
              <a:t>großen</a:t>
            </a:r>
            <a:r>
              <a:rPr lang="hu-HU" sz="2400" dirty="0" smtClean="0"/>
              <a:t> </a:t>
            </a:r>
            <a:r>
              <a:rPr lang="hu-HU" sz="2400" dirty="0" err="1" smtClean="0"/>
              <a:t>Werk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der </a:t>
            </a:r>
            <a:r>
              <a:rPr lang="hu-HU" sz="2400" dirty="0" err="1" smtClean="0"/>
              <a:t>deutschen</a:t>
            </a:r>
            <a:r>
              <a:rPr lang="hu-HU" sz="2400" dirty="0" smtClean="0"/>
              <a:t> </a:t>
            </a:r>
            <a:r>
              <a:rPr lang="hu-HU" sz="2400" dirty="0" err="1" smtClean="0"/>
              <a:t>Literatur</a:t>
            </a:r>
            <a:r>
              <a:rPr lang="hu-HU" sz="2400" dirty="0" smtClean="0"/>
              <a:t> in </a:t>
            </a:r>
            <a:r>
              <a:rPr lang="hu-HU" sz="2400" dirty="0" err="1" smtClean="0"/>
              <a:t>Anlehnung</a:t>
            </a:r>
            <a:r>
              <a:rPr lang="hu-HU" sz="2400" dirty="0" smtClean="0"/>
              <a:t> an </a:t>
            </a:r>
            <a:r>
              <a:rPr lang="hu-HU" sz="2400" dirty="0" err="1" smtClean="0"/>
              <a:t>Homer</a:t>
            </a:r>
            <a:endParaRPr lang="hu-HU" sz="2400" dirty="0" smtClean="0"/>
          </a:p>
          <a:p>
            <a:pPr algn="ctr"/>
            <a:r>
              <a:rPr lang="hu-HU" sz="2400" dirty="0" smtClean="0"/>
              <a:t>20 </a:t>
            </a:r>
            <a:r>
              <a:rPr lang="hu-HU" sz="2400" dirty="0" err="1" smtClean="0"/>
              <a:t>Gesänge</a:t>
            </a:r>
            <a:r>
              <a:rPr lang="hu-HU" sz="2400" dirty="0" smtClean="0"/>
              <a:t>, </a:t>
            </a:r>
            <a:r>
              <a:rPr lang="hu-HU" sz="2400" dirty="0" err="1" smtClean="0"/>
              <a:t>fast</a:t>
            </a:r>
            <a:r>
              <a:rPr lang="hu-HU" sz="2400" dirty="0" smtClean="0"/>
              <a:t> 20.000 Verse</a:t>
            </a:r>
          </a:p>
          <a:p>
            <a:pPr algn="ctr"/>
            <a:r>
              <a:rPr lang="hu-HU" sz="2400" dirty="0" err="1" smtClean="0"/>
              <a:t>Religiös-ekstatische</a:t>
            </a:r>
            <a:r>
              <a:rPr lang="hu-HU" sz="2400" dirty="0" smtClean="0"/>
              <a:t> </a:t>
            </a:r>
            <a:r>
              <a:rPr lang="hu-HU" sz="2400" dirty="0" err="1" smtClean="0"/>
              <a:t>Darstellung</a:t>
            </a:r>
            <a:r>
              <a:rPr lang="hu-HU" sz="2400" dirty="0" smtClean="0"/>
              <a:t> der </a:t>
            </a:r>
            <a:r>
              <a:rPr lang="hu-HU" sz="2400" dirty="0" err="1" smtClean="0"/>
              <a:t>himmlischen</a:t>
            </a:r>
            <a:r>
              <a:rPr lang="hu-HU" sz="2400" dirty="0" smtClean="0"/>
              <a:t> </a:t>
            </a:r>
            <a:r>
              <a:rPr lang="hu-HU" sz="2400" dirty="0" err="1" smtClean="0"/>
              <a:t>Liebe</a:t>
            </a:r>
            <a:r>
              <a:rPr lang="hu-HU" sz="2400" dirty="0" smtClean="0"/>
              <a:t> </a:t>
            </a:r>
            <a:r>
              <a:rPr lang="hu-HU" sz="2400" dirty="0" err="1" smtClean="0"/>
              <a:t>Gottes</a:t>
            </a:r>
            <a:r>
              <a:rPr lang="hu-HU" sz="2400" dirty="0" smtClean="0"/>
              <a:t> </a:t>
            </a:r>
            <a:r>
              <a:rPr lang="hu-HU" sz="2400" dirty="0" err="1" smtClean="0"/>
              <a:t>zu</a:t>
            </a:r>
            <a:r>
              <a:rPr lang="hu-HU" sz="2400" dirty="0" smtClean="0"/>
              <a:t> den </a:t>
            </a:r>
            <a:r>
              <a:rPr lang="hu-HU" sz="2400" dirty="0" err="1" smtClean="0"/>
              <a:t>Menschen</a:t>
            </a:r>
            <a:r>
              <a:rPr lang="hu-HU" sz="2400" dirty="0" smtClean="0"/>
              <a:t> und der Leiden und </a:t>
            </a:r>
            <a:r>
              <a:rPr lang="hu-HU" sz="2400" dirty="0" err="1" smtClean="0"/>
              <a:t>Auferstehung</a:t>
            </a:r>
            <a:r>
              <a:rPr lang="hu-HU" sz="2400" dirty="0" smtClean="0"/>
              <a:t> </a:t>
            </a:r>
            <a:r>
              <a:rPr lang="hu-HU" sz="2400" dirty="0" err="1" smtClean="0"/>
              <a:t>Christi</a:t>
            </a:r>
            <a:endParaRPr lang="hu-HU" sz="2400" dirty="0" smtClean="0"/>
          </a:p>
          <a:p>
            <a:pPr algn="ctr"/>
            <a:r>
              <a:rPr lang="hu-HU" sz="2400" dirty="0" err="1" smtClean="0"/>
              <a:t>Religiöses</a:t>
            </a:r>
            <a:r>
              <a:rPr lang="hu-HU" sz="2400" dirty="0" smtClean="0"/>
              <a:t> </a:t>
            </a:r>
            <a:r>
              <a:rPr lang="hu-HU" sz="2400" dirty="0" err="1" smtClean="0"/>
              <a:t>Erbauungsbuch</a:t>
            </a:r>
            <a:endParaRPr lang="hu-HU" sz="2400" dirty="0" smtClean="0"/>
          </a:p>
          <a:p>
            <a:pPr algn="ctr"/>
            <a:r>
              <a:rPr lang="hu-HU" sz="2400" dirty="0" err="1" smtClean="0"/>
              <a:t>Wirkung</a:t>
            </a:r>
            <a:r>
              <a:rPr lang="hu-HU" sz="2400" dirty="0" smtClean="0"/>
              <a:t> </a:t>
            </a:r>
            <a:r>
              <a:rPr lang="hu-HU" sz="2400" dirty="0" err="1" smtClean="0"/>
              <a:t>auf</a:t>
            </a:r>
            <a:r>
              <a:rPr lang="hu-HU" sz="2400" dirty="0" smtClean="0"/>
              <a:t> Goethe und Hölderlin (</a:t>
            </a:r>
            <a:r>
              <a:rPr lang="hu-HU" sz="2400" dirty="0" err="1" smtClean="0"/>
              <a:t>neue</a:t>
            </a:r>
            <a:r>
              <a:rPr lang="hu-HU" sz="2400" dirty="0" smtClean="0"/>
              <a:t> </a:t>
            </a:r>
            <a:r>
              <a:rPr lang="hu-HU" sz="2400" dirty="0" err="1" smtClean="0"/>
              <a:t>freie</a:t>
            </a:r>
            <a:r>
              <a:rPr lang="hu-HU" sz="2400" dirty="0" smtClean="0"/>
              <a:t> </a:t>
            </a:r>
            <a:r>
              <a:rPr lang="hu-HU" sz="2400" dirty="0" err="1" smtClean="0"/>
              <a:t>Rhythmen</a:t>
            </a:r>
            <a:r>
              <a:rPr lang="hu-HU" sz="2400" dirty="0" smtClean="0"/>
              <a:t>)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9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9573" y="13830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Klopstock: </a:t>
            </a:r>
            <a:r>
              <a:rPr lang="hu-HU" sz="3600" b="1" i="1" dirty="0" err="1" smtClean="0"/>
              <a:t>Messias</a:t>
            </a:r>
            <a:endParaRPr lang="hu-HU" sz="36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9573" y="3154197"/>
            <a:ext cx="10515600" cy="3635241"/>
          </a:xfrm>
        </p:spPr>
        <p:txBody>
          <a:bodyPr/>
          <a:lstStyle/>
          <a:p>
            <a:pPr marL="0" indent="0">
              <a:buNone/>
            </a:pPr>
            <a:r>
              <a:rPr lang="hu-HU" sz="2400" i="1" dirty="0" smtClean="0"/>
              <a:t>„</a:t>
            </a:r>
            <a:r>
              <a:rPr lang="hu-HU" sz="2400" i="1" dirty="0" err="1" smtClean="0"/>
              <a:t>Christi</a:t>
            </a:r>
            <a:r>
              <a:rPr lang="hu-HU" sz="2400" i="1" dirty="0" smtClean="0"/>
              <a:t> Leiden, </a:t>
            </a:r>
            <a:r>
              <a:rPr lang="hu-HU" sz="2400" i="1" dirty="0" err="1" smtClean="0"/>
              <a:t>Opfertat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Erhöhung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waren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das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Thema</a:t>
            </a:r>
            <a:r>
              <a:rPr lang="hu-HU" sz="2400" i="1" dirty="0" smtClean="0"/>
              <a:t>. </a:t>
            </a:r>
            <a:r>
              <a:rPr lang="hu-HU" sz="2400" i="1" dirty="0" err="1" smtClean="0"/>
              <a:t>Nicht</a:t>
            </a:r>
            <a:r>
              <a:rPr lang="hu-HU" sz="2400" i="1" dirty="0" smtClean="0"/>
              <a:t> mit </a:t>
            </a:r>
            <a:r>
              <a:rPr lang="hu-HU" sz="2400" i="1" dirty="0" err="1" smtClean="0"/>
              <a:t>dem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religiösen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Pessimismus</a:t>
            </a:r>
            <a:r>
              <a:rPr lang="hu-HU" sz="2400" i="1" dirty="0" smtClean="0"/>
              <a:t> des </a:t>
            </a:r>
            <a:r>
              <a:rPr lang="hu-HU" sz="2400" i="1" dirty="0" err="1" smtClean="0"/>
              <a:t>Barock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nicht</a:t>
            </a:r>
            <a:r>
              <a:rPr lang="hu-HU" sz="2400" i="1" dirty="0" smtClean="0"/>
              <a:t> mit </a:t>
            </a:r>
            <a:r>
              <a:rPr lang="hu-HU" sz="2400" i="1" dirty="0" err="1" smtClean="0"/>
              <a:t>dem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trüben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Sündenbewußtsein</a:t>
            </a:r>
            <a:r>
              <a:rPr lang="hu-HU" sz="2400" i="1" dirty="0" smtClean="0"/>
              <a:t> des </a:t>
            </a:r>
            <a:r>
              <a:rPr lang="hu-HU" sz="2400" i="1" dirty="0" err="1" smtClean="0"/>
              <a:t>Pietismus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oder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einem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aufgeklärten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Deismus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heraus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wurde</a:t>
            </a:r>
            <a:r>
              <a:rPr lang="hu-HU" sz="2400" i="1" dirty="0" smtClean="0"/>
              <a:t> der </a:t>
            </a:r>
            <a:r>
              <a:rPr lang="hu-HU" sz="2400" i="1" dirty="0" err="1" smtClean="0"/>
              <a:t>Messias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gestaltet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sondern</a:t>
            </a:r>
            <a:r>
              <a:rPr lang="hu-HU" sz="2400" i="1" dirty="0" smtClean="0"/>
              <a:t> mit </a:t>
            </a:r>
            <a:r>
              <a:rPr lang="hu-HU" sz="2400" i="1" dirty="0" err="1" smtClean="0"/>
              <a:t>jubelnden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Fanfaren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ertönt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das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Lied</a:t>
            </a:r>
            <a:r>
              <a:rPr lang="hu-HU" sz="2400" i="1" dirty="0" smtClean="0"/>
              <a:t> der </a:t>
            </a:r>
            <a:r>
              <a:rPr lang="hu-HU" sz="2400" i="1" dirty="0" err="1" smtClean="0"/>
              <a:t>beseligenden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erlösenden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Unsterblichkeit</a:t>
            </a:r>
            <a:r>
              <a:rPr lang="hu-HU" sz="2400" i="1" dirty="0" smtClean="0"/>
              <a:t>.” </a:t>
            </a:r>
            <a:r>
              <a:rPr lang="hu-HU" sz="1600" dirty="0" smtClean="0"/>
              <a:t>(Martini 192)</a:t>
            </a:r>
            <a:endParaRPr lang="hu-HU" sz="1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77816" y="15469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i="1" dirty="0" err="1" smtClean="0"/>
              <a:t>Messias</a:t>
            </a:r>
            <a:r>
              <a:rPr lang="hu-HU" sz="3600" b="1" i="1" dirty="0" smtClean="0"/>
              <a:t/>
            </a:r>
            <a:br>
              <a:rPr lang="hu-HU" sz="3600" b="1" i="1" dirty="0" smtClean="0"/>
            </a:br>
            <a:r>
              <a:rPr lang="hu-HU" sz="3600" b="1" i="1" dirty="0" err="1" smtClean="0"/>
              <a:t>Erster</a:t>
            </a:r>
            <a:r>
              <a:rPr lang="hu-HU" sz="3600" b="1" i="1" dirty="0" smtClean="0"/>
              <a:t> </a:t>
            </a:r>
            <a:r>
              <a:rPr lang="hu-HU" sz="3600" b="1" i="1" dirty="0" err="1" smtClean="0"/>
              <a:t>Gesang</a:t>
            </a:r>
            <a:endParaRPr lang="hu-HU" sz="36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7816" y="3542464"/>
            <a:ext cx="10515600" cy="38163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/>
              <a:t>„</a:t>
            </a:r>
            <a:r>
              <a:rPr lang="de-DE" sz="2400" i="1" dirty="0" smtClean="0"/>
              <a:t>Sing</a:t>
            </a:r>
            <a:r>
              <a:rPr lang="de-DE" sz="2400" i="1" dirty="0"/>
              <a:t>, unsterbliche Seele, der sündigen Menschen Erlösung,</a:t>
            </a:r>
            <a:br>
              <a:rPr lang="de-DE" sz="2400" i="1" dirty="0"/>
            </a:br>
            <a:r>
              <a:rPr lang="de-DE" sz="2400" i="1" dirty="0"/>
              <a:t>Die der Messias auf Erden in seiner Menschheit vollendet</a:t>
            </a:r>
            <a:br>
              <a:rPr lang="de-DE" sz="2400" i="1" dirty="0"/>
            </a:br>
            <a:r>
              <a:rPr lang="de-DE" sz="2400" i="1" dirty="0"/>
              <a:t>Und durch die er Adams Geschlechte die Liebe der Gottheit</a:t>
            </a:r>
            <a:br>
              <a:rPr lang="de-DE" sz="2400" i="1" dirty="0"/>
            </a:br>
            <a:r>
              <a:rPr lang="de-DE" sz="2400" i="1" dirty="0"/>
              <a:t>Mit dem Blute des heiligen Bundes von neuem geschenkt hat.</a:t>
            </a:r>
            <a:br>
              <a:rPr lang="de-DE" sz="2400" i="1" dirty="0"/>
            </a:br>
            <a:r>
              <a:rPr lang="de-DE" sz="2400" i="1" dirty="0"/>
              <a:t>Also geschah des Ewigen Wille. Vergebens </a:t>
            </a:r>
            <a:r>
              <a:rPr lang="de-DE" sz="2400" i="1" dirty="0" err="1"/>
              <a:t>erhub</a:t>
            </a:r>
            <a:r>
              <a:rPr lang="de-DE" sz="2400" i="1" dirty="0"/>
              <a:t> sich</a:t>
            </a:r>
            <a:br>
              <a:rPr lang="de-DE" sz="2400" i="1" dirty="0"/>
            </a:br>
            <a:r>
              <a:rPr lang="de-DE" sz="2400" i="1" dirty="0"/>
              <a:t>Satan wider den göttlichen Sohn, umsonst stand Judäa</a:t>
            </a:r>
            <a:br>
              <a:rPr lang="de-DE" sz="2400" i="1" dirty="0"/>
            </a:br>
            <a:r>
              <a:rPr lang="de-DE" sz="2400" i="1" dirty="0"/>
              <a:t>Wider ihn auf; er tat's und vollbrachte die große Versöhnung</a:t>
            </a:r>
            <a:r>
              <a:rPr lang="de-DE" sz="2400" i="1" dirty="0" smtClean="0"/>
              <a:t>.</a:t>
            </a:r>
            <a:r>
              <a:rPr lang="hu-HU" sz="2400" i="1" dirty="0" smtClean="0"/>
              <a:t>”</a:t>
            </a:r>
            <a:r>
              <a:rPr lang="de-DE" sz="2400" i="1" dirty="0" smtClean="0"/>
              <a:t> </a:t>
            </a:r>
            <a:endParaRPr lang="hu-HU" sz="2400" i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5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77815" y="10461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Klopstock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0203" y="2506662"/>
            <a:ext cx="11110823" cy="4351338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dirty="0" err="1" smtClean="0"/>
              <a:t>Hymnen</a:t>
            </a:r>
            <a:r>
              <a:rPr lang="hu-HU" sz="2400" dirty="0" smtClean="0"/>
              <a:t> in </a:t>
            </a:r>
            <a:r>
              <a:rPr lang="hu-HU" sz="2400" dirty="0" err="1" smtClean="0"/>
              <a:t>freien</a:t>
            </a:r>
            <a:r>
              <a:rPr lang="hu-HU" sz="2400" dirty="0" smtClean="0"/>
              <a:t> </a:t>
            </a:r>
            <a:r>
              <a:rPr lang="hu-HU" sz="2400" dirty="0" err="1" smtClean="0"/>
              <a:t>Rhythmen</a:t>
            </a:r>
            <a:r>
              <a:rPr lang="hu-HU" sz="2400" dirty="0" smtClean="0"/>
              <a:t> (1754) = „</a:t>
            </a:r>
            <a:r>
              <a:rPr lang="hu-HU" sz="2400" dirty="0" err="1" smtClean="0"/>
              <a:t>Gesänge</a:t>
            </a:r>
            <a:r>
              <a:rPr lang="hu-HU" sz="2400" dirty="0" smtClean="0"/>
              <a:t>” (Klopstock)</a:t>
            </a:r>
          </a:p>
          <a:p>
            <a:endParaRPr lang="hu-HU" sz="2400" i="1" dirty="0" smtClean="0"/>
          </a:p>
          <a:p>
            <a:pPr marL="0" indent="0" algn="ctr">
              <a:buNone/>
            </a:pPr>
            <a:r>
              <a:rPr lang="hu-HU" sz="2400" i="1" dirty="0" err="1" smtClean="0"/>
              <a:t>Oden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Elegien</a:t>
            </a:r>
            <a:r>
              <a:rPr lang="hu-HU" sz="2400" i="1" dirty="0" smtClean="0"/>
              <a:t> </a:t>
            </a:r>
            <a:r>
              <a:rPr lang="hu-HU" sz="2400" dirty="0" smtClean="0"/>
              <a:t>(1771) → </a:t>
            </a:r>
            <a:r>
              <a:rPr lang="hu-HU" sz="2400" i="1" dirty="0" smtClean="0">
                <a:solidFill>
                  <a:srgbClr val="C00000"/>
                </a:solidFill>
              </a:rPr>
              <a:t>Die </a:t>
            </a:r>
            <a:r>
              <a:rPr lang="hu-HU" sz="2400" i="1" dirty="0" err="1" smtClean="0">
                <a:solidFill>
                  <a:srgbClr val="C00000"/>
                </a:solidFill>
              </a:rPr>
              <a:t>Frühlingsfeier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smtClean="0"/>
              <a:t>(1759/1771) (</a:t>
            </a:r>
            <a:r>
              <a:rPr lang="hu-HU" sz="2400" dirty="0" err="1" smtClean="0"/>
              <a:t>vgl</a:t>
            </a:r>
            <a:r>
              <a:rPr lang="hu-HU" sz="2400" dirty="0" smtClean="0"/>
              <a:t>. Die </a:t>
            </a:r>
            <a:r>
              <a:rPr lang="hu-HU" sz="2400" dirty="0" err="1" smtClean="0"/>
              <a:t>Ballszene</a:t>
            </a:r>
            <a:r>
              <a:rPr lang="hu-HU" sz="2400" dirty="0" smtClean="0"/>
              <a:t> in </a:t>
            </a:r>
            <a:r>
              <a:rPr lang="hu-HU" sz="2400" dirty="0" err="1" smtClean="0"/>
              <a:t>Goethe</a:t>
            </a:r>
            <a:r>
              <a:rPr lang="hu-HU" sz="2400" i="1" dirty="0" err="1"/>
              <a:t>s</a:t>
            </a:r>
            <a:r>
              <a:rPr lang="hu-HU" sz="2400" i="1" dirty="0" smtClean="0"/>
              <a:t> </a:t>
            </a:r>
            <a:r>
              <a:rPr lang="hu-HU" sz="2400" i="1" dirty="0" smtClean="0">
                <a:solidFill>
                  <a:srgbClr val="C00000"/>
                </a:solidFill>
              </a:rPr>
              <a:t>Die Leiden des </a:t>
            </a:r>
            <a:r>
              <a:rPr lang="hu-HU" sz="2400" i="1" dirty="0" err="1" smtClean="0">
                <a:solidFill>
                  <a:srgbClr val="C00000"/>
                </a:solidFill>
              </a:rPr>
              <a:t>jungen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>
                <a:solidFill>
                  <a:srgbClr val="C00000"/>
                </a:solidFill>
              </a:rPr>
              <a:t>W</a:t>
            </a:r>
            <a:r>
              <a:rPr lang="hu-HU" sz="2400" i="1" dirty="0" err="1" smtClean="0">
                <a:solidFill>
                  <a:srgbClr val="C00000"/>
                </a:solidFill>
              </a:rPr>
              <a:t>erthers</a:t>
            </a:r>
            <a:r>
              <a:rPr lang="hu-HU" sz="2400" i="1" dirty="0" smtClean="0"/>
              <a:t>, 1774</a:t>
            </a:r>
            <a:r>
              <a:rPr lang="hu-HU" sz="2400" dirty="0" smtClean="0"/>
              <a:t>)</a:t>
            </a:r>
          </a:p>
          <a:p>
            <a:endParaRPr lang="hu-HU" sz="2400" i="1" dirty="0" smtClean="0"/>
          </a:p>
          <a:p>
            <a:pPr marL="0" indent="0" algn="ctr">
              <a:buNone/>
            </a:pPr>
            <a:r>
              <a:rPr lang="hu-HU" sz="2400" i="1" dirty="0" err="1" smtClean="0"/>
              <a:t>Subjektive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enthusiastisch-hymnische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gefühlsgeladene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Beschreibung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eines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Frühlingsgewitters</a:t>
            </a:r>
            <a:r>
              <a:rPr lang="hu-HU" sz="2400" i="1" dirty="0" smtClean="0"/>
              <a:t> → Lob des </a:t>
            </a:r>
            <a:r>
              <a:rPr lang="hu-HU" sz="2400" i="1" dirty="0" err="1" smtClean="0"/>
              <a:t>Schöpfers</a:t>
            </a:r>
            <a:r>
              <a:rPr lang="hu-HU" sz="2400" i="1" dirty="0" smtClean="0"/>
              <a:t> und der </a:t>
            </a:r>
            <a:r>
              <a:rPr lang="hu-HU" sz="2400" i="1" dirty="0" err="1" smtClean="0"/>
              <a:t>geschöpften</a:t>
            </a:r>
            <a:r>
              <a:rPr lang="hu-HU" sz="2400" i="1" dirty="0" smtClean="0"/>
              <a:t> Welt → das (</a:t>
            </a:r>
            <a:r>
              <a:rPr lang="hu-HU" sz="2400" i="1" dirty="0" err="1" smtClean="0"/>
              <a:t>lyrische</a:t>
            </a:r>
            <a:r>
              <a:rPr lang="hu-HU" sz="2400" i="1" dirty="0" smtClean="0"/>
              <a:t>) </a:t>
            </a:r>
            <a:r>
              <a:rPr lang="hu-HU" sz="2400" i="1" dirty="0" err="1" smtClean="0"/>
              <a:t>Ich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erblickt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im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kleinsten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Tröpfchen</a:t>
            </a:r>
            <a:r>
              <a:rPr lang="hu-HU" sz="2400" i="1" dirty="0" smtClean="0"/>
              <a:t> (</a:t>
            </a:r>
            <a:r>
              <a:rPr lang="hu-HU" sz="2400" i="1" dirty="0" err="1" smtClean="0"/>
              <a:t>Natur</a:t>
            </a:r>
            <a:r>
              <a:rPr lang="hu-HU" sz="2400" i="1" dirty="0" smtClean="0"/>
              <a:t>) </a:t>
            </a:r>
            <a:r>
              <a:rPr lang="hu-HU" sz="2400" i="1" dirty="0" err="1" smtClean="0"/>
              <a:t>Gottes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Allmächtigkeit</a:t>
            </a:r>
            <a:r>
              <a:rPr lang="hu-HU" sz="2400" i="1" dirty="0" smtClean="0"/>
              <a:t> und betet </a:t>
            </a:r>
            <a:r>
              <a:rPr lang="hu-HU" sz="2400" i="1" dirty="0" err="1" smtClean="0"/>
              <a:t>sie</a:t>
            </a:r>
            <a:r>
              <a:rPr lang="hu-HU" sz="2400" i="1" dirty="0" smtClean="0"/>
              <a:t> an…</a:t>
            </a:r>
          </a:p>
          <a:p>
            <a:pPr marL="0" indent="0">
              <a:buNone/>
            </a:pPr>
            <a:endParaRPr lang="hu-HU" i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5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622539" y="1352354"/>
            <a:ext cx="10515600" cy="1325563"/>
          </a:xfrm>
        </p:spPr>
        <p:txBody>
          <a:bodyPr/>
          <a:lstStyle/>
          <a:p>
            <a:pPr algn="ctr"/>
            <a:r>
              <a:rPr lang="hu-HU" sz="3600" b="1" dirty="0" smtClean="0"/>
              <a:t>Die </a:t>
            </a:r>
            <a:r>
              <a:rPr lang="hu-HU" sz="3600" b="1" dirty="0" err="1" smtClean="0"/>
              <a:t>Frühlingsfeier</a:t>
            </a:r>
            <a:r>
              <a:rPr lang="hu-HU" sz="3600" b="1" dirty="0" smtClean="0"/>
              <a:t> </a:t>
            </a:r>
            <a:r>
              <a:rPr lang="hu-HU" sz="2400" dirty="0" smtClean="0"/>
              <a:t>(1.-3. </a:t>
            </a:r>
            <a:r>
              <a:rPr lang="hu-HU" sz="2400" dirty="0" err="1" smtClean="0"/>
              <a:t>Strophen</a:t>
            </a:r>
            <a:r>
              <a:rPr lang="hu-HU" sz="2400" dirty="0" smtClean="0"/>
              <a:t>)</a:t>
            </a:r>
            <a:br>
              <a:rPr lang="hu-HU" sz="2400" dirty="0" smtClean="0"/>
            </a:br>
            <a:r>
              <a:rPr lang="hu-HU" sz="2400" dirty="0" err="1"/>
              <a:t>E</a:t>
            </a:r>
            <a:r>
              <a:rPr lang="hu-HU" sz="2400" dirty="0" err="1" smtClean="0"/>
              <a:t>ines</a:t>
            </a:r>
            <a:r>
              <a:rPr lang="hu-HU" sz="2400" dirty="0" smtClean="0"/>
              <a:t> des </a:t>
            </a:r>
            <a:r>
              <a:rPr lang="hu-HU" sz="2400" dirty="0" err="1" smtClean="0"/>
              <a:t>bekanntesten</a:t>
            </a:r>
            <a:r>
              <a:rPr lang="hu-HU" sz="2400" dirty="0" smtClean="0"/>
              <a:t> </a:t>
            </a:r>
            <a:r>
              <a:rPr lang="hu-HU" sz="2400" dirty="0" err="1" smtClean="0"/>
              <a:t>deutschen</a:t>
            </a:r>
            <a:r>
              <a:rPr lang="hu-HU" sz="2400" dirty="0" smtClean="0"/>
              <a:t> </a:t>
            </a:r>
            <a:r>
              <a:rPr lang="hu-HU" sz="2400" dirty="0" err="1" smtClean="0"/>
              <a:t>Gedichte</a:t>
            </a:r>
            <a:r>
              <a:rPr lang="hu-HU" sz="2400" dirty="0" smtClean="0"/>
              <a:t> in der 2. </a:t>
            </a:r>
            <a:r>
              <a:rPr lang="hu-HU" sz="2400" dirty="0" err="1" smtClean="0"/>
              <a:t>Hälfte</a:t>
            </a:r>
            <a:r>
              <a:rPr lang="hu-HU" sz="2400" dirty="0" smtClean="0"/>
              <a:t> des 18. </a:t>
            </a:r>
            <a:r>
              <a:rPr lang="hu-HU" sz="2400" dirty="0" err="1" smtClean="0"/>
              <a:t>Jhrs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2171078" y="2506662"/>
            <a:ext cx="896706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i="1" dirty="0"/>
              <a:t>Nicht in den </a:t>
            </a:r>
            <a:r>
              <a:rPr lang="de-DE" sz="2400" i="1" dirty="0">
                <a:solidFill>
                  <a:srgbClr val="C00000"/>
                </a:solidFill>
              </a:rPr>
              <a:t>Ozean</a:t>
            </a:r>
            <a:r>
              <a:rPr lang="de-DE" sz="2400" i="1" dirty="0"/>
              <a:t> der Welten alle</a:t>
            </a:r>
            <a:br>
              <a:rPr lang="de-DE" sz="2400" i="1" dirty="0"/>
            </a:br>
            <a:r>
              <a:rPr lang="de-DE" sz="2400" i="1" dirty="0"/>
              <a:t>Will ich mich stürzen! schweben nicht,</a:t>
            </a:r>
            <a:br>
              <a:rPr lang="de-DE" sz="2400" i="1" dirty="0"/>
            </a:br>
            <a:r>
              <a:rPr lang="de-DE" sz="2400" i="1" dirty="0"/>
              <a:t>Wo die ersten </a:t>
            </a:r>
            <a:r>
              <a:rPr lang="de-DE" sz="2400" i="1" dirty="0" err="1"/>
              <a:t>Erschaffnen</a:t>
            </a:r>
            <a:r>
              <a:rPr lang="de-DE" sz="2400" i="1" dirty="0"/>
              <a:t>, die Jubelchöre der Söhne des Lichts,</a:t>
            </a:r>
            <a:br>
              <a:rPr lang="de-DE" sz="2400" i="1" dirty="0"/>
            </a:br>
            <a:r>
              <a:rPr lang="de-DE" sz="2400" i="1" dirty="0"/>
              <a:t>Anbeten, tief anbeten! und in Entzückung </a:t>
            </a:r>
            <a:r>
              <a:rPr lang="de-DE" sz="2400" i="1" dirty="0" err="1" smtClean="0"/>
              <a:t>vergehn</a:t>
            </a:r>
            <a:r>
              <a:rPr lang="de-DE" sz="2400" i="1" dirty="0" smtClean="0"/>
              <a:t>!</a:t>
            </a:r>
            <a:endParaRPr lang="hu-HU" sz="2400" i="1" dirty="0" smtClean="0"/>
          </a:p>
          <a:p>
            <a:pPr marL="0" indent="0">
              <a:buNone/>
            </a:pPr>
            <a:r>
              <a:rPr lang="de-DE" sz="2400" i="1" dirty="0" smtClean="0"/>
              <a:t>Nur </a:t>
            </a:r>
            <a:r>
              <a:rPr lang="de-DE" sz="2400" i="1" dirty="0"/>
              <a:t>um den </a:t>
            </a:r>
            <a:r>
              <a:rPr lang="de-DE" sz="2400" i="1" dirty="0">
                <a:solidFill>
                  <a:srgbClr val="C00000"/>
                </a:solidFill>
              </a:rPr>
              <a:t>Tropfen</a:t>
            </a:r>
            <a:r>
              <a:rPr lang="de-DE" sz="2400" i="1" dirty="0"/>
              <a:t> am Eimer,</a:t>
            </a:r>
            <a:br>
              <a:rPr lang="de-DE" sz="2400" i="1" dirty="0"/>
            </a:br>
            <a:r>
              <a:rPr lang="de-DE" sz="2400" i="1" dirty="0"/>
              <a:t>Um die Erde nur, will ich schweben, und anbeten!</a:t>
            </a:r>
            <a:br>
              <a:rPr lang="de-DE" sz="2400" i="1" dirty="0"/>
            </a:br>
            <a:r>
              <a:rPr lang="de-DE" sz="2400" i="1" dirty="0"/>
              <a:t>Halleluja! Halleluja! Der Tropfen am Eimer</a:t>
            </a:r>
            <a:br>
              <a:rPr lang="de-DE" sz="2400" i="1" dirty="0"/>
            </a:br>
            <a:r>
              <a:rPr lang="de-DE" sz="2400" i="1" dirty="0"/>
              <a:t>Rann aus der Hand, des Allmächtigen auch</a:t>
            </a:r>
            <a:r>
              <a:rPr lang="de-DE" sz="2400" i="1" dirty="0" smtClean="0"/>
              <a:t>!</a:t>
            </a:r>
            <a:endParaRPr lang="hu-HU" sz="2400" i="1" dirty="0" smtClean="0"/>
          </a:p>
          <a:p>
            <a:pPr marL="0" indent="0">
              <a:buNone/>
            </a:pPr>
            <a:r>
              <a:rPr lang="de-DE" sz="2400" i="1" dirty="0"/>
              <a:t>Da der Hand des Allmächtigen</a:t>
            </a:r>
            <a:br>
              <a:rPr lang="de-DE" sz="2400" i="1" dirty="0"/>
            </a:br>
            <a:r>
              <a:rPr lang="de-DE" sz="2400" i="1" dirty="0"/>
              <a:t>Die größeren Erden entquollen!</a:t>
            </a:r>
            <a:br>
              <a:rPr lang="de-DE" sz="2400" i="1" dirty="0"/>
            </a:br>
            <a:r>
              <a:rPr lang="de-DE" sz="2400" i="1" dirty="0"/>
              <a:t>Die Ströme des Lichts rauschten, und Siebengestirne wurden,</a:t>
            </a:r>
            <a:br>
              <a:rPr lang="de-DE" sz="2400" i="1" dirty="0"/>
            </a:br>
            <a:r>
              <a:rPr lang="de-DE" sz="2400" i="1" dirty="0">
                <a:solidFill>
                  <a:srgbClr val="C00000"/>
                </a:solidFill>
              </a:rPr>
              <a:t>Da </a:t>
            </a:r>
            <a:r>
              <a:rPr lang="de-DE" sz="2400" i="1" dirty="0" err="1">
                <a:solidFill>
                  <a:srgbClr val="C00000"/>
                </a:solidFill>
              </a:rPr>
              <a:t>entrannest</a:t>
            </a:r>
            <a:r>
              <a:rPr lang="de-DE" sz="2400" i="1" dirty="0">
                <a:solidFill>
                  <a:srgbClr val="C00000"/>
                </a:solidFill>
              </a:rPr>
              <a:t> du, Tropfen, der Hand des Allmächtigen</a:t>
            </a:r>
            <a:r>
              <a:rPr lang="de-DE" sz="2400" i="1" dirty="0"/>
              <a:t>!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5" name="Picture 1" descr="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891" y="4174735"/>
            <a:ext cx="1428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77816" y="14779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… und die </a:t>
            </a:r>
            <a:r>
              <a:rPr lang="hu-HU" sz="3200" dirty="0" err="1" smtClean="0"/>
              <a:t>letzten</a:t>
            </a:r>
            <a:r>
              <a:rPr lang="hu-HU" sz="3200" dirty="0" smtClean="0"/>
              <a:t> </a:t>
            </a:r>
            <a:r>
              <a:rPr lang="hu-HU" sz="3200" dirty="0" err="1" smtClean="0"/>
              <a:t>beiden</a:t>
            </a:r>
            <a:r>
              <a:rPr lang="hu-HU" sz="3200" dirty="0" smtClean="0"/>
              <a:t> der 28 </a:t>
            </a:r>
            <a:r>
              <a:rPr lang="hu-HU" sz="3200" dirty="0" err="1" smtClean="0"/>
              <a:t>Strophen</a:t>
            </a:r>
            <a:r>
              <a:rPr lang="hu-HU" sz="3200" dirty="0" smtClean="0"/>
              <a:t>: nach </a:t>
            </a:r>
            <a:r>
              <a:rPr lang="hu-HU" sz="3200" dirty="0" err="1" smtClean="0"/>
              <a:t>dem</a:t>
            </a:r>
            <a:r>
              <a:rPr lang="hu-HU" sz="3200" dirty="0" smtClean="0"/>
              <a:t> </a:t>
            </a:r>
            <a:r>
              <a:rPr lang="hu-HU" sz="3200" dirty="0" err="1" smtClean="0"/>
              <a:t>heftigen</a:t>
            </a:r>
            <a:r>
              <a:rPr lang="hu-HU" sz="3200" dirty="0" smtClean="0"/>
              <a:t> Sturm </a:t>
            </a:r>
            <a:r>
              <a:rPr lang="hu-HU" sz="3200" dirty="0" err="1" smtClean="0"/>
              <a:t>kommt</a:t>
            </a:r>
            <a:r>
              <a:rPr lang="hu-HU" sz="3200" dirty="0" smtClean="0"/>
              <a:t> der </a:t>
            </a:r>
            <a:r>
              <a:rPr lang="hu-HU" sz="3200" dirty="0" err="1" smtClean="0"/>
              <a:t>erquickende</a:t>
            </a:r>
            <a:r>
              <a:rPr lang="hu-HU" sz="3200" dirty="0" smtClean="0"/>
              <a:t>, </a:t>
            </a:r>
            <a:r>
              <a:rPr lang="hu-HU" sz="3200" dirty="0" err="1" smtClean="0"/>
              <a:t>leise</a:t>
            </a:r>
            <a:r>
              <a:rPr lang="hu-HU" sz="3200" dirty="0" smtClean="0"/>
              <a:t> </a:t>
            </a:r>
            <a:r>
              <a:rPr lang="hu-HU" sz="3200" dirty="0" err="1" smtClean="0"/>
              <a:t>Regen</a:t>
            </a:r>
            <a:r>
              <a:rPr lang="hu-HU" sz="3200" dirty="0" smtClean="0"/>
              <a:t>…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19344" y="3361485"/>
            <a:ext cx="8874071" cy="3928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i="1" dirty="0"/>
              <a:t>Ach, schon rauscht, schon rauscht</a:t>
            </a:r>
            <a:br>
              <a:rPr lang="de-DE" sz="2400" i="1" dirty="0"/>
            </a:br>
            <a:r>
              <a:rPr lang="de-DE" sz="2400" i="1" dirty="0"/>
              <a:t>Himmel, und </a:t>
            </a:r>
            <a:r>
              <a:rPr lang="de-DE" sz="2400" i="1" dirty="0">
                <a:solidFill>
                  <a:srgbClr val="C00000"/>
                </a:solidFill>
              </a:rPr>
              <a:t>Erde</a:t>
            </a:r>
            <a:r>
              <a:rPr lang="de-DE" sz="2400" i="1" dirty="0"/>
              <a:t> vom </a:t>
            </a:r>
            <a:r>
              <a:rPr lang="de-DE" sz="2400" i="1" dirty="0">
                <a:solidFill>
                  <a:srgbClr val="C00000"/>
                </a:solidFill>
              </a:rPr>
              <a:t>gnädigen Regen</a:t>
            </a:r>
            <a:r>
              <a:rPr lang="de-DE" sz="2400" i="1" dirty="0"/>
              <a:t>!</a:t>
            </a:r>
            <a:br>
              <a:rPr lang="de-DE" sz="2400" i="1" dirty="0"/>
            </a:br>
            <a:r>
              <a:rPr lang="de-DE" sz="2400" i="1" dirty="0"/>
              <a:t>Nun ist, wie dürstete sie! </a:t>
            </a:r>
            <a:r>
              <a:rPr lang="de-DE" sz="2400" i="1" dirty="0">
                <a:solidFill>
                  <a:srgbClr val="C00000"/>
                </a:solidFill>
              </a:rPr>
              <a:t>die </a:t>
            </a:r>
            <a:r>
              <a:rPr lang="de-DE" sz="2400" i="1" dirty="0" err="1">
                <a:solidFill>
                  <a:srgbClr val="C00000"/>
                </a:solidFill>
              </a:rPr>
              <a:t>Erd</a:t>
            </a:r>
            <a:r>
              <a:rPr lang="de-DE" sz="2400" i="1" dirty="0">
                <a:solidFill>
                  <a:srgbClr val="C00000"/>
                </a:solidFill>
              </a:rPr>
              <a:t>' erquickt</a:t>
            </a:r>
            <a:r>
              <a:rPr lang="de-DE" sz="2400" i="1" dirty="0"/>
              <a:t>,</a:t>
            </a:r>
            <a:br>
              <a:rPr lang="de-DE" sz="2400" i="1" dirty="0"/>
            </a:br>
            <a:r>
              <a:rPr lang="de-DE" sz="2400" i="1" dirty="0"/>
              <a:t>Und der Himmel der Segensfüll' entlastet!</a:t>
            </a:r>
          </a:p>
          <a:p>
            <a:pPr marL="0" indent="0">
              <a:buNone/>
            </a:pPr>
            <a:r>
              <a:rPr lang="de-DE" sz="2400" i="1" dirty="0"/>
              <a:t>Siehe, nun </a:t>
            </a:r>
            <a:r>
              <a:rPr lang="de-DE" sz="2400" i="1" dirty="0" err="1" smtClean="0"/>
              <a:t>ko</a:t>
            </a:r>
            <a:r>
              <a:rPr lang="hu-HU" sz="2400" i="1" dirty="0" smtClean="0"/>
              <a:t>m</a:t>
            </a:r>
            <a:r>
              <a:rPr lang="de-DE" sz="2400" i="1" dirty="0" err="1" smtClean="0"/>
              <a:t>mt</a:t>
            </a:r>
            <a:r>
              <a:rPr lang="de-DE" sz="2400" i="1" dirty="0" smtClean="0"/>
              <a:t> </a:t>
            </a:r>
            <a:r>
              <a:rPr lang="de-DE" sz="2400" i="1" dirty="0"/>
              <a:t>Jehova nicht mehr im Wetter,</a:t>
            </a:r>
            <a:br>
              <a:rPr lang="de-DE" sz="2400" i="1" dirty="0"/>
            </a:br>
            <a:r>
              <a:rPr lang="de-DE" sz="2400" i="1" dirty="0"/>
              <a:t>In stillem, sanftem Säuseln</a:t>
            </a:r>
            <a:br>
              <a:rPr lang="de-DE" sz="2400" i="1" dirty="0"/>
            </a:br>
            <a:r>
              <a:rPr lang="de-DE" sz="2400" i="1" dirty="0" smtClean="0"/>
              <a:t>Ko</a:t>
            </a:r>
            <a:r>
              <a:rPr lang="hu-HU" sz="2400" i="1" dirty="0" smtClean="0"/>
              <a:t>m</a:t>
            </a:r>
            <a:r>
              <a:rPr lang="de-DE" sz="2400" i="1" dirty="0" err="1" smtClean="0"/>
              <a:t>mt</a:t>
            </a:r>
            <a:r>
              <a:rPr lang="de-DE" sz="2400" i="1" dirty="0" smtClean="0"/>
              <a:t> </a:t>
            </a:r>
            <a:r>
              <a:rPr lang="de-DE" sz="2400" i="1" dirty="0"/>
              <a:t>Jehova,</a:t>
            </a:r>
            <a:br>
              <a:rPr lang="de-DE" sz="2400" i="1" dirty="0"/>
            </a:br>
            <a:r>
              <a:rPr lang="de-DE" sz="2400" i="1" dirty="0"/>
              <a:t>Und unter ihm neigt sich </a:t>
            </a:r>
            <a:r>
              <a:rPr lang="de-DE" sz="2400" i="1" dirty="0">
                <a:solidFill>
                  <a:srgbClr val="C00000"/>
                </a:solidFill>
              </a:rPr>
              <a:t>der Bogen des Friedens</a:t>
            </a:r>
            <a:r>
              <a:rPr lang="de-DE" sz="2400" i="1" dirty="0"/>
              <a:t>!</a:t>
            </a:r>
          </a:p>
          <a:p>
            <a:endParaRPr lang="hu-HU" sz="2600" i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81332" y="15814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Goethe: </a:t>
            </a:r>
            <a:r>
              <a:rPr lang="hu-HU" sz="3600" b="1" i="1" dirty="0" smtClean="0"/>
              <a:t>Die Leiden des </a:t>
            </a:r>
            <a:r>
              <a:rPr lang="hu-HU" sz="3600" b="1" i="1" dirty="0" err="1" smtClean="0"/>
              <a:t>jungen</a:t>
            </a:r>
            <a:r>
              <a:rPr lang="hu-HU" sz="3600" b="1" i="1" dirty="0" smtClean="0"/>
              <a:t> </a:t>
            </a:r>
            <a:r>
              <a:rPr lang="hu-HU" sz="3600" b="1" i="1" dirty="0" err="1" smtClean="0"/>
              <a:t>Werthers</a:t>
            </a:r>
            <a:r>
              <a:rPr lang="hu-HU" sz="3600" b="1" i="1" dirty="0" smtClean="0"/>
              <a:t> </a:t>
            </a:r>
            <a:r>
              <a:rPr lang="hu-HU" sz="3600" b="1" dirty="0" smtClean="0"/>
              <a:t>(1774)</a:t>
            </a:r>
            <a:br>
              <a:rPr lang="hu-HU" sz="3600" b="1" dirty="0" smtClean="0"/>
            </a:br>
            <a:r>
              <a:rPr lang="hu-HU" sz="2800" b="1" dirty="0" err="1" smtClean="0"/>
              <a:t>Brief</a:t>
            </a:r>
            <a:r>
              <a:rPr lang="hu-HU" sz="2800" b="1" dirty="0" smtClean="0"/>
              <a:t> v. 16. </a:t>
            </a:r>
            <a:r>
              <a:rPr lang="hu-HU" sz="2800" b="1" dirty="0" err="1" smtClean="0"/>
              <a:t>Junius</a:t>
            </a:r>
            <a:r>
              <a:rPr lang="hu-HU" sz="2800" b="1" dirty="0" smtClean="0"/>
              <a:t> 1771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81332" y="3280765"/>
            <a:ext cx="10515600" cy="3681735"/>
          </a:xfrm>
        </p:spPr>
        <p:txBody>
          <a:bodyPr/>
          <a:lstStyle/>
          <a:p>
            <a:pPr marL="0" indent="0">
              <a:buNone/>
            </a:pPr>
            <a:r>
              <a:rPr lang="hu-HU" i="1" dirty="0" smtClean="0"/>
              <a:t>„</a:t>
            </a:r>
            <a:r>
              <a:rPr lang="hu-HU" sz="2400" i="1" dirty="0" err="1" smtClean="0"/>
              <a:t>Sie</a:t>
            </a:r>
            <a:r>
              <a:rPr lang="hu-HU" sz="2400" i="1" dirty="0" smtClean="0"/>
              <a:t> (</a:t>
            </a:r>
            <a:r>
              <a:rPr lang="hu-HU" sz="2400" i="1" dirty="0" err="1" smtClean="0"/>
              <a:t>Lotte</a:t>
            </a:r>
            <a:r>
              <a:rPr lang="hu-HU" sz="2400" i="1" dirty="0" smtClean="0"/>
              <a:t>) stand </a:t>
            </a:r>
            <a:r>
              <a:rPr lang="hu-HU" sz="2400" i="1" dirty="0" err="1" smtClean="0"/>
              <a:t>auf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ihren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Ellenbogen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gestützt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ihr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Blick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durchdrang</a:t>
            </a:r>
            <a:r>
              <a:rPr lang="hu-HU" sz="2400" i="1" dirty="0" smtClean="0"/>
              <a:t> die </a:t>
            </a:r>
            <a:r>
              <a:rPr lang="hu-HU" sz="2400" i="1" dirty="0" err="1" smtClean="0"/>
              <a:t>Gegend</a:t>
            </a:r>
            <a:r>
              <a:rPr lang="hu-HU" sz="2400" i="1" dirty="0" smtClean="0"/>
              <a:t>; </a:t>
            </a:r>
            <a:r>
              <a:rPr lang="hu-HU" sz="2400" i="1" dirty="0" err="1" smtClean="0"/>
              <a:t>sie</a:t>
            </a:r>
            <a:r>
              <a:rPr lang="hu-HU" sz="2400" i="1" dirty="0" smtClean="0"/>
              <a:t> sah </a:t>
            </a:r>
            <a:r>
              <a:rPr lang="hu-HU" sz="2400" i="1" dirty="0" err="1" smtClean="0"/>
              <a:t>gen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Himmel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auf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mich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ich</a:t>
            </a:r>
            <a:r>
              <a:rPr lang="hu-HU" sz="2400" i="1" dirty="0" smtClean="0"/>
              <a:t> sah </a:t>
            </a:r>
            <a:r>
              <a:rPr lang="hu-HU" sz="2400" i="1" dirty="0" err="1" smtClean="0"/>
              <a:t>ihr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Auge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tränenvoll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sie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legte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ihre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Hand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auf</a:t>
            </a:r>
            <a:r>
              <a:rPr lang="hu-HU" sz="2400" i="1" dirty="0" smtClean="0"/>
              <a:t> die </a:t>
            </a:r>
            <a:r>
              <a:rPr lang="hu-HU" sz="2400" i="1" dirty="0" err="1" smtClean="0"/>
              <a:t>meinige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sagte</a:t>
            </a:r>
            <a:r>
              <a:rPr lang="hu-HU" sz="2400" i="1" dirty="0" smtClean="0"/>
              <a:t>: ‚</a:t>
            </a:r>
            <a:r>
              <a:rPr lang="hu-HU" sz="2400" i="1" dirty="0" smtClean="0">
                <a:solidFill>
                  <a:srgbClr val="C00000"/>
                </a:solidFill>
              </a:rPr>
              <a:t>Klopstock</a:t>
            </a:r>
            <a:r>
              <a:rPr lang="hu-HU" sz="2400" i="1" dirty="0" smtClean="0"/>
              <a:t>’ – </a:t>
            </a:r>
            <a:r>
              <a:rPr lang="hu-HU" sz="2400" i="1" dirty="0" err="1" smtClean="0">
                <a:solidFill>
                  <a:srgbClr val="C00000"/>
                </a:solidFill>
              </a:rPr>
              <a:t>Ich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erinnerte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mich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sogleich</a:t>
            </a:r>
            <a:r>
              <a:rPr lang="hu-HU" sz="2400" i="1" dirty="0" smtClean="0">
                <a:solidFill>
                  <a:srgbClr val="C00000"/>
                </a:solidFill>
              </a:rPr>
              <a:t> der </a:t>
            </a:r>
            <a:r>
              <a:rPr lang="hu-HU" sz="2400" i="1" dirty="0" err="1" smtClean="0">
                <a:solidFill>
                  <a:srgbClr val="C00000"/>
                </a:solidFill>
              </a:rPr>
              <a:t>herrlichen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Ode</a:t>
            </a:r>
            <a:r>
              <a:rPr lang="hu-HU" sz="2400" i="1" dirty="0" smtClean="0"/>
              <a:t>, die </a:t>
            </a:r>
            <a:r>
              <a:rPr lang="hu-HU" sz="2400" i="1" dirty="0" err="1" smtClean="0"/>
              <a:t>ihr</a:t>
            </a:r>
            <a:r>
              <a:rPr lang="hu-HU" sz="2400" i="1" dirty="0" smtClean="0"/>
              <a:t> in </a:t>
            </a:r>
            <a:r>
              <a:rPr lang="hu-HU" sz="2400" i="1" dirty="0" err="1" smtClean="0"/>
              <a:t>Gedanken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lag</a:t>
            </a:r>
            <a:r>
              <a:rPr lang="hu-HU" sz="2400" i="1" dirty="0" smtClean="0"/>
              <a:t>, und </a:t>
            </a:r>
            <a:r>
              <a:rPr lang="hu-HU" sz="2400" i="1" dirty="0" err="1" smtClean="0"/>
              <a:t>versank</a:t>
            </a:r>
            <a:r>
              <a:rPr lang="hu-HU" sz="2400" i="1" dirty="0" smtClean="0"/>
              <a:t> in </a:t>
            </a:r>
            <a:r>
              <a:rPr lang="hu-HU" sz="2400" i="1" dirty="0" err="1" smtClean="0"/>
              <a:t>dem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Strome</a:t>
            </a:r>
            <a:r>
              <a:rPr lang="hu-HU" sz="2400" i="1" dirty="0" smtClean="0"/>
              <a:t> von </a:t>
            </a:r>
            <a:r>
              <a:rPr lang="hu-HU" sz="2400" i="1" dirty="0" err="1" smtClean="0"/>
              <a:t>Empfindungen</a:t>
            </a:r>
            <a:r>
              <a:rPr lang="hu-HU" sz="2400" i="1" dirty="0" smtClean="0"/>
              <a:t>, den </a:t>
            </a:r>
            <a:r>
              <a:rPr lang="hu-HU" sz="2400" i="1" dirty="0" err="1" smtClean="0"/>
              <a:t>sie</a:t>
            </a:r>
            <a:r>
              <a:rPr lang="hu-HU" sz="2400" i="1" dirty="0" smtClean="0"/>
              <a:t> in </a:t>
            </a:r>
            <a:r>
              <a:rPr lang="hu-HU" sz="2400" i="1" dirty="0" err="1" smtClean="0"/>
              <a:t>dieser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Losung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über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mich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ausgoß</a:t>
            </a:r>
            <a:r>
              <a:rPr lang="hu-HU" sz="2400" i="1" dirty="0" smtClean="0"/>
              <a:t>. </a:t>
            </a:r>
            <a:r>
              <a:rPr lang="hu-HU" sz="2400" i="1" dirty="0" err="1" smtClean="0"/>
              <a:t>Ich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ertrug’s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nicht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neigte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mich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auf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ihre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Hand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küßte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sie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unter</a:t>
            </a:r>
            <a:r>
              <a:rPr lang="hu-HU" sz="2400" i="1" dirty="0" smtClean="0"/>
              <a:t> den </a:t>
            </a:r>
            <a:r>
              <a:rPr lang="hu-HU" sz="2400" i="1" dirty="0" err="1" smtClean="0"/>
              <a:t>wonnevollsten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Tränen</a:t>
            </a:r>
            <a:r>
              <a:rPr lang="hu-HU" sz="2400" i="1" dirty="0" smtClean="0"/>
              <a:t>.”</a:t>
            </a:r>
          </a:p>
          <a:p>
            <a:pPr marL="0" indent="0">
              <a:buNone/>
            </a:pPr>
            <a:endParaRPr lang="hu-HU" i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3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00347"/>
          </a:xfrm>
        </p:spPr>
        <p:txBody>
          <a:bodyPr>
            <a:noAutofit/>
          </a:bodyPr>
          <a:lstStyle/>
          <a:p>
            <a:r>
              <a:rPr lang="hu-HU" sz="5400" b="1" dirty="0" err="1" smtClean="0">
                <a:solidFill>
                  <a:srgbClr val="C00000"/>
                </a:solidFill>
              </a:rPr>
              <a:t>Empfindsamkeit</a:t>
            </a:r>
            <a:r>
              <a:rPr lang="hu-HU" sz="5400" b="1" dirty="0" smtClean="0">
                <a:solidFill>
                  <a:srgbClr val="C00000"/>
                </a:solidFill>
              </a:rPr>
              <a:t>, Sturm und </a:t>
            </a:r>
            <a:r>
              <a:rPr lang="hu-HU" sz="5400" b="1" dirty="0" err="1" smtClean="0">
                <a:solidFill>
                  <a:srgbClr val="C00000"/>
                </a:solidFill>
              </a:rPr>
              <a:t>Drang</a:t>
            </a:r>
            <a:r>
              <a:rPr lang="hu-HU" sz="5400" b="1" dirty="0" smtClean="0">
                <a:solidFill>
                  <a:srgbClr val="C00000"/>
                </a:solidFill>
              </a:rPr>
              <a:t>, </a:t>
            </a:r>
            <a:r>
              <a:rPr lang="hu-HU" sz="5400" b="1" dirty="0" err="1" smtClean="0">
                <a:solidFill>
                  <a:srgbClr val="C00000"/>
                </a:solidFill>
              </a:rPr>
              <a:t>Weimarer</a:t>
            </a:r>
            <a:r>
              <a:rPr lang="hu-HU" sz="5400" b="1" dirty="0" smtClean="0">
                <a:solidFill>
                  <a:srgbClr val="C00000"/>
                </a:solidFill>
              </a:rPr>
              <a:t> </a:t>
            </a:r>
            <a:r>
              <a:rPr lang="hu-HU" sz="5400" b="1" dirty="0" err="1" smtClean="0">
                <a:solidFill>
                  <a:srgbClr val="C00000"/>
                </a:solidFill>
              </a:rPr>
              <a:t>Klassik</a:t>
            </a:r>
            <a:r>
              <a:rPr lang="hu-HU" sz="5400" b="1" dirty="0" smtClean="0">
                <a:solidFill>
                  <a:srgbClr val="C00000"/>
                </a:solidFill>
              </a:rPr>
              <a:t>, Romantik</a:t>
            </a:r>
            <a:r>
              <a:rPr lang="hu-HU" sz="5400" b="1" smtClean="0">
                <a:solidFill>
                  <a:srgbClr val="C00000"/>
                </a:solidFill>
              </a:rPr>
              <a:t>, Biedermeier I.</a:t>
            </a:r>
            <a:endParaRPr lang="hu-HU" sz="5400" b="1" dirty="0">
              <a:solidFill>
                <a:srgbClr val="C0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6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5068" y="12450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Der </a:t>
            </a:r>
            <a:r>
              <a:rPr lang="hu-HU" sz="3600" b="1" dirty="0" err="1" smtClean="0"/>
              <a:t>Zürcher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Literaturstreit</a:t>
            </a:r>
            <a:r>
              <a:rPr lang="hu-HU" sz="3600" b="1" dirty="0" smtClean="0"/>
              <a:t> </a:t>
            </a:r>
            <a:r>
              <a:rPr lang="hu-HU" sz="2800" b="1" dirty="0" smtClean="0"/>
              <a:t>(1730-1745)</a:t>
            </a:r>
            <a:br>
              <a:rPr lang="hu-HU" sz="2800" b="1" dirty="0" smtClean="0"/>
            </a:br>
            <a:r>
              <a:rPr lang="hu-HU" sz="2800" b="1" dirty="0" err="1" smtClean="0"/>
              <a:t>Gottsched</a:t>
            </a:r>
            <a:r>
              <a:rPr lang="hu-HU" sz="2800" b="1" dirty="0" smtClean="0"/>
              <a:t> ↔ </a:t>
            </a:r>
            <a:r>
              <a:rPr lang="hu-HU" sz="2800" b="1" dirty="0" err="1" smtClean="0"/>
              <a:t>Bodmer</a:t>
            </a:r>
            <a:r>
              <a:rPr lang="hu-HU" sz="2800" b="1" dirty="0" smtClean="0"/>
              <a:t> und </a:t>
            </a:r>
            <a:r>
              <a:rPr lang="hu-HU" sz="2800" b="1" dirty="0" err="1" smtClean="0"/>
              <a:t>Breitinger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5068" y="2742468"/>
            <a:ext cx="10515600" cy="39607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600" dirty="0" smtClean="0"/>
              <a:t>Johann Christoph </a:t>
            </a:r>
            <a:r>
              <a:rPr lang="hu-HU" sz="2600" b="1" dirty="0" err="1" smtClean="0"/>
              <a:t>Gottsched</a:t>
            </a:r>
            <a:r>
              <a:rPr lang="hu-HU" sz="2600" dirty="0" smtClean="0"/>
              <a:t> (1700-1766): </a:t>
            </a:r>
            <a:r>
              <a:rPr lang="hu-HU" sz="2600" dirty="0" err="1" smtClean="0"/>
              <a:t>Schriftsteller</a:t>
            </a:r>
            <a:r>
              <a:rPr lang="hu-HU" sz="2600" dirty="0" smtClean="0"/>
              <a:t>, Dramaturg, </a:t>
            </a:r>
            <a:r>
              <a:rPr lang="hu-HU" sz="2600" dirty="0" err="1" smtClean="0"/>
              <a:t>Sprachforscher</a:t>
            </a:r>
            <a:r>
              <a:rPr lang="hu-HU" sz="2600" dirty="0" smtClean="0"/>
              <a:t>, </a:t>
            </a:r>
            <a:r>
              <a:rPr lang="hu-HU" sz="2600" dirty="0" err="1" smtClean="0"/>
              <a:t>Literaturtheoretiker</a:t>
            </a:r>
            <a:r>
              <a:rPr lang="hu-HU" sz="2600" dirty="0" smtClean="0"/>
              <a:t> → </a:t>
            </a:r>
            <a:r>
              <a:rPr lang="hu-HU" sz="2600" i="1" dirty="0" err="1" smtClean="0"/>
              <a:t>Critische</a:t>
            </a:r>
            <a:r>
              <a:rPr lang="hu-HU" sz="2600" i="1" dirty="0" smtClean="0"/>
              <a:t> </a:t>
            </a:r>
            <a:r>
              <a:rPr lang="hu-HU" sz="2600" i="1" dirty="0" err="1" smtClean="0"/>
              <a:t>Dichtkunst</a:t>
            </a:r>
            <a:r>
              <a:rPr lang="hu-HU" sz="2600" i="1" dirty="0" smtClean="0"/>
              <a:t> </a:t>
            </a:r>
            <a:r>
              <a:rPr lang="hu-HU" sz="2600" dirty="0" smtClean="0"/>
              <a:t>(1729) → „</a:t>
            </a:r>
            <a:r>
              <a:rPr lang="hu-HU" sz="2600" dirty="0" err="1" smtClean="0"/>
              <a:t>rationalistische</a:t>
            </a:r>
            <a:r>
              <a:rPr lang="hu-HU" sz="2600" dirty="0" smtClean="0"/>
              <a:t> </a:t>
            </a:r>
            <a:r>
              <a:rPr lang="hu-HU" sz="2600" dirty="0" err="1" smtClean="0"/>
              <a:t>Dichtungsauffasung</a:t>
            </a:r>
            <a:r>
              <a:rPr lang="hu-HU" sz="2600" dirty="0" smtClean="0"/>
              <a:t>”</a:t>
            </a:r>
          </a:p>
          <a:p>
            <a:pPr marL="0" indent="0">
              <a:buNone/>
            </a:pPr>
            <a:endParaRPr lang="hu-HU" sz="2600" dirty="0" smtClean="0"/>
          </a:p>
          <a:p>
            <a:pPr marL="0" indent="0">
              <a:buNone/>
            </a:pPr>
            <a:r>
              <a:rPr lang="hu-HU" sz="2600" dirty="0" err="1" smtClean="0"/>
              <a:t>Gottsched</a:t>
            </a:r>
            <a:r>
              <a:rPr lang="hu-HU" sz="2600" dirty="0" smtClean="0"/>
              <a:t> </a:t>
            </a:r>
            <a:r>
              <a:rPr lang="hu-HU" sz="2600" dirty="0" err="1"/>
              <a:t>übersetzte</a:t>
            </a:r>
            <a:r>
              <a:rPr lang="hu-HU" sz="2600" dirty="0"/>
              <a:t> die </a:t>
            </a:r>
            <a:r>
              <a:rPr lang="hu-HU" sz="2600" dirty="0" err="1"/>
              <a:t>französischen</a:t>
            </a:r>
            <a:r>
              <a:rPr lang="hu-HU" sz="2600" dirty="0"/>
              <a:t> </a:t>
            </a:r>
            <a:r>
              <a:rPr lang="hu-HU" sz="2600" dirty="0" err="1"/>
              <a:t>Klassizisten</a:t>
            </a:r>
            <a:r>
              <a:rPr lang="hu-HU" sz="2600" dirty="0"/>
              <a:t> </a:t>
            </a:r>
            <a:r>
              <a:rPr lang="hu-HU" sz="2600" u="sng" dirty="0"/>
              <a:t>Pierre </a:t>
            </a:r>
            <a:r>
              <a:rPr lang="hu-HU" sz="2600" u="sng" dirty="0" err="1"/>
              <a:t>Corneille</a:t>
            </a:r>
            <a:r>
              <a:rPr lang="hu-HU" sz="2600" dirty="0"/>
              <a:t> und </a:t>
            </a:r>
            <a:r>
              <a:rPr lang="hu-HU" sz="2600" u="sng" dirty="0"/>
              <a:t>Jean Racine</a:t>
            </a:r>
            <a:r>
              <a:rPr lang="hu-HU" sz="2600" dirty="0"/>
              <a:t>, </a:t>
            </a:r>
            <a:r>
              <a:rPr lang="hu-HU" sz="2600" dirty="0" err="1"/>
              <a:t>vertrieb</a:t>
            </a:r>
            <a:r>
              <a:rPr lang="hu-HU" sz="2600" dirty="0"/>
              <a:t> den Harlekin </a:t>
            </a:r>
            <a:r>
              <a:rPr lang="hu-HU" sz="2600" dirty="0" err="1"/>
              <a:t>aus</a:t>
            </a:r>
            <a:r>
              <a:rPr lang="hu-HU" sz="2600" dirty="0"/>
              <a:t> </a:t>
            </a:r>
            <a:r>
              <a:rPr lang="hu-HU" sz="2600" dirty="0" err="1"/>
              <a:t>dem</a:t>
            </a:r>
            <a:r>
              <a:rPr lang="hu-HU" sz="2600" dirty="0"/>
              <a:t> </a:t>
            </a:r>
            <a:r>
              <a:rPr lang="hu-HU" sz="2600" dirty="0" err="1"/>
              <a:t>Theater</a:t>
            </a:r>
            <a:r>
              <a:rPr lang="hu-HU" sz="2600" dirty="0"/>
              <a:t>, sah die </a:t>
            </a:r>
            <a:r>
              <a:rPr lang="hu-HU" sz="2600" b="1" dirty="0" err="1"/>
              <a:t>Zukunft</a:t>
            </a:r>
            <a:r>
              <a:rPr lang="hu-HU" sz="2600" b="1" dirty="0"/>
              <a:t> der </a:t>
            </a:r>
            <a:r>
              <a:rPr lang="hu-HU" sz="2600" b="1" dirty="0" err="1"/>
              <a:t>deutschen</a:t>
            </a:r>
            <a:r>
              <a:rPr lang="hu-HU" sz="2600" b="1" dirty="0"/>
              <a:t> </a:t>
            </a:r>
            <a:r>
              <a:rPr lang="hu-HU" sz="2600" b="1" dirty="0" err="1"/>
              <a:t>Bühne</a:t>
            </a:r>
            <a:r>
              <a:rPr lang="hu-HU" sz="2600" b="1" dirty="0"/>
              <a:t> </a:t>
            </a:r>
            <a:r>
              <a:rPr lang="hu-HU" sz="2600" b="1" dirty="0" err="1"/>
              <a:t>im</a:t>
            </a:r>
            <a:r>
              <a:rPr lang="hu-HU" sz="2600" b="1" dirty="0"/>
              <a:t> </a:t>
            </a:r>
            <a:r>
              <a:rPr lang="hu-HU" sz="2600" b="1" dirty="0" err="1"/>
              <a:t>höfischen</a:t>
            </a:r>
            <a:r>
              <a:rPr lang="hu-HU" sz="2600" b="1" dirty="0"/>
              <a:t> </a:t>
            </a:r>
            <a:r>
              <a:rPr lang="hu-HU" sz="2600" b="1" dirty="0" err="1"/>
              <a:t>Klassizismus</a:t>
            </a:r>
            <a:r>
              <a:rPr lang="hu-HU" sz="2600" dirty="0"/>
              <a:t>, </a:t>
            </a:r>
            <a:r>
              <a:rPr lang="hu-HU" sz="2600" dirty="0" err="1"/>
              <a:t>weshalb</a:t>
            </a:r>
            <a:r>
              <a:rPr lang="hu-HU" sz="2600" dirty="0"/>
              <a:t> </a:t>
            </a:r>
            <a:r>
              <a:rPr lang="hu-HU" sz="2600" u="sng" dirty="0"/>
              <a:t>Klopstock, Herder, </a:t>
            </a:r>
            <a:r>
              <a:rPr lang="hu-HU" sz="2600" u="sng" dirty="0" err="1"/>
              <a:t>Lessing</a:t>
            </a:r>
            <a:r>
              <a:rPr lang="hu-HU" sz="2600" dirty="0"/>
              <a:t> und </a:t>
            </a:r>
            <a:r>
              <a:rPr lang="hu-HU" sz="2600" u="sng" dirty="0"/>
              <a:t>Goethe</a:t>
            </a:r>
            <a:r>
              <a:rPr lang="hu-HU" sz="2600" dirty="0"/>
              <a:t> </a:t>
            </a:r>
            <a:r>
              <a:rPr lang="hu-HU" sz="2600" dirty="0" err="1"/>
              <a:t>ihn</a:t>
            </a:r>
            <a:r>
              <a:rPr lang="hu-HU" sz="2600" dirty="0"/>
              <a:t> </a:t>
            </a:r>
            <a:r>
              <a:rPr lang="hu-HU" sz="2600" dirty="0" err="1"/>
              <a:t>als</a:t>
            </a:r>
            <a:r>
              <a:rPr lang="hu-HU" sz="2600" dirty="0"/>
              <a:t> </a:t>
            </a:r>
            <a:r>
              <a:rPr lang="hu-HU" sz="2600" dirty="0" err="1"/>
              <a:t>kleinlichen</a:t>
            </a:r>
            <a:r>
              <a:rPr lang="hu-HU" sz="2600" dirty="0"/>
              <a:t> </a:t>
            </a:r>
            <a:r>
              <a:rPr lang="hu-HU" sz="2600" dirty="0" err="1"/>
              <a:t>Pedanten</a:t>
            </a:r>
            <a:r>
              <a:rPr lang="hu-HU" sz="2600" dirty="0"/>
              <a:t> und </a:t>
            </a:r>
            <a:r>
              <a:rPr lang="hu-HU" sz="2600" dirty="0" err="1"/>
              <a:t>Imitator</a:t>
            </a:r>
            <a:r>
              <a:rPr lang="hu-HU" sz="2600" dirty="0"/>
              <a:t> des </a:t>
            </a:r>
            <a:r>
              <a:rPr lang="hu-HU" sz="2600" dirty="0" err="1"/>
              <a:t>französischen</a:t>
            </a:r>
            <a:r>
              <a:rPr lang="hu-HU" sz="2600" dirty="0"/>
              <a:t> </a:t>
            </a:r>
            <a:r>
              <a:rPr lang="hu-HU" sz="2600" dirty="0" err="1"/>
              <a:t>Theaters</a:t>
            </a:r>
            <a:r>
              <a:rPr lang="hu-HU" sz="2600" dirty="0"/>
              <a:t> </a:t>
            </a:r>
            <a:r>
              <a:rPr lang="hu-HU" sz="2600" dirty="0" err="1"/>
              <a:t>sahen</a:t>
            </a:r>
            <a:r>
              <a:rPr lang="hu-HU" sz="2600" dirty="0"/>
              <a:t>. </a:t>
            </a:r>
            <a:r>
              <a:rPr lang="hu-HU" sz="2600" dirty="0" err="1"/>
              <a:t>Das</a:t>
            </a:r>
            <a:r>
              <a:rPr lang="hu-HU" sz="2600" dirty="0"/>
              <a:t> </a:t>
            </a:r>
            <a:r>
              <a:rPr lang="hu-HU" sz="2600" dirty="0" err="1"/>
              <a:t>viel</a:t>
            </a:r>
            <a:r>
              <a:rPr lang="hu-HU" sz="2600" dirty="0"/>
              <a:t> </a:t>
            </a:r>
            <a:r>
              <a:rPr lang="hu-HU" sz="2600" dirty="0" err="1"/>
              <a:t>kritisierte</a:t>
            </a:r>
            <a:r>
              <a:rPr lang="hu-HU" sz="2600" dirty="0"/>
              <a:t> </a:t>
            </a:r>
            <a:r>
              <a:rPr lang="hu-HU" sz="2600" dirty="0" err="1"/>
              <a:t>Rezept</a:t>
            </a:r>
            <a:r>
              <a:rPr lang="hu-HU" sz="2600" dirty="0"/>
              <a:t> </a:t>
            </a:r>
            <a:r>
              <a:rPr lang="hu-HU" sz="2600" dirty="0" err="1"/>
              <a:t>seines</a:t>
            </a:r>
            <a:r>
              <a:rPr lang="hu-HU" sz="2600" dirty="0"/>
              <a:t> </a:t>
            </a:r>
            <a:r>
              <a:rPr lang="hu-HU" sz="2600" dirty="0" err="1"/>
              <a:t>Hauptwerks</a:t>
            </a:r>
            <a:r>
              <a:rPr lang="hu-HU" sz="2600" dirty="0"/>
              <a:t> </a:t>
            </a:r>
            <a:r>
              <a:rPr lang="hu-HU" sz="2600" i="1" dirty="0" err="1"/>
              <a:t>Versuch</a:t>
            </a:r>
            <a:r>
              <a:rPr lang="hu-HU" sz="2600" i="1" dirty="0"/>
              <a:t> </a:t>
            </a:r>
            <a:r>
              <a:rPr lang="hu-HU" sz="2600" i="1" dirty="0" err="1"/>
              <a:t>einer</a:t>
            </a:r>
            <a:r>
              <a:rPr lang="hu-HU" sz="2600" i="1" dirty="0"/>
              <a:t> </a:t>
            </a:r>
            <a:r>
              <a:rPr lang="hu-HU" sz="2600" i="1" dirty="0" err="1"/>
              <a:t>Critischen</a:t>
            </a:r>
            <a:r>
              <a:rPr lang="hu-HU" sz="2600" i="1" dirty="0"/>
              <a:t> </a:t>
            </a:r>
            <a:r>
              <a:rPr lang="hu-HU" sz="2600" i="1" dirty="0" err="1"/>
              <a:t>Dichtkunst</a:t>
            </a:r>
            <a:r>
              <a:rPr lang="hu-HU" sz="2600" i="1" dirty="0"/>
              <a:t> </a:t>
            </a:r>
            <a:r>
              <a:rPr lang="hu-HU" sz="2600" i="1" dirty="0" err="1"/>
              <a:t>vor</a:t>
            </a:r>
            <a:r>
              <a:rPr lang="hu-HU" sz="2600" i="1" dirty="0"/>
              <a:t> die </a:t>
            </a:r>
            <a:r>
              <a:rPr lang="hu-HU" sz="2600" i="1" dirty="0" err="1"/>
              <a:t>Deutschen</a:t>
            </a:r>
            <a:r>
              <a:rPr lang="hu-HU" sz="2600" dirty="0"/>
              <a:t> (1730), </a:t>
            </a:r>
            <a:r>
              <a:rPr lang="hu-HU" sz="2600" dirty="0" err="1"/>
              <a:t>das</a:t>
            </a:r>
            <a:r>
              <a:rPr lang="hu-HU" sz="2600" dirty="0"/>
              <a:t> </a:t>
            </a:r>
            <a:r>
              <a:rPr lang="hu-HU" sz="2600" dirty="0" err="1"/>
              <a:t>dem</a:t>
            </a:r>
            <a:r>
              <a:rPr lang="hu-HU" sz="2600" dirty="0"/>
              <a:t> Publikum </a:t>
            </a:r>
            <a:r>
              <a:rPr lang="hu-HU" sz="2600" dirty="0" err="1"/>
              <a:t>einen</a:t>
            </a:r>
            <a:r>
              <a:rPr lang="hu-HU" sz="2600" dirty="0"/>
              <a:t> „</a:t>
            </a:r>
            <a:r>
              <a:rPr lang="hu-HU" sz="2600" dirty="0" err="1"/>
              <a:t>moralischen</a:t>
            </a:r>
            <a:r>
              <a:rPr lang="hu-HU" sz="2600" dirty="0"/>
              <a:t> </a:t>
            </a:r>
            <a:r>
              <a:rPr lang="hu-HU" sz="2600" dirty="0" err="1"/>
              <a:t>Satz</a:t>
            </a:r>
            <a:r>
              <a:rPr lang="hu-HU" sz="2600" dirty="0"/>
              <a:t>” am </a:t>
            </a:r>
            <a:r>
              <a:rPr lang="hu-HU" sz="2600" dirty="0" err="1"/>
              <a:t>Beispiel</a:t>
            </a:r>
            <a:r>
              <a:rPr lang="hu-HU" sz="2600" dirty="0"/>
              <a:t> „</a:t>
            </a:r>
            <a:r>
              <a:rPr lang="hu-HU" sz="2600" dirty="0" err="1"/>
              <a:t>berühmter</a:t>
            </a:r>
            <a:r>
              <a:rPr lang="hu-HU" sz="2600" dirty="0"/>
              <a:t> </a:t>
            </a:r>
            <a:r>
              <a:rPr lang="hu-HU" sz="2600" dirty="0" err="1"/>
              <a:t>Leute</a:t>
            </a:r>
            <a:r>
              <a:rPr lang="hu-HU" sz="2600" dirty="0"/>
              <a:t>” </a:t>
            </a:r>
            <a:r>
              <a:rPr lang="hu-HU" sz="2600" dirty="0" err="1"/>
              <a:t>einprägen</a:t>
            </a:r>
            <a:r>
              <a:rPr lang="hu-HU" sz="2600" dirty="0"/>
              <a:t> </a:t>
            </a:r>
            <a:r>
              <a:rPr lang="hu-HU" sz="2600" dirty="0" err="1"/>
              <a:t>will</a:t>
            </a:r>
            <a:r>
              <a:rPr lang="hu-HU" sz="2600" dirty="0"/>
              <a:t>, </a:t>
            </a:r>
            <a:r>
              <a:rPr lang="hu-HU" sz="2600" dirty="0" err="1"/>
              <a:t>setzt</a:t>
            </a:r>
            <a:r>
              <a:rPr lang="hu-HU" sz="2600" dirty="0"/>
              <a:t> </a:t>
            </a:r>
            <a:r>
              <a:rPr lang="hu-HU" sz="2600" dirty="0" err="1"/>
              <a:t>prinzipielle</a:t>
            </a:r>
            <a:r>
              <a:rPr lang="hu-HU" sz="2600" dirty="0"/>
              <a:t> </a:t>
            </a:r>
            <a:r>
              <a:rPr lang="hu-HU" sz="2600" dirty="0" err="1"/>
              <a:t>Gleichheit</a:t>
            </a:r>
            <a:r>
              <a:rPr lang="hu-HU" sz="2600" dirty="0"/>
              <a:t> </a:t>
            </a:r>
            <a:r>
              <a:rPr lang="hu-HU" sz="2600" dirty="0" err="1"/>
              <a:t>bürgerlicher</a:t>
            </a:r>
            <a:r>
              <a:rPr lang="hu-HU" sz="2600" dirty="0"/>
              <a:t> und </a:t>
            </a:r>
            <a:r>
              <a:rPr lang="hu-HU" sz="2600" dirty="0" err="1"/>
              <a:t>adliger</a:t>
            </a:r>
            <a:r>
              <a:rPr lang="hu-HU" sz="2600" dirty="0"/>
              <a:t> </a:t>
            </a:r>
            <a:r>
              <a:rPr lang="hu-HU" sz="2600" dirty="0" err="1"/>
              <a:t>Empfinungen</a:t>
            </a:r>
            <a:r>
              <a:rPr lang="hu-HU" sz="2600" dirty="0"/>
              <a:t> </a:t>
            </a:r>
            <a:r>
              <a:rPr lang="hu-HU" sz="2600" dirty="0" err="1"/>
              <a:t>voraus</a:t>
            </a:r>
            <a:r>
              <a:rPr lang="hu-HU" sz="2600" dirty="0"/>
              <a:t>. </a:t>
            </a:r>
            <a:r>
              <a:rPr lang="hu-HU" sz="2600" dirty="0" err="1"/>
              <a:t>Dem</a:t>
            </a:r>
            <a:r>
              <a:rPr lang="hu-HU" sz="2600" dirty="0"/>
              <a:t> </a:t>
            </a:r>
            <a:r>
              <a:rPr lang="hu-HU" sz="2600" dirty="0" err="1"/>
              <a:t>Nachahmungsprozeß</a:t>
            </a:r>
            <a:r>
              <a:rPr lang="hu-HU" sz="2600" dirty="0"/>
              <a:t> </a:t>
            </a:r>
            <a:r>
              <a:rPr lang="hu-HU" sz="2600" dirty="0" err="1"/>
              <a:t>dienen</a:t>
            </a:r>
            <a:r>
              <a:rPr lang="hu-HU" sz="2600" dirty="0"/>
              <a:t> </a:t>
            </a:r>
            <a:r>
              <a:rPr lang="hu-HU" sz="2600" dirty="0" err="1"/>
              <a:t>auch</a:t>
            </a:r>
            <a:r>
              <a:rPr lang="hu-HU" sz="2600" dirty="0"/>
              <a:t> die </a:t>
            </a:r>
            <a:r>
              <a:rPr lang="hu-HU" sz="2600" dirty="0" err="1"/>
              <a:t>drei</a:t>
            </a:r>
            <a:r>
              <a:rPr lang="hu-HU" sz="2600" dirty="0"/>
              <a:t> </a:t>
            </a:r>
            <a:r>
              <a:rPr lang="hu-HU" sz="2600" dirty="0" err="1"/>
              <a:t>Einheiten</a:t>
            </a:r>
            <a:r>
              <a:rPr lang="hu-HU" sz="2600" dirty="0"/>
              <a:t> von </a:t>
            </a:r>
            <a:r>
              <a:rPr lang="hu-HU" sz="2600" dirty="0" err="1"/>
              <a:t>Ort</a:t>
            </a:r>
            <a:r>
              <a:rPr lang="hu-HU" sz="2600" dirty="0"/>
              <a:t>, Zeit und </a:t>
            </a:r>
            <a:r>
              <a:rPr lang="hu-HU" sz="2600" dirty="0" err="1"/>
              <a:t>Handlung</a:t>
            </a:r>
            <a:r>
              <a:rPr lang="hu-HU" sz="2600" dirty="0"/>
              <a:t> und die </a:t>
            </a:r>
            <a:r>
              <a:rPr lang="hu-HU" sz="2600" dirty="0" err="1"/>
              <a:t>Ablehnung</a:t>
            </a:r>
            <a:r>
              <a:rPr lang="hu-HU" sz="2600" dirty="0"/>
              <a:t> </a:t>
            </a:r>
            <a:r>
              <a:rPr lang="hu-HU" sz="2600" dirty="0" err="1"/>
              <a:t>alles</a:t>
            </a:r>
            <a:r>
              <a:rPr lang="hu-HU" sz="2600" dirty="0"/>
              <a:t> </a:t>
            </a:r>
            <a:r>
              <a:rPr lang="hu-HU" sz="2600" dirty="0" err="1"/>
              <a:t>Erdichteten</a:t>
            </a:r>
            <a:r>
              <a:rPr lang="hu-HU" sz="2600" dirty="0"/>
              <a:t>, </a:t>
            </a:r>
            <a:r>
              <a:rPr lang="hu-HU" sz="2600" dirty="0" err="1" smtClean="0"/>
              <a:t>Phantastischen</a:t>
            </a:r>
            <a:r>
              <a:rPr lang="hu-HU" sz="2600" dirty="0" smtClean="0"/>
              <a:t>. </a:t>
            </a:r>
            <a:r>
              <a:rPr lang="hu-HU" sz="1700" dirty="0" smtClean="0"/>
              <a:t>(</a:t>
            </a:r>
            <a:r>
              <a:rPr lang="hu-HU" sz="1700" dirty="0" err="1" smtClean="0"/>
              <a:t>vgl</a:t>
            </a:r>
            <a:r>
              <a:rPr lang="hu-HU" sz="1700" dirty="0" smtClean="0"/>
              <a:t>. </a:t>
            </a:r>
            <a:r>
              <a:rPr lang="hu-HU" sz="1700" dirty="0" err="1" smtClean="0"/>
              <a:t>Schlaglichter</a:t>
            </a:r>
            <a:r>
              <a:rPr lang="hu-HU" sz="1700" dirty="0" smtClean="0"/>
              <a:t>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0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8585" y="15124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Johann Jakob </a:t>
            </a:r>
            <a:r>
              <a:rPr lang="hu-HU" sz="3600" b="1" dirty="0" err="1" smtClean="0"/>
              <a:t>Bodmer</a:t>
            </a:r>
            <a:r>
              <a:rPr lang="hu-HU" sz="3600" b="1" dirty="0" smtClean="0"/>
              <a:t> </a:t>
            </a:r>
            <a:r>
              <a:rPr lang="hu-HU" sz="3600" dirty="0" smtClean="0"/>
              <a:t>(1698–1783)</a:t>
            </a:r>
            <a:br>
              <a:rPr lang="hu-HU" sz="3600" dirty="0" smtClean="0"/>
            </a:br>
            <a:r>
              <a:rPr lang="hu-HU" sz="3600" b="1" dirty="0" smtClean="0"/>
              <a:t>Johann Jakob </a:t>
            </a:r>
            <a:r>
              <a:rPr lang="hu-HU" sz="3600" b="1" dirty="0" err="1" smtClean="0"/>
              <a:t>Breitinger</a:t>
            </a:r>
            <a:r>
              <a:rPr lang="hu-HU" sz="3600" b="1" dirty="0" smtClean="0"/>
              <a:t> </a:t>
            </a:r>
            <a:r>
              <a:rPr lang="hu-HU" sz="3600" dirty="0" smtClean="0"/>
              <a:t>(1701–1776)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8585" y="3563942"/>
            <a:ext cx="10515600" cy="37603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/>
              <a:t>Die </a:t>
            </a:r>
            <a:r>
              <a:rPr lang="hu-HU" sz="2400" dirty="0" err="1" smtClean="0"/>
              <a:t>beiden</a:t>
            </a:r>
            <a:r>
              <a:rPr lang="hu-HU" sz="2400" dirty="0" smtClean="0"/>
              <a:t> </a:t>
            </a:r>
            <a:r>
              <a:rPr lang="hu-HU" sz="2400" dirty="0" err="1" smtClean="0"/>
              <a:t>Zürcher</a:t>
            </a:r>
            <a:r>
              <a:rPr lang="hu-HU" sz="2400" dirty="0" smtClean="0"/>
              <a:t> </a:t>
            </a:r>
            <a:r>
              <a:rPr lang="hu-HU" sz="2400" dirty="0" err="1" smtClean="0"/>
              <a:t>greifen</a:t>
            </a:r>
            <a:r>
              <a:rPr lang="hu-HU" sz="2400" dirty="0" smtClean="0"/>
              <a:t> </a:t>
            </a:r>
            <a:r>
              <a:rPr lang="hu-HU" sz="2400" dirty="0" err="1" smtClean="0"/>
              <a:t>Gottscheds</a:t>
            </a:r>
            <a:r>
              <a:rPr lang="hu-HU" sz="2400" dirty="0" smtClean="0"/>
              <a:t> </a:t>
            </a:r>
            <a:r>
              <a:rPr lang="hu-HU" sz="2400" dirty="0" err="1" smtClean="0"/>
              <a:t>rationalistischen</a:t>
            </a:r>
            <a:r>
              <a:rPr lang="hu-HU" sz="2400" dirty="0" smtClean="0"/>
              <a:t> </a:t>
            </a:r>
            <a:r>
              <a:rPr lang="hu-HU" sz="2400" dirty="0" err="1" smtClean="0"/>
              <a:t>Klassizismus</a:t>
            </a:r>
            <a:r>
              <a:rPr lang="hu-HU" sz="2400" dirty="0" smtClean="0"/>
              <a:t>, </a:t>
            </a:r>
            <a:r>
              <a:rPr lang="hu-HU" sz="2400" dirty="0" err="1" smtClean="0"/>
              <a:t>die</a:t>
            </a:r>
            <a:r>
              <a:rPr lang="hu-HU" sz="2400" dirty="0" smtClean="0"/>
              <a:t> </a:t>
            </a:r>
            <a:r>
              <a:rPr lang="hu-HU" sz="2400" dirty="0" err="1" smtClean="0"/>
              <a:t>verengte</a:t>
            </a:r>
            <a:r>
              <a:rPr lang="hu-HU" sz="2400" dirty="0" smtClean="0"/>
              <a:t> </a:t>
            </a:r>
            <a:r>
              <a:rPr lang="hu-HU" sz="2400" dirty="0" err="1" smtClean="0"/>
              <a:t>Nachahmungstheorie</a:t>
            </a:r>
            <a:r>
              <a:rPr lang="hu-HU" sz="2400" dirty="0" smtClean="0"/>
              <a:t> des </a:t>
            </a:r>
            <a:r>
              <a:rPr lang="hu-HU" sz="2400" dirty="0" err="1" smtClean="0"/>
              <a:t>französischen</a:t>
            </a:r>
            <a:r>
              <a:rPr lang="hu-HU" sz="2400" dirty="0" smtClean="0"/>
              <a:t> </a:t>
            </a:r>
            <a:r>
              <a:rPr lang="hu-HU" sz="2400" dirty="0" err="1" smtClean="0"/>
              <a:t>Klassizismus</a:t>
            </a:r>
            <a:r>
              <a:rPr lang="hu-HU" sz="2400" dirty="0" smtClean="0"/>
              <a:t>, an</a:t>
            </a:r>
          </a:p>
          <a:p>
            <a:pPr marL="0" indent="0" algn="ctr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err="1" smtClean="0"/>
              <a:t>Italienische</a:t>
            </a:r>
            <a:r>
              <a:rPr lang="hu-HU" sz="2400" dirty="0" smtClean="0"/>
              <a:t> u. </a:t>
            </a:r>
            <a:r>
              <a:rPr lang="hu-HU" sz="2400" dirty="0" err="1" smtClean="0"/>
              <a:t>englische</a:t>
            </a:r>
            <a:r>
              <a:rPr lang="hu-HU" sz="2400" dirty="0" smtClean="0"/>
              <a:t> (Milton) </a:t>
            </a:r>
            <a:r>
              <a:rPr lang="hu-HU" sz="2400" dirty="0" err="1" smtClean="0"/>
              <a:t>Muster</a:t>
            </a:r>
            <a:endParaRPr lang="hu-HU" sz="2400" dirty="0" smtClean="0"/>
          </a:p>
          <a:p>
            <a:pPr marL="0" indent="0" algn="ctr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err="1" smtClean="0"/>
              <a:t>Betonung</a:t>
            </a:r>
            <a:r>
              <a:rPr lang="hu-HU" sz="2400" dirty="0" smtClean="0"/>
              <a:t> des </a:t>
            </a:r>
            <a:r>
              <a:rPr lang="hu-HU" sz="2400" dirty="0" err="1" smtClean="0"/>
              <a:t>Emotionalen</a:t>
            </a:r>
            <a:r>
              <a:rPr lang="hu-HU" sz="2400" dirty="0" smtClean="0"/>
              <a:t> (</a:t>
            </a:r>
            <a:r>
              <a:rPr lang="hu-HU" sz="2400" dirty="0" err="1" smtClean="0"/>
              <a:t>herzrührender</a:t>
            </a:r>
            <a:r>
              <a:rPr lang="hu-HU" sz="2400" dirty="0" smtClean="0"/>
              <a:t> </a:t>
            </a:r>
            <a:r>
              <a:rPr lang="hu-HU" sz="2400" dirty="0" err="1" smtClean="0"/>
              <a:t>Stil</a:t>
            </a:r>
            <a:r>
              <a:rPr lang="hu-HU" sz="2400" dirty="0" smtClean="0"/>
              <a:t>), des </a:t>
            </a:r>
            <a:r>
              <a:rPr lang="hu-HU" sz="2400" dirty="0" err="1" smtClean="0"/>
              <a:t>Wunderbaren</a:t>
            </a:r>
            <a:r>
              <a:rPr lang="hu-HU" sz="2400" dirty="0" smtClean="0"/>
              <a:t>, der </a:t>
            </a:r>
            <a:r>
              <a:rPr lang="hu-HU" sz="2400" dirty="0" err="1" smtClean="0"/>
              <a:t>Einbildungskraft</a:t>
            </a:r>
            <a:r>
              <a:rPr lang="hu-HU" sz="2400" dirty="0" smtClean="0"/>
              <a:t> des </a:t>
            </a:r>
            <a:r>
              <a:rPr lang="hu-HU" sz="2400" dirty="0" err="1" smtClean="0"/>
              <a:t>Dichters</a:t>
            </a:r>
            <a:r>
              <a:rPr lang="hu-HU" sz="2400" dirty="0" smtClean="0"/>
              <a:t>, </a:t>
            </a:r>
            <a:r>
              <a:rPr lang="hu-HU" sz="2400" dirty="0" err="1" smtClean="0"/>
              <a:t>sogar</a:t>
            </a:r>
            <a:r>
              <a:rPr lang="hu-HU" sz="2400" dirty="0" smtClean="0"/>
              <a:t> des </a:t>
            </a:r>
            <a:r>
              <a:rPr lang="hu-HU" sz="2400" dirty="0" err="1" smtClean="0"/>
              <a:t>Irrationalen</a:t>
            </a:r>
            <a:r>
              <a:rPr lang="hu-HU" sz="2400" dirty="0" smtClean="0"/>
              <a:t>…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89959" y="10461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Aufklärung</a:t>
            </a:r>
            <a:r>
              <a:rPr lang="hu-HU" sz="3600" b="1" dirty="0" smtClean="0"/>
              <a:t> ↔ </a:t>
            </a:r>
            <a:r>
              <a:rPr lang="hu-HU" sz="3600" b="1" dirty="0" err="1" smtClean="0"/>
              <a:t>Pietismus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89959" y="2506662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Die </a:t>
            </a:r>
            <a:r>
              <a:rPr lang="hu-HU" dirty="0" err="1"/>
              <a:t>Aufklärung</a:t>
            </a:r>
            <a:r>
              <a:rPr lang="hu-HU" dirty="0"/>
              <a:t>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grundsätzlich</a:t>
            </a:r>
            <a:r>
              <a:rPr lang="hu-HU" dirty="0"/>
              <a:t> </a:t>
            </a:r>
            <a:r>
              <a:rPr lang="hu-HU" dirty="0" err="1"/>
              <a:t>durch</a:t>
            </a:r>
            <a:r>
              <a:rPr lang="hu-HU" dirty="0"/>
              <a:t> </a:t>
            </a:r>
            <a:r>
              <a:rPr lang="hu-HU" dirty="0" err="1"/>
              <a:t>eine</a:t>
            </a:r>
            <a:r>
              <a:rPr lang="hu-HU" dirty="0"/>
              <a:t> </a:t>
            </a:r>
            <a:r>
              <a:rPr lang="hu-HU" dirty="0" err="1"/>
              <a:t>vernunftgeleitete</a:t>
            </a:r>
            <a:r>
              <a:rPr lang="hu-HU" dirty="0"/>
              <a:t> </a:t>
            </a:r>
            <a:r>
              <a:rPr lang="hu-HU" dirty="0" err="1"/>
              <a:t>Lebens-</a:t>
            </a:r>
            <a:r>
              <a:rPr lang="hu-HU" dirty="0"/>
              <a:t> und </a:t>
            </a:r>
            <a:r>
              <a:rPr lang="hu-HU" dirty="0" err="1"/>
              <a:t>Denkpraxis</a:t>
            </a:r>
            <a:r>
              <a:rPr lang="hu-HU" dirty="0"/>
              <a:t> </a:t>
            </a:r>
            <a:r>
              <a:rPr lang="hu-HU" dirty="0" err="1"/>
              <a:t>gekennzeichnet</a:t>
            </a:r>
            <a:r>
              <a:rPr lang="hu-HU" dirty="0"/>
              <a:t> </a:t>
            </a:r>
            <a:r>
              <a:rPr lang="hu-HU" dirty="0" err="1"/>
              <a:t>und</a:t>
            </a:r>
            <a:r>
              <a:rPr lang="hu-HU" dirty="0"/>
              <a:t>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eine</a:t>
            </a:r>
            <a:r>
              <a:rPr lang="hu-HU" dirty="0"/>
              <a:t> </a:t>
            </a:r>
            <a:r>
              <a:rPr lang="hu-HU" u="sng" dirty="0" err="1"/>
              <a:t>bürgerliche</a:t>
            </a:r>
            <a:r>
              <a:rPr lang="hu-HU" u="sng" dirty="0"/>
              <a:t> </a:t>
            </a:r>
            <a:r>
              <a:rPr lang="hu-HU" u="sng" dirty="0" err="1"/>
              <a:t>Bewegung</a:t>
            </a:r>
            <a:r>
              <a:rPr lang="hu-HU" dirty="0" smtClean="0"/>
              <a:t>.</a:t>
            </a:r>
          </a:p>
          <a:p>
            <a:r>
              <a:rPr lang="hu-HU" dirty="0"/>
              <a:t>1687 </a:t>
            </a:r>
            <a:r>
              <a:rPr lang="hu-HU" dirty="0" err="1"/>
              <a:t>beginnt</a:t>
            </a:r>
            <a:r>
              <a:rPr lang="hu-HU" dirty="0"/>
              <a:t> der </a:t>
            </a:r>
            <a:r>
              <a:rPr lang="hu-HU" dirty="0" err="1"/>
              <a:t>Philosoph</a:t>
            </a:r>
            <a:r>
              <a:rPr lang="hu-HU" dirty="0"/>
              <a:t> und </a:t>
            </a:r>
            <a:r>
              <a:rPr lang="hu-HU" dirty="0" err="1"/>
              <a:t>Jurist</a:t>
            </a:r>
            <a:r>
              <a:rPr lang="hu-HU" dirty="0"/>
              <a:t> </a:t>
            </a:r>
            <a:r>
              <a:rPr lang="hu-HU" u="sng" dirty="0"/>
              <a:t>Christian </a:t>
            </a:r>
            <a:r>
              <a:rPr lang="hu-HU" u="sng" dirty="0" err="1"/>
              <a:t>Thomasius</a:t>
            </a:r>
            <a:r>
              <a:rPr lang="hu-HU" dirty="0"/>
              <a:t> an der </a:t>
            </a:r>
            <a:r>
              <a:rPr lang="hu-HU" dirty="0" err="1"/>
              <a:t>Leipziger</a:t>
            </a:r>
            <a:r>
              <a:rPr lang="hu-HU" dirty="0"/>
              <a:t> </a:t>
            </a:r>
            <a:r>
              <a:rPr lang="hu-HU" dirty="0" err="1"/>
              <a:t>Universität</a:t>
            </a:r>
            <a:r>
              <a:rPr lang="hu-HU" dirty="0"/>
              <a:t> </a:t>
            </a:r>
            <a:r>
              <a:rPr lang="hu-HU" dirty="0" err="1"/>
              <a:t>demonstrativ</a:t>
            </a:r>
            <a:r>
              <a:rPr lang="hu-HU" dirty="0"/>
              <a:t> </a:t>
            </a:r>
            <a:r>
              <a:rPr lang="hu-HU" dirty="0" err="1"/>
              <a:t>nicht</a:t>
            </a:r>
            <a:r>
              <a:rPr lang="hu-HU" dirty="0"/>
              <a:t> in </a:t>
            </a:r>
            <a:r>
              <a:rPr lang="hu-HU" dirty="0" err="1"/>
              <a:t>lateinischer</a:t>
            </a:r>
            <a:r>
              <a:rPr lang="hu-HU" dirty="0"/>
              <a:t>, </a:t>
            </a:r>
            <a:r>
              <a:rPr lang="hu-HU" dirty="0" err="1"/>
              <a:t>sondern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deutscher</a:t>
            </a:r>
            <a:r>
              <a:rPr lang="hu-HU" dirty="0"/>
              <a:t> </a:t>
            </a:r>
            <a:r>
              <a:rPr lang="hu-HU" dirty="0" err="1"/>
              <a:t>Sprache</a:t>
            </a:r>
            <a:r>
              <a:rPr lang="hu-HU" dirty="0"/>
              <a:t> </a:t>
            </a:r>
            <a:r>
              <a:rPr lang="hu-HU" dirty="0" err="1"/>
              <a:t>Vorlesungen</a:t>
            </a:r>
            <a:r>
              <a:rPr lang="hu-HU" dirty="0"/>
              <a:t> </a:t>
            </a:r>
            <a:r>
              <a:rPr lang="hu-HU" dirty="0" err="1"/>
              <a:t>zu</a:t>
            </a:r>
            <a:r>
              <a:rPr lang="hu-HU" dirty="0"/>
              <a:t> </a:t>
            </a:r>
            <a:r>
              <a:rPr lang="hu-HU" dirty="0" err="1"/>
              <a:t>halten</a:t>
            </a:r>
            <a:r>
              <a:rPr lang="hu-HU" dirty="0"/>
              <a:t>, </a:t>
            </a:r>
            <a:r>
              <a:rPr lang="hu-HU" dirty="0" err="1"/>
              <a:t>um</a:t>
            </a:r>
            <a:r>
              <a:rPr lang="hu-HU" dirty="0"/>
              <a:t> </a:t>
            </a:r>
            <a:r>
              <a:rPr lang="hu-HU" dirty="0" err="1"/>
              <a:t>wissenschaftliche</a:t>
            </a:r>
            <a:r>
              <a:rPr lang="hu-HU" dirty="0"/>
              <a:t> </a:t>
            </a:r>
            <a:r>
              <a:rPr lang="hu-HU" dirty="0" err="1"/>
              <a:t>Erkenntnisse</a:t>
            </a:r>
            <a:r>
              <a:rPr lang="hu-HU" dirty="0"/>
              <a:t> </a:t>
            </a:r>
            <a:r>
              <a:rPr lang="hu-HU" dirty="0" err="1"/>
              <a:t>zu</a:t>
            </a:r>
            <a:r>
              <a:rPr lang="hu-HU" dirty="0"/>
              <a:t> </a:t>
            </a:r>
            <a:r>
              <a:rPr lang="hu-HU" dirty="0" err="1" smtClean="0"/>
              <a:t>popularisieren</a:t>
            </a:r>
            <a:r>
              <a:rPr lang="hu-HU" dirty="0" smtClean="0"/>
              <a:t>.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Er</a:t>
            </a:r>
            <a:r>
              <a:rPr lang="hu-HU" dirty="0" smtClean="0"/>
              <a:t> </a:t>
            </a:r>
            <a:r>
              <a:rPr lang="hu-HU" dirty="0" err="1" smtClean="0"/>
              <a:t>verkündete</a:t>
            </a:r>
            <a:r>
              <a:rPr lang="hu-HU" dirty="0" smtClean="0"/>
              <a:t> </a:t>
            </a:r>
            <a:r>
              <a:rPr lang="hu-HU" dirty="0" smtClean="0"/>
              <a:t>[…] </a:t>
            </a:r>
            <a:r>
              <a:rPr lang="hu-HU" dirty="0" smtClean="0"/>
              <a:t>die </a:t>
            </a:r>
            <a:r>
              <a:rPr lang="hu-HU" dirty="0" err="1" smtClean="0"/>
              <a:t>Ablösung</a:t>
            </a:r>
            <a:r>
              <a:rPr lang="hu-HU" dirty="0" smtClean="0"/>
              <a:t> von der </a:t>
            </a:r>
            <a:r>
              <a:rPr lang="hu-HU" dirty="0" err="1" smtClean="0"/>
              <a:t>Theologie</a:t>
            </a:r>
            <a:r>
              <a:rPr lang="hu-HU" dirty="0" smtClean="0"/>
              <a:t> und die </a:t>
            </a:r>
            <a:r>
              <a:rPr lang="hu-HU" dirty="0" err="1" smtClean="0"/>
              <a:t>Idee</a:t>
            </a:r>
            <a:r>
              <a:rPr lang="hu-HU" dirty="0" smtClean="0"/>
              <a:t> der </a:t>
            </a:r>
            <a:r>
              <a:rPr lang="hu-HU" dirty="0" err="1" smtClean="0"/>
              <a:t>Selbstbestimmung</a:t>
            </a:r>
            <a:r>
              <a:rPr lang="hu-HU" dirty="0" smtClean="0"/>
              <a:t> der </a:t>
            </a:r>
            <a:r>
              <a:rPr lang="hu-HU" dirty="0" err="1" smtClean="0"/>
              <a:t>menschlichen</a:t>
            </a:r>
            <a:r>
              <a:rPr lang="hu-HU" dirty="0" smtClean="0"/>
              <a:t> </a:t>
            </a:r>
            <a:r>
              <a:rPr lang="hu-HU" dirty="0" err="1" smtClean="0"/>
              <a:t>Vernunft</a:t>
            </a:r>
            <a:r>
              <a:rPr lang="hu-HU" dirty="0" smtClean="0"/>
              <a:t>” </a:t>
            </a:r>
            <a:r>
              <a:rPr lang="hu-HU" sz="1900" dirty="0" smtClean="0"/>
              <a:t>(Martini 175)</a:t>
            </a:r>
          </a:p>
          <a:p>
            <a:r>
              <a:rPr lang="hu-HU" dirty="0" smtClean="0"/>
              <a:t>Mit </a:t>
            </a:r>
            <a:r>
              <a:rPr lang="hu-HU" u="sng" dirty="0"/>
              <a:t>Gottfried Wilhelm Leibniz</a:t>
            </a:r>
            <a:r>
              <a:rPr lang="hu-HU" dirty="0"/>
              <a:t> </a:t>
            </a:r>
            <a:r>
              <a:rPr lang="hu-HU" dirty="0" err="1"/>
              <a:t>kann</a:t>
            </a:r>
            <a:r>
              <a:rPr lang="hu-HU" dirty="0"/>
              <a:t> </a:t>
            </a:r>
            <a:r>
              <a:rPr lang="hu-HU" dirty="0" err="1"/>
              <a:t>er</a:t>
            </a:r>
            <a:r>
              <a:rPr lang="hu-HU" dirty="0"/>
              <a:t> </a:t>
            </a:r>
            <a:r>
              <a:rPr lang="hu-HU" dirty="0" err="1"/>
              <a:t>erst</a:t>
            </a:r>
            <a:r>
              <a:rPr lang="hu-HU" dirty="0"/>
              <a:t> 1700 </a:t>
            </a:r>
            <a:r>
              <a:rPr lang="hu-HU" dirty="0" err="1"/>
              <a:t>im</a:t>
            </a:r>
            <a:r>
              <a:rPr lang="hu-HU" dirty="0"/>
              <a:t> </a:t>
            </a:r>
            <a:r>
              <a:rPr lang="hu-HU" dirty="0" err="1"/>
              <a:t>provinziellen</a:t>
            </a:r>
            <a:r>
              <a:rPr lang="hu-HU" dirty="0"/>
              <a:t> Hannover die </a:t>
            </a:r>
            <a:r>
              <a:rPr lang="hu-HU" dirty="0" err="1"/>
              <a:t>Pläne</a:t>
            </a:r>
            <a:r>
              <a:rPr lang="hu-HU" dirty="0"/>
              <a:t> </a:t>
            </a:r>
            <a:r>
              <a:rPr lang="hu-HU" dirty="0" err="1"/>
              <a:t>für</a:t>
            </a:r>
            <a:r>
              <a:rPr lang="hu-HU" dirty="0"/>
              <a:t> </a:t>
            </a:r>
            <a:r>
              <a:rPr lang="hu-HU" dirty="0" err="1"/>
              <a:t>eine</a:t>
            </a:r>
            <a:r>
              <a:rPr lang="hu-HU" dirty="0"/>
              <a:t> an der </a:t>
            </a:r>
            <a:r>
              <a:rPr lang="hu-HU" dirty="0" err="1"/>
              <a:t>Bildung</a:t>
            </a:r>
            <a:r>
              <a:rPr lang="hu-HU" dirty="0"/>
              <a:t> </a:t>
            </a:r>
            <a:r>
              <a:rPr lang="hu-HU" dirty="0" err="1"/>
              <a:t>der</a:t>
            </a:r>
            <a:r>
              <a:rPr lang="hu-HU" dirty="0"/>
              <a:t> </a:t>
            </a:r>
            <a:r>
              <a:rPr lang="hu-HU" dirty="0" err="1"/>
              <a:t>Allgemeinheit</a:t>
            </a:r>
            <a:r>
              <a:rPr lang="hu-HU" dirty="0"/>
              <a:t> </a:t>
            </a:r>
            <a:r>
              <a:rPr lang="hu-HU" dirty="0" err="1"/>
              <a:t>orientierte</a:t>
            </a:r>
            <a:r>
              <a:rPr lang="hu-HU" dirty="0"/>
              <a:t> </a:t>
            </a:r>
            <a:r>
              <a:rPr lang="hu-HU" dirty="0" err="1"/>
              <a:t>Akademie</a:t>
            </a:r>
            <a:r>
              <a:rPr lang="hu-HU" dirty="0"/>
              <a:t> </a:t>
            </a:r>
            <a:r>
              <a:rPr lang="hu-HU" dirty="0" err="1"/>
              <a:t>zu</a:t>
            </a:r>
            <a:r>
              <a:rPr lang="hu-HU" dirty="0"/>
              <a:t> </a:t>
            </a:r>
            <a:r>
              <a:rPr lang="hu-HU" dirty="0" err="1"/>
              <a:t>realisieren</a:t>
            </a:r>
            <a:r>
              <a:rPr lang="hu-HU" dirty="0"/>
              <a:t>. </a:t>
            </a:r>
            <a:r>
              <a:rPr lang="hu-HU" dirty="0" err="1"/>
              <a:t>Aus</a:t>
            </a:r>
            <a:r>
              <a:rPr lang="hu-HU" dirty="0"/>
              <a:t> der </a:t>
            </a:r>
            <a:r>
              <a:rPr lang="hu-HU" dirty="0" err="1"/>
              <a:t>Societät</a:t>
            </a:r>
            <a:r>
              <a:rPr lang="hu-HU" dirty="0"/>
              <a:t> </a:t>
            </a:r>
            <a:r>
              <a:rPr lang="hu-HU" dirty="0" err="1"/>
              <a:t>der</a:t>
            </a:r>
            <a:r>
              <a:rPr lang="hu-HU" dirty="0"/>
              <a:t> </a:t>
            </a:r>
            <a:r>
              <a:rPr lang="hu-HU" dirty="0" err="1"/>
              <a:t>Wissenschaften</a:t>
            </a:r>
            <a:r>
              <a:rPr lang="hu-HU" dirty="0"/>
              <a:t> </a:t>
            </a:r>
            <a:r>
              <a:rPr lang="hu-HU" dirty="0" err="1"/>
              <a:t>geht</a:t>
            </a:r>
            <a:r>
              <a:rPr lang="hu-HU" dirty="0"/>
              <a:t> </a:t>
            </a:r>
            <a:r>
              <a:rPr lang="hu-HU" dirty="0" err="1"/>
              <a:t>dann</a:t>
            </a:r>
            <a:r>
              <a:rPr lang="hu-HU" dirty="0"/>
              <a:t> </a:t>
            </a:r>
            <a:r>
              <a:rPr lang="hu-HU" b="1" dirty="0"/>
              <a:t>1711 </a:t>
            </a:r>
            <a:r>
              <a:rPr lang="hu-HU" dirty="0"/>
              <a:t>die </a:t>
            </a:r>
            <a:r>
              <a:rPr lang="hu-HU" b="1" dirty="0" err="1"/>
              <a:t>Preußische</a:t>
            </a:r>
            <a:r>
              <a:rPr lang="hu-HU" b="1" dirty="0"/>
              <a:t> </a:t>
            </a:r>
            <a:r>
              <a:rPr lang="hu-HU" b="1" dirty="0" err="1"/>
              <a:t>Akademie</a:t>
            </a:r>
            <a:r>
              <a:rPr lang="hu-HU" b="1" dirty="0"/>
              <a:t> der </a:t>
            </a:r>
            <a:r>
              <a:rPr lang="hu-HU" b="1" dirty="0" err="1"/>
              <a:t>Wissenschaften</a:t>
            </a:r>
            <a:r>
              <a:rPr lang="hu-HU" dirty="0"/>
              <a:t> </a:t>
            </a:r>
            <a:r>
              <a:rPr lang="hu-HU" dirty="0" err="1" smtClean="0"/>
              <a:t>hervor</a:t>
            </a:r>
            <a:r>
              <a:rPr lang="hu-HU" dirty="0" smtClean="0"/>
              <a:t>.</a:t>
            </a:r>
          </a:p>
          <a:p>
            <a:r>
              <a:rPr lang="hu-HU" u="sng" dirty="0" smtClean="0"/>
              <a:t>Christian </a:t>
            </a:r>
            <a:r>
              <a:rPr lang="hu-HU" u="sng" dirty="0"/>
              <a:t>Wolff</a:t>
            </a:r>
            <a:r>
              <a:rPr lang="hu-HU" dirty="0"/>
              <a:t> </a:t>
            </a:r>
            <a:r>
              <a:rPr lang="hu-HU" dirty="0" err="1"/>
              <a:t>popularisierte</a:t>
            </a:r>
            <a:r>
              <a:rPr lang="hu-HU" dirty="0"/>
              <a:t> den </a:t>
            </a:r>
            <a:r>
              <a:rPr lang="hu-HU" dirty="0" err="1"/>
              <a:t>Leibnizschen</a:t>
            </a:r>
            <a:r>
              <a:rPr lang="hu-HU" dirty="0"/>
              <a:t> </a:t>
            </a:r>
            <a:r>
              <a:rPr lang="hu-HU" dirty="0" err="1"/>
              <a:t>Geschichtsoptimismus</a:t>
            </a:r>
            <a:r>
              <a:rPr lang="hu-HU" dirty="0"/>
              <a:t>, </a:t>
            </a:r>
            <a:r>
              <a:rPr lang="hu-HU" dirty="0" err="1"/>
              <a:t>damit</a:t>
            </a:r>
            <a:r>
              <a:rPr lang="hu-HU" dirty="0"/>
              <a:t> </a:t>
            </a:r>
            <a:r>
              <a:rPr lang="hu-HU" dirty="0" err="1"/>
              <a:t>schuf</a:t>
            </a:r>
            <a:r>
              <a:rPr lang="hu-HU" dirty="0"/>
              <a:t> </a:t>
            </a:r>
            <a:r>
              <a:rPr lang="hu-HU" dirty="0" err="1"/>
              <a:t>er</a:t>
            </a:r>
            <a:r>
              <a:rPr lang="hu-HU" dirty="0"/>
              <a:t> die </a:t>
            </a:r>
            <a:r>
              <a:rPr lang="hu-HU" dirty="0" err="1"/>
              <a:t>Grundlage</a:t>
            </a:r>
            <a:r>
              <a:rPr lang="hu-HU" dirty="0"/>
              <a:t> der </a:t>
            </a:r>
            <a:r>
              <a:rPr lang="hu-HU" dirty="0" err="1"/>
              <a:t>Aufklärung</a:t>
            </a:r>
            <a:r>
              <a:rPr lang="hu-HU" dirty="0" smtClean="0"/>
              <a:t>. </a:t>
            </a:r>
            <a:r>
              <a:rPr lang="hu-HU" dirty="0" err="1" smtClean="0"/>
              <a:t>Er</a:t>
            </a:r>
            <a:r>
              <a:rPr lang="hu-HU" dirty="0" smtClean="0"/>
              <a:t> </a:t>
            </a:r>
            <a:r>
              <a:rPr lang="hu-HU" dirty="0" err="1"/>
              <a:t>wurde</a:t>
            </a:r>
            <a:r>
              <a:rPr lang="hu-HU" dirty="0"/>
              <a:t> 1723 von </a:t>
            </a:r>
            <a:r>
              <a:rPr lang="hu-HU" dirty="0" err="1"/>
              <a:t>Pietisten</a:t>
            </a:r>
            <a:r>
              <a:rPr lang="hu-HU" dirty="0"/>
              <a:t> und </a:t>
            </a:r>
            <a:r>
              <a:rPr lang="hu-HU" dirty="0" err="1"/>
              <a:t>Orthodoxen</a:t>
            </a:r>
            <a:r>
              <a:rPr lang="hu-HU" dirty="0"/>
              <a:t> </a:t>
            </a:r>
            <a:r>
              <a:rPr lang="hu-HU" dirty="0" err="1"/>
              <a:t>aus</a:t>
            </a:r>
            <a:r>
              <a:rPr lang="hu-HU" dirty="0"/>
              <a:t> Halle </a:t>
            </a:r>
            <a:r>
              <a:rPr lang="hu-HU" dirty="0" err="1"/>
              <a:t>vertrieben</a:t>
            </a:r>
            <a:r>
              <a:rPr lang="hu-HU" dirty="0"/>
              <a:t>, und </a:t>
            </a:r>
            <a:r>
              <a:rPr lang="hu-HU" dirty="0" err="1"/>
              <a:t>dann</a:t>
            </a:r>
            <a:r>
              <a:rPr lang="hu-HU" dirty="0"/>
              <a:t> </a:t>
            </a:r>
            <a:r>
              <a:rPr lang="hu-HU" dirty="0" err="1"/>
              <a:t>erhielt</a:t>
            </a:r>
            <a:r>
              <a:rPr lang="hu-HU" dirty="0"/>
              <a:t> </a:t>
            </a:r>
            <a:r>
              <a:rPr lang="hu-HU" dirty="0" err="1"/>
              <a:t>er</a:t>
            </a:r>
            <a:r>
              <a:rPr lang="hu-HU" dirty="0"/>
              <a:t> mit </a:t>
            </a:r>
            <a:r>
              <a:rPr lang="hu-HU" dirty="0" err="1"/>
              <a:t>dem</a:t>
            </a:r>
            <a:r>
              <a:rPr lang="hu-HU" dirty="0"/>
              <a:t> </a:t>
            </a:r>
            <a:r>
              <a:rPr lang="hu-HU" dirty="0" err="1"/>
              <a:t>Regierungsantritt</a:t>
            </a:r>
            <a:r>
              <a:rPr lang="hu-HU" dirty="0"/>
              <a:t> </a:t>
            </a:r>
            <a:r>
              <a:rPr lang="hu-HU" u="sng" dirty="0" err="1"/>
              <a:t>Friedrichs</a:t>
            </a:r>
            <a:r>
              <a:rPr lang="hu-HU" u="sng" dirty="0"/>
              <a:t> des </a:t>
            </a:r>
            <a:r>
              <a:rPr lang="hu-HU" u="sng" dirty="0" err="1"/>
              <a:t>Großen</a:t>
            </a:r>
            <a:r>
              <a:rPr lang="hu-HU" dirty="0"/>
              <a:t> 1740 </a:t>
            </a:r>
            <a:r>
              <a:rPr lang="hu-HU" dirty="0" err="1"/>
              <a:t>eine</a:t>
            </a:r>
            <a:r>
              <a:rPr lang="hu-HU" dirty="0"/>
              <a:t> </a:t>
            </a:r>
            <a:r>
              <a:rPr lang="hu-HU" dirty="0" err="1"/>
              <a:t>Professur</a:t>
            </a:r>
            <a:r>
              <a:rPr lang="hu-HU" dirty="0"/>
              <a:t> </a:t>
            </a:r>
            <a:r>
              <a:rPr lang="hu-HU" dirty="0" err="1"/>
              <a:t>für</a:t>
            </a:r>
            <a:r>
              <a:rPr lang="hu-HU" dirty="0"/>
              <a:t> </a:t>
            </a:r>
            <a:r>
              <a:rPr lang="hu-HU" dirty="0" err="1"/>
              <a:t>Natur-</a:t>
            </a:r>
            <a:r>
              <a:rPr lang="hu-HU" dirty="0"/>
              <a:t> und </a:t>
            </a:r>
            <a:r>
              <a:rPr lang="hu-HU" dirty="0" err="1"/>
              <a:t>Völkerrecht</a:t>
            </a:r>
            <a:r>
              <a:rPr lang="hu-HU" dirty="0"/>
              <a:t> in Halle.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81099"/>
            <a:ext cx="10515600" cy="1325563"/>
          </a:xfrm>
        </p:spPr>
        <p:txBody>
          <a:bodyPr/>
          <a:lstStyle/>
          <a:p>
            <a:pPr algn="ctr"/>
            <a:r>
              <a:rPr lang="hu-HU" sz="3600" b="1" dirty="0" err="1" smtClean="0"/>
              <a:t>Empfindsamkeit</a:t>
            </a:r>
            <a:r>
              <a:rPr lang="hu-HU" sz="3600" b="1" dirty="0"/>
              <a:t/>
            </a:r>
            <a:br>
              <a:rPr lang="hu-HU" sz="3600" b="1" dirty="0"/>
            </a:br>
            <a:r>
              <a:rPr lang="hu-HU" sz="3200" dirty="0" smtClean="0"/>
              <a:t>(</a:t>
            </a:r>
            <a:r>
              <a:rPr lang="hu-HU" sz="3200" dirty="0" err="1" smtClean="0"/>
              <a:t>ca</a:t>
            </a:r>
            <a:r>
              <a:rPr lang="hu-HU" sz="3200" dirty="0" smtClean="0"/>
              <a:t>. 1740–</a:t>
            </a:r>
            <a:r>
              <a:rPr lang="hu-HU" sz="3200" dirty="0" err="1" smtClean="0"/>
              <a:t>ca</a:t>
            </a:r>
            <a:r>
              <a:rPr lang="hu-HU" sz="3200" dirty="0" smtClean="0"/>
              <a:t>. 1790)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/>
              <a:t>Gegen</a:t>
            </a:r>
            <a:r>
              <a:rPr lang="hu-HU" sz="2400" dirty="0" smtClean="0"/>
              <a:t> </a:t>
            </a:r>
            <a:r>
              <a:rPr lang="hu-HU" sz="2400" dirty="0" err="1" smtClean="0"/>
              <a:t>strikt</a:t>
            </a:r>
            <a:r>
              <a:rPr lang="hu-HU" sz="2400" dirty="0" smtClean="0"/>
              <a:t> </a:t>
            </a:r>
            <a:r>
              <a:rPr lang="hu-HU" sz="2400" dirty="0" err="1" smtClean="0"/>
              <a:t>vernuntmäßiges</a:t>
            </a:r>
            <a:r>
              <a:rPr lang="hu-HU" sz="2400" dirty="0" smtClean="0"/>
              <a:t> </a:t>
            </a:r>
            <a:r>
              <a:rPr lang="hu-HU" sz="2400" dirty="0" err="1" smtClean="0"/>
              <a:t>Leben</a:t>
            </a:r>
            <a:r>
              <a:rPr lang="hu-HU" sz="2400" dirty="0"/>
              <a:t> </a:t>
            </a:r>
            <a:r>
              <a:rPr lang="hu-HU" sz="2400" dirty="0" smtClean="0"/>
              <a:t>(</a:t>
            </a:r>
            <a:r>
              <a:rPr lang="hu-HU" sz="2400" dirty="0" err="1" smtClean="0"/>
              <a:t>Aufklärung</a:t>
            </a:r>
            <a:r>
              <a:rPr lang="hu-HU" sz="2400" dirty="0" smtClean="0"/>
              <a:t>)</a:t>
            </a:r>
          </a:p>
          <a:p>
            <a:pPr algn="ctr"/>
            <a:r>
              <a:rPr lang="hu-HU" sz="2400" dirty="0" err="1" smtClean="0"/>
              <a:t>Überschwengliche</a:t>
            </a:r>
            <a:r>
              <a:rPr lang="hu-HU" sz="2400" dirty="0" smtClean="0"/>
              <a:t> </a:t>
            </a:r>
            <a:r>
              <a:rPr lang="hu-HU" sz="2400" dirty="0" err="1" smtClean="0"/>
              <a:t>Gefühle</a:t>
            </a:r>
            <a:r>
              <a:rPr lang="hu-HU" sz="2400" dirty="0" smtClean="0"/>
              <a:t> → </a:t>
            </a:r>
            <a:r>
              <a:rPr lang="hu-HU" sz="2400" dirty="0" err="1" smtClean="0"/>
              <a:t>Emanzipation</a:t>
            </a:r>
            <a:r>
              <a:rPr lang="hu-HU" sz="2400" dirty="0" smtClean="0"/>
              <a:t> der </a:t>
            </a:r>
            <a:r>
              <a:rPr lang="hu-HU" sz="2400" dirty="0" err="1" smtClean="0"/>
              <a:t>Gefühle</a:t>
            </a:r>
            <a:r>
              <a:rPr lang="hu-HU" sz="2400" dirty="0" smtClean="0"/>
              <a:t> </a:t>
            </a:r>
            <a:r>
              <a:rPr lang="hu-HU" sz="2400" dirty="0" err="1" smtClean="0"/>
              <a:t>der</a:t>
            </a:r>
            <a:r>
              <a:rPr lang="hu-HU" sz="2400" dirty="0" smtClean="0"/>
              <a:t> </a:t>
            </a:r>
            <a:r>
              <a:rPr lang="hu-HU" sz="2400" dirty="0" err="1" smtClean="0"/>
              <a:t>Vernunft</a:t>
            </a:r>
            <a:r>
              <a:rPr lang="hu-HU" sz="2400" dirty="0" smtClean="0"/>
              <a:t> </a:t>
            </a:r>
            <a:r>
              <a:rPr lang="hu-HU" sz="2400" dirty="0" err="1" smtClean="0"/>
              <a:t>gegenüber</a:t>
            </a:r>
            <a:r>
              <a:rPr lang="hu-HU" sz="2400" dirty="0" smtClean="0"/>
              <a:t>…</a:t>
            </a:r>
          </a:p>
          <a:p>
            <a:pPr algn="ctr"/>
            <a:r>
              <a:rPr lang="hu-HU" sz="2400" dirty="0" smtClean="0"/>
              <a:t>„</a:t>
            </a:r>
            <a:r>
              <a:rPr lang="hu-HU" sz="2400" dirty="0" err="1" smtClean="0"/>
              <a:t>Säkularisierter</a:t>
            </a:r>
            <a:r>
              <a:rPr lang="hu-HU" sz="2400" dirty="0" smtClean="0"/>
              <a:t> </a:t>
            </a:r>
            <a:r>
              <a:rPr lang="hu-HU" sz="2400" dirty="0" err="1" smtClean="0"/>
              <a:t>Pietismus</a:t>
            </a:r>
            <a:r>
              <a:rPr lang="hu-HU" sz="2400" dirty="0" smtClean="0"/>
              <a:t>” ← </a:t>
            </a:r>
            <a:r>
              <a:rPr lang="hu-HU" sz="2400" dirty="0" err="1" smtClean="0"/>
              <a:t>Pietismus</a:t>
            </a:r>
            <a:endParaRPr lang="hu-HU" sz="2400" dirty="0" smtClean="0"/>
          </a:p>
          <a:p>
            <a:pPr algn="ctr"/>
            <a:r>
              <a:rPr lang="hu-HU" sz="2400" dirty="0" err="1" smtClean="0"/>
              <a:t>Moralisierende</a:t>
            </a:r>
            <a:r>
              <a:rPr lang="hu-HU" sz="2400" dirty="0" smtClean="0"/>
              <a:t> </a:t>
            </a:r>
            <a:r>
              <a:rPr lang="hu-HU" sz="2400" dirty="0" err="1" smtClean="0"/>
              <a:t>Inhalte</a:t>
            </a:r>
            <a:endParaRPr lang="hu-HU" sz="2400" dirty="0" smtClean="0"/>
          </a:p>
          <a:p>
            <a:pPr algn="ctr"/>
            <a:r>
              <a:rPr lang="hu-HU" sz="2400" dirty="0" err="1" smtClean="0"/>
              <a:t>Betonung</a:t>
            </a:r>
            <a:r>
              <a:rPr lang="hu-HU" sz="2400" dirty="0" smtClean="0"/>
              <a:t> des </a:t>
            </a:r>
            <a:r>
              <a:rPr lang="hu-HU" sz="2400" dirty="0" err="1" smtClean="0"/>
              <a:t>Privatlebens</a:t>
            </a:r>
            <a:r>
              <a:rPr lang="hu-HU" sz="2400" dirty="0" smtClean="0"/>
              <a:t> ↔ </a:t>
            </a:r>
            <a:r>
              <a:rPr lang="hu-HU" sz="2400" dirty="0" err="1" smtClean="0"/>
              <a:t>öffentliches</a:t>
            </a:r>
            <a:r>
              <a:rPr lang="hu-HU" sz="2400" dirty="0" smtClean="0"/>
              <a:t> / </a:t>
            </a:r>
            <a:r>
              <a:rPr lang="hu-HU" sz="2400" dirty="0" err="1" smtClean="0"/>
              <a:t>Staatsleben</a:t>
            </a:r>
            <a:r>
              <a:rPr lang="hu-HU" sz="2400" dirty="0" smtClean="0"/>
              <a:t> (</a:t>
            </a:r>
            <a:r>
              <a:rPr lang="hu-HU" sz="2400" dirty="0" err="1" smtClean="0"/>
              <a:t>Absolutismus</a:t>
            </a:r>
            <a:r>
              <a:rPr lang="hu-HU" sz="2400" dirty="0" smtClean="0"/>
              <a:t>)</a:t>
            </a:r>
          </a:p>
          <a:p>
            <a:pPr algn="ctr"/>
            <a:r>
              <a:rPr lang="hu-HU" sz="2400" dirty="0" err="1" smtClean="0"/>
              <a:t>Geglücke</a:t>
            </a:r>
            <a:r>
              <a:rPr lang="hu-HU" sz="2400" dirty="0" smtClean="0"/>
              <a:t> (</a:t>
            </a:r>
            <a:r>
              <a:rPr lang="hu-HU" sz="2400" dirty="0" err="1" smtClean="0"/>
              <a:t>sinnliche</a:t>
            </a:r>
            <a:r>
              <a:rPr lang="hu-HU" sz="2400" dirty="0" smtClean="0"/>
              <a:t>) </a:t>
            </a:r>
            <a:r>
              <a:rPr lang="hu-HU" sz="2400" dirty="0" err="1" smtClean="0"/>
              <a:t>Liebe</a:t>
            </a:r>
            <a:r>
              <a:rPr lang="hu-HU" sz="2400" dirty="0" smtClean="0"/>
              <a:t> </a:t>
            </a:r>
            <a:r>
              <a:rPr lang="hu-HU" sz="2400" dirty="0" err="1" smtClean="0"/>
              <a:t>steht</a:t>
            </a:r>
            <a:r>
              <a:rPr lang="hu-HU" sz="2400" dirty="0" smtClean="0"/>
              <a:t> </a:t>
            </a:r>
            <a:r>
              <a:rPr lang="hu-HU" sz="2400" dirty="0" err="1"/>
              <a:t>f</a:t>
            </a:r>
            <a:r>
              <a:rPr lang="hu-HU" sz="2400" dirty="0" err="1" smtClean="0"/>
              <a:t>ür</a:t>
            </a:r>
            <a:r>
              <a:rPr lang="hu-HU" sz="2400" dirty="0" smtClean="0"/>
              <a:t> </a:t>
            </a:r>
            <a:r>
              <a:rPr lang="hu-HU" sz="2400" dirty="0" err="1" smtClean="0"/>
              <a:t>geglückten</a:t>
            </a:r>
            <a:r>
              <a:rPr lang="hu-HU" sz="2400" dirty="0" smtClean="0"/>
              <a:t> </a:t>
            </a:r>
            <a:r>
              <a:rPr lang="hu-HU" sz="2400" dirty="0" err="1" smtClean="0"/>
              <a:t>Staatenbund</a:t>
            </a:r>
            <a:endParaRPr lang="hu-HU" sz="2400" dirty="0" smtClean="0"/>
          </a:p>
          <a:p>
            <a:pPr algn="ctr"/>
            <a:r>
              <a:rPr lang="hu-HU" sz="2400" dirty="0" err="1" smtClean="0"/>
              <a:t>Leselust</a:t>
            </a:r>
            <a:endParaRPr lang="hu-HU" sz="2400" dirty="0" smtClean="0"/>
          </a:p>
          <a:p>
            <a:pPr algn="ctr"/>
            <a:r>
              <a:rPr lang="hu-HU" sz="2400" dirty="0" err="1" smtClean="0"/>
              <a:t>Literarische</a:t>
            </a:r>
            <a:r>
              <a:rPr lang="hu-HU" sz="2400" dirty="0" smtClean="0"/>
              <a:t> </a:t>
            </a:r>
            <a:r>
              <a:rPr lang="hu-HU" sz="2400" dirty="0" err="1" smtClean="0"/>
              <a:t>Gattungen</a:t>
            </a:r>
            <a:r>
              <a:rPr lang="hu-HU" sz="2400" dirty="0" smtClean="0"/>
              <a:t>: (</a:t>
            </a:r>
            <a:r>
              <a:rPr lang="hu-HU" sz="2400" dirty="0" err="1" smtClean="0"/>
              <a:t>Brief</a:t>
            </a:r>
            <a:r>
              <a:rPr lang="hu-HU" sz="2400" dirty="0" smtClean="0"/>
              <a:t>)</a:t>
            </a:r>
            <a:r>
              <a:rPr lang="hu-HU" sz="2400" dirty="0" err="1" smtClean="0"/>
              <a:t>roman</a:t>
            </a:r>
            <a:r>
              <a:rPr lang="hu-HU" sz="2400" dirty="0" smtClean="0"/>
              <a:t>, </a:t>
            </a:r>
            <a:r>
              <a:rPr lang="hu-HU" sz="2400" dirty="0" err="1" smtClean="0"/>
              <a:t>Lyrik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6826" y="10461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Vertreter</a:t>
            </a:r>
            <a:r>
              <a:rPr lang="hu-HU" sz="3600" b="1" dirty="0" smtClean="0"/>
              <a:t> der </a:t>
            </a:r>
            <a:r>
              <a:rPr lang="hu-HU" sz="3600" b="1" dirty="0" err="1" smtClean="0"/>
              <a:t>Empfindsamkeit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6826" y="250666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/>
              <a:t>Samuel </a:t>
            </a:r>
            <a:r>
              <a:rPr lang="hu-HU" sz="2400" b="1" dirty="0" smtClean="0"/>
              <a:t>Richardson</a:t>
            </a:r>
            <a:r>
              <a:rPr lang="hu-HU" sz="2400" dirty="0" smtClean="0"/>
              <a:t>: </a:t>
            </a:r>
            <a:r>
              <a:rPr lang="hu-HU" sz="2400" i="1" dirty="0" err="1" smtClean="0"/>
              <a:t>Pamela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or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Virtue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rewarded</a:t>
            </a:r>
            <a:r>
              <a:rPr lang="hu-HU" sz="2400" i="1" dirty="0" smtClean="0"/>
              <a:t> </a:t>
            </a:r>
            <a:r>
              <a:rPr lang="hu-HU" sz="2400" dirty="0" smtClean="0"/>
              <a:t>(1740)</a:t>
            </a:r>
          </a:p>
          <a:p>
            <a:pPr marL="0" indent="0" algn="ctr">
              <a:buNone/>
            </a:pPr>
            <a:r>
              <a:rPr lang="hu-HU" sz="2400" dirty="0" smtClean="0"/>
              <a:t>Jean-Jacques </a:t>
            </a:r>
            <a:r>
              <a:rPr lang="hu-HU" sz="2400" b="1" dirty="0" smtClean="0"/>
              <a:t>Rousseau</a:t>
            </a:r>
            <a:r>
              <a:rPr lang="hu-HU" sz="2400" dirty="0" smtClean="0"/>
              <a:t>: </a:t>
            </a:r>
            <a:r>
              <a:rPr lang="hu-HU" sz="2400" i="1" dirty="0" smtClean="0"/>
              <a:t>Julie </a:t>
            </a:r>
            <a:r>
              <a:rPr lang="hu-HU" sz="2400" i="1" dirty="0" err="1" smtClean="0"/>
              <a:t>ou</a:t>
            </a:r>
            <a:r>
              <a:rPr lang="hu-HU" sz="2400" i="1" dirty="0" smtClean="0"/>
              <a:t> la </a:t>
            </a:r>
            <a:r>
              <a:rPr lang="hu-HU" sz="2400" i="1" dirty="0" err="1"/>
              <a:t>n</a:t>
            </a:r>
            <a:r>
              <a:rPr lang="hu-HU" sz="2400" i="1" dirty="0" err="1" smtClean="0"/>
              <a:t>ouvelle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Héloïse</a:t>
            </a:r>
            <a:r>
              <a:rPr lang="hu-HU" sz="2400" i="1" dirty="0" smtClean="0"/>
              <a:t> </a:t>
            </a:r>
            <a:r>
              <a:rPr lang="hu-HU" sz="2400" dirty="0" smtClean="0"/>
              <a:t>(1761)</a:t>
            </a:r>
            <a:endParaRPr lang="hu-HU" sz="2400" b="1" i="1" dirty="0" smtClean="0"/>
          </a:p>
          <a:p>
            <a:pPr marL="0" indent="0" algn="ctr">
              <a:buNone/>
            </a:pPr>
            <a:r>
              <a:rPr lang="hu-HU" sz="2400" b="1" dirty="0" smtClean="0"/>
              <a:t>Christian </a:t>
            </a:r>
            <a:r>
              <a:rPr lang="hu-HU" sz="2400" b="1" dirty="0" err="1" smtClean="0"/>
              <a:t>Fürchtegott</a:t>
            </a:r>
            <a:r>
              <a:rPr lang="hu-HU" sz="2400" b="1" dirty="0" smtClean="0"/>
              <a:t> Gellert</a:t>
            </a:r>
          </a:p>
          <a:p>
            <a:pPr marL="0" indent="0" algn="ctr">
              <a:buNone/>
            </a:pPr>
            <a:r>
              <a:rPr lang="hu-HU" sz="2400" b="1" dirty="0" smtClean="0"/>
              <a:t>Friedrich </a:t>
            </a:r>
            <a:r>
              <a:rPr lang="hu-HU" sz="2400" b="1" dirty="0" err="1" smtClean="0"/>
              <a:t>Gottlieb</a:t>
            </a:r>
            <a:r>
              <a:rPr lang="hu-HU" sz="2400" b="1" dirty="0" smtClean="0"/>
              <a:t> Klopstock</a:t>
            </a:r>
          </a:p>
          <a:p>
            <a:pPr marL="0" indent="0" algn="ctr">
              <a:buNone/>
            </a:pPr>
            <a:r>
              <a:rPr lang="hu-HU" sz="2400" dirty="0" err="1" smtClean="0"/>
              <a:t>Sophie</a:t>
            </a:r>
            <a:r>
              <a:rPr lang="hu-HU" sz="2400" dirty="0" smtClean="0"/>
              <a:t> von </a:t>
            </a:r>
            <a:r>
              <a:rPr lang="hu-HU" sz="2400" dirty="0"/>
              <a:t>L</a:t>
            </a:r>
            <a:r>
              <a:rPr lang="hu-HU" sz="2400" dirty="0" smtClean="0"/>
              <a:t>a Roche</a:t>
            </a:r>
          </a:p>
          <a:p>
            <a:pPr marL="0" indent="0" algn="ctr">
              <a:buNone/>
            </a:pPr>
            <a:r>
              <a:rPr lang="hu-HU" sz="2400" dirty="0" smtClean="0"/>
              <a:t>Johann </a:t>
            </a:r>
            <a:r>
              <a:rPr lang="hu-HU" sz="2400" dirty="0" err="1" smtClean="0"/>
              <a:t>Thimotheus</a:t>
            </a:r>
            <a:r>
              <a:rPr lang="hu-HU" sz="2400" dirty="0" smtClean="0"/>
              <a:t> </a:t>
            </a:r>
            <a:r>
              <a:rPr lang="hu-HU" sz="2400" dirty="0" err="1" smtClean="0"/>
              <a:t>Hermes</a:t>
            </a:r>
            <a:endParaRPr lang="hu-HU" sz="2400" dirty="0" smtClean="0"/>
          </a:p>
          <a:p>
            <a:pPr marL="0" indent="0" algn="ctr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err="1" smtClean="0"/>
              <a:t>Wirkung</a:t>
            </a:r>
            <a:r>
              <a:rPr lang="hu-HU" sz="2400" dirty="0" smtClean="0"/>
              <a:t> </a:t>
            </a:r>
            <a:r>
              <a:rPr lang="hu-HU" sz="2400" dirty="0" err="1" smtClean="0"/>
              <a:t>auf</a:t>
            </a:r>
            <a:r>
              <a:rPr lang="hu-HU" sz="2400" dirty="0" smtClean="0"/>
              <a:t> den Sturm und </a:t>
            </a:r>
            <a:r>
              <a:rPr lang="hu-HU" sz="2400" dirty="0" err="1" smtClean="0"/>
              <a:t>Drang</a:t>
            </a:r>
            <a:r>
              <a:rPr lang="hu-HU" sz="2400" dirty="0" smtClean="0"/>
              <a:t> → </a:t>
            </a:r>
            <a:r>
              <a:rPr lang="hu-HU" sz="2400" b="1" dirty="0" smtClean="0"/>
              <a:t>Goethe: </a:t>
            </a:r>
            <a:r>
              <a:rPr lang="hu-HU" sz="2400" b="1" i="1" dirty="0" smtClean="0"/>
              <a:t>Die Leiden des </a:t>
            </a:r>
            <a:r>
              <a:rPr lang="hu-HU" sz="2400" b="1" i="1" dirty="0" err="1" smtClean="0"/>
              <a:t>jungen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Werthers</a:t>
            </a:r>
            <a:r>
              <a:rPr lang="hu-HU" sz="2400" b="1" i="1" dirty="0" smtClean="0"/>
              <a:t> </a:t>
            </a:r>
            <a:r>
              <a:rPr lang="hu-HU" sz="2400" dirty="0" smtClean="0"/>
              <a:t>(1774)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4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2320" y="1357163"/>
            <a:ext cx="10515600" cy="1325563"/>
          </a:xfrm>
        </p:spPr>
        <p:txBody>
          <a:bodyPr/>
          <a:lstStyle/>
          <a:p>
            <a:pPr algn="ctr"/>
            <a:r>
              <a:rPr lang="hu-HU" sz="3600" b="1" dirty="0" smtClean="0"/>
              <a:t>Christian </a:t>
            </a:r>
            <a:r>
              <a:rPr lang="hu-HU" sz="3600" b="1" dirty="0" err="1" smtClean="0"/>
              <a:t>Fürchtegott</a:t>
            </a:r>
            <a:r>
              <a:rPr lang="hu-HU" sz="3600" b="1" dirty="0" smtClean="0"/>
              <a:t> Gellert</a:t>
            </a:r>
            <a:br>
              <a:rPr lang="hu-HU" sz="3600" b="1" dirty="0" smtClean="0"/>
            </a:br>
            <a:r>
              <a:rPr lang="hu-HU" sz="2800" dirty="0" smtClean="0"/>
              <a:t>(1715–1769)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2320" y="2959884"/>
            <a:ext cx="10515600" cy="3976204"/>
          </a:xfrm>
        </p:spPr>
        <p:txBody>
          <a:bodyPr/>
          <a:lstStyle/>
          <a:p>
            <a:pPr algn="ctr"/>
            <a:r>
              <a:rPr lang="hu-HU" sz="2400" dirty="0" err="1" smtClean="0"/>
              <a:t>Dichter</a:t>
            </a:r>
            <a:r>
              <a:rPr lang="hu-HU" sz="2400" dirty="0" smtClean="0"/>
              <a:t>, </a:t>
            </a:r>
            <a:r>
              <a:rPr lang="hu-HU" sz="2400" dirty="0" err="1" smtClean="0"/>
              <a:t>Dramatiker</a:t>
            </a:r>
            <a:r>
              <a:rPr lang="hu-HU" sz="2400" dirty="0" smtClean="0"/>
              <a:t>, </a:t>
            </a:r>
            <a:r>
              <a:rPr lang="hu-HU" sz="2400" dirty="0" err="1" smtClean="0"/>
              <a:t>Moralphilosoph</a:t>
            </a:r>
            <a:r>
              <a:rPr lang="hu-HU" sz="2400" dirty="0" smtClean="0"/>
              <a:t>, </a:t>
            </a:r>
            <a:r>
              <a:rPr lang="hu-HU" sz="2400" dirty="0" err="1" smtClean="0"/>
              <a:t>zu</a:t>
            </a:r>
            <a:r>
              <a:rPr lang="hu-HU" sz="2400" dirty="0" smtClean="0"/>
              <a:t> </a:t>
            </a:r>
            <a:r>
              <a:rPr lang="hu-HU" sz="2400" dirty="0" err="1" smtClean="0"/>
              <a:t>seiner</a:t>
            </a:r>
            <a:r>
              <a:rPr lang="hu-HU" sz="2400" dirty="0" smtClean="0"/>
              <a:t> Zeit </a:t>
            </a:r>
            <a:r>
              <a:rPr lang="hu-HU" sz="2400" dirty="0" err="1" smtClean="0"/>
              <a:t>einer</a:t>
            </a:r>
            <a:r>
              <a:rPr lang="hu-HU" sz="2400" dirty="0" smtClean="0"/>
              <a:t> der </a:t>
            </a:r>
            <a:r>
              <a:rPr lang="hu-HU" sz="2400" dirty="0" err="1" smtClean="0"/>
              <a:t>meistgelesenen</a:t>
            </a:r>
            <a:r>
              <a:rPr lang="hu-HU" sz="2400" dirty="0" smtClean="0"/>
              <a:t> </a:t>
            </a:r>
            <a:r>
              <a:rPr lang="hu-HU" sz="2400" dirty="0" err="1" smtClean="0"/>
              <a:t>Autoren</a:t>
            </a:r>
            <a:r>
              <a:rPr lang="hu-HU" sz="2400" dirty="0" smtClean="0"/>
              <a:t> in </a:t>
            </a:r>
            <a:r>
              <a:rPr lang="hu-HU" sz="2400" dirty="0" err="1" smtClean="0"/>
              <a:t>Deutschland</a:t>
            </a:r>
            <a:endParaRPr lang="hu-HU" sz="2400" dirty="0" smtClean="0"/>
          </a:p>
          <a:p>
            <a:pPr algn="ctr"/>
            <a:r>
              <a:rPr lang="hu-HU" sz="2400" dirty="0" smtClean="0"/>
              <a:t>Gellert </a:t>
            </a:r>
            <a:r>
              <a:rPr lang="hu-HU" sz="2400" dirty="0" err="1"/>
              <a:t>s</a:t>
            </a:r>
            <a:r>
              <a:rPr lang="hu-HU" sz="2400" dirty="0" err="1" smtClean="0"/>
              <a:t>tammt</a:t>
            </a:r>
            <a:r>
              <a:rPr lang="hu-HU" sz="2400" dirty="0" smtClean="0"/>
              <a:t> </a:t>
            </a:r>
            <a:r>
              <a:rPr lang="hu-HU" sz="2400" dirty="0" err="1" smtClean="0"/>
              <a:t>aus</a:t>
            </a:r>
            <a:r>
              <a:rPr lang="hu-HU" sz="2400" dirty="0" smtClean="0"/>
              <a:t> </a:t>
            </a:r>
            <a:r>
              <a:rPr lang="hu-HU" sz="2400" dirty="0" err="1" smtClean="0"/>
              <a:t>einer</a:t>
            </a:r>
            <a:r>
              <a:rPr lang="hu-HU" sz="2400" dirty="0" smtClean="0"/>
              <a:t> </a:t>
            </a:r>
            <a:r>
              <a:rPr lang="hu-HU" sz="2400" dirty="0" err="1" smtClean="0"/>
              <a:t>armen</a:t>
            </a:r>
            <a:r>
              <a:rPr lang="hu-HU" sz="2400" dirty="0" smtClean="0"/>
              <a:t> </a:t>
            </a:r>
            <a:r>
              <a:rPr lang="hu-HU" sz="2400" dirty="0" err="1" smtClean="0"/>
              <a:t>Pastorenfamilie</a:t>
            </a:r>
            <a:endParaRPr lang="hu-HU" sz="2400" dirty="0" smtClean="0"/>
          </a:p>
          <a:p>
            <a:pPr algn="ctr"/>
            <a:r>
              <a:rPr lang="hu-HU" sz="2400" dirty="0" err="1" smtClean="0"/>
              <a:t>Studium</a:t>
            </a:r>
            <a:r>
              <a:rPr lang="hu-HU" sz="2400" dirty="0" smtClean="0"/>
              <a:t> der </a:t>
            </a:r>
            <a:r>
              <a:rPr lang="hu-HU" sz="2400" dirty="0" err="1" smtClean="0"/>
              <a:t>Theologie</a:t>
            </a:r>
            <a:r>
              <a:rPr lang="hu-HU" sz="2400" dirty="0" smtClean="0"/>
              <a:t> und </a:t>
            </a:r>
            <a:r>
              <a:rPr lang="hu-HU" sz="2400" dirty="0" err="1" smtClean="0"/>
              <a:t>Philosophie</a:t>
            </a:r>
            <a:r>
              <a:rPr lang="hu-HU" sz="2400" dirty="0" smtClean="0"/>
              <a:t> in </a:t>
            </a:r>
            <a:r>
              <a:rPr lang="hu-HU" sz="2400" dirty="0" err="1" smtClean="0"/>
              <a:t>Leipzig</a:t>
            </a:r>
            <a:endParaRPr lang="hu-HU" sz="2400" dirty="0" smtClean="0"/>
          </a:p>
          <a:p>
            <a:pPr algn="ctr"/>
            <a:r>
              <a:rPr lang="hu-HU" sz="2400" dirty="0" smtClean="0"/>
              <a:t>1751 – </a:t>
            </a:r>
            <a:r>
              <a:rPr lang="hu-HU" sz="2400" dirty="0" err="1" smtClean="0"/>
              <a:t>außerordentlicher</a:t>
            </a:r>
            <a:r>
              <a:rPr lang="hu-HU" sz="2400" dirty="0" smtClean="0"/>
              <a:t> Professor </a:t>
            </a:r>
            <a:r>
              <a:rPr lang="hu-HU" sz="2400" dirty="0" err="1" smtClean="0"/>
              <a:t>für</a:t>
            </a:r>
            <a:r>
              <a:rPr lang="hu-HU" sz="2400" dirty="0" smtClean="0"/>
              <a:t> </a:t>
            </a:r>
            <a:r>
              <a:rPr lang="hu-HU" sz="2400" dirty="0" err="1" smtClean="0"/>
              <a:t>Dichtkunst</a:t>
            </a:r>
            <a:r>
              <a:rPr lang="hu-HU" sz="2400" dirty="0" smtClean="0"/>
              <a:t>, </a:t>
            </a:r>
            <a:r>
              <a:rPr lang="hu-HU" sz="2400" dirty="0" err="1" smtClean="0"/>
              <a:t>Beredsamkeit</a:t>
            </a:r>
            <a:r>
              <a:rPr lang="hu-HU" sz="2400" dirty="0" smtClean="0"/>
              <a:t> und </a:t>
            </a:r>
            <a:r>
              <a:rPr lang="hu-HU" sz="2400" dirty="0" err="1" smtClean="0"/>
              <a:t>Moral</a:t>
            </a:r>
            <a:r>
              <a:rPr lang="hu-HU" sz="2400" dirty="0" smtClean="0"/>
              <a:t> in </a:t>
            </a:r>
            <a:r>
              <a:rPr lang="hu-HU" sz="2400" dirty="0" err="1" smtClean="0"/>
              <a:t>Leipzig</a:t>
            </a:r>
            <a:endParaRPr lang="hu-HU" sz="2400" dirty="0" smtClean="0"/>
          </a:p>
          <a:p>
            <a:pPr algn="ctr"/>
            <a:r>
              <a:rPr lang="hu-HU" sz="2400" b="1" i="1" dirty="0" err="1" smtClean="0"/>
              <a:t>Fabeln</a:t>
            </a:r>
            <a:r>
              <a:rPr lang="hu-HU" sz="2400" dirty="0" smtClean="0"/>
              <a:t> (1746-1748)</a:t>
            </a:r>
          </a:p>
          <a:p>
            <a:pPr algn="ctr"/>
            <a:r>
              <a:rPr lang="hu-HU" sz="2400" b="1" i="1" dirty="0" err="1" smtClean="0"/>
              <a:t>Geistliche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Oden</a:t>
            </a:r>
            <a:r>
              <a:rPr lang="hu-HU" sz="2400" b="1" i="1" dirty="0" smtClean="0"/>
              <a:t> und </a:t>
            </a:r>
            <a:r>
              <a:rPr lang="hu-HU" sz="2400" b="1" i="1" dirty="0" err="1" smtClean="0"/>
              <a:t>Lieder</a:t>
            </a:r>
            <a:r>
              <a:rPr lang="hu-HU" sz="2400" i="1" dirty="0" smtClean="0"/>
              <a:t> </a:t>
            </a:r>
            <a:r>
              <a:rPr lang="hu-HU" sz="2400" dirty="0" smtClean="0"/>
              <a:t>(1757) – </a:t>
            </a:r>
            <a:r>
              <a:rPr lang="hu-HU" sz="2400" dirty="0" err="1" smtClean="0"/>
              <a:t>im</a:t>
            </a:r>
            <a:r>
              <a:rPr lang="hu-HU" sz="2400" dirty="0" smtClean="0"/>
              <a:t> </a:t>
            </a:r>
            <a:r>
              <a:rPr lang="hu-HU" sz="2400" dirty="0" err="1" smtClean="0"/>
              <a:t>Sinne</a:t>
            </a:r>
            <a:r>
              <a:rPr lang="hu-HU" sz="2400" dirty="0" smtClean="0"/>
              <a:t> der „</a:t>
            </a:r>
            <a:r>
              <a:rPr lang="hu-HU" sz="2400" dirty="0" err="1" smtClean="0"/>
              <a:t>Aufklärungstheologie</a:t>
            </a:r>
            <a:r>
              <a:rPr lang="hu-HU" sz="2400" dirty="0" smtClean="0"/>
              <a:t>”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2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5453" y="13135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Aufklärungstheologie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5453" y="3207261"/>
            <a:ext cx="10515600" cy="3650739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err="1" smtClean="0"/>
              <a:t>Prot</a:t>
            </a:r>
            <a:r>
              <a:rPr lang="hu-HU" dirty="0" err="1" smtClean="0"/>
              <a:t>estantische</a:t>
            </a:r>
            <a:r>
              <a:rPr lang="hu-HU" dirty="0" smtClean="0"/>
              <a:t> </a:t>
            </a:r>
            <a:r>
              <a:rPr lang="hu-HU" dirty="0" err="1"/>
              <a:t>t</a:t>
            </a:r>
            <a:r>
              <a:rPr lang="hu-HU" dirty="0" err="1" smtClean="0"/>
              <a:t>heologische</a:t>
            </a:r>
            <a:r>
              <a:rPr lang="hu-HU" dirty="0" smtClean="0"/>
              <a:t> </a:t>
            </a:r>
            <a:r>
              <a:rPr lang="hu-HU" dirty="0" err="1" smtClean="0"/>
              <a:t>Richtung</a:t>
            </a:r>
            <a:r>
              <a:rPr lang="hu-HU" dirty="0" smtClean="0"/>
              <a:t> </a:t>
            </a:r>
            <a:r>
              <a:rPr lang="hu-HU" dirty="0" err="1" smtClean="0"/>
              <a:t>im</a:t>
            </a:r>
            <a:r>
              <a:rPr lang="hu-HU" dirty="0" smtClean="0"/>
              <a:t> 18. </a:t>
            </a:r>
            <a:r>
              <a:rPr lang="hu-HU" dirty="0" err="1" smtClean="0"/>
              <a:t>Jhr</a:t>
            </a:r>
            <a:r>
              <a:rPr lang="hu-HU" dirty="0" smtClean="0"/>
              <a:t>.</a:t>
            </a:r>
          </a:p>
          <a:p>
            <a:pPr marL="0" indent="0" algn="ctr">
              <a:buNone/>
            </a:pPr>
            <a:r>
              <a:rPr lang="hu-HU" dirty="0" err="1" smtClean="0"/>
              <a:t>Anpassung</a:t>
            </a:r>
            <a:r>
              <a:rPr lang="hu-HU" dirty="0" smtClean="0"/>
              <a:t> </a:t>
            </a:r>
            <a:r>
              <a:rPr lang="hu-HU" dirty="0" err="1" smtClean="0"/>
              <a:t>christlicher</a:t>
            </a:r>
            <a:r>
              <a:rPr lang="hu-HU" dirty="0" smtClean="0"/>
              <a:t> </a:t>
            </a:r>
            <a:r>
              <a:rPr lang="hu-HU" dirty="0" err="1" smtClean="0"/>
              <a:t>Lehre</a:t>
            </a:r>
            <a:r>
              <a:rPr lang="hu-HU" dirty="0" smtClean="0"/>
              <a:t> an die </a:t>
            </a:r>
            <a:r>
              <a:rPr lang="hu-HU" dirty="0" err="1" smtClean="0"/>
              <a:t>Aufklärung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Innerer</a:t>
            </a:r>
            <a:r>
              <a:rPr lang="hu-HU" dirty="0" smtClean="0"/>
              <a:t> </a:t>
            </a:r>
            <a:r>
              <a:rPr lang="hu-HU" dirty="0" err="1" smtClean="0"/>
              <a:t>Beweggrund</a:t>
            </a:r>
            <a:r>
              <a:rPr lang="hu-HU" dirty="0" smtClean="0"/>
              <a:t>: </a:t>
            </a:r>
            <a:r>
              <a:rPr lang="hu-HU" dirty="0" err="1" smtClean="0"/>
              <a:t>Frömmigkeit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Gott</a:t>
            </a:r>
            <a:r>
              <a:rPr lang="hu-HU" dirty="0" smtClean="0"/>
              <a:t> = </a:t>
            </a:r>
            <a:r>
              <a:rPr lang="hu-HU" dirty="0" err="1" smtClean="0"/>
              <a:t>liebender</a:t>
            </a:r>
            <a:r>
              <a:rPr lang="hu-HU" dirty="0" smtClean="0"/>
              <a:t> </a:t>
            </a:r>
            <a:r>
              <a:rPr lang="hu-HU" dirty="0" err="1" smtClean="0"/>
              <a:t>Vater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Christus</a:t>
            </a:r>
            <a:r>
              <a:rPr lang="hu-HU" dirty="0" smtClean="0"/>
              <a:t> = </a:t>
            </a:r>
            <a:r>
              <a:rPr lang="hu-HU" dirty="0" err="1" smtClean="0"/>
              <a:t>weiser</a:t>
            </a:r>
            <a:r>
              <a:rPr lang="hu-HU" dirty="0" smtClean="0"/>
              <a:t> </a:t>
            </a:r>
            <a:r>
              <a:rPr lang="hu-HU" dirty="0" err="1" smtClean="0"/>
              <a:t>Tugendlehrer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81332" y="10461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Gellert: </a:t>
            </a:r>
            <a:r>
              <a:rPr lang="hu-HU" sz="3600" b="1" i="1" dirty="0" smtClean="0"/>
              <a:t>Die </a:t>
            </a:r>
            <a:r>
              <a:rPr lang="hu-HU" sz="3600" b="1" i="1" dirty="0" err="1" smtClean="0"/>
              <a:t>Ehre</a:t>
            </a:r>
            <a:r>
              <a:rPr lang="hu-HU" sz="3600" b="1" i="1" dirty="0" smtClean="0"/>
              <a:t> </a:t>
            </a:r>
            <a:r>
              <a:rPr lang="hu-HU" sz="3600" b="1" i="1" dirty="0" err="1" smtClean="0"/>
              <a:t>Gottes</a:t>
            </a:r>
            <a:r>
              <a:rPr lang="hu-HU" sz="3600" b="1" i="1" dirty="0" smtClean="0"/>
              <a:t> </a:t>
            </a:r>
            <a:r>
              <a:rPr lang="hu-HU" sz="3600" b="1" i="1" dirty="0" err="1" smtClean="0"/>
              <a:t>aus</a:t>
            </a:r>
            <a:r>
              <a:rPr lang="hu-HU" sz="3600" b="1" i="1" dirty="0" smtClean="0"/>
              <a:t> der </a:t>
            </a:r>
            <a:r>
              <a:rPr lang="hu-HU" sz="3600" b="1" i="1" dirty="0" err="1" smtClean="0"/>
              <a:t>Natur</a:t>
            </a:r>
            <a:r>
              <a:rPr lang="hu-HU" sz="3600" b="1" i="1" dirty="0" smtClean="0"/>
              <a:t> </a:t>
            </a:r>
            <a:r>
              <a:rPr lang="hu-HU" sz="3600" b="1" dirty="0" smtClean="0"/>
              <a:t>(1757)</a:t>
            </a:r>
            <a:endParaRPr lang="hu-HU" sz="3600" b="1" i="1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881332" y="2506662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900" dirty="0"/>
              <a:t> </a:t>
            </a:r>
            <a:r>
              <a:rPr lang="de-DE" sz="2000" i="1" dirty="0" smtClean="0"/>
              <a:t>Die </a:t>
            </a:r>
            <a:r>
              <a:rPr lang="de-DE" sz="2000" i="1" dirty="0"/>
              <a:t>Himmel rühmen des Ewigen Ehre,</a:t>
            </a:r>
            <a:br>
              <a:rPr lang="de-DE" sz="2000" i="1" dirty="0"/>
            </a:br>
            <a:r>
              <a:rPr lang="de-DE" sz="2000" i="1" dirty="0"/>
              <a:t> Ihr Schall pflanzt seinen Namen fort.</a:t>
            </a:r>
            <a:br>
              <a:rPr lang="de-DE" sz="2000" i="1" dirty="0"/>
            </a:br>
            <a:r>
              <a:rPr lang="de-DE" sz="2000" i="1" dirty="0"/>
              <a:t> Ihn rühmt der Erdkreis, ihn preisen die Meere,</a:t>
            </a:r>
            <a:br>
              <a:rPr lang="de-DE" sz="2000" i="1" dirty="0"/>
            </a:br>
            <a:r>
              <a:rPr lang="de-DE" sz="2000" i="1" dirty="0"/>
              <a:t> Vernimm, o Mensch, ihr göttlich Wort.</a:t>
            </a:r>
            <a:br>
              <a:rPr lang="de-DE" sz="2000" i="1" dirty="0"/>
            </a:br>
            <a:r>
              <a:rPr lang="de-DE" sz="2000" i="1" dirty="0"/>
              <a:t/>
            </a:r>
            <a:br>
              <a:rPr lang="de-DE" sz="2000" i="1" dirty="0"/>
            </a:br>
            <a:r>
              <a:rPr lang="de-DE" sz="2000" i="1" dirty="0"/>
              <a:t> Wer trägt der Himmel unzählbare Sterne?</a:t>
            </a:r>
            <a:br>
              <a:rPr lang="de-DE" sz="2000" i="1" dirty="0"/>
            </a:br>
            <a:r>
              <a:rPr lang="de-DE" sz="2000" i="1" dirty="0"/>
              <a:t> Wer führt die Sonn’ aus ihrem Zelt?</a:t>
            </a:r>
            <a:br>
              <a:rPr lang="de-DE" sz="2000" i="1" dirty="0"/>
            </a:br>
            <a:r>
              <a:rPr lang="de-DE" sz="2000" i="1" dirty="0"/>
              <a:t> Sie kommt und leuchtet und lacht uns von ferne,</a:t>
            </a:r>
            <a:br>
              <a:rPr lang="de-DE" sz="2000" i="1" dirty="0"/>
            </a:br>
            <a:r>
              <a:rPr lang="de-DE" sz="2000" i="1" dirty="0"/>
              <a:t> Und läuft den Weg gleich wie ein Held.</a:t>
            </a:r>
            <a:br>
              <a:rPr lang="de-DE" sz="2000" i="1" dirty="0"/>
            </a:br>
            <a:r>
              <a:rPr lang="de-DE" sz="2000" i="1" dirty="0"/>
              <a:t/>
            </a:r>
            <a:br>
              <a:rPr lang="de-DE" sz="2000" i="1" dirty="0"/>
            </a:br>
            <a:r>
              <a:rPr lang="de-DE" sz="2000" i="1" dirty="0"/>
              <a:t> </a:t>
            </a:r>
            <a:r>
              <a:rPr lang="de-DE" sz="2000" i="1" dirty="0" err="1"/>
              <a:t>Vernimm’s</a:t>
            </a:r>
            <a:r>
              <a:rPr lang="de-DE" sz="2000" i="1" dirty="0"/>
              <a:t>, und siehe die Wunder der Werke.</a:t>
            </a:r>
            <a:br>
              <a:rPr lang="de-DE" sz="2000" i="1" dirty="0"/>
            </a:br>
            <a:r>
              <a:rPr lang="de-DE" sz="2000" i="1" dirty="0"/>
              <a:t> Die die Natur dir aufgestellt!</a:t>
            </a:r>
            <a:br>
              <a:rPr lang="de-DE" sz="2000" i="1" dirty="0"/>
            </a:br>
            <a:r>
              <a:rPr lang="de-DE" sz="2000" i="1" dirty="0"/>
              <a:t> Verkündigt Weisheit und Ordnung und Stärke</a:t>
            </a:r>
            <a:br>
              <a:rPr lang="de-DE" sz="2000" i="1" dirty="0"/>
            </a:br>
            <a:r>
              <a:rPr lang="de-DE" sz="2000" i="1" dirty="0"/>
              <a:t> Dir nicht den Herrn, den Herrn der Welt?</a:t>
            </a:r>
            <a:endParaRPr lang="hu-HU" sz="2000" i="1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215332" y="2506662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 </a:t>
            </a:r>
            <a:r>
              <a:rPr lang="de-DE" sz="2000" i="1" dirty="0" smtClean="0"/>
              <a:t>Kannst </a:t>
            </a:r>
            <a:r>
              <a:rPr lang="de-DE" sz="2000" i="1" dirty="0"/>
              <a:t>du der Wesen unzählbare Heere,</a:t>
            </a:r>
            <a:br>
              <a:rPr lang="de-DE" sz="2000" i="1" dirty="0"/>
            </a:br>
            <a:r>
              <a:rPr lang="hu-HU" sz="2000" i="1" dirty="0" smtClean="0"/>
              <a:t> </a:t>
            </a:r>
            <a:r>
              <a:rPr lang="de-DE" sz="2000" i="1" dirty="0" smtClean="0"/>
              <a:t>Den </a:t>
            </a:r>
            <a:r>
              <a:rPr lang="de-DE" sz="2000" i="1" dirty="0"/>
              <a:t>kleinsten Staub fühllos </a:t>
            </a:r>
            <a:r>
              <a:rPr lang="de-DE" sz="2000" i="1" dirty="0" err="1"/>
              <a:t>beschaun</a:t>
            </a:r>
            <a:r>
              <a:rPr lang="de-DE" sz="2000" i="1" dirty="0"/>
              <a:t>?</a:t>
            </a:r>
            <a:br>
              <a:rPr lang="de-DE" sz="2000" i="1" dirty="0"/>
            </a:br>
            <a:r>
              <a:rPr lang="de-DE" sz="2000" i="1" dirty="0"/>
              <a:t> Durch wen ist alles? O gib ihm die Ehre!</a:t>
            </a:r>
            <a:br>
              <a:rPr lang="de-DE" sz="2000" i="1" dirty="0"/>
            </a:br>
            <a:r>
              <a:rPr lang="de-DE" sz="2000" i="1" dirty="0"/>
              <a:t> Mir, ruft der Herr, sollst du </a:t>
            </a:r>
            <a:r>
              <a:rPr lang="de-DE" sz="2000" i="1" dirty="0" err="1"/>
              <a:t>vertraun</a:t>
            </a:r>
            <a:r>
              <a:rPr lang="de-DE" sz="2000" i="1" dirty="0"/>
              <a:t>.</a:t>
            </a:r>
            <a:br>
              <a:rPr lang="de-DE" sz="2000" i="1" dirty="0"/>
            </a:br>
            <a:r>
              <a:rPr lang="de-DE" sz="2000" i="1" dirty="0"/>
              <a:t/>
            </a:r>
            <a:br>
              <a:rPr lang="de-DE" sz="2000" i="1" dirty="0"/>
            </a:br>
            <a:r>
              <a:rPr lang="de-DE" sz="2000" i="1" dirty="0"/>
              <a:t> Mein ist die Kraft, mein ist Himmel und Erde;</a:t>
            </a:r>
            <a:br>
              <a:rPr lang="de-DE" sz="2000" i="1" dirty="0"/>
            </a:br>
            <a:r>
              <a:rPr lang="de-DE" sz="2000" i="1" dirty="0"/>
              <a:t> An meinen Werken kennst du mich.</a:t>
            </a:r>
            <a:br>
              <a:rPr lang="de-DE" sz="2000" i="1" dirty="0"/>
            </a:br>
            <a:r>
              <a:rPr lang="de-DE" sz="2000" i="1" dirty="0"/>
              <a:t> Ich bin’s, und werde sein, der ich sein werde,</a:t>
            </a:r>
            <a:br>
              <a:rPr lang="de-DE" sz="2000" i="1" dirty="0"/>
            </a:br>
            <a:r>
              <a:rPr lang="de-DE" sz="2000" i="1" dirty="0"/>
              <a:t> Dein Gott und Vater ewiglich.</a:t>
            </a:r>
            <a:br>
              <a:rPr lang="de-DE" sz="2000" i="1" dirty="0"/>
            </a:br>
            <a:r>
              <a:rPr lang="de-DE" sz="2000" i="1" dirty="0"/>
              <a:t/>
            </a:r>
            <a:br>
              <a:rPr lang="de-DE" sz="2000" i="1" dirty="0"/>
            </a:br>
            <a:r>
              <a:rPr lang="de-DE" sz="2000" i="1" dirty="0"/>
              <a:t> Ich bin dein Schöpfer, bin Weisheit und Güte,</a:t>
            </a:r>
            <a:br>
              <a:rPr lang="de-DE" sz="2000" i="1" dirty="0"/>
            </a:br>
            <a:r>
              <a:rPr lang="de-DE" sz="2000" i="1" dirty="0"/>
              <a:t> Ein Gott der Ordnung und dein Heil;</a:t>
            </a:r>
            <a:br>
              <a:rPr lang="de-DE" sz="2000" i="1" dirty="0"/>
            </a:br>
            <a:r>
              <a:rPr lang="de-DE" sz="2000" i="1" dirty="0"/>
              <a:t> Ich bin’s! Mich liebe von ganzem Gemüte,</a:t>
            </a:r>
            <a:br>
              <a:rPr lang="de-DE" sz="2000" i="1" dirty="0"/>
            </a:br>
            <a:r>
              <a:rPr lang="de-DE" sz="2000" i="1" dirty="0"/>
              <a:t> Und nimm an meiner Gnade teil.</a:t>
            </a:r>
            <a:endParaRPr lang="hu-HU" sz="2000" i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31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846826" y="1400296"/>
            <a:ext cx="10515600" cy="1494672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Beethoven: </a:t>
            </a:r>
            <a:r>
              <a:rPr lang="hu-HU" sz="3600" b="1" i="1" dirty="0" smtClean="0"/>
              <a:t>Die </a:t>
            </a:r>
            <a:r>
              <a:rPr lang="hu-HU" sz="3600" b="1" i="1" dirty="0" err="1" smtClean="0"/>
              <a:t>Himmel</a:t>
            </a:r>
            <a:r>
              <a:rPr lang="hu-HU" sz="3600" b="1" i="1" dirty="0" smtClean="0"/>
              <a:t> rühmen</a:t>
            </a:r>
            <a:r>
              <a:rPr lang="hu-HU" sz="3600" b="1" dirty="0"/>
              <a:t/>
            </a:r>
            <a:br>
              <a:rPr lang="hu-HU" sz="3600" b="1" dirty="0"/>
            </a:br>
            <a:r>
              <a:rPr lang="hu-HU" sz="1800" b="1" dirty="0">
                <a:hlinkClick r:id="rId2"/>
              </a:rPr>
              <a:t>https://</a:t>
            </a:r>
            <a:r>
              <a:rPr lang="hu-HU" sz="1800" b="1" dirty="0" smtClean="0">
                <a:hlinkClick r:id="rId2"/>
              </a:rPr>
              <a:t>www.youtube.com/watch?v=C9O6AsUyKPU</a:t>
            </a:r>
            <a:r>
              <a:rPr lang="hu-HU" sz="1800" b="1" dirty="0" smtClean="0"/>
              <a:t> </a:t>
            </a:r>
            <a:endParaRPr lang="hu-HU" sz="1800" b="1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846826" y="3351728"/>
            <a:ext cx="10515600" cy="4084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dirty="0"/>
              <a:t>Unter </a:t>
            </a:r>
            <a:r>
              <a:rPr lang="de-DE" sz="2400" dirty="0" smtClean="0"/>
              <a:t>dem </a:t>
            </a:r>
            <a:r>
              <a:rPr lang="de-DE" sz="2400" dirty="0"/>
              <a:t>Titel </a:t>
            </a:r>
            <a:r>
              <a:rPr lang="hu-HU" sz="2400" dirty="0" smtClean="0"/>
              <a:t>„</a:t>
            </a:r>
            <a:r>
              <a:rPr lang="hu-HU" sz="2400" i="1" dirty="0" smtClean="0"/>
              <a:t>Die </a:t>
            </a:r>
            <a:r>
              <a:rPr lang="hu-HU" sz="2400" i="1" dirty="0" err="1" smtClean="0"/>
              <a:t>Himmel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rühmen</a:t>
            </a:r>
            <a:r>
              <a:rPr lang="hu-HU" sz="2400" dirty="0" smtClean="0"/>
              <a:t>” </a:t>
            </a:r>
            <a:r>
              <a:rPr lang="de-DE" sz="2400" dirty="0" smtClean="0"/>
              <a:t>Vertonung </a:t>
            </a:r>
            <a:r>
              <a:rPr lang="de-DE" sz="2400" dirty="0"/>
              <a:t>von </a:t>
            </a:r>
            <a:r>
              <a:rPr lang="de-DE" sz="2400" b="1" dirty="0"/>
              <a:t>Ludwig van Beethoven </a:t>
            </a:r>
            <a:r>
              <a:rPr lang="de-DE" sz="2400" dirty="0"/>
              <a:t>(Opus 48,4) für Singstimme und </a:t>
            </a:r>
            <a:r>
              <a:rPr lang="de-DE" sz="2400" dirty="0" smtClean="0"/>
              <a:t>Klavier</a:t>
            </a:r>
            <a:r>
              <a:rPr lang="hu-HU" sz="2400" dirty="0" smtClean="0"/>
              <a:t> (</a:t>
            </a:r>
            <a:r>
              <a:rPr lang="de-DE" sz="2400" dirty="0" smtClean="0"/>
              <a:t>Nr</a:t>
            </a:r>
            <a:r>
              <a:rPr lang="de-DE" sz="2400" dirty="0"/>
              <a:t>. 4 des Liederzyklus </a:t>
            </a:r>
            <a:r>
              <a:rPr lang="de-DE" sz="2400" i="1" dirty="0"/>
              <a:t>Sechs Lieder von Gellert</a:t>
            </a:r>
            <a:r>
              <a:rPr lang="de-DE" sz="2400" dirty="0"/>
              <a:t>, </a:t>
            </a:r>
            <a:r>
              <a:rPr lang="de-DE" sz="2400" dirty="0" smtClean="0"/>
              <a:t>1803</a:t>
            </a:r>
            <a:r>
              <a:rPr lang="hu-HU" sz="2400" dirty="0" smtClean="0"/>
              <a:t> – </a:t>
            </a:r>
            <a:r>
              <a:rPr lang="hu-HU" sz="2400" dirty="0" err="1" smtClean="0"/>
              <a:t>nur</a:t>
            </a:r>
            <a:r>
              <a:rPr lang="hu-HU" sz="2400" dirty="0" smtClean="0"/>
              <a:t> die </a:t>
            </a:r>
            <a:r>
              <a:rPr lang="hu-HU" sz="2400" dirty="0" err="1" smtClean="0"/>
              <a:t>ersten</a:t>
            </a:r>
            <a:r>
              <a:rPr lang="hu-HU" sz="2400" dirty="0" smtClean="0"/>
              <a:t> </a:t>
            </a:r>
            <a:r>
              <a:rPr lang="hu-HU" sz="2400" dirty="0" err="1" smtClean="0"/>
              <a:t>drei</a:t>
            </a:r>
            <a:r>
              <a:rPr lang="hu-HU" sz="2400" dirty="0" smtClean="0"/>
              <a:t> </a:t>
            </a:r>
            <a:r>
              <a:rPr lang="hu-HU" sz="2400" dirty="0" err="1" smtClean="0"/>
              <a:t>Strophen</a:t>
            </a:r>
            <a:r>
              <a:rPr lang="hu-HU" sz="2400" dirty="0" smtClean="0"/>
              <a:t>)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de-DE" sz="2400" dirty="0" smtClean="0"/>
              <a:t>Durch </a:t>
            </a:r>
            <a:r>
              <a:rPr lang="de-DE" sz="2400" dirty="0"/>
              <a:t>die Bearbeitung von </a:t>
            </a:r>
            <a:r>
              <a:rPr lang="de-DE" sz="2400" b="1" dirty="0"/>
              <a:t>Joseph </a:t>
            </a:r>
            <a:r>
              <a:rPr lang="de-DE" sz="2400" b="1" dirty="0" err="1"/>
              <a:t>Dantonello</a:t>
            </a:r>
            <a:r>
              <a:rPr lang="de-DE" sz="2400" b="1" dirty="0"/>
              <a:t> </a:t>
            </a:r>
            <a:r>
              <a:rPr lang="de-DE" sz="2400" dirty="0"/>
              <a:t>für vierstimmigen gemischten Chor, Orgel und Orchester ist sie eines der bekanntesten geistlichen Lieder geworden.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4055</TotalTime>
  <Words>1171</Words>
  <Application>Microsoft Office PowerPoint</Application>
  <PresentationFormat>Szélesvásznú</PresentationFormat>
  <Paragraphs>99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Office-téma</vt:lpstr>
      <vt:lpstr>    Géza Horváth  Protestantische Traditionen in der deutschsprachigen Literatur VI. </vt:lpstr>
      <vt:lpstr>Empfindsamkeit, Sturm und Drang, Weimarer Klassik, Romantik, Biedermeier I.</vt:lpstr>
      <vt:lpstr>Aufklärung ↔ Pietismus</vt:lpstr>
      <vt:lpstr>Empfindsamkeit (ca. 1740–ca. 1790)</vt:lpstr>
      <vt:lpstr>Vertreter der Empfindsamkeit</vt:lpstr>
      <vt:lpstr>Christian Fürchtegott Gellert (1715–1769)</vt:lpstr>
      <vt:lpstr>Aufklärungstheologie</vt:lpstr>
      <vt:lpstr>Gellert: Die Ehre Gottes aus der Natur (1757)</vt:lpstr>
      <vt:lpstr>Beethoven: Die Himmel rühmen https://www.youtube.com/watch?v=C9O6AsUyKPU </vt:lpstr>
      <vt:lpstr>Friedrich Gottlieb Klopstock (1724–1803)</vt:lpstr>
      <vt:lpstr>Klopstock</vt:lpstr>
      <vt:lpstr>Klopstock</vt:lpstr>
      <vt:lpstr>Klopstock: Der Messias. En Heldengedicht Epos in 20 Gesängen (1773) Entstehung: 1748–1773</vt:lpstr>
      <vt:lpstr>Klopstock: Messias</vt:lpstr>
      <vt:lpstr>Messias Erster Gesang</vt:lpstr>
      <vt:lpstr>Klopstock</vt:lpstr>
      <vt:lpstr>Die Frühlingsfeier (1.-3. Strophen) Eines des bekanntesten deutschen Gedichte in der 2. Hälfte des 18. Jhrs.</vt:lpstr>
      <vt:lpstr>… und die letzten beiden der 28 Strophen: nach dem heftigen Sturm kommt der erquickende, leise Regen…</vt:lpstr>
      <vt:lpstr>Goethe: Die Leiden des jungen Werthers (1774) Brief v. 16. Junius 1771</vt:lpstr>
      <vt:lpstr>Der Zürcher Literaturstreit (1730-1745) Gottsched ↔ Bodmer und Breitinger</vt:lpstr>
      <vt:lpstr>Johann Jakob Bodmer (1698–1783) Johann Jakob Breitinger (1701–1776)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Protestantische Traditionen in der deutschsprachigen Literatur IV. Sturm und Drang, Weimarer Klassik</dc:title>
  <dc:creator>Geza</dc:creator>
  <cp:lastModifiedBy>HG</cp:lastModifiedBy>
  <cp:revision>261</cp:revision>
  <dcterms:created xsi:type="dcterms:W3CDTF">2017-03-20T09:50:20Z</dcterms:created>
  <dcterms:modified xsi:type="dcterms:W3CDTF">2023-08-29T18:48:18Z</dcterms:modified>
</cp:coreProperties>
</file>