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7" r:id="rId5"/>
    <p:sldId id="278" r:id="rId6"/>
    <p:sldId id="276" r:id="rId7"/>
    <p:sldId id="279" r:id="rId8"/>
    <p:sldId id="280" r:id="rId9"/>
    <p:sldId id="282" r:id="rId10"/>
    <p:sldId id="274" r:id="rId11"/>
    <p:sldId id="281" r:id="rId12"/>
    <p:sldId id="264" r:id="rId13"/>
    <p:sldId id="260" r:id="rId14"/>
    <p:sldId id="275" r:id="rId15"/>
    <p:sldId id="261" r:id="rId16"/>
    <p:sldId id="262" r:id="rId17"/>
    <p:sldId id="267" r:id="rId18"/>
    <p:sldId id="268" r:id="rId19"/>
    <p:sldId id="263" r:id="rId20"/>
    <p:sldId id="269" r:id="rId21"/>
    <p:sldId id="270" r:id="rId22"/>
    <p:sldId id="271" r:id="rId23"/>
    <p:sldId id="266" r:id="rId24"/>
    <p:sldId id="265" r:id="rId25"/>
    <p:sldId id="272" r:id="rId26"/>
    <p:sldId id="259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54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229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86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67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36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10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98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82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223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36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8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13E6A-95F3-41F6-9D62-B4DBC292B1CD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90741-2D9D-4C40-978F-F1940F519F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61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red_Haines" TargetMode="External"/><Relationship Id="rId2" Type="http://schemas.openxmlformats.org/officeDocument/2006/relationships/hyperlink" Target="https://de.wikipedia.org/wiki/Der_Steppenwolf_(Film)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de.wikipedia.org/wiki/Max_von_Sydo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oqnjB7Um4&amp;t=0s" TargetMode="External"/><Relationship Id="rId7" Type="http://schemas.openxmlformats.org/officeDocument/2006/relationships/hyperlink" Target="https://www.youtube.com/watch?v=o9tx41cP4P8" TargetMode="External"/><Relationship Id="rId2" Type="http://schemas.openxmlformats.org/officeDocument/2006/relationships/hyperlink" Target="https://www.youtube.com/watch?v=SDoqnjB7Um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DoqnjB7Um4&amp;t=921s" TargetMode="External"/><Relationship Id="rId5" Type="http://schemas.openxmlformats.org/officeDocument/2006/relationships/hyperlink" Target="https://www.youtube.com/watch?v=SDoqnjB7Um4&amp;t=554s" TargetMode="External"/><Relationship Id="rId4" Type="http://schemas.openxmlformats.org/officeDocument/2006/relationships/hyperlink" Target="https://www.youtube.com/watch?v=SDoqnjB7Um4&amp;t=227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33953"/>
            <a:ext cx="9144000" cy="437052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5600" b="1" dirty="0" smtClean="0"/>
              <a:t>Géza Horváth</a:t>
            </a:r>
            <a:br>
              <a:rPr lang="hu-HU" sz="5600" b="1" dirty="0" smtClean="0"/>
            </a:br>
            <a:r>
              <a:rPr lang="hu-HU" sz="5600" b="1" dirty="0" smtClean="0"/>
              <a:t/>
            </a:r>
            <a:br>
              <a:rPr lang="hu-HU" sz="5600" b="1" dirty="0" smtClean="0"/>
            </a:br>
            <a:r>
              <a:rPr lang="hu-HU" sz="5600" b="1" dirty="0" err="1" smtClean="0"/>
              <a:t>Protestantische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Traditionen</a:t>
            </a:r>
            <a:r>
              <a:rPr lang="hu-HU" sz="5600" b="1" dirty="0" smtClean="0"/>
              <a:t> in der </a:t>
            </a:r>
            <a:r>
              <a:rPr lang="hu-HU" sz="5600" b="1" dirty="0" err="1" smtClean="0"/>
              <a:t>deutschsprachigen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Literatur</a:t>
            </a:r>
            <a:r>
              <a:rPr lang="hu-HU" sz="5600" b="1" dirty="0"/>
              <a:t> </a:t>
            </a:r>
            <a:r>
              <a:rPr lang="hu-HU" sz="5600" b="1" dirty="0" smtClean="0"/>
              <a:t>X.</a:t>
            </a:r>
            <a:r>
              <a:rPr lang="hu-HU" sz="5600" dirty="0" smtClean="0"/>
              <a:t/>
            </a:r>
            <a:br>
              <a:rPr lang="hu-HU" sz="5600" dirty="0" smtClean="0"/>
            </a:br>
            <a:endParaRPr lang="hu-HU" sz="56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1524000" y="4804475"/>
            <a:ext cx="9144000" cy="453324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27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Hesse in </a:t>
            </a:r>
            <a:r>
              <a:rPr lang="hu-HU" dirty="0" err="1" smtClean="0"/>
              <a:t>Ungarn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János Pilinszky </a:t>
            </a:r>
            <a:r>
              <a:rPr lang="hu-HU" dirty="0" err="1" smtClean="0"/>
              <a:t>über</a:t>
            </a:r>
            <a:r>
              <a:rPr lang="hu-HU" dirty="0" smtClean="0"/>
              <a:t> den </a:t>
            </a:r>
            <a:r>
              <a:rPr lang="hu-HU" dirty="0" err="1" smtClean="0"/>
              <a:t>Steppenwolf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78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98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Hesses</a:t>
            </a:r>
            <a:r>
              <a:rPr lang="hu-HU" dirty="0" smtClean="0"/>
              <a:t> </a:t>
            </a:r>
            <a:r>
              <a:rPr lang="hu-HU" dirty="0" err="1" smtClean="0"/>
              <a:t>Entwicklungslehre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 err="1" smtClean="0"/>
              <a:t>Ein</a:t>
            </a:r>
            <a:r>
              <a:rPr lang="hu-HU" i="1" dirty="0" smtClean="0"/>
              <a:t> </a:t>
            </a:r>
            <a:r>
              <a:rPr lang="hu-HU" i="1" dirty="0" err="1" smtClean="0"/>
              <a:t>Stückchen</a:t>
            </a:r>
            <a:r>
              <a:rPr lang="hu-HU" i="1" dirty="0" smtClean="0"/>
              <a:t> </a:t>
            </a:r>
            <a:r>
              <a:rPr lang="hu-HU" i="1" dirty="0" err="1" smtClean="0"/>
              <a:t>Theologie</a:t>
            </a:r>
            <a:r>
              <a:rPr lang="hu-HU" i="1" dirty="0" smtClean="0"/>
              <a:t> </a:t>
            </a:r>
            <a:r>
              <a:rPr lang="hu-HU" dirty="0" smtClean="0"/>
              <a:t>(1930)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8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Die </a:t>
            </a:r>
            <a:r>
              <a:rPr lang="hu-HU" dirty="0" err="1" smtClean="0"/>
              <a:t>Entstehung</a:t>
            </a:r>
            <a:r>
              <a:rPr lang="hu-HU" dirty="0" smtClean="0"/>
              <a:t> des Romans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err="1" smtClean="0"/>
              <a:t>Schutzumschlag</a:t>
            </a:r>
            <a:r>
              <a:rPr lang="hu-HU" dirty="0" smtClean="0"/>
              <a:t> der </a:t>
            </a:r>
            <a:r>
              <a:rPr lang="hu-HU" dirty="0" err="1" smtClean="0"/>
              <a:t>Erstausgabe</a:t>
            </a:r>
            <a:r>
              <a:rPr lang="hu-HU" dirty="0" smtClean="0"/>
              <a:t> (1927)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0785" y="1825625"/>
            <a:ext cx="2764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307567"/>
          </a:xfrm>
        </p:spPr>
        <p:txBody>
          <a:bodyPr/>
          <a:lstStyle/>
          <a:p>
            <a:pPr algn="ctr"/>
            <a:r>
              <a:rPr lang="hu-HU" b="1" i="1" dirty="0" err="1" smtClean="0"/>
              <a:t>Maskenball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Aquarell</a:t>
            </a:r>
            <a:r>
              <a:rPr lang="hu-HU" dirty="0" smtClean="0"/>
              <a:t> von Hermann Hesse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450" y="987425"/>
            <a:ext cx="4767676" cy="487362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4162097"/>
            <a:ext cx="3932237" cy="1722656"/>
          </a:xfrm>
        </p:spPr>
        <p:txBody>
          <a:bodyPr>
            <a:normAutofit/>
          </a:bodyPr>
          <a:lstStyle/>
          <a:p>
            <a:pPr algn="ctr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04597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Problematik</a:t>
            </a:r>
            <a:r>
              <a:rPr lang="hu-HU" dirty="0" smtClean="0"/>
              <a:t> / </a:t>
            </a:r>
            <a:r>
              <a:rPr lang="hu-HU" dirty="0" err="1" smtClean="0"/>
              <a:t>Motive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6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Struktur</a:t>
            </a:r>
            <a:r>
              <a:rPr lang="hu-HU" dirty="0" smtClean="0"/>
              <a:t> des Textes I.</a:t>
            </a:r>
            <a:br>
              <a:rPr lang="hu-HU" dirty="0" smtClean="0"/>
            </a:br>
            <a:r>
              <a:rPr lang="hu-HU" dirty="0" err="1" smtClean="0"/>
              <a:t>Vorwort</a:t>
            </a:r>
            <a:r>
              <a:rPr lang="hu-HU" dirty="0" smtClean="0"/>
              <a:t> des </a:t>
            </a:r>
            <a:r>
              <a:rPr lang="hu-HU" dirty="0" err="1" smtClean="0"/>
              <a:t>Herausgebers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7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Struktur</a:t>
            </a:r>
            <a:r>
              <a:rPr lang="hu-HU" dirty="0" smtClean="0"/>
              <a:t> des Textes II.</a:t>
            </a:r>
            <a:br>
              <a:rPr lang="hu-HU" dirty="0" smtClean="0"/>
            </a:br>
            <a:r>
              <a:rPr lang="hu-HU" dirty="0" smtClean="0"/>
              <a:t>Harry </a:t>
            </a:r>
            <a:r>
              <a:rPr lang="hu-HU" dirty="0" err="1" smtClean="0"/>
              <a:t>Hallers</a:t>
            </a:r>
            <a:r>
              <a:rPr lang="hu-HU" dirty="0" smtClean="0"/>
              <a:t> </a:t>
            </a:r>
            <a:r>
              <a:rPr lang="hu-HU" dirty="0" err="1" smtClean="0"/>
              <a:t>Aufzeichnungen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3698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Struktur</a:t>
            </a:r>
            <a:r>
              <a:rPr lang="hu-HU" dirty="0" smtClean="0"/>
              <a:t> des Textes III.</a:t>
            </a:r>
            <a:br>
              <a:rPr lang="hu-HU" dirty="0" smtClean="0"/>
            </a:br>
            <a:r>
              <a:rPr lang="hu-HU" dirty="0" err="1" smtClean="0"/>
              <a:t>Traktat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Steppenwolf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In der </a:t>
            </a:r>
            <a:r>
              <a:rPr lang="hu-HU" dirty="0" err="1" smtClean="0"/>
              <a:t>Erstausgabe</a:t>
            </a:r>
            <a:r>
              <a:rPr lang="hu-HU" dirty="0" smtClean="0"/>
              <a:t> (1927) </a:t>
            </a:r>
            <a:r>
              <a:rPr lang="hu-HU" dirty="0" err="1" smtClean="0"/>
              <a:t>gesondert</a:t>
            </a:r>
            <a:r>
              <a:rPr lang="hu-HU" dirty="0" smtClean="0"/>
              <a:t> </a:t>
            </a:r>
            <a:r>
              <a:rPr lang="hu-HU" dirty="0" err="1" smtClean="0"/>
              <a:t>gebundener</a:t>
            </a:r>
            <a:r>
              <a:rPr lang="hu-HU" dirty="0" smtClean="0"/>
              <a:t> </a:t>
            </a:r>
            <a:r>
              <a:rPr lang="hu-HU" dirty="0" err="1" smtClean="0"/>
              <a:t>Traktat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Steppenwolf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50930"/>
            <a:ext cx="5181600" cy="43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Figurenkonstellation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4" y="1825625"/>
            <a:ext cx="6157691" cy="4351338"/>
          </a:xfrm>
        </p:spPr>
      </p:pic>
    </p:spTree>
    <p:extLst>
      <p:ext uri="{BB962C8B-B14F-4D97-AF65-F5344CB8AC3E}">
        <p14:creationId xmlns:p14="http://schemas.microsoft.com/office/powerpoint/2010/main" val="38783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410345"/>
            <a:ext cx="9144000" cy="2448733"/>
          </a:xfrm>
        </p:spPr>
        <p:txBody>
          <a:bodyPr>
            <a:normAutofit fontScale="90000"/>
          </a:bodyPr>
          <a:lstStyle/>
          <a:p>
            <a:r>
              <a:rPr lang="hu-HU" sz="5400" b="1" dirty="0">
                <a:solidFill>
                  <a:srgbClr val="C00000"/>
                </a:solidFill>
              </a:rPr>
              <a:t>Hermann </a:t>
            </a:r>
            <a:r>
              <a:rPr lang="hu-HU" sz="5400" b="1" dirty="0" smtClean="0">
                <a:solidFill>
                  <a:srgbClr val="C00000"/>
                </a:solidFill>
              </a:rPr>
              <a:t>Hesse II.</a:t>
            </a:r>
            <a:br>
              <a:rPr lang="hu-HU" sz="5400" b="1" dirty="0" smtClean="0">
                <a:solidFill>
                  <a:srgbClr val="C00000"/>
                </a:solidFill>
              </a:rPr>
            </a:br>
            <a:r>
              <a:rPr lang="hu-HU" sz="4800" b="1" dirty="0" err="1" smtClean="0"/>
              <a:t>Fallstudie</a:t>
            </a:r>
            <a:r>
              <a:rPr lang="hu-HU" sz="4800" b="1" dirty="0" smtClean="0"/>
              <a:t/>
            </a:r>
            <a:br>
              <a:rPr lang="hu-HU" sz="4800" b="1" dirty="0" smtClean="0"/>
            </a:br>
            <a:r>
              <a:rPr lang="hu-HU" sz="5400" b="1" dirty="0">
                <a:solidFill>
                  <a:srgbClr val="C00000"/>
                </a:solidFill>
              </a:rPr>
              <a:t/>
            </a:r>
            <a:br>
              <a:rPr lang="hu-HU" sz="5400" b="1" dirty="0">
                <a:solidFill>
                  <a:srgbClr val="C00000"/>
                </a:solidFill>
              </a:rPr>
            </a:br>
            <a:endParaRPr lang="hu-HU" sz="5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/>
          </a:bodyPr>
          <a:lstStyle/>
          <a:p>
            <a:r>
              <a:rPr lang="hu-HU" sz="4400" i="1" dirty="0" smtClean="0">
                <a:solidFill>
                  <a:srgbClr val="C00000"/>
                </a:solidFill>
              </a:rPr>
              <a:t>Der </a:t>
            </a:r>
            <a:r>
              <a:rPr lang="hu-HU" sz="4400" i="1" dirty="0" err="1" smtClean="0">
                <a:solidFill>
                  <a:srgbClr val="C00000"/>
                </a:solidFill>
              </a:rPr>
              <a:t>Steppenwolf</a:t>
            </a:r>
            <a:endParaRPr lang="hu-HU" sz="4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Harry Haller – der </a:t>
            </a:r>
            <a:r>
              <a:rPr lang="hu-HU" dirty="0" err="1" smtClean="0"/>
              <a:t>Steppenwolf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der </a:t>
            </a:r>
            <a:r>
              <a:rPr lang="hu-HU" dirty="0" err="1" smtClean="0"/>
              <a:t>Protagonist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Erwählter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2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Die </a:t>
            </a:r>
            <a:r>
              <a:rPr lang="hu-HU" dirty="0" err="1" smtClean="0"/>
              <a:t>Seelenführer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Hermine</a:t>
            </a:r>
            <a:endParaRPr lang="hu-HU" dirty="0" smtClean="0"/>
          </a:p>
          <a:p>
            <a:r>
              <a:rPr lang="hu-HU" dirty="0" smtClean="0"/>
              <a:t>Maria</a:t>
            </a:r>
          </a:p>
          <a:p>
            <a:r>
              <a:rPr lang="hu-HU" dirty="0" smtClean="0"/>
              <a:t>Pablo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3892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Die </a:t>
            </a:r>
            <a:r>
              <a:rPr lang="hu-HU" dirty="0" err="1" smtClean="0"/>
              <a:t>Seelenführer</a:t>
            </a:r>
            <a:r>
              <a:rPr lang="hu-HU" dirty="0" smtClean="0"/>
              <a:t> II.</a:t>
            </a:r>
            <a:br>
              <a:rPr lang="hu-HU" dirty="0" smtClean="0"/>
            </a:br>
            <a:r>
              <a:rPr lang="hu-HU" dirty="0" smtClean="0"/>
              <a:t>Die </a:t>
            </a:r>
            <a:r>
              <a:rPr lang="hu-HU" dirty="0" err="1" smtClean="0"/>
              <a:t>Unsterblichen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Goethe</a:t>
            </a:r>
          </a:p>
          <a:p>
            <a:r>
              <a:rPr lang="hu-HU" dirty="0" smtClean="0"/>
              <a:t>Mozart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5802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596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Harry </a:t>
            </a:r>
            <a:r>
              <a:rPr lang="hu-HU" dirty="0" err="1" smtClean="0"/>
              <a:t>Hallers</a:t>
            </a:r>
            <a:r>
              <a:rPr lang="hu-HU" dirty="0" smtClean="0"/>
              <a:t> </a:t>
            </a:r>
            <a:r>
              <a:rPr lang="hu-HU" dirty="0" err="1" smtClean="0"/>
              <a:t>Weg</a:t>
            </a:r>
            <a:r>
              <a:rPr lang="hu-HU" dirty="0" smtClean="0"/>
              <a:t> </a:t>
            </a:r>
            <a:r>
              <a:rPr lang="hu-HU" dirty="0" err="1" smtClean="0"/>
              <a:t>vom</a:t>
            </a:r>
            <a:r>
              <a:rPr lang="hu-HU" dirty="0" smtClean="0"/>
              <a:t> </a:t>
            </a:r>
            <a:r>
              <a:rPr lang="hu-HU" dirty="0" err="1" smtClean="0"/>
              <a:t>Bürger</a:t>
            </a:r>
            <a:r>
              <a:rPr lang="hu-HU" dirty="0" smtClean="0"/>
              <a:t> </a:t>
            </a:r>
            <a:r>
              <a:rPr lang="hu-HU" dirty="0" err="1" smtClean="0"/>
              <a:t>zu</a:t>
            </a:r>
            <a:r>
              <a:rPr lang="hu-HU" dirty="0" smtClean="0"/>
              <a:t> den </a:t>
            </a:r>
            <a:r>
              <a:rPr lang="hu-HU" dirty="0" err="1" smtClean="0"/>
              <a:t>Unsterblichen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4891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038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Der </a:t>
            </a:r>
            <a:r>
              <a:rPr lang="hu-HU" b="1" dirty="0" err="1" smtClean="0"/>
              <a:t>Steppenwolf</a:t>
            </a:r>
            <a:r>
              <a:rPr lang="hu-HU" b="1" dirty="0" smtClean="0"/>
              <a:t> </a:t>
            </a:r>
            <a:r>
              <a:rPr lang="hu-HU" dirty="0" smtClean="0"/>
              <a:t>(1927)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450" y="987425"/>
            <a:ext cx="4767676" cy="4873625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631988"/>
            <a:ext cx="3932237" cy="3236999"/>
          </a:xfrm>
        </p:spPr>
        <p:txBody>
          <a:bodyPr>
            <a:normAutofit/>
          </a:bodyPr>
          <a:lstStyle/>
          <a:p>
            <a:pPr algn="ctr"/>
            <a:r>
              <a:rPr lang="hu-HU" sz="2000" dirty="0" smtClean="0"/>
              <a:t>Die </a:t>
            </a:r>
            <a:r>
              <a:rPr lang="hu-HU" sz="2000" dirty="0" err="1" smtClean="0"/>
              <a:t>Krisengeschichte</a:t>
            </a:r>
            <a:r>
              <a:rPr lang="hu-HU" sz="2000" dirty="0" smtClean="0"/>
              <a:t> </a:t>
            </a:r>
            <a:r>
              <a:rPr lang="hu-HU" sz="2000" dirty="0" err="1" smtClean="0"/>
              <a:t>eines</a:t>
            </a:r>
            <a:r>
              <a:rPr lang="hu-HU" sz="2000" dirty="0" smtClean="0"/>
              <a:t> 50jährigen </a:t>
            </a:r>
            <a:r>
              <a:rPr lang="hu-HU" sz="2000" dirty="0" err="1" smtClean="0"/>
              <a:t>deutschen</a:t>
            </a:r>
            <a:r>
              <a:rPr lang="hu-HU" sz="2000" dirty="0" smtClean="0"/>
              <a:t> Intellektuellen, der </a:t>
            </a:r>
            <a:r>
              <a:rPr lang="hu-HU" sz="2000" dirty="0" err="1" smtClean="0"/>
              <a:t>diese</a:t>
            </a:r>
            <a:r>
              <a:rPr lang="hu-HU" sz="2000" dirty="0" smtClean="0"/>
              <a:t> </a:t>
            </a:r>
            <a:r>
              <a:rPr lang="hu-HU" sz="2000" dirty="0" err="1" smtClean="0"/>
              <a:t>persönliche</a:t>
            </a:r>
            <a:r>
              <a:rPr lang="hu-HU" sz="2000" dirty="0" smtClean="0"/>
              <a:t> und </a:t>
            </a:r>
            <a:r>
              <a:rPr lang="hu-HU" sz="2000" dirty="0" err="1" smtClean="0"/>
              <a:t>Zeitkrise</a:t>
            </a:r>
            <a:r>
              <a:rPr lang="hu-HU" sz="2000" dirty="0" smtClean="0"/>
              <a:t> mit </a:t>
            </a:r>
            <a:r>
              <a:rPr lang="hu-HU" sz="2000" dirty="0" err="1" smtClean="0"/>
              <a:t>Hilfe</a:t>
            </a:r>
            <a:r>
              <a:rPr lang="hu-HU" sz="2000" dirty="0" smtClean="0"/>
              <a:t> der „</a:t>
            </a:r>
            <a:r>
              <a:rPr lang="hu-HU" sz="2000" dirty="0" err="1" smtClean="0"/>
              <a:t>Magie</a:t>
            </a:r>
            <a:r>
              <a:rPr lang="hu-HU" sz="2000" dirty="0" smtClean="0"/>
              <a:t>” (</a:t>
            </a:r>
            <a:r>
              <a:rPr lang="hu-HU" sz="2000" dirty="0" err="1" smtClean="0"/>
              <a:t>magisches</a:t>
            </a:r>
            <a:r>
              <a:rPr lang="hu-HU" sz="2000" dirty="0" smtClean="0"/>
              <a:t> </a:t>
            </a:r>
            <a:r>
              <a:rPr lang="hu-HU" sz="2000" dirty="0" err="1" smtClean="0"/>
              <a:t>Theater</a:t>
            </a:r>
            <a:r>
              <a:rPr lang="hu-HU" sz="2000" dirty="0" smtClean="0"/>
              <a:t> – </a:t>
            </a:r>
            <a:r>
              <a:rPr lang="hu-HU" sz="2000" dirty="0" err="1" smtClean="0"/>
              <a:t>Erforschung</a:t>
            </a:r>
            <a:r>
              <a:rPr lang="hu-HU" sz="2000" dirty="0" smtClean="0"/>
              <a:t> des </a:t>
            </a:r>
            <a:r>
              <a:rPr lang="hu-HU" sz="2000" dirty="0" err="1" smtClean="0"/>
              <a:t>Unbewussten</a:t>
            </a:r>
            <a:r>
              <a:rPr lang="hu-HU" sz="2000" dirty="0" smtClean="0"/>
              <a:t> und </a:t>
            </a:r>
            <a:r>
              <a:rPr lang="hu-HU" sz="2000" dirty="0" err="1" smtClean="0"/>
              <a:t>Entwicklung</a:t>
            </a:r>
            <a:r>
              <a:rPr lang="hu-HU" sz="2000" dirty="0" smtClean="0"/>
              <a:t> der </a:t>
            </a:r>
            <a:r>
              <a:rPr lang="hu-HU" sz="2000" dirty="0" err="1" smtClean="0"/>
              <a:t>Persönlichkeit</a:t>
            </a:r>
            <a:r>
              <a:rPr lang="hu-HU" sz="2000" dirty="0" smtClean="0"/>
              <a:t>) und </a:t>
            </a:r>
            <a:r>
              <a:rPr lang="hu-HU" sz="2000" dirty="0" err="1" smtClean="0"/>
              <a:t>dem</a:t>
            </a:r>
            <a:r>
              <a:rPr lang="hu-HU" sz="2000" dirty="0" smtClean="0"/>
              <a:t> Humor </a:t>
            </a:r>
            <a:r>
              <a:rPr lang="hu-HU" sz="2000" dirty="0" err="1" smtClean="0"/>
              <a:t>zu</a:t>
            </a:r>
            <a:r>
              <a:rPr lang="hu-HU" sz="2000" dirty="0" smtClean="0"/>
              <a:t> </a:t>
            </a:r>
            <a:r>
              <a:rPr lang="hu-HU" sz="2000" dirty="0" err="1" smtClean="0"/>
              <a:t>überwinden</a:t>
            </a:r>
            <a:r>
              <a:rPr lang="hu-HU" sz="2000" dirty="0" smtClean="0"/>
              <a:t> </a:t>
            </a:r>
            <a:r>
              <a:rPr lang="hu-HU" sz="2000" dirty="0" err="1" smtClean="0"/>
              <a:t>versucht</a:t>
            </a:r>
            <a:r>
              <a:rPr lang="hu-HU" sz="2000" dirty="0" smtClean="0"/>
              <a:t>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62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Der </a:t>
            </a:r>
            <a:r>
              <a:rPr lang="hu-HU" dirty="0" err="1" smtClean="0"/>
              <a:t>Steppenwolf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</a:t>
            </a:r>
            <a:r>
              <a:rPr lang="hu-HU" dirty="0" err="1" smtClean="0"/>
              <a:t>Welterfolg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79945"/>
            <a:ext cx="10515600" cy="3797018"/>
          </a:xfrm>
        </p:spPr>
        <p:txBody>
          <a:bodyPr/>
          <a:lstStyle/>
          <a:p>
            <a:pPr algn="ctr"/>
            <a:r>
              <a:rPr lang="hu-HU" dirty="0" err="1" smtClean="0"/>
              <a:t>Beispiel</a:t>
            </a:r>
            <a:r>
              <a:rPr lang="hu-HU" dirty="0" smtClean="0"/>
              <a:t> USA 1960-er </a:t>
            </a:r>
            <a:r>
              <a:rPr lang="hu-HU" dirty="0" err="1" smtClean="0"/>
              <a:t>Jahre</a:t>
            </a:r>
            <a:r>
              <a:rPr lang="hu-HU" dirty="0" smtClean="0"/>
              <a:t> – </a:t>
            </a:r>
            <a:r>
              <a:rPr lang="hu-HU" dirty="0" err="1" smtClean="0"/>
              <a:t>Hippy-Bewegung</a:t>
            </a:r>
            <a:r>
              <a:rPr lang="hu-HU" dirty="0" smtClean="0"/>
              <a:t> - </a:t>
            </a:r>
            <a:r>
              <a:rPr lang="hu-HU" dirty="0" err="1" smtClean="0"/>
              <a:t>Thimothy</a:t>
            </a:r>
            <a:r>
              <a:rPr lang="hu-HU" dirty="0" smtClean="0"/>
              <a:t> </a:t>
            </a:r>
            <a:r>
              <a:rPr lang="hu-HU" dirty="0" err="1" smtClean="0"/>
              <a:t>Leary</a:t>
            </a:r>
            <a:r>
              <a:rPr lang="hu-HU" dirty="0" smtClean="0"/>
              <a:t> und </a:t>
            </a:r>
            <a:r>
              <a:rPr lang="hu-HU" dirty="0" err="1" smtClean="0"/>
              <a:t>die</a:t>
            </a:r>
            <a:r>
              <a:rPr lang="hu-HU" dirty="0" smtClean="0"/>
              <a:t> Drogszene</a:t>
            </a:r>
          </a:p>
          <a:p>
            <a:pPr algn="ctr"/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rider</a:t>
            </a:r>
            <a:r>
              <a:rPr lang="hu-HU" dirty="0" smtClean="0"/>
              <a:t> (1969)</a:t>
            </a:r>
          </a:p>
          <a:p>
            <a:pPr algn="ctr"/>
            <a:r>
              <a:rPr lang="hu-HU" dirty="0" smtClean="0"/>
              <a:t>Die </a:t>
            </a:r>
            <a:r>
              <a:rPr lang="hu-HU" dirty="0" err="1" smtClean="0"/>
              <a:t>Rockband</a:t>
            </a:r>
            <a:r>
              <a:rPr lang="hu-HU" dirty="0" smtClean="0"/>
              <a:t> „</a:t>
            </a:r>
            <a:r>
              <a:rPr lang="hu-HU" dirty="0" err="1" smtClean="0"/>
              <a:t>Steppenwolf</a:t>
            </a:r>
            <a:r>
              <a:rPr lang="hu-HU" dirty="0" smtClean="0"/>
              <a:t>”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7722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Die </a:t>
            </a:r>
            <a:r>
              <a:rPr lang="hu-HU" dirty="0" err="1" smtClean="0"/>
              <a:t>Hard</a:t>
            </a:r>
            <a:r>
              <a:rPr lang="hu-HU" dirty="0" smtClean="0"/>
              <a:t>-Rock-Band </a:t>
            </a:r>
            <a:r>
              <a:rPr lang="hu-HU" dirty="0" err="1" smtClean="0"/>
              <a:t>Steppenwolf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Born </a:t>
            </a:r>
            <a:r>
              <a:rPr lang="hu-HU" b="1" i="1" dirty="0" err="1" smtClean="0"/>
              <a:t>to</a:t>
            </a:r>
            <a:r>
              <a:rPr lang="hu-HU" b="1" i="1" dirty="0" smtClean="0"/>
              <a:t> be </a:t>
            </a:r>
            <a:r>
              <a:rPr lang="hu-HU" b="1" i="1" dirty="0" err="1" smtClean="0"/>
              <a:t>wild</a:t>
            </a:r>
            <a:r>
              <a:rPr lang="hu-HU" b="1" i="1" dirty="0" smtClean="0"/>
              <a:t> </a:t>
            </a:r>
            <a:r>
              <a:rPr lang="hu-HU" dirty="0" smtClean="0"/>
              <a:t>(1968)</a:t>
            </a:r>
            <a:br>
              <a:rPr lang="hu-HU" dirty="0" smtClean="0"/>
            </a:br>
            <a:r>
              <a:rPr lang="hu-HU" sz="2000" dirty="0" smtClean="0"/>
              <a:t>https://www.youtube.com/watch?v=mLhpXUtxS1c</a:t>
            </a:r>
            <a:endParaRPr lang="hu-HU" sz="20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1312" y="2033588"/>
            <a:ext cx="4143375" cy="4143375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62150" y="2620169"/>
            <a:ext cx="29337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6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… Und </a:t>
            </a:r>
            <a:r>
              <a:rPr lang="hu-HU" sz="4000" dirty="0" err="1" smtClean="0"/>
              <a:t>im</a:t>
            </a:r>
            <a:r>
              <a:rPr lang="hu-HU" sz="4000" dirty="0" smtClean="0"/>
              <a:t> </a:t>
            </a:r>
            <a:r>
              <a:rPr lang="hu-HU" sz="4000" dirty="0" err="1" smtClean="0"/>
              <a:t>Kult</a:t>
            </a:r>
            <a:r>
              <a:rPr lang="hu-HU" sz="4000" dirty="0" smtClean="0"/>
              <a:t>-Film </a:t>
            </a:r>
            <a:r>
              <a:rPr lang="hu-HU" sz="4000" b="1" i="1" dirty="0" err="1" smtClean="0"/>
              <a:t>Easy</a:t>
            </a:r>
            <a:r>
              <a:rPr lang="hu-HU" sz="4000" b="1" i="1" dirty="0" smtClean="0"/>
              <a:t> </a:t>
            </a:r>
            <a:r>
              <a:rPr lang="hu-HU" sz="4000" b="1" i="1" dirty="0" err="1" smtClean="0"/>
              <a:t>rider</a:t>
            </a:r>
            <a:r>
              <a:rPr lang="hu-HU" sz="4000" b="1" i="1" dirty="0" smtClean="0"/>
              <a:t> </a:t>
            </a:r>
            <a:r>
              <a:rPr lang="hu-HU" sz="4000" dirty="0" smtClean="0"/>
              <a:t>(1969)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https://www.youtube.com/watch?v=rMbATaj7Il8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Regie</a:t>
            </a:r>
            <a:r>
              <a:rPr lang="hu-HU" dirty="0" smtClean="0"/>
              <a:t>: Dennis </a:t>
            </a:r>
            <a:r>
              <a:rPr lang="hu-HU" dirty="0" err="1" smtClean="0"/>
              <a:t>Hopper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Darsteller</a:t>
            </a:r>
            <a:r>
              <a:rPr lang="hu-HU" dirty="0" smtClean="0"/>
              <a:t>: Peter </a:t>
            </a:r>
            <a:r>
              <a:rPr lang="hu-HU" dirty="0" err="1" smtClean="0"/>
              <a:t>Fonda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Dennis </a:t>
            </a:r>
            <a:r>
              <a:rPr lang="hu-HU" dirty="0" err="1" smtClean="0"/>
              <a:t>Hopper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Jack </a:t>
            </a:r>
            <a:r>
              <a:rPr lang="hu-HU" dirty="0" err="1" smtClean="0"/>
              <a:t>Nicholson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Der </a:t>
            </a:r>
            <a:r>
              <a:rPr lang="hu-HU" dirty="0" err="1" smtClean="0"/>
              <a:t>Steppenwolf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Film (1974)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>
              <a:hlinkClick r:id="rId2"/>
            </a:endParaRPr>
          </a:p>
          <a:p>
            <a:pPr marL="0" indent="0" algn="ctr">
              <a:buNone/>
            </a:pPr>
            <a:r>
              <a:rPr lang="de-DE" dirty="0" smtClean="0">
                <a:hlinkClick r:id="rId2"/>
              </a:rPr>
              <a:t>Der Steppenwolf</a:t>
            </a:r>
            <a:endParaRPr lang="hu-HU" dirty="0"/>
          </a:p>
          <a:p>
            <a:pPr marL="0" indent="0" algn="ctr">
              <a:buNone/>
            </a:pPr>
            <a:r>
              <a:rPr lang="de-DE" dirty="0" smtClean="0"/>
              <a:t>Regie: </a:t>
            </a:r>
            <a:r>
              <a:rPr lang="de-DE" dirty="0" smtClean="0">
                <a:hlinkClick r:id="rId3"/>
              </a:rPr>
              <a:t>Fred Haines</a:t>
            </a:r>
            <a:endParaRPr lang="hu-HU" dirty="0"/>
          </a:p>
          <a:p>
            <a:pPr marL="0" indent="0" algn="ctr">
              <a:buNone/>
            </a:pPr>
            <a:r>
              <a:rPr lang="de-DE" dirty="0" smtClean="0"/>
              <a:t> mit </a:t>
            </a:r>
            <a:r>
              <a:rPr lang="de-DE" dirty="0" smtClean="0">
                <a:hlinkClick r:id="rId4"/>
              </a:rPr>
              <a:t>Max von Sydow</a:t>
            </a:r>
            <a:r>
              <a:rPr lang="de-DE" dirty="0" smtClean="0"/>
              <a:t> in der Hauptrolle.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272337" y="1881981"/>
            <a:ext cx="29813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Szenen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Film</a:t>
            </a:r>
            <a:br>
              <a:rPr lang="hu-HU" dirty="0" smtClean="0"/>
            </a:br>
            <a:r>
              <a:rPr lang="hu-HU" dirty="0" smtClean="0"/>
              <a:t>Harry und </a:t>
            </a:r>
            <a:r>
              <a:rPr lang="hu-HU" dirty="0" err="1" smtClean="0"/>
              <a:t>Hermine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2191544"/>
            <a:ext cx="7048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10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168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Carla</a:t>
            </a:r>
            <a:r>
              <a:rPr lang="hu-HU" dirty="0" smtClean="0"/>
              <a:t> </a:t>
            </a:r>
            <a:r>
              <a:rPr lang="hu-HU" dirty="0" err="1" smtClean="0"/>
              <a:t>Romanelli</a:t>
            </a:r>
            <a:r>
              <a:rPr lang="hu-HU" dirty="0" smtClean="0"/>
              <a:t> </a:t>
            </a:r>
            <a:r>
              <a:rPr lang="hu-HU" dirty="0" err="1" smtClean="0"/>
              <a:t>als</a:t>
            </a:r>
            <a:r>
              <a:rPr lang="hu-HU" dirty="0" smtClean="0"/>
              <a:t> Maria </a:t>
            </a:r>
            <a:r>
              <a:rPr lang="hu-HU" dirty="0" err="1" smtClean="0"/>
              <a:t>uns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Harry, Pablo und </a:t>
            </a:r>
            <a:r>
              <a:rPr lang="hu-HU" dirty="0" err="1" smtClean="0"/>
              <a:t>Hermine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Magischen</a:t>
            </a:r>
            <a:r>
              <a:rPr lang="hu-HU" dirty="0" smtClean="0"/>
              <a:t> </a:t>
            </a:r>
            <a:r>
              <a:rPr lang="hu-HU" dirty="0" err="1" smtClean="0"/>
              <a:t>Theater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53684"/>
            <a:ext cx="5181600" cy="2895219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9875" y="2372519"/>
            <a:ext cx="4286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0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err="1" smtClean="0"/>
              <a:t>Vertonungen</a:t>
            </a:r>
            <a:r>
              <a:rPr lang="hu-HU" dirty="0" smtClean="0"/>
              <a:t> von </a:t>
            </a:r>
            <a:r>
              <a:rPr lang="hu-HU" dirty="0" err="1" smtClean="0"/>
              <a:t>Hesses</a:t>
            </a:r>
            <a:r>
              <a:rPr lang="hu-HU" dirty="0" smtClean="0"/>
              <a:t> </a:t>
            </a:r>
            <a:r>
              <a:rPr lang="hu-HU" dirty="0" err="1" smtClean="0"/>
              <a:t>Gedichten</a:t>
            </a:r>
            <a:r>
              <a:rPr lang="hu-HU" dirty="0"/>
              <a:t/>
            </a:r>
            <a:br>
              <a:rPr lang="hu-HU" dirty="0"/>
            </a:br>
            <a:r>
              <a:rPr lang="hu-HU" sz="2000" dirty="0">
                <a:hlinkClick r:id="rId2"/>
              </a:rPr>
              <a:t>https://</a:t>
            </a:r>
            <a:r>
              <a:rPr lang="hu-HU" sz="2000" dirty="0" smtClean="0">
                <a:hlinkClick r:id="rId2"/>
              </a:rPr>
              <a:t>www.youtube.com/watch?v=SDoqnjB7Um4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/>
              <a:t>Richard Strauss: </a:t>
            </a:r>
            <a:r>
              <a:rPr lang="hu-HU" dirty="0" err="1" smtClean="0"/>
              <a:t>Vier</a:t>
            </a:r>
            <a:r>
              <a:rPr lang="hu-HU" dirty="0" smtClean="0"/>
              <a:t> </a:t>
            </a:r>
            <a:r>
              <a:rPr lang="hu-HU" dirty="0" err="1" smtClean="0"/>
              <a:t>letzte</a:t>
            </a:r>
            <a:r>
              <a:rPr lang="hu-HU" dirty="0" smtClean="0"/>
              <a:t> </a:t>
            </a:r>
            <a:r>
              <a:rPr lang="hu-HU" dirty="0" err="1" smtClean="0"/>
              <a:t>Lieder</a:t>
            </a:r>
            <a:r>
              <a:rPr lang="hu-HU" dirty="0" smtClean="0"/>
              <a:t>: </a:t>
            </a:r>
            <a:r>
              <a:rPr lang="hu-HU" dirty="0" err="1" smtClean="0"/>
              <a:t>Vier</a:t>
            </a:r>
            <a:r>
              <a:rPr lang="hu-HU" dirty="0" smtClean="0"/>
              <a:t> </a:t>
            </a:r>
            <a:r>
              <a:rPr lang="hu-HU" dirty="0" err="1"/>
              <a:t>Letzte</a:t>
            </a:r>
            <a:r>
              <a:rPr lang="hu-HU" dirty="0"/>
              <a:t> </a:t>
            </a:r>
            <a:r>
              <a:rPr lang="hu-HU" dirty="0" err="1"/>
              <a:t>Lieder</a:t>
            </a:r>
            <a:r>
              <a:rPr lang="hu-HU" dirty="0"/>
              <a:t> | </a:t>
            </a:r>
            <a:r>
              <a:rPr lang="hu-HU" dirty="0" err="1"/>
              <a:t>Four</a:t>
            </a:r>
            <a:r>
              <a:rPr lang="hu-HU" dirty="0"/>
              <a:t> Last </a:t>
            </a:r>
            <a:r>
              <a:rPr lang="hu-HU" dirty="0" err="1"/>
              <a:t>Songs</a:t>
            </a:r>
            <a:r>
              <a:rPr lang="hu-HU" dirty="0"/>
              <a:t>: </a:t>
            </a:r>
            <a:r>
              <a:rPr lang="hu-HU" dirty="0">
                <a:hlinkClick r:id="rId3"/>
              </a:rPr>
              <a:t>00:00</a:t>
            </a:r>
            <a:r>
              <a:rPr lang="hu-HU" dirty="0"/>
              <a:t> I. </a:t>
            </a:r>
            <a:r>
              <a:rPr lang="hu-HU" dirty="0" err="1"/>
              <a:t>Frühling</a:t>
            </a:r>
            <a:r>
              <a:rPr lang="hu-HU" dirty="0"/>
              <a:t> | Spring | </a:t>
            </a:r>
            <a:r>
              <a:rPr lang="hu-HU" dirty="0" err="1"/>
              <a:t>Printemps</a:t>
            </a:r>
            <a:r>
              <a:rPr lang="hu-HU" dirty="0"/>
              <a:t> </a:t>
            </a:r>
            <a:r>
              <a:rPr lang="hu-HU" dirty="0">
                <a:hlinkClick r:id="rId4"/>
              </a:rPr>
              <a:t>03:47</a:t>
            </a:r>
            <a:r>
              <a:rPr lang="hu-HU" dirty="0"/>
              <a:t> II. </a:t>
            </a:r>
            <a:r>
              <a:rPr lang="hu-HU" dirty="0" err="1"/>
              <a:t>September</a:t>
            </a:r>
            <a:r>
              <a:rPr lang="hu-HU" dirty="0"/>
              <a:t> | </a:t>
            </a:r>
            <a:r>
              <a:rPr lang="hu-HU" dirty="0" err="1"/>
              <a:t>September</a:t>
            </a:r>
            <a:r>
              <a:rPr lang="hu-HU" dirty="0"/>
              <a:t> | </a:t>
            </a:r>
            <a:r>
              <a:rPr lang="hu-HU" dirty="0" err="1"/>
              <a:t>Septembre</a:t>
            </a:r>
            <a:r>
              <a:rPr lang="hu-HU" dirty="0"/>
              <a:t> </a:t>
            </a:r>
            <a:r>
              <a:rPr lang="hu-HU" dirty="0">
                <a:hlinkClick r:id="rId5"/>
              </a:rPr>
              <a:t>09:14</a:t>
            </a:r>
            <a:r>
              <a:rPr lang="hu-HU" dirty="0"/>
              <a:t> III. </a:t>
            </a:r>
            <a:r>
              <a:rPr lang="hu-HU" dirty="0" err="1"/>
              <a:t>Beim</a:t>
            </a:r>
            <a:r>
              <a:rPr lang="hu-HU" dirty="0"/>
              <a:t> </a:t>
            </a:r>
            <a:r>
              <a:rPr lang="hu-HU" dirty="0" err="1"/>
              <a:t>Schlafengehen</a:t>
            </a:r>
            <a:r>
              <a:rPr lang="hu-HU" dirty="0"/>
              <a:t> | </a:t>
            </a:r>
            <a:r>
              <a:rPr lang="hu-HU" dirty="0" err="1"/>
              <a:t>When</a:t>
            </a:r>
            <a:r>
              <a:rPr lang="hu-HU" dirty="0"/>
              <a:t> </a:t>
            </a:r>
            <a:r>
              <a:rPr lang="hu-HU" dirty="0" err="1"/>
              <a:t>Falling</a:t>
            </a:r>
            <a:r>
              <a:rPr lang="hu-HU" dirty="0"/>
              <a:t> </a:t>
            </a:r>
            <a:r>
              <a:rPr lang="hu-HU" dirty="0" err="1"/>
              <a:t>Asleep</a:t>
            </a:r>
            <a:r>
              <a:rPr lang="hu-HU" dirty="0"/>
              <a:t> | </a:t>
            </a:r>
            <a:r>
              <a:rPr lang="hu-HU" dirty="0" err="1"/>
              <a:t>L'heure</a:t>
            </a:r>
            <a:r>
              <a:rPr lang="hu-HU" dirty="0"/>
              <a:t> Du </a:t>
            </a:r>
            <a:r>
              <a:rPr lang="hu-HU" dirty="0" err="1"/>
              <a:t>Sommeil</a:t>
            </a:r>
            <a:r>
              <a:rPr lang="hu-HU" dirty="0"/>
              <a:t> </a:t>
            </a:r>
            <a:r>
              <a:rPr lang="hu-HU" dirty="0">
                <a:hlinkClick r:id="rId6"/>
              </a:rPr>
              <a:t>15:21</a:t>
            </a:r>
            <a:r>
              <a:rPr lang="hu-HU" dirty="0"/>
              <a:t> IV.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 smtClean="0"/>
              <a:t>Abendrot</a:t>
            </a:r>
            <a:r>
              <a:rPr lang="hu-HU" dirty="0" smtClean="0"/>
              <a:t> </a:t>
            </a:r>
            <a:r>
              <a:rPr lang="hu-HU" dirty="0"/>
              <a:t>|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Sunset</a:t>
            </a:r>
            <a:r>
              <a:rPr lang="hu-HU" dirty="0"/>
              <a:t> | Au </a:t>
            </a:r>
            <a:r>
              <a:rPr lang="hu-HU" dirty="0" err="1"/>
              <a:t>Soleil</a:t>
            </a:r>
            <a:r>
              <a:rPr lang="hu-HU" dirty="0"/>
              <a:t> </a:t>
            </a:r>
            <a:r>
              <a:rPr lang="hu-HU" dirty="0" err="1"/>
              <a:t>Couchant</a:t>
            </a:r>
            <a:r>
              <a:rPr lang="hu-HU" dirty="0"/>
              <a:t> 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r>
              <a:rPr lang="de-DE" dirty="0" err="1"/>
              <a:t>Jessye</a:t>
            </a:r>
            <a:r>
              <a:rPr lang="de-DE" dirty="0"/>
              <a:t> Norman </a:t>
            </a:r>
            <a:r>
              <a:rPr lang="de-DE" dirty="0" err="1"/>
              <a:t>talks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Richard </a:t>
            </a:r>
            <a:r>
              <a:rPr lang="de-DE" dirty="0" err="1"/>
              <a:t>Strauss</a:t>
            </a:r>
            <a:r>
              <a:rPr lang="de-DE" dirty="0"/>
              <a:t> Vier Letzte Lieder </a:t>
            </a:r>
            <a:r>
              <a:rPr lang="de-DE" dirty="0">
                <a:hlinkClick r:id="rId7"/>
              </a:rPr>
              <a:t>http://youtu.be/o9tx41cP4P8?t=8m05s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672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273</Words>
  <Application>Microsoft Office PowerPoint</Application>
  <PresentationFormat>Szélesvásznú</PresentationFormat>
  <Paragraphs>51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    Géza Horváth  Protestantische Traditionen in der deutschsprachigen Literatur X. </vt:lpstr>
      <vt:lpstr>Hermann Hesse II. Fallstudie  </vt:lpstr>
      <vt:lpstr>Der Steppenwolf als Welterfolg</vt:lpstr>
      <vt:lpstr>Die Hard-Rock-Band Steppenwolf Born to be wild (1968) https://www.youtube.com/watch?v=mLhpXUtxS1c</vt:lpstr>
      <vt:lpstr>… Und im Kult-Film Easy rider (1969) https://www.youtube.com/watch?v=rMbATaj7Il8</vt:lpstr>
      <vt:lpstr>Der Steppenwolf als Film (1974)</vt:lpstr>
      <vt:lpstr>Szenen aus dem Film Harry und Hermine</vt:lpstr>
      <vt:lpstr>Carla Romanelli als Maria uns Harry, Pablo und Hermine im Magischen Theater </vt:lpstr>
      <vt:lpstr>Vertonungen von Hesses Gedichten https://www.youtube.com/watch?v=SDoqnjB7Um4 </vt:lpstr>
      <vt:lpstr>Hesse in Ungarn János Pilinszky über den Steppenwolf</vt:lpstr>
      <vt:lpstr>PowerPoint-bemutató</vt:lpstr>
      <vt:lpstr>Hesses Entwicklungslehre Ein Stückchen Theologie (1930)</vt:lpstr>
      <vt:lpstr>Die Entstehung des Romans</vt:lpstr>
      <vt:lpstr>Maskenball Aquarell von Hermann Hesse</vt:lpstr>
      <vt:lpstr>Problematik / Motive</vt:lpstr>
      <vt:lpstr>Struktur des Textes I. Vorwort des Herausgebers</vt:lpstr>
      <vt:lpstr>Struktur des Textes II. Harry Hallers Aufzeichnungen</vt:lpstr>
      <vt:lpstr>Struktur des Textes III. Traktat vom Steppenwolf</vt:lpstr>
      <vt:lpstr>Figurenkonstellation</vt:lpstr>
      <vt:lpstr>Harry Haller – der Steppenwolf der Protagonist als Erwählter?</vt:lpstr>
      <vt:lpstr>Die Seelenführer I.</vt:lpstr>
      <vt:lpstr>Die Seelenführer II. Die Unsterblichen</vt:lpstr>
      <vt:lpstr>PowerPoint-bemutató</vt:lpstr>
      <vt:lpstr>Harry Hallers Weg vom Bürger zu den Unsterblichen</vt:lpstr>
      <vt:lpstr>PowerPoint-bemutató</vt:lpstr>
      <vt:lpstr>Der Steppenwolf (1927)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Géza Horváth  Protestantische Traditionen in der deutschsprachigen Literatur X. </dc:title>
  <dc:creator>HG</dc:creator>
  <cp:lastModifiedBy>HG</cp:lastModifiedBy>
  <cp:revision>20</cp:revision>
  <dcterms:created xsi:type="dcterms:W3CDTF">2020-12-07T17:42:23Z</dcterms:created>
  <dcterms:modified xsi:type="dcterms:W3CDTF">2023-08-29T19:09:44Z</dcterms:modified>
</cp:coreProperties>
</file>