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7" r:id="rId6"/>
    <p:sldId id="265" r:id="rId7"/>
    <p:sldId id="276" r:id="rId8"/>
    <p:sldId id="266" r:id="rId9"/>
    <p:sldId id="270" r:id="rId10"/>
    <p:sldId id="274" r:id="rId11"/>
    <p:sldId id="275" r:id="rId12"/>
    <p:sldId id="272" r:id="rId13"/>
    <p:sldId id="273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uhai Mónika" initials="SM" lastIdx="1" clrIdx="0">
    <p:extLst>
      <p:ext uri="{19B8F6BF-5375-455C-9EA6-DF929625EA0E}">
        <p15:presenceInfo xmlns:p15="http://schemas.microsoft.com/office/powerpoint/2012/main" userId="S::szuhai.monika@kre.hu::531333f8-8cb3-481d-8674-1ff9c8cda9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41C"/>
    <a:srgbClr val="3399FF"/>
    <a:srgbClr val="F8C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D03AE7E2-D685-40B4-808F-D6A93CDF33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C5225B0-F1C5-4508-BB0B-06D38DEE1E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E3680-739B-4D41-BF6E-EB18767C2A64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B813F22-FC66-4D60-B29E-B6E744AAAE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F7CF657-7C45-48F6-A807-A3D9828EE5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936FE-5B55-48EA-BAAD-6C2892318A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5506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ECACA-FD3F-421B-B5FD-DE15BB038B0B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F54A7-F74A-485A-B837-9EC26185EE3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363051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2DBF38-3107-4CD3-9E73-5D8290468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760A538-8537-4FCB-A6C0-F4480297D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2C12ED0-C544-451F-B07F-4A069EAC0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C7F6D85-9CAD-45FF-AF86-D735F088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4FE0815-BA91-4D5E-8931-D688C2F47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871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DEE31A5-FAAD-468D-A814-39D676EC2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E2682F1-3D48-4376-807A-B7F250CC2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458F5CE-77AC-44E8-B00C-E082C340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BB07743-A2C5-42F6-B782-95F6CDC4F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CCEB386-852A-4C13-B5C3-90BB6C51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731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B3FA6F4-1554-4CA5-BAFC-4996B16D79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C97E880-72DD-4B07-B5E7-06EABAFFE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35C9BCF-5244-4A78-AEFA-72FD5B5D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81CF41E-CD1C-4747-A31C-420DA8BDC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6C330AA-26BA-433F-9E49-460CFAAE9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277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AE5533-4603-40BE-BA79-DDE692A7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A0026D-F531-4CC3-8132-1509E3B4B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A39C41B-04DB-4876-9C3B-BB2AFF7EB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7D4C586-832C-46A2-8149-C7449BA69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3B74800-29EE-4D26-A61E-4DF0EAD47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75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5F5B88-45F4-436E-86A1-697D8C5EB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5B617DD-0254-4302-BC3A-56C1BDE16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19634FC-9AFE-48A1-A365-CE9446A2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BDBAABE-7B6A-4771-BD19-6CDDF3436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F5BE7C8-1EA1-4FF4-919A-ADCDE62B3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801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CE5764-2C2A-4882-802E-21875E891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3FD3CD-143E-49E3-8F6E-ACEF34844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CB341CA-2573-4749-9F21-E9FB7111A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F0951B3-83A6-45B6-BDBB-599806B3F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D597D33-CF1D-452C-BFBA-12C1B1DF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BE934F0-6026-4406-8294-7223B08F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1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F289AE-3CE6-494C-A159-253331FFC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3AD81B2-58B3-4DBA-A63C-557179D9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F203DED-0C9B-4CCD-A8E1-B960E0206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A405393-A66D-40A2-B2F3-EEFCB75DC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BDF655C-471C-4F04-9ACA-105BBF8613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CEBDEECD-FCA8-49CD-A583-3EB792026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5FAEADEC-ED82-4600-8B3B-9AFB34EB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BF53510-A5D4-4D5B-B235-03060FB0C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623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2263FB-DC1E-46A9-B507-9E6C98B1A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56DE230-4A98-4A0E-9E47-A4AE2AE5B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89EB776-A129-4D3F-8B3A-85308160C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AC48E855-B7F8-4395-AAE9-2308D45A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874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75B31623-F47D-44C8-B25B-91D0C8E1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5DFB6E38-3208-4216-8FE8-530AC4247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2D98E60-8847-4A03-AC27-EF232FCE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125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468DFD-C28E-4A27-89DE-D29979146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BDB7BB-364F-480D-A941-7C65C6BD0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CAE7C41-9E94-4C73-BB4F-AD36F63B9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79E65B4-9EF1-40D7-AA12-09BDA6E8F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35A47B5-4F5D-493E-9C75-1ADDB7711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B1260D4-908E-4051-8548-DB064ACB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985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362B8EE-4C1E-4DDB-9AD6-006F2387D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78BB50C4-9252-4193-BBB9-17602C5685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CF03177-6E57-4271-AA63-78228E33D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837FA4D-1748-410A-B331-8EC6152B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7375917-3ADD-4E2A-8E49-4C63F2DA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904248E-C8C9-4F5F-8F96-C462DBF66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11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57957F0B-7166-4BBD-9D81-79A642323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207C2FA-D742-4276-9844-63B56E4ED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BE019FE-A885-4D6E-981E-8DCF69BE71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391C6-1E78-40D5-BE9E-7EBCF42B1A1F}" type="datetimeFigureOut">
              <a:rPr lang="hu-HU" smtClean="0"/>
              <a:t>2023. 10. 05.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0EAC8C0-FBC7-47E2-821C-0ACD33C2A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EFF4557-EF8B-4983-8170-2A973B6368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2306D-A11A-4FF0-854A-F6E560BADA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28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btk.kre.hu/index.php/2015-10-20-12-12-54/tanulmanyi-osztaly/tanulmanyi-szakfeleloso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7582AA1-FA84-4C80-84D7-3E32B8624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437583"/>
          </a:xfrm>
        </p:spPr>
        <p:txBody>
          <a:bodyPr>
            <a:normAutofit/>
          </a:bodyPr>
          <a:lstStyle/>
          <a:p>
            <a:r>
              <a:rPr lang="hu-HU" sz="4800" b="1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hu-HU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ortfólió és Munkanapló feltöltése a </a:t>
            </a:r>
            <a:r>
              <a:rPr lang="hu-HU" sz="4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Neptunba</a:t>
            </a:r>
            <a:endParaRPr lang="hu-HU" sz="16600" b="1" dirty="0">
              <a:latin typeface="+mn-lt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A0877DB-5D57-4A2E-94CA-88F402577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6995"/>
            <a:ext cx="9144000" cy="1846054"/>
          </a:xfrm>
        </p:spPr>
        <p:txBody>
          <a:bodyPr>
            <a:normAutofit/>
          </a:bodyPr>
          <a:lstStyle/>
          <a:p>
            <a:endParaRPr lang="hu-HU" sz="2000" dirty="0"/>
          </a:p>
          <a:p>
            <a:endParaRPr lang="hu-HU" sz="2000" dirty="0"/>
          </a:p>
          <a:p>
            <a:r>
              <a:rPr lang="hu-HU" sz="2000" dirty="0"/>
              <a:t>Útmutató lépésről lépésre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9BA868D7-3FC4-41EF-87B8-81D036960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7" y="0"/>
            <a:ext cx="4346451" cy="87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1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B8C050-4C20-43B5-8D57-8ABC33061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hu-HU" sz="3400" b="1" dirty="0">
                <a:latin typeface="+mn-lt"/>
              </a:rPr>
              <a:t>Elakadt?</a:t>
            </a:r>
            <a:br>
              <a:rPr lang="hu-HU" sz="3400" b="1" dirty="0">
                <a:latin typeface="+mn-lt"/>
              </a:rPr>
            </a:br>
            <a:r>
              <a:rPr lang="hu-HU" sz="3400" dirty="0">
                <a:latin typeface="+mn-lt"/>
              </a:rPr>
              <a:t>Kérjük lépjen kapcsolatba a tanulmányi ügyintézőjével!</a:t>
            </a:r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Ábra 4" descr="Kérdőjel egyszínű kitöltéssel">
            <a:extLst>
              <a:ext uri="{FF2B5EF4-FFF2-40B4-BE49-F238E27FC236}">
                <a16:creationId xmlns:a16="http://schemas.microsoft.com/office/drawing/2014/main" id="{623D6B86-B577-4FFA-8158-6AE46D6A95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F5B6F6-559F-4E56-9C7C-29245AF18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  <a:prstGeom prst="roundRect">
            <a:avLst/>
          </a:prstGeom>
          <a:solidFill>
            <a:srgbClr val="F8941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>
                <a:solidFill>
                  <a:schemeClr val="tx1"/>
                </a:solidFill>
              </a:rPr>
              <a:t>Elérhetőségeinket az alábbi linken találja:</a:t>
            </a:r>
            <a:br>
              <a:rPr lang="hu-HU" sz="1500" dirty="0">
                <a:solidFill>
                  <a:schemeClr val="tx1"/>
                </a:solidFill>
              </a:rPr>
            </a:br>
            <a:br>
              <a:rPr lang="hu-HU" sz="1500" b="1">
                <a:solidFill>
                  <a:srgbClr val="0070C0"/>
                </a:solidFill>
              </a:rPr>
            </a:br>
            <a:r>
              <a:rPr lang="hu-HU" sz="1500" b="1">
                <a:solidFill>
                  <a:srgbClr val="0070C0"/>
                </a:solidFill>
                <a:hlinkClick r:id="rId4"/>
              </a:rPr>
              <a:t>https://btk.kre.hu/index.php/2015-10-20-12-12-54/tanulmanyi-osztaly/tanulmanyi-szakfelelosok.html</a:t>
            </a:r>
            <a:r>
              <a:rPr lang="hu-HU" sz="1500" b="1">
                <a:solidFill>
                  <a:srgbClr val="0070C0"/>
                </a:solidFill>
              </a:rPr>
              <a:t> </a:t>
            </a:r>
            <a:endParaRPr lang="hu-HU" sz="1500" dirty="0">
              <a:solidFill>
                <a:schemeClr val="tx1"/>
              </a:solidFill>
            </a:endParaRPr>
          </a:p>
          <a:p>
            <a:r>
              <a:rPr lang="hu-HU" sz="1500" dirty="0">
                <a:solidFill>
                  <a:schemeClr val="tx1"/>
                </a:solidFill>
              </a:rPr>
              <a:t>Kérjük a levél tárgya legyen: </a:t>
            </a:r>
            <a:r>
              <a:rPr lang="hu-HU" sz="1500" b="1" dirty="0">
                <a:solidFill>
                  <a:schemeClr val="tx1"/>
                </a:solidFill>
              </a:rPr>
              <a:t>Portfólió feltöltés</a:t>
            </a:r>
          </a:p>
          <a:p>
            <a:r>
              <a:rPr lang="hu-HU" sz="1500" dirty="0">
                <a:solidFill>
                  <a:schemeClr val="tx1"/>
                </a:solidFill>
              </a:rPr>
              <a:t>A levél tartalmazza a következőket: </a:t>
            </a:r>
          </a:p>
          <a:p>
            <a:pPr lvl="1">
              <a:buClr>
                <a:srgbClr val="F8941C"/>
              </a:buClr>
              <a:buFont typeface="Wingdings" panose="05000000000000000000" pitchFamily="2" charset="2"/>
              <a:buChar char="§"/>
            </a:pPr>
            <a:r>
              <a:rPr lang="hu-HU" sz="1500" b="1" dirty="0" err="1">
                <a:solidFill>
                  <a:schemeClr val="tx1"/>
                </a:solidFill>
              </a:rPr>
              <a:t>Neptunban</a:t>
            </a:r>
            <a:r>
              <a:rPr lang="hu-HU" sz="1500" b="1" dirty="0">
                <a:solidFill>
                  <a:schemeClr val="tx1"/>
                </a:solidFill>
              </a:rPr>
              <a:t> szereplő teljes neve</a:t>
            </a:r>
          </a:p>
          <a:p>
            <a:pPr lvl="1">
              <a:buClr>
                <a:srgbClr val="F8941C"/>
              </a:buClr>
              <a:buFont typeface="Wingdings" panose="05000000000000000000" pitchFamily="2" charset="2"/>
              <a:buChar char="§"/>
            </a:pPr>
            <a:r>
              <a:rPr lang="hu-HU" sz="1500" b="1" dirty="0">
                <a:solidFill>
                  <a:schemeClr val="tx1"/>
                </a:solidFill>
              </a:rPr>
              <a:t>Szakja</a:t>
            </a:r>
          </a:p>
          <a:p>
            <a:pPr lvl="1">
              <a:buClr>
                <a:srgbClr val="F8941C"/>
              </a:buClr>
              <a:buFont typeface="Wingdings" panose="05000000000000000000" pitchFamily="2" charset="2"/>
              <a:buChar char="§"/>
            </a:pPr>
            <a:r>
              <a:rPr lang="hu-HU" sz="1500" b="1" dirty="0">
                <a:solidFill>
                  <a:schemeClr val="tx1"/>
                </a:solidFill>
              </a:rPr>
              <a:t>A probléma leírása, melyik lépésnél akadt el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FDFB92BF-4FC9-46A4-8E95-7DB6D1ADC1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4346451" cy="870012"/>
          </a:xfrm>
          <a:prstGeom prst="rect">
            <a:avLst/>
          </a:prstGeom>
          <a:ln>
            <a:solidFill>
              <a:srgbClr val="F8941C"/>
            </a:solidFill>
          </a:ln>
        </p:spPr>
      </p:pic>
    </p:spTree>
    <p:extLst>
      <p:ext uri="{BB962C8B-B14F-4D97-AF65-F5344CB8AC3E}">
        <p14:creationId xmlns:p14="http://schemas.microsoft.com/office/powerpoint/2010/main" val="384887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086928"/>
            <a:ext cx="10514162" cy="56157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6600" b="1" i="1" dirty="0"/>
              <a:t>A portfóliót és a munkanaplót </a:t>
            </a:r>
            <a:r>
              <a:rPr lang="hu-HU" sz="6600" b="1" i="1" u="sng" dirty="0">
                <a:solidFill>
                  <a:srgbClr val="FF0000"/>
                </a:solidFill>
              </a:rPr>
              <a:t>kizárólag </a:t>
            </a:r>
            <a:r>
              <a:rPr lang="hu-HU" sz="6600" b="1" i="1" u="sng" dirty="0" err="1">
                <a:solidFill>
                  <a:srgbClr val="FF0000"/>
                </a:solidFill>
              </a:rPr>
              <a:t>pdf</a:t>
            </a:r>
            <a:r>
              <a:rPr lang="hu-HU" sz="6600" b="1" i="1" u="sng" dirty="0">
                <a:solidFill>
                  <a:srgbClr val="FF0000"/>
                </a:solidFill>
              </a:rPr>
              <a:t>. </a:t>
            </a:r>
            <a:r>
              <a:rPr lang="hu-HU" sz="6600" b="1" i="1" dirty="0"/>
              <a:t>formátumban </a:t>
            </a:r>
            <a:r>
              <a:rPr lang="hu-HU" sz="6600" b="1" i="1" u="sng" dirty="0">
                <a:solidFill>
                  <a:srgbClr val="FF0000"/>
                </a:solidFill>
              </a:rPr>
              <a:t>2 külön dokumentumként kell </a:t>
            </a:r>
            <a:r>
              <a:rPr lang="hu-HU" sz="6600" b="1" i="1" dirty="0"/>
              <a:t>feltölteni a </a:t>
            </a:r>
            <a:r>
              <a:rPr lang="hu-HU" sz="6600" b="1" i="1" dirty="0" err="1"/>
              <a:t>Neptun</a:t>
            </a:r>
            <a:r>
              <a:rPr lang="hu-HU" sz="6600" b="1" i="1" dirty="0"/>
              <a:t> rendszerébe.</a:t>
            </a:r>
            <a:endParaRPr lang="hu-HU" sz="6600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BA868D7-3FC4-41EF-87B8-81D036960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7" y="0"/>
            <a:ext cx="4346451" cy="87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83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CB9EFF-4ADE-495F-878D-85D3DDF0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870013"/>
            <a:ext cx="10515600" cy="1325563"/>
          </a:xfrm>
        </p:spPr>
        <p:txBody>
          <a:bodyPr>
            <a:normAutofit/>
          </a:bodyPr>
          <a:lstStyle/>
          <a:p>
            <a:r>
              <a:rPr lang="hu-HU" sz="2000" b="1" dirty="0">
                <a:solidFill>
                  <a:srgbClr val="FF0000"/>
                </a:solidFill>
                <a:latin typeface="+mn-lt"/>
              </a:rPr>
              <a:t>Feltöltés:</a:t>
            </a:r>
            <a:br>
              <a:rPr lang="hu-HU" sz="2000" b="1" dirty="0">
                <a:latin typeface="+mn-lt"/>
              </a:rPr>
            </a:br>
            <a:r>
              <a:rPr lang="hu-HU" sz="2000" b="1" dirty="0">
                <a:latin typeface="+mn-lt"/>
              </a:rPr>
              <a:t>Tanulmányok&gt; Szakdolgozat/Szakdolgozat jelentkezés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B370D4C-C853-4F87-A7D6-35A1FFDD4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346451" cy="870012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" y="1825625"/>
            <a:ext cx="10725149" cy="464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31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2634812F-C085-4E50-9718-0A66FDAF0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346451" cy="870012"/>
          </a:xfrm>
          <a:prstGeom prst="rect">
            <a:avLst/>
          </a:prstGeom>
        </p:spPr>
      </p:pic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342164" y="1249578"/>
            <a:ext cx="11478534" cy="8011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200" dirty="0"/>
              <a:t>A portfólióra álljon rá (osztatlan tanárképzésen a szakdolgozat is itt található meg, ezért kérjük figyeljen arra, hogy a jó soron álljon)</a:t>
            </a:r>
          </a:p>
        </p:txBody>
      </p:sp>
      <p:pic>
        <p:nvPicPr>
          <p:cNvPr id="1026" name="Kép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057" y="2338901"/>
            <a:ext cx="7543886" cy="3700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55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8B1EC4-3E4A-4CEE-AB5C-BBFBAB91D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4" y="883237"/>
            <a:ext cx="11991975" cy="1338787"/>
          </a:xfrm>
        </p:spPr>
        <p:txBody>
          <a:bodyPr>
            <a:normAutofit/>
          </a:bodyPr>
          <a:lstStyle/>
          <a:p>
            <a:r>
              <a:rPr lang="hu-HU" sz="2000" dirty="0">
                <a:latin typeface="+mn-lt"/>
              </a:rPr>
              <a:t>A Felugró ablakban válassza ki a portfólió </a:t>
            </a:r>
            <a:r>
              <a:rPr lang="hu-HU" sz="2000" b="1" dirty="0">
                <a:latin typeface="+mn-lt"/>
              </a:rPr>
              <a:t>nyelv</a:t>
            </a:r>
            <a:r>
              <a:rPr lang="hu-HU" sz="2000" dirty="0">
                <a:latin typeface="+mn-lt"/>
              </a:rPr>
              <a:t>ét és írja be a </a:t>
            </a:r>
            <a:r>
              <a:rPr lang="hu-HU" sz="2000" b="1" dirty="0">
                <a:latin typeface="+mn-lt"/>
              </a:rPr>
              <a:t>Portfólió </a:t>
            </a:r>
            <a:r>
              <a:rPr lang="hu-HU" sz="2000" dirty="0">
                <a:latin typeface="+mn-lt"/>
              </a:rPr>
              <a:t>szót a szakdolgozat végleges címéhez</a:t>
            </a:r>
            <a:br>
              <a:rPr lang="hu-HU" sz="2000" b="1" dirty="0">
                <a:latin typeface="+mn-lt"/>
              </a:rPr>
            </a:br>
            <a:r>
              <a:rPr lang="hu-HU" sz="2000" dirty="0">
                <a:latin typeface="+mn-lt"/>
              </a:rPr>
              <a:t>(</a:t>
            </a:r>
            <a:r>
              <a:rPr lang="hu-HU" sz="2000" b="1" dirty="0">
                <a:solidFill>
                  <a:srgbClr val="FF0000"/>
                </a:solidFill>
                <a:latin typeface="+mn-lt"/>
              </a:rPr>
              <a:t>ÜGYELJEN A HELYESÍRÁSRA</a:t>
            </a:r>
            <a:r>
              <a:rPr lang="hu-HU" sz="2000" dirty="0">
                <a:latin typeface="+mn-lt"/>
              </a:rPr>
              <a:t>, ez később nem módosítható!)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2634812F-C085-4E50-9718-0A66FDAF0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346451" cy="870012"/>
          </a:xfrm>
          <a:prstGeom prst="rect">
            <a:avLst/>
          </a:prstGeom>
        </p:spPr>
      </p:pic>
      <p:pic>
        <p:nvPicPr>
          <p:cNvPr id="4" name="Kép 3" descr="A képen szöveg látható&#10;&#10;Automatikusan generált leírás">
            <a:extLst>
              <a:ext uri="{FF2B5EF4-FFF2-40B4-BE49-F238E27FC236}">
                <a16:creationId xmlns:a16="http://schemas.microsoft.com/office/drawing/2014/main" id="{DB02BF51-547E-456C-8D29-7C50A1A3EE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184" y="2091955"/>
            <a:ext cx="6294268" cy="440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3CF48927-93E2-479F-8B90-29064260D04B}"/>
              </a:ext>
            </a:extLst>
          </p:cNvPr>
          <p:cNvSpPr txBox="1"/>
          <p:nvPr/>
        </p:nvSpPr>
        <p:spPr>
          <a:xfrm>
            <a:off x="2113473" y="612474"/>
            <a:ext cx="99335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3200" dirty="0"/>
          </a:p>
          <a:p>
            <a:r>
              <a:rPr lang="hu-HU" sz="3200" dirty="0"/>
              <a:t>A Portfólió elmentése, feltöltés előkészítése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B778972-3EB1-414D-AAE2-328B54623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346451" cy="870012"/>
          </a:xfrm>
          <a:prstGeom prst="rect">
            <a:avLst/>
          </a:prstGeom>
          <a:ln>
            <a:solidFill>
              <a:srgbClr val="F8941C"/>
            </a:solidFill>
          </a:ln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0EF34C1E-6540-4A05-AAA6-8AF7C5979AFB}"/>
              </a:ext>
            </a:extLst>
          </p:cNvPr>
          <p:cNvSpPr txBox="1"/>
          <p:nvPr/>
        </p:nvSpPr>
        <p:spPr>
          <a:xfrm>
            <a:off x="838198" y="2055812"/>
            <a:ext cx="10427521" cy="1657945"/>
          </a:xfrm>
          <a:prstGeom prst="roundRect">
            <a:avLst>
              <a:gd name="adj" fmla="val 12614"/>
            </a:avLst>
          </a:prstGeom>
          <a:ln w="57150" cmpd="sng">
            <a:solidFill>
              <a:srgbClr val="F8941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>
                <a:latin typeface="+mn-lt"/>
              </a:rPr>
              <a:t>A</a:t>
            </a:r>
            <a:r>
              <a:rPr lang="hu-HU" sz="2400" b="1" dirty="0">
                <a:latin typeface="+mn-lt"/>
              </a:rPr>
              <a:t> </a:t>
            </a:r>
            <a:r>
              <a:rPr lang="hu-HU" b="1" dirty="0">
                <a:latin typeface="+mn-lt"/>
              </a:rPr>
              <a:t>Portfólió </a:t>
            </a:r>
            <a:r>
              <a:rPr lang="hu-HU" dirty="0">
                <a:latin typeface="+mn-lt"/>
              </a:rPr>
              <a:t>dokumentum típusba tartozó fájl előkészítése:</a:t>
            </a:r>
            <a:br>
              <a:rPr lang="hu-HU" sz="1400" dirty="0">
                <a:latin typeface="+mn-lt"/>
              </a:rPr>
            </a:br>
            <a:br>
              <a:rPr lang="hu-HU" sz="1400" dirty="0">
                <a:latin typeface="+mn-lt"/>
              </a:rPr>
            </a:br>
            <a:r>
              <a:rPr lang="hu-HU" sz="1400" b="1" dirty="0">
                <a:latin typeface="+mn-lt"/>
              </a:rPr>
              <a:t>Fájl&gt; Mentés másként&gt; </a:t>
            </a:r>
            <a:r>
              <a:rPr lang="hu-HU" sz="1400" dirty="0">
                <a:latin typeface="+mn-lt"/>
              </a:rPr>
              <a:t>Válassza ki a </a:t>
            </a:r>
            <a:r>
              <a:rPr lang="hu-HU" sz="1400" b="1" dirty="0">
                <a:latin typeface="+mn-lt"/>
              </a:rPr>
              <a:t>pdf</a:t>
            </a:r>
            <a:r>
              <a:rPr lang="hu-HU" sz="1400" dirty="0">
                <a:latin typeface="+mn-lt"/>
              </a:rPr>
              <a:t> formátumot és mentse el a fájlt a következő módon:</a:t>
            </a:r>
            <a:br>
              <a:rPr lang="hu-HU" sz="1400" dirty="0">
                <a:latin typeface="+mn-lt"/>
              </a:rPr>
            </a:br>
            <a:r>
              <a:rPr lang="hu-HU" sz="1400" b="1" dirty="0" err="1">
                <a:effectLst/>
                <a:latin typeface="+mn-lt"/>
                <a:ea typeface="Calibri" panose="020F0502020204030204" pitchFamily="34" charset="0"/>
              </a:rPr>
              <a:t>Vezeteknev_Keresztnev_Portfolio_leadas_eve</a:t>
            </a:r>
            <a:br>
              <a:rPr lang="hu-HU" sz="1400" dirty="0">
                <a:effectLst/>
                <a:latin typeface="+mn-lt"/>
                <a:ea typeface="Calibri" panose="020F0502020204030204" pitchFamily="34" charset="0"/>
              </a:rPr>
            </a:br>
            <a:r>
              <a:rPr lang="hu-HU" sz="1400" dirty="0">
                <a:effectLst/>
                <a:latin typeface="+mn-lt"/>
                <a:ea typeface="Calibri" panose="020F0502020204030204" pitchFamily="34" charset="0"/>
              </a:rPr>
              <a:t>pl. Kovacs_Janos_Portfólió_2021 </a:t>
            </a:r>
            <a:r>
              <a:rPr lang="hu-HU" sz="1400" dirty="0">
                <a:latin typeface="+mn-lt"/>
              </a:rPr>
              <a:t>(</a:t>
            </a:r>
            <a:r>
              <a:rPr lang="hu-HU" sz="1400" dirty="0" err="1">
                <a:latin typeface="+mn-lt"/>
              </a:rPr>
              <a:t>max</a:t>
            </a:r>
            <a:r>
              <a:rPr lang="hu-HU" sz="1400" dirty="0">
                <a:latin typeface="+mn-lt"/>
              </a:rPr>
              <a:t>. méret </a:t>
            </a:r>
            <a:r>
              <a:rPr lang="hu-HU" sz="1400" b="1" dirty="0">
                <a:latin typeface="+mn-lt"/>
              </a:rPr>
              <a:t>5 MB)</a:t>
            </a:r>
            <a:br>
              <a:rPr lang="hu-HU" sz="1400" b="1" dirty="0">
                <a:latin typeface="+mn-lt"/>
              </a:rPr>
            </a:br>
            <a:r>
              <a:rPr lang="hu-HU" sz="1400" b="1" dirty="0">
                <a:latin typeface="+mn-lt"/>
              </a:rPr>
              <a:t> </a:t>
            </a:r>
            <a:r>
              <a:rPr lang="hu-HU" sz="1400" dirty="0">
                <a:solidFill>
                  <a:srgbClr val="FF0000"/>
                </a:solidFill>
              </a:rPr>
              <a:t>Mit tudok tenni, ha nagyobb mérettel bír a szakdolgozat, mellékletek, mint ami feltölthető? - Tömörített ZIP fájlként feltölthető.</a:t>
            </a:r>
            <a:endParaRPr lang="hu-HU" dirty="0"/>
          </a:p>
        </p:txBody>
      </p:sp>
      <p:sp>
        <p:nvSpPr>
          <p:cNvPr id="10" name="Téglalap: lekerekített 9">
            <a:extLst>
              <a:ext uri="{FF2B5EF4-FFF2-40B4-BE49-F238E27FC236}">
                <a16:creationId xmlns:a16="http://schemas.microsoft.com/office/drawing/2014/main" id="{9471F011-FAE1-403C-9D97-B731182D68F0}"/>
              </a:ext>
            </a:extLst>
          </p:cNvPr>
          <p:cNvSpPr/>
          <p:nvPr/>
        </p:nvSpPr>
        <p:spPr>
          <a:xfrm>
            <a:off x="838198" y="4370357"/>
            <a:ext cx="10427521" cy="1702594"/>
          </a:xfrm>
          <a:prstGeom prst="roundRect">
            <a:avLst/>
          </a:prstGeom>
          <a:noFill/>
          <a:ln w="57150">
            <a:solidFill>
              <a:srgbClr val="F894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54CD1111-A30A-4136-9D91-36D287B7E83D}"/>
              </a:ext>
            </a:extLst>
          </p:cNvPr>
          <p:cNvSpPr txBox="1"/>
          <p:nvPr/>
        </p:nvSpPr>
        <p:spPr>
          <a:xfrm>
            <a:off x="1052422" y="4370357"/>
            <a:ext cx="102132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</a:t>
            </a:r>
            <a:r>
              <a:rPr lang="hu-HU" b="1" dirty="0">
                <a:solidFill>
                  <a:schemeClr val="dk1"/>
                </a:solidFill>
              </a:rPr>
              <a:t>Szakdolgozat melléklet </a:t>
            </a:r>
            <a:r>
              <a:rPr lang="hu-HU" dirty="0"/>
              <a:t>dokumentum </a:t>
            </a:r>
            <a:r>
              <a:rPr lang="hu-HU" dirty="0">
                <a:latin typeface="+mn-lt"/>
              </a:rPr>
              <a:t>tartozó fájl előkészítése: </a:t>
            </a:r>
            <a:br>
              <a:rPr lang="hu-HU" dirty="0">
                <a:latin typeface="+mn-lt"/>
              </a:rPr>
            </a:br>
            <a:r>
              <a:rPr lang="hu-HU" dirty="0">
                <a:latin typeface="+mn-lt"/>
              </a:rPr>
              <a:t>Keresse elő számítógépén a </a:t>
            </a:r>
            <a:r>
              <a:rPr lang="hu-HU" b="1" dirty="0">
                <a:latin typeface="+mn-lt"/>
              </a:rPr>
              <a:t>C típusú </a:t>
            </a:r>
            <a:r>
              <a:rPr lang="hu-HU" b="1" dirty="0"/>
              <a:t>Munkanaplót, bizonyosodjon meg róla, hogy minden oldal szerepel a dokumentumban (a </a:t>
            </a:r>
            <a:r>
              <a:rPr lang="hu-HU" b="1" dirty="0" err="1"/>
              <a:t>fedlap</a:t>
            </a:r>
            <a:r>
              <a:rPr lang="hu-HU" b="1" dirty="0"/>
              <a:t> is!!!), és nevezze el a következőképpen: </a:t>
            </a:r>
            <a:r>
              <a:rPr lang="hu-HU" b="1" dirty="0" err="1">
                <a:effectLst/>
                <a:latin typeface="+mn-lt"/>
                <a:ea typeface="Calibri" panose="020F0502020204030204" pitchFamily="34" charset="0"/>
              </a:rPr>
              <a:t>Vezeteknev_Keresztnev_Munkanaplo_leadas_eve</a:t>
            </a:r>
            <a:r>
              <a:rPr lang="hu-HU" dirty="0"/>
              <a:t>.</a:t>
            </a:r>
            <a:r>
              <a:rPr lang="hu-HU" dirty="0">
                <a:latin typeface="+mn-lt"/>
              </a:rPr>
              <a:t> </a:t>
            </a:r>
            <a:br>
              <a:rPr lang="hu-HU" dirty="0">
                <a:latin typeface="+mn-lt"/>
              </a:rPr>
            </a:br>
            <a:r>
              <a:rPr lang="hu-HU" dirty="0">
                <a:latin typeface="+mn-lt"/>
              </a:rPr>
              <a:t>(pdf formátum, </a:t>
            </a:r>
            <a:r>
              <a:rPr lang="hu-HU" dirty="0" err="1">
                <a:latin typeface="+mn-lt"/>
              </a:rPr>
              <a:t>max</a:t>
            </a:r>
            <a:r>
              <a:rPr lang="hu-HU" dirty="0">
                <a:latin typeface="+mn-lt"/>
              </a:rPr>
              <a:t>. méret </a:t>
            </a:r>
            <a:r>
              <a:rPr lang="hu-HU" b="1" dirty="0">
                <a:latin typeface="+mn-lt"/>
              </a:rPr>
              <a:t>10 MB)</a:t>
            </a:r>
            <a:r>
              <a:rPr lang="hu-HU" b="1" dirty="0"/>
              <a:t> </a:t>
            </a:r>
            <a:r>
              <a:rPr lang="hu-HU" dirty="0">
                <a:solidFill>
                  <a:srgbClr val="FF0000"/>
                </a:solidFill>
              </a:rPr>
              <a:t>Mit tudok tenni, ha nagyobb mérettel bír a szakdolgozat, mellékletek, mint ami feltölthető? - Tömörített ZIP fájlként feltölthető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875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C5DA72-DFE3-4B8C-B9DE-CEF2AC28C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447" y="1038689"/>
            <a:ext cx="9131423" cy="1568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A </a:t>
            </a:r>
            <a:r>
              <a:rPr lang="hu-HU" sz="2000" b="1" dirty="0">
                <a:latin typeface="+mn-lt"/>
              </a:rPr>
              <a:t>Portfólió </a:t>
            </a:r>
            <a:r>
              <a:rPr lang="hu-HU" sz="2000" dirty="0">
                <a:latin typeface="+mn-lt"/>
              </a:rPr>
              <a:t>dokumentum típushoz töltse fel a </a:t>
            </a:r>
            <a:r>
              <a:rPr lang="hu-HU" sz="2000" b="1" dirty="0">
                <a:latin typeface="+mn-lt"/>
              </a:rPr>
              <a:t>Portfóliót pdf</a:t>
            </a:r>
            <a:r>
              <a:rPr lang="hu-HU" sz="2000" dirty="0">
                <a:latin typeface="+mn-lt"/>
              </a:rPr>
              <a:t> formátumban.</a:t>
            </a:r>
            <a:endParaRPr lang="hu-HU" sz="2000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C0F82E99-6270-4052-8703-25EF67CDE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346451" cy="870012"/>
          </a:xfrm>
          <a:prstGeom prst="rect">
            <a:avLst/>
          </a:prstGeom>
          <a:ln>
            <a:solidFill>
              <a:srgbClr val="F8941C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386" y="1517713"/>
            <a:ext cx="10296525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35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418F42-186E-42C5-8844-DCD610B37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544" y="948906"/>
            <a:ext cx="11075633" cy="672860"/>
          </a:xfrm>
        </p:spPr>
        <p:txBody>
          <a:bodyPr>
            <a:normAutofit/>
          </a:bodyPr>
          <a:lstStyle/>
          <a:p>
            <a:r>
              <a:rPr lang="hu-HU" sz="2000" dirty="0">
                <a:latin typeface="+mn-lt"/>
              </a:rPr>
              <a:t>A </a:t>
            </a:r>
            <a:r>
              <a:rPr lang="hu-HU" sz="2000" b="1" dirty="0">
                <a:solidFill>
                  <a:schemeClr val="dk1"/>
                </a:solidFill>
                <a:latin typeface="+mn-lt"/>
              </a:rPr>
              <a:t>Szakdolgozat melléklet </a:t>
            </a:r>
            <a:r>
              <a:rPr lang="hu-HU" sz="2000" dirty="0">
                <a:latin typeface="+mn-lt"/>
              </a:rPr>
              <a:t>dokumentum típusba töltse fel a </a:t>
            </a:r>
            <a:r>
              <a:rPr lang="hu-HU" sz="2000" b="1" dirty="0">
                <a:latin typeface="+mn-lt"/>
              </a:rPr>
              <a:t>Munkanaplót.</a:t>
            </a:r>
            <a:endParaRPr lang="hu-HU" sz="2000" dirty="0">
              <a:latin typeface="+mn-lt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4F5FA7AE-5D46-4BFC-B876-0B44AD7D9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346451" cy="870012"/>
          </a:xfrm>
          <a:prstGeom prst="rect">
            <a:avLst/>
          </a:prstGeom>
          <a:ln>
            <a:solidFill>
              <a:srgbClr val="F8941C"/>
            </a:solidFill>
          </a:ln>
        </p:spPr>
      </p:pic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71268" y="1621766"/>
            <a:ext cx="10343072" cy="490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951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9B45B1-A9A1-41FD-B4A3-B5A5235F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402" y="778314"/>
            <a:ext cx="10515600" cy="1325563"/>
          </a:xfrm>
        </p:spPr>
        <p:txBody>
          <a:bodyPr>
            <a:normAutofit/>
          </a:bodyPr>
          <a:lstStyle/>
          <a:p>
            <a:r>
              <a:rPr lang="hu-HU" sz="2000" dirty="0">
                <a:latin typeface="+mn-lt"/>
              </a:rPr>
              <a:t>Egy felugró ablak erősíti meg a </a:t>
            </a:r>
            <a:r>
              <a:rPr lang="hu-HU" sz="2000" b="1" dirty="0">
                <a:latin typeface="+mn-lt"/>
              </a:rPr>
              <a:t>sikeres mentést</a:t>
            </a:r>
            <a:r>
              <a:rPr lang="hu-HU" sz="2000" dirty="0">
                <a:latin typeface="+mn-lt"/>
              </a:rPr>
              <a:t>.</a:t>
            </a:r>
          </a:p>
        </p:txBody>
      </p:sp>
      <p:pic>
        <p:nvPicPr>
          <p:cNvPr id="5" name="Tartalom helye 4" descr="A képen szöveg látható&#10;&#10;Automatikusan generált leírás">
            <a:extLst>
              <a:ext uri="{FF2B5EF4-FFF2-40B4-BE49-F238E27FC236}">
                <a16:creationId xmlns:a16="http://schemas.microsoft.com/office/drawing/2014/main" id="{7DB0918E-8127-4841-A64A-0C852333F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582" y="2543175"/>
            <a:ext cx="5906835" cy="21724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05E7962F-62D9-4CA1-B24E-9FAC311DC74D}"/>
              </a:ext>
            </a:extLst>
          </p:cNvPr>
          <p:cNvSpPr txBox="1"/>
          <p:nvPr/>
        </p:nvSpPr>
        <p:spPr>
          <a:xfrm>
            <a:off x="967760" y="5154967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/>
              <a:t>Gratulálunk! Sikeresen feltöltötte a portfólióját! </a:t>
            </a:r>
            <a:r>
              <a:rPr lang="hu-HU" sz="3600" dirty="0">
                <a:sym typeface="Wingdings" panose="05000000000000000000" pitchFamily="2" charset="2"/>
              </a:rPr>
              <a:t></a:t>
            </a:r>
            <a:endParaRPr lang="hu-HU" sz="3600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AA9FC708-FEAF-4B4A-9BA5-BA67933FC4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4346451" cy="870012"/>
          </a:xfrm>
          <a:prstGeom prst="rect">
            <a:avLst/>
          </a:prstGeom>
          <a:ln>
            <a:solidFill>
              <a:srgbClr val="F8941C"/>
            </a:solidFill>
          </a:ln>
        </p:spPr>
      </p:pic>
    </p:spTree>
    <p:extLst>
      <p:ext uri="{BB962C8B-B14F-4D97-AF65-F5344CB8AC3E}">
        <p14:creationId xmlns:p14="http://schemas.microsoft.com/office/powerpoint/2010/main" val="155521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F2F7EC8C523DC14785AEBF0DD291BE0E" ma:contentTypeVersion="23" ma:contentTypeDescription="Új dokumentum létrehozása." ma:contentTypeScope="" ma:versionID="b06c822cb86cb56c06f162206f06938f">
  <xsd:schema xmlns:xsd="http://www.w3.org/2001/XMLSchema" xmlns:xs="http://www.w3.org/2001/XMLSchema" xmlns:p="http://schemas.microsoft.com/office/2006/metadata/properties" xmlns:ns2="d492b22d-bed8-4976-a7fa-0285e9e84e0c" targetNamespace="http://schemas.microsoft.com/office/2006/metadata/properties" ma:root="true" ma:fieldsID="0e144362cdf47d7db0792bb2170a2841" ns2:_="">
    <xsd:import namespace="d492b22d-bed8-4976-a7fa-0285e9e84e0c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2b22d-bed8-4976-a7fa-0285e9e84e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Leaders_Only_SectionGroup xmlns="d492b22d-bed8-4976-a7fa-0285e9e84e0c" xsi:nil="true"/>
    <Owner xmlns="d492b22d-bed8-4976-a7fa-0285e9e84e0c">
      <UserInfo>
        <DisplayName/>
        <AccountId xsi:nil="true"/>
        <AccountType/>
      </UserInfo>
    </Owner>
    <TeamsChannelId xmlns="d492b22d-bed8-4976-a7fa-0285e9e84e0c" xsi:nil="true"/>
    <IsNotebookLocked xmlns="d492b22d-bed8-4976-a7fa-0285e9e84e0c" xsi:nil="true"/>
    <Members xmlns="d492b22d-bed8-4976-a7fa-0285e9e84e0c">
      <UserInfo>
        <DisplayName/>
        <AccountId xsi:nil="true"/>
        <AccountType/>
      </UserInfo>
    </Members>
    <NotebookType xmlns="d492b22d-bed8-4976-a7fa-0285e9e84e0c" xsi:nil="true"/>
    <CultureName xmlns="d492b22d-bed8-4976-a7fa-0285e9e84e0c" xsi:nil="true"/>
    <Leaders xmlns="d492b22d-bed8-4976-a7fa-0285e9e84e0c">
      <UserInfo>
        <DisplayName/>
        <AccountId xsi:nil="true"/>
        <AccountType/>
      </UserInfo>
    </Leaders>
    <DefaultSectionNames xmlns="d492b22d-bed8-4976-a7fa-0285e9e84e0c" xsi:nil="true"/>
    <Is_Collaboration_Space_Locked xmlns="d492b22d-bed8-4976-a7fa-0285e9e84e0c" xsi:nil="true"/>
    <Member_Groups xmlns="d492b22d-bed8-4976-a7fa-0285e9e84e0c">
      <UserInfo>
        <DisplayName/>
        <AccountId xsi:nil="true"/>
        <AccountType/>
      </UserInfo>
    </Member_Groups>
    <Self_Registration_Enabled xmlns="d492b22d-bed8-4976-a7fa-0285e9e84e0c" xsi:nil="true"/>
    <FolderType xmlns="d492b22d-bed8-4976-a7fa-0285e9e84e0c" xsi:nil="true"/>
    <LMS_Mappings xmlns="d492b22d-bed8-4976-a7fa-0285e9e84e0c" xsi:nil="true"/>
    <Invited_Leaders xmlns="d492b22d-bed8-4976-a7fa-0285e9e84e0c" xsi:nil="true"/>
    <Math_Settings xmlns="d492b22d-bed8-4976-a7fa-0285e9e84e0c" xsi:nil="true"/>
    <Templates xmlns="d492b22d-bed8-4976-a7fa-0285e9e84e0c" xsi:nil="true"/>
    <Distribution_Groups xmlns="d492b22d-bed8-4976-a7fa-0285e9e84e0c" xsi:nil="true"/>
    <AppVersion xmlns="d492b22d-bed8-4976-a7fa-0285e9e84e0c" xsi:nil="true"/>
    <Invited_Members xmlns="d492b22d-bed8-4976-a7fa-0285e9e84e0c" xsi:nil="true"/>
  </documentManagement>
</p:properties>
</file>

<file path=customXml/itemProps1.xml><?xml version="1.0" encoding="utf-8"?>
<ds:datastoreItem xmlns:ds="http://schemas.openxmlformats.org/officeDocument/2006/customXml" ds:itemID="{95B797BC-96DC-4DE0-A26A-2D8977800A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92b22d-bed8-4976-a7fa-0285e9e84e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202D19-9BC0-4B23-BFFE-9EDDD9AE6E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4AC773-BF72-4758-ACDE-595DFB287485}">
  <ds:schemaRefs>
    <ds:schemaRef ds:uri="http://schemas.microsoft.com/office/2006/metadata/properties"/>
    <ds:schemaRef ds:uri="http://schemas.microsoft.com/office/infopath/2007/PartnerControls"/>
    <ds:schemaRef ds:uri="d492b22d-bed8-4976-a7fa-0285e9e84e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360</Words>
  <Application>Microsoft Office PowerPoint</Application>
  <PresentationFormat>Szélesvásznú</PresentationFormat>
  <Paragraphs>23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Office-téma</vt:lpstr>
      <vt:lpstr>Portfólió és Munkanapló feltöltése a Neptunba</vt:lpstr>
      <vt:lpstr>PowerPoint-bemutató</vt:lpstr>
      <vt:lpstr>Feltöltés: Tanulmányok&gt; Szakdolgozat/Szakdolgozat jelentkezés</vt:lpstr>
      <vt:lpstr>PowerPoint-bemutató</vt:lpstr>
      <vt:lpstr>A Felugró ablakban válassza ki a portfólió nyelvét és írja be a Portfólió szót a szakdolgozat végleges címéhez (ÜGYELJEN A HELYESÍRÁSRA, ez később nem módosítható!)</vt:lpstr>
      <vt:lpstr>PowerPoint-bemutató</vt:lpstr>
      <vt:lpstr>PowerPoint-bemutató</vt:lpstr>
      <vt:lpstr>A Szakdolgozat melléklet dokumentum típusba töltse fel a Munkanaplót.</vt:lpstr>
      <vt:lpstr>Egy felugró ablak erősíti meg a sikeres mentést.</vt:lpstr>
      <vt:lpstr>Elakadt? Kérjük lépjen kapcsolatba a tanulmányi ügyintézőjével!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Szakdolgozat feltöltése a Neptunba</dc:title>
  <dc:creator>Szuhai Mónika</dc:creator>
  <cp:lastModifiedBy>Krizsán Ottó</cp:lastModifiedBy>
  <cp:revision>52</cp:revision>
  <dcterms:created xsi:type="dcterms:W3CDTF">2021-04-09T12:28:14Z</dcterms:created>
  <dcterms:modified xsi:type="dcterms:W3CDTF">2023-10-05T09:56:12Z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0x010100F2F7EC8C523DC14785AEBF0DD291BE0E</vt:lpwstr>
  </property>
</Properties>
</file>