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74" r:id="rId16"/>
    <p:sldId id="273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uhai Mónika" initials="SM" lastIdx="1" clrIdx="0">
    <p:extLst>
      <p:ext uri="{19B8F6BF-5375-455C-9EA6-DF929625EA0E}">
        <p15:presenceInfo xmlns:p15="http://schemas.microsoft.com/office/powerpoint/2012/main" userId="S::szuhai.monika@kre.hu::531333f8-8cb3-481d-8674-1ff9c8cda9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41C"/>
    <a:srgbClr val="3399FF"/>
    <a:srgbClr val="F8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03AE7E2-D685-40B4-808F-D6A93CDF3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5225B0-F1C5-4508-BB0B-06D38DEE1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3680-739B-4D41-BF6E-EB18767C2A64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B813F22-FC66-4D60-B29E-B6E744AAAE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7CF657-7C45-48F6-A807-A3D9828EE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936FE-5B55-48EA-BAAD-6C2892318A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506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CACA-FD3F-421B-B5FD-DE15BB038B0B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4A7-F74A-485A-B837-9EC26185EE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6305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DBF38-3107-4CD3-9E73-5D829046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60A538-8537-4FCB-A6C0-F4480297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C12ED0-C544-451F-B07F-4A069EAC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7F6D85-9CAD-45FF-AF86-D735F08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FE0815-BA91-4D5E-8931-D688C2F4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E31A5-FAAD-468D-A814-39D676EC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2682F1-3D48-4376-807A-B7F250CC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58F5CE-77AC-44E8-B00C-E082C340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07743-A2C5-42F6-B782-95F6CDC4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CEB386-852A-4C13-B5C3-90BB6C51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3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B3FA6F4-1554-4CA5-BAFC-4996B16D7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C97E880-72DD-4B07-B5E7-06EABAFF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5C9BCF-5244-4A78-AEFA-72FD5B5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1CF41E-CD1C-4747-A31C-420DA8B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330AA-26BA-433F-9E49-460CFAAE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E5533-4603-40BE-BA79-DDE692A7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A0026D-F531-4CC3-8132-1509E3B4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39C41B-04DB-4876-9C3B-BB2AFF7E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D4C586-832C-46A2-8149-C7449BA6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B74800-29EE-4D26-A61E-4DF0EAD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5F5B88-45F4-436E-86A1-697D8C5E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B617DD-0254-4302-BC3A-56C1BDE1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634FC-9AFE-48A1-A365-CE9446A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DBAABE-7B6A-4771-BD19-6CDDF343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5BE7C8-1EA1-4FF4-919A-ADCDE62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0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E5764-2C2A-4882-802E-21875E89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FD3CD-143E-49E3-8F6E-ACEF34844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B341CA-2573-4749-9F21-E9FB7111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0951B3-83A6-45B6-BDBB-599806B3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597D33-CF1D-452C-BFBA-12C1B1DF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E934F0-6026-4406-8294-7223B08F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F289AE-3CE6-494C-A159-253331FF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AD81B2-58B3-4DBA-A63C-557179D9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203DED-0C9B-4CCD-A8E1-B960E020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405393-A66D-40A2-B2F3-EEFCB75DC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DF655C-471C-4F04-9ACA-105BBF861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EBDEECD-FCA8-49CD-A583-3EB79202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FAEADEC-ED82-4600-8B3B-9AFB34EB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BF53510-A5D4-4D5B-B235-03060FB0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2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263FB-DC1E-46A9-B507-9E6C98B1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56DE230-4A98-4A0E-9E47-A4AE2AE5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9EB776-A129-4D3F-8B3A-85308160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48E855-B7F8-4395-AAE9-2308D45A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5B31623-F47D-44C8-B25B-91D0C8E1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DFB6E38-3208-4216-8FE8-530AC424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D98E60-8847-4A03-AC27-EF232FCE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2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468DFD-C28E-4A27-89DE-D299791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BDB7BB-364F-480D-A941-7C65C6BD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AE7C41-9E94-4C73-BB4F-AD36F63B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79E65B4-9EF1-40D7-AA12-09BDA6E8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5A47B5-4F5D-493E-9C75-1ADDB77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1260D4-908E-4051-8548-DB064ACB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85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62B8EE-4C1E-4DDB-9AD6-006F2387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8BB50C4-9252-4193-BBB9-17602C56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F03177-6E57-4271-AA63-78228E33D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37FA4D-1748-410A-B331-8EC6152B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375917-3ADD-4E2A-8E49-4C63F2D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04248E-C8C9-4F5F-8F96-C462DBF6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957F0B-7166-4BBD-9D81-79A64232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07C2FA-D742-4276-9844-63B56E4E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E019FE-A885-4D6E-981E-8DCF69BE7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91C6-1E78-40D5-BE9E-7EBCF42B1A1F}" type="datetimeFigureOut">
              <a:rPr lang="hu-HU" smtClean="0"/>
              <a:t>2024. 10. 17.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EAC8C0-FBC7-47E2-821C-0ACD33C2A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FF4557-EF8B-4983-8170-2A973B63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8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btk.kre.hu/index.php/2015-10-20-12-12-54/tanulmanyi-osztaly/tanulmanyi-szakfelelos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82AA1-FA84-4C80-84D7-3E32B862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8316"/>
          </a:xfrm>
        </p:spPr>
        <p:txBody>
          <a:bodyPr>
            <a:normAutofit/>
          </a:bodyPr>
          <a:lstStyle/>
          <a:p>
            <a:r>
              <a:rPr lang="hu-HU" dirty="0">
                <a:latin typeface="+mn-lt"/>
              </a:rPr>
              <a:t>Szakdolgozati portfólió feltöltése a </a:t>
            </a:r>
            <a:r>
              <a:rPr lang="hu-HU" dirty="0" err="1">
                <a:latin typeface="+mn-lt"/>
              </a:rPr>
              <a:t>Neptunba</a:t>
            </a:r>
            <a:r>
              <a:rPr lang="hu-HU" dirty="0">
                <a:latin typeface="+mn-lt"/>
              </a:rPr>
              <a:t> </a:t>
            </a:r>
            <a:br>
              <a:rPr lang="hu-HU" dirty="0">
                <a:latin typeface="+mn-lt"/>
              </a:rPr>
            </a:br>
            <a:r>
              <a:rPr lang="hu-HU" b="1" dirty="0">
                <a:latin typeface="+mn-lt"/>
              </a:rPr>
              <a:t>Pszichológia BA képzésen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0877DB-5D57-4A2E-94CA-88F40257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7108"/>
            <a:ext cx="9144000" cy="1846054"/>
          </a:xfrm>
        </p:spPr>
        <p:txBody>
          <a:bodyPr>
            <a:normAutofit/>
          </a:bodyPr>
          <a:lstStyle/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Útmutató lépésről lépésre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41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D5ABCC-1DCD-4EA6-BF3E-F4E81ADA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37" y="955738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Először a már letöltött nyilatkozatot töltse fel:</a:t>
            </a:r>
            <a:br>
              <a:rPr lang="hu-HU" sz="2000" dirty="0">
                <a:latin typeface="+mn-lt"/>
              </a:rPr>
            </a:b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Plágium nyilatkozat </a:t>
            </a:r>
            <a:r>
              <a:rPr lang="hu-HU" sz="2000" dirty="0">
                <a:latin typeface="+mn-lt"/>
              </a:rPr>
              <a:t>dokumentum típushoz a  </a:t>
            </a:r>
            <a:r>
              <a:rPr lang="hu-HU" sz="2000" b="1" dirty="0">
                <a:latin typeface="+mn-lt"/>
              </a:rPr>
              <a:t>Szakdolgozat Plágium- és Nyilvánossági nyilatkozata </a:t>
            </a:r>
            <a:r>
              <a:rPr lang="hu-HU" sz="2000" dirty="0">
                <a:latin typeface="+mn-lt"/>
              </a:rPr>
              <a:t>c. kérvényt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188980E-5350-4366-8C20-24295DD5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1"/>
          <a:stretch/>
        </p:blipFill>
        <p:spPr>
          <a:xfrm>
            <a:off x="1535430" y="2526824"/>
            <a:ext cx="9121140" cy="2613347"/>
          </a:xfr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04A54A4-9045-8AD0-827D-D06A5763BC4A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61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71D6A4-46C8-4E65-B7A9-12C5D91F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998785"/>
            <a:ext cx="12192000" cy="128677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Szakdolgozat kivonat2</a:t>
            </a:r>
            <a:r>
              <a:rPr lang="hu-HU" sz="2000" dirty="0">
                <a:latin typeface="+mn-lt"/>
              </a:rPr>
              <a:t> dokumentum típushoz töltse fel a </a:t>
            </a:r>
            <a:r>
              <a:rPr lang="hu-HU" sz="2000" b="1" dirty="0">
                <a:latin typeface="+mn-lt"/>
              </a:rPr>
              <a:t>Szakdolgozati</a:t>
            </a:r>
            <a:r>
              <a:rPr lang="hu-HU" sz="2000" dirty="0">
                <a:latin typeface="+mn-lt"/>
              </a:rPr>
              <a:t> </a:t>
            </a:r>
            <a:r>
              <a:rPr lang="hu-HU" sz="2000" b="1" dirty="0">
                <a:latin typeface="+mn-lt"/>
              </a:rPr>
              <a:t>portfóliót tartalmazó </a:t>
            </a:r>
            <a:r>
              <a:rPr lang="hu-HU" sz="2000" b="1" dirty="0" err="1">
                <a:effectLst/>
                <a:latin typeface="+mn-lt"/>
                <a:ea typeface="Calibri" panose="020F0502020204030204" pitchFamily="34" charset="0"/>
              </a:rPr>
              <a:t>word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hu-HU" sz="2000" b="1" dirty="0" err="1">
                <a:effectLst/>
                <a:latin typeface="+mn-lt"/>
                <a:ea typeface="Calibri" panose="020F0502020204030204" pitchFamily="34" charset="0"/>
              </a:rPr>
              <a:t>docx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) fájlt,</a:t>
            </a: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amelynek a végére beillesztésre került a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Neptunból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legenerált Szakdolgozat Plágium- és Nyilvánossági nyilatkozat.</a:t>
            </a: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endParaRPr lang="hu-HU" sz="2000" dirty="0">
              <a:latin typeface="+mn-lt"/>
            </a:endParaRPr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07A77402-1B9E-4FCF-B3ED-41EBFE51A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/>
          <a:stretch/>
        </p:blipFill>
        <p:spPr>
          <a:xfrm>
            <a:off x="671209" y="1771649"/>
            <a:ext cx="11070076" cy="481272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A6A16EC-19D6-5576-EB3B-97BF15C7256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5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C5DA72-DFE3-4B8C-B9DE-CEF2AC28C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447" y="1038689"/>
            <a:ext cx="9131423" cy="1568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A </a:t>
            </a:r>
            <a:r>
              <a:rPr lang="hu-HU" sz="2000" b="1" dirty="0">
                <a:latin typeface="+mn-lt"/>
              </a:rPr>
              <a:t>Portfólió </a:t>
            </a:r>
            <a:r>
              <a:rPr lang="hu-HU" sz="2000" dirty="0">
                <a:latin typeface="+mn-lt"/>
              </a:rPr>
              <a:t>dokumentum típushoz töltse fel a </a:t>
            </a:r>
            <a:r>
              <a:rPr lang="hu-HU" sz="2000" b="1" dirty="0">
                <a:latin typeface="+mn-lt"/>
              </a:rPr>
              <a:t>Szakdolgozati portfóliót pdf formátumban.</a:t>
            </a:r>
          </a:p>
          <a:p>
            <a:pPr marL="0" indent="0">
              <a:buNone/>
            </a:pPr>
            <a:endParaRPr lang="hu-HU" sz="2000" b="1" dirty="0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BFF3FD90-EF6B-49EA-85E0-EEBF6BBA3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52" y="1723648"/>
            <a:ext cx="9182896" cy="4869602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F65EC422-D9DE-CBDC-AB14-B0A54E63F790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033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8C050-4C20-43B5-8D57-8ABC3306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hu-HU" sz="3400" b="1" dirty="0">
                <a:latin typeface="+mn-lt"/>
              </a:rPr>
              <a:t>Elakadt?</a:t>
            </a:r>
            <a:br>
              <a:rPr lang="hu-HU" sz="3400" b="1" dirty="0">
                <a:latin typeface="+mn-lt"/>
              </a:rPr>
            </a:br>
            <a:r>
              <a:rPr lang="hu-HU" sz="3400" dirty="0">
                <a:latin typeface="+mn-lt"/>
              </a:rPr>
              <a:t>Kérjük lépjen kapcsolatba a tanulmányi ügyintézőjével!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Ábra 4" descr="Kérdőjel egyszínű kitöltéssel">
            <a:extLst>
              <a:ext uri="{FF2B5EF4-FFF2-40B4-BE49-F238E27FC236}">
                <a16:creationId xmlns:a16="http://schemas.microsoft.com/office/drawing/2014/main" id="{623D6B86-B577-4FFA-8158-6AE46D6A9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F5B6F6-559F-4E56-9C7C-29245AF1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  <a:prstGeom prst="roundRect">
            <a:avLst/>
          </a:prstGeom>
          <a:solidFill>
            <a:srgbClr val="F8941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Elérhetőségeinket az alábbi linken találja:</a:t>
            </a:r>
            <a:br>
              <a:rPr lang="hu-HU" sz="1500" dirty="0">
                <a:solidFill>
                  <a:schemeClr val="tx1"/>
                </a:solidFill>
              </a:rPr>
            </a:br>
            <a:br>
              <a:rPr lang="hu-HU" sz="1500" b="1">
                <a:solidFill>
                  <a:srgbClr val="0070C0"/>
                </a:solidFill>
              </a:rPr>
            </a:br>
            <a:r>
              <a:rPr lang="hu-HU" sz="1500" b="1">
                <a:solidFill>
                  <a:srgbClr val="0070C0"/>
                </a:solidFill>
                <a:hlinkClick r:id="rId4"/>
              </a:rPr>
              <a:t>https://btk.kre.hu/index.php/2015-10-20-12-12-54/tanulmanyi-osztaly/tanulmanyi-szakfelelosok.html</a:t>
            </a:r>
            <a:r>
              <a:rPr lang="hu-HU" sz="1500" b="1">
                <a:solidFill>
                  <a:srgbClr val="0070C0"/>
                </a:solidFill>
              </a:rPr>
              <a:t> 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dirty="0">
                <a:solidFill>
                  <a:schemeClr val="tx1"/>
                </a:solidFill>
              </a:rPr>
              <a:t>Kérjük a levél tárgya legyen: </a:t>
            </a:r>
            <a:r>
              <a:rPr lang="hu-HU" sz="1500" b="1" dirty="0">
                <a:solidFill>
                  <a:schemeClr val="tx1"/>
                </a:solidFill>
              </a:rPr>
              <a:t>Szakdolgozati portfólió feltöltés </a:t>
            </a:r>
          </a:p>
          <a:p>
            <a:r>
              <a:rPr lang="hu-HU" sz="1500" dirty="0">
                <a:solidFill>
                  <a:schemeClr val="tx1"/>
                </a:solidFill>
              </a:rPr>
              <a:t>A levél tartalmazza a következőket: 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 err="1">
                <a:solidFill>
                  <a:schemeClr val="tx1"/>
                </a:solidFill>
              </a:rPr>
              <a:t>Neptunban</a:t>
            </a:r>
            <a:r>
              <a:rPr lang="hu-HU" sz="1500" b="1" dirty="0">
                <a:solidFill>
                  <a:schemeClr val="tx1"/>
                </a:solidFill>
              </a:rPr>
              <a:t> szereplő teljes neve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Szakja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A probléma leírása, melyik lépésnél akadt el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348828E-5D44-33FA-0759-79C7A80DE40A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8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13F13-5D34-474C-95FC-ADE593EC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5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szakdolgozat feltöltéséhez egy kérvényt kell kitöltenie, majd letöltenie a </a:t>
            </a:r>
            <a:r>
              <a:rPr lang="hu-HU" sz="2000" dirty="0" err="1">
                <a:latin typeface="+mn-lt"/>
              </a:rPr>
              <a:t>Neptunból</a:t>
            </a:r>
            <a:r>
              <a:rPr lang="hu-HU" sz="2000" dirty="0">
                <a:latin typeface="+mn-lt"/>
              </a:rPr>
              <a:t>:</a:t>
            </a:r>
            <a:br>
              <a:rPr lang="hu-HU" sz="2000" dirty="0">
                <a:latin typeface="+mn-lt"/>
              </a:rPr>
            </a:br>
            <a:r>
              <a:rPr lang="hu-HU" sz="2000" b="1" dirty="0">
                <a:latin typeface="+mn-lt"/>
              </a:rPr>
              <a:t>Ügyintézés&gt;Kérvények</a:t>
            </a:r>
          </a:p>
        </p:txBody>
      </p:sp>
      <p:pic>
        <p:nvPicPr>
          <p:cNvPr id="9" name="Tartalom helye 8" descr="A képen szöveg látható&#10;&#10;Automatikusan generált leírás">
            <a:extLst>
              <a:ext uri="{FF2B5EF4-FFF2-40B4-BE49-F238E27FC236}">
                <a16:creationId xmlns:a16="http://schemas.microsoft.com/office/drawing/2014/main" id="{21205A3D-CAA8-46D0-9A65-1E97E6D7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" b="32566"/>
          <a:stretch/>
        </p:blipFill>
        <p:spPr>
          <a:xfrm>
            <a:off x="838200" y="2428116"/>
            <a:ext cx="10287000" cy="2562984"/>
          </a:xfr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9467776-35FB-2D50-E1AC-506435ABA602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39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12593-4D2D-4E12-A9D4-A8822D28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94" y="956769"/>
            <a:ext cx="10515600" cy="1325563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n-lt"/>
              </a:rPr>
              <a:t>A Kitölthető kérvényeknél válassza ki a </a:t>
            </a:r>
            <a:r>
              <a:rPr lang="hu-HU" sz="2200" b="1" dirty="0">
                <a:latin typeface="+mn-lt"/>
              </a:rPr>
              <a:t>Szakdolgozat Plágium- és Nyilvánossági nyilatkozata</a:t>
            </a:r>
            <a:r>
              <a:rPr lang="hu-HU" sz="2200" dirty="0">
                <a:latin typeface="+mn-lt"/>
              </a:rPr>
              <a:t> c. kérvényt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692" y="2369089"/>
            <a:ext cx="9665005" cy="416110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379A08B-E964-E2E3-D809-AE6864F2155A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53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440CD-1E2C-4147-A547-7FD0F1B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9137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Töltse ki a kérvényt,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</a:t>
            </a:r>
          </a:p>
        </p:txBody>
      </p:sp>
      <p:pic>
        <p:nvPicPr>
          <p:cNvPr id="8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E6402486-0ACE-43EA-A55F-990389AE0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7" y="1915287"/>
            <a:ext cx="8596545" cy="435133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9B4B79D-7F59-8526-AD77-27F5A17627EA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97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EEF373-A043-47D5-B42F-8C6C9987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54020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az adatok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0D9A8558-AAB0-44F7-8650-33652173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1599755"/>
            <a:ext cx="3819524" cy="50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330506DA-0DD7-451F-9ECF-4F7ED40A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4763475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41B3B9-5A4A-47DA-B3C2-7A53759E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35" y="5943521"/>
            <a:ext cx="914479" cy="91447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422EC39-FACB-2BC4-A3E7-3F5D48AF20D9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70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4C2999-10EF-4DC4-8AD0-2488443E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7472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Az </a:t>
            </a:r>
            <a:r>
              <a:rPr lang="hu-HU" sz="2000" b="1" dirty="0">
                <a:latin typeface="+mn-lt"/>
              </a:rPr>
              <a:t>Ügyintézés&gt;Kérvények&gt;Leadott kérvények </a:t>
            </a:r>
            <a:r>
              <a:rPr lang="hu-HU" sz="2000" dirty="0">
                <a:latin typeface="+mn-lt"/>
              </a:rPr>
              <a:t>almenüből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000" dirty="0">
                <a:latin typeface="+mn-lt"/>
              </a:rPr>
              <a:t>töltse le a </a:t>
            </a:r>
            <a:r>
              <a:rPr lang="hu-HU" sz="2000" b="1" dirty="0">
                <a:latin typeface="+mn-lt"/>
              </a:rPr>
              <a:t>Szakdolgozat Plágium- és Nyilvánossági nyilatkozata</a:t>
            </a:r>
            <a:r>
              <a:rPr lang="hu-HU" sz="2000" dirty="0">
                <a:latin typeface="+mn-lt"/>
              </a:rPr>
              <a:t> c. kérvényt</a:t>
            </a: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 </a:t>
            </a:r>
            <a:r>
              <a:rPr lang="hu-HU" sz="1300" dirty="0">
                <a:latin typeface="+mn-lt"/>
              </a:rPr>
              <a:t>(A letöltés automatikusan elindul a kérvény címére kattintva)</a:t>
            </a:r>
            <a:br>
              <a:rPr lang="hu-HU" sz="1300" dirty="0">
                <a:latin typeface="+mn-lt"/>
              </a:rPr>
            </a:br>
            <a:r>
              <a:rPr lang="hu-HU" sz="1400" dirty="0">
                <a:latin typeface="+mn-lt"/>
              </a:rPr>
              <a:t>A kérvény státusza (</a:t>
            </a:r>
            <a:r>
              <a:rPr lang="hu-HU" sz="1400" b="1" dirty="0">
                <a:latin typeface="+mn-lt"/>
              </a:rPr>
              <a:t>Ügyintézés alatt)</a:t>
            </a:r>
            <a:r>
              <a:rPr lang="hu-HU" sz="1400" dirty="0">
                <a:latin typeface="+mn-lt"/>
              </a:rPr>
              <a:t> nem változik  a feltöltési időszak végéig, kérem a státusztól tekintsen el.</a:t>
            </a:r>
            <a:endParaRPr lang="hu-HU" sz="1300" dirty="0">
              <a:latin typeface="+mn-lt"/>
            </a:endParaRPr>
          </a:p>
        </p:txBody>
      </p:sp>
      <p:pic>
        <p:nvPicPr>
          <p:cNvPr id="5" name="Tartalom helye 4" descr="A képen asztal látható&#10;&#10;Automatikusan generált leírás">
            <a:extLst>
              <a:ext uri="{FF2B5EF4-FFF2-40B4-BE49-F238E27FC236}">
                <a16:creationId xmlns:a16="http://schemas.microsoft.com/office/drawing/2014/main" id="{8E3E7B91-84AB-4A85-A9EC-590CF6896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12182"/>
          <a:stretch/>
        </p:blipFill>
        <p:spPr>
          <a:xfrm>
            <a:off x="180975" y="2543175"/>
            <a:ext cx="11744325" cy="3533775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5A6E367-1162-C092-FF44-C3526DAB9692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1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CB9EFF-4ADE-495F-878D-85D3DDF0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87001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+mn-lt"/>
              </a:rPr>
              <a:t>Feltöltés:</a:t>
            </a:r>
            <a:br>
              <a:rPr lang="hu-HU" sz="2000" b="1" dirty="0">
                <a:latin typeface="+mn-lt"/>
              </a:rPr>
            </a:br>
            <a:r>
              <a:rPr lang="hu-HU" sz="2000" b="1" dirty="0">
                <a:latin typeface="+mn-lt"/>
              </a:rPr>
              <a:t>Tanulmányok&gt; Szakdolgozat/Szakdolgozat jelentkezés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3BE25E2-0BEF-4808-AEEA-D11F6C92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6371" y="2458427"/>
            <a:ext cx="11619257" cy="4062703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4A90355-916B-A16C-28AE-F66ABE4866C3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31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8B1EC4-3E4A-4CEE-AB5C-BBFBAB91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883237"/>
            <a:ext cx="11991975" cy="133878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Felugró ablakban válassza ki a portfólió </a:t>
            </a:r>
            <a:r>
              <a:rPr lang="hu-HU" sz="2000" b="1" dirty="0">
                <a:latin typeface="+mn-lt"/>
              </a:rPr>
              <a:t>nyelv</a:t>
            </a:r>
            <a:r>
              <a:rPr lang="hu-HU" sz="2000" dirty="0">
                <a:latin typeface="+mn-lt"/>
              </a:rPr>
              <a:t>ét és írja be a </a:t>
            </a:r>
            <a:r>
              <a:rPr lang="hu-HU" sz="2000" b="1" dirty="0">
                <a:latin typeface="+mn-lt"/>
              </a:rPr>
              <a:t>Szakdolgozati</a:t>
            </a:r>
            <a:r>
              <a:rPr lang="hu-HU" sz="2000" dirty="0">
                <a:latin typeface="+mn-lt"/>
              </a:rPr>
              <a:t> </a:t>
            </a:r>
            <a:r>
              <a:rPr lang="hu-HU" sz="2000" b="1" dirty="0">
                <a:latin typeface="+mn-lt"/>
              </a:rPr>
              <a:t>portfóliót </a:t>
            </a:r>
            <a:r>
              <a:rPr lang="hu-HU" sz="2000" dirty="0">
                <a:latin typeface="+mn-lt"/>
              </a:rPr>
              <a:t>szavakat a szakdolgozat végleges címéhez.</a:t>
            </a:r>
            <a:br>
              <a:rPr lang="hu-HU" sz="2000" b="1" dirty="0">
                <a:latin typeface="+mn-lt"/>
              </a:rPr>
            </a:br>
            <a:r>
              <a:rPr lang="hu-HU" sz="2000" dirty="0">
                <a:latin typeface="+mn-lt"/>
              </a:rPr>
              <a:t>(</a:t>
            </a:r>
            <a:r>
              <a:rPr lang="hu-HU" sz="2000" b="1" dirty="0">
                <a:solidFill>
                  <a:srgbClr val="FF0000"/>
                </a:solidFill>
                <a:latin typeface="+mn-lt"/>
              </a:rPr>
              <a:t>ÜGYELJEN A HELYESÍRÁSRA</a:t>
            </a:r>
            <a:r>
              <a:rPr lang="hu-HU" sz="2000" dirty="0">
                <a:latin typeface="+mn-lt"/>
              </a:rPr>
              <a:t>, ez később nem módosítható!)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49C12F70-13CB-4CFF-B5C0-1347BCC93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89" y="2107146"/>
            <a:ext cx="6142488" cy="450320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EAA849C-B308-0745-E72A-5416EDDA23BA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4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8B8059-3152-4495-9EC8-2742D3CB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33" y="1407106"/>
            <a:ext cx="10064234" cy="1840440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000" dirty="0"/>
              <a:t>A </a:t>
            </a:r>
            <a:r>
              <a:rPr lang="hu-HU" sz="2000" b="1" dirty="0"/>
              <a:t>Szakdolgozat kivonat2</a:t>
            </a:r>
            <a:r>
              <a:rPr lang="hu-HU" sz="2000" dirty="0"/>
              <a:t> dokumentum típusba tartozó fájl előkészítése:</a:t>
            </a:r>
            <a:br>
              <a:rPr lang="hu-HU" sz="1600" b="1" dirty="0">
                <a:solidFill>
                  <a:schemeClr val="tx1"/>
                </a:solidFill>
                <a:latin typeface="+mn-lt"/>
              </a:rPr>
            </a:br>
            <a:br>
              <a:rPr lang="hu-HU" sz="1600" b="1" dirty="0">
                <a:solidFill>
                  <a:schemeClr val="tx1"/>
                </a:solidFill>
                <a:latin typeface="+mn-lt"/>
              </a:rPr>
            </a:br>
            <a:r>
              <a:rPr lang="hu-HU" sz="1600" dirty="0">
                <a:solidFill>
                  <a:schemeClr val="tx1"/>
                </a:solidFill>
                <a:latin typeface="+mn-lt"/>
              </a:rPr>
              <a:t>Nyissa meg portfóliója Word dokumentumát (</a:t>
            </a:r>
            <a:r>
              <a:rPr lang="hu-HU" sz="1600" dirty="0" err="1">
                <a:solidFill>
                  <a:schemeClr val="tx1"/>
                </a:solidFill>
                <a:latin typeface="+mn-lt"/>
              </a:rPr>
              <a:t>docx</a:t>
            </a:r>
            <a:r>
              <a:rPr lang="hu-HU" sz="1600" dirty="0">
                <a:solidFill>
                  <a:schemeClr val="tx1"/>
                </a:solidFill>
                <a:latin typeface="+mn-lt"/>
              </a:rPr>
              <a:t> formátum), </a:t>
            </a:r>
            <a:r>
              <a:rPr lang="hu-HU" sz="1600" dirty="0">
                <a:solidFill>
                  <a:schemeClr val="tx1"/>
                </a:solidFill>
              </a:rPr>
              <a:t>a</a:t>
            </a:r>
            <a:r>
              <a:rPr lang="hu-HU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+mn-lt"/>
              </a:rPr>
              <a:t>Neptunból</a:t>
            </a:r>
            <a:r>
              <a:rPr lang="hu-HU" sz="1600" dirty="0">
                <a:solidFill>
                  <a:schemeClr val="tx1"/>
                </a:solidFill>
                <a:latin typeface="+mn-lt"/>
              </a:rPr>
              <a:t> legenerált Szakdolgozat Plágium- és Nyilvánossági nyilatkozatot illessze be a végére, majd m</a:t>
            </a:r>
            <a:r>
              <a:rPr lang="hu-HU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entse el a fájlt a következő módon: </a:t>
            </a:r>
            <a:r>
              <a:rPr lang="hu-HU" sz="16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Szakdolgozati_portfolio_Vezetéknév_Keresztnév_leadás</a:t>
            </a:r>
            <a:r>
              <a:rPr lang="hu-HU" sz="16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éve</a:t>
            </a:r>
            <a:br>
              <a:rPr lang="hu-HU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pl. Szakdolgozati_portfólió_Kovács_János_2021</a:t>
            </a:r>
            <a:br>
              <a:rPr lang="hu-HU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600" dirty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1600" dirty="0" err="1">
                <a:solidFill>
                  <a:schemeClr val="tx1"/>
                </a:solidFill>
                <a:latin typeface="+mn-lt"/>
              </a:rPr>
              <a:t>docx</a:t>
            </a:r>
            <a:r>
              <a:rPr lang="hu-HU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hu-HU" sz="1600" dirty="0" err="1">
                <a:solidFill>
                  <a:schemeClr val="tx1"/>
                </a:solidFill>
                <a:latin typeface="+mn-lt"/>
              </a:rPr>
              <a:t>max</a:t>
            </a:r>
            <a:r>
              <a:rPr lang="hu-HU" sz="1600" dirty="0">
                <a:solidFill>
                  <a:schemeClr val="tx1"/>
                </a:solidFill>
                <a:latin typeface="+mn-lt"/>
              </a:rPr>
              <a:t>. méret </a:t>
            </a:r>
            <a:r>
              <a:rPr lang="hu-HU" sz="1600" b="1" dirty="0">
                <a:solidFill>
                  <a:schemeClr val="tx1"/>
                </a:solidFill>
              </a:rPr>
              <a:t>5 MB) </a:t>
            </a:r>
            <a:br>
              <a:rPr lang="hu-HU" sz="1600" b="1" dirty="0">
                <a:solidFill>
                  <a:schemeClr val="tx1"/>
                </a:solidFill>
              </a:rPr>
            </a:br>
            <a:r>
              <a:rPr lang="hu-HU" sz="1600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</a:t>
            </a:r>
            <a:br>
              <a:rPr lang="hu-HU" sz="16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CF48927-93E2-479F-8B90-29064260D04B}"/>
              </a:ext>
            </a:extLst>
          </p:cNvPr>
          <p:cNvSpPr txBox="1"/>
          <p:nvPr/>
        </p:nvSpPr>
        <p:spPr>
          <a:xfrm>
            <a:off x="4607511" y="-330317"/>
            <a:ext cx="7439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/>
          </a:p>
          <a:p>
            <a:r>
              <a:rPr lang="hu-HU" sz="3200" dirty="0"/>
              <a:t>A Portfólió elmentése, feltöltés előkészítése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EF34C1E-6540-4A05-AAA6-8AF7C5979AFB}"/>
              </a:ext>
            </a:extLst>
          </p:cNvPr>
          <p:cNvSpPr txBox="1"/>
          <p:nvPr/>
        </p:nvSpPr>
        <p:spPr>
          <a:xfrm>
            <a:off x="881933" y="3784639"/>
            <a:ext cx="10228890" cy="2179320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400" dirty="0">
                <a:latin typeface="+mn-lt"/>
              </a:rPr>
              <a:t>A</a:t>
            </a:r>
            <a:r>
              <a:rPr lang="hu-HU" sz="2400" b="1" dirty="0">
                <a:latin typeface="+mn-lt"/>
              </a:rPr>
              <a:t> </a:t>
            </a:r>
            <a:r>
              <a:rPr lang="hu-HU" b="1" dirty="0">
                <a:latin typeface="+mn-lt"/>
              </a:rPr>
              <a:t>Portfólió </a:t>
            </a:r>
            <a:r>
              <a:rPr lang="hu-HU" dirty="0">
                <a:latin typeface="+mn-lt"/>
              </a:rPr>
              <a:t>dokumentum típusba tartozó fájl előkészítése:</a:t>
            </a:r>
            <a:br>
              <a:rPr lang="hu-HU" sz="1400" dirty="0">
                <a:latin typeface="+mn-lt"/>
              </a:rPr>
            </a:br>
            <a:br>
              <a:rPr lang="hu-HU" sz="1400" dirty="0">
                <a:latin typeface="+mn-lt"/>
              </a:rPr>
            </a:br>
            <a:r>
              <a:rPr lang="hu-HU" sz="1400" b="1" dirty="0">
                <a:latin typeface="+mn-lt"/>
              </a:rPr>
              <a:t>Fájl&gt; Mentés másként&gt; </a:t>
            </a:r>
            <a:r>
              <a:rPr lang="hu-HU" sz="1400" dirty="0">
                <a:latin typeface="+mn-lt"/>
              </a:rPr>
              <a:t>Válassza ki a </a:t>
            </a:r>
            <a:r>
              <a:rPr lang="hu-HU" sz="1400" b="1" dirty="0">
                <a:latin typeface="+mn-lt"/>
              </a:rPr>
              <a:t>pdf</a:t>
            </a:r>
            <a:r>
              <a:rPr lang="hu-HU" sz="1400" dirty="0">
                <a:latin typeface="+mn-lt"/>
              </a:rPr>
              <a:t> formátumot és mentse el a fájlt a következő módon:</a:t>
            </a:r>
            <a:br>
              <a:rPr lang="hu-HU" sz="1400" dirty="0">
                <a:latin typeface="+mn-lt"/>
              </a:rPr>
            </a:br>
            <a:r>
              <a:rPr lang="hu-HU" sz="1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Szakdolgozati_portfolio_Vezetéknév_Keresztnév_leadás</a:t>
            </a:r>
            <a:r>
              <a:rPr lang="hu-HU" sz="1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éve</a:t>
            </a:r>
            <a:br>
              <a:rPr lang="hu-HU" sz="1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pl. Szakdolgozati_portfólió_Kovács_János_2021</a:t>
            </a:r>
          </a:p>
          <a:p>
            <a:endParaRPr lang="hu-HU" sz="14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hu-HU" sz="1400" dirty="0">
                <a:latin typeface="+mn-lt"/>
              </a:rPr>
              <a:t>(</a:t>
            </a:r>
            <a:r>
              <a:rPr lang="hu-HU" sz="1400" dirty="0" err="1">
                <a:latin typeface="+mn-lt"/>
              </a:rPr>
              <a:t>max</a:t>
            </a:r>
            <a:r>
              <a:rPr lang="hu-HU" sz="1400" dirty="0">
                <a:latin typeface="+mn-lt"/>
              </a:rPr>
              <a:t>. méret </a:t>
            </a:r>
            <a:r>
              <a:rPr lang="hu-HU" sz="1400" b="1" dirty="0">
                <a:latin typeface="+mn-lt"/>
              </a:rPr>
              <a:t>5 MB)</a:t>
            </a:r>
            <a:br>
              <a:rPr lang="hu-HU" sz="1400" b="1" dirty="0">
                <a:latin typeface="+mn-lt"/>
              </a:rPr>
            </a:br>
            <a:r>
              <a:rPr lang="hu-HU" sz="1400" b="1" dirty="0">
                <a:latin typeface="+mn-lt"/>
              </a:rPr>
              <a:t> </a:t>
            </a:r>
            <a:r>
              <a:rPr lang="hu-HU" sz="1400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5747D8E-52D0-C0CD-5E24-FB28D5557F0C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750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d492b22d-bed8-4976-a7fa-0285e9e84e0c" xsi:nil="true"/>
    <Owner xmlns="d492b22d-bed8-4976-a7fa-0285e9e84e0c">
      <UserInfo>
        <DisplayName/>
        <AccountId xsi:nil="true"/>
        <AccountType/>
      </UserInfo>
    </Owner>
    <TeamsChannelId xmlns="d492b22d-bed8-4976-a7fa-0285e9e84e0c" xsi:nil="true"/>
    <IsNotebookLocked xmlns="d492b22d-bed8-4976-a7fa-0285e9e84e0c" xsi:nil="true"/>
    <Members xmlns="d492b22d-bed8-4976-a7fa-0285e9e84e0c">
      <UserInfo>
        <DisplayName/>
        <AccountId xsi:nil="true"/>
        <AccountType/>
      </UserInfo>
    </Members>
    <NotebookType xmlns="d492b22d-bed8-4976-a7fa-0285e9e84e0c" xsi:nil="true"/>
    <CultureName xmlns="d492b22d-bed8-4976-a7fa-0285e9e84e0c" xsi:nil="true"/>
    <Leaders xmlns="d492b22d-bed8-4976-a7fa-0285e9e84e0c">
      <UserInfo>
        <DisplayName/>
        <AccountId xsi:nil="true"/>
        <AccountType/>
      </UserInfo>
    </Leaders>
    <DefaultSectionNames xmlns="d492b22d-bed8-4976-a7fa-0285e9e84e0c" xsi:nil="true"/>
    <Is_Collaboration_Space_Locked xmlns="d492b22d-bed8-4976-a7fa-0285e9e84e0c" xsi:nil="true"/>
    <Member_Groups xmlns="d492b22d-bed8-4976-a7fa-0285e9e84e0c">
      <UserInfo>
        <DisplayName/>
        <AccountId xsi:nil="true"/>
        <AccountType/>
      </UserInfo>
    </Member_Groups>
    <Self_Registration_Enabled xmlns="d492b22d-bed8-4976-a7fa-0285e9e84e0c" xsi:nil="true"/>
    <FolderType xmlns="d492b22d-bed8-4976-a7fa-0285e9e84e0c" xsi:nil="true"/>
    <LMS_Mappings xmlns="d492b22d-bed8-4976-a7fa-0285e9e84e0c" xsi:nil="true"/>
    <Invited_Leaders xmlns="d492b22d-bed8-4976-a7fa-0285e9e84e0c" xsi:nil="true"/>
    <Math_Settings xmlns="d492b22d-bed8-4976-a7fa-0285e9e84e0c" xsi:nil="true"/>
    <Templates xmlns="d492b22d-bed8-4976-a7fa-0285e9e84e0c" xsi:nil="true"/>
    <Distribution_Groups xmlns="d492b22d-bed8-4976-a7fa-0285e9e84e0c" xsi:nil="true"/>
    <AppVersion xmlns="d492b22d-bed8-4976-a7fa-0285e9e84e0c" xsi:nil="true"/>
    <Invited_Members xmlns="d492b22d-bed8-4976-a7fa-0285e9e84e0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2F7EC8C523DC14785AEBF0DD291BE0E" ma:contentTypeVersion="23" ma:contentTypeDescription="Új dokumentum létrehozása." ma:contentTypeScope="" ma:versionID="b06c822cb86cb56c06f162206f06938f">
  <xsd:schema xmlns:xsd="http://www.w3.org/2001/XMLSchema" xmlns:xs="http://www.w3.org/2001/XMLSchema" xmlns:p="http://schemas.microsoft.com/office/2006/metadata/properties" xmlns:ns2="d492b22d-bed8-4976-a7fa-0285e9e84e0c" targetNamespace="http://schemas.microsoft.com/office/2006/metadata/properties" ma:root="true" ma:fieldsID="0e144362cdf47d7db0792bb2170a2841" ns2:_="">
    <xsd:import namespace="d492b22d-bed8-4976-a7fa-0285e9e84e0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2b22d-bed8-4976-a7fa-0285e9e84e0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B80E3C-CE7B-4471-8C2E-818A8398891E}">
  <ds:schemaRefs>
    <ds:schemaRef ds:uri="http://schemas.microsoft.com/office/2006/metadata/properties"/>
    <ds:schemaRef ds:uri="http://schemas.microsoft.com/office/infopath/2007/PartnerControls"/>
    <ds:schemaRef ds:uri="d492b22d-bed8-4976-a7fa-0285e9e84e0c"/>
  </ds:schemaRefs>
</ds:datastoreItem>
</file>

<file path=customXml/itemProps2.xml><?xml version="1.0" encoding="utf-8"?>
<ds:datastoreItem xmlns:ds="http://schemas.openxmlformats.org/officeDocument/2006/customXml" ds:itemID="{33E4FDF0-5837-4D56-94BC-D515959223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2b22d-bed8-4976-a7fa-0285e9e84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15454F-8007-4225-B9E6-370BC0BFF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489</Words>
  <Application>Microsoft Office PowerPoint</Application>
  <PresentationFormat>Szélesvásznú</PresentationFormat>
  <Paragraphs>27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Office-téma</vt:lpstr>
      <vt:lpstr>Szakdolgozati portfólió feltöltése a Neptunba  Pszichológia BA képzésen</vt:lpstr>
      <vt:lpstr>A szakdolgozat feltöltéséhez egy kérvényt kell kitöltenie, majd letöltenie a Neptunból: Ügyintézés&gt;Kérvények</vt:lpstr>
      <vt:lpstr>A Kitölthető kérvényeknél válassza ki a Szakdolgozat Plágium- és Nyilvánossági nyilatkozata c. kérvényt </vt:lpstr>
      <vt:lpstr>Töltse ki a kérvényt, majd kattintson a Következő gombra</vt:lpstr>
      <vt:lpstr>Ellenőrizze az adatok helyességét, majd kattintson a Kérvény leadása gombra</vt:lpstr>
      <vt:lpstr>Az Ügyintézés&gt;Kérvények&gt;Leadott kérvények almenüből töltse le a Szakdolgozat Plágium- és Nyilvánossági nyilatkozata c. kérvényt  (A letöltés automatikusan elindul a kérvény címére kattintva) A kérvény státusza (Ügyintézés alatt) nem változik  a feltöltési időszak végéig, kérem a státusztól tekintsen el.</vt:lpstr>
      <vt:lpstr>Feltöltés: Tanulmányok&gt; Szakdolgozat/Szakdolgozat jelentkezés</vt:lpstr>
      <vt:lpstr>A Felugró ablakban válassza ki a portfólió nyelvét és írja be a Szakdolgozati portfóliót szavakat a szakdolgozat végleges címéhez. (ÜGYELJEN A HELYESÍRÁSRA, ez később nem módosítható!)</vt:lpstr>
      <vt:lpstr>    A Szakdolgozat kivonat2 dokumentum típusba tartozó fájl előkészítése:  Nyissa meg portfóliója Word dokumentumát (docx formátum), a Neptunból legenerált Szakdolgozat Plágium- és Nyilvánossági nyilatkozatot illessze be a végére, majd mentse el a fájlt a következő módon: Szakdolgozati_portfolio_Vezetéknév_Keresztnév_leadás éve pl. Szakdolgozati_portfólió_Kovács_János_2021  (docx, max. méret 5 MB)  Mit tudok tenni, ha nagyobb mérettel bír a szakdolgozat, mellékletek, mint ami feltölthető? - Tömörített ZIP fájlként feltölthető.     </vt:lpstr>
      <vt:lpstr>Először a már letöltött nyilatkozatot töltse fel:  A Plágium nyilatkozat dokumentum típushoz a  Szakdolgozat Plágium- és Nyilvánossági nyilatkozata c. kérvényt</vt:lpstr>
      <vt:lpstr>A Szakdolgozat kivonat2 dokumentum típushoz töltse fel a Szakdolgozati portfóliót tartalmazó word (docx) fájlt, amelynek a végére beillesztésre került a Neptunból legenerált Szakdolgozat Plágium- és Nyilvánossági nyilatkozat.  </vt:lpstr>
      <vt:lpstr>PowerPoint-bemutató</vt:lpstr>
      <vt:lpstr>Elakadt? Kérjük lépjen kapcsolatba a tanulmányi ügyintézőjével!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feltöltése a Neptunba</dc:title>
  <dc:creator>Szuhai Mónika</dc:creator>
  <cp:lastModifiedBy>Krizsán Ottó</cp:lastModifiedBy>
  <cp:revision>47</cp:revision>
  <dcterms:created xsi:type="dcterms:W3CDTF">2021-04-09T12:28:14Z</dcterms:created>
  <dcterms:modified xsi:type="dcterms:W3CDTF">2024-10-17T14:28:28Z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0x010100F2F7EC8C523DC14785AEBF0DD291BE0E</vt:lpwstr>
  </property>
</Properties>
</file>