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68" r:id="rId20"/>
    <p:sldId id="272" r:id="rId21"/>
    <p:sldId id="273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8941C"/>
    <a:srgbClr val="F8C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D03AE7E2-D685-40B4-808F-D6A93CDF33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C5225B0-F1C5-4508-BB0B-06D38DEE1E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E3680-739B-4D41-BF6E-EB18767C2A64}" type="datetimeFigureOut">
              <a:rPr lang="hu-HU" smtClean="0"/>
              <a:t>2024. 10. 21.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B813F22-FC66-4D60-B29E-B6E744AAAE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F7CF657-7C45-48F6-A807-A3D9828EE5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936FE-5B55-48EA-BAAD-6C2892318A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755065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ECACA-FD3F-421B-B5FD-DE15BB038B0B}" type="datetimeFigureOut">
              <a:rPr lang="hu-HU" smtClean="0"/>
              <a:t>2024. 10. 21.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F54A7-F74A-485A-B837-9EC26185EE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363051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2DBF38-3107-4CD3-9E73-5D8290468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760A538-8537-4FCB-A6C0-F4480297D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2C12ED0-C544-451F-B07F-4A069EAC0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C7F6D85-9CAD-45FF-AF86-D735F0885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4FE0815-BA91-4D5E-8931-D688C2F47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71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EE31A5-FAAD-468D-A814-39D676EC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E2682F1-3D48-4376-807A-B7F250CC2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458F5CE-77AC-44E8-B00C-E082C340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BB07743-A2C5-42F6-B782-95F6CDC4F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CCEB386-852A-4C13-B5C3-90BB6C51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731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6B3FA6F4-1554-4CA5-BAFC-4996B16D7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C97E880-72DD-4B07-B5E7-06EABAFFE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35C9BCF-5244-4A78-AEFA-72FD5B5D6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81CF41E-CD1C-4747-A31C-420DA8BDC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6C330AA-26BA-433F-9E49-460CFAAE9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277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AE5533-4603-40BE-BA79-DDE692A7B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0A0026D-F531-4CC3-8132-1509E3B4B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A39C41B-04DB-4876-9C3B-BB2AFF7EB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7D4C586-832C-46A2-8149-C7449BA69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3B74800-29EE-4D26-A61E-4DF0EAD47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75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5F5B88-45F4-436E-86A1-697D8C5E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5B617DD-0254-4302-BC3A-56C1BDE16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19634FC-9AFE-48A1-A365-CE9446A2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BDBAABE-7B6A-4771-BD19-6CDDF343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F5BE7C8-1EA1-4FF4-919A-ADCDE62B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801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CE5764-2C2A-4882-802E-21875E891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3FD3CD-143E-49E3-8F6E-ACEF34844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CB341CA-2573-4749-9F21-E9FB7111A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F0951B3-83A6-45B6-BDBB-599806B3F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D597D33-CF1D-452C-BFBA-12C1B1DF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BE934F0-6026-4406-8294-7223B08FE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154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F289AE-3CE6-494C-A159-253331FF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3AD81B2-58B3-4DBA-A63C-557179D98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F203DED-0C9B-4CCD-A8E1-B960E0206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A405393-A66D-40A2-B2F3-EEFCB75DC3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BDF655C-471C-4F04-9ACA-105BBF861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CEBDEECD-FCA8-49CD-A583-3EB792026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2024. 10. 21.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FAEADEC-ED82-4600-8B3B-9AFB34EB4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DBF53510-A5D4-4D5B-B235-03060FB0C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623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2263FB-DC1E-46A9-B507-9E6C98B1A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56DE230-4A98-4A0E-9E47-A4AE2AE5B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2024. 10. 21.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89EB776-A129-4D3F-8B3A-85308160C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C48E855-B7F8-4395-AAE9-2308D45A8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874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75B31623-F47D-44C8-B25B-91D0C8E10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2024. 10. 21.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DFB6E38-3208-4216-8FE8-530AC4247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2D98E60-8847-4A03-AC27-EF232FCE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125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468DFD-C28E-4A27-89DE-D29979146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4BDB7BB-364F-480D-A941-7C65C6BD0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CAE7C41-9E94-4C73-BB4F-AD36F63B9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79E65B4-9EF1-40D7-AA12-09BDA6E8F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35A47B5-4F5D-493E-9C75-1ADDB7711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B1260D4-908E-4051-8548-DB064ACB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985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62B8EE-4C1E-4DDB-9AD6-006F2387D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8BB50C4-9252-4193-BBB9-17602C568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CF03177-6E57-4271-AA63-78228E33D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837FA4D-1748-410A-B331-8EC6152B8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7375917-3ADD-4E2A-8E49-4C63F2DA2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904248E-C8C9-4F5F-8F96-C462DBF66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11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57957F0B-7166-4BBD-9D81-79A642323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207C2FA-D742-4276-9844-63B56E4ED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BE019FE-A885-4D6E-981E-8DCF69BE71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391C6-1E78-40D5-BE9E-7EBCF42B1A1F}" type="datetimeFigureOut">
              <a:rPr lang="hu-HU" smtClean="0"/>
              <a:t>2024. 10. 21.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0EAC8C0-FBC7-47E2-821C-0ACD33C2A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EFF4557-EF8B-4983-8170-2A973B636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281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btk.kre.hu/index.php/2015-10-20-12-12-54/tanulmanyi-osztaly/tanulmanyi-szakfelelosok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582AA1-FA84-4C80-84D7-3E32B8624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18316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+mn-lt"/>
              </a:rPr>
              <a:t>A Szakdolgozat </a:t>
            </a:r>
            <a:br>
              <a:rPr lang="hu-HU" dirty="0">
                <a:latin typeface="+mn-lt"/>
              </a:rPr>
            </a:br>
            <a:r>
              <a:rPr lang="hu-HU" dirty="0">
                <a:latin typeface="+mn-lt"/>
              </a:rPr>
              <a:t> és a hozzá tartozó nyilatkozatok feltöltése a </a:t>
            </a:r>
            <a:r>
              <a:rPr lang="hu-HU" dirty="0" err="1">
                <a:latin typeface="+mn-lt"/>
              </a:rPr>
              <a:t>Neptunba</a:t>
            </a:r>
            <a:endParaRPr lang="hu-HU" dirty="0">
              <a:latin typeface="+mn-lt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A0877DB-5D57-4A2E-94CA-88F402577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77108"/>
            <a:ext cx="9144000" cy="1846054"/>
          </a:xfrm>
        </p:spPr>
        <p:txBody>
          <a:bodyPr>
            <a:normAutofit/>
          </a:bodyPr>
          <a:lstStyle/>
          <a:p>
            <a:endParaRPr lang="hu-HU" sz="2000" dirty="0"/>
          </a:p>
          <a:p>
            <a:endParaRPr lang="hu-HU" sz="2000" dirty="0"/>
          </a:p>
          <a:p>
            <a:r>
              <a:rPr lang="hu-HU" sz="2000" dirty="0"/>
              <a:t>Útmutató lépésről lépésre</a:t>
            </a:r>
          </a:p>
        </p:txBody>
      </p:sp>
      <p:pic>
        <p:nvPicPr>
          <p:cNvPr id="5" name="Kép 4"/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3417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CB9EFF-4ADE-495F-878D-85D3DDF01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870013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b="1" dirty="0">
                <a:solidFill>
                  <a:srgbClr val="FF0000"/>
                </a:solidFill>
                <a:latin typeface="+mn-lt"/>
              </a:rPr>
              <a:t>Feltöltés:</a:t>
            </a:r>
            <a:br>
              <a:rPr lang="hu-HU" sz="2000" b="1" dirty="0">
                <a:latin typeface="+mn-lt"/>
              </a:rPr>
            </a:br>
            <a:r>
              <a:rPr lang="hu-HU" sz="2000" b="1" dirty="0">
                <a:latin typeface="+mn-lt"/>
              </a:rPr>
              <a:t>Tanulmányok&gt; Szakdolgozat/Szakdolgozat jelentkezés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F3BE25E2-0BEF-4808-AEEA-D11F6C925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86371" y="2458427"/>
            <a:ext cx="11619257" cy="4062703"/>
          </a:xfrm>
        </p:spPr>
      </p:pic>
      <p:pic>
        <p:nvPicPr>
          <p:cNvPr id="7" name="Kép 6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7318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8B1EC4-3E4A-4CEE-AB5C-BBFBAB91D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4" y="883237"/>
            <a:ext cx="11991975" cy="1338787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A Felugró ablakban válassza ki a szakdolgozat </a:t>
            </a:r>
            <a:r>
              <a:rPr lang="hu-HU" sz="2000" b="1" dirty="0">
                <a:latin typeface="+mn-lt"/>
              </a:rPr>
              <a:t>nyelv</a:t>
            </a:r>
            <a:r>
              <a:rPr lang="hu-HU" sz="2000" dirty="0">
                <a:latin typeface="+mn-lt"/>
              </a:rPr>
              <a:t>ét és írja be a </a:t>
            </a:r>
            <a:r>
              <a:rPr lang="hu-HU" sz="2000" b="1" dirty="0">
                <a:latin typeface="+mn-lt"/>
              </a:rPr>
              <a:t>Végleges címet </a:t>
            </a:r>
            <a:br>
              <a:rPr lang="hu-HU" sz="2000" b="1" dirty="0">
                <a:latin typeface="+mn-lt"/>
              </a:rPr>
            </a:br>
            <a:r>
              <a:rPr lang="hu-HU" sz="2000" dirty="0">
                <a:latin typeface="+mn-lt"/>
              </a:rPr>
              <a:t>(</a:t>
            </a:r>
            <a:r>
              <a:rPr lang="hu-HU" sz="2000" b="1" dirty="0">
                <a:solidFill>
                  <a:srgbClr val="FF0000"/>
                </a:solidFill>
                <a:latin typeface="+mn-lt"/>
              </a:rPr>
              <a:t>ÜGYELJEN A HELYESÍRÁSRA</a:t>
            </a:r>
            <a:r>
              <a:rPr lang="hu-HU" sz="2000" dirty="0">
                <a:latin typeface="+mn-lt"/>
              </a:rPr>
              <a:t>, ez később nem módosítható!)</a:t>
            </a:r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DA6BC139-975C-4130-8A1E-B565B41FA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22024"/>
            <a:ext cx="4876800" cy="3558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Kép 6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341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B70D88-0117-4965-8C3F-33DD9C2EB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64" y="127779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sz="2200" dirty="0">
                <a:latin typeface="+mn-lt"/>
              </a:rPr>
              <a:t>Először a már letöltött nyilatkozatokat (igazolásokat) töltse fel I. :</a:t>
            </a:r>
            <a:br>
              <a:rPr lang="hu-HU" sz="2200" dirty="0">
                <a:latin typeface="+mn-lt"/>
              </a:rPr>
            </a:br>
            <a:br>
              <a:rPr lang="hu-HU" sz="2200" dirty="0">
                <a:latin typeface="+mn-lt"/>
              </a:rPr>
            </a:br>
            <a:r>
              <a:rPr lang="hu-HU" sz="2200" b="1" dirty="0">
                <a:latin typeface="+mn-lt"/>
              </a:rPr>
              <a:t>Konzultációs igazolás</a:t>
            </a:r>
            <a:r>
              <a:rPr lang="hu-HU" sz="2200" dirty="0">
                <a:latin typeface="+mn-lt"/>
              </a:rPr>
              <a:t>hoz a </a:t>
            </a:r>
            <a:r>
              <a:rPr lang="hu-HU" sz="2200" b="1" dirty="0">
                <a:latin typeface="+mn-lt"/>
              </a:rPr>
              <a:t>Konzultációs nyilatkozatot</a:t>
            </a:r>
            <a:br>
              <a:rPr lang="hu-HU" dirty="0"/>
            </a:br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0C5AB076-75C3-410A-BCFB-CDC16A59E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770" y="2228057"/>
            <a:ext cx="8296459" cy="4351338"/>
          </a:xfrm>
        </p:spPr>
      </p:pic>
      <p:pic>
        <p:nvPicPr>
          <p:cNvPr id="7" name="Kép 6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7921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D5ABCC-1DCD-4EA6-BF3E-F4E81ADAE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37" y="955738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Először a már letöltött nyilatkozatokat (igazolásokat) töltse fel II. :</a:t>
            </a:r>
            <a:br>
              <a:rPr lang="hu-HU" sz="2000" dirty="0">
                <a:latin typeface="+mn-lt"/>
              </a:rPr>
            </a:br>
            <a:br>
              <a:rPr lang="hu-HU" sz="2000" dirty="0">
                <a:latin typeface="+mn-lt"/>
              </a:rPr>
            </a:br>
            <a:r>
              <a:rPr lang="hu-HU" sz="2000" dirty="0">
                <a:latin typeface="+mn-lt"/>
              </a:rPr>
              <a:t>A </a:t>
            </a:r>
            <a:r>
              <a:rPr lang="hu-HU" sz="2000" b="1" dirty="0">
                <a:latin typeface="+mn-lt"/>
              </a:rPr>
              <a:t>Plágium nyilatkozat</a:t>
            </a:r>
            <a:r>
              <a:rPr lang="hu-HU" sz="2000" dirty="0">
                <a:latin typeface="+mn-lt"/>
              </a:rPr>
              <a:t>hoz a  </a:t>
            </a:r>
            <a:r>
              <a:rPr lang="hu-HU" sz="2000" b="1" dirty="0">
                <a:latin typeface="+mn-lt"/>
              </a:rPr>
              <a:t>Szakdolgozat Plágium- és Nyilvánossági nyilatkozata </a:t>
            </a:r>
            <a:r>
              <a:rPr lang="hu-HU" sz="2000" dirty="0">
                <a:latin typeface="+mn-lt"/>
              </a:rPr>
              <a:t>c. kérvényt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A188980E-5350-4366-8C20-24295DD55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30" y="2526824"/>
            <a:ext cx="9121140" cy="2948940"/>
          </a:xfrm>
        </p:spPr>
      </p:pic>
      <p:pic>
        <p:nvPicPr>
          <p:cNvPr id="6" name="Kép 5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11287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6616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8B8059-3152-4495-9EC8-2742D3CB9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933" y="1009291"/>
            <a:ext cx="10015330" cy="3010618"/>
          </a:xfrm>
          <a:prstGeom prst="roundRect">
            <a:avLst/>
          </a:prstGeom>
          <a:ln w="57150" cmpd="sng">
            <a:solidFill>
              <a:srgbClr val="F8941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hu-HU" sz="2700" b="1" dirty="0">
                <a:solidFill>
                  <a:schemeClr val="tx1"/>
                </a:solidFill>
                <a:latin typeface="+mn-lt"/>
              </a:rPr>
            </a:br>
            <a:br>
              <a:rPr lang="hu-HU" sz="2700" b="1" dirty="0">
                <a:solidFill>
                  <a:schemeClr val="tx1"/>
                </a:solidFill>
                <a:latin typeface="+mn-lt"/>
              </a:rPr>
            </a:br>
            <a:br>
              <a:rPr lang="hu-HU" sz="2700" b="1" dirty="0">
                <a:solidFill>
                  <a:schemeClr val="tx1"/>
                </a:solidFill>
                <a:latin typeface="+mn-lt"/>
              </a:rPr>
            </a:br>
            <a:br>
              <a:rPr lang="hu-HU" sz="2700" b="1" dirty="0">
                <a:solidFill>
                  <a:schemeClr val="tx1"/>
                </a:solidFill>
                <a:latin typeface="+mn-lt"/>
              </a:rPr>
            </a:br>
            <a:r>
              <a:rPr lang="hu-HU" sz="2700" dirty="0"/>
              <a:t>A </a:t>
            </a:r>
            <a:r>
              <a:rPr lang="hu-HU" sz="2700" b="1" dirty="0"/>
              <a:t>Szakdolgozat kivonat1</a:t>
            </a:r>
            <a:r>
              <a:rPr lang="hu-HU" sz="2700" dirty="0"/>
              <a:t> dokumentum típusba tartozó fájl előkészítése:</a:t>
            </a:r>
            <a:br>
              <a:rPr lang="hu-HU" sz="2000" b="1" dirty="0">
                <a:solidFill>
                  <a:schemeClr val="tx1"/>
                </a:solidFill>
                <a:latin typeface="+mn-lt"/>
              </a:rPr>
            </a:br>
            <a:br>
              <a:rPr lang="hu-HU" sz="2000" b="1" dirty="0">
                <a:solidFill>
                  <a:schemeClr val="tx1"/>
                </a:solidFill>
                <a:latin typeface="+mn-lt"/>
              </a:rPr>
            </a:br>
            <a:r>
              <a:rPr lang="hu-HU" sz="2000" dirty="0">
                <a:solidFill>
                  <a:schemeClr val="tx1"/>
                </a:solidFill>
                <a:latin typeface="+mn-lt"/>
              </a:rPr>
              <a:t>Nyissa meg szakdolgozata Word dokumentumát (</a:t>
            </a:r>
            <a:r>
              <a:rPr lang="hu-HU" sz="2000" b="1" dirty="0">
                <a:solidFill>
                  <a:srgbClr val="C00000"/>
                </a:solidFill>
                <a:latin typeface="+mn-lt"/>
              </a:rPr>
              <a:t>.</a:t>
            </a:r>
            <a:r>
              <a:rPr lang="hu-HU" sz="2000" b="1" dirty="0" err="1">
                <a:solidFill>
                  <a:srgbClr val="C00000"/>
                </a:solidFill>
                <a:latin typeface="+mn-lt"/>
              </a:rPr>
              <a:t>docx</a:t>
            </a:r>
            <a:r>
              <a:rPr lang="hu-HU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formátum) és az utolsó oldalra másolja be a  </a:t>
            </a:r>
            <a:r>
              <a:rPr lang="hu-HU" sz="2000" dirty="0">
                <a:solidFill>
                  <a:srgbClr val="FF0000"/>
                </a:solidFill>
                <a:latin typeface="+mn-lt"/>
              </a:rPr>
              <a:t>kitöltött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20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BTK Konzultációk igazolása és nyilvánossági nyilatkozata dokumentumot</a:t>
            </a:r>
            <a: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hu-HU" sz="2000" dirty="0">
                <a:solidFill>
                  <a:schemeClr val="tx1"/>
                </a:solidFill>
                <a:ea typeface="Calibri" panose="020F0502020204030204" pitchFamily="34" charset="0"/>
              </a:rPr>
              <a:t>és a </a:t>
            </a:r>
            <a:r>
              <a:rPr lang="hu-HU" sz="2000" b="1" dirty="0">
                <a:latin typeface="+mn-lt"/>
              </a:rPr>
              <a:t>Plágium nyilatkozat</a:t>
            </a:r>
            <a:r>
              <a:rPr lang="hu-HU" sz="2000" dirty="0">
                <a:latin typeface="+mn-lt"/>
              </a:rPr>
              <a:t>ot.</a:t>
            </a:r>
            <a:b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Mentse el a fájlt a következő módon: </a:t>
            </a:r>
            <a:r>
              <a:rPr lang="hu-HU" sz="20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Vezeteknev_Keresztnev_Szakdolgozat_cime_leadas_eve</a:t>
            </a:r>
            <a:b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pl. Kovacs_Janos_Hogyan_toltsem_fel_a_szakdolgozatom_ugyesen_2021</a:t>
            </a:r>
            <a:b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hu-HU" sz="2000" dirty="0">
                <a:solidFill>
                  <a:schemeClr val="tx1"/>
                </a:solidFill>
                <a:latin typeface="+mn-lt"/>
              </a:rPr>
              <a:t>(</a:t>
            </a:r>
            <a:r>
              <a:rPr lang="hu-HU" sz="2000" dirty="0" err="1">
                <a:solidFill>
                  <a:schemeClr val="tx1"/>
                </a:solidFill>
                <a:latin typeface="+mn-lt"/>
              </a:rPr>
              <a:t>max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. méret </a:t>
            </a:r>
            <a:r>
              <a:rPr lang="hu-HU" sz="2000" b="1" dirty="0">
                <a:solidFill>
                  <a:schemeClr val="tx1"/>
                </a:solidFill>
              </a:rPr>
              <a:t>5 MB; </a:t>
            </a:r>
            <a:r>
              <a:rPr lang="hu-HU" sz="2000" dirty="0">
                <a:solidFill>
                  <a:srgbClr val="FF0000"/>
                </a:solidFill>
              </a:rPr>
              <a:t>Mit tudok tenni, ha nagyobb mérettel bír a szakdolgozat, mellékletek, mint ami feltölthető? - Tömörített ZIP fájlként feltölthető.)</a:t>
            </a:r>
            <a:br>
              <a:rPr lang="hu-HU" sz="2000" dirty="0">
                <a:solidFill>
                  <a:schemeClr val="tx1"/>
                </a:solidFill>
                <a:latin typeface="+mn-lt"/>
              </a:rPr>
            </a:br>
            <a:b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hu-HU" sz="2000" dirty="0">
                <a:solidFill>
                  <a:schemeClr val="tx1"/>
                </a:solidFill>
                <a:latin typeface="+mn-lt"/>
              </a:rPr>
            </a:br>
            <a:b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CF48927-93E2-479F-8B90-29064260D04B}"/>
              </a:ext>
            </a:extLst>
          </p:cNvPr>
          <p:cNvSpPr txBox="1"/>
          <p:nvPr/>
        </p:nvSpPr>
        <p:spPr>
          <a:xfrm>
            <a:off x="5567569" y="-330317"/>
            <a:ext cx="6169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3600" dirty="0"/>
          </a:p>
          <a:p>
            <a:r>
              <a:rPr lang="hu-HU" sz="3600" dirty="0"/>
              <a:t>A Szakdolgozat elmentése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EF34C1E-6540-4A05-AAA6-8AF7C5979AFB}"/>
              </a:ext>
            </a:extLst>
          </p:cNvPr>
          <p:cNvSpPr txBox="1"/>
          <p:nvPr/>
        </p:nvSpPr>
        <p:spPr>
          <a:xfrm>
            <a:off x="881933" y="4399473"/>
            <a:ext cx="10228890" cy="2349579"/>
          </a:xfrm>
          <a:prstGeom prst="roundRect">
            <a:avLst/>
          </a:prstGeom>
          <a:ln w="57150" cmpd="sng">
            <a:solidFill>
              <a:srgbClr val="F8941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400" dirty="0">
                <a:latin typeface="+mn-lt"/>
              </a:rPr>
              <a:t>A</a:t>
            </a:r>
            <a:r>
              <a:rPr lang="hu-HU" sz="2400" b="1" dirty="0">
                <a:latin typeface="+mn-lt"/>
              </a:rPr>
              <a:t> Szakdolgozat </a:t>
            </a:r>
            <a:r>
              <a:rPr lang="hu-HU" sz="2400" dirty="0">
                <a:latin typeface="+mn-lt"/>
              </a:rPr>
              <a:t>dokumentum típusba tartozó fájl előkészítése:</a:t>
            </a:r>
            <a:br>
              <a:rPr lang="hu-HU" sz="1800" dirty="0">
                <a:latin typeface="+mn-lt"/>
              </a:rPr>
            </a:br>
            <a:br>
              <a:rPr lang="hu-HU" sz="1800" dirty="0">
                <a:latin typeface="+mn-lt"/>
              </a:rPr>
            </a:br>
            <a:r>
              <a:rPr lang="hu-HU" sz="1800" b="1" dirty="0">
                <a:latin typeface="+mn-lt"/>
              </a:rPr>
              <a:t>Fájl&gt; Mentés másként&gt; </a:t>
            </a:r>
            <a:r>
              <a:rPr lang="hu-HU" sz="1800" dirty="0">
                <a:latin typeface="+mn-lt"/>
              </a:rPr>
              <a:t>Válassza ki a </a:t>
            </a:r>
            <a:r>
              <a:rPr lang="hu-HU" sz="1800" b="1" dirty="0">
                <a:solidFill>
                  <a:srgbClr val="C00000"/>
                </a:solidFill>
                <a:latin typeface="+mn-lt"/>
              </a:rPr>
              <a:t>.pdf </a:t>
            </a:r>
            <a:r>
              <a:rPr lang="hu-HU" sz="1800" dirty="0">
                <a:latin typeface="+mn-lt"/>
              </a:rPr>
              <a:t>formátumot és mentse el a fájlt a következő módon:</a:t>
            </a:r>
            <a:br>
              <a:rPr lang="hu-HU" sz="1800" dirty="0">
                <a:latin typeface="+mn-lt"/>
              </a:rPr>
            </a:br>
            <a:r>
              <a:rPr lang="hu-HU" sz="1800" b="1" dirty="0" err="1">
                <a:effectLst/>
                <a:latin typeface="+mn-lt"/>
                <a:ea typeface="Calibri" panose="020F0502020204030204" pitchFamily="34" charset="0"/>
              </a:rPr>
              <a:t>Vezeteknev_Keresztnev_Szakdolgozat_cime_leadas_eve</a:t>
            </a:r>
            <a:br>
              <a:rPr lang="hu-HU" sz="1800" dirty="0">
                <a:effectLst/>
                <a:latin typeface="+mn-lt"/>
                <a:ea typeface="Calibri" panose="020F0502020204030204" pitchFamily="34" charset="0"/>
              </a:rPr>
            </a:br>
            <a:r>
              <a:rPr lang="hu-HU" sz="1800" dirty="0">
                <a:effectLst/>
                <a:latin typeface="+mn-lt"/>
                <a:ea typeface="Calibri" panose="020F0502020204030204" pitchFamily="34" charset="0"/>
              </a:rPr>
              <a:t>pl. Kovacs_Janos_Hogyan_toltsem_fel_a_szakdolgozatom_ugyesen_2021 </a:t>
            </a:r>
            <a:r>
              <a:rPr lang="hu-HU" sz="1800" dirty="0">
                <a:latin typeface="+mn-lt"/>
              </a:rPr>
              <a:t>(</a:t>
            </a:r>
            <a:r>
              <a:rPr lang="hu-HU" sz="1800" dirty="0" err="1">
                <a:latin typeface="+mn-lt"/>
              </a:rPr>
              <a:t>max</a:t>
            </a:r>
            <a:r>
              <a:rPr lang="hu-HU" sz="1800" dirty="0">
                <a:latin typeface="+mn-lt"/>
              </a:rPr>
              <a:t>. méret </a:t>
            </a:r>
            <a:r>
              <a:rPr lang="hu-HU" sz="1800" b="1" dirty="0">
                <a:latin typeface="+mn-lt"/>
              </a:rPr>
              <a:t>5 MB; </a:t>
            </a:r>
            <a:r>
              <a:rPr lang="hu-HU" dirty="0">
                <a:solidFill>
                  <a:srgbClr val="FF0000"/>
                </a:solidFill>
              </a:rPr>
              <a:t>Mit tudok tenni, ha nagyobb mérettel bír a szakdolgozat, mellékletek, mint ami feltölthető? - Tömörített ZIP fájlként feltölthető.)</a:t>
            </a:r>
            <a:endParaRPr lang="hu-HU" dirty="0"/>
          </a:p>
        </p:txBody>
      </p:sp>
      <p:pic>
        <p:nvPicPr>
          <p:cNvPr id="8" name="Kép 7"/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8750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5C63C2-6741-4D7D-9A93-AD765C04D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427382"/>
            <a:ext cx="10515600" cy="2030591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A </a:t>
            </a:r>
            <a:r>
              <a:rPr lang="hu-HU" sz="2000" b="1" dirty="0">
                <a:latin typeface="+mn-lt"/>
              </a:rPr>
              <a:t>Szakdolgozat </a:t>
            </a:r>
            <a:r>
              <a:rPr lang="hu-HU" sz="2000" dirty="0">
                <a:latin typeface="+mn-lt"/>
              </a:rPr>
              <a:t>dokumentum típushoz töltse fel </a:t>
            </a:r>
            <a:r>
              <a:rPr lang="hu-HU" sz="20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.pdf</a:t>
            </a:r>
            <a:r>
              <a:rPr lang="hu-HU" sz="2000" b="1" dirty="0">
                <a:latin typeface="+mn-lt"/>
                <a:ea typeface="Calibri" panose="020F0502020204030204" pitchFamily="34" charset="0"/>
              </a:rPr>
              <a:t> formátumban </a:t>
            </a:r>
            <a:r>
              <a:rPr lang="hu-HU" sz="2000" dirty="0">
                <a:latin typeface="+mn-lt"/>
                <a:ea typeface="Calibri" panose="020F0502020204030204" pitchFamily="34" charset="0"/>
              </a:rPr>
              <a:t>a</a:t>
            </a:r>
            <a:r>
              <a:rPr lang="hu-HU" sz="20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hu-HU" sz="2000" b="1" dirty="0">
                <a:latin typeface="+mn-lt"/>
              </a:rPr>
              <a:t>Szakdolgozatot,</a:t>
            </a:r>
            <a:r>
              <a:rPr lang="hu-HU" sz="2000" dirty="0">
                <a:latin typeface="+mn-lt"/>
              </a:rPr>
              <a:t> ami már tartalmazza a </a:t>
            </a:r>
            <a:r>
              <a:rPr lang="hu-HU" sz="2000" b="1" dirty="0">
                <a:effectLst/>
                <a:latin typeface="+mn-lt"/>
                <a:ea typeface="Calibri" panose="020F0502020204030204" pitchFamily="34" charset="0"/>
              </a:rPr>
              <a:t>BTK Konzultációk igazolása és nyilvánossági nyilatkozatot és a </a:t>
            </a:r>
            <a:r>
              <a:rPr lang="hu-HU" sz="2000" b="1" dirty="0">
                <a:latin typeface="+mn-lt"/>
                <a:ea typeface="Calibri" panose="020F0502020204030204" pitchFamily="34" charset="0"/>
              </a:rPr>
              <a:t>Plágium nyilatkozatot.</a:t>
            </a:r>
            <a:br>
              <a:rPr lang="hu-HU" sz="2000" b="1" dirty="0">
                <a:latin typeface="+mn-lt"/>
                <a:ea typeface="Calibri" panose="020F0502020204030204" pitchFamily="34" charset="0"/>
              </a:rPr>
            </a:br>
            <a:br>
              <a:rPr lang="hu-HU" sz="2000" b="1" dirty="0">
                <a:latin typeface="+mn-lt"/>
                <a:ea typeface="Calibri" panose="020F0502020204030204" pitchFamily="34" charset="0"/>
              </a:rPr>
            </a:br>
            <a:br>
              <a:rPr lang="hu-HU" sz="2000" b="1" dirty="0">
                <a:latin typeface="+mn-lt"/>
                <a:ea typeface="Calibri" panose="020F0502020204030204" pitchFamily="34" charset="0"/>
              </a:rPr>
            </a:br>
            <a:endParaRPr lang="hu-HU" sz="20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34D9E11-F9D2-4FC8-BB05-B7B1C6E2F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10" y="2014967"/>
            <a:ext cx="9044940" cy="4770120"/>
          </a:xfrm>
          <a:prstGeom prst="rect">
            <a:avLst/>
          </a:prstGeom>
        </p:spPr>
      </p:pic>
      <p:pic>
        <p:nvPicPr>
          <p:cNvPr id="7" name="Kép 6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-6985" y="-1136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6423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71D6A4-46C8-4E65-B7A9-12C5D91F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84" y="998785"/>
            <a:ext cx="11448571" cy="1286777"/>
          </a:xfrm>
        </p:spPr>
        <p:txBody>
          <a:bodyPr>
            <a:normAutofit fontScale="90000"/>
          </a:bodyPr>
          <a:lstStyle/>
          <a:p>
            <a:r>
              <a:rPr lang="hu-HU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hu-HU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Szakdolgozat kivonat1 </a:t>
            </a:r>
            <a:r>
              <a:rPr lang="hu-HU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dokumentum típushoz töltse fel </a:t>
            </a:r>
            <a:r>
              <a:rPr lang="hu-HU" sz="2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word</a:t>
            </a:r>
            <a:r>
              <a:rPr lang="hu-HU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hu-HU" sz="22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hu-HU" sz="2200" b="1" kern="100" dirty="0" err="1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docx</a:t>
            </a:r>
            <a:r>
              <a:rPr lang="hu-HU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hu-HU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formátumban </a:t>
            </a:r>
            <a:r>
              <a:rPr lang="hu-HU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hu-HU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Szakdolgozatot,</a:t>
            </a:r>
            <a:r>
              <a:rPr lang="hu-HU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ami már tartalmazza a </a:t>
            </a:r>
            <a:r>
              <a:rPr lang="hu-HU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BTK Konzultációk igazolása és nyilvánossági nyilatkozatot és a Plágium nyilatkozatot.</a:t>
            </a:r>
            <a:br>
              <a:rPr lang="hu-HU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hu-HU" sz="2000" b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hu-HU" sz="2000" dirty="0">
                <a:latin typeface="+mn-lt"/>
                <a:ea typeface="Calibri" panose="020F0502020204030204" pitchFamily="34" charset="0"/>
              </a:rPr>
              <a:t>Kattintson a </a:t>
            </a:r>
            <a:r>
              <a:rPr lang="hu-HU" sz="2000" b="1" dirty="0">
                <a:latin typeface="+mn-lt"/>
                <a:ea typeface="Calibri" panose="020F0502020204030204" pitchFamily="34" charset="0"/>
              </a:rPr>
              <a:t>Fájlok mentése </a:t>
            </a:r>
            <a:r>
              <a:rPr lang="hu-HU" sz="2000" dirty="0">
                <a:latin typeface="+mn-lt"/>
                <a:ea typeface="Calibri" panose="020F0502020204030204" pitchFamily="34" charset="0"/>
              </a:rPr>
              <a:t>gombra.</a:t>
            </a:r>
            <a:endParaRPr lang="hu-HU" sz="2000" dirty="0">
              <a:latin typeface="+mn-lt"/>
            </a:endParaRPr>
          </a:p>
        </p:txBody>
      </p:sp>
      <p:pic>
        <p:nvPicPr>
          <p:cNvPr id="13" name="Tartalom helye 12" descr="A képen szöveg látható&#10;&#10;Automatikusan generált leírás">
            <a:extLst>
              <a:ext uri="{FF2B5EF4-FFF2-40B4-BE49-F238E27FC236}">
                <a16:creationId xmlns:a16="http://schemas.microsoft.com/office/drawing/2014/main" id="{D2E4CEBF-F677-4FDC-A3CE-B9D714560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3" y="2414334"/>
            <a:ext cx="9678436" cy="4443666"/>
          </a:xfrm>
        </p:spPr>
      </p:pic>
      <p:pic>
        <p:nvPicPr>
          <p:cNvPr id="5" name="Kép 4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15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9B45B1-A9A1-41FD-B4A3-B5A5235F0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02" y="778314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Egy felugró ablak erősíti meg a </a:t>
            </a:r>
            <a:r>
              <a:rPr lang="hu-HU" sz="2000" b="1" dirty="0">
                <a:latin typeface="+mn-lt"/>
              </a:rPr>
              <a:t>sikeres mentést</a:t>
            </a:r>
            <a:r>
              <a:rPr lang="hu-HU" sz="2000" dirty="0">
                <a:latin typeface="+mn-lt"/>
              </a:rPr>
              <a:t>.</a:t>
            </a:r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7DB0918E-8127-4841-A64A-0C852333F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582" y="2543175"/>
            <a:ext cx="5906835" cy="2172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05E7962F-62D9-4CA1-B24E-9FAC311DC74D}"/>
              </a:ext>
            </a:extLst>
          </p:cNvPr>
          <p:cNvSpPr txBox="1"/>
          <p:nvPr/>
        </p:nvSpPr>
        <p:spPr>
          <a:xfrm>
            <a:off x="967760" y="5154967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/>
              <a:t>Gratulálunk! Sikeresen feltöltötte a szakdolgozatát! </a:t>
            </a:r>
            <a:r>
              <a:rPr lang="hu-HU" sz="3600" dirty="0">
                <a:sym typeface="Wingdings" panose="05000000000000000000" pitchFamily="2" charset="2"/>
              </a:rPr>
              <a:t></a:t>
            </a:r>
            <a:endParaRPr lang="hu-HU" sz="3600" dirty="0"/>
          </a:p>
        </p:txBody>
      </p:sp>
      <p:pic>
        <p:nvPicPr>
          <p:cNvPr id="8" name="Kép 7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5218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B8C050-4C20-43B5-8D57-8ABC3306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hu-HU" sz="3400" b="1" dirty="0">
                <a:latin typeface="+mn-lt"/>
              </a:rPr>
              <a:t>Elakadt?</a:t>
            </a:r>
            <a:br>
              <a:rPr lang="hu-HU" sz="3400" b="1" dirty="0">
                <a:latin typeface="+mn-lt"/>
              </a:rPr>
            </a:br>
            <a:r>
              <a:rPr lang="hu-HU" sz="3400" dirty="0">
                <a:latin typeface="+mn-lt"/>
              </a:rPr>
              <a:t>Kérjük lépjen kapcsolatba a tanulmányi ügyintézőjével!</a:t>
            </a:r>
          </a:p>
        </p:txBody>
      </p: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Ábra 4" descr="Kérdőjel egyszínű kitöltéssel">
            <a:extLst>
              <a:ext uri="{FF2B5EF4-FFF2-40B4-BE49-F238E27FC236}">
                <a16:creationId xmlns:a16="http://schemas.microsoft.com/office/drawing/2014/main" id="{623D6B86-B577-4FFA-8158-6AE46D6A9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F5B6F6-559F-4E56-9C7C-29245AF18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  <a:prstGeom prst="roundRect">
            <a:avLst/>
          </a:prstGeom>
          <a:solidFill>
            <a:srgbClr val="F8941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>
                <a:solidFill>
                  <a:schemeClr val="tx1"/>
                </a:solidFill>
              </a:rPr>
              <a:t>Elérhetőségeinket az alábbi linken találja:</a:t>
            </a:r>
            <a:br>
              <a:rPr lang="hu-HU" sz="1500" dirty="0">
                <a:solidFill>
                  <a:schemeClr val="tx1"/>
                </a:solidFill>
              </a:rPr>
            </a:br>
            <a:br>
              <a:rPr lang="hu-HU" sz="1500" b="1" dirty="0">
                <a:solidFill>
                  <a:srgbClr val="0070C0"/>
                </a:solidFill>
              </a:rPr>
            </a:br>
            <a:r>
              <a:rPr lang="hu-HU" sz="1500" b="1" dirty="0">
                <a:solidFill>
                  <a:srgbClr val="0070C0"/>
                </a:solidFill>
                <a:hlinkClick r:id="rId4"/>
              </a:rPr>
              <a:t>https://btk.kre.hu/index.php/2015-10-20-12-12-54/tanulmanyi-osztaly/tanulmanyi-szakfelelosok.html</a:t>
            </a:r>
            <a:r>
              <a:rPr lang="hu-HU" sz="1500" b="1" dirty="0">
                <a:solidFill>
                  <a:srgbClr val="0070C0"/>
                </a:solidFill>
              </a:rPr>
              <a:t> </a:t>
            </a:r>
            <a:endParaRPr lang="hu-HU" sz="1500" dirty="0">
              <a:solidFill>
                <a:schemeClr val="tx1"/>
              </a:solidFill>
            </a:endParaRPr>
          </a:p>
          <a:p>
            <a:r>
              <a:rPr lang="hu-HU" sz="1500" dirty="0">
                <a:solidFill>
                  <a:schemeClr val="tx1"/>
                </a:solidFill>
              </a:rPr>
              <a:t>Kérjük a levél tárgya legyen: </a:t>
            </a:r>
            <a:r>
              <a:rPr lang="hu-HU" sz="1500" b="1" dirty="0">
                <a:solidFill>
                  <a:schemeClr val="tx1"/>
                </a:solidFill>
              </a:rPr>
              <a:t>Szakdolgozat feltöltés </a:t>
            </a:r>
          </a:p>
          <a:p>
            <a:r>
              <a:rPr lang="hu-HU" sz="1500" dirty="0">
                <a:solidFill>
                  <a:schemeClr val="tx1"/>
                </a:solidFill>
              </a:rPr>
              <a:t>A levél tartalmazza a következőket: </a:t>
            </a:r>
          </a:p>
          <a:p>
            <a:pPr lvl="1">
              <a:buClr>
                <a:srgbClr val="F8941C"/>
              </a:buClr>
              <a:buFont typeface="Wingdings" panose="05000000000000000000" pitchFamily="2" charset="2"/>
              <a:buChar char="§"/>
            </a:pPr>
            <a:r>
              <a:rPr lang="hu-HU" sz="1500" b="1" dirty="0" err="1">
                <a:solidFill>
                  <a:schemeClr val="tx1"/>
                </a:solidFill>
              </a:rPr>
              <a:t>Neptunban</a:t>
            </a:r>
            <a:r>
              <a:rPr lang="hu-HU" sz="1500" b="1" dirty="0">
                <a:solidFill>
                  <a:schemeClr val="tx1"/>
                </a:solidFill>
              </a:rPr>
              <a:t> szereplő teljes neve</a:t>
            </a:r>
          </a:p>
          <a:p>
            <a:pPr lvl="1">
              <a:buClr>
                <a:srgbClr val="F8941C"/>
              </a:buClr>
              <a:buFont typeface="Wingdings" panose="05000000000000000000" pitchFamily="2" charset="2"/>
              <a:buChar char="§"/>
            </a:pPr>
            <a:r>
              <a:rPr lang="hu-HU" sz="1500" b="1" dirty="0">
                <a:solidFill>
                  <a:schemeClr val="tx1"/>
                </a:solidFill>
              </a:rPr>
              <a:t>NEPTUN kódja</a:t>
            </a:r>
          </a:p>
          <a:p>
            <a:pPr lvl="1">
              <a:buClr>
                <a:srgbClr val="F8941C"/>
              </a:buClr>
              <a:buFont typeface="Wingdings" panose="05000000000000000000" pitchFamily="2" charset="2"/>
              <a:buChar char="§"/>
            </a:pPr>
            <a:r>
              <a:rPr lang="hu-HU" sz="1500" b="1" dirty="0">
                <a:solidFill>
                  <a:schemeClr val="tx1"/>
                </a:solidFill>
              </a:rPr>
              <a:t>Szakja</a:t>
            </a:r>
          </a:p>
          <a:p>
            <a:pPr lvl="1">
              <a:buClr>
                <a:srgbClr val="F8941C"/>
              </a:buClr>
              <a:buFont typeface="Wingdings" panose="05000000000000000000" pitchFamily="2" charset="2"/>
              <a:buChar char="§"/>
            </a:pPr>
            <a:r>
              <a:rPr lang="hu-HU" sz="1500" b="1" dirty="0">
                <a:solidFill>
                  <a:schemeClr val="tx1"/>
                </a:solidFill>
              </a:rPr>
              <a:t>A probléma leírása, melyik lépésnél akadt el</a:t>
            </a:r>
          </a:p>
        </p:txBody>
      </p:sp>
      <p:pic>
        <p:nvPicPr>
          <p:cNvPr id="7" name="Kép 6"/>
          <p:cNvPicPr/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8871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713F13-5D34-474C-95FC-ADE593EC9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2553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A szakdolgozat feltöltéséhez 2 kérvényt kell kitöltenie, majd letöltenie a </a:t>
            </a:r>
            <a:r>
              <a:rPr lang="hu-HU" sz="2000" dirty="0" err="1">
                <a:latin typeface="+mn-lt"/>
              </a:rPr>
              <a:t>Neptunból</a:t>
            </a:r>
            <a:r>
              <a:rPr lang="hu-HU" sz="2000" dirty="0">
                <a:latin typeface="+mn-lt"/>
              </a:rPr>
              <a:t>:</a:t>
            </a:r>
            <a:br>
              <a:rPr lang="hu-HU" sz="2000" dirty="0">
                <a:latin typeface="+mn-lt"/>
              </a:rPr>
            </a:br>
            <a:r>
              <a:rPr lang="hu-HU" sz="2000" b="1" dirty="0">
                <a:latin typeface="+mn-lt"/>
              </a:rPr>
              <a:t>Ügyintézés&gt;Kérvények</a:t>
            </a:r>
          </a:p>
        </p:txBody>
      </p:sp>
      <p:pic>
        <p:nvPicPr>
          <p:cNvPr id="9" name="Tartalom helye 8" descr="A képen szöveg látható&#10;&#10;Automatikusan generált leírás">
            <a:extLst>
              <a:ext uri="{FF2B5EF4-FFF2-40B4-BE49-F238E27FC236}">
                <a16:creationId xmlns:a16="http://schemas.microsoft.com/office/drawing/2014/main" id="{21205A3D-CAA8-46D0-9A65-1E97E6D76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2"/>
          <a:stretch/>
        </p:blipFill>
        <p:spPr>
          <a:xfrm>
            <a:off x="838200" y="2428116"/>
            <a:ext cx="10515600" cy="3653088"/>
          </a:xfrm>
        </p:spPr>
      </p:pic>
      <p:pic>
        <p:nvPicPr>
          <p:cNvPr id="5" name="Kép 4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2399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787756-A806-4CCA-9211-A571611A4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5392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b="1" dirty="0">
                <a:latin typeface="+mn-lt"/>
              </a:rPr>
              <a:t>Kitölthető kérvények&gt;”Konzultáció nyilatkozat”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756" y="1791118"/>
            <a:ext cx="9811674" cy="4411273"/>
          </a:xfrm>
          <a:prstGeom prst="rect">
            <a:avLst/>
          </a:prstGeom>
        </p:spPr>
      </p:pic>
      <p:pic>
        <p:nvPicPr>
          <p:cNvPr id="5" name="Kép 4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0032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172F47D-83A3-4BC1-A8D8-830DA5BC7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805748"/>
            <a:ext cx="10331084" cy="968375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Kérem töltse ki a </a:t>
            </a:r>
            <a:r>
              <a:rPr lang="hu-HU" sz="2000" b="1" dirty="0">
                <a:latin typeface="+mn-lt"/>
              </a:rPr>
              <a:t>Konzultáció Nyilatkozat</a:t>
            </a:r>
            <a:r>
              <a:rPr lang="hu-HU" sz="2000" dirty="0">
                <a:latin typeface="+mn-lt"/>
              </a:rPr>
              <a:t>ot, majd kattintson a </a:t>
            </a:r>
            <a:r>
              <a:rPr lang="hu-HU" sz="2000" b="1" dirty="0">
                <a:latin typeface="+mn-lt"/>
              </a:rPr>
              <a:t>Következő</a:t>
            </a:r>
            <a:r>
              <a:rPr lang="hu-HU" sz="2000" dirty="0">
                <a:latin typeface="+mn-lt"/>
              </a:rPr>
              <a:t> gombra.</a:t>
            </a:r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29F6A9E8-A50A-4721-87D2-E9CAB0A15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65" y="1825624"/>
            <a:ext cx="9041669" cy="4695946"/>
          </a:xfrm>
        </p:spPr>
      </p:pic>
      <p:pic>
        <p:nvPicPr>
          <p:cNvPr id="6" name="Kép 5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8363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486003-E089-46E0-8C2D-EAA7D2F58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590383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Ellenőrizze a szöveg helyességét, majd kattintson a </a:t>
            </a:r>
            <a:r>
              <a:rPr lang="hu-HU" sz="2000" b="1" dirty="0">
                <a:latin typeface="+mn-lt"/>
              </a:rPr>
              <a:t>Kérvény leadása </a:t>
            </a:r>
            <a:r>
              <a:rPr lang="hu-HU" sz="2000" dirty="0">
                <a:latin typeface="+mn-lt"/>
              </a:rPr>
              <a:t>gombra</a:t>
            </a:r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15C9610C-6B65-481B-A648-086A69F3C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637" y="1636316"/>
            <a:ext cx="4285190" cy="473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894FC748-CADA-47FD-8819-1F727A475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27" y="5027298"/>
            <a:ext cx="5334000" cy="891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Ábra 8" descr="Nagyító egyszínű kitöltéssel">
            <a:extLst>
              <a:ext uri="{FF2B5EF4-FFF2-40B4-BE49-F238E27FC236}">
                <a16:creationId xmlns:a16="http://schemas.microsoft.com/office/drawing/2014/main" id="{D81359B1-79A6-4739-9DAD-B7F8131ED1B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43400" y="5758657"/>
            <a:ext cx="914400" cy="914400"/>
          </a:xfrm>
          <a:prstGeom prst="rect">
            <a:avLst/>
          </a:prstGeom>
        </p:spPr>
      </p:pic>
      <p:pic>
        <p:nvPicPr>
          <p:cNvPr id="8" name="Kép 7"/>
          <p:cNvPicPr/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557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512593-4D2D-4E12-A9D4-A8822D287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298253"/>
            <a:ext cx="10515600" cy="1325563"/>
          </a:xfrm>
        </p:spPr>
        <p:txBody>
          <a:bodyPr>
            <a:normAutofit/>
          </a:bodyPr>
          <a:lstStyle/>
          <a:p>
            <a:r>
              <a:rPr lang="hu-HU" sz="2200" dirty="0">
                <a:latin typeface="+mn-lt"/>
              </a:rPr>
              <a:t>A Kitölthető kérvényeknél válassza ki a </a:t>
            </a:r>
            <a:r>
              <a:rPr lang="hu-HU" sz="2200" b="1" dirty="0">
                <a:latin typeface="+mn-lt"/>
              </a:rPr>
              <a:t>Szakdolgozat Plágium- és Nyilvánossági nyilatkozata</a:t>
            </a:r>
            <a:r>
              <a:rPr lang="hu-HU" sz="2200" dirty="0">
                <a:latin typeface="+mn-lt"/>
              </a:rPr>
              <a:t> c. kérvényt 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692" y="2369089"/>
            <a:ext cx="9665005" cy="4161107"/>
          </a:xfrm>
          <a:prstGeom prst="rect">
            <a:avLst/>
          </a:prstGeom>
        </p:spPr>
      </p:pic>
      <p:pic>
        <p:nvPicPr>
          <p:cNvPr id="5" name="Kép 4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7530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4440CD-1E2C-4147-A547-7FD0F1B8B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591375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Töltse ki a kérvényt, majd kattintson a </a:t>
            </a:r>
            <a:r>
              <a:rPr lang="hu-HU" sz="2000" b="1" dirty="0">
                <a:latin typeface="+mn-lt"/>
              </a:rPr>
              <a:t>Következő</a:t>
            </a:r>
            <a:r>
              <a:rPr lang="hu-HU" sz="2000" dirty="0">
                <a:latin typeface="+mn-lt"/>
              </a:rPr>
              <a:t> gombra</a:t>
            </a:r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B0EE8817-8ECD-4423-8716-591BA19DF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27" y="1825625"/>
            <a:ext cx="8596545" cy="4351338"/>
          </a:xfrm>
        </p:spPr>
      </p:pic>
      <p:pic>
        <p:nvPicPr>
          <p:cNvPr id="7" name="Kép 6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3978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EEF373-A043-47D5-B42F-8C6C9987B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540203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Ellenőrizze az adatok helyességét, majd kattintson a </a:t>
            </a:r>
            <a:r>
              <a:rPr lang="hu-HU" sz="2000" b="1" dirty="0">
                <a:latin typeface="+mn-lt"/>
              </a:rPr>
              <a:t>Kérvény leadása </a:t>
            </a:r>
            <a:r>
              <a:rPr lang="hu-HU" sz="2000" dirty="0">
                <a:latin typeface="+mn-lt"/>
              </a:rPr>
              <a:t>gombra</a:t>
            </a:r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0D9A8558-AAB0-44F7-8650-336521731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6" y="1599755"/>
            <a:ext cx="3819524" cy="501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330506DA-0DD7-451F-9ECF-4F7ED40AF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4763475"/>
            <a:ext cx="5334000" cy="891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DB41B3B9-5A4A-47DA-B3C2-7A53759E3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3735" y="5943521"/>
            <a:ext cx="914479" cy="914479"/>
          </a:xfrm>
          <a:prstGeom prst="rect">
            <a:avLst/>
          </a:prstGeom>
        </p:spPr>
      </p:pic>
      <p:pic>
        <p:nvPicPr>
          <p:cNvPr id="10" name="Kép 9"/>
          <p:cNvPicPr/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8708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4C2999-10EF-4DC4-8AD0-2488443E8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974725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Az </a:t>
            </a:r>
            <a:r>
              <a:rPr lang="hu-HU" sz="2000" b="1" dirty="0">
                <a:latin typeface="+mn-lt"/>
              </a:rPr>
              <a:t>Ügyintézés&gt;Kérvények&gt;Leadott kérvények </a:t>
            </a:r>
            <a:r>
              <a:rPr lang="hu-HU" sz="2000" dirty="0" err="1">
                <a:latin typeface="+mn-lt"/>
              </a:rPr>
              <a:t>almenüből</a:t>
            </a:r>
            <a:r>
              <a:rPr lang="hu-HU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hu-HU" sz="2000" dirty="0">
                <a:latin typeface="+mn-lt"/>
              </a:rPr>
              <a:t>töltse le a két kérvényt.</a:t>
            </a:r>
            <a:br>
              <a:rPr lang="hu-HU" sz="2000" dirty="0">
                <a:latin typeface="+mn-lt"/>
              </a:rPr>
            </a:br>
            <a:r>
              <a:rPr lang="hu-HU" sz="1200" dirty="0">
                <a:latin typeface="+mn-lt"/>
              </a:rPr>
              <a:t>(A letöltés automatikusan elindul a kérvény címére kattintva)</a:t>
            </a:r>
            <a:br>
              <a:rPr lang="hu-HU" sz="1800" dirty="0">
                <a:latin typeface="+mn-lt"/>
              </a:rPr>
            </a:br>
            <a:r>
              <a:rPr lang="hu-HU" sz="1200" dirty="0">
                <a:latin typeface="+mn-lt"/>
              </a:rPr>
              <a:t>A kérvények státusza (</a:t>
            </a:r>
            <a:r>
              <a:rPr lang="hu-HU" sz="1200" b="1" dirty="0">
                <a:latin typeface="+mn-lt"/>
              </a:rPr>
              <a:t>Ügyintézés alatt)</a:t>
            </a:r>
            <a:r>
              <a:rPr lang="hu-HU" sz="1200" dirty="0">
                <a:latin typeface="+mn-lt"/>
              </a:rPr>
              <a:t> nem változik  a feltöltési időszak végéig, kérem a státusztól tekintsen el. </a:t>
            </a:r>
            <a:endParaRPr lang="hu-HU" sz="1800" dirty="0">
              <a:latin typeface="+mn-lt"/>
            </a:endParaRPr>
          </a:p>
        </p:txBody>
      </p:sp>
      <p:pic>
        <p:nvPicPr>
          <p:cNvPr id="5" name="Tartalom helye 4" descr="A képen asztal látható&#10;&#10;Automatikusan generált leírás">
            <a:extLst>
              <a:ext uri="{FF2B5EF4-FFF2-40B4-BE49-F238E27FC236}">
                <a16:creationId xmlns:a16="http://schemas.microsoft.com/office/drawing/2014/main" id="{8E3E7B91-84AB-4A85-A9EC-590CF6896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8" b="12182"/>
          <a:stretch/>
        </p:blipFill>
        <p:spPr>
          <a:xfrm>
            <a:off x="180975" y="2543175"/>
            <a:ext cx="11744325" cy="3533775"/>
          </a:xfrm>
        </p:spPr>
      </p:pic>
      <p:pic>
        <p:nvPicPr>
          <p:cNvPr id="7" name="Kép 6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217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F2F7EC8C523DC14785AEBF0DD291BE0E" ma:contentTypeVersion="23" ma:contentTypeDescription="Új dokumentum létrehozása." ma:contentTypeScope="" ma:versionID="b06c822cb86cb56c06f162206f06938f">
  <xsd:schema xmlns:xsd="http://www.w3.org/2001/XMLSchema" xmlns:xs="http://www.w3.org/2001/XMLSchema" xmlns:p="http://schemas.microsoft.com/office/2006/metadata/properties" xmlns:ns2="d492b22d-bed8-4976-a7fa-0285e9e84e0c" targetNamespace="http://schemas.microsoft.com/office/2006/metadata/properties" ma:root="true" ma:fieldsID="0e144362cdf47d7db0792bb2170a2841" ns2:_="">
    <xsd:import namespace="d492b22d-bed8-4976-a7fa-0285e9e84e0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92b22d-bed8-4976-a7fa-0285e9e84e0c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Leaders_Only_SectionGroup xmlns="d492b22d-bed8-4976-a7fa-0285e9e84e0c" xsi:nil="true"/>
    <Owner xmlns="d492b22d-bed8-4976-a7fa-0285e9e84e0c">
      <UserInfo>
        <DisplayName/>
        <AccountId xsi:nil="true"/>
        <AccountType/>
      </UserInfo>
    </Owner>
    <TeamsChannelId xmlns="d492b22d-bed8-4976-a7fa-0285e9e84e0c" xsi:nil="true"/>
    <IsNotebookLocked xmlns="d492b22d-bed8-4976-a7fa-0285e9e84e0c" xsi:nil="true"/>
    <Members xmlns="d492b22d-bed8-4976-a7fa-0285e9e84e0c">
      <UserInfo>
        <DisplayName/>
        <AccountId xsi:nil="true"/>
        <AccountType/>
      </UserInfo>
    </Members>
    <NotebookType xmlns="d492b22d-bed8-4976-a7fa-0285e9e84e0c" xsi:nil="true"/>
    <CultureName xmlns="d492b22d-bed8-4976-a7fa-0285e9e84e0c" xsi:nil="true"/>
    <Leaders xmlns="d492b22d-bed8-4976-a7fa-0285e9e84e0c">
      <UserInfo>
        <DisplayName/>
        <AccountId xsi:nil="true"/>
        <AccountType/>
      </UserInfo>
    </Leaders>
    <DefaultSectionNames xmlns="d492b22d-bed8-4976-a7fa-0285e9e84e0c" xsi:nil="true"/>
    <Is_Collaboration_Space_Locked xmlns="d492b22d-bed8-4976-a7fa-0285e9e84e0c" xsi:nil="true"/>
    <Member_Groups xmlns="d492b22d-bed8-4976-a7fa-0285e9e84e0c">
      <UserInfo>
        <DisplayName/>
        <AccountId xsi:nil="true"/>
        <AccountType/>
      </UserInfo>
    </Member_Groups>
    <Self_Registration_Enabled xmlns="d492b22d-bed8-4976-a7fa-0285e9e84e0c" xsi:nil="true"/>
    <FolderType xmlns="d492b22d-bed8-4976-a7fa-0285e9e84e0c" xsi:nil="true"/>
    <LMS_Mappings xmlns="d492b22d-bed8-4976-a7fa-0285e9e84e0c" xsi:nil="true"/>
    <Invited_Leaders xmlns="d492b22d-bed8-4976-a7fa-0285e9e84e0c" xsi:nil="true"/>
    <Math_Settings xmlns="d492b22d-bed8-4976-a7fa-0285e9e84e0c" xsi:nil="true"/>
    <Templates xmlns="d492b22d-bed8-4976-a7fa-0285e9e84e0c" xsi:nil="true"/>
    <Distribution_Groups xmlns="d492b22d-bed8-4976-a7fa-0285e9e84e0c" xsi:nil="true"/>
    <AppVersion xmlns="d492b22d-bed8-4976-a7fa-0285e9e84e0c" xsi:nil="true"/>
    <Invited_Members xmlns="d492b22d-bed8-4976-a7fa-0285e9e84e0c" xsi:nil="true"/>
  </documentManagement>
</p:properties>
</file>

<file path=customXml/itemProps1.xml><?xml version="1.0" encoding="utf-8"?>
<ds:datastoreItem xmlns:ds="http://schemas.openxmlformats.org/officeDocument/2006/customXml" ds:itemID="{D2B5A6C7-48E4-4234-9287-AEAF09E96E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B8C3BD-D397-4101-8CA8-71DA7D982A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92b22d-bed8-4976-a7fa-0285e9e84e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760D2E-F675-4923-B19F-BF9666A5B87F}">
  <ds:schemaRefs>
    <ds:schemaRef ds:uri="http://schemas.microsoft.com/office/2006/metadata/properties"/>
    <ds:schemaRef ds:uri="http://schemas.microsoft.com/office/infopath/2007/PartnerControls"/>
    <ds:schemaRef ds:uri="d492b22d-bed8-4976-a7fa-0285e9e84e0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Words>593</Words>
  <Application>Microsoft Office PowerPoint</Application>
  <PresentationFormat>Szélesvásznú</PresentationFormat>
  <Paragraphs>32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Wingdings</vt:lpstr>
      <vt:lpstr>Office-téma</vt:lpstr>
      <vt:lpstr>A Szakdolgozat   és a hozzá tartozó nyilatkozatok feltöltése a Neptunba</vt:lpstr>
      <vt:lpstr>A szakdolgozat feltöltéséhez 2 kérvényt kell kitöltenie, majd letöltenie a Neptunból: Ügyintézés&gt;Kérvények</vt:lpstr>
      <vt:lpstr>Kitölthető kérvények&gt;”Konzultáció nyilatkozat”</vt:lpstr>
      <vt:lpstr>Kérem töltse ki a Konzultáció Nyilatkozatot, majd kattintson a Következő gombra.</vt:lpstr>
      <vt:lpstr>Ellenőrizze a szöveg helyességét, majd kattintson a Kérvény leadása gombra</vt:lpstr>
      <vt:lpstr>A Kitölthető kérvényeknél válassza ki a Szakdolgozat Plágium- és Nyilvánossági nyilatkozata c. kérvényt </vt:lpstr>
      <vt:lpstr>Töltse ki a kérvényt, majd kattintson a Következő gombra</vt:lpstr>
      <vt:lpstr>Ellenőrizze az adatok helyességét, majd kattintson a Kérvény leadása gombra</vt:lpstr>
      <vt:lpstr>Az Ügyintézés&gt;Kérvények&gt;Leadott kérvények almenüből töltse le a két kérvényt. (A letöltés automatikusan elindul a kérvény címére kattintva) A kérvények státusza (Ügyintézés alatt) nem változik  a feltöltési időszak végéig, kérem a státusztól tekintsen el. </vt:lpstr>
      <vt:lpstr>Feltöltés: Tanulmányok&gt; Szakdolgozat/Szakdolgozat jelentkezés</vt:lpstr>
      <vt:lpstr>A Felugró ablakban válassza ki a szakdolgozat nyelvét és írja be a Végleges címet  (ÜGYELJEN A HELYESÍRÁSRA, ez később nem módosítható!)</vt:lpstr>
      <vt:lpstr>Először a már letöltött nyilatkozatokat (igazolásokat) töltse fel I. :  Konzultációs igazoláshoz a Konzultációs nyilatkozatot </vt:lpstr>
      <vt:lpstr>Először a már letöltött nyilatkozatokat (igazolásokat) töltse fel II. :  A Plágium nyilatkozathoz a  Szakdolgozat Plágium- és Nyilvánossági nyilatkozata c. kérvényt</vt:lpstr>
      <vt:lpstr>    A Szakdolgozat kivonat1 dokumentum típusba tartozó fájl előkészítése:  Nyissa meg szakdolgozata Word dokumentumát (.docx formátum) és az utolsó oldalra másolja be a  kitöltött BTK Konzultációk igazolása és nyilvánossági nyilatkozata dokumentumot és a Plágium nyilatkozatot.  Mentse el a fájlt a következő módon: Vezeteknev_Keresztnev_Szakdolgozat_cime_leadas_eve pl. Kovacs_Janos_Hogyan_toltsem_fel_a_szakdolgozatom_ugyesen_2021  (max. méret 5 MB; Mit tudok tenni, ha nagyobb mérettel bír a szakdolgozat, mellékletek, mint ami feltölthető? - Tömörített ZIP fájlként feltölthető.)     </vt:lpstr>
      <vt:lpstr>A Szakdolgozat dokumentum típushoz töltse fel .pdf formátumban a Szakdolgozatot, ami már tartalmazza a BTK Konzultációk igazolása és nyilvánossági nyilatkozatot és a Plágium nyilatkozatot.   </vt:lpstr>
      <vt:lpstr>A Szakdolgozat kivonat1 dokumentum típushoz töltse fel word (.docx) formátumban a Szakdolgozatot, ami már tartalmazza a BTK Konzultációk igazolása és nyilvánossági nyilatkozatot és a Plágium nyilatkozatot.  Kattintson a Fájlok mentése gombra.</vt:lpstr>
      <vt:lpstr>Egy felugró ablak erősíti meg a sikeres mentést.</vt:lpstr>
      <vt:lpstr>Elakadt? Kérjük lépjen kapcsolatba a tanulmányi ügyintézőjével!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Szakdolgozat feltöltése a Neptunba</dc:title>
  <dc:creator>Szuhai Mónika</dc:creator>
  <cp:lastModifiedBy>Krizsán Ottó</cp:lastModifiedBy>
  <cp:revision>41</cp:revision>
  <dcterms:created xsi:type="dcterms:W3CDTF">2021-04-09T12:28:14Z</dcterms:created>
  <dcterms:modified xsi:type="dcterms:W3CDTF">2024-10-21T09:26:02Z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0x010100F2F7EC8C523DC14785AEBF0DD291BE0E</vt:lpwstr>
  </property>
</Properties>
</file>