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8941C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Záródolgozat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 és a hozzá tartozó nyilatkozatok feltöltése a </a:t>
            </a:r>
            <a:r>
              <a:rPr lang="hu-HU" dirty="0" err="1">
                <a:latin typeface="+mn-lt"/>
              </a:rPr>
              <a:t>Neptunba</a:t>
            </a:r>
            <a:endParaRPr lang="hu-HU" dirty="0"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DFC7F1-B27F-8852-5ED0-FD0D3D3CCED4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r>
              <a:rPr lang="hu-HU" sz="2000" b="1" dirty="0">
                <a:latin typeface="+mn-lt"/>
              </a:rPr>
              <a:t/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E7E021F-D3CE-EC22-1038-DDE87BF69C5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szakdolgozat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Záródolgozat </a:t>
            </a:r>
            <a:r>
              <a:rPr lang="hu-HU" sz="2000" dirty="0">
                <a:latin typeface="+mn-lt"/>
              </a:rPr>
              <a:t>szót a Végleges szakdolgozat címhez</a:t>
            </a:r>
            <a:r>
              <a:rPr lang="hu-HU" sz="2000" b="1" dirty="0">
                <a:latin typeface="+mn-lt"/>
              </a:rPr>
              <a:t/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6351254E-151A-4DD0-B148-F064209E3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71" y="2248542"/>
            <a:ext cx="4816257" cy="3505504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255C586-E9F8-303D-84A5-16C2310ADF1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70D88-0117-4965-8C3F-33DD9C2E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64" y="1277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latin typeface="+mn-lt"/>
              </a:rPr>
              <a:t>Először a már letöltött nyilatkozatokat (igazolásokat) töltse fel I. :</a:t>
            </a:r>
            <a:br>
              <a:rPr lang="hu-HU" sz="2200" dirty="0">
                <a:latin typeface="+mn-lt"/>
              </a:rPr>
            </a:br>
            <a:r>
              <a:rPr lang="hu-HU" sz="2200" dirty="0">
                <a:latin typeface="+mn-lt"/>
              </a:rPr>
              <a:t/>
            </a:r>
            <a:br>
              <a:rPr lang="hu-HU" sz="2200" dirty="0">
                <a:latin typeface="+mn-lt"/>
              </a:rPr>
            </a:br>
            <a:r>
              <a:rPr lang="hu-HU" sz="2200" b="1" dirty="0">
                <a:latin typeface="+mn-lt"/>
              </a:rPr>
              <a:t>Konzultációs igazolás</a:t>
            </a:r>
            <a:r>
              <a:rPr lang="hu-HU" sz="2200" dirty="0">
                <a:latin typeface="+mn-lt"/>
              </a:rPr>
              <a:t>hoz a </a:t>
            </a:r>
            <a:r>
              <a:rPr lang="hu-HU" sz="2200" b="1" dirty="0">
                <a:latin typeface="+mn-lt"/>
              </a:rPr>
              <a:t>Konzultációs nyilatkozatot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AB076-75C3-410A-BCFB-CDC16A59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0" y="2228057"/>
            <a:ext cx="8296459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8E63912-9CBA-6D07-1825-7DF7AB5125E3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9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nyilatkozatokat (igazolásokat) töltse fel II. :</a:t>
            </a: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/>
            </a: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2526824"/>
            <a:ext cx="9121140" cy="2948940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B44A488-86C9-7B07-89BE-6850E0D2C36E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47" y="1000412"/>
            <a:ext cx="10286176" cy="3014635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27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dirty="0"/>
              <a:t>A </a:t>
            </a:r>
            <a:r>
              <a:rPr lang="hu-HU" sz="2700" b="1" dirty="0"/>
              <a:t>Szakdolgozat kivonat1</a:t>
            </a:r>
            <a:r>
              <a:rPr lang="hu-HU" sz="2700" dirty="0"/>
              <a:t> dokumentum típusba tartozó fájl előkészítése: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1800" dirty="0">
                <a:solidFill>
                  <a:schemeClr val="tx1"/>
                </a:solidFill>
                <a:latin typeface="+mn-lt"/>
              </a:rPr>
              <a:t>Nyissa meg </a:t>
            </a:r>
            <a:r>
              <a:rPr lang="hu-HU" sz="1800" dirty="0">
                <a:solidFill>
                  <a:schemeClr val="tx1"/>
                </a:solidFill>
              </a:rPr>
              <a:t>a 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dolgozata Word dokumentumát (</a:t>
            </a:r>
            <a:r>
              <a:rPr lang="hu-HU" sz="1800" b="1" dirty="0" err="1">
                <a:solidFill>
                  <a:schemeClr val="tx1"/>
                </a:solidFill>
                <a:latin typeface="+mn-lt"/>
              </a:rPr>
              <a:t>docx</a:t>
            </a:r>
            <a:r>
              <a:rPr lang="hu-HU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formátum) és az utolsó oldalra </a:t>
            </a:r>
            <a:r>
              <a:rPr lang="hu-HU" sz="1800" dirty="0" smtClean="0">
                <a:solidFill>
                  <a:schemeClr val="tx1"/>
                </a:solidFill>
                <a:latin typeface="+mn-lt"/>
              </a:rPr>
              <a:t>másolja be a </a:t>
            </a:r>
            <a:r>
              <a:rPr lang="hu-HU" sz="1800" dirty="0" smtClean="0">
                <a:solidFill>
                  <a:srgbClr val="FF0000"/>
                </a:solidFill>
                <a:latin typeface="+mn-lt"/>
              </a:rPr>
              <a:t>kitöltött</a:t>
            </a:r>
            <a:r>
              <a:rPr lang="hu-HU" sz="18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1800" dirty="0">
                <a:solidFill>
                  <a:schemeClr val="tx1"/>
                </a:solidFill>
                <a:latin typeface="+mn-lt"/>
              </a:rPr>
            </a:br>
            <a: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BTK Konzultációk igazolása és nyilvánossági </a:t>
            </a:r>
            <a:r>
              <a:rPr lang="hu-HU" sz="1800" b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nyilatkozat </a:t>
            </a:r>
            <a: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záródolgozat </a:t>
            </a:r>
            <a:r>
              <a:rPr lang="hu-HU" sz="1800" b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esetében dokumentumot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és a </a:t>
            </a:r>
            <a:r>
              <a:rPr lang="hu-HU" sz="1800" b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Plágium nyilatkozat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ot. </a:t>
            </a:r>
            <a:r>
              <a:rPr lang="hu-HU" sz="1800" b="1" dirty="0">
                <a:solidFill>
                  <a:schemeClr val="tx1"/>
                </a:solidFill>
                <a:effectLst/>
                <a:highlight>
                  <a:srgbClr val="FF0000"/>
                </a:highlight>
                <a:latin typeface="+mn-lt"/>
                <a:ea typeface="Calibri" panose="020F0502020204030204" pitchFamily="34" charset="0"/>
              </a:rPr>
              <a:t/>
            </a:r>
            <a:br>
              <a:rPr lang="hu-HU" sz="1800" b="1" dirty="0">
                <a:solidFill>
                  <a:schemeClr val="tx1"/>
                </a:solidFill>
                <a:effectLst/>
                <a:highlight>
                  <a:srgbClr val="FF0000"/>
                </a:highlight>
                <a:latin typeface="+mn-lt"/>
                <a:ea typeface="Calibri" panose="020F0502020204030204" pitchFamily="34" charset="0"/>
              </a:rPr>
            </a:br>
            <a: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Ha a záródolgozat kétnyelvű, a dokumentumot egyben töltse fel, a tájékoztatóban leírtaknak megfelelő elválasztólappal elkülönítve!</a:t>
            </a:r>
            <a:b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Mentse el a fájlt a következő módon: </a:t>
            </a:r>
            <a:r>
              <a:rPr lang="hu-HU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Vezeteknev_Keresztnev_Záródolgozat_leadas_eve</a:t>
            </a:r>
            <a: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Kovacs_Janos_Záródolgozat_2021</a:t>
            </a:r>
            <a:b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1800" b="1" dirty="0">
                <a:solidFill>
                  <a:schemeClr val="tx1"/>
                </a:solidFill>
              </a:rPr>
              <a:t>5 MB; </a:t>
            </a:r>
            <a:r>
              <a:rPr lang="hu-HU" sz="18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1800" dirty="0">
                <a:solidFill>
                  <a:schemeClr val="tx1"/>
                </a:solidFill>
                <a:latin typeface="+mn-lt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5567569" y="-330317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r>
              <a:rPr lang="hu-HU" sz="3600" dirty="0"/>
              <a:t>A</a:t>
            </a:r>
            <a:r>
              <a:rPr lang="hu-HU" sz="3600" b="1" dirty="0"/>
              <a:t> </a:t>
            </a:r>
            <a:r>
              <a:rPr lang="hu-HU" sz="3600" dirty="0">
                <a:latin typeface="+mn-lt"/>
              </a:rPr>
              <a:t>Záródolgozat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dirty="0"/>
              <a:t>elmentése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4444895"/>
            <a:ext cx="10228890" cy="2043113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Szakdolgozat </a:t>
            </a:r>
            <a:r>
              <a:rPr lang="hu-HU" sz="2400" dirty="0">
                <a:latin typeface="+mn-lt"/>
              </a:rPr>
              <a:t>dokumentum típusba tartozó fájl előkészítése:</a:t>
            </a:r>
            <a:r>
              <a:rPr lang="hu-HU" sz="1800" dirty="0">
                <a:latin typeface="+mn-lt"/>
              </a:rPr>
              <a:t/>
            </a:r>
            <a:br>
              <a:rPr lang="hu-HU" sz="1800" dirty="0">
                <a:latin typeface="+mn-lt"/>
              </a:rPr>
            </a:br>
            <a:r>
              <a:rPr lang="hu-HU" sz="1800" dirty="0">
                <a:latin typeface="+mn-lt"/>
              </a:rPr>
              <a:t/>
            </a:r>
            <a:br>
              <a:rPr lang="hu-HU" sz="1800" dirty="0">
                <a:latin typeface="+mn-lt"/>
              </a:rPr>
            </a:br>
            <a:r>
              <a:rPr lang="hu-HU" sz="1800" b="1" dirty="0">
                <a:latin typeface="+mn-lt"/>
              </a:rPr>
              <a:t>Fájl&gt; Mentés másként&gt; </a:t>
            </a:r>
            <a:r>
              <a:rPr lang="hu-HU" sz="1800" dirty="0">
                <a:latin typeface="+mn-lt"/>
              </a:rPr>
              <a:t>Válassza ki a </a:t>
            </a:r>
            <a:r>
              <a:rPr lang="hu-HU" sz="1800" b="1" dirty="0">
                <a:latin typeface="+mn-lt"/>
              </a:rPr>
              <a:t>pdf</a:t>
            </a:r>
            <a:r>
              <a:rPr lang="hu-HU" sz="1800" dirty="0">
                <a:latin typeface="+mn-lt"/>
              </a:rPr>
              <a:t> formátumot és mentse el a fájlt a következő módon:</a:t>
            </a:r>
            <a:br>
              <a:rPr lang="hu-HU" sz="1800" dirty="0">
                <a:latin typeface="+mn-lt"/>
              </a:rPr>
            </a:br>
            <a:r>
              <a:rPr lang="hu-HU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Vezeteknev_Keresztnev_Záródolgozat_leadas_eve</a:t>
            </a: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hu-HU" sz="1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pl. Kovacs_Janos_Záródolgozat_2021 </a:t>
            </a:r>
            <a:r>
              <a:rPr lang="hu-HU" sz="1800" dirty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max</a:t>
            </a:r>
            <a:r>
              <a:rPr lang="hu-HU" sz="1800" dirty="0">
                <a:latin typeface="+mn-lt"/>
              </a:rPr>
              <a:t>. méret </a:t>
            </a:r>
            <a:r>
              <a:rPr lang="hu-HU" sz="1800" b="1" dirty="0">
                <a:latin typeface="+mn-lt"/>
              </a:rPr>
              <a:t>5 MB; </a:t>
            </a:r>
            <a:r>
              <a:rPr lang="hu-HU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100CE02-9BE7-BEA4-F091-64AF50FDF9D7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C63C2-6741-4D7D-9A93-AD765C04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5" y="821691"/>
            <a:ext cx="10515600" cy="1464310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</a:t>
            </a:r>
            <a:r>
              <a:rPr lang="hu-HU" sz="2000" dirty="0">
                <a:latin typeface="+mn-lt"/>
              </a:rPr>
              <a:t>dokumentum típushoz töltse fel </a:t>
            </a:r>
            <a:r>
              <a:rPr lang="hu-HU" sz="2000" dirty="0" err="1" smtClean="0">
                <a:latin typeface="+mn-lt"/>
              </a:rPr>
              <a:t>pdf</a:t>
            </a:r>
            <a:r>
              <a:rPr lang="hu-HU" sz="2000" dirty="0" smtClean="0">
                <a:latin typeface="+mn-lt"/>
              </a:rPr>
              <a:t> formátumban a </a:t>
            </a:r>
            <a:r>
              <a:rPr lang="hu-HU" sz="2000" b="1" dirty="0" smtClean="0">
                <a:latin typeface="+mn-lt"/>
              </a:rPr>
              <a:t>Záródolgozatot, </a:t>
            </a:r>
            <a:r>
              <a:rPr lang="hu-HU" sz="2000" dirty="0" smtClean="0">
                <a:latin typeface="+mn-lt"/>
              </a:rPr>
              <a:t>ami már tartalmazza </a:t>
            </a:r>
            <a:r>
              <a:rPr lang="hu-HU" sz="2000" b="1" dirty="0" smtClean="0">
                <a:latin typeface="+mn-lt"/>
              </a:rPr>
              <a:t>a </a:t>
            </a:r>
            <a:r>
              <a:rPr lang="hu-HU" sz="2000" b="1" dirty="0" smtClean="0">
                <a:effectLst/>
                <a:latin typeface="+mn-lt"/>
                <a:ea typeface="Calibri" panose="020F0502020204030204" pitchFamily="34" charset="0"/>
              </a:rPr>
              <a:t>BTK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Konzultációk igazolása és nyilvánossági </a:t>
            </a:r>
            <a:r>
              <a:rPr lang="hu-HU" sz="2000" b="1" dirty="0" smtClean="0">
                <a:effectLst/>
                <a:latin typeface="+mn-lt"/>
                <a:ea typeface="Calibri" panose="020F0502020204030204" pitchFamily="34" charset="0"/>
              </a:rPr>
              <a:t>nyilatkozat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záródolgozat </a:t>
            </a:r>
            <a:r>
              <a:rPr lang="hu-HU" sz="2000" b="1" dirty="0" smtClean="0">
                <a:latin typeface="+mn-lt"/>
                <a:ea typeface="Calibri" panose="020F0502020204030204" pitchFamily="34" charset="0"/>
              </a:rPr>
              <a:t>esetében és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a Plágium nyilatkozatot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. </a:t>
            </a:r>
            <a:r>
              <a:rPr lang="hu-HU" sz="2000" b="1" dirty="0">
                <a:highlight>
                  <a:srgbClr val="FF0000"/>
                </a:highlight>
                <a:latin typeface="+mn-lt"/>
                <a:ea typeface="Calibri" panose="020F0502020204030204" pitchFamily="34" charset="0"/>
              </a:rPr>
              <a:t/>
            </a:r>
            <a:br>
              <a:rPr lang="hu-HU" sz="2000" b="1" dirty="0">
                <a:highlight>
                  <a:srgbClr val="FF0000"/>
                </a:highlight>
                <a:latin typeface="+mn-lt"/>
                <a:ea typeface="Calibri" panose="020F0502020204030204" pitchFamily="34" charset="0"/>
              </a:rPr>
            </a:br>
            <a:endParaRPr lang="hu-HU" sz="20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4D9E11-F9D2-4FC8-BB05-B7B1C6E2F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8"/>
          <a:stretch/>
        </p:blipFill>
        <p:spPr>
          <a:xfrm>
            <a:off x="622326" y="2371850"/>
            <a:ext cx="10055199" cy="371113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E0B616C-E1F2-E9BB-7AD7-37EF3FCA1F0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821691"/>
            <a:ext cx="11199020" cy="1306368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kivonat1</a:t>
            </a:r>
            <a:r>
              <a:rPr lang="hu-HU" sz="2000" dirty="0">
                <a:latin typeface="+mn-lt"/>
              </a:rPr>
              <a:t> dokumentum típushoz töltse fel a </a:t>
            </a:r>
            <a:r>
              <a:rPr lang="hu-HU" sz="2000" dirty="0" err="1" smtClean="0">
                <a:latin typeface="+mn-lt"/>
              </a:rPr>
              <a:t>word</a:t>
            </a:r>
            <a:r>
              <a:rPr lang="hu-HU" sz="2000" dirty="0" smtClean="0">
                <a:latin typeface="+mn-lt"/>
              </a:rPr>
              <a:t> (</a:t>
            </a:r>
            <a:r>
              <a:rPr lang="hu-HU" sz="2000" dirty="0" err="1" smtClean="0">
                <a:latin typeface="+mn-lt"/>
              </a:rPr>
              <a:t>docx</a:t>
            </a:r>
            <a:r>
              <a:rPr lang="hu-HU" sz="2000" dirty="0" smtClean="0">
                <a:latin typeface="+mn-lt"/>
              </a:rPr>
              <a:t>.) formátumban a </a:t>
            </a:r>
            <a:r>
              <a:rPr lang="hu-HU" sz="2000" b="1" dirty="0" smtClean="0">
                <a:latin typeface="+mn-lt"/>
              </a:rPr>
              <a:t>Záródolgozatot, ami már tartalmazza </a:t>
            </a:r>
            <a:r>
              <a:rPr lang="hu-HU" sz="2000" dirty="0" smtClean="0">
                <a:latin typeface="+mn-lt"/>
              </a:rPr>
              <a:t>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</a:t>
            </a:r>
            <a:r>
              <a:rPr lang="hu-HU" sz="2000" b="1" dirty="0" smtClean="0">
                <a:effectLst/>
                <a:latin typeface="+mn-lt"/>
                <a:ea typeface="Calibri" panose="020F0502020204030204" pitchFamily="34" charset="0"/>
              </a:rPr>
              <a:t>nyilatkozat záródolgozat esetében és a Plágium nyilatkozatot.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latin typeface="+mn-lt"/>
                <a:ea typeface="Calibri" panose="020F0502020204030204" pitchFamily="34" charset="0"/>
              </a:rPr>
              <a:t>Kattintson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Fájlok mentése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gombra.</a:t>
            </a:r>
            <a:endParaRPr lang="hu-HU" sz="2000" dirty="0">
              <a:latin typeface="+mn-lt"/>
            </a:endParaRP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87B87DAA-E58B-4AAE-ADD7-1B4323881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63" y="2285562"/>
            <a:ext cx="8336029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B1B7A19-977E-1949-9EF8-8A2B9E945B8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B45B1-A9A1-41FD-B4A3-B5A5235F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2" y="7783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Egy felugró ablak erősíti meg a </a:t>
            </a:r>
            <a:r>
              <a:rPr lang="hu-HU" sz="2000" b="1" dirty="0">
                <a:latin typeface="+mn-lt"/>
              </a:rPr>
              <a:t>sikeres mentést</a:t>
            </a:r>
            <a:r>
              <a:rPr lang="hu-HU" sz="2000" dirty="0">
                <a:latin typeface="+mn-lt"/>
              </a:rPr>
              <a:t>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7DB0918E-8127-4841-A64A-0C85233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2" y="2543175"/>
            <a:ext cx="5906835" cy="21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5E7962F-62D9-4CA1-B24E-9FAC311DC74D}"/>
              </a:ext>
            </a:extLst>
          </p:cNvPr>
          <p:cNvSpPr txBox="1"/>
          <p:nvPr/>
        </p:nvSpPr>
        <p:spPr>
          <a:xfrm>
            <a:off x="967760" y="51549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Gratulálunk! Sikeresen feltöltötte a záródolgozatát! </a:t>
            </a:r>
            <a:r>
              <a:rPr lang="hu-HU" sz="3600" dirty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33E7265-DF9D-CB34-A793-D7C0A38B103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21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r>
              <a:rPr lang="hu-HU" sz="1500" dirty="0">
                <a:solidFill>
                  <a:schemeClr val="tx1"/>
                </a:solidFill>
              </a:rPr>
              <a:t/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b="1" dirty="0">
                <a:solidFill>
                  <a:srgbClr val="0070C0"/>
                </a:solidFill>
              </a:rPr>
              <a:t/>
            </a:r>
            <a:br>
              <a:rPr lang="hu-HU" sz="1500" b="1" dirty="0">
                <a:solidFill>
                  <a:srgbClr val="0070C0"/>
                </a:solidFill>
              </a:rPr>
            </a:br>
            <a:r>
              <a:rPr lang="hu-HU" sz="1500" b="1" dirty="0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 dirty="0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 a levél tárgya legyen: </a:t>
            </a:r>
            <a:r>
              <a:rPr lang="hu-HU" sz="1500" b="1" dirty="0">
                <a:solidFill>
                  <a:schemeClr val="tx1"/>
                </a:solidFill>
              </a:rPr>
              <a:t>Záródolgozat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</a:t>
            </a:r>
            <a:r>
              <a:rPr lang="hu-HU" sz="1500" b="1" dirty="0">
                <a:solidFill>
                  <a:schemeClr val="tx1"/>
                </a:solidFill>
              </a:rPr>
              <a:t> kódja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B68E8B-0B9F-6488-CCCC-4FD3FCC8257B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záródolgozat feltöltéséhez 2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>
          <a:xfrm>
            <a:off x="838200" y="2428116"/>
            <a:ext cx="10515600" cy="365308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C050DDE-AB1D-BCF4-A5E1-A4F7F95A981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787756-A806-4CCA-9211-A571611A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92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Kitölthető kérvények&gt;”Konzultáció nyilatkozat”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6" y="1791118"/>
            <a:ext cx="9811674" cy="441127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1DD9845-418C-A735-6644-5ACD1B7C8A77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3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72F47D-83A3-4BC1-A8D8-830DA5B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04111"/>
            <a:ext cx="10331084" cy="870012"/>
          </a:xfrm>
        </p:spPr>
        <p:txBody>
          <a:bodyPr>
            <a:normAutofit fontScale="90000"/>
          </a:bodyPr>
          <a:lstStyle/>
          <a:p>
            <a:r>
              <a:rPr lang="hu-HU" sz="2000" dirty="0">
                <a:latin typeface="+mn-lt"/>
              </a:rPr>
              <a:t>Kérem töltse ki a </a:t>
            </a:r>
            <a:r>
              <a:rPr lang="hu-HU" sz="2000" b="1" dirty="0">
                <a:latin typeface="+mn-lt"/>
              </a:rPr>
              <a:t>Konzultáció Nyilatkozat</a:t>
            </a:r>
            <a:r>
              <a:rPr lang="hu-HU" sz="2000" dirty="0">
                <a:latin typeface="+mn-lt"/>
              </a:rPr>
              <a:t>ot,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gombra. </a:t>
            </a:r>
            <a:br>
              <a:rPr lang="hu-HU" sz="2000" dirty="0">
                <a:latin typeface="+mn-lt"/>
              </a:rPr>
            </a:br>
            <a:r>
              <a:rPr lang="hu-HU" sz="1600" b="1" dirty="0">
                <a:latin typeface="+mn-lt"/>
              </a:rPr>
              <a:t>A választott téma sorban és a Szakdolgozat címé mezőbe is  a választott esszé címét írja</a:t>
            </a:r>
            <a:r>
              <a:rPr lang="hu-HU" sz="1200" b="1" dirty="0">
                <a:latin typeface="+mn-lt"/>
              </a:rPr>
              <a:t>!</a:t>
            </a:r>
            <a:br>
              <a:rPr lang="hu-HU" sz="1200" b="1" dirty="0">
                <a:latin typeface="+mn-lt"/>
              </a:rPr>
            </a:b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1200" b="1" dirty="0">
              <a:latin typeface="+mn-lt"/>
            </a:endParaRP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286F4787-E2E1-405D-950F-F29CD5434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3" y="1675760"/>
            <a:ext cx="9842671" cy="4740620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4A7E620-E6C0-FA09-E731-303B3133425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3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86003-E089-46E0-8C2D-EAA7D2F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9038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 szöveg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15C9610C-6B65-481B-A648-086A69F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7" y="1636316"/>
            <a:ext cx="4285190" cy="47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94FC748-CADA-47FD-8819-1F727A47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8" y="5060792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Ábra 8" descr="Nagyító egyszínű kitöltéssel">
            <a:extLst>
              <a:ext uri="{FF2B5EF4-FFF2-40B4-BE49-F238E27FC236}">
                <a16:creationId xmlns:a16="http://schemas.microsoft.com/office/drawing/2014/main" id="{D81359B1-79A6-4739-9DAD-B7F8131ED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400" y="5758657"/>
            <a:ext cx="914400" cy="9144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30D6309-B1AF-EEB1-CB27-484851236695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723207"/>
            <a:ext cx="10515600" cy="1900609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38" y="2410653"/>
            <a:ext cx="9665005" cy="416110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3576F07-619F-7751-5043-0EEB1B7A4688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110C0C38-8CE8-41A8-873F-CCCA92F87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825625"/>
            <a:ext cx="8596545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0BE2D15-EF9C-469F-FACE-FA71DA2F80E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5209FB4-DE43-BC65-144E-2DAB8AFA42BD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 err="1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két kérvényt.</a:t>
            </a:r>
            <a:br>
              <a:rPr lang="hu-HU" sz="2000" dirty="0">
                <a:latin typeface="+mn-lt"/>
              </a:rPr>
            </a:br>
            <a:r>
              <a:rPr lang="hu-HU" sz="1200" dirty="0">
                <a:latin typeface="+mn-lt"/>
              </a:rPr>
              <a:t>(A letöltés automatikusan elindul a kérvény címére kattintva)</a:t>
            </a:r>
            <a:r>
              <a:rPr lang="hu-HU" sz="1800" dirty="0">
                <a:latin typeface="+mn-lt"/>
              </a:rPr>
              <a:t/>
            </a:r>
            <a:br>
              <a:rPr lang="hu-HU" sz="1800" dirty="0">
                <a:latin typeface="+mn-lt"/>
              </a:rPr>
            </a:br>
            <a:r>
              <a:rPr lang="hu-HU" sz="1200" dirty="0">
                <a:latin typeface="+mn-lt"/>
              </a:rPr>
              <a:t>A kérvények státusza (</a:t>
            </a:r>
            <a:r>
              <a:rPr lang="hu-HU" sz="1200" b="1" dirty="0">
                <a:latin typeface="+mn-lt"/>
              </a:rPr>
              <a:t>Ügyintézés alatt)</a:t>
            </a:r>
            <a:r>
              <a:rPr lang="hu-HU" sz="1200" dirty="0">
                <a:latin typeface="+mn-lt"/>
              </a:rPr>
              <a:t> nem változik  a feltöltési időszak végéig, kérem a státusztól tekintsen el. </a:t>
            </a:r>
            <a:endParaRPr lang="hu-HU" sz="18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94934"/>
            <a:ext cx="11744325" cy="3533775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01A7BF7-82D8-2557-0096-F225D10F7F9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C5D05-837B-4ED0-B41F-DCAC63FEE2B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492b22d-bed8-4976-a7fa-0285e9e84e0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FC81AE-18DA-47B6-8182-D74D033B5C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57778-6961-4B85-84DC-BBBF1C4BB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561</Words>
  <Application>Microsoft Office PowerPoint</Application>
  <PresentationFormat>Szélesvásznú</PresentationFormat>
  <Paragraphs>32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Office-téma</vt:lpstr>
      <vt:lpstr>Záródolgozat  és a hozzá tartozó nyilatkozatok feltöltése a Neptunba</vt:lpstr>
      <vt:lpstr>A záródolgozat feltöltéséhez 2 kérvényt kell kitöltenie, majd letöltenie a Neptunból: Ügyintézés&gt;Kérvények</vt:lpstr>
      <vt:lpstr>Kitölthető kérvények&gt;”Konzultáció nyilatkozat”</vt:lpstr>
      <vt:lpstr>Kérem töltse ki a Konzultáció Nyilatkozatot, majd kattintson a Következő gombra.  A választott téma sorban és a Szakdolgozat címé mezőbe is  a választott esszé címét írja!  </vt:lpstr>
      <vt:lpstr>Ellenőrizze a szöveg helyességét, majd kattintson a Kérvény leadása gombra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két kérvényt. (A letöltés automatikusan elindul a kérvény címére kattintva) A kérvények státusza (Ügyintézés alatt) nem változik  a feltöltési időszak végéig, kérem a státusztól tekintsen el. </vt:lpstr>
      <vt:lpstr>Feltöltés: Tanulmányok&gt; Szakdolgozat/Szakdolgozat jelentkezés</vt:lpstr>
      <vt:lpstr>A Felugró ablakban válassza ki a szakdolgozat nyelvét és írja be a Záródolgozat szót a Végleges szakdolgozat címhez (ÜGYELJEN A HELYESÍRÁSRA, ez később nem módosítható!)</vt:lpstr>
      <vt:lpstr>Először a már letöltött nyilatkozatokat (igazolásokat) töltse fel I. :  Konzultációs igazoláshoz a Konzultációs nyilatkozatot </vt:lpstr>
      <vt:lpstr>Először a már letöltött nyilatkozatokat (igazolásokat) töltse fel II. :  A Plágium nyilatkozathoz a  Szakdolgozat Plágium- és Nyilvánossági nyilatkozata c. kérvényt</vt:lpstr>
      <vt:lpstr>    A Szakdolgozat kivonat1 dokumentum típusba tartozó fájl előkészítése:  Nyissa meg a dolgozata Word dokumentumát (docx formátum) és az utolsó oldalra másolja be a kitöltött   BTK Konzultációk igazolása és nyilvánossági nyilatkozat záródolgozat esetében dokumentumot és a Plágium nyilatkozatot.  Ha a záródolgozat kétnyelvű, a dokumentumot egyben töltse fel, a tájékoztatóban leírtaknak megfelelő elválasztólappal elkülönítve!  Mentse el a fájlt a következő módon: Vezeteknev_Keresztnev_Záródolgozat_leadas_eve pl. Kovacs_Janos_Záródolgozat_2021 (max. méret 5 MB; Mit tudok tenni, ha nagyobb mérettel bír a szakdolgozat, mellékletek, mint ami feltölthető? - Tömörített ZIP fájlként feltölthető.)     </vt:lpstr>
      <vt:lpstr>A Szakdolgozat dokumentum típushoz töltse fel pdf formátumban a Záródolgozatot, ami már tartalmazza a BTK Konzultációk igazolása és nyilvánossági nyilatkozat záródolgozat esetében és a Plágium nyilatkozatot.  </vt:lpstr>
      <vt:lpstr>A Szakdolgozat kivonat1 dokumentum típushoz töltse fel a word (docx.) formátumban a Záródolgozatot, ami már tartalmazza a BTK Konzultációk igazolása és nyilvánossági nyilatkozat záródolgozat esetében és a Plágium nyilatkozatot.  Kattintson a Fájlok mentése gombra.</vt:lpstr>
      <vt:lpstr>Egy felugró ablak erősíti meg a sikeres mentést.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Papp Zsuzsanna</cp:lastModifiedBy>
  <cp:revision>52</cp:revision>
  <cp:lastPrinted>2024-11-13T07:48:01Z</cp:lastPrinted>
  <dcterms:created xsi:type="dcterms:W3CDTF">2021-04-09T12:28:14Z</dcterms:created>
  <dcterms:modified xsi:type="dcterms:W3CDTF">2024-11-13T08:53:01Z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