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8941C"/>
    <a:srgbClr val="F8C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03AE7E2-D685-40B4-808F-D6A93CDF3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C5225B0-F1C5-4508-BB0B-06D38DEE1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3680-739B-4D41-BF6E-EB18767C2A64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B813F22-FC66-4D60-B29E-B6E744AAAE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7CF657-7C45-48F6-A807-A3D9828EE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936FE-5B55-48EA-BAAD-6C2892318A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506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CACA-FD3F-421B-B5FD-DE15BB038B0B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54A7-F74A-485A-B837-9EC26185EE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6305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DBF38-3107-4CD3-9E73-5D829046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760A538-8537-4FCB-A6C0-F4480297D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C12ED0-C544-451F-B07F-4A069EAC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7F6D85-9CAD-45FF-AF86-D735F088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FE0815-BA91-4D5E-8931-D688C2F4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E31A5-FAAD-468D-A814-39D676EC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2682F1-3D48-4376-807A-B7F250CC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58F5CE-77AC-44E8-B00C-E082C340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B07743-A2C5-42F6-B782-95F6CDC4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CEB386-852A-4C13-B5C3-90BB6C51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3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B3FA6F4-1554-4CA5-BAFC-4996B16D7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C97E880-72DD-4B07-B5E7-06EABAFF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5C9BCF-5244-4A78-AEFA-72FD5B5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1CF41E-CD1C-4747-A31C-420DA8BD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330AA-26BA-433F-9E49-460CFAAE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AE5533-4603-40BE-BA79-DDE692A7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A0026D-F531-4CC3-8132-1509E3B4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39C41B-04DB-4876-9C3B-BB2AFF7E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D4C586-832C-46A2-8149-C7449BA6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B74800-29EE-4D26-A61E-4DF0EAD4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5F5B88-45F4-436E-86A1-697D8C5E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B617DD-0254-4302-BC3A-56C1BDE1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9634FC-9AFE-48A1-A365-CE9446A2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DBAABE-7B6A-4771-BD19-6CDDF343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5BE7C8-1EA1-4FF4-919A-ADCDE62B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0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E5764-2C2A-4882-802E-21875E89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FD3CD-143E-49E3-8F6E-ACEF34844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CB341CA-2573-4749-9F21-E9FB7111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0951B3-83A6-45B6-BDBB-599806B3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597D33-CF1D-452C-BFBA-12C1B1DF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E934F0-6026-4406-8294-7223B08F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F289AE-3CE6-494C-A159-253331FF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AD81B2-58B3-4DBA-A63C-557179D9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203DED-0C9B-4CCD-A8E1-B960E020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405393-A66D-40A2-B2F3-EEFCB75DC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DF655C-471C-4F04-9ACA-105BBF861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EBDEECD-FCA8-49CD-A583-3EB79202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FAEADEC-ED82-4600-8B3B-9AFB34EB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BF53510-A5D4-4D5B-B235-03060FB0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2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2263FB-DC1E-46A9-B507-9E6C98B1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56DE230-4A98-4A0E-9E47-A4AE2AE5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9EB776-A129-4D3F-8B3A-85308160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C48E855-B7F8-4395-AAE9-2308D45A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5B31623-F47D-44C8-B25B-91D0C8E1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DFB6E38-3208-4216-8FE8-530AC424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D98E60-8847-4A03-AC27-EF232FCE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2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468DFD-C28E-4A27-89DE-D2997914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BDB7BB-364F-480D-A941-7C65C6BD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AE7C41-9E94-4C73-BB4F-AD36F63B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79E65B4-9EF1-40D7-AA12-09BDA6E8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5A47B5-4F5D-493E-9C75-1ADDB771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1260D4-908E-4051-8548-DB064ACB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85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62B8EE-4C1E-4DDB-9AD6-006F2387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8BB50C4-9252-4193-BBB9-17602C568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F03177-6E57-4271-AA63-78228E33D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837FA4D-1748-410A-B331-8EC6152B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375917-3ADD-4E2A-8E49-4C63F2D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04248E-C8C9-4F5F-8F96-C462DBF6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957F0B-7166-4BBD-9D81-79A64232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07C2FA-D742-4276-9844-63B56E4E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E019FE-A885-4D6E-981E-8DCF69BE7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91C6-1E78-40D5-BE9E-7EBCF42B1A1F}" type="datetimeFigureOut">
              <a:rPr lang="hu-HU" smtClean="0"/>
              <a:t>2024. 04. 24.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EAC8C0-FBC7-47E2-821C-0ACD33C2A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FF4557-EF8B-4983-8170-2A973B63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8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btk.kre.hu/index.php/2015-10-20-12-12-54/tanulmanyi-osztaly/tanulmanyi-szakfeleloso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82AA1-FA84-4C80-84D7-3E32B862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8316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</a:rPr>
              <a:t>Záródolgozat</a:t>
            </a:r>
            <a:br>
              <a:rPr lang="hu-HU" dirty="0">
                <a:latin typeface="+mn-lt"/>
              </a:rPr>
            </a:br>
            <a:r>
              <a:rPr lang="hu-HU" dirty="0">
                <a:latin typeface="+mn-lt"/>
              </a:rPr>
              <a:t> és a hozzá tartozó nyilatkozatok feltöltése a </a:t>
            </a:r>
            <a:r>
              <a:rPr lang="hu-HU" dirty="0" err="1">
                <a:latin typeface="+mn-lt"/>
              </a:rPr>
              <a:t>Neptunba</a:t>
            </a:r>
            <a:endParaRPr lang="hu-HU" dirty="0">
              <a:latin typeface="+mn-lt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0877DB-5D57-4A2E-94CA-88F402577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7108"/>
            <a:ext cx="9144000" cy="1846054"/>
          </a:xfrm>
        </p:spPr>
        <p:txBody>
          <a:bodyPr>
            <a:normAutofit/>
          </a:bodyPr>
          <a:lstStyle/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Útmutató lépésről lépésre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DFC7F1-B27F-8852-5ED0-FD0D3D3CCED4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41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CB9EFF-4ADE-495F-878D-85D3DDF0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87001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+mn-lt"/>
              </a:rPr>
              <a:t>Feltöltés:</a:t>
            </a:r>
            <a:br>
              <a:rPr lang="hu-HU" sz="2000" b="1" dirty="0">
                <a:latin typeface="+mn-lt"/>
              </a:rPr>
            </a:br>
            <a:r>
              <a:rPr lang="hu-HU" sz="2000" b="1" dirty="0">
                <a:latin typeface="+mn-lt"/>
              </a:rPr>
              <a:t>Tanulmányok&gt; Szakdolgozat/Szakdolgozat jelentkezés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3BE25E2-0BEF-4808-AEEA-D11F6C925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6371" y="2458427"/>
            <a:ext cx="11619257" cy="4062703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E7E021F-D3CE-EC22-1038-DDE87BF69C5B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31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8B1EC4-3E4A-4CEE-AB5C-BBFBAB91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883237"/>
            <a:ext cx="11991975" cy="133878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Felugró ablakban válassza ki a szakdolgozat </a:t>
            </a:r>
            <a:r>
              <a:rPr lang="hu-HU" sz="2000" b="1" dirty="0">
                <a:latin typeface="+mn-lt"/>
              </a:rPr>
              <a:t>nyelv</a:t>
            </a:r>
            <a:r>
              <a:rPr lang="hu-HU" sz="2000" dirty="0">
                <a:latin typeface="+mn-lt"/>
              </a:rPr>
              <a:t>ét és írja be a </a:t>
            </a:r>
            <a:r>
              <a:rPr lang="hu-HU" sz="2000" b="1" dirty="0">
                <a:latin typeface="+mn-lt"/>
              </a:rPr>
              <a:t>Záródolgozat </a:t>
            </a:r>
            <a:r>
              <a:rPr lang="hu-HU" sz="2000" dirty="0">
                <a:latin typeface="+mn-lt"/>
              </a:rPr>
              <a:t>szót a Végleges szakdolgozat címhez</a:t>
            </a:r>
            <a:br>
              <a:rPr lang="hu-HU" sz="2000" b="1" dirty="0">
                <a:latin typeface="+mn-lt"/>
              </a:rPr>
            </a:br>
            <a:r>
              <a:rPr lang="hu-HU" sz="2000" dirty="0">
                <a:latin typeface="+mn-lt"/>
              </a:rPr>
              <a:t>(</a:t>
            </a:r>
            <a:r>
              <a:rPr lang="hu-HU" sz="2000" b="1" dirty="0">
                <a:solidFill>
                  <a:srgbClr val="FF0000"/>
                </a:solidFill>
                <a:latin typeface="+mn-lt"/>
              </a:rPr>
              <a:t>ÜGYELJEN A HELYESÍRÁSRA</a:t>
            </a:r>
            <a:r>
              <a:rPr lang="hu-HU" sz="2000" dirty="0">
                <a:latin typeface="+mn-lt"/>
              </a:rPr>
              <a:t>, ez később nem módosítható!)</a:t>
            </a:r>
          </a:p>
        </p:txBody>
      </p:sp>
      <p:pic>
        <p:nvPicPr>
          <p:cNvPr id="8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6351254E-151A-4DD0-B148-F064209E3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71" y="2248542"/>
            <a:ext cx="4816257" cy="3505504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255C586-E9F8-303D-84A5-16C2310ADF1B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B70D88-0117-4965-8C3F-33DD9C2E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64" y="12777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2200" dirty="0">
                <a:latin typeface="+mn-lt"/>
              </a:rPr>
              <a:t>Először a már letöltött nyilatkozatokat (igazolásokat) töltse fel I. :</a:t>
            </a:r>
            <a:br>
              <a:rPr lang="hu-HU" sz="2200" dirty="0">
                <a:latin typeface="+mn-lt"/>
              </a:rPr>
            </a:br>
            <a:br>
              <a:rPr lang="hu-HU" sz="2200" dirty="0">
                <a:latin typeface="+mn-lt"/>
              </a:rPr>
            </a:br>
            <a:r>
              <a:rPr lang="hu-HU" sz="2200" b="1" dirty="0">
                <a:latin typeface="+mn-lt"/>
              </a:rPr>
              <a:t>Konzultációs igazolás</a:t>
            </a:r>
            <a:r>
              <a:rPr lang="hu-HU" sz="2200" dirty="0">
                <a:latin typeface="+mn-lt"/>
              </a:rPr>
              <a:t>hoz a </a:t>
            </a:r>
            <a:r>
              <a:rPr lang="hu-HU" sz="2200" b="1" dirty="0">
                <a:latin typeface="+mn-lt"/>
              </a:rPr>
              <a:t>Konzultációs nyilatkozatot</a:t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C5AB076-75C3-410A-BCFB-CDC16A59E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70" y="2228057"/>
            <a:ext cx="8296459" cy="435133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8E63912-9CBA-6D07-1825-7DF7AB5125E3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792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D5ABCC-1DCD-4EA6-BF3E-F4E81ADA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37" y="955738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Először a már letöltött nyilatkozatokat (igazolásokat) töltse fel II. :</a:t>
            </a:r>
            <a:br>
              <a:rPr lang="hu-HU" sz="2000" dirty="0">
                <a:latin typeface="+mn-lt"/>
              </a:rPr>
            </a:b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hoz a  </a:t>
            </a:r>
            <a:r>
              <a:rPr lang="hu-HU" sz="2000" b="1" dirty="0">
                <a:latin typeface="+mn-lt"/>
              </a:rPr>
              <a:t>Szakdolgozat Plágium- és Nyilvánossági nyilatkozata </a:t>
            </a:r>
            <a:r>
              <a:rPr lang="hu-HU" sz="2000" dirty="0">
                <a:latin typeface="+mn-lt"/>
              </a:rPr>
              <a:t>c. kérvényt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188980E-5350-4366-8C20-24295DD5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2526824"/>
            <a:ext cx="9121140" cy="2948940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B44A488-86C9-7B07-89BE-6850E0D2C36E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61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8B8059-3152-4495-9EC8-2742D3CB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47" y="1000412"/>
            <a:ext cx="10286176" cy="3358524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r>
              <a:rPr lang="hu-HU" sz="2700" dirty="0"/>
              <a:t>A </a:t>
            </a:r>
            <a:r>
              <a:rPr lang="hu-HU" sz="2700" b="1" dirty="0"/>
              <a:t>Szakdolgozat kivonat1</a:t>
            </a:r>
            <a:r>
              <a:rPr lang="hu-HU" sz="2700" dirty="0"/>
              <a:t> dokumentum típusba tartozó fájl előkészítése:</a:t>
            </a: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r>
              <a:rPr lang="hu-HU" sz="1800" dirty="0">
                <a:solidFill>
                  <a:schemeClr val="tx1"/>
                </a:solidFill>
                <a:latin typeface="+mn-lt"/>
              </a:rPr>
              <a:t>Nyissa meg </a:t>
            </a:r>
            <a:r>
              <a:rPr lang="hu-HU" sz="1800" dirty="0">
                <a:solidFill>
                  <a:schemeClr val="tx1"/>
                </a:solidFill>
              </a:rPr>
              <a:t>a 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dolgozata Word dokumentumát (</a:t>
            </a:r>
            <a:r>
              <a:rPr lang="hu-HU" sz="1800" dirty="0" err="1">
                <a:solidFill>
                  <a:schemeClr val="tx1"/>
                </a:solidFill>
                <a:latin typeface="+mn-lt"/>
              </a:rPr>
              <a:t>docx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 formátum) és az utolsó oldalra másolja, illessze be a </a:t>
            </a:r>
            <a:br>
              <a:rPr lang="hu-HU" sz="1800" dirty="0">
                <a:solidFill>
                  <a:schemeClr val="tx1"/>
                </a:solidFill>
                <a:latin typeface="+mn-lt"/>
              </a:rPr>
            </a:br>
            <a:r>
              <a:rPr lang="hu-H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 záródolgozat esetében dokumentumot</a:t>
            </a:r>
            <a: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KITÖLTVE</a:t>
            </a:r>
            <a:r>
              <a:rPr lang="hu-H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br>
              <a:rPr lang="hu-HU" sz="1800" b="1" dirty="0">
                <a:solidFill>
                  <a:schemeClr val="tx1"/>
                </a:solidFill>
                <a:effectLst/>
                <a:highlight>
                  <a:srgbClr val="FF0000"/>
                </a:highlight>
                <a:latin typeface="+mn-lt"/>
                <a:ea typeface="Calibri" panose="020F0502020204030204" pitchFamily="34" charset="0"/>
              </a:rPr>
            </a:br>
            <a:r>
              <a:rPr lang="hu-H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Ha a záródolgozat kétnyelvű, a dokumentumot egyben töltse fel, a tájékoztatóban leírtaknak megfelelő elválasztólappal elkülönítve!</a:t>
            </a:r>
            <a:br>
              <a:rPr lang="hu-H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Mentse el a fájlt a következő módon: </a:t>
            </a:r>
            <a:r>
              <a:rPr lang="hu-HU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Vezeteknev_Keresztnev_Záródolgozat_leadas_eve</a:t>
            </a:r>
            <a:b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pl. Kovacs_Janos_Záródolgozat_2021</a:t>
            </a:r>
            <a:br>
              <a:rPr lang="hu-H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solidFill>
                  <a:schemeClr val="tx1"/>
                </a:solidFill>
                <a:latin typeface="+mn-lt"/>
              </a:rPr>
              <a:t>(</a:t>
            </a:r>
            <a:r>
              <a:rPr lang="hu-HU" sz="1800" dirty="0" err="1">
                <a:solidFill>
                  <a:schemeClr val="tx1"/>
                </a:solidFill>
                <a:latin typeface="+mn-lt"/>
              </a:rPr>
              <a:t>max</a:t>
            </a:r>
            <a:r>
              <a:rPr lang="hu-HU" sz="1800" dirty="0">
                <a:solidFill>
                  <a:schemeClr val="tx1"/>
                </a:solidFill>
                <a:latin typeface="+mn-lt"/>
              </a:rPr>
              <a:t>. méret </a:t>
            </a:r>
            <a:r>
              <a:rPr lang="hu-HU" sz="1800" b="1" dirty="0">
                <a:solidFill>
                  <a:schemeClr val="tx1"/>
                </a:solidFill>
              </a:rPr>
              <a:t>5 MB; </a:t>
            </a:r>
            <a:r>
              <a:rPr lang="hu-HU" sz="1800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br>
              <a:rPr lang="hu-HU" sz="18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CF48927-93E2-479F-8B90-29064260D04B}"/>
              </a:ext>
            </a:extLst>
          </p:cNvPr>
          <p:cNvSpPr txBox="1"/>
          <p:nvPr/>
        </p:nvSpPr>
        <p:spPr>
          <a:xfrm>
            <a:off x="5567569" y="-330317"/>
            <a:ext cx="616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dirty="0"/>
          </a:p>
          <a:p>
            <a:r>
              <a:rPr lang="hu-HU" sz="3600" dirty="0"/>
              <a:t>A</a:t>
            </a:r>
            <a:r>
              <a:rPr lang="hu-HU" sz="3600" b="1" dirty="0"/>
              <a:t> </a:t>
            </a:r>
            <a:r>
              <a:rPr lang="hu-HU" sz="3600" dirty="0">
                <a:latin typeface="+mn-lt"/>
              </a:rPr>
              <a:t>Záródolgozat</a:t>
            </a:r>
            <a:r>
              <a:rPr lang="hu-HU" sz="3600" b="1" dirty="0">
                <a:latin typeface="+mn-lt"/>
              </a:rPr>
              <a:t> </a:t>
            </a:r>
            <a:r>
              <a:rPr lang="hu-HU" sz="3600" dirty="0"/>
              <a:t>elmentése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EF34C1E-6540-4A05-AAA6-8AF7C5979AFB}"/>
              </a:ext>
            </a:extLst>
          </p:cNvPr>
          <p:cNvSpPr txBox="1"/>
          <p:nvPr/>
        </p:nvSpPr>
        <p:spPr>
          <a:xfrm>
            <a:off x="881933" y="4444895"/>
            <a:ext cx="10228890" cy="2043113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>
                <a:latin typeface="+mn-lt"/>
              </a:rPr>
              <a:t>A</a:t>
            </a:r>
            <a:r>
              <a:rPr lang="hu-HU" sz="2400" b="1" dirty="0">
                <a:latin typeface="+mn-lt"/>
              </a:rPr>
              <a:t> Szakdolgozat </a:t>
            </a:r>
            <a:r>
              <a:rPr lang="hu-HU" sz="2400" dirty="0">
                <a:latin typeface="+mn-lt"/>
              </a:rPr>
              <a:t>dokumentum típusba tartozó fájl előkészítése:</a:t>
            </a:r>
            <a:br>
              <a:rPr lang="hu-HU" sz="1800" dirty="0">
                <a:latin typeface="+mn-lt"/>
              </a:rPr>
            </a:br>
            <a:br>
              <a:rPr lang="hu-HU" sz="1800" dirty="0">
                <a:latin typeface="+mn-lt"/>
              </a:rPr>
            </a:br>
            <a:r>
              <a:rPr lang="hu-HU" sz="1800" b="1" dirty="0">
                <a:latin typeface="+mn-lt"/>
              </a:rPr>
              <a:t>Fájl&gt; Mentés másként&gt; </a:t>
            </a:r>
            <a:r>
              <a:rPr lang="hu-HU" sz="1800" dirty="0">
                <a:latin typeface="+mn-lt"/>
              </a:rPr>
              <a:t>Válassza ki a </a:t>
            </a:r>
            <a:r>
              <a:rPr lang="hu-HU" sz="1800" b="1" dirty="0">
                <a:latin typeface="+mn-lt"/>
              </a:rPr>
              <a:t>pdf</a:t>
            </a:r>
            <a:r>
              <a:rPr lang="hu-HU" sz="1800" dirty="0">
                <a:latin typeface="+mn-lt"/>
              </a:rPr>
              <a:t> formátumot és mentse el a fájlt a következő módon:</a:t>
            </a:r>
            <a:br>
              <a:rPr lang="hu-HU" sz="1800" dirty="0">
                <a:latin typeface="+mn-lt"/>
              </a:rPr>
            </a:br>
            <a:r>
              <a:rPr lang="hu-HU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Vezeteknev_Keresztnev_Záródolgozat_leadas_eve</a:t>
            </a:r>
            <a:br>
              <a:rPr lang="hu-HU" sz="18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>pl. Kovacs_Janos_Záródolgozat_2021 </a:t>
            </a:r>
            <a:r>
              <a:rPr lang="hu-HU" sz="1800" dirty="0">
                <a:latin typeface="+mn-lt"/>
              </a:rPr>
              <a:t>(</a:t>
            </a:r>
            <a:r>
              <a:rPr lang="hu-HU" sz="1800" dirty="0" err="1">
                <a:latin typeface="+mn-lt"/>
              </a:rPr>
              <a:t>max</a:t>
            </a:r>
            <a:r>
              <a:rPr lang="hu-HU" sz="1800" dirty="0">
                <a:latin typeface="+mn-lt"/>
              </a:rPr>
              <a:t>. méret </a:t>
            </a:r>
            <a:r>
              <a:rPr lang="hu-HU" sz="1800" b="1" dirty="0">
                <a:latin typeface="+mn-lt"/>
              </a:rPr>
              <a:t>5 MB; </a:t>
            </a:r>
            <a:r>
              <a:rPr lang="hu-HU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100CE02-9BE7-BEA4-F091-64AF50FDF9D7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75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5C63C2-6741-4D7D-9A93-AD765C04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27382"/>
            <a:ext cx="10515600" cy="2030591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Szakdolgozat </a:t>
            </a:r>
            <a:r>
              <a:rPr lang="hu-HU" sz="2000" dirty="0">
                <a:latin typeface="+mn-lt"/>
              </a:rPr>
              <a:t>dokumentum típushoz töltse fel a </a:t>
            </a:r>
            <a:r>
              <a:rPr lang="hu-HU" sz="2000" b="1" dirty="0">
                <a:latin typeface="+mn-lt"/>
              </a:rPr>
              <a:t>Záródolgozatot</a:t>
            </a:r>
            <a:r>
              <a:rPr lang="hu-HU" sz="2000" dirty="0">
                <a:latin typeface="+mn-lt"/>
              </a:rPr>
              <a:t> </a:t>
            </a:r>
            <a:r>
              <a:rPr lang="hu-HU" sz="2000" b="1" dirty="0">
                <a:highlight>
                  <a:srgbClr val="FF0000"/>
                </a:highlight>
                <a:latin typeface="+mn-lt"/>
              </a:rPr>
              <a:t>ÉS</a:t>
            </a:r>
            <a:r>
              <a:rPr lang="hu-HU" sz="2000" dirty="0">
                <a:latin typeface="+mn-lt"/>
              </a:rPr>
              <a:t> a 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nyilatkozata dokumentumot tartalmazó pdf fájlt. </a:t>
            </a:r>
            <a:endParaRPr lang="hu-HU" sz="2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4D9E11-F9D2-4FC8-BB05-B7B1C6E2F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8"/>
          <a:stretch/>
        </p:blipFill>
        <p:spPr>
          <a:xfrm>
            <a:off x="1197304" y="2006090"/>
            <a:ext cx="10055199" cy="371113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E0B616C-E1F2-E9BB-7AD7-37EF3FCA1F0B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42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71D6A4-46C8-4E65-B7A9-12C5D91F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998785"/>
            <a:ext cx="12192000" cy="128677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Szakdolgozat kivonat1</a:t>
            </a:r>
            <a:r>
              <a:rPr lang="hu-HU" sz="2000" dirty="0">
                <a:latin typeface="+mn-lt"/>
              </a:rPr>
              <a:t> dokumentum típushoz töltse fel a </a:t>
            </a:r>
            <a:r>
              <a:rPr lang="hu-HU" sz="2000" b="1" dirty="0">
                <a:latin typeface="+mn-lt"/>
              </a:rPr>
              <a:t>Záródolgozatot</a:t>
            </a:r>
            <a:r>
              <a:rPr lang="hu-HU" sz="2000" dirty="0">
                <a:latin typeface="+mn-lt"/>
              </a:rPr>
              <a:t> </a:t>
            </a:r>
            <a:r>
              <a:rPr lang="hu-HU" sz="2000" dirty="0">
                <a:highlight>
                  <a:srgbClr val="FF0000"/>
                </a:highlight>
                <a:latin typeface="+mn-lt"/>
              </a:rPr>
              <a:t>ÉS</a:t>
            </a:r>
            <a:r>
              <a:rPr lang="hu-HU" sz="2000" dirty="0">
                <a:latin typeface="+mn-lt"/>
              </a:rPr>
              <a:t> a 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nyilatkozata dokumentumot tartalmazó </a:t>
            </a:r>
            <a:r>
              <a:rPr lang="hu-HU" sz="2000" b="1" dirty="0" err="1">
                <a:effectLst/>
                <a:latin typeface="+mn-lt"/>
                <a:ea typeface="Calibri" panose="020F0502020204030204" pitchFamily="34" charset="0"/>
              </a:rPr>
              <a:t>word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hu-HU" sz="2000" b="1" dirty="0" err="1">
                <a:effectLst/>
                <a:latin typeface="+mn-lt"/>
                <a:ea typeface="Calibri" panose="020F0502020204030204" pitchFamily="34" charset="0"/>
              </a:rPr>
              <a:t>docx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) fájlt.</a:t>
            </a: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latin typeface="+mn-lt"/>
                <a:ea typeface="Calibri" panose="020F0502020204030204" pitchFamily="34" charset="0"/>
              </a:rPr>
              <a:t>Kattintson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Fájlok mentése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gombra.</a:t>
            </a:r>
            <a:endParaRPr lang="hu-HU" sz="2000" dirty="0">
              <a:latin typeface="+mn-lt"/>
            </a:endParaRPr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id="{87B87DAA-E58B-4AAE-ADD7-1B4323881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63" y="2285562"/>
            <a:ext cx="8336029" cy="435133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B1B7A19-977E-1949-9EF8-8A2B9E945B85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5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9B45B1-A9A1-41FD-B4A3-B5A5235F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02" y="778314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Egy felugró ablak erősíti meg a </a:t>
            </a:r>
            <a:r>
              <a:rPr lang="hu-HU" sz="2000" b="1" dirty="0">
                <a:latin typeface="+mn-lt"/>
              </a:rPr>
              <a:t>sikeres mentést</a:t>
            </a:r>
            <a:r>
              <a:rPr lang="hu-HU" sz="2000" dirty="0">
                <a:latin typeface="+mn-lt"/>
              </a:rPr>
              <a:t>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7DB0918E-8127-4841-A64A-0C852333F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82" y="2543175"/>
            <a:ext cx="5906835" cy="217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5E7962F-62D9-4CA1-B24E-9FAC311DC74D}"/>
              </a:ext>
            </a:extLst>
          </p:cNvPr>
          <p:cNvSpPr txBox="1"/>
          <p:nvPr/>
        </p:nvSpPr>
        <p:spPr>
          <a:xfrm>
            <a:off x="967760" y="515496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Gratulálunk! Sikeresen feltöltötte a záródolgozatát! </a:t>
            </a:r>
            <a:r>
              <a:rPr lang="hu-HU" sz="3600" dirty="0">
                <a:sym typeface="Wingdings" panose="05000000000000000000" pitchFamily="2" charset="2"/>
              </a:rPr>
              <a:t></a:t>
            </a:r>
            <a:endParaRPr lang="hu-HU" sz="36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33E7265-DF9D-CB34-A793-D7C0A38B103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521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B8C050-4C20-43B5-8D57-8ABC3306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hu-HU" sz="3400" b="1" dirty="0">
                <a:latin typeface="+mn-lt"/>
              </a:rPr>
              <a:t>Elakadt?</a:t>
            </a:r>
            <a:br>
              <a:rPr lang="hu-HU" sz="3400" b="1" dirty="0">
                <a:latin typeface="+mn-lt"/>
              </a:rPr>
            </a:br>
            <a:r>
              <a:rPr lang="hu-HU" sz="3400" dirty="0">
                <a:latin typeface="+mn-lt"/>
              </a:rPr>
              <a:t>Kérjük lépjen kapcsolatba a tanulmányi ügyintézőjével!</a:t>
            </a: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Ábra 4" descr="Kérdőjel egyszínű kitöltéssel">
            <a:extLst>
              <a:ext uri="{FF2B5EF4-FFF2-40B4-BE49-F238E27FC236}">
                <a16:creationId xmlns:a16="http://schemas.microsoft.com/office/drawing/2014/main" id="{623D6B86-B577-4FFA-8158-6AE46D6A9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F5B6F6-559F-4E56-9C7C-29245AF1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  <a:prstGeom prst="roundRect">
            <a:avLst/>
          </a:prstGeom>
          <a:solidFill>
            <a:srgbClr val="F8941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Elérhetőségeinket az alábbi linken találja:</a:t>
            </a:r>
            <a:br>
              <a:rPr lang="hu-HU" sz="1500" dirty="0">
                <a:solidFill>
                  <a:schemeClr val="tx1"/>
                </a:solidFill>
              </a:rPr>
            </a:br>
            <a:br>
              <a:rPr lang="hu-HU" sz="1500" b="1" dirty="0">
                <a:solidFill>
                  <a:srgbClr val="0070C0"/>
                </a:solidFill>
              </a:rPr>
            </a:br>
            <a:r>
              <a:rPr lang="hu-HU" sz="1500" b="1" dirty="0">
                <a:solidFill>
                  <a:srgbClr val="0070C0"/>
                </a:solidFill>
                <a:hlinkClick r:id="rId4"/>
              </a:rPr>
              <a:t>https://btk.kre.hu/index.php/2015-10-20-12-12-54/tanulmanyi-osztaly/tanulmanyi-szakfelelosok.html</a:t>
            </a:r>
            <a:r>
              <a:rPr lang="hu-HU" sz="1500" b="1" dirty="0">
                <a:solidFill>
                  <a:srgbClr val="0070C0"/>
                </a:solidFill>
              </a:rPr>
              <a:t> 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dirty="0">
                <a:solidFill>
                  <a:schemeClr val="tx1"/>
                </a:solidFill>
              </a:rPr>
              <a:t>Kérjük a levél tárgya legyen: </a:t>
            </a:r>
            <a:r>
              <a:rPr lang="hu-HU" sz="1500" b="1" dirty="0">
                <a:solidFill>
                  <a:schemeClr val="tx1"/>
                </a:solidFill>
              </a:rPr>
              <a:t>Záródolgozat feltöltés </a:t>
            </a:r>
          </a:p>
          <a:p>
            <a:r>
              <a:rPr lang="hu-HU" sz="1500" dirty="0">
                <a:solidFill>
                  <a:schemeClr val="tx1"/>
                </a:solidFill>
              </a:rPr>
              <a:t>A levél tartalmazza a következőket: 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 err="1">
                <a:solidFill>
                  <a:schemeClr val="tx1"/>
                </a:solidFill>
              </a:rPr>
              <a:t>Neptunban</a:t>
            </a:r>
            <a:r>
              <a:rPr lang="hu-HU" sz="1500" b="1" dirty="0">
                <a:solidFill>
                  <a:schemeClr val="tx1"/>
                </a:solidFill>
              </a:rPr>
              <a:t> szereplő teljes neve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 err="1">
                <a:solidFill>
                  <a:schemeClr val="tx1"/>
                </a:solidFill>
              </a:rPr>
              <a:t>Neptun</a:t>
            </a:r>
            <a:r>
              <a:rPr lang="hu-HU" sz="1500" b="1" dirty="0">
                <a:solidFill>
                  <a:schemeClr val="tx1"/>
                </a:solidFill>
              </a:rPr>
              <a:t> kódja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Szakja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A probléma leírása, melyik lépésnél akadt el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EB68E8B-0B9F-6488-CCCC-4FD3FCC8257B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87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13F13-5D34-474C-95FC-ADE593EC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5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záródolgozat feltöltéséhez 2 kérvényt kell kitöltenie, majd letöltenie a </a:t>
            </a:r>
            <a:r>
              <a:rPr lang="hu-HU" sz="2000" dirty="0" err="1">
                <a:latin typeface="+mn-lt"/>
              </a:rPr>
              <a:t>Neptunból</a:t>
            </a:r>
            <a:r>
              <a:rPr lang="hu-HU" sz="2000" dirty="0">
                <a:latin typeface="+mn-lt"/>
              </a:rPr>
              <a:t>:</a:t>
            </a:r>
            <a:br>
              <a:rPr lang="hu-HU" sz="2000" dirty="0">
                <a:latin typeface="+mn-lt"/>
              </a:rPr>
            </a:br>
            <a:r>
              <a:rPr lang="hu-HU" sz="2000" b="1" dirty="0">
                <a:latin typeface="+mn-lt"/>
              </a:rPr>
              <a:t>Ügyintézés&gt;Kérvények</a:t>
            </a:r>
          </a:p>
        </p:txBody>
      </p:sp>
      <p:pic>
        <p:nvPicPr>
          <p:cNvPr id="9" name="Tartalom helye 8" descr="A képen szöveg látható&#10;&#10;Automatikusan generált leírás">
            <a:extLst>
              <a:ext uri="{FF2B5EF4-FFF2-40B4-BE49-F238E27FC236}">
                <a16:creationId xmlns:a16="http://schemas.microsoft.com/office/drawing/2014/main" id="{21205A3D-CAA8-46D0-9A65-1E97E6D7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"/>
          <a:stretch/>
        </p:blipFill>
        <p:spPr>
          <a:xfrm>
            <a:off x="838200" y="2428116"/>
            <a:ext cx="10515600" cy="365308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C050DDE-AB1D-BCF4-A5E1-A4F7F95A981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39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787756-A806-4CCA-9211-A571611A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92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latin typeface="+mn-lt"/>
              </a:rPr>
              <a:t>Kitölthető kérvények&gt;”Konzultáció nyilatkozat”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756" y="1791118"/>
            <a:ext cx="9811674" cy="441127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1DD9845-418C-A735-6644-5ACD1B7C8A77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03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72F47D-83A3-4BC1-A8D8-830DA5BC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904111"/>
            <a:ext cx="10331084" cy="870012"/>
          </a:xfrm>
        </p:spPr>
        <p:txBody>
          <a:bodyPr>
            <a:normAutofit fontScale="90000"/>
          </a:bodyPr>
          <a:lstStyle/>
          <a:p>
            <a:r>
              <a:rPr lang="hu-HU" sz="2000" dirty="0">
                <a:latin typeface="+mn-lt"/>
              </a:rPr>
              <a:t>Kérem töltse ki a </a:t>
            </a:r>
            <a:r>
              <a:rPr lang="hu-HU" sz="2000" b="1" dirty="0">
                <a:latin typeface="+mn-lt"/>
              </a:rPr>
              <a:t>Konzultáció Nyilatkozat</a:t>
            </a:r>
            <a:r>
              <a:rPr lang="hu-HU" sz="2000" dirty="0">
                <a:latin typeface="+mn-lt"/>
              </a:rPr>
              <a:t>ot,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gombra. </a:t>
            </a:r>
            <a:br>
              <a:rPr lang="hu-HU" sz="2000" dirty="0">
                <a:latin typeface="+mn-lt"/>
              </a:rPr>
            </a:br>
            <a:r>
              <a:rPr lang="hu-HU" sz="1200" b="1" dirty="0">
                <a:latin typeface="+mn-lt"/>
              </a:rPr>
              <a:t>A választott téma sorban és a Szakdolgozat címé mezőbe is  a választott esszé címét írja!</a:t>
            </a:r>
            <a:br>
              <a:rPr lang="hu-HU" sz="1200" b="1" dirty="0">
                <a:latin typeface="+mn-lt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u-HU" sz="1200" b="1" dirty="0">
              <a:latin typeface="+mn-lt"/>
            </a:endParaRPr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id="{286F4787-E2E1-405D-950F-F29CD5434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3" y="1675760"/>
            <a:ext cx="9842671" cy="4740620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4A7E620-E6C0-FA09-E731-303B3133425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36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486003-E089-46E0-8C2D-EAA7D2F5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9038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 szöveg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15C9610C-6B65-481B-A648-086A69F3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7" y="1636316"/>
            <a:ext cx="4285190" cy="473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894FC748-CADA-47FD-8819-1F727A47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8" y="5060792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Ábra 8" descr="Nagyító egyszínű kitöltéssel">
            <a:extLst>
              <a:ext uri="{FF2B5EF4-FFF2-40B4-BE49-F238E27FC236}">
                <a16:creationId xmlns:a16="http://schemas.microsoft.com/office/drawing/2014/main" id="{D81359B1-79A6-4739-9DAD-B7F8131ED1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3400" y="5758657"/>
            <a:ext cx="914400" cy="9144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30D6309-B1AF-EEB1-CB27-484851236695}"/>
              </a:ext>
            </a:extLst>
          </p:cNvPr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5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12593-4D2D-4E12-A9D4-A8822D28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982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+mn-lt"/>
              </a:rPr>
              <a:t>A Kitölthető kérvényeknél válassza ki a </a:t>
            </a:r>
            <a:r>
              <a:rPr lang="hu-HU" sz="2200" b="1" dirty="0">
                <a:latin typeface="+mn-lt"/>
              </a:rPr>
              <a:t>Szakdolgozat Plágium- és Nyilvánossági nyilatkozata</a:t>
            </a:r>
            <a:r>
              <a:rPr lang="hu-HU" sz="2200" dirty="0">
                <a:latin typeface="+mn-lt"/>
              </a:rPr>
              <a:t> c. kérvényt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692" y="2369089"/>
            <a:ext cx="9665005" cy="416110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3576F07-619F-7751-5043-0EEB1B7A4688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53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4440CD-1E2C-4147-A547-7FD0F1B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9137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Töltse ki a kérvényt,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</a:t>
            </a:r>
          </a:p>
        </p:txBody>
      </p:sp>
      <p:pic>
        <p:nvPicPr>
          <p:cNvPr id="8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110C0C38-8CE8-41A8-873F-CCCA92F87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7" y="1825625"/>
            <a:ext cx="8596545" cy="435133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0BE2D15-EF9C-469F-FACE-FA71DA2F80E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97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EEF373-A043-47D5-B42F-8C6C9987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54020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az adatok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0D9A8558-AAB0-44F7-8650-336521731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1599755"/>
            <a:ext cx="3819524" cy="50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330506DA-0DD7-451F-9ECF-4F7ED40A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4763475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B41B3B9-5A4A-47DA-B3C2-7A53759E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35" y="5943521"/>
            <a:ext cx="914479" cy="91447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5209FB4-DE43-BC65-144E-2DAB8AFA42BD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70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4C2999-10EF-4DC4-8AD0-2488443E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7472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Az </a:t>
            </a:r>
            <a:r>
              <a:rPr lang="hu-HU" sz="2000" b="1" dirty="0">
                <a:latin typeface="+mn-lt"/>
              </a:rPr>
              <a:t>Ügyintézés&gt;Kérvények&gt;Leadott kérvények </a:t>
            </a:r>
            <a:r>
              <a:rPr lang="hu-HU" sz="2000" dirty="0" err="1">
                <a:latin typeface="+mn-lt"/>
              </a:rPr>
              <a:t>almenüből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000" dirty="0">
                <a:latin typeface="+mn-lt"/>
              </a:rPr>
              <a:t>töltse le a két kérvényt.</a:t>
            </a:r>
            <a:br>
              <a:rPr lang="hu-HU" sz="2000" dirty="0">
                <a:latin typeface="+mn-lt"/>
              </a:rPr>
            </a:br>
            <a:r>
              <a:rPr lang="hu-HU" sz="1200" dirty="0">
                <a:latin typeface="+mn-lt"/>
              </a:rPr>
              <a:t>(A letöltés automatikusan elindul a kérvény címére kattintva)</a:t>
            </a:r>
            <a:br>
              <a:rPr lang="hu-HU" sz="1800" dirty="0">
                <a:latin typeface="+mn-lt"/>
              </a:rPr>
            </a:br>
            <a:r>
              <a:rPr lang="hu-HU" sz="1200" dirty="0">
                <a:latin typeface="+mn-lt"/>
              </a:rPr>
              <a:t>A kérvények státusza (</a:t>
            </a:r>
            <a:r>
              <a:rPr lang="hu-HU" sz="1200" b="1" dirty="0">
                <a:latin typeface="+mn-lt"/>
              </a:rPr>
              <a:t>Ügyintézés alatt)</a:t>
            </a:r>
            <a:r>
              <a:rPr lang="hu-HU" sz="1200" dirty="0">
                <a:latin typeface="+mn-lt"/>
              </a:rPr>
              <a:t> nem változik  a feltöltési időszak végéig, kérem a státusztól tekintsen el. </a:t>
            </a:r>
            <a:endParaRPr lang="hu-HU" sz="1800" dirty="0">
              <a:latin typeface="+mn-lt"/>
            </a:endParaRPr>
          </a:p>
        </p:txBody>
      </p:sp>
      <p:pic>
        <p:nvPicPr>
          <p:cNvPr id="5" name="Tartalom helye 4" descr="A képen asztal látható&#10;&#10;Automatikusan generált leírás">
            <a:extLst>
              <a:ext uri="{FF2B5EF4-FFF2-40B4-BE49-F238E27FC236}">
                <a16:creationId xmlns:a16="http://schemas.microsoft.com/office/drawing/2014/main" id="{8E3E7B91-84AB-4A85-A9EC-590CF6896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12182"/>
          <a:stretch/>
        </p:blipFill>
        <p:spPr>
          <a:xfrm>
            <a:off x="180975" y="2594934"/>
            <a:ext cx="11744325" cy="3533775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01A7BF7-82D8-2557-0096-F225D10F7F9B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1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2F7EC8C523DC14785AEBF0DD291BE0E" ma:contentTypeVersion="23" ma:contentTypeDescription="Új dokumentum létrehozása." ma:contentTypeScope="" ma:versionID="b06c822cb86cb56c06f162206f06938f">
  <xsd:schema xmlns:xsd="http://www.w3.org/2001/XMLSchema" xmlns:xs="http://www.w3.org/2001/XMLSchema" xmlns:p="http://schemas.microsoft.com/office/2006/metadata/properties" xmlns:ns2="d492b22d-bed8-4976-a7fa-0285e9e84e0c" targetNamespace="http://schemas.microsoft.com/office/2006/metadata/properties" ma:root="true" ma:fieldsID="0e144362cdf47d7db0792bb2170a2841" ns2:_="">
    <xsd:import namespace="d492b22d-bed8-4976-a7fa-0285e9e84e0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2b22d-bed8-4976-a7fa-0285e9e84e0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d492b22d-bed8-4976-a7fa-0285e9e84e0c" xsi:nil="true"/>
    <Owner xmlns="d492b22d-bed8-4976-a7fa-0285e9e84e0c">
      <UserInfo>
        <DisplayName/>
        <AccountId xsi:nil="true"/>
        <AccountType/>
      </UserInfo>
    </Owner>
    <TeamsChannelId xmlns="d492b22d-bed8-4976-a7fa-0285e9e84e0c" xsi:nil="true"/>
    <IsNotebookLocked xmlns="d492b22d-bed8-4976-a7fa-0285e9e84e0c" xsi:nil="true"/>
    <Members xmlns="d492b22d-bed8-4976-a7fa-0285e9e84e0c">
      <UserInfo>
        <DisplayName/>
        <AccountId xsi:nil="true"/>
        <AccountType/>
      </UserInfo>
    </Members>
    <NotebookType xmlns="d492b22d-bed8-4976-a7fa-0285e9e84e0c" xsi:nil="true"/>
    <CultureName xmlns="d492b22d-bed8-4976-a7fa-0285e9e84e0c" xsi:nil="true"/>
    <Leaders xmlns="d492b22d-bed8-4976-a7fa-0285e9e84e0c">
      <UserInfo>
        <DisplayName/>
        <AccountId xsi:nil="true"/>
        <AccountType/>
      </UserInfo>
    </Leaders>
    <DefaultSectionNames xmlns="d492b22d-bed8-4976-a7fa-0285e9e84e0c" xsi:nil="true"/>
    <Is_Collaboration_Space_Locked xmlns="d492b22d-bed8-4976-a7fa-0285e9e84e0c" xsi:nil="true"/>
    <Member_Groups xmlns="d492b22d-bed8-4976-a7fa-0285e9e84e0c">
      <UserInfo>
        <DisplayName/>
        <AccountId xsi:nil="true"/>
        <AccountType/>
      </UserInfo>
    </Member_Groups>
    <Self_Registration_Enabled xmlns="d492b22d-bed8-4976-a7fa-0285e9e84e0c" xsi:nil="true"/>
    <FolderType xmlns="d492b22d-bed8-4976-a7fa-0285e9e84e0c" xsi:nil="true"/>
    <LMS_Mappings xmlns="d492b22d-bed8-4976-a7fa-0285e9e84e0c" xsi:nil="true"/>
    <Invited_Leaders xmlns="d492b22d-bed8-4976-a7fa-0285e9e84e0c" xsi:nil="true"/>
    <Math_Settings xmlns="d492b22d-bed8-4976-a7fa-0285e9e84e0c" xsi:nil="true"/>
    <Templates xmlns="d492b22d-bed8-4976-a7fa-0285e9e84e0c" xsi:nil="true"/>
    <Distribution_Groups xmlns="d492b22d-bed8-4976-a7fa-0285e9e84e0c" xsi:nil="true"/>
    <AppVersion xmlns="d492b22d-bed8-4976-a7fa-0285e9e84e0c" xsi:nil="true"/>
    <Invited_Members xmlns="d492b22d-bed8-4976-a7fa-0285e9e84e0c" xsi:nil="true"/>
  </documentManagement>
</p:properties>
</file>

<file path=customXml/itemProps1.xml><?xml version="1.0" encoding="utf-8"?>
<ds:datastoreItem xmlns:ds="http://schemas.openxmlformats.org/officeDocument/2006/customXml" ds:itemID="{E4FC81AE-18DA-47B6-8182-D74D033B5C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57778-6961-4B85-84DC-BBBF1C4BB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92b22d-bed8-4976-a7fa-0285e9e84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AC5D05-837B-4ED0-B41F-DCAC63FEE2B9}">
  <ds:schemaRefs>
    <ds:schemaRef ds:uri="http://schemas.microsoft.com/office/2006/metadata/properties"/>
    <ds:schemaRef ds:uri="http://schemas.microsoft.com/office/infopath/2007/PartnerControls"/>
    <ds:schemaRef ds:uri="d492b22d-bed8-4976-a7fa-0285e9e84e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596</Words>
  <Application>Microsoft Office PowerPoint</Application>
  <PresentationFormat>Szélesvásznú</PresentationFormat>
  <Paragraphs>32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Office-téma</vt:lpstr>
      <vt:lpstr>Záródolgozat  és a hozzá tartozó nyilatkozatok feltöltése a Neptunba</vt:lpstr>
      <vt:lpstr>A záródolgozat feltöltéséhez 2 kérvényt kell kitöltenie, majd letöltenie a Neptunból: Ügyintézés&gt;Kérvények</vt:lpstr>
      <vt:lpstr>Kitölthető kérvények&gt;”Konzultáció nyilatkozat”</vt:lpstr>
      <vt:lpstr>Kérem töltse ki a Konzultáció Nyilatkozatot, majd kattintson a Következő gombra.  A választott téma sorban és a Szakdolgozat címé mezőbe is  a választott esszé címét írja!  </vt:lpstr>
      <vt:lpstr>Ellenőrizze a szöveg helyességét, majd kattintson a Kérvény leadása gombra</vt:lpstr>
      <vt:lpstr>A Kitölthető kérvényeknél válassza ki a Szakdolgozat Plágium- és Nyilvánossági nyilatkozata c. kérvényt </vt:lpstr>
      <vt:lpstr>Töltse ki a kérvényt, majd kattintson a Következő gombra</vt:lpstr>
      <vt:lpstr>Ellenőrizze az adatok helyességét, majd kattintson a Kérvény leadása gombra</vt:lpstr>
      <vt:lpstr>Az Ügyintézés&gt;Kérvények&gt;Leadott kérvények almenüből töltse le a két kérvényt. (A letöltés automatikusan elindul a kérvény címére kattintva) A kérvények státusza (Ügyintézés alatt) nem változik  a feltöltési időszak végéig, kérem a státusztól tekintsen el. </vt:lpstr>
      <vt:lpstr>Feltöltés: Tanulmányok&gt; Szakdolgozat/Szakdolgozat jelentkezés</vt:lpstr>
      <vt:lpstr>A Felugró ablakban válassza ki a szakdolgozat nyelvét és írja be a Záródolgozat szót a Végleges szakdolgozat címhez (ÜGYELJEN A HELYESÍRÁSRA, ez később nem módosítható!)</vt:lpstr>
      <vt:lpstr>Először a már letöltött nyilatkozatokat (igazolásokat) töltse fel I. :  Konzultációs igazoláshoz a Konzultációs nyilatkozatot </vt:lpstr>
      <vt:lpstr>Először a már letöltött nyilatkozatokat (igazolásokat) töltse fel II. :  A Plágium nyilatkozathoz a  Szakdolgozat Plágium- és Nyilvánossági nyilatkozata c. kérvényt</vt:lpstr>
      <vt:lpstr>    A Szakdolgozat kivonat1 dokumentum típusba tartozó fájl előkészítése:  Nyissa meg a dolgozata Word dokumentumát (docx formátum) és az utolsó oldalra másolja, illessze be a  BTK Konzultációk igazolása és nyilvánossági nyilatkozat záródolgozat esetében dokumentumot KITÖLTVE.  Ha a záródolgozat kétnyelvű, a dokumentumot egyben töltse fel, a tájékoztatóban leírtaknak megfelelő elválasztólappal elkülönítve!  Mentse el a fájlt a következő módon: Vezeteknev_Keresztnev_Záródolgozat_leadas_eve pl. Kovacs_Janos_Záródolgozat_2021 (max. méret 5 MB; Mit tudok tenni, ha nagyobb mérettel bír a szakdolgozat, mellékletek, mint ami feltölthető? - Tömörített ZIP fájlként feltölthető.)     </vt:lpstr>
      <vt:lpstr>A Szakdolgozat dokumentum típushoz töltse fel a Záródolgozatot ÉS a BTK Konzultációk igazolása és nyilvánossági nyilatkozata dokumentumot tartalmazó pdf fájlt. </vt:lpstr>
      <vt:lpstr>A Szakdolgozat kivonat1 dokumentum típushoz töltse fel a Záródolgozatot ÉS a BTK Konzultációk igazolása és nyilvánossági nyilatkozata dokumentumot tartalmazó word (docx) fájlt.  Kattintson a Fájlok mentése gombra.</vt:lpstr>
      <vt:lpstr>Egy felugró ablak erősíti meg a sikeres mentést.</vt:lpstr>
      <vt:lpstr>Elakadt? Kérjük lépjen kapcsolatba a tanulmányi ügyintézőjével!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feltöltése a Neptunba</dc:title>
  <dc:creator>Szuhai Mónika</dc:creator>
  <cp:lastModifiedBy>Krizsán Ottó</cp:lastModifiedBy>
  <cp:revision>47</cp:revision>
  <dcterms:created xsi:type="dcterms:W3CDTF">2021-04-09T12:28:14Z</dcterms:created>
  <dcterms:modified xsi:type="dcterms:W3CDTF">2024-04-24T14:59:59Z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0x010100F2F7EC8C523DC14785AEBF0DD291BE0E</vt:lpwstr>
  </property>
</Properties>
</file>