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90" r:id="rId4"/>
    <p:sldId id="261" r:id="rId5"/>
    <p:sldId id="288" r:id="rId6"/>
    <p:sldId id="293" r:id="rId7"/>
    <p:sldId id="266" r:id="rId8"/>
    <p:sldId id="291" r:id="rId9"/>
    <p:sldId id="268" r:id="rId10"/>
    <p:sldId id="292" r:id="rId11"/>
    <p:sldId id="269" r:id="rId12"/>
    <p:sldId id="289" r:id="rId13"/>
    <p:sldId id="258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663ED-98E2-4C2B-ABEE-685CBD01CE63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6BF82-E674-4650-A195-801F532136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23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6BF82-E674-4650-A195-801F5321367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64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36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92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73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00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35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91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31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973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80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160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929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F0E1-1AA2-4250-A0CA-FCD79AD33052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55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felvetel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felvetel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lvi.h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felvi.hu-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dirty="0" smtClean="0"/>
              <a:t>Károli Gáspár Református Egyetem</a:t>
            </a:r>
            <a:br>
              <a:rPr lang="hu-HU" sz="4000" dirty="0" smtClean="0"/>
            </a:br>
            <a:r>
              <a:rPr lang="hu-HU" sz="4000" dirty="0" smtClean="0"/>
              <a:t>Bölcsészettudományi Kar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5712322"/>
            <a:ext cx="7632848" cy="8850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5100" b="1" dirty="0" smtClean="0">
                <a:solidFill>
                  <a:schemeClr val="tx1"/>
                </a:solidFill>
              </a:rPr>
              <a:t>Nyílt Nap</a:t>
            </a:r>
          </a:p>
          <a:p>
            <a:r>
              <a:rPr lang="hu-HU" sz="3400" dirty="0" smtClean="0">
                <a:solidFill>
                  <a:schemeClr val="tx1"/>
                </a:solidFill>
              </a:rPr>
              <a:t>2017. január 30-31. február 01. </a:t>
            </a:r>
            <a:endParaRPr lang="hu-HU" sz="3400" dirty="0">
              <a:solidFill>
                <a:schemeClr val="tx1"/>
              </a:solidFill>
            </a:endParaRPr>
          </a:p>
          <a:p>
            <a:endParaRPr lang="hu-HU" sz="3400" b="1" dirty="0" smtClean="0">
              <a:solidFill>
                <a:schemeClr val="tx1"/>
              </a:solidFill>
            </a:endParaRPr>
          </a:p>
          <a:p>
            <a:endParaRPr lang="hu-HU" sz="2000" dirty="0" smtClean="0"/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132856"/>
            <a:ext cx="5904656" cy="357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6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hu-HU" sz="2000" dirty="0" smtClean="0"/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000" dirty="0" smtClean="0"/>
              <a:t>Az egy vagy két tárgyból emelt szintű érettségihez kötött szakokra jelentkezők az </a:t>
            </a:r>
            <a:r>
              <a:rPr lang="hu-HU" sz="2000" b="1" dirty="0"/>
              <a:t>emelt szintű </a:t>
            </a:r>
            <a:r>
              <a:rPr lang="hu-HU" sz="2000" b="1" dirty="0" smtClean="0"/>
              <a:t>érettségi helyett </a:t>
            </a:r>
            <a:r>
              <a:rPr lang="hu-HU" sz="2000" b="1" u="sng" dirty="0" smtClean="0"/>
              <a:t>felsőoktatási felvételi szakmai vizsgát</a:t>
            </a:r>
            <a:r>
              <a:rPr lang="hu-HU" sz="2000" b="1" dirty="0" smtClean="0"/>
              <a:t> </a:t>
            </a:r>
            <a:r>
              <a:rPr lang="hu-HU" sz="2000" dirty="0" smtClean="0"/>
              <a:t>is tehetnek, ha az adott tantárgyból </a:t>
            </a:r>
            <a:r>
              <a:rPr lang="hu-HU" sz="2000" i="1" dirty="0" smtClean="0"/>
              <a:t>a kétszintű érettségi rendszer bevezetése előtti</a:t>
            </a:r>
            <a:r>
              <a:rPr lang="hu-HU" sz="2000" dirty="0" smtClean="0"/>
              <a:t> vizsgaeredményük, nemzetközi érettségi bizonyítványuk, valamelyik EGT- tagállamban szerzett érettségi vizsgaeredményük van.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000" dirty="0" smtClean="0"/>
              <a:t>A vizsgát az egyetemek, főiskolák szervezik.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000" dirty="0" smtClean="0"/>
              <a:t>A vizsgák tartalmilag az </a:t>
            </a:r>
            <a:r>
              <a:rPr lang="hu-HU" sz="2000" dirty="0"/>
              <a:t>emelt szintű érettségihez </a:t>
            </a:r>
            <a:r>
              <a:rPr lang="hu-HU" sz="2000" dirty="0" smtClean="0"/>
              <a:t>fognak hasonlítani.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000" dirty="0" smtClean="0"/>
              <a:t>A felsőoktatási </a:t>
            </a:r>
            <a:r>
              <a:rPr lang="hu-HU" sz="2000" dirty="0"/>
              <a:t>felvételi szakmai </a:t>
            </a:r>
            <a:r>
              <a:rPr lang="hu-HU" sz="2000" dirty="0" smtClean="0"/>
              <a:t>vizsgán tárgyanként ugyanúgy jár az 50 többletpont, mint </a:t>
            </a:r>
            <a:r>
              <a:rPr lang="hu-HU" sz="2000" dirty="0"/>
              <a:t>az emelt szintű </a:t>
            </a:r>
            <a:r>
              <a:rPr lang="hu-HU" sz="2000" dirty="0" smtClean="0"/>
              <a:t>érettséginél.</a:t>
            </a:r>
            <a:endParaRPr lang="hu-HU" sz="20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Újdonság a 2017-es felvételi eljárásban</a:t>
            </a:r>
            <a:r>
              <a:rPr lang="hu-HU" sz="3200" dirty="0" smtClean="0">
                <a:solidFill>
                  <a:schemeClr val="tx1"/>
                </a:solidFill>
              </a:rPr>
              <a:t/>
            </a:r>
            <a:br>
              <a:rPr lang="hu-HU" sz="3200" dirty="0" smtClean="0">
                <a:solidFill>
                  <a:schemeClr val="tx1"/>
                </a:solidFill>
              </a:rPr>
            </a:br>
            <a:endParaRPr lang="hu-H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4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Osztatlan tanárképzés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Jelentkezők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-on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vesznek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részt!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élja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jelölttel való személyes találkozás során, a tanárképzésre jelentkező pályaképéről, személyes motivációiról, habitusáról, kommunikációs készségéről való tájékozódás.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Bővebb információ: </a:t>
            </a:r>
            <a:r>
              <a:rPr lang="hu-H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/felveteli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vizsgálatra az az intézmény hívja be a jelentkezőt,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amelyet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elsőként jelölt meg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Felvételi pályaalkalmassági vizsgálat időpontja: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május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22-23-24-25.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hu-HU" sz="2000" b="1" dirty="0" smtClean="0"/>
              <a:t>Helyszíne:</a:t>
            </a:r>
            <a:r>
              <a:rPr lang="hu-HU" sz="2000" dirty="0"/>
              <a:t> 1146 Budapest, Dózsa György út </a:t>
            </a:r>
            <a:r>
              <a:rPr lang="hu-HU" sz="2000" dirty="0" smtClean="0"/>
              <a:t>25-27.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b="1" dirty="0"/>
              <a:t>Alapfokozat és szakképzettség birtokában az alapképzésben megszerzett ismeretek beszámításával - </a:t>
            </a:r>
            <a:r>
              <a:rPr lang="hu-HU" sz="2000" dirty="0"/>
              <a:t>a Korm. rendelet 5. § (5) bekezdésében foglaltak alapján - az 1. § </a:t>
            </a:r>
            <a:r>
              <a:rPr lang="hu-HU" sz="2000" i="1" dirty="0"/>
              <a:t>a) </a:t>
            </a:r>
            <a:r>
              <a:rPr lang="hu-HU" sz="2000" dirty="0"/>
              <a:t>pontja szerint </a:t>
            </a:r>
            <a:r>
              <a:rPr lang="hu-HU" sz="2000" b="1" dirty="0"/>
              <a:t>osztatlan tanárképzésben szerezhető tanári szakképzettség.</a:t>
            </a:r>
          </a:p>
          <a:p>
            <a:pPr marL="57150" indent="0">
              <a:spcBef>
                <a:spcPts val="0"/>
              </a:spcBef>
              <a:buNone/>
            </a:pPr>
            <a:endParaRPr lang="hu-HU" sz="2000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6021288"/>
            <a:ext cx="1646000" cy="710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131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vizsga (média)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két részről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áll: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előzetesen megírt és beküldött dolgozatból, esszéből.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vizsgabizottság tagjaival folytatott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beszélgetésből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szóbeli felvételi beszélgetésen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előzetesen beküldött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formában beadott írásos és képi tartalmú munkának a megvitatása, diszkussziója zajlik. A beszélgetésen újabb vagy más vizuális anyagok bemutatására már nincs lehetőség!</a:t>
            </a:r>
          </a:p>
          <a:p>
            <a:pPr marL="0" indent="0" algn="just">
              <a:buNone/>
            </a:pPr>
            <a:r>
              <a:rPr lang="hu-H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Célja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bizottság képet kíván kapni arról, hogy milyen motiváltsággal és előzetes elképzelésekkel kezdi meg a tanulmányait a jövendő médiatanára. 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Bővebb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információ: </a:t>
            </a:r>
            <a:r>
              <a:rPr lang="hu-H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/felveteli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Gyakorlati vizsga (média), időpontja: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május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24-25.</a:t>
            </a:r>
            <a:endParaRPr lang="hu-H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Helyszíne: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1088 Budapest, Reviczky u. 4.</a:t>
            </a:r>
          </a:p>
          <a:p>
            <a:pPr marL="0" indent="0" algn="just">
              <a:buNone/>
            </a:pP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Gyakorlati </a:t>
            </a:r>
            <a:r>
              <a:rPr lang="hu-HU" sz="2700" b="1" dirty="0"/>
              <a:t>vizsga (média</a:t>
            </a:r>
            <a:r>
              <a:rPr lang="hu-HU" sz="2700" b="1" dirty="0" smtClean="0"/>
              <a:t>)</a:t>
            </a:r>
            <a:r>
              <a:rPr lang="hu-HU" sz="2700" dirty="0" smtClean="0"/>
              <a:t>,</a:t>
            </a:r>
            <a:r>
              <a:rPr lang="hu-HU" sz="2700" b="1" dirty="0"/>
              <a:t> 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Média-</a:t>
            </a:r>
            <a:r>
              <a:rPr lang="hu-HU" sz="2700" b="1" dirty="0"/>
              <a:t>, Mozgókép és Kommunikációtanár szakra</a:t>
            </a:r>
            <a:r>
              <a:rPr lang="hu-HU" sz="2400" b="1" dirty="0"/>
              <a:t/>
            </a:r>
            <a:br>
              <a:rPr lang="hu-HU" sz="2400" b="1" dirty="0"/>
            </a:br>
            <a:endParaRPr lang="hu-HU" sz="24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1857" y="5744127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117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WWW.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800" dirty="0" smtClean="0"/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tanulmanyi-osztaly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felvetelizoknek.html</a:t>
            </a:r>
            <a:endParaRPr lang="hu-H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FELVÉTELI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oktatas.hu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eduline.hu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iakhitel.hu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diakigazolvany.hu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9539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További kérdésére szívesen válaszolunk: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www.kre.hu</a:t>
            </a:r>
            <a:r>
              <a:rPr lang="hu-HU" dirty="0" smtClean="0"/>
              <a:t>/</a:t>
            </a:r>
            <a:r>
              <a:rPr lang="hu-HU" dirty="0" err="1" smtClean="0"/>
              <a:t>btk</a:t>
            </a:r>
            <a:r>
              <a:rPr lang="hu-HU" dirty="0" smtClean="0"/>
              <a:t>/  </a:t>
            </a:r>
            <a:r>
              <a:rPr lang="hu-HU" b="1" dirty="0" smtClean="0"/>
              <a:t>Tanulmányi Osztály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sz="3600" b="1" dirty="0" smtClean="0"/>
              <a:t>Köszönöm megtisztelő figyelmüket!</a:t>
            </a:r>
          </a:p>
          <a:p>
            <a:pPr marL="0" indent="0" algn="ctr">
              <a:buNone/>
            </a:pPr>
            <a:endParaRPr lang="hu-HU" sz="3600" b="1" dirty="0"/>
          </a:p>
          <a:p>
            <a:pPr marL="0" indent="0">
              <a:buNone/>
            </a:pPr>
            <a:endParaRPr lang="hu-HU" sz="3600" b="1" dirty="0" smtClean="0"/>
          </a:p>
          <a:p>
            <a:pPr marL="0" indent="0">
              <a:buNone/>
            </a:pPr>
            <a:endParaRPr lang="hu-HU" sz="3600" b="1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118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altLang="hu-HU" sz="3100" b="1" dirty="0">
                <a:solidFill>
                  <a:prstClr val="black"/>
                </a:solidFill>
              </a:rPr>
              <a:t>A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2017. </a:t>
            </a:r>
            <a:r>
              <a:rPr lang="hu-HU" altLang="hu-HU" sz="3100" b="1" dirty="0">
                <a:solidFill>
                  <a:prstClr val="black"/>
                </a:solidFill>
              </a:rPr>
              <a:t>évi általános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felvételi eljárás </a:t>
            </a:r>
            <a:r>
              <a:rPr lang="hu-HU" altLang="hu-HU" sz="3100" b="1" dirty="0">
                <a:solidFill>
                  <a:prstClr val="black"/>
                </a:solidFill>
              </a:rPr>
              <a:t>főbb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tudnivalói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felvételi tájékoztató 2016. december 22-én jelent meg. Elérhető 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oldalon!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kizárólag elektronikusan a </a:t>
            </a:r>
            <a:r>
              <a:rPr lang="hu-HU" altLang="hu-H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</a:t>
            </a:r>
            <a:r>
              <a:rPr lang="hu-HU" altLang="hu-H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Hivatalos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kiegészítés várható megjelenése: 2017. 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január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www.felvi.hu-n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Jelentkezési határidő: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középiskolai tantárgyból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újra szeretne érettségi vizsgát tenni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akkor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érettségi vizsgára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 kell jelentkezni. 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Határideje: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február 15.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képzés megjelölésére díjmentesen van lehetőség.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további jelentkezési helyekért 2000-2000 Ft kiegészítő díjat kell fizetni.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jelentkezéskor rangsort kell felállítani, amely később még egyszer módosítható. Az osztatlan kétszakos tanárképzés egy jelentkezési helynek számít!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Sorrendmódosítás, dokumentumpótlás határideje: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 július 12.</a:t>
            </a:r>
            <a:endParaRPr lang="hu-HU" alt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Sorrendmódosítás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kizárólag egyszer lehetséges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alt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800" b="1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566124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26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/>
              <a:t/>
            </a:r>
            <a:br>
              <a:rPr lang="hu-HU" b="1" u="sng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ugyanazon jelentkezési hely több finanszírozási formáját is megjelöli (a finanszírozási forma magyar állami ösztöndíjjal támogatott vagy önköltséges lehet), akkor az a maximálisan megjelölhető jelentkezési helyek számát tekintve egy jelentkezési helynek tekintendő</a:t>
            </a:r>
            <a:r>
              <a:rPr lang="hu-HU" alt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Ügyfélkapu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regisztráción keresztüli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E-felvételit hitelesítő adatlapok beküldésének </a:t>
            </a: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határideje várhatóan: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7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sz="7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még nem rendelkezik ügyfélkapu regisztrációval: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egyszeri regisztrációt </a:t>
            </a:r>
            <a:r>
              <a:rPr lang="hu-HU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bármely okmányirodában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 lehet tenni. Ezt követően az E-felvételi felületén található hitelesítés funkció használatával a két rendszerbe történő párhuzamos bejelentkezés után a hitelesítés automatikusan megtörténik, melyről elektronikus értesítést kap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nem él az Ügyfélkapun keresztül történő hitelesítési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lehetőséggel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akkor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űrlapok kitöltése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adatainak ellenőrzése és mentése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után ki kell nyomtatnia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felületről az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hitelesítő adatlapot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aláírásával hitelesítve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ajánlott (könyvelt) küldeményként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postáznia kell a következő címre: Oktatási Hivatal, 1380 Budapest, Pf. 1190.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jelentkezési szándéka a hitelesítés után válik érvényessé</a:t>
            </a:r>
            <a:r>
              <a:rPr lang="hu-HU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Ponthatárok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felvételi eredmények várható kihirdetése: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u="sng" dirty="0" smtClean="0"/>
              <a:t/>
            </a:r>
            <a:br>
              <a:rPr lang="hu-HU" sz="3200" b="1" u="sng" dirty="0" smtClean="0"/>
            </a:br>
            <a:r>
              <a:rPr lang="hu-HU" altLang="hu-HU" sz="2800" b="1">
                <a:solidFill>
                  <a:prstClr val="black"/>
                </a:solidFill>
              </a:rPr>
              <a:t>A </a:t>
            </a:r>
            <a:r>
              <a:rPr lang="hu-HU" altLang="hu-HU" sz="2800" b="1" smtClean="0">
                <a:solidFill>
                  <a:prstClr val="black"/>
                </a:solidFill>
              </a:rPr>
              <a:t>2017. </a:t>
            </a:r>
            <a:r>
              <a:rPr lang="hu-HU" altLang="hu-HU" sz="28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80926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861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altLang="hu-HU" sz="3200" b="1" dirty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4185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hu-HU" altLang="hu-HU" sz="105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altLang="hu-H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 </a:t>
            </a:r>
            <a:r>
              <a:rPr lang="hu-HU" altLang="hu-H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egy jelentkezési helyre a jelentkezési határidőig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hétfő)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érvényes jelentkezést nyújtott be (</a:t>
            </a:r>
            <a:r>
              <a:rPr lang="hu-HU" altLang="hu-H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képzésre lehet </a:t>
            </a:r>
            <a:r>
              <a:rPr lang="hu-HU" alt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jelentkezni)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Továbbtanuláshoz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előképzettséggel, végzettséggel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rendelkezik, továbbá</a:t>
            </a:r>
            <a:endParaRPr lang="hu-HU" altLang="hu-H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alapképzés, osztatlan képzés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hu-HU" altLang="hu-HU" sz="18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előírt érettségi vizsgatárgyak teljesítése;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megjelölt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tárgyak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közül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emelt szintű érettségi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vizsga teljesítése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Pontszáma eléri a jogszabályban meghatározott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pontszámot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alapképzésen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osztatlan képzésen a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pontot,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mesterképzésben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pontot;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minden esetben elegendő, hogy a felvételi összpontszám eléri a jogszabályi minimum pontszámot, állami ösztöndíjas képzésen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kell érni a szakhoz tartozó minimum ponthatárt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</a:t>
            </a:r>
          </a:p>
          <a:p>
            <a:pPr>
              <a:buFont typeface="Wingdings" panose="05000000000000000000" pitchFamily="2" charset="2"/>
              <a:buChar char="v"/>
            </a:pPr>
            <a:endParaRPr lang="hu-HU" sz="2000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645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412776"/>
            <a:ext cx="8077200" cy="4597971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v"/>
              <a:defRPr/>
            </a:pPr>
            <a:r>
              <a:rPr lang="hu-HU" altLang="hu-H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KRE-BTK-án ezek a következők szakok</a:t>
            </a:r>
            <a:r>
              <a:rPr lang="hu-HU" altLang="hu-H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anglisztika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kommunikáció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médiatudomány (A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455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310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 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pszichológia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szabad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bölcsészet 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330 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szociológia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történelem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310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osztatlan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tanárképzés (O) 305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endParaRPr lang="hu-H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eléri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26-án </a:t>
            </a:r>
            <a:r>
              <a:rPr lang="hu-H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megállapított ponthatárt</a:t>
            </a:r>
            <a:endParaRPr lang="hu-HU" altLang="hu-H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 az adott szakon meghatározott </a:t>
            </a:r>
            <a:r>
              <a:rPr lang="hu-HU" alt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feltételeknek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(KRE-BTK osztatlan tanári szakpárokon szükséges a pályaalkalmassági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vizsgálat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illetve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média-, mozgókép- és kommunikációtanári szakon a gyakorlati vizsga (média)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sikeres teljesítése);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609600" y="427038"/>
            <a:ext cx="8229600" cy="769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sz="3200" b="1" dirty="0" smtClean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8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Figyelem! NEM kell feltölteni az alábbi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dokumentumokat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 január 1-je után megszerzett államilag elismert nyelvvizsgák esetében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elektronikus jelentkezés során a bizonyítvány adatainak megadása kötelező (nyelv megnevezése, foka, típusa, bizonyítvány száma, anyakönyvi szám). Az államilag elismert nyelvvizsga-bizonyítvány hitelességének az ellenőrzése a nyelvvizsgák nyelvvizsga-anyakönyveinek nyilvántartásából történik.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január 1-je után kibocsátott magyar rendszerű érettségi bizonyítványban és érettségi tanúsítvány(ok)</a:t>
            </a:r>
            <a:r>
              <a:rPr lang="hu-H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szereplő érettségi vizsgaeredményeket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Hivatal a köznevelés információs rendszeréből elektronikus úton használja fel.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az e-ügyintézés keretében folyamatosan nyomon követheti a nyelvvizsga-anyakönyveinek nyilvántartásából és a köznevelés információs rendszeréből átkerült adatait. Amennyiben van olyan érettségi, illetve nyelvvizsga eredménye, amelyet nem lát az E-felvételiben, azt az e-ügyintézés keretében dokumentum feltöltésével jelezze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dirty="0"/>
              <a:t>Figyelem! NEM kell feltölteni az alábbi dokumentumokat:</a:t>
            </a: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6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646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pontos </a:t>
            </a:r>
            <a:r>
              <a:rPr lang="hu-HU" sz="1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 </a:t>
            </a:r>
            <a:endParaRPr lang="hu-HU" sz="19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a tanulmányi és érettségi pontokból </a:t>
            </a:r>
            <a:endParaRPr lang="hu-H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pont többletpontokból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Számítás módja:</a:t>
            </a:r>
            <a:endParaRPr lang="hu-HU" sz="1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 pont)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az érettségi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 pont)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összege + 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pontok kétszerese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200pont x 2)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KRE-n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felsőfokú oklevél birtokában az oklevél minősítése alapján szerezhető  </a:t>
            </a:r>
            <a:r>
              <a:rPr lang="hu-H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pont + 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Oklevél minősítése alapján történő pontszámítás esetén csatolni kell a felsőfokú végzettséget igazoló oklevél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másolatát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kitűnő/jeles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	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közepes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elégséges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457200" indent="-457200">
              <a:buFont typeface="+mj-lt"/>
              <a:buAutoNum type="arabicPeriod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 rtl="0">
              <a:spcBef>
                <a:spcPct val="0"/>
              </a:spcBef>
            </a:pPr>
            <a:r>
              <a:rPr lang="hu-HU" sz="3200" b="1" dirty="0" smtClean="0"/>
              <a:t>PONTSZÁMÍTÁS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2800" b="1" dirty="0" smtClean="0"/>
              <a:t>BA (alapképzés), Osztatlan tanárképzés, </a:t>
            </a:r>
            <a:endParaRPr lang="hu-HU" sz="2800" dirty="0"/>
          </a:p>
        </p:txBody>
      </p:sp>
      <p:pic>
        <p:nvPicPr>
          <p:cNvPr id="7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807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03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Tóth Zsuzsanna Mercédesz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tanulmányi pontok (</a:t>
            </a:r>
            <a:r>
              <a:rPr lang="hu-H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 pont) és az érettségi pontok (</a:t>
            </a:r>
            <a:r>
              <a:rPr lang="hu-H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 pont) összege + a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  <a:endParaRPr lang="hu-H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anulmányi pontok:</a:t>
            </a:r>
            <a:endParaRPr lang="hu-H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pont: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középiskolai érdemjegyekből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öt fő tantárgy utolsó két év végi érdemjegyeit összeadni, majd megduplázni</a:t>
            </a:r>
          </a:p>
          <a:p>
            <a:pPr lvl="1"/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 és irodalom, matematika, történelem, idegen nyelv, természettudományos tárgy</a:t>
            </a:r>
          </a:p>
          <a:p>
            <a:pPr lvl="1"/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legalább két évig tanult természettudományos tárgya, akkor két, legalább egy évig tanult természettudományos tárgy év végi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jegyeit kell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venni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pont: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átlageredményéből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négy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kötelező és egy szabadon választható érettségi tárgy százalékos eredményének átlaga, egész számra kerekítve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előtti érettséginél az érdemjegyek átváltása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százalékokra: jeles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100%, jó: 79%, közepes: 59%, elégséges: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39%</a:t>
            </a:r>
          </a:p>
          <a:p>
            <a:pPr marL="0" indent="0">
              <a:buNone/>
            </a:pPr>
            <a:r>
              <a:rPr lang="hu-H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hu-H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rettségi pontok: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Főszabályként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érettségi vizsgatárgy százalékos eredményei alapján számítható pontok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érettségi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követelményként több érettségi vizsgatárgy választható – vagyis a kettőnél több megadott tantárgy között „vagy" szerepel –, akkor ezek közül a jelentkező számára legkedvezőbb két érettségi vizsgatárgy eredményei alapján kell kiszámítani az érettségi pontokat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érettségi pontok összértéke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200 pont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lehet.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az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pontok kétszerese + a többletpontok;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kiválasztott szakon kötelező/választható két tantárgyat kell figyelembe venni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százalékos eredményekből pontok (100%-100pont)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tárgyanként legfeljebb 100 pontot lehet szerezni, függetlenül attól, hogy emelt vagy középszintű a vizsga</a:t>
            </a:r>
          </a:p>
          <a:p>
            <a:pPr marL="0" indent="0">
              <a:buNone/>
            </a:pPr>
            <a:endParaRPr lang="hu-HU" sz="18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67544" y="260648"/>
            <a:ext cx="82296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0">
              <a:spcBef>
                <a:spcPct val="0"/>
              </a:spcBef>
            </a:pPr>
            <a:r>
              <a:rPr lang="hu-HU" sz="3200" b="1" kern="0" dirty="0" smtClean="0"/>
              <a:t>PONTSZÁMÍTÁS</a:t>
            </a:r>
            <a:r>
              <a:rPr lang="hu-HU" sz="3200" kern="0" dirty="0" smtClean="0"/>
              <a:t/>
            </a:r>
            <a:br>
              <a:rPr lang="hu-HU" sz="3200" kern="0" dirty="0" smtClean="0"/>
            </a:br>
            <a:r>
              <a:rPr lang="hu-HU" sz="2800" b="1" kern="0" dirty="0" smtClean="0"/>
              <a:t>BA (alapképzés), Osztatlan tanárképzés, </a:t>
            </a:r>
            <a:endParaRPr lang="hu-HU" sz="2800" kern="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170"/>
            <a:ext cx="1187624" cy="523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904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100" b="1" dirty="0" smtClean="0">
                <a:solidFill>
                  <a:schemeClr val="tx1"/>
                </a:solidFill>
              </a:rPr>
              <a:t>TÖBBLETPONT - </a:t>
            </a:r>
            <a:r>
              <a:rPr lang="hu-HU" altLang="hu-HU" sz="3100" b="1" dirty="0">
                <a:solidFill>
                  <a:schemeClr val="tx1"/>
                </a:solidFill>
              </a:rPr>
              <a:t>Maximum 100 </a:t>
            </a:r>
            <a:r>
              <a:rPr lang="hu-HU" altLang="hu-HU" sz="3100" b="1" dirty="0" smtClean="0">
                <a:solidFill>
                  <a:schemeClr val="tx1"/>
                </a:solidFill>
              </a:rPr>
              <a:t>pont</a:t>
            </a:r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2200" b="1" dirty="0" smtClean="0">
                <a:solidFill>
                  <a:schemeClr val="tx1"/>
                </a:solidFill>
              </a:rPr>
              <a:t>(igazoló dokumentumok alapján)</a:t>
            </a:r>
            <a:r>
              <a:rPr lang="hu-HU" sz="3200" dirty="0" smtClean="0">
                <a:solidFill>
                  <a:schemeClr val="tx1"/>
                </a:solidFill>
              </a:rPr>
              <a:t/>
            </a:r>
            <a:br>
              <a:rPr lang="hu-HU" sz="3200" dirty="0" smtClean="0">
                <a:solidFill>
                  <a:schemeClr val="tx1"/>
                </a:solidFill>
              </a:rPr>
            </a:b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44449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Emeltszintű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vizsga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amelyből a jelentkező érettségi pontját számolják. Vizsgánként 50-50 pont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jár,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100 pont;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45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%-os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eredménynél)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igazoló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(bizonyítvány/oklevél), 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 pont; (B2, komplex nyelvvizsga 28 pont)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Akik ugyanabból a nyelvből nyelvvizsgát és emelt szintű érettségit is tesznek, csak 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emelt szintű </a:t>
            </a: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matúráért kapnak többletpontot.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és művészeti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versenyeredmény;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 akkor jár többletpont, ha a jelentkezők olyan tárgyból versenyeztek, amely a kiválasztott szakon érettségi pontot adó tárgy.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szakképzés záróvizsgája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32 pont);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Szakirányú végzettség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32 pont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OKJ-s jegyzékben szereplő, 1993 után szerzett 54-es vagy 55-ös szakszámú végzettség - ha a szakirányuknak megfelelő képzésen tanul tovább és az adott képzési terület felsőoktatási intézményei közösen így határoztak.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igazolása;</a:t>
            </a: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 pont: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igazolási jogcímnek a Tájékoztató megjelenése és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július 12. közötti valamely időtartamban kell fennállnia.</a:t>
            </a:r>
            <a:endParaRPr 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Hátrányos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helyzet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igazolása</a:t>
            </a: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609843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47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1158</Words>
  <Application>Microsoft Office PowerPoint</Application>
  <PresentationFormat>Diavetítés a képernyőre (4:3 oldalarány)</PresentationFormat>
  <Paragraphs>154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Office-téma</vt:lpstr>
      <vt:lpstr>Károli Gáspár Református Egyetem Bölcsészettudományi Kar</vt:lpstr>
      <vt:lpstr> A 2017. évi általános felvételi eljárás főbb tudnivalói </vt:lpstr>
      <vt:lpstr>   </vt:lpstr>
      <vt:lpstr>Ki nyerhet felvételt?</vt:lpstr>
      <vt:lpstr>Ki nyerhet felvételt?</vt:lpstr>
      <vt:lpstr>Figyelem! NEM kell feltölteni az alábbi dokumentumokat:</vt:lpstr>
      <vt:lpstr>PONTSZÁMÍTÁS BA (alapképzés), Osztatlan tanárképzés, </vt:lpstr>
      <vt:lpstr>Tóth Zsuzsanna Mercédesz </vt:lpstr>
      <vt:lpstr> TÖBBLETPONT - Maximum 100 pont (igazoló dokumentumok alapján) </vt:lpstr>
      <vt:lpstr> Újdonság a 2017-es felvételi eljárásban </vt:lpstr>
      <vt:lpstr>Osztatlan tanárképzés</vt:lpstr>
      <vt:lpstr> Gyakorlati vizsga (média),  Média-, Mozgókép és Kommunikációtanár szakra </vt:lpstr>
      <vt:lpstr>WWW.</vt:lpstr>
      <vt:lpstr>További kérdésére szívesen válaszolunk:  www.kre.hu/btk/  Tanulmányi Osztály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Károli Gáspár</dc:title>
  <dc:creator>Krizsán Ottó</dc:creator>
  <cp:lastModifiedBy>Hranecz Krisztián</cp:lastModifiedBy>
  <cp:revision>144</cp:revision>
  <dcterms:created xsi:type="dcterms:W3CDTF">2014-12-12T09:56:25Z</dcterms:created>
  <dcterms:modified xsi:type="dcterms:W3CDTF">2017-02-02T14:05:56Z</dcterms:modified>
</cp:coreProperties>
</file>