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0" r:id="rId3"/>
    <p:sldId id="278" r:id="rId4"/>
    <p:sldId id="273" r:id="rId5"/>
    <p:sldId id="279" r:id="rId6"/>
    <p:sldId id="260" r:id="rId7"/>
    <p:sldId id="263" r:id="rId8"/>
    <p:sldId id="283" r:id="rId9"/>
    <p:sldId id="264" r:id="rId10"/>
    <p:sldId id="281" r:id="rId11"/>
    <p:sldId id="284" r:id="rId12"/>
    <p:sldId id="265" r:id="rId13"/>
    <p:sldId id="266" r:id="rId14"/>
    <p:sldId id="280" r:id="rId15"/>
    <p:sldId id="274" r:id="rId16"/>
    <p:sldId id="275" r:id="rId1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1AC8-D851-425B-A288-A58231243245}" type="datetimeFigureOut">
              <a:rPr lang="hu-HU" smtClean="0"/>
              <a:t>2017. 02. 02.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E9D1-5B4E-4ED6-B508-391A01ECA54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698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1AC8-D851-425B-A288-A58231243245}" type="datetimeFigureOut">
              <a:rPr lang="hu-HU" smtClean="0"/>
              <a:t>2017. 02. 02.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E9D1-5B4E-4ED6-B508-391A01ECA54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2533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1AC8-D851-425B-A288-A58231243245}" type="datetimeFigureOut">
              <a:rPr lang="hu-HU" smtClean="0"/>
              <a:t>2017. 02. 02.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E9D1-5B4E-4ED6-B508-391A01ECA54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3829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1AC8-D851-425B-A288-A58231243245}" type="datetimeFigureOut">
              <a:rPr lang="hu-HU" smtClean="0"/>
              <a:t>2017. 02. 02.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E9D1-5B4E-4ED6-B508-391A01ECA54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2360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1AC8-D851-425B-A288-A58231243245}" type="datetimeFigureOut">
              <a:rPr lang="hu-HU" smtClean="0"/>
              <a:t>2017. 02. 02.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E9D1-5B4E-4ED6-B508-391A01ECA54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0147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1AC8-D851-425B-A288-A58231243245}" type="datetimeFigureOut">
              <a:rPr lang="hu-HU" smtClean="0"/>
              <a:t>2017. 02. 02.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E9D1-5B4E-4ED6-B508-391A01ECA54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5266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1AC8-D851-425B-A288-A58231243245}" type="datetimeFigureOut">
              <a:rPr lang="hu-HU" smtClean="0"/>
              <a:t>2017. 02. 02.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E9D1-5B4E-4ED6-B508-391A01ECA54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2408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1AC8-D851-425B-A288-A58231243245}" type="datetimeFigureOut">
              <a:rPr lang="hu-HU" smtClean="0"/>
              <a:t>2017. 02. 02.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E9D1-5B4E-4ED6-B508-391A01ECA54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6840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1AC8-D851-425B-A288-A58231243245}" type="datetimeFigureOut">
              <a:rPr lang="hu-HU" smtClean="0"/>
              <a:t>2017. 02. 02.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E9D1-5B4E-4ED6-B508-391A01ECA54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2272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1AC8-D851-425B-A288-A58231243245}" type="datetimeFigureOut">
              <a:rPr lang="hu-HU" smtClean="0"/>
              <a:t>2017. 02. 02.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E9D1-5B4E-4ED6-B508-391A01ECA54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0452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1AC8-D851-425B-A288-A58231243245}" type="datetimeFigureOut">
              <a:rPr lang="hu-HU" smtClean="0"/>
              <a:t>2017. 02. 02.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E9D1-5B4E-4ED6-B508-391A01ECA54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2671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C1AC8-D851-425B-A288-A58231243245}" type="datetimeFigureOut">
              <a:rPr lang="hu-HU" smtClean="0"/>
              <a:t>2017. 02. 02.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6E9D1-5B4E-4ED6-B508-391A01ECA54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3787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felvi.hu/felveteli/szakok_kepzesek/tanarkepzes_valaszto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felvi.hu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lvi.hu-n/" TargetMode="External"/><Relationship Id="rId2" Type="http://schemas.openxmlformats.org/officeDocument/2006/relationships/hyperlink" Target="http://www.felvi.h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kre.h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u-HU" sz="4000" dirty="0" smtClean="0"/>
              <a:t>Károli Gáspár Református Egyetem</a:t>
            </a:r>
            <a:br>
              <a:rPr lang="hu-HU" sz="4000" dirty="0" smtClean="0"/>
            </a:br>
            <a:r>
              <a:rPr lang="hu-HU" sz="4000" dirty="0" smtClean="0"/>
              <a:t>Bölcsészettudományi Kar</a:t>
            </a:r>
            <a:endParaRPr lang="hu-HU" sz="40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755576" y="5589240"/>
            <a:ext cx="7632848" cy="8640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tx1"/>
                </a:solidFill>
              </a:rPr>
              <a:t>Nyílt Nap</a:t>
            </a:r>
            <a:endParaRPr lang="hu-HU" sz="2000" dirty="0" smtClean="0"/>
          </a:p>
          <a:p>
            <a:r>
              <a:rPr lang="hu-HU" sz="1600" dirty="0" smtClean="0">
                <a:solidFill>
                  <a:schemeClr val="tx1"/>
                </a:solidFill>
              </a:rPr>
              <a:t>2017. </a:t>
            </a:r>
            <a:r>
              <a:rPr lang="hu-HU" sz="1600" dirty="0">
                <a:solidFill>
                  <a:schemeClr val="tx1"/>
                </a:solidFill>
              </a:rPr>
              <a:t>j</a:t>
            </a:r>
            <a:r>
              <a:rPr lang="hu-HU" sz="1600" dirty="0" smtClean="0">
                <a:solidFill>
                  <a:schemeClr val="tx1"/>
                </a:solidFill>
              </a:rPr>
              <a:t>anuár 30.</a:t>
            </a:r>
            <a:endParaRPr lang="hu-HU" sz="1600" dirty="0">
              <a:solidFill>
                <a:schemeClr val="tx1"/>
              </a:solidFill>
            </a:endParaRPr>
          </a:p>
          <a:p>
            <a:endParaRPr lang="hu-HU" sz="2400" dirty="0" smtClean="0"/>
          </a:p>
          <a:p>
            <a:endParaRPr lang="hu-HU" dirty="0"/>
          </a:p>
        </p:txBody>
      </p:sp>
      <p:pic>
        <p:nvPicPr>
          <p:cNvPr id="4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009774"/>
            <a:ext cx="6048672" cy="343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70208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/>
          </a:bodyPr>
          <a:lstStyle/>
          <a:p>
            <a:r>
              <a:rPr lang="hu-H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Képzési idő és teljesítendő kredit: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hu-H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félév, </a:t>
            </a:r>
            <a:r>
              <a:rPr lang="hu-H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 kredit - belépésnél előzményként </a:t>
            </a:r>
            <a:r>
              <a:rPr lang="hu-H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elfogadható:</a:t>
            </a:r>
          </a:p>
          <a:p>
            <a:pPr lvl="2" algn="just">
              <a:buFont typeface="+mj-lt"/>
              <a:buAutoNum type="alphaLcParenR"/>
            </a:pPr>
            <a:r>
              <a:rPr lang="hu-H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alkalmazott </a:t>
            </a:r>
            <a:r>
              <a:rPr lang="hu-H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nyelvészet, magyar nyelv és irodalom, hungarológia</a:t>
            </a:r>
            <a:r>
              <a:rPr lang="hu-H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(nyelvészet vagy magyar mint idegen nyelv specializációval</a:t>
            </a:r>
            <a:r>
              <a:rPr lang="hu-H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illetve,</a:t>
            </a:r>
          </a:p>
          <a:p>
            <a:pPr lvl="2" algn="just">
              <a:buFont typeface="+mj-lt"/>
              <a:buAutoNum type="alphaLcParenR"/>
            </a:pPr>
            <a:r>
              <a:rPr lang="hu-HU" sz="1400" dirty="0" smtClean="0"/>
              <a:t>előtanulmányok </a:t>
            </a:r>
            <a:r>
              <a:rPr lang="hu-HU" sz="1400" dirty="0"/>
              <a:t>teljesülésével a </a:t>
            </a:r>
            <a:r>
              <a:rPr lang="hu-HU" sz="1400" b="1" dirty="0"/>
              <a:t>bölcsésztudomány képzési területen </a:t>
            </a:r>
            <a:r>
              <a:rPr lang="hu-HU" sz="1400" b="1" u="sng" dirty="0"/>
              <a:t>idegen nyelvi mesterképzési szak </a:t>
            </a:r>
            <a:r>
              <a:rPr lang="hu-HU" sz="1400" b="1" u="sng" dirty="0" smtClean="0"/>
              <a:t>esetében</a:t>
            </a:r>
            <a:r>
              <a:rPr lang="hu-HU" sz="1400" b="1" dirty="0" smtClean="0"/>
              <a:t> –&gt; </a:t>
            </a:r>
            <a:r>
              <a:rPr lang="hu-HU" sz="1400" b="1" dirty="0"/>
              <a:t>korábbi alapképzési, mesterképzési vagy részismereti tanulmányokból megszerzett legalább 50 kredit az alábbi </a:t>
            </a:r>
            <a:r>
              <a:rPr lang="hu-HU" sz="1400" b="1" dirty="0" smtClean="0"/>
              <a:t>ismeretkörökből:</a:t>
            </a:r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hu-HU" sz="1200" dirty="0" smtClean="0"/>
              <a:t>diszciplináris ismeretek; </a:t>
            </a:r>
            <a:r>
              <a:rPr lang="hu-HU" sz="1200" dirty="0"/>
              <a:t>grammatikai </a:t>
            </a:r>
            <a:r>
              <a:rPr lang="hu-HU" sz="1200" dirty="0" smtClean="0"/>
              <a:t>ismeretek; </a:t>
            </a:r>
            <a:r>
              <a:rPr lang="hu-HU" sz="1200" dirty="0"/>
              <a:t>alkalmazott nyelvészeti </a:t>
            </a:r>
            <a:r>
              <a:rPr lang="hu-HU" sz="1200" dirty="0" smtClean="0"/>
              <a:t>ismeretek; </a:t>
            </a:r>
            <a:r>
              <a:rPr lang="hu-HU" sz="1200" dirty="0"/>
              <a:t>kulturális </a:t>
            </a:r>
            <a:r>
              <a:rPr lang="hu-HU" sz="1200" dirty="0" smtClean="0"/>
              <a:t>ismeretek.</a:t>
            </a:r>
            <a:endParaRPr lang="hu-H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1" indent="-342900" algn="just">
              <a:buFont typeface="Wingdings" panose="05000000000000000000" pitchFamily="2" charset="2"/>
              <a:buChar char="v"/>
            </a:pPr>
            <a:r>
              <a:rPr lang="hu-HU" sz="1600" b="1" dirty="0"/>
              <a:t>4 félév, 120 </a:t>
            </a:r>
            <a:r>
              <a:rPr lang="hu-HU" sz="1600" b="1" dirty="0" smtClean="0"/>
              <a:t>kredit</a:t>
            </a:r>
            <a:r>
              <a:rPr lang="hu-HU" sz="1600" dirty="0"/>
              <a:t> - egyetemi szintű, mesterfokozatú vagy az 1993. évi felsőoktatási törvény szerinti főiskolai szintű tanári szakképzettség birtokában </a:t>
            </a:r>
            <a:r>
              <a:rPr lang="hu-HU" sz="1600" b="1" dirty="0"/>
              <a:t>újabb tanári szakképzettség megszerzésére irányuló </a:t>
            </a:r>
            <a:r>
              <a:rPr lang="hu-HU" sz="1600" b="1" dirty="0" smtClean="0"/>
              <a:t>mesterképzésben.</a:t>
            </a:r>
            <a:endParaRPr lang="hu-HU" sz="1600" b="1" dirty="0"/>
          </a:p>
          <a:p>
            <a:pPr marL="857250" lvl="1" indent="-342900" algn="just">
              <a:buFont typeface="Wingdings" panose="05000000000000000000" pitchFamily="2" charset="2"/>
              <a:buChar char="v"/>
            </a:pPr>
            <a:r>
              <a:rPr lang="hu-HU" sz="1600" b="1" dirty="0"/>
              <a:t>5 félév, 150 </a:t>
            </a:r>
            <a:r>
              <a:rPr lang="hu-HU" sz="1600" b="1" dirty="0" smtClean="0"/>
              <a:t>kredit</a:t>
            </a:r>
            <a:r>
              <a:rPr lang="hu-HU" sz="1600" dirty="0" smtClean="0"/>
              <a:t> </a:t>
            </a:r>
            <a:r>
              <a:rPr lang="hu-HU" sz="1600" dirty="0"/>
              <a:t>- </a:t>
            </a:r>
            <a:r>
              <a:rPr lang="hu-HU" sz="1600" b="1" dirty="0"/>
              <a:t>tanító </a:t>
            </a:r>
            <a:r>
              <a:rPr lang="hu-HU" sz="1600" b="1" dirty="0" smtClean="0"/>
              <a:t>szakon/végzettség esetén </a:t>
            </a:r>
            <a:r>
              <a:rPr lang="hu-HU" sz="1600" dirty="0"/>
              <a:t>- a korábbi tanulmányok során </a:t>
            </a:r>
            <a:r>
              <a:rPr lang="hu-HU" sz="1600" b="1" dirty="0"/>
              <a:t>idegen nyelvi szakkollégium vagy idegen nyelvi műveltségterület követelményeinek teljesítésével </a:t>
            </a:r>
            <a:r>
              <a:rPr lang="hu-HU" sz="1600" dirty="0"/>
              <a:t>- az újabb oklevelet adó magyar mint idegen nyelv tanára </a:t>
            </a:r>
            <a:r>
              <a:rPr lang="hu-HU" sz="1600" dirty="0" smtClean="0"/>
              <a:t>szakképzettség szerezhető.</a:t>
            </a:r>
            <a:endParaRPr lang="hu-HU" sz="1600" dirty="0"/>
          </a:p>
          <a:p>
            <a:pPr marL="114300" indent="0" algn="just">
              <a:buNone/>
            </a:pPr>
            <a:r>
              <a:rPr lang="hu-HU" sz="1600" dirty="0"/>
              <a:t>A mesterképzésbe történő </a:t>
            </a:r>
            <a:r>
              <a:rPr lang="hu-HU" sz="1600" b="1" dirty="0"/>
              <a:t>belépés további feltétele egy idegen nyelvből államilag elismert, felsőfokú (C1), komplex típusú nyelvvizsga </a:t>
            </a:r>
            <a:r>
              <a:rPr lang="hu-HU" sz="1600" dirty="0"/>
              <a:t>vagy azzal egyenértékű érettségi bizonyítvány vagy oklevél</a:t>
            </a:r>
            <a:r>
              <a:rPr lang="hu-HU" sz="1600" dirty="0" smtClean="0"/>
              <a:t>.</a:t>
            </a:r>
          </a:p>
          <a:p>
            <a:pPr marL="114300" indent="0" algn="just">
              <a:buNone/>
            </a:pPr>
            <a:r>
              <a:rPr lang="hu-HU" sz="1600" dirty="0"/>
              <a:t>	</a:t>
            </a:r>
            <a:r>
              <a:rPr lang="hu-HU" sz="1600" dirty="0" smtClean="0"/>
              <a:t>						</a:t>
            </a:r>
            <a:endParaRPr lang="hu-HU" sz="1600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u-HU" sz="3200" b="1" dirty="0"/>
              <a:t>M</a:t>
            </a:r>
            <a:r>
              <a:rPr lang="hu-HU" sz="3200" b="1" dirty="0" smtClean="0"/>
              <a:t>agyar </a:t>
            </a:r>
            <a:r>
              <a:rPr lang="hu-HU" sz="3200" b="1" dirty="0"/>
              <a:t>mint idegen nyelv </a:t>
            </a:r>
            <a:r>
              <a:rPr lang="hu-HU" sz="3200" b="1" dirty="0" smtClean="0"/>
              <a:t>tanára </a:t>
            </a:r>
            <a:r>
              <a:rPr lang="hu-HU" sz="3200" dirty="0" smtClean="0"/>
              <a:t>szakképzettség megszerzése</a:t>
            </a:r>
            <a:endParaRPr lang="hu-HU" sz="3200" dirty="0"/>
          </a:p>
        </p:txBody>
      </p:sp>
      <p:pic>
        <p:nvPicPr>
          <p:cNvPr id="5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5819942"/>
            <a:ext cx="2016224" cy="8886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21433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Mindannyiunk érdeke, hogy a 2017 szeptemberében teljes vertikumában bevezetésre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kerülő új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tanárképzési rendszerben a tanári pálya iránt érdeklődők eligazodjanak. </a:t>
            </a:r>
            <a:endParaRPr lang="hu-H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Mivel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képzési idők átalakultak, és elég nehéz átlátni a jelentkezőnek azt, hogy előtanulmányai birtokában a jogszabálynak megfelelően hány féléves képzésre lehet jelentkeznie, ezért az Oktatási Hivatal fejlesztett egy alkalmazást a 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felvi.hu-n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mely  a megfelelő képzés kiválasztását támogatja.</a:t>
            </a:r>
          </a:p>
          <a:p>
            <a:pPr>
              <a:spcAft>
                <a:spcPts val="600"/>
              </a:spcAft>
            </a:pPr>
            <a:r>
              <a:rPr lang="hu-HU" sz="2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hu-H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www.felvi.hu/felveteli/szakok_kepzesek/tanarkepzes_valaszto</a:t>
            </a:r>
            <a:endParaRPr lang="hu-HU" sz="2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hu-HU" sz="2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u-HU" sz="3200" b="1" dirty="0"/>
              <a:t>Tanárképzés-választó alkalmazás</a:t>
            </a:r>
          </a:p>
        </p:txBody>
      </p:sp>
      <p:pic>
        <p:nvPicPr>
          <p:cNvPr id="5" name="Picture 2" descr="http://www.kre.hu/nyiltnap/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6021288"/>
            <a:ext cx="2016224" cy="8367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58720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u-HU" sz="3200" b="1" dirty="0" smtClean="0"/>
              <a:t>Pontszámítás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24536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Mesterképzésben </a:t>
            </a:r>
            <a:r>
              <a:rPr lang="hu-H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legfeljebb 100 pont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szerezhető, mely tartalmazza a többletpontokat is.</a:t>
            </a:r>
          </a:p>
          <a:p>
            <a:pPr marL="0" indent="0">
              <a:buNone/>
            </a:pPr>
            <a:r>
              <a:rPr lang="hu-H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Felvételi </a:t>
            </a:r>
            <a:r>
              <a:rPr lang="hu-H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pontok:</a:t>
            </a:r>
            <a:endParaRPr lang="hu-H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motivációs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beszélgetés és szakmai ismeretek: 40 </a:t>
            </a: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pont</a:t>
            </a:r>
            <a:endParaRPr lang="hu-H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oklevél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minősítése alapján: 40 </a:t>
            </a: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többletpontok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20 pont </a:t>
            </a:r>
          </a:p>
          <a:p>
            <a:pPr marL="0" indent="0">
              <a:buNone/>
            </a:pPr>
            <a:r>
              <a:rPr lang="hu-H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Többletpontok: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maximum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többletpont </a:t>
            </a: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adható</a:t>
            </a:r>
          </a:p>
          <a:p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nyelvtudást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igazoló dokumentum</a:t>
            </a:r>
          </a:p>
          <a:p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intézményi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TDK</a:t>
            </a:r>
          </a:p>
          <a:p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OTDK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részvétel</a:t>
            </a:r>
          </a:p>
          <a:p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megjelent/elfogadott publikáció</a:t>
            </a:r>
          </a:p>
          <a:p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sporteredmény</a:t>
            </a:r>
          </a:p>
          <a:p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esélyegyenlőség: maximum 10 többletpont adható</a:t>
            </a:r>
          </a:p>
          <a:p>
            <a:pPr lvl="1"/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hátrányos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helyzet igazolása </a:t>
            </a:r>
          </a:p>
          <a:p>
            <a:pPr lvl="1"/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fogyatékosság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igazolása </a:t>
            </a:r>
          </a:p>
          <a:p>
            <a:pPr lvl="1"/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gyermekgondozás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igazolása</a:t>
            </a:r>
          </a:p>
          <a:p>
            <a:pPr marL="0" lvl="0" indent="0">
              <a:buNone/>
            </a:pPr>
            <a:endParaRPr 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5589240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60905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sz="3100" b="1" dirty="0" smtClean="0"/>
              <a:t>Pontszámítás</a:t>
            </a:r>
            <a:r>
              <a:rPr lang="hu-HU" sz="2700" b="1" dirty="0" smtClean="0"/>
              <a:t/>
            </a:r>
            <a:br>
              <a:rPr lang="hu-HU" sz="2700" b="1" dirty="0" smtClean="0"/>
            </a:br>
            <a:r>
              <a:rPr lang="hu-HU" sz="2700" b="1" dirty="0" smtClean="0"/>
              <a:t>PSZICHOLÓGIA (nappali képzés)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Felvételi </a:t>
            </a:r>
            <a:r>
              <a:rPr lang="hu-H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pontok:</a:t>
            </a:r>
            <a:endParaRPr lang="hu-H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írásbeli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vizsga: 30 pont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motivációs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beszélgetés és szakmai ismeretek: 30 pont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oklevél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minősítése alapján: 20 pont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19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Többletpontok:</a:t>
            </a:r>
            <a:r>
              <a:rPr lang="hu-H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maximum 20 többletpont adható</a:t>
            </a:r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hu-H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nyelvtudást igazoló dokumentum</a:t>
            </a:r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hu-H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intézményi TDK</a:t>
            </a:r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hu-H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OTDK részvétel</a:t>
            </a:r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hu-H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megjelent/elfogadott </a:t>
            </a:r>
            <a:r>
              <a:rPr lang="hu-H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publikáció</a:t>
            </a:r>
          </a:p>
          <a:p>
            <a:pPr lvl="0">
              <a:spcBef>
                <a:spcPts val="0"/>
              </a:spcBef>
            </a:pPr>
            <a:r>
              <a:rPr lang="hu-H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sporteredmény</a:t>
            </a:r>
            <a:endParaRPr lang="hu-HU" sz="19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esélyegyenlőség: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maximum 10 többletpont </a:t>
            </a: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adható</a:t>
            </a:r>
            <a:endParaRPr lang="hu-HU" sz="19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hu-H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hátrányos helyzet igazolása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hu-H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fogyatékosság igazolása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hu-H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gyermekgondozás igazolása</a:t>
            </a:r>
          </a:p>
          <a:p>
            <a:pPr marL="0" indent="0">
              <a:spcBef>
                <a:spcPts val="0"/>
              </a:spcBef>
              <a:buNone/>
            </a:pPr>
            <a:endParaRPr 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5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5589240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07110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endParaRPr lang="hu-HU" sz="1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Intézményünk az oklevél minősítéséből pontot számít.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oklevél minősítését az alábbi dokumentumokkal kell, lehet igazolni: 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oklevél, amennyiben tartalmazza az oklevél minősítését,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elektronikus) leckekönyv vagy oklevélmelléklet, amennyiben tartalmazza az oklevél minősítését,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amennyiben nem állnak rendelkezésére a fenti dokumentumok vagy adatok, a pontszámításhoz a </a:t>
            </a:r>
            <a:r>
              <a:rPr 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www.felvi.hu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honlap a „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Kérvénytárból” letölthető záróvizsga eredmény igazolás,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azt kell az intézménnyel kitöltetni majd 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visszatölteni.</a:t>
            </a:r>
          </a:p>
          <a:p>
            <a:pPr algn="just">
              <a:spcBef>
                <a:spcPts val="0"/>
              </a:spcBef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Záróvizsga eredmény alapján akkor számítható pontszám, ha oklevél minősítést nem állapított meg a felsőoktatási intézmény. </a:t>
            </a:r>
          </a:p>
          <a:p>
            <a:endParaRPr lang="hu-H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u-HU" sz="3200" b="1" dirty="0" smtClean="0"/>
              <a:t>Pontszámítás</a:t>
            </a:r>
            <a:endParaRPr lang="hu-HU" sz="3200" dirty="0"/>
          </a:p>
        </p:txBody>
      </p:sp>
      <p:pic>
        <p:nvPicPr>
          <p:cNvPr id="5" name="Picture 2" descr="http://www.kre.hu/nyiltnap/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5676629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786939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u-HU" sz="3200" dirty="0" smtClean="0"/>
              <a:t>WWW.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sz="800" dirty="0" smtClean="0"/>
          </a:p>
          <a:p>
            <a:pPr lvl="0"/>
            <a:r>
              <a:rPr lang="hu-H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felvi.hu</a:t>
            </a:r>
          </a:p>
          <a:p>
            <a:pPr lvl="0"/>
            <a:endParaRPr lang="hu-HU" sz="23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hu-HU" sz="23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kre.hu/btk/index.php/tanulmanyi-osztaly/felvetelizoknek.html</a:t>
            </a:r>
          </a:p>
          <a:p>
            <a:pPr lvl="0"/>
            <a:endParaRPr lang="hu-HU" sz="23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hu-H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kre.hu</a:t>
            </a:r>
            <a:r>
              <a:rPr lang="hu-H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</a:t>
            </a:r>
            <a:r>
              <a:rPr lang="hu-H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BTK</a:t>
            </a:r>
            <a:r>
              <a:rPr lang="hu-H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FELVÉTELI</a:t>
            </a:r>
            <a:endParaRPr lang="hu-HU" sz="23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hu-H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oktatas.hu</a:t>
            </a:r>
          </a:p>
          <a:p>
            <a:pPr lvl="0"/>
            <a:r>
              <a:rPr lang="hu-H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eduline.hu</a:t>
            </a:r>
          </a:p>
          <a:p>
            <a:pPr lvl="0"/>
            <a:r>
              <a:rPr lang="hu-H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diakhitel.hu</a:t>
            </a:r>
          </a:p>
          <a:p>
            <a:pPr lvl="0"/>
            <a:r>
              <a:rPr lang="hu-H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diakigazolvany.hu</a:t>
            </a:r>
          </a:p>
          <a:p>
            <a:endParaRPr lang="hu-HU" dirty="0"/>
          </a:p>
        </p:txBody>
      </p:sp>
      <p:pic>
        <p:nvPicPr>
          <p:cNvPr id="4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10618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052756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u-HU" dirty="0" smtClean="0"/>
              <a:t>További kérdésére szívesen válaszolunk: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www.kre.hu/</a:t>
            </a:r>
            <a:r>
              <a:rPr lang="hu-HU" dirty="0" err="1" smtClean="0"/>
              <a:t>btk</a:t>
            </a:r>
            <a:r>
              <a:rPr lang="hu-HU" dirty="0" smtClean="0"/>
              <a:t>/  </a:t>
            </a:r>
            <a:r>
              <a:rPr lang="hu-HU" b="1" dirty="0" smtClean="0"/>
              <a:t>Tanulmányi Osztály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pPr marL="0" indent="0" algn="ctr">
              <a:buNone/>
            </a:pPr>
            <a:endParaRPr lang="hu-HU" b="1" dirty="0" smtClean="0"/>
          </a:p>
          <a:p>
            <a:pPr marL="0" indent="0" algn="ctr">
              <a:buNone/>
            </a:pPr>
            <a:endParaRPr lang="hu-HU" b="1" dirty="0"/>
          </a:p>
          <a:p>
            <a:pPr marL="0" indent="0" algn="ctr">
              <a:buNone/>
            </a:pPr>
            <a:endParaRPr lang="hu-HU" b="1" dirty="0" smtClean="0"/>
          </a:p>
          <a:p>
            <a:pPr marL="0" indent="0" algn="ctr">
              <a:buNone/>
            </a:pPr>
            <a:r>
              <a:rPr lang="hu-HU" sz="3600" b="1" dirty="0" smtClean="0"/>
              <a:t>Köszönöm megtisztelő figyelmüket!</a:t>
            </a:r>
          </a:p>
          <a:p>
            <a:pPr marL="0" indent="0" algn="ctr">
              <a:buNone/>
            </a:pPr>
            <a:endParaRPr lang="hu-HU" sz="3600" b="1" dirty="0"/>
          </a:p>
          <a:p>
            <a:pPr marL="0" indent="0">
              <a:buNone/>
            </a:pPr>
            <a:endParaRPr lang="hu-HU" sz="3600" b="1" dirty="0" smtClean="0"/>
          </a:p>
          <a:p>
            <a:pPr marL="0" indent="0">
              <a:buNone/>
            </a:pPr>
            <a:endParaRPr lang="hu-HU" sz="3600" b="1" dirty="0"/>
          </a:p>
        </p:txBody>
      </p:sp>
      <p:pic>
        <p:nvPicPr>
          <p:cNvPr id="4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10618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46256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u-HU" b="1" u="sng" dirty="0" smtClean="0"/>
              <a:t/>
            </a:r>
            <a:br>
              <a:rPr lang="hu-HU" b="1" u="sng" dirty="0" smtClean="0"/>
            </a:br>
            <a:r>
              <a:rPr lang="hu-HU" altLang="hu-HU" sz="3100" b="1" dirty="0" smtClean="0">
                <a:solidFill>
                  <a:prstClr val="black"/>
                </a:solidFill>
              </a:rPr>
              <a:t>A 2017. </a:t>
            </a:r>
            <a:r>
              <a:rPr lang="hu-HU" altLang="hu-HU" sz="3100" b="1" dirty="0">
                <a:solidFill>
                  <a:prstClr val="black"/>
                </a:solidFill>
              </a:rPr>
              <a:t>évi általános felvételi eljárás főbb tudnivalói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24536"/>
          </a:xfrm>
        </p:spPr>
        <p:txBody>
          <a:bodyPr>
            <a:norm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altLang="hu-H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Felsőoktatási felvételi tájékoztató </a:t>
            </a:r>
            <a:r>
              <a:rPr lang="hu-HU" altLang="hu-HU" sz="1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2016. </a:t>
            </a:r>
            <a:r>
              <a:rPr lang="hu-HU" altLang="hu-H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december </a:t>
            </a:r>
            <a:r>
              <a:rPr lang="hu-HU" altLang="hu-HU" sz="1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22-én jelent meg. Elérhető </a:t>
            </a:r>
            <a:r>
              <a:rPr lang="hu-HU" altLang="hu-H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altLang="hu-HU" sz="1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www.felvi.hu</a:t>
            </a:r>
            <a:r>
              <a:rPr lang="hu-HU" altLang="hu-H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oldalon!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altLang="hu-H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Jelentkezés kizárólag elektronikusan a </a:t>
            </a:r>
            <a:r>
              <a:rPr lang="hu-HU" altLang="hu-HU" sz="1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www.felvi.hu</a:t>
            </a:r>
            <a:r>
              <a:rPr lang="hu-HU" altLang="hu-HU" sz="1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-n</a:t>
            </a:r>
            <a:r>
              <a:rPr lang="hu-HU" altLang="hu-H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altLang="hu-H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Hivatalos kiegészítés </a:t>
            </a:r>
            <a:r>
              <a:rPr lang="hu-HU" altLang="hu-H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várható megjelenése</a:t>
            </a:r>
            <a:r>
              <a:rPr lang="hu-HU" altLang="hu-H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altLang="hu-H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2017.  január 31. </a:t>
            </a:r>
            <a:r>
              <a:rPr lang="hu-HU" altLang="hu-H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hu-HU" altLang="hu-HU" sz="1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www.felvi.hu-n</a:t>
            </a:r>
            <a:r>
              <a:rPr lang="hu-HU" altLang="hu-H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altLang="hu-H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Jelentkezési határidő: </a:t>
            </a:r>
            <a:r>
              <a:rPr lang="hu-HU" altLang="hu-H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2017. </a:t>
            </a:r>
            <a:r>
              <a:rPr lang="hu-HU" altLang="hu-H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február 15.</a:t>
            </a:r>
            <a:endParaRPr lang="hu-HU" altLang="hu-HU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altLang="hu-H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Három </a:t>
            </a:r>
            <a:r>
              <a:rPr lang="hu-HU" altLang="hu-H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képzés megjelölésére díjmentesen van lehetőség. </a:t>
            </a:r>
            <a:r>
              <a:rPr lang="hu-HU" altLang="hu-H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további jelentkezési helyekért 2000-2000 Ft kiegészítő díjat kell fizetni.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hu-HU" altLang="hu-H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jelentkezéskor rangsort kell felállítani, amely később még egyszer módosítható. Az </a:t>
            </a:r>
            <a:r>
              <a:rPr lang="hu-HU" altLang="hu-H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osztott </a:t>
            </a:r>
            <a:r>
              <a:rPr lang="hu-HU" altLang="hu-H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kétszakos tanárképzés egy jelentkezési helynek számít!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altLang="hu-H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Sorrendmódosítás, dokumentumpótlás határideje: </a:t>
            </a:r>
            <a:r>
              <a:rPr lang="hu-HU" alt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2017.  július </a:t>
            </a:r>
            <a:r>
              <a:rPr lang="hu-HU" alt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</a:t>
            </a:r>
            <a:r>
              <a:rPr lang="hu-HU" altLang="hu-H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altLang="hu-HU" sz="18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Sorrendmódosítás kizárólag egyszer lehetséges!</a:t>
            </a:r>
          </a:p>
          <a:p>
            <a:pPr marL="0" indent="0" algn="just">
              <a:spcBef>
                <a:spcPts val="200"/>
              </a:spcBef>
              <a:buNone/>
            </a:pP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Amennyiben a jelentkező ugyanazon jelentkezési hely több finanszírozási formáját is megjelöli (a finanszírozási forma magyar állami ösztöndíjjal támogatott vagy önköltséges lehet), akkor az a maximálisan megjelölhető jelentkezési helyek számát tekintve egy jelentkezési helynek tekintendő.</a:t>
            </a:r>
          </a:p>
          <a:p>
            <a:pPr marL="0" indent="0" algn="just">
              <a:spcBef>
                <a:spcPts val="200"/>
              </a:spcBef>
              <a:buNone/>
            </a:pPr>
            <a:endParaRPr lang="hu-HU" altLang="hu-HU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1800" b="1" dirty="0" smtClean="0">
              <a:solidFill>
                <a:srgbClr val="0070C0"/>
              </a:solidFill>
            </a:endParaRPr>
          </a:p>
          <a:p>
            <a:endParaRPr lang="hu-HU" sz="2000" dirty="0">
              <a:solidFill>
                <a:srgbClr val="0070C0"/>
              </a:solidFill>
            </a:endParaRPr>
          </a:p>
          <a:p>
            <a:endParaRPr lang="hu-HU" dirty="0"/>
          </a:p>
        </p:txBody>
      </p:sp>
      <p:pic>
        <p:nvPicPr>
          <p:cNvPr id="6" name="Picture 2" descr="http://www.kre.hu/nyiltnap/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54448" y="5877271"/>
            <a:ext cx="2376264" cy="9807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91921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600201"/>
            <a:ext cx="8435280" cy="4493096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Ügyfélkapu </a:t>
            </a:r>
            <a:r>
              <a:rPr lang="hu-H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regisztráción keresztüli </a:t>
            </a:r>
            <a:r>
              <a:rPr lang="hu-H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hitelesítés</a:t>
            </a:r>
            <a:r>
              <a:rPr lang="hu-H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vagy E-felvételit hitelesítő adatlapok beküldésének határideje: </a:t>
            </a:r>
            <a:r>
              <a:rPr lang="hu-HU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2017. </a:t>
            </a:r>
            <a:r>
              <a:rPr lang="hu-HU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február </a:t>
            </a:r>
            <a:r>
              <a:rPr lang="hu-HU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</a:t>
            </a:r>
            <a:endParaRPr lang="hu-HU" sz="7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u-H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még nem rendelkezik ügyfélkapu regisztrációval:</a:t>
            </a:r>
            <a:r>
              <a:rPr lang="hu-H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egyszeri regisztrációt bármely </a:t>
            </a:r>
            <a:r>
              <a:rPr lang="hu-HU" sz="7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okmányirodában</a:t>
            </a:r>
            <a:r>
              <a:rPr lang="hu-H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meg lehet tenni. Ezt követően az E-felvételi felületén található </a:t>
            </a:r>
            <a:r>
              <a:rPr lang="hu-HU" sz="7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hitelesítés funkció használatával </a:t>
            </a:r>
            <a:r>
              <a:rPr lang="hu-H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két rendszerbe történő párhuzamos bejelentkezés után a hitelesítés automatikusan megtörténik, melyről elektronikus értesítést kap.</a:t>
            </a:r>
            <a:endParaRPr lang="hu-H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u-H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Amennyiben a jelentkező nem él az Ügyfélkapun keresztül történő hitelesítési lehetőséggel </a:t>
            </a:r>
            <a:r>
              <a:rPr lang="hu-H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akkor</a:t>
            </a:r>
            <a:r>
              <a:rPr lang="hu-H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űrlapok kitöltése </a:t>
            </a:r>
            <a:r>
              <a:rPr lang="hu-H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adatainak ellenőrzése és mentése</a:t>
            </a:r>
            <a:r>
              <a:rPr lang="hu-H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hu-H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után ki kell nyomtatnia a felületről az </a:t>
            </a:r>
            <a:r>
              <a:rPr lang="hu-H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ún. hitelesítő adatlapot </a:t>
            </a:r>
            <a:r>
              <a:rPr lang="hu-H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és azt aláírásával hitelesítve </a:t>
            </a:r>
            <a:r>
              <a:rPr lang="hu-H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u-H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ajánlott (könyvelt) küldeményként</a:t>
            </a:r>
            <a:r>
              <a:rPr lang="hu-H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hu-H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postáznia kell a következő címre: Oktatási Hivatal, 1380 Budapest, Pf. 1190. 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hu-HU" sz="7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jelentkező jelentkezési szándéka a hitelesítés után válik érvényessé.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hu-H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Ponthatárok, a felvételi eredmények várható kihirdetése</a:t>
            </a:r>
            <a:r>
              <a:rPr lang="hu-H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2017. július </a:t>
            </a:r>
            <a:r>
              <a:rPr lang="hu-HU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26. </a:t>
            </a:r>
            <a:endParaRPr lang="hu-HU" sz="3600" dirty="0"/>
          </a:p>
        </p:txBody>
      </p:sp>
      <p:sp>
        <p:nvSpPr>
          <p:cNvPr id="4" name="Cím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3200" b="1" u="sng" dirty="0" smtClean="0"/>
              <a:t/>
            </a:r>
            <a:br>
              <a:rPr lang="hu-HU" sz="3200" b="1" u="sng" dirty="0" smtClean="0"/>
            </a:br>
            <a:r>
              <a:rPr lang="hu-HU" altLang="hu-HU" sz="2800" b="1" dirty="0">
                <a:solidFill>
                  <a:prstClr val="black"/>
                </a:solidFill>
              </a:rPr>
              <a:t>A </a:t>
            </a:r>
            <a:r>
              <a:rPr lang="hu-HU" altLang="hu-HU" sz="2800" b="1" dirty="0" smtClean="0">
                <a:solidFill>
                  <a:prstClr val="black"/>
                </a:solidFill>
              </a:rPr>
              <a:t>2017. </a:t>
            </a:r>
            <a:r>
              <a:rPr lang="hu-HU" altLang="hu-HU" sz="2800" b="1" dirty="0">
                <a:solidFill>
                  <a:prstClr val="black"/>
                </a:solidFill>
              </a:rPr>
              <a:t>évi általános felvételi eljárás főbb tudnivalói</a:t>
            </a:r>
            <a:r>
              <a:rPr lang="hu-HU" sz="3200" dirty="0"/>
              <a:t/>
            </a:r>
            <a:br>
              <a:rPr lang="hu-HU" sz="3200" dirty="0"/>
            </a:br>
            <a:endParaRPr lang="hu-HU" sz="3200" dirty="0"/>
          </a:p>
        </p:txBody>
      </p:sp>
      <p:pic>
        <p:nvPicPr>
          <p:cNvPr id="5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79" y="5810618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83385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u-HU" sz="3200" b="1" dirty="0" smtClean="0"/>
              <a:t>Bemeneti feltétel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jelentkezés benyújtása előtt, mindenképpen tudni kell, hogy az adott mesterképzésre való jelentkezéshez </a:t>
            </a:r>
            <a:r>
              <a:rPr lang="hu-H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milyen </a:t>
            </a:r>
            <a:r>
              <a:rPr lang="hu-HU" sz="1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képzésben </a:t>
            </a:r>
            <a:r>
              <a:rPr lang="hu-H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szerzett oklevél szükséges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 ez alapján Ön nem teljes kreditértékű oklevéllel rendelkezik, úgy a megjelölt felsőoktatási intézménynél ún. </a:t>
            </a:r>
            <a:r>
              <a:rPr lang="hu-H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előzetes kreditelismerési eljárás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kell kezdeményeznie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előzményként elfogadott szakok három csoportra </a:t>
            </a: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oszthatók: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teljes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kreditérték beszámítással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figyelembe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vehető (nem kell előzetes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kreditelismerési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eljárás)</a:t>
            </a: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meghatározott szakterületi kreditek teljesítésével elsősorban figyelembe vehető szakok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kell </a:t>
            </a:r>
            <a:r>
              <a:rPr lang="hu-H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előzetes kreditelismerési </a:t>
            </a:r>
            <a:r>
              <a:rPr lang="hu-H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eljárás)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meghatározott szakterületi kreditek teljesítésével bármely egyéb szak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(kell előzetes kreditelismerési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eljárás)</a:t>
            </a:r>
          </a:p>
          <a:p>
            <a:pPr marL="457200" lvl="1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1200"/>
              </a:spcBef>
              <a:buNone/>
            </a:pPr>
            <a:endParaRPr lang="hu-H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hu-HU" dirty="0"/>
          </a:p>
        </p:txBody>
      </p:sp>
      <p:pic>
        <p:nvPicPr>
          <p:cNvPr id="4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79" y="5810618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54213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78112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Amennyiben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jelentkező korábbi tanulmányai alapján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 ismerhető el a képzési és kimeneti követelményekben minimálisan meghatározott szakterületi kredit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és a felvételi összpontszáma elérné az adott mesterképzési szakon meghatározott felvételi ponthatárt,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abban az esetben sem nyerhet besorolást és az alapján felvételt az adott mesterképzési szakra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Amennyiben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jelentkező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csak a minimálisan előírt szakterületi kreditszámmal rendelkezik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akkor a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jelentkező felvehető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ugyan,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képzési és kimeneti követelményekben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előírt minimális, valamint szükséges kreditszám különbözetét a mesterfokozat megszerzésére irányuló képzéssel párhuzamosan, az első két félévben, a felsőoktatási intézmény tanulmányi és vizsgaszabályzatában meghatározottak szerint meg kell szereznie</a:t>
            </a: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2017. </a:t>
            </a:r>
            <a:r>
              <a:rPr lang="hu-H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évi általános felsőoktatási felvételi eljárásban már kizárólag a kreditelismerésről szóló határozatot kell központilag </a:t>
            </a:r>
            <a:r>
              <a:rPr lang="hu-H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benyújtani, feltölteni a </a:t>
            </a:r>
            <a:r>
              <a:rPr lang="hu-HU" sz="1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felvi.hu</a:t>
            </a:r>
            <a:r>
              <a:rPr lang="hu-H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oldalra.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hu-H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hu-H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u-HU" sz="3200" b="1" dirty="0" smtClean="0"/>
              <a:t>Bemeneti feltétel</a:t>
            </a:r>
            <a:endParaRPr lang="hu-HU" sz="3200" b="1" dirty="0"/>
          </a:p>
        </p:txBody>
      </p:sp>
      <p:pic>
        <p:nvPicPr>
          <p:cNvPr id="5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5661248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72068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hu-HU" sz="3200" b="1" dirty="0" smtClean="0"/>
              <a:t>MA képzésre az vehető fel, aki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hu-HU" altLang="hu-H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aki </a:t>
            </a:r>
            <a:r>
              <a:rPr lang="hu-HU" altLang="hu-H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legalább egy jelentkezési helyre a jelentkezési határidőig </a:t>
            </a:r>
            <a:r>
              <a:rPr lang="hu-HU" altLang="hu-H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altLang="hu-H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2017. </a:t>
            </a:r>
            <a:r>
              <a:rPr lang="hu-HU" altLang="hu-H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február 15. hétfő) </a:t>
            </a:r>
            <a:r>
              <a:rPr lang="hu-HU" altLang="hu-H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érvényes jelentkezést nyújtott be (max. 6 képzésre lehet jelentkezni</a:t>
            </a:r>
            <a:r>
              <a:rPr lang="hu-HU" altLang="hu-H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hu-H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megfelelő </a:t>
            </a:r>
            <a:r>
              <a:rPr lang="hu-H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oklevéllel és szakos </a:t>
            </a:r>
            <a:r>
              <a:rPr lang="hu-H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kreditmennyiséggel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rendelkezik;</a:t>
            </a:r>
            <a:endParaRPr lang="hu-H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hu-HU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nyelvszakok esetén az előírt nyelvvizsgával és </a:t>
            </a:r>
            <a:r>
              <a:rPr lang="hu-HU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nyelvtudással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rendelkezik;</a:t>
            </a: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hu-HU" sz="2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megjelent a motivációs </a:t>
            </a:r>
            <a:r>
              <a:rPr lang="hu-HU" sz="2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elbeszélgetésen;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hu-HU" sz="2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sz="2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kért dokumentumokat beadta, felcsatolta a </a:t>
            </a:r>
            <a:r>
              <a:rPr lang="hu-HU" sz="2000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felvi.hu</a:t>
            </a:r>
            <a:r>
              <a:rPr lang="hu-HU" sz="2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oldalra;</a:t>
            </a: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</a:pP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eléri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minimum ponthatárt </a:t>
            </a:r>
            <a:r>
              <a:rPr lang="hu-H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(50 pont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az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adott képzésen az intézmények által megadott kapacitásszám és a jelentkezők számának függvényében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várható </a:t>
            </a:r>
            <a:r>
              <a:rPr lang="hu-H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2017. </a:t>
            </a:r>
            <a:r>
              <a:rPr lang="hu-H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július </a:t>
            </a:r>
            <a:r>
              <a:rPr lang="hu-H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második felében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megállapított ponthatárt;</a:t>
            </a:r>
            <a:endParaRPr lang="hu-H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10618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2789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u-HU" sz="3200" b="1" dirty="0" smtClean="0"/>
              <a:t>Felvételi vizsga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  <a:ln>
            <a:noFill/>
          </a:ln>
        </p:spPr>
        <p:txBody>
          <a:bodyPr>
            <a:normAutofit fontScale="92500"/>
          </a:bodyPr>
          <a:lstStyle/>
          <a:p>
            <a:endParaRPr lang="hu-HU" sz="1200" dirty="0" smtClean="0"/>
          </a:p>
          <a:p>
            <a:pPr algn="just">
              <a:spcBef>
                <a:spcPts val="1200"/>
              </a:spcBef>
            </a:pP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Minden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mesterképzésre jelentkezett „leendő” hallgatót behívunk egy </a:t>
            </a:r>
            <a:r>
              <a:rPr lang="hu-H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szóbeli/motivációs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r>
              <a:rPr lang="hu-H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beszélgetés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re, ahol a szakmai ismereteket is vizsgálja a 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Felvételi Bizottság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1200"/>
              </a:spcBef>
            </a:pP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beszélgetések </a:t>
            </a:r>
            <a:r>
              <a:rPr lang="hu-H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időpont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jai </a:t>
            </a:r>
            <a:r>
              <a:rPr lang="hu-H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megtalálható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 a </a:t>
            </a:r>
            <a:r>
              <a:rPr lang="hu-H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Felvételi tájékoztató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ban, 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május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hónap folyamán ezzel kapcsolatosan </a:t>
            </a:r>
            <a:r>
              <a:rPr lang="hu-H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tájékoztató </a:t>
            </a:r>
            <a:r>
              <a:rPr lang="hu-H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e-mailt küldünk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pszichológia mesterképzési szakra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jelentkezők írásbeli és szóbeli vizsgán vesznek részt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Írásbeli vizsga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az elméleti tesztkérdések az Egyetem honlapján megtalálható - </a:t>
            </a:r>
            <a:r>
              <a:rPr 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www.kre.hu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(BTK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Felvételi, MA pszichológia) - 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szakirodalom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alapján kerülnek meghatározásra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szóbeli vizsgára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(szakmai és motivációs beszélgetés), azok a jelentkezők kerülnek behívásra, akik az írásbeli vizsgán legalább 5 pontot elérnek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hu-HU" sz="2400" dirty="0"/>
              <a:t/>
            </a:r>
            <a:br>
              <a:rPr lang="hu-HU" sz="2400" dirty="0"/>
            </a:br>
            <a:endParaRPr lang="hu-HU" sz="2400" dirty="0" smtClean="0"/>
          </a:p>
          <a:p>
            <a:pPr>
              <a:spcBef>
                <a:spcPts val="1200"/>
              </a:spcBef>
            </a:pPr>
            <a:endParaRPr lang="hu-HU" sz="2400" dirty="0"/>
          </a:p>
        </p:txBody>
      </p:sp>
      <p:pic>
        <p:nvPicPr>
          <p:cNvPr id="4" name="Picture 2" descr="http://www.kre.hu/nyiltnap/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079" y="5775019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07075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Figyelem! NEM kell feltölteni az alábbi </a:t>
            </a: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dokumentumokat</a:t>
            </a:r>
          </a:p>
          <a:p>
            <a:pPr>
              <a:buFont typeface="+mj-lt"/>
              <a:buAutoNum type="arabicPeriod"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2003. január 1-je után megszerzett államilag elismert nyelvvizsgák esetében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elektronikus jelentkezés során a bizonyítvány adatainak megadása kötelező (nyelv megnevezése, foka, típusa, bizonyítvány száma, anyakönyvi szám). Az államilag elismert nyelvvizsga-bizonyítvány hitelességének az ellenőrzése a nyelvvizsgák nyelvvizsga-anyakönyveinek nyilvántartásából történik.</a:t>
            </a:r>
          </a:p>
          <a:p>
            <a:pPr algn="just"/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2006. január 1-je után kibocsátott magyar rendszerű érettségi bizonyítványban és érettségi tanúsítvány(ok)</a:t>
            </a:r>
            <a:r>
              <a:rPr lang="hu-H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szereplő érettségi vizsgaeredményeket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Hivatal a köznevelés információs rendszeréből elektronikus úton használja fel.</a:t>
            </a:r>
          </a:p>
          <a:p>
            <a:pPr marL="0" indent="0">
              <a:buNone/>
            </a:pPr>
            <a:r>
              <a:rPr lang="hu-H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jelentkező az e-ügyintézés keretében folyamatosan nyomon követheti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nyelvvizsga-anyakönyveinek nyilvántartásából és a köznevelés információs rendszeréből átkerült adatait. Amennyiben van olyan érettségi, illetve nyelvvizsga eredménye, amelyet nem lát az E-felvételiben, azt az e-ügyintézés keretében dokumentum feltöltésével jelezze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ím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3200" b="1" dirty="0"/>
              <a:t>Figyelem! NEM kell feltölteni az alábbi dokumentumokat:</a:t>
            </a:r>
            <a:endParaRPr lang="hu-HU" dirty="0"/>
          </a:p>
        </p:txBody>
      </p:sp>
      <p:pic>
        <p:nvPicPr>
          <p:cNvPr id="5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56" y="5810618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28523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u-HU" sz="3200" b="1" dirty="0"/>
              <a:t>Újabb oklevelet </a:t>
            </a:r>
            <a:r>
              <a:rPr lang="hu-HU" sz="3200" b="1" dirty="0" smtClean="0"/>
              <a:t>adó (osztott) tanárképzés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23518"/>
          </a:xfrm>
          <a:ln>
            <a:noFill/>
          </a:ln>
        </p:spPr>
        <p:txBody>
          <a:bodyPr>
            <a:normAutofit lnSpcReduction="10000"/>
          </a:bodyPr>
          <a:lstStyle/>
          <a:p>
            <a:pPr>
              <a:spcAft>
                <a:spcPts val="400"/>
              </a:spcAft>
            </a:pPr>
            <a:r>
              <a:rPr lang="hu-H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Általános </a:t>
            </a:r>
            <a:r>
              <a:rPr lang="hu-H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iskolai tanár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szakképzettséget követően</a:t>
            </a:r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illetve  </a:t>
            </a:r>
            <a:r>
              <a:rPr lang="hu-H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főiskolai szintű tanári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szakképzettséget </a:t>
            </a:r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követően </a:t>
            </a:r>
            <a:r>
              <a:rPr lang="hu-H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ugyanazon </a:t>
            </a:r>
            <a:r>
              <a:rPr lang="hu-H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szakterületen a középiskolai tanári szakképzettség megszerzésére irányuló </a:t>
            </a:r>
            <a:r>
              <a:rPr lang="hu-H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képzésben </a:t>
            </a:r>
            <a:r>
              <a:rPr lang="hu-H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hu-H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félév 60 kredit</a:t>
            </a:r>
            <a:r>
              <a:rPr lang="hu-H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spcAft>
                <a:spcPts val="400"/>
              </a:spcAft>
            </a:pPr>
            <a:r>
              <a:rPr lang="hu-H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Egyetemi </a:t>
            </a:r>
            <a:r>
              <a:rPr lang="hu-H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szintű vagy főiskolai szintű, illetve a mesterfokozatú tanári 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szakképzettséget</a:t>
            </a:r>
            <a:r>
              <a:rPr lang="hu-H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követően, újabb tanári szakképzettség megszerzésére irányuló </a:t>
            </a:r>
            <a:r>
              <a:rPr lang="hu-H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képzésben </a:t>
            </a:r>
            <a:r>
              <a:rPr lang="hu-H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félév, </a:t>
            </a:r>
            <a:r>
              <a:rPr lang="hu-H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120 </a:t>
            </a:r>
            <a:r>
              <a:rPr lang="hu-H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kredit</a:t>
            </a:r>
            <a:r>
              <a:rPr lang="hu-H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spcAft>
                <a:spcPts val="400"/>
              </a:spcAft>
            </a:pPr>
            <a:r>
              <a:rPr lang="hu-H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Tanító </a:t>
            </a:r>
            <a:r>
              <a:rPr lang="hu-H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szakképzettség birtokában, 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a tanári szakképzettség szakterületi ismerete 100 kredit, akkor</a:t>
            </a:r>
            <a:r>
              <a:rPr lang="hu-H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félév 120 kredit (ált. isk</a:t>
            </a:r>
            <a:r>
              <a:rPr lang="hu-H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tanár lesz)</a:t>
            </a:r>
            <a:r>
              <a:rPr lang="hu-H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a tanári szakképzettség szakterületi ismerete 130 kredit, akkor </a:t>
            </a:r>
            <a:r>
              <a:rPr lang="hu-H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képzési </a:t>
            </a:r>
            <a:r>
              <a:rPr lang="hu-H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idő 5 félév, 150 kredit (közép. isk. </a:t>
            </a:r>
            <a:r>
              <a:rPr lang="hu-H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tanár lesz)</a:t>
            </a:r>
            <a:r>
              <a:rPr lang="hu-H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spcAft>
                <a:spcPts val="400"/>
              </a:spcAft>
            </a:pPr>
            <a:r>
              <a:rPr lang="hu-H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hu-H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zakoktató </a:t>
            </a:r>
            <a:r>
              <a:rPr lang="hu-H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szakképzettség birtokában szakmai tanári szakképzettség megszerzésére irányuló mesterképzésben </a:t>
            </a:r>
            <a:r>
              <a:rPr lang="hu-H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félév, 120 kredit</a:t>
            </a:r>
            <a:r>
              <a:rPr lang="hu-H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400"/>
              </a:spcAft>
            </a:pPr>
            <a:r>
              <a:rPr lang="hu-H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 </a:t>
            </a:r>
            <a:r>
              <a:rPr lang="hu-H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tanári szakon szerzett </a:t>
            </a:r>
            <a:r>
              <a:rPr lang="hu-H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mesterfokozatot (MA diszciplináris vagy bölcsész végzettség) követően ugyanazon </a:t>
            </a:r>
            <a:r>
              <a:rPr lang="hu-H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szakterületen a középiskolai tanári szakképzettség megszerzésére </a:t>
            </a:r>
            <a:r>
              <a:rPr lang="hu-H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irányuló </a:t>
            </a:r>
            <a:r>
              <a:rPr lang="hu-H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képzésben: </a:t>
            </a:r>
            <a:r>
              <a:rPr lang="hu-H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félév, 60 kredit</a:t>
            </a:r>
            <a:r>
              <a:rPr lang="hu-H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hu-HU" sz="1600" u="sng" dirty="0" err="1"/>
              <a:t>Idegennyelvi</a:t>
            </a:r>
            <a:r>
              <a:rPr lang="hu-HU" sz="1600" u="sng" dirty="0"/>
              <a:t> követelmények:</a:t>
            </a:r>
            <a:endParaRPr lang="hu-HU" sz="16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Nyelvszakok 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esetén </a:t>
            </a:r>
            <a:r>
              <a:rPr lang="hu-H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komplex felsőfokú nyelvvizsga </a:t>
            </a:r>
            <a:r>
              <a:rPr lang="hu-H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bemeneti feltétel!</a:t>
            </a:r>
          </a:p>
          <a:p>
            <a:pPr marL="0" indent="0">
              <a:buNone/>
            </a:pP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mesterfokozat megszerzéséhez 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Európai Unió és az Egyesült Nemzetek Szervezete (ENSZ) hivatalos nyelveiből </a:t>
            </a:r>
            <a:r>
              <a:rPr lang="hu-H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legalább egy, államilag elismert középfokú (B2) komplex típusú nyelvvizsga 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vagy ezzel egyenértékű érettségi bizonyítvány vagy oklevél szükséges</a:t>
            </a:r>
            <a:r>
              <a:rPr lang="hu-HU" sz="1600" dirty="0"/>
              <a:t>.</a:t>
            </a:r>
          </a:p>
          <a:p>
            <a:pPr marL="0" indent="0">
              <a:buNone/>
            </a:pPr>
            <a:endParaRPr lang="hu-H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1213" y="6021288"/>
            <a:ext cx="1722787" cy="7593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47973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1268</Words>
  <Application>Microsoft Office PowerPoint</Application>
  <PresentationFormat>Diavetítés a képernyőre (4:3 oldalarány)</PresentationFormat>
  <Paragraphs>130</Paragraphs>
  <Slides>16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Office-téma</vt:lpstr>
      <vt:lpstr>Károli Gáspár Református Egyetem Bölcsészettudományi Kar</vt:lpstr>
      <vt:lpstr> A 2017. évi általános felvételi eljárás főbb tudnivalói </vt:lpstr>
      <vt:lpstr> A 2017. évi általános felvételi eljárás főbb tudnivalói </vt:lpstr>
      <vt:lpstr>Bemeneti feltétel</vt:lpstr>
      <vt:lpstr>Bemeneti feltétel</vt:lpstr>
      <vt:lpstr>MA képzésre az vehető fel, aki</vt:lpstr>
      <vt:lpstr>Felvételi vizsga</vt:lpstr>
      <vt:lpstr>Figyelem! NEM kell feltölteni az alábbi dokumentumokat:</vt:lpstr>
      <vt:lpstr>Újabb oklevelet adó (osztott) tanárképzés</vt:lpstr>
      <vt:lpstr>Magyar mint idegen nyelv tanára szakképzettség megszerzése</vt:lpstr>
      <vt:lpstr>Tanárképzés-választó alkalmazás</vt:lpstr>
      <vt:lpstr>Pontszámítás</vt:lpstr>
      <vt:lpstr> Pontszámítás PSZICHOLÓGIA (nappali képzés) </vt:lpstr>
      <vt:lpstr>Pontszámítás</vt:lpstr>
      <vt:lpstr>WWW.</vt:lpstr>
      <vt:lpstr>További kérdésére szívesen válaszolunk:  www.kre.hu/btk/  Tanulmányi Osztály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Károli Gáspár Református Egyetem Bölcsészettudományi Kar</dc:title>
  <dc:creator>Határ Anita</dc:creator>
  <cp:lastModifiedBy>Hranecz Krisztián</cp:lastModifiedBy>
  <cp:revision>78</cp:revision>
  <dcterms:created xsi:type="dcterms:W3CDTF">2015-01-26T09:08:55Z</dcterms:created>
  <dcterms:modified xsi:type="dcterms:W3CDTF">2017-02-02T14:05:41Z</dcterms:modified>
</cp:coreProperties>
</file>