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59" r:id="rId5"/>
    <p:sldId id="260" r:id="rId6"/>
    <p:sldId id="261" r:id="rId7"/>
    <p:sldId id="262" r:id="rId8"/>
    <p:sldId id="263" r:id="rId9"/>
    <p:sldId id="264" r:id="rId10"/>
    <p:sldId id="265" r:id="rId11"/>
    <p:sldId id="266" r:id="rId12"/>
    <p:sldId id="292" r:id="rId13"/>
    <p:sldId id="287" r:id="rId14"/>
    <p:sldId id="288" r:id="rId15"/>
    <p:sldId id="289" r:id="rId16"/>
    <p:sldId id="290" r:id="rId17"/>
    <p:sldId id="267" r:id="rId18"/>
    <p:sldId id="293" r:id="rId19"/>
    <p:sldId id="268" r:id="rId20"/>
    <p:sldId id="269" r:id="rId21"/>
    <p:sldId id="270" r:id="rId22"/>
    <p:sldId id="279" r:id="rId23"/>
    <p:sldId id="280" r:id="rId24"/>
    <p:sldId id="283" r:id="rId25"/>
    <p:sldId id="281" r:id="rId26"/>
    <p:sldId id="271" r:id="rId27"/>
    <p:sldId id="282" r:id="rId28"/>
    <p:sldId id="278" r:id="rId29"/>
    <p:sldId id="272" r:id="rId30"/>
    <p:sldId id="273" r:id="rId31"/>
    <p:sldId id="284" r:id="rId32"/>
    <p:sldId id="274" r:id="rId33"/>
    <p:sldId id="275" r:id="rId34"/>
    <p:sldId id="277" r:id="rId3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CA17A0A-6846-4E82-985C-D22FDD40BEDC}"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2371973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CA17A0A-6846-4E82-985C-D22FDD40BEDC}"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171039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CA17A0A-6846-4E82-985C-D22FDD40BEDC}"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403550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CA17A0A-6846-4E82-985C-D22FDD40BEDC}"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8587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CA17A0A-6846-4E82-985C-D22FDD40BEDC}" type="datetimeFigureOut">
              <a:rPr lang="hu-HU" smtClean="0"/>
              <a:t>2023. 08. 30.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242255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CA17A0A-6846-4E82-985C-D22FDD40BEDC}"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183600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CA17A0A-6846-4E82-985C-D22FDD40BEDC}" type="datetimeFigureOut">
              <a:rPr lang="hu-HU" smtClean="0"/>
              <a:t>2023. 08. 30.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84732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CA17A0A-6846-4E82-985C-D22FDD40BEDC}" type="datetimeFigureOut">
              <a:rPr lang="hu-HU" smtClean="0"/>
              <a:t>2023. 08. 30.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318379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CA17A0A-6846-4E82-985C-D22FDD40BEDC}" type="datetimeFigureOut">
              <a:rPr lang="hu-HU" smtClean="0"/>
              <a:t>2023. 08. 30.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228543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CA17A0A-6846-4E82-985C-D22FDD40BEDC}"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35034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CA17A0A-6846-4E82-985C-D22FDD40BEDC}" type="datetimeFigureOut">
              <a:rPr lang="hu-HU" smtClean="0"/>
              <a:t>2023. 08. 30.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C3C5DC3-8F95-4625-A65F-C9333423A9E4}" type="slidenum">
              <a:rPr lang="hu-HU" smtClean="0"/>
              <a:t>‹#›</a:t>
            </a:fld>
            <a:endParaRPr lang="hu-HU"/>
          </a:p>
        </p:txBody>
      </p:sp>
    </p:spTree>
    <p:extLst>
      <p:ext uri="{BB962C8B-B14F-4D97-AF65-F5344CB8AC3E}">
        <p14:creationId xmlns:p14="http://schemas.microsoft.com/office/powerpoint/2010/main" val="1810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17A0A-6846-4E82-985C-D22FDD40BEDC}" type="datetimeFigureOut">
              <a:rPr lang="hu-HU" smtClean="0"/>
              <a:t>2023. 08. 30.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C5DC3-8F95-4625-A65F-C9333423A9E4}" type="slidenum">
              <a:rPr lang="hu-HU" smtClean="0"/>
              <a:t>‹#›</a:t>
            </a:fld>
            <a:endParaRPr lang="hu-HU"/>
          </a:p>
        </p:txBody>
      </p:sp>
    </p:spTree>
    <p:extLst>
      <p:ext uri="{BB962C8B-B14F-4D97-AF65-F5344CB8AC3E}">
        <p14:creationId xmlns:p14="http://schemas.microsoft.com/office/powerpoint/2010/main" val="213980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rMbATaj7Il8" TargetMode="External"/><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194.95.188.16/?qu=Agrikultur" TargetMode="External"/><Relationship Id="rId2" Type="http://schemas.openxmlformats.org/officeDocument/2006/relationships/hyperlink" Target="http://194.95.188.16/?qu=Kult"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49879" y="1738003"/>
            <a:ext cx="9144000" cy="4355023"/>
          </a:xfrm>
        </p:spPr>
        <p:txBody>
          <a:bodyPr>
            <a:normAutofit fontScale="90000"/>
          </a:bodyPr>
          <a:lstStyle/>
          <a:p>
            <a:r>
              <a:rPr lang="hu-HU" b="1" dirty="0" smtClean="0"/>
              <a:t/>
            </a:r>
            <a:br>
              <a:rPr lang="hu-HU" b="1" dirty="0" smtClean="0"/>
            </a:br>
            <a:r>
              <a:rPr lang="hu-HU" b="1" dirty="0"/>
              <a:t/>
            </a:r>
            <a:br>
              <a:rPr lang="hu-HU" b="1" dirty="0"/>
            </a:br>
            <a:r>
              <a:rPr lang="hu-HU" b="1" dirty="0"/>
              <a:t/>
            </a:r>
            <a:br>
              <a:rPr lang="hu-HU" b="1" dirty="0"/>
            </a:br>
            <a:r>
              <a:rPr lang="hu-HU" b="1" dirty="0" smtClean="0"/>
              <a:t>Géza Horváth</a:t>
            </a:r>
            <a:br>
              <a:rPr lang="hu-HU" b="1" dirty="0" smtClean="0"/>
            </a:br>
            <a:r>
              <a:rPr lang="hu-HU" b="1" dirty="0" smtClean="0"/>
              <a:t/>
            </a:r>
            <a:br>
              <a:rPr lang="hu-HU" b="1" dirty="0" smtClean="0"/>
            </a:br>
            <a:r>
              <a:rPr lang="hu-HU" b="1" dirty="0" err="1" smtClean="0"/>
              <a:t>Einführung</a:t>
            </a:r>
            <a:r>
              <a:rPr lang="hu-HU" b="1" dirty="0" smtClean="0"/>
              <a:t> </a:t>
            </a:r>
            <a:r>
              <a:rPr lang="hu-HU" b="1" dirty="0"/>
              <a:t>in die </a:t>
            </a:r>
            <a:r>
              <a:rPr lang="hu-HU" b="1" dirty="0" err="1" smtClean="0"/>
              <a:t>Kulturwissenschaft</a:t>
            </a:r>
            <a:r>
              <a:rPr lang="hu-HU" b="1" dirty="0" smtClean="0"/>
              <a:t> I.</a:t>
            </a:r>
            <a:br>
              <a:rPr lang="hu-HU" b="1" dirty="0" smtClean="0"/>
            </a:br>
            <a:endParaRPr lang="hu-HU"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67125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39018"/>
            <a:ext cx="10515600" cy="1251085"/>
          </a:xfrm>
        </p:spPr>
        <p:txBody>
          <a:bodyPr>
            <a:normAutofit fontScale="90000"/>
          </a:bodyPr>
          <a:lstStyle/>
          <a:p>
            <a:pPr lvl="0" algn="ctr">
              <a:spcBef>
                <a:spcPts val="1000"/>
              </a:spcBef>
            </a:pPr>
            <a:r>
              <a:rPr lang="hu-HU" sz="3100" b="1" dirty="0" smtClean="0"/>
              <a:t/>
            </a:r>
            <a:br>
              <a:rPr lang="hu-HU" sz="3100" b="1" dirty="0" smtClean="0"/>
            </a:br>
            <a:r>
              <a:rPr lang="hu-HU" sz="3100" dirty="0" smtClean="0"/>
              <a:t/>
            </a:r>
            <a:br>
              <a:rPr lang="hu-HU" sz="3100" dirty="0" smtClean="0"/>
            </a:br>
            <a:r>
              <a:rPr lang="hu-HU" sz="2600" dirty="0" smtClean="0">
                <a:solidFill>
                  <a:prstClr val="black"/>
                </a:solidFill>
                <a:latin typeface="Calibri" panose="020F0502020204030204"/>
                <a:ea typeface="+mn-ea"/>
                <a:cs typeface="+mn-cs"/>
              </a:rPr>
              <a:t>In </a:t>
            </a:r>
            <a:r>
              <a:rPr lang="hu-HU" sz="2600" dirty="0" err="1">
                <a:solidFill>
                  <a:prstClr val="black"/>
                </a:solidFill>
                <a:latin typeface="Calibri" panose="020F0502020204030204"/>
                <a:ea typeface="+mn-ea"/>
                <a:cs typeface="+mn-cs"/>
              </a:rPr>
              <a:t>diesem</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Sinn</a:t>
            </a:r>
            <a:r>
              <a:rPr lang="hu-HU" sz="2600" dirty="0">
                <a:solidFill>
                  <a:prstClr val="black"/>
                </a:solidFill>
                <a:latin typeface="Calibri" panose="020F0502020204030204"/>
                <a:ea typeface="+mn-ea"/>
                <a:cs typeface="+mn-cs"/>
              </a:rPr>
              <a:t> sind </a:t>
            </a:r>
            <a:r>
              <a:rPr lang="hu-HU" sz="2600" dirty="0" err="1">
                <a:solidFill>
                  <a:prstClr val="black"/>
                </a:solidFill>
                <a:latin typeface="Calibri" panose="020F0502020204030204"/>
                <a:ea typeface="+mn-ea"/>
                <a:cs typeface="+mn-cs"/>
              </a:rPr>
              <a:t>Kulturbegriffe</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Kampfbegriffe</a:t>
            </a:r>
            <a:r>
              <a:rPr lang="hu-HU" sz="2600" dirty="0">
                <a:solidFill>
                  <a:prstClr val="black"/>
                </a:solidFill>
                <a:latin typeface="Calibri" panose="020F0502020204030204"/>
                <a:ea typeface="+mn-ea"/>
                <a:cs typeface="+mn-cs"/>
              </a:rPr>
              <a:t>”, </a:t>
            </a:r>
            <a:r>
              <a:rPr lang="hu-HU" sz="2600" dirty="0" err="1" smtClean="0">
                <a:solidFill>
                  <a:prstClr val="black"/>
                </a:solidFill>
                <a:latin typeface="Calibri" panose="020F0502020204030204"/>
                <a:ea typeface="+mn-ea"/>
                <a:cs typeface="+mn-cs"/>
              </a:rPr>
              <a:t>Kultur</a:t>
            </a:r>
            <a:r>
              <a:rPr lang="hu-HU" sz="2600" dirty="0" smtClean="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ist</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nicht</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unbedingt</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etwas</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Gutes</a:t>
            </a:r>
            <a:r>
              <a:rPr lang="hu-HU" sz="2600" dirty="0">
                <a:solidFill>
                  <a:prstClr val="black"/>
                </a:solidFill>
                <a:latin typeface="Calibri" panose="020F0502020204030204"/>
                <a:ea typeface="+mn-ea"/>
                <a:cs typeface="+mn-cs"/>
              </a:rPr>
              <a:t>, 19.-20. </a:t>
            </a:r>
            <a:r>
              <a:rPr lang="hu-HU" sz="2600" dirty="0" err="1">
                <a:solidFill>
                  <a:prstClr val="black"/>
                </a:solidFill>
                <a:latin typeface="Calibri" panose="020F0502020204030204"/>
                <a:ea typeface="+mn-ea"/>
                <a:cs typeface="+mn-cs"/>
              </a:rPr>
              <a:t>Jhr</a:t>
            </a:r>
            <a:r>
              <a:rPr lang="hu-HU" sz="2600" dirty="0">
                <a:solidFill>
                  <a:prstClr val="black"/>
                </a:solidFill>
                <a:latin typeface="Calibri" panose="020F0502020204030204"/>
                <a:ea typeface="+mn-ea"/>
                <a:cs typeface="+mn-cs"/>
              </a:rPr>
              <a:t>. → </a:t>
            </a:r>
            <a:r>
              <a:rPr lang="hu-HU" sz="2600" i="1" dirty="0" err="1" smtClean="0">
                <a:solidFill>
                  <a:srgbClr val="C00000"/>
                </a:solidFill>
                <a:latin typeface="Calibri" panose="020F0502020204030204"/>
                <a:ea typeface="+mn-ea"/>
                <a:cs typeface="+mn-cs"/>
              </a:rPr>
              <a:t>Hochkultur</a:t>
            </a:r>
            <a:r>
              <a:rPr lang="hu-HU" sz="2600" i="1" dirty="0" smtClean="0">
                <a:solidFill>
                  <a:srgbClr val="C00000"/>
                </a:solidFill>
                <a:latin typeface="Calibri" panose="020F0502020204030204"/>
                <a:ea typeface="+mn-ea"/>
                <a:cs typeface="+mn-cs"/>
              </a:rPr>
              <a:t> („echte </a:t>
            </a:r>
            <a:r>
              <a:rPr lang="hu-HU" sz="2600" i="1" dirty="0" err="1" smtClean="0">
                <a:solidFill>
                  <a:srgbClr val="C00000"/>
                </a:solidFill>
                <a:latin typeface="Calibri" panose="020F0502020204030204"/>
                <a:ea typeface="+mn-ea"/>
                <a:cs typeface="+mn-cs"/>
              </a:rPr>
              <a:t>Kunst</a:t>
            </a:r>
            <a:r>
              <a:rPr lang="hu-HU" sz="2600" i="1" dirty="0" smtClean="0">
                <a:solidFill>
                  <a:srgbClr val="C00000"/>
                </a:solidFill>
                <a:latin typeface="Calibri" panose="020F0502020204030204"/>
                <a:ea typeface="+mn-ea"/>
                <a:cs typeface="+mn-cs"/>
              </a:rPr>
              <a:t>”)</a:t>
            </a:r>
            <a:r>
              <a:rPr lang="hu-HU" sz="2600" i="1" dirty="0" smtClean="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Träger</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Bürgertum</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säkularer</a:t>
            </a:r>
            <a:r>
              <a:rPr lang="hu-HU" sz="2600" dirty="0">
                <a:solidFill>
                  <a:prstClr val="black"/>
                </a:solidFill>
                <a:latin typeface="Calibri" panose="020F0502020204030204"/>
                <a:ea typeface="+mn-ea"/>
                <a:cs typeface="+mn-cs"/>
              </a:rPr>
              <a:t> </a:t>
            </a:r>
            <a:r>
              <a:rPr lang="hu-HU" sz="2600" dirty="0" err="1">
                <a:solidFill>
                  <a:prstClr val="black"/>
                </a:solidFill>
                <a:latin typeface="Calibri" panose="020F0502020204030204"/>
                <a:ea typeface="+mn-ea"/>
                <a:cs typeface="+mn-cs"/>
              </a:rPr>
              <a:t>Wert</a:t>
            </a:r>
            <a:r>
              <a:rPr lang="hu-HU" sz="2600" dirty="0">
                <a:solidFill>
                  <a:prstClr val="black"/>
                </a:solidFill>
                <a:latin typeface="Calibri" panose="020F0502020204030204"/>
                <a:ea typeface="+mn-ea"/>
                <a:cs typeface="+mn-cs"/>
              </a:rPr>
              <a:t> des „</a:t>
            </a:r>
            <a:r>
              <a:rPr lang="hu-HU" sz="2600" dirty="0" err="1">
                <a:solidFill>
                  <a:prstClr val="black"/>
                </a:solidFill>
                <a:latin typeface="Calibri" panose="020F0502020204030204"/>
                <a:ea typeface="+mn-ea"/>
                <a:cs typeface="+mn-cs"/>
              </a:rPr>
              <a:t>Ästhetischen</a:t>
            </a:r>
            <a:r>
              <a:rPr lang="hu-HU" sz="2600" dirty="0">
                <a:solidFill>
                  <a:prstClr val="black"/>
                </a:solidFill>
                <a:latin typeface="Calibri" panose="020F0502020204030204"/>
                <a:ea typeface="+mn-ea"/>
                <a:cs typeface="+mn-cs"/>
              </a:rPr>
              <a:t>” ↔ </a:t>
            </a:r>
            <a:r>
              <a:rPr lang="hu-HU" sz="2600" i="1" dirty="0" err="1" smtClean="0">
                <a:solidFill>
                  <a:srgbClr val="C00000"/>
                </a:solidFill>
                <a:latin typeface="Calibri" panose="020F0502020204030204"/>
                <a:ea typeface="+mn-ea"/>
                <a:cs typeface="+mn-cs"/>
              </a:rPr>
              <a:t>Unterhaltungsindustrie</a:t>
            </a:r>
            <a:r>
              <a:rPr lang="hu-HU" sz="2600" i="1" dirty="0" smtClean="0">
                <a:solidFill>
                  <a:srgbClr val="C00000"/>
                </a:solidFill>
                <a:latin typeface="Calibri" panose="020F0502020204030204"/>
                <a:ea typeface="+mn-ea"/>
                <a:cs typeface="+mn-cs"/>
              </a:rPr>
              <a:t> (</a:t>
            </a:r>
            <a:r>
              <a:rPr lang="hu-HU" sz="2600" i="1" dirty="0" err="1" smtClean="0">
                <a:solidFill>
                  <a:srgbClr val="C00000"/>
                </a:solidFill>
                <a:latin typeface="Calibri" panose="020F0502020204030204"/>
                <a:ea typeface="+mn-ea"/>
                <a:cs typeface="+mn-cs"/>
              </a:rPr>
              <a:t>Kultur</a:t>
            </a:r>
            <a:r>
              <a:rPr lang="hu-HU" sz="2600" i="1" dirty="0" smtClean="0">
                <a:solidFill>
                  <a:srgbClr val="C00000"/>
                </a:solidFill>
                <a:latin typeface="Calibri" panose="020F0502020204030204"/>
                <a:ea typeface="+mn-ea"/>
                <a:cs typeface="+mn-cs"/>
              </a:rPr>
              <a:t> = </a:t>
            </a:r>
            <a:r>
              <a:rPr lang="hu-HU" sz="2600" i="1" dirty="0" err="1" smtClean="0">
                <a:solidFill>
                  <a:srgbClr val="C00000"/>
                </a:solidFill>
                <a:latin typeface="Calibri" panose="020F0502020204030204"/>
                <a:ea typeface="+mn-ea"/>
                <a:cs typeface="+mn-cs"/>
              </a:rPr>
              <a:t>Ware</a:t>
            </a:r>
            <a:r>
              <a:rPr lang="hu-HU" sz="2600" i="1" dirty="0" smtClean="0">
                <a:solidFill>
                  <a:srgbClr val="C00000"/>
                </a:solidFill>
                <a:latin typeface="Calibri" panose="020F0502020204030204"/>
                <a:ea typeface="+mn-ea"/>
                <a:cs typeface="+mn-cs"/>
              </a:rPr>
              <a:t>)</a:t>
            </a:r>
            <a:r>
              <a:rPr lang="hu-HU" sz="2600" dirty="0">
                <a:solidFill>
                  <a:srgbClr val="C00000"/>
                </a:solidFill>
                <a:latin typeface="Calibri" panose="020F0502020204030204"/>
                <a:ea typeface="+mn-ea"/>
                <a:cs typeface="+mn-cs"/>
              </a:rPr>
              <a:t/>
            </a:r>
            <a:br>
              <a:rPr lang="hu-HU" sz="2600" dirty="0">
                <a:solidFill>
                  <a:srgbClr val="C00000"/>
                </a:solidFill>
                <a:latin typeface="Calibri" panose="020F0502020204030204"/>
                <a:ea typeface="+mn-ea"/>
                <a:cs typeface="+mn-cs"/>
              </a:rPr>
            </a:br>
            <a:endParaRPr lang="hu-HU" dirty="0"/>
          </a:p>
        </p:txBody>
      </p:sp>
      <p:sp>
        <p:nvSpPr>
          <p:cNvPr id="3" name="Tartalom helye 2"/>
          <p:cNvSpPr>
            <a:spLocks noGrp="1"/>
          </p:cNvSpPr>
          <p:nvPr>
            <p:ph idx="1"/>
          </p:nvPr>
        </p:nvSpPr>
        <p:spPr>
          <a:xfrm>
            <a:off x="838200" y="2976368"/>
            <a:ext cx="10515600" cy="3881632"/>
          </a:xfrm>
        </p:spPr>
        <p:txBody>
          <a:bodyPr>
            <a:normAutofit fontScale="92500" lnSpcReduction="10000"/>
          </a:bodyPr>
          <a:lstStyle/>
          <a:p>
            <a:pPr lvl="0"/>
            <a:r>
              <a:rPr lang="hu-HU" b="1" i="1" dirty="0" err="1" smtClean="0"/>
              <a:t>Kultur</a:t>
            </a:r>
            <a:r>
              <a:rPr lang="hu-HU" dirty="0" smtClean="0"/>
              <a:t> </a:t>
            </a:r>
            <a:r>
              <a:rPr lang="hu-HU" dirty="0"/>
              <a:t>= </a:t>
            </a:r>
            <a:r>
              <a:rPr lang="hu-HU" dirty="0" err="1"/>
              <a:t>was</a:t>
            </a:r>
            <a:r>
              <a:rPr lang="hu-HU" dirty="0"/>
              <a:t> den </a:t>
            </a:r>
            <a:r>
              <a:rPr lang="hu-HU" dirty="0" err="1"/>
              <a:t>Menschen</a:t>
            </a:r>
            <a:r>
              <a:rPr lang="hu-HU" dirty="0"/>
              <a:t> von </a:t>
            </a:r>
            <a:r>
              <a:rPr lang="hu-HU" dirty="0" err="1"/>
              <a:t>Wildheit</a:t>
            </a:r>
            <a:r>
              <a:rPr lang="hu-HU" dirty="0"/>
              <a:t> </a:t>
            </a:r>
            <a:r>
              <a:rPr lang="hu-HU" dirty="0" err="1"/>
              <a:t>trennt</a:t>
            </a:r>
            <a:r>
              <a:rPr lang="hu-HU" dirty="0"/>
              <a:t> und </a:t>
            </a:r>
            <a:r>
              <a:rPr lang="hu-HU" dirty="0" err="1"/>
              <a:t>zum</a:t>
            </a:r>
            <a:r>
              <a:rPr lang="hu-HU" dirty="0"/>
              <a:t> </a:t>
            </a:r>
            <a:r>
              <a:rPr lang="hu-HU" dirty="0" err="1" smtClean="0"/>
              <a:t>Menschen</a:t>
            </a:r>
            <a:r>
              <a:rPr lang="hu-HU" dirty="0" smtClean="0"/>
              <a:t> </a:t>
            </a:r>
            <a:r>
              <a:rPr lang="hu-HU" dirty="0" err="1"/>
              <a:t>macht</a:t>
            </a:r>
            <a:r>
              <a:rPr lang="hu-HU" dirty="0"/>
              <a:t> (</a:t>
            </a:r>
            <a:r>
              <a:rPr lang="hu-HU" dirty="0" err="1"/>
              <a:t>Selbstdisziplin</a:t>
            </a:r>
            <a:r>
              <a:rPr lang="hu-HU" dirty="0"/>
              <a:t>, </a:t>
            </a:r>
            <a:r>
              <a:rPr lang="hu-HU" dirty="0" err="1"/>
              <a:t>Beherrschung</a:t>
            </a:r>
            <a:r>
              <a:rPr lang="hu-HU" dirty="0"/>
              <a:t> der </a:t>
            </a:r>
            <a:r>
              <a:rPr lang="hu-HU" dirty="0" err="1"/>
              <a:t>Triebnatur</a:t>
            </a:r>
            <a:r>
              <a:rPr lang="hu-HU" dirty="0"/>
              <a:t>) ↔ </a:t>
            </a:r>
            <a:r>
              <a:rPr lang="hu-HU" dirty="0" err="1"/>
              <a:t>Wildheit</a:t>
            </a:r>
            <a:r>
              <a:rPr lang="hu-HU" dirty="0"/>
              <a:t>, </a:t>
            </a:r>
            <a:r>
              <a:rPr lang="hu-HU" dirty="0" err="1"/>
              <a:t>Barbarei</a:t>
            </a:r>
            <a:r>
              <a:rPr lang="hu-HU" dirty="0"/>
              <a:t>, die </a:t>
            </a:r>
            <a:r>
              <a:rPr lang="hu-HU" dirty="0" err="1"/>
              <a:t>sog</a:t>
            </a:r>
            <a:r>
              <a:rPr lang="hu-HU" dirty="0"/>
              <a:t>. </a:t>
            </a:r>
            <a:r>
              <a:rPr lang="hu-HU" dirty="0" err="1"/>
              <a:t>Primitiven</a:t>
            </a:r>
            <a:r>
              <a:rPr lang="hu-HU" dirty="0"/>
              <a:t> (</a:t>
            </a:r>
            <a:r>
              <a:rPr lang="hu-HU" dirty="0" err="1"/>
              <a:t>vor-kultureller</a:t>
            </a:r>
            <a:r>
              <a:rPr lang="hu-HU" dirty="0"/>
              <a:t> </a:t>
            </a:r>
            <a:r>
              <a:rPr lang="hu-HU" dirty="0" err="1"/>
              <a:t>Zustand</a:t>
            </a:r>
            <a:r>
              <a:rPr lang="hu-HU" dirty="0"/>
              <a:t>); </a:t>
            </a:r>
            <a:r>
              <a:rPr lang="hu-HU" dirty="0" err="1"/>
              <a:t>Erziehungsprogramm</a:t>
            </a:r>
            <a:r>
              <a:rPr lang="hu-HU" dirty="0"/>
              <a:t> = </a:t>
            </a:r>
            <a:r>
              <a:rPr lang="hu-HU" b="1" i="1" dirty="0" err="1"/>
              <a:t>Zivilisation</a:t>
            </a:r>
            <a:r>
              <a:rPr lang="hu-HU" dirty="0"/>
              <a:t> (</a:t>
            </a:r>
            <a:r>
              <a:rPr lang="hu-HU" dirty="0" err="1"/>
              <a:t>z.B</a:t>
            </a:r>
            <a:r>
              <a:rPr lang="hu-HU" dirty="0"/>
              <a:t>. </a:t>
            </a:r>
            <a:r>
              <a:rPr lang="hu-HU" dirty="0" err="1"/>
              <a:t>wie</a:t>
            </a:r>
            <a:r>
              <a:rPr lang="hu-HU" dirty="0"/>
              <a:t> man mit </a:t>
            </a:r>
            <a:r>
              <a:rPr lang="hu-HU" dirty="0" err="1"/>
              <a:t>Messer</a:t>
            </a:r>
            <a:r>
              <a:rPr lang="hu-HU" dirty="0"/>
              <a:t> und </a:t>
            </a:r>
            <a:r>
              <a:rPr lang="hu-HU" dirty="0" err="1"/>
              <a:t>Gabel</a:t>
            </a:r>
            <a:r>
              <a:rPr lang="hu-HU" dirty="0"/>
              <a:t> </a:t>
            </a:r>
            <a:r>
              <a:rPr lang="hu-HU" dirty="0" err="1"/>
              <a:t>isst</a:t>
            </a:r>
            <a:r>
              <a:rPr lang="hu-HU" dirty="0"/>
              <a:t> = </a:t>
            </a:r>
            <a:r>
              <a:rPr lang="hu-HU" dirty="0" err="1"/>
              <a:t>Esskultur</a:t>
            </a:r>
            <a:r>
              <a:rPr lang="hu-HU" dirty="0"/>
              <a:t>… )</a:t>
            </a:r>
          </a:p>
          <a:p>
            <a:pPr lvl="0"/>
            <a:r>
              <a:rPr lang="hu-HU" dirty="0" err="1"/>
              <a:t>Kulturbegriff</a:t>
            </a:r>
            <a:r>
              <a:rPr lang="hu-HU" dirty="0"/>
              <a:t> der </a:t>
            </a:r>
            <a:r>
              <a:rPr lang="hu-HU" dirty="0" err="1"/>
              <a:t>Kulturkritiker</a:t>
            </a:r>
            <a:r>
              <a:rPr lang="hu-HU" dirty="0"/>
              <a:t>: S</a:t>
            </a:r>
            <a:r>
              <a:rPr lang="hu-HU" b="1" dirty="0"/>
              <a:t>. Freud</a:t>
            </a:r>
            <a:r>
              <a:rPr lang="hu-HU" dirty="0"/>
              <a:t> </a:t>
            </a:r>
            <a:r>
              <a:rPr lang="hu-HU" dirty="0" smtClean="0"/>
              <a:t>(</a:t>
            </a:r>
            <a:r>
              <a:rPr lang="hu-HU" i="1" dirty="0" err="1" smtClean="0"/>
              <a:t>Das</a:t>
            </a:r>
            <a:r>
              <a:rPr lang="hu-HU" i="1" dirty="0" smtClean="0"/>
              <a:t> </a:t>
            </a:r>
            <a:r>
              <a:rPr lang="hu-HU" i="1" dirty="0" err="1"/>
              <a:t>Unbehagen</a:t>
            </a:r>
            <a:r>
              <a:rPr lang="hu-HU" i="1" dirty="0"/>
              <a:t> in der </a:t>
            </a:r>
            <a:r>
              <a:rPr lang="hu-HU" i="1" dirty="0" err="1"/>
              <a:t>Kultur</a:t>
            </a:r>
            <a:r>
              <a:rPr lang="hu-HU" dirty="0"/>
              <a:t>), Norbert </a:t>
            </a:r>
            <a:r>
              <a:rPr lang="hu-HU" b="1" dirty="0"/>
              <a:t>Elias</a:t>
            </a:r>
            <a:r>
              <a:rPr lang="hu-HU" dirty="0"/>
              <a:t> (</a:t>
            </a:r>
            <a:r>
              <a:rPr lang="hu-HU" dirty="0" err="1"/>
              <a:t>zivilisatorischer</a:t>
            </a:r>
            <a:r>
              <a:rPr lang="hu-HU" dirty="0"/>
              <a:t> </a:t>
            </a:r>
            <a:r>
              <a:rPr lang="hu-HU" dirty="0" err="1"/>
              <a:t>Kulturbegriff</a:t>
            </a:r>
            <a:r>
              <a:rPr lang="hu-HU" dirty="0" smtClean="0"/>
              <a:t>),</a:t>
            </a:r>
          </a:p>
          <a:p>
            <a:pPr lvl="0"/>
            <a:r>
              <a:rPr lang="hu-HU" b="1" dirty="0" smtClean="0"/>
              <a:t>W</a:t>
            </a:r>
            <a:r>
              <a:rPr lang="hu-HU" b="1" dirty="0"/>
              <a:t>. Benjamin</a:t>
            </a:r>
            <a:r>
              <a:rPr lang="hu-HU" dirty="0"/>
              <a:t> (</a:t>
            </a:r>
            <a:r>
              <a:rPr lang="hu-HU" dirty="0" err="1"/>
              <a:t>kritischer</a:t>
            </a:r>
            <a:r>
              <a:rPr lang="hu-HU" dirty="0"/>
              <a:t> </a:t>
            </a:r>
            <a:r>
              <a:rPr lang="hu-HU" dirty="0" err="1"/>
              <a:t>Kulturbegriff</a:t>
            </a:r>
            <a:r>
              <a:rPr lang="hu-HU" dirty="0"/>
              <a:t>: </a:t>
            </a:r>
            <a:r>
              <a:rPr lang="hu-HU" dirty="0" err="1"/>
              <a:t>Kultur</a:t>
            </a:r>
            <a:r>
              <a:rPr lang="hu-HU" dirty="0"/>
              <a:t> </a:t>
            </a:r>
            <a:r>
              <a:rPr lang="hu-HU" dirty="0" err="1"/>
              <a:t>ist</a:t>
            </a:r>
            <a:r>
              <a:rPr lang="hu-HU" dirty="0"/>
              <a:t> </a:t>
            </a:r>
            <a:r>
              <a:rPr lang="hu-HU" dirty="0" err="1"/>
              <a:t>eine</a:t>
            </a:r>
            <a:r>
              <a:rPr lang="hu-HU" dirty="0"/>
              <a:t> </a:t>
            </a:r>
            <a:r>
              <a:rPr lang="hu-HU" dirty="0" err="1"/>
              <a:t>From</a:t>
            </a:r>
            <a:r>
              <a:rPr lang="hu-HU" dirty="0"/>
              <a:t> der </a:t>
            </a:r>
            <a:r>
              <a:rPr lang="hu-HU" dirty="0" err="1"/>
              <a:t>Transzendenz</a:t>
            </a:r>
            <a:r>
              <a:rPr lang="hu-HU" dirty="0"/>
              <a:t>, </a:t>
            </a:r>
            <a:r>
              <a:rPr lang="hu-HU" dirty="0" err="1"/>
              <a:t>sie</a:t>
            </a:r>
            <a:r>
              <a:rPr lang="hu-HU" dirty="0"/>
              <a:t> </a:t>
            </a:r>
            <a:r>
              <a:rPr lang="hu-HU" dirty="0" err="1"/>
              <a:t>ist</a:t>
            </a:r>
            <a:r>
              <a:rPr lang="hu-HU" dirty="0"/>
              <a:t> </a:t>
            </a:r>
            <a:r>
              <a:rPr lang="hu-HU" dirty="0" err="1"/>
              <a:t>wie</a:t>
            </a:r>
            <a:r>
              <a:rPr lang="hu-HU" dirty="0"/>
              <a:t> die </a:t>
            </a:r>
            <a:r>
              <a:rPr lang="hu-HU" dirty="0" err="1"/>
              <a:t>Religion</a:t>
            </a:r>
            <a:r>
              <a:rPr lang="hu-HU" dirty="0"/>
              <a:t> </a:t>
            </a:r>
            <a:r>
              <a:rPr lang="hu-HU" dirty="0" err="1"/>
              <a:t>das</a:t>
            </a:r>
            <a:r>
              <a:rPr lang="hu-HU" dirty="0"/>
              <a:t> </a:t>
            </a:r>
            <a:r>
              <a:rPr lang="hu-HU" dirty="0" err="1"/>
              <a:t>ganz</a:t>
            </a:r>
            <a:r>
              <a:rPr lang="hu-HU" dirty="0"/>
              <a:t> </a:t>
            </a:r>
            <a:r>
              <a:rPr lang="hu-HU" dirty="0" err="1"/>
              <a:t>Andere</a:t>
            </a:r>
            <a:r>
              <a:rPr lang="hu-HU" dirty="0" smtClean="0"/>
              <a:t>),</a:t>
            </a:r>
          </a:p>
          <a:p>
            <a:pPr lvl="0"/>
            <a:r>
              <a:rPr lang="hu-HU" b="1" dirty="0" smtClean="0"/>
              <a:t>Th</a:t>
            </a:r>
            <a:r>
              <a:rPr lang="hu-HU" b="1" dirty="0"/>
              <a:t>. </a:t>
            </a:r>
            <a:r>
              <a:rPr lang="hu-HU" b="1" dirty="0" err="1"/>
              <a:t>Adorno</a:t>
            </a:r>
            <a:r>
              <a:rPr lang="hu-HU" dirty="0"/>
              <a:t> (</a:t>
            </a:r>
            <a:r>
              <a:rPr lang="hu-HU" dirty="0" err="1"/>
              <a:t>Das</a:t>
            </a:r>
            <a:r>
              <a:rPr lang="hu-HU" dirty="0"/>
              <a:t> </a:t>
            </a:r>
            <a:r>
              <a:rPr lang="hu-HU" dirty="0" err="1"/>
              <a:t>Andere</a:t>
            </a:r>
            <a:r>
              <a:rPr lang="hu-HU" dirty="0"/>
              <a:t> der </a:t>
            </a:r>
            <a:r>
              <a:rPr lang="hu-HU" dirty="0" err="1"/>
              <a:t>Kultur</a:t>
            </a:r>
            <a:r>
              <a:rPr lang="hu-HU" dirty="0"/>
              <a:t> </a:t>
            </a:r>
            <a:r>
              <a:rPr lang="hu-HU" dirty="0" err="1"/>
              <a:t>ist</a:t>
            </a:r>
            <a:r>
              <a:rPr lang="hu-HU" dirty="0"/>
              <a:t> die </a:t>
            </a:r>
            <a:r>
              <a:rPr lang="hu-HU" dirty="0" err="1"/>
              <a:t>Kulturindustrie</a:t>
            </a:r>
            <a:r>
              <a:rPr lang="hu-HU" dirty="0"/>
              <a:t>, in der K. </a:t>
            </a:r>
            <a:r>
              <a:rPr lang="hu-HU" dirty="0" err="1"/>
              <a:t>Ware</a:t>
            </a:r>
            <a:r>
              <a:rPr lang="hu-HU" dirty="0"/>
              <a:t> </a:t>
            </a:r>
            <a:r>
              <a:rPr lang="hu-HU" dirty="0" err="1"/>
              <a:t>geworden</a:t>
            </a:r>
            <a:r>
              <a:rPr lang="hu-HU" dirty="0"/>
              <a:t> </a:t>
            </a:r>
            <a:r>
              <a:rPr lang="hu-HU" dirty="0" err="1"/>
              <a:t>ist</a:t>
            </a:r>
            <a:r>
              <a:rPr lang="hu-HU" dirty="0"/>
              <a:t> ↔ „echte </a:t>
            </a:r>
            <a:r>
              <a:rPr lang="hu-HU" dirty="0" err="1"/>
              <a:t>Kunst</a:t>
            </a:r>
            <a:r>
              <a:rPr lang="hu-HU" dirty="0" smtClean="0"/>
              <a:t>”)</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
        <p:nvSpPr>
          <p:cNvPr id="5" name="Szövegdoboz 4"/>
          <p:cNvSpPr txBox="1"/>
          <p:nvPr/>
        </p:nvSpPr>
        <p:spPr>
          <a:xfrm>
            <a:off x="3722298" y="1216411"/>
            <a:ext cx="4747404" cy="523220"/>
          </a:xfrm>
          <a:prstGeom prst="rect">
            <a:avLst/>
          </a:prstGeom>
          <a:noFill/>
        </p:spPr>
        <p:txBody>
          <a:bodyPr wrap="square" rtlCol="0">
            <a:spAutoFit/>
          </a:bodyPr>
          <a:lstStyle/>
          <a:p>
            <a:pPr algn="ctr"/>
            <a:r>
              <a:rPr lang="hu-HU" sz="2800"/>
              <a:t>Werthaltige Verwendungen</a:t>
            </a:r>
          </a:p>
        </p:txBody>
      </p:sp>
    </p:spTree>
    <p:extLst>
      <p:ext uri="{BB962C8B-B14F-4D97-AF65-F5344CB8AC3E}">
        <p14:creationId xmlns:p14="http://schemas.microsoft.com/office/powerpoint/2010/main" val="1326963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176672"/>
            <a:ext cx="10515600" cy="2079494"/>
          </a:xfrm>
        </p:spPr>
        <p:txBody>
          <a:bodyPr>
            <a:noAutofit/>
          </a:bodyPr>
          <a:lstStyle/>
          <a:p>
            <a:pPr algn="ctr"/>
            <a:r>
              <a:rPr lang="hu-HU" sz="3000" b="1" dirty="0" err="1">
                <a:solidFill>
                  <a:srgbClr val="C00000"/>
                </a:solidFill>
              </a:rPr>
              <a:t>Kultur</a:t>
            </a:r>
            <a:r>
              <a:rPr lang="hu-HU" sz="3000" b="1" dirty="0">
                <a:solidFill>
                  <a:srgbClr val="C00000"/>
                </a:solidFill>
              </a:rPr>
              <a:t> und </a:t>
            </a:r>
            <a:r>
              <a:rPr lang="hu-HU" sz="3000" b="1" dirty="0" err="1">
                <a:solidFill>
                  <a:srgbClr val="C00000"/>
                </a:solidFill>
              </a:rPr>
              <a:t>Zivilisation</a:t>
            </a:r>
            <a:r>
              <a:rPr lang="hu-HU" sz="3000" b="1" dirty="0">
                <a:solidFill>
                  <a:srgbClr val="C00000"/>
                </a:solidFill>
              </a:rPr>
              <a:t>, </a:t>
            </a:r>
            <a:r>
              <a:rPr lang="hu-HU" sz="3000" b="1" dirty="0" err="1">
                <a:solidFill>
                  <a:srgbClr val="C00000"/>
                </a:solidFill>
              </a:rPr>
              <a:t>Kultur</a:t>
            </a:r>
            <a:r>
              <a:rPr lang="hu-HU" sz="3000" b="1" dirty="0">
                <a:solidFill>
                  <a:srgbClr val="C00000"/>
                </a:solidFill>
              </a:rPr>
              <a:t> </a:t>
            </a:r>
            <a:r>
              <a:rPr lang="hu-HU" sz="3000" b="1" dirty="0" err="1">
                <a:solidFill>
                  <a:srgbClr val="C00000"/>
                </a:solidFill>
              </a:rPr>
              <a:t>und</a:t>
            </a:r>
            <a:r>
              <a:rPr lang="hu-HU" sz="3000" b="1" dirty="0">
                <a:solidFill>
                  <a:srgbClr val="C00000"/>
                </a:solidFill>
              </a:rPr>
              <a:t> </a:t>
            </a:r>
            <a:r>
              <a:rPr lang="hu-HU" sz="3000" b="1" dirty="0" err="1">
                <a:solidFill>
                  <a:srgbClr val="C00000"/>
                </a:solidFill>
              </a:rPr>
              <a:t>Kulturpessimismus</a:t>
            </a:r>
            <a:r>
              <a:rPr lang="hu-HU" sz="3000" b="1" dirty="0">
                <a:solidFill>
                  <a:srgbClr val="C00000"/>
                </a:solidFill>
              </a:rPr>
              <a:t> in der </a:t>
            </a:r>
            <a:r>
              <a:rPr lang="hu-HU" sz="3000" b="1" dirty="0" err="1" smtClean="0">
                <a:solidFill>
                  <a:srgbClr val="C00000"/>
                </a:solidFill>
              </a:rPr>
              <a:t>Moderne</a:t>
            </a:r>
            <a:r>
              <a:rPr lang="hu-HU" sz="3000" b="1" dirty="0" smtClean="0">
                <a:solidFill>
                  <a:srgbClr val="C00000"/>
                </a:solidFill>
              </a:rPr>
              <a:t/>
            </a:r>
            <a:br>
              <a:rPr lang="hu-HU" sz="3000" b="1" dirty="0" smtClean="0">
                <a:solidFill>
                  <a:srgbClr val="C00000"/>
                </a:solidFill>
              </a:rPr>
            </a:br>
            <a:r>
              <a:rPr lang="hu-HU" sz="3000" b="1" dirty="0" smtClean="0">
                <a:solidFill>
                  <a:srgbClr val="C00000"/>
                </a:solidFill>
              </a:rPr>
              <a:t>(Nietzsche</a:t>
            </a:r>
            <a:r>
              <a:rPr lang="hu-HU" sz="3000" b="1" dirty="0">
                <a:solidFill>
                  <a:srgbClr val="C00000"/>
                </a:solidFill>
              </a:rPr>
              <a:t>, Spengler, Th. Mann, </a:t>
            </a:r>
            <a:r>
              <a:rPr lang="hu-HU" sz="3000" b="1" dirty="0" smtClean="0">
                <a:solidFill>
                  <a:srgbClr val="C00000"/>
                </a:solidFill>
              </a:rPr>
              <a:t>Hesse) ↔ </a:t>
            </a:r>
            <a:r>
              <a:rPr lang="hu-HU" sz="3000" b="1" dirty="0" err="1" smtClean="0">
                <a:solidFill>
                  <a:srgbClr val="C00000"/>
                </a:solidFill>
              </a:rPr>
              <a:t>Jugendstil</a:t>
            </a:r>
            <a:r>
              <a:rPr lang="hu-HU" sz="3000" b="1" dirty="0" smtClean="0">
                <a:solidFill>
                  <a:srgbClr val="C00000"/>
                </a:solidFill>
              </a:rPr>
              <a:t>, </a:t>
            </a:r>
            <a:r>
              <a:rPr lang="hu-HU" sz="3000" b="1" dirty="0" err="1" smtClean="0">
                <a:solidFill>
                  <a:srgbClr val="C00000"/>
                </a:solidFill>
              </a:rPr>
              <a:t>Gesundheits-</a:t>
            </a:r>
            <a:r>
              <a:rPr lang="hu-HU" sz="3000" b="1" dirty="0" smtClean="0">
                <a:solidFill>
                  <a:srgbClr val="C00000"/>
                </a:solidFill>
              </a:rPr>
              <a:t> </a:t>
            </a:r>
            <a:r>
              <a:rPr lang="hu-HU" sz="3000" b="1" dirty="0">
                <a:solidFill>
                  <a:srgbClr val="C00000"/>
                </a:solidFill>
              </a:rPr>
              <a:t>und </a:t>
            </a:r>
            <a:r>
              <a:rPr lang="hu-HU" sz="3000" b="1" dirty="0" err="1" smtClean="0">
                <a:solidFill>
                  <a:srgbClr val="C00000"/>
                </a:solidFill>
              </a:rPr>
              <a:t>Lebensreformer</a:t>
            </a:r>
            <a:r>
              <a:rPr lang="hu-HU" sz="3000" b="1" dirty="0" smtClean="0">
                <a:solidFill>
                  <a:srgbClr val="C00000"/>
                </a:solidFill>
              </a:rPr>
              <a:t>:</a:t>
            </a:r>
            <a:br>
              <a:rPr lang="hu-HU" sz="3000" b="1" dirty="0" smtClean="0">
                <a:solidFill>
                  <a:srgbClr val="C00000"/>
                </a:solidFill>
              </a:rPr>
            </a:br>
            <a:r>
              <a:rPr lang="hu-HU" sz="3000" b="1" dirty="0" smtClean="0">
                <a:solidFill>
                  <a:srgbClr val="C00000"/>
                </a:solidFill>
              </a:rPr>
              <a:t>der </a:t>
            </a:r>
            <a:r>
              <a:rPr lang="hu-HU" sz="3000" b="1" dirty="0">
                <a:solidFill>
                  <a:srgbClr val="C00000"/>
                </a:solidFill>
              </a:rPr>
              <a:t>Monte </a:t>
            </a:r>
            <a:r>
              <a:rPr lang="hu-HU" sz="3000" b="1" dirty="0" err="1">
                <a:solidFill>
                  <a:srgbClr val="C00000"/>
                </a:solidFill>
              </a:rPr>
              <a:t>Verità</a:t>
            </a:r>
            <a:r>
              <a:rPr lang="hu-HU" sz="3000" b="1" dirty="0">
                <a:solidFill>
                  <a:srgbClr val="C00000"/>
                </a:solidFill>
              </a:rPr>
              <a:t> und die </a:t>
            </a:r>
            <a:r>
              <a:rPr lang="hu-HU" sz="3000" b="1" dirty="0" err="1">
                <a:solidFill>
                  <a:srgbClr val="C00000"/>
                </a:solidFill>
              </a:rPr>
              <a:t>amerikanischen</a:t>
            </a:r>
            <a:r>
              <a:rPr lang="hu-HU" sz="3000" b="1" dirty="0">
                <a:solidFill>
                  <a:srgbClr val="C00000"/>
                </a:solidFill>
              </a:rPr>
              <a:t> </a:t>
            </a:r>
            <a:r>
              <a:rPr lang="hu-HU" sz="3000" b="1" dirty="0" err="1">
                <a:solidFill>
                  <a:srgbClr val="C00000"/>
                </a:solidFill>
              </a:rPr>
              <a:t>Flower-kids</a:t>
            </a:r>
            <a:r>
              <a:rPr lang="hu-HU" sz="3000" b="1" dirty="0">
                <a:solidFill>
                  <a:srgbClr val="C00000"/>
                </a:solidFill>
              </a:rPr>
              <a:t/>
            </a:r>
            <a:br>
              <a:rPr lang="hu-HU" sz="3000" b="1" dirty="0">
                <a:solidFill>
                  <a:srgbClr val="C00000"/>
                </a:solidFill>
              </a:rPr>
            </a:br>
            <a:endParaRPr lang="hu-HU" sz="3000" b="1" dirty="0">
              <a:solidFill>
                <a:srgbClr val="C00000"/>
              </a:solidFill>
            </a:endParaRPr>
          </a:p>
        </p:txBody>
      </p:sp>
      <p:sp>
        <p:nvSpPr>
          <p:cNvPr id="3" name="Tartalom helye 2"/>
          <p:cNvSpPr>
            <a:spLocks noGrp="1"/>
          </p:cNvSpPr>
          <p:nvPr>
            <p:ph idx="1"/>
          </p:nvPr>
        </p:nvSpPr>
        <p:spPr>
          <a:xfrm>
            <a:off x="838200" y="3876604"/>
            <a:ext cx="10515600" cy="2619087"/>
          </a:xfrm>
        </p:spPr>
        <p:txBody>
          <a:bodyPr>
            <a:normAutofit/>
          </a:bodyPr>
          <a:lstStyle/>
          <a:p>
            <a:endParaRPr lang="hu-HU" dirty="0" smtClean="0"/>
          </a:p>
          <a:p>
            <a:r>
              <a:rPr lang="hu-HU" dirty="0" smtClean="0"/>
              <a:t>Nach </a:t>
            </a:r>
            <a:r>
              <a:rPr lang="hu-HU" dirty="0"/>
              <a:t>Friedrich </a:t>
            </a:r>
            <a:r>
              <a:rPr lang="hu-HU" b="1" dirty="0"/>
              <a:t>Nietzsche</a:t>
            </a:r>
            <a:r>
              <a:rPr lang="hu-HU" dirty="0"/>
              <a:t> (</a:t>
            </a:r>
            <a:r>
              <a:rPr lang="hu-HU" dirty="0" smtClean="0"/>
              <a:t>1844–1900</a:t>
            </a:r>
            <a:r>
              <a:rPr lang="hu-HU" dirty="0"/>
              <a:t>) </a:t>
            </a:r>
            <a:r>
              <a:rPr lang="hu-HU" dirty="0" err="1"/>
              <a:t>beginnt</a:t>
            </a:r>
            <a:r>
              <a:rPr lang="hu-HU" dirty="0"/>
              <a:t> der </a:t>
            </a:r>
            <a:r>
              <a:rPr lang="hu-HU" dirty="0" err="1"/>
              <a:t>Verfall</a:t>
            </a:r>
            <a:r>
              <a:rPr lang="hu-HU" dirty="0"/>
              <a:t> </a:t>
            </a:r>
            <a:r>
              <a:rPr lang="hu-HU" dirty="0" err="1"/>
              <a:t>europäischer</a:t>
            </a:r>
            <a:r>
              <a:rPr lang="hu-HU" dirty="0"/>
              <a:t> </a:t>
            </a:r>
            <a:r>
              <a:rPr lang="hu-HU" dirty="0" err="1"/>
              <a:t>Kultur</a:t>
            </a:r>
            <a:r>
              <a:rPr lang="hu-HU" dirty="0"/>
              <a:t> nach </a:t>
            </a:r>
            <a:r>
              <a:rPr lang="hu-HU" dirty="0" err="1"/>
              <a:t>deren</a:t>
            </a:r>
            <a:r>
              <a:rPr lang="hu-HU" dirty="0"/>
              <a:t> </a:t>
            </a:r>
            <a:r>
              <a:rPr lang="hu-HU" dirty="0" err="1"/>
              <a:t>Höhepunkt</a:t>
            </a:r>
            <a:r>
              <a:rPr lang="hu-HU" dirty="0"/>
              <a:t>, den </a:t>
            </a:r>
            <a:r>
              <a:rPr lang="hu-HU" dirty="0" err="1"/>
              <a:t>sie</a:t>
            </a:r>
            <a:r>
              <a:rPr lang="hu-HU" dirty="0"/>
              <a:t> in der </a:t>
            </a:r>
            <a:r>
              <a:rPr lang="hu-HU" dirty="0" err="1"/>
              <a:t>attischen</a:t>
            </a:r>
            <a:r>
              <a:rPr lang="hu-HU" dirty="0"/>
              <a:t> </a:t>
            </a:r>
            <a:r>
              <a:rPr lang="hu-HU" dirty="0" err="1"/>
              <a:t>Tragödie</a:t>
            </a:r>
            <a:r>
              <a:rPr lang="hu-HU" dirty="0"/>
              <a:t> </a:t>
            </a:r>
            <a:r>
              <a:rPr lang="hu-HU" dirty="0" err="1"/>
              <a:t>erreicht</a:t>
            </a:r>
            <a:r>
              <a:rPr lang="hu-HU" dirty="0"/>
              <a:t> hat, mit </a:t>
            </a:r>
            <a:r>
              <a:rPr lang="hu-HU" b="1" dirty="0" err="1"/>
              <a:t>Sokrates</a:t>
            </a:r>
            <a:r>
              <a:rPr lang="hu-HU" dirty="0"/>
              <a:t>, </a:t>
            </a:r>
            <a:r>
              <a:rPr lang="hu-HU" dirty="0" err="1"/>
              <a:t>dem</a:t>
            </a:r>
            <a:r>
              <a:rPr lang="hu-HU" dirty="0"/>
              <a:t> </a:t>
            </a:r>
            <a:r>
              <a:rPr lang="hu-HU" dirty="0" err="1"/>
              <a:t>ersten</a:t>
            </a:r>
            <a:r>
              <a:rPr lang="hu-HU" dirty="0"/>
              <a:t> </a:t>
            </a:r>
            <a:r>
              <a:rPr lang="hu-HU" dirty="0" err="1"/>
              <a:t>Dekadenten</a:t>
            </a:r>
            <a:r>
              <a:rPr lang="hu-HU" dirty="0"/>
              <a:t>, der die </a:t>
            </a:r>
            <a:r>
              <a:rPr lang="hu-HU" dirty="0" err="1"/>
              <a:t>Alleinherrschaft</a:t>
            </a:r>
            <a:r>
              <a:rPr lang="hu-HU" dirty="0"/>
              <a:t> der </a:t>
            </a:r>
            <a:r>
              <a:rPr lang="hu-HU" dirty="0" err="1"/>
              <a:t>Vernunft</a:t>
            </a:r>
            <a:r>
              <a:rPr lang="hu-HU" dirty="0"/>
              <a:t> </a:t>
            </a:r>
            <a:r>
              <a:rPr lang="hu-HU" dirty="0" err="1" smtClean="0"/>
              <a:t>einführt</a:t>
            </a:r>
            <a:r>
              <a:rPr lang="hu-HU" dirty="0" smtClean="0"/>
              <a:t> (</a:t>
            </a:r>
            <a:r>
              <a:rPr lang="hu-HU" b="1" i="1" dirty="0" smtClean="0"/>
              <a:t>Die </a:t>
            </a:r>
            <a:r>
              <a:rPr lang="hu-HU" b="1" i="1" dirty="0" err="1" smtClean="0"/>
              <a:t>Geburt</a:t>
            </a:r>
            <a:r>
              <a:rPr lang="hu-HU" b="1" i="1" dirty="0" smtClean="0"/>
              <a:t> der </a:t>
            </a:r>
            <a:r>
              <a:rPr lang="hu-HU" b="1" i="1" dirty="0" err="1" smtClean="0"/>
              <a:t>Tragödie</a:t>
            </a:r>
            <a:r>
              <a:rPr lang="hu-HU" b="1" i="1" dirty="0" smtClean="0"/>
              <a:t> </a:t>
            </a:r>
            <a:r>
              <a:rPr lang="hu-HU" b="1" i="1" dirty="0" err="1" smtClean="0"/>
              <a:t>aus</a:t>
            </a:r>
            <a:r>
              <a:rPr lang="hu-HU" b="1" i="1" dirty="0" smtClean="0"/>
              <a:t> </a:t>
            </a:r>
            <a:r>
              <a:rPr lang="hu-HU" b="1" i="1" dirty="0" err="1" smtClean="0"/>
              <a:t>dem</a:t>
            </a:r>
            <a:r>
              <a:rPr lang="hu-HU" b="1" i="1" dirty="0" smtClean="0"/>
              <a:t> </a:t>
            </a:r>
            <a:r>
              <a:rPr lang="hu-HU" b="1" i="1" dirty="0" err="1" smtClean="0"/>
              <a:t>Geiste</a:t>
            </a:r>
            <a:r>
              <a:rPr lang="hu-HU" b="1" i="1" dirty="0" smtClean="0"/>
              <a:t> der </a:t>
            </a:r>
            <a:r>
              <a:rPr lang="hu-HU" b="1" i="1" dirty="0" err="1" smtClean="0"/>
              <a:t>Musik</a:t>
            </a:r>
            <a:r>
              <a:rPr lang="hu-HU" dirty="0" smtClean="0"/>
              <a:t>, 1871/1872).</a:t>
            </a:r>
            <a:endParaRPr lang="hu-HU" dirty="0"/>
          </a:p>
          <a:p>
            <a:pPr marL="0" indent="0">
              <a:buNone/>
            </a:pPr>
            <a:endParaRPr lang="hu-HU" dirty="0"/>
          </a:p>
          <a:p>
            <a:pPr marL="0" indent="0">
              <a:buNone/>
            </a:pPr>
            <a:endParaRPr lang="hu-HU" sz="22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4275184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50128"/>
            <a:ext cx="10515600" cy="1325563"/>
          </a:xfrm>
        </p:spPr>
        <p:txBody>
          <a:bodyPr/>
          <a:lstStyle/>
          <a:p>
            <a:pPr algn="ctr"/>
            <a:r>
              <a:rPr lang="hu-HU" b="1" dirty="0" smtClean="0"/>
              <a:t>Nietzsche und </a:t>
            </a:r>
            <a:r>
              <a:rPr lang="hu-HU" b="1" dirty="0" smtClean="0"/>
              <a:t>der </a:t>
            </a:r>
            <a:r>
              <a:rPr lang="hu-HU" b="1" dirty="0" smtClean="0"/>
              <a:t>Kulturpessimismus</a:t>
            </a:r>
            <a:endParaRPr lang="hu-HU" b="1" dirty="0"/>
          </a:p>
        </p:txBody>
      </p:sp>
      <p:sp>
        <p:nvSpPr>
          <p:cNvPr id="3" name="Tartalom helye 2"/>
          <p:cNvSpPr>
            <a:spLocks noGrp="1"/>
          </p:cNvSpPr>
          <p:nvPr>
            <p:ph idx="1"/>
          </p:nvPr>
        </p:nvSpPr>
        <p:spPr>
          <a:xfrm>
            <a:off x="838200" y="2351836"/>
            <a:ext cx="10515600" cy="4351338"/>
          </a:xfrm>
        </p:spPr>
        <p:txBody>
          <a:bodyPr>
            <a:normAutofit fontScale="92500" lnSpcReduction="10000"/>
          </a:bodyPr>
          <a:lstStyle/>
          <a:p>
            <a:pPr marL="0" indent="0">
              <a:buNone/>
            </a:pPr>
            <a:r>
              <a:rPr lang="hu-HU" dirty="0"/>
              <a:t>In </a:t>
            </a:r>
            <a:r>
              <a:rPr lang="hu-HU" dirty="0" err="1"/>
              <a:t>seinem</a:t>
            </a:r>
            <a:r>
              <a:rPr lang="hu-HU" dirty="0"/>
              <a:t> </a:t>
            </a:r>
            <a:r>
              <a:rPr lang="hu-HU" dirty="0" err="1"/>
              <a:t>Aufsatz</a:t>
            </a:r>
            <a:r>
              <a:rPr lang="hu-HU" dirty="0"/>
              <a:t> </a:t>
            </a:r>
            <a:r>
              <a:rPr lang="hu-HU" b="1" i="1" dirty="0" err="1"/>
              <a:t>Vom</a:t>
            </a:r>
            <a:r>
              <a:rPr lang="hu-HU" b="1" i="1" dirty="0"/>
              <a:t> </a:t>
            </a:r>
            <a:r>
              <a:rPr lang="hu-HU" b="1" i="1" dirty="0" err="1"/>
              <a:t>Nutzen</a:t>
            </a:r>
            <a:r>
              <a:rPr lang="hu-HU" b="1" i="1" dirty="0"/>
              <a:t> und </a:t>
            </a:r>
            <a:r>
              <a:rPr lang="hu-HU" b="1" i="1" dirty="0" err="1"/>
              <a:t>Nachteil</a:t>
            </a:r>
            <a:r>
              <a:rPr lang="hu-HU" b="1" i="1" dirty="0"/>
              <a:t> der </a:t>
            </a:r>
            <a:r>
              <a:rPr lang="hu-HU" b="1" i="1" dirty="0" err="1"/>
              <a:t>Historie</a:t>
            </a:r>
            <a:r>
              <a:rPr lang="hu-HU" b="1" i="1" dirty="0"/>
              <a:t> </a:t>
            </a:r>
            <a:r>
              <a:rPr lang="hu-HU" b="1" i="1" dirty="0" err="1"/>
              <a:t>für</a:t>
            </a:r>
            <a:r>
              <a:rPr lang="hu-HU" b="1" i="1" dirty="0"/>
              <a:t> das </a:t>
            </a:r>
            <a:r>
              <a:rPr lang="hu-HU" b="1" i="1" dirty="0" err="1"/>
              <a:t>Leben</a:t>
            </a:r>
            <a:r>
              <a:rPr lang="hu-HU" dirty="0"/>
              <a:t> (1874) </a:t>
            </a:r>
            <a:r>
              <a:rPr lang="hu-HU" dirty="0" err="1"/>
              <a:t>unterscheidet</a:t>
            </a:r>
            <a:r>
              <a:rPr lang="hu-HU" dirty="0"/>
              <a:t> </a:t>
            </a:r>
            <a:r>
              <a:rPr lang="hu-HU" dirty="0" smtClean="0"/>
              <a:t>Nietzsche</a:t>
            </a:r>
            <a:r>
              <a:rPr lang="hu-HU" dirty="0" smtClean="0"/>
              <a:t> </a:t>
            </a:r>
            <a:r>
              <a:rPr lang="hu-HU" dirty="0" err="1"/>
              <a:t>drei</a:t>
            </a:r>
            <a:r>
              <a:rPr lang="hu-HU" dirty="0"/>
              <a:t> </a:t>
            </a:r>
            <a:r>
              <a:rPr lang="hu-HU" dirty="0" err="1"/>
              <a:t>Seins</a:t>
            </a:r>
            <a:r>
              <a:rPr lang="hu-HU" dirty="0"/>
              <a:t>-(</a:t>
            </a:r>
            <a:r>
              <a:rPr lang="hu-HU" dirty="0" err="1" smtClean="0"/>
              <a:t>Werden</a:t>
            </a:r>
            <a:r>
              <a:rPr lang="hu-HU" dirty="0" smtClean="0"/>
              <a:t>-)</a:t>
            </a:r>
            <a:r>
              <a:rPr lang="hu-HU" dirty="0" err="1" smtClean="0"/>
              <a:t>Perspektiven</a:t>
            </a:r>
            <a:r>
              <a:rPr lang="hu-HU" dirty="0" smtClean="0"/>
              <a:t>:</a:t>
            </a:r>
          </a:p>
          <a:p>
            <a:pPr marL="0" indent="0" algn="ctr">
              <a:buNone/>
            </a:pPr>
            <a:endParaRPr lang="hu-HU" b="1" dirty="0" smtClean="0"/>
          </a:p>
          <a:p>
            <a:pPr marL="0" indent="0" algn="ctr">
              <a:buNone/>
            </a:pPr>
            <a:r>
              <a:rPr lang="hu-HU" b="1" dirty="0" smtClean="0"/>
              <a:t>das </a:t>
            </a:r>
            <a:r>
              <a:rPr lang="hu-HU" b="1" dirty="0" err="1" smtClean="0"/>
              <a:t>Unhistorische</a:t>
            </a:r>
            <a:endParaRPr lang="hu-HU" b="1" dirty="0" smtClean="0"/>
          </a:p>
          <a:p>
            <a:pPr marL="0" indent="0" algn="ctr">
              <a:buNone/>
            </a:pPr>
            <a:r>
              <a:rPr lang="hu-HU" b="1" dirty="0" smtClean="0"/>
              <a:t>das </a:t>
            </a:r>
            <a:r>
              <a:rPr lang="hu-HU" b="1" dirty="0" err="1"/>
              <a:t>Historische</a:t>
            </a:r>
            <a:r>
              <a:rPr lang="hu-HU" b="1" dirty="0"/>
              <a:t> </a:t>
            </a:r>
            <a:r>
              <a:rPr lang="hu-HU" dirty="0" smtClean="0"/>
              <a:t>und</a:t>
            </a:r>
          </a:p>
          <a:p>
            <a:pPr marL="0" indent="0" algn="ctr">
              <a:buNone/>
            </a:pPr>
            <a:r>
              <a:rPr lang="hu-HU" b="1" dirty="0" smtClean="0"/>
              <a:t>das </a:t>
            </a:r>
            <a:r>
              <a:rPr lang="hu-HU" b="1" dirty="0" err="1" smtClean="0"/>
              <a:t>Überhistorische</a:t>
            </a:r>
            <a:endParaRPr lang="hu-HU" dirty="0"/>
          </a:p>
          <a:p>
            <a:pPr marL="0" indent="0">
              <a:buNone/>
            </a:pPr>
            <a:endParaRPr lang="hu-HU" dirty="0" smtClean="0"/>
          </a:p>
          <a:p>
            <a:pPr marL="0" indent="0">
              <a:buNone/>
            </a:pPr>
            <a:r>
              <a:rPr lang="hu-HU" dirty="0" smtClean="0"/>
              <a:t>Der </a:t>
            </a:r>
            <a:r>
              <a:rPr lang="hu-HU" dirty="0" err="1"/>
              <a:t>europäische</a:t>
            </a:r>
            <a:r>
              <a:rPr lang="hu-HU" dirty="0"/>
              <a:t> </a:t>
            </a:r>
            <a:r>
              <a:rPr lang="hu-HU" dirty="0" err="1"/>
              <a:t>Mensch</a:t>
            </a:r>
            <a:r>
              <a:rPr lang="hu-HU" dirty="0"/>
              <a:t> </a:t>
            </a:r>
            <a:r>
              <a:rPr lang="hu-HU" dirty="0" err="1"/>
              <a:t>geht</a:t>
            </a:r>
            <a:r>
              <a:rPr lang="hu-HU" dirty="0"/>
              <a:t> an der </a:t>
            </a:r>
            <a:r>
              <a:rPr lang="hu-HU" dirty="0" err="1"/>
              <a:t>historischen</a:t>
            </a:r>
            <a:r>
              <a:rPr lang="hu-HU" dirty="0"/>
              <a:t> </a:t>
            </a:r>
            <a:r>
              <a:rPr lang="hu-HU" dirty="0" err="1"/>
              <a:t>Werden-Perspektive</a:t>
            </a:r>
            <a:r>
              <a:rPr lang="hu-HU" dirty="0"/>
              <a:t> (</a:t>
            </a:r>
            <a:r>
              <a:rPr lang="hu-HU" dirty="0" err="1"/>
              <a:t>ständiges</a:t>
            </a:r>
            <a:r>
              <a:rPr lang="hu-HU" dirty="0"/>
              <a:t>, </a:t>
            </a:r>
            <a:r>
              <a:rPr lang="hu-HU" dirty="0" err="1"/>
              <a:t>blitzartiges</a:t>
            </a:r>
            <a:r>
              <a:rPr lang="hu-HU" dirty="0"/>
              <a:t>, </a:t>
            </a:r>
            <a:r>
              <a:rPr lang="hu-HU" dirty="0" err="1"/>
              <a:t>für</a:t>
            </a:r>
            <a:r>
              <a:rPr lang="hu-HU" dirty="0"/>
              <a:t> den </a:t>
            </a:r>
            <a:r>
              <a:rPr lang="hu-HU" dirty="0" err="1"/>
              <a:t>Menschen</a:t>
            </a:r>
            <a:r>
              <a:rPr lang="hu-HU" dirty="0"/>
              <a:t> </a:t>
            </a:r>
            <a:r>
              <a:rPr lang="hu-HU" dirty="0" err="1"/>
              <a:t>unverdaubares</a:t>
            </a:r>
            <a:r>
              <a:rPr lang="hu-HU" dirty="0"/>
              <a:t> </a:t>
            </a:r>
            <a:r>
              <a:rPr lang="hu-HU" dirty="0" err="1"/>
              <a:t>Werden</a:t>
            </a:r>
            <a:r>
              <a:rPr lang="hu-HU" dirty="0"/>
              <a:t> von </a:t>
            </a:r>
            <a:r>
              <a:rPr lang="hu-HU" dirty="0" err="1"/>
              <a:t>Wissens</a:t>
            </a:r>
            <a:r>
              <a:rPr lang="hu-HU" dirty="0"/>
              <a:t>- und </a:t>
            </a:r>
            <a:r>
              <a:rPr lang="hu-HU" dirty="0" err="1"/>
              <a:t>Informationsstrom</a:t>
            </a:r>
            <a:r>
              <a:rPr lang="hu-HU" dirty="0"/>
              <a:t> </a:t>
            </a:r>
            <a:r>
              <a:rPr lang="hu-HU" dirty="0" err="1"/>
              <a:t>sowie</a:t>
            </a:r>
            <a:r>
              <a:rPr lang="hu-HU" dirty="0"/>
              <a:t> </a:t>
            </a:r>
            <a:r>
              <a:rPr lang="hu-HU" dirty="0" err="1"/>
              <a:t>Nachahmung</a:t>
            </a:r>
            <a:r>
              <a:rPr lang="hu-HU" dirty="0"/>
              <a:t> des </a:t>
            </a:r>
            <a:r>
              <a:rPr lang="hu-HU" dirty="0" err="1"/>
              <a:t>Fremden</a:t>
            </a:r>
            <a:r>
              <a:rPr lang="hu-HU" dirty="0"/>
              <a:t>) zugrunde.</a:t>
            </a:r>
            <a:endParaRPr lang="hu-HU" sz="2200"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325170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633208"/>
            <a:ext cx="10515600" cy="1325563"/>
          </a:xfrm>
        </p:spPr>
        <p:txBody>
          <a:bodyPr/>
          <a:lstStyle/>
          <a:p>
            <a:pPr algn="ctr"/>
            <a:r>
              <a:rPr lang="hu-HU" b="1" dirty="0" smtClean="0"/>
              <a:t>Nietzsche – das </a:t>
            </a:r>
            <a:r>
              <a:rPr lang="hu-HU" b="1" dirty="0" smtClean="0"/>
              <a:t>„</a:t>
            </a:r>
            <a:r>
              <a:rPr lang="hu-HU" b="1" dirty="0" err="1" smtClean="0"/>
              <a:t>Unhistorische</a:t>
            </a:r>
            <a:r>
              <a:rPr lang="hu-HU" b="1" dirty="0" smtClean="0"/>
              <a:t>” </a:t>
            </a:r>
            <a:r>
              <a:rPr lang="hu-HU" b="1" dirty="0" smtClean="0"/>
              <a:t>und das </a:t>
            </a:r>
            <a:r>
              <a:rPr lang="hu-HU" b="1" dirty="0" smtClean="0"/>
              <a:t>„</a:t>
            </a:r>
            <a:r>
              <a:rPr lang="hu-HU" b="1" dirty="0" err="1" smtClean="0"/>
              <a:t>Überhistorische</a:t>
            </a:r>
            <a:r>
              <a:rPr lang="hu-HU" b="1" dirty="0" smtClean="0"/>
              <a:t>”</a:t>
            </a:r>
            <a:endParaRPr lang="hu-HU" b="1" dirty="0"/>
          </a:p>
        </p:txBody>
      </p:sp>
      <p:sp>
        <p:nvSpPr>
          <p:cNvPr id="3" name="Tartalom helye 2"/>
          <p:cNvSpPr>
            <a:spLocks noGrp="1"/>
          </p:cNvSpPr>
          <p:nvPr>
            <p:ph idx="1"/>
          </p:nvPr>
        </p:nvSpPr>
        <p:spPr>
          <a:xfrm>
            <a:off x="838200" y="3640641"/>
            <a:ext cx="10515600" cy="3588746"/>
          </a:xfrm>
        </p:spPr>
        <p:txBody>
          <a:bodyPr/>
          <a:lstStyle/>
          <a:p>
            <a:r>
              <a:rPr lang="hu-HU" i="1" dirty="0" smtClean="0"/>
              <a:t>„Mit </a:t>
            </a:r>
            <a:r>
              <a:rPr lang="hu-HU" i="1" dirty="0" err="1"/>
              <a:t>dem</a:t>
            </a:r>
            <a:r>
              <a:rPr lang="hu-HU" i="1" dirty="0"/>
              <a:t> </a:t>
            </a:r>
            <a:r>
              <a:rPr lang="hu-HU" i="1" dirty="0" err="1"/>
              <a:t>Worte</a:t>
            </a:r>
            <a:r>
              <a:rPr lang="hu-HU" i="1" dirty="0"/>
              <a:t> 'das</a:t>
            </a:r>
            <a:r>
              <a:rPr lang="hu-HU" b="1" i="1" dirty="0"/>
              <a:t> </a:t>
            </a:r>
            <a:r>
              <a:rPr lang="hu-HU" b="1" i="1" dirty="0" err="1"/>
              <a:t>Unhistorische</a:t>
            </a:r>
            <a:r>
              <a:rPr lang="hu-HU" b="1" i="1" dirty="0"/>
              <a:t>'</a:t>
            </a:r>
            <a:r>
              <a:rPr lang="hu-HU" i="1" dirty="0"/>
              <a:t> </a:t>
            </a:r>
            <a:r>
              <a:rPr lang="hu-HU" i="1" dirty="0" err="1"/>
              <a:t>bezeichne</a:t>
            </a:r>
            <a:r>
              <a:rPr lang="hu-HU" i="1" dirty="0"/>
              <a:t> </a:t>
            </a:r>
            <a:r>
              <a:rPr lang="hu-HU" i="1" dirty="0" err="1"/>
              <a:t>ich</a:t>
            </a:r>
            <a:r>
              <a:rPr lang="hu-HU" i="1" dirty="0"/>
              <a:t> die </a:t>
            </a:r>
            <a:r>
              <a:rPr lang="hu-HU" i="1" dirty="0" err="1"/>
              <a:t>Kunst</a:t>
            </a:r>
            <a:r>
              <a:rPr lang="hu-HU" i="1" dirty="0"/>
              <a:t> und Kraft </a:t>
            </a:r>
            <a:r>
              <a:rPr lang="hu-HU" i="1" dirty="0" err="1"/>
              <a:t>vergessen</a:t>
            </a:r>
            <a:r>
              <a:rPr lang="hu-HU" i="1" dirty="0"/>
              <a:t> </a:t>
            </a:r>
            <a:r>
              <a:rPr lang="hu-HU" i="1" dirty="0" err="1"/>
              <a:t>zu</a:t>
            </a:r>
            <a:r>
              <a:rPr lang="hu-HU" i="1" dirty="0"/>
              <a:t> </a:t>
            </a:r>
            <a:r>
              <a:rPr lang="hu-HU" i="1" dirty="0" err="1"/>
              <a:t>können</a:t>
            </a:r>
            <a:r>
              <a:rPr lang="hu-HU" i="1" dirty="0"/>
              <a:t> und </a:t>
            </a:r>
            <a:r>
              <a:rPr lang="hu-HU" i="1" dirty="0" err="1"/>
              <a:t>sich</a:t>
            </a:r>
            <a:r>
              <a:rPr lang="hu-HU" i="1" dirty="0"/>
              <a:t> in </a:t>
            </a:r>
            <a:r>
              <a:rPr lang="hu-HU" i="1" dirty="0" err="1"/>
              <a:t>einen</a:t>
            </a:r>
            <a:r>
              <a:rPr lang="hu-HU" i="1" dirty="0"/>
              <a:t> </a:t>
            </a:r>
            <a:r>
              <a:rPr lang="hu-HU" i="1" dirty="0" err="1"/>
              <a:t>begrenzten</a:t>
            </a:r>
            <a:r>
              <a:rPr lang="hu-HU" i="1" dirty="0"/>
              <a:t> Horizont </a:t>
            </a:r>
            <a:r>
              <a:rPr lang="hu-HU" i="1" dirty="0" err="1"/>
              <a:t>einzuschließen</a:t>
            </a:r>
            <a:r>
              <a:rPr lang="hu-HU" i="1" dirty="0"/>
              <a:t>; </a:t>
            </a:r>
            <a:r>
              <a:rPr lang="hu-HU" b="1" i="1" dirty="0"/>
              <a:t>'</a:t>
            </a:r>
            <a:r>
              <a:rPr lang="hu-HU" b="1" i="1" dirty="0" err="1"/>
              <a:t>überhistorisch</a:t>
            </a:r>
            <a:r>
              <a:rPr lang="hu-HU" i="1" dirty="0"/>
              <a:t>' </a:t>
            </a:r>
            <a:r>
              <a:rPr lang="hu-HU" i="1" dirty="0" err="1"/>
              <a:t>nenne</a:t>
            </a:r>
            <a:r>
              <a:rPr lang="hu-HU" i="1" dirty="0"/>
              <a:t> </a:t>
            </a:r>
            <a:r>
              <a:rPr lang="hu-HU" i="1" dirty="0" err="1"/>
              <a:t>ich</a:t>
            </a:r>
            <a:r>
              <a:rPr lang="hu-HU" i="1" dirty="0"/>
              <a:t> </a:t>
            </a:r>
            <a:r>
              <a:rPr lang="hu-HU" b="1" i="1" dirty="0"/>
              <a:t>die </a:t>
            </a:r>
            <a:r>
              <a:rPr lang="hu-HU" b="1" i="1" dirty="0" err="1"/>
              <a:t>Mächte</a:t>
            </a:r>
            <a:r>
              <a:rPr lang="hu-HU" b="1" i="1" dirty="0"/>
              <a:t>, </a:t>
            </a:r>
            <a:r>
              <a:rPr lang="hu-HU" b="1" i="1" dirty="0" err="1"/>
              <a:t>die</a:t>
            </a:r>
            <a:r>
              <a:rPr lang="hu-HU" b="1" i="1" dirty="0"/>
              <a:t> den </a:t>
            </a:r>
            <a:r>
              <a:rPr lang="hu-HU" b="1" i="1" dirty="0" err="1"/>
              <a:t>Blick</a:t>
            </a:r>
            <a:r>
              <a:rPr lang="hu-HU" b="1" i="1" dirty="0"/>
              <a:t> von </a:t>
            </a:r>
            <a:r>
              <a:rPr lang="hu-HU" b="1" i="1" dirty="0" err="1"/>
              <a:t>dem</a:t>
            </a:r>
            <a:r>
              <a:rPr lang="hu-HU" b="1" i="1" dirty="0"/>
              <a:t> </a:t>
            </a:r>
            <a:r>
              <a:rPr lang="hu-HU" b="1" i="1" dirty="0" err="1"/>
              <a:t>Werden</a:t>
            </a:r>
            <a:r>
              <a:rPr lang="hu-HU" b="1" i="1" dirty="0"/>
              <a:t> </a:t>
            </a:r>
            <a:r>
              <a:rPr lang="hu-HU" b="1" i="1" dirty="0" err="1"/>
              <a:t>ablenken</a:t>
            </a:r>
            <a:r>
              <a:rPr lang="hu-HU" b="1" i="1" dirty="0"/>
              <a:t>, </a:t>
            </a:r>
            <a:r>
              <a:rPr lang="hu-HU" b="1" i="1" dirty="0" err="1"/>
              <a:t>hin</a:t>
            </a:r>
            <a:r>
              <a:rPr lang="hu-HU" b="1" i="1" dirty="0"/>
              <a:t> </a:t>
            </a:r>
            <a:r>
              <a:rPr lang="hu-HU" b="1" i="1" dirty="0" err="1"/>
              <a:t>zu</a:t>
            </a:r>
            <a:r>
              <a:rPr lang="hu-HU" b="1" i="1" dirty="0"/>
              <a:t> </a:t>
            </a:r>
            <a:r>
              <a:rPr lang="hu-HU" b="1" i="1" dirty="0" err="1"/>
              <a:t>dem</a:t>
            </a:r>
            <a:r>
              <a:rPr lang="hu-HU" b="1" i="1" dirty="0"/>
              <a:t>, </a:t>
            </a:r>
            <a:r>
              <a:rPr lang="hu-HU" b="1" i="1" dirty="0" err="1"/>
              <a:t>was</a:t>
            </a:r>
            <a:r>
              <a:rPr lang="hu-HU" b="1" i="1" dirty="0"/>
              <a:t> </a:t>
            </a:r>
            <a:r>
              <a:rPr lang="hu-HU" b="1" i="1" dirty="0" err="1"/>
              <a:t>dem</a:t>
            </a:r>
            <a:r>
              <a:rPr lang="hu-HU" b="1" i="1" dirty="0"/>
              <a:t> </a:t>
            </a:r>
            <a:r>
              <a:rPr lang="hu-HU" b="1" i="1" dirty="0" err="1"/>
              <a:t>Dasein</a:t>
            </a:r>
            <a:r>
              <a:rPr lang="hu-HU" b="1" i="1" dirty="0"/>
              <a:t> den </a:t>
            </a:r>
            <a:r>
              <a:rPr lang="hu-HU" b="1" i="1" dirty="0" err="1"/>
              <a:t>Charakter</a:t>
            </a:r>
            <a:r>
              <a:rPr lang="hu-HU" b="1" i="1" dirty="0"/>
              <a:t> des </a:t>
            </a:r>
            <a:r>
              <a:rPr lang="hu-HU" b="1" i="1" dirty="0" err="1"/>
              <a:t>Ewigen</a:t>
            </a:r>
            <a:r>
              <a:rPr lang="hu-HU" b="1" i="1" dirty="0"/>
              <a:t> und </a:t>
            </a:r>
            <a:r>
              <a:rPr lang="hu-HU" b="1" i="1" dirty="0" err="1"/>
              <a:t>Gleichbedeutenden</a:t>
            </a:r>
            <a:r>
              <a:rPr lang="hu-HU" b="1" i="1" dirty="0"/>
              <a:t> </a:t>
            </a:r>
            <a:r>
              <a:rPr lang="hu-HU" b="1" i="1" dirty="0" err="1"/>
              <a:t>gibt</a:t>
            </a:r>
            <a:r>
              <a:rPr lang="hu-HU" b="1" i="1" dirty="0"/>
              <a:t>, </a:t>
            </a:r>
            <a:r>
              <a:rPr lang="hu-HU" b="1" i="1" dirty="0" err="1"/>
              <a:t>zu</a:t>
            </a:r>
            <a:r>
              <a:rPr lang="hu-HU" b="1" i="1" dirty="0"/>
              <a:t> </a:t>
            </a:r>
            <a:r>
              <a:rPr lang="hu-HU" b="1" i="1" dirty="0" err="1"/>
              <a:t>Kunst</a:t>
            </a:r>
            <a:r>
              <a:rPr lang="hu-HU" b="1" i="1" dirty="0"/>
              <a:t> und Religion</a:t>
            </a:r>
            <a:r>
              <a:rPr lang="hu-HU" b="1" i="1" dirty="0" smtClean="0"/>
              <a:t>.</a:t>
            </a:r>
            <a:r>
              <a:rPr lang="hu-HU" i="1" dirty="0" smtClean="0"/>
              <a:t>” </a:t>
            </a:r>
            <a:r>
              <a:rPr lang="hu-HU" sz="1600" dirty="0" smtClean="0"/>
              <a:t>(</a:t>
            </a:r>
            <a:r>
              <a:rPr lang="hu-HU" sz="1600" i="1" dirty="0" err="1" smtClean="0"/>
              <a:t>Vom</a:t>
            </a:r>
            <a:r>
              <a:rPr lang="hu-HU" sz="1600" i="1" dirty="0" smtClean="0"/>
              <a:t> </a:t>
            </a:r>
            <a:r>
              <a:rPr lang="hu-HU" sz="1600" i="1" dirty="0" err="1" smtClean="0"/>
              <a:t>Nutzen</a:t>
            </a:r>
            <a:r>
              <a:rPr lang="hu-HU" sz="1600" i="1" dirty="0" smtClean="0"/>
              <a:t> und </a:t>
            </a:r>
            <a:r>
              <a:rPr lang="hu-HU" sz="1600" i="1" dirty="0" err="1" smtClean="0"/>
              <a:t>Nachteil</a:t>
            </a:r>
            <a:r>
              <a:rPr lang="hu-HU" sz="1600" i="1" dirty="0" smtClean="0"/>
              <a:t> der </a:t>
            </a:r>
            <a:r>
              <a:rPr lang="hu-HU" sz="1600" i="1" dirty="0" err="1" smtClean="0"/>
              <a:t>Historie</a:t>
            </a:r>
            <a:r>
              <a:rPr lang="hu-HU" sz="1600" i="1" dirty="0" smtClean="0"/>
              <a:t> </a:t>
            </a:r>
            <a:r>
              <a:rPr lang="hu-HU" sz="1600" i="1" dirty="0" err="1" smtClean="0"/>
              <a:t>für</a:t>
            </a:r>
            <a:r>
              <a:rPr lang="hu-HU" sz="1600" i="1" dirty="0" smtClean="0"/>
              <a:t> das </a:t>
            </a:r>
            <a:r>
              <a:rPr lang="hu-HU" sz="1600" i="1" dirty="0" err="1" smtClean="0"/>
              <a:t>Leben</a:t>
            </a:r>
            <a:r>
              <a:rPr lang="hu-HU" sz="1600" dirty="0" smtClean="0"/>
              <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1525852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354426"/>
            <a:ext cx="10515600" cy="1325563"/>
          </a:xfrm>
        </p:spPr>
        <p:txBody>
          <a:bodyPr/>
          <a:lstStyle/>
          <a:p>
            <a:pPr algn="ctr"/>
            <a:r>
              <a:rPr lang="hu-HU" b="1" dirty="0" smtClean="0"/>
              <a:t>Nietzsche </a:t>
            </a:r>
            <a:r>
              <a:rPr lang="hu-HU" b="1" dirty="0" err="1" smtClean="0"/>
              <a:t>über</a:t>
            </a:r>
            <a:r>
              <a:rPr lang="hu-HU" b="1" dirty="0" smtClean="0"/>
              <a:t> die </a:t>
            </a:r>
            <a:r>
              <a:rPr lang="hu-HU" b="1" dirty="0" err="1" smtClean="0"/>
              <a:t>Kultur</a:t>
            </a:r>
            <a:endParaRPr lang="hu-HU" b="1" dirty="0"/>
          </a:p>
        </p:txBody>
      </p:sp>
      <p:sp>
        <p:nvSpPr>
          <p:cNvPr id="3" name="Tartalom helye 2"/>
          <p:cNvSpPr>
            <a:spLocks noGrp="1"/>
          </p:cNvSpPr>
          <p:nvPr>
            <p:ph idx="1"/>
          </p:nvPr>
        </p:nvSpPr>
        <p:spPr>
          <a:xfrm>
            <a:off x="838200" y="2835301"/>
            <a:ext cx="10515600" cy="4022699"/>
          </a:xfrm>
        </p:spPr>
        <p:txBody>
          <a:bodyPr/>
          <a:lstStyle/>
          <a:p>
            <a:pPr hangingPunct="0"/>
            <a:r>
              <a:rPr lang="hu-HU" i="1" dirty="0" smtClean="0"/>
              <a:t>„</a:t>
            </a:r>
            <a:r>
              <a:rPr lang="hu-HU" i="1" dirty="0" err="1" smtClean="0"/>
              <a:t>Er</a:t>
            </a:r>
            <a:r>
              <a:rPr lang="hu-HU" i="1" dirty="0" smtClean="0"/>
              <a:t> </a:t>
            </a:r>
            <a:r>
              <a:rPr lang="hu-HU" i="1" dirty="0"/>
              <a:t>(</a:t>
            </a:r>
            <a:r>
              <a:rPr lang="hu-HU" i="1" dirty="0" err="1"/>
              <a:t>jeder</a:t>
            </a:r>
            <a:r>
              <a:rPr lang="hu-HU" i="1" dirty="0"/>
              <a:t> </a:t>
            </a:r>
            <a:r>
              <a:rPr lang="hu-HU" i="1" dirty="0" err="1"/>
              <a:t>einzelne</a:t>
            </a:r>
            <a:r>
              <a:rPr lang="hu-HU" i="1" dirty="0"/>
              <a:t>) </a:t>
            </a:r>
            <a:r>
              <a:rPr lang="hu-HU" i="1" dirty="0" err="1"/>
              <a:t>beginnt</a:t>
            </a:r>
            <a:r>
              <a:rPr lang="hu-HU" i="1" dirty="0"/>
              <a:t> </a:t>
            </a:r>
            <a:r>
              <a:rPr lang="hu-HU" i="1" dirty="0" err="1"/>
              <a:t>dann</a:t>
            </a:r>
            <a:r>
              <a:rPr lang="hu-HU" i="1" dirty="0"/>
              <a:t> </a:t>
            </a:r>
            <a:r>
              <a:rPr lang="hu-HU" i="1" dirty="0" err="1"/>
              <a:t>zu</a:t>
            </a:r>
            <a:r>
              <a:rPr lang="hu-HU" i="1" dirty="0"/>
              <a:t> </a:t>
            </a:r>
            <a:r>
              <a:rPr lang="hu-HU" i="1" dirty="0" err="1"/>
              <a:t>begreifen</a:t>
            </a:r>
            <a:r>
              <a:rPr lang="hu-HU" i="1" dirty="0"/>
              <a:t>, </a:t>
            </a:r>
            <a:r>
              <a:rPr lang="hu-HU" i="1" dirty="0" err="1"/>
              <a:t>daß</a:t>
            </a:r>
            <a:r>
              <a:rPr lang="hu-HU" i="1" dirty="0"/>
              <a:t> </a:t>
            </a:r>
            <a:r>
              <a:rPr lang="hu-HU" i="1" dirty="0" err="1"/>
              <a:t>Kultur</a:t>
            </a:r>
            <a:r>
              <a:rPr lang="hu-HU" i="1" dirty="0"/>
              <a:t> </a:t>
            </a:r>
            <a:r>
              <a:rPr lang="hu-HU" i="1" dirty="0" err="1"/>
              <a:t>noch</a:t>
            </a:r>
            <a:r>
              <a:rPr lang="hu-HU" i="1" dirty="0"/>
              <a:t> </a:t>
            </a:r>
            <a:r>
              <a:rPr lang="hu-HU" i="1" dirty="0" err="1"/>
              <a:t>etwas</a:t>
            </a:r>
            <a:r>
              <a:rPr lang="hu-HU" i="1" dirty="0"/>
              <a:t> </a:t>
            </a:r>
            <a:r>
              <a:rPr lang="hu-HU" i="1" dirty="0" err="1"/>
              <a:t>andres</a:t>
            </a:r>
            <a:r>
              <a:rPr lang="hu-HU" i="1" dirty="0"/>
              <a:t> </a:t>
            </a:r>
            <a:r>
              <a:rPr lang="hu-HU" i="1" dirty="0" err="1"/>
              <a:t>sein</a:t>
            </a:r>
            <a:r>
              <a:rPr lang="hu-HU" i="1" dirty="0"/>
              <a:t> </a:t>
            </a:r>
            <a:r>
              <a:rPr lang="hu-HU" i="1" dirty="0" err="1"/>
              <a:t>kann</a:t>
            </a:r>
            <a:r>
              <a:rPr lang="hu-HU" i="1" dirty="0"/>
              <a:t> </a:t>
            </a:r>
            <a:r>
              <a:rPr lang="hu-HU" i="1" dirty="0" err="1"/>
              <a:t>als</a:t>
            </a:r>
            <a:r>
              <a:rPr lang="hu-HU" i="1" dirty="0"/>
              <a:t> </a:t>
            </a:r>
            <a:r>
              <a:rPr lang="hu-HU" b="1" i="1" dirty="0" err="1"/>
              <a:t>Dekoration</a:t>
            </a:r>
            <a:r>
              <a:rPr lang="hu-HU" b="1" i="1" dirty="0"/>
              <a:t> des </a:t>
            </a:r>
            <a:r>
              <a:rPr lang="hu-HU" b="1" i="1" dirty="0" err="1"/>
              <a:t>Lebens</a:t>
            </a:r>
            <a:r>
              <a:rPr lang="hu-HU" i="1" dirty="0"/>
              <a:t>, </a:t>
            </a:r>
            <a:r>
              <a:rPr lang="hu-HU" i="1" dirty="0" err="1"/>
              <a:t>das</a:t>
            </a:r>
            <a:r>
              <a:rPr lang="hu-HU" i="1" dirty="0"/>
              <a:t> </a:t>
            </a:r>
            <a:r>
              <a:rPr lang="hu-HU" i="1" dirty="0" err="1"/>
              <a:t>heißt</a:t>
            </a:r>
            <a:r>
              <a:rPr lang="hu-HU" i="1" dirty="0"/>
              <a:t> </a:t>
            </a:r>
            <a:r>
              <a:rPr lang="hu-HU" i="1" dirty="0" err="1"/>
              <a:t>im</a:t>
            </a:r>
            <a:r>
              <a:rPr lang="hu-HU" i="1" dirty="0"/>
              <a:t> </a:t>
            </a:r>
            <a:r>
              <a:rPr lang="hu-HU" i="1" dirty="0" err="1"/>
              <a:t>Grunde</a:t>
            </a:r>
            <a:r>
              <a:rPr lang="hu-HU" i="1" dirty="0"/>
              <a:t> </a:t>
            </a:r>
            <a:r>
              <a:rPr lang="hu-HU" i="1" dirty="0" err="1"/>
              <a:t>doch</a:t>
            </a:r>
            <a:r>
              <a:rPr lang="hu-HU" i="1" dirty="0"/>
              <a:t> </a:t>
            </a:r>
            <a:r>
              <a:rPr lang="hu-HU" i="1" dirty="0" err="1"/>
              <a:t>immer</a:t>
            </a:r>
            <a:r>
              <a:rPr lang="hu-HU" i="1" dirty="0"/>
              <a:t> </a:t>
            </a:r>
            <a:r>
              <a:rPr lang="hu-HU" i="1" dirty="0" err="1"/>
              <a:t>nur</a:t>
            </a:r>
            <a:r>
              <a:rPr lang="hu-HU" i="1" dirty="0"/>
              <a:t> </a:t>
            </a:r>
            <a:r>
              <a:rPr lang="hu-HU" i="1" dirty="0" err="1"/>
              <a:t>Verstellung</a:t>
            </a:r>
            <a:r>
              <a:rPr lang="hu-HU" i="1" dirty="0"/>
              <a:t> und </a:t>
            </a:r>
            <a:r>
              <a:rPr lang="hu-HU" i="1" dirty="0" err="1"/>
              <a:t>Verhüllung</a:t>
            </a:r>
            <a:r>
              <a:rPr lang="hu-HU" i="1" dirty="0"/>
              <a:t>; </a:t>
            </a:r>
            <a:r>
              <a:rPr lang="hu-HU" i="1" dirty="0" err="1"/>
              <a:t>denn</a:t>
            </a:r>
            <a:r>
              <a:rPr lang="hu-HU" i="1" dirty="0"/>
              <a:t> </a:t>
            </a:r>
            <a:r>
              <a:rPr lang="hu-HU" b="1" i="1" dirty="0" err="1"/>
              <a:t>aller</a:t>
            </a:r>
            <a:r>
              <a:rPr lang="hu-HU" b="1" i="1" dirty="0"/>
              <a:t> </a:t>
            </a:r>
            <a:r>
              <a:rPr lang="hu-HU" b="1" i="1" dirty="0" err="1"/>
              <a:t>Schmuck</a:t>
            </a:r>
            <a:r>
              <a:rPr lang="hu-HU" b="1" i="1" dirty="0"/>
              <a:t> </a:t>
            </a:r>
            <a:r>
              <a:rPr lang="hu-HU" b="1" i="1" dirty="0" err="1"/>
              <a:t>versteckt</a:t>
            </a:r>
            <a:r>
              <a:rPr lang="hu-HU" b="1" i="1" dirty="0"/>
              <a:t> </a:t>
            </a:r>
            <a:r>
              <a:rPr lang="hu-HU" b="1" i="1" dirty="0" err="1"/>
              <a:t>das</a:t>
            </a:r>
            <a:r>
              <a:rPr lang="hu-HU" b="1" i="1" dirty="0"/>
              <a:t> </a:t>
            </a:r>
            <a:r>
              <a:rPr lang="hu-HU" b="1" i="1" dirty="0" err="1"/>
              <a:t>Geschmückte</a:t>
            </a:r>
            <a:r>
              <a:rPr lang="hu-HU" i="1" dirty="0"/>
              <a:t>. So </a:t>
            </a:r>
            <a:r>
              <a:rPr lang="hu-HU" i="1" dirty="0" err="1"/>
              <a:t>entschleiert</a:t>
            </a:r>
            <a:r>
              <a:rPr lang="hu-HU" i="1" dirty="0"/>
              <a:t> </a:t>
            </a:r>
            <a:r>
              <a:rPr lang="hu-HU" i="1" dirty="0" err="1"/>
              <a:t>sich</a:t>
            </a:r>
            <a:r>
              <a:rPr lang="hu-HU" i="1" dirty="0"/>
              <a:t> </a:t>
            </a:r>
            <a:r>
              <a:rPr lang="hu-HU" i="1" dirty="0" err="1"/>
              <a:t>ihm</a:t>
            </a:r>
            <a:r>
              <a:rPr lang="hu-HU" i="1" dirty="0"/>
              <a:t> der </a:t>
            </a:r>
            <a:r>
              <a:rPr lang="hu-HU" b="1" i="1" dirty="0" err="1"/>
              <a:t>griechische</a:t>
            </a:r>
            <a:r>
              <a:rPr lang="hu-HU" b="1" i="1" dirty="0"/>
              <a:t> Begriff der </a:t>
            </a:r>
            <a:r>
              <a:rPr lang="hu-HU" b="1" i="1" dirty="0" err="1"/>
              <a:t>Kultur</a:t>
            </a:r>
            <a:r>
              <a:rPr lang="hu-HU" i="1" dirty="0"/>
              <a:t> </a:t>
            </a:r>
            <a:r>
              <a:rPr lang="hu-HU" i="1" dirty="0" smtClean="0"/>
              <a:t>– </a:t>
            </a:r>
            <a:r>
              <a:rPr lang="hu-HU" b="1" i="1" dirty="0" err="1"/>
              <a:t>im</a:t>
            </a:r>
            <a:r>
              <a:rPr lang="hu-HU" b="1" i="1" dirty="0"/>
              <a:t> </a:t>
            </a:r>
            <a:r>
              <a:rPr lang="hu-HU" b="1" i="1" dirty="0" err="1"/>
              <a:t>Gegensatz</a:t>
            </a:r>
            <a:r>
              <a:rPr lang="hu-HU" b="1" i="1" dirty="0"/>
              <a:t> </a:t>
            </a:r>
            <a:r>
              <a:rPr lang="hu-HU" b="1" i="1" dirty="0" err="1"/>
              <a:t>zu</a:t>
            </a:r>
            <a:r>
              <a:rPr lang="hu-HU" b="1" i="1" dirty="0"/>
              <a:t> </a:t>
            </a:r>
            <a:r>
              <a:rPr lang="hu-HU" b="1" i="1" dirty="0" err="1"/>
              <a:t>dem</a:t>
            </a:r>
            <a:r>
              <a:rPr lang="hu-HU" b="1" i="1" dirty="0"/>
              <a:t> </a:t>
            </a:r>
            <a:r>
              <a:rPr lang="hu-HU" b="1" i="1" dirty="0" err="1"/>
              <a:t>romanischen</a:t>
            </a:r>
            <a:r>
              <a:rPr lang="hu-HU" i="1" dirty="0"/>
              <a:t> </a:t>
            </a:r>
            <a:r>
              <a:rPr lang="hu-HU" i="1" dirty="0" smtClean="0"/>
              <a:t>– </a:t>
            </a:r>
            <a:r>
              <a:rPr lang="hu-HU" i="1" dirty="0"/>
              <a:t>der </a:t>
            </a:r>
            <a:r>
              <a:rPr lang="hu-HU" b="1" i="1" dirty="0"/>
              <a:t>Begriff der </a:t>
            </a:r>
            <a:r>
              <a:rPr lang="hu-HU" b="1" i="1" dirty="0" err="1"/>
              <a:t>Kultur</a:t>
            </a:r>
            <a:r>
              <a:rPr lang="hu-HU" b="1" i="1" dirty="0"/>
              <a:t> </a:t>
            </a:r>
            <a:r>
              <a:rPr lang="hu-HU" b="1" i="1" dirty="0" err="1"/>
              <a:t>als</a:t>
            </a:r>
            <a:r>
              <a:rPr lang="hu-HU" b="1" i="1" dirty="0"/>
              <a:t> </a:t>
            </a:r>
            <a:r>
              <a:rPr lang="hu-HU" b="1" i="1" dirty="0" err="1"/>
              <a:t>einer</a:t>
            </a:r>
            <a:r>
              <a:rPr lang="hu-HU" b="1" i="1" dirty="0"/>
              <a:t> </a:t>
            </a:r>
            <a:r>
              <a:rPr lang="hu-HU" b="1" i="1" dirty="0" err="1"/>
              <a:t>neuen</a:t>
            </a:r>
            <a:r>
              <a:rPr lang="hu-HU" b="1" i="1" dirty="0"/>
              <a:t> und </a:t>
            </a:r>
            <a:r>
              <a:rPr lang="hu-HU" b="1" i="1" dirty="0" err="1"/>
              <a:t>verbesserten</a:t>
            </a:r>
            <a:r>
              <a:rPr lang="hu-HU" b="1" i="1" dirty="0"/>
              <a:t> </a:t>
            </a:r>
            <a:r>
              <a:rPr lang="hu-HU" b="1" i="1" dirty="0" err="1"/>
              <a:t>Physis</a:t>
            </a:r>
            <a:r>
              <a:rPr lang="hu-HU" b="1" i="1" dirty="0"/>
              <a:t> </a:t>
            </a:r>
            <a:r>
              <a:rPr lang="hu-HU" b="1" i="1" dirty="0" err="1"/>
              <a:t>ohne</a:t>
            </a:r>
            <a:r>
              <a:rPr lang="hu-HU" b="1" i="1" dirty="0"/>
              <a:t> Innen und </a:t>
            </a:r>
            <a:r>
              <a:rPr lang="hu-HU" b="1" i="1" dirty="0" err="1"/>
              <a:t>Außen</a:t>
            </a:r>
            <a:r>
              <a:rPr lang="hu-HU" b="1" i="1" dirty="0"/>
              <a:t>, </a:t>
            </a:r>
            <a:r>
              <a:rPr lang="hu-HU" b="1" i="1" dirty="0" err="1"/>
              <a:t>ohne</a:t>
            </a:r>
            <a:r>
              <a:rPr lang="hu-HU" b="1" i="1" dirty="0"/>
              <a:t> </a:t>
            </a:r>
            <a:r>
              <a:rPr lang="hu-HU" b="1" i="1" dirty="0" err="1"/>
              <a:t>Verstellung</a:t>
            </a:r>
            <a:r>
              <a:rPr lang="hu-HU" b="1" i="1" dirty="0"/>
              <a:t> und Konvention, der </a:t>
            </a:r>
            <a:r>
              <a:rPr lang="hu-HU" b="1" i="1" dirty="0" err="1"/>
              <a:t>Kultur</a:t>
            </a:r>
            <a:r>
              <a:rPr lang="hu-HU" b="1" i="1" dirty="0"/>
              <a:t> </a:t>
            </a:r>
            <a:r>
              <a:rPr lang="hu-HU" b="1" i="1" dirty="0" err="1"/>
              <a:t>als</a:t>
            </a:r>
            <a:r>
              <a:rPr lang="hu-HU" b="1" i="1" dirty="0"/>
              <a:t> </a:t>
            </a:r>
            <a:r>
              <a:rPr lang="hu-HU" b="1" i="1" dirty="0" err="1"/>
              <a:t>einer</a:t>
            </a:r>
            <a:r>
              <a:rPr lang="hu-HU" b="1" i="1" dirty="0"/>
              <a:t> </a:t>
            </a:r>
            <a:r>
              <a:rPr lang="hu-HU" b="1" i="1" dirty="0" err="1"/>
              <a:t>Einhelligkeit</a:t>
            </a:r>
            <a:r>
              <a:rPr lang="hu-HU" b="1" i="1" dirty="0"/>
              <a:t> </a:t>
            </a:r>
            <a:r>
              <a:rPr lang="hu-HU" b="1" i="1" dirty="0" err="1"/>
              <a:t>zwischen</a:t>
            </a:r>
            <a:r>
              <a:rPr lang="hu-HU" b="1" i="1" dirty="0"/>
              <a:t> </a:t>
            </a:r>
            <a:r>
              <a:rPr lang="hu-HU" b="1" i="1" dirty="0" err="1"/>
              <a:t>Leben</a:t>
            </a:r>
            <a:r>
              <a:rPr lang="hu-HU" b="1" i="1" dirty="0"/>
              <a:t>, </a:t>
            </a:r>
            <a:r>
              <a:rPr lang="hu-HU" b="1" i="1" dirty="0" err="1"/>
              <a:t>Denken</a:t>
            </a:r>
            <a:r>
              <a:rPr lang="hu-HU" b="1" i="1" dirty="0"/>
              <a:t>, </a:t>
            </a:r>
            <a:r>
              <a:rPr lang="hu-HU" b="1" i="1" dirty="0" err="1"/>
              <a:t>Scheinen</a:t>
            </a:r>
            <a:r>
              <a:rPr lang="hu-HU" b="1" i="1" dirty="0"/>
              <a:t> und </a:t>
            </a:r>
            <a:r>
              <a:rPr lang="hu-HU" b="1" i="1" dirty="0" err="1"/>
              <a:t>Wollen</a:t>
            </a:r>
            <a:r>
              <a:rPr lang="hu-HU" b="1" i="1" dirty="0" smtClean="0"/>
              <a:t>.</a:t>
            </a:r>
            <a:r>
              <a:rPr lang="hu-HU" i="1" dirty="0" smtClean="0"/>
              <a:t>”</a:t>
            </a:r>
          </a:p>
          <a:p>
            <a:pPr marL="0" indent="0" hangingPunct="0">
              <a:buNone/>
            </a:pPr>
            <a:r>
              <a:rPr lang="hu-HU" sz="1600" dirty="0"/>
              <a:t>	</a:t>
            </a:r>
            <a:r>
              <a:rPr lang="hu-HU" sz="1600" dirty="0" smtClean="0"/>
              <a:t>				(</a:t>
            </a:r>
            <a:r>
              <a:rPr lang="hu-HU" sz="1600" i="1" dirty="0" err="1" smtClean="0"/>
              <a:t>Vom</a:t>
            </a:r>
            <a:r>
              <a:rPr lang="hu-HU" sz="1600" i="1" dirty="0" smtClean="0"/>
              <a:t> </a:t>
            </a:r>
            <a:r>
              <a:rPr lang="hu-HU" sz="1600" i="1" dirty="0" err="1" smtClean="0"/>
              <a:t>Nutzen</a:t>
            </a:r>
            <a:r>
              <a:rPr lang="hu-HU" sz="1600" i="1" dirty="0" smtClean="0"/>
              <a:t> und </a:t>
            </a:r>
            <a:r>
              <a:rPr lang="hu-HU" sz="1600" i="1" dirty="0" err="1" smtClean="0"/>
              <a:t>Nachteil</a:t>
            </a:r>
            <a:r>
              <a:rPr lang="hu-HU" sz="1600" i="1" dirty="0" smtClean="0"/>
              <a:t> der </a:t>
            </a:r>
            <a:r>
              <a:rPr lang="hu-HU" sz="1600" i="1" dirty="0" err="1" smtClean="0"/>
              <a:t>Historie</a:t>
            </a:r>
            <a:r>
              <a:rPr lang="hu-HU" sz="1600" i="1" dirty="0" smtClean="0"/>
              <a:t> </a:t>
            </a:r>
            <a:r>
              <a:rPr lang="hu-HU" sz="1600" i="1" dirty="0" err="1" smtClean="0"/>
              <a:t>für</a:t>
            </a:r>
            <a:r>
              <a:rPr lang="hu-HU" sz="1600" i="1" dirty="0" smtClean="0"/>
              <a:t> </a:t>
            </a:r>
            <a:r>
              <a:rPr lang="hu-HU" sz="1600" i="1" dirty="0" err="1" smtClean="0"/>
              <a:t>das</a:t>
            </a:r>
            <a:r>
              <a:rPr lang="hu-HU" sz="1600" i="1" dirty="0" smtClean="0"/>
              <a:t> </a:t>
            </a:r>
            <a:r>
              <a:rPr lang="hu-HU" sz="1600" i="1" dirty="0" err="1" smtClean="0"/>
              <a:t>Leben</a:t>
            </a:r>
            <a:r>
              <a:rPr lang="hu-HU" sz="1600" dirty="0" smtClean="0"/>
              <a:t>, S. 285)</a:t>
            </a:r>
            <a:endParaRPr lang="hu-HU" dirty="0"/>
          </a:p>
          <a:p>
            <a:pPr marL="0" indent="0" hangingPunct="0">
              <a:buNone/>
            </a:pPr>
            <a:r>
              <a:rPr lang="hu-HU" dirty="0"/>
              <a:t> </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08933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76008"/>
            <a:ext cx="10515600" cy="1325563"/>
          </a:xfrm>
        </p:spPr>
        <p:txBody>
          <a:bodyPr/>
          <a:lstStyle/>
          <a:p>
            <a:pPr algn="ctr"/>
            <a:r>
              <a:rPr lang="hu-HU" dirty="0" err="1" smtClean="0"/>
              <a:t>Also</a:t>
            </a:r>
            <a:r>
              <a:rPr lang="hu-HU" dirty="0" smtClean="0"/>
              <a:t>:</a:t>
            </a:r>
            <a:endParaRPr lang="hu-HU" dirty="0"/>
          </a:p>
        </p:txBody>
      </p:sp>
      <p:sp>
        <p:nvSpPr>
          <p:cNvPr id="3" name="Tartalom helye 2"/>
          <p:cNvSpPr>
            <a:spLocks noGrp="1"/>
          </p:cNvSpPr>
          <p:nvPr>
            <p:ph idx="1"/>
          </p:nvPr>
        </p:nvSpPr>
        <p:spPr>
          <a:xfrm>
            <a:off x="838200" y="2412222"/>
            <a:ext cx="10515600" cy="4351338"/>
          </a:xfrm>
        </p:spPr>
        <p:txBody>
          <a:bodyPr>
            <a:normAutofit fontScale="92500"/>
          </a:bodyPr>
          <a:lstStyle/>
          <a:p>
            <a:pPr hangingPunct="0"/>
            <a:r>
              <a:rPr lang="hu-HU" dirty="0"/>
              <a:t>1. </a:t>
            </a:r>
            <a:r>
              <a:rPr lang="hu-HU" b="1" dirty="0" err="1"/>
              <a:t>gesundes</a:t>
            </a:r>
            <a:r>
              <a:rPr lang="hu-HU" b="1" dirty="0"/>
              <a:t> </a:t>
            </a:r>
            <a:r>
              <a:rPr lang="hu-HU" b="1" dirty="0" err="1"/>
              <a:t>Leben</a:t>
            </a:r>
            <a:r>
              <a:rPr lang="hu-HU" dirty="0"/>
              <a:t>: </a:t>
            </a:r>
            <a:r>
              <a:rPr lang="hu-HU" dirty="0" err="1"/>
              <a:t>Harmonie</a:t>
            </a:r>
            <a:r>
              <a:rPr lang="hu-HU" dirty="0"/>
              <a:t> </a:t>
            </a:r>
            <a:r>
              <a:rPr lang="hu-HU" dirty="0" err="1"/>
              <a:t>vom</a:t>
            </a:r>
            <a:r>
              <a:rPr lang="hu-HU" dirty="0"/>
              <a:t> </a:t>
            </a:r>
            <a:r>
              <a:rPr lang="hu-HU" dirty="0" err="1"/>
              <a:t>Unhistorischen</a:t>
            </a:r>
            <a:r>
              <a:rPr lang="hu-HU" dirty="0"/>
              <a:t> und </a:t>
            </a:r>
            <a:r>
              <a:rPr lang="hu-HU" dirty="0" err="1"/>
              <a:t>Historischen</a:t>
            </a:r>
            <a:r>
              <a:rPr lang="hu-HU" dirty="0"/>
              <a:t> (</a:t>
            </a:r>
            <a:r>
              <a:rPr lang="hu-HU" dirty="0" err="1"/>
              <a:t>Altes</a:t>
            </a:r>
            <a:r>
              <a:rPr lang="hu-HU" dirty="0"/>
              <a:t> </a:t>
            </a:r>
            <a:r>
              <a:rPr lang="hu-HU" dirty="0" err="1"/>
              <a:t>Griechenland</a:t>
            </a:r>
            <a:r>
              <a:rPr lang="hu-HU" dirty="0"/>
              <a:t> </a:t>
            </a:r>
            <a:r>
              <a:rPr lang="hu-HU" dirty="0" err="1"/>
              <a:t>vor</a:t>
            </a:r>
            <a:r>
              <a:rPr lang="hu-HU" dirty="0"/>
              <a:t> </a:t>
            </a:r>
            <a:r>
              <a:rPr lang="hu-HU" dirty="0" err="1"/>
              <a:t>Sokrates</a:t>
            </a:r>
            <a:r>
              <a:rPr lang="hu-HU" dirty="0"/>
              <a:t>) mit </a:t>
            </a:r>
            <a:r>
              <a:rPr lang="hu-HU" dirty="0" err="1"/>
              <a:t>Beachtung</a:t>
            </a:r>
            <a:r>
              <a:rPr lang="hu-HU" dirty="0"/>
              <a:t> des </a:t>
            </a:r>
            <a:r>
              <a:rPr lang="hu-HU" dirty="0" err="1"/>
              <a:t>Überhistorischen</a:t>
            </a:r>
            <a:endParaRPr lang="hu-HU" dirty="0"/>
          </a:p>
          <a:p>
            <a:pPr marL="0" indent="0" hangingPunct="0">
              <a:buNone/>
            </a:pPr>
            <a:r>
              <a:rPr lang="hu-HU" dirty="0"/>
              <a:t> </a:t>
            </a:r>
          </a:p>
          <a:p>
            <a:pPr hangingPunct="0"/>
            <a:r>
              <a:rPr lang="hu-HU" dirty="0"/>
              <a:t>2. </a:t>
            </a:r>
            <a:r>
              <a:rPr lang="hu-HU" b="1" dirty="0" err="1"/>
              <a:t>krankes</a:t>
            </a:r>
            <a:r>
              <a:rPr lang="hu-HU" b="1" dirty="0"/>
              <a:t> </a:t>
            </a:r>
            <a:r>
              <a:rPr lang="hu-HU" b="1" dirty="0" err="1"/>
              <a:t>Leben</a:t>
            </a:r>
            <a:r>
              <a:rPr lang="hu-HU" dirty="0"/>
              <a:t>: </a:t>
            </a:r>
            <a:r>
              <a:rPr lang="hu-HU" dirty="0" err="1"/>
              <a:t>Modernität</a:t>
            </a:r>
            <a:r>
              <a:rPr lang="hu-HU" dirty="0"/>
              <a:t>: </a:t>
            </a:r>
            <a:r>
              <a:rPr lang="hu-HU" dirty="0" err="1"/>
              <a:t>Überwucherung</a:t>
            </a:r>
            <a:r>
              <a:rPr lang="hu-HU" dirty="0"/>
              <a:t> des </a:t>
            </a:r>
            <a:r>
              <a:rPr lang="hu-HU" dirty="0" err="1"/>
              <a:t>Historischen</a:t>
            </a:r>
            <a:r>
              <a:rPr lang="hu-HU" dirty="0"/>
              <a:t> (</a:t>
            </a:r>
            <a:r>
              <a:rPr lang="hu-HU" dirty="0" err="1"/>
              <a:t>Wissenschaften</a:t>
            </a:r>
            <a:r>
              <a:rPr lang="hu-HU" dirty="0"/>
              <a:t>, </a:t>
            </a:r>
            <a:r>
              <a:rPr lang="hu-HU" dirty="0" err="1"/>
              <a:t>Bildung</a:t>
            </a:r>
            <a:r>
              <a:rPr lang="hu-HU" dirty="0"/>
              <a:t>, </a:t>
            </a:r>
            <a:r>
              <a:rPr lang="hu-HU" dirty="0" err="1"/>
              <a:t>Utilitarismus</a:t>
            </a:r>
            <a:r>
              <a:rPr lang="hu-HU" dirty="0"/>
              <a:t>): </a:t>
            </a:r>
            <a:r>
              <a:rPr lang="hu-HU" dirty="0" smtClean="0"/>
              <a:t>Die </a:t>
            </a:r>
            <a:r>
              <a:rPr lang="hu-HU" dirty="0" err="1" smtClean="0"/>
              <a:t>wahre</a:t>
            </a:r>
            <a:r>
              <a:rPr lang="hu-HU" dirty="0" smtClean="0"/>
              <a:t> </a:t>
            </a:r>
            <a:r>
              <a:rPr lang="hu-HU" dirty="0" err="1"/>
              <a:t>Innerlichkeit</a:t>
            </a:r>
            <a:r>
              <a:rPr lang="hu-HU" dirty="0"/>
              <a:t> </a:t>
            </a:r>
            <a:r>
              <a:rPr lang="hu-HU" dirty="0" err="1"/>
              <a:t>wird</a:t>
            </a:r>
            <a:r>
              <a:rPr lang="hu-HU" dirty="0"/>
              <a:t> </a:t>
            </a:r>
            <a:r>
              <a:rPr lang="hu-HU" dirty="0" err="1" smtClean="0"/>
              <a:t>zerstört</a:t>
            </a:r>
            <a:r>
              <a:rPr lang="hu-HU" dirty="0"/>
              <a:t> </a:t>
            </a:r>
            <a:r>
              <a:rPr lang="hu-HU" dirty="0" smtClean="0"/>
              <a:t>→ </a:t>
            </a:r>
            <a:r>
              <a:rPr lang="hu-HU" dirty="0"/>
              <a:t>Chaos, </a:t>
            </a:r>
            <a:r>
              <a:rPr lang="hu-HU" dirty="0" err="1"/>
              <a:t>sie</a:t>
            </a:r>
            <a:r>
              <a:rPr lang="hu-HU" dirty="0"/>
              <a:t> </a:t>
            </a:r>
            <a:r>
              <a:rPr lang="hu-HU" dirty="0" err="1"/>
              <a:t>kann</a:t>
            </a:r>
            <a:r>
              <a:rPr lang="hu-HU" dirty="0"/>
              <a:t> </a:t>
            </a:r>
            <a:r>
              <a:rPr lang="hu-HU" dirty="0" err="1"/>
              <a:t>nicht</a:t>
            </a:r>
            <a:r>
              <a:rPr lang="hu-HU" dirty="0"/>
              <a:t> </a:t>
            </a:r>
            <a:r>
              <a:rPr lang="hu-HU" dirty="0" err="1"/>
              <a:t>aus</a:t>
            </a:r>
            <a:r>
              <a:rPr lang="hu-HU" dirty="0"/>
              <a:t> </a:t>
            </a:r>
            <a:r>
              <a:rPr lang="hu-HU" dirty="0" err="1"/>
              <a:t>dem</a:t>
            </a:r>
            <a:r>
              <a:rPr lang="hu-HU" dirty="0"/>
              <a:t> </a:t>
            </a:r>
            <a:r>
              <a:rPr lang="hu-HU" dirty="0" err="1"/>
              <a:t>Innern</a:t>
            </a:r>
            <a:r>
              <a:rPr lang="hu-HU" dirty="0"/>
              <a:t> heraus nach </a:t>
            </a:r>
            <a:r>
              <a:rPr lang="hu-HU" dirty="0" err="1"/>
              <a:t>außen</a:t>
            </a:r>
            <a:r>
              <a:rPr lang="hu-HU" dirty="0"/>
              <a:t> </a:t>
            </a:r>
            <a:r>
              <a:rPr lang="hu-HU" dirty="0" err="1"/>
              <a:t>wirken</a:t>
            </a:r>
            <a:r>
              <a:rPr lang="hu-HU" dirty="0"/>
              <a:t>, </a:t>
            </a:r>
            <a:r>
              <a:rPr lang="hu-HU" dirty="0" err="1"/>
              <a:t>d.h</a:t>
            </a:r>
            <a:r>
              <a:rPr lang="hu-HU" dirty="0"/>
              <a:t>. </a:t>
            </a:r>
            <a:r>
              <a:rPr lang="hu-HU" dirty="0" err="1"/>
              <a:t>sich</a:t>
            </a:r>
            <a:r>
              <a:rPr lang="hu-HU" dirty="0"/>
              <a:t> </a:t>
            </a:r>
            <a:r>
              <a:rPr lang="hu-HU" dirty="0" err="1"/>
              <a:t>verwirklichen</a:t>
            </a:r>
            <a:r>
              <a:rPr lang="hu-HU" dirty="0"/>
              <a:t>; </a:t>
            </a:r>
            <a:r>
              <a:rPr lang="hu-HU" dirty="0" err="1"/>
              <a:t>fremde</a:t>
            </a:r>
            <a:r>
              <a:rPr lang="hu-HU" dirty="0"/>
              <a:t> </a:t>
            </a:r>
            <a:r>
              <a:rPr lang="hu-HU" dirty="0" err="1"/>
              <a:t>Formen</a:t>
            </a:r>
            <a:r>
              <a:rPr lang="hu-HU" dirty="0"/>
              <a:t> </a:t>
            </a:r>
            <a:r>
              <a:rPr lang="hu-HU" dirty="0" smtClean="0"/>
              <a:t>(</a:t>
            </a:r>
            <a:r>
              <a:rPr lang="hu-HU" dirty="0" err="1" smtClean="0"/>
              <a:t>romanische</a:t>
            </a:r>
            <a:r>
              <a:rPr lang="hu-HU" dirty="0" smtClean="0"/>
              <a:t>) </a:t>
            </a:r>
            <a:r>
              <a:rPr lang="hu-HU" dirty="0" err="1" smtClean="0"/>
              <a:t>werden</a:t>
            </a:r>
            <a:r>
              <a:rPr lang="hu-HU" dirty="0" smtClean="0"/>
              <a:t> </a:t>
            </a:r>
            <a:r>
              <a:rPr lang="hu-HU" dirty="0" err="1" smtClean="0"/>
              <a:t>nachgeahmt</a:t>
            </a:r>
            <a:r>
              <a:rPr lang="hu-HU" dirty="0" smtClean="0"/>
              <a:t>; </a:t>
            </a:r>
            <a:r>
              <a:rPr lang="hu-HU" dirty="0"/>
              <a:t>und </a:t>
            </a:r>
            <a:r>
              <a:rPr lang="hu-HU" dirty="0" err="1"/>
              <a:t>ein</a:t>
            </a:r>
            <a:r>
              <a:rPr lang="hu-HU" dirty="0"/>
              <a:t> </a:t>
            </a:r>
            <a:r>
              <a:rPr lang="hu-HU" dirty="0" err="1"/>
              <a:t>lebloses</a:t>
            </a:r>
            <a:r>
              <a:rPr lang="hu-HU" dirty="0"/>
              <a:t> </a:t>
            </a:r>
            <a:r>
              <a:rPr lang="hu-HU" dirty="0" err="1"/>
              <a:t>Wissen</a:t>
            </a:r>
            <a:r>
              <a:rPr lang="hu-HU" dirty="0"/>
              <a:t> </a:t>
            </a:r>
            <a:r>
              <a:rPr lang="hu-HU" dirty="0" smtClean="0"/>
              <a:t>– </a:t>
            </a:r>
            <a:r>
              <a:rPr lang="hu-HU" dirty="0" err="1"/>
              <a:t>ständiges</a:t>
            </a:r>
            <a:r>
              <a:rPr lang="hu-HU" dirty="0"/>
              <a:t> </a:t>
            </a:r>
            <a:r>
              <a:rPr lang="hu-HU" dirty="0" err="1"/>
              <a:t>Werden</a:t>
            </a:r>
            <a:r>
              <a:rPr lang="hu-HU" dirty="0"/>
              <a:t> </a:t>
            </a:r>
            <a:r>
              <a:rPr lang="hu-HU" dirty="0" smtClean="0"/>
              <a:t>– </a:t>
            </a:r>
            <a:r>
              <a:rPr lang="hu-HU" dirty="0" err="1"/>
              <a:t>überflutet</a:t>
            </a:r>
            <a:r>
              <a:rPr lang="hu-HU" dirty="0"/>
              <a:t> den </a:t>
            </a:r>
            <a:r>
              <a:rPr lang="hu-HU" dirty="0" err="1"/>
              <a:t>Menschen</a:t>
            </a:r>
            <a:r>
              <a:rPr lang="hu-HU" dirty="0"/>
              <a:t>, der </a:t>
            </a:r>
            <a:r>
              <a:rPr lang="hu-HU" dirty="0" err="1"/>
              <a:t>dadurch</a:t>
            </a:r>
            <a:r>
              <a:rPr lang="hu-HU" dirty="0"/>
              <a:t> </a:t>
            </a:r>
            <a:r>
              <a:rPr lang="hu-HU" dirty="0" err="1"/>
              <a:t>sich</a:t>
            </a:r>
            <a:r>
              <a:rPr lang="hu-HU" dirty="0"/>
              <a:t> </a:t>
            </a:r>
            <a:r>
              <a:rPr lang="hu-HU" dirty="0" err="1"/>
              <a:t>selbst</a:t>
            </a:r>
            <a:r>
              <a:rPr lang="hu-HU" dirty="0"/>
              <a:t> </a:t>
            </a:r>
            <a:r>
              <a:rPr lang="hu-HU" dirty="0" err="1"/>
              <a:t>verliert</a:t>
            </a:r>
            <a:r>
              <a:rPr lang="hu-HU" dirty="0"/>
              <a:t>. </a:t>
            </a:r>
            <a:r>
              <a:rPr lang="hu-HU" dirty="0" err="1"/>
              <a:t>Nur</a:t>
            </a:r>
            <a:r>
              <a:rPr lang="hu-HU" dirty="0"/>
              <a:t> </a:t>
            </a:r>
            <a:r>
              <a:rPr lang="hu-HU" dirty="0" err="1"/>
              <a:t>dem</a:t>
            </a:r>
            <a:r>
              <a:rPr lang="hu-HU" dirty="0"/>
              <a:t> </a:t>
            </a:r>
            <a:r>
              <a:rPr lang="hu-HU" b="1" dirty="0" err="1"/>
              <a:t>Genie</a:t>
            </a:r>
            <a:r>
              <a:rPr lang="hu-HU" b="1" dirty="0"/>
              <a:t> </a:t>
            </a:r>
            <a:r>
              <a:rPr lang="hu-HU" dirty="0" err="1"/>
              <a:t>bleibt</a:t>
            </a:r>
            <a:r>
              <a:rPr lang="hu-HU" dirty="0"/>
              <a:t> die </a:t>
            </a:r>
            <a:r>
              <a:rPr lang="hu-HU" dirty="0" err="1"/>
              <a:t>wahre</a:t>
            </a:r>
            <a:r>
              <a:rPr lang="hu-HU" dirty="0"/>
              <a:t> </a:t>
            </a:r>
            <a:r>
              <a:rPr lang="hu-HU" dirty="0" err="1"/>
              <a:t>Innerlichkeit</a:t>
            </a:r>
            <a:r>
              <a:rPr lang="hu-HU" dirty="0"/>
              <a:t> </a:t>
            </a:r>
            <a:r>
              <a:rPr lang="hu-HU" dirty="0" smtClean="0"/>
              <a:t>(</a:t>
            </a:r>
            <a:r>
              <a:rPr lang="hu-HU" dirty="0" err="1"/>
              <a:t>F</a:t>
            </a:r>
            <a:r>
              <a:rPr lang="hu-HU" dirty="0" err="1" smtClean="0"/>
              <a:t>ühlen</a:t>
            </a:r>
            <a:r>
              <a:rPr lang="hu-HU" dirty="0" smtClean="0"/>
              <a:t> </a:t>
            </a:r>
            <a:r>
              <a:rPr lang="hu-HU" dirty="0"/>
              <a:t>und </a:t>
            </a:r>
            <a:r>
              <a:rPr lang="hu-HU" dirty="0" err="1"/>
              <a:t>D</a:t>
            </a:r>
            <a:r>
              <a:rPr lang="hu-HU" dirty="0" err="1" smtClean="0"/>
              <a:t>enken</a:t>
            </a:r>
            <a:r>
              <a:rPr lang="hu-HU" dirty="0"/>
              <a:t>) </a:t>
            </a:r>
            <a:r>
              <a:rPr lang="hu-HU" dirty="0" err="1"/>
              <a:t>inne</a:t>
            </a:r>
            <a:r>
              <a:rPr lang="hu-HU" dirty="0"/>
              <a:t> </a:t>
            </a:r>
            <a:r>
              <a:rPr lang="hu-HU" dirty="0" smtClean="0"/>
              <a:t>– </a:t>
            </a:r>
            <a:r>
              <a:rPr lang="hu-HU" dirty="0" err="1"/>
              <a:t>er</a:t>
            </a:r>
            <a:r>
              <a:rPr lang="hu-HU" dirty="0"/>
              <a:t> </a:t>
            </a:r>
            <a:r>
              <a:rPr lang="hu-HU" dirty="0" err="1"/>
              <a:t>wird</a:t>
            </a:r>
            <a:r>
              <a:rPr lang="hu-HU" dirty="0"/>
              <a:t> </a:t>
            </a:r>
            <a:r>
              <a:rPr lang="hu-HU" dirty="0" err="1"/>
              <a:t>jedoch</a:t>
            </a:r>
            <a:r>
              <a:rPr lang="hu-HU" dirty="0"/>
              <a:t> von der </a:t>
            </a:r>
            <a:r>
              <a:rPr lang="hu-HU" dirty="0" err="1"/>
              <a:t>modernisierten</a:t>
            </a:r>
            <a:r>
              <a:rPr lang="hu-HU" dirty="0"/>
              <a:t> </a:t>
            </a:r>
            <a:r>
              <a:rPr lang="hu-HU" dirty="0" err="1"/>
              <a:t>Menschen-Maschine</a:t>
            </a:r>
            <a:r>
              <a:rPr lang="hu-HU" dirty="0"/>
              <a:t> (</a:t>
            </a:r>
            <a:r>
              <a:rPr lang="hu-HU" dirty="0" err="1"/>
              <a:t>Volk</a:t>
            </a:r>
            <a:r>
              <a:rPr lang="hu-HU" dirty="0"/>
              <a:t>) </a:t>
            </a:r>
            <a:r>
              <a:rPr lang="hu-HU" dirty="0" err="1"/>
              <a:t>verpönt</a:t>
            </a:r>
            <a:r>
              <a:rPr lang="hu-HU"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4036883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32876"/>
            <a:ext cx="10515600" cy="1325563"/>
          </a:xfrm>
        </p:spPr>
        <p:txBody>
          <a:bodyPr/>
          <a:lstStyle/>
          <a:p>
            <a:pPr algn="ctr"/>
            <a:r>
              <a:rPr lang="hu-HU" b="1" dirty="0" err="1" smtClean="0"/>
              <a:t>Heilmittel</a:t>
            </a:r>
            <a:r>
              <a:rPr lang="hu-HU" b="1" dirty="0" smtClean="0"/>
              <a:t> </a:t>
            </a:r>
            <a:r>
              <a:rPr lang="hu-HU" b="1" dirty="0" err="1" smtClean="0"/>
              <a:t>a’la</a:t>
            </a:r>
            <a:r>
              <a:rPr lang="hu-HU" b="1" dirty="0" smtClean="0"/>
              <a:t> Nietzsche</a:t>
            </a:r>
            <a:endParaRPr lang="hu-HU" b="1" dirty="0"/>
          </a:p>
        </p:txBody>
      </p:sp>
      <p:sp>
        <p:nvSpPr>
          <p:cNvPr id="3" name="Tartalom helye 2"/>
          <p:cNvSpPr>
            <a:spLocks noGrp="1"/>
          </p:cNvSpPr>
          <p:nvPr>
            <p:ph idx="1"/>
          </p:nvPr>
        </p:nvSpPr>
        <p:spPr>
          <a:xfrm>
            <a:off x="838200" y="2343210"/>
            <a:ext cx="10515600" cy="4351338"/>
          </a:xfrm>
        </p:spPr>
        <p:txBody>
          <a:bodyPr/>
          <a:lstStyle/>
          <a:p>
            <a:pPr hangingPunct="0"/>
            <a:r>
              <a:rPr lang="hu-HU" dirty="0" err="1" smtClean="0"/>
              <a:t>Heilmittel</a:t>
            </a:r>
            <a:r>
              <a:rPr lang="hu-HU" dirty="0"/>
              <a:t>: </a:t>
            </a:r>
            <a:r>
              <a:rPr lang="hu-HU" dirty="0" err="1"/>
              <a:t>Gegengift</a:t>
            </a:r>
            <a:r>
              <a:rPr lang="hu-HU" dirty="0"/>
              <a:t>: </a:t>
            </a:r>
            <a:r>
              <a:rPr lang="hu-HU" dirty="0" err="1" smtClean="0"/>
              <a:t>das</a:t>
            </a:r>
            <a:r>
              <a:rPr lang="hu-HU" dirty="0" smtClean="0"/>
              <a:t> </a:t>
            </a:r>
            <a:r>
              <a:rPr lang="hu-HU" dirty="0" err="1" smtClean="0"/>
              <a:t>Unhistorische</a:t>
            </a:r>
            <a:r>
              <a:rPr lang="hu-HU" dirty="0" smtClean="0"/>
              <a:t> </a:t>
            </a:r>
            <a:r>
              <a:rPr lang="hu-HU" dirty="0"/>
              <a:t>und </a:t>
            </a:r>
            <a:r>
              <a:rPr lang="hu-HU" dirty="0" err="1" smtClean="0"/>
              <a:t>das</a:t>
            </a:r>
            <a:r>
              <a:rPr lang="hu-HU" dirty="0" smtClean="0"/>
              <a:t> </a:t>
            </a:r>
            <a:r>
              <a:rPr lang="hu-HU" dirty="0" err="1"/>
              <a:t>Überhistorische</a:t>
            </a:r>
            <a:r>
              <a:rPr lang="hu-HU" dirty="0"/>
              <a:t> </a:t>
            </a:r>
            <a:r>
              <a:rPr lang="hu-HU" dirty="0" smtClean="0"/>
              <a:t>= </a:t>
            </a:r>
            <a:r>
              <a:rPr lang="hu-HU" dirty="0" err="1" smtClean="0"/>
              <a:t>Kunst</a:t>
            </a:r>
            <a:r>
              <a:rPr lang="hu-HU" dirty="0"/>
              <a:t>, </a:t>
            </a:r>
            <a:r>
              <a:rPr lang="hu-HU" dirty="0" err="1"/>
              <a:t>Religion</a:t>
            </a:r>
            <a:r>
              <a:rPr lang="hu-HU" dirty="0"/>
              <a:t>, </a:t>
            </a:r>
            <a:r>
              <a:rPr lang="hu-HU" dirty="0" err="1"/>
              <a:t>wahre</a:t>
            </a:r>
            <a:r>
              <a:rPr lang="hu-HU" dirty="0"/>
              <a:t> </a:t>
            </a:r>
            <a:r>
              <a:rPr lang="hu-HU" dirty="0" err="1"/>
              <a:t>Kultur</a:t>
            </a:r>
            <a:r>
              <a:rPr lang="hu-HU" dirty="0"/>
              <a:t>: </a:t>
            </a:r>
            <a:r>
              <a:rPr lang="hu-HU" dirty="0" err="1"/>
              <a:t>Erlebtes</a:t>
            </a:r>
            <a:r>
              <a:rPr lang="hu-HU" dirty="0"/>
              <a:t>, </a:t>
            </a:r>
            <a:r>
              <a:rPr lang="hu-HU" dirty="0" err="1"/>
              <a:t>Lebendiges</a:t>
            </a:r>
            <a:r>
              <a:rPr lang="hu-HU" dirty="0"/>
              <a:t>, </a:t>
            </a:r>
            <a:r>
              <a:rPr lang="hu-HU" dirty="0" err="1"/>
              <a:t>wahre</a:t>
            </a:r>
            <a:r>
              <a:rPr lang="hu-HU" dirty="0"/>
              <a:t> </a:t>
            </a:r>
            <a:r>
              <a:rPr lang="hu-HU" dirty="0" err="1"/>
              <a:t>Bedürfnisse</a:t>
            </a:r>
            <a:r>
              <a:rPr lang="hu-HU" dirty="0"/>
              <a:t>, die </a:t>
            </a:r>
            <a:r>
              <a:rPr lang="hu-HU" dirty="0" err="1"/>
              <a:t>dem</a:t>
            </a:r>
            <a:r>
              <a:rPr lang="hu-HU" dirty="0"/>
              <a:t> </a:t>
            </a:r>
            <a:r>
              <a:rPr lang="hu-HU" dirty="0" err="1"/>
              <a:t>Einzelnen</a:t>
            </a:r>
            <a:r>
              <a:rPr lang="hu-HU" dirty="0"/>
              <a:t> und </a:t>
            </a:r>
            <a:r>
              <a:rPr lang="hu-HU" dirty="0" err="1"/>
              <a:t>dem</a:t>
            </a:r>
            <a:r>
              <a:rPr lang="hu-HU" dirty="0"/>
              <a:t> </a:t>
            </a:r>
            <a:r>
              <a:rPr lang="hu-HU" dirty="0" err="1"/>
              <a:t>Volkscharakter</a:t>
            </a:r>
            <a:r>
              <a:rPr lang="hu-HU" dirty="0"/>
              <a:t> </a:t>
            </a:r>
            <a:r>
              <a:rPr lang="hu-HU" dirty="0" err="1" smtClean="0"/>
              <a:t>entsprechen</a:t>
            </a:r>
            <a:r>
              <a:rPr lang="hu-HU" dirty="0"/>
              <a:t> </a:t>
            </a:r>
          </a:p>
          <a:p>
            <a:pPr marL="0" indent="0" algn="ctr" hangingPunct="0">
              <a:buNone/>
            </a:pPr>
            <a:endParaRPr lang="hu-HU" dirty="0" smtClean="0"/>
          </a:p>
          <a:p>
            <a:pPr marL="0" indent="0" algn="ctr" hangingPunct="0">
              <a:buNone/>
            </a:pPr>
            <a:r>
              <a:rPr lang="hu-HU" dirty="0" err="1" smtClean="0"/>
              <a:t>Methode</a:t>
            </a:r>
            <a:r>
              <a:rPr lang="hu-HU" dirty="0"/>
              <a:t>: </a:t>
            </a:r>
            <a:r>
              <a:rPr lang="hu-HU" dirty="0" err="1"/>
              <a:t>Erkenne</a:t>
            </a:r>
            <a:r>
              <a:rPr lang="hu-HU" dirty="0"/>
              <a:t> </a:t>
            </a:r>
            <a:r>
              <a:rPr lang="hu-HU" dirty="0" err="1"/>
              <a:t>dich</a:t>
            </a:r>
            <a:r>
              <a:rPr lang="hu-HU" dirty="0"/>
              <a:t> </a:t>
            </a:r>
            <a:r>
              <a:rPr lang="hu-HU" dirty="0" err="1"/>
              <a:t>selbst</a:t>
            </a:r>
            <a:endParaRPr lang="hu-HU" dirty="0"/>
          </a:p>
          <a:p>
            <a:pPr marL="0" indent="0" hangingPunct="0">
              <a:buNone/>
            </a:pPr>
            <a:endParaRPr lang="hu-HU" dirty="0"/>
          </a:p>
          <a:p>
            <a:pPr marL="0" indent="0" algn="ctr" hangingPunct="0">
              <a:buNone/>
            </a:pPr>
            <a:r>
              <a:rPr lang="hu-HU" dirty="0" err="1" smtClean="0"/>
              <a:t>Beispiel</a:t>
            </a:r>
            <a:r>
              <a:rPr lang="hu-HU" dirty="0"/>
              <a:t>: </a:t>
            </a:r>
            <a:r>
              <a:rPr lang="hu-HU" dirty="0" err="1" smtClean="0"/>
              <a:t>antikes</a:t>
            </a:r>
            <a:r>
              <a:rPr lang="hu-HU" dirty="0" smtClean="0"/>
              <a:t> </a:t>
            </a:r>
            <a:r>
              <a:rPr lang="hu-HU" dirty="0" err="1" smtClean="0"/>
              <a:t>Griechenland</a:t>
            </a:r>
            <a:endParaRPr lang="hu-HU" dirty="0"/>
          </a:p>
          <a:p>
            <a:pPr marL="0" indent="0" hangingPunct="0">
              <a:buNone/>
            </a:pPr>
            <a:endParaRPr lang="hu-HU" dirty="0"/>
          </a:p>
          <a:p>
            <a:pPr marL="0" indent="0" algn="ctr" hangingPunct="0">
              <a:buNone/>
            </a:pPr>
            <a:r>
              <a:rPr lang="hu-HU" dirty="0" err="1" smtClean="0"/>
              <a:t>Durch</a:t>
            </a:r>
            <a:r>
              <a:rPr lang="hu-HU" dirty="0" smtClean="0"/>
              <a:t> wen</a:t>
            </a:r>
            <a:r>
              <a:rPr lang="hu-HU" dirty="0"/>
              <a:t>? </a:t>
            </a:r>
            <a:r>
              <a:rPr lang="hu-HU" dirty="0" smtClean="0"/>
              <a:t>– </a:t>
            </a:r>
            <a:r>
              <a:rPr lang="hu-HU" dirty="0" err="1"/>
              <a:t>durch</a:t>
            </a:r>
            <a:r>
              <a:rPr lang="hu-HU" dirty="0"/>
              <a:t> die </a:t>
            </a:r>
            <a:r>
              <a:rPr lang="hu-HU" dirty="0" err="1"/>
              <a:t>Jugend</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36006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546944"/>
            <a:ext cx="10515600" cy="1325563"/>
          </a:xfrm>
        </p:spPr>
        <p:txBody>
          <a:bodyPr/>
          <a:lstStyle/>
          <a:p>
            <a:pPr algn="ctr"/>
            <a:r>
              <a:rPr lang="hu-HU" b="1" dirty="0" smtClean="0"/>
              <a:t>Thomas Mann und die </a:t>
            </a:r>
            <a:r>
              <a:rPr lang="hu-HU" b="1" dirty="0" err="1" smtClean="0"/>
              <a:t>Dekadenz</a:t>
            </a:r>
            <a:endParaRPr lang="hu-HU" b="1" dirty="0"/>
          </a:p>
        </p:txBody>
      </p:sp>
      <p:sp>
        <p:nvSpPr>
          <p:cNvPr id="3" name="Tartalom helye 2"/>
          <p:cNvSpPr>
            <a:spLocks noGrp="1"/>
          </p:cNvSpPr>
          <p:nvPr>
            <p:ph idx="1"/>
          </p:nvPr>
        </p:nvSpPr>
        <p:spPr>
          <a:xfrm>
            <a:off x="838200" y="3583616"/>
            <a:ext cx="10515600" cy="3542251"/>
          </a:xfrm>
        </p:spPr>
        <p:txBody>
          <a:bodyPr>
            <a:normAutofit/>
          </a:bodyPr>
          <a:lstStyle/>
          <a:p>
            <a:r>
              <a:rPr lang="hu-HU" dirty="0"/>
              <a:t>Thomas </a:t>
            </a:r>
            <a:r>
              <a:rPr lang="hu-HU" b="1" dirty="0" err="1"/>
              <a:t>Mann</a:t>
            </a:r>
            <a:r>
              <a:rPr lang="hu-HU" dirty="0" err="1"/>
              <a:t>s</a:t>
            </a:r>
            <a:r>
              <a:rPr lang="hu-HU" dirty="0"/>
              <a:t> (1875-1955) </a:t>
            </a:r>
            <a:r>
              <a:rPr lang="hu-HU" dirty="0" err="1"/>
              <a:t>erster</a:t>
            </a:r>
            <a:r>
              <a:rPr lang="hu-HU" dirty="0"/>
              <a:t> </a:t>
            </a:r>
            <a:r>
              <a:rPr lang="hu-HU" dirty="0" err="1"/>
              <a:t>Roman</a:t>
            </a:r>
            <a:r>
              <a:rPr lang="hu-HU" dirty="0"/>
              <a:t> </a:t>
            </a:r>
            <a:r>
              <a:rPr lang="hu-HU" b="1" i="1" dirty="0" err="1" smtClean="0"/>
              <a:t>Buddenbrooks</a:t>
            </a:r>
            <a:r>
              <a:rPr lang="hu-HU" dirty="0" smtClean="0"/>
              <a:t> (1901), </a:t>
            </a:r>
            <a:r>
              <a:rPr lang="hu-HU" dirty="0"/>
              <a:t>in </a:t>
            </a:r>
            <a:r>
              <a:rPr lang="hu-HU" dirty="0" err="1"/>
              <a:t>dem</a:t>
            </a:r>
            <a:r>
              <a:rPr lang="hu-HU" dirty="0"/>
              <a:t> die </a:t>
            </a:r>
            <a:r>
              <a:rPr lang="hu-HU" dirty="0" err="1"/>
              <a:t>Geschichte</a:t>
            </a:r>
            <a:r>
              <a:rPr lang="hu-HU" dirty="0"/>
              <a:t> </a:t>
            </a:r>
            <a:r>
              <a:rPr lang="hu-HU" dirty="0" err="1"/>
              <a:t>einer</a:t>
            </a:r>
            <a:r>
              <a:rPr lang="hu-HU" dirty="0"/>
              <a:t> </a:t>
            </a:r>
            <a:r>
              <a:rPr lang="hu-HU" dirty="0" err="1" smtClean="0"/>
              <a:t>norddeutschen</a:t>
            </a:r>
            <a:r>
              <a:rPr lang="hu-HU" dirty="0" smtClean="0"/>
              <a:t> </a:t>
            </a:r>
            <a:r>
              <a:rPr lang="hu-HU" dirty="0" err="1" smtClean="0"/>
              <a:t>Patrizierfamilie</a:t>
            </a:r>
            <a:r>
              <a:rPr lang="hu-HU" dirty="0" smtClean="0"/>
              <a:t> </a:t>
            </a:r>
            <a:r>
              <a:rPr lang="hu-HU" dirty="0" err="1"/>
              <a:t>durch</a:t>
            </a:r>
            <a:r>
              <a:rPr lang="hu-HU" dirty="0"/>
              <a:t> </a:t>
            </a:r>
            <a:r>
              <a:rPr lang="hu-HU" dirty="0" err="1"/>
              <a:t>vier</a:t>
            </a:r>
            <a:r>
              <a:rPr lang="hu-HU" dirty="0"/>
              <a:t> </a:t>
            </a:r>
            <a:r>
              <a:rPr lang="hu-HU" dirty="0" err="1"/>
              <a:t>Generationen</a:t>
            </a:r>
            <a:r>
              <a:rPr lang="hu-HU" dirty="0"/>
              <a:t> </a:t>
            </a:r>
            <a:r>
              <a:rPr lang="hu-HU" dirty="0" err="1"/>
              <a:t>thematisiert</a:t>
            </a:r>
            <a:r>
              <a:rPr lang="hu-HU" dirty="0"/>
              <a:t> </a:t>
            </a:r>
            <a:r>
              <a:rPr lang="hu-HU" dirty="0" err="1"/>
              <a:t>wird</a:t>
            </a:r>
            <a:r>
              <a:rPr lang="hu-HU" dirty="0"/>
              <a:t>, hat den </a:t>
            </a:r>
            <a:r>
              <a:rPr lang="hu-HU" dirty="0" err="1"/>
              <a:t>Untertitel</a:t>
            </a:r>
            <a:r>
              <a:rPr lang="hu-HU" dirty="0"/>
              <a:t>: „</a:t>
            </a:r>
            <a:r>
              <a:rPr lang="hu-HU" b="1" dirty="0" err="1"/>
              <a:t>Verfall</a:t>
            </a:r>
            <a:r>
              <a:rPr lang="hu-HU" b="1" dirty="0"/>
              <a:t> </a:t>
            </a:r>
            <a:r>
              <a:rPr lang="hu-HU" b="1" dirty="0" err="1"/>
              <a:t>einer</a:t>
            </a:r>
            <a:r>
              <a:rPr lang="hu-HU" b="1" dirty="0"/>
              <a:t> </a:t>
            </a:r>
            <a:r>
              <a:rPr lang="hu-HU" b="1" dirty="0" err="1"/>
              <a:t>Familie</a:t>
            </a:r>
            <a:r>
              <a:rPr lang="hu-HU" dirty="0"/>
              <a:t>” – der </a:t>
            </a:r>
            <a:r>
              <a:rPr lang="hu-HU" dirty="0" err="1"/>
              <a:t>Vertreter</a:t>
            </a:r>
            <a:r>
              <a:rPr lang="hu-HU" dirty="0"/>
              <a:t> </a:t>
            </a:r>
            <a:r>
              <a:rPr lang="hu-HU" dirty="0" err="1"/>
              <a:t>der</a:t>
            </a:r>
            <a:r>
              <a:rPr lang="hu-HU" dirty="0"/>
              <a:t> </a:t>
            </a:r>
            <a:r>
              <a:rPr lang="hu-HU" dirty="0" err="1"/>
              <a:t>vierten</a:t>
            </a:r>
            <a:r>
              <a:rPr lang="hu-HU" dirty="0"/>
              <a:t> </a:t>
            </a:r>
            <a:r>
              <a:rPr lang="hu-HU" dirty="0" err="1"/>
              <a:t>Generation</a:t>
            </a:r>
            <a:r>
              <a:rPr lang="hu-HU" dirty="0"/>
              <a:t>, </a:t>
            </a:r>
            <a:r>
              <a:rPr lang="hu-HU" dirty="0" err="1"/>
              <a:t>Hanno</a:t>
            </a:r>
            <a:r>
              <a:rPr lang="hu-HU" dirty="0"/>
              <a:t> (Johannes</a:t>
            </a:r>
            <a:r>
              <a:rPr lang="hu-HU" dirty="0" smtClean="0"/>
              <a:t>), </a:t>
            </a:r>
            <a:r>
              <a:rPr lang="hu-HU" dirty="0" err="1"/>
              <a:t>ist</a:t>
            </a:r>
            <a:r>
              <a:rPr lang="hu-HU" dirty="0"/>
              <a:t> </a:t>
            </a:r>
            <a:r>
              <a:rPr lang="hu-HU" dirty="0" err="1"/>
              <a:t>kränklich</a:t>
            </a:r>
            <a:r>
              <a:rPr lang="hu-HU" dirty="0"/>
              <a:t>, </a:t>
            </a:r>
            <a:r>
              <a:rPr lang="hu-HU" dirty="0" err="1"/>
              <a:t>hoch</a:t>
            </a:r>
            <a:r>
              <a:rPr lang="hu-HU" dirty="0"/>
              <a:t> </a:t>
            </a:r>
            <a:r>
              <a:rPr lang="hu-HU" dirty="0" err="1"/>
              <a:t>sensibel</a:t>
            </a:r>
            <a:r>
              <a:rPr lang="hu-HU" dirty="0"/>
              <a:t> und </a:t>
            </a:r>
            <a:r>
              <a:rPr lang="hu-HU" dirty="0" err="1"/>
              <a:t>lebensuntüchtig</a:t>
            </a:r>
            <a:r>
              <a:rPr lang="hu-HU" dirty="0"/>
              <a:t> – </a:t>
            </a:r>
            <a:r>
              <a:rPr lang="hu-HU" dirty="0" err="1"/>
              <a:t>ein</a:t>
            </a:r>
            <a:r>
              <a:rPr lang="hu-HU" dirty="0"/>
              <a:t> </a:t>
            </a:r>
            <a:r>
              <a:rPr lang="hu-HU" dirty="0" err="1"/>
              <a:t>Mannscher</a:t>
            </a:r>
            <a:r>
              <a:rPr lang="hu-HU" dirty="0"/>
              <a:t> </a:t>
            </a:r>
            <a:r>
              <a:rPr lang="hu-HU" dirty="0" err="1"/>
              <a:t>Künstlertyp</a:t>
            </a:r>
            <a:r>
              <a:rPr lang="hu-HU" dirty="0"/>
              <a:t>. Mit </a:t>
            </a:r>
            <a:r>
              <a:rPr lang="hu-HU" dirty="0" err="1"/>
              <a:t>ihm</a:t>
            </a:r>
            <a:r>
              <a:rPr lang="hu-HU" dirty="0"/>
              <a:t> endet die </a:t>
            </a:r>
            <a:r>
              <a:rPr lang="hu-HU" dirty="0" err="1"/>
              <a:t>Geschichte</a:t>
            </a:r>
            <a:r>
              <a:rPr lang="hu-HU" dirty="0"/>
              <a:t> der </a:t>
            </a:r>
            <a:r>
              <a:rPr lang="hu-HU" dirty="0" err="1"/>
              <a:t>Kaufmannsfamilie</a:t>
            </a:r>
            <a:r>
              <a:rPr lang="hu-HU" dirty="0"/>
              <a:t>…</a:t>
            </a:r>
          </a:p>
          <a:p>
            <a:pPr marL="0" indent="0">
              <a:buNone/>
            </a:pPr>
            <a:r>
              <a:rPr lang="hu-HU" dirty="0"/>
              <a:t> </a:t>
            </a: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438014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26174"/>
            <a:ext cx="10515600" cy="1325563"/>
          </a:xfrm>
        </p:spPr>
        <p:txBody>
          <a:bodyPr/>
          <a:lstStyle/>
          <a:p>
            <a:pPr algn="ctr"/>
            <a:r>
              <a:rPr lang="hu-HU" b="1" i="1" dirty="0" smtClean="0"/>
              <a:t>Der </a:t>
            </a:r>
            <a:r>
              <a:rPr lang="hu-HU" b="1" i="1" dirty="0" err="1" smtClean="0"/>
              <a:t>Tod</a:t>
            </a:r>
            <a:r>
              <a:rPr lang="hu-HU" b="1" i="1" dirty="0" smtClean="0"/>
              <a:t> in </a:t>
            </a:r>
            <a:r>
              <a:rPr lang="hu-HU" b="1" i="1" dirty="0" err="1" smtClean="0"/>
              <a:t>Venedig</a:t>
            </a:r>
            <a:endParaRPr lang="hu-HU" b="1" i="1" dirty="0"/>
          </a:p>
        </p:txBody>
      </p:sp>
      <p:sp>
        <p:nvSpPr>
          <p:cNvPr id="3" name="Tartalom helye 2"/>
          <p:cNvSpPr>
            <a:spLocks noGrp="1"/>
          </p:cNvSpPr>
          <p:nvPr>
            <p:ph idx="1"/>
          </p:nvPr>
        </p:nvSpPr>
        <p:spPr>
          <a:xfrm>
            <a:off x="838200" y="2751737"/>
            <a:ext cx="10515600" cy="3836719"/>
          </a:xfrm>
        </p:spPr>
        <p:txBody>
          <a:bodyPr/>
          <a:lstStyle/>
          <a:p>
            <a:pPr marL="0" indent="0">
              <a:buNone/>
            </a:pPr>
            <a:endParaRPr lang="hu-HU" dirty="0" smtClean="0"/>
          </a:p>
          <a:p>
            <a:pPr marL="0" indent="0">
              <a:buNone/>
            </a:pPr>
            <a:r>
              <a:rPr lang="hu-HU" dirty="0" smtClean="0"/>
              <a:t>Thomas </a:t>
            </a:r>
            <a:r>
              <a:rPr lang="hu-HU" dirty="0" err="1"/>
              <a:t>Manns</a:t>
            </a:r>
            <a:r>
              <a:rPr lang="hu-HU" dirty="0"/>
              <a:t> </a:t>
            </a:r>
            <a:r>
              <a:rPr lang="hu-HU" dirty="0" err="1"/>
              <a:t>Meisternovelle</a:t>
            </a:r>
            <a:r>
              <a:rPr lang="hu-HU" dirty="0"/>
              <a:t> </a:t>
            </a:r>
            <a:r>
              <a:rPr lang="hu-HU" b="1" i="1" dirty="0"/>
              <a:t>Der </a:t>
            </a:r>
            <a:r>
              <a:rPr lang="hu-HU" b="1" i="1" dirty="0" err="1"/>
              <a:t>Tod</a:t>
            </a:r>
            <a:r>
              <a:rPr lang="hu-HU" b="1" i="1" dirty="0"/>
              <a:t> in Vendig</a:t>
            </a:r>
            <a:r>
              <a:rPr lang="hu-HU" dirty="0"/>
              <a:t> (1911/1912) </a:t>
            </a:r>
            <a:r>
              <a:rPr lang="hu-HU" dirty="0" err="1"/>
              <a:t>ist</a:t>
            </a:r>
            <a:r>
              <a:rPr lang="hu-HU" dirty="0"/>
              <a:t> </a:t>
            </a:r>
            <a:r>
              <a:rPr lang="hu-HU" dirty="0" err="1"/>
              <a:t>ein</a:t>
            </a:r>
            <a:r>
              <a:rPr lang="hu-HU" dirty="0"/>
              <a:t> </a:t>
            </a:r>
            <a:r>
              <a:rPr lang="hu-HU" dirty="0" err="1"/>
              <a:t>Paradebeispiel</a:t>
            </a:r>
            <a:r>
              <a:rPr lang="hu-HU" dirty="0"/>
              <a:t> der </a:t>
            </a:r>
            <a:r>
              <a:rPr lang="hu-HU" dirty="0" err="1"/>
              <a:t>Dekadenzstimmung</a:t>
            </a:r>
            <a:r>
              <a:rPr lang="hu-HU" dirty="0"/>
              <a:t> des </a:t>
            </a:r>
            <a:r>
              <a:rPr lang="hu-HU" b="1" dirty="0"/>
              <a:t>Fin de </a:t>
            </a:r>
            <a:r>
              <a:rPr lang="hu-HU" b="1" dirty="0" err="1"/>
              <a:t>Siècle</a:t>
            </a:r>
            <a:r>
              <a:rPr lang="hu-HU" b="1" dirty="0"/>
              <a:t> </a:t>
            </a:r>
            <a:r>
              <a:rPr lang="hu-HU" dirty="0"/>
              <a:t>– es </a:t>
            </a:r>
            <a:r>
              <a:rPr lang="hu-HU" dirty="0" err="1"/>
              <a:t>geht</a:t>
            </a:r>
            <a:r>
              <a:rPr lang="hu-HU" dirty="0"/>
              <a:t> </a:t>
            </a:r>
            <a:r>
              <a:rPr lang="hu-HU" dirty="0" err="1"/>
              <a:t>hier</a:t>
            </a:r>
            <a:r>
              <a:rPr lang="hu-HU" dirty="0"/>
              <a:t> </a:t>
            </a:r>
            <a:r>
              <a:rPr lang="hu-HU" dirty="0" err="1"/>
              <a:t>nicht</a:t>
            </a:r>
            <a:r>
              <a:rPr lang="hu-HU" dirty="0"/>
              <a:t> </a:t>
            </a:r>
            <a:r>
              <a:rPr lang="hu-HU" dirty="0" err="1"/>
              <a:t>nur</a:t>
            </a:r>
            <a:r>
              <a:rPr lang="hu-HU" dirty="0"/>
              <a:t> </a:t>
            </a:r>
            <a:r>
              <a:rPr lang="hu-HU" dirty="0" err="1"/>
              <a:t>um</a:t>
            </a:r>
            <a:r>
              <a:rPr lang="hu-HU" dirty="0"/>
              <a:t> den </a:t>
            </a:r>
            <a:r>
              <a:rPr lang="hu-HU" dirty="0" err="1"/>
              <a:t>moralischen</a:t>
            </a:r>
            <a:r>
              <a:rPr lang="hu-HU" dirty="0"/>
              <a:t> </a:t>
            </a:r>
            <a:r>
              <a:rPr lang="hu-HU" dirty="0" err="1"/>
              <a:t>Verfall</a:t>
            </a:r>
            <a:r>
              <a:rPr lang="hu-HU" dirty="0"/>
              <a:t> und den </a:t>
            </a:r>
            <a:r>
              <a:rPr lang="hu-HU" dirty="0" err="1"/>
              <a:t>Tod</a:t>
            </a:r>
            <a:r>
              <a:rPr lang="hu-HU" dirty="0"/>
              <a:t> </a:t>
            </a:r>
            <a:r>
              <a:rPr lang="hu-HU" dirty="0" err="1"/>
              <a:t>eines</a:t>
            </a:r>
            <a:r>
              <a:rPr lang="hu-HU" dirty="0"/>
              <a:t> </a:t>
            </a:r>
            <a:r>
              <a:rPr lang="hu-HU" dirty="0" err="1"/>
              <a:t>deutschen</a:t>
            </a:r>
            <a:r>
              <a:rPr lang="hu-HU" dirty="0"/>
              <a:t> </a:t>
            </a:r>
            <a:r>
              <a:rPr lang="hu-HU" dirty="0" err="1"/>
              <a:t>Schriftstellers</a:t>
            </a:r>
            <a:r>
              <a:rPr lang="hu-HU" dirty="0"/>
              <a:t> (Gustav von Aschenbach), </a:t>
            </a:r>
            <a:r>
              <a:rPr lang="hu-HU" dirty="0" err="1"/>
              <a:t>sondern</a:t>
            </a:r>
            <a:r>
              <a:rPr lang="hu-HU" dirty="0"/>
              <a:t> </a:t>
            </a:r>
            <a:r>
              <a:rPr lang="hu-HU" dirty="0" err="1"/>
              <a:t>um</a:t>
            </a:r>
            <a:r>
              <a:rPr lang="hu-HU" dirty="0"/>
              <a:t> den Untergang des </a:t>
            </a:r>
            <a:r>
              <a:rPr lang="hu-HU" dirty="0" err="1"/>
              <a:t>Abendlandes</a:t>
            </a:r>
            <a:r>
              <a:rPr lang="hu-HU" dirty="0"/>
              <a:t> (der </a:t>
            </a:r>
            <a:r>
              <a:rPr lang="hu-HU" dirty="0" err="1"/>
              <a:t>europäischer</a:t>
            </a:r>
            <a:r>
              <a:rPr lang="hu-HU" dirty="0"/>
              <a:t> </a:t>
            </a:r>
            <a:r>
              <a:rPr lang="hu-HU" dirty="0" err="1"/>
              <a:t>Kultur</a:t>
            </a:r>
            <a:r>
              <a:rPr lang="hu-HU" dirty="0" smtClean="0"/>
              <a:t>).</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958327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000394"/>
            <a:ext cx="10515600" cy="1325563"/>
          </a:xfrm>
        </p:spPr>
        <p:txBody>
          <a:bodyPr/>
          <a:lstStyle/>
          <a:p>
            <a:pPr algn="ctr"/>
            <a:r>
              <a:rPr lang="hu-HU" b="1" dirty="0" smtClean="0"/>
              <a:t>Hermann Hesse und die </a:t>
            </a:r>
            <a:r>
              <a:rPr lang="hu-HU" b="1" dirty="0" err="1" smtClean="0"/>
              <a:t>Dekadenz</a:t>
            </a:r>
            <a:endParaRPr lang="hu-HU" b="1" dirty="0"/>
          </a:p>
        </p:txBody>
      </p:sp>
      <p:sp>
        <p:nvSpPr>
          <p:cNvPr id="3" name="Tartalom helye 2"/>
          <p:cNvSpPr>
            <a:spLocks noGrp="1"/>
          </p:cNvSpPr>
          <p:nvPr>
            <p:ph idx="1"/>
          </p:nvPr>
        </p:nvSpPr>
        <p:spPr>
          <a:xfrm>
            <a:off x="838200" y="2325957"/>
            <a:ext cx="10515600" cy="4351338"/>
          </a:xfrm>
        </p:spPr>
        <p:txBody>
          <a:bodyPr>
            <a:normAutofit fontScale="92500" lnSpcReduction="20000"/>
          </a:bodyPr>
          <a:lstStyle/>
          <a:p>
            <a:r>
              <a:rPr lang="hu-HU" b="1" dirty="0"/>
              <a:t>Hermann Hesse</a:t>
            </a:r>
            <a:r>
              <a:rPr lang="hu-HU" dirty="0"/>
              <a:t> (1877-1962) </a:t>
            </a:r>
            <a:r>
              <a:rPr lang="hu-HU" dirty="0" err="1"/>
              <a:t>thematisiert</a:t>
            </a:r>
            <a:r>
              <a:rPr lang="hu-HU" dirty="0"/>
              <a:t> </a:t>
            </a:r>
            <a:r>
              <a:rPr lang="hu-HU" dirty="0" err="1"/>
              <a:t>u.a</a:t>
            </a:r>
            <a:r>
              <a:rPr lang="hu-HU" dirty="0"/>
              <a:t>. in </a:t>
            </a:r>
            <a:r>
              <a:rPr lang="hu-HU" dirty="0" err="1"/>
              <a:t>seinen</a:t>
            </a:r>
            <a:r>
              <a:rPr lang="hu-HU" dirty="0"/>
              <a:t> </a:t>
            </a:r>
            <a:r>
              <a:rPr lang="hu-HU" dirty="0" err="1"/>
              <a:t>expressionistischen</a:t>
            </a:r>
            <a:r>
              <a:rPr lang="hu-HU" dirty="0"/>
              <a:t> </a:t>
            </a:r>
            <a:r>
              <a:rPr lang="hu-HU" dirty="0" smtClean="0"/>
              <a:t>Novellen</a:t>
            </a:r>
          </a:p>
          <a:p>
            <a:pPr marL="0" indent="0" algn="ctr">
              <a:buNone/>
            </a:pPr>
            <a:r>
              <a:rPr lang="hu-HU" b="1" i="1" dirty="0" smtClean="0"/>
              <a:t>Klein </a:t>
            </a:r>
            <a:r>
              <a:rPr lang="hu-HU" b="1" i="1" dirty="0"/>
              <a:t>und Wagner </a:t>
            </a:r>
            <a:r>
              <a:rPr lang="hu-HU" dirty="0"/>
              <a:t>(</a:t>
            </a:r>
            <a:r>
              <a:rPr lang="hu-HU" dirty="0" smtClean="0"/>
              <a:t>1919)</a:t>
            </a:r>
          </a:p>
          <a:p>
            <a:pPr marL="0" indent="0" algn="ctr">
              <a:buNone/>
            </a:pPr>
            <a:r>
              <a:rPr lang="hu-HU" b="1" i="1" dirty="0" err="1" smtClean="0"/>
              <a:t>Klingsors</a:t>
            </a:r>
            <a:r>
              <a:rPr lang="hu-HU" b="1" i="1" dirty="0" smtClean="0"/>
              <a:t> </a:t>
            </a:r>
            <a:r>
              <a:rPr lang="hu-HU" b="1" i="1" dirty="0" err="1"/>
              <a:t>letzter</a:t>
            </a:r>
            <a:r>
              <a:rPr lang="hu-HU" b="1" i="1" dirty="0"/>
              <a:t> Sommer</a:t>
            </a:r>
            <a:r>
              <a:rPr lang="hu-HU" dirty="0"/>
              <a:t> (1919) </a:t>
            </a:r>
            <a:r>
              <a:rPr lang="hu-HU" dirty="0" err="1" smtClean="0"/>
              <a:t>sowie</a:t>
            </a:r>
            <a:r>
              <a:rPr lang="hu-HU" dirty="0" smtClean="0"/>
              <a:t> in </a:t>
            </a:r>
            <a:r>
              <a:rPr lang="hu-HU" dirty="0" err="1" smtClean="0"/>
              <a:t>seinen</a:t>
            </a:r>
            <a:r>
              <a:rPr lang="hu-HU" dirty="0" smtClean="0"/>
              <a:t> </a:t>
            </a:r>
            <a:r>
              <a:rPr lang="hu-HU" dirty="0" err="1" smtClean="0"/>
              <a:t>Aufsätzen</a:t>
            </a:r>
            <a:endParaRPr lang="hu-HU" dirty="0"/>
          </a:p>
          <a:p>
            <a:pPr marL="0" indent="0" algn="ctr">
              <a:buNone/>
            </a:pPr>
            <a:r>
              <a:rPr lang="hu-HU" b="1" i="1" dirty="0" err="1" smtClean="0"/>
              <a:t>Gedanken</a:t>
            </a:r>
            <a:r>
              <a:rPr lang="hu-HU" b="1" i="1" dirty="0" smtClean="0"/>
              <a:t> </a:t>
            </a:r>
            <a:r>
              <a:rPr lang="hu-HU" b="1" i="1" dirty="0" err="1" smtClean="0"/>
              <a:t>zu</a:t>
            </a:r>
            <a:r>
              <a:rPr lang="hu-HU" b="1" i="1" dirty="0" smtClean="0"/>
              <a:t> </a:t>
            </a:r>
            <a:r>
              <a:rPr lang="hu-HU" b="1" i="1" dirty="0" err="1" smtClean="0"/>
              <a:t>Dostojewskis</a:t>
            </a:r>
            <a:r>
              <a:rPr lang="hu-HU" b="1" i="1" dirty="0" smtClean="0"/>
              <a:t> </a:t>
            </a:r>
            <a:r>
              <a:rPr lang="hu-HU" b="1" i="1" dirty="0" smtClean="0"/>
              <a:t>‚</a:t>
            </a:r>
            <a:r>
              <a:rPr lang="hu-HU" b="1" i="1" dirty="0" err="1" smtClean="0"/>
              <a:t>Idiot</a:t>
            </a:r>
            <a:r>
              <a:rPr lang="hu-HU" b="1" i="1" dirty="0" smtClean="0"/>
              <a:t>’</a:t>
            </a:r>
            <a:r>
              <a:rPr lang="hu-HU" dirty="0" smtClean="0"/>
              <a:t> (1920) und</a:t>
            </a:r>
          </a:p>
          <a:p>
            <a:pPr marL="0" indent="0" algn="ctr">
              <a:buNone/>
            </a:pPr>
            <a:r>
              <a:rPr lang="hu-HU" b="1" i="1" dirty="0" smtClean="0"/>
              <a:t>Die </a:t>
            </a:r>
            <a:r>
              <a:rPr lang="hu-HU" b="1" i="1" dirty="0" err="1" smtClean="0"/>
              <a:t>Brüder</a:t>
            </a:r>
            <a:r>
              <a:rPr lang="hu-HU" b="1" i="1" dirty="0" smtClean="0"/>
              <a:t> </a:t>
            </a:r>
            <a:r>
              <a:rPr lang="hu-HU" b="1" i="1" dirty="0" err="1" smtClean="0"/>
              <a:t>Karamasoff</a:t>
            </a:r>
            <a:r>
              <a:rPr lang="hu-HU" b="1" i="1" dirty="0" smtClean="0"/>
              <a:t> </a:t>
            </a:r>
            <a:r>
              <a:rPr lang="hu-HU" b="1" i="1" dirty="0" err="1" smtClean="0"/>
              <a:t>oder</a:t>
            </a:r>
            <a:r>
              <a:rPr lang="hu-HU" b="1" i="1" dirty="0" smtClean="0"/>
              <a:t> der Untergang </a:t>
            </a:r>
            <a:r>
              <a:rPr lang="hu-HU" b="1" i="1" dirty="0" err="1" smtClean="0"/>
              <a:t>Europas</a:t>
            </a:r>
            <a:r>
              <a:rPr lang="hu-HU" dirty="0" smtClean="0"/>
              <a:t> (1920) den </a:t>
            </a:r>
            <a:r>
              <a:rPr lang="hu-HU" dirty="0" err="1"/>
              <a:t>Verfall</a:t>
            </a:r>
            <a:r>
              <a:rPr lang="hu-HU" dirty="0"/>
              <a:t> </a:t>
            </a:r>
            <a:r>
              <a:rPr lang="hu-HU" dirty="0" err="1"/>
              <a:t>abendländischer</a:t>
            </a:r>
            <a:r>
              <a:rPr lang="hu-HU" dirty="0"/>
              <a:t> </a:t>
            </a:r>
            <a:r>
              <a:rPr lang="hu-HU" dirty="0" err="1"/>
              <a:t>Kultur</a:t>
            </a:r>
            <a:r>
              <a:rPr lang="hu-HU" dirty="0" smtClean="0"/>
              <a:t>.</a:t>
            </a:r>
          </a:p>
          <a:p>
            <a:endParaRPr lang="hu-HU" dirty="0"/>
          </a:p>
          <a:p>
            <a:r>
              <a:rPr lang="hu-HU" dirty="0" smtClean="0"/>
              <a:t>Hesse </a:t>
            </a:r>
            <a:r>
              <a:rPr lang="hu-HU" dirty="0" err="1" smtClean="0"/>
              <a:t>meint</a:t>
            </a:r>
            <a:r>
              <a:rPr lang="hu-HU" dirty="0" smtClean="0"/>
              <a:t> </a:t>
            </a:r>
            <a:r>
              <a:rPr lang="hu-HU" dirty="0" err="1" smtClean="0"/>
              <a:t>aber</a:t>
            </a:r>
            <a:r>
              <a:rPr lang="hu-HU" dirty="0" smtClean="0"/>
              <a:t>, </a:t>
            </a:r>
            <a:r>
              <a:rPr lang="hu-HU" dirty="0" err="1" smtClean="0"/>
              <a:t>dass</a:t>
            </a:r>
            <a:r>
              <a:rPr lang="hu-HU" dirty="0" smtClean="0"/>
              <a:t> </a:t>
            </a:r>
            <a:r>
              <a:rPr lang="hu-HU" dirty="0" err="1" smtClean="0"/>
              <a:t>auf</a:t>
            </a:r>
            <a:r>
              <a:rPr lang="hu-HU" dirty="0" smtClean="0"/>
              <a:t> den </a:t>
            </a:r>
            <a:r>
              <a:rPr lang="hu-HU" dirty="0" err="1" smtClean="0"/>
              <a:t>Untergang</a:t>
            </a:r>
            <a:r>
              <a:rPr lang="hu-HU" dirty="0"/>
              <a:t> </a:t>
            </a:r>
            <a:r>
              <a:rPr lang="hu-HU" dirty="0" smtClean="0"/>
              <a:t>– </a:t>
            </a:r>
            <a:r>
              <a:rPr lang="hu-HU" dirty="0" err="1" smtClean="0"/>
              <a:t>das</a:t>
            </a:r>
            <a:r>
              <a:rPr lang="hu-HU" dirty="0" smtClean="0"/>
              <a:t> Chaos und den </a:t>
            </a:r>
            <a:r>
              <a:rPr lang="hu-HU" dirty="0" err="1" smtClean="0"/>
              <a:t>Tod</a:t>
            </a:r>
            <a:r>
              <a:rPr lang="hu-HU" dirty="0" smtClean="0"/>
              <a:t> </a:t>
            </a:r>
            <a:r>
              <a:rPr lang="hu-HU" dirty="0" err="1" smtClean="0"/>
              <a:t>einer</a:t>
            </a:r>
            <a:r>
              <a:rPr lang="hu-HU" dirty="0" smtClean="0"/>
              <a:t> </a:t>
            </a:r>
            <a:r>
              <a:rPr lang="hu-HU" dirty="0" err="1" smtClean="0"/>
              <a:t>Kultur</a:t>
            </a:r>
            <a:r>
              <a:rPr lang="hu-HU" dirty="0" smtClean="0"/>
              <a:t> – </a:t>
            </a:r>
            <a:r>
              <a:rPr lang="hu-HU" dirty="0" err="1" smtClean="0"/>
              <a:t>eine</a:t>
            </a:r>
            <a:r>
              <a:rPr lang="hu-HU" dirty="0" smtClean="0"/>
              <a:t> </a:t>
            </a:r>
            <a:r>
              <a:rPr lang="hu-HU" dirty="0" err="1" smtClean="0"/>
              <a:t>Neugeburt</a:t>
            </a:r>
            <a:r>
              <a:rPr lang="hu-HU" dirty="0" smtClean="0"/>
              <a:t> </a:t>
            </a:r>
            <a:r>
              <a:rPr lang="hu-HU" dirty="0" err="1" smtClean="0"/>
              <a:t>folgt</a:t>
            </a:r>
            <a:r>
              <a:rPr lang="hu-HU" dirty="0" smtClean="0"/>
              <a:t>. Der </a:t>
            </a:r>
            <a:r>
              <a:rPr lang="hu-HU" dirty="0" err="1" smtClean="0"/>
              <a:t>Weg</a:t>
            </a:r>
            <a:r>
              <a:rPr lang="hu-HU" dirty="0" smtClean="0"/>
              <a:t> </a:t>
            </a:r>
            <a:r>
              <a:rPr lang="hu-HU" dirty="0" err="1" smtClean="0"/>
              <a:t>aus</a:t>
            </a:r>
            <a:r>
              <a:rPr lang="hu-HU" dirty="0" smtClean="0"/>
              <a:t> </a:t>
            </a:r>
            <a:r>
              <a:rPr lang="hu-HU" dirty="0" err="1" smtClean="0"/>
              <a:t>dem</a:t>
            </a:r>
            <a:r>
              <a:rPr lang="hu-HU" dirty="0" smtClean="0"/>
              <a:t> Chaos </a:t>
            </a:r>
            <a:r>
              <a:rPr lang="hu-HU" dirty="0" err="1" smtClean="0"/>
              <a:t>bereitet</a:t>
            </a:r>
            <a:r>
              <a:rPr lang="hu-HU" dirty="0" smtClean="0"/>
              <a:t> das </a:t>
            </a:r>
            <a:r>
              <a:rPr lang="hu-HU" dirty="0" err="1" smtClean="0"/>
              <a:t>Selbsterkennen</a:t>
            </a:r>
            <a:r>
              <a:rPr lang="hu-HU" dirty="0" smtClean="0"/>
              <a:t> und </a:t>
            </a:r>
            <a:r>
              <a:rPr lang="hu-HU" dirty="0" err="1" smtClean="0"/>
              <a:t>Selbstsein</a:t>
            </a:r>
            <a:r>
              <a:rPr lang="hu-HU" dirty="0" smtClean="0"/>
              <a:t> </a:t>
            </a:r>
            <a:r>
              <a:rPr lang="hu-HU" dirty="0" err="1" smtClean="0"/>
              <a:t>vor</a:t>
            </a:r>
            <a:r>
              <a:rPr lang="hu-HU" dirty="0" smtClean="0"/>
              <a:t>: „</a:t>
            </a:r>
            <a:r>
              <a:rPr lang="hu-HU" dirty="0" err="1" smtClean="0"/>
              <a:t>Nosce</a:t>
            </a:r>
            <a:r>
              <a:rPr lang="hu-HU" dirty="0" smtClean="0"/>
              <a:t> te </a:t>
            </a:r>
            <a:r>
              <a:rPr lang="hu-HU" dirty="0" err="1" smtClean="0"/>
              <a:t>ipsum</a:t>
            </a:r>
            <a:r>
              <a:rPr lang="hu-HU" dirty="0" smtClean="0"/>
              <a:t>” (</a:t>
            </a:r>
            <a:r>
              <a:rPr lang="hu-HU" dirty="0" err="1" smtClean="0"/>
              <a:t>erkenne</a:t>
            </a:r>
            <a:r>
              <a:rPr lang="hu-HU" dirty="0" smtClean="0"/>
              <a:t> </a:t>
            </a:r>
            <a:r>
              <a:rPr lang="hu-HU" dirty="0" err="1" smtClean="0"/>
              <a:t>dich</a:t>
            </a:r>
            <a:r>
              <a:rPr lang="hu-HU" dirty="0" smtClean="0"/>
              <a:t> </a:t>
            </a:r>
            <a:r>
              <a:rPr lang="hu-HU" dirty="0" err="1" smtClean="0"/>
              <a:t>selbst</a:t>
            </a:r>
            <a:r>
              <a:rPr lang="hu-HU" dirty="0" smtClean="0"/>
              <a:t>), </a:t>
            </a:r>
            <a:r>
              <a:rPr lang="hu-HU" dirty="0" smtClean="0"/>
              <a:t>„tat </a:t>
            </a:r>
            <a:r>
              <a:rPr lang="hu-HU" dirty="0" err="1" smtClean="0"/>
              <a:t>wam</a:t>
            </a:r>
            <a:r>
              <a:rPr lang="hu-HU" dirty="0" smtClean="0"/>
              <a:t> </a:t>
            </a:r>
            <a:r>
              <a:rPr lang="hu-HU" dirty="0" err="1" smtClean="0"/>
              <a:t>asi</a:t>
            </a:r>
            <a:r>
              <a:rPr lang="hu-HU" dirty="0" smtClean="0"/>
              <a:t>” (das </a:t>
            </a:r>
            <a:r>
              <a:rPr lang="hu-HU" dirty="0" err="1" smtClean="0"/>
              <a:t>bist</a:t>
            </a:r>
            <a:r>
              <a:rPr lang="hu-HU" dirty="0" smtClean="0"/>
              <a:t> du)…</a:t>
            </a:r>
            <a:endParaRPr lang="hu-HU" dirty="0"/>
          </a:p>
          <a:p>
            <a:endParaRPr lang="hu-HU"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381" cy="1206735"/>
          </a:xfrm>
          <a:prstGeom prst="rect">
            <a:avLst/>
          </a:prstGeom>
        </p:spPr>
      </p:pic>
    </p:spTree>
    <p:extLst>
      <p:ext uri="{BB962C8B-B14F-4D97-AF65-F5344CB8AC3E}">
        <p14:creationId xmlns:p14="http://schemas.microsoft.com/office/powerpoint/2010/main" val="715761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1524000" y="1447827"/>
            <a:ext cx="9144000" cy="2479675"/>
          </a:xfrm>
        </p:spPr>
        <p:txBody>
          <a:bodyPr/>
          <a:lstStyle/>
          <a:p>
            <a:r>
              <a:rPr lang="hu-HU" b="1" dirty="0">
                <a:solidFill>
                  <a:srgbClr val="C00000"/>
                </a:solidFill>
              </a:rPr>
              <a:t>WAS HEISST KULTUR?</a:t>
            </a:r>
            <a:br>
              <a:rPr lang="hu-HU" b="1" dirty="0">
                <a:solidFill>
                  <a:srgbClr val="C00000"/>
                </a:solidFill>
              </a:rPr>
            </a:br>
            <a:endParaRPr lang="hu-HU" dirty="0"/>
          </a:p>
        </p:txBody>
      </p:sp>
      <p:sp>
        <p:nvSpPr>
          <p:cNvPr id="5" name="Alcím 4"/>
          <p:cNvSpPr>
            <a:spLocks noGrp="1"/>
          </p:cNvSpPr>
          <p:nvPr>
            <p:ph type="subTitle" idx="1"/>
          </p:nvPr>
        </p:nvSpPr>
        <p:spPr/>
        <p:txBody>
          <a:bodyPr/>
          <a:lstStyle/>
          <a:p>
            <a:endParaRPr lang="hu-HU" dirty="0"/>
          </a:p>
        </p:txBody>
      </p:sp>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4036766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93299" y="1210865"/>
            <a:ext cx="11576648" cy="1445014"/>
          </a:xfrm>
        </p:spPr>
        <p:txBody>
          <a:bodyPr>
            <a:noAutofit/>
          </a:bodyPr>
          <a:lstStyle/>
          <a:p>
            <a:pPr algn="ctr"/>
            <a:r>
              <a:rPr lang="hu-HU" sz="3600" dirty="0" smtClean="0"/>
              <a:t>Oswald Spengler: </a:t>
            </a:r>
            <a:r>
              <a:rPr lang="hu-HU" sz="3600" b="1" i="1" dirty="0"/>
              <a:t>Der </a:t>
            </a:r>
            <a:r>
              <a:rPr lang="hu-HU" sz="3600" b="1" i="1" dirty="0" err="1"/>
              <a:t>Untergang</a:t>
            </a:r>
            <a:r>
              <a:rPr lang="hu-HU" sz="3600" b="1" i="1" dirty="0"/>
              <a:t> </a:t>
            </a:r>
            <a:r>
              <a:rPr lang="hu-HU" sz="3600" b="1" i="1"/>
              <a:t>des </a:t>
            </a:r>
            <a:r>
              <a:rPr lang="hu-HU" sz="3600" b="1" i="1" smtClean="0"/>
              <a:t>Abendlandes.</a:t>
            </a:r>
            <a:br>
              <a:rPr lang="hu-HU" sz="3600" b="1" i="1" smtClean="0"/>
            </a:br>
            <a:r>
              <a:rPr lang="hu-HU" sz="3600" b="1" i="1" smtClean="0"/>
              <a:t>Umrisse </a:t>
            </a:r>
            <a:r>
              <a:rPr lang="hu-HU" sz="3600" b="1" i="1" dirty="0" err="1"/>
              <a:t>einer</a:t>
            </a:r>
            <a:r>
              <a:rPr lang="hu-HU" sz="3600" b="1" i="1" dirty="0"/>
              <a:t> </a:t>
            </a:r>
            <a:r>
              <a:rPr lang="hu-HU" sz="3600" b="1" i="1" dirty="0" err="1"/>
              <a:t>Morphologie</a:t>
            </a:r>
            <a:r>
              <a:rPr lang="hu-HU" sz="3600" b="1" i="1" dirty="0"/>
              <a:t> der </a:t>
            </a:r>
            <a:r>
              <a:rPr lang="hu-HU" sz="3600" b="1" i="1" dirty="0" err="1"/>
              <a:t>Weltgeschichte</a:t>
            </a:r>
            <a:r>
              <a:rPr lang="hu-HU" sz="3600" b="1" i="1" dirty="0"/>
              <a:t> </a:t>
            </a:r>
            <a:r>
              <a:rPr lang="hu-HU" sz="3200" dirty="0"/>
              <a:t>(1918/1922)</a:t>
            </a:r>
          </a:p>
        </p:txBody>
      </p:sp>
      <p:sp>
        <p:nvSpPr>
          <p:cNvPr id="3" name="Tartalom helye 2"/>
          <p:cNvSpPr>
            <a:spLocks noGrp="1"/>
          </p:cNvSpPr>
          <p:nvPr>
            <p:ph idx="1"/>
          </p:nvPr>
        </p:nvSpPr>
        <p:spPr>
          <a:xfrm>
            <a:off x="838200" y="2655879"/>
            <a:ext cx="10515600" cy="4133558"/>
          </a:xfrm>
        </p:spPr>
        <p:txBody>
          <a:bodyPr>
            <a:normAutofit fontScale="77500" lnSpcReduction="20000"/>
          </a:bodyPr>
          <a:lstStyle/>
          <a:p>
            <a:pPr algn="ctr"/>
            <a:r>
              <a:rPr lang="hu-HU" dirty="0"/>
              <a:t>Der </a:t>
            </a:r>
            <a:r>
              <a:rPr lang="hu-HU" dirty="0" err="1"/>
              <a:t>Kulturhistoriker</a:t>
            </a:r>
            <a:r>
              <a:rPr lang="hu-HU" dirty="0"/>
              <a:t> </a:t>
            </a:r>
            <a:r>
              <a:rPr lang="hu-HU" b="1" dirty="0"/>
              <a:t>Oswald Spengler</a:t>
            </a:r>
            <a:r>
              <a:rPr lang="hu-HU" dirty="0"/>
              <a:t> (1880-1936) </a:t>
            </a:r>
            <a:r>
              <a:rPr lang="hu-HU" dirty="0" err="1"/>
              <a:t>untersucht</a:t>
            </a:r>
            <a:r>
              <a:rPr lang="hu-HU" dirty="0"/>
              <a:t> in </a:t>
            </a:r>
            <a:r>
              <a:rPr lang="hu-HU" dirty="0" err="1"/>
              <a:t>seinem</a:t>
            </a:r>
            <a:r>
              <a:rPr lang="hu-HU" dirty="0"/>
              <a:t> </a:t>
            </a:r>
            <a:r>
              <a:rPr lang="hu-HU" dirty="0" err="1"/>
              <a:t>großen</a:t>
            </a:r>
            <a:r>
              <a:rPr lang="hu-HU" dirty="0"/>
              <a:t> </a:t>
            </a:r>
            <a:r>
              <a:rPr lang="hu-HU" dirty="0" err="1"/>
              <a:t>kulturmorphologischen</a:t>
            </a:r>
            <a:r>
              <a:rPr lang="hu-HU" dirty="0"/>
              <a:t> </a:t>
            </a:r>
            <a:r>
              <a:rPr lang="hu-HU" dirty="0" err="1" smtClean="0"/>
              <a:t>Essay</a:t>
            </a:r>
            <a:r>
              <a:rPr lang="hu-HU" dirty="0"/>
              <a:t> </a:t>
            </a:r>
            <a:r>
              <a:rPr lang="hu-HU" dirty="0" smtClean="0"/>
              <a:t>die – </a:t>
            </a:r>
            <a:r>
              <a:rPr lang="hu-HU" dirty="0" err="1" smtClean="0"/>
              <a:t>organischen</a:t>
            </a:r>
            <a:r>
              <a:rPr lang="hu-HU" dirty="0" smtClean="0"/>
              <a:t> –„</a:t>
            </a:r>
            <a:r>
              <a:rPr lang="hu-HU" dirty="0" err="1" smtClean="0"/>
              <a:t>Lebensphasen</a:t>
            </a:r>
            <a:r>
              <a:rPr lang="hu-HU" dirty="0"/>
              <a:t>” von </a:t>
            </a:r>
            <a:r>
              <a:rPr lang="hu-HU" dirty="0" err="1"/>
              <a:t>acht</a:t>
            </a:r>
            <a:r>
              <a:rPr lang="hu-HU" dirty="0"/>
              <a:t> </a:t>
            </a:r>
            <a:r>
              <a:rPr lang="hu-HU" dirty="0" err="1" smtClean="0"/>
              <a:t>Hochkulturen</a:t>
            </a:r>
            <a:r>
              <a:rPr lang="hu-HU" b="1" i="1" dirty="0" smtClean="0"/>
              <a:t>:</a:t>
            </a:r>
          </a:p>
          <a:p>
            <a:pPr marL="0" indent="0" algn="ctr">
              <a:buNone/>
            </a:pPr>
            <a:r>
              <a:rPr lang="hu-HU" i="1" dirty="0" smtClean="0"/>
              <a:t>1. das </a:t>
            </a:r>
            <a:r>
              <a:rPr lang="hu-HU" i="1" dirty="0" err="1"/>
              <a:t>Alte</a:t>
            </a:r>
            <a:r>
              <a:rPr lang="hu-HU" i="1" dirty="0"/>
              <a:t> </a:t>
            </a:r>
            <a:r>
              <a:rPr lang="hu-HU" i="1" dirty="0" err="1" smtClean="0"/>
              <a:t>Ägypten</a:t>
            </a:r>
            <a:endParaRPr lang="hu-HU" i="1" dirty="0" smtClean="0"/>
          </a:p>
          <a:p>
            <a:pPr marL="0" indent="0" algn="ctr">
              <a:buNone/>
            </a:pPr>
            <a:r>
              <a:rPr lang="hu-HU" i="1" dirty="0" smtClean="0"/>
              <a:t>2. </a:t>
            </a:r>
            <a:r>
              <a:rPr lang="hu-HU" i="1" dirty="0" err="1" smtClean="0"/>
              <a:t>Babylonien</a:t>
            </a:r>
            <a:endParaRPr lang="hu-HU" i="1" dirty="0" smtClean="0"/>
          </a:p>
          <a:p>
            <a:pPr marL="0" indent="0" algn="ctr">
              <a:buNone/>
            </a:pPr>
            <a:r>
              <a:rPr lang="hu-HU" i="1" dirty="0" smtClean="0"/>
              <a:t>3. </a:t>
            </a:r>
            <a:r>
              <a:rPr lang="hu-HU" i="1" dirty="0" err="1" smtClean="0"/>
              <a:t>Indien</a:t>
            </a:r>
            <a:endParaRPr lang="hu-HU" i="1" dirty="0" smtClean="0"/>
          </a:p>
          <a:p>
            <a:pPr marL="0" indent="0" algn="ctr">
              <a:buNone/>
            </a:pPr>
            <a:r>
              <a:rPr lang="hu-HU" i="1" dirty="0" smtClean="0"/>
              <a:t>4. </a:t>
            </a:r>
            <a:r>
              <a:rPr lang="hu-HU" i="1" dirty="0" err="1" smtClean="0"/>
              <a:t>China</a:t>
            </a:r>
            <a:endParaRPr lang="hu-HU" i="1" dirty="0" smtClean="0"/>
          </a:p>
          <a:p>
            <a:pPr marL="0" indent="0" algn="ctr">
              <a:buNone/>
            </a:pPr>
            <a:r>
              <a:rPr lang="hu-HU" i="1" dirty="0" smtClean="0"/>
              <a:t>5. </a:t>
            </a:r>
            <a:r>
              <a:rPr lang="hu-HU" i="1" dirty="0" err="1" smtClean="0"/>
              <a:t>die</a:t>
            </a:r>
            <a:r>
              <a:rPr lang="hu-HU" i="1" dirty="0" smtClean="0"/>
              <a:t> </a:t>
            </a:r>
            <a:r>
              <a:rPr lang="hu-HU" i="1" dirty="0"/>
              <a:t>„</a:t>
            </a:r>
            <a:r>
              <a:rPr lang="hu-HU" i="1" dirty="0" err="1"/>
              <a:t>apollinische</a:t>
            </a:r>
            <a:r>
              <a:rPr lang="hu-HU" i="1" dirty="0"/>
              <a:t>” </a:t>
            </a:r>
            <a:r>
              <a:rPr lang="hu-HU" i="1" dirty="0" err="1" smtClean="0"/>
              <a:t>Antike</a:t>
            </a:r>
            <a:endParaRPr lang="hu-HU" i="1" dirty="0" smtClean="0"/>
          </a:p>
          <a:p>
            <a:pPr marL="0" indent="0" algn="ctr">
              <a:buNone/>
            </a:pPr>
            <a:r>
              <a:rPr lang="hu-HU" i="1" dirty="0" smtClean="0"/>
              <a:t>6. das </a:t>
            </a:r>
            <a:r>
              <a:rPr lang="hu-HU" i="1" dirty="0"/>
              <a:t>„</a:t>
            </a:r>
            <a:r>
              <a:rPr lang="hu-HU" i="1" dirty="0" err="1"/>
              <a:t>magische</a:t>
            </a:r>
            <a:r>
              <a:rPr lang="hu-HU" i="1" dirty="0"/>
              <a:t>” </a:t>
            </a:r>
            <a:r>
              <a:rPr lang="hu-HU" i="1" dirty="0" err="1" smtClean="0"/>
              <a:t>Arabien</a:t>
            </a:r>
            <a:endParaRPr lang="hu-HU" i="1" dirty="0" smtClean="0"/>
          </a:p>
          <a:p>
            <a:pPr marL="0" indent="0" algn="ctr">
              <a:buNone/>
            </a:pPr>
            <a:r>
              <a:rPr lang="hu-HU" i="1" dirty="0" smtClean="0"/>
              <a:t>7. </a:t>
            </a:r>
            <a:r>
              <a:rPr lang="hu-HU" i="1" dirty="0" err="1" smtClean="0"/>
              <a:t>die</a:t>
            </a:r>
            <a:r>
              <a:rPr lang="hu-HU" i="1" dirty="0" smtClean="0"/>
              <a:t> </a:t>
            </a:r>
            <a:r>
              <a:rPr lang="hu-HU" i="1" dirty="0" err="1"/>
              <a:t>Kultur</a:t>
            </a:r>
            <a:r>
              <a:rPr lang="hu-HU" i="1" dirty="0"/>
              <a:t> der </a:t>
            </a:r>
            <a:r>
              <a:rPr lang="hu-HU" i="1" dirty="0" err="1"/>
              <a:t>Azteken</a:t>
            </a:r>
            <a:r>
              <a:rPr lang="hu-HU" i="1" dirty="0"/>
              <a:t> </a:t>
            </a:r>
            <a:r>
              <a:rPr lang="hu-HU" i="1" dirty="0" smtClean="0"/>
              <a:t>und</a:t>
            </a:r>
          </a:p>
          <a:p>
            <a:pPr marL="0" indent="0" algn="ctr">
              <a:buNone/>
            </a:pPr>
            <a:r>
              <a:rPr lang="hu-HU" i="1" dirty="0" smtClean="0"/>
              <a:t>8. das </a:t>
            </a:r>
            <a:r>
              <a:rPr lang="hu-HU" i="1" dirty="0"/>
              <a:t>„</a:t>
            </a:r>
            <a:r>
              <a:rPr lang="hu-HU" i="1" dirty="0" err="1"/>
              <a:t>faustische</a:t>
            </a:r>
            <a:r>
              <a:rPr lang="hu-HU" i="1" dirty="0"/>
              <a:t>” </a:t>
            </a:r>
            <a:r>
              <a:rPr lang="hu-HU" i="1" dirty="0" err="1"/>
              <a:t>Abendland</a:t>
            </a:r>
            <a:r>
              <a:rPr lang="hu-HU" i="1" dirty="0"/>
              <a:t> </a:t>
            </a:r>
            <a:r>
              <a:rPr lang="hu-HU" i="1" dirty="0" smtClean="0"/>
              <a:t>(</a:t>
            </a:r>
            <a:r>
              <a:rPr lang="hu-HU" i="1" dirty="0" err="1" smtClean="0"/>
              <a:t>Europa</a:t>
            </a:r>
            <a:r>
              <a:rPr lang="hu-HU" i="1" dirty="0" smtClean="0"/>
              <a:t> </a:t>
            </a:r>
            <a:r>
              <a:rPr lang="hu-HU" i="1" dirty="0" err="1" smtClean="0"/>
              <a:t>seit</a:t>
            </a:r>
            <a:r>
              <a:rPr lang="hu-HU" i="1" dirty="0" smtClean="0"/>
              <a:t> </a:t>
            </a:r>
            <a:r>
              <a:rPr lang="hu-HU" i="1" dirty="0" err="1"/>
              <a:t>dem</a:t>
            </a:r>
            <a:r>
              <a:rPr lang="hu-HU" i="1" dirty="0"/>
              <a:t> 10. </a:t>
            </a:r>
            <a:r>
              <a:rPr lang="hu-HU" i="1" dirty="0" err="1"/>
              <a:t>Jhr</a:t>
            </a:r>
            <a:r>
              <a:rPr lang="hu-HU" i="1" dirty="0" smtClean="0"/>
              <a:t>.)</a:t>
            </a:r>
          </a:p>
          <a:p>
            <a:pPr marL="0" indent="0" algn="ctr">
              <a:buNone/>
            </a:pPr>
            <a:r>
              <a:rPr lang="hu-HU" dirty="0" smtClean="0">
                <a:solidFill>
                  <a:srgbClr val="C00000"/>
                </a:solidFill>
              </a:rPr>
              <a:t>Die </a:t>
            </a:r>
            <a:r>
              <a:rPr lang="hu-HU" dirty="0" err="1">
                <a:solidFill>
                  <a:srgbClr val="C00000"/>
                </a:solidFill>
              </a:rPr>
              <a:t>letzte</a:t>
            </a:r>
            <a:r>
              <a:rPr lang="hu-HU" dirty="0">
                <a:solidFill>
                  <a:srgbClr val="C00000"/>
                </a:solidFill>
              </a:rPr>
              <a:t> </a:t>
            </a:r>
            <a:r>
              <a:rPr lang="hu-HU" dirty="0" err="1">
                <a:solidFill>
                  <a:srgbClr val="C00000"/>
                </a:solidFill>
              </a:rPr>
              <a:t>Phase</a:t>
            </a:r>
            <a:r>
              <a:rPr lang="hu-HU" dirty="0">
                <a:solidFill>
                  <a:srgbClr val="C00000"/>
                </a:solidFill>
              </a:rPr>
              <a:t> </a:t>
            </a:r>
            <a:r>
              <a:rPr lang="hu-HU" dirty="0" err="1">
                <a:solidFill>
                  <a:srgbClr val="C00000"/>
                </a:solidFill>
              </a:rPr>
              <a:t>einer</a:t>
            </a:r>
            <a:r>
              <a:rPr lang="hu-HU" dirty="0">
                <a:solidFill>
                  <a:srgbClr val="C00000"/>
                </a:solidFill>
              </a:rPr>
              <a:t> </a:t>
            </a:r>
            <a:r>
              <a:rPr lang="hu-HU" dirty="0" err="1">
                <a:solidFill>
                  <a:srgbClr val="C00000"/>
                </a:solidFill>
              </a:rPr>
              <a:t>Kultur</a:t>
            </a:r>
            <a:r>
              <a:rPr lang="hu-HU" dirty="0">
                <a:solidFill>
                  <a:srgbClr val="C00000"/>
                </a:solidFill>
              </a:rPr>
              <a:t> </a:t>
            </a:r>
            <a:r>
              <a:rPr lang="hu-HU" dirty="0" err="1">
                <a:solidFill>
                  <a:srgbClr val="C00000"/>
                </a:solidFill>
              </a:rPr>
              <a:t>ist</a:t>
            </a:r>
            <a:r>
              <a:rPr lang="hu-HU" dirty="0">
                <a:solidFill>
                  <a:srgbClr val="C00000"/>
                </a:solidFill>
              </a:rPr>
              <a:t> </a:t>
            </a:r>
            <a:r>
              <a:rPr lang="hu-HU" dirty="0" err="1">
                <a:solidFill>
                  <a:srgbClr val="C00000"/>
                </a:solidFill>
              </a:rPr>
              <a:t>die</a:t>
            </a:r>
            <a:r>
              <a:rPr lang="hu-HU" dirty="0">
                <a:solidFill>
                  <a:srgbClr val="C00000"/>
                </a:solidFill>
              </a:rPr>
              <a:t> </a:t>
            </a:r>
            <a:r>
              <a:rPr lang="hu-HU" dirty="0" err="1" smtClean="0">
                <a:solidFill>
                  <a:srgbClr val="C00000"/>
                </a:solidFill>
              </a:rPr>
              <a:t>Zivilisation</a:t>
            </a:r>
            <a:r>
              <a:rPr lang="hu-HU" dirty="0" smtClean="0">
                <a:solidFill>
                  <a:srgbClr val="C00000"/>
                </a:solidFill>
              </a:rPr>
              <a:t>!</a:t>
            </a:r>
            <a:endParaRPr lang="hu-HU" dirty="0">
              <a:solidFill>
                <a:srgbClr val="C00000"/>
              </a:solidFill>
            </a:endParaRP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007146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17547"/>
            <a:ext cx="10515600" cy="1325563"/>
          </a:xfrm>
        </p:spPr>
        <p:txBody>
          <a:bodyPr>
            <a:normAutofit fontScale="90000"/>
          </a:bodyPr>
          <a:lstStyle/>
          <a:p>
            <a:pPr algn="ctr"/>
            <a:r>
              <a:rPr lang="hu-HU" sz="3600" dirty="0" err="1"/>
              <a:t>Einige</a:t>
            </a:r>
            <a:r>
              <a:rPr lang="hu-HU" sz="3600" dirty="0"/>
              <a:t> </a:t>
            </a:r>
            <a:r>
              <a:rPr lang="hu-HU" sz="3600" dirty="0" err="1"/>
              <a:t>Merkmale</a:t>
            </a:r>
            <a:r>
              <a:rPr lang="hu-HU" sz="3600" dirty="0"/>
              <a:t> der </a:t>
            </a:r>
            <a:r>
              <a:rPr lang="hu-HU" sz="3600" b="1" dirty="0" err="1">
                <a:solidFill>
                  <a:srgbClr val="C00000"/>
                </a:solidFill>
              </a:rPr>
              <a:t>Zivilisation</a:t>
            </a:r>
            <a:r>
              <a:rPr lang="hu-HU" sz="3600" b="1" dirty="0">
                <a:solidFill>
                  <a:srgbClr val="C00000"/>
                </a:solidFill>
              </a:rPr>
              <a:t> </a:t>
            </a:r>
            <a:r>
              <a:rPr lang="hu-HU" sz="3600" b="1" dirty="0" err="1">
                <a:solidFill>
                  <a:srgbClr val="C00000"/>
                </a:solidFill>
              </a:rPr>
              <a:t>als</a:t>
            </a:r>
            <a:r>
              <a:rPr lang="hu-HU" sz="3600" b="1" dirty="0">
                <a:solidFill>
                  <a:srgbClr val="C00000"/>
                </a:solidFill>
              </a:rPr>
              <a:t> </a:t>
            </a:r>
            <a:r>
              <a:rPr lang="hu-HU" sz="3600" b="1" dirty="0" err="1">
                <a:solidFill>
                  <a:srgbClr val="C00000"/>
                </a:solidFill>
              </a:rPr>
              <a:t>Tod</a:t>
            </a:r>
            <a:r>
              <a:rPr lang="hu-HU" sz="3600" b="1" dirty="0">
                <a:solidFill>
                  <a:srgbClr val="C00000"/>
                </a:solidFill>
              </a:rPr>
              <a:t> </a:t>
            </a:r>
            <a:r>
              <a:rPr lang="hu-HU" sz="3600" b="1" dirty="0" err="1">
                <a:solidFill>
                  <a:srgbClr val="C00000"/>
                </a:solidFill>
              </a:rPr>
              <a:t>einer</a:t>
            </a:r>
            <a:r>
              <a:rPr lang="hu-HU" sz="3600" b="1" dirty="0">
                <a:solidFill>
                  <a:srgbClr val="C00000"/>
                </a:solidFill>
              </a:rPr>
              <a:t> </a:t>
            </a:r>
            <a:r>
              <a:rPr lang="hu-HU" sz="3600" b="1" dirty="0" err="1" smtClean="0">
                <a:solidFill>
                  <a:srgbClr val="C00000"/>
                </a:solidFill>
              </a:rPr>
              <a:t>Kultur</a:t>
            </a:r>
            <a:r>
              <a:rPr lang="hu-HU" sz="3600" b="1" dirty="0"/>
              <a:t/>
            </a:r>
            <a:br>
              <a:rPr lang="hu-HU" sz="3600" b="1" dirty="0"/>
            </a:br>
            <a:r>
              <a:rPr lang="hu-HU" sz="3600" b="1" dirty="0" smtClean="0"/>
              <a:t>(Spengler)</a:t>
            </a:r>
            <a:r>
              <a:rPr lang="hu-HU" sz="3600" dirty="0"/>
              <a:t/>
            </a:r>
            <a:br>
              <a:rPr lang="hu-HU" sz="3600" dirty="0"/>
            </a:br>
            <a:endParaRPr lang="hu-HU" sz="3600" dirty="0"/>
          </a:p>
        </p:txBody>
      </p:sp>
      <p:sp>
        <p:nvSpPr>
          <p:cNvPr id="3" name="Tartalom helye 2"/>
          <p:cNvSpPr>
            <a:spLocks noGrp="1"/>
          </p:cNvSpPr>
          <p:nvPr>
            <p:ph idx="1"/>
          </p:nvPr>
        </p:nvSpPr>
        <p:spPr>
          <a:xfrm>
            <a:off x="838200" y="2437650"/>
            <a:ext cx="10515600" cy="4351338"/>
          </a:xfrm>
        </p:spPr>
        <p:txBody>
          <a:bodyPr>
            <a:normAutofit fontScale="92500" lnSpcReduction="10000"/>
          </a:bodyPr>
          <a:lstStyle/>
          <a:p>
            <a:r>
              <a:rPr lang="hu-HU" sz="2600" dirty="0" err="1"/>
              <a:t>das</a:t>
            </a:r>
            <a:r>
              <a:rPr lang="hu-HU" sz="2600" dirty="0"/>
              <a:t> </a:t>
            </a:r>
            <a:r>
              <a:rPr lang="hu-HU" sz="2600" dirty="0" err="1"/>
              <a:t>Greisenhafte</a:t>
            </a:r>
            <a:r>
              <a:rPr lang="hu-HU" sz="2600" dirty="0"/>
              <a:t> </a:t>
            </a:r>
            <a:r>
              <a:rPr lang="hu-HU" sz="2600" dirty="0" err="1"/>
              <a:t>statt</a:t>
            </a:r>
            <a:r>
              <a:rPr lang="hu-HU" sz="2600" dirty="0"/>
              <a:t> des </a:t>
            </a:r>
            <a:r>
              <a:rPr lang="hu-HU" sz="2600" dirty="0" err="1"/>
              <a:t>Jugendlichen</a:t>
            </a:r>
            <a:r>
              <a:rPr lang="hu-HU" sz="2600" dirty="0"/>
              <a:t>, </a:t>
            </a:r>
            <a:r>
              <a:rPr lang="hu-HU" sz="2600" dirty="0" err="1"/>
              <a:t>Geschichtslosigkeit</a:t>
            </a:r>
            <a:r>
              <a:rPr lang="hu-HU" sz="2600" dirty="0"/>
              <a:t>,</a:t>
            </a:r>
          </a:p>
          <a:p>
            <a:r>
              <a:rPr lang="hu-HU" sz="2600" dirty="0" err="1"/>
              <a:t>Künstlichkeit</a:t>
            </a:r>
            <a:r>
              <a:rPr lang="hu-HU" sz="2600" dirty="0"/>
              <a:t> und </a:t>
            </a:r>
            <a:r>
              <a:rPr lang="hu-HU" sz="2600" dirty="0" err="1"/>
              <a:t>Erstarrung</a:t>
            </a:r>
            <a:r>
              <a:rPr lang="hu-HU" sz="2600" dirty="0"/>
              <a:t> </a:t>
            </a:r>
            <a:r>
              <a:rPr lang="hu-HU" sz="2600" dirty="0" err="1"/>
              <a:t>aller</a:t>
            </a:r>
            <a:r>
              <a:rPr lang="hu-HU" sz="2600" dirty="0"/>
              <a:t> </a:t>
            </a:r>
            <a:r>
              <a:rPr lang="hu-HU" sz="2600" dirty="0" err="1" smtClean="0"/>
              <a:t>Lebensbereiche</a:t>
            </a:r>
            <a:endParaRPr lang="hu-HU" sz="2600" dirty="0"/>
          </a:p>
          <a:p>
            <a:r>
              <a:rPr lang="hu-HU" sz="2600" b="1" dirty="0" err="1"/>
              <a:t>Herrschaft</a:t>
            </a:r>
            <a:r>
              <a:rPr lang="hu-HU" sz="2600" b="1" dirty="0"/>
              <a:t> der </a:t>
            </a:r>
            <a:r>
              <a:rPr lang="hu-HU" sz="2600" b="1" dirty="0" err="1"/>
              <a:t>anorganischen</a:t>
            </a:r>
            <a:r>
              <a:rPr lang="hu-HU" sz="2600" b="1" dirty="0"/>
              <a:t> </a:t>
            </a:r>
            <a:r>
              <a:rPr lang="hu-HU" sz="2600" b="1" dirty="0" err="1"/>
              <a:t>Weltstadt</a:t>
            </a:r>
            <a:r>
              <a:rPr lang="hu-HU" sz="2600" b="1" dirty="0"/>
              <a:t> </a:t>
            </a:r>
            <a:r>
              <a:rPr lang="hu-HU" sz="2600" b="1" dirty="0" err="1"/>
              <a:t>anstelle</a:t>
            </a:r>
            <a:r>
              <a:rPr lang="hu-HU" sz="2600" b="1" dirty="0"/>
              <a:t> des </a:t>
            </a:r>
            <a:r>
              <a:rPr lang="hu-HU" sz="2600" b="1" dirty="0" err="1"/>
              <a:t>lebensvollen</a:t>
            </a:r>
            <a:r>
              <a:rPr lang="hu-HU" sz="2600" b="1" dirty="0"/>
              <a:t> </a:t>
            </a:r>
            <a:r>
              <a:rPr lang="hu-HU" sz="2600" b="1" dirty="0" err="1"/>
              <a:t>bäuerlich</a:t>
            </a:r>
            <a:r>
              <a:rPr lang="hu-HU" sz="2600" b="1" dirty="0"/>
              <a:t> </a:t>
            </a:r>
            <a:r>
              <a:rPr lang="hu-HU" sz="2600" b="1" dirty="0" err="1"/>
              <a:t>geprägten</a:t>
            </a:r>
            <a:r>
              <a:rPr lang="hu-HU" sz="2600" b="1" dirty="0"/>
              <a:t> </a:t>
            </a:r>
            <a:r>
              <a:rPr lang="hu-HU" sz="2600" b="1" dirty="0" err="1" smtClean="0"/>
              <a:t>Landes</a:t>
            </a:r>
            <a:endParaRPr lang="hu-HU" sz="2600" dirty="0"/>
          </a:p>
          <a:p>
            <a:r>
              <a:rPr lang="hu-HU" sz="2600" b="1" dirty="0" err="1"/>
              <a:t>kühler</a:t>
            </a:r>
            <a:r>
              <a:rPr lang="hu-HU" sz="2600" b="1" dirty="0"/>
              <a:t> </a:t>
            </a:r>
            <a:r>
              <a:rPr lang="hu-HU" sz="2600" b="1" dirty="0" err="1"/>
              <a:t>Tatsachensinn</a:t>
            </a:r>
            <a:r>
              <a:rPr lang="hu-HU" sz="2600" b="1" dirty="0"/>
              <a:t> </a:t>
            </a:r>
            <a:r>
              <a:rPr lang="hu-HU" sz="2600" b="1" dirty="0" err="1"/>
              <a:t>anstelle</a:t>
            </a:r>
            <a:r>
              <a:rPr lang="hu-HU" sz="2600" b="1" dirty="0"/>
              <a:t> der </a:t>
            </a:r>
            <a:r>
              <a:rPr lang="hu-HU" sz="2600" b="1" dirty="0" err="1"/>
              <a:t>Ehrfurcht</a:t>
            </a:r>
            <a:r>
              <a:rPr lang="hu-HU" sz="2600" b="1" dirty="0"/>
              <a:t> </a:t>
            </a:r>
            <a:r>
              <a:rPr lang="hu-HU" sz="2600" b="1" dirty="0" err="1"/>
              <a:t>vor</a:t>
            </a:r>
            <a:r>
              <a:rPr lang="hu-HU" sz="2600" b="1" dirty="0"/>
              <a:t> </a:t>
            </a:r>
            <a:r>
              <a:rPr lang="hu-HU" sz="2600" b="1" dirty="0" err="1"/>
              <a:t>dem</a:t>
            </a:r>
            <a:r>
              <a:rPr lang="hu-HU" sz="2600" b="1" dirty="0"/>
              <a:t> </a:t>
            </a:r>
            <a:r>
              <a:rPr lang="hu-HU" sz="2600" b="1" dirty="0" err="1" smtClean="0"/>
              <a:t>Überlieferten</a:t>
            </a:r>
            <a:endParaRPr lang="hu-HU" sz="2600" dirty="0"/>
          </a:p>
          <a:p>
            <a:r>
              <a:rPr lang="hu-HU" sz="2600" b="1" dirty="0" err="1"/>
              <a:t>Materialismus</a:t>
            </a:r>
            <a:r>
              <a:rPr lang="hu-HU" sz="2600" b="1" dirty="0"/>
              <a:t> und </a:t>
            </a:r>
            <a:r>
              <a:rPr lang="hu-HU" sz="2600" b="1" dirty="0" err="1" smtClean="0"/>
              <a:t>Irreligiosität</a:t>
            </a:r>
            <a:endParaRPr lang="hu-HU" sz="2600" dirty="0"/>
          </a:p>
          <a:p>
            <a:r>
              <a:rPr lang="hu-HU" sz="2600" b="1" dirty="0" err="1"/>
              <a:t>A</a:t>
            </a:r>
            <a:r>
              <a:rPr lang="hu-HU" sz="2600" b="1" dirty="0" err="1" smtClean="0"/>
              <a:t>narchische</a:t>
            </a:r>
            <a:r>
              <a:rPr lang="hu-HU" sz="2600" b="1" dirty="0" smtClean="0"/>
              <a:t> </a:t>
            </a:r>
            <a:r>
              <a:rPr lang="hu-HU" sz="2600" b="1" dirty="0" err="1"/>
              <a:t>Sinnlichkeit</a:t>
            </a:r>
            <a:r>
              <a:rPr lang="hu-HU" sz="2600" b="1" dirty="0"/>
              <a:t>, </a:t>
            </a:r>
            <a:r>
              <a:rPr lang="hu-HU" sz="2600" b="1" dirty="0" err="1"/>
              <a:t>panem</a:t>
            </a:r>
            <a:r>
              <a:rPr lang="hu-HU" sz="2600" b="1" dirty="0"/>
              <a:t> et </a:t>
            </a:r>
            <a:r>
              <a:rPr lang="hu-HU" sz="2600" b="1" dirty="0" err="1"/>
              <a:t>circenses</a:t>
            </a:r>
            <a:r>
              <a:rPr lang="hu-HU" sz="2600" b="1" dirty="0"/>
              <a:t>, </a:t>
            </a:r>
            <a:r>
              <a:rPr lang="hu-HU" sz="2600" b="1" dirty="0" err="1" smtClean="0"/>
              <a:t>Unterhaltungsindustrien</a:t>
            </a:r>
            <a:endParaRPr lang="hu-HU" sz="2600" dirty="0"/>
          </a:p>
          <a:p>
            <a:r>
              <a:rPr lang="hu-HU" sz="2600" b="1" dirty="0" err="1"/>
              <a:t>Zusammenbruch</a:t>
            </a:r>
            <a:r>
              <a:rPr lang="hu-HU" sz="2600" b="1" dirty="0"/>
              <a:t> der </a:t>
            </a:r>
            <a:r>
              <a:rPr lang="hu-HU" sz="2600" b="1" dirty="0" err="1"/>
              <a:t>Moral</a:t>
            </a:r>
            <a:r>
              <a:rPr lang="hu-HU" sz="2600" b="1" dirty="0"/>
              <a:t> und </a:t>
            </a:r>
            <a:r>
              <a:rPr lang="hu-HU" sz="2600" b="1" dirty="0" err="1"/>
              <a:t>Tod</a:t>
            </a:r>
            <a:r>
              <a:rPr lang="hu-HU" sz="2600" b="1" dirty="0"/>
              <a:t> der </a:t>
            </a:r>
            <a:r>
              <a:rPr lang="hu-HU" sz="2600" b="1" dirty="0" err="1" smtClean="0"/>
              <a:t>Kunst</a:t>
            </a:r>
            <a:endParaRPr lang="hu-HU" sz="2600" dirty="0"/>
          </a:p>
          <a:p>
            <a:r>
              <a:rPr lang="hu-HU" sz="2600" dirty="0" err="1"/>
              <a:t>Zivilisationskriege</a:t>
            </a:r>
            <a:r>
              <a:rPr lang="hu-HU" sz="2600" dirty="0"/>
              <a:t> und </a:t>
            </a:r>
            <a:r>
              <a:rPr lang="hu-HU" sz="2600" dirty="0" err="1" smtClean="0"/>
              <a:t>Vernichtungskämpfe</a:t>
            </a:r>
            <a:endParaRPr lang="hu-HU" sz="2600" dirty="0"/>
          </a:p>
          <a:p>
            <a:r>
              <a:rPr lang="hu-HU" sz="2600" b="1" dirty="0" err="1"/>
              <a:t>Imperialismus</a:t>
            </a:r>
            <a:r>
              <a:rPr lang="hu-HU" sz="2600" b="1" dirty="0"/>
              <a:t> und die </a:t>
            </a:r>
            <a:r>
              <a:rPr lang="hu-HU" sz="2600" b="1" dirty="0" err="1"/>
              <a:t>Heraufkunft</a:t>
            </a:r>
            <a:r>
              <a:rPr lang="hu-HU" sz="2600" b="1" dirty="0"/>
              <a:t> </a:t>
            </a:r>
            <a:r>
              <a:rPr lang="hu-HU" sz="2600" b="1" dirty="0" err="1"/>
              <a:t>formloser</a:t>
            </a:r>
            <a:r>
              <a:rPr lang="hu-HU" sz="2600" b="1" dirty="0"/>
              <a:t> </a:t>
            </a:r>
            <a:r>
              <a:rPr lang="hu-HU" sz="2600" b="1" dirty="0" err="1" smtClean="0"/>
              <a:t>Gewalten</a:t>
            </a:r>
            <a:r>
              <a:rPr lang="hu-HU" sz="2600" b="1" dirty="0" smtClean="0"/>
              <a:t> </a:t>
            </a:r>
            <a:endParaRPr lang="hu-HU" sz="2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4262251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74847"/>
            <a:ext cx="10515600" cy="1325563"/>
          </a:xfrm>
        </p:spPr>
        <p:txBody>
          <a:bodyPr>
            <a:normAutofit fontScale="90000"/>
          </a:bodyPr>
          <a:lstStyle/>
          <a:p>
            <a:pPr algn="ctr"/>
            <a:r>
              <a:rPr lang="hu-HU" b="1" dirty="0" err="1" smtClean="0"/>
              <a:t>Überwindungsversuche</a:t>
            </a:r>
            <a:r>
              <a:rPr lang="hu-HU" b="1" dirty="0" smtClean="0"/>
              <a:t> der </a:t>
            </a:r>
            <a:r>
              <a:rPr lang="hu-HU" b="1" dirty="0" err="1" smtClean="0"/>
              <a:t>Dekadenz</a:t>
            </a:r>
            <a:r>
              <a:rPr lang="hu-HU" b="1" dirty="0"/>
              <a:t/>
            </a:r>
            <a:br>
              <a:rPr lang="hu-HU" b="1" dirty="0"/>
            </a:br>
            <a:r>
              <a:rPr lang="hu-HU" b="1" dirty="0" smtClean="0"/>
              <a:t>des Fin de </a:t>
            </a:r>
            <a:r>
              <a:rPr lang="hu-HU" b="1" dirty="0" err="1" smtClean="0"/>
              <a:t>Siècle</a:t>
            </a:r>
            <a:r>
              <a:rPr lang="hu-HU" b="1" dirty="0"/>
              <a:t/>
            </a:r>
            <a:br>
              <a:rPr lang="hu-HU" b="1" dirty="0"/>
            </a:br>
            <a:r>
              <a:rPr lang="hu-HU" b="1" dirty="0" err="1" smtClean="0">
                <a:solidFill>
                  <a:srgbClr val="C00000"/>
                </a:solidFill>
              </a:rPr>
              <a:t>Jugendstil</a:t>
            </a:r>
            <a:r>
              <a:rPr lang="hu-HU" b="1" dirty="0" smtClean="0">
                <a:solidFill>
                  <a:srgbClr val="C00000"/>
                </a:solidFill>
              </a:rPr>
              <a:t> / </a:t>
            </a:r>
            <a:r>
              <a:rPr lang="hu-HU" b="1" dirty="0" err="1" smtClean="0">
                <a:solidFill>
                  <a:srgbClr val="C00000"/>
                </a:solidFill>
              </a:rPr>
              <a:t>Secession</a:t>
            </a:r>
            <a:endParaRPr lang="hu-HU" b="1" dirty="0">
              <a:solidFill>
                <a:srgbClr val="C00000"/>
              </a:solidFill>
            </a:endParaRPr>
          </a:p>
        </p:txBody>
      </p:sp>
      <p:sp>
        <p:nvSpPr>
          <p:cNvPr id="3" name="Tartalom helye 2"/>
          <p:cNvSpPr>
            <a:spLocks noGrp="1"/>
          </p:cNvSpPr>
          <p:nvPr>
            <p:ph idx="1"/>
          </p:nvPr>
        </p:nvSpPr>
        <p:spPr>
          <a:xfrm>
            <a:off x="838200" y="2619255"/>
            <a:ext cx="10515600" cy="4351338"/>
          </a:xfrm>
        </p:spPr>
        <p:txBody>
          <a:bodyPr>
            <a:normAutofit/>
          </a:bodyPr>
          <a:lstStyle/>
          <a:p>
            <a:pPr marL="0" indent="0">
              <a:buNone/>
            </a:pPr>
            <a:endParaRPr lang="hu-HU" dirty="0" smtClean="0"/>
          </a:p>
          <a:p>
            <a:pPr marL="0" lvl="0" indent="0">
              <a:buNone/>
            </a:pPr>
            <a:r>
              <a:rPr lang="de-DE" sz="2400" dirty="0" smtClean="0">
                <a:solidFill>
                  <a:prstClr val="black"/>
                </a:solidFill>
              </a:rPr>
              <a:t>Der </a:t>
            </a:r>
            <a:r>
              <a:rPr lang="de-DE" sz="2400" dirty="0">
                <a:solidFill>
                  <a:prstClr val="black"/>
                </a:solidFill>
              </a:rPr>
              <a:t>Begriff Jugendstil verweist auf die seit 1896 in München erscheinende Zeitschrift </a:t>
            </a:r>
            <a:r>
              <a:rPr lang="de-DE" sz="2400" b="1" i="1" dirty="0">
                <a:solidFill>
                  <a:prstClr val="black"/>
                </a:solidFill>
              </a:rPr>
              <a:t>Jugend</a:t>
            </a:r>
            <a:r>
              <a:rPr lang="de-DE" sz="2400" dirty="0">
                <a:solidFill>
                  <a:prstClr val="black"/>
                </a:solidFill>
              </a:rPr>
              <a:t>, ein Produkt der Se</a:t>
            </a:r>
            <a:r>
              <a:rPr lang="hu-HU" sz="2400" dirty="0">
                <a:solidFill>
                  <a:prstClr val="black"/>
                </a:solidFill>
              </a:rPr>
              <a:t>c</a:t>
            </a:r>
            <a:r>
              <a:rPr lang="de-DE" sz="2400" dirty="0" err="1">
                <a:solidFill>
                  <a:prstClr val="black"/>
                </a:solidFill>
              </a:rPr>
              <a:t>essionsbewegungen</a:t>
            </a:r>
            <a:r>
              <a:rPr lang="de-DE" sz="2400" dirty="0">
                <a:solidFill>
                  <a:prstClr val="black"/>
                </a:solidFill>
              </a:rPr>
              <a:t>, in denen sich </a:t>
            </a:r>
            <a:r>
              <a:rPr lang="de-DE" sz="2400" b="1" dirty="0">
                <a:solidFill>
                  <a:prstClr val="black"/>
                </a:solidFill>
              </a:rPr>
              <a:t>bildende Künstler </a:t>
            </a:r>
            <a:r>
              <a:rPr lang="de-DE" sz="2400" dirty="0">
                <a:solidFill>
                  <a:prstClr val="black"/>
                </a:solidFill>
              </a:rPr>
              <a:t>seit den 90er Jahren zusammenschlossen, um der erstarrten akademischen Malerei und der beliebig aus den Stilen vergangener Jahrhunderte zitierenden Architektur und Gebrauchskunst ein eigenes künstlerisches Programm entgegenzusetzen. Der Aufbruch zu einem neuen Stil begann </a:t>
            </a:r>
            <a:r>
              <a:rPr lang="de-DE" sz="2400" b="1" dirty="0">
                <a:solidFill>
                  <a:prstClr val="black"/>
                </a:solidFill>
              </a:rPr>
              <a:t>1892</a:t>
            </a:r>
            <a:r>
              <a:rPr lang="de-DE" sz="2400" dirty="0">
                <a:solidFill>
                  <a:prstClr val="black"/>
                </a:solidFill>
              </a:rPr>
              <a:t> mit der Gründung der </a:t>
            </a:r>
            <a:r>
              <a:rPr lang="de-DE" sz="2400" b="1" dirty="0">
                <a:solidFill>
                  <a:prstClr val="black"/>
                </a:solidFill>
              </a:rPr>
              <a:t>Münchener Sezession</a:t>
            </a:r>
            <a:r>
              <a:rPr lang="hu-HU" sz="2400" b="1" dirty="0">
                <a:solidFill>
                  <a:prstClr val="black"/>
                </a:solidFill>
              </a:rPr>
              <a:t> </a:t>
            </a:r>
            <a:r>
              <a:rPr lang="hu-HU" sz="2400" dirty="0">
                <a:solidFill>
                  <a:prstClr val="black"/>
                </a:solidFill>
              </a:rPr>
              <a:t>(</a:t>
            </a:r>
            <a:r>
              <a:rPr lang="hu-HU" sz="2400" u="sng" dirty="0">
                <a:solidFill>
                  <a:prstClr val="black"/>
                </a:solidFill>
              </a:rPr>
              <a:t>Franz von </a:t>
            </a:r>
            <a:r>
              <a:rPr lang="hu-HU" sz="2400" u="sng" dirty="0" err="1">
                <a:solidFill>
                  <a:prstClr val="black"/>
                </a:solidFill>
              </a:rPr>
              <a:t>Stuck</a:t>
            </a:r>
            <a:r>
              <a:rPr lang="hu-HU" sz="2400" u="sng" dirty="0">
                <a:solidFill>
                  <a:prstClr val="black"/>
                </a:solidFill>
              </a:rPr>
              <a:t>, </a:t>
            </a:r>
            <a:r>
              <a:rPr lang="hu-HU" sz="2400" u="sng" dirty="0" err="1">
                <a:solidFill>
                  <a:prstClr val="black"/>
                </a:solidFill>
              </a:rPr>
              <a:t>Lovis</a:t>
            </a:r>
            <a:r>
              <a:rPr lang="hu-HU" sz="2400" u="sng" dirty="0">
                <a:solidFill>
                  <a:prstClr val="black"/>
                </a:solidFill>
              </a:rPr>
              <a:t> </a:t>
            </a:r>
            <a:r>
              <a:rPr lang="hu-HU" sz="2400" u="sng" dirty="0" err="1">
                <a:solidFill>
                  <a:prstClr val="black"/>
                </a:solidFill>
              </a:rPr>
              <a:t>Corinth</a:t>
            </a:r>
            <a:r>
              <a:rPr lang="hu-HU" sz="2400" u="sng" dirty="0">
                <a:solidFill>
                  <a:prstClr val="black"/>
                </a:solidFill>
              </a:rPr>
              <a:t>, Max </a:t>
            </a:r>
            <a:r>
              <a:rPr lang="hu-HU" sz="2400" u="sng" dirty="0" err="1">
                <a:solidFill>
                  <a:prstClr val="black"/>
                </a:solidFill>
              </a:rPr>
              <a:t>Liebermann</a:t>
            </a:r>
            <a:r>
              <a:rPr lang="hu-HU" sz="2400" dirty="0">
                <a:solidFill>
                  <a:prstClr val="black"/>
                </a:solidFill>
              </a:rPr>
              <a:t>)</a:t>
            </a:r>
            <a:r>
              <a:rPr lang="de-DE" sz="2400" dirty="0">
                <a:solidFill>
                  <a:prstClr val="black"/>
                </a:solidFill>
              </a:rPr>
              <a:t>, gefolgt </a:t>
            </a:r>
            <a:r>
              <a:rPr lang="de-DE" sz="2400" b="1" dirty="0">
                <a:solidFill>
                  <a:prstClr val="black"/>
                </a:solidFill>
              </a:rPr>
              <a:t>1897</a:t>
            </a:r>
            <a:r>
              <a:rPr lang="de-DE" sz="2400" dirty="0">
                <a:solidFill>
                  <a:prstClr val="black"/>
                </a:solidFill>
              </a:rPr>
              <a:t> von der </a:t>
            </a:r>
            <a:r>
              <a:rPr lang="de-DE" sz="2400" b="1" dirty="0">
                <a:solidFill>
                  <a:prstClr val="black"/>
                </a:solidFill>
              </a:rPr>
              <a:t>Wiener</a:t>
            </a:r>
            <a:r>
              <a:rPr lang="de-DE" sz="2400" dirty="0">
                <a:solidFill>
                  <a:prstClr val="black"/>
                </a:solidFill>
              </a:rPr>
              <a:t> </a:t>
            </a:r>
            <a:r>
              <a:rPr lang="hu-HU" sz="2400" dirty="0">
                <a:solidFill>
                  <a:prstClr val="black"/>
                </a:solidFill>
              </a:rPr>
              <a:t>(</a:t>
            </a:r>
            <a:r>
              <a:rPr lang="hu-HU" sz="2400" u="sng" dirty="0">
                <a:solidFill>
                  <a:prstClr val="black"/>
                </a:solidFill>
              </a:rPr>
              <a:t>Gustav Klimt, </a:t>
            </a:r>
            <a:r>
              <a:rPr lang="hu-HU" sz="2400" u="sng" dirty="0" err="1">
                <a:solidFill>
                  <a:prstClr val="black"/>
                </a:solidFill>
              </a:rPr>
              <a:t>Koloman</a:t>
            </a:r>
            <a:r>
              <a:rPr lang="hu-HU" sz="2400" u="sng" dirty="0">
                <a:solidFill>
                  <a:prstClr val="black"/>
                </a:solidFill>
              </a:rPr>
              <a:t> Moser, Joseph Maria </a:t>
            </a:r>
            <a:r>
              <a:rPr lang="hu-HU" sz="2400" u="sng" dirty="0" err="1">
                <a:solidFill>
                  <a:prstClr val="black"/>
                </a:solidFill>
              </a:rPr>
              <a:t>Olbrich</a:t>
            </a:r>
            <a:r>
              <a:rPr lang="hu-HU" sz="2400" dirty="0">
                <a:solidFill>
                  <a:prstClr val="black"/>
                </a:solidFill>
              </a:rPr>
              <a:t>)</a:t>
            </a:r>
            <a:r>
              <a:rPr lang="de-DE" sz="2400" dirty="0">
                <a:solidFill>
                  <a:prstClr val="black"/>
                </a:solidFill>
              </a:rPr>
              <a:t>und </a:t>
            </a:r>
            <a:r>
              <a:rPr lang="de-DE" sz="2400" b="1" dirty="0">
                <a:solidFill>
                  <a:prstClr val="black"/>
                </a:solidFill>
              </a:rPr>
              <a:t>1898 </a:t>
            </a:r>
            <a:r>
              <a:rPr lang="de-DE" sz="2400" dirty="0">
                <a:solidFill>
                  <a:prstClr val="black"/>
                </a:solidFill>
              </a:rPr>
              <a:t>von der </a:t>
            </a:r>
            <a:r>
              <a:rPr lang="de-DE" sz="2400" b="1" dirty="0">
                <a:solidFill>
                  <a:prstClr val="black"/>
                </a:solidFill>
              </a:rPr>
              <a:t>Berliner Se</a:t>
            </a:r>
            <a:r>
              <a:rPr lang="hu-HU" sz="2400" b="1" dirty="0">
                <a:solidFill>
                  <a:prstClr val="black"/>
                </a:solidFill>
              </a:rPr>
              <a:t>c</a:t>
            </a:r>
            <a:r>
              <a:rPr lang="de-DE" sz="2400" b="1" dirty="0" err="1">
                <a:solidFill>
                  <a:prstClr val="black"/>
                </a:solidFill>
              </a:rPr>
              <a:t>ession</a:t>
            </a:r>
            <a:r>
              <a:rPr lang="hu-HU" sz="2400" b="1" dirty="0">
                <a:solidFill>
                  <a:prstClr val="black"/>
                </a:solidFill>
              </a:rPr>
              <a:t> </a:t>
            </a:r>
            <a:r>
              <a:rPr lang="hu-HU" sz="2400" dirty="0">
                <a:solidFill>
                  <a:prstClr val="black"/>
                </a:solidFill>
              </a:rPr>
              <a:t>(</a:t>
            </a:r>
            <a:r>
              <a:rPr lang="hu-HU" sz="2400" u="sng" dirty="0">
                <a:solidFill>
                  <a:prstClr val="black"/>
                </a:solidFill>
              </a:rPr>
              <a:t>Max </a:t>
            </a:r>
            <a:r>
              <a:rPr lang="hu-HU" sz="2400" u="sng" dirty="0" err="1">
                <a:solidFill>
                  <a:prstClr val="black"/>
                </a:solidFill>
              </a:rPr>
              <a:t>Slevogt</a:t>
            </a:r>
            <a:r>
              <a:rPr lang="hu-HU" sz="2400" u="sng" dirty="0">
                <a:solidFill>
                  <a:prstClr val="black"/>
                </a:solidFill>
              </a:rPr>
              <a:t>, </a:t>
            </a:r>
            <a:r>
              <a:rPr lang="hu-HU" sz="2400" u="sng" dirty="0" err="1">
                <a:solidFill>
                  <a:prstClr val="black"/>
                </a:solidFill>
              </a:rPr>
              <a:t>Max</a:t>
            </a:r>
            <a:r>
              <a:rPr lang="hu-HU" sz="2400" u="sng" dirty="0">
                <a:solidFill>
                  <a:prstClr val="black"/>
                </a:solidFill>
              </a:rPr>
              <a:t> </a:t>
            </a:r>
            <a:r>
              <a:rPr lang="hu-HU" sz="2400" u="sng" dirty="0" err="1">
                <a:solidFill>
                  <a:prstClr val="black"/>
                </a:solidFill>
              </a:rPr>
              <a:t>Liebermann</a:t>
            </a:r>
            <a:r>
              <a:rPr lang="hu-HU" sz="2400" dirty="0">
                <a:solidFill>
                  <a:prstClr val="black"/>
                </a:solidFill>
              </a:rPr>
              <a:t>)</a:t>
            </a:r>
            <a:r>
              <a:rPr lang="de-DE" sz="2400" dirty="0">
                <a:solidFill>
                  <a:prstClr val="black"/>
                </a:solidFill>
              </a:rPr>
              <a:t>.</a:t>
            </a:r>
            <a:endParaRPr lang="hu-HU" sz="2400" dirty="0">
              <a:solidFill>
                <a:prstClr val="black"/>
              </a:solidFill>
            </a:endParaRPr>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575207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39787" y="2037594"/>
            <a:ext cx="3932237" cy="1600200"/>
          </a:xfrm>
        </p:spPr>
        <p:txBody>
          <a:bodyPr>
            <a:normAutofit fontScale="90000"/>
          </a:bodyPr>
          <a:lstStyle/>
          <a:p>
            <a:pPr algn="ctr"/>
            <a:r>
              <a:rPr lang="hu-HU" dirty="0"/>
              <a:t/>
            </a:r>
            <a:br>
              <a:rPr lang="hu-HU" dirty="0"/>
            </a:br>
            <a:r>
              <a:rPr lang="hu-HU" dirty="0" smtClean="0"/>
              <a:t/>
            </a:r>
            <a:br>
              <a:rPr lang="hu-HU" dirty="0" smtClean="0"/>
            </a:br>
            <a:r>
              <a:rPr lang="hu-HU" dirty="0"/>
              <a:t/>
            </a:r>
            <a:br>
              <a:rPr lang="hu-HU" dirty="0"/>
            </a:br>
            <a:r>
              <a:rPr lang="hu-HU" dirty="0" smtClean="0"/>
              <a:t/>
            </a:r>
            <a:br>
              <a:rPr lang="hu-HU" dirty="0" smtClean="0"/>
            </a:br>
            <a:r>
              <a:rPr lang="hu-HU" b="1" i="1" dirty="0" err="1" smtClean="0"/>
              <a:t>Jugend</a:t>
            </a:r>
            <a:r>
              <a:rPr lang="hu-HU" dirty="0" smtClean="0"/>
              <a:t/>
            </a:r>
            <a:br>
              <a:rPr lang="hu-HU" dirty="0" smtClean="0"/>
            </a:br>
            <a:r>
              <a:rPr lang="hu-HU" dirty="0" err="1" smtClean="0"/>
              <a:t>Münchener</a:t>
            </a:r>
            <a:r>
              <a:rPr lang="hu-HU" dirty="0" smtClean="0"/>
              <a:t> </a:t>
            </a:r>
            <a:r>
              <a:rPr lang="hu-HU" dirty="0" err="1" smtClean="0"/>
              <a:t>illustrierte</a:t>
            </a:r>
            <a:r>
              <a:rPr lang="hu-HU" dirty="0" smtClean="0"/>
              <a:t> </a:t>
            </a:r>
            <a:r>
              <a:rPr lang="hu-HU" dirty="0" err="1" smtClean="0"/>
              <a:t>Wochenschrift</a:t>
            </a:r>
            <a:r>
              <a:rPr lang="hu-HU" dirty="0" smtClean="0"/>
              <a:t> </a:t>
            </a:r>
            <a:r>
              <a:rPr lang="hu-HU" dirty="0" err="1" smtClean="0"/>
              <a:t>für</a:t>
            </a:r>
            <a:r>
              <a:rPr lang="hu-HU" dirty="0" smtClean="0"/>
              <a:t> </a:t>
            </a:r>
            <a:r>
              <a:rPr lang="hu-HU" dirty="0" err="1" smtClean="0"/>
              <a:t>Kunst</a:t>
            </a:r>
            <a:r>
              <a:rPr lang="hu-HU" dirty="0" smtClean="0"/>
              <a:t> und </a:t>
            </a:r>
            <a:r>
              <a:rPr lang="hu-HU" dirty="0" err="1" smtClean="0"/>
              <a:t>Leben</a:t>
            </a:r>
            <a:r>
              <a:rPr lang="hu-HU" dirty="0" smtClean="0"/>
              <a:t/>
            </a:r>
            <a:br>
              <a:rPr lang="hu-HU" dirty="0" smtClean="0"/>
            </a:br>
            <a:r>
              <a:rPr lang="hu-HU" sz="2000" dirty="0" smtClean="0"/>
              <a:t>1. </a:t>
            </a:r>
            <a:r>
              <a:rPr lang="hu-HU" sz="2000" dirty="0" err="1" smtClean="0"/>
              <a:t>Jahrgang</a:t>
            </a:r>
            <a:r>
              <a:rPr lang="hu-HU" sz="2000" dirty="0" smtClean="0"/>
              <a:t> Nr. 14.</a:t>
            </a:r>
            <a:endParaRPr lang="hu-HU" sz="2000" dirty="0"/>
          </a:p>
        </p:txBody>
      </p:sp>
      <p:pic>
        <p:nvPicPr>
          <p:cNvPr id="7" name="Tartalom helye 6"/>
          <p:cNvPicPr>
            <a:picLocks noGrp="1" noChangeAspect="1"/>
          </p:cNvPicPr>
          <p:nvPr>
            <p:ph idx="1"/>
          </p:nvPr>
        </p:nvPicPr>
        <p:blipFill>
          <a:blip r:embed="rId2"/>
          <a:stretch>
            <a:fillRect/>
          </a:stretch>
        </p:blipFill>
        <p:spPr>
          <a:xfrm>
            <a:off x="6830013" y="1548142"/>
            <a:ext cx="3465147" cy="4873625"/>
          </a:xfrm>
          <a:prstGeom prst="rect">
            <a:avLst/>
          </a:prstGeom>
        </p:spPr>
      </p:pic>
      <p:sp>
        <p:nvSpPr>
          <p:cNvPr id="6" name="Szöveg helye 5"/>
          <p:cNvSpPr>
            <a:spLocks noGrp="1"/>
          </p:cNvSpPr>
          <p:nvPr>
            <p:ph type="body" sz="half" idx="2"/>
          </p:nvPr>
        </p:nvSpPr>
        <p:spPr>
          <a:xfrm>
            <a:off x="839787" y="3799832"/>
            <a:ext cx="3932237" cy="2621935"/>
          </a:xfrm>
        </p:spPr>
        <p:txBody>
          <a:bodyPr>
            <a:normAutofit fontScale="92500" lnSpcReduction="10000"/>
          </a:bodyPr>
          <a:lstStyle/>
          <a:p>
            <a:r>
              <a:rPr lang="hu-HU" sz="1800" dirty="0" smtClean="0"/>
              <a:t>Die von Georg </a:t>
            </a:r>
            <a:r>
              <a:rPr lang="hu-HU" sz="1800" dirty="0" err="1" smtClean="0"/>
              <a:t>Hirth</a:t>
            </a:r>
            <a:r>
              <a:rPr lang="hu-HU" sz="1800" dirty="0" smtClean="0"/>
              <a:t> und Fritz von </a:t>
            </a:r>
            <a:r>
              <a:rPr lang="hu-HU" sz="1800" dirty="0" err="1" smtClean="0"/>
              <a:t>Ostini</a:t>
            </a:r>
            <a:r>
              <a:rPr lang="hu-HU" sz="1800" dirty="0"/>
              <a:t> </a:t>
            </a:r>
            <a:r>
              <a:rPr lang="hu-HU" sz="1800" dirty="0" err="1" smtClean="0"/>
              <a:t>herausgegebene</a:t>
            </a:r>
            <a:r>
              <a:rPr lang="hu-HU" sz="1800" dirty="0" smtClean="0"/>
              <a:t> </a:t>
            </a:r>
            <a:r>
              <a:rPr lang="hu-HU" sz="1800" dirty="0" err="1" smtClean="0"/>
              <a:t>Wochenzeitschrift</a:t>
            </a:r>
            <a:r>
              <a:rPr lang="hu-HU" sz="1800" dirty="0" smtClean="0"/>
              <a:t> </a:t>
            </a:r>
            <a:r>
              <a:rPr lang="hu-HU" sz="1800" dirty="0" err="1" smtClean="0"/>
              <a:t>für</a:t>
            </a:r>
            <a:r>
              <a:rPr lang="hu-HU" sz="1800" dirty="0" smtClean="0"/>
              <a:t> </a:t>
            </a:r>
            <a:r>
              <a:rPr lang="hu-HU" sz="1800" dirty="0" err="1" smtClean="0"/>
              <a:t>Kunst</a:t>
            </a:r>
            <a:r>
              <a:rPr lang="hu-HU" sz="1800" dirty="0" smtClean="0"/>
              <a:t> und </a:t>
            </a:r>
            <a:r>
              <a:rPr lang="hu-HU" sz="1800" dirty="0" err="1" smtClean="0"/>
              <a:t>Literatur</a:t>
            </a:r>
            <a:r>
              <a:rPr lang="hu-HU" sz="1800" dirty="0" smtClean="0"/>
              <a:t> </a:t>
            </a:r>
            <a:r>
              <a:rPr lang="hu-HU" sz="1800" dirty="0" err="1" smtClean="0"/>
              <a:t>erschien</a:t>
            </a:r>
            <a:r>
              <a:rPr lang="hu-HU" sz="1800" dirty="0" smtClean="0"/>
              <a:t> 1896-1940 in München.</a:t>
            </a:r>
          </a:p>
          <a:p>
            <a:pPr algn="ctr"/>
            <a:r>
              <a:rPr lang="hu-HU" sz="1800" dirty="0" err="1" smtClean="0"/>
              <a:t>Autoren</a:t>
            </a:r>
            <a:r>
              <a:rPr lang="hu-HU" sz="1800" dirty="0" smtClean="0"/>
              <a:t> / </a:t>
            </a:r>
            <a:r>
              <a:rPr lang="hu-HU" sz="1800" dirty="0" err="1" smtClean="0"/>
              <a:t>Maler</a:t>
            </a:r>
            <a:r>
              <a:rPr lang="hu-HU" sz="1800" dirty="0" smtClean="0"/>
              <a:t> </a:t>
            </a:r>
            <a:r>
              <a:rPr lang="hu-HU" sz="1800" dirty="0" err="1" smtClean="0"/>
              <a:t>u.a</a:t>
            </a:r>
            <a:r>
              <a:rPr lang="hu-HU" sz="1800" dirty="0" smtClean="0"/>
              <a:t>.:</a:t>
            </a:r>
          </a:p>
          <a:p>
            <a:pPr algn="ctr"/>
            <a:r>
              <a:rPr lang="hu-HU" sz="1800" dirty="0" smtClean="0"/>
              <a:t>Erich </a:t>
            </a:r>
            <a:r>
              <a:rPr lang="hu-HU" sz="1800" dirty="0" err="1" smtClean="0"/>
              <a:t>Kästner</a:t>
            </a:r>
            <a:endParaRPr lang="hu-HU" sz="1800" dirty="0" smtClean="0"/>
          </a:p>
          <a:p>
            <a:pPr algn="ctr"/>
            <a:r>
              <a:rPr lang="hu-HU" sz="1800" dirty="0" smtClean="0"/>
              <a:t>Ernst </a:t>
            </a:r>
            <a:r>
              <a:rPr lang="hu-HU" sz="1800" dirty="0" err="1" smtClean="0"/>
              <a:t>Barlach</a:t>
            </a:r>
            <a:endParaRPr lang="hu-HU" sz="1800" dirty="0" smtClean="0"/>
          </a:p>
          <a:p>
            <a:pPr algn="ctr"/>
            <a:r>
              <a:rPr lang="hu-HU" sz="1800" dirty="0" smtClean="0"/>
              <a:t>Gustav Klimt</a:t>
            </a:r>
          </a:p>
          <a:p>
            <a:pPr algn="ctr"/>
            <a:r>
              <a:rPr lang="hu-HU" sz="1800" dirty="0" smtClean="0"/>
              <a:t>Alfred </a:t>
            </a:r>
            <a:r>
              <a:rPr lang="hu-HU" sz="1800" dirty="0" err="1" smtClean="0"/>
              <a:t>Kubin</a:t>
            </a:r>
            <a:endParaRPr lang="hu-HU" sz="1800" dirty="0" smtClean="0"/>
          </a:p>
          <a:p>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093378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3048471" y="1581043"/>
            <a:ext cx="6097438" cy="1325563"/>
          </a:xfrm>
        </p:spPr>
        <p:txBody>
          <a:bodyPr>
            <a:normAutofit fontScale="90000"/>
          </a:bodyPr>
          <a:lstStyle/>
          <a:p>
            <a:pPr algn="ctr"/>
            <a:r>
              <a:rPr lang="hu-HU" b="1" dirty="0" smtClean="0"/>
              <a:t>Wiener </a:t>
            </a:r>
            <a:r>
              <a:rPr lang="hu-HU" b="1" dirty="0" err="1" smtClean="0"/>
              <a:t>Secessionsgebäude</a:t>
            </a:r>
            <a:r>
              <a:rPr lang="hu-HU" b="1" dirty="0"/>
              <a:t/>
            </a:r>
            <a:br>
              <a:rPr lang="hu-HU" b="1" dirty="0"/>
            </a:br>
            <a:r>
              <a:rPr lang="hu-HU" sz="3600" dirty="0" err="1" smtClean="0"/>
              <a:t>Ausstellungshaus</a:t>
            </a:r>
            <a:r>
              <a:rPr lang="hu-HU" sz="3600" dirty="0" smtClean="0"/>
              <a:t> </a:t>
            </a:r>
            <a:r>
              <a:rPr lang="hu-HU" sz="3600" dirty="0" err="1" smtClean="0"/>
              <a:t>moderner</a:t>
            </a:r>
            <a:r>
              <a:rPr lang="hu-HU" sz="3600" dirty="0" smtClean="0"/>
              <a:t> </a:t>
            </a:r>
            <a:r>
              <a:rPr lang="hu-HU" sz="3600" dirty="0" err="1" smtClean="0"/>
              <a:t>Kunst</a:t>
            </a:r>
            <a:r>
              <a:rPr lang="hu-HU" sz="3600" dirty="0"/>
              <a:t/>
            </a:r>
            <a:br>
              <a:rPr lang="hu-HU" sz="3600" dirty="0"/>
            </a:br>
            <a:r>
              <a:rPr lang="hu-HU" sz="3600" dirty="0" smtClean="0"/>
              <a:t>(Joseph Maria </a:t>
            </a:r>
            <a:r>
              <a:rPr lang="hu-HU" sz="3600" dirty="0" err="1" smtClean="0"/>
              <a:t>Olbrich</a:t>
            </a:r>
            <a:r>
              <a:rPr lang="hu-HU" sz="3600" dirty="0" smtClean="0"/>
              <a:t> 1897/98)</a:t>
            </a:r>
            <a:br>
              <a:rPr lang="hu-HU" sz="3600" dirty="0" smtClean="0"/>
            </a:br>
            <a:r>
              <a:rPr lang="hu-HU" sz="3600" dirty="0" smtClean="0"/>
              <a:t>Ver </a:t>
            </a:r>
            <a:r>
              <a:rPr lang="hu-HU" sz="3600" dirty="0" err="1" smtClean="0"/>
              <a:t>sacrum</a:t>
            </a:r>
            <a:r>
              <a:rPr lang="hu-HU" sz="3600" dirty="0" smtClean="0"/>
              <a:t> (</a:t>
            </a:r>
            <a:r>
              <a:rPr lang="hu-HU" sz="3600" dirty="0" err="1" smtClean="0"/>
              <a:t>Heiliger</a:t>
            </a:r>
            <a:r>
              <a:rPr lang="hu-HU" sz="3600" dirty="0" smtClean="0"/>
              <a:t> </a:t>
            </a:r>
            <a:r>
              <a:rPr lang="hu-HU" sz="3600" dirty="0" err="1" smtClean="0"/>
              <a:t>Frühling</a:t>
            </a:r>
            <a:r>
              <a:rPr lang="hu-HU" sz="3600" dirty="0" smtClean="0"/>
              <a:t>)</a:t>
            </a:r>
            <a:endParaRPr lang="hu-HU" sz="3600" dirty="0"/>
          </a:p>
        </p:txBody>
      </p:sp>
      <p:pic>
        <p:nvPicPr>
          <p:cNvPr id="9" name="Tartalom helye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24291" y="3216110"/>
            <a:ext cx="3644660" cy="2733495"/>
          </a:xfrm>
        </p:spPr>
      </p:pic>
      <p:pic>
        <p:nvPicPr>
          <p:cNvPr id="11" name="Tartalom helye 10"/>
          <p:cNvPicPr>
            <a:picLocks noGrp="1" noChangeAspect="1"/>
          </p:cNvPicPr>
          <p:nvPr>
            <p:ph sz="half" idx="1"/>
          </p:nvPr>
        </p:nvPicPr>
        <p:blipFill>
          <a:blip r:embed="rId3"/>
          <a:stretch>
            <a:fillRect/>
          </a:stretch>
        </p:blipFill>
        <p:spPr>
          <a:xfrm>
            <a:off x="1787106" y="3221322"/>
            <a:ext cx="3699294" cy="2728283"/>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1476117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2340244"/>
            <a:ext cx="10515600" cy="3846050"/>
          </a:xfrm>
        </p:spPr>
        <p:txBody>
          <a:bodyPr/>
          <a:lstStyle/>
          <a:p>
            <a:pPr marL="0" indent="0">
              <a:buNone/>
            </a:pPr>
            <a:r>
              <a:rPr lang="de-DE" sz="2400" dirty="0"/>
              <a:t>Für den „jungen Stil“ hieß die Jugend als Inbegriff des Neuen, Unverbrauchten, Lebenden vor allem „</a:t>
            </a:r>
            <a:r>
              <a:rPr lang="de-DE" sz="2400" b="1" i="1" dirty="0"/>
              <a:t>vegetabiles Leben</a:t>
            </a:r>
            <a:r>
              <a:rPr lang="de-DE" sz="2400" dirty="0"/>
              <a:t>“. In ornamentalen Verschlingungen ranken sich Blätter und Knospen. Das Leben erscheint wie ein Gewebe, in dem sich die Fäden in einem rhythmischen Taumel zu immer neuen Figuren zusammenschließen. </a:t>
            </a:r>
            <a:r>
              <a:rPr lang="de-DE" sz="2400" b="1" dirty="0"/>
              <a:t>Das „schöne Leben“ des Jugendstils überwand die Verfallserscheinungen des Fin de </a:t>
            </a:r>
            <a:r>
              <a:rPr lang="de-DE" sz="2400" b="1" dirty="0" err="1"/>
              <a:t>siècl</a:t>
            </a:r>
            <a:r>
              <a:rPr lang="de-DE" b="1" dirty="0" err="1"/>
              <a:t>e</a:t>
            </a:r>
            <a:r>
              <a:rPr lang="de-DE" b="1" dirty="0"/>
              <a:t>. </a:t>
            </a:r>
            <a:r>
              <a:rPr lang="hu-HU" sz="1600" dirty="0" smtClean="0"/>
              <a:t>(</a:t>
            </a:r>
            <a:r>
              <a:rPr lang="hu-HU" sz="1600" dirty="0" err="1" smtClean="0"/>
              <a:t>vgl</a:t>
            </a:r>
            <a:r>
              <a:rPr lang="hu-HU" sz="1600" dirty="0" smtClean="0"/>
              <a:t>. </a:t>
            </a:r>
            <a:r>
              <a:rPr lang="hu-HU" sz="1600" dirty="0" err="1" smtClean="0"/>
              <a:t>Schlaglichter</a:t>
            </a:r>
            <a:r>
              <a:rPr lang="hu-HU" sz="1600" dirty="0" smtClean="0"/>
              <a:t>)</a:t>
            </a:r>
            <a:endParaRPr lang="hu-HU" sz="16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052977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00713"/>
            <a:ext cx="10515600" cy="1325563"/>
          </a:xfrm>
        </p:spPr>
        <p:txBody>
          <a:bodyPr>
            <a:normAutofit fontScale="90000"/>
          </a:bodyPr>
          <a:lstStyle/>
          <a:p>
            <a:pPr algn="ctr"/>
            <a:r>
              <a:rPr lang="hu-HU" b="1" dirty="0" smtClean="0"/>
              <a:t>Ein </a:t>
            </a:r>
            <a:r>
              <a:rPr lang="hu-HU" b="1" dirty="0" err="1" smtClean="0"/>
              <a:t>anderer</a:t>
            </a:r>
            <a:r>
              <a:rPr lang="hu-HU" b="1" dirty="0" smtClean="0"/>
              <a:t> </a:t>
            </a:r>
            <a:r>
              <a:rPr lang="hu-HU" b="1" dirty="0" err="1" smtClean="0"/>
              <a:t>Überwindungsversuch</a:t>
            </a:r>
            <a:r>
              <a:rPr lang="hu-HU" b="1" dirty="0" smtClean="0"/>
              <a:t/>
            </a:r>
            <a:br>
              <a:rPr lang="hu-HU" b="1" dirty="0" smtClean="0"/>
            </a:br>
            <a:r>
              <a:rPr lang="hu-HU" b="1" dirty="0" smtClean="0"/>
              <a:t>der </a:t>
            </a:r>
            <a:r>
              <a:rPr lang="hu-HU" b="1" dirty="0" smtClean="0">
                <a:solidFill>
                  <a:srgbClr val="C00000"/>
                </a:solidFill>
              </a:rPr>
              <a:t>MONTE </a:t>
            </a:r>
            <a:r>
              <a:rPr lang="hu-HU" b="1" dirty="0" smtClean="0">
                <a:solidFill>
                  <a:srgbClr val="C00000"/>
                </a:solidFill>
              </a:rPr>
              <a:t>VERITÀ</a:t>
            </a:r>
            <a:br>
              <a:rPr lang="hu-HU" b="1" dirty="0" smtClean="0">
                <a:solidFill>
                  <a:srgbClr val="C00000"/>
                </a:solidFill>
              </a:rPr>
            </a:br>
            <a:r>
              <a:rPr lang="hu-HU" b="1" dirty="0" smtClean="0"/>
              <a:t>(</a:t>
            </a:r>
            <a:r>
              <a:rPr lang="hu-HU" sz="3600" b="1" dirty="0" smtClean="0"/>
              <a:t>Der Berg der </a:t>
            </a:r>
            <a:r>
              <a:rPr lang="hu-HU" sz="3600" b="1" dirty="0" err="1" smtClean="0"/>
              <a:t>Wahrheit</a:t>
            </a:r>
            <a:r>
              <a:rPr lang="hu-HU" sz="3600" b="1" dirty="0" smtClean="0"/>
              <a:t>) </a:t>
            </a:r>
            <a:r>
              <a:rPr lang="hu-HU" sz="3600" b="1" dirty="0" err="1" smtClean="0"/>
              <a:t>als</a:t>
            </a:r>
            <a:r>
              <a:rPr lang="hu-HU" sz="3600" b="1" dirty="0" smtClean="0"/>
              <a:t> </a:t>
            </a:r>
            <a:r>
              <a:rPr lang="hu-HU" sz="3600" b="1" dirty="0" err="1" smtClean="0"/>
              <a:t>Alternativkultur</a:t>
            </a:r>
            <a:endParaRPr lang="hu-HU" sz="3600" b="1" dirty="0"/>
          </a:p>
        </p:txBody>
      </p:sp>
      <p:sp>
        <p:nvSpPr>
          <p:cNvPr id="3" name="Tartalom helye 2"/>
          <p:cNvSpPr>
            <a:spLocks noGrp="1"/>
          </p:cNvSpPr>
          <p:nvPr>
            <p:ph idx="1"/>
          </p:nvPr>
        </p:nvSpPr>
        <p:spPr>
          <a:xfrm>
            <a:off x="838200" y="3484605"/>
            <a:ext cx="10515600" cy="3287580"/>
          </a:xfrm>
        </p:spPr>
        <p:txBody>
          <a:bodyPr>
            <a:normAutofit/>
          </a:bodyPr>
          <a:lstStyle/>
          <a:p>
            <a:r>
              <a:rPr lang="hu-HU" sz="2400" dirty="0"/>
              <a:t>In </a:t>
            </a:r>
            <a:r>
              <a:rPr lang="hu-HU" sz="2400" dirty="0" err="1"/>
              <a:t>jeder</a:t>
            </a:r>
            <a:r>
              <a:rPr lang="hu-HU" sz="2400" dirty="0"/>
              <a:t> </a:t>
            </a:r>
            <a:r>
              <a:rPr lang="hu-HU" sz="2400" dirty="0" err="1"/>
              <a:t>Krisenepoche</a:t>
            </a:r>
            <a:r>
              <a:rPr lang="hu-HU" sz="2400" dirty="0"/>
              <a:t> </a:t>
            </a:r>
            <a:r>
              <a:rPr lang="hu-HU" sz="2400" dirty="0" err="1"/>
              <a:t>melden</a:t>
            </a:r>
            <a:r>
              <a:rPr lang="hu-HU" sz="2400" dirty="0"/>
              <a:t> </a:t>
            </a:r>
            <a:r>
              <a:rPr lang="hu-HU" sz="2400" dirty="0" err="1"/>
              <a:t>sich</a:t>
            </a:r>
            <a:r>
              <a:rPr lang="hu-HU" sz="2400" dirty="0"/>
              <a:t> </a:t>
            </a:r>
            <a:r>
              <a:rPr lang="hu-HU" sz="2400" dirty="0" err="1"/>
              <a:t>Gegenbewegungen</a:t>
            </a:r>
            <a:r>
              <a:rPr lang="hu-HU" sz="2400" dirty="0"/>
              <a:t>, </a:t>
            </a:r>
            <a:r>
              <a:rPr lang="hu-HU" sz="2400" dirty="0" err="1"/>
              <a:t>Lebensreformer</a:t>
            </a:r>
            <a:r>
              <a:rPr lang="hu-HU" sz="2400" dirty="0"/>
              <a:t>, </a:t>
            </a:r>
            <a:r>
              <a:rPr lang="hu-HU" sz="2400" dirty="0" err="1"/>
              <a:t>Pazifisten</a:t>
            </a:r>
            <a:r>
              <a:rPr lang="hu-HU" sz="2400" dirty="0"/>
              <a:t>, </a:t>
            </a:r>
            <a:r>
              <a:rPr lang="hu-HU" sz="2400" dirty="0" err="1"/>
              <a:t>neue</a:t>
            </a:r>
            <a:r>
              <a:rPr lang="hu-HU" sz="2400" dirty="0"/>
              <a:t> „</a:t>
            </a:r>
            <a:r>
              <a:rPr lang="hu-HU" sz="2400" dirty="0" err="1"/>
              <a:t>Pseudo-Erlöser</a:t>
            </a:r>
            <a:r>
              <a:rPr lang="hu-HU" sz="2400" dirty="0"/>
              <a:t>”, (</a:t>
            </a:r>
            <a:r>
              <a:rPr lang="hu-HU" sz="2400" dirty="0" err="1"/>
              <a:t>falsche</a:t>
            </a:r>
            <a:r>
              <a:rPr lang="hu-HU" sz="2400" dirty="0"/>
              <a:t>) </a:t>
            </a:r>
            <a:r>
              <a:rPr lang="hu-HU" sz="2400" dirty="0" err="1"/>
              <a:t>Propheten</a:t>
            </a:r>
            <a:r>
              <a:rPr lang="hu-HU" sz="2400" dirty="0"/>
              <a:t>, </a:t>
            </a:r>
            <a:r>
              <a:rPr lang="hu-HU" sz="2400" dirty="0" err="1"/>
              <a:t>Aussteiger</a:t>
            </a:r>
            <a:r>
              <a:rPr lang="hu-HU" sz="2400" dirty="0"/>
              <a:t>, </a:t>
            </a:r>
            <a:r>
              <a:rPr lang="hu-HU" sz="2400" dirty="0" err="1"/>
              <a:t>Weltverbesserer</a:t>
            </a:r>
            <a:r>
              <a:rPr lang="hu-HU" sz="2400" dirty="0"/>
              <a:t>, etc</a:t>
            </a:r>
            <a:r>
              <a:rPr lang="hu-HU" sz="2400" dirty="0" smtClean="0"/>
              <a:t>.</a:t>
            </a:r>
            <a:r>
              <a:rPr lang="hu-HU" sz="2400" dirty="0"/>
              <a:t> </a:t>
            </a:r>
          </a:p>
          <a:p>
            <a:r>
              <a:rPr lang="hu-HU" sz="2400" dirty="0" err="1"/>
              <a:t>Ein</a:t>
            </a:r>
            <a:r>
              <a:rPr lang="hu-HU" sz="2400" dirty="0"/>
              <a:t> </a:t>
            </a:r>
            <a:r>
              <a:rPr lang="hu-HU" sz="2400" dirty="0" err="1"/>
              <a:t>Beispiel</a:t>
            </a:r>
            <a:r>
              <a:rPr lang="hu-HU" sz="2400" dirty="0"/>
              <a:t>: der </a:t>
            </a:r>
            <a:r>
              <a:rPr lang="hu-HU" sz="2400" b="1" dirty="0"/>
              <a:t>Monte </a:t>
            </a:r>
            <a:r>
              <a:rPr lang="hu-HU" sz="2400" b="1" dirty="0" err="1"/>
              <a:t>Verità</a:t>
            </a:r>
            <a:r>
              <a:rPr lang="hu-HU" sz="2400" dirty="0"/>
              <a:t> in der </a:t>
            </a:r>
            <a:r>
              <a:rPr lang="hu-HU" sz="2400" dirty="0" err="1"/>
              <a:t>Südschweiz</a:t>
            </a:r>
            <a:r>
              <a:rPr lang="hu-HU" sz="2400" dirty="0"/>
              <a:t> (Kanton </a:t>
            </a:r>
            <a:r>
              <a:rPr lang="hu-HU" sz="2400" dirty="0" err="1"/>
              <a:t>Tessin</a:t>
            </a:r>
            <a:r>
              <a:rPr lang="hu-HU" sz="2400" dirty="0"/>
              <a:t>, </a:t>
            </a:r>
            <a:r>
              <a:rPr lang="hu-HU" sz="2400" dirty="0" err="1"/>
              <a:t>bei</a:t>
            </a:r>
            <a:r>
              <a:rPr lang="hu-HU" sz="2400" dirty="0"/>
              <a:t> </a:t>
            </a:r>
            <a:r>
              <a:rPr lang="hu-HU" sz="2400" dirty="0" err="1"/>
              <a:t>Ascona</a:t>
            </a:r>
            <a:r>
              <a:rPr lang="hu-HU" sz="2400" dirty="0"/>
              <a:t>) </a:t>
            </a:r>
            <a:r>
              <a:rPr lang="hu-HU" sz="2400" dirty="0" err="1"/>
              <a:t>seit</a:t>
            </a:r>
            <a:r>
              <a:rPr lang="hu-HU" sz="2400" dirty="0"/>
              <a:t> 1900 – </a:t>
            </a:r>
            <a:r>
              <a:rPr lang="hu-HU" sz="2400" b="1" dirty="0" err="1"/>
              <a:t>eine</a:t>
            </a:r>
            <a:r>
              <a:rPr lang="hu-HU" sz="2400" b="1" dirty="0"/>
              <a:t> </a:t>
            </a:r>
            <a:r>
              <a:rPr lang="hu-HU" sz="2400" b="1" dirty="0" err="1"/>
              <a:t>Mischung</a:t>
            </a:r>
            <a:r>
              <a:rPr lang="hu-HU" sz="2400" b="1" dirty="0"/>
              <a:t> von </a:t>
            </a:r>
            <a:r>
              <a:rPr lang="hu-HU" sz="2400" b="1" dirty="0" err="1"/>
              <a:t>Landkommune</a:t>
            </a:r>
            <a:r>
              <a:rPr lang="hu-HU" sz="2400" b="1" dirty="0"/>
              <a:t> und </a:t>
            </a:r>
            <a:r>
              <a:rPr lang="hu-HU" sz="2400" b="1" dirty="0" err="1" smtClean="0"/>
              <a:t>Künstlerkolonie</a:t>
            </a:r>
            <a:r>
              <a:rPr lang="hu-HU" sz="2400" b="1" dirty="0"/>
              <a:t> </a:t>
            </a:r>
          </a:p>
          <a:p>
            <a:r>
              <a:rPr lang="hu-HU" sz="2400" dirty="0"/>
              <a:t>Die </a:t>
            </a:r>
            <a:r>
              <a:rPr lang="hu-HU" sz="2400" dirty="0" err="1"/>
              <a:t>Begründer</a:t>
            </a:r>
            <a:r>
              <a:rPr lang="hu-HU" sz="2400" dirty="0"/>
              <a:t> </a:t>
            </a:r>
            <a:r>
              <a:rPr lang="hu-HU" sz="2400" dirty="0" err="1"/>
              <a:t>waren</a:t>
            </a:r>
            <a:r>
              <a:rPr lang="hu-HU" sz="2400" dirty="0"/>
              <a:t>: der </a:t>
            </a:r>
            <a:r>
              <a:rPr lang="hu-HU" sz="2400" dirty="0" err="1"/>
              <a:t>belgische</a:t>
            </a:r>
            <a:r>
              <a:rPr lang="hu-HU" sz="2400" dirty="0"/>
              <a:t> </a:t>
            </a:r>
            <a:r>
              <a:rPr lang="hu-HU" sz="2400" dirty="0" err="1"/>
              <a:t>Fabrikantensohn</a:t>
            </a:r>
            <a:r>
              <a:rPr lang="hu-HU" sz="2400" dirty="0"/>
              <a:t> </a:t>
            </a:r>
            <a:r>
              <a:rPr lang="hu-HU" sz="2400" u="sng" dirty="0"/>
              <a:t>Henri </a:t>
            </a:r>
            <a:r>
              <a:rPr lang="hu-HU" sz="2400" u="sng" dirty="0" err="1"/>
              <a:t>Oedenkoven</a:t>
            </a:r>
            <a:r>
              <a:rPr lang="hu-HU" sz="2400" dirty="0"/>
              <a:t>, die </a:t>
            </a:r>
            <a:r>
              <a:rPr lang="hu-HU" sz="2400" dirty="0" err="1"/>
              <a:t>österreichische</a:t>
            </a:r>
            <a:r>
              <a:rPr lang="hu-HU" sz="2400" dirty="0"/>
              <a:t> </a:t>
            </a:r>
            <a:r>
              <a:rPr lang="hu-HU" sz="2400" dirty="0" err="1"/>
              <a:t>Pianistin</a:t>
            </a:r>
            <a:r>
              <a:rPr lang="hu-HU" sz="2400" dirty="0"/>
              <a:t> </a:t>
            </a:r>
            <a:r>
              <a:rPr lang="hu-HU" sz="2400" u="sng" dirty="0"/>
              <a:t>Ida Hoffmann </a:t>
            </a:r>
            <a:r>
              <a:rPr lang="hu-HU" sz="2400" dirty="0"/>
              <a:t>und </a:t>
            </a:r>
            <a:r>
              <a:rPr lang="hu-HU" sz="2400" u="sng" dirty="0"/>
              <a:t>Gustav Arthur </a:t>
            </a:r>
            <a:r>
              <a:rPr lang="hu-HU" sz="2400" u="sng" dirty="0" err="1"/>
              <a:t>Gräser</a:t>
            </a:r>
            <a:r>
              <a:rPr lang="hu-HU" sz="2400" u="sng" dirty="0"/>
              <a:t> (</a:t>
            </a:r>
            <a:r>
              <a:rPr lang="hu-HU" sz="2400" u="sng" dirty="0" err="1"/>
              <a:t>Gusto</a:t>
            </a:r>
            <a:r>
              <a:rPr lang="hu-HU" sz="2400" u="sng" dirty="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08747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9788" y="1186094"/>
            <a:ext cx="10515600" cy="1325563"/>
          </a:xfrm>
        </p:spPr>
        <p:txBody>
          <a:bodyPr/>
          <a:lstStyle/>
          <a:p>
            <a:pPr algn="ctr"/>
            <a:r>
              <a:rPr lang="hu-HU" dirty="0" smtClean="0">
                <a:solidFill>
                  <a:srgbClr val="C00000"/>
                </a:solidFill>
              </a:rPr>
              <a:t>MONTE VERITÀ</a:t>
            </a:r>
            <a:br>
              <a:rPr lang="hu-HU" dirty="0" smtClean="0">
                <a:solidFill>
                  <a:srgbClr val="C00000"/>
                </a:solidFill>
              </a:rPr>
            </a:br>
            <a:r>
              <a:rPr lang="hu-HU" sz="3200" dirty="0" smtClean="0"/>
              <a:t>(Der Berg der </a:t>
            </a:r>
            <a:r>
              <a:rPr lang="hu-HU" sz="3200" dirty="0" err="1" smtClean="0"/>
              <a:t>Wahrheit</a:t>
            </a:r>
            <a:r>
              <a:rPr lang="hu-HU" sz="3200" dirty="0" smtClean="0"/>
              <a:t>)</a:t>
            </a:r>
            <a:endParaRPr lang="hu-HU" sz="3200" dirty="0"/>
          </a:p>
        </p:txBody>
      </p:sp>
      <p:pic>
        <p:nvPicPr>
          <p:cNvPr id="8" name="Tartalom helye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511657"/>
            <a:ext cx="5157787" cy="3671424"/>
          </a:xfrm>
        </p:spPr>
      </p:pic>
      <p:pic>
        <p:nvPicPr>
          <p:cNvPr id="9" name="Tartalom helye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11657"/>
            <a:ext cx="5183188" cy="3671424"/>
          </a:xfrm>
        </p:spPr>
      </p:pic>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1394252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27087" y="1046612"/>
            <a:ext cx="10515600" cy="1325563"/>
          </a:xfrm>
        </p:spPr>
        <p:txBody>
          <a:bodyPr>
            <a:normAutofit/>
          </a:bodyPr>
          <a:lstStyle/>
          <a:p>
            <a:pPr algn="ctr"/>
            <a:r>
              <a:rPr lang="hu-HU" sz="3600" b="1" dirty="0" smtClean="0"/>
              <a:t>Der </a:t>
            </a:r>
            <a:r>
              <a:rPr lang="hu-HU" sz="3600" b="1" dirty="0" err="1" smtClean="0"/>
              <a:t>Dichter</a:t>
            </a:r>
            <a:r>
              <a:rPr lang="hu-HU" sz="3600" b="1" dirty="0" smtClean="0"/>
              <a:t> und </a:t>
            </a:r>
            <a:r>
              <a:rPr lang="hu-HU" sz="3600" b="1" dirty="0" err="1" smtClean="0"/>
              <a:t>Naturprophet</a:t>
            </a:r>
            <a:r>
              <a:rPr lang="hu-HU" sz="3600" b="1" dirty="0" smtClean="0"/>
              <a:t> Gustav (</a:t>
            </a:r>
            <a:r>
              <a:rPr lang="hu-HU" sz="3600" b="1" dirty="0" err="1" smtClean="0"/>
              <a:t>Gusto</a:t>
            </a:r>
            <a:r>
              <a:rPr lang="hu-HU" sz="3600" b="1" dirty="0" smtClean="0"/>
              <a:t>) </a:t>
            </a:r>
            <a:r>
              <a:rPr lang="hu-HU" sz="3600" b="1" dirty="0" err="1" smtClean="0"/>
              <a:t>Gräser</a:t>
            </a:r>
            <a:r>
              <a:rPr lang="hu-HU" sz="3600" b="1" dirty="0" smtClean="0"/>
              <a:t> (1879–1958), </a:t>
            </a:r>
            <a:r>
              <a:rPr lang="hu-HU" sz="3600" b="1" dirty="0" err="1" smtClean="0"/>
              <a:t>einer</a:t>
            </a:r>
            <a:r>
              <a:rPr lang="hu-HU" sz="3600" b="1" dirty="0" smtClean="0"/>
              <a:t> der </a:t>
            </a:r>
            <a:r>
              <a:rPr lang="hu-HU" sz="3600" b="1" dirty="0" err="1" smtClean="0"/>
              <a:t>Begründer</a:t>
            </a:r>
            <a:r>
              <a:rPr lang="hu-HU" sz="3600" b="1" dirty="0" smtClean="0"/>
              <a:t> des Monte </a:t>
            </a:r>
            <a:r>
              <a:rPr lang="hu-HU" sz="3600" b="1" dirty="0" err="1" smtClean="0"/>
              <a:t>Verità</a:t>
            </a:r>
            <a:r>
              <a:rPr lang="hu-HU" sz="3600" b="1" dirty="0" smtClean="0"/>
              <a:t> </a:t>
            </a:r>
            <a:endParaRPr lang="hu-HU" sz="3600" b="1" dirty="0"/>
          </a:p>
        </p:txBody>
      </p:sp>
      <p:sp>
        <p:nvSpPr>
          <p:cNvPr id="10" name="Szöveg helye 9"/>
          <p:cNvSpPr>
            <a:spLocks noGrp="1"/>
          </p:cNvSpPr>
          <p:nvPr>
            <p:ph type="body" idx="1"/>
          </p:nvPr>
        </p:nvSpPr>
        <p:spPr>
          <a:xfrm>
            <a:off x="839786" y="2200050"/>
            <a:ext cx="5157787" cy="987392"/>
          </a:xfrm>
        </p:spPr>
        <p:txBody>
          <a:bodyPr>
            <a:normAutofit/>
          </a:bodyPr>
          <a:lstStyle/>
          <a:p>
            <a:pPr algn="ctr"/>
            <a:r>
              <a:rPr lang="hu-HU" dirty="0" smtClean="0"/>
              <a:t>„</a:t>
            </a:r>
            <a:r>
              <a:rPr lang="hu-HU" dirty="0" err="1" smtClean="0"/>
              <a:t>Dieser</a:t>
            </a:r>
            <a:r>
              <a:rPr lang="hu-HU" dirty="0" smtClean="0"/>
              <a:t> Mann </a:t>
            </a:r>
            <a:r>
              <a:rPr lang="hu-HU" dirty="0" err="1" smtClean="0"/>
              <a:t>ist</a:t>
            </a:r>
            <a:r>
              <a:rPr lang="hu-HU" dirty="0" smtClean="0"/>
              <a:t> </a:t>
            </a:r>
            <a:r>
              <a:rPr lang="hu-HU" dirty="0" err="1" smtClean="0"/>
              <a:t>reinen</a:t>
            </a:r>
            <a:r>
              <a:rPr lang="hu-HU" dirty="0" smtClean="0"/>
              <a:t> </a:t>
            </a:r>
            <a:r>
              <a:rPr lang="hu-HU" dirty="0" err="1" smtClean="0"/>
              <a:t>Herzens</a:t>
            </a:r>
            <a:r>
              <a:rPr lang="hu-HU" dirty="0" smtClean="0"/>
              <a:t>”</a:t>
            </a:r>
          </a:p>
          <a:p>
            <a:pPr algn="ctr"/>
            <a:r>
              <a:rPr lang="hu-HU" dirty="0" smtClean="0"/>
              <a:t>(Thomas Mann)</a:t>
            </a:r>
            <a:endParaRPr lang="hu-HU" dirty="0"/>
          </a:p>
        </p:txBody>
      </p:sp>
      <p:pic>
        <p:nvPicPr>
          <p:cNvPr id="9" name="Kép helye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55788" y="3187442"/>
            <a:ext cx="2525781" cy="3605083"/>
          </a:xfrm>
        </p:spPr>
      </p:pic>
      <p:sp>
        <p:nvSpPr>
          <p:cNvPr id="11" name="Szöveg helye 10"/>
          <p:cNvSpPr>
            <a:spLocks noGrp="1"/>
          </p:cNvSpPr>
          <p:nvPr>
            <p:ph type="body" sz="quarter" idx="3"/>
          </p:nvPr>
        </p:nvSpPr>
        <p:spPr>
          <a:xfrm>
            <a:off x="6172199" y="2281790"/>
            <a:ext cx="5183188" cy="823912"/>
          </a:xfrm>
        </p:spPr>
        <p:txBody>
          <a:bodyPr/>
          <a:lstStyle/>
          <a:p>
            <a:r>
              <a:rPr lang="hu-HU" dirty="0"/>
              <a:t> </a:t>
            </a:r>
            <a:r>
              <a:rPr lang="hu-HU" dirty="0" smtClean="0"/>
              <a:t>       Die „</a:t>
            </a:r>
            <a:r>
              <a:rPr lang="hu-HU" dirty="0" err="1" smtClean="0"/>
              <a:t>Messias-Seuche</a:t>
            </a:r>
            <a:r>
              <a:rPr lang="hu-HU" dirty="0" smtClean="0"/>
              <a:t>” in Berlin</a:t>
            </a:r>
            <a:endParaRPr lang="hu-HU" dirty="0"/>
          </a:p>
        </p:txBody>
      </p:sp>
      <p:pic>
        <p:nvPicPr>
          <p:cNvPr id="13" name="Tartalom helye 12"/>
          <p:cNvPicPr>
            <a:picLocks noGrp="1" noChangeAspect="1"/>
          </p:cNvPicPr>
          <p:nvPr>
            <p:ph sz="quarter" idx="4"/>
          </p:nvPr>
        </p:nvPicPr>
        <p:blipFill>
          <a:blip r:embed="rId3"/>
          <a:stretch>
            <a:fillRect/>
          </a:stretch>
        </p:blipFill>
        <p:spPr>
          <a:xfrm>
            <a:off x="6897162" y="3187442"/>
            <a:ext cx="3733261" cy="3605083"/>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895647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839786" y="1345822"/>
            <a:ext cx="3932237" cy="1352939"/>
          </a:xfrm>
        </p:spPr>
        <p:txBody>
          <a:bodyPr>
            <a:normAutofit fontScale="90000"/>
          </a:bodyPr>
          <a:lstStyle/>
          <a:p>
            <a:pPr algn="ctr"/>
            <a:r>
              <a:rPr lang="hu-HU" dirty="0" err="1" smtClean="0"/>
              <a:t>Zurück</a:t>
            </a:r>
            <a:r>
              <a:rPr lang="hu-HU" dirty="0" smtClean="0"/>
              <a:t> </a:t>
            </a:r>
            <a:r>
              <a:rPr lang="hu-HU" dirty="0" err="1" smtClean="0"/>
              <a:t>zur</a:t>
            </a:r>
            <a:r>
              <a:rPr lang="hu-HU" dirty="0" smtClean="0"/>
              <a:t> </a:t>
            </a:r>
            <a:r>
              <a:rPr lang="hu-HU" dirty="0" err="1" smtClean="0"/>
              <a:t>Natur</a:t>
            </a:r>
            <a:r>
              <a:rPr lang="hu-HU" dirty="0" smtClean="0"/>
              <a:t>:</a:t>
            </a:r>
            <a:br>
              <a:rPr lang="hu-HU" dirty="0" smtClean="0"/>
            </a:br>
            <a:r>
              <a:rPr lang="hu-HU" dirty="0" smtClean="0"/>
              <a:t>„</a:t>
            </a:r>
            <a:r>
              <a:rPr lang="hu-HU" dirty="0" err="1" smtClean="0"/>
              <a:t>Ur-Hippie</a:t>
            </a:r>
            <a:r>
              <a:rPr lang="hu-HU" dirty="0" smtClean="0"/>
              <a:t>” </a:t>
            </a:r>
            <a:r>
              <a:rPr lang="hu-HU" dirty="0" err="1" smtClean="0"/>
              <a:t>auf</a:t>
            </a:r>
            <a:r>
              <a:rPr lang="hu-HU" dirty="0" smtClean="0"/>
              <a:t> </a:t>
            </a:r>
            <a:r>
              <a:rPr lang="hu-HU" dirty="0" err="1" smtClean="0"/>
              <a:t>dem</a:t>
            </a:r>
            <a:r>
              <a:rPr lang="hu-HU" dirty="0" smtClean="0"/>
              <a:t> Monte </a:t>
            </a:r>
            <a:r>
              <a:rPr lang="hu-HU" dirty="0" err="1" smtClean="0"/>
              <a:t>Verità</a:t>
            </a:r>
            <a:endParaRPr lang="hu-HU" dirty="0"/>
          </a:p>
        </p:txBody>
      </p:sp>
      <p:sp>
        <p:nvSpPr>
          <p:cNvPr id="3" name="Tartalom helye 2"/>
          <p:cNvSpPr>
            <a:spLocks noGrp="1"/>
          </p:cNvSpPr>
          <p:nvPr>
            <p:ph type="body" sz="half" idx="2"/>
          </p:nvPr>
        </p:nvSpPr>
        <p:spPr>
          <a:xfrm>
            <a:off x="839787" y="2845469"/>
            <a:ext cx="3932237" cy="3722947"/>
          </a:xfrm>
        </p:spPr>
        <p:txBody>
          <a:bodyPr>
            <a:normAutofit/>
          </a:bodyPr>
          <a:lstStyle/>
          <a:p>
            <a:r>
              <a:rPr lang="hu-HU" sz="2000" dirty="0"/>
              <a:t>Die </a:t>
            </a:r>
            <a:r>
              <a:rPr lang="hu-HU" sz="2000" dirty="0" err="1"/>
              <a:t>Bewohner</a:t>
            </a:r>
            <a:r>
              <a:rPr lang="hu-HU" sz="2000" dirty="0"/>
              <a:t> </a:t>
            </a:r>
            <a:r>
              <a:rPr lang="hu-HU" sz="2000" dirty="0" err="1"/>
              <a:t>kamen</a:t>
            </a:r>
            <a:r>
              <a:rPr lang="hu-HU" sz="2000" dirty="0"/>
              <a:t> und </a:t>
            </a:r>
            <a:r>
              <a:rPr lang="hu-HU" sz="2000" dirty="0" err="1"/>
              <a:t>gingen</a:t>
            </a:r>
            <a:r>
              <a:rPr lang="hu-HU" sz="2000" dirty="0"/>
              <a:t> </a:t>
            </a:r>
            <a:r>
              <a:rPr lang="hu-HU" sz="2000" dirty="0" err="1"/>
              <a:t>einzeln</a:t>
            </a:r>
            <a:r>
              <a:rPr lang="hu-HU" sz="2000" dirty="0"/>
              <a:t> </a:t>
            </a:r>
            <a:r>
              <a:rPr lang="hu-HU" sz="2000" dirty="0" err="1"/>
              <a:t>und</a:t>
            </a:r>
            <a:r>
              <a:rPr lang="hu-HU" sz="2000" dirty="0"/>
              <a:t> </a:t>
            </a:r>
            <a:r>
              <a:rPr lang="hu-HU" sz="2000" dirty="0" err="1"/>
              <a:t>freiwillig</a:t>
            </a:r>
            <a:r>
              <a:rPr lang="hu-HU" sz="2000" dirty="0"/>
              <a:t>, </a:t>
            </a:r>
            <a:r>
              <a:rPr lang="hu-HU" sz="2000" dirty="0" err="1"/>
              <a:t>ohne</a:t>
            </a:r>
            <a:r>
              <a:rPr lang="hu-HU" sz="2000" dirty="0"/>
              <a:t> </a:t>
            </a:r>
            <a:r>
              <a:rPr lang="hu-HU" sz="2000" dirty="0" err="1"/>
              <a:t>Plan</a:t>
            </a:r>
            <a:r>
              <a:rPr lang="hu-HU" sz="2000" dirty="0"/>
              <a:t> </a:t>
            </a:r>
            <a:r>
              <a:rPr lang="hu-HU" sz="2000" dirty="0" err="1"/>
              <a:t>und</a:t>
            </a:r>
            <a:r>
              <a:rPr lang="hu-HU" sz="2000" dirty="0"/>
              <a:t> </a:t>
            </a:r>
            <a:r>
              <a:rPr lang="hu-HU" sz="2000" dirty="0" err="1"/>
              <a:t>Programm</a:t>
            </a:r>
            <a:r>
              <a:rPr lang="hu-HU" sz="2000" dirty="0"/>
              <a:t>. </a:t>
            </a:r>
            <a:r>
              <a:rPr lang="hu-HU" sz="2000" dirty="0" err="1"/>
              <a:t>Gemeinsame</a:t>
            </a:r>
            <a:r>
              <a:rPr lang="hu-HU" sz="2000" dirty="0"/>
              <a:t> </a:t>
            </a:r>
            <a:r>
              <a:rPr lang="hu-HU" sz="2000" dirty="0" err="1"/>
              <a:t>Ideale</a:t>
            </a:r>
            <a:r>
              <a:rPr lang="hu-HU" sz="2000" dirty="0"/>
              <a:t> und </a:t>
            </a:r>
            <a:r>
              <a:rPr lang="hu-HU" sz="2000" dirty="0" err="1"/>
              <a:t>Motivationen</a:t>
            </a:r>
            <a:r>
              <a:rPr lang="hu-HU" sz="2000" dirty="0"/>
              <a:t> </a:t>
            </a:r>
            <a:r>
              <a:rPr lang="hu-HU" sz="2000" dirty="0" err="1"/>
              <a:t>waren</a:t>
            </a:r>
            <a:r>
              <a:rPr lang="hu-HU" sz="2000" dirty="0"/>
              <a:t>: </a:t>
            </a:r>
            <a:r>
              <a:rPr lang="hu-HU" sz="2000" b="1" i="1" dirty="0" err="1">
                <a:solidFill>
                  <a:srgbClr val="C00000"/>
                </a:solidFill>
              </a:rPr>
              <a:t>Lebensreform</a:t>
            </a:r>
            <a:r>
              <a:rPr lang="hu-HU" sz="2000" b="1" i="1" dirty="0"/>
              <a:t> (</a:t>
            </a:r>
            <a:r>
              <a:rPr lang="hu-HU" sz="2000" b="1" i="1" dirty="0" err="1"/>
              <a:t>auf</a:t>
            </a:r>
            <a:r>
              <a:rPr lang="hu-HU" sz="2000" b="1" i="1" dirty="0"/>
              <a:t> </a:t>
            </a:r>
            <a:r>
              <a:rPr lang="hu-HU" sz="2000" b="1" i="1" dirty="0" err="1"/>
              <a:t>vegetarischer</a:t>
            </a:r>
            <a:r>
              <a:rPr lang="hu-HU" sz="2000" b="1" i="1" dirty="0"/>
              <a:t> </a:t>
            </a:r>
            <a:r>
              <a:rPr lang="hu-HU" sz="2000" b="1" i="1" dirty="0" err="1"/>
              <a:t>Grundlage</a:t>
            </a:r>
            <a:r>
              <a:rPr lang="hu-HU" sz="2000" b="1" i="1" dirty="0"/>
              <a:t>), </a:t>
            </a:r>
            <a:r>
              <a:rPr lang="hu-HU" sz="2000" b="1" i="1" dirty="0" err="1"/>
              <a:t>Spiritualität</a:t>
            </a:r>
            <a:r>
              <a:rPr lang="hu-HU" sz="2000" b="1" i="1" dirty="0"/>
              <a:t>, </a:t>
            </a:r>
            <a:r>
              <a:rPr lang="hu-HU" sz="2000" b="1" i="1" dirty="0" err="1"/>
              <a:t>Pazifismus</a:t>
            </a:r>
            <a:r>
              <a:rPr lang="hu-HU" sz="2000" b="1" i="1" dirty="0"/>
              <a:t>, </a:t>
            </a:r>
            <a:r>
              <a:rPr lang="hu-HU" sz="2000" b="1" i="1" dirty="0" err="1"/>
              <a:t>Ablehnung</a:t>
            </a:r>
            <a:r>
              <a:rPr lang="hu-HU" sz="2000" b="1" i="1" dirty="0"/>
              <a:t> der </a:t>
            </a:r>
            <a:r>
              <a:rPr lang="hu-HU" sz="2000" b="1" i="1" dirty="0" err="1"/>
              <a:t>staatlichen</a:t>
            </a:r>
            <a:r>
              <a:rPr lang="hu-HU" sz="2000" b="1" i="1" dirty="0"/>
              <a:t>, </a:t>
            </a:r>
            <a:r>
              <a:rPr lang="hu-HU" sz="2000" b="1" i="1" dirty="0" err="1"/>
              <a:t>sozialen</a:t>
            </a:r>
            <a:r>
              <a:rPr lang="hu-HU" sz="2000" b="1" i="1" dirty="0"/>
              <a:t> und </a:t>
            </a:r>
            <a:r>
              <a:rPr lang="hu-HU" sz="2000" b="1" i="1" dirty="0" err="1"/>
              <a:t>religiösen</a:t>
            </a:r>
            <a:r>
              <a:rPr lang="hu-HU" sz="2000" b="1" i="1" dirty="0"/>
              <a:t> </a:t>
            </a:r>
            <a:r>
              <a:rPr lang="hu-HU" sz="2000" b="1" i="1" dirty="0" err="1"/>
              <a:t>Gegebenheiten</a:t>
            </a:r>
            <a:r>
              <a:rPr lang="hu-HU" sz="2000" b="1" i="1" dirty="0"/>
              <a:t>. </a:t>
            </a:r>
            <a:r>
              <a:rPr lang="hu-HU" sz="2000" b="1" i="1" dirty="0" err="1">
                <a:solidFill>
                  <a:srgbClr val="C00000"/>
                </a:solidFill>
              </a:rPr>
              <a:t>Freiheit</a:t>
            </a:r>
            <a:r>
              <a:rPr lang="hu-HU" sz="2000" b="1" i="1" dirty="0"/>
              <a:t> in </a:t>
            </a:r>
            <a:r>
              <a:rPr lang="hu-HU" sz="2000" b="1" i="1" dirty="0" err="1"/>
              <a:t>jeder</a:t>
            </a:r>
            <a:r>
              <a:rPr lang="hu-HU" sz="2000" b="1" i="1" dirty="0"/>
              <a:t> </a:t>
            </a:r>
            <a:r>
              <a:rPr lang="hu-HU" sz="2000" b="1" i="1" dirty="0" err="1"/>
              <a:t>Richtung</a:t>
            </a:r>
            <a:r>
              <a:rPr lang="hu-HU" sz="2000" b="1" i="1" dirty="0"/>
              <a:t> und </a:t>
            </a:r>
            <a:r>
              <a:rPr lang="hu-HU" sz="2000" b="1" i="1" dirty="0" err="1"/>
              <a:t>Suche</a:t>
            </a:r>
            <a:r>
              <a:rPr lang="hu-HU" sz="2000" b="1" i="1" dirty="0"/>
              <a:t> nach </a:t>
            </a:r>
            <a:r>
              <a:rPr lang="hu-HU" sz="2000" b="1" i="1" dirty="0" err="1"/>
              <a:t>Wahrheit</a:t>
            </a:r>
            <a:r>
              <a:rPr lang="hu-HU" sz="2000" b="1" i="1" dirty="0"/>
              <a:t> in </a:t>
            </a:r>
            <a:r>
              <a:rPr lang="hu-HU" sz="2000" b="1" i="1" dirty="0" err="1"/>
              <a:t>jeder</a:t>
            </a:r>
            <a:r>
              <a:rPr lang="hu-HU" sz="2000" b="1" i="1" dirty="0"/>
              <a:t> </a:t>
            </a:r>
            <a:r>
              <a:rPr lang="hu-HU" sz="2000" b="1" i="1" dirty="0" err="1"/>
              <a:t>Richtung</a:t>
            </a:r>
            <a:r>
              <a:rPr lang="hu-HU" sz="2000" b="1" i="1" dirty="0"/>
              <a:t>. </a:t>
            </a:r>
            <a:r>
              <a:rPr lang="hu-HU" sz="2000" b="1" i="1" dirty="0" err="1"/>
              <a:t>Das</a:t>
            </a:r>
            <a:r>
              <a:rPr lang="hu-HU" sz="2000" b="1" i="1" dirty="0"/>
              <a:t> </a:t>
            </a:r>
            <a:r>
              <a:rPr lang="hu-HU" sz="2000" b="1" i="1" dirty="0" err="1"/>
              <a:t>Ziel</a:t>
            </a:r>
            <a:r>
              <a:rPr lang="hu-HU" sz="2000" b="1" i="1" dirty="0"/>
              <a:t> </a:t>
            </a:r>
            <a:r>
              <a:rPr lang="hu-HU" sz="2000" b="1" i="1" dirty="0" err="1"/>
              <a:t>war</a:t>
            </a:r>
            <a:r>
              <a:rPr lang="hu-HU" sz="2000" b="1" i="1" dirty="0"/>
              <a:t>: </a:t>
            </a:r>
            <a:r>
              <a:rPr lang="hu-HU" sz="2000" b="1" i="1" dirty="0" err="1">
                <a:solidFill>
                  <a:srgbClr val="C00000"/>
                </a:solidFill>
              </a:rPr>
              <a:t>kultureller</a:t>
            </a:r>
            <a:r>
              <a:rPr lang="hu-HU" sz="2000" b="1" i="1" dirty="0">
                <a:solidFill>
                  <a:srgbClr val="C00000"/>
                </a:solidFill>
              </a:rPr>
              <a:t> </a:t>
            </a:r>
            <a:r>
              <a:rPr lang="hu-HU" sz="2000" b="1" i="1" dirty="0" err="1">
                <a:solidFill>
                  <a:srgbClr val="C00000"/>
                </a:solidFill>
              </a:rPr>
              <a:t>Umbau</a:t>
            </a:r>
            <a:r>
              <a:rPr lang="hu-HU" sz="2000" b="1" i="1" dirty="0">
                <a:solidFill>
                  <a:srgbClr val="C00000"/>
                </a:solidFill>
              </a:rPr>
              <a:t> </a:t>
            </a:r>
            <a:r>
              <a:rPr lang="hu-HU" sz="2000" b="1" i="1" dirty="0" err="1">
                <a:solidFill>
                  <a:srgbClr val="C00000"/>
                </a:solidFill>
              </a:rPr>
              <a:t>oder</a:t>
            </a:r>
            <a:r>
              <a:rPr lang="hu-HU" sz="2000" b="1" i="1" dirty="0">
                <a:solidFill>
                  <a:srgbClr val="C00000"/>
                </a:solidFill>
              </a:rPr>
              <a:t> </a:t>
            </a:r>
            <a:r>
              <a:rPr lang="hu-HU" sz="2000" b="1" i="1" dirty="0" err="1">
                <a:solidFill>
                  <a:srgbClr val="C00000"/>
                </a:solidFill>
              </a:rPr>
              <a:t>Neubau</a:t>
            </a:r>
            <a:r>
              <a:rPr lang="hu-HU" sz="2000" b="1" i="1" dirty="0"/>
              <a:t>.</a:t>
            </a:r>
          </a:p>
          <a:p>
            <a:endParaRPr lang="hu-HU" dirty="0"/>
          </a:p>
        </p:txBody>
      </p:sp>
      <p:pic>
        <p:nvPicPr>
          <p:cNvPr id="11" name="Kép helye 10"/>
          <p:cNvPicPr>
            <a:picLocks noGrp="1" noChangeAspect="1"/>
          </p:cNvPicPr>
          <p:nvPr>
            <p:ph type="pic" idx="1"/>
          </p:nvPr>
        </p:nvPicPr>
        <p:blipFill>
          <a:blip r:embed="rId2"/>
          <a:srcRect l="6826" r="6826"/>
          <a:stretch>
            <a:fillRect/>
          </a:stretch>
        </p:blipFill>
        <p:spPr>
          <a:xfrm>
            <a:off x="5519618" y="1496383"/>
            <a:ext cx="6172200" cy="4873625"/>
          </a:xfrm>
          <a:prstGeom prst="rect">
            <a:avLst/>
          </a:prstGeo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675333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023472"/>
            <a:ext cx="10515600" cy="1472339"/>
          </a:xfrm>
        </p:spPr>
        <p:txBody>
          <a:bodyPr/>
          <a:lstStyle/>
          <a:p>
            <a:pPr algn="ctr"/>
            <a:r>
              <a:rPr lang="hu-HU" b="1" dirty="0" err="1" smtClean="0"/>
              <a:t>Was</a:t>
            </a:r>
            <a:r>
              <a:rPr lang="hu-HU" b="1" dirty="0" smtClean="0"/>
              <a:t> </a:t>
            </a:r>
            <a:r>
              <a:rPr lang="hu-HU" b="1" dirty="0" err="1" smtClean="0"/>
              <a:t>heisst</a:t>
            </a:r>
            <a:r>
              <a:rPr lang="hu-HU" b="1" dirty="0" smtClean="0"/>
              <a:t> </a:t>
            </a:r>
            <a:r>
              <a:rPr lang="hu-HU" b="1" dirty="0" smtClean="0"/>
              <a:t>das: </a:t>
            </a:r>
            <a:r>
              <a:rPr lang="hu-HU" b="1" dirty="0" smtClean="0"/>
              <a:t>„KULTUR”?</a:t>
            </a:r>
            <a:endParaRPr lang="hu-HU" b="1" dirty="0"/>
          </a:p>
        </p:txBody>
      </p:sp>
      <p:sp>
        <p:nvSpPr>
          <p:cNvPr id="3" name="Tartalom helye 2"/>
          <p:cNvSpPr>
            <a:spLocks noGrp="1"/>
          </p:cNvSpPr>
          <p:nvPr>
            <p:ph idx="1"/>
          </p:nvPr>
        </p:nvSpPr>
        <p:spPr>
          <a:xfrm>
            <a:off x="838200" y="2185259"/>
            <a:ext cx="10515600" cy="4169045"/>
          </a:xfrm>
        </p:spPr>
        <p:txBody>
          <a:bodyPr>
            <a:normAutofit fontScale="92500" lnSpcReduction="10000"/>
          </a:bodyPr>
          <a:lstStyle/>
          <a:p>
            <a:pPr marL="0" lvl="0" indent="0" algn="ctr">
              <a:buNone/>
            </a:pPr>
            <a:r>
              <a:rPr lang="hu-HU" b="1" dirty="0" err="1" smtClean="0"/>
              <a:t>Kulturbegriffe</a:t>
            </a:r>
            <a:endParaRPr lang="hu-HU" b="1" dirty="0" smtClean="0"/>
          </a:p>
          <a:p>
            <a:pPr marL="0" lvl="0" indent="0" algn="ctr">
              <a:buNone/>
            </a:pPr>
            <a:endParaRPr lang="hu-HU" b="1" dirty="0" smtClean="0"/>
          </a:p>
          <a:p>
            <a:pPr marL="0" lvl="0" indent="0" algn="ctr">
              <a:buNone/>
            </a:pPr>
            <a:r>
              <a:rPr lang="hu-HU" b="1" dirty="0" err="1" smtClean="0"/>
              <a:t>Kultur</a:t>
            </a:r>
            <a:r>
              <a:rPr lang="hu-HU" b="1" dirty="0" smtClean="0"/>
              <a:t> </a:t>
            </a:r>
            <a:r>
              <a:rPr lang="hu-HU" b="1" dirty="0"/>
              <a:t>und </a:t>
            </a:r>
            <a:r>
              <a:rPr lang="hu-HU" b="1" dirty="0" err="1" smtClean="0"/>
              <a:t>Zivilisation</a:t>
            </a:r>
            <a:endParaRPr lang="hu-HU" b="1" dirty="0" smtClean="0"/>
          </a:p>
          <a:p>
            <a:pPr marL="0" lvl="0" indent="0" algn="ctr">
              <a:buNone/>
            </a:pPr>
            <a:endParaRPr lang="hu-HU" b="1" dirty="0" smtClean="0"/>
          </a:p>
          <a:p>
            <a:pPr marL="0" lvl="0" indent="0" algn="ctr">
              <a:buNone/>
            </a:pPr>
            <a:r>
              <a:rPr lang="hu-HU" b="1" dirty="0" err="1" smtClean="0"/>
              <a:t>Kultur</a:t>
            </a:r>
            <a:r>
              <a:rPr lang="hu-HU" b="1" dirty="0" smtClean="0"/>
              <a:t> </a:t>
            </a:r>
            <a:r>
              <a:rPr lang="hu-HU" b="1" dirty="0"/>
              <a:t>und Kulturpessimismus in der </a:t>
            </a:r>
            <a:r>
              <a:rPr lang="hu-HU" b="1" dirty="0" err="1" smtClean="0"/>
              <a:t>Moderne</a:t>
            </a:r>
            <a:r>
              <a:rPr lang="hu-HU" b="1" dirty="0" smtClean="0"/>
              <a:t>:</a:t>
            </a:r>
            <a:endParaRPr lang="hu-HU" b="1" dirty="0"/>
          </a:p>
          <a:p>
            <a:pPr marL="0" lvl="0" indent="0" algn="ctr">
              <a:buNone/>
            </a:pPr>
            <a:r>
              <a:rPr lang="hu-HU" sz="2400" dirty="0" smtClean="0"/>
              <a:t>(Friedrich Nietzsche</a:t>
            </a:r>
            <a:r>
              <a:rPr lang="hu-HU" sz="2400" dirty="0"/>
              <a:t>, </a:t>
            </a:r>
            <a:r>
              <a:rPr lang="hu-HU" sz="2400" dirty="0" smtClean="0"/>
              <a:t>Oswald Spengler</a:t>
            </a:r>
            <a:r>
              <a:rPr lang="hu-HU" sz="2400" dirty="0"/>
              <a:t>, </a:t>
            </a:r>
            <a:r>
              <a:rPr lang="hu-HU" sz="2400" dirty="0" smtClean="0"/>
              <a:t>Thomas </a:t>
            </a:r>
            <a:r>
              <a:rPr lang="hu-HU" sz="2400" dirty="0"/>
              <a:t>Mann, </a:t>
            </a:r>
            <a:r>
              <a:rPr lang="hu-HU" sz="2400" dirty="0" smtClean="0"/>
              <a:t>Hermann </a:t>
            </a:r>
            <a:r>
              <a:rPr lang="hu-HU" sz="2400" dirty="0" smtClean="0"/>
              <a:t>Hesse)</a:t>
            </a:r>
          </a:p>
          <a:p>
            <a:pPr marL="0" lvl="0" indent="0" algn="ctr">
              <a:buNone/>
            </a:pPr>
            <a:endParaRPr lang="hu-HU" b="1" dirty="0" smtClean="0"/>
          </a:p>
          <a:p>
            <a:pPr marL="0" lvl="0" indent="0" algn="ctr">
              <a:buNone/>
            </a:pPr>
            <a:r>
              <a:rPr lang="hu-HU" b="1" dirty="0" err="1" smtClean="0"/>
              <a:t>Gesundheits</a:t>
            </a:r>
            <a:r>
              <a:rPr lang="hu-HU" b="1" dirty="0" smtClean="0"/>
              <a:t>- </a:t>
            </a:r>
            <a:r>
              <a:rPr lang="hu-HU" b="1" dirty="0"/>
              <a:t>und </a:t>
            </a:r>
            <a:r>
              <a:rPr lang="hu-HU" b="1" dirty="0" err="1" smtClean="0"/>
              <a:t>Lebensreformer</a:t>
            </a:r>
            <a:r>
              <a:rPr lang="hu-HU" b="1" dirty="0" smtClean="0"/>
              <a:t>:</a:t>
            </a:r>
          </a:p>
          <a:p>
            <a:pPr marL="0" lvl="0" indent="0" algn="ctr">
              <a:buNone/>
            </a:pPr>
            <a:r>
              <a:rPr lang="hu-HU" sz="2400" dirty="0" smtClean="0"/>
              <a:t>der </a:t>
            </a:r>
            <a:r>
              <a:rPr lang="hu-HU" sz="2400" dirty="0"/>
              <a:t>Monte </a:t>
            </a:r>
            <a:r>
              <a:rPr lang="hu-HU" sz="2400" dirty="0" err="1"/>
              <a:t>Verità</a:t>
            </a:r>
            <a:r>
              <a:rPr lang="hu-HU" sz="2400" dirty="0"/>
              <a:t> und die </a:t>
            </a:r>
            <a:r>
              <a:rPr lang="hu-HU" sz="2400" dirty="0" err="1"/>
              <a:t>amerikanischen</a:t>
            </a:r>
            <a:r>
              <a:rPr lang="hu-HU" sz="2400" dirty="0"/>
              <a:t> </a:t>
            </a:r>
            <a:r>
              <a:rPr lang="hu-HU" sz="2400" dirty="0" err="1"/>
              <a:t>Flower-kids</a:t>
            </a:r>
            <a:endParaRPr lang="hu-HU" sz="24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661884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39390" y="1137958"/>
            <a:ext cx="10515600" cy="1827569"/>
          </a:xfrm>
        </p:spPr>
        <p:txBody>
          <a:bodyPr>
            <a:noAutofit/>
          </a:bodyPr>
          <a:lstStyle/>
          <a:p>
            <a:pPr algn="ctr"/>
            <a:r>
              <a:rPr lang="hu-HU" sz="2400" b="1" dirty="0"/>
              <a:t>Der </a:t>
            </a:r>
            <a:r>
              <a:rPr lang="hu-HU" sz="2400" b="1" dirty="0" err="1"/>
              <a:t>zum</a:t>
            </a:r>
            <a:r>
              <a:rPr lang="hu-HU" sz="2400" b="1" dirty="0"/>
              <a:t> </a:t>
            </a:r>
            <a:r>
              <a:rPr lang="hu-HU" sz="2400" b="1" dirty="0" err="1"/>
              <a:t>dionysischen</a:t>
            </a:r>
            <a:r>
              <a:rPr lang="hu-HU" sz="2400" b="1" dirty="0"/>
              <a:t> </a:t>
            </a:r>
            <a:r>
              <a:rPr lang="hu-HU" sz="2400" b="1" dirty="0" err="1"/>
              <a:t>Tanz</a:t>
            </a:r>
            <a:r>
              <a:rPr lang="hu-HU" sz="2400" b="1" dirty="0"/>
              <a:t> </a:t>
            </a:r>
            <a:r>
              <a:rPr lang="hu-HU" sz="2400" b="1" dirty="0" err="1"/>
              <a:t>der</a:t>
            </a:r>
            <a:r>
              <a:rPr lang="hu-HU" sz="2400" b="1" dirty="0"/>
              <a:t> „</a:t>
            </a:r>
            <a:r>
              <a:rPr lang="hu-HU" sz="2400" b="1" dirty="0" err="1"/>
              <a:t>Balabiott</a:t>
            </a:r>
            <a:r>
              <a:rPr lang="hu-HU" sz="2400" b="1" dirty="0" smtClean="0"/>
              <a:t>” (</a:t>
            </a:r>
            <a:r>
              <a:rPr lang="hu-HU" sz="2400" b="1" dirty="0" err="1" smtClean="0"/>
              <a:t>lombardisch</a:t>
            </a:r>
            <a:r>
              <a:rPr lang="hu-HU" sz="2400" b="1" dirty="0" smtClean="0"/>
              <a:t> = </a:t>
            </a:r>
            <a:r>
              <a:rPr lang="hu-HU" sz="2400" b="1" dirty="0" err="1" smtClean="0"/>
              <a:t>Nackttanz</a:t>
            </a:r>
            <a:r>
              <a:rPr lang="hu-HU" sz="2400" b="1" dirty="0" smtClean="0"/>
              <a:t>) </a:t>
            </a:r>
            <a:r>
              <a:rPr lang="hu-HU" sz="2400" b="1" dirty="0" err="1"/>
              <a:t>radikalisierte</a:t>
            </a:r>
            <a:r>
              <a:rPr lang="hu-HU" sz="2400" b="1" dirty="0"/>
              <a:t> </a:t>
            </a:r>
            <a:r>
              <a:rPr lang="hu-HU" sz="2400" b="1" dirty="0" err="1"/>
              <a:t>Schönheitstanz</a:t>
            </a:r>
            <a:r>
              <a:rPr lang="hu-HU" sz="2400" b="1" dirty="0"/>
              <a:t> (</a:t>
            </a:r>
            <a:r>
              <a:rPr lang="hu-HU" sz="2400" b="1" dirty="0" err="1"/>
              <a:t>Isadora</a:t>
            </a:r>
            <a:r>
              <a:rPr lang="hu-HU" sz="2400" b="1" dirty="0"/>
              <a:t> </a:t>
            </a:r>
            <a:r>
              <a:rPr lang="hu-HU" sz="2400" b="1" dirty="0" err="1"/>
              <a:t>Duncan</a:t>
            </a:r>
            <a:r>
              <a:rPr lang="hu-HU" sz="2400" b="1" dirty="0"/>
              <a:t>) </a:t>
            </a:r>
            <a:r>
              <a:rPr lang="hu-HU" sz="2400" b="1" dirty="0" err="1"/>
              <a:t>auf</a:t>
            </a:r>
            <a:r>
              <a:rPr lang="hu-HU" sz="2400" b="1" dirty="0"/>
              <a:t> </a:t>
            </a:r>
            <a:r>
              <a:rPr lang="hu-HU" sz="2400" b="1" dirty="0" err="1"/>
              <a:t>dem</a:t>
            </a:r>
            <a:r>
              <a:rPr lang="hu-HU" sz="2400" b="1" dirty="0"/>
              <a:t> Monte </a:t>
            </a:r>
            <a:r>
              <a:rPr lang="hu-HU" sz="2400" b="1" dirty="0" err="1"/>
              <a:t>Verità</a:t>
            </a:r>
            <a:r>
              <a:rPr lang="hu-HU" sz="2400" b="1" dirty="0"/>
              <a:t> </a:t>
            </a:r>
            <a:r>
              <a:rPr lang="hu-HU" sz="2400" b="1" dirty="0" err="1"/>
              <a:t>war</a:t>
            </a:r>
            <a:r>
              <a:rPr lang="hu-HU" sz="2400" b="1" dirty="0"/>
              <a:t> </a:t>
            </a:r>
            <a:r>
              <a:rPr lang="hu-HU" sz="2400" b="1" dirty="0" err="1"/>
              <a:t>ein</a:t>
            </a:r>
            <a:r>
              <a:rPr lang="hu-HU" sz="2400" b="1" dirty="0"/>
              <a:t> </a:t>
            </a:r>
            <a:r>
              <a:rPr lang="hu-HU" sz="2400" b="1" dirty="0" err="1"/>
              <a:t>Wegbereiter</a:t>
            </a:r>
            <a:r>
              <a:rPr lang="hu-HU" sz="2400" b="1" dirty="0"/>
              <a:t> des modernen </a:t>
            </a:r>
            <a:r>
              <a:rPr lang="hu-HU" sz="2400" b="1" dirty="0" err="1"/>
              <a:t>Ausdruckstanzes</a:t>
            </a:r>
            <a:r>
              <a:rPr lang="hu-HU" sz="2400" b="1" dirty="0"/>
              <a:t>.</a:t>
            </a:r>
            <a:r>
              <a:rPr lang="hu-HU" sz="3200" b="1" dirty="0"/>
              <a:t/>
            </a:r>
            <a:br>
              <a:rPr lang="hu-HU" sz="3200" b="1" dirty="0"/>
            </a:br>
            <a:endParaRPr lang="hu-HU" sz="3200" b="1" dirty="0"/>
          </a:p>
        </p:txBody>
      </p:sp>
      <p:pic>
        <p:nvPicPr>
          <p:cNvPr id="7" name="Tartalom helye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2260" y="2310181"/>
            <a:ext cx="5909560" cy="4263325"/>
          </a:xfrm>
        </p:spPr>
      </p:pic>
      <p:pic>
        <p:nvPicPr>
          <p:cNvPr id="8" name="Tartalom helye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129405" y="2310182"/>
            <a:ext cx="2996003" cy="4263325"/>
          </a:xfr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1778724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603130" y="1650371"/>
            <a:ext cx="5633768" cy="4530646"/>
          </a:xfrm>
          <a:prstGeom prst="rect">
            <a:avLst/>
          </a:prstGeom>
        </p:spPr>
      </p:pic>
      <p:pic>
        <p:nvPicPr>
          <p:cNvPr id="6" name="Kép 5"/>
          <p:cNvPicPr>
            <a:picLocks noChangeAspect="1"/>
          </p:cNvPicPr>
          <p:nvPr/>
        </p:nvPicPr>
        <p:blipFill>
          <a:blip r:embed="rId3"/>
          <a:stretch>
            <a:fillRect/>
          </a:stretch>
        </p:blipFill>
        <p:spPr>
          <a:xfrm>
            <a:off x="6495691" y="1647647"/>
            <a:ext cx="4998157" cy="4533370"/>
          </a:xfrm>
          <a:prstGeom prst="rect">
            <a:avLst/>
          </a:prstGeom>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509302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38200" y="957262"/>
            <a:ext cx="10515600" cy="1325563"/>
          </a:xfrm>
        </p:spPr>
        <p:txBody>
          <a:bodyPr>
            <a:normAutofit/>
          </a:bodyPr>
          <a:lstStyle/>
          <a:p>
            <a:r>
              <a:rPr lang="hu-HU" sz="4000" b="1" dirty="0"/>
              <a:t>Berühmte </a:t>
            </a:r>
            <a:r>
              <a:rPr lang="hu-HU" sz="4000" b="1" dirty="0" err="1"/>
              <a:t>Gäste</a:t>
            </a:r>
            <a:r>
              <a:rPr lang="hu-HU" sz="4000" b="1" dirty="0"/>
              <a:t>, </a:t>
            </a:r>
            <a:r>
              <a:rPr lang="hu-HU" sz="4000" b="1" dirty="0" err="1" smtClean="0"/>
              <a:t>Bewohner</a:t>
            </a:r>
            <a:r>
              <a:rPr lang="hu-HU" sz="4000" b="1" dirty="0" smtClean="0"/>
              <a:t> </a:t>
            </a:r>
            <a:r>
              <a:rPr lang="hu-HU" sz="4000" b="1" dirty="0" err="1" smtClean="0"/>
              <a:t>auf</a:t>
            </a:r>
            <a:r>
              <a:rPr lang="hu-HU" sz="4000" b="1" dirty="0" smtClean="0"/>
              <a:t> </a:t>
            </a:r>
            <a:r>
              <a:rPr lang="hu-HU" sz="4000" b="1" dirty="0" err="1" smtClean="0"/>
              <a:t>dem</a:t>
            </a:r>
            <a:r>
              <a:rPr lang="hu-HU" sz="4000" b="1" dirty="0" smtClean="0"/>
              <a:t> Monte </a:t>
            </a:r>
            <a:r>
              <a:rPr lang="hu-HU" sz="4000" b="1" dirty="0" err="1" smtClean="0"/>
              <a:t>Verità</a:t>
            </a:r>
            <a:endParaRPr lang="hu-HU" sz="4000" b="1" dirty="0"/>
          </a:p>
        </p:txBody>
      </p:sp>
      <p:sp>
        <p:nvSpPr>
          <p:cNvPr id="6" name="Tartalom helye 5"/>
          <p:cNvSpPr>
            <a:spLocks noGrp="1"/>
          </p:cNvSpPr>
          <p:nvPr>
            <p:ph idx="1"/>
          </p:nvPr>
        </p:nvSpPr>
        <p:spPr>
          <a:xfrm>
            <a:off x="838200" y="2282825"/>
            <a:ext cx="10515600" cy="4351338"/>
          </a:xfrm>
        </p:spPr>
        <p:txBody>
          <a:bodyPr>
            <a:normAutofit fontScale="92500" lnSpcReduction="20000"/>
          </a:bodyPr>
          <a:lstStyle/>
          <a:p>
            <a:pPr marL="0" indent="0" algn="ctr">
              <a:buNone/>
            </a:pPr>
            <a:r>
              <a:rPr lang="hu-HU" dirty="0" smtClean="0"/>
              <a:t>Hans Arp</a:t>
            </a:r>
          </a:p>
          <a:p>
            <a:pPr marL="0" indent="0" algn="ctr">
              <a:buNone/>
            </a:pPr>
            <a:r>
              <a:rPr lang="hu-HU" dirty="0" smtClean="0"/>
              <a:t>Hermann Hesse</a:t>
            </a:r>
          </a:p>
          <a:p>
            <a:pPr marL="0" indent="0" algn="ctr">
              <a:buNone/>
            </a:pPr>
            <a:r>
              <a:rPr lang="hu-HU" dirty="0" err="1" smtClean="0"/>
              <a:t>Gerhart</a:t>
            </a:r>
            <a:r>
              <a:rPr lang="hu-HU" dirty="0" smtClean="0"/>
              <a:t> Hauptmann</a:t>
            </a:r>
          </a:p>
          <a:p>
            <a:pPr marL="0" indent="0" algn="ctr">
              <a:buNone/>
            </a:pPr>
            <a:r>
              <a:rPr lang="hu-HU" dirty="0" smtClean="0"/>
              <a:t>Max </a:t>
            </a:r>
            <a:r>
              <a:rPr lang="hu-HU" dirty="0" err="1" smtClean="0"/>
              <a:t>Weber</a:t>
            </a:r>
            <a:endParaRPr lang="hu-HU" dirty="0" smtClean="0"/>
          </a:p>
          <a:p>
            <a:pPr marL="0" indent="0" algn="ctr">
              <a:buNone/>
            </a:pPr>
            <a:r>
              <a:rPr lang="hu-HU" dirty="0" smtClean="0"/>
              <a:t>Ernst Bloch</a:t>
            </a:r>
          </a:p>
          <a:p>
            <a:pPr marL="0" indent="0" algn="ctr">
              <a:buNone/>
            </a:pPr>
            <a:r>
              <a:rPr lang="hu-HU" dirty="0" smtClean="0"/>
              <a:t>Martin </a:t>
            </a:r>
            <a:r>
              <a:rPr lang="hu-HU" dirty="0" err="1" smtClean="0"/>
              <a:t>Buber</a:t>
            </a:r>
            <a:endParaRPr lang="hu-HU" dirty="0" smtClean="0"/>
          </a:p>
          <a:p>
            <a:pPr marL="0" indent="0" algn="ctr">
              <a:buNone/>
            </a:pPr>
            <a:r>
              <a:rPr lang="hu-HU" dirty="0" smtClean="0"/>
              <a:t>der </a:t>
            </a:r>
            <a:r>
              <a:rPr lang="hu-HU" dirty="0" err="1"/>
              <a:t>Erano-Kreis</a:t>
            </a:r>
            <a:r>
              <a:rPr lang="hu-HU" dirty="0"/>
              <a:t> (C.G. Jung, Karl/Károly Kerényi, </a:t>
            </a:r>
            <a:r>
              <a:rPr lang="hu-HU" dirty="0" err="1" smtClean="0"/>
              <a:t>Mircea</a:t>
            </a:r>
            <a:r>
              <a:rPr lang="hu-HU" dirty="0" smtClean="0"/>
              <a:t> </a:t>
            </a:r>
            <a:r>
              <a:rPr lang="hu-HU" dirty="0" err="1" smtClean="0"/>
              <a:t>Eliade</a:t>
            </a:r>
            <a:r>
              <a:rPr lang="hu-HU" dirty="0"/>
              <a:t>)</a:t>
            </a:r>
          </a:p>
          <a:p>
            <a:pPr marL="0" indent="0" algn="ctr">
              <a:buNone/>
            </a:pPr>
            <a:endParaRPr lang="hu-HU" dirty="0" smtClean="0"/>
          </a:p>
          <a:p>
            <a:pPr marL="0" indent="0" algn="ctr">
              <a:buNone/>
            </a:pPr>
            <a:r>
              <a:rPr lang="hu-HU" dirty="0" err="1" smtClean="0"/>
              <a:t>Prominente</a:t>
            </a:r>
            <a:r>
              <a:rPr lang="hu-HU" dirty="0" smtClean="0"/>
              <a:t> </a:t>
            </a:r>
            <a:r>
              <a:rPr lang="hu-HU" dirty="0" err="1" smtClean="0"/>
              <a:t>Besucher</a:t>
            </a:r>
            <a:r>
              <a:rPr lang="hu-HU" dirty="0" smtClean="0"/>
              <a:t>:</a:t>
            </a:r>
          </a:p>
          <a:p>
            <a:pPr marL="0" indent="0">
              <a:buNone/>
            </a:pPr>
            <a:r>
              <a:rPr lang="hu-HU" dirty="0" smtClean="0"/>
              <a:t>der </a:t>
            </a:r>
            <a:r>
              <a:rPr lang="hu-HU" dirty="0" err="1" smtClean="0"/>
              <a:t>belgische</a:t>
            </a:r>
            <a:r>
              <a:rPr lang="hu-HU" dirty="0" smtClean="0"/>
              <a:t> </a:t>
            </a:r>
            <a:r>
              <a:rPr lang="hu-HU" dirty="0"/>
              <a:t>König Leopold II., der </a:t>
            </a:r>
            <a:r>
              <a:rPr lang="hu-HU" dirty="0" err="1"/>
              <a:t>letzte</a:t>
            </a:r>
            <a:r>
              <a:rPr lang="hu-HU" dirty="0"/>
              <a:t> </a:t>
            </a:r>
            <a:r>
              <a:rPr lang="hu-HU" dirty="0" err="1"/>
              <a:t>deutsche</a:t>
            </a:r>
            <a:r>
              <a:rPr lang="hu-HU" dirty="0"/>
              <a:t> </a:t>
            </a:r>
            <a:r>
              <a:rPr lang="hu-HU" dirty="0" err="1"/>
              <a:t>Kronprinz</a:t>
            </a:r>
            <a:r>
              <a:rPr lang="hu-HU" dirty="0"/>
              <a:t> Wilhelm von </a:t>
            </a:r>
            <a:r>
              <a:rPr lang="hu-HU" dirty="0" err="1"/>
              <a:t>Preussen</a:t>
            </a:r>
            <a:r>
              <a:rPr lang="hu-HU" dirty="0"/>
              <a:t>, Richard Strauss, Konrad Adenauer, W. I. </a:t>
            </a:r>
            <a:r>
              <a:rPr lang="hu-HU" dirty="0" err="1"/>
              <a:t>Uljanow</a:t>
            </a:r>
            <a:r>
              <a:rPr lang="hu-HU" dirty="0"/>
              <a:t> (Lenin)…</a:t>
            </a:r>
          </a:p>
          <a:p>
            <a:pPr marL="0" indent="0">
              <a:buNone/>
            </a:pP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659846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39787" y="1143021"/>
            <a:ext cx="3932237" cy="1600200"/>
          </a:xfrm>
        </p:spPr>
        <p:txBody>
          <a:bodyPr/>
          <a:lstStyle/>
          <a:p>
            <a:pPr algn="ctr"/>
            <a:r>
              <a:rPr lang="hu-HU" b="1" dirty="0" smtClean="0"/>
              <a:t>Der Monte </a:t>
            </a:r>
            <a:r>
              <a:rPr lang="hu-HU" b="1" dirty="0" err="1" smtClean="0"/>
              <a:t>Verità</a:t>
            </a:r>
            <a:r>
              <a:rPr lang="hu-HU" b="1" dirty="0" smtClean="0"/>
              <a:t> </a:t>
            </a:r>
            <a:r>
              <a:rPr lang="hu-HU" b="1" dirty="0" err="1" smtClean="0"/>
              <a:t>heute</a:t>
            </a:r>
            <a:endParaRPr lang="hu-HU" b="1" dirty="0"/>
          </a:p>
        </p:txBody>
      </p:sp>
      <p:pic>
        <p:nvPicPr>
          <p:cNvPr id="6" name="Kép helye 5"/>
          <p:cNvPicPr>
            <a:picLocks noGrp="1" noChangeAspect="1"/>
          </p:cNvPicPr>
          <p:nvPr>
            <p:ph type="pic" idx="1"/>
          </p:nvPr>
        </p:nvPicPr>
        <p:blipFill>
          <a:blip r:embed="rId2"/>
          <a:srcRect l="2508" r="2508"/>
          <a:stretch>
            <a:fillRect/>
          </a:stretch>
        </p:blipFill>
        <p:spPr>
          <a:xfrm>
            <a:off x="5303958" y="1608527"/>
            <a:ext cx="6172200" cy="4873625"/>
          </a:xfrm>
          <a:prstGeom prst="rect">
            <a:avLst/>
          </a:prstGeom>
        </p:spPr>
      </p:pic>
      <p:sp>
        <p:nvSpPr>
          <p:cNvPr id="3" name="Tartalom helye 2"/>
          <p:cNvSpPr>
            <a:spLocks noGrp="1"/>
          </p:cNvSpPr>
          <p:nvPr>
            <p:ph type="body" sz="half" idx="2"/>
          </p:nvPr>
        </p:nvSpPr>
        <p:spPr>
          <a:xfrm>
            <a:off x="839788" y="3290890"/>
            <a:ext cx="3932237" cy="3069804"/>
          </a:xfrm>
        </p:spPr>
        <p:txBody>
          <a:bodyPr>
            <a:normAutofit fontScale="92500" lnSpcReduction="10000"/>
          </a:bodyPr>
          <a:lstStyle/>
          <a:p>
            <a:pPr algn="ctr"/>
            <a:r>
              <a:rPr lang="hu-HU" sz="2400" dirty="0" err="1"/>
              <a:t>Im</a:t>
            </a:r>
            <a:r>
              <a:rPr lang="hu-HU" sz="2400" dirty="0"/>
              <a:t> </a:t>
            </a:r>
            <a:r>
              <a:rPr lang="hu-HU" sz="2400" dirty="0" err="1"/>
              <a:t>Frühjahr</a:t>
            </a:r>
            <a:r>
              <a:rPr lang="hu-HU" sz="2400" dirty="0"/>
              <a:t> 2006 </a:t>
            </a:r>
            <a:r>
              <a:rPr lang="hu-HU" sz="2400" dirty="0" err="1"/>
              <a:t>wurde</a:t>
            </a:r>
            <a:r>
              <a:rPr lang="hu-HU" sz="2400" dirty="0"/>
              <a:t> </a:t>
            </a:r>
            <a:r>
              <a:rPr lang="hu-HU" sz="2400" dirty="0" err="1"/>
              <a:t>auf</a:t>
            </a:r>
            <a:r>
              <a:rPr lang="hu-HU" sz="2400" dirty="0"/>
              <a:t> </a:t>
            </a:r>
            <a:r>
              <a:rPr lang="hu-HU" sz="2400" dirty="0" err="1"/>
              <a:t>dem</a:t>
            </a:r>
            <a:r>
              <a:rPr lang="hu-HU" sz="2400" dirty="0"/>
              <a:t> Monte </a:t>
            </a:r>
            <a:r>
              <a:rPr lang="hu-HU" sz="2400" dirty="0" err="1"/>
              <a:t>Verità</a:t>
            </a:r>
            <a:r>
              <a:rPr lang="hu-HU" sz="2400" dirty="0"/>
              <a:t> </a:t>
            </a:r>
            <a:r>
              <a:rPr lang="hu-HU" sz="2400" dirty="0" err="1"/>
              <a:t>ein</a:t>
            </a:r>
            <a:r>
              <a:rPr lang="hu-HU" sz="2400" dirty="0"/>
              <a:t> </a:t>
            </a:r>
            <a:r>
              <a:rPr lang="hu-HU" sz="2400" dirty="0" err="1"/>
              <a:t>Teepark</a:t>
            </a:r>
            <a:r>
              <a:rPr lang="hu-HU" sz="2400" dirty="0"/>
              <a:t> </a:t>
            </a:r>
            <a:r>
              <a:rPr lang="hu-HU" sz="2400" dirty="0" err="1"/>
              <a:t>eröffnet</a:t>
            </a:r>
            <a:r>
              <a:rPr lang="hu-HU" sz="2400" dirty="0"/>
              <a:t>. </a:t>
            </a:r>
            <a:r>
              <a:rPr lang="hu-HU" sz="2400" dirty="0" err="1" smtClean="0"/>
              <a:t>Ein</a:t>
            </a:r>
            <a:r>
              <a:rPr lang="hu-HU" sz="2400" dirty="0" smtClean="0"/>
              <a:t> </a:t>
            </a:r>
            <a:r>
              <a:rPr lang="hu-HU" sz="2400" dirty="0" err="1"/>
              <a:t>Zen-Garten</a:t>
            </a:r>
            <a:r>
              <a:rPr lang="hu-HU" sz="2400" dirty="0"/>
              <a:t> und </a:t>
            </a:r>
            <a:r>
              <a:rPr lang="hu-HU" sz="2400" dirty="0" err="1"/>
              <a:t>ein</a:t>
            </a:r>
            <a:r>
              <a:rPr lang="hu-HU" sz="2400" dirty="0"/>
              <a:t> </a:t>
            </a:r>
            <a:r>
              <a:rPr lang="hu-HU" sz="2400" dirty="0" err="1"/>
              <a:t>Tee-Haus</a:t>
            </a:r>
            <a:r>
              <a:rPr lang="hu-HU" sz="2400" dirty="0"/>
              <a:t> (</a:t>
            </a:r>
            <a:r>
              <a:rPr lang="hu-HU" sz="2400" dirty="0" err="1"/>
              <a:t>im</a:t>
            </a:r>
            <a:r>
              <a:rPr lang="hu-HU" sz="2400" dirty="0"/>
              <a:t> </a:t>
            </a:r>
            <a:r>
              <a:rPr lang="hu-HU" sz="2400" dirty="0" err="1"/>
              <a:t>Loreley-Haus</a:t>
            </a:r>
            <a:r>
              <a:rPr lang="hu-HU" sz="2400" dirty="0"/>
              <a:t>), in </a:t>
            </a:r>
            <a:r>
              <a:rPr lang="hu-HU" sz="2400" dirty="0" err="1"/>
              <a:t>dem</a:t>
            </a:r>
            <a:r>
              <a:rPr lang="hu-HU" sz="2400" dirty="0"/>
              <a:t> </a:t>
            </a:r>
            <a:r>
              <a:rPr lang="hu-HU" sz="2400" dirty="0" err="1"/>
              <a:t>Tee-Zeremonien</a:t>
            </a:r>
            <a:r>
              <a:rPr lang="hu-HU" sz="2400" dirty="0"/>
              <a:t> und </a:t>
            </a:r>
            <a:r>
              <a:rPr lang="hu-HU" sz="2400" dirty="0" err="1"/>
              <a:t>Seminare</a:t>
            </a:r>
            <a:r>
              <a:rPr lang="hu-HU" sz="2400" dirty="0"/>
              <a:t> </a:t>
            </a:r>
            <a:r>
              <a:rPr lang="hu-HU" sz="2400" dirty="0" err="1"/>
              <a:t>zum</a:t>
            </a:r>
            <a:r>
              <a:rPr lang="hu-HU" sz="2400" dirty="0"/>
              <a:t> </a:t>
            </a:r>
            <a:r>
              <a:rPr lang="hu-HU" sz="2400" dirty="0" err="1"/>
              <a:t>Thema</a:t>
            </a:r>
            <a:r>
              <a:rPr lang="hu-HU" sz="2400" dirty="0"/>
              <a:t> </a:t>
            </a:r>
            <a:r>
              <a:rPr lang="hu-HU" sz="2400" dirty="0" err="1"/>
              <a:t>Grüner</a:t>
            </a:r>
            <a:r>
              <a:rPr lang="hu-HU" sz="2400" dirty="0"/>
              <a:t> </a:t>
            </a:r>
            <a:r>
              <a:rPr lang="hu-HU" sz="2400" dirty="0" err="1"/>
              <a:t>Tee</a:t>
            </a:r>
            <a:r>
              <a:rPr lang="hu-HU" sz="2400" dirty="0"/>
              <a:t> </a:t>
            </a:r>
            <a:r>
              <a:rPr lang="hu-HU" sz="2400" dirty="0" err="1"/>
              <a:t>abgehalten</a:t>
            </a:r>
            <a:r>
              <a:rPr lang="hu-HU" sz="2400" dirty="0"/>
              <a:t> </a:t>
            </a:r>
            <a:r>
              <a:rPr lang="hu-HU" sz="2400" dirty="0" err="1"/>
              <a:t>werden</a:t>
            </a:r>
            <a:r>
              <a:rPr lang="hu-HU" sz="2400" dirty="0"/>
              <a:t>, </a:t>
            </a:r>
            <a:r>
              <a:rPr lang="hu-HU" sz="2400" dirty="0" err="1"/>
              <a:t>ergänzen</a:t>
            </a:r>
            <a:r>
              <a:rPr lang="hu-HU" sz="2400" dirty="0"/>
              <a:t> den </a:t>
            </a:r>
            <a:r>
              <a:rPr lang="hu-HU" sz="2400" dirty="0" smtClean="0"/>
              <a:t>Park…  </a:t>
            </a:r>
            <a:endParaRPr lang="hu-HU" sz="2400" dirty="0"/>
          </a:p>
          <a:p>
            <a:endParaRPr lang="hu-HU" dirty="0" smtClean="0"/>
          </a:p>
          <a:p>
            <a:pPr algn="ctr"/>
            <a:r>
              <a:rPr lang="hu-HU" dirty="0" smtClean="0"/>
              <a:t>Hans Arp: </a:t>
            </a:r>
            <a:r>
              <a:rPr lang="hu-HU" i="1" dirty="0" err="1" smtClean="0"/>
              <a:t>Roue</a:t>
            </a:r>
            <a:r>
              <a:rPr lang="hu-HU" i="1" dirty="0" smtClean="0"/>
              <a:t> </a:t>
            </a:r>
            <a:r>
              <a:rPr lang="hu-HU" i="1" dirty="0" err="1" smtClean="0"/>
              <a:t>Oriflamme</a:t>
            </a:r>
            <a:r>
              <a:rPr lang="hu-HU" i="1" dirty="0" smtClean="0"/>
              <a:t> / </a:t>
            </a:r>
            <a:r>
              <a:rPr lang="hu-HU" i="1" dirty="0" err="1" smtClean="0"/>
              <a:t>Goldflammendes</a:t>
            </a:r>
            <a:r>
              <a:rPr lang="hu-HU" i="1" dirty="0" smtClean="0"/>
              <a:t> </a:t>
            </a:r>
            <a:r>
              <a:rPr lang="hu-HU" i="1" dirty="0" err="1" smtClean="0"/>
              <a:t>Rad</a:t>
            </a:r>
            <a:r>
              <a:rPr lang="hu-HU" i="1" dirty="0" smtClean="0"/>
              <a:t> </a:t>
            </a:r>
            <a:r>
              <a:rPr lang="hu-HU" dirty="0" err="1" smtClean="0"/>
              <a:t>auf</a:t>
            </a:r>
            <a:r>
              <a:rPr lang="hu-HU" dirty="0" smtClean="0"/>
              <a:t> </a:t>
            </a:r>
            <a:r>
              <a:rPr lang="hu-HU" dirty="0" err="1" smtClean="0"/>
              <a:t>dem</a:t>
            </a:r>
            <a:r>
              <a:rPr lang="hu-HU" dirty="0" smtClean="0"/>
              <a:t> Monte </a:t>
            </a:r>
            <a:r>
              <a:rPr lang="hu-HU" dirty="0" err="1" smtClean="0"/>
              <a:t>Verità</a:t>
            </a:r>
            <a:endParaRPr lang="hu-HU" dirty="0"/>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785052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19" y="1660285"/>
            <a:ext cx="3932237" cy="2313992"/>
          </a:xfrm>
        </p:spPr>
        <p:txBody>
          <a:bodyPr>
            <a:normAutofit fontScale="90000"/>
          </a:bodyPr>
          <a:lstStyle/>
          <a:p>
            <a:pPr algn="ctr"/>
            <a:r>
              <a:rPr lang="hu-HU" b="1" dirty="0"/>
              <a:t>Der Monte </a:t>
            </a:r>
            <a:r>
              <a:rPr lang="hu-HU" b="1" dirty="0" err="1"/>
              <a:t>Verità</a:t>
            </a:r>
            <a:r>
              <a:rPr lang="hu-HU" b="1" dirty="0"/>
              <a:t> </a:t>
            </a:r>
            <a:r>
              <a:rPr lang="hu-HU" b="1" dirty="0" err="1" smtClean="0"/>
              <a:t>hatte</a:t>
            </a:r>
            <a:r>
              <a:rPr lang="hu-HU" b="1" dirty="0" smtClean="0"/>
              <a:t> </a:t>
            </a:r>
            <a:r>
              <a:rPr lang="hu-HU" b="1" dirty="0" err="1" smtClean="0"/>
              <a:t>eine</a:t>
            </a:r>
            <a:r>
              <a:rPr lang="hu-HU" b="1" dirty="0" smtClean="0"/>
              <a:t> </a:t>
            </a:r>
            <a:r>
              <a:rPr lang="hu-HU" b="1" dirty="0" err="1" smtClean="0"/>
              <a:t>Auswirkung</a:t>
            </a:r>
            <a:r>
              <a:rPr lang="hu-HU" b="1" dirty="0" smtClean="0"/>
              <a:t> </a:t>
            </a:r>
            <a:r>
              <a:rPr lang="hu-HU" b="1" dirty="0" err="1" smtClean="0"/>
              <a:t>auch</a:t>
            </a:r>
            <a:r>
              <a:rPr lang="hu-HU" b="1" dirty="0" smtClean="0"/>
              <a:t> </a:t>
            </a:r>
            <a:r>
              <a:rPr lang="hu-HU" b="1" dirty="0" err="1" smtClean="0"/>
              <a:t>auf</a:t>
            </a:r>
            <a:r>
              <a:rPr lang="hu-HU" b="1" dirty="0" smtClean="0"/>
              <a:t> die </a:t>
            </a:r>
            <a:r>
              <a:rPr lang="hu-HU" b="1" dirty="0" err="1"/>
              <a:t>Hippie-Bewegung</a:t>
            </a:r>
            <a:r>
              <a:rPr lang="hu-HU" b="1" dirty="0"/>
              <a:t> der </a:t>
            </a:r>
            <a:r>
              <a:rPr lang="hu-HU" b="1" dirty="0" smtClean="0"/>
              <a:t>60er </a:t>
            </a:r>
            <a:r>
              <a:rPr lang="hu-HU" b="1" dirty="0"/>
              <a:t>und </a:t>
            </a:r>
            <a:r>
              <a:rPr lang="hu-HU" b="1" dirty="0" smtClean="0"/>
              <a:t>70er </a:t>
            </a:r>
            <a:r>
              <a:rPr lang="hu-HU" b="1" dirty="0" err="1"/>
              <a:t>Jahre</a:t>
            </a:r>
            <a:r>
              <a:rPr lang="hu-HU" b="1" dirty="0"/>
              <a:t> in den USA</a:t>
            </a:r>
            <a:br>
              <a:rPr lang="hu-HU" b="1" dirty="0"/>
            </a:br>
            <a:endParaRPr lang="hu-HU" b="1" dirty="0"/>
          </a:p>
        </p:txBody>
      </p:sp>
      <p:pic>
        <p:nvPicPr>
          <p:cNvPr id="6" name="Kép helye 5"/>
          <p:cNvPicPr>
            <a:picLocks noGrp="1" noChangeAspect="1"/>
          </p:cNvPicPr>
          <p:nvPr>
            <p:ph type="pic" idx="1"/>
          </p:nvPr>
        </p:nvPicPr>
        <p:blipFill>
          <a:blip r:embed="rId2"/>
          <a:srcRect l="7827" r="7827"/>
          <a:stretch>
            <a:fillRect/>
          </a:stretch>
        </p:blipFill>
        <p:spPr>
          <a:xfrm>
            <a:off x="5286705" y="1660285"/>
            <a:ext cx="6172200" cy="4873625"/>
          </a:xfrm>
          <a:prstGeom prst="rect">
            <a:avLst/>
          </a:prstGeom>
        </p:spPr>
      </p:pic>
      <p:sp>
        <p:nvSpPr>
          <p:cNvPr id="5" name="Szöveg helye 4"/>
          <p:cNvSpPr>
            <a:spLocks noGrp="1"/>
          </p:cNvSpPr>
          <p:nvPr>
            <p:ph type="body" sz="half" idx="2"/>
          </p:nvPr>
        </p:nvSpPr>
        <p:spPr>
          <a:xfrm>
            <a:off x="846819" y="3830245"/>
            <a:ext cx="3932237" cy="2703665"/>
          </a:xfrm>
        </p:spPr>
        <p:txBody>
          <a:bodyPr>
            <a:normAutofit lnSpcReduction="10000"/>
          </a:bodyPr>
          <a:lstStyle/>
          <a:p>
            <a:pPr algn="ctr"/>
            <a:r>
              <a:rPr lang="hu-HU" dirty="0" smtClean="0"/>
              <a:t>Peter </a:t>
            </a:r>
            <a:r>
              <a:rPr lang="hu-HU" dirty="0" err="1" smtClean="0"/>
              <a:t>Fonda</a:t>
            </a:r>
            <a:r>
              <a:rPr lang="hu-HU" dirty="0" smtClean="0"/>
              <a:t>, Jack </a:t>
            </a:r>
            <a:r>
              <a:rPr lang="hu-HU" dirty="0" err="1" smtClean="0"/>
              <a:t>Nicholson</a:t>
            </a:r>
            <a:r>
              <a:rPr lang="hu-HU" dirty="0" smtClean="0"/>
              <a:t> und Dennis </a:t>
            </a:r>
            <a:r>
              <a:rPr lang="hu-HU" dirty="0" err="1" smtClean="0"/>
              <a:t>Hopper</a:t>
            </a:r>
            <a:r>
              <a:rPr lang="hu-HU" dirty="0" smtClean="0"/>
              <a:t> in </a:t>
            </a:r>
            <a:r>
              <a:rPr lang="hu-HU" dirty="0" err="1" smtClean="0"/>
              <a:t>Hoppers</a:t>
            </a:r>
            <a:r>
              <a:rPr lang="hu-HU" dirty="0" smtClean="0"/>
              <a:t> (</a:t>
            </a:r>
            <a:r>
              <a:rPr lang="hu-HU" dirty="0" err="1" smtClean="0"/>
              <a:t>Regie</a:t>
            </a:r>
            <a:r>
              <a:rPr lang="hu-HU" dirty="0" smtClean="0"/>
              <a:t>) </a:t>
            </a:r>
            <a:r>
              <a:rPr lang="hu-HU" dirty="0" err="1" smtClean="0"/>
              <a:t>Kultfilm</a:t>
            </a:r>
            <a:endParaRPr lang="hu-HU" dirty="0"/>
          </a:p>
          <a:p>
            <a:pPr algn="ctr"/>
            <a:r>
              <a:rPr lang="hu-HU" i="1" dirty="0" smtClean="0">
                <a:solidFill>
                  <a:srgbClr val="C00000"/>
                </a:solidFill>
              </a:rPr>
              <a:t>EASY RIDER </a:t>
            </a:r>
            <a:r>
              <a:rPr lang="hu-HU" dirty="0" smtClean="0"/>
              <a:t>(1969)</a:t>
            </a:r>
            <a:endParaRPr lang="hu-HU" dirty="0"/>
          </a:p>
          <a:p>
            <a:pPr algn="ctr"/>
            <a:r>
              <a:rPr lang="hu-HU" dirty="0" err="1" smtClean="0"/>
              <a:t>Durch</a:t>
            </a:r>
            <a:r>
              <a:rPr lang="hu-HU" dirty="0" smtClean="0"/>
              <a:t> den Film </a:t>
            </a:r>
            <a:r>
              <a:rPr lang="hu-HU" dirty="0" err="1" smtClean="0"/>
              <a:t>ist</a:t>
            </a:r>
            <a:r>
              <a:rPr lang="hu-HU" dirty="0" smtClean="0"/>
              <a:t> die </a:t>
            </a:r>
            <a:r>
              <a:rPr lang="hu-HU" dirty="0" err="1" smtClean="0"/>
              <a:t>Rockband</a:t>
            </a:r>
            <a:r>
              <a:rPr lang="hu-HU" dirty="0" smtClean="0"/>
              <a:t> „</a:t>
            </a:r>
            <a:r>
              <a:rPr lang="hu-HU" dirty="0" err="1" smtClean="0"/>
              <a:t>Steppenwolf</a:t>
            </a:r>
            <a:r>
              <a:rPr lang="hu-HU" dirty="0" smtClean="0"/>
              <a:t>” </a:t>
            </a:r>
            <a:r>
              <a:rPr lang="hu-HU" dirty="0" err="1" smtClean="0"/>
              <a:t>weltberühmt</a:t>
            </a:r>
            <a:r>
              <a:rPr lang="hu-HU" dirty="0" smtClean="0"/>
              <a:t> </a:t>
            </a:r>
            <a:r>
              <a:rPr lang="hu-HU" dirty="0" err="1" smtClean="0"/>
              <a:t>geworden</a:t>
            </a:r>
            <a:r>
              <a:rPr lang="hu-HU" dirty="0" smtClean="0"/>
              <a:t> (</a:t>
            </a:r>
            <a:r>
              <a:rPr lang="hu-HU" i="1" dirty="0" smtClean="0"/>
              <a:t>The </a:t>
            </a:r>
            <a:r>
              <a:rPr lang="hu-HU" i="1" dirty="0" err="1" smtClean="0"/>
              <a:t>Pusher</a:t>
            </a:r>
            <a:r>
              <a:rPr lang="hu-HU" i="1" dirty="0" smtClean="0"/>
              <a:t>, Born </a:t>
            </a:r>
            <a:r>
              <a:rPr lang="hu-HU" i="1" dirty="0" err="1" smtClean="0"/>
              <a:t>to</a:t>
            </a:r>
            <a:r>
              <a:rPr lang="hu-HU" i="1" dirty="0" smtClean="0"/>
              <a:t> be </a:t>
            </a:r>
            <a:r>
              <a:rPr lang="hu-HU" i="1" dirty="0" err="1" smtClean="0"/>
              <a:t>wild</a:t>
            </a:r>
            <a:r>
              <a:rPr lang="hu-HU" dirty="0" smtClean="0"/>
              <a:t>), die </a:t>
            </a:r>
            <a:r>
              <a:rPr lang="hu-HU" dirty="0" err="1" smtClean="0"/>
              <a:t>ihren</a:t>
            </a:r>
            <a:r>
              <a:rPr lang="hu-HU" dirty="0" smtClean="0"/>
              <a:t> </a:t>
            </a:r>
            <a:r>
              <a:rPr lang="hu-HU" dirty="0" err="1" smtClean="0"/>
              <a:t>Namen</a:t>
            </a:r>
            <a:r>
              <a:rPr lang="hu-HU" dirty="0" smtClean="0"/>
              <a:t> nach Hermann Hesses </a:t>
            </a:r>
            <a:r>
              <a:rPr lang="hu-HU" dirty="0" err="1" smtClean="0"/>
              <a:t>ebenfalls</a:t>
            </a:r>
            <a:r>
              <a:rPr lang="hu-HU" dirty="0" smtClean="0"/>
              <a:t> </a:t>
            </a:r>
            <a:r>
              <a:rPr lang="hu-HU" dirty="0" err="1" smtClean="0"/>
              <a:t>weltberühmten</a:t>
            </a:r>
            <a:r>
              <a:rPr lang="hu-HU" dirty="0" smtClean="0"/>
              <a:t> </a:t>
            </a:r>
            <a:r>
              <a:rPr lang="hu-HU" dirty="0" err="1" smtClean="0"/>
              <a:t>Roman</a:t>
            </a:r>
            <a:r>
              <a:rPr lang="hu-HU" dirty="0" smtClean="0"/>
              <a:t> </a:t>
            </a:r>
            <a:r>
              <a:rPr lang="hu-HU" b="1" i="1" dirty="0" smtClean="0"/>
              <a:t>Der </a:t>
            </a:r>
            <a:r>
              <a:rPr lang="hu-HU" b="1" i="1" dirty="0" err="1" smtClean="0"/>
              <a:t>Steppenwolf</a:t>
            </a:r>
            <a:r>
              <a:rPr lang="hu-HU" b="1" i="1" dirty="0" smtClean="0"/>
              <a:t> </a:t>
            </a:r>
            <a:r>
              <a:rPr lang="hu-HU" dirty="0" smtClean="0"/>
              <a:t>(1927) </a:t>
            </a:r>
            <a:r>
              <a:rPr lang="hu-HU" dirty="0" err="1" smtClean="0"/>
              <a:t>gewählt</a:t>
            </a:r>
            <a:r>
              <a:rPr lang="hu-HU" dirty="0" smtClean="0"/>
              <a:t> hat.</a:t>
            </a:r>
          </a:p>
          <a:p>
            <a:pPr algn="ctr"/>
            <a:r>
              <a:rPr lang="hu-HU" dirty="0">
                <a:hlinkClick r:id="rId3"/>
              </a:rPr>
              <a:t>https://</a:t>
            </a:r>
            <a:r>
              <a:rPr lang="hu-HU" dirty="0" smtClean="0">
                <a:hlinkClick r:id="rId3"/>
              </a:rPr>
              <a:t>www.youtube.com/watch?v=rMbATaj7Il8</a:t>
            </a:r>
            <a:r>
              <a:rPr lang="hu-HU" dirty="0" smtClean="0"/>
              <a:t> </a:t>
            </a:r>
          </a:p>
          <a:p>
            <a:pPr algn="ctr"/>
            <a:endParaRPr lang="hu-HU" dirty="0"/>
          </a:p>
        </p:txBody>
      </p:sp>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489437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81099"/>
            <a:ext cx="10515600" cy="1325563"/>
          </a:xfrm>
        </p:spPr>
        <p:txBody>
          <a:bodyPr/>
          <a:lstStyle/>
          <a:p>
            <a:pPr algn="ctr"/>
            <a:r>
              <a:rPr lang="hu-HU" b="1" dirty="0" smtClean="0"/>
              <a:t>Allgemeine </a:t>
            </a:r>
            <a:r>
              <a:rPr lang="hu-HU" b="1" dirty="0" err="1" smtClean="0"/>
              <a:t>Kulturbegriffe</a:t>
            </a:r>
            <a:r>
              <a:rPr lang="hu-HU" b="1" dirty="0" smtClean="0"/>
              <a:t/>
            </a:r>
            <a:br>
              <a:rPr lang="hu-HU" b="1" dirty="0" smtClean="0"/>
            </a:br>
            <a:r>
              <a:rPr lang="hu-HU" b="1" dirty="0" smtClean="0"/>
              <a:t>KULTUR </a:t>
            </a:r>
            <a:r>
              <a:rPr lang="hu-HU" sz="2800" b="1" dirty="0" smtClean="0"/>
              <a:t>(DUDEN)</a:t>
            </a:r>
            <a:endParaRPr lang="hu-HU" sz="2800" b="1" dirty="0"/>
          </a:p>
        </p:txBody>
      </p:sp>
      <p:sp>
        <p:nvSpPr>
          <p:cNvPr id="3" name="Tartalom helye 2"/>
          <p:cNvSpPr>
            <a:spLocks noGrp="1"/>
          </p:cNvSpPr>
          <p:nvPr>
            <p:ph idx="1"/>
          </p:nvPr>
        </p:nvSpPr>
        <p:spPr>
          <a:xfrm>
            <a:off x="838200" y="2506662"/>
            <a:ext cx="10515600" cy="4351338"/>
          </a:xfrm>
        </p:spPr>
        <p:txBody>
          <a:bodyPr>
            <a:normAutofit fontScale="47500" lnSpcReduction="20000"/>
          </a:bodyPr>
          <a:lstStyle/>
          <a:p>
            <a:r>
              <a:rPr lang="de-DE" sz="4400" b="1" i="1" dirty="0" smtClean="0"/>
              <a:t>1.</a:t>
            </a:r>
            <a:r>
              <a:rPr lang="hu-HU" sz="4400" b="1" i="1" dirty="0" smtClean="0"/>
              <a:t> </a:t>
            </a:r>
            <a:r>
              <a:rPr lang="de-DE" sz="4400" b="1" i="1" dirty="0" smtClean="0"/>
              <a:t>a. Gesamtheit der geistigen, künstlerischen, gestaltenden Leistungen einer Gemeinschaft als Ausdruck menschlicher Höherentwicklung</a:t>
            </a:r>
          </a:p>
          <a:p>
            <a:r>
              <a:rPr lang="de-DE" sz="4400" b="1" i="1" dirty="0" smtClean="0"/>
              <a:t>b. Gesamtheit der von einer bestimmten Gemeinschaft auf einem bestimmten Gebiet während einer bestimmten Epoche geschaffenen, charakteristischen geistigen, künstlerischen, gestaltenden Leistungen</a:t>
            </a:r>
          </a:p>
          <a:p>
            <a:endParaRPr lang="de-DE" dirty="0" smtClean="0"/>
          </a:p>
          <a:p>
            <a:pPr marL="0" indent="0">
              <a:buNone/>
            </a:pPr>
            <a:r>
              <a:rPr lang="de-DE" sz="2500" dirty="0" smtClean="0"/>
              <a:t>2.</a:t>
            </a:r>
            <a:r>
              <a:rPr lang="hu-HU" sz="2500" dirty="0" smtClean="0"/>
              <a:t>	</a:t>
            </a:r>
            <a:r>
              <a:rPr lang="de-DE" sz="2500" dirty="0" smtClean="0"/>
              <a:t>a. Verfeinerung, </a:t>
            </a:r>
            <a:r>
              <a:rPr lang="de-DE" sz="2500" dirty="0" err="1" smtClean="0"/>
              <a:t>Kultiviertheit</a:t>
            </a:r>
            <a:r>
              <a:rPr lang="de-DE" sz="2500" dirty="0" smtClean="0"/>
              <a:t> einer menschlichen Betätigung, Äußerung, Hervorbringung</a:t>
            </a:r>
          </a:p>
          <a:p>
            <a:pPr marL="0" indent="0">
              <a:buNone/>
            </a:pPr>
            <a:r>
              <a:rPr lang="hu-HU" sz="2500" dirty="0" smtClean="0"/>
              <a:t>	</a:t>
            </a:r>
            <a:r>
              <a:rPr lang="de-DE" sz="2500" dirty="0" smtClean="0"/>
              <a:t>b. </a:t>
            </a:r>
            <a:r>
              <a:rPr lang="de-DE" sz="2500" dirty="0" err="1" smtClean="0"/>
              <a:t>Kultiviertheit</a:t>
            </a:r>
            <a:r>
              <a:rPr lang="de-DE" sz="2500" dirty="0" smtClean="0"/>
              <a:t> einer Person</a:t>
            </a:r>
          </a:p>
          <a:p>
            <a:pPr marL="0" indent="0">
              <a:buNone/>
            </a:pPr>
            <a:r>
              <a:rPr lang="de-DE" sz="2500" dirty="0" smtClean="0"/>
              <a:t>3.</a:t>
            </a:r>
            <a:r>
              <a:rPr lang="hu-HU" sz="2500" dirty="0" smtClean="0"/>
              <a:t>	</a:t>
            </a:r>
            <a:r>
              <a:rPr lang="de-DE" sz="2500" dirty="0" smtClean="0"/>
              <a:t>a.  (Landwirtschaft, Gartenbau) das Kultivieren des Bodens</a:t>
            </a:r>
          </a:p>
          <a:p>
            <a:pPr marL="0" indent="0">
              <a:buNone/>
            </a:pPr>
            <a:r>
              <a:rPr lang="hu-HU" sz="2500" dirty="0" smtClean="0"/>
              <a:t>	</a:t>
            </a:r>
            <a:r>
              <a:rPr lang="de-DE" sz="2500" dirty="0" smtClean="0"/>
              <a:t>b.  (Landwirtschaft, Gartenbau) das Kultivieren</a:t>
            </a:r>
          </a:p>
          <a:p>
            <a:pPr marL="0" indent="0">
              <a:buNone/>
            </a:pPr>
            <a:r>
              <a:rPr lang="de-DE" sz="2500" dirty="0" smtClean="0"/>
              <a:t>4. </a:t>
            </a:r>
            <a:r>
              <a:rPr lang="hu-HU" sz="2500" dirty="0" smtClean="0"/>
              <a:t>	</a:t>
            </a:r>
            <a:r>
              <a:rPr lang="de-DE" sz="2500" dirty="0" smtClean="0"/>
              <a:t>(Landwirtschaft, Gartenbau, Forstwirtschaft) auf größeren Flächen kultivierte junge Pflanzen</a:t>
            </a:r>
          </a:p>
          <a:p>
            <a:pPr marL="0" indent="0">
              <a:buNone/>
            </a:pPr>
            <a:r>
              <a:rPr lang="de-DE" sz="2500" dirty="0" smtClean="0"/>
              <a:t>5. </a:t>
            </a:r>
            <a:r>
              <a:rPr lang="hu-HU" sz="2500" dirty="0" smtClean="0"/>
              <a:t>	</a:t>
            </a:r>
            <a:r>
              <a:rPr lang="de-DE" sz="2500" dirty="0" smtClean="0"/>
              <a:t>(Biologie, Medizin) auf geeigneten Nährböden in besonderen Gefäßen gezüchtete Gesamtheit von Mikroorganismen oder</a:t>
            </a:r>
            <a:r>
              <a:rPr lang="hu-HU" sz="2500" dirty="0" smtClean="0"/>
              <a:t> </a:t>
            </a:r>
            <a:r>
              <a:rPr lang="de-DE" sz="2500" dirty="0" smtClean="0"/>
              <a:t>Gewebszellen</a:t>
            </a:r>
          </a:p>
          <a:p>
            <a:endParaRPr lang="hu-HU" sz="4200" dirty="0" smtClean="0"/>
          </a:p>
          <a:p>
            <a:pPr algn="ctr"/>
            <a:r>
              <a:rPr lang="de-DE" sz="4200" dirty="0" smtClean="0"/>
              <a:t>Herkunft: lateinisch </a:t>
            </a:r>
            <a:r>
              <a:rPr lang="hu-HU" sz="4200" dirty="0" smtClean="0"/>
              <a:t>„</a:t>
            </a:r>
            <a:r>
              <a:rPr lang="de-DE" sz="4200" dirty="0" err="1" smtClean="0"/>
              <a:t>cultura</a:t>
            </a:r>
            <a:r>
              <a:rPr lang="hu-HU" sz="4200" dirty="0" smtClean="0"/>
              <a:t>” </a:t>
            </a:r>
            <a:r>
              <a:rPr lang="de-DE" sz="4200" dirty="0" smtClean="0"/>
              <a:t>= Landbau; Pflege (des Körpers und Geistes), zu: </a:t>
            </a:r>
            <a:r>
              <a:rPr lang="de-DE" sz="4200" dirty="0" err="1" smtClean="0"/>
              <a:t>cultum</a:t>
            </a:r>
            <a:r>
              <a:rPr lang="de-DE" sz="4200" dirty="0" smtClean="0"/>
              <a:t> (DUDEN) </a:t>
            </a:r>
            <a:endParaRPr lang="hu-HU" sz="4200" dirty="0" smtClean="0"/>
          </a:p>
          <a:p>
            <a:pPr marL="0" indent="0" algn="ctr">
              <a:buNone/>
            </a:pPr>
            <a:r>
              <a:rPr lang="de-DE" sz="4200" dirty="0" smtClean="0">
                <a:solidFill>
                  <a:srgbClr val="C00000"/>
                </a:solidFill>
              </a:rPr>
              <a:t>Dieses Wort gehört zum Wortschatz des Zertifikats Deutsch</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1430749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970088"/>
            <a:ext cx="10515600" cy="1325563"/>
          </a:xfrm>
        </p:spPr>
        <p:txBody>
          <a:bodyPr/>
          <a:lstStyle/>
          <a:p>
            <a:pPr algn="ctr"/>
            <a:r>
              <a:rPr lang="hu-HU" b="1" dirty="0" smtClean="0"/>
              <a:t>KULTUR </a:t>
            </a:r>
            <a:r>
              <a:rPr lang="hu-HU" sz="2800" b="1" dirty="0" smtClean="0"/>
              <a:t>(DWDS)</a:t>
            </a:r>
            <a:endParaRPr lang="hu-HU" sz="2800" b="1" dirty="0"/>
          </a:p>
        </p:txBody>
      </p:sp>
      <p:sp>
        <p:nvSpPr>
          <p:cNvPr id="3" name="Tartalom helye 2"/>
          <p:cNvSpPr>
            <a:spLocks noGrp="1"/>
          </p:cNvSpPr>
          <p:nvPr>
            <p:ph idx="1"/>
          </p:nvPr>
        </p:nvSpPr>
        <p:spPr>
          <a:xfrm>
            <a:off x="838200" y="2195100"/>
            <a:ext cx="10515600" cy="4351338"/>
          </a:xfrm>
        </p:spPr>
        <p:txBody>
          <a:bodyPr>
            <a:normAutofit fontScale="32500" lnSpcReduction="20000"/>
          </a:bodyPr>
          <a:lstStyle/>
          <a:p>
            <a:pPr marL="0" indent="0">
              <a:buNone/>
            </a:pPr>
            <a:r>
              <a:rPr lang="de-DE" sz="7400" b="1" i="1" dirty="0" smtClean="0"/>
              <a:t>1</a:t>
            </a:r>
            <a:r>
              <a:rPr lang="hu-HU" sz="7400" b="1" i="1" dirty="0" smtClean="0"/>
              <a:t>. </a:t>
            </a:r>
            <a:r>
              <a:rPr lang="de-DE" sz="7400" b="1" i="1" dirty="0" smtClean="0"/>
              <a:t>Gesamtheit der von der Menschheit im Prozess ihrer Auseinandersetzung mit der Umwelt geschaffenen und ihrer Höherentwicklung dienenden materiellen Güter sowie der geistigen, künstlerischen und moralischen Werte ohne Plural </a:t>
            </a:r>
          </a:p>
          <a:p>
            <a:pPr marL="0" indent="0">
              <a:buNone/>
            </a:pPr>
            <a:r>
              <a:rPr lang="de-DE" sz="7400" b="1" i="1" dirty="0" smtClean="0"/>
              <a:t>a, der Einfluss von Kultur und Zivilisation auf unser Leben </a:t>
            </a:r>
          </a:p>
          <a:p>
            <a:pPr marL="0" indent="0">
              <a:buNone/>
            </a:pPr>
            <a:r>
              <a:rPr lang="de-DE" sz="7400" b="1" i="1" dirty="0" smtClean="0"/>
              <a:t>b, besondere Art und Höhe von 1 a bei bestimmten Völkern, in bestimmten Epochen: eine frühe, humanistische, christliche, eigenständige Kultur </a:t>
            </a:r>
          </a:p>
          <a:p>
            <a:pPr marL="0" indent="0">
              <a:buNone/>
            </a:pPr>
            <a:r>
              <a:rPr lang="de-DE" sz="4900" dirty="0" smtClean="0"/>
              <a:t>C</a:t>
            </a:r>
            <a:r>
              <a:rPr lang="hu-HU" sz="4900" dirty="0" smtClean="0"/>
              <a:t>, </a:t>
            </a:r>
            <a:r>
              <a:rPr lang="de-DE" sz="4900" dirty="0" smtClean="0"/>
              <a:t>verfeinerte, kultivierte Form, Gepflegtheit auf einem bestimmten Gebiet ohne Plural: die Kultur des Wohnens, Tanzes, Gesangs, verfeinerte Lebensart, Gesittung, Bildung: er hat Kultur </a:t>
            </a:r>
          </a:p>
          <a:p>
            <a:pPr marL="0" indent="0">
              <a:buNone/>
            </a:pPr>
            <a:r>
              <a:rPr lang="de-DE" sz="4900" dirty="0" smtClean="0"/>
              <a:t>2</a:t>
            </a:r>
            <a:r>
              <a:rPr lang="hu-HU" sz="4900" dirty="0" smtClean="0"/>
              <a:t> </a:t>
            </a:r>
            <a:r>
              <a:rPr lang="de-DE" sz="4900" dirty="0" smtClean="0"/>
              <a:t>Landwirtschaft, Gartenbau, Forstwirtschaft ohne Plural   </a:t>
            </a:r>
            <a:endParaRPr lang="hu-HU" sz="4900" dirty="0" smtClean="0"/>
          </a:p>
          <a:p>
            <a:pPr marL="0" indent="0">
              <a:buNone/>
            </a:pPr>
            <a:r>
              <a:rPr lang="de-DE" sz="4900" dirty="0" smtClean="0"/>
              <a:t>A</a:t>
            </a:r>
            <a:r>
              <a:rPr lang="hu-HU" sz="4900" dirty="0" smtClean="0"/>
              <a:t>, </a:t>
            </a:r>
            <a:r>
              <a:rPr lang="de-DE" sz="4900" dirty="0" smtClean="0"/>
              <a:t>Bebauung des Bodens, Bodenbearbeitung: die Kultur des Bodens muss verbessert werden </a:t>
            </a:r>
          </a:p>
          <a:p>
            <a:pPr marL="0" indent="0">
              <a:buNone/>
            </a:pPr>
            <a:r>
              <a:rPr lang="de-DE" sz="4900" dirty="0" smtClean="0"/>
              <a:t>B</a:t>
            </a:r>
            <a:r>
              <a:rPr lang="hu-HU" sz="4900" dirty="0" smtClean="0"/>
              <a:t>, </a:t>
            </a:r>
            <a:r>
              <a:rPr lang="de-DE" sz="4900" dirty="0" smtClean="0"/>
              <a:t>Anbau und Pflege von Pflanzen, besonders der Nahrung dienender Pflanzen: dieser Boden ist nicht zur Kultur von Erdbeeren geeignet </a:t>
            </a:r>
          </a:p>
          <a:p>
            <a:pPr marL="0" indent="0">
              <a:buNone/>
            </a:pPr>
            <a:r>
              <a:rPr lang="de-DE" sz="4900" dirty="0" smtClean="0"/>
              <a:t>3</a:t>
            </a:r>
            <a:r>
              <a:rPr lang="hu-HU" sz="4900" dirty="0"/>
              <a:t> </a:t>
            </a:r>
            <a:r>
              <a:rPr lang="de-DE" sz="4900" dirty="0" smtClean="0"/>
              <a:t>Landwirtschaft, Gartenbau, Forstwirtschaft das Angebaute: die Kulturen der LPG stehen gut </a:t>
            </a:r>
            <a:r>
              <a:rPr lang="hu-HU" sz="4900" dirty="0" smtClean="0"/>
              <a:t>, </a:t>
            </a:r>
            <a:r>
              <a:rPr lang="de-DE" sz="4900" dirty="0" smtClean="0"/>
              <a:t>junger, künstlich angelegter Baumbestand: die Kultur des Laubwaldes </a:t>
            </a:r>
            <a:endParaRPr lang="hu-HU" sz="4900" dirty="0" smtClean="0"/>
          </a:p>
          <a:p>
            <a:pPr marL="0" indent="0">
              <a:buNone/>
            </a:pPr>
            <a:r>
              <a:rPr lang="de-DE" sz="4900" dirty="0" smtClean="0"/>
              <a:t>4</a:t>
            </a:r>
            <a:r>
              <a:rPr lang="hu-HU" sz="4900" dirty="0"/>
              <a:t> </a:t>
            </a:r>
            <a:r>
              <a:rPr lang="de-DE" sz="4900" dirty="0" smtClean="0"/>
              <a:t>Biologie auf geeigneten Nährböden gezüchtete Kleinstlebewesen, besonders Bakterien: eine Kultur von Bakterien, Viren anlegen </a:t>
            </a:r>
          </a:p>
          <a:p>
            <a:endParaRPr lang="de-DE" sz="4900" dirty="0" smtClean="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378680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1250560"/>
            <a:ext cx="10515600" cy="1325563"/>
          </a:xfrm>
        </p:spPr>
        <p:txBody>
          <a:bodyPr/>
          <a:lstStyle/>
          <a:p>
            <a:pPr algn="ctr"/>
            <a:r>
              <a:rPr lang="hu-HU" b="1" dirty="0" smtClean="0"/>
              <a:t>KULTUREN… </a:t>
            </a:r>
            <a:r>
              <a:rPr lang="hu-HU" sz="2800" b="1" dirty="0" smtClean="0"/>
              <a:t>(DWDS)</a:t>
            </a:r>
            <a:endParaRPr lang="hu-HU" sz="2800" b="1" dirty="0"/>
          </a:p>
        </p:txBody>
      </p:sp>
      <p:sp>
        <p:nvSpPr>
          <p:cNvPr id="3" name="Tartalom helye 2"/>
          <p:cNvSpPr>
            <a:spLocks noGrp="1"/>
          </p:cNvSpPr>
          <p:nvPr>
            <p:ph idx="1"/>
          </p:nvPr>
        </p:nvSpPr>
        <p:spPr>
          <a:xfrm>
            <a:off x="777815" y="2576123"/>
            <a:ext cx="10515600" cy="4351338"/>
          </a:xfrm>
        </p:spPr>
        <p:txBody>
          <a:bodyPr/>
          <a:lstStyle/>
          <a:p>
            <a:pPr marL="0" indent="0">
              <a:buNone/>
            </a:pPr>
            <a:r>
              <a:rPr lang="hu-HU" dirty="0" err="1" smtClean="0">
                <a:solidFill>
                  <a:srgbClr val="C00000"/>
                </a:solidFill>
              </a:rPr>
              <a:t>Agrikultur</a:t>
            </a:r>
            <a:r>
              <a:rPr lang="hu-HU" dirty="0">
                <a:solidFill>
                  <a:srgbClr val="C00000"/>
                </a:solidFill>
              </a:rPr>
              <a:t>, </a:t>
            </a:r>
            <a:r>
              <a:rPr lang="hu-HU" dirty="0" err="1">
                <a:solidFill>
                  <a:srgbClr val="C00000"/>
                </a:solidFill>
              </a:rPr>
              <a:t>Arbeitskultur</a:t>
            </a:r>
            <a:r>
              <a:rPr lang="hu-HU" dirty="0"/>
              <a:t>, </a:t>
            </a:r>
            <a:r>
              <a:rPr lang="hu-HU" dirty="0" err="1"/>
              <a:t>Bakterienkultur</a:t>
            </a:r>
            <a:r>
              <a:rPr lang="hu-HU" dirty="0"/>
              <a:t>, </a:t>
            </a:r>
            <a:r>
              <a:rPr lang="hu-HU" dirty="0" err="1"/>
              <a:t>Baukultur</a:t>
            </a:r>
            <a:r>
              <a:rPr lang="hu-HU" dirty="0"/>
              <a:t>, </a:t>
            </a:r>
            <a:r>
              <a:rPr lang="hu-HU" dirty="0" err="1"/>
              <a:t>Baumwollkultur</a:t>
            </a:r>
            <a:r>
              <a:rPr lang="hu-HU" dirty="0"/>
              <a:t>, </a:t>
            </a:r>
            <a:r>
              <a:rPr lang="hu-HU" dirty="0" err="1">
                <a:solidFill>
                  <a:srgbClr val="C00000"/>
                </a:solidFill>
              </a:rPr>
              <a:t>Bodenkultur</a:t>
            </a:r>
            <a:r>
              <a:rPr lang="hu-HU" dirty="0">
                <a:solidFill>
                  <a:srgbClr val="C00000"/>
                </a:solidFill>
              </a:rPr>
              <a:t>, </a:t>
            </a:r>
            <a:r>
              <a:rPr lang="hu-HU" dirty="0" err="1" smtClean="0">
                <a:solidFill>
                  <a:srgbClr val="C00000"/>
                </a:solidFill>
              </a:rPr>
              <a:t>Esskultur</a:t>
            </a:r>
            <a:r>
              <a:rPr lang="hu-HU" dirty="0" smtClean="0"/>
              <a:t>, </a:t>
            </a:r>
            <a:r>
              <a:rPr lang="hu-HU" dirty="0" err="1"/>
              <a:t>Forstkultur</a:t>
            </a:r>
            <a:r>
              <a:rPr lang="hu-HU" dirty="0"/>
              <a:t>, </a:t>
            </a:r>
            <a:r>
              <a:rPr lang="hu-HU" dirty="0" err="1">
                <a:solidFill>
                  <a:srgbClr val="C00000"/>
                </a:solidFill>
              </a:rPr>
              <a:t>Frühkultur</a:t>
            </a:r>
            <a:r>
              <a:rPr lang="hu-HU" dirty="0"/>
              <a:t>, </a:t>
            </a:r>
            <a:r>
              <a:rPr lang="hu-HU" dirty="0" err="1"/>
              <a:t>Gaststättenkultur</a:t>
            </a:r>
            <a:r>
              <a:rPr lang="hu-HU" dirty="0"/>
              <a:t>, </a:t>
            </a:r>
            <a:r>
              <a:rPr lang="hu-HU" dirty="0" err="1"/>
              <a:t>Gemüsekultur</a:t>
            </a:r>
            <a:r>
              <a:rPr lang="hu-HU" dirty="0"/>
              <a:t>, </a:t>
            </a:r>
            <a:r>
              <a:rPr lang="hu-HU" dirty="0" err="1"/>
              <a:t>Gesangskultur</a:t>
            </a:r>
            <a:r>
              <a:rPr lang="hu-HU" dirty="0"/>
              <a:t>, </a:t>
            </a:r>
            <a:r>
              <a:rPr lang="hu-HU" dirty="0" err="1">
                <a:solidFill>
                  <a:srgbClr val="C00000"/>
                </a:solidFill>
              </a:rPr>
              <a:t>Hochkultur</a:t>
            </a:r>
            <a:r>
              <a:rPr lang="hu-HU" dirty="0"/>
              <a:t>, </a:t>
            </a:r>
            <a:r>
              <a:rPr lang="hu-HU" dirty="0" err="1"/>
              <a:t>Hydrokultur</a:t>
            </a:r>
            <a:r>
              <a:rPr lang="hu-HU" dirty="0"/>
              <a:t>, </a:t>
            </a:r>
            <a:r>
              <a:rPr lang="hu-HU" dirty="0" err="1"/>
              <a:t>Intensivkultur</a:t>
            </a:r>
            <a:r>
              <a:rPr lang="hu-HU" dirty="0"/>
              <a:t>, </a:t>
            </a:r>
            <a:r>
              <a:rPr lang="hu-HU" dirty="0" err="1" smtClean="0">
                <a:solidFill>
                  <a:srgbClr val="C00000"/>
                </a:solidFill>
              </a:rPr>
              <a:t>Körperkultur</a:t>
            </a:r>
            <a:r>
              <a:rPr lang="hu-HU" dirty="0" smtClean="0">
                <a:solidFill>
                  <a:srgbClr val="C00000"/>
                </a:solidFill>
              </a:rPr>
              <a:t>, </a:t>
            </a:r>
            <a:r>
              <a:rPr lang="hu-HU" dirty="0" err="1">
                <a:solidFill>
                  <a:srgbClr val="C00000"/>
                </a:solidFill>
              </a:rPr>
              <a:t>Landeskultur</a:t>
            </a:r>
            <a:r>
              <a:rPr lang="hu-HU" dirty="0"/>
              <a:t>, </a:t>
            </a:r>
            <a:r>
              <a:rPr lang="hu-HU" dirty="0" err="1"/>
              <a:t>Monokultur</a:t>
            </a:r>
            <a:r>
              <a:rPr lang="hu-HU" dirty="0"/>
              <a:t>, </a:t>
            </a:r>
            <a:r>
              <a:rPr lang="hu-HU" dirty="0" err="1"/>
              <a:t>Nacktkultur</a:t>
            </a:r>
            <a:r>
              <a:rPr lang="hu-HU" dirty="0"/>
              <a:t>, </a:t>
            </a:r>
            <a:r>
              <a:rPr lang="hu-HU" dirty="0" err="1">
                <a:solidFill>
                  <a:srgbClr val="C00000"/>
                </a:solidFill>
              </a:rPr>
              <a:t>Nationalkultur</a:t>
            </a:r>
            <a:r>
              <a:rPr lang="hu-HU" dirty="0"/>
              <a:t>, </a:t>
            </a:r>
            <a:r>
              <a:rPr lang="hu-HU" dirty="0" err="1"/>
              <a:t>Obstkultur</a:t>
            </a:r>
            <a:r>
              <a:rPr lang="hu-HU" dirty="0"/>
              <a:t>, </a:t>
            </a:r>
            <a:r>
              <a:rPr lang="hu-HU" dirty="0" err="1"/>
              <a:t>Pflanzenkultur</a:t>
            </a:r>
            <a:r>
              <a:rPr lang="hu-HU" dirty="0"/>
              <a:t>, </a:t>
            </a:r>
            <a:r>
              <a:rPr lang="hu-HU" dirty="0" err="1"/>
              <a:t>Pilzkultur</a:t>
            </a:r>
            <a:r>
              <a:rPr lang="hu-HU" dirty="0"/>
              <a:t>, </a:t>
            </a:r>
            <a:r>
              <a:rPr lang="hu-HU" dirty="0" err="1"/>
              <a:t>Produktionskultur</a:t>
            </a:r>
            <a:r>
              <a:rPr lang="hu-HU" dirty="0"/>
              <a:t>, </a:t>
            </a:r>
            <a:r>
              <a:rPr lang="hu-HU" dirty="0" err="1"/>
              <a:t>Raumkultur</a:t>
            </a:r>
            <a:r>
              <a:rPr lang="hu-HU" dirty="0"/>
              <a:t>, </a:t>
            </a:r>
            <a:r>
              <a:rPr lang="hu-HU" dirty="0" err="1"/>
              <a:t>Reinkultur</a:t>
            </a:r>
            <a:r>
              <a:rPr lang="hu-HU" dirty="0"/>
              <a:t>, </a:t>
            </a:r>
            <a:r>
              <a:rPr lang="hu-HU" dirty="0" err="1"/>
              <a:t>Reisekultur</a:t>
            </a:r>
            <a:r>
              <a:rPr lang="hu-HU" dirty="0"/>
              <a:t>, </a:t>
            </a:r>
            <a:r>
              <a:rPr lang="hu-HU" dirty="0" err="1"/>
              <a:t>Rosenkultur</a:t>
            </a:r>
            <a:r>
              <a:rPr lang="hu-HU" dirty="0"/>
              <a:t>, </a:t>
            </a:r>
            <a:r>
              <a:rPr lang="hu-HU" dirty="0" err="1"/>
              <a:t>Rübenkultur</a:t>
            </a:r>
            <a:r>
              <a:rPr lang="hu-HU" dirty="0"/>
              <a:t>, </a:t>
            </a:r>
            <a:r>
              <a:rPr lang="hu-HU" dirty="0" err="1"/>
              <a:t>Samenkultur</a:t>
            </a:r>
            <a:r>
              <a:rPr lang="hu-HU" dirty="0"/>
              <a:t>, </a:t>
            </a:r>
            <a:r>
              <a:rPr lang="hu-HU" dirty="0" err="1"/>
              <a:t>Spezialkultur</a:t>
            </a:r>
            <a:r>
              <a:rPr lang="hu-HU" dirty="0"/>
              <a:t>, </a:t>
            </a:r>
            <a:r>
              <a:rPr lang="hu-HU" dirty="0" err="1">
                <a:solidFill>
                  <a:srgbClr val="C00000"/>
                </a:solidFill>
              </a:rPr>
              <a:t>Sprachkultur</a:t>
            </a:r>
            <a:r>
              <a:rPr lang="hu-HU" dirty="0"/>
              <a:t>, </a:t>
            </a:r>
            <a:r>
              <a:rPr lang="hu-HU" dirty="0" err="1"/>
              <a:t>Tabakkultur</a:t>
            </a:r>
            <a:r>
              <a:rPr lang="hu-HU" dirty="0"/>
              <a:t>, </a:t>
            </a:r>
            <a:r>
              <a:rPr lang="hu-HU" dirty="0" err="1">
                <a:solidFill>
                  <a:srgbClr val="C00000"/>
                </a:solidFill>
              </a:rPr>
              <a:t>Unkultur</a:t>
            </a:r>
            <a:r>
              <a:rPr lang="hu-HU" dirty="0"/>
              <a:t>, </a:t>
            </a:r>
            <a:r>
              <a:rPr lang="hu-HU" dirty="0" err="1"/>
              <a:t>Verkaufskultur</a:t>
            </a:r>
            <a:r>
              <a:rPr lang="hu-HU" dirty="0"/>
              <a:t>, </a:t>
            </a:r>
            <a:r>
              <a:rPr lang="hu-HU" dirty="0" err="1">
                <a:solidFill>
                  <a:srgbClr val="C00000"/>
                </a:solidFill>
              </a:rPr>
              <a:t>Volkskultur</a:t>
            </a:r>
            <a:r>
              <a:rPr lang="hu-HU" dirty="0"/>
              <a:t>, </a:t>
            </a:r>
            <a:r>
              <a:rPr lang="hu-HU" dirty="0" err="1"/>
              <a:t>Winterkultur</a:t>
            </a:r>
            <a:r>
              <a:rPr lang="hu-HU" dirty="0"/>
              <a:t>, </a:t>
            </a:r>
            <a:r>
              <a:rPr lang="hu-HU" dirty="0" err="1">
                <a:solidFill>
                  <a:srgbClr val="C00000"/>
                </a:solidFill>
              </a:rPr>
              <a:t>Wohnkultur</a:t>
            </a:r>
            <a:r>
              <a:rPr lang="hu-HU" dirty="0"/>
              <a:t>, </a:t>
            </a:r>
            <a:r>
              <a:rPr lang="hu-HU" dirty="0" err="1"/>
              <a:t>Zwischenkultur</a:t>
            </a:r>
            <a:r>
              <a:rPr lang="hu-HU" dirty="0"/>
              <a:t> </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645161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81099"/>
            <a:ext cx="10515600" cy="1325563"/>
          </a:xfrm>
        </p:spPr>
        <p:txBody>
          <a:bodyPr/>
          <a:lstStyle/>
          <a:p>
            <a:pPr algn="ctr"/>
            <a:r>
              <a:rPr lang="hu-HU" b="1" dirty="0" err="1" smtClean="0"/>
              <a:t>Einige</a:t>
            </a:r>
            <a:r>
              <a:rPr lang="hu-HU" b="1" dirty="0" smtClean="0"/>
              <a:t> </a:t>
            </a:r>
            <a:r>
              <a:rPr lang="hu-HU" b="1" dirty="0" err="1" smtClean="0"/>
              <a:t>Komposita</a:t>
            </a:r>
            <a:r>
              <a:rPr lang="hu-HU" b="1" dirty="0" smtClean="0"/>
              <a:t> mit KULTUR </a:t>
            </a:r>
            <a:r>
              <a:rPr lang="hu-HU" sz="2800" b="1" dirty="0" smtClean="0"/>
              <a:t>(DWDS)</a:t>
            </a:r>
            <a:endParaRPr lang="hu-HU" sz="2800" b="1" dirty="0"/>
          </a:p>
        </p:txBody>
      </p:sp>
      <p:sp>
        <p:nvSpPr>
          <p:cNvPr id="3" name="Tartalom helye 2"/>
          <p:cNvSpPr>
            <a:spLocks noGrp="1"/>
          </p:cNvSpPr>
          <p:nvPr>
            <p:ph idx="1"/>
          </p:nvPr>
        </p:nvSpPr>
        <p:spPr>
          <a:xfrm>
            <a:off x="838200" y="2506662"/>
            <a:ext cx="10515600" cy="4351338"/>
          </a:xfrm>
        </p:spPr>
        <p:txBody>
          <a:bodyPr>
            <a:normAutofit fontScale="85000" lnSpcReduction="10000"/>
          </a:bodyPr>
          <a:lstStyle/>
          <a:p>
            <a:pPr marL="0" indent="0">
              <a:buNone/>
            </a:pPr>
            <a:r>
              <a:rPr lang="hu-HU" dirty="0" err="1"/>
              <a:t>Kulturabgabe</a:t>
            </a:r>
            <a:r>
              <a:rPr lang="hu-HU" dirty="0"/>
              <a:t>, </a:t>
            </a:r>
            <a:r>
              <a:rPr lang="hu-HU" dirty="0" err="1"/>
              <a:t>Kulturabkommen</a:t>
            </a:r>
            <a:r>
              <a:rPr lang="hu-HU" dirty="0"/>
              <a:t>, </a:t>
            </a:r>
            <a:r>
              <a:rPr lang="hu-HU" dirty="0" err="1"/>
              <a:t>Kulturarbeit</a:t>
            </a:r>
            <a:r>
              <a:rPr lang="hu-HU" dirty="0"/>
              <a:t>, </a:t>
            </a:r>
            <a:r>
              <a:rPr lang="hu-HU" dirty="0" err="1"/>
              <a:t>Kulturattaché</a:t>
            </a:r>
            <a:r>
              <a:rPr lang="hu-HU" dirty="0"/>
              <a:t>, </a:t>
            </a:r>
            <a:r>
              <a:rPr lang="hu-HU" dirty="0" err="1"/>
              <a:t>Kulturaustausch</a:t>
            </a:r>
            <a:r>
              <a:rPr lang="hu-HU" dirty="0"/>
              <a:t>, </a:t>
            </a:r>
            <a:r>
              <a:rPr lang="hu-HU" dirty="0" err="1"/>
              <a:t>Kulturbanause</a:t>
            </a:r>
            <a:r>
              <a:rPr lang="hu-HU" dirty="0"/>
              <a:t>, </a:t>
            </a:r>
            <a:r>
              <a:rPr lang="hu-HU" dirty="0" err="1"/>
              <a:t>Kulturbarbar</a:t>
            </a:r>
            <a:r>
              <a:rPr lang="hu-HU" dirty="0"/>
              <a:t>, </a:t>
            </a:r>
            <a:r>
              <a:rPr lang="hu-HU" dirty="0" err="1"/>
              <a:t>Kulturbarbarei</a:t>
            </a:r>
            <a:r>
              <a:rPr lang="hu-HU" dirty="0"/>
              <a:t>, </a:t>
            </a:r>
            <a:r>
              <a:rPr lang="hu-HU" dirty="0" err="1"/>
              <a:t>Kulturbeilage</a:t>
            </a:r>
            <a:r>
              <a:rPr lang="hu-HU" dirty="0"/>
              <a:t>, </a:t>
            </a:r>
            <a:r>
              <a:rPr lang="hu-HU" dirty="0" err="1"/>
              <a:t>Kulturbeitrag</a:t>
            </a:r>
            <a:r>
              <a:rPr lang="hu-HU" dirty="0"/>
              <a:t>, </a:t>
            </a:r>
            <a:r>
              <a:rPr lang="hu-HU" dirty="0" err="1"/>
              <a:t>Kulturbeutel</a:t>
            </a:r>
            <a:r>
              <a:rPr lang="hu-HU" dirty="0"/>
              <a:t>, </a:t>
            </a:r>
            <a:r>
              <a:rPr lang="hu-HU" dirty="0" err="1"/>
              <a:t>Kulturbild</a:t>
            </a:r>
            <a:r>
              <a:rPr lang="hu-HU" dirty="0"/>
              <a:t>, </a:t>
            </a:r>
            <a:r>
              <a:rPr lang="hu-HU" dirty="0" err="1"/>
              <a:t>Kulturboden</a:t>
            </a:r>
            <a:r>
              <a:rPr lang="hu-HU" dirty="0"/>
              <a:t>, </a:t>
            </a:r>
            <a:r>
              <a:rPr lang="hu-HU" dirty="0" err="1"/>
              <a:t>Kulturbund</a:t>
            </a:r>
            <a:r>
              <a:rPr lang="hu-HU" dirty="0"/>
              <a:t>, </a:t>
            </a:r>
            <a:r>
              <a:rPr lang="hu-HU" dirty="0" err="1"/>
              <a:t>Kulturdenkmal</a:t>
            </a:r>
            <a:r>
              <a:rPr lang="hu-HU" dirty="0"/>
              <a:t>, </a:t>
            </a:r>
            <a:r>
              <a:rPr lang="hu-HU" dirty="0" err="1"/>
              <a:t>Kultureinrichtung</a:t>
            </a:r>
            <a:r>
              <a:rPr lang="hu-HU" dirty="0"/>
              <a:t>, </a:t>
            </a:r>
            <a:r>
              <a:rPr lang="hu-HU" dirty="0" err="1"/>
              <a:t>Kulturensemble</a:t>
            </a:r>
            <a:r>
              <a:rPr lang="hu-HU" dirty="0"/>
              <a:t>, </a:t>
            </a:r>
            <a:r>
              <a:rPr lang="hu-HU" dirty="0" err="1"/>
              <a:t>Kulturepoche</a:t>
            </a:r>
            <a:r>
              <a:rPr lang="hu-HU" dirty="0"/>
              <a:t>, </a:t>
            </a:r>
            <a:r>
              <a:rPr lang="hu-HU" dirty="0" err="1"/>
              <a:t>Kulturerbe</a:t>
            </a:r>
            <a:r>
              <a:rPr lang="hu-HU" dirty="0"/>
              <a:t>, </a:t>
            </a:r>
            <a:r>
              <a:rPr lang="hu-HU" dirty="0" err="1"/>
              <a:t>Kulturfilm</a:t>
            </a:r>
            <a:r>
              <a:rPr lang="hu-HU" dirty="0"/>
              <a:t>, </a:t>
            </a:r>
            <a:r>
              <a:rPr lang="hu-HU" dirty="0" err="1"/>
              <a:t>Kulturflüchter</a:t>
            </a:r>
            <a:r>
              <a:rPr lang="hu-HU" dirty="0"/>
              <a:t>, </a:t>
            </a:r>
            <a:r>
              <a:rPr lang="hu-HU" dirty="0" err="1"/>
              <a:t>Kulturfolger</a:t>
            </a:r>
            <a:r>
              <a:rPr lang="hu-HU" dirty="0"/>
              <a:t>, </a:t>
            </a:r>
            <a:r>
              <a:rPr lang="hu-HU" dirty="0" err="1"/>
              <a:t>Kulturfonds</a:t>
            </a:r>
            <a:r>
              <a:rPr lang="hu-HU" dirty="0"/>
              <a:t>, </a:t>
            </a:r>
            <a:r>
              <a:rPr lang="hu-HU" dirty="0" err="1"/>
              <a:t>Kulturfunktionär</a:t>
            </a:r>
            <a:r>
              <a:rPr lang="hu-HU" dirty="0"/>
              <a:t>, </a:t>
            </a:r>
            <a:r>
              <a:rPr lang="hu-HU" dirty="0" err="1"/>
              <a:t>Kulturgeschichte</a:t>
            </a:r>
            <a:r>
              <a:rPr lang="hu-HU" dirty="0"/>
              <a:t>, </a:t>
            </a:r>
            <a:r>
              <a:rPr lang="hu-HU" dirty="0" err="1"/>
              <a:t>Kulturgruppe</a:t>
            </a:r>
            <a:r>
              <a:rPr lang="hu-HU" dirty="0"/>
              <a:t>, </a:t>
            </a:r>
            <a:r>
              <a:rPr lang="hu-HU" dirty="0" err="1"/>
              <a:t>Kulturgut</a:t>
            </a:r>
            <a:r>
              <a:rPr lang="hu-HU" dirty="0"/>
              <a:t>, </a:t>
            </a:r>
            <a:r>
              <a:rPr lang="hu-HU" dirty="0" err="1"/>
              <a:t>Kulturhaus</a:t>
            </a:r>
            <a:r>
              <a:rPr lang="hu-HU" dirty="0"/>
              <a:t>, </a:t>
            </a:r>
            <a:r>
              <a:rPr lang="hu-HU" dirty="0" err="1">
                <a:solidFill>
                  <a:srgbClr val="C00000"/>
                </a:solidFill>
              </a:rPr>
              <a:t>Kulturkampf</a:t>
            </a:r>
            <a:r>
              <a:rPr lang="hu-HU" dirty="0"/>
              <a:t>, </a:t>
            </a:r>
            <a:r>
              <a:rPr lang="hu-HU" dirty="0" err="1"/>
              <a:t>Kulturkommission</a:t>
            </a:r>
            <a:r>
              <a:rPr lang="hu-HU" dirty="0"/>
              <a:t>, </a:t>
            </a:r>
            <a:r>
              <a:rPr lang="hu-HU" dirty="0" err="1">
                <a:solidFill>
                  <a:srgbClr val="C00000"/>
                </a:solidFill>
              </a:rPr>
              <a:t>Kulturkritik</a:t>
            </a:r>
            <a:r>
              <a:rPr lang="hu-HU" dirty="0">
                <a:solidFill>
                  <a:srgbClr val="C00000"/>
                </a:solidFill>
              </a:rPr>
              <a:t>, </a:t>
            </a:r>
            <a:r>
              <a:rPr lang="hu-HU" dirty="0" err="1">
                <a:solidFill>
                  <a:srgbClr val="C00000"/>
                </a:solidFill>
              </a:rPr>
              <a:t>Kulturkritiker</a:t>
            </a:r>
            <a:r>
              <a:rPr lang="hu-HU" dirty="0">
                <a:solidFill>
                  <a:srgbClr val="C00000"/>
                </a:solidFill>
              </a:rPr>
              <a:t>,</a:t>
            </a:r>
            <a:r>
              <a:rPr lang="hu-HU" dirty="0"/>
              <a:t> </a:t>
            </a:r>
            <a:r>
              <a:rPr lang="hu-HU" dirty="0" err="1"/>
              <a:t>Kulturland</a:t>
            </a:r>
            <a:r>
              <a:rPr lang="hu-HU" dirty="0"/>
              <a:t>, </a:t>
            </a:r>
            <a:r>
              <a:rPr lang="hu-HU" dirty="0" err="1"/>
              <a:t>Kulturlandschaft</a:t>
            </a:r>
            <a:r>
              <a:rPr lang="hu-HU" dirty="0"/>
              <a:t>, </a:t>
            </a:r>
            <a:r>
              <a:rPr lang="hu-HU" dirty="0" err="1"/>
              <a:t>Kulturleben</a:t>
            </a:r>
            <a:r>
              <a:rPr lang="hu-HU" dirty="0"/>
              <a:t>, </a:t>
            </a:r>
            <a:r>
              <a:rPr lang="hu-HU" dirty="0" err="1">
                <a:solidFill>
                  <a:srgbClr val="C00000"/>
                </a:solidFill>
              </a:rPr>
              <a:t>Kulturmensch</a:t>
            </a:r>
            <a:r>
              <a:rPr lang="hu-HU" dirty="0"/>
              <a:t>, </a:t>
            </a:r>
            <a:r>
              <a:rPr lang="hu-HU" dirty="0" err="1"/>
              <a:t>Kulturminister</a:t>
            </a:r>
            <a:r>
              <a:rPr lang="hu-HU" dirty="0"/>
              <a:t>, </a:t>
            </a:r>
            <a:r>
              <a:rPr lang="hu-HU" dirty="0" err="1"/>
              <a:t>Kulturministerium</a:t>
            </a:r>
            <a:r>
              <a:rPr lang="hu-HU" dirty="0"/>
              <a:t>, </a:t>
            </a:r>
            <a:r>
              <a:rPr lang="hu-HU" dirty="0" err="1"/>
              <a:t>Kulturnachricht</a:t>
            </a:r>
            <a:r>
              <a:rPr lang="hu-HU" dirty="0"/>
              <a:t>, </a:t>
            </a:r>
            <a:r>
              <a:rPr lang="hu-HU" dirty="0" err="1">
                <a:solidFill>
                  <a:srgbClr val="C00000"/>
                </a:solidFill>
              </a:rPr>
              <a:t>Kulturnation</a:t>
            </a:r>
            <a:r>
              <a:rPr lang="hu-HU" dirty="0">
                <a:solidFill>
                  <a:srgbClr val="C00000"/>
                </a:solidFill>
              </a:rPr>
              <a:t>, </a:t>
            </a:r>
            <a:r>
              <a:rPr lang="hu-HU" dirty="0" err="1">
                <a:solidFill>
                  <a:srgbClr val="C00000"/>
                </a:solidFill>
              </a:rPr>
              <a:t>Kulturniedergang</a:t>
            </a:r>
            <a:r>
              <a:rPr lang="hu-HU" dirty="0"/>
              <a:t>, </a:t>
            </a:r>
            <a:r>
              <a:rPr lang="hu-HU" dirty="0" err="1"/>
              <a:t>Kulturobmann</a:t>
            </a:r>
            <a:r>
              <a:rPr lang="hu-HU" dirty="0"/>
              <a:t>, </a:t>
            </a:r>
            <a:r>
              <a:rPr lang="hu-HU" dirty="0" err="1"/>
              <a:t>Kulturpalast</a:t>
            </a:r>
            <a:r>
              <a:rPr lang="hu-HU" dirty="0"/>
              <a:t>, </a:t>
            </a:r>
            <a:r>
              <a:rPr lang="hu-HU" dirty="0" err="1"/>
              <a:t>Kulturpark</a:t>
            </a:r>
            <a:r>
              <a:rPr lang="hu-HU" dirty="0"/>
              <a:t>, </a:t>
            </a:r>
            <a:r>
              <a:rPr lang="hu-HU" dirty="0" err="1"/>
              <a:t>Kulturpflanze</a:t>
            </a:r>
            <a:r>
              <a:rPr lang="hu-HU" dirty="0"/>
              <a:t>, </a:t>
            </a:r>
            <a:r>
              <a:rPr lang="hu-HU" dirty="0" err="1">
                <a:solidFill>
                  <a:srgbClr val="C00000"/>
                </a:solidFill>
              </a:rPr>
              <a:t>Kulturpolitik</a:t>
            </a:r>
            <a:r>
              <a:rPr lang="hu-HU" dirty="0"/>
              <a:t>, </a:t>
            </a:r>
            <a:r>
              <a:rPr lang="hu-HU" dirty="0" err="1"/>
              <a:t>Kulturpreis</a:t>
            </a:r>
            <a:r>
              <a:rPr lang="hu-HU" dirty="0"/>
              <a:t>, </a:t>
            </a:r>
            <a:r>
              <a:rPr lang="hu-HU" dirty="0" err="1"/>
              <a:t>Kulturpreisträger</a:t>
            </a:r>
            <a:r>
              <a:rPr lang="hu-HU" dirty="0"/>
              <a:t>, </a:t>
            </a:r>
            <a:r>
              <a:rPr lang="hu-HU" dirty="0" err="1"/>
              <a:t>Kulturprogramm</a:t>
            </a:r>
            <a:r>
              <a:rPr lang="hu-HU" dirty="0"/>
              <a:t>, </a:t>
            </a:r>
            <a:r>
              <a:rPr lang="hu-HU" dirty="0" err="1"/>
              <a:t>Kulturraum</a:t>
            </a:r>
            <a:r>
              <a:rPr lang="hu-HU" dirty="0"/>
              <a:t>, </a:t>
            </a:r>
            <a:r>
              <a:rPr lang="hu-HU" dirty="0" err="1">
                <a:solidFill>
                  <a:srgbClr val="C00000"/>
                </a:solidFill>
              </a:rPr>
              <a:t>Kulturrevolution</a:t>
            </a:r>
            <a:r>
              <a:rPr lang="hu-HU" dirty="0"/>
              <a:t>, </a:t>
            </a:r>
            <a:r>
              <a:rPr lang="hu-HU" dirty="0" err="1"/>
              <a:t>Kultursaal</a:t>
            </a:r>
            <a:r>
              <a:rPr lang="hu-HU" dirty="0"/>
              <a:t>, </a:t>
            </a:r>
            <a:r>
              <a:rPr lang="hu-HU" dirty="0" err="1">
                <a:solidFill>
                  <a:srgbClr val="C00000"/>
                </a:solidFill>
              </a:rPr>
              <a:t>Kulturschaffende</a:t>
            </a:r>
            <a:r>
              <a:rPr lang="hu-HU" dirty="0">
                <a:solidFill>
                  <a:srgbClr val="C00000"/>
                </a:solidFill>
              </a:rPr>
              <a:t>, </a:t>
            </a:r>
            <a:r>
              <a:rPr lang="hu-HU" dirty="0" err="1">
                <a:solidFill>
                  <a:srgbClr val="C00000"/>
                </a:solidFill>
              </a:rPr>
              <a:t>Kulturschande</a:t>
            </a:r>
            <a:r>
              <a:rPr lang="hu-HU" dirty="0">
                <a:solidFill>
                  <a:srgbClr val="C00000"/>
                </a:solidFill>
              </a:rPr>
              <a:t>, </a:t>
            </a:r>
            <a:r>
              <a:rPr lang="hu-HU" dirty="0" err="1">
                <a:solidFill>
                  <a:srgbClr val="C00000"/>
                </a:solidFill>
              </a:rPr>
              <a:t>Kulturschatz</a:t>
            </a:r>
            <a:r>
              <a:rPr lang="hu-HU" dirty="0">
                <a:solidFill>
                  <a:srgbClr val="C00000"/>
                </a:solidFill>
              </a:rPr>
              <a:t>, </a:t>
            </a:r>
            <a:r>
              <a:rPr lang="hu-HU" dirty="0" err="1">
                <a:solidFill>
                  <a:srgbClr val="C00000"/>
                </a:solidFill>
              </a:rPr>
              <a:t>Kultursprache</a:t>
            </a:r>
            <a:r>
              <a:rPr lang="hu-HU" dirty="0">
                <a:solidFill>
                  <a:srgbClr val="C00000"/>
                </a:solidFill>
              </a:rPr>
              <a:t>, </a:t>
            </a:r>
            <a:r>
              <a:rPr lang="hu-HU" dirty="0" err="1">
                <a:solidFill>
                  <a:srgbClr val="C00000"/>
                </a:solidFill>
              </a:rPr>
              <a:t>Kulturstaat</a:t>
            </a:r>
            <a:r>
              <a:rPr lang="hu-HU" dirty="0"/>
              <a:t>, </a:t>
            </a:r>
            <a:r>
              <a:rPr lang="hu-HU" dirty="0" err="1"/>
              <a:t>Kulturstrick</a:t>
            </a:r>
            <a:r>
              <a:rPr lang="hu-HU" dirty="0"/>
              <a:t>, </a:t>
            </a:r>
            <a:r>
              <a:rPr lang="hu-HU" dirty="0" err="1"/>
              <a:t>Kulturstufe</a:t>
            </a:r>
            <a:r>
              <a:rPr lang="hu-HU" dirty="0"/>
              <a:t>, </a:t>
            </a:r>
            <a:r>
              <a:rPr lang="hu-HU" dirty="0" err="1"/>
              <a:t>Kulturstätte</a:t>
            </a:r>
            <a:r>
              <a:rPr lang="hu-HU" dirty="0"/>
              <a:t>, </a:t>
            </a:r>
            <a:r>
              <a:rPr lang="hu-HU" dirty="0" err="1">
                <a:solidFill>
                  <a:srgbClr val="C00000"/>
                </a:solidFill>
              </a:rPr>
              <a:t>Kulturträger</a:t>
            </a:r>
            <a:r>
              <a:rPr lang="hu-HU" dirty="0"/>
              <a:t>, </a:t>
            </a:r>
            <a:r>
              <a:rPr lang="hu-HU" dirty="0" err="1"/>
              <a:t>Kulturveranstaltung</a:t>
            </a:r>
            <a:r>
              <a:rPr lang="hu-HU" dirty="0"/>
              <a:t>, </a:t>
            </a:r>
            <a:r>
              <a:rPr lang="hu-HU" dirty="0" err="1">
                <a:solidFill>
                  <a:srgbClr val="C00000"/>
                </a:solidFill>
              </a:rPr>
              <a:t>Kulturverfall</a:t>
            </a:r>
            <a:r>
              <a:rPr lang="hu-HU" dirty="0">
                <a:solidFill>
                  <a:srgbClr val="C00000"/>
                </a:solidFill>
              </a:rPr>
              <a:t>, </a:t>
            </a:r>
            <a:r>
              <a:rPr lang="hu-HU" dirty="0" err="1">
                <a:solidFill>
                  <a:srgbClr val="C00000"/>
                </a:solidFill>
              </a:rPr>
              <a:t>Kulturvolk</a:t>
            </a:r>
            <a:r>
              <a:rPr lang="hu-HU" dirty="0">
                <a:solidFill>
                  <a:srgbClr val="C00000"/>
                </a:solidFill>
              </a:rPr>
              <a:t>, </a:t>
            </a:r>
            <a:r>
              <a:rPr lang="hu-HU" dirty="0" err="1">
                <a:solidFill>
                  <a:srgbClr val="C00000"/>
                </a:solidFill>
              </a:rPr>
              <a:t>Kulturwert</a:t>
            </a:r>
            <a:r>
              <a:rPr lang="hu-HU" dirty="0">
                <a:solidFill>
                  <a:srgbClr val="C00000"/>
                </a:solidFill>
              </a:rPr>
              <a:t>, </a:t>
            </a:r>
            <a:r>
              <a:rPr lang="hu-HU" dirty="0" err="1">
                <a:solidFill>
                  <a:srgbClr val="C00000"/>
                </a:solidFill>
              </a:rPr>
              <a:t>Kulturwissenschaft</a:t>
            </a:r>
            <a:r>
              <a:rPr lang="hu-HU" dirty="0"/>
              <a:t>, </a:t>
            </a:r>
            <a:r>
              <a:rPr lang="hu-HU" dirty="0" err="1"/>
              <a:t>Kulturzentrum</a:t>
            </a:r>
            <a:r>
              <a:rPr lang="hu-HU" dirty="0"/>
              <a:t>, </a:t>
            </a:r>
            <a:r>
              <a:rPr lang="hu-HU" dirty="0" err="1"/>
              <a:t>kulturfeindlich</a:t>
            </a:r>
            <a:r>
              <a:rPr lang="hu-HU" dirty="0"/>
              <a:t>, </a:t>
            </a:r>
            <a:r>
              <a:rPr lang="hu-HU" dirty="0" err="1"/>
              <a:t>kulturfähig</a:t>
            </a:r>
            <a:r>
              <a:rPr lang="hu-HU" dirty="0"/>
              <a:t>, </a:t>
            </a:r>
            <a:r>
              <a:rPr lang="hu-HU" dirty="0" err="1">
                <a:solidFill>
                  <a:srgbClr val="C00000"/>
                </a:solidFill>
              </a:rPr>
              <a:t>kulturhistorisch</a:t>
            </a:r>
            <a:r>
              <a:rPr lang="hu-HU" dirty="0"/>
              <a:t>, </a:t>
            </a:r>
            <a:r>
              <a:rPr lang="hu-HU" dirty="0" err="1"/>
              <a:t>kulturlos</a:t>
            </a:r>
            <a:r>
              <a:rPr lang="hu-HU" dirty="0"/>
              <a:t>, </a:t>
            </a:r>
            <a:r>
              <a:rPr lang="hu-HU" dirty="0" err="1"/>
              <a:t>kulturpolitisch</a:t>
            </a:r>
            <a:r>
              <a:rPr lang="hu-HU" dirty="0"/>
              <a:t>, </a:t>
            </a:r>
            <a:r>
              <a:rPr lang="hu-HU" dirty="0" err="1"/>
              <a:t>kulturvoll</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303026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81099"/>
            <a:ext cx="10515600" cy="1325563"/>
          </a:xfrm>
        </p:spPr>
        <p:txBody>
          <a:bodyPr/>
          <a:lstStyle/>
          <a:p>
            <a:pPr algn="ctr"/>
            <a:r>
              <a:rPr lang="hu-HU" b="1" dirty="0" smtClean="0"/>
              <a:t>DWDS – </a:t>
            </a:r>
            <a:r>
              <a:rPr lang="hu-HU" b="1" dirty="0" err="1" smtClean="0"/>
              <a:t>Etymologisches</a:t>
            </a:r>
            <a:r>
              <a:rPr lang="hu-HU" b="1" dirty="0" smtClean="0"/>
              <a:t> </a:t>
            </a:r>
            <a:r>
              <a:rPr lang="hu-HU" b="1" dirty="0" err="1" smtClean="0"/>
              <a:t>Wörterbuch</a:t>
            </a:r>
            <a:endParaRPr lang="hu-HU" b="1" dirty="0"/>
          </a:p>
        </p:txBody>
      </p:sp>
      <p:sp>
        <p:nvSpPr>
          <p:cNvPr id="3" name="Tartalom helye 2"/>
          <p:cNvSpPr>
            <a:spLocks noGrp="1"/>
          </p:cNvSpPr>
          <p:nvPr>
            <p:ph idx="1"/>
          </p:nvPr>
        </p:nvSpPr>
        <p:spPr>
          <a:xfrm>
            <a:off x="838200" y="2506662"/>
            <a:ext cx="10515600" cy="4351338"/>
          </a:xfrm>
        </p:spPr>
        <p:txBody>
          <a:bodyPr>
            <a:normAutofit fontScale="70000" lnSpcReduction="20000"/>
          </a:bodyPr>
          <a:lstStyle/>
          <a:p>
            <a:pPr marL="0" indent="0">
              <a:buNone/>
            </a:pPr>
            <a:r>
              <a:rPr lang="de-DE" b="1" dirty="0"/>
              <a:t>Kultur</a:t>
            </a:r>
            <a:r>
              <a:rPr lang="de-DE" dirty="0"/>
              <a:t> f. </a:t>
            </a:r>
            <a:r>
              <a:rPr lang="de-DE" b="1" i="1" dirty="0"/>
              <a:t>‘geistig-sozialer Entwicklungsstand sowie Gesamtheit der Errungenschaften auf geistiger, künstlerischer, humanitärer Ebene’ (häufig bezogen auf eine ethnische Einheit in einem historisch begrenzten Zeitraum, z. B. die Kultur der Griechen),</a:t>
            </a:r>
            <a:r>
              <a:rPr lang="de-DE" dirty="0"/>
              <a:t> ‘verfeinerte, niveauvolle Lebensqualität’, auch (als Fachwort) ‘planvoller Behandlung und Pflege unterliegende land- bzw. forstwirtschaftliche Anlage, Pflanzung, (bakteriologisches) Präparat’. </a:t>
            </a:r>
            <a:r>
              <a:rPr lang="de-DE" b="1" i="1" dirty="0"/>
              <a:t>Der aus lat. </a:t>
            </a:r>
            <a:r>
              <a:rPr lang="de-DE" b="1" i="1" dirty="0" err="1"/>
              <a:t>cultūra</a:t>
            </a:r>
            <a:r>
              <a:rPr lang="de-DE" b="1" i="1" dirty="0"/>
              <a:t> ‘Pflege (des Ackers), Bearbeitung, Bestellung, Anbau, Landbau’, auch ‘geistige Pflege, Ausbildung intellektueller Fähigkeiten, (religiöse, huldigende) Verehrung’ (zu lat. </a:t>
            </a:r>
            <a:r>
              <a:rPr lang="de-DE" b="1" i="1" dirty="0" err="1"/>
              <a:t>colere</a:t>
            </a:r>
            <a:r>
              <a:rPr lang="de-DE" b="1" i="1" dirty="0"/>
              <a:t>, s. </a:t>
            </a:r>
            <a:r>
              <a:rPr lang="de-DE" b="1" i="1" u="sng" dirty="0">
                <a:hlinkClick r:id="rId2"/>
              </a:rPr>
              <a:t>Kult</a:t>
            </a:r>
            <a:r>
              <a:rPr lang="de-DE" b="1" i="1" dirty="0"/>
              <a:t>) entlehnte Ausdruck wird gegen Ende des 17. </a:t>
            </a:r>
            <a:r>
              <a:rPr lang="de-DE" b="1" i="1" dirty="0" err="1"/>
              <a:t>Jhs</a:t>
            </a:r>
            <a:r>
              <a:rPr lang="de-DE" b="1" i="1" dirty="0"/>
              <a:t>. ins Dt. integriert,</a:t>
            </a:r>
            <a:r>
              <a:rPr lang="de-DE" i="1" dirty="0"/>
              <a:t> nachdem er in lat. flektierter Form bereits vorher in dt. Texten üblich war. Er gewinnt zunächst in der 2. Hälfte des 18. </a:t>
            </a:r>
            <a:r>
              <a:rPr lang="de-DE" i="1" dirty="0" err="1"/>
              <a:t>Jhs</a:t>
            </a:r>
            <a:r>
              <a:rPr lang="de-DE" i="1" dirty="0"/>
              <a:t>. mit dem Aufschwung der Land- und Forstwirtschaft an Verbreitung (s. </a:t>
            </a:r>
            <a:r>
              <a:rPr lang="de-DE" i="1" u="sng" dirty="0">
                <a:hlinkClick r:id="rId3"/>
              </a:rPr>
              <a:t>Agrikultur</a:t>
            </a:r>
            <a:r>
              <a:rPr lang="de-DE" i="1" dirty="0"/>
              <a:t>), </a:t>
            </a:r>
            <a:r>
              <a:rPr lang="de-DE" b="1" i="1" dirty="0">
                <a:solidFill>
                  <a:srgbClr val="C00000"/>
                </a:solidFill>
              </a:rPr>
              <a:t>erhält sein eigentliches Gewicht jedoch in seiner </a:t>
            </a:r>
            <a:r>
              <a:rPr lang="de-DE" b="1" i="1" dirty="0"/>
              <a:t>(ebenfalls im Lat. vorgezeichneten) </a:t>
            </a:r>
            <a:r>
              <a:rPr lang="de-DE" b="1" i="1" dirty="0">
                <a:solidFill>
                  <a:srgbClr val="C00000"/>
                </a:solidFill>
              </a:rPr>
              <a:t>metaphorischen Verwendung, indem Kultur (seit etwa 1700) auch die Ausbildung und geistige Vervollkommnung des Individuums bezeichnet. Ins Gesellschaftliche ausgeweitet und zu einem Schlagwort der Epoche wird das Wort im philosophischen Denken der deutschen Aufklärung; besonderen Anteil an seiner inhaltlichen Ausformung und Präzisierung haben Herder und Kant</a:t>
            </a:r>
            <a:r>
              <a:rPr lang="de-DE" b="1" i="1" dirty="0"/>
              <a:t>.</a:t>
            </a:r>
            <a:r>
              <a:rPr lang="de-DE" i="1" dirty="0"/>
              <a:t> </a:t>
            </a:r>
            <a:r>
              <a:rPr lang="de-DE" dirty="0"/>
              <a:t>– </a:t>
            </a:r>
            <a:r>
              <a:rPr lang="de-DE" b="1" dirty="0"/>
              <a:t>kulturell</a:t>
            </a:r>
            <a:r>
              <a:rPr lang="de-DE" dirty="0"/>
              <a:t> Adj. ‘im Hinblick auf die Kultur, die Kultur betreffend’ (19. Jh.), daneben zunächst auch </a:t>
            </a:r>
            <a:r>
              <a:rPr lang="de-DE" i="1" dirty="0" err="1"/>
              <a:t>culturlich</a:t>
            </a:r>
            <a:r>
              <a:rPr lang="de-DE" dirty="0"/>
              <a:t>, </a:t>
            </a:r>
            <a:r>
              <a:rPr lang="de-DE" i="1" dirty="0" err="1"/>
              <a:t>cultürlich</a:t>
            </a:r>
            <a:r>
              <a:rPr lang="de-DE" dirty="0"/>
              <a:t>. </a:t>
            </a:r>
            <a:endParaRPr lang="hu-HU" dirty="0"/>
          </a:p>
          <a:p>
            <a:pPr marL="0" indent="0">
              <a:buNone/>
            </a:pPr>
            <a:r>
              <a:rPr lang="de-DE" sz="2000" dirty="0"/>
              <a:t>Version: 1.0.186 | © Dr. </a:t>
            </a:r>
            <a:r>
              <a:rPr lang="de-DE" sz="2000"/>
              <a:t>Wolfgang </a:t>
            </a:r>
            <a:r>
              <a:rPr lang="de-DE" sz="2000" smtClean="0"/>
              <a:t>Pfeifer</a:t>
            </a:r>
            <a:endParaRPr lang="hu-HU" sz="2000" dirty="0"/>
          </a:p>
        </p:txBody>
      </p:sp>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2379795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77932"/>
            <a:ext cx="10515600" cy="1325563"/>
          </a:xfrm>
        </p:spPr>
        <p:txBody>
          <a:bodyPr>
            <a:noAutofit/>
          </a:bodyPr>
          <a:lstStyle/>
          <a:p>
            <a:pPr algn="ctr"/>
            <a:r>
              <a:rPr lang="hu-HU" sz="3600" b="1" dirty="0" err="1" smtClean="0"/>
              <a:t>Aleida</a:t>
            </a:r>
            <a:r>
              <a:rPr lang="hu-HU" sz="3600" b="1" dirty="0" smtClean="0"/>
              <a:t> Assmann</a:t>
            </a:r>
            <a:r>
              <a:rPr lang="hu-HU" sz="3600" dirty="0" smtClean="0"/>
              <a:t> </a:t>
            </a:r>
            <a:r>
              <a:rPr lang="hu-HU" sz="3600" dirty="0" err="1" smtClean="0"/>
              <a:t>unterscheidet</a:t>
            </a:r>
            <a:r>
              <a:rPr lang="hu-HU" sz="3600" dirty="0" smtClean="0"/>
              <a:t> </a:t>
            </a:r>
            <a:r>
              <a:rPr lang="hu-HU" sz="3600" dirty="0"/>
              <a:t>„</a:t>
            </a:r>
            <a:r>
              <a:rPr lang="hu-HU" sz="3600" dirty="0" err="1"/>
              <a:t>wertfreie</a:t>
            </a:r>
            <a:r>
              <a:rPr lang="hu-HU" sz="3600" dirty="0"/>
              <a:t>” und </a:t>
            </a:r>
            <a:r>
              <a:rPr lang="hu-HU" sz="3600" dirty="0" err="1"/>
              <a:t>drei</a:t>
            </a:r>
            <a:r>
              <a:rPr lang="hu-HU" sz="3600" dirty="0"/>
              <a:t> „</a:t>
            </a:r>
            <a:r>
              <a:rPr lang="hu-HU" sz="3600" dirty="0" err="1"/>
              <a:t>werthaltige</a:t>
            </a:r>
            <a:r>
              <a:rPr lang="hu-HU" sz="3600" dirty="0"/>
              <a:t>” </a:t>
            </a:r>
            <a:r>
              <a:rPr lang="hu-HU" sz="3600" dirty="0" err="1"/>
              <a:t>Verwendungen</a:t>
            </a:r>
            <a:r>
              <a:rPr lang="hu-HU" sz="3600" dirty="0"/>
              <a:t> des </a:t>
            </a:r>
            <a:r>
              <a:rPr lang="hu-HU" sz="3600" dirty="0" err="1"/>
              <a:t>Begriffs</a:t>
            </a:r>
            <a:r>
              <a:rPr lang="hu-HU" sz="3600" dirty="0"/>
              <a:t> </a:t>
            </a:r>
            <a:r>
              <a:rPr lang="hu-HU" sz="3600" dirty="0" err="1"/>
              <a:t>Kultur</a:t>
            </a:r>
            <a:r>
              <a:rPr lang="hu-HU" sz="3600" dirty="0"/>
              <a:t>:</a:t>
            </a:r>
            <a:br>
              <a:rPr lang="hu-HU" sz="3600" dirty="0"/>
            </a:br>
            <a:endParaRPr lang="hu-HU" sz="3600" dirty="0"/>
          </a:p>
        </p:txBody>
      </p:sp>
      <p:sp>
        <p:nvSpPr>
          <p:cNvPr id="3" name="Tartalom helye 2"/>
          <p:cNvSpPr>
            <a:spLocks noGrp="1"/>
          </p:cNvSpPr>
          <p:nvPr>
            <p:ph idx="1"/>
          </p:nvPr>
        </p:nvSpPr>
        <p:spPr>
          <a:xfrm>
            <a:off x="838200" y="2740025"/>
            <a:ext cx="10515600" cy="4351338"/>
          </a:xfrm>
        </p:spPr>
        <p:txBody>
          <a:bodyPr>
            <a:normAutofit fontScale="92500" lnSpcReduction="20000"/>
          </a:bodyPr>
          <a:lstStyle/>
          <a:p>
            <a:pPr marL="0" indent="0" algn="ctr">
              <a:buNone/>
            </a:pPr>
            <a:r>
              <a:rPr lang="hu-HU" dirty="0" err="1"/>
              <a:t>Wertfreie</a:t>
            </a:r>
            <a:r>
              <a:rPr lang="hu-HU" dirty="0"/>
              <a:t> </a:t>
            </a:r>
            <a:r>
              <a:rPr lang="hu-HU" dirty="0" err="1"/>
              <a:t>Verwendungen</a:t>
            </a:r>
            <a:r>
              <a:rPr lang="hu-HU" dirty="0"/>
              <a:t>:</a:t>
            </a:r>
          </a:p>
          <a:p>
            <a:pPr lvl="0"/>
            <a:endParaRPr lang="hu-HU" dirty="0" smtClean="0"/>
          </a:p>
          <a:p>
            <a:pPr lvl="0"/>
            <a:r>
              <a:rPr lang="hu-HU" dirty="0" err="1" smtClean="0"/>
              <a:t>Kultur</a:t>
            </a:r>
            <a:r>
              <a:rPr lang="hu-HU" dirty="0" smtClean="0"/>
              <a:t> </a:t>
            </a:r>
            <a:r>
              <a:rPr lang="hu-HU" dirty="0" err="1"/>
              <a:t>bezieht</a:t>
            </a:r>
            <a:r>
              <a:rPr lang="hu-HU" dirty="0"/>
              <a:t> </a:t>
            </a:r>
            <a:r>
              <a:rPr lang="hu-HU" dirty="0" err="1"/>
              <a:t>sich</a:t>
            </a:r>
            <a:r>
              <a:rPr lang="hu-HU" dirty="0"/>
              <a:t> „</a:t>
            </a:r>
            <a:r>
              <a:rPr lang="hu-HU" dirty="0" err="1"/>
              <a:t>auf</a:t>
            </a:r>
            <a:r>
              <a:rPr lang="hu-HU" dirty="0"/>
              <a:t> </a:t>
            </a:r>
            <a:r>
              <a:rPr lang="hu-HU" i="1" dirty="0" err="1"/>
              <a:t>geographische</a:t>
            </a:r>
            <a:r>
              <a:rPr lang="hu-HU" i="1" dirty="0"/>
              <a:t> und </a:t>
            </a:r>
            <a:r>
              <a:rPr lang="hu-HU" i="1" dirty="0" err="1"/>
              <a:t>politische</a:t>
            </a:r>
            <a:r>
              <a:rPr lang="hu-HU" i="1" dirty="0"/>
              <a:t> </a:t>
            </a:r>
            <a:r>
              <a:rPr lang="hu-HU" i="1" dirty="0" err="1"/>
              <a:t>Großgebilde</a:t>
            </a:r>
            <a:r>
              <a:rPr lang="hu-HU" dirty="0"/>
              <a:t> </a:t>
            </a:r>
            <a:r>
              <a:rPr lang="hu-HU" dirty="0" err="1"/>
              <a:t>wie</a:t>
            </a:r>
            <a:r>
              <a:rPr lang="hu-HU" dirty="0"/>
              <a:t> </a:t>
            </a:r>
            <a:r>
              <a:rPr lang="hu-HU" dirty="0" err="1"/>
              <a:t>Nationen</a:t>
            </a:r>
            <a:r>
              <a:rPr lang="hu-HU" dirty="0"/>
              <a:t> mit </a:t>
            </a:r>
            <a:r>
              <a:rPr lang="hu-HU" dirty="0" err="1"/>
              <a:t>unterschiedlichen</a:t>
            </a:r>
            <a:r>
              <a:rPr lang="hu-HU" dirty="0"/>
              <a:t> </a:t>
            </a:r>
            <a:r>
              <a:rPr lang="hu-HU" dirty="0" err="1"/>
              <a:t>historischen</a:t>
            </a:r>
            <a:r>
              <a:rPr lang="hu-HU" dirty="0"/>
              <a:t> </a:t>
            </a:r>
            <a:r>
              <a:rPr lang="hu-HU" dirty="0" err="1"/>
              <a:t>Entwicklungen</a:t>
            </a:r>
            <a:r>
              <a:rPr lang="hu-HU" dirty="0"/>
              <a:t>, </a:t>
            </a:r>
            <a:r>
              <a:rPr lang="hu-HU" dirty="0" err="1"/>
              <a:t>deren</a:t>
            </a:r>
            <a:r>
              <a:rPr lang="hu-HU" dirty="0"/>
              <a:t> </a:t>
            </a:r>
            <a:r>
              <a:rPr lang="hu-HU" dirty="0" err="1"/>
              <a:t>Einheit</a:t>
            </a:r>
            <a:r>
              <a:rPr lang="hu-HU" dirty="0"/>
              <a:t> </a:t>
            </a:r>
            <a:r>
              <a:rPr lang="hu-HU" dirty="0" err="1"/>
              <a:t>durch</a:t>
            </a:r>
            <a:r>
              <a:rPr lang="hu-HU" dirty="0"/>
              <a:t> </a:t>
            </a:r>
            <a:r>
              <a:rPr lang="hu-HU" dirty="0" err="1"/>
              <a:t>bestimmte</a:t>
            </a:r>
            <a:r>
              <a:rPr lang="hu-HU" dirty="0"/>
              <a:t> </a:t>
            </a:r>
            <a:r>
              <a:rPr lang="hu-HU" dirty="0" err="1"/>
              <a:t>Sprachen</a:t>
            </a:r>
            <a:r>
              <a:rPr lang="hu-HU" dirty="0"/>
              <a:t>, </a:t>
            </a:r>
            <a:r>
              <a:rPr lang="hu-HU" dirty="0" err="1"/>
              <a:t>Mentalitäten</a:t>
            </a:r>
            <a:r>
              <a:rPr lang="hu-HU" dirty="0"/>
              <a:t>, </a:t>
            </a:r>
            <a:r>
              <a:rPr lang="hu-HU" dirty="0" err="1"/>
              <a:t>Kunst</a:t>
            </a:r>
            <a:r>
              <a:rPr lang="hu-HU" dirty="0"/>
              <a:t>- und </a:t>
            </a:r>
            <a:r>
              <a:rPr lang="hu-HU" dirty="0" err="1"/>
              <a:t>Lebensformen</a:t>
            </a:r>
            <a:r>
              <a:rPr lang="hu-HU" dirty="0"/>
              <a:t> </a:t>
            </a:r>
            <a:r>
              <a:rPr lang="hu-HU" dirty="0" err="1"/>
              <a:t>verbürgt</a:t>
            </a:r>
            <a:r>
              <a:rPr lang="hu-HU" dirty="0"/>
              <a:t> </a:t>
            </a:r>
            <a:r>
              <a:rPr lang="hu-HU" dirty="0" err="1"/>
              <a:t>ist</a:t>
            </a:r>
            <a:r>
              <a:rPr lang="hu-HU" dirty="0"/>
              <a:t>. Das, </a:t>
            </a:r>
            <a:r>
              <a:rPr lang="hu-HU" dirty="0" err="1"/>
              <a:t>was</a:t>
            </a:r>
            <a:r>
              <a:rPr lang="hu-HU" dirty="0"/>
              <a:t> das </a:t>
            </a:r>
            <a:r>
              <a:rPr lang="hu-HU" dirty="0" err="1"/>
              <a:t>große</a:t>
            </a:r>
            <a:r>
              <a:rPr lang="hu-HU" dirty="0"/>
              <a:t> </a:t>
            </a:r>
            <a:r>
              <a:rPr lang="hu-HU" dirty="0" err="1"/>
              <a:t>Ganze</a:t>
            </a:r>
            <a:r>
              <a:rPr lang="hu-HU" dirty="0"/>
              <a:t> </a:t>
            </a:r>
            <a:r>
              <a:rPr lang="hu-HU" dirty="0" err="1"/>
              <a:t>jeweils</a:t>
            </a:r>
            <a:r>
              <a:rPr lang="hu-HU" dirty="0"/>
              <a:t> </a:t>
            </a:r>
            <a:r>
              <a:rPr lang="hu-HU" dirty="0" err="1"/>
              <a:t>zusammenhält</a:t>
            </a:r>
            <a:r>
              <a:rPr lang="hu-HU" dirty="0"/>
              <a:t>, </a:t>
            </a:r>
            <a:r>
              <a:rPr lang="hu-HU" dirty="0" err="1"/>
              <a:t>wird</a:t>
            </a:r>
            <a:r>
              <a:rPr lang="hu-HU" dirty="0"/>
              <a:t> in </a:t>
            </a:r>
            <a:r>
              <a:rPr lang="hu-HU" dirty="0" err="1"/>
              <a:t>dem</a:t>
            </a:r>
            <a:r>
              <a:rPr lang="hu-HU" dirty="0"/>
              <a:t> </a:t>
            </a:r>
            <a:r>
              <a:rPr lang="hu-HU" dirty="0" err="1"/>
              <a:t>Allgemeinbegriff</a:t>
            </a:r>
            <a:r>
              <a:rPr lang="hu-HU" dirty="0"/>
              <a:t> </a:t>
            </a:r>
            <a:r>
              <a:rPr lang="hu-HU" dirty="0" err="1"/>
              <a:t>Kultur</a:t>
            </a:r>
            <a:r>
              <a:rPr lang="hu-HU" dirty="0"/>
              <a:t> </a:t>
            </a:r>
            <a:r>
              <a:rPr lang="hu-HU" dirty="0" err="1"/>
              <a:t>ausgedrückt</a:t>
            </a:r>
            <a:r>
              <a:rPr lang="hu-HU" dirty="0"/>
              <a:t>.” </a:t>
            </a:r>
            <a:r>
              <a:rPr lang="hu-HU" sz="1900" dirty="0"/>
              <a:t>(</a:t>
            </a:r>
            <a:r>
              <a:rPr lang="hu-HU" sz="1900" dirty="0" smtClean="0"/>
              <a:t>Assmann, </a:t>
            </a:r>
            <a:r>
              <a:rPr lang="hu-HU" sz="1900" dirty="0"/>
              <a:t>9.)</a:t>
            </a:r>
          </a:p>
          <a:p>
            <a:pPr lvl="0"/>
            <a:endParaRPr lang="hu-HU" dirty="0" smtClean="0"/>
          </a:p>
          <a:p>
            <a:pPr lvl="0"/>
            <a:r>
              <a:rPr lang="hu-HU" dirty="0" err="1" smtClean="0"/>
              <a:t>Kultur</a:t>
            </a:r>
            <a:r>
              <a:rPr lang="hu-HU" dirty="0" smtClean="0"/>
              <a:t> </a:t>
            </a:r>
            <a:r>
              <a:rPr lang="hu-HU" dirty="0" err="1" smtClean="0"/>
              <a:t>ist</a:t>
            </a:r>
            <a:r>
              <a:rPr lang="hu-HU" dirty="0" smtClean="0"/>
              <a:t> </a:t>
            </a:r>
            <a:r>
              <a:rPr lang="hu-HU" dirty="0"/>
              <a:t>„</a:t>
            </a:r>
            <a:r>
              <a:rPr lang="hu-HU" i="1" dirty="0" err="1"/>
              <a:t>alles</a:t>
            </a:r>
            <a:r>
              <a:rPr lang="hu-HU" i="1" dirty="0"/>
              <a:t>, </a:t>
            </a:r>
            <a:r>
              <a:rPr lang="hu-HU" i="1" dirty="0" err="1"/>
              <a:t>was</a:t>
            </a:r>
            <a:r>
              <a:rPr lang="hu-HU" i="1" dirty="0"/>
              <a:t> </a:t>
            </a:r>
            <a:r>
              <a:rPr lang="hu-HU" i="1" dirty="0" err="1"/>
              <a:t>im</a:t>
            </a:r>
            <a:r>
              <a:rPr lang="hu-HU" i="1" dirty="0"/>
              <a:t> </a:t>
            </a:r>
            <a:r>
              <a:rPr lang="hu-HU" i="1" dirty="0" err="1"/>
              <a:t>Zusammenleben</a:t>
            </a:r>
            <a:r>
              <a:rPr lang="hu-HU" i="1" dirty="0"/>
              <a:t> von </a:t>
            </a:r>
            <a:r>
              <a:rPr lang="hu-HU" i="1" dirty="0" err="1"/>
              <a:t>Menschen</a:t>
            </a:r>
            <a:r>
              <a:rPr lang="hu-HU" i="1" dirty="0"/>
              <a:t> der </a:t>
            </a:r>
            <a:r>
              <a:rPr lang="hu-HU" i="1" dirty="0" err="1"/>
              <a:t>Fall</a:t>
            </a:r>
            <a:r>
              <a:rPr lang="hu-HU" i="1" dirty="0"/>
              <a:t> </a:t>
            </a:r>
            <a:r>
              <a:rPr lang="hu-HU" i="1" dirty="0" err="1"/>
              <a:t>ist</a:t>
            </a:r>
            <a:r>
              <a:rPr lang="hu-HU" dirty="0"/>
              <a:t>.” </a:t>
            </a:r>
            <a:r>
              <a:rPr lang="hu-HU" sz="1900" dirty="0"/>
              <a:t>(</a:t>
            </a:r>
            <a:r>
              <a:rPr lang="hu-HU" sz="1900" dirty="0" smtClean="0"/>
              <a:t>Assmann. </a:t>
            </a:r>
            <a:r>
              <a:rPr lang="hu-HU" sz="1900" dirty="0"/>
              <a:t>9.) </a:t>
            </a:r>
            <a:r>
              <a:rPr lang="hu-HU" dirty="0"/>
              <a:t>→ </a:t>
            </a:r>
            <a:r>
              <a:rPr lang="hu-HU" dirty="0" err="1"/>
              <a:t>symbolische</a:t>
            </a:r>
            <a:r>
              <a:rPr lang="hu-HU" dirty="0"/>
              <a:t> </a:t>
            </a:r>
            <a:r>
              <a:rPr lang="hu-HU" dirty="0" err="1"/>
              <a:t>Deutungen</a:t>
            </a:r>
            <a:r>
              <a:rPr lang="hu-HU" dirty="0"/>
              <a:t>, </a:t>
            </a:r>
            <a:r>
              <a:rPr lang="hu-HU" dirty="0" err="1"/>
              <a:t>kollektive</a:t>
            </a:r>
            <a:r>
              <a:rPr lang="hu-HU" dirty="0"/>
              <a:t> </a:t>
            </a:r>
            <a:r>
              <a:rPr lang="hu-HU" dirty="0" err="1"/>
              <a:t>Rituale</a:t>
            </a:r>
            <a:r>
              <a:rPr lang="hu-HU" dirty="0"/>
              <a:t>, </a:t>
            </a:r>
            <a:r>
              <a:rPr lang="hu-HU" dirty="0" err="1"/>
              <a:t>Kunststile</a:t>
            </a:r>
            <a:r>
              <a:rPr lang="hu-HU" dirty="0"/>
              <a:t>, </a:t>
            </a:r>
            <a:r>
              <a:rPr lang="hu-HU" dirty="0" err="1"/>
              <a:t>soziale</a:t>
            </a:r>
            <a:r>
              <a:rPr lang="hu-HU" dirty="0"/>
              <a:t> </a:t>
            </a:r>
            <a:r>
              <a:rPr lang="hu-HU" dirty="0" err="1"/>
              <a:t>Einrichtungen</a:t>
            </a:r>
            <a:r>
              <a:rPr lang="hu-HU" dirty="0"/>
              <a:t>, </a:t>
            </a:r>
            <a:r>
              <a:rPr lang="hu-HU" dirty="0" err="1"/>
              <a:t>Technik</a:t>
            </a:r>
            <a:r>
              <a:rPr lang="hu-HU" dirty="0"/>
              <a:t>, </a:t>
            </a:r>
            <a:r>
              <a:rPr lang="hu-HU" dirty="0" err="1"/>
              <a:t>Medien</a:t>
            </a:r>
            <a:r>
              <a:rPr lang="hu-HU" dirty="0"/>
              <a:t> etc. </a:t>
            </a:r>
            <a:r>
              <a:rPr lang="hu-HU" dirty="0" err="1"/>
              <a:t>alles</a:t>
            </a:r>
            <a:r>
              <a:rPr lang="hu-HU" dirty="0"/>
              <a:t>, </a:t>
            </a:r>
            <a:r>
              <a:rPr lang="hu-HU" dirty="0" err="1"/>
              <a:t>was</a:t>
            </a:r>
            <a:r>
              <a:rPr lang="hu-HU" dirty="0"/>
              <a:t> der </a:t>
            </a:r>
            <a:r>
              <a:rPr lang="hu-HU" dirty="0" err="1"/>
              <a:t>Mensch</a:t>
            </a:r>
            <a:r>
              <a:rPr lang="hu-HU" dirty="0"/>
              <a:t> </a:t>
            </a:r>
            <a:r>
              <a:rPr lang="hu-HU" dirty="0" err="1" smtClean="0"/>
              <a:t>anrührt</a:t>
            </a:r>
            <a:r>
              <a:rPr lang="hu-HU" dirty="0" smtClean="0"/>
              <a:t> … das </a:t>
            </a:r>
            <a:r>
              <a:rPr lang="hu-HU" dirty="0" err="1" smtClean="0"/>
              <a:t>ist</a:t>
            </a:r>
            <a:r>
              <a:rPr lang="hu-HU" dirty="0" smtClean="0"/>
              <a:t> </a:t>
            </a:r>
            <a:r>
              <a:rPr lang="hu-HU" dirty="0" err="1" smtClean="0"/>
              <a:t>ein</a:t>
            </a:r>
            <a:r>
              <a:rPr lang="hu-HU" dirty="0" smtClean="0"/>
              <a:t> </a:t>
            </a:r>
            <a:r>
              <a:rPr lang="hu-HU" dirty="0" err="1" smtClean="0"/>
              <a:t>entgrenzter</a:t>
            </a:r>
            <a:r>
              <a:rPr lang="hu-HU" dirty="0" smtClean="0"/>
              <a:t> </a:t>
            </a:r>
            <a:r>
              <a:rPr lang="hu-HU" dirty="0" err="1"/>
              <a:t>Kulturbegriff</a:t>
            </a:r>
            <a:r>
              <a:rPr lang="hu-HU" dirty="0"/>
              <a:t>.</a:t>
            </a:r>
          </a:p>
          <a:p>
            <a:pPr marL="0" indent="0">
              <a:buNone/>
            </a:pPr>
            <a:r>
              <a:rPr lang="hu-HU" dirty="0"/>
              <a:t> </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
            <a:ext cx="12194381" cy="1206735"/>
          </a:xfrm>
          <a:prstGeom prst="rect">
            <a:avLst/>
          </a:prstGeom>
        </p:spPr>
      </p:pic>
    </p:spTree>
    <p:extLst>
      <p:ext uri="{BB962C8B-B14F-4D97-AF65-F5344CB8AC3E}">
        <p14:creationId xmlns:p14="http://schemas.microsoft.com/office/powerpoint/2010/main" val="97337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2364</Words>
  <Application>Microsoft Office PowerPoint</Application>
  <PresentationFormat>Szélesvásznú</PresentationFormat>
  <Paragraphs>163</Paragraphs>
  <Slides>34</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34</vt:i4>
      </vt:variant>
    </vt:vector>
  </HeadingPairs>
  <TitlesOfParts>
    <vt:vector size="38" baseType="lpstr">
      <vt:lpstr>Arial</vt:lpstr>
      <vt:lpstr>Calibri</vt:lpstr>
      <vt:lpstr>Calibri Light</vt:lpstr>
      <vt:lpstr>Office-téma</vt:lpstr>
      <vt:lpstr>   Géza Horváth  Einführung in die Kulturwissenschaft I. </vt:lpstr>
      <vt:lpstr>WAS HEISST KULTUR? </vt:lpstr>
      <vt:lpstr>Was heisst das: „KULTUR”?</vt:lpstr>
      <vt:lpstr>Allgemeine Kulturbegriffe KULTUR (DUDEN)</vt:lpstr>
      <vt:lpstr>KULTUR (DWDS)</vt:lpstr>
      <vt:lpstr>KULTUREN… (DWDS)</vt:lpstr>
      <vt:lpstr>Einige Komposita mit KULTUR (DWDS)</vt:lpstr>
      <vt:lpstr>DWDS – Etymologisches Wörterbuch</vt:lpstr>
      <vt:lpstr>Aleida Assmann unterscheidet „wertfreie” und drei „werthaltige” Verwendungen des Begriffs Kultur: </vt:lpstr>
      <vt:lpstr>  In diesem Sinn sind Kulturbegriffe „Kampfbegriffe”, Kultur ist nicht unbedingt etwas Gutes, 19.-20. Jhr. → Hochkultur („echte Kunst”): Träger: Bürgertum, säkularer Wert des „Ästhetischen” ↔ Unterhaltungsindustrie (Kultur = Ware) </vt:lpstr>
      <vt:lpstr>Kultur und Zivilisation, Kultur und Kulturpessimismus in der Moderne (Nietzsche, Spengler, Th. Mann, Hesse) ↔ Jugendstil, Gesundheits- und Lebensreformer: der Monte Verità und die amerikanischen Flower-kids </vt:lpstr>
      <vt:lpstr>Nietzsche und der Kulturpessimismus</vt:lpstr>
      <vt:lpstr>Nietzsche – das „Unhistorische” und das „Überhistorische”</vt:lpstr>
      <vt:lpstr>Nietzsche über die Kultur</vt:lpstr>
      <vt:lpstr>Also:</vt:lpstr>
      <vt:lpstr>Heilmittel a’la Nietzsche</vt:lpstr>
      <vt:lpstr>Thomas Mann und die Dekadenz</vt:lpstr>
      <vt:lpstr>Der Tod in Venedig</vt:lpstr>
      <vt:lpstr>Hermann Hesse und die Dekadenz</vt:lpstr>
      <vt:lpstr>Oswald Spengler: Der Untergang des Abendlandes. Umrisse einer Morphologie der Weltgeschichte (1918/1922)</vt:lpstr>
      <vt:lpstr>Einige Merkmale der Zivilisation als Tod einer Kultur (Spengler) </vt:lpstr>
      <vt:lpstr>Überwindungsversuche der Dekadenz des Fin de Siècle Jugendstil / Secession</vt:lpstr>
      <vt:lpstr>    Jugend Münchener illustrierte Wochenschrift für Kunst und Leben 1. Jahrgang Nr. 14.</vt:lpstr>
      <vt:lpstr>Wiener Secessionsgebäude Ausstellungshaus moderner Kunst (Joseph Maria Olbrich 1897/98) Ver sacrum (Heiliger Frühling)</vt:lpstr>
      <vt:lpstr>PowerPoint-bemutató</vt:lpstr>
      <vt:lpstr>Ein anderer Überwindungsversuch der MONTE VERITÀ (Der Berg der Wahrheit) als Alternativkultur</vt:lpstr>
      <vt:lpstr>MONTE VERITÀ (Der Berg der Wahrheit)</vt:lpstr>
      <vt:lpstr>Der Dichter und Naturprophet Gustav (Gusto) Gräser (1879–1958), einer der Begründer des Monte Verità </vt:lpstr>
      <vt:lpstr>Zurück zur Natur: „Ur-Hippie” auf dem Monte Verità</vt:lpstr>
      <vt:lpstr>Der zum dionysischen Tanz der „Balabiott” (lombardisch = Nackttanz) radikalisierte Schönheitstanz (Isadora Duncan) auf dem Monte Verità war ein Wegbereiter des modernen Ausdruckstanzes. </vt:lpstr>
      <vt:lpstr>PowerPoint-bemutató</vt:lpstr>
      <vt:lpstr>Berühmte Gäste, Bewohner auf dem Monte Verità</vt:lpstr>
      <vt:lpstr>Der Monte Verità heute</vt:lpstr>
      <vt:lpstr>Der Monte Verità hatte eine Auswirkung auch auf die Hippie-Bewegung der 60er und 70er Jahre in den USA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Kulturwissenschaft</dc:title>
  <dc:creator>Geza</dc:creator>
  <cp:lastModifiedBy>HG</cp:lastModifiedBy>
  <cp:revision>161</cp:revision>
  <dcterms:created xsi:type="dcterms:W3CDTF">2017-01-23T13:33:35Z</dcterms:created>
  <dcterms:modified xsi:type="dcterms:W3CDTF">2023-08-30T09:09:48Z</dcterms:modified>
</cp:coreProperties>
</file>