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74" r:id="rId5"/>
    <p:sldId id="257" r:id="rId6"/>
    <p:sldId id="258" r:id="rId7"/>
    <p:sldId id="259" r:id="rId8"/>
    <p:sldId id="260" r:id="rId9"/>
    <p:sldId id="261" r:id="rId10"/>
    <p:sldId id="275" r:id="rId11"/>
    <p:sldId id="262" r:id="rId12"/>
    <p:sldId id="276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036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894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673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53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705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877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358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106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16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45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06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AB617-C37A-44D5-83E7-728AB95038D3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CC4E-15EF-4B64-93D1-3425E6C689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31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907316"/>
            <a:ext cx="9144000" cy="311515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Géza Horváth</a:t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Einführung in die </a:t>
            </a:r>
            <a:r>
              <a:rPr lang="hu-HU" b="1" dirty="0" err="1" smtClean="0"/>
              <a:t>Kulturwissenschaft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5117364"/>
            <a:ext cx="9144000" cy="778789"/>
          </a:xfrm>
        </p:spPr>
        <p:txBody>
          <a:bodyPr/>
          <a:lstStyle/>
          <a:p>
            <a:r>
              <a:rPr lang="hu-HU" dirty="0" err="1" smtClean="0"/>
              <a:t>Übersicht</a:t>
            </a:r>
            <a:r>
              <a:rPr lang="hu-HU" dirty="0" smtClean="0"/>
              <a:t> der </a:t>
            </a:r>
            <a:r>
              <a:rPr lang="hu-HU" dirty="0" err="1" smtClean="0"/>
              <a:t>Lehrveranstaltung</a:t>
            </a:r>
            <a:endParaRPr lang="hu-HU" dirty="0" smtClean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4000" dirty="0" smtClean="0"/>
              <a:t>VI.</a:t>
            </a:r>
            <a:endParaRPr lang="hu-HU" sz="4000" dirty="0"/>
          </a:p>
          <a:p>
            <a:pPr marL="0" lvl="0" indent="0" algn="ctr">
              <a:buNone/>
            </a:pPr>
            <a:r>
              <a:rPr lang="hu-HU" sz="4000" b="1" dirty="0">
                <a:solidFill>
                  <a:srgbClr val="C00000"/>
                </a:solidFill>
              </a:rPr>
              <a:t>„Körper” </a:t>
            </a:r>
            <a:r>
              <a:rPr lang="hu-HU" sz="4000" b="1" dirty="0" smtClean="0">
                <a:solidFill>
                  <a:srgbClr val="C00000"/>
                </a:solidFill>
              </a:rPr>
              <a:t>II.</a:t>
            </a:r>
            <a:endParaRPr lang="hu-HU" sz="4000" b="1" dirty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hu-HU" dirty="0" smtClean="0"/>
          </a:p>
          <a:p>
            <a:pPr marL="0" lvl="0" indent="0" algn="ctr">
              <a:buNone/>
            </a:pPr>
            <a:r>
              <a:rPr lang="hu-HU" sz="2400" dirty="0" smtClean="0"/>
              <a:t>Körper</a:t>
            </a:r>
            <a:r>
              <a:rPr lang="hu-HU" sz="2400" dirty="0"/>
              <a:t>, </a:t>
            </a:r>
            <a:r>
              <a:rPr lang="hu-HU" sz="2400" dirty="0" err="1"/>
              <a:t>Sexualität</a:t>
            </a:r>
            <a:r>
              <a:rPr lang="hu-HU" sz="2400" dirty="0"/>
              <a:t>, </a:t>
            </a:r>
            <a:r>
              <a:rPr lang="hu-HU" sz="2400" dirty="0" err="1" smtClean="0"/>
              <a:t>Gender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0980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3600" smtClean="0"/>
          </a:p>
          <a:p>
            <a:pPr marL="0" indent="0" algn="ctr">
              <a:buNone/>
            </a:pPr>
            <a:r>
              <a:rPr lang="hu-HU" sz="3600" smtClean="0"/>
              <a:t>VII</a:t>
            </a:r>
            <a:r>
              <a:rPr lang="hu-HU" sz="3600" dirty="0" smtClean="0"/>
              <a:t>.</a:t>
            </a:r>
          </a:p>
          <a:p>
            <a:pPr marL="0" lvl="0" indent="0" algn="ctr">
              <a:buNone/>
            </a:pPr>
            <a:r>
              <a:rPr lang="hu-HU" sz="3600" b="1" dirty="0" smtClean="0">
                <a:solidFill>
                  <a:srgbClr val="C00000"/>
                </a:solidFill>
              </a:rPr>
              <a:t>„Zeit” I.</a:t>
            </a:r>
          </a:p>
          <a:p>
            <a:pPr marL="0" lvl="0" indent="0" algn="ctr">
              <a:buNone/>
            </a:pPr>
            <a:endParaRPr lang="hu-HU" sz="3600" b="1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Formen</a:t>
            </a:r>
            <a:r>
              <a:rPr lang="hu-HU" sz="2400" dirty="0" smtClean="0"/>
              <a:t> </a:t>
            </a:r>
            <a:r>
              <a:rPr lang="hu-HU" sz="2400" dirty="0"/>
              <a:t>der </a:t>
            </a:r>
            <a:r>
              <a:rPr lang="hu-HU" sz="2400" dirty="0" err="1" smtClean="0"/>
              <a:t>Zeiterfahrung</a:t>
            </a:r>
            <a:endParaRPr lang="hu-HU" sz="2400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Literarische</a:t>
            </a:r>
            <a:r>
              <a:rPr lang="hu-HU" sz="2400" dirty="0" smtClean="0"/>
              <a:t> </a:t>
            </a:r>
            <a:r>
              <a:rPr lang="hu-HU" sz="2400" dirty="0" err="1"/>
              <a:t>Darstellungsformen</a:t>
            </a:r>
            <a:r>
              <a:rPr lang="hu-HU" sz="2400" dirty="0"/>
              <a:t> der Zeit (</a:t>
            </a:r>
            <a:r>
              <a:rPr lang="hu-HU" sz="2400" dirty="0" err="1"/>
              <a:t>Vergangenheit</a:t>
            </a:r>
            <a:r>
              <a:rPr lang="hu-HU" sz="2400" dirty="0"/>
              <a:t> – </a:t>
            </a:r>
            <a:r>
              <a:rPr lang="hu-HU" sz="2400" dirty="0" err="1"/>
              <a:t>Gegenwart</a:t>
            </a:r>
            <a:r>
              <a:rPr lang="hu-HU" sz="2400" dirty="0"/>
              <a:t> – </a:t>
            </a:r>
            <a:r>
              <a:rPr lang="hu-HU" sz="2400" dirty="0" err="1" smtClean="0"/>
              <a:t>Zukunft</a:t>
            </a:r>
            <a:r>
              <a:rPr lang="hu-HU" sz="2400" dirty="0" smtClean="0"/>
              <a:t>)</a:t>
            </a:r>
          </a:p>
          <a:p>
            <a:pPr marL="0" indent="0" algn="ctr">
              <a:buNone/>
            </a:pPr>
            <a:endParaRPr lang="hu-HU" sz="36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0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4000" dirty="0" smtClean="0"/>
              <a:t>VIII.</a:t>
            </a:r>
            <a:endParaRPr lang="hu-HU" sz="4000" dirty="0"/>
          </a:p>
          <a:p>
            <a:pPr marL="0" lvl="0" indent="0" algn="ctr">
              <a:buNone/>
            </a:pPr>
            <a:r>
              <a:rPr lang="hu-HU" sz="4000" b="1" dirty="0">
                <a:solidFill>
                  <a:srgbClr val="C00000"/>
                </a:solidFill>
              </a:rPr>
              <a:t>„Zeit” </a:t>
            </a:r>
            <a:r>
              <a:rPr lang="hu-HU" sz="4000" b="1" dirty="0" smtClean="0">
                <a:solidFill>
                  <a:srgbClr val="C00000"/>
                </a:solidFill>
              </a:rPr>
              <a:t>II.</a:t>
            </a:r>
            <a:endParaRPr lang="hu-HU" sz="4000" b="1" dirty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hu-HU" sz="4000" b="1" dirty="0"/>
          </a:p>
          <a:p>
            <a:pPr marL="0" lvl="0" indent="0" algn="ctr">
              <a:buNone/>
            </a:pPr>
            <a:r>
              <a:rPr lang="hu-HU" sz="2400" dirty="0" smtClean="0"/>
              <a:t>Zeit und </a:t>
            </a:r>
            <a:r>
              <a:rPr lang="hu-HU" sz="2400" dirty="0" err="1" smtClean="0"/>
              <a:t>Zeitlosigkeit</a:t>
            </a:r>
            <a:r>
              <a:rPr lang="hu-HU" sz="2400" dirty="0" smtClean="0"/>
              <a:t> (</a:t>
            </a:r>
            <a:r>
              <a:rPr lang="hu-HU" sz="2400" dirty="0" err="1" smtClean="0"/>
              <a:t>Augenblick</a:t>
            </a:r>
            <a:r>
              <a:rPr lang="hu-HU" sz="2400" dirty="0" smtClean="0"/>
              <a:t> und </a:t>
            </a:r>
            <a:r>
              <a:rPr lang="hu-HU" sz="2400" dirty="0" err="1" smtClean="0"/>
              <a:t>Ewigkeit</a:t>
            </a:r>
            <a:r>
              <a:rPr lang="hu-HU" sz="2400" dirty="0" smtClean="0"/>
              <a:t>) </a:t>
            </a:r>
            <a:r>
              <a:rPr lang="hu-HU" sz="2400" dirty="0" err="1" smtClean="0"/>
              <a:t>Aufhebung</a:t>
            </a:r>
            <a:r>
              <a:rPr lang="hu-HU" sz="2400" dirty="0" smtClean="0"/>
              <a:t> der Zeit in der </a:t>
            </a:r>
            <a:r>
              <a:rPr lang="hu-HU" sz="2400" dirty="0" err="1" smtClean="0"/>
              <a:t>Kunst</a:t>
            </a:r>
            <a:r>
              <a:rPr lang="hu-HU" sz="2400" dirty="0" smtClean="0"/>
              <a:t> und andere </a:t>
            </a:r>
            <a:r>
              <a:rPr lang="hu-HU" sz="2400" dirty="0" err="1" smtClean="0"/>
              <a:t>Möglichkeiten</a:t>
            </a:r>
            <a:r>
              <a:rPr lang="hu-HU" sz="2400" dirty="0" smtClean="0"/>
              <a:t> (Novalis, </a:t>
            </a:r>
            <a:r>
              <a:rPr lang="hu-HU" sz="2400" dirty="0" err="1" smtClean="0"/>
              <a:t>Th</a:t>
            </a:r>
            <a:r>
              <a:rPr lang="hu-HU" sz="2400" dirty="0" smtClean="0"/>
              <a:t>. Mann, H. Hesse)</a:t>
            </a:r>
          </a:p>
          <a:p>
            <a:pPr marL="0" indent="0" algn="ctr">
              <a:buNone/>
            </a:pPr>
            <a:endParaRPr lang="hu-HU" sz="4000" b="1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4225" y="1051183"/>
            <a:ext cx="10515600" cy="51167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3600" dirty="0" smtClean="0"/>
          </a:p>
          <a:p>
            <a:pPr marL="0" indent="0" algn="ctr">
              <a:buNone/>
            </a:pPr>
            <a:r>
              <a:rPr lang="hu-HU" sz="3600" dirty="0" smtClean="0"/>
              <a:t>IX.</a:t>
            </a:r>
          </a:p>
          <a:p>
            <a:pPr marL="0" lvl="0" indent="0" algn="ctr">
              <a:buNone/>
            </a:pPr>
            <a:r>
              <a:rPr lang="hu-HU" sz="3600" b="1" dirty="0" smtClean="0">
                <a:solidFill>
                  <a:srgbClr val="C00000"/>
                </a:solidFill>
              </a:rPr>
              <a:t>„Raum” I.</a:t>
            </a:r>
          </a:p>
          <a:p>
            <a:pPr marL="0" lvl="0" indent="0" algn="ctr">
              <a:buNone/>
            </a:pPr>
            <a:endParaRPr lang="hu-HU" sz="3600" b="1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Raumwahrnehmungen</a:t>
            </a:r>
            <a:r>
              <a:rPr lang="hu-HU" sz="2400" dirty="0" smtClean="0"/>
              <a:t> </a:t>
            </a:r>
            <a:r>
              <a:rPr lang="hu-HU" sz="2400" dirty="0"/>
              <a:t>und </a:t>
            </a:r>
            <a:r>
              <a:rPr lang="hu-HU" sz="2400" dirty="0" err="1"/>
              <a:t>Raumerlebnisse</a:t>
            </a:r>
            <a:r>
              <a:rPr lang="hu-HU" sz="2400" dirty="0"/>
              <a:t>: </a:t>
            </a:r>
            <a:r>
              <a:rPr lang="hu-HU" sz="2400" dirty="0" err="1"/>
              <a:t>s</a:t>
            </a:r>
            <a:r>
              <a:rPr lang="hu-HU" sz="2400" dirty="0" err="1" smtClean="0"/>
              <a:t>akrale</a:t>
            </a:r>
            <a:r>
              <a:rPr lang="hu-HU" sz="2400" dirty="0" smtClean="0"/>
              <a:t> </a:t>
            </a:r>
            <a:r>
              <a:rPr lang="hu-HU" sz="2400" dirty="0"/>
              <a:t>und </a:t>
            </a:r>
            <a:r>
              <a:rPr lang="hu-HU" sz="2400" dirty="0" err="1"/>
              <a:t>profane</a:t>
            </a:r>
            <a:r>
              <a:rPr lang="hu-HU" sz="2400" dirty="0"/>
              <a:t> </a:t>
            </a:r>
            <a:r>
              <a:rPr lang="hu-HU" sz="2400" dirty="0" err="1" smtClean="0"/>
              <a:t>Räume</a:t>
            </a:r>
            <a:endParaRPr lang="hu-HU" sz="2400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Endliches</a:t>
            </a:r>
            <a:r>
              <a:rPr lang="hu-HU" sz="2400" dirty="0" smtClean="0"/>
              <a:t> </a:t>
            </a:r>
            <a:r>
              <a:rPr lang="hu-HU" sz="2400" dirty="0"/>
              <a:t>und </a:t>
            </a:r>
            <a:r>
              <a:rPr lang="hu-HU" sz="2400" dirty="0" err="1" smtClean="0"/>
              <a:t>Unendliches</a:t>
            </a:r>
            <a:endParaRPr lang="hu-HU" sz="2400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Geschlossenes</a:t>
            </a:r>
            <a:r>
              <a:rPr lang="hu-HU" sz="2400" dirty="0" smtClean="0"/>
              <a:t> </a:t>
            </a:r>
            <a:r>
              <a:rPr lang="hu-HU" sz="2400" dirty="0"/>
              <a:t>und </a:t>
            </a:r>
            <a:r>
              <a:rPr lang="hu-HU" sz="2400" dirty="0" err="1" smtClean="0"/>
              <a:t>Offenes</a:t>
            </a:r>
            <a:endParaRPr lang="hu-HU" sz="2400" dirty="0" smtClean="0"/>
          </a:p>
          <a:p>
            <a:pPr marL="0" lvl="0" indent="0" algn="ctr">
              <a:buNone/>
            </a:pPr>
            <a:r>
              <a:rPr lang="hu-HU" sz="2400" dirty="0"/>
              <a:t>Heiliges und </a:t>
            </a:r>
            <a:r>
              <a:rPr lang="hu-HU" sz="2400" dirty="0" err="1"/>
              <a:t>Profanes</a:t>
            </a:r>
            <a:r>
              <a:rPr lang="hu-HU" sz="2400" dirty="0"/>
              <a:t>: </a:t>
            </a:r>
            <a:r>
              <a:rPr lang="hu-HU" sz="2400" dirty="0" err="1"/>
              <a:t>Mystik</a:t>
            </a:r>
            <a:r>
              <a:rPr lang="hu-HU" sz="2400" dirty="0"/>
              <a:t>, Romantik, </a:t>
            </a:r>
            <a:r>
              <a:rPr lang="hu-HU" sz="2400" dirty="0" err="1"/>
              <a:t>Moderne</a:t>
            </a:r>
            <a:endParaRPr lang="hu-HU" sz="2400" dirty="0"/>
          </a:p>
          <a:p>
            <a:pPr marL="0" lvl="0" indent="0" algn="ctr">
              <a:buNone/>
            </a:pPr>
            <a:r>
              <a:rPr lang="hu-HU" sz="2400" dirty="0"/>
              <a:t>Die </a:t>
            </a:r>
            <a:r>
              <a:rPr lang="hu-HU" sz="2400" dirty="0" err="1"/>
              <a:t>moderne</a:t>
            </a:r>
            <a:r>
              <a:rPr lang="hu-HU" sz="2400" dirty="0"/>
              <a:t> </a:t>
            </a:r>
            <a:r>
              <a:rPr lang="hu-HU" sz="2400" dirty="0" err="1"/>
              <a:t>Großstadt</a:t>
            </a:r>
            <a:r>
              <a:rPr lang="hu-HU" sz="2400" dirty="0"/>
              <a:t> (Rilke, </a:t>
            </a:r>
            <a:r>
              <a:rPr lang="hu-HU" sz="2400" dirty="0" err="1"/>
              <a:t>Döblin</a:t>
            </a:r>
            <a:r>
              <a:rPr lang="hu-HU" sz="2400" dirty="0"/>
              <a:t>, Brecht, </a:t>
            </a:r>
            <a:r>
              <a:rPr lang="hu-HU" sz="2400" dirty="0" err="1"/>
              <a:t>expressionistische</a:t>
            </a:r>
            <a:r>
              <a:rPr lang="hu-HU" sz="2400" dirty="0"/>
              <a:t> </a:t>
            </a:r>
            <a:r>
              <a:rPr lang="hu-HU" sz="2400" dirty="0" err="1"/>
              <a:t>Lyrik</a:t>
            </a:r>
            <a:r>
              <a:rPr lang="hu-HU" sz="2400" dirty="0"/>
              <a:t>)</a:t>
            </a:r>
          </a:p>
          <a:p>
            <a:endParaRPr lang="hu-HU" sz="2400" dirty="0"/>
          </a:p>
          <a:p>
            <a:pPr marL="0" lvl="0" indent="0" algn="ctr">
              <a:buNone/>
            </a:pPr>
            <a:endParaRPr lang="hu-HU" sz="2400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6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867905"/>
            <a:ext cx="10515600" cy="48145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hu-HU" sz="3600" dirty="0" smtClean="0"/>
          </a:p>
          <a:p>
            <a:pPr marL="0" indent="0" algn="ctr">
              <a:buNone/>
            </a:pPr>
            <a:endParaRPr lang="hu-HU" sz="3600" dirty="0"/>
          </a:p>
          <a:p>
            <a:pPr marL="0" indent="0" algn="ctr">
              <a:buNone/>
            </a:pPr>
            <a:r>
              <a:rPr lang="hu-HU" sz="3600" dirty="0" smtClean="0"/>
              <a:t>X.</a:t>
            </a:r>
          </a:p>
          <a:p>
            <a:pPr marL="0" indent="0" algn="ctr">
              <a:buNone/>
            </a:pPr>
            <a:r>
              <a:rPr lang="hu-HU" sz="3600" b="1" dirty="0" smtClean="0">
                <a:solidFill>
                  <a:srgbClr val="C00000"/>
                </a:solidFill>
              </a:rPr>
              <a:t>„Raum” II.</a:t>
            </a:r>
          </a:p>
          <a:p>
            <a:pPr marL="0" lvl="0" indent="0" algn="ctr">
              <a:buNone/>
            </a:pPr>
            <a:endParaRPr lang="hu-HU" sz="3600" b="1" dirty="0" smtClean="0"/>
          </a:p>
          <a:p>
            <a:pPr marL="0" lvl="0" indent="0" algn="ctr">
              <a:buNone/>
            </a:pPr>
            <a:r>
              <a:rPr lang="hu-HU" sz="2600" dirty="0" smtClean="0"/>
              <a:t>Das </a:t>
            </a:r>
            <a:r>
              <a:rPr lang="hu-HU" sz="2600" dirty="0" err="1" smtClean="0"/>
              <a:t>neue</a:t>
            </a:r>
            <a:r>
              <a:rPr lang="hu-HU" sz="2600" dirty="0" smtClean="0"/>
              <a:t> </a:t>
            </a:r>
            <a:r>
              <a:rPr lang="hu-HU" sz="2600" dirty="0" err="1" smtClean="0"/>
              <a:t>Medium</a:t>
            </a:r>
            <a:r>
              <a:rPr lang="hu-HU" sz="2600" dirty="0" smtClean="0"/>
              <a:t> „Film” (Fritz Lang: </a:t>
            </a:r>
            <a:r>
              <a:rPr lang="hu-HU" sz="2600" i="1" dirty="0" smtClean="0"/>
              <a:t>Metropolis</a:t>
            </a:r>
            <a:r>
              <a:rPr lang="hu-HU" sz="2600" dirty="0" smtClean="0"/>
              <a:t>)</a:t>
            </a:r>
          </a:p>
          <a:p>
            <a:pPr marL="0" lvl="0" indent="0" algn="ctr">
              <a:buNone/>
            </a:pPr>
            <a:r>
              <a:rPr lang="hu-HU" sz="2600" dirty="0" err="1" smtClean="0"/>
              <a:t>Utopische</a:t>
            </a:r>
            <a:r>
              <a:rPr lang="hu-HU" sz="2600" dirty="0" smtClean="0"/>
              <a:t> und </a:t>
            </a:r>
            <a:r>
              <a:rPr lang="hu-HU" sz="2600" dirty="0" err="1" smtClean="0"/>
              <a:t>dystopische</a:t>
            </a:r>
            <a:r>
              <a:rPr lang="hu-HU" sz="2600" dirty="0" smtClean="0"/>
              <a:t> </a:t>
            </a:r>
            <a:r>
              <a:rPr lang="hu-HU" sz="2600" dirty="0" err="1" smtClean="0"/>
              <a:t>Räume</a:t>
            </a:r>
            <a:r>
              <a:rPr lang="hu-HU" sz="2600" dirty="0" smtClean="0"/>
              <a:t> (A. </a:t>
            </a:r>
            <a:r>
              <a:rPr lang="hu-HU" sz="2600" dirty="0" err="1" smtClean="0"/>
              <a:t>Kubin</a:t>
            </a:r>
            <a:r>
              <a:rPr lang="hu-HU" sz="2600" dirty="0" smtClean="0"/>
              <a:t>: </a:t>
            </a:r>
            <a:r>
              <a:rPr lang="hu-HU" sz="2600" i="1" dirty="0" smtClean="0"/>
              <a:t>Die andere </a:t>
            </a:r>
            <a:r>
              <a:rPr lang="hu-HU" sz="2600" i="1" dirty="0" err="1" smtClean="0"/>
              <a:t>Seite</a:t>
            </a:r>
            <a:r>
              <a:rPr lang="hu-HU" sz="2600" dirty="0" smtClean="0"/>
              <a:t>, H. </a:t>
            </a:r>
            <a:r>
              <a:rPr lang="hu-HU" sz="2600" dirty="0" err="1" smtClean="0"/>
              <a:t>Hesses</a:t>
            </a:r>
            <a:r>
              <a:rPr lang="hu-HU" sz="2600" dirty="0" smtClean="0"/>
              <a:t> </a:t>
            </a:r>
            <a:r>
              <a:rPr lang="hu-HU" sz="2600" i="1" dirty="0" err="1" smtClean="0"/>
              <a:t>Morgenlandfahrt</a:t>
            </a:r>
            <a:r>
              <a:rPr lang="hu-HU" sz="2600" dirty="0" smtClean="0"/>
              <a:t> und das </a:t>
            </a:r>
            <a:r>
              <a:rPr lang="hu-HU" sz="2600" dirty="0" err="1" smtClean="0"/>
              <a:t>Kastalien</a:t>
            </a:r>
            <a:r>
              <a:rPr lang="hu-HU" sz="2600" dirty="0" smtClean="0"/>
              <a:t> der </a:t>
            </a:r>
            <a:r>
              <a:rPr lang="hu-HU" sz="2600" dirty="0" err="1" smtClean="0"/>
              <a:t>Glasperlenspieler</a:t>
            </a:r>
            <a:r>
              <a:rPr lang="hu-HU" sz="2600" dirty="0" smtClean="0"/>
              <a:t>)</a:t>
            </a:r>
          </a:p>
          <a:p>
            <a:pPr marL="0" lvl="0" indent="0" algn="ctr">
              <a:buNone/>
            </a:pPr>
            <a:r>
              <a:rPr lang="hu-HU" sz="2600" dirty="0" smtClean="0"/>
              <a:t>„Die Welt </a:t>
            </a:r>
            <a:r>
              <a:rPr lang="hu-HU" sz="2600" dirty="0" err="1" smtClean="0"/>
              <a:t>als</a:t>
            </a:r>
            <a:r>
              <a:rPr lang="hu-HU" sz="2600" dirty="0" smtClean="0"/>
              <a:t> </a:t>
            </a:r>
            <a:r>
              <a:rPr lang="hu-HU" sz="2600" dirty="0" err="1" smtClean="0"/>
              <a:t>Labyrinth</a:t>
            </a:r>
            <a:r>
              <a:rPr lang="hu-HU" sz="2600" dirty="0" smtClean="0"/>
              <a:t>” (Fr. Dürrenmatt: </a:t>
            </a:r>
            <a:r>
              <a:rPr lang="hu-HU" sz="2600" i="1" dirty="0" smtClean="0"/>
              <a:t>Die </a:t>
            </a:r>
            <a:r>
              <a:rPr lang="hu-HU" sz="2600" i="1" dirty="0" err="1" smtClean="0"/>
              <a:t>Physiker</a:t>
            </a:r>
            <a:r>
              <a:rPr lang="hu-HU" sz="2600" dirty="0" smtClean="0"/>
              <a:t>, </a:t>
            </a:r>
            <a:r>
              <a:rPr lang="hu-HU" sz="2600" i="1" dirty="0" smtClean="0"/>
              <a:t>Minotaurus</a:t>
            </a:r>
            <a:r>
              <a:rPr lang="hu-HU" sz="2600" dirty="0" smtClean="0"/>
              <a:t>)</a:t>
            </a:r>
          </a:p>
          <a:p>
            <a:pPr marL="0" lvl="0" indent="0" algn="ctr">
              <a:buNone/>
            </a:pPr>
            <a:r>
              <a:rPr lang="hu-HU" sz="2600" dirty="0" err="1" smtClean="0"/>
              <a:t>Zentrum</a:t>
            </a:r>
            <a:r>
              <a:rPr lang="hu-HU" sz="2600" dirty="0" smtClean="0"/>
              <a:t> und </a:t>
            </a:r>
            <a:r>
              <a:rPr lang="hu-HU" sz="2600" dirty="0" err="1" smtClean="0"/>
              <a:t>Peripherie</a:t>
            </a:r>
            <a:r>
              <a:rPr lang="hu-HU" sz="2600" dirty="0" smtClean="0"/>
              <a:t> (S. Zweig: </a:t>
            </a:r>
            <a:r>
              <a:rPr lang="hu-HU" sz="2600" i="1" dirty="0" err="1" smtClean="0"/>
              <a:t>Amok</a:t>
            </a:r>
            <a:r>
              <a:rPr lang="hu-HU" sz="2600" dirty="0" smtClean="0"/>
              <a:t>, H. Hesse: </a:t>
            </a:r>
            <a:r>
              <a:rPr lang="hu-HU" sz="2600" i="1" dirty="0" smtClean="0"/>
              <a:t>Robert </a:t>
            </a:r>
            <a:r>
              <a:rPr lang="hu-HU" sz="2600" i="1" dirty="0" err="1" smtClean="0"/>
              <a:t>Aghion</a:t>
            </a:r>
            <a:r>
              <a:rPr lang="hu-HU" sz="2600" dirty="0" smtClean="0"/>
              <a:t>)</a:t>
            </a:r>
          </a:p>
          <a:p>
            <a:pPr marL="0" indent="0" algn="ctr">
              <a:buNone/>
            </a:pPr>
            <a:endParaRPr lang="hu-HU" sz="36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8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3549" y="1198713"/>
            <a:ext cx="10515600" cy="50209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u-HU" sz="1900" dirty="0"/>
          </a:p>
          <a:p>
            <a:pPr marL="0" indent="0" algn="ctr">
              <a:buNone/>
            </a:pPr>
            <a:r>
              <a:rPr lang="hu-HU" sz="3600" dirty="0" smtClean="0"/>
              <a:t>XI.</a:t>
            </a:r>
          </a:p>
          <a:p>
            <a:pPr marL="0" lvl="0" indent="0" algn="ctr">
              <a:buNone/>
            </a:pPr>
            <a:r>
              <a:rPr lang="hu-HU" sz="3600" b="1" dirty="0" smtClean="0">
                <a:solidFill>
                  <a:srgbClr val="C00000"/>
                </a:solidFill>
              </a:rPr>
              <a:t>„</a:t>
            </a:r>
            <a:r>
              <a:rPr lang="hu-HU" sz="3600" b="1" dirty="0" err="1" smtClean="0">
                <a:solidFill>
                  <a:srgbClr val="C00000"/>
                </a:solidFill>
              </a:rPr>
              <a:t>Gedächtnis</a:t>
            </a:r>
            <a:r>
              <a:rPr lang="hu-HU" sz="3600" b="1" dirty="0" smtClean="0">
                <a:solidFill>
                  <a:srgbClr val="C00000"/>
                </a:solidFill>
              </a:rPr>
              <a:t>”</a:t>
            </a:r>
          </a:p>
          <a:p>
            <a:pPr marL="0" lvl="0" indent="0" algn="ctr">
              <a:buNone/>
            </a:pPr>
            <a:endParaRPr lang="hu-HU" sz="3600" b="1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Erinnerung</a:t>
            </a:r>
            <a:r>
              <a:rPr lang="hu-HU" sz="2400" dirty="0" smtClean="0"/>
              <a:t> </a:t>
            </a:r>
            <a:r>
              <a:rPr lang="hu-HU" sz="2400" dirty="0"/>
              <a:t>und </a:t>
            </a:r>
            <a:r>
              <a:rPr lang="hu-HU" sz="2400" dirty="0" err="1" smtClean="0"/>
              <a:t>Gedächtnis</a:t>
            </a:r>
            <a:endParaRPr lang="hu-HU" sz="2400" dirty="0"/>
          </a:p>
          <a:p>
            <a:pPr marL="0" lvl="0" indent="0" algn="ctr">
              <a:buNone/>
            </a:pPr>
            <a:r>
              <a:rPr lang="hu-HU" sz="2400" dirty="0" err="1" smtClean="0"/>
              <a:t>Grundbegriffe</a:t>
            </a:r>
            <a:r>
              <a:rPr lang="hu-HU" sz="2400" dirty="0" smtClean="0"/>
              <a:t> </a:t>
            </a:r>
            <a:r>
              <a:rPr lang="hu-HU" sz="2400" dirty="0"/>
              <a:t>der </a:t>
            </a:r>
            <a:r>
              <a:rPr lang="hu-HU" sz="2400" dirty="0" err="1" smtClean="0"/>
              <a:t>Gedächtnisforschung</a:t>
            </a:r>
            <a:endParaRPr lang="hu-HU" sz="2400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Erinnerung</a:t>
            </a:r>
            <a:r>
              <a:rPr lang="hu-HU" sz="2400" dirty="0" smtClean="0"/>
              <a:t> </a:t>
            </a:r>
            <a:r>
              <a:rPr lang="hu-HU" sz="2400" dirty="0"/>
              <a:t>und </a:t>
            </a:r>
            <a:r>
              <a:rPr lang="hu-HU" sz="2400" dirty="0" err="1" smtClean="0"/>
              <a:t>Vergessen</a:t>
            </a:r>
            <a:endParaRPr lang="hu-HU" sz="2400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Sein</a:t>
            </a:r>
            <a:r>
              <a:rPr lang="hu-HU" sz="2400" dirty="0" smtClean="0"/>
              <a:t> </a:t>
            </a:r>
            <a:r>
              <a:rPr lang="hu-HU" sz="2400" dirty="0"/>
              <a:t>und </a:t>
            </a:r>
            <a:r>
              <a:rPr lang="hu-HU" sz="2400" dirty="0" err="1"/>
              <a:t>Werden</a:t>
            </a:r>
            <a:r>
              <a:rPr lang="hu-HU" sz="2400" dirty="0"/>
              <a:t> (Nietzsche: </a:t>
            </a:r>
            <a:r>
              <a:rPr lang="hu-HU" sz="2400" i="1" dirty="0" err="1"/>
              <a:t>Vom</a:t>
            </a:r>
            <a:r>
              <a:rPr lang="hu-HU" sz="2400" i="1" dirty="0"/>
              <a:t> </a:t>
            </a:r>
            <a:r>
              <a:rPr lang="hu-HU" sz="2400" i="1" dirty="0" err="1"/>
              <a:t>Nutzen</a:t>
            </a:r>
            <a:r>
              <a:rPr lang="hu-HU" sz="2400" i="1" dirty="0"/>
              <a:t> und </a:t>
            </a:r>
            <a:r>
              <a:rPr lang="hu-HU" sz="2400" i="1" dirty="0" err="1"/>
              <a:t>Nachteil</a:t>
            </a:r>
            <a:r>
              <a:rPr lang="hu-HU" sz="2400" i="1" dirty="0"/>
              <a:t> der </a:t>
            </a:r>
            <a:r>
              <a:rPr lang="hu-HU" sz="2400" i="1" dirty="0" err="1"/>
              <a:t>Historie</a:t>
            </a:r>
            <a:r>
              <a:rPr lang="hu-HU" sz="2400" i="1" dirty="0"/>
              <a:t> </a:t>
            </a:r>
            <a:r>
              <a:rPr lang="hu-HU" sz="2400" i="1" dirty="0" err="1"/>
              <a:t>für</a:t>
            </a:r>
            <a:r>
              <a:rPr lang="hu-HU" sz="2400" i="1" dirty="0"/>
              <a:t> </a:t>
            </a:r>
            <a:r>
              <a:rPr lang="hu-HU" sz="2400" i="1" dirty="0" err="1"/>
              <a:t>das</a:t>
            </a:r>
            <a:r>
              <a:rPr lang="hu-HU" sz="2400" i="1" dirty="0"/>
              <a:t> </a:t>
            </a:r>
            <a:r>
              <a:rPr lang="hu-HU" sz="2400" i="1" dirty="0" err="1" smtClean="0"/>
              <a:t>Leben</a:t>
            </a:r>
            <a:r>
              <a:rPr lang="hu-HU" sz="2400" dirty="0" smtClean="0"/>
              <a:t>)</a:t>
            </a:r>
          </a:p>
          <a:p>
            <a:pPr marL="0" lvl="0" indent="0" algn="ctr">
              <a:buNone/>
            </a:pPr>
            <a:r>
              <a:rPr lang="hu-HU" sz="2400" dirty="0" err="1" smtClean="0"/>
              <a:t>Individuelles</a:t>
            </a:r>
            <a:r>
              <a:rPr lang="hu-HU" sz="2400" dirty="0" smtClean="0"/>
              <a:t> </a:t>
            </a:r>
            <a:r>
              <a:rPr lang="hu-HU" sz="2400" dirty="0"/>
              <a:t>und </a:t>
            </a:r>
            <a:r>
              <a:rPr lang="hu-HU" sz="2400" dirty="0" err="1"/>
              <a:t>kollektives</a:t>
            </a:r>
            <a:r>
              <a:rPr lang="hu-HU" sz="2400" dirty="0"/>
              <a:t> </a:t>
            </a:r>
            <a:r>
              <a:rPr lang="hu-HU" sz="2400" dirty="0" err="1" smtClean="0"/>
              <a:t>Gedächtnis</a:t>
            </a:r>
            <a:endParaRPr lang="hu-HU" sz="2400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Kanonisierung</a:t>
            </a:r>
            <a:r>
              <a:rPr lang="hu-HU" sz="2400" dirty="0"/>
              <a:t>. </a:t>
            </a:r>
            <a:r>
              <a:rPr lang="hu-HU" sz="2400" dirty="0" err="1"/>
              <a:t>Manipulation</a:t>
            </a:r>
            <a:r>
              <a:rPr lang="hu-HU" sz="2400" dirty="0"/>
              <a:t> des </a:t>
            </a:r>
            <a:r>
              <a:rPr lang="hu-HU" sz="2400" dirty="0" err="1"/>
              <a:t>Gedächtnisses</a:t>
            </a:r>
            <a:r>
              <a:rPr lang="hu-HU" sz="2400" dirty="0"/>
              <a:t> </a:t>
            </a:r>
            <a:r>
              <a:rPr lang="hu-HU" sz="2400" dirty="0" err="1"/>
              <a:t>durch</a:t>
            </a:r>
            <a:r>
              <a:rPr lang="hu-HU" sz="2400" dirty="0"/>
              <a:t> die </a:t>
            </a:r>
            <a:r>
              <a:rPr lang="hu-HU" sz="2400" dirty="0" err="1"/>
              <a:t>Politik</a:t>
            </a:r>
            <a:r>
              <a:rPr lang="hu-HU" sz="2400" dirty="0"/>
              <a:t>: </a:t>
            </a:r>
            <a:r>
              <a:rPr lang="hu-HU" sz="2400" dirty="0" err="1"/>
              <a:t>Sprache</a:t>
            </a:r>
            <a:r>
              <a:rPr lang="hu-HU" sz="2400" dirty="0"/>
              <a:t>, </a:t>
            </a:r>
            <a:r>
              <a:rPr lang="hu-HU" sz="2400" dirty="0" err="1"/>
              <a:t>Gedächtnis</a:t>
            </a:r>
            <a:r>
              <a:rPr lang="hu-HU" sz="2400" dirty="0"/>
              <a:t>, </a:t>
            </a:r>
            <a:r>
              <a:rPr lang="hu-HU" sz="2400" dirty="0" err="1"/>
              <a:t>Macht</a:t>
            </a:r>
            <a:r>
              <a:rPr lang="hu-HU" sz="2400" dirty="0"/>
              <a:t>: Trauma und </a:t>
            </a:r>
            <a:r>
              <a:rPr lang="hu-HU" sz="2400" dirty="0" err="1" smtClean="0"/>
              <a:t>Schuldbewusstsein</a:t>
            </a:r>
            <a:endParaRPr lang="hu-HU" sz="2400" dirty="0"/>
          </a:p>
          <a:p>
            <a:pPr marL="0" indent="0" algn="ctr">
              <a:buNone/>
            </a:pPr>
            <a:endParaRPr lang="hu-HU" sz="36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5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24959"/>
            <a:ext cx="10515600" cy="542440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u-HU" sz="2300" dirty="0" smtClean="0"/>
          </a:p>
          <a:p>
            <a:pPr marL="0" indent="0" algn="ctr">
              <a:buNone/>
            </a:pPr>
            <a:r>
              <a:rPr lang="hu-HU" sz="3600" dirty="0" smtClean="0"/>
              <a:t>XII.</a:t>
            </a:r>
          </a:p>
          <a:p>
            <a:pPr marL="0" lvl="0" indent="0" algn="ctr">
              <a:buNone/>
            </a:pPr>
            <a:r>
              <a:rPr lang="hu-HU" sz="4200" b="1" dirty="0" smtClean="0">
                <a:solidFill>
                  <a:srgbClr val="C00000"/>
                </a:solidFill>
              </a:rPr>
              <a:t>„</a:t>
            </a:r>
            <a:r>
              <a:rPr lang="hu-HU" sz="4200" b="1" dirty="0" err="1" smtClean="0">
                <a:solidFill>
                  <a:srgbClr val="C00000"/>
                </a:solidFill>
              </a:rPr>
              <a:t>Identität</a:t>
            </a:r>
            <a:r>
              <a:rPr lang="hu-HU" sz="4200" b="1" dirty="0" smtClean="0">
                <a:solidFill>
                  <a:srgbClr val="C00000"/>
                </a:solidFill>
              </a:rPr>
              <a:t>”</a:t>
            </a:r>
          </a:p>
          <a:p>
            <a:pPr marL="0" lvl="0" indent="0" algn="ctr">
              <a:buNone/>
            </a:pPr>
            <a:endParaRPr lang="hu-HU" sz="3600" b="1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Individuelle</a:t>
            </a:r>
            <a:r>
              <a:rPr lang="hu-HU" sz="2400" dirty="0" smtClean="0"/>
              <a:t> </a:t>
            </a:r>
            <a:r>
              <a:rPr lang="hu-HU" sz="2400" dirty="0" err="1"/>
              <a:t>Identität</a:t>
            </a:r>
            <a:r>
              <a:rPr lang="hu-HU" sz="2400" dirty="0"/>
              <a:t> (Individuum, </a:t>
            </a:r>
            <a:r>
              <a:rPr lang="hu-HU" sz="2400" dirty="0" err="1"/>
              <a:t>Person</a:t>
            </a:r>
            <a:r>
              <a:rPr lang="hu-HU" sz="2400" dirty="0"/>
              <a:t>, </a:t>
            </a:r>
            <a:r>
              <a:rPr lang="hu-HU" sz="2400" dirty="0" err="1"/>
              <a:t>Subjekt</a:t>
            </a:r>
            <a:r>
              <a:rPr lang="hu-HU" sz="2400" dirty="0"/>
              <a:t>), </a:t>
            </a:r>
            <a:r>
              <a:rPr lang="hu-HU" sz="2400" dirty="0" err="1"/>
              <a:t>Geschlecht</a:t>
            </a:r>
            <a:r>
              <a:rPr lang="hu-HU" sz="2400" dirty="0"/>
              <a:t> und </a:t>
            </a:r>
            <a:r>
              <a:rPr lang="hu-HU" sz="2400" dirty="0" err="1" smtClean="0"/>
              <a:t>Identität</a:t>
            </a:r>
            <a:endParaRPr lang="hu-HU" sz="2400" dirty="0"/>
          </a:p>
          <a:p>
            <a:pPr marL="0" lvl="0" indent="0" algn="ctr">
              <a:buNone/>
            </a:pPr>
            <a:r>
              <a:rPr lang="hu-HU" sz="2400" dirty="0" err="1"/>
              <a:t>K</a:t>
            </a:r>
            <a:r>
              <a:rPr lang="hu-HU" sz="2400" dirty="0" err="1" smtClean="0"/>
              <a:t>ollektives</a:t>
            </a:r>
            <a:r>
              <a:rPr lang="hu-HU" sz="2400" dirty="0" smtClean="0"/>
              <a:t> </a:t>
            </a:r>
            <a:r>
              <a:rPr lang="hu-HU" sz="2400" dirty="0" err="1"/>
              <a:t>Gedächtnis</a:t>
            </a:r>
            <a:r>
              <a:rPr lang="hu-HU" sz="2400" dirty="0"/>
              <a:t> (</a:t>
            </a:r>
            <a:r>
              <a:rPr lang="hu-HU" sz="2400" dirty="0" err="1" smtClean="0"/>
              <a:t>Ethnie</a:t>
            </a:r>
            <a:r>
              <a:rPr lang="hu-HU" sz="2400" dirty="0"/>
              <a:t>, </a:t>
            </a:r>
            <a:r>
              <a:rPr lang="hu-HU" sz="2400" dirty="0" err="1"/>
              <a:t>Nation</a:t>
            </a:r>
            <a:r>
              <a:rPr lang="hu-HU" sz="2400" dirty="0"/>
              <a:t>, </a:t>
            </a:r>
            <a:r>
              <a:rPr lang="hu-HU" sz="2400" dirty="0" err="1"/>
              <a:t>Kultur</a:t>
            </a:r>
            <a:r>
              <a:rPr lang="hu-HU" sz="2400" dirty="0" smtClean="0"/>
              <a:t>)</a:t>
            </a:r>
          </a:p>
          <a:p>
            <a:pPr marL="0" lvl="0" indent="0" algn="ctr">
              <a:buNone/>
            </a:pPr>
            <a:r>
              <a:rPr lang="hu-HU" sz="2400" dirty="0" err="1" smtClean="0"/>
              <a:t>Nationale</a:t>
            </a:r>
            <a:r>
              <a:rPr lang="hu-HU" sz="2400" dirty="0" smtClean="0"/>
              <a:t> </a:t>
            </a:r>
            <a:r>
              <a:rPr lang="hu-HU" sz="2400" dirty="0" err="1" smtClean="0"/>
              <a:t>Identitäten</a:t>
            </a:r>
            <a:endParaRPr lang="hu-HU" sz="2400" dirty="0" smtClean="0"/>
          </a:p>
          <a:p>
            <a:pPr marL="0" lvl="0" indent="0" algn="ctr">
              <a:buNone/>
            </a:pPr>
            <a:r>
              <a:rPr lang="de-DE" sz="2400" dirty="0"/>
              <a:t>Internationale Identitäten: „heilige” Identitäten (Religion: übernationale - konfessionelle etc.) versus „profane”, d.h. ideologisch-demagogische Identitäten (Kommunismus und </a:t>
            </a:r>
            <a:r>
              <a:rPr lang="de-DE" sz="2400" dirty="0" err="1"/>
              <a:t>Globalisation</a:t>
            </a:r>
            <a:r>
              <a:rPr lang="de-DE" sz="2400" dirty="0" smtClean="0"/>
              <a:t>)</a:t>
            </a:r>
            <a:r>
              <a:rPr lang="hu-HU" sz="2400" dirty="0" smtClean="0"/>
              <a:t>,</a:t>
            </a:r>
            <a:r>
              <a:rPr lang="de-DE" sz="2400" dirty="0" smtClean="0"/>
              <a:t> </a:t>
            </a:r>
            <a:r>
              <a:rPr lang="de-DE" sz="2400" dirty="0"/>
              <a:t>Traum und Wirklichkeit: humane Ideen und blutige </a:t>
            </a:r>
            <a:r>
              <a:rPr lang="de-DE" sz="2400" dirty="0" smtClean="0"/>
              <a:t>Wirklichkeit</a:t>
            </a:r>
            <a:endParaRPr lang="hu-HU" sz="2400" dirty="0" smtClean="0"/>
          </a:p>
          <a:p>
            <a:pPr marL="0" lvl="0" indent="0" algn="ctr">
              <a:buNone/>
            </a:pPr>
            <a:endParaRPr lang="hu-HU" sz="2400" dirty="0" smtClean="0"/>
          </a:p>
          <a:p>
            <a:pPr marL="0" lvl="0" indent="0" algn="ctr">
              <a:buNone/>
            </a:pPr>
            <a:r>
              <a:rPr lang="hu-HU" sz="2400" dirty="0" smtClean="0"/>
              <a:t>Der </a:t>
            </a:r>
            <a:r>
              <a:rPr lang="hu-HU" sz="2400" dirty="0"/>
              <a:t>„</a:t>
            </a:r>
            <a:r>
              <a:rPr lang="hu-HU" sz="2400" dirty="0" err="1"/>
              <a:t>Doppelgänger</a:t>
            </a:r>
            <a:r>
              <a:rPr lang="hu-HU" sz="2400" dirty="0"/>
              <a:t>” (E. T. A. Hoffmann: </a:t>
            </a:r>
            <a:r>
              <a:rPr lang="hu-HU" sz="2400" i="1" dirty="0"/>
              <a:t>Das </a:t>
            </a:r>
            <a:r>
              <a:rPr lang="hu-HU" sz="2400" i="1" dirty="0" err="1"/>
              <a:t>Fräulein</a:t>
            </a:r>
            <a:r>
              <a:rPr lang="hu-HU" sz="2400" i="1" dirty="0"/>
              <a:t> von </a:t>
            </a:r>
            <a:r>
              <a:rPr lang="hu-HU" sz="2400" i="1" dirty="0" err="1"/>
              <a:t>Scuderi</a:t>
            </a:r>
            <a:r>
              <a:rPr lang="hu-HU" sz="2400" i="1" dirty="0"/>
              <a:t>, Die </a:t>
            </a:r>
            <a:r>
              <a:rPr lang="hu-HU" sz="2400" i="1" dirty="0" err="1"/>
              <a:t>Elixiere</a:t>
            </a:r>
            <a:r>
              <a:rPr lang="hu-HU" sz="2400" i="1" dirty="0"/>
              <a:t> des </a:t>
            </a:r>
            <a:r>
              <a:rPr lang="hu-HU" sz="2400" i="1" dirty="0" err="1"/>
              <a:t>Teufels</a:t>
            </a:r>
            <a:r>
              <a:rPr lang="hu-HU" sz="2400" dirty="0"/>
              <a:t>)</a:t>
            </a:r>
          </a:p>
          <a:p>
            <a:pPr marL="0" lvl="0" indent="0" algn="ctr">
              <a:buNone/>
            </a:pPr>
            <a:r>
              <a:rPr lang="hu-HU" sz="2400" dirty="0"/>
              <a:t>Der „</a:t>
            </a:r>
            <a:r>
              <a:rPr lang="hu-HU" sz="2400" dirty="0" err="1"/>
              <a:t>Schizophrene</a:t>
            </a:r>
            <a:r>
              <a:rPr lang="hu-HU" sz="2400" dirty="0"/>
              <a:t>” (Hermann Hesse: </a:t>
            </a:r>
            <a:r>
              <a:rPr lang="hu-HU" sz="2400" i="1" dirty="0"/>
              <a:t>Klein und Wagner, Der </a:t>
            </a:r>
            <a:r>
              <a:rPr lang="hu-HU" sz="2400" i="1" dirty="0" err="1"/>
              <a:t>Steppenwolf</a:t>
            </a:r>
            <a:endParaRPr lang="hu-HU" sz="2400" i="1" dirty="0"/>
          </a:p>
          <a:p>
            <a:pPr marL="0" lvl="0" indent="0" algn="ctr">
              <a:buNone/>
            </a:pPr>
            <a:r>
              <a:rPr lang="hu-HU" sz="2400" dirty="0"/>
              <a:t>Der „</a:t>
            </a:r>
            <a:r>
              <a:rPr lang="hu-HU" sz="2400" dirty="0" err="1"/>
              <a:t>Hochstapler</a:t>
            </a:r>
            <a:r>
              <a:rPr lang="hu-HU" sz="2400" dirty="0"/>
              <a:t>” (Thomas Mann: </a:t>
            </a:r>
            <a:r>
              <a:rPr lang="hu-HU" sz="2400" i="1" dirty="0"/>
              <a:t>Die </a:t>
            </a:r>
            <a:r>
              <a:rPr lang="hu-HU" sz="2400" i="1" dirty="0" err="1"/>
              <a:t>Bekenntnisse</a:t>
            </a:r>
            <a:r>
              <a:rPr lang="hu-HU" sz="2400" i="1" dirty="0"/>
              <a:t> des </a:t>
            </a:r>
            <a:r>
              <a:rPr lang="hu-HU" sz="2400" i="1" dirty="0" err="1"/>
              <a:t>Hochstaplers</a:t>
            </a:r>
            <a:r>
              <a:rPr lang="hu-HU" sz="2400" i="1" dirty="0"/>
              <a:t> Felix </a:t>
            </a:r>
            <a:r>
              <a:rPr lang="hu-HU" sz="2400" i="1" dirty="0" err="1"/>
              <a:t>Krull</a:t>
            </a:r>
            <a:r>
              <a:rPr lang="hu-HU" sz="2400" dirty="0"/>
              <a:t>)</a:t>
            </a:r>
          </a:p>
          <a:p>
            <a:pPr marL="0" lvl="0" indent="0" algn="ctr">
              <a:buNone/>
            </a:pPr>
            <a:r>
              <a:rPr lang="hu-HU" sz="2400" dirty="0"/>
              <a:t>Elias Canetti: </a:t>
            </a:r>
            <a:r>
              <a:rPr lang="hu-HU" sz="2400" i="1" dirty="0"/>
              <a:t>Die </a:t>
            </a:r>
            <a:r>
              <a:rPr lang="hu-HU" sz="2400" i="1" dirty="0" err="1"/>
              <a:t>gerettete</a:t>
            </a:r>
            <a:r>
              <a:rPr lang="hu-HU" sz="2400" i="1" dirty="0"/>
              <a:t> </a:t>
            </a:r>
            <a:r>
              <a:rPr lang="hu-HU" sz="2400" i="1" dirty="0" err="1"/>
              <a:t>Zunge</a:t>
            </a:r>
            <a:endParaRPr lang="hu-HU" sz="2400" i="1" dirty="0"/>
          </a:p>
          <a:p>
            <a:pPr marL="0" lvl="0" indent="0" algn="ctr">
              <a:buNone/>
            </a:pPr>
            <a:r>
              <a:rPr lang="hu-HU" sz="2400" dirty="0"/>
              <a:t>Das „</a:t>
            </a:r>
            <a:r>
              <a:rPr lang="hu-HU" sz="2400" dirty="0" err="1"/>
              <a:t>Adoptivkind</a:t>
            </a:r>
            <a:r>
              <a:rPr lang="hu-HU" sz="2400" dirty="0"/>
              <a:t>” (</a:t>
            </a:r>
            <a:r>
              <a:rPr lang="hu-HU" sz="2400" dirty="0" err="1"/>
              <a:t>Monica</a:t>
            </a:r>
            <a:r>
              <a:rPr lang="hu-HU" sz="2400" dirty="0"/>
              <a:t> </a:t>
            </a:r>
            <a:r>
              <a:rPr lang="hu-HU" sz="2400" dirty="0" err="1"/>
              <a:t>Cantieni</a:t>
            </a:r>
            <a:r>
              <a:rPr lang="hu-HU" sz="2400" dirty="0"/>
              <a:t>: </a:t>
            </a:r>
            <a:r>
              <a:rPr lang="hu-HU" sz="2400" i="1" dirty="0" err="1"/>
              <a:t>Grünschnabel</a:t>
            </a:r>
            <a:r>
              <a:rPr lang="hu-HU" sz="2400" dirty="0" smtClean="0"/>
              <a:t>)</a:t>
            </a:r>
          </a:p>
          <a:p>
            <a:pPr marL="0" lvl="0" indent="0" algn="ctr">
              <a:buNone/>
            </a:pPr>
            <a:endParaRPr lang="de-DE" sz="2400" dirty="0"/>
          </a:p>
          <a:p>
            <a:pPr marL="0" lvl="0" indent="0" algn="ctr">
              <a:buNone/>
            </a:pPr>
            <a:endParaRPr lang="hu-HU" sz="2400" dirty="0"/>
          </a:p>
          <a:p>
            <a:pPr marL="0" indent="0" algn="ctr">
              <a:buNone/>
            </a:pPr>
            <a:endParaRPr lang="hu-HU" sz="36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58630"/>
              </p:ext>
            </p:extLst>
          </p:nvPr>
        </p:nvGraphicFramePr>
        <p:xfrm>
          <a:off x="2337758" y="1268085"/>
          <a:ext cx="7082287" cy="53851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05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7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3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Tematika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3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Kurzus címe: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Bevezetés a kultúratudományba (Einführung in die </a:t>
                      </a:r>
                      <a:r>
                        <a:rPr lang="hu-HU" sz="1200" b="1" dirty="0" err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Kulturwissenschaft</a:t>
                      </a:r>
                      <a:r>
                        <a:rPr lang="hu-H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3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Kurzus kódja: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Teljesítés módja: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vizsga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Időpont: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Helye: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Heti óraszám: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Kreditek száma: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Oktató neve: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Horváth Géza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Beosztása: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egyetemi docens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356" marR="52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6873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400" b="1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A tantárgy rövid leírása: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400" b="1" smtClean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</a:rPr>
                        <a:t>Az előadás vázlatos áttekintés nyújt az 1950-es években jelentkező cultural studies (Birmingham), az USA-ba átterjedt, majd Európába visszatért és számtalanszor módosított-vitatott új, interdiszciplináris, igen szerteágazó – néha ad absurdum határtalanított – tudományágról, mely a 20. század „hagyományos” szellem- és irodalomtudományi módszereit kívánta/kívánja leváltani. Az ebben az értelemben vett kultúratudomány(ok) a globalizált-multikulturalizált tömegtársadalmak tömegkultúráinak kihívásaira és jelenségeire igyekezett/igyekszik tudományos magyarázatot adni. Az előadás bemutatja az új tudomány főbb irányzatait, módszereit, előnyeit, hátrányait, illetve politikai viszonylatait, és e módszereket konkrét irodalmi, filozófiai és egyéb mediális – képi (fotográfia, film) – kontextusban kívánja szemléletessé és érthetővé tenni.</a:t>
                      </a:r>
                    </a:p>
                  </a:txBody>
                  <a:tcPr marL="52356" marR="5235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53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1147313"/>
            <a:ext cx="10515600" cy="922937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Bibliographie</a:t>
            </a:r>
            <a:br>
              <a:rPr lang="hu-HU" sz="3600" b="1" dirty="0" smtClean="0"/>
            </a:br>
            <a:r>
              <a:rPr lang="hu-HU" sz="2400" b="1" dirty="0" err="1" smtClean="0"/>
              <a:t>Primär</a:t>
            </a:r>
            <a:endParaRPr lang="hu-HU" sz="2400" b="1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38200" y="2070250"/>
            <a:ext cx="10515600" cy="473015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8800" dirty="0" err="1" smtClean="0"/>
              <a:t>Monika</a:t>
            </a:r>
            <a:r>
              <a:rPr lang="hu-HU" sz="8800" dirty="0" smtClean="0"/>
              <a:t> CANTIENI: </a:t>
            </a:r>
            <a:r>
              <a:rPr lang="hu-HU" sz="8800" i="1" dirty="0" err="1"/>
              <a:t>Grünschnabel</a:t>
            </a:r>
            <a:r>
              <a:rPr lang="hu-HU" sz="8800" dirty="0"/>
              <a:t> (</a:t>
            </a:r>
            <a:r>
              <a:rPr lang="hu-HU" sz="8800" dirty="0" smtClean="0"/>
              <a:t>2011)</a:t>
            </a:r>
          </a:p>
          <a:p>
            <a:pPr marL="0" indent="0">
              <a:buNone/>
            </a:pPr>
            <a:r>
              <a:rPr lang="hu-HU" sz="8800" dirty="0" smtClean="0"/>
              <a:t>Friedrich DÜRRENMATT: </a:t>
            </a:r>
            <a:r>
              <a:rPr lang="hu-HU" sz="8800" i="1" dirty="0" smtClean="0"/>
              <a:t>Die </a:t>
            </a:r>
            <a:r>
              <a:rPr lang="hu-HU" sz="8800" i="1" dirty="0" err="1" smtClean="0"/>
              <a:t>Physiker</a:t>
            </a:r>
            <a:r>
              <a:rPr lang="hu-HU" sz="8800" i="1" dirty="0" smtClean="0"/>
              <a:t> </a:t>
            </a:r>
            <a:r>
              <a:rPr lang="hu-HU" sz="8800" dirty="0" smtClean="0"/>
              <a:t>(1962</a:t>
            </a:r>
            <a:r>
              <a:rPr lang="hu-HU" sz="8800" dirty="0"/>
              <a:t>)</a:t>
            </a:r>
          </a:p>
          <a:p>
            <a:pPr marL="0" indent="0">
              <a:buNone/>
            </a:pPr>
            <a:r>
              <a:rPr lang="hu-HU" sz="8800" dirty="0" smtClean="0"/>
              <a:t>Friedrich DÜRRENMATT: </a:t>
            </a:r>
            <a:r>
              <a:rPr lang="hu-HU" sz="8800" i="1" dirty="0"/>
              <a:t>Minotaurus. </a:t>
            </a:r>
            <a:r>
              <a:rPr lang="hu-HU" sz="8800" i="1" dirty="0" err="1"/>
              <a:t>Eine</a:t>
            </a:r>
            <a:r>
              <a:rPr lang="hu-HU" sz="8800" i="1" dirty="0"/>
              <a:t> </a:t>
            </a:r>
            <a:r>
              <a:rPr lang="hu-HU" sz="8800" i="1" dirty="0" err="1"/>
              <a:t>Ballade</a:t>
            </a:r>
            <a:r>
              <a:rPr lang="hu-HU" sz="8800" i="1" dirty="0"/>
              <a:t> </a:t>
            </a:r>
            <a:r>
              <a:rPr lang="hu-HU" sz="8800" dirty="0"/>
              <a:t>(1985</a:t>
            </a:r>
            <a:r>
              <a:rPr lang="hu-HU" sz="8800" dirty="0" smtClean="0"/>
              <a:t>)</a:t>
            </a:r>
          </a:p>
          <a:p>
            <a:pPr marL="0" indent="0">
              <a:buNone/>
            </a:pPr>
            <a:r>
              <a:rPr lang="hu-HU" sz="8800" dirty="0"/>
              <a:t> </a:t>
            </a:r>
            <a:r>
              <a:rPr lang="hu-HU" sz="8800" dirty="0" smtClean="0"/>
              <a:t>Hermann </a:t>
            </a:r>
            <a:r>
              <a:rPr lang="hu-HU" sz="8800" dirty="0" smtClean="0"/>
              <a:t>HESSE: </a:t>
            </a:r>
            <a:r>
              <a:rPr lang="hu-HU" sz="8800" i="1" dirty="0"/>
              <a:t>Klein und Wagner </a:t>
            </a:r>
            <a:r>
              <a:rPr lang="hu-HU" sz="8800" dirty="0"/>
              <a:t>(</a:t>
            </a:r>
            <a:r>
              <a:rPr lang="hu-HU" sz="8800" dirty="0" smtClean="0"/>
              <a:t>1919) / </a:t>
            </a:r>
            <a:r>
              <a:rPr lang="hu-HU" sz="8800" i="1" dirty="0" smtClean="0"/>
              <a:t>Der </a:t>
            </a:r>
            <a:r>
              <a:rPr lang="hu-HU" sz="8800" i="1" dirty="0" err="1" smtClean="0"/>
              <a:t>Steppenwolf</a:t>
            </a:r>
            <a:r>
              <a:rPr lang="hu-HU" sz="8800" i="1" dirty="0" smtClean="0"/>
              <a:t> </a:t>
            </a:r>
            <a:r>
              <a:rPr lang="hu-HU" sz="8800" dirty="0" smtClean="0"/>
              <a:t>(1927)</a:t>
            </a:r>
          </a:p>
          <a:p>
            <a:pPr marL="0" indent="0">
              <a:buNone/>
            </a:pPr>
            <a:r>
              <a:rPr lang="hu-HU" sz="8800" dirty="0" smtClean="0"/>
              <a:t>E.T.A</a:t>
            </a:r>
            <a:r>
              <a:rPr lang="hu-HU" sz="8800" dirty="0" smtClean="0"/>
              <a:t>. HOFFMANN: </a:t>
            </a:r>
            <a:r>
              <a:rPr lang="hu-HU" sz="8800" i="1" dirty="0"/>
              <a:t>Das </a:t>
            </a:r>
            <a:r>
              <a:rPr lang="hu-HU" sz="8800" i="1" dirty="0" err="1"/>
              <a:t>Fräulein</a:t>
            </a:r>
            <a:r>
              <a:rPr lang="hu-HU" sz="8800" i="1" dirty="0"/>
              <a:t> von </a:t>
            </a:r>
            <a:r>
              <a:rPr lang="hu-HU" sz="8800" i="1" dirty="0" err="1"/>
              <a:t>Scuderi</a:t>
            </a:r>
            <a:r>
              <a:rPr lang="hu-HU" sz="8800" i="1" dirty="0"/>
              <a:t> </a:t>
            </a:r>
            <a:r>
              <a:rPr lang="hu-HU" sz="8800" dirty="0"/>
              <a:t>(1819</a:t>
            </a:r>
            <a:r>
              <a:rPr lang="hu-HU" sz="8800" dirty="0" smtClean="0"/>
              <a:t>)</a:t>
            </a:r>
            <a:r>
              <a:rPr lang="hu-HU" sz="8800" dirty="0"/>
              <a:t> </a:t>
            </a:r>
          </a:p>
          <a:p>
            <a:pPr marL="0" indent="0">
              <a:buNone/>
            </a:pPr>
            <a:r>
              <a:rPr lang="hu-HU" sz="8800" dirty="0" smtClean="0"/>
              <a:t>Alfred KUBIN: </a:t>
            </a:r>
            <a:r>
              <a:rPr lang="hu-HU" sz="8800" i="1" dirty="0"/>
              <a:t>Die andere </a:t>
            </a:r>
            <a:r>
              <a:rPr lang="hu-HU" sz="8800" i="1" dirty="0" err="1"/>
              <a:t>Seite</a:t>
            </a:r>
            <a:r>
              <a:rPr lang="hu-HU" sz="8800" i="1" dirty="0"/>
              <a:t> </a:t>
            </a:r>
            <a:r>
              <a:rPr lang="hu-HU" sz="8800" dirty="0"/>
              <a:t>(1908</a:t>
            </a:r>
            <a:r>
              <a:rPr lang="hu-HU" sz="8800" dirty="0" smtClean="0"/>
              <a:t>)</a:t>
            </a:r>
            <a:r>
              <a:rPr lang="hu-HU" sz="8800" dirty="0"/>
              <a:t> </a:t>
            </a:r>
          </a:p>
          <a:p>
            <a:pPr marL="0" indent="0">
              <a:buNone/>
            </a:pPr>
            <a:r>
              <a:rPr lang="hu-HU" sz="8800" dirty="0" smtClean="0"/>
              <a:t>Fritz LANG (</a:t>
            </a:r>
            <a:r>
              <a:rPr lang="hu-HU" sz="8800" dirty="0" err="1" smtClean="0"/>
              <a:t>Regie</a:t>
            </a:r>
            <a:r>
              <a:rPr lang="hu-HU" sz="8800" dirty="0"/>
              <a:t>): </a:t>
            </a:r>
            <a:r>
              <a:rPr lang="hu-HU" sz="8800" i="1" dirty="0"/>
              <a:t>Metropolis</a:t>
            </a:r>
            <a:r>
              <a:rPr lang="hu-HU" sz="8800" dirty="0"/>
              <a:t> (1927) </a:t>
            </a:r>
            <a:r>
              <a:rPr lang="hu-HU" sz="8800" dirty="0" err="1" smtClean="0"/>
              <a:t>Stummfilm</a:t>
            </a:r>
            <a:r>
              <a:rPr lang="hu-HU" sz="8800" dirty="0"/>
              <a:t> </a:t>
            </a:r>
          </a:p>
          <a:p>
            <a:pPr marL="0" indent="0">
              <a:buNone/>
            </a:pPr>
            <a:r>
              <a:rPr lang="hu-HU" sz="8800" dirty="0" smtClean="0"/>
              <a:t>Friedrich NIETZSCHE: </a:t>
            </a:r>
            <a:r>
              <a:rPr lang="hu-HU" sz="8800" i="1" dirty="0" err="1"/>
              <a:t>Vom</a:t>
            </a:r>
            <a:r>
              <a:rPr lang="hu-HU" sz="8800" i="1" dirty="0"/>
              <a:t> </a:t>
            </a:r>
            <a:r>
              <a:rPr lang="hu-HU" sz="8800" i="1" dirty="0" err="1"/>
              <a:t>Nutzen</a:t>
            </a:r>
            <a:r>
              <a:rPr lang="hu-HU" sz="8800" i="1" dirty="0"/>
              <a:t> und </a:t>
            </a:r>
            <a:r>
              <a:rPr lang="hu-HU" sz="8800" i="1" dirty="0" err="1"/>
              <a:t>Nachteil</a:t>
            </a:r>
            <a:r>
              <a:rPr lang="hu-HU" sz="8800" i="1" dirty="0"/>
              <a:t> der </a:t>
            </a:r>
            <a:r>
              <a:rPr lang="hu-HU" sz="8800" i="1" dirty="0" err="1"/>
              <a:t>Historie</a:t>
            </a:r>
            <a:r>
              <a:rPr lang="hu-HU" sz="8800" i="1" dirty="0"/>
              <a:t> </a:t>
            </a:r>
            <a:r>
              <a:rPr lang="hu-HU" sz="8800" i="1" dirty="0" err="1"/>
              <a:t>für</a:t>
            </a:r>
            <a:r>
              <a:rPr lang="hu-HU" sz="8800" i="1" dirty="0"/>
              <a:t> das </a:t>
            </a:r>
            <a:r>
              <a:rPr lang="hu-HU" sz="8800" i="1" dirty="0" err="1"/>
              <a:t>Leben</a:t>
            </a:r>
            <a:r>
              <a:rPr lang="hu-HU" sz="8800" i="1" dirty="0"/>
              <a:t> </a:t>
            </a:r>
            <a:r>
              <a:rPr lang="hu-HU" sz="8800" dirty="0"/>
              <a:t>(1874</a:t>
            </a:r>
            <a:r>
              <a:rPr lang="hu-HU" sz="8800" dirty="0" smtClean="0"/>
              <a:t>)</a:t>
            </a:r>
            <a:r>
              <a:rPr lang="hu-HU" sz="8800" dirty="0"/>
              <a:t> </a:t>
            </a:r>
          </a:p>
          <a:p>
            <a:pPr marL="0" indent="0">
              <a:buNone/>
            </a:pPr>
            <a:r>
              <a:rPr lang="hu-HU" sz="8800" dirty="0" smtClean="0"/>
              <a:t>R</a:t>
            </a:r>
            <a:r>
              <a:rPr lang="hu-HU" sz="8800" dirty="0"/>
              <a:t>. M</a:t>
            </a:r>
            <a:r>
              <a:rPr lang="hu-HU" sz="8800" dirty="0" smtClean="0"/>
              <a:t>. RILKE: </a:t>
            </a:r>
            <a:r>
              <a:rPr lang="hu-HU" sz="8800" i="1" dirty="0"/>
              <a:t>Die </a:t>
            </a:r>
            <a:r>
              <a:rPr lang="hu-HU" sz="8800" i="1" dirty="0" err="1"/>
              <a:t>Aufzeichnungen</a:t>
            </a:r>
            <a:r>
              <a:rPr lang="hu-HU" sz="8800" i="1" dirty="0"/>
              <a:t> des </a:t>
            </a:r>
            <a:r>
              <a:rPr lang="hu-HU" sz="8800" i="1" dirty="0" err="1"/>
              <a:t>Malte</a:t>
            </a:r>
            <a:r>
              <a:rPr lang="hu-HU" sz="8800" i="1" dirty="0"/>
              <a:t> </a:t>
            </a:r>
            <a:r>
              <a:rPr lang="hu-HU" sz="8800" i="1" dirty="0" err="1"/>
              <a:t>Lauritz</a:t>
            </a:r>
            <a:r>
              <a:rPr lang="hu-HU" sz="8800" i="1" dirty="0"/>
              <a:t> </a:t>
            </a:r>
            <a:r>
              <a:rPr lang="hu-HU" sz="8800" i="1" dirty="0" err="1"/>
              <a:t>Brigge</a:t>
            </a:r>
            <a:r>
              <a:rPr lang="hu-HU" sz="8800" i="1" dirty="0"/>
              <a:t> </a:t>
            </a:r>
            <a:r>
              <a:rPr lang="hu-HU" sz="8800" dirty="0"/>
              <a:t>(1910</a:t>
            </a:r>
            <a:r>
              <a:rPr lang="hu-HU" sz="8800" dirty="0" smtClean="0"/>
              <a:t>)</a:t>
            </a:r>
            <a:endParaRPr lang="hu-HU" sz="8800" dirty="0"/>
          </a:p>
          <a:p>
            <a:pPr marL="0" indent="0">
              <a:buNone/>
            </a:pPr>
            <a:r>
              <a:rPr lang="hu-HU" sz="8800" dirty="0" smtClean="0"/>
              <a:t>Oswald SPENGLER: </a:t>
            </a:r>
            <a:r>
              <a:rPr lang="hu-HU" sz="8800" i="1" dirty="0"/>
              <a:t>Der Untergang des </a:t>
            </a:r>
            <a:r>
              <a:rPr lang="hu-HU" sz="8800" i="1" dirty="0" err="1" smtClean="0"/>
              <a:t>Abendlandes</a:t>
            </a:r>
            <a:r>
              <a:rPr lang="hu-HU" sz="8800" i="1" dirty="0" smtClean="0"/>
              <a:t> </a:t>
            </a:r>
            <a:r>
              <a:rPr lang="hu-HU" sz="8800" dirty="0" smtClean="0"/>
              <a:t>(</a:t>
            </a:r>
            <a:r>
              <a:rPr lang="hu-HU" sz="8800" dirty="0" err="1" smtClean="0"/>
              <a:t>Auszüge</a:t>
            </a:r>
            <a:r>
              <a:rPr lang="hu-HU" sz="8800" dirty="0" smtClean="0"/>
              <a:t>) </a:t>
            </a:r>
            <a:r>
              <a:rPr lang="hu-HU" sz="8800" dirty="0"/>
              <a:t>(1918/1922</a:t>
            </a:r>
            <a:r>
              <a:rPr lang="hu-HU" sz="8800" dirty="0" smtClean="0"/>
              <a:t>)</a:t>
            </a:r>
            <a:r>
              <a:rPr lang="hu-HU" sz="8800" dirty="0"/>
              <a:t> </a:t>
            </a:r>
          </a:p>
          <a:p>
            <a:pPr marL="0" indent="0">
              <a:buNone/>
            </a:pPr>
            <a:r>
              <a:rPr lang="hu-HU" sz="8800" i="1" dirty="0" err="1"/>
              <a:t>Großstadtlyrik</a:t>
            </a:r>
            <a:r>
              <a:rPr lang="hu-HU" sz="8800" dirty="0"/>
              <a:t>: </a:t>
            </a:r>
            <a:r>
              <a:rPr lang="hu-HU" sz="8800" i="1" dirty="0" err="1"/>
              <a:t>Gedichte</a:t>
            </a:r>
            <a:r>
              <a:rPr lang="hu-HU" sz="8800" dirty="0"/>
              <a:t> von Gottfried </a:t>
            </a:r>
            <a:r>
              <a:rPr lang="hu-HU" sz="8800" dirty="0" smtClean="0"/>
              <a:t>BENN </a:t>
            </a:r>
            <a:r>
              <a:rPr lang="hu-HU" sz="8800" dirty="0"/>
              <a:t>(Berlin), Georg </a:t>
            </a:r>
            <a:r>
              <a:rPr lang="hu-HU" sz="8800" dirty="0" smtClean="0"/>
              <a:t>HEIM </a:t>
            </a:r>
            <a:r>
              <a:rPr lang="hu-HU" sz="8800" dirty="0"/>
              <a:t>(Berlin I</a:t>
            </a:r>
            <a:r>
              <a:rPr lang="hu-HU" sz="8800" dirty="0" smtClean="0"/>
              <a:t>.)</a:t>
            </a:r>
            <a:endParaRPr lang="hu-HU" sz="8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1936" y="10106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Bibliogpraphie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2400" b="1" dirty="0" err="1" smtClean="0"/>
              <a:t>Sekundär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4256" y="213926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300" dirty="0" err="1" smtClean="0"/>
              <a:t>Aleida</a:t>
            </a:r>
            <a:r>
              <a:rPr lang="hu-HU" sz="2300" dirty="0" smtClean="0"/>
              <a:t> ASSMANN (2006</a:t>
            </a:r>
            <a:r>
              <a:rPr lang="hu-HU" sz="2300" dirty="0"/>
              <a:t>): </a:t>
            </a:r>
            <a:r>
              <a:rPr lang="hu-HU" sz="2300" i="1" dirty="0"/>
              <a:t>Einführung in </a:t>
            </a:r>
            <a:r>
              <a:rPr lang="hu-HU" sz="2300" i="1" dirty="0" err="1"/>
              <a:t>die</a:t>
            </a:r>
            <a:r>
              <a:rPr lang="hu-HU" sz="2300" i="1" dirty="0"/>
              <a:t> </a:t>
            </a:r>
            <a:r>
              <a:rPr lang="hu-HU" sz="2300" i="1" dirty="0" err="1"/>
              <a:t>Kulturwissenschaft</a:t>
            </a:r>
            <a:r>
              <a:rPr lang="hu-HU" sz="2300" i="1" dirty="0"/>
              <a:t>. </a:t>
            </a:r>
            <a:r>
              <a:rPr lang="hu-HU" sz="2300" i="1" dirty="0" err="1"/>
              <a:t>Grundbegriffe</a:t>
            </a:r>
            <a:r>
              <a:rPr lang="hu-HU" sz="2300" i="1" dirty="0"/>
              <a:t>, Themen, </a:t>
            </a:r>
            <a:r>
              <a:rPr lang="hu-HU" sz="2300" i="1" dirty="0" err="1"/>
              <a:t>Fragestellungen</a:t>
            </a:r>
            <a:r>
              <a:rPr lang="hu-HU" sz="2300" i="1" dirty="0"/>
              <a:t>. </a:t>
            </a:r>
            <a:r>
              <a:rPr lang="hu-HU" sz="2300" dirty="0"/>
              <a:t>Berlin: Erich Schmidt </a:t>
            </a:r>
            <a:r>
              <a:rPr lang="hu-HU" sz="2300" dirty="0" err="1"/>
              <a:t>Verlag</a:t>
            </a:r>
            <a:r>
              <a:rPr lang="hu-HU" sz="2300" dirty="0"/>
              <a:t> [= </a:t>
            </a:r>
            <a:r>
              <a:rPr lang="hu-HU" sz="2300" dirty="0" err="1"/>
              <a:t>Grundlagen</a:t>
            </a:r>
            <a:r>
              <a:rPr lang="hu-HU" sz="2300" dirty="0"/>
              <a:t> der </a:t>
            </a:r>
            <a:r>
              <a:rPr lang="hu-HU" sz="2300" dirty="0" err="1"/>
              <a:t>Anglistik</a:t>
            </a:r>
            <a:r>
              <a:rPr lang="hu-HU" sz="2300" dirty="0"/>
              <a:t> und </a:t>
            </a:r>
            <a:r>
              <a:rPr lang="hu-HU" sz="2300" dirty="0" err="1"/>
              <a:t>Amerikanistik</a:t>
            </a:r>
            <a:r>
              <a:rPr lang="hu-HU" sz="2300" dirty="0"/>
              <a:t>, </a:t>
            </a:r>
            <a:r>
              <a:rPr lang="hu-HU" sz="2300" dirty="0" err="1"/>
              <a:t>Bd</a:t>
            </a:r>
            <a:r>
              <a:rPr lang="hu-HU" sz="2300" dirty="0"/>
              <a:t>. 27</a:t>
            </a:r>
            <a:r>
              <a:rPr lang="hu-HU" sz="2300" dirty="0" smtClean="0"/>
              <a:t>]</a:t>
            </a:r>
            <a:endParaRPr lang="hu-HU" sz="2300" dirty="0"/>
          </a:p>
          <a:p>
            <a:pPr marL="0" indent="0">
              <a:buNone/>
            </a:pPr>
            <a:r>
              <a:rPr lang="hu-HU" sz="2300" dirty="0" err="1" smtClean="0"/>
              <a:t>Sabina</a:t>
            </a:r>
            <a:r>
              <a:rPr lang="hu-HU" sz="2300" dirty="0" smtClean="0"/>
              <a:t> BECKER (2007</a:t>
            </a:r>
            <a:r>
              <a:rPr lang="hu-HU" sz="2300" dirty="0"/>
              <a:t>): </a:t>
            </a:r>
            <a:r>
              <a:rPr lang="hu-HU" sz="2300" i="1" dirty="0" err="1"/>
              <a:t>Literatur</a:t>
            </a:r>
            <a:r>
              <a:rPr lang="hu-HU" sz="2300" i="1" dirty="0"/>
              <a:t> </a:t>
            </a:r>
            <a:r>
              <a:rPr lang="hu-HU" sz="2300" i="1" dirty="0" smtClean="0"/>
              <a:t>-und </a:t>
            </a:r>
            <a:r>
              <a:rPr lang="hu-HU" sz="2300" i="1" dirty="0" err="1"/>
              <a:t>Kulturwissenschaften</a:t>
            </a:r>
            <a:r>
              <a:rPr lang="hu-HU" sz="2300" i="1" dirty="0"/>
              <a:t>. </a:t>
            </a:r>
            <a:r>
              <a:rPr lang="hu-HU" sz="2300" i="1" dirty="0" err="1"/>
              <a:t>Ihre</a:t>
            </a:r>
            <a:r>
              <a:rPr lang="hu-HU" sz="2300" i="1" dirty="0"/>
              <a:t> </a:t>
            </a:r>
            <a:r>
              <a:rPr lang="hu-HU" sz="2300" i="1" dirty="0" err="1"/>
              <a:t>Methoden</a:t>
            </a:r>
            <a:r>
              <a:rPr lang="hu-HU" sz="2300" i="1" dirty="0"/>
              <a:t> und </a:t>
            </a:r>
            <a:r>
              <a:rPr lang="hu-HU" sz="2300" i="1" dirty="0" err="1"/>
              <a:t>Theorien</a:t>
            </a:r>
            <a:r>
              <a:rPr lang="hu-HU" sz="2300" dirty="0"/>
              <a:t>. </a:t>
            </a:r>
            <a:r>
              <a:rPr lang="hu-HU" sz="2300" dirty="0" err="1"/>
              <a:t>Reinbeck</a:t>
            </a:r>
            <a:r>
              <a:rPr lang="hu-HU" sz="2300" dirty="0"/>
              <a:t> bei Hamburg: </a:t>
            </a:r>
            <a:r>
              <a:rPr lang="hu-HU" sz="2300" dirty="0" err="1"/>
              <a:t>Rowohlt</a:t>
            </a:r>
            <a:r>
              <a:rPr lang="hu-HU" sz="2300" dirty="0"/>
              <a:t> </a:t>
            </a:r>
            <a:r>
              <a:rPr lang="hu-HU" sz="2300" dirty="0" err="1"/>
              <a:t>Taschenbuch</a:t>
            </a:r>
            <a:r>
              <a:rPr lang="hu-HU" sz="2300" dirty="0"/>
              <a:t> </a:t>
            </a:r>
            <a:r>
              <a:rPr lang="hu-HU" sz="2300" dirty="0" err="1"/>
              <a:t>Verlag</a:t>
            </a:r>
            <a:r>
              <a:rPr lang="hu-HU" sz="2300" dirty="0"/>
              <a:t>. Kap. </a:t>
            </a:r>
            <a:r>
              <a:rPr lang="hu-HU" sz="2300" dirty="0" err="1"/>
              <a:t>Kulturwissenschaftliche</a:t>
            </a:r>
            <a:r>
              <a:rPr lang="hu-HU" sz="2300" dirty="0"/>
              <a:t> </a:t>
            </a:r>
            <a:r>
              <a:rPr lang="hu-HU" sz="2300" dirty="0" err="1"/>
              <a:t>Literaturwissenschaft</a:t>
            </a:r>
            <a:r>
              <a:rPr lang="hu-HU" sz="2300" dirty="0"/>
              <a:t> S. 148-167</a:t>
            </a:r>
            <a:r>
              <a:rPr lang="hu-HU" sz="2300" dirty="0" smtClean="0"/>
              <a:t>.</a:t>
            </a:r>
            <a:endParaRPr lang="hu-HU" sz="2300" dirty="0"/>
          </a:p>
          <a:p>
            <a:pPr marL="0" indent="0" algn="just">
              <a:buNone/>
            </a:pPr>
            <a:r>
              <a:rPr lang="hu-HU" sz="2300" dirty="0" err="1" smtClean="0"/>
              <a:t>Tilman</a:t>
            </a:r>
            <a:r>
              <a:rPr lang="hu-HU" sz="2300" dirty="0" smtClean="0"/>
              <a:t> KÖPPE/ </a:t>
            </a:r>
            <a:r>
              <a:rPr lang="hu-HU" sz="2300" dirty="0" err="1" smtClean="0"/>
              <a:t>Simone</a:t>
            </a:r>
            <a:r>
              <a:rPr lang="hu-HU" sz="2300" dirty="0" smtClean="0"/>
              <a:t> WINKE </a:t>
            </a:r>
            <a:r>
              <a:rPr lang="hu-HU" sz="2300" dirty="0"/>
              <a:t>(2008): </a:t>
            </a:r>
            <a:r>
              <a:rPr lang="hu-HU" sz="2300" i="1" dirty="0"/>
              <a:t>Neuere </a:t>
            </a:r>
            <a:r>
              <a:rPr lang="hu-HU" sz="2300" i="1" dirty="0" err="1"/>
              <a:t>Literaturtheorien</a:t>
            </a:r>
            <a:r>
              <a:rPr lang="hu-HU" sz="2300" i="1" dirty="0"/>
              <a:t>. </a:t>
            </a:r>
            <a:r>
              <a:rPr lang="hu-HU" sz="2300" i="1" dirty="0" err="1"/>
              <a:t>Ein</a:t>
            </a:r>
            <a:r>
              <a:rPr lang="hu-HU" sz="2300" i="1" dirty="0"/>
              <a:t> Einführung. </a:t>
            </a:r>
            <a:r>
              <a:rPr lang="hu-HU" sz="2300" dirty="0"/>
              <a:t>Stuttgart / </a:t>
            </a:r>
            <a:r>
              <a:rPr lang="hu-HU" sz="2300" dirty="0" err="1"/>
              <a:t>Weimar</a:t>
            </a:r>
            <a:r>
              <a:rPr lang="hu-HU" sz="2300" dirty="0"/>
              <a:t>: J. B. </a:t>
            </a:r>
            <a:r>
              <a:rPr lang="hu-HU" sz="2300" dirty="0" err="1"/>
              <a:t>Metzler</a:t>
            </a:r>
            <a:r>
              <a:rPr lang="hu-HU" sz="2300" dirty="0"/>
              <a:t>. Kap. 11. </a:t>
            </a:r>
            <a:r>
              <a:rPr lang="hu-HU" sz="2300" dirty="0" err="1"/>
              <a:t>Kulturwissenschaftliche</a:t>
            </a:r>
            <a:r>
              <a:rPr lang="hu-HU" sz="2300" dirty="0"/>
              <a:t> </a:t>
            </a:r>
            <a:r>
              <a:rPr lang="hu-HU" sz="2300" dirty="0" err="1"/>
              <a:t>Ansätze</a:t>
            </a:r>
            <a:r>
              <a:rPr lang="hu-HU" sz="2300" dirty="0"/>
              <a:t> S. 217-234, Kap. 12. </a:t>
            </a:r>
            <a:r>
              <a:rPr lang="hu-HU" sz="2300" dirty="0" err="1"/>
              <a:t>Medienwissenschaftliche</a:t>
            </a:r>
            <a:r>
              <a:rPr lang="hu-HU" sz="2300" dirty="0"/>
              <a:t> </a:t>
            </a:r>
            <a:r>
              <a:rPr lang="hu-HU" sz="2300" dirty="0" err="1" smtClean="0"/>
              <a:t>Ansätze</a:t>
            </a:r>
            <a:r>
              <a:rPr lang="hu-HU" sz="2300" dirty="0"/>
              <a:t> </a:t>
            </a:r>
          </a:p>
          <a:p>
            <a:pPr marL="0" indent="0">
              <a:buNone/>
            </a:pPr>
            <a:r>
              <a:rPr lang="hu-HU" sz="2300" dirty="0" err="1" smtClean="0"/>
              <a:t>Dieter</a:t>
            </a:r>
            <a:r>
              <a:rPr lang="hu-HU" sz="2300" dirty="0" smtClean="0"/>
              <a:t> BORCHMEYER </a:t>
            </a:r>
            <a:r>
              <a:rPr lang="hu-HU" sz="2300" dirty="0"/>
              <a:t>/ </a:t>
            </a:r>
            <a:r>
              <a:rPr lang="hu-HU" sz="2300" dirty="0" smtClean="0"/>
              <a:t>Viktor ŽMEGAČ </a:t>
            </a:r>
            <a:r>
              <a:rPr lang="hu-HU" sz="2300" dirty="0"/>
              <a:t>(Hg.) (1994): </a:t>
            </a:r>
            <a:r>
              <a:rPr lang="hu-HU" sz="2300" i="1" dirty="0" err="1"/>
              <a:t>Moderne</a:t>
            </a:r>
            <a:r>
              <a:rPr lang="hu-HU" sz="2300" i="1" dirty="0"/>
              <a:t> </a:t>
            </a:r>
            <a:r>
              <a:rPr lang="hu-HU" sz="2300" i="1" dirty="0" err="1"/>
              <a:t>Literatur</a:t>
            </a:r>
            <a:r>
              <a:rPr lang="hu-HU" sz="2300" i="1" dirty="0"/>
              <a:t> in </a:t>
            </a:r>
            <a:r>
              <a:rPr lang="hu-HU" sz="2300" i="1" dirty="0" err="1"/>
              <a:t>Grundbegriffen</a:t>
            </a:r>
            <a:r>
              <a:rPr lang="hu-HU" sz="2300" i="1" dirty="0"/>
              <a:t>. Kap. Film (und </a:t>
            </a:r>
            <a:r>
              <a:rPr lang="hu-HU" sz="2300" i="1" dirty="0" err="1"/>
              <a:t>Literatur</a:t>
            </a:r>
            <a:r>
              <a:rPr lang="hu-HU" sz="2300" i="1" dirty="0"/>
              <a:t>) </a:t>
            </a:r>
            <a:r>
              <a:rPr lang="hu-HU" sz="2300" dirty="0"/>
              <a:t>S.153-157., </a:t>
            </a:r>
            <a:r>
              <a:rPr lang="hu-HU" sz="2300" i="1" dirty="0" err="1"/>
              <a:t>Frauenliteratur</a:t>
            </a:r>
            <a:r>
              <a:rPr lang="hu-HU" sz="2300" dirty="0"/>
              <a:t> S. 157-163., </a:t>
            </a:r>
            <a:r>
              <a:rPr lang="hu-HU" sz="2300" i="1" dirty="0" err="1"/>
              <a:t>Postmoderne</a:t>
            </a:r>
            <a:r>
              <a:rPr lang="hu-HU" sz="2300" dirty="0"/>
              <a:t> S. 357-361.</a:t>
            </a:r>
          </a:p>
          <a:p>
            <a:pPr marL="0" indent="0">
              <a:buNone/>
            </a:pPr>
            <a:endParaRPr lang="hu-HU" sz="2400" dirty="0"/>
          </a:p>
          <a:p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0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2886" y="1228466"/>
            <a:ext cx="10515600" cy="5008432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endParaRPr lang="hu-HU" smtClean="0"/>
          </a:p>
          <a:p>
            <a:pPr marL="0" lvl="0" indent="0" algn="ctr">
              <a:buNone/>
            </a:pPr>
            <a:r>
              <a:rPr lang="hu-HU" smtClean="0"/>
              <a:t>I</a:t>
            </a:r>
            <a:r>
              <a:rPr lang="hu-HU" dirty="0" smtClean="0"/>
              <a:t>.</a:t>
            </a:r>
          </a:p>
          <a:p>
            <a:pPr marL="0" lvl="0" indent="0" algn="ctr">
              <a:buNone/>
            </a:pPr>
            <a:r>
              <a:rPr lang="hu-HU" sz="3600" b="1" dirty="0" err="1" smtClean="0">
                <a:solidFill>
                  <a:srgbClr val="C00000"/>
                </a:solidFill>
              </a:rPr>
              <a:t>Was</a:t>
            </a:r>
            <a:r>
              <a:rPr lang="hu-HU" sz="3600" b="1" dirty="0" smtClean="0">
                <a:solidFill>
                  <a:srgbClr val="C00000"/>
                </a:solidFill>
              </a:rPr>
              <a:t> </a:t>
            </a:r>
            <a:r>
              <a:rPr lang="hu-HU" sz="3600" b="1" dirty="0" err="1">
                <a:solidFill>
                  <a:srgbClr val="C00000"/>
                </a:solidFill>
              </a:rPr>
              <a:t>heisst</a:t>
            </a:r>
            <a:r>
              <a:rPr lang="hu-HU" sz="3600" b="1" dirty="0">
                <a:solidFill>
                  <a:srgbClr val="C00000"/>
                </a:solidFill>
              </a:rPr>
              <a:t> „</a:t>
            </a:r>
            <a:r>
              <a:rPr lang="hu-HU" sz="3600" b="1" dirty="0" err="1">
                <a:solidFill>
                  <a:srgbClr val="C00000"/>
                </a:solidFill>
              </a:rPr>
              <a:t>Kultur</a:t>
            </a:r>
            <a:r>
              <a:rPr lang="hu-HU" sz="3600" b="1" dirty="0" smtClean="0">
                <a:solidFill>
                  <a:srgbClr val="C00000"/>
                </a:solidFill>
              </a:rPr>
              <a:t>”?</a:t>
            </a:r>
          </a:p>
          <a:p>
            <a:pPr marL="0" lvl="0" indent="0" algn="ctr">
              <a:buNone/>
            </a:pPr>
            <a:endParaRPr lang="hu-HU" sz="3600" b="1" dirty="0" smtClean="0"/>
          </a:p>
          <a:p>
            <a:pPr marL="0" lvl="0" indent="0" algn="ctr">
              <a:buNone/>
            </a:pPr>
            <a:r>
              <a:rPr lang="hu-HU" sz="2600" dirty="0" err="1" smtClean="0"/>
              <a:t>Kulturbegriffe</a:t>
            </a:r>
            <a:r>
              <a:rPr lang="hu-HU" sz="2600" dirty="0"/>
              <a:t>, </a:t>
            </a:r>
            <a:r>
              <a:rPr lang="hu-HU" sz="2600" dirty="0" err="1"/>
              <a:t>Kultur</a:t>
            </a:r>
            <a:r>
              <a:rPr lang="hu-HU" sz="2600" dirty="0"/>
              <a:t> und </a:t>
            </a:r>
            <a:r>
              <a:rPr lang="hu-HU" sz="2600" dirty="0" err="1" smtClean="0"/>
              <a:t>Zivilisation</a:t>
            </a:r>
            <a:endParaRPr lang="hu-HU" sz="2600" dirty="0"/>
          </a:p>
          <a:p>
            <a:pPr marL="0" lvl="0" indent="0" algn="ctr">
              <a:buNone/>
            </a:pPr>
            <a:r>
              <a:rPr lang="hu-HU" sz="2600" dirty="0" err="1" smtClean="0"/>
              <a:t>Kultur</a:t>
            </a:r>
            <a:r>
              <a:rPr lang="hu-HU" sz="2600" dirty="0" smtClean="0"/>
              <a:t> </a:t>
            </a:r>
            <a:r>
              <a:rPr lang="hu-HU" sz="2600" dirty="0"/>
              <a:t>und </a:t>
            </a:r>
            <a:r>
              <a:rPr lang="hu-HU" sz="2600" dirty="0" err="1"/>
              <a:t>Kulturpessimismus</a:t>
            </a:r>
            <a:r>
              <a:rPr lang="hu-HU" sz="2600" dirty="0"/>
              <a:t> in der </a:t>
            </a:r>
            <a:r>
              <a:rPr lang="hu-HU" sz="2600" dirty="0" err="1"/>
              <a:t>Moderne</a:t>
            </a:r>
            <a:r>
              <a:rPr lang="hu-HU" sz="2600" dirty="0"/>
              <a:t> (Nietzsche, Spengler, Th. Mann, </a:t>
            </a:r>
            <a:r>
              <a:rPr lang="hu-HU" sz="2600" dirty="0" smtClean="0"/>
              <a:t>Hesse)</a:t>
            </a:r>
          </a:p>
          <a:p>
            <a:pPr marL="0" lvl="0" indent="0" algn="ctr">
              <a:buNone/>
            </a:pPr>
            <a:r>
              <a:rPr lang="hu-HU" sz="2600" dirty="0"/>
              <a:t>↕</a:t>
            </a:r>
            <a:endParaRPr lang="hu-HU" sz="2600" dirty="0" smtClean="0"/>
          </a:p>
          <a:p>
            <a:pPr marL="0" lvl="0" indent="0" algn="ctr">
              <a:buNone/>
            </a:pPr>
            <a:r>
              <a:rPr lang="hu-HU" sz="2600" dirty="0" err="1" smtClean="0"/>
              <a:t>Jugendstil</a:t>
            </a:r>
            <a:endParaRPr lang="hu-HU" sz="2600" dirty="0"/>
          </a:p>
          <a:p>
            <a:pPr marL="0" lvl="0" indent="0" algn="ctr">
              <a:buNone/>
            </a:pPr>
            <a:r>
              <a:rPr lang="hu-HU" sz="2600" dirty="0" err="1" smtClean="0"/>
              <a:t>Gesundheits-</a:t>
            </a:r>
            <a:r>
              <a:rPr lang="hu-HU" sz="2600" dirty="0" smtClean="0"/>
              <a:t> </a:t>
            </a:r>
            <a:r>
              <a:rPr lang="hu-HU" sz="2600" dirty="0"/>
              <a:t>und </a:t>
            </a:r>
            <a:r>
              <a:rPr lang="hu-HU" sz="2600" dirty="0" err="1"/>
              <a:t>Lebensreformer</a:t>
            </a:r>
            <a:r>
              <a:rPr lang="hu-HU" sz="2600" dirty="0"/>
              <a:t>: der Monte </a:t>
            </a:r>
            <a:r>
              <a:rPr lang="hu-HU" sz="2600" dirty="0" err="1"/>
              <a:t>Verità</a:t>
            </a:r>
            <a:r>
              <a:rPr lang="hu-HU" sz="2600" dirty="0"/>
              <a:t> und die </a:t>
            </a:r>
            <a:r>
              <a:rPr lang="hu-HU" sz="2600" dirty="0" err="1"/>
              <a:t>amerikanischen</a:t>
            </a:r>
            <a:r>
              <a:rPr lang="hu-HU" sz="2600" dirty="0"/>
              <a:t> </a:t>
            </a:r>
            <a:r>
              <a:rPr lang="hu-HU" sz="2600" dirty="0" err="1"/>
              <a:t>Flower-kids</a:t>
            </a:r>
            <a:endParaRPr lang="hu-HU" sz="26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3600" dirty="0" smtClean="0"/>
              <a:t>II.</a:t>
            </a:r>
          </a:p>
          <a:p>
            <a:pPr marL="0" lvl="0" indent="0" algn="ctr">
              <a:buNone/>
            </a:pPr>
            <a:endParaRPr lang="hu-HU" sz="3600" b="1" dirty="0" smtClean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r>
              <a:rPr lang="hu-HU" sz="3600" b="1" dirty="0" err="1" smtClean="0">
                <a:solidFill>
                  <a:srgbClr val="C00000"/>
                </a:solidFill>
              </a:rPr>
              <a:t>Cultural</a:t>
            </a:r>
            <a:r>
              <a:rPr lang="hu-HU" sz="3600" b="1" dirty="0" smtClean="0">
                <a:solidFill>
                  <a:srgbClr val="C00000"/>
                </a:solidFill>
              </a:rPr>
              <a:t> </a:t>
            </a:r>
            <a:r>
              <a:rPr lang="hu-HU" sz="3600" b="1" dirty="0" err="1">
                <a:solidFill>
                  <a:srgbClr val="C00000"/>
                </a:solidFill>
              </a:rPr>
              <a:t>study</a:t>
            </a:r>
            <a:r>
              <a:rPr lang="hu-HU" sz="3600" b="1" dirty="0">
                <a:solidFill>
                  <a:srgbClr val="C00000"/>
                </a:solidFill>
              </a:rPr>
              <a:t>, </a:t>
            </a:r>
            <a:r>
              <a:rPr lang="hu-HU" sz="3600" b="1" dirty="0" err="1" smtClean="0">
                <a:solidFill>
                  <a:srgbClr val="C00000"/>
                </a:solidFill>
              </a:rPr>
              <a:t>Kulturwissenschaft</a:t>
            </a:r>
            <a:r>
              <a:rPr lang="hu-HU" sz="3600" b="1" dirty="0" smtClean="0">
                <a:solidFill>
                  <a:srgbClr val="C00000"/>
                </a:solidFill>
              </a:rPr>
              <a:t>(en)</a:t>
            </a:r>
          </a:p>
          <a:p>
            <a:pPr marL="0" lvl="0" indent="0" algn="ctr">
              <a:buNone/>
            </a:pPr>
            <a:r>
              <a:rPr lang="hu-HU" sz="2400" dirty="0" err="1" smtClean="0"/>
              <a:t>Entstehung</a:t>
            </a:r>
            <a:r>
              <a:rPr lang="hu-HU" sz="2400" dirty="0"/>
              <a:t>, </a:t>
            </a:r>
            <a:r>
              <a:rPr lang="hu-HU" sz="2400" dirty="0" err="1"/>
              <a:t>Blütezeit</a:t>
            </a:r>
            <a:r>
              <a:rPr lang="hu-HU" sz="2400" dirty="0"/>
              <a:t> und </a:t>
            </a:r>
            <a:r>
              <a:rPr lang="hu-HU" sz="2400" dirty="0" err="1"/>
              <a:t>Untergang</a:t>
            </a:r>
            <a:r>
              <a:rPr lang="hu-HU" sz="2400" dirty="0"/>
              <a:t>?</a:t>
            </a:r>
          </a:p>
          <a:p>
            <a:pPr marL="0" indent="0" algn="ctr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05748"/>
            <a:ext cx="10515600" cy="49864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000" smtClean="0"/>
          </a:p>
          <a:p>
            <a:pPr marL="0" indent="0" algn="ctr">
              <a:buNone/>
            </a:pPr>
            <a:r>
              <a:rPr lang="hu-HU" sz="3600" smtClean="0"/>
              <a:t>III</a:t>
            </a:r>
            <a:r>
              <a:rPr lang="hu-HU" sz="3600" dirty="0" smtClean="0"/>
              <a:t>.</a:t>
            </a:r>
          </a:p>
          <a:p>
            <a:pPr marL="0" lvl="0" indent="0" algn="ctr">
              <a:buNone/>
            </a:pPr>
            <a:r>
              <a:rPr lang="hu-HU" sz="3600" b="1" dirty="0" err="1" smtClean="0">
                <a:solidFill>
                  <a:srgbClr val="C00000"/>
                </a:solidFill>
              </a:rPr>
              <a:t>Das</a:t>
            </a:r>
            <a:r>
              <a:rPr lang="hu-HU" sz="3600" b="1" dirty="0" smtClean="0">
                <a:solidFill>
                  <a:srgbClr val="C00000"/>
                </a:solidFill>
              </a:rPr>
              <a:t> </a:t>
            </a:r>
            <a:r>
              <a:rPr lang="hu-HU" sz="3600" b="1" dirty="0">
                <a:solidFill>
                  <a:srgbClr val="C00000"/>
                </a:solidFill>
              </a:rPr>
              <a:t>„</a:t>
            </a:r>
            <a:r>
              <a:rPr lang="hu-HU" sz="3600" b="1" dirty="0" err="1" smtClean="0">
                <a:solidFill>
                  <a:srgbClr val="C00000"/>
                </a:solidFill>
              </a:rPr>
              <a:t>Zeichen</a:t>
            </a:r>
            <a:r>
              <a:rPr lang="hu-HU" sz="3600" b="1" dirty="0" smtClean="0">
                <a:solidFill>
                  <a:srgbClr val="C00000"/>
                </a:solidFill>
              </a:rPr>
              <a:t>”</a:t>
            </a:r>
          </a:p>
          <a:p>
            <a:pPr marL="0" lvl="0" indent="0" algn="ctr">
              <a:buNone/>
            </a:pPr>
            <a:endParaRPr lang="hu-HU" sz="3600" b="1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Zeichentypen</a:t>
            </a:r>
            <a:endParaRPr lang="hu-HU" sz="2400" dirty="0"/>
          </a:p>
          <a:p>
            <a:pPr marL="0" lvl="0" indent="0" algn="ctr">
              <a:buNone/>
            </a:pPr>
            <a:r>
              <a:rPr lang="hu-HU" sz="2400" dirty="0" err="1" smtClean="0"/>
              <a:t>Sprache</a:t>
            </a:r>
            <a:r>
              <a:rPr lang="hu-HU" sz="2400" dirty="0" smtClean="0"/>
              <a:t> </a:t>
            </a:r>
            <a:r>
              <a:rPr lang="hu-HU" sz="2400" dirty="0"/>
              <a:t>und </a:t>
            </a:r>
            <a:r>
              <a:rPr lang="hu-HU" sz="2400" dirty="0" err="1" smtClean="0"/>
              <a:t>Kultur</a:t>
            </a:r>
            <a:endParaRPr lang="hu-HU" sz="2400" dirty="0"/>
          </a:p>
          <a:p>
            <a:pPr marL="0" lvl="0" indent="0" algn="ctr">
              <a:buNone/>
            </a:pPr>
            <a:r>
              <a:rPr lang="hu-HU" sz="2400" dirty="0" err="1" smtClean="0"/>
              <a:t>Sprachkrise</a:t>
            </a:r>
            <a:r>
              <a:rPr lang="hu-HU" sz="2400" dirty="0" smtClean="0"/>
              <a:t> </a:t>
            </a:r>
            <a:r>
              <a:rPr lang="hu-HU" sz="2400" dirty="0" err="1"/>
              <a:t>um</a:t>
            </a:r>
            <a:r>
              <a:rPr lang="hu-HU" sz="2400" dirty="0"/>
              <a:t> die </a:t>
            </a:r>
            <a:r>
              <a:rPr lang="hu-HU" sz="2400" dirty="0" err="1" smtClean="0"/>
              <a:t>Jahrhundertwende</a:t>
            </a:r>
            <a:endParaRPr lang="hu-HU" sz="2400" dirty="0" smtClean="0"/>
          </a:p>
          <a:p>
            <a:pPr marL="0" lvl="0" indent="0" algn="ctr">
              <a:buNone/>
            </a:pPr>
            <a:r>
              <a:rPr lang="hu-HU" sz="2400" dirty="0" smtClean="0"/>
              <a:t>(Nietzsche</a:t>
            </a:r>
            <a:r>
              <a:rPr lang="hu-HU" sz="2400" dirty="0"/>
              <a:t>, Hofmannsthal und der </a:t>
            </a:r>
            <a:r>
              <a:rPr lang="hu-HU" sz="2400" dirty="0" err="1"/>
              <a:t>Konstruktivismus</a:t>
            </a:r>
            <a:r>
              <a:rPr lang="hu-HU" sz="2400" dirty="0"/>
              <a:t>) </a:t>
            </a:r>
          </a:p>
          <a:p>
            <a:pPr marL="0" indent="0" algn="ctr">
              <a:buNone/>
            </a:pPr>
            <a:endParaRPr lang="hu-HU" sz="3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4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600" dirty="0" smtClean="0"/>
              <a:t>IV.</a:t>
            </a:r>
          </a:p>
          <a:p>
            <a:pPr marL="0" lvl="0" indent="0" algn="ctr">
              <a:buNone/>
            </a:pPr>
            <a:r>
              <a:rPr lang="hu-HU" sz="3600" b="1" dirty="0" smtClean="0">
                <a:solidFill>
                  <a:srgbClr val="C00000"/>
                </a:solidFill>
              </a:rPr>
              <a:t>„</a:t>
            </a:r>
            <a:r>
              <a:rPr lang="hu-HU" sz="3600" b="1" dirty="0" err="1" smtClean="0">
                <a:solidFill>
                  <a:srgbClr val="C00000"/>
                </a:solidFill>
              </a:rPr>
              <a:t>Medien</a:t>
            </a:r>
            <a:r>
              <a:rPr lang="hu-HU" sz="3600" b="1" dirty="0" smtClean="0">
                <a:solidFill>
                  <a:srgbClr val="C00000"/>
                </a:solidFill>
              </a:rPr>
              <a:t>”</a:t>
            </a:r>
          </a:p>
          <a:p>
            <a:pPr marL="0" lvl="0" indent="0" algn="ctr">
              <a:buNone/>
            </a:pPr>
            <a:endParaRPr lang="hu-HU" sz="3600" b="1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Mündlichkeit</a:t>
            </a:r>
            <a:r>
              <a:rPr lang="hu-HU" sz="2400" dirty="0"/>
              <a:t>, </a:t>
            </a:r>
            <a:r>
              <a:rPr lang="hu-HU" sz="2400" dirty="0" err="1" smtClean="0"/>
              <a:t>Schriftlichkeit</a:t>
            </a:r>
            <a:r>
              <a:rPr lang="hu-HU" sz="2400" dirty="0" smtClean="0"/>
              <a:t>,</a:t>
            </a:r>
          </a:p>
          <a:p>
            <a:pPr marL="0" lvl="0" indent="0" algn="ctr">
              <a:buNone/>
            </a:pPr>
            <a:r>
              <a:rPr lang="hu-HU" sz="2400" dirty="0" err="1" smtClean="0"/>
              <a:t>elektronische</a:t>
            </a:r>
            <a:r>
              <a:rPr lang="hu-HU" sz="2400" dirty="0" smtClean="0"/>
              <a:t> </a:t>
            </a:r>
            <a:r>
              <a:rPr lang="hu-HU" sz="2400" dirty="0" err="1"/>
              <a:t>Kulturträger</a:t>
            </a:r>
            <a:endParaRPr lang="hu-HU" sz="2400" dirty="0"/>
          </a:p>
          <a:p>
            <a:pPr marL="0" indent="0" algn="ctr">
              <a:buNone/>
            </a:pPr>
            <a:endParaRPr lang="hu-HU" sz="3600" b="1" dirty="0" smtClean="0"/>
          </a:p>
          <a:p>
            <a:pPr marL="0" indent="0" algn="ctr">
              <a:buNone/>
            </a:pPr>
            <a:endParaRPr lang="hu-HU" sz="3600" b="1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3600" smtClean="0"/>
          </a:p>
          <a:p>
            <a:pPr marL="0" indent="0" algn="ctr">
              <a:buNone/>
            </a:pPr>
            <a:r>
              <a:rPr lang="hu-HU" sz="3600" smtClean="0"/>
              <a:t>V</a:t>
            </a:r>
            <a:r>
              <a:rPr lang="hu-HU" sz="3600" dirty="0" smtClean="0"/>
              <a:t>.</a:t>
            </a:r>
          </a:p>
          <a:p>
            <a:pPr marL="0" lvl="0" indent="0" algn="ctr">
              <a:buNone/>
            </a:pPr>
            <a:r>
              <a:rPr lang="hu-HU" sz="3600" b="1" dirty="0" smtClean="0">
                <a:solidFill>
                  <a:srgbClr val="C00000"/>
                </a:solidFill>
              </a:rPr>
              <a:t>„Körper” I.</a:t>
            </a:r>
          </a:p>
          <a:p>
            <a:pPr marL="0" lvl="0" indent="0" algn="ctr">
              <a:buNone/>
            </a:pPr>
            <a:endParaRPr lang="hu-HU" sz="2400" dirty="0" smtClean="0"/>
          </a:p>
          <a:p>
            <a:pPr marL="0" lvl="0" indent="0" algn="ctr">
              <a:buNone/>
            </a:pPr>
            <a:r>
              <a:rPr lang="hu-HU" sz="2400" dirty="0" err="1" smtClean="0"/>
              <a:t>Eine</a:t>
            </a:r>
            <a:r>
              <a:rPr lang="hu-HU" sz="2400" dirty="0" smtClean="0"/>
              <a:t> </a:t>
            </a:r>
            <a:r>
              <a:rPr lang="hu-HU" sz="2400" dirty="0"/>
              <a:t>(</a:t>
            </a:r>
            <a:r>
              <a:rPr lang="hu-HU" sz="2400" dirty="0" err="1" smtClean="0"/>
              <a:t>Neu</a:t>
            </a:r>
            <a:r>
              <a:rPr lang="hu-HU" sz="2400" dirty="0" smtClean="0"/>
              <a:t>)</a:t>
            </a:r>
            <a:r>
              <a:rPr lang="hu-HU" sz="2400" dirty="0" err="1" smtClean="0"/>
              <a:t>entdeckung</a:t>
            </a:r>
            <a:r>
              <a:rPr lang="hu-HU" sz="2400" dirty="0" smtClean="0"/>
              <a:t>?</a:t>
            </a:r>
          </a:p>
          <a:p>
            <a:pPr marL="0" indent="0" algn="ctr">
              <a:buNone/>
            </a:pPr>
            <a:endParaRPr lang="hu-HU" sz="36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765</Words>
  <Application>Microsoft Office PowerPoint</Application>
  <PresentationFormat>Szélesvásznú</PresentationFormat>
  <Paragraphs>132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Times New Roman</vt:lpstr>
      <vt:lpstr>Office-téma</vt:lpstr>
      <vt:lpstr>Géza Horváth  Einführung in die Kulturwissenschaft</vt:lpstr>
      <vt:lpstr>PowerPoint-bemutató</vt:lpstr>
      <vt:lpstr>Bibliographie Primär</vt:lpstr>
      <vt:lpstr>Bibliogpraphie Sekundär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die Kulturwissenschaft</dc:title>
  <dc:creator>Geza</dc:creator>
  <cp:lastModifiedBy>HG</cp:lastModifiedBy>
  <cp:revision>91</cp:revision>
  <dcterms:created xsi:type="dcterms:W3CDTF">2017-01-24T14:55:34Z</dcterms:created>
  <dcterms:modified xsi:type="dcterms:W3CDTF">2023-08-30T08:37:04Z</dcterms:modified>
</cp:coreProperties>
</file>