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318" r:id="rId3"/>
    <p:sldId id="257" r:id="rId4"/>
    <p:sldId id="258" r:id="rId5"/>
    <p:sldId id="262" r:id="rId6"/>
    <p:sldId id="264" r:id="rId7"/>
    <p:sldId id="263" r:id="rId8"/>
    <p:sldId id="272" r:id="rId9"/>
    <p:sldId id="265" r:id="rId10"/>
    <p:sldId id="266" r:id="rId11"/>
    <p:sldId id="267" r:id="rId12"/>
    <p:sldId id="268" r:id="rId13"/>
    <p:sldId id="292" r:id="rId14"/>
    <p:sldId id="293" r:id="rId15"/>
    <p:sldId id="295" r:id="rId16"/>
    <p:sldId id="296" r:id="rId17"/>
    <p:sldId id="294" r:id="rId18"/>
    <p:sldId id="319" r:id="rId19"/>
    <p:sldId id="302" r:id="rId20"/>
    <p:sldId id="298" r:id="rId21"/>
    <p:sldId id="299" r:id="rId22"/>
    <p:sldId id="301" r:id="rId23"/>
    <p:sldId id="303" r:id="rId24"/>
    <p:sldId id="320" r:id="rId25"/>
    <p:sldId id="273" r:id="rId26"/>
    <p:sldId id="291" r:id="rId27"/>
    <p:sldId id="279" r:id="rId28"/>
    <p:sldId id="280" r:id="rId29"/>
    <p:sldId id="281" r:id="rId30"/>
    <p:sldId id="289" r:id="rId31"/>
    <p:sldId id="274" r:id="rId32"/>
    <p:sldId id="277" r:id="rId33"/>
    <p:sldId id="284" r:id="rId34"/>
    <p:sldId id="276" r:id="rId35"/>
    <p:sldId id="283" r:id="rId36"/>
    <p:sldId id="285" r:id="rId37"/>
    <p:sldId id="286" r:id="rId38"/>
    <p:sldId id="287" r:id="rId39"/>
    <p:sldId id="282" r:id="rId40"/>
    <p:sldId id="288" r:id="rId41"/>
    <p:sldId id="278" r:id="rId42"/>
    <p:sldId id="305" r:id="rId43"/>
    <p:sldId id="306" r:id="rId44"/>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8" d="100"/>
          <a:sy n="78" d="100"/>
        </p:scale>
        <p:origin x="126"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6F04A4C2-120C-4A90-AE1D-1250382F54F3}"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BC8998A-C38E-4AFC-95C4-3D1BDD80FB4A}" type="slidenum">
              <a:rPr lang="hu-HU" smtClean="0"/>
              <a:t>‹#›</a:t>
            </a:fld>
            <a:endParaRPr lang="hu-HU"/>
          </a:p>
        </p:txBody>
      </p:sp>
    </p:spTree>
    <p:extLst>
      <p:ext uri="{BB962C8B-B14F-4D97-AF65-F5344CB8AC3E}">
        <p14:creationId xmlns:p14="http://schemas.microsoft.com/office/powerpoint/2010/main" val="42969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F04A4C2-120C-4A90-AE1D-1250382F54F3}"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BC8998A-C38E-4AFC-95C4-3D1BDD80FB4A}" type="slidenum">
              <a:rPr lang="hu-HU" smtClean="0"/>
              <a:t>‹#›</a:t>
            </a:fld>
            <a:endParaRPr lang="hu-HU"/>
          </a:p>
        </p:txBody>
      </p:sp>
    </p:spTree>
    <p:extLst>
      <p:ext uri="{BB962C8B-B14F-4D97-AF65-F5344CB8AC3E}">
        <p14:creationId xmlns:p14="http://schemas.microsoft.com/office/powerpoint/2010/main" val="385604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F04A4C2-120C-4A90-AE1D-1250382F54F3}"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BC8998A-C38E-4AFC-95C4-3D1BDD80FB4A}" type="slidenum">
              <a:rPr lang="hu-HU" smtClean="0"/>
              <a:t>‹#›</a:t>
            </a:fld>
            <a:endParaRPr lang="hu-HU"/>
          </a:p>
        </p:txBody>
      </p:sp>
    </p:spTree>
    <p:extLst>
      <p:ext uri="{BB962C8B-B14F-4D97-AF65-F5344CB8AC3E}">
        <p14:creationId xmlns:p14="http://schemas.microsoft.com/office/powerpoint/2010/main" val="913406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F04A4C2-120C-4A90-AE1D-1250382F54F3}"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BC8998A-C38E-4AFC-95C4-3D1BDD80FB4A}" type="slidenum">
              <a:rPr lang="hu-HU" smtClean="0"/>
              <a:t>‹#›</a:t>
            </a:fld>
            <a:endParaRPr lang="hu-HU"/>
          </a:p>
        </p:txBody>
      </p:sp>
    </p:spTree>
    <p:extLst>
      <p:ext uri="{BB962C8B-B14F-4D97-AF65-F5344CB8AC3E}">
        <p14:creationId xmlns:p14="http://schemas.microsoft.com/office/powerpoint/2010/main" val="306387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6F04A4C2-120C-4A90-AE1D-1250382F54F3}"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BC8998A-C38E-4AFC-95C4-3D1BDD80FB4A}" type="slidenum">
              <a:rPr lang="hu-HU" smtClean="0"/>
              <a:t>‹#›</a:t>
            </a:fld>
            <a:endParaRPr lang="hu-HU"/>
          </a:p>
        </p:txBody>
      </p:sp>
    </p:spTree>
    <p:extLst>
      <p:ext uri="{BB962C8B-B14F-4D97-AF65-F5344CB8AC3E}">
        <p14:creationId xmlns:p14="http://schemas.microsoft.com/office/powerpoint/2010/main" val="401493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F04A4C2-120C-4A90-AE1D-1250382F54F3}" type="datetimeFigureOut">
              <a:rPr lang="hu-HU" smtClean="0"/>
              <a:t>2023. 08. 30.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BC8998A-C38E-4AFC-95C4-3D1BDD80FB4A}" type="slidenum">
              <a:rPr lang="hu-HU" smtClean="0"/>
              <a:t>‹#›</a:t>
            </a:fld>
            <a:endParaRPr lang="hu-HU"/>
          </a:p>
        </p:txBody>
      </p:sp>
    </p:spTree>
    <p:extLst>
      <p:ext uri="{BB962C8B-B14F-4D97-AF65-F5344CB8AC3E}">
        <p14:creationId xmlns:p14="http://schemas.microsoft.com/office/powerpoint/2010/main" val="322217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F04A4C2-120C-4A90-AE1D-1250382F54F3}" type="datetimeFigureOut">
              <a:rPr lang="hu-HU" smtClean="0"/>
              <a:t>2023. 08. 30.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BC8998A-C38E-4AFC-95C4-3D1BDD80FB4A}" type="slidenum">
              <a:rPr lang="hu-HU" smtClean="0"/>
              <a:t>‹#›</a:t>
            </a:fld>
            <a:endParaRPr lang="hu-HU"/>
          </a:p>
        </p:txBody>
      </p:sp>
    </p:spTree>
    <p:extLst>
      <p:ext uri="{BB962C8B-B14F-4D97-AF65-F5344CB8AC3E}">
        <p14:creationId xmlns:p14="http://schemas.microsoft.com/office/powerpoint/2010/main" val="90848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6F04A4C2-120C-4A90-AE1D-1250382F54F3}" type="datetimeFigureOut">
              <a:rPr lang="hu-HU" smtClean="0"/>
              <a:t>2023. 08. 30.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5BC8998A-C38E-4AFC-95C4-3D1BDD80FB4A}" type="slidenum">
              <a:rPr lang="hu-HU" smtClean="0"/>
              <a:t>‹#›</a:t>
            </a:fld>
            <a:endParaRPr lang="hu-HU"/>
          </a:p>
        </p:txBody>
      </p:sp>
    </p:spTree>
    <p:extLst>
      <p:ext uri="{BB962C8B-B14F-4D97-AF65-F5344CB8AC3E}">
        <p14:creationId xmlns:p14="http://schemas.microsoft.com/office/powerpoint/2010/main" val="235581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F04A4C2-120C-4A90-AE1D-1250382F54F3}" type="datetimeFigureOut">
              <a:rPr lang="hu-HU" smtClean="0"/>
              <a:t>2023. 08. 30.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BC8998A-C38E-4AFC-95C4-3D1BDD80FB4A}" type="slidenum">
              <a:rPr lang="hu-HU" smtClean="0"/>
              <a:t>‹#›</a:t>
            </a:fld>
            <a:endParaRPr lang="hu-HU"/>
          </a:p>
        </p:txBody>
      </p:sp>
    </p:spTree>
    <p:extLst>
      <p:ext uri="{BB962C8B-B14F-4D97-AF65-F5344CB8AC3E}">
        <p14:creationId xmlns:p14="http://schemas.microsoft.com/office/powerpoint/2010/main" val="9834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6F04A4C2-120C-4A90-AE1D-1250382F54F3}" type="datetimeFigureOut">
              <a:rPr lang="hu-HU" smtClean="0"/>
              <a:t>2023. 08. 30.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BC8998A-C38E-4AFC-95C4-3D1BDD80FB4A}" type="slidenum">
              <a:rPr lang="hu-HU" smtClean="0"/>
              <a:t>‹#›</a:t>
            </a:fld>
            <a:endParaRPr lang="hu-HU"/>
          </a:p>
        </p:txBody>
      </p:sp>
    </p:spTree>
    <p:extLst>
      <p:ext uri="{BB962C8B-B14F-4D97-AF65-F5344CB8AC3E}">
        <p14:creationId xmlns:p14="http://schemas.microsoft.com/office/powerpoint/2010/main" val="1038873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6F04A4C2-120C-4A90-AE1D-1250382F54F3}" type="datetimeFigureOut">
              <a:rPr lang="hu-HU" smtClean="0"/>
              <a:t>2023. 08. 30.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BC8998A-C38E-4AFC-95C4-3D1BDD80FB4A}" type="slidenum">
              <a:rPr lang="hu-HU" smtClean="0"/>
              <a:t>‹#›</a:t>
            </a:fld>
            <a:endParaRPr lang="hu-HU"/>
          </a:p>
        </p:txBody>
      </p:sp>
    </p:spTree>
    <p:extLst>
      <p:ext uri="{BB962C8B-B14F-4D97-AF65-F5344CB8AC3E}">
        <p14:creationId xmlns:p14="http://schemas.microsoft.com/office/powerpoint/2010/main" val="77753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4A4C2-120C-4A90-AE1D-1250382F54F3}" type="datetimeFigureOut">
              <a:rPr lang="hu-HU" smtClean="0"/>
              <a:t>2023. 08. 30.</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8998A-C38E-4AFC-95C4-3D1BDD80FB4A}" type="slidenum">
              <a:rPr lang="hu-HU" smtClean="0"/>
              <a:t>‹#›</a:t>
            </a:fld>
            <a:endParaRPr lang="hu-HU"/>
          </a:p>
        </p:txBody>
      </p:sp>
    </p:spTree>
    <p:extLst>
      <p:ext uri="{BB962C8B-B14F-4D97-AF65-F5344CB8AC3E}">
        <p14:creationId xmlns:p14="http://schemas.microsoft.com/office/powerpoint/2010/main" val="3185394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AvtWDIZtrAE" TargetMode="External"/><Relationship Id="rId2" Type="http://schemas.openxmlformats.org/officeDocument/2006/relationships/hyperlink" Target="https://www.youtube.com/watch?v=gdtZv3XROnc"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30056" y="1302368"/>
            <a:ext cx="9144000" cy="4355023"/>
          </a:xfrm>
        </p:spPr>
        <p:txBody>
          <a:bodyPr>
            <a:normAutofit fontScale="90000"/>
          </a:bodyPr>
          <a:lstStyle/>
          <a:p>
            <a:r>
              <a:rPr lang="hu-HU" b="1" dirty="0" smtClean="0"/>
              <a:t/>
            </a:r>
            <a:br>
              <a:rPr lang="hu-HU" b="1" dirty="0" smtClean="0"/>
            </a:br>
            <a:r>
              <a:rPr lang="hu-HU" b="1" dirty="0"/>
              <a:t/>
            </a:r>
            <a:br>
              <a:rPr lang="hu-HU" b="1" dirty="0"/>
            </a:br>
            <a:r>
              <a:rPr lang="hu-HU" b="1" dirty="0"/>
              <a:t/>
            </a:r>
            <a:br>
              <a:rPr lang="hu-HU" b="1" dirty="0"/>
            </a:br>
            <a:r>
              <a:rPr lang="hu-HU" b="1" dirty="0" smtClean="0"/>
              <a:t>Géza Horváth</a:t>
            </a:r>
            <a:br>
              <a:rPr lang="hu-HU" b="1" dirty="0" smtClean="0"/>
            </a:br>
            <a:r>
              <a:rPr lang="hu-HU" b="1" dirty="0" smtClean="0"/>
              <a:t/>
            </a:r>
            <a:br>
              <a:rPr lang="hu-HU" b="1" dirty="0" smtClean="0"/>
            </a:br>
            <a:r>
              <a:rPr lang="hu-HU" b="1" dirty="0" err="1" smtClean="0"/>
              <a:t>Einführung</a:t>
            </a:r>
            <a:r>
              <a:rPr lang="hu-HU" b="1" dirty="0" smtClean="0"/>
              <a:t> </a:t>
            </a:r>
            <a:r>
              <a:rPr lang="hu-HU" b="1" dirty="0"/>
              <a:t>in die </a:t>
            </a:r>
            <a:r>
              <a:rPr lang="hu-HU" b="1" dirty="0" err="1" smtClean="0"/>
              <a:t>Kulturwissenschaft</a:t>
            </a:r>
            <a:r>
              <a:rPr lang="hu-HU" b="1" dirty="0" smtClean="0"/>
              <a:t> IX.</a:t>
            </a:r>
            <a:br>
              <a:rPr lang="hu-HU" b="1" dirty="0" smtClean="0"/>
            </a:br>
            <a:endParaRPr lang="hu-HU" dirty="0">
              <a:solidFill>
                <a:srgbClr val="C00000"/>
              </a:solidFill>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782015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6827" y="1555570"/>
            <a:ext cx="10515600" cy="1325563"/>
          </a:xfrm>
        </p:spPr>
        <p:txBody>
          <a:bodyPr>
            <a:normAutofit/>
          </a:bodyPr>
          <a:lstStyle/>
          <a:p>
            <a:pPr algn="ctr"/>
            <a:r>
              <a:rPr lang="hu-HU" sz="3600" b="1" dirty="0" err="1" smtClean="0"/>
              <a:t>Globalisation</a:t>
            </a:r>
            <a:endParaRPr lang="hu-HU" sz="3600" b="1" dirty="0"/>
          </a:p>
        </p:txBody>
      </p:sp>
      <p:sp>
        <p:nvSpPr>
          <p:cNvPr id="3" name="Tartalom helye 2"/>
          <p:cNvSpPr>
            <a:spLocks noGrp="1"/>
          </p:cNvSpPr>
          <p:nvPr>
            <p:ph idx="1"/>
          </p:nvPr>
        </p:nvSpPr>
        <p:spPr>
          <a:xfrm>
            <a:off x="846827" y="3747664"/>
            <a:ext cx="10515600" cy="3619743"/>
          </a:xfrm>
        </p:spPr>
        <p:txBody>
          <a:bodyPr>
            <a:normAutofit/>
          </a:bodyPr>
          <a:lstStyle/>
          <a:p>
            <a:pPr marL="0" indent="0" algn="ctr">
              <a:buNone/>
            </a:pPr>
            <a:r>
              <a:rPr lang="hu-HU" sz="2400" dirty="0" err="1" smtClean="0"/>
              <a:t>Kein</a:t>
            </a:r>
            <a:r>
              <a:rPr lang="hu-HU" sz="2400" dirty="0" smtClean="0"/>
              <a:t> </a:t>
            </a:r>
            <a:r>
              <a:rPr lang="hu-HU" sz="2400" dirty="0" err="1" smtClean="0"/>
              <a:t>statischer</a:t>
            </a:r>
            <a:r>
              <a:rPr lang="hu-HU" sz="2400" dirty="0" smtClean="0"/>
              <a:t>, </a:t>
            </a:r>
            <a:r>
              <a:rPr lang="hu-HU" sz="2400" dirty="0" err="1" smtClean="0"/>
              <a:t>sondern</a:t>
            </a:r>
            <a:r>
              <a:rPr lang="hu-HU" sz="2400" dirty="0" smtClean="0"/>
              <a:t> </a:t>
            </a:r>
            <a:r>
              <a:rPr lang="hu-HU" sz="2400" dirty="0" err="1" smtClean="0"/>
              <a:t>dynamischer</a:t>
            </a:r>
            <a:r>
              <a:rPr lang="hu-HU" sz="2400" dirty="0" smtClean="0"/>
              <a:t> </a:t>
            </a:r>
            <a:r>
              <a:rPr lang="hu-HU" sz="2400" dirty="0" err="1" smtClean="0"/>
              <a:t>Raumbegriff</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721318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72705" y="1141503"/>
            <a:ext cx="10515600" cy="1325563"/>
          </a:xfrm>
        </p:spPr>
        <p:txBody>
          <a:bodyPr>
            <a:normAutofit/>
          </a:bodyPr>
          <a:lstStyle/>
          <a:p>
            <a:pPr algn="ctr"/>
            <a:r>
              <a:rPr lang="hu-HU" sz="3600" b="1" dirty="0" smtClean="0"/>
              <a:t>A. </a:t>
            </a:r>
            <a:r>
              <a:rPr lang="hu-HU" sz="3600" b="1" dirty="0" err="1" smtClean="0"/>
              <a:t>Assmanns</a:t>
            </a:r>
            <a:r>
              <a:rPr lang="hu-HU" sz="3600" b="1" dirty="0" smtClean="0"/>
              <a:t> </a:t>
            </a:r>
            <a:r>
              <a:rPr lang="hu-HU" sz="3600" b="1" dirty="0" err="1" smtClean="0"/>
              <a:t>einige</a:t>
            </a:r>
            <a:r>
              <a:rPr lang="hu-HU" sz="3600" b="1" dirty="0" smtClean="0"/>
              <a:t> </a:t>
            </a:r>
            <a:r>
              <a:rPr lang="hu-HU" sz="3600" b="1" dirty="0" err="1" smtClean="0"/>
              <a:t>Raumkonzepte</a:t>
            </a:r>
            <a:endParaRPr lang="hu-HU" sz="3600" b="1" dirty="0"/>
          </a:p>
        </p:txBody>
      </p:sp>
      <p:sp>
        <p:nvSpPr>
          <p:cNvPr id="3" name="Tartalom helye 2"/>
          <p:cNvSpPr>
            <a:spLocks noGrp="1"/>
          </p:cNvSpPr>
          <p:nvPr>
            <p:ph idx="1"/>
          </p:nvPr>
        </p:nvSpPr>
        <p:spPr>
          <a:xfrm>
            <a:off x="872705" y="2602003"/>
            <a:ext cx="10515600" cy="4351338"/>
          </a:xfrm>
        </p:spPr>
        <p:txBody>
          <a:bodyPr>
            <a:normAutofit/>
          </a:bodyPr>
          <a:lstStyle/>
          <a:p>
            <a:pPr marL="0" indent="0" algn="ctr">
              <a:buNone/>
            </a:pPr>
            <a:r>
              <a:rPr lang="hu-HU" b="1" dirty="0" err="1" smtClean="0"/>
              <a:t>Metropole</a:t>
            </a:r>
            <a:endParaRPr lang="hu-HU" dirty="0"/>
          </a:p>
          <a:p>
            <a:pPr marL="0" indent="0" algn="ctr">
              <a:buNone/>
            </a:pPr>
            <a:r>
              <a:rPr lang="hu-HU" sz="2400" dirty="0" smtClean="0"/>
              <a:t>London (</a:t>
            </a:r>
            <a:r>
              <a:rPr lang="hu-HU" sz="2400" dirty="0" err="1" smtClean="0"/>
              <a:t>individuelles</a:t>
            </a:r>
            <a:r>
              <a:rPr lang="hu-HU" sz="2400" dirty="0" smtClean="0"/>
              <a:t> </a:t>
            </a:r>
            <a:r>
              <a:rPr lang="hu-HU" sz="2400" dirty="0" err="1" smtClean="0"/>
              <a:t>Leben</a:t>
            </a:r>
            <a:r>
              <a:rPr lang="hu-HU" sz="2400" dirty="0" smtClean="0"/>
              <a:t> – </a:t>
            </a:r>
            <a:r>
              <a:rPr lang="hu-HU" sz="2400" dirty="0" err="1" smtClean="0"/>
              <a:t>soziales</a:t>
            </a:r>
            <a:r>
              <a:rPr lang="hu-HU" sz="2400" dirty="0" smtClean="0"/>
              <a:t> </a:t>
            </a:r>
            <a:r>
              <a:rPr lang="hu-HU" sz="2400" dirty="0" err="1" smtClean="0"/>
              <a:t>Handeln</a:t>
            </a:r>
            <a:r>
              <a:rPr lang="hu-HU" sz="2400" dirty="0" smtClean="0"/>
              <a:t>)</a:t>
            </a:r>
          </a:p>
          <a:p>
            <a:pPr marL="0" indent="0">
              <a:buNone/>
            </a:pPr>
            <a:r>
              <a:rPr lang="hu-HU" sz="2400" dirty="0" smtClean="0"/>
              <a:t>	</a:t>
            </a:r>
            <a:r>
              <a:rPr lang="hu-HU" sz="2400" b="1" dirty="0" smtClean="0"/>
              <a:t>Thomas De </a:t>
            </a:r>
            <a:r>
              <a:rPr lang="hu-HU" sz="2400" b="1" dirty="0" err="1" smtClean="0"/>
              <a:t>Quince</a:t>
            </a:r>
            <a:r>
              <a:rPr lang="hu-HU" sz="2400" b="1" dirty="0" smtClean="0"/>
              <a:t> </a:t>
            </a:r>
            <a:r>
              <a:rPr lang="hu-HU" sz="2400" dirty="0" smtClean="0"/>
              <a:t>(1785-1859) – London </a:t>
            </a:r>
            <a:r>
              <a:rPr lang="hu-HU" sz="2400" dirty="0" err="1" smtClean="0"/>
              <a:t>als</a:t>
            </a:r>
            <a:r>
              <a:rPr lang="hu-HU" sz="2400" dirty="0" smtClean="0"/>
              <a:t> </a:t>
            </a:r>
            <a:r>
              <a:rPr lang="hu-HU" sz="2400" dirty="0" err="1" smtClean="0"/>
              <a:t>Erlebnisraum</a:t>
            </a:r>
            <a:endParaRPr lang="hu-HU" sz="2400" dirty="0" smtClean="0"/>
          </a:p>
          <a:p>
            <a:pPr marL="0" indent="0">
              <a:buNone/>
            </a:pPr>
            <a:r>
              <a:rPr lang="hu-HU" sz="2400" dirty="0" smtClean="0"/>
              <a:t>	</a:t>
            </a:r>
            <a:r>
              <a:rPr lang="hu-HU" sz="2400" b="1" dirty="0" smtClean="0"/>
              <a:t>Virginia </a:t>
            </a:r>
            <a:r>
              <a:rPr lang="hu-HU" sz="2400" b="1" dirty="0" err="1" smtClean="0"/>
              <a:t>Woolf</a:t>
            </a:r>
            <a:r>
              <a:rPr lang="hu-HU" sz="2400" b="1" dirty="0" smtClean="0"/>
              <a:t> </a:t>
            </a:r>
            <a:r>
              <a:rPr lang="hu-HU" sz="2400" dirty="0" smtClean="0"/>
              <a:t>(1882-1941) – </a:t>
            </a:r>
            <a:r>
              <a:rPr lang="hu-HU" sz="2400" dirty="0" err="1" smtClean="0"/>
              <a:t>anonyme</a:t>
            </a:r>
            <a:r>
              <a:rPr lang="hu-HU" sz="2400" dirty="0" smtClean="0"/>
              <a:t> </a:t>
            </a:r>
            <a:r>
              <a:rPr lang="hu-HU" sz="2400" dirty="0" err="1" smtClean="0"/>
              <a:t>Masse</a:t>
            </a:r>
            <a:r>
              <a:rPr lang="hu-HU" sz="2400" dirty="0" smtClean="0"/>
              <a:t> der </a:t>
            </a:r>
            <a:r>
              <a:rPr lang="hu-HU" sz="2400" dirty="0" err="1" smtClean="0"/>
              <a:t>Großstadt</a:t>
            </a:r>
            <a:endParaRPr lang="hu-HU" sz="2400" dirty="0" smtClean="0"/>
          </a:p>
          <a:p>
            <a:pPr marL="0" indent="0">
              <a:buNone/>
            </a:pPr>
            <a:endParaRPr lang="hu-HU" sz="2400" b="1" dirty="0" smtClean="0"/>
          </a:p>
          <a:p>
            <a:pPr marL="0" indent="0" algn="ctr">
              <a:buNone/>
            </a:pPr>
            <a:r>
              <a:rPr lang="hu-HU" b="1" dirty="0" err="1" smtClean="0"/>
              <a:t>kolonialer</a:t>
            </a:r>
            <a:r>
              <a:rPr lang="hu-HU" b="1" dirty="0" smtClean="0"/>
              <a:t> Raum</a:t>
            </a:r>
          </a:p>
          <a:p>
            <a:pPr marL="0" indent="0" algn="ctr">
              <a:buNone/>
            </a:pPr>
            <a:r>
              <a:rPr lang="hu-HU" sz="2400" dirty="0" smtClean="0"/>
              <a:t>(</a:t>
            </a:r>
            <a:r>
              <a:rPr lang="hu-HU" sz="2400" dirty="0" err="1" smtClean="0"/>
              <a:t>Zentrum</a:t>
            </a:r>
            <a:r>
              <a:rPr lang="hu-HU" sz="2400" dirty="0" smtClean="0"/>
              <a:t> ↔ </a:t>
            </a:r>
            <a:r>
              <a:rPr lang="hu-HU" sz="2400" dirty="0" err="1" smtClean="0"/>
              <a:t>Peripherie</a:t>
            </a:r>
            <a:r>
              <a:rPr lang="hu-HU" sz="2400" dirty="0" smtClean="0"/>
              <a:t>, </a:t>
            </a:r>
            <a:r>
              <a:rPr lang="hu-HU" sz="2400" dirty="0" err="1" smtClean="0"/>
              <a:t>Grenze</a:t>
            </a:r>
            <a:r>
              <a:rPr lang="hu-HU" sz="2400" dirty="0" smtClean="0"/>
              <a:t>, </a:t>
            </a:r>
            <a:r>
              <a:rPr lang="hu-HU" sz="2400" dirty="0" err="1" smtClean="0"/>
              <a:t>Schwelle</a:t>
            </a:r>
            <a:r>
              <a:rPr lang="hu-HU" sz="2400" dirty="0" smtClean="0"/>
              <a:t>)</a:t>
            </a:r>
          </a:p>
          <a:p>
            <a:pPr marL="0" indent="0">
              <a:buNone/>
            </a:pPr>
            <a:r>
              <a:rPr lang="hu-HU" sz="2400" dirty="0"/>
              <a:t>	</a:t>
            </a:r>
            <a:r>
              <a:rPr lang="hu-HU" sz="2400" b="1" dirty="0" smtClean="0"/>
              <a:t>Joseph </a:t>
            </a:r>
            <a:r>
              <a:rPr lang="hu-HU" sz="2400" b="1" dirty="0" err="1" smtClean="0"/>
              <a:t>Conrad</a:t>
            </a:r>
            <a:r>
              <a:rPr lang="hu-HU" sz="2400" dirty="0" smtClean="0"/>
              <a:t>: </a:t>
            </a:r>
            <a:r>
              <a:rPr lang="hu-HU" sz="2400" i="1" dirty="0" err="1" smtClean="0"/>
              <a:t>Heart</a:t>
            </a:r>
            <a:r>
              <a:rPr lang="hu-HU" sz="2400" i="1" dirty="0" smtClean="0"/>
              <a:t> of </a:t>
            </a:r>
            <a:r>
              <a:rPr lang="hu-HU" sz="2400" i="1" dirty="0" err="1" smtClean="0"/>
              <a:t>Darkness</a:t>
            </a:r>
            <a:r>
              <a:rPr lang="hu-HU" sz="2400" i="1" dirty="0" smtClean="0"/>
              <a:t> </a:t>
            </a:r>
            <a:r>
              <a:rPr lang="hu-HU" sz="2400" dirty="0" smtClean="0"/>
              <a:t>(1902): </a:t>
            </a:r>
            <a:r>
              <a:rPr lang="hu-HU" sz="2400" dirty="0" err="1" smtClean="0"/>
              <a:t>Krise</a:t>
            </a:r>
            <a:r>
              <a:rPr lang="hu-HU" sz="2400" dirty="0" smtClean="0"/>
              <a:t> des Empire</a:t>
            </a:r>
          </a:p>
          <a:p>
            <a:pPr marL="0" indent="0">
              <a:buNone/>
            </a:pPr>
            <a:endParaRPr lang="hu-HU" sz="2400" b="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351512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80" y="1144473"/>
            <a:ext cx="10515600" cy="1325563"/>
          </a:xfrm>
        </p:spPr>
        <p:txBody>
          <a:bodyPr>
            <a:normAutofit/>
          </a:bodyPr>
          <a:lstStyle/>
          <a:p>
            <a:pPr algn="ctr"/>
            <a:r>
              <a:rPr lang="hu-HU" sz="3600" b="1" dirty="0" err="1" smtClean="0"/>
              <a:t>Metropole</a:t>
            </a:r>
            <a:r>
              <a:rPr lang="hu-HU" sz="3600" b="1" dirty="0" smtClean="0"/>
              <a:t> Berlin – die </a:t>
            </a:r>
            <a:r>
              <a:rPr lang="hu-HU" sz="3600" b="1" dirty="0" err="1" smtClean="0"/>
              <a:t>Großstadt</a:t>
            </a:r>
            <a:r>
              <a:rPr lang="hu-HU" sz="3600" b="1" dirty="0" smtClean="0"/>
              <a:t> in der </a:t>
            </a:r>
            <a:r>
              <a:rPr lang="hu-HU" sz="3600" b="1" dirty="0" err="1" smtClean="0"/>
              <a:t>expressionistischen</a:t>
            </a:r>
            <a:r>
              <a:rPr lang="hu-HU" sz="3600" b="1" dirty="0" smtClean="0"/>
              <a:t> </a:t>
            </a:r>
            <a:r>
              <a:rPr lang="hu-HU" sz="3600" b="1" dirty="0" err="1" smtClean="0"/>
              <a:t>Lyrik</a:t>
            </a:r>
            <a:endParaRPr lang="hu-HU" sz="3600" b="1" dirty="0"/>
          </a:p>
        </p:txBody>
      </p:sp>
      <p:sp>
        <p:nvSpPr>
          <p:cNvPr id="3" name="Tartalom helye 2"/>
          <p:cNvSpPr>
            <a:spLocks noGrp="1"/>
          </p:cNvSpPr>
          <p:nvPr>
            <p:ph idx="1"/>
          </p:nvPr>
        </p:nvSpPr>
        <p:spPr>
          <a:xfrm>
            <a:off x="864080" y="2406811"/>
            <a:ext cx="10515600" cy="4451189"/>
          </a:xfrm>
        </p:spPr>
        <p:txBody>
          <a:bodyPr>
            <a:normAutofit fontScale="77500" lnSpcReduction="20000"/>
          </a:bodyPr>
          <a:lstStyle/>
          <a:p>
            <a:pPr marL="0" indent="0" algn="ctr">
              <a:buNone/>
            </a:pPr>
            <a:r>
              <a:rPr lang="hu-HU" b="1" dirty="0" err="1" smtClean="0"/>
              <a:t>Motive</a:t>
            </a:r>
            <a:r>
              <a:rPr lang="hu-HU" dirty="0" smtClean="0"/>
              <a:t>:</a:t>
            </a:r>
          </a:p>
          <a:p>
            <a:pPr marL="0" indent="0" algn="ctr">
              <a:buNone/>
            </a:pPr>
            <a:r>
              <a:rPr lang="hu-HU" b="1" dirty="0" err="1" smtClean="0"/>
              <a:t>Halbwelt</a:t>
            </a:r>
            <a:r>
              <a:rPr lang="hu-HU" dirty="0" smtClean="0"/>
              <a:t> (</a:t>
            </a:r>
            <a:r>
              <a:rPr lang="hu-HU" dirty="0" err="1" smtClean="0"/>
              <a:t>Huren</a:t>
            </a:r>
            <a:r>
              <a:rPr lang="hu-HU" dirty="0" smtClean="0"/>
              <a:t>, </a:t>
            </a:r>
            <a:r>
              <a:rPr lang="hu-HU" dirty="0" err="1" smtClean="0"/>
              <a:t>Invaliden</a:t>
            </a:r>
            <a:r>
              <a:rPr lang="hu-HU" dirty="0" smtClean="0"/>
              <a:t>, </a:t>
            </a:r>
            <a:r>
              <a:rPr lang="hu-HU" dirty="0" err="1" smtClean="0"/>
              <a:t>Irre</a:t>
            </a:r>
            <a:r>
              <a:rPr lang="hu-HU" dirty="0" smtClean="0"/>
              <a:t>, </a:t>
            </a:r>
            <a:r>
              <a:rPr lang="hu-HU" dirty="0" err="1" smtClean="0"/>
              <a:t>Verbrecher</a:t>
            </a:r>
            <a:r>
              <a:rPr lang="hu-HU" dirty="0" smtClean="0"/>
              <a:t>) </a:t>
            </a:r>
            <a:r>
              <a:rPr lang="hu-HU" dirty="0" smtClean="0"/>
              <a:t>– </a:t>
            </a:r>
            <a:r>
              <a:rPr lang="hu-HU" dirty="0" err="1" smtClean="0"/>
              <a:t>psychophysischer</a:t>
            </a:r>
            <a:r>
              <a:rPr lang="hu-HU" dirty="0" smtClean="0"/>
              <a:t> </a:t>
            </a:r>
            <a:r>
              <a:rPr lang="hu-HU" dirty="0" err="1" smtClean="0"/>
              <a:t>Verfall</a:t>
            </a:r>
            <a:endParaRPr lang="hu-HU" dirty="0" smtClean="0"/>
          </a:p>
          <a:p>
            <a:pPr marL="0" indent="0" algn="ctr">
              <a:buNone/>
            </a:pPr>
            <a:r>
              <a:rPr lang="hu-HU" b="1" dirty="0" err="1" smtClean="0"/>
              <a:t>Technik</a:t>
            </a:r>
            <a:r>
              <a:rPr lang="hu-HU" b="1" dirty="0" smtClean="0"/>
              <a:t>, </a:t>
            </a:r>
            <a:r>
              <a:rPr lang="hu-HU" b="1" dirty="0" err="1" smtClean="0"/>
              <a:t>Verkehr</a:t>
            </a:r>
            <a:r>
              <a:rPr lang="hu-HU" b="1" dirty="0" smtClean="0"/>
              <a:t> </a:t>
            </a:r>
            <a:r>
              <a:rPr lang="hu-HU" dirty="0" smtClean="0"/>
              <a:t>(</a:t>
            </a:r>
            <a:r>
              <a:rPr lang="hu-HU" dirty="0" err="1" smtClean="0"/>
              <a:t>Auto</a:t>
            </a:r>
            <a:r>
              <a:rPr lang="hu-HU" dirty="0" smtClean="0"/>
              <a:t>, </a:t>
            </a:r>
            <a:r>
              <a:rPr lang="hu-HU" dirty="0" err="1" smtClean="0"/>
              <a:t>Straßenbahn</a:t>
            </a:r>
            <a:r>
              <a:rPr lang="hu-HU" dirty="0" smtClean="0"/>
              <a:t>, </a:t>
            </a:r>
            <a:r>
              <a:rPr lang="hu-HU" dirty="0" err="1" smtClean="0"/>
              <a:t>U-Bahn</a:t>
            </a:r>
            <a:r>
              <a:rPr lang="hu-HU" dirty="0" smtClean="0"/>
              <a:t>, </a:t>
            </a:r>
            <a:r>
              <a:rPr lang="hu-HU" dirty="0" err="1" smtClean="0"/>
              <a:t>Eisenbahn</a:t>
            </a:r>
            <a:r>
              <a:rPr lang="hu-HU" dirty="0" smtClean="0"/>
              <a:t> etc.)</a:t>
            </a:r>
          </a:p>
          <a:p>
            <a:pPr marL="0" indent="0" algn="ctr">
              <a:buNone/>
            </a:pPr>
            <a:r>
              <a:rPr lang="hu-HU" b="1" dirty="0" smtClean="0"/>
              <a:t>Neue </a:t>
            </a:r>
            <a:r>
              <a:rPr lang="hu-HU" b="1" dirty="0" err="1" smtClean="0"/>
              <a:t>Medien</a:t>
            </a:r>
            <a:r>
              <a:rPr lang="hu-HU" b="1" dirty="0" smtClean="0"/>
              <a:t> </a:t>
            </a:r>
            <a:r>
              <a:rPr lang="hu-HU" dirty="0" smtClean="0"/>
              <a:t>(</a:t>
            </a:r>
            <a:r>
              <a:rPr lang="hu-HU" dirty="0" err="1" smtClean="0"/>
              <a:t>Rundfunk</a:t>
            </a:r>
            <a:r>
              <a:rPr lang="hu-HU" dirty="0" smtClean="0"/>
              <a:t>, FILM)</a:t>
            </a:r>
          </a:p>
          <a:p>
            <a:pPr marL="0" indent="0" algn="ctr">
              <a:buNone/>
            </a:pPr>
            <a:r>
              <a:rPr lang="hu-HU" dirty="0" err="1" smtClean="0"/>
              <a:t>Alles</a:t>
            </a:r>
            <a:r>
              <a:rPr lang="hu-HU" dirty="0" smtClean="0"/>
              <a:t> in </a:t>
            </a:r>
            <a:r>
              <a:rPr lang="hu-HU" dirty="0" err="1" smtClean="0"/>
              <a:t>Bewegung</a:t>
            </a:r>
            <a:r>
              <a:rPr lang="hu-HU" dirty="0" smtClean="0"/>
              <a:t>, </a:t>
            </a:r>
            <a:r>
              <a:rPr lang="hu-HU" dirty="0" err="1" smtClean="0"/>
              <a:t>Nervosität</a:t>
            </a:r>
            <a:r>
              <a:rPr lang="hu-HU" dirty="0" smtClean="0"/>
              <a:t>, </a:t>
            </a:r>
            <a:r>
              <a:rPr lang="hu-HU" dirty="0" err="1" smtClean="0"/>
              <a:t>Lärm</a:t>
            </a:r>
            <a:endParaRPr lang="hu-HU" dirty="0" smtClean="0"/>
          </a:p>
          <a:p>
            <a:pPr marL="0" indent="0" algn="ctr">
              <a:buNone/>
            </a:pPr>
            <a:endParaRPr lang="hu-HU" b="1" dirty="0" smtClean="0"/>
          </a:p>
          <a:p>
            <a:pPr marL="0" indent="0" algn="ctr">
              <a:buNone/>
            </a:pPr>
            <a:r>
              <a:rPr lang="hu-HU" b="1" dirty="0" err="1" smtClean="0"/>
              <a:t>Darstellungsmittel</a:t>
            </a:r>
            <a:r>
              <a:rPr lang="hu-HU" dirty="0" smtClean="0"/>
              <a:t>:</a:t>
            </a:r>
          </a:p>
          <a:p>
            <a:pPr marL="0" indent="0" algn="ctr">
              <a:buNone/>
            </a:pPr>
            <a:r>
              <a:rPr lang="hu-HU" dirty="0" err="1" smtClean="0"/>
              <a:t>Filmtechnik</a:t>
            </a:r>
            <a:r>
              <a:rPr lang="hu-HU" dirty="0" smtClean="0"/>
              <a:t> / </a:t>
            </a:r>
            <a:r>
              <a:rPr lang="hu-HU" dirty="0" err="1" smtClean="0"/>
              <a:t>Montage</a:t>
            </a:r>
            <a:r>
              <a:rPr lang="hu-HU" dirty="0" smtClean="0"/>
              <a:t> / </a:t>
            </a:r>
            <a:r>
              <a:rPr lang="hu-HU" dirty="0" err="1" smtClean="0"/>
              <a:t>schnelle</a:t>
            </a:r>
            <a:r>
              <a:rPr lang="hu-HU" dirty="0" smtClean="0"/>
              <a:t> </a:t>
            </a:r>
            <a:r>
              <a:rPr lang="hu-HU" dirty="0" err="1" smtClean="0"/>
              <a:t>Schnitte</a:t>
            </a:r>
            <a:r>
              <a:rPr lang="hu-HU" dirty="0" smtClean="0"/>
              <a:t> / </a:t>
            </a:r>
            <a:r>
              <a:rPr lang="hu-HU" dirty="0" err="1" smtClean="0"/>
              <a:t>Perspektivwechsel</a:t>
            </a:r>
            <a:endParaRPr lang="hu-HU" dirty="0" smtClean="0"/>
          </a:p>
          <a:p>
            <a:pPr marL="0" indent="0" algn="ctr">
              <a:buNone/>
            </a:pPr>
            <a:r>
              <a:rPr lang="hu-HU" dirty="0" err="1" smtClean="0"/>
              <a:t>Sprengung</a:t>
            </a:r>
            <a:r>
              <a:rPr lang="hu-HU" dirty="0" smtClean="0"/>
              <a:t> v. </a:t>
            </a:r>
            <a:r>
              <a:rPr lang="hu-HU" dirty="0" err="1" smtClean="0"/>
              <a:t>Syntax</a:t>
            </a:r>
            <a:r>
              <a:rPr lang="hu-HU" dirty="0" smtClean="0"/>
              <a:t> und </a:t>
            </a:r>
            <a:r>
              <a:rPr lang="hu-HU" dirty="0" err="1" smtClean="0"/>
              <a:t>Grammatik</a:t>
            </a:r>
            <a:endParaRPr lang="hu-HU" dirty="0" smtClean="0"/>
          </a:p>
          <a:p>
            <a:pPr marL="0" indent="0" algn="ctr">
              <a:buNone/>
            </a:pPr>
            <a:r>
              <a:rPr lang="hu-HU" dirty="0" err="1" smtClean="0"/>
              <a:t>Absurde</a:t>
            </a:r>
            <a:r>
              <a:rPr lang="hu-HU" dirty="0" smtClean="0"/>
              <a:t> </a:t>
            </a:r>
            <a:r>
              <a:rPr lang="hu-HU" dirty="0" err="1" smtClean="0"/>
              <a:t>Metaphorik</a:t>
            </a:r>
            <a:endParaRPr lang="hu-HU" dirty="0" smtClean="0"/>
          </a:p>
          <a:p>
            <a:pPr marL="0" indent="0" algn="ctr">
              <a:buNone/>
            </a:pPr>
            <a:r>
              <a:rPr lang="hu-HU" dirty="0" err="1" smtClean="0"/>
              <a:t>Mythisierung</a:t>
            </a:r>
            <a:endParaRPr lang="hu-HU" dirty="0" smtClean="0"/>
          </a:p>
          <a:p>
            <a:pPr marL="0" indent="0">
              <a:buNone/>
            </a:pPr>
            <a:r>
              <a:rPr lang="hu-HU" sz="1600" dirty="0" smtClean="0"/>
              <a:t>(nach </a:t>
            </a:r>
            <a:r>
              <a:rPr lang="hu-HU" sz="1600" dirty="0" err="1" smtClean="0"/>
              <a:t>Sandre</a:t>
            </a:r>
            <a:r>
              <a:rPr lang="hu-HU" sz="1600" dirty="0" smtClean="0"/>
              <a:t> </a:t>
            </a:r>
            <a:r>
              <a:rPr lang="hu-HU" sz="1600" dirty="0" err="1" smtClean="0"/>
              <a:t>Kluwe</a:t>
            </a:r>
            <a:r>
              <a:rPr lang="hu-HU" sz="1600" dirty="0" smtClean="0"/>
              <a:t>: </a:t>
            </a:r>
            <a:r>
              <a:rPr lang="hu-HU" sz="1600" dirty="0" err="1" smtClean="0"/>
              <a:t>Großstadt-Lyrik</a:t>
            </a:r>
            <a:r>
              <a:rPr lang="hu-HU" sz="1600" dirty="0" smtClean="0"/>
              <a:t> </a:t>
            </a:r>
            <a:r>
              <a:rPr lang="hu-HU" sz="1600" dirty="0" err="1" smtClean="0"/>
              <a:t>im</a:t>
            </a:r>
            <a:r>
              <a:rPr lang="hu-HU" sz="1600" dirty="0" smtClean="0"/>
              <a:t> </a:t>
            </a:r>
            <a:r>
              <a:rPr lang="hu-HU" sz="1600" dirty="0" err="1" smtClean="0"/>
              <a:t>Expressionismus</a:t>
            </a:r>
            <a:r>
              <a:rPr lang="hu-HU" sz="1600" dirty="0" smtClean="0"/>
              <a:t>. </a:t>
            </a:r>
            <a:r>
              <a:rPr lang="hu-HU" sz="1600" dirty="0" err="1" smtClean="0"/>
              <a:t>Vortrag</a:t>
            </a:r>
            <a:r>
              <a:rPr lang="hu-HU" sz="1600" dirty="0" smtClean="0"/>
              <a:t> </a:t>
            </a:r>
            <a:r>
              <a:rPr lang="hu-HU" sz="1600" dirty="0" err="1" smtClean="0"/>
              <a:t>bei</a:t>
            </a:r>
            <a:r>
              <a:rPr lang="hu-HU" sz="1600" dirty="0" smtClean="0"/>
              <a:t> der </a:t>
            </a:r>
            <a:r>
              <a:rPr lang="hu-HU" sz="1600" dirty="0" err="1" smtClean="0"/>
              <a:t>Fachtragung</a:t>
            </a:r>
            <a:r>
              <a:rPr lang="hu-HU" sz="1600" dirty="0" smtClean="0"/>
              <a:t> </a:t>
            </a:r>
            <a:r>
              <a:rPr lang="hu-HU" sz="1600" dirty="0" err="1" smtClean="0"/>
              <a:t>der</a:t>
            </a:r>
            <a:r>
              <a:rPr lang="hu-HU" sz="1600" dirty="0" smtClean="0"/>
              <a:t> </a:t>
            </a:r>
            <a:r>
              <a:rPr lang="hu-HU" sz="1600" dirty="0" err="1" smtClean="0"/>
              <a:t>Konrad-Adenauer-Stiftung</a:t>
            </a:r>
            <a:r>
              <a:rPr lang="hu-HU" sz="1600" dirty="0" smtClean="0"/>
              <a:t> </a:t>
            </a:r>
            <a:r>
              <a:rPr lang="hu-HU" sz="1600" dirty="0" err="1" smtClean="0"/>
              <a:t>im</a:t>
            </a:r>
            <a:r>
              <a:rPr lang="hu-HU" sz="1600" dirty="0" smtClean="0"/>
              <a:t> BZ </a:t>
            </a:r>
            <a:r>
              <a:rPr lang="hu-HU" sz="1600" dirty="0" err="1" smtClean="0"/>
              <a:t>Eichholz</a:t>
            </a:r>
            <a:r>
              <a:rPr lang="hu-HU" sz="1600" dirty="0" smtClean="0"/>
              <a:t> „</a:t>
            </a:r>
            <a:r>
              <a:rPr lang="hu-HU" sz="1600" dirty="0" err="1" smtClean="0"/>
              <a:t>Großstadt</a:t>
            </a:r>
            <a:r>
              <a:rPr lang="hu-HU" sz="1600" dirty="0" smtClean="0"/>
              <a:t> in </a:t>
            </a:r>
            <a:r>
              <a:rPr lang="hu-HU" sz="1600" dirty="0" err="1" smtClean="0"/>
              <a:t>Literatur</a:t>
            </a:r>
            <a:r>
              <a:rPr lang="hu-HU" sz="1600" dirty="0" smtClean="0"/>
              <a:t> und Film” /23.9.2003)</a:t>
            </a:r>
            <a:endParaRPr lang="hu-HU" sz="16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855410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700176" y="1207698"/>
            <a:ext cx="10515600" cy="1325563"/>
          </a:xfrm>
        </p:spPr>
        <p:txBody>
          <a:bodyPr>
            <a:normAutofit/>
          </a:bodyPr>
          <a:lstStyle/>
          <a:p>
            <a:pPr algn="ctr"/>
            <a:r>
              <a:rPr lang="hu-HU" sz="3200" dirty="0" err="1" smtClean="0"/>
              <a:t>Ein</a:t>
            </a:r>
            <a:r>
              <a:rPr lang="hu-HU" sz="3200" dirty="0" smtClean="0"/>
              <a:t> </a:t>
            </a:r>
            <a:r>
              <a:rPr lang="hu-HU" sz="3200" dirty="0" err="1" smtClean="0"/>
              <a:t>Beispiel</a:t>
            </a:r>
            <a:r>
              <a:rPr lang="hu-HU" sz="3200" dirty="0"/>
              <a:t/>
            </a:r>
            <a:br>
              <a:rPr lang="hu-HU" sz="3200" dirty="0"/>
            </a:br>
            <a:r>
              <a:rPr lang="hu-HU" sz="2800" b="1" dirty="0" smtClean="0"/>
              <a:t>Georg </a:t>
            </a:r>
            <a:r>
              <a:rPr lang="hu-HU" sz="2800" b="1" dirty="0" err="1" smtClean="0"/>
              <a:t>Heym</a:t>
            </a:r>
            <a:r>
              <a:rPr lang="hu-HU" sz="2800" b="1" dirty="0" smtClean="0"/>
              <a:t>: </a:t>
            </a:r>
            <a:r>
              <a:rPr lang="hu-HU" sz="2800" b="1" i="1" dirty="0" smtClean="0"/>
              <a:t>Der </a:t>
            </a:r>
            <a:r>
              <a:rPr lang="hu-HU" sz="2800" b="1" i="1" dirty="0" err="1" smtClean="0"/>
              <a:t>Gott</a:t>
            </a:r>
            <a:r>
              <a:rPr lang="hu-HU" sz="2800" b="1" i="1" dirty="0"/>
              <a:t> </a:t>
            </a:r>
            <a:r>
              <a:rPr lang="hu-HU" sz="2800" b="1" i="1" dirty="0" err="1" smtClean="0"/>
              <a:t>der</a:t>
            </a:r>
            <a:r>
              <a:rPr lang="hu-HU" sz="2800" b="1" i="1" dirty="0" smtClean="0"/>
              <a:t> </a:t>
            </a:r>
            <a:r>
              <a:rPr lang="hu-HU" sz="2800" b="1" i="1" dirty="0" err="1" smtClean="0"/>
              <a:t>Stadt</a:t>
            </a:r>
            <a:r>
              <a:rPr lang="hu-HU" sz="2800" b="1" i="1" dirty="0" smtClean="0"/>
              <a:t> </a:t>
            </a:r>
            <a:r>
              <a:rPr lang="hu-HU" sz="2800" b="1" dirty="0" smtClean="0"/>
              <a:t>(1910)</a:t>
            </a:r>
            <a:endParaRPr lang="hu-HU" sz="2800" b="1" dirty="0"/>
          </a:p>
        </p:txBody>
      </p:sp>
      <p:sp>
        <p:nvSpPr>
          <p:cNvPr id="5" name="Tartalom helye 4"/>
          <p:cNvSpPr>
            <a:spLocks noGrp="1"/>
          </p:cNvSpPr>
          <p:nvPr>
            <p:ph sz="half" idx="1"/>
          </p:nvPr>
        </p:nvSpPr>
        <p:spPr>
          <a:xfrm>
            <a:off x="700176" y="2581046"/>
            <a:ext cx="5634519" cy="4050212"/>
          </a:xfrm>
        </p:spPr>
        <p:txBody>
          <a:bodyPr>
            <a:normAutofit fontScale="92500"/>
          </a:bodyPr>
          <a:lstStyle/>
          <a:p>
            <a:pPr marL="0" indent="0">
              <a:buNone/>
            </a:pPr>
            <a:r>
              <a:rPr lang="de-DE" sz="2400" i="1" dirty="0"/>
              <a:t>Auf einem Häuserblocke sitzt er breit.</a:t>
            </a:r>
            <a:br>
              <a:rPr lang="de-DE" sz="2400" i="1" dirty="0"/>
            </a:br>
            <a:r>
              <a:rPr lang="de-DE" sz="2400" i="1" dirty="0"/>
              <a:t>Die Winde lagern schwarz um seine Stirn.</a:t>
            </a:r>
            <a:br>
              <a:rPr lang="de-DE" sz="2400" i="1" dirty="0"/>
            </a:br>
            <a:r>
              <a:rPr lang="de-DE" sz="2400" i="1" dirty="0"/>
              <a:t>Er schaut voll Wut, wo fern in Einsamkeit</a:t>
            </a:r>
            <a:br>
              <a:rPr lang="de-DE" sz="2400" i="1" dirty="0"/>
            </a:br>
            <a:r>
              <a:rPr lang="de-DE" sz="2400" i="1" dirty="0"/>
              <a:t>Die letzten Häuser in das Land </a:t>
            </a:r>
            <a:r>
              <a:rPr lang="de-DE" sz="2400" i="1" dirty="0" err="1"/>
              <a:t>verirrn</a:t>
            </a:r>
            <a:r>
              <a:rPr lang="de-DE" sz="2400" i="1" dirty="0"/>
              <a:t>. </a:t>
            </a:r>
            <a:endParaRPr lang="hu-HU" sz="2400" i="1" dirty="0" smtClean="0"/>
          </a:p>
          <a:p>
            <a:pPr marL="0" indent="0">
              <a:buNone/>
            </a:pPr>
            <a:r>
              <a:rPr lang="de-DE" sz="2400" i="1" dirty="0" smtClean="0"/>
              <a:t>Vom </a:t>
            </a:r>
            <a:r>
              <a:rPr lang="de-DE" sz="2400" i="1" dirty="0"/>
              <a:t>Abend glänzt der rote Bauch dem Baal,</a:t>
            </a:r>
            <a:br>
              <a:rPr lang="de-DE" sz="2400" i="1" dirty="0"/>
            </a:br>
            <a:r>
              <a:rPr lang="de-DE" sz="2400" i="1" dirty="0"/>
              <a:t>Die großen Städte </a:t>
            </a:r>
            <a:r>
              <a:rPr lang="de-DE" sz="2400" i="1" dirty="0" smtClean="0"/>
              <a:t>knien </a:t>
            </a:r>
            <a:r>
              <a:rPr lang="de-DE" sz="2400" i="1" dirty="0"/>
              <a:t>um ihn her.</a:t>
            </a:r>
            <a:br>
              <a:rPr lang="de-DE" sz="2400" i="1" dirty="0"/>
            </a:br>
            <a:r>
              <a:rPr lang="de-DE" sz="2400" i="1" dirty="0"/>
              <a:t>Der Kirchenglocken ungeheure Zahl</a:t>
            </a:r>
            <a:br>
              <a:rPr lang="de-DE" sz="2400" i="1" dirty="0"/>
            </a:br>
            <a:r>
              <a:rPr lang="de-DE" sz="2400" i="1" dirty="0"/>
              <a:t>Wogt auf zu ihm aus schwarzer Türme Meer.</a:t>
            </a:r>
          </a:p>
          <a:p>
            <a:pPr marL="0" indent="0">
              <a:buNone/>
            </a:pPr>
            <a:r>
              <a:rPr lang="de-DE" sz="2400" i="1" dirty="0"/>
              <a:t>Wie Korybanten-Tanz dröhnt die Musik</a:t>
            </a:r>
            <a:br>
              <a:rPr lang="de-DE" sz="2400" i="1" dirty="0"/>
            </a:br>
            <a:r>
              <a:rPr lang="de-DE" sz="2400" i="1" dirty="0"/>
              <a:t>Der Millionen durch die Straßen laut.</a:t>
            </a:r>
            <a:br>
              <a:rPr lang="de-DE" sz="2400" i="1" dirty="0"/>
            </a:br>
            <a:r>
              <a:rPr lang="de-DE" sz="2400" i="1" dirty="0"/>
              <a:t>Der Schlote Rauch, die Wolken der Fabrik</a:t>
            </a:r>
            <a:br>
              <a:rPr lang="de-DE" sz="2400" i="1" dirty="0"/>
            </a:br>
            <a:r>
              <a:rPr lang="de-DE" sz="2400" i="1" dirty="0" err="1"/>
              <a:t>Ziehn</a:t>
            </a:r>
            <a:r>
              <a:rPr lang="de-DE" sz="2400" i="1" dirty="0"/>
              <a:t> auf zu ihm, wie Duft von Weihrauch blaut.</a:t>
            </a:r>
          </a:p>
          <a:p>
            <a:pPr marL="0" indent="0">
              <a:buNone/>
            </a:pPr>
            <a:endParaRPr lang="hu-HU" dirty="0"/>
          </a:p>
        </p:txBody>
      </p:sp>
      <p:sp>
        <p:nvSpPr>
          <p:cNvPr id="6" name="Tartalom helye 5"/>
          <p:cNvSpPr>
            <a:spLocks noGrp="1"/>
          </p:cNvSpPr>
          <p:nvPr>
            <p:ph sz="half" idx="2"/>
          </p:nvPr>
        </p:nvSpPr>
        <p:spPr>
          <a:xfrm>
            <a:off x="6334695" y="2696094"/>
            <a:ext cx="5578869" cy="4050212"/>
          </a:xfrm>
        </p:spPr>
        <p:txBody>
          <a:bodyPr>
            <a:normAutofit fontScale="92500"/>
          </a:bodyPr>
          <a:lstStyle/>
          <a:p>
            <a:pPr marL="0" indent="0">
              <a:buNone/>
            </a:pPr>
            <a:r>
              <a:rPr lang="de-DE" sz="2400" i="1" dirty="0"/>
              <a:t>Das Wetter schwelt in seinen Augenbrauen.</a:t>
            </a:r>
            <a:br>
              <a:rPr lang="de-DE" sz="2400" i="1" dirty="0"/>
            </a:br>
            <a:r>
              <a:rPr lang="de-DE" sz="2400" i="1" dirty="0"/>
              <a:t>Der dunkle Abend wird in Nacht betäubt.</a:t>
            </a:r>
            <a:br>
              <a:rPr lang="de-DE" sz="2400" i="1" dirty="0"/>
            </a:br>
            <a:r>
              <a:rPr lang="de-DE" sz="2400" i="1" dirty="0"/>
              <a:t>Die Stürme flattern, die wie Geier schauen</a:t>
            </a:r>
            <a:br>
              <a:rPr lang="de-DE" sz="2400" i="1" dirty="0"/>
            </a:br>
            <a:r>
              <a:rPr lang="de-DE" sz="2400" i="1" dirty="0"/>
              <a:t>Von seinem Haupthaar, das im Zorne sträubt.</a:t>
            </a:r>
          </a:p>
          <a:p>
            <a:pPr marL="0" indent="0">
              <a:buNone/>
            </a:pPr>
            <a:r>
              <a:rPr lang="de-DE" sz="2400" i="1" dirty="0"/>
              <a:t>Er streckt ins Dunkel seine Fleischerfaust.</a:t>
            </a:r>
            <a:br>
              <a:rPr lang="de-DE" sz="2400" i="1" dirty="0"/>
            </a:br>
            <a:r>
              <a:rPr lang="de-DE" sz="2400" i="1" dirty="0"/>
              <a:t>Er schüttelt sie. Ein Meer von Feuer jagt</a:t>
            </a:r>
            <a:br>
              <a:rPr lang="de-DE" sz="2400" i="1" dirty="0"/>
            </a:br>
            <a:r>
              <a:rPr lang="de-DE" sz="2400" i="1" dirty="0"/>
              <a:t>Durch eine Straße. Und der Glutqualm braust</a:t>
            </a:r>
            <a:br>
              <a:rPr lang="de-DE" sz="2400" i="1" dirty="0"/>
            </a:br>
            <a:r>
              <a:rPr lang="de-DE" sz="2400" i="1" dirty="0"/>
              <a:t>Und </a:t>
            </a:r>
            <a:r>
              <a:rPr lang="de-DE" sz="2400" i="1" dirty="0" err="1"/>
              <a:t>frißt</a:t>
            </a:r>
            <a:r>
              <a:rPr lang="de-DE" sz="2400" i="1" dirty="0"/>
              <a:t> sie auf, bis spät der Morgen tagt</a:t>
            </a:r>
            <a:r>
              <a:rPr lang="de-DE" sz="2400" i="1" dirty="0" smtClean="0"/>
              <a:t>.</a:t>
            </a:r>
            <a:endParaRPr lang="hu-HU" sz="2400" i="1" dirty="0" smtClean="0"/>
          </a:p>
          <a:p>
            <a:pPr marL="0" indent="0">
              <a:buNone/>
            </a:pPr>
            <a:r>
              <a:rPr lang="hu-HU" sz="1700" b="1" dirty="0" err="1" smtClean="0"/>
              <a:t>Baal</a:t>
            </a:r>
            <a:r>
              <a:rPr lang="hu-HU" sz="1700" dirty="0" smtClean="0"/>
              <a:t> (Herr, </a:t>
            </a:r>
            <a:r>
              <a:rPr lang="hu-HU" sz="1700" dirty="0" err="1" smtClean="0"/>
              <a:t>Meister</a:t>
            </a:r>
            <a:r>
              <a:rPr lang="hu-HU" sz="1700" dirty="0" smtClean="0"/>
              <a:t>, König, </a:t>
            </a:r>
            <a:r>
              <a:rPr lang="hu-HU" sz="1700" dirty="0" err="1" smtClean="0"/>
              <a:t>Gott</a:t>
            </a:r>
            <a:r>
              <a:rPr lang="hu-HU" sz="1700" dirty="0" smtClean="0"/>
              <a:t>): </a:t>
            </a:r>
            <a:r>
              <a:rPr lang="hu-HU" sz="1700" dirty="0" err="1" smtClean="0"/>
              <a:t>im</a:t>
            </a:r>
            <a:r>
              <a:rPr lang="hu-HU" sz="1700" dirty="0" smtClean="0"/>
              <a:t> </a:t>
            </a:r>
            <a:r>
              <a:rPr lang="hu-HU" sz="1700" dirty="0" err="1" smtClean="0"/>
              <a:t>Altertum</a:t>
            </a:r>
            <a:r>
              <a:rPr lang="hu-HU" sz="1700" dirty="0" smtClean="0"/>
              <a:t> </a:t>
            </a:r>
            <a:r>
              <a:rPr lang="hu-HU" sz="1700" dirty="0" err="1" smtClean="0"/>
              <a:t>mehrere</a:t>
            </a:r>
            <a:r>
              <a:rPr lang="hu-HU" sz="1700" dirty="0" smtClean="0"/>
              <a:t> </a:t>
            </a:r>
            <a:r>
              <a:rPr lang="hu-HU" sz="1700" dirty="0" err="1" smtClean="0"/>
              <a:t>Gottheiten</a:t>
            </a:r>
            <a:r>
              <a:rPr lang="hu-HU" sz="1700" dirty="0" smtClean="0"/>
              <a:t> </a:t>
            </a:r>
            <a:r>
              <a:rPr lang="hu-HU" sz="1700" dirty="0" err="1" smtClean="0"/>
              <a:t>im</a:t>
            </a:r>
            <a:r>
              <a:rPr lang="hu-HU" sz="1700" dirty="0" smtClean="0"/>
              <a:t> </a:t>
            </a:r>
            <a:r>
              <a:rPr lang="hu-HU" sz="1700" dirty="0" err="1" smtClean="0"/>
              <a:t>syrischen</a:t>
            </a:r>
            <a:r>
              <a:rPr lang="hu-HU" sz="1700" dirty="0" smtClean="0"/>
              <a:t> und </a:t>
            </a:r>
            <a:r>
              <a:rPr lang="hu-HU" sz="1700" dirty="0" err="1" smtClean="0"/>
              <a:t>levantinischen</a:t>
            </a:r>
            <a:r>
              <a:rPr lang="hu-HU" sz="1700" dirty="0" smtClean="0"/>
              <a:t> Raum. In der </a:t>
            </a:r>
            <a:r>
              <a:rPr lang="hu-HU" sz="1700" dirty="0" err="1" smtClean="0"/>
              <a:t>Bibel</a:t>
            </a:r>
            <a:r>
              <a:rPr lang="hu-HU" sz="1700" dirty="0" smtClean="0"/>
              <a:t> </a:t>
            </a:r>
            <a:r>
              <a:rPr lang="hu-HU" sz="1700" dirty="0" err="1" smtClean="0"/>
              <a:t>als</a:t>
            </a:r>
            <a:r>
              <a:rPr lang="hu-HU" sz="1700" dirty="0" smtClean="0"/>
              <a:t> </a:t>
            </a:r>
            <a:r>
              <a:rPr lang="hu-HU" sz="1700" dirty="0" err="1" smtClean="0"/>
              <a:t>Götze</a:t>
            </a:r>
            <a:r>
              <a:rPr lang="hu-HU" sz="1700" dirty="0" smtClean="0"/>
              <a:t>, </a:t>
            </a:r>
            <a:r>
              <a:rPr lang="hu-HU" sz="1700" dirty="0" err="1" smtClean="0"/>
              <a:t>dem</a:t>
            </a:r>
            <a:r>
              <a:rPr lang="hu-HU" sz="1700" dirty="0" smtClean="0"/>
              <a:t> </a:t>
            </a:r>
            <a:r>
              <a:rPr lang="hu-HU" sz="1700" dirty="0" err="1" smtClean="0"/>
              <a:t>Kinderopfer</a:t>
            </a:r>
            <a:r>
              <a:rPr lang="hu-HU" sz="1700" dirty="0" smtClean="0"/>
              <a:t> </a:t>
            </a:r>
            <a:r>
              <a:rPr lang="hu-HU" sz="1700" dirty="0" err="1" smtClean="0"/>
              <a:t>dargebracht</a:t>
            </a:r>
            <a:r>
              <a:rPr lang="hu-HU" sz="1700" dirty="0" smtClean="0"/>
              <a:t> </a:t>
            </a:r>
            <a:r>
              <a:rPr lang="hu-HU" sz="1700" dirty="0" err="1" smtClean="0"/>
              <a:t>werden</a:t>
            </a:r>
            <a:r>
              <a:rPr lang="hu-HU" sz="1700" dirty="0" smtClean="0"/>
              <a:t> – </a:t>
            </a:r>
            <a:r>
              <a:rPr lang="hu-HU" sz="1700" dirty="0" err="1" smtClean="0"/>
              <a:t>gegenüber</a:t>
            </a:r>
            <a:r>
              <a:rPr lang="hu-HU" sz="1700" dirty="0" smtClean="0"/>
              <a:t> Jahve</a:t>
            </a:r>
          </a:p>
          <a:p>
            <a:pPr marL="0" indent="0">
              <a:buNone/>
            </a:pPr>
            <a:r>
              <a:rPr lang="hu-HU" sz="1700" b="1" dirty="0" err="1" smtClean="0"/>
              <a:t>Korybanten</a:t>
            </a:r>
            <a:r>
              <a:rPr lang="hu-HU" sz="1700" dirty="0" smtClean="0"/>
              <a:t>: </a:t>
            </a:r>
            <a:r>
              <a:rPr lang="hu-HU" sz="1700" dirty="0" err="1" smtClean="0"/>
              <a:t>orgiatische</a:t>
            </a:r>
            <a:r>
              <a:rPr lang="hu-HU" sz="1700" dirty="0" smtClean="0"/>
              <a:t> </a:t>
            </a:r>
            <a:r>
              <a:rPr lang="hu-HU" sz="1700" dirty="0" err="1" smtClean="0"/>
              <a:t>Ritualtänzer</a:t>
            </a:r>
            <a:endParaRPr lang="de-DE" sz="1700" dirty="0"/>
          </a:p>
          <a:p>
            <a:endParaRPr lang="hu-HU"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043794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a:blip r:embed="rId2"/>
          <a:stretch>
            <a:fillRect/>
          </a:stretch>
        </p:blipFill>
        <p:spPr>
          <a:xfrm>
            <a:off x="0" y="-972353"/>
            <a:ext cx="12192000" cy="9172575"/>
          </a:xfrm>
          <a:prstGeom prst="rect">
            <a:avLst/>
          </a:prstGeom>
        </p:spPr>
      </p:pic>
      <p:sp>
        <p:nvSpPr>
          <p:cNvPr id="8" name="Cím 7"/>
          <p:cNvSpPr>
            <a:spLocks noGrp="1"/>
          </p:cNvSpPr>
          <p:nvPr>
            <p:ph type="title"/>
          </p:nvPr>
        </p:nvSpPr>
        <p:spPr>
          <a:xfrm>
            <a:off x="375863" y="523652"/>
            <a:ext cx="10515600" cy="1675018"/>
          </a:xfrm>
        </p:spPr>
        <p:txBody>
          <a:bodyPr>
            <a:normAutofit fontScale="90000"/>
          </a:bodyPr>
          <a:lstStyle/>
          <a:p>
            <a:pPr algn="ctr"/>
            <a:r>
              <a:rPr lang="hu-HU" b="1" dirty="0" smtClean="0">
                <a:solidFill>
                  <a:srgbClr val="C00000"/>
                </a:solidFill>
              </a:rPr>
              <a:t>Der </a:t>
            </a:r>
            <a:r>
              <a:rPr lang="hu-HU" b="1" dirty="0" err="1" smtClean="0">
                <a:solidFill>
                  <a:srgbClr val="C00000"/>
                </a:solidFill>
              </a:rPr>
              <a:t>Großstadtroman</a:t>
            </a:r>
            <a:r>
              <a:rPr lang="hu-HU" b="1" dirty="0" smtClean="0">
                <a:solidFill>
                  <a:srgbClr val="C00000"/>
                </a:solidFill>
              </a:rPr>
              <a:t/>
            </a:r>
            <a:br>
              <a:rPr lang="hu-HU" b="1" dirty="0" smtClean="0">
                <a:solidFill>
                  <a:srgbClr val="C00000"/>
                </a:solidFill>
              </a:rPr>
            </a:br>
            <a:r>
              <a:rPr lang="hu-HU" b="1" dirty="0" err="1" smtClean="0">
                <a:solidFill>
                  <a:srgbClr val="C00000"/>
                </a:solidFill>
              </a:rPr>
              <a:t>Alred</a:t>
            </a:r>
            <a:r>
              <a:rPr lang="hu-HU" b="1" dirty="0" smtClean="0">
                <a:solidFill>
                  <a:srgbClr val="C00000"/>
                </a:solidFill>
              </a:rPr>
              <a:t> </a:t>
            </a:r>
            <a:r>
              <a:rPr lang="hu-HU" b="1" dirty="0" err="1" smtClean="0">
                <a:solidFill>
                  <a:srgbClr val="C00000"/>
                </a:solidFill>
              </a:rPr>
              <a:t>Döblin</a:t>
            </a:r>
            <a:r>
              <a:rPr lang="hu-HU" b="1" dirty="0" smtClean="0">
                <a:solidFill>
                  <a:srgbClr val="C00000"/>
                </a:solidFill>
              </a:rPr>
              <a:t>: Berlin, </a:t>
            </a:r>
            <a:r>
              <a:rPr lang="hu-HU" b="1" dirty="0" err="1" smtClean="0">
                <a:solidFill>
                  <a:srgbClr val="C00000"/>
                </a:solidFill>
              </a:rPr>
              <a:t>Alexanderplatz</a:t>
            </a:r>
            <a:r>
              <a:rPr lang="hu-HU" b="1" dirty="0" smtClean="0">
                <a:solidFill>
                  <a:srgbClr val="C00000"/>
                </a:solidFill>
              </a:rPr>
              <a:t/>
            </a:r>
            <a:br>
              <a:rPr lang="hu-HU" b="1" dirty="0" smtClean="0">
                <a:solidFill>
                  <a:srgbClr val="C00000"/>
                </a:solidFill>
              </a:rPr>
            </a:br>
            <a:r>
              <a:rPr lang="hu-HU" b="1" dirty="0" smtClean="0">
                <a:solidFill>
                  <a:srgbClr val="C00000"/>
                </a:solidFill>
              </a:rPr>
              <a:t>Die </a:t>
            </a:r>
            <a:r>
              <a:rPr lang="hu-HU" b="1" dirty="0" err="1" smtClean="0">
                <a:solidFill>
                  <a:srgbClr val="C00000"/>
                </a:solidFill>
              </a:rPr>
              <a:t>Geschichte</a:t>
            </a:r>
            <a:r>
              <a:rPr lang="hu-HU" b="1" dirty="0" smtClean="0">
                <a:solidFill>
                  <a:srgbClr val="C00000"/>
                </a:solidFill>
              </a:rPr>
              <a:t> </a:t>
            </a:r>
            <a:r>
              <a:rPr lang="hu-HU" b="1" dirty="0" err="1" smtClean="0">
                <a:solidFill>
                  <a:srgbClr val="C00000"/>
                </a:solidFill>
              </a:rPr>
              <a:t>vom</a:t>
            </a:r>
            <a:r>
              <a:rPr lang="hu-HU" b="1" dirty="0" smtClean="0">
                <a:solidFill>
                  <a:srgbClr val="C00000"/>
                </a:solidFill>
              </a:rPr>
              <a:t> Franz </a:t>
            </a:r>
            <a:r>
              <a:rPr lang="hu-HU" b="1" dirty="0" err="1" smtClean="0">
                <a:solidFill>
                  <a:srgbClr val="C00000"/>
                </a:solidFill>
              </a:rPr>
              <a:t>Biberkopf</a:t>
            </a:r>
            <a:r>
              <a:rPr lang="hu-HU" b="1" dirty="0" smtClean="0">
                <a:solidFill>
                  <a:srgbClr val="C00000"/>
                </a:solidFill>
              </a:rPr>
              <a:t> (1929)</a:t>
            </a:r>
            <a:endParaRPr lang="hu-HU" b="1" dirty="0">
              <a:solidFill>
                <a:srgbClr val="C00000"/>
              </a:solidFill>
            </a:endParaRPr>
          </a:p>
        </p:txBody>
      </p:sp>
      <p:sp>
        <p:nvSpPr>
          <p:cNvPr id="9" name="Tartalom helye 8"/>
          <p:cNvSpPr>
            <a:spLocks noGrp="1"/>
          </p:cNvSpPr>
          <p:nvPr>
            <p:ph idx="1"/>
          </p:nvPr>
        </p:nvSpPr>
        <p:spPr>
          <a:xfrm>
            <a:off x="499153" y="649805"/>
            <a:ext cx="10515600" cy="4351338"/>
          </a:xfrm>
        </p:spPr>
        <p:txBody>
          <a:bodyPr>
            <a:normAutofit/>
          </a:bodyPr>
          <a:lstStyle/>
          <a:p>
            <a:pPr marL="0" indent="0">
              <a:buNone/>
            </a:pPr>
            <a:endParaRPr lang="hu-HU" dirty="0" smtClean="0">
              <a:solidFill>
                <a:srgbClr val="C00000"/>
              </a:solidFill>
            </a:endParaRPr>
          </a:p>
          <a:p>
            <a:pPr marL="0" indent="0">
              <a:buNone/>
            </a:pPr>
            <a:endParaRPr lang="hu-HU" dirty="0">
              <a:solidFill>
                <a:srgbClr val="C00000"/>
              </a:solidFill>
            </a:endParaRPr>
          </a:p>
          <a:p>
            <a:pPr marL="0" indent="0">
              <a:buNone/>
            </a:pPr>
            <a:endParaRPr lang="hu-HU" dirty="0" smtClean="0">
              <a:solidFill>
                <a:srgbClr val="C00000"/>
              </a:solidFill>
            </a:endParaRPr>
          </a:p>
          <a:p>
            <a:pPr marL="0" indent="0">
              <a:buNone/>
            </a:pPr>
            <a:endParaRPr lang="hu-HU" dirty="0">
              <a:solidFill>
                <a:srgbClr val="C00000"/>
              </a:solidFill>
            </a:endParaRPr>
          </a:p>
          <a:p>
            <a:pPr marL="0" indent="0">
              <a:buNone/>
            </a:pPr>
            <a:endParaRPr lang="hu-HU" dirty="0" smtClean="0">
              <a:solidFill>
                <a:srgbClr val="C00000"/>
              </a:solidFill>
            </a:endParaRPr>
          </a:p>
          <a:p>
            <a:pPr marL="0" indent="0">
              <a:buNone/>
            </a:pPr>
            <a:endParaRPr lang="hu-HU" dirty="0">
              <a:solidFill>
                <a:srgbClr val="C00000"/>
              </a:solidFill>
            </a:endParaRPr>
          </a:p>
          <a:p>
            <a:pPr marL="0" indent="0">
              <a:buNone/>
            </a:pPr>
            <a:endParaRPr lang="hu-HU" dirty="0" smtClean="0">
              <a:solidFill>
                <a:srgbClr val="C00000"/>
              </a:solidFill>
            </a:endParaRPr>
          </a:p>
          <a:p>
            <a:pPr marL="0" indent="0">
              <a:buNone/>
            </a:pPr>
            <a:r>
              <a:rPr lang="hu-HU" dirty="0" err="1" smtClean="0">
                <a:solidFill>
                  <a:srgbClr val="C00000"/>
                </a:solidFill>
              </a:rPr>
              <a:t>Alexanderplatz</a:t>
            </a:r>
            <a:r>
              <a:rPr lang="hu-HU" dirty="0" smtClean="0">
                <a:solidFill>
                  <a:srgbClr val="C00000"/>
                </a:solidFill>
              </a:rPr>
              <a:t>, 1903</a:t>
            </a:r>
            <a:endParaRPr lang="hu-HU" dirty="0">
              <a:solidFill>
                <a:srgbClr val="C00000"/>
              </a:solidFill>
            </a:endParaRPr>
          </a:p>
        </p:txBody>
      </p:sp>
    </p:spTree>
    <p:extLst>
      <p:ext uri="{BB962C8B-B14F-4D97-AF65-F5344CB8AC3E}">
        <p14:creationId xmlns:p14="http://schemas.microsoft.com/office/powerpoint/2010/main" val="1903570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74293" y="1446213"/>
            <a:ext cx="3932237" cy="1600200"/>
          </a:xfrm>
        </p:spPr>
        <p:txBody>
          <a:bodyPr/>
          <a:lstStyle/>
          <a:p>
            <a:pPr algn="ctr"/>
            <a:r>
              <a:rPr lang="hu-HU" b="1" dirty="0" smtClean="0"/>
              <a:t>Alfred </a:t>
            </a:r>
            <a:r>
              <a:rPr lang="hu-HU" b="1" dirty="0" err="1" smtClean="0"/>
              <a:t>Döblin</a:t>
            </a:r>
            <a:r>
              <a:rPr lang="hu-HU" b="1" dirty="0" smtClean="0"/>
              <a:t/>
            </a:r>
            <a:br>
              <a:rPr lang="hu-HU" b="1" dirty="0" smtClean="0"/>
            </a:br>
            <a:r>
              <a:rPr lang="hu-HU" sz="2400" b="1" i="1" dirty="0" smtClean="0"/>
              <a:t>Berlin, </a:t>
            </a:r>
            <a:r>
              <a:rPr lang="hu-HU" sz="2400" b="1" i="1" dirty="0" err="1" smtClean="0"/>
              <a:t>Alexanderplatz</a:t>
            </a:r>
            <a:r>
              <a:rPr lang="hu-HU" sz="2400" b="1" i="1" dirty="0" smtClean="0"/>
              <a:t> </a:t>
            </a:r>
            <a:r>
              <a:rPr lang="hu-HU" sz="2400" dirty="0" smtClean="0"/>
              <a:t>1928</a:t>
            </a:r>
            <a:endParaRPr lang="hu-HU" sz="2400" dirty="0"/>
          </a:p>
        </p:txBody>
      </p:sp>
      <p:pic>
        <p:nvPicPr>
          <p:cNvPr id="7" name="Tartalom helye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7693" y="1718143"/>
            <a:ext cx="6172200" cy="4320540"/>
          </a:xfrm>
        </p:spPr>
      </p:pic>
      <p:sp>
        <p:nvSpPr>
          <p:cNvPr id="6" name="Szöveg helye 5"/>
          <p:cNvSpPr>
            <a:spLocks noGrp="1"/>
          </p:cNvSpPr>
          <p:nvPr>
            <p:ph type="body" sz="half" idx="2"/>
          </p:nvPr>
        </p:nvSpPr>
        <p:spPr>
          <a:xfrm>
            <a:off x="499454" y="3793857"/>
            <a:ext cx="4525505" cy="3064143"/>
          </a:xfrm>
        </p:spPr>
        <p:txBody>
          <a:bodyPr/>
          <a:lstStyle/>
          <a:p>
            <a:r>
              <a:rPr lang="de-DE" sz="2000" dirty="0"/>
              <a:t>Der Roman </a:t>
            </a:r>
            <a:r>
              <a:rPr lang="de-DE" sz="2000" i="1" dirty="0" smtClean="0"/>
              <a:t>„[</a:t>
            </a:r>
            <a:r>
              <a:rPr lang="hu-HU" sz="2000" i="1" dirty="0" smtClean="0"/>
              <a:t>…] </a:t>
            </a:r>
            <a:r>
              <a:rPr lang="de-DE" sz="2000" i="1" dirty="0" smtClean="0"/>
              <a:t>berichtet </a:t>
            </a:r>
            <a:r>
              <a:rPr lang="de-DE" sz="2000" i="1" dirty="0"/>
              <a:t>von einem ehemaligen Zement- und Transportarbeiter Franz Biberkopf in Berlin. Er ist aus dem Gefängnis, wo er wegen älterer Vorfälle saß, entlassen und steht nun wieder in Berlin und will anständig sein</a:t>
            </a:r>
            <a:r>
              <a:rPr lang="de-DE" sz="2000" i="1" dirty="0" smtClean="0"/>
              <a:t>.</a:t>
            </a:r>
            <a:r>
              <a:rPr lang="hu-HU" sz="2000" i="1" dirty="0" smtClean="0"/>
              <a:t>” </a:t>
            </a:r>
            <a:r>
              <a:rPr lang="hu-HU" sz="2000" dirty="0" smtClean="0"/>
              <a:t>(</a:t>
            </a:r>
            <a:r>
              <a:rPr lang="hu-HU" dirty="0" smtClean="0"/>
              <a:t>Berlin, </a:t>
            </a:r>
            <a:r>
              <a:rPr lang="hu-HU" dirty="0" err="1" smtClean="0"/>
              <a:t>Alexanderplatz</a:t>
            </a:r>
            <a:r>
              <a:rPr lang="hu-HU" dirty="0" smtClean="0"/>
              <a:t>)</a:t>
            </a:r>
            <a:endParaRPr lang="hu-HU" sz="2000"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563652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977685" y="1391669"/>
            <a:ext cx="10515600" cy="1325563"/>
          </a:xfrm>
        </p:spPr>
        <p:txBody>
          <a:bodyPr>
            <a:normAutofit/>
          </a:bodyPr>
          <a:lstStyle/>
          <a:p>
            <a:pPr algn="ctr"/>
            <a:r>
              <a:rPr lang="hu-HU" sz="3600" b="1" dirty="0" smtClean="0"/>
              <a:t>Die </a:t>
            </a:r>
            <a:r>
              <a:rPr lang="hu-HU" sz="3600" b="1" dirty="0" err="1" smtClean="0"/>
              <a:t>Handlung</a:t>
            </a:r>
            <a:r>
              <a:rPr lang="hu-HU" sz="3600" b="1" dirty="0" smtClean="0"/>
              <a:t>…</a:t>
            </a:r>
            <a:endParaRPr lang="hu-HU" sz="3600" b="1" dirty="0"/>
          </a:p>
        </p:txBody>
      </p:sp>
      <p:sp>
        <p:nvSpPr>
          <p:cNvPr id="6" name="Tartalom helye 5"/>
          <p:cNvSpPr>
            <a:spLocks noGrp="1"/>
          </p:cNvSpPr>
          <p:nvPr>
            <p:ph idx="1"/>
          </p:nvPr>
        </p:nvSpPr>
        <p:spPr>
          <a:xfrm>
            <a:off x="977685" y="2815124"/>
            <a:ext cx="10515600" cy="4301668"/>
          </a:xfrm>
        </p:spPr>
        <p:txBody>
          <a:bodyPr>
            <a:normAutofit/>
          </a:bodyPr>
          <a:lstStyle/>
          <a:p>
            <a:pPr marL="0" indent="0">
              <a:buNone/>
            </a:pPr>
            <a:r>
              <a:rPr lang="hu-HU" sz="2400" b="1" dirty="0" err="1" smtClean="0"/>
              <a:t>Biberkopf</a:t>
            </a:r>
            <a:r>
              <a:rPr lang="hu-HU" sz="2400" dirty="0" smtClean="0"/>
              <a:t> </a:t>
            </a:r>
            <a:r>
              <a:rPr lang="hu-HU" sz="2400" dirty="0" err="1" smtClean="0"/>
              <a:t>führt</a:t>
            </a:r>
            <a:r>
              <a:rPr lang="hu-HU" sz="2400" dirty="0" smtClean="0"/>
              <a:t> </a:t>
            </a:r>
            <a:r>
              <a:rPr lang="hu-HU" sz="2400" dirty="0" err="1" smtClean="0"/>
              <a:t>einen</a:t>
            </a:r>
            <a:r>
              <a:rPr lang="hu-HU" sz="2400" dirty="0" smtClean="0"/>
              <a:t> „</a:t>
            </a:r>
            <a:r>
              <a:rPr lang="hu-HU" sz="2400" dirty="0" err="1" smtClean="0"/>
              <a:t>Kampf</a:t>
            </a:r>
            <a:r>
              <a:rPr lang="hu-HU" sz="2400" dirty="0" smtClean="0"/>
              <a:t>” </a:t>
            </a:r>
            <a:r>
              <a:rPr lang="hu-HU" sz="2400" dirty="0" err="1" smtClean="0"/>
              <a:t>gegen</a:t>
            </a:r>
            <a:r>
              <a:rPr lang="hu-HU" sz="2400" dirty="0" smtClean="0"/>
              <a:t> die </a:t>
            </a:r>
            <a:r>
              <a:rPr lang="hu-HU" sz="2400" b="1" dirty="0" err="1" smtClean="0"/>
              <a:t>Großstadt</a:t>
            </a:r>
            <a:r>
              <a:rPr lang="hu-HU" sz="2400" b="1" dirty="0" smtClean="0"/>
              <a:t> Berlin</a:t>
            </a:r>
            <a:r>
              <a:rPr lang="hu-HU" sz="2400" dirty="0" smtClean="0"/>
              <a:t>, in </a:t>
            </a:r>
            <a:r>
              <a:rPr lang="hu-HU" sz="2400" dirty="0" err="1" smtClean="0"/>
              <a:t>dem</a:t>
            </a:r>
            <a:r>
              <a:rPr lang="hu-HU" sz="2400" dirty="0" smtClean="0"/>
              <a:t> </a:t>
            </a:r>
            <a:r>
              <a:rPr lang="hu-HU" sz="2400" dirty="0" err="1" smtClean="0"/>
              <a:t>er</a:t>
            </a:r>
            <a:r>
              <a:rPr lang="hu-HU" sz="2400" dirty="0" smtClean="0"/>
              <a:t> </a:t>
            </a:r>
            <a:r>
              <a:rPr lang="hu-HU" sz="2400" dirty="0" err="1" smtClean="0"/>
              <a:t>doch</a:t>
            </a:r>
            <a:r>
              <a:rPr lang="hu-HU" sz="2400" dirty="0" smtClean="0"/>
              <a:t> </a:t>
            </a:r>
            <a:r>
              <a:rPr lang="hu-HU" sz="2400" dirty="0" err="1" smtClean="0"/>
              <a:t>als</a:t>
            </a:r>
            <a:r>
              <a:rPr lang="hu-HU" sz="2400" dirty="0" smtClean="0"/>
              <a:t> </a:t>
            </a:r>
            <a:r>
              <a:rPr lang="hu-HU" sz="2400" dirty="0" err="1" smtClean="0"/>
              <a:t>anständiger</a:t>
            </a:r>
            <a:r>
              <a:rPr lang="hu-HU" sz="2400" dirty="0" smtClean="0"/>
              <a:t> </a:t>
            </a:r>
            <a:r>
              <a:rPr lang="hu-HU" sz="2400" dirty="0" err="1" smtClean="0"/>
              <a:t>Mensch</a:t>
            </a:r>
            <a:r>
              <a:rPr lang="hu-HU" sz="2400" dirty="0" smtClean="0"/>
              <a:t> </a:t>
            </a:r>
            <a:r>
              <a:rPr lang="hu-HU" sz="2400" dirty="0" err="1" smtClean="0"/>
              <a:t>zum</a:t>
            </a:r>
            <a:r>
              <a:rPr lang="hu-HU" sz="2400" dirty="0" smtClean="0"/>
              <a:t> </a:t>
            </a:r>
            <a:r>
              <a:rPr lang="hu-HU" sz="2400" dirty="0" err="1" smtClean="0"/>
              <a:t>Scheitern</a:t>
            </a:r>
            <a:r>
              <a:rPr lang="hu-HU" sz="2400" dirty="0" smtClean="0"/>
              <a:t> </a:t>
            </a:r>
            <a:r>
              <a:rPr lang="hu-HU" sz="2400" dirty="0" err="1" smtClean="0"/>
              <a:t>verurteilt</a:t>
            </a:r>
            <a:r>
              <a:rPr lang="hu-HU" sz="2400" dirty="0" smtClean="0"/>
              <a:t> </a:t>
            </a:r>
            <a:r>
              <a:rPr lang="hu-HU" sz="2400" dirty="0" err="1" smtClean="0"/>
              <a:t>ist</a:t>
            </a:r>
            <a:r>
              <a:rPr lang="hu-HU" sz="2400" dirty="0" smtClean="0"/>
              <a:t>. </a:t>
            </a:r>
            <a:r>
              <a:rPr lang="hu-HU" sz="2400" dirty="0"/>
              <a:t>E</a:t>
            </a:r>
            <a:r>
              <a:rPr lang="de-DE" sz="2400" dirty="0" smtClean="0"/>
              <a:t>r </a:t>
            </a:r>
            <a:r>
              <a:rPr lang="hu-HU" sz="2400" dirty="0" err="1" smtClean="0"/>
              <a:t>schließt</a:t>
            </a:r>
            <a:r>
              <a:rPr lang="hu-HU" sz="2400" dirty="0" smtClean="0"/>
              <a:t> </a:t>
            </a:r>
            <a:r>
              <a:rPr lang="hu-HU" sz="2400" dirty="0" err="1" smtClean="0"/>
              <a:t>sich</a:t>
            </a:r>
            <a:r>
              <a:rPr lang="hu-HU" sz="2400" dirty="0" smtClean="0"/>
              <a:t> </a:t>
            </a:r>
            <a:r>
              <a:rPr lang="hu-HU" sz="2400" dirty="0" err="1" smtClean="0"/>
              <a:t>einer</a:t>
            </a:r>
            <a:r>
              <a:rPr lang="hu-HU" sz="2400" dirty="0" smtClean="0"/>
              <a:t> </a:t>
            </a:r>
            <a:r>
              <a:rPr lang="de-DE" sz="2400" dirty="0" smtClean="0"/>
              <a:t>Bande</a:t>
            </a:r>
            <a:r>
              <a:rPr lang="hu-HU" sz="2400" dirty="0" smtClean="0"/>
              <a:t> (</a:t>
            </a:r>
            <a:r>
              <a:rPr lang="de-DE" sz="2400" dirty="0" smtClean="0"/>
              <a:t>Reinhold</a:t>
            </a:r>
            <a:r>
              <a:rPr lang="hu-HU" sz="2400" dirty="0" smtClean="0"/>
              <a:t>)</a:t>
            </a:r>
            <a:r>
              <a:rPr lang="de-DE" sz="2400" dirty="0" smtClean="0"/>
              <a:t> </a:t>
            </a:r>
            <a:r>
              <a:rPr lang="de-DE" sz="2400" dirty="0"/>
              <a:t>an. </a:t>
            </a:r>
            <a:r>
              <a:rPr lang="hu-HU" sz="2400" dirty="0" smtClean="0"/>
              <a:t>Nach </a:t>
            </a:r>
            <a:r>
              <a:rPr lang="hu-HU" sz="2400" dirty="0" err="1" smtClean="0"/>
              <a:t>einem</a:t>
            </a:r>
            <a:r>
              <a:rPr lang="hu-HU" sz="2400" dirty="0" smtClean="0"/>
              <a:t> </a:t>
            </a:r>
            <a:r>
              <a:rPr lang="hu-HU" sz="2400" b="1" dirty="0" err="1" smtClean="0"/>
              <a:t>Diebstahl</a:t>
            </a:r>
            <a:r>
              <a:rPr lang="hu-HU" sz="2400" b="1" dirty="0" smtClean="0"/>
              <a:t> </a:t>
            </a:r>
            <a:r>
              <a:rPr lang="hu-HU" sz="2400" dirty="0" err="1" smtClean="0"/>
              <a:t>wirft</a:t>
            </a:r>
            <a:r>
              <a:rPr lang="hu-HU" sz="2400" dirty="0" smtClean="0"/>
              <a:t> </a:t>
            </a:r>
            <a:r>
              <a:rPr lang="hu-HU" sz="2400" dirty="0" err="1" smtClean="0"/>
              <a:t>Reinhold</a:t>
            </a:r>
            <a:r>
              <a:rPr lang="hu-HU" sz="2400" dirty="0" smtClean="0"/>
              <a:t> </a:t>
            </a:r>
            <a:r>
              <a:rPr lang="hu-HU" sz="2400" dirty="0" err="1" smtClean="0"/>
              <a:t>ihn</a:t>
            </a:r>
            <a:r>
              <a:rPr lang="hu-HU" sz="2400" dirty="0" smtClean="0"/>
              <a:t> </a:t>
            </a:r>
            <a:r>
              <a:rPr lang="hu-HU" sz="2400" dirty="0" err="1" smtClean="0"/>
              <a:t>aus</a:t>
            </a:r>
            <a:r>
              <a:rPr lang="hu-HU" sz="2400" dirty="0" smtClean="0"/>
              <a:t> </a:t>
            </a:r>
            <a:r>
              <a:rPr lang="hu-HU" sz="2400" dirty="0" err="1" smtClean="0"/>
              <a:t>dem</a:t>
            </a:r>
            <a:r>
              <a:rPr lang="hu-HU" sz="2400" dirty="0" smtClean="0"/>
              <a:t> </a:t>
            </a:r>
            <a:r>
              <a:rPr lang="de-DE" sz="2400" dirty="0" smtClean="0"/>
              <a:t>Fluchtauto</a:t>
            </a:r>
            <a:r>
              <a:rPr lang="hu-HU" sz="2400" dirty="0" smtClean="0"/>
              <a:t>, Franz </a:t>
            </a:r>
            <a:r>
              <a:rPr lang="hu-HU" sz="2400" dirty="0" err="1" smtClean="0"/>
              <a:t>wird</a:t>
            </a:r>
            <a:r>
              <a:rPr lang="hu-HU" sz="2400" dirty="0" smtClean="0"/>
              <a:t> </a:t>
            </a:r>
            <a:r>
              <a:rPr lang="de-DE" sz="2400" dirty="0" smtClean="0"/>
              <a:t>verkrüppelt</a:t>
            </a:r>
            <a:r>
              <a:rPr lang="hu-HU" sz="2400" dirty="0" smtClean="0"/>
              <a:t> (</a:t>
            </a:r>
            <a:r>
              <a:rPr lang="hu-HU" sz="2400" dirty="0" err="1" smtClean="0"/>
              <a:t>er</a:t>
            </a:r>
            <a:r>
              <a:rPr lang="hu-HU" sz="2400" dirty="0" smtClean="0"/>
              <a:t> </a:t>
            </a:r>
            <a:r>
              <a:rPr lang="hu-HU" sz="2400" dirty="0" err="1" smtClean="0"/>
              <a:t>verliert</a:t>
            </a:r>
            <a:r>
              <a:rPr lang="hu-HU" sz="2400" dirty="0" smtClean="0"/>
              <a:t> </a:t>
            </a:r>
            <a:r>
              <a:rPr lang="hu-HU" sz="2400" dirty="0" err="1" smtClean="0"/>
              <a:t>seinen</a:t>
            </a:r>
            <a:r>
              <a:rPr lang="hu-HU" sz="2400" dirty="0" smtClean="0"/>
              <a:t> </a:t>
            </a:r>
            <a:r>
              <a:rPr lang="hu-HU" sz="2400" dirty="0" err="1" smtClean="0"/>
              <a:t>rechten</a:t>
            </a:r>
            <a:r>
              <a:rPr lang="hu-HU" sz="2400" dirty="0" smtClean="0"/>
              <a:t>! </a:t>
            </a:r>
            <a:r>
              <a:rPr lang="hu-HU" sz="2400" dirty="0" err="1" smtClean="0"/>
              <a:t>Arm</a:t>
            </a:r>
            <a:r>
              <a:rPr lang="hu-HU" sz="2400" dirty="0" smtClean="0"/>
              <a:t>)</a:t>
            </a:r>
            <a:r>
              <a:rPr lang="de-DE" sz="2400" dirty="0" smtClean="0"/>
              <a:t>, </a:t>
            </a:r>
            <a:r>
              <a:rPr lang="de-DE" sz="2400" dirty="0"/>
              <a:t>doch er schließt sich erneut der Bande an und beginnt eine Beziehung </a:t>
            </a:r>
            <a:r>
              <a:rPr lang="de-DE" sz="2400" dirty="0" smtClean="0"/>
              <a:t>zur </a:t>
            </a:r>
            <a:r>
              <a:rPr lang="de-DE" sz="2400" b="1" dirty="0" smtClean="0"/>
              <a:t>Mieze</a:t>
            </a:r>
            <a:r>
              <a:rPr lang="hu-HU" sz="2400" dirty="0" smtClean="0"/>
              <a:t> (</a:t>
            </a:r>
            <a:r>
              <a:rPr lang="hu-HU" sz="2400" dirty="0" err="1" smtClean="0"/>
              <a:t>Prostituierte</a:t>
            </a:r>
            <a:r>
              <a:rPr lang="hu-HU" sz="2400" dirty="0" smtClean="0"/>
              <a:t>)</a:t>
            </a:r>
            <a:r>
              <a:rPr lang="de-DE" sz="2400" dirty="0" smtClean="0"/>
              <a:t>. Reinhold </a:t>
            </a:r>
            <a:r>
              <a:rPr lang="hu-HU" sz="2400" dirty="0" err="1" smtClean="0"/>
              <a:t>ermordet</a:t>
            </a:r>
            <a:r>
              <a:rPr lang="hu-HU" sz="2400" dirty="0" smtClean="0"/>
              <a:t> </a:t>
            </a:r>
            <a:r>
              <a:rPr lang="hu-HU" sz="2400" dirty="0" err="1" smtClean="0"/>
              <a:t>Mieze</a:t>
            </a:r>
            <a:r>
              <a:rPr lang="hu-HU" sz="2400" dirty="0" smtClean="0"/>
              <a:t>, </a:t>
            </a:r>
            <a:r>
              <a:rPr lang="hu-HU" sz="2400" dirty="0" err="1" smtClean="0"/>
              <a:t>aber</a:t>
            </a:r>
            <a:r>
              <a:rPr lang="hu-HU" sz="2400" dirty="0" smtClean="0"/>
              <a:t> </a:t>
            </a:r>
            <a:r>
              <a:rPr lang="hu-HU" sz="2400" dirty="0" err="1" smtClean="0"/>
              <a:t>auch</a:t>
            </a:r>
            <a:r>
              <a:rPr lang="hu-HU" sz="2400" dirty="0" smtClean="0"/>
              <a:t> Franz</a:t>
            </a:r>
            <a:r>
              <a:rPr lang="de-DE" sz="2400" dirty="0" smtClean="0"/>
              <a:t> </a:t>
            </a:r>
            <a:r>
              <a:rPr lang="de-DE" sz="2400" dirty="0"/>
              <a:t>gerät unter </a:t>
            </a:r>
            <a:r>
              <a:rPr lang="de-DE" sz="2400" dirty="0" smtClean="0"/>
              <a:t>Tatverdacht</a:t>
            </a:r>
            <a:r>
              <a:rPr lang="hu-HU" sz="2400" dirty="0" smtClean="0"/>
              <a:t>. </a:t>
            </a:r>
            <a:r>
              <a:rPr lang="hu-HU" sz="2400" dirty="0" err="1"/>
              <a:t>E</a:t>
            </a:r>
            <a:r>
              <a:rPr lang="hu-HU" sz="2400" dirty="0" err="1" smtClean="0"/>
              <a:t>r</a:t>
            </a:r>
            <a:r>
              <a:rPr lang="de-DE" sz="2400" dirty="0" smtClean="0"/>
              <a:t> </a:t>
            </a:r>
            <a:r>
              <a:rPr lang="de-DE" sz="2400" dirty="0"/>
              <a:t>wird verhaftet und gelangt schließlich als Patient in eine </a:t>
            </a:r>
            <a:r>
              <a:rPr lang="de-DE" sz="2400" b="1" dirty="0" smtClean="0"/>
              <a:t>Irrenanstalt</a:t>
            </a:r>
            <a:r>
              <a:rPr lang="hu-HU" sz="2400" dirty="0" smtClean="0"/>
              <a:t> (</a:t>
            </a:r>
            <a:r>
              <a:rPr lang="hu-HU" sz="2400" dirty="0" err="1" smtClean="0"/>
              <a:t>Reinhold</a:t>
            </a:r>
            <a:r>
              <a:rPr lang="hu-HU" sz="2400" dirty="0" smtClean="0"/>
              <a:t> </a:t>
            </a:r>
            <a:r>
              <a:rPr lang="hu-HU" sz="2400" dirty="0" err="1" smtClean="0"/>
              <a:t>wird</a:t>
            </a:r>
            <a:r>
              <a:rPr lang="hu-HU" sz="2400" dirty="0" smtClean="0"/>
              <a:t> </a:t>
            </a:r>
            <a:r>
              <a:rPr lang="hu-HU" sz="2400" dirty="0" err="1" smtClean="0"/>
              <a:t>wegen</a:t>
            </a:r>
            <a:r>
              <a:rPr lang="hu-HU" sz="2400" dirty="0" smtClean="0"/>
              <a:t> </a:t>
            </a:r>
            <a:r>
              <a:rPr lang="hu-HU" sz="2400" b="1" dirty="0" smtClean="0"/>
              <a:t>Mord </a:t>
            </a:r>
            <a:r>
              <a:rPr lang="hu-HU" sz="2400" dirty="0" smtClean="0"/>
              <a:t>an </a:t>
            </a:r>
            <a:r>
              <a:rPr lang="hu-HU" sz="2400" dirty="0" err="1" smtClean="0"/>
              <a:t>Mieze</a:t>
            </a:r>
            <a:r>
              <a:rPr lang="hu-HU" sz="2400" dirty="0" smtClean="0"/>
              <a:t> </a:t>
            </a:r>
            <a:r>
              <a:rPr lang="hu-HU" sz="2400" dirty="0" err="1" smtClean="0"/>
              <a:t>zu</a:t>
            </a:r>
            <a:r>
              <a:rPr lang="hu-HU" sz="2400" dirty="0" smtClean="0"/>
              <a:t> 10 </a:t>
            </a:r>
            <a:r>
              <a:rPr lang="hu-HU" sz="2400" dirty="0" err="1" smtClean="0"/>
              <a:t>Jahre</a:t>
            </a:r>
            <a:r>
              <a:rPr lang="hu-HU" sz="2400" dirty="0" smtClean="0"/>
              <a:t> </a:t>
            </a:r>
            <a:r>
              <a:rPr lang="hu-HU" sz="2400" b="1" dirty="0" err="1" smtClean="0"/>
              <a:t>Zuchthaus</a:t>
            </a:r>
            <a:r>
              <a:rPr lang="hu-HU" sz="2400" dirty="0" smtClean="0"/>
              <a:t> </a:t>
            </a:r>
            <a:r>
              <a:rPr lang="hu-HU" sz="2400" dirty="0" err="1" smtClean="0"/>
              <a:t>verurteilt</a:t>
            </a:r>
            <a:r>
              <a:rPr lang="hu-HU" sz="2400" dirty="0" smtClean="0"/>
              <a:t>).</a:t>
            </a:r>
            <a:r>
              <a:rPr lang="de-DE" sz="2400" dirty="0" smtClean="0"/>
              <a:t> </a:t>
            </a:r>
            <a:r>
              <a:rPr lang="hu-HU" sz="2400" dirty="0" smtClean="0"/>
              <a:t>Franz</a:t>
            </a:r>
            <a:r>
              <a:rPr lang="de-DE" sz="2400" dirty="0" smtClean="0"/>
              <a:t> </a:t>
            </a:r>
            <a:r>
              <a:rPr lang="de-DE" sz="2400" dirty="0"/>
              <a:t>wird </a:t>
            </a:r>
            <a:r>
              <a:rPr lang="de-DE" sz="2400" dirty="0" smtClean="0"/>
              <a:t>vom </a:t>
            </a:r>
            <a:r>
              <a:rPr lang="de-DE" sz="2400" dirty="0"/>
              <a:t>Tod geläutert und </a:t>
            </a:r>
            <a:r>
              <a:rPr lang="de-DE" sz="2400" b="1" dirty="0"/>
              <a:t>erkennt seine eigenen Verfehlungen an</a:t>
            </a:r>
            <a:r>
              <a:rPr lang="de-DE" sz="2400" dirty="0"/>
              <a:t>. Nach der Entlassung </a:t>
            </a:r>
            <a:r>
              <a:rPr lang="hu-HU" sz="2400" dirty="0" err="1" smtClean="0"/>
              <a:t>aus</a:t>
            </a:r>
            <a:r>
              <a:rPr lang="hu-HU" sz="2400" dirty="0" smtClean="0"/>
              <a:t> der </a:t>
            </a:r>
            <a:r>
              <a:rPr lang="hu-HU" sz="2400" dirty="0" err="1" smtClean="0"/>
              <a:t>Heilsanstalt</a:t>
            </a:r>
            <a:r>
              <a:rPr lang="hu-HU" sz="2400" dirty="0" smtClean="0"/>
              <a:t> </a:t>
            </a:r>
            <a:r>
              <a:rPr lang="de-DE" sz="2400" dirty="0" smtClean="0"/>
              <a:t>beginnt Franz</a:t>
            </a:r>
            <a:r>
              <a:rPr lang="hu-HU" sz="2400" dirty="0" smtClean="0"/>
              <a:t> (Karl)</a:t>
            </a:r>
            <a:r>
              <a:rPr lang="de-DE" sz="2400" dirty="0" smtClean="0"/>
              <a:t> </a:t>
            </a:r>
            <a:r>
              <a:rPr lang="de-DE" sz="2400" dirty="0"/>
              <a:t>ein neues Leben als </a:t>
            </a:r>
            <a:r>
              <a:rPr lang="de-DE" sz="2400" b="1" dirty="0" smtClean="0"/>
              <a:t>Hilfsportier</a:t>
            </a:r>
            <a:r>
              <a:rPr lang="hu-HU" sz="2400" dirty="0" smtClean="0"/>
              <a:t> in </a:t>
            </a:r>
            <a:r>
              <a:rPr lang="hu-HU" sz="2400" dirty="0" err="1" smtClean="0"/>
              <a:t>einer</a:t>
            </a:r>
            <a:r>
              <a:rPr lang="hu-HU" sz="2400" dirty="0" smtClean="0"/>
              <a:t> </a:t>
            </a:r>
            <a:r>
              <a:rPr lang="hu-HU" sz="2400" b="1" dirty="0" err="1" smtClean="0"/>
              <a:t>Fabrik</a:t>
            </a:r>
            <a:r>
              <a:rPr lang="de-DE" sz="2400" dirty="0" smtClean="0"/>
              <a:t>…</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057782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2321" y="1426174"/>
            <a:ext cx="10515600" cy="2300583"/>
          </a:xfrm>
        </p:spPr>
        <p:txBody>
          <a:bodyPr>
            <a:normAutofit/>
          </a:bodyPr>
          <a:lstStyle/>
          <a:p>
            <a:pPr algn="ctr"/>
            <a:r>
              <a:rPr lang="hu-HU" sz="3600" dirty="0" smtClean="0"/>
              <a:t>Die </a:t>
            </a:r>
            <a:r>
              <a:rPr lang="hu-HU" sz="3600" dirty="0" err="1" smtClean="0"/>
              <a:t>Großstadt</a:t>
            </a:r>
            <a:r>
              <a:rPr lang="hu-HU" sz="3600" dirty="0" smtClean="0"/>
              <a:t> </a:t>
            </a:r>
            <a:r>
              <a:rPr lang="hu-HU" sz="3600" dirty="0" err="1" smtClean="0"/>
              <a:t>im</a:t>
            </a:r>
            <a:r>
              <a:rPr lang="hu-HU" sz="3600" dirty="0" smtClean="0"/>
              <a:t> Film</a:t>
            </a:r>
            <a:br>
              <a:rPr lang="hu-HU" sz="3600" dirty="0" smtClean="0"/>
            </a:br>
            <a:r>
              <a:rPr lang="hu-HU" sz="3600" dirty="0" smtClean="0"/>
              <a:t/>
            </a:r>
            <a:br>
              <a:rPr lang="hu-HU" sz="3600" dirty="0" smtClean="0"/>
            </a:br>
            <a:r>
              <a:rPr lang="hu-HU" sz="3600" b="1" i="1" dirty="0" smtClean="0"/>
              <a:t>Berlin – </a:t>
            </a:r>
            <a:r>
              <a:rPr lang="hu-HU" sz="3600" b="1" i="1" dirty="0" err="1" smtClean="0"/>
              <a:t>Sinfonie</a:t>
            </a:r>
            <a:r>
              <a:rPr lang="hu-HU" sz="3600" b="1" i="1" dirty="0" smtClean="0"/>
              <a:t> der </a:t>
            </a:r>
            <a:r>
              <a:rPr lang="hu-HU" sz="3600" b="1" i="1" dirty="0" err="1" smtClean="0"/>
              <a:t>Großstadt</a:t>
            </a:r>
            <a:r>
              <a:rPr lang="hu-HU" sz="3600" b="1" i="1" dirty="0" smtClean="0"/>
              <a:t> </a:t>
            </a:r>
            <a:r>
              <a:rPr lang="hu-HU" sz="3600" b="1" dirty="0" smtClean="0"/>
              <a:t>(1927)</a:t>
            </a:r>
            <a:br>
              <a:rPr lang="hu-HU" sz="3600" b="1" dirty="0" smtClean="0"/>
            </a:br>
            <a:r>
              <a:rPr lang="hu-HU" sz="2800" b="1" dirty="0" err="1" smtClean="0"/>
              <a:t>Regie</a:t>
            </a:r>
            <a:r>
              <a:rPr lang="hu-HU" sz="2800" b="1" dirty="0" smtClean="0"/>
              <a:t>: Walther Ruttmann</a:t>
            </a:r>
            <a:endParaRPr lang="hu-HU" sz="2800" b="1" dirty="0"/>
          </a:p>
        </p:txBody>
      </p:sp>
      <p:sp>
        <p:nvSpPr>
          <p:cNvPr id="3" name="Tartalom helye 2"/>
          <p:cNvSpPr>
            <a:spLocks noGrp="1"/>
          </p:cNvSpPr>
          <p:nvPr>
            <p:ph idx="1"/>
          </p:nvPr>
        </p:nvSpPr>
        <p:spPr>
          <a:xfrm>
            <a:off x="812321" y="4176208"/>
            <a:ext cx="10515600" cy="3061804"/>
          </a:xfrm>
        </p:spPr>
        <p:txBody>
          <a:bodyPr>
            <a:normAutofit/>
          </a:bodyPr>
          <a:lstStyle/>
          <a:p>
            <a:pPr marL="0" indent="0" algn="ctr">
              <a:buNone/>
            </a:pPr>
            <a:r>
              <a:rPr lang="hu-HU" dirty="0" err="1" smtClean="0"/>
              <a:t>Ein</a:t>
            </a:r>
            <a:r>
              <a:rPr lang="hu-HU" dirty="0" smtClean="0"/>
              <a:t> </a:t>
            </a:r>
            <a:r>
              <a:rPr lang="hu-HU" dirty="0" err="1" smtClean="0"/>
              <a:t>experimenteller</a:t>
            </a:r>
            <a:r>
              <a:rPr lang="hu-HU" dirty="0" smtClean="0"/>
              <a:t> </a:t>
            </a:r>
            <a:r>
              <a:rPr lang="hu-HU" dirty="0" err="1" smtClean="0"/>
              <a:t>Dokumentarfilm</a:t>
            </a:r>
            <a:r>
              <a:rPr lang="hu-HU" dirty="0" smtClean="0"/>
              <a:t> </a:t>
            </a:r>
            <a:r>
              <a:rPr lang="hu-HU" dirty="0" err="1" smtClean="0"/>
              <a:t>über</a:t>
            </a:r>
            <a:r>
              <a:rPr lang="hu-HU" dirty="0" smtClean="0"/>
              <a:t> </a:t>
            </a:r>
            <a:r>
              <a:rPr lang="hu-HU" dirty="0" err="1" smtClean="0"/>
              <a:t>das</a:t>
            </a:r>
            <a:r>
              <a:rPr lang="hu-HU" dirty="0" smtClean="0"/>
              <a:t> </a:t>
            </a:r>
            <a:r>
              <a:rPr lang="hu-HU" dirty="0" err="1" smtClean="0"/>
              <a:t>Alltagsleben</a:t>
            </a:r>
            <a:r>
              <a:rPr lang="hu-HU" dirty="0" smtClean="0"/>
              <a:t> des </a:t>
            </a:r>
            <a:r>
              <a:rPr lang="hu-HU" dirty="0" err="1" smtClean="0"/>
              <a:t>Weltstadt</a:t>
            </a:r>
            <a:r>
              <a:rPr lang="hu-HU" dirty="0" smtClean="0"/>
              <a:t> </a:t>
            </a:r>
            <a:r>
              <a:rPr lang="hu-HU" dirty="0" err="1" smtClean="0"/>
              <a:t>gewordenen</a:t>
            </a:r>
            <a:r>
              <a:rPr lang="hu-HU" dirty="0" smtClean="0"/>
              <a:t> Berlin</a:t>
            </a:r>
          </a:p>
          <a:p>
            <a:pPr marL="0" indent="0">
              <a:buNone/>
            </a:pPr>
            <a:endParaRPr lang="hu-HU" sz="2400"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163119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79" y="1181099"/>
            <a:ext cx="10515600" cy="1325563"/>
          </a:xfrm>
        </p:spPr>
        <p:txBody>
          <a:bodyPr>
            <a:normAutofit/>
          </a:bodyPr>
          <a:lstStyle/>
          <a:p>
            <a:pPr algn="ctr"/>
            <a:r>
              <a:rPr lang="hu-HU" sz="3600" b="1" dirty="0" err="1" smtClean="0"/>
              <a:t>Handlung</a:t>
            </a:r>
            <a:endParaRPr lang="hu-HU" sz="3600" b="1" dirty="0"/>
          </a:p>
        </p:txBody>
      </p:sp>
      <p:sp>
        <p:nvSpPr>
          <p:cNvPr id="3" name="Tartalom helye 2"/>
          <p:cNvSpPr>
            <a:spLocks noGrp="1"/>
          </p:cNvSpPr>
          <p:nvPr>
            <p:ph idx="1"/>
          </p:nvPr>
        </p:nvSpPr>
        <p:spPr>
          <a:xfrm>
            <a:off x="864079" y="2506662"/>
            <a:ext cx="10515600" cy="4351338"/>
          </a:xfrm>
        </p:spPr>
        <p:txBody>
          <a:bodyPr/>
          <a:lstStyle/>
          <a:p>
            <a:pPr marL="0" lvl="0" indent="0" algn="just">
              <a:buNone/>
            </a:pPr>
            <a:r>
              <a:rPr lang="de-DE" sz="2000" dirty="0">
                <a:solidFill>
                  <a:prstClr val="black"/>
                </a:solidFill>
              </a:rPr>
              <a:t>Der Film beginnt mit einer Bahnfahrt: Ein von einer </a:t>
            </a:r>
            <a:r>
              <a:rPr lang="hu-HU" sz="2000" dirty="0" err="1">
                <a:solidFill>
                  <a:prstClr val="black"/>
                </a:solidFill>
              </a:rPr>
              <a:t>Dampflokomotive</a:t>
            </a:r>
            <a:r>
              <a:rPr lang="de-DE" sz="2000" dirty="0">
                <a:solidFill>
                  <a:prstClr val="black"/>
                </a:solidFill>
              </a:rPr>
              <a:t> gezogener Schnellzug fährt durch Wiesen, Lauben- und Wohngebiete in die Stadt hinein und grenzt so das Umland von der Großstadt ab. Der Zug trifft im</a:t>
            </a:r>
            <a:r>
              <a:rPr lang="hu-HU" sz="2000" dirty="0">
                <a:solidFill>
                  <a:prstClr val="black"/>
                </a:solidFill>
              </a:rPr>
              <a:t> </a:t>
            </a:r>
            <a:r>
              <a:rPr lang="hu-HU" sz="2000" dirty="0" err="1">
                <a:solidFill>
                  <a:prstClr val="black"/>
                </a:solidFill>
              </a:rPr>
              <a:t>Anhalter</a:t>
            </a:r>
            <a:r>
              <a:rPr lang="hu-HU" sz="2000" dirty="0">
                <a:solidFill>
                  <a:prstClr val="black"/>
                </a:solidFill>
              </a:rPr>
              <a:t> </a:t>
            </a:r>
            <a:r>
              <a:rPr lang="hu-HU" sz="2000" dirty="0" err="1">
                <a:solidFill>
                  <a:prstClr val="black"/>
                </a:solidFill>
              </a:rPr>
              <a:t>Bahnhof</a:t>
            </a:r>
            <a:r>
              <a:rPr lang="de-DE" sz="2000" dirty="0">
                <a:solidFill>
                  <a:prstClr val="black"/>
                </a:solidFill>
              </a:rPr>
              <a:t> nahe dem Stadtzentrum ein. Nach einem Schwenk über die Dächer Berlins zeigt der Film die Straßen der Stadt, immer wieder unterbrochen von der Ansicht der Turmuhr des</a:t>
            </a:r>
            <a:r>
              <a:rPr lang="hu-HU" sz="2000" dirty="0">
                <a:solidFill>
                  <a:prstClr val="black"/>
                </a:solidFill>
              </a:rPr>
              <a:t> Berliner </a:t>
            </a:r>
            <a:r>
              <a:rPr lang="hu-HU" sz="2000" dirty="0" err="1">
                <a:solidFill>
                  <a:prstClr val="black"/>
                </a:solidFill>
              </a:rPr>
              <a:t>Rathauses</a:t>
            </a:r>
            <a:r>
              <a:rPr lang="de-DE" sz="2000" dirty="0">
                <a:solidFill>
                  <a:prstClr val="black"/>
                </a:solidFill>
              </a:rPr>
              <a:t>. Langsam füllen sich die morgendlich leeren Straßen mit Menschen auf dem Weg zur Arbeit. Allerorten wird die Arbeit aufgenommen. Immer schneller wird der Rhythmus der Stadt und des Films, und schneller auch die Blenden von den Straßen in die Fabriken und Büros. Mit dem 12-Uhr-Glockenschlag fällt die Geschwindigkeit in sich zusammen. Nach Mittagspause und Nahrungsaufnahme beginnt sie sich aber am Nachmittag erneut zu beschleunigen. Erst zum Abend hin kehren Entspannung und langsam Ruhe ein: </a:t>
            </a:r>
            <a:r>
              <a:rPr lang="de-DE" sz="2000" dirty="0" err="1">
                <a:solidFill>
                  <a:prstClr val="black"/>
                </a:solidFill>
              </a:rPr>
              <a:t>Ruttman</a:t>
            </a:r>
            <a:r>
              <a:rPr lang="de-DE" sz="2000" dirty="0">
                <a:solidFill>
                  <a:prstClr val="black"/>
                </a:solidFill>
              </a:rPr>
              <a:t> zeigt auch Freizeitaktivitäten am Wasser und im Park und abends in den Vergnügungsetablissements der Stadt. Bilder eines Feuerwerks und schließlich das kreisende Licht am Nachthimmel vom damals grade neu errichteten</a:t>
            </a:r>
            <a:r>
              <a:rPr lang="hu-HU" sz="2000" dirty="0">
                <a:solidFill>
                  <a:prstClr val="black"/>
                </a:solidFill>
              </a:rPr>
              <a:t> Berliner </a:t>
            </a:r>
            <a:r>
              <a:rPr lang="hu-HU" sz="2000" dirty="0" err="1">
                <a:solidFill>
                  <a:prstClr val="black"/>
                </a:solidFill>
              </a:rPr>
              <a:t>Funkturm</a:t>
            </a:r>
            <a:r>
              <a:rPr lang="hu-HU" sz="2000" dirty="0">
                <a:solidFill>
                  <a:prstClr val="black"/>
                </a:solidFill>
              </a:rPr>
              <a:t> </a:t>
            </a:r>
            <a:r>
              <a:rPr lang="de-DE" sz="2000" dirty="0">
                <a:solidFill>
                  <a:prstClr val="black"/>
                </a:solidFill>
              </a:rPr>
              <a:t>beenden </a:t>
            </a:r>
            <a:r>
              <a:rPr lang="de-DE" sz="2000" dirty="0" err="1">
                <a:solidFill>
                  <a:prstClr val="black"/>
                </a:solidFill>
              </a:rPr>
              <a:t>Ruttmanns</a:t>
            </a:r>
            <a:r>
              <a:rPr lang="de-DE" sz="2000" dirty="0">
                <a:solidFill>
                  <a:prstClr val="black"/>
                </a:solidFill>
              </a:rPr>
              <a:t> </a:t>
            </a:r>
            <a:r>
              <a:rPr lang="de-DE" sz="2000">
                <a:solidFill>
                  <a:prstClr val="black"/>
                </a:solidFill>
              </a:rPr>
              <a:t>Werk</a:t>
            </a:r>
            <a:r>
              <a:rPr lang="de-DE" sz="2000" smtClean="0">
                <a:solidFill>
                  <a:prstClr val="black"/>
                </a:solidFill>
              </a:rPr>
              <a:t>.</a:t>
            </a:r>
            <a:endParaRPr lang="hu-HU" sz="1400" dirty="0">
              <a:solidFill>
                <a:prstClr val="black"/>
              </a:solidFill>
            </a:endParaRP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20857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895" y="1783061"/>
            <a:ext cx="10298322" cy="4520421"/>
          </a:xfrm>
          <a:prstGeom prst="rect">
            <a:avLst/>
          </a:prstGeom>
        </p:spPr>
      </p:pic>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160966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b="1" dirty="0" smtClean="0">
                <a:solidFill>
                  <a:srgbClr val="C00000"/>
                </a:solidFill>
              </a:rPr>
              <a:t>RAUM I.</a:t>
            </a:r>
            <a:endParaRPr lang="hu-HU" b="1" dirty="0">
              <a:solidFill>
                <a:srgbClr val="C00000"/>
              </a:solidFill>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23685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5" y="0"/>
            <a:ext cx="9048750" cy="6858000"/>
          </a:xfrm>
          <a:prstGeom prst="rect">
            <a:avLst/>
          </a:prstGeom>
        </p:spPr>
      </p:pic>
    </p:spTree>
    <p:extLst>
      <p:ext uri="{BB962C8B-B14F-4D97-AF65-F5344CB8AC3E}">
        <p14:creationId xmlns:p14="http://schemas.microsoft.com/office/powerpoint/2010/main" val="4275947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08" y="154488"/>
            <a:ext cx="10501203" cy="6628885"/>
          </a:xfrm>
          <a:prstGeom prst="rect">
            <a:avLst/>
          </a:prstGeom>
        </p:spPr>
      </p:pic>
    </p:spTree>
    <p:extLst>
      <p:ext uri="{BB962C8B-B14F-4D97-AF65-F5344CB8AC3E}">
        <p14:creationId xmlns:p14="http://schemas.microsoft.com/office/powerpoint/2010/main" val="2366651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187" y="461962"/>
            <a:ext cx="7667625" cy="5934075"/>
          </a:xfrm>
          <a:prstGeom prst="rect">
            <a:avLst/>
          </a:prstGeom>
        </p:spPr>
      </p:pic>
    </p:spTree>
    <p:extLst>
      <p:ext uri="{BB962C8B-B14F-4D97-AF65-F5344CB8AC3E}">
        <p14:creationId xmlns:p14="http://schemas.microsoft.com/office/powerpoint/2010/main" val="3494587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86000" y="547687"/>
            <a:ext cx="7620000" cy="5762625"/>
          </a:xfrm>
          <a:prstGeom prst="rect">
            <a:avLst/>
          </a:prstGeom>
        </p:spPr>
      </p:pic>
    </p:spTree>
    <p:extLst>
      <p:ext uri="{BB962C8B-B14F-4D97-AF65-F5344CB8AC3E}">
        <p14:creationId xmlns:p14="http://schemas.microsoft.com/office/powerpoint/2010/main" val="3673852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72706" y="1322657"/>
            <a:ext cx="10515600" cy="5431240"/>
          </a:xfrm>
        </p:spPr>
        <p:txBody>
          <a:bodyPr>
            <a:normAutofit/>
          </a:bodyPr>
          <a:lstStyle/>
          <a:p>
            <a:pPr algn="ctr"/>
            <a:r>
              <a:rPr lang="hu-HU" sz="4800" b="1" dirty="0"/>
              <a:t>Die </a:t>
            </a:r>
            <a:r>
              <a:rPr lang="hu-HU" sz="4800" b="1" dirty="0" err="1"/>
              <a:t>Metropole</a:t>
            </a:r>
            <a:r>
              <a:rPr lang="hu-HU" sz="4800" b="1" dirty="0"/>
              <a:t> </a:t>
            </a:r>
            <a:r>
              <a:rPr lang="hu-HU" sz="4800" b="1" dirty="0" err="1"/>
              <a:t>im</a:t>
            </a:r>
            <a:r>
              <a:rPr lang="hu-HU" sz="4800" b="1" dirty="0"/>
              <a:t> Film</a:t>
            </a:r>
            <a:br>
              <a:rPr lang="hu-HU" sz="4800" b="1" dirty="0"/>
            </a:br>
            <a:r>
              <a:rPr lang="hu-HU" sz="4800" b="1" dirty="0" smtClean="0"/>
              <a:t/>
            </a:r>
            <a:br>
              <a:rPr lang="hu-HU" sz="4800" b="1" dirty="0" smtClean="0"/>
            </a:br>
            <a:r>
              <a:rPr lang="hu-HU" b="1" dirty="0" smtClean="0">
                <a:solidFill>
                  <a:srgbClr val="C00000"/>
                </a:solidFill>
              </a:rPr>
              <a:t>Fritz </a:t>
            </a:r>
            <a:r>
              <a:rPr lang="hu-HU" b="1" dirty="0">
                <a:solidFill>
                  <a:srgbClr val="C00000"/>
                </a:solidFill>
              </a:rPr>
              <a:t>Lang: </a:t>
            </a:r>
            <a:r>
              <a:rPr lang="hu-HU" b="1" i="1" dirty="0">
                <a:solidFill>
                  <a:srgbClr val="C00000"/>
                </a:solidFill>
              </a:rPr>
              <a:t>Metropolis</a:t>
            </a:r>
            <a:br>
              <a:rPr lang="hu-HU" b="1" i="1" dirty="0">
                <a:solidFill>
                  <a:srgbClr val="C00000"/>
                </a:solidFill>
              </a:rPr>
            </a:br>
            <a:r>
              <a:rPr lang="hu-HU" sz="3600" dirty="0" err="1" smtClean="0">
                <a:solidFill>
                  <a:srgbClr val="C00000"/>
                </a:solidFill>
              </a:rPr>
              <a:t>Eine</a:t>
            </a:r>
            <a:r>
              <a:rPr lang="hu-HU" sz="3600" dirty="0" smtClean="0">
                <a:solidFill>
                  <a:srgbClr val="C00000"/>
                </a:solidFill>
              </a:rPr>
              <a:t> </a:t>
            </a:r>
            <a:r>
              <a:rPr lang="hu-HU" sz="3600" dirty="0">
                <a:solidFill>
                  <a:srgbClr val="C00000"/>
                </a:solidFill>
              </a:rPr>
              <a:t>Science-</a:t>
            </a:r>
            <a:r>
              <a:rPr lang="hu-HU" sz="3600" dirty="0" err="1">
                <a:solidFill>
                  <a:srgbClr val="C00000"/>
                </a:solidFill>
              </a:rPr>
              <a:t>fiction</a:t>
            </a:r>
            <a:r>
              <a:rPr lang="hu-HU" sz="3600" dirty="0">
                <a:solidFill>
                  <a:srgbClr val="C00000"/>
                </a:solidFill>
              </a:rPr>
              <a:t>-</a:t>
            </a:r>
            <a:r>
              <a:rPr lang="hu-HU" sz="3600" dirty="0" err="1">
                <a:solidFill>
                  <a:srgbClr val="C00000"/>
                </a:solidFill>
              </a:rPr>
              <a:t>Production</a:t>
            </a:r>
            <a:r>
              <a:rPr lang="hu-HU" sz="4800" b="1" i="1" dirty="0">
                <a:solidFill>
                  <a:srgbClr val="C00000"/>
                </a:solidFill>
              </a:rPr>
              <a:t/>
            </a:r>
            <a:br>
              <a:rPr lang="hu-HU" sz="4800" b="1" i="1" dirty="0">
                <a:solidFill>
                  <a:srgbClr val="C00000"/>
                </a:solidFill>
              </a:rPr>
            </a:br>
            <a:r>
              <a:rPr lang="hu-HU" sz="2800" dirty="0">
                <a:solidFill>
                  <a:srgbClr val="C00000"/>
                </a:solidFill>
              </a:rPr>
              <a:t> </a:t>
            </a:r>
            <a:r>
              <a:rPr lang="hu-HU" sz="2800" dirty="0"/>
              <a:t>(1927), </a:t>
            </a:r>
            <a:r>
              <a:rPr lang="hu-HU" sz="2800" dirty="0" err="1"/>
              <a:t>Stummfilm</a:t>
            </a:r>
            <a:r>
              <a:rPr lang="hu-HU" sz="2800" dirty="0"/>
              <a:t/>
            </a:r>
            <a:br>
              <a:rPr lang="hu-HU" sz="2800" dirty="0"/>
            </a:br>
            <a:r>
              <a:rPr lang="hu-HU" dirty="0" smtClean="0"/>
              <a:t/>
            </a:r>
            <a:br>
              <a:rPr lang="hu-HU" dirty="0" smtClean="0"/>
            </a:br>
            <a:r>
              <a:rPr lang="hu-HU" dirty="0" smtClean="0"/>
              <a:t/>
            </a:r>
            <a:br>
              <a:rPr lang="hu-HU" dirty="0" smtClean="0"/>
            </a:br>
            <a:r>
              <a:rPr lang="hu-HU" sz="1800" dirty="0" smtClean="0">
                <a:hlinkClick r:id="rId2"/>
              </a:rPr>
              <a:t>https</a:t>
            </a:r>
            <a:r>
              <a:rPr lang="hu-HU" sz="1800" dirty="0">
                <a:hlinkClick r:id="rId2"/>
              </a:rPr>
              <a:t>://</a:t>
            </a:r>
            <a:r>
              <a:rPr lang="hu-HU" sz="1800" dirty="0" smtClean="0">
                <a:hlinkClick r:id="rId2"/>
              </a:rPr>
              <a:t>www.youtube.com/watch?v=gdtZv3XROnc</a:t>
            </a:r>
            <a:r>
              <a:rPr lang="hu-HU" sz="1800" dirty="0"/>
              <a:t/>
            </a:r>
            <a:br>
              <a:rPr lang="hu-HU" sz="1800" dirty="0"/>
            </a:br>
            <a:r>
              <a:rPr lang="hu-HU" sz="1800" dirty="0" smtClean="0"/>
              <a:t/>
            </a:r>
            <a:br>
              <a:rPr lang="hu-HU" sz="1800" dirty="0" smtClean="0"/>
            </a:br>
            <a:r>
              <a:rPr lang="hu-HU" sz="1800" dirty="0" smtClean="0">
                <a:hlinkClick r:id="rId3"/>
              </a:rPr>
              <a:t>https</a:t>
            </a:r>
            <a:r>
              <a:rPr lang="hu-HU" sz="1800" dirty="0">
                <a:hlinkClick r:id="rId3"/>
              </a:rPr>
              <a:t>://</a:t>
            </a:r>
            <a:r>
              <a:rPr lang="hu-HU" sz="1800" dirty="0" smtClean="0">
                <a:hlinkClick r:id="rId3"/>
              </a:rPr>
              <a:t>www.youtube.com/watch?v=AvtWDIZtrAE</a:t>
            </a:r>
            <a:r>
              <a:rPr lang="hu-HU" sz="1800" dirty="0" smtClean="0"/>
              <a:t> </a:t>
            </a:r>
            <a:br>
              <a:rPr lang="hu-HU" sz="1800" dirty="0" smtClean="0"/>
            </a:br>
            <a:r>
              <a:rPr lang="hu-HU" sz="1800" dirty="0" smtClean="0"/>
              <a:t> </a:t>
            </a:r>
            <a:endParaRPr lang="hu-HU" sz="1800" dirty="0"/>
          </a:p>
        </p:txBody>
      </p:sp>
      <p:pic>
        <p:nvPicPr>
          <p:cNvPr id="4" name="Kép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034959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8029" y="889253"/>
            <a:ext cx="3932237" cy="1239864"/>
          </a:xfrm>
        </p:spPr>
        <p:txBody>
          <a:bodyPr>
            <a:normAutofit/>
          </a:bodyPr>
          <a:lstStyle/>
          <a:p>
            <a:pPr algn="ctr"/>
            <a:r>
              <a:rPr lang="hu-HU" sz="4400" b="1" dirty="0" smtClean="0">
                <a:solidFill>
                  <a:srgbClr val="C00000"/>
                </a:solidFill>
              </a:rPr>
              <a:t>Metropolis</a:t>
            </a:r>
            <a:endParaRPr lang="hu-HU" sz="4400" b="1" dirty="0">
              <a:solidFill>
                <a:srgbClr val="C00000"/>
              </a:solidFill>
            </a:endParaRPr>
          </a:p>
        </p:txBody>
      </p:sp>
      <p:pic>
        <p:nvPicPr>
          <p:cNvPr id="5" name="Kép helye 4"/>
          <p:cNvPicPr>
            <a:picLocks noGrp="1" noChangeAspect="1"/>
          </p:cNvPicPr>
          <p:nvPr>
            <p:ph type="pic" idx="1"/>
          </p:nvPr>
        </p:nvPicPr>
        <p:blipFill>
          <a:blip r:embed="rId2">
            <a:extLst>
              <a:ext uri="{28A0092B-C50C-407E-A947-70E740481C1C}">
                <a14:useLocalDpi xmlns:a14="http://schemas.microsoft.com/office/drawing/2010/main" val="0"/>
              </a:ext>
            </a:extLst>
          </a:blip>
          <a:srcRect t="6557" b="6557"/>
          <a:stretch>
            <a:fillRect/>
          </a:stretch>
        </p:blipFill>
        <p:spPr>
          <a:xfrm>
            <a:off x="5140055" y="1660286"/>
            <a:ext cx="6172200" cy="4873625"/>
          </a:xfrm>
        </p:spPr>
      </p:pic>
      <p:sp>
        <p:nvSpPr>
          <p:cNvPr id="3" name="Tartalom helye 2"/>
          <p:cNvSpPr>
            <a:spLocks noGrp="1"/>
          </p:cNvSpPr>
          <p:nvPr>
            <p:ph type="body" sz="half" idx="2"/>
          </p:nvPr>
        </p:nvSpPr>
        <p:spPr>
          <a:xfrm>
            <a:off x="315084" y="2224008"/>
            <a:ext cx="4695985" cy="4633992"/>
          </a:xfrm>
        </p:spPr>
        <p:txBody>
          <a:bodyPr>
            <a:noAutofit/>
          </a:bodyPr>
          <a:lstStyle/>
          <a:p>
            <a:pPr algn="ctr"/>
            <a:r>
              <a:rPr lang="hu-HU" sz="2000" dirty="0" err="1" smtClean="0"/>
              <a:t>Regie</a:t>
            </a:r>
            <a:r>
              <a:rPr lang="hu-HU" sz="2000" dirty="0" smtClean="0"/>
              <a:t>: Fritz Lang</a:t>
            </a:r>
          </a:p>
          <a:p>
            <a:pPr algn="ctr"/>
            <a:r>
              <a:rPr lang="hu-HU" sz="2000" dirty="0" err="1" smtClean="0"/>
              <a:t>Drehbuch</a:t>
            </a:r>
            <a:r>
              <a:rPr lang="hu-HU" sz="2000" dirty="0" smtClean="0"/>
              <a:t>: </a:t>
            </a:r>
            <a:r>
              <a:rPr lang="hu-HU" sz="2000" dirty="0" err="1" smtClean="0"/>
              <a:t>Thea</a:t>
            </a:r>
            <a:r>
              <a:rPr lang="hu-HU" sz="2000" dirty="0" smtClean="0"/>
              <a:t> von </a:t>
            </a:r>
            <a:r>
              <a:rPr lang="hu-HU" sz="2000" dirty="0" err="1" smtClean="0"/>
              <a:t>Harbou</a:t>
            </a:r>
            <a:endParaRPr lang="hu-HU" sz="2000" dirty="0" smtClean="0"/>
          </a:p>
          <a:p>
            <a:pPr algn="ctr"/>
            <a:r>
              <a:rPr lang="hu-HU" sz="2000" dirty="0" err="1" smtClean="0"/>
              <a:t>Darsteller</a:t>
            </a:r>
            <a:r>
              <a:rPr lang="hu-HU" sz="2000" dirty="0" smtClean="0"/>
              <a:t>: </a:t>
            </a:r>
            <a:r>
              <a:rPr lang="hu-HU" sz="2000" dirty="0" err="1" smtClean="0"/>
              <a:t>Brigitte</a:t>
            </a:r>
            <a:r>
              <a:rPr lang="hu-HU" sz="2000" dirty="0" smtClean="0"/>
              <a:t> </a:t>
            </a:r>
            <a:r>
              <a:rPr lang="hu-HU" sz="2000" dirty="0" err="1" smtClean="0"/>
              <a:t>Helm</a:t>
            </a:r>
            <a:r>
              <a:rPr lang="hu-HU" sz="2000" dirty="0" smtClean="0"/>
              <a:t>, Gustav Fröhlich, Alfred Abel</a:t>
            </a:r>
          </a:p>
          <a:p>
            <a:pPr algn="ctr"/>
            <a:r>
              <a:rPr lang="hu-HU" sz="2000" dirty="0" err="1" smtClean="0"/>
              <a:t>Länge</a:t>
            </a:r>
            <a:r>
              <a:rPr lang="hu-HU" sz="2000" dirty="0" smtClean="0"/>
              <a:t>: 153 </a:t>
            </a:r>
            <a:r>
              <a:rPr lang="hu-HU" sz="2000" dirty="0" err="1" smtClean="0"/>
              <a:t>Minuten</a:t>
            </a:r>
            <a:r>
              <a:rPr lang="hu-HU" sz="2000" dirty="0" smtClean="0"/>
              <a:t> (1/1927)</a:t>
            </a:r>
          </a:p>
          <a:p>
            <a:pPr algn="ctr"/>
            <a:r>
              <a:rPr lang="hu-HU" sz="2000" dirty="0" smtClean="0"/>
              <a:t>117 </a:t>
            </a:r>
            <a:r>
              <a:rPr lang="hu-HU" sz="2000" dirty="0" err="1" smtClean="0"/>
              <a:t>Minuten</a:t>
            </a:r>
            <a:r>
              <a:rPr lang="hu-HU" sz="2000" dirty="0" smtClean="0"/>
              <a:t> (8/1927)</a:t>
            </a:r>
          </a:p>
          <a:p>
            <a:pPr algn="ctr"/>
            <a:r>
              <a:rPr lang="hu-HU" sz="2000" b="1" dirty="0" err="1" smtClean="0"/>
              <a:t>Expressionistischer</a:t>
            </a:r>
            <a:r>
              <a:rPr lang="hu-HU" sz="2000" b="1" dirty="0" smtClean="0"/>
              <a:t> Film</a:t>
            </a:r>
            <a:r>
              <a:rPr lang="hu-HU" sz="2000" dirty="0" smtClean="0"/>
              <a:t>:</a:t>
            </a:r>
          </a:p>
          <a:p>
            <a:pPr algn="ctr"/>
            <a:r>
              <a:rPr lang="hu-HU" sz="2000" dirty="0" err="1" smtClean="0"/>
              <a:t>Vater-Sohn-Konflikt</a:t>
            </a:r>
            <a:endParaRPr lang="hu-HU" sz="2000" dirty="0"/>
          </a:p>
          <a:p>
            <a:pPr algn="ctr"/>
            <a:r>
              <a:rPr lang="hu-HU" sz="2000" dirty="0" err="1" smtClean="0"/>
              <a:t>Großstadtproblematik</a:t>
            </a:r>
            <a:endParaRPr lang="hu-HU" sz="2000" dirty="0"/>
          </a:p>
          <a:p>
            <a:pPr algn="ctr"/>
            <a:r>
              <a:rPr lang="hu-HU" sz="2000" dirty="0" err="1" smtClean="0"/>
              <a:t>Mensch</a:t>
            </a:r>
            <a:r>
              <a:rPr lang="hu-HU" sz="2000" dirty="0" smtClean="0"/>
              <a:t> und </a:t>
            </a:r>
            <a:r>
              <a:rPr lang="hu-HU" sz="2000" dirty="0" err="1" smtClean="0"/>
              <a:t>Maschine</a:t>
            </a:r>
            <a:endParaRPr lang="hu-HU" sz="2000" dirty="0"/>
          </a:p>
          <a:p>
            <a:pPr algn="ctr"/>
            <a:r>
              <a:rPr lang="hu-HU" sz="2000" dirty="0" err="1" smtClean="0"/>
              <a:t>Erlöser-Figur</a:t>
            </a:r>
            <a:r>
              <a:rPr lang="hu-HU" sz="2000" dirty="0" smtClean="0"/>
              <a:t>…</a:t>
            </a:r>
            <a:endParaRPr lang="hu-HU" sz="2000"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827170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409" y="541730"/>
            <a:ext cx="9906000" cy="5962650"/>
          </a:xfrm>
          <a:prstGeom prst="rect">
            <a:avLst/>
          </a:prstGeom>
        </p:spPr>
      </p:pic>
      <p:sp>
        <p:nvSpPr>
          <p:cNvPr id="6" name="Cím 5"/>
          <p:cNvSpPr>
            <a:spLocks noGrp="1"/>
          </p:cNvSpPr>
          <p:nvPr>
            <p:ph type="title"/>
          </p:nvPr>
        </p:nvSpPr>
        <p:spPr>
          <a:xfrm>
            <a:off x="415506" y="541730"/>
            <a:ext cx="10515600" cy="1926012"/>
          </a:xfrm>
        </p:spPr>
        <p:txBody>
          <a:bodyPr>
            <a:normAutofit/>
          </a:bodyPr>
          <a:lstStyle/>
          <a:p>
            <a:pPr algn="ctr"/>
            <a:r>
              <a:rPr lang="hu-HU" sz="3600" dirty="0" smtClean="0">
                <a:solidFill>
                  <a:srgbClr val="C00000"/>
                </a:solidFill>
              </a:rPr>
              <a:t>	</a:t>
            </a:r>
            <a:r>
              <a:rPr lang="hu-HU" sz="4800" b="1" dirty="0" smtClean="0">
                <a:solidFill>
                  <a:srgbClr val="FF0000"/>
                </a:solidFill>
              </a:rPr>
              <a:t>Die </a:t>
            </a:r>
            <a:r>
              <a:rPr lang="hu-HU" sz="4800" b="1" dirty="0" err="1" smtClean="0">
                <a:solidFill>
                  <a:srgbClr val="FF0000"/>
                </a:solidFill>
              </a:rPr>
              <a:t>Großstadt</a:t>
            </a:r>
            <a:r>
              <a:rPr lang="hu-HU" sz="4800" b="1" dirty="0" smtClean="0">
                <a:solidFill>
                  <a:srgbClr val="FF0000"/>
                </a:solidFill>
              </a:rPr>
              <a:t> </a:t>
            </a:r>
            <a:r>
              <a:rPr lang="hu-HU" sz="4800" b="1" dirty="0" err="1" smtClean="0">
                <a:solidFill>
                  <a:srgbClr val="FF0000"/>
                </a:solidFill>
              </a:rPr>
              <a:t>als</a:t>
            </a:r>
            <a:r>
              <a:rPr lang="hu-HU" sz="4800" b="1" dirty="0" smtClean="0">
                <a:solidFill>
                  <a:srgbClr val="FF0000"/>
                </a:solidFill>
              </a:rPr>
              <a:t> Moloch – </a:t>
            </a:r>
            <a:r>
              <a:rPr lang="hu-HU" sz="4800" b="1" dirty="0" err="1" smtClean="0">
                <a:solidFill>
                  <a:srgbClr val="FF0000"/>
                </a:solidFill>
              </a:rPr>
              <a:t>semitischer</a:t>
            </a:r>
            <a:r>
              <a:rPr lang="hu-HU" sz="4800" b="1" dirty="0" smtClean="0">
                <a:solidFill>
                  <a:srgbClr val="FF0000"/>
                </a:solidFill>
              </a:rPr>
              <a:t> </a:t>
            </a:r>
            <a:r>
              <a:rPr lang="hu-HU" sz="4800" b="1" dirty="0" err="1" smtClean="0">
                <a:solidFill>
                  <a:srgbClr val="FF0000"/>
                </a:solidFill>
              </a:rPr>
              <a:t>Gott</a:t>
            </a:r>
            <a:r>
              <a:rPr lang="hu-HU" sz="4800" b="1" dirty="0">
                <a:solidFill>
                  <a:srgbClr val="FF0000"/>
                </a:solidFill>
              </a:rPr>
              <a:t> </a:t>
            </a:r>
            <a:r>
              <a:rPr lang="hu-HU" sz="4800" b="1" dirty="0" smtClean="0">
                <a:solidFill>
                  <a:srgbClr val="FF0000"/>
                </a:solidFill>
              </a:rPr>
              <a:t>– der </a:t>
            </a:r>
            <a:r>
              <a:rPr lang="hu-HU" sz="4800" b="1" dirty="0" err="1" smtClean="0">
                <a:solidFill>
                  <a:srgbClr val="FF0000"/>
                </a:solidFill>
              </a:rPr>
              <a:t>alles</a:t>
            </a:r>
            <a:r>
              <a:rPr lang="hu-HU" sz="4800" b="1" dirty="0" smtClean="0">
                <a:solidFill>
                  <a:srgbClr val="FF0000"/>
                </a:solidFill>
              </a:rPr>
              <a:t> </a:t>
            </a:r>
            <a:r>
              <a:rPr lang="hu-HU" sz="4800" b="1" dirty="0" err="1" smtClean="0">
                <a:solidFill>
                  <a:srgbClr val="FF0000"/>
                </a:solidFill>
              </a:rPr>
              <a:t>verschlingt</a:t>
            </a:r>
            <a:endParaRPr lang="hu-HU" sz="4800" b="1" dirty="0">
              <a:solidFill>
                <a:srgbClr val="FF0000"/>
              </a:solidFill>
            </a:endParaRPr>
          </a:p>
        </p:txBody>
      </p:sp>
      <p:sp>
        <p:nvSpPr>
          <p:cNvPr id="7" name="Tartalom helye 6"/>
          <p:cNvSpPr>
            <a:spLocks noGrp="1"/>
          </p:cNvSpPr>
          <p:nvPr>
            <p:ph idx="1"/>
          </p:nvPr>
        </p:nvSpPr>
        <p:spPr>
          <a:xfrm>
            <a:off x="829574" y="1860131"/>
            <a:ext cx="10515600" cy="4351338"/>
          </a:xfrm>
        </p:spPr>
        <p:txBody>
          <a:bodyPr/>
          <a:lstStyle/>
          <a:p>
            <a:pPr marL="0" indent="0">
              <a:buNone/>
            </a:pPr>
            <a:endParaRPr lang="hu-HU" dirty="0" smtClean="0"/>
          </a:p>
          <a:p>
            <a:pPr marL="0" indent="0" algn="ctr">
              <a:buNone/>
            </a:pPr>
            <a:r>
              <a:rPr lang="hu-HU" dirty="0">
                <a:solidFill>
                  <a:srgbClr val="00B0F0"/>
                </a:solidFill>
              </a:rPr>
              <a:t>https://www.youtube.com/watch?v=AvtWDIZtrAE</a:t>
            </a:r>
          </a:p>
        </p:txBody>
      </p:sp>
    </p:spTree>
    <p:extLst>
      <p:ext uri="{BB962C8B-B14F-4D97-AF65-F5344CB8AC3E}">
        <p14:creationId xmlns:p14="http://schemas.microsoft.com/office/powerpoint/2010/main" val="2760431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55453" y="1176008"/>
            <a:ext cx="10515600" cy="1325563"/>
          </a:xfrm>
        </p:spPr>
        <p:txBody>
          <a:bodyPr>
            <a:normAutofit/>
          </a:bodyPr>
          <a:lstStyle/>
          <a:p>
            <a:pPr algn="ctr"/>
            <a:r>
              <a:rPr lang="hu-HU" sz="3600" b="1" dirty="0" err="1" smtClean="0"/>
              <a:t>Figuren</a:t>
            </a:r>
            <a:endParaRPr lang="hu-HU" sz="3600" b="1" dirty="0"/>
          </a:p>
        </p:txBody>
      </p:sp>
      <p:sp>
        <p:nvSpPr>
          <p:cNvPr id="6" name="Tartalom helye 5"/>
          <p:cNvSpPr>
            <a:spLocks noGrp="1"/>
          </p:cNvSpPr>
          <p:nvPr>
            <p:ph idx="1"/>
          </p:nvPr>
        </p:nvSpPr>
        <p:spPr>
          <a:xfrm>
            <a:off x="855453" y="2779168"/>
            <a:ext cx="10515600" cy="4208678"/>
          </a:xfrm>
        </p:spPr>
        <p:txBody>
          <a:bodyPr>
            <a:normAutofit/>
          </a:bodyPr>
          <a:lstStyle/>
          <a:p>
            <a:pPr marL="0" indent="0" algn="ctr">
              <a:buNone/>
            </a:pPr>
            <a:r>
              <a:rPr lang="hu-HU" sz="2400" b="1" dirty="0" err="1" smtClean="0">
                <a:solidFill>
                  <a:srgbClr val="C00000"/>
                </a:solidFill>
              </a:rPr>
              <a:t>Joh</a:t>
            </a:r>
            <a:r>
              <a:rPr lang="hu-HU" sz="2400" b="1" dirty="0" smtClean="0">
                <a:solidFill>
                  <a:srgbClr val="C00000"/>
                </a:solidFill>
              </a:rPr>
              <a:t> </a:t>
            </a:r>
            <a:r>
              <a:rPr lang="hu-HU" sz="2400" b="1" dirty="0" err="1" smtClean="0">
                <a:solidFill>
                  <a:srgbClr val="C00000"/>
                </a:solidFill>
              </a:rPr>
              <a:t>Fredersen</a:t>
            </a:r>
            <a:r>
              <a:rPr lang="hu-HU" sz="2400" b="1" dirty="0">
                <a:solidFill>
                  <a:srgbClr val="C00000"/>
                </a:solidFill>
              </a:rPr>
              <a:t> </a:t>
            </a:r>
            <a:r>
              <a:rPr lang="hu-HU" sz="2400" dirty="0" smtClean="0"/>
              <a:t>= </a:t>
            </a:r>
            <a:r>
              <a:rPr lang="hu-HU" sz="2400" dirty="0" err="1" smtClean="0"/>
              <a:t>Konzernbesitzer</a:t>
            </a:r>
            <a:r>
              <a:rPr lang="hu-HU" sz="2400" dirty="0" smtClean="0"/>
              <a:t>, Herr der </a:t>
            </a:r>
            <a:r>
              <a:rPr lang="hu-HU" sz="2400" dirty="0" err="1" smtClean="0"/>
              <a:t>Wolkenkratzerstadt</a:t>
            </a:r>
            <a:r>
              <a:rPr lang="hu-HU" sz="2400" dirty="0" smtClean="0"/>
              <a:t>/</a:t>
            </a:r>
            <a:r>
              <a:rPr lang="hu-HU" sz="2400" dirty="0" err="1" smtClean="0"/>
              <a:t>Babylon</a:t>
            </a:r>
            <a:endParaRPr lang="hu-HU" sz="2400" dirty="0" smtClean="0"/>
          </a:p>
          <a:p>
            <a:pPr marL="0" indent="0" algn="ctr">
              <a:buNone/>
            </a:pPr>
            <a:r>
              <a:rPr lang="hu-HU" sz="2400" b="1" dirty="0" err="1" smtClean="0">
                <a:solidFill>
                  <a:srgbClr val="C00000"/>
                </a:solidFill>
              </a:rPr>
              <a:t>Freder</a:t>
            </a:r>
            <a:r>
              <a:rPr lang="hu-HU" sz="2400" b="1" dirty="0" smtClean="0">
                <a:solidFill>
                  <a:srgbClr val="C00000"/>
                </a:solidFill>
              </a:rPr>
              <a:t> </a:t>
            </a:r>
            <a:r>
              <a:rPr lang="hu-HU" sz="2400" b="1" dirty="0" err="1" smtClean="0">
                <a:solidFill>
                  <a:srgbClr val="C00000"/>
                </a:solidFill>
              </a:rPr>
              <a:t>Fredersen</a:t>
            </a:r>
            <a:r>
              <a:rPr lang="hu-HU" sz="2400" b="1" dirty="0" smtClean="0">
                <a:solidFill>
                  <a:srgbClr val="C00000"/>
                </a:solidFill>
              </a:rPr>
              <a:t> </a:t>
            </a:r>
            <a:r>
              <a:rPr lang="hu-HU" sz="2400" dirty="0" smtClean="0"/>
              <a:t>= </a:t>
            </a:r>
            <a:r>
              <a:rPr lang="hu-HU" sz="2400" dirty="0" err="1" smtClean="0"/>
              <a:t>sein</a:t>
            </a:r>
            <a:r>
              <a:rPr lang="hu-HU" sz="2400" dirty="0" smtClean="0"/>
              <a:t> </a:t>
            </a:r>
            <a:r>
              <a:rPr lang="hu-HU" sz="2400" dirty="0" err="1" smtClean="0"/>
              <a:t>Sohn</a:t>
            </a:r>
            <a:r>
              <a:rPr lang="hu-HU" sz="2400" dirty="0"/>
              <a:t> </a:t>
            </a:r>
            <a:r>
              <a:rPr lang="hu-HU" sz="2400" dirty="0" smtClean="0"/>
              <a:t>(</a:t>
            </a:r>
            <a:r>
              <a:rPr lang="hu-HU" sz="2400" dirty="0" err="1" smtClean="0"/>
              <a:t>Jesus</a:t>
            </a:r>
            <a:r>
              <a:rPr lang="hu-HU" sz="2400" dirty="0" smtClean="0"/>
              <a:t>)</a:t>
            </a:r>
          </a:p>
          <a:p>
            <a:pPr marL="0" indent="0" algn="ctr">
              <a:buNone/>
            </a:pPr>
            <a:r>
              <a:rPr lang="hu-HU" sz="2400" b="1" dirty="0" smtClean="0">
                <a:solidFill>
                  <a:srgbClr val="C00000"/>
                </a:solidFill>
              </a:rPr>
              <a:t>Maria</a:t>
            </a:r>
            <a:r>
              <a:rPr lang="hu-HU" sz="2400" dirty="0" smtClean="0"/>
              <a:t> = </a:t>
            </a:r>
            <a:r>
              <a:rPr lang="hu-HU" sz="2400" dirty="0" err="1" smtClean="0"/>
              <a:t>Arbeiterin</a:t>
            </a:r>
            <a:r>
              <a:rPr lang="hu-HU" sz="2400" dirty="0"/>
              <a:t> </a:t>
            </a:r>
            <a:r>
              <a:rPr lang="hu-HU" sz="2400" dirty="0" smtClean="0"/>
              <a:t>(</a:t>
            </a:r>
            <a:r>
              <a:rPr lang="hu-HU" sz="2400" dirty="0" err="1" smtClean="0"/>
              <a:t>Jungfrau</a:t>
            </a:r>
            <a:r>
              <a:rPr lang="hu-HU" sz="2400" dirty="0" smtClean="0"/>
              <a:t> </a:t>
            </a:r>
            <a:r>
              <a:rPr lang="hu-HU" sz="2400" dirty="0" err="1" smtClean="0"/>
              <a:t>Maria</a:t>
            </a:r>
            <a:r>
              <a:rPr lang="hu-HU" sz="2400" dirty="0" smtClean="0"/>
              <a:t>)</a:t>
            </a:r>
          </a:p>
          <a:p>
            <a:pPr marL="0" indent="0" algn="ctr">
              <a:buNone/>
            </a:pPr>
            <a:r>
              <a:rPr lang="hu-HU" sz="2400" b="1" dirty="0" err="1" smtClean="0"/>
              <a:t>Rotwang</a:t>
            </a:r>
            <a:r>
              <a:rPr lang="hu-HU" sz="2400" dirty="0" smtClean="0"/>
              <a:t> = </a:t>
            </a:r>
            <a:r>
              <a:rPr lang="hu-HU" sz="2400" dirty="0" err="1" smtClean="0"/>
              <a:t>Erfinder</a:t>
            </a:r>
            <a:r>
              <a:rPr lang="hu-HU" sz="2400" dirty="0" smtClean="0"/>
              <a:t>, </a:t>
            </a:r>
            <a:r>
              <a:rPr lang="hu-HU" sz="2400" dirty="0" err="1" smtClean="0"/>
              <a:t>Schöpfer</a:t>
            </a:r>
            <a:r>
              <a:rPr lang="hu-HU" sz="2400" dirty="0" smtClean="0"/>
              <a:t> der </a:t>
            </a:r>
            <a:r>
              <a:rPr lang="hu-HU" sz="2400" b="1" dirty="0" err="1" smtClean="0">
                <a:solidFill>
                  <a:srgbClr val="C00000"/>
                </a:solidFill>
              </a:rPr>
              <a:t>Maschinen-Maria</a:t>
            </a:r>
            <a:r>
              <a:rPr lang="hu-HU" sz="2400" dirty="0"/>
              <a:t> </a:t>
            </a:r>
            <a:r>
              <a:rPr lang="hu-HU" sz="2400" dirty="0" smtClean="0"/>
              <a:t>(</a:t>
            </a:r>
            <a:r>
              <a:rPr lang="hu-HU" sz="2400" dirty="0" err="1" smtClean="0"/>
              <a:t>große</a:t>
            </a:r>
            <a:r>
              <a:rPr lang="hu-HU" sz="2400" dirty="0" smtClean="0"/>
              <a:t> </a:t>
            </a:r>
            <a:r>
              <a:rPr lang="hu-HU" sz="2400" dirty="0" err="1" smtClean="0"/>
              <a:t>Hure</a:t>
            </a:r>
            <a:r>
              <a:rPr lang="hu-HU" sz="2400" dirty="0" smtClean="0"/>
              <a:t> </a:t>
            </a:r>
            <a:r>
              <a:rPr lang="hu-HU" sz="2400" dirty="0" err="1" smtClean="0"/>
              <a:t>zu</a:t>
            </a:r>
            <a:r>
              <a:rPr lang="hu-HU" sz="2400" dirty="0" smtClean="0"/>
              <a:t> </a:t>
            </a:r>
            <a:r>
              <a:rPr lang="hu-HU" sz="2400" dirty="0" err="1" smtClean="0"/>
              <a:t>Babylon</a:t>
            </a:r>
            <a:r>
              <a:rPr lang="hu-HU" sz="2400" dirty="0" smtClean="0"/>
              <a:t>)</a:t>
            </a:r>
          </a:p>
          <a:p>
            <a:pPr marL="0" indent="0" algn="ctr">
              <a:buNone/>
            </a:pPr>
            <a:r>
              <a:rPr lang="hu-HU" sz="2400" b="1" dirty="0" smtClean="0"/>
              <a:t>Der </a:t>
            </a:r>
            <a:r>
              <a:rPr lang="hu-HU" sz="2400" b="1" dirty="0" err="1" smtClean="0"/>
              <a:t>Schmale</a:t>
            </a:r>
            <a:r>
              <a:rPr lang="hu-HU" sz="2400" b="1" dirty="0" smtClean="0"/>
              <a:t> </a:t>
            </a:r>
            <a:r>
              <a:rPr lang="hu-HU" sz="2400" dirty="0" smtClean="0"/>
              <a:t>= </a:t>
            </a:r>
            <a:r>
              <a:rPr lang="hu-HU" sz="2400" dirty="0" err="1" smtClean="0"/>
              <a:t>Joh</a:t>
            </a:r>
            <a:r>
              <a:rPr lang="hu-HU" sz="2400" dirty="0" smtClean="0"/>
              <a:t> </a:t>
            </a:r>
            <a:r>
              <a:rPr lang="hu-HU" sz="2400" dirty="0" err="1" smtClean="0"/>
              <a:t>Fredersons</a:t>
            </a:r>
            <a:r>
              <a:rPr lang="hu-HU" sz="2400" dirty="0" smtClean="0"/>
              <a:t> </a:t>
            </a:r>
            <a:r>
              <a:rPr lang="hu-HU" sz="2400" dirty="0" err="1" smtClean="0"/>
              <a:t>Privatdetektiv</a:t>
            </a:r>
            <a:endParaRPr lang="hu-HU" sz="2400" dirty="0" smtClean="0"/>
          </a:p>
          <a:p>
            <a:pPr marL="0" indent="0" algn="ctr">
              <a:buNone/>
            </a:pPr>
            <a:r>
              <a:rPr lang="hu-HU" sz="2400" b="1" dirty="0" err="1" smtClean="0"/>
              <a:t>Josaphat</a:t>
            </a:r>
            <a:r>
              <a:rPr lang="hu-HU" sz="2400" dirty="0" smtClean="0"/>
              <a:t> = </a:t>
            </a:r>
            <a:r>
              <a:rPr lang="hu-HU" sz="2400" dirty="0" err="1" smtClean="0"/>
              <a:t>Joh</a:t>
            </a:r>
            <a:r>
              <a:rPr lang="hu-HU" sz="2400" dirty="0" smtClean="0"/>
              <a:t> </a:t>
            </a:r>
            <a:r>
              <a:rPr lang="hu-HU" sz="2400" dirty="0" err="1" smtClean="0"/>
              <a:t>Fredersons</a:t>
            </a:r>
            <a:r>
              <a:rPr lang="hu-HU" sz="2400" dirty="0" smtClean="0"/>
              <a:t> </a:t>
            </a:r>
            <a:r>
              <a:rPr lang="hu-HU" sz="2400" dirty="0" err="1" smtClean="0"/>
              <a:t>Sekretär</a:t>
            </a:r>
            <a:r>
              <a:rPr lang="hu-HU" sz="2400" dirty="0" smtClean="0"/>
              <a:t>, </a:t>
            </a:r>
            <a:r>
              <a:rPr lang="hu-HU" sz="2400" dirty="0" err="1" smtClean="0"/>
              <a:t>dem</a:t>
            </a:r>
            <a:r>
              <a:rPr lang="hu-HU" sz="2400" dirty="0" smtClean="0"/>
              <a:t> </a:t>
            </a:r>
            <a:r>
              <a:rPr lang="hu-HU" sz="2400" dirty="0" err="1" smtClean="0"/>
              <a:t>er</a:t>
            </a:r>
            <a:r>
              <a:rPr lang="hu-HU" sz="2400" dirty="0" smtClean="0"/>
              <a:t> </a:t>
            </a:r>
            <a:r>
              <a:rPr lang="hu-HU" sz="2400" dirty="0" err="1" smtClean="0"/>
              <a:t>kündigt</a:t>
            </a:r>
            <a:endParaRPr lang="hu-HU" sz="2400" dirty="0" smtClean="0"/>
          </a:p>
          <a:p>
            <a:pPr marL="0" indent="0" algn="ctr">
              <a:buNone/>
            </a:pPr>
            <a:r>
              <a:rPr lang="hu-HU" sz="2400" b="1" dirty="0" err="1" smtClean="0"/>
              <a:t>Georgy</a:t>
            </a:r>
            <a:r>
              <a:rPr lang="hu-HU" sz="2400" dirty="0" smtClean="0"/>
              <a:t> = </a:t>
            </a:r>
            <a:r>
              <a:rPr lang="hu-HU" sz="2400" dirty="0" err="1" smtClean="0"/>
              <a:t>Arbeiter</a:t>
            </a:r>
            <a:r>
              <a:rPr lang="hu-HU" sz="2400" dirty="0" smtClean="0"/>
              <a:t> Nr. 1181, mit </a:t>
            </a:r>
            <a:r>
              <a:rPr lang="hu-HU" sz="2400" dirty="0" err="1" smtClean="0"/>
              <a:t>dem</a:t>
            </a:r>
            <a:r>
              <a:rPr lang="hu-HU" sz="2400" dirty="0" smtClean="0"/>
              <a:t> </a:t>
            </a:r>
            <a:r>
              <a:rPr lang="hu-HU" sz="2400" dirty="0" err="1" smtClean="0"/>
              <a:t>Freder</a:t>
            </a:r>
            <a:r>
              <a:rPr lang="hu-HU" sz="2400" dirty="0" smtClean="0"/>
              <a:t> </a:t>
            </a:r>
            <a:r>
              <a:rPr lang="hu-HU" sz="2400" dirty="0" err="1" smtClean="0"/>
              <a:t>Rollen</a:t>
            </a:r>
            <a:r>
              <a:rPr lang="hu-HU" sz="2400" dirty="0" smtClean="0"/>
              <a:t> </a:t>
            </a:r>
            <a:r>
              <a:rPr lang="hu-HU" sz="2400" dirty="0" err="1" smtClean="0"/>
              <a:t>wechselt</a:t>
            </a:r>
            <a:endParaRPr lang="hu-HU" sz="2400" dirty="0" smtClean="0"/>
          </a:p>
          <a:p>
            <a:pPr marL="0" indent="0" algn="ctr">
              <a:buNone/>
            </a:pPr>
            <a:r>
              <a:rPr lang="hu-HU" sz="2400" b="1" dirty="0" err="1" smtClean="0"/>
              <a:t>Grat</a:t>
            </a:r>
            <a:r>
              <a:rPr lang="hu-HU" sz="2400" dirty="0" smtClean="0"/>
              <a:t> = </a:t>
            </a:r>
            <a:r>
              <a:rPr lang="hu-HU" sz="2400" dirty="0" err="1" smtClean="0"/>
              <a:t>Wächter</a:t>
            </a:r>
            <a:r>
              <a:rPr lang="hu-HU" sz="2400" dirty="0" smtClean="0"/>
              <a:t> der </a:t>
            </a:r>
            <a:r>
              <a:rPr lang="hu-HU" sz="2400" dirty="0" err="1" smtClean="0"/>
              <a:t>Herz-Maschine</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673451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6826" y="1219139"/>
            <a:ext cx="10515600" cy="1325563"/>
          </a:xfrm>
        </p:spPr>
        <p:txBody>
          <a:bodyPr>
            <a:normAutofit/>
          </a:bodyPr>
          <a:lstStyle/>
          <a:p>
            <a:pPr algn="ctr"/>
            <a:r>
              <a:rPr lang="hu-HU" sz="3600" b="1" dirty="0" err="1" smtClean="0"/>
              <a:t>Drei</a:t>
            </a:r>
            <a:r>
              <a:rPr lang="hu-HU" sz="3600" b="1" dirty="0" smtClean="0"/>
              <a:t> Welten </a:t>
            </a:r>
            <a:r>
              <a:rPr lang="hu-HU" sz="3600" b="1" dirty="0" err="1" smtClean="0"/>
              <a:t>im</a:t>
            </a:r>
            <a:r>
              <a:rPr lang="hu-HU" sz="3600" b="1" dirty="0" smtClean="0"/>
              <a:t> Film</a:t>
            </a:r>
            <a:endParaRPr lang="hu-HU" sz="3600" b="1" dirty="0"/>
          </a:p>
        </p:txBody>
      </p:sp>
      <p:sp>
        <p:nvSpPr>
          <p:cNvPr id="3" name="Tartalom helye 2"/>
          <p:cNvSpPr>
            <a:spLocks noGrp="1"/>
          </p:cNvSpPr>
          <p:nvPr>
            <p:ph idx="1"/>
          </p:nvPr>
        </p:nvSpPr>
        <p:spPr>
          <a:xfrm>
            <a:off x="846826" y="2360462"/>
            <a:ext cx="10515600" cy="4351338"/>
          </a:xfrm>
        </p:spPr>
        <p:txBody>
          <a:bodyPr>
            <a:normAutofit fontScale="92500" lnSpcReduction="20000"/>
          </a:bodyPr>
          <a:lstStyle/>
          <a:p>
            <a:pPr marL="0" indent="0" algn="ctr">
              <a:buNone/>
            </a:pPr>
            <a:r>
              <a:rPr lang="hu-HU" sz="2600" b="1" dirty="0" err="1" smtClean="0"/>
              <a:t>Oben</a:t>
            </a:r>
            <a:r>
              <a:rPr lang="hu-HU" sz="2600" b="1" dirty="0" smtClean="0"/>
              <a:t> </a:t>
            </a:r>
            <a:r>
              <a:rPr lang="hu-HU" sz="2400" dirty="0" smtClean="0"/>
              <a:t>	</a:t>
            </a:r>
          </a:p>
          <a:p>
            <a:pPr marL="0" indent="0" algn="ctr">
              <a:buNone/>
            </a:pPr>
            <a:r>
              <a:rPr lang="hu-HU" sz="2400" dirty="0" err="1" smtClean="0"/>
              <a:t>Führung</a:t>
            </a:r>
            <a:r>
              <a:rPr lang="hu-HU" sz="2400" dirty="0" smtClean="0"/>
              <a:t>, „Klub der </a:t>
            </a:r>
            <a:r>
              <a:rPr lang="hu-HU" sz="2400" dirty="0" err="1" smtClean="0"/>
              <a:t>Söhne</a:t>
            </a:r>
            <a:r>
              <a:rPr lang="hu-HU" sz="2400" dirty="0" smtClean="0"/>
              <a:t>” – Luxus </a:t>
            </a:r>
            <a:r>
              <a:rPr lang="hu-HU" sz="2400" dirty="0" smtClean="0">
                <a:solidFill>
                  <a:srgbClr val="C00000"/>
                </a:solidFill>
              </a:rPr>
              <a:t>KOPF</a:t>
            </a:r>
          </a:p>
          <a:p>
            <a:pPr marL="0" indent="0" algn="ctr">
              <a:buNone/>
            </a:pPr>
            <a:r>
              <a:rPr lang="hu-HU" sz="2400" b="1" dirty="0" smtClean="0"/>
              <a:t>↕</a:t>
            </a:r>
            <a:endParaRPr lang="hu-HU" sz="2400" b="1" dirty="0" smtClean="0"/>
          </a:p>
          <a:p>
            <a:pPr marL="0" indent="0" algn="ctr">
              <a:buNone/>
            </a:pPr>
            <a:r>
              <a:rPr lang="hu-HU" sz="2600" b="1" dirty="0" err="1" smtClean="0"/>
              <a:t>Mitte</a:t>
            </a:r>
            <a:endParaRPr lang="hu-HU" sz="2600" b="1" dirty="0"/>
          </a:p>
          <a:p>
            <a:pPr marL="0" indent="0" algn="ctr">
              <a:buNone/>
            </a:pPr>
            <a:r>
              <a:rPr lang="hu-HU" sz="2400" dirty="0" smtClean="0"/>
              <a:t>Maria (</a:t>
            </a:r>
            <a:r>
              <a:rPr lang="hu-HU" sz="2400" dirty="0" err="1" smtClean="0"/>
              <a:t>unten</a:t>
            </a:r>
            <a:r>
              <a:rPr lang="hu-HU" sz="2400" dirty="0" smtClean="0"/>
              <a:t>)∞ </a:t>
            </a:r>
            <a:r>
              <a:rPr lang="hu-HU" sz="2400" dirty="0" err="1" smtClean="0"/>
              <a:t>Freder</a:t>
            </a:r>
            <a:r>
              <a:rPr lang="hu-HU" sz="2400" dirty="0" smtClean="0"/>
              <a:t> (</a:t>
            </a:r>
            <a:r>
              <a:rPr lang="hu-HU" sz="2400" dirty="0" err="1" smtClean="0"/>
              <a:t>oben</a:t>
            </a:r>
            <a:r>
              <a:rPr lang="hu-HU" sz="2400" dirty="0" smtClean="0"/>
              <a:t>) </a:t>
            </a:r>
            <a:r>
              <a:rPr lang="hu-HU" sz="2400" dirty="0" smtClean="0">
                <a:solidFill>
                  <a:srgbClr val="C00000"/>
                </a:solidFill>
              </a:rPr>
              <a:t>HERZ</a:t>
            </a:r>
          </a:p>
          <a:p>
            <a:pPr marL="0" indent="0" algn="ctr">
              <a:buNone/>
            </a:pPr>
            <a:r>
              <a:rPr lang="hu-HU" sz="2400" b="1" dirty="0" smtClean="0"/>
              <a:t>↕</a:t>
            </a:r>
            <a:endParaRPr lang="hu-HU" sz="2400" b="1" dirty="0" smtClean="0"/>
          </a:p>
          <a:p>
            <a:pPr marL="0" indent="0" algn="ctr">
              <a:buNone/>
            </a:pPr>
            <a:r>
              <a:rPr lang="hu-HU" sz="2600" b="1" dirty="0" err="1" smtClean="0"/>
              <a:t>Unterstadt</a:t>
            </a:r>
            <a:endParaRPr lang="hu-HU" sz="2600" b="1" dirty="0"/>
          </a:p>
          <a:p>
            <a:pPr marL="0" indent="0" algn="ctr">
              <a:buNone/>
            </a:pPr>
            <a:r>
              <a:rPr lang="hu-HU" sz="2400" dirty="0" err="1" smtClean="0"/>
              <a:t>Maschinen</a:t>
            </a:r>
            <a:r>
              <a:rPr lang="hu-HU" sz="2400" dirty="0" smtClean="0"/>
              <a:t>, </a:t>
            </a:r>
            <a:r>
              <a:rPr lang="hu-HU" sz="2400" dirty="0" err="1" smtClean="0"/>
              <a:t>Arbeiter</a:t>
            </a:r>
            <a:r>
              <a:rPr lang="hu-HU" sz="2400" dirty="0" smtClean="0"/>
              <a:t> </a:t>
            </a:r>
            <a:r>
              <a:rPr lang="hu-HU" sz="2400" dirty="0" smtClean="0">
                <a:solidFill>
                  <a:srgbClr val="C00000"/>
                </a:solidFill>
              </a:rPr>
              <a:t>HAND</a:t>
            </a:r>
          </a:p>
          <a:p>
            <a:endParaRPr lang="hu-HU" sz="2400" dirty="0"/>
          </a:p>
          <a:p>
            <a:pPr marL="0" indent="0">
              <a:buNone/>
            </a:pPr>
            <a:endParaRPr lang="hu-HU" sz="2400" dirty="0" smtClean="0"/>
          </a:p>
          <a:p>
            <a:pPr marL="0" indent="0" algn="ctr">
              <a:buNone/>
            </a:pPr>
            <a:r>
              <a:rPr lang="hu-HU" sz="2400" dirty="0" err="1" smtClean="0"/>
              <a:t>Freder</a:t>
            </a:r>
            <a:r>
              <a:rPr lang="hu-HU" sz="2400" dirty="0" smtClean="0"/>
              <a:t> </a:t>
            </a:r>
            <a:r>
              <a:rPr lang="hu-HU" sz="2400" dirty="0" err="1" smtClean="0"/>
              <a:t>Fredersen</a:t>
            </a:r>
            <a:r>
              <a:rPr lang="hu-HU" sz="2400" dirty="0" smtClean="0"/>
              <a:t> (</a:t>
            </a:r>
            <a:r>
              <a:rPr lang="hu-HU" sz="2400" dirty="0" err="1" smtClean="0">
                <a:solidFill>
                  <a:srgbClr val="C00000"/>
                </a:solidFill>
              </a:rPr>
              <a:t>Herz</a:t>
            </a:r>
            <a:r>
              <a:rPr lang="hu-HU" sz="2400" dirty="0" smtClean="0"/>
              <a:t>/</a:t>
            </a:r>
            <a:r>
              <a:rPr lang="hu-HU" sz="2400" dirty="0" err="1" smtClean="0"/>
              <a:t>Jesus</a:t>
            </a:r>
            <a:r>
              <a:rPr lang="hu-HU" sz="2400" dirty="0" smtClean="0"/>
              <a:t>) </a:t>
            </a:r>
            <a:r>
              <a:rPr lang="hu-HU" sz="2400" dirty="0" err="1" smtClean="0">
                <a:solidFill>
                  <a:srgbClr val="C00000"/>
                </a:solidFill>
              </a:rPr>
              <a:t>verbindet</a:t>
            </a:r>
            <a:r>
              <a:rPr lang="hu-HU" sz="2400" dirty="0" smtClean="0"/>
              <a:t> die </a:t>
            </a:r>
            <a:r>
              <a:rPr lang="hu-HU" sz="2400" dirty="0" err="1" smtClean="0"/>
              <a:t>obere</a:t>
            </a:r>
            <a:r>
              <a:rPr lang="hu-HU" sz="2400" dirty="0" smtClean="0"/>
              <a:t> Welt (</a:t>
            </a:r>
            <a:r>
              <a:rPr lang="hu-HU" sz="2400" dirty="0" err="1" smtClean="0">
                <a:solidFill>
                  <a:srgbClr val="C00000"/>
                </a:solidFill>
              </a:rPr>
              <a:t>Kopf</a:t>
            </a:r>
            <a:r>
              <a:rPr lang="hu-HU" sz="2400" dirty="0" smtClean="0"/>
              <a:t>/</a:t>
            </a:r>
            <a:r>
              <a:rPr lang="hu-HU" sz="2400" dirty="0" err="1" smtClean="0"/>
              <a:t>Vater</a:t>
            </a:r>
            <a:r>
              <a:rPr lang="hu-HU" sz="2400" dirty="0" smtClean="0"/>
              <a:t>) </a:t>
            </a:r>
            <a:r>
              <a:rPr lang="hu-HU" sz="2400" dirty="0" err="1" smtClean="0"/>
              <a:t>Joh</a:t>
            </a:r>
            <a:r>
              <a:rPr lang="hu-HU" sz="2400" dirty="0" smtClean="0"/>
              <a:t> </a:t>
            </a:r>
            <a:r>
              <a:rPr lang="hu-HU" sz="2400" dirty="0" err="1" smtClean="0"/>
              <a:t>Fredersen</a:t>
            </a:r>
            <a:r>
              <a:rPr lang="hu-HU" sz="2400" dirty="0" smtClean="0"/>
              <a:t> </a:t>
            </a:r>
            <a:r>
              <a:rPr lang="hu-HU" sz="2400" dirty="0" smtClean="0">
                <a:solidFill>
                  <a:srgbClr val="C00000"/>
                </a:solidFill>
              </a:rPr>
              <a:t>und</a:t>
            </a:r>
            <a:r>
              <a:rPr lang="hu-HU" sz="2400" dirty="0" smtClean="0"/>
              <a:t> die </a:t>
            </a:r>
            <a:r>
              <a:rPr lang="hu-HU" sz="2400" dirty="0" err="1" smtClean="0"/>
              <a:t>Unterstadt</a:t>
            </a:r>
            <a:r>
              <a:rPr lang="hu-HU" sz="2400" dirty="0" smtClean="0"/>
              <a:t> (</a:t>
            </a:r>
            <a:r>
              <a:rPr lang="hu-HU" sz="2400" dirty="0" err="1" smtClean="0">
                <a:solidFill>
                  <a:srgbClr val="C00000"/>
                </a:solidFill>
              </a:rPr>
              <a:t>Hand</a:t>
            </a:r>
            <a:r>
              <a:rPr lang="hu-HU" sz="2400" dirty="0" smtClean="0"/>
              <a:t>/</a:t>
            </a:r>
            <a:r>
              <a:rPr lang="hu-HU" sz="2400" dirty="0" err="1" smtClean="0"/>
              <a:t>Arbeiter</a:t>
            </a:r>
            <a:r>
              <a:rPr lang="hu-HU" sz="2400" dirty="0" smtClean="0"/>
              <a:t>)</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854020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69188" y="1236393"/>
            <a:ext cx="10515600" cy="1325563"/>
          </a:xfrm>
        </p:spPr>
        <p:txBody>
          <a:bodyPr>
            <a:normAutofit/>
          </a:bodyPr>
          <a:lstStyle/>
          <a:p>
            <a:pPr algn="ctr"/>
            <a:r>
              <a:rPr lang="hu-HU" sz="3600" b="1" dirty="0" err="1" smtClean="0"/>
              <a:t>Drei</a:t>
            </a:r>
            <a:r>
              <a:rPr lang="hu-HU" sz="3600" b="1" dirty="0" smtClean="0"/>
              <a:t> </a:t>
            </a:r>
            <a:r>
              <a:rPr lang="hu-HU" sz="3600" b="1" dirty="0" err="1" smtClean="0"/>
              <a:t>Teile</a:t>
            </a:r>
            <a:r>
              <a:rPr lang="hu-HU" sz="3600" b="1" dirty="0" smtClean="0"/>
              <a:t> des </a:t>
            </a:r>
            <a:r>
              <a:rPr lang="hu-HU" sz="3600" b="1" dirty="0" err="1" smtClean="0"/>
              <a:t>gigantischen</a:t>
            </a:r>
            <a:r>
              <a:rPr lang="hu-HU" sz="3600" b="1" dirty="0" smtClean="0"/>
              <a:t> </a:t>
            </a:r>
            <a:r>
              <a:rPr lang="hu-HU" sz="3600" b="1" dirty="0" err="1" smtClean="0"/>
              <a:t>Films</a:t>
            </a:r>
            <a:endParaRPr lang="hu-HU" sz="3600" b="1" dirty="0"/>
          </a:p>
        </p:txBody>
      </p:sp>
      <p:sp>
        <p:nvSpPr>
          <p:cNvPr id="3" name="Tartalom helye 2"/>
          <p:cNvSpPr>
            <a:spLocks noGrp="1"/>
          </p:cNvSpPr>
          <p:nvPr>
            <p:ph idx="1"/>
          </p:nvPr>
        </p:nvSpPr>
        <p:spPr>
          <a:xfrm>
            <a:off x="769188" y="2696893"/>
            <a:ext cx="10515600" cy="4351338"/>
          </a:xfrm>
        </p:spPr>
        <p:txBody>
          <a:bodyPr/>
          <a:lstStyle/>
          <a:p>
            <a:pPr marL="0" indent="0" algn="ctr">
              <a:buNone/>
            </a:pPr>
            <a:r>
              <a:rPr lang="hu-HU" b="1" dirty="0" err="1" smtClean="0"/>
              <a:t>Auftakt</a:t>
            </a:r>
            <a:r>
              <a:rPr lang="hu-HU" sz="2400" b="1" dirty="0" smtClean="0"/>
              <a:t> </a:t>
            </a:r>
            <a:r>
              <a:rPr lang="hu-HU" sz="2400" dirty="0" smtClean="0"/>
              <a:t>(66 </a:t>
            </a:r>
            <a:r>
              <a:rPr lang="hu-HU" sz="2400" dirty="0" err="1" smtClean="0"/>
              <a:t>Minuten</a:t>
            </a:r>
            <a:r>
              <a:rPr lang="hu-HU" sz="2400" dirty="0" smtClean="0"/>
              <a:t>)</a:t>
            </a:r>
          </a:p>
          <a:p>
            <a:pPr marL="0" indent="0" algn="ctr">
              <a:buNone/>
            </a:pPr>
            <a:r>
              <a:rPr lang="hu-HU" b="1" dirty="0" err="1" smtClean="0"/>
              <a:t>Zwischenspiel</a:t>
            </a:r>
            <a:r>
              <a:rPr lang="hu-HU" b="1" dirty="0" smtClean="0"/>
              <a:t> </a:t>
            </a:r>
            <a:r>
              <a:rPr lang="hu-HU" sz="2400" dirty="0" smtClean="0"/>
              <a:t>(28 </a:t>
            </a:r>
            <a:r>
              <a:rPr lang="hu-HU" sz="2400" dirty="0" err="1" smtClean="0"/>
              <a:t>Minuten</a:t>
            </a:r>
            <a:r>
              <a:rPr lang="hu-HU" sz="2400" dirty="0" smtClean="0"/>
              <a:t>) = 146 </a:t>
            </a:r>
            <a:r>
              <a:rPr lang="hu-HU" sz="2400" dirty="0" err="1" smtClean="0"/>
              <a:t>Minuten</a:t>
            </a:r>
            <a:r>
              <a:rPr lang="hu-HU" sz="2400" dirty="0" smtClean="0"/>
              <a:t> </a:t>
            </a:r>
            <a:r>
              <a:rPr lang="hu-HU" sz="2400" dirty="0" err="1" smtClean="0"/>
              <a:t>Spielzeit</a:t>
            </a:r>
            <a:endParaRPr lang="hu-HU" sz="2400" dirty="0" smtClean="0"/>
          </a:p>
          <a:p>
            <a:pPr marL="0" indent="0" algn="ctr">
              <a:buNone/>
            </a:pPr>
            <a:r>
              <a:rPr lang="hu-HU" b="1" dirty="0" err="1" smtClean="0"/>
              <a:t>Furioso</a:t>
            </a:r>
            <a:r>
              <a:rPr lang="hu-HU" dirty="0" smtClean="0"/>
              <a:t> </a:t>
            </a:r>
            <a:r>
              <a:rPr lang="hu-HU" sz="2400" dirty="0" smtClean="0"/>
              <a:t>(52 </a:t>
            </a:r>
            <a:r>
              <a:rPr lang="hu-HU" sz="2400" dirty="0" err="1" smtClean="0"/>
              <a:t>Minuten</a:t>
            </a:r>
            <a:r>
              <a:rPr lang="hu-HU" sz="2400" dirty="0" smtClean="0"/>
              <a:t>)</a:t>
            </a:r>
          </a:p>
          <a:p>
            <a:endParaRPr lang="hu-HU" sz="2400" dirty="0" smtClean="0"/>
          </a:p>
          <a:p>
            <a:pPr marL="0" indent="0" algn="ctr">
              <a:buNone/>
            </a:pPr>
            <a:endParaRPr lang="hu-HU" sz="2400" dirty="0" smtClean="0"/>
          </a:p>
          <a:p>
            <a:pPr marL="0" indent="0" algn="ctr">
              <a:buNone/>
            </a:pPr>
            <a:r>
              <a:rPr lang="hu-HU" sz="2400" dirty="0" smtClean="0"/>
              <a:t>Der Film (</a:t>
            </a:r>
            <a:r>
              <a:rPr lang="hu-HU" sz="2400" dirty="0" err="1" smtClean="0"/>
              <a:t>Rohmaterial</a:t>
            </a:r>
            <a:r>
              <a:rPr lang="hu-HU" sz="2400" dirty="0" smtClean="0"/>
              <a:t>) </a:t>
            </a:r>
            <a:r>
              <a:rPr lang="hu-HU" sz="2400" dirty="0" err="1" smtClean="0"/>
              <a:t>ist</a:t>
            </a:r>
            <a:r>
              <a:rPr lang="hu-HU" sz="2400" dirty="0" smtClean="0"/>
              <a:t> </a:t>
            </a:r>
            <a:r>
              <a:rPr lang="hu-HU" sz="2400" dirty="0" err="1" smtClean="0"/>
              <a:t>mehr</a:t>
            </a:r>
            <a:r>
              <a:rPr lang="hu-HU" sz="2400" dirty="0" smtClean="0"/>
              <a:t> </a:t>
            </a:r>
            <a:r>
              <a:rPr lang="hu-HU" sz="2400" dirty="0" err="1" smtClean="0"/>
              <a:t>als</a:t>
            </a:r>
            <a:r>
              <a:rPr lang="hu-HU" sz="2400" dirty="0" smtClean="0"/>
              <a:t> 600 km </a:t>
            </a:r>
            <a:r>
              <a:rPr lang="hu-HU" sz="2400" dirty="0" err="1" smtClean="0"/>
              <a:t>lang</a:t>
            </a:r>
            <a:r>
              <a:rPr lang="hu-HU" sz="2400" dirty="0" smtClean="0"/>
              <a:t> (350 </a:t>
            </a:r>
            <a:r>
              <a:rPr lang="hu-HU" sz="2400" dirty="0" err="1" smtClean="0"/>
              <a:t>Stunden</a:t>
            </a:r>
            <a:r>
              <a:rPr lang="hu-HU" sz="2400" dirty="0" smtClean="0"/>
              <a:t> </a:t>
            </a:r>
            <a:r>
              <a:rPr lang="hu-HU" sz="2400" dirty="0" err="1" smtClean="0"/>
              <a:t>Spielzeit</a:t>
            </a:r>
            <a:r>
              <a:rPr lang="hu-HU" sz="2400" dirty="0" smtClean="0"/>
              <a:t>)</a:t>
            </a:r>
          </a:p>
          <a:p>
            <a:pPr marL="0" indent="0" algn="ctr">
              <a:buNone/>
            </a:pPr>
            <a:r>
              <a:rPr lang="hu-HU" sz="2400" dirty="0" smtClean="0"/>
              <a:t>27.000 </a:t>
            </a:r>
            <a:r>
              <a:rPr lang="hu-HU" sz="2400" dirty="0" err="1" smtClean="0"/>
              <a:t>Kompassen</a:t>
            </a:r>
            <a:r>
              <a:rPr lang="hu-HU" sz="2400" dirty="0" smtClean="0"/>
              <a:t> (</a:t>
            </a:r>
            <a:r>
              <a:rPr lang="hu-HU" sz="2400" dirty="0" err="1" smtClean="0"/>
              <a:t>Statisten</a:t>
            </a:r>
            <a:r>
              <a:rPr lang="hu-HU" sz="2400" dirty="0" smtClean="0"/>
              <a:t>)</a:t>
            </a:r>
          </a:p>
          <a:p>
            <a:pPr marL="0" indent="0" algn="ctr">
              <a:buNone/>
            </a:pPr>
            <a:r>
              <a:rPr lang="hu-HU" sz="2400" dirty="0" smtClean="0"/>
              <a:t>310 </a:t>
            </a:r>
            <a:r>
              <a:rPr lang="hu-HU" sz="2400" dirty="0" err="1" smtClean="0"/>
              <a:t>Tage</a:t>
            </a:r>
            <a:r>
              <a:rPr lang="hu-HU" sz="2400" dirty="0" smtClean="0"/>
              <a:t> + 60 </a:t>
            </a:r>
            <a:r>
              <a:rPr lang="hu-HU" sz="2400" dirty="0" err="1" smtClean="0"/>
              <a:t>Nächte</a:t>
            </a:r>
            <a:r>
              <a:rPr lang="hu-HU" sz="2400" dirty="0" smtClean="0"/>
              <a:t> </a:t>
            </a:r>
            <a:r>
              <a:rPr lang="hu-HU" sz="2400" dirty="0" err="1" smtClean="0"/>
              <a:t>Drehzeit</a:t>
            </a:r>
            <a:endParaRPr lang="hu-HU" sz="2400" dirty="0" smtClean="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118785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227766"/>
            <a:ext cx="10515600" cy="1325563"/>
          </a:xfrm>
        </p:spPr>
        <p:txBody>
          <a:bodyPr>
            <a:normAutofit/>
          </a:bodyPr>
          <a:lstStyle/>
          <a:p>
            <a:pPr algn="ctr"/>
            <a:r>
              <a:rPr lang="hu-HU" sz="3600" b="1" dirty="0" smtClean="0"/>
              <a:t>„</a:t>
            </a:r>
            <a:r>
              <a:rPr lang="hu-HU" sz="3600" b="1" dirty="0" err="1" smtClean="0"/>
              <a:t>Topographical</a:t>
            </a:r>
            <a:r>
              <a:rPr lang="hu-HU" sz="3600" b="1" dirty="0" smtClean="0"/>
              <a:t> </a:t>
            </a:r>
            <a:r>
              <a:rPr lang="hu-HU" sz="3600" b="1" dirty="0" err="1" smtClean="0"/>
              <a:t>turn</a:t>
            </a:r>
            <a:r>
              <a:rPr lang="hu-HU" sz="3600" b="1" dirty="0" smtClean="0"/>
              <a:t>”</a:t>
            </a:r>
            <a:endParaRPr lang="hu-HU" sz="3600" b="1" dirty="0"/>
          </a:p>
        </p:txBody>
      </p:sp>
      <p:sp>
        <p:nvSpPr>
          <p:cNvPr id="3" name="Tartalom helye 2"/>
          <p:cNvSpPr>
            <a:spLocks noGrp="1"/>
          </p:cNvSpPr>
          <p:nvPr>
            <p:ph idx="1"/>
          </p:nvPr>
        </p:nvSpPr>
        <p:spPr>
          <a:xfrm>
            <a:off x="838200" y="2733869"/>
            <a:ext cx="10515600" cy="3443094"/>
          </a:xfrm>
        </p:spPr>
        <p:txBody>
          <a:bodyPr>
            <a:normAutofit/>
          </a:bodyPr>
          <a:lstStyle/>
          <a:p>
            <a:pPr marL="0" indent="0" algn="ctr">
              <a:buNone/>
            </a:pPr>
            <a:r>
              <a:rPr lang="hu-HU" sz="2400" dirty="0" smtClean="0"/>
              <a:t>Die </a:t>
            </a:r>
            <a:r>
              <a:rPr lang="hu-HU" sz="2400" b="1" dirty="0" err="1" smtClean="0"/>
              <a:t>Moderne</a:t>
            </a:r>
            <a:r>
              <a:rPr lang="hu-HU" sz="2400" dirty="0" smtClean="0"/>
              <a:t> </a:t>
            </a:r>
            <a:r>
              <a:rPr lang="hu-HU" sz="2400" dirty="0" err="1" smtClean="0"/>
              <a:t>interessiert</a:t>
            </a:r>
            <a:r>
              <a:rPr lang="hu-HU" sz="2400" dirty="0" smtClean="0"/>
              <a:t> </a:t>
            </a:r>
            <a:r>
              <a:rPr lang="hu-HU" sz="2400" dirty="0" err="1" smtClean="0"/>
              <a:t>sich</a:t>
            </a:r>
            <a:r>
              <a:rPr lang="hu-HU" sz="2400" dirty="0" smtClean="0"/>
              <a:t> </a:t>
            </a:r>
            <a:r>
              <a:rPr lang="hu-HU" sz="2400" dirty="0" err="1" smtClean="0"/>
              <a:t>für</a:t>
            </a:r>
            <a:r>
              <a:rPr lang="hu-HU" sz="2400" dirty="0" smtClean="0"/>
              <a:t> </a:t>
            </a:r>
            <a:r>
              <a:rPr lang="hu-HU" sz="2400" dirty="0" err="1" smtClean="0"/>
              <a:t>die</a:t>
            </a:r>
            <a:r>
              <a:rPr lang="hu-HU" sz="2400" dirty="0" smtClean="0"/>
              <a:t> </a:t>
            </a:r>
            <a:r>
              <a:rPr lang="hu-HU" sz="2400" b="1" dirty="0" smtClean="0"/>
              <a:t>ZEIT</a:t>
            </a:r>
            <a:r>
              <a:rPr lang="hu-HU" sz="2400" dirty="0" smtClean="0"/>
              <a:t> –</a:t>
            </a:r>
          </a:p>
          <a:p>
            <a:pPr marL="0" indent="0" algn="ctr">
              <a:buNone/>
            </a:pPr>
            <a:r>
              <a:rPr lang="hu-HU" sz="2400" dirty="0" err="1" smtClean="0"/>
              <a:t>die</a:t>
            </a:r>
            <a:r>
              <a:rPr lang="hu-HU" sz="2400" dirty="0" smtClean="0"/>
              <a:t> </a:t>
            </a:r>
            <a:r>
              <a:rPr lang="hu-HU" sz="2400" b="1" dirty="0" err="1" smtClean="0"/>
              <a:t>Postmoderne</a:t>
            </a:r>
            <a:r>
              <a:rPr lang="hu-HU" sz="2400" dirty="0" smtClean="0"/>
              <a:t> </a:t>
            </a:r>
            <a:r>
              <a:rPr lang="hu-HU" sz="2400" dirty="0" err="1" smtClean="0"/>
              <a:t>für</a:t>
            </a:r>
            <a:r>
              <a:rPr lang="hu-HU" sz="2400" dirty="0" smtClean="0"/>
              <a:t> den </a:t>
            </a:r>
            <a:r>
              <a:rPr lang="hu-HU" sz="2400" b="1" dirty="0" smtClean="0"/>
              <a:t>RAUM</a:t>
            </a:r>
          </a:p>
          <a:p>
            <a:pPr marL="0" indent="0" algn="ctr">
              <a:buNone/>
            </a:pPr>
            <a:r>
              <a:rPr lang="hu-HU" sz="2400" dirty="0" smtClean="0"/>
              <a:t>(</a:t>
            </a:r>
            <a:r>
              <a:rPr lang="hu-HU" sz="2400" dirty="0" err="1" smtClean="0"/>
              <a:t>Tourismus</a:t>
            </a:r>
            <a:r>
              <a:rPr lang="hu-HU" sz="2400" dirty="0" smtClean="0"/>
              <a:t>, </a:t>
            </a:r>
            <a:r>
              <a:rPr lang="hu-HU" sz="2400" dirty="0" err="1" smtClean="0"/>
              <a:t>ökologische</a:t>
            </a:r>
            <a:r>
              <a:rPr lang="hu-HU" sz="2400" dirty="0" smtClean="0"/>
              <a:t> </a:t>
            </a:r>
            <a:r>
              <a:rPr lang="hu-HU" sz="2400" dirty="0" err="1" smtClean="0"/>
              <a:t>Gefahren</a:t>
            </a:r>
            <a:r>
              <a:rPr lang="hu-HU" sz="2400" dirty="0" smtClean="0"/>
              <a:t>, </a:t>
            </a:r>
            <a:r>
              <a:rPr lang="hu-HU" sz="2400" dirty="0" err="1" smtClean="0"/>
              <a:t>virtuelle</a:t>
            </a:r>
            <a:r>
              <a:rPr lang="hu-HU" sz="2400" dirty="0" smtClean="0"/>
              <a:t> </a:t>
            </a:r>
            <a:r>
              <a:rPr lang="hu-HU" sz="2400" dirty="0" err="1" smtClean="0"/>
              <a:t>Räume</a:t>
            </a:r>
            <a:r>
              <a:rPr lang="hu-HU" sz="2400" dirty="0" smtClean="0"/>
              <a:t> </a:t>
            </a:r>
            <a:r>
              <a:rPr lang="hu-HU" sz="2400" dirty="0" err="1" smtClean="0"/>
              <a:t>ec</a:t>
            </a:r>
            <a:r>
              <a:rPr lang="hu-HU" sz="2400" dirty="0" smtClean="0"/>
              <a:t>.) →„</a:t>
            </a:r>
            <a:r>
              <a:rPr lang="hu-HU" sz="2400" dirty="0" err="1" smtClean="0"/>
              <a:t>topographical</a:t>
            </a:r>
            <a:r>
              <a:rPr lang="hu-HU" sz="2400" dirty="0" smtClean="0"/>
              <a:t> </a:t>
            </a:r>
            <a:r>
              <a:rPr lang="hu-HU" sz="2400" dirty="0" err="1" smtClean="0"/>
              <a:t>turn</a:t>
            </a:r>
            <a:r>
              <a:rPr lang="hu-HU" sz="2400" dirty="0" smtClean="0"/>
              <a:t>”</a:t>
            </a:r>
            <a:endParaRPr lang="hu-HU" sz="2400" dirty="0"/>
          </a:p>
          <a:p>
            <a:pPr marL="0" indent="0">
              <a:buNone/>
            </a:pPr>
            <a:endParaRPr lang="hu-HU" sz="2400" dirty="0" smtClean="0"/>
          </a:p>
          <a:p>
            <a:pPr marL="0" indent="0" algn="ctr">
              <a:buNone/>
            </a:pPr>
            <a:r>
              <a:rPr lang="hu-HU" sz="2400" dirty="0" err="1" smtClean="0"/>
              <a:t>durch</a:t>
            </a:r>
            <a:r>
              <a:rPr lang="hu-HU" sz="2400" dirty="0" smtClean="0"/>
              <a:t> </a:t>
            </a:r>
            <a:r>
              <a:rPr lang="hu-HU" sz="2400" dirty="0" err="1" smtClean="0"/>
              <a:t>die</a:t>
            </a:r>
            <a:r>
              <a:rPr lang="hu-HU" sz="2400" dirty="0" smtClean="0"/>
              <a:t> </a:t>
            </a:r>
            <a:r>
              <a:rPr lang="hu-HU" sz="2400" dirty="0" err="1" smtClean="0"/>
              <a:t>Technik</a:t>
            </a:r>
            <a:r>
              <a:rPr lang="hu-HU" sz="2400" dirty="0" smtClean="0"/>
              <a:t> (</a:t>
            </a:r>
            <a:r>
              <a:rPr lang="hu-HU" sz="2400" dirty="0" err="1" smtClean="0"/>
              <a:t>Eisenbahn</a:t>
            </a:r>
            <a:r>
              <a:rPr lang="hu-HU" sz="2400" dirty="0" smtClean="0"/>
              <a:t>, </a:t>
            </a:r>
            <a:r>
              <a:rPr lang="hu-HU" sz="2400" dirty="0" err="1" smtClean="0"/>
              <a:t>Flugzeug</a:t>
            </a:r>
            <a:r>
              <a:rPr lang="hu-HU" sz="2400" dirty="0" smtClean="0"/>
              <a:t> etc.) </a:t>
            </a:r>
            <a:r>
              <a:rPr lang="hu-HU" sz="2400" dirty="0" err="1" smtClean="0"/>
              <a:t>Veränderung</a:t>
            </a:r>
            <a:r>
              <a:rPr lang="hu-HU" sz="2400" dirty="0" smtClean="0"/>
              <a:t> </a:t>
            </a:r>
            <a:r>
              <a:rPr lang="hu-HU" sz="2400" dirty="0" err="1" smtClean="0"/>
              <a:t>nicht</a:t>
            </a:r>
            <a:r>
              <a:rPr lang="hu-HU" sz="2400" dirty="0" smtClean="0"/>
              <a:t> </a:t>
            </a:r>
            <a:r>
              <a:rPr lang="hu-HU" sz="2400" dirty="0" err="1" smtClean="0"/>
              <a:t>nur</a:t>
            </a:r>
            <a:r>
              <a:rPr lang="hu-HU" sz="2400" dirty="0" smtClean="0"/>
              <a:t> der </a:t>
            </a:r>
            <a:r>
              <a:rPr lang="hu-HU" sz="2400" dirty="0" err="1" smtClean="0"/>
              <a:t>Zeitwahrnehmung</a:t>
            </a:r>
            <a:r>
              <a:rPr lang="hu-HU" sz="2400" dirty="0" smtClean="0"/>
              <a:t>, </a:t>
            </a:r>
            <a:r>
              <a:rPr lang="hu-HU" sz="2400" dirty="0" err="1" smtClean="0"/>
              <a:t>sondern</a:t>
            </a:r>
            <a:r>
              <a:rPr lang="hu-HU" sz="2400" dirty="0" smtClean="0"/>
              <a:t> </a:t>
            </a:r>
            <a:r>
              <a:rPr lang="hu-HU" sz="2400" dirty="0" err="1" smtClean="0"/>
              <a:t>auch</a:t>
            </a:r>
            <a:r>
              <a:rPr lang="hu-HU" sz="2400" dirty="0" smtClean="0"/>
              <a:t> des </a:t>
            </a:r>
            <a:r>
              <a:rPr lang="hu-HU" sz="2400" dirty="0" err="1" smtClean="0"/>
              <a:t>Raumerlebens</a:t>
            </a:r>
            <a:endParaRPr lang="hu-HU" sz="2400"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251401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4256" y="2590741"/>
            <a:ext cx="10515600" cy="1325563"/>
          </a:xfrm>
        </p:spPr>
        <p:txBody>
          <a:bodyPr/>
          <a:lstStyle/>
          <a:p>
            <a:pPr algn="ctr"/>
            <a:r>
              <a:rPr lang="hu-HU" dirty="0" smtClean="0"/>
              <a:t>Die </a:t>
            </a:r>
            <a:r>
              <a:rPr lang="hu-HU" dirty="0" err="1" smtClean="0"/>
              <a:t>Handlung</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087297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797" y="0"/>
            <a:ext cx="9430405" cy="6858000"/>
          </a:xfrm>
          <a:prstGeom prst="rect">
            <a:avLst/>
          </a:prstGeom>
        </p:spPr>
      </p:pic>
      <p:sp>
        <p:nvSpPr>
          <p:cNvPr id="6" name="Cím 5"/>
          <p:cNvSpPr>
            <a:spLocks noGrp="1"/>
          </p:cNvSpPr>
          <p:nvPr>
            <p:ph type="title"/>
          </p:nvPr>
        </p:nvSpPr>
        <p:spPr>
          <a:xfrm>
            <a:off x="838200" y="365125"/>
            <a:ext cx="10515600" cy="2750034"/>
          </a:xfrm>
        </p:spPr>
        <p:txBody>
          <a:bodyPr>
            <a:normAutofit/>
          </a:bodyPr>
          <a:lstStyle/>
          <a:p>
            <a:pPr algn="ctr"/>
            <a:r>
              <a:rPr lang="hu-HU" sz="6000" b="1" dirty="0" smtClean="0">
                <a:solidFill>
                  <a:srgbClr val="FF0000"/>
                </a:solidFill>
              </a:rPr>
              <a:t>Metropolis </a:t>
            </a:r>
            <a:r>
              <a:rPr lang="hu-HU" sz="6000" b="1" dirty="0" err="1" smtClean="0">
                <a:solidFill>
                  <a:srgbClr val="FF0000"/>
                </a:solidFill>
              </a:rPr>
              <a:t>-Das</a:t>
            </a:r>
            <a:r>
              <a:rPr lang="hu-HU" sz="6000" b="1" dirty="0" smtClean="0">
                <a:solidFill>
                  <a:srgbClr val="FF0000"/>
                </a:solidFill>
              </a:rPr>
              <a:t> </a:t>
            </a:r>
            <a:r>
              <a:rPr lang="hu-HU" sz="6000" b="1" dirty="0" err="1" smtClean="0">
                <a:solidFill>
                  <a:srgbClr val="FF0000"/>
                </a:solidFill>
              </a:rPr>
              <a:t>neue</a:t>
            </a:r>
            <a:r>
              <a:rPr lang="hu-HU" sz="6000" b="1" dirty="0" smtClean="0">
                <a:solidFill>
                  <a:srgbClr val="FF0000"/>
                </a:solidFill>
              </a:rPr>
              <a:t> </a:t>
            </a:r>
            <a:r>
              <a:rPr lang="hu-HU" sz="6000" b="1" dirty="0" err="1" smtClean="0">
                <a:solidFill>
                  <a:srgbClr val="FF0000"/>
                </a:solidFill>
              </a:rPr>
              <a:t>Babylon</a:t>
            </a:r>
            <a:endParaRPr lang="hu-HU" sz="6000" b="1" dirty="0">
              <a:solidFill>
                <a:srgbClr val="FF0000"/>
              </a:solidFill>
            </a:endParaRPr>
          </a:p>
        </p:txBody>
      </p:sp>
    </p:spTree>
    <p:extLst>
      <p:ext uri="{BB962C8B-B14F-4D97-AF65-F5344CB8AC3E}">
        <p14:creationId xmlns:p14="http://schemas.microsoft.com/office/powerpoint/2010/main" val="1501136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630" y="-12865"/>
            <a:ext cx="9444487" cy="6870865"/>
          </a:xfrm>
          <a:prstGeom prst="rect">
            <a:avLst/>
          </a:prstGeom>
        </p:spPr>
      </p:pic>
      <p:sp>
        <p:nvSpPr>
          <p:cNvPr id="6" name="Cím 5"/>
          <p:cNvSpPr>
            <a:spLocks noGrp="1"/>
          </p:cNvSpPr>
          <p:nvPr>
            <p:ph type="title"/>
          </p:nvPr>
        </p:nvSpPr>
        <p:spPr>
          <a:xfrm>
            <a:off x="838200" y="365125"/>
            <a:ext cx="10515600" cy="3323472"/>
          </a:xfrm>
        </p:spPr>
        <p:txBody>
          <a:bodyPr>
            <a:normAutofit/>
          </a:bodyPr>
          <a:lstStyle/>
          <a:p>
            <a:pPr algn="ctr"/>
            <a:r>
              <a:rPr lang="hu-HU" sz="5400" b="1" dirty="0" smtClean="0">
                <a:solidFill>
                  <a:srgbClr val="FF0000"/>
                </a:solidFill>
              </a:rPr>
              <a:t>Die </a:t>
            </a:r>
            <a:r>
              <a:rPr lang="hu-HU" sz="5400" b="1" dirty="0" err="1" smtClean="0">
                <a:solidFill>
                  <a:srgbClr val="FF0000"/>
                </a:solidFill>
              </a:rPr>
              <a:t>Herzmaschine</a:t>
            </a:r>
            <a:endParaRPr lang="hu-HU" sz="5400" b="1" dirty="0">
              <a:solidFill>
                <a:srgbClr val="FF0000"/>
              </a:solidFill>
            </a:endParaRPr>
          </a:p>
        </p:txBody>
      </p:sp>
    </p:spTree>
    <p:extLst>
      <p:ext uri="{BB962C8B-B14F-4D97-AF65-F5344CB8AC3E}">
        <p14:creationId xmlns:p14="http://schemas.microsoft.com/office/powerpoint/2010/main" val="2643888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039" y="0"/>
            <a:ext cx="9144000" cy="6858000"/>
          </a:xfrm>
          <a:prstGeom prst="rect">
            <a:avLst/>
          </a:prstGeom>
        </p:spPr>
      </p:pic>
      <p:sp>
        <p:nvSpPr>
          <p:cNvPr id="5" name="Cím 4"/>
          <p:cNvSpPr>
            <a:spLocks noGrp="1"/>
          </p:cNvSpPr>
          <p:nvPr>
            <p:ph type="title"/>
          </p:nvPr>
        </p:nvSpPr>
        <p:spPr>
          <a:xfrm>
            <a:off x="838200" y="365125"/>
            <a:ext cx="10515600" cy="3648936"/>
          </a:xfrm>
        </p:spPr>
        <p:txBody>
          <a:bodyPr>
            <a:normAutofit/>
          </a:bodyPr>
          <a:lstStyle/>
          <a:p>
            <a:pPr algn="ctr"/>
            <a:r>
              <a:rPr lang="hu-HU" sz="5400" b="1" dirty="0" err="1" smtClean="0">
                <a:solidFill>
                  <a:srgbClr val="FF0000"/>
                </a:solidFill>
              </a:rPr>
              <a:t>Unterstadt</a:t>
            </a:r>
            <a:r>
              <a:rPr lang="hu-HU" sz="5400" b="1" dirty="0" smtClean="0">
                <a:solidFill>
                  <a:srgbClr val="FF0000"/>
                </a:solidFill>
              </a:rPr>
              <a:t> - </a:t>
            </a:r>
            <a:r>
              <a:rPr lang="hu-HU" sz="5400" b="1" dirty="0" err="1" smtClean="0">
                <a:solidFill>
                  <a:srgbClr val="FF0000"/>
                </a:solidFill>
              </a:rPr>
              <a:t>Schichtwechsel</a:t>
            </a:r>
            <a:endParaRPr lang="hu-HU" sz="5400" b="1" dirty="0">
              <a:solidFill>
                <a:srgbClr val="FF0000"/>
              </a:solidFill>
            </a:endParaRPr>
          </a:p>
        </p:txBody>
      </p:sp>
    </p:spTree>
    <p:extLst>
      <p:ext uri="{BB962C8B-B14F-4D97-AF65-F5344CB8AC3E}">
        <p14:creationId xmlns:p14="http://schemas.microsoft.com/office/powerpoint/2010/main" val="3372351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440611" y="0"/>
            <a:ext cx="8954010" cy="6858000"/>
          </a:xfrm>
          <a:prstGeom prst="rect">
            <a:avLst/>
          </a:prstGeom>
        </p:spPr>
      </p:pic>
      <p:sp>
        <p:nvSpPr>
          <p:cNvPr id="3" name="Cím 2"/>
          <p:cNvSpPr>
            <a:spLocks noGrp="1"/>
          </p:cNvSpPr>
          <p:nvPr>
            <p:ph type="title"/>
          </p:nvPr>
        </p:nvSpPr>
        <p:spPr>
          <a:xfrm>
            <a:off x="838200" y="365125"/>
            <a:ext cx="10515600" cy="2998007"/>
          </a:xfrm>
        </p:spPr>
        <p:txBody>
          <a:bodyPr>
            <a:normAutofit/>
          </a:bodyPr>
          <a:lstStyle/>
          <a:p>
            <a:pPr algn="ctr"/>
            <a:r>
              <a:rPr lang="hu-HU" sz="4800" b="1" dirty="0" err="1" smtClean="0">
                <a:solidFill>
                  <a:srgbClr val="FF0000"/>
                </a:solidFill>
              </a:rPr>
              <a:t>Joh</a:t>
            </a:r>
            <a:r>
              <a:rPr lang="hu-HU" sz="4800" b="1" dirty="0" smtClean="0">
                <a:solidFill>
                  <a:srgbClr val="FF0000"/>
                </a:solidFill>
              </a:rPr>
              <a:t> </a:t>
            </a:r>
            <a:r>
              <a:rPr lang="hu-HU" sz="4800" b="1" dirty="0" err="1" smtClean="0">
                <a:solidFill>
                  <a:srgbClr val="FF0000"/>
                </a:solidFill>
              </a:rPr>
              <a:t>Fredersen</a:t>
            </a:r>
            <a:r>
              <a:rPr lang="hu-HU" sz="4800" b="1" dirty="0" smtClean="0">
                <a:solidFill>
                  <a:srgbClr val="FF0000"/>
                </a:solidFill>
              </a:rPr>
              <a:t>, </a:t>
            </a:r>
            <a:r>
              <a:rPr lang="hu-HU" sz="4800" b="1" dirty="0" err="1" smtClean="0">
                <a:solidFill>
                  <a:srgbClr val="FF0000"/>
                </a:solidFill>
              </a:rPr>
              <a:t>Rotwang</a:t>
            </a:r>
            <a:r>
              <a:rPr lang="hu-HU" sz="4800" b="1" dirty="0" smtClean="0">
                <a:solidFill>
                  <a:srgbClr val="FF0000"/>
                </a:solidFill>
              </a:rPr>
              <a:t> und die </a:t>
            </a:r>
            <a:r>
              <a:rPr lang="hu-HU" sz="4800" b="1" dirty="0" err="1" smtClean="0">
                <a:solidFill>
                  <a:srgbClr val="FF0000"/>
                </a:solidFill>
              </a:rPr>
              <a:t>Masdchinen-Maria</a:t>
            </a:r>
            <a:r>
              <a:rPr lang="hu-HU" sz="3600" dirty="0" smtClean="0"/>
              <a:t>,</a:t>
            </a:r>
            <a:endParaRPr lang="hu-HU" sz="3600" dirty="0"/>
          </a:p>
        </p:txBody>
      </p:sp>
    </p:spTree>
    <p:extLst>
      <p:ext uri="{BB962C8B-B14F-4D97-AF65-F5344CB8AC3E}">
        <p14:creationId xmlns:p14="http://schemas.microsoft.com/office/powerpoint/2010/main" val="3227897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Cím 4"/>
          <p:cNvSpPr>
            <a:spLocks noGrp="1"/>
          </p:cNvSpPr>
          <p:nvPr>
            <p:ph type="title"/>
          </p:nvPr>
        </p:nvSpPr>
        <p:spPr>
          <a:xfrm>
            <a:off x="838200" y="365125"/>
            <a:ext cx="10515600" cy="4315363"/>
          </a:xfrm>
        </p:spPr>
        <p:txBody>
          <a:bodyPr/>
          <a:lstStyle/>
          <a:p>
            <a:pPr algn="ctr"/>
            <a:r>
              <a:rPr lang="hu-HU" sz="4800" b="1" dirty="0" err="1" smtClean="0">
                <a:solidFill>
                  <a:srgbClr val="FF0000"/>
                </a:solidFill>
              </a:rPr>
              <a:t>Maschinen-Maria</a:t>
            </a:r>
            <a:r>
              <a:rPr lang="hu-HU" sz="4800" b="1" dirty="0" smtClean="0">
                <a:solidFill>
                  <a:srgbClr val="FF0000"/>
                </a:solidFill>
              </a:rPr>
              <a:t> </a:t>
            </a:r>
            <a:r>
              <a:rPr lang="hu-HU" sz="4800" b="1" dirty="0" err="1" smtClean="0">
                <a:solidFill>
                  <a:srgbClr val="FF0000"/>
                </a:solidFill>
              </a:rPr>
              <a:t>entzückt</a:t>
            </a:r>
            <a:r>
              <a:rPr lang="hu-HU" sz="4800" b="1" dirty="0" smtClean="0">
                <a:solidFill>
                  <a:srgbClr val="FF0000"/>
                </a:solidFill>
              </a:rPr>
              <a:t> mit </a:t>
            </a:r>
            <a:r>
              <a:rPr lang="hu-HU" sz="4800" b="1" dirty="0" err="1" smtClean="0">
                <a:solidFill>
                  <a:srgbClr val="FF0000"/>
                </a:solidFill>
              </a:rPr>
              <a:t>ihrem</a:t>
            </a:r>
            <a:r>
              <a:rPr lang="hu-HU" sz="4800" b="1" dirty="0" smtClean="0">
                <a:solidFill>
                  <a:srgbClr val="FF0000"/>
                </a:solidFill>
              </a:rPr>
              <a:t> </a:t>
            </a:r>
            <a:r>
              <a:rPr lang="hu-HU" sz="4800" b="1" dirty="0" err="1" smtClean="0">
                <a:solidFill>
                  <a:srgbClr val="FF0000"/>
                </a:solidFill>
              </a:rPr>
              <a:t>erotischen</a:t>
            </a:r>
            <a:r>
              <a:rPr lang="hu-HU" sz="4800" b="1" dirty="0" smtClean="0">
                <a:solidFill>
                  <a:srgbClr val="FF0000"/>
                </a:solidFill>
              </a:rPr>
              <a:t> </a:t>
            </a:r>
            <a:r>
              <a:rPr lang="hu-HU" sz="4800" b="1" dirty="0" err="1" smtClean="0">
                <a:solidFill>
                  <a:srgbClr val="FF0000"/>
                </a:solidFill>
              </a:rPr>
              <a:t>Tanz</a:t>
            </a:r>
            <a:r>
              <a:rPr lang="hu-HU" sz="4800" b="1" dirty="0" smtClean="0">
                <a:solidFill>
                  <a:srgbClr val="FF0000"/>
                </a:solidFill>
              </a:rPr>
              <a:t> </a:t>
            </a:r>
            <a:r>
              <a:rPr lang="hu-HU" b="1" dirty="0" smtClean="0">
                <a:solidFill>
                  <a:srgbClr val="C00000"/>
                </a:solidFill>
              </a:rPr>
              <a:t>die </a:t>
            </a:r>
            <a:r>
              <a:rPr lang="hu-HU" b="1" dirty="0" err="1" smtClean="0">
                <a:solidFill>
                  <a:srgbClr val="C00000"/>
                </a:solidFill>
              </a:rPr>
              <a:t>Männer</a:t>
            </a:r>
            <a:endParaRPr lang="hu-HU" b="1" dirty="0">
              <a:solidFill>
                <a:srgbClr val="C00000"/>
              </a:solidFill>
            </a:endParaRPr>
          </a:p>
        </p:txBody>
      </p:sp>
    </p:spTree>
    <p:extLst>
      <p:ext uri="{BB962C8B-B14F-4D97-AF65-F5344CB8AC3E}">
        <p14:creationId xmlns:p14="http://schemas.microsoft.com/office/powerpoint/2010/main" val="1778462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651025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634" y="0"/>
            <a:ext cx="8986732" cy="6858000"/>
          </a:xfrm>
          <a:prstGeom prst="rect">
            <a:avLst/>
          </a:prstGeom>
        </p:spPr>
      </p:pic>
    </p:spTree>
    <p:extLst>
      <p:ext uri="{BB962C8B-B14F-4D97-AF65-F5344CB8AC3E}">
        <p14:creationId xmlns:p14="http://schemas.microsoft.com/office/powerpoint/2010/main" val="2392052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092" y="0"/>
            <a:ext cx="9144000" cy="6858000"/>
          </a:xfrm>
          <a:prstGeom prst="rect">
            <a:avLst/>
          </a:prstGeom>
        </p:spPr>
      </p:pic>
      <p:sp>
        <p:nvSpPr>
          <p:cNvPr id="3" name="Cím 2"/>
          <p:cNvSpPr>
            <a:spLocks noGrp="1"/>
          </p:cNvSpPr>
          <p:nvPr>
            <p:ph type="title"/>
          </p:nvPr>
        </p:nvSpPr>
        <p:spPr>
          <a:xfrm>
            <a:off x="838200" y="365125"/>
            <a:ext cx="10515600" cy="1705215"/>
          </a:xfrm>
        </p:spPr>
        <p:txBody>
          <a:bodyPr>
            <a:normAutofit/>
          </a:bodyPr>
          <a:lstStyle/>
          <a:p>
            <a:pPr algn="ctr"/>
            <a:r>
              <a:rPr lang="hu-HU" sz="4800" b="1" dirty="0" smtClean="0">
                <a:solidFill>
                  <a:srgbClr val="FF0000"/>
                </a:solidFill>
              </a:rPr>
              <a:t>Die </a:t>
            </a:r>
            <a:r>
              <a:rPr lang="hu-HU" sz="4800" b="1" dirty="0" err="1" smtClean="0">
                <a:solidFill>
                  <a:srgbClr val="FF0000"/>
                </a:solidFill>
              </a:rPr>
              <a:t>entzückten</a:t>
            </a:r>
            <a:r>
              <a:rPr lang="hu-HU" sz="4800" b="1" dirty="0" smtClean="0">
                <a:solidFill>
                  <a:srgbClr val="FF0000"/>
                </a:solidFill>
              </a:rPr>
              <a:t> </a:t>
            </a:r>
            <a:r>
              <a:rPr lang="hu-HU" sz="4800" b="1" dirty="0" err="1" smtClean="0">
                <a:solidFill>
                  <a:srgbClr val="FF0000"/>
                </a:solidFill>
              </a:rPr>
              <a:t>Söhne</a:t>
            </a:r>
            <a:r>
              <a:rPr lang="hu-HU" sz="4800" b="1" dirty="0" smtClean="0">
                <a:solidFill>
                  <a:srgbClr val="FF0000"/>
                </a:solidFill>
              </a:rPr>
              <a:t> der </a:t>
            </a:r>
            <a:r>
              <a:rPr lang="hu-HU" sz="4800" b="1" dirty="0" err="1" smtClean="0">
                <a:solidFill>
                  <a:srgbClr val="FF0000"/>
                </a:solidFill>
              </a:rPr>
              <a:t>Oberstadt</a:t>
            </a:r>
            <a:endParaRPr lang="hu-HU" sz="4800" b="1" dirty="0">
              <a:solidFill>
                <a:srgbClr val="FF0000"/>
              </a:solidFill>
            </a:endParaRPr>
          </a:p>
        </p:txBody>
      </p:sp>
    </p:spTree>
    <p:extLst>
      <p:ext uri="{BB962C8B-B14F-4D97-AF65-F5344CB8AC3E}">
        <p14:creationId xmlns:p14="http://schemas.microsoft.com/office/powerpoint/2010/main" val="2044581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287" y="0"/>
            <a:ext cx="7395713" cy="6835224"/>
          </a:xfrm>
          <a:prstGeom prst="rect">
            <a:avLst/>
          </a:prstGeom>
        </p:spPr>
      </p:pic>
      <p:sp>
        <p:nvSpPr>
          <p:cNvPr id="5" name="Cím 4"/>
          <p:cNvSpPr>
            <a:spLocks noGrp="1"/>
          </p:cNvSpPr>
          <p:nvPr>
            <p:ph type="title"/>
          </p:nvPr>
        </p:nvSpPr>
        <p:spPr>
          <a:xfrm>
            <a:off x="-291861" y="2091960"/>
            <a:ext cx="5329687" cy="1325652"/>
          </a:xfrm>
        </p:spPr>
        <p:txBody>
          <a:bodyPr>
            <a:normAutofit fontScale="90000"/>
          </a:bodyPr>
          <a:lstStyle/>
          <a:p>
            <a:pPr algn="ctr"/>
            <a:r>
              <a:rPr lang="hu-HU" dirty="0" smtClean="0">
                <a:solidFill>
                  <a:srgbClr val="C00000"/>
                </a:solidFill>
              </a:rPr>
              <a:t/>
            </a:r>
            <a:br>
              <a:rPr lang="hu-HU" dirty="0" smtClean="0">
                <a:solidFill>
                  <a:srgbClr val="C00000"/>
                </a:solidFill>
              </a:rPr>
            </a:br>
            <a:r>
              <a:rPr lang="hu-HU" sz="4900" b="1" dirty="0" err="1" smtClean="0"/>
              <a:t>Freder</a:t>
            </a:r>
            <a:r>
              <a:rPr lang="hu-HU" sz="4900" b="1" dirty="0" smtClean="0"/>
              <a:t> und (</a:t>
            </a:r>
            <a:r>
              <a:rPr lang="hu-HU" sz="4900" b="1" dirty="0" err="1" smtClean="0"/>
              <a:t>Maschinen-</a:t>
            </a:r>
            <a:r>
              <a:rPr lang="hu-HU" sz="4900" b="1" dirty="0" smtClean="0"/>
              <a:t>)Maria</a:t>
            </a:r>
            <a:endParaRPr lang="hu-HU" sz="4900" b="1" dirty="0"/>
          </a:p>
        </p:txBody>
      </p:sp>
    </p:spTree>
    <p:extLst>
      <p:ext uri="{BB962C8B-B14F-4D97-AF65-F5344CB8AC3E}">
        <p14:creationId xmlns:p14="http://schemas.microsoft.com/office/powerpoint/2010/main" val="4117838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167382"/>
            <a:ext cx="10515600" cy="1325563"/>
          </a:xfrm>
        </p:spPr>
        <p:txBody>
          <a:bodyPr>
            <a:normAutofit/>
          </a:bodyPr>
          <a:lstStyle/>
          <a:p>
            <a:pPr algn="ctr"/>
            <a:r>
              <a:rPr lang="hu-HU" sz="3600" b="1" dirty="0" err="1" smtClean="0"/>
              <a:t>Raumwahrnehmungen</a:t>
            </a:r>
            <a:endParaRPr lang="hu-HU" sz="3600" b="1" dirty="0"/>
          </a:p>
        </p:txBody>
      </p:sp>
      <p:sp>
        <p:nvSpPr>
          <p:cNvPr id="3" name="Tartalom helye 2"/>
          <p:cNvSpPr>
            <a:spLocks noGrp="1"/>
          </p:cNvSpPr>
          <p:nvPr>
            <p:ph idx="1"/>
          </p:nvPr>
        </p:nvSpPr>
        <p:spPr>
          <a:xfrm>
            <a:off x="838200" y="2603715"/>
            <a:ext cx="10515600" cy="3573248"/>
          </a:xfrm>
        </p:spPr>
        <p:txBody>
          <a:bodyPr>
            <a:normAutofit/>
          </a:bodyPr>
          <a:lstStyle/>
          <a:p>
            <a:pPr marL="0" indent="0" algn="ctr">
              <a:buNone/>
            </a:pPr>
            <a:r>
              <a:rPr lang="hu-HU" sz="2400" dirty="0" err="1" smtClean="0"/>
              <a:t>Frontalität</a:t>
            </a:r>
            <a:r>
              <a:rPr lang="hu-HU" sz="2400" dirty="0" smtClean="0"/>
              <a:t> (</a:t>
            </a:r>
            <a:r>
              <a:rPr lang="hu-HU" sz="2400" dirty="0" err="1" smtClean="0"/>
              <a:t>Blick</a:t>
            </a:r>
            <a:r>
              <a:rPr lang="hu-HU" sz="2400" dirty="0" smtClean="0"/>
              <a:t> nach </a:t>
            </a:r>
            <a:r>
              <a:rPr lang="hu-HU" sz="2400" dirty="0" err="1" smtClean="0"/>
              <a:t>vorne</a:t>
            </a:r>
            <a:r>
              <a:rPr lang="hu-HU" sz="2400" dirty="0" smtClean="0"/>
              <a:t>)</a:t>
            </a:r>
          </a:p>
          <a:p>
            <a:pPr marL="0" indent="0" algn="ctr">
              <a:buNone/>
            </a:pPr>
            <a:r>
              <a:rPr lang="hu-HU" sz="2400" dirty="0" err="1" smtClean="0"/>
              <a:t>Blindheit</a:t>
            </a:r>
            <a:r>
              <a:rPr lang="hu-HU" sz="2400" dirty="0" smtClean="0"/>
              <a:t> (</a:t>
            </a:r>
            <a:r>
              <a:rPr lang="hu-HU" sz="2400" dirty="0" err="1" smtClean="0"/>
              <a:t>Blick</a:t>
            </a:r>
            <a:r>
              <a:rPr lang="hu-HU" sz="2400" dirty="0" smtClean="0"/>
              <a:t> nach </a:t>
            </a:r>
            <a:r>
              <a:rPr lang="hu-HU" sz="2400" dirty="0" err="1" smtClean="0"/>
              <a:t>hinten</a:t>
            </a:r>
            <a:r>
              <a:rPr lang="hu-HU" sz="2400" dirty="0" smtClean="0"/>
              <a:t>)</a:t>
            </a:r>
          </a:p>
          <a:p>
            <a:pPr marL="0" indent="0" algn="ctr">
              <a:buNone/>
            </a:pPr>
            <a:r>
              <a:rPr lang="hu-HU" sz="2400" dirty="0" err="1" smtClean="0"/>
              <a:t>Ausgreifen</a:t>
            </a:r>
            <a:r>
              <a:rPr lang="hu-HU" sz="2400" dirty="0" smtClean="0"/>
              <a:t> nach </a:t>
            </a:r>
            <a:r>
              <a:rPr lang="hu-HU" sz="2400" dirty="0" err="1" smtClean="0"/>
              <a:t>links</a:t>
            </a:r>
            <a:r>
              <a:rPr lang="hu-HU" sz="2400" dirty="0" smtClean="0"/>
              <a:t> und </a:t>
            </a:r>
            <a:r>
              <a:rPr lang="hu-HU" sz="2400" dirty="0" err="1" smtClean="0"/>
              <a:t>rechts</a:t>
            </a:r>
            <a:endParaRPr lang="hu-HU" sz="2400" dirty="0" smtClean="0"/>
          </a:p>
          <a:p>
            <a:pPr marL="0" indent="0" algn="ctr">
              <a:buNone/>
            </a:pPr>
            <a:r>
              <a:rPr lang="hu-HU" sz="2400" dirty="0" err="1" smtClean="0"/>
              <a:t>Standpunktbildung</a:t>
            </a:r>
            <a:r>
              <a:rPr lang="hu-HU" sz="2400" dirty="0" smtClean="0"/>
              <a:t> </a:t>
            </a:r>
            <a:r>
              <a:rPr lang="hu-HU" sz="2400" dirty="0" err="1" smtClean="0"/>
              <a:t>für</a:t>
            </a:r>
            <a:r>
              <a:rPr lang="hu-HU" sz="2400" dirty="0" smtClean="0"/>
              <a:t> die </a:t>
            </a:r>
            <a:r>
              <a:rPr lang="hu-HU" sz="2400" dirty="0" err="1" smtClean="0"/>
              <a:t>Perspektive</a:t>
            </a:r>
            <a:r>
              <a:rPr lang="hu-HU" sz="2400" dirty="0" smtClean="0"/>
              <a:t>, </a:t>
            </a:r>
            <a:r>
              <a:rPr lang="hu-HU" sz="2400" dirty="0" err="1" smtClean="0"/>
              <a:t>Entzogenheit</a:t>
            </a:r>
            <a:r>
              <a:rPr lang="hu-HU" sz="2400" dirty="0" smtClean="0"/>
              <a:t> des </a:t>
            </a:r>
            <a:r>
              <a:rPr lang="hu-HU" sz="2400" dirty="0" err="1" smtClean="0"/>
              <a:t>Horizonts</a:t>
            </a:r>
            <a:r>
              <a:rPr lang="hu-HU" sz="2400" dirty="0" smtClean="0"/>
              <a:t> → </a:t>
            </a:r>
            <a:r>
              <a:rPr lang="hu-HU" sz="2400" dirty="0" err="1" smtClean="0"/>
              <a:t>Blick</a:t>
            </a:r>
            <a:r>
              <a:rPr lang="hu-HU" sz="2400" dirty="0" smtClean="0"/>
              <a:t> nach </a:t>
            </a:r>
            <a:r>
              <a:rPr lang="hu-HU" sz="2400" dirty="0" err="1" smtClean="0"/>
              <a:t>unten</a:t>
            </a:r>
            <a:r>
              <a:rPr lang="hu-HU" sz="2400" dirty="0" smtClean="0"/>
              <a:t> (</a:t>
            </a:r>
            <a:r>
              <a:rPr lang="hu-HU" sz="2400" dirty="0" err="1" smtClean="0"/>
              <a:t>Überlegenheit</a:t>
            </a:r>
            <a:r>
              <a:rPr lang="hu-HU" sz="2400" dirty="0" smtClean="0"/>
              <a:t>)</a:t>
            </a:r>
          </a:p>
          <a:p>
            <a:pPr marL="0" indent="0" algn="ctr">
              <a:buNone/>
            </a:pPr>
            <a:r>
              <a:rPr lang="hu-HU" sz="2400" dirty="0" err="1" smtClean="0"/>
              <a:t>Blick</a:t>
            </a:r>
            <a:r>
              <a:rPr lang="hu-HU" sz="2400" dirty="0" smtClean="0"/>
              <a:t> nach </a:t>
            </a:r>
            <a:r>
              <a:rPr lang="hu-HU" sz="2400" dirty="0" err="1" smtClean="0"/>
              <a:t>oben</a:t>
            </a:r>
            <a:r>
              <a:rPr lang="hu-HU" sz="2400" dirty="0" smtClean="0"/>
              <a:t> (</a:t>
            </a:r>
            <a:r>
              <a:rPr lang="hu-HU" sz="2400" dirty="0" err="1" smtClean="0"/>
              <a:t>Ehrfurcht</a:t>
            </a:r>
            <a:r>
              <a:rPr lang="hu-HU" sz="2400" dirty="0" smtClean="0"/>
              <a:t>)</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3219495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78861" cy="6858000"/>
          </a:xfrm>
          <a:prstGeom prst="rect">
            <a:avLst/>
          </a:prstGeom>
        </p:spPr>
      </p:pic>
      <p:sp>
        <p:nvSpPr>
          <p:cNvPr id="5" name="Cím 4"/>
          <p:cNvSpPr>
            <a:spLocks noGrp="1"/>
          </p:cNvSpPr>
          <p:nvPr>
            <p:ph type="title"/>
          </p:nvPr>
        </p:nvSpPr>
        <p:spPr>
          <a:xfrm>
            <a:off x="838200" y="365125"/>
            <a:ext cx="10515600" cy="3323472"/>
          </a:xfrm>
        </p:spPr>
        <p:txBody>
          <a:bodyPr>
            <a:normAutofit/>
          </a:bodyPr>
          <a:lstStyle/>
          <a:p>
            <a:pPr algn="ctr"/>
            <a:r>
              <a:rPr lang="hu-HU" b="1" dirty="0" smtClean="0">
                <a:solidFill>
                  <a:srgbClr val="C00000"/>
                </a:solidFill>
              </a:rPr>
              <a:t/>
            </a:r>
            <a:br>
              <a:rPr lang="hu-HU" b="1" dirty="0" smtClean="0">
                <a:solidFill>
                  <a:srgbClr val="C00000"/>
                </a:solidFill>
              </a:rPr>
            </a:br>
            <a:r>
              <a:rPr lang="hu-HU" b="1" dirty="0">
                <a:solidFill>
                  <a:srgbClr val="C00000"/>
                </a:solidFill>
              </a:rPr>
              <a:t/>
            </a:r>
            <a:br>
              <a:rPr lang="hu-HU" b="1" dirty="0">
                <a:solidFill>
                  <a:srgbClr val="C00000"/>
                </a:solidFill>
              </a:rPr>
            </a:br>
            <a:r>
              <a:rPr lang="hu-HU" sz="5400" b="1" dirty="0" smtClean="0">
                <a:solidFill>
                  <a:srgbClr val="FF0000"/>
                </a:solidFill>
              </a:rPr>
              <a:t>Der </a:t>
            </a:r>
            <a:r>
              <a:rPr lang="hu-HU" sz="5400" b="1" dirty="0" err="1" smtClean="0">
                <a:solidFill>
                  <a:srgbClr val="FF0000"/>
                </a:solidFill>
              </a:rPr>
              <a:t>Dom</a:t>
            </a:r>
            <a:endParaRPr lang="hu-HU" sz="5400" b="1" dirty="0">
              <a:solidFill>
                <a:srgbClr val="FF0000"/>
              </a:solidFill>
            </a:endParaRPr>
          </a:p>
        </p:txBody>
      </p:sp>
    </p:spTree>
    <p:extLst>
      <p:ext uri="{BB962C8B-B14F-4D97-AF65-F5344CB8AC3E}">
        <p14:creationId xmlns:p14="http://schemas.microsoft.com/office/powerpoint/2010/main" val="1491533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492" y="11500"/>
            <a:ext cx="8979016" cy="6846500"/>
          </a:xfrm>
          <a:prstGeom prst="rect">
            <a:avLst/>
          </a:prstGeom>
        </p:spPr>
      </p:pic>
      <p:sp>
        <p:nvSpPr>
          <p:cNvPr id="5" name="Cím 4"/>
          <p:cNvSpPr>
            <a:spLocks noGrp="1"/>
          </p:cNvSpPr>
          <p:nvPr>
            <p:ph type="title"/>
          </p:nvPr>
        </p:nvSpPr>
        <p:spPr>
          <a:xfrm>
            <a:off x="1036608" y="3131388"/>
            <a:ext cx="10515600" cy="3646781"/>
          </a:xfrm>
        </p:spPr>
        <p:txBody>
          <a:bodyPr>
            <a:normAutofit/>
          </a:bodyPr>
          <a:lstStyle/>
          <a:p>
            <a:pPr algn="ctr"/>
            <a:r>
              <a:rPr lang="hu-HU" sz="3600" dirty="0" smtClean="0">
                <a:solidFill>
                  <a:srgbClr val="C00000"/>
                </a:solidFill>
              </a:rPr>
              <a:t/>
            </a:r>
            <a:br>
              <a:rPr lang="hu-HU" sz="3600" dirty="0" smtClean="0">
                <a:solidFill>
                  <a:srgbClr val="C00000"/>
                </a:solidFill>
              </a:rPr>
            </a:br>
            <a:r>
              <a:rPr lang="hu-HU" sz="3600" dirty="0">
                <a:solidFill>
                  <a:srgbClr val="C00000"/>
                </a:solidFill>
              </a:rPr>
              <a:t/>
            </a:r>
            <a:br>
              <a:rPr lang="hu-HU" sz="3600" dirty="0">
                <a:solidFill>
                  <a:srgbClr val="C00000"/>
                </a:solidFill>
              </a:rPr>
            </a:br>
            <a:r>
              <a:rPr lang="hu-HU" sz="4000" b="1" dirty="0" err="1" smtClean="0">
                <a:solidFill>
                  <a:srgbClr val="FF0000"/>
                </a:solidFill>
              </a:rPr>
              <a:t>Schlussszene</a:t>
            </a:r>
            <a:r>
              <a:rPr lang="hu-HU" sz="4000" b="1" dirty="0" smtClean="0">
                <a:solidFill>
                  <a:srgbClr val="FF0000"/>
                </a:solidFill>
              </a:rPr>
              <a:t> mit Happy end:</a:t>
            </a:r>
            <a:br>
              <a:rPr lang="hu-HU" sz="4000" b="1" dirty="0" smtClean="0">
                <a:solidFill>
                  <a:srgbClr val="FF0000"/>
                </a:solidFill>
              </a:rPr>
            </a:br>
            <a:r>
              <a:rPr lang="hu-HU" sz="4000" b="1" dirty="0" err="1" smtClean="0">
                <a:solidFill>
                  <a:srgbClr val="FF0000"/>
                </a:solidFill>
              </a:rPr>
              <a:t>Freder</a:t>
            </a:r>
            <a:r>
              <a:rPr lang="hu-HU" sz="4000" b="1" dirty="0" smtClean="0">
                <a:solidFill>
                  <a:srgbClr val="FF0000"/>
                </a:solidFill>
              </a:rPr>
              <a:t> </a:t>
            </a:r>
            <a:r>
              <a:rPr lang="hu-HU" sz="4000" b="1" dirty="0" err="1" smtClean="0">
                <a:solidFill>
                  <a:srgbClr val="FF0000"/>
                </a:solidFill>
              </a:rPr>
              <a:t>Federsen</a:t>
            </a:r>
            <a:r>
              <a:rPr lang="hu-HU" sz="4000" b="1" dirty="0" smtClean="0">
                <a:solidFill>
                  <a:srgbClr val="FF0000"/>
                </a:solidFill>
              </a:rPr>
              <a:t> </a:t>
            </a:r>
            <a:r>
              <a:rPr lang="hu-HU" sz="4000" b="1" dirty="0" err="1" smtClean="0">
                <a:solidFill>
                  <a:srgbClr val="FF0000"/>
                </a:solidFill>
              </a:rPr>
              <a:t>versöhnt</a:t>
            </a:r>
            <a:r>
              <a:rPr lang="hu-HU" sz="4000" b="1" dirty="0" smtClean="0">
                <a:solidFill>
                  <a:srgbClr val="FF0000"/>
                </a:solidFill>
              </a:rPr>
              <a:t> die </a:t>
            </a:r>
            <a:r>
              <a:rPr lang="hu-HU" sz="4000" b="1" dirty="0" err="1" smtClean="0">
                <a:solidFill>
                  <a:srgbClr val="FF0000"/>
                </a:solidFill>
              </a:rPr>
              <a:t>Arbeiter</a:t>
            </a:r>
            <a:r>
              <a:rPr lang="hu-HU" sz="4000" b="1" dirty="0" smtClean="0">
                <a:solidFill>
                  <a:srgbClr val="FF0000"/>
                </a:solidFill>
              </a:rPr>
              <a:t> mit </a:t>
            </a:r>
            <a:r>
              <a:rPr lang="hu-HU" sz="4000" b="1" dirty="0" err="1" smtClean="0">
                <a:solidFill>
                  <a:srgbClr val="FF0000"/>
                </a:solidFill>
              </a:rPr>
              <a:t>seinem</a:t>
            </a:r>
            <a:r>
              <a:rPr lang="hu-HU" sz="4000" b="1" dirty="0" smtClean="0">
                <a:solidFill>
                  <a:srgbClr val="FF0000"/>
                </a:solidFill>
              </a:rPr>
              <a:t> </a:t>
            </a:r>
            <a:r>
              <a:rPr lang="hu-HU" sz="4000" b="1" dirty="0" err="1" smtClean="0">
                <a:solidFill>
                  <a:srgbClr val="FF0000"/>
                </a:solidFill>
              </a:rPr>
              <a:t>Vater</a:t>
            </a:r>
            <a:r>
              <a:rPr lang="hu-HU" sz="4000" b="1" dirty="0" smtClean="0">
                <a:solidFill>
                  <a:srgbClr val="FF0000"/>
                </a:solidFill>
              </a:rPr>
              <a:t>, </a:t>
            </a:r>
            <a:r>
              <a:rPr lang="hu-HU" sz="4000" b="1" dirty="0" err="1" smtClean="0">
                <a:solidFill>
                  <a:srgbClr val="FF0000"/>
                </a:solidFill>
              </a:rPr>
              <a:t>Joh</a:t>
            </a:r>
            <a:r>
              <a:rPr lang="hu-HU" sz="4000" b="1" dirty="0" smtClean="0">
                <a:solidFill>
                  <a:srgbClr val="FF0000"/>
                </a:solidFill>
              </a:rPr>
              <a:t> </a:t>
            </a:r>
            <a:r>
              <a:rPr lang="hu-HU" sz="4000" b="1" dirty="0" err="1" smtClean="0">
                <a:solidFill>
                  <a:srgbClr val="FF0000"/>
                </a:solidFill>
              </a:rPr>
              <a:t>Federsen</a:t>
            </a:r>
            <a:r>
              <a:rPr lang="hu-HU" sz="4000" b="1" dirty="0" smtClean="0">
                <a:solidFill>
                  <a:srgbClr val="FF0000"/>
                </a:solidFill>
              </a:rPr>
              <a:t>, </a:t>
            </a:r>
            <a:r>
              <a:rPr lang="hu-HU" sz="4000" b="1" dirty="0" err="1" smtClean="0">
                <a:solidFill>
                  <a:srgbClr val="FF0000"/>
                </a:solidFill>
              </a:rPr>
              <a:t>dem</a:t>
            </a:r>
            <a:r>
              <a:rPr lang="hu-HU" sz="4000" b="1" dirty="0" smtClean="0">
                <a:solidFill>
                  <a:srgbClr val="FF0000"/>
                </a:solidFill>
              </a:rPr>
              <a:t> </a:t>
            </a:r>
            <a:r>
              <a:rPr lang="hu-HU" sz="4000" b="1" dirty="0" err="1" smtClean="0">
                <a:solidFill>
                  <a:srgbClr val="FF0000"/>
                </a:solidFill>
              </a:rPr>
              <a:t>Herrn</a:t>
            </a:r>
            <a:r>
              <a:rPr lang="hu-HU" sz="4000" b="1" dirty="0" smtClean="0">
                <a:solidFill>
                  <a:srgbClr val="FF0000"/>
                </a:solidFill>
              </a:rPr>
              <a:t> der </a:t>
            </a:r>
            <a:r>
              <a:rPr lang="hu-HU" sz="4000" b="1" dirty="0" err="1" smtClean="0">
                <a:solidFill>
                  <a:srgbClr val="FF0000"/>
                </a:solidFill>
              </a:rPr>
              <a:t>Stadt</a:t>
            </a:r>
            <a:endParaRPr lang="hu-HU" sz="4000" b="1" dirty="0">
              <a:solidFill>
                <a:srgbClr val="FF0000"/>
              </a:solidFill>
            </a:endParaRPr>
          </a:p>
        </p:txBody>
      </p:sp>
    </p:spTree>
    <p:extLst>
      <p:ext uri="{BB962C8B-B14F-4D97-AF65-F5344CB8AC3E}">
        <p14:creationId xmlns:p14="http://schemas.microsoft.com/office/powerpoint/2010/main" val="8252140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158756"/>
            <a:ext cx="10515600" cy="1679432"/>
          </a:xfrm>
        </p:spPr>
        <p:txBody>
          <a:bodyPr>
            <a:normAutofit/>
          </a:bodyPr>
          <a:lstStyle/>
          <a:p>
            <a:pPr algn="ctr"/>
            <a:r>
              <a:rPr lang="hu-HU" sz="3600" b="1" dirty="0" smtClean="0"/>
              <a:t>Die </a:t>
            </a:r>
            <a:r>
              <a:rPr lang="hu-HU" sz="3600" b="1" dirty="0" err="1" smtClean="0"/>
              <a:t>Großstadt</a:t>
            </a:r>
            <a:r>
              <a:rPr lang="hu-HU" sz="3600" b="1" dirty="0" smtClean="0"/>
              <a:t> in der </a:t>
            </a:r>
            <a:r>
              <a:rPr lang="hu-HU" sz="3600" b="1" dirty="0" err="1" smtClean="0"/>
              <a:t>Malerei</a:t>
            </a:r>
            <a:r>
              <a:rPr lang="hu-HU" sz="3600" b="1" dirty="0"/>
              <a:t/>
            </a:r>
            <a:br>
              <a:rPr lang="hu-HU" sz="3600" b="1" dirty="0"/>
            </a:br>
            <a:r>
              <a:rPr lang="hu-HU" sz="2800" b="1" dirty="0" smtClean="0"/>
              <a:t>Otto </a:t>
            </a:r>
            <a:r>
              <a:rPr lang="hu-HU" sz="2800" b="1" dirty="0" err="1" smtClean="0"/>
              <a:t>Dix</a:t>
            </a:r>
            <a:r>
              <a:rPr lang="hu-HU" sz="2800" b="1" dirty="0" smtClean="0"/>
              <a:t> </a:t>
            </a:r>
            <a:r>
              <a:rPr lang="hu-HU" sz="2800" dirty="0" smtClean="0"/>
              <a:t>(1891–1969): </a:t>
            </a:r>
            <a:r>
              <a:rPr lang="hu-HU" sz="2800" b="1" dirty="0" err="1" smtClean="0"/>
              <a:t>Großstadt</a:t>
            </a:r>
            <a:r>
              <a:rPr lang="hu-HU" sz="2800" dirty="0" smtClean="0"/>
              <a:t> (</a:t>
            </a:r>
            <a:r>
              <a:rPr lang="hu-HU" sz="2800" dirty="0" err="1" smtClean="0"/>
              <a:t>Triptychon</a:t>
            </a:r>
            <a:r>
              <a:rPr lang="hu-HU" sz="2800" dirty="0" smtClean="0"/>
              <a:t>) 1927/28</a:t>
            </a:r>
            <a:endParaRPr lang="hu-HU" sz="2800" dirty="0"/>
          </a:p>
        </p:txBody>
      </p:sp>
      <p:pic>
        <p:nvPicPr>
          <p:cNvPr id="5" name="Tartalom helye 4"/>
          <p:cNvPicPr>
            <a:picLocks noGrp="1" noChangeAspect="1"/>
          </p:cNvPicPr>
          <p:nvPr>
            <p:ph idx="1"/>
          </p:nvPr>
        </p:nvPicPr>
        <p:blipFill>
          <a:blip r:embed="rId2"/>
          <a:stretch>
            <a:fillRect/>
          </a:stretch>
        </p:blipFill>
        <p:spPr>
          <a:xfrm>
            <a:off x="1333500" y="2563403"/>
            <a:ext cx="9525000" cy="4294597"/>
          </a:xfrm>
          <a:prstGeom prst="rect">
            <a:avLst/>
          </a:prstGeom>
        </p:spPr>
      </p:pic>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763013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900173" y="1703417"/>
            <a:ext cx="3932237" cy="1600200"/>
          </a:xfrm>
        </p:spPr>
        <p:txBody>
          <a:bodyPr>
            <a:normAutofit fontScale="90000"/>
          </a:bodyPr>
          <a:lstStyle/>
          <a:p>
            <a:pPr algn="ctr"/>
            <a:r>
              <a:rPr lang="hu-HU" dirty="0" smtClean="0"/>
              <a:t/>
            </a:r>
            <a:br>
              <a:rPr lang="hu-HU" dirty="0" smtClean="0"/>
            </a:br>
            <a:r>
              <a:rPr lang="hu-HU" dirty="0"/>
              <a:t/>
            </a:r>
            <a:br>
              <a:rPr lang="hu-HU" dirty="0"/>
            </a:br>
            <a:r>
              <a:rPr lang="hu-HU" dirty="0" smtClean="0"/>
              <a:t/>
            </a:r>
            <a:br>
              <a:rPr lang="hu-HU" dirty="0" smtClean="0"/>
            </a:br>
            <a:r>
              <a:rPr lang="hu-HU" sz="3100" dirty="0" smtClean="0"/>
              <a:t>Hermann Hesse</a:t>
            </a:r>
            <a:br>
              <a:rPr lang="hu-HU" sz="3100" dirty="0" smtClean="0"/>
            </a:br>
            <a:r>
              <a:rPr lang="hu-HU" sz="3100" b="1" i="1" dirty="0" err="1" smtClean="0"/>
              <a:t>Maskenball</a:t>
            </a:r>
            <a:r>
              <a:rPr lang="hu-HU" sz="3100" dirty="0"/>
              <a:t/>
            </a:r>
            <a:br>
              <a:rPr lang="hu-HU" sz="3100" dirty="0"/>
            </a:br>
            <a:r>
              <a:rPr lang="hu-HU" sz="2200" dirty="0" smtClean="0"/>
              <a:t>(</a:t>
            </a:r>
            <a:r>
              <a:rPr lang="hu-HU" sz="2200" dirty="0" err="1" smtClean="0"/>
              <a:t>Februar</a:t>
            </a:r>
            <a:r>
              <a:rPr lang="hu-HU" sz="2200" dirty="0" smtClean="0"/>
              <a:t> 1926)</a:t>
            </a:r>
            <a:br>
              <a:rPr lang="hu-HU" sz="2200" dirty="0" smtClean="0"/>
            </a:br>
            <a:endParaRPr lang="hu-HU" sz="2200" dirty="0"/>
          </a:p>
        </p:txBody>
      </p:sp>
      <p:pic>
        <p:nvPicPr>
          <p:cNvPr id="7" name="Tartalom helye 6"/>
          <p:cNvPicPr>
            <a:picLocks noGrp="1" noChangeAspect="1"/>
          </p:cNvPicPr>
          <p:nvPr>
            <p:ph idx="1"/>
          </p:nvPr>
        </p:nvPicPr>
        <p:blipFill>
          <a:blip r:embed="rId2"/>
          <a:stretch>
            <a:fillRect/>
          </a:stretch>
        </p:blipFill>
        <p:spPr>
          <a:xfrm>
            <a:off x="6773971" y="1703417"/>
            <a:ext cx="4767676" cy="4873625"/>
          </a:xfrm>
          <a:prstGeom prst="rect">
            <a:avLst/>
          </a:prstGeom>
        </p:spPr>
      </p:pic>
      <p:sp>
        <p:nvSpPr>
          <p:cNvPr id="6" name="Szöveg helye 5"/>
          <p:cNvSpPr>
            <a:spLocks noGrp="1"/>
          </p:cNvSpPr>
          <p:nvPr>
            <p:ph type="body" sz="half" idx="2"/>
          </p:nvPr>
        </p:nvSpPr>
        <p:spPr>
          <a:xfrm>
            <a:off x="447843" y="3106014"/>
            <a:ext cx="5238427" cy="4009191"/>
          </a:xfrm>
        </p:spPr>
        <p:txBody>
          <a:bodyPr/>
          <a:lstStyle/>
          <a:p>
            <a:pPr algn="ctr"/>
            <a:r>
              <a:rPr lang="hu-HU" dirty="0" err="1" smtClean="0"/>
              <a:t>Das</a:t>
            </a:r>
            <a:r>
              <a:rPr lang="hu-HU" dirty="0" smtClean="0"/>
              <a:t> </a:t>
            </a:r>
            <a:r>
              <a:rPr lang="hu-HU" dirty="0" err="1" smtClean="0"/>
              <a:t>Aquarell</a:t>
            </a:r>
            <a:r>
              <a:rPr lang="hu-HU" dirty="0" smtClean="0"/>
              <a:t> </a:t>
            </a:r>
            <a:r>
              <a:rPr lang="hu-HU" dirty="0" err="1" smtClean="0"/>
              <a:t>entstand</a:t>
            </a:r>
            <a:r>
              <a:rPr lang="hu-HU" dirty="0" smtClean="0"/>
              <a:t> in der </a:t>
            </a:r>
            <a:r>
              <a:rPr lang="hu-HU" dirty="0" err="1" smtClean="0"/>
              <a:t>Steppenwolf-Zeit</a:t>
            </a:r>
            <a:endParaRPr lang="hu-HU" dirty="0" smtClean="0"/>
          </a:p>
          <a:p>
            <a:endParaRPr lang="hu-HU" sz="2400" i="1" dirty="0" smtClean="0"/>
          </a:p>
          <a:p>
            <a:r>
              <a:rPr lang="hu-HU" sz="2400" i="1" dirty="0" smtClean="0"/>
              <a:t>„</a:t>
            </a:r>
            <a:r>
              <a:rPr lang="hu-HU" sz="2400" i="1" dirty="0" err="1"/>
              <a:t>Ein</a:t>
            </a:r>
            <a:r>
              <a:rPr lang="hu-HU" sz="2400" i="1" dirty="0"/>
              <a:t> </a:t>
            </a:r>
            <a:r>
              <a:rPr lang="hu-HU" sz="2400" i="1" dirty="0" err="1"/>
              <a:t>Erlebnis</a:t>
            </a:r>
            <a:r>
              <a:rPr lang="hu-HU" sz="2400" i="1" dirty="0"/>
              <a:t> […] </a:t>
            </a:r>
            <a:r>
              <a:rPr lang="hu-HU" sz="2400" i="1" dirty="0" err="1"/>
              <a:t>wurde</a:t>
            </a:r>
            <a:r>
              <a:rPr lang="hu-HU" sz="2400" i="1" dirty="0"/>
              <a:t> </a:t>
            </a:r>
            <a:r>
              <a:rPr lang="hu-HU" sz="2400" i="1" dirty="0" err="1"/>
              <a:t>mir</a:t>
            </a:r>
            <a:r>
              <a:rPr lang="hu-HU" sz="2400" i="1" dirty="0"/>
              <a:t> in </a:t>
            </a:r>
            <a:r>
              <a:rPr lang="hu-HU" sz="2400" i="1" dirty="0" err="1"/>
              <a:t>dieser</a:t>
            </a:r>
            <a:r>
              <a:rPr lang="hu-HU" sz="2400" i="1" dirty="0"/>
              <a:t> </a:t>
            </a:r>
            <a:r>
              <a:rPr lang="hu-HU" sz="2400" i="1" dirty="0" err="1"/>
              <a:t>Ballnacht</a:t>
            </a:r>
            <a:r>
              <a:rPr lang="hu-HU" sz="2400" i="1" dirty="0"/>
              <a:t> </a:t>
            </a:r>
            <a:r>
              <a:rPr lang="hu-HU" sz="2400" i="1" dirty="0" err="1"/>
              <a:t>zuteil</a:t>
            </a:r>
            <a:r>
              <a:rPr lang="hu-HU" sz="2400" i="1" dirty="0"/>
              <a:t>: das </a:t>
            </a:r>
            <a:r>
              <a:rPr lang="hu-HU" sz="2400" i="1" dirty="0" err="1"/>
              <a:t>Erlebnis</a:t>
            </a:r>
            <a:r>
              <a:rPr lang="hu-HU" sz="2400" i="1" dirty="0"/>
              <a:t> </a:t>
            </a:r>
            <a:r>
              <a:rPr lang="hu-HU" sz="2400" i="1" dirty="0" smtClean="0"/>
              <a:t>des </a:t>
            </a:r>
            <a:r>
              <a:rPr lang="hu-HU" sz="2400" i="1" dirty="0" err="1" smtClean="0"/>
              <a:t>Festes</a:t>
            </a:r>
            <a:r>
              <a:rPr lang="hu-HU" sz="2400" i="1" dirty="0"/>
              <a:t>, der </a:t>
            </a:r>
            <a:r>
              <a:rPr lang="hu-HU" sz="2400" i="1" dirty="0" err="1"/>
              <a:t>Rausch</a:t>
            </a:r>
            <a:r>
              <a:rPr lang="hu-HU" sz="2400" i="1" dirty="0"/>
              <a:t> der </a:t>
            </a:r>
            <a:r>
              <a:rPr lang="hu-HU" sz="2400" i="1" dirty="0" err="1"/>
              <a:t>Festgemeinschaft</a:t>
            </a:r>
            <a:r>
              <a:rPr lang="hu-HU" sz="2400" i="1" dirty="0"/>
              <a:t>, das </a:t>
            </a:r>
            <a:r>
              <a:rPr lang="hu-HU" sz="2400" i="1" dirty="0" err="1"/>
              <a:t>Geheimnis</a:t>
            </a:r>
            <a:r>
              <a:rPr lang="hu-HU" sz="2400" i="1" dirty="0"/>
              <a:t> </a:t>
            </a:r>
            <a:r>
              <a:rPr lang="hu-HU" sz="2400" i="1" dirty="0" err="1"/>
              <a:t>vom</a:t>
            </a:r>
            <a:r>
              <a:rPr lang="hu-HU" sz="2400" i="1" dirty="0"/>
              <a:t> Untergang der </a:t>
            </a:r>
            <a:r>
              <a:rPr lang="hu-HU" sz="2400" i="1" dirty="0" err="1"/>
              <a:t>Person</a:t>
            </a:r>
            <a:r>
              <a:rPr lang="hu-HU" sz="2400" i="1" dirty="0"/>
              <a:t> in der </a:t>
            </a:r>
            <a:r>
              <a:rPr lang="hu-HU" sz="2400" i="1" dirty="0" err="1"/>
              <a:t>Menge</a:t>
            </a:r>
            <a:r>
              <a:rPr lang="hu-HU" sz="2400" i="1" dirty="0"/>
              <a:t>, von der </a:t>
            </a:r>
            <a:r>
              <a:rPr lang="hu-HU" sz="2400" i="1" dirty="0" err="1"/>
              <a:t>Unio</a:t>
            </a:r>
            <a:r>
              <a:rPr lang="hu-HU" sz="2400" i="1" dirty="0"/>
              <a:t> </a:t>
            </a:r>
            <a:r>
              <a:rPr lang="hu-HU" sz="2400" i="1" dirty="0" err="1"/>
              <a:t>mystica</a:t>
            </a:r>
            <a:r>
              <a:rPr lang="hu-HU" sz="2400" i="1" dirty="0"/>
              <a:t> der Freude.”</a:t>
            </a:r>
          </a:p>
          <a:p>
            <a:r>
              <a:rPr lang="hu-HU" i="1" dirty="0"/>
              <a:t>(Der </a:t>
            </a:r>
            <a:r>
              <a:rPr lang="hu-HU" i="1" dirty="0" err="1"/>
              <a:t>Steppenwolf</a:t>
            </a:r>
            <a:r>
              <a:rPr lang="hu-HU" i="1" dirty="0"/>
              <a:t>, 1927)</a:t>
            </a:r>
          </a:p>
          <a:p>
            <a:pPr algn="ctr"/>
            <a:endParaRPr lang="hu-HU"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68632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08799" y="1293962"/>
            <a:ext cx="3932237" cy="1600200"/>
          </a:xfrm>
        </p:spPr>
        <p:txBody>
          <a:bodyPr>
            <a:normAutofit/>
          </a:bodyPr>
          <a:lstStyle/>
          <a:p>
            <a:pPr algn="ctr"/>
            <a:r>
              <a:rPr lang="hu-HU" b="1" dirty="0" err="1" smtClean="0"/>
              <a:t>Caspar</a:t>
            </a:r>
            <a:r>
              <a:rPr lang="hu-HU" b="1" dirty="0" smtClean="0"/>
              <a:t> David Friedrich:</a:t>
            </a:r>
            <a:br>
              <a:rPr lang="hu-HU" b="1" dirty="0" smtClean="0"/>
            </a:br>
            <a:r>
              <a:rPr lang="hu-HU" sz="2400" b="1" i="1" dirty="0" smtClean="0"/>
              <a:t>Der </a:t>
            </a:r>
            <a:r>
              <a:rPr lang="hu-HU" sz="2400" b="1" i="1" dirty="0" err="1" smtClean="0"/>
              <a:t>Mönch</a:t>
            </a:r>
            <a:r>
              <a:rPr lang="hu-HU" sz="2400" b="1" i="1" dirty="0" smtClean="0"/>
              <a:t> am </a:t>
            </a:r>
            <a:r>
              <a:rPr lang="hu-HU" sz="2400" b="1" i="1" dirty="0" err="1" smtClean="0"/>
              <a:t>Meer</a:t>
            </a:r>
            <a:r>
              <a:rPr lang="hu-HU" sz="2400" b="1" i="1" dirty="0" smtClean="0"/>
              <a:t> </a:t>
            </a:r>
            <a:r>
              <a:rPr lang="hu-HU" sz="2400" b="1" dirty="0" smtClean="0"/>
              <a:t>(1810)</a:t>
            </a:r>
            <a:endParaRPr lang="hu-HU" sz="2400" b="1" dirty="0"/>
          </a:p>
        </p:txBody>
      </p:sp>
      <p:pic>
        <p:nvPicPr>
          <p:cNvPr id="5" name="Kép helye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731" r="9731"/>
          <a:stretch>
            <a:fillRect/>
          </a:stretch>
        </p:blipFill>
        <p:spPr>
          <a:xfrm>
            <a:off x="5252199" y="1677538"/>
            <a:ext cx="6172200" cy="4873625"/>
          </a:xfrm>
        </p:spPr>
      </p:pic>
      <p:sp>
        <p:nvSpPr>
          <p:cNvPr id="4" name="Szöveg helye 3"/>
          <p:cNvSpPr>
            <a:spLocks noGrp="1"/>
          </p:cNvSpPr>
          <p:nvPr>
            <p:ph type="body" sz="half" idx="2"/>
          </p:nvPr>
        </p:nvSpPr>
        <p:spPr>
          <a:xfrm>
            <a:off x="908799" y="3361037"/>
            <a:ext cx="3932237" cy="3198063"/>
          </a:xfrm>
        </p:spPr>
        <p:txBody>
          <a:bodyPr>
            <a:normAutofit lnSpcReduction="10000"/>
          </a:bodyPr>
          <a:lstStyle/>
          <a:p>
            <a:pPr algn="ctr"/>
            <a:r>
              <a:rPr lang="hu-HU" sz="2000" b="1" dirty="0" err="1" smtClean="0"/>
              <a:t>Blick</a:t>
            </a:r>
            <a:r>
              <a:rPr lang="hu-HU" sz="2000" b="1" dirty="0" smtClean="0"/>
              <a:t> nach </a:t>
            </a:r>
            <a:r>
              <a:rPr lang="hu-HU" sz="2000" b="1" dirty="0" err="1" smtClean="0"/>
              <a:t>vorne</a:t>
            </a:r>
            <a:r>
              <a:rPr lang="hu-HU" sz="2000" b="1" dirty="0" smtClean="0"/>
              <a:t> – in die </a:t>
            </a:r>
            <a:r>
              <a:rPr lang="hu-HU" sz="2000" b="1" dirty="0" err="1" smtClean="0"/>
              <a:t>Ferne</a:t>
            </a:r>
            <a:endParaRPr lang="hu-HU" sz="2000" b="1" dirty="0" smtClean="0"/>
          </a:p>
          <a:p>
            <a:pPr algn="ctr"/>
            <a:r>
              <a:rPr lang="hu-HU" sz="2000" dirty="0" smtClean="0"/>
              <a:t>Der </a:t>
            </a:r>
            <a:r>
              <a:rPr lang="hu-HU" sz="2000" dirty="0" err="1" smtClean="0"/>
              <a:t>Mensch</a:t>
            </a:r>
            <a:r>
              <a:rPr lang="hu-HU" sz="2000" dirty="0" smtClean="0"/>
              <a:t> (</a:t>
            </a:r>
            <a:r>
              <a:rPr lang="hu-HU" sz="2000" dirty="0" err="1" smtClean="0"/>
              <a:t>Mönch</a:t>
            </a:r>
            <a:r>
              <a:rPr lang="hu-HU" sz="2000" dirty="0" smtClean="0"/>
              <a:t> – </a:t>
            </a:r>
            <a:r>
              <a:rPr lang="hu-HU" sz="2000" dirty="0" err="1" smtClean="0"/>
              <a:t>Wanderer</a:t>
            </a:r>
            <a:r>
              <a:rPr lang="hu-HU" sz="2000" dirty="0" smtClean="0"/>
              <a:t>) an der </a:t>
            </a:r>
            <a:r>
              <a:rPr lang="hu-HU" sz="2000" dirty="0" err="1" smtClean="0"/>
              <a:t>Küste</a:t>
            </a:r>
            <a:r>
              <a:rPr lang="hu-HU" sz="2000" dirty="0" smtClean="0"/>
              <a:t> (</a:t>
            </a:r>
            <a:r>
              <a:rPr lang="hu-HU" sz="2000" dirty="0" err="1" smtClean="0"/>
              <a:t>Erde</a:t>
            </a:r>
            <a:r>
              <a:rPr lang="hu-HU" sz="2000" dirty="0" smtClean="0"/>
              <a:t>), an der </a:t>
            </a:r>
            <a:r>
              <a:rPr lang="hu-HU" sz="2000" dirty="0" err="1" smtClean="0"/>
              <a:t>Schwelle</a:t>
            </a:r>
            <a:r>
              <a:rPr lang="hu-HU" sz="2000" dirty="0" smtClean="0"/>
              <a:t> des – </a:t>
            </a:r>
            <a:r>
              <a:rPr lang="hu-HU" sz="2000" dirty="0" err="1" smtClean="0"/>
              <a:t>unendlichen</a:t>
            </a:r>
            <a:r>
              <a:rPr lang="hu-HU" sz="2000" dirty="0" smtClean="0"/>
              <a:t> – </a:t>
            </a:r>
            <a:r>
              <a:rPr lang="hu-HU" sz="2000" dirty="0" err="1" smtClean="0"/>
              <a:t>Meeres</a:t>
            </a:r>
            <a:r>
              <a:rPr lang="hu-HU" sz="2000" dirty="0" smtClean="0"/>
              <a:t>, das mit </a:t>
            </a:r>
            <a:r>
              <a:rPr lang="hu-HU" sz="2000" dirty="0" err="1" smtClean="0"/>
              <a:t>dem</a:t>
            </a:r>
            <a:r>
              <a:rPr lang="hu-HU" sz="2000" dirty="0" smtClean="0"/>
              <a:t> </a:t>
            </a:r>
            <a:r>
              <a:rPr lang="hu-HU" sz="2000" dirty="0" smtClean="0"/>
              <a:t>– </a:t>
            </a:r>
            <a:r>
              <a:rPr lang="hu-HU" sz="2000" dirty="0" err="1" smtClean="0"/>
              <a:t>unendlichen</a:t>
            </a:r>
            <a:r>
              <a:rPr lang="hu-HU" sz="2000" dirty="0" smtClean="0"/>
              <a:t> – </a:t>
            </a:r>
            <a:r>
              <a:rPr lang="hu-HU" sz="2000" dirty="0" err="1" smtClean="0"/>
              <a:t>Himmel</a:t>
            </a:r>
            <a:r>
              <a:rPr lang="hu-HU" sz="2000" dirty="0" smtClean="0"/>
              <a:t> </a:t>
            </a:r>
            <a:r>
              <a:rPr lang="hu-HU" sz="2000" dirty="0" err="1" smtClean="0"/>
              <a:t>verschmolzen</a:t>
            </a:r>
            <a:r>
              <a:rPr lang="hu-HU" sz="2000" dirty="0" smtClean="0"/>
              <a:t> </a:t>
            </a:r>
            <a:r>
              <a:rPr lang="hu-HU" sz="2000" dirty="0" err="1" smtClean="0"/>
              <a:t>ist</a:t>
            </a:r>
            <a:r>
              <a:rPr lang="hu-HU" sz="2000" dirty="0" smtClean="0"/>
              <a:t>.</a:t>
            </a:r>
          </a:p>
          <a:p>
            <a:pPr algn="ctr"/>
            <a:r>
              <a:rPr lang="hu-HU" sz="2000" dirty="0" err="1" smtClean="0"/>
              <a:t>Ausgeliefertsein</a:t>
            </a:r>
            <a:endParaRPr lang="hu-HU" sz="2000" dirty="0" smtClean="0"/>
          </a:p>
          <a:p>
            <a:pPr algn="ctr"/>
            <a:r>
              <a:rPr lang="hu-HU" sz="2000" dirty="0" err="1" smtClean="0"/>
              <a:t>Endliches</a:t>
            </a:r>
            <a:r>
              <a:rPr lang="hu-HU" sz="2000" dirty="0" smtClean="0"/>
              <a:t> – </a:t>
            </a:r>
            <a:r>
              <a:rPr lang="hu-HU" sz="2000" dirty="0" err="1" smtClean="0"/>
              <a:t>Unendliches</a:t>
            </a:r>
            <a:endParaRPr lang="hu-HU" sz="2000" dirty="0" smtClean="0"/>
          </a:p>
          <a:p>
            <a:pPr algn="ctr"/>
            <a:r>
              <a:rPr lang="hu-HU" sz="2000" dirty="0" err="1" smtClean="0"/>
              <a:t>Fernweh</a:t>
            </a:r>
            <a:r>
              <a:rPr lang="hu-HU" sz="2000" dirty="0" smtClean="0"/>
              <a:t>/</a:t>
            </a:r>
            <a:r>
              <a:rPr lang="hu-HU" sz="2000" dirty="0" err="1" smtClean="0"/>
              <a:t>Heimweh</a:t>
            </a:r>
            <a:endParaRPr lang="hu-HU" sz="2000" dirty="0" smtClean="0"/>
          </a:p>
          <a:p>
            <a:pPr algn="ctr"/>
            <a:r>
              <a:rPr lang="hu-HU" sz="2000" dirty="0" err="1" smtClean="0"/>
              <a:t>Stille</a:t>
            </a:r>
            <a:r>
              <a:rPr lang="hu-HU" sz="2000" dirty="0" smtClean="0"/>
              <a:t> </a:t>
            </a:r>
            <a:r>
              <a:rPr lang="hu-HU" sz="2000" dirty="0" err="1" smtClean="0"/>
              <a:t>Melancholie</a:t>
            </a:r>
            <a:endParaRPr lang="hu-HU" sz="2000" dirty="0" smtClean="0"/>
          </a:p>
          <a:p>
            <a:endParaRPr lang="hu-HU"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008406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60" y="10274"/>
            <a:ext cx="10784079" cy="6858000"/>
          </a:xfrm>
          <a:prstGeom prst="rect">
            <a:avLst/>
          </a:prstGeom>
        </p:spPr>
      </p:pic>
    </p:spTree>
    <p:extLst>
      <p:ext uri="{BB962C8B-B14F-4D97-AF65-F5344CB8AC3E}">
        <p14:creationId xmlns:p14="http://schemas.microsoft.com/office/powerpoint/2010/main" val="3016489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65667" y="1406106"/>
            <a:ext cx="3932237" cy="1600200"/>
          </a:xfrm>
        </p:spPr>
        <p:txBody>
          <a:bodyPr>
            <a:normAutofit fontScale="90000"/>
          </a:bodyPr>
          <a:lstStyle/>
          <a:p>
            <a:pPr algn="ctr"/>
            <a:r>
              <a:rPr lang="hu-HU" b="1" dirty="0" err="1" smtClean="0"/>
              <a:t>Caspar</a:t>
            </a:r>
            <a:r>
              <a:rPr lang="hu-HU" b="1" dirty="0" smtClean="0"/>
              <a:t> David Friedrich: </a:t>
            </a:r>
            <a:r>
              <a:rPr lang="hu-HU" sz="2700" b="1" i="1" dirty="0" smtClean="0"/>
              <a:t>Der </a:t>
            </a:r>
            <a:r>
              <a:rPr lang="hu-HU" sz="2700" b="1" i="1" dirty="0" err="1" smtClean="0"/>
              <a:t>Wanderer</a:t>
            </a:r>
            <a:r>
              <a:rPr lang="hu-HU" sz="2700" b="1" i="1" dirty="0" smtClean="0"/>
              <a:t> </a:t>
            </a:r>
            <a:r>
              <a:rPr lang="hu-HU" sz="2700" b="1" i="1" dirty="0" err="1" smtClean="0"/>
              <a:t>über</a:t>
            </a:r>
            <a:r>
              <a:rPr lang="hu-HU" sz="2700" b="1" i="1" dirty="0" smtClean="0"/>
              <a:t> </a:t>
            </a:r>
            <a:r>
              <a:rPr lang="hu-HU" sz="2700" b="1" i="1" dirty="0" err="1" smtClean="0"/>
              <a:t>dem</a:t>
            </a:r>
            <a:r>
              <a:rPr lang="hu-HU" sz="2700" b="1" i="1" dirty="0" smtClean="0"/>
              <a:t> </a:t>
            </a:r>
            <a:r>
              <a:rPr lang="hu-HU" sz="2700" b="1" i="1" dirty="0" err="1" smtClean="0"/>
              <a:t>Nebelmeer</a:t>
            </a:r>
            <a:r>
              <a:rPr lang="hu-HU" sz="2700" i="1" dirty="0"/>
              <a:t/>
            </a:r>
            <a:br>
              <a:rPr lang="hu-HU" sz="2700" i="1" dirty="0"/>
            </a:br>
            <a:r>
              <a:rPr lang="hu-HU" sz="2700" dirty="0" smtClean="0"/>
              <a:t>(</a:t>
            </a:r>
            <a:r>
              <a:rPr lang="hu-HU" sz="2700" dirty="0" err="1" smtClean="0"/>
              <a:t>wohl</a:t>
            </a:r>
            <a:r>
              <a:rPr lang="hu-HU" sz="2700" dirty="0" smtClean="0"/>
              <a:t> 1817)</a:t>
            </a:r>
            <a:endParaRPr lang="hu-HU" sz="2700" dirty="0"/>
          </a:p>
        </p:txBody>
      </p:sp>
      <p:pic>
        <p:nvPicPr>
          <p:cNvPr id="7" name="Kép helye 6"/>
          <p:cNvPicPr>
            <a:picLocks noGrp="1" noChangeAspect="1"/>
          </p:cNvPicPr>
          <p:nvPr>
            <p:ph type="pic" idx="1"/>
          </p:nvPr>
        </p:nvPicPr>
        <p:blipFill>
          <a:blip r:embed="rId2">
            <a:extLst>
              <a:ext uri="{28A0092B-C50C-407E-A947-70E740481C1C}">
                <a14:useLocalDpi xmlns:a14="http://schemas.microsoft.com/office/drawing/2010/main" val="0"/>
              </a:ext>
            </a:extLst>
          </a:blip>
          <a:srcRect t="18944" b="18944"/>
          <a:stretch>
            <a:fillRect/>
          </a:stretch>
        </p:blipFill>
        <p:spPr>
          <a:xfrm>
            <a:off x="5269452" y="1772429"/>
            <a:ext cx="6172200" cy="4873625"/>
          </a:xfrm>
        </p:spPr>
      </p:pic>
      <p:sp>
        <p:nvSpPr>
          <p:cNvPr id="6" name="Szöveg helye 5"/>
          <p:cNvSpPr>
            <a:spLocks noGrp="1"/>
          </p:cNvSpPr>
          <p:nvPr>
            <p:ph type="body" sz="half" idx="2"/>
          </p:nvPr>
        </p:nvSpPr>
        <p:spPr>
          <a:xfrm>
            <a:off x="535715" y="3201632"/>
            <a:ext cx="4733737" cy="3452359"/>
          </a:xfrm>
        </p:spPr>
        <p:txBody>
          <a:bodyPr>
            <a:normAutofit/>
          </a:bodyPr>
          <a:lstStyle/>
          <a:p>
            <a:pPr marL="285750" indent="-285750" algn="ctr">
              <a:buFont typeface="Arial" panose="020B0604020202020204" pitchFamily="34" charset="0"/>
              <a:buChar char="•"/>
            </a:pPr>
            <a:r>
              <a:rPr lang="hu-HU" sz="1800" dirty="0" err="1" smtClean="0"/>
              <a:t>Natur</a:t>
            </a:r>
            <a:r>
              <a:rPr lang="hu-HU" sz="1800" dirty="0" smtClean="0"/>
              <a:t> – </a:t>
            </a:r>
            <a:r>
              <a:rPr lang="hu-HU" sz="1800" dirty="0" err="1" smtClean="0"/>
              <a:t>Mensch</a:t>
            </a:r>
            <a:r>
              <a:rPr lang="hu-HU" sz="1800" dirty="0" smtClean="0"/>
              <a:t> (</a:t>
            </a:r>
            <a:r>
              <a:rPr lang="hu-HU" sz="1800" dirty="0" err="1" smtClean="0"/>
              <a:t>Wanderer</a:t>
            </a:r>
            <a:r>
              <a:rPr lang="hu-HU" sz="1800" dirty="0" smtClean="0"/>
              <a:t>!) – </a:t>
            </a:r>
            <a:r>
              <a:rPr lang="hu-HU" sz="1800" dirty="0" err="1" smtClean="0"/>
              <a:t>Fernweh</a:t>
            </a:r>
            <a:r>
              <a:rPr lang="hu-HU" sz="1800" dirty="0" smtClean="0"/>
              <a:t>, </a:t>
            </a:r>
            <a:r>
              <a:rPr lang="hu-HU" sz="1800" dirty="0" err="1" smtClean="0"/>
              <a:t>Heimweh</a:t>
            </a:r>
            <a:endParaRPr lang="hu-HU" sz="1800" dirty="0"/>
          </a:p>
          <a:p>
            <a:pPr marL="285750" indent="-285750" algn="ctr">
              <a:buFont typeface="Arial" panose="020B0604020202020204" pitchFamily="34" charset="0"/>
              <a:buChar char="•"/>
            </a:pPr>
            <a:r>
              <a:rPr lang="hu-HU" sz="1800" dirty="0" err="1" smtClean="0"/>
              <a:t>Wind</a:t>
            </a:r>
            <a:r>
              <a:rPr lang="hu-HU" sz="1800" dirty="0" smtClean="0"/>
              <a:t>, </a:t>
            </a:r>
            <a:r>
              <a:rPr lang="hu-HU" sz="1800" dirty="0" err="1" smtClean="0"/>
              <a:t>zerklüfteter</a:t>
            </a:r>
            <a:r>
              <a:rPr lang="hu-HU" sz="1800" dirty="0" smtClean="0"/>
              <a:t> </a:t>
            </a:r>
            <a:r>
              <a:rPr lang="hu-HU" sz="1800" dirty="0" err="1" smtClean="0"/>
              <a:t>Untergrund</a:t>
            </a:r>
            <a:r>
              <a:rPr lang="hu-HU" sz="1800" dirty="0" smtClean="0"/>
              <a:t>, </a:t>
            </a:r>
            <a:r>
              <a:rPr lang="hu-HU" sz="1800" dirty="0" err="1" smtClean="0"/>
              <a:t>vom</a:t>
            </a:r>
            <a:r>
              <a:rPr lang="hu-HU" sz="1800" dirty="0" smtClean="0"/>
              <a:t> </a:t>
            </a:r>
            <a:r>
              <a:rPr lang="hu-HU" sz="1800" dirty="0" err="1" smtClean="0"/>
              <a:t>Nebel</a:t>
            </a:r>
            <a:r>
              <a:rPr lang="hu-HU" sz="1800" dirty="0" smtClean="0"/>
              <a:t> </a:t>
            </a:r>
            <a:r>
              <a:rPr lang="hu-HU" sz="1800" dirty="0" err="1" smtClean="0"/>
              <a:t>verschleierte</a:t>
            </a:r>
            <a:r>
              <a:rPr lang="hu-HU" sz="1800" dirty="0"/>
              <a:t> </a:t>
            </a:r>
            <a:r>
              <a:rPr lang="hu-HU" sz="1800" dirty="0" smtClean="0"/>
              <a:t>– </a:t>
            </a:r>
            <a:r>
              <a:rPr lang="hu-HU" sz="1800" dirty="0" err="1" smtClean="0"/>
              <a:t>unheimlich-gehemnisvolle</a:t>
            </a:r>
            <a:r>
              <a:rPr lang="hu-HU" sz="1800" dirty="0" smtClean="0"/>
              <a:t> – </a:t>
            </a:r>
            <a:r>
              <a:rPr lang="hu-HU" sz="1800" dirty="0" err="1" smtClean="0"/>
              <a:t>Landschaft</a:t>
            </a:r>
            <a:r>
              <a:rPr lang="hu-HU" sz="1800" dirty="0" smtClean="0"/>
              <a:t>, der Mann </a:t>
            </a:r>
            <a:r>
              <a:rPr lang="hu-HU" sz="1800" dirty="0" err="1" smtClean="0"/>
              <a:t>betrachtet</a:t>
            </a:r>
            <a:r>
              <a:rPr lang="hu-HU" sz="1800" dirty="0" smtClean="0"/>
              <a:t> den </a:t>
            </a:r>
            <a:r>
              <a:rPr lang="hu-HU" sz="1800" dirty="0" err="1" smtClean="0"/>
              <a:t>höchsten</a:t>
            </a:r>
            <a:r>
              <a:rPr lang="hu-HU" sz="1800" dirty="0" smtClean="0"/>
              <a:t> </a:t>
            </a:r>
            <a:r>
              <a:rPr lang="hu-HU" sz="1800" dirty="0" err="1" smtClean="0"/>
              <a:t>Gipfel</a:t>
            </a:r>
            <a:endParaRPr lang="hu-HU" sz="1800" dirty="0" smtClean="0"/>
          </a:p>
          <a:p>
            <a:pPr marL="285750" indent="-285750" algn="ctr">
              <a:buFont typeface="Arial" panose="020B0604020202020204" pitchFamily="34" charset="0"/>
              <a:buChar char="•"/>
            </a:pPr>
            <a:r>
              <a:rPr lang="hu-HU" sz="1800" dirty="0" smtClean="0"/>
              <a:t>Der </a:t>
            </a:r>
            <a:r>
              <a:rPr lang="hu-HU" sz="1800" dirty="0" err="1" smtClean="0"/>
              <a:t>Wanderer</a:t>
            </a:r>
            <a:r>
              <a:rPr lang="hu-HU" sz="1800" dirty="0" smtClean="0"/>
              <a:t> </a:t>
            </a:r>
            <a:r>
              <a:rPr lang="hu-HU" sz="1800" dirty="0" err="1" smtClean="0"/>
              <a:t>steht</a:t>
            </a:r>
            <a:r>
              <a:rPr lang="hu-HU" sz="1800" dirty="0" smtClean="0"/>
              <a:t> </a:t>
            </a:r>
            <a:r>
              <a:rPr lang="hu-HU" sz="1800" dirty="0" err="1" smtClean="0"/>
              <a:t>im</a:t>
            </a:r>
            <a:r>
              <a:rPr lang="hu-HU" sz="1800" dirty="0" smtClean="0"/>
              <a:t> </a:t>
            </a:r>
            <a:r>
              <a:rPr lang="hu-HU" sz="1800" dirty="0" err="1" smtClean="0"/>
              <a:t>Mittelpunkt</a:t>
            </a:r>
            <a:r>
              <a:rPr lang="hu-HU" sz="1800" dirty="0" smtClean="0"/>
              <a:t>, </a:t>
            </a:r>
            <a:r>
              <a:rPr lang="hu-HU" sz="1800" dirty="0" err="1" smtClean="0"/>
              <a:t>sein</a:t>
            </a:r>
            <a:r>
              <a:rPr lang="hu-HU" sz="1800" dirty="0" smtClean="0"/>
              <a:t> </a:t>
            </a:r>
            <a:r>
              <a:rPr lang="hu-HU" sz="1800" dirty="0" err="1" smtClean="0"/>
              <a:t>Kopf</a:t>
            </a:r>
            <a:r>
              <a:rPr lang="hu-HU" sz="1800" dirty="0" smtClean="0"/>
              <a:t> </a:t>
            </a:r>
            <a:r>
              <a:rPr lang="hu-HU" sz="1800" dirty="0" err="1" smtClean="0"/>
              <a:t>im</a:t>
            </a:r>
            <a:r>
              <a:rPr lang="hu-HU" sz="1800" dirty="0" smtClean="0"/>
              <a:t> </a:t>
            </a:r>
            <a:r>
              <a:rPr lang="hu-HU" sz="1800" dirty="0" err="1" smtClean="0"/>
              <a:t>goldenen</a:t>
            </a:r>
            <a:r>
              <a:rPr lang="hu-HU" sz="1800" dirty="0" smtClean="0"/>
              <a:t> </a:t>
            </a:r>
            <a:r>
              <a:rPr lang="hu-HU" sz="1800" dirty="0" err="1" smtClean="0"/>
              <a:t>Schnitt</a:t>
            </a:r>
            <a:r>
              <a:rPr lang="hu-HU" sz="1800" dirty="0" smtClean="0"/>
              <a:t> (</a:t>
            </a:r>
            <a:r>
              <a:rPr lang="hu-HU" sz="1800" dirty="0" err="1" smtClean="0"/>
              <a:t>horizontal</a:t>
            </a:r>
            <a:r>
              <a:rPr lang="hu-HU" sz="1800" dirty="0" smtClean="0"/>
              <a:t>)</a:t>
            </a:r>
          </a:p>
          <a:p>
            <a:pPr marL="285750" indent="-285750" algn="ctr">
              <a:buFont typeface="Arial" panose="020B0604020202020204" pitchFamily="34" charset="0"/>
              <a:buChar char="•"/>
            </a:pPr>
            <a:r>
              <a:rPr lang="hu-HU" sz="1800" dirty="0" err="1" smtClean="0"/>
              <a:t>Vertikal</a:t>
            </a:r>
            <a:r>
              <a:rPr lang="hu-HU" sz="1800" dirty="0" smtClean="0"/>
              <a:t>: der </a:t>
            </a:r>
            <a:r>
              <a:rPr lang="hu-HU" sz="1800" dirty="0" err="1" smtClean="0"/>
              <a:t>ferne</a:t>
            </a:r>
            <a:r>
              <a:rPr lang="hu-HU" sz="1800" dirty="0" smtClean="0"/>
              <a:t> </a:t>
            </a:r>
            <a:r>
              <a:rPr lang="hu-HU" sz="1800" dirty="0" err="1" smtClean="0"/>
              <a:t>Gipfel</a:t>
            </a:r>
            <a:r>
              <a:rPr lang="hu-HU" sz="1800" dirty="0" smtClean="0"/>
              <a:t> </a:t>
            </a:r>
            <a:r>
              <a:rPr lang="hu-HU" sz="1800" dirty="0" err="1" smtClean="0"/>
              <a:t>im</a:t>
            </a:r>
            <a:r>
              <a:rPr lang="hu-HU" sz="1800" dirty="0" smtClean="0"/>
              <a:t> </a:t>
            </a:r>
            <a:r>
              <a:rPr lang="hu-HU" sz="1800" dirty="0" err="1" smtClean="0"/>
              <a:t>goldenen</a:t>
            </a:r>
            <a:r>
              <a:rPr lang="hu-HU" sz="1800" dirty="0" smtClean="0"/>
              <a:t> </a:t>
            </a:r>
            <a:r>
              <a:rPr lang="hu-HU" sz="1800" dirty="0" err="1" smtClean="0"/>
              <a:t>Schnitt</a:t>
            </a:r>
            <a:endParaRPr lang="hu-HU" sz="1800" dirty="0" smtClean="0"/>
          </a:p>
          <a:p>
            <a:pPr marL="285750" indent="-285750" algn="ctr">
              <a:buFont typeface="Arial" panose="020B0604020202020204" pitchFamily="34" charset="0"/>
              <a:buChar char="•"/>
            </a:pPr>
            <a:r>
              <a:rPr lang="hu-HU" sz="1800" dirty="0" smtClean="0"/>
              <a:t>Die </a:t>
            </a:r>
            <a:r>
              <a:rPr lang="hu-HU" sz="1800" dirty="0" err="1" smtClean="0"/>
              <a:t>horizontalen</a:t>
            </a:r>
            <a:r>
              <a:rPr lang="hu-HU" sz="1800" dirty="0" smtClean="0"/>
              <a:t> </a:t>
            </a:r>
            <a:r>
              <a:rPr lang="hu-HU" sz="1800" dirty="0" err="1" smtClean="0"/>
              <a:t>Linien</a:t>
            </a:r>
            <a:r>
              <a:rPr lang="hu-HU" sz="1800" dirty="0" smtClean="0"/>
              <a:t> </a:t>
            </a:r>
            <a:r>
              <a:rPr lang="hu-HU" sz="1800" dirty="0" err="1" smtClean="0"/>
              <a:t>kreuzen</a:t>
            </a:r>
            <a:r>
              <a:rPr lang="hu-HU" sz="1800" dirty="0" smtClean="0"/>
              <a:t> </a:t>
            </a:r>
            <a:r>
              <a:rPr lang="hu-HU" sz="1800" dirty="0" err="1" smtClean="0"/>
              <a:t>sich</a:t>
            </a:r>
            <a:r>
              <a:rPr lang="hu-HU" sz="1800" dirty="0" smtClean="0"/>
              <a:t> in der </a:t>
            </a:r>
            <a:r>
              <a:rPr lang="hu-HU" sz="1800" dirty="0" err="1" smtClean="0"/>
              <a:t>Höhe</a:t>
            </a:r>
            <a:r>
              <a:rPr lang="hu-HU" sz="1800" dirty="0" smtClean="0"/>
              <a:t> des </a:t>
            </a:r>
            <a:r>
              <a:rPr lang="hu-HU" sz="1800" dirty="0" err="1" smtClean="0"/>
              <a:t>Herzens</a:t>
            </a:r>
            <a:r>
              <a:rPr lang="hu-HU" sz="1800" dirty="0" smtClean="0"/>
              <a:t> der </a:t>
            </a:r>
            <a:r>
              <a:rPr lang="hu-HU" sz="1800" dirty="0" err="1" smtClean="0"/>
              <a:t>Rückenfigur</a:t>
            </a:r>
            <a:endParaRPr lang="hu-HU" sz="1800" dirty="0" smtClean="0"/>
          </a:p>
          <a:p>
            <a:endParaRPr lang="hu-HU" dirty="0"/>
          </a:p>
        </p:txBody>
      </p:sp>
      <p:pic>
        <p:nvPicPr>
          <p:cNvPr id="8" name="Kép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354335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a:blip r:embed="rId2"/>
          <a:stretch>
            <a:fillRect/>
          </a:stretch>
        </p:blipFill>
        <p:spPr>
          <a:xfrm>
            <a:off x="2286000" y="-1435011"/>
            <a:ext cx="7620000" cy="9686925"/>
          </a:xfrm>
          <a:prstGeom prst="rect">
            <a:avLst/>
          </a:prstGeom>
        </p:spPr>
      </p:pic>
    </p:spTree>
    <p:extLst>
      <p:ext uri="{BB962C8B-B14F-4D97-AF65-F5344CB8AC3E}">
        <p14:creationId xmlns:p14="http://schemas.microsoft.com/office/powerpoint/2010/main" val="2943692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46827" y="1181099"/>
            <a:ext cx="10515600" cy="1325563"/>
          </a:xfrm>
        </p:spPr>
        <p:txBody>
          <a:bodyPr>
            <a:normAutofit/>
          </a:bodyPr>
          <a:lstStyle/>
          <a:p>
            <a:pPr algn="ctr"/>
            <a:r>
              <a:rPr lang="hu-HU" sz="3600" b="1" dirty="0" err="1" smtClean="0"/>
              <a:t>Räume</a:t>
            </a:r>
            <a:r>
              <a:rPr lang="hu-HU" sz="3600" b="1" dirty="0" smtClean="0"/>
              <a:t> / </a:t>
            </a:r>
            <a:r>
              <a:rPr lang="hu-HU" sz="3600" b="1" dirty="0" err="1" smtClean="0"/>
              <a:t>Raumtypen</a:t>
            </a:r>
            <a:endParaRPr lang="hu-HU" sz="3600" b="1" dirty="0"/>
          </a:p>
        </p:txBody>
      </p:sp>
      <p:sp>
        <p:nvSpPr>
          <p:cNvPr id="6" name="Tartalom helye 5"/>
          <p:cNvSpPr>
            <a:spLocks noGrp="1"/>
          </p:cNvSpPr>
          <p:nvPr>
            <p:ph idx="1"/>
          </p:nvPr>
        </p:nvSpPr>
        <p:spPr>
          <a:xfrm>
            <a:off x="846827" y="2506662"/>
            <a:ext cx="10515600" cy="4351338"/>
          </a:xfrm>
        </p:spPr>
        <p:txBody>
          <a:bodyPr>
            <a:normAutofit fontScale="77500" lnSpcReduction="20000"/>
          </a:bodyPr>
          <a:lstStyle/>
          <a:p>
            <a:pPr marL="0" indent="0" algn="ctr">
              <a:buNone/>
            </a:pPr>
            <a:r>
              <a:rPr lang="hu-HU" b="1" dirty="0" err="1" smtClean="0"/>
              <a:t>Anthropologischer</a:t>
            </a:r>
            <a:r>
              <a:rPr lang="hu-HU" b="1" dirty="0" smtClean="0"/>
              <a:t> Raum</a:t>
            </a:r>
          </a:p>
          <a:p>
            <a:pPr marL="0" indent="0" algn="ctr">
              <a:buNone/>
            </a:pPr>
            <a:r>
              <a:rPr lang="hu-HU" b="1" dirty="0" err="1" smtClean="0"/>
              <a:t>Soziologischer</a:t>
            </a:r>
            <a:r>
              <a:rPr lang="hu-HU" b="1" dirty="0" smtClean="0"/>
              <a:t> Raum</a:t>
            </a:r>
          </a:p>
          <a:p>
            <a:pPr marL="0" indent="0" algn="ctr">
              <a:buNone/>
            </a:pPr>
            <a:r>
              <a:rPr lang="hu-HU" b="1" dirty="0" err="1" smtClean="0"/>
              <a:t>Politischer</a:t>
            </a:r>
            <a:r>
              <a:rPr lang="hu-HU" b="1" dirty="0" smtClean="0"/>
              <a:t> Raum </a:t>
            </a:r>
            <a:r>
              <a:rPr lang="hu-HU" dirty="0" smtClean="0"/>
              <a:t>(</a:t>
            </a:r>
            <a:r>
              <a:rPr lang="hu-HU" dirty="0" err="1" smtClean="0"/>
              <a:t>nationale</a:t>
            </a:r>
            <a:r>
              <a:rPr lang="hu-HU" dirty="0" smtClean="0"/>
              <a:t> </a:t>
            </a:r>
            <a:r>
              <a:rPr lang="hu-HU" dirty="0" err="1" smtClean="0"/>
              <a:t>Selbstbestimmung</a:t>
            </a:r>
            <a:r>
              <a:rPr lang="hu-HU" dirty="0" smtClean="0"/>
              <a:t>, </a:t>
            </a:r>
            <a:r>
              <a:rPr lang="hu-HU" dirty="0" err="1" smtClean="0"/>
              <a:t>Eroberung</a:t>
            </a:r>
            <a:r>
              <a:rPr lang="hu-HU" dirty="0" smtClean="0"/>
              <a:t>, </a:t>
            </a:r>
            <a:r>
              <a:rPr lang="hu-HU" dirty="0" err="1" smtClean="0"/>
              <a:t>Beherrschung</a:t>
            </a:r>
            <a:r>
              <a:rPr lang="hu-HU" dirty="0" smtClean="0"/>
              <a:t> – </a:t>
            </a:r>
            <a:r>
              <a:rPr lang="hu-HU" dirty="0" err="1" smtClean="0"/>
              <a:t>historische</a:t>
            </a:r>
            <a:r>
              <a:rPr lang="hu-HU" dirty="0" smtClean="0"/>
              <a:t> </a:t>
            </a:r>
            <a:r>
              <a:rPr lang="hu-HU" dirty="0" err="1" smtClean="0"/>
              <a:t>Perspektive</a:t>
            </a:r>
            <a:r>
              <a:rPr lang="hu-HU" dirty="0" smtClean="0"/>
              <a:t>)</a:t>
            </a:r>
          </a:p>
          <a:p>
            <a:pPr marL="0" indent="0" algn="ctr">
              <a:buNone/>
            </a:pPr>
            <a:r>
              <a:rPr lang="hu-HU" b="1" dirty="0" err="1" smtClean="0"/>
              <a:t>Zwischenraum</a:t>
            </a:r>
            <a:r>
              <a:rPr lang="hu-HU" dirty="0" smtClean="0"/>
              <a:t> (</a:t>
            </a:r>
            <a:r>
              <a:rPr lang="hu-HU" dirty="0" err="1" smtClean="0"/>
              <a:t>kolonialisierter</a:t>
            </a:r>
            <a:r>
              <a:rPr lang="hu-HU" dirty="0" smtClean="0"/>
              <a:t> und </a:t>
            </a:r>
            <a:r>
              <a:rPr lang="hu-HU" dirty="0" err="1" smtClean="0"/>
              <a:t>nichtkolonialisierter</a:t>
            </a:r>
            <a:r>
              <a:rPr lang="hu-HU" dirty="0" smtClean="0"/>
              <a:t> Raum)</a:t>
            </a:r>
          </a:p>
          <a:p>
            <a:pPr marL="0" indent="0" algn="ctr">
              <a:buNone/>
            </a:pPr>
            <a:r>
              <a:rPr lang="hu-HU" b="1" dirty="0" err="1" smtClean="0"/>
              <a:t>Psycho-Raum</a:t>
            </a:r>
            <a:r>
              <a:rPr lang="hu-HU" dirty="0" smtClean="0"/>
              <a:t> (Horror)</a:t>
            </a:r>
          </a:p>
          <a:p>
            <a:pPr marL="0" indent="0" algn="ctr">
              <a:buNone/>
            </a:pPr>
            <a:r>
              <a:rPr lang="hu-HU" b="1" dirty="0" err="1" smtClean="0"/>
              <a:t>Ethno-Raum</a:t>
            </a:r>
            <a:endParaRPr lang="hu-HU" b="1" dirty="0" smtClean="0"/>
          </a:p>
          <a:p>
            <a:pPr marL="0" indent="0" algn="ctr">
              <a:buNone/>
            </a:pPr>
            <a:r>
              <a:rPr lang="hu-HU" b="1" dirty="0" err="1" smtClean="0"/>
              <a:t>Virtueller</a:t>
            </a:r>
            <a:r>
              <a:rPr lang="hu-HU" b="1" dirty="0" smtClean="0"/>
              <a:t> Raum</a:t>
            </a:r>
          </a:p>
          <a:p>
            <a:pPr marL="0" indent="0" algn="ctr">
              <a:buNone/>
            </a:pPr>
            <a:r>
              <a:rPr lang="hu-HU" dirty="0" smtClean="0"/>
              <a:t>(</a:t>
            </a:r>
            <a:r>
              <a:rPr lang="hu-HU" dirty="0" err="1" smtClean="0"/>
              <a:t>Cyberspace</a:t>
            </a:r>
            <a:r>
              <a:rPr lang="hu-HU" dirty="0" smtClean="0"/>
              <a:t>/</a:t>
            </a:r>
            <a:r>
              <a:rPr lang="hu-HU" dirty="0" err="1" smtClean="0"/>
              <a:t>kybernetischer</a:t>
            </a:r>
            <a:r>
              <a:rPr lang="hu-HU" dirty="0" smtClean="0"/>
              <a:t> Raum, </a:t>
            </a:r>
            <a:r>
              <a:rPr lang="hu-HU" dirty="0" err="1" smtClean="0"/>
              <a:t>virtuelle</a:t>
            </a:r>
            <a:r>
              <a:rPr lang="hu-HU" dirty="0" smtClean="0"/>
              <a:t> Welt/</a:t>
            </a:r>
            <a:r>
              <a:rPr lang="hu-HU" dirty="0" err="1" smtClean="0"/>
              <a:t>Scheinwelt</a:t>
            </a:r>
            <a:r>
              <a:rPr lang="hu-HU" dirty="0" smtClean="0"/>
              <a:t>, </a:t>
            </a:r>
            <a:r>
              <a:rPr lang="hu-HU" dirty="0" err="1" smtClean="0"/>
              <a:t>elektronische</a:t>
            </a:r>
            <a:r>
              <a:rPr lang="hu-HU" dirty="0" smtClean="0"/>
              <a:t> </a:t>
            </a:r>
            <a:r>
              <a:rPr lang="hu-HU" dirty="0" err="1" smtClean="0"/>
              <a:t>Medien</a:t>
            </a:r>
            <a:r>
              <a:rPr lang="hu-HU" dirty="0" smtClean="0"/>
              <a:t>) – </a:t>
            </a:r>
            <a:r>
              <a:rPr lang="hu-HU" dirty="0" err="1" smtClean="0"/>
              <a:t>Vorläufer</a:t>
            </a:r>
            <a:r>
              <a:rPr lang="hu-HU" dirty="0" smtClean="0"/>
              <a:t>: </a:t>
            </a:r>
            <a:r>
              <a:rPr lang="hu-HU" b="1" dirty="0" err="1" smtClean="0"/>
              <a:t>Goethes</a:t>
            </a:r>
            <a:r>
              <a:rPr lang="hu-HU" b="1" dirty="0" smtClean="0"/>
              <a:t> </a:t>
            </a:r>
            <a:r>
              <a:rPr lang="hu-HU" b="1" i="1" dirty="0" smtClean="0"/>
              <a:t>Faust</a:t>
            </a:r>
            <a:r>
              <a:rPr lang="hu-HU" dirty="0" smtClean="0"/>
              <a:t>, Hesse – „</a:t>
            </a:r>
            <a:r>
              <a:rPr lang="hu-HU" dirty="0" err="1" smtClean="0"/>
              <a:t>Seelenlandschaft</a:t>
            </a:r>
            <a:r>
              <a:rPr lang="hu-HU" dirty="0" smtClean="0"/>
              <a:t>” (</a:t>
            </a:r>
            <a:r>
              <a:rPr lang="hu-HU" i="1" dirty="0" smtClean="0"/>
              <a:t>Die </a:t>
            </a:r>
            <a:r>
              <a:rPr lang="hu-HU" i="1" dirty="0" err="1" smtClean="0"/>
              <a:t>Morgenlandfahrt</a:t>
            </a:r>
            <a:r>
              <a:rPr lang="hu-HU" i="1" dirty="0" smtClean="0"/>
              <a:t>, 1932) </a:t>
            </a:r>
          </a:p>
          <a:p>
            <a:pPr marL="0" indent="0" algn="ctr">
              <a:buNone/>
            </a:pPr>
            <a:r>
              <a:rPr lang="hu-HU" dirty="0" err="1" smtClean="0"/>
              <a:t>Geographischer</a:t>
            </a:r>
            <a:r>
              <a:rPr lang="hu-HU" dirty="0" smtClean="0"/>
              <a:t> Raum (</a:t>
            </a:r>
            <a:r>
              <a:rPr lang="hu-HU" dirty="0" err="1" smtClean="0"/>
              <a:t>Klima</a:t>
            </a:r>
            <a:r>
              <a:rPr lang="hu-HU" dirty="0" smtClean="0"/>
              <a:t>)</a:t>
            </a:r>
          </a:p>
          <a:p>
            <a:pPr marL="0" indent="0" algn="ctr">
              <a:buNone/>
            </a:pPr>
            <a:r>
              <a:rPr lang="hu-HU" dirty="0" err="1" smtClean="0"/>
              <a:t>Kultureller</a:t>
            </a:r>
            <a:r>
              <a:rPr lang="hu-HU" dirty="0" smtClean="0"/>
              <a:t> Raum</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205241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1084</Words>
  <Application>Microsoft Office PowerPoint</Application>
  <PresentationFormat>Szélesvásznú</PresentationFormat>
  <Paragraphs>148</Paragraphs>
  <Slides>43</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43</vt:i4>
      </vt:variant>
    </vt:vector>
  </HeadingPairs>
  <TitlesOfParts>
    <vt:vector size="47" baseType="lpstr">
      <vt:lpstr>Arial</vt:lpstr>
      <vt:lpstr>Calibri</vt:lpstr>
      <vt:lpstr>Calibri Light</vt:lpstr>
      <vt:lpstr>Office-téma</vt:lpstr>
      <vt:lpstr>   Géza Horváth  Einführung in die Kulturwissenschaft IX. </vt:lpstr>
      <vt:lpstr>RAUM I.</vt:lpstr>
      <vt:lpstr>„Topographical turn”</vt:lpstr>
      <vt:lpstr>Raumwahrnehmungen</vt:lpstr>
      <vt:lpstr>Caspar David Friedrich: Der Mönch am Meer (1810)</vt:lpstr>
      <vt:lpstr>PowerPoint-bemutató</vt:lpstr>
      <vt:lpstr>Caspar David Friedrich: Der Wanderer über dem Nebelmeer (wohl 1817)</vt:lpstr>
      <vt:lpstr>PowerPoint-bemutató</vt:lpstr>
      <vt:lpstr>Räume / Raumtypen</vt:lpstr>
      <vt:lpstr>Globalisation</vt:lpstr>
      <vt:lpstr>A. Assmanns einige Raumkonzepte</vt:lpstr>
      <vt:lpstr>Metropole Berlin – die Großstadt in der expressionistischen Lyrik</vt:lpstr>
      <vt:lpstr>Ein Beispiel Georg Heym: Der Gott der Stadt (1910)</vt:lpstr>
      <vt:lpstr>Der Großstadtroman Alred Döblin: Berlin, Alexanderplatz Die Geschichte vom Franz Biberkopf (1929)</vt:lpstr>
      <vt:lpstr>Alfred Döblin Berlin, Alexanderplatz 1928</vt:lpstr>
      <vt:lpstr>Die Handlung…</vt:lpstr>
      <vt:lpstr>Die Großstadt im Film  Berlin – Sinfonie der Großstadt (1927) Regie: Walther Ruttmann</vt:lpstr>
      <vt:lpstr>Handlung</vt:lpstr>
      <vt:lpstr>PowerPoint-bemutató</vt:lpstr>
      <vt:lpstr>PowerPoint-bemutató</vt:lpstr>
      <vt:lpstr>PowerPoint-bemutató</vt:lpstr>
      <vt:lpstr>PowerPoint-bemutató</vt:lpstr>
      <vt:lpstr>PowerPoint-bemutató</vt:lpstr>
      <vt:lpstr>Die Metropole im Film  Fritz Lang: Metropolis Eine Science-fiction-Production  (1927), Stummfilm   https://www.youtube.com/watch?v=gdtZv3XROnc  https://www.youtube.com/watch?v=AvtWDIZtrAE   </vt:lpstr>
      <vt:lpstr>Metropolis</vt:lpstr>
      <vt:lpstr> Die Großstadt als Moloch – semitischer Gott – der alles verschlingt</vt:lpstr>
      <vt:lpstr>Figuren</vt:lpstr>
      <vt:lpstr>Drei Welten im Film</vt:lpstr>
      <vt:lpstr>Drei Teile des gigantischen Films</vt:lpstr>
      <vt:lpstr>Die Handlung</vt:lpstr>
      <vt:lpstr>Metropolis -Das neue Babylon</vt:lpstr>
      <vt:lpstr>Die Herzmaschine</vt:lpstr>
      <vt:lpstr>Unterstadt - Schichtwechsel</vt:lpstr>
      <vt:lpstr>Joh Fredersen, Rotwang und die Masdchinen-Maria,</vt:lpstr>
      <vt:lpstr>Maschinen-Maria entzückt mit ihrem erotischen Tanz die Männer</vt:lpstr>
      <vt:lpstr>PowerPoint-bemutató</vt:lpstr>
      <vt:lpstr>PowerPoint-bemutató</vt:lpstr>
      <vt:lpstr>Die entzückten Söhne der Oberstadt</vt:lpstr>
      <vt:lpstr> Freder und (Maschinen-)Maria</vt:lpstr>
      <vt:lpstr>  Der Dom</vt:lpstr>
      <vt:lpstr>  Schlussszene mit Happy end: Freder Federsen versöhnt die Arbeiter mit seinem Vater, Joh Federsen, dem Herrn der Stadt</vt:lpstr>
      <vt:lpstr>Die Großstadt in der Malerei Otto Dix (1891–1969): Großstadt (Triptychon) 1927/28</vt:lpstr>
      <vt:lpstr>   Hermann Hesse Maskenball (Februar 1926)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die Kulturgeschichte VII. RAUM</dc:title>
  <dc:creator>Geza</dc:creator>
  <cp:lastModifiedBy>HG</cp:lastModifiedBy>
  <cp:revision>225</cp:revision>
  <dcterms:created xsi:type="dcterms:W3CDTF">2017-02-27T15:49:15Z</dcterms:created>
  <dcterms:modified xsi:type="dcterms:W3CDTF">2023-08-30T11:41:36Z</dcterms:modified>
</cp:coreProperties>
</file>