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85" r:id="rId3"/>
    <p:sldId id="257" r:id="rId4"/>
    <p:sldId id="258" r:id="rId5"/>
    <p:sldId id="259" r:id="rId6"/>
    <p:sldId id="260" r:id="rId7"/>
    <p:sldId id="283" r:id="rId8"/>
    <p:sldId id="261" r:id="rId9"/>
    <p:sldId id="262" r:id="rId10"/>
    <p:sldId id="263" r:id="rId11"/>
    <p:sldId id="264" r:id="rId12"/>
    <p:sldId id="265" r:id="rId13"/>
    <p:sldId id="268" r:id="rId14"/>
    <p:sldId id="267" r:id="rId15"/>
    <p:sldId id="266" r:id="rId16"/>
    <p:sldId id="269" r:id="rId17"/>
    <p:sldId id="270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2" r:id="rId26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1BF67-D661-4A4F-8F6C-BF16C76A009E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BCAAD-0BAB-47C1-A0F3-38ED586F76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2436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2F6F-D866-4414-A58B-C0DE328DF2CD}" type="datetime1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462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05525-0E6E-4593-B769-D8BB73B65AA5}" type="datetime1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770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BEA6-D569-49FD-B555-1F2BD961EB33}" type="datetime1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773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AAD9-F745-43DA-8D60-9C52C865227E}" type="datetime1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319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4E9-7238-4873-AE29-C710FEE15CF7}" type="datetime1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437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C764-E007-4CD1-B7C9-D0C4CE48915F}" type="datetime1">
              <a:rPr lang="hu-HU" smtClean="0"/>
              <a:t>2023. 08. 30.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412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13793-F968-4D97-BDEF-30E7785F3A2C}" type="datetime1">
              <a:rPr lang="hu-HU" smtClean="0"/>
              <a:t>2023. 08. 30.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587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E2A5-3F48-410F-B1E3-7145D299B793}" type="datetime1">
              <a:rPr lang="hu-HU" smtClean="0"/>
              <a:t>2023. 08. 30.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6927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5E5F-1C1A-45D3-85E9-CAC87543E3B7}" type="datetime1">
              <a:rPr lang="hu-HU" smtClean="0"/>
              <a:t>2023. 08. 30.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547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3CEC-90F7-4A64-BAE7-2B6851FD1482}" type="datetime1">
              <a:rPr lang="hu-HU" smtClean="0"/>
              <a:t>2023. 08. 30.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157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0A9C-260B-4513-9CD4-F5B64CFA664F}" type="datetime1">
              <a:rPr lang="hu-HU" smtClean="0"/>
              <a:t>2023. 08. 30.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747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EA8E5-2150-4BBC-890A-C24195A34CC5}" type="datetime1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AC47F-AB50-42BA-BAF2-B9C915AEF5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719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e.wikipedia.org/wiki/N%C3%BCrnberger_Hausb%C3%BCcher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30056" y="1496464"/>
            <a:ext cx="9144000" cy="4355023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>Géza Horváth</a:t>
            </a:r>
            <a:br>
              <a:rPr lang="hu-HU" b="1" dirty="0" smtClean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err="1" smtClean="0"/>
              <a:t>Einführung</a:t>
            </a:r>
            <a:r>
              <a:rPr lang="hu-HU" b="1" dirty="0" smtClean="0"/>
              <a:t> </a:t>
            </a:r>
            <a:r>
              <a:rPr lang="hu-HU" b="1" dirty="0"/>
              <a:t>in die </a:t>
            </a:r>
            <a:r>
              <a:rPr lang="hu-HU" b="1" dirty="0" err="1" smtClean="0"/>
              <a:t>Kulturwissenschaft</a:t>
            </a:r>
            <a:r>
              <a:rPr lang="hu-HU" b="1" dirty="0" smtClean="0"/>
              <a:t> IV.</a:t>
            </a:r>
            <a:br>
              <a:rPr lang="hu-HU" b="1" dirty="0" smtClean="0"/>
            </a:br>
            <a:endParaRPr lang="hu-HU" dirty="0">
              <a:solidFill>
                <a:srgbClr val="C0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044574"/>
            <a:ext cx="10515600" cy="1325563"/>
          </a:xfrm>
        </p:spPr>
        <p:txBody>
          <a:bodyPr/>
          <a:lstStyle/>
          <a:p>
            <a:pPr algn="ctr"/>
            <a:r>
              <a:rPr lang="hu-HU" b="1" dirty="0" err="1" smtClean="0"/>
              <a:t>Schriftträger</a:t>
            </a:r>
            <a:r>
              <a:rPr lang="hu-HU" b="1" dirty="0" smtClean="0"/>
              <a:t> und </a:t>
            </a:r>
            <a:r>
              <a:rPr lang="hu-HU" b="1" dirty="0" err="1" smtClean="0"/>
              <a:t>Buchformate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rgbClr val="C00000"/>
                </a:solidFill>
              </a:rPr>
              <a:t>Stein- und </a:t>
            </a:r>
            <a:r>
              <a:rPr lang="hu-HU" dirty="0" err="1" smtClean="0">
                <a:solidFill>
                  <a:srgbClr val="C00000"/>
                </a:solidFill>
              </a:rPr>
              <a:t>Tontafeln</a:t>
            </a:r>
            <a:r>
              <a:rPr lang="hu-HU" dirty="0" smtClean="0"/>
              <a:t>: </a:t>
            </a:r>
            <a:r>
              <a:rPr lang="hu-HU" sz="2600" dirty="0" err="1" smtClean="0"/>
              <a:t>im</a:t>
            </a:r>
            <a:r>
              <a:rPr lang="hu-HU" sz="2600" dirty="0" smtClean="0"/>
              <a:t> </a:t>
            </a:r>
            <a:r>
              <a:rPr lang="hu-HU" sz="2600" dirty="0" err="1" smtClean="0"/>
              <a:t>weichen</a:t>
            </a:r>
            <a:r>
              <a:rPr lang="hu-HU" sz="2600" dirty="0" smtClean="0"/>
              <a:t> </a:t>
            </a:r>
            <a:r>
              <a:rPr lang="hu-HU" sz="2600" dirty="0" err="1" smtClean="0"/>
              <a:t>Zustand</a:t>
            </a:r>
            <a:r>
              <a:rPr lang="hu-HU" sz="2600" dirty="0" smtClean="0"/>
              <a:t> </a:t>
            </a:r>
            <a:r>
              <a:rPr lang="hu-HU" sz="2600" dirty="0" err="1" smtClean="0"/>
              <a:t>eingeritzt</a:t>
            </a:r>
            <a:r>
              <a:rPr lang="hu-HU" sz="2600" dirty="0" smtClean="0"/>
              <a:t>, </a:t>
            </a:r>
            <a:r>
              <a:rPr lang="hu-HU" sz="2600" dirty="0" err="1" smtClean="0"/>
              <a:t>dann</a:t>
            </a:r>
            <a:r>
              <a:rPr lang="hu-HU" sz="2600" dirty="0" smtClean="0"/>
              <a:t> </a:t>
            </a:r>
            <a:r>
              <a:rPr lang="hu-HU" sz="2600" dirty="0" err="1" smtClean="0"/>
              <a:t>durch</a:t>
            </a:r>
            <a:r>
              <a:rPr lang="hu-HU" sz="2600" dirty="0" smtClean="0"/>
              <a:t> </a:t>
            </a:r>
            <a:r>
              <a:rPr lang="hu-HU" sz="2600" dirty="0" err="1" smtClean="0"/>
              <a:t>Brand</a:t>
            </a:r>
            <a:r>
              <a:rPr lang="hu-HU" sz="2600" dirty="0" smtClean="0"/>
              <a:t> </a:t>
            </a:r>
            <a:r>
              <a:rPr lang="hu-HU" sz="2600" dirty="0" err="1" smtClean="0"/>
              <a:t>gehärtet</a:t>
            </a:r>
            <a:r>
              <a:rPr lang="hu-HU" sz="2600" dirty="0" smtClean="0"/>
              <a:t>, </a:t>
            </a:r>
            <a:r>
              <a:rPr lang="hu-HU" sz="2600" dirty="0" err="1" smtClean="0"/>
              <a:t>seit</a:t>
            </a:r>
            <a:r>
              <a:rPr lang="hu-HU" sz="2600" dirty="0" smtClean="0"/>
              <a:t> </a:t>
            </a:r>
            <a:r>
              <a:rPr lang="hu-HU" sz="2600" dirty="0" err="1" smtClean="0"/>
              <a:t>dem</a:t>
            </a:r>
            <a:r>
              <a:rPr lang="hu-HU" sz="2600" dirty="0" smtClean="0"/>
              <a:t> 5. </a:t>
            </a:r>
            <a:r>
              <a:rPr lang="hu-HU" sz="2600" dirty="0" err="1" smtClean="0"/>
              <a:t>Jhrt</a:t>
            </a:r>
            <a:r>
              <a:rPr lang="hu-HU" sz="2600" dirty="0" smtClean="0"/>
              <a:t>. v. </a:t>
            </a:r>
            <a:r>
              <a:rPr lang="hu-HU" sz="2600" dirty="0" err="1" smtClean="0"/>
              <a:t>Ch</a:t>
            </a:r>
            <a:r>
              <a:rPr lang="hu-HU" sz="2600" dirty="0" smtClean="0"/>
              <a:t>., </a:t>
            </a:r>
            <a:r>
              <a:rPr lang="hu-HU" sz="2600" dirty="0" err="1" smtClean="0"/>
              <a:t>Mesopotanien</a:t>
            </a:r>
            <a:endParaRPr lang="hu-HU" sz="2600" dirty="0" smtClean="0"/>
          </a:p>
          <a:p>
            <a:pPr marL="0" indent="0">
              <a:buNone/>
            </a:pPr>
            <a:r>
              <a:rPr lang="hu-HU" dirty="0" err="1" smtClean="0">
                <a:solidFill>
                  <a:srgbClr val="C00000"/>
                </a:solidFill>
              </a:rPr>
              <a:t>Papyrusrolle</a:t>
            </a:r>
            <a:r>
              <a:rPr lang="hu-HU" dirty="0" smtClean="0"/>
              <a:t>: </a:t>
            </a:r>
            <a:r>
              <a:rPr lang="hu-HU" sz="2600" dirty="0" err="1" smtClean="0"/>
              <a:t>Papyrusblätter</a:t>
            </a:r>
            <a:r>
              <a:rPr lang="hu-HU" sz="2600" dirty="0" smtClean="0"/>
              <a:t>, </a:t>
            </a:r>
            <a:r>
              <a:rPr lang="hu-HU" sz="2600" dirty="0" err="1" smtClean="0"/>
              <a:t>aneinander</a:t>
            </a:r>
            <a:r>
              <a:rPr lang="hu-HU" sz="2600" dirty="0" smtClean="0"/>
              <a:t> </a:t>
            </a:r>
            <a:r>
              <a:rPr lang="hu-HU" sz="2600" dirty="0" err="1" smtClean="0"/>
              <a:t>geklebt</a:t>
            </a:r>
            <a:r>
              <a:rPr lang="hu-HU" sz="2600" dirty="0" smtClean="0"/>
              <a:t> (</a:t>
            </a:r>
            <a:r>
              <a:rPr lang="hu-HU" sz="2600" dirty="0" err="1" smtClean="0"/>
              <a:t>beliebige</a:t>
            </a:r>
            <a:r>
              <a:rPr lang="hu-HU" sz="2600" dirty="0" smtClean="0"/>
              <a:t> </a:t>
            </a:r>
            <a:r>
              <a:rPr lang="hu-HU" sz="2600" dirty="0" err="1" smtClean="0"/>
              <a:t>Länge</a:t>
            </a:r>
            <a:r>
              <a:rPr lang="hu-HU" sz="2600" dirty="0" smtClean="0"/>
              <a:t>), die in </a:t>
            </a:r>
            <a:r>
              <a:rPr lang="hu-HU" sz="2600" dirty="0" err="1" smtClean="0"/>
              <a:t>Kolumnen</a:t>
            </a:r>
            <a:r>
              <a:rPr lang="hu-HU" sz="2600" dirty="0" smtClean="0"/>
              <a:t> </a:t>
            </a:r>
            <a:r>
              <a:rPr lang="hu-HU" sz="2600" dirty="0" err="1" smtClean="0"/>
              <a:t>beschrieben</a:t>
            </a:r>
            <a:r>
              <a:rPr lang="hu-HU" sz="2600" dirty="0" smtClean="0"/>
              <a:t> und </a:t>
            </a:r>
            <a:r>
              <a:rPr lang="hu-HU" sz="2600" dirty="0" err="1" smtClean="0"/>
              <a:t>gerollt</a:t>
            </a:r>
            <a:r>
              <a:rPr lang="hu-HU" sz="2600" dirty="0" smtClean="0"/>
              <a:t> </a:t>
            </a:r>
            <a:r>
              <a:rPr lang="hu-HU" sz="2600" dirty="0" err="1" smtClean="0"/>
              <a:t>werden</a:t>
            </a:r>
            <a:endParaRPr lang="hu-HU" sz="2600" dirty="0" smtClean="0"/>
          </a:p>
          <a:p>
            <a:pPr marL="0" indent="0">
              <a:buNone/>
            </a:pPr>
            <a:r>
              <a:rPr lang="hu-HU" dirty="0" smtClean="0">
                <a:solidFill>
                  <a:srgbClr val="C00000"/>
                </a:solidFill>
              </a:rPr>
              <a:t>Der </a:t>
            </a:r>
            <a:r>
              <a:rPr lang="hu-HU" dirty="0" err="1" smtClean="0">
                <a:solidFill>
                  <a:srgbClr val="C00000"/>
                </a:solidFill>
              </a:rPr>
              <a:t>Kodex</a:t>
            </a:r>
            <a:r>
              <a:rPr lang="hu-HU" dirty="0" smtClean="0"/>
              <a:t>: </a:t>
            </a:r>
            <a:r>
              <a:rPr lang="hu-HU" sz="2600" dirty="0" err="1" smtClean="0"/>
              <a:t>Prototyp</a:t>
            </a:r>
            <a:r>
              <a:rPr lang="hu-HU" sz="2600" dirty="0" smtClean="0"/>
              <a:t> des modernen </a:t>
            </a:r>
            <a:r>
              <a:rPr lang="hu-HU" sz="2600" dirty="0" err="1" smtClean="0"/>
              <a:t>Buches</a:t>
            </a:r>
            <a:r>
              <a:rPr lang="hu-HU" sz="2600" dirty="0" smtClean="0"/>
              <a:t>, </a:t>
            </a:r>
            <a:r>
              <a:rPr lang="hu-HU" sz="2600" dirty="0" err="1" smtClean="0"/>
              <a:t>aus</a:t>
            </a:r>
            <a:r>
              <a:rPr lang="hu-HU" sz="2600" dirty="0" smtClean="0"/>
              <a:t> Pergament (</a:t>
            </a:r>
            <a:r>
              <a:rPr lang="hu-HU" sz="2600" dirty="0" err="1" smtClean="0"/>
              <a:t>Tierhaut</a:t>
            </a:r>
            <a:r>
              <a:rPr lang="hu-HU" sz="2600" dirty="0" smtClean="0"/>
              <a:t>), </a:t>
            </a:r>
            <a:r>
              <a:rPr lang="hu-HU" sz="2600" dirty="0" err="1" smtClean="0"/>
              <a:t>seit</a:t>
            </a:r>
            <a:r>
              <a:rPr lang="hu-HU" sz="2600" dirty="0" smtClean="0"/>
              <a:t> </a:t>
            </a:r>
            <a:r>
              <a:rPr lang="hu-HU" sz="2600" dirty="0" err="1" smtClean="0"/>
              <a:t>dem</a:t>
            </a:r>
            <a:r>
              <a:rPr lang="hu-HU" sz="2600" dirty="0" smtClean="0"/>
              <a:t> 2. und 4. </a:t>
            </a:r>
            <a:r>
              <a:rPr lang="hu-HU" sz="2600" dirty="0" err="1" smtClean="0"/>
              <a:t>Jh</a:t>
            </a:r>
            <a:r>
              <a:rPr lang="hu-HU" sz="2600" dirty="0" smtClean="0"/>
              <a:t>., </a:t>
            </a:r>
            <a:r>
              <a:rPr lang="hu-HU" sz="2600" dirty="0" err="1" smtClean="0"/>
              <a:t>er</a:t>
            </a:r>
            <a:r>
              <a:rPr lang="hu-HU" sz="2600" dirty="0" smtClean="0"/>
              <a:t> </a:t>
            </a:r>
            <a:r>
              <a:rPr lang="hu-HU" sz="2600" dirty="0" err="1" smtClean="0"/>
              <a:t>wurde</a:t>
            </a:r>
            <a:r>
              <a:rPr lang="hu-HU" sz="2600" dirty="0" smtClean="0"/>
              <a:t> </a:t>
            </a:r>
            <a:r>
              <a:rPr lang="hu-HU" sz="2600" dirty="0" err="1" smtClean="0"/>
              <a:t>schon</a:t>
            </a:r>
            <a:r>
              <a:rPr lang="hu-HU" sz="2600" dirty="0" smtClean="0"/>
              <a:t> </a:t>
            </a:r>
            <a:r>
              <a:rPr lang="hu-HU" sz="2600" dirty="0" err="1" smtClean="0"/>
              <a:t>geblättert</a:t>
            </a:r>
            <a:endParaRPr lang="hu-HU" sz="2600" dirty="0" smtClean="0"/>
          </a:p>
          <a:p>
            <a:pPr marL="0" indent="0">
              <a:buNone/>
            </a:pPr>
            <a:r>
              <a:rPr lang="hu-HU" dirty="0" err="1" smtClean="0">
                <a:solidFill>
                  <a:srgbClr val="C00000"/>
                </a:solidFill>
              </a:rPr>
              <a:t>Kodex</a:t>
            </a:r>
            <a:r>
              <a:rPr lang="hu-HU" dirty="0" smtClean="0"/>
              <a:t>: </a:t>
            </a:r>
            <a:r>
              <a:rPr lang="hu-HU" sz="2600" dirty="0" err="1" smtClean="0"/>
              <a:t>Material</a:t>
            </a:r>
            <a:r>
              <a:rPr lang="hu-HU" sz="2600" dirty="0" smtClean="0"/>
              <a:t> </a:t>
            </a:r>
            <a:r>
              <a:rPr lang="hu-HU" sz="2600" dirty="0" err="1" smtClean="0"/>
              <a:t>schon</a:t>
            </a:r>
            <a:r>
              <a:rPr lang="hu-HU" sz="2600" dirty="0" smtClean="0"/>
              <a:t> </a:t>
            </a:r>
            <a:r>
              <a:rPr lang="hu-HU" sz="2600" dirty="0" err="1" smtClean="0"/>
              <a:t>Papier</a:t>
            </a:r>
            <a:r>
              <a:rPr lang="hu-HU" sz="2600" dirty="0" smtClean="0"/>
              <a:t> (</a:t>
            </a:r>
            <a:r>
              <a:rPr lang="hu-HU" sz="2600" dirty="0" err="1" smtClean="0"/>
              <a:t>seit</a:t>
            </a:r>
            <a:r>
              <a:rPr lang="hu-HU" sz="2600" dirty="0" smtClean="0"/>
              <a:t> </a:t>
            </a:r>
            <a:r>
              <a:rPr lang="hu-HU" sz="2600" dirty="0" err="1" smtClean="0"/>
              <a:t>dem</a:t>
            </a:r>
            <a:r>
              <a:rPr lang="hu-HU" sz="2600" dirty="0" smtClean="0"/>
              <a:t> 12. </a:t>
            </a:r>
            <a:r>
              <a:rPr lang="hu-HU" sz="2600" dirty="0" err="1" smtClean="0"/>
              <a:t>Jh</a:t>
            </a:r>
            <a:r>
              <a:rPr lang="hu-HU" sz="2600" dirty="0" smtClean="0"/>
              <a:t>.)</a:t>
            </a:r>
          </a:p>
          <a:p>
            <a:pPr marL="0" indent="0">
              <a:buNone/>
            </a:pPr>
            <a:r>
              <a:rPr lang="hu-HU" dirty="0" err="1" smtClean="0">
                <a:solidFill>
                  <a:srgbClr val="C00000"/>
                </a:solidFill>
              </a:rPr>
              <a:t>Buchdruck</a:t>
            </a:r>
            <a:r>
              <a:rPr lang="hu-HU" dirty="0" smtClean="0"/>
              <a:t>: </a:t>
            </a:r>
            <a:r>
              <a:rPr lang="hu-HU" sz="2600" dirty="0" smtClean="0"/>
              <a:t>Johannes Gutenberg, </a:t>
            </a:r>
            <a:r>
              <a:rPr lang="hu-HU" sz="2600" dirty="0" err="1" smtClean="0"/>
              <a:t>um</a:t>
            </a:r>
            <a:r>
              <a:rPr lang="hu-HU" sz="2600" dirty="0" smtClean="0"/>
              <a:t> 1440 – </a:t>
            </a:r>
            <a:r>
              <a:rPr lang="hu-HU" sz="2600" dirty="0" err="1" smtClean="0"/>
              <a:t>bewegliche</a:t>
            </a:r>
            <a:r>
              <a:rPr lang="hu-HU" sz="2600" dirty="0" smtClean="0"/>
              <a:t> </a:t>
            </a:r>
            <a:r>
              <a:rPr lang="hu-HU" sz="2600" dirty="0" err="1" smtClean="0"/>
              <a:t>Lettern</a:t>
            </a:r>
            <a:r>
              <a:rPr lang="hu-HU" sz="2600" dirty="0" smtClean="0"/>
              <a:t> </a:t>
            </a:r>
            <a:r>
              <a:rPr lang="hu-HU" sz="2600" dirty="0" err="1" smtClean="0"/>
              <a:t>im</a:t>
            </a:r>
            <a:r>
              <a:rPr lang="hu-HU" sz="2600" dirty="0" smtClean="0"/>
              <a:t> </a:t>
            </a:r>
            <a:r>
              <a:rPr lang="hu-HU" sz="2600" dirty="0" err="1" smtClean="0"/>
              <a:t>Setzkastenprinzip</a:t>
            </a:r>
            <a:endParaRPr lang="hu-HU" sz="2600" dirty="0" smtClean="0"/>
          </a:p>
          <a:p>
            <a:pPr marL="0" indent="0">
              <a:buNone/>
            </a:pPr>
            <a:r>
              <a:rPr lang="hu-HU" dirty="0" err="1" smtClean="0">
                <a:solidFill>
                  <a:srgbClr val="C00000"/>
                </a:solidFill>
              </a:rPr>
              <a:t>Diskette</a:t>
            </a:r>
            <a:r>
              <a:rPr lang="hu-HU" dirty="0" smtClean="0"/>
              <a:t>: </a:t>
            </a:r>
            <a:r>
              <a:rPr lang="hu-HU" sz="2600" dirty="0" smtClean="0"/>
              <a:t>CD, DVD, USB – </a:t>
            </a:r>
            <a:r>
              <a:rPr lang="hu-HU" sz="2600" dirty="0" err="1" smtClean="0"/>
              <a:t>im</a:t>
            </a:r>
            <a:r>
              <a:rPr lang="hu-HU" sz="2600" dirty="0" smtClean="0"/>
              <a:t> </a:t>
            </a:r>
            <a:r>
              <a:rPr lang="hu-HU" sz="2600" dirty="0" err="1" smtClean="0"/>
              <a:t>Vergleich</a:t>
            </a:r>
            <a:r>
              <a:rPr lang="hu-HU" sz="2600" dirty="0" smtClean="0"/>
              <a:t> </a:t>
            </a:r>
            <a:r>
              <a:rPr lang="hu-HU" sz="2600" dirty="0" err="1" smtClean="0"/>
              <a:t>zu</a:t>
            </a:r>
            <a:r>
              <a:rPr lang="hu-HU" sz="2600" dirty="0" smtClean="0"/>
              <a:t> </a:t>
            </a:r>
            <a:r>
              <a:rPr lang="hu-HU" sz="2600" dirty="0" err="1" smtClean="0"/>
              <a:t>früheren</a:t>
            </a:r>
            <a:r>
              <a:rPr lang="hu-HU" sz="2600" dirty="0" smtClean="0"/>
              <a:t> </a:t>
            </a:r>
            <a:r>
              <a:rPr lang="hu-HU" sz="2600" dirty="0" err="1" smtClean="0"/>
              <a:t>Schriftträgern</a:t>
            </a:r>
            <a:r>
              <a:rPr lang="hu-HU" sz="2600" dirty="0" smtClean="0"/>
              <a:t> </a:t>
            </a:r>
            <a:r>
              <a:rPr lang="hu-HU" sz="2600" dirty="0" err="1" smtClean="0"/>
              <a:t>fast</a:t>
            </a:r>
            <a:r>
              <a:rPr lang="hu-HU" sz="2600" dirty="0" smtClean="0"/>
              <a:t> „</a:t>
            </a:r>
            <a:r>
              <a:rPr lang="hu-HU" sz="2600" dirty="0" err="1" smtClean="0"/>
              <a:t>immateriell</a:t>
            </a:r>
            <a:r>
              <a:rPr lang="hu-HU" sz="2600" dirty="0" smtClean="0"/>
              <a:t>”</a:t>
            </a:r>
            <a:endParaRPr lang="hu-HU" sz="2600" dirty="0">
              <a:solidFill>
                <a:srgbClr val="C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10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1079740" y="10695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dirty="0" err="1" smtClean="0"/>
              <a:t>Tontafel</a:t>
            </a:r>
            <a:r>
              <a:rPr lang="hu-HU" sz="2800" dirty="0" smtClean="0"/>
              <a:t> und </a:t>
            </a:r>
            <a:r>
              <a:rPr lang="hu-HU" sz="2800" dirty="0" err="1" smtClean="0"/>
              <a:t>ausgerollte</a:t>
            </a:r>
            <a:r>
              <a:rPr lang="hu-HU" sz="2800" dirty="0" smtClean="0"/>
              <a:t> </a:t>
            </a:r>
            <a:r>
              <a:rPr lang="hu-HU" sz="2800" dirty="0" err="1" smtClean="0"/>
              <a:t>Papyrus-Schriftrollen</a:t>
            </a:r>
            <a:r>
              <a:rPr lang="hu-HU" sz="2800" dirty="0" smtClean="0"/>
              <a:t> </a:t>
            </a:r>
            <a:r>
              <a:rPr lang="hu-HU" sz="2800" dirty="0" err="1" smtClean="0"/>
              <a:t>aus</a:t>
            </a:r>
            <a:r>
              <a:rPr lang="hu-HU" sz="2800" dirty="0" smtClean="0"/>
              <a:t> </a:t>
            </a:r>
            <a:r>
              <a:rPr lang="hu-HU" sz="2800" dirty="0" err="1" smtClean="0"/>
              <a:t>dem</a:t>
            </a:r>
            <a:r>
              <a:rPr lang="hu-HU" sz="2800" dirty="0" smtClean="0"/>
              <a:t> </a:t>
            </a:r>
            <a:r>
              <a:rPr lang="hu-HU" sz="2800" dirty="0" err="1" smtClean="0"/>
              <a:t>alten</a:t>
            </a:r>
            <a:r>
              <a:rPr lang="hu-HU" sz="2800" dirty="0" smtClean="0"/>
              <a:t> </a:t>
            </a:r>
            <a:r>
              <a:rPr lang="hu-HU" sz="2800" dirty="0" err="1" smtClean="0"/>
              <a:t>Ägypten</a:t>
            </a:r>
            <a:r>
              <a:rPr lang="hu-HU" sz="2800" dirty="0" smtClean="0"/>
              <a:t> (</a:t>
            </a:r>
            <a:r>
              <a:rPr lang="hu-HU" sz="2800" dirty="0" err="1" smtClean="0"/>
              <a:t>Papyrusmuseum</a:t>
            </a:r>
            <a:r>
              <a:rPr lang="hu-HU" sz="2800" dirty="0" smtClean="0"/>
              <a:t>, Wien</a:t>
            </a:r>
            <a:r>
              <a:rPr lang="hu-HU" sz="2800" dirty="0" smtClean="0"/>
              <a:t>)</a:t>
            </a:r>
            <a:endParaRPr lang="hu-HU" dirty="0"/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4089" y="2256945"/>
            <a:ext cx="3399709" cy="4351338"/>
          </a:xfrm>
          <a:prstGeom prst="rect">
            <a:avLst/>
          </a:prstGeom>
        </p:spPr>
      </p:pic>
      <p:pic>
        <p:nvPicPr>
          <p:cNvPr id="13" name="Tartalom helye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89514"/>
            <a:ext cx="5181600" cy="3886200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11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643681" y="1681163"/>
            <a:ext cx="5157787" cy="823912"/>
          </a:xfrm>
        </p:spPr>
        <p:txBody>
          <a:bodyPr/>
          <a:lstStyle/>
          <a:p>
            <a:pPr algn="ctr"/>
            <a:r>
              <a:rPr lang="de-DE" dirty="0" smtClean="0">
                <a:effectLst/>
              </a:rPr>
              <a:t>Pergamentmacher in den </a:t>
            </a:r>
            <a:r>
              <a:rPr lang="de-DE" dirty="0" smtClean="0">
                <a:effectLst/>
                <a:hlinkClick r:id="rId2" tooltip="Nürnberger Hausbücher"/>
              </a:rPr>
              <a:t>Nürnberger Hausbüchern</a:t>
            </a:r>
            <a:r>
              <a:rPr lang="de-DE" dirty="0" smtClean="0">
                <a:effectLst/>
              </a:rPr>
              <a:t> um 1425</a:t>
            </a:r>
            <a:r>
              <a:rPr lang="hu-HU" dirty="0" smtClean="0">
                <a:effectLst/>
              </a:rPr>
              <a:t> 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74824" y="2771788"/>
            <a:ext cx="2543882" cy="3584561"/>
          </a:xfrm>
          <a:prstGeom prst="rect">
            <a:avLst/>
          </a:prstGeom>
        </p:spPr>
      </p:pic>
      <p:sp>
        <p:nvSpPr>
          <p:cNvPr id="10" name="Szöveg helye 9"/>
          <p:cNvSpPr>
            <a:spLocks noGrp="1"/>
          </p:cNvSpPr>
          <p:nvPr>
            <p:ph type="body" sz="quarter" idx="3"/>
          </p:nvPr>
        </p:nvSpPr>
        <p:spPr>
          <a:xfrm>
            <a:off x="5801467" y="1235097"/>
            <a:ext cx="5775181" cy="1438275"/>
          </a:xfrm>
        </p:spPr>
        <p:txBody>
          <a:bodyPr>
            <a:normAutofit fontScale="92500"/>
          </a:bodyPr>
          <a:lstStyle/>
          <a:p>
            <a:pPr algn="ctr"/>
            <a:r>
              <a:rPr lang="hu-HU" dirty="0" err="1" smtClean="0"/>
              <a:t>Codex</a:t>
            </a:r>
            <a:r>
              <a:rPr lang="hu-HU" dirty="0" smtClean="0"/>
              <a:t> </a:t>
            </a:r>
            <a:r>
              <a:rPr lang="hu-HU" dirty="0" err="1" smtClean="0"/>
              <a:t>Manesse</a:t>
            </a:r>
            <a:r>
              <a:rPr lang="hu-HU" dirty="0" smtClean="0"/>
              <a:t>, </a:t>
            </a:r>
          </a:p>
          <a:p>
            <a:pPr algn="ctr"/>
            <a:r>
              <a:rPr lang="hu-HU" dirty="0" err="1" smtClean="0"/>
              <a:t>um</a:t>
            </a:r>
            <a:r>
              <a:rPr lang="hu-HU" dirty="0" smtClean="0"/>
              <a:t> 1300 in Zürich </a:t>
            </a:r>
            <a:r>
              <a:rPr lang="hu-HU" dirty="0" err="1" smtClean="0"/>
              <a:t>hergestellt</a:t>
            </a:r>
            <a:r>
              <a:rPr lang="hu-HU" dirty="0" smtClean="0"/>
              <a:t>, </a:t>
            </a:r>
            <a:r>
              <a:rPr lang="hu-HU" dirty="0" err="1" smtClean="0"/>
              <a:t>bekannteste</a:t>
            </a:r>
            <a:r>
              <a:rPr lang="hu-HU" dirty="0" smtClean="0"/>
              <a:t> </a:t>
            </a:r>
            <a:r>
              <a:rPr lang="hu-HU" dirty="0" err="1" smtClean="0"/>
              <a:t>deutsche</a:t>
            </a:r>
            <a:r>
              <a:rPr lang="hu-HU" dirty="0" smtClean="0"/>
              <a:t> </a:t>
            </a:r>
            <a:r>
              <a:rPr lang="hu-HU" dirty="0" err="1" smtClean="0"/>
              <a:t>Liederhandschrift</a:t>
            </a:r>
            <a:r>
              <a:rPr lang="hu-HU" dirty="0" smtClean="0"/>
              <a:t> des </a:t>
            </a:r>
            <a:r>
              <a:rPr lang="hu-HU" dirty="0" err="1" smtClean="0"/>
              <a:t>Minnesangs</a:t>
            </a:r>
            <a:r>
              <a:rPr lang="hu-HU" dirty="0" smtClean="0"/>
              <a:t>, </a:t>
            </a:r>
            <a:br>
              <a:rPr lang="hu-HU" dirty="0" smtClean="0"/>
            </a:br>
            <a:r>
              <a:rPr lang="hu-HU" dirty="0" err="1" smtClean="0"/>
              <a:t>Werke</a:t>
            </a:r>
            <a:r>
              <a:rPr lang="hu-HU" dirty="0" smtClean="0"/>
              <a:t> </a:t>
            </a:r>
            <a:r>
              <a:rPr lang="hu-HU" dirty="0" err="1" smtClean="0"/>
              <a:t>Walters</a:t>
            </a:r>
            <a:r>
              <a:rPr lang="hu-HU" dirty="0" smtClean="0"/>
              <a:t> von der </a:t>
            </a:r>
            <a:r>
              <a:rPr lang="hu-HU" dirty="0" err="1" smtClean="0"/>
              <a:t>Vogelweide</a:t>
            </a:r>
            <a:endParaRPr lang="hu-HU" dirty="0"/>
          </a:p>
        </p:txBody>
      </p:sp>
      <p:pic>
        <p:nvPicPr>
          <p:cNvPr id="16" name="Tartalom helye 15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383243" y="2775984"/>
            <a:ext cx="2611628" cy="3684588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12</a:t>
            </a:fld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1234734"/>
            <a:ext cx="10515600" cy="681397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err="1" smtClean="0"/>
              <a:t>Codex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Manesse</a:t>
            </a:r>
            <a:r>
              <a:rPr lang="hu-HU" sz="3200" b="1" dirty="0" smtClean="0"/>
              <a:t> / </a:t>
            </a:r>
            <a:r>
              <a:rPr lang="hu-HU" sz="3200" b="1" dirty="0" err="1" smtClean="0"/>
              <a:t>Manessiche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Liederhandschrift</a:t>
            </a:r>
            <a:endParaRPr lang="hu-HU" sz="3200" b="1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51432" y="1793306"/>
            <a:ext cx="7156132" cy="823912"/>
          </a:xfrm>
        </p:spPr>
        <p:txBody>
          <a:bodyPr>
            <a:normAutofit/>
          </a:bodyPr>
          <a:lstStyle/>
          <a:p>
            <a:r>
              <a:rPr lang="hu-HU" sz="1800" dirty="0" err="1" smtClean="0"/>
              <a:t>Autorbild</a:t>
            </a:r>
            <a:r>
              <a:rPr lang="hu-HU" sz="1800" dirty="0" smtClean="0"/>
              <a:t> </a:t>
            </a:r>
            <a:r>
              <a:rPr lang="hu-HU" sz="1800" dirty="0" err="1" smtClean="0"/>
              <a:t>Konrads</a:t>
            </a:r>
            <a:r>
              <a:rPr lang="hu-HU" sz="1800" dirty="0" smtClean="0"/>
              <a:t> </a:t>
            </a:r>
            <a:r>
              <a:rPr lang="hu-HU" sz="1800" smtClean="0"/>
              <a:t>von Altstetten   	  Walther </a:t>
            </a:r>
            <a:r>
              <a:rPr lang="hu-HU" sz="1800" dirty="0" smtClean="0"/>
              <a:t>von der </a:t>
            </a:r>
            <a:r>
              <a:rPr lang="hu-HU" sz="1800" dirty="0" err="1" smtClean="0"/>
              <a:t>Vogelweide</a:t>
            </a:r>
            <a:endParaRPr lang="hu-HU" sz="18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735209"/>
            <a:ext cx="2574930" cy="3875270"/>
          </a:xfrm>
          <a:prstGeom prst="rect">
            <a:avLst/>
          </a:prstGeo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7937302" y="1855142"/>
            <a:ext cx="3288348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1800" dirty="0" smtClean="0"/>
              <a:t>„Konrad der </a:t>
            </a:r>
            <a:r>
              <a:rPr lang="hu-HU" sz="1800" dirty="0" err="1" smtClean="0"/>
              <a:t>Jüngere</a:t>
            </a:r>
            <a:r>
              <a:rPr lang="hu-HU" sz="1800" dirty="0" smtClean="0"/>
              <a:t>” (Konradin von </a:t>
            </a:r>
            <a:r>
              <a:rPr lang="hu-HU" sz="1800" dirty="0" err="1" smtClean="0"/>
              <a:t>Hohenstaufen</a:t>
            </a:r>
            <a:r>
              <a:rPr lang="hu-HU" sz="1800" dirty="0" smtClean="0"/>
              <a:t> </a:t>
            </a:r>
            <a:r>
              <a:rPr lang="hu-HU" sz="1800" dirty="0" err="1" smtClean="0"/>
              <a:t>bei</a:t>
            </a:r>
            <a:r>
              <a:rPr lang="hu-HU" sz="1800" dirty="0" smtClean="0"/>
              <a:t> der </a:t>
            </a:r>
            <a:r>
              <a:rPr lang="hu-HU" sz="1800" dirty="0" err="1" smtClean="0"/>
              <a:t>Beizjagd</a:t>
            </a:r>
            <a:r>
              <a:rPr lang="hu-HU" sz="1800" dirty="0" smtClean="0"/>
              <a:t>)</a:t>
            </a:r>
            <a:endParaRPr lang="hu-HU" sz="1800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324491" y="2738755"/>
            <a:ext cx="2684037" cy="387172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80" y="2723088"/>
            <a:ext cx="2808048" cy="3887391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13</a:t>
            </a:fld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6953" y="10318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/>
              <a:t>Die </a:t>
            </a:r>
            <a:r>
              <a:rPr lang="hu-HU" b="1" i="1" dirty="0" smtClean="0"/>
              <a:t>Gutenberg-</a:t>
            </a:r>
            <a:r>
              <a:rPr lang="hu-HU" b="1" i="1" dirty="0" err="1" smtClean="0"/>
              <a:t>Bibel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dirty="0" smtClean="0"/>
              <a:t>1452-54)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000" dirty="0" smtClean="0"/>
              <a:t>Text: </a:t>
            </a:r>
            <a:r>
              <a:rPr lang="hu-HU" sz="2000" dirty="0" err="1" smtClean="0"/>
              <a:t>Latein</a:t>
            </a:r>
            <a:r>
              <a:rPr lang="hu-HU" sz="2000" dirty="0" smtClean="0"/>
              <a:t>, die </a:t>
            </a:r>
            <a:r>
              <a:rPr lang="hu-HU" sz="2000" dirty="0" err="1" smtClean="0"/>
              <a:t>Typographie</a:t>
            </a:r>
            <a:r>
              <a:rPr lang="hu-HU" sz="2000" dirty="0" smtClean="0"/>
              <a:t> </a:t>
            </a:r>
            <a:r>
              <a:rPr lang="hu-HU" sz="2000" dirty="0" err="1" smtClean="0"/>
              <a:t>ahnt</a:t>
            </a:r>
            <a:r>
              <a:rPr lang="hu-HU" sz="2000" dirty="0" smtClean="0"/>
              <a:t> </a:t>
            </a:r>
            <a:r>
              <a:rPr lang="hu-HU" sz="2000" dirty="0" err="1" smtClean="0"/>
              <a:t>die</a:t>
            </a:r>
            <a:r>
              <a:rPr lang="hu-HU" sz="2000" dirty="0" smtClean="0"/>
              <a:t> </a:t>
            </a:r>
            <a:r>
              <a:rPr lang="hu-HU" sz="2000" dirty="0" err="1" smtClean="0"/>
              <a:t>Handschrift</a:t>
            </a:r>
            <a:r>
              <a:rPr lang="hu-HU" sz="2000" dirty="0" smtClean="0"/>
              <a:t> der </a:t>
            </a:r>
            <a:r>
              <a:rPr lang="hu-HU" sz="2000" dirty="0" err="1" smtClean="0"/>
              <a:t>Kodices</a:t>
            </a:r>
            <a:r>
              <a:rPr lang="hu-HU" sz="2000" dirty="0" smtClean="0"/>
              <a:t> nach</a:t>
            </a:r>
            <a:endParaRPr lang="hu-HU" sz="20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0331" y="2181495"/>
            <a:ext cx="5157787" cy="823912"/>
          </a:xfrm>
        </p:spPr>
        <p:txBody>
          <a:bodyPr/>
          <a:lstStyle/>
          <a:p>
            <a:pPr algn="ctr"/>
            <a:r>
              <a:rPr lang="hu-HU" dirty="0" err="1" smtClean="0"/>
              <a:t>Gutenberg-Bibel</a:t>
            </a:r>
            <a:r>
              <a:rPr lang="hu-HU" dirty="0" smtClean="0"/>
              <a:t> der New York Public </a:t>
            </a:r>
            <a:r>
              <a:rPr lang="hu-HU" dirty="0" err="1" smtClean="0"/>
              <a:t>Lybrary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079365" y="2044484"/>
            <a:ext cx="5183188" cy="823912"/>
          </a:xfrm>
        </p:spPr>
        <p:txBody>
          <a:bodyPr/>
          <a:lstStyle/>
          <a:p>
            <a:pPr algn="ctr"/>
            <a:r>
              <a:rPr lang="hu-HU" dirty="0" err="1" smtClean="0"/>
              <a:t>Genesis</a:t>
            </a:r>
            <a:r>
              <a:rPr lang="hu-HU" dirty="0" smtClean="0"/>
              <a:t> 1 </a:t>
            </a:r>
            <a:r>
              <a:rPr lang="hu-HU" dirty="0" err="1" smtClean="0"/>
              <a:t>im</a:t>
            </a:r>
            <a:r>
              <a:rPr lang="hu-HU" dirty="0" smtClean="0"/>
              <a:t> </a:t>
            </a:r>
            <a:r>
              <a:rPr lang="hu-HU" dirty="0" err="1" smtClean="0"/>
              <a:t>reich</a:t>
            </a:r>
            <a:r>
              <a:rPr lang="hu-HU" dirty="0" smtClean="0"/>
              <a:t> </a:t>
            </a:r>
            <a:r>
              <a:rPr lang="hu-HU" smtClean="0"/>
              <a:t>illustrierten</a:t>
            </a:r>
            <a:r>
              <a:rPr lang="hu-HU" dirty="0" smtClean="0"/>
              <a:t> </a:t>
            </a:r>
            <a:r>
              <a:rPr lang="hu-HU" dirty="0" err="1" smtClean="0"/>
              <a:t>Exemplar</a:t>
            </a:r>
            <a:r>
              <a:rPr lang="hu-HU" dirty="0" smtClean="0"/>
              <a:t> der </a:t>
            </a:r>
            <a:r>
              <a:rPr lang="hu-HU" dirty="0" err="1" smtClean="0"/>
              <a:t>Staastbibliothek</a:t>
            </a:r>
            <a:r>
              <a:rPr lang="hu-HU" dirty="0" smtClean="0"/>
              <a:t> Berlin</a:t>
            </a:r>
            <a:endParaRPr lang="hu-HU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359718" y="2981954"/>
            <a:ext cx="2622482" cy="3684588"/>
          </a:xfrm>
          <a:prstGeom prst="rect">
            <a:avLst/>
          </a:prstGeo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3315296"/>
            <a:ext cx="5157787" cy="3223616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14</a:t>
            </a:fld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838200" y="1266540"/>
            <a:ext cx="10515600" cy="759035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dirty="0" smtClean="0"/>
              <a:t>Die </a:t>
            </a:r>
            <a:r>
              <a:rPr lang="hu-HU" sz="2800" b="1" dirty="0" err="1" smtClean="0"/>
              <a:t>ersten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beiden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Seiten</a:t>
            </a:r>
            <a:r>
              <a:rPr lang="hu-HU" sz="2800" b="1" dirty="0" smtClean="0"/>
              <a:t> des </a:t>
            </a:r>
            <a:r>
              <a:rPr lang="hu-HU" sz="2800" b="1" i="1" dirty="0" err="1" smtClean="0"/>
              <a:t>Chronica</a:t>
            </a:r>
            <a:r>
              <a:rPr lang="hu-HU" sz="2800" b="1" i="1" dirty="0" smtClean="0"/>
              <a:t> </a:t>
            </a:r>
            <a:r>
              <a:rPr lang="hu-HU" sz="2800" b="1" i="1" dirty="0"/>
              <a:t>H</a:t>
            </a:r>
            <a:r>
              <a:rPr lang="hu-HU" sz="2800" b="1" i="1" dirty="0" smtClean="0"/>
              <a:t>ungarorum </a:t>
            </a:r>
            <a:r>
              <a:rPr lang="hu-HU" sz="2800" b="1" dirty="0" smtClean="0"/>
              <a:t>v. </a:t>
            </a:r>
            <a:r>
              <a:rPr lang="hu-HU" sz="2800" b="1" smtClean="0"/>
              <a:t>János Thúróczy</a:t>
            </a:r>
            <a:br>
              <a:rPr lang="hu-HU" sz="2800" b="1" smtClean="0"/>
            </a:br>
            <a:r>
              <a:rPr lang="hu-HU" sz="2800" b="1" smtClean="0"/>
              <a:t>1488 </a:t>
            </a:r>
            <a:r>
              <a:rPr lang="hu-HU" sz="2800" b="1" dirty="0" smtClean="0"/>
              <a:t>Augsburg</a:t>
            </a:r>
            <a:endParaRPr lang="hu-HU" sz="2800" b="1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919" y="2084417"/>
            <a:ext cx="6286357" cy="4351338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7" y="1727200"/>
            <a:ext cx="3932237" cy="849701"/>
          </a:xfrm>
        </p:spPr>
        <p:txBody>
          <a:bodyPr/>
          <a:lstStyle/>
          <a:p>
            <a:pPr algn="ctr"/>
            <a:r>
              <a:rPr lang="hu-HU" b="1" dirty="0" err="1" smtClean="0"/>
              <a:t>Rechner</a:t>
            </a:r>
            <a:r>
              <a:rPr lang="hu-HU" b="1" dirty="0" smtClean="0"/>
              <a:t> und Computer</a:t>
            </a:r>
            <a:endParaRPr lang="hu-HU" b="1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>
          <a:xfrm>
            <a:off x="839788" y="3400709"/>
            <a:ext cx="3932237" cy="3218778"/>
          </a:xfrm>
        </p:spPr>
        <p:txBody>
          <a:bodyPr>
            <a:normAutofit/>
          </a:bodyPr>
          <a:lstStyle/>
          <a:p>
            <a:r>
              <a:rPr lang="hu-HU" sz="2000" dirty="0" err="1" smtClean="0"/>
              <a:t>Nachbau</a:t>
            </a:r>
            <a:r>
              <a:rPr lang="hu-HU" sz="2000" dirty="0" smtClean="0"/>
              <a:t> des </a:t>
            </a:r>
            <a:r>
              <a:rPr lang="hu-HU" sz="2000" dirty="0" err="1" smtClean="0"/>
              <a:t>ersten</a:t>
            </a:r>
            <a:r>
              <a:rPr lang="hu-HU" sz="2000" dirty="0" smtClean="0"/>
              <a:t> </a:t>
            </a:r>
            <a:r>
              <a:rPr lang="hu-HU" sz="2000" dirty="0" err="1" smtClean="0"/>
              <a:t>funktionstüchtigen</a:t>
            </a:r>
            <a:r>
              <a:rPr lang="hu-HU" sz="2000" dirty="0" smtClean="0"/>
              <a:t> </a:t>
            </a:r>
            <a:r>
              <a:rPr lang="hu-HU" sz="2000" dirty="0" err="1" smtClean="0"/>
              <a:t>Digitalrechners</a:t>
            </a:r>
            <a:r>
              <a:rPr lang="hu-HU" sz="2000" dirty="0" smtClean="0"/>
              <a:t> der Welt von </a:t>
            </a:r>
            <a:r>
              <a:rPr lang="hu-HU" sz="2000" b="1" dirty="0" smtClean="0"/>
              <a:t>Konrad </a:t>
            </a:r>
            <a:r>
              <a:rPr lang="hu-HU" sz="2000" b="1" dirty="0" err="1" smtClean="0"/>
              <a:t>Zuse</a:t>
            </a:r>
            <a:r>
              <a:rPr lang="hu-HU" sz="2000" b="1" dirty="0" smtClean="0"/>
              <a:t> </a:t>
            </a:r>
            <a:r>
              <a:rPr lang="hu-HU" sz="2000" dirty="0" smtClean="0"/>
              <a:t>mit </a:t>
            </a:r>
            <a:r>
              <a:rPr lang="hu-HU" sz="2000" b="1" dirty="0" smtClean="0"/>
              <a:t>Helmut </a:t>
            </a:r>
            <a:r>
              <a:rPr lang="hu-HU" sz="2000" b="1" dirty="0" err="1" smtClean="0"/>
              <a:t>Schreyer</a:t>
            </a:r>
            <a:r>
              <a:rPr lang="hu-HU" sz="2000" b="1" dirty="0" smtClean="0"/>
              <a:t> 1941</a:t>
            </a:r>
            <a:r>
              <a:rPr lang="hu-HU" sz="2000" dirty="0" smtClean="0"/>
              <a:t> in Berlin </a:t>
            </a:r>
            <a:r>
              <a:rPr lang="hu-HU" sz="2000" dirty="0" err="1" smtClean="0"/>
              <a:t>gebaut</a:t>
            </a:r>
            <a:r>
              <a:rPr lang="hu-HU" sz="2000" dirty="0" smtClean="0"/>
              <a:t> (</a:t>
            </a:r>
            <a:r>
              <a:rPr lang="hu-HU" sz="2000" dirty="0" err="1" smtClean="0"/>
              <a:t>das</a:t>
            </a:r>
            <a:r>
              <a:rPr lang="hu-HU" sz="2000" dirty="0" smtClean="0"/>
              <a:t> </a:t>
            </a:r>
            <a:r>
              <a:rPr lang="hu-HU" sz="2000" dirty="0" err="1" smtClean="0"/>
              <a:t>Original</a:t>
            </a:r>
            <a:r>
              <a:rPr lang="hu-HU" sz="2000" dirty="0" smtClean="0"/>
              <a:t> </a:t>
            </a:r>
            <a:r>
              <a:rPr lang="hu-HU" sz="2000" dirty="0" err="1" smtClean="0"/>
              <a:t>durch</a:t>
            </a:r>
            <a:r>
              <a:rPr lang="hu-HU" sz="2000" dirty="0" smtClean="0"/>
              <a:t> </a:t>
            </a:r>
            <a:r>
              <a:rPr lang="hu-HU" sz="2000" dirty="0" err="1" smtClean="0"/>
              <a:t>einen</a:t>
            </a:r>
            <a:r>
              <a:rPr lang="hu-HU" sz="2000" dirty="0" smtClean="0"/>
              <a:t> </a:t>
            </a:r>
            <a:r>
              <a:rPr lang="hu-HU" sz="2000" dirty="0" err="1" smtClean="0"/>
              <a:t>Bombenangriff</a:t>
            </a:r>
            <a:r>
              <a:rPr lang="hu-HU" sz="2000" dirty="0" smtClean="0"/>
              <a:t> </a:t>
            </a:r>
            <a:r>
              <a:rPr lang="hu-HU" sz="2000" dirty="0" err="1" smtClean="0"/>
              <a:t>im</a:t>
            </a:r>
            <a:r>
              <a:rPr lang="hu-HU" sz="2000" dirty="0" smtClean="0"/>
              <a:t> </a:t>
            </a:r>
            <a:r>
              <a:rPr lang="hu-HU" sz="2000" dirty="0" err="1" smtClean="0"/>
              <a:t>Zweiten</a:t>
            </a:r>
            <a:r>
              <a:rPr lang="hu-HU" sz="2000" dirty="0" smtClean="0"/>
              <a:t> </a:t>
            </a:r>
            <a:r>
              <a:rPr lang="hu-HU" sz="2000" dirty="0" err="1" smtClean="0"/>
              <a:t>Weltkrieg</a:t>
            </a:r>
            <a:r>
              <a:rPr lang="hu-HU" sz="2000" dirty="0" smtClean="0"/>
              <a:t> </a:t>
            </a:r>
            <a:r>
              <a:rPr lang="hu-HU" sz="2000" dirty="0" err="1" smtClean="0"/>
              <a:t>zerstört</a:t>
            </a:r>
            <a:r>
              <a:rPr lang="hu-HU" sz="2000" dirty="0" smtClean="0"/>
              <a:t>).</a:t>
            </a:r>
            <a:endParaRPr lang="hu-HU" sz="2000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1727200"/>
            <a:ext cx="6172200" cy="4629150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16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6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839786" y="1525603"/>
            <a:ext cx="5157787" cy="487887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Schwache</a:t>
            </a:r>
            <a:r>
              <a:rPr lang="hu-HU" sz="3600" dirty="0" smtClean="0"/>
              <a:t> </a:t>
            </a:r>
            <a:r>
              <a:rPr lang="hu-HU" sz="3600" dirty="0" err="1" smtClean="0"/>
              <a:t>Autorschaft</a:t>
            </a:r>
            <a:endParaRPr lang="hu-HU" sz="3600" dirty="0"/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839787" y="2331395"/>
            <a:ext cx="5157787" cy="4454525"/>
          </a:xfrm>
        </p:spPr>
        <p:txBody>
          <a:bodyPr/>
          <a:lstStyle/>
          <a:p>
            <a:r>
              <a:rPr lang="hu-HU" sz="2400" dirty="0" smtClean="0"/>
              <a:t>Der </a:t>
            </a:r>
            <a:r>
              <a:rPr lang="hu-HU" sz="2400" dirty="0" err="1" smtClean="0"/>
              <a:t>schwache</a:t>
            </a:r>
            <a:r>
              <a:rPr lang="hu-HU" sz="2400" dirty="0" smtClean="0"/>
              <a:t> </a:t>
            </a:r>
            <a:r>
              <a:rPr lang="hu-HU" sz="2400" dirty="0" err="1" smtClean="0"/>
              <a:t>Autor</a:t>
            </a:r>
            <a:r>
              <a:rPr lang="hu-HU" sz="2400" dirty="0" smtClean="0"/>
              <a:t> </a:t>
            </a:r>
            <a:r>
              <a:rPr lang="hu-HU" sz="2400" dirty="0" err="1" smtClean="0"/>
              <a:t>kehrt</a:t>
            </a:r>
            <a:r>
              <a:rPr lang="hu-HU" sz="2400" dirty="0" smtClean="0"/>
              <a:t> die </a:t>
            </a:r>
            <a:r>
              <a:rPr lang="hu-HU" sz="2400" dirty="0" err="1" smtClean="0"/>
              <a:t>Texte</a:t>
            </a:r>
            <a:r>
              <a:rPr lang="hu-HU" sz="2400" dirty="0" smtClean="0"/>
              <a:t> </a:t>
            </a:r>
            <a:r>
              <a:rPr lang="hu-HU" sz="2400" dirty="0" err="1" smtClean="0"/>
              <a:t>hervor</a:t>
            </a:r>
            <a:r>
              <a:rPr lang="hu-HU" sz="2400" dirty="0" smtClean="0"/>
              <a:t>, an die </a:t>
            </a:r>
            <a:r>
              <a:rPr lang="hu-HU" sz="2400" dirty="0" err="1" smtClean="0"/>
              <a:t>er</a:t>
            </a:r>
            <a:r>
              <a:rPr lang="hu-HU" sz="2400" dirty="0" smtClean="0"/>
              <a:t> </a:t>
            </a:r>
            <a:r>
              <a:rPr lang="hu-HU" sz="2400" dirty="0" err="1" smtClean="0"/>
              <a:t>sich</a:t>
            </a:r>
            <a:r>
              <a:rPr lang="hu-HU" sz="2400" dirty="0" smtClean="0"/>
              <a:t> </a:t>
            </a:r>
            <a:r>
              <a:rPr lang="hu-HU" sz="2400" dirty="0" err="1" smtClean="0"/>
              <a:t>anlehnt</a:t>
            </a:r>
            <a:r>
              <a:rPr lang="hu-HU" sz="2400" dirty="0" smtClean="0"/>
              <a:t>, </a:t>
            </a:r>
            <a:r>
              <a:rPr lang="hu-HU" sz="2400" dirty="0" err="1" smtClean="0"/>
              <a:t>er</a:t>
            </a:r>
            <a:r>
              <a:rPr lang="hu-HU" sz="2400" dirty="0" smtClean="0"/>
              <a:t> </a:t>
            </a:r>
            <a:r>
              <a:rPr lang="hu-HU" sz="2400" dirty="0" err="1" smtClean="0"/>
              <a:t>bleibt</a:t>
            </a:r>
            <a:r>
              <a:rPr lang="hu-HU" sz="2400" dirty="0" smtClean="0"/>
              <a:t> </a:t>
            </a:r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Hintergrund</a:t>
            </a:r>
            <a:r>
              <a:rPr lang="hu-HU" sz="2400" dirty="0" smtClean="0"/>
              <a:t> (</a:t>
            </a:r>
            <a:r>
              <a:rPr lang="hu-HU" sz="2400" dirty="0" err="1" smtClean="0"/>
              <a:t>Anonymität</a:t>
            </a:r>
            <a:r>
              <a:rPr lang="hu-HU" sz="2400" dirty="0" smtClean="0"/>
              <a:t>)</a:t>
            </a:r>
          </a:p>
          <a:p>
            <a:r>
              <a:rPr lang="hu-HU" sz="2400" dirty="0" err="1" smtClean="0"/>
              <a:t>Autor</a:t>
            </a:r>
            <a:r>
              <a:rPr lang="hu-HU" sz="2400" dirty="0" smtClean="0"/>
              <a:t>: </a:t>
            </a:r>
            <a:r>
              <a:rPr lang="hu-HU" sz="2400" dirty="0" err="1" smtClean="0"/>
              <a:t>Erzeuger</a:t>
            </a:r>
            <a:r>
              <a:rPr lang="hu-HU" sz="2400" dirty="0" smtClean="0"/>
              <a:t> → </a:t>
            </a:r>
            <a:r>
              <a:rPr lang="hu-HU" sz="2400" dirty="0" err="1" smtClean="0"/>
              <a:t>Drucker</a:t>
            </a:r>
            <a:r>
              <a:rPr lang="hu-HU" sz="2400" dirty="0" smtClean="0"/>
              <a:t>: </a:t>
            </a:r>
            <a:r>
              <a:rPr lang="hu-HU" sz="2400" dirty="0" err="1" smtClean="0"/>
              <a:t>Vormund</a:t>
            </a:r>
            <a:r>
              <a:rPr lang="hu-HU" sz="2400" dirty="0" smtClean="0"/>
              <a:t> (</a:t>
            </a:r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feudalen</a:t>
            </a:r>
            <a:r>
              <a:rPr lang="hu-HU" sz="2400" dirty="0" smtClean="0"/>
              <a:t> System </a:t>
            </a:r>
            <a:r>
              <a:rPr lang="hu-HU" sz="2400" dirty="0" err="1" smtClean="0"/>
              <a:t>normal</a:t>
            </a:r>
            <a:r>
              <a:rPr lang="hu-HU" sz="2400" dirty="0" smtClean="0"/>
              <a:t>)</a:t>
            </a:r>
          </a:p>
          <a:p>
            <a:r>
              <a:rPr lang="hu-HU" sz="2400" dirty="0" smtClean="0"/>
              <a:t>In der </a:t>
            </a:r>
            <a:r>
              <a:rPr lang="hu-HU" sz="2400" dirty="0" err="1" smtClean="0"/>
              <a:t>Massenpresse</a:t>
            </a:r>
            <a:r>
              <a:rPr lang="hu-HU" sz="2400" dirty="0" smtClean="0"/>
              <a:t> </a:t>
            </a:r>
            <a:r>
              <a:rPr lang="hu-HU" sz="2400" dirty="0" err="1" smtClean="0"/>
              <a:t>erscheint</a:t>
            </a:r>
            <a:r>
              <a:rPr lang="hu-HU" sz="2400" dirty="0" smtClean="0"/>
              <a:t> </a:t>
            </a:r>
            <a:r>
              <a:rPr lang="hu-HU" sz="2400" dirty="0" err="1" smtClean="0"/>
              <a:t>wieder</a:t>
            </a:r>
            <a:r>
              <a:rPr lang="hu-HU" sz="2400" dirty="0" smtClean="0"/>
              <a:t> </a:t>
            </a:r>
            <a:r>
              <a:rPr lang="hu-HU" sz="2400" dirty="0" err="1" smtClean="0"/>
              <a:t>der</a:t>
            </a:r>
            <a:r>
              <a:rPr lang="hu-HU" sz="2400" dirty="0" smtClean="0"/>
              <a:t> </a:t>
            </a:r>
            <a:r>
              <a:rPr lang="hu-HU" sz="2400" dirty="0" err="1" smtClean="0"/>
              <a:t>schwache</a:t>
            </a:r>
            <a:r>
              <a:rPr lang="hu-HU" sz="2400" dirty="0" smtClean="0"/>
              <a:t> </a:t>
            </a:r>
            <a:r>
              <a:rPr lang="hu-HU" sz="2400" dirty="0" err="1" smtClean="0"/>
              <a:t>Autor</a:t>
            </a:r>
            <a:r>
              <a:rPr lang="hu-HU" sz="2400" dirty="0" smtClean="0"/>
              <a:t> (</a:t>
            </a:r>
            <a:r>
              <a:rPr lang="hu-HU" sz="2400" dirty="0" err="1" smtClean="0"/>
              <a:t>Qualität</a:t>
            </a:r>
            <a:r>
              <a:rPr lang="hu-HU" sz="2400" dirty="0" smtClean="0"/>
              <a:t> ↔ </a:t>
            </a:r>
            <a:r>
              <a:rPr lang="hu-HU" sz="2400" dirty="0" err="1" smtClean="0"/>
              <a:t>Quantität</a:t>
            </a:r>
            <a:r>
              <a:rPr lang="hu-HU" sz="2400" dirty="0" smtClean="0"/>
              <a:t>)</a:t>
            </a:r>
          </a:p>
          <a:p>
            <a:r>
              <a:rPr lang="hu-HU" sz="2400" b="1" dirty="0" smtClean="0"/>
              <a:t>Die </a:t>
            </a:r>
            <a:r>
              <a:rPr lang="hu-HU" sz="2400" b="1" dirty="0" err="1" smtClean="0"/>
              <a:t>Frau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als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Genie</a:t>
            </a:r>
            <a:r>
              <a:rPr lang="hu-HU" sz="2400" b="1" dirty="0" smtClean="0"/>
              <a:t>? </a:t>
            </a:r>
            <a:r>
              <a:rPr lang="hu-HU" sz="2400" b="1" dirty="0" err="1" smtClean="0"/>
              <a:t>Nein</a:t>
            </a:r>
            <a:r>
              <a:rPr lang="hu-HU" sz="2400" b="1" dirty="0" smtClean="0"/>
              <a:t>! </a:t>
            </a:r>
            <a:r>
              <a:rPr lang="hu-HU" sz="2400" dirty="0" smtClean="0"/>
              <a:t>– </a:t>
            </a:r>
            <a:r>
              <a:rPr lang="hu-HU" sz="2400" dirty="0" err="1" smtClean="0"/>
              <a:t>bis</a:t>
            </a:r>
            <a:r>
              <a:rPr lang="hu-HU" sz="2400" dirty="0" smtClean="0"/>
              <a:t> Virginia </a:t>
            </a:r>
            <a:r>
              <a:rPr lang="hu-HU" sz="2400" dirty="0" err="1" smtClean="0"/>
              <a:t>Woolf</a:t>
            </a:r>
            <a:endParaRPr lang="hu-HU" sz="2400" dirty="0" smtClean="0"/>
          </a:p>
          <a:p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3"/>
          </p:nvPr>
        </p:nvSpPr>
        <p:spPr>
          <a:xfrm>
            <a:off x="6170612" y="1525603"/>
            <a:ext cx="5183188" cy="487887"/>
          </a:xfrm>
        </p:spPr>
        <p:txBody>
          <a:bodyPr>
            <a:noAutofit/>
          </a:bodyPr>
          <a:lstStyle/>
          <a:p>
            <a:pPr algn="ctr"/>
            <a:r>
              <a:rPr lang="hu-HU" sz="3600" dirty="0" err="1" smtClean="0"/>
              <a:t>Starke</a:t>
            </a:r>
            <a:r>
              <a:rPr lang="hu-HU" sz="3600" dirty="0" smtClean="0"/>
              <a:t> </a:t>
            </a:r>
            <a:r>
              <a:rPr lang="hu-HU" sz="3600" dirty="0" err="1" smtClean="0"/>
              <a:t>Autorschaft</a:t>
            </a:r>
            <a:endParaRPr lang="hu-HU" sz="3600" dirty="0"/>
          </a:p>
        </p:txBody>
      </p:sp>
      <p:sp>
        <p:nvSpPr>
          <p:cNvPr id="9" name="Tartalom helye 8"/>
          <p:cNvSpPr>
            <a:spLocks noGrp="1"/>
          </p:cNvSpPr>
          <p:nvPr>
            <p:ph sz="quarter" idx="4"/>
          </p:nvPr>
        </p:nvSpPr>
        <p:spPr>
          <a:xfrm>
            <a:off x="6170612" y="2044057"/>
            <a:ext cx="5183188" cy="5029200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smtClean="0"/>
              <a:t>Der </a:t>
            </a:r>
            <a:r>
              <a:rPr lang="hu-HU" sz="2400" dirty="0" err="1" smtClean="0"/>
              <a:t>starke</a:t>
            </a:r>
            <a:r>
              <a:rPr lang="hu-HU" sz="2400" dirty="0" smtClean="0"/>
              <a:t> </a:t>
            </a:r>
            <a:r>
              <a:rPr lang="hu-HU" sz="2400" dirty="0" err="1" smtClean="0"/>
              <a:t>Autor</a:t>
            </a:r>
            <a:r>
              <a:rPr lang="hu-HU" sz="2400" dirty="0" smtClean="0"/>
              <a:t> </a:t>
            </a:r>
            <a:r>
              <a:rPr lang="hu-HU" sz="2400" dirty="0" err="1" smtClean="0"/>
              <a:t>verschleiert</a:t>
            </a:r>
            <a:r>
              <a:rPr lang="hu-HU" sz="2400" dirty="0" smtClean="0"/>
              <a:t> die </a:t>
            </a:r>
            <a:r>
              <a:rPr lang="hu-HU" sz="2400" dirty="0" err="1" smtClean="0"/>
              <a:t>Texte</a:t>
            </a:r>
            <a:r>
              <a:rPr lang="hu-HU" sz="2400" dirty="0" smtClean="0"/>
              <a:t>, an die </a:t>
            </a:r>
            <a:r>
              <a:rPr lang="hu-HU" sz="2400" dirty="0" err="1" smtClean="0"/>
              <a:t>er</a:t>
            </a:r>
            <a:r>
              <a:rPr lang="hu-HU" sz="2400" dirty="0" smtClean="0"/>
              <a:t> </a:t>
            </a:r>
            <a:r>
              <a:rPr lang="hu-HU" sz="2400" dirty="0" err="1" smtClean="0"/>
              <a:t>sich</a:t>
            </a:r>
            <a:r>
              <a:rPr lang="hu-HU" sz="2400" dirty="0" smtClean="0"/>
              <a:t> </a:t>
            </a:r>
            <a:r>
              <a:rPr lang="hu-HU" sz="2400" dirty="0" err="1" smtClean="0"/>
              <a:t>ahnlehnt</a:t>
            </a:r>
            <a:r>
              <a:rPr lang="hu-HU" sz="2400" dirty="0" smtClean="0"/>
              <a:t>, </a:t>
            </a:r>
            <a:r>
              <a:rPr lang="hu-HU" sz="2400" dirty="0" err="1" smtClean="0"/>
              <a:t>er</a:t>
            </a:r>
            <a:r>
              <a:rPr lang="hu-HU" sz="2400" dirty="0" smtClean="0"/>
              <a:t> </a:t>
            </a:r>
            <a:r>
              <a:rPr lang="hu-HU" sz="2400" dirty="0" err="1" smtClean="0"/>
              <a:t>tritt</a:t>
            </a:r>
            <a:r>
              <a:rPr lang="hu-HU" sz="2400" dirty="0" smtClean="0"/>
              <a:t> in den </a:t>
            </a:r>
            <a:r>
              <a:rPr lang="hu-HU" sz="2400" dirty="0" err="1" smtClean="0"/>
              <a:t>Vordergrund</a:t>
            </a:r>
            <a:endParaRPr lang="hu-HU" sz="2400" dirty="0" smtClean="0"/>
          </a:p>
          <a:p>
            <a:r>
              <a:rPr lang="hu-HU" sz="2400" dirty="0" smtClean="0"/>
              <a:t>1709: Copyright </a:t>
            </a:r>
            <a:r>
              <a:rPr lang="hu-HU" sz="2400" dirty="0" err="1" smtClean="0"/>
              <a:t>act</a:t>
            </a:r>
            <a:r>
              <a:rPr lang="hu-HU" sz="2400" dirty="0" smtClean="0"/>
              <a:t> (England)</a:t>
            </a:r>
          </a:p>
          <a:p>
            <a:r>
              <a:rPr lang="hu-HU" sz="2400" dirty="0" err="1" smtClean="0"/>
              <a:t>Kanonisierung</a:t>
            </a:r>
            <a:r>
              <a:rPr lang="hu-HU" sz="2400" dirty="0" smtClean="0"/>
              <a:t> der </a:t>
            </a:r>
            <a:r>
              <a:rPr lang="hu-HU" sz="2400" dirty="0" err="1" smtClean="0"/>
              <a:t>Texte</a:t>
            </a:r>
            <a:r>
              <a:rPr lang="hu-HU" sz="2400" dirty="0" smtClean="0"/>
              <a:t> = man </a:t>
            </a:r>
            <a:r>
              <a:rPr lang="hu-HU" sz="2400" dirty="0" err="1" smtClean="0"/>
              <a:t>kann</a:t>
            </a:r>
            <a:r>
              <a:rPr lang="hu-HU" sz="2400" dirty="0" smtClean="0"/>
              <a:t> </a:t>
            </a:r>
            <a:r>
              <a:rPr lang="hu-HU" sz="2400" dirty="0" err="1" smtClean="0"/>
              <a:t>nichts</a:t>
            </a:r>
            <a:r>
              <a:rPr lang="hu-HU" sz="2400" dirty="0" smtClean="0"/>
              <a:t> </a:t>
            </a:r>
            <a:r>
              <a:rPr lang="hu-HU" sz="2400" dirty="0" err="1" smtClean="0"/>
              <a:t>hinzufügen</a:t>
            </a:r>
            <a:r>
              <a:rPr lang="hu-HU" sz="2400" dirty="0" smtClean="0"/>
              <a:t> </a:t>
            </a:r>
            <a:r>
              <a:rPr lang="hu-HU" sz="2400" dirty="0" err="1" smtClean="0"/>
              <a:t>oder</a:t>
            </a:r>
            <a:r>
              <a:rPr lang="hu-HU" sz="2400" dirty="0" smtClean="0"/>
              <a:t> </a:t>
            </a:r>
            <a:r>
              <a:rPr lang="hu-HU" sz="2400" dirty="0" err="1" smtClean="0"/>
              <a:t>streichen</a:t>
            </a:r>
            <a:r>
              <a:rPr lang="hu-HU" sz="2400" dirty="0" smtClean="0"/>
              <a:t>, </a:t>
            </a:r>
            <a:r>
              <a:rPr lang="hu-HU" sz="2400" dirty="0" err="1" smtClean="0"/>
              <a:t>wie</a:t>
            </a:r>
            <a:r>
              <a:rPr lang="hu-HU" sz="2400" dirty="0" smtClean="0"/>
              <a:t> </a:t>
            </a:r>
            <a:r>
              <a:rPr lang="hu-HU" sz="2400" dirty="0" err="1" smtClean="0"/>
              <a:t>bei</a:t>
            </a:r>
            <a:r>
              <a:rPr lang="hu-HU" sz="2400" dirty="0" smtClean="0"/>
              <a:t> den </a:t>
            </a:r>
            <a:r>
              <a:rPr lang="hu-HU" sz="2400" dirty="0" err="1" smtClean="0"/>
              <a:t>heiligen</a:t>
            </a:r>
            <a:r>
              <a:rPr lang="hu-HU" sz="2400" dirty="0" smtClean="0"/>
              <a:t> Texten</a:t>
            </a:r>
          </a:p>
          <a:p>
            <a:r>
              <a:rPr lang="hu-HU" sz="2400" dirty="0" smtClean="0"/>
              <a:t>„Mit </a:t>
            </a:r>
            <a:r>
              <a:rPr lang="hu-HU" sz="2400" dirty="0" err="1" smtClean="0"/>
              <a:t>dem</a:t>
            </a:r>
            <a:r>
              <a:rPr lang="hu-HU" sz="2400" dirty="0" smtClean="0"/>
              <a:t> </a:t>
            </a:r>
            <a:r>
              <a:rPr lang="hu-HU" sz="2400" b="1" dirty="0" err="1" smtClean="0"/>
              <a:t>Genie</a:t>
            </a:r>
            <a:r>
              <a:rPr lang="hu-HU" sz="2400" dirty="0" err="1" smtClean="0"/>
              <a:t>begriff</a:t>
            </a:r>
            <a:r>
              <a:rPr lang="hu-HU" sz="2400" dirty="0" smtClean="0"/>
              <a:t>, der </a:t>
            </a:r>
            <a:r>
              <a:rPr lang="hu-HU" sz="2400" dirty="0" err="1" smtClean="0"/>
              <a:t>sich</a:t>
            </a:r>
            <a:r>
              <a:rPr lang="hu-HU" sz="2400" dirty="0" smtClean="0"/>
              <a:t> </a:t>
            </a:r>
            <a:r>
              <a:rPr lang="hu-HU" sz="2400" dirty="0" err="1" smtClean="0"/>
              <a:t>Mitte</a:t>
            </a:r>
            <a:r>
              <a:rPr lang="hu-HU" sz="2400" dirty="0" smtClean="0"/>
              <a:t> des 18. </a:t>
            </a:r>
            <a:r>
              <a:rPr lang="hu-HU" sz="2400" dirty="0" err="1" smtClean="0"/>
              <a:t>Jhs</a:t>
            </a:r>
            <a:r>
              <a:rPr lang="hu-HU" sz="2400" dirty="0" smtClean="0"/>
              <a:t>. in den </a:t>
            </a:r>
            <a:r>
              <a:rPr lang="hu-HU" sz="2400" dirty="0" err="1" smtClean="0"/>
              <a:t>protestantischen</a:t>
            </a:r>
            <a:r>
              <a:rPr lang="hu-HU" sz="2400" dirty="0" smtClean="0"/>
              <a:t> </a:t>
            </a:r>
            <a:r>
              <a:rPr lang="hu-HU" sz="2400" dirty="0" err="1" smtClean="0"/>
              <a:t>Kulturen</a:t>
            </a:r>
            <a:r>
              <a:rPr lang="hu-HU" sz="2400" dirty="0" smtClean="0"/>
              <a:t> </a:t>
            </a:r>
            <a:r>
              <a:rPr lang="hu-HU" sz="2400" dirty="0" err="1" smtClean="0"/>
              <a:t>Englands</a:t>
            </a:r>
            <a:r>
              <a:rPr lang="hu-HU" sz="2400" dirty="0" smtClean="0"/>
              <a:t> und </a:t>
            </a:r>
            <a:r>
              <a:rPr lang="hu-HU" sz="2400" dirty="0" err="1" smtClean="0"/>
              <a:t>Deutschlands</a:t>
            </a:r>
            <a:r>
              <a:rPr lang="hu-HU" sz="2400" dirty="0" smtClean="0"/>
              <a:t> </a:t>
            </a:r>
            <a:r>
              <a:rPr lang="hu-HU" sz="2400" dirty="0" err="1" smtClean="0"/>
              <a:t>heraus-bildete</a:t>
            </a:r>
            <a:r>
              <a:rPr lang="hu-HU" sz="2400" dirty="0" smtClean="0"/>
              <a:t>, </a:t>
            </a:r>
            <a:r>
              <a:rPr lang="hu-HU" sz="2400" dirty="0" err="1" smtClean="0"/>
              <a:t>wurde</a:t>
            </a:r>
            <a:r>
              <a:rPr lang="hu-HU" sz="2400" dirty="0" smtClean="0"/>
              <a:t> </a:t>
            </a:r>
            <a:r>
              <a:rPr lang="hu-HU" sz="2400" dirty="0" err="1" smtClean="0"/>
              <a:t>das</a:t>
            </a:r>
            <a:r>
              <a:rPr lang="hu-HU" sz="2400" dirty="0" smtClean="0"/>
              <a:t> </a:t>
            </a:r>
            <a:r>
              <a:rPr lang="hu-HU" sz="2400" dirty="0" err="1" smtClean="0"/>
              <a:t>außergewöhnliche</a:t>
            </a:r>
            <a:r>
              <a:rPr lang="hu-HU" sz="2400" dirty="0" smtClean="0"/>
              <a:t> Individuum </a:t>
            </a:r>
            <a:r>
              <a:rPr lang="hu-HU" sz="2400" dirty="0" err="1" smtClean="0"/>
              <a:t>gefeiert</a:t>
            </a:r>
            <a:r>
              <a:rPr lang="hu-HU" sz="2400" dirty="0" smtClean="0"/>
              <a:t>”</a:t>
            </a:r>
            <a:r>
              <a:rPr lang="hu-HU" sz="1600" dirty="0" smtClean="0"/>
              <a:t>(A 72)</a:t>
            </a:r>
            <a:endParaRPr lang="hu-HU" sz="2400" dirty="0"/>
          </a:p>
          <a:p>
            <a:r>
              <a:rPr lang="hu-HU" sz="2400" dirty="0" smtClean="0"/>
              <a:t>1750-1850: </a:t>
            </a:r>
            <a:r>
              <a:rPr lang="hu-HU" sz="2400" dirty="0" err="1" smtClean="0"/>
              <a:t>starker</a:t>
            </a:r>
            <a:r>
              <a:rPr lang="hu-HU" sz="2400" dirty="0" smtClean="0"/>
              <a:t> </a:t>
            </a:r>
            <a:r>
              <a:rPr lang="hu-HU" sz="2400" dirty="0" err="1" smtClean="0"/>
              <a:t>Autor</a:t>
            </a:r>
            <a:r>
              <a:rPr lang="hu-HU" sz="2400" dirty="0" smtClean="0"/>
              <a:t> </a:t>
            </a:r>
            <a:r>
              <a:rPr lang="hu-HU" sz="2400" dirty="0" err="1" smtClean="0"/>
              <a:t>als</a:t>
            </a:r>
            <a:r>
              <a:rPr lang="hu-HU" sz="2400" dirty="0" smtClean="0"/>
              <a:t> </a:t>
            </a:r>
            <a:r>
              <a:rPr lang="hu-HU" sz="2400" b="1" dirty="0" smtClean="0"/>
              <a:t>Übermensch</a:t>
            </a:r>
          </a:p>
          <a:p>
            <a:r>
              <a:rPr lang="hu-HU" sz="2400" dirty="0" err="1" smtClean="0"/>
              <a:t>Dichter</a:t>
            </a:r>
            <a:r>
              <a:rPr lang="hu-HU" sz="2400" dirty="0" smtClean="0"/>
              <a:t> </a:t>
            </a:r>
            <a:r>
              <a:rPr lang="hu-HU" sz="2400" dirty="0" err="1" smtClean="0"/>
              <a:t>als</a:t>
            </a:r>
            <a:r>
              <a:rPr lang="hu-HU" sz="2400" dirty="0" smtClean="0"/>
              <a:t> </a:t>
            </a:r>
            <a:r>
              <a:rPr lang="hu-HU" sz="2400" dirty="0" err="1" smtClean="0"/>
              <a:t>Prophet</a:t>
            </a:r>
            <a:r>
              <a:rPr lang="hu-HU" sz="2400" dirty="0" smtClean="0"/>
              <a:t> (</a:t>
            </a:r>
            <a:r>
              <a:rPr lang="hu-HU" sz="2400" b="1" dirty="0" smtClean="0"/>
              <a:t>Sturm und </a:t>
            </a:r>
            <a:r>
              <a:rPr lang="hu-HU" sz="2400" b="1" dirty="0" err="1" smtClean="0"/>
              <a:t>Drang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Romantik</a:t>
            </a:r>
            <a:r>
              <a:rPr lang="hu-HU" sz="2400" dirty="0" smtClean="0"/>
              <a:t>)</a:t>
            </a:r>
            <a:endParaRPr lang="hu-HU" sz="1600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17</a:t>
            </a:fld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6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7815" y="11261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Der </a:t>
            </a:r>
            <a:r>
              <a:rPr lang="hu-HU" sz="3600" b="1" dirty="0" err="1" smtClean="0"/>
              <a:t>Tod</a:t>
            </a:r>
            <a:r>
              <a:rPr lang="hu-HU" sz="3600" b="1" dirty="0" smtClean="0"/>
              <a:t> des </a:t>
            </a:r>
            <a:r>
              <a:rPr lang="hu-HU" sz="3600" b="1" dirty="0" err="1" smtClean="0"/>
              <a:t>Autors</a:t>
            </a:r>
            <a:r>
              <a:rPr lang="hu-HU" sz="3600" b="1" dirty="0" smtClean="0"/>
              <a:t> – </a:t>
            </a:r>
            <a:r>
              <a:rPr lang="hu-HU" sz="3600" b="1" dirty="0" err="1" smtClean="0"/>
              <a:t>Triumph</a:t>
            </a:r>
            <a:r>
              <a:rPr lang="hu-HU" sz="3600" b="1" dirty="0" smtClean="0"/>
              <a:t> der </a:t>
            </a:r>
            <a:r>
              <a:rPr lang="hu-HU" sz="3600" b="1" dirty="0" err="1" smtClean="0"/>
              <a:t>Schrift</a:t>
            </a:r>
            <a:endParaRPr lang="hu-HU" sz="3600" b="1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838200" y="2211859"/>
            <a:ext cx="10515600" cy="45096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400" dirty="0" smtClean="0"/>
              <a:t>Roland </a:t>
            </a:r>
            <a:r>
              <a:rPr lang="hu-HU" sz="2400" dirty="0" smtClean="0"/>
              <a:t>Barthes: </a:t>
            </a:r>
            <a:r>
              <a:rPr lang="hu-HU" sz="2400" i="1" dirty="0" smtClean="0"/>
              <a:t>La </a:t>
            </a:r>
            <a:r>
              <a:rPr lang="hu-HU" sz="2400" i="1" dirty="0" err="1" smtClean="0"/>
              <a:t>Mort</a:t>
            </a:r>
            <a:r>
              <a:rPr lang="hu-HU" sz="2400" i="1" dirty="0" smtClean="0"/>
              <a:t> de </a:t>
            </a:r>
            <a:r>
              <a:rPr lang="hu-HU" sz="2400" i="1" dirty="0" err="1" smtClean="0"/>
              <a:t>l’Auteur</a:t>
            </a:r>
            <a:r>
              <a:rPr lang="hu-HU" sz="2400" i="1" dirty="0" smtClean="0"/>
              <a:t> </a:t>
            </a:r>
            <a:r>
              <a:rPr lang="hu-HU" sz="2400" dirty="0" smtClean="0"/>
              <a:t>(1968) = </a:t>
            </a:r>
            <a:r>
              <a:rPr lang="hu-HU" sz="2400" dirty="0" err="1" smtClean="0"/>
              <a:t>Tod</a:t>
            </a:r>
            <a:r>
              <a:rPr lang="hu-HU" sz="2400" dirty="0" smtClean="0"/>
              <a:t> des </a:t>
            </a:r>
            <a:r>
              <a:rPr lang="hu-HU" sz="2400" dirty="0" err="1" smtClean="0"/>
              <a:t>Personenkults</a:t>
            </a:r>
            <a:r>
              <a:rPr lang="hu-HU" sz="2400" dirty="0" smtClean="0"/>
              <a:t> des </a:t>
            </a:r>
            <a:r>
              <a:rPr lang="hu-HU" sz="2400" dirty="0" err="1" smtClean="0"/>
              <a:t>Genies</a:t>
            </a:r>
            <a:r>
              <a:rPr lang="hu-HU" sz="2400" dirty="0" smtClean="0"/>
              <a:t> (</a:t>
            </a:r>
            <a:r>
              <a:rPr lang="hu-HU" sz="2400" dirty="0" err="1" smtClean="0"/>
              <a:t>bürgerliche</a:t>
            </a:r>
            <a:r>
              <a:rPr lang="hu-HU" sz="2400" dirty="0" smtClean="0"/>
              <a:t> </a:t>
            </a:r>
            <a:r>
              <a:rPr lang="hu-HU" sz="2400" dirty="0" err="1" smtClean="0"/>
              <a:t>Tradition</a:t>
            </a:r>
            <a:r>
              <a:rPr lang="hu-HU" sz="2400" dirty="0" smtClean="0"/>
              <a:t>)</a:t>
            </a:r>
          </a:p>
          <a:p>
            <a:pPr algn="ctr"/>
            <a:endParaRPr lang="hu-HU" sz="2400" dirty="0" smtClean="0"/>
          </a:p>
          <a:p>
            <a:pPr marL="0" indent="0" algn="ctr">
              <a:buNone/>
            </a:pPr>
            <a:r>
              <a:rPr lang="hu-HU" sz="2400" dirty="0" smtClean="0"/>
              <a:t>Mit </a:t>
            </a:r>
            <a:r>
              <a:rPr lang="hu-HU" sz="2400" dirty="0" err="1" smtClean="0"/>
              <a:t>dem</a:t>
            </a:r>
            <a:r>
              <a:rPr lang="hu-HU" sz="2400" dirty="0" smtClean="0"/>
              <a:t> </a:t>
            </a:r>
            <a:r>
              <a:rPr lang="hu-HU" sz="2400" dirty="0" err="1" smtClean="0"/>
              <a:t>Tod</a:t>
            </a:r>
            <a:r>
              <a:rPr lang="hu-HU" sz="2400" dirty="0" smtClean="0"/>
              <a:t> des </a:t>
            </a:r>
            <a:r>
              <a:rPr lang="hu-HU" sz="2400" dirty="0" err="1" smtClean="0"/>
              <a:t>Autors</a:t>
            </a:r>
            <a:r>
              <a:rPr lang="hu-HU" sz="2400" dirty="0" smtClean="0"/>
              <a:t> </a:t>
            </a:r>
            <a:r>
              <a:rPr lang="hu-HU" sz="2400" dirty="0" err="1" smtClean="0"/>
              <a:t>wird</a:t>
            </a:r>
            <a:r>
              <a:rPr lang="hu-HU" sz="2400" dirty="0" smtClean="0"/>
              <a:t> der Text </a:t>
            </a:r>
            <a:r>
              <a:rPr lang="hu-HU" sz="2400" dirty="0" err="1" smtClean="0"/>
              <a:t>ursprungslos</a:t>
            </a:r>
            <a:endParaRPr lang="hu-HU" sz="2400" dirty="0"/>
          </a:p>
          <a:p>
            <a:pPr marL="0" indent="0" algn="ctr">
              <a:buNone/>
            </a:pPr>
            <a:r>
              <a:rPr lang="hu-HU" sz="2400" dirty="0" smtClean="0"/>
              <a:t>(</a:t>
            </a:r>
            <a:r>
              <a:rPr lang="hu-HU" sz="2400" dirty="0" err="1" smtClean="0"/>
              <a:t>Demythologisierung</a:t>
            </a:r>
            <a:r>
              <a:rPr lang="hu-HU" sz="2400" dirty="0" smtClean="0"/>
              <a:t> </a:t>
            </a:r>
            <a:r>
              <a:rPr lang="hu-HU" sz="2400" dirty="0" smtClean="0"/>
              <a:t>des Textes)</a:t>
            </a:r>
          </a:p>
          <a:p>
            <a:pPr algn="ctr"/>
            <a:endParaRPr lang="hu-HU" sz="2400" b="1" dirty="0" smtClean="0"/>
          </a:p>
          <a:p>
            <a:pPr marL="0" indent="0" algn="ctr">
              <a:buNone/>
            </a:pPr>
            <a:r>
              <a:rPr lang="hu-HU" sz="2400" b="1" dirty="0" smtClean="0"/>
              <a:t>Die </a:t>
            </a:r>
            <a:r>
              <a:rPr lang="hu-HU" sz="2400" b="1" dirty="0" err="1" smtClean="0"/>
              <a:t>Schrift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ist</a:t>
            </a:r>
            <a:r>
              <a:rPr lang="hu-HU" sz="2400" b="1" dirty="0" smtClean="0"/>
              <a:t> </a:t>
            </a:r>
            <a:r>
              <a:rPr lang="hu-HU" sz="2400" dirty="0" err="1" smtClean="0"/>
              <a:t>nicht</a:t>
            </a:r>
            <a:r>
              <a:rPr lang="hu-HU" sz="2400" dirty="0" smtClean="0"/>
              <a:t> </a:t>
            </a:r>
            <a:r>
              <a:rPr lang="hu-HU" sz="2400" dirty="0" err="1" smtClean="0"/>
              <a:t>mehr</a:t>
            </a:r>
            <a:r>
              <a:rPr lang="hu-HU" sz="2400" dirty="0" smtClean="0"/>
              <a:t> </a:t>
            </a:r>
            <a:r>
              <a:rPr lang="hu-HU" sz="2400" dirty="0" err="1" smtClean="0"/>
              <a:t>nachträgliche</a:t>
            </a:r>
            <a:r>
              <a:rPr lang="hu-HU" sz="2400" dirty="0" smtClean="0"/>
              <a:t> </a:t>
            </a:r>
            <a:r>
              <a:rPr lang="hu-HU" sz="2400" dirty="0" err="1" smtClean="0"/>
              <a:t>Notation</a:t>
            </a:r>
            <a:r>
              <a:rPr lang="hu-HU" sz="2400" dirty="0" smtClean="0"/>
              <a:t> </a:t>
            </a:r>
            <a:r>
              <a:rPr lang="hu-HU" sz="2400" dirty="0" err="1" smtClean="0"/>
              <a:t>eines</a:t>
            </a:r>
            <a:r>
              <a:rPr lang="hu-HU" sz="2400" dirty="0" smtClean="0"/>
              <a:t> </a:t>
            </a:r>
            <a:r>
              <a:rPr lang="hu-HU" sz="2400" dirty="0" err="1" smtClean="0"/>
              <a:t>vorgängigen</a:t>
            </a:r>
            <a:r>
              <a:rPr lang="hu-HU" sz="2400" dirty="0" smtClean="0"/>
              <a:t> </a:t>
            </a:r>
            <a:r>
              <a:rPr lang="hu-HU" sz="2400" dirty="0" err="1" smtClean="0"/>
              <a:t>Sprechers</a:t>
            </a:r>
            <a:r>
              <a:rPr lang="hu-HU" sz="2400" dirty="0" smtClean="0"/>
              <a:t>, </a:t>
            </a:r>
            <a:r>
              <a:rPr lang="hu-HU" sz="2400" dirty="0" err="1" smtClean="0"/>
              <a:t>sondern</a:t>
            </a:r>
            <a:r>
              <a:rPr lang="hu-HU" sz="2400" dirty="0" smtClean="0"/>
              <a:t> der </a:t>
            </a:r>
            <a:r>
              <a:rPr lang="hu-HU" sz="2400" b="1" dirty="0" smtClean="0"/>
              <a:t>Akt des </a:t>
            </a:r>
            <a:r>
              <a:rPr lang="hu-HU" sz="2400" b="1" dirty="0" err="1" smtClean="0"/>
              <a:t>Schreibens</a:t>
            </a:r>
            <a:endParaRPr lang="hu-HU" sz="2400" b="1" dirty="0"/>
          </a:p>
          <a:p>
            <a:pPr marL="0" indent="0" algn="ctr">
              <a:buNone/>
            </a:pPr>
            <a:r>
              <a:rPr lang="hu-HU" sz="2400" dirty="0" smtClean="0"/>
              <a:t>„</a:t>
            </a:r>
            <a:r>
              <a:rPr lang="hu-HU" sz="2400" dirty="0" err="1" smtClean="0"/>
              <a:t>écriture</a:t>
            </a:r>
            <a:r>
              <a:rPr lang="hu-HU" sz="2400" dirty="0" smtClean="0"/>
              <a:t>” – „</a:t>
            </a:r>
            <a:r>
              <a:rPr lang="hu-HU" sz="2400" dirty="0" err="1" smtClean="0"/>
              <a:t>Inskription</a:t>
            </a:r>
            <a:r>
              <a:rPr lang="hu-HU" sz="2400" dirty="0" smtClean="0"/>
              <a:t>” → </a:t>
            </a:r>
            <a:r>
              <a:rPr lang="hu-HU" sz="2400" dirty="0" err="1" smtClean="0"/>
              <a:t>postmoderne</a:t>
            </a:r>
            <a:r>
              <a:rPr lang="hu-HU" sz="2400" dirty="0" smtClean="0"/>
              <a:t>, </a:t>
            </a:r>
            <a:r>
              <a:rPr lang="hu-HU" sz="2400" dirty="0" err="1" smtClean="0"/>
              <a:t>dekonstruktive</a:t>
            </a:r>
            <a:r>
              <a:rPr lang="hu-HU" sz="2400" dirty="0" smtClean="0"/>
              <a:t> </a:t>
            </a:r>
            <a:r>
              <a:rPr lang="hu-HU" sz="2400" dirty="0" err="1" smtClean="0"/>
              <a:t>Schreibweise</a:t>
            </a:r>
            <a:r>
              <a:rPr lang="hu-HU" sz="2400" dirty="0" smtClean="0"/>
              <a:t> (</a:t>
            </a:r>
            <a:r>
              <a:rPr lang="hu-HU" sz="2400" dirty="0" err="1" smtClean="0"/>
              <a:t>Intertextualität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18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207698"/>
            <a:ext cx="10515600" cy="763879"/>
          </a:xfrm>
        </p:spPr>
        <p:txBody>
          <a:bodyPr/>
          <a:lstStyle/>
          <a:p>
            <a:pPr algn="ctr"/>
            <a:r>
              <a:rPr lang="hu-HU" b="1" dirty="0" smtClean="0"/>
              <a:t>Text und </a:t>
            </a:r>
            <a:r>
              <a:rPr lang="hu-HU" b="1" dirty="0" err="1" smtClean="0"/>
              <a:t>Bild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070340"/>
            <a:ext cx="10515600" cy="465113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hu-HU" dirty="0" smtClean="0"/>
              <a:t>„</a:t>
            </a:r>
            <a:r>
              <a:rPr lang="hu-HU" i="1" dirty="0" err="1" smtClean="0"/>
              <a:t>Ut</a:t>
            </a:r>
            <a:r>
              <a:rPr lang="hu-HU" i="1" dirty="0" smtClean="0"/>
              <a:t> </a:t>
            </a:r>
            <a:r>
              <a:rPr lang="hu-HU" i="1" dirty="0" err="1" smtClean="0"/>
              <a:t>pictura</a:t>
            </a:r>
            <a:r>
              <a:rPr lang="hu-HU" i="1" dirty="0" smtClean="0"/>
              <a:t> </a:t>
            </a:r>
            <a:r>
              <a:rPr lang="hu-HU" i="1" dirty="0" err="1" smtClean="0"/>
              <a:t>poesis</a:t>
            </a:r>
            <a:r>
              <a:rPr lang="hu-HU" dirty="0" smtClean="0"/>
              <a:t>” (</a:t>
            </a:r>
            <a:r>
              <a:rPr lang="hu-HU" dirty="0" err="1" smtClean="0"/>
              <a:t>Horaz</a:t>
            </a:r>
            <a:r>
              <a:rPr lang="hu-HU" dirty="0" smtClean="0"/>
              <a:t>) = </a:t>
            </a:r>
            <a:r>
              <a:rPr lang="hu-HU" dirty="0" err="1" smtClean="0"/>
              <a:t>Dichtung</a:t>
            </a:r>
            <a:r>
              <a:rPr lang="hu-HU" dirty="0" smtClean="0"/>
              <a:t> </a:t>
            </a:r>
            <a:r>
              <a:rPr lang="hu-HU" dirty="0" err="1" smtClean="0"/>
              <a:t>soll</a:t>
            </a:r>
            <a:r>
              <a:rPr lang="hu-HU" dirty="0" smtClean="0"/>
              <a:t> </a:t>
            </a:r>
            <a:r>
              <a:rPr lang="hu-HU" dirty="0" err="1" smtClean="0"/>
              <a:t>anschaulich</a:t>
            </a:r>
            <a:r>
              <a:rPr lang="hu-HU" dirty="0" smtClean="0"/>
              <a:t> </a:t>
            </a:r>
            <a:r>
              <a:rPr lang="hu-HU" dirty="0" err="1" smtClean="0"/>
              <a:t>sein</a:t>
            </a:r>
            <a:r>
              <a:rPr lang="hu-HU" dirty="0" smtClean="0"/>
              <a:t> – </a:t>
            </a:r>
            <a:r>
              <a:rPr lang="hu-HU" dirty="0" err="1" smtClean="0"/>
              <a:t>Malerei</a:t>
            </a:r>
            <a:r>
              <a:rPr lang="hu-HU" dirty="0" smtClean="0"/>
              <a:t> </a:t>
            </a:r>
            <a:r>
              <a:rPr lang="hu-HU" dirty="0" err="1" smtClean="0"/>
              <a:t>wurde</a:t>
            </a:r>
            <a:r>
              <a:rPr lang="hu-HU" dirty="0" smtClean="0"/>
              <a:t> </a:t>
            </a:r>
            <a:r>
              <a:rPr lang="hu-HU" dirty="0" err="1" smtClean="0"/>
              <a:t>zum</a:t>
            </a:r>
            <a:r>
              <a:rPr lang="hu-HU" dirty="0" smtClean="0"/>
              <a:t> </a:t>
            </a:r>
            <a:r>
              <a:rPr lang="hu-HU" i="1" dirty="0" err="1" smtClean="0"/>
              <a:t>Vorbild</a:t>
            </a:r>
            <a:r>
              <a:rPr lang="hu-HU" dirty="0" smtClean="0"/>
              <a:t> der </a:t>
            </a:r>
            <a:r>
              <a:rPr lang="hu-HU" dirty="0" err="1" smtClean="0"/>
              <a:t>Sprachkunst</a:t>
            </a:r>
            <a:endParaRPr lang="hu-HU" dirty="0" smtClean="0"/>
          </a:p>
          <a:p>
            <a:pPr algn="ctr"/>
            <a:endParaRPr lang="hu-HU" dirty="0" smtClean="0"/>
          </a:p>
          <a:p>
            <a:pPr marL="0" indent="0" algn="ctr">
              <a:buNone/>
            </a:pPr>
            <a:r>
              <a:rPr lang="hu-HU" dirty="0" err="1" smtClean="0"/>
              <a:t>Im</a:t>
            </a:r>
            <a:r>
              <a:rPr lang="hu-HU" dirty="0" smtClean="0"/>
              <a:t> </a:t>
            </a:r>
            <a:r>
              <a:rPr lang="hu-HU" dirty="0" err="1" smtClean="0"/>
              <a:t>Mittelalter</a:t>
            </a:r>
            <a:r>
              <a:rPr lang="hu-HU" dirty="0" smtClean="0"/>
              <a:t> </a:t>
            </a:r>
            <a:r>
              <a:rPr lang="hu-HU" dirty="0" err="1" smtClean="0"/>
              <a:t>enge</a:t>
            </a:r>
            <a:r>
              <a:rPr lang="hu-HU" dirty="0" smtClean="0"/>
              <a:t> </a:t>
            </a:r>
            <a:r>
              <a:rPr lang="hu-HU" dirty="0" err="1" smtClean="0"/>
              <a:t>Verknüpfung</a:t>
            </a:r>
            <a:r>
              <a:rPr lang="hu-HU" dirty="0" smtClean="0"/>
              <a:t> von Text und </a:t>
            </a:r>
            <a:r>
              <a:rPr lang="hu-HU" dirty="0" err="1" smtClean="0"/>
              <a:t>Bild</a:t>
            </a:r>
            <a:r>
              <a:rPr lang="hu-HU" dirty="0" smtClean="0"/>
              <a:t> (</a:t>
            </a:r>
            <a:r>
              <a:rPr lang="hu-HU" dirty="0" err="1" smtClean="0"/>
              <a:t>Initiale</a:t>
            </a:r>
            <a:r>
              <a:rPr lang="hu-HU" dirty="0" smtClean="0"/>
              <a:t>, </a:t>
            </a:r>
            <a:r>
              <a:rPr lang="hu-HU" dirty="0" err="1" smtClean="0"/>
              <a:t>Miniaturen</a:t>
            </a:r>
            <a:r>
              <a:rPr lang="hu-HU" dirty="0" smtClean="0"/>
              <a:t>)</a:t>
            </a:r>
          </a:p>
          <a:p>
            <a:pPr algn="ctr"/>
            <a:endParaRPr lang="hu-HU" i="1" dirty="0" smtClean="0"/>
          </a:p>
          <a:p>
            <a:pPr marL="0" indent="0" algn="ctr">
              <a:buNone/>
            </a:pPr>
            <a:r>
              <a:rPr lang="hu-HU" b="1" i="1" dirty="0" err="1" smtClean="0"/>
              <a:t>Paragone</a:t>
            </a:r>
            <a:r>
              <a:rPr lang="hu-HU" b="1" i="1" dirty="0" smtClean="0"/>
              <a:t> </a:t>
            </a:r>
            <a:r>
              <a:rPr lang="hu-HU" b="1" dirty="0" smtClean="0"/>
              <a:t>(</a:t>
            </a:r>
            <a:r>
              <a:rPr lang="hu-HU" dirty="0" err="1" smtClean="0"/>
              <a:t>Vergleich</a:t>
            </a:r>
            <a:r>
              <a:rPr lang="hu-HU" dirty="0" smtClean="0"/>
              <a:t>, </a:t>
            </a:r>
            <a:r>
              <a:rPr lang="hu-HU" dirty="0" err="1" smtClean="0"/>
              <a:t>Gegenüberstellung</a:t>
            </a:r>
            <a:r>
              <a:rPr lang="hu-HU" dirty="0" smtClean="0"/>
              <a:t>, in der </a:t>
            </a:r>
            <a:r>
              <a:rPr lang="hu-HU" dirty="0" err="1" smtClean="0"/>
              <a:t>Renaissance</a:t>
            </a:r>
            <a:r>
              <a:rPr lang="hu-HU" dirty="0" smtClean="0"/>
              <a:t>) = </a:t>
            </a:r>
            <a:r>
              <a:rPr lang="hu-HU" dirty="0" err="1" smtClean="0"/>
              <a:t>Wettstreit</a:t>
            </a:r>
            <a:r>
              <a:rPr lang="hu-HU" dirty="0" smtClean="0"/>
              <a:t> der </a:t>
            </a:r>
            <a:r>
              <a:rPr lang="hu-HU" dirty="0" err="1" smtClean="0"/>
              <a:t>Künste</a:t>
            </a:r>
            <a:endParaRPr lang="hu-HU" dirty="0"/>
          </a:p>
          <a:p>
            <a:pPr marL="0" indent="0" algn="ctr">
              <a:buNone/>
            </a:pPr>
            <a:r>
              <a:rPr lang="hu-HU" dirty="0" smtClean="0"/>
              <a:t>200 </a:t>
            </a:r>
            <a:r>
              <a:rPr lang="hu-HU" dirty="0" err="1" smtClean="0"/>
              <a:t>Jahrhunderte</a:t>
            </a:r>
            <a:r>
              <a:rPr lang="hu-HU" dirty="0" smtClean="0"/>
              <a:t> </a:t>
            </a:r>
            <a:r>
              <a:rPr lang="hu-HU" dirty="0" err="1" smtClean="0"/>
              <a:t>später</a:t>
            </a:r>
            <a:r>
              <a:rPr lang="hu-HU" dirty="0" smtClean="0"/>
              <a:t>: </a:t>
            </a:r>
            <a:r>
              <a:rPr lang="hu-HU" u="sng" dirty="0" smtClean="0"/>
              <a:t>G. E. </a:t>
            </a:r>
            <a:r>
              <a:rPr lang="hu-HU" u="sng" dirty="0" err="1" smtClean="0"/>
              <a:t>Lessing</a:t>
            </a:r>
            <a:r>
              <a:rPr lang="hu-HU" dirty="0" smtClean="0"/>
              <a:t>: (</a:t>
            </a:r>
            <a:r>
              <a:rPr lang="hu-HU" i="1" dirty="0" err="1" smtClean="0"/>
              <a:t>Laookon</a:t>
            </a:r>
            <a:r>
              <a:rPr lang="hu-HU" dirty="0" smtClean="0"/>
              <a:t>, 1766):</a:t>
            </a:r>
          </a:p>
          <a:p>
            <a:pPr marL="0" indent="0" algn="ctr">
              <a:buNone/>
            </a:pPr>
            <a:endParaRPr lang="hu-HU" b="1" dirty="0" smtClean="0"/>
          </a:p>
          <a:p>
            <a:pPr marL="0" indent="0" algn="ctr">
              <a:buNone/>
            </a:pPr>
            <a:r>
              <a:rPr lang="hu-HU" b="1" dirty="0" err="1" smtClean="0"/>
              <a:t>Malerei</a:t>
            </a:r>
            <a:r>
              <a:rPr lang="hu-HU" b="1" dirty="0" smtClean="0"/>
              <a:t> + </a:t>
            </a:r>
            <a:r>
              <a:rPr lang="hu-HU" b="1" dirty="0" err="1" smtClean="0"/>
              <a:t>Skulptur</a:t>
            </a:r>
            <a:r>
              <a:rPr lang="hu-HU" b="1" dirty="0" smtClean="0"/>
              <a:t> </a:t>
            </a:r>
            <a:r>
              <a:rPr lang="hu-HU" dirty="0" smtClean="0"/>
              <a:t>= </a:t>
            </a:r>
            <a:r>
              <a:rPr lang="hu-HU" dirty="0" err="1" smtClean="0"/>
              <a:t>Raumkünste</a:t>
            </a:r>
            <a:r>
              <a:rPr lang="hu-HU" dirty="0" smtClean="0"/>
              <a:t>	   ↔	</a:t>
            </a:r>
            <a:r>
              <a:rPr lang="hu-HU" b="1" dirty="0" err="1" smtClean="0"/>
              <a:t>Dichtung</a:t>
            </a:r>
            <a:r>
              <a:rPr lang="hu-HU" b="1" dirty="0" smtClean="0"/>
              <a:t> + </a:t>
            </a:r>
            <a:r>
              <a:rPr lang="hu-HU" b="1" dirty="0" err="1" smtClean="0"/>
              <a:t>Musik</a:t>
            </a:r>
            <a:r>
              <a:rPr lang="hu-HU" b="1" dirty="0" smtClean="0"/>
              <a:t> </a:t>
            </a:r>
            <a:r>
              <a:rPr lang="hu-HU" dirty="0" smtClean="0"/>
              <a:t>= </a:t>
            </a:r>
            <a:r>
              <a:rPr lang="hu-HU" dirty="0" err="1" smtClean="0"/>
              <a:t>Zeitkünste</a:t>
            </a: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	</a:t>
            </a:r>
            <a:r>
              <a:rPr lang="hu-HU" i="1" dirty="0" smtClean="0"/>
              <a:t>simultan, </a:t>
            </a:r>
            <a:r>
              <a:rPr lang="hu-HU" i="1" dirty="0" err="1" smtClean="0"/>
              <a:t>synchron</a:t>
            </a:r>
            <a:r>
              <a:rPr lang="hu-HU" dirty="0" smtClean="0"/>
              <a:t>					</a:t>
            </a:r>
            <a:r>
              <a:rPr lang="hu-HU" i="1" dirty="0" err="1" smtClean="0"/>
              <a:t>diskursiv</a:t>
            </a:r>
            <a:endParaRPr lang="hu-HU" i="1" dirty="0" smtClean="0"/>
          </a:p>
          <a:p>
            <a:pPr algn="ctr"/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In </a:t>
            </a:r>
            <a:r>
              <a:rPr lang="hu-HU" u="sng" dirty="0" smtClean="0"/>
              <a:t>Arthur </a:t>
            </a:r>
            <a:r>
              <a:rPr lang="hu-HU" b="1" u="sng" dirty="0" err="1" smtClean="0"/>
              <a:t>Schopenhauer</a:t>
            </a:r>
            <a:r>
              <a:rPr lang="hu-HU" dirty="0" err="1" smtClean="0"/>
              <a:t>s</a:t>
            </a:r>
            <a:r>
              <a:rPr lang="hu-HU" dirty="0" smtClean="0"/>
              <a:t> </a:t>
            </a:r>
            <a:r>
              <a:rPr lang="hu-HU" dirty="0" err="1" smtClean="0"/>
              <a:t>Ästhetik</a:t>
            </a:r>
            <a:r>
              <a:rPr lang="hu-HU" dirty="0" smtClean="0"/>
              <a:t> </a:t>
            </a:r>
            <a:r>
              <a:rPr lang="hu-HU" dirty="0" err="1" smtClean="0"/>
              <a:t>nimmt</a:t>
            </a:r>
            <a:r>
              <a:rPr lang="hu-HU" dirty="0" smtClean="0"/>
              <a:t> die </a:t>
            </a:r>
            <a:r>
              <a:rPr lang="hu-HU" b="1" dirty="0" smtClean="0"/>
              <a:t>MUSIK</a:t>
            </a:r>
            <a:r>
              <a:rPr lang="hu-HU" dirty="0" smtClean="0"/>
              <a:t> </a:t>
            </a:r>
            <a:r>
              <a:rPr lang="hu-HU" dirty="0" err="1" smtClean="0"/>
              <a:t>dann</a:t>
            </a:r>
            <a:r>
              <a:rPr lang="hu-HU" dirty="0" smtClean="0"/>
              <a:t> </a:t>
            </a:r>
            <a:r>
              <a:rPr lang="hu-HU" dirty="0" err="1" smtClean="0"/>
              <a:t>eine</a:t>
            </a:r>
            <a:r>
              <a:rPr lang="hu-HU" dirty="0" smtClean="0"/>
              <a:t> </a:t>
            </a:r>
            <a:r>
              <a:rPr lang="hu-HU" dirty="0" err="1" smtClean="0"/>
              <a:t>eminente</a:t>
            </a:r>
            <a:r>
              <a:rPr lang="hu-HU" dirty="0" smtClean="0"/>
              <a:t> </a:t>
            </a:r>
            <a:r>
              <a:rPr lang="hu-HU" dirty="0" err="1" smtClean="0"/>
              <a:t>Rolle</a:t>
            </a:r>
            <a:r>
              <a:rPr lang="hu-HU" dirty="0" smtClean="0"/>
              <a:t> </a:t>
            </a:r>
            <a:r>
              <a:rPr lang="hu-HU" dirty="0" err="1" smtClean="0"/>
              <a:t>ein</a:t>
            </a:r>
            <a:r>
              <a:rPr lang="hu-HU" dirty="0" smtClean="0"/>
              <a:t>; </a:t>
            </a:r>
            <a:r>
              <a:rPr lang="hu-HU" dirty="0" err="1" smtClean="0"/>
              <a:t>sie</a:t>
            </a:r>
            <a:r>
              <a:rPr lang="hu-HU" dirty="0" smtClean="0"/>
              <a:t> </a:t>
            </a:r>
            <a:r>
              <a:rPr lang="hu-HU" dirty="0" err="1" smtClean="0"/>
              <a:t>unterscheidet</a:t>
            </a:r>
            <a:r>
              <a:rPr lang="hu-HU" dirty="0" smtClean="0"/>
              <a:t> </a:t>
            </a:r>
            <a:r>
              <a:rPr lang="hu-HU" dirty="0" err="1" smtClean="0"/>
              <a:t>sich</a:t>
            </a:r>
            <a:r>
              <a:rPr lang="hu-HU" dirty="0" smtClean="0"/>
              <a:t> </a:t>
            </a:r>
            <a:r>
              <a:rPr lang="hu-HU" dirty="0" err="1" smtClean="0"/>
              <a:t>qualitativ</a:t>
            </a:r>
            <a:r>
              <a:rPr lang="hu-HU" dirty="0" smtClean="0"/>
              <a:t> von </a:t>
            </a:r>
            <a:r>
              <a:rPr lang="hu-HU" dirty="0" err="1" smtClean="0"/>
              <a:t>allen</a:t>
            </a:r>
            <a:r>
              <a:rPr lang="hu-HU" dirty="0" smtClean="0"/>
              <a:t> </a:t>
            </a:r>
            <a:r>
              <a:rPr lang="hu-HU" dirty="0" err="1" smtClean="0"/>
              <a:t>anderen</a:t>
            </a:r>
            <a:r>
              <a:rPr lang="hu-HU" dirty="0" smtClean="0"/>
              <a:t> </a:t>
            </a:r>
            <a:r>
              <a:rPr lang="hu-HU" dirty="0" err="1" smtClean="0"/>
              <a:t>Künsten</a:t>
            </a:r>
            <a:r>
              <a:rPr lang="hu-HU" dirty="0" smtClean="0"/>
              <a:t>, </a:t>
            </a:r>
            <a:r>
              <a:rPr lang="hu-HU" dirty="0" err="1" smtClean="0"/>
              <a:t>denn</a:t>
            </a:r>
            <a:r>
              <a:rPr lang="hu-HU" dirty="0" smtClean="0"/>
              <a:t> die </a:t>
            </a:r>
            <a:r>
              <a:rPr lang="hu-HU" dirty="0" err="1" smtClean="0"/>
              <a:t>Musik</a:t>
            </a:r>
            <a:r>
              <a:rPr lang="hu-HU" dirty="0" smtClean="0"/>
              <a:t> </a:t>
            </a:r>
            <a:r>
              <a:rPr lang="hu-HU" dirty="0" err="1" smtClean="0"/>
              <a:t>vermag</a:t>
            </a:r>
            <a:r>
              <a:rPr lang="hu-HU" dirty="0" smtClean="0"/>
              <a:t> </a:t>
            </a:r>
            <a:r>
              <a:rPr lang="hu-HU" dirty="0" err="1" smtClean="0"/>
              <a:t>nicht</a:t>
            </a:r>
            <a:r>
              <a:rPr lang="hu-HU" dirty="0" smtClean="0"/>
              <a:t> </a:t>
            </a:r>
            <a:r>
              <a:rPr lang="hu-HU" dirty="0" err="1" smtClean="0"/>
              <a:t>nur</a:t>
            </a:r>
            <a:r>
              <a:rPr lang="hu-HU" dirty="0" smtClean="0"/>
              <a:t> in die </a:t>
            </a:r>
            <a:r>
              <a:rPr lang="hu-HU" dirty="0" err="1" smtClean="0"/>
              <a:t>Sphäre</a:t>
            </a:r>
            <a:r>
              <a:rPr lang="hu-HU" dirty="0" smtClean="0"/>
              <a:t> der </a:t>
            </a:r>
            <a:r>
              <a:rPr lang="hu-HU" dirty="0" err="1" smtClean="0"/>
              <a:t>Ideale</a:t>
            </a:r>
            <a:r>
              <a:rPr lang="hu-HU" dirty="0" smtClean="0"/>
              <a:t> (1. </a:t>
            </a:r>
            <a:r>
              <a:rPr lang="hu-HU" dirty="0" err="1" smtClean="0"/>
              <a:t>Objektivation</a:t>
            </a:r>
            <a:r>
              <a:rPr lang="hu-HU" dirty="0" smtClean="0"/>
              <a:t> des </a:t>
            </a:r>
            <a:r>
              <a:rPr lang="hu-HU" dirty="0" err="1" smtClean="0"/>
              <a:t>Willens</a:t>
            </a:r>
            <a:r>
              <a:rPr lang="hu-HU" dirty="0" smtClean="0"/>
              <a:t>), </a:t>
            </a:r>
            <a:r>
              <a:rPr lang="hu-HU" dirty="0" err="1" smtClean="0"/>
              <a:t>sondern</a:t>
            </a:r>
            <a:r>
              <a:rPr lang="hu-HU" dirty="0" smtClean="0"/>
              <a:t> </a:t>
            </a:r>
            <a:r>
              <a:rPr lang="hu-HU" dirty="0" err="1" smtClean="0"/>
              <a:t>unmittelbar</a:t>
            </a:r>
            <a:r>
              <a:rPr lang="hu-HU" dirty="0" smtClean="0"/>
              <a:t> in die </a:t>
            </a:r>
            <a:r>
              <a:rPr lang="hu-HU" dirty="0" err="1" smtClean="0"/>
              <a:t>Sphäre</a:t>
            </a:r>
            <a:r>
              <a:rPr lang="hu-HU" dirty="0" smtClean="0"/>
              <a:t> des </a:t>
            </a:r>
            <a:r>
              <a:rPr lang="hu-HU" dirty="0" err="1" smtClean="0"/>
              <a:t>Willens</a:t>
            </a:r>
            <a:r>
              <a:rPr lang="hu-HU" dirty="0" smtClean="0"/>
              <a:t> </a:t>
            </a:r>
            <a:r>
              <a:rPr lang="hu-HU" dirty="0" err="1" smtClean="0"/>
              <a:t>selbst</a:t>
            </a:r>
            <a:r>
              <a:rPr lang="hu-HU" dirty="0" smtClean="0"/>
              <a:t> </a:t>
            </a:r>
            <a:r>
              <a:rPr lang="hu-HU" dirty="0" err="1" smtClean="0"/>
              <a:t>einzudringen</a:t>
            </a:r>
            <a:r>
              <a:rPr lang="hu-HU" dirty="0" smtClean="0"/>
              <a:t>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19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017037"/>
            <a:ext cx="9144000" cy="3228391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MEDIEN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2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960437"/>
            <a:ext cx="10515600" cy="1325563"/>
          </a:xfrm>
        </p:spPr>
        <p:txBody>
          <a:bodyPr/>
          <a:lstStyle/>
          <a:p>
            <a:pPr algn="ctr"/>
            <a:r>
              <a:rPr lang="hu-HU" b="1" dirty="0" err="1" smtClean="0"/>
              <a:t>Verknüpfung</a:t>
            </a:r>
            <a:r>
              <a:rPr lang="hu-HU" b="1" dirty="0" smtClean="0"/>
              <a:t> von Text und </a:t>
            </a:r>
            <a:r>
              <a:rPr lang="hu-HU" b="1" dirty="0" err="1" smtClean="0"/>
              <a:t>Bild</a:t>
            </a:r>
            <a:endParaRPr lang="hu-HU" b="1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839788" y="1931987"/>
            <a:ext cx="5576510" cy="823912"/>
          </a:xfrm>
        </p:spPr>
        <p:txBody>
          <a:bodyPr>
            <a:noAutofit/>
          </a:bodyPr>
          <a:lstStyle/>
          <a:p>
            <a:r>
              <a:rPr lang="hu-HU" dirty="0" smtClean="0"/>
              <a:t>Sebastian </a:t>
            </a:r>
            <a:r>
              <a:rPr lang="hu-HU" dirty="0" err="1" smtClean="0"/>
              <a:t>Brant</a:t>
            </a:r>
            <a:r>
              <a:rPr lang="hu-HU" dirty="0" smtClean="0"/>
              <a:t>: </a:t>
            </a:r>
            <a:r>
              <a:rPr lang="hu-HU" i="1" dirty="0" err="1" smtClean="0"/>
              <a:t>Narrenschiff</a:t>
            </a:r>
            <a:r>
              <a:rPr lang="hu-HU" i="1" dirty="0" smtClean="0"/>
              <a:t> </a:t>
            </a:r>
            <a:r>
              <a:rPr lang="hu-HU" dirty="0" smtClean="0"/>
              <a:t>(1494)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839788" y="3173413"/>
            <a:ext cx="5157787" cy="31829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err="1" smtClean="0"/>
              <a:t>Erfolgreichste</a:t>
            </a:r>
            <a:r>
              <a:rPr lang="hu-HU" sz="2400" dirty="0" smtClean="0"/>
              <a:t> </a:t>
            </a:r>
            <a:r>
              <a:rPr lang="hu-HU" sz="2400" dirty="0" err="1" smtClean="0"/>
              <a:t>spätmittelalterliche</a:t>
            </a:r>
            <a:r>
              <a:rPr lang="hu-HU" sz="2400" dirty="0" smtClean="0"/>
              <a:t> </a:t>
            </a:r>
            <a:r>
              <a:rPr lang="hu-HU" sz="2400" dirty="0" err="1" smtClean="0"/>
              <a:t>Moralsatyre</a:t>
            </a:r>
            <a:r>
              <a:rPr lang="hu-HU" sz="2400" dirty="0" smtClean="0"/>
              <a:t>, in der die „</a:t>
            </a:r>
            <a:r>
              <a:rPr lang="hu-HU" sz="2400" dirty="0" err="1" smtClean="0"/>
              <a:t>Narrheiten</a:t>
            </a:r>
            <a:r>
              <a:rPr lang="hu-HU" sz="2400" dirty="0" smtClean="0"/>
              <a:t>” der </a:t>
            </a:r>
            <a:r>
              <a:rPr lang="hu-HU" sz="2400" dirty="0" err="1" smtClean="0"/>
              <a:t>Menschen</a:t>
            </a:r>
            <a:r>
              <a:rPr lang="hu-HU" sz="2400" dirty="0" smtClean="0"/>
              <a:t> </a:t>
            </a:r>
            <a:r>
              <a:rPr lang="hu-HU" sz="2400" dirty="0" err="1" smtClean="0"/>
              <a:t>wie</a:t>
            </a:r>
            <a:r>
              <a:rPr lang="hu-HU" sz="2400" dirty="0" smtClean="0"/>
              <a:t> </a:t>
            </a:r>
            <a:r>
              <a:rPr lang="hu-HU" sz="2400" dirty="0" err="1" smtClean="0"/>
              <a:t>Hochmut</a:t>
            </a:r>
            <a:r>
              <a:rPr lang="hu-HU" sz="2400" dirty="0" smtClean="0"/>
              <a:t>, </a:t>
            </a:r>
            <a:r>
              <a:rPr lang="hu-HU" sz="2400" dirty="0" err="1" smtClean="0"/>
              <a:t>Geiz</a:t>
            </a:r>
            <a:r>
              <a:rPr lang="hu-HU" sz="2400" dirty="0" smtClean="0"/>
              <a:t>, </a:t>
            </a:r>
            <a:r>
              <a:rPr lang="hu-HU" sz="2400" dirty="0" err="1" smtClean="0"/>
              <a:t>falsche</a:t>
            </a:r>
            <a:r>
              <a:rPr lang="hu-HU" sz="2400" dirty="0" smtClean="0"/>
              <a:t> </a:t>
            </a:r>
            <a:r>
              <a:rPr lang="hu-HU" sz="2400" dirty="0" err="1" smtClean="0"/>
              <a:t>Bildung</a:t>
            </a:r>
            <a:r>
              <a:rPr lang="hu-HU" sz="2400" dirty="0" smtClean="0"/>
              <a:t> etc. </a:t>
            </a:r>
            <a:r>
              <a:rPr lang="hu-HU" sz="2400" dirty="0" err="1"/>
              <a:t>a</a:t>
            </a:r>
            <a:r>
              <a:rPr lang="hu-HU" sz="2400" dirty="0" err="1" smtClean="0"/>
              <a:t>ngeprangert</a:t>
            </a:r>
            <a:r>
              <a:rPr lang="hu-HU" sz="2400" dirty="0" smtClean="0"/>
              <a:t> </a:t>
            </a:r>
            <a:r>
              <a:rPr lang="hu-HU" sz="2400" dirty="0" err="1" smtClean="0"/>
              <a:t>werden</a:t>
            </a:r>
            <a:r>
              <a:rPr lang="hu-HU" sz="2400" dirty="0" smtClean="0"/>
              <a:t>.</a:t>
            </a:r>
          </a:p>
          <a:p>
            <a:pPr marL="0" indent="0" algn="ctr">
              <a:buNone/>
            </a:pPr>
            <a:r>
              <a:rPr lang="hu-HU" sz="2400" dirty="0" err="1" smtClean="0"/>
              <a:t>Jedes</a:t>
            </a:r>
            <a:r>
              <a:rPr lang="hu-HU" sz="2400" dirty="0" smtClean="0"/>
              <a:t> </a:t>
            </a:r>
            <a:r>
              <a:rPr lang="hu-HU" sz="2400" dirty="0" err="1" smtClean="0"/>
              <a:t>Kapitel</a:t>
            </a:r>
            <a:r>
              <a:rPr lang="hu-HU" sz="2400" dirty="0" smtClean="0"/>
              <a:t> </a:t>
            </a:r>
            <a:r>
              <a:rPr lang="hu-HU" sz="2400" dirty="0" err="1" smtClean="0"/>
              <a:t>beginnt</a:t>
            </a:r>
            <a:r>
              <a:rPr lang="hu-HU" sz="2400" dirty="0" smtClean="0"/>
              <a:t> mit </a:t>
            </a:r>
            <a:r>
              <a:rPr lang="hu-HU" sz="2400" dirty="0" err="1" smtClean="0"/>
              <a:t>einem</a:t>
            </a:r>
            <a:r>
              <a:rPr lang="hu-HU" sz="2400" dirty="0" smtClean="0"/>
              <a:t> </a:t>
            </a:r>
            <a:r>
              <a:rPr lang="hu-HU" sz="2400" dirty="0" err="1" smtClean="0"/>
              <a:t>gereimten</a:t>
            </a:r>
            <a:r>
              <a:rPr lang="hu-HU" sz="2400" dirty="0" smtClean="0"/>
              <a:t> </a:t>
            </a:r>
            <a:r>
              <a:rPr lang="hu-HU" sz="2400" dirty="0" err="1" smtClean="0"/>
              <a:t>Spruch</a:t>
            </a:r>
            <a:r>
              <a:rPr lang="hu-HU" sz="2400" dirty="0" smtClean="0"/>
              <a:t>, </a:t>
            </a:r>
            <a:r>
              <a:rPr lang="hu-HU" sz="2400" dirty="0" err="1" smtClean="0"/>
              <a:t>dann</a:t>
            </a:r>
            <a:r>
              <a:rPr lang="hu-HU" sz="2400" dirty="0" smtClean="0"/>
              <a:t> </a:t>
            </a:r>
            <a:r>
              <a:rPr lang="hu-HU" sz="2400" dirty="0" err="1" smtClean="0"/>
              <a:t>kommt</a:t>
            </a:r>
            <a:r>
              <a:rPr lang="hu-HU" sz="2400" dirty="0" smtClean="0"/>
              <a:t> </a:t>
            </a:r>
            <a:r>
              <a:rPr lang="hu-HU" sz="2400" dirty="0" err="1" smtClean="0"/>
              <a:t>ein</a:t>
            </a:r>
            <a:r>
              <a:rPr lang="hu-HU" sz="2400" dirty="0" smtClean="0"/>
              <a:t> </a:t>
            </a:r>
            <a:r>
              <a:rPr lang="hu-HU" sz="2400" dirty="0" err="1" smtClean="0"/>
              <a:t>Holzschnitt</a:t>
            </a:r>
            <a:r>
              <a:rPr lang="hu-HU" sz="2400" dirty="0" smtClean="0"/>
              <a:t> (</a:t>
            </a:r>
            <a:r>
              <a:rPr lang="hu-HU" sz="2400" dirty="0" err="1" smtClean="0"/>
              <a:t>aus</a:t>
            </a:r>
            <a:r>
              <a:rPr lang="hu-HU" sz="2400" dirty="0" smtClean="0"/>
              <a:t> </a:t>
            </a:r>
            <a:r>
              <a:rPr lang="hu-HU" sz="2400" dirty="0" err="1" smtClean="0"/>
              <a:t>Dürers</a:t>
            </a:r>
            <a:r>
              <a:rPr lang="hu-HU" sz="2400" dirty="0"/>
              <a:t> </a:t>
            </a:r>
            <a:r>
              <a:rPr lang="hu-HU" sz="2400" dirty="0" err="1" smtClean="0"/>
              <a:t>Werkstatt</a:t>
            </a:r>
            <a:r>
              <a:rPr lang="hu-HU" sz="2400" dirty="0" smtClean="0"/>
              <a:t>), </a:t>
            </a:r>
            <a:r>
              <a:rPr lang="hu-HU" sz="2400" dirty="0" err="1" smtClean="0"/>
              <a:t>dann</a:t>
            </a:r>
            <a:r>
              <a:rPr lang="hu-HU" sz="2400" dirty="0" smtClean="0"/>
              <a:t> der </a:t>
            </a:r>
            <a:r>
              <a:rPr lang="hu-HU" sz="2400" dirty="0" err="1" smtClean="0"/>
              <a:t>Haupttext</a:t>
            </a:r>
            <a:r>
              <a:rPr lang="hu-HU" sz="2400" dirty="0" smtClean="0"/>
              <a:t>…</a:t>
            </a:r>
            <a:endParaRPr lang="hu-HU" sz="2400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3"/>
          </p:nvPr>
        </p:nvSpPr>
        <p:spPr>
          <a:xfrm>
            <a:off x="6170612" y="2124076"/>
            <a:ext cx="5183188" cy="604837"/>
          </a:xfrm>
        </p:spPr>
        <p:txBody>
          <a:bodyPr/>
          <a:lstStyle/>
          <a:p>
            <a:pPr algn="ctr"/>
            <a:r>
              <a:rPr lang="hu-HU" dirty="0" smtClean="0"/>
              <a:t>„</a:t>
            </a:r>
            <a:r>
              <a:rPr lang="hu-HU" dirty="0" err="1" smtClean="0"/>
              <a:t>unnütze</a:t>
            </a:r>
            <a:r>
              <a:rPr lang="hu-HU" dirty="0" smtClean="0"/>
              <a:t> </a:t>
            </a:r>
            <a:r>
              <a:rPr lang="hu-HU" dirty="0" err="1" smtClean="0"/>
              <a:t>Bücher</a:t>
            </a:r>
            <a:r>
              <a:rPr lang="hu-HU" dirty="0" smtClean="0"/>
              <a:t>”</a:t>
            </a:r>
            <a:endParaRPr lang="hu-HU" dirty="0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347734" y="2755899"/>
            <a:ext cx="2832119" cy="3684588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20</a:t>
            </a:fld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256" y="1061647"/>
            <a:ext cx="10515600" cy="1325563"/>
          </a:xfrm>
        </p:spPr>
        <p:txBody>
          <a:bodyPr/>
          <a:lstStyle/>
          <a:p>
            <a:pPr algn="ctr"/>
            <a:r>
              <a:rPr lang="hu-HU" sz="4000" b="1" dirty="0" err="1" smtClean="0"/>
              <a:t>Paragone</a:t>
            </a:r>
            <a:r>
              <a:rPr lang="hu-HU" sz="4000" b="1" dirty="0" smtClean="0"/>
              <a:t> – „</a:t>
            </a:r>
            <a:r>
              <a:rPr lang="hu-HU" sz="4000" b="1" dirty="0" err="1" smtClean="0"/>
              <a:t>Wettstreit</a:t>
            </a:r>
            <a:r>
              <a:rPr lang="hu-HU" sz="4000" b="1" dirty="0" smtClean="0"/>
              <a:t> der </a:t>
            </a:r>
            <a:r>
              <a:rPr lang="hu-HU" sz="4000" b="1" dirty="0" err="1" smtClean="0"/>
              <a:t>Künste</a:t>
            </a:r>
            <a:r>
              <a:rPr lang="hu-HU" sz="4000" b="1" dirty="0" smtClean="0"/>
              <a:t>”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err="1" smtClean="0"/>
              <a:t>Renaissance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Frühbarock</a:t>
            </a:r>
            <a:endParaRPr lang="hu-HU" sz="2400" b="1" dirty="0"/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3"/>
          </p:nvPr>
        </p:nvSpPr>
        <p:spPr>
          <a:xfrm>
            <a:off x="6172199" y="1810948"/>
            <a:ext cx="5183188" cy="1043376"/>
          </a:xfrm>
        </p:spPr>
        <p:txBody>
          <a:bodyPr>
            <a:normAutofit/>
          </a:bodyPr>
          <a:lstStyle/>
          <a:p>
            <a:pPr algn="ctr"/>
            <a:r>
              <a:rPr lang="hu-HU" sz="1800" b="0" dirty="0" err="1" smtClean="0"/>
              <a:t>Guercino</a:t>
            </a:r>
            <a:r>
              <a:rPr lang="hu-HU" sz="1800" b="0" dirty="0" smtClean="0"/>
              <a:t>: </a:t>
            </a:r>
            <a:r>
              <a:rPr lang="hu-HU" sz="1800" b="0" dirty="0" err="1" smtClean="0"/>
              <a:t>Allegorie</a:t>
            </a:r>
            <a:r>
              <a:rPr lang="hu-HU" sz="1800" b="0" dirty="0" smtClean="0"/>
              <a:t> der </a:t>
            </a:r>
            <a:r>
              <a:rPr lang="hu-HU" sz="1800" b="0" dirty="0" err="1" smtClean="0"/>
              <a:t>Malerei</a:t>
            </a:r>
            <a:r>
              <a:rPr lang="hu-HU" sz="1800" b="0" dirty="0" smtClean="0"/>
              <a:t> und </a:t>
            </a:r>
            <a:r>
              <a:rPr lang="hu-HU" sz="1800" b="0" dirty="0" err="1" smtClean="0"/>
              <a:t>Bildhauerei</a:t>
            </a:r>
            <a:r>
              <a:rPr lang="hu-HU" sz="1800" b="0" dirty="0" smtClean="0"/>
              <a:t> (1637)</a:t>
            </a:r>
            <a:endParaRPr lang="hu-HU" sz="1800" b="0" dirty="0"/>
          </a:p>
        </p:txBody>
      </p:sp>
      <p:pic>
        <p:nvPicPr>
          <p:cNvPr id="10" name="Tartalom helye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36543" y="2854324"/>
            <a:ext cx="4454501" cy="3684588"/>
          </a:xfrm>
          <a:prstGeom prst="rect">
            <a:avLst/>
          </a:prstGeom>
        </p:spPr>
      </p:pic>
      <p:sp>
        <p:nvSpPr>
          <p:cNvPr id="11" name="Tartalom helye 10"/>
          <p:cNvSpPr>
            <a:spLocks noGrp="1"/>
          </p:cNvSpPr>
          <p:nvPr>
            <p:ph sz="half" idx="2"/>
          </p:nvPr>
        </p:nvSpPr>
        <p:spPr>
          <a:xfrm>
            <a:off x="839788" y="2854324"/>
            <a:ext cx="5157787" cy="3684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smtClean="0"/>
              <a:t>Für den </a:t>
            </a:r>
            <a:r>
              <a:rPr lang="hu-HU" sz="2400" dirty="0" err="1" smtClean="0"/>
              <a:t>Vorrang</a:t>
            </a:r>
            <a:r>
              <a:rPr lang="hu-HU" sz="2400" dirty="0" smtClean="0"/>
              <a:t> der </a:t>
            </a:r>
            <a:r>
              <a:rPr lang="hu-HU" sz="2400" b="1" dirty="0" err="1" smtClean="0"/>
              <a:t>Malerei</a:t>
            </a:r>
            <a:r>
              <a:rPr lang="hu-HU" sz="2400" dirty="0" smtClean="0"/>
              <a:t> </a:t>
            </a:r>
            <a:r>
              <a:rPr lang="hu-HU" sz="2400" dirty="0" err="1" smtClean="0"/>
              <a:t>waren</a:t>
            </a:r>
            <a:r>
              <a:rPr lang="hu-HU" sz="2400" dirty="0" smtClean="0"/>
              <a:t>:</a:t>
            </a:r>
          </a:p>
          <a:p>
            <a:pPr marL="0" indent="0" algn="ctr">
              <a:buNone/>
            </a:pPr>
            <a:r>
              <a:rPr lang="hu-HU" sz="2400" dirty="0" smtClean="0"/>
              <a:t>Albrecht </a:t>
            </a:r>
            <a:r>
              <a:rPr lang="hu-HU" sz="2400" b="1" dirty="0" smtClean="0"/>
              <a:t>Dürer</a:t>
            </a:r>
          </a:p>
          <a:p>
            <a:pPr marL="0" indent="0" algn="ctr">
              <a:buNone/>
            </a:pPr>
            <a:r>
              <a:rPr lang="hu-HU" sz="2400" b="1" dirty="0" smtClean="0"/>
              <a:t>Leonardo</a:t>
            </a:r>
            <a:r>
              <a:rPr lang="hu-HU" sz="2400" dirty="0" smtClean="0"/>
              <a:t> da </a:t>
            </a:r>
            <a:r>
              <a:rPr lang="hu-HU" sz="2400" dirty="0" smtClean="0"/>
              <a:t>Vinci</a:t>
            </a:r>
          </a:p>
          <a:p>
            <a:pPr marL="0" indent="0" algn="ctr">
              <a:buNone/>
            </a:pPr>
            <a:r>
              <a:rPr lang="hu-HU" sz="3600" dirty="0">
                <a:solidFill>
                  <a:srgbClr val="C00000"/>
                </a:solidFill>
              </a:rPr>
              <a:t>↕</a:t>
            </a:r>
            <a:endParaRPr lang="hu-HU" sz="36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hu-HU" sz="2400" dirty="0" smtClean="0"/>
              <a:t>Für </a:t>
            </a:r>
            <a:r>
              <a:rPr lang="hu-HU" sz="2400" dirty="0" smtClean="0"/>
              <a:t>den </a:t>
            </a:r>
            <a:r>
              <a:rPr lang="hu-HU" sz="2400" dirty="0" err="1" smtClean="0"/>
              <a:t>Vorrang</a:t>
            </a:r>
            <a:r>
              <a:rPr lang="hu-HU" sz="2400" dirty="0" smtClean="0"/>
              <a:t> der </a:t>
            </a:r>
            <a:r>
              <a:rPr lang="hu-HU" sz="2400" b="1" dirty="0" err="1" smtClean="0"/>
              <a:t>Bildhauerei</a:t>
            </a:r>
            <a:r>
              <a:rPr lang="hu-HU" sz="2400" dirty="0" smtClean="0"/>
              <a:t> </a:t>
            </a:r>
            <a:r>
              <a:rPr lang="hu-HU" sz="2400" dirty="0" err="1" smtClean="0"/>
              <a:t>waren</a:t>
            </a:r>
            <a:r>
              <a:rPr lang="hu-HU" sz="2400" dirty="0" smtClean="0"/>
              <a:t>:</a:t>
            </a:r>
          </a:p>
          <a:p>
            <a:pPr marL="0" indent="0" algn="ctr">
              <a:buNone/>
            </a:pPr>
            <a:r>
              <a:rPr lang="hu-HU" sz="2400" b="1" dirty="0" smtClean="0"/>
              <a:t>Michelangelo</a:t>
            </a:r>
          </a:p>
          <a:p>
            <a:pPr marL="0" indent="0" algn="ctr">
              <a:buNone/>
            </a:pPr>
            <a:r>
              <a:rPr lang="hu-HU" sz="2400" dirty="0" err="1" smtClean="0"/>
              <a:t>Benvenuto</a:t>
            </a:r>
            <a:r>
              <a:rPr lang="hu-HU" sz="2400" dirty="0" smtClean="0"/>
              <a:t> </a:t>
            </a:r>
            <a:r>
              <a:rPr lang="hu-HU" sz="2400" b="1" dirty="0" err="1" smtClean="0"/>
              <a:t>Cellini</a:t>
            </a:r>
            <a:endParaRPr lang="hu-HU" sz="2400" b="1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21</a:t>
            </a:fld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1356532"/>
            <a:ext cx="10515600" cy="672771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 err="1" smtClean="0"/>
              <a:t>Lessing</a:t>
            </a:r>
            <a:r>
              <a:rPr lang="hu-HU" sz="2800" b="1" dirty="0" smtClean="0"/>
              <a:t>: </a:t>
            </a:r>
            <a:r>
              <a:rPr lang="hu-HU" sz="2800" b="1" i="1" dirty="0" err="1" smtClean="0"/>
              <a:t>Laookon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oder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über</a:t>
            </a:r>
            <a:r>
              <a:rPr lang="hu-HU" sz="2800" b="1" i="1" dirty="0" smtClean="0"/>
              <a:t> die </a:t>
            </a:r>
            <a:r>
              <a:rPr lang="hu-HU" sz="2800" b="1" i="1" dirty="0" err="1" smtClean="0"/>
              <a:t>Grenzen</a:t>
            </a:r>
            <a:r>
              <a:rPr lang="hu-HU" sz="2800" b="1" i="1" dirty="0" smtClean="0"/>
              <a:t> der </a:t>
            </a:r>
            <a:r>
              <a:rPr lang="hu-HU" sz="2800" b="1" i="1" dirty="0" err="1" smtClean="0"/>
              <a:t>Malerei</a:t>
            </a:r>
            <a:r>
              <a:rPr lang="hu-HU" sz="2800" b="1" i="1" dirty="0" smtClean="0"/>
              <a:t> und der </a:t>
            </a:r>
            <a:r>
              <a:rPr lang="hu-HU" sz="2800" b="1" i="1" dirty="0" err="1" smtClean="0"/>
              <a:t>Poesie</a:t>
            </a:r>
            <a:r>
              <a:rPr lang="hu-HU" sz="2800" b="1" i="1" dirty="0" smtClean="0"/>
              <a:t> (1766)</a:t>
            </a:r>
            <a:endParaRPr lang="hu-HU" sz="2800" b="1" i="1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839788" y="2857739"/>
            <a:ext cx="5157787" cy="368458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u-HU" dirty="0" smtClean="0"/>
              <a:t>Der </a:t>
            </a:r>
            <a:r>
              <a:rPr lang="hu-HU" dirty="0" err="1" smtClean="0"/>
              <a:t>trojanische</a:t>
            </a:r>
            <a:r>
              <a:rPr lang="hu-HU" dirty="0" smtClean="0"/>
              <a:t> </a:t>
            </a:r>
            <a:r>
              <a:rPr lang="hu-HU" dirty="0" err="1" smtClean="0"/>
              <a:t>Priester</a:t>
            </a:r>
            <a:r>
              <a:rPr lang="hu-HU" dirty="0"/>
              <a:t> </a:t>
            </a:r>
            <a:r>
              <a:rPr lang="hu-HU" dirty="0" smtClean="0"/>
              <a:t>und </a:t>
            </a:r>
            <a:r>
              <a:rPr lang="hu-HU" dirty="0" err="1" smtClean="0"/>
              <a:t>seine</a:t>
            </a:r>
            <a:r>
              <a:rPr lang="hu-HU" dirty="0" smtClean="0"/>
              <a:t> </a:t>
            </a:r>
            <a:r>
              <a:rPr lang="hu-HU" dirty="0" err="1" smtClean="0"/>
              <a:t>Söhne</a:t>
            </a:r>
            <a:r>
              <a:rPr lang="hu-HU" dirty="0" smtClean="0"/>
              <a:t> </a:t>
            </a:r>
            <a:r>
              <a:rPr lang="hu-HU" dirty="0" err="1" smtClean="0"/>
              <a:t>kämpfen</a:t>
            </a:r>
            <a:r>
              <a:rPr lang="hu-HU" dirty="0" smtClean="0"/>
              <a:t> mit </a:t>
            </a:r>
            <a:r>
              <a:rPr lang="hu-HU" dirty="0" err="1" smtClean="0"/>
              <a:t>einer</a:t>
            </a:r>
            <a:r>
              <a:rPr lang="hu-HU" dirty="0" smtClean="0"/>
              <a:t> </a:t>
            </a:r>
            <a:r>
              <a:rPr lang="hu-HU" dirty="0" err="1" smtClean="0"/>
              <a:t>Riesenschlange</a:t>
            </a:r>
            <a:r>
              <a:rPr lang="hu-HU" dirty="0" smtClean="0"/>
              <a:t>, die </a:t>
            </a:r>
            <a:r>
              <a:rPr lang="hu-HU" dirty="0" err="1" smtClean="0"/>
              <a:t>sie</a:t>
            </a:r>
            <a:r>
              <a:rPr lang="hu-HU" dirty="0" smtClean="0"/>
              <a:t> </a:t>
            </a:r>
            <a:r>
              <a:rPr lang="hu-HU" dirty="0" err="1" smtClean="0"/>
              <a:t>erstickt</a:t>
            </a:r>
            <a:r>
              <a:rPr lang="hu-HU" dirty="0" smtClean="0"/>
              <a:t>.</a:t>
            </a:r>
          </a:p>
          <a:p>
            <a:pPr algn="ctr"/>
            <a:r>
              <a:rPr lang="hu-HU" dirty="0" err="1" smtClean="0"/>
              <a:t>Lessings</a:t>
            </a:r>
            <a:r>
              <a:rPr lang="hu-HU" dirty="0" smtClean="0"/>
              <a:t> </a:t>
            </a:r>
            <a:r>
              <a:rPr lang="hu-HU" dirty="0" err="1" smtClean="0"/>
              <a:t>Problem</a:t>
            </a:r>
            <a:r>
              <a:rPr lang="hu-HU" dirty="0" smtClean="0"/>
              <a:t>: </a:t>
            </a:r>
            <a:r>
              <a:rPr lang="hu-HU" dirty="0" err="1" smtClean="0"/>
              <a:t>Was</a:t>
            </a:r>
            <a:r>
              <a:rPr lang="hu-HU" dirty="0" smtClean="0"/>
              <a:t> </a:t>
            </a:r>
            <a:r>
              <a:rPr lang="hu-HU" dirty="0" err="1" smtClean="0"/>
              <a:t>vermag</a:t>
            </a:r>
            <a:r>
              <a:rPr lang="hu-HU" dirty="0" smtClean="0"/>
              <a:t> die </a:t>
            </a:r>
            <a:r>
              <a:rPr lang="hu-HU" dirty="0" err="1" smtClean="0"/>
              <a:t>Skulptur</a:t>
            </a:r>
            <a:r>
              <a:rPr lang="hu-HU" dirty="0" smtClean="0"/>
              <a:t> </a:t>
            </a:r>
            <a:r>
              <a:rPr lang="hu-HU" dirty="0" err="1" smtClean="0"/>
              <a:t>zu</a:t>
            </a:r>
            <a:r>
              <a:rPr lang="hu-HU" dirty="0" smtClean="0"/>
              <a:t> </a:t>
            </a:r>
            <a:r>
              <a:rPr lang="hu-HU" dirty="0" err="1" smtClean="0"/>
              <a:t>schildern</a:t>
            </a:r>
            <a:r>
              <a:rPr lang="hu-HU" dirty="0" smtClean="0"/>
              <a:t>, </a:t>
            </a:r>
            <a:r>
              <a:rPr lang="hu-HU" dirty="0" err="1" smtClean="0"/>
              <a:t>was</a:t>
            </a:r>
            <a:r>
              <a:rPr lang="hu-HU" dirty="0" smtClean="0"/>
              <a:t> die </a:t>
            </a:r>
            <a:r>
              <a:rPr lang="hu-HU" dirty="0" err="1" smtClean="0"/>
              <a:t>Erzählung</a:t>
            </a:r>
            <a:r>
              <a:rPr lang="hu-HU" dirty="0" smtClean="0"/>
              <a:t> </a:t>
            </a:r>
            <a:r>
              <a:rPr lang="hu-HU" dirty="0" err="1" smtClean="0"/>
              <a:t>nicht</a:t>
            </a:r>
            <a:r>
              <a:rPr lang="hu-HU" dirty="0" smtClean="0"/>
              <a:t> </a:t>
            </a:r>
            <a:r>
              <a:rPr lang="hu-HU" dirty="0" err="1" smtClean="0"/>
              <a:t>vermag</a:t>
            </a:r>
            <a:r>
              <a:rPr lang="hu-HU" dirty="0" smtClean="0"/>
              <a:t>?</a:t>
            </a:r>
          </a:p>
          <a:p>
            <a:pPr algn="ctr"/>
            <a:r>
              <a:rPr lang="hu-HU" dirty="0" err="1" smtClean="0"/>
              <a:t>Skulptur</a:t>
            </a:r>
            <a:r>
              <a:rPr lang="hu-HU" dirty="0" smtClean="0"/>
              <a:t> </a:t>
            </a:r>
            <a:r>
              <a:rPr lang="hu-HU" dirty="0" err="1" smtClean="0"/>
              <a:t>ist</a:t>
            </a:r>
            <a:r>
              <a:rPr lang="hu-HU" dirty="0" smtClean="0"/>
              <a:t> </a:t>
            </a:r>
            <a:r>
              <a:rPr lang="hu-HU" dirty="0" err="1" smtClean="0"/>
              <a:t>Raumkunst</a:t>
            </a:r>
            <a:r>
              <a:rPr lang="hu-HU" dirty="0" smtClean="0"/>
              <a:t> und </a:t>
            </a:r>
            <a:r>
              <a:rPr lang="hu-HU" dirty="0" err="1" smtClean="0"/>
              <a:t>als</a:t>
            </a:r>
            <a:r>
              <a:rPr lang="hu-HU" dirty="0" smtClean="0"/>
              <a:t> </a:t>
            </a:r>
            <a:r>
              <a:rPr lang="hu-HU" dirty="0" err="1" smtClean="0"/>
              <a:t>solche</a:t>
            </a:r>
            <a:r>
              <a:rPr lang="hu-HU" dirty="0" smtClean="0"/>
              <a:t> simultan und </a:t>
            </a:r>
            <a:r>
              <a:rPr lang="hu-HU" dirty="0" err="1" smtClean="0"/>
              <a:t>synchron</a:t>
            </a:r>
            <a:r>
              <a:rPr lang="hu-HU" dirty="0" smtClean="0"/>
              <a:t>. </a:t>
            </a:r>
            <a:r>
              <a:rPr lang="hu-HU" dirty="0" err="1" smtClean="0"/>
              <a:t>Im</a:t>
            </a:r>
            <a:r>
              <a:rPr lang="hu-HU" dirty="0" smtClean="0"/>
              <a:t> „</a:t>
            </a:r>
            <a:r>
              <a:rPr lang="hu-HU" dirty="0" err="1" smtClean="0"/>
              <a:t>fruchtbaren</a:t>
            </a:r>
            <a:r>
              <a:rPr lang="hu-HU" dirty="0" smtClean="0"/>
              <a:t> </a:t>
            </a:r>
            <a:r>
              <a:rPr lang="hu-HU" dirty="0" err="1" smtClean="0"/>
              <a:t>Augenblick</a:t>
            </a:r>
            <a:r>
              <a:rPr lang="hu-HU" dirty="0" smtClean="0"/>
              <a:t>” </a:t>
            </a:r>
            <a:r>
              <a:rPr lang="hu-HU" dirty="0" err="1" smtClean="0"/>
              <a:t>verschränken</a:t>
            </a:r>
            <a:r>
              <a:rPr lang="hu-HU" dirty="0" smtClean="0"/>
              <a:t> </a:t>
            </a:r>
            <a:r>
              <a:rPr lang="hu-HU" dirty="0" err="1" smtClean="0"/>
              <a:t>sich</a:t>
            </a:r>
            <a:r>
              <a:rPr lang="hu-HU" dirty="0" smtClean="0"/>
              <a:t> </a:t>
            </a:r>
            <a:r>
              <a:rPr lang="hu-HU" dirty="0" err="1" smtClean="0"/>
              <a:t>Vergangenes</a:t>
            </a:r>
            <a:r>
              <a:rPr lang="hu-HU" dirty="0" smtClean="0"/>
              <a:t> und </a:t>
            </a:r>
            <a:r>
              <a:rPr lang="hu-HU" dirty="0" err="1" smtClean="0"/>
              <a:t>Zukünftiges</a:t>
            </a:r>
            <a:r>
              <a:rPr lang="hu-HU" dirty="0" smtClean="0"/>
              <a:t> in </a:t>
            </a:r>
            <a:r>
              <a:rPr lang="hu-HU" dirty="0" err="1" smtClean="0"/>
              <a:t>einer</a:t>
            </a:r>
            <a:r>
              <a:rPr lang="hu-HU" dirty="0" smtClean="0"/>
              <a:t> </a:t>
            </a:r>
            <a:r>
              <a:rPr lang="hu-HU" dirty="0" err="1" smtClean="0"/>
              <a:t>spannungsvollen</a:t>
            </a:r>
            <a:r>
              <a:rPr lang="hu-HU" dirty="0" smtClean="0"/>
              <a:t> </a:t>
            </a:r>
            <a:r>
              <a:rPr lang="hu-HU" dirty="0" err="1" smtClean="0"/>
              <a:t>dynamischen</a:t>
            </a:r>
            <a:r>
              <a:rPr lang="hu-HU" dirty="0" smtClean="0"/>
              <a:t> </a:t>
            </a:r>
            <a:r>
              <a:rPr lang="hu-HU" dirty="0" err="1" smtClean="0"/>
              <a:t>Figur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3"/>
          </p:nvPr>
        </p:nvSpPr>
        <p:spPr>
          <a:xfrm>
            <a:off x="6172199" y="2030412"/>
            <a:ext cx="5183188" cy="823912"/>
          </a:xfrm>
        </p:spPr>
        <p:txBody>
          <a:bodyPr/>
          <a:lstStyle/>
          <a:p>
            <a:pPr algn="ctr"/>
            <a:r>
              <a:rPr lang="hu-HU" dirty="0" err="1" smtClean="0"/>
              <a:t>Lookon-Gruppe</a:t>
            </a:r>
            <a:r>
              <a:rPr lang="hu-HU" dirty="0" smtClean="0"/>
              <a:t> </a:t>
            </a:r>
            <a:r>
              <a:rPr lang="hu-HU" dirty="0" err="1" smtClean="0"/>
              <a:t>aus</a:t>
            </a:r>
            <a:r>
              <a:rPr lang="hu-HU" dirty="0" smtClean="0"/>
              <a:t> </a:t>
            </a:r>
            <a:r>
              <a:rPr lang="hu-HU" dirty="0" err="1" smtClean="0"/>
              <a:t>Marmor</a:t>
            </a:r>
            <a:r>
              <a:rPr lang="hu-HU" dirty="0" smtClean="0"/>
              <a:t> in den </a:t>
            </a:r>
            <a:r>
              <a:rPr lang="hu-HU" dirty="0" err="1" smtClean="0"/>
              <a:t>Vatikanischen</a:t>
            </a:r>
            <a:r>
              <a:rPr lang="hu-HU" dirty="0" smtClean="0"/>
              <a:t> </a:t>
            </a:r>
            <a:r>
              <a:rPr lang="hu-HU" dirty="0" err="1" smtClean="0"/>
              <a:t>Museen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848556" y="2854324"/>
            <a:ext cx="3830475" cy="3684588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22</a:t>
            </a:fld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050445"/>
            <a:ext cx="10515600" cy="1931035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Der „</a:t>
            </a:r>
            <a:r>
              <a:rPr lang="hu-HU" sz="3600" b="1" dirty="0" err="1" smtClean="0"/>
              <a:t>iconic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turn</a:t>
            </a:r>
            <a:r>
              <a:rPr lang="hu-HU" sz="3600" b="1" dirty="0" smtClean="0"/>
              <a:t>’ – </a:t>
            </a:r>
            <a:r>
              <a:rPr lang="hu-HU" sz="3600" b="1" dirty="0" err="1" smtClean="0"/>
              <a:t>ikonische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Wende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um</a:t>
            </a:r>
            <a:r>
              <a:rPr lang="hu-HU" sz="3600" b="1" dirty="0" smtClean="0"/>
              <a:t> 2000</a:t>
            </a:r>
            <a:br>
              <a:rPr lang="hu-HU" sz="3600" b="1" dirty="0" smtClean="0"/>
            </a:br>
            <a:r>
              <a:rPr lang="hu-HU" sz="2400" b="1" dirty="0" smtClean="0"/>
              <a:t>W.J.T. Mitchell</a:t>
            </a:r>
            <a:br>
              <a:rPr lang="hu-HU" sz="2400" b="1" dirty="0" smtClean="0"/>
            </a:b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dirty="0" err="1" smtClean="0"/>
              <a:t>Ende</a:t>
            </a:r>
            <a:r>
              <a:rPr lang="hu-HU" sz="2400" b="1" dirty="0" smtClean="0"/>
              <a:t> der </a:t>
            </a:r>
            <a:r>
              <a:rPr lang="hu-HU" sz="2400" b="1" dirty="0" err="1" smtClean="0"/>
              <a:t>Gutenberg-Galaxy</a:t>
            </a:r>
            <a:r>
              <a:rPr lang="hu-HU" sz="2400" b="1" dirty="0" smtClean="0"/>
              <a:t>?</a:t>
            </a:r>
            <a:endParaRPr lang="hu-HU" b="1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838200" y="2981480"/>
            <a:ext cx="10515600" cy="362680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hu-HU" dirty="0" err="1" smtClean="0"/>
              <a:t>Strukturwandel</a:t>
            </a:r>
            <a:r>
              <a:rPr lang="hu-HU" dirty="0" smtClean="0"/>
              <a:t> in der </a:t>
            </a:r>
            <a:r>
              <a:rPr lang="hu-HU" dirty="0" err="1" smtClean="0"/>
              <a:t>Kultur</a:t>
            </a:r>
            <a:r>
              <a:rPr lang="hu-HU" dirty="0" smtClean="0"/>
              <a:t> – </a:t>
            </a:r>
            <a:r>
              <a:rPr lang="hu-HU" dirty="0" err="1" smtClean="0"/>
              <a:t>neue</a:t>
            </a:r>
            <a:r>
              <a:rPr lang="hu-HU" dirty="0" smtClean="0"/>
              <a:t> – </a:t>
            </a:r>
            <a:r>
              <a:rPr lang="hu-HU" dirty="0" err="1" smtClean="0"/>
              <a:t>technische</a:t>
            </a:r>
            <a:r>
              <a:rPr lang="hu-HU" dirty="0" smtClean="0"/>
              <a:t> – </a:t>
            </a:r>
            <a:r>
              <a:rPr lang="hu-HU" dirty="0" err="1" smtClean="0"/>
              <a:t>Medien</a:t>
            </a:r>
            <a:r>
              <a:rPr lang="hu-HU" dirty="0" smtClean="0"/>
              <a:t> </a:t>
            </a:r>
            <a:r>
              <a:rPr lang="hu-HU" dirty="0" err="1" smtClean="0"/>
              <a:t>seit</a:t>
            </a:r>
            <a:r>
              <a:rPr lang="hu-HU" dirty="0" smtClean="0"/>
              <a:t> </a:t>
            </a:r>
            <a:r>
              <a:rPr lang="hu-HU" dirty="0" err="1" smtClean="0"/>
              <a:t>der</a:t>
            </a:r>
            <a:r>
              <a:rPr lang="hu-HU" dirty="0" smtClean="0"/>
              <a:t> </a:t>
            </a:r>
            <a:r>
              <a:rPr lang="hu-HU" dirty="0" err="1" smtClean="0"/>
              <a:t>Moderne</a:t>
            </a:r>
            <a:endParaRPr lang="hu-HU" dirty="0" smtClean="0"/>
          </a:p>
          <a:p>
            <a:endParaRPr lang="hu-HU" b="1" dirty="0" smtClean="0"/>
          </a:p>
          <a:p>
            <a:pPr marL="0" indent="0" algn="ctr">
              <a:buNone/>
            </a:pPr>
            <a:r>
              <a:rPr lang="hu-HU" b="1" dirty="0" err="1" smtClean="0"/>
              <a:t>Fotografie</a:t>
            </a:r>
            <a:r>
              <a:rPr lang="hu-HU" b="1" dirty="0" smtClean="0"/>
              <a:t> </a:t>
            </a:r>
            <a:r>
              <a:rPr lang="hu-HU" b="1" dirty="0" err="1" smtClean="0"/>
              <a:t>um</a:t>
            </a:r>
            <a:r>
              <a:rPr lang="hu-HU" b="1" dirty="0" smtClean="0"/>
              <a:t> 1870</a:t>
            </a:r>
          </a:p>
          <a:p>
            <a:pPr marL="0" indent="0" algn="ctr">
              <a:buNone/>
            </a:pPr>
            <a:r>
              <a:rPr lang="hu-HU" dirty="0" err="1" smtClean="0"/>
              <a:t>Wirkung</a:t>
            </a:r>
            <a:r>
              <a:rPr lang="hu-HU" dirty="0" smtClean="0"/>
              <a:t> </a:t>
            </a:r>
            <a:r>
              <a:rPr lang="hu-HU" dirty="0" err="1" smtClean="0"/>
              <a:t>auf</a:t>
            </a:r>
            <a:r>
              <a:rPr lang="hu-HU" dirty="0" smtClean="0"/>
              <a:t> den </a:t>
            </a:r>
            <a:r>
              <a:rPr lang="hu-HU" dirty="0" err="1" smtClean="0"/>
              <a:t>lit</a:t>
            </a:r>
            <a:r>
              <a:rPr lang="hu-HU" dirty="0" smtClean="0"/>
              <a:t>. </a:t>
            </a:r>
            <a:r>
              <a:rPr lang="hu-HU" dirty="0" err="1" smtClean="0"/>
              <a:t>Realismus</a:t>
            </a:r>
            <a:r>
              <a:rPr lang="hu-HU" dirty="0" smtClean="0"/>
              <a:t>, </a:t>
            </a:r>
            <a:r>
              <a:rPr lang="hu-HU" dirty="0" err="1" smtClean="0"/>
              <a:t>Naturalismus</a:t>
            </a:r>
            <a:r>
              <a:rPr lang="hu-HU" dirty="0" smtClean="0"/>
              <a:t> (</a:t>
            </a:r>
            <a:r>
              <a:rPr lang="hu-HU" dirty="0" err="1" smtClean="0"/>
              <a:t>Sekundenstil</a:t>
            </a:r>
            <a:r>
              <a:rPr lang="hu-HU" dirty="0" smtClean="0"/>
              <a:t>) → </a:t>
            </a:r>
            <a:r>
              <a:rPr lang="hu-HU" dirty="0" err="1" smtClean="0"/>
              <a:t>Visualisierung</a:t>
            </a:r>
            <a:r>
              <a:rPr lang="hu-HU" dirty="0" smtClean="0"/>
              <a:t> des Textes</a:t>
            </a:r>
          </a:p>
          <a:p>
            <a:pPr marL="0" indent="0" algn="ctr">
              <a:buNone/>
            </a:pPr>
            <a:r>
              <a:rPr lang="hu-HU" b="1" dirty="0" smtClean="0"/>
              <a:t>Kino </a:t>
            </a:r>
            <a:r>
              <a:rPr lang="hu-HU" b="1" dirty="0" err="1" smtClean="0"/>
              <a:t>um</a:t>
            </a:r>
            <a:r>
              <a:rPr lang="hu-HU" b="1" dirty="0" smtClean="0"/>
              <a:t> 1900</a:t>
            </a:r>
          </a:p>
          <a:p>
            <a:pPr marL="0" indent="0" algn="ctr">
              <a:buNone/>
            </a:pPr>
            <a:r>
              <a:rPr lang="hu-HU" b="1" dirty="0" err="1" smtClean="0"/>
              <a:t>Fernsehen</a:t>
            </a:r>
            <a:r>
              <a:rPr lang="hu-HU" b="1" dirty="0" smtClean="0"/>
              <a:t> </a:t>
            </a:r>
            <a:r>
              <a:rPr lang="hu-HU" b="1" dirty="0" err="1" smtClean="0"/>
              <a:t>um</a:t>
            </a:r>
            <a:r>
              <a:rPr lang="hu-HU" b="1" dirty="0" smtClean="0"/>
              <a:t> 1950</a:t>
            </a:r>
          </a:p>
          <a:p>
            <a:pPr marL="0" indent="0" algn="ctr">
              <a:buNone/>
            </a:pPr>
            <a:r>
              <a:rPr lang="hu-HU" b="1" dirty="0" smtClean="0"/>
              <a:t>Video </a:t>
            </a:r>
            <a:r>
              <a:rPr lang="hu-HU" b="1" dirty="0" err="1" smtClean="0"/>
              <a:t>um</a:t>
            </a:r>
            <a:r>
              <a:rPr lang="hu-HU" b="1" dirty="0" smtClean="0"/>
              <a:t> </a:t>
            </a:r>
            <a:r>
              <a:rPr lang="hu-HU" b="1" dirty="0" smtClean="0"/>
              <a:t>1970</a:t>
            </a:r>
          </a:p>
          <a:p>
            <a:pPr marL="0" indent="0" algn="ctr">
              <a:buNone/>
            </a:pPr>
            <a:r>
              <a:rPr lang="hu-HU" b="1" dirty="0" err="1" smtClean="0"/>
              <a:t>Digitale</a:t>
            </a:r>
            <a:r>
              <a:rPr lang="hu-HU" b="1" dirty="0" smtClean="0"/>
              <a:t> </a:t>
            </a:r>
            <a:r>
              <a:rPr lang="hu-HU" b="1" dirty="0" err="1" smtClean="0"/>
              <a:t>Kultur</a:t>
            </a:r>
            <a:r>
              <a:rPr lang="hu-HU" b="1" dirty="0" smtClean="0"/>
              <a:t> </a:t>
            </a:r>
            <a:r>
              <a:rPr lang="hu-HU" b="1" dirty="0" err="1" smtClean="0"/>
              <a:t>um</a:t>
            </a:r>
            <a:r>
              <a:rPr lang="hu-HU" b="1" dirty="0" smtClean="0"/>
              <a:t> 2000</a:t>
            </a:r>
            <a:endParaRPr lang="hu-HU" b="1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Die </a:t>
            </a:r>
            <a:r>
              <a:rPr lang="hu-HU" dirty="0" err="1" smtClean="0"/>
              <a:t>Kultur</a:t>
            </a:r>
            <a:r>
              <a:rPr lang="hu-HU" dirty="0" smtClean="0"/>
              <a:t> </a:t>
            </a:r>
            <a:r>
              <a:rPr lang="hu-HU" dirty="0" err="1" smtClean="0"/>
              <a:t>stellt</a:t>
            </a:r>
            <a:r>
              <a:rPr lang="hu-HU" dirty="0" smtClean="0"/>
              <a:t> </a:t>
            </a:r>
            <a:r>
              <a:rPr lang="hu-HU" dirty="0" err="1"/>
              <a:t>n</a:t>
            </a:r>
            <a:r>
              <a:rPr lang="hu-HU" dirty="0" err="1" smtClean="0"/>
              <a:t>ach</a:t>
            </a:r>
            <a:r>
              <a:rPr lang="hu-HU" dirty="0" smtClean="0"/>
              <a:t> </a:t>
            </a:r>
            <a:r>
              <a:rPr lang="hu-HU" dirty="0" smtClean="0"/>
              <a:t>Mitchell von der linken, </a:t>
            </a:r>
            <a:r>
              <a:rPr lang="hu-HU" dirty="0" err="1" smtClean="0"/>
              <a:t>sprachverarbeitenden</a:t>
            </a:r>
            <a:r>
              <a:rPr lang="hu-HU" dirty="0" smtClean="0"/>
              <a:t> </a:t>
            </a:r>
            <a:r>
              <a:rPr lang="hu-HU" dirty="0" err="1" smtClean="0"/>
              <a:t>auf</a:t>
            </a:r>
            <a:r>
              <a:rPr lang="hu-HU" dirty="0" smtClean="0"/>
              <a:t> die </a:t>
            </a:r>
            <a:r>
              <a:rPr lang="hu-HU" dirty="0" err="1" smtClean="0"/>
              <a:t>rechte</a:t>
            </a:r>
            <a:r>
              <a:rPr lang="hu-HU" dirty="0" smtClean="0"/>
              <a:t>, </a:t>
            </a:r>
            <a:r>
              <a:rPr lang="hu-HU" dirty="0" err="1" smtClean="0"/>
              <a:t>bildverarbeitende</a:t>
            </a:r>
            <a:r>
              <a:rPr lang="hu-HU" dirty="0" smtClean="0"/>
              <a:t> </a:t>
            </a:r>
            <a:r>
              <a:rPr lang="hu-HU" dirty="0" err="1" smtClean="0"/>
              <a:t>Gehirnhälfte</a:t>
            </a:r>
            <a:r>
              <a:rPr lang="hu-HU" dirty="0" smtClean="0"/>
              <a:t> </a:t>
            </a:r>
            <a:r>
              <a:rPr lang="hu-HU" dirty="0" err="1" smtClean="0"/>
              <a:t>um</a:t>
            </a:r>
            <a:r>
              <a:rPr lang="hu-HU" dirty="0" smtClean="0"/>
              <a:t>… </a:t>
            </a:r>
            <a:r>
              <a:rPr lang="hu-HU" sz="1600" dirty="0" smtClean="0"/>
              <a:t>(Assmann 79.)</a:t>
            </a:r>
          </a:p>
          <a:p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23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3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28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Bilder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im</a:t>
            </a:r>
            <a:r>
              <a:rPr lang="hu-HU" sz="3600" b="1" dirty="0" smtClean="0"/>
              <a:t> Text – TV – </a:t>
            </a:r>
            <a:r>
              <a:rPr lang="hu-HU" sz="3600" b="1" dirty="0" err="1" smtClean="0"/>
              <a:t>virtuelle</a:t>
            </a:r>
            <a:r>
              <a:rPr lang="hu-HU" sz="3600" b="1" dirty="0" smtClean="0"/>
              <a:t> Zeiten und </a:t>
            </a:r>
            <a:r>
              <a:rPr lang="hu-HU" sz="3600" b="1" dirty="0" err="1" smtClean="0"/>
              <a:t>Räume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im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Internet-Zeitalter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61062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 err="1" smtClean="0"/>
              <a:t>Bilder</a:t>
            </a:r>
            <a:r>
              <a:rPr lang="hu-HU" b="1" dirty="0" smtClean="0"/>
              <a:t> </a:t>
            </a:r>
            <a:r>
              <a:rPr lang="hu-HU" b="1" dirty="0" err="1" smtClean="0"/>
              <a:t>im</a:t>
            </a:r>
            <a:r>
              <a:rPr lang="hu-HU" b="1" dirty="0" smtClean="0"/>
              <a:t> Text</a:t>
            </a:r>
            <a:endParaRPr lang="hu-HU" dirty="0"/>
          </a:p>
          <a:p>
            <a:pPr marL="0" indent="0" algn="ctr">
              <a:buNone/>
            </a:pPr>
            <a:r>
              <a:rPr lang="hu-HU" sz="2400" dirty="0" err="1" smtClean="0"/>
              <a:t>Sprachbilder</a:t>
            </a:r>
            <a:r>
              <a:rPr lang="hu-HU" sz="2400" dirty="0" smtClean="0"/>
              <a:t> (</a:t>
            </a:r>
            <a:r>
              <a:rPr lang="hu-HU" sz="2400" dirty="0" err="1" smtClean="0"/>
              <a:t>Metapher</a:t>
            </a:r>
            <a:r>
              <a:rPr lang="hu-HU" sz="2400" dirty="0" smtClean="0"/>
              <a:t>, </a:t>
            </a:r>
            <a:r>
              <a:rPr lang="hu-HU" sz="2400" dirty="0" err="1" smtClean="0"/>
              <a:t>Vergleich</a:t>
            </a:r>
            <a:r>
              <a:rPr lang="hu-HU" sz="2400" dirty="0" smtClean="0"/>
              <a:t> etc.) – </a:t>
            </a:r>
            <a:r>
              <a:rPr lang="hu-HU" sz="2400" dirty="0" err="1" smtClean="0"/>
              <a:t>verbal</a:t>
            </a:r>
            <a:r>
              <a:rPr lang="hu-HU" sz="2400" dirty="0" smtClean="0"/>
              <a:t> </a:t>
            </a:r>
            <a:r>
              <a:rPr lang="hu-HU" sz="2400" dirty="0" err="1" smtClean="0"/>
              <a:t>inszenierte</a:t>
            </a:r>
            <a:r>
              <a:rPr lang="hu-HU" sz="2400" dirty="0" smtClean="0"/>
              <a:t> </a:t>
            </a:r>
            <a:r>
              <a:rPr lang="hu-HU" sz="2400" dirty="0" err="1" smtClean="0"/>
              <a:t>Vorstellungsbilder</a:t>
            </a:r>
            <a:r>
              <a:rPr lang="hu-HU" sz="2400" dirty="0" smtClean="0"/>
              <a:t> – </a:t>
            </a:r>
            <a:r>
              <a:rPr lang="hu-HU" sz="2400" dirty="0" err="1" smtClean="0"/>
              <a:t>außerhalb</a:t>
            </a:r>
            <a:r>
              <a:rPr lang="hu-HU" sz="2400" dirty="0" smtClean="0"/>
              <a:t> des Textes </a:t>
            </a:r>
            <a:r>
              <a:rPr lang="hu-HU" sz="2400" dirty="0" err="1" smtClean="0"/>
              <a:t>reale</a:t>
            </a:r>
            <a:r>
              <a:rPr lang="hu-HU" sz="2400" dirty="0" smtClean="0"/>
              <a:t> </a:t>
            </a:r>
            <a:r>
              <a:rPr lang="hu-HU" sz="2400" dirty="0" err="1" smtClean="0"/>
              <a:t>materiale</a:t>
            </a:r>
            <a:r>
              <a:rPr lang="hu-HU" sz="2400" dirty="0" smtClean="0"/>
              <a:t> </a:t>
            </a:r>
            <a:r>
              <a:rPr lang="hu-HU" sz="2400" dirty="0" err="1" smtClean="0"/>
              <a:t>Bilder</a:t>
            </a:r>
            <a:r>
              <a:rPr lang="hu-HU" sz="2400" dirty="0" smtClean="0"/>
              <a:t>, </a:t>
            </a:r>
            <a:r>
              <a:rPr lang="hu-HU" sz="2400" dirty="0" err="1" smtClean="0"/>
              <a:t>auf</a:t>
            </a:r>
            <a:r>
              <a:rPr lang="hu-HU" sz="2400" dirty="0" smtClean="0"/>
              <a:t> die </a:t>
            </a:r>
            <a:r>
              <a:rPr lang="hu-HU" sz="2400" dirty="0" err="1" smtClean="0"/>
              <a:t>verwiesen</a:t>
            </a:r>
            <a:r>
              <a:rPr lang="hu-HU" sz="2400" dirty="0" smtClean="0"/>
              <a:t> </a:t>
            </a:r>
            <a:r>
              <a:rPr lang="hu-HU" sz="2400" dirty="0" err="1" smtClean="0"/>
              <a:t>wird</a:t>
            </a:r>
            <a:r>
              <a:rPr lang="hu-HU" sz="2400" dirty="0" smtClean="0"/>
              <a:t> – </a:t>
            </a:r>
            <a:r>
              <a:rPr lang="hu-HU" sz="2400" dirty="0" err="1" smtClean="0"/>
              <a:t>innerhalb</a:t>
            </a:r>
            <a:r>
              <a:rPr lang="hu-HU" sz="2400" dirty="0" smtClean="0"/>
              <a:t> der </a:t>
            </a:r>
            <a:r>
              <a:rPr lang="hu-HU" sz="2400" dirty="0" err="1" smtClean="0"/>
              <a:t>Fiktion</a:t>
            </a:r>
            <a:r>
              <a:rPr lang="hu-HU" sz="2400" dirty="0" smtClean="0"/>
              <a:t> </a:t>
            </a:r>
            <a:r>
              <a:rPr lang="hu-HU" sz="2400" dirty="0" err="1" smtClean="0"/>
              <a:t>körperlich</a:t>
            </a:r>
            <a:r>
              <a:rPr lang="hu-HU" sz="2400" dirty="0" smtClean="0"/>
              <a:t> </a:t>
            </a:r>
            <a:r>
              <a:rPr lang="hu-HU" sz="2400" dirty="0" err="1" smtClean="0"/>
              <a:t>inszenierte</a:t>
            </a:r>
            <a:r>
              <a:rPr lang="hu-HU" sz="2400" dirty="0" smtClean="0"/>
              <a:t> </a:t>
            </a:r>
            <a:r>
              <a:rPr lang="hu-HU" sz="2400" dirty="0" err="1" smtClean="0"/>
              <a:t>Bilder</a:t>
            </a:r>
            <a:r>
              <a:rPr lang="hu-HU" sz="2400" dirty="0" smtClean="0"/>
              <a:t> – </a:t>
            </a:r>
            <a:r>
              <a:rPr lang="hu-HU" sz="2400" dirty="0" err="1" smtClean="0"/>
              <a:t>Bildlichkeit</a:t>
            </a:r>
            <a:r>
              <a:rPr lang="hu-HU" sz="2400" dirty="0" smtClean="0"/>
              <a:t> des Textes</a:t>
            </a:r>
          </a:p>
          <a:p>
            <a:pPr marL="0" indent="0" algn="ctr">
              <a:buNone/>
            </a:pPr>
            <a:r>
              <a:rPr lang="hu-HU" sz="2400" dirty="0" err="1" smtClean="0"/>
              <a:t>Durch</a:t>
            </a:r>
            <a:r>
              <a:rPr lang="hu-HU" sz="2400" dirty="0" smtClean="0"/>
              <a:t> </a:t>
            </a:r>
            <a:r>
              <a:rPr lang="hu-HU" sz="2400" dirty="0" err="1" smtClean="0"/>
              <a:t>neue</a:t>
            </a:r>
            <a:r>
              <a:rPr lang="hu-HU" sz="2400" dirty="0" smtClean="0"/>
              <a:t> </a:t>
            </a:r>
            <a:r>
              <a:rPr lang="hu-HU" sz="2400" dirty="0" err="1" smtClean="0"/>
              <a:t>Medien</a:t>
            </a:r>
            <a:r>
              <a:rPr lang="hu-HU" sz="2400" dirty="0" smtClean="0"/>
              <a:t> (</a:t>
            </a:r>
            <a:r>
              <a:rPr lang="hu-HU" sz="2400" dirty="0" smtClean="0"/>
              <a:t>TV, Internet) </a:t>
            </a:r>
            <a:r>
              <a:rPr lang="hu-HU" sz="2400" dirty="0" err="1" smtClean="0"/>
              <a:t>wird</a:t>
            </a:r>
            <a:r>
              <a:rPr lang="hu-HU" sz="2400" dirty="0" smtClean="0"/>
              <a:t> die </a:t>
            </a:r>
            <a:r>
              <a:rPr lang="hu-HU" sz="2400" dirty="0" err="1" smtClean="0"/>
              <a:t>Grenze</a:t>
            </a:r>
            <a:r>
              <a:rPr lang="hu-HU" sz="2400" dirty="0" smtClean="0"/>
              <a:t> </a:t>
            </a:r>
            <a:r>
              <a:rPr lang="hu-HU" sz="2400" dirty="0" err="1" smtClean="0"/>
              <a:t>zwischen</a:t>
            </a:r>
            <a:r>
              <a:rPr lang="hu-HU" sz="2400" dirty="0"/>
              <a:t> </a:t>
            </a:r>
            <a:r>
              <a:rPr lang="hu-HU" sz="2400" dirty="0" err="1" smtClean="0"/>
              <a:t>privatem</a:t>
            </a:r>
            <a:r>
              <a:rPr lang="hu-HU" sz="2400" dirty="0" smtClean="0"/>
              <a:t> und </a:t>
            </a:r>
            <a:r>
              <a:rPr lang="hu-HU" sz="2400" dirty="0" err="1" smtClean="0"/>
              <a:t>öffentlichem</a:t>
            </a:r>
            <a:r>
              <a:rPr lang="hu-HU" sz="2400" dirty="0" smtClean="0"/>
              <a:t> Raum </a:t>
            </a:r>
            <a:r>
              <a:rPr lang="hu-HU" sz="2400" dirty="0" err="1" smtClean="0"/>
              <a:t>aufgehoben</a:t>
            </a:r>
            <a:r>
              <a:rPr lang="hu-HU" sz="2400" dirty="0" smtClean="0"/>
              <a:t> (</a:t>
            </a:r>
            <a:r>
              <a:rPr lang="hu-HU" sz="2400" dirty="0" err="1" smtClean="0"/>
              <a:t>Sportübertragung</a:t>
            </a:r>
            <a:r>
              <a:rPr lang="hu-HU" sz="2400" dirty="0" smtClean="0"/>
              <a:t>, </a:t>
            </a:r>
            <a:r>
              <a:rPr lang="hu-HU" sz="2400" dirty="0" err="1" smtClean="0"/>
              <a:t>Talkshow</a:t>
            </a:r>
            <a:r>
              <a:rPr lang="hu-HU" sz="2400" dirty="0" smtClean="0"/>
              <a:t>) – </a:t>
            </a:r>
            <a:r>
              <a:rPr lang="hu-HU" b="1" dirty="0" err="1" smtClean="0"/>
              <a:t>Manipulation</a:t>
            </a:r>
            <a:r>
              <a:rPr lang="hu-HU" b="1" dirty="0" smtClean="0"/>
              <a:t>!!!</a:t>
            </a:r>
            <a:endParaRPr lang="hu-HU" b="1" dirty="0" smtClean="0"/>
          </a:p>
          <a:p>
            <a:pPr marL="0" indent="0" algn="ctr">
              <a:buNone/>
            </a:pPr>
            <a:r>
              <a:rPr lang="hu-HU" b="1" dirty="0" smtClean="0"/>
              <a:t>Neue </a:t>
            </a:r>
            <a:r>
              <a:rPr lang="hu-HU" b="1" dirty="0" err="1" smtClean="0"/>
              <a:t>Medien</a:t>
            </a:r>
            <a:r>
              <a:rPr lang="hu-HU" b="1" dirty="0" smtClean="0"/>
              <a:t> = </a:t>
            </a:r>
            <a:r>
              <a:rPr lang="hu-HU" b="1" dirty="0" err="1" smtClean="0"/>
              <a:t>Digitale</a:t>
            </a:r>
            <a:r>
              <a:rPr lang="hu-HU" b="1" dirty="0" smtClean="0"/>
              <a:t> </a:t>
            </a:r>
            <a:r>
              <a:rPr lang="hu-HU" b="1" dirty="0" err="1" smtClean="0"/>
              <a:t>Medien</a:t>
            </a:r>
            <a:endParaRPr lang="hu-HU" b="1" dirty="0" smtClean="0"/>
          </a:p>
          <a:p>
            <a:pPr marL="0" indent="0" algn="ctr">
              <a:buNone/>
            </a:pPr>
            <a:r>
              <a:rPr lang="hu-HU" dirty="0" err="1" smtClean="0"/>
              <a:t>Grenzüberschreitung</a:t>
            </a:r>
            <a:r>
              <a:rPr lang="hu-HU" dirty="0" smtClean="0"/>
              <a:t> der </a:t>
            </a:r>
            <a:r>
              <a:rPr lang="hu-HU" dirty="0" err="1" smtClean="0"/>
              <a:t>Künste</a:t>
            </a:r>
            <a:r>
              <a:rPr lang="hu-HU" dirty="0" smtClean="0"/>
              <a:t> → </a:t>
            </a:r>
            <a:r>
              <a:rPr lang="hu-HU" b="1" dirty="0" err="1" smtClean="0"/>
              <a:t>Intermedialität</a:t>
            </a:r>
            <a:endParaRPr lang="hu-HU" dirty="0"/>
          </a:p>
          <a:p>
            <a:pPr marL="0" indent="0" algn="ctr">
              <a:buNone/>
            </a:pPr>
            <a:r>
              <a:rPr lang="hu-HU" sz="2400" dirty="0" smtClean="0"/>
              <a:t>(Text </a:t>
            </a:r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Bilde</a:t>
            </a:r>
            <a:r>
              <a:rPr lang="hu-HU" sz="2400" dirty="0" smtClean="0"/>
              <a:t>, </a:t>
            </a:r>
            <a:r>
              <a:rPr lang="hu-HU" sz="2400" dirty="0" err="1" smtClean="0"/>
              <a:t>Bild</a:t>
            </a:r>
            <a:r>
              <a:rPr lang="hu-HU" sz="2400" dirty="0" smtClean="0"/>
              <a:t> </a:t>
            </a:r>
            <a:r>
              <a:rPr lang="hu-HU" sz="2400" dirty="0" err="1" smtClean="0"/>
              <a:t>im</a:t>
            </a:r>
            <a:r>
              <a:rPr lang="hu-HU" sz="2400" dirty="0" smtClean="0"/>
              <a:t> Text)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24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3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0445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Intermedialität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err="1" smtClean="0"/>
              <a:t>Untersuchung</a:t>
            </a:r>
            <a:r>
              <a:rPr lang="hu-HU" sz="2400" dirty="0" smtClean="0"/>
              <a:t> der </a:t>
            </a:r>
            <a:r>
              <a:rPr lang="hu-HU" sz="2400" dirty="0" err="1" smtClean="0"/>
              <a:t>Beziehung</a:t>
            </a:r>
            <a:r>
              <a:rPr lang="hu-HU" sz="2400" dirty="0" smtClean="0"/>
              <a:t> </a:t>
            </a:r>
            <a:r>
              <a:rPr lang="hu-HU" sz="2400" dirty="0" err="1" smtClean="0"/>
              <a:t>zwischen</a:t>
            </a:r>
            <a:r>
              <a:rPr lang="hu-HU" sz="2400" dirty="0" smtClean="0"/>
              <a:t> den </a:t>
            </a:r>
            <a:r>
              <a:rPr lang="hu-HU" sz="2400" dirty="0" err="1" smtClean="0"/>
              <a:t>Medien</a:t>
            </a:r>
            <a:endParaRPr lang="hu-HU" sz="2400" dirty="0" smtClean="0"/>
          </a:p>
          <a:p>
            <a:pPr marL="0" indent="0" algn="ctr">
              <a:buNone/>
            </a:pPr>
            <a:r>
              <a:rPr lang="hu-HU" sz="2400" dirty="0" err="1" smtClean="0"/>
              <a:t>Zwischen</a:t>
            </a:r>
            <a:r>
              <a:rPr lang="hu-HU" sz="2400" dirty="0" smtClean="0"/>
              <a:t> </a:t>
            </a:r>
            <a:r>
              <a:rPr lang="hu-HU" sz="2400" dirty="0" err="1" smtClean="0"/>
              <a:t>traditionellen</a:t>
            </a:r>
            <a:r>
              <a:rPr lang="hu-HU" sz="2400" dirty="0" smtClean="0"/>
              <a:t> </a:t>
            </a:r>
            <a:r>
              <a:rPr lang="hu-HU" sz="2400" dirty="0" err="1" smtClean="0"/>
              <a:t>Künsten</a:t>
            </a:r>
            <a:endParaRPr lang="hu-HU" sz="2400" dirty="0" smtClean="0"/>
          </a:p>
          <a:p>
            <a:pPr marL="0" indent="0" algn="ctr">
              <a:buNone/>
            </a:pPr>
            <a:r>
              <a:rPr lang="hu-HU" sz="2400" dirty="0" err="1" smtClean="0"/>
              <a:t>Zwischen</a:t>
            </a:r>
            <a:r>
              <a:rPr lang="hu-HU" sz="2400" dirty="0" smtClean="0"/>
              <a:t> </a:t>
            </a:r>
            <a:r>
              <a:rPr lang="hu-HU" sz="2400" dirty="0" err="1" smtClean="0"/>
              <a:t>neuen</a:t>
            </a:r>
            <a:r>
              <a:rPr lang="hu-HU" sz="2400" dirty="0" smtClean="0"/>
              <a:t> </a:t>
            </a:r>
            <a:r>
              <a:rPr lang="hu-HU" sz="2400" dirty="0" err="1" smtClean="0"/>
              <a:t>Medien</a:t>
            </a:r>
            <a:endParaRPr lang="hu-HU" sz="2400" dirty="0" smtClean="0"/>
          </a:p>
          <a:p>
            <a:pPr marL="0" indent="0" algn="ctr">
              <a:buNone/>
            </a:pPr>
            <a:r>
              <a:rPr lang="hu-HU" sz="2400" dirty="0" err="1" smtClean="0"/>
              <a:t>Medienwechsel</a:t>
            </a:r>
            <a:endParaRPr lang="hu-HU" sz="2400" dirty="0" smtClean="0"/>
          </a:p>
          <a:p>
            <a:pPr marL="0" indent="0" algn="ctr">
              <a:buNone/>
            </a:pPr>
            <a:r>
              <a:rPr lang="hu-HU" sz="2400" dirty="0" err="1" smtClean="0"/>
              <a:t>Gleichzeitiges</a:t>
            </a:r>
            <a:r>
              <a:rPr lang="hu-HU" sz="2400" dirty="0" smtClean="0"/>
              <a:t> </a:t>
            </a:r>
            <a:r>
              <a:rPr lang="hu-HU" sz="2400" dirty="0" err="1" smtClean="0"/>
              <a:t>Fungieren</a:t>
            </a:r>
            <a:r>
              <a:rPr lang="hu-HU" sz="2400" dirty="0" smtClean="0"/>
              <a:t> von </a:t>
            </a:r>
            <a:r>
              <a:rPr lang="hu-HU" sz="2400" dirty="0" err="1" smtClean="0"/>
              <a:t>mehreren</a:t>
            </a:r>
            <a:r>
              <a:rPr lang="hu-HU" sz="2400" dirty="0" smtClean="0"/>
              <a:t> </a:t>
            </a:r>
            <a:r>
              <a:rPr lang="hu-HU" sz="2400" dirty="0" err="1" smtClean="0"/>
              <a:t>Medien</a:t>
            </a:r>
            <a:r>
              <a:rPr lang="hu-HU" sz="2400" dirty="0" smtClean="0"/>
              <a:t> (</a:t>
            </a:r>
            <a:r>
              <a:rPr lang="hu-HU" sz="2400" dirty="0" err="1" smtClean="0"/>
              <a:t>Ton</a:t>
            </a:r>
            <a:r>
              <a:rPr lang="hu-HU" sz="2400" dirty="0" smtClean="0"/>
              <a:t> + </a:t>
            </a:r>
            <a:r>
              <a:rPr lang="hu-HU" sz="2400" dirty="0" err="1" smtClean="0"/>
              <a:t>Bild</a:t>
            </a:r>
            <a:r>
              <a:rPr lang="hu-HU" sz="2400" dirty="0" smtClean="0"/>
              <a:t>, </a:t>
            </a:r>
            <a:r>
              <a:rPr lang="hu-HU" sz="2400" dirty="0" err="1" smtClean="0"/>
              <a:t>Sprache</a:t>
            </a:r>
            <a:r>
              <a:rPr lang="hu-HU" sz="2400" dirty="0" smtClean="0"/>
              <a:t> + </a:t>
            </a:r>
            <a:r>
              <a:rPr lang="hu-HU" sz="2400" dirty="0" err="1" smtClean="0"/>
              <a:t>Musik</a:t>
            </a:r>
            <a:r>
              <a:rPr lang="hu-HU" sz="2400" dirty="0" smtClean="0"/>
              <a:t>, </a:t>
            </a:r>
            <a:r>
              <a:rPr lang="hu-HU" sz="2400" dirty="0" err="1" smtClean="0"/>
              <a:t>Sprache</a:t>
            </a:r>
            <a:r>
              <a:rPr lang="hu-HU" sz="2400" dirty="0" smtClean="0"/>
              <a:t> + </a:t>
            </a:r>
            <a:r>
              <a:rPr lang="hu-HU" sz="2400" dirty="0" err="1" smtClean="0"/>
              <a:t>Ton</a:t>
            </a:r>
            <a:r>
              <a:rPr lang="hu-HU" sz="2400" dirty="0" smtClean="0"/>
              <a:t> + </a:t>
            </a:r>
            <a:r>
              <a:rPr lang="hu-HU" sz="2400" dirty="0" err="1" smtClean="0"/>
              <a:t>Bild</a:t>
            </a:r>
            <a:r>
              <a:rPr lang="hu-HU" sz="2400" dirty="0" smtClean="0"/>
              <a:t> + </a:t>
            </a:r>
            <a:r>
              <a:rPr lang="hu-HU" sz="2400" dirty="0" err="1" smtClean="0"/>
              <a:t>Bewegung</a:t>
            </a:r>
            <a:r>
              <a:rPr lang="hu-HU" sz="2400" dirty="0" smtClean="0"/>
              <a:t> + </a:t>
            </a:r>
            <a:r>
              <a:rPr lang="hu-HU" sz="2400" dirty="0" err="1" smtClean="0"/>
              <a:t>neue</a:t>
            </a:r>
            <a:r>
              <a:rPr lang="hu-HU" sz="2400" dirty="0" smtClean="0"/>
              <a:t> </a:t>
            </a:r>
            <a:r>
              <a:rPr lang="hu-HU" sz="2400" dirty="0" err="1" smtClean="0"/>
              <a:t>mediale</a:t>
            </a:r>
            <a:r>
              <a:rPr lang="hu-HU" sz="2400" dirty="0" smtClean="0"/>
              <a:t> </a:t>
            </a:r>
            <a:r>
              <a:rPr lang="hu-HU" sz="2400" dirty="0" err="1" smtClean="0"/>
              <a:t>Effekte</a:t>
            </a:r>
            <a:r>
              <a:rPr lang="hu-HU" sz="2400" dirty="0" smtClean="0"/>
              <a:t>/</a:t>
            </a:r>
            <a:r>
              <a:rPr lang="hu-HU" sz="2400" dirty="0" err="1" smtClean="0"/>
              <a:t>Theater</a:t>
            </a:r>
            <a:r>
              <a:rPr lang="hu-HU" sz="2400" dirty="0" smtClean="0"/>
              <a:t>)</a:t>
            </a:r>
          </a:p>
          <a:p>
            <a:pPr marL="0" indent="0" algn="ctr">
              <a:buNone/>
            </a:pPr>
            <a:r>
              <a:rPr lang="hu-HU" sz="2400" dirty="0" err="1" smtClean="0"/>
              <a:t>Ursprung</a:t>
            </a:r>
            <a:r>
              <a:rPr lang="hu-HU" sz="2400" dirty="0" smtClean="0"/>
              <a:t>: </a:t>
            </a:r>
            <a:r>
              <a:rPr lang="hu-HU" sz="2400" b="1" dirty="0" err="1" smtClean="0"/>
              <a:t>Gesamtkunstwerk</a:t>
            </a:r>
            <a:r>
              <a:rPr lang="hu-HU" sz="2400" dirty="0" smtClean="0"/>
              <a:t> </a:t>
            </a:r>
            <a:r>
              <a:rPr lang="hu-HU" sz="2400" dirty="0" err="1" smtClean="0"/>
              <a:t>seit</a:t>
            </a:r>
            <a:r>
              <a:rPr lang="hu-HU" sz="2400" dirty="0" smtClean="0"/>
              <a:t> der Romantik → R. Wagner: </a:t>
            </a:r>
            <a:r>
              <a:rPr lang="hu-HU" sz="2400" i="1" dirty="0" smtClean="0"/>
              <a:t>Die </a:t>
            </a:r>
            <a:r>
              <a:rPr lang="hu-HU" sz="2400" i="1" dirty="0" err="1" smtClean="0"/>
              <a:t>Kunst</a:t>
            </a:r>
            <a:r>
              <a:rPr lang="hu-HU" sz="2400" i="1" dirty="0" smtClean="0"/>
              <a:t> und die </a:t>
            </a:r>
            <a:r>
              <a:rPr lang="hu-HU" sz="2400" i="1" dirty="0" err="1" smtClean="0"/>
              <a:t>Revolution</a:t>
            </a:r>
            <a:r>
              <a:rPr lang="hu-HU" sz="2400" dirty="0" smtClean="0"/>
              <a:t>, 1849 (</a:t>
            </a:r>
            <a:r>
              <a:rPr lang="hu-HU" sz="2400" dirty="0" err="1" smtClean="0"/>
              <a:t>attische</a:t>
            </a:r>
            <a:r>
              <a:rPr lang="hu-HU" sz="2400" dirty="0" smtClean="0"/>
              <a:t> </a:t>
            </a:r>
            <a:r>
              <a:rPr lang="hu-HU" sz="2400" dirty="0" err="1" smtClean="0"/>
              <a:t>Tragödie</a:t>
            </a:r>
            <a:r>
              <a:rPr lang="hu-HU" sz="2400" dirty="0" smtClean="0"/>
              <a:t> </a:t>
            </a:r>
            <a:r>
              <a:rPr lang="hu-HU" sz="2400" dirty="0" err="1" smtClean="0"/>
              <a:t>als</a:t>
            </a:r>
            <a:r>
              <a:rPr lang="hu-HU" sz="2400" dirty="0" smtClean="0"/>
              <a:t> </a:t>
            </a:r>
            <a:r>
              <a:rPr lang="hu-HU" sz="2400" dirty="0" err="1" smtClean="0"/>
              <a:t>Gesamtkunstwerk</a:t>
            </a:r>
            <a:r>
              <a:rPr lang="hu-HU" sz="2400" dirty="0" smtClean="0"/>
              <a:t>), </a:t>
            </a:r>
            <a:r>
              <a:rPr lang="hu-HU" sz="2400" i="1" dirty="0" err="1" smtClean="0"/>
              <a:t>Oper</a:t>
            </a:r>
            <a:r>
              <a:rPr lang="hu-HU" sz="2400" i="1" dirty="0" smtClean="0"/>
              <a:t> und </a:t>
            </a:r>
            <a:r>
              <a:rPr lang="hu-HU" sz="2400" i="1" dirty="0" err="1" smtClean="0"/>
              <a:t>Drama</a:t>
            </a:r>
            <a:r>
              <a:rPr lang="hu-HU" sz="2400" dirty="0" smtClean="0"/>
              <a:t>, 1852 (</a:t>
            </a:r>
            <a:r>
              <a:rPr lang="hu-HU" sz="2400" dirty="0" err="1" smtClean="0"/>
              <a:t>Musikdrama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25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130880"/>
            <a:ext cx="10515600" cy="1325563"/>
          </a:xfrm>
        </p:spPr>
        <p:txBody>
          <a:bodyPr/>
          <a:lstStyle/>
          <a:p>
            <a:pPr algn="ctr"/>
            <a:r>
              <a:rPr lang="hu-HU" b="1" dirty="0" err="1" smtClean="0"/>
              <a:t>Was</a:t>
            </a:r>
            <a:r>
              <a:rPr lang="hu-HU" b="1" dirty="0" smtClean="0"/>
              <a:t> </a:t>
            </a:r>
            <a:r>
              <a:rPr lang="hu-HU" b="1" dirty="0" err="1" smtClean="0"/>
              <a:t>ist</a:t>
            </a:r>
            <a:r>
              <a:rPr lang="hu-HU" b="1" dirty="0" smtClean="0"/>
              <a:t> </a:t>
            </a:r>
            <a:r>
              <a:rPr lang="hu-HU" b="1" dirty="0" err="1" smtClean="0"/>
              <a:t>das</a:t>
            </a:r>
            <a:r>
              <a:rPr lang="hu-HU" b="1" dirty="0" smtClean="0"/>
              <a:t> „</a:t>
            </a:r>
            <a:r>
              <a:rPr lang="hu-HU" b="1" dirty="0" err="1" smtClean="0"/>
              <a:t>Medium</a:t>
            </a:r>
            <a:r>
              <a:rPr lang="hu-HU" b="1" dirty="0" smtClean="0"/>
              <a:t>”?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255385"/>
            <a:ext cx="10515600" cy="4351338"/>
          </a:xfrm>
        </p:spPr>
        <p:txBody>
          <a:bodyPr/>
          <a:lstStyle/>
          <a:p>
            <a:r>
              <a:rPr lang="hu-HU" sz="2400" b="1" dirty="0" err="1" smtClean="0"/>
              <a:t>Medium</a:t>
            </a:r>
            <a:r>
              <a:rPr lang="hu-HU" sz="2400" dirty="0" smtClean="0"/>
              <a:t>: </a:t>
            </a:r>
            <a:r>
              <a:rPr lang="de-DE" sz="2400" dirty="0" smtClean="0">
                <a:effectLst/>
              </a:rPr>
              <a:t>‘Mittel, Mittler, Versuchsperson’, Übernahme (17. Jh.) von lat. medium, der substantivierten neutralen Form des Adjektivs lat. </a:t>
            </a:r>
            <a:r>
              <a:rPr lang="de-DE" sz="2400" dirty="0" err="1" smtClean="0">
                <a:effectLst/>
              </a:rPr>
              <a:t>medius</a:t>
            </a:r>
            <a:r>
              <a:rPr lang="de-DE" sz="2400" dirty="0" smtClean="0">
                <a:effectLst/>
              </a:rPr>
              <a:t> ‘der in der Mitte befindliche, der mittlere’</a:t>
            </a:r>
            <a:r>
              <a:rPr lang="hu-HU" sz="2400" dirty="0" smtClean="0">
                <a:effectLst/>
              </a:rPr>
              <a:t> (DWDS)</a:t>
            </a:r>
          </a:p>
          <a:p>
            <a:pPr algn="ctr"/>
            <a:endParaRPr lang="hu-HU" sz="2400" b="1" dirty="0" smtClean="0"/>
          </a:p>
          <a:p>
            <a:pPr algn="ctr"/>
            <a:r>
              <a:rPr lang="hu-HU" sz="2400" b="1" dirty="0" err="1" smtClean="0"/>
              <a:t>Medien</a:t>
            </a:r>
            <a:r>
              <a:rPr lang="hu-HU" sz="2400" b="1" dirty="0" smtClean="0"/>
              <a:t> sind </a:t>
            </a:r>
            <a:r>
              <a:rPr lang="hu-HU" sz="2400" b="1" dirty="0" err="1" smtClean="0"/>
              <a:t>materiale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Träger</a:t>
            </a:r>
            <a:r>
              <a:rPr lang="hu-HU" sz="2400" b="1" dirty="0" smtClean="0"/>
              <a:t> von </a:t>
            </a:r>
            <a:r>
              <a:rPr lang="hu-HU" sz="2400" b="1" dirty="0" err="1" smtClean="0"/>
              <a:t>Zeichensystemen</a:t>
            </a:r>
            <a:r>
              <a:rPr lang="hu-HU" sz="2400" b="1" dirty="0" smtClean="0"/>
              <a:t> </a:t>
            </a:r>
            <a:r>
              <a:rPr lang="hu-HU" sz="2400" dirty="0" smtClean="0"/>
              <a:t>(A 56)</a:t>
            </a:r>
          </a:p>
          <a:p>
            <a:pPr marL="0" indent="0" algn="ctr">
              <a:buNone/>
            </a:pPr>
            <a:r>
              <a:rPr lang="hu-HU" sz="2400" dirty="0" smtClean="0"/>
              <a:t>ZEICHEN</a:t>
            </a:r>
          </a:p>
          <a:p>
            <a:pPr marL="0" indent="0">
              <a:buNone/>
            </a:pPr>
            <a:r>
              <a:rPr lang="hu-HU" sz="2400" i="1" dirty="0" smtClean="0"/>
              <a:t>	</a:t>
            </a:r>
            <a:r>
              <a:rPr lang="hu-HU" sz="2400" i="1" dirty="0" err="1" smtClean="0"/>
              <a:t>Zeichensystem</a:t>
            </a:r>
            <a:r>
              <a:rPr lang="hu-HU" sz="2400" dirty="0" smtClean="0"/>
              <a:t>					 	</a:t>
            </a:r>
            <a:r>
              <a:rPr lang="hu-HU" sz="2400" i="1" dirty="0" err="1" smtClean="0"/>
              <a:t>Zeichenträger</a:t>
            </a:r>
            <a:endParaRPr lang="hu-HU" sz="2400" i="1" dirty="0" smtClean="0"/>
          </a:p>
          <a:p>
            <a:pPr marL="0" indent="0">
              <a:buNone/>
            </a:pPr>
            <a:endParaRPr lang="hu-HU" sz="2400" i="1" dirty="0"/>
          </a:p>
          <a:p>
            <a:pPr marL="0" indent="0">
              <a:buNone/>
            </a:pPr>
            <a:r>
              <a:rPr lang="hu-HU" sz="2400" dirty="0" err="1" smtClean="0"/>
              <a:t>Signifikant</a:t>
            </a:r>
            <a:r>
              <a:rPr lang="hu-HU" sz="2400" dirty="0" smtClean="0"/>
              <a:t>		</a:t>
            </a:r>
            <a:r>
              <a:rPr lang="hu-HU" sz="2400" dirty="0" err="1" smtClean="0"/>
              <a:t>Signifikat</a:t>
            </a:r>
            <a:r>
              <a:rPr lang="hu-HU" sz="2400" dirty="0" smtClean="0"/>
              <a:t>					     </a:t>
            </a:r>
            <a:r>
              <a:rPr lang="hu-HU" sz="2400" b="1" dirty="0" err="1" smtClean="0"/>
              <a:t>Medium</a:t>
            </a:r>
            <a:endParaRPr lang="hu-HU" sz="2400" b="1" dirty="0" smtClean="0"/>
          </a:p>
          <a:p>
            <a:pPr marL="0" indent="0">
              <a:buNone/>
            </a:pPr>
            <a:endParaRPr lang="hu-HU" i="1" dirty="0" smtClean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6800849" y="4185136"/>
            <a:ext cx="2190751" cy="245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H="1">
            <a:off x="3990391" y="4185136"/>
            <a:ext cx="1203649" cy="466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3130658" y="3983064"/>
            <a:ext cx="1030017" cy="784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H="1">
            <a:off x="1864567" y="3983064"/>
            <a:ext cx="1266091" cy="807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3</a:t>
            </a:fld>
            <a:endParaRPr lang="hu-HU"/>
          </a:p>
        </p:txBody>
      </p:sp>
      <p:cxnSp>
        <p:nvCxnSpPr>
          <p:cNvPr id="7" name="Egyenes összekötő 6"/>
          <p:cNvCxnSpPr/>
          <p:nvPr/>
        </p:nvCxnSpPr>
        <p:spPr>
          <a:xfrm flipH="1">
            <a:off x="1864567" y="4832626"/>
            <a:ext cx="940626" cy="740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2944678" y="4832626"/>
            <a:ext cx="1045713" cy="727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839787" y="1697428"/>
            <a:ext cx="4560347" cy="82391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hu-HU" sz="3600" dirty="0" err="1" smtClean="0"/>
              <a:t>Geisteswissenschaften</a:t>
            </a:r>
            <a:endParaRPr lang="hu-HU" sz="3600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839787" y="2905759"/>
            <a:ext cx="5157787" cy="32839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err="1" smtClean="0"/>
              <a:t>Geist</a:t>
            </a:r>
            <a:r>
              <a:rPr lang="hu-HU" sz="2400" dirty="0"/>
              <a:t> </a:t>
            </a:r>
            <a:r>
              <a:rPr lang="hu-HU" sz="2400" dirty="0" smtClean="0"/>
              <a:t>= </a:t>
            </a:r>
            <a:r>
              <a:rPr lang="hu-HU" sz="2400" dirty="0" err="1"/>
              <a:t>E</a:t>
            </a:r>
            <a:r>
              <a:rPr lang="hu-HU" sz="2400" dirty="0" err="1" smtClean="0"/>
              <a:t>inheit</a:t>
            </a:r>
            <a:r>
              <a:rPr lang="hu-HU" sz="2400" dirty="0" smtClean="0"/>
              <a:t> </a:t>
            </a:r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kollektiv-metaphysischen</a:t>
            </a:r>
            <a:r>
              <a:rPr lang="hu-HU" sz="2400" dirty="0" smtClean="0"/>
              <a:t> </a:t>
            </a:r>
            <a:r>
              <a:rPr lang="hu-HU" sz="2400" dirty="0" err="1" smtClean="0"/>
              <a:t>Begriff</a:t>
            </a:r>
            <a:r>
              <a:rPr lang="hu-HU" sz="2400" dirty="0" smtClean="0"/>
              <a:t> des </a:t>
            </a:r>
            <a:r>
              <a:rPr lang="hu-HU" sz="2400" dirty="0" err="1" smtClean="0"/>
              <a:t>menschlichen</a:t>
            </a:r>
            <a:r>
              <a:rPr lang="hu-HU" sz="2400" dirty="0" smtClean="0"/>
              <a:t> </a:t>
            </a:r>
            <a:r>
              <a:rPr lang="hu-HU" sz="2400" dirty="0" err="1" smtClean="0"/>
              <a:t>Geistes</a:t>
            </a:r>
            <a:r>
              <a:rPr lang="hu-HU" sz="2400" dirty="0" smtClean="0"/>
              <a:t>, </a:t>
            </a:r>
            <a:r>
              <a:rPr lang="hu-HU" sz="2400" dirty="0" err="1" smtClean="0"/>
              <a:t>aus</a:t>
            </a:r>
            <a:r>
              <a:rPr lang="hu-HU" sz="2400" dirty="0" smtClean="0"/>
              <a:t> </a:t>
            </a:r>
            <a:r>
              <a:rPr lang="hu-HU" sz="2400" dirty="0" err="1" smtClean="0"/>
              <a:t>dem</a:t>
            </a:r>
            <a:r>
              <a:rPr lang="hu-HU" sz="2400" dirty="0" smtClean="0"/>
              <a:t> </a:t>
            </a:r>
            <a:r>
              <a:rPr lang="hu-HU" sz="2400" dirty="0" err="1" smtClean="0"/>
              <a:t>Kulturen</a:t>
            </a:r>
            <a:r>
              <a:rPr lang="hu-HU" sz="2400" dirty="0" smtClean="0"/>
              <a:t> </a:t>
            </a:r>
            <a:r>
              <a:rPr lang="hu-HU" sz="2400" dirty="0" err="1" smtClean="0"/>
              <a:t>hervorgehen</a:t>
            </a:r>
            <a:r>
              <a:rPr lang="hu-HU" sz="2400" dirty="0" smtClean="0"/>
              <a:t>, </a:t>
            </a:r>
            <a:r>
              <a:rPr lang="hu-HU" sz="2400" dirty="0" err="1" smtClean="0"/>
              <a:t>wie</a:t>
            </a:r>
            <a:r>
              <a:rPr lang="hu-HU" sz="2400" dirty="0" smtClean="0"/>
              <a:t> die </a:t>
            </a:r>
            <a:r>
              <a:rPr lang="hu-HU" sz="2400" dirty="0" err="1" smtClean="0"/>
              <a:t>Weltschöpfung</a:t>
            </a:r>
            <a:r>
              <a:rPr lang="hu-HU" sz="2400" dirty="0" smtClean="0"/>
              <a:t> </a:t>
            </a:r>
            <a:r>
              <a:rPr lang="hu-HU" sz="2400" dirty="0" err="1" smtClean="0"/>
              <a:t>aus</a:t>
            </a:r>
            <a:r>
              <a:rPr lang="hu-HU" sz="2400" dirty="0" smtClean="0"/>
              <a:t> </a:t>
            </a:r>
            <a:r>
              <a:rPr lang="hu-HU" sz="2400" dirty="0" err="1" smtClean="0"/>
              <a:t>dem</a:t>
            </a:r>
            <a:r>
              <a:rPr lang="hu-HU" sz="2400" dirty="0" smtClean="0"/>
              <a:t> </a:t>
            </a:r>
            <a:r>
              <a:rPr lang="hu-HU" sz="2400" dirty="0" err="1" smtClean="0"/>
              <a:t>göttlichen</a:t>
            </a:r>
            <a:r>
              <a:rPr lang="hu-HU" sz="2400" dirty="0" smtClean="0"/>
              <a:t> </a:t>
            </a:r>
            <a:r>
              <a:rPr lang="hu-HU" sz="2400" dirty="0" err="1" smtClean="0"/>
              <a:t>Odem</a:t>
            </a:r>
            <a:r>
              <a:rPr lang="hu-HU" sz="2400" dirty="0" smtClean="0"/>
              <a:t> </a:t>
            </a:r>
            <a:r>
              <a:rPr lang="hu-HU" sz="1600" dirty="0" smtClean="0"/>
              <a:t>(A 56)</a:t>
            </a:r>
          </a:p>
          <a:p>
            <a:pPr marL="0" indent="0" algn="ctr">
              <a:buNone/>
            </a:pPr>
            <a:r>
              <a:rPr lang="hu-HU" sz="2400" i="1" dirty="0" err="1" smtClean="0">
                <a:solidFill>
                  <a:srgbClr val="002060"/>
                </a:solidFill>
              </a:rPr>
              <a:t>Symbolische</a:t>
            </a:r>
            <a:r>
              <a:rPr lang="hu-HU" sz="2400" i="1" dirty="0" smtClean="0">
                <a:solidFill>
                  <a:srgbClr val="002060"/>
                </a:solidFill>
              </a:rPr>
              <a:t> </a:t>
            </a:r>
            <a:r>
              <a:rPr lang="hu-HU" sz="2400" i="1" dirty="0" err="1" smtClean="0">
                <a:solidFill>
                  <a:srgbClr val="002060"/>
                </a:solidFill>
              </a:rPr>
              <a:t>Darstellung</a:t>
            </a:r>
            <a:endParaRPr lang="hu-HU" sz="2400" i="1" dirty="0">
              <a:solidFill>
                <a:srgbClr val="002060"/>
              </a:solidFill>
            </a:endParaRP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6102056" y="1697428"/>
            <a:ext cx="4324860" cy="823912"/>
          </a:xfrm>
        </p:spPr>
        <p:txBody>
          <a:bodyPr>
            <a:normAutofit/>
          </a:bodyPr>
          <a:lstStyle/>
          <a:p>
            <a:pPr algn="ctr"/>
            <a:r>
              <a:rPr lang="hu-HU" sz="3600" dirty="0" err="1" smtClean="0"/>
              <a:t>Kulturwissenschaften</a:t>
            </a:r>
            <a:endParaRPr lang="hu-HU" sz="3600" dirty="0"/>
          </a:p>
        </p:txBody>
      </p:sp>
      <p:sp>
        <p:nvSpPr>
          <p:cNvPr id="8" name="Tartalom helye 7"/>
          <p:cNvSpPr>
            <a:spLocks noGrp="1"/>
          </p:cNvSpPr>
          <p:nvPr>
            <p:ph sz="quarter" idx="4"/>
          </p:nvPr>
        </p:nvSpPr>
        <p:spPr>
          <a:xfrm>
            <a:off x="6172200" y="2733039"/>
            <a:ext cx="5183188" cy="345662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hu-HU" dirty="0" smtClean="0"/>
              <a:t>Die </a:t>
            </a:r>
            <a:r>
              <a:rPr lang="hu-HU" dirty="0" err="1" smtClean="0"/>
              <a:t>Medienwissenschaften</a:t>
            </a:r>
            <a:r>
              <a:rPr lang="hu-HU" dirty="0" smtClean="0"/>
              <a:t> </a:t>
            </a:r>
            <a:r>
              <a:rPr lang="hu-HU" dirty="0" err="1" smtClean="0"/>
              <a:t>fragen</a:t>
            </a:r>
            <a:r>
              <a:rPr lang="hu-HU" dirty="0" smtClean="0"/>
              <a:t> nach den </a:t>
            </a:r>
            <a:r>
              <a:rPr lang="hu-HU" dirty="0" err="1" smtClean="0"/>
              <a:t>Medien</a:t>
            </a:r>
            <a:r>
              <a:rPr lang="hu-HU" dirty="0" smtClean="0"/>
              <a:t> </a:t>
            </a:r>
            <a:r>
              <a:rPr lang="hu-HU" dirty="0" err="1" smtClean="0"/>
              <a:t>als</a:t>
            </a:r>
            <a:r>
              <a:rPr lang="hu-HU" dirty="0" smtClean="0"/>
              <a:t> </a:t>
            </a:r>
            <a:r>
              <a:rPr lang="hu-HU" dirty="0" err="1" smtClean="0"/>
              <a:t>konkreten</a:t>
            </a:r>
            <a:r>
              <a:rPr lang="hu-HU" dirty="0" smtClean="0"/>
              <a:t> </a:t>
            </a:r>
            <a:r>
              <a:rPr lang="hu-HU" dirty="0" err="1" smtClean="0"/>
              <a:t>Voraussetzungen</a:t>
            </a:r>
            <a:r>
              <a:rPr lang="hu-HU" dirty="0" smtClean="0"/>
              <a:t> </a:t>
            </a:r>
            <a:r>
              <a:rPr lang="hu-HU" dirty="0" err="1" smtClean="0"/>
              <a:t>jeglicher</a:t>
            </a:r>
            <a:r>
              <a:rPr lang="hu-HU" dirty="0" smtClean="0"/>
              <a:t> </a:t>
            </a:r>
            <a:r>
              <a:rPr lang="hu-HU" dirty="0" err="1" smtClean="0"/>
              <a:t>künstlerischer</a:t>
            </a:r>
            <a:r>
              <a:rPr lang="hu-HU" dirty="0" smtClean="0"/>
              <a:t> </a:t>
            </a:r>
            <a:r>
              <a:rPr lang="hu-HU" dirty="0" err="1" smtClean="0"/>
              <a:t>Hervorbringung</a:t>
            </a:r>
            <a:r>
              <a:rPr lang="hu-HU" dirty="0" smtClean="0"/>
              <a:t> und </a:t>
            </a:r>
            <a:r>
              <a:rPr lang="hu-HU" dirty="0" err="1" smtClean="0"/>
              <a:t>Darstellung</a:t>
            </a:r>
            <a:r>
              <a:rPr lang="hu-HU" dirty="0" smtClean="0"/>
              <a:t> </a:t>
            </a:r>
            <a:r>
              <a:rPr lang="hu-HU" sz="1600" dirty="0" smtClean="0"/>
              <a:t>(A 56)</a:t>
            </a:r>
          </a:p>
          <a:p>
            <a:pPr marL="0" indent="0" algn="ctr">
              <a:buNone/>
            </a:pPr>
            <a:r>
              <a:rPr lang="hu-HU" dirty="0" err="1" smtClean="0"/>
              <a:t>Also</a:t>
            </a:r>
            <a:r>
              <a:rPr lang="hu-HU" dirty="0" smtClean="0"/>
              <a:t>: </a:t>
            </a:r>
            <a:r>
              <a:rPr lang="hu-HU" dirty="0" err="1"/>
              <a:t>S</a:t>
            </a:r>
            <a:r>
              <a:rPr lang="hu-HU" dirty="0" err="1" smtClean="0"/>
              <a:t>ie</a:t>
            </a:r>
            <a:r>
              <a:rPr lang="hu-HU" dirty="0" smtClean="0"/>
              <a:t> </a:t>
            </a:r>
            <a:r>
              <a:rPr lang="hu-HU" dirty="0" err="1" smtClean="0"/>
              <a:t>fragen</a:t>
            </a:r>
            <a:r>
              <a:rPr lang="hu-HU" dirty="0" smtClean="0"/>
              <a:t> </a:t>
            </a:r>
            <a:r>
              <a:rPr lang="hu-HU" dirty="0" err="1" smtClean="0"/>
              <a:t>nicht</a:t>
            </a:r>
            <a:r>
              <a:rPr lang="hu-HU" dirty="0" smtClean="0"/>
              <a:t> nach </a:t>
            </a:r>
            <a:r>
              <a:rPr lang="hu-HU" dirty="0" err="1" smtClean="0"/>
              <a:t>dem</a:t>
            </a:r>
            <a:r>
              <a:rPr lang="hu-HU" dirty="0" smtClean="0"/>
              <a:t> „WAS”, </a:t>
            </a:r>
            <a:r>
              <a:rPr lang="hu-HU" dirty="0" err="1" smtClean="0"/>
              <a:t>sondern</a:t>
            </a:r>
            <a:r>
              <a:rPr lang="hu-HU" dirty="0" smtClean="0"/>
              <a:t> nach </a:t>
            </a:r>
            <a:r>
              <a:rPr lang="hu-HU" dirty="0" err="1" smtClean="0"/>
              <a:t>dem</a:t>
            </a:r>
            <a:r>
              <a:rPr lang="hu-HU" dirty="0" smtClean="0"/>
              <a:t> „WIE”</a:t>
            </a:r>
          </a:p>
          <a:p>
            <a:pPr marL="0" indent="0" algn="ctr">
              <a:buNone/>
            </a:pPr>
            <a:r>
              <a:rPr lang="hu-HU" i="1" dirty="0" err="1" smtClean="0">
                <a:solidFill>
                  <a:srgbClr val="002060"/>
                </a:solidFill>
              </a:rPr>
              <a:t>Mediale</a:t>
            </a:r>
            <a:r>
              <a:rPr lang="hu-HU" i="1" dirty="0" smtClean="0">
                <a:solidFill>
                  <a:srgbClr val="002060"/>
                </a:solidFill>
              </a:rPr>
              <a:t> </a:t>
            </a:r>
            <a:r>
              <a:rPr lang="hu-HU" i="1" dirty="0" err="1" smtClean="0">
                <a:solidFill>
                  <a:srgbClr val="002060"/>
                </a:solidFill>
              </a:rPr>
              <a:t>Dartsellung</a:t>
            </a:r>
            <a:endParaRPr lang="hu-HU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hu-HU" dirty="0" err="1" smtClean="0">
                <a:solidFill>
                  <a:srgbClr val="C00000"/>
                </a:solidFill>
              </a:rPr>
              <a:t>Medien</a:t>
            </a:r>
            <a:r>
              <a:rPr lang="hu-HU" dirty="0" smtClean="0">
                <a:solidFill>
                  <a:srgbClr val="C00000"/>
                </a:solidFill>
              </a:rPr>
              <a:t> sind </a:t>
            </a:r>
            <a:r>
              <a:rPr lang="hu-HU" dirty="0" err="1" smtClean="0">
                <a:solidFill>
                  <a:srgbClr val="C00000"/>
                </a:solidFill>
              </a:rPr>
              <a:t>aber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keine</a:t>
            </a:r>
            <a:r>
              <a:rPr lang="hu-HU" dirty="0" smtClean="0">
                <a:solidFill>
                  <a:srgbClr val="C00000"/>
                </a:solidFill>
              </a:rPr>
              <a:t> „</a:t>
            </a:r>
            <a:r>
              <a:rPr lang="hu-HU" dirty="0" err="1" smtClean="0">
                <a:solidFill>
                  <a:srgbClr val="C00000"/>
                </a:solidFill>
              </a:rPr>
              <a:t>Voraussetzungen</a:t>
            </a:r>
            <a:r>
              <a:rPr lang="hu-HU" dirty="0" smtClean="0">
                <a:solidFill>
                  <a:srgbClr val="C00000"/>
                </a:solidFill>
              </a:rPr>
              <a:t>, </a:t>
            </a:r>
            <a:r>
              <a:rPr lang="hu-HU" dirty="0" err="1" smtClean="0">
                <a:solidFill>
                  <a:srgbClr val="C00000"/>
                </a:solidFill>
              </a:rPr>
              <a:t>sondern</a:t>
            </a:r>
            <a:r>
              <a:rPr lang="hu-HU" dirty="0" smtClean="0">
                <a:solidFill>
                  <a:srgbClr val="C00000"/>
                </a:solidFill>
              </a:rPr>
              <a:t> „</a:t>
            </a:r>
            <a:r>
              <a:rPr lang="hu-HU" dirty="0" err="1" smtClean="0">
                <a:solidFill>
                  <a:srgbClr val="C00000"/>
                </a:solidFill>
              </a:rPr>
              <a:t>Mittler</a:t>
            </a:r>
            <a:r>
              <a:rPr lang="hu-HU" dirty="0" smtClean="0">
                <a:solidFill>
                  <a:srgbClr val="C00000"/>
                </a:solidFill>
              </a:rPr>
              <a:t>” </a:t>
            </a:r>
            <a:r>
              <a:rPr lang="hu-HU" dirty="0" err="1" smtClean="0">
                <a:solidFill>
                  <a:srgbClr val="C00000"/>
                </a:solidFill>
              </a:rPr>
              <a:t>geistigen</a:t>
            </a:r>
            <a:r>
              <a:rPr lang="hu-HU" dirty="0" smtClean="0">
                <a:solidFill>
                  <a:srgbClr val="C00000"/>
                </a:solidFill>
              </a:rPr>
              <a:t> (</a:t>
            </a:r>
            <a:r>
              <a:rPr lang="hu-HU" dirty="0" err="1" smtClean="0">
                <a:solidFill>
                  <a:srgbClr val="C00000"/>
                </a:solidFill>
              </a:rPr>
              <a:t>künstlerischen</a:t>
            </a:r>
            <a:r>
              <a:rPr lang="hu-HU" dirty="0" smtClean="0">
                <a:solidFill>
                  <a:srgbClr val="C00000"/>
                </a:solidFill>
              </a:rPr>
              <a:t>) </a:t>
            </a:r>
            <a:r>
              <a:rPr lang="hu-HU" dirty="0" err="1" smtClean="0">
                <a:solidFill>
                  <a:srgbClr val="C00000"/>
                </a:solidFill>
              </a:rPr>
              <a:t>Schaffens</a:t>
            </a:r>
            <a:r>
              <a:rPr lang="hu-HU" dirty="0" smtClean="0">
                <a:solidFill>
                  <a:srgbClr val="C00000"/>
                </a:solidFill>
              </a:rPr>
              <a:t>!!!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4</a:t>
            </a:fld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1501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err="1" smtClean="0"/>
              <a:t>Kenneth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Burke’s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vier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Stufen</a:t>
            </a:r>
            <a:r>
              <a:rPr lang="hu-HU" sz="4000" b="1" dirty="0" smtClean="0"/>
              <a:t> des </a:t>
            </a:r>
            <a:r>
              <a:rPr lang="hu-HU" sz="4000" b="1" dirty="0" err="1" smtClean="0"/>
              <a:t>Zeichengebrauchs</a:t>
            </a:r>
            <a:endParaRPr lang="hu-HU" sz="4000" b="1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838200" y="2669059"/>
            <a:ext cx="10515600" cy="3507903"/>
          </a:xfrm>
        </p:spPr>
        <p:txBody>
          <a:bodyPr>
            <a:normAutofit/>
          </a:bodyPr>
          <a:lstStyle/>
          <a:p>
            <a:pPr algn="ctr"/>
            <a:r>
              <a:rPr lang="hu-HU" sz="2400" i="1" dirty="0" err="1" smtClean="0">
                <a:solidFill>
                  <a:srgbClr val="002060"/>
                </a:solidFill>
              </a:rPr>
              <a:t>Zeichensysteme</a:t>
            </a:r>
            <a:r>
              <a:rPr lang="hu-HU" sz="2400" i="1" dirty="0" smtClean="0">
                <a:solidFill>
                  <a:srgbClr val="002060"/>
                </a:solidFill>
              </a:rPr>
              <a:t> und </a:t>
            </a:r>
            <a:r>
              <a:rPr lang="hu-HU" sz="2400" i="1" dirty="0" err="1" smtClean="0">
                <a:solidFill>
                  <a:srgbClr val="002060"/>
                </a:solidFill>
              </a:rPr>
              <a:t>Ausdrucksformen</a:t>
            </a:r>
            <a:r>
              <a:rPr lang="hu-HU" sz="2400" i="1" dirty="0" smtClean="0">
                <a:solidFill>
                  <a:srgbClr val="002060"/>
                </a:solidFill>
              </a:rPr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verbale</a:t>
            </a:r>
            <a:r>
              <a:rPr lang="hu-HU" sz="2400" dirty="0" smtClean="0"/>
              <a:t>, </a:t>
            </a:r>
            <a:r>
              <a:rPr lang="hu-HU" sz="2400" dirty="0" err="1" smtClean="0"/>
              <a:t>visuelle</a:t>
            </a:r>
            <a:r>
              <a:rPr lang="hu-HU" sz="2400" dirty="0" smtClean="0"/>
              <a:t>, </a:t>
            </a:r>
            <a:r>
              <a:rPr lang="hu-HU" sz="2400" dirty="0" err="1" smtClean="0"/>
              <a:t>akustische</a:t>
            </a:r>
            <a:r>
              <a:rPr lang="hu-HU" sz="2400" dirty="0" smtClean="0"/>
              <a:t>, </a:t>
            </a:r>
            <a:r>
              <a:rPr lang="hu-HU" sz="2400" dirty="0" err="1" smtClean="0"/>
              <a:t>numerische</a:t>
            </a:r>
            <a:r>
              <a:rPr lang="hu-HU" sz="2400" dirty="0" smtClean="0"/>
              <a:t> </a:t>
            </a:r>
            <a:r>
              <a:rPr lang="hu-HU" sz="2400" dirty="0" err="1" smtClean="0"/>
              <a:t>Kodes</a:t>
            </a:r>
            <a:r>
              <a:rPr lang="hu-HU" sz="2400" dirty="0" smtClean="0"/>
              <a:t>, </a:t>
            </a:r>
            <a:r>
              <a:rPr lang="hu-HU" sz="2400" dirty="0" err="1" smtClean="0"/>
              <a:t>z.B</a:t>
            </a:r>
            <a:r>
              <a:rPr lang="hu-HU" sz="2400" dirty="0" smtClean="0"/>
              <a:t>. </a:t>
            </a:r>
            <a:r>
              <a:rPr lang="hu-HU" sz="2400" dirty="0" err="1" smtClean="0"/>
              <a:t>englische</a:t>
            </a:r>
            <a:r>
              <a:rPr lang="hu-HU" sz="2400" dirty="0" smtClean="0"/>
              <a:t> </a:t>
            </a:r>
            <a:r>
              <a:rPr lang="hu-HU" sz="2400" dirty="0" err="1" smtClean="0"/>
              <a:t>Grammatik</a:t>
            </a:r>
            <a:r>
              <a:rPr lang="hu-HU" sz="2400" dirty="0" smtClean="0"/>
              <a:t>, </a:t>
            </a:r>
            <a:r>
              <a:rPr lang="hu-HU" sz="2400" dirty="0" err="1" smtClean="0"/>
              <a:t>Tonleiter</a:t>
            </a:r>
            <a:r>
              <a:rPr lang="hu-HU" sz="2400" dirty="0" smtClean="0"/>
              <a:t>) – </a:t>
            </a:r>
            <a:r>
              <a:rPr lang="hu-HU" sz="2400" b="1" dirty="0" err="1" smtClean="0"/>
              <a:t>semantisch</a:t>
            </a:r>
            <a:endParaRPr lang="hu-HU" sz="2400" b="1" dirty="0" smtClean="0"/>
          </a:p>
          <a:p>
            <a:pPr algn="ctr"/>
            <a:endParaRPr lang="hu-HU" sz="2400" i="1" dirty="0" smtClean="0">
              <a:solidFill>
                <a:srgbClr val="002060"/>
              </a:solidFill>
            </a:endParaRPr>
          </a:p>
          <a:p>
            <a:pPr algn="ctr"/>
            <a:r>
              <a:rPr lang="hu-HU" sz="2400" i="1" dirty="0" err="1" smtClean="0">
                <a:solidFill>
                  <a:srgbClr val="002060"/>
                </a:solidFill>
              </a:rPr>
              <a:t>Darstellungsformen</a:t>
            </a:r>
            <a:r>
              <a:rPr lang="hu-HU" sz="2400" dirty="0" smtClean="0"/>
              <a:t> (</a:t>
            </a:r>
            <a:r>
              <a:rPr lang="hu-HU" sz="2400" dirty="0" err="1" smtClean="0"/>
              <a:t>Malerei</a:t>
            </a:r>
            <a:r>
              <a:rPr lang="hu-HU" sz="2400" dirty="0" smtClean="0"/>
              <a:t>: </a:t>
            </a:r>
            <a:r>
              <a:rPr lang="hu-HU" sz="2400" dirty="0" err="1" smtClean="0"/>
              <a:t>Stillleben</a:t>
            </a:r>
            <a:r>
              <a:rPr lang="hu-HU" sz="2400" dirty="0" smtClean="0"/>
              <a:t>, </a:t>
            </a:r>
            <a:r>
              <a:rPr lang="hu-HU" sz="2400" dirty="0" err="1" smtClean="0"/>
              <a:t>Roman</a:t>
            </a:r>
            <a:r>
              <a:rPr lang="hu-HU" sz="2400" dirty="0" smtClean="0"/>
              <a:t>, </a:t>
            </a:r>
            <a:r>
              <a:rPr lang="hu-HU" sz="2400" dirty="0" err="1" smtClean="0"/>
              <a:t>Dokumentarfilm</a:t>
            </a:r>
            <a:r>
              <a:rPr lang="hu-HU" sz="2400" dirty="0" smtClean="0"/>
              <a:t>) – </a:t>
            </a:r>
            <a:r>
              <a:rPr lang="hu-HU" sz="2400" b="1" dirty="0" err="1" smtClean="0"/>
              <a:t>künstlerisch</a:t>
            </a:r>
            <a:endParaRPr lang="hu-HU" sz="2400" b="1" dirty="0" smtClean="0"/>
          </a:p>
          <a:p>
            <a:pPr algn="ctr"/>
            <a:endParaRPr lang="hu-HU" sz="2400" i="1" dirty="0" smtClean="0">
              <a:solidFill>
                <a:srgbClr val="002060"/>
              </a:solidFill>
            </a:endParaRPr>
          </a:p>
          <a:p>
            <a:pPr algn="ctr"/>
            <a:r>
              <a:rPr lang="hu-HU" sz="2400" i="1" dirty="0" err="1" smtClean="0">
                <a:solidFill>
                  <a:srgbClr val="002060"/>
                </a:solidFill>
              </a:rPr>
              <a:t>Zeichenträger</a:t>
            </a:r>
            <a:r>
              <a:rPr lang="hu-HU" sz="2400" dirty="0" smtClean="0"/>
              <a:t> (</a:t>
            </a:r>
            <a:r>
              <a:rPr lang="hu-HU" sz="2400" dirty="0" err="1" smtClean="0"/>
              <a:t>Farbe</a:t>
            </a:r>
            <a:r>
              <a:rPr lang="hu-HU" sz="2400" dirty="0" smtClean="0"/>
              <a:t>, </a:t>
            </a:r>
            <a:r>
              <a:rPr lang="hu-HU" sz="2400" dirty="0" err="1" smtClean="0"/>
              <a:t>Wand</a:t>
            </a:r>
            <a:r>
              <a:rPr lang="hu-HU" sz="2400" dirty="0" smtClean="0"/>
              <a:t>, </a:t>
            </a:r>
            <a:r>
              <a:rPr lang="hu-HU" sz="2400" dirty="0" err="1" smtClean="0"/>
              <a:t>Holz</a:t>
            </a:r>
            <a:r>
              <a:rPr lang="hu-HU" sz="2400" dirty="0" smtClean="0"/>
              <a:t>, </a:t>
            </a:r>
            <a:r>
              <a:rPr lang="hu-HU" sz="2400" dirty="0" err="1" smtClean="0"/>
              <a:t>Marmor</a:t>
            </a:r>
            <a:r>
              <a:rPr lang="hu-HU" sz="2400" dirty="0" smtClean="0"/>
              <a:t>, </a:t>
            </a:r>
            <a:r>
              <a:rPr lang="hu-HU" sz="2400" dirty="0" err="1" smtClean="0"/>
              <a:t>Stimme</a:t>
            </a:r>
            <a:r>
              <a:rPr lang="hu-HU" sz="2400" dirty="0" smtClean="0"/>
              <a:t>, Tinte) – </a:t>
            </a:r>
            <a:r>
              <a:rPr lang="hu-HU" sz="2400" b="1" dirty="0" err="1" smtClean="0"/>
              <a:t>technisch</a:t>
            </a:r>
            <a:endParaRPr lang="hu-HU" sz="2400" b="1" dirty="0" smtClean="0"/>
          </a:p>
          <a:p>
            <a:pPr algn="ctr"/>
            <a:endParaRPr lang="hu-HU" sz="2400" dirty="0" smtClean="0">
              <a:solidFill>
                <a:srgbClr val="002060"/>
              </a:solidFill>
            </a:endParaRPr>
          </a:p>
          <a:p>
            <a:pPr algn="ctr"/>
            <a:r>
              <a:rPr lang="hu-HU" sz="2400" dirty="0" err="1" smtClean="0">
                <a:solidFill>
                  <a:srgbClr val="002060"/>
                </a:solidFill>
              </a:rPr>
              <a:t>Soziale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Kommunikationsformen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Theater</a:t>
            </a:r>
            <a:r>
              <a:rPr lang="hu-HU" sz="2400" dirty="0" smtClean="0"/>
              <a:t>, </a:t>
            </a:r>
            <a:r>
              <a:rPr lang="hu-HU" sz="2400" dirty="0" err="1" smtClean="0"/>
              <a:t>Bibliothek</a:t>
            </a:r>
            <a:r>
              <a:rPr lang="hu-HU" sz="2400" dirty="0" smtClean="0"/>
              <a:t>, Kino)</a:t>
            </a:r>
          </a:p>
          <a:p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072491"/>
            <a:ext cx="10515600" cy="1325563"/>
          </a:xfrm>
        </p:spPr>
        <p:txBody>
          <a:bodyPr/>
          <a:lstStyle/>
          <a:p>
            <a:pPr algn="ctr"/>
            <a:r>
              <a:rPr lang="hu-HU" b="1" dirty="0" err="1" smtClean="0"/>
              <a:t>Mündlichkeit</a:t>
            </a:r>
            <a:r>
              <a:rPr lang="hu-HU" b="1" dirty="0" smtClean="0"/>
              <a:t> </a:t>
            </a:r>
            <a:r>
              <a:rPr lang="hu-HU" b="1" dirty="0" smtClean="0"/>
              <a:t>– </a:t>
            </a:r>
            <a:r>
              <a:rPr lang="hu-HU" b="1" dirty="0" err="1" smtClean="0"/>
              <a:t>Schriftlichkeit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26557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hu-HU" sz="2600" dirty="0" smtClean="0"/>
              <a:t>In den „</a:t>
            </a:r>
            <a:r>
              <a:rPr lang="hu-HU" sz="2600" dirty="0" err="1" smtClean="0">
                <a:solidFill>
                  <a:srgbClr val="C00000"/>
                </a:solidFill>
              </a:rPr>
              <a:t>mündlichen</a:t>
            </a:r>
            <a:r>
              <a:rPr lang="hu-HU" sz="2600" dirty="0" smtClean="0">
                <a:solidFill>
                  <a:srgbClr val="C00000"/>
                </a:solidFill>
              </a:rPr>
              <a:t> </a:t>
            </a:r>
            <a:r>
              <a:rPr lang="hu-HU" sz="2600" dirty="0" err="1" smtClean="0">
                <a:solidFill>
                  <a:srgbClr val="C00000"/>
                </a:solidFill>
              </a:rPr>
              <a:t>Gesellschaften</a:t>
            </a:r>
            <a:r>
              <a:rPr lang="hu-HU" sz="2600" dirty="0" smtClean="0"/>
              <a:t>” </a:t>
            </a:r>
            <a:r>
              <a:rPr lang="hu-HU" sz="2600" dirty="0" err="1" smtClean="0"/>
              <a:t>war</a:t>
            </a:r>
            <a:r>
              <a:rPr lang="hu-HU" sz="2600" dirty="0" smtClean="0"/>
              <a:t> der „</a:t>
            </a:r>
            <a:r>
              <a:rPr lang="hu-HU" sz="2600" dirty="0" err="1" smtClean="0">
                <a:solidFill>
                  <a:srgbClr val="C00000"/>
                </a:solidFill>
              </a:rPr>
              <a:t>Dichter</a:t>
            </a:r>
            <a:r>
              <a:rPr lang="hu-HU" sz="2600" dirty="0" smtClean="0"/>
              <a:t>” (</a:t>
            </a:r>
            <a:r>
              <a:rPr lang="hu-HU" sz="2600" dirty="0" err="1" smtClean="0"/>
              <a:t>Barde</a:t>
            </a:r>
            <a:r>
              <a:rPr lang="hu-HU" sz="2600" dirty="0" smtClean="0"/>
              <a:t>, </a:t>
            </a:r>
            <a:r>
              <a:rPr lang="hu-HU" sz="2600" dirty="0" err="1" smtClean="0"/>
              <a:t>Schamane</a:t>
            </a:r>
            <a:r>
              <a:rPr lang="hu-HU" sz="2600" dirty="0" smtClean="0"/>
              <a:t>) </a:t>
            </a:r>
            <a:r>
              <a:rPr lang="hu-HU" sz="2600" dirty="0" err="1" smtClean="0"/>
              <a:t>das</a:t>
            </a:r>
            <a:r>
              <a:rPr lang="hu-HU" sz="2600" dirty="0" smtClean="0"/>
              <a:t> </a:t>
            </a:r>
            <a:r>
              <a:rPr lang="hu-HU" sz="2600" dirty="0" err="1" smtClean="0">
                <a:solidFill>
                  <a:srgbClr val="C00000"/>
                </a:solidFill>
              </a:rPr>
              <a:t>körperliche</a:t>
            </a:r>
            <a:r>
              <a:rPr lang="hu-HU" sz="2600" dirty="0" smtClean="0">
                <a:solidFill>
                  <a:srgbClr val="C00000"/>
                </a:solidFill>
              </a:rPr>
              <a:t> </a:t>
            </a:r>
            <a:r>
              <a:rPr lang="hu-HU" sz="2600" dirty="0" err="1" smtClean="0">
                <a:solidFill>
                  <a:srgbClr val="C00000"/>
                </a:solidFill>
              </a:rPr>
              <a:t>Medium</a:t>
            </a:r>
            <a:r>
              <a:rPr lang="hu-HU" sz="2600" dirty="0" smtClean="0">
                <a:solidFill>
                  <a:srgbClr val="C00000"/>
                </a:solidFill>
              </a:rPr>
              <a:t> des </a:t>
            </a:r>
            <a:r>
              <a:rPr lang="hu-HU" sz="2600" dirty="0" err="1" smtClean="0">
                <a:solidFill>
                  <a:srgbClr val="C00000"/>
                </a:solidFill>
              </a:rPr>
              <a:t>kulturellen</a:t>
            </a:r>
            <a:r>
              <a:rPr lang="hu-HU" sz="2600" dirty="0" smtClean="0">
                <a:solidFill>
                  <a:srgbClr val="C00000"/>
                </a:solidFill>
              </a:rPr>
              <a:t> </a:t>
            </a:r>
            <a:r>
              <a:rPr lang="hu-HU" sz="2600" dirty="0" err="1" smtClean="0">
                <a:solidFill>
                  <a:srgbClr val="C00000"/>
                </a:solidFill>
              </a:rPr>
              <a:t>Gedächtnisses</a:t>
            </a:r>
            <a:endParaRPr lang="hu-HU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u-HU" sz="2600" dirty="0" smtClean="0">
              <a:solidFill>
                <a:srgbClr val="C00000"/>
              </a:solidFill>
            </a:endParaRPr>
          </a:p>
          <a:p>
            <a:r>
              <a:rPr lang="hu-HU" sz="2600" dirty="0" err="1" smtClean="0">
                <a:solidFill>
                  <a:srgbClr val="C00000"/>
                </a:solidFill>
              </a:rPr>
              <a:t>Volksdichtung</a:t>
            </a:r>
            <a:r>
              <a:rPr lang="hu-HU" sz="2600" dirty="0" smtClean="0">
                <a:solidFill>
                  <a:srgbClr val="002060"/>
                </a:solidFill>
              </a:rPr>
              <a:t> – </a:t>
            </a:r>
            <a:r>
              <a:rPr lang="hu-HU" sz="2600" dirty="0" err="1" smtClean="0"/>
              <a:t>mündliche</a:t>
            </a:r>
            <a:r>
              <a:rPr lang="hu-HU" sz="2600" dirty="0" smtClean="0"/>
              <a:t> </a:t>
            </a:r>
            <a:r>
              <a:rPr lang="hu-HU" sz="2600" dirty="0" err="1" smtClean="0"/>
              <a:t>Überlieferung</a:t>
            </a:r>
            <a:r>
              <a:rPr lang="hu-HU" sz="2600" dirty="0" smtClean="0"/>
              <a:t> mit </a:t>
            </a:r>
            <a:r>
              <a:rPr lang="hu-HU" sz="2600" dirty="0" err="1" smtClean="0"/>
              <a:t>Variationen</a:t>
            </a:r>
            <a:r>
              <a:rPr lang="hu-HU" sz="2600" dirty="0" smtClean="0"/>
              <a:t> – die </a:t>
            </a:r>
            <a:r>
              <a:rPr lang="hu-HU" sz="2600" dirty="0" err="1" smtClean="0"/>
              <a:t>Wiederholung</a:t>
            </a:r>
            <a:r>
              <a:rPr lang="hu-HU" sz="2600" dirty="0" smtClean="0"/>
              <a:t> </a:t>
            </a:r>
            <a:r>
              <a:rPr lang="hu-HU" sz="2600" dirty="0" err="1" smtClean="0"/>
              <a:t>dient</a:t>
            </a:r>
            <a:r>
              <a:rPr lang="hu-HU" sz="2600" dirty="0" smtClean="0"/>
              <a:t> </a:t>
            </a:r>
            <a:r>
              <a:rPr lang="hu-HU" sz="2600" dirty="0" err="1" smtClean="0"/>
              <a:t>zur</a:t>
            </a:r>
            <a:r>
              <a:rPr lang="hu-HU" sz="2600" dirty="0" smtClean="0"/>
              <a:t> </a:t>
            </a:r>
            <a:r>
              <a:rPr lang="hu-HU" sz="2600" dirty="0" err="1" smtClean="0"/>
              <a:t>Reaktivierung</a:t>
            </a:r>
            <a:r>
              <a:rPr lang="hu-HU" sz="2600" dirty="0" smtClean="0"/>
              <a:t> (</a:t>
            </a:r>
            <a:r>
              <a:rPr lang="hu-HU" sz="2600" dirty="0" err="1" smtClean="0"/>
              <a:t>wie</a:t>
            </a:r>
            <a:r>
              <a:rPr lang="hu-HU" sz="2600" dirty="0" smtClean="0"/>
              <a:t> </a:t>
            </a:r>
            <a:r>
              <a:rPr lang="hu-HU" sz="2600" dirty="0" err="1" smtClean="0"/>
              <a:t>auch</a:t>
            </a:r>
            <a:r>
              <a:rPr lang="hu-HU" sz="2600" dirty="0" smtClean="0"/>
              <a:t> </a:t>
            </a:r>
            <a:r>
              <a:rPr lang="hu-HU" sz="2600" dirty="0" err="1" smtClean="0"/>
              <a:t>die</a:t>
            </a:r>
            <a:r>
              <a:rPr lang="hu-HU" sz="2600" dirty="0" smtClean="0"/>
              <a:t> </a:t>
            </a:r>
            <a:r>
              <a:rPr lang="hu-HU" sz="2600" dirty="0" err="1" smtClean="0"/>
              <a:t>Feste</a:t>
            </a:r>
            <a:r>
              <a:rPr lang="hu-HU" sz="2600" dirty="0" smtClean="0"/>
              <a:t>)</a:t>
            </a:r>
          </a:p>
          <a:p>
            <a:endParaRPr lang="hu-HU" sz="2600" dirty="0" smtClean="0"/>
          </a:p>
          <a:p>
            <a:r>
              <a:rPr lang="hu-HU" sz="2600" dirty="0" err="1" smtClean="0"/>
              <a:t>Speicherungstechnik</a:t>
            </a:r>
            <a:r>
              <a:rPr lang="hu-HU" sz="2600" dirty="0" smtClean="0"/>
              <a:t> des </a:t>
            </a:r>
            <a:r>
              <a:rPr lang="hu-HU" sz="2600" dirty="0" err="1" smtClean="0"/>
              <a:t>Gedächtnisses</a:t>
            </a:r>
            <a:r>
              <a:rPr lang="hu-HU" sz="2600" dirty="0" smtClean="0"/>
              <a:t>: </a:t>
            </a:r>
            <a:r>
              <a:rPr lang="hu-HU" sz="2600" dirty="0" err="1" smtClean="0"/>
              <a:t>Wiederholung</a:t>
            </a:r>
            <a:r>
              <a:rPr lang="hu-HU" sz="2600" dirty="0" smtClean="0"/>
              <a:t>, </a:t>
            </a:r>
            <a:r>
              <a:rPr lang="hu-HU" sz="2600" dirty="0" err="1" smtClean="0"/>
              <a:t>Memorisierung</a:t>
            </a:r>
            <a:r>
              <a:rPr lang="hu-HU" sz="2600" dirty="0" smtClean="0"/>
              <a:t> (</a:t>
            </a:r>
            <a:r>
              <a:rPr lang="hu-HU" sz="2600" dirty="0" err="1" smtClean="0"/>
              <a:t>Schauspieler</a:t>
            </a:r>
            <a:r>
              <a:rPr lang="hu-HU" sz="2600" dirty="0" smtClean="0"/>
              <a:t>)</a:t>
            </a:r>
          </a:p>
          <a:p>
            <a:endParaRPr lang="hu-HU" sz="2600" dirty="0" smtClean="0"/>
          </a:p>
          <a:p>
            <a:r>
              <a:rPr lang="hu-HU" sz="2600" dirty="0" smtClean="0"/>
              <a:t>Die </a:t>
            </a:r>
            <a:r>
              <a:rPr lang="hu-HU" sz="2600" dirty="0" err="1" smtClean="0"/>
              <a:t>Speicherung</a:t>
            </a:r>
            <a:r>
              <a:rPr lang="hu-HU" sz="2600" dirty="0" smtClean="0"/>
              <a:t> </a:t>
            </a:r>
            <a:r>
              <a:rPr lang="hu-HU" sz="2600" dirty="0" err="1" smtClean="0"/>
              <a:t>hängt</a:t>
            </a:r>
            <a:r>
              <a:rPr lang="hu-HU" sz="2600" dirty="0" smtClean="0"/>
              <a:t> </a:t>
            </a:r>
            <a:r>
              <a:rPr lang="hu-HU" sz="2600" dirty="0" err="1" smtClean="0"/>
              <a:t>auch</a:t>
            </a:r>
            <a:r>
              <a:rPr lang="hu-HU" sz="2600" dirty="0" smtClean="0"/>
              <a:t> von der </a:t>
            </a:r>
            <a:r>
              <a:rPr lang="hu-HU" sz="2600" dirty="0" err="1" smtClean="0"/>
              <a:t>Intensität</a:t>
            </a:r>
            <a:r>
              <a:rPr lang="hu-HU" sz="2600" dirty="0" smtClean="0"/>
              <a:t> des </a:t>
            </a:r>
            <a:r>
              <a:rPr lang="hu-HU" sz="2600" dirty="0" err="1" smtClean="0"/>
              <a:t>Eindrucks</a:t>
            </a:r>
            <a:r>
              <a:rPr lang="hu-HU" sz="2600" dirty="0" smtClean="0"/>
              <a:t> ab</a:t>
            </a:r>
          </a:p>
          <a:p>
            <a:pPr marL="0" indent="0">
              <a:buNone/>
            </a:pPr>
            <a:endParaRPr lang="hu-HU" sz="1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6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44256" y="237013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Die </a:t>
            </a:r>
            <a:r>
              <a:rPr lang="hu-HU" dirty="0" err="1">
                <a:solidFill>
                  <a:srgbClr val="C00000"/>
                </a:solidFill>
              </a:rPr>
              <a:t>Schrift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ist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ein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Konservierungsmittel</a:t>
            </a:r>
            <a:r>
              <a:rPr lang="hu-HU" dirty="0">
                <a:solidFill>
                  <a:srgbClr val="C00000"/>
                </a:solidFill>
              </a:rPr>
              <a:t> und </a:t>
            </a:r>
            <a:r>
              <a:rPr lang="hu-HU" dirty="0" err="1">
                <a:solidFill>
                  <a:srgbClr val="C00000"/>
                </a:solidFill>
              </a:rPr>
              <a:t>entlastet</a:t>
            </a:r>
            <a:r>
              <a:rPr lang="hu-HU" dirty="0">
                <a:solidFill>
                  <a:srgbClr val="C00000"/>
                </a:solidFill>
              </a:rPr>
              <a:t> das </a:t>
            </a:r>
            <a:r>
              <a:rPr lang="hu-HU" dirty="0" err="1">
                <a:solidFill>
                  <a:srgbClr val="C00000"/>
                </a:solidFill>
              </a:rPr>
              <a:t>Gedächtnis</a:t>
            </a:r>
            <a:endParaRPr lang="hu-HU" dirty="0">
              <a:solidFill>
                <a:srgbClr val="C00000"/>
              </a:solidFill>
            </a:endParaRPr>
          </a:p>
          <a:p>
            <a:endParaRPr lang="hu-HU" dirty="0" smtClean="0"/>
          </a:p>
          <a:p>
            <a:pPr marL="0" indent="0" algn="ctr">
              <a:buNone/>
            </a:pPr>
            <a:r>
              <a:rPr lang="hu-HU" dirty="0" err="1" smtClean="0"/>
              <a:t>nach</a:t>
            </a:r>
            <a:r>
              <a:rPr lang="hu-HU" dirty="0" smtClean="0"/>
              <a:t> </a:t>
            </a:r>
            <a:r>
              <a:rPr lang="hu-HU" dirty="0" err="1"/>
              <a:t>Plato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>
                <a:solidFill>
                  <a:srgbClr val="C00000"/>
                </a:solidFill>
              </a:rPr>
              <a:t>Schrift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kein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Heil</a:t>
            </a:r>
            <a:r>
              <a:rPr lang="hu-HU" dirty="0">
                <a:solidFill>
                  <a:srgbClr val="C00000"/>
                </a:solidFill>
              </a:rPr>
              <a:t>, </a:t>
            </a:r>
            <a:r>
              <a:rPr lang="hu-HU" dirty="0" err="1">
                <a:solidFill>
                  <a:srgbClr val="C00000"/>
                </a:solidFill>
              </a:rPr>
              <a:t>sondern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ein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Gift</a:t>
            </a:r>
            <a:r>
              <a:rPr lang="hu-HU" dirty="0">
                <a:solidFill>
                  <a:srgbClr val="C00000"/>
                </a:solidFill>
              </a:rPr>
              <a:t>, </a:t>
            </a:r>
            <a:r>
              <a:rPr lang="hu-HU" dirty="0" err="1">
                <a:solidFill>
                  <a:srgbClr val="C00000"/>
                </a:solidFill>
              </a:rPr>
              <a:t>ein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körperloses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Gedächtnis</a:t>
            </a:r>
            <a:r>
              <a:rPr lang="hu-HU" dirty="0">
                <a:solidFill>
                  <a:srgbClr val="C00000"/>
                </a:solidFill>
              </a:rPr>
              <a:t> (</a:t>
            </a:r>
            <a:r>
              <a:rPr lang="hu-HU" dirty="0" err="1">
                <a:solidFill>
                  <a:srgbClr val="C00000"/>
                </a:solidFill>
              </a:rPr>
              <a:t>Speicher</a:t>
            </a:r>
            <a:r>
              <a:rPr lang="hu-HU" dirty="0">
                <a:solidFill>
                  <a:srgbClr val="C00000"/>
                </a:solidFill>
              </a:rPr>
              <a:t>), </a:t>
            </a:r>
            <a:r>
              <a:rPr lang="hu-HU" dirty="0" err="1">
                <a:solidFill>
                  <a:srgbClr val="C00000"/>
                </a:solidFill>
              </a:rPr>
              <a:t>sie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zerstört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die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Erinnerungsfähigkeit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sz="1600" dirty="0"/>
              <a:t>(</a:t>
            </a:r>
            <a:r>
              <a:rPr lang="hu-HU" sz="1600" dirty="0" err="1"/>
              <a:t>Phaidros</a:t>
            </a:r>
            <a:r>
              <a:rPr lang="hu-HU" sz="1600" dirty="0" smtClean="0"/>
              <a:t>) </a:t>
            </a:r>
            <a:r>
              <a:rPr lang="hu-HU" sz="2400" dirty="0" smtClean="0"/>
              <a:t>→</a:t>
            </a:r>
          </a:p>
          <a:p>
            <a:pPr marL="0" indent="0" algn="ctr">
              <a:buNone/>
            </a:pPr>
            <a:r>
              <a:rPr lang="hu-HU" sz="2400" dirty="0" err="1" smtClean="0"/>
              <a:t>vgl</a:t>
            </a:r>
            <a:r>
              <a:rPr lang="hu-HU" sz="2400" dirty="0" smtClean="0"/>
              <a:t>. </a:t>
            </a:r>
            <a:r>
              <a:rPr lang="hu-HU" sz="2400" dirty="0" err="1" smtClean="0"/>
              <a:t>Moderne</a:t>
            </a:r>
            <a:r>
              <a:rPr lang="hu-HU" sz="2400" dirty="0" smtClean="0"/>
              <a:t> </a:t>
            </a:r>
            <a:r>
              <a:rPr lang="hu-HU" sz="2400" dirty="0" err="1" smtClean="0"/>
              <a:t>Speichersysteme</a:t>
            </a:r>
            <a:r>
              <a:rPr lang="hu-HU" sz="2400" dirty="0" smtClean="0"/>
              <a:t>!!!</a:t>
            </a:r>
            <a:endParaRPr lang="hu-HU" sz="240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7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669" y="1305405"/>
            <a:ext cx="10515600" cy="1325563"/>
          </a:xfrm>
        </p:spPr>
        <p:txBody>
          <a:bodyPr/>
          <a:lstStyle/>
          <a:p>
            <a:r>
              <a:rPr lang="hu-HU" b="1" dirty="0" smtClean="0"/>
              <a:t>	</a:t>
            </a:r>
            <a:r>
              <a:rPr lang="hu-HU" b="1" dirty="0" err="1" smtClean="0"/>
              <a:t>Mündlichkeit</a:t>
            </a:r>
            <a:r>
              <a:rPr lang="hu-HU" b="1" dirty="0" smtClean="0"/>
              <a:t>			</a:t>
            </a:r>
            <a:r>
              <a:rPr lang="hu-HU" b="1" dirty="0" err="1" smtClean="0"/>
              <a:t>Schriftlichkeit</a:t>
            </a: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52669" y="2765905"/>
            <a:ext cx="5181600" cy="4351338"/>
          </a:xfrm>
        </p:spPr>
        <p:txBody>
          <a:bodyPr>
            <a:normAutofit/>
          </a:bodyPr>
          <a:lstStyle/>
          <a:p>
            <a:pPr algn="ctr"/>
            <a:r>
              <a:rPr lang="hu-HU" sz="2600" dirty="0" err="1" smtClean="0"/>
              <a:t>Aufführung</a:t>
            </a:r>
            <a:r>
              <a:rPr lang="hu-HU" sz="2600" dirty="0" smtClean="0"/>
              <a:t>, Performance </a:t>
            </a:r>
            <a:r>
              <a:rPr lang="hu-HU" sz="2600" dirty="0" err="1" smtClean="0"/>
              <a:t>als</a:t>
            </a:r>
            <a:r>
              <a:rPr lang="hu-HU" sz="2600" dirty="0" smtClean="0"/>
              <a:t> </a:t>
            </a:r>
            <a:r>
              <a:rPr lang="hu-HU" sz="2600" dirty="0" err="1" smtClean="0"/>
              <a:t>Medium</a:t>
            </a:r>
            <a:r>
              <a:rPr lang="hu-HU" sz="2600" dirty="0" smtClean="0"/>
              <a:t> - Publikum</a:t>
            </a:r>
          </a:p>
          <a:p>
            <a:pPr algn="ctr"/>
            <a:r>
              <a:rPr lang="hu-HU" sz="2600" dirty="0" err="1" smtClean="0"/>
              <a:t>Kollektive</a:t>
            </a:r>
            <a:r>
              <a:rPr lang="hu-HU" sz="2600" dirty="0" smtClean="0"/>
              <a:t> </a:t>
            </a:r>
            <a:r>
              <a:rPr lang="hu-HU" sz="2600" dirty="0" err="1" smtClean="0"/>
              <a:t>Erfahrung</a:t>
            </a:r>
            <a:endParaRPr lang="hu-HU" sz="2600" dirty="0" smtClean="0"/>
          </a:p>
          <a:p>
            <a:pPr algn="ctr"/>
            <a:r>
              <a:rPr lang="hu-HU" sz="2600" dirty="0" err="1" smtClean="0"/>
              <a:t>Improvisationskunst</a:t>
            </a:r>
            <a:r>
              <a:rPr lang="hu-HU" sz="2600" dirty="0" smtClean="0"/>
              <a:t>, </a:t>
            </a:r>
            <a:r>
              <a:rPr lang="hu-HU" sz="2600" dirty="0" err="1" smtClean="0"/>
              <a:t>Variationen</a:t>
            </a:r>
            <a:endParaRPr lang="hu-HU" sz="2600" dirty="0" smtClean="0"/>
          </a:p>
          <a:p>
            <a:pPr algn="ctr"/>
            <a:r>
              <a:rPr lang="hu-HU" sz="2600" dirty="0" err="1" smtClean="0"/>
              <a:t>Formelhaftigkeit</a:t>
            </a:r>
            <a:r>
              <a:rPr lang="hu-HU" sz="2600" dirty="0" smtClean="0"/>
              <a:t>, </a:t>
            </a:r>
            <a:r>
              <a:rPr lang="hu-HU" sz="2600" dirty="0" err="1" smtClean="0"/>
              <a:t>Schemata</a:t>
            </a:r>
            <a:endParaRPr lang="hu-HU" sz="2600" dirty="0" smtClean="0"/>
          </a:p>
          <a:p>
            <a:pPr algn="ctr"/>
            <a:r>
              <a:rPr lang="hu-HU" sz="2600" dirty="0" smtClean="0"/>
              <a:t>(</a:t>
            </a:r>
            <a:r>
              <a:rPr lang="hu-HU" sz="2600" dirty="0" err="1" smtClean="0"/>
              <a:t>anonyme</a:t>
            </a:r>
            <a:r>
              <a:rPr lang="hu-HU" sz="2600" dirty="0" smtClean="0"/>
              <a:t>) </a:t>
            </a:r>
            <a:r>
              <a:rPr lang="hu-HU" sz="2600" dirty="0" err="1" smtClean="0"/>
              <a:t>Künstler</a:t>
            </a:r>
            <a:endParaRPr lang="hu-HU" sz="2600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5900834" y="2767702"/>
            <a:ext cx="5419531" cy="4351338"/>
          </a:xfrm>
        </p:spPr>
        <p:txBody>
          <a:bodyPr/>
          <a:lstStyle/>
          <a:p>
            <a:pPr marL="0" indent="0">
              <a:buNone/>
            </a:pPr>
            <a:r>
              <a:rPr lang="hu-HU" sz="2600" dirty="0" smtClean="0"/>
              <a:t>↔ 	</a:t>
            </a:r>
            <a:r>
              <a:rPr lang="hu-HU" sz="2600" dirty="0" err="1" smtClean="0"/>
              <a:t>Buch</a:t>
            </a:r>
            <a:r>
              <a:rPr lang="hu-HU" sz="2600" dirty="0" smtClean="0"/>
              <a:t> </a:t>
            </a:r>
            <a:r>
              <a:rPr lang="hu-HU" sz="2600" dirty="0" err="1" smtClean="0"/>
              <a:t>als</a:t>
            </a:r>
            <a:r>
              <a:rPr lang="hu-HU" sz="2600" dirty="0" smtClean="0"/>
              <a:t> </a:t>
            </a:r>
            <a:r>
              <a:rPr lang="hu-HU" sz="2600" dirty="0" err="1" smtClean="0"/>
              <a:t>Medium</a:t>
            </a:r>
            <a:r>
              <a:rPr lang="hu-HU" sz="2600" dirty="0"/>
              <a:t> </a:t>
            </a:r>
            <a:r>
              <a:rPr lang="hu-HU" sz="2600" dirty="0" smtClean="0"/>
              <a:t>- </a:t>
            </a:r>
            <a:r>
              <a:rPr lang="hu-HU" sz="2600" dirty="0" err="1" smtClean="0"/>
              <a:t>Autor</a:t>
            </a:r>
            <a:r>
              <a:rPr lang="hu-HU" sz="2600" dirty="0" smtClean="0"/>
              <a:t> und ↔ 	Publikum </a:t>
            </a:r>
            <a:r>
              <a:rPr lang="hu-HU" sz="2600" dirty="0" err="1" smtClean="0"/>
              <a:t>getrennt</a:t>
            </a:r>
            <a:endParaRPr lang="hu-HU" sz="2600" dirty="0" smtClean="0"/>
          </a:p>
          <a:p>
            <a:pPr marL="0" indent="0">
              <a:buNone/>
            </a:pPr>
            <a:r>
              <a:rPr lang="hu-HU" sz="2600" dirty="0" smtClean="0"/>
              <a:t>↔ 	</a:t>
            </a:r>
            <a:r>
              <a:rPr lang="hu-HU" sz="2600" dirty="0" err="1" smtClean="0"/>
              <a:t>Individuelle</a:t>
            </a:r>
            <a:r>
              <a:rPr lang="hu-HU" sz="2600" dirty="0" smtClean="0"/>
              <a:t> </a:t>
            </a:r>
            <a:r>
              <a:rPr lang="hu-HU" sz="2600" dirty="0" err="1" smtClean="0"/>
              <a:t>Erfahrung</a:t>
            </a:r>
            <a:endParaRPr lang="hu-HU" sz="2600" dirty="0" smtClean="0"/>
          </a:p>
          <a:p>
            <a:pPr marL="0" indent="0">
              <a:buNone/>
            </a:pPr>
            <a:r>
              <a:rPr lang="hu-HU" sz="2600" dirty="0" smtClean="0"/>
              <a:t>↔ 	</a:t>
            </a:r>
            <a:r>
              <a:rPr lang="hu-HU" sz="2600" dirty="0" err="1" smtClean="0"/>
              <a:t>Wortlautfixierung</a:t>
            </a:r>
            <a:r>
              <a:rPr lang="hu-HU" sz="2600" dirty="0" smtClean="0"/>
              <a:t> des Textes</a:t>
            </a:r>
          </a:p>
          <a:p>
            <a:pPr marL="0" indent="0">
              <a:buNone/>
            </a:pPr>
            <a:r>
              <a:rPr lang="hu-HU" sz="2600" dirty="0" smtClean="0"/>
              <a:t>↔ 	</a:t>
            </a:r>
            <a:r>
              <a:rPr lang="hu-HU" sz="2600" dirty="0" err="1" smtClean="0"/>
              <a:t>Freigesetzte</a:t>
            </a:r>
            <a:r>
              <a:rPr lang="hu-HU" sz="2600" dirty="0" smtClean="0"/>
              <a:t> </a:t>
            </a:r>
            <a:r>
              <a:rPr lang="hu-HU" sz="2600" dirty="0" err="1" smtClean="0"/>
              <a:t>Einbildungskraft</a:t>
            </a:r>
            <a:endParaRPr lang="hu-HU" sz="2600" dirty="0"/>
          </a:p>
          <a:p>
            <a:pPr marL="0" indent="0">
              <a:buNone/>
            </a:pPr>
            <a:r>
              <a:rPr lang="hu-HU" sz="2600" dirty="0" smtClean="0"/>
              <a:t>↔	</a:t>
            </a:r>
            <a:r>
              <a:rPr lang="hu-HU" sz="2600" dirty="0" err="1" smtClean="0"/>
              <a:t>Namhafte</a:t>
            </a:r>
            <a:r>
              <a:rPr lang="hu-HU" sz="2600" dirty="0" smtClean="0"/>
              <a:t> </a:t>
            </a:r>
            <a:r>
              <a:rPr lang="hu-HU" sz="2600" dirty="0" err="1" smtClean="0"/>
              <a:t>Künstler</a:t>
            </a:r>
            <a:endParaRPr lang="hu-HU" sz="2600" dirty="0" smtClean="0"/>
          </a:p>
          <a:p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8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38200" y="1181099"/>
            <a:ext cx="10515600" cy="1325563"/>
          </a:xfrm>
        </p:spPr>
        <p:txBody>
          <a:bodyPr/>
          <a:lstStyle/>
          <a:p>
            <a:pPr algn="ctr"/>
            <a:r>
              <a:rPr lang="hu-HU" b="1" dirty="0" smtClean="0"/>
              <a:t>Der Text</a:t>
            </a:r>
            <a:endParaRPr lang="hu-HU" b="1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hu-HU" b="1" dirty="0" smtClean="0"/>
              <a:t>Text</a:t>
            </a:r>
            <a:r>
              <a:rPr lang="hu-HU" dirty="0" smtClean="0"/>
              <a:t>: </a:t>
            </a:r>
            <a:r>
              <a:rPr lang="hu-HU" dirty="0" err="1" smtClean="0"/>
              <a:t>Bindung</a:t>
            </a:r>
            <a:r>
              <a:rPr lang="hu-HU" dirty="0" smtClean="0"/>
              <a:t> an </a:t>
            </a:r>
            <a:r>
              <a:rPr lang="hu-HU" dirty="0" err="1" smtClean="0"/>
              <a:t>einen</a:t>
            </a:r>
            <a:r>
              <a:rPr lang="hu-HU" dirty="0" smtClean="0"/>
              <a:t> </a:t>
            </a:r>
            <a:r>
              <a:rPr lang="hu-HU" dirty="0" err="1" smtClean="0"/>
              <a:t>bestimmten</a:t>
            </a:r>
            <a:r>
              <a:rPr lang="hu-HU" dirty="0" smtClean="0"/>
              <a:t> </a:t>
            </a:r>
            <a:r>
              <a:rPr lang="hu-HU" dirty="0" err="1" smtClean="0"/>
              <a:t>Wortlaut</a:t>
            </a:r>
            <a:r>
              <a:rPr lang="hu-HU" dirty="0" smtClean="0"/>
              <a:t>, „</a:t>
            </a:r>
            <a:r>
              <a:rPr lang="hu-HU" dirty="0" err="1" smtClean="0"/>
              <a:t>wiederholte</a:t>
            </a:r>
            <a:r>
              <a:rPr lang="hu-HU" dirty="0" smtClean="0"/>
              <a:t> </a:t>
            </a:r>
            <a:r>
              <a:rPr lang="hu-HU" dirty="0" err="1" smtClean="0"/>
              <a:t>oder</a:t>
            </a:r>
            <a:r>
              <a:rPr lang="hu-HU" dirty="0" smtClean="0"/>
              <a:t> </a:t>
            </a:r>
            <a:r>
              <a:rPr lang="hu-HU" dirty="0" err="1" smtClean="0"/>
              <a:t>wiederholbare</a:t>
            </a:r>
            <a:r>
              <a:rPr lang="hu-HU" dirty="0" smtClean="0"/>
              <a:t> </a:t>
            </a:r>
            <a:r>
              <a:rPr lang="hu-HU" dirty="0" err="1" smtClean="0"/>
              <a:t>Nachricht</a:t>
            </a:r>
            <a:r>
              <a:rPr lang="hu-HU" dirty="0" smtClean="0"/>
              <a:t>” </a:t>
            </a:r>
            <a:r>
              <a:rPr lang="hu-HU" sz="1600" dirty="0" smtClean="0"/>
              <a:t>(Assmann 62)</a:t>
            </a:r>
          </a:p>
          <a:p>
            <a:endParaRPr lang="hu-HU" dirty="0" smtClean="0"/>
          </a:p>
          <a:p>
            <a:r>
              <a:rPr lang="hu-HU" b="1" dirty="0" smtClean="0"/>
              <a:t>Text</a:t>
            </a:r>
            <a:r>
              <a:rPr lang="hu-HU" dirty="0" smtClean="0"/>
              <a:t> = </a:t>
            </a:r>
            <a:r>
              <a:rPr lang="hu-HU" dirty="0" err="1" smtClean="0"/>
              <a:t>Bote</a:t>
            </a:r>
            <a:r>
              <a:rPr lang="hu-HU" dirty="0" smtClean="0"/>
              <a:t> </a:t>
            </a:r>
            <a:r>
              <a:rPr lang="hu-HU" dirty="0" err="1" smtClean="0"/>
              <a:t>zwischen</a:t>
            </a:r>
            <a:r>
              <a:rPr lang="hu-HU" dirty="0" smtClean="0"/>
              <a:t> </a:t>
            </a:r>
            <a:r>
              <a:rPr lang="hu-HU" dirty="0" err="1" smtClean="0"/>
              <a:t>Sender</a:t>
            </a:r>
            <a:r>
              <a:rPr lang="hu-HU" dirty="0" smtClean="0"/>
              <a:t> (</a:t>
            </a:r>
            <a:r>
              <a:rPr lang="hu-HU" dirty="0" err="1" smtClean="0"/>
              <a:t>Autor</a:t>
            </a:r>
            <a:r>
              <a:rPr lang="hu-HU" dirty="0" smtClean="0"/>
              <a:t>) und </a:t>
            </a:r>
            <a:r>
              <a:rPr lang="hu-HU" dirty="0" err="1" smtClean="0"/>
              <a:t>Empfänger</a:t>
            </a:r>
            <a:r>
              <a:rPr lang="hu-HU" dirty="0" smtClean="0"/>
              <a:t> (</a:t>
            </a:r>
            <a:r>
              <a:rPr lang="hu-HU" dirty="0" err="1" smtClean="0"/>
              <a:t>Leser</a:t>
            </a:r>
            <a:r>
              <a:rPr lang="hu-HU" dirty="0" smtClean="0"/>
              <a:t> etc.)</a:t>
            </a:r>
          </a:p>
          <a:p>
            <a:endParaRPr lang="hu-HU" b="1" dirty="0" smtClean="0"/>
          </a:p>
          <a:p>
            <a:r>
              <a:rPr lang="hu-HU" b="1" dirty="0" err="1" smtClean="0"/>
              <a:t>Literatur</a:t>
            </a:r>
            <a:r>
              <a:rPr lang="hu-HU" b="1" dirty="0" smtClean="0"/>
              <a:t>,</a:t>
            </a:r>
            <a:r>
              <a:rPr lang="hu-HU" dirty="0" smtClean="0"/>
              <a:t> die </a:t>
            </a:r>
            <a:r>
              <a:rPr lang="hu-HU" dirty="0" err="1" smtClean="0"/>
              <a:t>nicht</a:t>
            </a:r>
            <a:r>
              <a:rPr lang="hu-HU" dirty="0" smtClean="0"/>
              <a:t> </a:t>
            </a:r>
            <a:r>
              <a:rPr lang="hu-HU" dirty="0" err="1" smtClean="0"/>
              <a:t>auf</a:t>
            </a:r>
            <a:r>
              <a:rPr lang="hu-HU" dirty="0" smtClean="0"/>
              <a:t> </a:t>
            </a:r>
            <a:r>
              <a:rPr lang="hu-HU" dirty="0" err="1" smtClean="0"/>
              <a:t>Referenz</a:t>
            </a:r>
            <a:r>
              <a:rPr lang="hu-HU" dirty="0" smtClean="0"/>
              <a:t> in der </a:t>
            </a:r>
            <a:r>
              <a:rPr lang="hu-HU" dirty="0" err="1" smtClean="0"/>
              <a:t>Wirklichkeit</a:t>
            </a:r>
            <a:r>
              <a:rPr lang="hu-HU" dirty="0" smtClean="0"/>
              <a:t> </a:t>
            </a:r>
            <a:r>
              <a:rPr lang="hu-HU" dirty="0" err="1" smtClean="0"/>
              <a:t>beschränkt</a:t>
            </a:r>
            <a:r>
              <a:rPr lang="hu-HU" dirty="0" smtClean="0"/>
              <a:t> </a:t>
            </a:r>
            <a:r>
              <a:rPr lang="hu-HU" dirty="0" err="1" smtClean="0"/>
              <a:t>ist</a:t>
            </a:r>
            <a:r>
              <a:rPr lang="hu-HU" dirty="0" smtClean="0"/>
              <a:t>, </a:t>
            </a:r>
            <a:r>
              <a:rPr lang="hu-HU" dirty="0" err="1" smtClean="0"/>
              <a:t>kann</a:t>
            </a:r>
            <a:r>
              <a:rPr lang="hu-HU" dirty="0" smtClean="0"/>
              <a:t> </a:t>
            </a:r>
            <a:r>
              <a:rPr lang="hu-HU" dirty="0" err="1" smtClean="0"/>
              <a:t>unter</a:t>
            </a:r>
            <a:r>
              <a:rPr lang="hu-HU" dirty="0" smtClean="0"/>
              <a:t> </a:t>
            </a:r>
            <a:r>
              <a:rPr lang="hu-HU" dirty="0" err="1" smtClean="0"/>
              <a:t>historisch</a:t>
            </a:r>
            <a:r>
              <a:rPr lang="hu-HU" dirty="0" smtClean="0"/>
              <a:t> </a:t>
            </a:r>
            <a:r>
              <a:rPr lang="hu-HU" dirty="0" err="1" smtClean="0"/>
              <a:t>veränderten</a:t>
            </a:r>
            <a:r>
              <a:rPr lang="hu-HU" dirty="0" smtClean="0"/>
              <a:t> </a:t>
            </a:r>
            <a:r>
              <a:rPr lang="hu-HU" dirty="0" err="1" smtClean="0"/>
              <a:t>Umständen</a:t>
            </a:r>
            <a:r>
              <a:rPr lang="hu-HU" dirty="0" smtClean="0"/>
              <a:t> </a:t>
            </a:r>
            <a:r>
              <a:rPr lang="hu-HU" dirty="0" err="1" smtClean="0"/>
              <a:t>immer</a:t>
            </a:r>
            <a:r>
              <a:rPr lang="hu-HU" dirty="0" smtClean="0"/>
              <a:t> </a:t>
            </a:r>
            <a:r>
              <a:rPr lang="hu-HU" dirty="0" err="1" smtClean="0"/>
              <a:t>wieder</a:t>
            </a:r>
            <a:r>
              <a:rPr lang="hu-HU" dirty="0" smtClean="0"/>
              <a:t> </a:t>
            </a:r>
            <a:r>
              <a:rPr lang="hu-HU" dirty="0" err="1" smtClean="0"/>
              <a:t>aufgenommen</a:t>
            </a:r>
            <a:r>
              <a:rPr lang="hu-HU" dirty="0" smtClean="0"/>
              <a:t> </a:t>
            </a:r>
            <a:r>
              <a:rPr lang="hu-HU" dirty="0" err="1" smtClean="0"/>
              <a:t>werden</a:t>
            </a:r>
            <a:r>
              <a:rPr lang="hu-HU" dirty="0" smtClean="0"/>
              <a:t> (</a:t>
            </a:r>
            <a:r>
              <a:rPr lang="hu-HU" dirty="0" err="1" smtClean="0"/>
              <a:t>z.B</a:t>
            </a:r>
            <a:r>
              <a:rPr lang="hu-HU" dirty="0" smtClean="0"/>
              <a:t>. Shakespeare, Goethe etc.)</a:t>
            </a:r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C47F-AB50-42BA-BAF2-B9C915AEF51D}" type="slidenum">
              <a:rPr lang="hu-HU" smtClean="0"/>
              <a:t>9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1364</Words>
  <Application>Microsoft Office PowerPoint</Application>
  <PresentationFormat>Szélesvásznú</PresentationFormat>
  <Paragraphs>175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Office-téma</vt:lpstr>
      <vt:lpstr>   Géza Horváth  Einführung in die Kulturwissenschaft IV. </vt:lpstr>
      <vt:lpstr>MEDIEN </vt:lpstr>
      <vt:lpstr>Was ist das „Medium”?</vt:lpstr>
      <vt:lpstr>PowerPoint-bemutató</vt:lpstr>
      <vt:lpstr>Kenneth Burke’s vier Stufen des Zeichengebrauchs</vt:lpstr>
      <vt:lpstr>Mündlichkeit – Schriftlichkeit</vt:lpstr>
      <vt:lpstr>PowerPoint-bemutató</vt:lpstr>
      <vt:lpstr> Mündlichkeit   Schriftlichkeit</vt:lpstr>
      <vt:lpstr>Der Text</vt:lpstr>
      <vt:lpstr>Schriftträger und Buchformate</vt:lpstr>
      <vt:lpstr>Tontafel und ausgerollte Papyrus-Schriftrollen aus dem alten Ägypten (Papyrusmuseum, Wien)</vt:lpstr>
      <vt:lpstr>PowerPoint-bemutató</vt:lpstr>
      <vt:lpstr>Codex Manesse / Manessiche Liederhandschrift</vt:lpstr>
      <vt:lpstr>Die Gutenberg-Bibel (1452-54) Text: Latein, die Typographie ahnt die Handschrift der Kodices nach</vt:lpstr>
      <vt:lpstr>Die ersten beiden Seiten des Chronica Hungarorum v. János Thúróczy 1488 Augsburg</vt:lpstr>
      <vt:lpstr>Rechner und Computer</vt:lpstr>
      <vt:lpstr>PowerPoint-bemutató</vt:lpstr>
      <vt:lpstr>Der Tod des Autors – Triumph der Schrift</vt:lpstr>
      <vt:lpstr>Text und Bild</vt:lpstr>
      <vt:lpstr>Verknüpfung von Text und Bild</vt:lpstr>
      <vt:lpstr>Paragone – „Wettstreit der Künste” Renaissance, Frühbarock</vt:lpstr>
      <vt:lpstr>Lessing: Laookon oder über die Grenzen der Malerei und der Poesie (1766)</vt:lpstr>
      <vt:lpstr>Der „iconic turn’ – ikonische Wende um 2000 W.J.T. Mitchell  Ende der Gutenberg-Galaxy?</vt:lpstr>
      <vt:lpstr>Bilder im Text – TV – virtuelle Zeiten und Räume im Internet-Zeitalter</vt:lpstr>
      <vt:lpstr>Intermedialität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in die Kulturwissenschaft IV.</dc:title>
  <dc:creator>Geza</dc:creator>
  <cp:lastModifiedBy>HG</cp:lastModifiedBy>
  <cp:revision>145</cp:revision>
  <cp:lastPrinted>2018-03-23T08:26:36Z</cp:lastPrinted>
  <dcterms:created xsi:type="dcterms:W3CDTF">2017-01-27T13:34:05Z</dcterms:created>
  <dcterms:modified xsi:type="dcterms:W3CDTF">2023-08-30T10:01:19Z</dcterms:modified>
</cp:coreProperties>
</file>