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64" r:id="rId4"/>
    <p:sldId id="265" r:id="rId5"/>
    <p:sldId id="281" r:id="rId6"/>
    <p:sldId id="282" r:id="rId7"/>
    <p:sldId id="257" r:id="rId8"/>
    <p:sldId id="258" r:id="rId9"/>
    <p:sldId id="266" r:id="rId10"/>
    <p:sldId id="285" r:id="rId11"/>
    <p:sldId id="286" r:id="rId12"/>
    <p:sldId id="267" r:id="rId13"/>
    <p:sldId id="259" r:id="rId14"/>
    <p:sldId id="268" r:id="rId15"/>
    <p:sldId id="269" r:id="rId16"/>
    <p:sldId id="270" r:id="rId17"/>
    <p:sldId id="272" r:id="rId18"/>
    <p:sldId id="271" r:id="rId19"/>
    <p:sldId id="273" r:id="rId20"/>
    <p:sldId id="260" r:id="rId21"/>
    <p:sldId id="274" r:id="rId22"/>
    <p:sldId id="287" r:id="rId23"/>
    <p:sldId id="276" r:id="rId24"/>
    <p:sldId id="275" r:id="rId25"/>
    <p:sldId id="262" r:id="rId26"/>
    <p:sldId id="289" r:id="rId27"/>
    <p:sldId id="288" r:id="rId28"/>
    <p:sldId id="263" r:id="rId29"/>
    <p:sldId id="277" r:id="rId30"/>
    <p:sldId id="290" r:id="rId31"/>
    <p:sldId id="278" r:id="rId32"/>
    <p:sldId id="279" r:id="rId33"/>
    <p:sldId id="280" r:id="rId3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8" d="100"/>
          <a:sy n="78" d="100"/>
        </p:scale>
        <p:origin x="126" y="6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DFB2858C-0A89-41BA-BDF0-50DAAE6B3527}"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B7FFD87-19B7-4D41-9E9E-4E56F5AA06EB}" type="slidenum">
              <a:rPr lang="hu-HU" smtClean="0"/>
              <a:t>‹#›</a:t>
            </a:fld>
            <a:endParaRPr lang="hu-HU"/>
          </a:p>
        </p:txBody>
      </p:sp>
    </p:spTree>
    <p:extLst>
      <p:ext uri="{BB962C8B-B14F-4D97-AF65-F5344CB8AC3E}">
        <p14:creationId xmlns:p14="http://schemas.microsoft.com/office/powerpoint/2010/main" val="52046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FB2858C-0A89-41BA-BDF0-50DAAE6B3527}"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B7FFD87-19B7-4D41-9E9E-4E56F5AA06EB}" type="slidenum">
              <a:rPr lang="hu-HU" smtClean="0"/>
              <a:t>‹#›</a:t>
            </a:fld>
            <a:endParaRPr lang="hu-HU"/>
          </a:p>
        </p:txBody>
      </p:sp>
    </p:spTree>
    <p:extLst>
      <p:ext uri="{BB962C8B-B14F-4D97-AF65-F5344CB8AC3E}">
        <p14:creationId xmlns:p14="http://schemas.microsoft.com/office/powerpoint/2010/main" val="319685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FB2858C-0A89-41BA-BDF0-50DAAE6B3527}"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B7FFD87-19B7-4D41-9E9E-4E56F5AA06EB}" type="slidenum">
              <a:rPr lang="hu-HU" smtClean="0"/>
              <a:t>‹#›</a:t>
            </a:fld>
            <a:endParaRPr lang="hu-HU"/>
          </a:p>
        </p:txBody>
      </p:sp>
    </p:spTree>
    <p:extLst>
      <p:ext uri="{BB962C8B-B14F-4D97-AF65-F5344CB8AC3E}">
        <p14:creationId xmlns:p14="http://schemas.microsoft.com/office/powerpoint/2010/main" val="135231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FB2858C-0A89-41BA-BDF0-50DAAE6B3527}"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B7FFD87-19B7-4D41-9E9E-4E56F5AA06EB}" type="slidenum">
              <a:rPr lang="hu-HU" smtClean="0"/>
              <a:t>‹#›</a:t>
            </a:fld>
            <a:endParaRPr lang="hu-HU"/>
          </a:p>
        </p:txBody>
      </p:sp>
    </p:spTree>
    <p:extLst>
      <p:ext uri="{BB962C8B-B14F-4D97-AF65-F5344CB8AC3E}">
        <p14:creationId xmlns:p14="http://schemas.microsoft.com/office/powerpoint/2010/main" val="300352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DFB2858C-0A89-41BA-BDF0-50DAAE6B3527}"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B7FFD87-19B7-4D41-9E9E-4E56F5AA06EB}" type="slidenum">
              <a:rPr lang="hu-HU" smtClean="0"/>
              <a:t>‹#›</a:t>
            </a:fld>
            <a:endParaRPr lang="hu-HU"/>
          </a:p>
        </p:txBody>
      </p:sp>
    </p:spTree>
    <p:extLst>
      <p:ext uri="{BB962C8B-B14F-4D97-AF65-F5344CB8AC3E}">
        <p14:creationId xmlns:p14="http://schemas.microsoft.com/office/powerpoint/2010/main" val="159908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DFB2858C-0A89-41BA-BDF0-50DAAE6B3527}"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B7FFD87-19B7-4D41-9E9E-4E56F5AA06EB}" type="slidenum">
              <a:rPr lang="hu-HU" smtClean="0"/>
              <a:t>‹#›</a:t>
            </a:fld>
            <a:endParaRPr lang="hu-HU"/>
          </a:p>
        </p:txBody>
      </p:sp>
    </p:spTree>
    <p:extLst>
      <p:ext uri="{BB962C8B-B14F-4D97-AF65-F5344CB8AC3E}">
        <p14:creationId xmlns:p14="http://schemas.microsoft.com/office/powerpoint/2010/main" val="42659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DFB2858C-0A89-41BA-BDF0-50DAAE6B3527}" type="datetimeFigureOut">
              <a:rPr lang="hu-HU" smtClean="0"/>
              <a:t>2023. 08. 29.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B7FFD87-19B7-4D41-9E9E-4E56F5AA06EB}" type="slidenum">
              <a:rPr lang="hu-HU" smtClean="0"/>
              <a:t>‹#›</a:t>
            </a:fld>
            <a:endParaRPr lang="hu-HU"/>
          </a:p>
        </p:txBody>
      </p:sp>
    </p:spTree>
    <p:extLst>
      <p:ext uri="{BB962C8B-B14F-4D97-AF65-F5344CB8AC3E}">
        <p14:creationId xmlns:p14="http://schemas.microsoft.com/office/powerpoint/2010/main" val="11583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DFB2858C-0A89-41BA-BDF0-50DAAE6B3527}" type="datetimeFigureOut">
              <a:rPr lang="hu-HU" smtClean="0"/>
              <a:t>2023. 08. 29.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B7FFD87-19B7-4D41-9E9E-4E56F5AA06EB}" type="slidenum">
              <a:rPr lang="hu-HU" smtClean="0"/>
              <a:t>‹#›</a:t>
            </a:fld>
            <a:endParaRPr lang="hu-HU"/>
          </a:p>
        </p:txBody>
      </p:sp>
    </p:spTree>
    <p:extLst>
      <p:ext uri="{BB962C8B-B14F-4D97-AF65-F5344CB8AC3E}">
        <p14:creationId xmlns:p14="http://schemas.microsoft.com/office/powerpoint/2010/main" val="58588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DFB2858C-0A89-41BA-BDF0-50DAAE6B3527}" type="datetimeFigureOut">
              <a:rPr lang="hu-HU" smtClean="0"/>
              <a:t>2023. 08. 29.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B7FFD87-19B7-4D41-9E9E-4E56F5AA06EB}" type="slidenum">
              <a:rPr lang="hu-HU" smtClean="0"/>
              <a:t>‹#›</a:t>
            </a:fld>
            <a:endParaRPr lang="hu-HU"/>
          </a:p>
        </p:txBody>
      </p:sp>
    </p:spTree>
    <p:extLst>
      <p:ext uri="{BB962C8B-B14F-4D97-AF65-F5344CB8AC3E}">
        <p14:creationId xmlns:p14="http://schemas.microsoft.com/office/powerpoint/2010/main" val="259286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DFB2858C-0A89-41BA-BDF0-50DAAE6B3527}"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B7FFD87-19B7-4D41-9E9E-4E56F5AA06EB}" type="slidenum">
              <a:rPr lang="hu-HU" smtClean="0"/>
              <a:t>‹#›</a:t>
            </a:fld>
            <a:endParaRPr lang="hu-HU"/>
          </a:p>
        </p:txBody>
      </p:sp>
    </p:spTree>
    <p:extLst>
      <p:ext uri="{BB962C8B-B14F-4D97-AF65-F5344CB8AC3E}">
        <p14:creationId xmlns:p14="http://schemas.microsoft.com/office/powerpoint/2010/main" val="200074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DFB2858C-0A89-41BA-BDF0-50DAAE6B3527}"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B7FFD87-19B7-4D41-9E9E-4E56F5AA06EB}" type="slidenum">
              <a:rPr lang="hu-HU" smtClean="0"/>
              <a:t>‹#›</a:t>
            </a:fld>
            <a:endParaRPr lang="hu-HU"/>
          </a:p>
        </p:txBody>
      </p:sp>
    </p:spTree>
    <p:extLst>
      <p:ext uri="{BB962C8B-B14F-4D97-AF65-F5344CB8AC3E}">
        <p14:creationId xmlns:p14="http://schemas.microsoft.com/office/powerpoint/2010/main" val="52168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2858C-0A89-41BA-BDF0-50DAAE6B3527}" type="datetimeFigureOut">
              <a:rPr lang="hu-HU" smtClean="0"/>
              <a:t>2023. 08. 29.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FFD87-19B7-4D41-9E9E-4E56F5AA06EB}" type="slidenum">
              <a:rPr lang="hu-HU" smtClean="0"/>
              <a:t>‹#›</a:t>
            </a:fld>
            <a:endParaRPr lang="hu-HU"/>
          </a:p>
        </p:txBody>
      </p:sp>
    </p:spTree>
    <p:extLst>
      <p:ext uri="{BB962C8B-B14F-4D97-AF65-F5344CB8AC3E}">
        <p14:creationId xmlns:p14="http://schemas.microsoft.com/office/powerpoint/2010/main" val="389462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30056" y="1903760"/>
            <a:ext cx="9144000" cy="4689306"/>
          </a:xfrm>
        </p:spPr>
        <p:txBody>
          <a:bodyPr>
            <a:normAutofit fontScale="90000"/>
          </a:bodyPr>
          <a:lstStyle/>
          <a:p>
            <a:r>
              <a:rPr lang="hu-HU" b="1" dirty="0" smtClean="0"/>
              <a:t/>
            </a:r>
            <a:br>
              <a:rPr lang="hu-HU" b="1" dirty="0" smtClean="0"/>
            </a:br>
            <a:r>
              <a:rPr lang="hu-HU" b="1" dirty="0" smtClean="0"/>
              <a:t/>
            </a:r>
            <a:br>
              <a:rPr lang="hu-HU" b="1" dirty="0" smtClean="0"/>
            </a:br>
            <a:r>
              <a:rPr lang="hu-HU" b="1" dirty="0"/>
              <a:t/>
            </a:r>
            <a:br>
              <a:rPr lang="hu-HU" b="1" dirty="0"/>
            </a:br>
            <a:r>
              <a:rPr lang="hu-HU" b="1" dirty="0" smtClean="0"/>
              <a:t/>
            </a:r>
            <a:br>
              <a:rPr lang="hu-HU" b="1" dirty="0" smtClean="0"/>
            </a:br>
            <a:r>
              <a:rPr lang="hu-HU" b="1" dirty="0"/>
              <a:t/>
            </a:r>
            <a:br>
              <a:rPr lang="hu-HU" b="1" dirty="0"/>
            </a:br>
            <a:r>
              <a:rPr lang="hu-HU" sz="5300" b="1" dirty="0" smtClean="0"/>
              <a:t>Géza Horváth</a:t>
            </a:r>
            <a:r>
              <a:rPr lang="hu-HU" sz="5300" b="1" dirty="0" smtClean="0">
                <a:solidFill>
                  <a:srgbClr val="C00000"/>
                </a:solidFill>
              </a:rPr>
              <a:t/>
            </a:r>
            <a:br>
              <a:rPr lang="hu-HU" sz="5300" b="1" dirty="0" smtClean="0">
                <a:solidFill>
                  <a:srgbClr val="C00000"/>
                </a:solidFill>
              </a:rPr>
            </a:br>
            <a:r>
              <a:rPr lang="hu-HU" sz="5300" b="1" dirty="0" smtClean="0">
                <a:solidFill>
                  <a:srgbClr val="C00000"/>
                </a:solidFill>
              </a:rPr>
              <a:t/>
            </a:r>
            <a:br>
              <a:rPr lang="hu-HU" sz="5300" b="1" dirty="0" smtClean="0">
                <a:solidFill>
                  <a:srgbClr val="C00000"/>
                </a:solidFill>
              </a:rPr>
            </a:br>
            <a:r>
              <a:rPr lang="hu-HU" sz="5300" b="1" i="1" dirty="0" err="1" smtClean="0"/>
              <a:t>Geschichte</a:t>
            </a:r>
            <a:r>
              <a:rPr lang="hu-HU" sz="5300" b="1" i="1" dirty="0" smtClean="0"/>
              <a:t> der </a:t>
            </a:r>
            <a:r>
              <a:rPr lang="hu-HU" sz="5300" b="1" i="1" dirty="0" err="1" smtClean="0"/>
              <a:t>deutschen</a:t>
            </a:r>
            <a:r>
              <a:rPr lang="hu-HU" sz="5300" b="1" i="1" dirty="0" smtClean="0"/>
              <a:t> </a:t>
            </a:r>
            <a:r>
              <a:rPr lang="hu-HU" sz="5300" b="1" i="1" dirty="0" err="1" smtClean="0"/>
              <a:t>Literatur</a:t>
            </a:r>
            <a:r>
              <a:rPr lang="hu-HU" sz="5300" b="1" i="1" dirty="0" smtClean="0"/>
              <a:t> von der Romantik </a:t>
            </a:r>
            <a:r>
              <a:rPr lang="hu-HU" sz="5300" b="1" i="1" dirty="0" err="1" smtClean="0"/>
              <a:t>bis</a:t>
            </a:r>
            <a:r>
              <a:rPr lang="hu-HU" sz="5300" b="1" i="1" dirty="0" smtClean="0"/>
              <a:t> </a:t>
            </a:r>
            <a:r>
              <a:rPr lang="hu-HU" sz="5300" b="1" i="1" dirty="0" err="1" smtClean="0"/>
              <a:t>zum</a:t>
            </a:r>
            <a:r>
              <a:rPr lang="hu-HU" sz="5300" b="1" i="1" dirty="0"/>
              <a:t/>
            </a:r>
            <a:br>
              <a:rPr lang="hu-HU" sz="5300" b="1" i="1" dirty="0"/>
            </a:br>
            <a:r>
              <a:rPr lang="hu-HU" sz="5300" b="1" i="1" dirty="0" smtClean="0"/>
              <a:t>Fin de </a:t>
            </a:r>
            <a:r>
              <a:rPr lang="hu-HU" sz="5300" b="1" i="1" dirty="0" err="1" smtClean="0"/>
              <a:t>Siècle</a:t>
            </a:r>
            <a:r>
              <a:rPr lang="hu-HU" sz="5300" b="1" i="1" dirty="0" smtClean="0"/>
              <a:t/>
            </a:r>
            <a:br>
              <a:rPr lang="hu-HU" sz="5300" b="1" i="1" dirty="0" smtClean="0"/>
            </a:br>
            <a:r>
              <a:rPr lang="hu-HU" sz="5300" b="1" i="1" dirty="0" smtClean="0"/>
              <a:t>IV.</a:t>
            </a:r>
            <a:br>
              <a:rPr lang="hu-HU" sz="5300" b="1" i="1" dirty="0" smtClean="0"/>
            </a:br>
            <a:endParaRPr lang="hu-HU" sz="5300" b="1"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4880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95068" y="1219140"/>
            <a:ext cx="10515600" cy="1325563"/>
          </a:xfrm>
        </p:spPr>
        <p:txBody>
          <a:bodyPr/>
          <a:lstStyle/>
          <a:p>
            <a:pPr algn="ctr"/>
            <a:r>
              <a:rPr lang="hu-HU" b="1" dirty="0" smtClean="0"/>
              <a:t>Die </a:t>
            </a:r>
            <a:r>
              <a:rPr lang="hu-HU" b="1" dirty="0" err="1" smtClean="0"/>
              <a:t>Novelle</a:t>
            </a:r>
            <a:endParaRPr lang="hu-HU" b="1" dirty="0"/>
          </a:p>
        </p:txBody>
      </p:sp>
      <p:sp>
        <p:nvSpPr>
          <p:cNvPr id="3" name="Tartalom helye 2"/>
          <p:cNvSpPr>
            <a:spLocks noGrp="1"/>
          </p:cNvSpPr>
          <p:nvPr>
            <p:ph idx="1"/>
          </p:nvPr>
        </p:nvSpPr>
        <p:spPr>
          <a:xfrm>
            <a:off x="795068" y="2679640"/>
            <a:ext cx="10515600" cy="4351338"/>
          </a:xfrm>
        </p:spPr>
        <p:txBody>
          <a:bodyPr/>
          <a:lstStyle/>
          <a:p>
            <a:pPr>
              <a:lnSpc>
                <a:spcPct val="100000"/>
              </a:lnSpc>
            </a:pPr>
            <a:r>
              <a:rPr lang="hu-HU" dirty="0"/>
              <a:t>Nach </a:t>
            </a:r>
            <a:r>
              <a:rPr lang="hu-HU" b="1" dirty="0"/>
              <a:t>Goethe</a:t>
            </a:r>
            <a:r>
              <a:rPr lang="hu-HU" dirty="0"/>
              <a:t> </a:t>
            </a:r>
            <a:r>
              <a:rPr lang="hu-HU" dirty="0" err="1"/>
              <a:t>ist</a:t>
            </a:r>
            <a:r>
              <a:rPr lang="hu-HU" dirty="0"/>
              <a:t> in der </a:t>
            </a:r>
            <a:r>
              <a:rPr lang="hu-HU" dirty="0" err="1"/>
              <a:t>Novelle</a:t>
            </a:r>
            <a:r>
              <a:rPr lang="hu-HU" dirty="0"/>
              <a:t> von </a:t>
            </a:r>
            <a:r>
              <a:rPr lang="hu-HU" dirty="0" err="1"/>
              <a:t>einem</a:t>
            </a:r>
            <a:r>
              <a:rPr lang="hu-HU" dirty="0"/>
              <a:t> „</a:t>
            </a:r>
            <a:r>
              <a:rPr lang="hu-HU" b="1" i="1" dirty="0" err="1"/>
              <a:t>seltsamen</a:t>
            </a:r>
            <a:r>
              <a:rPr lang="hu-HU" b="1" i="1" dirty="0"/>
              <a:t>, </a:t>
            </a:r>
            <a:r>
              <a:rPr lang="hu-HU" b="1" i="1" dirty="0" err="1"/>
              <a:t>unerhörten</a:t>
            </a:r>
            <a:r>
              <a:rPr lang="de-DE" b="1" i="1" dirty="0"/>
              <a:t> </a:t>
            </a:r>
            <a:r>
              <a:rPr lang="hu-HU" b="1" i="1" dirty="0" err="1"/>
              <a:t>Ereignis</a:t>
            </a:r>
            <a:r>
              <a:rPr lang="hu-HU" dirty="0"/>
              <a:t>” </a:t>
            </a:r>
            <a:r>
              <a:rPr lang="hu-HU" dirty="0" err="1"/>
              <a:t>die</a:t>
            </a:r>
            <a:r>
              <a:rPr lang="hu-HU" dirty="0"/>
              <a:t> </a:t>
            </a:r>
            <a:r>
              <a:rPr lang="hu-HU" dirty="0" err="1"/>
              <a:t>Rede</a:t>
            </a:r>
            <a:r>
              <a:rPr lang="hu-HU" dirty="0"/>
              <a:t>. </a:t>
            </a:r>
            <a:r>
              <a:rPr lang="hu-HU" dirty="0" err="1"/>
              <a:t>Im</a:t>
            </a:r>
            <a:r>
              <a:rPr lang="hu-HU" dirty="0"/>
              <a:t> 19. </a:t>
            </a:r>
            <a:r>
              <a:rPr lang="hu-HU" dirty="0" err="1"/>
              <a:t>Jh</a:t>
            </a:r>
            <a:r>
              <a:rPr lang="hu-HU" dirty="0"/>
              <a:t>. </a:t>
            </a:r>
            <a:r>
              <a:rPr lang="hu-HU" dirty="0" err="1"/>
              <a:t>verlagert</a:t>
            </a:r>
            <a:r>
              <a:rPr lang="hu-HU" dirty="0"/>
              <a:t> </a:t>
            </a:r>
            <a:r>
              <a:rPr lang="hu-HU" dirty="0" err="1"/>
              <a:t>sich</a:t>
            </a:r>
            <a:r>
              <a:rPr lang="hu-HU" dirty="0"/>
              <a:t> </a:t>
            </a:r>
            <a:r>
              <a:rPr lang="hu-HU" dirty="0" err="1"/>
              <a:t>aber</a:t>
            </a:r>
            <a:r>
              <a:rPr lang="hu-HU" dirty="0"/>
              <a:t> der </a:t>
            </a:r>
            <a:r>
              <a:rPr lang="hu-HU" dirty="0" err="1"/>
              <a:t>Schwerpunkt</a:t>
            </a:r>
            <a:r>
              <a:rPr lang="hu-HU" dirty="0"/>
              <a:t> von der </a:t>
            </a:r>
            <a:r>
              <a:rPr lang="hu-HU" dirty="0" err="1"/>
              <a:t>rätselhaften</a:t>
            </a:r>
            <a:r>
              <a:rPr lang="hu-HU" dirty="0"/>
              <a:t> </a:t>
            </a:r>
            <a:r>
              <a:rPr lang="hu-HU" dirty="0" err="1"/>
              <a:t>Begebenheit</a:t>
            </a:r>
            <a:r>
              <a:rPr lang="hu-HU" dirty="0"/>
              <a:t> </a:t>
            </a:r>
            <a:r>
              <a:rPr lang="hu-HU" dirty="0" err="1"/>
              <a:t>hin</a:t>
            </a:r>
            <a:r>
              <a:rPr lang="hu-HU" dirty="0"/>
              <a:t> </a:t>
            </a:r>
            <a:r>
              <a:rPr lang="hu-HU" dirty="0" err="1"/>
              <a:t>zum</a:t>
            </a:r>
            <a:r>
              <a:rPr lang="hu-HU" dirty="0"/>
              <a:t> „</a:t>
            </a:r>
            <a:r>
              <a:rPr lang="de-DE" dirty="0"/>
              <a:t>psychologisch besonderen Charakter, seiner inneren seelischen Bewegung und seinem Geschick</a:t>
            </a:r>
            <a:r>
              <a:rPr lang="hu-HU" dirty="0"/>
              <a:t>.</a:t>
            </a:r>
            <a:r>
              <a:rPr lang="de-DE" dirty="0"/>
              <a:t>“</a:t>
            </a:r>
            <a:r>
              <a:rPr lang="hu-HU" dirty="0"/>
              <a:t> </a:t>
            </a:r>
            <a:r>
              <a:rPr lang="hu-HU" sz="2400" dirty="0"/>
              <a:t>(Fritz Martini)</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7615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0947" y="1452054"/>
            <a:ext cx="10515600" cy="1325563"/>
          </a:xfrm>
        </p:spPr>
        <p:txBody>
          <a:bodyPr/>
          <a:lstStyle/>
          <a:p>
            <a:pPr algn="ctr"/>
            <a:r>
              <a:rPr lang="hu-HU" b="1" dirty="0" smtClean="0"/>
              <a:t>Die </a:t>
            </a:r>
            <a:r>
              <a:rPr lang="hu-HU" b="1" dirty="0" err="1" smtClean="0"/>
              <a:t>Novelle</a:t>
            </a:r>
            <a:endParaRPr lang="hu-HU" b="1" dirty="0"/>
          </a:p>
        </p:txBody>
      </p:sp>
      <p:sp>
        <p:nvSpPr>
          <p:cNvPr id="3" name="Tartalom helye 2"/>
          <p:cNvSpPr>
            <a:spLocks noGrp="1"/>
          </p:cNvSpPr>
          <p:nvPr>
            <p:ph idx="1"/>
          </p:nvPr>
        </p:nvSpPr>
        <p:spPr>
          <a:xfrm>
            <a:off x="820947" y="2912554"/>
            <a:ext cx="10515600" cy="4351338"/>
          </a:xfrm>
        </p:spPr>
        <p:txBody>
          <a:bodyPr/>
          <a:lstStyle/>
          <a:p>
            <a:pPr>
              <a:lnSpc>
                <a:spcPct val="100000"/>
              </a:lnSpc>
            </a:pPr>
            <a:r>
              <a:rPr lang="hu-HU" dirty="0"/>
              <a:t>Nach </a:t>
            </a:r>
            <a:r>
              <a:rPr lang="hu-HU" b="1" dirty="0"/>
              <a:t>Theodor </a:t>
            </a:r>
            <a:r>
              <a:rPr lang="hu-HU" b="1" dirty="0" err="1"/>
              <a:t>Storm</a:t>
            </a:r>
            <a:r>
              <a:rPr lang="hu-HU" b="1" dirty="0"/>
              <a:t> </a:t>
            </a:r>
            <a:r>
              <a:rPr lang="hu-HU" dirty="0" err="1"/>
              <a:t>ist</a:t>
            </a:r>
            <a:r>
              <a:rPr lang="hu-HU" dirty="0"/>
              <a:t> </a:t>
            </a:r>
            <a:r>
              <a:rPr lang="hu-HU" dirty="0" err="1"/>
              <a:t>die</a:t>
            </a:r>
            <a:r>
              <a:rPr lang="hu-HU" dirty="0"/>
              <a:t> </a:t>
            </a:r>
            <a:r>
              <a:rPr lang="hu-HU" dirty="0" err="1"/>
              <a:t>Novelle</a:t>
            </a:r>
            <a:r>
              <a:rPr lang="hu-HU" dirty="0"/>
              <a:t> </a:t>
            </a:r>
            <a:r>
              <a:rPr lang="hu-HU" dirty="0" err="1"/>
              <a:t>eine</a:t>
            </a:r>
            <a:r>
              <a:rPr lang="hu-HU" dirty="0"/>
              <a:t> </a:t>
            </a:r>
            <a:r>
              <a:rPr lang="hu-HU" dirty="0" err="1"/>
              <a:t>Schwester</a:t>
            </a:r>
            <a:r>
              <a:rPr lang="hu-HU" dirty="0"/>
              <a:t> des </a:t>
            </a:r>
            <a:r>
              <a:rPr lang="hu-HU" dirty="0" err="1"/>
              <a:t>Dramas</a:t>
            </a:r>
            <a:r>
              <a:rPr lang="hu-HU" dirty="0"/>
              <a:t> (</a:t>
            </a:r>
            <a:r>
              <a:rPr lang="hu-HU" dirty="0" err="1"/>
              <a:t>sie</a:t>
            </a:r>
            <a:r>
              <a:rPr lang="hu-HU" dirty="0"/>
              <a:t> </a:t>
            </a:r>
            <a:r>
              <a:rPr lang="hu-HU" dirty="0" err="1"/>
              <a:t>folgt</a:t>
            </a:r>
            <a:r>
              <a:rPr lang="hu-HU" dirty="0"/>
              <a:t> der </a:t>
            </a:r>
            <a:r>
              <a:rPr lang="hu-HU" dirty="0" err="1"/>
              <a:t>Struktur</a:t>
            </a:r>
            <a:r>
              <a:rPr lang="hu-HU" dirty="0"/>
              <a:t> des </a:t>
            </a:r>
            <a:r>
              <a:rPr lang="hu-HU" dirty="0" err="1"/>
              <a:t>klassischen</a:t>
            </a:r>
            <a:r>
              <a:rPr lang="hu-HU" dirty="0"/>
              <a:t> </a:t>
            </a:r>
            <a:r>
              <a:rPr lang="hu-HU" dirty="0" err="1"/>
              <a:t>Dramas</a:t>
            </a:r>
            <a:r>
              <a:rPr lang="hu-HU" dirty="0"/>
              <a:t>: 5 </a:t>
            </a:r>
            <a:r>
              <a:rPr lang="hu-HU" dirty="0" err="1"/>
              <a:t>Kapitel</a:t>
            </a:r>
            <a:r>
              <a:rPr lang="hu-HU" dirty="0"/>
              <a:t> = 5 </a:t>
            </a:r>
            <a:r>
              <a:rPr lang="hu-HU" dirty="0" err="1"/>
              <a:t>Akte</a:t>
            </a:r>
            <a:r>
              <a:rPr lang="hu-HU" dirty="0"/>
              <a:t>, </a:t>
            </a:r>
            <a:r>
              <a:rPr lang="hu-HU" dirty="0" err="1"/>
              <a:t>Konfliktsituation</a:t>
            </a:r>
            <a:r>
              <a:rPr lang="hu-HU" dirty="0"/>
              <a:t>…)</a:t>
            </a:r>
          </a:p>
          <a:p>
            <a:pPr>
              <a:lnSpc>
                <a:spcPct val="100000"/>
              </a:lnSpc>
            </a:pPr>
            <a:endParaRPr lang="hu-HU" dirty="0" smtClean="0"/>
          </a:p>
          <a:p>
            <a:pPr>
              <a:lnSpc>
                <a:spcPct val="100000"/>
              </a:lnSpc>
            </a:pPr>
            <a:r>
              <a:rPr lang="hu-HU" dirty="0" smtClean="0"/>
              <a:t>Nach </a:t>
            </a:r>
            <a:r>
              <a:rPr lang="hu-HU" b="1" dirty="0"/>
              <a:t>Paul </a:t>
            </a:r>
            <a:r>
              <a:rPr lang="hu-HU" b="1" dirty="0" err="1"/>
              <a:t>Heyse</a:t>
            </a:r>
            <a:r>
              <a:rPr lang="hu-HU" dirty="0" err="1"/>
              <a:t>s</a:t>
            </a:r>
            <a:r>
              <a:rPr lang="hu-HU" dirty="0"/>
              <a:t> „</a:t>
            </a:r>
            <a:r>
              <a:rPr lang="hu-HU" dirty="0" err="1"/>
              <a:t>Falkentheorie</a:t>
            </a:r>
            <a:r>
              <a:rPr lang="hu-HU" dirty="0"/>
              <a:t>” (</a:t>
            </a:r>
            <a:r>
              <a:rPr lang="hu-HU" dirty="0" err="1"/>
              <a:t>nach</a:t>
            </a:r>
            <a:r>
              <a:rPr lang="hu-HU" dirty="0"/>
              <a:t> </a:t>
            </a:r>
            <a:r>
              <a:rPr lang="hu-HU" dirty="0" err="1"/>
              <a:t>Boccaccios</a:t>
            </a:r>
            <a:r>
              <a:rPr lang="hu-HU" dirty="0"/>
              <a:t> „</a:t>
            </a:r>
            <a:r>
              <a:rPr lang="de-DE" dirty="0" err="1"/>
              <a:t>Decamerone</a:t>
            </a:r>
            <a:r>
              <a:rPr lang="hu-HU" dirty="0"/>
              <a:t>”, </a:t>
            </a:r>
            <a:r>
              <a:rPr lang="de-DE" dirty="0"/>
              <a:t>9. Novelle des 5. Tages)</a:t>
            </a:r>
            <a:r>
              <a:rPr lang="hu-HU" dirty="0"/>
              <a:t> </a:t>
            </a:r>
            <a:r>
              <a:rPr lang="hu-HU" dirty="0" err="1"/>
              <a:t>ist</a:t>
            </a:r>
            <a:r>
              <a:rPr lang="hu-HU" dirty="0"/>
              <a:t> der „</a:t>
            </a:r>
            <a:r>
              <a:rPr lang="hu-HU" dirty="0" err="1"/>
              <a:t>Falke</a:t>
            </a:r>
            <a:r>
              <a:rPr lang="hu-HU" dirty="0"/>
              <a:t>” (</a:t>
            </a:r>
            <a:r>
              <a:rPr lang="hu-HU" dirty="0" err="1"/>
              <a:t>Dingsymbol</a:t>
            </a:r>
            <a:r>
              <a:rPr lang="hu-HU" dirty="0"/>
              <a:t>) </a:t>
            </a:r>
            <a:r>
              <a:rPr lang="hu-HU" dirty="0" err="1"/>
              <a:t>als</a:t>
            </a:r>
            <a:r>
              <a:rPr lang="hu-HU" dirty="0"/>
              <a:t> </a:t>
            </a:r>
            <a:r>
              <a:rPr lang="hu-HU" dirty="0" err="1"/>
              <a:t>Leitmotiv</a:t>
            </a:r>
            <a:r>
              <a:rPr lang="hu-HU" dirty="0"/>
              <a:t> </a:t>
            </a:r>
            <a:r>
              <a:rPr lang="hu-HU" dirty="0" err="1"/>
              <a:t>einer</a:t>
            </a:r>
            <a:r>
              <a:rPr lang="hu-HU" dirty="0"/>
              <a:t> Novelle.</a:t>
            </a:r>
          </a:p>
          <a:p>
            <a:pPr marL="0" indent="0" algn="ctr">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38633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0" y="1408920"/>
            <a:ext cx="10515600" cy="1325563"/>
          </a:xfrm>
        </p:spPr>
        <p:txBody>
          <a:bodyPr>
            <a:normAutofit fontScale="90000"/>
          </a:bodyPr>
          <a:lstStyle/>
          <a:p>
            <a:pPr algn="ctr"/>
            <a:r>
              <a:rPr lang="hu-HU" b="1" dirty="0" smtClean="0"/>
              <a:t>Die </a:t>
            </a:r>
            <a:r>
              <a:rPr lang="hu-HU" b="1" dirty="0" err="1" smtClean="0"/>
              <a:t>Novelle</a:t>
            </a:r>
            <a:r>
              <a:rPr lang="hu-HU" dirty="0" smtClean="0"/>
              <a:t/>
            </a:r>
            <a:br>
              <a:rPr lang="hu-HU" dirty="0" smtClean="0"/>
            </a:br>
            <a:r>
              <a:rPr lang="hu-HU" sz="3100" dirty="0" err="1"/>
              <a:t>E</a:t>
            </a:r>
            <a:r>
              <a:rPr lang="hu-HU" sz="3100" dirty="0" err="1" smtClean="0"/>
              <a:t>inige</a:t>
            </a:r>
            <a:r>
              <a:rPr lang="hu-HU" sz="3100" dirty="0" smtClean="0"/>
              <a:t> </a:t>
            </a:r>
            <a:r>
              <a:rPr lang="hu-HU" sz="3100" dirty="0" err="1" smtClean="0"/>
              <a:t>wichtige</a:t>
            </a:r>
            <a:r>
              <a:rPr lang="hu-HU" sz="3100" dirty="0" smtClean="0"/>
              <a:t> und (</a:t>
            </a:r>
            <a:r>
              <a:rPr lang="hu-HU" sz="3100" dirty="0" err="1" smtClean="0"/>
              <a:t>welt</a:t>
            </a:r>
            <a:r>
              <a:rPr lang="hu-HU" sz="3100" dirty="0" smtClean="0"/>
              <a:t>)</a:t>
            </a:r>
            <a:r>
              <a:rPr lang="hu-HU" sz="3100" dirty="0" err="1" smtClean="0"/>
              <a:t>bekannte</a:t>
            </a:r>
            <a:r>
              <a:rPr lang="hu-HU" sz="3100" dirty="0" smtClean="0"/>
              <a:t> </a:t>
            </a:r>
            <a:r>
              <a:rPr lang="hu-HU" sz="3100" dirty="0" err="1" smtClean="0"/>
              <a:t>deutsche</a:t>
            </a:r>
            <a:r>
              <a:rPr lang="hu-HU" sz="3100" dirty="0" smtClean="0"/>
              <a:t> Novellen </a:t>
            </a:r>
            <a:r>
              <a:rPr lang="hu-HU" sz="3100" dirty="0" err="1" smtClean="0"/>
              <a:t>im</a:t>
            </a:r>
            <a:r>
              <a:rPr lang="hu-HU" sz="3100" dirty="0" smtClean="0"/>
              <a:t> 19. und am </a:t>
            </a:r>
            <a:r>
              <a:rPr lang="hu-HU" sz="3100" dirty="0" err="1" smtClean="0"/>
              <a:t>Anfang</a:t>
            </a:r>
            <a:r>
              <a:rPr lang="hu-HU" sz="3100" dirty="0" smtClean="0"/>
              <a:t> des 20. </a:t>
            </a:r>
            <a:r>
              <a:rPr lang="hu-HU" sz="3100" dirty="0" err="1" smtClean="0"/>
              <a:t>Jahrhunderts</a:t>
            </a:r>
            <a:endParaRPr lang="hu-HU" sz="3100" dirty="0"/>
          </a:p>
        </p:txBody>
      </p:sp>
      <p:sp>
        <p:nvSpPr>
          <p:cNvPr id="3" name="Tartalom helye 2"/>
          <p:cNvSpPr>
            <a:spLocks noGrp="1"/>
          </p:cNvSpPr>
          <p:nvPr>
            <p:ph sz="half" idx="1"/>
          </p:nvPr>
        </p:nvSpPr>
        <p:spPr>
          <a:xfrm>
            <a:off x="812320" y="2904302"/>
            <a:ext cx="5181600" cy="4014531"/>
          </a:xfrm>
        </p:spPr>
        <p:txBody>
          <a:bodyPr>
            <a:normAutofit fontScale="85000" lnSpcReduction="20000"/>
          </a:bodyPr>
          <a:lstStyle/>
          <a:p>
            <a:r>
              <a:rPr lang="hu-HU" sz="2600" dirty="0" smtClean="0">
                <a:solidFill>
                  <a:srgbClr val="FF0000"/>
                </a:solidFill>
              </a:rPr>
              <a:t>Heinrich von Kleist: </a:t>
            </a:r>
            <a:r>
              <a:rPr lang="hu-HU" sz="2600" i="1" dirty="0" err="1" smtClean="0">
                <a:solidFill>
                  <a:srgbClr val="FF0000"/>
                </a:solidFill>
              </a:rPr>
              <a:t>Das</a:t>
            </a:r>
            <a:r>
              <a:rPr lang="hu-HU" sz="2600" i="1" dirty="0" smtClean="0">
                <a:solidFill>
                  <a:srgbClr val="FF0000"/>
                </a:solidFill>
              </a:rPr>
              <a:t> </a:t>
            </a:r>
            <a:r>
              <a:rPr lang="hu-HU" sz="2600" i="1" dirty="0" err="1">
                <a:solidFill>
                  <a:srgbClr val="FF0000"/>
                </a:solidFill>
              </a:rPr>
              <a:t>E</a:t>
            </a:r>
            <a:r>
              <a:rPr lang="hu-HU" sz="2600" i="1" dirty="0" err="1" smtClean="0">
                <a:solidFill>
                  <a:srgbClr val="FF0000"/>
                </a:solidFill>
              </a:rPr>
              <a:t>rdbeben</a:t>
            </a:r>
            <a:r>
              <a:rPr lang="hu-HU" sz="2600" i="1" dirty="0" smtClean="0">
                <a:solidFill>
                  <a:srgbClr val="FF0000"/>
                </a:solidFill>
              </a:rPr>
              <a:t> in Chili </a:t>
            </a:r>
            <a:r>
              <a:rPr lang="hu-HU" sz="2600" dirty="0" smtClean="0">
                <a:solidFill>
                  <a:srgbClr val="FF0000"/>
                </a:solidFill>
              </a:rPr>
              <a:t>(1807)</a:t>
            </a:r>
          </a:p>
          <a:p>
            <a:r>
              <a:rPr lang="hu-HU" sz="2600" dirty="0" smtClean="0">
                <a:solidFill>
                  <a:srgbClr val="FF0000"/>
                </a:solidFill>
              </a:rPr>
              <a:t>Joseph von </a:t>
            </a:r>
            <a:r>
              <a:rPr lang="hu-HU" sz="2600" dirty="0" err="1" smtClean="0">
                <a:solidFill>
                  <a:srgbClr val="FF0000"/>
                </a:solidFill>
              </a:rPr>
              <a:t>Eichendorff</a:t>
            </a:r>
            <a:r>
              <a:rPr lang="hu-HU" sz="2600" dirty="0" smtClean="0">
                <a:solidFill>
                  <a:srgbClr val="FF0000"/>
                </a:solidFill>
              </a:rPr>
              <a:t>: </a:t>
            </a:r>
            <a:r>
              <a:rPr lang="hu-HU" sz="2600" i="1" dirty="0" err="1" smtClean="0">
                <a:solidFill>
                  <a:srgbClr val="FF0000"/>
                </a:solidFill>
              </a:rPr>
              <a:t>Das</a:t>
            </a:r>
            <a:r>
              <a:rPr lang="hu-HU" sz="2600" i="1" dirty="0" smtClean="0">
                <a:solidFill>
                  <a:srgbClr val="FF0000"/>
                </a:solidFill>
              </a:rPr>
              <a:t> </a:t>
            </a:r>
            <a:r>
              <a:rPr lang="hu-HU" sz="2600" i="1" dirty="0" err="1" smtClean="0">
                <a:solidFill>
                  <a:srgbClr val="FF0000"/>
                </a:solidFill>
              </a:rPr>
              <a:t>Marmorbild</a:t>
            </a:r>
            <a:r>
              <a:rPr lang="hu-HU" sz="2600" i="1" dirty="0" smtClean="0">
                <a:solidFill>
                  <a:srgbClr val="FF0000"/>
                </a:solidFill>
              </a:rPr>
              <a:t> </a:t>
            </a:r>
            <a:r>
              <a:rPr lang="hu-HU" sz="2600" dirty="0" smtClean="0">
                <a:solidFill>
                  <a:srgbClr val="FF0000"/>
                </a:solidFill>
              </a:rPr>
              <a:t>(1818)</a:t>
            </a:r>
          </a:p>
          <a:p>
            <a:r>
              <a:rPr lang="hu-HU" sz="2600" dirty="0" smtClean="0"/>
              <a:t>E.T.A. Hoffmann: </a:t>
            </a:r>
            <a:r>
              <a:rPr lang="hu-HU" sz="2600" i="1" dirty="0" err="1" smtClean="0"/>
              <a:t>Das</a:t>
            </a:r>
            <a:r>
              <a:rPr lang="hu-HU" sz="2600" i="1" dirty="0" smtClean="0"/>
              <a:t> </a:t>
            </a:r>
            <a:r>
              <a:rPr lang="hu-HU" sz="2600" i="1" dirty="0" err="1" smtClean="0"/>
              <a:t>Fräulein</a:t>
            </a:r>
            <a:r>
              <a:rPr lang="hu-HU" sz="2600" i="1" dirty="0" smtClean="0"/>
              <a:t> von </a:t>
            </a:r>
            <a:r>
              <a:rPr lang="hu-HU" sz="2600" i="1" dirty="0" err="1" smtClean="0"/>
              <a:t>Scuderi</a:t>
            </a:r>
            <a:r>
              <a:rPr lang="hu-HU" sz="2600" i="1" dirty="0" smtClean="0"/>
              <a:t> </a:t>
            </a:r>
            <a:r>
              <a:rPr lang="hu-HU" sz="2600" dirty="0" smtClean="0"/>
              <a:t>(1821)</a:t>
            </a:r>
          </a:p>
          <a:p>
            <a:r>
              <a:rPr lang="hu-HU" sz="2600" dirty="0" smtClean="0"/>
              <a:t>Johann Wolfgang von Goethe: </a:t>
            </a:r>
            <a:r>
              <a:rPr lang="hu-HU" sz="2600" i="1" dirty="0" err="1" smtClean="0"/>
              <a:t>Novelle</a:t>
            </a:r>
            <a:r>
              <a:rPr lang="hu-HU" sz="2600" dirty="0" smtClean="0"/>
              <a:t> (1828)</a:t>
            </a:r>
          </a:p>
          <a:p>
            <a:r>
              <a:rPr lang="hu-HU" sz="2600" dirty="0" smtClean="0">
                <a:solidFill>
                  <a:srgbClr val="FF0000"/>
                </a:solidFill>
              </a:rPr>
              <a:t>Eduard </a:t>
            </a:r>
            <a:r>
              <a:rPr lang="hu-HU" sz="2600" dirty="0" err="1" smtClean="0">
                <a:solidFill>
                  <a:srgbClr val="FF0000"/>
                </a:solidFill>
              </a:rPr>
              <a:t>Mörike</a:t>
            </a:r>
            <a:r>
              <a:rPr lang="hu-HU" sz="2600" dirty="0" smtClean="0">
                <a:solidFill>
                  <a:srgbClr val="FF0000"/>
                </a:solidFill>
              </a:rPr>
              <a:t>: </a:t>
            </a:r>
            <a:r>
              <a:rPr lang="hu-HU" sz="2600" i="1" dirty="0" smtClean="0">
                <a:solidFill>
                  <a:srgbClr val="FF0000"/>
                </a:solidFill>
              </a:rPr>
              <a:t>Mozart </a:t>
            </a:r>
            <a:r>
              <a:rPr lang="hu-HU" sz="2600" i="1" dirty="0" err="1" smtClean="0">
                <a:solidFill>
                  <a:srgbClr val="FF0000"/>
                </a:solidFill>
              </a:rPr>
              <a:t>auf</a:t>
            </a:r>
            <a:r>
              <a:rPr lang="hu-HU" sz="2600" i="1" dirty="0" smtClean="0">
                <a:solidFill>
                  <a:srgbClr val="FF0000"/>
                </a:solidFill>
              </a:rPr>
              <a:t> der </a:t>
            </a:r>
            <a:r>
              <a:rPr lang="hu-HU" sz="2600" i="1" dirty="0" err="1" smtClean="0">
                <a:solidFill>
                  <a:srgbClr val="FF0000"/>
                </a:solidFill>
              </a:rPr>
              <a:t>Reise</a:t>
            </a:r>
            <a:r>
              <a:rPr lang="hu-HU" sz="2600" i="1" dirty="0" smtClean="0">
                <a:solidFill>
                  <a:srgbClr val="FF0000"/>
                </a:solidFill>
              </a:rPr>
              <a:t> </a:t>
            </a:r>
            <a:r>
              <a:rPr lang="hu-HU" sz="2600" i="1" dirty="0" err="1" smtClean="0">
                <a:solidFill>
                  <a:srgbClr val="FF0000"/>
                </a:solidFill>
              </a:rPr>
              <a:t>nach</a:t>
            </a:r>
            <a:r>
              <a:rPr lang="hu-HU" sz="2600" i="1" dirty="0" smtClean="0">
                <a:solidFill>
                  <a:srgbClr val="FF0000"/>
                </a:solidFill>
              </a:rPr>
              <a:t> </a:t>
            </a:r>
            <a:r>
              <a:rPr lang="hu-HU" sz="2600" i="1" dirty="0" err="1" smtClean="0">
                <a:solidFill>
                  <a:srgbClr val="FF0000"/>
                </a:solidFill>
              </a:rPr>
              <a:t>Prag</a:t>
            </a:r>
            <a:r>
              <a:rPr lang="hu-HU" sz="2600" i="1" dirty="0" smtClean="0">
                <a:solidFill>
                  <a:srgbClr val="FF0000"/>
                </a:solidFill>
              </a:rPr>
              <a:t> </a:t>
            </a:r>
            <a:r>
              <a:rPr lang="hu-HU" sz="2600" dirty="0" smtClean="0">
                <a:solidFill>
                  <a:srgbClr val="FF0000"/>
                </a:solidFill>
              </a:rPr>
              <a:t>(1856)</a:t>
            </a:r>
          </a:p>
          <a:p>
            <a:r>
              <a:rPr lang="hu-HU" sz="2600" dirty="0" smtClean="0">
                <a:solidFill>
                  <a:srgbClr val="FF0000"/>
                </a:solidFill>
              </a:rPr>
              <a:t>Gottfried Keller: </a:t>
            </a:r>
            <a:r>
              <a:rPr lang="hu-HU" sz="2600" i="1" dirty="0">
                <a:solidFill>
                  <a:srgbClr val="FF0000"/>
                </a:solidFill>
              </a:rPr>
              <a:t>R</a:t>
            </a:r>
            <a:r>
              <a:rPr lang="hu-HU" sz="2600" i="1" dirty="0" smtClean="0">
                <a:solidFill>
                  <a:srgbClr val="FF0000"/>
                </a:solidFill>
              </a:rPr>
              <a:t>omeo und Julia </a:t>
            </a:r>
            <a:r>
              <a:rPr lang="hu-HU" sz="2600" i="1" dirty="0" err="1" smtClean="0">
                <a:solidFill>
                  <a:srgbClr val="FF0000"/>
                </a:solidFill>
              </a:rPr>
              <a:t>auf</a:t>
            </a:r>
            <a:r>
              <a:rPr lang="hu-HU" sz="2600" i="1" dirty="0" smtClean="0">
                <a:solidFill>
                  <a:srgbClr val="FF0000"/>
                </a:solidFill>
              </a:rPr>
              <a:t> </a:t>
            </a:r>
            <a:r>
              <a:rPr lang="hu-HU" sz="2600" i="1" dirty="0" err="1" smtClean="0">
                <a:solidFill>
                  <a:srgbClr val="FF0000"/>
                </a:solidFill>
              </a:rPr>
              <a:t>dem</a:t>
            </a:r>
            <a:r>
              <a:rPr lang="hu-HU" sz="2600" i="1" dirty="0" smtClean="0">
                <a:solidFill>
                  <a:srgbClr val="FF0000"/>
                </a:solidFill>
              </a:rPr>
              <a:t> </a:t>
            </a:r>
            <a:r>
              <a:rPr lang="hu-HU" sz="2600" i="1" dirty="0" err="1" smtClean="0">
                <a:solidFill>
                  <a:srgbClr val="FF0000"/>
                </a:solidFill>
              </a:rPr>
              <a:t>Dorfe</a:t>
            </a:r>
            <a:r>
              <a:rPr lang="hu-HU" sz="2600" i="1" dirty="0" smtClean="0">
                <a:solidFill>
                  <a:srgbClr val="FF0000"/>
                </a:solidFill>
              </a:rPr>
              <a:t> </a:t>
            </a:r>
            <a:r>
              <a:rPr lang="hu-HU" sz="2600" dirty="0" smtClean="0">
                <a:solidFill>
                  <a:srgbClr val="FF0000"/>
                </a:solidFill>
              </a:rPr>
              <a:t>(1856)</a:t>
            </a:r>
          </a:p>
          <a:p>
            <a:endParaRPr lang="hu-HU" sz="2000" dirty="0"/>
          </a:p>
        </p:txBody>
      </p:sp>
      <p:sp>
        <p:nvSpPr>
          <p:cNvPr id="4" name="Tartalom helye 3"/>
          <p:cNvSpPr>
            <a:spLocks noGrp="1"/>
          </p:cNvSpPr>
          <p:nvPr>
            <p:ph sz="half" idx="2"/>
          </p:nvPr>
        </p:nvSpPr>
        <p:spPr>
          <a:xfrm>
            <a:off x="6146320" y="2904302"/>
            <a:ext cx="5181600" cy="4014532"/>
          </a:xfrm>
        </p:spPr>
        <p:txBody>
          <a:bodyPr>
            <a:normAutofit fontScale="85000" lnSpcReduction="20000"/>
          </a:bodyPr>
          <a:lstStyle/>
          <a:p>
            <a:r>
              <a:rPr lang="hu-HU" sz="2600" dirty="0">
                <a:solidFill>
                  <a:srgbClr val="FF0000"/>
                </a:solidFill>
              </a:rPr>
              <a:t>Theodor </a:t>
            </a:r>
            <a:r>
              <a:rPr lang="hu-HU" sz="2600" dirty="0" err="1">
                <a:solidFill>
                  <a:srgbClr val="FF0000"/>
                </a:solidFill>
              </a:rPr>
              <a:t>Fontane</a:t>
            </a:r>
            <a:r>
              <a:rPr lang="hu-HU" sz="2600" dirty="0">
                <a:solidFill>
                  <a:srgbClr val="FF0000"/>
                </a:solidFill>
              </a:rPr>
              <a:t>: </a:t>
            </a:r>
            <a:r>
              <a:rPr lang="hu-HU" sz="2600" i="1" dirty="0" err="1">
                <a:solidFill>
                  <a:srgbClr val="FF0000"/>
                </a:solidFill>
              </a:rPr>
              <a:t>Schach</a:t>
            </a:r>
            <a:r>
              <a:rPr lang="hu-HU" sz="2600" i="1" dirty="0">
                <a:solidFill>
                  <a:srgbClr val="FF0000"/>
                </a:solidFill>
              </a:rPr>
              <a:t> von </a:t>
            </a:r>
            <a:r>
              <a:rPr lang="hu-HU" sz="2600" i="1" dirty="0" err="1">
                <a:solidFill>
                  <a:srgbClr val="FF0000"/>
                </a:solidFill>
              </a:rPr>
              <a:t>Wuthenow</a:t>
            </a:r>
            <a:r>
              <a:rPr lang="hu-HU" sz="2600" i="1" dirty="0">
                <a:solidFill>
                  <a:srgbClr val="FF0000"/>
                </a:solidFill>
              </a:rPr>
              <a:t> </a:t>
            </a:r>
            <a:r>
              <a:rPr lang="hu-HU" sz="2600" dirty="0">
                <a:solidFill>
                  <a:srgbClr val="FF0000"/>
                </a:solidFill>
              </a:rPr>
              <a:t>(1882)</a:t>
            </a:r>
          </a:p>
          <a:p>
            <a:r>
              <a:rPr lang="hu-HU" sz="2600" dirty="0" err="1"/>
              <a:t>Gerhart</a:t>
            </a:r>
            <a:r>
              <a:rPr lang="hu-HU" sz="2600" dirty="0"/>
              <a:t> Hauptmann: </a:t>
            </a:r>
            <a:r>
              <a:rPr lang="hu-HU" sz="2600" i="1" dirty="0" err="1"/>
              <a:t>Bahnwärter</a:t>
            </a:r>
            <a:r>
              <a:rPr lang="hu-HU" sz="2600" i="1" dirty="0"/>
              <a:t> </a:t>
            </a:r>
            <a:r>
              <a:rPr lang="hu-HU" sz="2600" i="1" dirty="0" err="1"/>
              <a:t>Thiel</a:t>
            </a:r>
            <a:r>
              <a:rPr lang="hu-HU" sz="2600" i="1" dirty="0"/>
              <a:t> </a:t>
            </a:r>
            <a:r>
              <a:rPr lang="hu-HU" sz="2600" dirty="0"/>
              <a:t>(1887)</a:t>
            </a:r>
          </a:p>
          <a:p>
            <a:r>
              <a:rPr lang="hu-HU" sz="2600" dirty="0">
                <a:solidFill>
                  <a:srgbClr val="FF0000"/>
                </a:solidFill>
              </a:rPr>
              <a:t>Theodor </a:t>
            </a:r>
            <a:r>
              <a:rPr lang="hu-HU" sz="2600" dirty="0" err="1">
                <a:solidFill>
                  <a:srgbClr val="FF0000"/>
                </a:solidFill>
              </a:rPr>
              <a:t>Storm</a:t>
            </a:r>
            <a:r>
              <a:rPr lang="hu-HU" sz="2600" dirty="0">
                <a:solidFill>
                  <a:srgbClr val="FF0000"/>
                </a:solidFill>
              </a:rPr>
              <a:t>: </a:t>
            </a:r>
            <a:r>
              <a:rPr lang="hu-HU" sz="2600" i="1" dirty="0">
                <a:solidFill>
                  <a:srgbClr val="FF0000"/>
                </a:solidFill>
              </a:rPr>
              <a:t>Der </a:t>
            </a:r>
            <a:r>
              <a:rPr lang="hu-HU" sz="2600" i="1" dirty="0" err="1">
                <a:solidFill>
                  <a:srgbClr val="FF0000"/>
                </a:solidFill>
              </a:rPr>
              <a:t>Schimmelreiter</a:t>
            </a:r>
            <a:r>
              <a:rPr lang="hu-HU" sz="2600" i="1" dirty="0">
                <a:solidFill>
                  <a:srgbClr val="FF0000"/>
                </a:solidFill>
              </a:rPr>
              <a:t> </a:t>
            </a:r>
            <a:r>
              <a:rPr lang="hu-HU" sz="2600" dirty="0">
                <a:solidFill>
                  <a:srgbClr val="FF0000"/>
                </a:solidFill>
              </a:rPr>
              <a:t>(1888)</a:t>
            </a:r>
          </a:p>
          <a:p>
            <a:r>
              <a:rPr lang="hu-HU" sz="2600" dirty="0">
                <a:solidFill>
                  <a:srgbClr val="FF0000"/>
                </a:solidFill>
              </a:rPr>
              <a:t>Arthur </a:t>
            </a:r>
            <a:r>
              <a:rPr lang="hu-HU" sz="2600" dirty="0" err="1">
                <a:solidFill>
                  <a:srgbClr val="FF0000"/>
                </a:solidFill>
              </a:rPr>
              <a:t>Schnitzler</a:t>
            </a:r>
            <a:r>
              <a:rPr lang="hu-HU" sz="2600" dirty="0">
                <a:solidFill>
                  <a:srgbClr val="FF0000"/>
                </a:solidFill>
              </a:rPr>
              <a:t>: </a:t>
            </a:r>
            <a:r>
              <a:rPr lang="hu-HU" sz="2600" i="1" dirty="0" err="1">
                <a:solidFill>
                  <a:srgbClr val="FF0000"/>
                </a:solidFill>
              </a:rPr>
              <a:t>Leutnant</a:t>
            </a:r>
            <a:r>
              <a:rPr lang="hu-HU" sz="2600" i="1" dirty="0">
                <a:solidFill>
                  <a:srgbClr val="FF0000"/>
                </a:solidFill>
              </a:rPr>
              <a:t> </a:t>
            </a:r>
            <a:r>
              <a:rPr lang="hu-HU" sz="2600" i="1" dirty="0" err="1">
                <a:solidFill>
                  <a:srgbClr val="FF0000"/>
                </a:solidFill>
              </a:rPr>
              <a:t>Gustl</a:t>
            </a:r>
            <a:r>
              <a:rPr lang="hu-HU" sz="2600" i="1" dirty="0">
                <a:solidFill>
                  <a:srgbClr val="FF0000"/>
                </a:solidFill>
              </a:rPr>
              <a:t> </a:t>
            </a:r>
            <a:r>
              <a:rPr lang="hu-HU" sz="2600" dirty="0">
                <a:solidFill>
                  <a:srgbClr val="FF0000"/>
                </a:solidFill>
              </a:rPr>
              <a:t>(1900)</a:t>
            </a:r>
          </a:p>
          <a:p>
            <a:r>
              <a:rPr lang="hu-HU" sz="2600" dirty="0">
                <a:solidFill>
                  <a:srgbClr val="FF0000"/>
                </a:solidFill>
              </a:rPr>
              <a:t>Thomas Mann: </a:t>
            </a:r>
            <a:r>
              <a:rPr lang="hu-HU" sz="2600" i="1" dirty="0">
                <a:solidFill>
                  <a:srgbClr val="FF0000"/>
                </a:solidFill>
              </a:rPr>
              <a:t>Der </a:t>
            </a:r>
            <a:r>
              <a:rPr lang="hu-HU" sz="2600" i="1" dirty="0" err="1">
                <a:solidFill>
                  <a:srgbClr val="FF0000"/>
                </a:solidFill>
              </a:rPr>
              <a:t>Tod</a:t>
            </a:r>
            <a:r>
              <a:rPr lang="hu-HU" sz="2600" i="1" dirty="0">
                <a:solidFill>
                  <a:srgbClr val="FF0000"/>
                </a:solidFill>
              </a:rPr>
              <a:t> in </a:t>
            </a:r>
            <a:r>
              <a:rPr lang="hu-HU" sz="2600" i="1" dirty="0" err="1">
                <a:solidFill>
                  <a:srgbClr val="FF0000"/>
                </a:solidFill>
              </a:rPr>
              <a:t>Venedig</a:t>
            </a:r>
            <a:r>
              <a:rPr lang="hu-HU" sz="2600" i="1" dirty="0">
                <a:solidFill>
                  <a:srgbClr val="FF0000"/>
                </a:solidFill>
              </a:rPr>
              <a:t> </a:t>
            </a:r>
            <a:r>
              <a:rPr lang="hu-HU" sz="2600" dirty="0">
                <a:solidFill>
                  <a:srgbClr val="FF0000"/>
                </a:solidFill>
              </a:rPr>
              <a:t>(1911)</a:t>
            </a:r>
          </a:p>
          <a:p>
            <a:pPr marL="0" indent="0">
              <a:buNone/>
            </a:pPr>
            <a:endParaRPr lang="hu-HU" sz="2600" dirty="0">
              <a:solidFill>
                <a:srgbClr val="FF0000"/>
              </a:solidFill>
            </a:endParaRPr>
          </a:p>
          <a:p>
            <a:pPr marL="0" indent="0" algn="ctr">
              <a:buNone/>
            </a:pPr>
            <a:r>
              <a:rPr lang="hu-HU" sz="2600" dirty="0" smtClean="0">
                <a:solidFill>
                  <a:srgbClr val="FF0000"/>
                </a:solidFill>
              </a:rPr>
              <a:t>Die </a:t>
            </a:r>
            <a:r>
              <a:rPr lang="hu-HU" sz="2600" dirty="0" err="1">
                <a:solidFill>
                  <a:srgbClr val="FF0000"/>
                </a:solidFill>
              </a:rPr>
              <a:t>rot</a:t>
            </a:r>
            <a:r>
              <a:rPr lang="hu-HU" sz="2600" dirty="0">
                <a:solidFill>
                  <a:srgbClr val="FF0000"/>
                </a:solidFill>
              </a:rPr>
              <a:t> </a:t>
            </a:r>
            <a:r>
              <a:rPr lang="hu-HU" sz="2600" dirty="0" err="1">
                <a:solidFill>
                  <a:srgbClr val="FF0000"/>
                </a:solidFill>
              </a:rPr>
              <a:t>markierten</a:t>
            </a:r>
            <a:r>
              <a:rPr lang="hu-HU" sz="2600" dirty="0">
                <a:solidFill>
                  <a:srgbClr val="FF0000"/>
                </a:solidFill>
              </a:rPr>
              <a:t> </a:t>
            </a:r>
            <a:r>
              <a:rPr lang="hu-HU" sz="2600" dirty="0" err="1">
                <a:solidFill>
                  <a:srgbClr val="FF0000"/>
                </a:solidFill>
              </a:rPr>
              <a:t>Werke</a:t>
            </a:r>
            <a:r>
              <a:rPr lang="hu-HU" sz="2600" dirty="0">
                <a:solidFill>
                  <a:srgbClr val="FF0000"/>
                </a:solidFill>
              </a:rPr>
              <a:t> sind </a:t>
            </a:r>
            <a:r>
              <a:rPr lang="hu-HU" sz="2600" dirty="0" err="1">
                <a:solidFill>
                  <a:srgbClr val="FF0000"/>
                </a:solidFill>
              </a:rPr>
              <a:t>Pflichtlektüren</a:t>
            </a:r>
            <a:r>
              <a:rPr lang="hu-HU" sz="2600" dirty="0">
                <a:solidFill>
                  <a:srgbClr val="FF0000"/>
                </a:solidFill>
              </a:rPr>
              <a:t> und </a:t>
            </a:r>
            <a:r>
              <a:rPr lang="hu-HU" sz="2600" dirty="0" err="1">
                <a:solidFill>
                  <a:srgbClr val="FF0000"/>
                </a:solidFill>
              </a:rPr>
              <a:t>müssen</a:t>
            </a:r>
            <a:r>
              <a:rPr lang="hu-HU" sz="2600" dirty="0">
                <a:solidFill>
                  <a:srgbClr val="FF0000"/>
                </a:solidFill>
              </a:rPr>
              <a:t> </a:t>
            </a:r>
            <a:r>
              <a:rPr lang="hu-HU" sz="2600" dirty="0" err="1">
                <a:solidFill>
                  <a:srgbClr val="FF0000"/>
                </a:solidFill>
              </a:rPr>
              <a:t>für</a:t>
            </a:r>
            <a:r>
              <a:rPr lang="hu-HU" sz="2600" dirty="0">
                <a:solidFill>
                  <a:srgbClr val="FF0000"/>
                </a:solidFill>
              </a:rPr>
              <a:t> </a:t>
            </a:r>
            <a:r>
              <a:rPr lang="hu-HU" sz="2600" dirty="0" err="1">
                <a:solidFill>
                  <a:srgbClr val="FF0000"/>
                </a:solidFill>
              </a:rPr>
              <a:t>die</a:t>
            </a:r>
            <a:r>
              <a:rPr lang="hu-HU" sz="2600" dirty="0">
                <a:solidFill>
                  <a:srgbClr val="FF0000"/>
                </a:solidFill>
              </a:rPr>
              <a:t> </a:t>
            </a:r>
            <a:r>
              <a:rPr lang="hu-HU" sz="2600" dirty="0" err="1">
                <a:solidFill>
                  <a:srgbClr val="FF0000"/>
                </a:solidFill>
              </a:rPr>
              <a:t>Prüfung</a:t>
            </a:r>
            <a:r>
              <a:rPr lang="hu-HU" sz="2600" dirty="0">
                <a:solidFill>
                  <a:srgbClr val="FF0000"/>
                </a:solidFill>
              </a:rPr>
              <a:t> </a:t>
            </a:r>
            <a:r>
              <a:rPr lang="hu-HU" sz="2600" dirty="0" err="1">
                <a:solidFill>
                  <a:srgbClr val="FF0000"/>
                </a:solidFill>
              </a:rPr>
              <a:t>gelesen</a:t>
            </a:r>
            <a:r>
              <a:rPr lang="hu-HU" sz="2600" dirty="0">
                <a:solidFill>
                  <a:srgbClr val="FF0000"/>
                </a:solidFill>
              </a:rPr>
              <a:t> und </a:t>
            </a:r>
            <a:r>
              <a:rPr lang="hu-HU" sz="2600" dirty="0" err="1">
                <a:solidFill>
                  <a:srgbClr val="FF0000"/>
                </a:solidFill>
              </a:rPr>
              <a:t>bearbeitet</a:t>
            </a:r>
            <a:r>
              <a:rPr lang="hu-HU" sz="2600" dirty="0">
                <a:solidFill>
                  <a:srgbClr val="FF0000"/>
                </a:solidFill>
              </a:rPr>
              <a:t> </a:t>
            </a:r>
            <a:r>
              <a:rPr lang="hu-HU" sz="2600" dirty="0" err="1">
                <a:solidFill>
                  <a:srgbClr val="FF0000"/>
                </a:solidFill>
              </a:rPr>
              <a:t>werden</a:t>
            </a:r>
            <a:r>
              <a:rPr lang="hu-HU" sz="2600" dirty="0">
                <a:solidFill>
                  <a:srgbClr val="FF0000"/>
                </a:solidFill>
              </a:rPr>
              <a:t>!!!</a:t>
            </a:r>
          </a:p>
          <a:p>
            <a:pPr algn="ctr"/>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715820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0" y="1086793"/>
            <a:ext cx="10515600" cy="1325563"/>
          </a:xfrm>
        </p:spPr>
        <p:txBody>
          <a:bodyPr/>
          <a:lstStyle/>
          <a:p>
            <a:pPr algn="ctr"/>
            <a:r>
              <a:rPr lang="hu-HU" b="1" dirty="0" smtClean="0"/>
              <a:t>Gottfried Keller </a:t>
            </a:r>
            <a:r>
              <a:rPr lang="hu-HU" dirty="0" smtClean="0"/>
              <a:t>(1819, Zürich–1890, Zürich)</a:t>
            </a:r>
            <a:endParaRPr lang="hu-HU" dirty="0"/>
          </a:p>
        </p:txBody>
      </p:sp>
      <p:sp>
        <p:nvSpPr>
          <p:cNvPr id="3" name="Tartalom helye 2"/>
          <p:cNvSpPr>
            <a:spLocks noGrp="1"/>
          </p:cNvSpPr>
          <p:nvPr>
            <p:ph sz="half" idx="1"/>
          </p:nvPr>
        </p:nvSpPr>
        <p:spPr>
          <a:xfrm>
            <a:off x="812320" y="2291451"/>
            <a:ext cx="5945659" cy="4351338"/>
          </a:xfrm>
        </p:spPr>
        <p:txBody>
          <a:bodyPr>
            <a:normAutofit fontScale="92500"/>
          </a:bodyPr>
          <a:lstStyle/>
          <a:p>
            <a:pPr marL="0" indent="0">
              <a:buNone/>
            </a:pPr>
            <a:r>
              <a:rPr lang="de-DE" sz="2000" dirty="0" smtClean="0"/>
              <a:t>Nach </a:t>
            </a:r>
            <a:r>
              <a:rPr lang="de-DE" sz="2000" dirty="0"/>
              <a:t>dem frühen Tod des Vaters (1824) besuchte </a:t>
            </a:r>
            <a:r>
              <a:rPr lang="hu-HU" sz="2000" dirty="0" smtClean="0"/>
              <a:t>Keller</a:t>
            </a:r>
            <a:r>
              <a:rPr lang="de-DE" sz="2000" dirty="0" smtClean="0"/>
              <a:t> </a:t>
            </a:r>
            <a:r>
              <a:rPr lang="de-DE" sz="2000" dirty="0"/>
              <a:t>bis 1834 verschiedene Schulen. Einen Studienaufenthalt in München </a:t>
            </a:r>
            <a:r>
              <a:rPr lang="hu-HU" sz="2000" dirty="0" smtClean="0"/>
              <a:t>–</a:t>
            </a:r>
            <a:r>
              <a:rPr lang="de-DE" sz="2000" dirty="0" smtClean="0"/>
              <a:t> </a:t>
            </a:r>
            <a:r>
              <a:rPr lang="de-DE" sz="2000" dirty="0"/>
              <a:t>mit dem Ziel, Maler zu werden </a:t>
            </a:r>
            <a:r>
              <a:rPr lang="hu-HU" sz="2000" dirty="0" smtClean="0"/>
              <a:t>–</a:t>
            </a:r>
            <a:r>
              <a:rPr lang="de-DE" sz="2000" dirty="0" smtClean="0"/>
              <a:t> </a:t>
            </a:r>
            <a:r>
              <a:rPr lang="de-DE" sz="2000" dirty="0"/>
              <a:t>brach er ab und begann seine literarischen Studien.</a:t>
            </a:r>
          </a:p>
          <a:p>
            <a:pPr marL="0" indent="0">
              <a:buNone/>
            </a:pPr>
            <a:r>
              <a:rPr lang="de-DE" sz="2000" dirty="0"/>
              <a:t>Seine erste Gedichtsammlung </a:t>
            </a:r>
            <a:r>
              <a:rPr lang="de-DE" sz="2000" dirty="0" smtClean="0"/>
              <a:t>(</a:t>
            </a:r>
            <a:r>
              <a:rPr lang="hu-HU" sz="2000" i="1" dirty="0" err="1" smtClean="0"/>
              <a:t>Gedichte</a:t>
            </a:r>
            <a:r>
              <a:rPr lang="hu-HU" sz="2000" dirty="0" smtClean="0"/>
              <a:t>, </a:t>
            </a:r>
            <a:r>
              <a:rPr lang="de-DE" sz="2000" dirty="0" smtClean="0"/>
              <a:t>1846</a:t>
            </a:r>
            <a:r>
              <a:rPr lang="de-DE" sz="2000" dirty="0"/>
              <a:t>) verhalf ihm zu einem Stipendium in Zürich. 1848-1850 studierte Keller in Heidelberg Geschichte, Philosophie und </a:t>
            </a:r>
            <a:r>
              <a:rPr lang="de-DE" sz="2000" dirty="0" smtClean="0"/>
              <a:t>Literatur.</a:t>
            </a:r>
            <a:r>
              <a:rPr lang="hu-HU" sz="2000" dirty="0"/>
              <a:t> </a:t>
            </a:r>
            <a:r>
              <a:rPr lang="hu-HU" sz="2000" dirty="0" smtClean="0"/>
              <a:t>In Heidelberg </a:t>
            </a:r>
            <a:r>
              <a:rPr lang="hu-HU" sz="2000" dirty="0" err="1" smtClean="0"/>
              <a:t>Bekanntschaft</a:t>
            </a:r>
            <a:r>
              <a:rPr lang="hu-HU" sz="2000" dirty="0" smtClean="0"/>
              <a:t> mit Ludwig Feuerbach.</a:t>
            </a:r>
          </a:p>
          <a:p>
            <a:pPr marL="0" indent="0">
              <a:buNone/>
            </a:pPr>
            <a:r>
              <a:rPr lang="de-DE" sz="2000" dirty="0" smtClean="0"/>
              <a:t>1850-1855 </a:t>
            </a:r>
            <a:r>
              <a:rPr lang="de-DE" sz="2000" dirty="0"/>
              <a:t>lebte er in Berlin und danach wieder in Zürich als freier </a:t>
            </a:r>
            <a:r>
              <a:rPr lang="de-DE" sz="2000" dirty="0" smtClean="0"/>
              <a:t>Schriftsteller.</a:t>
            </a:r>
            <a:endParaRPr lang="hu-HU" sz="2000" dirty="0" smtClean="0"/>
          </a:p>
          <a:p>
            <a:pPr marL="0" indent="0">
              <a:buNone/>
            </a:pPr>
            <a:r>
              <a:rPr lang="de-DE" sz="2000" dirty="0" smtClean="0"/>
              <a:t>Von </a:t>
            </a:r>
            <a:r>
              <a:rPr lang="de-DE" sz="2000" dirty="0"/>
              <a:t>1861 bis 1876 war er Erster Staatsschreiber des Kantons </a:t>
            </a:r>
            <a:r>
              <a:rPr lang="de-DE" sz="2000" dirty="0" smtClean="0"/>
              <a:t>Zürich</a:t>
            </a:r>
            <a:r>
              <a:rPr lang="hu-HU" sz="2000" dirty="0" smtClean="0"/>
              <a:t> (</a:t>
            </a:r>
            <a:r>
              <a:rPr lang="hu-HU" sz="2000" dirty="0" err="1" smtClean="0"/>
              <a:t>Generalsekretär</a:t>
            </a:r>
            <a:r>
              <a:rPr lang="hu-HU" sz="2000" dirty="0" smtClean="0"/>
              <a:t> </a:t>
            </a:r>
            <a:r>
              <a:rPr lang="hu-HU" sz="2000" dirty="0" err="1" smtClean="0"/>
              <a:t>einer</a:t>
            </a:r>
            <a:r>
              <a:rPr lang="hu-HU" sz="2000" dirty="0" smtClean="0"/>
              <a:t> </a:t>
            </a:r>
            <a:r>
              <a:rPr lang="hu-HU" sz="2000" dirty="0" err="1" smtClean="0"/>
              <a:t>Kantonsregierung</a:t>
            </a:r>
            <a:r>
              <a:rPr lang="hu-HU" sz="2000" dirty="0" smtClean="0"/>
              <a:t> und </a:t>
            </a:r>
            <a:r>
              <a:rPr lang="hu-HU" sz="2000" dirty="0" err="1" smtClean="0"/>
              <a:t>administrativer</a:t>
            </a:r>
            <a:r>
              <a:rPr lang="hu-HU" sz="2000" dirty="0" smtClean="0"/>
              <a:t> </a:t>
            </a:r>
            <a:r>
              <a:rPr lang="hu-HU" sz="2000" dirty="0" err="1" smtClean="0"/>
              <a:t>Leiter</a:t>
            </a:r>
            <a:r>
              <a:rPr lang="hu-HU" sz="2000" dirty="0" smtClean="0"/>
              <a:t> des </a:t>
            </a:r>
            <a:r>
              <a:rPr lang="hu-HU" sz="2000" dirty="0" err="1" smtClean="0"/>
              <a:t>Staatskanzlei</a:t>
            </a:r>
            <a:r>
              <a:rPr lang="hu-HU" sz="2000" dirty="0" smtClean="0"/>
              <a:t>)</a:t>
            </a:r>
            <a:r>
              <a:rPr lang="de-DE" sz="2000" dirty="0" smtClean="0"/>
              <a:t>, </a:t>
            </a:r>
            <a:r>
              <a:rPr lang="de-DE" sz="2000" dirty="0"/>
              <a:t>danach widmete er sich nur noch seinen literarischen Arbeiten</a:t>
            </a:r>
            <a:r>
              <a:rPr lang="de-DE" sz="2000" dirty="0" smtClean="0"/>
              <a:t>.</a:t>
            </a:r>
            <a:endParaRPr lang="de-DE" sz="2000" dirty="0"/>
          </a:p>
          <a:p>
            <a:endParaRPr lang="hu-HU" dirty="0"/>
          </a:p>
        </p:txBody>
      </p:sp>
      <p:pic>
        <p:nvPicPr>
          <p:cNvPr id="9" name="Tartalom helye 8"/>
          <p:cNvPicPr>
            <a:picLocks noGrp="1" noChangeAspect="1"/>
          </p:cNvPicPr>
          <p:nvPr>
            <p:ph sz="half" idx="2"/>
          </p:nvPr>
        </p:nvPicPr>
        <p:blipFill>
          <a:blip r:embed="rId2"/>
          <a:stretch>
            <a:fillRect/>
          </a:stretch>
        </p:blipFill>
        <p:spPr>
          <a:xfrm>
            <a:off x="7055922" y="2291451"/>
            <a:ext cx="3362397" cy="4351338"/>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081386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24464" y="1331283"/>
            <a:ext cx="10515600" cy="1325563"/>
          </a:xfrm>
        </p:spPr>
        <p:txBody>
          <a:bodyPr>
            <a:normAutofit/>
          </a:bodyPr>
          <a:lstStyle/>
          <a:p>
            <a:pPr algn="ctr"/>
            <a:r>
              <a:rPr lang="hu-HU" b="1" dirty="0" smtClean="0"/>
              <a:t>Gottfried Keller</a:t>
            </a:r>
            <a:r>
              <a:rPr lang="hu-HU" dirty="0" smtClean="0"/>
              <a:t>: </a:t>
            </a:r>
            <a:r>
              <a:rPr lang="hu-HU" b="1" i="1" dirty="0" smtClean="0"/>
              <a:t>Der </a:t>
            </a:r>
            <a:r>
              <a:rPr lang="hu-HU" b="1" i="1" dirty="0" err="1" smtClean="0"/>
              <a:t>grüne</a:t>
            </a:r>
            <a:r>
              <a:rPr lang="hu-HU" b="1" i="1" dirty="0" smtClean="0"/>
              <a:t> Heinrich</a:t>
            </a:r>
            <a:r>
              <a:rPr lang="hu-HU" i="1" dirty="0" smtClean="0"/>
              <a:t/>
            </a:r>
            <a:br>
              <a:rPr lang="hu-HU" i="1" dirty="0" smtClean="0"/>
            </a:br>
            <a:r>
              <a:rPr lang="hu-HU" sz="3200" dirty="0" smtClean="0"/>
              <a:t>(1854-55, </a:t>
            </a:r>
            <a:r>
              <a:rPr lang="hu-HU" sz="3200" dirty="0" err="1" smtClean="0"/>
              <a:t>Erstfassung</a:t>
            </a:r>
            <a:r>
              <a:rPr lang="hu-HU" sz="3200" dirty="0" smtClean="0"/>
              <a:t>, 1879-80, </a:t>
            </a:r>
            <a:r>
              <a:rPr lang="hu-HU" sz="3200" dirty="0" err="1" smtClean="0"/>
              <a:t>endgültige</a:t>
            </a:r>
            <a:r>
              <a:rPr lang="hu-HU" sz="3200" dirty="0" smtClean="0"/>
              <a:t> </a:t>
            </a:r>
            <a:r>
              <a:rPr lang="hu-HU" sz="3200" dirty="0" err="1" smtClean="0"/>
              <a:t>Fassung</a:t>
            </a:r>
            <a:r>
              <a:rPr lang="hu-HU" sz="3200" dirty="0" smtClean="0"/>
              <a:t>)</a:t>
            </a:r>
            <a:endParaRPr lang="hu-HU" sz="3200" dirty="0"/>
          </a:p>
        </p:txBody>
      </p:sp>
      <p:sp>
        <p:nvSpPr>
          <p:cNvPr id="3" name="Tartalom helye 2"/>
          <p:cNvSpPr>
            <a:spLocks noGrp="1"/>
          </p:cNvSpPr>
          <p:nvPr>
            <p:ph idx="1"/>
          </p:nvPr>
        </p:nvSpPr>
        <p:spPr>
          <a:xfrm>
            <a:off x="924464" y="2791783"/>
            <a:ext cx="10515600" cy="4351338"/>
          </a:xfrm>
        </p:spPr>
        <p:txBody>
          <a:bodyPr>
            <a:normAutofit/>
          </a:bodyPr>
          <a:lstStyle/>
          <a:p>
            <a:pPr>
              <a:lnSpc>
                <a:spcPct val="100000"/>
              </a:lnSpc>
            </a:pPr>
            <a:r>
              <a:rPr lang="de-DE" sz="2000" dirty="0"/>
              <a:t>Der Held seines Romans </a:t>
            </a:r>
            <a:r>
              <a:rPr lang="de-DE" sz="2000" i="1" dirty="0"/>
              <a:t>Der grüne Heinrich</a:t>
            </a:r>
            <a:r>
              <a:rPr lang="de-DE" sz="2000" dirty="0"/>
              <a:t> formuliert die Einsicht, „</a:t>
            </a:r>
            <a:r>
              <a:rPr lang="de-DE" sz="2000" b="1" dirty="0" err="1"/>
              <a:t>daß</a:t>
            </a:r>
            <a:r>
              <a:rPr lang="de-DE" sz="2000" b="1" dirty="0"/>
              <a:t> Schlichtheit und Ehrlichkeit mitten in Glanz und Gestalten herrschen müssen, um etwas Poetisches oder, was gleichbedeutend ist, etwas Lebendiges und Vernünftiges hervorzubringen</a:t>
            </a:r>
            <a:r>
              <a:rPr lang="de-DE" sz="2000" dirty="0" smtClean="0"/>
              <a:t>“.</a:t>
            </a:r>
            <a:endParaRPr lang="hu-HU" sz="2000" dirty="0" smtClean="0"/>
          </a:p>
          <a:p>
            <a:pPr>
              <a:lnSpc>
                <a:spcPct val="100000"/>
              </a:lnSpc>
            </a:pPr>
            <a:r>
              <a:rPr lang="de-DE" sz="2000" dirty="0" smtClean="0"/>
              <a:t>Die </a:t>
            </a:r>
            <a:r>
              <a:rPr lang="de-DE" sz="2000" dirty="0"/>
              <a:t>vier Bände erschienen 1854/55. Die Begegnung mit dem Philosophen </a:t>
            </a:r>
            <a:r>
              <a:rPr lang="de-DE" sz="2000" u="sng" dirty="0"/>
              <a:t>Ludwig Feuerbach</a:t>
            </a:r>
            <a:r>
              <a:rPr lang="de-DE" sz="2000" dirty="0"/>
              <a:t> in Heidelberg hatte Kellers Weltbild entscheidend verändert: Aus dem „elegisch-lyrischen Künstlerroman“ sollte nun ein Entwicklungs- und Bildungsroman werden, der im individuellen </a:t>
            </a:r>
            <a:r>
              <a:rPr lang="de-DE" sz="2000" dirty="0" err="1" smtClean="0"/>
              <a:t>Entwicklungsproze</a:t>
            </a:r>
            <a:r>
              <a:rPr lang="hu-HU" sz="2000" dirty="0" err="1" smtClean="0"/>
              <a:t>ss</a:t>
            </a:r>
            <a:r>
              <a:rPr lang="de-DE" sz="2000" dirty="0" smtClean="0"/>
              <a:t> </a:t>
            </a:r>
            <a:r>
              <a:rPr lang="de-DE" sz="2000" dirty="0"/>
              <a:t>die Entwicklung der Gesellschaft zu selbst- und vernunftbestimmten Existenzformen darstellte. Heinrichs Lebensweg war bestimmt durch seine </a:t>
            </a:r>
            <a:r>
              <a:rPr lang="de-DE" sz="2000" b="1" dirty="0"/>
              <a:t>Unfähigkeit, Wirklichkeit und Phantasie zu unterscheiden</a:t>
            </a:r>
            <a:r>
              <a:rPr lang="de-DE" sz="2000" dirty="0"/>
              <a:t>. Das motiviert als „</a:t>
            </a:r>
            <a:r>
              <a:rPr lang="de-DE" sz="2000" b="1" dirty="0"/>
              <a:t>Schuld</a:t>
            </a:r>
            <a:r>
              <a:rPr lang="de-DE" sz="2000" dirty="0"/>
              <a:t>“ auch seinen </a:t>
            </a:r>
            <a:r>
              <a:rPr lang="de-DE" sz="2000" dirty="0" smtClean="0"/>
              <a:t>Tod.</a:t>
            </a:r>
            <a:endParaRPr lang="hu-HU" sz="2000" dirty="0" smtClean="0"/>
          </a:p>
          <a:p>
            <a:pPr>
              <a:lnSpc>
                <a:spcPct val="100000"/>
              </a:lnSpc>
            </a:pPr>
            <a:r>
              <a:rPr lang="de-DE" sz="2000" dirty="0" smtClean="0"/>
              <a:t>In </a:t>
            </a:r>
            <a:r>
              <a:rPr lang="de-DE" sz="2000" dirty="0"/>
              <a:t>der 2. Fassung ändert Keller daher vor allem den </a:t>
            </a:r>
            <a:r>
              <a:rPr lang="de-DE" sz="2000" dirty="0" err="1" smtClean="0"/>
              <a:t>Schlu</a:t>
            </a:r>
            <a:r>
              <a:rPr lang="hu-HU" sz="2000" dirty="0" err="1" smtClean="0"/>
              <a:t>ss</a:t>
            </a:r>
            <a:r>
              <a:rPr lang="de-DE" sz="2000" dirty="0" smtClean="0"/>
              <a:t> </a:t>
            </a:r>
            <a:r>
              <a:rPr lang="de-DE" sz="2000" dirty="0"/>
              <a:t>und </a:t>
            </a:r>
            <a:r>
              <a:rPr lang="de-DE" sz="2000" dirty="0" err="1" smtClean="0"/>
              <a:t>lä</a:t>
            </a:r>
            <a:r>
              <a:rPr lang="hu-HU" sz="2000" dirty="0" err="1" smtClean="0"/>
              <a:t>ss</a:t>
            </a:r>
            <a:r>
              <a:rPr lang="de-DE" sz="2000" dirty="0" smtClean="0"/>
              <a:t>t </a:t>
            </a:r>
            <a:r>
              <a:rPr lang="de-DE" sz="2000" dirty="0"/>
              <a:t>Heinrich in praktischer Tätigkeit als Beamten einer Landgemeinde und in familiärem Glück weiterleben</a:t>
            </a:r>
            <a:r>
              <a:rPr lang="de-DE" sz="2000" dirty="0" smtClean="0"/>
              <a:t>.</a:t>
            </a:r>
            <a:r>
              <a:rPr lang="hu-HU" sz="2000" dirty="0" smtClean="0"/>
              <a:t> </a:t>
            </a:r>
            <a:r>
              <a:rPr lang="hu-HU" sz="1600" dirty="0" smtClean="0"/>
              <a:t>(</a:t>
            </a:r>
            <a:r>
              <a:rPr lang="hu-HU" sz="1600" dirty="0" err="1" smtClean="0"/>
              <a:t>vgl</a:t>
            </a:r>
            <a:r>
              <a:rPr lang="hu-HU" sz="1600" dirty="0" smtClean="0"/>
              <a:t>. </a:t>
            </a:r>
            <a:r>
              <a:rPr lang="hu-HU" sz="1600" dirty="0" err="1" smtClean="0"/>
              <a:t>Schlaglichter</a:t>
            </a:r>
            <a:r>
              <a:rPr lang="hu-HU" sz="1600" dirty="0" smtClean="0"/>
              <a:t>)</a:t>
            </a:r>
            <a:endParaRPr lang="hu-HU" sz="1600" b="1"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584091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9574" y="1046163"/>
            <a:ext cx="10515600" cy="1706271"/>
          </a:xfrm>
        </p:spPr>
        <p:txBody>
          <a:bodyPr/>
          <a:lstStyle/>
          <a:p>
            <a:pPr algn="ctr"/>
            <a:r>
              <a:rPr lang="hu-HU" b="1" dirty="0" smtClean="0"/>
              <a:t>Gottfried </a:t>
            </a:r>
            <a:r>
              <a:rPr lang="hu-HU" b="1" dirty="0" err="1" smtClean="0"/>
              <a:t>Kellers</a:t>
            </a:r>
            <a:r>
              <a:rPr lang="hu-HU" b="1" dirty="0" smtClean="0"/>
              <a:t> </a:t>
            </a:r>
            <a:r>
              <a:rPr lang="hu-HU" b="1" dirty="0" err="1" smtClean="0"/>
              <a:t>Werke</a:t>
            </a:r>
            <a:r>
              <a:rPr lang="hu-HU" b="1" dirty="0" smtClean="0"/>
              <a:t> (</a:t>
            </a:r>
            <a:r>
              <a:rPr lang="hu-HU" b="1" dirty="0" err="1" smtClean="0"/>
              <a:t>Auswahl</a:t>
            </a:r>
            <a:r>
              <a:rPr lang="hu-HU" b="1" dirty="0" smtClean="0"/>
              <a:t>) </a:t>
            </a:r>
            <a:endParaRPr lang="hu-HU" b="1" dirty="0"/>
          </a:p>
        </p:txBody>
      </p:sp>
      <p:sp>
        <p:nvSpPr>
          <p:cNvPr id="3" name="Tartalom helye 2"/>
          <p:cNvSpPr>
            <a:spLocks noGrp="1"/>
          </p:cNvSpPr>
          <p:nvPr>
            <p:ph idx="1"/>
          </p:nvPr>
        </p:nvSpPr>
        <p:spPr>
          <a:xfrm>
            <a:off x="829574" y="3116327"/>
            <a:ext cx="10515600" cy="3741673"/>
          </a:xfrm>
        </p:spPr>
        <p:txBody>
          <a:bodyPr>
            <a:normAutofit/>
          </a:bodyPr>
          <a:lstStyle/>
          <a:p>
            <a:pPr algn="ctr"/>
            <a:r>
              <a:rPr lang="hu-HU" sz="2000" i="1" dirty="0" smtClean="0"/>
              <a:t>Die </a:t>
            </a:r>
            <a:r>
              <a:rPr lang="hu-HU" sz="2000" i="1" dirty="0" err="1" smtClean="0"/>
              <a:t>Leute</a:t>
            </a:r>
            <a:r>
              <a:rPr lang="hu-HU" sz="2000" i="1" dirty="0" smtClean="0"/>
              <a:t> von </a:t>
            </a:r>
            <a:r>
              <a:rPr lang="hu-HU" sz="2000" i="1" dirty="0" err="1" smtClean="0"/>
              <a:t>Seldwyla</a:t>
            </a:r>
            <a:r>
              <a:rPr lang="hu-HU" sz="2000" i="1" dirty="0" smtClean="0"/>
              <a:t> </a:t>
            </a:r>
            <a:r>
              <a:rPr lang="hu-HU" sz="2000" dirty="0" smtClean="0"/>
              <a:t>(</a:t>
            </a:r>
            <a:r>
              <a:rPr lang="hu-HU" sz="2000" dirty="0" err="1" smtClean="0"/>
              <a:t>Teil</a:t>
            </a:r>
            <a:r>
              <a:rPr lang="hu-HU" sz="2000" dirty="0" smtClean="0"/>
              <a:t> 1. des </a:t>
            </a:r>
            <a:r>
              <a:rPr lang="hu-HU" sz="2000" dirty="0" err="1" smtClean="0"/>
              <a:t>Novellenzyklus</a:t>
            </a:r>
            <a:r>
              <a:rPr lang="hu-HU" sz="2000" dirty="0" smtClean="0"/>
              <a:t>, 1856) – mit </a:t>
            </a:r>
            <a:r>
              <a:rPr lang="hu-HU" sz="2000" i="1" dirty="0" smtClean="0">
                <a:solidFill>
                  <a:srgbClr val="FF0000"/>
                </a:solidFill>
              </a:rPr>
              <a:t>Romeo und Julia </a:t>
            </a:r>
            <a:r>
              <a:rPr lang="hu-HU" sz="2000" i="1" dirty="0" err="1" smtClean="0">
                <a:solidFill>
                  <a:srgbClr val="FF0000"/>
                </a:solidFill>
              </a:rPr>
              <a:t>auf</a:t>
            </a:r>
            <a:r>
              <a:rPr lang="hu-HU" sz="2000" i="1" dirty="0" smtClean="0">
                <a:solidFill>
                  <a:srgbClr val="FF0000"/>
                </a:solidFill>
              </a:rPr>
              <a:t> </a:t>
            </a:r>
            <a:r>
              <a:rPr lang="hu-HU" sz="2000" i="1" dirty="0" err="1" smtClean="0">
                <a:solidFill>
                  <a:srgbClr val="FF0000"/>
                </a:solidFill>
              </a:rPr>
              <a:t>dem</a:t>
            </a:r>
            <a:r>
              <a:rPr lang="hu-HU" sz="2000" i="1" dirty="0" smtClean="0">
                <a:solidFill>
                  <a:srgbClr val="FF0000"/>
                </a:solidFill>
              </a:rPr>
              <a:t> </a:t>
            </a:r>
            <a:r>
              <a:rPr lang="hu-HU" sz="2000" i="1" dirty="0" err="1" smtClean="0">
                <a:solidFill>
                  <a:srgbClr val="FF0000"/>
                </a:solidFill>
              </a:rPr>
              <a:t>Dorfe</a:t>
            </a:r>
            <a:endParaRPr lang="hu-HU" sz="2000" i="1" dirty="0" smtClean="0">
              <a:solidFill>
                <a:srgbClr val="FF0000"/>
              </a:solidFill>
            </a:endParaRPr>
          </a:p>
          <a:p>
            <a:pPr algn="ctr"/>
            <a:r>
              <a:rPr lang="hu-HU" sz="2000" i="1" dirty="0" err="1" smtClean="0"/>
              <a:t>Sieben</a:t>
            </a:r>
            <a:r>
              <a:rPr lang="hu-HU" sz="2000" i="1" dirty="0" smtClean="0"/>
              <a:t> </a:t>
            </a:r>
            <a:r>
              <a:rPr lang="hu-HU" sz="2000" i="1" dirty="0" err="1" smtClean="0"/>
              <a:t>Legenden</a:t>
            </a:r>
            <a:r>
              <a:rPr lang="hu-HU" sz="2000" i="1" dirty="0" smtClean="0"/>
              <a:t> (</a:t>
            </a:r>
            <a:r>
              <a:rPr lang="hu-HU" sz="2000" i="1" dirty="0" err="1" smtClean="0"/>
              <a:t>Novellenzyklus</a:t>
            </a:r>
            <a:r>
              <a:rPr lang="hu-HU" sz="2000" i="1" dirty="0" smtClean="0"/>
              <a:t>, 1872)</a:t>
            </a:r>
          </a:p>
          <a:p>
            <a:pPr algn="ctr"/>
            <a:r>
              <a:rPr lang="hu-HU" sz="2000" i="1" dirty="0"/>
              <a:t>D</a:t>
            </a:r>
            <a:r>
              <a:rPr lang="hu-HU" sz="2000" i="1" dirty="0" smtClean="0"/>
              <a:t>ie </a:t>
            </a:r>
            <a:r>
              <a:rPr lang="hu-HU" sz="2000" i="1" dirty="0" err="1" smtClean="0"/>
              <a:t>Leute</a:t>
            </a:r>
            <a:r>
              <a:rPr lang="hu-HU" sz="2000" i="1" dirty="0" smtClean="0"/>
              <a:t> von </a:t>
            </a:r>
            <a:r>
              <a:rPr lang="hu-HU" sz="2000" i="1" dirty="0" err="1" smtClean="0"/>
              <a:t>Seldwyla</a:t>
            </a:r>
            <a:r>
              <a:rPr lang="hu-HU" sz="2000" i="1" dirty="0" smtClean="0"/>
              <a:t> (</a:t>
            </a:r>
            <a:r>
              <a:rPr lang="hu-HU" sz="2000" i="1" dirty="0" err="1" smtClean="0"/>
              <a:t>Teil</a:t>
            </a:r>
            <a:r>
              <a:rPr lang="hu-HU" sz="2000" i="1" dirty="0" smtClean="0"/>
              <a:t> </a:t>
            </a:r>
            <a:r>
              <a:rPr lang="hu-HU" sz="2000" i="1" dirty="0"/>
              <a:t>2</a:t>
            </a:r>
            <a:r>
              <a:rPr lang="hu-HU" sz="2000" i="1" dirty="0" smtClean="0"/>
              <a:t>. des </a:t>
            </a:r>
            <a:r>
              <a:rPr lang="hu-HU" sz="2000" i="1" dirty="0" err="1" smtClean="0"/>
              <a:t>Novellenzyklus</a:t>
            </a:r>
            <a:r>
              <a:rPr lang="hu-HU" sz="2000" i="1" dirty="0"/>
              <a:t> </a:t>
            </a:r>
            <a:r>
              <a:rPr lang="hu-HU" sz="2000" i="1" dirty="0" smtClean="0"/>
              <a:t>und </a:t>
            </a:r>
            <a:r>
              <a:rPr lang="hu-HU" sz="2000" i="1" dirty="0" err="1" smtClean="0"/>
              <a:t>Erzählungen</a:t>
            </a:r>
            <a:r>
              <a:rPr lang="hu-HU" sz="2000" i="1" dirty="0" smtClean="0"/>
              <a:t> 1873-74)</a:t>
            </a:r>
          </a:p>
          <a:p>
            <a:pPr algn="ctr"/>
            <a:r>
              <a:rPr lang="hu-HU" sz="2000" i="1" dirty="0" err="1" smtClean="0"/>
              <a:t>Züricher</a:t>
            </a:r>
            <a:r>
              <a:rPr lang="hu-HU" sz="2000" i="1" dirty="0" smtClean="0"/>
              <a:t> Novellen (1877)</a:t>
            </a:r>
          </a:p>
          <a:p>
            <a:pPr algn="ctr"/>
            <a:r>
              <a:rPr lang="hu-HU" sz="2000" i="1" dirty="0" smtClean="0"/>
              <a:t>Martin </a:t>
            </a:r>
            <a:r>
              <a:rPr lang="hu-HU" sz="2000" i="1" dirty="0" err="1" smtClean="0"/>
              <a:t>Salander</a:t>
            </a:r>
            <a:r>
              <a:rPr lang="hu-HU" sz="2000" i="1" dirty="0" smtClean="0"/>
              <a:t> (</a:t>
            </a:r>
            <a:r>
              <a:rPr lang="hu-HU" sz="2000" i="1" dirty="0" err="1" smtClean="0"/>
              <a:t>Roman</a:t>
            </a:r>
            <a:r>
              <a:rPr lang="hu-HU" sz="2000" i="1" dirty="0" smtClean="0"/>
              <a:t>, 1886)</a:t>
            </a:r>
            <a:endParaRPr lang="hu-HU" sz="2000"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08828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1936" y="1219140"/>
            <a:ext cx="10515600" cy="1325563"/>
          </a:xfrm>
        </p:spPr>
        <p:txBody>
          <a:bodyPr/>
          <a:lstStyle/>
          <a:p>
            <a:pPr algn="ctr"/>
            <a:r>
              <a:rPr lang="hu-HU" b="1" i="1" dirty="0" smtClean="0"/>
              <a:t>Romeo und Julia </a:t>
            </a:r>
            <a:r>
              <a:rPr lang="hu-HU" b="1" i="1" dirty="0" err="1" smtClean="0"/>
              <a:t>auf</a:t>
            </a:r>
            <a:r>
              <a:rPr lang="hu-HU" b="1" i="1" dirty="0" smtClean="0"/>
              <a:t> </a:t>
            </a:r>
            <a:r>
              <a:rPr lang="hu-HU" b="1" i="1" dirty="0" err="1" smtClean="0"/>
              <a:t>dem</a:t>
            </a:r>
            <a:r>
              <a:rPr lang="hu-HU" b="1" i="1" dirty="0" smtClean="0"/>
              <a:t> </a:t>
            </a:r>
            <a:r>
              <a:rPr lang="hu-HU" b="1" i="1" dirty="0" err="1" smtClean="0"/>
              <a:t>Dorfe</a:t>
            </a:r>
            <a:r>
              <a:rPr lang="hu-HU" b="1" i="1" dirty="0" smtClean="0"/>
              <a:t/>
            </a:r>
            <a:br>
              <a:rPr lang="hu-HU" b="1" i="1" dirty="0" smtClean="0"/>
            </a:br>
            <a:r>
              <a:rPr lang="hu-HU" sz="2800" i="1" dirty="0" err="1" smtClean="0"/>
              <a:t>Figurenkonstellation</a:t>
            </a:r>
            <a:endParaRPr lang="hu-HU" sz="2800" i="1" dirty="0"/>
          </a:p>
        </p:txBody>
      </p:sp>
      <p:sp>
        <p:nvSpPr>
          <p:cNvPr id="3" name="Tartalom helye 2"/>
          <p:cNvSpPr>
            <a:spLocks noGrp="1"/>
          </p:cNvSpPr>
          <p:nvPr>
            <p:ph idx="1"/>
          </p:nvPr>
        </p:nvSpPr>
        <p:spPr>
          <a:xfrm>
            <a:off x="751936" y="3195998"/>
            <a:ext cx="10515600" cy="3834979"/>
          </a:xfrm>
        </p:spPr>
        <p:txBody>
          <a:bodyPr>
            <a:normAutofit fontScale="85000" lnSpcReduction="20000"/>
          </a:bodyPr>
          <a:lstStyle/>
          <a:p>
            <a:pPr marL="0" indent="0">
              <a:buNone/>
            </a:pPr>
            <a:r>
              <a:rPr lang="hu-HU" b="1" dirty="0" err="1"/>
              <a:t>Manz</a:t>
            </a:r>
            <a:r>
              <a:rPr lang="hu-HU" dirty="0"/>
              <a:t> </a:t>
            </a:r>
            <a:r>
              <a:rPr lang="hu-HU" dirty="0" smtClean="0"/>
              <a:t>(+</a:t>
            </a:r>
            <a:r>
              <a:rPr lang="hu-HU" dirty="0" err="1" smtClean="0"/>
              <a:t>Frau</a:t>
            </a:r>
            <a:r>
              <a:rPr lang="hu-HU" dirty="0"/>
              <a:t>)				</a:t>
            </a:r>
            <a:r>
              <a:rPr lang="hu-HU" sz="4700" b="1" dirty="0">
                <a:solidFill>
                  <a:srgbClr val="FF0000"/>
                </a:solidFill>
              </a:rPr>
              <a:t>↔</a:t>
            </a:r>
            <a:r>
              <a:rPr lang="hu-HU" dirty="0"/>
              <a:t>			</a:t>
            </a:r>
            <a:r>
              <a:rPr lang="hu-HU" b="1" dirty="0" smtClean="0"/>
              <a:t>Marti</a:t>
            </a:r>
            <a:r>
              <a:rPr lang="hu-HU" dirty="0" smtClean="0"/>
              <a:t>  </a:t>
            </a:r>
            <a:r>
              <a:rPr lang="hu-HU" dirty="0"/>
              <a:t>(</a:t>
            </a:r>
            <a:r>
              <a:rPr lang="hu-HU" dirty="0" err="1" smtClean="0"/>
              <a:t>Frau</a:t>
            </a:r>
            <a:r>
              <a:rPr lang="hu-HU" dirty="0"/>
              <a:t> </a:t>
            </a:r>
            <a:r>
              <a:rPr lang="hu-HU" dirty="0" err="1" smtClean="0"/>
              <a:t>stirbt</a:t>
            </a:r>
            <a:r>
              <a:rPr lang="hu-HU" dirty="0" smtClean="0"/>
              <a:t>)</a:t>
            </a:r>
            <a:endParaRPr lang="hu-HU" dirty="0"/>
          </a:p>
          <a:p>
            <a:pPr marL="0" indent="0">
              <a:buNone/>
            </a:pPr>
            <a:r>
              <a:rPr lang="hu-HU" b="1" dirty="0" smtClean="0"/>
              <a:t>    </a:t>
            </a:r>
            <a:r>
              <a:rPr lang="hu-HU" b="1" dirty="0" err="1" smtClean="0"/>
              <a:t>Sali</a:t>
            </a:r>
            <a:r>
              <a:rPr lang="hu-HU" dirty="0"/>
              <a:t>					</a:t>
            </a:r>
            <a:r>
              <a:rPr lang="hu-HU" dirty="0" smtClean="0"/>
              <a:t>   </a:t>
            </a:r>
            <a:r>
              <a:rPr lang="hu-HU" sz="4300" b="1" dirty="0" smtClean="0">
                <a:solidFill>
                  <a:srgbClr val="FF0000"/>
                </a:solidFill>
              </a:rPr>
              <a:t>≈</a:t>
            </a:r>
            <a:r>
              <a:rPr lang="hu-HU" dirty="0"/>
              <a:t>				</a:t>
            </a:r>
            <a:r>
              <a:rPr lang="hu-HU" b="1" dirty="0" err="1"/>
              <a:t>Vrenchen</a:t>
            </a:r>
            <a:endParaRPr lang="hu-HU" dirty="0"/>
          </a:p>
          <a:p>
            <a:pPr marL="0" indent="0">
              <a:buNone/>
            </a:pPr>
            <a:r>
              <a:rPr lang="hu-HU" dirty="0"/>
              <a:t>„</a:t>
            </a:r>
            <a:r>
              <a:rPr lang="hu-HU" dirty="0" err="1"/>
              <a:t>frei</a:t>
            </a:r>
            <a:r>
              <a:rPr lang="hu-HU" dirty="0"/>
              <a:t>” von der Mutter					</a:t>
            </a:r>
            <a:r>
              <a:rPr lang="hu-HU" dirty="0" err="1" smtClean="0"/>
              <a:t>feurige</a:t>
            </a:r>
            <a:r>
              <a:rPr lang="hu-HU" dirty="0" smtClean="0"/>
              <a:t> </a:t>
            </a:r>
            <a:r>
              <a:rPr lang="hu-HU" dirty="0" err="1"/>
              <a:t>Lebenslust</a:t>
            </a:r>
            <a:r>
              <a:rPr lang="hu-HU" dirty="0"/>
              <a:t>, </a:t>
            </a:r>
            <a:r>
              <a:rPr lang="hu-HU" dirty="0" err="1" smtClean="0"/>
              <a:t>erzogen</a:t>
            </a:r>
            <a:r>
              <a:rPr lang="hu-HU" dirty="0" smtClean="0"/>
              <a:t>;</a:t>
            </a:r>
          </a:p>
          <a:p>
            <a:pPr marL="0" indent="0">
              <a:buNone/>
            </a:pPr>
            <a:r>
              <a:rPr lang="hu-HU" dirty="0" err="1" smtClean="0"/>
              <a:t>anscheinend</a:t>
            </a:r>
            <a:r>
              <a:rPr lang="hu-HU" dirty="0" smtClean="0"/>
              <a:t> </a:t>
            </a:r>
            <a:r>
              <a:rPr lang="hu-HU" dirty="0" err="1"/>
              <a:t>glücklich</a:t>
            </a:r>
            <a:r>
              <a:rPr lang="hu-HU" dirty="0"/>
              <a:t>	 </a:t>
            </a:r>
            <a:r>
              <a:rPr lang="hu-HU" dirty="0" err="1" smtClean="0"/>
              <a:t>Puppe</a:t>
            </a:r>
            <a:r>
              <a:rPr lang="hu-HU" dirty="0" smtClean="0"/>
              <a:t> </a:t>
            </a:r>
            <a:r>
              <a:rPr lang="hu-HU" dirty="0"/>
              <a:t>+ </a:t>
            </a:r>
            <a:r>
              <a:rPr lang="hu-HU" b="1" dirty="0" err="1" smtClean="0"/>
              <a:t>Fliege</a:t>
            </a:r>
            <a:r>
              <a:rPr lang="hu-HU" dirty="0" smtClean="0"/>
              <a:t>             </a:t>
            </a:r>
            <a:r>
              <a:rPr lang="hu-HU" dirty="0" err="1" smtClean="0"/>
              <a:t>Fröhlichkeit</a:t>
            </a:r>
            <a:r>
              <a:rPr lang="hu-HU" dirty="0"/>
              <a:t>, </a:t>
            </a:r>
            <a:r>
              <a:rPr lang="hu-HU" dirty="0" err="1" smtClean="0"/>
              <a:t>gedemütigt</a:t>
            </a:r>
            <a:r>
              <a:rPr lang="hu-HU" dirty="0"/>
              <a:t>					</a:t>
            </a:r>
            <a:endParaRPr lang="hu-HU" dirty="0" smtClean="0"/>
          </a:p>
          <a:p>
            <a:pPr marL="0" indent="0">
              <a:buNone/>
            </a:pPr>
            <a:r>
              <a:rPr lang="hu-HU" dirty="0" smtClean="0"/>
              <a:t>				der </a:t>
            </a:r>
            <a:r>
              <a:rPr lang="hu-HU" b="1" dirty="0" err="1"/>
              <a:t>schwarze</a:t>
            </a:r>
            <a:r>
              <a:rPr lang="hu-HU" b="1" dirty="0"/>
              <a:t> Geiger</a:t>
            </a:r>
            <a:endParaRPr lang="hu-HU" dirty="0"/>
          </a:p>
          <a:p>
            <a:pPr marL="0" indent="0">
              <a:buNone/>
            </a:pPr>
            <a:endParaRPr lang="hu-HU" dirty="0"/>
          </a:p>
          <a:p>
            <a:pPr marL="0" indent="0">
              <a:buNone/>
            </a:pPr>
            <a:r>
              <a:rPr lang="hu-HU" dirty="0" err="1"/>
              <a:t>Manz</a:t>
            </a:r>
            <a:r>
              <a:rPr lang="hu-HU" dirty="0"/>
              <a:t> → </a:t>
            </a:r>
            <a:r>
              <a:rPr lang="hu-HU" dirty="0" err="1" smtClean="0"/>
              <a:t>Stadt</a:t>
            </a:r>
            <a:r>
              <a:rPr lang="hu-HU" dirty="0" smtClean="0"/>
              <a:t> </a:t>
            </a:r>
            <a:r>
              <a:rPr lang="hu-HU" dirty="0"/>
              <a:t>→ </a:t>
            </a:r>
            <a:r>
              <a:rPr lang="hu-HU" dirty="0" err="1"/>
              <a:t>Spelunke</a:t>
            </a:r>
            <a:r>
              <a:rPr lang="hu-HU" dirty="0"/>
              <a:t> </a:t>
            </a:r>
            <a:r>
              <a:rPr lang="hu-HU" dirty="0" smtClean="0"/>
              <a:t> </a:t>
            </a:r>
            <a:r>
              <a:rPr lang="hu-HU" dirty="0"/>
              <a:t>→ </a:t>
            </a:r>
            <a:r>
              <a:rPr lang="hu-HU" dirty="0" err="1"/>
              <a:t>Fischerei</a:t>
            </a:r>
            <a:r>
              <a:rPr lang="hu-HU" dirty="0"/>
              <a:t>	</a:t>
            </a:r>
            <a:r>
              <a:rPr lang="hu-HU" dirty="0" smtClean="0"/>
              <a:t>		Marti </a:t>
            </a:r>
            <a:r>
              <a:rPr lang="hu-HU" dirty="0"/>
              <a:t>→ </a:t>
            </a:r>
            <a:r>
              <a:rPr lang="hu-HU" dirty="0" err="1"/>
              <a:t>Fischen</a:t>
            </a:r>
            <a:endParaRPr lang="hu-HU" dirty="0"/>
          </a:p>
          <a:p>
            <a:pPr marL="0" indent="0">
              <a:buNone/>
            </a:pPr>
            <a:r>
              <a:rPr lang="hu-HU" dirty="0"/>
              <a:t> </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073313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44256" y="2093044"/>
            <a:ext cx="10515600" cy="4351338"/>
          </a:xfrm>
        </p:spPr>
        <p:txBody>
          <a:bodyPr/>
          <a:lstStyle/>
          <a:p>
            <a:r>
              <a:rPr lang="hu-HU" dirty="0"/>
              <a:t>„</a:t>
            </a:r>
            <a:r>
              <a:rPr lang="hu-HU" i="1" dirty="0"/>
              <a:t>Es </a:t>
            </a:r>
            <a:r>
              <a:rPr lang="hu-HU" i="1" dirty="0" err="1"/>
              <a:t>kam</a:t>
            </a:r>
            <a:r>
              <a:rPr lang="hu-HU" i="1" dirty="0"/>
              <a:t> </a:t>
            </a:r>
            <a:r>
              <a:rPr lang="hu-HU" i="1" dirty="0" err="1"/>
              <a:t>eine</a:t>
            </a:r>
            <a:r>
              <a:rPr lang="hu-HU" i="1" dirty="0"/>
              <a:t> </a:t>
            </a:r>
            <a:r>
              <a:rPr lang="hu-HU" i="1" dirty="0" err="1"/>
              <a:t>Ernte</a:t>
            </a:r>
            <a:r>
              <a:rPr lang="hu-HU" i="1" dirty="0"/>
              <a:t> </a:t>
            </a:r>
            <a:r>
              <a:rPr lang="hu-HU" i="1" dirty="0" err="1"/>
              <a:t>um</a:t>
            </a:r>
            <a:r>
              <a:rPr lang="hu-HU" i="1" dirty="0"/>
              <a:t> die </a:t>
            </a:r>
            <a:r>
              <a:rPr lang="hu-HU" i="1" dirty="0" err="1"/>
              <a:t>andere</a:t>
            </a:r>
            <a:r>
              <a:rPr lang="hu-HU" i="1" dirty="0"/>
              <a:t>, und </a:t>
            </a:r>
            <a:r>
              <a:rPr lang="hu-HU" i="1" dirty="0" err="1"/>
              <a:t>jede</a:t>
            </a:r>
            <a:r>
              <a:rPr lang="hu-HU" i="1" dirty="0"/>
              <a:t> sah die Kinder </a:t>
            </a:r>
            <a:r>
              <a:rPr lang="hu-HU" i="1" dirty="0" err="1"/>
              <a:t>gröβer</a:t>
            </a:r>
            <a:r>
              <a:rPr lang="hu-HU" i="1" dirty="0"/>
              <a:t> und </a:t>
            </a:r>
            <a:r>
              <a:rPr lang="hu-HU" i="1" dirty="0" err="1"/>
              <a:t>schöner</a:t>
            </a:r>
            <a:r>
              <a:rPr lang="hu-HU" i="1" dirty="0"/>
              <a:t> </a:t>
            </a:r>
            <a:r>
              <a:rPr lang="hu-HU" i="1" dirty="0" err="1"/>
              <a:t>und</a:t>
            </a:r>
            <a:r>
              <a:rPr lang="hu-HU" i="1" dirty="0"/>
              <a:t> den </a:t>
            </a:r>
            <a:r>
              <a:rPr lang="hu-HU" i="1" dirty="0" err="1"/>
              <a:t>herrenlosen</a:t>
            </a:r>
            <a:r>
              <a:rPr lang="hu-HU" i="1" dirty="0"/>
              <a:t> </a:t>
            </a:r>
            <a:r>
              <a:rPr lang="hu-HU" i="1" dirty="0" err="1" smtClean="0"/>
              <a:t>Acker</a:t>
            </a:r>
            <a:r>
              <a:rPr lang="hu-HU" i="1" dirty="0" smtClean="0"/>
              <a:t> </a:t>
            </a:r>
            <a:r>
              <a:rPr lang="hu-HU" i="1" dirty="0" err="1"/>
              <a:t>schmäler</a:t>
            </a:r>
            <a:r>
              <a:rPr lang="hu-HU" i="1" dirty="0"/>
              <a:t> </a:t>
            </a:r>
            <a:r>
              <a:rPr lang="hu-HU" i="1" dirty="0" err="1"/>
              <a:t>zwischen</a:t>
            </a:r>
            <a:r>
              <a:rPr lang="hu-HU" i="1" dirty="0"/>
              <a:t> </a:t>
            </a:r>
            <a:r>
              <a:rPr lang="hu-HU" i="1" dirty="0" err="1"/>
              <a:t>seinen</a:t>
            </a:r>
            <a:r>
              <a:rPr lang="hu-HU" i="1" dirty="0"/>
              <a:t> </a:t>
            </a:r>
            <a:r>
              <a:rPr lang="hu-HU" i="1" dirty="0" err="1"/>
              <a:t>breitgewordenen</a:t>
            </a:r>
            <a:r>
              <a:rPr lang="hu-HU" i="1" dirty="0"/>
              <a:t> </a:t>
            </a:r>
            <a:r>
              <a:rPr lang="hu-HU" i="1" dirty="0" err="1"/>
              <a:t>Nachbaren</a:t>
            </a:r>
            <a:r>
              <a:rPr lang="hu-HU" i="1" dirty="0"/>
              <a:t>. Mit </a:t>
            </a:r>
            <a:r>
              <a:rPr lang="hu-HU" i="1" dirty="0" err="1"/>
              <a:t>jedem</a:t>
            </a:r>
            <a:r>
              <a:rPr lang="hu-HU" i="1" dirty="0"/>
              <a:t> </a:t>
            </a:r>
            <a:r>
              <a:rPr lang="hu-HU" i="1" dirty="0" err="1"/>
              <a:t>Pflügen</a:t>
            </a:r>
            <a:r>
              <a:rPr lang="hu-HU" i="1" dirty="0"/>
              <a:t> </a:t>
            </a:r>
            <a:r>
              <a:rPr lang="hu-HU" i="1" dirty="0" err="1"/>
              <a:t>verlor</a:t>
            </a:r>
            <a:r>
              <a:rPr lang="hu-HU" i="1" dirty="0"/>
              <a:t> </a:t>
            </a:r>
            <a:r>
              <a:rPr lang="hu-HU" i="1" dirty="0" err="1"/>
              <a:t>er</a:t>
            </a:r>
            <a:r>
              <a:rPr lang="hu-HU" i="1" dirty="0"/>
              <a:t> </a:t>
            </a:r>
            <a:r>
              <a:rPr lang="hu-HU" i="1" dirty="0" err="1"/>
              <a:t>hüben</a:t>
            </a:r>
            <a:r>
              <a:rPr lang="hu-HU" i="1" dirty="0"/>
              <a:t> und </a:t>
            </a:r>
            <a:r>
              <a:rPr lang="hu-HU" i="1" dirty="0" err="1"/>
              <a:t>drüben</a:t>
            </a:r>
            <a:r>
              <a:rPr lang="hu-HU" i="1" dirty="0"/>
              <a:t> </a:t>
            </a:r>
            <a:r>
              <a:rPr lang="hu-HU" i="1" dirty="0" err="1"/>
              <a:t>eine</a:t>
            </a:r>
            <a:r>
              <a:rPr lang="hu-HU" i="1" dirty="0"/>
              <a:t> </a:t>
            </a:r>
            <a:r>
              <a:rPr lang="hu-HU" i="1" dirty="0" err="1"/>
              <a:t>Furche</a:t>
            </a:r>
            <a:r>
              <a:rPr lang="hu-HU" i="1" dirty="0"/>
              <a:t>, </a:t>
            </a:r>
            <a:r>
              <a:rPr lang="hu-HU" i="1" dirty="0" err="1"/>
              <a:t>ohne</a:t>
            </a:r>
            <a:r>
              <a:rPr lang="hu-HU" i="1" dirty="0"/>
              <a:t> </a:t>
            </a:r>
            <a:r>
              <a:rPr lang="hu-HU" i="1" dirty="0" err="1"/>
              <a:t>daβ</a:t>
            </a:r>
            <a:r>
              <a:rPr lang="hu-HU" i="1" dirty="0"/>
              <a:t> </a:t>
            </a:r>
            <a:r>
              <a:rPr lang="hu-HU" i="1" dirty="0" err="1"/>
              <a:t>ein</a:t>
            </a:r>
            <a:r>
              <a:rPr lang="hu-HU" i="1" dirty="0"/>
              <a:t> </a:t>
            </a:r>
            <a:r>
              <a:rPr lang="hu-HU" i="1" dirty="0" err="1"/>
              <a:t>Wort</a:t>
            </a:r>
            <a:r>
              <a:rPr lang="hu-HU" i="1" dirty="0"/>
              <a:t> </a:t>
            </a:r>
            <a:r>
              <a:rPr lang="hu-HU" i="1" dirty="0" err="1"/>
              <a:t>darüber</a:t>
            </a:r>
            <a:r>
              <a:rPr lang="hu-HU" i="1" dirty="0"/>
              <a:t> </a:t>
            </a:r>
            <a:r>
              <a:rPr lang="hu-HU" i="1" dirty="0" err="1"/>
              <a:t>gesprochen</a:t>
            </a:r>
            <a:r>
              <a:rPr lang="hu-HU" i="1" dirty="0"/>
              <a:t> </a:t>
            </a:r>
            <a:r>
              <a:rPr lang="hu-HU" i="1" dirty="0" err="1"/>
              <a:t>worden</a:t>
            </a:r>
            <a:r>
              <a:rPr lang="hu-HU" i="1" dirty="0"/>
              <a:t> </a:t>
            </a:r>
            <a:r>
              <a:rPr lang="hu-HU" i="1" dirty="0" err="1"/>
              <a:t>wäre</a:t>
            </a:r>
            <a:r>
              <a:rPr lang="hu-HU" i="1" dirty="0"/>
              <a:t> </a:t>
            </a:r>
            <a:r>
              <a:rPr lang="hu-HU" i="1" dirty="0" err="1"/>
              <a:t>und</a:t>
            </a:r>
            <a:r>
              <a:rPr lang="hu-HU" i="1" dirty="0"/>
              <a:t> </a:t>
            </a:r>
            <a:r>
              <a:rPr lang="hu-HU" i="1" dirty="0" err="1"/>
              <a:t>ohne</a:t>
            </a:r>
            <a:r>
              <a:rPr lang="hu-HU" i="1" dirty="0"/>
              <a:t> </a:t>
            </a:r>
            <a:r>
              <a:rPr lang="hu-HU" i="1" dirty="0" err="1"/>
              <a:t>daβ</a:t>
            </a:r>
            <a:r>
              <a:rPr lang="hu-HU" i="1" dirty="0"/>
              <a:t> </a:t>
            </a:r>
            <a:r>
              <a:rPr lang="hu-HU" i="1" dirty="0" err="1"/>
              <a:t>ein</a:t>
            </a:r>
            <a:r>
              <a:rPr lang="hu-HU" i="1" dirty="0"/>
              <a:t> </a:t>
            </a:r>
            <a:r>
              <a:rPr lang="hu-HU" i="1" dirty="0" err="1"/>
              <a:t>Menschenauge</a:t>
            </a:r>
            <a:r>
              <a:rPr lang="hu-HU" i="1" dirty="0"/>
              <a:t> den </a:t>
            </a:r>
            <a:r>
              <a:rPr lang="hu-HU" b="1" i="1" dirty="0" err="1"/>
              <a:t>Frevel</a:t>
            </a:r>
            <a:r>
              <a:rPr lang="hu-HU" i="1" dirty="0"/>
              <a:t> </a:t>
            </a:r>
            <a:r>
              <a:rPr lang="hu-HU" i="1" dirty="0" err="1"/>
              <a:t>zu</a:t>
            </a:r>
            <a:r>
              <a:rPr lang="hu-HU" i="1" dirty="0"/>
              <a:t> </a:t>
            </a:r>
            <a:r>
              <a:rPr lang="hu-HU" i="1" dirty="0" err="1"/>
              <a:t>sehen</a:t>
            </a:r>
            <a:r>
              <a:rPr lang="hu-HU" i="1" dirty="0"/>
              <a:t> </a:t>
            </a:r>
            <a:r>
              <a:rPr lang="hu-HU" i="1" dirty="0" err="1"/>
              <a:t>schien</a:t>
            </a:r>
            <a:r>
              <a:rPr lang="hu-HU" i="1" dirty="0"/>
              <a:t>.</a:t>
            </a:r>
            <a:r>
              <a:rPr lang="hu-HU" dirty="0"/>
              <a:t>”</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182775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9189" y="1046162"/>
            <a:ext cx="10515600" cy="1325563"/>
          </a:xfrm>
        </p:spPr>
        <p:txBody>
          <a:bodyPr/>
          <a:lstStyle/>
          <a:p>
            <a:pPr algn="ctr"/>
            <a:r>
              <a:rPr lang="hu-HU" b="1" i="1" dirty="0" smtClean="0"/>
              <a:t>Romeo und Julia </a:t>
            </a:r>
            <a:r>
              <a:rPr lang="hu-HU" b="1" i="1" dirty="0" err="1" smtClean="0"/>
              <a:t>auf</a:t>
            </a:r>
            <a:r>
              <a:rPr lang="hu-HU" b="1" i="1" dirty="0" smtClean="0"/>
              <a:t> </a:t>
            </a:r>
            <a:r>
              <a:rPr lang="hu-HU" b="1" i="1" dirty="0" err="1" smtClean="0"/>
              <a:t>dem</a:t>
            </a:r>
            <a:r>
              <a:rPr lang="hu-HU" b="1" i="1" dirty="0" smtClean="0"/>
              <a:t> </a:t>
            </a:r>
            <a:r>
              <a:rPr lang="hu-HU" b="1" i="1" dirty="0" err="1" smtClean="0"/>
              <a:t>Dorfe</a:t>
            </a:r>
            <a:r>
              <a:rPr lang="hu-HU" b="1" i="1" dirty="0" smtClean="0"/>
              <a:t> 2.</a:t>
            </a:r>
            <a:endParaRPr lang="hu-HU" b="1" i="1" dirty="0"/>
          </a:p>
        </p:txBody>
      </p:sp>
      <p:sp>
        <p:nvSpPr>
          <p:cNvPr id="3" name="Tartalom helye 2"/>
          <p:cNvSpPr>
            <a:spLocks noGrp="1"/>
          </p:cNvSpPr>
          <p:nvPr>
            <p:ph idx="1"/>
          </p:nvPr>
        </p:nvSpPr>
        <p:spPr>
          <a:xfrm>
            <a:off x="769189" y="2506662"/>
            <a:ext cx="10515600" cy="4351338"/>
          </a:xfrm>
        </p:spPr>
        <p:txBody>
          <a:bodyPr>
            <a:normAutofit/>
          </a:bodyPr>
          <a:lstStyle/>
          <a:p>
            <a:pPr marL="0" lvl="0" indent="0">
              <a:buNone/>
            </a:pPr>
            <a:r>
              <a:rPr lang="hu-HU" sz="2200" i="1" dirty="0"/>
              <a:t>„</a:t>
            </a:r>
            <a:r>
              <a:rPr lang="hu-HU" sz="2200" i="1" dirty="0" err="1"/>
              <a:t>Das</a:t>
            </a:r>
            <a:r>
              <a:rPr lang="hu-HU" sz="2200" i="1" dirty="0"/>
              <a:t> </a:t>
            </a:r>
            <a:r>
              <a:rPr lang="hu-HU" sz="2200" i="1" dirty="0" err="1"/>
              <a:t>Gefühl</a:t>
            </a:r>
            <a:r>
              <a:rPr lang="hu-HU" sz="2200" i="1" dirty="0"/>
              <a:t>, in der </a:t>
            </a:r>
            <a:r>
              <a:rPr lang="hu-HU" sz="2200" b="1" i="1" dirty="0" err="1"/>
              <a:t>bürgerlichen</a:t>
            </a:r>
            <a:r>
              <a:rPr lang="hu-HU" sz="2200" b="1" i="1" dirty="0"/>
              <a:t> Welt</a:t>
            </a:r>
            <a:r>
              <a:rPr lang="hu-HU" sz="2200" i="1" dirty="0"/>
              <a:t> </a:t>
            </a:r>
            <a:r>
              <a:rPr lang="hu-HU" sz="2200" i="1" dirty="0" err="1"/>
              <a:t>nur</a:t>
            </a:r>
            <a:r>
              <a:rPr lang="hu-HU" sz="2200" i="1" dirty="0"/>
              <a:t> in </a:t>
            </a:r>
            <a:r>
              <a:rPr lang="hu-HU" sz="2200" i="1" dirty="0" err="1"/>
              <a:t>einer</a:t>
            </a:r>
            <a:r>
              <a:rPr lang="hu-HU" sz="2200" i="1" dirty="0"/>
              <a:t> </a:t>
            </a:r>
            <a:r>
              <a:rPr lang="hu-HU" sz="2200" i="1" dirty="0" err="1"/>
              <a:t>ganz</a:t>
            </a:r>
            <a:r>
              <a:rPr lang="hu-HU" sz="2200" i="1" dirty="0"/>
              <a:t> </a:t>
            </a:r>
            <a:r>
              <a:rPr lang="hu-HU" sz="2200" b="1" i="1" dirty="0" err="1"/>
              <a:t>ehrlichen</a:t>
            </a:r>
            <a:r>
              <a:rPr lang="hu-HU" sz="2200" b="1" i="1" dirty="0"/>
              <a:t> und </a:t>
            </a:r>
            <a:r>
              <a:rPr lang="hu-HU" sz="2200" b="1" i="1" dirty="0" err="1"/>
              <a:t>gewissenfreien</a:t>
            </a:r>
            <a:r>
              <a:rPr lang="hu-HU" sz="2200" b="1" i="1" dirty="0"/>
              <a:t> </a:t>
            </a:r>
            <a:r>
              <a:rPr lang="hu-HU" sz="2200" b="1" i="1" dirty="0" err="1"/>
              <a:t>Ehe</a:t>
            </a:r>
            <a:r>
              <a:rPr lang="hu-HU" sz="2200" b="1" i="1" dirty="0"/>
              <a:t> </a:t>
            </a:r>
            <a:r>
              <a:rPr lang="hu-HU" sz="2200" b="1" i="1" dirty="0" err="1"/>
              <a:t>glücklich</a:t>
            </a:r>
            <a:r>
              <a:rPr lang="hu-HU" sz="2200" b="1" i="1" dirty="0"/>
              <a:t> </a:t>
            </a:r>
            <a:r>
              <a:rPr lang="hu-HU" sz="2200" b="1" i="1" dirty="0" err="1"/>
              <a:t>sein</a:t>
            </a:r>
            <a:r>
              <a:rPr lang="hu-HU" sz="2200" b="1" i="1" dirty="0"/>
              <a:t> </a:t>
            </a:r>
            <a:r>
              <a:rPr lang="hu-HU" sz="2200" b="1" i="1" dirty="0" err="1"/>
              <a:t>zu</a:t>
            </a:r>
            <a:r>
              <a:rPr lang="hu-HU" sz="2200" b="1" i="1" dirty="0"/>
              <a:t> </a:t>
            </a:r>
            <a:r>
              <a:rPr lang="hu-HU" sz="2200" b="1" i="1" dirty="0" err="1"/>
              <a:t>können</a:t>
            </a:r>
            <a:r>
              <a:rPr lang="hu-HU" sz="2200" i="1" dirty="0"/>
              <a:t>, </a:t>
            </a:r>
            <a:r>
              <a:rPr lang="hu-HU" sz="2200" i="1" dirty="0" err="1"/>
              <a:t>war</a:t>
            </a:r>
            <a:r>
              <a:rPr lang="hu-HU" sz="2200" i="1" dirty="0"/>
              <a:t> in </a:t>
            </a:r>
            <a:r>
              <a:rPr lang="hu-HU" sz="2200" i="1" dirty="0" err="1"/>
              <a:t>ihm</a:t>
            </a:r>
            <a:r>
              <a:rPr lang="hu-HU" sz="2200" i="1" dirty="0"/>
              <a:t> </a:t>
            </a:r>
            <a:r>
              <a:rPr lang="hu-HU" sz="2200" i="1" dirty="0" smtClean="0"/>
              <a:t>(</a:t>
            </a:r>
            <a:r>
              <a:rPr lang="hu-HU" sz="2200" i="1" dirty="0" err="1" smtClean="0"/>
              <a:t>Sali</a:t>
            </a:r>
            <a:r>
              <a:rPr lang="hu-HU" sz="2200" i="1" dirty="0" smtClean="0"/>
              <a:t>) </a:t>
            </a:r>
            <a:r>
              <a:rPr lang="hu-HU" sz="2200" i="1" dirty="0" err="1" smtClean="0"/>
              <a:t>ebenso</a:t>
            </a:r>
            <a:r>
              <a:rPr lang="hu-HU" sz="2200" i="1" dirty="0" smtClean="0"/>
              <a:t> </a:t>
            </a:r>
            <a:r>
              <a:rPr lang="hu-HU" sz="2200" i="1" dirty="0" err="1"/>
              <a:t>lebendig</a:t>
            </a:r>
            <a:r>
              <a:rPr lang="hu-HU" sz="2200" i="1" dirty="0"/>
              <a:t> </a:t>
            </a:r>
            <a:r>
              <a:rPr lang="hu-HU" sz="2200" i="1" dirty="0" err="1"/>
              <a:t>wie</a:t>
            </a:r>
            <a:r>
              <a:rPr lang="hu-HU" sz="2200" i="1" dirty="0"/>
              <a:t> </a:t>
            </a:r>
            <a:r>
              <a:rPr lang="hu-HU" sz="2200" i="1" dirty="0" err="1"/>
              <a:t>in</a:t>
            </a:r>
            <a:r>
              <a:rPr lang="hu-HU" sz="2200" i="1" dirty="0"/>
              <a:t> </a:t>
            </a:r>
            <a:r>
              <a:rPr lang="hu-HU" sz="2200" i="1" dirty="0" err="1"/>
              <a:t>Vrenchen</a:t>
            </a:r>
            <a:r>
              <a:rPr lang="hu-HU" sz="2200" i="1" dirty="0"/>
              <a:t>, und in </a:t>
            </a:r>
            <a:r>
              <a:rPr lang="hu-HU" sz="2200" i="1" dirty="0" err="1"/>
              <a:t>beiden</a:t>
            </a:r>
            <a:r>
              <a:rPr lang="hu-HU" sz="2200" i="1" dirty="0"/>
              <a:t> </a:t>
            </a:r>
            <a:r>
              <a:rPr lang="hu-HU" sz="2200" i="1" dirty="0" err="1"/>
              <a:t>verlassenen</a:t>
            </a:r>
            <a:r>
              <a:rPr lang="hu-HU" sz="2200" i="1" dirty="0"/>
              <a:t> </a:t>
            </a:r>
            <a:r>
              <a:rPr lang="hu-HU" sz="2200" i="1" dirty="0" err="1"/>
              <a:t>Wesen</a:t>
            </a:r>
            <a:r>
              <a:rPr lang="hu-HU" sz="2200" i="1" dirty="0"/>
              <a:t> </a:t>
            </a:r>
            <a:r>
              <a:rPr lang="hu-HU" sz="2200" i="1" dirty="0" err="1"/>
              <a:t>war</a:t>
            </a:r>
            <a:r>
              <a:rPr lang="hu-HU" sz="2200" i="1" dirty="0"/>
              <a:t> es </a:t>
            </a:r>
            <a:r>
              <a:rPr lang="hu-HU" sz="2200" b="1" i="1" dirty="0"/>
              <a:t>die </a:t>
            </a:r>
            <a:r>
              <a:rPr lang="hu-HU" sz="2200" b="1" i="1" dirty="0" err="1"/>
              <a:t>letzte</a:t>
            </a:r>
            <a:r>
              <a:rPr lang="hu-HU" sz="2200" b="1" i="1" dirty="0"/>
              <a:t> </a:t>
            </a:r>
            <a:r>
              <a:rPr lang="hu-HU" sz="2200" b="1" i="1" dirty="0" err="1"/>
              <a:t>Flamme</a:t>
            </a:r>
            <a:r>
              <a:rPr lang="hu-HU" sz="2200" b="1" i="1" dirty="0"/>
              <a:t> der </a:t>
            </a:r>
            <a:r>
              <a:rPr lang="hu-HU" sz="2200" b="1" i="1" dirty="0" err="1"/>
              <a:t>Ehre</a:t>
            </a:r>
            <a:r>
              <a:rPr lang="hu-HU" sz="2200" i="1" dirty="0"/>
              <a:t>, die in </a:t>
            </a:r>
            <a:r>
              <a:rPr lang="hu-HU" sz="2200" i="1" dirty="0" err="1"/>
              <a:t>früheren</a:t>
            </a:r>
            <a:r>
              <a:rPr lang="hu-HU" sz="2200" i="1" dirty="0"/>
              <a:t> Zeiten in </a:t>
            </a:r>
            <a:r>
              <a:rPr lang="hu-HU" sz="2200" i="1" dirty="0" err="1"/>
              <a:t>ihren</a:t>
            </a:r>
            <a:r>
              <a:rPr lang="hu-HU" sz="2200" i="1" dirty="0"/>
              <a:t> </a:t>
            </a:r>
            <a:r>
              <a:rPr lang="hu-HU" sz="2200" i="1" dirty="0" err="1"/>
              <a:t>Häusern</a:t>
            </a:r>
            <a:r>
              <a:rPr lang="hu-HU" sz="2200" i="1" dirty="0"/>
              <a:t> </a:t>
            </a:r>
            <a:r>
              <a:rPr lang="hu-HU" sz="2200" i="1" dirty="0" err="1"/>
              <a:t>geglüht</a:t>
            </a:r>
            <a:r>
              <a:rPr lang="hu-HU" sz="2200" i="1" dirty="0"/>
              <a:t> </a:t>
            </a:r>
            <a:r>
              <a:rPr lang="hu-HU" sz="2200" i="1" dirty="0" err="1"/>
              <a:t>hatte</a:t>
            </a:r>
            <a:r>
              <a:rPr lang="hu-HU" sz="2200" i="1" dirty="0"/>
              <a:t> und </a:t>
            </a:r>
            <a:r>
              <a:rPr lang="hu-HU" sz="2200" b="1" i="1" dirty="0" err="1"/>
              <a:t>welche</a:t>
            </a:r>
            <a:r>
              <a:rPr lang="hu-HU" sz="2200" b="1" i="1" dirty="0"/>
              <a:t> die </a:t>
            </a:r>
            <a:r>
              <a:rPr lang="hu-HU" sz="2200" b="1" i="1" dirty="0" err="1"/>
              <a:t>sich</a:t>
            </a:r>
            <a:r>
              <a:rPr lang="hu-HU" sz="2200" b="1" i="1" dirty="0"/>
              <a:t> </a:t>
            </a:r>
            <a:r>
              <a:rPr lang="hu-HU" sz="2200" b="1" i="1" dirty="0" err="1"/>
              <a:t>sicher</a:t>
            </a:r>
            <a:r>
              <a:rPr lang="hu-HU" sz="2200" b="1" i="1" dirty="0"/>
              <a:t> </a:t>
            </a:r>
            <a:r>
              <a:rPr lang="hu-HU" sz="2200" b="1" i="1" dirty="0" err="1"/>
              <a:t>fühlenden</a:t>
            </a:r>
            <a:r>
              <a:rPr lang="hu-HU" sz="2200" b="1" i="1" dirty="0"/>
              <a:t> </a:t>
            </a:r>
            <a:r>
              <a:rPr lang="hu-HU" sz="2200" b="1" i="1" dirty="0" err="1"/>
              <a:t>Väter</a:t>
            </a:r>
            <a:r>
              <a:rPr lang="hu-HU" sz="2200" b="1" i="1" dirty="0"/>
              <a:t> </a:t>
            </a:r>
            <a:r>
              <a:rPr lang="hu-HU" sz="2200" b="1" i="1" dirty="0" err="1"/>
              <a:t>durch</a:t>
            </a:r>
            <a:r>
              <a:rPr lang="hu-HU" sz="2200" b="1" i="1" dirty="0"/>
              <a:t> </a:t>
            </a:r>
            <a:r>
              <a:rPr lang="hu-HU" sz="2200" b="1" i="1" dirty="0" err="1"/>
              <a:t>einen</a:t>
            </a:r>
            <a:r>
              <a:rPr lang="hu-HU" sz="2200" b="1" i="1" dirty="0"/>
              <a:t> </a:t>
            </a:r>
            <a:r>
              <a:rPr lang="hu-HU" sz="2200" b="1" i="1" dirty="0" err="1"/>
              <a:t>unscheinbaren</a:t>
            </a:r>
            <a:r>
              <a:rPr lang="hu-HU" sz="2200" b="1" i="1" dirty="0"/>
              <a:t> </a:t>
            </a:r>
            <a:r>
              <a:rPr lang="hu-HU" sz="2200" b="1" i="1" dirty="0" err="1"/>
              <a:t>Mißgriff</a:t>
            </a:r>
            <a:r>
              <a:rPr lang="hu-HU" sz="2200" b="1" i="1" dirty="0"/>
              <a:t> </a:t>
            </a:r>
            <a:r>
              <a:rPr lang="hu-HU" sz="2200" b="1" i="1" dirty="0" err="1"/>
              <a:t>ausgeblasen</a:t>
            </a:r>
            <a:r>
              <a:rPr lang="hu-HU" sz="2200" b="1" i="1" dirty="0"/>
              <a:t> und </a:t>
            </a:r>
            <a:r>
              <a:rPr lang="hu-HU" sz="2200" b="1" i="1" dirty="0" err="1"/>
              <a:t>zerstört</a:t>
            </a:r>
            <a:r>
              <a:rPr lang="hu-HU" sz="2200" b="1" i="1" dirty="0"/>
              <a:t> </a:t>
            </a:r>
            <a:r>
              <a:rPr lang="hu-HU" sz="2200" b="1" i="1" dirty="0" err="1"/>
              <a:t>hatten</a:t>
            </a:r>
            <a:r>
              <a:rPr lang="hu-HU" sz="2200" i="1" dirty="0"/>
              <a:t>, </a:t>
            </a:r>
            <a:r>
              <a:rPr lang="hu-HU" sz="2200" i="1" dirty="0" err="1"/>
              <a:t>als</a:t>
            </a:r>
            <a:r>
              <a:rPr lang="hu-HU" sz="2200" i="1" dirty="0"/>
              <a:t> </a:t>
            </a:r>
            <a:r>
              <a:rPr lang="hu-HU" sz="2200" i="1" dirty="0" err="1"/>
              <a:t>sie</a:t>
            </a:r>
            <a:r>
              <a:rPr lang="hu-HU" sz="2200" i="1" dirty="0"/>
              <a:t>, eben </a:t>
            </a:r>
            <a:r>
              <a:rPr lang="hu-HU" sz="2200" b="1" i="1" dirty="0" err="1"/>
              <a:t>diese</a:t>
            </a:r>
            <a:r>
              <a:rPr lang="hu-HU" sz="2200" b="1" i="1" dirty="0"/>
              <a:t> </a:t>
            </a:r>
            <a:r>
              <a:rPr lang="hu-HU" sz="2200" b="1" i="1" dirty="0" err="1"/>
              <a:t>Ehre</a:t>
            </a:r>
            <a:r>
              <a:rPr lang="hu-HU" sz="2200" b="1" i="1" dirty="0"/>
              <a:t> </a:t>
            </a:r>
            <a:r>
              <a:rPr lang="hu-HU" sz="2200" b="1" i="1" dirty="0" err="1"/>
              <a:t>zu</a:t>
            </a:r>
            <a:r>
              <a:rPr lang="hu-HU" sz="2200" b="1" i="1" dirty="0"/>
              <a:t> </a:t>
            </a:r>
            <a:r>
              <a:rPr lang="hu-HU" sz="2200" b="1" i="1" dirty="0" err="1"/>
              <a:t>äufnen</a:t>
            </a:r>
            <a:r>
              <a:rPr lang="hu-HU" sz="2200" b="1" i="1" dirty="0"/>
              <a:t> </a:t>
            </a:r>
            <a:r>
              <a:rPr lang="hu-HU" sz="2200" dirty="0"/>
              <a:t>(</a:t>
            </a:r>
            <a:r>
              <a:rPr lang="hu-HU" sz="2200" dirty="0" err="1"/>
              <a:t>vermehren</a:t>
            </a:r>
            <a:r>
              <a:rPr lang="hu-HU" sz="2200" dirty="0"/>
              <a:t>)</a:t>
            </a:r>
            <a:r>
              <a:rPr lang="hu-HU" sz="2200" b="1" i="1" dirty="0"/>
              <a:t> </a:t>
            </a:r>
            <a:r>
              <a:rPr lang="hu-HU" sz="2200" b="1" i="1" dirty="0" err="1"/>
              <a:t>wähnend</a:t>
            </a:r>
            <a:r>
              <a:rPr lang="hu-HU" sz="2200" b="1" i="1" dirty="0"/>
              <a:t> </a:t>
            </a:r>
            <a:r>
              <a:rPr lang="hu-HU" sz="2200" b="1" i="1" dirty="0" err="1"/>
              <a:t>durch</a:t>
            </a:r>
            <a:r>
              <a:rPr lang="hu-HU" sz="2200" b="1" i="1" dirty="0"/>
              <a:t> </a:t>
            </a:r>
            <a:r>
              <a:rPr lang="hu-HU" sz="2200" b="1" i="1" dirty="0" err="1"/>
              <a:t>Vermehrung</a:t>
            </a:r>
            <a:r>
              <a:rPr lang="hu-HU" sz="2200" b="1" i="1" dirty="0"/>
              <a:t> </a:t>
            </a:r>
            <a:r>
              <a:rPr lang="hu-HU" sz="2200" b="1" i="1" dirty="0" err="1"/>
              <a:t>ihres</a:t>
            </a:r>
            <a:r>
              <a:rPr lang="hu-HU" sz="2200" b="1" i="1" dirty="0"/>
              <a:t> </a:t>
            </a:r>
            <a:r>
              <a:rPr lang="hu-HU" sz="2200" b="1" i="1" dirty="0" err="1"/>
              <a:t>Eigentums</a:t>
            </a:r>
            <a:r>
              <a:rPr lang="hu-HU" sz="2200" b="1" i="1" dirty="0"/>
              <a:t>, </a:t>
            </a:r>
            <a:r>
              <a:rPr lang="hu-HU" sz="2200" b="1" i="1" dirty="0" err="1"/>
              <a:t>so</a:t>
            </a:r>
            <a:r>
              <a:rPr lang="hu-HU" sz="2200" b="1" i="1" dirty="0"/>
              <a:t> </a:t>
            </a:r>
            <a:r>
              <a:rPr lang="hu-HU" sz="2200" b="1" i="1" dirty="0" err="1"/>
              <a:t>gedankenlos</a:t>
            </a:r>
            <a:r>
              <a:rPr lang="hu-HU" sz="2200" b="1" i="1" dirty="0"/>
              <a:t> </a:t>
            </a:r>
            <a:r>
              <a:rPr lang="hu-HU" sz="2200" b="1" i="1" dirty="0" err="1"/>
              <a:t>sich</a:t>
            </a:r>
            <a:r>
              <a:rPr lang="hu-HU" sz="2200" b="1" i="1" dirty="0"/>
              <a:t> </a:t>
            </a:r>
            <a:r>
              <a:rPr lang="hu-HU" sz="2200" b="1" i="1" dirty="0" err="1"/>
              <a:t>das</a:t>
            </a:r>
            <a:r>
              <a:rPr lang="hu-HU" sz="2200" b="1" i="1" dirty="0"/>
              <a:t> </a:t>
            </a:r>
            <a:r>
              <a:rPr lang="hu-HU" sz="2200" b="1" i="1" dirty="0" err="1"/>
              <a:t>Gut</a:t>
            </a:r>
            <a:r>
              <a:rPr lang="hu-HU" sz="2200" b="1" i="1" dirty="0"/>
              <a:t> </a:t>
            </a:r>
            <a:r>
              <a:rPr lang="hu-HU" sz="2200" b="1" i="1" dirty="0" err="1"/>
              <a:t>eines</a:t>
            </a:r>
            <a:r>
              <a:rPr lang="hu-HU" sz="2200" b="1" i="1" dirty="0"/>
              <a:t> </a:t>
            </a:r>
            <a:r>
              <a:rPr lang="hu-HU" sz="2200" b="1" i="1" dirty="0" err="1"/>
              <a:t>Verschollenen</a:t>
            </a:r>
            <a:r>
              <a:rPr lang="hu-HU" sz="2200" b="1" i="1" dirty="0"/>
              <a:t> </a:t>
            </a:r>
            <a:r>
              <a:rPr lang="hu-HU" sz="2200" b="1" i="1" dirty="0" err="1"/>
              <a:t>aneigneten</a:t>
            </a:r>
            <a:r>
              <a:rPr lang="hu-HU" sz="2200" b="1" i="1" dirty="0"/>
              <a:t>, </a:t>
            </a:r>
            <a:r>
              <a:rPr lang="hu-HU" sz="2200" b="1" i="1" dirty="0" err="1"/>
              <a:t>ganz</a:t>
            </a:r>
            <a:r>
              <a:rPr lang="hu-HU" sz="2200" b="1" i="1" dirty="0"/>
              <a:t> </a:t>
            </a:r>
            <a:r>
              <a:rPr lang="hu-HU" sz="2200" b="1" i="1" dirty="0" err="1"/>
              <a:t>gefahrlos</a:t>
            </a:r>
            <a:r>
              <a:rPr lang="hu-HU" sz="2200" b="1" i="1" dirty="0"/>
              <a:t>,</a:t>
            </a:r>
            <a:r>
              <a:rPr lang="hu-HU" sz="2200" i="1" dirty="0"/>
              <a:t> </a:t>
            </a:r>
            <a:r>
              <a:rPr lang="hu-HU" sz="2200" i="1" dirty="0" err="1"/>
              <a:t>wie</a:t>
            </a:r>
            <a:r>
              <a:rPr lang="hu-HU" sz="2200" i="1" dirty="0"/>
              <a:t> </a:t>
            </a:r>
            <a:r>
              <a:rPr lang="hu-HU" sz="2200" i="1" dirty="0" err="1"/>
              <a:t>sie</a:t>
            </a:r>
            <a:r>
              <a:rPr lang="hu-HU" sz="2200" i="1" dirty="0"/>
              <a:t> </a:t>
            </a:r>
            <a:r>
              <a:rPr lang="hu-HU" sz="2200" i="1" dirty="0" err="1"/>
              <a:t>meinten</a:t>
            </a:r>
            <a:r>
              <a:rPr lang="hu-HU" sz="2200" i="1" dirty="0"/>
              <a:t>. </a:t>
            </a:r>
            <a:r>
              <a:rPr lang="hu-HU" sz="2200" i="1" dirty="0" err="1"/>
              <a:t>Das</a:t>
            </a:r>
            <a:r>
              <a:rPr lang="hu-HU" sz="2200" i="1" dirty="0"/>
              <a:t> </a:t>
            </a:r>
            <a:r>
              <a:rPr lang="hu-HU" sz="2200" i="1" dirty="0" err="1"/>
              <a:t>geschieht</a:t>
            </a:r>
            <a:r>
              <a:rPr lang="hu-HU" sz="2200" i="1" dirty="0"/>
              <a:t> </a:t>
            </a:r>
            <a:r>
              <a:rPr lang="hu-HU" sz="2200" i="1" dirty="0" err="1"/>
              <a:t>nun</a:t>
            </a:r>
            <a:r>
              <a:rPr lang="hu-HU" sz="2200" i="1" dirty="0"/>
              <a:t> </a:t>
            </a:r>
            <a:r>
              <a:rPr lang="hu-HU" sz="2200" i="1" dirty="0" err="1"/>
              <a:t>freilich</a:t>
            </a:r>
            <a:r>
              <a:rPr lang="hu-HU" sz="2200" i="1" dirty="0"/>
              <a:t> </a:t>
            </a:r>
            <a:r>
              <a:rPr lang="hu-HU" sz="2200" i="1" dirty="0" err="1"/>
              <a:t>alle</a:t>
            </a:r>
            <a:r>
              <a:rPr lang="hu-HU" sz="2200" i="1" dirty="0"/>
              <a:t> </a:t>
            </a:r>
            <a:r>
              <a:rPr lang="hu-HU" sz="2200" i="1" dirty="0" err="1"/>
              <a:t>Tage</a:t>
            </a:r>
            <a:r>
              <a:rPr lang="hu-HU" sz="2200" i="1" dirty="0"/>
              <a:t>; </a:t>
            </a:r>
            <a:r>
              <a:rPr lang="hu-HU" sz="2200" i="1" dirty="0" err="1"/>
              <a:t>aber</a:t>
            </a:r>
            <a:r>
              <a:rPr lang="hu-HU" sz="2200" i="1" dirty="0"/>
              <a:t> </a:t>
            </a:r>
            <a:r>
              <a:rPr lang="hu-HU" sz="2200" i="1" dirty="0" err="1"/>
              <a:t>zuweilen</a:t>
            </a:r>
            <a:r>
              <a:rPr lang="hu-HU" sz="2200" i="1" dirty="0"/>
              <a:t> </a:t>
            </a:r>
            <a:r>
              <a:rPr lang="hu-HU" sz="2200" i="1" dirty="0" err="1"/>
              <a:t>stellt</a:t>
            </a:r>
            <a:r>
              <a:rPr lang="hu-HU" sz="2200" i="1" dirty="0"/>
              <a:t> </a:t>
            </a:r>
            <a:r>
              <a:rPr lang="hu-HU" sz="2200" i="1" dirty="0" err="1"/>
              <a:t>das</a:t>
            </a:r>
            <a:r>
              <a:rPr lang="hu-HU" sz="2200" i="1" dirty="0"/>
              <a:t> </a:t>
            </a:r>
            <a:r>
              <a:rPr lang="hu-HU" sz="2200" b="1" i="1" dirty="0" err="1"/>
              <a:t>Schicksal</a:t>
            </a:r>
            <a:r>
              <a:rPr lang="hu-HU" sz="2200" b="1" i="1" dirty="0"/>
              <a:t> </a:t>
            </a:r>
            <a:r>
              <a:rPr lang="hu-HU" sz="2200" i="1" dirty="0" err="1"/>
              <a:t>ein</a:t>
            </a:r>
            <a:r>
              <a:rPr lang="hu-HU" sz="2200" i="1" dirty="0"/>
              <a:t> </a:t>
            </a:r>
            <a:r>
              <a:rPr lang="hu-HU" sz="2200" i="1" dirty="0" err="1"/>
              <a:t>Exempel</a:t>
            </a:r>
            <a:r>
              <a:rPr lang="hu-HU" sz="2200" i="1" dirty="0"/>
              <a:t> </a:t>
            </a:r>
            <a:r>
              <a:rPr lang="hu-HU" sz="2200" i="1" dirty="0" err="1"/>
              <a:t>auf</a:t>
            </a:r>
            <a:r>
              <a:rPr lang="hu-HU" sz="2200" i="1" dirty="0"/>
              <a:t> und </a:t>
            </a:r>
            <a:r>
              <a:rPr lang="hu-HU" sz="2200" i="1" dirty="0" err="1"/>
              <a:t>läßt</a:t>
            </a:r>
            <a:r>
              <a:rPr lang="hu-HU" sz="2200" i="1" dirty="0"/>
              <a:t> </a:t>
            </a:r>
            <a:r>
              <a:rPr lang="hu-HU" sz="2200" b="1" i="1" dirty="0" err="1"/>
              <a:t>zwei</a:t>
            </a:r>
            <a:r>
              <a:rPr lang="hu-HU" sz="2200" b="1" i="1" dirty="0"/>
              <a:t> </a:t>
            </a:r>
            <a:r>
              <a:rPr lang="hu-HU" sz="2200" b="1" i="1" dirty="0" err="1"/>
              <a:t>solche</a:t>
            </a:r>
            <a:r>
              <a:rPr lang="hu-HU" sz="2200" b="1" i="1" dirty="0"/>
              <a:t> </a:t>
            </a:r>
            <a:r>
              <a:rPr lang="hu-HU" sz="2200" b="1" i="1" dirty="0" err="1"/>
              <a:t>Äufner</a:t>
            </a:r>
            <a:r>
              <a:rPr lang="hu-HU" sz="2200" i="1" dirty="0"/>
              <a:t> </a:t>
            </a:r>
            <a:r>
              <a:rPr lang="hu-HU" sz="2200" i="1" dirty="0" err="1"/>
              <a:t>ihrer</a:t>
            </a:r>
            <a:r>
              <a:rPr lang="hu-HU" sz="2200" i="1" dirty="0"/>
              <a:t> </a:t>
            </a:r>
            <a:r>
              <a:rPr lang="hu-HU" sz="2200" i="1" dirty="0" err="1"/>
              <a:t>Hausehre</a:t>
            </a:r>
            <a:r>
              <a:rPr lang="hu-HU" sz="2200" i="1" dirty="0"/>
              <a:t> </a:t>
            </a:r>
            <a:r>
              <a:rPr lang="hu-HU" sz="2200" i="1" dirty="0" err="1"/>
              <a:t>und</a:t>
            </a:r>
            <a:r>
              <a:rPr lang="hu-HU" sz="2200" i="1" dirty="0"/>
              <a:t> </a:t>
            </a:r>
            <a:r>
              <a:rPr lang="hu-HU" sz="2200" i="1" dirty="0" err="1"/>
              <a:t>ihres</a:t>
            </a:r>
            <a:r>
              <a:rPr lang="hu-HU" sz="2200" i="1" dirty="0"/>
              <a:t> </a:t>
            </a:r>
            <a:r>
              <a:rPr lang="hu-HU" sz="2200" i="1" dirty="0" err="1" smtClean="0"/>
              <a:t>Gutes</a:t>
            </a:r>
            <a:r>
              <a:rPr lang="hu-HU" sz="2200" i="1" dirty="0" smtClean="0"/>
              <a:t> </a:t>
            </a:r>
            <a:r>
              <a:rPr lang="hu-HU" sz="2200" i="1" dirty="0" err="1"/>
              <a:t>zusammentreffen</a:t>
            </a:r>
            <a:r>
              <a:rPr lang="hu-HU" sz="2200" i="1" dirty="0"/>
              <a:t>, die </a:t>
            </a:r>
            <a:r>
              <a:rPr lang="hu-HU" sz="2200" b="1" i="1" dirty="0" err="1"/>
              <a:t>sich</a:t>
            </a:r>
            <a:r>
              <a:rPr lang="hu-HU" sz="2200" b="1" i="1" dirty="0"/>
              <a:t> </a:t>
            </a:r>
            <a:r>
              <a:rPr lang="hu-HU" sz="2200" b="1" i="1" dirty="0" err="1"/>
              <a:t>dann</a:t>
            </a:r>
            <a:r>
              <a:rPr lang="hu-HU" sz="2200" b="1" i="1" dirty="0"/>
              <a:t> </a:t>
            </a:r>
            <a:r>
              <a:rPr lang="hu-HU" sz="2200" b="1" i="1" dirty="0" err="1"/>
              <a:t>unfehlbar</a:t>
            </a:r>
            <a:r>
              <a:rPr lang="hu-HU" sz="2200" b="1" i="1" dirty="0"/>
              <a:t> </a:t>
            </a:r>
            <a:r>
              <a:rPr lang="hu-HU" sz="2200" b="1" i="1" dirty="0" err="1"/>
              <a:t>aufreiben</a:t>
            </a:r>
            <a:r>
              <a:rPr lang="hu-HU" sz="2200" b="1" i="1" dirty="0"/>
              <a:t> und </a:t>
            </a:r>
            <a:r>
              <a:rPr lang="hu-HU" sz="2200" b="1" i="1" dirty="0" err="1"/>
              <a:t>auffressen</a:t>
            </a:r>
            <a:r>
              <a:rPr lang="hu-HU" sz="2200" b="1" i="1" dirty="0"/>
              <a:t> </a:t>
            </a:r>
            <a:r>
              <a:rPr lang="hu-HU" sz="2200" b="1" i="1" dirty="0" err="1"/>
              <a:t>wie</a:t>
            </a:r>
            <a:r>
              <a:rPr lang="hu-HU" sz="2200" b="1" i="1" dirty="0"/>
              <a:t> </a:t>
            </a:r>
            <a:r>
              <a:rPr lang="hu-HU" sz="2200" b="1" i="1" dirty="0" err="1"/>
              <a:t>zwei</a:t>
            </a:r>
            <a:r>
              <a:rPr lang="hu-HU" sz="2200" b="1" i="1" dirty="0"/>
              <a:t> </a:t>
            </a:r>
            <a:r>
              <a:rPr lang="hu-HU" sz="2200" b="1" i="1" dirty="0" err="1"/>
              <a:t>wilde</a:t>
            </a:r>
            <a:r>
              <a:rPr lang="hu-HU" sz="2200" b="1" i="1" dirty="0"/>
              <a:t> </a:t>
            </a:r>
            <a:r>
              <a:rPr lang="hu-HU" sz="2200" b="1" i="1" dirty="0" err="1"/>
              <a:t>Tiere</a:t>
            </a:r>
            <a:r>
              <a:rPr lang="hu-HU" sz="2200" i="1" dirty="0"/>
              <a:t>. </a:t>
            </a:r>
            <a:r>
              <a:rPr lang="hu-HU" sz="2200" b="1" i="1" dirty="0" err="1"/>
              <a:t>Denn</a:t>
            </a:r>
            <a:r>
              <a:rPr lang="hu-HU" sz="2200" b="1" i="1" dirty="0"/>
              <a:t> die </a:t>
            </a:r>
            <a:r>
              <a:rPr lang="hu-HU" sz="2200" b="1" i="1" dirty="0" err="1"/>
              <a:t>Mehrer</a:t>
            </a:r>
            <a:r>
              <a:rPr lang="hu-HU" sz="2200" b="1" i="1" dirty="0"/>
              <a:t> des Reiches </a:t>
            </a:r>
            <a:r>
              <a:rPr lang="hu-HU" sz="2200" b="1" i="1" dirty="0" err="1"/>
              <a:t>verrechnen</a:t>
            </a:r>
            <a:r>
              <a:rPr lang="hu-HU" sz="2200" b="1" i="1" dirty="0"/>
              <a:t> </a:t>
            </a:r>
            <a:r>
              <a:rPr lang="hu-HU" sz="2200" b="1" i="1" dirty="0" err="1"/>
              <a:t>sich</a:t>
            </a:r>
            <a:r>
              <a:rPr lang="hu-HU" sz="2200" b="1" i="1" dirty="0"/>
              <a:t> </a:t>
            </a:r>
            <a:r>
              <a:rPr lang="hu-HU" sz="2200" b="1" i="1" dirty="0" err="1"/>
              <a:t>nicht</a:t>
            </a:r>
            <a:r>
              <a:rPr lang="hu-HU" sz="2200" b="1" i="1" dirty="0"/>
              <a:t> </a:t>
            </a:r>
            <a:r>
              <a:rPr lang="hu-HU" sz="2200" b="1" i="1" dirty="0" err="1"/>
              <a:t>nur</a:t>
            </a:r>
            <a:r>
              <a:rPr lang="hu-HU" sz="2200" b="1" i="1" dirty="0"/>
              <a:t> </a:t>
            </a:r>
            <a:r>
              <a:rPr lang="hu-HU" sz="2200" b="1" i="1" dirty="0" err="1"/>
              <a:t>auf</a:t>
            </a:r>
            <a:r>
              <a:rPr lang="hu-HU" sz="2200" b="1" i="1" dirty="0"/>
              <a:t> den </a:t>
            </a:r>
            <a:r>
              <a:rPr lang="hu-HU" sz="2200" b="1" i="1" dirty="0" err="1"/>
              <a:t>Thronen</a:t>
            </a:r>
            <a:r>
              <a:rPr lang="hu-HU" sz="2200" b="1" i="1" dirty="0"/>
              <a:t>, </a:t>
            </a:r>
            <a:r>
              <a:rPr lang="hu-HU" sz="2200" b="1" i="1" dirty="0" err="1"/>
              <a:t>sondern</a:t>
            </a:r>
            <a:r>
              <a:rPr lang="hu-HU" sz="2200" b="1" i="1" dirty="0"/>
              <a:t> </a:t>
            </a:r>
            <a:r>
              <a:rPr lang="hu-HU" sz="2200" b="1" i="1" dirty="0" err="1"/>
              <a:t>zuweilen</a:t>
            </a:r>
            <a:r>
              <a:rPr lang="hu-HU" sz="2200" b="1" i="1" dirty="0"/>
              <a:t> </a:t>
            </a:r>
            <a:r>
              <a:rPr lang="hu-HU" sz="2200" b="1" i="1" dirty="0" err="1"/>
              <a:t>auch</a:t>
            </a:r>
            <a:r>
              <a:rPr lang="hu-HU" sz="2200" b="1" i="1" dirty="0"/>
              <a:t> in den </a:t>
            </a:r>
            <a:r>
              <a:rPr lang="hu-HU" sz="2200" b="1" i="1" dirty="0" err="1"/>
              <a:t>niedersten</a:t>
            </a:r>
            <a:r>
              <a:rPr lang="hu-HU" sz="2200" b="1" i="1" dirty="0"/>
              <a:t> </a:t>
            </a:r>
            <a:r>
              <a:rPr lang="hu-HU" sz="2200" b="1" i="1" dirty="0" err="1"/>
              <a:t>Hütten</a:t>
            </a:r>
            <a:r>
              <a:rPr lang="hu-HU" sz="2200" i="1" dirty="0"/>
              <a:t> und </a:t>
            </a:r>
            <a:r>
              <a:rPr lang="hu-HU" sz="2200" i="1" dirty="0" err="1"/>
              <a:t>langen</a:t>
            </a:r>
            <a:r>
              <a:rPr lang="hu-HU" sz="2200" i="1" dirty="0"/>
              <a:t> </a:t>
            </a:r>
            <a:r>
              <a:rPr lang="hu-HU" sz="2200" i="1" dirty="0" err="1"/>
              <a:t>ganz</a:t>
            </a:r>
            <a:r>
              <a:rPr lang="hu-HU" sz="2200" i="1" dirty="0"/>
              <a:t> am </a:t>
            </a:r>
            <a:r>
              <a:rPr lang="hu-HU" sz="2200" i="1" dirty="0" err="1"/>
              <a:t>entgegengesetzten</a:t>
            </a:r>
            <a:r>
              <a:rPr lang="hu-HU" sz="2200" i="1" dirty="0"/>
              <a:t> </a:t>
            </a:r>
            <a:r>
              <a:rPr lang="hu-HU" sz="2200" i="1" dirty="0" err="1"/>
              <a:t>Ende</a:t>
            </a:r>
            <a:r>
              <a:rPr lang="hu-HU" sz="2200" i="1" dirty="0"/>
              <a:t> an, </a:t>
            </a:r>
            <a:r>
              <a:rPr lang="hu-HU" sz="2200" i="1" dirty="0" err="1"/>
              <a:t>als</a:t>
            </a:r>
            <a:r>
              <a:rPr lang="hu-HU" sz="2200" i="1" dirty="0"/>
              <a:t> </a:t>
            </a:r>
            <a:r>
              <a:rPr lang="hu-HU" sz="2200" i="1" dirty="0" err="1"/>
              <a:t>wohin</a:t>
            </a:r>
            <a:r>
              <a:rPr lang="hu-HU" sz="2200" i="1" dirty="0"/>
              <a:t> </a:t>
            </a:r>
            <a:r>
              <a:rPr lang="hu-HU" sz="2200" i="1" dirty="0" err="1"/>
              <a:t>sie</a:t>
            </a:r>
            <a:r>
              <a:rPr lang="hu-HU" sz="2200" i="1" dirty="0"/>
              <a:t> </a:t>
            </a:r>
            <a:r>
              <a:rPr lang="hu-HU" sz="2200" i="1" dirty="0" err="1"/>
              <a:t>zu</a:t>
            </a:r>
            <a:r>
              <a:rPr lang="hu-HU" sz="2200" i="1" dirty="0"/>
              <a:t> </a:t>
            </a:r>
            <a:r>
              <a:rPr lang="hu-HU" sz="2200" i="1" dirty="0" err="1"/>
              <a:t>kommen</a:t>
            </a:r>
            <a:r>
              <a:rPr lang="hu-HU" sz="2200" i="1" dirty="0"/>
              <a:t> </a:t>
            </a:r>
            <a:r>
              <a:rPr lang="hu-HU" sz="2200" i="1" dirty="0" err="1"/>
              <a:t>trachteten</a:t>
            </a:r>
            <a:r>
              <a:rPr lang="hu-HU" sz="2200" i="1" dirty="0" smtClean="0"/>
              <a:t>…” (S. 245)</a:t>
            </a:r>
            <a:endParaRPr lang="hu-HU" sz="22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342867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3695" y="1046162"/>
            <a:ext cx="10515600" cy="1325563"/>
          </a:xfrm>
        </p:spPr>
        <p:txBody>
          <a:bodyPr/>
          <a:lstStyle/>
          <a:p>
            <a:pPr algn="ctr"/>
            <a:r>
              <a:rPr lang="hu-HU" dirty="0" smtClean="0"/>
              <a:t>Konflikt </a:t>
            </a:r>
            <a:r>
              <a:rPr lang="hu-HU" dirty="0" err="1" smtClean="0"/>
              <a:t>zwischen</a:t>
            </a:r>
            <a:r>
              <a:rPr lang="hu-HU" dirty="0" smtClean="0"/>
              <a:t> </a:t>
            </a:r>
            <a:r>
              <a:rPr lang="hu-HU" dirty="0" err="1" smtClean="0"/>
              <a:t>dem</a:t>
            </a:r>
            <a:r>
              <a:rPr lang="hu-HU" dirty="0" smtClean="0"/>
              <a:t> </a:t>
            </a:r>
            <a:r>
              <a:rPr lang="hu-HU" dirty="0" err="1" smtClean="0"/>
              <a:t>Bösen</a:t>
            </a:r>
            <a:r>
              <a:rPr lang="hu-HU" dirty="0" smtClean="0"/>
              <a:t> und </a:t>
            </a:r>
            <a:r>
              <a:rPr lang="hu-HU" dirty="0" err="1" smtClean="0"/>
              <a:t>dem</a:t>
            </a:r>
            <a:r>
              <a:rPr lang="hu-HU" dirty="0" smtClean="0"/>
              <a:t> </a:t>
            </a:r>
            <a:r>
              <a:rPr lang="hu-HU" dirty="0" err="1" smtClean="0"/>
              <a:t>Guten</a:t>
            </a:r>
            <a:endParaRPr lang="hu-HU" dirty="0"/>
          </a:p>
        </p:txBody>
      </p:sp>
      <p:sp>
        <p:nvSpPr>
          <p:cNvPr id="3" name="Tartalom helye 2"/>
          <p:cNvSpPr>
            <a:spLocks noGrp="1"/>
          </p:cNvSpPr>
          <p:nvPr>
            <p:ph sz="half" idx="1"/>
          </p:nvPr>
        </p:nvSpPr>
        <p:spPr>
          <a:xfrm>
            <a:off x="803695" y="2506662"/>
            <a:ext cx="5181600" cy="4351338"/>
          </a:xfrm>
        </p:spPr>
        <p:txBody>
          <a:bodyPr/>
          <a:lstStyle/>
          <a:p>
            <a:pPr marL="0" indent="0">
              <a:buNone/>
            </a:pPr>
            <a:r>
              <a:rPr lang="hu-HU" dirty="0" err="1"/>
              <a:t>Das</a:t>
            </a:r>
            <a:r>
              <a:rPr lang="hu-HU" dirty="0"/>
              <a:t> </a:t>
            </a:r>
            <a:r>
              <a:rPr lang="hu-HU" b="1" dirty="0" err="1" smtClean="0"/>
              <a:t>Dämonische</a:t>
            </a:r>
            <a:r>
              <a:rPr lang="hu-HU" b="1" dirty="0" smtClean="0"/>
              <a:t>/</a:t>
            </a:r>
            <a:r>
              <a:rPr lang="hu-HU" b="1" dirty="0" err="1" smtClean="0"/>
              <a:t>Böse</a:t>
            </a:r>
            <a:endParaRPr lang="hu-HU" b="1" dirty="0" smtClean="0"/>
          </a:p>
          <a:p>
            <a:pPr marL="0" indent="0">
              <a:buNone/>
            </a:pPr>
            <a:r>
              <a:rPr lang="hu-HU" dirty="0" smtClean="0"/>
              <a:t>(</a:t>
            </a:r>
            <a:r>
              <a:rPr lang="hu-HU" dirty="0" err="1" smtClean="0"/>
              <a:t>Habsucht</a:t>
            </a:r>
            <a:r>
              <a:rPr lang="hu-HU" dirty="0"/>
              <a:t>, </a:t>
            </a:r>
            <a:r>
              <a:rPr lang="hu-HU" dirty="0" err="1"/>
              <a:t>Neid</a:t>
            </a:r>
            <a:r>
              <a:rPr lang="hu-HU" dirty="0"/>
              <a:t>, </a:t>
            </a:r>
            <a:r>
              <a:rPr lang="hu-HU" dirty="0" smtClean="0"/>
              <a:t>Hass)</a:t>
            </a:r>
          </a:p>
          <a:p>
            <a:pPr marL="0" indent="0">
              <a:buNone/>
            </a:pPr>
            <a:endParaRPr lang="hu-HU" dirty="0"/>
          </a:p>
          <a:p>
            <a:r>
              <a:rPr lang="hu-HU" sz="2400" dirty="0"/>
              <a:t>Die </a:t>
            </a:r>
            <a:r>
              <a:rPr lang="hu-HU" sz="2400" dirty="0" err="1"/>
              <a:t>große</a:t>
            </a:r>
            <a:r>
              <a:rPr lang="hu-HU" sz="2400" dirty="0"/>
              <a:t> </a:t>
            </a:r>
            <a:r>
              <a:rPr lang="hu-HU" sz="2400" dirty="0" err="1"/>
              <a:t>blaue</a:t>
            </a:r>
            <a:r>
              <a:rPr lang="hu-HU" sz="2400" dirty="0"/>
              <a:t> </a:t>
            </a:r>
            <a:r>
              <a:rPr lang="hu-HU" sz="2400" b="1" dirty="0" err="1"/>
              <a:t>Fliege</a:t>
            </a:r>
            <a:r>
              <a:rPr lang="hu-HU" sz="2400" dirty="0"/>
              <a:t> – </a:t>
            </a:r>
            <a:r>
              <a:rPr lang="hu-HU" sz="2400" dirty="0" err="1"/>
              <a:t>Beelzebub</a:t>
            </a:r>
            <a:endParaRPr lang="hu-HU" sz="2400" dirty="0"/>
          </a:p>
          <a:p>
            <a:r>
              <a:rPr lang="hu-HU" sz="2400" dirty="0"/>
              <a:t>Der </a:t>
            </a:r>
            <a:r>
              <a:rPr lang="hu-HU" sz="2400" b="1" dirty="0" err="1"/>
              <a:t>schwarze</a:t>
            </a:r>
            <a:r>
              <a:rPr lang="hu-HU" sz="2400" b="1" dirty="0"/>
              <a:t> Geiger</a:t>
            </a:r>
            <a:r>
              <a:rPr lang="hu-HU" sz="2400" dirty="0"/>
              <a:t> – </a:t>
            </a:r>
            <a:r>
              <a:rPr lang="hu-HU" sz="2400" dirty="0" err="1"/>
              <a:t>Totentanz</a:t>
            </a:r>
            <a:endParaRPr lang="hu-HU" sz="2400" dirty="0"/>
          </a:p>
          <a:p>
            <a:r>
              <a:rPr lang="hu-HU" sz="2400" dirty="0"/>
              <a:t>Der </a:t>
            </a:r>
            <a:r>
              <a:rPr lang="hu-HU" sz="2400" b="1" dirty="0" err="1"/>
              <a:t>Bucklige</a:t>
            </a:r>
            <a:r>
              <a:rPr lang="hu-HU" sz="2400" dirty="0"/>
              <a:t> (</a:t>
            </a:r>
            <a:r>
              <a:rPr lang="hu-HU" sz="2400" dirty="0" err="1"/>
              <a:t>Musikant</a:t>
            </a:r>
            <a:r>
              <a:rPr lang="hu-HU" sz="2400" dirty="0"/>
              <a:t>) – </a:t>
            </a:r>
            <a:r>
              <a:rPr lang="hu-HU" sz="2400" dirty="0" err="1"/>
              <a:t>Teufel</a:t>
            </a:r>
            <a:endParaRPr lang="hu-HU" sz="2400" dirty="0"/>
          </a:p>
          <a:p>
            <a:r>
              <a:rPr lang="hu-HU" sz="2400" dirty="0"/>
              <a:t>Der </a:t>
            </a:r>
            <a:r>
              <a:rPr lang="hu-HU" sz="2400" b="1" dirty="0" err="1"/>
              <a:t>Blocksberg</a:t>
            </a:r>
            <a:r>
              <a:rPr lang="hu-HU" sz="2400" dirty="0"/>
              <a:t> – </a:t>
            </a:r>
            <a:r>
              <a:rPr lang="hu-HU" sz="2400" dirty="0" err="1"/>
              <a:t>Brocken</a:t>
            </a:r>
            <a:r>
              <a:rPr lang="hu-HU" sz="2400" dirty="0"/>
              <a:t>: </a:t>
            </a:r>
            <a:r>
              <a:rPr lang="hu-HU" sz="2400" dirty="0" err="1"/>
              <a:t>Walpurgisnacht</a:t>
            </a:r>
            <a:r>
              <a:rPr lang="hu-HU" sz="2400" dirty="0"/>
              <a:t> - </a:t>
            </a:r>
            <a:r>
              <a:rPr lang="hu-HU" sz="2400" dirty="0" err="1"/>
              <a:t>Hexensabbat</a:t>
            </a:r>
            <a:endParaRPr lang="hu-HU" sz="2400" dirty="0"/>
          </a:p>
          <a:p>
            <a:pPr marL="0" indent="0">
              <a:buNone/>
            </a:pPr>
            <a:endParaRPr lang="hu-HU" dirty="0"/>
          </a:p>
        </p:txBody>
      </p:sp>
      <p:sp>
        <p:nvSpPr>
          <p:cNvPr id="4" name="Tartalom helye 3"/>
          <p:cNvSpPr>
            <a:spLocks noGrp="1"/>
          </p:cNvSpPr>
          <p:nvPr>
            <p:ph sz="half" idx="2"/>
          </p:nvPr>
        </p:nvSpPr>
        <p:spPr>
          <a:xfrm>
            <a:off x="5544885" y="2506662"/>
            <a:ext cx="5774410" cy="4351338"/>
          </a:xfrm>
        </p:spPr>
        <p:txBody>
          <a:bodyPr/>
          <a:lstStyle/>
          <a:p>
            <a:pPr marL="0" indent="0">
              <a:buNone/>
            </a:pPr>
            <a:r>
              <a:rPr lang="hu-HU" sz="4000" b="1" dirty="0" smtClean="0">
                <a:solidFill>
                  <a:srgbClr val="FF0000"/>
                </a:solidFill>
              </a:rPr>
              <a:t>↔</a:t>
            </a:r>
            <a:r>
              <a:rPr lang="hu-HU" dirty="0" smtClean="0"/>
              <a:t>  		das </a:t>
            </a:r>
            <a:r>
              <a:rPr lang="hu-HU" b="1" dirty="0" err="1"/>
              <a:t>Gute</a:t>
            </a:r>
            <a:endParaRPr lang="hu-HU" dirty="0"/>
          </a:p>
          <a:p>
            <a:pPr marL="0" indent="0">
              <a:buNone/>
            </a:pPr>
            <a:r>
              <a:rPr lang="hu-HU" dirty="0"/>
              <a:t> </a:t>
            </a:r>
            <a:r>
              <a:rPr lang="hu-HU" dirty="0" smtClean="0"/>
              <a:t>  (</a:t>
            </a:r>
            <a:r>
              <a:rPr lang="hu-HU" dirty="0" err="1"/>
              <a:t>Arbeitsamkeit</a:t>
            </a:r>
            <a:r>
              <a:rPr lang="hu-HU" dirty="0"/>
              <a:t>, </a:t>
            </a:r>
            <a:r>
              <a:rPr lang="hu-HU" dirty="0" err="1"/>
              <a:t>Ehre</a:t>
            </a:r>
            <a:r>
              <a:rPr lang="hu-HU" dirty="0"/>
              <a:t>, </a:t>
            </a:r>
            <a:r>
              <a:rPr lang="hu-HU" dirty="0" err="1"/>
              <a:t>Frieden</a:t>
            </a:r>
            <a:r>
              <a:rPr lang="hu-HU" dirty="0"/>
              <a:t>, </a:t>
            </a:r>
            <a:r>
              <a:rPr lang="hu-HU" b="1" dirty="0" err="1"/>
              <a:t>Liebe</a:t>
            </a:r>
            <a:r>
              <a:rPr lang="hu-HU" dirty="0"/>
              <a:t>)</a:t>
            </a:r>
          </a:p>
          <a:p>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060250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75758" y="2131653"/>
            <a:ext cx="9144000" cy="2387600"/>
          </a:xfrm>
        </p:spPr>
        <p:txBody>
          <a:bodyPr>
            <a:normAutofit fontScale="90000"/>
          </a:bodyPr>
          <a:lstStyle/>
          <a:p>
            <a:r>
              <a:rPr lang="de-DE" b="1" dirty="0">
                <a:solidFill>
                  <a:srgbClr val="C00000"/>
                </a:solidFill>
              </a:rPr>
              <a:t>Realismus und Gründerzeit (1850 – 1890)</a:t>
            </a:r>
            <a:r>
              <a:rPr lang="hu-HU" dirty="0">
                <a:solidFill>
                  <a:srgbClr val="C00000"/>
                </a:solidFill>
              </a:rPr>
              <a:t/>
            </a:r>
            <a:br>
              <a:rPr lang="hu-HU" dirty="0">
                <a:solidFill>
                  <a:srgbClr val="C00000"/>
                </a:solidFill>
              </a:rPr>
            </a:br>
            <a:endParaRPr lang="hu-HU" dirty="0">
              <a:solidFill>
                <a:srgbClr val="C00000"/>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912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3695" y="1132876"/>
            <a:ext cx="10515600" cy="1325563"/>
          </a:xfrm>
        </p:spPr>
        <p:txBody>
          <a:bodyPr/>
          <a:lstStyle/>
          <a:p>
            <a:pPr algn="ctr"/>
            <a:r>
              <a:rPr lang="hu-HU" b="1" dirty="0" smtClean="0"/>
              <a:t>Theodor </a:t>
            </a:r>
            <a:r>
              <a:rPr lang="hu-HU" b="1" dirty="0" err="1" smtClean="0"/>
              <a:t>Storm</a:t>
            </a:r>
            <a:r>
              <a:rPr lang="hu-HU" b="1" dirty="0" smtClean="0"/>
              <a:t> </a:t>
            </a:r>
            <a:r>
              <a:rPr lang="hu-HU" dirty="0" smtClean="0"/>
              <a:t>(1817–1888)</a:t>
            </a:r>
            <a:endParaRPr lang="hu-HU" dirty="0"/>
          </a:p>
        </p:txBody>
      </p:sp>
      <p:sp>
        <p:nvSpPr>
          <p:cNvPr id="3" name="Tartalom helye 2"/>
          <p:cNvSpPr>
            <a:spLocks noGrp="1"/>
          </p:cNvSpPr>
          <p:nvPr>
            <p:ph sz="half" idx="1"/>
          </p:nvPr>
        </p:nvSpPr>
        <p:spPr>
          <a:xfrm>
            <a:off x="803694" y="2593376"/>
            <a:ext cx="7033055" cy="4351338"/>
          </a:xfrm>
        </p:spPr>
        <p:txBody>
          <a:bodyPr>
            <a:normAutofit lnSpcReduction="10000"/>
          </a:bodyPr>
          <a:lstStyle/>
          <a:p>
            <a:pPr marL="0" indent="0">
              <a:buNone/>
            </a:pPr>
            <a:r>
              <a:rPr lang="de-DE" sz="2400" dirty="0"/>
              <a:t>Storm entwickelt die Novelle zu einem Höhepunkt der Gattung, indem er die Konzentration auf „einen im Mittelpunkt stehenden Konflikt lenkte, von welchem aus sich das Ganze organisiert“. In seiner Meistererzählung </a:t>
            </a:r>
            <a:r>
              <a:rPr lang="de-DE" sz="2400" i="1" dirty="0">
                <a:solidFill>
                  <a:srgbClr val="FF0000"/>
                </a:solidFill>
              </a:rPr>
              <a:t>Der Schimmelreiter </a:t>
            </a:r>
            <a:r>
              <a:rPr lang="de-DE" sz="2400" dirty="0"/>
              <a:t>(erschienen 1888) verkörpert </a:t>
            </a:r>
            <a:r>
              <a:rPr lang="de-DE" sz="2400" b="1" dirty="0"/>
              <a:t>Hauke Haien </a:t>
            </a:r>
            <a:r>
              <a:rPr lang="de-DE" sz="2400" dirty="0"/>
              <a:t>den gründerzeitlichen Macht- ja „Übermenschen“, in seiner Zwiespältigkeit. Den abergläubischen, engstirnigen Bauern und Landarbeitern seines Dorfes ist er überlegen. Sein moderner, technisch perfekter </a:t>
            </a:r>
            <a:r>
              <a:rPr lang="de-DE" sz="2400" dirty="0" err="1"/>
              <a:t>Deichtyp</a:t>
            </a:r>
            <a:r>
              <a:rPr lang="de-DE" sz="2400" dirty="0"/>
              <a:t> könnte allen nützen. Was ihn jedoch zu solchem Fortschritt befähigt – nämlich Rücksichtslosigkeit, Machtanspruch – begründet sein Scheitern</a:t>
            </a:r>
            <a:r>
              <a:rPr lang="de-DE" sz="2400" dirty="0" smtClean="0"/>
              <a:t>.</a:t>
            </a:r>
            <a:r>
              <a:rPr lang="hu-HU" sz="2400" dirty="0" smtClean="0"/>
              <a:t> </a:t>
            </a:r>
            <a:r>
              <a:rPr lang="hu-HU" sz="1600" dirty="0" smtClean="0"/>
              <a:t>(</a:t>
            </a:r>
            <a:r>
              <a:rPr lang="hu-HU" sz="1600" dirty="0" err="1" smtClean="0"/>
              <a:t>vgl</a:t>
            </a:r>
            <a:r>
              <a:rPr lang="hu-HU" sz="1600" dirty="0" smtClean="0"/>
              <a:t>. </a:t>
            </a:r>
            <a:r>
              <a:rPr lang="hu-HU" sz="1600" dirty="0" err="1" smtClean="0"/>
              <a:t>Schlaglichter</a:t>
            </a:r>
            <a:r>
              <a:rPr lang="hu-HU" sz="1600" dirty="0" smtClean="0"/>
              <a:t>)</a:t>
            </a:r>
            <a:endParaRPr lang="hu-HU" sz="1600" dirty="0"/>
          </a:p>
          <a:p>
            <a:endParaRPr lang="hu-HU" dirty="0"/>
          </a:p>
        </p:txBody>
      </p:sp>
      <p:pic>
        <p:nvPicPr>
          <p:cNvPr id="7" name="Tartalom helye 6"/>
          <p:cNvPicPr>
            <a:picLocks noGrp="1" noChangeAspect="1"/>
          </p:cNvPicPr>
          <p:nvPr>
            <p:ph sz="half" idx="2"/>
          </p:nvPr>
        </p:nvPicPr>
        <p:blipFill>
          <a:blip r:embed="rId2"/>
          <a:stretch>
            <a:fillRect/>
          </a:stretch>
        </p:blipFill>
        <p:spPr>
          <a:xfrm>
            <a:off x="8396037" y="2340574"/>
            <a:ext cx="2680279" cy="4190982"/>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747600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6442" y="1586381"/>
            <a:ext cx="10515600" cy="1642187"/>
          </a:xfrm>
        </p:spPr>
        <p:txBody>
          <a:bodyPr>
            <a:normAutofit fontScale="90000"/>
          </a:bodyPr>
          <a:lstStyle/>
          <a:p>
            <a:pPr algn="ctr"/>
            <a:r>
              <a:rPr lang="hu-HU" b="1" i="1" dirty="0" smtClean="0"/>
              <a:t>Der </a:t>
            </a:r>
            <a:r>
              <a:rPr lang="hu-HU" b="1" i="1" dirty="0" err="1" smtClean="0"/>
              <a:t>Schimmelreiter</a:t>
            </a:r>
            <a:r>
              <a:rPr lang="hu-HU" b="1" i="1" dirty="0"/>
              <a:t/>
            </a:r>
            <a:br>
              <a:rPr lang="hu-HU" b="1" i="1" dirty="0"/>
            </a:br>
            <a:r>
              <a:rPr lang="hu-HU" sz="3100" dirty="0" smtClean="0"/>
              <a:t>(</a:t>
            </a:r>
            <a:r>
              <a:rPr lang="hu-HU" sz="3100" dirty="0" err="1" smtClean="0"/>
              <a:t>April</a:t>
            </a:r>
            <a:r>
              <a:rPr lang="hu-HU" sz="3100" dirty="0" smtClean="0"/>
              <a:t> 1888)</a:t>
            </a:r>
            <a:br>
              <a:rPr lang="hu-HU" sz="3100" dirty="0" smtClean="0"/>
            </a:br>
            <a:r>
              <a:rPr lang="hu-HU" sz="3100" dirty="0" smtClean="0"/>
              <a:t>Theodor </a:t>
            </a:r>
            <a:r>
              <a:rPr lang="hu-HU" sz="3100" dirty="0" err="1" smtClean="0"/>
              <a:t>Storms</a:t>
            </a:r>
            <a:r>
              <a:rPr lang="hu-HU" sz="3100" dirty="0" smtClean="0"/>
              <a:t> </a:t>
            </a:r>
            <a:r>
              <a:rPr lang="hu-HU" sz="3100" dirty="0" err="1" smtClean="0"/>
              <a:t>letzte</a:t>
            </a:r>
            <a:r>
              <a:rPr lang="hu-HU" sz="3100" dirty="0" smtClean="0"/>
              <a:t> </a:t>
            </a:r>
            <a:r>
              <a:rPr lang="hu-HU" sz="3100" dirty="0" err="1" smtClean="0"/>
              <a:t>Novelle</a:t>
            </a:r>
            <a:r>
              <a:rPr lang="hu-HU" sz="3100" dirty="0" smtClean="0"/>
              <a:t/>
            </a:r>
            <a:br>
              <a:rPr lang="hu-HU" sz="3100" dirty="0" smtClean="0"/>
            </a:br>
            <a:endParaRPr lang="hu-HU" sz="3100" dirty="0"/>
          </a:p>
        </p:txBody>
      </p:sp>
      <p:sp>
        <p:nvSpPr>
          <p:cNvPr id="3" name="Tartalom helye 2"/>
          <p:cNvSpPr>
            <a:spLocks noGrp="1"/>
          </p:cNvSpPr>
          <p:nvPr>
            <p:ph idx="1"/>
          </p:nvPr>
        </p:nvSpPr>
        <p:spPr>
          <a:xfrm>
            <a:off x="786442" y="3207261"/>
            <a:ext cx="10515600" cy="3650739"/>
          </a:xfrm>
        </p:spPr>
        <p:txBody>
          <a:bodyPr>
            <a:normAutofit/>
          </a:bodyPr>
          <a:lstStyle/>
          <a:p>
            <a:pPr marL="0" indent="0" algn="ctr">
              <a:buNone/>
            </a:pPr>
            <a:r>
              <a:rPr lang="hu-HU" sz="2400" b="1" dirty="0" err="1"/>
              <a:t>Rahmengeschichte</a:t>
            </a:r>
            <a:r>
              <a:rPr lang="hu-HU" sz="2400" dirty="0" smtClean="0"/>
              <a:t>:</a:t>
            </a:r>
          </a:p>
          <a:p>
            <a:pPr marL="0" indent="0" algn="ctr">
              <a:buNone/>
            </a:pPr>
            <a:endParaRPr lang="hu-HU" sz="2400" dirty="0"/>
          </a:p>
          <a:p>
            <a:r>
              <a:rPr lang="hu-HU" sz="2400" dirty="0" smtClean="0"/>
              <a:t>Der </a:t>
            </a:r>
            <a:r>
              <a:rPr lang="hu-HU" sz="2400" b="1" dirty="0" err="1" smtClean="0"/>
              <a:t>Ich-Erzähler</a:t>
            </a:r>
            <a:r>
              <a:rPr lang="hu-HU" sz="2400" dirty="0" smtClean="0"/>
              <a:t> (1) </a:t>
            </a:r>
            <a:r>
              <a:rPr lang="hu-HU" sz="2400" dirty="0" err="1"/>
              <a:t>etwa</a:t>
            </a:r>
            <a:r>
              <a:rPr lang="hu-HU" sz="2400" dirty="0"/>
              <a:t> </a:t>
            </a:r>
            <a:r>
              <a:rPr lang="hu-HU" sz="2400" dirty="0" err="1"/>
              <a:t>um</a:t>
            </a:r>
            <a:r>
              <a:rPr lang="hu-HU" sz="2400" dirty="0"/>
              <a:t> 1880 – der </a:t>
            </a:r>
            <a:r>
              <a:rPr lang="hu-HU" sz="2400" dirty="0" err="1"/>
              <a:t>kleine</a:t>
            </a:r>
            <a:r>
              <a:rPr lang="hu-HU" sz="2400" dirty="0"/>
              <a:t> </a:t>
            </a:r>
            <a:r>
              <a:rPr lang="hu-HU" sz="2400" dirty="0" err="1"/>
              <a:t>Ich-Erzähler</a:t>
            </a:r>
            <a:r>
              <a:rPr lang="hu-HU" sz="2400" dirty="0"/>
              <a:t> </a:t>
            </a:r>
            <a:r>
              <a:rPr lang="hu-HU" sz="2400" dirty="0" smtClean="0"/>
              <a:t>(1) </a:t>
            </a:r>
            <a:r>
              <a:rPr lang="hu-HU" sz="2400" dirty="0" err="1"/>
              <a:t>hört</a:t>
            </a:r>
            <a:r>
              <a:rPr lang="hu-HU" sz="2400" dirty="0"/>
              <a:t> </a:t>
            </a:r>
            <a:r>
              <a:rPr lang="hu-HU" sz="2400" dirty="0" err="1"/>
              <a:t>im</a:t>
            </a:r>
            <a:r>
              <a:rPr lang="hu-HU" sz="2400" dirty="0"/>
              <a:t> </a:t>
            </a:r>
            <a:r>
              <a:rPr lang="hu-HU" sz="2400" dirty="0" err="1"/>
              <a:t>Hause</a:t>
            </a:r>
            <a:r>
              <a:rPr lang="hu-HU" sz="2400" dirty="0"/>
              <a:t> </a:t>
            </a:r>
            <a:r>
              <a:rPr lang="hu-HU" sz="2400" dirty="0" err="1"/>
              <a:t>seiner</a:t>
            </a:r>
            <a:r>
              <a:rPr lang="hu-HU" sz="2400" dirty="0"/>
              <a:t> </a:t>
            </a:r>
            <a:r>
              <a:rPr lang="hu-HU" sz="2400" dirty="0" err="1"/>
              <a:t>Urgroßmutter</a:t>
            </a:r>
            <a:r>
              <a:rPr lang="hu-HU" sz="2400" dirty="0"/>
              <a:t> die </a:t>
            </a:r>
            <a:r>
              <a:rPr lang="hu-HU" sz="2400" dirty="0" err="1"/>
              <a:t>Geschichte</a:t>
            </a:r>
            <a:r>
              <a:rPr lang="hu-HU" sz="2400" dirty="0"/>
              <a:t> </a:t>
            </a:r>
            <a:r>
              <a:rPr lang="hu-HU" sz="2400" dirty="0" err="1"/>
              <a:t>vom</a:t>
            </a:r>
            <a:r>
              <a:rPr lang="hu-HU" sz="2400" dirty="0"/>
              <a:t> </a:t>
            </a:r>
            <a:r>
              <a:rPr lang="hu-HU" sz="2400" dirty="0" err="1"/>
              <a:t>Ich-Erzähler</a:t>
            </a:r>
            <a:r>
              <a:rPr lang="hu-HU" sz="2400" dirty="0"/>
              <a:t> </a:t>
            </a:r>
            <a:r>
              <a:rPr lang="hu-HU" sz="2400" dirty="0" smtClean="0"/>
              <a:t>(2), </a:t>
            </a:r>
            <a:r>
              <a:rPr lang="hu-HU" sz="2400" dirty="0"/>
              <a:t>der die </a:t>
            </a:r>
            <a:r>
              <a:rPr lang="hu-HU" sz="2400" dirty="0" err="1"/>
              <a:t>Geschichte</a:t>
            </a:r>
            <a:r>
              <a:rPr lang="hu-HU" sz="2400" dirty="0"/>
              <a:t> </a:t>
            </a:r>
            <a:r>
              <a:rPr lang="hu-HU" sz="2400" dirty="0" err="1"/>
              <a:t>vor</a:t>
            </a:r>
            <a:r>
              <a:rPr lang="hu-HU" sz="2400" dirty="0"/>
              <a:t> </a:t>
            </a:r>
            <a:r>
              <a:rPr lang="hu-HU" sz="2400" dirty="0" err="1"/>
              <a:t>etwa</a:t>
            </a:r>
            <a:r>
              <a:rPr lang="hu-HU" sz="2400" dirty="0"/>
              <a:t> 50 </a:t>
            </a:r>
            <a:r>
              <a:rPr lang="hu-HU" sz="2400" dirty="0" err="1"/>
              <a:t>Jahren</a:t>
            </a:r>
            <a:r>
              <a:rPr lang="hu-HU" sz="2400" dirty="0"/>
              <a:t> (</a:t>
            </a:r>
            <a:r>
              <a:rPr lang="hu-HU" sz="2400" dirty="0" err="1"/>
              <a:t>um</a:t>
            </a:r>
            <a:r>
              <a:rPr lang="hu-HU" sz="2400" dirty="0"/>
              <a:t> </a:t>
            </a:r>
            <a:r>
              <a:rPr lang="hu-HU" sz="2400" dirty="0" smtClean="0"/>
              <a:t>1800) </a:t>
            </a:r>
            <a:r>
              <a:rPr lang="hu-HU" sz="2400" dirty="0"/>
              <a:t>von </a:t>
            </a:r>
            <a:r>
              <a:rPr lang="hu-HU" sz="2400" dirty="0" err="1"/>
              <a:t>einem</a:t>
            </a:r>
            <a:r>
              <a:rPr lang="hu-HU" sz="2400" dirty="0"/>
              <a:t> </a:t>
            </a:r>
            <a:r>
              <a:rPr lang="hu-HU" sz="2400" dirty="0" err="1"/>
              <a:t>Schulmeister</a:t>
            </a:r>
            <a:r>
              <a:rPr lang="hu-HU" sz="2400" dirty="0"/>
              <a:t> (</a:t>
            </a:r>
            <a:r>
              <a:rPr lang="hu-HU" sz="2400" dirty="0" err="1"/>
              <a:t>Erzähler</a:t>
            </a:r>
            <a:r>
              <a:rPr lang="hu-HU" sz="2400" dirty="0"/>
              <a:t> 3) in </a:t>
            </a:r>
            <a:r>
              <a:rPr lang="hu-HU" sz="2400" dirty="0" err="1"/>
              <a:t>einer</a:t>
            </a:r>
            <a:r>
              <a:rPr lang="hu-HU" sz="2400" dirty="0"/>
              <a:t> </a:t>
            </a:r>
            <a:r>
              <a:rPr lang="hu-HU" sz="2400" dirty="0" err="1"/>
              <a:t>Wirtsstube</a:t>
            </a:r>
            <a:r>
              <a:rPr lang="hu-HU" sz="2400" dirty="0"/>
              <a:t> </a:t>
            </a:r>
            <a:r>
              <a:rPr lang="hu-HU" sz="2400" dirty="0" err="1"/>
              <a:t>unterwegs</a:t>
            </a:r>
            <a:r>
              <a:rPr lang="hu-HU" sz="2400" dirty="0"/>
              <a:t> am </a:t>
            </a:r>
            <a:r>
              <a:rPr lang="hu-HU" sz="2400" dirty="0" err="1" smtClean="0"/>
              <a:t>Hauke-Haien-Deich</a:t>
            </a:r>
            <a:r>
              <a:rPr lang="hu-HU" sz="2400" dirty="0"/>
              <a:t> </a:t>
            </a:r>
            <a:r>
              <a:rPr lang="hu-HU" sz="2400" dirty="0" err="1" smtClean="0"/>
              <a:t>hörte</a:t>
            </a:r>
            <a:r>
              <a:rPr lang="hu-HU" sz="2400" dirty="0" smtClean="0"/>
              <a:t>, </a:t>
            </a:r>
            <a:r>
              <a:rPr lang="hu-HU" sz="2400" dirty="0" err="1"/>
              <a:t>nachdem</a:t>
            </a:r>
            <a:r>
              <a:rPr lang="hu-HU" sz="2400" dirty="0"/>
              <a:t> </a:t>
            </a:r>
            <a:r>
              <a:rPr lang="hu-HU" sz="2400" dirty="0" err="1"/>
              <a:t>er</a:t>
            </a:r>
            <a:r>
              <a:rPr lang="hu-HU" sz="2400" dirty="0"/>
              <a:t> </a:t>
            </a:r>
            <a:r>
              <a:rPr lang="hu-HU" sz="2400" dirty="0" err="1"/>
              <a:t>im</a:t>
            </a:r>
            <a:r>
              <a:rPr lang="hu-HU" sz="2400" dirty="0"/>
              <a:t> </a:t>
            </a:r>
            <a:r>
              <a:rPr lang="hu-HU" sz="2400" dirty="0" smtClean="0"/>
              <a:t>Sturm </a:t>
            </a:r>
            <a:r>
              <a:rPr lang="hu-HU" sz="2400" dirty="0"/>
              <a:t>den </a:t>
            </a:r>
            <a:r>
              <a:rPr lang="hu-HU" sz="2400" dirty="0" err="1"/>
              <a:t>herumgeisternden</a:t>
            </a:r>
            <a:r>
              <a:rPr lang="hu-HU" sz="2400" dirty="0"/>
              <a:t> </a:t>
            </a:r>
            <a:r>
              <a:rPr lang="hu-HU" sz="2400" dirty="0" err="1"/>
              <a:t>Schimmelreiter</a:t>
            </a:r>
            <a:r>
              <a:rPr lang="hu-HU" sz="2400" dirty="0"/>
              <a:t> </a:t>
            </a:r>
            <a:r>
              <a:rPr lang="hu-HU" sz="2400" dirty="0" err="1" smtClean="0"/>
              <a:t>gesehen</a:t>
            </a:r>
            <a:r>
              <a:rPr lang="hu-HU" sz="2400" dirty="0" smtClean="0"/>
              <a:t> </a:t>
            </a:r>
            <a:r>
              <a:rPr lang="hu-HU" sz="2400" dirty="0" err="1" smtClean="0"/>
              <a:t>hatte</a:t>
            </a:r>
            <a:r>
              <a:rPr lang="hu-HU" sz="2400" dirty="0" smtClean="0"/>
              <a:t>… </a:t>
            </a:r>
            <a:r>
              <a:rPr lang="hu-HU" sz="2400" dirty="0" err="1"/>
              <a:t>Durch</a:t>
            </a:r>
            <a:r>
              <a:rPr lang="hu-HU" sz="2400" dirty="0"/>
              <a:t> die </a:t>
            </a:r>
            <a:r>
              <a:rPr lang="hu-HU" sz="2400" dirty="0" err="1" smtClean="0"/>
              <a:t>dreifache</a:t>
            </a:r>
            <a:r>
              <a:rPr lang="hu-HU" sz="2400" dirty="0" smtClean="0"/>
              <a:t> </a:t>
            </a:r>
            <a:r>
              <a:rPr lang="hu-HU" sz="2400" dirty="0" err="1"/>
              <a:t>Narrativik</a:t>
            </a:r>
            <a:r>
              <a:rPr lang="hu-HU" sz="2400" dirty="0"/>
              <a:t> </a:t>
            </a:r>
            <a:r>
              <a:rPr lang="hu-HU" sz="2400" dirty="0" err="1"/>
              <a:t>wird</a:t>
            </a:r>
            <a:r>
              <a:rPr lang="hu-HU" sz="2400" dirty="0"/>
              <a:t> </a:t>
            </a:r>
            <a:r>
              <a:rPr lang="hu-HU" sz="2400" dirty="0" err="1"/>
              <a:t>ein</a:t>
            </a:r>
            <a:r>
              <a:rPr lang="hu-HU" sz="2400" dirty="0"/>
              <a:t> „</a:t>
            </a:r>
            <a:r>
              <a:rPr lang="hu-HU" sz="2400" dirty="0" err="1"/>
              <a:t>persönlicher</a:t>
            </a:r>
            <a:r>
              <a:rPr lang="hu-HU" sz="2400" dirty="0"/>
              <a:t>” Kontakt </a:t>
            </a:r>
            <a:r>
              <a:rPr lang="hu-HU" sz="2400" dirty="0" err="1"/>
              <a:t>zwischen</a:t>
            </a:r>
            <a:r>
              <a:rPr lang="hu-HU" sz="2400" dirty="0"/>
              <a:t> 100 </a:t>
            </a:r>
            <a:r>
              <a:rPr lang="hu-HU" sz="2400" dirty="0" err="1"/>
              <a:t>Jahren</a:t>
            </a:r>
            <a:r>
              <a:rPr lang="hu-HU" sz="2400" dirty="0"/>
              <a:t> </a:t>
            </a:r>
            <a:r>
              <a:rPr lang="hu-HU" sz="2400" dirty="0" err="1"/>
              <a:t>hergestellt</a:t>
            </a:r>
            <a:r>
              <a:rPr lang="hu-HU" sz="2400" dirty="0" smtClean="0"/>
              <a:t>…</a:t>
            </a:r>
          </a:p>
          <a:p>
            <a:pPr marL="0" indent="0">
              <a:buNone/>
            </a:pPr>
            <a:endParaRPr lang="hu-HU" sz="2400" dirty="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35677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9189" y="1193261"/>
            <a:ext cx="10515600" cy="1325563"/>
          </a:xfrm>
        </p:spPr>
        <p:txBody>
          <a:bodyPr/>
          <a:lstStyle/>
          <a:p>
            <a:pPr algn="ctr"/>
            <a:r>
              <a:rPr lang="hu-HU" b="1" i="1" dirty="0" smtClean="0"/>
              <a:t>Der </a:t>
            </a:r>
            <a:r>
              <a:rPr lang="hu-HU" b="1" i="1" dirty="0" err="1" smtClean="0"/>
              <a:t>Schimmelreiter</a:t>
            </a:r>
            <a:endParaRPr lang="hu-HU" b="1" i="1" dirty="0"/>
          </a:p>
        </p:txBody>
      </p:sp>
      <p:sp>
        <p:nvSpPr>
          <p:cNvPr id="3" name="Tartalom helye 2"/>
          <p:cNvSpPr>
            <a:spLocks noGrp="1"/>
          </p:cNvSpPr>
          <p:nvPr>
            <p:ph idx="1"/>
          </p:nvPr>
        </p:nvSpPr>
        <p:spPr>
          <a:xfrm>
            <a:off x="769189" y="2747585"/>
            <a:ext cx="10515600" cy="3929709"/>
          </a:xfrm>
        </p:spPr>
        <p:txBody>
          <a:bodyPr/>
          <a:lstStyle/>
          <a:p>
            <a:pPr marL="0" indent="0" algn="ctr">
              <a:buNone/>
            </a:pPr>
            <a:r>
              <a:rPr lang="hu-HU" b="1" dirty="0" smtClean="0"/>
              <a:t>Konflikt</a:t>
            </a:r>
            <a:r>
              <a:rPr lang="hu-HU" dirty="0" smtClean="0"/>
              <a:t>:</a:t>
            </a:r>
          </a:p>
          <a:p>
            <a:r>
              <a:rPr lang="hu-HU" dirty="0" err="1" smtClean="0"/>
              <a:t>zwischen</a:t>
            </a:r>
            <a:r>
              <a:rPr lang="hu-HU" dirty="0" smtClean="0"/>
              <a:t> </a:t>
            </a:r>
            <a:r>
              <a:rPr lang="hu-HU" dirty="0" err="1"/>
              <a:t>einem</a:t>
            </a:r>
            <a:r>
              <a:rPr lang="hu-HU" dirty="0"/>
              <a:t> </a:t>
            </a:r>
            <a:r>
              <a:rPr lang="hu-HU" dirty="0" err="1"/>
              <a:t>aufgeklärten</a:t>
            </a:r>
            <a:r>
              <a:rPr lang="hu-HU" dirty="0"/>
              <a:t>, </a:t>
            </a:r>
            <a:r>
              <a:rPr lang="hu-HU" dirty="0" err="1"/>
              <a:t>selbstsicheren</a:t>
            </a:r>
            <a:r>
              <a:rPr lang="hu-HU" dirty="0"/>
              <a:t> und </a:t>
            </a:r>
            <a:r>
              <a:rPr lang="hu-HU" dirty="0" err="1"/>
              <a:t>klugen</a:t>
            </a:r>
            <a:r>
              <a:rPr lang="hu-HU" dirty="0"/>
              <a:t> </a:t>
            </a:r>
            <a:r>
              <a:rPr lang="hu-HU" dirty="0" err="1"/>
              <a:t>Menschen</a:t>
            </a:r>
            <a:r>
              <a:rPr lang="hu-HU" dirty="0"/>
              <a:t>, der </a:t>
            </a:r>
            <a:r>
              <a:rPr lang="hu-HU" dirty="0" err="1"/>
              <a:t>sich</a:t>
            </a:r>
            <a:r>
              <a:rPr lang="hu-HU" dirty="0"/>
              <a:t> – </a:t>
            </a:r>
            <a:r>
              <a:rPr lang="hu-HU" dirty="0" err="1"/>
              <a:t>für</a:t>
            </a:r>
            <a:r>
              <a:rPr lang="hu-HU" dirty="0"/>
              <a:t> </a:t>
            </a:r>
            <a:r>
              <a:rPr lang="hu-HU" dirty="0" err="1"/>
              <a:t>sich</a:t>
            </a:r>
            <a:r>
              <a:rPr lang="hu-HU" dirty="0"/>
              <a:t> und </a:t>
            </a:r>
            <a:r>
              <a:rPr lang="hu-HU" dirty="0" err="1"/>
              <a:t>für</a:t>
            </a:r>
            <a:r>
              <a:rPr lang="hu-HU" dirty="0"/>
              <a:t> </a:t>
            </a:r>
            <a:r>
              <a:rPr lang="hu-HU" dirty="0" err="1"/>
              <a:t>die</a:t>
            </a:r>
            <a:r>
              <a:rPr lang="hu-HU" dirty="0"/>
              <a:t> </a:t>
            </a:r>
            <a:r>
              <a:rPr lang="hu-HU" dirty="0" err="1"/>
              <a:t>Gemeinde</a:t>
            </a:r>
            <a:r>
              <a:rPr lang="hu-HU" dirty="0"/>
              <a:t> – </a:t>
            </a:r>
            <a:r>
              <a:rPr lang="hu-HU" dirty="0" err="1"/>
              <a:t>im</a:t>
            </a:r>
            <a:r>
              <a:rPr lang="hu-HU" dirty="0"/>
              <a:t> </a:t>
            </a:r>
            <a:r>
              <a:rPr lang="hu-HU" dirty="0" err="1"/>
              <a:t>Kampf</a:t>
            </a:r>
            <a:r>
              <a:rPr lang="hu-HU" dirty="0"/>
              <a:t> </a:t>
            </a:r>
            <a:r>
              <a:rPr lang="hu-HU" dirty="0" err="1"/>
              <a:t>zwischen</a:t>
            </a:r>
            <a:r>
              <a:rPr lang="hu-HU" dirty="0"/>
              <a:t> </a:t>
            </a:r>
            <a:r>
              <a:rPr lang="hu-HU" dirty="0" err="1"/>
              <a:t>Mensch</a:t>
            </a:r>
            <a:r>
              <a:rPr lang="hu-HU" dirty="0"/>
              <a:t> und </a:t>
            </a:r>
            <a:r>
              <a:rPr lang="hu-HU" dirty="0" err="1"/>
              <a:t>Natur</a:t>
            </a:r>
            <a:r>
              <a:rPr lang="hu-HU" dirty="0"/>
              <a:t> </a:t>
            </a:r>
            <a:r>
              <a:rPr lang="hu-HU" dirty="0" err="1"/>
              <a:t>einsetzt</a:t>
            </a:r>
            <a:r>
              <a:rPr lang="hu-HU" dirty="0"/>
              <a:t> ↔ und </a:t>
            </a:r>
            <a:r>
              <a:rPr lang="hu-HU" dirty="0" err="1"/>
              <a:t>dem</a:t>
            </a:r>
            <a:r>
              <a:rPr lang="hu-HU" dirty="0"/>
              <a:t> </a:t>
            </a:r>
            <a:r>
              <a:rPr lang="hu-HU" dirty="0" err="1"/>
              <a:t>abergläubig-düsteren</a:t>
            </a:r>
            <a:r>
              <a:rPr lang="hu-HU" dirty="0"/>
              <a:t> </a:t>
            </a:r>
            <a:r>
              <a:rPr lang="hu-HU" dirty="0" err="1"/>
              <a:t>nordischen</a:t>
            </a:r>
            <a:r>
              <a:rPr lang="hu-HU" dirty="0"/>
              <a:t> </a:t>
            </a:r>
            <a:r>
              <a:rPr lang="hu-HU" dirty="0" err="1"/>
              <a:t>Volk</a:t>
            </a:r>
            <a:r>
              <a:rPr lang="hu-HU" dirty="0"/>
              <a:t>. </a:t>
            </a:r>
            <a:r>
              <a:rPr lang="hu-HU" dirty="0" err="1"/>
              <a:t>Hauke</a:t>
            </a:r>
            <a:r>
              <a:rPr lang="hu-HU" dirty="0"/>
              <a:t> </a:t>
            </a:r>
            <a:r>
              <a:rPr lang="hu-HU" dirty="0" err="1"/>
              <a:t>Haiens</a:t>
            </a:r>
            <a:r>
              <a:rPr lang="hu-HU" dirty="0"/>
              <a:t> </a:t>
            </a:r>
            <a:r>
              <a:rPr lang="hu-HU" dirty="0" err="1"/>
              <a:t>Charakter</a:t>
            </a:r>
            <a:r>
              <a:rPr lang="hu-HU" dirty="0"/>
              <a:t> </a:t>
            </a:r>
            <a:r>
              <a:rPr lang="hu-HU" dirty="0" err="1"/>
              <a:t>trägt</a:t>
            </a:r>
            <a:r>
              <a:rPr lang="hu-HU" dirty="0"/>
              <a:t> </a:t>
            </a:r>
            <a:r>
              <a:rPr lang="hu-HU" dirty="0" err="1"/>
              <a:t>aber</a:t>
            </a:r>
            <a:r>
              <a:rPr lang="hu-HU" dirty="0"/>
              <a:t> </a:t>
            </a:r>
            <a:r>
              <a:rPr lang="hu-HU" dirty="0" err="1"/>
              <a:t>auch</a:t>
            </a:r>
            <a:r>
              <a:rPr lang="hu-HU" dirty="0"/>
              <a:t> </a:t>
            </a:r>
            <a:r>
              <a:rPr lang="hu-HU" dirty="0" err="1"/>
              <a:t>zur</a:t>
            </a:r>
            <a:r>
              <a:rPr lang="hu-HU" dirty="0"/>
              <a:t> </a:t>
            </a:r>
            <a:r>
              <a:rPr lang="hu-HU" dirty="0" err="1"/>
              <a:t>Tragödie</a:t>
            </a:r>
            <a:r>
              <a:rPr lang="hu-HU" dirty="0"/>
              <a:t> bei: </a:t>
            </a:r>
            <a:r>
              <a:rPr lang="hu-HU" dirty="0" err="1"/>
              <a:t>Er</a:t>
            </a:r>
            <a:r>
              <a:rPr lang="hu-HU" dirty="0"/>
              <a:t> </a:t>
            </a:r>
            <a:r>
              <a:rPr lang="hu-HU" dirty="0" err="1"/>
              <a:t>ist</a:t>
            </a:r>
            <a:r>
              <a:rPr lang="hu-HU" dirty="0"/>
              <a:t> </a:t>
            </a:r>
            <a:r>
              <a:rPr lang="hu-HU" dirty="0" err="1"/>
              <a:t>durchaus</a:t>
            </a:r>
            <a:r>
              <a:rPr lang="hu-HU" dirty="0"/>
              <a:t> </a:t>
            </a:r>
            <a:r>
              <a:rPr lang="hu-HU" dirty="0" err="1"/>
              <a:t>positiv</a:t>
            </a:r>
            <a:r>
              <a:rPr lang="hu-HU" dirty="0"/>
              <a:t>, </a:t>
            </a:r>
            <a:r>
              <a:rPr lang="hu-HU" dirty="0" err="1"/>
              <a:t>ein</a:t>
            </a:r>
            <a:r>
              <a:rPr lang="hu-HU" dirty="0"/>
              <a:t> </a:t>
            </a:r>
            <a:r>
              <a:rPr lang="hu-HU" dirty="0" err="1"/>
              <a:t>korrekter</a:t>
            </a:r>
            <a:r>
              <a:rPr lang="hu-HU" dirty="0"/>
              <a:t>, </a:t>
            </a:r>
            <a:r>
              <a:rPr lang="hu-HU" dirty="0" err="1"/>
              <a:t>aber</a:t>
            </a:r>
            <a:r>
              <a:rPr lang="hu-HU" dirty="0"/>
              <a:t> </a:t>
            </a:r>
            <a:r>
              <a:rPr lang="hu-HU" dirty="0" err="1"/>
              <a:t>zu</a:t>
            </a:r>
            <a:r>
              <a:rPr lang="hu-HU" dirty="0"/>
              <a:t> </a:t>
            </a:r>
            <a:r>
              <a:rPr lang="hu-HU" dirty="0" err="1"/>
              <a:t>stolzer</a:t>
            </a:r>
            <a:r>
              <a:rPr lang="hu-HU" dirty="0"/>
              <a:t> und </a:t>
            </a:r>
            <a:r>
              <a:rPr lang="hu-HU" dirty="0" err="1"/>
              <a:t>eigensinniger</a:t>
            </a:r>
            <a:r>
              <a:rPr lang="hu-HU" dirty="0"/>
              <a:t> </a:t>
            </a:r>
            <a:r>
              <a:rPr lang="hu-HU" dirty="0" err="1"/>
              <a:t>Kraftmensch</a:t>
            </a:r>
            <a:r>
              <a:rPr lang="hu-HU" dirty="0"/>
              <a:t>, </a:t>
            </a:r>
            <a:r>
              <a:rPr lang="hu-HU" dirty="0" err="1"/>
              <a:t>ein</a:t>
            </a:r>
            <a:r>
              <a:rPr lang="hu-HU" dirty="0"/>
              <a:t> „</a:t>
            </a:r>
            <a:r>
              <a:rPr lang="hu-HU" dirty="0" err="1"/>
              <a:t>Genie</a:t>
            </a:r>
            <a:r>
              <a:rPr lang="hu-HU" dirty="0"/>
              <a:t>”, das von den </a:t>
            </a:r>
            <a:r>
              <a:rPr lang="hu-HU" dirty="0" err="1"/>
              <a:t>anderen</a:t>
            </a:r>
            <a:r>
              <a:rPr lang="hu-HU" dirty="0"/>
              <a:t> – </a:t>
            </a:r>
            <a:r>
              <a:rPr lang="hu-HU" dirty="0" err="1"/>
              <a:t>bis</a:t>
            </a:r>
            <a:r>
              <a:rPr lang="hu-HU" dirty="0"/>
              <a:t> </a:t>
            </a:r>
            <a:r>
              <a:rPr lang="hu-HU" dirty="0" err="1"/>
              <a:t>auf</a:t>
            </a:r>
            <a:r>
              <a:rPr lang="hu-HU" dirty="0"/>
              <a:t> </a:t>
            </a:r>
            <a:r>
              <a:rPr lang="hu-HU" dirty="0" err="1"/>
              <a:t>ihre</a:t>
            </a:r>
            <a:r>
              <a:rPr lang="hu-HU" dirty="0"/>
              <a:t> </a:t>
            </a:r>
            <a:r>
              <a:rPr lang="hu-HU" dirty="0" err="1"/>
              <a:t>Frau</a:t>
            </a:r>
            <a:r>
              <a:rPr lang="hu-HU" dirty="0"/>
              <a:t> Elke – </a:t>
            </a:r>
            <a:r>
              <a:rPr lang="hu-HU" dirty="0" err="1"/>
              <a:t>nicht</a:t>
            </a:r>
            <a:r>
              <a:rPr lang="hu-HU" dirty="0"/>
              <a:t> </a:t>
            </a:r>
            <a:r>
              <a:rPr lang="hu-HU" dirty="0" err="1"/>
              <a:t>verstanden</a:t>
            </a:r>
            <a:r>
              <a:rPr lang="hu-HU" dirty="0"/>
              <a:t> </a:t>
            </a:r>
            <a:r>
              <a:rPr lang="hu-HU" dirty="0" err="1"/>
              <a:t>wird</a:t>
            </a:r>
            <a:r>
              <a:rPr lang="hu-HU" dirty="0"/>
              <a:t> und der mit den </a:t>
            </a:r>
            <a:r>
              <a:rPr lang="hu-HU" dirty="0" err="1"/>
              <a:t>Menschen</a:t>
            </a:r>
            <a:r>
              <a:rPr lang="hu-HU" dirty="0"/>
              <a:t> </a:t>
            </a:r>
            <a:r>
              <a:rPr lang="hu-HU" dirty="0" err="1"/>
              <a:t>nicht</a:t>
            </a:r>
            <a:r>
              <a:rPr lang="hu-HU" dirty="0"/>
              <a:t> </a:t>
            </a:r>
            <a:r>
              <a:rPr lang="hu-HU" dirty="0" err="1"/>
              <a:t>umgehen</a:t>
            </a:r>
            <a:r>
              <a:rPr lang="hu-HU" dirty="0"/>
              <a:t> </a:t>
            </a:r>
            <a:r>
              <a:rPr lang="hu-HU" dirty="0" err="1"/>
              <a:t>kann</a:t>
            </a:r>
            <a:r>
              <a:rPr lang="hu-HU" dirty="0"/>
              <a:t> – </a:t>
            </a:r>
            <a:r>
              <a:rPr lang="hu-HU" dirty="0" err="1"/>
              <a:t>ein</a:t>
            </a:r>
            <a:r>
              <a:rPr lang="hu-HU" dirty="0"/>
              <a:t> </a:t>
            </a:r>
            <a:r>
              <a:rPr lang="hu-HU" dirty="0" err="1"/>
              <a:t>einsames</a:t>
            </a:r>
            <a:r>
              <a:rPr lang="hu-HU" dirty="0"/>
              <a:t> </a:t>
            </a:r>
            <a:r>
              <a:rPr lang="hu-HU" dirty="0" err="1"/>
              <a:t>Genie</a:t>
            </a:r>
            <a:r>
              <a:rPr lang="hu-HU" dirty="0"/>
              <a:t>, das </a:t>
            </a:r>
            <a:r>
              <a:rPr lang="hu-HU" dirty="0" err="1"/>
              <a:t>seiner</a:t>
            </a:r>
            <a:r>
              <a:rPr lang="hu-HU" dirty="0"/>
              <a:t> Zeit weit </a:t>
            </a:r>
            <a:r>
              <a:rPr lang="hu-HU" dirty="0" err="1"/>
              <a:t>voraus</a:t>
            </a:r>
            <a:r>
              <a:rPr lang="hu-HU" dirty="0"/>
              <a:t> </a:t>
            </a:r>
            <a:r>
              <a:rPr lang="hu-HU" dirty="0" err="1"/>
              <a:t>ist</a:t>
            </a:r>
            <a:r>
              <a:rPr lang="hu-HU" dirty="0"/>
              <a:t>…</a:t>
            </a:r>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94095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827" y="1210514"/>
            <a:ext cx="10515600" cy="1325563"/>
          </a:xfrm>
        </p:spPr>
        <p:txBody>
          <a:bodyPr/>
          <a:lstStyle/>
          <a:p>
            <a:pPr algn="ctr"/>
            <a:r>
              <a:rPr lang="hu-HU" dirty="0" err="1" smtClean="0"/>
              <a:t>Figurenkonstellation</a:t>
            </a:r>
            <a:endParaRPr lang="hu-HU" dirty="0"/>
          </a:p>
        </p:txBody>
      </p:sp>
      <p:sp>
        <p:nvSpPr>
          <p:cNvPr id="3" name="Tartalom helye 2"/>
          <p:cNvSpPr>
            <a:spLocks noGrp="1"/>
          </p:cNvSpPr>
          <p:nvPr>
            <p:ph idx="1"/>
          </p:nvPr>
        </p:nvSpPr>
        <p:spPr>
          <a:xfrm>
            <a:off x="1397065" y="2671014"/>
            <a:ext cx="9409981" cy="4351338"/>
          </a:xfrm>
        </p:spPr>
        <p:txBody>
          <a:bodyPr>
            <a:normAutofit/>
          </a:bodyPr>
          <a:lstStyle/>
          <a:p>
            <a:pPr marL="0" indent="0">
              <a:buNone/>
            </a:pPr>
            <a:r>
              <a:rPr lang="hu-HU" sz="2400" dirty="0" err="1" smtClean="0"/>
              <a:t>Tede</a:t>
            </a:r>
            <a:r>
              <a:rPr lang="hu-HU" sz="2400" dirty="0" smtClean="0"/>
              <a:t> </a:t>
            </a:r>
            <a:r>
              <a:rPr lang="hu-HU" sz="2400" dirty="0" err="1" smtClean="0"/>
              <a:t>Haien</a:t>
            </a:r>
            <a:r>
              <a:rPr lang="hu-HU" sz="2400" dirty="0" smtClean="0"/>
              <a:t> (</a:t>
            </a:r>
            <a:r>
              <a:rPr lang="hu-HU" sz="2400" dirty="0" err="1" smtClean="0"/>
              <a:t>Vater</a:t>
            </a:r>
            <a:r>
              <a:rPr lang="hu-HU" sz="2400" dirty="0" smtClean="0"/>
              <a:t>, </a:t>
            </a:r>
            <a:r>
              <a:rPr lang="hu-HU" sz="2400" dirty="0" err="1" smtClean="0"/>
              <a:t>klug</a:t>
            </a:r>
            <a:r>
              <a:rPr lang="hu-HU" sz="2400" dirty="0" smtClean="0"/>
              <a:t>, </a:t>
            </a:r>
            <a:r>
              <a:rPr lang="hu-HU" sz="2400" dirty="0" err="1" smtClean="0"/>
              <a:t>verwitwet</a:t>
            </a:r>
            <a:r>
              <a:rPr lang="hu-HU" sz="2400" dirty="0" smtClean="0"/>
              <a:t>)		</a:t>
            </a:r>
            <a:r>
              <a:rPr lang="hu-HU" sz="2400" dirty="0" err="1" smtClean="0"/>
              <a:t>Tede</a:t>
            </a:r>
            <a:r>
              <a:rPr lang="hu-HU" sz="2400" dirty="0" smtClean="0"/>
              <a:t> </a:t>
            </a:r>
            <a:r>
              <a:rPr lang="hu-HU" sz="2400" dirty="0" err="1" smtClean="0"/>
              <a:t>Volkerts</a:t>
            </a:r>
            <a:r>
              <a:rPr lang="hu-HU" sz="2400" dirty="0" smtClean="0"/>
              <a:t> (</a:t>
            </a:r>
            <a:r>
              <a:rPr lang="hu-HU" sz="2400" dirty="0" err="1" smtClean="0"/>
              <a:t>Deichgraf</a:t>
            </a:r>
            <a:r>
              <a:rPr lang="hu-HU" sz="2400" dirty="0" smtClean="0"/>
              <a:t>)</a:t>
            </a:r>
          </a:p>
          <a:p>
            <a:pPr marL="0" indent="0">
              <a:buNone/>
            </a:pPr>
            <a:r>
              <a:rPr lang="hu-HU" sz="2400" dirty="0" smtClean="0"/>
              <a:t>	↓						↓</a:t>
            </a:r>
          </a:p>
          <a:p>
            <a:pPr marL="0" indent="0">
              <a:buNone/>
            </a:pPr>
            <a:r>
              <a:rPr lang="hu-HU" sz="2400" dirty="0" err="1" smtClean="0">
                <a:solidFill>
                  <a:srgbClr val="FF0000"/>
                </a:solidFill>
              </a:rPr>
              <a:t>Hauke</a:t>
            </a:r>
            <a:r>
              <a:rPr lang="hu-HU" sz="2400" dirty="0" smtClean="0">
                <a:solidFill>
                  <a:srgbClr val="FF0000"/>
                </a:solidFill>
              </a:rPr>
              <a:t> </a:t>
            </a:r>
            <a:r>
              <a:rPr lang="hu-HU" sz="2400" dirty="0" err="1" smtClean="0">
                <a:solidFill>
                  <a:srgbClr val="FF0000"/>
                </a:solidFill>
              </a:rPr>
              <a:t>Haien</a:t>
            </a:r>
            <a:r>
              <a:rPr lang="hu-HU" sz="2400" dirty="0" smtClean="0">
                <a:solidFill>
                  <a:srgbClr val="FF0000"/>
                </a:solidFill>
              </a:rPr>
              <a:t> </a:t>
            </a:r>
            <a:r>
              <a:rPr lang="hu-HU" sz="2400" dirty="0" smtClean="0"/>
              <a:t>(</a:t>
            </a:r>
            <a:r>
              <a:rPr lang="hu-HU" sz="2400" dirty="0" err="1" smtClean="0"/>
              <a:t>späterer</a:t>
            </a:r>
            <a:r>
              <a:rPr lang="hu-HU" sz="2400" dirty="0" smtClean="0"/>
              <a:t> </a:t>
            </a:r>
            <a:r>
              <a:rPr lang="hu-HU" sz="2400" dirty="0" err="1" smtClean="0"/>
              <a:t>Deichgraf</a:t>
            </a:r>
            <a:r>
              <a:rPr lang="hu-HU" sz="2400" dirty="0" smtClean="0"/>
              <a:t>)	∞	Elke </a:t>
            </a:r>
            <a:r>
              <a:rPr lang="hu-HU" sz="2400" dirty="0" err="1" smtClean="0"/>
              <a:t>Volkerts</a:t>
            </a:r>
            <a:endParaRPr lang="hu-HU" sz="2400" dirty="0" smtClean="0"/>
          </a:p>
          <a:p>
            <a:pPr marL="0" indent="0">
              <a:buNone/>
            </a:pPr>
            <a:r>
              <a:rPr lang="hu-HU" sz="2400" dirty="0"/>
              <a:t>	</a:t>
            </a:r>
            <a:r>
              <a:rPr lang="hu-HU" sz="2400" dirty="0" smtClean="0"/>
              <a:t>			↘		↙		</a:t>
            </a:r>
          </a:p>
          <a:p>
            <a:pPr marL="0" indent="0">
              <a:buNone/>
            </a:pPr>
            <a:r>
              <a:rPr lang="hu-HU" sz="2400" dirty="0"/>
              <a:t>	</a:t>
            </a:r>
            <a:r>
              <a:rPr lang="hu-HU" sz="2400" dirty="0" smtClean="0"/>
              <a:t>		</a:t>
            </a:r>
            <a:r>
              <a:rPr lang="hu-HU" sz="2400" dirty="0" err="1" smtClean="0"/>
              <a:t>Wienke</a:t>
            </a:r>
            <a:r>
              <a:rPr lang="hu-HU" sz="2400" dirty="0" smtClean="0"/>
              <a:t> (</a:t>
            </a:r>
            <a:r>
              <a:rPr lang="hu-HU" sz="2400" dirty="0" err="1" smtClean="0"/>
              <a:t>Tochter</a:t>
            </a:r>
            <a:r>
              <a:rPr lang="hu-HU" sz="2400" dirty="0"/>
              <a:t>,</a:t>
            </a:r>
            <a:r>
              <a:rPr lang="hu-HU" sz="2400" dirty="0" smtClean="0"/>
              <a:t> </a:t>
            </a:r>
            <a:r>
              <a:rPr lang="hu-HU" sz="2400" dirty="0" err="1"/>
              <a:t>s</a:t>
            </a:r>
            <a:r>
              <a:rPr lang="hu-HU" sz="2400" dirty="0" err="1" smtClean="0"/>
              <a:t>chwachsinnig</a:t>
            </a:r>
            <a:r>
              <a:rPr lang="hu-HU" sz="2400" dirty="0" smtClean="0"/>
              <a:t>)</a:t>
            </a:r>
          </a:p>
          <a:p>
            <a:pPr marL="0" indent="0">
              <a:buNone/>
            </a:pPr>
            <a:r>
              <a:rPr lang="hu-HU" sz="2400" dirty="0"/>
              <a:t>	</a:t>
            </a:r>
            <a:r>
              <a:rPr lang="hu-HU" sz="2400" dirty="0" smtClean="0"/>
              <a:t>↕</a:t>
            </a:r>
          </a:p>
          <a:p>
            <a:pPr marL="0" indent="0">
              <a:buNone/>
            </a:pPr>
            <a:r>
              <a:rPr lang="hu-HU" sz="2400" dirty="0" err="1" smtClean="0"/>
              <a:t>Ole</a:t>
            </a:r>
            <a:r>
              <a:rPr lang="hu-HU" sz="2400" dirty="0" smtClean="0"/>
              <a:t> </a:t>
            </a:r>
            <a:r>
              <a:rPr lang="hu-HU" sz="2400" dirty="0" err="1" smtClean="0"/>
              <a:t>Peters</a:t>
            </a:r>
            <a:r>
              <a:rPr lang="hu-HU" sz="2400" dirty="0" smtClean="0"/>
              <a:t> (</a:t>
            </a:r>
            <a:r>
              <a:rPr lang="hu-HU" sz="2400" dirty="0" err="1" smtClean="0"/>
              <a:t>Großknecht</a:t>
            </a:r>
            <a:r>
              <a:rPr lang="hu-HU" sz="2400" dirty="0" smtClean="0"/>
              <a:t> </a:t>
            </a:r>
            <a:r>
              <a:rPr lang="hu-HU" sz="2400" dirty="0" err="1" smtClean="0"/>
              <a:t>bei</a:t>
            </a:r>
            <a:r>
              <a:rPr lang="hu-HU" sz="2400" dirty="0" smtClean="0"/>
              <a:t> T.V., </a:t>
            </a:r>
            <a:r>
              <a:rPr lang="hu-HU" sz="2400" dirty="0" err="1" smtClean="0"/>
              <a:t>Haukes</a:t>
            </a:r>
            <a:r>
              <a:rPr lang="hu-HU" sz="2400" dirty="0" smtClean="0"/>
              <a:t> </a:t>
            </a:r>
            <a:r>
              <a:rPr lang="hu-HU" sz="2400" dirty="0" err="1" smtClean="0"/>
              <a:t>Rivale</a:t>
            </a:r>
            <a:r>
              <a:rPr lang="hu-HU" sz="2400" dirty="0" smtClean="0"/>
              <a:t> und </a:t>
            </a:r>
            <a:r>
              <a:rPr lang="hu-HU" sz="2400" dirty="0" err="1" smtClean="0"/>
              <a:t>Gegenspieler</a:t>
            </a:r>
            <a:r>
              <a:rPr lang="hu-HU" sz="2400" dirty="0" smtClean="0"/>
              <a:t>)</a:t>
            </a:r>
          </a:p>
          <a:p>
            <a:pPr marL="0" indent="0">
              <a:buNone/>
            </a:pPr>
            <a:r>
              <a:rPr lang="hu-HU" sz="2400" dirty="0" err="1" smtClean="0"/>
              <a:t>Trin</a:t>
            </a:r>
            <a:r>
              <a:rPr lang="hu-HU" sz="2400" dirty="0" smtClean="0"/>
              <a:t>’ </a:t>
            </a:r>
            <a:r>
              <a:rPr lang="hu-HU" sz="2400" dirty="0" err="1" smtClean="0"/>
              <a:t>Jans</a:t>
            </a:r>
            <a:r>
              <a:rPr lang="hu-HU" sz="2400" dirty="0" smtClean="0"/>
              <a:t> (</a:t>
            </a:r>
            <a:r>
              <a:rPr lang="hu-HU" sz="2400" dirty="0" err="1" smtClean="0"/>
              <a:t>Alte</a:t>
            </a:r>
            <a:r>
              <a:rPr lang="hu-HU" sz="2400" dirty="0" smtClean="0"/>
              <a:t>, </a:t>
            </a:r>
            <a:r>
              <a:rPr lang="hu-HU" sz="2400" dirty="0" err="1" smtClean="0"/>
              <a:t>früher</a:t>
            </a:r>
            <a:r>
              <a:rPr lang="hu-HU" sz="2400" dirty="0" smtClean="0"/>
              <a:t> </a:t>
            </a:r>
            <a:r>
              <a:rPr lang="hu-HU" sz="2400" dirty="0" err="1" smtClean="0"/>
              <a:t>Dienstmagd</a:t>
            </a:r>
            <a:r>
              <a:rPr lang="hu-HU" sz="2400" dirty="0" smtClean="0"/>
              <a:t> </a:t>
            </a:r>
            <a:r>
              <a:rPr lang="hu-HU" sz="2400" dirty="0" err="1" smtClean="0"/>
              <a:t>bei</a:t>
            </a:r>
            <a:r>
              <a:rPr lang="hu-HU" sz="2400" dirty="0" smtClean="0"/>
              <a:t> </a:t>
            </a:r>
            <a:r>
              <a:rPr lang="hu-HU" sz="2400" dirty="0" err="1" smtClean="0"/>
              <a:t>Tede</a:t>
            </a:r>
            <a:r>
              <a:rPr lang="hu-HU" sz="2400" dirty="0" smtClean="0"/>
              <a:t> </a:t>
            </a:r>
            <a:r>
              <a:rPr lang="hu-HU" sz="2400" dirty="0" err="1" smtClean="0"/>
              <a:t>Haien</a:t>
            </a:r>
            <a:r>
              <a:rPr lang="hu-HU" sz="2400" dirty="0" smtClean="0"/>
              <a:t>, </a:t>
            </a:r>
            <a:r>
              <a:rPr lang="hu-HU" sz="2400" dirty="0" err="1" smtClean="0"/>
              <a:t>Angorakater</a:t>
            </a:r>
            <a:r>
              <a:rPr lang="hu-HU" sz="2400" dirty="0" smtClean="0"/>
              <a:t>)</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920147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3694" y="1176008"/>
            <a:ext cx="10515600" cy="1325563"/>
          </a:xfrm>
        </p:spPr>
        <p:txBody>
          <a:bodyPr/>
          <a:lstStyle/>
          <a:p>
            <a:pPr algn="ctr"/>
            <a:r>
              <a:rPr lang="hu-HU" b="1" i="1" dirty="0" smtClean="0"/>
              <a:t>Der </a:t>
            </a:r>
            <a:r>
              <a:rPr lang="hu-HU" b="1" i="1" dirty="0" err="1" smtClean="0"/>
              <a:t>Schimmelreiter</a:t>
            </a:r>
            <a:endParaRPr lang="hu-HU" b="1" i="1" dirty="0"/>
          </a:p>
        </p:txBody>
      </p:sp>
      <p:sp>
        <p:nvSpPr>
          <p:cNvPr id="3" name="Tartalom helye 2"/>
          <p:cNvSpPr>
            <a:spLocks noGrp="1"/>
          </p:cNvSpPr>
          <p:nvPr>
            <p:ph idx="1"/>
          </p:nvPr>
        </p:nvSpPr>
        <p:spPr>
          <a:xfrm>
            <a:off x="803694" y="2636508"/>
            <a:ext cx="10515600" cy="4351338"/>
          </a:xfrm>
        </p:spPr>
        <p:txBody>
          <a:bodyPr/>
          <a:lstStyle/>
          <a:p>
            <a:pPr marL="0" indent="0" algn="ctr">
              <a:buNone/>
            </a:pPr>
            <a:r>
              <a:rPr lang="hu-HU" sz="2400" b="1" dirty="0" err="1"/>
              <a:t>balladeske</a:t>
            </a:r>
            <a:r>
              <a:rPr lang="hu-HU" sz="2400" b="1" dirty="0"/>
              <a:t> </a:t>
            </a:r>
            <a:r>
              <a:rPr lang="hu-HU" sz="2400" b="1" dirty="0" err="1"/>
              <a:t>A</a:t>
            </a:r>
            <a:r>
              <a:rPr lang="hu-HU" sz="2400" b="1" dirty="0" err="1" smtClean="0"/>
              <a:t>tmosphäre</a:t>
            </a:r>
            <a:endParaRPr lang="hu-HU" sz="2400" b="1" dirty="0"/>
          </a:p>
          <a:p>
            <a:pPr marL="0" indent="0" algn="ctr">
              <a:buNone/>
            </a:pPr>
            <a:r>
              <a:rPr lang="hu-HU" sz="2400" b="1" dirty="0" err="1"/>
              <a:t>Fazit</a:t>
            </a:r>
            <a:r>
              <a:rPr lang="hu-HU" sz="2400" dirty="0" smtClean="0"/>
              <a:t>:</a:t>
            </a:r>
          </a:p>
          <a:p>
            <a:pPr marL="0" indent="0">
              <a:buNone/>
            </a:pPr>
            <a:endParaRPr lang="hu-HU" sz="2400" dirty="0" smtClean="0"/>
          </a:p>
          <a:p>
            <a:pPr marL="0" indent="0">
              <a:buNone/>
            </a:pPr>
            <a:r>
              <a:rPr lang="hu-HU" sz="2400" dirty="0" smtClean="0"/>
              <a:t>„</a:t>
            </a:r>
            <a:r>
              <a:rPr lang="hu-HU" sz="2400" i="1" dirty="0" err="1"/>
              <a:t>Dem</a:t>
            </a:r>
            <a:r>
              <a:rPr lang="hu-HU" sz="2400" i="1" dirty="0"/>
              <a:t> </a:t>
            </a:r>
            <a:r>
              <a:rPr lang="hu-HU" sz="2400" i="1" dirty="0" err="1"/>
              <a:t>Sokrates</a:t>
            </a:r>
            <a:r>
              <a:rPr lang="hu-HU" sz="2400" i="1" dirty="0"/>
              <a:t> </a:t>
            </a:r>
            <a:r>
              <a:rPr lang="hu-HU" sz="2400" i="1" dirty="0" err="1"/>
              <a:t>gaben</a:t>
            </a:r>
            <a:r>
              <a:rPr lang="hu-HU" sz="2400" i="1" dirty="0"/>
              <a:t> </a:t>
            </a:r>
            <a:r>
              <a:rPr lang="hu-HU" sz="2400" i="1" dirty="0" err="1"/>
              <a:t>sie</a:t>
            </a:r>
            <a:r>
              <a:rPr lang="hu-HU" sz="2400" i="1" dirty="0"/>
              <a:t> </a:t>
            </a:r>
            <a:r>
              <a:rPr lang="hu-HU" sz="2400" i="1" dirty="0" err="1"/>
              <a:t>ein</a:t>
            </a:r>
            <a:r>
              <a:rPr lang="hu-HU" sz="2400" i="1" dirty="0"/>
              <a:t> </a:t>
            </a:r>
            <a:r>
              <a:rPr lang="hu-HU" sz="2400" i="1" dirty="0" err="1"/>
              <a:t>Gift</a:t>
            </a:r>
            <a:r>
              <a:rPr lang="hu-HU" sz="2400" i="1" dirty="0"/>
              <a:t> </a:t>
            </a:r>
            <a:r>
              <a:rPr lang="hu-HU" sz="2400" i="1" dirty="0" err="1"/>
              <a:t>zu</a:t>
            </a:r>
            <a:r>
              <a:rPr lang="hu-HU" sz="2400" i="1" dirty="0"/>
              <a:t> </a:t>
            </a:r>
            <a:r>
              <a:rPr lang="hu-HU" sz="2400" i="1" dirty="0" err="1"/>
              <a:t>trinken</a:t>
            </a:r>
            <a:r>
              <a:rPr lang="hu-HU" sz="2400" i="1" dirty="0"/>
              <a:t>, und </a:t>
            </a:r>
            <a:r>
              <a:rPr lang="hu-HU" sz="2400" i="1" dirty="0" err="1"/>
              <a:t>unsern</a:t>
            </a:r>
            <a:r>
              <a:rPr lang="hu-HU" sz="2400" i="1" dirty="0"/>
              <a:t> </a:t>
            </a:r>
            <a:r>
              <a:rPr lang="hu-HU" sz="2400" i="1" dirty="0" err="1"/>
              <a:t>Herrn</a:t>
            </a:r>
            <a:r>
              <a:rPr lang="hu-HU" sz="2400" i="1" dirty="0"/>
              <a:t> Christus </a:t>
            </a:r>
            <a:r>
              <a:rPr lang="hu-HU" sz="2400" i="1" dirty="0" err="1"/>
              <a:t>schlugen</a:t>
            </a:r>
            <a:r>
              <a:rPr lang="hu-HU" sz="2400" i="1" dirty="0"/>
              <a:t> </a:t>
            </a:r>
            <a:r>
              <a:rPr lang="hu-HU" sz="2400" i="1" dirty="0" err="1"/>
              <a:t>sie</a:t>
            </a:r>
            <a:r>
              <a:rPr lang="hu-HU" sz="2400" i="1" dirty="0"/>
              <a:t> an das </a:t>
            </a:r>
            <a:r>
              <a:rPr lang="hu-HU" sz="2400" i="1" dirty="0" err="1"/>
              <a:t>Kreuz</a:t>
            </a:r>
            <a:r>
              <a:rPr lang="hu-HU" sz="2400" i="1" dirty="0"/>
              <a:t>! </a:t>
            </a:r>
            <a:r>
              <a:rPr lang="hu-HU" sz="2400" i="1" dirty="0" err="1"/>
              <a:t>Das</a:t>
            </a:r>
            <a:r>
              <a:rPr lang="hu-HU" sz="2400" i="1" dirty="0"/>
              <a:t> </a:t>
            </a:r>
            <a:r>
              <a:rPr lang="hu-HU" sz="2400" i="1" dirty="0" err="1"/>
              <a:t>geht</a:t>
            </a:r>
            <a:r>
              <a:rPr lang="hu-HU" sz="2400" i="1" dirty="0"/>
              <a:t> in den </a:t>
            </a:r>
            <a:r>
              <a:rPr lang="hu-HU" sz="2400" i="1" dirty="0" err="1"/>
              <a:t>letzten</a:t>
            </a:r>
            <a:r>
              <a:rPr lang="hu-HU" sz="2400" i="1" dirty="0"/>
              <a:t> Zeiten </a:t>
            </a:r>
            <a:r>
              <a:rPr lang="hu-HU" sz="2400" i="1" dirty="0" err="1"/>
              <a:t>nicht</a:t>
            </a:r>
            <a:r>
              <a:rPr lang="hu-HU" sz="2400" i="1" dirty="0"/>
              <a:t> </a:t>
            </a:r>
            <a:r>
              <a:rPr lang="hu-HU" sz="2400" i="1" dirty="0" err="1"/>
              <a:t>mehr</a:t>
            </a:r>
            <a:r>
              <a:rPr lang="hu-HU" sz="2400" i="1" dirty="0"/>
              <a:t> </a:t>
            </a:r>
            <a:r>
              <a:rPr lang="hu-HU" sz="2400" i="1" dirty="0" err="1"/>
              <a:t>so</a:t>
            </a:r>
            <a:r>
              <a:rPr lang="hu-HU" sz="2400" i="1" dirty="0"/>
              <a:t> </a:t>
            </a:r>
            <a:r>
              <a:rPr lang="hu-HU" sz="2400" i="1" dirty="0" err="1"/>
              <a:t>leicht</a:t>
            </a:r>
            <a:r>
              <a:rPr lang="hu-HU" sz="2400" i="1" dirty="0"/>
              <a:t>; </a:t>
            </a:r>
            <a:r>
              <a:rPr lang="hu-HU" sz="2400" i="1" dirty="0" err="1"/>
              <a:t>aber</a:t>
            </a:r>
            <a:r>
              <a:rPr lang="hu-HU" sz="2400" i="1" dirty="0"/>
              <a:t> – </a:t>
            </a:r>
            <a:r>
              <a:rPr lang="hu-HU" sz="2400" i="1" dirty="0" err="1"/>
              <a:t>einen</a:t>
            </a:r>
            <a:r>
              <a:rPr lang="hu-HU" sz="2400" i="1" dirty="0"/>
              <a:t> </a:t>
            </a:r>
            <a:r>
              <a:rPr lang="hu-HU" sz="2400" i="1" dirty="0" err="1"/>
              <a:t>Gewaltmenschen</a:t>
            </a:r>
            <a:r>
              <a:rPr lang="hu-HU" sz="2400" i="1" dirty="0"/>
              <a:t> </a:t>
            </a:r>
            <a:r>
              <a:rPr lang="hu-HU" sz="2400" i="1" dirty="0" err="1"/>
              <a:t>oder</a:t>
            </a:r>
            <a:r>
              <a:rPr lang="hu-HU" sz="2400" i="1" dirty="0"/>
              <a:t> </a:t>
            </a:r>
            <a:r>
              <a:rPr lang="hu-HU" sz="2400" i="1" dirty="0" err="1"/>
              <a:t>einen</a:t>
            </a:r>
            <a:r>
              <a:rPr lang="hu-HU" sz="2400" i="1" dirty="0"/>
              <a:t> </a:t>
            </a:r>
            <a:r>
              <a:rPr lang="hu-HU" sz="2400" i="1" dirty="0" err="1"/>
              <a:t>bösen</a:t>
            </a:r>
            <a:r>
              <a:rPr lang="hu-HU" sz="2400" i="1" dirty="0"/>
              <a:t>, </a:t>
            </a:r>
            <a:r>
              <a:rPr lang="hu-HU" sz="2400" i="1" dirty="0" err="1"/>
              <a:t>stiernackigen</a:t>
            </a:r>
            <a:r>
              <a:rPr lang="hu-HU" sz="2400" i="1" dirty="0"/>
              <a:t> </a:t>
            </a:r>
            <a:r>
              <a:rPr lang="hu-HU" sz="2400" i="1" dirty="0" err="1"/>
              <a:t>Pfaffen</a:t>
            </a:r>
            <a:r>
              <a:rPr lang="hu-HU" sz="2400" i="1" dirty="0"/>
              <a:t> </a:t>
            </a:r>
            <a:r>
              <a:rPr lang="hu-HU" sz="2400" i="1" dirty="0" err="1"/>
              <a:t>zum</a:t>
            </a:r>
            <a:r>
              <a:rPr lang="hu-HU" sz="2400" i="1" dirty="0"/>
              <a:t> </a:t>
            </a:r>
            <a:r>
              <a:rPr lang="hu-HU" sz="2400" i="1" dirty="0" err="1"/>
              <a:t>Heiligen</a:t>
            </a:r>
            <a:r>
              <a:rPr lang="hu-HU" sz="2400" i="1" dirty="0"/>
              <a:t> </a:t>
            </a:r>
            <a:r>
              <a:rPr lang="hu-HU" sz="2400" i="1" dirty="0" err="1"/>
              <a:t>oder</a:t>
            </a:r>
            <a:r>
              <a:rPr lang="hu-HU" sz="2400" i="1" dirty="0"/>
              <a:t> </a:t>
            </a:r>
            <a:r>
              <a:rPr lang="hu-HU" sz="2400" i="1" dirty="0" err="1"/>
              <a:t>einen</a:t>
            </a:r>
            <a:r>
              <a:rPr lang="hu-HU" sz="2400" i="1" dirty="0"/>
              <a:t> </a:t>
            </a:r>
            <a:r>
              <a:rPr lang="hu-HU" sz="2400" i="1" dirty="0" err="1"/>
              <a:t>tüchtigen</a:t>
            </a:r>
            <a:r>
              <a:rPr lang="hu-HU" sz="2400" i="1" dirty="0"/>
              <a:t> </a:t>
            </a:r>
            <a:r>
              <a:rPr lang="hu-HU" sz="2400" i="1" dirty="0" err="1"/>
              <a:t>Kerl</a:t>
            </a:r>
            <a:r>
              <a:rPr lang="hu-HU" sz="2400" i="1" dirty="0"/>
              <a:t>, </a:t>
            </a:r>
            <a:r>
              <a:rPr lang="hu-HU" sz="2400" i="1" dirty="0" err="1"/>
              <a:t>nur</a:t>
            </a:r>
            <a:r>
              <a:rPr lang="hu-HU" sz="2400" i="1" dirty="0"/>
              <a:t> </a:t>
            </a:r>
            <a:r>
              <a:rPr lang="hu-HU" sz="2400" i="1" dirty="0" err="1"/>
              <a:t>weil</a:t>
            </a:r>
            <a:r>
              <a:rPr lang="hu-HU" sz="2400" i="1" dirty="0"/>
              <a:t> </a:t>
            </a:r>
            <a:r>
              <a:rPr lang="hu-HU" sz="2400" i="1" dirty="0" err="1"/>
              <a:t>er</a:t>
            </a:r>
            <a:r>
              <a:rPr lang="hu-HU" sz="2400" i="1" dirty="0"/>
              <a:t> </a:t>
            </a:r>
            <a:r>
              <a:rPr lang="hu-HU" sz="2400" i="1" dirty="0" err="1"/>
              <a:t>uns</a:t>
            </a:r>
            <a:r>
              <a:rPr lang="hu-HU" sz="2400" i="1" dirty="0"/>
              <a:t> </a:t>
            </a:r>
            <a:r>
              <a:rPr lang="hu-HU" sz="2400" i="1" dirty="0" err="1"/>
              <a:t>um</a:t>
            </a:r>
            <a:r>
              <a:rPr lang="hu-HU" sz="2400" i="1" dirty="0"/>
              <a:t> </a:t>
            </a:r>
            <a:r>
              <a:rPr lang="hu-HU" sz="2400" i="1" dirty="0" err="1"/>
              <a:t>Kopfeslänge</a:t>
            </a:r>
            <a:r>
              <a:rPr lang="hu-HU" sz="2400" i="1" dirty="0"/>
              <a:t> </a:t>
            </a:r>
            <a:r>
              <a:rPr lang="hu-HU" sz="2400" i="1" dirty="0" err="1"/>
              <a:t>überwachsen</a:t>
            </a:r>
            <a:r>
              <a:rPr lang="hu-HU" sz="2400" i="1" dirty="0"/>
              <a:t> </a:t>
            </a:r>
            <a:r>
              <a:rPr lang="hu-HU" sz="2400" i="1" dirty="0" err="1"/>
              <a:t>war</a:t>
            </a:r>
            <a:r>
              <a:rPr lang="hu-HU" sz="2400" i="1" dirty="0"/>
              <a:t>, </a:t>
            </a:r>
            <a:r>
              <a:rPr lang="hu-HU" sz="2400" i="1" dirty="0" err="1"/>
              <a:t>zum</a:t>
            </a:r>
            <a:r>
              <a:rPr lang="hu-HU" sz="2400" i="1" dirty="0"/>
              <a:t> </a:t>
            </a:r>
            <a:r>
              <a:rPr lang="hu-HU" sz="2400" i="1" dirty="0" err="1"/>
              <a:t>Spuk</a:t>
            </a:r>
            <a:r>
              <a:rPr lang="hu-HU" sz="2400" i="1" dirty="0"/>
              <a:t> und </a:t>
            </a:r>
            <a:r>
              <a:rPr lang="hu-HU" sz="2400" i="1" dirty="0" err="1"/>
              <a:t>Nachtgespenst</a:t>
            </a:r>
            <a:r>
              <a:rPr lang="hu-HU" sz="2400" i="1" dirty="0"/>
              <a:t> </a:t>
            </a:r>
            <a:r>
              <a:rPr lang="hu-HU" sz="2400" i="1" dirty="0" err="1"/>
              <a:t>zu</a:t>
            </a:r>
            <a:r>
              <a:rPr lang="hu-HU" sz="2400" i="1" dirty="0"/>
              <a:t> </a:t>
            </a:r>
            <a:r>
              <a:rPr lang="hu-HU" sz="2400" i="1" dirty="0" err="1"/>
              <a:t>machen</a:t>
            </a:r>
            <a:r>
              <a:rPr lang="hu-HU" sz="2400" i="1" dirty="0"/>
              <a:t> – </a:t>
            </a:r>
            <a:r>
              <a:rPr lang="hu-HU" sz="2400" i="1" dirty="0" err="1"/>
              <a:t>das</a:t>
            </a:r>
            <a:r>
              <a:rPr lang="hu-HU" sz="2400" i="1" dirty="0"/>
              <a:t> </a:t>
            </a:r>
            <a:r>
              <a:rPr lang="hu-HU" sz="2400" i="1" dirty="0" err="1"/>
              <a:t>geht</a:t>
            </a:r>
            <a:r>
              <a:rPr lang="hu-HU" sz="2400" i="1" dirty="0"/>
              <a:t> </a:t>
            </a:r>
            <a:r>
              <a:rPr lang="hu-HU" sz="2400" i="1" dirty="0" err="1"/>
              <a:t>noch</a:t>
            </a:r>
            <a:r>
              <a:rPr lang="hu-HU" sz="2400" i="1" dirty="0"/>
              <a:t> </a:t>
            </a:r>
            <a:r>
              <a:rPr lang="hu-HU" sz="2400" i="1" dirty="0" err="1"/>
              <a:t>alle</a:t>
            </a:r>
            <a:r>
              <a:rPr lang="hu-HU" sz="2400" i="1" dirty="0"/>
              <a:t> </a:t>
            </a:r>
            <a:r>
              <a:rPr lang="hu-HU" sz="2400" i="1" dirty="0" err="1"/>
              <a:t>Tage</a:t>
            </a:r>
            <a:r>
              <a:rPr lang="hu-HU" sz="2400" i="1" dirty="0"/>
              <a:t>.”</a:t>
            </a:r>
            <a:r>
              <a:rPr lang="hu-HU" sz="2400" dirty="0"/>
              <a:t> (</a:t>
            </a:r>
            <a:r>
              <a:rPr lang="hu-HU" sz="2400" dirty="0" smtClean="0"/>
              <a:t>125-126</a:t>
            </a:r>
            <a:r>
              <a:rPr lang="hu-HU" sz="2400" dirty="0"/>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955119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199" y="909779"/>
            <a:ext cx="10515600" cy="1325563"/>
          </a:xfrm>
        </p:spPr>
        <p:txBody>
          <a:bodyPr/>
          <a:lstStyle/>
          <a:p>
            <a:pPr algn="ctr"/>
            <a:r>
              <a:rPr lang="hu-HU" b="1" dirty="0" smtClean="0"/>
              <a:t>Friedrich </a:t>
            </a:r>
            <a:r>
              <a:rPr lang="hu-HU" b="1" dirty="0" err="1" smtClean="0"/>
              <a:t>Hebbel</a:t>
            </a:r>
            <a:r>
              <a:rPr lang="hu-HU" b="1" dirty="0" smtClean="0"/>
              <a:t> </a:t>
            </a:r>
            <a:r>
              <a:rPr lang="hu-HU" dirty="0" smtClean="0"/>
              <a:t>(1813-1863)</a:t>
            </a:r>
            <a:endParaRPr lang="hu-HU" dirty="0"/>
          </a:p>
        </p:txBody>
      </p:sp>
      <p:sp>
        <p:nvSpPr>
          <p:cNvPr id="3" name="Tartalom helye 2"/>
          <p:cNvSpPr>
            <a:spLocks noGrp="1"/>
          </p:cNvSpPr>
          <p:nvPr>
            <p:ph idx="1"/>
          </p:nvPr>
        </p:nvSpPr>
        <p:spPr>
          <a:xfrm>
            <a:off x="562873" y="1937422"/>
            <a:ext cx="11066253" cy="5075853"/>
          </a:xfrm>
        </p:spPr>
        <p:txBody>
          <a:bodyPr>
            <a:normAutofit lnSpcReduction="10000"/>
          </a:bodyPr>
          <a:lstStyle/>
          <a:p>
            <a:pPr marL="0" indent="0">
              <a:buNone/>
            </a:pPr>
            <a:r>
              <a:rPr lang="de-DE" sz="2600" dirty="0"/>
              <a:t>„Alles ist jetzt wieder in den Händen der Regierungen: mögen sie ihren gerechten und heiligen Kampf gegen den ungezügelten Pöbel, nicht gegen die Bildung fortsetzen, die ihnen so treu beistand, diesen </a:t>
            </a:r>
            <a:r>
              <a:rPr lang="de-DE" sz="2600" dirty="0" err="1"/>
              <a:t>darniederzuhalten</a:t>
            </a:r>
            <a:r>
              <a:rPr lang="de-DE" sz="2600" dirty="0"/>
              <a:t>“ – schrieb Hebbel, der als Sohn eines Tagelöhners durch Bildung ein sozialer Aufsteiger geworden ist. In seinen theoretischen Schriften forderte er die Verbindung von Geschichte und Wirklichkeit mit der Kunst: „Das Drama stellt den </a:t>
            </a:r>
            <a:r>
              <a:rPr lang="de-DE" sz="2600" dirty="0" err="1"/>
              <a:t>Lebensprozeß</a:t>
            </a:r>
            <a:r>
              <a:rPr lang="de-DE" sz="2600" dirty="0"/>
              <a:t> an sich dar“ (</a:t>
            </a:r>
            <a:r>
              <a:rPr lang="de-DE" sz="2600" i="1" dirty="0"/>
              <a:t>Mein Wort über das Drama</a:t>
            </a:r>
            <a:r>
              <a:rPr lang="de-DE" sz="2600" dirty="0"/>
              <a:t>, 1843). In seinen frühen Dramen (</a:t>
            </a:r>
            <a:r>
              <a:rPr lang="de-DE" sz="2600" i="1" dirty="0">
                <a:solidFill>
                  <a:srgbClr val="FF0000"/>
                </a:solidFill>
              </a:rPr>
              <a:t>Judith</a:t>
            </a:r>
            <a:r>
              <a:rPr lang="de-DE" sz="2600" dirty="0"/>
              <a:t>, 1841, </a:t>
            </a:r>
            <a:r>
              <a:rPr lang="de-DE" sz="2600" i="1" dirty="0"/>
              <a:t>Genoveva</a:t>
            </a:r>
            <a:r>
              <a:rPr lang="de-DE" sz="2600" dirty="0"/>
              <a:t>, 1843 und </a:t>
            </a:r>
            <a:r>
              <a:rPr lang="de-DE" sz="2600" i="1" dirty="0"/>
              <a:t>Maria Magdalena</a:t>
            </a:r>
            <a:r>
              <a:rPr lang="de-DE" sz="2600" dirty="0"/>
              <a:t>, 1844) betont Hebbel das Moment des gegen die Ordnung aufbegehrenden </a:t>
            </a:r>
            <a:r>
              <a:rPr lang="hu-HU" sz="2600" dirty="0" smtClean="0"/>
              <a:t>E</a:t>
            </a:r>
            <a:r>
              <a:rPr lang="de-DE" sz="2600" dirty="0" err="1" smtClean="0"/>
              <a:t>inzelnen</a:t>
            </a:r>
            <a:r>
              <a:rPr lang="de-DE" sz="2600" dirty="0"/>
              <a:t>. In </a:t>
            </a:r>
            <a:r>
              <a:rPr lang="de-DE" sz="2600" i="1" dirty="0"/>
              <a:t>Maria Magdalena</a:t>
            </a:r>
            <a:r>
              <a:rPr lang="de-DE" sz="2600" dirty="0"/>
              <a:t>, einer Weiterentwicklung des bürgerlichen Trauerspiels von Lessing und Schiller folgt er der Absicht, „die vorhandenen Institutionen des menschlichen Geschlechts … nicht umzustürzen, sondern tiefer zu begründen</a:t>
            </a:r>
            <a:r>
              <a:rPr lang="de-DE" sz="2600" dirty="0" smtClean="0"/>
              <a:t>“…</a:t>
            </a:r>
            <a:r>
              <a:rPr lang="hu-HU" sz="2600" dirty="0" smtClean="0"/>
              <a:t>.</a:t>
            </a:r>
            <a:r>
              <a:rPr lang="de-DE" sz="2600" dirty="0" smtClean="0"/>
              <a:t> Der </a:t>
            </a:r>
            <a:r>
              <a:rPr lang="de-DE" sz="2600" dirty="0"/>
              <a:t>historische oder mythische Konflikt ist bei Hebbel als psychologischer gestaltet. Dabei wurzelt solcher Konflikt in Hebbels meisten Dramen, Jahrzehnte vor </a:t>
            </a:r>
            <a:r>
              <a:rPr lang="de-DE" sz="2600" u="sng" dirty="0"/>
              <a:t>Freud</a:t>
            </a:r>
            <a:r>
              <a:rPr lang="de-DE" sz="2600" dirty="0"/>
              <a:t>, in der Sexualität. </a:t>
            </a:r>
            <a:endParaRPr lang="hu-HU" sz="2600" dirty="0" smtClean="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13888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6442" y="1150129"/>
            <a:ext cx="10515600" cy="1325563"/>
          </a:xfrm>
        </p:spPr>
        <p:txBody>
          <a:bodyPr/>
          <a:lstStyle/>
          <a:p>
            <a:pPr algn="ctr"/>
            <a:r>
              <a:rPr lang="hu-HU" b="1" dirty="0" err="1" smtClean="0"/>
              <a:t>Hebbel</a:t>
            </a:r>
            <a:endParaRPr lang="hu-HU" b="1" dirty="0"/>
          </a:p>
        </p:txBody>
      </p:sp>
      <p:sp>
        <p:nvSpPr>
          <p:cNvPr id="3" name="Tartalom helye 2"/>
          <p:cNvSpPr>
            <a:spLocks noGrp="1"/>
          </p:cNvSpPr>
          <p:nvPr>
            <p:ph idx="1"/>
          </p:nvPr>
        </p:nvSpPr>
        <p:spPr>
          <a:xfrm>
            <a:off x="786442" y="2610629"/>
            <a:ext cx="10515600" cy="4351338"/>
          </a:xfrm>
        </p:spPr>
        <p:txBody>
          <a:bodyPr/>
          <a:lstStyle/>
          <a:p>
            <a:r>
              <a:rPr lang="de-DE" dirty="0"/>
              <a:t>In seinen frühen Dramen (</a:t>
            </a:r>
            <a:r>
              <a:rPr lang="de-DE" i="1" dirty="0">
                <a:solidFill>
                  <a:srgbClr val="FF0000"/>
                </a:solidFill>
              </a:rPr>
              <a:t>Judith</a:t>
            </a:r>
            <a:r>
              <a:rPr lang="de-DE" dirty="0"/>
              <a:t>, 1841, </a:t>
            </a:r>
            <a:r>
              <a:rPr lang="de-DE" i="1" dirty="0"/>
              <a:t>Genoveva</a:t>
            </a:r>
            <a:r>
              <a:rPr lang="de-DE" dirty="0"/>
              <a:t>, 1843 und </a:t>
            </a:r>
            <a:r>
              <a:rPr lang="de-DE" i="1" dirty="0"/>
              <a:t>Maria Magdalena</a:t>
            </a:r>
            <a:r>
              <a:rPr lang="de-DE" dirty="0"/>
              <a:t>, 1844) betont Hebbel das Moment des gegen die Ordnung aufbegehrenden </a:t>
            </a:r>
            <a:r>
              <a:rPr lang="hu-HU" dirty="0"/>
              <a:t>E</a:t>
            </a:r>
            <a:r>
              <a:rPr lang="de-DE" dirty="0" err="1"/>
              <a:t>inzelnen</a:t>
            </a:r>
            <a:r>
              <a:rPr lang="de-DE" dirty="0"/>
              <a:t>. In </a:t>
            </a:r>
            <a:r>
              <a:rPr lang="de-DE" i="1" dirty="0"/>
              <a:t>Maria Magdalena</a:t>
            </a:r>
            <a:r>
              <a:rPr lang="de-DE" dirty="0"/>
              <a:t>, einer Weiterentwicklung des bürgerlichen Trauerspiels von Lessing und Schiller folgt er der Absicht, „die vorhandenen Institutionen des menschlichen Geschlechts </a:t>
            </a:r>
            <a:r>
              <a:rPr lang="de-DE" dirty="0" smtClean="0"/>
              <a:t>[…] </a:t>
            </a:r>
            <a:r>
              <a:rPr lang="de-DE" dirty="0"/>
              <a:t>nicht umzustürzen, sondern tiefer zu begründen</a:t>
            </a:r>
            <a:r>
              <a:rPr lang="de-DE" dirty="0" smtClean="0"/>
              <a:t>“[…</a:t>
            </a:r>
            <a:r>
              <a:rPr lang="hu-HU" dirty="0"/>
              <a:t>]</a:t>
            </a:r>
            <a:r>
              <a:rPr lang="de-DE" dirty="0" smtClean="0"/>
              <a:t> </a:t>
            </a:r>
            <a:r>
              <a:rPr lang="de-DE" dirty="0"/>
              <a:t>Der historische oder mythische Konflikt ist bei Hebbel als psychologischer gestaltet. Dabei wurzelt solcher Konflikt in Hebbels meisten Dramen, Jahrzehnte vor </a:t>
            </a:r>
            <a:r>
              <a:rPr lang="de-DE" u="sng" dirty="0"/>
              <a:t>Freud</a:t>
            </a:r>
            <a:r>
              <a:rPr lang="de-DE" dirty="0"/>
              <a:t>, in der Sexualität. </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947907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7815" y="1253646"/>
            <a:ext cx="10515600" cy="1325563"/>
          </a:xfrm>
        </p:spPr>
        <p:txBody>
          <a:bodyPr/>
          <a:lstStyle/>
          <a:p>
            <a:pPr algn="ctr"/>
            <a:r>
              <a:rPr lang="hu-HU" b="1" dirty="0" err="1" smtClean="0"/>
              <a:t>Hebbel</a:t>
            </a:r>
            <a:r>
              <a:rPr lang="hu-HU" b="1" dirty="0" smtClean="0"/>
              <a:t>: </a:t>
            </a:r>
            <a:r>
              <a:rPr lang="hu-HU" b="1" i="1" dirty="0" err="1" smtClean="0"/>
              <a:t>Judith</a:t>
            </a:r>
            <a:endParaRPr lang="hu-HU" b="1" i="1" dirty="0"/>
          </a:p>
        </p:txBody>
      </p:sp>
      <p:sp>
        <p:nvSpPr>
          <p:cNvPr id="3" name="Tartalom helye 2"/>
          <p:cNvSpPr>
            <a:spLocks noGrp="1"/>
          </p:cNvSpPr>
          <p:nvPr>
            <p:ph idx="1"/>
          </p:nvPr>
        </p:nvSpPr>
        <p:spPr>
          <a:xfrm>
            <a:off x="777815" y="2714146"/>
            <a:ext cx="10515600" cy="4351338"/>
          </a:xfrm>
        </p:spPr>
        <p:txBody>
          <a:bodyPr/>
          <a:lstStyle/>
          <a:p>
            <a:pPr marL="0" indent="0">
              <a:buNone/>
            </a:pPr>
            <a:r>
              <a:rPr lang="de-DE" i="1" dirty="0"/>
              <a:t>Die schöne und gottesfürchtige Witwe </a:t>
            </a:r>
            <a:r>
              <a:rPr lang="de-DE" b="1" i="1" dirty="0"/>
              <a:t>Judith </a:t>
            </a:r>
            <a:r>
              <a:rPr lang="de-DE" i="1" dirty="0"/>
              <a:t>geht unbewaffnet in das Heerlager des </a:t>
            </a:r>
            <a:r>
              <a:rPr lang="hu-HU" i="1" dirty="0" err="1"/>
              <a:t>assyrischen</a:t>
            </a:r>
            <a:r>
              <a:rPr lang="hu-HU" i="1" dirty="0"/>
              <a:t> </a:t>
            </a:r>
            <a:r>
              <a:rPr lang="hu-HU" i="1" dirty="0" err="1"/>
              <a:t>Generals</a:t>
            </a:r>
            <a:r>
              <a:rPr lang="hu-HU" i="1" dirty="0"/>
              <a:t> </a:t>
            </a:r>
            <a:r>
              <a:rPr lang="hu-HU" b="1" i="1" dirty="0" err="1"/>
              <a:t>Holofernes</a:t>
            </a:r>
            <a:r>
              <a:rPr lang="hu-HU" i="1" dirty="0"/>
              <a:t>, </a:t>
            </a:r>
            <a:r>
              <a:rPr lang="de-DE" i="1" dirty="0"/>
              <a:t>den sie mit dessen Schwert enthauptet, um ihr Volk zu retten. Die Geschichte ereignet sich bei der Belagerung der Stadt</a:t>
            </a:r>
            <a:r>
              <a:rPr lang="hu-HU" i="1" dirty="0"/>
              <a:t> </a:t>
            </a:r>
            <a:r>
              <a:rPr lang="hu-HU" i="1" dirty="0" err="1"/>
              <a:t>Bethulien</a:t>
            </a:r>
            <a:r>
              <a:rPr lang="hu-HU" i="1" dirty="0"/>
              <a:t> </a:t>
            </a:r>
            <a:r>
              <a:rPr lang="de-DE" i="1" dirty="0"/>
              <a:t>durch die Truppen</a:t>
            </a:r>
            <a:r>
              <a:rPr lang="hu-HU" i="1" dirty="0"/>
              <a:t> </a:t>
            </a:r>
            <a:r>
              <a:rPr lang="hu-HU" i="1" dirty="0" err="1"/>
              <a:t>Nebukadnezars</a:t>
            </a:r>
            <a:r>
              <a:rPr lang="de-DE" i="1" dirty="0"/>
              <a:t>.</a:t>
            </a:r>
            <a:endParaRPr lang="hu-HU" i="1" dirty="0"/>
          </a:p>
          <a:p>
            <a:pPr marL="0" indent="0">
              <a:buNone/>
            </a:pPr>
            <a:r>
              <a:rPr lang="hu-HU" dirty="0"/>
              <a:t>Bei </a:t>
            </a:r>
            <a:r>
              <a:rPr lang="hu-HU" dirty="0" err="1"/>
              <a:t>Hebbel</a:t>
            </a:r>
            <a:r>
              <a:rPr lang="hu-HU" dirty="0"/>
              <a:t> t</a:t>
            </a:r>
            <a:r>
              <a:rPr lang="de-DE" dirty="0" err="1"/>
              <a:t>ötet</a:t>
            </a:r>
            <a:r>
              <a:rPr lang="de-DE" dirty="0"/>
              <a:t> Judit </a:t>
            </a:r>
            <a:r>
              <a:rPr lang="de-DE" dirty="0" err="1"/>
              <a:t>Holofernes</a:t>
            </a:r>
            <a:r>
              <a:rPr lang="de-DE" dirty="0"/>
              <a:t> nicht in einem religiös-patriotischen Akt, sondern aus Rache, weil der Mann sie wie ein „Ding“ behandelte. Das Thema der sexuell gedemütigten und aufbegehrenden Frau zieht durch Hebbels ganzes Werk.</a:t>
            </a:r>
            <a:r>
              <a:rPr lang="hu-HU" dirty="0"/>
              <a:t> </a:t>
            </a:r>
            <a:r>
              <a:rPr lang="hu-HU" sz="1800" dirty="0" smtClean="0"/>
              <a:t>(</a:t>
            </a:r>
            <a:r>
              <a:rPr lang="hu-HU" sz="1800" dirty="0" err="1" smtClean="0"/>
              <a:t>vgl</a:t>
            </a:r>
            <a:r>
              <a:rPr lang="hu-HU" sz="1800" dirty="0" smtClean="0"/>
              <a:t>. </a:t>
            </a:r>
            <a:r>
              <a:rPr lang="hu-HU" sz="1800" dirty="0" err="1" smtClean="0"/>
              <a:t>Schlaglichter</a:t>
            </a:r>
            <a:r>
              <a:rPr lang="hu-HU" sz="1800" dirty="0"/>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947428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8636" y="1207698"/>
            <a:ext cx="7650193" cy="1325563"/>
          </a:xfrm>
        </p:spPr>
        <p:txBody>
          <a:bodyPr/>
          <a:lstStyle/>
          <a:p>
            <a:pPr algn="ctr"/>
            <a:r>
              <a:rPr lang="hu-HU" b="1" dirty="0" smtClean="0"/>
              <a:t>Theodor </a:t>
            </a:r>
            <a:r>
              <a:rPr lang="hu-HU" b="1" dirty="0" err="1" smtClean="0"/>
              <a:t>Fontane</a:t>
            </a:r>
            <a:r>
              <a:rPr lang="hu-HU" b="1" dirty="0"/>
              <a:t/>
            </a:r>
            <a:br>
              <a:rPr lang="hu-HU" b="1" dirty="0"/>
            </a:br>
            <a:r>
              <a:rPr lang="hu-HU" sz="4000" dirty="0" smtClean="0"/>
              <a:t>(1819, </a:t>
            </a:r>
            <a:r>
              <a:rPr lang="hu-HU" sz="4000" dirty="0" err="1" smtClean="0"/>
              <a:t>Neuruppin</a:t>
            </a:r>
            <a:r>
              <a:rPr lang="hu-HU" sz="4000" dirty="0" smtClean="0"/>
              <a:t> –1898, Berlin)</a:t>
            </a:r>
            <a:endParaRPr lang="hu-HU" sz="4000" b="1" dirty="0"/>
          </a:p>
        </p:txBody>
      </p:sp>
      <p:sp>
        <p:nvSpPr>
          <p:cNvPr id="3" name="Tartalom helye 2"/>
          <p:cNvSpPr>
            <a:spLocks noGrp="1"/>
          </p:cNvSpPr>
          <p:nvPr>
            <p:ph sz="half" idx="1"/>
          </p:nvPr>
        </p:nvSpPr>
        <p:spPr>
          <a:xfrm>
            <a:off x="622538" y="2506662"/>
            <a:ext cx="7322390" cy="4351338"/>
          </a:xfrm>
        </p:spPr>
        <p:txBody>
          <a:bodyPr>
            <a:normAutofit lnSpcReduction="10000"/>
          </a:bodyPr>
          <a:lstStyle/>
          <a:p>
            <a:pPr marL="0" indent="0">
              <a:buNone/>
            </a:pPr>
            <a:r>
              <a:rPr lang="hu-HU" sz="2400" dirty="0" err="1" smtClean="0"/>
              <a:t>Fontane</a:t>
            </a:r>
            <a:r>
              <a:rPr lang="hu-HU" sz="2400" dirty="0" smtClean="0"/>
              <a:t> </a:t>
            </a:r>
            <a:r>
              <a:rPr lang="hu-HU" sz="2400" dirty="0" err="1" smtClean="0"/>
              <a:t>war</a:t>
            </a:r>
            <a:r>
              <a:rPr lang="hu-HU" sz="2400" dirty="0" smtClean="0"/>
              <a:t> </a:t>
            </a:r>
            <a:r>
              <a:rPr lang="hu-HU" sz="2400" dirty="0" err="1" smtClean="0"/>
              <a:t>ein</a:t>
            </a:r>
            <a:r>
              <a:rPr lang="hu-HU" sz="2400" dirty="0" smtClean="0"/>
              <a:t> </a:t>
            </a:r>
            <a:r>
              <a:rPr lang="de-DE" sz="2400" dirty="0" smtClean="0"/>
              <a:t>wesentlicher </a:t>
            </a:r>
            <a:r>
              <a:rPr lang="de-DE" sz="2400" dirty="0"/>
              <a:t>Mitgestalter der realistischen Epoche. Mit 60 Jahren </a:t>
            </a:r>
            <a:r>
              <a:rPr lang="de-DE" sz="2400" dirty="0" smtClean="0"/>
              <a:t>f</a:t>
            </a:r>
            <a:r>
              <a:rPr lang="hu-HU" sz="2400" dirty="0" smtClean="0"/>
              <a:t>ing</a:t>
            </a:r>
            <a:r>
              <a:rPr lang="de-DE" sz="2400" dirty="0" smtClean="0"/>
              <a:t> </a:t>
            </a:r>
            <a:r>
              <a:rPr lang="de-DE" sz="2400" dirty="0"/>
              <a:t>er an Romane zu schreiben, und er </a:t>
            </a:r>
            <a:r>
              <a:rPr lang="de-DE" sz="2400" dirty="0" err="1" smtClean="0"/>
              <a:t>schri</a:t>
            </a:r>
            <a:r>
              <a:rPr lang="hu-HU" sz="2400" dirty="0" smtClean="0"/>
              <a:t>e</a:t>
            </a:r>
            <a:r>
              <a:rPr lang="de-DE" sz="2400" dirty="0" smtClean="0"/>
              <a:t>b </a:t>
            </a:r>
            <a:r>
              <a:rPr lang="de-DE" sz="2400" dirty="0"/>
              <a:t>bis zu seinem Tode 17 Romane und zahlreiche Erzählungen. Mit der Unterscheidung von „</a:t>
            </a:r>
            <a:r>
              <a:rPr lang="de-DE" sz="2400" b="1" dirty="0"/>
              <a:t>Einheitsroman</a:t>
            </a:r>
            <a:r>
              <a:rPr lang="de-DE" sz="2400" dirty="0"/>
              <a:t>“ (Gesellschaftsroman) und „</a:t>
            </a:r>
            <a:r>
              <a:rPr lang="de-DE" sz="2400" b="1" dirty="0"/>
              <a:t>Vielheitsroman</a:t>
            </a:r>
            <a:r>
              <a:rPr lang="de-DE" sz="2400" dirty="0"/>
              <a:t>“ (Entwicklungsroman) stellt er den Gesellschaftsroman dem Entwicklungsroman gleichberechtigt an die Seite. Auch wenn in den meisten Romanen von Fontane, bereits durch den Titel angekündigt, Einzelpersonen </a:t>
            </a:r>
            <a:r>
              <a:rPr lang="hu-HU" sz="2400" dirty="0" smtClean="0"/>
              <a:t>(</a:t>
            </a:r>
            <a:r>
              <a:rPr lang="hu-HU" sz="2400" dirty="0" err="1" smtClean="0"/>
              <a:t>oft</a:t>
            </a:r>
            <a:r>
              <a:rPr lang="hu-HU" sz="2400" dirty="0" smtClean="0"/>
              <a:t> </a:t>
            </a:r>
            <a:r>
              <a:rPr lang="hu-HU" sz="2400" dirty="0" err="1" smtClean="0"/>
              <a:t>Frauen</a:t>
            </a:r>
            <a:r>
              <a:rPr lang="hu-HU" sz="2400" dirty="0" smtClean="0"/>
              <a:t>!) </a:t>
            </a:r>
            <a:r>
              <a:rPr lang="de-DE" sz="2400" dirty="0" smtClean="0"/>
              <a:t>im </a:t>
            </a:r>
            <a:r>
              <a:rPr lang="hu-HU" sz="2400" dirty="0" err="1" smtClean="0"/>
              <a:t>Mittelpunkt</a:t>
            </a:r>
            <a:r>
              <a:rPr lang="de-DE" sz="2400" dirty="0" smtClean="0"/>
              <a:t> </a:t>
            </a:r>
            <a:r>
              <a:rPr lang="de-DE" sz="2400" dirty="0"/>
              <a:t>stehen, kennzeichnet das nicht den Weg zurück zum Entwicklungsroman, sondern nach vorne zu einer </a:t>
            </a:r>
            <a:r>
              <a:rPr lang="de-DE" sz="2400" b="1" dirty="0"/>
              <a:t>neuen Form des Gesellschaftsromans, in dem sich in der Individualität des Helden das Typische </a:t>
            </a:r>
            <a:r>
              <a:rPr lang="de-DE" sz="2400" b="1" dirty="0" smtClean="0"/>
              <a:t>entfaltet</a:t>
            </a:r>
            <a:r>
              <a:rPr lang="de-DE" sz="2400" dirty="0" smtClean="0"/>
              <a:t>.</a:t>
            </a:r>
            <a:endParaRPr lang="hu-HU" sz="2400" dirty="0"/>
          </a:p>
          <a:p>
            <a:pPr marL="0" indent="0">
              <a:buNone/>
            </a:pPr>
            <a:endParaRPr lang="hu-HU" dirty="0"/>
          </a:p>
        </p:txBody>
      </p:sp>
      <p:pic>
        <p:nvPicPr>
          <p:cNvPr id="8" name="Tartalom helye 7"/>
          <p:cNvPicPr>
            <a:picLocks noGrp="1" noChangeAspect="1"/>
          </p:cNvPicPr>
          <p:nvPr>
            <p:ph sz="half" idx="2"/>
          </p:nvPr>
        </p:nvPicPr>
        <p:blipFill>
          <a:blip r:embed="rId2"/>
          <a:stretch>
            <a:fillRect/>
          </a:stretch>
        </p:blipFill>
        <p:spPr>
          <a:xfrm>
            <a:off x="8200126" y="1500907"/>
            <a:ext cx="3581400" cy="5048250"/>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224033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9574" y="1322657"/>
            <a:ext cx="10515600" cy="1325563"/>
          </a:xfrm>
        </p:spPr>
        <p:txBody>
          <a:bodyPr/>
          <a:lstStyle/>
          <a:p>
            <a:pPr algn="ctr"/>
            <a:r>
              <a:rPr lang="hu-HU" b="1" dirty="0" err="1" smtClean="0"/>
              <a:t>Fontane</a:t>
            </a:r>
            <a:r>
              <a:rPr lang="hu-HU" b="1" dirty="0" smtClean="0"/>
              <a:t> </a:t>
            </a:r>
            <a:endParaRPr lang="hu-HU" b="1" dirty="0"/>
          </a:p>
        </p:txBody>
      </p:sp>
      <p:sp>
        <p:nvSpPr>
          <p:cNvPr id="3" name="Tartalom helye 2"/>
          <p:cNvSpPr>
            <a:spLocks noGrp="1"/>
          </p:cNvSpPr>
          <p:nvPr>
            <p:ph idx="1"/>
          </p:nvPr>
        </p:nvSpPr>
        <p:spPr>
          <a:xfrm>
            <a:off x="829574" y="2783157"/>
            <a:ext cx="10515600" cy="4351338"/>
          </a:xfrm>
        </p:spPr>
        <p:txBody>
          <a:bodyPr>
            <a:normAutofit/>
          </a:bodyPr>
          <a:lstStyle/>
          <a:p>
            <a:endParaRPr lang="hu-HU" dirty="0" smtClean="0"/>
          </a:p>
          <a:p>
            <a:r>
              <a:rPr lang="de-DE" dirty="0" smtClean="0"/>
              <a:t>Im </a:t>
            </a:r>
            <a:r>
              <a:rPr lang="de-DE" dirty="0"/>
              <a:t>historischen Erzählwerk </a:t>
            </a:r>
            <a:r>
              <a:rPr lang="de-DE" i="1" dirty="0">
                <a:solidFill>
                  <a:srgbClr val="FF0000"/>
                </a:solidFill>
              </a:rPr>
              <a:t>Schach von Wuthenow</a:t>
            </a:r>
            <a:r>
              <a:rPr lang="de-DE" dirty="0">
                <a:solidFill>
                  <a:srgbClr val="FF0000"/>
                </a:solidFill>
              </a:rPr>
              <a:t> </a:t>
            </a:r>
            <a:r>
              <a:rPr lang="de-DE" dirty="0"/>
              <a:t>(1883) wird statt eines detaillierten Panoramas von Preußen „vor Jena“ in der Person Schachs ein Psychogramm und im Spektrum gesprächsweise entfalteter Meinungen, ein Soziogramm vom Wesen dieses gesellschaftlich-geschichtlichen Komplexes gegeben.</a:t>
            </a:r>
            <a:endParaRPr lang="hu-HU" dirty="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395695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1" y="1219140"/>
            <a:ext cx="10515600" cy="1325563"/>
          </a:xfrm>
        </p:spPr>
        <p:txBody>
          <a:bodyPr/>
          <a:lstStyle/>
          <a:p>
            <a:pPr algn="ctr"/>
            <a:r>
              <a:rPr lang="hu-HU" b="1" dirty="0" err="1" smtClean="0"/>
              <a:t>Historischer</a:t>
            </a:r>
            <a:r>
              <a:rPr lang="hu-HU" b="1" dirty="0" smtClean="0"/>
              <a:t> </a:t>
            </a:r>
            <a:r>
              <a:rPr lang="hu-HU" b="1" dirty="0" err="1" smtClean="0"/>
              <a:t>Hintergrund</a:t>
            </a:r>
            <a:endParaRPr lang="hu-HU" b="1" dirty="0"/>
          </a:p>
        </p:txBody>
      </p:sp>
      <p:sp>
        <p:nvSpPr>
          <p:cNvPr id="3" name="Tartalom helye 2"/>
          <p:cNvSpPr>
            <a:spLocks noGrp="1"/>
          </p:cNvSpPr>
          <p:nvPr>
            <p:ph idx="1"/>
          </p:nvPr>
        </p:nvSpPr>
        <p:spPr>
          <a:xfrm>
            <a:off x="812321" y="2679640"/>
            <a:ext cx="10515600" cy="4351338"/>
          </a:xfrm>
        </p:spPr>
        <p:txBody>
          <a:bodyPr>
            <a:normAutofit fontScale="62500" lnSpcReduction="20000"/>
          </a:bodyPr>
          <a:lstStyle/>
          <a:p>
            <a:pPr>
              <a:lnSpc>
                <a:spcPct val="120000"/>
              </a:lnSpc>
            </a:pPr>
            <a:r>
              <a:rPr lang="de-DE" dirty="0"/>
              <a:t>Nach der gescheiterten Revolution von 1848 </a:t>
            </a:r>
            <a:r>
              <a:rPr lang="de-DE" dirty="0" smtClean="0"/>
              <a:t>war</a:t>
            </a:r>
            <a:r>
              <a:rPr lang="hu-HU" dirty="0" smtClean="0"/>
              <a:t>en</a:t>
            </a:r>
            <a:r>
              <a:rPr lang="de-DE" dirty="0" smtClean="0"/>
              <a:t> </a:t>
            </a:r>
            <a:r>
              <a:rPr lang="de-DE" b="1" dirty="0"/>
              <a:t>Radikaldemokraten</a:t>
            </a:r>
            <a:r>
              <a:rPr lang="de-DE" dirty="0"/>
              <a:t> und </a:t>
            </a:r>
            <a:r>
              <a:rPr lang="de-DE" b="1" dirty="0"/>
              <a:t>Republikanern</a:t>
            </a:r>
            <a:r>
              <a:rPr lang="de-DE" dirty="0"/>
              <a:t> ins Exil getrieben worden; die </a:t>
            </a:r>
            <a:r>
              <a:rPr lang="de-DE" b="1" dirty="0"/>
              <a:t>Nationalliberalen </a:t>
            </a:r>
            <a:r>
              <a:rPr lang="de-DE" dirty="0"/>
              <a:t>atmeten auf: Gleich weit sahen sie sich entfernt vom „spekulativen Rausch“ des Vormärz wie von den restaurativen Tendenzen von Biedermeier und Romantik. So überließ das </a:t>
            </a:r>
            <a:r>
              <a:rPr lang="de-DE" b="1" dirty="0"/>
              <a:t>Bürgertum</a:t>
            </a:r>
            <a:r>
              <a:rPr lang="de-DE" dirty="0"/>
              <a:t> dem </a:t>
            </a:r>
            <a:r>
              <a:rPr lang="de-DE" b="1" dirty="0"/>
              <a:t>Feudaladel</a:t>
            </a:r>
            <a:r>
              <a:rPr lang="de-DE" dirty="0"/>
              <a:t> </a:t>
            </a:r>
            <a:r>
              <a:rPr lang="de-DE" dirty="0" smtClean="0"/>
              <a:t>die </a:t>
            </a:r>
            <a:r>
              <a:rPr lang="de-DE" dirty="0"/>
              <a:t>politische </a:t>
            </a:r>
            <a:r>
              <a:rPr lang="de-DE" dirty="0" smtClean="0"/>
              <a:t>Macht</a:t>
            </a:r>
            <a:r>
              <a:rPr lang="hu-HU" dirty="0" smtClean="0"/>
              <a:t> </a:t>
            </a:r>
            <a:r>
              <a:rPr lang="de-DE" dirty="0" smtClean="0"/>
              <a:t>und </a:t>
            </a:r>
            <a:r>
              <a:rPr lang="de-DE" dirty="0"/>
              <a:t>sicherte für sich den </a:t>
            </a:r>
            <a:r>
              <a:rPr lang="de-DE" b="1" dirty="0"/>
              <a:t>ökonomischen und geistigen Führungsanspruch</a:t>
            </a:r>
            <a:r>
              <a:rPr lang="de-DE" dirty="0"/>
              <a:t>. Das Zusammenwirken von feudalistischer Macht und kapitalistischer Wirtschaft führte zu Beginn der </a:t>
            </a:r>
            <a:r>
              <a:rPr lang="de-DE" b="1" dirty="0"/>
              <a:t>50er Jahre </a:t>
            </a:r>
            <a:r>
              <a:rPr lang="de-DE" dirty="0"/>
              <a:t>zu einer ersten </a:t>
            </a:r>
            <a:r>
              <a:rPr lang="de-DE" b="1" dirty="0"/>
              <a:t>wirtschaftlichen Blüte</a:t>
            </a:r>
            <a:r>
              <a:rPr lang="de-DE" dirty="0"/>
              <a:t>, und </a:t>
            </a:r>
            <a:r>
              <a:rPr lang="de-DE" b="1" dirty="0"/>
              <a:t>Bismarcks</a:t>
            </a:r>
            <a:r>
              <a:rPr lang="de-DE" dirty="0"/>
              <a:t> Weg zum </a:t>
            </a:r>
            <a:r>
              <a:rPr lang="de-DE" b="1" dirty="0"/>
              <a:t>deutschen Nationalstaat </a:t>
            </a:r>
            <a:r>
              <a:rPr lang="de-DE" dirty="0"/>
              <a:t>über </a:t>
            </a:r>
            <a:r>
              <a:rPr lang="de-DE" b="1" dirty="0"/>
              <a:t>1866</a:t>
            </a:r>
            <a:r>
              <a:rPr lang="de-DE" dirty="0"/>
              <a:t> (Entstehung des </a:t>
            </a:r>
            <a:r>
              <a:rPr lang="de-DE" b="1" dirty="0"/>
              <a:t>Norddeutschen Bundes</a:t>
            </a:r>
            <a:r>
              <a:rPr lang="de-DE" dirty="0"/>
              <a:t>) und </a:t>
            </a:r>
            <a:r>
              <a:rPr lang="de-DE" b="1" dirty="0"/>
              <a:t>1871 (Gründung des Deutschen Reichs</a:t>
            </a:r>
            <a:r>
              <a:rPr lang="de-DE" dirty="0"/>
              <a:t>) brachte die Erfüllung einer der beiden zentralen Forderungen seit dem Beginn des </a:t>
            </a:r>
            <a:r>
              <a:rPr lang="de-DE" dirty="0" smtClean="0"/>
              <a:t>Jahrhunde</a:t>
            </a:r>
            <a:r>
              <a:rPr lang="hu-HU" dirty="0" smtClean="0"/>
              <a:t>r</a:t>
            </a:r>
            <a:r>
              <a:rPr lang="de-DE" dirty="0" err="1" smtClean="0"/>
              <a:t>ts</a:t>
            </a:r>
            <a:r>
              <a:rPr lang="de-DE" dirty="0" smtClean="0"/>
              <a:t>,</a:t>
            </a:r>
            <a:r>
              <a:rPr lang="hu-HU" dirty="0" smtClean="0"/>
              <a:t> </a:t>
            </a:r>
            <a:r>
              <a:rPr lang="de-DE" dirty="0" smtClean="0"/>
              <a:t>wenn </a:t>
            </a:r>
            <a:r>
              <a:rPr lang="de-DE" dirty="0"/>
              <a:t>auch die Losung „</a:t>
            </a:r>
            <a:r>
              <a:rPr lang="de-DE" b="1" dirty="0"/>
              <a:t>Durch Freiheit zu Einheit</a:t>
            </a:r>
            <a:r>
              <a:rPr lang="de-DE" dirty="0"/>
              <a:t>“ eine zeitliche Umkehrung erfahren zu haben schien. </a:t>
            </a:r>
            <a:r>
              <a:rPr lang="de-DE" b="1" dirty="0"/>
              <a:t>Der vierte Stand </a:t>
            </a:r>
            <a:r>
              <a:rPr lang="de-DE" dirty="0"/>
              <a:t>wurde bestenfalls als Objekt sozialer Maßnahmen gesehen. Erst </a:t>
            </a:r>
            <a:r>
              <a:rPr lang="hu-HU" dirty="0" err="1" smtClean="0"/>
              <a:t>gegen</a:t>
            </a:r>
            <a:r>
              <a:rPr lang="de-DE" dirty="0" smtClean="0"/>
              <a:t> </a:t>
            </a:r>
            <a:r>
              <a:rPr lang="de-DE" dirty="0"/>
              <a:t>Ende des Jahrhunderts, mit dem Aufbrechen sozialer Spannungen und einer erstarkenden Sozialdemokratie, nahm der Staat – mit den Sozialistengesetzen – Kenntnis von dem vierten Stand. In der Literatur markierte der </a:t>
            </a:r>
            <a:r>
              <a:rPr lang="de-DE" b="1" dirty="0"/>
              <a:t>Naturalismus</a:t>
            </a:r>
            <a:r>
              <a:rPr lang="de-DE" dirty="0"/>
              <a:t> den Wandel des </a:t>
            </a:r>
            <a:r>
              <a:rPr lang="de-DE" dirty="0" err="1" smtClean="0"/>
              <a:t>Bewu</a:t>
            </a:r>
            <a:r>
              <a:rPr lang="hu-HU" dirty="0" err="1" smtClean="0"/>
              <a:t>ss</a:t>
            </a:r>
            <a:r>
              <a:rPr lang="de-DE" dirty="0" err="1" smtClean="0"/>
              <a:t>tseins</a:t>
            </a:r>
            <a:r>
              <a:rPr lang="de-DE" dirty="0" smtClean="0"/>
              <a:t>.</a:t>
            </a:r>
            <a:r>
              <a:rPr lang="hu-HU" dirty="0" smtClean="0"/>
              <a:t> </a:t>
            </a:r>
            <a:r>
              <a:rPr lang="hu-HU" sz="2200" dirty="0" smtClean="0"/>
              <a:t>(</a:t>
            </a:r>
            <a:r>
              <a:rPr lang="hu-HU" sz="2200" dirty="0" err="1" smtClean="0"/>
              <a:t>vgl</a:t>
            </a:r>
            <a:r>
              <a:rPr lang="hu-HU" sz="2200" dirty="0" smtClean="0"/>
              <a:t>. </a:t>
            </a:r>
            <a:r>
              <a:rPr lang="hu-HU" sz="2200" dirty="0" err="1" smtClean="0"/>
              <a:t>Schlaglichter</a:t>
            </a:r>
            <a:r>
              <a:rPr lang="hu-HU" sz="2200" dirty="0" smtClean="0"/>
              <a:t>)</a:t>
            </a:r>
            <a:endParaRPr lang="hu-HU" sz="2200" dirty="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325586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6441" y="1112538"/>
            <a:ext cx="10515600" cy="1325563"/>
          </a:xfrm>
        </p:spPr>
        <p:txBody>
          <a:bodyPr/>
          <a:lstStyle/>
          <a:p>
            <a:pPr algn="ctr"/>
            <a:r>
              <a:rPr lang="hu-HU" dirty="0" err="1" smtClean="0"/>
              <a:t>Fontane</a:t>
            </a:r>
            <a:endParaRPr lang="hu-HU" dirty="0"/>
          </a:p>
        </p:txBody>
      </p:sp>
      <p:sp>
        <p:nvSpPr>
          <p:cNvPr id="3" name="Tartalom helye 2"/>
          <p:cNvSpPr>
            <a:spLocks noGrp="1"/>
          </p:cNvSpPr>
          <p:nvPr>
            <p:ph idx="1"/>
          </p:nvPr>
        </p:nvSpPr>
        <p:spPr>
          <a:xfrm>
            <a:off x="786441" y="2438101"/>
            <a:ext cx="10515600" cy="4351338"/>
          </a:xfrm>
        </p:spPr>
        <p:txBody>
          <a:bodyPr>
            <a:normAutofit fontScale="92500" lnSpcReduction="10000"/>
          </a:bodyPr>
          <a:lstStyle/>
          <a:p>
            <a:r>
              <a:rPr lang="de-DE" dirty="0"/>
              <a:t>Unter den sog. </a:t>
            </a:r>
            <a:r>
              <a:rPr lang="de-DE" b="1" dirty="0"/>
              <a:t>Berliner Gesellschaftsromanen </a:t>
            </a:r>
            <a:r>
              <a:rPr lang="de-DE" dirty="0"/>
              <a:t>ist </a:t>
            </a:r>
            <a:r>
              <a:rPr lang="de-DE" i="1" dirty="0" err="1">
                <a:solidFill>
                  <a:srgbClr val="FF0000"/>
                </a:solidFill>
              </a:rPr>
              <a:t>Effi</a:t>
            </a:r>
            <a:r>
              <a:rPr lang="de-DE" i="1" dirty="0">
                <a:solidFill>
                  <a:srgbClr val="FF0000"/>
                </a:solidFill>
              </a:rPr>
              <a:t> Briest</a:t>
            </a:r>
            <a:r>
              <a:rPr lang="de-DE" dirty="0">
                <a:solidFill>
                  <a:srgbClr val="FF0000"/>
                </a:solidFill>
              </a:rPr>
              <a:t> </a:t>
            </a:r>
            <a:r>
              <a:rPr lang="de-DE" dirty="0"/>
              <a:t>(1895) hervorzuheben, in dem die Krise der traditionellen Ehe dargestellt wird. </a:t>
            </a:r>
            <a:r>
              <a:rPr lang="de-DE" i="1" dirty="0" smtClean="0"/>
              <a:t>„[…]unser </a:t>
            </a:r>
            <a:r>
              <a:rPr lang="de-DE" i="1" dirty="0"/>
              <a:t>Ehrenkultus ist ein Götzendienst, aber wir müssen uns ihm unterwerfen, solange der Götze gilt“ </a:t>
            </a:r>
            <a:r>
              <a:rPr lang="de-DE" dirty="0" err="1"/>
              <a:t>lä</a:t>
            </a:r>
            <a:r>
              <a:rPr lang="hu-HU" dirty="0" err="1"/>
              <a:t>ss</a:t>
            </a:r>
            <a:r>
              <a:rPr lang="de-DE" dirty="0"/>
              <a:t>t Fontane den Ehemann </a:t>
            </a:r>
            <a:r>
              <a:rPr lang="de-DE" dirty="0" err="1"/>
              <a:t>Effis</a:t>
            </a:r>
            <a:r>
              <a:rPr lang="de-DE" dirty="0"/>
              <a:t>, </a:t>
            </a:r>
            <a:r>
              <a:rPr lang="de-DE" dirty="0" err="1"/>
              <a:t>Instetten</a:t>
            </a:r>
            <a:r>
              <a:rPr lang="de-DE" dirty="0"/>
              <a:t>, sagen.</a:t>
            </a:r>
            <a:endParaRPr lang="hu-HU" dirty="0"/>
          </a:p>
          <a:p>
            <a:r>
              <a:rPr lang="de-DE" dirty="0"/>
              <a:t>Der Altersroman </a:t>
            </a:r>
            <a:r>
              <a:rPr lang="de-DE" i="1" dirty="0">
                <a:solidFill>
                  <a:srgbClr val="FF0000"/>
                </a:solidFill>
              </a:rPr>
              <a:t>Der </a:t>
            </a:r>
            <a:r>
              <a:rPr lang="de-DE" i="1" dirty="0" err="1">
                <a:solidFill>
                  <a:srgbClr val="FF0000"/>
                </a:solidFill>
              </a:rPr>
              <a:t>Stechlin</a:t>
            </a:r>
            <a:r>
              <a:rPr lang="de-DE" dirty="0">
                <a:solidFill>
                  <a:srgbClr val="FF0000"/>
                </a:solidFill>
              </a:rPr>
              <a:t> </a:t>
            </a:r>
            <a:r>
              <a:rPr lang="de-DE" dirty="0"/>
              <a:t>(1899) ermöglicht den </a:t>
            </a:r>
            <a:r>
              <a:rPr lang="de-DE" dirty="0" err="1"/>
              <a:t>Anschlu</a:t>
            </a:r>
            <a:r>
              <a:rPr lang="hu-HU" dirty="0" err="1"/>
              <a:t>ss</a:t>
            </a:r>
            <a:r>
              <a:rPr lang="de-DE" dirty="0"/>
              <a:t> des deutschen Romans an den europäischen. Fontane äußert sich über dieses Werk: „</a:t>
            </a:r>
            <a:r>
              <a:rPr lang="de-DE" i="1" dirty="0"/>
              <a:t>Zum </a:t>
            </a:r>
            <a:r>
              <a:rPr lang="de-DE" i="1" dirty="0" err="1"/>
              <a:t>Schluß</a:t>
            </a:r>
            <a:r>
              <a:rPr lang="de-DE" i="1" dirty="0"/>
              <a:t> stirbt ein Alter (</a:t>
            </a:r>
            <a:r>
              <a:rPr lang="de-DE" i="1" dirty="0" err="1"/>
              <a:t>Dubslav</a:t>
            </a:r>
            <a:r>
              <a:rPr lang="de-DE" i="1" dirty="0"/>
              <a:t> von </a:t>
            </a:r>
            <a:r>
              <a:rPr lang="de-DE" i="1" dirty="0" err="1"/>
              <a:t>Stechlin</a:t>
            </a:r>
            <a:r>
              <a:rPr lang="de-DE" i="1" dirty="0"/>
              <a:t>, ein alter Vertreter des alten Preußens) und zwei Junge heiraten sich; – das ist so ziemlich alles, was auf 500 Seiten geschieht … Alles Plauderei, Dialog, in dem sich die Charaktere geben, mit und in ihnen die Geschichte. Natürlich halte ich dies nicht nur für die richtige, sondern sogar die gebotene Art einen Zeitroman zu schreiben …“</a:t>
            </a:r>
            <a:r>
              <a:rPr lang="hu-HU" i="1" dirty="0"/>
              <a:t> </a:t>
            </a:r>
            <a:r>
              <a:rPr lang="hu-HU" sz="1900" dirty="0" smtClean="0"/>
              <a:t>(</a:t>
            </a:r>
            <a:r>
              <a:rPr lang="hu-HU" sz="1900" dirty="0" err="1" smtClean="0"/>
              <a:t>vgl</a:t>
            </a:r>
            <a:r>
              <a:rPr lang="hu-HU" sz="1900" dirty="0" smtClean="0"/>
              <a:t>. </a:t>
            </a:r>
            <a:r>
              <a:rPr lang="hu-HU" sz="1900" dirty="0" err="1" smtClean="0"/>
              <a:t>Schlaglichter</a:t>
            </a:r>
            <a:r>
              <a:rPr lang="hu-HU" sz="1900" dirty="0"/>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785353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5453" y="1347383"/>
            <a:ext cx="10515600" cy="1631626"/>
          </a:xfrm>
        </p:spPr>
        <p:txBody>
          <a:bodyPr>
            <a:normAutofit fontScale="90000"/>
          </a:bodyPr>
          <a:lstStyle/>
          <a:p>
            <a:pPr algn="ctr"/>
            <a:r>
              <a:rPr lang="hu-HU" b="1" i="1" dirty="0" err="1" smtClean="0"/>
              <a:t>Schach</a:t>
            </a:r>
            <a:r>
              <a:rPr lang="hu-HU" b="1" i="1" dirty="0" smtClean="0"/>
              <a:t> von </a:t>
            </a:r>
            <a:r>
              <a:rPr lang="hu-HU" b="1" i="1" dirty="0" err="1" smtClean="0"/>
              <a:t>Wuthenow</a:t>
            </a:r>
            <a:r>
              <a:rPr lang="hu-HU" dirty="0" smtClean="0"/>
              <a:t/>
            </a:r>
            <a:br>
              <a:rPr lang="hu-HU" dirty="0" smtClean="0"/>
            </a:br>
            <a:r>
              <a:rPr lang="hu-HU" sz="3100" b="1" i="1" dirty="0" err="1" smtClean="0"/>
              <a:t>Erzählung</a:t>
            </a:r>
            <a:r>
              <a:rPr lang="hu-HU" sz="3100" b="1" i="1" dirty="0" smtClean="0"/>
              <a:t> </a:t>
            </a:r>
            <a:r>
              <a:rPr lang="hu-HU" sz="3100" b="1" i="1" dirty="0" err="1"/>
              <a:t>aus</a:t>
            </a:r>
            <a:r>
              <a:rPr lang="hu-HU" sz="3100" b="1" i="1" dirty="0"/>
              <a:t> der Zeit des </a:t>
            </a:r>
            <a:r>
              <a:rPr lang="hu-HU" sz="3100" b="1" i="1" dirty="0" err="1"/>
              <a:t>Regiments</a:t>
            </a:r>
            <a:r>
              <a:rPr lang="hu-HU" sz="3100" b="1" i="1" dirty="0"/>
              <a:t> </a:t>
            </a:r>
            <a:r>
              <a:rPr lang="hu-HU" sz="3100" b="1" i="1" dirty="0" err="1" smtClean="0"/>
              <a:t>Gensdarmes</a:t>
            </a:r>
            <a:r>
              <a:rPr lang="hu-HU" sz="3100" b="1" dirty="0"/>
              <a:t/>
            </a:r>
            <a:br>
              <a:rPr lang="hu-HU" sz="3100" b="1" dirty="0"/>
            </a:br>
            <a:r>
              <a:rPr lang="hu-HU" sz="2700" dirty="0" smtClean="0"/>
              <a:t>(</a:t>
            </a:r>
            <a:r>
              <a:rPr lang="hu-HU" sz="2700" dirty="0" err="1" smtClean="0"/>
              <a:t>geschr</a:t>
            </a:r>
            <a:r>
              <a:rPr lang="hu-HU" sz="2700" dirty="0"/>
              <a:t>. 1878-1882. </a:t>
            </a:r>
            <a:r>
              <a:rPr lang="hu-HU" sz="2700" dirty="0" err="1"/>
              <a:t>Vossische</a:t>
            </a:r>
            <a:r>
              <a:rPr lang="hu-HU" sz="2700" dirty="0"/>
              <a:t> Zeitung, 1882; </a:t>
            </a:r>
            <a:r>
              <a:rPr lang="hu-HU" sz="2700" dirty="0" err="1"/>
              <a:t>als</a:t>
            </a:r>
            <a:r>
              <a:rPr lang="hu-HU" sz="2700" dirty="0"/>
              <a:t> </a:t>
            </a:r>
            <a:r>
              <a:rPr lang="hu-HU" sz="2700" dirty="0" err="1"/>
              <a:t>Buch</a:t>
            </a:r>
            <a:r>
              <a:rPr lang="hu-HU" sz="2700" dirty="0"/>
              <a:t>, </a:t>
            </a:r>
            <a:r>
              <a:rPr lang="hu-HU" sz="2700" dirty="0" err="1"/>
              <a:t>Leipzig</a:t>
            </a:r>
            <a:r>
              <a:rPr lang="hu-HU" sz="2700" dirty="0"/>
              <a:t>, 1883)</a:t>
            </a:r>
            <a:br>
              <a:rPr lang="hu-HU" sz="2700" dirty="0"/>
            </a:br>
            <a:endParaRPr lang="hu-HU" sz="2700" dirty="0"/>
          </a:p>
        </p:txBody>
      </p:sp>
      <p:sp>
        <p:nvSpPr>
          <p:cNvPr id="3" name="Tartalom helye 2"/>
          <p:cNvSpPr>
            <a:spLocks noGrp="1"/>
          </p:cNvSpPr>
          <p:nvPr>
            <p:ph idx="1"/>
          </p:nvPr>
        </p:nvSpPr>
        <p:spPr>
          <a:xfrm>
            <a:off x="855453" y="2845739"/>
            <a:ext cx="10515600" cy="4012261"/>
          </a:xfrm>
        </p:spPr>
        <p:txBody>
          <a:bodyPr>
            <a:normAutofit/>
          </a:bodyPr>
          <a:lstStyle/>
          <a:p>
            <a:pPr marL="0" indent="0">
              <a:buNone/>
            </a:pPr>
            <a:r>
              <a:rPr lang="hu-HU" sz="2400" b="1" dirty="0"/>
              <a:t>der </a:t>
            </a:r>
            <a:r>
              <a:rPr lang="hu-HU" sz="2400" b="1" dirty="0" err="1"/>
              <a:t>historische</a:t>
            </a:r>
            <a:r>
              <a:rPr lang="hu-HU" sz="2400" b="1" dirty="0"/>
              <a:t> </a:t>
            </a:r>
            <a:r>
              <a:rPr lang="hu-HU" sz="2400" b="1" dirty="0" err="1"/>
              <a:t>Hintergrund</a:t>
            </a:r>
            <a:r>
              <a:rPr lang="hu-HU" sz="2400" dirty="0"/>
              <a:t>: die </a:t>
            </a:r>
            <a:r>
              <a:rPr lang="hu-HU" sz="2400" dirty="0" err="1"/>
              <a:t>Geschichte</a:t>
            </a:r>
            <a:r>
              <a:rPr lang="hu-HU" sz="2400" dirty="0"/>
              <a:t> </a:t>
            </a:r>
            <a:r>
              <a:rPr lang="hu-HU" sz="2400" dirty="0" err="1"/>
              <a:t>spielt</a:t>
            </a:r>
            <a:r>
              <a:rPr lang="hu-HU" sz="2400" dirty="0"/>
              <a:t> </a:t>
            </a:r>
            <a:r>
              <a:rPr lang="hu-HU" sz="2400" dirty="0" err="1"/>
              <a:t>vor</a:t>
            </a:r>
            <a:r>
              <a:rPr lang="hu-HU" sz="2400" dirty="0"/>
              <a:t> </a:t>
            </a:r>
            <a:r>
              <a:rPr lang="hu-HU" sz="2400" dirty="0" err="1"/>
              <a:t>dem</a:t>
            </a:r>
            <a:r>
              <a:rPr lang="hu-HU" sz="2400" dirty="0"/>
              <a:t> 4. </a:t>
            </a:r>
            <a:r>
              <a:rPr lang="hu-HU" sz="2400" dirty="0" err="1"/>
              <a:t>Koalitionskrieg</a:t>
            </a:r>
            <a:r>
              <a:rPr lang="hu-HU" sz="2400" dirty="0"/>
              <a:t> (</a:t>
            </a:r>
            <a:r>
              <a:rPr lang="hu-HU" sz="2400" dirty="0" smtClean="0"/>
              <a:t>1806-1807): </a:t>
            </a:r>
            <a:r>
              <a:rPr lang="hu-HU" sz="2400" b="1" dirty="0" err="1"/>
              <a:t>Napoeon</a:t>
            </a:r>
            <a:r>
              <a:rPr lang="hu-HU" sz="2400" b="1" dirty="0"/>
              <a:t> </a:t>
            </a:r>
            <a:r>
              <a:rPr lang="hu-HU" sz="2400" dirty="0"/>
              <a:t>+ </a:t>
            </a:r>
            <a:r>
              <a:rPr lang="hu-HU" sz="2400" b="1" dirty="0" err="1"/>
              <a:t>Rheinbund</a:t>
            </a:r>
            <a:r>
              <a:rPr lang="hu-HU" sz="2400" dirty="0"/>
              <a:t> (</a:t>
            </a:r>
            <a:r>
              <a:rPr lang="hu-HU" sz="2400" dirty="0" smtClean="0"/>
              <a:t>1806-1813, </a:t>
            </a:r>
            <a:r>
              <a:rPr lang="hu-HU" sz="2400" dirty="0" err="1" smtClean="0"/>
              <a:t>Staatenbund</a:t>
            </a:r>
            <a:r>
              <a:rPr lang="hu-HU" sz="2400" dirty="0"/>
              <a:t>. </a:t>
            </a:r>
            <a:r>
              <a:rPr lang="hu-HU" sz="2400" dirty="0" err="1"/>
              <a:t>Amtssprache</a:t>
            </a:r>
            <a:r>
              <a:rPr lang="hu-HU" sz="2400" dirty="0"/>
              <a:t>: </a:t>
            </a:r>
            <a:r>
              <a:rPr lang="hu-HU" sz="2400" dirty="0" err="1"/>
              <a:t>Französisch</a:t>
            </a:r>
            <a:r>
              <a:rPr lang="hu-HU" sz="2400" dirty="0"/>
              <a:t>, Protektor u. </a:t>
            </a:r>
            <a:r>
              <a:rPr lang="hu-HU" sz="2400" dirty="0" err="1"/>
              <a:t>Regierungschef</a:t>
            </a:r>
            <a:r>
              <a:rPr lang="hu-HU" sz="2400" dirty="0"/>
              <a:t>: </a:t>
            </a:r>
            <a:r>
              <a:rPr lang="hu-HU" sz="2400" dirty="0" err="1"/>
              <a:t>Napoleon</a:t>
            </a:r>
            <a:r>
              <a:rPr lang="hu-HU" sz="2400" dirty="0"/>
              <a:t> – mit </a:t>
            </a:r>
            <a:r>
              <a:rPr lang="hu-HU" sz="2400" dirty="0" err="1"/>
              <a:t>Fürstentümern</a:t>
            </a:r>
            <a:r>
              <a:rPr lang="hu-HU" sz="2400" dirty="0"/>
              <a:t>, die </a:t>
            </a:r>
            <a:r>
              <a:rPr lang="hu-HU" sz="2400" dirty="0" err="1"/>
              <a:t>aus</a:t>
            </a:r>
            <a:r>
              <a:rPr lang="hu-HU" sz="2400" dirty="0"/>
              <a:t> </a:t>
            </a:r>
            <a:r>
              <a:rPr lang="hu-HU" sz="2400" dirty="0" err="1"/>
              <a:t>dem</a:t>
            </a:r>
            <a:r>
              <a:rPr lang="hu-HU" sz="2400" dirty="0"/>
              <a:t> HRRDN </a:t>
            </a:r>
            <a:r>
              <a:rPr lang="hu-HU" sz="2400" dirty="0" err="1"/>
              <a:t>austraten</a:t>
            </a:r>
            <a:r>
              <a:rPr lang="hu-HU" sz="2400" dirty="0"/>
              <a:t>; </a:t>
            </a:r>
            <a:r>
              <a:rPr lang="hu-HU" sz="2400" dirty="0" err="1"/>
              <a:t>Höhepunkt</a:t>
            </a:r>
            <a:r>
              <a:rPr lang="hu-HU" sz="2400" dirty="0"/>
              <a:t> 1808: 4 </a:t>
            </a:r>
            <a:r>
              <a:rPr lang="hu-HU" sz="2400" dirty="0" err="1"/>
              <a:t>Königreiche</a:t>
            </a:r>
            <a:r>
              <a:rPr lang="hu-HU" sz="2400" dirty="0"/>
              <a:t>: </a:t>
            </a:r>
            <a:r>
              <a:rPr lang="hu-HU" sz="2400" dirty="0" err="1"/>
              <a:t>Bayern</a:t>
            </a:r>
            <a:r>
              <a:rPr lang="hu-HU" sz="2400" dirty="0"/>
              <a:t>, Württemberg, </a:t>
            </a:r>
            <a:r>
              <a:rPr lang="hu-HU" sz="2400" dirty="0" err="1"/>
              <a:t>Sachsen</a:t>
            </a:r>
            <a:r>
              <a:rPr lang="hu-HU" sz="2400" dirty="0"/>
              <a:t>, </a:t>
            </a:r>
            <a:r>
              <a:rPr lang="hu-HU" sz="2400" dirty="0" err="1"/>
              <a:t>Westphalen</a:t>
            </a:r>
            <a:r>
              <a:rPr lang="hu-HU" sz="2400" dirty="0"/>
              <a:t> + 5 </a:t>
            </a:r>
            <a:r>
              <a:rPr lang="hu-HU" sz="2400" dirty="0" err="1"/>
              <a:t>Großherzogtümer</a:t>
            </a:r>
            <a:r>
              <a:rPr lang="hu-HU" sz="2400" dirty="0"/>
              <a:t> + 13 </a:t>
            </a:r>
            <a:r>
              <a:rPr lang="hu-HU" sz="2400" dirty="0" err="1"/>
              <a:t>Herzogtürmer</a:t>
            </a:r>
            <a:r>
              <a:rPr lang="hu-HU" sz="2400" dirty="0"/>
              <a:t>, + 7 </a:t>
            </a:r>
            <a:r>
              <a:rPr lang="hu-HU" sz="2400" dirty="0" err="1"/>
              <a:t>Fürstentümer</a:t>
            </a:r>
            <a:r>
              <a:rPr lang="hu-HU" sz="2400" dirty="0"/>
              <a:t> </a:t>
            </a:r>
            <a:r>
              <a:rPr lang="hu-HU" sz="2400" dirty="0">
                <a:solidFill>
                  <a:srgbClr val="FF0000"/>
                </a:solidFill>
              </a:rPr>
              <a:t>↔</a:t>
            </a:r>
            <a:r>
              <a:rPr lang="hu-HU" sz="2400" dirty="0"/>
              <a:t> </a:t>
            </a:r>
            <a:r>
              <a:rPr lang="hu-HU" sz="2400" b="1" dirty="0" err="1"/>
              <a:t>Preußen</a:t>
            </a:r>
            <a:r>
              <a:rPr lang="hu-HU" sz="2400" b="1" dirty="0"/>
              <a:t> + </a:t>
            </a:r>
            <a:r>
              <a:rPr lang="hu-HU" sz="2400" b="1" dirty="0" err="1"/>
              <a:t>Russland</a:t>
            </a:r>
            <a:r>
              <a:rPr lang="hu-HU" sz="2400" dirty="0"/>
              <a:t>): </a:t>
            </a:r>
            <a:r>
              <a:rPr lang="hu-HU" sz="2400" dirty="0" err="1"/>
              <a:t>N</a:t>
            </a:r>
            <a:r>
              <a:rPr lang="hu-HU" sz="2400" dirty="0" err="1" smtClean="0"/>
              <a:t>iederlage</a:t>
            </a:r>
            <a:r>
              <a:rPr lang="hu-HU" sz="2400" dirty="0" smtClean="0"/>
              <a:t> </a:t>
            </a:r>
            <a:r>
              <a:rPr lang="hu-HU" sz="2400" dirty="0" err="1"/>
              <a:t>Preußens</a:t>
            </a:r>
            <a:r>
              <a:rPr lang="hu-HU" sz="2400" dirty="0"/>
              <a:t> </a:t>
            </a:r>
            <a:r>
              <a:rPr lang="hu-HU" sz="2400" dirty="0" err="1"/>
              <a:t>gegen</a:t>
            </a:r>
            <a:r>
              <a:rPr lang="hu-HU" sz="2400" dirty="0"/>
              <a:t> </a:t>
            </a:r>
            <a:r>
              <a:rPr lang="hu-HU" sz="2400" dirty="0" err="1"/>
              <a:t>Napoleon</a:t>
            </a:r>
            <a:r>
              <a:rPr lang="hu-HU" sz="2400" dirty="0"/>
              <a:t> (</a:t>
            </a:r>
            <a:r>
              <a:rPr lang="hu-HU" sz="2400" dirty="0" err="1"/>
              <a:t>Schlacht</a:t>
            </a:r>
            <a:r>
              <a:rPr lang="hu-HU" sz="2400" dirty="0"/>
              <a:t> bei </a:t>
            </a:r>
            <a:r>
              <a:rPr lang="hu-HU" sz="2400" dirty="0" err="1"/>
              <a:t>Friedland</a:t>
            </a:r>
            <a:r>
              <a:rPr lang="hu-HU" sz="2400" dirty="0"/>
              <a:t> – </a:t>
            </a:r>
            <a:r>
              <a:rPr lang="hu-HU" sz="2400" dirty="0" err="1"/>
              <a:t>Frieden</a:t>
            </a:r>
            <a:r>
              <a:rPr lang="hu-HU" sz="2400" dirty="0"/>
              <a:t> v. </a:t>
            </a:r>
            <a:r>
              <a:rPr lang="hu-HU" sz="2400" dirty="0" err="1"/>
              <a:t>Tilsit</a:t>
            </a:r>
            <a:r>
              <a:rPr lang="hu-HU" sz="2400" dirty="0"/>
              <a:t>: P. </a:t>
            </a:r>
            <a:r>
              <a:rPr lang="hu-HU" sz="2400" dirty="0" err="1"/>
              <a:t>verliert</a:t>
            </a:r>
            <a:r>
              <a:rPr lang="hu-HU" sz="2400" dirty="0"/>
              <a:t> die </a:t>
            </a:r>
            <a:r>
              <a:rPr lang="hu-HU" sz="2400" dirty="0" err="1"/>
              <a:t>Hälfte</a:t>
            </a:r>
            <a:r>
              <a:rPr lang="hu-HU" sz="2400" dirty="0"/>
              <a:t> </a:t>
            </a:r>
            <a:r>
              <a:rPr lang="hu-HU" sz="2400" dirty="0" err="1"/>
              <a:t>seines</a:t>
            </a:r>
            <a:r>
              <a:rPr lang="hu-HU" sz="2400" dirty="0"/>
              <a:t> </a:t>
            </a:r>
            <a:r>
              <a:rPr lang="hu-HU" sz="2400" dirty="0" err="1" smtClean="0"/>
              <a:t>Gebietes</a:t>
            </a:r>
            <a:r>
              <a:rPr lang="hu-HU" sz="2400" dirty="0" smtClean="0"/>
              <a:t>;</a:t>
            </a:r>
          </a:p>
          <a:p>
            <a:pPr marL="0" indent="0" algn="ctr">
              <a:buNone/>
            </a:pPr>
            <a:r>
              <a:rPr lang="hu-HU" sz="2400" b="1" dirty="0" err="1" smtClean="0">
                <a:solidFill>
                  <a:srgbClr val="FF0000"/>
                </a:solidFill>
              </a:rPr>
              <a:t>Schlacht</a:t>
            </a:r>
            <a:r>
              <a:rPr lang="hu-HU" sz="2400" b="1" dirty="0" smtClean="0">
                <a:solidFill>
                  <a:srgbClr val="FF0000"/>
                </a:solidFill>
              </a:rPr>
              <a:t> </a:t>
            </a:r>
            <a:r>
              <a:rPr lang="hu-HU" sz="2400" b="1" dirty="0">
                <a:solidFill>
                  <a:srgbClr val="FF0000"/>
                </a:solidFill>
              </a:rPr>
              <a:t>bei Jena u. </a:t>
            </a:r>
            <a:r>
              <a:rPr lang="hu-HU" sz="2400" b="1" dirty="0" err="1" smtClean="0">
                <a:solidFill>
                  <a:srgbClr val="FF0000"/>
                </a:solidFill>
              </a:rPr>
              <a:t>Auerstedt</a:t>
            </a:r>
            <a:r>
              <a:rPr lang="hu-HU" sz="2400" b="1" dirty="0" smtClean="0">
                <a:solidFill>
                  <a:srgbClr val="FF0000"/>
                </a:solidFill>
              </a:rPr>
              <a:t> </a:t>
            </a:r>
            <a:r>
              <a:rPr lang="hu-HU" sz="2400" b="1" dirty="0">
                <a:solidFill>
                  <a:srgbClr val="FF0000"/>
                </a:solidFill>
              </a:rPr>
              <a:t>am </a:t>
            </a:r>
            <a:r>
              <a:rPr lang="hu-HU" sz="2400" b="1" dirty="0" smtClean="0">
                <a:solidFill>
                  <a:srgbClr val="FF0000"/>
                </a:solidFill>
              </a:rPr>
              <a:t>14</a:t>
            </a:r>
            <a:r>
              <a:rPr lang="hu-HU" sz="2400" b="1" dirty="0">
                <a:solidFill>
                  <a:srgbClr val="FF0000"/>
                </a:solidFill>
              </a:rPr>
              <a:t>. Okt. </a:t>
            </a:r>
            <a:r>
              <a:rPr lang="hu-HU" sz="2400" b="1" dirty="0" smtClean="0">
                <a:solidFill>
                  <a:srgbClr val="FF0000"/>
                </a:solidFill>
              </a:rPr>
              <a:t>1806</a:t>
            </a:r>
          </a:p>
          <a:p>
            <a:pPr marL="0" indent="0">
              <a:buNone/>
            </a:pPr>
            <a:r>
              <a:rPr lang="hu-HU" sz="2400" dirty="0" err="1" smtClean="0"/>
              <a:t>Vgl</a:t>
            </a:r>
            <a:r>
              <a:rPr lang="hu-HU" sz="2400" dirty="0" smtClean="0"/>
              <a:t>.</a:t>
            </a:r>
            <a:r>
              <a:rPr lang="hu-HU" sz="2400" b="1" dirty="0" smtClean="0"/>
              <a:t> </a:t>
            </a:r>
            <a:r>
              <a:rPr lang="hu-HU" sz="2400" dirty="0" err="1" smtClean="0"/>
              <a:t>Bülows</a:t>
            </a:r>
            <a:r>
              <a:rPr lang="hu-HU" sz="2400" dirty="0" smtClean="0"/>
              <a:t> </a:t>
            </a:r>
            <a:r>
              <a:rPr lang="hu-HU" sz="2400" dirty="0" err="1"/>
              <a:t>letzter</a:t>
            </a:r>
            <a:r>
              <a:rPr lang="hu-HU" sz="2400" dirty="0"/>
              <a:t> </a:t>
            </a:r>
            <a:r>
              <a:rPr lang="hu-HU" sz="2400" dirty="0" err="1"/>
              <a:t>Brief</a:t>
            </a:r>
            <a:r>
              <a:rPr lang="hu-HU" sz="2400" dirty="0"/>
              <a:t> an </a:t>
            </a:r>
            <a:r>
              <a:rPr lang="hu-HU" sz="2400" dirty="0" err="1"/>
              <a:t>Sander</a:t>
            </a:r>
            <a:r>
              <a:rPr lang="hu-HU" sz="2400" dirty="0"/>
              <a:t> </a:t>
            </a:r>
            <a:r>
              <a:rPr lang="hu-HU" sz="2400" dirty="0" err="1"/>
              <a:t>im</a:t>
            </a:r>
            <a:r>
              <a:rPr lang="hu-HU" sz="2400" dirty="0"/>
              <a:t> Kap. 20. v. 14. </a:t>
            </a:r>
            <a:r>
              <a:rPr lang="hu-HU" sz="2400" dirty="0" err="1"/>
              <a:t>Sept</a:t>
            </a:r>
            <a:r>
              <a:rPr lang="hu-HU" sz="2400" dirty="0"/>
              <a:t>. 1806 – </a:t>
            </a:r>
            <a:r>
              <a:rPr lang="hu-HU" sz="2400" dirty="0" err="1"/>
              <a:t>noch</a:t>
            </a:r>
            <a:r>
              <a:rPr lang="hu-HU" sz="2400" dirty="0"/>
              <a:t> </a:t>
            </a:r>
            <a:r>
              <a:rPr lang="hu-HU" sz="2400" dirty="0" err="1"/>
              <a:t>kurz</a:t>
            </a:r>
            <a:r>
              <a:rPr lang="hu-HU" sz="2400" dirty="0"/>
              <a:t> </a:t>
            </a:r>
            <a:r>
              <a:rPr lang="hu-HU" sz="2400" dirty="0" err="1"/>
              <a:t>vor</a:t>
            </a:r>
            <a:r>
              <a:rPr lang="hu-HU" sz="2400" dirty="0"/>
              <a:t> der </a:t>
            </a:r>
            <a:r>
              <a:rPr lang="hu-HU" sz="2400" dirty="0" err="1"/>
              <a:t>Schlacht</a:t>
            </a:r>
            <a:r>
              <a:rPr lang="hu-HU" sz="2400" dirty="0"/>
              <a:t> – </a:t>
            </a:r>
            <a:r>
              <a:rPr lang="hu-HU" sz="2400" dirty="0" err="1"/>
              <a:t>das</a:t>
            </a:r>
            <a:r>
              <a:rPr lang="hu-HU" sz="2400" dirty="0"/>
              <a:t> </a:t>
            </a:r>
            <a:r>
              <a:rPr lang="hu-HU" sz="2400" dirty="0" err="1"/>
              <a:t>letzte</a:t>
            </a:r>
            <a:r>
              <a:rPr lang="hu-HU" sz="2400" dirty="0"/>
              <a:t>, 21. Kap.: </a:t>
            </a:r>
            <a:r>
              <a:rPr lang="hu-HU" sz="2400" dirty="0" err="1"/>
              <a:t>Brief</a:t>
            </a:r>
            <a:r>
              <a:rPr lang="hu-HU" sz="2400" dirty="0"/>
              <a:t>  der </a:t>
            </a:r>
            <a:r>
              <a:rPr lang="hu-HU" sz="2400" dirty="0" err="1"/>
              <a:t>Victoire</a:t>
            </a:r>
            <a:r>
              <a:rPr lang="hu-HU" sz="2400" dirty="0"/>
              <a:t> von </a:t>
            </a:r>
            <a:r>
              <a:rPr lang="hu-HU" sz="2400" dirty="0" err="1"/>
              <a:t>Schach</a:t>
            </a:r>
            <a:r>
              <a:rPr lang="hu-HU" sz="2400" dirty="0"/>
              <a:t> an </a:t>
            </a:r>
            <a:r>
              <a:rPr lang="hu-HU" sz="2400" dirty="0" err="1"/>
              <a:t>Lisette</a:t>
            </a:r>
            <a:r>
              <a:rPr lang="hu-HU" sz="2400" dirty="0"/>
              <a:t> von </a:t>
            </a:r>
            <a:r>
              <a:rPr lang="hu-HU" sz="2400" dirty="0" err="1"/>
              <a:t>Perbendt</a:t>
            </a:r>
            <a:r>
              <a:rPr lang="hu-HU" sz="2400" dirty="0"/>
              <a:t> </a:t>
            </a:r>
            <a:r>
              <a:rPr lang="hu-HU" sz="2400" dirty="0" err="1"/>
              <a:t>aus</a:t>
            </a:r>
            <a:r>
              <a:rPr lang="hu-HU" sz="2400" dirty="0"/>
              <a:t> Rom, v. 18. aug. 1807 – </a:t>
            </a:r>
            <a:r>
              <a:rPr lang="hu-HU" sz="2400" dirty="0" err="1"/>
              <a:t>schon</a:t>
            </a:r>
            <a:r>
              <a:rPr lang="hu-HU" sz="2400" dirty="0"/>
              <a:t> </a:t>
            </a:r>
            <a:r>
              <a:rPr lang="hu-HU" sz="2400" dirty="0" err="1"/>
              <a:t>fast</a:t>
            </a:r>
            <a:r>
              <a:rPr lang="hu-HU" sz="2400" dirty="0"/>
              <a:t> 1 </a:t>
            </a:r>
            <a:r>
              <a:rPr lang="hu-HU" sz="2400" dirty="0" err="1"/>
              <a:t>Jahr</a:t>
            </a:r>
            <a:r>
              <a:rPr lang="hu-HU" sz="2400" dirty="0"/>
              <a:t> </a:t>
            </a:r>
            <a:r>
              <a:rPr lang="hu-HU" sz="2400" dirty="0" err="1"/>
              <a:t>nach</a:t>
            </a:r>
            <a:r>
              <a:rPr lang="hu-HU" sz="2400" dirty="0"/>
              <a:t> der </a:t>
            </a:r>
            <a:r>
              <a:rPr lang="hu-HU" sz="2400" dirty="0" err="1"/>
              <a:t>Schlacht</a:t>
            </a:r>
            <a:r>
              <a:rPr lang="hu-HU" sz="2400" dirty="0"/>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43832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1332" y="1046162"/>
            <a:ext cx="10515600" cy="1325563"/>
          </a:xfrm>
        </p:spPr>
        <p:txBody>
          <a:bodyPr/>
          <a:lstStyle/>
          <a:p>
            <a:pPr algn="ctr"/>
            <a:r>
              <a:rPr lang="hu-HU" dirty="0" err="1" smtClean="0"/>
              <a:t>Figurenkonstellation</a:t>
            </a:r>
            <a:endParaRPr lang="hu-HU" dirty="0"/>
          </a:p>
        </p:txBody>
      </p:sp>
      <p:sp>
        <p:nvSpPr>
          <p:cNvPr id="3" name="Tartalom helye 2"/>
          <p:cNvSpPr>
            <a:spLocks noGrp="1"/>
          </p:cNvSpPr>
          <p:nvPr>
            <p:ph idx="1"/>
          </p:nvPr>
        </p:nvSpPr>
        <p:spPr>
          <a:xfrm>
            <a:off x="881332" y="2506662"/>
            <a:ext cx="10515600" cy="4351338"/>
          </a:xfrm>
        </p:spPr>
        <p:txBody>
          <a:bodyPr>
            <a:normAutofit fontScale="92500" lnSpcReduction="20000"/>
          </a:bodyPr>
          <a:lstStyle/>
          <a:p>
            <a:r>
              <a:rPr lang="hu-HU" b="1" dirty="0" err="1"/>
              <a:t>Schach</a:t>
            </a:r>
            <a:r>
              <a:rPr lang="hu-HU" b="1" dirty="0"/>
              <a:t> v. </a:t>
            </a:r>
            <a:r>
              <a:rPr lang="hu-HU" b="1" dirty="0" err="1"/>
              <a:t>Wuthenow</a:t>
            </a:r>
            <a:endParaRPr lang="hu-HU" dirty="0"/>
          </a:p>
          <a:p>
            <a:pPr marL="0" indent="0">
              <a:buNone/>
            </a:pPr>
            <a:r>
              <a:rPr lang="hu-HU" dirty="0"/>
              <a:t> </a:t>
            </a:r>
            <a:r>
              <a:rPr lang="hu-HU" dirty="0" smtClean="0"/>
              <a:t>   (</a:t>
            </a:r>
            <a:r>
              <a:rPr lang="hu-HU" dirty="0" err="1"/>
              <a:t>Rittmeister</a:t>
            </a:r>
            <a:r>
              <a:rPr lang="hu-HU" dirty="0"/>
              <a:t> </a:t>
            </a:r>
            <a:r>
              <a:rPr lang="hu-HU" dirty="0" err="1"/>
              <a:t>im</a:t>
            </a:r>
            <a:r>
              <a:rPr lang="hu-HU" dirty="0"/>
              <a:t> Regiment </a:t>
            </a:r>
            <a:r>
              <a:rPr lang="hu-HU" dirty="0" err="1"/>
              <a:t>Gensdarmes</a:t>
            </a:r>
            <a:r>
              <a:rPr lang="hu-HU" dirty="0"/>
              <a:t>)	</a:t>
            </a:r>
            <a:r>
              <a:rPr lang="hu-HU" dirty="0" smtClean="0"/>
              <a:t>~	</a:t>
            </a:r>
            <a:r>
              <a:rPr lang="hu-HU" i="1" dirty="0" err="1" smtClean="0"/>
              <a:t>Prinz</a:t>
            </a:r>
            <a:r>
              <a:rPr lang="hu-HU" i="1" dirty="0" smtClean="0"/>
              <a:t> </a:t>
            </a:r>
            <a:r>
              <a:rPr lang="hu-HU" i="1" dirty="0"/>
              <a:t>Louis Ferdinand</a:t>
            </a:r>
            <a:endParaRPr lang="hu-HU" dirty="0"/>
          </a:p>
          <a:p>
            <a:r>
              <a:rPr lang="hu-HU" b="1" dirty="0" err="1"/>
              <a:t>Josephine</a:t>
            </a:r>
            <a:r>
              <a:rPr lang="hu-HU" b="1" dirty="0"/>
              <a:t> von </a:t>
            </a:r>
            <a:r>
              <a:rPr lang="hu-HU" b="1" dirty="0" err="1"/>
              <a:t>Carayon</a:t>
            </a:r>
            <a:r>
              <a:rPr lang="hu-HU" dirty="0"/>
              <a:t> (</a:t>
            </a:r>
            <a:r>
              <a:rPr lang="hu-HU" dirty="0" err="1"/>
              <a:t>Salon</a:t>
            </a:r>
            <a:r>
              <a:rPr lang="hu-HU" dirty="0"/>
              <a:t>)	</a:t>
            </a:r>
            <a:r>
              <a:rPr lang="hu-HU" dirty="0" smtClean="0"/>
              <a:t>                       →	</a:t>
            </a:r>
            <a:r>
              <a:rPr lang="hu-HU" i="1" dirty="0" smtClean="0"/>
              <a:t>König </a:t>
            </a:r>
            <a:r>
              <a:rPr lang="hu-HU" i="1" dirty="0"/>
              <a:t>von </a:t>
            </a:r>
            <a:r>
              <a:rPr lang="hu-HU" i="1" dirty="0" err="1" smtClean="0"/>
              <a:t>Preußen</a:t>
            </a:r>
            <a:endParaRPr lang="hu-HU" dirty="0"/>
          </a:p>
          <a:p>
            <a:pPr marL="0" indent="0">
              <a:buNone/>
            </a:pPr>
            <a:r>
              <a:rPr lang="hu-HU" dirty="0" smtClean="0"/>
              <a:t>   (</a:t>
            </a:r>
            <a:r>
              <a:rPr lang="hu-HU" dirty="0" err="1"/>
              <a:t>Schöne</a:t>
            </a:r>
            <a:r>
              <a:rPr lang="hu-HU" dirty="0"/>
              <a:t> </a:t>
            </a:r>
            <a:r>
              <a:rPr lang="hu-HU" dirty="0" err="1"/>
              <a:t>Witwe</a:t>
            </a:r>
            <a:r>
              <a:rPr lang="hu-HU" dirty="0"/>
              <a:t> 37 </a:t>
            </a:r>
            <a:r>
              <a:rPr lang="hu-HU" dirty="0" err="1"/>
              <a:t>Jahre</a:t>
            </a:r>
            <a:r>
              <a:rPr lang="hu-HU" dirty="0"/>
              <a:t> alt, </a:t>
            </a:r>
            <a:r>
              <a:rPr lang="hu-HU" dirty="0" err="1"/>
              <a:t>Bürgerfamilie</a:t>
            </a:r>
            <a:r>
              <a:rPr lang="hu-HU" dirty="0"/>
              <a:t>, </a:t>
            </a:r>
            <a:r>
              <a:rPr lang="hu-HU" dirty="0" err="1"/>
              <a:t>ihr</a:t>
            </a:r>
            <a:r>
              <a:rPr lang="hu-HU" dirty="0"/>
              <a:t> Mann </a:t>
            </a:r>
            <a:r>
              <a:rPr lang="hu-HU" dirty="0" err="1"/>
              <a:t>franz</a:t>
            </a:r>
            <a:r>
              <a:rPr lang="hu-HU" dirty="0"/>
              <a:t>. </a:t>
            </a:r>
            <a:r>
              <a:rPr lang="hu-HU" dirty="0" err="1"/>
              <a:t>Adelsfamilie</a:t>
            </a:r>
            <a:r>
              <a:rPr lang="hu-HU" dirty="0"/>
              <a:t>)</a:t>
            </a:r>
          </a:p>
          <a:p>
            <a:r>
              <a:rPr lang="hu-HU" b="1" dirty="0" err="1"/>
              <a:t>Victoire</a:t>
            </a:r>
            <a:r>
              <a:rPr lang="hu-HU" dirty="0"/>
              <a:t> (</a:t>
            </a:r>
            <a:r>
              <a:rPr lang="hu-HU" dirty="0" err="1"/>
              <a:t>ihre</a:t>
            </a:r>
            <a:r>
              <a:rPr lang="hu-HU" dirty="0"/>
              <a:t> </a:t>
            </a:r>
            <a:r>
              <a:rPr lang="hu-HU" dirty="0" err="1"/>
              <a:t>Tochter</a:t>
            </a:r>
            <a:r>
              <a:rPr lang="hu-HU" dirty="0"/>
              <a:t> – </a:t>
            </a:r>
            <a:r>
              <a:rPr lang="hu-HU" dirty="0" err="1"/>
              <a:t>Blattern</a:t>
            </a:r>
            <a:r>
              <a:rPr lang="hu-HU" dirty="0"/>
              <a:t>)</a:t>
            </a:r>
          </a:p>
          <a:p>
            <a:pPr lvl="0"/>
            <a:r>
              <a:rPr lang="hu-HU" dirty="0" err="1"/>
              <a:t>nach</a:t>
            </a:r>
            <a:r>
              <a:rPr lang="hu-HU" dirty="0"/>
              <a:t> </a:t>
            </a:r>
            <a:r>
              <a:rPr lang="hu-HU" dirty="0" err="1"/>
              <a:t>dem</a:t>
            </a:r>
            <a:r>
              <a:rPr lang="hu-HU" dirty="0"/>
              <a:t> </a:t>
            </a:r>
            <a:r>
              <a:rPr lang="hu-HU" dirty="0" err="1"/>
              <a:t>Schwängern</a:t>
            </a:r>
            <a:r>
              <a:rPr lang="hu-HU" dirty="0"/>
              <a:t> </a:t>
            </a:r>
            <a:r>
              <a:rPr lang="hu-HU" dirty="0" err="1"/>
              <a:t>Victoires</a:t>
            </a:r>
            <a:r>
              <a:rPr lang="hu-HU" dirty="0"/>
              <a:t> </a:t>
            </a:r>
            <a:r>
              <a:rPr lang="hu-HU" dirty="0" err="1"/>
              <a:t>heiratet</a:t>
            </a:r>
            <a:r>
              <a:rPr lang="hu-HU" dirty="0"/>
              <a:t> </a:t>
            </a:r>
            <a:r>
              <a:rPr lang="hu-HU" dirty="0" err="1"/>
              <a:t>Schach</a:t>
            </a:r>
            <a:r>
              <a:rPr lang="hu-HU" dirty="0"/>
              <a:t> </a:t>
            </a:r>
            <a:r>
              <a:rPr lang="hu-HU" dirty="0" err="1"/>
              <a:t>sie</a:t>
            </a:r>
            <a:r>
              <a:rPr lang="hu-HU" dirty="0"/>
              <a:t> → </a:t>
            </a:r>
            <a:r>
              <a:rPr lang="hu-HU" dirty="0" err="1"/>
              <a:t>Selbtsmord</a:t>
            </a:r>
            <a:r>
              <a:rPr lang="hu-HU" dirty="0"/>
              <a:t>; </a:t>
            </a:r>
          </a:p>
          <a:p>
            <a:pPr lvl="0"/>
            <a:r>
              <a:rPr lang="hu-HU" dirty="0">
                <a:solidFill>
                  <a:srgbClr val="FF0000"/>
                </a:solidFill>
              </a:rPr>
              <a:t>EHRE</a:t>
            </a:r>
            <a:r>
              <a:rPr lang="hu-HU" dirty="0"/>
              <a:t> (</a:t>
            </a:r>
            <a:r>
              <a:rPr lang="hu-HU" dirty="0" err="1"/>
              <a:t>menschliche</a:t>
            </a:r>
            <a:r>
              <a:rPr lang="hu-HU" dirty="0"/>
              <a:t> ↔ </a:t>
            </a:r>
            <a:r>
              <a:rPr lang="hu-HU" dirty="0" err="1"/>
              <a:t>Offiziersehre</a:t>
            </a:r>
            <a:r>
              <a:rPr lang="hu-HU" dirty="0"/>
              <a:t>: </a:t>
            </a:r>
            <a:r>
              <a:rPr lang="hu-HU" dirty="0" err="1"/>
              <a:t>formale</a:t>
            </a:r>
            <a:r>
              <a:rPr lang="hu-HU" dirty="0"/>
              <a:t> </a:t>
            </a:r>
            <a:r>
              <a:rPr lang="hu-HU" dirty="0" err="1"/>
              <a:t>Pflichterfüllung</a:t>
            </a:r>
            <a:r>
              <a:rPr lang="hu-HU" dirty="0"/>
              <a:t>)</a:t>
            </a:r>
          </a:p>
          <a:p>
            <a:r>
              <a:rPr lang="hu-HU" dirty="0" smtClean="0"/>
              <a:t>-----------------------------------------------------------------------------------------</a:t>
            </a:r>
            <a:r>
              <a:rPr lang="hu-HU" dirty="0"/>
              <a:t> </a:t>
            </a:r>
          </a:p>
          <a:p>
            <a:r>
              <a:rPr lang="hu-HU" dirty="0"/>
              <a:t>Louis Ferdinand von </a:t>
            </a:r>
            <a:r>
              <a:rPr lang="hu-HU" dirty="0" err="1"/>
              <a:t>Preußen</a:t>
            </a:r>
            <a:r>
              <a:rPr lang="hu-HU" dirty="0"/>
              <a:t> </a:t>
            </a:r>
          </a:p>
          <a:p>
            <a:r>
              <a:rPr lang="hu-HU" b="1" dirty="0" err="1"/>
              <a:t>Bülow</a:t>
            </a:r>
            <a:r>
              <a:rPr lang="hu-HU" b="1" dirty="0"/>
              <a:t> </a:t>
            </a:r>
            <a:r>
              <a:rPr lang="hu-HU" dirty="0"/>
              <a:t>(</a:t>
            </a:r>
            <a:r>
              <a:rPr lang="hu-HU" dirty="0" err="1"/>
              <a:t>für</a:t>
            </a:r>
            <a:r>
              <a:rPr lang="hu-HU" dirty="0"/>
              <a:t>)		→		NAPOLEON    ↔	</a:t>
            </a:r>
            <a:r>
              <a:rPr lang="hu-HU" dirty="0" err="1"/>
              <a:t>Schach</a:t>
            </a:r>
            <a:r>
              <a:rPr lang="hu-HU" dirty="0"/>
              <a:t> (</a:t>
            </a:r>
            <a:r>
              <a:rPr lang="hu-HU" dirty="0" err="1"/>
              <a:t>gegen</a:t>
            </a:r>
            <a:r>
              <a:rPr lang="hu-HU" dirty="0"/>
              <a:t>)</a:t>
            </a:r>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256473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3695" y="1416178"/>
            <a:ext cx="10515600" cy="288018"/>
          </a:xfrm>
        </p:spPr>
        <p:txBody>
          <a:bodyPr>
            <a:normAutofit fontScale="90000"/>
          </a:bodyPr>
          <a:lstStyle/>
          <a:p>
            <a:r>
              <a:rPr lang="hu-HU" dirty="0" err="1" smtClean="0"/>
              <a:t>Bülows</a:t>
            </a:r>
            <a:r>
              <a:rPr lang="hu-HU" dirty="0" smtClean="0"/>
              <a:t> </a:t>
            </a:r>
            <a:r>
              <a:rPr lang="hu-HU" dirty="0" err="1" smtClean="0"/>
              <a:t>Brief</a:t>
            </a:r>
            <a:r>
              <a:rPr lang="hu-HU" dirty="0" smtClean="0"/>
              <a:t> an </a:t>
            </a:r>
            <a:r>
              <a:rPr lang="hu-HU" dirty="0" err="1" smtClean="0"/>
              <a:t>Sander</a:t>
            </a:r>
            <a:r>
              <a:rPr lang="hu-HU" dirty="0" smtClean="0"/>
              <a:t> v. 14. </a:t>
            </a:r>
            <a:r>
              <a:rPr lang="hu-HU" dirty="0" err="1" smtClean="0"/>
              <a:t>September</a:t>
            </a:r>
            <a:r>
              <a:rPr lang="hu-HU" dirty="0" smtClean="0"/>
              <a:t> 1806!</a:t>
            </a:r>
            <a:endParaRPr lang="hu-HU" dirty="0"/>
          </a:p>
        </p:txBody>
      </p:sp>
      <p:sp>
        <p:nvSpPr>
          <p:cNvPr id="3" name="Tartalom helye 2"/>
          <p:cNvSpPr>
            <a:spLocks noGrp="1"/>
          </p:cNvSpPr>
          <p:nvPr>
            <p:ph idx="1"/>
          </p:nvPr>
        </p:nvSpPr>
        <p:spPr>
          <a:xfrm>
            <a:off x="803695" y="1912677"/>
            <a:ext cx="10515600" cy="4945323"/>
          </a:xfrm>
        </p:spPr>
        <p:txBody>
          <a:bodyPr>
            <a:normAutofit fontScale="92500"/>
          </a:bodyPr>
          <a:lstStyle/>
          <a:p>
            <a:pPr marL="0" indent="0">
              <a:buNone/>
            </a:pPr>
            <a:r>
              <a:rPr lang="hu-HU" sz="2200" i="1" dirty="0"/>
              <a:t>„</a:t>
            </a:r>
            <a:r>
              <a:rPr lang="hu-HU" sz="2200" i="1" dirty="0" err="1"/>
              <a:t>Wie</a:t>
            </a:r>
            <a:r>
              <a:rPr lang="hu-HU" sz="2200" i="1" dirty="0"/>
              <a:t> </a:t>
            </a:r>
            <a:r>
              <a:rPr lang="hu-HU" sz="2200" i="1" dirty="0" err="1"/>
              <a:t>lag</a:t>
            </a:r>
            <a:r>
              <a:rPr lang="hu-HU" sz="2200" i="1" dirty="0"/>
              <a:t> es </a:t>
            </a:r>
            <a:r>
              <a:rPr lang="hu-HU" sz="2200" i="1" dirty="0" err="1"/>
              <a:t>denn</a:t>
            </a:r>
            <a:r>
              <a:rPr lang="hu-HU" sz="2200" i="1" dirty="0"/>
              <a:t>? </a:t>
            </a:r>
            <a:r>
              <a:rPr lang="hu-HU" sz="2200" i="1" dirty="0" err="1"/>
              <a:t>Ein</a:t>
            </a:r>
            <a:r>
              <a:rPr lang="hu-HU" sz="2200" i="1" dirty="0"/>
              <a:t> </a:t>
            </a:r>
            <a:r>
              <a:rPr lang="hu-HU" sz="2200" i="1" dirty="0" err="1"/>
              <a:t>Offizier</a:t>
            </a:r>
            <a:r>
              <a:rPr lang="hu-HU" sz="2200" i="1" dirty="0"/>
              <a:t> </a:t>
            </a:r>
            <a:r>
              <a:rPr lang="hu-HU" sz="2200" i="1" dirty="0" err="1"/>
              <a:t>verkehrt</a:t>
            </a:r>
            <a:r>
              <a:rPr lang="hu-HU" sz="2200" i="1" dirty="0"/>
              <a:t> in </a:t>
            </a:r>
            <a:r>
              <a:rPr lang="hu-HU" sz="2200" i="1" dirty="0" err="1"/>
              <a:t>einem</a:t>
            </a:r>
            <a:r>
              <a:rPr lang="hu-HU" sz="2200" i="1" dirty="0"/>
              <a:t> </a:t>
            </a:r>
            <a:r>
              <a:rPr lang="hu-HU" sz="2200" i="1" dirty="0" err="1"/>
              <a:t>adligen</a:t>
            </a:r>
            <a:r>
              <a:rPr lang="hu-HU" sz="2200" i="1" dirty="0"/>
              <a:t> </a:t>
            </a:r>
            <a:r>
              <a:rPr lang="hu-HU" sz="2200" i="1" dirty="0" err="1"/>
              <a:t>Hause</a:t>
            </a:r>
            <a:r>
              <a:rPr lang="hu-HU" sz="2200" i="1" dirty="0"/>
              <a:t>; die Mutter </a:t>
            </a:r>
            <a:r>
              <a:rPr lang="hu-HU" sz="2200" i="1" dirty="0" err="1"/>
              <a:t>gefällt</a:t>
            </a:r>
            <a:r>
              <a:rPr lang="hu-HU" sz="2200" i="1" dirty="0"/>
              <a:t> </a:t>
            </a:r>
            <a:r>
              <a:rPr lang="hu-HU" sz="2200" i="1" dirty="0" err="1"/>
              <a:t>ihm</a:t>
            </a:r>
            <a:r>
              <a:rPr lang="hu-HU" sz="2200" i="1" dirty="0"/>
              <a:t>, und an </a:t>
            </a:r>
            <a:r>
              <a:rPr lang="hu-HU" sz="2200" i="1" dirty="0" err="1"/>
              <a:t>einem</a:t>
            </a:r>
            <a:r>
              <a:rPr lang="hu-HU" sz="2200" i="1" dirty="0"/>
              <a:t> </a:t>
            </a:r>
            <a:r>
              <a:rPr lang="hu-HU" sz="2200" i="1" dirty="0" err="1"/>
              <a:t>schönen</a:t>
            </a:r>
            <a:r>
              <a:rPr lang="hu-HU" sz="2200" i="1" dirty="0"/>
              <a:t> </a:t>
            </a:r>
            <a:r>
              <a:rPr lang="hu-HU" sz="2200" i="1" dirty="0" err="1"/>
              <a:t>Maitage</a:t>
            </a:r>
            <a:r>
              <a:rPr lang="hu-HU" sz="2200" i="1" dirty="0"/>
              <a:t> </a:t>
            </a:r>
            <a:r>
              <a:rPr lang="hu-HU" sz="2200" i="1" dirty="0" err="1"/>
              <a:t>gefällt</a:t>
            </a:r>
            <a:r>
              <a:rPr lang="hu-HU" sz="2200" i="1" dirty="0"/>
              <a:t> </a:t>
            </a:r>
            <a:r>
              <a:rPr lang="hu-HU" sz="2200" i="1" dirty="0" err="1"/>
              <a:t>ihm</a:t>
            </a:r>
            <a:r>
              <a:rPr lang="hu-HU" sz="2200" i="1" dirty="0"/>
              <a:t> </a:t>
            </a:r>
            <a:r>
              <a:rPr lang="hu-HU" sz="2200" i="1" dirty="0" err="1"/>
              <a:t>auch</a:t>
            </a:r>
            <a:r>
              <a:rPr lang="hu-HU" sz="2200" i="1" dirty="0"/>
              <a:t> die </a:t>
            </a:r>
            <a:r>
              <a:rPr lang="hu-HU" sz="2200" i="1" dirty="0" err="1" smtClean="0"/>
              <a:t>Tochter</a:t>
            </a:r>
            <a:r>
              <a:rPr lang="hu-HU" sz="2200" i="1" dirty="0" smtClean="0"/>
              <a:t> … und </a:t>
            </a:r>
            <a:r>
              <a:rPr lang="hu-HU" sz="2200" i="1" dirty="0"/>
              <a:t>die </a:t>
            </a:r>
            <a:r>
              <a:rPr lang="hu-HU" sz="2200" i="1" dirty="0" err="1"/>
              <a:t>Natur</a:t>
            </a:r>
            <a:r>
              <a:rPr lang="hu-HU" sz="2200" i="1" dirty="0"/>
              <a:t> </a:t>
            </a:r>
            <a:r>
              <a:rPr lang="hu-HU" sz="2200" i="1" dirty="0" err="1"/>
              <a:t>zieht</a:t>
            </a:r>
            <a:r>
              <a:rPr lang="hu-HU" sz="2200" i="1" dirty="0"/>
              <a:t> </a:t>
            </a:r>
            <a:r>
              <a:rPr lang="hu-HU" sz="2200" i="1" dirty="0" err="1"/>
              <a:t>ihre</a:t>
            </a:r>
            <a:r>
              <a:rPr lang="hu-HU" sz="2200" i="1" dirty="0"/>
              <a:t> </a:t>
            </a:r>
            <a:r>
              <a:rPr lang="hu-HU" sz="2200" i="1" dirty="0" err="1"/>
              <a:t>Konsequenzen</a:t>
            </a:r>
            <a:r>
              <a:rPr lang="hu-HU" sz="2200" i="1" dirty="0"/>
              <a:t>. </a:t>
            </a:r>
            <a:r>
              <a:rPr lang="hu-HU" sz="2200" i="1" dirty="0" err="1"/>
              <a:t>Was</a:t>
            </a:r>
            <a:r>
              <a:rPr lang="hu-HU" sz="2200" i="1" dirty="0"/>
              <a:t>, </a:t>
            </a:r>
            <a:r>
              <a:rPr lang="hu-HU" sz="2200" i="1" dirty="0" err="1"/>
              <a:t>unter</a:t>
            </a:r>
            <a:r>
              <a:rPr lang="hu-HU" sz="2200" i="1" dirty="0"/>
              <a:t> </a:t>
            </a:r>
            <a:r>
              <a:rPr lang="hu-HU" sz="2200" i="1" dirty="0" err="1"/>
              <a:t>so</a:t>
            </a:r>
            <a:r>
              <a:rPr lang="hu-HU" sz="2200" i="1" dirty="0"/>
              <a:t> </a:t>
            </a:r>
            <a:r>
              <a:rPr lang="hu-HU" sz="2200" i="1" dirty="0" err="1"/>
              <a:t>gegebenen</a:t>
            </a:r>
            <a:r>
              <a:rPr lang="hu-HU" sz="2200" i="1" dirty="0"/>
              <a:t> </a:t>
            </a:r>
            <a:r>
              <a:rPr lang="hu-HU" sz="2200" i="1" dirty="0" err="1"/>
              <a:t>Verhältnissen</a:t>
            </a:r>
            <a:r>
              <a:rPr lang="hu-HU" sz="2200" i="1" dirty="0"/>
              <a:t>, </a:t>
            </a:r>
            <a:r>
              <a:rPr lang="hu-HU" sz="2200" i="1" dirty="0" err="1"/>
              <a:t>wäre</a:t>
            </a:r>
            <a:r>
              <a:rPr lang="hu-HU" sz="2200" i="1" dirty="0"/>
              <a:t> </a:t>
            </a:r>
            <a:r>
              <a:rPr lang="hu-HU" sz="2200" i="1" dirty="0" err="1"/>
              <a:t>nun</a:t>
            </a:r>
            <a:r>
              <a:rPr lang="hu-HU" sz="2200" i="1" dirty="0"/>
              <a:t> </a:t>
            </a:r>
            <a:r>
              <a:rPr lang="hu-HU" sz="2200" i="1" dirty="0" err="1"/>
              <a:t>wohl</a:t>
            </a:r>
            <a:r>
              <a:rPr lang="hu-HU" sz="2200" i="1" dirty="0"/>
              <a:t> </a:t>
            </a:r>
            <a:r>
              <a:rPr lang="hu-HU" sz="2200" i="1" dirty="0" err="1"/>
              <a:t>einfacher</a:t>
            </a:r>
            <a:r>
              <a:rPr lang="hu-HU" sz="2200" i="1" dirty="0"/>
              <a:t> und </a:t>
            </a:r>
            <a:r>
              <a:rPr lang="hu-HU" sz="2200" i="1" dirty="0" err="1"/>
              <a:t>natürlicher</a:t>
            </a:r>
            <a:r>
              <a:rPr lang="hu-HU" sz="2200" i="1" dirty="0"/>
              <a:t> </a:t>
            </a:r>
            <a:r>
              <a:rPr lang="hu-HU" sz="2200" i="1" dirty="0" err="1"/>
              <a:t>gewesen</a:t>
            </a:r>
            <a:r>
              <a:rPr lang="hu-HU" sz="2200" i="1" dirty="0"/>
              <a:t> </a:t>
            </a:r>
            <a:r>
              <a:rPr lang="hu-HU" sz="2200" i="1" dirty="0" err="1"/>
              <a:t>als</a:t>
            </a:r>
            <a:r>
              <a:rPr lang="hu-HU" sz="2200" i="1" dirty="0"/>
              <a:t> </a:t>
            </a:r>
            <a:r>
              <a:rPr lang="hu-HU" sz="2200" i="1" dirty="0" err="1"/>
              <a:t>Ausgleich</a:t>
            </a:r>
            <a:r>
              <a:rPr lang="hu-HU" sz="2200" i="1" dirty="0"/>
              <a:t> </a:t>
            </a:r>
            <a:r>
              <a:rPr lang="hu-HU" sz="2200" i="1" dirty="0" err="1"/>
              <a:t>durch</a:t>
            </a:r>
            <a:r>
              <a:rPr lang="hu-HU" sz="2200" i="1" dirty="0"/>
              <a:t> </a:t>
            </a:r>
            <a:r>
              <a:rPr lang="hu-HU" sz="2200" i="1" dirty="0" err="1"/>
              <a:t>einen</a:t>
            </a:r>
            <a:r>
              <a:rPr lang="hu-HU" sz="2200" i="1" dirty="0"/>
              <a:t> </a:t>
            </a:r>
            <a:r>
              <a:rPr lang="hu-HU" sz="2200" i="1" dirty="0" err="1"/>
              <a:t>Eheschluß</a:t>
            </a:r>
            <a:r>
              <a:rPr lang="hu-HU" sz="2200" i="1" dirty="0"/>
              <a:t>, </a:t>
            </a:r>
            <a:r>
              <a:rPr lang="hu-HU" sz="2200" i="1" dirty="0" err="1"/>
              <a:t>durch</a:t>
            </a:r>
            <a:r>
              <a:rPr lang="hu-HU" sz="2200" i="1" dirty="0"/>
              <a:t> </a:t>
            </a:r>
            <a:r>
              <a:rPr lang="hu-HU" sz="2200" i="1" dirty="0" err="1"/>
              <a:t>eine</a:t>
            </a:r>
            <a:r>
              <a:rPr lang="hu-HU" sz="2200" i="1" dirty="0"/>
              <a:t> </a:t>
            </a:r>
            <a:r>
              <a:rPr lang="hu-HU" sz="2200" i="1" dirty="0" err="1"/>
              <a:t>Verbindung</a:t>
            </a:r>
            <a:r>
              <a:rPr lang="hu-HU" sz="2200" i="1" dirty="0"/>
              <a:t>, die </a:t>
            </a:r>
            <a:r>
              <a:rPr lang="hu-HU" sz="2200" i="1" dirty="0" err="1"/>
              <a:t>weder</a:t>
            </a:r>
            <a:r>
              <a:rPr lang="hu-HU" sz="2200" i="1" dirty="0"/>
              <a:t> </a:t>
            </a:r>
            <a:r>
              <a:rPr lang="hu-HU" sz="2200" i="1" dirty="0" err="1"/>
              <a:t>gegen</a:t>
            </a:r>
            <a:r>
              <a:rPr lang="hu-HU" sz="2200" i="1" dirty="0"/>
              <a:t> den </a:t>
            </a:r>
            <a:r>
              <a:rPr lang="hu-HU" sz="2200" i="1" dirty="0" err="1"/>
              <a:t>äußeren</a:t>
            </a:r>
            <a:r>
              <a:rPr lang="hu-HU" sz="2200" i="1" dirty="0"/>
              <a:t> </a:t>
            </a:r>
            <a:r>
              <a:rPr lang="hu-HU" sz="2200" i="1" dirty="0" err="1"/>
              <a:t>Vorteil</a:t>
            </a:r>
            <a:r>
              <a:rPr lang="hu-HU" sz="2200" i="1" dirty="0"/>
              <a:t> </a:t>
            </a:r>
            <a:r>
              <a:rPr lang="hu-HU" sz="2200" i="1" dirty="0" err="1"/>
              <a:t>noch</a:t>
            </a:r>
            <a:r>
              <a:rPr lang="hu-HU" sz="2200" i="1" dirty="0"/>
              <a:t> </a:t>
            </a:r>
            <a:r>
              <a:rPr lang="hu-HU" sz="2200" i="1" dirty="0" err="1"/>
              <a:t>gegen</a:t>
            </a:r>
            <a:r>
              <a:rPr lang="hu-HU" sz="2200" i="1" dirty="0"/>
              <a:t> </a:t>
            </a:r>
            <a:r>
              <a:rPr lang="hu-HU" sz="2200" i="1" dirty="0" err="1"/>
              <a:t>irgendein</a:t>
            </a:r>
            <a:r>
              <a:rPr lang="hu-HU" sz="2200" i="1" dirty="0"/>
              <a:t> </a:t>
            </a:r>
            <a:r>
              <a:rPr lang="hu-HU" sz="2200" i="1" dirty="0" err="1"/>
              <a:t>Vorurteil</a:t>
            </a:r>
            <a:r>
              <a:rPr lang="hu-HU" sz="2200" i="1" dirty="0"/>
              <a:t> </a:t>
            </a:r>
            <a:r>
              <a:rPr lang="hu-HU" sz="2200" i="1" dirty="0" err="1"/>
              <a:t>verstoßen</a:t>
            </a:r>
            <a:r>
              <a:rPr lang="hu-HU" sz="2200" i="1" dirty="0"/>
              <a:t> </a:t>
            </a:r>
            <a:r>
              <a:rPr lang="hu-HU" sz="2200" i="1" dirty="0" err="1"/>
              <a:t>hätte</a:t>
            </a:r>
            <a:r>
              <a:rPr lang="hu-HU" sz="2200" i="1" dirty="0"/>
              <a:t>. </a:t>
            </a:r>
            <a:r>
              <a:rPr lang="hu-HU" sz="2200" i="1" dirty="0" err="1"/>
              <a:t>Was</a:t>
            </a:r>
            <a:r>
              <a:rPr lang="hu-HU" sz="2200" i="1" dirty="0"/>
              <a:t> </a:t>
            </a:r>
            <a:r>
              <a:rPr lang="hu-HU" sz="2200" i="1" dirty="0" err="1"/>
              <a:t>aber</a:t>
            </a:r>
            <a:r>
              <a:rPr lang="hu-HU" sz="2200" i="1" dirty="0"/>
              <a:t> </a:t>
            </a:r>
            <a:r>
              <a:rPr lang="hu-HU" sz="2200" i="1" dirty="0" err="1"/>
              <a:t>geschieht</a:t>
            </a:r>
            <a:r>
              <a:rPr lang="hu-HU" sz="2200" i="1" dirty="0"/>
              <a:t>? </a:t>
            </a:r>
            <a:r>
              <a:rPr lang="hu-HU" sz="2200" i="1" dirty="0" err="1"/>
              <a:t>Er</a:t>
            </a:r>
            <a:r>
              <a:rPr lang="hu-HU" sz="2200" i="1" dirty="0"/>
              <a:t> </a:t>
            </a:r>
            <a:r>
              <a:rPr lang="hu-HU" sz="2200" i="1" dirty="0" err="1"/>
              <a:t>flieht</a:t>
            </a:r>
            <a:r>
              <a:rPr lang="hu-HU" sz="2200" i="1" dirty="0"/>
              <a:t> </a:t>
            </a:r>
            <a:r>
              <a:rPr lang="hu-HU" sz="2200" i="1" dirty="0" err="1"/>
              <a:t>nach</a:t>
            </a:r>
            <a:r>
              <a:rPr lang="hu-HU" sz="2200" i="1" dirty="0"/>
              <a:t> </a:t>
            </a:r>
            <a:r>
              <a:rPr lang="hu-HU" sz="2200" i="1" dirty="0" err="1"/>
              <a:t>Wuthenow</a:t>
            </a:r>
            <a:r>
              <a:rPr lang="hu-HU" sz="2200" i="1" dirty="0"/>
              <a:t>, </a:t>
            </a:r>
            <a:r>
              <a:rPr lang="hu-HU" sz="2200" i="1" dirty="0" err="1"/>
              <a:t>einfach</a:t>
            </a:r>
            <a:r>
              <a:rPr lang="hu-HU" sz="2200" i="1" dirty="0"/>
              <a:t> </a:t>
            </a:r>
            <a:r>
              <a:rPr lang="hu-HU" sz="2200" i="1" dirty="0" err="1"/>
              <a:t>weil</a:t>
            </a:r>
            <a:r>
              <a:rPr lang="hu-HU" sz="2200" i="1" dirty="0"/>
              <a:t> das </a:t>
            </a:r>
            <a:r>
              <a:rPr lang="hu-HU" sz="2200" i="1" dirty="0" err="1"/>
              <a:t>holde</a:t>
            </a:r>
            <a:r>
              <a:rPr lang="hu-HU" sz="2200" i="1" dirty="0"/>
              <a:t> </a:t>
            </a:r>
            <a:r>
              <a:rPr lang="hu-HU" sz="2200" i="1" dirty="0" err="1"/>
              <a:t>Geschöpf</a:t>
            </a:r>
            <a:r>
              <a:rPr lang="hu-HU" sz="2200" i="1" dirty="0"/>
              <a:t>, </a:t>
            </a:r>
            <a:r>
              <a:rPr lang="hu-HU" sz="2200" i="1" dirty="0" err="1"/>
              <a:t>um</a:t>
            </a:r>
            <a:r>
              <a:rPr lang="hu-HU" sz="2200" i="1" dirty="0"/>
              <a:t> das </a:t>
            </a:r>
            <a:r>
              <a:rPr lang="hu-HU" sz="2200" i="1" dirty="0" err="1"/>
              <a:t>sich's</a:t>
            </a:r>
            <a:r>
              <a:rPr lang="hu-HU" sz="2200" i="1" dirty="0"/>
              <a:t> </a:t>
            </a:r>
            <a:r>
              <a:rPr lang="hu-HU" sz="2200" i="1" dirty="0" err="1"/>
              <a:t>handelt</a:t>
            </a:r>
            <a:r>
              <a:rPr lang="hu-HU" sz="2200" i="1" dirty="0"/>
              <a:t>, </a:t>
            </a:r>
            <a:r>
              <a:rPr lang="hu-HU" sz="2200" i="1" dirty="0" err="1"/>
              <a:t>ein</a:t>
            </a:r>
            <a:r>
              <a:rPr lang="hu-HU" sz="2200" i="1" dirty="0"/>
              <a:t> </a:t>
            </a:r>
            <a:r>
              <a:rPr lang="hu-HU" sz="2200" i="1" dirty="0" err="1"/>
              <a:t>paar</a:t>
            </a:r>
            <a:r>
              <a:rPr lang="hu-HU" sz="2200" i="1" dirty="0"/>
              <a:t> </a:t>
            </a:r>
            <a:r>
              <a:rPr lang="hu-HU" sz="2200" i="1" dirty="0" err="1"/>
              <a:t>Grübchen</a:t>
            </a:r>
            <a:r>
              <a:rPr lang="hu-HU" sz="2200" i="1" dirty="0"/>
              <a:t> </a:t>
            </a:r>
            <a:r>
              <a:rPr lang="hu-HU" sz="2200" i="1" dirty="0" err="1"/>
              <a:t>mehr</a:t>
            </a:r>
            <a:r>
              <a:rPr lang="hu-HU" sz="2200" i="1" dirty="0"/>
              <a:t> in der </a:t>
            </a:r>
            <a:r>
              <a:rPr lang="hu-HU" sz="2200" i="1" dirty="0" err="1"/>
              <a:t>Wange</a:t>
            </a:r>
            <a:r>
              <a:rPr lang="hu-HU" sz="2200" i="1" dirty="0"/>
              <a:t> hat, </a:t>
            </a:r>
            <a:r>
              <a:rPr lang="hu-HU" sz="2200" i="1" dirty="0" err="1"/>
              <a:t>als</a:t>
            </a:r>
            <a:r>
              <a:rPr lang="hu-HU" sz="2200" i="1" dirty="0"/>
              <a:t> </a:t>
            </a:r>
            <a:r>
              <a:rPr lang="hu-HU" sz="2200" i="1" dirty="0" err="1"/>
              <a:t>gerade</a:t>
            </a:r>
            <a:r>
              <a:rPr lang="hu-HU" sz="2200" i="1" dirty="0"/>
              <a:t> </a:t>
            </a:r>
            <a:r>
              <a:rPr lang="hu-HU" sz="2200" i="1" dirty="0" err="1"/>
              <a:t>modisch</a:t>
            </a:r>
            <a:r>
              <a:rPr lang="hu-HU" sz="2200" i="1" dirty="0"/>
              <a:t> </a:t>
            </a:r>
            <a:r>
              <a:rPr lang="hu-HU" sz="2200" i="1" dirty="0" err="1"/>
              <a:t>oder</a:t>
            </a:r>
            <a:r>
              <a:rPr lang="hu-HU" sz="2200" i="1" dirty="0"/>
              <a:t> </a:t>
            </a:r>
            <a:r>
              <a:rPr lang="hu-HU" sz="2200" i="1" dirty="0" err="1"/>
              <a:t>herkömmlich</a:t>
            </a:r>
            <a:r>
              <a:rPr lang="hu-HU" sz="2200" i="1" dirty="0"/>
              <a:t> </a:t>
            </a:r>
            <a:r>
              <a:rPr lang="hu-HU" sz="2200" i="1" dirty="0" err="1"/>
              <a:t>ist</a:t>
            </a:r>
            <a:r>
              <a:rPr lang="hu-HU" sz="2200" i="1" dirty="0"/>
              <a:t>, und </a:t>
            </a:r>
            <a:r>
              <a:rPr lang="hu-HU" sz="2200" i="1" dirty="0" err="1"/>
              <a:t>weil</a:t>
            </a:r>
            <a:r>
              <a:rPr lang="hu-HU" sz="2200" i="1" dirty="0"/>
              <a:t> </a:t>
            </a:r>
            <a:r>
              <a:rPr lang="hu-HU" sz="2200" i="1" dirty="0" err="1"/>
              <a:t>diese</a:t>
            </a:r>
            <a:r>
              <a:rPr lang="hu-HU" sz="2200" i="1" dirty="0"/>
              <a:t> »</a:t>
            </a:r>
            <a:r>
              <a:rPr lang="hu-HU" sz="2200" i="1" dirty="0" err="1"/>
              <a:t>paar</a:t>
            </a:r>
            <a:r>
              <a:rPr lang="hu-HU" sz="2200" i="1" dirty="0"/>
              <a:t> </a:t>
            </a:r>
            <a:r>
              <a:rPr lang="hu-HU" sz="2200" i="1" dirty="0" err="1"/>
              <a:t>Grübchen</a:t>
            </a:r>
            <a:r>
              <a:rPr lang="hu-HU" sz="2200" i="1" dirty="0"/>
              <a:t> </a:t>
            </a:r>
            <a:r>
              <a:rPr lang="hu-HU" sz="2200" i="1" dirty="0" err="1"/>
              <a:t>zuviel</a:t>
            </a:r>
            <a:r>
              <a:rPr lang="hu-HU" sz="2200" i="1" dirty="0"/>
              <a:t>« </a:t>
            </a:r>
            <a:r>
              <a:rPr lang="hu-HU" sz="2200" i="1" dirty="0" err="1"/>
              <a:t>unsren</a:t>
            </a:r>
            <a:r>
              <a:rPr lang="hu-HU" sz="2200" i="1" dirty="0"/>
              <a:t> </a:t>
            </a:r>
            <a:r>
              <a:rPr lang="hu-HU" sz="2200" i="1" dirty="0" err="1"/>
              <a:t>glatten</a:t>
            </a:r>
            <a:r>
              <a:rPr lang="hu-HU" sz="2200" i="1" dirty="0"/>
              <a:t> </a:t>
            </a:r>
            <a:r>
              <a:rPr lang="hu-HU" sz="2200" i="1" dirty="0" smtClean="0"/>
              <a:t>… </a:t>
            </a:r>
            <a:r>
              <a:rPr lang="hu-HU" sz="2200" i="1" dirty="0" err="1" smtClean="0"/>
              <a:t>Schach</a:t>
            </a:r>
            <a:r>
              <a:rPr lang="hu-HU" sz="2200" i="1" dirty="0" smtClean="0"/>
              <a:t> </a:t>
            </a:r>
            <a:r>
              <a:rPr lang="hu-HU" sz="2200" i="1" dirty="0" err="1"/>
              <a:t>auf</a:t>
            </a:r>
            <a:r>
              <a:rPr lang="hu-HU" sz="2200" i="1" dirty="0"/>
              <a:t> </a:t>
            </a:r>
            <a:r>
              <a:rPr lang="hu-HU" sz="2200" i="1" dirty="0" err="1"/>
              <a:t>vier</a:t>
            </a:r>
            <a:r>
              <a:rPr lang="hu-HU" sz="2200" i="1" dirty="0"/>
              <a:t> </a:t>
            </a:r>
            <a:r>
              <a:rPr lang="hu-HU" sz="2200" i="1" dirty="0" err="1"/>
              <a:t>Wochen</a:t>
            </a:r>
            <a:r>
              <a:rPr lang="hu-HU" sz="2200" i="1" dirty="0"/>
              <a:t> in </a:t>
            </a:r>
            <a:r>
              <a:rPr lang="hu-HU" sz="2200" i="1" dirty="0" err="1"/>
              <a:t>eine</a:t>
            </a:r>
            <a:r>
              <a:rPr lang="hu-HU" sz="2200" i="1" dirty="0"/>
              <a:t> von </a:t>
            </a:r>
            <a:r>
              <a:rPr lang="hu-HU" sz="2200" i="1" dirty="0" err="1"/>
              <a:t>seinen</a:t>
            </a:r>
            <a:r>
              <a:rPr lang="hu-HU" sz="2200" i="1" dirty="0"/>
              <a:t> </a:t>
            </a:r>
            <a:r>
              <a:rPr lang="hu-HU" sz="2200" i="1" dirty="0" err="1"/>
              <a:t>Feinden</a:t>
            </a:r>
            <a:r>
              <a:rPr lang="hu-HU" sz="2200" i="1" dirty="0"/>
              <a:t> </a:t>
            </a:r>
            <a:r>
              <a:rPr lang="hu-HU" sz="2200" i="1" dirty="0" err="1"/>
              <a:t>bewitzelte</a:t>
            </a:r>
            <a:r>
              <a:rPr lang="hu-HU" sz="2200" i="1" dirty="0"/>
              <a:t> </a:t>
            </a:r>
            <a:r>
              <a:rPr lang="hu-HU" sz="2200" i="1" dirty="0" err="1"/>
              <a:t>Stellung</a:t>
            </a:r>
            <a:r>
              <a:rPr lang="hu-HU" sz="2200" i="1" dirty="0"/>
              <a:t> </a:t>
            </a:r>
            <a:r>
              <a:rPr lang="hu-HU" sz="2200" i="1" dirty="0" err="1"/>
              <a:t>hätten</a:t>
            </a:r>
            <a:r>
              <a:rPr lang="hu-HU" sz="2200" i="1" dirty="0"/>
              <a:t> </a:t>
            </a:r>
            <a:r>
              <a:rPr lang="hu-HU" sz="2200" i="1" dirty="0" err="1"/>
              <a:t>bringen</a:t>
            </a:r>
            <a:r>
              <a:rPr lang="hu-HU" sz="2200" i="1" dirty="0"/>
              <a:t> </a:t>
            </a:r>
            <a:r>
              <a:rPr lang="hu-HU" sz="2200" i="1" dirty="0" err="1"/>
              <a:t>können</a:t>
            </a:r>
            <a:r>
              <a:rPr lang="hu-HU" sz="2200" i="1" dirty="0"/>
              <a:t>. </a:t>
            </a:r>
            <a:r>
              <a:rPr lang="hu-HU" sz="2200" i="1" dirty="0" err="1"/>
              <a:t>Er</a:t>
            </a:r>
            <a:r>
              <a:rPr lang="hu-HU" sz="2200" i="1" dirty="0"/>
              <a:t> </a:t>
            </a:r>
            <a:r>
              <a:rPr lang="hu-HU" sz="2200" i="1" dirty="0" err="1"/>
              <a:t>flieht</a:t>
            </a:r>
            <a:r>
              <a:rPr lang="hu-HU" sz="2200" i="1" dirty="0"/>
              <a:t> </a:t>
            </a:r>
            <a:r>
              <a:rPr lang="hu-HU" sz="2200" i="1" dirty="0" err="1"/>
              <a:t>also</a:t>
            </a:r>
            <a:r>
              <a:rPr lang="hu-HU" sz="2200" i="1" dirty="0"/>
              <a:t>, </a:t>
            </a:r>
            <a:r>
              <a:rPr lang="hu-HU" sz="2200" i="1" dirty="0" err="1"/>
              <a:t>sag</a:t>
            </a:r>
            <a:r>
              <a:rPr lang="hu-HU" sz="2200" i="1" dirty="0"/>
              <a:t> </a:t>
            </a:r>
            <a:r>
              <a:rPr lang="hu-HU" sz="2200" i="1" dirty="0" err="1"/>
              <a:t>ich</a:t>
            </a:r>
            <a:r>
              <a:rPr lang="hu-HU" sz="2200" i="1" dirty="0"/>
              <a:t>, </a:t>
            </a:r>
            <a:r>
              <a:rPr lang="hu-HU" sz="2200" i="1" dirty="0" err="1"/>
              <a:t>löst</a:t>
            </a:r>
            <a:r>
              <a:rPr lang="hu-HU" sz="2200" i="1" dirty="0"/>
              <a:t> </a:t>
            </a:r>
            <a:r>
              <a:rPr lang="hu-HU" sz="2200" i="1" dirty="0" err="1"/>
              <a:t>sich</a:t>
            </a:r>
            <a:r>
              <a:rPr lang="hu-HU" sz="2200" i="1" dirty="0"/>
              <a:t> </a:t>
            </a:r>
            <a:r>
              <a:rPr lang="hu-HU" sz="2200" i="1" dirty="0" err="1"/>
              <a:t>feige</a:t>
            </a:r>
            <a:r>
              <a:rPr lang="hu-HU" sz="2200" i="1" dirty="0"/>
              <a:t> von </a:t>
            </a:r>
            <a:r>
              <a:rPr lang="hu-HU" sz="2200" i="1" dirty="0" err="1"/>
              <a:t>Pflicht</a:t>
            </a:r>
            <a:r>
              <a:rPr lang="hu-HU" sz="2200" i="1" dirty="0"/>
              <a:t> und </a:t>
            </a:r>
            <a:r>
              <a:rPr lang="hu-HU" sz="2200" i="1" dirty="0" err="1"/>
              <a:t>Wort</a:t>
            </a:r>
            <a:r>
              <a:rPr lang="hu-HU" sz="2200" i="1" dirty="0"/>
              <a:t>, </a:t>
            </a:r>
            <a:r>
              <a:rPr lang="hu-HU" sz="2200" i="1" dirty="0" err="1"/>
              <a:t>und</a:t>
            </a:r>
            <a:r>
              <a:rPr lang="hu-HU" sz="2200" i="1" dirty="0"/>
              <a:t> </a:t>
            </a:r>
            <a:r>
              <a:rPr lang="hu-HU" sz="2200" i="1" dirty="0" err="1"/>
              <a:t>als</a:t>
            </a:r>
            <a:r>
              <a:rPr lang="hu-HU" sz="2200" i="1" dirty="0"/>
              <a:t> </a:t>
            </a:r>
            <a:r>
              <a:rPr lang="hu-HU" sz="2200" i="1" dirty="0" err="1"/>
              <a:t>ihn</a:t>
            </a:r>
            <a:r>
              <a:rPr lang="hu-HU" sz="2200" i="1" dirty="0"/>
              <a:t> </a:t>
            </a:r>
            <a:r>
              <a:rPr lang="hu-HU" sz="2200" i="1" dirty="0" err="1"/>
              <a:t>schließlich</a:t>
            </a:r>
            <a:r>
              <a:rPr lang="hu-HU" sz="2200" i="1" dirty="0"/>
              <a:t>, </a:t>
            </a:r>
            <a:r>
              <a:rPr lang="hu-HU" sz="2200" i="1" dirty="0" err="1"/>
              <a:t>um</a:t>
            </a:r>
            <a:r>
              <a:rPr lang="hu-HU" sz="2200" i="1" dirty="0"/>
              <a:t> </a:t>
            </a:r>
            <a:r>
              <a:rPr lang="hu-HU" sz="2200" i="1" dirty="0" err="1"/>
              <a:t>ihn</a:t>
            </a:r>
            <a:r>
              <a:rPr lang="hu-HU" sz="2200" i="1" dirty="0"/>
              <a:t> </a:t>
            </a:r>
            <a:r>
              <a:rPr lang="hu-HU" sz="2200" i="1" dirty="0" err="1"/>
              <a:t>selber</a:t>
            </a:r>
            <a:r>
              <a:rPr lang="hu-HU" sz="2200" i="1" dirty="0"/>
              <a:t> </a:t>
            </a:r>
            <a:r>
              <a:rPr lang="hu-HU" sz="2200" i="1" dirty="0" err="1"/>
              <a:t>sprechen</a:t>
            </a:r>
            <a:r>
              <a:rPr lang="hu-HU" sz="2200" i="1" dirty="0"/>
              <a:t> </a:t>
            </a:r>
            <a:r>
              <a:rPr lang="hu-HU" sz="2200" i="1" dirty="0" err="1"/>
              <a:t>zu</a:t>
            </a:r>
            <a:r>
              <a:rPr lang="hu-HU" sz="2200" i="1" dirty="0"/>
              <a:t> </a:t>
            </a:r>
            <a:r>
              <a:rPr lang="hu-HU" sz="2200" i="1" dirty="0" err="1"/>
              <a:t>lassen</a:t>
            </a:r>
            <a:r>
              <a:rPr lang="hu-HU" sz="2200" i="1" dirty="0"/>
              <a:t>, </a:t>
            </a:r>
            <a:r>
              <a:rPr lang="hu-HU" sz="2200" i="1" dirty="0" err="1"/>
              <a:t>sein</a:t>
            </a:r>
            <a:r>
              <a:rPr lang="hu-HU" sz="2200" i="1" dirty="0"/>
              <a:t> »</a:t>
            </a:r>
            <a:r>
              <a:rPr lang="hu-HU" sz="2200" i="1" dirty="0" err="1"/>
              <a:t>Allergnädigster</a:t>
            </a:r>
            <a:r>
              <a:rPr lang="hu-HU" sz="2200" i="1" dirty="0"/>
              <a:t> König und Herr« an </a:t>
            </a:r>
            <a:r>
              <a:rPr lang="hu-HU" sz="2200" i="1" dirty="0" err="1"/>
              <a:t>Pflicht</a:t>
            </a:r>
            <a:r>
              <a:rPr lang="hu-HU" sz="2200" i="1" dirty="0"/>
              <a:t> und </a:t>
            </a:r>
            <a:r>
              <a:rPr lang="hu-HU" sz="2200" i="1" dirty="0" err="1"/>
              <a:t>Wort</a:t>
            </a:r>
            <a:r>
              <a:rPr lang="hu-HU" sz="2200" i="1" dirty="0"/>
              <a:t> </a:t>
            </a:r>
            <a:r>
              <a:rPr lang="hu-HU" sz="2200" i="1" dirty="0" err="1"/>
              <a:t>erinnert</a:t>
            </a:r>
            <a:r>
              <a:rPr lang="hu-HU" sz="2200" i="1" dirty="0"/>
              <a:t> </a:t>
            </a:r>
            <a:r>
              <a:rPr lang="hu-HU" sz="2200" i="1" dirty="0" err="1"/>
              <a:t>und</a:t>
            </a:r>
            <a:r>
              <a:rPr lang="hu-HU" sz="2200" i="1" dirty="0"/>
              <a:t> </a:t>
            </a:r>
            <a:r>
              <a:rPr lang="hu-HU" sz="2200" i="1" dirty="0" err="1"/>
              <a:t>strikten</a:t>
            </a:r>
            <a:r>
              <a:rPr lang="hu-HU" sz="2200" i="1" dirty="0"/>
              <a:t> </a:t>
            </a:r>
            <a:r>
              <a:rPr lang="hu-HU" sz="2200" i="1" dirty="0" err="1"/>
              <a:t>Gehorsam</a:t>
            </a:r>
            <a:r>
              <a:rPr lang="hu-HU" sz="2200" i="1" dirty="0"/>
              <a:t> </a:t>
            </a:r>
            <a:r>
              <a:rPr lang="hu-HU" sz="2200" i="1" dirty="0" err="1"/>
              <a:t>fordert</a:t>
            </a:r>
            <a:r>
              <a:rPr lang="hu-HU" sz="2200" i="1" dirty="0"/>
              <a:t>, da </a:t>
            </a:r>
            <a:r>
              <a:rPr lang="hu-HU" sz="2200" i="1" dirty="0" err="1"/>
              <a:t>gehorcht</a:t>
            </a:r>
            <a:r>
              <a:rPr lang="hu-HU" sz="2200" i="1" dirty="0"/>
              <a:t> </a:t>
            </a:r>
            <a:r>
              <a:rPr lang="hu-HU" sz="2200" i="1" dirty="0" err="1"/>
              <a:t>er</a:t>
            </a:r>
            <a:r>
              <a:rPr lang="hu-HU" sz="2200" i="1" dirty="0"/>
              <a:t>, </a:t>
            </a:r>
            <a:r>
              <a:rPr lang="hu-HU" sz="2200" i="1" dirty="0" err="1"/>
              <a:t>aber</a:t>
            </a:r>
            <a:r>
              <a:rPr lang="hu-HU" sz="2200" i="1" dirty="0"/>
              <a:t> </a:t>
            </a:r>
            <a:r>
              <a:rPr lang="hu-HU" sz="2200" i="1" dirty="0" err="1"/>
              <a:t>nur</a:t>
            </a:r>
            <a:r>
              <a:rPr lang="hu-HU" sz="2200" i="1" dirty="0"/>
              <a:t>, </a:t>
            </a:r>
            <a:r>
              <a:rPr lang="hu-HU" sz="2200" i="1" dirty="0" err="1"/>
              <a:t>um</a:t>
            </a:r>
            <a:r>
              <a:rPr lang="hu-HU" sz="2200" i="1" dirty="0"/>
              <a:t> </a:t>
            </a:r>
            <a:r>
              <a:rPr lang="hu-HU" sz="2200" i="1" dirty="0" err="1"/>
              <a:t>im</a:t>
            </a:r>
            <a:r>
              <a:rPr lang="hu-HU" sz="2200" i="1" dirty="0"/>
              <a:t> </a:t>
            </a:r>
            <a:r>
              <a:rPr lang="hu-HU" sz="2200" i="1" dirty="0" err="1"/>
              <a:t>Momente</a:t>
            </a:r>
            <a:r>
              <a:rPr lang="hu-HU" sz="2200" i="1" dirty="0"/>
              <a:t> des </a:t>
            </a:r>
            <a:r>
              <a:rPr lang="hu-HU" sz="2200" i="1" dirty="0" err="1"/>
              <a:t>Gehorchens</a:t>
            </a:r>
            <a:r>
              <a:rPr lang="hu-HU" sz="2200" i="1" dirty="0"/>
              <a:t> den </a:t>
            </a:r>
            <a:r>
              <a:rPr lang="hu-HU" sz="2200" i="1" dirty="0" err="1"/>
              <a:t>Gehorsam</a:t>
            </a:r>
            <a:r>
              <a:rPr lang="hu-HU" sz="2200" i="1" dirty="0"/>
              <a:t> in </a:t>
            </a:r>
            <a:r>
              <a:rPr lang="hu-HU" sz="2200" i="1" dirty="0" err="1"/>
              <a:t>einer</a:t>
            </a:r>
            <a:r>
              <a:rPr lang="hu-HU" sz="2200" i="1" dirty="0"/>
              <a:t> </a:t>
            </a:r>
            <a:r>
              <a:rPr lang="hu-HU" sz="2200" i="1" dirty="0" err="1"/>
              <a:t>allerbrüskesten</a:t>
            </a:r>
            <a:r>
              <a:rPr lang="hu-HU" sz="2200" i="1" dirty="0"/>
              <a:t> </a:t>
            </a:r>
            <a:r>
              <a:rPr lang="hu-HU" sz="2200" i="1" dirty="0" err="1"/>
              <a:t>Weise</a:t>
            </a:r>
            <a:r>
              <a:rPr lang="hu-HU" sz="2200" i="1" dirty="0"/>
              <a:t> </a:t>
            </a:r>
            <a:r>
              <a:rPr lang="hu-HU" sz="2200" i="1" dirty="0" err="1"/>
              <a:t>zu</a:t>
            </a:r>
            <a:r>
              <a:rPr lang="hu-HU" sz="2200" i="1" dirty="0"/>
              <a:t> </a:t>
            </a:r>
            <a:r>
              <a:rPr lang="hu-HU" sz="2200" i="1" dirty="0" err="1"/>
              <a:t>brechen</a:t>
            </a:r>
            <a:r>
              <a:rPr lang="hu-HU" sz="2200" i="1" dirty="0"/>
              <a:t>. </a:t>
            </a:r>
            <a:r>
              <a:rPr lang="hu-HU" sz="2200" i="1" dirty="0" err="1"/>
              <a:t>Er</a:t>
            </a:r>
            <a:r>
              <a:rPr lang="hu-HU" sz="2200" i="1" dirty="0"/>
              <a:t> </a:t>
            </a:r>
            <a:r>
              <a:rPr lang="hu-HU" sz="2200" i="1" dirty="0" err="1"/>
              <a:t>kann</a:t>
            </a:r>
            <a:r>
              <a:rPr lang="hu-HU" sz="2200" i="1" dirty="0"/>
              <a:t> </a:t>
            </a:r>
            <a:r>
              <a:rPr lang="hu-HU" sz="2200" i="1" dirty="0" err="1"/>
              <a:t>nun</a:t>
            </a:r>
            <a:r>
              <a:rPr lang="hu-HU" sz="2200" i="1" dirty="0"/>
              <a:t> </a:t>
            </a:r>
            <a:r>
              <a:rPr lang="hu-HU" sz="2200" i="1" dirty="0" err="1"/>
              <a:t>mal</a:t>
            </a:r>
            <a:r>
              <a:rPr lang="hu-HU" sz="2200" i="1" dirty="0"/>
              <a:t> </a:t>
            </a:r>
            <a:r>
              <a:rPr lang="hu-HU" sz="2200" i="1" dirty="0" err="1"/>
              <a:t>Zietens</a:t>
            </a:r>
            <a:r>
              <a:rPr lang="hu-HU" sz="2200" i="1" dirty="0"/>
              <a:t> </a:t>
            </a:r>
            <a:r>
              <a:rPr lang="hu-HU" sz="2200" i="1" dirty="0" err="1"/>
              <a:t>spöttischen</a:t>
            </a:r>
            <a:r>
              <a:rPr lang="hu-HU" sz="2200" i="1" dirty="0"/>
              <a:t> </a:t>
            </a:r>
            <a:r>
              <a:rPr lang="hu-HU" sz="2200" i="1" dirty="0" err="1"/>
              <a:t>Blick</a:t>
            </a:r>
            <a:r>
              <a:rPr lang="hu-HU" sz="2200" i="1" dirty="0"/>
              <a:t> </a:t>
            </a:r>
            <a:r>
              <a:rPr lang="hu-HU" sz="2200" i="1" dirty="0" err="1"/>
              <a:t>nicht</a:t>
            </a:r>
            <a:r>
              <a:rPr lang="hu-HU" sz="2200" i="1" dirty="0"/>
              <a:t> </a:t>
            </a:r>
            <a:r>
              <a:rPr lang="hu-HU" sz="2200" i="1" dirty="0" err="1"/>
              <a:t>ertragen</a:t>
            </a:r>
            <a:r>
              <a:rPr lang="hu-HU" sz="2200" i="1" dirty="0"/>
              <a:t>, </a:t>
            </a:r>
            <a:r>
              <a:rPr lang="hu-HU" sz="2200" i="1" dirty="0" err="1"/>
              <a:t>noch</a:t>
            </a:r>
            <a:r>
              <a:rPr lang="hu-HU" sz="2200" i="1" dirty="0"/>
              <a:t> </a:t>
            </a:r>
            <a:r>
              <a:rPr lang="hu-HU" sz="2200" i="1" dirty="0" err="1"/>
              <a:t>viel</a:t>
            </a:r>
            <a:r>
              <a:rPr lang="hu-HU" sz="2200" i="1" dirty="0"/>
              <a:t> </a:t>
            </a:r>
            <a:r>
              <a:rPr lang="hu-HU" sz="2200" i="1" dirty="0" err="1"/>
              <a:t>weniger</a:t>
            </a:r>
            <a:r>
              <a:rPr lang="hu-HU" sz="2200" i="1" dirty="0"/>
              <a:t> </a:t>
            </a:r>
            <a:r>
              <a:rPr lang="hu-HU" sz="2200" i="1" dirty="0" err="1"/>
              <a:t>einen</a:t>
            </a:r>
            <a:r>
              <a:rPr lang="hu-HU" sz="2200" i="1" dirty="0"/>
              <a:t> </a:t>
            </a:r>
            <a:r>
              <a:rPr lang="hu-HU" sz="2200" i="1" dirty="0" err="1"/>
              <a:t>neuen</a:t>
            </a:r>
            <a:r>
              <a:rPr lang="hu-HU" sz="2200" i="1" dirty="0"/>
              <a:t> </a:t>
            </a:r>
            <a:r>
              <a:rPr lang="hu-HU" sz="2200" i="1" dirty="0" err="1"/>
              <a:t>Ansturm</a:t>
            </a:r>
            <a:r>
              <a:rPr lang="hu-HU" sz="2200" i="1" dirty="0"/>
              <a:t> von </a:t>
            </a:r>
            <a:r>
              <a:rPr lang="hu-HU" sz="2200" i="1" dirty="0" err="1"/>
              <a:t>Karikaturen</a:t>
            </a:r>
            <a:r>
              <a:rPr lang="hu-HU" sz="2200" i="1" dirty="0"/>
              <a:t>, und in </a:t>
            </a:r>
            <a:r>
              <a:rPr lang="hu-HU" sz="2200" i="1" dirty="0" err="1"/>
              <a:t>Angst</a:t>
            </a:r>
            <a:r>
              <a:rPr lang="hu-HU" sz="2200" i="1" dirty="0"/>
              <a:t> </a:t>
            </a:r>
            <a:r>
              <a:rPr lang="hu-HU" sz="2200" i="1" dirty="0" err="1"/>
              <a:t>gesetzt</a:t>
            </a:r>
            <a:r>
              <a:rPr lang="hu-HU" sz="2200" i="1" dirty="0"/>
              <a:t> </a:t>
            </a:r>
            <a:r>
              <a:rPr lang="hu-HU" sz="2200" i="1" dirty="0" err="1"/>
              <a:t>durch</a:t>
            </a:r>
            <a:r>
              <a:rPr lang="hu-HU" sz="2200" i="1" dirty="0"/>
              <a:t> </a:t>
            </a:r>
            <a:r>
              <a:rPr lang="hu-HU" sz="2200" i="1" dirty="0" err="1"/>
              <a:t>einen</a:t>
            </a:r>
            <a:r>
              <a:rPr lang="hu-HU" sz="2200" i="1" dirty="0"/>
              <a:t> </a:t>
            </a:r>
            <a:r>
              <a:rPr lang="hu-HU" sz="2200" i="1" dirty="0" err="1"/>
              <a:t>Schatten</a:t>
            </a:r>
            <a:r>
              <a:rPr lang="hu-HU" sz="2200" i="1" dirty="0"/>
              <a:t>, </a:t>
            </a:r>
            <a:r>
              <a:rPr lang="hu-HU" sz="2200" i="1" dirty="0" err="1"/>
              <a:t>eine</a:t>
            </a:r>
            <a:r>
              <a:rPr lang="hu-HU" sz="2200" i="1" dirty="0"/>
              <a:t> </a:t>
            </a:r>
            <a:r>
              <a:rPr lang="hu-HU" sz="2200" i="1" dirty="0" err="1"/>
              <a:t>Erbsenblase</a:t>
            </a:r>
            <a:r>
              <a:rPr lang="hu-HU" sz="2200" i="1" dirty="0"/>
              <a:t>, </a:t>
            </a:r>
            <a:r>
              <a:rPr lang="hu-HU" sz="2200" i="1" dirty="0" err="1"/>
              <a:t>greift</a:t>
            </a:r>
            <a:r>
              <a:rPr lang="hu-HU" sz="2200" i="1" dirty="0"/>
              <a:t> </a:t>
            </a:r>
            <a:r>
              <a:rPr lang="hu-HU" sz="2200" i="1" dirty="0" err="1"/>
              <a:t>er</a:t>
            </a:r>
            <a:r>
              <a:rPr lang="hu-HU" sz="2200" i="1" dirty="0"/>
              <a:t> </a:t>
            </a:r>
            <a:r>
              <a:rPr lang="hu-HU" sz="2200" i="1" dirty="0" err="1"/>
              <a:t>zu</a:t>
            </a:r>
            <a:r>
              <a:rPr lang="hu-HU" sz="2200" i="1" dirty="0"/>
              <a:t> </a:t>
            </a:r>
            <a:r>
              <a:rPr lang="hu-HU" sz="2200" i="1" dirty="0" err="1"/>
              <a:t>dem</a:t>
            </a:r>
            <a:r>
              <a:rPr lang="hu-HU" sz="2200" i="1" dirty="0"/>
              <a:t> </a:t>
            </a:r>
            <a:r>
              <a:rPr lang="hu-HU" sz="2200" i="1" dirty="0" err="1"/>
              <a:t>alten</a:t>
            </a:r>
            <a:r>
              <a:rPr lang="hu-HU" sz="2200" i="1" dirty="0"/>
              <a:t> </a:t>
            </a:r>
            <a:r>
              <a:rPr lang="hu-HU" sz="2200" i="1" dirty="0" err="1"/>
              <a:t>Auskunftsmittel</a:t>
            </a:r>
            <a:r>
              <a:rPr lang="hu-HU" sz="2200" i="1" dirty="0"/>
              <a:t> der </a:t>
            </a:r>
            <a:r>
              <a:rPr lang="hu-HU" sz="2200" i="1" dirty="0" err="1"/>
              <a:t>Verzweifelten</a:t>
            </a:r>
            <a:r>
              <a:rPr lang="hu-HU" sz="2200" i="1" dirty="0"/>
              <a:t>: un </a:t>
            </a:r>
            <a:r>
              <a:rPr lang="hu-HU" sz="2200" i="1" dirty="0" err="1"/>
              <a:t>peu</a:t>
            </a:r>
            <a:r>
              <a:rPr lang="hu-HU" sz="2200" i="1" dirty="0"/>
              <a:t> de </a:t>
            </a:r>
            <a:r>
              <a:rPr lang="hu-HU" sz="2200" i="1" dirty="0" err="1" smtClean="0"/>
              <a:t>poudre</a:t>
            </a:r>
            <a:r>
              <a:rPr lang="hu-HU" sz="2200" i="1" dirty="0" smtClean="0"/>
              <a:t> (</a:t>
            </a:r>
            <a:r>
              <a:rPr lang="hu-HU" sz="2200" i="1" dirty="0" err="1"/>
              <a:t>ein</a:t>
            </a:r>
            <a:r>
              <a:rPr lang="hu-HU" sz="2200" i="1" dirty="0"/>
              <a:t> </a:t>
            </a:r>
            <a:r>
              <a:rPr lang="hu-HU" sz="2200" i="1" dirty="0" err="1" smtClean="0"/>
              <a:t>bisschen</a:t>
            </a:r>
            <a:r>
              <a:rPr lang="hu-HU" sz="2200" i="1" dirty="0" smtClean="0"/>
              <a:t> </a:t>
            </a:r>
            <a:r>
              <a:rPr lang="hu-HU" sz="2200" i="1" dirty="0" err="1"/>
              <a:t>Puder</a:t>
            </a:r>
            <a:r>
              <a:rPr lang="hu-HU" sz="2200" i="1" dirty="0"/>
              <a:t>). Da </a:t>
            </a:r>
            <a:r>
              <a:rPr lang="hu-HU" sz="2200" i="1" dirty="0" err="1"/>
              <a:t>haben</a:t>
            </a:r>
            <a:r>
              <a:rPr lang="hu-HU" sz="2200" i="1" dirty="0"/>
              <a:t> </a:t>
            </a:r>
            <a:r>
              <a:rPr lang="hu-HU" sz="2200" i="1" dirty="0" err="1"/>
              <a:t>Sie</a:t>
            </a:r>
            <a:r>
              <a:rPr lang="hu-HU" sz="2200" i="1" dirty="0"/>
              <a:t> </a:t>
            </a:r>
            <a:r>
              <a:rPr lang="hu-HU" sz="2200" i="1" dirty="0" err="1"/>
              <a:t>das</a:t>
            </a:r>
            <a:r>
              <a:rPr lang="hu-HU" sz="2200" i="1" dirty="0"/>
              <a:t> </a:t>
            </a:r>
            <a:r>
              <a:rPr lang="hu-HU" sz="2200" i="1" dirty="0" err="1"/>
              <a:t>Wesen</a:t>
            </a:r>
            <a:r>
              <a:rPr lang="hu-HU" sz="2200" i="1" dirty="0"/>
              <a:t> der </a:t>
            </a:r>
            <a:r>
              <a:rPr lang="hu-HU" sz="2200" i="1" dirty="0" err="1"/>
              <a:t>falschen</a:t>
            </a:r>
            <a:r>
              <a:rPr lang="hu-HU" sz="2200" i="1" dirty="0"/>
              <a:t> </a:t>
            </a:r>
            <a:r>
              <a:rPr lang="hu-HU" sz="2200" i="1" dirty="0" err="1" smtClean="0"/>
              <a:t>Ehre</a:t>
            </a:r>
            <a:r>
              <a:rPr lang="hu-HU" sz="2200" dirty="0" smtClean="0"/>
              <a:t>.”</a:t>
            </a:r>
          </a:p>
          <a:p>
            <a:pPr marL="0" indent="0">
              <a:buNone/>
            </a:pPr>
            <a:r>
              <a:rPr lang="hu-HU" sz="2400" b="1" i="1" dirty="0" smtClean="0"/>
              <a:t>„</a:t>
            </a:r>
            <a:r>
              <a:rPr lang="hu-HU" sz="2400" b="1" i="1" dirty="0" err="1"/>
              <a:t>Wir</a:t>
            </a:r>
            <a:r>
              <a:rPr lang="hu-HU" sz="2400" b="1" i="1" dirty="0"/>
              <a:t> </a:t>
            </a:r>
            <a:r>
              <a:rPr lang="hu-HU" sz="2400" b="1" i="1" dirty="0" err="1"/>
              <a:t>werden</a:t>
            </a:r>
            <a:r>
              <a:rPr lang="hu-HU" sz="2400" b="1" i="1" dirty="0"/>
              <a:t> an </a:t>
            </a:r>
            <a:r>
              <a:rPr lang="hu-HU" sz="2400" b="1" i="1" dirty="0" err="1"/>
              <a:t>derselben</a:t>
            </a:r>
            <a:r>
              <a:rPr lang="hu-HU" sz="2400" b="1" i="1" dirty="0"/>
              <a:t> Welt des </a:t>
            </a:r>
            <a:r>
              <a:rPr lang="hu-HU" sz="2400" b="1" i="1" dirty="0" err="1"/>
              <a:t>Scheins</a:t>
            </a:r>
            <a:r>
              <a:rPr lang="hu-HU" sz="2400" b="1" i="1" dirty="0"/>
              <a:t> </a:t>
            </a:r>
            <a:r>
              <a:rPr lang="hu-HU" sz="2400" b="1" i="1" dirty="0" err="1"/>
              <a:t>zugrunde</a:t>
            </a:r>
            <a:r>
              <a:rPr lang="hu-HU" sz="2400" b="1" i="1" dirty="0"/>
              <a:t> </a:t>
            </a:r>
            <a:r>
              <a:rPr lang="hu-HU" sz="2400" b="1" i="1" dirty="0" err="1"/>
              <a:t>gehn</a:t>
            </a:r>
            <a:r>
              <a:rPr lang="hu-HU" sz="2400" b="1" i="1" dirty="0"/>
              <a:t>, an der </a:t>
            </a:r>
            <a:r>
              <a:rPr lang="hu-HU" sz="2400" b="1" i="1" dirty="0" err="1"/>
              <a:t>Schach</a:t>
            </a:r>
            <a:r>
              <a:rPr lang="hu-HU" sz="2400" b="1" i="1" dirty="0"/>
              <a:t> </a:t>
            </a:r>
            <a:r>
              <a:rPr lang="hu-HU" sz="2400" b="1" i="1" dirty="0" err="1"/>
              <a:t>zugrunde</a:t>
            </a:r>
            <a:r>
              <a:rPr lang="hu-HU" sz="2400" b="1" i="1" dirty="0"/>
              <a:t> </a:t>
            </a:r>
            <a:r>
              <a:rPr lang="hu-HU" sz="2400" b="1" i="1" dirty="0" err="1"/>
              <a:t>gegangen</a:t>
            </a:r>
            <a:r>
              <a:rPr lang="hu-HU" sz="2400" b="1" i="1" dirty="0"/>
              <a:t> </a:t>
            </a:r>
            <a:r>
              <a:rPr lang="hu-HU" sz="2400" b="1" i="1" dirty="0" err="1"/>
              <a:t>ist</a:t>
            </a:r>
            <a:r>
              <a:rPr lang="hu-HU" sz="2400" b="1" i="1" dirty="0" smtClean="0"/>
              <a:t>.”</a:t>
            </a:r>
            <a:endParaRPr lang="hu-HU" sz="2400" dirty="0"/>
          </a:p>
          <a:p>
            <a:pPr marL="0" lvl="0" indent="0">
              <a:buNone/>
            </a:pPr>
            <a:endParaRPr lang="hu-HU" sz="2200" dirty="0" smtClean="0"/>
          </a:p>
          <a:p>
            <a:pPr marL="0" lvl="0" indent="0">
              <a:buNone/>
            </a:pPr>
            <a:endParaRPr lang="hu-HU" sz="2200" dirty="0" smtClean="0"/>
          </a:p>
          <a:p>
            <a:pPr marL="0" lvl="0" indent="0">
              <a:buNone/>
            </a:pPr>
            <a:endParaRPr lang="hu-HU" sz="2400" dirty="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26978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79" y="1026273"/>
            <a:ext cx="10515600" cy="1325563"/>
          </a:xfrm>
        </p:spPr>
        <p:txBody>
          <a:bodyPr>
            <a:normAutofit/>
          </a:bodyPr>
          <a:lstStyle/>
          <a:p>
            <a:pPr algn="ctr"/>
            <a:r>
              <a:rPr lang="hu-HU" sz="4000" b="1" dirty="0" smtClean="0"/>
              <a:t>Der </a:t>
            </a:r>
            <a:r>
              <a:rPr lang="hu-HU" sz="4000" b="1" dirty="0" err="1" smtClean="0"/>
              <a:t>Norddeutsche</a:t>
            </a:r>
            <a:r>
              <a:rPr lang="hu-HU" sz="4000" b="1" dirty="0" smtClean="0"/>
              <a:t> </a:t>
            </a:r>
            <a:r>
              <a:rPr lang="hu-HU" sz="4000" b="1" dirty="0" err="1" smtClean="0"/>
              <a:t>Bund</a:t>
            </a:r>
            <a:r>
              <a:rPr lang="hu-HU" sz="4000" b="1" dirty="0" smtClean="0"/>
              <a:t> und </a:t>
            </a:r>
            <a:r>
              <a:rPr lang="hu-HU" sz="4000" b="1" dirty="0" err="1" smtClean="0"/>
              <a:t>das</a:t>
            </a:r>
            <a:r>
              <a:rPr lang="hu-HU" sz="4000" b="1" dirty="0" smtClean="0"/>
              <a:t> Deutsche Reich</a:t>
            </a:r>
            <a:endParaRPr lang="hu-HU" sz="4000" b="1" dirty="0"/>
          </a:p>
        </p:txBody>
      </p:sp>
      <p:sp>
        <p:nvSpPr>
          <p:cNvPr id="3" name="Tartalom helye 2"/>
          <p:cNvSpPr>
            <a:spLocks noGrp="1"/>
          </p:cNvSpPr>
          <p:nvPr>
            <p:ph idx="1"/>
          </p:nvPr>
        </p:nvSpPr>
        <p:spPr>
          <a:xfrm>
            <a:off x="864079" y="2351836"/>
            <a:ext cx="10515600" cy="4351338"/>
          </a:xfrm>
        </p:spPr>
        <p:txBody>
          <a:bodyPr>
            <a:normAutofit/>
          </a:bodyPr>
          <a:lstStyle/>
          <a:p>
            <a:pPr marL="0" indent="0">
              <a:lnSpc>
                <a:spcPct val="100000"/>
              </a:lnSpc>
              <a:buNone/>
            </a:pPr>
            <a:r>
              <a:rPr lang="de-DE" sz="2000" dirty="0" smtClean="0"/>
              <a:t>Der </a:t>
            </a:r>
            <a:r>
              <a:rPr lang="de-DE" sz="2000" b="1" dirty="0" smtClean="0"/>
              <a:t>Norddeutsche Bund </a:t>
            </a:r>
            <a:r>
              <a:rPr lang="de-DE" sz="2000" dirty="0" smtClean="0"/>
              <a:t>vereinte von </a:t>
            </a:r>
            <a:r>
              <a:rPr lang="de-DE" sz="2000" b="1" dirty="0" smtClean="0"/>
              <a:t>1866 bis 1871 </a:t>
            </a:r>
            <a:r>
              <a:rPr lang="de-DE" sz="2000" dirty="0" smtClean="0"/>
              <a:t>alle </a:t>
            </a:r>
            <a:r>
              <a:rPr lang="hu-HU" sz="2000" dirty="0" smtClean="0"/>
              <a:t>(22) </a:t>
            </a:r>
            <a:r>
              <a:rPr lang="de-DE" sz="2000" dirty="0" smtClean="0"/>
              <a:t>deutschen Staaten nördlich der Mainlinie unter </a:t>
            </a:r>
            <a:r>
              <a:rPr lang="de-DE" sz="2000" b="1" dirty="0" smtClean="0"/>
              <a:t>preußischer Führung</a:t>
            </a:r>
            <a:r>
              <a:rPr lang="de-DE" sz="2000" dirty="0" smtClean="0"/>
              <a:t>. Er wurde als der erste föderativ</a:t>
            </a:r>
            <a:r>
              <a:rPr lang="hu-HU" sz="2000" dirty="0" smtClean="0"/>
              <a:t>e</a:t>
            </a:r>
            <a:r>
              <a:rPr lang="de-DE" sz="2000" dirty="0" smtClean="0"/>
              <a:t> deutsche Staat zur geschichtlichen Vorstufe der mit der Reichsgründung verwirklichten deutschen Nationalstaatsbildung. Der ursprünglich 1866 als Militärbündnis angelegte Bund wandelte sich mit der </a:t>
            </a:r>
            <a:r>
              <a:rPr lang="de-DE" sz="2000" dirty="0" err="1" smtClean="0"/>
              <a:t>Verfassungsgebung</a:t>
            </a:r>
            <a:r>
              <a:rPr lang="de-DE" sz="2000" dirty="0" smtClean="0"/>
              <a:t> am </a:t>
            </a:r>
            <a:r>
              <a:rPr lang="de-DE" sz="2000" b="1" dirty="0" smtClean="0"/>
              <a:t>1. Juli 1867 </a:t>
            </a:r>
            <a:r>
              <a:rPr lang="de-DE" sz="2000" dirty="0" smtClean="0"/>
              <a:t>zum </a:t>
            </a:r>
            <a:r>
              <a:rPr lang="de-DE" sz="2000" b="1" dirty="0" smtClean="0"/>
              <a:t>ersten deutschen Bundesstaat</a:t>
            </a:r>
            <a:r>
              <a:rPr lang="de-DE" sz="2000" dirty="0" smtClean="0"/>
              <a:t>.</a:t>
            </a:r>
            <a:endParaRPr lang="hu-HU" sz="2000" dirty="0" smtClean="0"/>
          </a:p>
          <a:p>
            <a:pPr marL="0" indent="0">
              <a:buNone/>
            </a:pPr>
            <a:r>
              <a:rPr lang="hu-HU" sz="2000" dirty="0" smtClean="0"/>
              <a:t>Nach </a:t>
            </a:r>
            <a:r>
              <a:rPr lang="hu-HU" sz="2000" dirty="0" err="1" smtClean="0"/>
              <a:t>dem</a:t>
            </a:r>
            <a:r>
              <a:rPr lang="hu-HU" sz="2000" dirty="0" smtClean="0"/>
              <a:t> </a:t>
            </a:r>
            <a:r>
              <a:rPr lang="hu-HU" sz="2000" b="1" dirty="0" smtClean="0"/>
              <a:t>Deutsch-</a:t>
            </a:r>
            <a:r>
              <a:rPr lang="hu-HU" sz="2000" b="1" dirty="0" err="1" smtClean="0"/>
              <a:t>Französischen</a:t>
            </a:r>
            <a:r>
              <a:rPr lang="hu-HU" sz="2000" b="1" dirty="0" smtClean="0"/>
              <a:t> </a:t>
            </a:r>
            <a:r>
              <a:rPr lang="hu-HU" sz="2000" b="1" dirty="0" err="1" smtClean="0"/>
              <a:t>Krieg</a:t>
            </a:r>
            <a:r>
              <a:rPr lang="hu-HU" sz="2000" b="1" dirty="0" smtClean="0"/>
              <a:t> </a:t>
            </a:r>
            <a:r>
              <a:rPr lang="hu-HU" sz="2000" dirty="0" smtClean="0"/>
              <a:t>(1870-1871), der mit </a:t>
            </a:r>
            <a:r>
              <a:rPr lang="hu-HU" sz="2000" dirty="0" err="1" smtClean="0"/>
              <a:t>Frankreichs</a:t>
            </a:r>
            <a:r>
              <a:rPr lang="hu-HU" sz="2000" dirty="0" smtClean="0"/>
              <a:t> </a:t>
            </a:r>
            <a:r>
              <a:rPr lang="hu-HU" sz="2000" dirty="0" err="1" smtClean="0"/>
              <a:t>Niederlage</a:t>
            </a:r>
            <a:r>
              <a:rPr lang="hu-HU" sz="2000" dirty="0" smtClean="0"/>
              <a:t> </a:t>
            </a:r>
            <a:r>
              <a:rPr lang="hu-HU" sz="2000" dirty="0" err="1" smtClean="0"/>
              <a:t>endete</a:t>
            </a:r>
            <a:r>
              <a:rPr lang="hu-HU" sz="2000" dirty="0" smtClean="0"/>
              <a:t>, </a:t>
            </a:r>
            <a:r>
              <a:rPr lang="hu-HU" sz="2000" dirty="0" err="1" smtClean="0"/>
              <a:t>u.a</a:t>
            </a:r>
            <a:r>
              <a:rPr lang="hu-HU" sz="2000" dirty="0" smtClean="0"/>
              <a:t>. </a:t>
            </a:r>
            <a:r>
              <a:rPr lang="hu-HU" sz="2000" dirty="0" err="1" smtClean="0"/>
              <a:t>weil</a:t>
            </a:r>
            <a:r>
              <a:rPr lang="hu-HU" sz="2000" dirty="0" smtClean="0"/>
              <a:t> </a:t>
            </a:r>
            <a:r>
              <a:rPr lang="hu-HU" sz="2000" dirty="0" err="1" smtClean="0"/>
              <a:t>auch</a:t>
            </a:r>
            <a:r>
              <a:rPr lang="hu-HU" sz="2000" dirty="0" smtClean="0"/>
              <a:t> die </a:t>
            </a:r>
            <a:r>
              <a:rPr lang="hu-HU" sz="2000" dirty="0" err="1" smtClean="0"/>
              <a:t>süddeutschen</a:t>
            </a:r>
            <a:r>
              <a:rPr lang="hu-HU" sz="2000" dirty="0" smtClean="0"/>
              <a:t> </a:t>
            </a:r>
            <a:r>
              <a:rPr lang="hu-HU" sz="2000" dirty="0" err="1" smtClean="0"/>
              <a:t>Staaten</a:t>
            </a:r>
            <a:r>
              <a:rPr lang="hu-HU" sz="2000" dirty="0" smtClean="0"/>
              <a:t> </a:t>
            </a:r>
            <a:r>
              <a:rPr lang="hu-HU" sz="2000" dirty="0" err="1" smtClean="0"/>
              <a:t>wegen</a:t>
            </a:r>
            <a:r>
              <a:rPr lang="hu-HU" sz="2000" dirty="0" smtClean="0"/>
              <a:t> der </a:t>
            </a:r>
            <a:r>
              <a:rPr lang="hu-HU" sz="2000" dirty="0" err="1" smtClean="0"/>
              <a:t>Schutz-und</a:t>
            </a:r>
            <a:r>
              <a:rPr lang="hu-HU" sz="2000" dirty="0" smtClean="0"/>
              <a:t> </a:t>
            </a:r>
            <a:r>
              <a:rPr lang="hu-HU" sz="2000" dirty="0" err="1" smtClean="0"/>
              <a:t>Trutzbündnisse</a:t>
            </a:r>
            <a:r>
              <a:rPr lang="hu-HU" sz="2000" dirty="0" smtClean="0"/>
              <a:t> mit </a:t>
            </a:r>
            <a:r>
              <a:rPr lang="hu-HU" sz="2000" dirty="0" err="1" smtClean="0"/>
              <a:t>Preußen</a:t>
            </a:r>
            <a:r>
              <a:rPr lang="hu-HU" sz="2000" dirty="0" smtClean="0"/>
              <a:t> </a:t>
            </a:r>
            <a:r>
              <a:rPr lang="hu-HU" sz="2000" dirty="0" err="1" smtClean="0"/>
              <a:t>nicht</a:t>
            </a:r>
            <a:r>
              <a:rPr lang="hu-HU" sz="2000" dirty="0" smtClean="0"/>
              <a:t> den </a:t>
            </a:r>
            <a:r>
              <a:rPr lang="hu-HU" sz="2000" dirty="0" err="1" smtClean="0"/>
              <a:t>französischen</a:t>
            </a:r>
            <a:r>
              <a:rPr lang="hu-HU" sz="2000" dirty="0" smtClean="0"/>
              <a:t> Kaiser </a:t>
            </a:r>
            <a:r>
              <a:rPr lang="hu-HU" sz="2000" dirty="0" err="1" smtClean="0"/>
              <a:t>Napoléon</a:t>
            </a:r>
            <a:r>
              <a:rPr lang="hu-HU" sz="2000" dirty="0" smtClean="0"/>
              <a:t> III., </a:t>
            </a:r>
            <a:r>
              <a:rPr lang="hu-HU" sz="2000" dirty="0" err="1" smtClean="0"/>
              <a:t>sondern</a:t>
            </a:r>
            <a:r>
              <a:rPr lang="hu-HU" sz="2000" dirty="0" smtClean="0"/>
              <a:t> </a:t>
            </a:r>
            <a:r>
              <a:rPr lang="hu-HU" sz="2000" dirty="0" err="1" smtClean="0"/>
              <a:t>Preußen</a:t>
            </a:r>
            <a:r>
              <a:rPr lang="hu-HU" sz="2000" dirty="0" smtClean="0"/>
              <a:t> </a:t>
            </a:r>
            <a:r>
              <a:rPr lang="hu-HU" sz="2000" dirty="0" err="1" smtClean="0"/>
              <a:t>unterstützten</a:t>
            </a:r>
            <a:r>
              <a:rPr lang="hu-HU" sz="2000" dirty="0" smtClean="0"/>
              <a:t>, </a:t>
            </a:r>
            <a:r>
              <a:rPr lang="hu-HU" sz="2000" dirty="0" err="1" smtClean="0"/>
              <a:t>konnte</a:t>
            </a:r>
            <a:r>
              <a:rPr lang="hu-HU" sz="2000" dirty="0" smtClean="0"/>
              <a:t> </a:t>
            </a:r>
            <a:r>
              <a:rPr lang="hu-HU" sz="2000" dirty="0" err="1" smtClean="0"/>
              <a:t>das</a:t>
            </a:r>
            <a:r>
              <a:rPr lang="hu-HU" sz="2000" dirty="0" smtClean="0"/>
              <a:t> (II.) </a:t>
            </a:r>
            <a:r>
              <a:rPr lang="hu-HU" sz="2000" b="1" dirty="0" smtClean="0"/>
              <a:t>Deutsche </a:t>
            </a:r>
            <a:r>
              <a:rPr lang="hu-HU" sz="2000" b="1" dirty="0" err="1" smtClean="0"/>
              <a:t>Kaiserreich</a:t>
            </a:r>
            <a:r>
              <a:rPr lang="hu-HU" sz="2000" b="1" dirty="0" smtClean="0"/>
              <a:t> (1871-1918) </a:t>
            </a:r>
            <a:r>
              <a:rPr lang="hu-HU" sz="2000" dirty="0" err="1" smtClean="0"/>
              <a:t>im</a:t>
            </a:r>
            <a:r>
              <a:rPr lang="hu-HU" sz="2000" dirty="0" smtClean="0"/>
              <a:t> </a:t>
            </a:r>
            <a:r>
              <a:rPr lang="hu-HU" sz="2000" dirty="0" err="1" smtClean="0"/>
              <a:t>Sinne</a:t>
            </a:r>
            <a:r>
              <a:rPr lang="hu-HU" sz="2000" dirty="0" smtClean="0"/>
              <a:t> der </a:t>
            </a:r>
            <a:r>
              <a:rPr lang="hu-HU" sz="2000" b="1" dirty="0" err="1" smtClean="0"/>
              <a:t>kleindeutschen</a:t>
            </a:r>
            <a:r>
              <a:rPr lang="hu-HU" sz="2000" b="1" dirty="0" smtClean="0"/>
              <a:t> </a:t>
            </a:r>
            <a:r>
              <a:rPr lang="hu-HU" sz="2000" b="1" dirty="0" err="1" smtClean="0"/>
              <a:t>Lösung</a:t>
            </a:r>
            <a:r>
              <a:rPr lang="hu-HU" sz="2000" dirty="0" smtClean="0"/>
              <a:t>, </a:t>
            </a:r>
            <a:r>
              <a:rPr lang="hu-HU" sz="2000" dirty="0" err="1" smtClean="0"/>
              <a:t>also</a:t>
            </a:r>
            <a:r>
              <a:rPr lang="hu-HU" sz="2000" dirty="0" smtClean="0"/>
              <a:t> mit </a:t>
            </a:r>
            <a:r>
              <a:rPr lang="hu-HU" sz="2000" dirty="0" err="1" smtClean="0"/>
              <a:t>Ausschluss</a:t>
            </a:r>
            <a:r>
              <a:rPr lang="hu-HU" sz="2000" dirty="0" smtClean="0"/>
              <a:t> </a:t>
            </a:r>
            <a:r>
              <a:rPr lang="hu-HU" sz="2000" dirty="0" err="1" smtClean="0"/>
              <a:t>Österreichs</a:t>
            </a:r>
            <a:r>
              <a:rPr lang="hu-HU" sz="2000" dirty="0" smtClean="0"/>
              <a:t>, </a:t>
            </a:r>
            <a:r>
              <a:rPr lang="hu-HU" sz="2000" dirty="0" err="1" smtClean="0"/>
              <a:t>gegründet</a:t>
            </a:r>
            <a:r>
              <a:rPr lang="hu-HU" sz="2000" dirty="0" smtClean="0"/>
              <a:t> </a:t>
            </a:r>
            <a:r>
              <a:rPr lang="hu-HU" sz="2000" dirty="0" err="1" smtClean="0"/>
              <a:t>werden</a:t>
            </a:r>
            <a:r>
              <a:rPr lang="hu-HU" sz="2000" dirty="0" smtClean="0"/>
              <a:t>. </a:t>
            </a:r>
            <a:r>
              <a:rPr lang="hu-HU" sz="2000" dirty="0" err="1" smtClean="0"/>
              <a:t>Das</a:t>
            </a:r>
            <a:r>
              <a:rPr lang="hu-HU" sz="2000" dirty="0" smtClean="0"/>
              <a:t> </a:t>
            </a:r>
            <a:r>
              <a:rPr lang="hu-HU" sz="2000" dirty="0" err="1" smtClean="0"/>
              <a:t>erste</a:t>
            </a:r>
            <a:r>
              <a:rPr lang="hu-HU" sz="2000" dirty="0" smtClean="0"/>
              <a:t> </a:t>
            </a:r>
            <a:r>
              <a:rPr lang="hu-HU" sz="2000" dirty="0" err="1" smtClean="0"/>
              <a:t>Staatsoberhaupt</a:t>
            </a:r>
            <a:r>
              <a:rPr lang="hu-HU" sz="2000" dirty="0" smtClean="0"/>
              <a:t> </a:t>
            </a:r>
            <a:r>
              <a:rPr lang="hu-HU" sz="2000" dirty="0" err="1" smtClean="0"/>
              <a:t>war</a:t>
            </a:r>
            <a:r>
              <a:rPr lang="hu-HU" sz="2000" dirty="0" smtClean="0"/>
              <a:t> </a:t>
            </a:r>
            <a:r>
              <a:rPr lang="hu-HU" sz="2000" b="1" dirty="0" smtClean="0"/>
              <a:t>Wilhelm I.</a:t>
            </a:r>
            <a:r>
              <a:rPr lang="hu-HU" sz="2000" dirty="0" smtClean="0"/>
              <a:t>, </a:t>
            </a:r>
            <a:r>
              <a:rPr lang="hu-HU" sz="2000" dirty="0" err="1" smtClean="0"/>
              <a:t>deutscher</a:t>
            </a:r>
            <a:r>
              <a:rPr lang="hu-HU" sz="2000" dirty="0" smtClean="0"/>
              <a:t> Kaiser, König von </a:t>
            </a:r>
            <a:r>
              <a:rPr lang="hu-HU" sz="2000" dirty="0" err="1" smtClean="0"/>
              <a:t>Preußen</a:t>
            </a:r>
            <a:r>
              <a:rPr lang="hu-HU" sz="2000" dirty="0" smtClean="0"/>
              <a:t> (</a:t>
            </a:r>
            <a:r>
              <a:rPr lang="hu-HU" sz="2000" dirty="0" err="1" smtClean="0"/>
              <a:t>Hohenzollern-Dynastie</a:t>
            </a:r>
            <a:r>
              <a:rPr lang="hu-HU" sz="2000" dirty="0" smtClean="0"/>
              <a:t>), der</a:t>
            </a:r>
            <a:r>
              <a:rPr lang="hu-HU" sz="2000" b="1" dirty="0" smtClean="0"/>
              <a:t> </a:t>
            </a:r>
            <a:r>
              <a:rPr lang="hu-HU" sz="2000" dirty="0" err="1" smtClean="0"/>
              <a:t>Reichskanzler</a:t>
            </a:r>
            <a:r>
              <a:rPr lang="hu-HU" sz="2000" dirty="0" smtClean="0"/>
              <a:t> Fürst </a:t>
            </a:r>
            <a:r>
              <a:rPr lang="hu-HU" sz="2000" b="1" dirty="0" smtClean="0"/>
              <a:t>Otto von Bismarck</a:t>
            </a:r>
            <a:r>
              <a:rPr lang="hu-HU" sz="2000" dirty="0" smtClean="0"/>
              <a:t>.</a:t>
            </a:r>
          </a:p>
          <a:p>
            <a:pPr marL="0" indent="0" algn="ctr">
              <a:buNone/>
            </a:pPr>
            <a:r>
              <a:rPr lang="hu-HU" sz="2000" b="1" dirty="0" err="1" smtClean="0"/>
              <a:t>Infolge</a:t>
            </a:r>
            <a:r>
              <a:rPr lang="hu-HU" sz="2000" b="1" dirty="0" smtClean="0"/>
              <a:t> der </a:t>
            </a:r>
            <a:r>
              <a:rPr lang="hu-HU" sz="2000" b="1" dirty="0" err="1" smtClean="0"/>
              <a:t>Hochindustrialisierung</a:t>
            </a:r>
            <a:r>
              <a:rPr lang="hu-HU" sz="2000" b="1" dirty="0" smtClean="0"/>
              <a:t> </a:t>
            </a:r>
            <a:r>
              <a:rPr lang="hu-HU" sz="2000" b="1" dirty="0" err="1" smtClean="0"/>
              <a:t>entwickelte</a:t>
            </a:r>
            <a:r>
              <a:rPr lang="hu-HU" sz="2000" b="1" dirty="0" smtClean="0"/>
              <a:t> </a:t>
            </a:r>
            <a:r>
              <a:rPr lang="hu-HU" sz="2000" b="1" dirty="0" err="1" smtClean="0"/>
              <a:t>sich</a:t>
            </a:r>
            <a:r>
              <a:rPr lang="hu-HU" sz="2000" b="1" dirty="0" smtClean="0"/>
              <a:t> </a:t>
            </a:r>
            <a:r>
              <a:rPr lang="hu-HU" sz="2000" b="1" dirty="0" err="1" smtClean="0"/>
              <a:t>das</a:t>
            </a:r>
            <a:r>
              <a:rPr lang="hu-HU" sz="2000" b="1" dirty="0" smtClean="0"/>
              <a:t> Deutsche Reich </a:t>
            </a:r>
            <a:r>
              <a:rPr lang="hu-HU" sz="2000" b="1" dirty="0" err="1" smtClean="0"/>
              <a:t>bis</a:t>
            </a:r>
            <a:r>
              <a:rPr lang="hu-HU" sz="2000" b="1" dirty="0" smtClean="0"/>
              <a:t> </a:t>
            </a:r>
            <a:r>
              <a:rPr lang="hu-HU" sz="2000" b="1" dirty="0" err="1" smtClean="0"/>
              <a:t>Ende</a:t>
            </a:r>
            <a:r>
              <a:rPr lang="hu-HU" sz="2000" b="1" dirty="0" smtClean="0"/>
              <a:t> des 19. </a:t>
            </a:r>
            <a:r>
              <a:rPr lang="hu-HU" sz="2000" b="1" dirty="0" err="1" smtClean="0"/>
              <a:t>Jahrhunderts</a:t>
            </a:r>
            <a:r>
              <a:rPr lang="hu-HU" sz="2000" b="1" dirty="0" smtClean="0"/>
              <a:t> </a:t>
            </a:r>
            <a:r>
              <a:rPr lang="hu-HU" sz="2000" b="1" dirty="0" err="1" smtClean="0"/>
              <a:t>vom</a:t>
            </a:r>
            <a:r>
              <a:rPr lang="hu-HU" sz="2000" b="1" dirty="0" smtClean="0"/>
              <a:t> </a:t>
            </a:r>
            <a:r>
              <a:rPr lang="hu-HU" sz="2000" b="1" dirty="0" err="1" smtClean="0"/>
              <a:t>Agrar-</a:t>
            </a:r>
            <a:r>
              <a:rPr lang="hu-HU" sz="2000" b="1" dirty="0" smtClean="0"/>
              <a:t> </a:t>
            </a:r>
            <a:r>
              <a:rPr lang="hu-HU" sz="2000" b="1" dirty="0" err="1" smtClean="0"/>
              <a:t>zum</a:t>
            </a:r>
            <a:r>
              <a:rPr lang="hu-HU" sz="2000" b="1" dirty="0" smtClean="0"/>
              <a:t> </a:t>
            </a:r>
            <a:r>
              <a:rPr lang="hu-HU" sz="2000" b="1" dirty="0" err="1" smtClean="0"/>
              <a:t>Industrieland</a:t>
            </a:r>
            <a:r>
              <a:rPr lang="hu-HU" sz="2000" b="1" dirty="0" smtClean="0"/>
              <a:t> und </a:t>
            </a:r>
            <a:r>
              <a:rPr lang="hu-HU" sz="2000" b="1" dirty="0" err="1" smtClean="0"/>
              <a:t>wurde</a:t>
            </a:r>
            <a:r>
              <a:rPr lang="hu-HU" sz="2000" b="1" dirty="0" smtClean="0"/>
              <a:t> </a:t>
            </a:r>
            <a:r>
              <a:rPr lang="hu-HU" sz="2000" b="1" dirty="0" err="1" smtClean="0"/>
              <a:t>zu</a:t>
            </a:r>
            <a:r>
              <a:rPr lang="hu-HU" sz="2000" b="1" dirty="0" smtClean="0"/>
              <a:t> </a:t>
            </a:r>
            <a:r>
              <a:rPr lang="hu-HU" sz="2000" b="1" dirty="0" err="1" smtClean="0"/>
              <a:t>einer</a:t>
            </a:r>
            <a:r>
              <a:rPr lang="hu-HU" sz="2000" b="1" dirty="0" smtClean="0"/>
              <a:t> der </a:t>
            </a:r>
            <a:r>
              <a:rPr lang="hu-HU" sz="2000" b="1" dirty="0" err="1" smtClean="0"/>
              <a:t>führenden</a:t>
            </a:r>
            <a:r>
              <a:rPr lang="hu-HU" sz="2000" b="1" dirty="0" smtClean="0"/>
              <a:t> </a:t>
            </a:r>
            <a:r>
              <a:rPr lang="hu-HU" sz="2000" b="1" dirty="0" err="1" smtClean="0"/>
              <a:t>wirtschaftlichen</a:t>
            </a:r>
            <a:r>
              <a:rPr lang="hu-HU" sz="2000" b="1" dirty="0" smtClean="0"/>
              <a:t>, </a:t>
            </a:r>
            <a:r>
              <a:rPr lang="hu-HU" sz="2000" b="1" dirty="0" err="1" smtClean="0"/>
              <a:t>politischen</a:t>
            </a:r>
            <a:r>
              <a:rPr lang="hu-HU" sz="2000" b="1" dirty="0" smtClean="0"/>
              <a:t> und </a:t>
            </a:r>
            <a:r>
              <a:rPr lang="hu-HU" sz="2000" b="1" dirty="0" err="1" smtClean="0"/>
              <a:t>militärischen</a:t>
            </a:r>
            <a:r>
              <a:rPr lang="hu-HU" sz="2000" b="1" dirty="0" smtClean="0"/>
              <a:t> </a:t>
            </a:r>
            <a:r>
              <a:rPr lang="hu-HU" sz="2000" b="1" dirty="0" err="1" smtClean="0"/>
              <a:t>Macht</a:t>
            </a:r>
            <a:r>
              <a:rPr lang="hu-HU" sz="2000" b="1" dirty="0" smtClean="0"/>
              <a:t> des </a:t>
            </a:r>
            <a:r>
              <a:rPr lang="hu-HU" sz="2000" b="1" dirty="0" err="1" smtClean="0"/>
              <a:t>Kontinents</a:t>
            </a:r>
            <a:r>
              <a:rPr lang="hu-HU" sz="2000" b="1" dirty="0" smtClean="0"/>
              <a:t>.</a:t>
            </a:r>
            <a:endParaRPr lang="hu-HU" sz="2000" b="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126456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1333" y="960347"/>
            <a:ext cx="10515600" cy="1325563"/>
          </a:xfrm>
        </p:spPr>
        <p:txBody>
          <a:bodyPr/>
          <a:lstStyle/>
          <a:p>
            <a:pPr algn="ctr"/>
            <a:r>
              <a:rPr lang="hu-HU" b="1" dirty="0" smtClean="0"/>
              <a:t>Der </a:t>
            </a:r>
            <a:r>
              <a:rPr lang="hu-HU" b="1" dirty="0" err="1" smtClean="0"/>
              <a:t>Norddeutsche</a:t>
            </a:r>
            <a:r>
              <a:rPr lang="hu-HU" b="1" dirty="0" smtClean="0"/>
              <a:t> </a:t>
            </a:r>
            <a:r>
              <a:rPr lang="hu-HU" b="1" dirty="0" err="1" smtClean="0"/>
              <a:t>Bund</a:t>
            </a:r>
            <a:r>
              <a:rPr lang="hu-HU" b="1" dirty="0" smtClean="0"/>
              <a:t> in </a:t>
            </a:r>
            <a:r>
              <a:rPr lang="hu-HU" b="1" dirty="0" err="1" smtClean="0"/>
              <a:t>Europa</a:t>
            </a:r>
            <a:endParaRPr lang="hu-HU" b="1" dirty="0"/>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7703" y="2285910"/>
            <a:ext cx="6614860" cy="4351338"/>
          </a:xfrm>
        </p:spPr>
      </p:pic>
      <p:pic>
        <p:nvPicPr>
          <p:cNvPr id="5" name="Kép 4"/>
          <p:cNvPicPr>
            <a:picLocks noChangeAspect="1"/>
          </p:cNvPicPr>
          <p:nvPr/>
        </p:nvPicPr>
        <p:blipFill>
          <a:blip r:embed="rId3"/>
          <a:stretch>
            <a:fillRect/>
          </a:stretch>
        </p:blipFill>
        <p:spPr>
          <a:xfrm>
            <a:off x="423376" y="2285119"/>
            <a:ext cx="4694327" cy="4352921"/>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026148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3695" y="882710"/>
            <a:ext cx="10515600" cy="1325563"/>
          </a:xfrm>
        </p:spPr>
        <p:txBody>
          <a:bodyPr>
            <a:normAutofit/>
          </a:bodyPr>
          <a:lstStyle/>
          <a:p>
            <a:pPr algn="ctr"/>
            <a:r>
              <a:rPr lang="hu-HU" sz="3600" b="1" dirty="0" smtClean="0"/>
              <a:t>Das Deutsche Reich von 1871 </a:t>
            </a:r>
            <a:r>
              <a:rPr lang="hu-HU" sz="3600" b="1" dirty="0" err="1" smtClean="0"/>
              <a:t>bis</a:t>
            </a:r>
            <a:r>
              <a:rPr lang="hu-HU" sz="3600" b="1" dirty="0" smtClean="0"/>
              <a:t> </a:t>
            </a:r>
            <a:r>
              <a:rPr lang="hu-HU" sz="3600" b="1" dirty="0" err="1" smtClean="0"/>
              <a:t>zum</a:t>
            </a:r>
            <a:r>
              <a:rPr lang="hu-HU" sz="3600" b="1" dirty="0" smtClean="0"/>
              <a:t> </a:t>
            </a:r>
            <a:r>
              <a:rPr lang="hu-HU" sz="3600" b="1" dirty="0" err="1" smtClean="0"/>
              <a:t>Ersten</a:t>
            </a:r>
            <a:r>
              <a:rPr lang="hu-HU" sz="3600" b="1" dirty="0" smtClean="0"/>
              <a:t> </a:t>
            </a:r>
            <a:r>
              <a:rPr lang="hu-HU" sz="3600" b="1" dirty="0" err="1" smtClean="0"/>
              <a:t>Weltkrieg</a:t>
            </a:r>
            <a:endParaRPr lang="hu-HU" sz="3600" b="1" dirty="0"/>
          </a:p>
        </p:txBody>
      </p:sp>
      <p:pic>
        <p:nvPicPr>
          <p:cNvPr id="6" name="Tartalom hely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7715" y="1795708"/>
            <a:ext cx="5280844" cy="4881587"/>
          </a:xfrm>
        </p:spPr>
      </p:pic>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452146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0562" y="1046162"/>
            <a:ext cx="10515600" cy="1325563"/>
          </a:xfrm>
        </p:spPr>
        <p:txBody>
          <a:bodyPr/>
          <a:lstStyle/>
          <a:p>
            <a:pPr algn="ctr"/>
            <a:r>
              <a:rPr lang="hu-HU" b="1" dirty="0" err="1" smtClean="0"/>
              <a:t>Realismus</a:t>
            </a:r>
            <a:r>
              <a:rPr lang="hu-HU" b="1" dirty="0" smtClean="0"/>
              <a:t> </a:t>
            </a:r>
            <a:r>
              <a:rPr lang="hu-HU" b="1" dirty="0" err="1" smtClean="0"/>
              <a:t>als</a:t>
            </a:r>
            <a:r>
              <a:rPr lang="hu-HU" b="1" dirty="0" smtClean="0"/>
              <a:t> </a:t>
            </a:r>
            <a:r>
              <a:rPr lang="hu-HU" b="1" dirty="0" err="1" smtClean="0"/>
              <a:t>Programm</a:t>
            </a:r>
            <a:endParaRPr lang="hu-HU" b="1" dirty="0"/>
          </a:p>
        </p:txBody>
      </p:sp>
      <p:sp>
        <p:nvSpPr>
          <p:cNvPr id="3" name="Tartalom helye 2"/>
          <p:cNvSpPr>
            <a:spLocks noGrp="1"/>
          </p:cNvSpPr>
          <p:nvPr>
            <p:ph idx="1"/>
          </p:nvPr>
        </p:nvSpPr>
        <p:spPr>
          <a:xfrm>
            <a:off x="760562" y="2506662"/>
            <a:ext cx="10515600" cy="4351338"/>
          </a:xfrm>
        </p:spPr>
        <p:txBody>
          <a:bodyPr>
            <a:noAutofit/>
          </a:bodyPr>
          <a:lstStyle/>
          <a:p>
            <a:r>
              <a:rPr lang="de-DE" sz="2400" dirty="0"/>
              <a:t>Eine Reihe von Zeitschriften bot nach 1848 das Forum einer intensiven Debatte um ein realistisches Programm für die Literatur (</a:t>
            </a:r>
            <a:r>
              <a:rPr lang="de-DE" sz="2400" i="1" dirty="0"/>
              <a:t>Blätter für literarische Unterhaltung</a:t>
            </a:r>
            <a:r>
              <a:rPr lang="de-DE" sz="2400" dirty="0"/>
              <a:t>, </a:t>
            </a:r>
            <a:r>
              <a:rPr lang="de-DE" sz="2400" dirty="0" smtClean="0"/>
              <a:t>1828–98</a:t>
            </a:r>
            <a:r>
              <a:rPr lang="de-DE" sz="2400" dirty="0"/>
              <a:t>, das </a:t>
            </a:r>
            <a:r>
              <a:rPr lang="de-DE" sz="2400" i="1" dirty="0"/>
              <a:t>Deutsche Museum</a:t>
            </a:r>
            <a:r>
              <a:rPr lang="de-DE" sz="2400" dirty="0"/>
              <a:t>, </a:t>
            </a:r>
            <a:r>
              <a:rPr lang="de-DE" sz="2400" dirty="0" smtClean="0"/>
              <a:t>1851–67</a:t>
            </a:r>
            <a:r>
              <a:rPr lang="de-DE" sz="2400" dirty="0"/>
              <a:t>, </a:t>
            </a:r>
            <a:r>
              <a:rPr lang="de-DE" sz="2400" i="1" dirty="0"/>
              <a:t>Die Grenzboten</a:t>
            </a:r>
            <a:r>
              <a:rPr lang="de-DE" sz="2400" dirty="0"/>
              <a:t>, </a:t>
            </a:r>
            <a:r>
              <a:rPr lang="de-DE" sz="2400" dirty="0" smtClean="0"/>
              <a:t>1842–1922</a:t>
            </a:r>
            <a:r>
              <a:rPr lang="de-DE" sz="2400" dirty="0"/>
              <a:t>). </a:t>
            </a:r>
            <a:r>
              <a:rPr lang="de-DE" sz="2400" u="sng" dirty="0"/>
              <a:t>Friedrich Theodor von </a:t>
            </a:r>
            <a:r>
              <a:rPr lang="de-DE" sz="2400" u="sng" dirty="0" err="1"/>
              <a:t>Vischer</a:t>
            </a:r>
            <a:r>
              <a:rPr lang="de-DE" sz="2400" u="sng" dirty="0"/>
              <a:t> </a:t>
            </a:r>
            <a:r>
              <a:rPr lang="de-DE" sz="2400" dirty="0"/>
              <a:t>erklärte das </a:t>
            </a:r>
            <a:r>
              <a:rPr lang="de-DE" sz="2400" dirty="0" smtClean="0"/>
              <a:t>„</a:t>
            </a:r>
            <a:r>
              <a:rPr lang="de-DE" sz="2400" b="1" dirty="0" smtClean="0"/>
              <a:t>Wirkliche in seiner festen Ordnung, in klarem, gesetzmäßigem Verlaufe“</a:t>
            </a:r>
            <a:r>
              <a:rPr lang="de-DE" sz="2400" dirty="0" smtClean="0"/>
              <a:t> </a:t>
            </a:r>
            <a:r>
              <a:rPr lang="de-DE" sz="2400" dirty="0"/>
              <a:t>zum wichtigsten </a:t>
            </a:r>
            <a:r>
              <a:rPr lang="de-DE" sz="2400" dirty="0" smtClean="0"/>
              <a:t>Gegenstand </a:t>
            </a:r>
            <a:r>
              <a:rPr lang="de-DE" sz="2400" dirty="0"/>
              <a:t>der Literatur. Das Leben gilt mehr als die Kunst, die Sache mehr als die Person, die sittliche Kraft mehr als die schöne </a:t>
            </a:r>
            <a:r>
              <a:rPr lang="de-DE" sz="2400" dirty="0" smtClean="0"/>
              <a:t>Erscheinung</a:t>
            </a:r>
            <a:r>
              <a:rPr lang="hu-HU" sz="2400" dirty="0"/>
              <a:t>.</a:t>
            </a:r>
            <a:r>
              <a:rPr lang="de-DE" sz="2400" dirty="0"/>
              <a:t> </a:t>
            </a:r>
            <a:endParaRPr lang="hu-HU" sz="2400" dirty="0"/>
          </a:p>
          <a:p>
            <a:r>
              <a:rPr lang="de-DE" sz="2400" dirty="0"/>
              <a:t>In der literarischen Gattungsdebatte antwortet </a:t>
            </a:r>
            <a:r>
              <a:rPr lang="de-DE" sz="2400" u="sng" dirty="0"/>
              <a:t>Theodor Fontane</a:t>
            </a:r>
            <a:r>
              <a:rPr lang="de-DE" sz="2400" dirty="0"/>
              <a:t> auf die Frage </a:t>
            </a:r>
            <a:r>
              <a:rPr lang="de-DE" sz="2400" i="1" dirty="0"/>
              <a:t>Was soll ein Roman?</a:t>
            </a:r>
            <a:r>
              <a:rPr lang="de-DE" sz="2400" dirty="0"/>
              <a:t>: „</a:t>
            </a:r>
            <a:r>
              <a:rPr lang="de-DE" sz="2400" b="1" i="1" dirty="0"/>
              <a:t>Er soll uns, unter Vermeidung alles Übertriebenen und </a:t>
            </a:r>
            <a:r>
              <a:rPr lang="de-DE" sz="2400" b="1" i="1" dirty="0" err="1"/>
              <a:t>Häßlichen</a:t>
            </a:r>
            <a:r>
              <a:rPr lang="de-DE" sz="2400" b="1" i="1" dirty="0"/>
              <a:t>, eine Geschichte erzählen, an die wir glauben </a:t>
            </a:r>
            <a:r>
              <a:rPr lang="de-DE" sz="2400" b="1" i="1" dirty="0" smtClean="0"/>
              <a:t>[…] </a:t>
            </a:r>
            <a:r>
              <a:rPr lang="de-DE" sz="2400" b="1" i="1" dirty="0"/>
              <a:t>er soll uns eine Welt der Fiktion auf Augenblicke als eine Welt der Wirklichkeit erscheinen“ </a:t>
            </a:r>
            <a:r>
              <a:rPr lang="de-DE" sz="2400" dirty="0"/>
              <a:t>lassen. </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062450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826" y="1322657"/>
            <a:ext cx="10515600" cy="1325563"/>
          </a:xfrm>
        </p:spPr>
        <p:txBody>
          <a:bodyPr/>
          <a:lstStyle/>
          <a:p>
            <a:pPr algn="ctr"/>
            <a:r>
              <a:rPr lang="hu-HU" b="1" dirty="0" err="1" smtClean="0"/>
              <a:t>Roman</a:t>
            </a:r>
            <a:r>
              <a:rPr lang="hu-HU" b="1" dirty="0" smtClean="0"/>
              <a:t> und </a:t>
            </a:r>
            <a:r>
              <a:rPr lang="hu-HU" b="1" dirty="0" err="1" smtClean="0"/>
              <a:t>Romantheorie</a:t>
            </a:r>
            <a:endParaRPr lang="hu-HU" b="1" dirty="0"/>
          </a:p>
        </p:txBody>
      </p:sp>
      <p:sp>
        <p:nvSpPr>
          <p:cNvPr id="3" name="Tartalom helye 2"/>
          <p:cNvSpPr>
            <a:spLocks noGrp="1"/>
          </p:cNvSpPr>
          <p:nvPr>
            <p:ph idx="1"/>
          </p:nvPr>
        </p:nvSpPr>
        <p:spPr>
          <a:xfrm>
            <a:off x="846826" y="2783157"/>
            <a:ext cx="10515600" cy="4351338"/>
          </a:xfrm>
        </p:spPr>
        <p:txBody>
          <a:bodyPr>
            <a:normAutofit/>
          </a:bodyPr>
          <a:lstStyle/>
          <a:p>
            <a:pPr>
              <a:lnSpc>
                <a:spcPct val="100000"/>
              </a:lnSpc>
            </a:pPr>
            <a:r>
              <a:rPr lang="de-DE" sz="2400" u="sng" dirty="0"/>
              <a:t>Friedrich</a:t>
            </a:r>
            <a:r>
              <a:rPr lang="de-DE" sz="2400" b="1" u="sng" dirty="0"/>
              <a:t> </a:t>
            </a:r>
            <a:r>
              <a:rPr lang="de-DE" sz="2400" u="sng" dirty="0"/>
              <a:t>Hegels</a:t>
            </a:r>
            <a:r>
              <a:rPr lang="de-DE" sz="2400" dirty="0"/>
              <a:t> theoretischer Anspruch, der </a:t>
            </a:r>
            <a:r>
              <a:rPr lang="de-DE" sz="2400" b="1" dirty="0"/>
              <a:t>Roman </a:t>
            </a:r>
            <a:r>
              <a:rPr lang="de-DE" sz="2400" dirty="0"/>
              <a:t>sollte in einer bürgerlichen Welt das Heldenepos ablösen, wurde zum praktischen Programm. Dabei wurde vom Jungen Deutschland die Präferenz für die „lebensnahe“ Prosa übernommen. Aber weder diese Prosa, noch die romantische oder der Bildungsroman (eine Bezeichnung des Geisteswissenschaftlers </a:t>
            </a:r>
            <a:r>
              <a:rPr lang="de-DE" sz="2400" u="sng" dirty="0"/>
              <a:t>Wilhelm von Dilthey</a:t>
            </a:r>
            <a:r>
              <a:rPr lang="de-DE" sz="2400" dirty="0"/>
              <a:t>) und der Gesellschaftsroman konnten als Muster für einen neuen bürgerlichen Roman dienen. </a:t>
            </a:r>
            <a:r>
              <a:rPr lang="de-DE" sz="2400" u="sng" dirty="0"/>
              <a:t>Theodor Fontane</a:t>
            </a:r>
            <a:r>
              <a:rPr lang="de-DE" sz="2400" dirty="0"/>
              <a:t> bezeichnete die Engländer </a:t>
            </a:r>
            <a:r>
              <a:rPr lang="de-DE" sz="2400" u="sng" dirty="0"/>
              <a:t>Charles Dickens</a:t>
            </a:r>
            <a:r>
              <a:rPr lang="de-DE" sz="2400" dirty="0"/>
              <a:t> und </a:t>
            </a:r>
            <a:r>
              <a:rPr lang="de-DE" sz="2400" u="sng" dirty="0"/>
              <a:t>William </a:t>
            </a:r>
            <a:r>
              <a:rPr lang="de-DE" sz="2400" u="sng" dirty="0" err="1"/>
              <a:t>Makepeace</a:t>
            </a:r>
            <a:r>
              <a:rPr lang="de-DE" sz="2400" u="sng" dirty="0"/>
              <a:t> Thackeray</a:t>
            </a:r>
            <a:r>
              <a:rPr lang="de-DE" sz="2400" dirty="0"/>
              <a:t> als „vorbildlich“, erkannte Meisterschaft bei ihnen jedoch nur im Blick auf „die treue </a:t>
            </a:r>
            <a:r>
              <a:rPr lang="de-DE" sz="2400" dirty="0" err="1"/>
              <a:t>Abschilderung</a:t>
            </a:r>
            <a:r>
              <a:rPr lang="de-DE" sz="2400" dirty="0"/>
              <a:t> des Lebens“, </a:t>
            </a:r>
            <a:r>
              <a:rPr lang="de-DE" sz="2400" dirty="0" err="1" smtClean="0"/>
              <a:t>vermi</a:t>
            </a:r>
            <a:r>
              <a:rPr lang="hu-HU" sz="2400" dirty="0" err="1" smtClean="0"/>
              <a:t>ss</a:t>
            </a:r>
            <a:r>
              <a:rPr lang="de-DE" sz="2400" dirty="0" err="1" smtClean="0"/>
              <a:t>te</a:t>
            </a:r>
            <a:r>
              <a:rPr lang="de-DE" sz="2400" dirty="0" smtClean="0"/>
              <a:t> </a:t>
            </a:r>
            <a:r>
              <a:rPr lang="de-DE" sz="2400" dirty="0"/>
              <a:t>aber „die ideelle Durchdringung oder die vollendete Form</a:t>
            </a:r>
            <a:r>
              <a:rPr lang="de-DE" sz="2400" dirty="0" smtClean="0"/>
              <a:t>“.</a:t>
            </a:r>
            <a:r>
              <a:rPr lang="hu-HU" sz="2400" dirty="0"/>
              <a:t> </a:t>
            </a:r>
            <a:r>
              <a:rPr lang="hu-HU" sz="1400" dirty="0" smtClean="0"/>
              <a:t>(</a:t>
            </a:r>
            <a:r>
              <a:rPr lang="hu-HU" sz="1400" dirty="0" err="1" smtClean="0"/>
              <a:t>vgl</a:t>
            </a:r>
            <a:r>
              <a:rPr lang="hu-HU" sz="1400" dirty="0" smtClean="0"/>
              <a:t>. </a:t>
            </a:r>
            <a:r>
              <a:rPr lang="hu-HU" sz="1400" dirty="0" err="1" smtClean="0"/>
              <a:t>Schlaglichter</a:t>
            </a:r>
            <a:r>
              <a:rPr lang="hu-HU" sz="1400" dirty="0" smtClean="0"/>
              <a:t>)</a:t>
            </a:r>
            <a:r>
              <a:rPr lang="de-DE" sz="1400" dirty="0" smtClean="0"/>
              <a:t> </a:t>
            </a:r>
            <a:endParaRPr lang="hu-HU" sz="1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897131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0562" y="1486559"/>
            <a:ext cx="10515600" cy="1325563"/>
          </a:xfrm>
        </p:spPr>
        <p:txBody>
          <a:bodyPr/>
          <a:lstStyle/>
          <a:p>
            <a:pPr algn="ctr"/>
            <a:r>
              <a:rPr lang="hu-HU" b="1" dirty="0" smtClean="0"/>
              <a:t>Die </a:t>
            </a:r>
            <a:r>
              <a:rPr lang="hu-HU" b="1" dirty="0" err="1" smtClean="0"/>
              <a:t>Novelle</a:t>
            </a:r>
            <a:endParaRPr lang="hu-HU" b="1" dirty="0"/>
          </a:p>
        </p:txBody>
      </p:sp>
      <p:sp>
        <p:nvSpPr>
          <p:cNvPr id="3" name="Tartalom helye 2"/>
          <p:cNvSpPr>
            <a:spLocks noGrp="1"/>
          </p:cNvSpPr>
          <p:nvPr>
            <p:ph idx="1"/>
          </p:nvPr>
        </p:nvSpPr>
        <p:spPr>
          <a:xfrm>
            <a:off x="760562" y="2947058"/>
            <a:ext cx="10515600" cy="4896451"/>
          </a:xfrm>
        </p:spPr>
        <p:txBody>
          <a:bodyPr>
            <a:normAutofit/>
          </a:bodyPr>
          <a:lstStyle/>
          <a:p>
            <a:pPr>
              <a:lnSpc>
                <a:spcPct val="100000"/>
              </a:lnSpc>
            </a:pPr>
            <a:r>
              <a:rPr lang="de-DE" sz="2400" dirty="0"/>
              <a:t>Neben der heftigen Diskussion um den Roman entfachte sich auch hinsichtlich der prosaischen Kurzform, der </a:t>
            </a:r>
            <a:r>
              <a:rPr lang="de-DE" sz="2400" b="1" dirty="0"/>
              <a:t>Novelle</a:t>
            </a:r>
            <a:r>
              <a:rPr lang="de-DE" sz="2400" dirty="0"/>
              <a:t>, eine ähnliche Debatte, um so mehr, als die </a:t>
            </a:r>
            <a:r>
              <a:rPr lang="hu-HU" sz="2400" dirty="0" err="1" smtClean="0"/>
              <a:t>verbreiteten</a:t>
            </a:r>
            <a:r>
              <a:rPr lang="hu-HU" sz="2400" dirty="0" smtClean="0"/>
              <a:t> </a:t>
            </a:r>
            <a:r>
              <a:rPr lang="de-DE" sz="2400" dirty="0" smtClean="0"/>
              <a:t>Familienzeitschriften </a:t>
            </a:r>
            <a:r>
              <a:rPr lang="de-DE" sz="2400" dirty="0"/>
              <a:t>ihre Hefte füllen </a:t>
            </a:r>
            <a:r>
              <a:rPr lang="de-DE" sz="2400" dirty="0" err="1" smtClean="0"/>
              <a:t>mu</a:t>
            </a:r>
            <a:r>
              <a:rPr lang="hu-HU" sz="2400" dirty="0" err="1" smtClean="0"/>
              <a:t>ss</a:t>
            </a:r>
            <a:r>
              <a:rPr lang="de-DE" sz="2400" dirty="0" err="1" smtClean="0"/>
              <a:t>ten</a:t>
            </a:r>
            <a:r>
              <a:rPr lang="de-DE" sz="2400" dirty="0"/>
              <a:t>, was die Novelle z.T. zu einer „Fabrikware“ oder zum „Deutschen Haustier“ zu degradieren drohte</a:t>
            </a:r>
            <a:r>
              <a:rPr lang="de-DE" sz="2400" dirty="0" smtClean="0"/>
              <a:t>.</a:t>
            </a:r>
            <a:endParaRPr lang="hu-HU" sz="2400" dirty="0" smtClean="0"/>
          </a:p>
          <a:p>
            <a:pPr>
              <a:lnSpc>
                <a:spcPct val="100000"/>
              </a:lnSpc>
            </a:pPr>
            <a:r>
              <a:rPr lang="hu-HU" sz="2400" dirty="0" smtClean="0"/>
              <a:t>Nach </a:t>
            </a:r>
            <a:r>
              <a:rPr lang="hu-HU" sz="2400" b="1" dirty="0" smtClean="0"/>
              <a:t>Theodor </a:t>
            </a:r>
            <a:r>
              <a:rPr lang="hu-HU" sz="2400" b="1" dirty="0" err="1" smtClean="0"/>
              <a:t>Storm</a:t>
            </a:r>
            <a:r>
              <a:rPr lang="hu-HU" sz="2400" b="1" dirty="0" smtClean="0"/>
              <a:t> </a:t>
            </a:r>
            <a:r>
              <a:rPr lang="hu-HU" sz="2400" dirty="0" err="1" smtClean="0"/>
              <a:t>ist</a:t>
            </a:r>
            <a:r>
              <a:rPr lang="hu-HU" sz="2400" dirty="0" smtClean="0"/>
              <a:t> </a:t>
            </a:r>
            <a:r>
              <a:rPr lang="hu-HU" sz="2400" dirty="0" err="1" smtClean="0"/>
              <a:t>die</a:t>
            </a:r>
            <a:r>
              <a:rPr lang="hu-HU" sz="2400" dirty="0" smtClean="0"/>
              <a:t> </a:t>
            </a:r>
            <a:r>
              <a:rPr lang="hu-HU" sz="2400" dirty="0" err="1" smtClean="0"/>
              <a:t>Novelle</a:t>
            </a:r>
            <a:r>
              <a:rPr lang="hu-HU" sz="2400" dirty="0" smtClean="0"/>
              <a:t> </a:t>
            </a:r>
            <a:r>
              <a:rPr lang="hu-HU" sz="2400" dirty="0" err="1" smtClean="0"/>
              <a:t>eine</a:t>
            </a:r>
            <a:r>
              <a:rPr lang="hu-HU" sz="2400" dirty="0" smtClean="0"/>
              <a:t> </a:t>
            </a:r>
            <a:r>
              <a:rPr lang="hu-HU" sz="2400" dirty="0" err="1" smtClean="0"/>
              <a:t>Schwester</a:t>
            </a:r>
            <a:r>
              <a:rPr lang="hu-HU" sz="2400" dirty="0" smtClean="0"/>
              <a:t> des </a:t>
            </a:r>
            <a:r>
              <a:rPr lang="hu-HU" sz="2400" dirty="0" err="1" smtClean="0"/>
              <a:t>Dramas</a:t>
            </a:r>
            <a:r>
              <a:rPr lang="hu-HU" sz="2400" dirty="0" smtClean="0"/>
              <a:t> (</a:t>
            </a:r>
            <a:r>
              <a:rPr lang="hu-HU" sz="2400" dirty="0" err="1" smtClean="0"/>
              <a:t>sie</a:t>
            </a:r>
            <a:r>
              <a:rPr lang="hu-HU" sz="2400" dirty="0" smtClean="0"/>
              <a:t> </a:t>
            </a:r>
            <a:r>
              <a:rPr lang="hu-HU" sz="2400" dirty="0" err="1" smtClean="0"/>
              <a:t>folgt</a:t>
            </a:r>
            <a:r>
              <a:rPr lang="hu-HU" sz="2400" dirty="0" smtClean="0"/>
              <a:t> der </a:t>
            </a:r>
            <a:r>
              <a:rPr lang="hu-HU" sz="2400" dirty="0" err="1" smtClean="0"/>
              <a:t>Struktur</a:t>
            </a:r>
            <a:r>
              <a:rPr lang="hu-HU" sz="2400" dirty="0" smtClean="0"/>
              <a:t> des </a:t>
            </a:r>
            <a:r>
              <a:rPr lang="hu-HU" sz="2400" dirty="0" err="1" smtClean="0"/>
              <a:t>klassischen</a:t>
            </a:r>
            <a:r>
              <a:rPr lang="hu-HU" sz="2400" dirty="0" smtClean="0"/>
              <a:t> </a:t>
            </a:r>
            <a:r>
              <a:rPr lang="hu-HU" sz="2400" dirty="0" err="1" smtClean="0"/>
              <a:t>Dramas</a:t>
            </a:r>
            <a:r>
              <a:rPr lang="hu-HU" sz="2400" dirty="0" smtClean="0"/>
              <a:t>: 5 </a:t>
            </a:r>
            <a:r>
              <a:rPr lang="hu-HU" sz="2400" dirty="0" err="1" smtClean="0"/>
              <a:t>Kapitel</a:t>
            </a:r>
            <a:r>
              <a:rPr lang="hu-HU" sz="2400" dirty="0" smtClean="0"/>
              <a:t> = 5 </a:t>
            </a:r>
            <a:r>
              <a:rPr lang="hu-HU" sz="2400" dirty="0" err="1" smtClean="0"/>
              <a:t>Akte</a:t>
            </a:r>
            <a:r>
              <a:rPr lang="hu-HU" sz="2400" dirty="0" smtClean="0"/>
              <a:t>, </a:t>
            </a:r>
            <a:r>
              <a:rPr lang="hu-HU" sz="2400" dirty="0" err="1" smtClean="0"/>
              <a:t>Konfliktsituation</a:t>
            </a:r>
            <a:r>
              <a:rPr lang="hu-HU" sz="2400" dirty="0" smtClean="0"/>
              <a:t>…)</a:t>
            </a:r>
          </a:p>
          <a:p>
            <a:pPr>
              <a:lnSpc>
                <a:spcPct val="100000"/>
              </a:lnSpc>
            </a:pPr>
            <a:r>
              <a:rPr lang="hu-HU" sz="2400" dirty="0" smtClean="0"/>
              <a:t>Nach Paul </a:t>
            </a:r>
            <a:r>
              <a:rPr lang="hu-HU" sz="2400" dirty="0" err="1" smtClean="0"/>
              <a:t>Heyses</a:t>
            </a:r>
            <a:r>
              <a:rPr lang="hu-HU" sz="2400" dirty="0" smtClean="0"/>
              <a:t> „</a:t>
            </a:r>
            <a:r>
              <a:rPr lang="hu-HU" sz="2400" dirty="0" err="1" smtClean="0"/>
              <a:t>Falkentheorie</a:t>
            </a:r>
            <a:r>
              <a:rPr lang="hu-HU" sz="2400" dirty="0" smtClean="0"/>
              <a:t>” (</a:t>
            </a:r>
            <a:r>
              <a:rPr lang="hu-HU" sz="2400" dirty="0" err="1" smtClean="0"/>
              <a:t>nach</a:t>
            </a:r>
            <a:r>
              <a:rPr lang="hu-HU" sz="2400" dirty="0" smtClean="0"/>
              <a:t> </a:t>
            </a:r>
            <a:r>
              <a:rPr lang="hu-HU" sz="2400" dirty="0" err="1" smtClean="0"/>
              <a:t>Boccaccios</a:t>
            </a:r>
            <a:r>
              <a:rPr lang="hu-HU" sz="2400" dirty="0" smtClean="0"/>
              <a:t> „</a:t>
            </a:r>
            <a:r>
              <a:rPr lang="de-DE" sz="2400" dirty="0" err="1" smtClean="0">
                <a:effectLst/>
              </a:rPr>
              <a:t>Decamerone</a:t>
            </a:r>
            <a:r>
              <a:rPr lang="hu-HU" sz="2400" dirty="0" smtClean="0">
                <a:effectLst/>
              </a:rPr>
              <a:t>”</a:t>
            </a:r>
            <a:r>
              <a:rPr lang="hu-HU" sz="2400" dirty="0" smtClean="0"/>
              <a:t>, </a:t>
            </a:r>
            <a:r>
              <a:rPr lang="de-DE" sz="2400" dirty="0" smtClean="0">
                <a:effectLst/>
              </a:rPr>
              <a:t>9. Novelle des 5. Tages)</a:t>
            </a:r>
            <a:r>
              <a:rPr lang="hu-HU" sz="2400" dirty="0" smtClean="0">
                <a:effectLst/>
              </a:rPr>
              <a:t> </a:t>
            </a:r>
            <a:r>
              <a:rPr lang="hu-HU" sz="2400" dirty="0" err="1" smtClean="0">
                <a:effectLst/>
              </a:rPr>
              <a:t>ist</a:t>
            </a:r>
            <a:r>
              <a:rPr lang="hu-HU" sz="2400" dirty="0" smtClean="0">
                <a:effectLst/>
              </a:rPr>
              <a:t> der „</a:t>
            </a:r>
            <a:r>
              <a:rPr lang="hu-HU" sz="2400" dirty="0" err="1" smtClean="0">
                <a:effectLst/>
              </a:rPr>
              <a:t>Falke</a:t>
            </a:r>
            <a:r>
              <a:rPr lang="hu-HU" sz="2400" dirty="0" smtClean="0">
                <a:effectLst/>
              </a:rPr>
              <a:t>” (</a:t>
            </a:r>
            <a:r>
              <a:rPr lang="hu-HU" sz="2400" dirty="0" err="1" smtClean="0">
                <a:effectLst/>
              </a:rPr>
              <a:t>Dingsymbol</a:t>
            </a:r>
            <a:r>
              <a:rPr lang="hu-HU" sz="2400" dirty="0" smtClean="0">
                <a:effectLst/>
              </a:rPr>
              <a:t>) </a:t>
            </a:r>
            <a:r>
              <a:rPr lang="hu-HU" sz="2400" dirty="0" err="1" smtClean="0">
                <a:effectLst/>
              </a:rPr>
              <a:t>als</a:t>
            </a:r>
            <a:r>
              <a:rPr lang="hu-HU" sz="2400" dirty="0" smtClean="0">
                <a:effectLst/>
              </a:rPr>
              <a:t> </a:t>
            </a:r>
            <a:r>
              <a:rPr lang="hu-HU" sz="2400" dirty="0" err="1" smtClean="0">
                <a:effectLst/>
              </a:rPr>
              <a:t>Leitmotiv</a:t>
            </a:r>
            <a:r>
              <a:rPr lang="hu-HU" sz="2400" dirty="0" smtClean="0">
                <a:effectLst/>
              </a:rPr>
              <a:t> </a:t>
            </a:r>
            <a:r>
              <a:rPr lang="hu-HU" sz="2400" dirty="0" err="1" smtClean="0">
                <a:effectLst/>
              </a:rPr>
              <a:t>einer</a:t>
            </a:r>
            <a:r>
              <a:rPr lang="hu-HU" sz="2400" dirty="0" smtClean="0">
                <a:effectLst/>
              </a:rPr>
              <a:t> </a:t>
            </a:r>
            <a:r>
              <a:rPr lang="hu-HU" sz="2400" dirty="0" err="1" smtClean="0">
                <a:effectLst/>
              </a:rPr>
              <a:t>Novelle</a:t>
            </a:r>
            <a:r>
              <a:rPr lang="hu-HU" sz="2400" dirty="0" smtClean="0">
                <a:effectLst/>
              </a:rPr>
              <a:t>.</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18032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3130</Words>
  <Application>Microsoft Office PowerPoint</Application>
  <PresentationFormat>Szélesvásznú</PresentationFormat>
  <Paragraphs>134</Paragraphs>
  <Slides>33</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33</vt:i4>
      </vt:variant>
    </vt:vector>
  </HeadingPairs>
  <TitlesOfParts>
    <vt:vector size="37" baseType="lpstr">
      <vt:lpstr>Arial</vt:lpstr>
      <vt:lpstr>Calibri</vt:lpstr>
      <vt:lpstr>Calibri Light</vt:lpstr>
      <vt:lpstr>Office-téma</vt:lpstr>
      <vt:lpstr>     Géza Horváth  Geschichte der deutschen Literatur von der Romantik bis zum Fin de Siècle IV. </vt:lpstr>
      <vt:lpstr>Realismus und Gründerzeit (1850 – 1890) </vt:lpstr>
      <vt:lpstr>Historischer Hintergrund</vt:lpstr>
      <vt:lpstr>Der Norddeutsche Bund und das Deutsche Reich</vt:lpstr>
      <vt:lpstr>Der Norddeutsche Bund in Europa</vt:lpstr>
      <vt:lpstr>Das Deutsche Reich von 1871 bis zum Ersten Weltkrieg</vt:lpstr>
      <vt:lpstr>Realismus als Programm</vt:lpstr>
      <vt:lpstr>Roman und Romantheorie</vt:lpstr>
      <vt:lpstr>Die Novelle</vt:lpstr>
      <vt:lpstr>Die Novelle</vt:lpstr>
      <vt:lpstr>Die Novelle</vt:lpstr>
      <vt:lpstr>Die Novelle Einige wichtige und (welt)bekannte deutsche Novellen im 19. und am Anfang des 20. Jahrhunderts</vt:lpstr>
      <vt:lpstr>Gottfried Keller (1819, Zürich–1890, Zürich)</vt:lpstr>
      <vt:lpstr>Gottfried Keller: Der grüne Heinrich (1854-55, Erstfassung, 1879-80, endgültige Fassung)</vt:lpstr>
      <vt:lpstr>Gottfried Kellers Werke (Auswahl) </vt:lpstr>
      <vt:lpstr>Romeo und Julia auf dem Dorfe Figurenkonstellation</vt:lpstr>
      <vt:lpstr>PowerPoint-bemutató</vt:lpstr>
      <vt:lpstr>Romeo und Julia auf dem Dorfe 2.</vt:lpstr>
      <vt:lpstr>Konflikt zwischen dem Bösen und dem Guten</vt:lpstr>
      <vt:lpstr>Theodor Storm (1817–1888)</vt:lpstr>
      <vt:lpstr>Der Schimmelreiter (April 1888) Theodor Storms letzte Novelle </vt:lpstr>
      <vt:lpstr>Der Schimmelreiter</vt:lpstr>
      <vt:lpstr>Figurenkonstellation</vt:lpstr>
      <vt:lpstr>Der Schimmelreiter</vt:lpstr>
      <vt:lpstr>Friedrich Hebbel (1813-1863)</vt:lpstr>
      <vt:lpstr>Hebbel</vt:lpstr>
      <vt:lpstr>Hebbel: Judith</vt:lpstr>
      <vt:lpstr>Theodor Fontane (1819, Neuruppin –1898, Berlin)</vt:lpstr>
      <vt:lpstr>Fontane </vt:lpstr>
      <vt:lpstr>Fontane</vt:lpstr>
      <vt:lpstr>Schach von Wuthenow Erzählung aus der Zeit des Regiments Gensdarmes (geschr. 1878-1882. Vossische Zeitung, 1882; als Buch, Leipzig, 1883) </vt:lpstr>
      <vt:lpstr>Figurenkonstellation</vt:lpstr>
      <vt:lpstr>Bülows Brief an Sander v. 14. September 1806!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Realismus und Gründerzeit (1850 – 1890)</dc:title>
  <dc:creator>Geza</dc:creator>
  <cp:lastModifiedBy>HG</cp:lastModifiedBy>
  <cp:revision>123</cp:revision>
  <dcterms:created xsi:type="dcterms:W3CDTF">2016-10-17T14:16:40Z</dcterms:created>
  <dcterms:modified xsi:type="dcterms:W3CDTF">2023-08-29T13:59:41Z</dcterms:modified>
</cp:coreProperties>
</file>