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77" d="100"/>
          <a:sy n="77" d="100"/>
        </p:scale>
        <p:origin x="126" y="6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png"/><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image" Target="../media/image31.png"/></Relationships>
</file>

<file path=ppt/drawings/_rels/vmlDrawing7.v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3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27ED3A-1874-44E4-9EC3-8CBBBB73CF6E}" type="datetimeFigureOut">
              <a:rPr lang="hu-HU" smtClean="0"/>
              <a:t>2023. 08. 29.</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5C75CB-68AE-4729-9AFC-55B3F156DCCA}" type="slidenum">
              <a:rPr lang="hu-HU" smtClean="0"/>
              <a:t>‹#›</a:t>
            </a:fld>
            <a:endParaRPr lang="hu-HU"/>
          </a:p>
        </p:txBody>
      </p:sp>
    </p:spTree>
    <p:extLst>
      <p:ext uri="{BB962C8B-B14F-4D97-AF65-F5344CB8AC3E}">
        <p14:creationId xmlns:p14="http://schemas.microsoft.com/office/powerpoint/2010/main" val="1139842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993239-3E1A-4F73-A94A-E8D71D0102D9}" type="slidenum">
              <a:rPr lang="hu-HU" altLang="hu-HU"/>
              <a:pPr/>
              <a:t>2</a:t>
            </a:fld>
            <a:endParaRPr lang="hu-HU" altLang="hu-HU"/>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hu-HU" altLang="hu-HU"/>
          </a:p>
        </p:txBody>
      </p:sp>
    </p:spTree>
    <p:extLst>
      <p:ext uri="{BB962C8B-B14F-4D97-AF65-F5344CB8AC3E}">
        <p14:creationId xmlns:p14="http://schemas.microsoft.com/office/powerpoint/2010/main" val="1681125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CF32D2-6C3E-4479-B3FB-C10D2CD4CEA3}" type="slidenum">
              <a:rPr lang="hu-HU" altLang="hu-HU"/>
              <a:pPr/>
              <a:t>3</a:t>
            </a:fld>
            <a:endParaRPr lang="hu-HU" altLang="hu-HU"/>
          </a:p>
        </p:txBody>
      </p:sp>
      <p:sp>
        <p:nvSpPr>
          <p:cNvPr id="57346"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573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hu-HU" altLang="hu-HU"/>
          </a:p>
        </p:txBody>
      </p:sp>
    </p:spTree>
    <p:extLst>
      <p:ext uri="{BB962C8B-B14F-4D97-AF65-F5344CB8AC3E}">
        <p14:creationId xmlns:p14="http://schemas.microsoft.com/office/powerpoint/2010/main" val="1509773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64DE7D-7B09-4E8C-9B3D-2AE672DAB76B}" type="slidenum">
              <a:rPr lang="hu-HU" altLang="hu-HU"/>
              <a:pPr/>
              <a:t>10</a:t>
            </a:fld>
            <a:endParaRPr lang="hu-HU" altLang="hu-HU"/>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r>
              <a:rPr lang="hu-HU" altLang="hu-HU" dirty="0"/>
              <a:t>Il </a:t>
            </a:r>
            <a:r>
              <a:rPr lang="hu-HU" altLang="hu-HU" dirty="0" err="1"/>
              <a:t>Sodoma</a:t>
            </a:r>
            <a:r>
              <a:rPr lang="hu-HU" altLang="hu-HU" dirty="0"/>
              <a:t>, 1525</a:t>
            </a:r>
          </a:p>
        </p:txBody>
      </p:sp>
    </p:spTree>
    <p:extLst>
      <p:ext uri="{BB962C8B-B14F-4D97-AF65-F5344CB8AC3E}">
        <p14:creationId xmlns:p14="http://schemas.microsoft.com/office/powerpoint/2010/main" val="2721254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CED672-F0ED-416A-9279-12E6EC632E56}" type="slidenum">
              <a:rPr lang="hu-HU" altLang="hu-HU"/>
              <a:pPr/>
              <a:t>11</a:t>
            </a:fld>
            <a:endParaRPr lang="hu-HU" altLang="hu-HU"/>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r>
              <a:rPr lang="hu-HU" altLang="hu-HU"/>
              <a:t>In Notre Dame de Fresnay en Retz</a:t>
            </a:r>
          </a:p>
        </p:txBody>
      </p:sp>
    </p:spTree>
    <p:extLst>
      <p:ext uri="{BB962C8B-B14F-4D97-AF65-F5344CB8AC3E}">
        <p14:creationId xmlns:p14="http://schemas.microsoft.com/office/powerpoint/2010/main" val="816360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325589-A281-4984-A5F8-AE3EE84AB466}" type="slidenum">
              <a:rPr lang="hu-HU" altLang="hu-HU"/>
              <a:pPr/>
              <a:t>17</a:t>
            </a:fld>
            <a:endParaRPr lang="hu-HU" altLang="hu-HU"/>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r>
              <a:rPr lang="hu-HU" altLang="hu-HU"/>
              <a:t>Wladyslaw Moes (1900-1986): das Urbild für die Figur das Tadzio im Alter von etwa 11 Jahren, als Thomas Mann ihn in Venedig gesehen hat und Björn Andrésen als Tadzio in Luchino Viscontis Film „Death in Venice” (1971)</a:t>
            </a:r>
          </a:p>
        </p:txBody>
      </p:sp>
    </p:spTree>
    <p:extLst>
      <p:ext uri="{BB962C8B-B14F-4D97-AF65-F5344CB8AC3E}">
        <p14:creationId xmlns:p14="http://schemas.microsoft.com/office/powerpoint/2010/main" val="2507981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598541-1338-4923-BAF6-FD66F55EADB8}" type="slidenum">
              <a:rPr lang="hu-HU" altLang="hu-HU"/>
              <a:pPr/>
              <a:t>18</a:t>
            </a:fld>
            <a:endParaRPr lang="hu-HU" altLang="hu-HU"/>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hu-HU" altLang="hu-HU" dirty="0"/>
          </a:p>
        </p:txBody>
      </p:sp>
    </p:spTree>
    <p:extLst>
      <p:ext uri="{BB962C8B-B14F-4D97-AF65-F5344CB8AC3E}">
        <p14:creationId xmlns:p14="http://schemas.microsoft.com/office/powerpoint/2010/main" val="567686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9CF6051E-70B3-48AB-B7B2-E1F9ABD2B408}" type="slidenum">
              <a:rPr lang="hu-HU" altLang="hu-HU" smtClean="0"/>
              <a:pPr/>
              <a:t>21</a:t>
            </a:fld>
            <a:endParaRPr lang="hu-HU" altLang="hu-HU"/>
          </a:p>
        </p:txBody>
      </p:sp>
    </p:spTree>
    <p:extLst>
      <p:ext uri="{BB962C8B-B14F-4D97-AF65-F5344CB8AC3E}">
        <p14:creationId xmlns:p14="http://schemas.microsoft.com/office/powerpoint/2010/main" val="1875511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6D8399-AD0B-4A97-BE61-148441BC66FD}" type="slidenum">
              <a:rPr lang="hu-HU" altLang="hu-HU"/>
              <a:pPr/>
              <a:t>28</a:t>
            </a:fld>
            <a:endParaRPr lang="hu-HU" altLang="hu-HU"/>
          </a:p>
        </p:txBody>
      </p:sp>
      <p:sp>
        <p:nvSpPr>
          <p:cNvPr id="70658"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706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hu-HU" altLang="hu-HU"/>
          </a:p>
        </p:txBody>
      </p:sp>
    </p:spTree>
    <p:extLst>
      <p:ext uri="{BB962C8B-B14F-4D97-AF65-F5344CB8AC3E}">
        <p14:creationId xmlns:p14="http://schemas.microsoft.com/office/powerpoint/2010/main" val="1859894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3920A2-3D8E-4231-BB5B-5447A7648E07}" type="slidenum">
              <a:rPr lang="hu-HU" altLang="hu-HU"/>
              <a:pPr/>
              <a:t>29</a:t>
            </a:fld>
            <a:endParaRPr lang="hu-HU" altLang="hu-HU"/>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hu-HU" altLang="hu-HU"/>
          </a:p>
        </p:txBody>
      </p:sp>
    </p:spTree>
    <p:extLst>
      <p:ext uri="{BB962C8B-B14F-4D97-AF65-F5344CB8AC3E}">
        <p14:creationId xmlns:p14="http://schemas.microsoft.com/office/powerpoint/2010/main" val="693737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Kattintson ide az alcím mintájának szerkesztéséhez</a:t>
            </a:r>
            <a:endParaRPr lang="hu-HU"/>
          </a:p>
        </p:txBody>
      </p:sp>
      <p:sp>
        <p:nvSpPr>
          <p:cNvPr id="4" name="Dátum helye 3"/>
          <p:cNvSpPr>
            <a:spLocks noGrp="1"/>
          </p:cNvSpPr>
          <p:nvPr>
            <p:ph type="dt" sz="half" idx="10"/>
          </p:nvPr>
        </p:nvSpPr>
        <p:spPr/>
        <p:txBody>
          <a:bodyPr/>
          <a:lstStyle/>
          <a:p>
            <a:fld id="{6A0257AB-4629-4867-B2AE-AF54C89DA2A5}" type="datetimeFigureOut">
              <a:rPr lang="hu-HU" smtClean="0"/>
              <a:t>2023. 08. 29.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B085F33-A7BE-4E2B-ACD8-559018B49EF6}" type="slidenum">
              <a:rPr lang="hu-HU" smtClean="0"/>
              <a:t>‹#›</a:t>
            </a:fld>
            <a:endParaRPr lang="hu-HU"/>
          </a:p>
        </p:txBody>
      </p:sp>
    </p:spTree>
    <p:extLst>
      <p:ext uri="{BB962C8B-B14F-4D97-AF65-F5344CB8AC3E}">
        <p14:creationId xmlns:p14="http://schemas.microsoft.com/office/powerpoint/2010/main" val="3397740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6A0257AB-4629-4867-B2AE-AF54C89DA2A5}" type="datetimeFigureOut">
              <a:rPr lang="hu-HU" smtClean="0"/>
              <a:t>2023. 08. 29.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B085F33-A7BE-4E2B-ACD8-559018B49EF6}" type="slidenum">
              <a:rPr lang="hu-HU" smtClean="0"/>
              <a:t>‹#›</a:t>
            </a:fld>
            <a:endParaRPr lang="hu-HU"/>
          </a:p>
        </p:txBody>
      </p:sp>
    </p:spTree>
    <p:extLst>
      <p:ext uri="{BB962C8B-B14F-4D97-AF65-F5344CB8AC3E}">
        <p14:creationId xmlns:p14="http://schemas.microsoft.com/office/powerpoint/2010/main" val="871325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6A0257AB-4629-4867-B2AE-AF54C89DA2A5}" type="datetimeFigureOut">
              <a:rPr lang="hu-HU" smtClean="0"/>
              <a:t>2023. 08. 29.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B085F33-A7BE-4E2B-ACD8-559018B49EF6}" type="slidenum">
              <a:rPr lang="hu-HU" smtClean="0"/>
              <a:t>‹#›</a:t>
            </a:fld>
            <a:endParaRPr lang="hu-HU"/>
          </a:p>
        </p:txBody>
      </p:sp>
    </p:spTree>
    <p:extLst>
      <p:ext uri="{BB962C8B-B14F-4D97-AF65-F5344CB8AC3E}">
        <p14:creationId xmlns:p14="http://schemas.microsoft.com/office/powerpoint/2010/main" val="2464067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6A0257AB-4629-4867-B2AE-AF54C89DA2A5}" type="datetimeFigureOut">
              <a:rPr lang="hu-HU" smtClean="0"/>
              <a:t>2023. 08. 29.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B085F33-A7BE-4E2B-ACD8-559018B49EF6}" type="slidenum">
              <a:rPr lang="hu-HU" smtClean="0"/>
              <a:t>‹#›</a:t>
            </a:fld>
            <a:endParaRPr lang="hu-HU"/>
          </a:p>
        </p:txBody>
      </p:sp>
    </p:spTree>
    <p:extLst>
      <p:ext uri="{BB962C8B-B14F-4D97-AF65-F5344CB8AC3E}">
        <p14:creationId xmlns:p14="http://schemas.microsoft.com/office/powerpoint/2010/main" val="4202576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6A0257AB-4629-4867-B2AE-AF54C89DA2A5}" type="datetimeFigureOut">
              <a:rPr lang="hu-HU" smtClean="0"/>
              <a:t>2023. 08. 29.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B085F33-A7BE-4E2B-ACD8-559018B49EF6}" type="slidenum">
              <a:rPr lang="hu-HU" smtClean="0"/>
              <a:t>‹#›</a:t>
            </a:fld>
            <a:endParaRPr lang="hu-HU"/>
          </a:p>
        </p:txBody>
      </p:sp>
    </p:spTree>
    <p:extLst>
      <p:ext uri="{BB962C8B-B14F-4D97-AF65-F5344CB8AC3E}">
        <p14:creationId xmlns:p14="http://schemas.microsoft.com/office/powerpoint/2010/main" val="2572228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6A0257AB-4629-4867-B2AE-AF54C89DA2A5}" type="datetimeFigureOut">
              <a:rPr lang="hu-HU" smtClean="0"/>
              <a:t>2023. 08. 29.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DB085F33-A7BE-4E2B-ACD8-559018B49EF6}" type="slidenum">
              <a:rPr lang="hu-HU" smtClean="0"/>
              <a:t>‹#›</a:t>
            </a:fld>
            <a:endParaRPr lang="hu-HU"/>
          </a:p>
        </p:txBody>
      </p:sp>
    </p:spTree>
    <p:extLst>
      <p:ext uri="{BB962C8B-B14F-4D97-AF65-F5344CB8AC3E}">
        <p14:creationId xmlns:p14="http://schemas.microsoft.com/office/powerpoint/2010/main" val="4116708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6A0257AB-4629-4867-B2AE-AF54C89DA2A5}" type="datetimeFigureOut">
              <a:rPr lang="hu-HU" smtClean="0"/>
              <a:t>2023. 08. 29.</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DB085F33-A7BE-4E2B-ACD8-559018B49EF6}" type="slidenum">
              <a:rPr lang="hu-HU" smtClean="0"/>
              <a:t>‹#›</a:t>
            </a:fld>
            <a:endParaRPr lang="hu-HU"/>
          </a:p>
        </p:txBody>
      </p:sp>
    </p:spTree>
    <p:extLst>
      <p:ext uri="{BB962C8B-B14F-4D97-AF65-F5344CB8AC3E}">
        <p14:creationId xmlns:p14="http://schemas.microsoft.com/office/powerpoint/2010/main" val="1563496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6A0257AB-4629-4867-B2AE-AF54C89DA2A5}" type="datetimeFigureOut">
              <a:rPr lang="hu-HU" smtClean="0"/>
              <a:t>2023. 08. 29.</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DB085F33-A7BE-4E2B-ACD8-559018B49EF6}" type="slidenum">
              <a:rPr lang="hu-HU" smtClean="0"/>
              <a:t>‹#›</a:t>
            </a:fld>
            <a:endParaRPr lang="hu-HU"/>
          </a:p>
        </p:txBody>
      </p:sp>
    </p:spTree>
    <p:extLst>
      <p:ext uri="{BB962C8B-B14F-4D97-AF65-F5344CB8AC3E}">
        <p14:creationId xmlns:p14="http://schemas.microsoft.com/office/powerpoint/2010/main" val="1682753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6A0257AB-4629-4867-B2AE-AF54C89DA2A5}" type="datetimeFigureOut">
              <a:rPr lang="hu-HU" smtClean="0"/>
              <a:t>2023. 08. 29.</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DB085F33-A7BE-4E2B-ACD8-559018B49EF6}" type="slidenum">
              <a:rPr lang="hu-HU" smtClean="0"/>
              <a:t>‹#›</a:t>
            </a:fld>
            <a:endParaRPr lang="hu-HU"/>
          </a:p>
        </p:txBody>
      </p:sp>
    </p:spTree>
    <p:extLst>
      <p:ext uri="{BB962C8B-B14F-4D97-AF65-F5344CB8AC3E}">
        <p14:creationId xmlns:p14="http://schemas.microsoft.com/office/powerpoint/2010/main" val="835935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6A0257AB-4629-4867-B2AE-AF54C89DA2A5}" type="datetimeFigureOut">
              <a:rPr lang="hu-HU" smtClean="0"/>
              <a:t>2023. 08. 29.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DB085F33-A7BE-4E2B-ACD8-559018B49EF6}" type="slidenum">
              <a:rPr lang="hu-HU" smtClean="0"/>
              <a:t>‹#›</a:t>
            </a:fld>
            <a:endParaRPr lang="hu-HU"/>
          </a:p>
        </p:txBody>
      </p:sp>
    </p:spTree>
    <p:extLst>
      <p:ext uri="{BB962C8B-B14F-4D97-AF65-F5344CB8AC3E}">
        <p14:creationId xmlns:p14="http://schemas.microsoft.com/office/powerpoint/2010/main" val="1384121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6A0257AB-4629-4867-B2AE-AF54C89DA2A5}" type="datetimeFigureOut">
              <a:rPr lang="hu-HU" smtClean="0"/>
              <a:t>2023. 08. 29.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DB085F33-A7BE-4E2B-ACD8-559018B49EF6}" type="slidenum">
              <a:rPr lang="hu-HU" smtClean="0"/>
              <a:t>‹#›</a:t>
            </a:fld>
            <a:endParaRPr lang="hu-HU"/>
          </a:p>
        </p:txBody>
      </p:sp>
    </p:spTree>
    <p:extLst>
      <p:ext uri="{BB962C8B-B14F-4D97-AF65-F5344CB8AC3E}">
        <p14:creationId xmlns:p14="http://schemas.microsoft.com/office/powerpoint/2010/main" val="1211684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0257AB-4629-4867-B2AE-AF54C89DA2A5}" type="datetimeFigureOut">
              <a:rPr lang="hu-HU" smtClean="0"/>
              <a:t>2023. 08. 29.</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85F33-A7BE-4E2B-ACD8-559018B49EF6}" type="slidenum">
              <a:rPr lang="hu-HU" smtClean="0"/>
              <a:t>‹#›</a:t>
            </a:fld>
            <a:endParaRPr lang="hu-HU"/>
          </a:p>
        </p:txBody>
      </p:sp>
    </p:spTree>
    <p:extLst>
      <p:ext uri="{BB962C8B-B14F-4D97-AF65-F5344CB8AC3E}">
        <p14:creationId xmlns:p14="http://schemas.microsoft.com/office/powerpoint/2010/main" val="3196400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3.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8.png"/><Relationship Id="rId4" Type="http://schemas.openxmlformats.org/officeDocument/2006/relationships/oleObject" Target="../embeddings/oleObject2.bin"/><Relationship Id="rId9" Type="http://schemas.openxmlformats.org/officeDocument/2006/relationships/image" Target="../media/image10.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4.xml"/><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11.png"/><Relationship Id="rId4" Type="http://schemas.openxmlformats.org/officeDocument/2006/relationships/oleObject" Target="../embeddings/oleObject5.bin"/><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jpg"/><Relationship Id="rId5" Type="http://schemas.openxmlformats.org/officeDocument/2006/relationships/image" Target="../media/image19.png"/><Relationship Id="rId4" Type="http://schemas.openxmlformats.org/officeDocument/2006/relationships/oleObject" Target="../embeddings/oleObject8.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6.xml"/><Relationship Id="rId7"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20.png"/><Relationship Id="rId4" Type="http://schemas.openxmlformats.org/officeDocument/2006/relationships/oleObject" Target="../embeddings/oleObject9.bin"/><Relationship Id="rId9"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jpg"/><Relationship Id="rId5" Type="http://schemas.openxmlformats.org/officeDocument/2006/relationships/image" Target="../media/image2.png"/><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notesSlide" Target="../notesSlides/notesSlide8.xml"/><Relationship Id="rId7"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3.bin"/><Relationship Id="rId5" Type="http://schemas.openxmlformats.org/officeDocument/2006/relationships/image" Target="../media/image31.png"/><Relationship Id="rId4" Type="http://schemas.openxmlformats.org/officeDocument/2006/relationships/oleObject" Target="../embeddings/oleObject12.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microsoft.com/office/2007/relationships/hdphoto" Target="../media/hdphoto1.wdp"/><Relationship Id="rId5" Type="http://schemas.openxmlformats.org/officeDocument/2006/relationships/image" Target="../media/image33.png"/><Relationship Id="rId4" Type="http://schemas.openxmlformats.org/officeDocument/2006/relationships/oleObject" Target="../embeddings/oleObject14.bin"/></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2327433" y="405441"/>
            <a:ext cx="7549246" cy="5244860"/>
          </a:xfrm>
        </p:spPr>
        <p:txBody>
          <a:bodyPr>
            <a:normAutofit fontScale="90000"/>
          </a:bodyPr>
          <a:lstStyle/>
          <a:p>
            <a:r>
              <a:rPr lang="hu-HU" b="1" dirty="0" smtClean="0"/>
              <a:t/>
            </a:r>
            <a:br>
              <a:rPr lang="hu-HU" b="1" dirty="0" smtClean="0"/>
            </a:br>
            <a:r>
              <a:rPr lang="hu-HU" b="1" dirty="0" smtClean="0"/>
              <a:t/>
            </a:r>
            <a:br>
              <a:rPr lang="hu-HU" b="1" dirty="0" smtClean="0"/>
            </a:br>
            <a:r>
              <a:rPr lang="hu-HU" b="1" dirty="0"/>
              <a:t/>
            </a:r>
            <a:br>
              <a:rPr lang="hu-HU" b="1" dirty="0"/>
            </a:br>
            <a:r>
              <a:rPr lang="hu-HU" b="1" dirty="0" smtClean="0"/>
              <a:t/>
            </a:r>
            <a:br>
              <a:rPr lang="hu-HU" b="1" dirty="0" smtClean="0"/>
            </a:br>
            <a:r>
              <a:rPr lang="hu-HU" b="1" dirty="0"/>
              <a:t/>
            </a:r>
            <a:br>
              <a:rPr lang="hu-HU" b="1" dirty="0"/>
            </a:br>
            <a:r>
              <a:rPr lang="hu-HU" sz="3975" b="1" dirty="0">
                <a:latin typeface="Calibri" panose="020F0502020204030204" pitchFamily="34" charset="0"/>
                <a:cs typeface="Calibri" panose="020F0502020204030204" pitchFamily="34" charset="0"/>
              </a:rPr>
              <a:t>Géza Horváth</a:t>
            </a:r>
            <a:r>
              <a:rPr lang="hu-HU" sz="3975" b="1" dirty="0">
                <a:solidFill>
                  <a:srgbClr val="C00000"/>
                </a:solidFill>
                <a:latin typeface="Calibri" panose="020F0502020204030204" pitchFamily="34" charset="0"/>
                <a:cs typeface="Calibri" panose="020F0502020204030204" pitchFamily="34" charset="0"/>
              </a:rPr>
              <a:t/>
            </a:r>
            <a:br>
              <a:rPr lang="hu-HU" sz="3975" b="1" dirty="0">
                <a:solidFill>
                  <a:srgbClr val="C00000"/>
                </a:solidFill>
                <a:latin typeface="Calibri" panose="020F0502020204030204" pitchFamily="34" charset="0"/>
                <a:cs typeface="Calibri" panose="020F0502020204030204" pitchFamily="34" charset="0"/>
              </a:rPr>
            </a:br>
            <a:r>
              <a:rPr lang="hu-HU" sz="3975" b="1" dirty="0">
                <a:solidFill>
                  <a:srgbClr val="C00000"/>
                </a:solidFill>
                <a:latin typeface="Calibri" panose="020F0502020204030204" pitchFamily="34" charset="0"/>
                <a:cs typeface="Calibri" panose="020F0502020204030204" pitchFamily="34" charset="0"/>
              </a:rPr>
              <a:t/>
            </a:r>
            <a:br>
              <a:rPr lang="hu-HU" sz="3975" b="1" dirty="0">
                <a:solidFill>
                  <a:srgbClr val="C00000"/>
                </a:solidFill>
                <a:latin typeface="Calibri" panose="020F0502020204030204" pitchFamily="34" charset="0"/>
                <a:cs typeface="Calibri" panose="020F0502020204030204" pitchFamily="34" charset="0"/>
              </a:rPr>
            </a:br>
            <a:r>
              <a:rPr lang="hu-HU" sz="3975" b="1" i="1" dirty="0" err="1">
                <a:latin typeface="Calibri" panose="020F0502020204030204" pitchFamily="34" charset="0"/>
                <a:cs typeface="Calibri" panose="020F0502020204030204" pitchFamily="34" charset="0"/>
              </a:rPr>
              <a:t>Geschichte</a:t>
            </a:r>
            <a:r>
              <a:rPr lang="hu-HU" sz="3975" b="1" i="1" dirty="0">
                <a:latin typeface="Calibri" panose="020F0502020204030204" pitchFamily="34" charset="0"/>
                <a:cs typeface="Calibri" panose="020F0502020204030204" pitchFamily="34" charset="0"/>
              </a:rPr>
              <a:t> der </a:t>
            </a:r>
            <a:r>
              <a:rPr lang="hu-HU" sz="3975" b="1" i="1" dirty="0" err="1">
                <a:latin typeface="Calibri" panose="020F0502020204030204" pitchFamily="34" charset="0"/>
                <a:cs typeface="Calibri" panose="020F0502020204030204" pitchFamily="34" charset="0"/>
              </a:rPr>
              <a:t>deutschen</a:t>
            </a:r>
            <a:r>
              <a:rPr lang="hu-HU" sz="3975" b="1" i="1" dirty="0">
                <a:latin typeface="Calibri" panose="020F0502020204030204" pitchFamily="34" charset="0"/>
                <a:cs typeface="Calibri" panose="020F0502020204030204" pitchFamily="34" charset="0"/>
              </a:rPr>
              <a:t> </a:t>
            </a:r>
            <a:r>
              <a:rPr lang="hu-HU" sz="3975" b="1" i="1" dirty="0" err="1">
                <a:latin typeface="Calibri" panose="020F0502020204030204" pitchFamily="34" charset="0"/>
                <a:cs typeface="Calibri" panose="020F0502020204030204" pitchFamily="34" charset="0"/>
              </a:rPr>
              <a:t>Literatur</a:t>
            </a:r>
            <a:r>
              <a:rPr lang="hu-HU" sz="3975" b="1" i="1" dirty="0">
                <a:latin typeface="Calibri" panose="020F0502020204030204" pitchFamily="34" charset="0"/>
                <a:cs typeface="Calibri" panose="020F0502020204030204" pitchFamily="34" charset="0"/>
              </a:rPr>
              <a:t> von der Romantik </a:t>
            </a:r>
            <a:r>
              <a:rPr lang="hu-HU" sz="3975" b="1" i="1" dirty="0" err="1">
                <a:latin typeface="Calibri" panose="020F0502020204030204" pitchFamily="34" charset="0"/>
                <a:cs typeface="Calibri" panose="020F0502020204030204" pitchFamily="34" charset="0"/>
              </a:rPr>
              <a:t>bis</a:t>
            </a:r>
            <a:r>
              <a:rPr lang="hu-HU" sz="3975" b="1" i="1" dirty="0">
                <a:latin typeface="Calibri" panose="020F0502020204030204" pitchFamily="34" charset="0"/>
                <a:cs typeface="Calibri" panose="020F0502020204030204" pitchFamily="34" charset="0"/>
              </a:rPr>
              <a:t> </a:t>
            </a:r>
            <a:r>
              <a:rPr lang="hu-HU" sz="3975" b="1" i="1" dirty="0" err="1">
                <a:latin typeface="Calibri" panose="020F0502020204030204" pitchFamily="34" charset="0"/>
                <a:cs typeface="Calibri" panose="020F0502020204030204" pitchFamily="34" charset="0"/>
              </a:rPr>
              <a:t>zum</a:t>
            </a:r>
            <a:r>
              <a:rPr lang="hu-HU" sz="3975" b="1" i="1" dirty="0">
                <a:latin typeface="Calibri" panose="020F0502020204030204" pitchFamily="34" charset="0"/>
                <a:cs typeface="Calibri" panose="020F0502020204030204" pitchFamily="34" charset="0"/>
              </a:rPr>
              <a:t/>
            </a:r>
            <a:br>
              <a:rPr lang="hu-HU" sz="3975" b="1" i="1" dirty="0">
                <a:latin typeface="Calibri" panose="020F0502020204030204" pitchFamily="34" charset="0"/>
                <a:cs typeface="Calibri" panose="020F0502020204030204" pitchFamily="34" charset="0"/>
              </a:rPr>
            </a:br>
            <a:r>
              <a:rPr lang="hu-HU" sz="3975" b="1" i="1" dirty="0">
                <a:latin typeface="Calibri" panose="020F0502020204030204" pitchFamily="34" charset="0"/>
                <a:cs typeface="Calibri" panose="020F0502020204030204" pitchFamily="34" charset="0"/>
              </a:rPr>
              <a:t>Fin de </a:t>
            </a:r>
            <a:r>
              <a:rPr lang="hu-HU" sz="3975" b="1" i="1" dirty="0" err="1">
                <a:latin typeface="Calibri" panose="020F0502020204030204" pitchFamily="34" charset="0"/>
                <a:cs typeface="Calibri" panose="020F0502020204030204" pitchFamily="34" charset="0"/>
              </a:rPr>
              <a:t>Siècle</a:t>
            </a:r>
            <a:r>
              <a:rPr lang="hu-HU" sz="3975" b="1" i="1" dirty="0">
                <a:latin typeface="Calibri" panose="020F0502020204030204" pitchFamily="34" charset="0"/>
                <a:cs typeface="Calibri" panose="020F0502020204030204" pitchFamily="34" charset="0"/>
              </a:rPr>
              <a:t/>
            </a:r>
            <a:br>
              <a:rPr lang="hu-HU" sz="3975" b="1" i="1" dirty="0">
                <a:latin typeface="Calibri" panose="020F0502020204030204" pitchFamily="34" charset="0"/>
                <a:cs typeface="Calibri" panose="020F0502020204030204" pitchFamily="34" charset="0"/>
              </a:rPr>
            </a:br>
            <a:r>
              <a:rPr lang="hu-HU" sz="3975" b="1" i="1" dirty="0" smtClean="0">
                <a:latin typeface="Calibri" panose="020F0502020204030204" pitchFamily="34" charset="0"/>
                <a:cs typeface="Calibri" panose="020F0502020204030204" pitchFamily="34" charset="0"/>
              </a:rPr>
              <a:t>X</a:t>
            </a:r>
            <a:r>
              <a:rPr lang="hu-HU" sz="3975" b="1" i="1" dirty="0">
                <a:latin typeface="Calibri" panose="020F0502020204030204" pitchFamily="34" charset="0"/>
                <a:cs typeface="Calibri" panose="020F0502020204030204" pitchFamily="34" charset="0"/>
              </a:rPr>
              <a:t>.</a:t>
            </a:r>
            <a:br>
              <a:rPr lang="hu-HU" sz="3975" b="1" i="1" dirty="0">
                <a:latin typeface="Calibri" panose="020F0502020204030204" pitchFamily="34" charset="0"/>
                <a:cs typeface="Calibri" panose="020F0502020204030204" pitchFamily="34" charset="0"/>
              </a:rPr>
            </a:br>
            <a:endParaRPr lang="hu-HU" sz="3975" b="1" i="1" dirty="0">
              <a:latin typeface="Calibri" panose="020F0502020204030204" pitchFamily="34" charset="0"/>
              <a:cs typeface="Calibri" panose="020F0502020204030204" pitchFamily="34" charset="0"/>
            </a:endParaRPr>
          </a:p>
        </p:txBody>
      </p:sp>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611231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690" name="Object 2"/>
          <p:cNvGraphicFramePr>
            <a:graphicFrameLocks noChangeAspect="1"/>
          </p:cNvGraphicFramePr>
          <p:nvPr>
            <p:extLst>
              <p:ext uri="{D42A27DB-BD31-4B8C-83A1-F6EECF244321}">
                <p14:modId xmlns:p14="http://schemas.microsoft.com/office/powerpoint/2010/main" val="744320108"/>
              </p:ext>
            </p:extLst>
          </p:nvPr>
        </p:nvGraphicFramePr>
        <p:xfrm>
          <a:off x="8361887" y="2506662"/>
          <a:ext cx="2062163" cy="2903538"/>
        </p:xfrm>
        <a:graphic>
          <a:graphicData uri="http://schemas.openxmlformats.org/presentationml/2006/ole">
            <mc:AlternateContent xmlns:mc="http://schemas.openxmlformats.org/markup-compatibility/2006">
              <mc:Choice xmlns:v="urn:schemas-microsoft-com:vml" Requires="v">
                <p:oleObj spid="_x0000_s2161" name="Bitkép" r:id="rId4" imgW="3381847" imgH="4761905" progId="Paint.Picture">
                  <p:embed/>
                </p:oleObj>
              </mc:Choice>
              <mc:Fallback>
                <p:oleObj name="Bitkép" r:id="rId4" imgW="3381847" imgH="4761905" progId="Paint.Picture">
                  <p:embed/>
                  <p:pic>
                    <p:nvPicPr>
                      <p:cNvPr id="11469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1887" y="2506662"/>
                        <a:ext cx="2062163" cy="290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4692" name="Object 4"/>
          <p:cNvGraphicFramePr>
            <a:graphicFrameLocks noChangeAspect="1"/>
          </p:cNvGraphicFramePr>
          <p:nvPr/>
        </p:nvGraphicFramePr>
        <p:xfrm>
          <a:off x="4114800" y="457201"/>
          <a:ext cx="3587750" cy="4729163"/>
        </p:xfrm>
        <a:graphic>
          <a:graphicData uri="http://schemas.openxmlformats.org/presentationml/2006/ole">
            <mc:AlternateContent xmlns:mc="http://schemas.openxmlformats.org/markup-compatibility/2006">
              <mc:Choice xmlns:v="urn:schemas-microsoft-com:vml" Requires="v">
                <p:oleObj spid="_x0000_s2162" name="Bitkép" r:id="rId6" imgW="2095793" imgH="2762636" progId="Paint.Picture">
                  <p:embed/>
                </p:oleObj>
              </mc:Choice>
              <mc:Fallback>
                <p:oleObj name="Bitkép" r:id="rId6" imgW="2095793" imgH="2762636" progId="Paint.Picture">
                  <p:embed/>
                  <p:pic>
                    <p:nvPicPr>
                      <p:cNvPr id="114692"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457201"/>
                        <a:ext cx="3587750" cy="472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4693" name="Object 5"/>
          <p:cNvGraphicFramePr>
            <a:graphicFrameLocks noChangeAspect="1"/>
          </p:cNvGraphicFramePr>
          <p:nvPr>
            <p:extLst>
              <p:ext uri="{D42A27DB-BD31-4B8C-83A1-F6EECF244321}">
                <p14:modId xmlns:p14="http://schemas.microsoft.com/office/powerpoint/2010/main" val="2799570134"/>
              </p:ext>
            </p:extLst>
          </p:nvPr>
        </p:nvGraphicFramePr>
        <p:xfrm>
          <a:off x="1450429" y="311776"/>
          <a:ext cx="1863725" cy="2674938"/>
        </p:xfrm>
        <a:graphic>
          <a:graphicData uri="http://schemas.openxmlformats.org/presentationml/2006/ole">
            <mc:AlternateContent xmlns:mc="http://schemas.openxmlformats.org/markup-compatibility/2006">
              <mc:Choice xmlns:v="urn:schemas-microsoft-com:vml" Requires="v">
                <p:oleObj spid="_x0000_s2163" name="Bitkép" r:id="rId8" imgW="1619280" imgH="2324160" progId="Paint.Picture">
                  <p:embed/>
                </p:oleObj>
              </mc:Choice>
              <mc:Fallback>
                <p:oleObj name="Bitkép" r:id="rId8" imgW="1619280" imgH="2324160" progId="Paint.Picture">
                  <p:embed/>
                  <p:pic>
                    <p:nvPicPr>
                      <p:cNvPr id="114693" name="Object 5"/>
                      <p:cNvPicPr>
                        <a:picLocks noChangeAspect="1" noChangeArrowheads="1"/>
                      </p:cNvPicPr>
                      <p:nvPr/>
                    </p:nvPicPr>
                    <p:blipFill>
                      <a:blip r:embed="rId9"/>
                      <a:srcRect/>
                      <a:stretch>
                        <a:fillRect/>
                      </a:stretch>
                    </p:blipFill>
                    <p:spPr bwMode="auto">
                      <a:xfrm>
                        <a:off x="1450429" y="311776"/>
                        <a:ext cx="1863725" cy="267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4694" name="Rectangle 6"/>
          <p:cNvSpPr>
            <a:spLocks noChangeArrowheads="1"/>
          </p:cNvSpPr>
          <p:nvPr/>
        </p:nvSpPr>
        <p:spPr bwMode="auto">
          <a:xfrm>
            <a:off x="5257801" y="5410200"/>
            <a:ext cx="18325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a:latin typeface="Times New Roman" panose="02020603050405020304" pitchFamily="18" charset="0"/>
              </a:rPr>
              <a:t>Guido Reni, 1615</a:t>
            </a:r>
          </a:p>
        </p:txBody>
      </p:sp>
      <p:sp>
        <p:nvSpPr>
          <p:cNvPr id="114696" name="Rectangle 8"/>
          <p:cNvSpPr>
            <a:spLocks noChangeArrowheads="1"/>
          </p:cNvSpPr>
          <p:nvPr/>
        </p:nvSpPr>
        <p:spPr bwMode="auto">
          <a:xfrm>
            <a:off x="929313" y="3092669"/>
            <a:ext cx="31854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dirty="0" err="1">
                <a:latin typeface="Times New Roman" panose="02020603050405020304" pitchFamily="18" charset="0"/>
              </a:rPr>
              <a:t>Nacheiferer</a:t>
            </a:r>
            <a:r>
              <a:rPr lang="hu-HU" altLang="hu-HU" dirty="0">
                <a:latin typeface="Times New Roman" panose="02020603050405020304" pitchFamily="18" charset="0"/>
              </a:rPr>
              <a:t> </a:t>
            </a:r>
            <a:r>
              <a:rPr lang="hu-HU" altLang="hu-HU" dirty="0" err="1">
                <a:latin typeface="Times New Roman" panose="02020603050405020304" pitchFamily="18" charset="0"/>
              </a:rPr>
              <a:t>Peruginos</a:t>
            </a:r>
            <a:r>
              <a:rPr lang="hu-HU" altLang="hu-HU" dirty="0">
                <a:latin typeface="Times New Roman" panose="02020603050405020304" pitchFamily="18" charset="0"/>
              </a:rPr>
              <a:t>, </a:t>
            </a:r>
            <a:r>
              <a:rPr lang="hu-HU" altLang="hu-HU" dirty="0" err="1">
                <a:latin typeface="Times New Roman" panose="02020603050405020304" pitchFamily="18" charset="0"/>
              </a:rPr>
              <a:t>um</a:t>
            </a:r>
            <a:r>
              <a:rPr lang="hu-HU" altLang="hu-HU" dirty="0">
                <a:latin typeface="Times New Roman" panose="02020603050405020304" pitchFamily="18" charset="0"/>
              </a:rPr>
              <a:t> 1500</a:t>
            </a:r>
          </a:p>
        </p:txBody>
      </p:sp>
      <p:sp>
        <p:nvSpPr>
          <p:cNvPr id="114697" name="Rectangle 9"/>
          <p:cNvSpPr>
            <a:spLocks noChangeArrowheads="1"/>
          </p:cNvSpPr>
          <p:nvPr/>
        </p:nvSpPr>
        <p:spPr bwMode="auto">
          <a:xfrm>
            <a:off x="8706913" y="5779532"/>
            <a:ext cx="17171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dirty="0">
                <a:latin typeface="Times New Roman" panose="02020603050405020304" pitchFamily="18" charset="0"/>
              </a:rPr>
              <a:t>Il </a:t>
            </a:r>
            <a:r>
              <a:rPr lang="hu-HU" altLang="hu-HU" dirty="0" err="1">
                <a:latin typeface="Times New Roman" panose="02020603050405020304" pitchFamily="18" charset="0"/>
              </a:rPr>
              <a:t>Sodoma</a:t>
            </a:r>
            <a:r>
              <a:rPr lang="hu-HU" altLang="hu-HU" dirty="0">
                <a:latin typeface="Times New Roman" panose="02020603050405020304" pitchFamily="18" charset="0"/>
              </a:rPr>
              <a:t>, 1525</a:t>
            </a:r>
          </a:p>
        </p:txBody>
      </p:sp>
    </p:spTree>
    <p:extLst>
      <p:ext uri="{BB962C8B-B14F-4D97-AF65-F5344CB8AC3E}">
        <p14:creationId xmlns:p14="http://schemas.microsoft.com/office/powerpoint/2010/main" val="24798397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739" name="Object 3"/>
          <p:cNvGraphicFramePr>
            <a:graphicFrameLocks noChangeAspect="1"/>
          </p:cNvGraphicFramePr>
          <p:nvPr/>
        </p:nvGraphicFramePr>
        <p:xfrm>
          <a:off x="4343401" y="228601"/>
          <a:ext cx="3616325" cy="4773613"/>
        </p:xfrm>
        <a:graphic>
          <a:graphicData uri="http://schemas.openxmlformats.org/presentationml/2006/ole">
            <mc:AlternateContent xmlns:mc="http://schemas.openxmlformats.org/markup-compatibility/2006">
              <mc:Choice xmlns:v="urn:schemas-microsoft-com:vml" Requires="v">
                <p:oleObj spid="_x0000_s3185" name="Bitkép" r:id="rId4" imgW="2142857" imgH="2828571" progId="Paint.Picture">
                  <p:embed/>
                </p:oleObj>
              </mc:Choice>
              <mc:Fallback>
                <p:oleObj name="Bitkép" r:id="rId4" imgW="2142857" imgH="2828571" progId="Paint.Picture">
                  <p:embed/>
                  <p:pic>
                    <p:nvPicPr>
                      <p:cNvPr id="116739"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1" y="228601"/>
                        <a:ext cx="3616325" cy="477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6740" name="Object 4"/>
          <p:cNvGraphicFramePr>
            <a:graphicFrameLocks noChangeAspect="1"/>
          </p:cNvGraphicFramePr>
          <p:nvPr/>
        </p:nvGraphicFramePr>
        <p:xfrm>
          <a:off x="8229600" y="1524000"/>
          <a:ext cx="2095500" cy="2095500"/>
        </p:xfrm>
        <a:graphic>
          <a:graphicData uri="http://schemas.openxmlformats.org/presentationml/2006/ole">
            <mc:AlternateContent xmlns:mc="http://schemas.openxmlformats.org/markup-compatibility/2006">
              <mc:Choice xmlns:v="urn:schemas-microsoft-com:vml" Requires="v">
                <p:oleObj spid="_x0000_s3186" name="Bitkép" r:id="rId6" imgW="2095793" imgH="2095793" progId="Paint.Picture">
                  <p:embed/>
                </p:oleObj>
              </mc:Choice>
              <mc:Fallback>
                <p:oleObj name="Bitkép" r:id="rId6" imgW="2095793" imgH="2095793" progId="Paint.Picture">
                  <p:embed/>
                  <p:pic>
                    <p:nvPicPr>
                      <p:cNvPr id="11674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29600" y="1524000"/>
                        <a:ext cx="2095500"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6741" name="Object 5"/>
          <p:cNvGraphicFramePr>
            <a:graphicFrameLocks noChangeAspect="1"/>
          </p:cNvGraphicFramePr>
          <p:nvPr/>
        </p:nvGraphicFramePr>
        <p:xfrm>
          <a:off x="1676401" y="1143000"/>
          <a:ext cx="2411413" cy="3695700"/>
        </p:xfrm>
        <a:graphic>
          <a:graphicData uri="http://schemas.openxmlformats.org/presentationml/2006/ole">
            <mc:AlternateContent xmlns:mc="http://schemas.openxmlformats.org/markup-compatibility/2006">
              <mc:Choice xmlns:v="urn:schemas-microsoft-com:vml" Requires="v">
                <p:oleObj spid="_x0000_s3187" name="Bitkép" r:id="rId8" imgW="2095793" imgH="3209524" progId="Paint.Picture">
                  <p:embed/>
                </p:oleObj>
              </mc:Choice>
              <mc:Fallback>
                <p:oleObj name="Bitkép" r:id="rId8" imgW="2095793" imgH="3209524" progId="Paint.Picture">
                  <p:embed/>
                  <p:pic>
                    <p:nvPicPr>
                      <p:cNvPr id="116741"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6401" y="1143000"/>
                        <a:ext cx="2411413"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6742" name="Rectangle 6"/>
          <p:cNvSpPr>
            <a:spLocks noChangeArrowheads="1"/>
          </p:cNvSpPr>
          <p:nvPr/>
        </p:nvSpPr>
        <p:spPr bwMode="auto">
          <a:xfrm>
            <a:off x="5181601" y="5181600"/>
            <a:ext cx="24545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dirty="0"/>
              <a:t>Carlo </a:t>
            </a:r>
            <a:r>
              <a:rPr lang="hu-HU" altLang="hu-HU" dirty="0" err="1"/>
              <a:t>Saraceni</a:t>
            </a:r>
            <a:r>
              <a:rPr lang="hu-HU" altLang="hu-HU" dirty="0"/>
              <a:t>, </a:t>
            </a:r>
            <a:r>
              <a:rPr lang="hu-HU" altLang="hu-HU" dirty="0" err="1"/>
              <a:t>um</a:t>
            </a:r>
            <a:r>
              <a:rPr lang="hu-HU" altLang="hu-HU" dirty="0"/>
              <a:t> 1610</a:t>
            </a:r>
          </a:p>
        </p:txBody>
      </p:sp>
      <p:sp>
        <p:nvSpPr>
          <p:cNvPr id="116744" name="Rectangle 8"/>
          <p:cNvSpPr>
            <a:spLocks noChangeArrowheads="1"/>
          </p:cNvSpPr>
          <p:nvPr/>
        </p:nvSpPr>
        <p:spPr bwMode="auto">
          <a:xfrm>
            <a:off x="2209800" y="5029201"/>
            <a:ext cx="12128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dirty="0" err="1"/>
              <a:t>Perugino</a:t>
            </a:r>
            <a:r>
              <a:rPr lang="hu-HU" altLang="hu-HU" dirty="0"/>
              <a:t>, 1500</a:t>
            </a:r>
          </a:p>
        </p:txBody>
      </p:sp>
      <p:sp>
        <p:nvSpPr>
          <p:cNvPr id="116745" name="Rectangle 9"/>
          <p:cNvSpPr>
            <a:spLocks noChangeArrowheads="1"/>
          </p:cNvSpPr>
          <p:nvPr/>
        </p:nvSpPr>
        <p:spPr bwMode="auto">
          <a:xfrm>
            <a:off x="8124825" y="3657600"/>
            <a:ext cx="33734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dirty="0" smtClean="0"/>
              <a:t>In </a:t>
            </a:r>
            <a:r>
              <a:rPr lang="hu-HU" altLang="hu-HU" dirty="0" err="1" smtClean="0"/>
              <a:t>Notre</a:t>
            </a:r>
            <a:r>
              <a:rPr lang="hu-HU" altLang="hu-HU" dirty="0" smtClean="0"/>
              <a:t> </a:t>
            </a:r>
            <a:r>
              <a:rPr lang="hu-HU" altLang="hu-HU" dirty="0"/>
              <a:t>Dame de </a:t>
            </a:r>
            <a:r>
              <a:rPr lang="hu-HU" altLang="hu-HU" dirty="0" err="1"/>
              <a:t>Fresnay</a:t>
            </a:r>
            <a:r>
              <a:rPr lang="hu-HU" altLang="hu-HU" dirty="0"/>
              <a:t> en </a:t>
            </a:r>
            <a:r>
              <a:rPr lang="hu-HU" altLang="hu-HU" dirty="0" err="1"/>
              <a:t>Retz</a:t>
            </a:r>
            <a:endParaRPr lang="hu-HU" altLang="hu-HU" dirty="0"/>
          </a:p>
        </p:txBody>
      </p:sp>
    </p:spTree>
    <p:extLst>
      <p:ext uri="{BB962C8B-B14F-4D97-AF65-F5344CB8AC3E}">
        <p14:creationId xmlns:p14="http://schemas.microsoft.com/office/powerpoint/2010/main" val="33860470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stretch>
            <a:fillRect/>
          </a:stretch>
        </p:blipFill>
        <p:spPr>
          <a:xfrm>
            <a:off x="3093892" y="1233166"/>
            <a:ext cx="6444000" cy="5856247"/>
          </a:xfrm>
          <a:prstGeom prst="rect">
            <a:avLst/>
          </a:prstGeom>
        </p:spPr>
      </p:pic>
      <p:pic>
        <p:nvPicPr>
          <p:cNvPr id="3" name="Kép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5372340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43309" y="1115623"/>
            <a:ext cx="10515600" cy="1325563"/>
          </a:xfrm>
        </p:spPr>
        <p:txBody>
          <a:bodyPr/>
          <a:lstStyle/>
          <a:p>
            <a:pPr algn="ctr"/>
            <a:r>
              <a:rPr lang="hu-HU" sz="3600" b="1" dirty="0">
                <a:solidFill>
                  <a:srgbClr val="C00000"/>
                </a:solidFill>
              </a:rPr>
              <a:t>III. </a:t>
            </a:r>
            <a:r>
              <a:rPr lang="hu-HU" sz="3600" b="1" dirty="0" err="1">
                <a:solidFill>
                  <a:srgbClr val="C00000"/>
                </a:solidFill>
              </a:rPr>
              <a:t>Peripetie</a:t>
            </a:r>
            <a:r>
              <a:rPr lang="hu-HU" sz="3600" b="1" dirty="0">
                <a:solidFill>
                  <a:srgbClr val="C00000"/>
                </a:solidFill>
              </a:rPr>
              <a:t> (</a:t>
            </a:r>
            <a:r>
              <a:rPr lang="hu-HU" sz="3600" b="1" dirty="0" err="1">
                <a:solidFill>
                  <a:srgbClr val="C00000"/>
                </a:solidFill>
              </a:rPr>
              <a:t>Höhepunkt</a:t>
            </a:r>
            <a:r>
              <a:rPr lang="hu-HU" sz="3600" b="1" dirty="0">
                <a:solidFill>
                  <a:srgbClr val="C00000"/>
                </a:solidFill>
              </a:rPr>
              <a:t>)</a:t>
            </a:r>
          </a:p>
        </p:txBody>
      </p:sp>
      <p:pic>
        <p:nvPicPr>
          <p:cNvPr id="4" name="Tartalom helye 3"/>
          <p:cNvPicPr>
            <a:picLocks noGrp="1" noChangeAspect="1"/>
          </p:cNvPicPr>
          <p:nvPr>
            <p:ph idx="1"/>
          </p:nvPr>
        </p:nvPicPr>
        <p:blipFill>
          <a:blip r:embed="rId2"/>
          <a:stretch>
            <a:fillRect/>
          </a:stretch>
        </p:blipFill>
        <p:spPr>
          <a:xfrm>
            <a:off x="1709133" y="2582868"/>
            <a:ext cx="8785845" cy="4376237"/>
          </a:xfrm>
          <a:prstGeom prst="rect">
            <a:avLst/>
          </a:prstGeom>
        </p:spPr>
      </p:pic>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9744507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stretch>
            <a:fillRect/>
          </a:stretch>
        </p:blipFill>
        <p:spPr>
          <a:xfrm>
            <a:off x="2522483" y="1100064"/>
            <a:ext cx="7676175" cy="5645053"/>
          </a:xfrm>
          <a:prstGeom prst="rect">
            <a:avLst/>
          </a:prstGeom>
        </p:spPr>
      </p:pic>
      <p:pic>
        <p:nvPicPr>
          <p:cNvPr id="3" name="Kép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40602708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121325" y="2789106"/>
            <a:ext cx="10515600" cy="1325563"/>
          </a:xfrm>
        </p:spPr>
        <p:txBody>
          <a:bodyPr/>
          <a:lstStyle/>
          <a:p>
            <a:pPr algn="ctr"/>
            <a:r>
              <a:rPr lang="hu-HU" sz="3600" dirty="0" err="1"/>
              <a:t>Gondel</a:t>
            </a:r>
            <a:r>
              <a:rPr lang="hu-HU" sz="3600" dirty="0"/>
              <a:t> ≈ </a:t>
            </a:r>
            <a:r>
              <a:rPr lang="hu-HU" sz="3600" dirty="0" err="1"/>
              <a:t>Sarg</a:t>
            </a:r>
            <a:r>
              <a:rPr lang="hu-HU" sz="3600" dirty="0"/>
              <a:t/>
            </a:r>
            <a:br>
              <a:rPr lang="hu-HU" sz="3600" dirty="0"/>
            </a:br>
            <a:r>
              <a:rPr lang="hu-HU" sz="3600" dirty="0" err="1"/>
              <a:t>Gondolier</a:t>
            </a:r>
            <a:r>
              <a:rPr lang="hu-HU" sz="3600" dirty="0"/>
              <a:t> ≈ Charon</a:t>
            </a:r>
          </a:p>
        </p:txBody>
      </p:sp>
      <p:pic>
        <p:nvPicPr>
          <p:cNvPr id="4" name="Tartalom helye 3"/>
          <p:cNvPicPr>
            <a:picLocks noGrp="1" noChangeAspect="1"/>
          </p:cNvPicPr>
          <p:nvPr>
            <p:ph idx="1"/>
          </p:nvPr>
        </p:nvPicPr>
        <p:blipFill>
          <a:blip r:embed="rId2"/>
          <a:stretch>
            <a:fillRect/>
          </a:stretch>
        </p:blipFill>
        <p:spPr>
          <a:xfrm>
            <a:off x="4698720" y="1765538"/>
            <a:ext cx="6572578" cy="4698262"/>
          </a:xfrm>
          <a:prstGeom prst="rect">
            <a:avLst/>
          </a:prstGeom>
        </p:spPr>
      </p:pic>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7775666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829573" y="925842"/>
            <a:ext cx="10515600" cy="1325563"/>
          </a:xfrm>
        </p:spPr>
        <p:txBody>
          <a:bodyPr/>
          <a:lstStyle/>
          <a:p>
            <a:pPr algn="ctr"/>
            <a:r>
              <a:rPr lang="hu-HU" sz="3600" dirty="0" err="1"/>
              <a:t>Tadzio</a:t>
            </a:r>
            <a:endParaRPr lang="hu-HU" sz="3600" dirty="0"/>
          </a:p>
        </p:txBody>
      </p:sp>
      <p:pic>
        <p:nvPicPr>
          <p:cNvPr id="6" name="Tartalom helye 5"/>
          <p:cNvPicPr>
            <a:picLocks noGrp="1" noChangeAspect="1"/>
          </p:cNvPicPr>
          <p:nvPr>
            <p:ph idx="1"/>
          </p:nvPr>
        </p:nvPicPr>
        <p:blipFill>
          <a:blip r:embed="rId2"/>
          <a:stretch>
            <a:fillRect/>
          </a:stretch>
        </p:blipFill>
        <p:spPr>
          <a:xfrm>
            <a:off x="2364828" y="1954924"/>
            <a:ext cx="7617834" cy="4567295"/>
          </a:xfrm>
          <a:prstGeom prst="rect">
            <a:avLst/>
          </a:prstGeom>
        </p:spPr>
      </p:pic>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5922482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1530056" y="4772355"/>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0"/>
              </a:spcBef>
            </a:pPr>
            <a:r>
              <a:rPr lang="hu-HU" altLang="hu-HU" sz="2400" i="1" dirty="0">
                <a:ea typeface="Arial Unicode MS" panose="020B0604020202020204" pitchFamily="34" charset="-128"/>
                <a:cs typeface="Arial Unicode MS" panose="020B0604020202020204" pitchFamily="34" charset="-128"/>
              </a:rPr>
              <a:t>„</a:t>
            </a:r>
            <a:r>
              <a:rPr lang="hu-HU" altLang="hu-HU" sz="2400" i="1" dirty="0" err="1">
                <a:ea typeface="Arial Unicode MS" panose="020B0604020202020204" pitchFamily="34" charset="-128"/>
                <a:cs typeface="Arial Unicode MS" panose="020B0604020202020204" pitchFamily="34" charset="-128"/>
              </a:rPr>
              <a:t>Wer</a:t>
            </a:r>
            <a:r>
              <a:rPr lang="hu-HU" altLang="hu-HU" sz="2400" i="1" dirty="0">
                <a:ea typeface="Arial Unicode MS" panose="020B0604020202020204" pitchFamily="34" charset="-128"/>
                <a:cs typeface="Arial Unicode MS" panose="020B0604020202020204" pitchFamily="34" charset="-128"/>
              </a:rPr>
              <a:t> die </a:t>
            </a:r>
            <a:r>
              <a:rPr lang="hu-HU" altLang="hu-HU" sz="2400" i="1" dirty="0" err="1">
                <a:ea typeface="Arial Unicode MS" panose="020B0604020202020204" pitchFamily="34" charset="-128"/>
                <a:cs typeface="Arial Unicode MS" panose="020B0604020202020204" pitchFamily="34" charset="-128"/>
              </a:rPr>
              <a:t>Schönheit</a:t>
            </a:r>
            <a:r>
              <a:rPr lang="hu-HU" altLang="hu-HU" sz="2400" i="1" dirty="0">
                <a:ea typeface="Arial Unicode MS" panose="020B0604020202020204" pitchFamily="34" charset="-128"/>
                <a:cs typeface="Arial Unicode MS" panose="020B0604020202020204" pitchFamily="34" charset="-128"/>
              </a:rPr>
              <a:t> </a:t>
            </a:r>
            <a:r>
              <a:rPr lang="hu-HU" altLang="hu-HU" sz="2400" i="1" dirty="0" err="1">
                <a:ea typeface="Arial Unicode MS" panose="020B0604020202020204" pitchFamily="34" charset="-128"/>
                <a:cs typeface="Arial Unicode MS" panose="020B0604020202020204" pitchFamily="34" charset="-128"/>
              </a:rPr>
              <a:t>angeschaut</a:t>
            </a:r>
            <a:r>
              <a:rPr lang="hu-HU" altLang="hu-HU" sz="2400" i="1" dirty="0">
                <a:ea typeface="Arial Unicode MS" panose="020B0604020202020204" pitchFamily="34" charset="-128"/>
                <a:cs typeface="Arial Unicode MS" panose="020B0604020202020204" pitchFamily="34" charset="-128"/>
              </a:rPr>
              <a:t> mit </a:t>
            </a:r>
            <a:r>
              <a:rPr lang="hu-HU" altLang="hu-HU" sz="2400" i="1" dirty="0" err="1">
                <a:ea typeface="Arial Unicode MS" panose="020B0604020202020204" pitchFamily="34" charset="-128"/>
                <a:cs typeface="Arial Unicode MS" panose="020B0604020202020204" pitchFamily="34" charset="-128"/>
              </a:rPr>
              <a:t>Augen</a:t>
            </a:r>
            <a:r>
              <a:rPr lang="hu-HU" altLang="hu-HU" sz="2400" i="1" dirty="0">
                <a:ea typeface="Arial Unicode MS" panose="020B0604020202020204" pitchFamily="34" charset="-128"/>
                <a:cs typeface="Arial Unicode MS" panose="020B0604020202020204" pitchFamily="34" charset="-128"/>
              </a:rPr>
              <a:t>,</a:t>
            </a:r>
            <a:endParaRPr lang="hu-HU" altLang="hu-HU" sz="2400" i="1" dirty="0">
              <a:latin typeface="Times New Roman" panose="02020603050405020304" pitchFamily="18" charset="0"/>
              <a:ea typeface="Arial Unicode MS" panose="020B0604020202020204" pitchFamily="34" charset="-128"/>
              <a:cs typeface="Arial Unicode MS" panose="020B0604020202020204" pitchFamily="34" charset="-128"/>
            </a:endParaRPr>
          </a:p>
          <a:p>
            <a:pPr algn="ctr" eaLnBrk="0" hangingPunct="0">
              <a:spcBef>
                <a:spcPct val="0"/>
              </a:spcBef>
            </a:pPr>
            <a:r>
              <a:rPr lang="hu-HU" altLang="hu-HU" sz="2400" i="1" dirty="0" err="1">
                <a:ea typeface="Arial Unicode MS" panose="020B0604020202020204" pitchFamily="34" charset="-128"/>
                <a:cs typeface="Arial Unicode MS" panose="020B0604020202020204" pitchFamily="34" charset="-128"/>
              </a:rPr>
              <a:t>Ist</a:t>
            </a:r>
            <a:r>
              <a:rPr lang="hu-HU" altLang="hu-HU" sz="2400" i="1" dirty="0">
                <a:ea typeface="Arial Unicode MS" panose="020B0604020202020204" pitchFamily="34" charset="-128"/>
                <a:cs typeface="Arial Unicode MS" panose="020B0604020202020204" pitchFamily="34" charset="-128"/>
              </a:rPr>
              <a:t> </a:t>
            </a:r>
            <a:r>
              <a:rPr lang="hu-HU" altLang="hu-HU" sz="2400" i="1" dirty="0" err="1">
                <a:ea typeface="Arial Unicode MS" panose="020B0604020202020204" pitchFamily="34" charset="-128"/>
                <a:cs typeface="Arial Unicode MS" panose="020B0604020202020204" pitchFamily="34" charset="-128"/>
              </a:rPr>
              <a:t>dem</a:t>
            </a:r>
            <a:r>
              <a:rPr lang="hu-HU" altLang="hu-HU" sz="2400" i="1" dirty="0">
                <a:ea typeface="Arial Unicode MS" panose="020B0604020202020204" pitchFamily="34" charset="-128"/>
                <a:cs typeface="Arial Unicode MS" panose="020B0604020202020204" pitchFamily="34" charset="-128"/>
              </a:rPr>
              <a:t> </a:t>
            </a:r>
            <a:r>
              <a:rPr lang="hu-HU" altLang="hu-HU" sz="2400" i="1" dirty="0" err="1">
                <a:ea typeface="Arial Unicode MS" panose="020B0604020202020204" pitchFamily="34" charset="-128"/>
                <a:cs typeface="Arial Unicode MS" panose="020B0604020202020204" pitchFamily="34" charset="-128"/>
              </a:rPr>
              <a:t>Tode</a:t>
            </a:r>
            <a:r>
              <a:rPr lang="hu-HU" altLang="hu-HU" sz="2400" i="1" dirty="0">
                <a:ea typeface="Arial Unicode MS" panose="020B0604020202020204" pitchFamily="34" charset="-128"/>
                <a:cs typeface="Arial Unicode MS" panose="020B0604020202020204" pitchFamily="34" charset="-128"/>
              </a:rPr>
              <a:t> </a:t>
            </a:r>
            <a:r>
              <a:rPr lang="hu-HU" altLang="hu-HU" sz="2400" i="1" dirty="0" err="1">
                <a:ea typeface="Arial Unicode MS" panose="020B0604020202020204" pitchFamily="34" charset="-128"/>
                <a:cs typeface="Arial Unicode MS" panose="020B0604020202020204" pitchFamily="34" charset="-128"/>
              </a:rPr>
              <a:t>schon</a:t>
            </a:r>
            <a:r>
              <a:rPr lang="hu-HU" altLang="hu-HU" sz="2400" i="1" dirty="0">
                <a:ea typeface="Arial Unicode MS" panose="020B0604020202020204" pitchFamily="34" charset="-128"/>
                <a:cs typeface="Arial Unicode MS" panose="020B0604020202020204" pitchFamily="34" charset="-128"/>
              </a:rPr>
              <a:t> </a:t>
            </a:r>
            <a:r>
              <a:rPr lang="hu-HU" altLang="hu-HU" sz="2400" i="1" dirty="0" err="1">
                <a:ea typeface="Arial Unicode MS" panose="020B0604020202020204" pitchFamily="34" charset="-128"/>
                <a:cs typeface="Arial Unicode MS" panose="020B0604020202020204" pitchFamily="34" charset="-128"/>
              </a:rPr>
              <a:t>anheimgegeben</a:t>
            </a:r>
            <a:r>
              <a:rPr lang="hu-HU" altLang="hu-HU" sz="2400" i="1" dirty="0">
                <a:ea typeface="Arial Unicode MS" panose="020B0604020202020204" pitchFamily="34" charset="-128"/>
                <a:cs typeface="Arial Unicode MS" panose="020B0604020202020204" pitchFamily="34" charset="-128"/>
              </a:rPr>
              <a:t>,”</a:t>
            </a:r>
            <a:endParaRPr lang="hu-HU" altLang="hu-HU" sz="2400" i="1" dirty="0">
              <a:latin typeface="Times New Roman" panose="02020603050405020304" pitchFamily="18" charset="0"/>
              <a:ea typeface="Arial Unicode MS" panose="020B0604020202020204" pitchFamily="34" charset="-128"/>
              <a:cs typeface="Arial Unicode MS" panose="020B0604020202020204" pitchFamily="34" charset="-128"/>
            </a:endParaRPr>
          </a:p>
          <a:p>
            <a:pPr algn="ctr" eaLnBrk="0" hangingPunct="0">
              <a:spcBef>
                <a:spcPct val="0"/>
              </a:spcBef>
            </a:pPr>
            <a:r>
              <a:rPr lang="hu-HU" altLang="hu-HU" sz="2400" i="1" dirty="0">
                <a:cs typeface="Times New Roman" panose="02020603050405020304" pitchFamily="18" charset="0"/>
              </a:rPr>
              <a:t>(August von </a:t>
            </a:r>
            <a:r>
              <a:rPr lang="hu-HU" altLang="hu-HU" sz="2400" i="1" dirty="0" err="1">
                <a:cs typeface="Times New Roman" panose="02020603050405020304" pitchFamily="18" charset="0"/>
              </a:rPr>
              <a:t>Platen</a:t>
            </a:r>
            <a:r>
              <a:rPr lang="hu-HU" altLang="hu-HU" sz="2400" i="1" dirty="0">
                <a:cs typeface="Times New Roman" panose="02020603050405020304" pitchFamily="18" charset="0"/>
              </a:rPr>
              <a:t>: </a:t>
            </a:r>
            <a:r>
              <a:rPr lang="hu-HU" altLang="hu-HU" sz="2400" i="1" dirty="0" err="1">
                <a:cs typeface="Times New Roman" panose="02020603050405020304" pitchFamily="18" charset="0"/>
              </a:rPr>
              <a:t>Tristan</a:t>
            </a:r>
            <a:r>
              <a:rPr lang="hu-HU" altLang="hu-HU" sz="2400" i="1" dirty="0">
                <a:cs typeface="Times New Roman" panose="02020603050405020304" pitchFamily="18" charset="0"/>
              </a:rPr>
              <a:t>)</a:t>
            </a:r>
            <a:r>
              <a:rPr lang="hu-HU" altLang="hu-HU" sz="2400" dirty="0">
                <a:latin typeface="Times New Roman" panose="02020603050405020304" pitchFamily="18" charset="0"/>
              </a:rPr>
              <a:t> </a:t>
            </a:r>
          </a:p>
        </p:txBody>
      </p:sp>
      <p:graphicFrame>
        <p:nvGraphicFramePr>
          <p:cNvPr id="6148" name="Object 4"/>
          <p:cNvGraphicFramePr>
            <a:graphicFrameLocks noChangeAspect="1"/>
          </p:cNvGraphicFramePr>
          <p:nvPr>
            <p:extLst>
              <p:ext uri="{D42A27DB-BD31-4B8C-83A1-F6EECF244321}">
                <p14:modId xmlns:p14="http://schemas.microsoft.com/office/powerpoint/2010/main" val="961960324"/>
              </p:ext>
            </p:extLst>
          </p:nvPr>
        </p:nvGraphicFramePr>
        <p:xfrm>
          <a:off x="2819400" y="1348297"/>
          <a:ext cx="6618288" cy="3330575"/>
        </p:xfrm>
        <a:graphic>
          <a:graphicData uri="http://schemas.openxmlformats.org/presentationml/2006/ole">
            <mc:AlternateContent xmlns:mc="http://schemas.openxmlformats.org/markup-compatibility/2006">
              <mc:Choice xmlns:v="urn:schemas-microsoft-com:vml" Requires="v">
                <p:oleObj spid="_x0000_s4135" name="Bitkép" r:id="rId4" imgW="4409524" imgH="2219635" progId="Paint.Picture">
                  <p:embed/>
                </p:oleObj>
              </mc:Choice>
              <mc:Fallback>
                <p:oleObj name="Bitkép" r:id="rId4" imgW="4409524" imgH="2219635" progId="Paint.Picture">
                  <p:embed/>
                  <p:pic>
                    <p:nvPicPr>
                      <p:cNvPr id="614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1348297"/>
                        <a:ext cx="6618288" cy="333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9" name="Rectangle 5"/>
          <p:cNvSpPr>
            <a:spLocks noChangeArrowheads="1"/>
          </p:cNvSpPr>
          <p:nvPr/>
        </p:nvSpPr>
        <p:spPr bwMode="auto">
          <a:xfrm>
            <a:off x="5911970" y="6043493"/>
            <a:ext cx="60960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sz="1400" dirty="0" err="1"/>
              <a:t>W</a:t>
            </a:r>
            <a:r>
              <a:rPr lang="hu-HU" altLang="hu-HU" sz="1400" dirty="0" err="1">
                <a:cs typeface="Times New Roman" panose="02020603050405020304" pitchFamily="18" charset="0"/>
              </a:rPr>
              <a:t>ł</a:t>
            </a:r>
            <a:r>
              <a:rPr lang="hu-HU" altLang="hu-HU" sz="1400" dirty="0" err="1"/>
              <a:t>adys</a:t>
            </a:r>
            <a:r>
              <a:rPr lang="hu-HU" altLang="hu-HU" sz="1400" dirty="0" err="1">
                <a:cs typeface="Times New Roman" panose="02020603050405020304" pitchFamily="18" charset="0"/>
              </a:rPr>
              <a:t>ł</a:t>
            </a:r>
            <a:r>
              <a:rPr lang="hu-HU" altLang="hu-HU" sz="1400" dirty="0" err="1"/>
              <a:t>aw</a:t>
            </a:r>
            <a:r>
              <a:rPr lang="hu-HU" altLang="hu-HU" sz="1400" dirty="0"/>
              <a:t> </a:t>
            </a:r>
            <a:r>
              <a:rPr lang="hu-HU" altLang="hu-HU" sz="1400" dirty="0" err="1"/>
              <a:t>Moes</a:t>
            </a:r>
            <a:r>
              <a:rPr lang="hu-HU" altLang="hu-HU" sz="1400" dirty="0"/>
              <a:t> (1900-1986): </a:t>
            </a:r>
            <a:r>
              <a:rPr lang="hu-HU" altLang="hu-HU" sz="1400" dirty="0" err="1"/>
              <a:t>das</a:t>
            </a:r>
            <a:r>
              <a:rPr lang="hu-HU" altLang="hu-HU" sz="1400" dirty="0"/>
              <a:t> </a:t>
            </a:r>
            <a:r>
              <a:rPr lang="hu-HU" altLang="hu-HU" sz="1400" dirty="0" err="1"/>
              <a:t>Urbild</a:t>
            </a:r>
            <a:r>
              <a:rPr lang="hu-HU" altLang="hu-HU" sz="1400" dirty="0"/>
              <a:t> </a:t>
            </a:r>
            <a:r>
              <a:rPr lang="hu-HU" altLang="hu-HU" sz="1400" dirty="0" err="1"/>
              <a:t>für</a:t>
            </a:r>
            <a:r>
              <a:rPr lang="hu-HU" altLang="hu-HU" sz="1400" dirty="0"/>
              <a:t> die </a:t>
            </a:r>
            <a:r>
              <a:rPr lang="hu-HU" altLang="hu-HU" sz="1400" dirty="0" err="1"/>
              <a:t>Figur</a:t>
            </a:r>
            <a:r>
              <a:rPr lang="hu-HU" altLang="hu-HU" sz="1400" dirty="0"/>
              <a:t> des </a:t>
            </a:r>
            <a:r>
              <a:rPr lang="hu-HU" altLang="hu-HU" sz="1400" dirty="0" err="1"/>
              <a:t>Tadzio</a:t>
            </a:r>
            <a:r>
              <a:rPr lang="hu-HU" altLang="hu-HU" sz="1400" dirty="0"/>
              <a:t> </a:t>
            </a:r>
            <a:r>
              <a:rPr lang="hu-HU" altLang="hu-HU" sz="1400" dirty="0" err="1"/>
              <a:t>im</a:t>
            </a:r>
            <a:r>
              <a:rPr lang="hu-HU" altLang="hu-HU" sz="1400" dirty="0"/>
              <a:t> </a:t>
            </a:r>
            <a:r>
              <a:rPr lang="hu-HU" altLang="hu-HU" sz="1400" dirty="0" err="1"/>
              <a:t>Alter</a:t>
            </a:r>
            <a:r>
              <a:rPr lang="hu-HU" altLang="hu-HU" sz="1400" dirty="0"/>
              <a:t> von </a:t>
            </a:r>
            <a:r>
              <a:rPr lang="hu-HU" altLang="hu-HU" sz="1400" dirty="0" err="1"/>
              <a:t>etwa</a:t>
            </a:r>
            <a:r>
              <a:rPr lang="hu-HU" altLang="hu-HU" sz="1400" dirty="0"/>
              <a:t> 11 </a:t>
            </a:r>
            <a:r>
              <a:rPr lang="hu-HU" altLang="hu-HU" sz="1400" dirty="0" err="1"/>
              <a:t>Jahren</a:t>
            </a:r>
            <a:r>
              <a:rPr lang="hu-HU" altLang="hu-HU" sz="1400" dirty="0"/>
              <a:t>, </a:t>
            </a:r>
            <a:r>
              <a:rPr lang="hu-HU" altLang="hu-HU" sz="1400" dirty="0" err="1"/>
              <a:t>als</a:t>
            </a:r>
            <a:r>
              <a:rPr lang="hu-HU" altLang="hu-HU" sz="1400" dirty="0"/>
              <a:t> Thomas Mann </a:t>
            </a:r>
            <a:r>
              <a:rPr lang="hu-HU" altLang="hu-HU" sz="1400" dirty="0" err="1"/>
              <a:t>ihn</a:t>
            </a:r>
            <a:r>
              <a:rPr lang="hu-HU" altLang="hu-HU" sz="1400" dirty="0"/>
              <a:t> </a:t>
            </a:r>
            <a:r>
              <a:rPr lang="hu-HU" altLang="hu-HU" sz="1400" dirty="0" err="1"/>
              <a:t>in</a:t>
            </a:r>
            <a:r>
              <a:rPr lang="hu-HU" altLang="hu-HU" sz="1400" dirty="0"/>
              <a:t> </a:t>
            </a:r>
            <a:r>
              <a:rPr lang="hu-HU" altLang="hu-HU" sz="1400" dirty="0" err="1"/>
              <a:t>Venedig</a:t>
            </a:r>
            <a:r>
              <a:rPr lang="hu-HU" altLang="hu-HU" sz="1400" dirty="0"/>
              <a:t> </a:t>
            </a:r>
            <a:r>
              <a:rPr lang="hu-HU" altLang="hu-HU" sz="1400" dirty="0" err="1"/>
              <a:t>gesehen</a:t>
            </a:r>
            <a:r>
              <a:rPr lang="hu-HU" altLang="hu-HU" sz="1400" dirty="0"/>
              <a:t> hat und </a:t>
            </a:r>
            <a:r>
              <a:rPr lang="hu-HU" altLang="hu-HU" sz="1400" dirty="0" err="1"/>
              <a:t>Björn</a:t>
            </a:r>
            <a:r>
              <a:rPr lang="hu-HU" altLang="hu-HU" sz="1400" dirty="0"/>
              <a:t> </a:t>
            </a:r>
            <a:r>
              <a:rPr lang="hu-HU" altLang="hu-HU" sz="1400" dirty="0" err="1"/>
              <a:t>Andrésen</a:t>
            </a:r>
            <a:r>
              <a:rPr lang="hu-HU" altLang="hu-HU" sz="1400" dirty="0"/>
              <a:t> </a:t>
            </a:r>
            <a:r>
              <a:rPr lang="hu-HU" altLang="hu-HU" sz="1400" dirty="0" err="1"/>
              <a:t>als</a:t>
            </a:r>
            <a:r>
              <a:rPr lang="hu-HU" altLang="hu-HU" sz="1400" dirty="0"/>
              <a:t> </a:t>
            </a:r>
            <a:r>
              <a:rPr lang="hu-HU" altLang="hu-HU" sz="1400" dirty="0" err="1"/>
              <a:t>Tadzio</a:t>
            </a:r>
            <a:r>
              <a:rPr lang="hu-HU" altLang="hu-HU" sz="1400" dirty="0"/>
              <a:t> </a:t>
            </a:r>
            <a:r>
              <a:rPr lang="hu-HU" altLang="hu-HU" sz="1400" dirty="0" err="1"/>
              <a:t>in</a:t>
            </a:r>
            <a:r>
              <a:rPr lang="hu-HU" altLang="hu-HU" sz="1400" dirty="0"/>
              <a:t> </a:t>
            </a:r>
            <a:r>
              <a:rPr lang="hu-HU" altLang="hu-HU" sz="1400" dirty="0" err="1"/>
              <a:t>Luchino</a:t>
            </a:r>
            <a:r>
              <a:rPr lang="hu-HU" altLang="hu-HU" sz="1400" dirty="0"/>
              <a:t> Viscontis Film „</a:t>
            </a:r>
            <a:r>
              <a:rPr lang="hu-HU" altLang="hu-HU" sz="1400" dirty="0" err="1"/>
              <a:t>Death</a:t>
            </a:r>
            <a:r>
              <a:rPr lang="hu-HU" altLang="hu-HU" sz="1400" dirty="0"/>
              <a:t> </a:t>
            </a:r>
            <a:r>
              <a:rPr lang="hu-HU" altLang="hu-HU" sz="1400" dirty="0" err="1"/>
              <a:t>in</a:t>
            </a:r>
            <a:r>
              <a:rPr lang="hu-HU" altLang="hu-HU" sz="1400" dirty="0"/>
              <a:t> </a:t>
            </a:r>
            <a:r>
              <a:rPr lang="hu-HU" altLang="hu-HU" sz="1400" dirty="0" err="1"/>
              <a:t>Venice</a:t>
            </a:r>
            <a:r>
              <a:rPr lang="hu-HU" altLang="hu-HU" sz="1400" dirty="0"/>
              <a:t>” (1971)</a:t>
            </a:r>
          </a:p>
        </p:txBody>
      </p:sp>
      <p:pic>
        <p:nvPicPr>
          <p:cNvPr id="5" name="Kép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4104211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490" name="Object 2"/>
          <p:cNvGraphicFramePr>
            <a:graphicFrameLocks noChangeAspect="1"/>
          </p:cNvGraphicFramePr>
          <p:nvPr/>
        </p:nvGraphicFramePr>
        <p:xfrm>
          <a:off x="3733800" y="152400"/>
          <a:ext cx="4357688" cy="5810250"/>
        </p:xfrm>
        <a:graphic>
          <a:graphicData uri="http://schemas.openxmlformats.org/presentationml/2006/ole">
            <mc:AlternateContent xmlns:mc="http://schemas.openxmlformats.org/markup-compatibility/2006">
              <mc:Choice xmlns:v="urn:schemas-microsoft-com:vml" Requires="v">
                <p:oleObj spid="_x0000_s5233" name="Bitkép" r:id="rId4" imgW="3572374" imgH="4761905" progId="Paint.Picture">
                  <p:embed/>
                </p:oleObj>
              </mc:Choice>
              <mc:Fallback>
                <p:oleObj name="Bitkép" r:id="rId4" imgW="3572374" imgH="4761905" progId="Paint.Picture">
                  <p:embed/>
                  <p:pic>
                    <p:nvPicPr>
                      <p:cNvPr id="6349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152400"/>
                        <a:ext cx="4357688" cy="581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92" name="Object 4"/>
          <p:cNvGraphicFramePr>
            <a:graphicFrameLocks noChangeAspect="1"/>
          </p:cNvGraphicFramePr>
          <p:nvPr/>
        </p:nvGraphicFramePr>
        <p:xfrm>
          <a:off x="1600200" y="533401"/>
          <a:ext cx="2000250" cy="2460625"/>
        </p:xfrm>
        <a:graphic>
          <a:graphicData uri="http://schemas.openxmlformats.org/presentationml/2006/ole">
            <mc:AlternateContent xmlns:mc="http://schemas.openxmlformats.org/markup-compatibility/2006">
              <mc:Choice xmlns:v="urn:schemas-microsoft-com:vml" Requires="v">
                <p:oleObj spid="_x0000_s5234" name="Bitkép" r:id="rId6" imgW="2857899" imgH="3514286" progId="Paint.Picture">
                  <p:embed/>
                </p:oleObj>
              </mc:Choice>
              <mc:Fallback>
                <p:oleObj name="Bitkép" r:id="rId6" imgW="2857899" imgH="3514286" progId="Paint.Picture">
                  <p:embed/>
                  <p:pic>
                    <p:nvPicPr>
                      <p:cNvPr id="63492"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533401"/>
                        <a:ext cx="2000250" cy="246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93" name="Object 5"/>
          <p:cNvGraphicFramePr>
            <a:graphicFrameLocks noChangeAspect="1"/>
          </p:cNvGraphicFramePr>
          <p:nvPr/>
        </p:nvGraphicFramePr>
        <p:xfrm>
          <a:off x="8382000" y="3276601"/>
          <a:ext cx="2095500" cy="3152775"/>
        </p:xfrm>
        <a:graphic>
          <a:graphicData uri="http://schemas.openxmlformats.org/presentationml/2006/ole">
            <mc:AlternateContent xmlns:mc="http://schemas.openxmlformats.org/markup-compatibility/2006">
              <mc:Choice xmlns:v="urn:schemas-microsoft-com:vml" Requires="v">
                <p:oleObj spid="_x0000_s5235" name="Bitkép" r:id="rId8" imgW="2095793" imgH="3153215" progId="Paint.Picture">
                  <p:embed/>
                </p:oleObj>
              </mc:Choice>
              <mc:Fallback>
                <p:oleObj name="Bitkép" r:id="rId8" imgW="2095793" imgH="3153215" progId="Paint.Picture">
                  <p:embed/>
                  <p:pic>
                    <p:nvPicPr>
                      <p:cNvPr id="63493"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2000" y="3276601"/>
                        <a:ext cx="2095500"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279862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80022" y="1267722"/>
            <a:ext cx="11844067" cy="715904"/>
          </a:xfrm>
        </p:spPr>
        <p:txBody>
          <a:bodyPr>
            <a:normAutofit/>
          </a:bodyPr>
          <a:lstStyle/>
          <a:p>
            <a:pPr algn="ctr"/>
            <a:r>
              <a:rPr lang="hu-HU" sz="2800" dirty="0"/>
              <a:t>Die Strandszene – die </a:t>
            </a:r>
            <a:r>
              <a:rPr lang="hu-HU" sz="2800" dirty="0" err="1"/>
              <a:t>Geburt</a:t>
            </a:r>
            <a:r>
              <a:rPr lang="hu-HU" sz="2800" dirty="0"/>
              <a:t> der </a:t>
            </a:r>
            <a:r>
              <a:rPr lang="hu-HU" sz="2800" err="1" smtClean="0"/>
              <a:t>Götter</a:t>
            </a:r>
            <a:r>
              <a:rPr lang="hu-HU" sz="2800" smtClean="0"/>
              <a:t> – die </a:t>
            </a:r>
            <a:r>
              <a:rPr lang="hu-HU" sz="2800" dirty="0" err="1"/>
              <a:t>Entstehung</a:t>
            </a:r>
            <a:r>
              <a:rPr lang="hu-HU" sz="2800" dirty="0"/>
              <a:t> der </a:t>
            </a:r>
            <a:r>
              <a:rPr lang="hu-HU" sz="2800" dirty="0" err="1"/>
              <a:t>Form</a:t>
            </a:r>
            <a:endParaRPr lang="hu-HU" sz="2800" dirty="0"/>
          </a:p>
        </p:txBody>
      </p:sp>
      <p:pic>
        <p:nvPicPr>
          <p:cNvPr id="4" name="Tartalom helye 3"/>
          <p:cNvPicPr>
            <a:picLocks noGrp="1" noChangeAspect="1"/>
          </p:cNvPicPr>
          <p:nvPr>
            <p:ph idx="1"/>
          </p:nvPr>
        </p:nvPicPr>
        <p:blipFill>
          <a:blip r:embed="rId2"/>
          <a:stretch>
            <a:fillRect/>
          </a:stretch>
        </p:blipFill>
        <p:spPr>
          <a:xfrm>
            <a:off x="3312543" y="2043651"/>
            <a:ext cx="5892365" cy="4814349"/>
          </a:xfrm>
          <a:prstGeom prst="rect">
            <a:avLst/>
          </a:prstGeom>
        </p:spPr>
      </p:pic>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699008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047515" y="1117427"/>
            <a:ext cx="7772400" cy="1504156"/>
          </a:xfrm>
        </p:spPr>
        <p:txBody>
          <a:bodyPr anchor="ctr">
            <a:normAutofit fontScale="90000"/>
          </a:bodyPr>
          <a:lstStyle/>
          <a:p>
            <a:r>
              <a:rPr lang="hu-HU" altLang="hu-HU" sz="2400" dirty="0">
                <a:latin typeface="Arial Unicode MS" panose="020B0604020202020204" pitchFamily="34" charset="-128"/>
                <a:ea typeface="Arial Unicode MS" panose="020B0604020202020204" pitchFamily="34" charset="-128"/>
                <a:cs typeface="Arial Unicode MS" panose="020B0604020202020204" pitchFamily="34" charset="-128"/>
              </a:rPr>
              <a:t/>
            </a:r>
            <a:br>
              <a:rPr lang="hu-HU" altLang="hu-HU" sz="2400" dirty="0">
                <a:latin typeface="Arial Unicode MS" panose="020B0604020202020204" pitchFamily="34" charset="-128"/>
                <a:ea typeface="Arial Unicode MS" panose="020B0604020202020204" pitchFamily="34" charset="-128"/>
                <a:cs typeface="Arial Unicode MS" panose="020B0604020202020204" pitchFamily="34" charset="-128"/>
              </a:rPr>
            </a:br>
            <a:r>
              <a:rPr lang="hu-HU" altLang="hu-HU" sz="2400" b="1" dirty="0" err="1">
                <a:latin typeface="Calibri" panose="020F0502020204030204" pitchFamily="34" charset="0"/>
                <a:ea typeface="Arial Unicode MS" panose="020B0604020202020204" pitchFamily="34" charset="-128"/>
                <a:cs typeface="Calibri" panose="020F0502020204030204" pitchFamily="34" charset="0"/>
              </a:rPr>
              <a:t>Exkurs</a:t>
            </a:r>
            <a:r>
              <a:rPr lang="hu-HU" altLang="hu-HU" sz="2400" dirty="0">
                <a:latin typeface="Arial Unicode MS" panose="020B0604020202020204" pitchFamily="34" charset="-128"/>
                <a:ea typeface="Arial Unicode MS" panose="020B0604020202020204" pitchFamily="34" charset="-128"/>
                <a:cs typeface="Arial Unicode MS" panose="020B0604020202020204" pitchFamily="34" charset="-128"/>
              </a:rPr>
              <a:t/>
            </a:r>
            <a:br>
              <a:rPr lang="hu-HU" altLang="hu-HU" sz="2400" dirty="0">
                <a:latin typeface="Arial Unicode MS" panose="020B0604020202020204" pitchFamily="34" charset="-128"/>
                <a:ea typeface="Arial Unicode MS" panose="020B0604020202020204" pitchFamily="34" charset="-128"/>
                <a:cs typeface="Arial Unicode MS" panose="020B0604020202020204" pitchFamily="34" charset="-128"/>
              </a:rPr>
            </a:br>
            <a:r>
              <a:rPr lang="hu-HU" altLang="hu-HU" sz="2400" dirty="0">
                <a:latin typeface="Arial Unicode MS" panose="020B0604020202020204" pitchFamily="34" charset="-128"/>
                <a:ea typeface="Arial Unicode MS" panose="020B0604020202020204" pitchFamily="34" charset="-128"/>
                <a:cs typeface="Arial Unicode MS" panose="020B0604020202020204" pitchFamily="34" charset="-128"/>
              </a:rPr>
              <a:t/>
            </a:r>
            <a:br>
              <a:rPr lang="hu-HU" altLang="hu-HU" sz="2400" dirty="0">
                <a:latin typeface="Arial Unicode MS" panose="020B0604020202020204" pitchFamily="34" charset="-128"/>
                <a:ea typeface="Arial Unicode MS" panose="020B0604020202020204" pitchFamily="34" charset="-128"/>
                <a:cs typeface="Arial Unicode MS" panose="020B0604020202020204" pitchFamily="34" charset="-128"/>
              </a:rPr>
            </a:br>
            <a:r>
              <a:rPr lang="hu-HU" altLang="hu-HU" sz="3600" b="1" dirty="0">
                <a:solidFill>
                  <a:srgbClr val="C00000"/>
                </a:solidFill>
                <a:latin typeface="Calibri" panose="020F0502020204030204" pitchFamily="34" charset="0"/>
                <a:ea typeface="Arial Unicode MS" panose="020B0604020202020204" pitchFamily="34" charset="-128"/>
                <a:cs typeface="Calibri" panose="020F0502020204030204" pitchFamily="34" charset="0"/>
              </a:rPr>
              <a:t>Thomas Mann</a:t>
            </a:r>
            <a:r>
              <a:rPr lang="hu-HU" altLang="hu-HU" sz="3600" dirty="0">
                <a:solidFill>
                  <a:srgbClr val="C00000"/>
                </a:solidFill>
                <a:latin typeface="Calibri" panose="020F0502020204030204" pitchFamily="34" charset="0"/>
                <a:ea typeface="Arial Unicode MS" panose="020B0604020202020204" pitchFamily="34" charset="-128"/>
                <a:cs typeface="Calibri" panose="020F0502020204030204" pitchFamily="34" charset="0"/>
              </a:rPr>
              <a:t>: </a:t>
            </a:r>
            <a:r>
              <a:rPr lang="hu-HU" altLang="hu-HU" sz="3600" b="1" i="1" dirty="0">
                <a:solidFill>
                  <a:srgbClr val="C00000"/>
                </a:solidFill>
                <a:latin typeface="Calibri" panose="020F0502020204030204" pitchFamily="34" charset="0"/>
                <a:cs typeface="Calibri" panose="020F0502020204030204" pitchFamily="34" charset="0"/>
              </a:rPr>
              <a:t>Der </a:t>
            </a:r>
            <a:r>
              <a:rPr lang="hu-HU" altLang="hu-HU" sz="3600" b="1" i="1" dirty="0" err="1">
                <a:solidFill>
                  <a:srgbClr val="C00000"/>
                </a:solidFill>
                <a:latin typeface="Calibri" panose="020F0502020204030204" pitchFamily="34" charset="0"/>
                <a:cs typeface="Calibri" panose="020F0502020204030204" pitchFamily="34" charset="0"/>
              </a:rPr>
              <a:t>Tod</a:t>
            </a:r>
            <a:r>
              <a:rPr lang="hu-HU" altLang="hu-HU" sz="3600" b="1" i="1" dirty="0">
                <a:solidFill>
                  <a:srgbClr val="C00000"/>
                </a:solidFill>
                <a:latin typeface="Calibri" panose="020F0502020204030204" pitchFamily="34" charset="0"/>
                <a:cs typeface="Calibri" panose="020F0502020204030204" pitchFamily="34" charset="0"/>
              </a:rPr>
              <a:t> in </a:t>
            </a:r>
            <a:r>
              <a:rPr lang="hu-HU" altLang="hu-HU" sz="3600" b="1" i="1" dirty="0" err="1">
                <a:solidFill>
                  <a:srgbClr val="C00000"/>
                </a:solidFill>
                <a:latin typeface="Calibri" panose="020F0502020204030204" pitchFamily="34" charset="0"/>
                <a:cs typeface="Calibri" panose="020F0502020204030204" pitchFamily="34" charset="0"/>
              </a:rPr>
              <a:t>Venedig</a:t>
            </a:r>
            <a:r>
              <a:rPr lang="hu-HU" altLang="hu-HU" sz="3600" b="1" i="1" dirty="0">
                <a:solidFill>
                  <a:srgbClr val="C00000"/>
                </a:solidFill>
                <a:latin typeface="Calibri" panose="020F0502020204030204" pitchFamily="34" charset="0"/>
                <a:cs typeface="Calibri" panose="020F0502020204030204" pitchFamily="34" charset="0"/>
              </a:rPr>
              <a:t> </a:t>
            </a:r>
            <a:r>
              <a:rPr lang="hu-HU" altLang="hu-HU" sz="3600" b="1" i="1" dirty="0" smtClean="0">
                <a:solidFill>
                  <a:srgbClr val="C00000"/>
                </a:solidFill>
                <a:latin typeface="Arial" panose="020B0604020202020204" pitchFamily="34" charset="0"/>
                <a:cs typeface="Arial" panose="020B0604020202020204" pitchFamily="34" charset="0"/>
              </a:rPr>
              <a:t>II.</a:t>
            </a:r>
            <a:r>
              <a:rPr lang="hu-HU" altLang="hu-HU" sz="3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hu-HU" altLang="hu-HU" sz="3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br>
            <a:endParaRPr lang="hu-HU" altLang="hu-HU" sz="3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aphicFrame>
        <p:nvGraphicFramePr>
          <p:cNvPr id="2054" name="Object 6"/>
          <p:cNvGraphicFramePr>
            <a:graphicFrameLocks noChangeAspect="1"/>
          </p:cNvGraphicFramePr>
          <p:nvPr>
            <p:extLst>
              <p:ext uri="{D42A27DB-BD31-4B8C-83A1-F6EECF244321}">
                <p14:modId xmlns:p14="http://schemas.microsoft.com/office/powerpoint/2010/main" val="2383941092"/>
              </p:ext>
            </p:extLst>
          </p:nvPr>
        </p:nvGraphicFramePr>
        <p:xfrm>
          <a:off x="4572000" y="2621583"/>
          <a:ext cx="2723431" cy="3782543"/>
        </p:xfrm>
        <a:graphic>
          <a:graphicData uri="http://schemas.openxmlformats.org/presentationml/2006/ole">
            <mc:AlternateContent xmlns:mc="http://schemas.openxmlformats.org/markup-compatibility/2006">
              <mc:Choice xmlns:v="urn:schemas-microsoft-com:vml" Requires="v">
                <p:oleObj spid="_x0000_s1064" name="Bitkép" r:id="rId4" imgW="1714739" imgH="2381582" progId="Paint.Picture">
                  <p:embed/>
                </p:oleObj>
              </mc:Choice>
              <mc:Fallback>
                <p:oleObj name="Bitkép" r:id="rId4" imgW="1714739" imgH="2381582" progId="Paint.Picture">
                  <p:embed/>
                  <p:pic>
                    <p:nvPicPr>
                      <p:cNvPr id="205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621583"/>
                        <a:ext cx="2723431" cy="3782543"/>
                      </a:xfrm>
                      <a:prstGeom prst="rect">
                        <a:avLst/>
                      </a:prstGeom>
                      <a:noFill/>
                      <a:ln>
                        <a:noFill/>
                      </a:ln>
                      <a:effectLst/>
                      <a:extLst/>
                    </p:spPr>
                  </p:pic>
                </p:oleObj>
              </mc:Fallback>
            </mc:AlternateContent>
          </a:graphicData>
        </a:graphic>
      </p:graphicFrame>
      <p:pic>
        <p:nvPicPr>
          <p:cNvPr id="5" name="Kép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2798908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43309" y="1339910"/>
            <a:ext cx="10515600" cy="1325563"/>
          </a:xfrm>
        </p:spPr>
        <p:txBody>
          <a:bodyPr/>
          <a:lstStyle/>
          <a:p>
            <a:pPr algn="ctr"/>
            <a:r>
              <a:rPr lang="hu-HU" sz="3600" dirty="0"/>
              <a:t>Die </a:t>
            </a:r>
            <a:r>
              <a:rPr lang="hu-HU" sz="3600" dirty="0" err="1"/>
              <a:t>Geburt</a:t>
            </a:r>
            <a:r>
              <a:rPr lang="hu-HU" sz="3600" dirty="0"/>
              <a:t> der Venus</a:t>
            </a:r>
          </a:p>
        </p:txBody>
      </p:sp>
      <p:sp>
        <p:nvSpPr>
          <p:cNvPr id="3" name="Tartalom helye 2"/>
          <p:cNvSpPr>
            <a:spLocks noGrp="1"/>
          </p:cNvSpPr>
          <p:nvPr>
            <p:ph idx="1"/>
          </p:nvPr>
        </p:nvSpPr>
        <p:spPr>
          <a:xfrm>
            <a:off x="743309" y="3181956"/>
            <a:ext cx="10515600" cy="3969791"/>
          </a:xfrm>
        </p:spPr>
        <p:txBody>
          <a:bodyPr/>
          <a:lstStyle/>
          <a:p>
            <a:pPr marL="0" indent="0">
              <a:buNone/>
            </a:pPr>
            <a:r>
              <a:rPr lang="hu-HU" sz="2400" dirty="0" err="1"/>
              <a:t>Aschenbachs</a:t>
            </a:r>
            <a:r>
              <a:rPr lang="hu-HU" sz="2400" dirty="0"/>
              <a:t> </a:t>
            </a:r>
            <a:r>
              <a:rPr lang="hu-HU" sz="2400" dirty="0" err="1"/>
              <a:t>Assoziation</a:t>
            </a:r>
            <a:r>
              <a:rPr lang="hu-HU" sz="2400" dirty="0"/>
              <a:t> </a:t>
            </a:r>
            <a:r>
              <a:rPr lang="hu-HU" sz="2400" dirty="0" err="1"/>
              <a:t>verknüpft</a:t>
            </a:r>
            <a:r>
              <a:rPr lang="hu-HU" sz="2400" dirty="0"/>
              <a:t> </a:t>
            </a:r>
            <a:r>
              <a:rPr lang="hu-HU" sz="2400" dirty="0" err="1"/>
              <a:t>Tadzios</a:t>
            </a:r>
            <a:r>
              <a:rPr lang="hu-HU" sz="2400" dirty="0"/>
              <a:t> </a:t>
            </a:r>
            <a:r>
              <a:rPr lang="hu-HU" sz="2400" dirty="0" err="1"/>
              <a:t>Gestalt</a:t>
            </a:r>
            <a:r>
              <a:rPr lang="hu-HU" sz="2400" dirty="0"/>
              <a:t> mit der </a:t>
            </a:r>
            <a:r>
              <a:rPr lang="hu-HU" sz="2400" dirty="0" err="1"/>
              <a:t>Geburt</a:t>
            </a:r>
            <a:r>
              <a:rPr lang="hu-HU" sz="2400" dirty="0"/>
              <a:t> </a:t>
            </a:r>
            <a:r>
              <a:rPr lang="hu-HU" sz="2400" dirty="0" err="1"/>
              <a:t>der</a:t>
            </a:r>
            <a:r>
              <a:rPr lang="hu-HU" sz="2400" dirty="0"/>
              <a:t> </a:t>
            </a:r>
            <a:r>
              <a:rPr lang="hu-HU" sz="2400" dirty="0" err="1"/>
              <a:t>Aphrodite</a:t>
            </a:r>
            <a:r>
              <a:rPr lang="hu-HU" sz="2400" dirty="0"/>
              <a:t>. In den </a:t>
            </a:r>
            <a:r>
              <a:rPr lang="hu-HU" sz="2400" i="1" dirty="0" err="1"/>
              <a:t>Theogoni</a:t>
            </a:r>
            <a:r>
              <a:rPr lang="hu-HU" sz="2400" i="1" dirty="0"/>
              <a:t> </a:t>
            </a:r>
            <a:r>
              <a:rPr lang="hu-HU" sz="2400" dirty="0"/>
              <a:t>des Hesiod </a:t>
            </a:r>
            <a:r>
              <a:rPr lang="hu-HU" sz="2400" dirty="0" err="1"/>
              <a:t>wird</a:t>
            </a:r>
            <a:r>
              <a:rPr lang="hu-HU" sz="2400" dirty="0"/>
              <a:t> </a:t>
            </a:r>
            <a:r>
              <a:rPr lang="hu-HU" sz="2400" dirty="0" err="1"/>
              <a:t>berichtet</a:t>
            </a:r>
            <a:r>
              <a:rPr lang="hu-HU" sz="2400" dirty="0"/>
              <a:t>, </a:t>
            </a:r>
            <a:r>
              <a:rPr lang="hu-HU" sz="2400" dirty="0" err="1"/>
              <a:t>wie</a:t>
            </a:r>
            <a:r>
              <a:rPr lang="hu-HU" sz="2400" dirty="0"/>
              <a:t> </a:t>
            </a:r>
            <a:r>
              <a:rPr lang="hu-HU" sz="2400" dirty="0" err="1"/>
              <a:t>Kronos</a:t>
            </a:r>
            <a:r>
              <a:rPr lang="hu-HU" sz="2400" dirty="0"/>
              <a:t> mit </a:t>
            </a:r>
            <a:r>
              <a:rPr lang="hu-HU" sz="2400" dirty="0" err="1"/>
              <a:t>einer</a:t>
            </a:r>
            <a:r>
              <a:rPr lang="hu-HU" sz="2400" dirty="0"/>
              <a:t> von Gaia </a:t>
            </a:r>
            <a:r>
              <a:rPr lang="hu-HU" sz="2400" dirty="0" err="1"/>
              <a:t>erhaltenen</a:t>
            </a:r>
            <a:r>
              <a:rPr lang="hu-HU" sz="2400" dirty="0"/>
              <a:t> </a:t>
            </a:r>
            <a:r>
              <a:rPr lang="hu-HU" sz="2400" dirty="0" err="1"/>
              <a:t>Sichel</a:t>
            </a:r>
            <a:r>
              <a:rPr lang="hu-HU" sz="2400" dirty="0"/>
              <a:t> </a:t>
            </a:r>
            <a:r>
              <a:rPr lang="hu-HU" sz="2400" dirty="0" err="1"/>
              <a:t>seinem</a:t>
            </a:r>
            <a:r>
              <a:rPr lang="hu-HU" sz="2400" dirty="0"/>
              <a:t> </a:t>
            </a:r>
            <a:r>
              <a:rPr lang="hu-HU" sz="2400" dirty="0" err="1"/>
              <a:t>Vater</a:t>
            </a:r>
            <a:r>
              <a:rPr lang="hu-HU" sz="2400" dirty="0"/>
              <a:t> </a:t>
            </a:r>
            <a:r>
              <a:rPr lang="hu-HU" sz="2400" dirty="0" err="1"/>
              <a:t>Uranos</a:t>
            </a:r>
            <a:r>
              <a:rPr lang="hu-HU" sz="2400" dirty="0"/>
              <a:t> die </a:t>
            </a:r>
            <a:r>
              <a:rPr lang="hu-HU" sz="2400" dirty="0" err="1"/>
              <a:t>Scham</a:t>
            </a:r>
            <a:r>
              <a:rPr lang="hu-HU" sz="2400" dirty="0"/>
              <a:t> </a:t>
            </a:r>
            <a:r>
              <a:rPr lang="hu-HU" sz="2400" dirty="0" err="1"/>
              <a:t>abschneidet</a:t>
            </a:r>
            <a:r>
              <a:rPr lang="hu-HU" sz="2400" dirty="0"/>
              <a:t> und </a:t>
            </a:r>
            <a:r>
              <a:rPr lang="hu-HU" sz="2400" dirty="0" err="1"/>
              <a:t>sie</a:t>
            </a:r>
            <a:r>
              <a:rPr lang="hu-HU" sz="2400" dirty="0"/>
              <a:t> </a:t>
            </a:r>
            <a:r>
              <a:rPr lang="hu-HU" sz="2400" dirty="0" err="1"/>
              <a:t>ins</a:t>
            </a:r>
            <a:r>
              <a:rPr lang="hu-HU" sz="2400" dirty="0"/>
              <a:t> </a:t>
            </a:r>
            <a:r>
              <a:rPr lang="hu-HU" sz="2400" dirty="0" err="1"/>
              <a:t>Meer</a:t>
            </a:r>
            <a:r>
              <a:rPr lang="hu-HU" sz="2400" dirty="0"/>
              <a:t> </a:t>
            </a:r>
            <a:r>
              <a:rPr lang="hu-HU" sz="2400" dirty="0" err="1"/>
              <a:t>wirft</a:t>
            </a:r>
            <a:r>
              <a:rPr lang="hu-HU" sz="2400" dirty="0"/>
              <a:t>. </a:t>
            </a:r>
            <a:r>
              <a:rPr lang="hu-HU" sz="2400" dirty="0" err="1"/>
              <a:t>Aus</a:t>
            </a:r>
            <a:r>
              <a:rPr lang="hu-HU" sz="2400" dirty="0"/>
              <a:t> der </a:t>
            </a:r>
            <a:r>
              <a:rPr lang="hu-HU" sz="2400" dirty="0" err="1"/>
              <a:t>Vereinigung</a:t>
            </a:r>
            <a:r>
              <a:rPr lang="hu-HU" sz="2400" dirty="0"/>
              <a:t> des </a:t>
            </a:r>
            <a:r>
              <a:rPr lang="hu-HU" sz="2400" dirty="0" err="1"/>
              <a:t>göttlichen</a:t>
            </a:r>
            <a:r>
              <a:rPr lang="hu-HU" sz="2400" dirty="0"/>
              <a:t> </a:t>
            </a:r>
            <a:r>
              <a:rPr lang="hu-HU" sz="2400" dirty="0" err="1"/>
              <a:t>Samens</a:t>
            </a:r>
            <a:r>
              <a:rPr lang="hu-HU" sz="2400" dirty="0"/>
              <a:t> mit </a:t>
            </a:r>
            <a:r>
              <a:rPr lang="hu-HU" sz="2400" dirty="0" err="1"/>
              <a:t>dem</a:t>
            </a:r>
            <a:r>
              <a:rPr lang="hu-HU" sz="2400" dirty="0"/>
              <a:t> </a:t>
            </a:r>
            <a:r>
              <a:rPr lang="hu-HU" sz="2400" dirty="0" err="1"/>
              <a:t>Wasser</a:t>
            </a:r>
            <a:r>
              <a:rPr lang="hu-HU" sz="2400" dirty="0"/>
              <a:t> </a:t>
            </a:r>
            <a:r>
              <a:rPr lang="hu-HU" sz="2400" dirty="0" err="1"/>
              <a:t>wird</a:t>
            </a:r>
            <a:r>
              <a:rPr lang="hu-HU" sz="2400" dirty="0"/>
              <a:t> die </a:t>
            </a:r>
            <a:r>
              <a:rPr lang="hu-HU" sz="2400" dirty="0" err="1"/>
              <a:t>Liebesgöttin</a:t>
            </a:r>
            <a:r>
              <a:rPr lang="hu-HU" sz="2400" dirty="0"/>
              <a:t> </a:t>
            </a:r>
            <a:r>
              <a:rPr lang="hu-HU" sz="2400" dirty="0" err="1"/>
              <a:t>geboren</a:t>
            </a:r>
            <a:r>
              <a:rPr lang="hu-HU" sz="2400" dirty="0"/>
              <a:t>, </a:t>
            </a:r>
            <a:r>
              <a:rPr lang="hu-HU" sz="2400" dirty="0" err="1"/>
              <a:t>in</a:t>
            </a:r>
            <a:r>
              <a:rPr lang="hu-HU" sz="2400" dirty="0"/>
              <a:t> </a:t>
            </a:r>
            <a:r>
              <a:rPr lang="hu-HU" sz="2400" dirty="0" err="1"/>
              <a:t>deren</a:t>
            </a:r>
            <a:r>
              <a:rPr lang="hu-HU" sz="2400" dirty="0"/>
              <a:t> </a:t>
            </a:r>
            <a:r>
              <a:rPr lang="hu-HU" sz="2400" dirty="0" err="1"/>
              <a:t>Begleitung</a:t>
            </a:r>
            <a:r>
              <a:rPr lang="hu-HU" sz="2400" dirty="0"/>
              <a:t> </a:t>
            </a:r>
            <a:r>
              <a:rPr lang="hu-HU" sz="2400" dirty="0" err="1"/>
              <a:t>Eros</a:t>
            </a:r>
            <a:r>
              <a:rPr lang="hu-HU" sz="2400" dirty="0"/>
              <a:t> </a:t>
            </a:r>
            <a:r>
              <a:rPr lang="hu-HU" sz="2400" dirty="0" err="1"/>
              <a:t>auftritt</a:t>
            </a:r>
            <a:r>
              <a:rPr lang="hu-HU" sz="2400" dirty="0"/>
              <a:t>.</a:t>
            </a:r>
          </a:p>
          <a:p>
            <a:pPr marL="0" indent="0">
              <a:buNone/>
            </a:pPr>
            <a:r>
              <a:rPr lang="hu-HU" sz="1800" dirty="0" smtClean="0"/>
              <a:t>(</a:t>
            </a:r>
            <a:r>
              <a:rPr lang="hu-HU" sz="1800" dirty="0" err="1"/>
              <a:t>Vgl</a:t>
            </a:r>
            <a:r>
              <a:rPr lang="hu-HU" sz="1800" dirty="0"/>
              <a:t>. </a:t>
            </a:r>
            <a:r>
              <a:rPr lang="hu-HU" sz="1800" dirty="0" smtClean="0"/>
              <a:t>Hesiod: </a:t>
            </a:r>
            <a:r>
              <a:rPr lang="hu-HU" sz="1800" i="1" dirty="0" err="1"/>
              <a:t>Sämtliche</a:t>
            </a:r>
            <a:r>
              <a:rPr lang="hu-HU" sz="1800" i="1" dirty="0"/>
              <a:t> </a:t>
            </a:r>
            <a:r>
              <a:rPr lang="hu-HU" sz="1800" i="1" dirty="0" err="1"/>
              <a:t>Werke</a:t>
            </a:r>
            <a:r>
              <a:rPr lang="hu-HU" sz="1800" i="1" dirty="0"/>
              <a:t>. </a:t>
            </a:r>
            <a:r>
              <a:rPr lang="hu-HU" sz="1800" i="1" dirty="0" err="1"/>
              <a:t>Theogonie</a:t>
            </a:r>
            <a:r>
              <a:rPr lang="hu-HU" sz="1800" dirty="0"/>
              <a:t>. Z. 188-194.)</a:t>
            </a:r>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1685473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29574" y="1106998"/>
            <a:ext cx="10515600" cy="1325563"/>
          </a:xfrm>
        </p:spPr>
        <p:txBody>
          <a:bodyPr/>
          <a:lstStyle/>
          <a:p>
            <a:r>
              <a:rPr lang="hu-HU" sz="3600" dirty="0" err="1"/>
              <a:t>Sandro</a:t>
            </a:r>
            <a:r>
              <a:rPr lang="hu-HU" sz="3600" dirty="0"/>
              <a:t> Botticelli: </a:t>
            </a:r>
            <a:r>
              <a:rPr lang="hu-HU" sz="3600" i="1" dirty="0"/>
              <a:t>Die </a:t>
            </a:r>
            <a:r>
              <a:rPr lang="hu-HU" sz="3600" i="1" dirty="0" err="1"/>
              <a:t>Geburt</a:t>
            </a:r>
            <a:r>
              <a:rPr lang="hu-HU" sz="3600" i="1" dirty="0"/>
              <a:t> der </a:t>
            </a:r>
            <a:r>
              <a:rPr lang="hu-HU" sz="3600" i="1" dirty="0" smtClean="0"/>
              <a:t>Venus, </a:t>
            </a:r>
            <a:r>
              <a:rPr lang="hu-HU" sz="3600" dirty="0" err="1"/>
              <a:t>ca</a:t>
            </a:r>
            <a:r>
              <a:rPr lang="hu-HU" sz="3600" dirty="0"/>
              <a:t>. 1485/1486</a:t>
            </a:r>
          </a:p>
        </p:txBody>
      </p:sp>
      <p:pic>
        <p:nvPicPr>
          <p:cNvPr id="5" name="Picture 2"/>
          <p:cNvPicPr>
            <a:picLocks noGrp="1" noChangeAspect="1" noChangeArrowheads="1"/>
          </p:cNvPicPr>
          <p:nvPr>
            <p:ph idx="1"/>
          </p:nvPr>
        </p:nvPicPr>
        <p:blipFill>
          <a:blip r:embed="rId3" cstate="print"/>
          <a:srcRect l="8263" r="8263"/>
          <a:stretch>
            <a:fillRect/>
          </a:stretch>
        </p:blipFill>
        <p:spPr bwMode="auto">
          <a:xfrm>
            <a:off x="3358867" y="2314696"/>
            <a:ext cx="5486377" cy="4114800"/>
          </a:xfrm>
          <a:prstGeom prst="rect">
            <a:avLst/>
          </a:prstGeom>
          <a:noFill/>
          <a:ln w="9525">
            <a:noFill/>
            <a:miter lim="800000"/>
            <a:headEnd/>
            <a:tailEnd/>
          </a:ln>
        </p:spPr>
      </p:pic>
      <p:pic>
        <p:nvPicPr>
          <p:cNvPr id="4" name="Kép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5362986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17431" y="986226"/>
            <a:ext cx="10515600" cy="1325563"/>
          </a:xfrm>
        </p:spPr>
        <p:txBody>
          <a:bodyPr/>
          <a:lstStyle/>
          <a:p>
            <a:pPr algn="ctr"/>
            <a:r>
              <a:rPr lang="hu-HU" sz="3600" b="1" dirty="0">
                <a:solidFill>
                  <a:srgbClr val="C00000"/>
                </a:solidFill>
              </a:rPr>
              <a:t>IV. </a:t>
            </a:r>
            <a:r>
              <a:rPr lang="hu-HU" sz="3600" b="1" dirty="0" err="1">
                <a:solidFill>
                  <a:srgbClr val="C00000"/>
                </a:solidFill>
              </a:rPr>
              <a:t>Retardation</a:t>
            </a:r>
            <a:r>
              <a:rPr lang="hu-HU" sz="3600" b="1" dirty="0">
                <a:solidFill>
                  <a:srgbClr val="C00000"/>
                </a:solidFill>
              </a:rPr>
              <a:t> (</a:t>
            </a:r>
            <a:r>
              <a:rPr lang="hu-HU" sz="3600" b="1" dirty="0" err="1">
                <a:solidFill>
                  <a:srgbClr val="C00000"/>
                </a:solidFill>
              </a:rPr>
              <a:t>fallende</a:t>
            </a:r>
            <a:r>
              <a:rPr lang="hu-HU" sz="3600" b="1" dirty="0">
                <a:solidFill>
                  <a:srgbClr val="C00000"/>
                </a:solidFill>
              </a:rPr>
              <a:t> </a:t>
            </a:r>
            <a:r>
              <a:rPr lang="hu-HU" sz="3600" b="1" dirty="0" err="1">
                <a:solidFill>
                  <a:srgbClr val="C00000"/>
                </a:solidFill>
              </a:rPr>
              <a:t>Handlung</a:t>
            </a:r>
            <a:r>
              <a:rPr lang="hu-HU" sz="3600" b="1" dirty="0">
                <a:solidFill>
                  <a:srgbClr val="C00000"/>
                </a:solidFill>
              </a:rPr>
              <a:t>)</a:t>
            </a:r>
          </a:p>
        </p:txBody>
      </p:sp>
      <p:pic>
        <p:nvPicPr>
          <p:cNvPr id="8" name="Tartalom helye 7"/>
          <p:cNvPicPr>
            <a:picLocks noGrp="1" noChangeAspect="1"/>
          </p:cNvPicPr>
          <p:nvPr>
            <p:ph idx="1"/>
          </p:nvPr>
        </p:nvPicPr>
        <p:blipFill>
          <a:blip r:embed="rId2"/>
          <a:stretch>
            <a:fillRect/>
          </a:stretch>
        </p:blipFill>
        <p:spPr>
          <a:xfrm>
            <a:off x="2489465" y="2078876"/>
            <a:ext cx="6730047" cy="5077614"/>
          </a:xfrm>
          <a:prstGeom prst="rect">
            <a:avLst/>
          </a:prstGeom>
        </p:spPr>
      </p:pic>
      <p:pic>
        <p:nvPicPr>
          <p:cNvPr id="4" name="Kép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41792805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44255" y="902858"/>
            <a:ext cx="10515600" cy="1325563"/>
          </a:xfrm>
        </p:spPr>
        <p:txBody>
          <a:bodyPr/>
          <a:lstStyle/>
          <a:p>
            <a:pPr algn="ctr"/>
            <a:r>
              <a:rPr lang="hu-HU" sz="3600" b="1" dirty="0">
                <a:solidFill>
                  <a:srgbClr val="C00000"/>
                </a:solidFill>
              </a:rPr>
              <a:t>V. </a:t>
            </a:r>
            <a:r>
              <a:rPr lang="hu-HU" sz="3600" b="1" dirty="0" err="1">
                <a:solidFill>
                  <a:srgbClr val="C00000"/>
                </a:solidFill>
              </a:rPr>
              <a:t>Katastrophe</a:t>
            </a:r>
            <a:endParaRPr lang="hu-HU" sz="3600" b="1" dirty="0">
              <a:solidFill>
                <a:srgbClr val="C00000"/>
              </a:solidFill>
            </a:endParaRPr>
          </a:p>
        </p:txBody>
      </p:sp>
      <p:pic>
        <p:nvPicPr>
          <p:cNvPr id="4" name="Tartalom helye 3"/>
          <p:cNvPicPr>
            <a:picLocks noGrp="1" noChangeAspect="1"/>
          </p:cNvPicPr>
          <p:nvPr>
            <p:ph idx="1"/>
          </p:nvPr>
        </p:nvPicPr>
        <p:blipFill>
          <a:blip r:embed="rId2"/>
          <a:stretch>
            <a:fillRect/>
          </a:stretch>
        </p:blipFill>
        <p:spPr>
          <a:xfrm>
            <a:off x="2347139" y="1923580"/>
            <a:ext cx="7509833" cy="4934420"/>
          </a:xfrm>
          <a:prstGeom prst="rect">
            <a:avLst/>
          </a:prstGeom>
        </p:spPr>
      </p:pic>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5807903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07952" y="997761"/>
            <a:ext cx="10515600" cy="1325563"/>
          </a:xfrm>
        </p:spPr>
        <p:txBody>
          <a:bodyPr/>
          <a:lstStyle/>
          <a:p>
            <a:pPr algn="ctr"/>
            <a:r>
              <a:rPr lang="hu-HU" sz="3600" dirty="0"/>
              <a:t>Die </a:t>
            </a:r>
            <a:r>
              <a:rPr lang="hu-HU" sz="3600" dirty="0" err="1"/>
              <a:t>indische</a:t>
            </a:r>
            <a:r>
              <a:rPr lang="hu-HU" sz="3600" dirty="0"/>
              <a:t> </a:t>
            </a:r>
            <a:r>
              <a:rPr lang="hu-HU" sz="3600" dirty="0" err="1"/>
              <a:t>Cholera</a:t>
            </a:r>
            <a:endParaRPr lang="hu-HU" sz="3600" dirty="0"/>
          </a:p>
        </p:txBody>
      </p:sp>
      <p:pic>
        <p:nvPicPr>
          <p:cNvPr id="4" name="Tartalom helye 3"/>
          <p:cNvPicPr>
            <a:picLocks noGrp="1" noChangeAspect="1"/>
          </p:cNvPicPr>
          <p:nvPr>
            <p:ph idx="1"/>
          </p:nvPr>
        </p:nvPicPr>
        <p:blipFill>
          <a:blip r:embed="rId2"/>
          <a:stretch>
            <a:fillRect/>
          </a:stretch>
        </p:blipFill>
        <p:spPr>
          <a:xfrm>
            <a:off x="2344600" y="1995520"/>
            <a:ext cx="7442305" cy="4862480"/>
          </a:xfrm>
          <a:prstGeom prst="rect">
            <a:avLst/>
          </a:prstGeom>
        </p:spPr>
      </p:pic>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5044725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830952"/>
            <a:ext cx="10515600" cy="1325563"/>
          </a:xfrm>
        </p:spPr>
        <p:txBody>
          <a:bodyPr/>
          <a:lstStyle/>
          <a:p>
            <a:pPr algn="ctr"/>
            <a:r>
              <a:rPr lang="hu-HU" sz="3600" dirty="0" err="1"/>
              <a:t>Aschenbachs</a:t>
            </a:r>
            <a:r>
              <a:rPr lang="hu-HU" sz="3600" dirty="0"/>
              <a:t> </a:t>
            </a:r>
            <a:r>
              <a:rPr lang="hu-HU" sz="3600" dirty="0" err="1"/>
              <a:t>Traum</a:t>
            </a:r>
            <a:endParaRPr lang="hu-HU" sz="3600" dirty="0"/>
          </a:p>
        </p:txBody>
      </p:sp>
      <p:pic>
        <p:nvPicPr>
          <p:cNvPr id="4" name="Tartalom helye 3"/>
          <p:cNvPicPr>
            <a:picLocks noGrp="1" noChangeAspect="1"/>
          </p:cNvPicPr>
          <p:nvPr>
            <p:ph idx="1"/>
          </p:nvPr>
        </p:nvPicPr>
        <p:blipFill>
          <a:blip r:embed="rId2"/>
          <a:stretch>
            <a:fillRect/>
          </a:stretch>
        </p:blipFill>
        <p:spPr>
          <a:xfrm>
            <a:off x="2206021" y="1774960"/>
            <a:ext cx="7779958" cy="5147124"/>
          </a:xfrm>
          <a:prstGeom prst="rect">
            <a:avLst/>
          </a:prstGeom>
        </p:spPr>
      </p:pic>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0239997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753314"/>
            <a:ext cx="10515600" cy="1325563"/>
          </a:xfrm>
        </p:spPr>
        <p:txBody>
          <a:bodyPr>
            <a:normAutofit/>
          </a:bodyPr>
          <a:lstStyle/>
          <a:p>
            <a:pPr algn="ctr"/>
            <a:r>
              <a:rPr lang="de-DE" sz="3200" dirty="0"/>
              <a:t>Aschenbach </a:t>
            </a:r>
            <a:r>
              <a:rPr lang="de-DE" sz="3200" dirty="0" err="1"/>
              <a:t>verfäl</a:t>
            </a:r>
            <a:r>
              <a:rPr lang="hu-HU" sz="3200" dirty="0"/>
              <a:t>l</a:t>
            </a:r>
            <a:r>
              <a:rPr lang="de-DE" sz="3200" dirty="0"/>
              <a:t>t dem dunklen Dämon seiner Seele…</a:t>
            </a:r>
            <a:endParaRPr lang="hu-HU" sz="3200" dirty="0"/>
          </a:p>
        </p:txBody>
      </p:sp>
      <p:pic>
        <p:nvPicPr>
          <p:cNvPr id="4" name="Tartalom helye 3"/>
          <p:cNvPicPr>
            <a:picLocks noGrp="1" noChangeAspect="1"/>
          </p:cNvPicPr>
          <p:nvPr>
            <p:ph idx="1"/>
          </p:nvPr>
        </p:nvPicPr>
        <p:blipFill>
          <a:blip r:embed="rId2"/>
          <a:stretch>
            <a:fillRect/>
          </a:stretch>
        </p:blipFill>
        <p:spPr>
          <a:xfrm>
            <a:off x="2459421" y="1724562"/>
            <a:ext cx="6699573" cy="5133438"/>
          </a:xfrm>
          <a:prstGeom prst="rect">
            <a:avLst/>
          </a:prstGeom>
        </p:spPr>
      </p:pic>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3396263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77815" y="852109"/>
            <a:ext cx="10515600" cy="1325563"/>
          </a:xfrm>
        </p:spPr>
        <p:txBody>
          <a:bodyPr/>
          <a:lstStyle/>
          <a:p>
            <a:pPr algn="ctr"/>
            <a:r>
              <a:rPr lang="hu-HU" sz="3600" dirty="0"/>
              <a:t>Die </a:t>
            </a:r>
            <a:r>
              <a:rPr lang="hu-HU" sz="3600" dirty="0" err="1"/>
              <a:t>Schlussszene</a:t>
            </a:r>
            <a:r>
              <a:rPr lang="hu-HU" sz="3600" dirty="0"/>
              <a:t>: der </a:t>
            </a:r>
            <a:r>
              <a:rPr lang="hu-HU" sz="3600" dirty="0" err="1"/>
              <a:t>Tod</a:t>
            </a:r>
            <a:r>
              <a:rPr lang="hu-HU" sz="3600" dirty="0"/>
              <a:t> </a:t>
            </a:r>
            <a:r>
              <a:rPr lang="hu-HU" sz="3600" dirty="0" err="1"/>
              <a:t>der</a:t>
            </a:r>
            <a:r>
              <a:rPr lang="hu-HU" sz="3600" dirty="0"/>
              <a:t> </a:t>
            </a:r>
            <a:r>
              <a:rPr lang="hu-HU" sz="3600" dirty="0" err="1"/>
              <a:t>Götter</a:t>
            </a:r>
            <a:endParaRPr lang="hu-HU" sz="3600" dirty="0"/>
          </a:p>
        </p:txBody>
      </p:sp>
      <p:pic>
        <p:nvPicPr>
          <p:cNvPr id="4" name="Tartalom helye 3"/>
          <p:cNvPicPr>
            <a:picLocks noGrp="1" noChangeAspect="1"/>
          </p:cNvPicPr>
          <p:nvPr>
            <p:ph idx="1"/>
          </p:nvPr>
        </p:nvPicPr>
        <p:blipFill>
          <a:blip r:embed="rId2"/>
          <a:stretch>
            <a:fillRect/>
          </a:stretch>
        </p:blipFill>
        <p:spPr>
          <a:xfrm>
            <a:off x="2258634" y="1875747"/>
            <a:ext cx="7190093" cy="4982253"/>
          </a:xfrm>
          <a:prstGeom prst="rect">
            <a:avLst/>
          </a:prstGeom>
        </p:spPr>
      </p:pic>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6871340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34" name="Object 2"/>
          <p:cNvGraphicFramePr>
            <a:graphicFrameLocks noChangeAspect="1"/>
          </p:cNvGraphicFramePr>
          <p:nvPr>
            <p:extLst>
              <p:ext uri="{D42A27DB-BD31-4B8C-83A1-F6EECF244321}">
                <p14:modId xmlns:p14="http://schemas.microsoft.com/office/powerpoint/2010/main" val="2889915143"/>
              </p:ext>
            </p:extLst>
          </p:nvPr>
        </p:nvGraphicFramePr>
        <p:xfrm>
          <a:off x="5285117" y="1593012"/>
          <a:ext cx="5334000" cy="2200275"/>
        </p:xfrm>
        <a:graphic>
          <a:graphicData uri="http://schemas.openxmlformats.org/presentationml/2006/ole">
            <mc:AlternateContent xmlns:mc="http://schemas.openxmlformats.org/markup-compatibility/2006">
              <mc:Choice xmlns:v="urn:schemas-microsoft-com:vml" Requires="v">
                <p:oleObj spid="_x0000_s6220" name="Bitkép" r:id="rId4" imgW="5334745" imgH="2200582" progId="Paint.Picture">
                  <p:embed/>
                </p:oleObj>
              </mc:Choice>
              <mc:Fallback>
                <p:oleObj name="Bitkép" r:id="rId4" imgW="5334745" imgH="2200582" progId="Paint.Picture">
                  <p:embed/>
                  <p:pic>
                    <p:nvPicPr>
                      <p:cNvPr id="6963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5117" y="1593012"/>
                        <a:ext cx="5334000"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635" name="Object 3"/>
          <p:cNvGraphicFramePr>
            <a:graphicFrameLocks noChangeAspect="1"/>
          </p:cNvGraphicFramePr>
          <p:nvPr>
            <p:extLst>
              <p:ext uri="{D42A27DB-BD31-4B8C-83A1-F6EECF244321}">
                <p14:modId xmlns:p14="http://schemas.microsoft.com/office/powerpoint/2010/main" val="1394857098"/>
              </p:ext>
            </p:extLst>
          </p:nvPr>
        </p:nvGraphicFramePr>
        <p:xfrm>
          <a:off x="1856117" y="1593011"/>
          <a:ext cx="3238500" cy="2228850"/>
        </p:xfrm>
        <a:graphic>
          <a:graphicData uri="http://schemas.openxmlformats.org/presentationml/2006/ole">
            <mc:AlternateContent xmlns:mc="http://schemas.openxmlformats.org/markup-compatibility/2006">
              <mc:Choice xmlns:v="urn:schemas-microsoft-com:vml" Requires="v">
                <p:oleObj spid="_x0000_s6221" name="Bitkép" r:id="rId6" imgW="1619476" imgH="1114581" progId="Paint.Picture">
                  <p:embed/>
                </p:oleObj>
              </mc:Choice>
              <mc:Fallback>
                <p:oleObj name="Bitkép" r:id="rId6" imgW="1619476" imgH="1114581" progId="Paint.Picture">
                  <p:embed/>
                  <p:pic>
                    <p:nvPicPr>
                      <p:cNvPr id="69635"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56117" y="1593011"/>
                        <a:ext cx="3238500"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9636" name="Rectangle 4"/>
          <p:cNvSpPr>
            <a:spLocks noChangeArrowheads="1"/>
          </p:cNvSpPr>
          <p:nvPr/>
        </p:nvSpPr>
        <p:spPr bwMode="auto">
          <a:xfrm>
            <a:off x="1779917" y="4733086"/>
            <a:ext cx="8763000" cy="1908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sz="2000" i="1" dirty="0"/>
              <a:t>„</a:t>
            </a:r>
            <a:r>
              <a:rPr lang="de-DE" altLang="hu-HU" sz="2000" i="1" dirty="0">
                <a:cs typeface="Times New Roman" panose="02020603050405020304" pitchFamily="18" charset="0"/>
              </a:rPr>
              <a:t>Vom Festlande geschieden durch breite Wasser [...] wandelte er, eine höchst abgesonderte und verbindungslose Erscheinung [...] im Meer, im Winde, vorm Nebelhaft-Grenzenlosen [...] Ihm (Aschenbach) war aber, als ob der bleiche und liebliche </a:t>
            </a:r>
            <a:r>
              <a:rPr lang="de-DE" altLang="hu-HU" sz="2000" i="1" dirty="0" err="1">
                <a:cs typeface="Times New Roman" panose="02020603050405020304" pitchFamily="18" charset="0"/>
              </a:rPr>
              <a:t>Psychagog</a:t>
            </a:r>
            <a:r>
              <a:rPr lang="de-DE" altLang="hu-HU" sz="2000" i="1" dirty="0">
                <a:cs typeface="Times New Roman" panose="02020603050405020304" pitchFamily="18" charset="0"/>
              </a:rPr>
              <a:t> [...] ihm lächle, ihm winke: als ob er [...] voranschwebe ins Verheißungsvoll-Ungeheure</a:t>
            </a:r>
            <a:r>
              <a:rPr lang="de-DE" altLang="hu-HU" sz="2000" i="1" dirty="0" smtClean="0">
                <a:cs typeface="Times New Roman" panose="02020603050405020304" pitchFamily="18" charset="0"/>
              </a:rPr>
              <a:t>.“</a:t>
            </a:r>
            <a:r>
              <a:rPr lang="hu-HU" altLang="hu-HU" sz="2000" i="1" dirty="0" smtClean="0">
                <a:cs typeface="Times New Roman" panose="02020603050405020304" pitchFamily="18" charset="0"/>
              </a:rPr>
              <a:t> </a:t>
            </a:r>
            <a:r>
              <a:rPr lang="hu-HU" altLang="hu-HU" sz="1600" dirty="0" smtClean="0"/>
              <a:t>(</a:t>
            </a:r>
            <a:r>
              <a:rPr lang="hu-HU" altLang="hu-HU" sz="1600" dirty="0"/>
              <a:t>Thomas Mann: </a:t>
            </a:r>
            <a:r>
              <a:rPr lang="hu-HU" altLang="hu-HU" sz="1600" i="1" dirty="0" smtClean="0"/>
              <a:t>Der </a:t>
            </a:r>
            <a:r>
              <a:rPr lang="hu-HU" altLang="hu-HU" sz="1600" i="1" dirty="0" err="1"/>
              <a:t>Tod</a:t>
            </a:r>
            <a:r>
              <a:rPr lang="hu-HU" altLang="hu-HU" sz="1600" i="1" dirty="0"/>
              <a:t> in </a:t>
            </a:r>
            <a:r>
              <a:rPr lang="hu-HU" altLang="hu-HU" sz="1600" i="1" dirty="0" err="1" smtClean="0"/>
              <a:t>Venedig</a:t>
            </a:r>
            <a:r>
              <a:rPr lang="hu-HU" altLang="hu-HU" sz="1600" dirty="0" smtClean="0"/>
              <a:t>)</a:t>
            </a:r>
            <a:endParaRPr lang="hu-HU" altLang="hu-HU" sz="1600" dirty="0"/>
          </a:p>
          <a:p>
            <a:endParaRPr lang="hu-HU" altLang="hu-HU" dirty="0">
              <a:latin typeface="Times New Roman" panose="02020603050405020304" pitchFamily="18" charset="0"/>
            </a:endParaRPr>
          </a:p>
        </p:txBody>
      </p:sp>
      <p:pic>
        <p:nvPicPr>
          <p:cNvPr id="5" name="Kép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1885074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683" name="Object 3"/>
          <p:cNvGraphicFramePr>
            <a:graphicFrameLocks noChangeAspect="1"/>
          </p:cNvGraphicFramePr>
          <p:nvPr>
            <p:extLst>
              <p:ext uri="{D42A27DB-BD31-4B8C-83A1-F6EECF244321}">
                <p14:modId xmlns:p14="http://schemas.microsoft.com/office/powerpoint/2010/main" val="4015840518"/>
              </p:ext>
            </p:extLst>
          </p:nvPr>
        </p:nvGraphicFramePr>
        <p:xfrm>
          <a:off x="1314091" y="0"/>
          <a:ext cx="8356120" cy="6684564"/>
        </p:xfrm>
        <a:graphic>
          <a:graphicData uri="http://schemas.openxmlformats.org/presentationml/2006/ole">
            <mc:AlternateContent xmlns:mc="http://schemas.openxmlformats.org/markup-compatibility/2006">
              <mc:Choice xmlns:v="urn:schemas-microsoft-com:vml" Requires="v">
                <p:oleObj spid="_x0000_s7207" name="Photo Editor Photo" r:id="rId4" imgW="15238095" imgH="12193702" progId="MSPhotoEd.3">
                  <p:embed/>
                </p:oleObj>
              </mc:Choice>
              <mc:Fallback>
                <p:oleObj name="Photo Editor Photo" r:id="rId4" imgW="15238095" imgH="12193702" progId="MSPhotoEd.3">
                  <p:embed/>
                  <p:pic>
                    <p:nvPicPr>
                      <p:cNvPr id="71683" name="Object 3"/>
                      <p:cNvPicPr>
                        <a:picLocks noChangeAspect="1" noChangeArrowheads="1"/>
                      </p:cNvPicPr>
                      <p:nvPr/>
                    </p:nvPicPr>
                    <p:blipFill>
                      <a:blip r:embed="rId5">
                        <a:extLst>
                          <a:ext uri="{BEBA8EAE-BF5A-486C-A8C5-ECC9F3942E4B}">
                            <a14:imgProps xmlns:a14="http://schemas.microsoft.com/office/drawing/2010/main">
                              <a14:imgLayer r:embed="rId6">
                                <a14:imgEffect>
                                  <a14:artisticPhotocopy trans="36000" detail="8"/>
                                </a14:imgEffect>
                              </a14:imgLayer>
                            </a14:imgProps>
                          </a:ext>
                          <a:ext uri="{28A0092B-C50C-407E-A947-70E740481C1C}">
                            <a14:useLocalDpi xmlns:a14="http://schemas.microsoft.com/office/drawing/2010/main" val="0"/>
                          </a:ext>
                        </a:extLst>
                      </a:blip>
                      <a:srcRect/>
                      <a:stretch>
                        <a:fillRect/>
                      </a:stretch>
                    </p:blipFill>
                    <p:spPr bwMode="auto">
                      <a:xfrm>
                        <a:off x="1314091" y="0"/>
                        <a:ext cx="8356120" cy="6684564"/>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162762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598097" y="1429110"/>
            <a:ext cx="10987177"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0"/>
              </a:spcBef>
            </a:pPr>
            <a:r>
              <a:rPr lang="hu-HU" altLang="hu-HU" sz="2800" dirty="0" smtClean="0"/>
              <a:t>Aufbau der </a:t>
            </a:r>
            <a:r>
              <a:rPr lang="hu-HU" altLang="hu-HU" sz="2800" dirty="0" err="1" smtClean="0"/>
              <a:t>Novelle</a:t>
            </a:r>
            <a:endParaRPr lang="hu-HU" altLang="hu-HU" sz="2800" dirty="0" smtClean="0"/>
          </a:p>
          <a:p>
            <a:pPr algn="ctr">
              <a:spcBef>
                <a:spcPct val="0"/>
              </a:spcBef>
            </a:pPr>
            <a:r>
              <a:rPr lang="hu-HU" altLang="hu-HU" sz="2800" dirty="0" smtClean="0">
                <a:solidFill>
                  <a:srgbClr val="FF0000"/>
                </a:solidFill>
              </a:rPr>
              <a:t>I</a:t>
            </a:r>
            <a:r>
              <a:rPr lang="hu-HU" altLang="hu-HU" sz="2800" dirty="0">
                <a:solidFill>
                  <a:srgbClr val="FF0000"/>
                </a:solidFill>
              </a:rPr>
              <a:t>. (</a:t>
            </a:r>
            <a:r>
              <a:rPr lang="hu-HU" altLang="hu-HU" sz="2800" dirty="0" err="1">
                <a:solidFill>
                  <a:srgbClr val="FF0000"/>
                </a:solidFill>
              </a:rPr>
              <a:t>Exposition</a:t>
            </a:r>
            <a:r>
              <a:rPr lang="hu-HU" altLang="hu-HU" sz="2800" dirty="0">
                <a:solidFill>
                  <a:srgbClr val="FF0000"/>
                </a:solidFill>
              </a:rPr>
              <a:t>)</a:t>
            </a:r>
          </a:p>
          <a:p>
            <a:pPr>
              <a:spcBef>
                <a:spcPct val="0"/>
              </a:spcBef>
            </a:pPr>
            <a:endParaRPr lang="hu-HU" altLang="hu-HU" sz="2000" dirty="0"/>
          </a:p>
          <a:p>
            <a:pPr>
              <a:spcBef>
                <a:spcPct val="0"/>
              </a:spcBef>
            </a:pPr>
            <a:r>
              <a:rPr lang="hu-HU" altLang="hu-HU" sz="2000" dirty="0"/>
              <a:t>„Gustav </a:t>
            </a:r>
            <a:r>
              <a:rPr lang="hu-HU" altLang="hu-HU" sz="2000" dirty="0" err="1"/>
              <a:t>Aschenbach</a:t>
            </a:r>
            <a:r>
              <a:rPr lang="hu-HU" altLang="hu-HU" sz="2000" dirty="0"/>
              <a:t> </a:t>
            </a:r>
            <a:r>
              <a:rPr lang="hu-HU" altLang="hu-HU" sz="2000" dirty="0" err="1"/>
              <a:t>oder</a:t>
            </a:r>
            <a:r>
              <a:rPr lang="hu-HU" altLang="hu-HU" sz="2000" dirty="0"/>
              <a:t> von </a:t>
            </a:r>
            <a:r>
              <a:rPr lang="hu-HU" altLang="hu-HU" sz="2000" dirty="0" err="1"/>
              <a:t>Aschenbach</a:t>
            </a:r>
            <a:r>
              <a:rPr lang="hu-HU" altLang="hu-HU" sz="2000" dirty="0"/>
              <a:t>, </a:t>
            </a:r>
            <a:r>
              <a:rPr lang="hu-HU" altLang="hu-HU" sz="2000" dirty="0" err="1"/>
              <a:t>wie</a:t>
            </a:r>
            <a:r>
              <a:rPr lang="hu-HU" altLang="hu-HU" sz="2000" dirty="0"/>
              <a:t> </a:t>
            </a:r>
            <a:r>
              <a:rPr lang="hu-HU" altLang="hu-HU" sz="2000" dirty="0" err="1"/>
              <a:t>seit</a:t>
            </a:r>
            <a:r>
              <a:rPr lang="hu-HU" altLang="hu-HU" sz="2000" dirty="0"/>
              <a:t> </a:t>
            </a:r>
            <a:r>
              <a:rPr lang="hu-HU" altLang="hu-HU" sz="2000" dirty="0" err="1"/>
              <a:t>seinem</a:t>
            </a:r>
            <a:r>
              <a:rPr lang="hu-HU" altLang="hu-HU" sz="2000" dirty="0"/>
              <a:t> </a:t>
            </a:r>
            <a:r>
              <a:rPr lang="hu-HU" altLang="hu-HU" sz="2000" dirty="0" err="1"/>
              <a:t>fünfzigsten</a:t>
            </a:r>
            <a:r>
              <a:rPr lang="hu-HU" altLang="hu-HU" sz="2000" dirty="0"/>
              <a:t> </a:t>
            </a:r>
            <a:r>
              <a:rPr lang="hu-HU" altLang="hu-HU" sz="2000" dirty="0" err="1"/>
              <a:t>Geburtstag</a:t>
            </a:r>
            <a:r>
              <a:rPr lang="hu-HU" altLang="hu-HU" sz="2000" dirty="0"/>
              <a:t> </a:t>
            </a:r>
            <a:r>
              <a:rPr lang="hu-HU" altLang="hu-HU" sz="2000" dirty="0" err="1"/>
              <a:t>amtlich</a:t>
            </a:r>
            <a:r>
              <a:rPr lang="hu-HU" altLang="hu-HU" sz="2000" dirty="0"/>
              <a:t> </a:t>
            </a:r>
            <a:r>
              <a:rPr lang="hu-HU" altLang="hu-HU" sz="2000" dirty="0" err="1"/>
              <a:t>sein</a:t>
            </a:r>
            <a:r>
              <a:rPr lang="hu-HU" altLang="hu-HU" sz="2000" dirty="0"/>
              <a:t> </a:t>
            </a:r>
            <a:r>
              <a:rPr lang="hu-HU" altLang="hu-HU" sz="2000" dirty="0" err="1"/>
              <a:t>Name</a:t>
            </a:r>
            <a:r>
              <a:rPr lang="hu-HU" altLang="hu-HU" sz="2000" dirty="0"/>
              <a:t> </a:t>
            </a:r>
            <a:r>
              <a:rPr lang="hu-HU" altLang="hu-HU" sz="2000" dirty="0" err="1"/>
              <a:t>lautete</a:t>
            </a:r>
            <a:r>
              <a:rPr lang="hu-HU" altLang="hu-HU" sz="2000" dirty="0"/>
              <a:t>, </a:t>
            </a:r>
            <a:r>
              <a:rPr lang="hu-HU" altLang="hu-HU" sz="2000" dirty="0" err="1"/>
              <a:t>hatte</a:t>
            </a:r>
            <a:r>
              <a:rPr lang="hu-HU" altLang="hu-HU" sz="2000" dirty="0"/>
              <a:t> an </a:t>
            </a:r>
            <a:r>
              <a:rPr lang="hu-HU" altLang="hu-HU" sz="2000" dirty="0" err="1"/>
              <a:t>einem</a:t>
            </a:r>
            <a:r>
              <a:rPr lang="hu-HU" altLang="hu-HU" sz="2000" dirty="0"/>
              <a:t> </a:t>
            </a:r>
            <a:r>
              <a:rPr lang="hu-HU" altLang="hu-HU" sz="2000" dirty="0" err="1"/>
              <a:t>Frühlingsnachmittag</a:t>
            </a:r>
            <a:r>
              <a:rPr lang="hu-HU" altLang="hu-HU" sz="2000" dirty="0"/>
              <a:t> des </a:t>
            </a:r>
            <a:r>
              <a:rPr lang="hu-HU" altLang="hu-HU" sz="2000" dirty="0" err="1"/>
              <a:t>Jahres</a:t>
            </a:r>
            <a:r>
              <a:rPr lang="hu-HU" altLang="hu-HU" sz="2000" dirty="0"/>
              <a:t> 19…, </a:t>
            </a:r>
            <a:r>
              <a:rPr lang="hu-HU" altLang="hu-HU" sz="2000" dirty="0" err="1"/>
              <a:t>das</a:t>
            </a:r>
            <a:r>
              <a:rPr lang="hu-HU" altLang="hu-HU" sz="2000" dirty="0"/>
              <a:t> </a:t>
            </a:r>
            <a:r>
              <a:rPr lang="hu-HU" altLang="hu-HU" sz="2000" dirty="0" err="1"/>
              <a:t>unserem</a:t>
            </a:r>
            <a:r>
              <a:rPr lang="hu-HU" altLang="hu-HU" sz="2000" dirty="0"/>
              <a:t> </a:t>
            </a:r>
            <a:r>
              <a:rPr lang="hu-HU" altLang="hu-HU" sz="2000" dirty="0" err="1"/>
              <a:t>Kontinent</a:t>
            </a:r>
            <a:r>
              <a:rPr lang="hu-HU" altLang="hu-HU" sz="2000" dirty="0"/>
              <a:t> </a:t>
            </a:r>
            <a:r>
              <a:rPr lang="hu-HU" altLang="hu-HU" sz="2000" dirty="0" err="1"/>
              <a:t>monatelang</a:t>
            </a:r>
            <a:r>
              <a:rPr lang="hu-HU" altLang="hu-HU" sz="2000" dirty="0"/>
              <a:t> </a:t>
            </a:r>
            <a:r>
              <a:rPr lang="hu-HU" altLang="hu-HU" sz="2000" dirty="0" err="1"/>
              <a:t>eine</a:t>
            </a:r>
            <a:r>
              <a:rPr lang="hu-HU" altLang="hu-HU" sz="2000" dirty="0"/>
              <a:t> </a:t>
            </a:r>
            <a:r>
              <a:rPr lang="hu-HU" altLang="hu-HU" sz="2000" dirty="0" err="1"/>
              <a:t>so</a:t>
            </a:r>
            <a:r>
              <a:rPr lang="hu-HU" altLang="hu-HU" sz="2000" dirty="0"/>
              <a:t> </a:t>
            </a:r>
            <a:r>
              <a:rPr lang="hu-HU" altLang="hu-HU" sz="2000" dirty="0" err="1"/>
              <a:t>gefahrdrohende</a:t>
            </a:r>
            <a:r>
              <a:rPr lang="hu-HU" altLang="hu-HU" sz="2000" dirty="0"/>
              <a:t> </a:t>
            </a:r>
            <a:r>
              <a:rPr lang="hu-HU" altLang="hu-HU" sz="2000" dirty="0" err="1"/>
              <a:t>Miene</a:t>
            </a:r>
            <a:r>
              <a:rPr lang="hu-HU" altLang="hu-HU" sz="2000" dirty="0"/>
              <a:t> </a:t>
            </a:r>
            <a:r>
              <a:rPr lang="hu-HU" altLang="hu-HU" sz="2000" dirty="0" err="1"/>
              <a:t>zeigte</a:t>
            </a:r>
            <a:r>
              <a:rPr lang="hu-HU" altLang="hu-HU" sz="2000" dirty="0"/>
              <a:t>, von </a:t>
            </a:r>
            <a:r>
              <a:rPr lang="hu-HU" altLang="hu-HU" sz="2000" dirty="0" err="1"/>
              <a:t>seiner</a:t>
            </a:r>
            <a:r>
              <a:rPr lang="hu-HU" altLang="hu-HU" sz="2000" dirty="0"/>
              <a:t> </a:t>
            </a:r>
            <a:r>
              <a:rPr lang="hu-HU" altLang="hu-HU" sz="2000" dirty="0" err="1"/>
              <a:t>Wohnung</a:t>
            </a:r>
            <a:r>
              <a:rPr lang="hu-HU" altLang="hu-HU" sz="2000" dirty="0"/>
              <a:t> </a:t>
            </a:r>
            <a:r>
              <a:rPr lang="hu-HU" altLang="hu-HU" sz="2000" dirty="0" err="1"/>
              <a:t>in</a:t>
            </a:r>
            <a:r>
              <a:rPr lang="hu-HU" altLang="hu-HU" sz="2000" dirty="0"/>
              <a:t> der </a:t>
            </a:r>
            <a:r>
              <a:rPr lang="hu-HU" altLang="hu-HU" sz="2000" dirty="0" err="1"/>
              <a:t>Prinzregentenstraße</a:t>
            </a:r>
            <a:r>
              <a:rPr lang="hu-HU" altLang="hu-HU" sz="2000" dirty="0"/>
              <a:t> </a:t>
            </a:r>
            <a:r>
              <a:rPr lang="hu-HU" altLang="hu-HU" sz="2000" dirty="0" err="1"/>
              <a:t>zu</a:t>
            </a:r>
            <a:r>
              <a:rPr lang="hu-HU" altLang="hu-HU" sz="2000" dirty="0"/>
              <a:t> München </a:t>
            </a:r>
            <a:r>
              <a:rPr lang="hu-HU" altLang="hu-HU" sz="2000" dirty="0" err="1"/>
              <a:t>aus</a:t>
            </a:r>
            <a:r>
              <a:rPr lang="hu-HU" altLang="hu-HU" sz="2000" dirty="0"/>
              <a:t> </a:t>
            </a:r>
            <a:r>
              <a:rPr lang="hu-HU" altLang="hu-HU" sz="2000" dirty="0" err="1"/>
              <a:t>allein</a:t>
            </a:r>
            <a:r>
              <a:rPr lang="hu-HU" altLang="hu-HU" sz="2000" dirty="0"/>
              <a:t> </a:t>
            </a:r>
            <a:r>
              <a:rPr lang="hu-HU" altLang="hu-HU" sz="2000" dirty="0" err="1"/>
              <a:t>einen</a:t>
            </a:r>
            <a:r>
              <a:rPr lang="hu-HU" altLang="hu-HU" sz="2000" dirty="0"/>
              <a:t> </a:t>
            </a:r>
            <a:r>
              <a:rPr lang="hu-HU" altLang="hu-HU" sz="2000" dirty="0" err="1"/>
              <a:t>weiteren</a:t>
            </a:r>
            <a:r>
              <a:rPr lang="hu-HU" altLang="hu-HU" sz="2000" dirty="0"/>
              <a:t> </a:t>
            </a:r>
            <a:r>
              <a:rPr lang="hu-HU" altLang="hu-HU" sz="2000" dirty="0" err="1"/>
              <a:t>Spaziergang</a:t>
            </a:r>
            <a:r>
              <a:rPr lang="hu-HU" altLang="hu-HU" sz="2000" dirty="0"/>
              <a:t> </a:t>
            </a:r>
            <a:r>
              <a:rPr lang="hu-HU" altLang="hu-HU" sz="2000" dirty="0" err="1"/>
              <a:t>unternommen</a:t>
            </a:r>
            <a:r>
              <a:rPr lang="hu-HU" altLang="hu-HU" sz="2000" dirty="0"/>
              <a:t>.”</a:t>
            </a:r>
          </a:p>
          <a:p>
            <a:pPr>
              <a:spcBef>
                <a:spcPct val="0"/>
              </a:spcBef>
            </a:pPr>
            <a:endParaRPr lang="hu-HU" altLang="hu-HU" sz="2000" dirty="0"/>
          </a:p>
          <a:p>
            <a:pPr>
              <a:spcBef>
                <a:spcPct val="0"/>
              </a:spcBef>
            </a:pPr>
            <a:r>
              <a:rPr lang="hu-HU" altLang="hu-HU" sz="2000" dirty="0" err="1"/>
              <a:t>Bereits</a:t>
            </a:r>
            <a:r>
              <a:rPr lang="hu-HU" altLang="hu-HU" sz="2000" dirty="0"/>
              <a:t> der </a:t>
            </a:r>
            <a:r>
              <a:rPr lang="hu-HU" altLang="hu-HU" sz="2000" dirty="0" err="1"/>
              <a:t>erste</a:t>
            </a:r>
            <a:r>
              <a:rPr lang="hu-HU" altLang="hu-HU" sz="2000" dirty="0"/>
              <a:t> </a:t>
            </a:r>
            <a:r>
              <a:rPr lang="hu-HU" altLang="hu-HU" sz="2000" dirty="0" err="1"/>
              <a:t>Satz</a:t>
            </a:r>
            <a:r>
              <a:rPr lang="hu-HU" altLang="hu-HU" sz="2000" dirty="0"/>
              <a:t> </a:t>
            </a:r>
            <a:r>
              <a:rPr lang="hu-HU" altLang="hu-HU" sz="2000" dirty="0" err="1"/>
              <a:t>der</a:t>
            </a:r>
            <a:r>
              <a:rPr lang="hu-HU" altLang="hu-HU" sz="2000" dirty="0"/>
              <a:t> </a:t>
            </a:r>
            <a:r>
              <a:rPr lang="hu-HU" altLang="hu-HU" sz="2000" dirty="0" err="1"/>
              <a:t>Novelle</a:t>
            </a:r>
            <a:r>
              <a:rPr lang="hu-HU" altLang="hu-HU" sz="2000" dirty="0"/>
              <a:t> </a:t>
            </a:r>
            <a:r>
              <a:rPr lang="hu-HU" altLang="hu-HU" sz="2000" dirty="0" err="1"/>
              <a:t>verweist</a:t>
            </a:r>
            <a:r>
              <a:rPr lang="hu-HU" altLang="hu-HU" sz="2000" dirty="0"/>
              <a:t> </a:t>
            </a:r>
            <a:r>
              <a:rPr lang="hu-HU" altLang="hu-HU" sz="2000" dirty="0" err="1"/>
              <a:t>auf</a:t>
            </a:r>
            <a:r>
              <a:rPr lang="hu-HU" altLang="hu-HU" sz="2000" dirty="0"/>
              <a:t> </a:t>
            </a:r>
            <a:r>
              <a:rPr lang="hu-HU" altLang="hu-HU" sz="2000" dirty="0" err="1"/>
              <a:t>eine</a:t>
            </a:r>
            <a:r>
              <a:rPr lang="hu-HU" altLang="hu-HU" sz="2000" dirty="0"/>
              <a:t> </a:t>
            </a:r>
            <a:r>
              <a:rPr lang="hu-HU" altLang="hu-HU" sz="2000" dirty="0" err="1"/>
              <a:t>baldige</a:t>
            </a:r>
            <a:r>
              <a:rPr lang="hu-HU" altLang="hu-HU" sz="2000" dirty="0"/>
              <a:t> – </a:t>
            </a:r>
            <a:r>
              <a:rPr lang="hu-HU" altLang="hu-HU" sz="2000" dirty="0" err="1"/>
              <a:t>historische</a:t>
            </a:r>
            <a:r>
              <a:rPr lang="hu-HU" altLang="hu-HU" sz="2000" dirty="0"/>
              <a:t> –</a:t>
            </a:r>
            <a:r>
              <a:rPr lang="hu-HU" altLang="hu-HU" sz="2000" dirty="0" err="1"/>
              <a:t>Katastrophe</a:t>
            </a:r>
            <a:r>
              <a:rPr lang="hu-HU" altLang="hu-HU" sz="2000" dirty="0"/>
              <a:t>: </a:t>
            </a:r>
            <a:r>
              <a:rPr lang="hu-HU" altLang="hu-HU" sz="2000" dirty="0" err="1"/>
              <a:t>auf</a:t>
            </a:r>
            <a:r>
              <a:rPr lang="hu-HU" altLang="hu-HU" sz="2000" dirty="0"/>
              <a:t> die </a:t>
            </a:r>
            <a:r>
              <a:rPr lang="hu-HU" altLang="hu-HU" sz="2000" dirty="0" err="1"/>
              <a:t>Balkankrisen</a:t>
            </a:r>
            <a:r>
              <a:rPr lang="hu-HU" altLang="hu-HU" sz="2000" dirty="0"/>
              <a:t> (1910–1913) und den </a:t>
            </a:r>
            <a:r>
              <a:rPr lang="hu-HU" altLang="hu-HU" sz="2000" dirty="0" err="1"/>
              <a:t>Ersten</a:t>
            </a:r>
            <a:r>
              <a:rPr lang="hu-HU" altLang="hu-HU" sz="2000" dirty="0"/>
              <a:t> </a:t>
            </a:r>
            <a:r>
              <a:rPr lang="hu-HU" altLang="hu-HU" sz="2000" dirty="0" err="1"/>
              <a:t>Weltkrieg</a:t>
            </a:r>
            <a:r>
              <a:rPr lang="hu-HU" altLang="hu-HU" sz="2000" dirty="0"/>
              <a:t> („</a:t>
            </a:r>
            <a:r>
              <a:rPr lang="hu-HU" altLang="hu-HU" sz="2000" dirty="0" err="1"/>
              <a:t>Untergang</a:t>
            </a:r>
            <a:r>
              <a:rPr lang="hu-HU" altLang="hu-HU" sz="2000" dirty="0"/>
              <a:t> des </a:t>
            </a:r>
            <a:r>
              <a:rPr lang="hu-HU" altLang="hu-HU" sz="2000" dirty="0" err="1"/>
              <a:t>Abendlandes</a:t>
            </a:r>
            <a:r>
              <a:rPr lang="hu-HU" altLang="hu-HU" sz="2000" dirty="0"/>
              <a:t>”)</a:t>
            </a:r>
          </a:p>
          <a:p>
            <a:pPr>
              <a:spcBef>
                <a:spcPct val="0"/>
              </a:spcBef>
            </a:pPr>
            <a:endParaRPr lang="hu-HU" altLang="hu-HU" sz="2000" dirty="0"/>
          </a:p>
          <a:p>
            <a:pPr>
              <a:spcBef>
                <a:spcPct val="0"/>
              </a:spcBef>
            </a:pPr>
            <a:r>
              <a:rPr lang="hu-HU" altLang="hu-HU" sz="2000" dirty="0" err="1"/>
              <a:t>Überreiztheit</a:t>
            </a:r>
            <a:r>
              <a:rPr lang="hu-HU" altLang="hu-HU" sz="2000" dirty="0"/>
              <a:t>, „</a:t>
            </a:r>
            <a:r>
              <a:rPr lang="hu-HU" altLang="hu-HU" sz="2000" dirty="0" err="1"/>
              <a:t>falscher</a:t>
            </a:r>
            <a:r>
              <a:rPr lang="hu-HU" altLang="hu-HU" sz="2000" dirty="0"/>
              <a:t> </a:t>
            </a:r>
            <a:r>
              <a:rPr lang="hu-HU" altLang="hu-HU" sz="2000" dirty="0" err="1"/>
              <a:t>Hochsommer</a:t>
            </a:r>
            <a:r>
              <a:rPr lang="hu-HU" altLang="hu-HU" sz="2000" dirty="0"/>
              <a:t>” → </a:t>
            </a:r>
            <a:r>
              <a:rPr lang="hu-HU" altLang="hu-HU" sz="2000" dirty="0" err="1"/>
              <a:t>Spaziergang</a:t>
            </a:r>
            <a:r>
              <a:rPr lang="hu-HU" altLang="hu-HU" sz="2000" dirty="0"/>
              <a:t> → </a:t>
            </a:r>
            <a:r>
              <a:rPr lang="hu-HU" altLang="hu-HU" sz="2000" dirty="0" err="1"/>
              <a:t>Nördlicher</a:t>
            </a:r>
            <a:r>
              <a:rPr lang="hu-HU" altLang="hu-HU" sz="2000" dirty="0"/>
              <a:t> </a:t>
            </a:r>
            <a:r>
              <a:rPr lang="hu-HU" altLang="hu-HU" sz="2000" dirty="0" err="1"/>
              <a:t>Friedhof</a:t>
            </a:r>
            <a:r>
              <a:rPr lang="hu-HU" altLang="hu-HU" sz="2000" dirty="0"/>
              <a:t> (</a:t>
            </a:r>
            <a:r>
              <a:rPr lang="hu-HU" altLang="hu-HU" sz="2000" dirty="0" err="1"/>
              <a:t>byzantinisches</a:t>
            </a:r>
            <a:r>
              <a:rPr lang="hu-HU" altLang="hu-HU" sz="2000" dirty="0"/>
              <a:t> </a:t>
            </a:r>
            <a:r>
              <a:rPr lang="hu-HU" altLang="hu-HU" sz="2000" dirty="0" err="1"/>
              <a:t>Bauwerk</a:t>
            </a:r>
            <a:r>
              <a:rPr lang="hu-HU" altLang="hu-HU" sz="2000" dirty="0"/>
              <a:t> – </a:t>
            </a:r>
            <a:r>
              <a:rPr lang="hu-HU" altLang="hu-HU" sz="2000" dirty="0" err="1"/>
              <a:t>wie</a:t>
            </a:r>
            <a:r>
              <a:rPr lang="hu-HU" altLang="hu-HU" sz="2000" dirty="0"/>
              <a:t> die </a:t>
            </a:r>
            <a:r>
              <a:rPr lang="hu-HU" altLang="hu-HU" sz="2000" dirty="0" err="1"/>
              <a:t>San-Marco-Kirche</a:t>
            </a:r>
            <a:r>
              <a:rPr lang="hu-HU" altLang="hu-HU" sz="2000" dirty="0"/>
              <a:t> </a:t>
            </a:r>
            <a:r>
              <a:rPr lang="hu-HU" altLang="hu-HU" sz="2000" dirty="0" err="1"/>
              <a:t>in</a:t>
            </a:r>
            <a:r>
              <a:rPr lang="hu-HU" altLang="hu-HU" sz="2000" dirty="0"/>
              <a:t> </a:t>
            </a:r>
            <a:r>
              <a:rPr lang="hu-HU" altLang="hu-HU" sz="2000" dirty="0" err="1"/>
              <a:t>Venedig</a:t>
            </a:r>
            <a:r>
              <a:rPr lang="hu-HU" altLang="hu-HU" sz="2000" dirty="0"/>
              <a:t>!)</a:t>
            </a:r>
          </a:p>
          <a:p>
            <a:pPr>
              <a:spcBef>
                <a:spcPct val="0"/>
              </a:spcBef>
            </a:pPr>
            <a:endParaRPr lang="hu-HU" altLang="hu-HU" sz="2000" dirty="0"/>
          </a:p>
          <a:p>
            <a:pPr eaLnBrk="0" hangingPunct="0">
              <a:spcBef>
                <a:spcPct val="0"/>
              </a:spcBef>
            </a:pPr>
            <a:endParaRPr lang="hu-HU" altLang="hu-HU" sz="1600" dirty="0">
              <a:latin typeface="Times New Roman" panose="02020603050405020304" pitchFamily="18" charset="0"/>
            </a:endParaRPr>
          </a:p>
        </p:txBody>
      </p:sp>
      <p:pic>
        <p:nvPicPr>
          <p:cNvPr id="3" name="Kép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000697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628595" y="2135386"/>
            <a:ext cx="10946921" cy="3276282"/>
          </a:xfrm>
          <a:prstGeom prst="rect">
            <a:avLst/>
          </a:prstGeom>
        </p:spPr>
        <p:txBody>
          <a:bodyPr wrap="square">
            <a:spAutoFit/>
          </a:bodyPr>
          <a:lstStyle/>
          <a:p>
            <a:pPr>
              <a:lnSpc>
                <a:spcPct val="150000"/>
              </a:lnSpc>
            </a:pPr>
            <a:r>
              <a:rPr lang="hu-HU" sz="2000" dirty="0">
                <a:ea typeface="Times New Roman" panose="02020603050405020304" pitchFamily="18" charset="0"/>
              </a:rPr>
              <a:t>Der „</a:t>
            </a:r>
            <a:r>
              <a:rPr lang="hu-HU" sz="2000" b="1" dirty="0" err="1">
                <a:ea typeface="Times New Roman" panose="02020603050405020304" pitchFamily="18" charset="0"/>
              </a:rPr>
              <a:t>fremde</a:t>
            </a:r>
            <a:r>
              <a:rPr lang="hu-HU" sz="2000" b="1" dirty="0">
                <a:ea typeface="Times New Roman" panose="02020603050405020304" pitchFamily="18" charset="0"/>
              </a:rPr>
              <a:t> Mann</a:t>
            </a:r>
            <a:r>
              <a:rPr lang="hu-HU" sz="2000" dirty="0">
                <a:ea typeface="Times New Roman" panose="02020603050405020304" pitchFamily="18" charset="0"/>
              </a:rPr>
              <a:t>”: „</a:t>
            </a:r>
            <a:r>
              <a:rPr lang="hu-HU" sz="2000" dirty="0" err="1">
                <a:ea typeface="Times New Roman" panose="02020603050405020304" pitchFamily="18" charset="0"/>
              </a:rPr>
              <a:t>mässig</a:t>
            </a:r>
            <a:r>
              <a:rPr lang="hu-HU" sz="2000" dirty="0">
                <a:ea typeface="Times New Roman" panose="02020603050405020304" pitchFamily="18" charset="0"/>
              </a:rPr>
              <a:t> </a:t>
            </a:r>
            <a:r>
              <a:rPr lang="hu-HU" sz="2000" dirty="0" err="1">
                <a:ea typeface="Times New Roman" panose="02020603050405020304" pitchFamily="18" charset="0"/>
              </a:rPr>
              <a:t>hochgewachsen</a:t>
            </a:r>
            <a:r>
              <a:rPr lang="hu-HU" sz="2000" dirty="0">
                <a:ea typeface="Times New Roman" panose="02020603050405020304" pitchFamily="18" charset="0"/>
              </a:rPr>
              <a:t>, „</a:t>
            </a:r>
            <a:r>
              <a:rPr lang="hu-HU" sz="2000" dirty="0" err="1">
                <a:ea typeface="Times New Roman" panose="02020603050405020304" pitchFamily="18" charset="0"/>
              </a:rPr>
              <a:t>mager</a:t>
            </a:r>
            <a:r>
              <a:rPr lang="hu-HU" sz="2000" dirty="0">
                <a:ea typeface="Times New Roman" panose="02020603050405020304" pitchFamily="18" charset="0"/>
              </a:rPr>
              <a:t>”, „</a:t>
            </a:r>
            <a:r>
              <a:rPr lang="hu-HU" sz="2000" dirty="0" err="1">
                <a:ea typeface="Times New Roman" panose="02020603050405020304" pitchFamily="18" charset="0"/>
              </a:rPr>
              <a:t>bartlos</a:t>
            </a:r>
            <a:r>
              <a:rPr lang="hu-HU" sz="2000" dirty="0">
                <a:ea typeface="Times New Roman" panose="02020603050405020304" pitchFamily="18" charset="0"/>
              </a:rPr>
              <a:t>”, „</a:t>
            </a:r>
            <a:r>
              <a:rPr lang="hu-HU" sz="2000" dirty="0" err="1">
                <a:ea typeface="Times New Roman" panose="02020603050405020304" pitchFamily="18" charset="0"/>
              </a:rPr>
              <a:t>rothaariger</a:t>
            </a:r>
            <a:r>
              <a:rPr lang="hu-HU" sz="2000" dirty="0">
                <a:ea typeface="Times New Roman" panose="02020603050405020304" pitchFamily="18" charset="0"/>
              </a:rPr>
              <a:t> </a:t>
            </a:r>
            <a:r>
              <a:rPr lang="hu-HU" sz="2000" dirty="0" err="1">
                <a:ea typeface="Times New Roman" panose="02020603050405020304" pitchFamily="18" charset="0"/>
              </a:rPr>
              <a:t>Typ</a:t>
            </a:r>
            <a:r>
              <a:rPr lang="hu-HU" sz="2000" dirty="0">
                <a:ea typeface="Times New Roman" panose="02020603050405020304" pitchFamily="18" charset="0"/>
              </a:rPr>
              <a:t>”, „</a:t>
            </a:r>
            <a:r>
              <a:rPr lang="hu-HU" sz="2000" dirty="0" err="1">
                <a:ea typeface="Times New Roman" panose="02020603050405020304" pitchFamily="18" charset="0"/>
              </a:rPr>
              <a:t>milchige</a:t>
            </a:r>
            <a:r>
              <a:rPr lang="hu-HU" sz="2000" dirty="0">
                <a:ea typeface="Times New Roman" panose="02020603050405020304" pitchFamily="18" charset="0"/>
              </a:rPr>
              <a:t> </a:t>
            </a:r>
            <a:r>
              <a:rPr lang="hu-HU" sz="2000" dirty="0" err="1">
                <a:ea typeface="Times New Roman" panose="02020603050405020304" pitchFamily="18" charset="0"/>
              </a:rPr>
              <a:t>Haut</a:t>
            </a:r>
            <a:r>
              <a:rPr lang="hu-HU" sz="2000" dirty="0">
                <a:ea typeface="Times New Roman" panose="02020603050405020304" pitchFamily="18" charset="0"/>
              </a:rPr>
              <a:t>, </a:t>
            </a:r>
            <a:r>
              <a:rPr lang="hu-HU" sz="2000" dirty="0" err="1">
                <a:ea typeface="Times New Roman" panose="02020603050405020304" pitchFamily="18" charset="0"/>
              </a:rPr>
              <a:t>er</a:t>
            </a:r>
            <a:r>
              <a:rPr lang="hu-HU" sz="2000" dirty="0">
                <a:ea typeface="Times New Roman" panose="02020603050405020304" pitchFamily="18" charset="0"/>
              </a:rPr>
              <a:t> </a:t>
            </a:r>
            <a:r>
              <a:rPr lang="hu-HU" sz="2000" dirty="0" err="1">
                <a:ea typeface="Times New Roman" panose="02020603050405020304" pitchFamily="18" charset="0"/>
              </a:rPr>
              <a:t>trägt</a:t>
            </a:r>
            <a:r>
              <a:rPr lang="hu-HU" sz="2000" dirty="0">
                <a:ea typeface="Times New Roman" panose="02020603050405020304" pitchFamily="18" charset="0"/>
              </a:rPr>
              <a:t> </a:t>
            </a:r>
            <a:r>
              <a:rPr lang="hu-HU" sz="2000" dirty="0" err="1">
                <a:ea typeface="Times New Roman" panose="02020603050405020304" pitchFamily="18" charset="0"/>
              </a:rPr>
              <a:t>das</a:t>
            </a:r>
            <a:r>
              <a:rPr lang="hu-HU" sz="2000" dirty="0">
                <a:ea typeface="Times New Roman" panose="02020603050405020304" pitchFamily="18" charset="0"/>
              </a:rPr>
              <a:t> „</a:t>
            </a:r>
            <a:r>
              <a:rPr lang="hu-HU" sz="2000" dirty="0" err="1">
                <a:ea typeface="Times New Roman" panose="02020603050405020304" pitchFamily="18" charset="0"/>
              </a:rPr>
              <a:t>Gepräge</a:t>
            </a:r>
            <a:r>
              <a:rPr lang="hu-HU" sz="2000" dirty="0">
                <a:ea typeface="Times New Roman" panose="02020603050405020304" pitchFamily="18" charset="0"/>
              </a:rPr>
              <a:t> des </a:t>
            </a:r>
            <a:r>
              <a:rPr lang="hu-HU" sz="2000" dirty="0" err="1">
                <a:ea typeface="Times New Roman" panose="02020603050405020304" pitchFamily="18" charset="0"/>
              </a:rPr>
              <a:t>Fremdländischen</a:t>
            </a:r>
            <a:r>
              <a:rPr lang="hu-HU" sz="2000" dirty="0">
                <a:ea typeface="Times New Roman" panose="02020603050405020304" pitchFamily="18" charset="0"/>
              </a:rPr>
              <a:t> und </a:t>
            </a:r>
            <a:r>
              <a:rPr lang="hu-HU" sz="2000" dirty="0" err="1">
                <a:ea typeface="Times New Roman" panose="02020603050405020304" pitchFamily="18" charset="0"/>
              </a:rPr>
              <a:t>Weitherkommenden</a:t>
            </a:r>
            <a:r>
              <a:rPr lang="hu-HU" sz="2000" dirty="0">
                <a:ea typeface="Times New Roman" panose="02020603050405020304" pitchFamily="18" charset="0"/>
              </a:rPr>
              <a:t>” (</a:t>
            </a:r>
            <a:r>
              <a:rPr lang="hu-HU" sz="2000" dirty="0" err="1">
                <a:ea typeface="Times New Roman" panose="02020603050405020304" pitchFamily="18" charset="0"/>
              </a:rPr>
              <a:t>Dionysos</a:t>
            </a:r>
            <a:r>
              <a:rPr lang="hu-HU" sz="2000" dirty="0">
                <a:ea typeface="Times New Roman" panose="02020603050405020304" pitchFamily="18" charset="0"/>
              </a:rPr>
              <a:t>, der </a:t>
            </a:r>
            <a:r>
              <a:rPr lang="hu-HU" sz="2000" dirty="0" err="1">
                <a:ea typeface="Times New Roman" panose="02020603050405020304" pitchFamily="18" charset="0"/>
              </a:rPr>
              <a:t>fremde</a:t>
            </a:r>
            <a:r>
              <a:rPr lang="hu-HU" sz="2000" dirty="0">
                <a:ea typeface="Times New Roman" panose="02020603050405020304" pitchFamily="18" charset="0"/>
              </a:rPr>
              <a:t> </a:t>
            </a:r>
            <a:r>
              <a:rPr lang="hu-HU" sz="2000" dirty="0" err="1">
                <a:ea typeface="Times New Roman" panose="02020603050405020304" pitchFamily="18" charset="0"/>
              </a:rPr>
              <a:t>Gott</a:t>
            </a:r>
            <a:r>
              <a:rPr lang="hu-HU" sz="2000" dirty="0">
                <a:ea typeface="Times New Roman" panose="02020603050405020304" pitchFamily="18" charset="0"/>
              </a:rPr>
              <a:t>), „</a:t>
            </a:r>
            <a:r>
              <a:rPr lang="hu-HU" sz="2000" dirty="0" err="1">
                <a:ea typeface="Times New Roman" panose="02020603050405020304" pitchFamily="18" charset="0"/>
              </a:rPr>
              <a:t>farblose</a:t>
            </a:r>
            <a:r>
              <a:rPr lang="hu-HU" sz="2000" dirty="0">
                <a:ea typeface="Times New Roman" panose="02020603050405020304" pitchFamily="18" charset="0"/>
              </a:rPr>
              <a:t>, </a:t>
            </a:r>
            <a:r>
              <a:rPr lang="hu-HU" sz="2000" dirty="0" err="1">
                <a:ea typeface="Times New Roman" panose="02020603050405020304" pitchFamily="18" charset="0"/>
              </a:rPr>
              <a:t>rotgewimperte</a:t>
            </a:r>
            <a:r>
              <a:rPr lang="hu-HU" sz="2000" dirty="0">
                <a:ea typeface="Times New Roman" panose="02020603050405020304" pitchFamily="18" charset="0"/>
              </a:rPr>
              <a:t> </a:t>
            </a:r>
            <a:r>
              <a:rPr lang="hu-HU" sz="2000" dirty="0" err="1">
                <a:ea typeface="Times New Roman" panose="02020603050405020304" pitchFamily="18" charset="0"/>
              </a:rPr>
              <a:t>Augen</a:t>
            </a:r>
            <a:r>
              <a:rPr lang="hu-HU" sz="2000" dirty="0">
                <a:ea typeface="Times New Roman" panose="02020603050405020304" pitchFamily="18" charset="0"/>
              </a:rPr>
              <a:t>”, </a:t>
            </a:r>
            <a:r>
              <a:rPr lang="hu-HU" sz="2000" dirty="0" err="1">
                <a:ea typeface="Times New Roman" panose="02020603050405020304" pitchFamily="18" charset="0"/>
              </a:rPr>
              <a:t>in</a:t>
            </a:r>
            <a:r>
              <a:rPr lang="hu-HU" sz="2000" dirty="0">
                <a:ea typeface="Times New Roman" panose="02020603050405020304" pitchFamily="18" charset="0"/>
              </a:rPr>
              <a:t> </a:t>
            </a:r>
            <a:r>
              <a:rPr lang="hu-HU" sz="2000" dirty="0" err="1">
                <a:ea typeface="Times New Roman" panose="02020603050405020304" pitchFamily="18" charset="0"/>
              </a:rPr>
              <a:t>seiner</a:t>
            </a:r>
            <a:r>
              <a:rPr lang="hu-HU" sz="2000" dirty="0">
                <a:ea typeface="Times New Roman" panose="02020603050405020304" pitchFamily="18" charset="0"/>
              </a:rPr>
              <a:t> </a:t>
            </a:r>
            <a:r>
              <a:rPr lang="hu-HU" sz="2000" dirty="0" err="1">
                <a:ea typeface="Times New Roman" panose="02020603050405020304" pitchFamily="18" charset="0"/>
              </a:rPr>
              <a:t>Haltung</a:t>
            </a:r>
            <a:r>
              <a:rPr lang="hu-HU" sz="2000" dirty="0">
                <a:ea typeface="Times New Roman" panose="02020603050405020304" pitchFamily="18" charset="0"/>
              </a:rPr>
              <a:t> „</a:t>
            </a:r>
            <a:r>
              <a:rPr lang="hu-HU" sz="2000" dirty="0" err="1">
                <a:ea typeface="Times New Roman" panose="02020603050405020304" pitchFamily="18" charset="0"/>
              </a:rPr>
              <a:t>etwas</a:t>
            </a:r>
            <a:r>
              <a:rPr lang="hu-HU" sz="2000" dirty="0">
                <a:ea typeface="Times New Roman" panose="02020603050405020304" pitchFamily="18" charset="0"/>
              </a:rPr>
              <a:t> </a:t>
            </a:r>
            <a:r>
              <a:rPr lang="hu-HU" sz="2000" dirty="0" err="1">
                <a:ea typeface="Times New Roman" panose="02020603050405020304" pitchFamily="18" charset="0"/>
              </a:rPr>
              <a:t>herrisch</a:t>
            </a:r>
            <a:r>
              <a:rPr lang="hu-HU" sz="2000" dirty="0">
                <a:ea typeface="Times New Roman" panose="02020603050405020304" pitchFamily="18" charset="0"/>
              </a:rPr>
              <a:t>, </a:t>
            </a:r>
            <a:r>
              <a:rPr lang="hu-HU" sz="2000" dirty="0" err="1">
                <a:ea typeface="Times New Roman" panose="02020603050405020304" pitchFamily="18" charset="0"/>
              </a:rPr>
              <a:t>überschauendes</a:t>
            </a:r>
            <a:r>
              <a:rPr lang="hu-HU" sz="2000" dirty="0">
                <a:ea typeface="Times New Roman" panose="02020603050405020304" pitchFamily="18" charset="0"/>
              </a:rPr>
              <a:t>, </a:t>
            </a:r>
            <a:r>
              <a:rPr lang="hu-HU" sz="2000" dirty="0" err="1">
                <a:ea typeface="Times New Roman" panose="02020603050405020304" pitchFamily="18" charset="0"/>
              </a:rPr>
              <a:t>Kühnes</a:t>
            </a:r>
            <a:r>
              <a:rPr lang="hu-HU" sz="2000" dirty="0">
                <a:ea typeface="Times New Roman" panose="02020603050405020304" pitchFamily="18" charset="0"/>
              </a:rPr>
              <a:t> </a:t>
            </a:r>
            <a:r>
              <a:rPr lang="hu-HU" sz="2000" dirty="0" err="1">
                <a:ea typeface="Times New Roman" panose="02020603050405020304" pitchFamily="18" charset="0"/>
              </a:rPr>
              <a:t>oder</a:t>
            </a:r>
            <a:r>
              <a:rPr lang="hu-HU" sz="2000" dirty="0">
                <a:ea typeface="Times New Roman" panose="02020603050405020304" pitchFamily="18" charset="0"/>
              </a:rPr>
              <a:t> </a:t>
            </a:r>
            <a:r>
              <a:rPr lang="hu-HU" sz="2000" dirty="0" err="1">
                <a:ea typeface="Times New Roman" panose="02020603050405020304" pitchFamily="18" charset="0"/>
              </a:rPr>
              <a:t>selbst</a:t>
            </a:r>
            <a:r>
              <a:rPr lang="hu-HU" sz="2000" dirty="0">
                <a:ea typeface="Times New Roman" panose="02020603050405020304" pitchFamily="18" charset="0"/>
              </a:rPr>
              <a:t> </a:t>
            </a:r>
            <a:r>
              <a:rPr lang="hu-HU" sz="2000" dirty="0" err="1">
                <a:ea typeface="Times New Roman" panose="02020603050405020304" pitchFamily="18" charset="0"/>
              </a:rPr>
              <a:t>Wildes</a:t>
            </a:r>
            <a:r>
              <a:rPr lang="hu-HU" sz="2000" dirty="0">
                <a:ea typeface="Times New Roman" panose="02020603050405020304" pitchFamily="18" charset="0"/>
              </a:rPr>
              <a:t>” (</a:t>
            </a:r>
            <a:r>
              <a:rPr lang="hu-HU" sz="2000" dirty="0" err="1">
                <a:ea typeface="Times New Roman" panose="02020603050405020304" pitchFamily="18" charset="0"/>
              </a:rPr>
              <a:t>wie</a:t>
            </a:r>
            <a:r>
              <a:rPr lang="hu-HU" sz="2000" dirty="0">
                <a:ea typeface="Times New Roman" panose="02020603050405020304" pitchFamily="18" charset="0"/>
              </a:rPr>
              <a:t> </a:t>
            </a:r>
            <a:r>
              <a:rPr lang="hu-HU" sz="2000" dirty="0" err="1">
                <a:ea typeface="Times New Roman" panose="02020603050405020304" pitchFamily="18" charset="0"/>
              </a:rPr>
              <a:t>der</a:t>
            </a:r>
            <a:r>
              <a:rPr lang="hu-HU" sz="2000" dirty="0">
                <a:ea typeface="Times New Roman" panose="02020603050405020304" pitchFamily="18" charset="0"/>
              </a:rPr>
              <a:t> </a:t>
            </a:r>
            <a:r>
              <a:rPr lang="hu-HU" sz="2000" dirty="0" err="1">
                <a:ea typeface="Times New Roman" panose="02020603050405020304" pitchFamily="18" charset="0"/>
              </a:rPr>
              <a:t>Teufel</a:t>
            </a:r>
            <a:r>
              <a:rPr lang="hu-HU" sz="2000" dirty="0">
                <a:ea typeface="Times New Roman" panose="02020603050405020304" pitchFamily="18" charset="0"/>
              </a:rPr>
              <a:t> </a:t>
            </a:r>
            <a:r>
              <a:rPr lang="hu-HU" sz="2000" dirty="0" err="1">
                <a:ea typeface="Times New Roman" panose="02020603050405020304" pitchFamily="18" charset="0"/>
              </a:rPr>
              <a:t>im</a:t>
            </a:r>
            <a:r>
              <a:rPr lang="hu-HU" sz="2000" dirty="0">
                <a:ea typeface="Times New Roman" panose="02020603050405020304" pitchFamily="18" charset="0"/>
              </a:rPr>
              <a:t> </a:t>
            </a:r>
            <a:r>
              <a:rPr lang="hu-HU" sz="2000" i="1" dirty="0">
                <a:ea typeface="Times New Roman" panose="02020603050405020304" pitchFamily="18" charset="0"/>
              </a:rPr>
              <a:t>Doktor </a:t>
            </a:r>
            <a:r>
              <a:rPr lang="hu-HU" sz="2000" i="1" dirty="0" err="1">
                <a:ea typeface="Times New Roman" panose="02020603050405020304" pitchFamily="18" charset="0"/>
              </a:rPr>
              <a:t>Faustus</a:t>
            </a:r>
            <a:r>
              <a:rPr lang="hu-HU" sz="2000" i="1" dirty="0">
                <a:ea typeface="Times New Roman" panose="02020603050405020304" pitchFamily="18" charset="0"/>
              </a:rPr>
              <a:t>)</a:t>
            </a:r>
            <a:r>
              <a:rPr lang="hu-HU" sz="2000" dirty="0">
                <a:ea typeface="Times New Roman" panose="02020603050405020304" pitchFamily="18" charset="0"/>
              </a:rPr>
              <a:t> ≈ </a:t>
            </a:r>
            <a:r>
              <a:rPr lang="hu-HU" sz="2000" dirty="0" err="1">
                <a:ea typeface="Times New Roman" panose="02020603050405020304" pitchFamily="18" charset="0"/>
              </a:rPr>
              <a:t>Bänkelsänger</a:t>
            </a:r>
            <a:r>
              <a:rPr lang="hu-HU" sz="2000" dirty="0">
                <a:ea typeface="Times New Roman" panose="02020603050405020304" pitchFamily="18" charset="0"/>
              </a:rPr>
              <a:t> ≈ </a:t>
            </a:r>
            <a:r>
              <a:rPr lang="hu-HU" sz="2000" dirty="0" err="1">
                <a:ea typeface="Times New Roman" panose="02020603050405020304" pitchFamily="18" charset="0"/>
              </a:rPr>
              <a:t>Tadzio</a:t>
            </a:r>
            <a:r>
              <a:rPr lang="hu-HU" sz="2000" dirty="0">
                <a:ea typeface="Times New Roman" panose="02020603050405020304" pitchFamily="18" charset="0"/>
              </a:rPr>
              <a:t> (am </a:t>
            </a:r>
            <a:r>
              <a:rPr lang="hu-HU" sz="2000" dirty="0" err="1">
                <a:ea typeface="Times New Roman" panose="02020603050405020304" pitchFamily="18" charset="0"/>
              </a:rPr>
              <a:t>Ende</a:t>
            </a:r>
            <a:r>
              <a:rPr lang="hu-HU" sz="2000" dirty="0">
                <a:ea typeface="Times New Roman" panose="02020603050405020304" pitchFamily="18" charset="0"/>
              </a:rPr>
              <a:t>) = HERMES = </a:t>
            </a:r>
            <a:r>
              <a:rPr lang="hu-HU" sz="2000" dirty="0" err="1">
                <a:ea typeface="Times New Roman" panose="02020603050405020304" pitchFamily="18" charset="0"/>
              </a:rPr>
              <a:t>Schutzpatron</a:t>
            </a:r>
            <a:r>
              <a:rPr lang="hu-HU" sz="2000" dirty="0">
                <a:ea typeface="Times New Roman" panose="02020603050405020304" pitchFamily="18" charset="0"/>
              </a:rPr>
              <a:t> der </a:t>
            </a:r>
            <a:r>
              <a:rPr lang="hu-HU" sz="2000" dirty="0" err="1">
                <a:ea typeface="Times New Roman" panose="02020603050405020304" pitchFamily="18" charset="0"/>
              </a:rPr>
              <a:t>Reisenden</a:t>
            </a:r>
            <a:r>
              <a:rPr lang="hu-HU" sz="2000" dirty="0">
                <a:ea typeface="Times New Roman" panose="02020603050405020304" pitchFamily="18" charset="0"/>
              </a:rPr>
              <a:t>, </a:t>
            </a:r>
            <a:r>
              <a:rPr lang="hu-HU" sz="2000" dirty="0" err="1">
                <a:ea typeface="Times New Roman" panose="02020603050405020304" pitchFamily="18" charset="0"/>
              </a:rPr>
              <a:t>verbindet</a:t>
            </a:r>
            <a:r>
              <a:rPr lang="hu-HU" sz="2000" dirty="0">
                <a:ea typeface="Times New Roman" panose="02020603050405020304" pitchFamily="18" charset="0"/>
              </a:rPr>
              <a:t> </a:t>
            </a:r>
            <a:r>
              <a:rPr lang="hu-HU" sz="2000" dirty="0" err="1">
                <a:ea typeface="Times New Roman" panose="02020603050405020304" pitchFamily="18" charset="0"/>
              </a:rPr>
              <a:t>als</a:t>
            </a:r>
            <a:r>
              <a:rPr lang="hu-HU" sz="2000" dirty="0">
                <a:ea typeface="Times New Roman" panose="02020603050405020304" pitchFamily="18" charset="0"/>
              </a:rPr>
              <a:t> </a:t>
            </a:r>
            <a:r>
              <a:rPr lang="hu-HU" sz="2000" dirty="0" err="1">
                <a:ea typeface="Times New Roman" panose="02020603050405020304" pitchFamily="18" charset="0"/>
              </a:rPr>
              <a:t>Götterbote</a:t>
            </a:r>
            <a:r>
              <a:rPr lang="hu-HU" sz="2000" dirty="0">
                <a:ea typeface="Times New Roman" panose="02020603050405020304" pitchFamily="18" charset="0"/>
              </a:rPr>
              <a:t> </a:t>
            </a:r>
            <a:r>
              <a:rPr lang="hu-HU" sz="2000" dirty="0" err="1">
                <a:ea typeface="Times New Roman" panose="02020603050405020304" pitchFamily="18" charset="0"/>
              </a:rPr>
              <a:t>Himmel</a:t>
            </a:r>
            <a:r>
              <a:rPr lang="hu-HU" sz="2000" dirty="0">
                <a:ea typeface="Times New Roman" panose="02020603050405020304" pitchFamily="18" charset="0"/>
              </a:rPr>
              <a:t> und </a:t>
            </a:r>
            <a:r>
              <a:rPr lang="hu-HU" sz="2000" dirty="0" err="1">
                <a:ea typeface="Times New Roman" panose="02020603050405020304" pitchFamily="18" charset="0"/>
              </a:rPr>
              <a:t>Erde</a:t>
            </a:r>
            <a:r>
              <a:rPr lang="hu-HU" sz="2000" dirty="0">
                <a:ea typeface="Times New Roman" panose="02020603050405020304" pitchFamily="18" charset="0"/>
              </a:rPr>
              <a:t> </a:t>
            </a:r>
            <a:r>
              <a:rPr lang="hu-HU" sz="2000" dirty="0" err="1">
                <a:ea typeface="Times New Roman" panose="02020603050405020304" pitchFamily="18" charset="0"/>
              </a:rPr>
              <a:t>und</a:t>
            </a:r>
            <a:r>
              <a:rPr lang="hu-HU" sz="2000" dirty="0">
                <a:ea typeface="Times New Roman" panose="02020603050405020304" pitchFamily="18" charset="0"/>
              </a:rPr>
              <a:t> </a:t>
            </a:r>
            <a:r>
              <a:rPr lang="hu-HU" sz="2000" dirty="0" err="1">
                <a:ea typeface="Times New Roman" panose="02020603050405020304" pitchFamily="18" charset="0"/>
              </a:rPr>
              <a:t>geleitet</a:t>
            </a:r>
            <a:r>
              <a:rPr lang="hu-HU" sz="2000" dirty="0">
                <a:ea typeface="Times New Roman" panose="02020603050405020304" pitchFamily="18" charset="0"/>
              </a:rPr>
              <a:t> </a:t>
            </a:r>
            <a:r>
              <a:rPr lang="hu-HU" sz="2000" dirty="0" err="1">
                <a:ea typeface="Times New Roman" panose="02020603050405020304" pitchFamily="18" charset="0"/>
              </a:rPr>
              <a:t>als</a:t>
            </a:r>
            <a:r>
              <a:rPr lang="hu-HU" sz="2000" dirty="0">
                <a:ea typeface="Times New Roman" panose="02020603050405020304" pitchFamily="18" charset="0"/>
              </a:rPr>
              <a:t> </a:t>
            </a:r>
            <a:r>
              <a:rPr lang="hu-HU" sz="2000" dirty="0" err="1">
                <a:ea typeface="Times New Roman" panose="02020603050405020304" pitchFamily="18" charset="0"/>
              </a:rPr>
              <a:t>Psychopompos</a:t>
            </a:r>
            <a:r>
              <a:rPr lang="hu-HU" sz="2000" dirty="0">
                <a:ea typeface="Times New Roman" panose="02020603050405020304" pitchFamily="18" charset="0"/>
              </a:rPr>
              <a:t> die </a:t>
            </a:r>
            <a:r>
              <a:rPr lang="hu-HU" sz="2000" dirty="0" err="1">
                <a:ea typeface="Times New Roman" panose="02020603050405020304" pitchFamily="18" charset="0"/>
              </a:rPr>
              <a:t>menschlichen</a:t>
            </a:r>
            <a:r>
              <a:rPr lang="hu-HU" sz="2000" dirty="0">
                <a:ea typeface="Times New Roman" panose="02020603050405020304" pitchFamily="18" charset="0"/>
              </a:rPr>
              <a:t> </a:t>
            </a:r>
            <a:r>
              <a:rPr lang="hu-HU" sz="2000" dirty="0" err="1">
                <a:ea typeface="Times New Roman" panose="02020603050405020304" pitchFamily="18" charset="0"/>
              </a:rPr>
              <a:t>Seelen</a:t>
            </a:r>
            <a:r>
              <a:rPr lang="hu-HU" sz="2000" dirty="0">
                <a:ea typeface="Times New Roman" panose="02020603050405020304" pitchFamily="18" charset="0"/>
              </a:rPr>
              <a:t> </a:t>
            </a:r>
            <a:r>
              <a:rPr lang="hu-HU" sz="2000" dirty="0" err="1">
                <a:ea typeface="Times New Roman" panose="02020603050405020304" pitchFamily="18" charset="0"/>
              </a:rPr>
              <a:t>ins</a:t>
            </a:r>
            <a:r>
              <a:rPr lang="hu-HU" sz="2000" dirty="0">
                <a:ea typeface="Times New Roman" panose="02020603050405020304" pitchFamily="18" charset="0"/>
              </a:rPr>
              <a:t> </a:t>
            </a:r>
            <a:r>
              <a:rPr lang="hu-HU" sz="2000" dirty="0" err="1">
                <a:ea typeface="Times New Roman" panose="02020603050405020304" pitchFamily="18" charset="0"/>
              </a:rPr>
              <a:t>Jenseits</a:t>
            </a:r>
            <a:r>
              <a:rPr lang="hu-HU" sz="2000" dirty="0">
                <a:ea typeface="Times New Roman" panose="02020603050405020304" pitchFamily="18" charset="0"/>
              </a:rPr>
              <a:t>. </a:t>
            </a:r>
            <a:r>
              <a:rPr lang="hu-HU" sz="2000" dirty="0" err="1">
                <a:ea typeface="Times New Roman" panose="02020603050405020304" pitchFamily="18" charset="0"/>
              </a:rPr>
              <a:t>Seine</a:t>
            </a:r>
            <a:r>
              <a:rPr lang="hu-HU" sz="2000" dirty="0">
                <a:ea typeface="Times New Roman" panose="02020603050405020304" pitchFamily="18" charset="0"/>
              </a:rPr>
              <a:t> </a:t>
            </a:r>
            <a:r>
              <a:rPr lang="hu-HU" sz="2000" dirty="0" err="1">
                <a:ea typeface="Times New Roman" panose="02020603050405020304" pitchFamily="18" charset="0"/>
              </a:rPr>
              <a:t>Attribute</a:t>
            </a:r>
            <a:r>
              <a:rPr lang="hu-HU" sz="2000" dirty="0">
                <a:ea typeface="Times New Roman" panose="02020603050405020304" pitchFamily="18" charset="0"/>
              </a:rPr>
              <a:t>: </a:t>
            </a:r>
            <a:r>
              <a:rPr lang="hu-HU" sz="2000" dirty="0" err="1">
                <a:ea typeface="Times New Roman" panose="02020603050405020304" pitchFamily="18" charset="0"/>
              </a:rPr>
              <a:t>Zauberstab</a:t>
            </a:r>
            <a:r>
              <a:rPr lang="hu-HU" sz="2000" dirty="0">
                <a:ea typeface="Times New Roman" panose="02020603050405020304" pitchFamily="18" charset="0"/>
              </a:rPr>
              <a:t> (mit </a:t>
            </a:r>
            <a:r>
              <a:rPr lang="hu-HU" sz="2000" dirty="0" err="1">
                <a:ea typeface="Times New Roman" panose="02020603050405020304" pitchFamily="18" charset="0"/>
              </a:rPr>
              <a:t>dem</a:t>
            </a:r>
            <a:r>
              <a:rPr lang="hu-HU" sz="2000" dirty="0">
                <a:ea typeface="Times New Roman" panose="02020603050405020304" pitchFamily="18" charset="0"/>
              </a:rPr>
              <a:t> </a:t>
            </a:r>
            <a:r>
              <a:rPr lang="hu-HU" sz="2000" dirty="0" err="1">
                <a:ea typeface="Times New Roman" panose="02020603050405020304" pitchFamily="18" charset="0"/>
              </a:rPr>
              <a:t>er</a:t>
            </a:r>
            <a:r>
              <a:rPr lang="hu-HU" sz="2000" dirty="0">
                <a:ea typeface="Times New Roman" panose="02020603050405020304" pitchFamily="18" charset="0"/>
              </a:rPr>
              <a:t> </a:t>
            </a:r>
            <a:r>
              <a:rPr lang="hu-HU" sz="2000" dirty="0" err="1">
                <a:ea typeface="Times New Roman" panose="02020603050405020304" pitchFamily="18" charset="0"/>
              </a:rPr>
              <a:t>Menschen</a:t>
            </a:r>
            <a:r>
              <a:rPr lang="hu-HU" sz="2000" dirty="0">
                <a:ea typeface="Times New Roman" panose="02020603050405020304" pitchFamily="18" charset="0"/>
              </a:rPr>
              <a:t> </a:t>
            </a:r>
            <a:r>
              <a:rPr lang="hu-HU" sz="2000" dirty="0" err="1">
                <a:ea typeface="Times New Roman" panose="02020603050405020304" pitchFamily="18" charset="0"/>
              </a:rPr>
              <a:t>verschläfern</a:t>
            </a:r>
            <a:r>
              <a:rPr lang="hu-HU" sz="2000" dirty="0">
                <a:ea typeface="Times New Roman" panose="02020603050405020304" pitchFamily="18" charset="0"/>
              </a:rPr>
              <a:t> und </a:t>
            </a:r>
            <a:r>
              <a:rPr lang="hu-HU" sz="2000" dirty="0" err="1">
                <a:ea typeface="Times New Roman" panose="02020603050405020304" pitchFamily="18" charset="0"/>
              </a:rPr>
              <a:t>wecken</a:t>
            </a:r>
            <a:r>
              <a:rPr lang="hu-HU" sz="2000" dirty="0">
                <a:ea typeface="Times New Roman" panose="02020603050405020304" pitchFamily="18" charset="0"/>
              </a:rPr>
              <a:t> </a:t>
            </a:r>
            <a:r>
              <a:rPr lang="hu-HU" sz="2000" dirty="0" err="1">
                <a:ea typeface="Times New Roman" panose="02020603050405020304" pitchFamily="18" charset="0"/>
              </a:rPr>
              <a:t>kann</a:t>
            </a:r>
            <a:r>
              <a:rPr lang="hu-HU" sz="2000" dirty="0">
                <a:ea typeface="Times New Roman" panose="02020603050405020304" pitchFamily="18" charset="0"/>
              </a:rPr>
              <a:t>), </a:t>
            </a:r>
            <a:r>
              <a:rPr lang="hu-HU" sz="2000" dirty="0" err="1">
                <a:ea typeface="Times New Roman" panose="02020603050405020304" pitchFamily="18" charset="0"/>
              </a:rPr>
              <a:t>Flügelschuhe</a:t>
            </a:r>
            <a:r>
              <a:rPr lang="hu-HU" sz="2000" dirty="0">
                <a:ea typeface="Times New Roman" panose="02020603050405020304" pitchFamily="18" charset="0"/>
              </a:rPr>
              <a:t> </a:t>
            </a:r>
            <a:r>
              <a:rPr lang="hu-HU" sz="2000" dirty="0" err="1">
                <a:ea typeface="Times New Roman" panose="02020603050405020304" pitchFamily="18" charset="0"/>
              </a:rPr>
              <a:t>und</a:t>
            </a:r>
            <a:r>
              <a:rPr lang="hu-HU" sz="2000" dirty="0">
                <a:ea typeface="Times New Roman" panose="02020603050405020304" pitchFamily="18" charset="0"/>
              </a:rPr>
              <a:t> </a:t>
            </a:r>
            <a:r>
              <a:rPr lang="hu-HU" sz="2000" dirty="0" err="1">
                <a:ea typeface="Times New Roman" panose="02020603050405020304" pitchFamily="18" charset="0"/>
              </a:rPr>
              <a:t>Reisehut</a:t>
            </a:r>
            <a:r>
              <a:rPr lang="hu-HU" sz="2000" dirty="0">
                <a:ea typeface="Times New Roman" panose="02020603050405020304" pitchFamily="18" charset="0"/>
              </a:rPr>
              <a:t> – </a:t>
            </a:r>
            <a:r>
              <a:rPr lang="hu-HU" sz="2000" dirty="0" err="1">
                <a:ea typeface="Times New Roman" panose="02020603050405020304" pitchFamily="18" charset="0"/>
              </a:rPr>
              <a:t>A.s</a:t>
            </a:r>
            <a:r>
              <a:rPr lang="hu-HU" sz="2000" dirty="0">
                <a:ea typeface="Times New Roman" panose="02020603050405020304" pitchFamily="18" charset="0"/>
              </a:rPr>
              <a:t>. </a:t>
            </a:r>
            <a:r>
              <a:rPr lang="hu-HU" sz="2000" dirty="0" err="1">
                <a:ea typeface="Times New Roman" panose="02020603050405020304" pitchFamily="18" charset="0"/>
              </a:rPr>
              <a:t>ständiges</a:t>
            </a:r>
            <a:r>
              <a:rPr lang="hu-HU" sz="2000" dirty="0">
                <a:ea typeface="Times New Roman" panose="02020603050405020304" pitchFamily="18" charset="0"/>
              </a:rPr>
              <a:t> </a:t>
            </a:r>
            <a:r>
              <a:rPr lang="hu-HU" sz="2000" dirty="0" err="1">
                <a:ea typeface="Times New Roman" panose="02020603050405020304" pitchFamily="18" charset="0"/>
              </a:rPr>
              <a:t>Attribut</a:t>
            </a:r>
            <a:r>
              <a:rPr lang="hu-HU" sz="2000" dirty="0">
                <a:ea typeface="Times New Roman" panose="02020603050405020304" pitchFamily="18" charset="0"/>
              </a:rPr>
              <a:t>: „der </a:t>
            </a:r>
            <a:r>
              <a:rPr lang="hu-HU" sz="2000" dirty="0" err="1">
                <a:ea typeface="Times New Roman" panose="02020603050405020304" pitchFamily="18" charset="0"/>
              </a:rPr>
              <a:t>Reisende</a:t>
            </a:r>
            <a:r>
              <a:rPr lang="hu-HU" sz="2000" dirty="0">
                <a:ea typeface="Times New Roman" panose="02020603050405020304" pitchFamily="18" charset="0"/>
              </a:rPr>
              <a:t>”.</a:t>
            </a:r>
          </a:p>
        </p:txBody>
      </p:sp>
      <p:pic>
        <p:nvPicPr>
          <p:cNvPr id="3" name="Kép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879510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520593" y="1932317"/>
            <a:ext cx="9266508" cy="4651823"/>
          </a:xfrm>
          <a:prstGeom prst="rect">
            <a:avLst/>
          </a:prstGeom>
        </p:spPr>
      </p:pic>
      <p:pic>
        <p:nvPicPr>
          <p:cNvPr id="3" name="Kép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9580810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p:cNvSpPr>
            <a:spLocks noGrp="1"/>
          </p:cNvSpPr>
          <p:nvPr>
            <p:ph type="title"/>
          </p:nvPr>
        </p:nvSpPr>
        <p:spPr>
          <a:xfrm>
            <a:off x="2170430" y="1320343"/>
            <a:ext cx="7388127" cy="1269048"/>
          </a:xfrm>
        </p:spPr>
        <p:txBody>
          <a:bodyPr/>
          <a:lstStyle/>
          <a:p>
            <a:pPr algn="ctr"/>
            <a:r>
              <a:rPr lang="hu-HU" sz="2800" b="1" dirty="0">
                <a:solidFill>
                  <a:srgbClr val="C00000"/>
                </a:solidFill>
              </a:rPr>
              <a:t>II. (</a:t>
            </a:r>
            <a:r>
              <a:rPr lang="hu-HU" sz="2800" b="1" dirty="0" err="1">
                <a:solidFill>
                  <a:srgbClr val="C00000"/>
                </a:solidFill>
              </a:rPr>
              <a:t>Komplikation</a:t>
            </a:r>
            <a:r>
              <a:rPr lang="hu-HU" sz="2800" b="1" dirty="0">
                <a:solidFill>
                  <a:srgbClr val="C00000"/>
                </a:solidFill>
              </a:rPr>
              <a:t>)</a:t>
            </a:r>
            <a:br>
              <a:rPr lang="hu-HU" sz="2800" b="1" dirty="0">
                <a:solidFill>
                  <a:srgbClr val="C00000"/>
                </a:solidFill>
              </a:rPr>
            </a:br>
            <a:r>
              <a:rPr lang="hu-HU" sz="2800" dirty="0" err="1"/>
              <a:t>Aschenbachs</a:t>
            </a:r>
            <a:r>
              <a:rPr lang="hu-HU" sz="2800" dirty="0"/>
              <a:t> </a:t>
            </a:r>
            <a:r>
              <a:rPr lang="hu-HU" sz="2800" dirty="0" err="1"/>
              <a:t>Herkunft</a:t>
            </a:r>
            <a:r>
              <a:rPr lang="hu-HU" sz="2800" dirty="0"/>
              <a:t> + </a:t>
            </a:r>
            <a:r>
              <a:rPr lang="hu-HU" sz="2800" dirty="0" err="1"/>
              <a:t>seine</a:t>
            </a:r>
            <a:r>
              <a:rPr lang="hu-HU" sz="2800" dirty="0"/>
              <a:t> </a:t>
            </a:r>
            <a:r>
              <a:rPr lang="hu-HU" sz="2800" dirty="0" err="1"/>
              <a:t>Werke</a:t>
            </a:r>
            <a:r>
              <a:rPr lang="hu-HU" sz="2800" dirty="0"/>
              <a:t> + </a:t>
            </a:r>
            <a:r>
              <a:rPr lang="hu-HU" sz="2800" dirty="0" err="1"/>
              <a:t>seine</a:t>
            </a:r>
            <a:r>
              <a:rPr lang="hu-HU" sz="2800" dirty="0"/>
              <a:t> </a:t>
            </a:r>
            <a:r>
              <a:rPr lang="hu-HU" sz="2800" dirty="0" err="1"/>
              <a:t>Ideale</a:t>
            </a:r>
            <a:endParaRPr lang="hu-HU" sz="2800" dirty="0"/>
          </a:p>
        </p:txBody>
      </p:sp>
      <p:pic>
        <p:nvPicPr>
          <p:cNvPr id="5" name="Tartalom helye 4"/>
          <p:cNvPicPr>
            <a:picLocks noGrp="1" noChangeAspect="1"/>
          </p:cNvPicPr>
          <p:nvPr>
            <p:ph idx="1"/>
          </p:nvPr>
        </p:nvPicPr>
        <p:blipFill>
          <a:blip r:embed="rId2"/>
          <a:stretch>
            <a:fillRect/>
          </a:stretch>
        </p:blipFill>
        <p:spPr>
          <a:xfrm>
            <a:off x="2016498" y="2820838"/>
            <a:ext cx="8804181" cy="4114800"/>
          </a:xfrm>
          <a:prstGeom prst="rect">
            <a:avLst/>
          </a:prstGeom>
        </p:spPr>
      </p:pic>
      <p:pic>
        <p:nvPicPr>
          <p:cNvPr id="4" name="Kép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500337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951008" y="1068105"/>
            <a:ext cx="7772400" cy="1364544"/>
          </a:xfrm>
        </p:spPr>
        <p:txBody>
          <a:bodyPr/>
          <a:lstStyle/>
          <a:p>
            <a:pPr algn="ctr"/>
            <a:r>
              <a:rPr lang="hu-HU" sz="3600" dirty="0" err="1"/>
              <a:t>Aschenbachs</a:t>
            </a:r>
            <a:r>
              <a:rPr lang="hu-HU" sz="3600" dirty="0"/>
              <a:t> </a:t>
            </a:r>
            <a:r>
              <a:rPr lang="hu-HU" sz="3600" dirty="0" err="1"/>
              <a:t>Charakterzüge</a:t>
            </a:r>
            <a:endParaRPr lang="hu-HU" sz="3600" dirty="0"/>
          </a:p>
        </p:txBody>
      </p:sp>
      <p:pic>
        <p:nvPicPr>
          <p:cNvPr id="4" name="Tartalom helye 3"/>
          <p:cNvPicPr>
            <a:picLocks noGrp="1" noChangeAspect="1"/>
          </p:cNvPicPr>
          <p:nvPr>
            <p:ph idx="1"/>
          </p:nvPr>
        </p:nvPicPr>
        <p:blipFill>
          <a:blip r:embed="rId2"/>
          <a:stretch>
            <a:fillRect/>
          </a:stretch>
        </p:blipFill>
        <p:spPr>
          <a:xfrm>
            <a:off x="1090498" y="2432649"/>
            <a:ext cx="10175549" cy="3995317"/>
          </a:xfrm>
          <a:prstGeom prst="rect">
            <a:avLst/>
          </a:prstGeom>
        </p:spPr>
      </p:pic>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127453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44256" y="1061868"/>
            <a:ext cx="10515600" cy="1325563"/>
          </a:xfrm>
        </p:spPr>
        <p:txBody>
          <a:bodyPr/>
          <a:lstStyle/>
          <a:p>
            <a:pPr algn="ctr"/>
            <a:r>
              <a:rPr lang="hu-HU" sz="3600" dirty="0" err="1"/>
              <a:t>Aschenbachs</a:t>
            </a:r>
            <a:r>
              <a:rPr lang="hu-HU" sz="3600" dirty="0"/>
              <a:t> </a:t>
            </a:r>
            <a:r>
              <a:rPr lang="hu-HU" sz="3600" dirty="0" err="1"/>
              <a:t>Werke</a:t>
            </a:r>
            <a:endParaRPr lang="hu-HU" sz="3600" dirty="0"/>
          </a:p>
        </p:txBody>
      </p:sp>
      <p:pic>
        <p:nvPicPr>
          <p:cNvPr id="4" name="Tartalom helye 3"/>
          <p:cNvPicPr>
            <a:picLocks noGrp="1" noChangeAspect="1"/>
          </p:cNvPicPr>
          <p:nvPr>
            <p:ph idx="1"/>
          </p:nvPr>
        </p:nvPicPr>
        <p:blipFill>
          <a:blip r:embed="rId2"/>
          <a:stretch>
            <a:fillRect/>
          </a:stretch>
        </p:blipFill>
        <p:spPr>
          <a:xfrm>
            <a:off x="2380593" y="2241600"/>
            <a:ext cx="7746069" cy="4310803"/>
          </a:xfrm>
          <a:prstGeom prst="rect">
            <a:avLst/>
          </a:prstGeom>
        </p:spPr>
      </p:pic>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9570654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46826" y="968974"/>
            <a:ext cx="10515600" cy="1325563"/>
          </a:xfrm>
        </p:spPr>
        <p:txBody>
          <a:bodyPr/>
          <a:lstStyle/>
          <a:p>
            <a:pPr algn="ctr"/>
            <a:r>
              <a:rPr lang="hu-HU" sz="3600" dirty="0" err="1"/>
              <a:t>Aschenbachs</a:t>
            </a:r>
            <a:r>
              <a:rPr lang="hu-HU" sz="3600" dirty="0"/>
              <a:t> </a:t>
            </a:r>
            <a:r>
              <a:rPr lang="hu-HU" sz="3600" dirty="0" err="1"/>
              <a:t>Ideale</a:t>
            </a:r>
            <a:endParaRPr lang="hu-HU" sz="3600" dirty="0"/>
          </a:p>
        </p:txBody>
      </p:sp>
      <p:pic>
        <p:nvPicPr>
          <p:cNvPr id="5" name="Tartalom helye 4"/>
          <p:cNvPicPr>
            <a:picLocks noGrp="1" noChangeAspect="1"/>
          </p:cNvPicPr>
          <p:nvPr>
            <p:ph idx="1"/>
          </p:nvPr>
        </p:nvPicPr>
        <p:blipFill>
          <a:blip r:embed="rId2"/>
          <a:stretch>
            <a:fillRect/>
          </a:stretch>
        </p:blipFill>
        <p:spPr>
          <a:xfrm>
            <a:off x="2490952" y="2132851"/>
            <a:ext cx="7816728" cy="4449324"/>
          </a:xfrm>
          <a:prstGeom prst="rect">
            <a:avLst/>
          </a:prstGeom>
        </p:spPr>
      </p:pic>
      <p:pic>
        <p:nvPicPr>
          <p:cNvPr id="4" name="Kép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4168242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610</Words>
  <Application>Microsoft Office PowerPoint</Application>
  <PresentationFormat>Szélesvásznú</PresentationFormat>
  <Paragraphs>52</Paragraphs>
  <Slides>29</Slides>
  <Notes>9</Notes>
  <HiddenSlides>0</HiddenSlides>
  <MMClips>0</MMClips>
  <ScaleCrop>false</ScaleCrop>
  <HeadingPairs>
    <vt:vector size="8" baseType="variant">
      <vt:variant>
        <vt:lpstr>Használt betűtípusok</vt:lpstr>
      </vt:variant>
      <vt:variant>
        <vt:i4>5</vt:i4>
      </vt:variant>
      <vt:variant>
        <vt:lpstr>Téma</vt:lpstr>
      </vt:variant>
      <vt:variant>
        <vt:i4>1</vt:i4>
      </vt:variant>
      <vt:variant>
        <vt:lpstr>Beágyazott OLE kiszolgálók</vt:lpstr>
      </vt:variant>
      <vt:variant>
        <vt:i4>2</vt:i4>
      </vt:variant>
      <vt:variant>
        <vt:lpstr>Diacímek</vt:lpstr>
      </vt:variant>
      <vt:variant>
        <vt:i4>29</vt:i4>
      </vt:variant>
    </vt:vector>
  </HeadingPairs>
  <TitlesOfParts>
    <vt:vector size="37" baseType="lpstr">
      <vt:lpstr>Arial</vt:lpstr>
      <vt:lpstr>Arial Unicode MS</vt:lpstr>
      <vt:lpstr>Calibri</vt:lpstr>
      <vt:lpstr>Calibri Light</vt:lpstr>
      <vt:lpstr>Times New Roman</vt:lpstr>
      <vt:lpstr>Office-téma</vt:lpstr>
      <vt:lpstr>Bitkép</vt:lpstr>
      <vt:lpstr>Photo Editor Photo</vt:lpstr>
      <vt:lpstr>     Géza Horváth  Geschichte der deutschen Literatur von der Romantik bis zum Fin de Siècle X. </vt:lpstr>
      <vt:lpstr> Exkurs  Thomas Mann: Der Tod in Venedig II. </vt:lpstr>
      <vt:lpstr>PowerPoint-bemutató</vt:lpstr>
      <vt:lpstr>PowerPoint-bemutató</vt:lpstr>
      <vt:lpstr>PowerPoint-bemutató</vt:lpstr>
      <vt:lpstr>II. (Komplikation) Aschenbachs Herkunft + seine Werke + seine Ideale</vt:lpstr>
      <vt:lpstr>Aschenbachs Charakterzüge</vt:lpstr>
      <vt:lpstr>Aschenbachs Werke</vt:lpstr>
      <vt:lpstr>Aschenbachs Ideale</vt:lpstr>
      <vt:lpstr>PowerPoint-bemutató</vt:lpstr>
      <vt:lpstr>PowerPoint-bemutató</vt:lpstr>
      <vt:lpstr>PowerPoint-bemutató</vt:lpstr>
      <vt:lpstr>III. Peripetie (Höhepunkt)</vt:lpstr>
      <vt:lpstr>PowerPoint-bemutató</vt:lpstr>
      <vt:lpstr>Gondel ≈ Sarg Gondolier ≈ Charon</vt:lpstr>
      <vt:lpstr>Tadzio</vt:lpstr>
      <vt:lpstr>PowerPoint-bemutató</vt:lpstr>
      <vt:lpstr>PowerPoint-bemutató</vt:lpstr>
      <vt:lpstr>Die Strandszene – die Geburt der Götter – die Entstehung der Form</vt:lpstr>
      <vt:lpstr>Die Geburt der Venus</vt:lpstr>
      <vt:lpstr>Sandro Botticelli: Die Geburt der Venus, ca. 1485/1486</vt:lpstr>
      <vt:lpstr>IV. Retardation (fallende Handlung)</vt:lpstr>
      <vt:lpstr>V. Katastrophe</vt:lpstr>
      <vt:lpstr>Die indische Cholera</vt:lpstr>
      <vt:lpstr>Aschenbachs Traum</vt:lpstr>
      <vt:lpstr>Aschenbach verfällt dem dunklen Dämon seiner Seele…</vt:lpstr>
      <vt:lpstr>Die Schlussszene: der Tod der Götter</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Géza Horváth  Geschichte der deutschen Literatur von der Romantik bis zum Fin de Siècle X. </dc:title>
  <dc:creator>HG</dc:creator>
  <cp:lastModifiedBy>HG</cp:lastModifiedBy>
  <cp:revision>35</cp:revision>
  <dcterms:created xsi:type="dcterms:W3CDTF">2020-11-07T15:38:25Z</dcterms:created>
  <dcterms:modified xsi:type="dcterms:W3CDTF">2023-08-29T15:10:32Z</dcterms:modified>
</cp:coreProperties>
</file>