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8" r:id="rId26"/>
    <p:sldId id="282" r:id="rId27"/>
    <p:sldId id="283" r:id="rId28"/>
    <p:sldId id="293" r:id="rId29"/>
    <p:sldId id="294" r:id="rId30"/>
    <p:sldId id="284" r:id="rId31"/>
    <p:sldId id="285" r:id="rId32"/>
    <p:sldId id="291" r:id="rId33"/>
    <p:sldId id="286" r:id="rId3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B301B57A-B196-4F15-A3A1-902483712C26}"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19234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301B57A-B196-4F15-A3A1-902483712C26}"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321987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301B57A-B196-4F15-A3A1-902483712C26}"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293149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301B57A-B196-4F15-A3A1-902483712C26}"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145517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301B57A-B196-4F15-A3A1-902483712C26}"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349506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301B57A-B196-4F15-A3A1-902483712C26}"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242186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301B57A-B196-4F15-A3A1-902483712C26}"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250079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301B57A-B196-4F15-A3A1-902483712C26}"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309295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301B57A-B196-4F15-A3A1-902483712C26}"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44588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301B57A-B196-4F15-A3A1-902483712C26}"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372883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301B57A-B196-4F15-A3A1-902483712C26}"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8B32586-B0B1-44E7-947C-0B61620C40F0}" type="slidenum">
              <a:rPr lang="hu-HU" smtClean="0"/>
              <a:t>‹#›</a:t>
            </a:fld>
            <a:endParaRPr lang="hu-HU"/>
          </a:p>
        </p:txBody>
      </p:sp>
    </p:spTree>
    <p:extLst>
      <p:ext uri="{BB962C8B-B14F-4D97-AF65-F5344CB8AC3E}">
        <p14:creationId xmlns:p14="http://schemas.microsoft.com/office/powerpoint/2010/main" val="272506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1B57A-B196-4F15-A3A1-902483712C26}"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32586-B0B1-44E7-947C-0B61620C40F0}" type="slidenum">
              <a:rPr lang="hu-HU" smtClean="0"/>
              <a:t>‹#›</a:t>
            </a:fld>
            <a:endParaRPr lang="hu-HU"/>
          </a:p>
        </p:txBody>
      </p:sp>
    </p:spTree>
    <p:extLst>
      <p:ext uri="{BB962C8B-B14F-4D97-AF65-F5344CB8AC3E}">
        <p14:creationId xmlns:p14="http://schemas.microsoft.com/office/powerpoint/2010/main" val="256463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dwb.uni-trier.de/de/" TargetMode="Externa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06747" y="1739859"/>
            <a:ext cx="9144000" cy="4689306"/>
          </a:xfrm>
        </p:spPr>
        <p:txBody>
          <a:bodyPr>
            <a:normAutofit fontScale="90000"/>
          </a:bodyPr>
          <a:lstStyle/>
          <a:p>
            <a:r>
              <a:rPr lang="hu-HU" b="1" dirty="0" smtClean="0"/>
              <a:t/>
            </a:r>
            <a:br>
              <a:rPr lang="hu-HU" b="1" dirty="0" smtClean="0"/>
            </a:br>
            <a:r>
              <a:rPr lang="hu-HU" b="1" dirty="0" smtClean="0"/>
              <a:t/>
            </a:r>
            <a:br>
              <a:rPr lang="hu-HU" b="1" dirty="0" smtClean="0"/>
            </a:br>
            <a:r>
              <a:rPr lang="hu-HU" b="1" dirty="0"/>
              <a:t/>
            </a:r>
            <a:br>
              <a:rPr lang="hu-HU" b="1" dirty="0"/>
            </a:br>
            <a:r>
              <a:rPr lang="hu-HU" b="1" dirty="0" smtClean="0"/>
              <a:t/>
            </a:r>
            <a:br>
              <a:rPr lang="hu-HU" b="1" dirty="0" smtClean="0"/>
            </a:br>
            <a:r>
              <a:rPr lang="hu-HU" b="1" dirty="0"/>
              <a:t/>
            </a:r>
            <a:br>
              <a:rPr lang="hu-HU" b="1" dirty="0"/>
            </a:br>
            <a:r>
              <a:rPr lang="hu-HU" sz="5300" b="1" dirty="0" smtClean="0"/>
              <a:t>Géza Horváth</a:t>
            </a:r>
            <a:r>
              <a:rPr lang="hu-HU" sz="5300" b="1" dirty="0" smtClean="0">
                <a:solidFill>
                  <a:srgbClr val="C00000"/>
                </a:solidFill>
              </a:rPr>
              <a:t/>
            </a:r>
            <a:br>
              <a:rPr lang="hu-HU" sz="5300" b="1" dirty="0" smtClean="0">
                <a:solidFill>
                  <a:srgbClr val="C00000"/>
                </a:solidFill>
              </a:rPr>
            </a:br>
            <a:r>
              <a:rPr lang="hu-HU" sz="5300" b="1" dirty="0" smtClean="0">
                <a:solidFill>
                  <a:srgbClr val="C00000"/>
                </a:solidFill>
              </a:rPr>
              <a:t/>
            </a:r>
            <a:br>
              <a:rPr lang="hu-HU" sz="5300" b="1" dirty="0" smtClean="0">
                <a:solidFill>
                  <a:srgbClr val="C00000"/>
                </a:solidFill>
              </a:rPr>
            </a:br>
            <a:r>
              <a:rPr lang="hu-HU" sz="5300" b="1" i="1" dirty="0" err="1" smtClean="0"/>
              <a:t>Geschichte</a:t>
            </a:r>
            <a:r>
              <a:rPr lang="hu-HU" sz="5300" b="1" i="1" dirty="0" smtClean="0"/>
              <a:t> der </a:t>
            </a:r>
            <a:r>
              <a:rPr lang="hu-HU" sz="5300" b="1" i="1" dirty="0" err="1" smtClean="0"/>
              <a:t>deutschen</a:t>
            </a:r>
            <a:r>
              <a:rPr lang="hu-HU" sz="5300" b="1" i="1" dirty="0" smtClean="0"/>
              <a:t> </a:t>
            </a:r>
            <a:r>
              <a:rPr lang="hu-HU" sz="5300" b="1" i="1" dirty="0" err="1" smtClean="0"/>
              <a:t>Literatur</a:t>
            </a:r>
            <a:r>
              <a:rPr lang="hu-HU" sz="5300" b="1" i="1" dirty="0" smtClean="0"/>
              <a:t> von der Romantik </a:t>
            </a:r>
            <a:r>
              <a:rPr lang="hu-HU" sz="5300" b="1" i="1" dirty="0" err="1" smtClean="0"/>
              <a:t>bis</a:t>
            </a:r>
            <a:r>
              <a:rPr lang="hu-HU" sz="5300" b="1" i="1" dirty="0" smtClean="0"/>
              <a:t> </a:t>
            </a:r>
            <a:r>
              <a:rPr lang="hu-HU" sz="5300" b="1" i="1" dirty="0" err="1" smtClean="0"/>
              <a:t>zum</a:t>
            </a:r>
            <a:r>
              <a:rPr lang="hu-HU" sz="5300" b="1" i="1" dirty="0"/>
              <a:t/>
            </a:r>
            <a:br>
              <a:rPr lang="hu-HU" sz="5300" b="1" i="1" dirty="0"/>
            </a:br>
            <a:r>
              <a:rPr lang="hu-HU" sz="5300" b="1" i="1" dirty="0" smtClean="0"/>
              <a:t>Fin de </a:t>
            </a:r>
            <a:r>
              <a:rPr lang="hu-HU" sz="5300" b="1" i="1" dirty="0" err="1" smtClean="0"/>
              <a:t>Siècle</a:t>
            </a:r>
            <a:r>
              <a:rPr lang="hu-HU" sz="5300" b="1" i="1" dirty="0" smtClean="0"/>
              <a:t/>
            </a:r>
            <a:br>
              <a:rPr lang="hu-HU" sz="5300" b="1" i="1" dirty="0" smtClean="0"/>
            </a:br>
            <a:r>
              <a:rPr lang="hu-HU" sz="5300" b="1" i="1" dirty="0" smtClean="0"/>
              <a:t>II.</a:t>
            </a:r>
            <a:br>
              <a:rPr lang="hu-HU" sz="5300" b="1" i="1" dirty="0" smtClean="0"/>
            </a:br>
            <a:endParaRPr lang="hu-HU" sz="5300" b="1"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95303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786442" y="1426174"/>
            <a:ext cx="10515600" cy="1325563"/>
          </a:xfrm>
        </p:spPr>
        <p:txBody>
          <a:bodyPr/>
          <a:lstStyle/>
          <a:p>
            <a:pPr algn="ctr"/>
            <a:r>
              <a:rPr lang="hu-HU" b="1" dirty="0" err="1" smtClean="0"/>
              <a:t>Märchen</a:t>
            </a:r>
            <a:r>
              <a:rPr lang="hu-HU" b="1" dirty="0" smtClean="0"/>
              <a:t> und </a:t>
            </a:r>
            <a:r>
              <a:rPr lang="hu-HU" b="1" dirty="0" err="1" smtClean="0"/>
              <a:t>Mythos</a:t>
            </a:r>
            <a:endParaRPr lang="hu-HU" b="1" dirty="0"/>
          </a:p>
        </p:txBody>
      </p:sp>
      <p:sp>
        <p:nvSpPr>
          <p:cNvPr id="8" name="Tartalom helye 7"/>
          <p:cNvSpPr>
            <a:spLocks noGrp="1"/>
          </p:cNvSpPr>
          <p:nvPr>
            <p:ph idx="1"/>
          </p:nvPr>
        </p:nvSpPr>
        <p:spPr>
          <a:xfrm>
            <a:off x="786442" y="2886674"/>
            <a:ext cx="10515600" cy="4351338"/>
          </a:xfrm>
        </p:spPr>
        <p:txBody>
          <a:bodyPr/>
          <a:lstStyle/>
          <a:p>
            <a:r>
              <a:rPr lang="de-DE" dirty="0"/>
              <a:t>Nach </a:t>
            </a:r>
            <a:r>
              <a:rPr lang="de-DE" b="1" dirty="0"/>
              <a:t>Jacob Grimm </a:t>
            </a:r>
            <a:r>
              <a:rPr lang="de-DE" dirty="0"/>
              <a:t>sei der </a:t>
            </a:r>
            <a:r>
              <a:rPr lang="de-DE" b="1" dirty="0"/>
              <a:t>Mythos die Offenbarung der Natur im Menschen</a:t>
            </a:r>
            <a:r>
              <a:rPr lang="de-DE" dirty="0"/>
              <a:t>. In ihm seien Leben und Geist noch vollkommen vereint. Der Mensch sei sich der höheren Einheit mit überpersönlichen Mächten </a:t>
            </a:r>
            <a:r>
              <a:rPr lang="de-DE" dirty="0" err="1" smtClean="0"/>
              <a:t>bewu</a:t>
            </a:r>
            <a:r>
              <a:rPr lang="hu-HU" dirty="0" err="1" smtClean="0"/>
              <a:t>ss</a:t>
            </a:r>
            <a:r>
              <a:rPr lang="de-DE" dirty="0" smtClean="0"/>
              <a:t>t</a:t>
            </a:r>
            <a:r>
              <a:rPr lang="de-DE" dirty="0"/>
              <a:t>. Dieses Stadium der Entwicklung sei durch Begeisterung/Enthusiasmus gekennzeichnet, es sei das ursprüngliche Element, dem die Sagen, die Märchen entstammen. Das Volksmärchen sei Schöpfung der kollektiven, </a:t>
            </a:r>
            <a:r>
              <a:rPr lang="de-DE" dirty="0" err="1" smtClean="0"/>
              <a:t>unbewu</a:t>
            </a:r>
            <a:r>
              <a:rPr lang="hu-HU" dirty="0" err="1" smtClean="0"/>
              <a:t>ss</a:t>
            </a:r>
            <a:r>
              <a:rPr lang="de-DE" dirty="0" err="1" smtClean="0"/>
              <a:t>ten</a:t>
            </a:r>
            <a:r>
              <a:rPr lang="de-DE" dirty="0" smtClean="0"/>
              <a:t> </a:t>
            </a:r>
            <a:r>
              <a:rPr lang="de-DE" dirty="0"/>
              <a:t>Volksseele.</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846930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98121" y="2209291"/>
            <a:ext cx="9144000" cy="2387600"/>
          </a:xfrm>
        </p:spPr>
        <p:txBody>
          <a:bodyPr>
            <a:normAutofit fontScale="90000"/>
          </a:bodyPr>
          <a:lstStyle/>
          <a:p>
            <a:pPr algn="ctr"/>
            <a:r>
              <a:rPr lang="de-DE" b="1" dirty="0">
                <a:solidFill>
                  <a:srgbClr val="C00000"/>
                </a:solidFill>
              </a:rPr>
              <a:t>Dresdener und Berliner </a:t>
            </a:r>
            <a:r>
              <a:rPr lang="de-DE" b="1" dirty="0" smtClean="0">
                <a:solidFill>
                  <a:srgbClr val="C00000"/>
                </a:solidFill>
              </a:rPr>
              <a:t>Romantik</a:t>
            </a:r>
            <a:r>
              <a:rPr lang="hu-HU" b="1" dirty="0">
                <a:solidFill>
                  <a:srgbClr val="C00000"/>
                </a:solidFill>
              </a:rPr>
              <a:t> </a:t>
            </a:r>
            <a:r>
              <a:rPr lang="hu-HU" b="1" dirty="0" smtClean="0">
                <a:solidFill>
                  <a:srgbClr val="C00000"/>
                </a:solidFill>
              </a:rPr>
              <a:t>(1808-1815)</a:t>
            </a:r>
            <a:br>
              <a:rPr lang="hu-HU" b="1" dirty="0" smtClean="0">
                <a:solidFill>
                  <a:srgbClr val="C00000"/>
                </a:solidFill>
              </a:rPr>
            </a:br>
            <a:r>
              <a:rPr lang="hu-HU" b="1" dirty="0" err="1" smtClean="0">
                <a:solidFill>
                  <a:srgbClr val="C00000"/>
                </a:solidFill>
              </a:rPr>
              <a:t>Spätromantik</a:t>
            </a:r>
            <a:r>
              <a:rPr lang="hu-HU" b="1" dirty="0" smtClean="0">
                <a:solidFill>
                  <a:srgbClr val="C00000"/>
                </a:solidFill>
              </a:rPr>
              <a:t> </a:t>
            </a:r>
            <a:r>
              <a:rPr lang="hu-HU" b="1" dirty="0" err="1" smtClean="0">
                <a:solidFill>
                  <a:srgbClr val="C00000"/>
                </a:solidFill>
              </a:rPr>
              <a:t>bis</a:t>
            </a:r>
            <a:r>
              <a:rPr lang="hu-HU" b="1" dirty="0" smtClean="0">
                <a:solidFill>
                  <a:srgbClr val="C00000"/>
                </a:solidFill>
              </a:rPr>
              <a:t> </a:t>
            </a:r>
            <a:r>
              <a:rPr lang="hu-HU" b="1" dirty="0" err="1" smtClean="0">
                <a:solidFill>
                  <a:srgbClr val="C00000"/>
                </a:solidFill>
              </a:rPr>
              <a:t>etwa</a:t>
            </a:r>
            <a:r>
              <a:rPr lang="hu-HU" b="1" dirty="0" smtClean="0">
                <a:solidFill>
                  <a:srgbClr val="C00000"/>
                </a:solidFill>
              </a:rPr>
              <a:t> 1848</a:t>
            </a:r>
            <a:endParaRPr lang="hu-HU" dirty="0">
              <a:solidFill>
                <a:srgbClr val="C00000"/>
              </a:solidFill>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4080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r>
              <a:rPr lang="de-DE" sz="2600" dirty="0"/>
              <a:t>In Dresden sammelten sich um die Zeitschrift </a:t>
            </a:r>
            <a:r>
              <a:rPr lang="de-DE" sz="2600" i="1" dirty="0" err="1"/>
              <a:t>Phöbus</a:t>
            </a:r>
            <a:r>
              <a:rPr lang="de-DE" sz="2600" dirty="0"/>
              <a:t> (einziger Jahrgang 1808) </a:t>
            </a:r>
            <a:r>
              <a:rPr lang="de-DE" sz="2600" dirty="0" smtClean="0"/>
              <a:t>u.a.</a:t>
            </a:r>
            <a:endParaRPr lang="hu-HU" sz="2600" dirty="0" smtClean="0"/>
          </a:p>
          <a:p>
            <a:pPr algn="ctr"/>
            <a:r>
              <a:rPr lang="de-DE" sz="2600" b="1" dirty="0" smtClean="0">
                <a:solidFill>
                  <a:srgbClr val="C00000"/>
                </a:solidFill>
              </a:rPr>
              <a:t>Heinrich </a:t>
            </a:r>
            <a:r>
              <a:rPr lang="de-DE" sz="2600" b="1" dirty="0">
                <a:solidFill>
                  <a:srgbClr val="C00000"/>
                </a:solidFill>
              </a:rPr>
              <a:t>von Kleist</a:t>
            </a:r>
            <a:r>
              <a:rPr lang="de-DE" sz="2600" b="1" dirty="0"/>
              <a:t>, Adam Heinrich Müller und der </a:t>
            </a:r>
            <a:r>
              <a:rPr lang="de-DE" sz="2600" b="1" dirty="0" smtClean="0"/>
              <a:t>Maler</a:t>
            </a:r>
            <a:endParaRPr lang="hu-HU" sz="2600" b="1" dirty="0" smtClean="0"/>
          </a:p>
          <a:p>
            <a:pPr marL="0" indent="0" algn="ctr">
              <a:buNone/>
            </a:pPr>
            <a:r>
              <a:rPr lang="de-DE" sz="2600" b="1" dirty="0" smtClean="0">
                <a:solidFill>
                  <a:srgbClr val="C00000"/>
                </a:solidFill>
              </a:rPr>
              <a:t>Caspar </a:t>
            </a:r>
            <a:r>
              <a:rPr lang="de-DE" sz="2600" b="1" dirty="0">
                <a:solidFill>
                  <a:srgbClr val="C00000"/>
                </a:solidFill>
              </a:rPr>
              <a:t>David Friedrich </a:t>
            </a:r>
            <a:r>
              <a:rPr lang="de-DE" sz="2600" dirty="0"/>
              <a:t>.</a:t>
            </a:r>
            <a:endParaRPr lang="hu-HU" sz="2600" dirty="0"/>
          </a:p>
          <a:p>
            <a:endParaRPr lang="hu-HU" sz="2600" dirty="0" smtClean="0"/>
          </a:p>
          <a:p>
            <a:r>
              <a:rPr lang="de-DE" sz="2600" dirty="0" smtClean="0"/>
              <a:t>Wiederholt </a:t>
            </a:r>
            <a:r>
              <a:rPr lang="de-DE" sz="2600" dirty="0"/>
              <a:t>wurde </a:t>
            </a:r>
            <a:r>
              <a:rPr lang="de-DE" sz="2600" b="1" dirty="0"/>
              <a:t>Berlin</a:t>
            </a:r>
            <a:r>
              <a:rPr lang="de-DE" sz="2600" dirty="0"/>
              <a:t> Mittelpunkt romantischer Bewegungen. Es trafen sich dort im Salon der Rahel Varnhagen u.a. </a:t>
            </a:r>
            <a:r>
              <a:rPr lang="de-DE" sz="2600" b="1" dirty="0"/>
              <a:t>Adelbert von Chamisso</a:t>
            </a:r>
            <a:r>
              <a:rPr lang="de-DE" sz="2600" dirty="0"/>
              <a:t>, Friedrich de la Motte Fouqué, und ab 1814 </a:t>
            </a:r>
            <a:r>
              <a:rPr lang="de-DE" sz="2600" b="1" dirty="0">
                <a:solidFill>
                  <a:srgbClr val="C00000"/>
                </a:solidFill>
              </a:rPr>
              <a:t>E.T.A. Hoffmann</a:t>
            </a:r>
            <a:r>
              <a:rPr lang="de-DE" sz="2600" dirty="0"/>
              <a:t>. Um 1810/11 fanden sich dort auch </a:t>
            </a:r>
            <a:r>
              <a:rPr lang="de-DE" sz="2600" b="1" dirty="0">
                <a:solidFill>
                  <a:srgbClr val="C00000"/>
                </a:solidFill>
              </a:rPr>
              <a:t>H</a:t>
            </a:r>
            <a:r>
              <a:rPr lang="hu-HU" sz="2600" b="1" dirty="0" err="1">
                <a:solidFill>
                  <a:srgbClr val="C00000"/>
                </a:solidFill>
              </a:rPr>
              <a:t>einrich</a:t>
            </a:r>
            <a:r>
              <a:rPr lang="de-DE" sz="2600" b="1" dirty="0">
                <a:solidFill>
                  <a:srgbClr val="C00000"/>
                </a:solidFill>
              </a:rPr>
              <a:t> von Kleist</a:t>
            </a:r>
            <a:r>
              <a:rPr lang="de-DE" sz="2600" dirty="0"/>
              <a:t>, A</a:t>
            </a:r>
            <a:r>
              <a:rPr lang="hu-HU" sz="2600" dirty="0" err="1"/>
              <a:t>chim</a:t>
            </a:r>
            <a:r>
              <a:rPr lang="hu-HU" sz="2600" dirty="0"/>
              <a:t> </a:t>
            </a:r>
            <a:r>
              <a:rPr lang="de-DE" sz="2600" dirty="0"/>
              <a:t>von Arnim und C</a:t>
            </a:r>
            <a:r>
              <a:rPr lang="hu-HU" sz="2600" dirty="0" err="1"/>
              <a:t>lemens</a:t>
            </a:r>
            <a:r>
              <a:rPr lang="de-DE" sz="2600" dirty="0"/>
              <a:t> Brentano.</a:t>
            </a:r>
            <a:endParaRPr lang="hu-HU" sz="2600" dirty="0"/>
          </a:p>
          <a:p>
            <a:endParaRPr lang="hu-HU" sz="26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59330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01217" y="1460060"/>
            <a:ext cx="3932237" cy="856211"/>
          </a:xfrm>
        </p:spPr>
        <p:txBody>
          <a:bodyPr>
            <a:normAutofit fontScale="90000"/>
          </a:bodyPr>
          <a:lstStyle/>
          <a:p>
            <a:pPr algn="ctr"/>
            <a:r>
              <a:rPr lang="hu-HU" sz="2400" b="1" dirty="0">
                <a:solidFill>
                  <a:srgbClr val="C00000"/>
                </a:solidFill>
              </a:rPr>
              <a:t>E.T.A. </a:t>
            </a:r>
            <a:r>
              <a:rPr lang="hu-HU" sz="2400" b="1" dirty="0" smtClean="0">
                <a:solidFill>
                  <a:srgbClr val="C00000"/>
                </a:solidFill>
              </a:rPr>
              <a:t>Hoffmann</a:t>
            </a:r>
            <a:br>
              <a:rPr lang="hu-HU" sz="2400" b="1" dirty="0" smtClean="0">
                <a:solidFill>
                  <a:srgbClr val="C00000"/>
                </a:solidFill>
              </a:rPr>
            </a:br>
            <a:r>
              <a:rPr lang="hu-HU" sz="2400" dirty="0" smtClean="0"/>
              <a:t>(1776</a:t>
            </a:r>
            <a:r>
              <a:rPr lang="hu-HU" sz="2400" dirty="0"/>
              <a:t>, Königsberg – 1822, Berlin)</a:t>
            </a:r>
            <a:br>
              <a:rPr lang="hu-HU" sz="2400" dirty="0"/>
            </a:br>
            <a:endParaRPr lang="hu-HU" sz="2400" dirty="0"/>
          </a:p>
        </p:txBody>
      </p:sp>
      <p:sp>
        <p:nvSpPr>
          <p:cNvPr id="3" name="Tartalom helye 2"/>
          <p:cNvSpPr>
            <a:spLocks noGrp="1"/>
          </p:cNvSpPr>
          <p:nvPr>
            <p:ph type="body" sz="half" idx="2"/>
          </p:nvPr>
        </p:nvSpPr>
        <p:spPr>
          <a:xfrm>
            <a:off x="930869" y="1460060"/>
            <a:ext cx="5187142" cy="5270269"/>
          </a:xfrm>
        </p:spPr>
        <p:txBody>
          <a:bodyPr>
            <a:normAutofit/>
          </a:bodyPr>
          <a:lstStyle/>
          <a:p>
            <a:r>
              <a:rPr lang="hu-HU" sz="2000" dirty="0" err="1" smtClean="0"/>
              <a:t>Einer</a:t>
            </a:r>
            <a:r>
              <a:rPr lang="hu-HU" sz="2000" dirty="0" smtClean="0"/>
              <a:t> der </a:t>
            </a:r>
            <a:r>
              <a:rPr lang="hu-HU" sz="2000" dirty="0" err="1" smtClean="0"/>
              <a:t>vielseitigsten</a:t>
            </a:r>
            <a:r>
              <a:rPr lang="hu-HU" sz="2000" dirty="0" smtClean="0"/>
              <a:t> und </a:t>
            </a:r>
            <a:r>
              <a:rPr lang="hu-HU" sz="2000" dirty="0" err="1" smtClean="0"/>
              <a:t>begabtesten</a:t>
            </a:r>
            <a:r>
              <a:rPr lang="hu-HU" sz="2000" dirty="0" smtClean="0"/>
              <a:t> </a:t>
            </a:r>
            <a:r>
              <a:rPr lang="hu-HU" sz="2000" dirty="0" err="1" smtClean="0"/>
              <a:t>Vertreter</a:t>
            </a:r>
            <a:r>
              <a:rPr lang="hu-HU" sz="2000" dirty="0" smtClean="0"/>
              <a:t> der </a:t>
            </a:r>
            <a:r>
              <a:rPr lang="hu-HU" sz="2000" dirty="0" err="1" smtClean="0"/>
              <a:t>deutschen</a:t>
            </a:r>
            <a:r>
              <a:rPr lang="hu-HU" sz="2000" dirty="0" smtClean="0"/>
              <a:t> Romantik: </a:t>
            </a:r>
            <a:r>
              <a:rPr lang="hu-HU" sz="2000" dirty="0" err="1" smtClean="0"/>
              <a:t>Jurist</a:t>
            </a:r>
            <a:r>
              <a:rPr lang="hu-HU" sz="2000" dirty="0" smtClean="0"/>
              <a:t>, </a:t>
            </a:r>
            <a:r>
              <a:rPr lang="hu-HU" sz="2000" dirty="0" err="1" smtClean="0"/>
              <a:t>Komponist</a:t>
            </a:r>
            <a:r>
              <a:rPr lang="hu-HU" sz="2000" dirty="0" smtClean="0"/>
              <a:t>, </a:t>
            </a:r>
            <a:r>
              <a:rPr lang="hu-HU" sz="2000" dirty="0" err="1" smtClean="0"/>
              <a:t>Musikkritiker</a:t>
            </a:r>
            <a:r>
              <a:rPr lang="hu-HU" sz="2000" dirty="0" smtClean="0"/>
              <a:t>, </a:t>
            </a:r>
            <a:r>
              <a:rPr lang="hu-HU" sz="2000" dirty="0" err="1" smtClean="0"/>
              <a:t>Kapellmeister</a:t>
            </a:r>
            <a:r>
              <a:rPr lang="hu-HU" sz="2000" dirty="0" smtClean="0"/>
              <a:t>, </a:t>
            </a:r>
            <a:r>
              <a:rPr lang="hu-HU" sz="2000" dirty="0" err="1"/>
              <a:t>B</a:t>
            </a:r>
            <a:r>
              <a:rPr lang="hu-HU" sz="2000" dirty="0" err="1" smtClean="0"/>
              <a:t>ühnenbildner</a:t>
            </a:r>
            <a:r>
              <a:rPr lang="hu-HU" sz="2000" dirty="0" smtClean="0"/>
              <a:t>, </a:t>
            </a:r>
            <a:r>
              <a:rPr lang="hu-HU" sz="2000" dirty="0" err="1" smtClean="0"/>
              <a:t>Zeichner</a:t>
            </a:r>
            <a:r>
              <a:rPr lang="hu-HU" sz="2000" dirty="0" smtClean="0"/>
              <a:t>, </a:t>
            </a:r>
            <a:r>
              <a:rPr lang="hu-HU" sz="2000" dirty="0" err="1" smtClean="0"/>
              <a:t>Karikaturist</a:t>
            </a:r>
            <a:r>
              <a:rPr lang="hu-HU" sz="2000" dirty="0" smtClean="0"/>
              <a:t>, </a:t>
            </a:r>
            <a:r>
              <a:rPr lang="hu-HU" sz="2000" dirty="0" err="1" smtClean="0"/>
              <a:t>Dichter</a:t>
            </a:r>
            <a:r>
              <a:rPr lang="hu-HU" sz="2000" dirty="0" smtClean="0"/>
              <a:t> (</a:t>
            </a:r>
            <a:r>
              <a:rPr lang="hu-HU" sz="2000" dirty="0" err="1" smtClean="0"/>
              <a:t>Prosaiker</a:t>
            </a:r>
            <a:r>
              <a:rPr lang="hu-HU" sz="2000" dirty="0" smtClean="0"/>
              <a:t>)</a:t>
            </a:r>
          </a:p>
          <a:p>
            <a:r>
              <a:rPr lang="hu-HU" sz="2000" dirty="0" err="1" smtClean="0"/>
              <a:t>Seine</a:t>
            </a:r>
            <a:r>
              <a:rPr lang="hu-HU" sz="2000" dirty="0" smtClean="0"/>
              <a:t> </a:t>
            </a:r>
            <a:r>
              <a:rPr lang="hu-HU" sz="2000" dirty="0" err="1" smtClean="0"/>
              <a:t>Lebensstadien</a:t>
            </a:r>
            <a:r>
              <a:rPr lang="hu-HU" sz="2000" dirty="0" smtClean="0"/>
              <a:t> und </a:t>
            </a:r>
            <a:r>
              <a:rPr lang="hu-HU" sz="2000" dirty="0" err="1" smtClean="0"/>
              <a:t>Hauptwerke</a:t>
            </a:r>
            <a:r>
              <a:rPr lang="hu-HU" sz="2000" dirty="0" smtClean="0"/>
              <a:t>:</a:t>
            </a:r>
          </a:p>
          <a:p>
            <a:r>
              <a:rPr lang="hu-HU" sz="2000" dirty="0">
                <a:solidFill>
                  <a:srgbClr val="C00000"/>
                </a:solidFill>
              </a:rPr>
              <a:t>Königsberg</a:t>
            </a:r>
            <a:r>
              <a:rPr lang="hu-HU" sz="2000" dirty="0"/>
              <a:t> (1776-1795: </a:t>
            </a:r>
            <a:r>
              <a:rPr lang="hu-HU" sz="2000" dirty="0" err="1"/>
              <a:t>Jugend</a:t>
            </a:r>
            <a:r>
              <a:rPr lang="hu-HU" sz="2000" dirty="0"/>
              <a:t>, </a:t>
            </a:r>
            <a:r>
              <a:rPr lang="hu-HU" sz="2000" dirty="0" err="1"/>
              <a:t>Jura-Studium</a:t>
            </a:r>
            <a:r>
              <a:rPr lang="hu-HU" sz="2000" dirty="0"/>
              <a:t>) → </a:t>
            </a:r>
            <a:r>
              <a:rPr lang="hu-HU" sz="2000" dirty="0" err="1">
                <a:solidFill>
                  <a:srgbClr val="C00000"/>
                </a:solidFill>
              </a:rPr>
              <a:t>Glogau</a:t>
            </a:r>
            <a:r>
              <a:rPr lang="hu-HU" sz="2000" dirty="0"/>
              <a:t> (1795) → </a:t>
            </a:r>
            <a:r>
              <a:rPr lang="hu-HU" sz="2000" dirty="0">
                <a:solidFill>
                  <a:srgbClr val="C00000"/>
                </a:solidFill>
              </a:rPr>
              <a:t>Berlin</a:t>
            </a:r>
            <a:r>
              <a:rPr lang="hu-HU" sz="2000" dirty="0"/>
              <a:t> (1796) →</a:t>
            </a:r>
            <a:r>
              <a:rPr lang="hu-HU" sz="2000" dirty="0">
                <a:solidFill>
                  <a:srgbClr val="C00000"/>
                </a:solidFill>
              </a:rPr>
              <a:t> </a:t>
            </a:r>
            <a:r>
              <a:rPr lang="hu-HU" sz="2000" dirty="0" err="1">
                <a:solidFill>
                  <a:srgbClr val="C00000"/>
                </a:solidFill>
              </a:rPr>
              <a:t>Posen</a:t>
            </a:r>
            <a:r>
              <a:rPr lang="hu-HU" sz="2000" dirty="0">
                <a:solidFill>
                  <a:srgbClr val="C00000"/>
                </a:solidFill>
              </a:rPr>
              <a:t> </a:t>
            </a:r>
            <a:r>
              <a:rPr lang="hu-HU" sz="2000" dirty="0"/>
              <a:t>(1800) → </a:t>
            </a:r>
            <a:r>
              <a:rPr lang="hu-HU" sz="2000" dirty="0" err="1">
                <a:solidFill>
                  <a:srgbClr val="C00000"/>
                </a:solidFill>
              </a:rPr>
              <a:t>Ploch</a:t>
            </a:r>
            <a:r>
              <a:rPr lang="hu-HU" sz="2000" dirty="0"/>
              <a:t> – </a:t>
            </a:r>
            <a:r>
              <a:rPr lang="hu-HU" sz="2000" dirty="0" err="1"/>
              <a:t>strafversetzt</a:t>
            </a:r>
            <a:r>
              <a:rPr lang="hu-HU" sz="2000" dirty="0"/>
              <a:t> </a:t>
            </a:r>
            <a:r>
              <a:rPr lang="hu-HU" sz="2000" dirty="0" err="1"/>
              <a:t>wegen</a:t>
            </a:r>
            <a:r>
              <a:rPr lang="hu-HU" sz="2000" dirty="0"/>
              <a:t> </a:t>
            </a:r>
            <a:r>
              <a:rPr lang="hu-HU" sz="2000" dirty="0" err="1"/>
              <a:t>Karikaturen</a:t>
            </a:r>
            <a:r>
              <a:rPr lang="hu-HU" sz="2000" dirty="0"/>
              <a:t> </a:t>
            </a:r>
            <a:r>
              <a:rPr lang="hu-HU" sz="2000" dirty="0" err="1"/>
              <a:t>hoher</a:t>
            </a:r>
            <a:r>
              <a:rPr lang="hu-HU" sz="2000" dirty="0"/>
              <a:t> </a:t>
            </a:r>
            <a:r>
              <a:rPr lang="hu-HU" sz="2000" dirty="0" err="1"/>
              <a:t>Staatsbeamteter</a:t>
            </a:r>
            <a:r>
              <a:rPr lang="hu-HU" sz="2000" dirty="0"/>
              <a:t>) → </a:t>
            </a:r>
            <a:r>
              <a:rPr lang="hu-HU" sz="2000" dirty="0" err="1">
                <a:solidFill>
                  <a:srgbClr val="C00000"/>
                </a:solidFill>
              </a:rPr>
              <a:t>Warschau</a:t>
            </a:r>
            <a:r>
              <a:rPr lang="hu-HU" sz="2000" dirty="0"/>
              <a:t> (1804-1808) → </a:t>
            </a:r>
            <a:r>
              <a:rPr lang="hu-HU" sz="2000" dirty="0" err="1">
                <a:solidFill>
                  <a:srgbClr val="C00000"/>
                </a:solidFill>
              </a:rPr>
              <a:t>Bamberg</a:t>
            </a:r>
            <a:r>
              <a:rPr lang="hu-HU" sz="2000" dirty="0">
                <a:solidFill>
                  <a:srgbClr val="C00000"/>
                </a:solidFill>
              </a:rPr>
              <a:t> </a:t>
            </a:r>
            <a:r>
              <a:rPr lang="hu-HU" sz="2000" dirty="0"/>
              <a:t>(1808 – </a:t>
            </a:r>
            <a:r>
              <a:rPr lang="hu-HU" sz="2000" dirty="0" err="1"/>
              <a:t>Leipzig</a:t>
            </a:r>
            <a:r>
              <a:rPr lang="hu-HU" sz="2000" dirty="0"/>
              <a:t> – </a:t>
            </a:r>
            <a:r>
              <a:rPr lang="hu-HU" sz="2000" dirty="0" err="1"/>
              <a:t>Dresden</a:t>
            </a:r>
            <a:r>
              <a:rPr lang="hu-HU" sz="2000" dirty="0"/>
              <a:t> – 1814: </a:t>
            </a:r>
            <a:r>
              <a:rPr lang="hu-HU" sz="2000" b="1" i="1" dirty="0"/>
              <a:t>Ritter Gluck, </a:t>
            </a:r>
            <a:r>
              <a:rPr lang="hu-HU" sz="2000" b="1" i="1" dirty="0" err="1"/>
              <a:t>Kreisleriana</a:t>
            </a:r>
            <a:r>
              <a:rPr lang="hu-HU" sz="2000" b="1" i="1" dirty="0"/>
              <a:t>, Hund </a:t>
            </a:r>
            <a:r>
              <a:rPr lang="hu-HU" sz="2000" b="1" i="1" dirty="0" err="1"/>
              <a:t>Berganza</a:t>
            </a:r>
            <a:r>
              <a:rPr lang="hu-HU" sz="2000" b="1" i="1" dirty="0"/>
              <a:t>, Der </a:t>
            </a:r>
            <a:r>
              <a:rPr lang="hu-HU" sz="2000" b="1" i="1" dirty="0" err="1"/>
              <a:t>Magnetiseur</a:t>
            </a:r>
            <a:r>
              <a:rPr lang="hu-HU" sz="2000" b="1" i="1" dirty="0"/>
              <a:t>: </a:t>
            </a:r>
            <a:r>
              <a:rPr lang="hu-HU" sz="2000" b="1" i="1" dirty="0" err="1">
                <a:solidFill>
                  <a:srgbClr val="C00000"/>
                </a:solidFill>
              </a:rPr>
              <a:t>Fantasiestücke</a:t>
            </a:r>
            <a:r>
              <a:rPr lang="hu-HU" sz="2000" b="1" i="1" dirty="0">
                <a:solidFill>
                  <a:srgbClr val="C00000"/>
                </a:solidFill>
              </a:rPr>
              <a:t> </a:t>
            </a:r>
            <a:r>
              <a:rPr lang="hu-HU" sz="2000" b="1" i="1" dirty="0"/>
              <a:t>(1814/15</a:t>
            </a:r>
            <a:r>
              <a:rPr lang="hu-HU" sz="2000" dirty="0"/>
              <a:t>) → Berlin (1815-1822: </a:t>
            </a:r>
            <a:r>
              <a:rPr lang="hu-HU" sz="2000" b="1" i="1" dirty="0"/>
              <a:t>Die </a:t>
            </a:r>
            <a:r>
              <a:rPr lang="hu-HU" sz="2000" b="1" i="1" dirty="0" err="1"/>
              <a:t>Elixiere</a:t>
            </a:r>
            <a:r>
              <a:rPr lang="hu-HU" sz="2000" b="1" i="1" dirty="0"/>
              <a:t> des </a:t>
            </a:r>
            <a:r>
              <a:rPr lang="hu-HU" sz="2000" b="1" i="1" dirty="0" err="1"/>
              <a:t>Teufels</a:t>
            </a:r>
            <a:r>
              <a:rPr lang="hu-HU" sz="2000" b="1" i="1" dirty="0"/>
              <a:t> (</a:t>
            </a:r>
            <a:r>
              <a:rPr lang="hu-HU" sz="2000" b="1" i="1" dirty="0" smtClean="0"/>
              <a:t>1815/16), </a:t>
            </a:r>
            <a:r>
              <a:rPr lang="hu-HU" sz="2000" b="1" i="1" dirty="0" err="1"/>
              <a:t>Nachtstücke</a:t>
            </a:r>
            <a:r>
              <a:rPr lang="hu-HU" sz="2000" b="1" i="1" dirty="0"/>
              <a:t> (1817), Die </a:t>
            </a:r>
            <a:r>
              <a:rPr lang="hu-HU" sz="2000" b="1" i="1" dirty="0" err="1"/>
              <a:t>Serapionsbrüder</a:t>
            </a:r>
            <a:r>
              <a:rPr lang="hu-HU" sz="2000" b="1" i="1" dirty="0"/>
              <a:t> (1819/21), </a:t>
            </a:r>
            <a:r>
              <a:rPr lang="hu-HU" sz="2000" b="1" i="1" dirty="0" err="1"/>
              <a:t>Lebensansichten</a:t>
            </a:r>
            <a:r>
              <a:rPr lang="hu-HU" sz="2000" b="1" i="1" dirty="0"/>
              <a:t> des </a:t>
            </a:r>
            <a:r>
              <a:rPr lang="hu-HU" sz="2000" b="1" i="1" dirty="0" err="1" smtClean="0"/>
              <a:t>Katers</a:t>
            </a:r>
            <a:r>
              <a:rPr lang="hu-HU" sz="2000" b="1" i="1" dirty="0" smtClean="0"/>
              <a:t> </a:t>
            </a:r>
            <a:r>
              <a:rPr lang="hu-HU" sz="2000" b="1" i="1" dirty="0" err="1"/>
              <a:t>Murr</a:t>
            </a:r>
            <a:r>
              <a:rPr lang="hu-HU" sz="2000" b="1" i="1" dirty="0"/>
              <a:t> (1821)</a:t>
            </a:r>
            <a:r>
              <a:rPr lang="hu-HU" sz="2000" dirty="0"/>
              <a:t>)</a:t>
            </a:r>
          </a:p>
          <a:p>
            <a:endParaRPr lang="hu-HU" dirty="0"/>
          </a:p>
          <a:p>
            <a:endParaRPr lang="hu-HU" dirty="0"/>
          </a:p>
        </p:txBody>
      </p:sp>
      <p:pic>
        <p:nvPicPr>
          <p:cNvPr id="5" name="Kép 4"/>
          <p:cNvPicPr>
            <a:picLocks noChangeAspect="1"/>
          </p:cNvPicPr>
          <p:nvPr/>
        </p:nvPicPr>
        <p:blipFill>
          <a:blip r:embed="rId2"/>
          <a:stretch>
            <a:fillRect/>
          </a:stretch>
        </p:blipFill>
        <p:spPr>
          <a:xfrm>
            <a:off x="7730450" y="2044461"/>
            <a:ext cx="3607685" cy="4434694"/>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05648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98585" y="1124249"/>
            <a:ext cx="10515600" cy="1325563"/>
          </a:xfrm>
        </p:spPr>
        <p:txBody>
          <a:bodyPr/>
          <a:lstStyle/>
          <a:p>
            <a:pPr algn="ctr"/>
            <a:r>
              <a:rPr lang="hu-HU" b="1" i="1" dirty="0" smtClean="0">
                <a:solidFill>
                  <a:srgbClr val="C00000"/>
                </a:solidFill>
              </a:rPr>
              <a:t>Der </a:t>
            </a:r>
            <a:r>
              <a:rPr lang="hu-HU" b="1" i="1" dirty="0" err="1" smtClean="0">
                <a:solidFill>
                  <a:srgbClr val="C00000"/>
                </a:solidFill>
              </a:rPr>
              <a:t>goldene</a:t>
            </a:r>
            <a:r>
              <a:rPr lang="hu-HU" b="1" i="1" dirty="0" smtClean="0">
                <a:solidFill>
                  <a:srgbClr val="C00000"/>
                </a:solidFill>
              </a:rPr>
              <a:t> </a:t>
            </a:r>
            <a:r>
              <a:rPr lang="hu-HU" b="1" i="1" dirty="0" err="1" smtClean="0">
                <a:solidFill>
                  <a:srgbClr val="C00000"/>
                </a:solidFill>
              </a:rPr>
              <a:t>Topf</a:t>
            </a:r>
            <a:r>
              <a:rPr lang="hu-HU" b="1" i="1" dirty="0" smtClean="0">
                <a:solidFill>
                  <a:srgbClr val="C00000"/>
                </a:solidFill>
              </a:rPr>
              <a:t> </a:t>
            </a:r>
            <a:r>
              <a:rPr lang="hu-HU" b="1" dirty="0" smtClean="0"/>
              <a:t>(1813/1814)</a:t>
            </a:r>
            <a:endParaRPr lang="hu-HU" b="1" dirty="0"/>
          </a:p>
        </p:txBody>
      </p:sp>
      <p:sp>
        <p:nvSpPr>
          <p:cNvPr id="3" name="Tartalom helye 2"/>
          <p:cNvSpPr>
            <a:spLocks noGrp="1"/>
          </p:cNvSpPr>
          <p:nvPr>
            <p:ph idx="1"/>
          </p:nvPr>
        </p:nvSpPr>
        <p:spPr>
          <a:xfrm>
            <a:off x="898585" y="2584749"/>
            <a:ext cx="10515600" cy="4351338"/>
          </a:xfrm>
        </p:spPr>
        <p:txBody>
          <a:bodyPr/>
          <a:lstStyle/>
          <a:p>
            <a:r>
              <a:rPr lang="de-DE" dirty="0"/>
              <a:t>Eines seiner bekanntesten Werke ist die Märchennovelle, </a:t>
            </a:r>
            <a:r>
              <a:rPr lang="de-DE" i="1" dirty="0"/>
              <a:t>Der goldene Topf </a:t>
            </a:r>
            <a:r>
              <a:rPr lang="de-DE" dirty="0" smtClean="0"/>
              <a:t>erschienen </a:t>
            </a:r>
            <a:r>
              <a:rPr lang="de-DE" dirty="0"/>
              <a:t>in </a:t>
            </a:r>
            <a:r>
              <a:rPr lang="de-DE" b="1" i="1" dirty="0"/>
              <a:t>Fantasiestücke in Callots Manier </a:t>
            </a:r>
            <a:r>
              <a:rPr lang="de-DE" dirty="0"/>
              <a:t>(1814/15). Die Geschichte des weltfremden, in seiner Traumwelt lebenden Studenten </a:t>
            </a:r>
            <a:r>
              <a:rPr lang="de-DE" b="1" dirty="0" err="1"/>
              <a:t>Anselmus</a:t>
            </a:r>
            <a:r>
              <a:rPr lang="de-DE" dirty="0"/>
              <a:t> stellt den Weg einer Initiationsreise in die Welt der Poesie dar. Die als Strukturmittel dienende Ironie ist dialektischer Natur: </a:t>
            </a:r>
            <a:r>
              <a:rPr lang="hu-HU" dirty="0" smtClean="0"/>
              <a:t>V</a:t>
            </a:r>
            <a:r>
              <a:rPr lang="de-DE" dirty="0" err="1" smtClean="0"/>
              <a:t>om</a:t>
            </a:r>
            <a:r>
              <a:rPr lang="de-DE" dirty="0" smtClean="0"/>
              <a:t> </a:t>
            </a:r>
            <a:r>
              <a:rPr lang="de-DE" dirty="0"/>
              <a:t>nüchtern-praktischen Alltagssinn aus wird die phantastische Schwärmerei des Träumers verlacht, von der mythischen Welt aus wird die beschränkte, </a:t>
            </a:r>
            <a:r>
              <a:rPr lang="de-DE" dirty="0" err="1"/>
              <a:t>perspektivelose</a:t>
            </a:r>
            <a:r>
              <a:rPr lang="de-DE" dirty="0"/>
              <a:t> Sphäre des Rationalisten angegriffen. Eine Vereinigung beider Sphären scheint im </a:t>
            </a:r>
            <a:r>
              <a:rPr lang="de-DE" i="1" dirty="0"/>
              <a:t>Goldenen Topf</a:t>
            </a:r>
            <a:r>
              <a:rPr lang="de-DE" dirty="0"/>
              <a:t> unmöglich zu sein.</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88150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2920" y="1104181"/>
            <a:ext cx="3932237" cy="4114800"/>
          </a:xfrm>
        </p:spPr>
        <p:txBody>
          <a:bodyPr>
            <a:normAutofit/>
          </a:bodyPr>
          <a:lstStyle/>
          <a:p>
            <a:pPr algn="ctr"/>
            <a:r>
              <a:rPr lang="hu-HU" sz="4000" b="1" dirty="0" smtClean="0">
                <a:solidFill>
                  <a:srgbClr val="C00000"/>
                </a:solidFill>
              </a:rPr>
              <a:t>Heinrich von Kleist </a:t>
            </a:r>
            <a:r>
              <a:rPr lang="hu-HU" dirty="0" smtClean="0"/>
              <a:t>(1777–1811)</a:t>
            </a:r>
            <a:br>
              <a:rPr lang="hu-HU" dirty="0" smtClean="0"/>
            </a:br>
            <a:r>
              <a:rPr lang="hu-HU" dirty="0" smtClean="0"/>
              <a:t/>
            </a:r>
            <a:br>
              <a:rPr lang="hu-HU" dirty="0" smtClean="0"/>
            </a:br>
            <a:r>
              <a:rPr lang="hu-HU" b="1" dirty="0" err="1"/>
              <a:t>Z</a:t>
            </a:r>
            <a:r>
              <a:rPr lang="hu-HU" b="1" dirty="0" err="1" smtClean="0"/>
              <a:t>wischen</a:t>
            </a:r>
            <a:r>
              <a:rPr lang="hu-HU" b="1" dirty="0" smtClean="0"/>
              <a:t> Romantik und </a:t>
            </a:r>
            <a:r>
              <a:rPr lang="hu-HU" b="1" dirty="0" err="1" smtClean="0"/>
              <a:t>Klassik</a:t>
            </a:r>
            <a:r>
              <a:rPr lang="hu-HU" b="1" dirty="0" smtClean="0"/>
              <a:t>?</a:t>
            </a:r>
            <a:br>
              <a:rPr lang="hu-HU" b="1" dirty="0" smtClean="0"/>
            </a:br>
            <a:r>
              <a:rPr lang="hu-HU" b="1" dirty="0" err="1" smtClean="0"/>
              <a:t>Ein</a:t>
            </a:r>
            <a:r>
              <a:rPr lang="hu-HU" b="1" dirty="0" smtClean="0"/>
              <a:t> </a:t>
            </a:r>
            <a:r>
              <a:rPr lang="hu-HU" b="1" dirty="0" err="1" smtClean="0"/>
              <a:t>genialer</a:t>
            </a:r>
            <a:r>
              <a:rPr lang="hu-HU" b="1" dirty="0" smtClean="0"/>
              <a:t> Outsider der </a:t>
            </a:r>
            <a:r>
              <a:rPr lang="hu-HU" b="1" dirty="0" err="1" smtClean="0"/>
              <a:t>deutschen</a:t>
            </a:r>
            <a:r>
              <a:rPr lang="hu-HU" b="1" dirty="0" smtClean="0"/>
              <a:t> </a:t>
            </a:r>
            <a:r>
              <a:rPr lang="hu-HU" b="1" dirty="0" err="1" smtClean="0"/>
              <a:t>Literatur</a:t>
            </a:r>
            <a:endParaRPr lang="hu-HU" b="1" dirty="0"/>
          </a:p>
        </p:txBody>
      </p:sp>
      <p:pic>
        <p:nvPicPr>
          <p:cNvPr id="6" name="Kép helye 5"/>
          <p:cNvPicPr>
            <a:picLocks noGrp="1" noChangeAspect="1"/>
          </p:cNvPicPr>
          <p:nvPr>
            <p:ph type="pic" idx="1"/>
          </p:nvPr>
        </p:nvPicPr>
        <p:blipFill>
          <a:blip r:embed="rId2">
            <a:extLst>
              <a:ext uri="{28A0092B-C50C-407E-A947-70E740481C1C}">
                <a14:useLocalDpi xmlns:a14="http://schemas.microsoft.com/office/drawing/2010/main" val="0"/>
              </a:ext>
            </a:extLst>
          </a:blip>
          <a:srcRect t="16386" b="16386"/>
          <a:stretch>
            <a:fillRect/>
          </a:stretch>
        </p:blipFill>
        <p:spPr>
          <a:xfrm>
            <a:off x="5226320" y="1634406"/>
            <a:ext cx="6172200" cy="4873625"/>
          </a:xfrm>
        </p:spPr>
      </p:pic>
      <p:sp>
        <p:nvSpPr>
          <p:cNvPr id="5" name="Szöveg helye 4"/>
          <p:cNvSpPr>
            <a:spLocks noGrp="1"/>
          </p:cNvSpPr>
          <p:nvPr>
            <p:ph type="body" sz="half" idx="2"/>
          </p:nvPr>
        </p:nvSpPr>
        <p:spPr>
          <a:xfrm>
            <a:off x="882920" y="5667867"/>
            <a:ext cx="3932237" cy="848101"/>
          </a:xfrm>
        </p:spPr>
        <p:txBody>
          <a:bodyPr>
            <a:normAutofit/>
          </a:bodyPr>
          <a:lstStyle/>
          <a:p>
            <a:pPr algn="ctr"/>
            <a:r>
              <a:rPr lang="de-DE" sz="2000" dirty="0"/>
              <a:t>vermutlich Gerhard von </a:t>
            </a:r>
            <a:r>
              <a:rPr lang="de-DE" sz="2000" dirty="0" err="1"/>
              <a:t>Kügelgen</a:t>
            </a:r>
            <a:r>
              <a:rPr lang="de-DE" sz="2000" dirty="0"/>
              <a:t>, um 1809</a:t>
            </a:r>
            <a:endParaRPr lang="hu-HU" sz="2000" dirty="0"/>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59172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2706" y="1078031"/>
            <a:ext cx="10515600" cy="1325563"/>
          </a:xfrm>
        </p:spPr>
        <p:txBody>
          <a:bodyPr/>
          <a:lstStyle/>
          <a:p>
            <a:pPr algn="ctr"/>
            <a:r>
              <a:rPr lang="hu-HU" b="1" dirty="0" smtClean="0"/>
              <a:t>Die Kant-</a:t>
            </a:r>
            <a:r>
              <a:rPr lang="hu-HU" b="1" dirty="0" err="1" smtClean="0"/>
              <a:t>Krise</a:t>
            </a:r>
            <a:endParaRPr lang="hu-HU" b="1" dirty="0"/>
          </a:p>
        </p:txBody>
      </p:sp>
      <p:sp>
        <p:nvSpPr>
          <p:cNvPr id="3" name="Tartalom helye 2"/>
          <p:cNvSpPr>
            <a:spLocks noGrp="1"/>
          </p:cNvSpPr>
          <p:nvPr>
            <p:ph idx="1"/>
          </p:nvPr>
        </p:nvSpPr>
        <p:spPr>
          <a:xfrm>
            <a:off x="872706" y="2291180"/>
            <a:ext cx="10515600" cy="4351338"/>
          </a:xfrm>
        </p:spPr>
        <p:txBody>
          <a:bodyPr>
            <a:normAutofit fontScale="92500" lnSpcReduction="20000"/>
          </a:bodyPr>
          <a:lstStyle/>
          <a:p>
            <a:pPr marL="0" indent="0">
              <a:buNone/>
            </a:pPr>
            <a:r>
              <a:rPr lang="de-DE" i="1" dirty="0"/>
              <a:t>„Vor kurzem ward ich mit der neueren sogenannten </a:t>
            </a:r>
            <a:r>
              <a:rPr lang="de-DE" b="1" i="1" dirty="0"/>
              <a:t>Kantischen Philosophie </a:t>
            </a:r>
            <a:r>
              <a:rPr lang="de-DE" i="1" dirty="0"/>
              <a:t>bekannt – und Dir </a:t>
            </a:r>
            <a:r>
              <a:rPr lang="de-DE" i="1" dirty="0" err="1"/>
              <a:t>muß</a:t>
            </a:r>
            <a:r>
              <a:rPr lang="de-DE" i="1" dirty="0"/>
              <a:t> ich jetzt daraus einen Gedanken mitteilen, indem ich nicht fürchten darf, </a:t>
            </a:r>
            <a:r>
              <a:rPr lang="de-DE" i="1" dirty="0" err="1"/>
              <a:t>daß</a:t>
            </a:r>
            <a:r>
              <a:rPr lang="de-DE" i="1" dirty="0"/>
              <a:t> er Dich so tief, so schmerzhaft erschüttern wird, als mich. Auch kennst Du das Ganze nicht hinlänglich, um sein Interesse vollständig zu begreifen. Ich will indessen so deutlich sprechen, als </a:t>
            </a:r>
            <a:r>
              <a:rPr lang="de-DE" i="1" dirty="0" smtClean="0"/>
              <a:t>möglich.</a:t>
            </a:r>
            <a:r>
              <a:rPr lang="hu-HU" i="1" dirty="0"/>
              <a:t> </a:t>
            </a:r>
            <a:endParaRPr lang="hu-HU" i="1" dirty="0" smtClean="0"/>
          </a:p>
          <a:p>
            <a:pPr marL="0" indent="0">
              <a:buNone/>
            </a:pPr>
            <a:r>
              <a:rPr lang="de-DE" i="1" dirty="0" smtClean="0"/>
              <a:t>Wenn </a:t>
            </a:r>
            <a:r>
              <a:rPr lang="de-DE" i="1" dirty="0"/>
              <a:t>alle Menschen statt der Augen grüne Gläser hätten, so würden sie urteilen müssen, die Gegenstände, welche sie dadurch erblicken, sind grün – und nie würden sie entscheiden können, ob ihr Auge ihnen die Dinge zeigt, wie sie sind, oder ob es nicht etwas zu ihnen hinzutut, was nicht ihnen, sondern dem Auge gehört. So ist es mit dem Verstände. </a:t>
            </a:r>
            <a:r>
              <a:rPr lang="de-DE" b="1" i="1" dirty="0"/>
              <a:t>Wir können nicht entscheiden, ob das, was wir Wahrheit nennen, wahrhaft Wahrheit ist, oder ob es uns nur so scheint.</a:t>
            </a:r>
            <a:r>
              <a:rPr lang="de-DE" i="1" dirty="0"/>
              <a:t> Ist das letzte, so ist die Wahrheit, die wir hier sammeln, nach dem Tode nicht mehr – und alles Bestreben, ein Eigentum sich zu erwerben, das uns auch in das Grab folgt, ist vergeblich </a:t>
            </a:r>
            <a:r>
              <a:rPr lang="de-DE" sz="1900" i="1" dirty="0" smtClean="0"/>
              <a:t>–</a:t>
            </a:r>
            <a:r>
              <a:rPr lang="de-DE" sz="1900" dirty="0" smtClean="0"/>
              <a:t>„</a:t>
            </a:r>
            <a:r>
              <a:rPr lang="hu-HU" sz="1900" dirty="0"/>
              <a:t> </a:t>
            </a:r>
            <a:r>
              <a:rPr lang="de-DE" sz="1900" dirty="0" smtClean="0"/>
              <a:t>(</a:t>
            </a:r>
            <a:r>
              <a:rPr lang="de-DE" sz="1900" dirty="0"/>
              <a:t>Auszug aus dem Brief von </a:t>
            </a:r>
            <a:r>
              <a:rPr lang="de-DE" sz="1900" dirty="0" err="1"/>
              <a:t>H.v</a:t>
            </a:r>
            <a:r>
              <a:rPr lang="de-DE" sz="1900" dirty="0"/>
              <a:t>. Kleist an seine Braut Wilhelmine von Zange am 22. März 1801)</a:t>
            </a:r>
            <a:endParaRPr lang="hu-HU" sz="19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465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98585" y="1745351"/>
            <a:ext cx="10515600" cy="1325563"/>
          </a:xfrm>
        </p:spPr>
        <p:txBody>
          <a:bodyPr/>
          <a:lstStyle/>
          <a:p>
            <a:pPr algn="ctr"/>
            <a:r>
              <a:rPr lang="hu-HU" b="1" dirty="0" err="1" smtClean="0"/>
              <a:t>Wahrheit</a:t>
            </a:r>
            <a:r>
              <a:rPr lang="hu-HU" b="1" dirty="0" smtClean="0"/>
              <a:t> und </a:t>
            </a:r>
            <a:r>
              <a:rPr lang="hu-HU" b="1" dirty="0" err="1" smtClean="0"/>
              <a:t>Schein</a:t>
            </a:r>
            <a:endParaRPr lang="hu-HU" b="1" dirty="0"/>
          </a:p>
        </p:txBody>
      </p:sp>
      <p:sp>
        <p:nvSpPr>
          <p:cNvPr id="3" name="Tartalom helye 2"/>
          <p:cNvSpPr>
            <a:spLocks noGrp="1"/>
          </p:cNvSpPr>
          <p:nvPr>
            <p:ph idx="1"/>
          </p:nvPr>
        </p:nvSpPr>
        <p:spPr>
          <a:xfrm>
            <a:off x="898585" y="3493231"/>
            <a:ext cx="10515600" cy="4063958"/>
          </a:xfrm>
        </p:spPr>
        <p:txBody>
          <a:bodyPr/>
          <a:lstStyle/>
          <a:p>
            <a:r>
              <a:rPr lang="de-DE" dirty="0"/>
              <a:t>Auf Grund seiner Kant-Lektüre </a:t>
            </a:r>
            <a:r>
              <a:rPr lang="de-DE" dirty="0" smtClean="0"/>
              <a:t>sieht</a:t>
            </a:r>
            <a:r>
              <a:rPr lang="hu-HU" dirty="0" smtClean="0"/>
              <a:t> Kleist</a:t>
            </a:r>
            <a:r>
              <a:rPr lang="de-DE" dirty="0" smtClean="0"/>
              <a:t>, da</a:t>
            </a:r>
            <a:r>
              <a:rPr lang="hu-HU" dirty="0" err="1" smtClean="0"/>
              <a:t>ss</a:t>
            </a:r>
            <a:r>
              <a:rPr lang="de-DE" dirty="0" smtClean="0"/>
              <a:t> </a:t>
            </a:r>
            <a:r>
              <a:rPr lang="de-DE" dirty="0"/>
              <a:t>der Mensch mit Hilfe der Vernunft die Wahrheit nicht, bloß ihren Schein erkennen kann. So versucht </a:t>
            </a:r>
            <a:r>
              <a:rPr lang="hu-HU" dirty="0" err="1" smtClean="0"/>
              <a:t>er</a:t>
            </a:r>
            <a:r>
              <a:rPr lang="de-DE" dirty="0" smtClean="0"/>
              <a:t> </a:t>
            </a:r>
            <a:r>
              <a:rPr lang="de-DE" dirty="0"/>
              <a:t>die Gebrechlichkeit der anscheinend sicheren Welt (und dazu gehört auch die menschliche Natur) durch die Konfrontation der Vernunft und der Gefühlssicherheit darzustellen. </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483721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086659"/>
            <a:ext cx="10515600" cy="1325563"/>
          </a:xfrm>
        </p:spPr>
        <p:txBody>
          <a:bodyPr/>
          <a:lstStyle/>
          <a:p>
            <a:pPr algn="ctr"/>
            <a:r>
              <a:rPr lang="hu-HU" b="1" i="1" dirty="0" err="1" smtClean="0"/>
              <a:t>Über</a:t>
            </a:r>
            <a:r>
              <a:rPr lang="hu-HU" b="1" i="1" dirty="0" smtClean="0"/>
              <a:t> </a:t>
            </a:r>
            <a:r>
              <a:rPr lang="hu-HU" b="1" i="1" dirty="0" err="1" smtClean="0"/>
              <a:t>das</a:t>
            </a:r>
            <a:r>
              <a:rPr lang="hu-HU" b="1" i="1" dirty="0" smtClean="0"/>
              <a:t> </a:t>
            </a:r>
            <a:r>
              <a:rPr lang="hu-HU" b="1" i="1" dirty="0" err="1" smtClean="0"/>
              <a:t>Marionettentheater</a:t>
            </a:r>
            <a:endParaRPr lang="hu-HU" b="1" i="1" dirty="0"/>
          </a:p>
        </p:txBody>
      </p:sp>
      <p:sp>
        <p:nvSpPr>
          <p:cNvPr id="3" name="Tartalom helye 2"/>
          <p:cNvSpPr>
            <a:spLocks noGrp="1"/>
          </p:cNvSpPr>
          <p:nvPr>
            <p:ph idx="1"/>
          </p:nvPr>
        </p:nvSpPr>
        <p:spPr>
          <a:xfrm>
            <a:off x="812321" y="2412222"/>
            <a:ext cx="10515600" cy="4351338"/>
          </a:xfrm>
        </p:spPr>
        <p:txBody>
          <a:bodyPr>
            <a:normAutofit/>
          </a:bodyPr>
          <a:lstStyle/>
          <a:p>
            <a:r>
              <a:rPr lang="de-DE" sz="2600" dirty="0"/>
              <a:t>In seinem Aufsatz </a:t>
            </a:r>
            <a:r>
              <a:rPr lang="de-DE" sz="2600" i="1" dirty="0"/>
              <a:t>Über das Marionettentheater</a:t>
            </a:r>
            <a:r>
              <a:rPr lang="de-DE" sz="2600" dirty="0"/>
              <a:t> (1810) wird behauptet, </a:t>
            </a:r>
            <a:r>
              <a:rPr lang="de-DE" sz="2600" dirty="0" smtClean="0"/>
              <a:t>da</a:t>
            </a:r>
            <a:r>
              <a:rPr lang="hu-HU" sz="2600" dirty="0" err="1" smtClean="0"/>
              <a:t>ss</a:t>
            </a:r>
            <a:r>
              <a:rPr lang="de-DE" sz="2600" dirty="0" smtClean="0"/>
              <a:t> </a:t>
            </a:r>
            <a:r>
              <a:rPr lang="de-DE" sz="2600" dirty="0"/>
              <a:t>die natürliche Grazie des Menschen durch den Verstand </a:t>
            </a:r>
            <a:r>
              <a:rPr lang="de-DE" sz="2600" dirty="0" smtClean="0"/>
              <a:t>(</a:t>
            </a:r>
            <a:r>
              <a:rPr lang="hu-HU" sz="2600" dirty="0" err="1" smtClean="0"/>
              <a:t>Sündenfall</a:t>
            </a:r>
            <a:r>
              <a:rPr lang="hu-HU" sz="2600" dirty="0" smtClean="0"/>
              <a:t> </a:t>
            </a:r>
            <a:r>
              <a:rPr lang="hu-HU" sz="2600" dirty="0" smtClean="0"/>
              <a:t>= </a:t>
            </a:r>
            <a:r>
              <a:rPr lang="de-DE" sz="2600" dirty="0" smtClean="0"/>
              <a:t>Erbsünde</a:t>
            </a:r>
            <a:r>
              <a:rPr lang="de-DE" sz="2600" dirty="0"/>
              <a:t>) </a:t>
            </a:r>
            <a:r>
              <a:rPr lang="de-DE" sz="2600" dirty="0" smtClean="0"/>
              <a:t>verlorenging.</a:t>
            </a:r>
            <a:endParaRPr lang="hu-HU" sz="2600" dirty="0" smtClean="0"/>
          </a:p>
          <a:p>
            <a:pPr marL="0" indent="0" algn="ctr">
              <a:buNone/>
            </a:pPr>
            <a:endParaRPr lang="hu-HU" sz="2600" dirty="0" smtClean="0"/>
          </a:p>
          <a:p>
            <a:pPr marL="0" indent="0" algn="ctr">
              <a:buNone/>
            </a:pPr>
            <a:r>
              <a:rPr lang="de-DE" sz="2600" dirty="0" smtClean="0"/>
              <a:t>Diese </a:t>
            </a:r>
            <a:r>
              <a:rPr lang="de-DE" sz="2600" dirty="0"/>
              <a:t>Grazie ist nun </a:t>
            </a:r>
            <a:r>
              <a:rPr lang="de-DE" sz="2600" dirty="0" smtClean="0"/>
              <a:t>mehr</a:t>
            </a:r>
            <a:endParaRPr lang="hu-HU" sz="2600" dirty="0" smtClean="0"/>
          </a:p>
          <a:p>
            <a:pPr algn="ctr"/>
            <a:r>
              <a:rPr lang="hu-HU" sz="2600" dirty="0" smtClean="0"/>
              <a:t>1. </a:t>
            </a:r>
            <a:r>
              <a:rPr lang="de-DE" sz="2600" dirty="0" smtClean="0"/>
              <a:t>dem </a:t>
            </a:r>
            <a:r>
              <a:rPr lang="de-DE" sz="2600" dirty="0"/>
              <a:t>unschuldigen </a:t>
            </a:r>
            <a:r>
              <a:rPr lang="de-DE" sz="2600" dirty="0" smtClean="0"/>
              <a:t>Kind</a:t>
            </a:r>
            <a:endParaRPr lang="hu-HU" sz="2600" dirty="0" smtClean="0"/>
          </a:p>
          <a:p>
            <a:pPr algn="ctr"/>
            <a:r>
              <a:rPr lang="hu-HU" sz="2600" dirty="0" smtClean="0"/>
              <a:t>2. </a:t>
            </a:r>
            <a:r>
              <a:rPr lang="de-DE" sz="2600" dirty="0" smtClean="0"/>
              <a:t>dem </a:t>
            </a:r>
            <a:r>
              <a:rPr lang="de-DE" sz="2600" dirty="0"/>
              <a:t>instinktiven Tier </a:t>
            </a:r>
            <a:r>
              <a:rPr lang="de-DE" sz="2600" dirty="0" smtClean="0"/>
              <a:t>und</a:t>
            </a:r>
            <a:endParaRPr lang="hu-HU" sz="2600" dirty="0" smtClean="0"/>
          </a:p>
          <a:p>
            <a:pPr algn="ctr"/>
            <a:r>
              <a:rPr lang="hu-HU" sz="2600" dirty="0" smtClean="0"/>
              <a:t>3. </a:t>
            </a:r>
            <a:r>
              <a:rPr lang="de-DE" sz="2600" dirty="0" smtClean="0"/>
              <a:t>dem </a:t>
            </a:r>
            <a:r>
              <a:rPr lang="de-DE" sz="2600" dirty="0"/>
              <a:t>Gott, also einem Wesen ohne </a:t>
            </a:r>
            <a:r>
              <a:rPr lang="de-DE" sz="2600" dirty="0" err="1" smtClean="0"/>
              <a:t>Bewu</a:t>
            </a:r>
            <a:r>
              <a:rPr lang="hu-HU" sz="2600" dirty="0" err="1" smtClean="0"/>
              <a:t>ss</a:t>
            </a:r>
            <a:r>
              <a:rPr lang="de-DE" sz="2600" dirty="0" err="1" smtClean="0"/>
              <a:t>tsein</a:t>
            </a:r>
            <a:r>
              <a:rPr lang="de-DE" sz="2600" dirty="0" smtClean="0"/>
              <a:t> </a:t>
            </a:r>
            <a:r>
              <a:rPr lang="de-DE" sz="2600" dirty="0"/>
              <a:t>oder mit unendlichem </a:t>
            </a:r>
            <a:r>
              <a:rPr lang="de-DE" sz="2600" dirty="0" err="1" smtClean="0"/>
              <a:t>Bewu</a:t>
            </a:r>
            <a:r>
              <a:rPr lang="hu-HU" sz="2600" dirty="0" err="1" smtClean="0"/>
              <a:t>ss</a:t>
            </a:r>
            <a:r>
              <a:rPr lang="de-DE" sz="2600" dirty="0" smtClean="0"/>
              <a:t>t</a:t>
            </a:r>
            <a:r>
              <a:rPr lang="hu-HU" sz="2600" dirty="0" smtClean="0"/>
              <a:t>s</a:t>
            </a:r>
            <a:r>
              <a:rPr lang="de-DE" sz="2600" dirty="0" smtClean="0"/>
              <a:t>ein</a:t>
            </a:r>
            <a:r>
              <a:rPr lang="hu-HU" sz="2600" dirty="0" smtClean="0"/>
              <a:t>,</a:t>
            </a:r>
            <a:r>
              <a:rPr lang="de-DE" sz="2600" dirty="0" smtClean="0"/>
              <a:t> </a:t>
            </a:r>
            <a:r>
              <a:rPr lang="de-DE" sz="2600" dirty="0"/>
              <a:t>eigen.</a:t>
            </a:r>
            <a:endParaRPr lang="hu-HU" sz="26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489198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80" y="1069405"/>
            <a:ext cx="10515600" cy="1325563"/>
          </a:xfrm>
        </p:spPr>
        <p:txBody>
          <a:bodyPr/>
          <a:lstStyle/>
          <a:p>
            <a:pPr algn="ctr"/>
            <a:r>
              <a:rPr lang="hu-HU" b="1" dirty="0" err="1" smtClean="0"/>
              <a:t>Kleists</a:t>
            </a:r>
            <a:r>
              <a:rPr lang="hu-HU" b="1" dirty="0" smtClean="0"/>
              <a:t> </a:t>
            </a:r>
            <a:r>
              <a:rPr lang="hu-HU" b="1" dirty="0" err="1" smtClean="0"/>
              <a:t>Werk</a:t>
            </a:r>
            <a:endParaRPr lang="hu-HU" b="1" dirty="0"/>
          </a:p>
        </p:txBody>
      </p:sp>
      <p:sp>
        <p:nvSpPr>
          <p:cNvPr id="3" name="Tartalom helye 2"/>
          <p:cNvSpPr>
            <a:spLocks noGrp="1"/>
          </p:cNvSpPr>
          <p:nvPr>
            <p:ph idx="1"/>
          </p:nvPr>
        </p:nvSpPr>
        <p:spPr>
          <a:xfrm>
            <a:off x="864080" y="2394968"/>
            <a:ext cx="10515600" cy="4351338"/>
          </a:xfrm>
        </p:spPr>
        <p:txBody>
          <a:bodyPr>
            <a:normAutofit fontScale="85000" lnSpcReduction="20000"/>
          </a:bodyPr>
          <a:lstStyle/>
          <a:p>
            <a:pPr marL="0" indent="0" algn="ctr">
              <a:buNone/>
            </a:pPr>
            <a:r>
              <a:rPr lang="hu-HU" sz="3100" b="1" dirty="0" err="1"/>
              <a:t>A</a:t>
            </a:r>
            <a:r>
              <a:rPr lang="hu-HU" sz="3100" b="1" dirty="0" err="1" smtClean="0"/>
              <a:t>cht</a:t>
            </a:r>
            <a:r>
              <a:rPr lang="hu-HU" sz="3100" b="1" dirty="0" smtClean="0"/>
              <a:t> </a:t>
            </a:r>
            <a:r>
              <a:rPr lang="hu-HU" sz="3100" b="1" dirty="0" err="1" smtClean="0"/>
              <a:t>Dramen</a:t>
            </a:r>
            <a:r>
              <a:rPr lang="hu-HU" sz="3100" dirty="0"/>
              <a:t> </a:t>
            </a:r>
            <a:r>
              <a:rPr lang="hu-HU" sz="3100" dirty="0" smtClean="0"/>
              <a:t>(</a:t>
            </a:r>
            <a:r>
              <a:rPr lang="hu-HU" sz="3100" dirty="0" err="1" smtClean="0"/>
              <a:t>die</a:t>
            </a:r>
            <a:r>
              <a:rPr lang="hu-HU" sz="3100" dirty="0" smtClean="0"/>
              <a:t> </a:t>
            </a:r>
            <a:r>
              <a:rPr lang="hu-HU" sz="3100" dirty="0" err="1" smtClean="0"/>
              <a:t>bekanntesten</a:t>
            </a:r>
            <a:r>
              <a:rPr lang="hu-HU" sz="3100" dirty="0" smtClean="0"/>
              <a:t>):</a:t>
            </a:r>
          </a:p>
          <a:p>
            <a:pPr lvl="1"/>
            <a:endParaRPr lang="hu-HU" sz="3100" i="1" dirty="0" smtClean="0"/>
          </a:p>
          <a:p>
            <a:pPr lvl="1" algn="ctr"/>
            <a:r>
              <a:rPr lang="hu-HU" sz="3100" b="1" i="1" dirty="0" smtClean="0"/>
              <a:t>Der </a:t>
            </a:r>
            <a:r>
              <a:rPr lang="hu-HU" sz="3100" b="1" i="1" dirty="0" err="1" smtClean="0"/>
              <a:t>zerbrochene</a:t>
            </a:r>
            <a:r>
              <a:rPr lang="hu-HU" sz="3100" b="1" i="1" dirty="0" smtClean="0"/>
              <a:t> </a:t>
            </a:r>
            <a:r>
              <a:rPr lang="hu-HU" sz="3100" b="1" i="1" dirty="0" err="1" smtClean="0"/>
              <a:t>Krug</a:t>
            </a:r>
            <a:r>
              <a:rPr lang="hu-HU" sz="3100" i="1" dirty="0" smtClean="0"/>
              <a:t>. </a:t>
            </a:r>
            <a:r>
              <a:rPr lang="hu-HU" sz="3100" i="1" dirty="0" err="1" smtClean="0"/>
              <a:t>Ein</a:t>
            </a:r>
            <a:r>
              <a:rPr lang="hu-HU" sz="3100" i="1" dirty="0" smtClean="0"/>
              <a:t> </a:t>
            </a:r>
            <a:r>
              <a:rPr lang="hu-HU" sz="3100" i="1" dirty="0" err="1" smtClean="0"/>
              <a:t>Lustspiel</a:t>
            </a:r>
            <a:r>
              <a:rPr lang="hu-HU" sz="3100" i="1" dirty="0" smtClean="0"/>
              <a:t> (Fretigstellung1806)</a:t>
            </a:r>
          </a:p>
          <a:p>
            <a:pPr lvl="1" algn="ctr"/>
            <a:endParaRPr lang="hu-HU" sz="3100" i="1" dirty="0" smtClean="0"/>
          </a:p>
          <a:p>
            <a:pPr lvl="1" algn="ctr"/>
            <a:r>
              <a:rPr lang="hu-HU" sz="3100" b="1" i="1" dirty="0" err="1" smtClean="0"/>
              <a:t>Amphitryon</a:t>
            </a:r>
            <a:r>
              <a:rPr lang="hu-HU" sz="3100" i="1" dirty="0" smtClean="0"/>
              <a:t>. </a:t>
            </a:r>
            <a:r>
              <a:rPr lang="hu-HU" sz="3100" i="1" dirty="0" err="1" smtClean="0"/>
              <a:t>Ein</a:t>
            </a:r>
            <a:r>
              <a:rPr lang="hu-HU" sz="3100" i="1" dirty="0" smtClean="0"/>
              <a:t> </a:t>
            </a:r>
            <a:r>
              <a:rPr lang="hu-HU" sz="3100" i="1" dirty="0" err="1" smtClean="0"/>
              <a:t>Lustspiel</a:t>
            </a:r>
            <a:r>
              <a:rPr lang="hu-HU" sz="3100" i="1" dirty="0" smtClean="0"/>
              <a:t> </a:t>
            </a:r>
            <a:r>
              <a:rPr lang="hu-HU" sz="3100" i="1" dirty="0" err="1" smtClean="0"/>
              <a:t>nach</a:t>
            </a:r>
            <a:r>
              <a:rPr lang="hu-HU" sz="3100" i="1" dirty="0" smtClean="0"/>
              <a:t> </a:t>
            </a:r>
            <a:r>
              <a:rPr lang="hu-HU" sz="3100" i="1" dirty="0" err="1" smtClean="0"/>
              <a:t>Molière</a:t>
            </a:r>
            <a:r>
              <a:rPr lang="hu-HU" sz="3100" i="1" dirty="0" smtClean="0"/>
              <a:t> (</a:t>
            </a:r>
            <a:r>
              <a:rPr lang="hu-HU" sz="3100" i="1" dirty="0" err="1" smtClean="0"/>
              <a:t>Fertigstellung</a:t>
            </a:r>
            <a:r>
              <a:rPr lang="hu-HU" sz="3100" i="1" dirty="0" smtClean="0"/>
              <a:t> 1806)</a:t>
            </a:r>
          </a:p>
          <a:p>
            <a:pPr lvl="1" algn="ctr"/>
            <a:endParaRPr lang="hu-HU" sz="3100" i="1" dirty="0" smtClean="0"/>
          </a:p>
          <a:p>
            <a:pPr lvl="1" algn="ctr"/>
            <a:r>
              <a:rPr lang="hu-HU" sz="3100" b="1" i="1" dirty="0" err="1" smtClean="0"/>
              <a:t>Penthesileia</a:t>
            </a:r>
            <a:r>
              <a:rPr lang="hu-HU" sz="3100" i="1" dirty="0" smtClean="0"/>
              <a:t>. </a:t>
            </a:r>
            <a:r>
              <a:rPr lang="hu-HU" sz="3100" i="1" dirty="0" err="1" smtClean="0"/>
              <a:t>Ein</a:t>
            </a:r>
            <a:r>
              <a:rPr lang="hu-HU" sz="3100" i="1" dirty="0" smtClean="0"/>
              <a:t> </a:t>
            </a:r>
            <a:r>
              <a:rPr lang="hu-HU" sz="3100" i="1" dirty="0" err="1" smtClean="0"/>
              <a:t>Trauerspiel</a:t>
            </a:r>
            <a:r>
              <a:rPr lang="hu-HU" sz="3100" i="1" dirty="0" smtClean="0"/>
              <a:t> (</a:t>
            </a:r>
            <a:r>
              <a:rPr lang="hu-HU" sz="3100" i="1" dirty="0" err="1" smtClean="0"/>
              <a:t>Fertigstellung</a:t>
            </a:r>
            <a:r>
              <a:rPr lang="hu-HU" sz="3100" i="1" dirty="0" smtClean="0"/>
              <a:t> 1806)</a:t>
            </a:r>
          </a:p>
          <a:p>
            <a:pPr lvl="1" algn="ctr"/>
            <a:endParaRPr lang="hu-HU" sz="3100" i="1" dirty="0" smtClean="0"/>
          </a:p>
          <a:p>
            <a:pPr lvl="1" algn="ctr"/>
            <a:r>
              <a:rPr lang="hu-HU" sz="3100" i="1" dirty="0" err="1" smtClean="0"/>
              <a:t>Das</a:t>
            </a:r>
            <a:r>
              <a:rPr lang="hu-HU" sz="3100" i="1" dirty="0" smtClean="0"/>
              <a:t> </a:t>
            </a:r>
            <a:r>
              <a:rPr lang="hu-HU" sz="3100" i="1" dirty="0" err="1" smtClean="0"/>
              <a:t>Käthchen</a:t>
            </a:r>
            <a:r>
              <a:rPr lang="hu-HU" sz="3100" i="1" dirty="0" smtClean="0"/>
              <a:t> von </a:t>
            </a:r>
            <a:r>
              <a:rPr lang="hu-HU" sz="3100" i="1" dirty="0" err="1" smtClean="0"/>
              <a:t>Heilbronn</a:t>
            </a:r>
            <a:r>
              <a:rPr lang="hu-HU" sz="3100" i="1" dirty="0" smtClean="0"/>
              <a:t> </a:t>
            </a:r>
            <a:r>
              <a:rPr lang="hu-HU" sz="3100" i="1" dirty="0" err="1" smtClean="0"/>
              <a:t>oder</a:t>
            </a:r>
            <a:r>
              <a:rPr lang="hu-HU" sz="3100" i="1" dirty="0" smtClean="0"/>
              <a:t> </a:t>
            </a:r>
            <a:r>
              <a:rPr lang="hu-HU" sz="3100" i="1" dirty="0" err="1" smtClean="0"/>
              <a:t>die</a:t>
            </a:r>
            <a:r>
              <a:rPr lang="hu-HU" sz="3100" i="1" dirty="0" smtClean="0"/>
              <a:t> </a:t>
            </a:r>
            <a:r>
              <a:rPr lang="hu-HU" sz="3100" i="1" dirty="0" err="1" smtClean="0"/>
              <a:t>Feuerprobe</a:t>
            </a:r>
            <a:r>
              <a:rPr lang="hu-HU" sz="3100" i="1" dirty="0" smtClean="0"/>
              <a:t>. </a:t>
            </a:r>
            <a:r>
              <a:rPr lang="hu-HU" sz="3100" i="1" dirty="0" err="1" smtClean="0"/>
              <a:t>Ein</a:t>
            </a:r>
            <a:r>
              <a:rPr lang="hu-HU" sz="3100" i="1" dirty="0" smtClean="0"/>
              <a:t> </a:t>
            </a:r>
            <a:r>
              <a:rPr lang="hu-HU" sz="3100" i="1" dirty="0" err="1" smtClean="0"/>
              <a:t>großes</a:t>
            </a:r>
            <a:r>
              <a:rPr lang="hu-HU" sz="3100" i="1" dirty="0" smtClean="0"/>
              <a:t> </a:t>
            </a:r>
            <a:r>
              <a:rPr lang="hu-HU" sz="3100" i="1" dirty="0" err="1" smtClean="0"/>
              <a:t>historisches</a:t>
            </a:r>
            <a:r>
              <a:rPr lang="hu-HU" sz="3100" i="1" dirty="0" smtClean="0"/>
              <a:t> </a:t>
            </a:r>
            <a:r>
              <a:rPr lang="hu-HU" sz="3100" i="1" dirty="0" err="1"/>
              <a:t>R</a:t>
            </a:r>
            <a:r>
              <a:rPr lang="hu-HU" sz="3100" i="1" dirty="0" err="1" smtClean="0"/>
              <a:t>itterschauspiel</a:t>
            </a:r>
            <a:r>
              <a:rPr lang="hu-HU" sz="3100" i="1" dirty="0" smtClean="0"/>
              <a:t> (</a:t>
            </a:r>
            <a:r>
              <a:rPr lang="hu-HU" sz="3100" i="1" dirty="0" err="1" smtClean="0"/>
              <a:t>Fertigstellung</a:t>
            </a:r>
            <a:r>
              <a:rPr lang="hu-HU" sz="3100" i="1" dirty="0" smtClean="0"/>
              <a:t> 1808)</a:t>
            </a:r>
          </a:p>
          <a:p>
            <a:pPr marL="457200" lvl="1" indent="0" algn="ctr">
              <a:buNone/>
            </a:pPr>
            <a:endParaRPr lang="hu-HU" sz="3100" i="1" dirty="0" smtClean="0"/>
          </a:p>
          <a:p>
            <a:pPr lvl="1" algn="ctr"/>
            <a:r>
              <a:rPr lang="hu-HU" sz="3100" b="1" i="1" dirty="0" err="1" smtClean="0"/>
              <a:t>Prinz</a:t>
            </a:r>
            <a:r>
              <a:rPr lang="hu-HU" sz="3100" b="1" i="1" dirty="0" smtClean="0"/>
              <a:t> Friedrich von </a:t>
            </a:r>
            <a:r>
              <a:rPr lang="hu-HU" sz="3100" b="1" i="1" dirty="0" err="1" smtClean="0"/>
              <a:t>Homburg</a:t>
            </a:r>
            <a:r>
              <a:rPr lang="hu-HU" sz="3100" i="1" dirty="0" smtClean="0"/>
              <a:t>. </a:t>
            </a:r>
            <a:r>
              <a:rPr lang="hu-HU" sz="3100" i="1" dirty="0" err="1" smtClean="0"/>
              <a:t>Ein</a:t>
            </a:r>
            <a:r>
              <a:rPr lang="hu-HU" sz="3100" i="1" dirty="0" smtClean="0"/>
              <a:t> </a:t>
            </a:r>
            <a:r>
              <a:rPr lang="hu-HU" sz="3100" i="1" dirty="0" err="1" smtClean="0"/>
              <a:t>Schauspiel</a:t>
            </a:r>
            <a:r>
              <a:rPr lang="hu-HU" sz="3100" i="1" dirty="0" smtClean="0"/>
              <a:t> (</a:t>
            </a:r>
            <a:r>
              <a:rPr lang="hu-HU" sz="3100" i="1" dirty="0" err="1" smtClean="0"/>
              <a:t>Fertigstellung</a:t>
            </a:r>
            <a:r>
              <a:rPr lang="hu-HU" sz="3100" i="1" dirty="0" smtClean="0"/>
              <a:t> 1811)</a:t>
            </a:r>
          </a:p>
          <a:p>
            <a:pPr lvl="1"/>
            <a:endParaRPr lang="hu-HU" sz="3200"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9232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b="1" dirty="0" smtClean="0">
                <a:solidFill>
                  <a:srgbClr val="C00000"/>
                </a:solidFill>
              </a:rPr>
              <a:t>Romantik II.</a:t>
            </a:r>
            <a:br>
              <a:rPr lang="hu-HU" b="1" dirty="0" smtClean="0">
                <a:solidFill>
                  <a:srgbClr val="C00000"/>
                </a:solidFill>
              </a:rPr>
            </a:br>
            <a:r>
              <a:rPr lang="hu-HU" b="1" dirty="0" smtClean="0">
                <a:solidFill>
                  <a:srgbClr val="C00000"/>
                </a:solidFill>
              </a:rPr>
              <a:t>(</a:t>
            </a:r>
            <a:r>
              <a:rPr lang="hu-HU" b="1" dirty="0" err="1" smtClean="0">
                <a:solidFill>
                  <a:srgbClr val="C00000"/>
                </a:solidFill>
              </a:rPr>
              <a:t>ca</a:t>
            </a:r>
            <a:r>
              <a:rPr lang="hu-HU" b="1" dirty="0" smtClean="0">
                <a:solidFill>
                  <a:srgbClr val="C00000"/>
                </a:solidFill>
              </a:rPr>
              <a:t>. 1795-ca. 1815)</a:t>
            </a:r>
            <a:endParaRPr lang="hu-HU" b="1" dirty="0">
              <a:solidFill>
                <a:srgbClr val="C00000"/>
              </a:solidFill>
            </a:endParaRPr>
          </a:p>
        </p:txBody>
      </p:sp>
      <p:sp>
        <p:nvSpPr>
          <p:cNvPr id="3" name="Alcím 2"/>
          <p:cNvSpPr>
            <a:spLocks noGrp="1"/>
          </p:cNvSpPr>
          <p:nvPr>
            <p:ph type="subTitle" idx="1"/>
          </p:nvPr>
        </p:nvSpPr>
        <p:spPr>
          <a:xfrm>
            <a:off x="1524000" y="4029559"/>
            <a:ext cx="9144000" cy="1735809"/>
          </a:xfrm>
        </p:spPr>
        <p:txBody>
          <a:bodyPr>
            <a:normAutofit lnSpcReduction="10000"/>
          </a:bodyPr>
          <a:lstStyle/>
          <a:p>
            <a:r>
              <a:rPr lang="hu-HU" dirty="0" smtClean="0"/>
              <a:t>Géza Horváth</a:t>
            </a:r>
          </a:p>
          <a:p>
            <a:r>
              <a:rPr lang="hu-HU" dirty="0" err="1" smtClean="0"/>
              <a:t>Vorlesung</a:t>
            </a:r>
            <a:r>
              <a:rPr lang="hu-HU" dirty="0" smtClean="0"/>
              <a:t> BA</a:t>
            </a:r>
          </a:p>
          <a:p>
            <a:r>
              <a:rPr lang="hu-HU" dirty="0" err="1" smtClean="0"/>
              <a:t>Institut</a:t>
            </a:r>
            <a:r>
              <a:rPr lang="hu-HU" dirty="0" smtClean="0"/>
              <a:t> </a:t>
            </a:r>
            <a:r>
              <a:rPr lang="hu-HU" dirty="0" err="1" smtClean="0"/>
              <a:t>für</a:t>
            </a:r>
            <a:r>
              <a:rPr lang="hu-HU" dirty="0" smtClean="0"/>
              <a:t> Deutsche und </a:t>
            </a:r>
            <a:r>
              <a:rPr lang="hu-HU" dirty="0" err="1" smtClean="0"/>
              <a:t>Niederländische</a:t>
            </a:r>
            <a:r>
              <a:rPr lang="hu-HU" dirty="0" smtClean="0"/>
              <a:t> </a:t>
            </a:r>
            <a:r>
              <a:rPr lang="hu-HU" dirty="0" err="1" smtClean="0"/>
              <a:t>Kulturen</a:t>
            </a:r>
            <a:endParaRPr lang="hu-HU" dirty="0" smtClean="0"/>
          </a:p>
          <a:p>
            <a:r>
              <a:rPr lang="hu-HU" dirty="0" smtClean="0"/>
              <a:t>Károli Gáspár </a:t>
            </a:r>
            <a:r>
              <a:rPr lang="hu-HU" dirty="0" err="1" smtClean="0"/>
              <a:t>Universität</a:t>
            </a:r>
            <a:r>
              <a:rPr lang="hu-HU" dirty="0" smtClean="0"/>
              <a:t> der </a:t>
            </a:r>
            <a:r>
              <a:rPr lang="hu-HU" dirty="0" err="1" smtClean="0"/>
              <a:t>Reformierten</a:t>
            </a:r>
            <a:r>
              <a:rPr lang="hu-HU" dirty="0" smtClean="0"/>
              <a:t> </a:t>
            </a:r>
            <a:r>
              <a:rPr lang="hu-HU" dirty="0" err="1" smtClean="0"/>
              <a:t>Kirche</a:t>
            </a:r>
            <a:r>
              <a:rPr lang="hu-HU" dirty="0" smtClean="0"/>
              <a:t> in </a:t>
            </a:r>
            <a:r>
              <a:rPr lang="hu-HU" dirty="0" err="1" smtClean="0"/>
              <a:t>Ungarn</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409569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141502"/>
            <a:ext cx="10515600" cy="1325563"/>
          </a:xfrm>
        </p:spPr>
        <p:txBody>
          <a:bodyPr/>
          <a:lstStyle/>
          <a:p>
            <a:pPr algn="ctr"/>
            <a:r>
              <a:rPr lang="hu-HU" b="1" i="1" dirty="0" err="1" smtClean="0"/>
              <a:t>Penthesilea</a:t>
            </a:r>
            <a:endParaRPr lang="hu-HU" b="1" i="1" dirty="0"/>
          </a:p>
        </p:txBody>
      </p:sp>
      <p:sp>
        <p:nvSpPr>
          <p:cNvPr id="3" name="Tartalom helye 2"/>
          <p:cNvSpPr>
            <a:spLocks noGrp="1"/>
          </p:cNvSpPr>
          <p:nvPr>
            <p:ph idx="1"/>
          </p:nvPr>
        </p:nvSpPr>
        <p:spPr>
          <a:xfrm>
            <a:off x="812321" y="2467065"/>
            <a:ext cx="10515600" cy="4351338"/>
          </a:xfrm>
        </p:spPr>
        <p:txBody>
          <a:bodyPr/>
          <a:lstStyle/>
          <a:p>
            <a:r>
              <a:rPr lang="de-DE" dirty="0"/>
              <a:t>In </a:t>
            </a:r>
            <a:r>
              <a:rPr lang="hu-HU" dirty="0" smtClean="0"/>
              <a:t>der </a:t>
            </a:r>
            <a:r>
              <a:rPr lang="de-DE" dirty="0" smtClean="0"/>
              <a:t>Tragödie </a:t>
            </a:r>
            <a:r>
              <a:rPr lang="de-DE" i="1" dirty="0" err="1"/>
              <a:t>Penthesilea</a:t>
            </a:r>
            <a:r>
              <a:rPr lang="de-DE" dirty="0"/>
              <a:t> (</a:t>
            </a:r>
            <a:r>
              <a:rPr lang="de-DE" dirty="0" smtClean="0"/>
              <a:t>180</a:t>
            </a:r>
            <a:r>
              <a:rPr lang="hu-HU" dirty="0" smtClean="0"/>
              <a:t>6</a:t>
            </a:r>
            <a:r>
              <a:rPr lang="de-DE" dirty="0" smtClean="0"/>
              <a:t>) </a:t>
            </a:r>
            <a:r>
              <a:rPr lang="de-DE" dirty="0"/>
              <a:t>nimmt </a:t>
            </a:r>
            <a:r>
              <a:rPr lang="hu-HU" dirty="0" smtClean="0"/>
              <a:t>Kleist</a:t>
            </a:r>
            <a:r>
              <a:rPr lang="de-DE" dirty="0" smtClean="0"/>
              <a:t> </a:t>
            </a:r>
            <a:r>
              <a:rPr lang="de-DE" dirty="0"/>
              <a:t>ein Bild des Griechentums vorweg, das erst durch </a:t>
            </a:r>
            <a:r>
              <a:rPr lang="de-DE" b="1" dirty="0"/>
              <a:t>Friedrich Nietzsche </a:t>
            </a:r>
            <a:r>
              <a:rPr lang="hu-HU" dirty="0" smtClean="0"/>
              <a:t>(1844-1900) </a:t>
            </a:r>
            <a:r>
              <a:rPr lang="de-DE" dirty="0" smtClean="0"/>
              <a:t>die </a:t>
            </a:r>
            <a:r>
              <a:rPr lang="de-DE" dirty="0"/>
              <a:t>alte, humanistische Auffassung von </a:t>
            </a:r>
            <a:r>
              <a:rPr lang="de-DE" dirty="0" smtClean="0"/>
              <a:t>Goethe </a:t>
            </a:r>
            <a:r>
              <a:rPr lang="de-DE" dirty="0"/>
              <a:t>ablöste. Die Tendenz der </a:t>
            </a:r>
            <a:r>
              <a:rPr lang="de-DE" b="1" dirty="0"/>
              <a:t>dionysischen Raserei </a:t>
            </a:r>
            <a:r>
              <a:rPr lang="de-DE" dirty="0"/>
              <a:t>gerät in Widerspruch zu einem von bestimmten Traditionen beherrschten </a:t>
            </a:r>
            <a:r>
              <a:rPr lang="de-DE" dirty="0" err="1" smtClean="0"/>
              <a:t>Bewu</a:t>
            </a:r>
            <a:r>
              <a:rPr lang="hu-HU" dirty="0" err="1" smtClean="0"/>
              <a:t>ss</a:t>
            </a:r>
            <a:r>
              <a:rPr lang="de-DE" dirty="0" err="1" smtClean="0"/>
              <a:t>tsein</a:t>
            </a:r>
            <a:r>
              <a:rPr lang="de-DE" dirty="0"/>
              <a:t>. Die Absolutheit der Liebe der Amazonenkönigin </a:t>
            </a:r>
            <a:r>
              <a:rPr lang="de-DE" dirty="0" err="1"/>
              <a:t>Penthesilea</a:t>
            </a:r>
            <a:r>
              <a:rPr lang="de-DE" dirty="0"/>
              <a:t> zum Griechenheld Achill verwandelt sich im Laufe von Täuschungen in die Absolutheit des Hasses gegen den geliebten Mann, der scheinbar ihre totale Hingabe verhöhnt hat. Sie zerreißt wie in </a:t>
            </a:r>
            <a:r>
              <a:rPr lang="de-DE" dirty="0" err="1" smtClean="0"/>
              <a:t>unbewu</a:t>
            </a:r>
            <a:r>
              <a:rPr lang="hu-HU" dirty="0" err="1" smtClean="0"/>
              <a:t>ss</a:t>
            </a:r>
            <a:r>
              <a:rPr lang="de-DE" dirty="0" err="1" smtClean="0"/>
              <a:t>tem</a:t>
            </a:r>
            <a:r>
              <a:rPr lang="de-DE" dirty="0" smtClean="0"/>
              <a:t> </a:t>
            </a:r>
            <a:r>
              <a:rPr lang="de-DE" dirty="0"/>
              <a:t>Wahn mit ihren Hunden den arglosen Geliebten. </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897454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64079" y="1281572"/>
            <a:ext cx="10515600" cy="5419898"/>
          </a:xfrm>
        </p:spPr>
        <p:txBody>
          <a:bodyPr>
            <a:normAutofit/>
          </a:bodyPr>
          <a:lstStyle/>
          <a:p>
            <a:pPr marL="0" indent="0" algn="ctr">
              <a:buNone/>
            </a:pPr>
            <a:r>
              <a:rPr lang="hu-HU" b="1" dirty="0" err="1" smtClean="0"/>
              <a:t>Acht</a:t>
            </a:r>
            <a:r>
              <a:rPr lang="hu-HU" dirty="0" smtClean="0"/>
              <a:t> </a:t>
            </a:r>
            <a:r>
              <a:rPr lang="hu-HU" b="1" dirty="0" err="1" smtClean="0"/>
              <a:t>Erzählungen</a:t>
            </a:r>
            <a:r>
              <a:rPr lang="hu-HU" dirty="0" smtClean="0"/>
              <a:t>:</a:t>
            </a:r>
          </a:p>
          <a:p>
            <a:endParaRPr lang="hu-HU" dirty="0" smtClean="0"/>
          </a:p>
          <a:p>
            <a:pPr algn="ctr"/>
            <a:r>
              <a:rPr lang="hu-HU" b="1" i="1" dirty="0" smtClean="0"/>
              <a:t>Michael </a:t>
            </a:r>
            <a:r>
              <a:rPr lang="hu-HU" b="1" i="1" dirty="0" err="1" smtClean="0"/>
              <a:t>Kohlhaas</a:t>
            </a:r>
            <a:r>
              <a:rPr lang="hu-HU" b="1" i="1" dirty="0" smtClean="0"/>
              <a:t> </a:t>
            </a:r>
            <a:r>
              <a:rPr lang="hu-HU" i="1" dirty="0" smtClean="0"/>
              <a:t>(1808)</a:t>
            </a:r>
          </a:p>
          <a:p>
            <a:pPr algn="ctr"/>
            <a:r>
              <a:rPr lang="hu-HU" i="1" dirty="0" smtClean="0"/>
              <a:t>Die </a:t>
            </a:r>
            <a:r>
              <a:rPr lang="hu-HU" i="1" dirty="0" err="1" smtClean="0"/>
              <a:t>Marquise</a:t>
            </a:r>
            <a:r>
              <a:rPr lang="hu-HU" i="1" dirty="0" smtClean="0"/>
              <a:t> von O… (1808)</a:t>
            </a:r>
          </a:p>
          <a:p>
            <a:pPr algn="ctr"/>
            <a:r>
              <a:rPr lang="hu-HU" b="1" i="1" dirty="0" err="1" smtClean="0"/>
              <a:t>Das</a:t>
            </a:r>
            <a:r>
              <a:rPr lang="hu-HU" b="1" i="1" dirty="0" smtClean="0"/>
              <a:t> </a:t>
            </a:r>
            <a:r>
              <a:rPr lang="hu-HU" b="1" i="1" dirty="0" err="1" smtClean="0"/>
              <a:t>Erdbeben</a:t>
            </a:r>
            <a:r>
              <a:rPr lang="hu-HU" b="1" i="1" dirty="0" smtClean="0"/>
              <a:t> in Chili </a:t>
            </a:r>
            <a:r>
              <a:rPr lang="hu-HU" i="1" dirty="0" smtClean="0"/>
              <a:t>(1807)</a:t>
            </a:r>
          </a:p>
          <a:p>
            <a:pPr algn="ctr"/>
            <a:r>
              <a:rPr lang="hu-HU" i="1" dirty="0" smtClean="0"/>
              <a:t>Die </a:t>
            </a:r>
            <a:r>
              <a:rPr lang="hu-HU" i="1" dirty="0" err="1" smtClean="0"/>
              <a:t>Verlobung</a:t>
            </a:r>
            <a:r>
              <a:rPr lang="hu-HU" i="1" dirty="0" smtClean="0"/>
              <a:t> in </a:t>
            </a:r>
            <a:r>
              <a:rPr lang="hu-HU" i="1" dirty="0" err="1" smtClean="0"/>
              <a:t>St</a:t>
            </a:r>
            <a:r>
              <a:rPr lang="hu-HU" i="1" dirty="0" smtClean="0"/>
              <a:t>. Domingo (1811)</a:t>
            </a:r>
          </a:p>
          <a:p>
            <a:pPr algn="ctr"/>
            <a:r>
              <a:rPr lang="hu-HU" i="1" dirty="0" err="1" smtClean="0"/>
              <a:t>Das</a:t>
            </a:r>
            <a:r>
              <a:rPr lang="hu-HU" i="1" dirty="0" smtClean="0"/>
              <a:t> </a:t>
            </a:r>
            <a:r>
              <a:rPr lang="hu-HU" i="1" dirty="0" err="1" smtClean="0"/>
              <a:t>Bettelweib</a:t>
            </a:r>
            <a:r>
              <a:rPr lang="hu-HU" i="1" dirty="0" smtClean="0"/>
              <a:t> von Locarno (1810)</a:t>
            </a:r>
          </a:p>
          <a:p>
            <a:pPr algn="ctr"/>
            <a:r>
              <a:rPr lang="hu-HU" i="1" dirty="0" smtClean="0"/>
              <a:t>Die </a:t>
            </a:r>
            <a:r>
              <a:rPr lang="hu-HU" i="1" dirty="0" err="1" smtClean="0"/>
              <a:t>heilige</a:t>
            </a:r>
            <a:r>
              <a:rPr lang="hu-HU" i="1" dirty="0" smtClean="0"/>
              <a:t> </a:t>
            </a:r>
            <a:r>
              <a:rPr lang="hu-HU" i="1" dirty="0" err="1" smtClean="0"/>
              <a:t>Cäcilia</a:t>
            </a:r>
            <a:r>
              <a:rPr lang="hu-HU" i="1" dirty="0" smtClean="0"/>
              <a:t> </a:t>
            </a:r>
            <a:r>
              <a:rPr lang="hu-HU" i="1" dirty="0" err="1" smtClean="0"/>
              <a:t>oder</a:t>
            </a:r>
            <a:r>
              <a:rPr lang="hu-HU" i="1" dirty="0" smtClean="0"/>
              <a:t> </a:t>
            </a:r>
            <a:r>
              <a:rPr lang="hu-HU" i="1" dirty="0" err="1" smtClean="0"/>
              <a:t>die</a:t>
            </a:r>
            <a:r>
              <a:rPr lang="hu-HU" i="1" dirty="0" smtClean="0"/>
              <a:t> </a:t>
            </a:r>
            <a:r>
              <a:rPr lang="hu-HU" i="1" dirty="0" err="1" smtClean="0"/>
              <a:t>Gewalt</a:t>
            </a:r>
            <a:r>
              <a:rPr lang="hu-HU" i="1" dirty="0" smtClean="0"/>
              <a:t> der </a:t>
            </a:r>
            <a:r>
              <a:rPr lang="hu-HU" i="1" dirty="0" err="1" smtClean="0"/>
              <a:t>Musik</a:t>
            </a:r>
            <a:r>
              <a:rPr lang="hu-HU" i="1" dirty="0" smtClean="0"/>
              <a:t> (1810)</a:t>
            </a:r>
          </a:p>
          <a:p>
            <a:pPr algn="ctr"/>
            <a:r>
              <a:rPr lang="hu-HU" i="1" dirty="0" smtClean="0"/>
              <a:t>Der </a:t>
            </a:r>
            <a:r>
              <a:rPr lang="hu-HU" i="1" dirty="0" err="1" smtClean="0"/>
              <a:t>Findling</a:t>
            </a:r>
            <a:r>
              <a:rPr lang="hu-HU" i="1" dirty="0" smtClean="0"/>
              <a:t> (1811)</a:t>
            </a:r>
          </a:p>
          <a:p>
            <a:pPr algn="ctr"/>
            <a:r>
              <a:rPr lang="hu-HU" i="1" dirty="0" smtClean="0"/>
              <a:t>Der </a:t>
            </a:r>
            <a:r>
              <a:rPr lang="hu-HU" i="1" dirty="0" err="1" smtClean="0"/>
              <a:t>Zweikampf</a:t>
            </a:r>
            <a:r>
              <a:rPr lang="hu-HU" i="1" dirty="0" smtClean="0"/>
              <a:t> (1811)</a:t>
            </a:r>
          </a:p>
          <a:p>
            <a:endParaRPr lang="hu-HU"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59181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4" y="1227766"/>
            <a:ext cx="10515600" cy="1325563"/>
          </a:xfrm>
        </p:spPr>
        <p:txBody>
          <a:bodyPr>
            <a:normAutofit fontScale="90000"/>
          </a:bodyPr>
          <a:lstStyle/>
          <a:p>
            <a:pPr algn="ctr"/>
            <a:r>
              <a:rPr lang="hu-HU" sz="3200" b="1" dirty="0" smtClean="0"/>
              <a:t>EXKURS</a:t>
            </a:r>
            <a:br>
              <a:rPr lang="hu-HU" sz="3200" b="1" dirty="0" smtClean="0"/>
            </a:br>
            <a:r>
              <a:rPr lang="hu-HU" sz="3200" b="1" dirty="0" smtClean="0"/>
              <a:t>Joseph </a:t>
            </a:r>
            <a:r>
              <a:rPr lang="hu-HU" sz="3200" b="1" dirty="0" err="1" smtClean="0"/>
              <a:t>Freiherr</a:t>
            </a:r>
            <a:r>
              <a:rPr lang="hu-HU" sz="3200" b="1" dirty="0" smtClean="0"/>
              <a:t> von </a:t>
            </a:r>
            <a:r>
              <a:rPr lang="hu-HU" sz="3200" b="1" dirty="0" err="1" smtClean="0"/>
              <a:t>Eichendorff</a:t>
            </a:r>
            <a:r>
              <a:rPr lang="hu-HU" sz="3200" b="1" dirty="0" smtClean="0"/>
              <a:t> (1788–1857)</a:t>
            </a:r>
            <a:br>
              <a:rPr lang="hu-HU" sz="3200" b="1" dirty="0" smtClean="0"/>
            </a:br>
            <a:r>
              <a:rPr lang="hu-HU" sz="3200" b="1" i="1" dirty="0" err="1" smtClean="0"/>
              <a:t>Mondnacht</a:t>
            </a:r>
            <a:r>
              <a:rPr lang="hu-HU" sz="3200" b="1" i="1" dirty="0" smtClean="0"/>
              <a:t> </a:t>
            </a:r>
            <a:r>
              <a:rPr lang="hu-HU" sz="3200" b="1" dirty="0" smtClean="0"/>
              <a:t>(1835)</a:t>
            </a:r>
            <a:endParaRPr lang="hu-HU" sz="3200" b="1" dirty="0"/>
          </a:p>
        </p:txBody>
      </p:sp>
      <p:sp>
        <p:nvSpPr>
          <p:cNvPr id="3" name="Tartalom helye 2"/>
          <p:cNvSpPr>
            <a:spLocks noGrp="1"/>
          </p:cNvSpPr>
          <p:nvPr>
            <p:ph sz="half" idx="1"/>
          </p:nvPr>
        </p:nvSpPr>
        <p:spPr>
          <a:xfrm>
            <a:off x="803694" y="2573397"/>
            <a:ext cx="5181600" cy="4086906"/>
          </a:xfrm>
        </p:spPr>
        <p:txBody>
          <a:bodyPr>
            <a:normAutofit lnSpcReduction="10000"/>
          </a:bodyPr>
          <a:lstStyle/>
          <a:p>
            <a:pPr marL="0" indent="0">
              <a:lnSpc>
                <a:spcPct val="100000"/>
              </a:lnSpc>
              <a:buNone/>
            </a:pPr>
            <a:r>
              <a:rPr lang="hu-HU" sz="2400" i="1" dirty="0" smtClean="0"/>
              <a:t>Es </a:t>
            </a:r>
            <a:r>
              <a:rPr lang="hu-HU" sz="2400" i="1" dirty="0" err="1" smtClean="0"/>
              <a:t>war</a:t>
            </a:r>
            <a:r>
              <a:rPr lang="hu-HU" sz="2400" i="1" dirty="0" smtClean="0"/>
              <a:t>, </a:t>
            </a:r>
            <a:r>
              <a:rPr lang="hu-HU" sz="2400" i="1" dirty="0" err="1" smtClean="0"/>
              <a:t>als</a:t>
            </a:r>
            <a:r>
              <a:rPr lang="hu-HU" sz="2400" i="1" dirty="0" smtClean="0"/>
              <a:t> </a:t>
            </a:r>
            <a:r>
              <a:rPr lang="hu-HU" sz="2400" i="1" dirty="0" err="1" smtClean="0"/>
              <a:t>hätt</a:t>
            </a:r>
            <a:r>
              <a:rPr lang="hu-HU" sz="2400" i="1" dirty="0" smtClean="0"/>
              <a:t>’ der </a:t>
            </a:r>
            <a:r>
              <a:rPr lang="hu-HU" sz="2400" i="1" dirty="0" err="1" smtClean="0">
                <a:solidFill>
                  <a:srgbClr val="0070C0"/>
                </a:solidFill>
              </a:rPr>
              <a:t>Himmel</a:t>
            </a:r>
            <a:endParaRPr lang="hu-HU" sz="2400" i="1" dirty="0">
              <a:solidFill>
                <a:srgbClr val="0070C0"/>
              </a:solidFill>
            </a:endParaRPr>
          </a:p>
          <a:p>
            <a:pPr marL="0" indent="0">
              <a:lnSpc>
                <a:spcPct val="100000"/>
              </a:lnSpc>
              <a:buNone/>
            </a:pPr>
            <a:r>
              <a:rPr lang="hu-HU" sz="2400" i="1" dirty="0" smtClean="0"/>
              <a:t>Die </a:t>
            </a:r>
            <a:r>
              <a:rPr lang="hu-HU" sz="2400" i="1" dirty="0" err="1" smtClean="0">
                <a:solidFill>
                  <a:srgbClr val="C00000"/>
                </a:solidFill>
              </a:rPr>
              <a:t>Erde</a:t>
            </a:r>
            <a:r>
              <a:rPr lang="hu-HU" sz="2400" i="1" dirty="0" smtClean="0"/>
              <a:t> </a:t>
            </a:r>
            <a:r>
              <a:rPr lang="hu-HU" sz="2400" i="1" dirty="0" err="1" smtClean="0"/>
              <a:t>still</a:t>
            </a:r>
            <a:r>
              <a:rPr lang="hu-HU" sz="2400" i="1" dirty="0" smtClean="0"/>
              <a:t> </a:t>
            </a:r>
            <a:r>
              <a:rPr lang="hu-HU" sz="2400" i="1" dirty="0" err="1" smtClean="0"/>
              <a:t>geküßt</a:t>
            </a:r>
            <a:r>
              <a:rPr lang="hu-HU" sz="2400" i="1" dirty="0" smtClean="0"/>
              <a:t>,</a:t>
            </a:r>
          </a:p>
          <a:p>
            <a:pPr marL="0" indent="0">
              <a:lnSpc>
                <a:spcPct val="100000"/>
              </a:lnSpc>
              <a:buNone/>
            </a:pPr>
            <a:r>
              <a:rPr lang="hu-HU" sz="2400" i="1" dirty="0" err="1" smtClean="0"/>
              <a:t>Daß</a:t>
            </a:r>
            <a:r>
              <a:rPr lang="hu-HU" sz="2400" i="1" dirty="0" smtClean="0"/>
              <a:t> </a:t>
            </a:r>
            <a:r>
              <a:rPr lang="hu-HU" sz="2400" i="1" dirty="0" err="1" smtClean="0"/>
              <a:t>sie</a:t>
            </a:r>
            <a:r>
              <a:rPr lang="hu-HU" sz="2400" i="1" dirty="0" smtClean="0"/>
              <a:t> </a:t>
            </a:r>
            <a:r>
              <a:rPr lang="hu-HU" sz="2400" i="1" dirty="0" err="1" smtClean="0"/>
              <a:t>im</a:t>
            </a:r>
            <a:r>
              <a:rPr lang="hu-HU" sz="2400" i="1" dirty="0" smtClean="0"/>
              <a:t> </a:t>
            </a:r>
            <a:r>
              <a:rPr lang="hu-HU" sz="2400" i="1" dirty="0" err="1" smtClean="0"/>
              <a:t>Blüthenschimmer</a:t>
            </a:r>
            <a:endParaRPr lang="hu-HU" sz="2400" i="1" dirty="0" smtClean="0"/>
          </a:p>
          <a:p>
            <a:pPr marL="0" indent="0">
              <a:lnSpc>
                <a:spcPct val="100000"/>
              </a:lnSpc>
              <a:buNone/>
            </a:pPr>
            <a:r>
              <a:rPr lang="hu-HU" sz="2400" i="1" dirty="0" smtClean="0"/>
              <a:t>Von </a:t>
            </a:r>
            <a:r>
              <a:rPr lang="hu-HU" sz="2400" i="1" dirty="0" err="1" smtClean="0"/>
              <a:t>ihm</a:t>
            </a:r>
            <a:r>
              <a:rPr lang="hu-HU" sz="2400" i="1" dirty="0" smtClean="0"/>
              <a:t> </a:t>
            </a:r>
            <a:r>
              <a:rPr lang="hu-HU" sz="2400" i="1" dirty="0" err="1" smtClean="0"/>
              <a:t>nun</a:t>
            </a:r>
            <a:r>
              <a:rPr lang="hu-HU" sz="2400" i="1" dirty="0" smtClean="0"/>
              <a:t> </a:t>
            </a:r>
            <a:r>
              <a:rPr lang="hu-HU" sz="2400" i="1" dirty="0" err="1" smtClean="0">
                <a:solidFill>
                  <a:srgbClr val="FF0000"/>
                </a:solidFill>
              </a:rPr>
              <a:t>träumen</a:t>
            </a:r>
            <a:r>
              <a:rPr lang="hu-HU" sz="2400" i="1" dirty="0" smtClean="0">
                <a:solidFill>
                  <a:srgbClr val="FF0000"/>
                </a:solidFill>
              </a:rPr>
              <a:t> </a:t>
            </a:r>
            <a:r>
              <a:rPr lang="hu-HU" sz="2400" i="1" dirty="0" err="1" smtClean="0"/>
              <a:t>mü</a:t>
            </a:r>
            <a:r>
              <a:rPr lang="hu-HU" sz="2400" i="1" dirty="0" err="1"/>
              <a:t>ß</a:t>
            </a:r>
            <a:r>
              <a:rPr lang="hu-HU" sz="2400" i="1" dirty="0" err="1" smtClean="0"/>
              <a:t>t</a:t>
            </a:r>
            <a:r>
              <a:rPr lang="hu-HU" sz="2400" i="1" dirty="0" smtClean="0"/>
              <a:t>’.</a:t>
            </a:r>
          </a:p>
          <a:p>
            <a:pPr marL="0" indent="0">
              <a:lnSpc>
                <a:spcPct val="100000"/>
              </a:lnSpc>
              <a:buNone/>
            </a:pPr>
            <a:endParaRPr lang="hu-HU" sz="2400" i="1" dirty="0"/>
          </a:p>
          <a:p>
            <a:pPr marL="0" indent="0">
              <a:lnSpc>
                <a:spcPct val="100000"/>
              </a:lnSpc>
              <a:buNone/>
            </a:pPr>
            <a:r>
              <a:rPr lang="hu-HU" sz="2400" i="1" dirty="0" smtClean="0"/>
              <a:t>Die Luft </a:t>
            </a:r>
            <a:r>
              <a:rPr lang="hu-HU" sz="2400" i="1" dirty="0" err="1" smtClean="0"/>
              <a:t>ging</a:t>
            </a:r>
            <a:r>
              <a:rPr lang="hu-HU" sz="2400" i="1" dirty="0" smtClean="0"/>
              <a:t> </a:t>
            </a:r>
            <a:r>
              <a:rPr lang="hu-HU" sz="2400" i="1" dirty="0" err="1" smtClean="0"/>
              <a:t>durch</a:t>
            </a:r>
            <a:r>
              <a:rPr lang="hu-HU" sz="2400" i="1" dirty="0" smtClean="0"/>
              <a:t> die </a:t>
            </a:r>
            <a:r>
              <a:rPr lang="hu-HU" sz="2400" i="1" dirty="0" err="1" smtClean="0"/>
              <a:t>Felder</a:t>
            </a:r>
            <a:r>
              <a:rPr lang="hu-HU" sz="2400" i="1" dirty="0" smtClean="0"/>
              <a:t>,</a:t>
            </a:r>
          </a:p>
          <a:p>
            <a:pPr marL="0" indent="0">
              <a:lnSpc>
                <a:spcPct val="100000"/>
              </a:lnSpc>
              <a:buNone/>
            </a:pPr>
            <a:r>
              <a:rPr lang="hu-HU" sz="2400" i="1" dirty="0" smtClean="0"/>
              <a:t>Die </a:t>
            </a:r>
            <a:r>
              <a:rPr lang="hu-HU" sz="2400" i="1" dirty="0" err="1" smtClean="0"/>
              <a:t>Aehren</a:t>
            </a:r>
            <a:r>
              <a:rPr lang="hu-HU" sz="2400" i="1" dirty="0" smtClean="0"/>
              <a:t> </a:t>
            </a:r>
            <a:r>
              <a:rPr lang="hu-HU" sz="2400" i="1" dirty="0" err="1" smtClean="0"/>
              <a:t>wogten</a:t>
            </a:r>
            <a:r>
              <a:rPr lang="hu-HU" sz="2400" i="1" dirty="0" smtClean="0"/>
              <a:t> </a:t>
            </a:r>
            <a:r>
              <a:rPr lang="hu-HU" sz="2400" i="1" dirty="0" err="1" smtClean="0"/>
              <a:t>sacht</a:t>
            </a:r>
            <a:r>
              <a:rPr lang="hu-HU" sz="2400" i="1" dirty="0" smtClean="0"/>
              <a:t>,</a:t>
            </a:r>
          </a:p>
          <a:p>
            <a:pPr marL="0" indent="0">
              <a:lnSpc>
                <a:spcPct val="100000"/>
              </a:lnSpc>
              <a:buNone/>
            </a:pPr>
            <a:r>
              <a:rPr lang="hu-HU" sz="2400" i="1" dirty="0" smtClean="0"/>
              <a:t>Es </a:t>
            </a:r>
            <a:r>
              <a:rPr lang="hu-HU" sz="2400" i="1" dirty="0" err="1" smtClean="0"/>
              <a:t>rauschten</a:t>
            </a:r>
            <a:r>
              <a:rPr lang="hu-HU" sz="2400" i="1" dirty="0" smtClean="0"/>
              <a:t> </a:t>
            </a:r>
            <a:r>
              <a:rPr lang="hu-HU" sz="2400" i="1" dirty="0" err="1" smtClean="0"/>
              <a:t>leis</a:t>
            </a:r>
            <a:r>
              <a:rPr lang="hu-HU" sz="2400" i="1" dirty="0" smtClean="0"/>
              <a:t> die </a:t>
            </a:r>
            <a:r>
              <a:rPr lang="hu-HU" sz="2400" i="1" dirty="0" err="1" smtClean="0"/>
              <a:t>Wälder</a:t>
            </a:r>
            <a:r>
              <a:rPr lang="hu-HU" sz="2400" i="1" dirty="0" smtClean="0"/>
              <a:t>,</a:t>
            </a:r>
          </a:p>
          <a:p>
            <a:pPr marL="0" indent="0">
              <a:lnSpc>
                <a:spcPct val="100000"/>
              </a:lnSpc>
              <a:buNone/>
            </a:pPr>
            <a:r>
              <a:rPr lang="hu-HU" sz="2400" i="1" dirty="0" err="1" smtClean="0"/>
              <a:t>So</a:t>
            </a:r>
            <a:r>
              <a:rPr lang="hu-HU" sz="2400" i="1" dirty="0" smtClean="0"/>
              <a:t> </a:t>
            </a:r>
            <a:r>
              <a:rPr lang="hu-HU" sz="2400" i="1" dirty="0" err="1" smtClean="0"/>
              <a:t>sternklar</a:t>
            </a:r>
            <a:r>
              <a:rPr lang="hu-HU" sz="2400" i="1" dirty="0" smtClean="0"/>
              <a:t> </a:t>
            </a:r>
            <a:r>
              <a:rPr lang="hu-HU" sz="2400" i="1" dirty="0" err="1" smtClean="0"/>
              <a:t>war</a:t>
            </a:r>
            <a:r>
              <a:rPr lang="hu-HU" sz="2400" i="1" dirty="0" smtClean="0"/>
              <a:t> die </a:t>
            </a:r>
            <a:r>
              <a:rPr lang="hu-HU" sz="2400" i="1" dirty="0" err="1" smtClean="0">
                <a:solidFill>
                  <a:srgbClr val="FF0000"/>
                </a:solidFill>
              </a:rPr>
              <a:t>Nacht</a:t>
            </a:r>
            <a:r>
              <a:rPr lang="hu-HU" sz="2400" i="1" dirty="0" smtClean="0"/>
              <a:t>.</a:t>
            </a:r>
          </a:p>
          <a:p>
            <a:pPr marL="0" indent="0">
              <a:lnSpc>
                <a:spcPct val="100000"/>
              </a:lnSpc>
              <a:buNone/>
            </a:pPr>
            <a:endParaRPr lang="hu-HU" sz="2000" dirty="0" smtClean="0"/>
          </a:p>
          <a:p>
            <a:pPr marL="0" indent="0">
              <a:lnSpc>
                <a:spcPct val="100000"/>
              </a:lnSpc>
              <a:buNone/>
            </a:pPr>
            <a:endParaRPr lang="hu-HU" sz="2000" dirty="0"/>
          </a:p>
        </p:txBody>
      </p:sp>
      <p:sp>
        <p:nvSpPr>
          <p:cNvPr id="4" name="Tartalom helye 3"/>
          <p:cNvSpPr>
            <a:spLocks noGrp="1"/>
          </p:cNvSpPr>
          <p:nvPr>
            <p:ph sz="half" idx="2"/>
          </p:nvPr>
        </p:nvSpPr>
        <p:spPr>
          <a:xfrm>
            <a:off x="6137694" y="2657373"/>
            <a:ext cx="5181600" cy="4002930"/>
          </a:xfrm>
        </p:spPr>
        <p:txBody>
          <a:bodyPr>
            <a:normAutofit lnSpcReduction="10000"/>
          </a:bodyPr>
          <a:lstStyle/>
          <a:p>
            <a:pPr marL="0" indent="0">
              <a:buNone/>
            </a:pPr>
            <a:r>
              <a:rPr lang="hu-HU" sz="2400" i="1" dirty="0" smtClean="0"/>
              <a:t>Und </a:t>
            </a:r>
            <a:r>
              <a:rPr lang="hu-HU" sz="2400" i="1" dirty="0" err="1" smtClean="0"/>
              <a:t>meine</a:t>
            </a:r>
            <a:r>
              <a:rPr lang="hu-HU" sz="2400" i="1" dirty="0" smtClean="0"/>
              <a:t> </a:t>
            </a:r>
            <a:r>
              <a:rPr lang="hu-HU" sz="2400" i="1" dirty="0" err="1" smtClean="0">
                <a:solidFill>
                  <a:srgbClr val="FF0000"/>
                </a:solidFill>
              </a:rPr>
              <a:t>Seele</a:t>
            </a:r>
            <a:r>
              <a:rPr lang="hu-HU" sz="2400" i="1" dirty="0" smtClean="0"/>
              <a:t> </a:t>
            </a:r>
            <a:r>
              <a:rPr lang="hu-HU" sz="2400" i="1" dirty="0" err="1" smtClean="0"/>
              <a:t>spannte</a:t>
            </a:r>
            <a:endParaRPr lang="hu-HU" sz="2400" i="1" dirty="0" smtClean="0"/>
          </a:p>
          <a:p>
            <a:pPr marL="0" indent="0">
              <a:buNone/>
            </a:pPr>
            <a:r>
              <a:rPr lang="hu-HU" sz="2400" i="1" dirty="0" err="1" smtClean="0"/>
              <a:t>Weit</a:t>
            </a:r>
            <a:r>
              <a:rPr lang="hu-HU" sz="2400" i="1" dirty="0" smtClean="0"/>
              <a:t> </a:t>
            </a:r>
            <a:r>
              <a:rPr lang="hu-HU" sz="2400" i="1" dirty="0" err="1" smtClean="0"/>
              <a:t>ihre</a:t>
            </a:r>
            <a:r>
              <a:rPr lang="hu-HU" sz="2400" i="1" dirty="0" smtClean="0"/>
              <a:t> </a:t>
            </a:r>
            <a:r>
              <a:rPr lang="hu-HU" sz="2400" i="1" dirty="0" err="1" smtClean="0"/>
              <a:t>Flügel</a:t>
            </a:r>
            <a:r>
              <a:rPr lang="hu-HU" sz="2400" i="1" dirty="0" smtClean="0"/>
              <a:t> </a:t>
            </a:r>
            <a:r>
              <a:rPr lang="hu-HU" sz="2400" i="1" dirty="0" err="1" smtClean="0"/>
              <a:t>aus</a:t>
            </a:r>
            <a:r>
              <a:rPr lang="hu-HU" sz="2400" i="1" dirty="0" smtClean="0"/>
              <a:t>,</a:t>
            </a:r>
          </a:p>
          <a:p>
            <a:pPr marL="0" indent="0">
              <a:buNone/>
            </a:pPr>
            <a:r>
              <a:rPr lang="hu-HU" sz="2400" i="1" dirty="0" err="1" smtClean="0"/>
              <a:t>Flog</a:t>
            </a:r>
            <a:r>
              <a:rPr lang="hu-HU" sz="2400" i="1" dirty="0" smtClean="0"/>
              <a:t> </a:t>
            </a:r>
            <a:r>
              <a:rPr lang="hu-HU" sz="2400" i="1" dirty="0" err="1" smtClean="0"/>
              <a:t>durch</a:t>
            </a:r>
            <a:r>
              <a:rPr lang="hu-HU" sz="2400" i="1" dirty="0" smtClean="0"/>
              <a:t> die </a:t>
            </a:r>
            <a:r>
              <a:rPr lang="hu-HU" sz="2400" i="1" dirty="0" err="1" smtClean="0"/>
              <a:t>stillen</a:t>
            </a:r>
            <a:r>
              <a:rPr lang="hu-HU" sz="2400" i="1" dirty="0" smtClean="0"/>
              <a:t> </a:t>
            </a:r>
            <a:r>
              <a:rPr lang="hu-HU" sz="2400" i="1" dirty="0" err="1" smtClean="0"/>
              <a:t>Lande</a:t>
            </a:r>
            <a:r>
              <a:rPr lang="hu-HU" sz="2400" i="1" dirty="0" smtClean="0"/>
              <a:t>,</a:t>
            </a:r>
          </a:p>
          <a:p>
            <a:pPr marL="0" indent="0">
              <a:buNone/>
            </a:pPr>
            <a:r>
              <a:rPr lang="hu-HU" sz="2400" i="1" dirty="0" err="1" smtClean="0"/>
              <a:t>Als</a:t>
            </a:r>
            <a:r>
              <a:rPr lang="hu-HU" sz="2400" i="1" dirty="0" smtClean="0"/>
              <a:t> </a:t>
            </a:r>
            <a:r>
              <a:rPr lang="hu-HU" sz="2400" i="1" dirty="0" err="1" smtClean="0"/>
              <a:t>flöge</a:t>
            </a:r>
            <a:r>
              <a:rPr lang="hu-HU" sz="2400" i="1" dirty="0" smtClean="0"/>
              <a:t> </a:t>
            </a:r>
            <a:r>
              <a:rPr lang="hu-HU" sz="2400" i="1" dirty="0" err="1" smtClean="0"/>
              <a:t>sie</a:t>
            </a:r>
            <a:r>
              <a:rPr lang="hu-HU" sz="2400" i="1" dirty="0" smtClean="0"/>
              <a:t> </a:t>
            </a:r>
            <a:r>
              <a:rPr lang="hu-HU" sz="2400" i="1" dirty="0" err="1" smtClean="0"/>
              <a:t>nach</a:t>
            </a:r>
            <a:r>
              <a:rPr lang="hu-HU" sz="2400" i="1" dirty="0" smtClean="0"/>
              <a:t> </a:t>
            </a:r>
            <a:r>
              <a:rPr lang="hu-HU" sz="2400" i="1" dirty="0" err="1" smtClean="0">
                <a:solidFill>
                  <a:srgbClr val="0070C0"/>
                </a:solidFill>
              </a:rPr>
              <a:t>Haus</a:t>
            </a:r>
            <a:r>
              <a:rPr lang="hu-HU" sz="2400" i="1" dirty="0" smtClean="0"/>
              <a:t>.</a:t>
            </a:r>
            <a:endParaRPr lang="hu-HU" sz="2400" i="1"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7603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76223" y="1331280"/>
            <a:ext cx="10515600" cy="1325563"/>
          </a:xfrm>
        </p:spPr>
        <p:txBody>
          <a:bodyPr>
            <a:normAutofit/>
          </a:bodyPr>
          <a:lstStyle/>
          <a:p>
            <a:pPr algn="ctr"/>
            <a:r>
              <a:rPr lang="hu-HU" sz="3600" b="1" i="1" dirty="0" err="1" smtClean="0"/>
              <a:t>Mondnacht</a:t>
            </a:r>
            <a:r>
              <a:rPr lang="hu-HU" sz="3600" b="1" dirty="0" smtClean="0"/>
              <a:t/>
            </a:r>
            <a:br>
              <a:rPr lang="hu-HU" sz="3600" b="1" dirty="0" smtClean="0"/>
            </a:br>
            <a:r>
              <a:rPr lang="hu-HU" sz="3600" b="1" dirty="0" err="1" smtClean="0"/>
              <a:t>Motive</a:t>
            </a:r>
            <a:r>
              <a:rPr lang="hu-HU" sz="3600" b="1" dirty="0" smtClean="0"/>
              <a:t> der </a:t>
            </a:r>
            <a:r>
              <a:rPr lang="hu-HU" sz="3600" b="1" dirty="0" err="1" smtClean="0"/>
              <a:t>Romantik</a:t>
            </a:r>
            <a:r>
              <a:rPr lang="hu-HU" sz="3600" b="1" dirty="0" smtClean="0"/>
              <a:t> / </a:t>
            </a:r>
            <a:r>
              <a:rPr lang="hu-HU" sz="3600" b="1" dirty="0" err="1" smtClean="0"/>
              <a:t>Bewegungsstruktur</a:t>
            </a:r>
            <a:endParaRPr lang="hu-HU" sz="3600" b="1" dirty="0"/>
          </a:p>
        </p:txBody>
      </p:sp>
      <p:sp>
        <p:nvSpPr>
          <p:cNvPr id="3" name="Tartalom helye 2"/>
          <p:cNvSpPr>
            <a:spLocks noGrp="1"/>
          </p:cNvSpPr>
          <p:nvPr>
            <p:ph sz="half" idx="1"/>
          </p:nvPr>
        </p:nvSpPr>
        <p:spPr>
          <a:xfrm>
            <a:off x="976223" y="3023021"/>
            <a:ext cx="5181600" cy="3834979"/>
          </a:xfrm>
        </p:spPr>
        <p:txBody>
          <a:bodyPr>
            <a:normAutofit fontScale="70000" lnSpcReduction="20000"/>
          </a:bodyPr>
          <a:lstStyle/>
          <a:p>
            <a:pPr marL="0" indent="0">
              <a:buNone/>
            </a:pPr>
            <a:endParaRPr lang="hu-HU" dirty="0" smtClean="0"/>
          </a:p>
          <a:p>
            <a:pPr algn="ctr"/>
            <a:r>
              <a:rPr lang="hu-HU" sz="3400" b="1" dirty="0" err="1" smtClean="0"/>
              <a:t>Traum</a:t>
            </a:r>
            <a:endParaRPr lang="hu-HU" sz="3400" b="1" dirty="0"/>
          </a:p>
          <a:p>
            <a:pPr algn="ctr"/>
            <a:endParaRPr lang="hu-HU" sz="3400" b="1" dirty="0" smtClean="0"/>
          </a:p>
          <a:p>
            <a:pPr algn="ctr"/>
            <a:r>
              <a:rPr lang="hu-HU" sz="3400" b="1" dirty="0" smtClean="0"/>
              <a:t>Mond </a:t>
            </a:r>
            <a:r>
              <a:rPr lang="hu-HU" sz="3400" dirty="0" smtClean="0"/>
              <a:t>= „</a:t>
            </a:r>
            <a:r>
              <a:rPr lang="hu-HU" sz="3400" dirty="0" err="1" smtClean="0"/>
              <a:t>Traum</a:t>
            </a:r>
            <a:r>
              <a:rPr lang="hu-HU" sz="3400" dirty="0" smtClean="0"/>
              <a:t> der </a:t>
            </a:r>
            <a:r>
              <a:rPr lang="hu-HU" sz="3400" dirty="0" err="1" smtClean="0"/>
              <a:t>Sonne</a:t>
            </a:r>
            <a:r>
              <a:rPr lang="hu-HU" sz="3400" dirty="0" smtClean="0"/>
              <a:t>”</a:t>
            </a:r>
          </a:p>
          <a:p>
            <a:pPr algn="ctr"/>
            <a:endParaRPr lang="hu-HU" sz="3400" b="1" dirty="0" smtClean="0"/>
          </a:p>
          <a:p>
            <a:pPr algn="ctr"/>
            <a:r>
              <a:rPr lang="hu-HU" sz="3400" b="1" dirty="0" err="1" smtClean="0"/>
              <a:t>Nacht</a:t>
            </a:r>
            <a:r>
              <a:rPr lang="hu-HU" sz="3400" dirty="0" smtClean="0"/>
              <a:t> (</a:t>
            </a:r>
            <a:r>
              <a:rPr lang="hu-HU" sz="3400" dirty="0" err="1" smtClean="0"/>
              <a:t>dunkel</a:t>
            </a:r>
            <a:r>
              <a:rPr lang="hu-HU" sz="3400" dirty="0" smtClean="0"/>
              <a:t>, </a:t>
            </a:r>
            <a:r>
              <a:rPr lang="hu-HU" sz="3400" dirty="0" err="1" smtClean="0"/>
              <a:t>geheimnisvoll</a:t>
            </a:r>
            <a:r>
              <a:rPr lang="hu-HU" sz="3400" dirty="0" smtClean="0"/>
              <a:t>)</a:t>
            </a:r>
          </a:p>
          <a:p>
            <a:pPr algn="ctr"/>
            <a:endParaRPr lang="hu-HU" sz="3400" b="1" dirty="0" smtClean="0"/>
          </a:p>
          <a:p>
            <a:pPr algn="ctr"/>
            <a:r>
              <a:rPr lang="hu-HU" sz="3400" b="1" dirty="0" err="1" smtClean="0"/>
              <a:t>Ferne</a:t>
            </a:r>
            <a:r>
              <a:rPr lang="hu-HU" sz="3400" dirty="0" smtClean="0"/>
              <a:t>, </a:t>
            </a:r>
            <a:r>
              <a:rPr lang="hu-HU" sz="3400" dirty="0" err="1" smtClean="0"/>
              <a:t>Sehnsucht</a:t>
            </a:r>
            <a:r>
              <a:rPr lang="hu-HU" sz="3400" dirty="0" smtClean="0"/>
              <a:t>, </a:t>
            </a:r>
            <a:r>
              <a:rPr lang="hu-HU" sz="3400" dirty="0" err="1" smtClean="0"/>
              <a:t>Fernweh</a:t>
            </a:r>
            <a:r>
              <a:rPr lang="hu-HU" sz="3400" dirty="0" smtClean="0"/>
              <a:t> – „</a:t>
            </a:r>
            <a:r>
              <a:rPr lang="hu-HU" sz="3400" dirty="0" err="1" smtClean="0"/>
              <a:t>nach</a:t>
            </a:r>
            <a:r>
              <a:rPr lang="hu-HU" sz="3400" dirty="0" smtClean="0"/>
              <a:t> </a:t>
            </a:r>
            <a:r>
              <a:rPr lang="hu-HU" sz="3400" dirty="0" err="1" smtClean="0"/>
              <a:t>Haus</a:t>
            </a:r>
            <a:r>
              <a:rPr lang="hu-HU" sz="3400" dirty="0" smtClean="0"/>
              <a:t>” (</a:t>
            </a:r>
            <a:r>
              <a:rPr lang="hu-HU" sz="3400" dirty="0" err="1" smtClean="0"/>
              <a:t>Transzendenz</a:t>
            </a:r>
            <a:r>
              <a:rPr lang="hu-HU" sz="3400" dirty="0" smtClean="0"/>
              <a:t>)</a:t>
            </a:r>
            <a:endParaRPr lang="hu-HU" sz="3400" dirty="0"/>
          </a:p>
        </p:txBody>
      </p:sp>
      <p:sp>
        <p:nvSpPr>
          <p:cNvPr id="4" name="Tartalom helye 3"/>
          <p:cNvSpPr>
            <a:spLocks noGrp="1"/>
          </p:cNvSpPr>
          <p:nvPr>
            <p:ph sz="half" idx="2"/>
          </p:nvPr>
        </p:nvSpPr>
        <p:spPr>
          <a:xfrm>
            <a:off x="6310223" y="2901723"/>
            <a:ext cx="5181600" cy="3956277"/>
          </a:xfrm>
        </p:spPr>
        <p:txBody>
          <a:bodyPr>
            <a:normAutofit fontScale="70000" lnSpcReduction="20000"/>
          </a:bodyPr>
          <a:lstStyle/>
          <a:p>
            <a:pPr marL="0" indent="0">
              <a:buNone/>
            </a:pPr>
            <a:r>
              <a:rPr lang="hu-HU" i="1" dirty="0" smtClean="0"/>
              <a:t>I. </a:t>
            </a:r>
            <a:r>
              <a:rPr lang="hu-HU" i="1" dirty="0" err="1" smtClean="0"/>
              <a:t>Strophe</a:t>
            </a:r>
            <a:r>
              <a:rPr lang="hu-HU" dirty="0" smtClean="0"/>
              <a:t>: </a:t>
            </a:r>
            <a:r>
              <a:rPr lang="hu-HU" dirty="0" err="1" smtClean="0"/>
              <a:t>vertikal</a:t>
            </a:r>
            <a:r>
              <a:rPr lang="hu-HU" dirty="0" smtClean="0"/>
              <a:t> von </a:t>
            </a:r>
            <a:r>
              <a:rPr lang="hu-HU" dirty="0" err="1" smtClean="0"/>
              <a:t>Oben</a:t>
            </a:r>
            <a:r>
              <a:rPr lang="hu-HU" dirty="0" smtClean="0"/>
              <a:t> (</a:t>
            </a:r>
            <a:r>
              <a:rPr lang="hu-HU" dirty="0" err="1" smtClean="0">
                <a:solidFill>
                  <a:srgbClr val="FF0000"/>
                </a:solidFill>
              </a:rPr>
              <a:t>Himmel</a:t>
            </a:r>
            <a:r>
              <a:rPr lang="hu-HU" dirty="0" smtClean="0"/>
              <a:t>) </a:t>
            </a:r>
            <a:r>
              <a:rPr lang="hu-HU" dirty="0" err="1" smtClean="0"/>
              <a:t>nach</a:t>
            </a:r>
            <a:r>
              <a:rPr lang="hu-HU" dirty="0" smtClean="0"/>
              <a:t> </a:t>
            </a:r>
            <a:r>
              <a:rPr lang="hu-HU" dirty="0" err="1" smtClean="0"/>
              <a:t>Unten</a:t>
            </a:r>
            <a:r>
              <a:rPr lang="hu-HU" dirty="0" smtClean="0"/>
              <a:t> (</a:t>
            </a:r>
            <a:r>
              <a:rPr lang="hu-HU" dirty="0" err="1" smtClean="0"/>
              <a:t>Erde</a:t>
            </a:r>
            <a:r>
              <a:rPr lang="hu-HU" dirty="0" smtClean="0"/>
              <a:t>) – </a:t>
            </a:r>
            <a:r>
              <a:rPr lang="hu-HU" dirty="0" err="1" smtClean="0"/>
              <a:t>Himmel</a:t>
            </a:r>
            <a:r>
              <a:rPr lang="hu-HU" dirty="0" smtClean="0"/>
              <a:t> </a:t>
            </a:r>
            <a:r>
              <a:rPr lang="hu-HU" dirty="0" err="1" smtClean="0"/>
              <a:t>küsst</a:t>
            </a:r>
            <a:r>
              <a:rPr lang="hu-HU" dirty="0" smtClean="0"/>
              <a:t> (</a:t>
            </a:r>
            <a:r>
              <a:rPr lang="hu-HU" dirty="0" err="1" smtClean="0"/>
              <a:t>still</a:t>
            </a:r>
            <a:r>
              <a:rPr lang="hu-HU" dirty="0" smtClean="0"/>
              <a:t> – </a:t>
            </a:r>
            <a:r>
              <a:rPr lang="hu-HU" dirty="0" err="1" smtClean="0"/>
              <a:t>also</a:t>
            </a:r>
            <a:r>
              <a:rPr lang="hu-HU" dirty="0" smtClean="0"/>
              <a:t> </a:t>
            </a:r>
            <a:r>
              <a:rPr lang="hu-HU" dirty="0" err="1" smtClean="0"/>
              <a:t>keine</a:t>
            </a:r>
            <a:r>
              <a:rPr lang="hu-HU" dirty="0" smtClean="0"/>
              <a:t> </a:t>
            </a:r>
            <a:r>
              <a:rPr lang="hu-HU" dirty="0" err="1" smtClean="0"/>
              <a:t>wilde</a:t>
            </a:r>
            <a:r>
              <a:rPr lang="hu-HU" dirty="0" smtClean="0"/>
              <a:t> </a:t>
            </a:r>
            <a:r>
              <a:rPr lang="hu-HU" dirty="0" err="1" smtClean="0"/>
              <a:t>Erotik</a:t>
            </a:r>
            <a:r>
              <a:rPr lang="hu-HU" dirty="0" smtClean="0"/>
              <a:t>!) </a:t>
            </a:r>
            <a:r>
              <a:rPr lang="hu-HU" dirty="0" err="1" smtClean="0">
                <a:solidFill>
                  <a:srgbClr val="C00000"/>
                </a:solidFill>
              </a:rPr>
              <a:t>Erde</a:t>
            </a:r>
            <a:r>
              <a:rPr lang="hu-HU" dirty="0" smtClean="0"/>
              <a:t> (</a:t>
            </a:r>
            <a:r>
              <a:rPr lang="hu-HU" dirty="0" err="1" smtClean="0"/>
              <a:t>Erde</a:t>
            </a:r>
            <a:r>
              <a:rPr lang="hu-HU" dirty="0" smtClean="0"/>
              <a:t> </a:t>
            </a:r>
            <a:r>
              <a:rPr lang="hu-HU" dirty="0" err="1" smtClean="0"/>
              <a:t>träumt</a:t>
            </a:r>
            <a:r>
              <a:rPr lang="hu-HU" dirty="0" smtClean="0"/>
              <a:t> </a:t>
            </a:r>
            <a:r>
              <a:rPr lang="hu-HU" dirty="0" err="1" smtClean="0"/>
              <a:t>vom</a:t>
            </a:r>
            <a:r>
              <a:rPr lang="hu-HU" dirty="0" smtClean="0"/>
              <a:t> </a:t>
            </a:r>
            <a:r>
              <a:rPr lang="hu-HU" dirty="0" err="1" smtClean="0"/>
              <a:t>Himmel</a:t>
            </a:r>
            <a:r>
              <a:rPr lang="hu-HU" dirty="0" smtClean="0"/>
              <a:t>)</a:t>
            </a:r>
          </a:p>
          <a:p>
            <a:pPr marL="0" indent="0">
              <a:buNone/>
            </a:pPr>
            <a:endParaRPr lang="hu-HU" i="1" dirty="0" smtClean="0"/>
          </a:p>
          <a:p>
            <a:pPr marL="0" indent="0">
              <a:buNone/>
            </a:pPr>
            <a:r>
              <a:rPr lang="hu-HU" i="1" dirty="0" smtClean="0"/>
              <a:t>II. </a:t>
            </a:r>
            <a:r>
              <a:rPr lang="hu-HU" i="1" dirty="0" err="1" smtClean="0"/>
              <a:t>Strophe</a:t>
            </a:r>
            <a:r>
              <a:rPr lang="hu-HU" dirty="0" smtClean="0"/>
              <a:t>: </a:t>
            </a:r>
            <a:r>
              <a:rPr lang="hu-HU" dirty="0" err="1" smtClean="0"/>
              <a:t>horizontal</a:t>
            </a:r>
            <a:r>
              <a:rPr lang="hu-HU" dirty="0" smtClean="0"/>
              <a:t>: </a:t>
            </a:r>
            <a:r>
              <a:rPr lang="hu-HU" dirty="0" err="1" smtClean="0"/>
              <a:t>Erde</a:t>
            </a:r>
            <a:r>
              <a:rPr lang="hu-HU" dirty="0" smtClean="0"/>
              <a:t>: </a:t>
            </a:r>
            <a:r>
              <a:rPr lang="hu-HU" dirty="0" err="1" smtClean="0"/>
              <a:t>Felder</a:t>
            </a:r>
            <a:r>
              <a:rPr lang="hu-HU" dirty="0" smtClean="0"/>
              <a:t>, </a:t>
            </a:r>
            <a:r>
              <a:rPr lang="hu-HU" dirty="0" err="1" smtClean="0"/>
              <a:t>Ähre</a:t>
            </a:r>
            <a:r>
              <a:rPr lang="hu-HU" dirty="0" smtClean="0"/>
              <a:t>, </a:t>
            </a:r>
            <a:r>
              <a:rPr lang="hu-HU" dirty="0" err="1" smtClean="0"/>
              <a:t>Wälder</a:t>
            </a:r>
            <a:r>
              <a:rPr lang="hu-HU" dirty="0" smtClean="0"/>
              <a:t>, </a:t>
            </a:r>
            <a:r>
              <a:rPr lang="hu-HU" dirty="0" err="1" smtClean="0"/>
              <a:t>Nacht</a:t>
            </a:r>
            <a:r>
              <a:rPr lang="hu-HU" dirty="0" smtClean="0"/>
              <a:t>.</a:t>
            </a:r>
          </a:p>
          <a:p>
            <a:pPr marL="0" indent="0">
              <a:buNone/>
            </a:pPr>
            <a:endParaRPr lang="hu-HU" i="1" dirty="0" smtClean="0"/>
          </a:p>
          <a:p>
            <a:pPr marL="0" indent="0">
              <a:buNone/>
            </a:pPr>
            <a:r>
              <a:rPr lang="hu-HU" i="1" dirty="0" smtClean="0"/>
              <a:t>III. </a:t>
            </a:r>
            <a:r>
              <a:rPr lang="hu-HU" i="1" dirty="0" err="1" smtClean="0"/>
              <a:t>Strophe</a:t>
            </a:r>
            <a:r>
              <a:rPr lang="hu-HU" dirty="0" smtClean="0"/>
              <a:t>: </a:t>
            </a:r>
            <a:r>
              <a:rPr lang="hu-HU" dirty="0" err="1" smtClean="0"/>
              <a:t>vertikal</a:t>
            </a:r>
            <a:r>
              <a:rPr lang="hu-HU" dirty="0" smtClean="0"/>
              <a:t> von </a:t>
            </a:r>
            <a:r>
              <a:rPr lang="hu-HU" dirty="0" err="1" smtClean="0"/>
              <a:t>Unten</a:t>
            </a:r>
            <a:r>
              <a:rPr lang="hu-HU" dirty="0" smtClean="0"/>
              <a:t>/Innen (</a:t>
            </a:r>
            <a:r>
              <a:rPr lang="hu-HU" dirty="0" err="1" smtClean="0"/>
              <a:t>Seele</a:t>
            </a:r>
            <a:r>
              <a:rPr lang="hu-HU" dirty="0" smtClean="0"/>
              <a:t> </a:t>
            </a:r>
            <a:r>
              <a:rPr lang="hu-HU" dirty="0" err="1" smtClean="0"/>
              <a:t>nach</a:t>
            </a:r>
            <a:r>
              <a:rPr lang="hu-HU" dirty="0" smtClean="0"/>
              <a:t> </a:t>
            </a:r>
            <a:r>
              <a:rPr lang="hu-HU" dirty="0" err="1" smtClean="0"/>
              <a:t>Oben</a:t>
            </a:r>
            <a:r>
              <a:rPr lang="hu-HU" dirty="0" smtClean="0"/>
              <a:t>) </a:t>
            </a:r>
            <a:r>
              <a:rPr lang="hu-HU" dirty="0" err="1" smtClean="0"/>
              <a:t>Himmel</a:t>
            </a:r>
            <a:r>
              <a:rPr lang="hu-HU" dirty="0" smtClean="0"/>
              <a:t> = </a:t>
            </a:r>
            <a:r>
              <a:rPr lang="hu-HU" dirty="0" err="1" smtClean="0"/>
              <a:t>Hause</a:t>
            </a:r>
            <a:r>
              <a:rPr lang="hu-HU" dirty="0" smtClean="0"/>
              <a:t> (</a:t>
            </a:r>
            <a:r>
              <a:rPr lang="hu-HU" dirty="0" err="1" smtClean="0"/>
              <a:t>höhere</a:t>
            </a:r>
            <a:r>
              <a:rPr lang="hu-HU" dirty="0" smtClean="0"/>
              <a:t> </a:t>
            </a:r>
            <a:r>
              <a:rPr lang="hu-HU" dirty="0" err="1" smtClean="0"/>
              <a:t>Heimat</a:t>
            </a:r>
            <a:r>
              <a:rPr lang="hu-HU" dirty="0" smtClean="0"/>
              <a:t>)</a:t>
            </a:r>
          </a:p>
          <a:p>
            <a:pPr marL="0" indent="0">
              <a:buNone/>
            </a:pPr>
            <a:endParaRPr lang="hu-HU" dirty="0" smtClean="0"/>
          </a:p>
          <a:p>
            <a:pPr marL="0" indent="0">
              <a:buNone/>
            </a:pPr>
            <a:r>
              <a:rPr lang="hu-HU" dirty="0" smtClean="0"/>
              <a:t>I.-II. </a:t>
            </a:r>
            <a:r>
              <a:rPr lang="hu-HU" dirty="0" err="1" smtClean="0"/>
              <a:t>Strophen</a:t>
            </a:r>
            <a:r>
              <a:rPr lang="hu-HU" dirty="0" smtClean="0"/>
              <a:t>: „</a:t>
            </a:r>
            <a:r>
              <a:rPr lang="hu-HU" dirty="0" err="1" smtClean="0"/>
              <a:t>äußere</a:t>
            </a:r>
            <a:r>
              <a:rPr lang="hu-HU" dirty="0" smtClean="0"/>
              <a:t> </a:t>
            </a:r>
            <a:r>
              <a:rPr lang="hu-HU" dirty="0" err="1" smtClean="0"/>
              <a:t>Natur</a:t>
            </a:r>
            <a:r>
              <a:rPr lang="hu-HU" dirty="0" smtClean="0"/>
              <a:t>” (</a:t>
            </a:r>
            <a:r>
              <a:rPr lang="hu-HU" dirty="0" err="1" smtClean="0"/>
              <a:t>still</a:t>
            </a:r>
            <a:r>
              <a:rPr lang="hu-HU" dirty="0" smtClean="0"/>
              <a:t>, </a:t>
            </a:r>
            <a:r>
              <a:rPr lang="hu-HU" dirty="0" err="1" smtClean="0"/>
              <a:t>sacht</a:t>
            </a:r>
            <a:r>
              <a:rPr lang="hu-HU" dirty="0" smtClean="0"/>
              <a:t>, </a:t>
            </a:r>
            <a:r>
              <a:rPr lang="hu-HU" dirty="0" err="1" smtClean="0"/>
              <a:t>leise</a:t>
            </a:r>
            <a:r>
              <a:rPr lang="hu-HU" dirty="0" smtClean="0"/>
              <a:t>)</a:t>
            </a:r>
          </a:p>
          <a:p>
            <a:pPr marL="0" indent="0">
              <a:buNone/>
            </a:pPr>
            <a:r>
              <a:rPr lang="hu-HU" dirty="0" smtClean="0"/>
              <a:t>III. </a:t>
            </a:r>
            <a:r>
              <a:rPr lang="hu-HU" dirty="0" err="1" smtClean="0"/>
              <a:t>Stophe</a:t>
            </a:r>
            <a:r>
              <a:rPr lang="hu-HU" dirty="0" smtClean="0"/>
              <a:t>: „</a:t>
            </a:r>
            <a:r>
              <a:rPr lang="hu-HU" dirty="0" err="1" smtClean="0"/>
              <a:t>innere</a:t>
            </a:r>
            <a:r>
              <a:rPr lang="hu-HU" dirty="0" smtClean="0"/>
              <a:t> </a:t>
            </a:r>
            <a:r>
              <a:rPr lang="hu-HU" dirty="0" err="1" smtClean="0"/>
              <a:t>Natur</a:t>
            </a:r>
            <a:r>
              <a:rPr lang="hu-HU" dirty="0" smtClean="0"/>
              <a:t>” – </a:t>
            </a:r>
            <a:r>
              <a:rPr lang="hu-HU" dirty="0" err="1" smtClean="0"/>
              <a:t>Seele</a:t>
            </a:r>
            <a:r>
              <a:rPr lang="hu-HU" dirty="0" smtClean="0"/>
              <a:t> des </a:t>
            </a:r>
            <a:r>
              <a:rPr lang="hu-HU" dirty="0" err="1" smtClean="0"/>
              <a:t>lyrischen</a:t>
            </a:r>
            <a:r>
              <a:rPr lang="hu-HU" dirty="0" smtClean="0"/>
              <a:t> </a:t>
            </a:r>
            <a:r>
              <a:rPr lang="hu-HU" dirty="0" err="1" smtClean="0"/>
              <a:t>Ich</a:t>
            </a: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432614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a:xfrm>
            <a:off x="803694" y="1486559"/>
            <a:ext cx="10515600" cy="1325563"/>
          </a:xfrm>
        </p:spPr>
        <p:txBody>
          <a:bodyPr/>
          <a:lstStyle/>
          <a:p>
            <a:pPr algn="ctr"/>
            <a:r>
              <a:rPr lang="hu-HU" b="1" dirty="0" err="1" smtClean="0"/>
              <a:t>Romantik</a:t>
            </a:r>
            <a:r>
              <a:rPr lang="hu-HU" b="1" dirty="0" smtClean="0"/>
              <a:t> in der </a:t>
            </a:r>
            <a:r>
              <a:rPr lang="hu-HU" b="1" dirty="0" err="1" smtClean="0"/>
              <a:t>Malerei</a:t>
            </a:r>
            <a:endParaRPr lang="hu-HU" b="1" dirty="0"/>
          </a:p>
        </p:txBody>
      </p:sp>
      <p:sp>
        <p:nvSpPr>
          <p:cNvPr id="9" name="Tartalom helye 8"/>
          <p:cNvSpPr>
            <a:spLocks noGrp="1"/>
          </p:cNvSpPr>
          <p:nvPr>
            <p:ph idx="1"/>
          </p:nvPr>
        </p:nvSpPr>
        <p:spPr>
          <a:xfrm>
            <a:off x="803694" y="3502027"/>
            <a:ext cx="10515600" cy="3796370"/>
          </a:xfrm>
        </p:spPr>
        <p:txBody>
          <a:bodyPr/>
          <a:lstStyle/>
          <a:p>
            <a:pPr algn="ctr"/>
            <a:r>
              <a:rPr lang="hu-HU" dirty="0" smtClean="0"/>
              <a:t>Philipp Otto </a:t>
            </a:r>
            <a:r>
              <a:rPr lang="hu-HU" dirty="0" err="1" smtClean="0"/>
              <a:t>Runge</a:t>
            </a:r>
            <a:r>
              <a:rPr lang="hu-HU" dirty="0" smtClean="0"/>
              <a:t> (1777-1810)</a:t>
            </a:r>
          </a:p>
          <a:p>
            <a:pPr algn="ctr"/>
            <a:r>
              <a:rPr lang="hu-HU" b="1" dirty="0" err="1" smtClean="0"/>
              <a:t>Caspar</a:t>
            </a:r>
            <a:r>
              <a:rPr lang="hu-HU" b="1" dirty="0" smtClean="0"/>
              <a:t> David Friedrich </a:t>
            </a:r>
            <a:r>
              <a:rPr lang="hu-HU" dirty="0" smtClean="0"/>
              <a:t>(1774-1840)</a:t>
            </a:r>
          </a:p>
          <a:p>
            <a:pPr algn="ctr"/>
            <a:r>
              <a:rPr lang="hu-HU" dirty="0" smtClean="0"/>
              <a:t>Carl Gustav </a:t>
            </a:r>
            <a:r>
              <a:rPr lang="hu-HU" dirty="0" err="1" smtClean="0"/>
              <a:t>Carus</a:t>
            </a:r>
            <a:r>
              <a:rPr lang="hu-HU" dirty="0" smtClean="0"/>
              <a:t> (1789-1869)</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18074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39788" y="696803"/>
            <a:ext cx="3932237" cy="2727434"/>
          </a:xfrm>
        </p:spPr>
        <p:txBody>
          <a:bodyPr>
            <a:normAutofit/>
          </a:bodyPr>
          <a:lstStyle/>
          <a:p>
            <a:pPr algn="ctr"/>
            <a:r>
              <a:rPr lang="hu-HU" b="1" dirty="0" smtClean="0"/>
              <a:t>Philipp Otto </a:t>
            </a:r>
            <a:r>
              <a:rPr lang="hu-HU" b="1" dirty="0" err="1" smtClean="0"/>
              <a:t>Runge</a:t>
            </a:r>
            <a:r>
              <a:rPr lang="hu-HU" b="1" dirty="0" smtClean="0"/>
              <a:t/>
            </a:r>
            <a:br>
              <a:rPr lang="hu-HU" b="1" dirty="0" smtClean="0"/>
            </a:br>
            <a:r>
              <a:rPr lang="hu-HU" b="1" dirty="0" smtClean="0"/>
              <a:t/>
            </a:r>
            <a:br>
              <a:rPr lang="hu-HU" b="1" dirty="0" smtClean="0"/>
            </a:br>
            <a:r>
              <a:rPr lang="hu-HU" sz="2800" b="1" i="1" dirty="0" smtClean="0"/>
              <a:t>Petrus </a:t>
            </a:r>
            <a:r>
              <a:rPr lang="hu-HU" sz="2800" b="1" i="1" dirty="0" err="1" smtClean="0"/>
              <a:t>auf</a:t>
            </a:r>
            <a:r>
              <a:rPr lang="hu-HU" sz="2800" b="1" i="1" dirty="0" smtClean="0"/>
              <a:t> </a:t>
            </a:r>
            <a:r>
              <a:rPr lang="hu-HU" sz="2800" b="1" i="1" dirty="0" err="1" smtClean="0"/>
              <a:t>dem</a:t>
            </a:r>
            <a:r>
              <a:rPr lang="hu-HU" sz="2800" b="1" i="1" dirty="0" smtClean="0"/>
              <a:t> </a:t>
            </a:r>
            <a:r>
              <a:rPr lang="hu-HU" sz="2800" b="1" i="1" dirty="0" err="1" smtClean="0"/>
              <a:t>Meer</a:t>
            </a:r>
            <a:r>
              <a:rPr lang="hu-HU" sz="2800" b="1" i="1" dirty="0" smtClean="0"/>
              <a:t/>
            </a:r>
            <a:br>
              <a:rPr lang="hu-HU" sz="2800" b="1" i="1" dirty="0" smtClean="0"/>
            </a:br>
            <a:r>
              <a:rPr lang="hu-HU" sz="2800" dirty="0" smtClean="0"/>
              <a:t>(1806/1807)</a:t>
            </a:r>
            <a:endParaRPr lang="hu-HU" sz="2800" i="1" dirty="0"/>
          </a:p>
        </p:txBody>
      </p:sp>
      <p:pic>
        <p:nvPicPr>
          <p:cNvPr id="7" name="Tartalom hely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8038" y="1695450"/>
            <a:ext cx="4762500" cy="3457575"/>
          </a:xfrm>
        </p:spPr>
      </p:pic>
      <p:sp>
        <p:nvSpPr>
          <p:cNvPr id="6" name="Szöveg helye 5"/>
          <p:cNvSpPr>
            <a:spLocks noGrp="1"/>
          </p:cNvSpPr>
          <p:nvPr>
            <p:ph type="body" sz="half" idx="2"/>
          </p:nvPr>
        </p:nvSpPr>
        <p:spPr>
          <a:xfrm>
            <a:off x="839788" y="3657600"/>
            <a:ext cx="3932237" cy="2211388"/>
          </a:xfrm>
        </p:spPr>
        <p:txBody>
          <a:bodyPr/>
          <a:lstStyle/>
          <a:p>
            <a:r>
              <a:rPr lang="de-DE" sz="2400" dirty="0" smtClean="0"/>
              <a:t>Jesus </a:t>
            </a:r>
            <a:r>
              <a:rPr lang="de-DE" sz="2400" dirty="0"/>
              <a:t>und der sinkende Petrus auf dem </a:t>
            </a:r>
            <a:r>
              <a:rPr lang="de-DE" sz="2400" dirty="0" smtClean="0"/>
              <a:t>See </a:t>
            </a:r>
            <a:r>
              <a:rPr lang="hu-HU" sz="2400" dirty="0" smtClean="0"/>
              <a:t>(</a:t>
            </a:r>
            <a:r>
              <a:rPr lang="de-DE" dirty="0" smtClean="0"/>
              <a:t>Matthäus 14,25–31</a:t>
            </a:r>
            <a:r>
              <a:rPr lang="hu-HU" dirty="0" smtClean="0"/>
              <a:t>)</a:t>
            </a:r>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91856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43305" y="1035170"/>
            <a:ext cx="3932237" cy="2096814"/>
          </a:xfrm>
        </p:spPr>
        <p:txBody>
          <a:bodyPr>
            <a:normAutofit/>
          </a:bodyPr>
          <a:lstStyle/>
          <a:p>
            <a:pPr algn="ctr"/>
            <a:r>
              <a:rPr lang="hu-HU" b="1" dirty="0" err="1" smtClean="0"/>
              <a:t>Caspar</a:t>
            </a:r>
            <a:r>
              <a:rPr lang="hu-HU" b="1" dirty="0" smtClean="0"/>
              <a:t> David Friedrich:</a:t>
            </a:r>
            <a:br>
              <a:rPr lang="hu-HU" b="1" dirty="0" smtClean="0"/>
            </a:br>
            <a:r>
              <a:rPr lang="hu-HU" sz="2800" b="1" i="1" dirty="0" smtClean="0"/>
              <a:t>Der </a:t>
            </a:r>
            <a:r>
              <a:rPr lang="hu-HU" sz="2800" b="1" i="1" dirty="0" err="1" smtClean="0"/>
              <a:t>Mönch</a:t>
            </a:r>
            <a:r>
              <a:rPr lang="hu-HU" sz="2800" b="1" i="1" dirty="0" smtClean="0"/>
              <a:t> am </a:t>
            </a:r>
            <a:r>
              <a:rPr lang="hu-HU" sz="2800" b="1" i="1" dirty="0" err="1" smtClean="0"/>
              <a:t>Meer</a:t>
            </a:r>
            <a:r>
              <a:rPr lang="hu-HU" sz="2800" b="1" i="1" dirty="0" smtClean="0"/>
              <a:t> </a:t>
            </a:r>
            <a:r>
              <a:rPr lang="hu-HU" sz="2800" dirty="0" smtClean="0"/>
              <a:t>(1810)</a:t>
            </a:r>
            <a:endParaRPr lang="hu-HU" sz="2800" dirty="0"/>
          </a:p>
        </p:txBody>
      </p:sp>
      <p:pic>
        <p:nvPicPr>
          <p:cNvPr id="5" name="Kép hely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731" r="9731"/>
          <a:stretch>
            <a:fillRect/>
          </a:stretch>
        </p:blipFill>
        <p:spPr>
          <a:xfrm>
            <a:off x="5286705" y="1565395"/>
            <a:ext cx="6172200" cy="4873625"/>
          </a:xfrm>
        </p:spPr>
      </p:pic>
      <p:sp>
        <p:nvSpPr>
          <p:cNvPr id="4" name="Szöveg helye 3"/>
          <p:cNvSpPr>
            <a:spLocks noGrp="1"/>
          </p:cNvSpPr>
          <p:nvPr>
            <p:ph type="body" sz="half" idx="2"/>
          </p:nvPr>
        </p:nvSpPr>
        <p:spPr>
          <a:xfrm>
            <a:off x="943305" y="3384232"/>
            <a:ext cx="3932237" cy="3062726"/>
          </a:xfrm>
        </p:spPr>
        <p:txBody>
          <a:bodyPr/>
          <a:lstStyle/>
          <a:p>
            <a:r>
              <a:rPr lang="hu-HU" sz="2000" dirty="0" smtClean="0"/>
              <a:t>Der </a:t>
            </a:r>
            <a:r>
              <a:rPr lang="hu-HU" sz="2000" dirty="0" err="1" smtClean="0"/>
              <a:t>Mensch</a:t>
            </a:r>
            <a:r>
              <a:rPr lang="hu-HU" sz="2000" dirty="0" smtClean="0"/>
              <a:t> (</a:t>
            </a:r>
            <a:r>
              <a:rPr lang="hu-HU" sz="2000" dirty="0" err="1" smtClean="0"/>
              <a:t>Mönch</a:t>
            </a:r>
            <a:r>
              <a:rPr lang="hu-HU" sz="2000" dirty="0" smtClean="0"/>
              <a:t> – </a:t>
            </a:r>
            <a:r>
              <a:rPr lang="hu-HU" sz="2000" dirty="0" err="1" smtClean="0"/>
              <a:t>Wanderer</a:t>
            </a:r>
            <a:r>
              <a:rPr lang="hu-HU" sz="2000" dirty="0" smtClean="0"/>
              <a:t>) an der </a:t>
            </a:r>
            <a:r>
              <a:rPr lang="hu-HU" sz="2000" dirty="0" err="1" smtClean="0"/>
              <a:t>Küste</a:t>
            </a:r>
            <a:r>
              <a:rPr lang="hu-HU" sz="2000" dirty="0" smtClean="0"/>
              <a:t> (</a:t>
            </a:r>
            <a:r>
              <a:rPr lang="hu-HU" sz="2000" dirty="0" err="1" smtClean="0"/>
              <a:t>Erde</a:t>
            </a:r>
            <a:r>
              <a:rPr lang="hu-HU" sz="2000" dirty="0" smtClean="0"/>
              <a:t>), an der </a:t>
            </a:r>
            <a:r>
              <a:rPr lang="hu-HU" sz="2000" dirty="0" err="1" smtClean="0"/>
              <a:t>Schwelle</a:t>
            </a:r>
            <a:r>
              <a:rPr lang="hu-HU" sz="2000" dirty="0" smtClean="0"/>
              <a:t> des – </a:t>
            </a:r>
            <a:r>
              <a:rPr lang="hu-HU" sz="2000" dirty="0" err="1" smtClean="0"/>
              <a:t>unendlichen</a:t>
            </a:r>
            <a:r>
              <a:rPr lang="hu-HU" sz="2000" dirty="0" smtClean="0"/>
              <a:t> – </a:t>
            </a:r>
            <a:r>
              <a:rPr lang="hu-HU" sz="2000" dirty="0" err="1" smtClean="0"/>
              <a:t>Meeres</a:t>
            </a:r>
            <a:r>
              <a:rPr lang="hu-HU" sz="2000" dirty="0" smtClean="0"/>
              <a:t>, </a:t>
            </a:r>
            <a:r>
              <a:rPr lang="hu-HU" sz="2000" dirty="0" err="1" smtClean="0"/>
              <a:t>das</a:t>
            </a:r>
            <a:r>
              <a:rPr lang="hu-HU" sz="2000" dirty="0" smtClean="0"/>
              <a:t> mit </a:t>
            </a:r>
            <a:r>
              <a:rPr lang="hu-HU" sz="2000" dirty="0" err="1" smtClean="0"/>
              <a:t>dem</a:t>
            </a:r>
            <a:r>
              <a:rPr lang="hu-HU" sz="2000" dirty="0" smtClean="0"/>
              <a:t> </a:t>
            </a:r>
            <a:r>
              <a:rPr lang="hu-HU" sz="2000" dirty="0" err="1" smtClean="0"/>
              <a:t>Himmel</a:t>
            </a:r>
            <a:r>
              <a:rPr lang="hu-HU" sz="2000" dirty="0" smtClean="0"/>
              <a:t> </a:t>
            </a:r>
            <a:r>
              <a:rPr lang="hu-HU" sz="2000" dirty="0" err="1" smtClean="0"/>
              <a:t>verschmolzen</a:t>
            </a:r>
            <a:r>
              <a:rPr lang="hu-HU" sz="2000" dirty="0" smtClean="0"/>
              <a:t> </a:t>
            </a:r>
            <a:r>
              <a:rPr lang="hu-HU" sz="2000" dirty="0" err="1" smtClean="0"/>
              <a:t>ist</a:t>
            </a:r>
            <a:r>
              <a:rPr lang="hu-HU" sz="2000" dirty="0" smtClean="0"/>
              <a:t>.</a:t>
            </a:r>
          </a:p>
          <a:p>
            <a:pPr marL="285750" indent="-285750" algn="ctr">
              <a:buFont typeface="Arial" panose="020B0604020202020204" pitchFamily="34" charset="0"/>
              <a:buChar char="•"/>
            </a:pPr>
            <a:r>
              <a:rPr lang="hu-HU" sz="2000" dirty="0" err="1" smtClean="0"/>
              <a:t>Ausgeliefertsein</a:t>
            </a:r>
            <a:endParaRPr lang="hu-HU" sz="2000" dirty="0" smtClean="0"/>
          </a:p>
          <a:p>
            <a:pPr marL="285750" indent="-285750" algn="ctr">
              <a:buFont typeface="Arial" panose="020B0604020202020204" pitchFamily="34" charset="0"/>
              <a:buChar char="•"/>
            </a:pPr>
            <a:r>
              <a:rPr lang="hu-HU" sz="2000" dirty="0" err="1" smtClean="0"/>
              <a:t>Endliches</a:t>
            </a:r>
            <a:r>
              <a:rPr lang="hu-HU" sz="2000" dirty="0" smtClean="0"/>
              <a:t> – </a:t>
            </a:r>
            <a:r>
              <a:rPr lang="hu-HU" sz="2000" dirty="0" err="1" smtClean="0"/>
              <a:t>Unendliches</a:t>
            </a:r>
            <a:endParaRPr lang="hu-HU" sz="2000" dirty="0" smtClean="0"/>
          </a:p>
          <a:p>
            <a:pPr marL="285750" indent="-285750" algn="ctr">
              <a:buFont typeface="Arial" panose="020B0604020202020204" pitchFamily="34" charset="0"/>
              <a:buChar char="•"/>
            </a:pPr>
            <a:r>
              <a:rPr lang="hu-HU" sz="2000" dirty="0" err="1" smtClean="0"/>
              <a:t>Fernweh</a:t>
            </a:r>
            <a:r>
              <a:rPr lang="hu-HU" sz="2000" dirty="0" smtClean="0"/>
              <a:t>/</a:t>
            </a:r>
            <a:r>
              <a:rPr lang="hu-HU" sz="2000" dirty="0" err="1" smtClean="0"/>
              <a:t>Heimweh</a:t>
            </a:r>
            <a:endParaRPr lang="hu-HU" sz="2000" dirty="0" smtClean="0"/>
          </a:p>
          <a:p>
            <a:pPr marL="285750" indent="-285750" algn="ctr">
              <a:buFont typeface="Arial" panose="020B0604020202020204" pitchFamily="34" charset="0"/>
              <a:buChar char="•"/>
            </a:pPr>
            <a:r>
              <a:rPr lang="hu-HU" sz="2000" dirty="0" err="1" smtClean="0"/>
              <a:t>Stille</a:t>
            </a:r>
            <a:r>
              <a:rPr lang="hu-HU" sz="2000" dirty="0" smtClean="0"/>
              <a:t> </a:t>
            </a:r>
            <a:r>
              <a:rPr lang="hu-HU" sz="2000" dirty="0" err="1" smtClean="0"/>
              <a:t>Melancholie</a:t>
            </a:r>
            <a:endParaRPr lang="hu-HU" sz="2000" dirty="0" smtClean="0"/>
          </a:p>
          <a:p>
            <a:endParaRPr lang="hu-HU"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69797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13908" y="1040524"/>
            <a:ext cx="3932237" cy="1907628"/>
          </a:xfrm>
        </p:spPr>
        <p:txBody>
          <a:bodyPr>
            <a:normAutofit/>
          </a:bodyPr>
          <a:lstStyle/>
          <a:p>
            <a:pPr algn="ctr"/>
            <a:r>
              <a:rPr lang="hu-HU" b="1" dirty="0" err="1" smtClean="0"/>
              <a:t>Caspar</a:t>
            </a:r>
            <a:r>
              <a:rPr lang="hu-HU" b="1" dirty="0" smtClean="0"/>
              <a:t> David Friedrich: </a:t>
            </a:r>
            <a:r>
              <a:rPr lang="hu-HU" sz="2800" b="1" i="1" dirty="0" smtClean="0"/>
              <a:t>Der </a:t>
            </a:r>
            <a:r>
              <a:rPr lang="hu-HU" sz="2800" b="1" i="1" dirty="0" err="1" smtClean="0"/>
              <a:t>Wanderer</a:t>
            </a:r>
            <a:r>
              <a:rPr lang="hu-HU" sz="2800" b="1" i="1" dirty="0" smtClean="0"/>
              <a:t> </a:t>
            </a:r>
            <a:r>
              <a:rPr lang="hu-HU" sz="2800" b="1" i="1" dirty="0" err="1" smtClean="0"/>
              <a:t>über</a:t>
            </a:r>
            <a:r>
              <a:rPr lang="hu-HU" sz="2800" b="1" i="1" dirty="0" smtClean="0"/>
              <a:t> </a:t>
            </a:r>
            <a:r>
              <a:rPr lang="hu-HU" sz="2800" b="1" i="1" dirty="0" err="1" smtClean="0"/>
              <a:t>dem</a:t>
            </a:r>
            <a:r>
              <a:rPr lang="hu-HU" sz="2800" b="1" i="1" dirty="0" smtClean="0"/>
              <a:t> </a:t>
            </a:r>
            <a:r>
              <a:rPr lang="hu-HU" sz="2800" b="1" i="1" dirty="0" err="1" smtClean="0"/>
              <a:t>Nebelmeer</a:t>
            </a:r>
            <a:r>
              <a:rPr lang="hu-HU" sz="2800" b="1" i="1" dirty="0"/>
              <a:t/>
            </a:r>
            <a:br>
              <a:rPr lang="hu-HU" sz="2800" b="1" i="1" dirty="0"/>
            </a:br>
            <a:r>
              <a:rPr lang="hu-HU" sz="2800" dirty="0" smtClean="0"/>
              <a:t>(</a:t>
            </a:r>
            <a:r>
              <a:rPr lang="hu-HU" sz="2800" dirty="0" err="1" smtClean="0"/>
              <a:t>wohl</a:t>
            </a:r>
            <a:r>
              <a:rPr lang="hu-HU" sz="2800" dirty="0" smtClean="0"/>
              <a:t> 1817)</a:t>
            </a:r>
            <a:endParaRPr lang="hu-HU" sz="2800" dirty="0"/>
          </a:p>
        </p:txBody>
      </p:sp>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t="18944" b="18944"/>
          <a:stretch>
            <a:fillRect/>
          </a:stretch>
        </p:blipFill>
        <p:spPr>
          <a:xfrm>
            <a:off x="5157308" y="1570749"/>
            <a:ext cx="6172200" cy="4873625"/>
          </a:xfrm>
        </p:spPr>
      </p:pic>
      <p:sp>
        <p:nvSpPr>
          <p:cNvPr id="6" name="Szöveg helye 5"/>
          <p:cNvSpPr>
            <a:spLocks noGrp="1"/>
          </p:cNvSpPr>
          <p:nvPr>
            <p:ph type="body" sz="half" idx="2"/>
          </p:nvPr>
        </p:nvSpPr>
        <p:spPr>
          <a:xfrm>
            <a:off x="813908" y="3326524"/>
            <a:ext cx="3932237" cy="3531476"/>
          </a:xfrm>
        </p:spPr>
        <p:txBody>
          <a:bodyPr/>
          <a:lstStyle/>
          <a:p>
            <a:pPr marL="285750" indent="-285750">
              <a:buFont typeface="Arial" panose="020B0604020202020204" pitchFamily="34" charset="0"/>
              <a:buChar char="•"/>
            </a:pPr>
            <a:r>
              <a:rPr lang="hu-HU" dirty="0" err="1" smtClean="0"/>
              <a:t>Natur</a:t>
            </a:r>
            <a:r>
              <a:rPr lang="hu-HU" dirty="0" smtClean="0"/>
              <a:t> – </a:t>
            </a:r>
            <a:r>
              <a:rPr lang="hu-HU" dirty="0" err="1" smtClean="0"/>
              <a:t>Mensch</a:t>
            </a:r>
            <a:r>
              <a:rPr lang="hu-HU" dirty="0" smtClean="0"/>
              <a:t> (</a:t>
            </a:r>
            <a:r>
              <a:rPr lang="hu-HU" dirty="0" err="1" smtClean="0"/>
              <a:t>Wanderer</a:t>
            </a:r>
            <a:r>
              <a:rPr lang="hu-HU" dirty="0" smtClean="0"/>
              <a:t>!) – </a:t>
            </a:r>
            <a:r>
              <a:rPr lang="hu-HU" dirty="0" err="1" smtClean="0"/>
              <a:t>Fernweh</a:t>
            </a:r>
            <a:r>
              <a:rPr lang="hu-HU" dirty="0" smtClean="0"/>
              <a:t>, </a:t>
            </a:r>
            <a:r>
              <a:rPr lang="hu-HU" dirty="0" err="1" smtClean="0"/>
              <a:t>Heimweh</a:t>
            </a:r>
            <a:endParaRPr lang="hu-HU" dirty="0"/>
          </a:p>
          <a:p>
            <a:pPr marL="285750" indent="-285750">
              <a:buFont typeface="Arial" panose="020B0604020202020204" pitchFamily="34" charset="0"/>
              <a:buChar char="•"/>
            </a:pPr>
            <a:r>
              <a:rPr lang="hu-HU" dirty="0" err="1" smtClean="0"/>
              <a:t>Wind</a:t>
            </a:r>
            <a:r>
              <a:rPr lang="hu-HU" dirty="0" smtClean="0"/>
              <a:t>, </a:t>
            </a:r>
            <a:r>
              <a:rPr lang="hu-HU" dirty="0" err="1" smtClean="0"/>
              <a:t>zerklüfteter</a:t>
            </a:r>
            <a:r>
              <a:rPr lang="hu-HU" dirty="0" smtClean="0"/>
              <a:t> </a:t>
            </a:r>
            <a:r>
              <a:rPr lang="hu-HU" dirty="0" err="1" smtClean="0"/>
              <a:t>Untergrund</a:t>
            </a:r>
            <a:r>
              <a:rPr lang="hu-HU" dirty="0" smtClean="0"/>
              <a:t>, </a:t>
            </a:r>
            <a:r>
              <a:rPr lang="hu-HU" dirty="0" err="1" smtClean="0"/>
              <a:t>vom</a:t>
            </a:r>
            <a:r>
              <a:rPr lang="hu-HU" dirty="0" smtClean="0"/>
              <a:t> </a:t>
            </a:r>
            <a:r>
              <a:rPr lang="hu-HU" dirty="0" err="1" smtClean="0"/>
              <a:t>Nebel</a:t>
            </a:r>
            <a:r>
              <a:rPr lang="hu-HU" dirty="0" smtClean="0"/>
              <a:t> </a:t>
            </a:r>
            <a:r>
              <a:rPr lang="hu-HU" dirty="0" err="1" smtClean="0"/>
              <a:t>verschleierte</a:t>
            </a:r>
            <a:r>
              <a:rPr lang="hu-HU" dirty="0"/>
              <a:t> </a:t>
            </a:r>
            <a:r>
              <a:rPr lang="hu-HU" dirty="0" smtClean="0"/>
              <a:t>– </a:t>
            </a:r>
            <a:r>
              <a:rPr lang="hu-HU" dirty="0" err="1" smtClean="0"/>
              <a:t>unheimlich-gehemnisvolle</a:t>
            </a:r>
            <a:r>
              <a:rPr lang="hu-HU" dirty="0" smtClean="0"/>
              <a:t> – </a:t>
            </a:r>
            <a:r>
              <a:rPr lang="hu-HU" dirty="0" err="1" smtClean="0"/>
              <a:t>Landschaft</a:t>
            </a:r>
            <a:r>
              <a:rPr lang="hu-HU" dirty="0" smtClean="0"/>
              <a:t>, der Mann </a:t>
            </a:r>
            <a:r>
              <a:rPr lang="hu-HU" dirty="0" err="1" smtClean="0"/>
              <a:t>betrachtet</a:t>
            </a:r>
            <a:r>
              <a:rPr lang="hu-HU" dirty="0" smtClean="0"/>
              <a:t> den </a:t>
            </a:r>
            <a:r>
              <a:rPr lang="hu-HU" dirty="0" err="1" smtClean="0"/>
              <a:t>höchsten</a:t>
            </a:r>
            <a:r>
              <a:rPr lang="hu-HU" dirty="0" smtClean="0"/>
              <a:t> </a:t>
            </a:r>
            <a:r>
              <a:rPr lang="hu-HU" dirty="0" err="1" smtClean="0"/>
              <a:t>Gipfel</a:t>
            </a:r>
            <a:endParaRPr lang="hu-HU" dirty="0" smtClean="0"/>
          </a:p>
          <a:p>
            <a:pPr marL="285750" indent="-285750">
              <a:buFont typeface="Arial" panose="020B0604020202020204" pitchFamily="34" charset="0"/>
              <a:buChar char="•"/>
            </a:pPr>
            <a:r>
              <a:rPr lang="hu-HU" dirty="0" smtClean="0"/>
              <a:t>Der </a:t>
            </a:r>
            <a:r>
              <a:rPr lang="hu-HU" dirty="0" err="1" smtClean="0"/>
              <a:t>Wanderer</a:t>
            </a:r>
            <a:r>
              <a:rPr lang="hu-HU" dirty="0" smtClean="0"/>
              <a:t> </a:t>
            </a:r>
            <a:r>
              <a:rPr lang="hu-HU" dirty="0" err="1" smtClean="0"/>
              <a:t>steht</a:t>
            </a:r>
            <a:r>
              <a:rPr lang="hu-HU" dirty="0" smtClean="0"/>
              <a:t> </a:t>
            </a:r>
            <a:r>
              <a:rPr lang="hu-HU" dirty="0" err="1" smtClean="0"/>
              <a:t>im</a:t>
            </a:r>
            <a:r>
              <a:rPr lang="hu-HU" dirty="0" smtClean="0"/>
              <a:t> </a:t>
            </a:r>
            <a:r>
              <a:rPr lang="hu-HU" dirty="0" err="1" smtClean="0"/>
              <a:t>Mittelpunkt</a:t>
            </a:r>
            <a:r>
              <a:rPr lang="hu-HU" dirty="0" smtClean="0"/>
              <a:t>, </a:t>
            </a:r>
            <a:r>
              <a:rPr lang="hu-HU" dirty="0" err="1" smtClean="0"/>
              <a:t>sein</a:t>
            </a:r>
            <a:r>
              <a:rPr lang="hu-HU" dirty="0" smtClean="0"/>
              <a:t> </a:t>
            </a:r>
            <a:r>
              <a:rPr lang="hu-HU" dirty="0" err="1" smtClean="0"/>
              <a:t>Kopf</a:t>
            </a:r>
            <a:r>
              <a:rPr lang="hu-HU" dirty="0" smtClean="0"/>
              <a:t> </a:t>
            </a:r>
            <a:r>
              <a:rPr lang="hu-HU" dirty="0" err="1" smtClean="0"/>
              <a:t>im</a:t>
            </a:r>
            <a:r>
              <a:rPr lang="hu-HU" dirty="0" smtClean="0"/>
              <a:t> </a:t>
            </a:r>
            <a:r>
              <a:rPr lang="hu-HU" dirty="0" err="1" smtClean="0"/>
              <a:t>goldenen</a:t>
            </a:r>
            <a:r>
              <a:rPr lang="hu-HU" dirty="0" smtClean="0"/>
              <a:t> </a:t>
            </a:r>
            <a:r>
              <a:rPr lang="hu-HU" dirty="0" err="1" smtClean="0"/>
              <a:t>Schnitt</a:t>
            </a:r>
            <a:r>
              <a:rPr lang="hu-HU" dirty="0" smtClean="0"/>
              <a:t> (</a:t>
            </a:r>
            <a:r>
              <a:rPr lang="hu-HU" dirty="0" err="1" smtClean="0"/>
              <a:t>horizontal</a:t>
            </a:r>
            <a:r>
              <a:rPr lang="hu-HU" dirty="0" smtClean="0"/>
              <a:t>)</a:t>
            </a:r>
          </a:p>
          <a:p>
            <a:pPr marL="285750" indent="-285750">
              <a:buFont typeface="Arial" panose="020B0604020202020204" pitchFamily="34" charset="0"/>
              <a:buChar char="•"/>
            </a:pPr>
            <a:r>
              <a:rPr lang="hu-HU" dirty="0" err="1" smtClean="0"/>
              <a:t>Vertikal</a:t>
            </a:r>
            <a:r>
              <a:rPr lang="hu-HU" dirty="0" smtClean="0"/>
              <a:t>: der </a:t>
            </a:r>
            <a:r>
              <a:rPr lang="hu-HU" dirty="0" err="1" smtClean="0"/>
              <a:t>ferne</a:t>
            </a:r>
            <a:r>
              <a:rPr lang="hu-HU" dirty="0" smtClean="0"/>
              <a:t> </a:t>
            </a:r>
            <a:r>
              <a:rPr lang="hu-HU" dirty="0" err="1" smtClean="0"/>
              <a:t>Gipfel</a:t>
            </a:r>
            <a:r>
              <a:rPr lang="hu-HU" dirty="0" smtClean="0"/>
              <a:t> </a:t>
            </a:r>
            <a:r>
              <a:rPr lang="hu-HU" dirty="0" err="1" smtClean="0"/>
              <a:t>im</a:t>
            </a:r>
            <a:r>
              <a:rPr lang="hu-HU" dirty="0" smtClean="0"/>
              <a:t> </a:t>
            </a:r>
            <a:r>
              <a:rPr lang="hu-HU" dirty="0" err="1" smtClean="0"/>
              <a:t>goldenen</a:t>
            </a:r>
            <a:r>
              <a:rPr lang="hu-HU" dirty="0" smtClean="0"/>
              <a:t> </a:t>
            </a:r>
            <a:r>
              <a:rPr lang="hu-HU" dirty="0" err="1" smtClean="0"/>
              <a:t>Schnitt</a:t>
            </a:r>
            <a:endParaRPr lang="hu-HU" dirty="0" smtClean="0"/>
          </a:p>
          <a:p>
            <a:pPr marL="285750" indent="-285750">
              <a:buFont typeface="Arial" panose="020B0604020202020204" pitchFamily="34" charset="0"/>
              <a:buChar char="•"/>
            </a:pPr>
            <a:r>
              <a:rPr lang="hu-HU" dirty="0" smtClean="0"/>
              <a:t>Die </a:t>
            </a:r>
            <a:r>
              <a:rPr lang="hu-HU" dirty="0" err="1" smtClean="0"/>
              <a:t>horizontalen</a:t>
            </a:r>
            <a:r>
              <a:rPr lang="hu-HU" dirty="0" smtClean="0"/>
              <a:t> </a:t>
            </a:r>
            <a:r>
              <a:rPr lang="hu-HU" dirty="0" err="1" smtClean="0"/>
              <a:t>Linien</a:t>
            </a:r>
            <a:r>
              <a:rPr lang="hu-HU" dirty="0" smtClean="0"/>
              <a:t> </a:t>
            </a:r>
            <a:r>
              <a:rPr lang="hu-HU" dirty="0" err="1" smtClean="0"/>
              <a:t>kreuzen</a:t>
            </a:r>
            <a:r>
              <a:rPr lang="hu-HU" dirty="0" smtClean="0"/>
              <a:t> </a:t>
            </a:r>
            <a:r>
              <a:rPr lang="hu-HU" dirty="0" err="1" smtClean="0"/>
              <a:t>sich</a:t>
            </a:r>
            <a:r>
              <a:rPr lang="hu-HU" dirty="0" smtClean="0"/>
              <a:t> in der </a:t>
            </a:r>
            <a:r>
              <a:rPr lang="hu-HU" dirty="0" err="1" smtClean="0"/>
              <a:t>Höhe</a:t>
            </a:r>
            <a:r>
              <a:rPr lang="hu-HU" dirty="0" smtClean="0"/>
              <a:t> des </a:t>
            </a:r>
            <a:r>
              <a:rPr lang="hu-HU" dirty="0" err="1" smtClean="0"/>
              <a:t>Herzens</a:t>
            </a:r>
            <a:r>
              <a:rPr lang="hu-HU" dirty="0" smtClean="0"/>
              <a:t> der </a:t>
            </a:r>
            <a:r>
              <a:rPr lang="hu-HU" dirty="0" err="1" smtClean="0"/>
              <a:t>Rückenfigur</a:t>
            </a:r>
            <a:endParaRPr lang="hu-HU" dirty="0" smtClean="0"/>
          </a:p>
          <a:p>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42580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00173" y="1371600"/>
            <a:ext cx="3932237" cy="1600200"/>
          </a:xfrm>
        </p:spPr>
        <p:txBody>
          <a:bodyPr>
            <a:normAutofit fontScale="90000"/>
          </a:bodyPr>
          <a:lstStyle/>
          <a:p>
            <a:pPr algn="ctr"/>
            <a:r>
              <a:rPr lang="hu-HU" b="1" dirty="0" err="1" smtClean="0"/>
              <a:t>Caspar</a:t>
            </a:r>
            <a:r>
              <a:rPr lang="hu-HU" b="1" dirty="0" smtClean="0"/>
              <a:t> David Friedrich:</a:t>
            </a:r>
            <a:br>
              <a:rPr lang="hu-HU" b="1" dirty="0" smtClean="0"/>
            </a:br>
            <a:r>
              <a:rPr lang="hu-HU" b="1" i="1" dirty="0" smtClean="0"/>
              <a:t>Zwei Männer in </a:t>
            </a:r>
            <a:r>
              <a:rPr lang="hu-HU" b="1" i="1" dirty="0" err="1" smtClean="0"/>
              <a:t>Betrachtung</a:t>
            </a:r>
            <a:r>
              <a:rPr lang="hu-HU" b="1" i="1" dirty="0" smtClean="0"/>
              <a:t> des </a:t>
            </a:r>
            <a:r>
              <a:rPr lang="hu-HU" b="1" i="1" dirty="0" err="1" smtClean="0"/>
              <a:t>Mondes</a:t>
            </a:r>
            <a:r>
              <a:rPr lang="hu-HU" b="1" dirty="0" smtClean="0"/>
              <a:t/>
            </a:r>
            <a:br>
              <a:rPr lang="hu-HU" b="1" dirty="0" smtClean="0"/>
            </a:br>
            <a:r>
              <a:rPr lang="hu-HU" sz="2200" dirty="0" smtClean="0"/>
              <a:t>(1819-1820)</a:t>
            </a:r>
            <a:endParaRPr lang="hu-HU" sz="2200" dirty="0"/>
          </a:p>
        </p:txBody>
      </p:sp>
      <p:sp>
        <p:nvSpPr>
          <p:cNvPr id="4" name="Szöveg helye 3"/>
          <p:cNvSpPr>
            <a:spLocks noGrp="1"/>
          </p:cNvSpPr>
          <p:nvPr>
            <p:ph type="body" sz="half" idx="2"/>
          </p:nvPr>
        </p:nvSpPr>
        <p:spPr>
          <a:xfrm>
            <a:off x="900173" y="3425852"/>
            <a:ext cx="3932237" cy="3150502"/>
          </a:xfrm>
        </p:spPr>
        <p:txBody>
          <a:bodyPr>
            <a:normAutofit lnSpcReduction="10000"/>
          </a:bodyPr>
          <a:lstStyle/>
          <a:p>
            <a:r>
              <a:rPr lang="hu-HU" dirty="0" smtClean="0"/>
              <a:t>Zwei Männer in </a:t>
            </a:r>
            <a:r>
              <a:rPr lang="hu-HU" dirty="0" err="1"/>
              <a:t>A</a:t>
            </a:r>
            <a:r>
              <a:rPr lang="hu-HU" dirty="0" err="1" smtClean="0"/>
              <a:t>ltdeutscher</a:t>
            </a:r>
            <a:r>
              <a:rPr lang="hu-HU" dirty="0" smtClean="0"/>
              <a:t> </a:t>
            </a:r>
            <a:r>
              <a:rPr lang="hu-HU" dirty="0" err="1" smtClean="0"/>
              <a:t>Tracht</a:t>
            </a:r>
            <a:r>
              <a:rPr lang="hu-HU" dirty="0" smtClean="0"/>
              <a:t> (</a:t>
            </a:r>
            <a:r>
              <a:rPr lang="hu-HU" dirty="0" err="1" smtClean="0"/>
              <a:t>durch</a:t>
            </a:r>
            <a:r>
              <a:rPr lang="hu-HU" dirty="0" smtClean="0"/>
              <a:t> </a:t>
            </a:r>
            <a:r>
              <a:rPr lang="hu-HU" dirty="0" err="1" smtClean="0"/>
              <a:t>die</a:t>
            </a:r>
            <a:r>
              <a:rPr lang="hu-HU" dirty="0" smtClean="0"/>
              <a:t> </a:t>
            </a:r>
            <a:r>
              <a:rPr lang="hu-HU" dirty="0" err="1" smtClean="0"/>
              <a:t>Karlsbader</a:t>
            </a:r>
            <a:r>
              <a:rPr lang="hu-HU" dirty="0" smtClean="0"/>
              <a:t> </a:t>
            </a:r>
            <a:r>
              <a:rPr lang="hu-HU" dirty="0" err="1" smtClean="0"/>
              <a:t>Beshlüsse</a:t>
            </a:r>
            <a:r>
              <a:rPr lang="hu-HU" dirty="0" smtClean="0"/>
              <a:t> </a:t>
            </a:r>
            <a:r>
              <a:rPr lang="hu-HU" dirty="0" err="1" smtClean="0"/>
              <a:t>verboten</a:t>
            </a:r>
            <a:r>
              <a:rPr lang="hu-HU" dirty="0" smtClean="0"/>
              <a:t>!)</a:t>
            </a:r>
          </a:p>
          <a:p>
            <a:r>
              <a:rPr lang="hu-HU" dirty="0" err="1" smtClean="0"/>
              <a:t>Rechts</a:t>
            </a:r>
            <a:r>
              <a:rPr lang="hu-HU" dirty="0" smtClean="0"/>
              <a:t>: </a:t>
            </a:r>
            <a:r>
              <a:rPr lang="hu-HU" dirty="0" err="1" smtClean="0"/>
              <a:t>entwurzelte</a:t>
            </a:r>
            <a:r>
              <a:rPr lang="hu-HU" dirty="0" smtClean="0"/>
              <a:t> </a:t>
            </a:r>
            <a:r>
              <a:rPr lang="hu-HU" dirty="0" err="1" smtClean="0"/>
              <a:t>Eiche</a:t>
            </a:r>
            <a:r>
              <a:rPr lang="hu-HU" dirty="0" smtClean="0"/>
              <a:t> (</a:t>
            </a:r>
            <a:r>
              <a:rPr lang="hu-HU" dirty="0" err="1" smtClean="0"/>
              <a:t>germanisch</a:t>
            </a:r>
            <a:r>
              <a:rPr lang="hu-HU" dirty="0" smtClean="0"/>
              <a:t>, </a:t>
            </a:r>
            <a:r>
              <a:rPr lang="hu-HU" dirty="0" err="1" smtClean="0"/>
              <a:t>heidnisch</a:t>
            </a:r>
            <a:r>
              <a:rPr lang="hu-HU" dirty="0" smtClean="0"/>
              <a:t>, </a:t>
            </a:r>
            <a:r>
              <a:rPr lang="hu-HU" dirty="0" err="1" smtClean="0"/>
              <a:t>vergänglich</a:t>
            </a:r>
            <a:r>
              <a:rPr lang="hu-HU" dirty="0" smtClean="0"/>
              <a:t>)</a:t>
            </a:r>
            <a:endParaRPr lang="hu-HU" dirty="0" smtClean="0"/>
          </a:p>
          <a:p>
            <a:r>
              <a:rPr lang="hu-HU" dirty="0" smtClean="0"/>
              <a:t>Links: </a:t>
            </a:r>
            <a:r>
              <a:rPr lang="hu-HU" dirty="0" err="1" smtClean="0"/>
              <a:t>eine</a:t>
            </a:r>
            <a:r>
              <a:rPr lang="hu-HU" dirty="0" smtClean="0"/>
              <a:t> </a:t>
            </a:r>
            <a:r>
              <a:rPr lang="hu-HU" dirty="0" err="1" smtClean="0"/>
              <a:t>Fichte</a:t>
            </a:r>
            <a:r>
              <a:rPr lang="hu-HU" dirty="0" smtClean="0"/>
              <a:t> (</a:t>
            </a:r>
            <a:r>
              <a:rPr lang="hu-HU" dirty="0" err="1" smtClean="0"/>
              <a:t>ewiges</a:t>
            </a:r>
            <a:r>
              <a:rPr lang="hu-HU" dirty="0" smtClean="0"/>
              <a:t> </a:t>
            </a:r>
            <a:r>
              <a:rPr lang="hu-HU" dirty="0" err="1" smtClean="0"/>
              <a:t>Leben</a:t>
            </a:r>
            <a:r>
              <a:rPr lang="hu-HU" dirty="0" smtClean="0"/>
              <a:t>, </a:t>
            </a:r>
            <a:r>
              <a:rPr lang="hu-HU" dirty="0" err="1" smtClean="0"/>
              <a:t>Christlich</a:t>
            </a:r>
            <a:r>
              <a:rPr lang="hu-HU" dirty="0" smtClean="0"/>
              <a:t>, </a:t>
            </a:r>
            <a:r>
              <a:rPr lang="hu-HU" dirty="0" smtClean="0"/>
              <a:t>Christus, </a:t>
            </a:r>
            <a:r>
              <a:rPr lang="hu-HU" dirty="0" err="1" smtClean="0"/>
              <a:t>ewig</a:t>
            </a:r>
            <a:r>
              <a:rPr lang="hu-HU" dirty="0" smtClean="0"/>
              <a:t>)</a:t>
            </a:r>
            <a:endParaRPr lang="hu-HU" dirty="0" smtClean="0"/>
          </a:p>
          <a:p>
            <a:r>
              <a:rPr lang="hu-HU" dirty="0" err="1" smtClean="0"/>
              <a:t>Monbdsichel</a:t>
            </a:r>
            <a:r>
              <a:rPr lang="hu-HU" dirty="0" smtClean="0"/>
              <a:t> (</a:t>
            </a:r>
            <a:r>
              <a:rPr lang="hu-HU" dirty="0" err="1" smtClean="0"/>
              <a:t>zunehmender</a:t>
            </a:r>
            <a:r>
              <a:rPr lang="hu-HU" dirty="0" smtClean="0"/>
              <a:t> Mond): </a:t>
            </a:r>
            <a:r>
              <a:rPr lang="hu-HU" dirty="0" err="1" smtClean="0"/>
              <a:t>vertikal</a:t>
            </a:r>
            <a:r>
              <a:rPr lang="hu-HU" dirty="0" smtClean="0"/>
              <a:t> und </a:t>
            </a:r>
            <a:r>
              <a:rPr lang="hu-HU" dirty="0" err="1" smtClean="0"/>
              <a:t>horizontal</a:t>
            </a:r>
            <a:r>
              <a:rPr lang="hu-HU" dirty="0" smtClean="0"/>
              <a:t> in der </a:t>
            </a:r>
            <a:r>
              <a:rPr lang="hu-HU" dirty="0" err="1" smtClean="0"/>
              <a:t>Bildmitte</a:t>
            </a:r>
            <a:endParaRPr lang="hu-HU" dirty="0" smtClean="0"/>
          </a:p>
          <a:p>
            <a:r>
              <a:rPr lang="hu-HU" dirty="0" err="1" smtClean="0"/>
              <a:t>Morgenstern</a:t>
            </a:r>
            <a:r>
              <a:rPr lang="hu-HU" dirty="0" smtClean="0"/>
              <a:t>: </a:t>
            </a:r>
            <a:r>
              <a:rPr lang="hu-HU" dirty="0" err="1" smtClean="0"/>
              <a:t>horizontal</a:t>
            </a:r>
            <a:r>
              <a:rPr lang="hu-HU" dirty="0" smtClean="0"/>
              <a:t> </a:t>
            </a:r>
            <a:r>
              <a:rPr lang="hu-HU" dirty="0" err="1" smtClean="0"/>
              <a:t>im</a:t>
            </a:r>
            <a:r>
              <a:rPr lang="hu-HU" dirty="0" smtClean="0"/>
              <a:t> </a:t>
            </a:r>
            <a:r>
              <a:rPr lang="hu-HU" dirty="0" err="1" smtClean="0"/>
              <a:t>goldenen</a:t>
            </a:r>
            <a:r>
              <a:rPr lang="hu-HU" dirty="0" smtClean="0"/>
              <a:t> </a:t>
            </a:r>
            <a:r>
              <a:rPr lang="hu-HU" dirty="0" err="1" smtClean="0"/>
              <a:t>Schnittpunkt</a:t>
            </a:r>
            <a:endParaRPr lang="hu-HU" dirty="0" smtClean="0"/>
          </a:p>
          <a:p>
            <a:r>
              <a:rPr lang="hu-HU" dirty="0" smtClean="0"/>
              <a:t>Der Mann </a:t>
            </a:r>
            <a:r>
              <a:rPr lang="hu-HU" dirty="0" err="1" smtClean="0"/>
              <a:t>rechts</a:t>
            </a:r>
            <a:r>
              <a:rPr lang="hu-HU" dirty="0" smtClean="0"/>
              <a:t>: </a:t>
            </a:r>
            <a:r>
              <a:rPr lang="hu-HU" dirty="0" err="1" smtClean="0"/>
              <a:t>vertikal</a:t>
            </a:r>
            <a:r>
              <a:rPr lang="hu-HU" dirty="0" smtClean="0"/>
              <a:t> </a:t>
            </a:r>
            <a:r>
              <a:rPr lang="hu-HU" dirty="0" err="1" smtClean="0"/>
              <a:t>im</a:t>
            </a:r>
            <a:r>
              <a:rPr lang="hu-HU" dirty="0" smtClean="0"/>
              <a:t> </a:t>
            </a:r>
            <a:r>
              <a:rPr lang="hu-HU" dirty="0" err="1" smtClean="0"/>
              <a:t>Goldschnittpunkt</a:t>
            </a:r>
            <a:endParaRPr lang="hu-HU" dirty="0"/>
          </a:p>
        </p:txBody>
      </p:sp>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t="517" b="517"/>
          <a:stretch>
            <a:fillRect/>
          </a:stretch>
        </p:blipFill>
        <p:spPr>
          <a:xfrm>
            <a:off x="5243573" y="1694791"/>
            <a:ext cx="6172200" cy="4873625"/>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22894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788" y="1164565"/>
            <a:ext cx="3932237" cy="2175641"/>
          </a:xfrm>
        </p:spPr>
        <p:txBody>
          <a:bodyPr>
            <a:normAutofit/>
          </a:bodyPr>
          <a:lstStyle/>
          <a:p>
            <a:pPr algn="ctr"/>
            <a:r>
              <a:rPr lang="hu-HU" sz="2800" b="1" dirty="0" smtClean="0"/>
              <a:t>Johann Heinrich Füssli: </a:t>
            </a:r>
            <a:r>
              <a:rPr lang="hu-HU" sz="2800" b="1" i="1" dirty="0" err="1" smtClean="0"/>
              <a:t>Nachtmahr</a:t>
            </a:r>
            <a:r>
              <a:rPr lang="hu-HU" sz="2800" b="1" i="1" dirty="0" smtClean="0"/>
              <a:t/>
            </a:r>
            <a:br>
              <a:rPr lang="hu-HU" sz="2800" b="1" i="1" dirty="0" smtClean="0"/>
            </a:br>
            <a:r>
              <a:rPr lang="hu-HU" sz="2000" dirty="0" smtClean="0"/>
              <a:t>(1781)</a:t>
            </a:r>
            <a:endParaRPr lang="hu-HU" sz="2000" dirty="0"/>
          </a:p>
        </p:txBody>
      </p:sp>
      <p:pic>
        <p:nvPicPr>
          <p:cNvPr id="5" name="Kép helye 4"/>
          <p:cNvPicPr>
            <a:picLocks noGrp="1" noChangeAspect="1"/>
          </p:cNvPicPr>
          <p:nvPr>
            <p:ph type="pic" idx="1"/>
          </p:nvPr>
        </p:nvPicPr>
        <p:blipFill>
          <a:blip r:embed="rId2">
            <a:extLst>
              <a:ext uri="{28A0092B-C50C-407E-A947-70E740481C1C}">
                <a14:useLocalDpi xmlns:a14="http://schemas.microsoft.com/office/drawing/2010/main" val="0"/>
              </a:ext>
            </a:extLst>
          </a:blip>
          <a:srcRect t="1292" b="1292"/>
          <a:stretch>
            <a:fillRect/>
          </a:stretch>
        </p:blipFill>
        <p:spPr>
          <a:xfrm>
            <a:off x="5183188" y="1694791"/>
            <a:ext cx="6172200" cy="4873625"/>
          </a:xfrm>
        </p:spPr>
      </p:pic>
      <p:sp>
        <p:nvSpPr>
          <p:cNvPr id="4" name="Szöveg helye 3"/>
          <p:cNvSpPr>
            <a:spLocks noGrp="1"/>
          </p:cNvSpPr>
          <p:nvPr>
            <p:ph type="body" sz="half" idx="2"/>
          </p:nvPr>
        </p:nvSpPr>
        <p:spPr>
          <a:xfrm>
            <a:off x="839788" y="3450566"/>
            <a:ext cx="3932237" cy="3125788"/>
          </a:xfrm>
        </p:spPr>
        <p:txBody>
          <a:bodyPr/>
          <a:lstStyle/>
          <a:p>
            <a:endParaRPr lang="hu-HU" dirty="0" smtClean="0"/>
          </a:p>
          <a:p>
            <a:pPr algn="ctr"/>
            <a:r>
              <a:rPr lang="hu-HU" sz="2400" dirty="0" err="1" smtClean="0"/>
              <a:t>Schauerromantik</a:t>
            </a:r>
            <a:endParaRPr lang="hu-HU" sz="2400" dirty="0" smtClean="0"/>
          </a:p>
          <a:p>
            <a:pPr algn="ctr"/>
            <a:r>
              <a:rPr lang="hu-HU" sz="2400" dirty="0" err="1" smtClean="0"/>
              <a:t>Nachtmahr</a:t>
            </a:r>
            <a:r>
              <a:rPr lang="hu-HU" sz="2400" dirty="0" smtClean="0"/>
              <a:t> ← </a:t>
            </a:r>
            <a:r>
              <a:rPr lang="hu-HU" sz="2400" dirty="0" err="1"/>
              <a:t>M</a:t>
            </a:r>
            <a:r>
              <a:rPr lang="hu-HU" sz="2400" dirty="0" err="1" smtClean="0"/>
              <a:t>ahr</a:t>
            </a:r>
            <a:r>
              <a:rPr lang="hu-HU" sz="2400" dirty="0" smtClean="0"/>
              <a:t> (</a:t>
            </a:r>
            <a:r>
              <a:rPr lang="hu-HU" sz="2400" dirty="0" err="1" smtClean="0"/>
              <a:t>germ</a:t>
            </a:r>
            <a:r>
              <a:rPr lang="hu-HU" sz="2400" dirty="0" smtClean="0"/>
              <a:t>. </a:t>
            </a:r>
            <a:r>
              <a:rPr lang="hu-HU" sz="2400" dirty="0"/>
              <a:t>m</a:t>
            </a:r>
            <a:r>
              <a:rPr lang="hu-HU" sz="2400" dirty="0" smtClean="0"/>
              <a:t>er) – </a:t>
            </a:r>
            <a:r>
              <a:rPr lang="hu-HU" sz="2400" dirty="0" err="1" smtClean="0"/>
              <a:t>seit</a:t>
            </a:r>
            <a:r>
              <a:rPr lang="hu-HU" sz="2400" dirty="0" smtClean="0"/>
              <a:t> der </a:t>
            </a:r>
            <a:r>
              <a:rPr lang="hu-HU" sz="2400" dirty="0" err="1" smtClean="0"/>
              <a:t>Reformation</a:t>
            </a:r>
            <a:r>
              <a:rPr lang="hu-HU" sz="2400" dirty="0" smtClean="0"/>
              <a:t> „</a:t>
            </a:r>
            <a:r>
              <a:rPr lang="hu-HU" sz="2400" dirty="0" err="1" smtClean="0"/>
              <a:t>Alp</a:t>
            </a:r>
            <a:r>
              <a:rPr lang="hu-HU" sz="2400" dirty="0" smtClean="0"/>
              <a:t>” </a:t>
            </a:r>
            <a:r>
              <a:rPr lang="hu-HU" sz="2400" dirty="0" err="1" smtClean="0"/>
              <a:t>oder</a:t>
            </a:r>
            <a:r>
              <a:rPr lang="hu-HU" sz="2400" dirty="0" smtClean="0"/>
              <a:t> „</a:t>
            </a:r>
            <a:r>
              <a:rPr lang="hu-HU" sz="2400" dirty="0" err="1" smtClean="0"/>
              <a:t>Alb</a:t>
            </a:r>
            <a:r>
              <a:rPr lang="hu-HU" sz="2400" dirty="0" smtClean="0"/>
              <a:t>”</a:t>
            </a:r>
          </a:p>
          <a:p>
            <a:pPr algn="ctr"/>
            <a:endParaRPr lang="hu-HU" sz="2400" dirty="0" smtClean="0"/>
          </a:p>
          <a:p>
            <a:pPr algn="ctr"/>
            <a:r>
              <a:rPr lang="hu-HU" sz="2400" dirty="0" err="1" smtClean="0"/>
              <a:t>Alp</a:t>
            </a:r>
            <a:r>
              <a:rPr lang="hu-HU" sz="2400" dirty="0" smtClean="0"/>
              <a:t>(b)</a:t>
            </a:r>
            <a:r>
              <a:rPr lang="hu-HU" sz="2400" dirty="0" err="1" smtClean="0"/>
              <a:t>traum</a:t>
            </a:r>
            <a:endParaRPr lang="hu-HU" sz="24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0907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2626" y="1777970"/>
            <a:ext cx="9144000" cy="2387600"/>
          </a:xfrm>
        </p:spPr>
        <p:txBody>
          <a:bodyPr>
            <a:normAutofit fontScale="90000"/>
          </a:bodyPr>
          <a:lstStyle/>
          <a:p>
            <a:pPr algn="ctr"/>
            <a:r>
              <a:rPr lang="hu-HU" b="1" dirty="0" smtClean="0">
                <a:solidFill>
                  <a:srgbClr val="C00000"/>
                </a:solidFill>
              </a:rPr>
              <a:t>Die </a:t>
            </a:r>
            <a:r>
              <a:rPr lang="hu-HU" b="1" dirty="0" err="1" smtClean="0">
                <a:solidFill>
                  <a:srgbClr val="C00000"/>
                </a:solidFill>
              </a:rPr>
              <a:t>Heidelberger</a:t>
            </a:r>
            <a:r>
              <a:rPr lang="hu-HU" b="1" dirty="0" smtClean="0">
                <a:solidFill>
                  <a:srgbClr val="C00000"/>
                </a:solidFill>
              </a:rPr>
              <a:t> Romantik (</a:t>
            </a:r>
            <a:r>
              <a:rPr lang="hu-HU" b="1" dirty="0" err="1" smtClean="0">
                <a:solidFill>
                  <a:srgbClr val="C00000"/>
                </a:solidFill>
              </a:rPr>
              <a:t>Hochromantik</a:t>
            </a:r>
            <a:r>
              <a:rPr lang="hu-HU" b="1" dirty="0" smtClean="0">
                <a:solidFill>
                  <a:srgbClr val="C00000"/>
                </a:solidFill>
              </a:rPr>
              <a:t>)</a:t>
            </a:r>
            <a:br>
              <a:rPr lang="hu-HU" b="1" dirty="0" smtClean="0">
                <a:solidFill>
                  <a:srgbClr val="C00000"/>
                </a:solidFill>
              </a:rPr>
            </a:br>
            <a:r>
              <a:rPr lang="hu-HU" b="1" dirty="0" smtClean="0">
                <a:solidFill>
                  <a:srgbClr val="C00000"/>
                </a:solidFill>
              </a:rPr>
              <a:t>1805-1809</a:t>
            </a:r>
            <a:endParaRPr lang="hu-HU" b="1" dirty="0">
              <a:solidFill>
                <a:srgbClr val="C00000"/>
              </a:solidFill>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41078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788029" y="2217725"/>
            <a:ext cx="3932237" cy="1866133"/>
          </a:xfrm>
        </p:spPr>
        <p:txBody>
          <a:bodyPr>
            <a:normAutofit/>
          </a:bodyPr>
          <a:lstStyle/>
          <a:p>
            <a:pPr algn="ctr"/>
            <a:r>
              <a:rPr lang="hu-HU" b="1" dirty="0" smtClean="0"/>
              <a:t>C.G. </a:t>
            </a:r>
            <a:r>
              <a:rPr lang="hu-HU" b="1" dirty="0" err="1" smtClean="0"/>
              <a:t>Carus</a:t>
            </a:r>
            <a:r>
              <a:rPr lang="hu-HU" b="1" dirty="0" smtClean="0"/>
              <a:t>:</a:t>
            </a:r>
            <a:br>
              <a:rPr lang="hu-HU" b="1" dirty="0" smtClean="0"/>
            </a:br>
            <a:r>
              <a:rPr lang="hu-HU" sz="2800" b="1" i="1" dirty="0" err="1" smtClean="0"/>
              <a:t>Blick</a:t>
            </a:r>
            <a:r>
              <a:rPr lang="hu-HU" sz="2800" b="1" i="1" dirty="0" smtClean="0"/>
              <a:t> </a:t>
            </a:r>
            <a:r>
              <a:rPr lang="hu-HU" sz="2800" b="1" i="1" dirty="0" err="1" smtClean="0"/>
              <a:t>auf</a:t>
            </a:r>
            <a:r>
              <a:rPr lang="hu-HU" sz="2800" b="1" i="1" dirty="0" smtClean="0"/>
              <a:t> </a:t>
            </a:r>
            <a:r>
              <a:rPr lang="hu-HU" sz="2800" b="1" i="1" dirty="0" err="1" smtClean="0"/>
              <a:t>Dresden</a:t>
            </a:r>
            <a:r>
              <a:rPr lang="hu-HU" sz="2800" b="1" i="1" dirty="0" smtClean="0"/>
              <a:t> von der </a:t>
            </a:r>
            <a:r>
              <a:rPr lang="hu-HU" sz="2800" b="1" i="1" dirty="0" err="1" smtClean="0"/>
              <a:t>Brühlschen</a:t>
            </a:r>
            <a:r>
              <a:rPr lang="hu-HU" sz="2800" b="1" i="1" dirty="0" smtClean="0"/>
              <a:t> </a:t>
            </a:r>
            <a:r>
              <a:rPr lang="hu-HU" sz="2800" b="1" i="1" dirty="0" err="1" smtClean="0"/>
              <a:t>Terasse</a:t>
            </a:r>
            <a:r>
              <a:rPr lang="hu-HU" i="1" dirty="0"/>
              <a:t/>
            </a:r>
            <a:br>
              <a:rPr lang="hu-HU" i="1" dirty="0"/>
            </a:br>
            <a:r>
              <a:rPr lang="hu-HU" sz="2800" dirty="0" smtClean="0"/>
              <a:t>(</a:t>
            </a:r>
            <a:r>
              <a:rPr lang="hu-HU" sz="2800" dirty="0" err="1" smtClean="0"/>
              <a:t>um</a:t>
            </a:r>
            <a:r>
              <a:rPr lang="hu-HU" sz="2800" dirty="0" smtClean="0"/>
              <a:t> 1830)</a:t>
            </a:r>
            <a:endParaRPr lang="hu-HU" sz="2800" dirty="0"/>
          </a:p>
        </p:txBody>
      </p:sp>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t="20564" b="20564"/>
          <a:stretch>
            <a:fillRect/>
          </a:stretch>
        </p:blipFill>
        <p:spPr>
          <a:xfrm>
            <a:off x="5174561" y="1608527"/>
            <a:ext cx="6172200" cy="4873625"/>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09471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72706" y="1046162"/>
            <a:ext cx="10515600" cy="1325563"/>
          </a:xfrm>
        </p:spPr>
        <p:txBody>
          <a:bodyPr/>
          <a:lstStyle/>
          <a:p>
            <a:pPr algn="ctr"/>
            <a:r>
              <a:rPr lang="hu-HU" b="1" dirty="0" smtClean="0"/>
              <a:t>Die </a:t>
            </a:r>
            <a:r>
              <a:rPr lang="hu-HU" b="1" dirty="0" err="1" smtClean="0"/>
              <a:t>Nasarener</a:t>
            </a:r>
            <a:endParaRPr lang="hu-HU" b="1" dirty="0"/>
          </a:p>
        </p:txBody>
      </p:sp>
      <p:sp>
        <p:nvSpPr>
          <p:cNvPr id="6" name="Tartalom helye 5"/>
          <p:cNvSpPr>
            <a:spLocks noGrp="1"/>
          </p:cNvSpPr>
          <p:nvPr>
            <p:ph idx="1"/>
          </p:nvPr>
        </p:nvSpPr>
        <p:spPr>
          <a:xfrm>
            <a:off x="872706" y="2506662"/>
            <a:ext cx="10515600" cy="4351338"/>
          </a:xfrm>
        </p:spPr>
        <p:txBody>
          <a:bodyPr>
            <a:normAutofit/>
          </a:bodyPr>
          <a:lstStyle/>
          <a:p>
            <a:r>
              <a:rPr lang="hu-HU" b="1" dirty="0" smtClean="0"/>
              <a:t>Wiener </a:t>
            </a:r>
            <a:r>
              <a:rPr lang="hu-HU" b="1" dirty="0" err="1" smtClean="0"/>
              <a:t>Kunstakademie</a:t>
            </a:r>
            <a:r>
              <a:rPr lang="hu-HU" b="1" dirty="0" smtClean="0"/>
              <a:t> </a:t>
            </a:r>
            <a:r>
              <a:rPr lang="hu-HU" dirty="0" smtClean="0"/>
              <a:t>(</a:t>
            </a:r>
            <a:r>
              <a:rPr lang="hu-HU" dirty="0" err="1" smtClean="0"/>
              <a:t>Kopieren</a:t>
            </a:r>
            <a:r>
              <a:rPr lang="hu-HU" dirty="0" smtClean="0"/>
              <a:t> </a:t>
            </a:r>
            <a:r>
              <a:rPr lang="hu-HU" dirty="0" err="1" smtClean="0"/>
              <a:t>antiker</a:t>
            </a:r>
            <a:r>
              <a:rPr lang="hu-HU" dirty="0" smtClean="0"/>
              <a:t> </a:t>
            </a:r>
            <a:r>
              <a:rPr lang="hu-HU" dirty="0" err="1" smtClean="0"/>
              <a:t>Meister</a:t>
            </a:r>
            <a:r>
              <a:rPr lang="hu-HU" dirty="0" smtClean="0"/>
              <a:t>, 1804 →</a:t>
            </a:r>
          </a:p>
          <a:p>
            <a:r>
              <a:rPr lang="hu-HU" dirty="0" smtClean="0"/>
              <a:t>Friedrich </a:t>
            </a:r>
            <a:r>
              <a:rPr lang="hu-HU" dirty="0" err="1" smtClean="0"/>
              <a:t>Overbeck</a:t>
            </a:r>
            <a:r>
              <a:rPr lang="hu-HU" dirty="0" smtClean="0"/>
              <a:t>, Hans </a:t>
            </a:r>
            <a:r>
              <a:rPr lang="hu-HU" dirty="0" err="1" smtClean="0"/>
              <a:t>Pforr</a:t>
            </a:r>
            <a:r>
              <a:rPr lang="hu-HU" dirty="0" smtClean="0"/>
              <a:t> →</a:t>
            </a:r>
          </a:p>
          <a:p>
            <a:r>
              <a:rPr lang="hu-HU" b="1" dirty="0" err="1" smtClean="0"/>
              <a:t>Lukasbund</a:t>
            </a:r>
            <a:r>
              <a:rPr lang="hu-HU" dirty="0" smtClean="0"/>
              <a:t>: </a:t>
            </a:r>
            <a:r>
              <a:rPr lang="hu-HU" dirty="0" err="1" smtClean="0"/>
              <a:t>Vorbild</a:t>
            </a:r>
            <a:r>
              <a:rPr lang="hu-HU" dirty="0" smtClean="0"/>
              <a:t> </a:t>
            </a:r>
            <a:r>
              <a:rPr lang="hu-HU" dirty="0" err="1" smtClean="0"/>
              <a:t>ist</a:t>
            </a:r>
            <a:r>
              <a:rPr lang="hu-HU" dirty="0" smtClean="0"/>
              <a:t> </a:t>
            </a:r>
            <a:r>
              <a:rPr lang="hu-HU" dirty="0" err="1" smtClean="0"/>
              <a:t>nicht</a:t>
            </a:r>
            <a:r>
              <a:rPr lang="hu-HU" dirty="0" smtClean="0"/>
              <a:t> </a:t>
            </a:r>
            <a:r>
              <a:rPr lang="hu-HU" dirty="0" err="1" smtClean="0"/>
              <a:t>die</a:t>
            </a:r>
            <a:r>
              <a:rPr lang="hu-HU" dirty="0" smtClean="0"/>
              <a:t> </a:t>
            </a:r>
            <a:r>
              <a:rPr lang="hu-HU" dirty="0" err="1" smtClean="0"/>
              <a:t>Antiquität</a:t>
            </a:r>
            <a:r>
              <a:rPr lang="hu-HU" dirty="0" smtClean="0"/>
              <a:t>, </a:t>
            </a:r>
            <a:r>
              <a:rPr lang="hu-HU" dirty="0" err="1" smtClean="0"/>
              <a:t>sondern</a:t>
            </a:r>
            <a:r>
              <a:rPr lang="hu-HU" dirty="0" smtClean="0"/>
              <a:t> </a:t>
            </a:r>
            <a:r>
              <a:rPr lang="hu-HU" dirty="0" err="1" smtClean="0"/>
              <a:t>die</a:t>
            </a:r>
            <a:r>
              <a:rPr lang="hu-HU" dirty="0" smtClean="0"/>
              <a:t> </a:t>
            </a:r>
            <a:r>
              <a:rPr lang="hu-HU" dirty="0" err="1" smtClean="0"/>
              <a:t>altdeutschen</a:t>
            </a:r>
            <a:r>
              <a:rPr lang="hu-HU" dirty="0" smtClean="0"/>
              <a:t> </a:t>
            </a:r>
            <a:r>
              <a:rPr lang="hu-HU" dirty="0" err="1" smtClean="0"/>
              <a:t>Meister</a:t>
            </a:r>
            <a:r>
              <a:rPr lang="hu-HU" dirty="0" smtClean="0"/>
              <a:t>: A. Dürer, H.B. </a:t>
            </a:r>
            <a:r>
              <a:rPr lang="hu-HU" dirty="0" err="1" smtClean="0"/>
              <a:t>Grien</a:t>
            </a:r>
            <a:r>
              <a:rPr lang="hu-HU" dirty="0" smtClean="0"/>
              <a:t>, H. Holbein (</a:t>
            </a:r>
            <a:r>
              <a:rPr lang="hu-HU" dirty="0" err="1" smtClean="0"/>
              <a:t>Wackenroders</a:t>
            </a:r>
            <a:r>
              <a:rPr lang="hu-HU" dirty="0" smtClean="0"/>
              <a:t> </a:t>
            </a:r>
            <a:r>
              <a:rPr lang="hu-HU" dirty="0" err="1" smtClean="0"/>
              <a:t>Wirkung</a:t>
            </a:r>
            <a:r>
              <a:rPr lang="hu-HU" dirty="0" smtClean="0"/>
              <a:t>) →</a:t>
            </a:r>
          </a:p>
          <a:p>
            <a:r>
              <a:rPr lang="hu-HU" dirty="0" smtClean="0"/>
              <a:t>Wien 1810 →</a:t>
            </a:r>
          </a:p>
          <a:p>
            <a:r>
              <a:rPr lang="hu-HU" dirty="0" smtClean="0"/>
              <a:t>(das </a:t>
            </a:r>
            <a:r>
              <a:rPr lang="hu-HU" dirty="0" err="1" smtClean="0"/>
              <a:t>christliche</a:t>
            </a:r>
            <a:r>
              <a:rPr lang="hu-HU" dirty="0" smtClean="0"/>
              <a:t>) </a:t>
            </a:r>
            <a:r>
              <a:rPr lang="hu-HU" b="1" dirty="0" smtClean="0"/>
              <a:t>Rom</a:t>
            </a:r>
            <a:r>
              <a:rPr lang="hu-HU" dirty="0" smtClean="0"/>
              <a:t>: </a:t>
            </a:r>
            <a:r>
              <a:rPr lang="hu-HU" dirty="0" err="1" smtClean="0"/>
              <a:t>Küntlerkolonie</a:t>
            </a:r>
            <a:r>
              <a:rPr lang="hu-HU" dirty="0" smtClean="0"/>
              <a:t> (</a:t>
            </a:r>
            <a:r>
              <a:rPr lang="hu-HU" dirty="0" err="1" smtClean="0"/>
              <a:t>Kloster</a:t>
            </a:r>
            <a:r>
              <a:rPr lang="hu-HU" dirty="0" smtClean="0"/>
              <a:t> Sant’ </a:t>
            </a:r>
            <a:r>
              <a:rPr lang="hu-HU" dirty="0" err="1" smtClean="0"/>
              <a:t>Isidora</a:t>
            </a:r>
            <a:r>
              <a:rPr lang="hu-HU" dirty="0" smtClean="0"/>
              <a:t>), </a:t>
            </a:r>
            <a:r>
              <a:rPr lang="hu-HU" dirty="0" err="1" smtClean="0"/>
              <a:t>Pforr</a:t>
            </a:r>
            <a:r>
              <a:rPr lang="hu-HU" dirty="0" smtClean="0"/>
              <a:t>, </a:t>
            </a:r>
            <a:r>
              <a:rPr lang="hu-HU" dirty="0" err="1" smtClean="0"/>
              <a:t>Overbeck</a:t>
            </a:r>
            <a:r>
              <a:rPr lang="hu-HU" dirty="0" smtClean="0"/>
              <a:t>, ab 1811: </a:t>
            </a:r>
            <a:r>
              <a:rPr lang="hu-HU" dirty="0" err="1" smtClean="0"/>
              <a:t>Ph</a:t>
            </a:r>
            <a:r>
              <a:rPr lang="hu-HU" dirty="0" smtClean="0"/>
              <a:t>. </a:t>
            </a:r>
            <a:r>
              <a:rPr lang="hu-HU" dirty="0" err="1" smtClean="0"/>
              <a:t>Veit</a:t>
            </a:r>
            <a:r>
              <a:rPr lang="hu-HU" dirty="0" smtClean="0"/>
              <a:t>, Peter v. Cornelius, </a:t>
            </a:r>
            <a:r>
              <a:rPr lang="hu-HU" dirty="0" err="1" smtClean="0"/>
              <a:t>Fr</a:t>
            </a:r>
            <a:r>
              <a:rPr lang="hu-HU" dirty="0" smtClean="0"/>
              <a:t>. W. v. </a:t>
            </a:r>
            <a:r>
              <a:rPr lang="hu-HU" dirty="0" err="1" smtClean="0"/>
              <a:t>Schadow</a:t>
            </a:r>
            <a:r>
              <a:rPr lang="hu-HU" dirty="0" smtClean="0"/>
              <a:t>, C. </a:t>
            </a:r>
            <a:r>
              <a:rPr lang="hu-HU" dirty="0" err="1" smtClean="0"/>
              <a:t>Ph</a:t>
            </a:r>
            <a:r>
              <a:rPr lang="hu-HU" dirty="0" smtClean="0"/>
              <a:t>. </a:t>
            </a:r>
            <a:r>
              <a:rPr lang="hu-HU" dirty="0" err="1" smtClean="0"/>
              <a:t>Fohr</a:t>
            </a:r>
            <a:r>
              <a:rPr lang="hu-HU" dirty="0" smtClean="0"/>
              <a:t> (</a:t>
            </a:r>
            <a:r>
              <a:rPr lang="hu-HU" dirty="0" err="1" smtClean="0"/>
              <a:t>Fresken</a:t>
            </a:r>
            <a:r>
              <a:rPr lang="hu-HU" dirty="0" smtClean="0"/>
              <a:t> der </a:t>
            </a:r>
            <a:r>
              <a:rPr lang="hu-HU" dirty="0" err="1" smtClean="0"/>
              <a:t>Casa</a:t>
            </a:r>
            <a:r>
              <a:rPr lang="hu-HU" dirty="0" smtClean="0"/>
              <a:t> </a:t>
            </a:r>
            <a:r>
              <a:rPr lang="hu-HU" dirty="0" err="1" smtClean="0"/>
              <a:t>Bartholdy</a:t>
            </a:r>
            <a:r>
              <a:rPr lang="hu-HU" dirty="0" smtClean="0"/>
              <a:t>): </a:t>
            </a:r>
            <a:r>
              <a:rPr lang="hu-HU" dirty="0" err="1" smtClean="0"/>
              <a:t>Vertreter</a:t>
            </a:r>
            <a:r>
              <a:rPr lang="hu-HU" dirty="0" smtClean="0"/>
              <a:t> der „</a:t>
            </a:r>
            <a:r>
              <a:rPr lang="hu-HU" dirty="0" err="1" smtClean="0"/>
              <a:t>wahren</a:t>
            </a:r>
            <a:r>
              <a:rPr lang="hu-HU" dirty="0" smtClean="0"/>
              <a:t> </a:t>
            </a:r>
            <a:r>
              <a:rPr lang="hu-HU" dirty="0" err="1" smtClean="0"/>
              <a:t>Christlichkeit</a:t>
            </a:r>
            <a:r>
              <a:rPr lang="hu-HU" dirty="0" smtClean="0"/>
              <a: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5308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2535" y="1233577"/>
            <a:ext cx="3932237" cy="1359243"/>
          </a:xfrm>
        </p:spPr>
        <p:txBody>
          <a:bodyPr>
            <a:normAutofit/>
          </a:bodyPr>
          <a:lstStyle/>
          <a:p>
            <a:pPr algn="ctr"/>
            <a:r>
              <a:rPr lang="hu-HU" sz="2800" dirty="0" smtClean="0"/>
              <a:t>Wichtige Vertreter </a:t>
            </a:r>
            <a:r>
              <a:rPr lang="hu-HU" sz="2800" dirty="0" err="1" smtClean="0"/>
              <a:t>Nazarener</a:t>
            </a:r>
            <a:endParaRPr lang="hu-HU" sz="2800" dirty="0"/>
          </a:p>
        </p:txBody>
      </p:sp>
      <p:pic>
        <p:nvPicPr>
          <p:cNvPr id="6" name="Kép helye 5"/>
          <p:cNvPicPr>
            <a:picLocks noGrp="1" noChangeAspect="1"/>
          </p:cNvPicPr>
          <p:nvPr>
            <p:ph type="pic" idx="1"/>
          </p:nvPr>
        </p:nvPicPr>
        <p:blipFill>
          <a:blip r:embed="rId2">
            <a:extLst>
              <a:ext uri="{28A0092B-C50C-407E-A947-70E740481C1C}">
                <a14:useLocalDpi xmlns:a14="http://schemas.microsoft.com/office/drawing/2010/main" val="0"/>
              </a:ext>
            </a:extLst>
          </a:blip>
          <a:srcRect t="16788" b="16788"/>
          <a:stretch>
            <a:fillRect/>
          </a:stretch>
        </p:blipFill>
        <p:spPr>
          <a:xfrm>
            <a:off x="5165935" y="1763802"/>
            <a:ext cx="6172200" cy="4873625"/>
          </a:xfrm>
        </p:spPr>
      </p:pic>
      <p:sp>
        <p:nvSpPr>
          <p:cNvPr id="3" name="Tartalom helye 2"/>
          <p:cNvSpPr>
            <a:spLocks noGrp="1"/>
          </p:cNvSpPr>
          <p:nvPr>
            <p:ph type="body" sz="half" idx="2"/>
          </p:nvPr>
        </p:nvSpPr>
        <p:spPr>
          <a:xfrm>
            <a:off x="822535" y="2833777"/>
            <a:ext cx="3932237" cy="3811588"/>
          </a:xfrm>
        </p:spPr>
        <p:txBody>
          <a:bodyPr>
            <a:normAutofit/>
          </a:bodyPr>
          <a:lstStyle/>
          <a:p>
            <a:pPr algn="ctr"/>
            <a:r>
              <a:rPr lang="hu-HU" sz="2000" b="1" dirty="0" smtClean="0"/>
              <a:t>Peter von Cornelius (1783-1867)</a:t>
            </a:r>
          </a:p>
          <a:p>
            <a:pPr algn="ctr"/>
            <a:r>
              <a:rPr lang="hu-HU" sz="2000" b="1" dirty="0" smtClean="0"/>
              <a:t>Friedrich </a:t>
            </a:r>
            <a:r>
              <a:rPr lang="hu-HU" sz="2000" b="1" dirty="0" err="1" smtClean="0"/>
              <a:t>Overbeck</a:t>
            </a:r>
            <a:r>
              <a:rPr lang="hu-HU" sz="2000" b="1" dirty="0" smtClean="0"/>
              <a:t> (1789-1869)</a:t>
            </a:r>
          </a:p>
          <a:p>
            <a:pPr algn="ctr"/>
            <a:r>
              <a:rPr lang="hu-HU" sz="2000" b="1" dirty="0" smtClean="0"/>
              <a:t>Franz </a:t>
            </a:r>
            <a:r>
              <a:rPr lang="hu-HU" sz="2000" b="1" dirty="0" err="1" smtClean="0"/>
              <a:t>Pforr</a:t>
            </a:r>
            <a:r>
              <a:rPr lang="hu-HU" sz="2000" b="1" dirty="0" smtClean="0"/>
              <a:t> (1877-1812)</a:t>
            </a:r>
          </a:p>
          <a:p>
            <a:pPr algn="ctr"/>
            <a:r>
              <a:rPr lang="hu-HU" sz="2000" b="1" dirty="0" smtClean="0"/>
              <a:t>Friedrich Wilhelm von </a:t>
            </a:r>
            <a:r>
              <a:rPr lang="hu-HU" sz="2000" b="1" dirty="0" err="1" smtClean="0"/>
              <a:t>Schadow</a:t>
            </a:r>
            <a:r>
              <a:rPr lang="hu-HU" sz="2000" b="1" dirty="0" smtClean="0"/>
              <a:t> (1788-1862)</a:t>
            </a:r>
          </a:p>
          <a:p>
            <a:pPr algn="ctr"/>
            <a:r>
              <a:rPr lang="hu-HU" sz="2000" b="1" dirty="0" smtClean="0"/>
              <a:t>Philipp </a:t>
            </a:r>
            <a:r>
              <a:rPr lang="hu-HU" sz="2000" b="1" dirty="0" err="1" smtClean="0"/>
              <a:t>Veit</a:t>
            </a:r>
            <a:r>
              <a:rPr lang="hu-HU" sz="2000" b="1" dirty="0" smtClean="0"/>
              <a:t> (1793-1877)</a:t>
            </a:r>
          </a:p>
          <a:p>
            <a:pPr algn="ctr"/>
            <a:r>
              <a:rPr lang="hu-HU" sz="2000" b="1" dirty="0" smtClean="0"/>
              <a:t>Carl Philipp </a:t>
            </a:r>
            <a:r>
              <a:rPr lang="hu-HU" sz="2000" b="1" dirty="0" err="1" smtClean="0"/>
              <a:t>Fohr</a:t>
            </a:r>
            <a:r>
              <a:rPr lang="hu-HU" sz="2000" b="1" dirty="0" smtClean="0"/>
              <a:t> (1795-1818)</a:t>
            </a:r>
          </a:p>
          <a:p>
            <a:pPr algn="ctr"/>
            <a:endParaRPr lang="hu-HU" sz="2000" b="1" dirty="0"/>
          </a:p>
          <a:p>
            <a:pPr algn="ctr"/>
            <a:r>
              <a:rPr lang="hu-HU" sz="1800" dirty="0" smtClean="0"/>
              <a:t>August </a:t>
            </a:r>
            <a:r>
              <a:rPr lang="hu-HU" sz="1800" dirty="0" err="1" smtClean="0"/>
              <a:t>Grahl</a:t>
            </a:r>
            <a:r>
              <a:rPr lang="hu-HU" sz="1800" dirty="0" smtClean="0"/>
              <a:t>: </a:t>
            </a:r>
            <a:r>
              <a:rPr lang="hu-HU" sz="1800" i="1" dirty="0" smtClean="0"/>
              <a:t>Mann mit</a:t>
            </a:r>
            <a:r>
              <a:rPr lang="hu-HU" sz="1800" i="1" dirty="0"/>
              <a:t> </a:t>
            </a:r>
            <a:r>
              <a:rPr lang="hu-HU" sz="1800" i="1" dirty="0" smtClean="0"/>
              <a:t>Bart</a:t>
            </a:r>
            <a:r>
              <a:rPr lang="hu-HU" sz="1800" dirty="0" smtClean="0"/>
              <a:t>, 1845</a:t>
            </a:r>
          </a:p>
          <a:p>
            <a:pPr algn="ctr"/>
            <a:endParaRPr lang="hu-HU" b="1" dirty="0" smtClean="0"/>
          </a:p>
          <a:p>
            <a:pPr algn="ctr"/>
            <a:endParaRPr lang="hu-HU" b="1"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782459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22535" y="1634405"/>
            <a:ext cx="3932237" cy="1787305"/>
          </a:xfrm>
        </p:spPr>
        <p:txBody>
          <a:bodyPr/>
          <a:lstStyle/>
          <a:p>
            <a:pPr algn="ctr"/>
            <a:r>
              <a:rPr lang="hu-HU" b="1" dirty="0" smtClean="0"/>
              <a:t>Friedrich </a:t>
            </a:r>
            <a:r>
              <a:rPr lang="hu-HU" b="1" dirty="0" err="1" smtClean="0"/>
              <a:t>Overbeck</a:t>
            </a:r>
            <a:r>
              <a:rPr lang="hu-HU" b="1" dirty="0" smtClean="0"/>
              <a:t>:</a:t>
            </a:r>
            <a:br>
              <a:rPr lang="hu-HU" b="1" dirty="0" smtClean="0"/>
            </a:br>
            <a:r>
              <a:rPr lang="hu-HU" sz="2800" b="1" i="1" dirty="0" err="1" smtClean="0"/>
              <a:t>Italia</a:t>
            </a:r>
            <a:r>
              <a:rPr lang="hu-HU" sz="2800" b="1" i="1" dirty="0" smtClean="0"/>
              <a:t> und </a:t>
            </a:r>
            <a:r>
              <a:rPr lang="hu-HU" sz="2800" b="1" i="1" dirty="0" err="1" smtClean="0"/>
              <a:t>Germania</a:t>
            </a:r>
            <a:r>
              <a:rPr lang="hu-HU" sz="2800" b="1" i="1" dirty="0" smtClean="0"/>
              <a:t> </a:t>
            </a:r>
            <a:r>
              <a:rPr lang="hu-HU" sz="2800" b="1" dirty="0" smtClean="0"/>
              <a:t>(</a:t>
            </a:r>
            <a:r>
              <a:rPr lang="hu-HU" sz="2800" dirty="0" smtClean="0"/>
              <a:t>1828)</a:t>
            </a:r>
            <a:endParaRPr lang="hu-HU" sz="2800" dirty="0"/>
          </a:p>
        </p:txBody>
      </p:sp>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t="7593" b="7593"/>
          <a:stretch>
            <a:fillRect/>
          </a:stretch>
        </p:blipFill>
        <p:spPr>
          <a:xfrm>
            <a:off x="5165935" y="1634406"/>
            <a:ext cx="6172200" cy="4873625"/>
          </a:xfrm>
        </p:spPr>
      </p:pic>
      <p:sp>
        <p:nvSpPr>
          <p:cNvPr id="6" name="Szöveg helye 5"/>
          <p:cNvSpPr>
            <a:spLocks noGrp="1"/>
          </p:cNvSpPr>
          <p:nvPr>
            <p:ph type="body" sz="half" idx="2"/>
          </p:nvPr>
        </p:nvSpPr>
        <p:spPr>
          <a:xfrm>
            <a:off x="822535" y="3421711"/>
            <a:ext cx="3932237" cy="3094257"/>
          </a:xfrm>
        </p:spPr>
        <p:txBody>
          <a:bodyPr>
            <a:normAutofit/>
          </a:bodyPr>
          <a:lstStyle/>
          <a:p>
            <a:pPr algn="ctr"/>
            <a:endParaRPr lang="hu-HU" sz="2400" dirty="0" smtClean="0"/>
          </a:p>
          <a:p>
            <a:pPr algn="ctr"/>
            <a:r>
              <a:rPr lang="hu-HU" sz="2400" dirty="0" err="1" smtClean="0"/>
              <a:t>Allegorische</a:t>
            </a:r>
            <a:r>
              <a:rPr lang="hu-HU" sz="2400" dirty="0" smtClean="0"/>
              <a:t> </a:t>
            </a:r>
            <a:r>
              <a:rPr lang="hu-HU" sz="2400" dirty="0" err="1" smtClean="0"/>
              <a:t>Darstellung</a:t>
            </a:r>
            <a:r>
              <a:rPr lang="hu-HU" sz="2400" dirty="0" smtClean="0"/>
              <a:t> der </a:t>
            </a:r>
            <a:r>
              <a:rPr lang="hu-HU" sz="2400" dirty="0" err="1" smtClean="0"/>
              <a:t>neuen</a:t>
            </a:r>
            <a:r>
              <a:rPr lang="hu-HU" sz="2400" dirty="0" smtClean="0"/>
              <a:t> </a:t>
            </a:r>
            <a:r>
              <a:rPr lang="hu-HU" sz="2400" dirty="0" err="1" smtClean="0"/>
              <a:t>Renaissance</a:t>
            </a:r>
            <a:r>
              <a:rPr lang="hu-HU" sz="2400" dirty="0" smtClean="0"/>
              <a:t> der </a:t>
            </a:r>
            <a:r>
              <a:rPr lang="hu-HU" sz="2400" dirty="0" err="1" smtClean="0"/>
              <a:t>wahren</a:t>
            </a:r>
            <a:r>
              <a:rPr lang="hu-HU" sz="2400" dirty="0" smtClean="0"/>
              <a:t> </a:t>
            </a:r>
            <a:r>
              <a:rPr lang="hu-HU" sz="2400" dirty="0" err="1" smtClean="0"/>
              <a:t>Christlichkeit</a:t>
            </a:r>
            <a:endParaRPr lang="hu-HU" sz="2400" dirty="0" smtClean="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15809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de-DE" dirty="0"/>
              <a:t>zur zweiten Romantikgeneration gehören </a:t>
            </a:r>
            <a:r>
              <a:rPr lang="de-DE" dirty="0" err="1"/>
              <a:t>u.a</a:t>
            </a:r>
            <a:r>
              <a:rPr lang="hu-HU" dirty="0"/>
              <a:t>.</a:t>
            </a:r>
            <a:r>
              <a:rPr lang="de-DE" dirty="0"/>
              <a:t> </a:t>
            </a:r>
            <a:r>
              <a:rPr lang="de-DE" b="1" dirty="0"/>
              <a:t>Clemens Brentano </a:t>
            </a:r>
            <a:r>
              <a:rPr lang="de-DE" dirty="0"/>
              <a:t>mit seiner Frau Sophie, sein Freund und späterer Schwager </a:t>
            </a:r>
            <a:r>
              <a:rPr lang="de-DE" b="1" dirty="0"/>
              <a:t>Achim von Arnim, Joseph Görres, Jacob und Wilhelm Grimm</a:t>
            </a:r>
            <a:r>
              <a:rPr lang="de-DE" dirty="0"/>
              <a:t>. Wichtig ist eine nationale (keine nationalistische!) Wendung: </a:t>
            </a:r>
            <a:r>
              <a:rPr lang="hu-HU" dirty="0"/>
              <a:t>V</a:t>
            </a:r>
            <a:r>
              <a:rPr lang="de-DE" dirty="0" err="1"/>
              <a:t>or</a:t>
            </a:r>
            <a:r>
              <a:rPr lang="de-DE" dirty="0"/>
              <a:t> allem setzte sich Arnim aktiv patriotisch für den Kampf gegen Napoleon ein. Aber erst die Hinwendung zur Dichtung des „einfachen Volks“ macht den eigentümlichen Zug der Romantik aus.</a:t>
            </a:r>
            <a:r>
              <a:rPr lang="hu-HU" dirty="0"/>
              <a:t> </a:t>
            </a:r>
            <a:r>
              <a:rPr lang="de-DE" dirty="0"/>
              <a:t>Während die Frühromantik versuchte, eine neue Mythologie künstlich zu schaffen, entdeckten Görres und die Brüder Grimm in der </a:t>
            </a:r>
            <a:r>
              <a:rPr lang="de-DE" b="1" dirty="0"/>
              <a:t>Volksdichtung </a:t>
            </a:r>
            <a:r>
              <a:rPr lang="de-DE" dirty="0"/>
              <a:t>die natürliche Ureinheit des Mythischen in spezifisch nationaler Form wieder</a:t>
            </a:r>
            <a:r>
              <a:rPr lang="hu-HU"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3807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9"/>
          <p:cNvSpPr>
            <a:spLocks noGrp="1"/>
          </p:cNvSpPr>
          <p:nvPr>
            <p:ph type="title"/>
          </p:nvPr>
        </p:nvSpPr>
        <p:spPr>
          <a:xfrm>
            <a:off x="882920" y="1147312"/>
            <a:ext cx="3932237" cy="3830596"/>
          </a:xfrm>
        </p:spPr>
        <p:txBody>
          <a:bodyPr>
            <a:noAutofit/>
          </a:bodyPr>
          <a:lstStyle/>
          <a:p>
            <a:pPr lvl="0" algn="ctr">
              <a:spcBef>
                <a:spcPts val="1000"/>
              </a:spcBef>
            </a:pPr>
            <a:r>
              <a:rPr lang="de-DE" sz="2800" dirty="0" smtClean="0">
                <a:solidFill>
                  <a:prstClr val="black"/>
                </a:solidFill>
                <a:latin typeface="Calibri" panose="020F0502020204030204"/>
                <a:ea typeface="+mn-ea"/>
                <a:cs typeface="+mn-cs"/>
              </a:rPr>
              <a:t>Arnim </a:t>
            </a:r>
            <a:r>
              <a:rPr lang="hu-HU" sz="2800" dirty="0" smtClean="0">
                <a:solidFill>
                  <a:prstClr val="black"/>
                </a:solidFill>
                <a:latin typeface="Calibri" panose="020F0502020204030204"/>
                <a:ea typeface="+mn-ea"/>
                <a:cs typeface="+mn-cs"/>
              </a:rPr>
              <a:t>und</a:t>
            </a:r>
            <a:r>
              <a:rPr lang="de-DE" sz="2800" dirty="0" smtClean="0">
                <a:solidFill>
                  <a:prstClr val="black"/>
                </a:solidFill>
                <a:latin typeface="Calibri" panose="020F0502020204030204"/>
                <a:ea typeface="+mn-ea"/>
                <a:cs typeface="+mn-cs"/>
              </a:rPr>
              <a:t> Brentano</a:t>
            </a:r>
            <a:r>
              <a:rPr lang="hu-HU" sz="2800" dirty="0" smtClean="0">
                <a:solidFill>
                  <a:prstClr val="black"/>
                </a:solidFill>
                <a:latin typeface="Calibri" panose="020F0502020204030204"/>
                <a:ea typeface="+mn-ea"/>
                <a:cs typeface="+mn-cs"/>
              </a:rPr>
              <a:t/>
            </a:r>
            <a:br>
              <a:rPr lang="hu-HU" sz="2800" dirty="0" smtClean="0">
                <a:solidFill>
                  <a:prstClr val="black"/>
                </a:solidFill>
                <a:latin typeface="Calibri" panose="020F0502020204030204"/>
                <a:ea typeface="+mn-ea"/>
                <a:cs typeface="+mn-cs"/>
              </a:rPr>
            </a:br>
            <a:r>
              <a:rPr lang="hu-HU" sz="2800" dirty="0" smtClean="0">
                <a:solidFill>
                  <a:prstClr val="black"/>
                </a:solidFill>
                <a:latin typeface="Calibri" panose="020F0502020204030204"/>
                <a:ea typeface="+mn-ea"/>
                <a:cs typeface="+mn-cs"/>
              </a:rPr>
              <a:t>Die (</a:t>
            </a:r>
            <a:r>
              <a:rPr lang="hu-HU" sz="2800" dirty="0" err="1" smtClean="0">
                <a:solidFill>
                  <a:prstClr val="black"/>
                </a:solidFill>
                <a:latin typeface="Calibri" panose="020F0502020204030204"/>
                <a:ea typeface="+mn-ea"/>
                <a:cs typeface="+mn-cs"/>
              </a:rPr>
              <a:t>Volks</a:t>
            </a:r>
            <a:r>
              <a:rPr lang="hu-HU" sz="2800" dirty="0" smtClean="0">
                <a:solidFill>
                  <a:prstClr val="black"/>
                </a:solidFill>
                <a:latin typeface="Calibri" panose="020F0502020204030204"/>
                <a:ea typeface="+mn-ea"/>
                <a:cs typeface="+mn-cs"/>
              </a:rPr>
              <a:t>)</a:t>
            </a:r>
            <a:r>
              <a:rPr lang="hu-HU" sz="2800" dirty="0" err="1" smtClean="0">
                <a:solidFill>
                  <a:prstClr val="black"/>
                </a:solidFill>
                <a:latin typeface="Calibri" panose="020F0502020204030204"/>
                <a:ea typeface="+mn-ea"/>
                <a:cs typeface="+mn-cs"/>
              </a:rPr>
              <a:t>liedsammlung</a:t>
            </a:r>
            <a:r>
              <a:rPr lang="hu-HU" sz="2800" dirty="0" smtClean="0">
                <a:solidFill>
                  <a:prstClr val="black"/>
                </a:solidFill>
                <a:latin typeface="Calibri" panose="020F0502020204030204"/>
                <a:ea typeface="+mn-ea"/>
                <a:cs typeface="+mn-cs"/>
              </a:rPr>
              <a:t/>
            </a:r>
            <a:br>
              <a:rPr lang="hu-HU" sz="2800" dirty="0" smtClean="0">
                <a:solidFill>
                  <a:prstClr val="black"/>
                </a:solidFill>
                <a:latin typeface="Calibri" panose="020F0502020204030204"/>
                <a:ea typeface="+mn-ea"/>
                <a:cs typeface="+mn-cs"/>
              </a:rPr>
            </a:br>
            <a:r>
              <a:rPr lang="hu-HU" sz="2800" dirty="0" smtClean="0">
                <a:solidFill>
                  <a:prstClr val="black"/>
                </a:solidFill>
                <a:latin typeface="Calibri" panose="020F0502020204030204"/>
                <a:ea typeface="+mn-ea"/>
                <a:cs typeface="+mn-cs"/>
              </a:rPr>
              <a:t/>
            </a:r>
            <a:br>
              <a:rPr lang="hu-HU" sz="2800" dirty="0" smtClean="0">
                <a:solidFill>
                  <a:prstClr val="black"/>
                </a:solidFill>
                <a:latin typeface="Calibri" panose="020F0502020204030204"/>
                <a:ea typeface="+mn-ea"/>
                <a:cs typeface="+mn-cs"/>
              </a:rPr>
            </a:br>
            <a:r>
              <a:rPr lang="hu-HU" b="1" i="1" dirty="0" smtClean="0">
                <a:solidFill>
                  <a:prstClr val="black"/>
                </a:solidFill>
                <a:latin typeface="Calibri" panose="020F0502020204030204"/>
                <a:ea typeface="+mn-ea"/>
                <a:cs typeface="+mn-cs"/>
              </a:rPr>
              <a:t>Des </a:t>
            </a:r>
            <a:r>
              <a:rPr lang="hu-HU" b="1" i="1" dirty="0" err="1" smtClean="0">
                <a:solidFill>
                  <a:prstClr val="black"/>
                </a:solidFill>
                <a:latin typeface="Calibri" panose="020F0502020204030204"/>
                <a:ea typeface="+mn-ea"/>
                <a:cs typeface="+mn-cs"/>
              </a:rPr>
              <a:t>Knaben</a:t>
            </a:r>
            <a:r>
              <a:rPr lang="hu-HU" b="1" i="1" dirty="0" smtClean="0">
                <a:solidFill>
                  <a:prstClr val="black"/>
                </a:solidFill>
                <a:latin typeface="Calibri" panose="020F0502020204030204"/>
                <a:ea typeface="+mn-ea"/>
                <a:cs typeface="+mn-cs"/>
              </a:rPr>
              <a:t> </a:t>
            </a:r>
            <a:r>
              <a:rPr lang="hu-HU" b="1" i="1" dirty="0" err="1" smtClean="0">
                <a:solidFill>
                  <a:prstClr val="black"/>
                </a:solidFill>
                <a:latin typeface="Calibri" panose="020F0502020204030204"/>
                <a:ea typeface="+mn-ea"/>
                <a:cs typeface="+mn-cs"/>
              </a:rPr>
              <a:t>Wunderhorn</a:t>
            </a:r>
            <a:r>
              <a:rPr lang="hu-HU" sz="2800" b="1" i="1" dirty="0">
                <a:solidFill>
                  <a:prstClr val="black"/>
                </a:solidFill>
                <a:latin typeface="Calibri" panose="020F0502020204030204"/>
                <a:ea typeface="+mn-ea"/>
                <a:cs typeface="+mn-cs"/>
              </a:rPr>
              <a:t/>
            </a:r>
            <a:br>
              <a:rPr lang="hu-HU" sz="2800" b="1" i="1" dirty="0">
                <a:solidFill>
                  <a:prstClr val="black"/>
                </a:solidFill>
                <a:latin typeface="Calibri" panose="020F0502020204030204"/>
                <a:ea typeface="+mn-ea"/>
                <a:cs typeface="+mn-cs"/>
              </a:rPr>
            </a:br>
            <a:r>
              <a:rPr lang="hu-HU" sz="2800" dirty="0" smtClean="0">
                <a:solidFill>
                  <a:prstClr val="black"/>
                </a:solidFill>
                <a:latin typeface="Calibri" panose="020F0502020204030204"/>
                <a:ea typeface="+mn-ea"/>
                <a:cs typeface="+mn-cs"/>
              </a:rPr>
              <a:t/>
            </a:r>
            <a:br>
              <a:rPr lang="hu-HU" sz="2800" dirty="0" smtClean="0">
                <a:solidFill>
                  <a:prstClr val="black"/>
                </a:solidFill>
                <a:latin typeface="Calibri" panose="020F0502020204030204"/>
                <a:ea typeface="+mn-ea"/>
                <a:cs typeface="+mn-cs"/>
              </a:rPr>
            </a:br>
            <a:r>
              <a:rPr lang="hu-HU" sz="2800" b="1" i="1" dirty="0" smtClean="0">
                <a:solidFill>
                  <a:prstClr val="black"/>
                </a:solidFill>
                <a:latin typeface="Calibri" panose="020F0502020204030204"/>
                <a:ea typeface="+mn-ea"/>
                <a:cs typeface="+mn-cs"/>
              </a:rPr>
              <a:t>(1806-1808, 3 </a:t>
            </a:r>
            <a:r>
              <a:rPr lang="hu-HU" sz="2800" b="1" i="1" dirty="0" err="1" smtClean="0">
                <a:solidFill>
                  <a:prstClr val="black"/>
                </a:solidFill>
                <a:latin typeface="Calibri" panose="020F0502020204030204"/>
                <a:ea typeface="+mn-ea"/>
                <a:cs typeface="+mn-cs"/>
              </a:rPr>
              <a:t>Bände</a:t>
            </a:r>
            <a:r>
              <a:rPr lang="hu-HU" sz="2800" b="1" i="1" dirty="0" smtClean="0">
                <a:solidFill>
                  <a:prstClr val="black"/>
                </a:solidFill>
                <a:latin typeface="Calibri" panose="020F0502020204030204"/>
                <a:ea typeface="+mn-ea"/>
                <a:cs typeface="+mn-cs"/>
              </a:rPr>
              <a:t>)</a:t>
            </a:r>
            <a:r>
              <a:rPr lang="hu-HU" sz="2800" b="1" i="1" dirty="0">
                <a:solidFill>
                  <a:prstClr val="black"/>
                </a:solidFill>
                <a:latin typeface="Calibri" panose="020F0502020204030204"/>
                <a:ea typeface="+mn-ea"/>
                <a:cs typeface="+mn-cs"/>
              </a:rPr>
              <a:t/>
            </a:r>
            <a:br>
              <a:rPr lang="hu-HU" sz="2800" b="1" i="1" dirty="0">
                <a:solidFill>
                  <a:prstClr val="black"/>
                </a:solidFill>
                <a:latin typeface="Calibri" panose="020F0502020204030204"/>
                <a:ea typeface="+mn-ea"/>
                <a:cs typeface="+mn-cs"/>
              </a:rPr>
            </a:br>
            <a:endParaRPr lang="hu-HU" sz="2800" dirty="0"/>
          </a:p>
        </p:txBody>
      </p:sp>
      <p:pic>
        <p:nvPicPr>
          <p:cNvPr id="12" name="Kép helye 11"/>
          <p:cNvPicPr>
            <a:picLocks noGrp="1" noChangeAspect="1"/>
          </p:cNvPicPr>
          <p:nvPr>
            <p:ph type="pic" idx="1"/>
          </p:nvPr>
        </p:nvPicPr>
        <p:blipFill>
          <a:blip r:embed="rId2">
            <a:extLst>
              <a:ext uri="{28A0092B-C50C-407E-A947-70E740481C1C}">
                <a14:useLocalDpi xmlns:a14="http://schemas.microsoft.com/office/drawing/2010/main" val="0"/>
              </a:ext>
            </a:extLst>
          </a:blip>
          <a:srcRect t="3370" b="3370"/>
          <a:stretch>
            <a:fillRect/>
          </a:stretch>
        </p:blipFill>
        <p:spPr>
          <a:xfrm>
            <a:off x="5226320" y="1677538"/>
            <a:ext cx="6172200" cy="4873625"/>
          </a:xfrm>
        </p:spPr>
      </p:pic>
      <p:sp>
        <p:nvSpPr>
          <p:cNvPr id="3" name="Tartalom helye 2"/>
          <p:cNvSpPr>
            <a:spLocks noGrp="1"/>
          </p:cNvSpPr>
          <p:nvPr>
            <p:ph type="body" sz="half" idx="2"/>
          </p:nvPr>
        </p:nvSpPr>
        <p:spPr>
          <a:xfrm>
            <a:off x="882920" y="5150902"/>
            <a:ext cx="3932237" cy="1408198"/>
          </a:xfrm>
        </p:spPr>
        <p:txBody>
          <a:bodyPr>
            <a:normAutofit/>
          </a:bodyPr>
          <a:lstStyle/>
          <a:p>
            <a:pPr algn="ctr"/>
            <a:r>
              <a:rPr lang="hu-HU" sz="2000" b="1" i="1" dirty="0" smtClean="0"/>
              <a:t>723 (</a:t>
            </a:r>
            <a:r>
              <a:rPr lang="hu-HU" sz="2000" b="1" i="1" dirty="0" err="1" smtClean="0"/>
              <a:t>Liebeslieder</a:t>
            </a:r>
            <a:r>
              <a:rPr lang="hu-HU" sz="2000" b="1" i="1" dirty="0" smtClean="0"/>
              <a:t>, </a:t>
            </a:r>
            <a:r>
              <a:rPr lang="hu-HU" sz="2000" b="1" i="1" dirty="0" err="1" smtClean="0"/>
              <a:t>Soldatenlieder</a:t>
            </a:r>
            <a:r>
              <a:rPr lang="hu-HU" sz="2000" b="1" i="1" dirty="0" smtClean="0"/>
              <a:t>, </a:t>
            </a:r>
            <a:r>
              <a:rPr lang="hu-HU" sz="2000" b="1" i="1" dirty="0" err="1" smtClean="0"/>
              <a:t>Kinderlieder</a:t>
            </a:r>
            <a:r>
              <a:rPr lang="hu-HU" sz="2000" b="1" i="1" dirty="0" smtClean="0"/>
              <a:t> </a:t>
            </a:r>
            <a:r>
              <a:rPr lang="hu-HU" sz="2000" b="1" i="1" dirty="0" err="1" smtClean="0"/>
              <a:t>vom</a:t>
            </a:r>
            <a:r>
              <a:rPr lang="hu-HU" sz="2000" b="1" i="1" dirty="0" smtClean="0"/>
              <a:t> </a:t>
            </a:r>
            <a:r>
              <a:rPr lang="hu-HU" sz="2000" b="1" i="1" dirty="0" err="1" smtClean="0"/>
              <a:t>Mittelalter</a:t>
            </a:r>
            <a:r>
              <a:rPr lang="hu-HU" sz="2000" b="1" i="1" dirty="0" smtClean="0"/>
              <a:t> </a:t>
            </a:r>
            <a:r>
              <a:rPr lang="hu-HU" sz="2000" b="1" i="1" dirty="0" err="1" smtClean="0"/>
              <a:t>bis</a:t>
            </a:r>
            <a:r>
              <a:rPr lang="hu-HU" sz="2000" b="1" i="1" dirty="0" smtClean="0"/>
              <a:t> </a:t>
            </a:r>
            <a:r>
              <a:rPr lang="hu-HU" sz="2000" b="1" i="1" dirty="0" err="1" smtClean="0"/>
              <a:t>zum</a:t>
            </a:r>
            <a:r>
              <a:rPr lang="hu-HU" sz="2000" b="1" i="1" dirty="0" smtClean="0"/>
              <a:t> 18. </a:t>
            </a:r>
            <a:r>
              <a:rPr lang="hu-HU" sz="2000" b="1" i="1" dirty="0" err="1" smtClean="0"/>
              <a:t>Jh</a:t>
            </a:r>
            <a:r>
              <a:rPr lang="hu-HU" sz="2000" b="1" i="1" dirty="0" smtClean="0"/>
              <a:t>.)</a:t>
            </a: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2128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796656" y="1316273"/>
            <a:ext cx="3932237" cy="2261286"/>
          </a:xfrm>
        </p:spPr>
        <p:txBody>
          <a:bodyPr>
            <a:normAutofit fontScale="90000"/>
          </a:bodyPr>
          <a:lstStyle/>
          <a:p>
            <a:pPr algn="ctr"/>
            <a:r>
              <a:rPr lang="hu-HU" sz="4000" b="1" dirty="0" smtClean="0">
                <a:solidFill>
                  <a:prstClr val="black"/>
                </a:solidFill>
              </a:rPr>
              <a:t>Die </a:t>
            </a:r>
            <a:r>
              <a:rPr lang="hu-HU" sz="4000" b="1" dirty="0" err="1" smtClean="0">
                <a:solidFill>
                  <a:prstClr val="black"/>
                </a:solidFill>
              </a:rPr>
              <a:t>Brüder</a:t>
            </a:r>
            <a:r>
              <a:rPr lang="hu-HU" sz="4000" b="1" dirty="0" smtClean="0">
                <a:solidFill>
                  <a:prstClr val="black"/>
                </a:solidFill>
              </a:rPr>
              <a:t> </a:t>
            </a:r>
            <a:r>
              <a:rPr lang="de-DE" sz="4000" b="1" dirty="0" smtClean="0">
                <a:solidFill>
                  <a:prstClr val="black"/>
                </a:solidFill>
              </a:rPr>
              <a:t>Grimm</a:t>
            </a:r>
            <a:r>
              <a:rPr lang="hu-HU" sz="4000" b="1" dirty="0" smtClean="0">
                <a:solidFill>
                  <a:prstClr val="black"/>
                </a:solidFill>
              </a:rPr>
              <a:t/>
            </a:r>
            <a:br>
              <a:rPr lang="hu-HU" sz="4000" b="1" dirty="0" smtClean="0">
                <a:solidFill>
                  <a:prstClr val="black"/>
                </a:solidFill>
              </a:rPr>
            </a:br>
            <a:r>
              <a:rPr lang="hu-HU" sz="4000" b="1" dirty="0" smtClean="0">
                <a:solidFill>
                  <a:prstClr val="black"/>
                </a:solidFill>
              </a:rPr>
              <a:t>Jacob </a:t>
            </a:r>
            <a:r>
              <a:rPr lang="hu-HU" sz="4000" b="1" dirty="0" smtClean="0">
                <a:solidFill>
                  <a:prstClr val="black"/>
                </a:solidFill>
              </a:rPr>
              <a:t>und</a:t>
            </a:r>
            <a:r>
              <a:rPr lang="hu-HU" sz="4000" b="1" dirty="0" smtClean="0">
                <a:solidFill>
                  <a:prstClr val="black"/>
                </a:solidFill>
              </a:rPr>
              <a:t> </a:t>
            </a:r>
            <a:r>
              <a:rPr lang="hu-HU" sz="4000" b="1" dirty="0" smtClean="0">
                <a:solidFill>
                  <a:prstClr val="black"/>
                </a:solidFill>
              </a:rPr>
              <a:t>Wilhelm Grimm</a:t>
            </a:r>
            <a:r>
              <a:rPr lang="hu-HU" sz="4000" b="1" dirty="0">
                <a:solidFill>
                  <a:prstClr val="black"/>
                </a:solidFill>
              </a:rPr>
              <a:t/>
            </a:r>
            <a:br>
              <a:rPr lang="hu-HU" sz="4000" b="1" dirty="0">
                <a:solidFill>
                  <a:prstClr val="black"/>
                </a:solidFill>
              </a:rPr>
            </a:br>
            <a:r>
              <a:rPr lang="hu-HU" sz="2400" dirty="0" smtClean="0">
                <a:solidFill>
                  <a:prstClr val="black"/>
                </a:solidFill>
              </a:rPr>
              <a:t>(1</a:t>
            </a:r>
            <a:r>
              <a:rPr lang="de-DE" sz="2400" dirty="0" smtClean="0">
                <a:solidFill>
                  <a:prstClr val="black"/>
                </a:solidFill>
              </a:rPr>
              <a:t>843</a:t>
            </a:r>
            <a:r>
              <a:rPr lang="de-DE" sz="2400" dirty="0">
                <a:solidFill>
                  <a:prstClr val="black"/>
                </a:solidFill>
              </a:rPr>
              <a:t>, Ludwig Emil </a:t>
            </a:r>
            <a:r>
              <a:rPr lang="de-DE" sz="2400" dirty="0" smtClean="0">
                <a:solidFill>
                  <a:prstClr val="black"/>
                </a:solidFill>
              </a:rPr>
              <a:t>Grimm</a:t>
            </a:r>
            <a:r>
              <a:rPr lang="hu-HU" sz="2400" dirty="0" smtClean="0">
                <a:solidFill>
                  <a:prstClr val="black"/>
                </a:solidFill>
              </a:rPr>
              <a:t>)</a:t>
            </a:r>
            <a:r>
              <a:rPr lang="hu-HU" sz="2400" dirty="0">
                <a:solidFill>
                  <a:prstClr val="black"/>
                </a:solidFill>
              </a:rPr>
              <a:t/>
            </a:r>
            <a:br>
              <a:rPr lang="hu-HU" sz="2400" dirty="0">
                <a:solidFill>
                  <a:prstClr val="black"/>
                </a:solidFill>
              </a:rPr>
            </a:br>
            <a:endParaRPr lang="hu-HU" dirty="0"/>
          </a:p>
        </p:txBody>
      </p:sp>
      <p:pic>
        <p:nvPicPr>
          <p:cNvPr id="10" name="Tartalom helye 9"/>
          <p:cNvPicPr>
            <a:picLocks noGrp="1" noChangeAspect="1"/>
          </p:cNvPicPr>
          <p:nvPr>
            <p:ph idx="1"/>
          </p:nvPr>
        </p:nvPicPr>
        <p:blipFill>
          <a:blip r:embed="rId2"/>
          <a:stretch>
            <a:fillRect/>
          </a:stretch>
        </p:blipFill>
        <p:spPr>
          <a:xfrm>
            <a:off x="6192383" y="1503727"/>
            <a:ext cx="4188315" cy="4834547"/>
          </a:xfrm>
          <a:prstGeom prst="rect">
            <a:avLst/>
          </a:prstGeom>
        </p:spPr>
      </p:pic>
      <p:sp>
        <p:nvSpPr>
          <p:cNvPr id="9" name="Szöveg helye 8"/>
          <p:cNvSpPr>
            <a:spLocks noGrp="1"/>
          </p:cNvSpPr>
          <p:nvPr>
            <p:ph type="body" sz="half" idx="2"/>
          </p:nvPr>
        </p:nvSpPr>
        <p:spPr>
          <a:xfrm>
            <a:off x="796655" y="3286664"/>
            <a:ext cx="3932237" cy="3165894"/>
          </a:xfrm>
        </p:spPr>
        <p:txBody>
          <a:bodyPr>
            <a:normAutofit fontScale="92500" lnSpcReduction="20000"/>
          </a:bodyPr>
          <a:lstStyle/>
          <a:p>
            <a:pPr algn="ctr"/>
            <a:r>
              <a:rPr lang="hu-HU" sz="2000" dirty="0" smtClean="0"/>
              <a:t>„</a:t>
            </a:r>
            <a:r>
              <a:rPr lang="hu-HU" sz="2000" dirty="0" err="1" smtClean="0"/>
              <a:t>Väter</a:t>
            </a:r>
            <a:r>
              <a:rPr lang="hu-HU" sz="2000" dirty="0" smtClean="0"/>
              <a:t> der </a:t>
            </a:r>
            <a:r>
              <a:rPr lang="hu-HU" sz="2000" dirty="0" err="1" smtClean="0"/>
              <a:t>Germanistik</a:t>
            </a:r>
            <a:r>
              <a:rPr lang="hu-HU" sz="2000" dirty="0" smtClean="0"/>
              <a:t>”</a:t>
            </a:r>
          </a:p>
          <a:p>
            <a:pPr algn="ctr"/>
            <a:endParaRPr lang="hu-HU" sz="2000" b="1" i="1" dirty="0" smtClean="0"/>
          </a:p>
          <a:p>
            <a:pPr algn="ctr"/>
            <a:r>
              <a:rPr lang="hu-HU" sz="2800" b="1" i="1" dirty="0" smtClean="0"/>
              <a:t>Deutsche </a:t>
            </a:r>
            <a:r>
              <a:rPr lang="hu-HU" sz="2800" b="1" i="1" dirty="0" err="1" smtClean="0"/>
              <a:t>Grammatik</a:t>
            </a:r>
            <a:endParaRPr lang="hu-HU" sz="2800" b="1" i="1" dirty="0"/>
          </a:p>
          <a:p>
            <a:pPr algn="ctr"/>
            <a:r>
              <a:rPr lang="hu-HU" sz="2000" dirty="0" smtClean="0"/>
              <a:t>(1818-1819)</a:t>
            </a:r>
          </a:p>
          <a:p>
            <a:pPr algn="ctr"/>
            <a:endParaRPr lang="hu-HU" sz="2000" b="1" dirty="0" smtClean="0"/>
          </a:p>
          <a:p>
            <a:pPr algn="ctr"/>
            <a:r>
              <a:rPr lang="hu-HU" sz="2800" b="1" i="1" dirty="0" smtClean="0"/>
              <a:t>Deutsche </a:t>
            </a:r>
            <a:r>
              <a:rPr lang="hu-HU" sz="2800" b="1" i="1" dirty="0" err="1" smtClean="0"/>
              <a:t>Sagen</a:t>
            </a:r>
            <a:endParaRPr lang="hu-HU" sz="2800" b="1" i="1" dirty="0"/>
          </a:p>
          <a:p>
            <a:pPr algn="ctr"/>
            <a:r>
              <a:rPr lang="hu-HU" sz="2000" dirty="0" smtClean="0"/>
              <a:t>(1816, 1818)</a:t>
            </a:r>
          </a:p>
          <a:p>
            <a:pPr algn="ctr"/>
            <a:endParaRPr lang="hu-HU" sz="2000" b="1" dirty="0" smtClean="0"/>
          </a:p>
          <a:p>
            <a:pPr algn="ctr"/>
            <a:r>
              <a:rPr lang="hu-HU" sz="2800" b="1" i="1" dirty="0" smtClean="0"/>
              <a:t>Deutsche </a:t>
            </a:r>
            <a:r>
              <a:rPr lang="hu-HU" sz="2800" b="1" i="1" dirty="0" err="1" smtClean="0"/>
              <a:t>Mythologie</a:t>
            </a:r>
            <a:r>
              <a:rPr lang="hu-HU" sz="2800" b="1" dirty="0" smtClean="0"/>
              <a:t> </a:t>
            </a:r>
            <a:r>
              <a:rPr lang="hu-HU" sz="2000" dirty="0" smtClean="0"/>
              <a:t>(1835)</a:t>
            </a:r>
          </a:p>
          <a:p>
            <a:pPr algn="ctr"/>
            <a:endParaRPr lang="hu-HU" sz="2000" dirty="0" smtClean="0"/>
          </a:p>
          <a:p>
            <a:pPr algn="ctr"/>
            <a:endParaRPr lang="hu-HU" sz="2000" dirty="0" smtClean="0"/>
          </a:p>
          <a:p>
            <a:pPr algn="ctr"/>
            <a:endParaRPr lang="hu-HU" sz="2000"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882209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6656" y="1285335"/>
            <a:ext cx="3932237" cy="2557850"/>
          </a:xfrm>
        </p:spPr>
        <p:txBody>
          <a:bodyPr>
            <a:normAutofit/>
          </a:bodyPr>
          <a:lstStyle/>
          <a:p>
            <a:pPr algn="ctr"/>
            <a:r>
              <a:rPr lang="hu-HU" b="1" i="1" dirty="0">
                <a:solidFill>
                  <a:srgbClr val="C00000"/>
                </a:solidFill>
              </a:rPr>
              <a:t>Deutsches </a:t>
            </a:r>
            <a:r>
              <a:rPr lang="hu-HU" b="1" i="1" dirty="0" err="1">
                <a:solidFill>
                  <a:srgbClr val="C00000"/>
                </a:solidFill>
              </a:rPr>
              <a:t>Wörterbuch</a:t>
            </a:r>
            <a:r>
              <a:rPr lang="hu-HU" b="1" i="1" dirty="0">
                <a:solidFill>
                  <a:srgbClr val="C00000"/>
                </a:solidFill>
              </a:rPr>
              <a:t> </a:t>
            </a:r>
            <a:r>
              <a:rPr lang="hu-HU" b="1" i="1" dirty="0"/>
              <a:t>(</a:t>
            </a:r>
            <a:r>
              <a:rPr lang="hu-HU" b="1" i="1" dirty="0" smtClean="0"/>
              <a:t>DWB)</a:t>
            </a:r>
            <a:r>
              <a:rPr lang="hu-HU" b="1" i="1" dirty="0"/>
              <a:t/>
            </a:r>
            <a:br>
              <a:rPr lang="hu-HU" b="1" i="1" dirty="0"/>
            </a:br>
            <a:r>
              <a:rPr lang="hu-HU" dirty="0"/>
              <a:t>(1838-1961)</a:t>
            </a:r>
            <a:br>
              <a:rPr lang="hu-HU" dirty="0"/>
            </a:br>
            <a:endParaRPr lang="hu-HU" dirty="0"/>
          </a:p>
        </p:txBody>
      </p:sp>
      <p:pic>
        <p:nvPicPr>
          <p:cNvPr id="5" name="Tartalom helye 4"/>
          <p:cNvPicPr>
            <a:picLocks noGrp="1" noChangeAspect="1"/>
          </p:cNvPicPr>
          <p:nvPr>
            <p:ph idx="1"/>
          </p:nvPr>
        </p:nvPicPr>
        <p:blipFill>
          <a:blip r:embed="rId2"/>
          <a:stretch>
            <a:fillRect/>
          </a:stretch>
        </p:blipFill>
        <p:spPr>
          <a:xfrm>
            <a:off x="5140056" y="2195777"/>
            <a:ext cx="6172200" cy="4113192"/>
          </a:xfrm>
          <a:prstGeom prst="rect">
            <a:avLst/>
          </a:prstGeom>
        </p:spPr>
      </p:pic>
      <p:sp>
        <p:nvSpPr>
          <p:cNvPr id="4" name="Szöveg helye 3"/>
          <p:cNvSpPr>
            <a:spLocks noGrp="1"/>
          </p:cNvSpPr>
          <p:nvPr>
            <p:ph type="body" sz="half" idx="2"/>
          </p:nvPr>
        </p:nvSpPr>
        <p:spPr>
          <a:xfrm>
            <a:off x="796655" y="3603311"/>
            <a:ext cx="3932237" cy="2705658"/>
          </a:xfrm>
        </p:spPr>
        <p:txBody>
          <a:bodyPr>
            <a:normAutofit fontScale="92500" lnSpcReduction="10000"/>
          </a:bodyPr>
          <a:lstStyle/>
          <a:p>
            <a:pPr algn="ctr"/>
            <a:r>
              <a:rPr lang="hu-HU" sz="2400" dirty="0" smtClean="0"/>
              <a:t>Das </a:t>
            </a:r>
            <a:r>
              <a:rPr lang="hu-HU" sz="2400" dirty="0" err="1" smtClean="0"/>
              <a:t>größte</a:t>
            </a:r>
            <a:r>
              <a:rPr lang="hu-HU" sz="2400" dirty="0" smtClean="0"/>
              <a:t> und </a:t>
            </a:r>
            <a:r>
              <a:rPr lang="hu-HU" sz="2400" dirty="0" err="1" smtClean="0"/>
              <a:t>umfangreichste</a:t>
            </a:r>
            <a:r>
              <a:rPr lang="hu-HU" sz="2400" dirty="0" smtClean="0"/>
              <a:t> </a:t>
            </a:r>
            <a:r>
              <a:rPr lang="hu-HU" sz="2400" dirty="0" err="1" smtClean="0"/>
              <a:t>Wörterbuch</a:t>
            </a:r>
            <a:r>
              <a:rPr lang="hu-HU" sz="2400" dirty="0" smtClean="0"/>
              <a:t> </a:t>
            </a:r>
            <a:r>
              <a:rPr lang="hu-HU" sz="2400" dirty="0" smtClean="0"/>
              <a:t>der </a:t>
            </a:r>
            <a:r>
              <a:rPr lang="hu-HU" sz="2400" dirty="0" err="1" smtClean="0"/>
              <a:t>deutschen</a:t>
            </a:r>
            <a:r>
              <a:rPr lang="hu-HU" sz="2400" dirty="0" smtClean="0"/>
              <a:t> </a:t>
            </a:r>
            <a:r>
              <a:rPr lang="hu-HU" sz="2400" dirty="0" err="1" smtClean="0"/>
              <a:t>Sprache</a:t>
            </a:r>
            <a:endParaRPr lang="hu-HU" sz="2400" dirty="0" smtClean="0"/>
          </a:p>
          <a:p>
            <a:pPr algn="ctr"/>
            <a:r>
              <a:rPr lang="hu-HU" sz="2400" dirty="0" smtClean="0"/>
              <a:t>1971: 1</a:t>
            </a:r>
            <a:r>
              <a:rPr lang="hu-HU" sz="2400" dirty="0"/>
              <a:t>. </a:t>
            </a:r>
            <a:r>
              <a:rPr lang="hu-HU" sz="2400" dirty="0" err="1" smtClean="0"/>
              <a:t>vollständige</a:t>
            </a:r>
            <a:r>
              <a:rPr lang="hu-HU" sz="2400" dirty="0" smtClean="0"/>
              <a:t> </a:t>
            </a:r>
            <a:r>
              <a:rPr lang="hu-HU" sz="2400" dirty="0" err="1" smtClean="0"/>
              <a:t>Printausgabe</a:t>
            </a:r>
            <a:r>
              <a:rPr lang="hu-HU" sz="2400" dirty="0" smtClean="0"/>
              <a:t>: 33 </a:t>
            </a:r>
            <a:r>
              <a:rPr lang="hu-HU" sz="2400" dirty="0" err="1" smtClean="0"/>
              <a:t>Bde</a:t>
            </a:r>
            <a:r>
              <a:rPr lang="hu-HU" sz="2400" dirty="0" smtClean="0"/>
              <a:t>., </a:t>
            </a:r>
            <a:r>
              <a:rPr lang="hu-HU" sz="2400" dirty="0" err="1" smtClean="0"/>
              <a:t>ca</a:t>
            </a:r>
            <a:r>
              <a:rPr lang="hu-HU" sz="2400" dirty="0" smtClean="0"/>
              <a:t>. </a:t>
            </a:r>
            <a:r>
              <a:rPr lang="hu-HU" sz="2400" dirty="0"/>
              <a:t>320.000 </a:t>
            </a:r>
            <a:r>
              <a:rPr lang="hu-HU" sz="2400" dirty="0" err="1" smtClean="0"/>
              <a:t>Stichwörter</a:t>
            </a:r>
            <a:endParaRPr lang="hu-HU" sz="2400" dirty="0" smtClean="0"/>
          </a:p>
          <a:p>
            <a:pPr algn="ctr"/>
            <a:r>
              <a:rPr lang="hu-HU" sz="2400" dirty="0" smtClean="0"/>
              <a:t>84 </a:t>
            </a:r>
            <a:r>
              <a:rPr lang="hu-HU" sz="2400" dirty="0" smtClean="0"/>
              <a:t>kg </a:t>
            </a:r>
            <a:r>
              <a:rPr lang="hu-HU" sz="2400" dirty="0" err="1" smtClean="0"/>
              <a:t>schwer</a:t>
            </a:r>
            <a:endParaRPr lang="hu-HU" sz="2400" dirty="0" smtClean="0"/>
          </a:p>
          <a:p>
            <a:pPr algn="ctr"/>
            <a:r>
              <a:rPr lang="hu-HU" sz="2400" dirty="0">
                <a:hlinkClick r:id="rId3"/>
              </a:rPr>
              <a:t>http://dwb.uni-trier.de/de</a:t>
            </a:r>
            <a:r>
              <a:rPr lang="hu-HU" sz="2400" dirty="0" smtClean="0">
                <a:hlinkClick r:id="rId3"/>
              </a:rPr>
              <a:t>/</a:t>
            </a:r>
            <a:r>
              <a:rPr lang="hu-HU" sz="2400" dirty="0" smtClean="0"/>
              <a:t> </a:t>
            </a:r>
            <a:endParaRPr lang="hu-HU" sz="2400" dirty="0"/>
          </a:p>
          <a:p>
            <a:endParaRPr lang="hu-HU" dirty="0"/>
          </a:p>
        </p:txBody>
      </p:sp>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71968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00173" y="1224951"/>
            <a:ext cx="3932237" cy="2248930"/>
          </a:xfrm>
        </p:spPr>
        <p:txBody>
          <a:bodyPr/>
          <a:lstStyle/>
          <a:p>
            <a:pPr algn="ctr"/>
            <a:r>
              <a:rPr lang="hu-HU" b="1" dirty="0" smtClean="0"/>
              <a:t>Titelblatt des </a:t>
            </a:r>
            <a:r>
              <a:rPr lang="hu-HU" b="1" dirty="0" err="1" smtClean="0"/>
              <a:t>ersten</a:t>
            </a:r>
            <a:r>
              <a:rPr lang="hu-HU" b="1" dirty="0" smtClean="0"/>
              <a:t> </a:t>
            </a:r>
            <a:r>
              <a:rPr lang="hu-HU" b="1" dirty="0" err="1" smtClean="0"/>
              <a:t>Bandes</a:t>
            </a:r>
            <a:r>
              <a:rPr lang="hu-HU" b="1" dirty="0"/>
              <a:t/>
            </a:r>
            <a:br>
              <a:rPr lang="hu-HU" b="1" dirty="0"/>
            </a:br>
            <a:r>
              <a:rPr lang="hu-HU" b="1" dirty="0" err="1" smtClean="0"/>
              <a:t>Leipzig</a:t>
            </a:r>
            <a:r>
              <a:rPr lang="hu-HU" b="1" dirty="0" smtClean="0"/>
              <a:t>, Hirzel,1854</a:t>
            </a:r>
            <a:endParaRPr lang="hu-HU" b="1" dirty="0"/>
          </a:p>
        </p:txBody>
      </p:sp>
      <p:pic>
        <p:nvPicPr>
          <p:cNvPr id="5" name="Tartalom helye 4"/>
          <p:cNvPicPr>
            <a:picLocks noGrp="1" noChangeAspect="1"/>
          </p:cNvPicPr>
          <p:nvPr>
            <p:ph idx="1"/>
          </p:nvPr>
        </p:nvPicPr>
        <p:blipFill>
          <a:blip r:embed="rId2"/>
          <a:stretch>
            <a:fillRect/>
          </a:stretch>
        </p:blipFill>
        <p:spPr>
          <a:xfrm>
            <a:off x="6705975" y="1496384"/>
            <a:ext cx="3281902" cy="4873625"/>
          </a:xfrm>
          <a:prstGeom prst="rect">
            <a:avLst/>
          </a:prstGeom>
        </p:spPr>
      </p:pic>
      <p:sp>
        <p:nvSpPr>
          <p:cNvPr id="4" name="Szöveg helye 3"/>
          <p:cNvSpPr>
            <a:spLocks noGrp="1"/>
          </p:cNvSpPr>
          <p:nvPr>
            <p:ph type="body" sz="half" idx="2"/>
          </p:nvPr>
        </p:nvSpPr>
        <p:spPr>
          <a:xfrm>
            <a:off x="900173" y="3473881"/>
            <a:ext cx="3932237" cy="3162858"/>
          </a:xfrm>
        </p:spPr>
        <p:txBody>
          <a:bodyPr/>
          <a:lstStyle/>
          <a:p>
            <a:endParaRPr lang="hu-HU" dirty="0" smtClean="0"/>
          </a:p>
          <a:p>
            <a:pPr algn="ctr"/>
            <a:r>
              <a:rPr lang="hu-HU" sz="2400" i="1" dirty="0" smtClean="0"/>
              <a:t>„</a:t>
            </a:r>
            <a:r>
              <a:rPr lang="hu-HU" sz="2400" i="1" dirty="0" err="1" smtClean="0"/>
              <a:t>Im</a:t>
            </a:r>
            <a:r>
              <a:rPr lang="hu-HU" sz="2400" i="1" dirty="0" smtClean="0"/>
              <a:t> </a:t>
            </a:r>
            <a:r>
              <a:rPr lang="hu-HU" sz="2400" i="1" dirty="0" err="1" smtClean="0"/>
              <a:t>Anfang</a:t>
            </a:r>
            <a:r>
              <a:rPr lang="hu-HU" sz="2400" i="1" dirty="0" smtClean="0"/>
              <a:t> </a:t>
            </a:r>
            <a:r>
              <a:rPr lang="hu-HU" sz="2400" i="1" dirty="0" err="1" smtClean="0"/>
              <a:t>war</a:t>
            </a:r>
            <a:r>
              <a:rPr lang="hu-HU" sz="2400" i="1" dirty="0" smtClean="0"/>
              <a:t> das </a:t>
            </a:r>
            <a:r>
              <a:rPr lang="hu-HU" sz="2400" i="1" dirty="0" err="1" smtClean="0"/>
              <a:t>Wort</a:t>
            </a:r>
            <a:r>
              <a:rPr lang="hu-HU" sz="2400" i="1" dirty="0" smtClean="0"/>
              <a:t>”</a:t>
            </a:r>
          </a:p>
          <a:p>
            <a:pPr algn="ctr"/>
            <a:r>
              <a:rPr lang="hu-HU" sz="2000" dirty="0" smtClean="0"/>
              <a:t>(Johannes 1,1)</a:t>
            </a:r>
            <a:endParaRPr lang="hu-HU" sz="20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14844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7426" y="819507"/>
            <a:ext cx="5153239" cy="3677337"/>
          </a:xfrm>
        </p:spPr>
        <p:txBody>
          <a:bodyPr>
            <a:noAutofit/>
          </a:bodyPr>
          <a:lstStyle/>
          <a:p>
            <a:pPr lvl="0" algn="ctr">
              <a:spcBef>
                <a:spcPts val="1000"/>
              </a:spcBef>
            </a:pPr>
            <a:r>
              <a:rPr lang="de-DE" sz="4000" b="1" i="1" dirty="0" smtClean="0">
                <a:solidFill>
                  <a:srgbClr val="C00000"/>
                </a:solidFill>
                <a:latin typeface="Calibri" panose="020F0502020204030204"/>
                <a:ea typeface="+mn-ea"/>
                <a:cs typeface="+mn-cs"/>
              </a:rPr>
              <a:t>Kinder- </a:t>
            </a:r>
            <a:r>
              <a:rPr lang="de-DE" sz="4000" b="1" i="1" dirty="0">
                <a:solidFill>
                  <a:srgbClr val="C00000"/>
                </a:solidFill>
                <a:latin typeface="Calibri" panose="020F0502020204030204"/>
                <a:ea typeface="+mn-ea"/>
                <a:cs typeface="+mn-cs"/>
              </a:rPr>
              <a:t>und </a:t>
            </a:r>
            <a:r>
              <a:rPr lang="de-DE" sz="4000" b="1" i="1" dirty="0" smtClean="0">
                <a:solidFill>
                  <a:srgbClr val="C00000"/>
                </a:solidFill>
                <a:latin typeface="Calibri" panose="020F0502020204030204"/>
                <a:ea typeface="+mn-ea"/>
                <a:cs typeface="+mn-cs"/>
              </a:rPr>
              <a:t>Hausmärchen</a:t>
            </a:r>
            <a:r>
              <a:rPr lang="hu-HU" sz="4000" b="1" dirty="0" smtClean="0">
                <a:solidFill>
                  <a:srgbClr val="C00000"/>
                </a:solidFill>
                <a:latin typeface="Calibri" panose="020F0502020204030204"/>
                <a:ea typeface="+mn-ea"/>
                <a:cs typeface="+mn-cs"/>
              </a:rPr>
              <a:t/>
            </a:r>
            <a:br>
              <a:rPr lang="hu-HU" sz="4000" b="1" dirty="0" smtClean="0">
                <a:solidFill>
                  <a:srgbClr val="C00000"/>
                </a:solidFill>
                <a:latin typeface="Calibri" panose="020F0502020204030204"/>
                <a:ea typeface="+mn-ea"/>
                <a:cs typeface="+mn-cs"/>
              </a:rPr>
            </a:br>
            <a:r>
              <a:rPr lang="de-DE" sz="2800" dirty="0" smtClean="0">
                <a:solidFill>
                  <a:prstClr val="black"/>
                </a:solidFill>
                <a:latin typeface="Calibri" panose="020F0502020204030204"/>
                <a:ea typeface="+mn-ea"/>
                <a:cs typeface="+mn-cs"/>
              </a:rPr>
              <a:t>(1812</a:t>
            </a:r>
            <a:r>
              <a:rPr lang="hu-HU" sz="2800" dirty="0" smtClean="0">
                <a:solidFill>
                  <a:prstClr val="black"/>
                </a:solidFill>
                <a:latin typeface="Calibri" panose="020F0502020204030204"/>
                <a:ea typeface="+mn-ea"/>
                <a:cs typeface="+mn-cs"/>
              </a:rPr>
              <a:t>-18</a:t>
            </a:r>
            <a:r>
              <a:rPr lang="de-DE" sz="2800" dirty="0" smtClean="0">
                <a:solidFill>
                  <a:prstClr val="black"/>
                </a:solidFill>
                <a:latin typeface="Calibri" panose="020F0502020204030204"/>
                <a:ea typeface="+mn-ea"/>
                <a:cs typeface="+mn-cs"/>
              </a:rPr>
              <a:t>5</a:t>
            </a:r>
            <a:r>
              <a:rPr lang="hu-HU" sz="2800" dirty="0" smtClean="0">
                <a:solidFill>
                  <a:prstClr val="black"/>
                </a:solidFill>
                <a:latin typeface="Calibri" panose="020F0502020204030204"/>
                <a:ea typeface="+mn-ea"/>
                <a:cs typeface="+mn-cs"/>
              </a:rPr>
              <a:t>8)</a:t>
            </a:r>
            <a:br>
              <a:rPr lang="hu-HU" sz="2800" dirty="0" smtClean="0">
                <a:solidFill>
                  <a:prstClr val="black"/>
                </a:solidFill>
                <a:latin typeface="Calibri" panose="020F0502020204030204"/>
                <a:ea typeface="+mn-ea"/>
                <a:cs typeface="+mn-cs"/>
              </a:rPr>
            </a:br>
            <a:r>
              <a:rPr lang="hu-HU" sz="2800" dirty="0" smtClean="0">
                <a:solidFill>
                  <a:prstClr val="black"/>
                </a:solidFill>
                <a:latin typeface="Calibri" panose="020F0502020204030204"/>
                <a:ea typeface="+mn-ea"/>
                <a:cs typeface="+mn-cs"/>
              </a:rPr>
              <a:t/>
            </a:r>
            <a:br>
              <a:rPr lang="hu-HU" sz="2800" dirty="0" smtClean="0">
                <a:solidFill>
                  <a:prstClr val="black"/>
                </a:solidFill>
                <a:latin typeface="Calibri" panose="020F0502020204030204"/>
                <a:ea typeface="+mn-ea"/>
                <a:cs typeface="+mn-cs"/>
              </a:rPr>
            </a:br>
            <a:r>
              <a:rPr lang="hu-HU" sz="2800" dirty="0" smtClean="0">
                <a:solidFill>
                  <a:prstClr val="black"/>
                </a:solidFill>
                <a:latin typeface="Calibri" panose="020F0502020204030204"/>
                <a:ea typeface="+mn-ea"/>
                <a:cs typeface="+mn-cs"/>
              </a:rPr>
              <a:t>das </a:t>
            </a:r>
            <a:r>
              <a:rPr lang="hu-HU" sz="2800" dirty="0" err="1" smtClean="0">
                <a:solidFill>
                  <a:prstClr val="black"/>
                </a:solidFill>
                <a:latin typeface="Calibri" panose="020F0502020204030204"/>
                <a:ea typeface="+mn-ea"/>
                <a:cs typeface="+mn-cs"/>
              </a:rPr>
              <a:t>bekannteste</a:t>
            </a:r>
            <a:r>
              <a:rPr lang="hu-HU" sz="2800" dirty="0" smtClean="0">
                <a:solidFill>
                  <a:prstClr val="black"/>
                </a:solidFill>
                <a:latin typeface="Calibri" panose="020F0502020204030204"/>
                <a:ea typeface="+mn-ea"/>
                <a:cs typeface="+mn-cs"/>
              </a:rPr>
              <a:t> </a:t>
            </a:r>
            <a:r>
              <a:rPr lang="hu-HU" sz="2800" dirty="0" err="1" smtClean="0">
                <a:solidFill>
                  <a:prstClr val="black"/>
                </a:solidFill>
                <a:latin typeface="Calibri" panose="020F0502020204030204"/>
                <a:ea typeface="+mn-ea"/>
                <a:cs typeface="+mn-cs"/>
              </a:rPr>
              <a:t>Werk</a:t>
            </a:r>
            <a:r>
              <a:rPr lang="hu-HU" sz="2800" dirty="0" smtClean="0">
                <a:solidFill>
                  <a:prstClr val="black"/>
                </a:solidFill>
                <a:latin typeface="Calibri" panose="020F0502020204030204"/>
                <a:ea typeface="+mn-ea"/>
                <a:cs typeface="+mn-cs"/>
              </a:rPr>
              <a:t> </a:t>
            </a:r>
            <a:r>
              <a:rPr lang="hu-HU" sz="2800" dirty="0" smtClean="0">
                <a:solidFill>
                  <a:prstClr val="black"/>
                </a:solidFill>
                <a:latin typeface="Calibri" panose="020F0502020204030204"/>
                <a:ea typeface="+mn-ea"/>
                <a:cs typeface="+mn-cs"/>
              </a:rPr>
              <a:t>der</a:t>
            </a:r>
            <a:br>
              <a:rPr lang="hu-HU" sz="2800" dirty="0" smtClean="0">
                <a:solidFill>
                  <a:prstClr val="black"/>
                </a:solidFill>
                <a:latin typeface="Calibri" panose="020F0502020204030204"/>
                <a:ea typeface="+mn-ea"/>
                <a:cs typeface="+mn-cs"/>
              </a:rPr>
            </a:br>
            <a:r>
              <a:rPr lang="hu-HU" sz="2800" dirty="0" err="1" smtClean="0">
                <a:solidFill>
                  <a:prstClr val="black"/>
                </a:solidFill>
                <a:latin typeface="Calibri" panose="020F0502020204030204"/>
                <a:ea typeface="+mn-ea"/>
                <a:cs typeface="+mn-cs"/>
              </a:rPr>
              <a:t>Brüder</a:t>
            </a:r>
            <a:r>
              <a:rPr lang="hu-HU" sz="2800" dirty="0" smtClean="0">
                <a:solidFill>
                  <a:prstClr val="black"/>
                </a:solidFill>
                <a:latin typeface="Calibri" panose="020F0502020204030204"/>
                <a:ea typeface="+mn-ea"/>
                <a:cs typeface="+mn-cs"/>
              </a:rPr>
              <a:t> </a:t>
            </a:r>
            <a:r>
              <a:rPr lang="hu-HU" sz="2800" dirty="0" smtClean="0">
                <a:solidFill>
                  <a:prstClr val="black"/>
                </a:solidFill>
                <a:latin typeface="Calibri" panose="020F0502020204030204"/>
                <a:ea typeface="+mn-ea"/>
                <a:cs typeface="+mn-cs"/>
              </a:rPr>
              <a:t>Grimm</a:t>
            </a:r>
            <a:endParaRPr lang="hu-HU" sz="2800"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9276" y="1837096"/>
            <a:ext cx="3035300" cy="3898900"/>
          </a:xfrm>
        </p:spPr>
      </p:pic>
      <p:sp>
        <p:nvSpPr>
          <p:cNvPr id="4" name="Szöveg helye 3"/>
          <p:cNvSpPr>
            <a:spLocks noGrp="1"/>
          </p:cNvSpPr>
          <p:nvPr>
            <p:ph type="body" sz="half" idx="2"/>
          </p:nvPr>
        </p:nvSpPr>
        <p:spPr>
          <a:xfrm>
            <a:off x="917426" y="4809995"/>
            <a:ext cx="4980244" cy="1730691"/>
          </a:xfrm>
        </p:spPr>
        <p:txBody>
          <a:bodyPr>
            <a:normAutofit/>
          </a:bodyPr>
          <a:lstStyle/>
          <a:p>
            <a:pPr algn="ctr"/>
            <a:r>
              <a:rPr lang="hu-HU" sz="2000" dirty="0" err="1" smtClean="0"/>
              <a:t>Illustrierter</a:t>
            </a:r>
            <a:r>
              <a:rPr lang="hu-HU" sz="2000" dirty="0" smtClean="0"/>
              <a:t> </a:t>
            </a:r>
            <a:r>
              <a:rPr lang="hu-HU" sz="2000" dirty="0" err="1" smtClean="0"/>
              <a:t>Buchumschlag</a:t>
            </a:r>
            <a:r>
              <a:rPr lang="hu-HU" sz="2000" dirty="0" smtClean="0"/>
              <a:t> des 1. </a:t>
            </a:r>
            <a:r>
              <a:rPr lang="hu-HU" sz="2000" dirty="0" err="1" smtClean="0"/>
              <a:t>Bandes</a:t>
            </a:r>
            <a:r>
              <a:rPr lang="hu-HU" sz="2000" dirty="0" smtClean="0"/>
              <a:t> der 2. </a:t>
            </a:r>
            <a:r>
              <a:rPr lang="hu-HU" sz="2000" dirty="0" err="1" smtClean="0"/>
              <a:t>Ausgabe</a:t>
            </a:r>
            <a:r>
              <a:rPr lang="hu-HU" sz="2000" dirty="0" smtClean="0"/>
              <a:t> </a:t>
            </a:r>
            <a:r>
              <a:rPr lang="hu-HU" sz="2000" dirty="0" smtClean="0"/>
              <a:t>v. </a:t>
            </a:r>
            <a:r>
              <a:rPr lang="hu-HU" sz="2000" dirty="0" err="1" smtClean="0"/>
              <a:t>i</a:t>
            </a:r>
            <a:r>
              <a:rPr lang="hu-HU" sz="2000" dirty="0" err="1" smtClean="0"/>
              <a:t>nsg</a:t>
            </a:r>
            <a:r>
              <a:rPr lang="hu-HU" sz="2000" dirty="0" smtClean="0"/>
              <a:t>.  210 </a:t>
            </a:r>
            <a:r>
              <a:rPr lang="hu-HU" sz="2000" dirty="0" err="1" smtClean="0"/>
              <a:t>Märchen</a:t>
            </a:r>
            <a:endParaRPr lang="hu-HU" sz="2000" dirty="0" smtClean="0"/>
          </a:p>
          <a:p>
            <a:pPr algn="ctr"/>
            <a:endParaRPr lang="hu-HU" sz="2000" dirty="0" smtClean="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63336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1824</Words>
  <Application>Microsoft Office PowerPoint</Application>
  <PresentationFormat>Szélesvásznú</PresentationFormat>
  <Paragraphs>165</Paragraphs>
  <Slides>33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33</vt:i4>
      </vt:variant>
    </vt:vector>
  </HeadingPairs>
  <TitlesOfParts>
    <vt:vector size="37" baseType="lpstr">
      <vt:lpstr>Arial</vt:lpstr>
      <vt:lpstr>Calibri</vt:lpstr>
      <vt:lpstr>Calibri Light</vt:lpstr>
      <vt:lpstr>Office-téma</vt:lpstr>
      <vt:lpstr>     Géza Horváth  Geschichte der deutschen Literatur von der Romantik bis zum Fin de Siècle II. </vt:lpstr>
      <vt:lpstr>Romantik II. (ca. 1795-ca. 1815)</vt:lpstr>
      <vt:lpstr>Die Heidelberger Romantik (Hochromantik) 1805-1809</vt:lpstr>
      <vt:lpstr>PowerPoint-bemutató</vt:lpstr>
      <vt:lpstr>Arnim und Brentano Die (Volks)liedsammlung  Des Knaben Wunderhorn  (1806-1808, 3 Bände) </vt:lpstr>
      <vt:lpstr>Die Brüder Grimm Jacob und Wilhelm Grimm (1843, Ludwig Emil Grimm) </vt:lpstr>
      <vt:lpstr>Deutsches Wörterbuch (DWB) (1838-1961) </vt:lpstr>
      <vt:lpstr>Titelblatt des ersten Bandes Leipzig, Hirzel,1854</vt:lpstr>
      <vt:lpstr>Kinder- und Hausmärchen (1812-1858)  das bekannteste Werk der Brüder Grimm</vt:lpstr>
      <vt:lpstr>Märchen und Mythos</vt:lpstr>
      <vt:lpstr>Dresdener und Berliner Romantik (1808-1815) Spätromantik bis etwa 1848</vt:lpstr>
      <vt:lpstr>PowerPoint-bemutató</vt:lpstr>
      <vt:lpstr>E.T.A. Hoffmann (1776, Königsberg – 1822, Berlin) </vt:lpstr>
      <vt:lpstr>Der goldene Topf (1813/1814)</vt:lpstr>
      <vt:lpstr>Heinrich von Kleist (1777–1811)  Zwischen Romantik und Klassik? Ein genialer Outsider der deutschen Literatur</vt:lpstr>
      <vt:lpstr>Die Kant-Krise</vt:lpstr>
      <vt:lpstr>Wahrheit und Schein</vt:lpstr>
      <vt:lpstr>Über das Marionettentheater</vt:lpstr>
      <vt:lpstr>Kleists Werk</vt:lpstr>
      <vt:lpstr>Penthesilea</vt:lpstr>
      <vt:lpstr>PowerPoint-bemutató</vt:lpstr>
      <vt:lpstr>EXKURS Joseph Freiherr von Eichendorff (1788–1857) Mondnacht (1835)</vt:lpstr>
      <vt:lpstr>Mondnacht Motive der Romantik / Bewegungsstruktur</vt:lpstr>
      <vt:lpstr>Romantik in der Malerei</vt:lpstr>
      <vt:lpstr>Philipp Otto Runge  Petrus auf dem Meer (1806/1807)</vt:lpstr>
      <vt:lpstr>Caspar David Friedrich: Der Mönch am Meer (1810)</vt:lpstr>
      <vt:lpstr>Caspar David Friedrich: Der Wanderer über dem Nebelmeer (wohl 1817)</vt:lpstr>
      <vt:lpstr>Caspar David Friedrich: Zwei Männer in Betrachtung des Mondes (1819-1820)</vt:lpstr>
      <vt:lpstr>Johann Heinrich Füssli: Nachtmahr (1781)</vt:lpstr>
      <vt:lpstr>C.G. Carus: Blick auf Dresden von der Brühlschen Terasse (um 1830)</vt:lpstr>
      <vt:lpstr>Die Nasarener</vt:lpstr>
      <vt:lpstr>Wichtige Vertreter Nazarener</vt:lpstr>
      <vt:lpstr>Friedrich Overbeck: Italia und Germania (1828)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HG</dc:creator>
  <cp:lastModifiedBy>HG</cp:lastModifiedBy>
  <cp:revision>45</cp:revision>
  <dcterms:created xsi:type="dcterms:W3CDTF">2020-11-05T07:35:46Z</dcterms:created>
  <dcterms:modified xsi:type="dcterms:W3CDTF">2023-08-29T13:14:20Z</dcterms:modified>
</cp:coreProperties>
</file>