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81"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7" d="100"/>
          <a:sy n="77" d="100"/>
        </p:scale>
        <p:origin x="126"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hu-HU"/>
          </a:p>
        </p:txBody>
      </p:sp>
      <p:sp>
        <p:nvSpPr>
          <p:cNvPr id="4" name="Dátum helye 3"/>
          <p:cNvSpPr>
            <a:spLocks noGrp="1"/>
          </p:cNvSpPr>
          <p:nvPr>
            <p:ph type="dt" sz="half" idx="10"/>
          </p:nvPr>
        </p:nvSpPr>
        <p:spPr/>
        <p:txBody>
          <a:bodyPr/>
          <a:lstStyle/>
          <a:p>
            <a:fld id="{69CB1FB7-D5D2-4DB1-8487-21290C2338C2}"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F31A451-C477-4EDA-81E8-51127B522A0C}" type="slidenum">
              <a:rPr lang="hu-HU" smtClean="0"/>
              <a:t>‹#›</a:t>
            </a:fld>
            <a:endParaRPr lang="hu-HU"/>
          </a:p>
        </p:txBody>
      </p:sp>
    </p:spTree>
    <p:extLst>
      <p:ext uri="{BB962C8B-B14F-4D97-AF65-F5344CB8AC3E}">
        <p14:creationId xmlns:p14="http://schemas.microsoft.com/office/powerpoint/2010/main" val="4137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9CB1FB7-D5D2-4DB1-8487-21290C2338C2}"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F31A451-C477-4EDA-81E8-51127B522A0C}" type="slidenum">
              <a:rPr lang="hu-HU" smtClean="0"/>
              <a:t>‹#›</a:t>
            </a:fld>
            <a:endParaRPr lang="hu-HU"/>
          </a:p>
        </p:txBody>
      </p:sp>
    </p:spTree>
    <p:extLst>
      <p:ext uri="{BB962C8B-B14F-4D97-AF65-F5344CB8AC3E}">
        <p14:creationId xmlns:p14="http://schemas.microsoft.com/office/powerpoint/2010/main" val="4173793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9CB1FB7-D5D2-4DB1-8487-21290C2338C2}"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F31A451-C477-4EDA-81E8-51127B522A0C}" type="slidenum">
              <a:rPr lang="hu-HU" smtClean="0"/>
              <a:t>‹#›</a:t>
            </a:fld>
            <a:endParaRPr lang="hu-HU"/>
          </a:p>
        </p:txBody>
      </p:sp>
    </p:spTree>
    <p:extLst>
      <p:ext uri="{BB962C8B-B14F-4D97-AF65-F5344CB8AC3E}">
        <p14:creationId xmlns:p14="http://schemas.microsoft.com/office/powerpoint/2010/main" val="2896204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9CB1FB7-D5D2-4DB1-8487-21290C2338C2}"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F31A451-C477-4EDA-81E8-51127B522A0C}" type="slidenum">
              <a:rPr lang="hu-HU" smtClean="0"/>
              <a:t>‹#›</a:t>
            </a:fld>
            <a:endParaRPr lang="hu-HU"/>
          </a:p>
        </p:txBody>
      </p:sp>
    </p:spTree>
    <p:extLst>
      <p:ext uri="{BB962C8B-B14F-4D97-AF65-F5344CB8AC3E}">
        <p14:creationId xmlns:p14="http://schemas.microsoft.com/office/powerpoint/2010/main" val="195673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69CB1FB7-D5D2-4DB1-8487-21290C2338C2}"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F31A451-C477-4EDA-81E8-51127B522A0C}" type="slidenum">
              <a:rPr lang="hu-HU" smtClean="0"/>
              <a:t>‹#›</a:t>
            </a:fld>
            <a:endParaRPr lang="hu-HU"/>
          </a:p>
        </p:txBody>
      </p:sp>
    </p:spTree>
    <p:extLst>
      <p:ext uri="{BB962C8B-B14F-4D97-AF65-F5344CB8AC3E}">
        <p14:creationId xmlns:p14="http://schemas.microsoft.com/office/powerpoint/2010/main" val="258350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69CB1FB7-D5D2-4DB1-8487-21290C2338C2}" type="datetimeFigureOut">
              <a:rPr lang="hu-HU" smtClean="0"/>
              <a:t>2023. 08. 29.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8F31A451-C477-4EDA-81E8-51127B522A0C}" type="slidenum">
              <a:rPr lang="hu-HU" smtClean="0"/>
              <a:t>‹#›</a:t>
            </a:fld>
            <a:endParaRPr lang="hu-HU"/>
          </a:p>
        </p:txBody>
      </p:sp>
    </p:spTree>
    <p:extLst>
      <p:ext uri="{BB962C8B-B14F-4D97-AF65-F5344CB8AC3E}">
        <p14:creationId xmlns:p14="http://schemas.microsoft.com/office/powerpoint/2010/main" val="2017609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69CB1FB7-D5D2-4DB1-8487-21290C2338C2}" type="datetimeFigureOut">
              <a:rPr lang="hu-HU" smtClean="0"/>
              <a:t>2023. 08. 29.</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8F31A451-C477-4EDA-81E8-51127B522A0C}" type="slidenum">
              <a:rPr lang="hu-HU" smtClean="0"/>
              <a:t>‹#›</a:t>
            </a:fld>
            <a:endParaRPr lang="hu-HU"/>
          </a:p>
        </p:txBody>
      </p:sp>
    </p:spTree>
    <p:extLst>
      <p:ext uri="{BB962C8B-B14F-4D97-AF65-F5344CB8AC3E}">
        <p14:creationId xmlns:p14="http://schemas.microsoft.com/office/powerpoint/2010/main" val="413727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69CB1FB7-D5D2-4DB1-8487-21290C2338C2}" type="datetimeFigureOut">
              <a:rPr lang="hu-HU" smtClean="0"/>
              <a:t>2023. 08. 29.</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8F31A451-C477-4EDA-81E8-51127B522A0C}" type="slidenum">
              <a:rPr lang="hu-HU" smtClean="0"/>
              <a:t>‹#›</a:t>
            </a:fld>
            <a:endParaRPr lang="hu-HU"/>
          </a:p>
        </p:txBody>
      </p:sp>
    </p:spTree>
    <p:extLst>
      <p:ext uri="{BB962C8B-B14F-4D97-AF65-F5344CB8AC3E}">
        <p14:creationId xmlns:p14="http://schemas.microsoft.com/office/powerpoint/2010/main" val="3042554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69CB1FB7-D5D2-4DB1-8487-21290C2338C2}" type="datetimeFigureOut">
              <a:rPr lang="hu-HU" smtClean="0"/>
              <a:t>2023. 08. 29.</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8F31A451-C477-4EDA-81E8-51127B522A0C}" type="slidenum">
              <a:rPr lang="hu-HU" smtClean="0"/>
              <a:t>‹#›</a:t>
            </a:fld>
            <a:endParaRPr lang="hu-HU"/>
          </a:p>
        </p:txBody>
      </p:sp>
    </p:spTree>
    <p:extLst>
      <p:ext uri="{BB962C8B-B14F-4D97-AF65-F5344CB8AC3E}">
        <p14:creationId xmlns:p14="http://schemas.microsoft.com/office/powerpoint/2010/main" val="2539387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69CB1FB7-D5D2-4DB1-8487-21290C2338C2}" type="datetimeFigureOut">
              <a:rPr lang="hu-HU" smtClean="0"/>
              <a:t>2023. 08. 29.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8F31A451-C477-4EDA-81E8-51127B522A0C}" type="slidenum">
              <a:rPr lang="hu-HU" smtClean="0"/>
              <a:t>‹#›</a:t>
            </a:fld>
            <a:endParaRPr lang="hu-HU"/>
          </a:p>
        </p:txBody>
      </p:sp>
    </p:spTree>
    <p:extLst>
      <p:ext uri="{BB962C8B-B14F-4D97-AF65-F5344CB8AC3E}">
        <p14:creationId xmlns:p14="http://schemas.microsoft.com/office/powerpoint/2010/main" val="49785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69CB1FB7-D5D2-4DB1-8487-21290C2338C2}" type="datetimeFigureOut">
              <a:rPr lang="hu-HU" smtClean="0"/>
              <a:t>2023. 08. 29.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8F31A451-C477-4EDA-81E8-51127B522A0C}" type="slidenum">
              <a:rPr lang="hu-HU" smtClean="0"/>
              <a:t>‹#›</a:t>
            </a:fld>
            <a:endParaRPr lang="hu-HU"/>
          </a:p>
        </p:txBody>
      </p:sp>
    </p:spTree>
    <p:extLst>
      <p:ext uri="{BB962C8B-B14F-4D97-AF65-F5344CB8AC3E}">
        <p14:creationId xmlns:p14="http://schemas.microsoft.com/office/powerpoint/2010/main" val="202600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B1FB7-D5D2-4DB1-8487-21290C2338C2}" type="datetimeFigureOut">
              <a:rPr lang="hu-HU" smtClean="0"/>
              <a:t>2023. 08. 29.</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1A451-C477-4EDA-81E8-51127B522A0C}" type="slidenum">
              <a:rPr lang="hu-HU" smtClean="0"/>
              <a:t>‹#›</a:t>
            </a:fld>
            <a:endParaRPr lang="hu-HU"/>
          </a:p>
        </p:txBody>
      </p:sp>
    </p:spTree>
    <p:extLst>
      <p:ext uri="{BB962C8B-B14F-4D97-AF65-F5344CB8AC3E}">
        <p14:creationId xmlns:p14="http://schemas.microsoft.com/office/powerpoint/2010/main" val="764553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30056" y="1653596"/>
            <a:ext cx="9144000" cy="4689306"/>
          </a:xfrm>
        </p:spPr>
        <p:txBody>
          <a:bodyPr>
            <a:normAutofit fontScale="90000"/>
          </a:bodyPr>
          <a:lstStyle/>
          <a:p>
            <a:r>
              <a:rPr lang="hu-HU" b="1" dirty="0" smtClean="0"/>
              <a:t/>
            </a:r>
            <a:br>
              <a:rPr lang="hu-HU" b="1" dirty="0" smtClean="0"/>
            </a:br>
            <a:r>
              <a:rPr lang="hu-HU" b="1" dirty="0" smtClean="0"/>
              <a:t/>
            </a:r>
            <a:br>
              <a:rPr lang="hu-HU" b="1" dirty="0" smtClean="0"/>
            </a:br>
            <a:r>
              <a:rPr lang="hu-HU" b="1" dirty="0"/>
              <a:t/>
            </a:r>
            <a:br>
              <a:rPr lang="hu-HU" b="1" dirty="0"/>
            </a:br>
            <a:r>
              <a:rPr lang="hu-HU" b="1" dirty="0" smtClean="0"/>
              <a:t/>
            </a:r>
            <a:br>
              <a:rPr lang="hu-HU" b="1" dirty="0" smtClean="0"/>
            </a:br>
            <a:r>
              <a:rPr lang="hu-HU" b="1" dirty="0"/>
              <a:t/>
            </a:r>
            <a:br>
              <a:rPr lang="hu-HU" b="1" dirty="0"/>
            </a:br>
            <a:r>
              <a:rPr lang="hu-HU" sz="5300" b="1" dirty="0" smtClean="0"/>
              <a:t>Géza Horváth</a:t>
            </a:r>
            <a:r>
              <a:rPr lang="hu-HU" sz="5300" b="1" dirty="0" smtClean="0">
                <a:solidFill>
                  <a:srgbClr val="C00000"/>
                </a:solidFill>
              </a:rPr>
              <a:t/>
            </a:r>
            <a:br>
              <a:rPr lang="hu-HU" sz="5300" b="1" dirty="0" smtClean="0">
                <a:solidFill>
                  <a:srgbClr val="C00000"/>
                </a:solidFill>
              </a:rPr>
            </a:br>
            <a:r>
              <a:rPr lang="hu-HU" sz="5300" b="1" dirty="0" smtClean="0">
                <a:solidFill>
                  <a:srgbClr val="C00000"/>
                </a:solidFill>
              </a:rPr>
              <a:t/>
            </a:r>
            <a:br>
              <a:rPr lang="hu-HU" sz="5300" b="1" dirty="0" smtClean="0">
                <a:solidFill>
                  <a:srgbClr val="C00000"/>
                </a:solidFill>
              </a:rPr>
            </a:br>
            <a:r>
              <a:rPr lang="hu-HU" sz="5300" b="1" i="1" dirty="0" err="1" smtClean="0"/>
              <a:t>Geschichte</a:t>
            </a:r>
            <a:r>
              <a:rPr lang="hu-HU" sz="5300" b="1" i="1" dirty="0" smtClean="0"/>
              <a:t> der </a:t>
            </a:r>
            <a:r>
              <a:rPr lang="hu-HU" sz="5300" b="1" i="1" dirty="0" err="1" smtClean="0"/>
              <a:t>deutschen</a:t>
            </a:r>
            <a:r>
              <a:rPr lang="hu-HU" sz="5300" b="1" i="1" dirty="0" smtClean="0"/>
              <a:t> </a:t>
            </a:r>
            <a:r>
              <a:rPr lang="hu-HU" sz="5300" b="1" i="1" dirty="0" err="1" smtClean="0"/>
              <a:t>Literatur</a:t>
            </a:r>
            <a:r>
              <a:rPr lang="hu-HU" sz="5300" b="1" i="1" dirty="0" smtClean="0"/>
              <a:t> von der Romantik </a:t>
            </a:r>
            <a:r>
              <a:rPr lang="hu-HU" sz="5300" b="1" i="1" dirty="0" err="1" smtClean="0"/>
              <a:t>bis</a:t>
            </a:r>
            <a:r>
              <a:rPr lang="hu-HU" sz="5300" b="1" i="1" dirty="0" smtClean="0"/>
              <a:t> </a:t>
            </a:r>
            <a:r>
              <a:rPr lang="hu-HU" sz="5300" b="1" i="1" dirty="0" err="1" smtClean="0"/>
              <a:t>zum</a:t>
            </a:r>
            <a:r>
              <a:rPr lang="hu-HU" sz="5300" b="1" i="1" dirty="0"/>
              <a:t/>
            </a:r>
            <a:br>
              <a:rPr lang="hu-HU" sz="5300" b="1" i="1" dirty="0"/>
            </a:br>
            <a:r>
              <a:rPr lang="hu-HU" sz="5300" b="1" i="1" dirty="0" smtClean="0"/>
              <a:t>Fin de </a:t>
            </a:r>
            <a:r>
              <a:rPr lang="hu-HU" sz="5300" b="1" i="1" dirty="0" err="1" smtClean="0"/>
              <a:t>Siècle</a:t>
            </a:r>
            <a:r>
              <a:rPr lang="hu-HU" sz="5300" b="1" i="1" dirty="0" smtClean="0"/>
              <a:t/>
            </a:r>
            <a:br>
              <a:rPr lang="hu-HU" sz="5300" b="1" i="1" dirty="0" smtClean="0"/>
            </a:br>
            <a:r>
              <a:rPr lang="hu-HU" sz="5300" b="1" i="1" dirty="0" smtClean="0"/>
              <a:t>VIII.</a:t>
            </a:r>
            <a:br>
              <a:rPr lang="hu-HU" sz="5300" b="1" i="1" dirty="0" smtClean="0"/>
            </a:br>
            <a:endParaRPr lang="hu-HU" sz="5300" b="1" i="1"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72103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86442" y="1207698"/>
            <a:ext cx="10515600" cy="1325563"/>
          </a:xfrm>
        </p:spPr>
        <p:txBody>
          <a:bodyPr/>
          <a:lstStyle/>
          <a:p>
            <a:pPr algn="ctr"/>
            <a:r>
              <a:rPr lang="hu-HU" b="1" dirty="0" smtClean="0"/>
              <a:t>Hofmannsthal: </a:t>
            </a:r>
            <a:r>
              <a:rPr lang="hu-HU" b="1" i="1" dirty="0" err="1" smtClean="0"/>
              <a:t>Ein</a:t>
            </a:r>
            <a:r>
              <a:rPr lang="hu-HU" b="1" i="1" dirty="0" smtClean="0"/>
              <a:t> </a:t>
            </a:r>
            <a:r>
              <a:rPr lang="hu-HU" b="1" i="1" dirty="0" err="1" smtClean="0"/>
              <a:t>Brief</a:t>
            </a:r>
            <a:endParaRPr lang="hu-HU" b="1" i="1" dirty="0"/>
          </a:p>
        </p:txBody>
      </p:sp>
      <p:sp>
        <p:nvSpPr>
          <p:cNvPr id="3" name="Tartalom helye 2"/>
          <p:cNvSpPr>
            <a:spLocks noGrp="1"/>
          </p:cNvSpPr>
          <p:nvPr>
            <p:ph idx="1"/>
          </p:nvPr>
        </p:nvSpPr>
        <p:spPr>
          <a:xfrm>
            <a:off x="786442" y="2959288"/>
            <a:ext cx="10515600" cy="3898712"/>
          </a:xfrm>
        </p:spPr>
        <p:txBody>
          <a:bodyPr>
            <a:normAutofit lnSpcReduction="10000"/>
          </a:bodyPr>
          <a:lstStyle/>
          <a:p>
            <a:pPr marL="0" indent="0">
              <a:buNone/>
            </a:pPr>
            <a:r>
              <a:rPr lang="hu-HU" dirty="0" err="1" smtClean="0"/>
              <a:t>Chandos</a:t>
            </a:r>
            <a:r>
              <a:rPr lang="hu-HU" dirty="0" smtClean="0"/>
              <a:t> „</a:t>
            </a:r>
            <a:r>
              <a:rPr lang="hu-HU" dirty="0" err="1" smtClean="0"/>
              <a:t>träumt</a:t>
            </a:r>
            <a:r>
              <a:rPr lang="hu-HU" dirty="0" smtClean="0"/>
              <a:t>” von </a:t>
            </a:r>
            <a:r>
              <a:rPr lang="hu-HU" dirty="0" err="1" smtClean="0"/>
              <a:t>einer</a:t>
            </a:r>
            <a:r>
              <a:rPr lang="hu-HU" dirty="0" smtClean="0"/>
              <a:t> </a:t>
            </a:r>
            <a:r>
              <a:rPr lang="hu-HU" dirty="0" err="1" smtClean="0">
                <a:solidFill>
                  <a:srgbClr val="C00000"/>
                </a:solidFill>
              </a:rPr>
              <a:t>Sprache</a:t>
            </a:r>
            <a:r>
              <a:rPr lang="hu-HU" dirty="0" smtClean="0">
                <a:solidFill>
                  <a:srgbClr val="C00000"/>
                </a:solidFill>
              </a:rPr>
              <a:t> </a:t>
            </a:r>
            <a:r>
              <a:rPr lang="hu-HU" dirty="0" err="1" smtClean="0">
                <a:solidFill>
                  <a:srgbClr val="C00000"/>
                </a:solidFill>
              </a:rPr>
              <a:t>ohne</a:t>
            </a:r>
            <a:r>
              <a:rPr lang="hu-HU" dirty="0" smtClean="0">
                <a:solidFill>
                  <a:srgbClr val="C00000"/>
                </a:solidFill>
              </a:rPr>
              <a:t> </a:t>
            </a:r>
            <a:r>
              <a:rPr lang="hu-HU" dirty="0" err="1" smtClean="0">
                <a:solidFill>
                  <a:srgbClr val="C00000"/>
                </a:solidFill>
              </a:rPr>
              <a:t>Worte</a:t>
            </a:r>
            <a:r>
              <a:rPr lang="hu-HU" dirty="0" smtClean="0"/>
              <a:t>, in der die </a:t>
            </a:r>
            <a:r>
              <a:rPr lang="hu-HU" dirty="0" err="1" smtClean="0"/>
              <a:t>Dinge</a:t>
            </a:r>
            <a:r>
              <a:rPr lang="hu-HU" dirty="0" smtClean="0"/>
              <a:t> </a:t>
            </a:r>
            <a:r>
              <a:rPr lang="hu-HU" dirty="0" err="1" smtClean="0"/>
              <a:t>sich</a:t>
            </a:r>
            <a:r>
              <a:rPr lang="hu-HU" dirty="0" smtClean="0"/>
              <a:t> </a:t>
            </a:r>
            <a:r>
              <a:rPr lang="hu-HU" dirty="0" err="1" smtClean="0"/>
              <a:t>auftun</a:t>
            </a:r>
            <a:r>
              <a:rPr lang="hu-HU" dirty="0" smtClean="0"/>
              <a:t> – </a:t>
            </a:r>
            <a:r>
              <a:rPr lang="hu-HU" dirty="0" err="1" smtClean="0"/>
              <a:t>im</a:t>
            </a:r>
            <a:r>
              <a:rPr lang="hu-HU" dirty="0" smtClean="0"/>
              <a:t> </a:t>
            </a:r>
            <a:r>
              <a:rPr lang="hu-HU" dirty="0" err="1" smtClean="0"/>
              <a:t>Gegensatz</a:t>
            </a:r>
            <a:r>
              <a:rPr lang="hu-HU" dirty="0" smtClean="0"/>
              <a:t> </a:t>
            </a:r>
            <a:r>
              <a:rPr lang="hu-HU" dirty="0" err="1" smtClean="0"/>
              <a:t>zur</a:t>
            </a:r>
            <a:r>
              <a:rPr lang="hu-HU" dirty="0" smtClean="0"/>
              <a:t> </a:t>
            </a:r>
            <a:r>
              <a:rPr lang="hu-HU" dirty="0" err="1" smtClean="0"/>
              <a:t>Sprache</a:t>
            </a:r>
            <a:r>
              <a:rPr lang="hu-HU" dirty="0" smtClean="0"/>
              <a:t> mit </a:t>
            </a:r>
            <a:r>
              <a:rPr lang="hu-HU" dirty="0" err="1" smtClean="0"/>
              <a:t>Worten</a:t>
            </a:r>
            <a:r>
              <a:rPr lang="hu-HU" dirty="0" smtClean="0"/>
              <a:t>…</a:t>
            </a:r>
          </a:p>
          <a:p>
            <a:pPr marL="0" indent="0">
              <a:buNone/>
            </a:pPr>
            <a:endParaRPr lang="hu-HU" dirty="0" smtClean="0"/>
          </a:p>
          <a:p>
            <a:pPr marL="0" indent="0">
              <a:buNone/>
            </a:pPr>
            <a:r>
              <a:rPr lang="hu-HU" dirty="0" err="1" smtClean="0"/>
              <a:t>Chandos</a:t>
            </a:r>
            <a:r>
              <a:rPr lang="hu-HU" dirty="0" smtClean="0"/>
              <a:t> </a:t>
            </a:r>
            <a:r>
              <a:rPr lang="hu-HU" dirty="0" err="1" smtClean="0"/>
              <a:t>ahnt</a:t>
            </a:r>
            <a:r>
              <a:rPr lang="hu-HU" dirty="0" smtClean="0"/>
              <a:t> </a:t>
            </a:r>
            <a:r>
              <a:rPr lang="hu-HU" i="1" dirty="0" smtClean="0"/>
              <a:t>„</a:t>
            </a:r>
            <a:r>
              <a:rPr lang="hu-HU" i="1" dirty="0" err="1" smtClean="0"/>
              <a:t>eine</a:t>
            </a:r>
            <a:r>
              <a:rPr lang="hu-HU" i="1" dirty="0" smtClean="0"/>
              <a:t> </a:t>
            </a:r>
            <a:r>
              <a:rPr lang="hu-HU" i="1" dirty="0" err="1" smtClean="0"/>
              <a:t>Sprache</a:t>
            </a:r>
            <a:r>
              <a:rPr lang="hu-HU" i="1" dirty="0" smtClean="0"/>
              <a:t>, in </a:t>
            </a:r>
            <a:r>
              <a:rPr lang="hu-HU" i="1" dirty="0" err="1" smtClean="0"/>
              <a:t>welcher</a:t>
            </a:r>
            <a:r>
              <a:rPr lang="hu-HU" i="1" dirty="0" smtClean="0"/>
              <a:t> die </a:t>
            </a:r>
            <a:r>
              <a:rPr lang="hu-HU" i="1" dirty="0" err="1" smtClean="0"/>
              <a:t>stummen</a:t>
            </a:r>
            <a:r>
              <a:rPr lang="hu-HU" i="1" dirty="0" smtClean="0"/>
              <a:t> </a:t>
            </a:r>
            <a:r>
              <a:rPr lang="hu-HU" i="1" dirty="0" err="1" smtClean="0"/>
              <a:t>Dinge</a:t>
            </a:r>
            <a:r>
              <a:rPr lang="hu-HU" i="1" dirty="0" smtClean="0"/>
              <a:t> </a:t>
            </a:r>
            <a:r>
              <a:rPr lang="hu-HU" i="1" dirty="0" err="1" smtClean="0"/>
              <a:t>zu</a:t>
            </a:r>
            <a:r>
              <a:rPr lang="hu-HU" i="1" dirty="0" smtClean="0"/>
              <a:t> </a:t>
            </a:r>
            <a:r>
              <a:rPr lang="hu-HU" i="1" dirty="0" err="1" smtClean="0"/>
              <a:t>mir</a:t>
            </a:r>
            <a:r>
              <a:rPr lang="hu-HU" i="1" dirty="0" smtClean="0"/>
              <a:t> </a:t>
            </a:r>
            <a:r>
              <a:rPr lang="hu-HU" i="1" dirty="0" err="1" smtClean="0"/>
              <a:t>sprechen</a:t>
            </a:r>
            <a:r>
              <a:rPr lang="hu-HU" i="1" dirty="0" smtClean="0"/>
              <a:t>, und in </a:t>
            </a:r>
            <a:r>
              <a:rPr lang="hu-HU" i="1" dirty="0" err="1" smtClean="0"/>
              <a:t>welcher</a:t>
            </a:r>
            <a:r>
              <a:rPr lang="hu-HU" i="1" dirty="0" smtClean="0"/>
              <a:t> </a:t>
            </a:r>
            <a:r>
              <a:rPr lang="hu-HU" i="1" dirty="0" err="1" smtClean="0"/>
              <a:t>ich</a:t>
            </a:r>
            <a:r>
              <a:rPr lang="hu-HU" i="1" dirty="0" smtClean="0"/>
              <a:t> </a:t>
            </a:r>
            <a:r>
              <a:rPr lang="hu-HU" i="1" dirty="0" err="1" smtClean="0"/>
              <a:t>vielleicht</a:t>
            </a:r>
            <a:r>
              <a:rPr lang="hu-HU" i="1" dirty="0" smtClean="0"/>
              <a:t> </a:t>
            </a:r>
            <a:r>
              <a:rPr lang="hu-HU" i="1" dirty="0" err="1" smtClean="0"/>
              <a:t>einst</a:t>
            </a:r>
            <a:r>
              <a:rPr lang="hu-HU" i="1" dirty="0" smtClean="0"/>
              <a:t> </a:t>
            </a:r>
            <a:r>
              <a:rPr lang="hu-HU" i="1" dirty="0" err="1" smtClean="0"/>
              <a:t>im</a:t>
            </a:r>
            <a:r>
              <a:rPr lang="hu-HU" i="1" dirty="0" smtClean="0"/>
              <a:t> </a:t>
            </a:r>
            <a:r>
              <a:rPr lang="hu-HU" i="1" dirty="0" err="1" smtClean="0"/>
              <a:t>Grabe</a:t>
            </a:r>
            <a:r>
              <a:rPr lang="hu-HU" i="1" dirty="0" smtClean="0"/>
              <a:t> </a:t>
            </a:r>
            <a:r>
              <a:rPr lang="hu-HU" i="1" dirty="0" err="1" smtClean="0"/>
              <a:t>vor</a:t>
            </a:r>
            <a:r>
              <a:rPr lang="hu-HU" i="1" dirty="0" smtClean="0"/>
              <a:t> </a:t>
            </a:r>
            <a:r>
              <a:rPr lang="hu-HU" i="1" dirty="0" err="1" smtClean="0"/>
              <a:t>einem</a:t>
            </a:r>
            <a:r>
              <a:rPr lang="hu-HU" i="1" dirty="0" smtClean="0"/>
              <a:t> </a:t>
            </a:r>
            <a:r>
              <a:rPr lang="hu-HU" i="1" dirty="0" err="1" smtClean="0"/>
              <a:t>unbekannten</a:t>
            </a:r>
            <a:r>
              <a:rPr lang="hu-HU" i="1" dirty="0" smtClean="0"/>
              <a:t> Richter </a:t>
            </a:r>
            <a:r>
              <a:rPr lang="hu-HU" i="1" dirty="0" err="1" smtClean="0"/>
              <a:t>mich</a:t>
            </a:r>
            <a:r>
              <a:rPr lang="hu-HU" i="1" dirty="0" smtClean="0"/>
              <a:t> </a:t>
            </a:r>
            <a:r>
              <a:rPr lang="hu-HU" i="1" dirty="0" err="1" smtClean="0"/>
              <a:t>verantworten</a:t>
            </a:r>
            <a:r>
              <a:rPr lang="hu-HU" i="1" dirty="0" smtClean="0"/>
              <a:t> </a:t>
            </a:r>
            <a:r>
              <a:rPr lang="hu-HU" i="1" dirty="0" err="1" smtClean="0"/>
              <a:t>werde</a:t>
            </a:r>
            <a:r>
              <a:rPr lang="hu-HU" i="1" dirty="0" smtClean="0"/>
              <a:t>.”</a:t>
            </a:r>
          </a:p>
          <a:p>
            <a:pPr marL="0" indent="0">
              <a:buNone/>
            </a:pPr>
            <a:endParaRPr lang="hu-HU" dirty="0" smtClean="0"/>
          </a:p>
          <a:p>
            <a:pPr marL="0" indent="0">
              <a:buNone/>
            </a:pPr>
            <a:r>
              <a:rPr lang="hu-HU" dirty="0" smtClean="0"/>
              <a:t>‚</a:t>
            </a:r>
            <a:r>
              <a:rPr lang="hu-HU" dirty="0" err="1" smtClean="0"/>
              <a:t>Sprache</a:t>
            </a:r>
            <a:r>
              <a:rPr lang="hu-HU" dirty="0" smtClean="0"/>
              <a:t> </a:t>
            </a:r>
            <a:r>
              <a:rPr lang="hu-HU" dirty="0" err="1" smtClean="0"/>
              <a:t>Gottes</a:t>
            </a:r>
            <a:r>
              <a:rPr lang="hu-HU" dirty="0" smtClean="0"/>
              <a:t>’ – die </a:t>
            </a:r>
            <a:r>
              <a:rPr lang="hu-HU" dirty="0" err="1" smtClean="0"/>
              <a:t>nicht</a:t>
            </a:r>
            <a:r>
              <a:rPr lang="hu-HU" dirty="0" smtClean="0"/>
              <a:t> mit </a:t>
            </a:r>
            <a:r>
              <a:rPr lang="hu-HU" dirty="0" err="1" smtClean="0"/>
              <a:t>abstraktem</a:t>
            </a:r>
            <a:r>
              <a:rPr lang="hu-HU" dirty="0" smtClean="0"/>
              <a:t> </a:t>
            </a:r>
            <a:r>
              <a:rPr lang="hu-HU" dirty="0" err="1" smtClean="0"/>
              <a:t>Denken</a:t>
            </a:r>
            <a:r>
              <a:rPr lang="hu-HU" dirty="0" smtClean="0"/>
              <a:t> und </a:t>
            </a:r>
            <a:r>
              <a:rPr lang="hu-HU" dirty="0" err="1" smtClean="0"/>
              <a:t>Wort</a:t>
            </a:r>
            <a:r>
              <a:rPr lang="hu-HU" dirty="0" smtClean="0"/>
              <a:t> </a:t>
            </a:r>
            <a:r>
              <a:rPr lang="hu-HU" dirty="0" err="1" smtClean="0"/>
              <a:t>arbeitet</a:t>
            </a:r>
            <a:r>
              <a:rPr lang="hu-HU" dirty="0" smtClean="0"/>
              <a:t>, </a:t>
            </a:r>
            <a:r>
              <a:rPr lang="hu-HU" dirty="0" err="1" smtClean="0"/>
              <a:t>sondern</a:t>
            </a:r>
            <a:r>
              <a:rPr lang="hu-HU" dirty="0" smtClean="0"/>
              <a:t> mit </a:t>
            </a:r>
            <a:r>
              <a:rPr lang="hu-HU" dirty="0" err="1" smtClean="0"/>
              <a:t>dem</a:t>
            </a:r>
            <a:r>
              <a:rPr lang="hu-HU" dirty="0" smtClean="0"/>
              <a:t> </a:t>
            </a:r>
            <a:r>
              <a:rPr lang="hu-HU" b="1" dirty="0" err="1" smtClean="0"/>
              <a:t>Denken</a:t>
            </a:r>
            <a:r>
              <a:rPr lang="hu-HU" b="1" dirty="0" smtClean="0"/>
              <a:t> des </a:t>
            </a:r>
            <a:r>
              <a:rPr lang="hu-HU" b="1" dirty="0" err="1" smtClean="0"/>
              <a:t>Herzens</a:t>
            </a:r>
            <a:r>
              <a:rPr lang="hu-HU" b="1" dirty="0" smtClean="0"/>
              <a:t> </a:t>
            </a:r>
            <a:r>
              <a:rPr lang="hu-HU" dirty="0" err="1" smtClean="0"/>
              <a:t>zu</a:t>
            </a:r>
            <a:r>
              <a:rPr lang="hu-HU" dirty="0" smtClean="0"/>
              <a:t> </a:t>
            </a:r>
            <a:r>
              <a:rPr lang="hu-HU" dirty="0" err="1" smtClean="0"/>
              <a:t>erahnen</a:t>
            </a:r>
            <a:r>
              <a:rPr lang="hu-HU" dirty="0" smtClean="0"/>
              <a:t> </a:t>
            </a:r>
            <a:r>
              <a:rPr lang="hu-HU" dirty="0" err="1" smtClean="0"/>
              <a:t>sei</a:t>
            </a:r>
            <a:r>
              <a:rPr lang="hu-HU" dirty="0" smtClean="0"/>
              <a:t>…</a:t>
            </a:r>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3050967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03694" y="1286911"/>
            <a:ext cx="10515600" cy="1325563"/>
          </a:xfrm>
        </p:spPr>
        <p:txBody>
          <a:bodyPr>
            <a:noAutofit/>
          </a:bodyPr>
          <a:lstStyle/>
          <a:p>
            <a:pPr algn="ctr"/>
            <a:r>
              <a:rPr lang="hu-HU" sz="3200" b="1" dirty="0" smtClean="0"/>
              <a:t>Hofmannsthal: </a:t>
            </a:r>
            <a:r>
              <a:rPr lang="hu-HU" sz="3200" b="1" i="1" dirty="0" err="1" smtClean="0"/>
              <a:t>Ein</a:t>
            </a:r>
            <a:r>
              <a:rPr lang="hu-HU" sz="3200" b="1" i="1" dirty="0" smtClean="0"/>
              <a:t> </a:t>
            </a:r>
            <a:r>
              <a:rPr lang="hu-HU" sz="3200" b="1" i="1" dirty="0" err="1" smtClean="0"/>
              <a:t>Brief</a:t>
            </a:r>
            <a:r>
              <a:rPr lang="hu-HU" sz="3200" b="1" dirty="0" smtClean="0"/>
              <a:t/>
            </a:r>
            <a:br>
              <a:rPr lang="hu-HU" sz="3200" b="1" dirty="0" smtClean="0"/>
            </a:br>
            <a:r>
              <a:rPr lang="hu-HU" sz="3200" dirty="0" smtClean="0"/>
              <a:t>Friedrich Nietzsche und Endre Ady</a:t>
            </a:r>
            <a:br>
              <a:rPr lang="hu-HU" sz="3200" dirty="0" smtClean="0"/>
            </a:br>
            <a:r>
              <a:rPr lang="hu-HU" sz="2000" i="1" dirty="0" smtClean="0"/>
              <a:t>„Es </a:t>
            </a:r>
            <a:r>
              <a:rPr lang="hu-HU" sz="2000" i="1" dirty="0" err="1" smtClean="0"/>
              <a:t>zerfiel</a:t>
            </a:r>
            <a:r>
              <a:rPr lang="hu-HU" sz="2000" i="1" dirty="0" smtClean="0"/>
              <a:t> </a:t>
            </a:r>
            <a:r>
              <a:rPr lang="hu-HU" sz="2000" i="1" dirty="0" err="1" smtClean="0"/>
              <a:t>mir</a:t>
            </a:r>
            <a:r>
              <a:rPr lang="hu-HU" sz="2000" i="1" dirty="0" smtClean="0"/>
              <a:t> </a:t>
            </a:r>
            <a:r>
              <a:rPr lang="hu-HU" sz="2000" i="1" dirty="0" err="1" smtClean="0"/>
              <a:t>alles</a:t>
            </a:r>
            <a:r>
              <a:rPr lang="hu-HU" sz="2000" i="1" dirty="0" smtClean="0"/>
              <a:t> in </a:t>
            </a:r>
            <a:r>
              <a:rPr lang="hu-HU" sz="2000" i="1" dirty="0" err="1" smtClean="0"/>
              <a:t>Teile</a:t>
            </a:r>
            <a:r>
              <a:rPr lang="hu-HU" sz="2000" i="1" dirty="0" smtClean="0"/>
              <a:t>, die </a:t>
            </a:r>
            <a:r>
              <a:rPr lang="hu-HU" sz="2000" i="1" dirty="0" err="1" smtClean="0"/>
              <a:t>Teile</a:t>
            </a:r>
            <a:r>
              <a:rPr lang="hu-HU" sz="2000" i="1" dirty="0" smtClean="0"/>
              <a:t> </a:t>
            </a:r>
            <a:r>
              <a:rPr lang="hu-HU" sz="2000" i="1" dirty="0" err="1" smtClean="0"/>
              <a:t>wieder</a:t>
            </a:r>
            <a:r>
              <a:rPr lang="hu-HU" sz="2000" i="1" dirty="0" smtClean="0"/>
              <a:t> in </a:t>
            </a:r>
            <a:r>
              <a:rPr lang="hu-HU" sz="2000" i="1" dirty="0" err="1" smtClean="0"/>
              <a:t>Teile</a:t>
            </a:r>
            <a:r>
              <a:rPr lang="hu-HU" sz="2000" i="1" dirty="0" smtClean="0"/>
              <a:t>, und </a:t>
            </a:r>
            <a:r>
              <a:rPr lang="hu-HU" sz="2000" i="1" dirty="0" err="1" smtClean="0"/>
              <a:t>nichts</a:t>
            </a:r>
            <a:r>
              <a:rPr lang="hu-HU" sz="2000" i="1" dirty="0" smtClean="0"/>
              <a:t> </a:t>
            </a:r>
            <a:r>
              <a:rPr lang="hu-HU" sz="2000" i="1" dirty="0" err="1" smtClean="0"/>
              <a:t>mehr</a:t>
            </a:r>
            <a:r>
              <a:rPr lang="hu-HU" sz="2000" i="1" dirty="0" smtClean="0"/>
              <a:t> </a:t>
            </a:r>
            <a:r>
              <a:rPr lang="hu-HU" sz="2000" i="1" dirty="0" err="1" smtClean="0"/>
              <a:t>ließ</a:t>
            </a:r>
            <a:r>
              <a:rPr lang="hu-HU" sz="2000" i="1" dirty="0" smtClean="0"/>
              <a:t> </a:t>
            </a:r>
            <a:r>
              <a:rPr lang="hu-HU" sz="2000" i="1" dirty="0" err="1" smtClean="0"/>
              <a:t>sich</a:t>
            </a:r>
            <a:r>
              <a:rPr lang="hu-HU" sz="2000" i="1" dirty="0" smtClean="0"/>
              <a:t> mit </a:t>
            </a:r>
            <a:r>
              <a:rPr lang="hu-HU" sz="2000" i="1" dirty="0" err="1" smtClean="0"/>
              <a:t>einem</a:t>
            </a:r>
            <a:r>
              <a:rPr lang="hu-HU" sz="2000" i="1" dirty="0" smtClean="0"/>
              <a:t> Begriff </a:t>
            </a:r>
            <a:r>
              <a:rPr lang="hu-HU" sz="2000" i="1" dirty="0" err="1" smtClean="0"/>
              <a:t>umspannen</a:t>
            </a:r>
            <a:r>
              <a:rPr lang="hu-HU" sz="2000" i="1" dirty="0" smtClean="0"/>
              <a:t>”</a:t>
            </a:r>
            <a:endParaRPr lang="hu-HU" sz="2000" i="1" dirty="0"/>
          </a:p>
        </p:txBody>
      </p:sp>
      <p:sp>
        <p:nvSpPr>
          <p:cNvPr id="4" name="Tartalom helye 3"/>
          <p:cNvSpPr>
            <a:spLocks noGrp="1"/>
          </p:cNvSpPr>
          <p:nvPr>
            <p:ph sz="half" idx="1"/>
          </p:nvPr>
        </p:nvSpPr>
        <p:spPr>
          <a:xfrm>
            <a:off x="803694" y="2789754"/>
            <a:ext cx="5181600" cy="4068245"/>
          </a:xfrm>
        </p:spPr>
        <p:txBody>
          <a:bodyPr>
            <a:noAutofit/>
          </a:bodyPr>
          <a:lstStyle/>
          <a:p>
            <a:pPr marL="0" indent="0">
              <a:buNone/>
            </a:pPr>
            <a:r>
              <a:rPr lang="hu-HU" sz="2000" i="1" dirty="0" smtClean="0"/>
              <a:t>„</a:t>
            </a:r>
            <a:r>
              <a:rPr lang="hu-HU" sz="1800" i="1" dirty="0" err="1" smtClean="0"/>
              <a:t>Gott</a:t>
            </a:r>
            <a:r>
              <a:rPr lang="hu-HU" sz="1800" i="1" dirty="0" smtClean="0"/>
              <a:t> </a:t>
            </a:r>
            <a:r>
              <a:rPr lang="hu-HU" sz="1800" i="1" dirty="0" err="1" smtClean="0"/>
              <a:t>ist</a:t>
            </a:r>
            <a:r>
              <a:rPr lang="hu-HU" sz="1800" i="1" dirty="0" smtClean="0"/>
              <a:t> </a:t>
            </a:r>
            <a:r>
              <a:rPr lang="hu-HU" sz="1800" i="1" dirty="0" err="1" smtClean="0"/>
              <a:t>tot</a:t>
            </a:r>
            <a:r>
              <a:rPr lang="hu-HU" sz="1800" i="1" dirty="0" smtClean="0"/>
              <a:t>” – „</a:t>
            </a:r>
            <a:r>
              <a:rPr lang="hu-HU" sz="1800" i="1" dirty="0" err="1" smtClean="0"/>
              <a:t>wir</a:t>
            </a:r>
            <a:r>
              <a:rPr lang="hu-HU" sz="1800" i="1" dirty="0" smtClean="0"/>
              <a:t> </a:t>
            </a:r>
            <a:r>
              <a:rPr lang="hu-HU" sz="1800" i="1" dirty="0" err="1" smtClean="0"/>
              <a:t>haben</a:t>
            </a:r>
            <a:r>
              <a:rPr lang="hu-HU" sz="1800" i="1" dirty="0" smtClean="0"/>
              <a:t> </a:t>
            </a:r>
            <a:r>
              <a:rPr lang="hu-HU" sz="1800" i="1" dirty="0" err="1"/>
              <a:t>i</a:t>
            </a:r>
            <a:r>
              <a:rPr lang="hu-HU" sz="1800" i="1" dirty="0" err="1" smtClean="0"/>
              <a:t>hn</a:t>
            </a:r>
            <a:r>
              <a:rPr lang="hu-HU" sz="1800" i="1" dirty="0" smtClean="0"/>
              <a:t> </a:t>
            </a:r>
            <a:r>
              <a:rPr lang="hu-HU" sz="1800" i="1" dirty="0" err="1" smtClean="0"/>
              <a:t>getötet</a:t>
            </a:r>
            <a:r>
              <a:rPr lang="hu-HU" sz="1800" i="1" dirty="0" smtClean="0"/>
              <a:t>” – „</a:t>
            </a:r>
            <a:r>
              <a:rPr lang="hu-HU" sz="1800" i="1" dirty="0" err="1" smtClean="0"/>
              <a:t>Wer</a:t>
            </a:r>
            <a:r>
              <a:rPr lang="hu-HU" sz="1800" i="1" dirty="0" smtClean="0"/>
              <a:t> </a:t>
            </a:r>
            <a:r>
              <a:rPr lang="hu-HU" sz="1800" i="1" dirty="0" err="1" smtClean="0"/>
              <a:t>gab</a:t>
            </a:r>
            <a:r>
              <a:rPr lang="hu-HU" sz="1800" i="1" dirty="0" smtClean="0"/>
              <a:t> </a:t>
            </a:r>
            <a:r>
              <a:rPr lang="hu-HU" sz="1800" i="1" dirty="0" err="1" smtClean="0"/>
              <a:t>uns</a:t>
            </a:r>
            <a:r>
              <a:rPr lang="hu-HU" sz="1800" i="1" dirty="0" smtClean="0"/>
              <a:t> den </a:t>
            </a:r>
            <a:r>
              <a:rPr lang="hu-HU" sz="1800" i="1" dirty="0" err="1" smtClean="0"/>
              <a:t>Schwamm</a:t>
            </a:r>
            <a:r>
              <a:rPr lang="hu-HU" sz="1800" i="1" dirty="0" smtClean="0"/>
              <a:t>, </a:t>
            </a:r>
            <a:r>
              <a:rPr lang="hu-HU" sz="1800" i="1" dirty="0" err="1" smtClean="0"/>
              <a:t>um</a:t>
            </a:r>
            <a:r>
              <a:rPr lang="hu-HU" sz="1800" i="1" dirty="0" smtClean="0"/>
              <a:t> </a:t>
            </a:r>
            <a:r>
              <a:rPr lang="hu-HU" sz="1800" i="1" dirty="0" err="1" smtClean="0"/>
              <a:t>den</a:t>
            </a:r>
            <a:r>
              <a:rPr lang="hu-HU" sz="1800" i="1" dirty="0" smtClean="0"/>
              <a:t> </a:t>
            </a:r>
            <a:r>
              <a:rPr lang="hu-HU" sz="1800" i="1" dirty="0" err="1" smtClean="0"/>
              <a:t>ganzen</a:t>
            </a:r>
            <a:r>
              <a:rPr lang="hu-HU" sz="1800" i="1" dirty="0" smtClean="0"/>
              <a:t> Horizont </a:t>
            </a:r>
            <a:r>
              <a:rPr lang="hu-HU" sz="1800" i="1" dirty="0" err="1" smtClean="0"/>
              <a:t>wegzuwischen</a:t>
            </a:r>
            <a:r>
              <a:rPr lang="hu-HU" sz="1800" i="1" dirty="0" smtClean="0"/>
              <a:t>? </a:t>
            </a:r>
            <a:r>
              <a:rPr lang="hu-HU" sz="1800" i="1" dirty="0" err="1" smtClean="0">
                <a:solidFill>
                  <a:srgbClr val="C00000"/>
                </a:solidFill>
              </a:rPr>
              <a:t>Was</a:t>
            </a:r>
            <a:r>
              <a:rPr lang="hu-HU" sz="1800" i="1" dirty="0" smtClean="0">
                <a:solidFill>
                  <a:srgbClr val="C00000"/>
                </a:solidFill>
              </a:rPr>
              <a:t> </a:t>
            </a:r>
            <a:r>
              <a:rPr lang="hu-HU" sz="1800" i="1" dirty="0" err="1" smtClean="0">
                <a:solidFill>
                  <a:srgbClr val="C00000"/>
                </a:solidFill>
              </a:rPr>
              <a:t>taten</a:t>
            </a:r>
            <a:r>
              <a:rPr lang="hu-HU" sz="1800" i="1" dirty="0" smtClean="0">
                <a:solidFill>
                  <a:srgbClr val="C00000"/>
                </a:solidFill>
              </a:rPr>
              <a:t> </a:t>
            </a:r>
            <a:r>
              <a:rPr lang="hu-HU" sz="1800" i="1" dirty="0" err="1" smtClean="0">
                <a:solidFill>
                  <a:srgbClr val="C00000"/>
                </a:solidFill>
              </a:rPr>
              <a:t>wir</a:t>
            </a:r>
            <a:r>
              <a:rPr lang="hu-HU" sz="1800" i="1" dirty="0" smtClean="0">
                <a:solidFill>
                  <a:srgbClr val="C00000"/>
                </a:solidFill>
              </a:rPr>
              <a:t>, </a:t>
            </a:r>
            <a:r>
              <a:rPr lang="hu-HU" sz="1800" i="1" dirty="0" err="1" smtClean="0">
                <a:solidFill>
                  <a:srgbClr val="C00000"/>
                </a:solidFill>
              </a:rPr>
              <a:t>als</a:t>
            </a:r>
            <a:r>
              <a:rPr lang="hu-HU" sz="1800" i="1" dirty="0" smtClean="0">
                <a:solidFill>
                  <a:srgbClr val="C00000"/>
                </a:solidFill>
              </a:rPr>
              <a:t> </a:t>
            </a:r>
            <a:r>
              <a:rPr lang="hu-HU" sz="1800" i="1" dirty="0" err="1" smtClean="0">
                <a:solidFill>
                  <a:srgbClr val="C00000"/>
                </a:solidFill>
              </a:rPr>
              <a:t>wir</a:t>
            </a:r>
            <a:r>
              <a:rPr lang="hu-HU" sz="1800" i="1" dirty="0" smtClean="0">
                <a:solidFill>
                  <a:srgbClr val="C00000"/>
                </a:solidFill>
              </a:rPr>
              <a:t> </a:t>
            </a:r>
            <a:r>
              <a:rPr lang="hu-HU" sz="1800" i="1" dirty="0" err="1" smtClean="0">
                <a:solidFill>
                  <a:srgbClr val="C00000"/>
                </a:solidFill>
              </a:rPr>
              <a:t>diese</a:t>
            </a:r>
            <a:r>
              <a:rPr lang="hu-HU" sz="1800" i="1" dirty="0" smtClean="0">
                <a:solidFill>
                  <a:srgbClr val="C00000"/>
                </a:solidFill>
              </a:rPr>
              <a:t> </a:t>
            </a:r>
            <a:r>
              <a:rPr lang="hu-HU" sz="1800" i="1" dirty="0" err="1" smtClean="0">
                <a:solidFill>
                  <a:srgbClr val="C00000"/>
                </a:solidFill>
              </a:rPr>
              <a:t>Erde</a:t>
            </a:r>
            <a:r>
              <a:rPr lang="hu-HU" sz="1800" i="1" dirty="0" smtClean="0">
                <a:solidFill>
                  <a:srgbClr val="C00000"/>
                </a:solidFill>
              </a:rPr>
              <a:t> von </a:t>
            </a:r>
            <a:r>
              <a:rPr lang="hu-HU" sz="1800" i="1" dirty="0" err="1" smtClean="0">
                <a:solidFill>
                  <a:srgbClr val="C00000"/>
                </a:solidFill>
              </a:rPr>
              <a:t>ihrer</a:t>
            </a:r>
            <a:r>
              <a:rPr lang="hu-HU" sz="1800" i="1" dirty="0" smtClean="0">
                <a:solidFill>
                  <a:srgbClr val="C00000"/>
                </a:solidFill>
              </a:rPr>
              <a:t> </a:t>
            </a:r>
            <a:r>
              <a:rPr lang="hu-HU" sz="1800" i="1" dirty="0" err="1" smtClean="0">
                <a:solidFill>
                  <a:srgbClr val="C00000"/>
                </a:solidFill>
              </a:rPr>
              <a:t>Sonne</a:t>
            </a:r>
            <a:r>
              <a:rPr lang="hu-HU" sz="1800" i="1" dirty="0" smtClean="0">
                <a:solidFill>
                  <a:srgbClr val="C00000"/>
                </a:solidFill>
              </a:rPr>
              <a:t> </a:t>
            </a:r>
            <a:r>
              <a:rPr lang="hu-HU" sz="1800" i="1" dirty="0" err="1" smtClean="0">
                <a:solidFill>
                  <a:srgbClr val="C00000"/>
                </a:solidFill>
              </a:rPr>
              <a:t>losketteten</a:t>
            </a:r>
            <a:r>
              <a:rPr lang="hu-HU" sz="1800" i="1" dirty="0" smtClean="0"/>
              <a:t>? </a:t>
            </a:r>
            <a:r>
              <a:rPr lang="hu-HU" sz="1800" i="1" dirty="0" err="1" smtClean="0"/>
              <a:t>Wohin</a:t>
            </a:r>
            <a:r>
              <a:rPr lang="hu-HU" sz="1800" i="1" dirty="0" smtClean="0"/>
              <a:t> </a:t>
            </a:r>
            <a:r>
              <a:rPr lang="hu-HU" sz="1800" i="1" dirty="0" err="1" smtClean="0"/>
              <a:t>bewegt</a:t>
            </a:r>
            <a:r>
              <a:rPr lang="hu-HU" sz="1800" i="1" dirty="0" smtClean="0"/>
              <a:t> </a:t>
            </a:r>
            <a:r>
              <a:rPr lang="hu-HU" sz="1800" i="1" dirty="0" err="1" smtClean="0"/>
              <a:t>sie</a:t>
            </a:r>
            <a:r>
              <a:rPr lang="hu-HU" sz="1800" i="1" dirty="0" smtClean="0"/>
              <a:t> </a:t>
            </a:r>
            <a:r>
              <a:rPr lang="hu-HU" sz="1800" i="1" dirty="0" err="1" smtClean="0"/>
              <a:t>sich</a:t>
            </a:r>
            <a:r>
              <a:rPr lang="hu-HU" sz="1800" i="1" dirty="0" smtClean="0"/>
              <a:t> </a:t>
            </a:r>
            <a:r>
              <a:rPr lang="hu-HU" sz="1800" i="1" dirty="0" err="1" smtClean="0"/>
              <a:t>nun</a:t>
            </a:r>
            <a:r>
              <a:rPr lang="hu-HU" sz="1800" i="1" dirty="0" smtClean="0"/>
              <a:t>? </a:t>
            </a:r>
            <a:r>
              <a:rPr lang="hu-HU" sz="1800" i="1" dirty="0" err="1" smtClean="0"/>
              <a:t>Stürzen</a:t>
            </a:r>
            <a:r>
              <a:rPr lang="hu-HU" sz="1800" i="1" dirty="0" smtClean="0"/>
              <a:t> </a:t>
            </a:r>
            <a:r>
              <a:rPr lang="hu-HU" sz="1800" i="1" dirty="0" err="1" smtClean="0"/>
              <a:t>wir</a:t>
            </a:r>
            <a:r>
              <a:rPr lang="hu-HU" sz="1800" i="1" dirty="0" smtClean="0"/>
              <a:t> </a:t>
            </a:r>
            <a:r>
              <a:rPr lang="hu-HU" sz="1800" i="1" dirty="0" err="1" smtClean="0"/>
              <a:t>nicht</a:t>
            </a:r>
            <a:r>
              <a:rPr lang="hu-HU" sz="1800" i="1" dirty="0" smtClean="0"/>
              <a:t> </a:t>
            </a:r>
            <a:r>
              <a:rPr lang="hu-HU" sz="1800" i="1" dirty="0" err="1" smtClean="0"/>
              <a:t>fortwährend</a:t>
            </a:r>
            <a:r>
              <a:rPr lang="hu-HU" sz="1800" i="1" dirty="0" smtClean="0"/>
              <a:t>? </a:t>
            </a:r>
            <a:r>
              <a:rPr lang="hu-HU" sz="1800" i="1" dirty="0" smtClean="0"/>
              <a:t>[…] </a:t>
            </a:r>
            <a:r>
              <a:rPr lang="hu-HU" sz="1800" i="1" dirty="0" err="1" smtClean="0"/>
              <a:t>Gibt</a:t>
            </a:r>
            <a:r>
              <a:rPr lang="hu-HU" sz="1800" i="1" dirty="0" smtClean="0"/>
              <a:t> es </a:t>
            </a:r>
            <a:r>
              <a:rPr lang="hu-HU" sz="1800" i="1" dirty="0" err="1" smtClean="0"/>
              <a:t>noch</a:t>
            </a:r>
            <a:r>
              <a:rPr lang="hu-HU" sz="1800" i="1" dirty="0" smtClean="0"/>
              <a:t> </a:t>
            </a:r>
            <a:r>
              <a:rPr lang="hu-HU" sz="1800" i="1" dirty="0" err="1" smtClean="0"/>
              <a:t>ein</a:t>
            </a:r>
            <a:r>
              <a:rPr lang="hu-HU" sz="1800" i="1" dirty="0" smtClean="0"/>
              <a:t> </a:t>
            </a:r>
            <a:r>
              <a:rPr lang="hu-HU" sz="1800" i="1" dirty="0" err="1" smtClean="0"/>
              <a:t>Oben</a:t>
            </a:r>
            <a:r>
              <a:rPr lang="hu-HU" sz="1800" i="1" dirty="0" smtClean="0"/>
              <a:t> und </a:t>
            </a:r>
            <a:r>
              <a:rPr lang="hu-HU" sz="1800" i="1" dirty="0" err="1" smtClean="0"/>
              <a:t>ein</a:t>
            </a:r>
            <a:r>
              <a:rPr lang="hu-HU" sz="1800" i="1" dirty="0" smtClean="0"/>
              <a:t> Unten? </a:t>
            </a:r>
            <a:r>
              <a:rPr lang="hu-HU" sz="1800" i="1" dirty="0" err="1" smtClean="0">
                <a:solidFill>
                  <a:srgbClr val="C00000"/>
                </a:solidFill>
              </a:rPr>
              <a:t>Irren</a:t>
            </a:r>
            <a:r>
              <a:rPr lang="hu-HU" sz="1800" i="1" dirty="0" smtClean="0">
                <a:solidFill>
                  <a:srgbClr val="C00000"/>
                </a:solidFill>
              </a:rPr>
              <a:t> </a:t>
            </a:r>
            <a:r>
              <a:rPr lang="hu-HU" sz="1800" i="1" dirty="0" err="1" smtClean="0">
                <a:solidFill>
                  <a:srgbClr val="C00000"/>
                </a:solidFill>
              </a:rPr>
              <a:t>wir</a:t>
            </a:r>
            <a:r>
              <a:rPr lang="hu-HU" sz="1800" i="1" dirty="0" smtClean="0">
                <a:solidFill>
                  <a:srgbClr val="C00000"/>
                </a:solidFill>
              </a:rPr>
              <a:t> </a:t>
            </a:r>
            <a:r>
              <a:rPr lang="hu-HU" sz="1800" i="1" dirty="0" err="1" smtClean="0">
                <a:solidFill>
                  <a:srgbClr val="C00000"/>
                </a:solidFill>
              </a:rPr>
              <a:t>nicht</a:t>
            </a:r>
            <a:r>
              <a:rPr lang="hu-HU" sz="1800" i="1" dirty="0" smtClean="0">
                <a:solidFill>
                  <a:srgbClr val="C00000"/>
                </a:solidFill>
              </a:rPr>
              <a:t> </a:t>
            </a:r>
            <a:r>
              <a:rPr lang="hu-HU" sz="1800" i="1" dirty="0" err="1" smtClean="0">
                <a:solidFill>
                  <a:srgbClr val="C00000"/>
                </a:solidFill>
              </a:rPr>
              <a:t>wie</a:t>
            </a:r>
            <a:r>
              <a:rPr lang="hu-HU" sz="1800" i="1" dirty="0" smtClean="0">
                <a:solidFill>
                  <a:srgbClr val="C00000"/>
                </a:solidFill>
              </a:rPr>
              <a:t> </a:t>
            </a:r>
            <a:r>
              <a:rPr lang="hu-HU" sz="1800" i="1" dirty="0" err="1" smtClean="0">
                <a:solidFill>
                  <a:srgbClr val="C00000"/>
                </a:solidFill>
              </a:rPr>
              <a:t>durch</a:t>
            </a:r>
            <a:r>
              <a:rPr lang="hu-HU" sz="1800" i="1" dirty="0" smtClean="0">
                <a:solidFill>
                  <a:srgbClr val="C00000"/>
                </a:solidFill>
              </a:rPr>
              <a:t> </a:t>
            </a:r>
            <a:r>
              <a:rPr lang="hu-HU" sz="1800" i="1" dirty="0" err="1" smtClean="0">
                <a:solidFill>
                  <a:srgbClr val="C00000"/>
                </a:solidFill>
              </a:rPr>
              <a:t>ein</a:t>
            </a:r>
            <a:r>
              <a:rPr lang="hu-HU" sz="1800" i="1" dirty="0" smtClean="0">
                <a:solidFill>
                  <a:srgbClr val="C00000"/>
                </a:solidFill>
              </a:rPr>
              <a:t> </a:t>
            </a:r>
            <a:r>
              <a:rPr lang="hu-HU" sz="1800" i="1" dirty="0" err="1" smtClean="0">
                <a:solidFill>
                  <a:srgbClr val="C00000"/>
                </a:solidFill>
              </a:rPr>
              <a:t>unendliches</a:t>
            </a:r>
            <a:r>
              <a:rPr lang="hu-HU" sz="1800" i="1" dirty="0" smtClean="0">
                <a:solidFill>
                  <a:srgbClr val="C00000"/>
                </a:solidFill>
              </a:rPr>
              <a:t> </a:t>
            </a:r>
            <a:r>
              <a:rPr lang="hu-HU" sz="1800" i="1" dirty="0" err="1" smtClean="0">
                <a:solidFill>
                  <a:srgbClr val="C00000"/>
                </a:solidFill>
              </a:rPr>
              <a:t>Nichts</a:t>
            </a:r>
            <a:r>
              <a:rPr lang="hu-HU" sz="1800" i="1" dirty="0" smtClean="0">
                <a:solidFill>
                  <a:srgbClr val="C00000"/>
                </a:solidFill>
              </a:rPr>
              <a:t>?</a:t>
            </a:r>
            <a:r>
              <a:rPr lang="hu-HU" sz="1800" i="1" dirty="0" smtClean="0"/>
              <a:t> </a:t>
            </a:r>
            <a:r>
              <a:rPr lang="hu-HU" sz="1800" i="1" dirty="0" smtClean="0"/>
              <a:t>[…] </a:t>
            </a:r>
            <a:r>
              <a:rPr lang="hu-HU" sz="1800" i="1" dirty="0" err="1" smtClean="0">
                <a:solidFill>
                  <a:srgbClr val="C00000"/>
                </a:solidFill>
              </a:rPr>
              <a:t>Ist</a:t>
            </a:r>
            <a:r>
              <a:rPr lang="hu-HU" sz="1800" i="1" dirty="0" smtClean="0">
                <a:solidFill>
                  <a:srgbClr val="C00000"/>
                </a:solidFill>
              </a:rPr>
              <a:t> </a:t>
            </a:r>
            <a:r>
              <a:rPr lang="hu-HU" sz="1800" i="1" dirty="0" err="1" smtClean="0">
                <a:solidFill>
                  <a:srgbClr val="C00000"/>
                </a:solidFill>
              </a:rPr>
              <a:t>nicht</a:t>
            </a:r>
            <a:r>
              <a:rPr lang="hu-HU" sz="1800" i="1" dirty="0" smtClean="0">
                <a:solidFill>
                  <a:srgbClr val="C00000"/>
                </a:solidFill>
              </a:rPr>
              <a:t> die </a:t>
            </a:r>
            <a:r>
              <a:rPr lang="hu-HU" sz="1800" i="1" dirty="0" err="1" smtClean="0">
                <a:solidFill>
                  <a:srgbClr val="C00000"/>
                </a:solidFill>
              </a:rPr>
              <a:t>Größe</a:t>
            </a:r>
            <a:r>
              <a:rPr lang="hu-HU" sz="1800" i="1" dirty="0" smtClean="0">
                <a:solidFill>
                  <a:srgbClr val="C00000"/>
                </a:solidFill>
              </a:rPr>
              <a:t> </a:t>
            </a:r>
            <a:r>
              <a:rPr lang="hu-HU" sz="1800" i="1" dirty="0" err="1" smtClean="0">
                <a:solidFill>
                  <a:srgbClr val="C00000"/>
                </a:solidFill>
              </a:rPr>
              <a:t>dieser</a:t>
            </a:r>
            <a:r>
              <a:rPr lang="hu-HU" sz="1800" i="1" dirty="0" smtClean="0">
                <a:solidFill>
                  <a:srgbClr val="C00000"/>
                </a:solidFill>
              </a:rPr>
              <a:t> Tat </a:t>
            </a:r>
            <a:r>
              <a:rPr lang="hu-HU" sz="1800" i="1" dirty="0" err="1" smtClean="0">
                <a:solidFill>
                  <a:srgbClr val="C00000"/>
                </a:solidFill>
              </a:rPr>
              <a:t>zu</a:t>
            </a:r>
            <a:r>
              <a:rPr lang="hu-HU" sz="1800" i="1" dirty="0" smtClean="0">
                <a:solidFill>
                  <a:srgbClr val="C00000"/>
                </a:solidFill>
              </a:rPr>
              <a:t> </a:t>
            </a:r>
            <a:r>
              <a:rPr lang="hu-HU" sz="1800" i="1" dirty="0" err="1" smtClean="0">
                <a:solidFill>
                  <a:srgbClr val="C00000"/>
                </a:solidFill>
              </a:rPr>
              <a:t>groß</a:t>
            </a:r>
            <a:r>
              <a:rPr lang="hu-HU" sz="1800" i="1" dirty="0" smtClean="0">
                <a:solidFill>
                  <a:srgbClr val="C00000"/>
                </a:solidFill>
              </a:rPr>
              <a:t> </a:t>
            </a:r>
            <a:r>
              <a:rPr lang="hu-HU" sz="1800" i="1" dirty="0" err="1" smtClean="0">
                <a:solidFill>
                  <a:srgbClr val="C00000"/>
                </a:solidFill>
              </a:rPr>
              <a:t>für</a:t>
            </a:r>
            <a:r>
              <a:rPr lang="hu-HU" sz="1800" i="1" dirty="0" smtClean="0">
                <a:solidFill>
                  <a:srgbClr val="C00000"/>
                </a:solidFill>
              </a:rPr>
              <a:t> </a:t>
            </a:r>
            <a:r>
              <a:rPr lang="hu-HU" sz="1800" i="1" dirty="0" err="1" smtClean="0">
                <a:solidFill>
                  <a:srgbClr val="C00000"/>
                </a:solidFill>
              </a:rPr>
              <a:t>uns</a:t>
            </a:r>
            <a:r>
              <a:rPr lang="hu-HU" sz="1800" i="1" dirty="0" smtClean="0">
                <a:solidFill>
                  <a:srgbClr val="C00000"/>
                </a:solidFill>
              </a:rPr>
              <a:t>? </a:t>
            </a:r>
            <a:r>
              <a:rPr lang="hu-HU" sz="1800" i="1" dirty="0" err="1" smtClean="0"/>
              <a:t>Müssen</a:t>
            </a:r>
            <a:r>
              <a:rPr lang="hu-HU" sz="1800" i="1" dirty="0" smtClean="0"/>
              <a:t> </a:t>
            </a:r>
            <a:r>
              <a:rPr lang="hu-HU" sz="1800" i="1" dirty="0" err="1" smtClean="0"/>
              <a:t>wir</a:t>
            </a:r>
            <a:r>
              <a:rPr lang="hu-HU" sz="1800" i="1" dirty="0" smtClean="0"/>
              <a:t> </a:t>
            </a:r>
            <a:r>
              <a:rPr lang="hu-HU" sz="1800" i="1" dirty="0" err="1" smtClean="0"/>
              <a:t>nicht</a:t>
            </a:r>
            <a:r>
              <a:rPr lang="hu-HU" sz="1800" i="1" dirty="0" smtClean="0"/>
              <a:t> </a:t>
            </a:r>
            <a:r>
              <a:rPr lang="hu-HU" sz="1800" i="1" dirty="0" err="1" smtClean="0"/>
              <a:t>selber</a:t>
            </a:r>
            <a:r>
              <a:rPr lang="hu-HU" sz="1800" i="1" dirty="0" smtClean="0"/>
              <a:t> </a:t>
            </a:r>
            <a:r>
              <a:rPr lang="hu-HU" sz="1800" i="1" dirty="0" err="1" smtClean="0"/>
              <a:t>zu</a:t>
            </a:r>
            <a:r>
              <a:rPr lang="hu-HU" sz="1800" i="1" dirty="0" smtClean="0"/>
              <a:t> </a:t>
            </a:r>
            <a:r>
              <a:rPr lang="hu-HU" sz="1800" i="1" dirty="0" err="1" smtClean="0"/>
              <a:t>Göttern</a:t>
            </a:r>
            <a:r>
              <a:rPr lang="hu-HU" sz="1800" i="1" dirty="0" smtClean="0"/>
              <a:t> </a:t>
            </a:r>
            <a:r>
              <a:rPr lang="hu-HU" sz="1800" i="1" dirty="0" err="1" smtClean="0"/>
              <a:t>werden</a:t>
            </a:r>
            <a:r>
              <a:rPr lang="hu-HU" sz="1800" i="1" dirty="0" smtClean="0"/>
              <a:t>, </a:t>
            </a:r>
            <a:r>
              <a:rPr lang="hu-HU" sz="1800" i="1" dirty="0" err="1" smtClean="0"/>
              <a:t>um</a:t>
            </a:r>
            <a:r>
              <a:rPr lang="hu-HU" sz="1800" i="1" dirty="0" smtClean="0"/>
              <a:t> </a:t>
            </a:r>
            <a:r>
              <a:rPr lang="hu-HU" sz="1800" i="1" dirty="0" err="1" smtClean="0"/>
              <a:t>nur</a:t>
            </a:r>
            <a:r>
              <a:rPr lang="hu-HU" sz="1800" i="1" dirty="0" smtClean="0"/>
              <a:t> </a:t>
            </a:r>
            <a:r>
              <a:rPr lang="hu-HU" sz="1800" i="1" dirty="0" err="1" smtClean="0"/>
              <a:t>ihrer</a:t>
            </a:r>
            <a:r>
              <a:rPr lang="hu-HU" sz="1800" i="1" dirty="0" smtClean="0"/>
              <a:t> </a:t>
            </a:r>
            <a:r>
              <a:rPr lang="hu-HU" sz="1800" i="1" dirty="0" err="1" smtClean="0"/>
              <a:t>würdig</a:t>
            </a:r>
            <a:r>
              <a:rPr lang="hu-HU" sz="1800" i="1" dirty="0" smtClean="0"/>
              <a:t> </a:t>
            </a:r>
            <a:r>
              <a:rPr lang="hu-HU" sz="1800" i="1" dirty="0" err="1" smtClean="0"/>
              <a:t>zu</a:t>
            </a:r>
            <a:r>
              <a:rPr lang="hu-HU" sz="1800" i="1" dirty="0" smtClean="0"/>
              <a:t> </a:t>
            </a:r>
            <a:r>
              <a:rPr lang="hu-HU" sz="1800" i="1" dirty="0" err="1" smtClean="0"/>
              <a:t>erscheinen</a:t>
            </a:r>
            <a:r>
              <a:rPr lang="hu-HU" sz="1800" i="1" dirty="0" smtClean="0"/>
              <a:t>? [...] </a:t>
            </a:r>
            <a:r>
              <a:rPr lang="hu-HU" sz="1800" i="1" dirty="0" err="1" smtClean="0"/>
              <a:t>Ich</a:t>
            </a:r>
            <a:r>
              <a:rPr lang="hu-HU" sz="1800" i="1" dirty="0" smtClean="0"/>
              <a:t> </a:t>
            </a:r>
            <a:r>
              <a:rPr lang="hu-HU" sz="1800" i="1" dirty="0" err="1" smtClean="0"/>
              <a:t>komme</a:t>
            </a:r>
            <a:r>
              <a:rPr lang="hu-HU" sz="1800" i="1" dirty="0" smtClean="0"/>
              <a:t> </a:t>
            </a:r>
            <a:r>
              <a:rPr lang="hu-HU" sz="1800" i="1" dirty="0" err="1" smtClean="0"/>
              <a:t>zu</a:t>
            </a:r>
            <a:r>
              <a:rPr lang="hu-HU" sz="1800" i="1" dirty="0" smtClean="0"/>
              <a:t> </a:t>
            </a:r>
            <a:r>
              <a:rPr lang="hu-HU" sz="1800" i="1" dirty="0" err="1" smtClean="0"/>
              <a:t>früh</a:t>
            </a:r>
            <a:r>
              <a:rPr lang="hu-HU" sz="1800" i="1" dirty="0" smtClean="0"/>
              <a:t> […]” </a:t>
            </a:r>
            <a:r>
              <a:rPr lang="hu-HU" sz="1800" dirty="0" smtClean="0"/>
              <a:t>– </a:t>
            </a:r>
            <a:r>
              <a:rPr lang="hu-HU" sz="1800" dirty="0" err="1" smtClean="0"/>
              <a:t>wie</a:t>
            </a:r>
            <a:r>
              <a:rPr lang="hu-HU" sz="1800" dirty="0" smtClean="0"/>
              <a:t> </a:t>
            </a:r>
            <a:r>
              <a:rPr lang="hu-HU" sz="1800" dirty="0" err="1" smtClean="0"/>
              <a:t>später</a:t>
            </a:r>
            <a:r>
              <a:rPr lang="hu-HU" sz="1800" dirty="0" smtClean="0"/>
              <a:t> </a:t>
            </a:r>
            <a:r>
              <a:rPr lang="hu-HU" sz="1800" dirty="0" err="1" smtClean="0"/>
              <a:t>Zarathustra</a:t>
            </a:r>
            <a:r>
              <a:rPr lang="hu-HU" sz="1800" dirty="0" smtClean="0"/>
              <a:t>…</a:t>
            </a:r>
          </a:p>
          <a:p>
            <a:pPr marL="0" indent="0">
              <a:buNone/>
            </a:pPr>
            <a:r>
              <a:rPr lang="hu-HU" sz="1400" dirty="0" smtClean="0"/>
              <a:t>(Friedrich Nietzsche: Der </a:t>
            </a:r>
            <a:r>
              <a:rPr lang="hu-HU" sz="1400" dirty="0" err="1" smtClean="0"/>
              <a:t>tolle</a:t>
            </a:r>
            <a:r>
              <a:rPr lang="hu-HU" sz="1400" dirty="0" smtClean="0"/>
              <a:t> </a:t>
            </a:r>
            <a:r>
              <a:rPr lang="hu-HU" sz="1400" dirty="0" err="1" smtClean="0"/>
              <a:t>Mensch</a:t>
            </a:r>
            <a:r>
              <a:rPr lang="hu-HU" sz="1400" dirty="0" smtClean="0"/>
              <a:t>. In: </a:t>
            </a:r>
            <a:r>
              <a:rPr lang="hu-HU" sz="1400" i="1" dirty="0" smtClean="0"/>
              <a:t>Die </a:t>
            </a:r>
            <a:r>
              <a:rPr lang="hu-HU" sz="1400" i="1" dirty="0" err="1" smtClean="0"/>
              <a:t>fröhliche</a:t>
            </a:r>
            <a:r>
              <a:rPr lang="hu-HU" sz="1400" i="1" dirty="0" smtClean="0"/>
              <a:t> </a:t>
            </a:r>
            <a:r>
              <a:rPr lang="hu-HU" sz="1400" i="1" dirty="0" err="1" smtClean="0"/>
              <a:t>Wissenschaft</a:t>
            </a:r>
            <a:r>
              <a:rPr lang="hu-HU" sz="1400" dirty="0" smtClean="0"/>
              <a:t>, 125., 1881/82)</a:t>
            </a:r>
            <a:endParaRPr lang="hu-HU" sz="1400" dirty="0"/>
          </a:p>
        </p:txBody>
      </p:sp>
      <p:sp>
        <p:nvSpPr>
          <p:cNvPr id="5" name="Tartalom helye 4"/>
          <p:cNvSpPr>
            <a:spLocks noGrp="1"/>
          </p:cNvSpPr>
          <p:nvPr>
            <p:ph sz="half" idx="2"/>
          </p:nvPr>
        </p:nvSpPr>
        <p:spPr>
          <a:xfrm>
            <a:off x="7187704" y="2612474"/>
            <a:ext cx="4131590" cy="4245526"/>
          </a:xfrm>
        </p:spPr>
        <p:txBody>
          <a:bodyPr>
            <a:normAutofit fontScale="47500" lnSpcReduction="20000"/>
          </a:bodyPr>
          <a:lstStyle/>
          <a:p>
            <a:pPr marL="0" indent="0">
              <a:buNone/>
            </a:pPr>
            <a:r>
              <a:rPr lang="hu-HU" dirty="0" smtClean="0"/>
              <a:t>Milyen csonka ma a Hold,</a:t>
            </a:r>
          </a:p>
          <a:p>
            <a:pPr marL="0" indent="0">
              <a:buNone/>
            </a:pPr>
            <a:r>
              <a:rPr lang="hu-HU" dirty="0" smtClean="0"/>
              <a:t>Az éj milyen sivatag, néma,</a:t>
            </a:r>
          </a:p>
          <a:p>
            <a:pPr marL="0" indent="0">
              <a:buNone/>
            </a:pPr>
            <a:r>
              <a:rPr lang="hu-HU" dirty="0" smtClean="0"/>
              <a:t>Milyen </a:t>
            </a:r>
            <a:r>
              <a:rPr lang="hu-HU" dirty="0" err="1" smtClean="0"/>
              <a:t>szomoru</a:t>
            </a:r>
            <a:r>
              <a:rPr lang="hu-HU" dirty="0" smtClean="0"/>
              <a:t> vagyok én ma,</a:t>
            </a:r>
          </a:p>
          <a:p>
            <a:pPr marL="0" indent="0">
              <a:buNone/>
            </a:pPr>
            <a:r>
              <a:rPr lang="hu-HU" dirty="0" smtClean="0"/>
              <a:t>Milyen csonka ma a Hold.</a:t>
            </a:r>
          </a:p>
          <a:p>
            <a:pPr marL="0" indent="0">
              <a:buNone/>
            </a:pPr>
            <a:endParaRPr lang="hu-HU" dirty="0"/>
          </a:p>
          <a:p>
            <a:pPr marL="0" indent="0">
              <a:buNone/>
            </a:pPr>
            <a:r>
              <a:rPr lang="hu-HU" dirty="0" smtClean="0">
                <a:solidFill>
                  <a:srgbClr val="C00000"/>
                </a:solidFill>
              </a:rPr>
              <a:t>Minden Egész eltörött,</a:t>
            </a:r>
          </a:p>
          <a:p>
            <a:pPr marL="0" indent="0">
              <a:buNone/>
            </a:pPr>
            <a:r>
              <a:rPr lang="hu-HU" dirty="0" smtClean="0">
                <a:solidFill>
                  <a:srgbClr val="C00000"/>
                </a:solidFill>
              </a:rPr>
              <a:t>Minden láng csak részekben lobban,</a:t>
            </a:r>
          </a:p>
          <a:p>
            <a:pPr marL="0" indent="0">
              <a:buNone/>
            </a:pPr>
            <a:r>
              <a:rPr lang="hu-HU" dirty="0" smtClean="0">
                <a:solidFill>
                  <a:srgbClr val="C00000"/>
                </a:solidFill>
              </a:rPr>
              <a:t>Minden szerelem darabokban,</a:t>
            </a:r>
          </a:p>
          <a:p>
            <a:pPr marL="0" indent="0">
              <a:buNone/>
            </a:pPr>
            <a:r>
              <a:rPr lang="hu-HU" dirty="0" smtClean="0">
                <a:solidFill>
                  <a:srgbClr val="C00000"/>
                </a:solidFill>
              </a:rPr>
              <a:t>Minden Egész eltörött.</a:t>
            </a:r>
          </a:p>
          <a:p>
            <a:pPr marL="0" indent="0">
              <a:buNone/>
            </a:pPr>
            <a:endParaRPr lang="hu-HU" dirty="0"/>
          </a:p>
          <a:p>
            <a:pPr marL="0" indent="0">
              <a:buNone/>
            </a:pPr>
            <a:r>
              <a:rPr lang="hu-HU" dirty="0" smtClean="0"/>
              <a:t>Fut velem egy rossz szekér,</a:t>
            </a:r>
          </a:p>
          <a:p>
            <a:pPr marL="0" indent="0">
              <a:buNone/>
            </a:pPr>
            <a:r>
              <a:rPr lang="hu-HU" dirty="0" smtClean="0"/>
              <a:t>Utána mintha jajszó szállna,</a:t>
            </a:r>
          </a:p>
          <a:p>
            <a:pPr marL="0" indent="0">
              <a:buNone/>
            </a:pPr>
            <a:r>
              <a:rPr lang="hu-HU" dirty="0" smtClean="0"/>
              <a:t>Félig mély csönd és félig lárma,</a:t>
            </a:r>
          </a:p>
          <a:p>
            <a:pPr marL="0" indent="0">
              <a:buNone/>
            </a:pPr>
            <a:r>
              <a:rPr lang="hu-HU" dirty="0" smtClean="0"/>
              <a:t>Fut velem egy rossz szekér.</a:t>
            </a:r>
          </a:p>
          <a:p>
            <a:pPr marL="0" indent="0">
              <a:buNone/>
            </a:pPr>
            <a:r>
              <a:rPr lang="hu-HU" sz="2300" dirty="0" smtClean="0"/>
              <a:t>(Ady Endre: </a:t>
            </a:r>
            <a:r>
              <a:rPr lang="hu-HU" sz="2300" i="1" dirty="0" smtClean="0"/>
              <a:t>Kocsi-út az éjszakában</a:t>
            </a:r>
            <a:r>
              <a:rPr lang="hu-HU" sz="2300" dirty="0" smtClean="0"/>
              <a:t>. In: Szeretném ha szeretnének: Egyre hosszabb napok, 1909)</a:t>
            </a:r>
            <a:endParaRPr lang="hu-HU" sz="2300" dirty="0"/>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966492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941717" y="1572822"/>
            <a:ext cx="10515600" cy="1325563"/>
          </a:xfrm>
        </p:spPr>
        <p:txBody>
          <a:bodyPr>
            <a:normAutofit/>
          </a:bodyPr>
          <a:lstStyle/>
          <a:p>
            <a:pPr algn="ctr"/>
            <a:r>
              <a:rPr lang="hu-HU" sz="4900" b="1" dirty="0" smtClean="0"/>
              <a:t>Stefan George </a:t>
            </a:r>
            <a:r>
              <a:rPr lang="hu-HU" sz="4900" dirty="0" smtClean="0"/>
              <a:t>(1868–1933)</a:t>
            </a:r>
            <a:br>
              <a:rPr lang="hu-HU" sz="4900" dirty="0" smtClean="0"/>
            </a:br>
            <a:r>
              <a:rPr lang="hu-HU" sz="3600" b="1" dirty="0" smtClean="0"/>
              <a:t>„</a:t>
            </a:r>
            <a:r>
              <a:rPr lang="hu-HU" sz="3600" b="1" i="1" dirty="0" smtClean="0"/>
              <a:t>Der Herr der </a:t>
            </a:r>
            <a:r>
              <a:rPr lang="hu-HU" sz="3600" b="1" i="1" dirty="0" err="1" smtClean="0"/>
              <a:t>Insel</a:t>
            </a:r>
            <a:r>
              <a:rPr lang="hu-HU" sz="3600" b="1" i="1" dirty="0" smtClean="0"/>
              <a:t>” und </a:t>
            </a:r>
            <a:r>
              <a:rPr lang="hu-HU" sz="3600" b="1" i="1" dirty="0" err="1" smtClean="0"/>
              <a:t>sein</a:t>
            </a:r>
            <a:r>
              <a:rPr lang="hu-HU" sz="3600" b="1" i="1" dirty="0" smtClean="0"/>
              <a:t> </a:t>
            </a:r>
            <a:r>
              <a:rPr lang="hu-HU" sz="3600" b="1" i="1" dirty="0" err="1" smtClean="0"/>
              <a:t>Kreis</a:t>
            </a:r>
            <a:r>
              <a:rPr lang="hu-HU" sz="3600" b="1" i="1" dirty="0" smtClean="0"/>
              <a:t> (</a:t>
            </a:r>
            <a:r>
              <a:rPr lang="hu-HU" sz="3600" b="1" i="1" dirty="0" err="1" smtClean="0"/>
              <a:t>ohne</a:t>
            </a:r>
            <a:r>
              <a:rPr lang="hu-HU" sz="3600" b="1" i="1" dirty="0" smtClean="0"/>
              <a:t> </a:t>
            </a:r>
            <a:r>
              <a:rPr lang="hu-HU" sz="3600" b="1" i="1" dirty="0" err="1" smtClean="0"/>
              <a:t>Meister</a:t>
            </a:r>
            <a:r>
              <a:rPr lang="hu-HU" sz="3600" b="1" i="1" dirty="0" smtClean="0"/>
              <a:t>?)</a:t>
            </a:r>
            <a:endParaRPr lang="hu-HU" sz="3600" b="1" i="1" dirty="0"/>
          </a:p>
        </p:txBody>
      </p:sp>
      <p:sp>
        <p:nvSpPr>
          <p:cNvPr id="3" name="Tartalom helye 2"/>
          <p:cNvSpPr>
            <a:spLocks noGrp="1"/>
          </p:cNvSpPr>
          <p:nvPr>
            <p:ph idx="1"/>
          </p:nvPr>
        </p:nvSpPr>
        <p:spPr>
          <a:xfrm>
            <a:off x="941717" y="3556130"/>
            <a:ext cx="10515600" cy="3604244"/>
          </a:xfrm>
        </p:spPr>
        <p:txBody>
          <a:bodyPr>
            <a:normAutofit/>
          </a:bodyPr>
          <a:lstStyle/>
          <a:p>
            <a:pPr marL="0" indent="0">
              <a:buNone/>
            </a:pPr>
            <a:r>
              <a:rPr lang="de-DE" sz="2400" dirty="0"/>
              <a:t>In der Vorrede zur ersten Ausgabe der </a:t>
            </a:r>
            <a:r>
              <a:rPr lang="de-DE" sz="2400" i="1" dirty="0">
                <a:solidFill>
                  <a:srgbClr val="C00000"/>
                </a:solidFill>
              </a:rPr>
              <a:t>Blätter für die Kunst</a:t>
            </a:r>
            <a:r>
              <a:rPr lang="de-DE" sz="2400" dirty="0">
                <a:solidFill>
                  <a:srgbClr val="C00000"/>
                </a:solidFill>
              </a:rPr>
              <a:t> </a:t>
            </a:r>
            <a:r>
              <a:rPr lang="hu-HU" sz="2400" dirty="0" smtClean="0"/>
              <a:t>(1892-1919 – mit </a:t>
            </a:r>
            <a:r>
              <a:rPr lang="hu-HU" sz="2400" dirty="0" err="1" smtClean="0"/>
              <a:t>Unterbrechungen</a:t>
            </a:r>
            <a:r>
              <a:rPr lang="hu-HU" sz="2400" dirty="0" smtClean="0"/>
              <a:t>) </a:t>
            </a:r>
            <a:r>
              <a:rPr lang="de-DE" sz="2400" dirty="0" smtClean="0"/>
              <a:t>verkündete </a:t>
            </a:r>
            <a:r>
              <a:rPr lang="de-DE" sz="2400" dirty="0"/>
              <a:t>George sein ästhetisches Programm: </a:t>
            </a:r>
            <a:r>
              <a:rPr lang="de-DE" sz="2400" dirty="0">
                <a:solidFill>
                  <a:srgbClr val="C00000"/>
                </a:solidFill>
              </a:rPr>
              <a:t>GEISTIGE KUNST </a:t>
            </a:r>
            <a:r>
              <a:rPr lang="de-DE" sz="2400" dirty="0"/>
              <a:t>aufgrund der neuen fühlweise und mache – eine </a:t>
            </a:r>
            <a:r>
              <a:rPr lang="hu-HU" sz="2400" dirty="0" smtClean="0"/>
              <a:t>„</a:t>
            </a:r>
            <a:r>
              <a:rPr lang="de-DE" sz="2400" dirty="0" err="1" smtClean="0">
                <a:solidFill>
                  <a:srgbClr val="C00000"/>
                </a:solidFill>
              </a:rPr>
              <a:t>kunst</a:t>
            </a:r>
            <a:r>
              <a:rPr lang="de-DE" sz="2400" dirty="0" smtClean="0">
                <a:solidFill>
                  <a:srgbClr val="C00000"/>
                </a:solidFill>
              </a:rPr>
              <a:t> </a:t>
            </a:r>
            <a:r>
              <a:rPr lang="de-DE" sz="2400" dirty="0">
                <a:solidFill>
                  <a:srgbClr val="C00000"/>
                </a:solidFill>
              </a:rPr>
              <a:t>für die </a:t>
            </a:r>
            <a:r>
              <a:rPr lang="de-DE" sz="2400" dirty="0" err="1">
                <a:solidFill>
                  <a:srgbClr val="C00000"/>
                </a:solidFill>
              </a:rPr>
              <a:t>kunst</a:t>
            </a:r>
            <a:r>
              <a:rPr lang="de-DE" sz="2400" dirty="0"/>
              <a:t>“. Richtungsweisend für ihn war der französische Symbolismus (Mallarmé</a:t>
            </a:r>
            <a:r>
              <a:rPr lang="de-DE" sz="2400" dirty="0" smtClean="0"/>
              <a:t>).</a:t>
            </a:r>
            <a:endParaRPr lang="hu-HU" sz="2400" dirty="0" smtClean="0"/>
          </a:p>
          <a:p>
            <a:pPr marL="0" indent="0">
              <a:buNone/>
            </a:pPr>
            <a:endParaRPr lang="hu-HU" sz="2400" dirty="0" smtClean="0"/>
          </a:p>
          <a:p>
            <a:pPr marL="0" indent="0">
              <a:buNone/>
            </a:pPr>
            <a:r>
              <a:rPr lang="de-DE" sz="2400" dirty="0" smtClean="0"/>
              <a:t>Die </a:t>
            </a:r>
            <a:r>
              <a:rPr lang="de-DE" sz="2400" dirty="0"/>
              <a:t>neue Kunst sollte – frei von allen Bezügen zu der alltäglichen, rationalen Wirklichkeit – eine eigene, poetische Wirklichkeit schaffen, die </a:t>
            </a:r>
            <a:r>
              <a:rPr lang="de-DE" sz="2400" dirty="0" err="1" smtClean="0"/>
              <a:t>letz</a:t>
            </a:r>
            <a:r>
              <a:rPr lang="hu-HU" sz="2400" dirty="0" smtClean="0"/>
              <a:t>t</a:t>
            </a:r>
            <a:r>
              <a:rPr lang="de-DE" sz="2400" dirty="0" err="1" smtClean="0"/>
              <a:t>lich</a:t>
            </a:r>
            <a:r>
              <a:rPr lang="de-DE" sz="2400" dirty="0" smtClean="0"/>
              <a:t> </a:t>
            </a:r>
            <a:r>
              <a:rPr lang="de-DE" sz="2400" dirty="0"/>
              <a:t>nur wenigen Auserwählten zugänglich sein </a:t>
            </a:r>
            <a:r>
              <a:rPr lang="de-DE" sz="2400" dirty="0" smtClean="0"/>
              <a:t>konnte.</a:t>
            </a:r>
            <a:endParaRPr lang="hu-HU" sz="2400" dirty="0" smtClean="0"/>
          </a:p>
          <a:p>
            <a:pPr marL="0" indent="0">
              <a:buNone/>
            </a:pPr>
            <a:endParaRPr lang="hu-HU" sz="2400"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3702681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81332" y="1046162"/>
            <a:ext cx="10515600" cy="1325563"/>
          </a:xfrm>
        </p:spPr>
        <p:txBody>
          <a:bodyPr/>
          <a:lstStyle/>
          <a:p>
            <a:pPr algn="ctr"/>
            <a:r>
              <a:rPr lang="hu-HU" b="1" i="1" dirty="0" err="1" smtClean="0"/>
              <a:t>Blätter</a:t>
            </a:r>
            <a:r>
              <a:rPr lang="hu-HU" b="1" i="1" dirty="0" smtClean="0"/>
              <a:t> </a:t>
            </a:r>
            <a:r>
              <a:rPr lang="hu-HU" b="1" i="1" dirty="0" err="1" smtClean="0"/>
              <a:t>für</a:t>
            </a:r>
            <a:r>
              <a:rPr lang="hu-HU" b="1" i="1" dirty="0" smtClean="0"/>
              <a:t> </a:t>
            </a:r>
            <a:r>
              <a:rPr lang="hu-HU" b="1" i="1" dirty="0" err="1" smtClean="0"/>
              <a:t>die</a:t>
            </a:r>
            <a:r>
              <a:rPr lang="hu-HU" b="1" i="1" dirty="0" smtClean="0"/>
              <a:t> </a:t>
            </a:r>
            <a:r>
              <a:rPr lang="hu-HU" b="1" i="1" dirty="0" err="1" smtClean="0"/>
              <a:t>Kunst</a:t>
            </a:r>
            <a:endParaRPr lang="hu-HU" b="1" i="1" dirty="0"/>
          </a:p>
        </p:txBody>
      </p:sp>
      <p:sp>
        <p:nvSpPr>
          <p:cNvPr id="3" name="Tartalom helye 2"/>
          <p:cNvSpPr>
            <a:spLocks noGrp="1"/>
          </p:cNvSpPr>
          <p:nvPr>
            <p:ph idx="1"/>
          </p:nvPr>
        </p:nvSpPr>
        <p:spPr>
          <a:xfrm>
            <a:off x="881332" y="2506662"/>
            <a:ext cx="10515600" cy="4351338"/>
          </a:xfrm>
        </p:spPr>
        <p:txBody>
          <a:bodyPr>
            <a:normAutofit fontScale="92500" lnSpcReduction="20000"/>
          </a:bodyPr>
          <a:lstStyle/>
          <a:p>
            <a:pPr marL="0" indent="0">
              <a:buNone/>
            </a:pPr>
            <a:r>
              <a:rPr lang="de-DE" sz="2600" dirty="0"/>
              <a:t>Die elitäre und exklusive </a:t>
            </a:r>
            <a:r>
              <a:rPr lang="de-DE" sz="2600" dirty="0" err="1"/>
              <a:t>Zeitsch</a:t>
            </a:r>
            <a:r>
              <a:rPr lang="hu-HU" sz="2600" dirty="0"/>
              <a:t>r</a:t>
            </a:r>
            <a:r>
              <a:rPr lang="de-DE" sz="2600" dirty="0" err="1"/>
              <a:t>ift</a:t>
            </a:r>
            <a:r>
              <a:rPr lang="de-DE" sz="2600" dirty="0"/>
              <a:t> </a:t>
            </a:r>
            <a:r>
              <a:rPr lang="de-DE" sz="2600" i="1" dirty="0">
                <a:solidFill>
                  <a:srgbClr val="C00000"/>
                </a:solidFill>
              </a:rPr>
              <a:t>Blätter für die Kunst</a:t>
            </a:r>
            <a:r>
              <a:rPr lang="de-DE" sz="2600" dirty="0">
                <a:solidFill>
                  <a:srgbClr val="C00000"/>
                </a:solidFill>
              </a:rPr>
              <a:t> </a:t>
            </a:r>
            <a:r>
              <a:rPr lang="de-DE" sz="2600" dirty="0"/>
              <a:t>war ein Organ für Gleichgesinnte und keine Zeitschrift für die Öffentlichkeit. Hier erschien die neue Kunst, repräsentiert von </a:t>
            </a:r>
            <a:r>
              <a:rPr lang="de-DE" sz="2600" u="sng" dirty="0"/>
              <a:t>Hofmannsthal, Max </a:t>
            </a:r>
            <a:r>
              <a:rPr lang="de-DE" sz="2600" u="sng" dirty="0" err="1"/>
              <a:t>Dauthendey</a:t>
            </a:r>
            <a:r>
              <a:rPr lang="de-DE" sz="2600" dirty="0"/>
              <a:t>, sowie jener Dichterrunde um George, aus der sich bald der legendäre Kreis um den „Meister“ formierte. Diese esoterische </a:t>
            </a:r>
            <a:r>
              <a:rPr lang="de-DE" sz="2600" dirty="0" err="1"/>
              <a:t>Jüngergemeinschaft</a:t>
            </a:r>
            <a:r>
              <a:rPr lang="de-DE" sz="2600" dirty="0"/>
              <a:t> um den „Künder“ und „Seher“ George sollte die kulturelle Erneuerung Deutschlands herbeiführen.</a:t>
            </a:r>
            <a:endParaRPr lang="hu-HU" sz="2600" dirty="0"/>
          </a:p>
          <a:p>
            <a:pPr marL="0" indent="0">
              <a:buNone/>
            </a:pPr>
            <a:endParaRPr lang="hu-HU" sz="2600" dirty="0" smtClean="0">
              <a:solidFill>
                <a:srgbClr val="C00000"/>
              </a:solidFill>
            </a:endParaRPr>
          </a:p>
          <a:p>
            <a:pPr marL="0" indent="0" algn="ctr">
              <a:buNone/>
            </a:pPr>
            <a:r>
              <a:rPr lang="de-DE" sz="2600" dirty="0" smtClean="0">
                <a:solidFill>
                  <a:srgbClr val="C00000"/>
                </a:solidFill>
              </a:rPr>
              <a:t>Georges </a:t>
            </a:r>
            <a:r>
              <a:rPr lang="de-DE" sz="2600" dirty="0">
                <a:solidFill>
                  <a:srgbClr val="C00000"/>
                </a:solidFill>
              </a:rPr>
              <a:t>neue Kunst basierte auf technischer Perfektion und formaler Meisterschaft, die den puren Ästhetizismus </a:t>
            </a:r>
            <a:r>
              <a:rPr lang="de-DE" sz="2600" dirty="0" smtClean="0">
                <a:solidFill>
                  <a:srgbClr val="C00000"/>
                </a:solidFill>
              </a:rPr>
              <a:t>verkündeten</a:t>
            </a:r>
            <a:r>
              <a:rPr lang="de-DE" sz="2600" dirty="0" smtClean="0"/>
              <a:t>.</a:t>
            </a:r>
            <a:endParaRPr lang="hu-HU" sz="2600" dirty="0" smtClean="0"/>
          </a:p>
          <a:p>
            <a:pPr marL="0" indent="0">
              <a:buNone/>
            </a:pPr>
            <a:endParaRPr lang="hu-HU" sz="2600" i="1" dirty="0" smtClean="0">
              <a:solidFill>
                <a:srgbClr val="C00000"/>
              </a:solidFill>
            </a:endParaRPr>
          </a:p>
          <a:p>
            <a:pPr marL="0" indent="0">
              <a:buNone/>
            </a:pPr>
            <a:r>
              <a:rPr lang="de-DE" sz="2600" i="1" dirty="0" smtClean="0">
                <a:solidFill>
                  <a:srgbClr val="C00000"/>
                </a:solidFill>
              </a:rPr>
              <a:t>Das </a:t>
            </a:r>
            <a:r>
              <a:rPr lang="de-DE" sz="2600" i="1" dirty="0">
                <a:solidFill>
                  <a:srgbClr val="C00000"/>
                </a:solidFill>
              </a:rPr>
              <a:t>Jahr der Seele</a:t>
            </a:r>
            <a:r>
              <a:rPr lang="de-DE" sz="2600" dirty="0">
                <a:solidFill>
                  <a:srgbClr val="C00000"/>
                </a:solidFill>
              </a:rPr>
              <a:t> </a:t>
            </a:r>
            <a:r>
              <a:rPr lang="de-DE" sz="2600" dirty="0"/>
              <a:t>(189</a:t>
            </a:r>
            <a:r>
              <a:rPr lang="hu-HU" sz="2600" dirty="0"/>
              <a:t>7</a:t>
            </a:r>
            <a:r>
              <a:rPr lang="de-DE" sz="2600" dirty="0"/>
              <a:t>) wird als Georges bedeutendste</a:t>
            </a:r>
            <a:r>
              <a:rPr lang="hu-HU" sz="2600" dirty="0"/>
              <a:t>s</a:t>
            </a:r>
            <a:r>
              <a:rPr lang="de-DE" sz="2600" dirty="0"/>
              <a:t> Gedichtwerk angesehen. Georges </a:t>
            </a:r>
            <a:r>
              <a:rPr lang="de-DE" sz="2600" dirty="0">
                <a:solidFill>
                  <a:srgbClr val="C00000"/>
                </a:solidFill>
              </a:rPr>
              <a:t>ästhetische Utopie eines geistigen neuen Reiches </a:t>
            </a:r>
            <a:r>
              <a:rPr lang="de-DE" sz="2600" dirty="0"/>
              <a:t>(</a:t>
            </a:r>
            <a:r>
              <a:rPr lang="de-DE" sz="2600" i="1" dirty="0">
                <a:solidFill>
                  <a:srgbClr val="C00000"/>
                </a:solidFill>
              </a:rPr>
              <a:t>Das neue Reich</a:t>
            </a:r>
            <a:r>
              <a:rPr lang="de-DE" sz="2600" dirty="0"/>
              <a:t>, 1928), beruhte auf der Ablehnung der gesellschaftlichen Realität im Wilhelminischen Deutschland.</a:t>
            </a:r>
            <a:r>
              <a:rPr lang="hu-HU" sz="2600" dirty="0"/>
              <a:t> </a:t>
            </a:r>
            <a:r>
              <a:rPr lang="hu-HU" sz="1900" dirty="0" smtClean="0"/>
              <a:t>(</a:t>
            </a:r>
            <a:r>
              <a:rPr lang="hu-HU" sz="1900" dirty="0" err="1" smtClean="0"/>
              <a:t>vgl</a:t>
            </a:r>
            <a:r>
              <a:rPr lang="hu-HU" sz="1900" dirty="0" smtClean="0"/>
              <a:t>. </a:t>
            </a:r>
            <a:r>
              <a:rPr lang="hu-HU" sz="1900" dirty="0" err="1" smtClean="0"/>
              <a:t>Schlaglichter</a:t>
            </a:r>
            <a:r>
              <a:rPr lang="hu-HU" sz="1900" dirty="0"/>
              <a:t>)</a:t>
            </a:r>
          </a:p>
          <a:p>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087754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ím 7"/>
          <p:cNvSpPr>
            <a:spLocks noGrp="1"/>
          </p:cNvSpPr>
          <p:nvPr>
            <p:ph type="title"/>
          </p:nvPr>
        </p:nvSpPr>
        <p:spPr>
          <a:xfrm>
            <a:off x="915838" y="1181099"/>
            <a:ext cx="10515600" cy="1325563"/>
          </a:xfrm>
        </p:spPr>
        <p:txBody>
          <a:bodyPr>
            <a:normAutofit fontScale="90000"/>
          </a:bodyPr>
          <a:lstStyle/>
          <a:p>
            <a:pPr algn="ctr"/>
            <a:r>
              <a:rPr lang="hu-HU" b="1" dirty="0" smtClean="0"/>
              <a:t>Stefan George: </a:t>
            </a:r>
            <a:r>
              <a:rPr lang="hu-HU" b="1" i="1" dirty="0" smtClean="0">
                <a:solidFill>
                  <a:srgbClr val="C00000"/>
                </a:solidFill>
              </a:rPr>
              <a:t>Das </a:t>
            </a:r>
            <a:r>
              <a:rPr lang="hu-HU" b="1" i="1" dirty="0" err="1" smtClean="0">
                <a:solidFill>
                  <a:srgbClr val="C00000"/>
                </a:solidFill>
              </a:rPr>
              <a:t>Jahr</a:t>
            </a:r>
            <a:r>
              <a:rPr lang="hu-HU" b="1" i="1" dirty="0" smtClean="0">
                <a:solidFill>
                  <a:srgbClr val="C00000"/>
                </a:solidFill>
              </a:rPr>
              <a:t> der </a:t>
            </a:r>
            <a:r>
              <a:rPr lang="hu-HU" b="1" i="1" dirty="0" err="1" smtClean="0">
                <a:solidFill>
                  <a:srgbClr val="C00000"/>
                </a:solidFill>
              </a:rPr>
              <a:t>Seele</a:t>
            </a:r>
            <a:r>
              <a:rPr lang="hu-HU" b="1" i="1" dirty="0" smtClean="0">
                <a:solidFill>
                  <a:srgbClr val="C00000"/>
                </a:solidFill>
              </a:rPr>
              <a:t> </a:t>
            </a:r>
            <a:br>
              <a:rPr lang="hu-HU" b="1" i="1" dirty="0" smtClean="0">
                <a:solidFill>
                  <a:srgbClr val="C00000"/>
                </a:solidFill>
              </a:rPr>
            </a:br>
            <a:r>
              <a:rPr lang="hu-HU" sz="3600" b="1" dirty="0" err="1" smtClean="0"/>
              <a:t>im</a:t>
            </a:r>
            <a:r>
              <a:rPr lang="hu-HU" sz="3600" b="1" dirty="0" smtClean="0"/>
              <a:t> </a:t>
            </a:r>
            <a:r>
              <a:rPr lang="hu-HU" sz="3600" b="1" dirty="0" err="1" smtClean="0"/>
              <a:t>Verlag</a:t>
            </a:r>
            <a:r>
              <a:rPr lang="hu-HU" sz="3600" b="1" dirty="0" smtClean="0"/>
              <a:t> der </a:t>
            </a:r>
            <a:r>
              <a:rPr lang="hu-HU" sz="3600" b="1" dirty="0" err="1" smtClean="0"/>
              <a:t>Blätter</a:t>
            </a:r>
            <a:r>
              <a:rPr lang="hu-HU" sz="3600" b="1" dirty="0" smtClean="0"/>
              <a:t> </a:t>
            </a:r>
            <a:r>
              <a:rPr lang="hu-HU" sz="3600" b="1" dirty="0" err="1" smtClean="0"/>
              <a:t>für</a:t>
            </a:r>
            <a:r>
              <a:rPr lang="hu-HU" sz="3600" b="1" dirty="0" smtClean="0"/>
              <a:t> </a:t>
            </a:r>
            <a:r>
              <a:rPr lang="hu-HU" sz="3600" b="1" dirty="0" err="1" smtClean="0"/>
              <a:t>die</a:t>
            </a:r>
            <a:r>
              <a:rPr lang="hu-HU" sz="3600" b="1" dirty="0" smtClean="0"/>
              <a:t> </a:t>
            </a:r>
            <a:r>
              <a:rPr lang="hu-HU" sz="3600" b="1" dirty="0" err="1" smtClean="0"/>
              <a:t>Kunst</a:t>
            </a:r>
            <a:r>
              <a:rPr lang="hu-HU" sz="3600" b="1" dirty="0" smtClean="0"/>
              <a:t> Berlin 1897</a:t>
            </a:r>
            <a:br>
              <a:rPr lang="hu-HU" sz="3600" b="1" dirty="0" smtClean="0"/>
            </a:br>
            <a:r>
              <a:rPr lang="hu-HU" sz="2700" dirty="0" smtClean="0"/>
              <a:t>Titelblatt und </a:t>
            </a:r>
            <a:r>
              <a:rPr lang="hu-HU" sz="2700" dirty="0" err="1" smtClean="0"/>
              <a:t>Eingangsgedicht</a:t>
            </a:r>
            <a:r>
              <a:rPr lang="hu-HU" sz="2700" dirty="0" smtClean="0"/>
              <a:t> des </a:t>
            </a:r>
            <a:r>
              <a:rPr lang="hu-HU" sz="2700" dirty="0" err="1" smtClean="0"/>
              <a:t>Zyklus</a:t>
            </a:r>
            <a:endParaRPr lang="hu-HU" sz="2700" dirty="0"/>
          </a:p>
        </p:txBody>
      </p:sp>
      <p:pic>
        <p:nvPicPr>
          <p:cNvPr id="7" name="Tartalom helye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840978" y="2506662"/>
            <a:ext cx="3312150" cy="4351338"/>
          </a:xfrm>
        </p:spPr>
      </p:pic>
      <p:pic>
        <p:nvPicPr>
          <p:cNvPr id="10" name="Tartalom helye 9"/>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009683" y="2506662"/>
            <a:ext cx="3312150" cy="4351338"/>
          </a:xfrm>
        </p:spPr>
      </p:pic>
      <p:pic>
        <p:nvPicPr>
          <p:cNvPr id="5" name="Kép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1848949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46827" y="1207698"/>
            <a:ext cx="10515600" cy="1325563"/>
          </a:xfrm>
        </p:spPr>
        <p:txBody>
          <a:bodyPr>
            <a:normAutofit/>
          </a:bodyPr>
          <a:lstStyle/>
          <a:p>
            <a:pPr algn="ctr"/>
            <a:r>
              <a:rPr lang="hu-HU" b="1" i="1" dirty="0" smtClean="0"/>
              <a:t>„</a:t>
            </a:r>
            <a:r>
              <a:rPr lang="hu-HU" sz="3200" b="1" i="1" dirty="0" err="1" smtClean="0"/>
              <a:t>schönstes</a:t>
            </a:r>
            <a:r>
              <a:rPr lang="hu-HU" sz="3200" b="1" i="1" dirty="0" smtClean="0"/>
              <a:t> </a:t>
            </a:r>
            <a:r>
              <a:rPr lang="hu-HU" sz="3200" b="1" i="1" dirty="0" err="1" smtClean="0"/>
              <a:t>Herbst-</a:t>
            </a:r>
            <a:r>
              <a:rPr lang="hu-HU" sz="3200" b="1" i="1" dirty="0" smtClean="0"/>
              <a:t> und </a:t>
            </a:r>
            <a:r>
              <a:rPr lang="hu-HU" sz="3200" b="1" i="1" dirty="0" err="1" smtClean="0"/>
              <a:t>Gartengedicht</a:t>
            </a:r>
            <a:r>
              <a:rPr lang="hu-HU" sz="3200" b="1" i="1" dirty="0" smtClean="0"/>
              <a:t> </a:t>
            </a:r>
            <a:r>
              <a:rPr lang="hu-HU" sz="3200" b="1" i="1" dirty="0" err="1" smtClean="0"/>
              <a:t>unsres</a:t>
            </a:r>
            <a:r>
              <a:rPr lang="hu-HU" sz="3200" b="1" i="1" dirty="0" smtClean="0"/>
              <a:t> </a:t>
            </a:r>
            <a:r>
              <a:rPr lang="hu-HU" sz="3200" b="1" i="1" dirty="0" err="1" smtClean="0"/>
              <a:t>Zeitalters</a:t>
            </a:r>
            <a:r>
              <a:rPr lang="hu-HU" sz="3200" b="1" i="1" dirty="0" smtClean="0"/>
              <a:t>”</a:t>
            </a:r>
            <a:r>
              <a:rPr lang="hu-HU" sz="3200" b="1" i="1" dirty="0"/>
              <a:t/>
            </a:r>
            <a:br>
              <a:rPr lang="hu-HU" sz="3200" b="1" i="1" dirty="0"/>
            </a:br>
            <a:r>
              <a:rPr lang="de-DE" sz="1800" dirty="0" smtClean="0"/>
              <a:t>Gottfried Benn</a:t>
            </a:r>
            <a:r>
              <a:rPr lang="hu-HU" sz="1800" dirty="0" smtClean="0"/>
              <a:t>:</a:t>
            </a:r>
            <a:r>
              <a:rPr lang="de-DE" sz="1800" dirty="0" smtClean="0"/>
              <a:t> </a:t>
            </a:r>
            <a:r>
              <a:rPr lang="de-DE" sz="1800" dirty="0"/>
              <a:t>Probleme der Lyrik, in: Essays und Aufsätze, Gesammelte Werke, Hrsg. Dieter Wellershoff, </a:t>
            </a:r>
            <a:r>
              <a:rPr lang="de-DE" sz="1800" dirty="0" smtClean="0"/>
              <a:t>Frankfurt</a:t>
            </a:r>
            <a:r>
              <a:rPr lang="de-DE" sz="1800" dirty="0"/>
              <a:t>, 2003, S. 1072.</a:t>
            </a:r>
            <a:endParaRPr lang="hu-HU" sz="1800" dirty="0"/>
          </a:p>
        </p:txBody>
      </p:sp>
      <p:sp>
        <p:nvSpPr>
          <p:cNvPr id="3" name="Tartalom helye 2"/>
          <p:cNvSpPr>
            <a:spLocks noGrp="1"/>
          </p:cNvSpPr>
          <p:nvPr>
            <p:ph sz="half" idx="1"/>
          </p:nvPr>
        </p:nvSpPr>
        <p:spPr>
          <a:xfrm>
            <a:off x="846827" y="2984163"/>
            <a:ext cx="5181600" cy="3951923"/>
          </a:xfrm>
        </p:spPr>
        <p:txBody>
          <a:bodyPr>
            <a:normAutofit fontScale="77500" lnSpcReduction="20000"/>
          </a:bodyPr>
          <a:lstStyle/>
          <a:p>
            <a:pPr marL="0" indent="0">
              <a:buNone/>
            </a:pPr>
            <a:r>
              <a:rPr lang="de-DE" i="1" dirty="0"/>
              <a:t>Komm in den totgesagten park und schau: </a:t>
            </a:r>
            <a:br>
              <a:rPr lang="de-DE" i="1" dirty="0"/>
            </a:br>
            <a:r>
              <a:rPr lang="de-DE" i="1" dirty="0"/>
              <a:t>Der </a:t>
            </a:r>
            <a:r>
              <a:rPr lang="de-DE" i="1" dirty="0" err="1"/>
              <a:t>schimmer</a:t>
            </a:r>
            <a:r>
              <a:rPr lang="de-DE" i="1" dirty="0"/>
              <a:t> ferner lächelnder </a:t>
            </a:r>
            <a:r>
              <a:rPr lang="de-DE" i="1" dirty="0" err="1"/>
              <a:t>gestade</a:t>
            </a:r>
            <a:r>
              <a:rPr lang="de-DE" i="1" dirty="0"/>
              <a:t> </a:t>
            </a:r>
            <a:br>
              <a:rPr lang="de-DE" i="1" dirty="0"/>
            </a:br>
            <a:r>
              <a:rPr lang="de-DE" i="1" dirty="0"/>
              <a:t>Der reinen </a:t>
            </a:r>
            <a:r>
              <a:rPr lang="de-DE" i="1" dirty="0" err="1"/>
              <a:t>wolken</a:t>
            </a:r>
            <a:r>
              <a:rPr lang="de-DE" i="1" dirty="0"/>
              <a:t> unverhofftes blau </a:t>
            </a:r>
            <a:br>
              <a:rPr lang="de-DE" i="1" dirty="0"/>
            </a:br>
            <a:r>
              <a:rPr lang="de-DE" i="1" dirty="0"/>
              <a:t>Erhellt die </a:t>
            </a:r>
            <a:r>
              <a:rPr lang="de-DE" i="1" dirty="0" err="1"/>
              <a:t>weiher</a:t>
            </a:r>
            <a:r>
              <a:rPr lang="de-DE" i="1" dirty="0"/>
              <a:t> und die bunten pfade </a:t>
            </a:r>
          </a:p>
          <a:p>
            <a:pPr marL="0" indent="0">
              <a:buNone/>
            </a:pPr>
            <a:r>
              <a:rPr lang="de-DE" i="1" dirty="0"/>
              <a:t>Dort nimm das tiefe gelb das weiche grau </a:t>
            </a:r>
            <a:br>
              <a:rPr lang="de-DE" i="1" dirty="0"/>
            </a:br>
            <a:r>
              <a:rPr lang="de-DE" i="1" dirty="0"/>
              <a:t>Von birken und von </a:t>
            </a:r>
            <a:r>
              <a:rPr lang="de-DE" i="1" dirty="0" err="1"/>
              <a:t>buchs</a:t>
            </a:r>
            <a:r>
              <a:rPr lang="de-DE" i="1" dirty="0"/>
              <a:t> · der wind ist lau </a:t>
            </a:r>
            <a:br>
              <a:rPr lang="de-DE" i="1" dirty="0"/>
            </a:br>
            <a:r>
              <a:rPr lang="de-DE" i="1" dirty="0"/>
              <a:t>Die späten </a:t>
            </a:r>
            <a:r>
              <a:rPr lang="de-DE" i="1" dirty="0" err="1"/>
              <a:t>rosen</a:t>
            </a:r>
            <a:r>
              <a:rPr lang="de-DE" i="1" dirty="0"/>
              <a:t> welkten noch nicht ganz </a:t>
            </a:r>
            <a:br>
              <a:rPr lang="de-DE" i="1" dirty="0"/>
            </a:br>
            <a:r>
              <a:rPr lang="de-DE" i="1" dirty="0"/>
              <a:t>Erlese küsse sie und flicht den </a:t>
            </a:r>
            <a:r>
              <a:rPr lang="de-DE" i="1" dirty="0" err="1"/>
              <a:t>kranz</a:t>
            </a:r>
            <a:r>
              <a:rPr lang="de-DE" i="1" dirty="0"/>
              <a:t> </a:t>
            </a:r>
          </a:p>
          <a:p>
            <a:pPr marL="0" indent="0">
              <a:buNone/>
            </a:pPr>
            <a:r>
              <a:rPr lang="de-DE" i="1" dirty="0"/>
              <a:t>Vergiss auch diese </a:t>
            </a:r>
            <a:r>
              <a:rPr lang="de-DE" i="1" dirty="0" err="1"/>
              <a:t>letzen</a:t>
            </a:r>
            <a:r>
              <a:rPr lang="de-DE" i="1" dirty="0"/>
              <a:t> </a:t>
            </a:r>
            <a:r>
              <a:rPr lang="de-DE" i="1" dirty="0" err="1"/>
              <a:t>astern</a:t>
            </a:r>
            <a:r>
              <a:rPr lang="de-DE" i="1" dirty="0"/>
              <a:t> nicht </a:t>
            </a:r>
            <a:br>
              <a:rPr lang="de-DE" i="1" dirty="0"/>
            </a:br>
            <a:r>
              <a:rPr lang="de-DE" i="1" dirty="0"/>
              <a:t>Den </a:t>
            </a:r>
            <a:r>
              <a:rPr lang="de-DE" i="1" dirty="0" err="1"/>
              <a:t>purpur</a:t>
            </a:r>
            <a:r>
              <a:rPr lang="de-DE" i="1" dirty="0"/>
              <a:t> um die ranken wilder </a:t>
            </a:r>
            <a:r>
              <a:rPr lang="de-DE" i="1" dirty="0" err="1"/>
              <a:t>reben</a:t>
            </a:r>
            <a:r>
              <a:rPr lang="de-DE" i="1" dirty="0"/>
              <a:t> </a:t>
            </a:r>
            <a:br>
              <a:rPr lang="de-DE" i="1" dirty="0"/>
            </a:br>
            <a:r>
              <a:rPr lang="de-DE" i="1" dirty="0"/>
              <a:t>Und auch was übrig blieb von grünem leben </a:t>
            </a:r>
            <a:br>
              <a:rPr lang="de-DE" i="1" dirty="0"/>
            </a:br>
            <a:r>
              <a:rPr lang="de-DE" i="1" dirty="0"/>
              <a:t>Verwinde leicht im herbstlichen </a:t>
            </a:r>
            <a:r>
              <a:rPr lang="de-DE" i="1" dirty="0" err="1"/>
              <a:t>gesicht</a:t>
            </a:r>
            <a:r>
              <a:rPr lang="de-DE" i="1" dirty="0"/>
              <a:t>. </a:t>
            </a:r>
          </a:p>
          <a:p>
            <a:pPr marL="0" indent="0">
              <a:buNone/>
            </a:pPr>
            <a:r>
              <a:rPr lang="de-DE" dirty="0"/>
              <a:t/>
            </a:r>
            <a:br>
              <a:rPr lang="de-DE" dirty="0"/>
            </a:br>
            <a:endParaRPr lang="hu-HU" dirty="0"/>
          </a:p>
        </p:txBody>
      </p:sp>
      <p:sp>
        <p:nvSpPr>
          <p:cNvPr id="4" name="Tartalom helye 3"/>
          <p:cNvSpPr>
            <a:spLocks noGrp="1"/>
          </p:cNvSpPr>
          <p:nvPr>
            <p:ph sz="half" idx="2"/>
          </p:nvPr>
        </p:nvSpPr>
        <p:spPr>
          <a:xfrm>
            <a:off x="6180827" y="2984163"/>
            <a:ext cx="5181600" cy="3951924"/>
          </a:xfrm>
        </p:spPr>
        <p:txBody>
          <a:bodyPr>
            <a:normAutofit fontScale="77500" lnSpcReduction="20000"/>
          </a:bodyPr>
          <a:lstStyle/>
          <a:p>
            <a:pPr marL="0" indent="0">
              <a:buNone/>
            </a:pPr>
            <a:r>
              <a:rPr lang="hu-HU" sz="2600" dirty="0" smtClean="0"/>
              <a:t>Klares, </a:t>
            </a:r>
            <a:r>
              <a:rPr lang="hu-HU" sz="2600" dirty="0" err="1" smtClean="0"/>
              <a:t>zartes</a:t>
            </a:r>
            <a:r>
              <a:rPr lang="hu-HU" sz="2600" dirty="0" smtClean="0"/>
              <a:t>, </a:t>
            </a:r>
            <a:r>
              <a:rPr lang="hu-HU" sz="2600" dirty="0" err="1" smtClean="0"/>
              <a:t>friedliches</a:t>
            </a:r>
            <a:r>
              <a:rPr lang="hu-HU" sz="2600" dirty="0" smtClean="0"/>
              <a:t> </a:t>
            </a:r>
            <a:r>
              <a:rPr lang="hu-HU" sz="2600" dirty="0" err="1" smtClean="0"/>
              <a:t>Landschaftsgedicht</a:t>
            </a:r>
            <a:r>
              <a:rPr lang="hu-HU" sz="2600" dirty="0" smtClean="0"/>
              <a:t> (</a:t>
            </a:r>
            <a:r>
              <a:rPr lang="hu-HU" sz="2600" i="1" dirty="0" err="1" smtClean="0"/>
              <a:t>rein</a:t>
            </a:r>
            <a:r>
              <a:rPr lang="hu-HU" sz="2600" i="1" dirty="0" smtClean="0"/>
              <a:t>, </a:t>
            </a:r>
            <a:r>
              <a:rPr lang="hu-HU" sz="2600" i="1" dirty="0" err="1" smtClean="0"/>
              <a:t>erhellt</a:t>
            </a:r>
            <a:r>
              <a:rPr lang="hu-HU" sz="2600" i="1" dirty="0" smtClean="0"/>
              <a:t>, </a:t>
            </a:r>
            <a:r>
              <a:rPr lang="hu-HU" sz="2600" i="1" dirty="0" err="1" smtClean="0"/>
              <a:t>weiche</a:t>
            </a:r>
            <a:r>
              <a:rPr lang="hu-HU" sz="2600" i="1" dirty="0" smtClean="0"/>
              <a:t>, </a:t>
            </a:r>
            <a:r>
              <a:rPr lang="hu-HU" sz="2600" i="1" dirty="0" err="1" smtClean="0"/>
              <a:t>lau</a:t>
            </a:r>
            <a:r>
              <a:rPr lang="hu-HU" sz="2600" dirty="0" smtClean="0"/>
              <a:t>)</a:t>
            </a:r>
          </a:p>
          <a:p>
            <a:pPr marL="0" indent="0">
              <a:buNone/>
            </a:pPr>
            <a:r>
              <a:rPr lang="hu-HU" sz="2600" dirty="0" err="1" smtClean="0"/>
              <a:t>Traumhafte</a:t>
            </a:r>
            <a:r>
              <a:rPr lang="hu-HU" sz="2600" dirty="0" smtClean="0"/>
              <a:t> </a:t>
            </a:r>
            <a:r>
              <a:rPr lang="hu-HU" sz="2600" dirty="0" err="1" smtClean="0"/>
              <a:t>Herbststimmung</a:t>
            </a:r>
            <a:endParaRPr lang="hu-HU" sz="2600" dirty="0"/>
          </a:p>
          <a:p>
            <a:pPr marL="0" indent="0">
              <a:buNone/>
            </a:pPr>
            <a:r>
              <a:rPr lang="hu-HU" sz="2600" dirty="0" err="1" smtClean="0"/>
              <a:t>Keine</a:t>
            </a:r>
            <a:r>
              <a:rPr lang="hu-HU" sz="2600" dirty="0" smtClean="0"/>
              <a:t> </a:t>
            </a:r>
            <a:r>
              <a:rPr lang="hu-HU" sz="2600" dirty="0" err="1" smtClean="0"/>
              <a:t>Spur</a:t>
            </a:r>
            <a:r>
              <a:rPr lang="hu-HU" sz="2600" dirty="0" smtClean="0"/>
              <a:t> </a:t>
            </a:r>
            <a:r>
              <a:rPr lang="hu-HU" sz="2600" dirty="0" err="1" smtClean="0"/>
              <a:t>vom</a:t>
            </a:r>
            <a:r>
              <a:rPr lang="hu-HU" sz="2600" dirty="0" smtClean="0"/>
              <a:t> </a:t>
            </a:r>
            <a:r>
              <a:rPr lang="hu-HU" sz="2600" dirty="0" err="1" smtClean="0"/>
              <a:t>Verfall</a:t>
            </a:r>
            <a:r>
              <a:rPr lang="hu-HU" sz="2600" dirty="0" smtClean="0"/>
              <a:t> – </a:t>
            </a:r>
            <a:r>
              <a:rPr lang="hu-HU" sz="2600" dirty="0" err="1" smtClean="0"/>
              <a:t>apollinische</a:t>
            </a:r>
            <a:r>
              <a:rPr lang="hu-HU" sz="2600" dirty="0" smtClean="0"/>
              <a:t> </a:t>
            </a:r>
            <a:r>
              <a:rPr lang="hu-HU" sz="2600" dirty="0" err="1" smtClean="0"/>
              <a:t>Klarheit</a:t>
            </a:r>
            <a:r>
              <a:rPr lang="hu-HU" sz="2600" dirty="0" smtClean="0"/>
              <a:t>: </a:t>
            </a:r>
            <a:r>
              <a:rPr lang="hu-HU" sz="2600" dirty="0" err="1" smtClean="0"/>
              <a:t>Schönheit</a:t>
            </a:r>
            <a:r>
              <a:rPr lang="hu-HU" sz="2600" dirty="0" smtClean="0"/>
              <a:t> des </a:t>
            </a:r>
            <a:r>
              <a:rPr lang="hu-HU" sz="2600" dirty="0" err="1" smtClean="0"/>
              <a:t>Lebens</a:t>
            </a:r>
            <a:r>
              <a:rPr lang="hu-HU" sz="2600" dirty="0" smtClean="0"/>
              <a:t> in der „</a:t>
            </a:r>
            <a:r>
              <a:rPr lang="hu-HU" sz="2600" dirty="0" err="1" smtClean="0"/>
              <a:t>sterbenden</a:t>
            </a:r>
            <a:r>
              <a:rPr lang="hu-HU" sz="2600" dirty="0" smtClean="0"/>
              <a:t> </a:t>
            </a:r>
            <a:r>
              <a:rPr lang="hu-HU" sz="2600" dirty="0" err="1" smtClean="0"/>
              <a:t>Landschaft</a:t>
            </a:r>
            <a:r>
              <a:rPr lang="hu-HU" sz="2600" dirty="0" smtClean="0"/>
              <a:t>”</a:t>
            </a:r>
          </a:p>
          <a:p>
            <a:pPr marL="0" indent="0">
              <a:buNone/>
            </a:pPr>
            <a:r>
              <a:rPr lang="hu-HU" sz="2600" dirty="0" err="1" smtClean="0"/>
              <a:t>Merkmale</a:t>
            </a:r>
            <a:r>
              <a:rPr lang="hu-HU" sz="2600" dirty="0" smtClean="0"/>
              <a:t> des </a:t>
            </a:r>
            <a:r>
              <a:rPr lang="hu-HU" sz="2600" dirty="0" err="1" smtClean="0"/>
              <a:t>Jugendstils</a:t>
            </a:r>
            <a:r>
              <a:rPr lang="hu-HU" sz="2600" dirty="0" smtClean="0"/>
              <a:t> (</a:t>
            </a:r>
            <a:r>
              <a:rPr lang="hu-HU" sz="2600" dirty="0" err="1" smtClean="0"/>
              <a:t>letzte</a:t>
            </a:r>
            <a:r>
              <a:rPr lang="hu-HU" sz="2600" dirty="0" smtClean="0"/>
              <a:t> </a:t>
            </a:r>
            <a:r>
              <a:rPr lang="hu-HU" sz="2600" dirty="0" err="1" smtClean="0"/>
              <a:t>Strophe</a:t>
            </a:r>
            <a:r>
              <a:rPr lang="hu-HU" sz="2600" dirty="0" smtClean="0"/>
              <a:t>):</a:t>
            </a:r>
          </a:p>
          <a:p>
            <a:pPr marL="0" indent="0">
              <a:buNone/>
            </a:pPr>
            <a:r>
              <a:rPr lang="hu-HU" sz="2600" dirty="0" smtClean="0"/>
              <a:t>Park, </a:t>
            </a:r>
            <a:r>
              <a:rPr lang="hu-HU" sz="2600" dirty="0" err="1" smtClean="0"/>
              <a:t>Herbstpflanzen</a:t>
            </a:r>
            <a:r>
              <a:rPr lang="hu-HU" sz="2600" dirty="0" smtClean="0"/>
              <a:t> (</a:t>
            </a:r>
            <a:r>
              <a:rPr lang="hu-HU" sz="2600" i="1" dirty="0" err="1" smtClean="0"/>
              <a:t>birken</a:t>
            </a:r>
            <a:r>
              <a:rPr lang="hu-HU" sz="2600" i="1" dirty="0" smtClean="0"/>
              <a:t>, </a:t>
            </a:r>
            <a:r>
              <a:rPr lang="hu-HU" sz="2600" i="1" dirty="0" err="1" smtClean="0"/>
              <a:t>buchs</a:t>
            </a:r>
            <a:r>
              <a:rPr lang="hu-HU" sz="2600" i="1" dirty="0" smtClean="0"/>
              <a:t>, </a:t>
            </a:r>
            <a:r>
              <a:rPr lang="hu-HU" sz="2600" i="1" dirty="0" err="1" smtClean="0"/>
              <a:t>rosen</a:t>
            </a:r>
            <a:r>
              <a:rPr lang="hu-HU" sz="2600" i="1" dirty="0" smtClean="0"/>
              <a:t>, </a:t>
            </a:r>
            <a:r>
              <a:rPr lang="hu-HU" sz="2600" i="1" dirty="0" err="1" smtClean="0"/>
              <a:t>astern</a:t>
            </a:r>
            <a:r>
              <a:rPr lang="hu-HU" sz="2600" dirty="0" smtClean="0"/>
              <a:t>)</a:t>
            </a:r>
          </a:p>
          <a:p>
            <a:pPr marL="0" indent="0">
              <a:buNone/>
            </a:pPr>
            <a:r>
              <a:rPr lang="hu-HU" sz="2600" dirty="0" err="1" smtClean="0"/>
              <a:t>Farben</a:t>
            </a:r>
            <a:r>
              <a:rPr lang="hu-HU" sz="2600" dirty="0" smtClean="0"/>
              <a:t>: </a:t>
            </a:r>
            <a:r>
              <a:rPr lang="hu-HU" sz="2600" i="1" dirty="0" err="1" smtClean="0"/>
              <a:t>blau</a:t>
            </a:r>
            <a:r>
              <a:rPr lang="hu-HU" sz="2600" i="1" dirty="0" smtClean="0"/>
              <a:t>, </a:t>
            </a:r>
            <a:r>
              <a:rPr lang="hu-HU" sz="2600" i="1" dirty="0" err="1" smtClean="0"/>
              <a:t>gelb</a:t>
            </a:r>
            <a:r>
              <a:rPr lang="hu-HU" sz="2600" i="1" dirty="0" smtClean="0"/>
              <a:t>, </a:t>
            </a:r>
            <a:r>
              <a:rPr lang="hu-HU" sz="2600" i="1" dirty="0" err="1" smtClean="0"/>
              <a:t>grau</a:t>
            </a:r>
            <a:r>
              <a:rPr lang="hu-HU" sz="2600" i="1" dirty="0" smtClean="0"/>
              <a:t>, purpur, </a:t>
            </a:r>
            <a:r>
              <a:rPr lang="hu-HU" sz="2600" i="1" dirty="0" err="1" smtClean="0"/>
              <a:t>grün</a:t>
            </a:r>
            <a:endParaRPr lang="hu-HU" sz="2600" i="1" dirty="0" smtClean="0"/>
          </a:p>
          <a:p>
            <a:pPr marL="0" indent="0">
              <a:buNone/>
            </a:pPr>
            <a:r>
              <a:rPr lang="hu-HU" sz="2600" dirty="0" err="1" smtClean="0"/>
              <a:t>Imperativ</a:t>
            </a:r>
            <a:r>
              <a:rPr lang="hu-HU" sz="2600" dirty="0" smtClean="0"/>
              <a:t>: </a:t>
            </a:r>
            <a:r>
              <a:rPr lang="hu-HU" sz="2600" i="1" dirty="0" err="1" smtClean="0"/>
              <a:t>schau</a:t>
            </a:r>
            <a:r>
              <a:rPr lang="hu-HU" sz="2600" i="1" dirty="0" smtClean="0"/>
              <a:t>, </a:t>
            </a:r>
            <a:r>
              <a:rPr lang="hu-HU" sz="2600" i="1" dirty="0" err="1" smtClean="0"/>
              <a:t>nimm</a:t>
            </a:r>
            <a:r>
              <a:rPr lang="hu-HU" sz="2600" i="1" dirty="0" smtClean="0"/>
              <a:t>, </a:t>
            </a:r>
            <a:r>
              <a:rPr lang="hu-HU" sz="2600" i="1" dirty="0" err="1" smtClean="0"/>
              <a:t>erlese</a:t>
            </a:r>
            <a:r>
              <a:rPr lang="hu-HU" sz="2600" i="1" dirty="0" smtClean="0"/>
              <a:t>, </a:t>
            </a:r>
            <a:r>
              <a:rPr lang="hu-HU" sz="2600" i="1" dirty="0" err="1" smtClean="0"/>
              <a:t>küsse</a:t>
            </a:r>
            <a:r>
              <a:rPr lang="hu-HU" sz="2600" i="1" dirty="0" smtClean="0"/>
              <a:t>, </a:t>
            </a:r>
            <a:r>
              <a:rPr lang="hu-HU" sz="2600" i="1" dirty="0" err="1" smtClean="0"/>
              <a:t>flicht</a:t>
            </a:r>
            <a:r>
              <a:rPr lang="hu-HU" sz="2600" i="1" dirty="0" smtClean="0"/>
              <a:t>, </a:t>
            </a:r>
            <a:r>
              <a:rPr lang="hu-HU" sz="2600" i="1" dirty="0" err="1" smtClean="0"/>
              <a:t>vergiss</a:t>
            </a:r>
            <a:r>
              <a:rPr lang="hu-HU" sz="2600" i="1" dirty="0" smtClean="0"/>
              <a:t> (</a:t>
            </a:r>
            <a:r>
              <a:rPr lang="hu-HU" sz="2600" i="1" dirty="0" err="1" smtClean="0"/>
              <a:t>nicht</a:t>
            </a:r>
            <a:r>
              <a:rPr lang="hu-HU" sz="2600" i="1" dirty="0" smtClean="0"/>
              <a:t>), </a:t>
            </a:r>
            <a:r>
              <a:rPr lang="hu-HU" sz="2600" i="1" dirty="0" err="1" smtClean="0"/>
              <a:t>verwinde</a:t>
            </a:r>
            <a:endParaRPr lang="hu-HU" sz="2600" i="1" dirty="0" smtClean="0"/>
          </a:p>
          <a:p>
            <a:pPr marL="0" indent="0">
              <a:buNone/>
            </a:pPr>
            <a:endParaRPr lang="hu-HU" dirty="0"/>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994328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20947" y="1408921"/>
            <a:ext cx="10515600" cy="1325563"/>
          </a:xfrm>
        </p:spPr>
        <p:txBody>
          <a:bodyPr>
            <a:normAutofit fontScale="90000"/>
          </a:bodyPr>
          <a:lstStyle/>
          <a:p>
            <a:pPr algn="ctr"/>
            <a:r>
              <a:rPr lang="hu-HU" sz="4900" b="1" dirty="0" smtClean="0"/>
              <a:t>Thomas Mann </a:t>
            </a:r>
            <a:r>
              <a:rPr lang="hu-HU" sz="4900" dirty="0" smtClean="0"/>
              <a:t>(1875–1955)</a:t>
            </a:r>
            <a:br>
              <a:rPr lang="hu-HU" sz="4900" dirty="0" smtClean="0"/>
            </a:br>
            <a:r>
              <a:rPr lang="hu-HU" sz="2800" dirty="0" err="1" smtClean="0"/>
              <a:t>sein</a:t>
            </a:r>
            <a:r>
              <a:rPr lang="hu-HU" sz="2800" dirty="0" smtClean="0"/>
              <a:t> </a:t>
            </a:r>
            <a:r>
              <a:rPr lang="hu-HU" sz="2800" dirty="0" err="1" smtClean="0"/>
              <a:t>Schaffen</a:t>
            </a:r>
            <a:r>
              <a:rPr lang="hu-HU" sz="2800" dirty="0" smtClean="0"/>
              <a:t> </a:t>
            </a:r>
            <a:r>
              <a:rPr lang="hu-HU" sz="2800" dirty="0" err="1" smtClean="0"/>
              <a:t>bis</a:t>
            </a:r>
            <a:r>
              <a:rPr lang="hu-HU" sz="2800" dirty="0" smtClean="0"/>
              <a:t> </a:t>
            </a:r>
            <a:r>
              <a:rPr lang="hu-HU" sz="2800" dirty="0" err="1" smtClean="0"/>
              <a:t>zum</a:t>
            </a:r>
            <a:r>
              <a:rPr lang="hu-HU" sz="2800" dirty="0" smtClean="0"/>
              <a:t> </a:t>
            </a:r>
            <a:r>
              <a:rPr lang="hu-HU" sz="2800" dirty="0" err="1" smtClean="0"/>
              <a:t>Ersten</a:t>
            </a:r>
            <a:r>
              <a:rPr lang="hu-HU" sz="2800" dirty="0" smtClean="0"/>
              <a:t> </a:t>
            </a:r>
            <a:r>
              <a:rPr lang="hu-HU" sz="2800" dirty="0" err="1" smtClean="0"/>
              <a:t>Weltkrieg</a:t>
            </a:r>
            <a:r>
              <a:rPr lang="hu-HU" sz="2800" dirty="0" smtClean="0"/>
              <a:t/>
            </a:r>
            <a:br>
              <a:rPr lang="hu-HU" sz="2800" dirty="0" smtClean="0"/>
            </a:br>
            <a:r>
              <a:rPr lang="hu-HU" sz="2800" dirty="0" err="1" smtClean="0"/>
              <a:t>Nobelpreis</a:t>
            </a:r>
            <a:r>
              <a:rPr lang="hu-HU" sz="2800" dirty="0" smtClean="0"/>
              <a:t> </a:t>
            </a:r>
            <a:r>
              <a:rPr lang="hu-HU" sz="2800" dirty="0" err="1" smtClean="0"/>
              <a:t>für</a:t>
            </a:r>
            <a:r>
              <a:rPr lang="hu-HU" sz="2800" dirty="0" smtClean="0"/>
              <a:t> </a:t>
            </a:r>
            <a:r>
              <a:rPr lang="hu-HU" sz="2800" dirty="0" err="1" smtClean="0"/>
              <a:t>Literatur</a:t>
            </a:r>
            <a:r>
              <a:rPr lang="hu-HU" sz="2800" dirty="0" smtClean="0"/>
              <a:t> 1929</a:t>
            </a:r>
            <a:endParaRPr lang="hu-HU" sz="2800" dirty="0"/>
          </a:p>
        </p:txBody>
      </p:sp>
      <p:sp>
        <p:nvSpPr>
          <p:cNvPr id="3" name="Tartalom helye 2"/>
          <p:cNvSpPr>
            <a:spLocks noGrp="1"/>
          </p:cNvSpPr>
          <p:nvPr>
            <p:ph idx="1"/>
          </p:nvPr>
        </p:nvSpPr>
        <p:spPr>
          <a:xfrm>
            <a:off x="820947" y="2887931"/>
            <a:ext cx="10515600" cy="3904713"/>
          </a:xfrm>
        </p:spPr>
        <p:txBody>
          <a:bodyPr>
            <a:normAutofit fontScale="85000" lnSpcReduction="20000"/>
          </a:bodyPr>
          <a:lstStyle/>
          <a:p>
            <a:pPr marL="0" indent="0">
              <a:buNone/>
            </a:pPr>
            <a:r>
              <a:rPr lang="hu-HU" dirty="0"/>
              <a:t>F</a:t>
            </a:r>
            <a:r>
              <a:rPr lang="de-DE" dirty="0" err="1" smtClean="0"/>
              <a:t>ür</a:t>
            </a:r>
            <a:r>
              <a:rPr lang="de-DE" dirty="0" smtClean="0"/>
              <a:t> </a:t>
            </a:r>
            <a:r>
              <a:rPr lang="de-DE" dirty="0"/>
              <a:t>das Schaffen des jungen </a:t>
            </a:r>
            <a:r>
              <a:rPr lang="hu-HU" dirty="0" smtClean="0"/>
              <a:t>Thomas </a:t>
            </a:r>
            <a:r>
              <a:rPr lang="de-DE" dirty="0" smtClean="0"/>
              <a:t>Mann sind Merkmale </a:t>
            </a:r>
            <a:r>
              <a:rPr lang="de-DE" dirty="0"/>
              <a:t>der </a:t>
            </a:r>
            <a:r>
              <a:rPr lang="de-DE" dirty="0" smtClean="0"/>
              <a:t>Moderne</a:t>
            </a:r>
            <a:r>
              <a:rPr lang="hu-HU" dirty="0" smtClean="0"/>
              <a:t> (</a:t>
            </a:r>
            <a:r>
              <a:rPr lang="de-DE" b="1" dirty="0" err="1" smtClean="0"/>
              <a:t>Décadence</a:t>
            </a:r>
            <a:r>
              <a:rPr lang="de-DE" b="1" dirty="0"/>
              <a:t>, Krankheit, </a:t>
            </a:r>
            <a:r>
              <a:rPr lang="hu-HU" b="1" dirty="0" smtClean="0"/>
              <a:t>/</a:t>
            </a:r>
            <a:r>
              <a:rPr lang="de-DE" b="1" dirty="0" smtClean="0"/>
              <a:t>Homo</a:t>
            </a:r>
            <a:r>
              <a:rPr lang="hu-HU" b="1" dirty="0" smtClean="0"/>
              <a:t>/</a:t>
            </a:r>
            <a:r>
              <a:rPr lang="de-DE" b="1" dirty="0" smtClean="0"/>
              <a:t>Erotik</a:t>
            </a:r>
            <a:r>
              <a:rPr lang="de-DE" b="1" dirty="0"/>
              <a:t>, Todessehnsucht, Einsamkeit, </a:t>
            </a:r>
            <a:r>
              <a:rPr lang="de-DE" b="1" dirty="0" smtClean="0"/>
              <a:t>Melancholie</a:t>
            </a:r>
            <a:r>
              <a:rPr lang="hu-HU" dirty="0" smtClean="0"/>
              <a:t>)</a:t>
            </a:r>
            <a:r>
              <a:rPr lang="de-DE" dirty="0" smtClean="0"/>
              <a:t> </a:t>
            </a:r>
            <a:r>
              <a:rPr lang="de-DE" dirty="0"/>
              <a:t>charakteristisch. Von seinen frühen Erzählungen bis zu den Novellen </a:t>
            </a:r>
            <a:r>
              <a:rPr lang="de-DE" i="1" dirty="0"/>
              <a:t>Tonio Kröger</a:t>
            </a:r>
            <a:r>
              <a:rPr lang="de-DE" dirty="0"/>
              <a:t> (1903) und </a:t>
            </a:r>
            <a:r>
              <a:rPr lang="de-DE" i="1" dirty="0"/>
              <a:t>Der Tod in Venedig</a:t>
            </a:r>
            <a:r>
              <a:rPr lang="de-DE" dirty="0"/>
              <a:t> (1912) findet sich das Leitthema des </a:t>
            </a:r>
            <a:r>
              <a:rPr lang="de-DE" dirty="0" smtClean="0"/>
              <a:t>Verhältnisses von </a:t>
            </a:r>
            <a:r>
              <a:rPr lang="de-DE" dirty="0"/>
              <a:t>bürgerlichem Leben und </a:t>
            </a:r>
            <a:r>
              <a:rPr lang="de-DE" dirty="0" smtClean="0"/>
              <a:t>Kunst</a:t>
            </a:r>
            <a:r>
              <a:rPr lang="hu-HU" dirty="0" smtClean="0"/>
              <a:t> (</a:t>
            </a:r>
            <a:r>
              <a:rPr lang="de-DE" dirty="0" err="1" smtClean="0"/>
              <a:t>Mannsche</a:t>
            </a:r>
            <a:r>
              <a:rPr lang="de-DE" dirty="0" smtClean="0"/>
              <a:t> </a:t>
            </a:r>
            <a:r>
              <a:rPr lang="de-DE" dirty="0"/>
              <a:t>„Künstlerproblematik</a:t>
            </a:r>
            <a:r>
              <a:rPr lang="de-DE" dirty="0" smtClean="0"/>
              <a:t>“</a:t>
            </a:r>
            <a:r>
              <a:rPr lang="hu-HU" dirty="0" smtClean="0"/>
              <a:t>)</a:t>
            </a:r>
            <a:r>
              <a:rPr lang="de-DE" dirty="0" smtClean="0"/>
              <a:t>. </a:t>
            </a:r>
            <a:r>
              <a:rPr lang="hu-HU" dirty="0" err="1" smtClean="0"/>
              <a:t>Durch</a:t>
            </a:r>
            <a:r>
              <a:rPr lang="de-DE" dirty="0" smtClean="0"/>
              <a:t> </a:t>
            </a:r>
            <a:r>
              <a:rPr lang="de-DE" u="sng" dirty="0"/>
              <a:t>Friedrich Nietzsche</a:t>
            </a:r>
            <a:r>
              <a:rPr lang="de-DE" dirty="0"/>
              <a:t> war jene Psychologie des Verfalls </a:t>
            </a:r>
            <a:r>
              <a:rPr lang="hu-HU" dirty="0" err="1" smtClean="0"/>
              <a:t>vorgegeben</a:t>
            </a:r>
            <a:r>
              <a:rPr lang="de-DE" dirty="0" smtClean="0"/>
              <a:t>, </a:t>
            </a:r>
            <a:r>
              <a:rPr lang="de-DE" dirty="0"/>
              <a:t>die Mann in seinem ersten Roman </a:t>
            </a:r>
            <a:r>
              <a:rPr lang="de-DE" i="1" dirty="0" err="1"/>
              <a:t>Buddenbrooks</a:t>
            </a:r>
            <a:r>
              <a:rPr lang="de-DE" i="1" dirty="0"/>
              <a:t>. Verfall einer Familie</a:t>
            </a:r>
            <a:r>
              <a:rPr lang="de-DE" dirty="0"/>
              <a:t> (1901) </a:t>
            </a:r>
            <a:r>
              <a:rPr lang="hu-HU" dirty="0" err="1" smtClean="0"/>
              <a:t>thematisierte</a:t>
            </a:r>
            <a:r>
              <a:rPr lang="de-DE" dirty="0" smtClean="0"/>
              <a:t>. </a:t>
            </a:r>
            <a:endParaRPr lang="hu-HU" dirty="0"/>
          </a:p>
          <a:p>
            <a:endParaRPr lang="hu-HU" i="1" dirty="0" smtClean="0"/>
          </a:p>
          <a:p>
            <a:pPr marL="0" indent="0" algn="ctr">
              <a:buNone/>
            </a:pPr>
            <a:r>
              <a:rPr lang="hu-HU" i="1" dirty="0" smtClean="0"/>
              <a:t>Buddenbrooks. </a:t>
            </a:r>
            <a:r>
              <a:rPr lang="hu-HU" i="1" dirty="0" err="1" smtClean="0"/>
              <a:t>Verfall</a:t>
            </a:r>
            <a:r>
              <a:rPr lang="hu-HU" i="1" dirty="0" smtClean="0"/>
              <a:t> </a:t>
            </a:r>
            <a:r>
              <a:rPr lang="hu-HU" i="1" dirty="0" err="1" smtClean="0"/>
              <a:t>einer</a:t>
            </a:r>
            <a:r>
              <a:rPr lang="hu-HU" i="1" dirty="0" smtClean="0"/>
              <a:t> </a:t>
            </a:r>
            <a:r>
              <a:rPr lang="hu-HU" i="1" dirty="0" err="1" smtClean="0"/>
              <a:t>Familie</a:t>
            </a:r>
            <a:r>
              <a:rPr lang="hu-HU" i="1" dirty="0" smtClean="0"/>
              <a:t> </a:t>
            </a:r>
            <a:r>
              <a:rPr lang="hu-HU" dirty="0" smtClean="0"/>
              <a:t>(1901) – </a:t>
            </a:r>
            <a:r>
              <a:rPr lang="hu-HU" dirty="0" err="1" smtClean="0"/>
              <a:t>Roman</a:t>
            </a:r>
            <a:endParaRPr lang="hu-HU" dirty="0" smtClean="0"/>
          </a:p>
          <a:p>
            <a:pPr marL="0" indent="0" algn="ctr">
              <a:buNone/>
            </a:pPr>
            <a:r>
              <a:rPr lang="hu-HU" i="1" dirty="0" err="1" smtClean="0">
                <a:solidFill>
                  <a:srgbClr val="C00000"/>
                </a:solidFill>
              </a:rPr>
              <a:t>Tristan</a:t>
            </a:r>
            <a:r>
              <a:rPr lang="hu-HU" i="1" dirty="0" smtClean="0">
                <a:solidFill>
                  <a:srgbClr val="C00000"/>
                </a:solidFill>
              </a:rPr>
              <a:t> </a:t>
            </a:r>
            <a:r>
              <a:rPr lang="hu-HU" dirty="0" smtClean="0"/>
              <a:t>(1903) – </a:t>
            </a:r>
            <a:r>
              <a:rPr lang="hu-HU" dirty="0" err="1" smtClean="0"/>
              <a:t>Novelle</a:t>
            </a:r>
            <a:endParaRPr lang="hu-HU" dirty="0" smtClean="0"/>
          </a:p>
          <a:p>
            <a:pPr marL="0" indent="0" algn="ctr">
              <a:buNone/>
            </a:pPr>
            <a:r>
              <a:rPr lang="hu-HU" i="1" dirty="0" err="1" smtClean="0"/>
              <a:t>Tonio</a:t>
            </a:r>
            <a:r>
              <a:rPr lang="hu-HU" i="1" dirty="0" smtClean="0"/>
              <a:t> </a:t>
            </a:r>
            <a:r>
              <a:rPr lang="hu-HU" i="1" dirty="0" err="1" smtClean="0"/>
              <a:t>Kröger</a:t>
            </a:r>
            <a:r>
              <a:rPr lang="hu-HU" dirty="0" smtClean="0"/>
              <a:t> (1903) – </a:t>
            </a:r>
            <a:r>
              <a:rPr lang="hu-HU" dirty="0" err="1" smtClean="0"/>
              <a:t>Novelle</a:t>
            </a:r>
            <a:r>
              <a:rPr lang="hu-HU" dirty="0" smtClean="0"/>
              <a:t> </a:t>
            </a:r>
          </a:p>
          <a:p>
            <a:pPr marL="0" indent="0" algn="ctr">
              <a:buNone/>
            </a:pPr>
            <a:r>
              <a:rPr lang="hu-HU" i="1" dirty="0" smtClean="0">
                <a:solidFill>
                  <a:srgbClr val="C00000"/>
                </a:solidFill>
              </a:rPr>
              <a:t>Der </a:t>
            </a:r>
            <a:r>
              <a:rPr lang="hu-HU" i="1" dirty="0" err="1" smtClean="0">
                <a:solidFill>
                  <a:srgbClr val="C00000"/>
                </a:solidFill>
              </a:rPr>
              <a:t>Tod</a:t>
            </a:r>
            <a:r>
              <a:rPr lang="hu-HU" i="1" dirty="0" smtClean="0">
                <a:solidFill>
                  <a:srgbClr val="C00000"/>
                </a:solidFill>
              </a:rPr>
              <a:t> in </a:t>
            </a:r>
            <a:r>
              <a:rPr lang="hu-HU" i="1" dirty="0" err="1" smtClean="0">
                <a:solidFill>
                  <a:srgbClr val="C00000"/>
                </a:solidFill>
              </a:rPr>
              <a:t>Venedig</a:t>
            </a:r>
            <a:r>
              <a:rPr lang="hu-HU" i="1" dirty="0" smtClean="0">
                <a:solidFill>
                  <a:srgbClr val="C00000"/>
                </a:solidFill>
              </a:rPr>
              <a:t> </a:t>
            </a:r>
            <a:r>
              <a:rPr lang="hu-HU" dirty="0" smtClean="0"/>
              <a:t>(1911/1912) – </a:t>
            </a:r>
            <a:r>
              <a:rPr lang="hu-HU" dirty="0" err="1" smtClean="0"/>
              <a:t>Novelle</a:t>
            </a:r>
            <a:r>
              <a:rPr lang="hu-HU" dirty="0" smtClean="0"/>
              <a:t> </a:t>
            </a:r>
          </a:p>
          <a:p>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78287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95067" y="1451603"/>
            <a:ext cx="10515600" cy="1510170"/>
          </a:xfrm>
        </p:spPr>
        <p:txBody>
          <a:bodyPr/>
          <a:lstStyle/>
          <a:p>
            <a:pPr algn="ctr"/>
            <a:r>
              <a:rPr lang="hu-HU" b="1" dirty="0" smtClean="0"/>
              <a:t>Thomas </a:t>
            </a:r>
            <a:r>
              <a:rPr lang="hu-HU" b="1" dirty="0" err="1" smtClean="0"/>
              <a:t>Manns</a:t>
            </a:r>
            <a:r>
              <a:rPr lang="hu-HU" b="1" dirty="0" smtClean="0"/>
              <a:t> „</a:t>
            </a:r>
            <a:r>
              <a:rPr lang="hu-HU" b="1" dirty="0" err="1" smtClean="0"/>
              <a:t>Dreigestirn</a:t>
            </a:r>
            <a:r>
              <a:rPr lang="hu-HU" b="1" dirty="0" smtClean="0"/>
              <a:t>”:</a:t>
            </a:r>
            <a:br>
              <a:rPr lang="hu-HU" b="1" dirty="0" smtClean="0"/>
            </a:br>
            <a:r>
              <a:rPr lang="hu-HU" sz="4000" b="1" dirty="0" smtClean="0"/>
              <a:t>Schopenhauer</a:t>
            </a:r>
            <a:r>
              <a:rPr lang="hu-HU" sz="4000" b="1" dirty="0"/>
              <a:t> </a:t>
            </a:r>
            <a:r>
              <a:rPr lang="hu-HU" sz="4000" b="1" dirty="0" smtClean="0"/>
              <a:t>– </a:t>
            </a:r>
            <a:r>
              <a:rPr lang="hu-HU" sz="4000" b="1" dirty="0" smtClean="0">
                <a:solidFill>
                  <a:srgbClr val="C00000"/>
                </a:solidFill>
              </a:rPr>
              <a:t>Nietzsche</a:t>
            </a:r>
            <a:r>
              <a:rPr lang="hu-HU" sz="4000" b="1" dirty="0"/>
              <a:t> </a:t>
            </a:r>
            <a:r>
              <a:rPr lang="hu-HU" sz="4000" b="1" dirty="0" smtClean="0"/>
              <a:t>– Wagner</a:t>
            </a:r>
            <a:endParaRPr lang="hu-HU" sz="4000" b="1" dirty="0"/>
          </a:p>
        </p:txBody>
      </p:sp>
      <p:sp>
        <p:nvSpPr>
          <p:cNvPr id="3" name="Tartalom helye 2"/>
          <p:cNvSpPr>
            <a:spLocks noGrp="1"/>
          </p:cNvSpPr>
          <p:nvPr>
            <p:ph idx="1"/>
          </p:nvPr>
        </p:nvSpPr>
        <p:spPr>
          <a:xfrm>
            <a:off x="795067" y="2892392"/>
            <a:ext cx="10515600" cy="3965608"/>
          </a:xfrm>
        </p:spPr>
        <p:txBody>
          <a:bodyPr/>
          <a:lstStyle/>
          <a:p>
            <a:endParaRPr lang="hu-HU" dirty="0" smtClean="0"/>
          </a:p>
          <a:p>
            <a:pPr marL="0" indent="0" algn="ctr">
              <a:buNone/>
            </a:pPr>
            <a:r>
              <a:rPr lang="hu-HU" dirty="0" smtClean="0"/>
              <a:t>Schopenhauer: </a:t>
            </a:r>
            <a:r>
              <a:rPr lang="hu-HU" i="1" dirty="0" smtClean="0"/>
              <a:t>Die Welt </a:t>
            </a:r>
            <a:r>
              <a:rPr lang="hu-HU" i="1" dirty="0" err="1" smtClean="0"/>
              <a:t>als</a:t>
            </a:r>
            <a:r>
              <a:rPr lang="hu-HU" i="1" dirty="0" smtClean="0"/>
              <a:t> </a:t>
            </a:r>
            <a:r>
              <a:rPr lang="hu-HU" i="1" dirty="0" err="1" smtClean="0"/>
              <a:t>Wille</a:t>
            </a:r>
            <a:r>
              <a:rPr lang="hu-HU" i="1" dirty="0" smtClean="0"/>
              <a:t> und </a:t>
            </a:r>
            <a:r>
              <a:rPr lang="hu-HU" i="1" dirty="0" err="1" smtClean="0"/>
              <a:t>Vorstellung</a:t>
            </a:r>
            <a:r>
              <a:rPr lang="hu-HU" i="1" dirty="0" smtClean="0"/>
              <a:t> </a:t>
            </a:r>
            <a:r>
              <a:rPr lang="hu-HU" dirty="0" smtClean="0"/>
              <a:t>(1819/1844)</a:t>
            </a:r>
          </a:p>
          <a:p>
            <a:endParaRPr lang="hu-HU" dirty="0" smtClean="0">
              <a:solidFill>
                <a:srgbClr val="C00000"/>
              </a:solidFill>
            </a:endParaRPr>
          </a:p>
          <a:p>
            <a:pPr marL="0" indent="0" algn="ctr">
              <a:buNone/>
            </a:pPr>
            <a:r>
              <a:rPr lang="hu-HU" dirty="0" smtClean="0">
                <a:solidFill>
                  <a:srgbClr val="C00000"/>
                </a:solidFill>
              </a:rPr>
              <a:t>Nietzsche: </a:t>
            </a:r>
            <a:r>
              <a:rPr lang="hu-HU" i="1" dirty="0" smtClean="0">
                <a:solidFill>
                  <a:srgbClr val="C00000"/>
                </a:solidFill>
              </a:rPr>
              <a:t>Die </a:t>
            </a:r>
            <a:r>
              <a:rPr lang="hu-HU" i="1" dirty="0" err="1" smtClean="0">
                <a:solidFill>
                  <a:srgbClr val="C00000"/>
                </a:solidFill>
              </a:rPr>
              <a:t>Geburt</a:t>
            </a:r>
            <a:r>
              <a:rPr lang="hu-HU" i="1" dirty="0" smtClean="0">
                <a:solidFill>
                  <a:srgbClr val="C00000"/>
                </a:solidFill>
              </a:rPr>
              <a:t> der </a:t>
            </a:r>
            <a:r>
              <a:rPr lang="hu-HU" i="1" dirty="0" err="1" smtClean="0">
                <a:solidFill>
                  <a:srgbClr val="C00000"/>
                </a:solidFill>
              </a:rPr>
              <a:t>Tragödie</a:t>
            </a:r>
            <a:r>
              <a:rPr lang="hu-HU" i="1" dirty="0" smtClean="0">
                <a:solidFill>
                  <a:srgbClr val="C00000"/>
                </a:solidFill>
              </a:rPr>
              <a:t> </a:t>
            </a:r>
            <a:r>
              <a:rPr lang="hu-HU" i="1" dirty="0" err="1" smtClean="0">
                <a:solidFill>
                  <a:srgbClr val="C00000"/>
                </a:solidFill>
              </a:rPr>
              <a:t>aus</a:t>
            </a:r>
            <a:r>
              <a:rPr lang="hu-HU" i="1" dirty="0" smtClean="0">
                <a:solidFill>
                  <a:srgbClr val="C00000"/>
                </a:solidFill>
              </a:rPr>
              <a:t> </a:t>
            </a:r>
            <a:r>
              <a:rPr lang="hu-HU" i="1" dirty="0" err="1" smtClean="0">
                <a:solidFill>
                  <a:srgbClr val="C00000"/>
                </a:solidFill>
              </a:rPr>
              <a:t>dem</a:t>
            </a:r>
            <a:r>
              <a:rPr lang="hu-HU" i="1" dirty="0" smtClean="0">
                <a:solidFill>
                  <a:srgbClr val="C00000"/>
                </a:solidFill>
              </a:rPr>
              <a:t> </a:t>
            </a:r>
            <a:r>
              <a:rPr lang="hu-HU" i="1" dirty="0" err="1" smtClean="0">
                <a:solidFill>
                  <a:srgbClr val="C00000"/>
                </a:solidFill>
              </a:rPr>
              <a:t>Geiste</a:t>
            </a:r>
            <a:r>
              <a:rPr lang="hu-HU" i="1" dirty="0" smtClean="0">
                <a:solidFill>
                  <a:srgbClr val="C00000"/>
                </a:solidFill>
              </a:rPr>
              <a:t> der </a:t>
            </a:r>
            <a:r>
              <a:rPr lang="hu-HU" i="1" dirty="0" err="1" smtClean="0">
                <a:solidFill>
                  <a:srgbClr val="C00000"/>
                </a:solidFill>
              </a:rPr>
              <a:t>Musik</a:t>
            </a:r>
            <a:r>
              <a:rPr lang="hu-HU" i="1" dirty="0" smtClean="0">
                <a:solidFill>
                  <a:srgbClr val="C00000"/>
                </a:solidFill>
              </a:rPr>
              <a:t> </a:t>
            </a:r>
            <a:r>
              <a:rPr lang="hu-HU" dirty="0" smtClean="0">
                <a:solidFill>
                  <a:srgbClr val="C00000"/>
                </a:solidFill>
              </a:rPr>
              <a:t>(1871/1872)</a:t>
            </a:r>
          </a:p>
          <a:p>
            <a:endParaRPr lang="hu-HU" dirty="0" smtClean="0"/>
          </a:p>
          <a:p>
            <a:pPr marL="0" indent="0" algn="ctr">
              <a:buNone/>
            </a:pPr>
            <a:r>
              <a:rPr lang="hu-HU" dirty="0" smtClean="0"/>
              <a:t>Wagner: </a:t>
            </a:r>
            <a:r>
              <a:rPr lang="hu-HU" i="1" dirty="0" err="1" smtClean="0"/>
              <a:t>Tristan</a:t>
            </a:r>
            <a:r>
              <a:rPr lang="hu-HU" i="1" dirty="0" smtClean="0"/>
              <a:t> und </a:t>
            </a:r>
            <a:r>
              <a:rPr lang="hu-HU" i="1" dirty="0" err="1" smtClean="0"/>
              <a:t>Isolde</a:t>
            </a:r>
            <a:r>
              <a:rPr lang="hu-HU" i="1" dirty="0" smtClean="0"/>
              <a:t> (1857-59, </a:t>
            </a:r>
            <a:r>
              <a:rPr lang="hu-HU" i="1" dirty="0" err="1" smtClean="0"/>
              <a:t>Uraufführung</a:t>
            </a:r>
            <a:r>
              <a:rPr lang="hu-HU" i="1" dirty="0" smtClean="0"/>
              <a:t>: </a:t>
            </a:r>
            <a:r>
              <a:rPr lang="hu-HU" i="1" dirty="0" err="1" smtClean="0"/>
              <a:t>Königliches</a:t>
            </a:r>
            <a:r>
              <a:rPr lang="hu-HU" i="1" dirty="0" smtClean="0"/>
              <a:t> </a:t>
            </a:r>
            <a:r>
              <a:rPr lang="hu-HU" i="1" dirty="0" err="1" smtClean="0"/>
              <a:t>Hof</a:t>
            </a:r>
            <a:r>
              <a:rPr lang="hu-HU" i="1" dirty="0" smtClean="0"/>
              <a:t>- und </a:t>
            </a:r>
            <a:r>
              <a:rPr lang="hu-HU" i="1" dirty="0" err="1" smtClean="0"/>
              <a:t>Nationaltheater</a:t>
            </a:r>
            <a:r>
              <a:rPr lang="hu-HU" i="1" dirty="0" smtClean="0"/>
              <a:t> in München)</a:t>
            </a:r>
            <a:endParaRPr lang="hu-HU" i="1"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1479007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title"/>
          </p:nvPr>
        </p:nvSpPr>
        <p:spPr>
          <a:xfrm>
            <a:off x="839788" y="1132637"/>
            <a:ext cx="10515600" cy="1325563"/>
          </a:xfrm>
        </p:spPr>
        <p:txBody>
          <a:bodyPr>
            <a:normAutofit fontScale="90000"/>
          </a:bodyPr>
          <a:lstStyle/>
          <a:p>
            <a:pPr algn="ctr"/>
            <a:r>
              <a:rPr lang="hu-HU" dirty="0"/>
              <a:t> </a:t>
            </a:r>
            <a:r>
              <a:rPr lang="hu-HU" sz="3100" b="1" dirty="0"/>
              <a:t>Friedrich </a:t>
            </a:r>
            <a:r>
              <a:rPr lang="hu-HU" sz="3100" b="1" dirty="0" smtClean="0"/>
              <a:t>Nietzsche:</a:t>
            </a:r>
            <a:br>
              <a:rPr lang="hu-HU" sz="3100" b="1" dirty="0" smtClean="0"/>
            </a:br>
            <a:r>
              <a:rPr lang="hu-HU" sz="3100" i="1" dirty="0" smtClean="0"/>
              <a:t>Die </a:t>
            </a:r>
            <a:r>
              <a:rPr lang="hu-HU" sz="3100" i="1" dirty="0" err="1"/>
              <a:t>Geburt</a:t>
            </a:r>
            <a:r>
              <a:rPr lang="hu-HU" sz="3100" i="1" dirty="0"/>
              <a:t> der </a:t>
            </a:r>
            <a:r>
              <a:rPr lang="hu-HU" sz="3100" i="1" dirty="0" err="1"/>
              <a:t>Tragödie</a:t>
            </a:r>
            <a:r>
              <a:rPr lang="hu-HU" sz="3100" i="1" dirty="0"/>
              <a:t> </a:t>
            </a:r>
            <a:r>
              <a:rPr lang="hu-HU" sz="3100" i="1" dirty="0" err="1"/>
              <a:t>aus</a:t>
            </a:r>
            <a:r>
              <a:rPr lang="hu-HU" sz="3100" i="1" dirty="0"/>
              <a:t> </a:t>
            </a:r>
            <a:r>
              <a:rPr lang="hu-HU" sz="3100" i="1" dirty="0" err="1"/>
              <a:t>dem</a:t>
            </a:r>
            <a:r>
              <a:rPr lang="hu-HU" sz="3100" i="1" dirty="0"/>
              <a:t> </a:t>
            </a:r>
            <a:r>
              <a:rPr lang="hu-HU" sz="3100" i="1" dirty="0" err="1"/>
              <a:t>Geiste</a:t>
            </a:r>
            <a:r>
              <a:rPr lang="hu-HU" sz="3100" i="1" dirty="0"/>
              <a:t> der </a:t>
            </a:r>
            <a:r>
              <a:rPr lang="hu-HU" sz="3100" i="1" dirty="0" err="1" smtClean="0"/>
              <a:t>Musik</a:t>
            </a:r>
            <a:r>
              <a:rPr lang="hu-HU" sz="3100" i="1" dirty="0" smtClean="0"/>
              <a:t>, </a:t>
            </a:r>
            <a:r>
              <a:rPr lang="hu-HU" sz="3100" dirty="0"/>
              <a:t>1871</a:t>
            </a:r>
            <a:br>
              <a:rPr lang="hu-HU" sz="3100" dirty="0"/>
            </a:br>
            <a:r>
              <a:rPr lang="hu-HU" sz="3100" i="1" dirty="0"/>
              <a:t>  </a:t>
            </a:r>
            <a:r>
              <a:rPr lang="hu-HU" sz="3100" i="1" dirty="0" smtClean="0"/>
              <a:t>(Die </a:t>
            </a:r>
            <a:r>
              <a:rPr lang="hu-HU" sz="3100" i="1" dirty="0" err="1" smtClean="0"/>
              <a:t>Geburt</a:t>
            </a:r>
            <a:r>
              <a:rPr lang="hu-HU" sz="3100" i="1" dirty="0" smtClean="0"/>
              <a:t> der </a:t>
            </a:r>
            <a:r>
              <a:rPr lang="hu-HU" sz="3100" i="1" dirty="0" err="1" smtClean="0"/>
              <a:t>Tragödie</a:t>
            </a:r>
            <a:r>
              <a:rPr lang="hu-HU" sz="3100" i="1" dirty="0" smtClean="0"/>
              <a:t> </a:t>
            </a:r>
            <a:r>
              <a:rPr lang="hu-HU" sz="3100" i="1" dirty="0" err="1" smtClean="0"/>
              <a:t>oder</a:t>
            </a:r>
            <a:r>
              <a:rPr lang="hu-HU" sz="3100" i="1" dirty="0" smtClean="0"/>
              <a:t> </a:t>
            </a:r>
            <a:r>
              <a:rPr lang="hu-HU" sz="3100" i="1" dirty="0" err="1"/>
              <a:t>Griechentum</a:t>
            </a:r>
            <a:r>
              <a:rPr lang="hu-HU" sz="3100" i="1" dirty="0"/>
              <a:t> und </a:t>
            </a:r>
            <a:r>
              <a:rPr lang="hu-HU" sz="3100" i="1" dirty="0" err="1" smtClean="0"/>
              <a:t>Pessimismus</a:t>
            </a:r>
            <a:r>
              <a:rPr lang="hu-HU" sz="3100" i="1" dirty="0"/>
              <a:t>,</a:t>
            </a:r>
            <a:r>
              <a:rPr lang="hu-HU" sz="3100" i="1" dirty="0" smtClean="0"/>
              <a:t> </a:t>
            </a:r>
            <a:r>
              <a:rPr lang="hu-HU" sz="3100" dirty="0" smtClean="0"/>
              <a:t>1886)</a:t>
            </a:r>
            <a:endParaRPr lang="hu-HU" sz="3100" dirty="0"/>
          </a:p>
        </p:txBody>
      </p:sp>
      <p:sp>
        <p:nvSpPr>
          <p:cNvPr id="8" name="Szöveg helye 7"/>
          <p:cNvSpPr>
            <a:spLocks noGrp="1"/>
          </p:cNvSpPr>
          <p:nvPr>
            <p:ph type="body" idx="1"/>
          </p:nvPr>
        </p:nvSpPr>
        <p:spPr>
          <a:xfrm>
            <a:off x="839788" y="2207374"/>
            <a:ext cx="5157787" cy="823912"/>
          </a:xfrm>
        </p:spPr>
        <p:txBody>
          <a:bodyPr/>
          <a:lstStyle/>
          <a:p>
            <a:pPr algn="ctr"/>
            <a:r>
              <a:rPr lang="hu-HU" dirty="0"/>
              <a:t>APOLLO</a:t>
            </a:r>
          </a:p>
        </p:txBody>
      </p:sp>
      <p:sp>
        <p:nvSpPr>
          <p:cNvPr id="9" name="Tartalom helye 8"/>
          <p:cNvSpPr>
            <a:spLocks noGrp="1"/>
          </p:cNvSpPr>
          <p:nvPr>
            <p:ph sz="half" idx="2"/>
          </p:nvPr>
        </p:nvSpPr>
        <p:spPr>
          <a:xfrm>
            <a:off x="839788" y="3031286"/>
            <a:ext cx="5157787" cy="3684588"/>
          </a:xfrm>
        </p:spPr>
        <p:txBody>
          <a:bodyPr>
            <a:noAutofit/>
          </a:bodyPr>
          <a:lstStyle/>
          <a:p>
            <a:pPr marL="0" indent="0">
              <a:buNone/>
            </a:pPr>
            <a:r>
              <a:rPr lang="hu-HU" sz="2200" dirty="0" smtClean="0"/>
              <a:t>Der </a:t>
            </a:r>
            <a:r>
              <a:rPr lang="hu-HU" sz="2200" dirty="0"/>
              <a:t>„</a:t>
            </a:r>
            <a:r>
              <a:rPr lang="hu-HU" sz="2200" dirty="0" err="1"/>
              <a:t>Scheinende</a:t>
            </a:r>
            <a:r>
              <a:rPr lang="hu-HU" sz="2200" dirty="0"/>
              <a:t>”, </a:t>
            </a:r>
            <a:r>
              <a:rPr lang="hu-HU" sz="2200" dirty="0" err="1"/>
              <a:t>Lichtgott</a:t>
            </a:r>
            <a:r>
              <a:rPr lang="hu-HU" sz="2200" dirty="0"/>
              <a:t>, </a:t>
            </a:r>
            <a:r>
              <a:rPr lang="hu-HU" sz="2200" dirty="0" err="1"/>
              <a:t>wahrsagender</a:t>
            </a:r>
            <a:r>
              <a:rPr lang="hu-HU" sz="2200" dirty="0"/>
              <a:t> </a:t>
            </a:r>
            <a:r>
              <a:rPr lang="hu-HU" sz="2200" dirty="0" err="1"/>
              <a:t>Gott</a:t>
            </a:r>
            <a:r>
              <a:rPr lang="hu-HU" sz="2200" dirty="0"/>
              <a:t>, </a:t>
            </a:r>
            <a:r>
              <a:rPr lang="hu-HU" sz="2200" dirty="0" err="1" smtClean="0">
                <a:solidFill>
                  <a:srgbClr val="C00000"/>
                </a:solidFill>
              </a:rPr>
              <a:t>Gott</a:t>
            </a:r>
            <a:r>
              <a:rPr lang="hu-HU" sz="2200" dirty="0" smtClean="0">
                <a:solidFill>
                  <a:srgbClr val="C00000"/>
                </a:solidFill>
              </a:rPr>
              <a:t> </a:t>
            </a:r>
            <a:r>
              <a:rPr lang="hu-HU" sz="2200" dirty="0">
                <a:solidFill>
                  <a:srgbClr val="C00000"/>
                </a:solidFill>
              </a:rPr>
              <a:t>des </a:t>
            </a:r>
            <a:r>
              <a:rPr lang="hu-HU" sz="2200" dirty="0" err="1">
                <a:solidFill>
                  <a:srgbClr val="C00000"/>
                </a:solidFill>
              </a:rPr>
              <a:t>principii</a:t>
            </a:r>
            <a:r>
              <a:rPr lang="hu-HU" sz="2200" dirty="0">
                <a:solidFill>
                  <a:srgbClr val="C00000"/>
                </a:solidFill>
              </a:rPr>
              <a:t> </a:t>
            </a:r>
            <a:r>
              <a:rPr lang="hu-HU" sz="2200" dirty="0" err="1">
                <a:solidFill>
                  <a:srgbClr val="C00000"/>
                </a:solidFill>
              </a:rPr>
              <a:t>individuationis</a:t>
            </a:r>
            <a:r>
              <a:rPr lang="hu-HU" sz="2200" dirty="0">
                <a:solidFill>
                  <a:srgbClr val="C00000"/>
                </a:solidFill>
              </a:rPr>
              <a:t>, </a:t>
            </a:r>
            <a:r>
              <a:rPr lang="hu-HU" sz="2200" dirty="0" err="1">
                <a:solidFill>
                  <a:srgbClr val="C00000"/>
                </a:solidFill>
              </a:rPr>
              <a:t>Bildner</a:t>
            </a:r>
            <a:r>
              <a:rPr lang="hu-HU" sz="2200" dirty="0">
                <a:solidFill>
                  <a:srgbClr val="C00000"/>
                </a:solidFill>
              </a:rPr>
              <a:t> </a:t>
            </a:r>
            <a:r>
              <a:rPr lang="hu-HU" sz="2200" dirty="0" err="1">
                <a:solidFill>
                  <a:srgbClr val="C00000"/>
                </a:solidFill>
              </a:rPr>
              <a:t>des</a:t>
            </a:r>
            <a:r>
              <a:rPr lang="hu-HU" sz="2200" dirty="0">
                <a:solidFill>
                  <a:srgbClr val="C00000"/>
                </a:solidFill>
              </a:rPr>
              <a:t> </a:t>
            </a:r>
            <a:r>
              <a:rPr lang="hu-HU" sz="2200" dirty="0" err="1">
                <a:solidFill>
                  <a:srgbClr val="C00000"/>
                </a:solidFill>
              </a:rPr>
              <a:t>schönen</a:t>
            </a:r>
            <a:r>
              <a:rPr lang="hu-HU" sz="2200" dirty="0">
                <a:solidFill>
                  <a:srgbClr val="C00000"/>
                </a:solidFill>
              </a:rPr>
              <a:t> </a:t>
            </a:r>
            <a:r>
              <a:rPr lang="hu-HU" sz="2200" dirty="0" err="1">
                <a:solidFill>
                  <a:srgbClr val="C00000"/>
                </a:solidFill>
              </a:rPr>
              <a:t>Scheins</a:t>
            </a:r>
            <a:r>
              <a:rPr lang="hu-HU" sz="2200" dirty="0">
                <a:solidFill>
                  <a:srgbClr val="C00000"/>
                </a:solidFill>
              </a:rPr>
              <a:t> der </a:t>
            </a:r>
            <a:r>
              <a:rPr lang="hu-HU" sz="2200" dirty="0" err="1">
                <a:solidFill>
                  <a:srgbClr val="C00000"/>
                </a:solidFill>
              </a:rPr>
              <a:t>Traumwelten</a:t>
            </a:r>
            <a:r>
              <a:rPr lang="hu-HU" sz="2200" dirty="0"/>
              <a:t>, </a:t>
            </a:r>
            <a:r>
              <a:rPr lang="hu-HU" sz="2200" dirty="0" err="1"/>
              <a:t>Bann</a:t>
            </a:r>
            <a:r>
              <a:rPr lang="hu-HU" sz="2200" dirty="0"/>
              <a:t> des </a:t>
            </a:r>
            <a:r>
              <a:rPr lang="hu-HU" sz="2200" dirty="0" err="1"/>
              <a:t>principii</a:t>
            </a:r>
            <a:r>
              <a:rPr lang="hu-HU" sz="2200" dirty="0"/>
              <a:t> </a:t>
            </a:r>
            <a:r>
              <a:rPr lang="hu-HU" sz="2200" dirty="0" err="1"/>
              <a:t>individuationis</a:t>
            </a:r>
            <a:r>
              <a:rPr lang="hu-HU" sz="2200" dirty="0"/>
              <a:t>, </a:t>
            </a:r>
            <a:r>
              <a:rPr lang="hu-HU" sz="2200" dirty="0" err="1">
                <a:solidFill>
                  <a:srgbClr val="C00000"/>
                </a:solidFill>
              </a:rPr>
              <a:t>Schleier</a:t>
            </a:r>
            <a:r>
              <a:rPr lang="hu-HU" sz="2200" dirty="0">
                <a:solidFill>
                  <a:srgbClr val="C00000"/>
                </a:solidFill>
              </a:rPr>
              <a:t> der </a:t>
            </a:r>
            <a:r>
              <a:rPr lang="hu-HU" sz="2200" dirty="0" err="1">
                <a:solidFill>
                  <a:srgbClr val="C00000"/>
                </a:solidFill>
              </a:rPr>
              <a:t>Maia</a:t>
            </a:r>
            <a:r>
              <a:rPr lang="hu-HU" sz="2200" dirty="0"/>
              <a:t>, </a:t>
            </a:r>
            <a:r>
              <a:rPr lang="hu-HU" sz="2200" dirty="0" err="1"/>
              <a:t>Vergöttlichung</a:t>
            </a:r>
            <a:r>
              <a:rPr lang="hu-HU" sz="2200" dirty="0"/>
              <a:t> </a:t>
            </a:r>
            <a:r>
              <a:rPr lang="hu-HU" sz="2200" dirty="0" err="1"/>
              <a:t>der</a:t>
            </a:r>
            <a:r>
              <a:rPr lang="hu-HU" sz="2200" dirty="0"/>
              <a:t> </a:t>
            </a:r>
            <a:r>
              <a:rPr lang="hu-HU" sz="2200" dirty="0" err="1"/>
              <a:t>Individuation</a:t>
            </a:r>
            <a:r>
              <a:rPr lang="hu-HU" sz="2200" dirty="0"/>
              <a:t>, </a:t>
            </a:r>
            <a:r>
              <a:rPr lang="hu-HU" sz="2200" dirty="0" err="1"/>
              <a:t>Wechsel</a:t>
            </a:r>
            <a:r>
              <a:rPr lang="hu-HU" sz="2200" dirty="0"/>
              <a:t> </a:t>
            </a:r>
            <a:r>
              <a:rPr lang="hu-HU" sz="2200" dirty="0" err="1"/>
              <a:t>der</a:t>
            </a:r>
            <a:r>
              <a:rPr lang="hu-HU" sz="2200" dirty="0"/>
              <a:t> </a:t>
            </a:r>
            <a:r>
              <a:rPr lang="hu-HU" sz="2200" dirty="0" err="1"/>
              <a:t>Erscheinungswelt</a:t>
            </a:r>
            <a:r>
              <a:rPr lang="hu-HU" sz="2200" dirty="0"/>
              <a:t>, </a:t>
            </a:r>
            <a:r>
              <a:rPr lang="hu-HU" sz="2200" dirty="0" err="1"/>
              <a:t>homerischer</a:t>
            </a:r>
            <a:r>
              <a:rPr lang="hu-HU" sz="2200" dirty="0"/>
              <a:t> </a:t>
            </a:r>
            <a:r>
              <a:rPr lang="hu-HU" sz="2200" dirty="0" err="1"/>
              <a:t>Mensch</a:t>
            </a:r>
            <a:r>
              <a:rPr lang="hu-HU" sz="2200" dirty="0"/>
              <a:t> (</a:t>
            </a:r>
            <a:r>
              <a:rPr lang="hu-HU" sz="2200" dirty="0" err="1"/>
              <a:t>olympische</a:t>
            </a:r>
            <a:r>
              <a:rPr lang="hu-HU" sz="2200" dirty="0"/>
              <a:t> </a:t>
            </a:r>
            <a:r>
              <a:rPr lang="hu-HU" sz="2200" dirty="0" err="1"/>
              <a:t>Götter</a:t>
            </a:r>
            <a:r>
              <a:rPr lang="hu-HU" sz="2200" dirty="0"/>
              <a:t>), </a:t>
            </a:r>
            <a:r>
              <a:rPr lang="hu-HU" sz="2200" dirty="0" err="1">
                <a:solidFill>
                  <a:srgbClr val="C00000"/>
                </a:solidFill>
              </a:rPr>
              <a:t>Maß</a:t>
            </a:r>
            <a:r>
              <a:rPr lang="hu-HU" sz="2200" dirty="0">
                <a:solidFill>
                  <a:srgbClr val="C00000"/>
                </a:solidFill>
              </a:rPr>
              <a:t>, </a:t>
            </a:r>
            <a:r>
              <a:rPr lang="hu-HU" sz="2200" dirty="0" err="1">
                <a:solidFill>
                  <a:srgbClr val="C00000"/>
                </a:solidFill>
              </a:rPr>
              <a:t>Einhaltung</a:t>
            </a:r>
            <a:r>
              <a:rPr lang="hu-HU" sz="2200" dirty="0">
                <a:solidFill>
                  <a:srgbClr val="C00000"/>
                </a:solidFill>
              </a:rPr>
              <a:t> </a:t>
            </a:r>
            <a:r>
              <a:rPr lang="hu-HU" sz="2200" dirty="0" err="1">
                <a:solidFill>
                  <a:srgbClr val="C00000"/>
                </a:solidFill>
              </a:rPr>
              <a:t>der</a:t>
            </a:r>
            <a:r>
              <a:rPr lang="hu-HU" sz="2200" dirty="0">
                <a:solidFill>
                  <a:srgbClr val="C00000"/>
                </a:solidFill>
              </a:rPr>
              <a:t> </a:t>
            </a:r>
            <a:r>
              <a:rPr lang="hu-HU" sz="2200" dirty="0" err="1">
                <a:solidFill>
                  <a:srgbClr val="C00000"/>
                </a:solidFill>
              </a:rPr>
              <a:t>Gesetze</a:t>
            </a:r>
            <a:r>
              <a:rPr lang="hu-HU" sz="2200" dirty="0">
                <a:solidFill>
                  <a:srgbClr val="C00000"/>
                </a:solidFill>
              </a:rPr>
              <a:t> des </a:t>
            </a:r>
            <a:r>
              <a:rPr lang="hu-HU" sz="2200" dirty="0" err="1">
                <a:solidFill>
                  <a:srgbClr val="C00000"/>
                </a:solidFill>
              </a:rPr>
              <a:t>Individuums</a:t>
            </a:r>
            <a:r>
              <a:rPr lang="hu-HU" sz="2200" dirty="0">
                <a:solidFill>
                  <a:srgbClr val="C00000"/>
                </a:solidFill>
              </a:rPr>
              <a:t> </a:t>
            </a:r>
            <a:r>
              <a:rPr lang="hu-HU" sz="2200" dirty="0"/>
              <a:t>(Raum, Zeit), </a:t>
            </a:r>
            <a:r>
              <a:rPr lang="hu-HU" sz="2200" dirty="0" err="1"/>
              <a:t>Zerstückelung</a:t>
            </a:r>
            <a:r>
              <a:rPr lang="hu-HU" sz="2200" dirty="0"/>
              <a:t> des </a:t>
            </a:r>
            <a:r>
              <a:rPr lang="hu-HU" sz="2200" dirty="0" err="1"/>
              <a:t>Ur-Einen</a:t>
            </a:r>
            <a:r>
              <a:rPr lang="hu-HU" sz="2200" dirty="0"/>
              <a:t>, </a:t>
            </a:r>
            <a:r>
              <a:rPr lang="hu-HU" sz="2200" dirty="0" err="1">
                <a:solidFill>
                  <a:srgbClr val="C00000"/>
                </a:solidFill>
              </a:rPr>
              <a:t>Kunst</a:t>
            </a:r>
            <a:r>
              <a:rPr lang="hu-HU" sz="2200" dirty="0">
                <a:solidFill>
                  <a:srgbClr val="C00000"/>
                </a:solidFill>
              </a:rPr>
              <a:t>: </a:t>
            </a:r>
            <a:r>
              <a:rPr lang="hu-HU" sz="2200" dirty="0" err="1">
                <a:solidFill>
                  <a:srgbClr val="C00000"/>
                </a:solidFill>
              </a:rPr>
              <a:t>Plastik</a:t>
            </a:r>
            <a:r>
              <a:rPr lang="hu-HU" sz="2200" dirty="0">
                <a:solidFill>
                  <a:srgbClr val="C00000"/>
                </a:solidFill>
              </a:rPr>
              <a:t>, </a:t>
            </a:r>
            <a:r>
              <a:rPr lang="hu-HU" sz="2200" dirty="0" err="1">
                <a:solidFill>
                  <a:srgbClr val="C00000"/>
                </a:solidFill>
              </a:rPr>
              <a:t>Poesie</a:t>
            </a:r>
            <a:r>
              <a:rPr lang="hu-HU" sz="2200" dirty="0">
                <a:solidFill>
                  <a:srgbClr val="C00000"/>
                </a:solidFill>
              </a:rPr>
              <a:t> – </a:t>
            </a:r>
            <a:r>
              <a:rPr lang="hu-HU" sz="2200" dirty="0" err="1">
                <a:solidFill>
                  <a:srgbClr val="C00000"/>
                </a:solidFill>
              </a:rPr>
              <a:t>Sprache</a:t>
            </a:r>
            <a:r>
              <a:rPr lang="hu-HU" sz="2200" dirty="0">
                <a:solidFill>
                  <a:srgbClr val="C00000"/>
                </a:solidFill>
              </a:rPr>
              <a:t>, </a:t>
            </a:r>
            <a:r>
              <a:rPr lang="hu-HU" sz="2200" dirty="0" err="1">
                <a:solidFill>
                  <a:srgbClr val="C00000"/>
                </a:solidFill>
              </a:rPr>
              <a:t>optimistisch</a:t>
            </a:r>
            <a:r>
              <a:rPr lang="hu-HU" sz="2200" dirty="0">
                <a:solidFill>
                  <a:srgbClr val="C00000"/>
                </a:solidFill>
              </a:rPr>
              <a:t> </a:t>
            </a:r>
            <a:r>
              <a:rPr lang="hu-HU" sz="2200" dirty="0"/>
              <a:t>(</a:t>
            </a:r>
            <a:r>
              <a:rPr lang="hu-HU" sz="2200" dirty="0" err="1"/>
              <a:t>homerischer</a:t>
            </a:r>
            <a:r>
              <a:rPr lang="hu-HU" sz="2200" dirty="0"/>
              <a:t> </a:t>
            </a:r>
            <a:r>
              <a:rPr lang="hu-HU" sz="2200" dirty="0" err="1"/>
              <a:t>Mensch</a:t>
            </a:r>
            <a:r>
              <a:rPr lang="hu-HU" sz="2200" dirty="0"/>
              <a:t>)</a:t>
            </a:r>
          </a:p>
        </p:txBody>
      </p:sp>
      <p:sp>
        <p:nvSpPr>
          <p:cNvPr id="10" name="Szöveg helye 9"/>
          <p:cNvSpPr>
            <a:spLocks noGrp="1"/>
          </p:cNvSpPr>
          <p:nvPr>
            <p:ph type="body" sz="quarter" idx="3"/>
          </p:nvPr>
        </p:nvSpPr>
        <p:spPr>
          <a:xfrm>
            <a:off x="6172200" y="2207374"/>
            <a:ext cx="5183188" cy="823912"/>
          </a:xfrm>
        </p:spPr>
        <p:txBody>
          <a:bodyPr/>
          <a:lstStyle/>
          <a:p>
            <a:pPr algn="ctr"/>
            <a:r>
              <a:rPr lang="hu-HU" dirty="0"/>
              <a:t>DIONYSUS</a:t>
            </a:r>
          </a:p>
        </p:txBody>
      </p:sp>
      <p:sp>
        <p:nvSpPr>
          <p:cNvPr id="11" name="Tartalom helye 10"/>
          <p:cNvSpPr>
            <a:spLocks noGrp="1"/>
          </p:cNvSpPr>
          <p:nvPr>
            <p:ph sz="quarter" idx="4"/>
          </p:nvPr>
        </p:nvSpPr>
        <p:spPr>
          <a:xfrm>
            <a:off x="6172200" y="3031286"/>
            <a:ext cx="5183188" cy="3684588"/>
          </a:xfrm>
        </p:spPr>
        <p:txBody>
          <a:bodyPr>
            <a:normAutofit fontScale="85000" lnSpcReduction="20000"/>
          </a:bodyPr>
          <a:lstStyle/>
          <a:p>
            <a:pPr marL="0" indent="0">
              <a:buNone/>
            </a:pPr>
            <a:r>
              <a:rPr lang="hu-HU" sz="2600" dirty="0" err="1"/>
              <a:t>Unbildliche</a:t>
            </a:r>
            <a:r>
              <a:rPr lang="hu-HU" sz="2600" dirty="0"/>
              <a:t> </a:t>
            </a:r>
            <a:r>
              <a:rPr lang="hu-HU" sz="2600" dirty="0" err="1"/>
              <a:t>Kunst</a:t>
            </a:r>
            <a:r>
              <a:rPr lang="hu-HU" sz="2600" dirty="0"/>
              <a:t> der </a:t>
            </a:r>
            <a:r>
              <a:rPr lang="hu-HU" sz="2600" dirty="0" err="1">
                <a:solidFill>
                  <a:srgbClr val="C00000"/>
                </a:solidFill>
              </a:rPr>
              <a:t>Musik</a:t>
            </a:r>
            <a:r>
              <a:rPr lang="hu-HU" sz="2600" dirty="0"/>
              <a:t>, </a:t>
            </a:r>
            <a:r>
              <a:rPr lang="hu-HU" sz="2600" dirty="0" err="1"/>
              <a:t>Grausen</a:t>
            </a:r>
            <a:r>
              <a:rPr lang="hu-HU" sz="2600" dirty="0"/>
              <a:t> + </a:t>
            </a:r>
            <a:r>
              <a:rPr lang="hu-HU" sz="2600" dirty="0" err="1"/>
              <a:t>Wonne</a:t>
            </a:r>
            <a:r>
              <a:rPr lang="hu-HU" sz="2600" dirty="0"/>
              <a:t> = </a:t>
            </a:r>
            <a:r>
              <a:rPr lang="hu-HU" sz="2600" dirty="0" err="1">
                <a:solidFill>
                  <a:srgbClr val="C00000"/>
                </a:solidFill>
              </a:rPr>
              <a:t>Rausch</a:t>
            </a:r>
            <a:r>
              <a:rPr lang="hu-HU" sz="2600" dirty="0"/>
              <a:t> → </a:t>
            </a:r>
            <a:r>
              <a:rPr lang="hu-HU" sz="2600" dirty="0" err="1"/>
              <a:t>Blick</a:t>
            </a:r>
            <a:r>
              <a:rPr lang="hu-HU" sz="2600" dirty="0"/>
              <a:t> </a:t>
            </a:r>
            <a:r>
              <a:rPr lang="hu-HU" sz="2600" dirty="0" err="1"/>
              <a:t>ins</a:t>
            </a:r>
            <a:r>
              <a:rPr lang="hu-HU" sz="2600" dirty="0"/>
              <a:t> </a:t>
            </a:r>
            <a:r>
              <a:rPr lang="hu-HU" sz="2600" dirty="0" err="1"/>
              <a:t>geheimnisvolle</a:t>
            </a:r>
            <a:r>
              <a:rPr lang="hu-HU" sz="2600" dirty="0"/>
              <a:t> Ur-</a:t>
            </a:r>
            <a:r>
              <a:rPr lang="hu-HU" sz="2600" dirty="0" err="1"/>
              <a:t>Eine</a:t>
            </a:r>
            <a:r>
              <a:rPr lang="hu-HU" sz="2600" dirty="0"/>
              <a:t>, </a:t>
            </a:r>
            <a:r>
              <a:rPr lang="hu-HU" sz="2600" dirty="0" err="1" smtClean="0"/>
              <a:t>Ewige</a:t>
            </a:r>
            <a:r>
              <a:rPr lang="hu-HU" sz="2600" dirty="0" smtClean="0"/>
              <a:t>, </a:t>
            </a:r>
            <a:r>
              <a:rPr lang="hu-HU" sz="2600" dirty="0" err="1">
                <a:solidFill>
                  <a:srgbClr val="C00000"/>
                </a:solidFill>
              </a:rPr>
              <a:t>Zustand</a:t>
            </a:r>
            <a:r>
              <a:rPr lang="hu-HU" sz="2600" dirty="0">
                <a:solidFill>
                  <a:srgbClr val="C00000"/>
                </a:solidFill>
              </a:rPr>
              <a:t> des </a:t>
            </a:r>
            <a:r>
              <a:rPr lang="hu-HU" sz="2600" dirty="0" err="1">
                <a:solidFill>
                  <a:srgbClr val="C00000"/>
                </a:solidFill>
              </a:rPr>
              <a:t>Dionysischen</a:t>
            </a:r>
            <a:r>
              <a:rPr lang="hu-HU" sz="2600" dirty="0"/>
              <a:t>: </a:t>
            </a:r>
            <a:r>
              <a:rPr lang="hu-HU" sz="2600" dirty="0" err="1"/>
              <a:t>Versöhnung</a:t>
            </a:r>
            <a:r>
              <a:rPr lang="hu-HU" sz="2600" dirty="0"/>
              <a:t> der </a:t>
            </a:r>
            <a:r>
              <a:rPr lang="hu-HU" sz="2600" dirty="0" err="1" smtClean="0"/>
              <a:t>Natur</a:t>
            </a:r>
            <a:r>
              <a:rPr lang="hu-HU" sz="2600" dirty="0" smtClean="0"/>
              <a:t> </a:t>
            </a:r>
            <a:r>
              <a:rPr lang="hu-HU" sz="2600" dirty="0"/>
              <a:t>mit </a:t>
            </a:r>
            <a:r>
              <a:rPr lang="hu-HU" sz="2600" dirty="0" err="1"/>
              <a:t>dem</a:t>
            </a:r>
            <a:r>
              <a:rPr lang="hu-HU" sz="2600" dirty="0"/>
              <a:t> </a:t>
            </a:r>
            <a:r>
              <a:rPr lang="hu-HU" sz="2600" dirty="0" err="1"/>
              <a:t>Menschen</a:t>
            </a:r>
            <a:r>
              <a:rPr lang="hu-HU" sz="2600" dirty="0" smtClean="0"/>
              <a:t>: </a:t>
            </a:r>
            <a:r>
              <a:rPr lang="hu-HU" sz="2600" dirty="0" err="1" smtClean="0">
                <a:solidFill>
                  <a:srgbClr val="C00000"/>
                </a:solidFill>
              </a:rPr>
              <a:t>Harmonie</a:t>
            </a:r>
            <a:r>
              <a:rPr lang="hu-HU" sz="2600" dirty="0"/>
              <a:t>; Midas (</a:t>
            </a:r>
            <a:r>
              <a:rPr lang="hu-HU" sz="2600" dirty="0" err="1"/>
              <a:t>Nicht-geboren-werden</a:t>
            </a:r>
            <a:r>
              <a:rPr lang="hu-HU" sz="2600" dirty="0"/>
              <a:t>, </a:t>
            </a:r>
            <a:r>
              <a:rPr lang="hu-HU" sz="2600" dirty="0" err="1"/>
              <a:t>nichts</a:t>
            </a:r>
            <a:r>
              <a:rPr lang="hu-HU" sz="2600" dirty="0"/>
              <a:t> </a:t>
            </a:r>
            <a:r>
              <a:rPr lang="hu-HU" sz="2600" dirty="0" err="1"/>
              <a:t>sein</a:t>
            </a:r>
            <a:r>
              <a:rPr lang="hu-HU" sz="2600" dirty="0"/>
              <a:t>), </a:t>
            </a:r>
            <a:r>
              <a:rPr lang="hu-HU" sz="2600" dirty="0" err="1">
                <a:solidFill>
                  <a:srgbClr val="C00000"/>
                </a:solidFill>
              </a:rPr>
              <a:t>Zerbrechen</a:t>
            </a:r>
            <a:r>
              <a:rPr lang="hu-HU" sz="2600" dirty="0">
                <a:solidFill>
                  <a:srgbClr val="C00000"/>
                </a:solidFill>
              </a:rPr>
              <a:t> der </a:t>
            </a:r>
            <a:r>
              <a:rPr lang="hu-HU" sz="2600" dirty="0" err="1">
                <a:solidFill>
                  <a:srgbClr val="C00000"/>
                </a:solidFill>
              </a:rPr>
              <a:t>Grenzen</a:t>
            </a:r>
            <a:r>
              <a:rPr lang="hu-HU" sz="2600" dirty="0">
                <a:solidFill>
                  <a:srgbClr val="C00000"/>
                </a:solidFill>
              </a:rPr>
              <a:t> und </a:t>
            </a:r>
            <a:r>
              <a:rPr lang="hu-HU" sz="2600" dirty="0" err="1">
                <a:solidFill>
                  <a:srgbClr val="C00000"/>
                </a:solidFill>
              </a:rPr>
              <a:t>Schranken</a:t>
            </a:r>
            <a:r>
              <a:rPr lang="hu-HU" sz="2600" dirty="0">
                <a:solidFill>
                  <a:srgbClr val="C00000"/>
                </a:solidFill>
              </a:rPr>
              <a:t> des </a:t>
            </a:r>
            <a:r>
              <a:rPr lang="hu-HU" sz="2600" dirty="0" err="1">
                <a:solidFill>
                  <a:srgbClr val="C00000"/>
                </a:solidFill>
              </a:rPr>
              <a:t>principii</a:t>
            </a:r>
            <a:r>
              <a:rPr lang="hu-HU" sz="2600" dirty="0">
                <a:solidFill>
                  <a:srgbClr val="C00000"/>
                </a:solidFill>
              </a:rPr>
              <a:t> </a:t>
            </a:r>
            <a:r>
              <a:rPr lang="hu-HU" sz="2600" dirty="0" err="1">
                <a:solidFill>
                  <a:srgbClr val="C00000"/>
                </a:solidFill>
              </a:rPr>
              <a:t>individuationis</a:t>
            </a:r>
            <a:r>
              <a:rPr lang="hu-HU" sz="2600" dirty="0">
                <a:solidFill>
                  <a:srgbClr val="C00000"/>
                </a:solidFill>
              </a:rPr>
              <a:t>, </a:t>
            </a:r>
            <a:r>
              <a:rPr lang="hu-HU" sz="2600" dirty="0" err="1">
                <a:solidFill>
                  <a:srgbClr val="C00000"/>
                </a:solidFill>
              </a:rPr>
              <a:t>Übermaß</a:t>
            </a:r>
            <a:r>
              <a:rPr lang="hu-HU" sz="2600" dirty="0">
                <a:solidFill>
                  <a:srgbClr val="C00000"/>
                </a:solidFill>
              </a:rPr>
              <a:t>,</a:t>
            </a:r>
            <a:r>
              <a:rPr lang="hu-HU" sz="2600" dirty="0"/>
              <a:t> der </a:t>
            </a:r>
            <a:r>
              <a:rPr lang="hu-HU" sz="2600" dirty="0" err="1"/>
              <a:t>dionysische</a:t>
            </a:r>
            <a:r>
              <a:rPr lang="hu-HU" sz="2600" dirty="0"/>
              <a:t> </a:t>
            </a:r>
            <a:r>
              <a:rPr lang="hu-HU" sz="2600" dirty="0" err="1"/>
              <a:t>Mensch</a:t>
            </a:r>
            <a:r>
              <a:rPr lang="hu-HU" sz="2600" dirty="0"/>
              <a:t> – Hamlet = </a:t>
            </a:r>
            <a:r>
              <a:rPr lang="hu-HU" sz="2600" dirty="0" err="1"/>
              <a:t>Lethargie</a:t>
            </a:r>
            <a:r>
              <a:rPr lang="hu-HU" sz="2600" dirty="0"/>
              <a:t> nach </a:t>
            </a:r>
            <a:r>
              <a:rPr lang="hu-HU" sz="2600" dirty="0" err="1"/>
              <a:t>Einblick</a:t>
            </a:r>
            <a:r>
              <a:rPr lang="hu-HU" sz="2600" dirty="0"/>
              <a:t> in </a:t>
            </a:r>
            <a:r>
              <a:rPr lang="hu-HU" sz="2600" dirty="0" err="1"/>
              <a:t>das</a:t>
            </a:r>
            <a:r>
              <a:rPr lang="hu-HU" sz="2600" dirty="0"/>
              <a:t> </a:t>
            </a:r>
            <a:r>
              <a:rPr lang="hu-HU" sz="2600" dirty="0" err="1"/>
              <a:t>Wesen</a:t>
            </a:r>
            <a:r>
              <a:rPr lang="hu-HU" sz="2600" dirty="0"/>
              <a:t> des </a:t>
            </a:r>
            <a:r>
              <a:rPr lang="hu-HU" sz="2600" dirty="0" err="1"/>
              <a:t>mächtigen</a:t>
            </a:r>
            <a:r>
              <a:rPr lang="hu-HU" sz="2600" dirty="0"/>
              <a:t> </a:t>
            </a:r>
            <a:r>
              <a:rPr lang="hu-HU" sz="2600" dirty="0" err="1"/>
              <a:t>Dinges</a:t>
            </a:r>
            <a:r>
              <a:rPr lang="hu-HU" sz="2600" dirty="0"/>
              <a:t> an </a:t>
            </a:r>
            <a:r>
              <a:rPr lang="hu-HU" sz="2600" dirty="0" err="1"/>
              <a:t>sich</a:t>
            </a:r>
            <a:r>
              <a:rPr lang="hu-HU" sz="2600" dirty="0"/>
              <a:t>, </a:t>
            </a:r>
            <a:r>
              <a:rPr lang="hu-HU" sz="2600" dirty="0" err="1"/>
              <a:t>weil</a:t>
            </a:r>
            <a:r>
              <a:rPr lang="hu-HU" sz="2600" dirty="0"/>
              <a:t> </a:t>
            </a:r>
            <a:r>
              <a:rPr lang="hu-HU" sz="2600" dirty="0" err="1"/>
              <a:t>er</a:t>
            </a:r>
            <a:r>
              <a:rPr lang="hu-HU" sz="2600" dirty="0"/>
              <a:t> </a:t>
            </a:r>
            <a:r>
              <a:rPr lang="hu-HU" sz="2600" dirty="0" err="1"/>
              <a:t>sieht</a:t>
            </a:r>
            <a:r>
              <a:rPr lang="hu-HU" sz="2600" dirty="0"/>
              <a:t>, </a:t>
            </a:r>
            <a:r>
              <a:rPr lang="hu-HU" sz="2600" dirty="0" err="1"/>
              <a:t>daß</a:t>
            </a:r>
            <a:r>
              <a:rPr lang="hu-HU" sz="2600" dirty="0"/>
              <a:t> </a:t>
            </a:r>
            <a:r>
              <a:rPr lang="hu-HU" sz="2600" dirty="0" err="1"/>
              <a:t>jegliches</a:t>
            </a:r>
            <a:r>
              <a:rPr lang="hu-HU" sz="2600" dirty="0"/>
              <a:t>, </a:t>
            </a:r>
            <a:r>
              <a:rPr lang="hu-HU" sz="2600" dirty="0" err="1"/>
              <a:t>menschliches</a:t>
            </a:r>
            <a:r>
              <a:rPr lang="hu-HU" sz="2600" dirty="0"/>
              <a:t> </a:t>
            </a:r>
            <a:r>
              <a:rPr lang="hu-HU" sz="2600" dirty="0" err="1"/>
              <a:t>Handeln</a:t>
            </a:r>
            <a:r>
              <a:rPr lang="hu-HU" sz="2600" dirty="0"/>
              <a:t> </a:t>
            </a:r>
            <a:r>
              <a:rPr lang="hu-HU" sz="2600" dirty="0" err="1"/>
              <a:t>unnütz</a:t>
            </a:r>
            <a:r>
              <a:rPr lang="hu-HU" sz="2600" dirty="0"/>
              <a:t> </a:t>
            </a:r>
            <a:r>
              <a:rPr lang="hu-HU" sz="2600" dirty="0" err="1"/>
              <a:t>ist</a:t>
            </a:r>
            <a:r>
              <a:rPr lang="hu-HU" sz="2600" dirty="0"/>
              <a:t>, </a:t>
            </a:r>
            <a:r>
              <a:rPr lang="hu-HU" sz="2600" dirty="0" err="1">
                <a:solidFill>
                  <a:srgbClr val="C00000"/>
                </a:solidFill>
              </a:rPr>
              <a:t>Kunst</a:t>
            </a:r>
            <a:r>
              <a:rPr lang="hu-HU" sz="2600" dirty="0">
                <a:solidFill>
                  <a:srgbClr val="C00000"/>
                </a:solidFill>
              </a:rPr>
              <a:t>: </a:t>
            </a:r>
            <a:r>
              <a:rPr lang="hu-HU" sz="2600" dirty="0" err="1">
                <a:solidFill>
                  <a:srgbClr val="C00000"/>
                </a:solidFill>
              </a:rPr>
              <a:t>Musik</a:t>
            </a:r>
            <a:r>
              <a:rPr lang="hu-HU" sz="2600" dirty="0">
                <a:solidFill>
                  <a:srgbClr val="C00000"/>
                </a:solidFill>
              </a:rPr>
              <a:t> </a:t>
            </a:r>
            <a:r>
              <a:rPr lang="hu-HU" sz="2600" dirty="0" smtClean="0">
                <a:solidFill>
                  <a:srgbClr val="C00000"/>
                </a:solidFill>
              </a:rPr>
              <a:t>(</a:t>
            </a:r>
            <a:r>
              <a:rPr lang="hu-HU" sz="2600" dirty="0" err="1">
                <a:solidFill>
                  <a:srgbClr val="C00000"/>
                </a:solidFill>
              </a:rPr>
              <a:t>A</a:t>
            </a:r>
            <a:r>
              <a:rPr lang="hu-HU" sz="2600" dirty="0" err="1" smtClean="0">
                <a:solidFill>
                  <a:srgbClr val="C00000"/>
                </a:solidFill>
              </a:rPr>
              <a:t>bbild</a:t>
            </a:r>
            <a:r>
              <a:rPr lang="hu-HU" sz="2600" dirty="0" smtClean="0">
                <a:solidFill>
                  <a:srgbClr val="C00000"/>
                </a:solidFill>
              </a:rPr>
              <a:t> </a:t>
            </a:r>
            <a:r>
              <a:rPr lang="hu-HU" sz="2600" dirty="0">
                <a:solidFill>
                  <a:srgbClr val="C00000"/>
                </a:solidFill>
              </a:rPr>
              <a:t>des Ur-</a:t>
            </a:r>
            <a:r>
              <a:rPr lang="hu-HU" sz="2600" dirty="0" err="1">
                <a:solidFill>
                  <a:srgbClr val="C00000"/>
                </a:solidFill>
              </a:rPr>
              <a:t>Einen</a:t>
            </a:r>
            <a:r>
              <a:rPr lang="hu-HU" sz="2600" dirty="0">
                <a:solidFill>
                  <a:srgbClr val="C00000"/>
                </a:solidFill>
              </a:rPr>
              <a:t>, </a:t>
            </a:r>
            <a:r>
              <a:rPr lang="hu-HU" sz="2600" dirty="0" err="1">
                <a:solidFill>
                  <a:srgbClr val="C00000"/>
                </a:solidFill>
              </a:rPr>
              <a:t>Einheit</a:t>
            </a:r>
            <a:r>
              <a:rPr lang="hu-HU" sz="2600" dirty="0">
                <a:solidFill>
                  <a:srgbClr val="C00000"/>
                </a:solidFill>
              </a:rPr>
              <a:t>, </a:t>
            </a:r>
            <a:r>
              <a:rPr lang="hu-HU" sz="2600" dirty="0" err="1">
                <a:solidFill>
                  <a:srgbClr val="C00000"/>
                </a:solidFill>
              </a:rPr>
              <a:t>tragisch-pessimistisch</a:t>
            </a:r>
            <a:r>
              <a:rPr lang="hu-HU" sz="2600" dirty="0">
                <a:solidFill>
                  <a:srgbClr val="C00000"/>
                </a:solidFill>
              </a:rPr>
              <a:t> </a:t>
            </a:r>
            <a:r>
              <a:rPr lang="hu-HU" sz="2600" dirty="0"/>
              <a:t>(</a:t>
            </a:r>
            <a:r>
              <a:rPr lang="hu-HU" sz="2600" dirty="0" err="1"/>
              <a:t>wie</a:t>
            </a:r>
            <a:r>
              <a:rPr lang="hu-HU" sz="2600" dirty="0"/>
              <a:t> die </a:t>
            </a:r>
            <a:r>
              <a:rPr lang="hu-HU" sz="2600" dirty="0" err="1"/>
              <a:t>Griechen</a:t>
            </a:r>
            <a:r>
              <a:rPr lang="hu-HU" sz="2600" dirty="0"/>
              <a:t> der </a:t>
            </a:r>
            <a:r>
              <a:rPr lang="hu-HU" sz="2600" dirty="0" err="1"/>
              <a:t>Tragödie</a:t>
            </a:r>
            <a:r>
              <a:rPr lang="hu-HU" sz="2600" dirty="0"/>
              <a:t>)</a:t>
            </a:r>
          </a:p>
          <a:p>
            <a:pPr marL="0" indent="0">
              <a:buNone/>
            </a:pPr>
            <a:endParaRPr lang="hu-HU" dirty="0"/>
          </a:p>
        </p:txBody>
      </p:sp>
      <p:pic>
        <p:nvPicPr>
          <p:cNvPr id="12" name="Kép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1825031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82920" y="1310431"/>
            <a:ext cx="10515600" cy="334671"/>
          </a:xfrm>
        </p:spPr>
        <p:txBody>
          <a:bodyPr>
            <a:normAutofit fontScale="90000"/>
          </a:bodyPr>
          <a:lstStyle/>
          <a:p>
            <a:r>
              <a:rPr lang="hu-HU" dirty="0" smtClean="0"/>
              <a:t>		</a:t>
            </a:r>
            <a:r>
              <a:rPr lang="hu-HU" b="1" dirty="0" smtClean="0"/>
              <a:t>Apollo				Dionysus</a:t>
            </a:r>
            <a:endParaRPr lang="hu-HU" b="1" dirty="0"/>
          </a:p>
        </p:txBody>
      </p:sp>
      <p:sp>
        <p:nvSpPr>
          <p:cNvPr id="3" name="Szöveg helye 2"/>
          <p:cNvSpPr>
            <a:spLocks noGrp="1"/>
          </p:cNvSpPr>
          <p:nvPr>
            <p:ph type="body" idx="1"/>
          </p:nvPr>
        </p:nvSpPr>
        <p:spPr>
          <a:xfrm>
            <a:off x="882920" y="1778680"/>
            <a:ext cx="5157787" cy="1278294"/>
          </a:xfrm>
        </p:spPr>
        <p:txBody>
          <a:bodyPr>
            <a:normAutofit fontScale="92500" lnSpcReduction="20000"/>
          </a:bodyPr>
          <a:lstStyle/>
          <a:p>
            <a:pPr algn="ctr"/>
            <a:r>
              <a:rPr lang="hu-HU" b="0" dirty="0" smtClean="0"/>
              <a:t>der </a:t>
            </a:r>
            <a:r>
              <a:rPr lang="hu-HU" b="0" dirty="0"/>
              <a:t>„</a:t>
            </a:r>
            <a:r>
              <a:rPr lang="hu-HU" b="0" dirty="0" err="1"/>
              <a:t>scheinende</a:t>
            </a:r>
            <a:r>
              <a:rPr lang="hu-HU" b="0" dirty="0"/>
              <a:t>”, </a:t>
            </a:r>
            <a:r>
              <a:rPr lang="hu-HU" b="0" dirty="0" err="1"/>
              <a:t>Lichtgott</a:t>
            </a:r>
            <a:r>
              <a:rPr lang="hu-HU" b="0" dirty="0"/>
              <a:t> und </a:t>
            </a:r>
            <a:r>
              <a:rPr lang="hu-HU" b="0" dirty="0" err="1"/>
              <a:t>wahrsagender</a:t>
            </a:r>
            <a:r>
              <a:rPr lang="hu-HU" b="0" dirty="0"/>
              <a:t> </a:t>
            </a:r>
            <a:r>
              <a:rPr lang="hu-HU" b="0" dirty="0" err="1"/>
              <a:t>Gott</a:t>
            </a:r>
            <a:r>
              <a:rPr lang="hu-HU" b="0" dirty="0"/>
              <a:t>, </a:t>
            </a:r>
            <a:r>
              <a:rPr lang="hu-HU" b="0" dirty="0" err="1"/>
              <a:t>Gott</a:t>
            </a:r>
            <a:r>
              <a:rPr lang="hu-HU" b="0" dirty="0"/>
              <a:t> des </a:t>
            </a:r>
            <a:r>
              <a:rPr lang="hu-HU" b="0" dirty="0" err="1"/>
              <a:t>principii</a:t>
            </a:r>
            <a:r>
              <a:rPr lang="hu-HU" b="0" dirty="0"/>
              <a:t> </a:t>
            </a:r>
            <a:r>
              <a:rPr lang="hu-HU" b="0" dirty="0" err="1"/>
              <a:t>individuationis</a:t>
            </a:r>
            <a:r>
              <a:rPr lang="hu-HU" b="0" dirty="0"/>
              <a:t>, </a:t>
            </a:r>
            <a:r>
              <a:rPr lang="hu-HU" b="0" dirty="0" err="1"/>
              <a:t>Gott</a:t>
            </a:r>
            <a:r>
              <a:rPr lang="hu-HU" b="0" dirty="0"/>
              <a:t> der </a:t>
            </a:r>
            <a:r>
              <a:rPr lang="hu-HU" b="0" dirty="0" err="1"/>
              <a:t>Illusion</a:t>
            </a:r>
            <a:r>
              <a:rPr lang="hu-HU" b="0" dirty="0"/>
              <a:t> (</a:t>
            </a:r>
            <a:r>
              <a:rPr lang="hu-HU" b="0" dirty="0" err="1"/>
              <a:t>der</a:t>
            </a:r>
            <a:r>
              <a:rPr lang="hu-HU" b="0" dirty="0"/>
              <a:t> die </a:t>
            </a:r>
            <a:r>
              <a:rPr lang="hu-HU" b="0" dirty="0" err="1"/>
              <a:t>schrecklichen</a:t>
            </a:r>
            <a:r>
              <a:rPr lang="hu-HU" b="0" dirty="0"/>
              <a:t> </a:t>
            </a:r>
            <a:r>
              <a:rPr lang="hu-HU" b="0" dirty="0" err="1"/>
              <a:t>Tiefen</a:t>
            </a:r>
            <a:r>
              <a:rPr lang="hu-HU" b="0" dirty="0"/>
              <a:t> des </a:t>
            </a:r>
            <a:r>
              <a:rPr lang="hu-HU" b="0" dirty="0" err="1"/>
              <a:t>Titanreichs</a:t>
            </a:r>
            <a:r>
              <a:rPr lang="hu-HU" b="0" dirty="0"/>
              <a:t> </a:t>
            </a:r>
            <a:r>
              <a:rPr lang="hu-HU" b="0" dirty="0" err="1"/>
              <a:t>verhüllt</a:t>
            </a:r>
            <a:r>
              <a:rPr lang="hu-HU" b="0" dirty="0"/>
              <a:t>)</a:t>
            </a:r>
          </a:p>
        </p:txBody>
      </p:sp>
      <p:sp>
        <p:nvSpPr>
          <p:cNvPr id="4" name="Tartalom helye 3"/>
          <p:cNvSpPr>
            <a:spLocks noGrp="1"/>
          </p:cNvSpPr>
          <p:nvPr>
            <p:ph sz="half" idx="2"/>
          </p:nvPr>
        </p:nvSpPr>
        <p:spPr>
          <a:xfrm>
            <a:off x="882920" y="3173412"/>
            <a:ext cx="5157787" cy="3684588"/>
          </a:xfrm>
        </p:spPr>
        <p:txBody>
          <a:bodyPr>
            <a:normAutofit fontScale="92500" lnSpcReduction="10000"/>
          </a:bodyPr>
          <a:lstStyle/>
          <a:p>
            <a:pPr marL="0" indent="0">
              <a:buNone/>
            </a:pPr>
            <a:r>
              <a:rPr lang="hu-HU" sz="2400" i="1" dirty="0"/>
              <a:t>„Und </a:t>
            </a:r>
            <a:r>
              <a:rPr lang="hu-HU" sz="2400" i="1" dirty="0" err="1"/>
              <a:t>so</a:t>
            </a:r>
            <a:r>
              <a:rPr lang="hu-HU" sz="2400" i="1" dirty="0"/>
              <a:t> </a:t>
            </a:r>
            <a:r>
              <a:rPr lang="hu-HU" sz="2400" i="1" dirty="0" err="1"/>
              <a:t>möchte</a:t>
            </a:r>
            <a:r>
              <a:rPr lang="hu-HU" sz="2400" i="1" dirty="0"/>
              <a:t> von Apollo in </a:t>
            </a:r>
            <a:r>
              <a:rPr lang="hu-HU" sz="2400" i="1" dirty="0" err="1"/>
              <a:t>einem</a:t>
            </a:r>
            <a:r>
              <a:rPr lang="hu-HU" sz="2400" i="1" dirty="0"/>
              <a:t> </a:t>
            </a:r>
            <a:r>
              <a:rPr lang="hu-HU" sz="2400" i="1" dirty="0" err="1"/>
              <a:t>exentrischen</a:t>
            </a:r>
            <a:r>
              <a:rPr lang="hu-HU" sz="2400" i="1" dirty="0"/>
              <a:t> </a:t>
            </a:r>
            <a:r>
              <a:rPr lang="hu-HU" sz="2400" i="1" dirty="0" err="1"/>
              <a:t>Sinne</a:t>
            </a:r>
            <a:r>
              <a:rPr lang="hu-HU" sz="2400" i="1" dirty="0"/>
              <a:t> </a:t>
            </a:r>
            <a:r>
              <a:rPr lang="hu-HU" sz="2400" i="1" dirty="0" err="1"/>
              <a:t>das</a:t>
            </a:r>
            <a:r>
              <a:rPr lang="hu-HU" sz="2400" i="1" dirty="0"/>
              <a:t> </a:t>
            </a:r>
            <a:r>
              <a:rPr lang="hu-HU" sz="2400" i="1" dirty="0" err="1"/>
              <a:t>gelten</a:t>
            </a:r>
            <a:r>
              <a:rPr lang="hu-HU" sz="2400" i="1" dirty="0"/>
              <a:t>, </a:t>
            </a:r>
            <a:r>
              <a:rPr lang="hu-HU" sz="2400" i="1" dirty="0" err="1"/>
              <a:t>was</a:t>
            </a:r>
            <a:r>
              <a:rPr lang="hu-HU" sz="2400" i="1" dirty="0"/>
              <a:t> </a:t>
            </a:r>
            <a:r>
              <a:rPr lang="hu-HU" sz="2400" b="1" i="1" dirty="0"/>
              <a:t>Schopenhauer</a:t>
            </a:r>
            <a:r>
              <a:rPr lang="hu-HU" sz="2400" i="1" dirty="0"/>
              <a:t> von </a:t>
            </a:r>
            <a:r>
              <a:rPr lang="hu-HU" sz="2400" i="1" dirty="0" err="1"/>
              <a:t>dem</a:t>
            </a:r>
            <a:r>
              <a:rPr lang="hu-HU" sz="2400" i="1" dirty="0"/>
              <a:t> </a:t>
            </a:r>
            <a:r>
              <a:rPr lang="hu-HU" sz="2400" i="1" dirty="0" err="1"/>
              <a:t>im</a:t>
            </a:r>
            <a:r>
              <a:rPr lang="hu-HU" sz="2400" i="1" dirty="0"/>
              <a:t> </a:t>
            </a:r>
            <a:r>
              <a:rPr lang="hu-HU" sz="2400" b="1" i="1" dirty="0" err="1"/>
              <a:t>Schleier</a:t>
            </a:r>
            <a:r>
              <a:rPr lang="hu-HU" sz="2400" b="1" i="1" dirty="0"/>
              <a:t> der </a:t>
            </a:r>
            <a:r>
              <a:rPr lang="hu-HU" sz="2400" b="1" i="1" dirty="0" err="1"/>
              <a:t>Maia</a:t>
            </a:r>
            <a:r>
              <a:rPr lang="hu-HU" sz="2400" i="1" dirty="0"/>
              <a:t> </a:t>
            </a:r>
            <a:r>
              <a:rPr lang="hu-HU" sz="2400" i="1" dirty="0" err="1"/>
              <a:t>befangenen</a:t>
            </a:r>
            <a:r>
              <a:rPr lang="hu-HU" sz="2400" i="1" dirty="0"/>
              <a:t> </a:t>
            </a:r>
            <a:r>
              <a:rPr lang="hu-HU" sz="2400" i="1" dirty="0" err="1"/>
              <a:t>Menschen</a:t>
            </a:r>
            <a:r>
              <a:rPr lang="hu-HU" sz="2400" i="1" dirty="0"/>
              <a:t> </a:t>
            </a:r>
            <a:r>
              <a:rPr lang="hu-HU" sz="2400" i="1" dirty="0" err="1"/>
              <a:t>sagt</a:t>
            </a:r>
            <a:r>
              <a:rPr lang="hu-HU" sz="2400" i="1" dirty="0"/>
              <a:t>, Welt </a:t>
            </a:r>
            <a:r>
              <a:rPr lang="hu-HU" sz="2400" i="1" dirty="0" err="1"/>
              <a:t>als</a:t>
            </a:r>
            <a:r>
              <a:rPr lang="hu-HU" sz="2400" i="1" dirty="0"/>
              <a:t> </a:t>
            </a:r>
            <a:r>
              <a:rPr lang="hu-HU" sz="2400" i="1" dirty="0" err="1"/>
              <a:t>Wille</a:t>
            </a:r>
            <a:r>
              <a:rPr lang="hu-HU" sz="2400" i="1" dirty="0"/>
              <a:t> und </a:t>
            </a:r>
            <a:r>
              <a:rPr lang="hu-HU" sz="2400" i="1" dirty="0" err="1"/>
              <a:t>Vorstellung</a:t>
            </a:r>
            <a:r>
              <a:rPr lang="hu-HU" sz="2400" i="1" dirty="0"/>
              <a:t> (I. S. 416): ’</a:t>
            </a:r>
            <a:r>
              <a:rPr lang="hu-HU" sz="2400" i="1" dirty="0" err="1"/>
              <a:t>Wie</a:t>
            </a:r>
            <a:r>
              <a:rPr lang="hu-HU" sz="2400" i="1" dirty="0"/>
              <a:t> </a:t>
            </a:r>
            <a:r>
              <a:rPr lang="hu-HU" sz="2400" i="1" dirty="0" err="1"/>
              <a:t>auf</a:t>
            </a:r>
            <a:r>
              <a:rPr lang="hu-HU" sz="2400" i="1" dirty="0"/>
              <a:t> </a:t>
            </a:r>
            <a:r>
              <a:rPr lang="hu-HU" sz="2400" i="1" dirty="0" err="1"/>
              <a:t>dem</a:t>
            </a:r>
            <a:r>
              <a:rPr lang="hu-HU" sz="2400" i="1" dirty="0"/>
              <a:t> </a:t>
            </a:r>
            <a:r>
              <a:rPr lang="hu-HU" sz="2400" i="1" dirty="0" err="1"/>
              <a:t>tobenden</a:t>
            </a:r>
            <a:r>
              <a:rPr lang="hu-HU" sz="2400" i="1" dirty="0"/>
              <a:t> </a:t>
            </a:r>
            <a:r>
              <a:rPr lang="hu-HU" sz="2400" i="1" dirty="0" err="1"/>
              <a:t>Meere</a:t>
            </a:r>
            <a:r>
              <a:rPr lang="hu-HU" sz="2400" i="1" dirty="0"/>
              <a:t>, </a:t>
            </a:r>
            <a:r>
              <a:rPr lang="hu-HU" sz="2400" i="1" dirty="0" err="1"/>
              <a:t>das</a:t>
            </a:r>
            <a:r>
              <a:rPr lang="hu-HU" sz="2400" i="1" dirty="0"/>
              <a:t>, nach </a:t>
            </a:r>
            <a:r>
              <a:rPr lang="hu-HU" sz="2400" i="1" dirty="0" err="1"/>
              <a:t>allen</a:t>
            </a:r>
            <a:r>
              <a:rPr lang="hu-HU" sz="2400" i="1" dirty="0"/>
              <a:t> </a:t>
            </a:r>
            <a:r>
              <a:rPr lang="hu-HU" sz="2400" i="1" dirty="0" err="1"/>
              <a:t>Seiten</a:t>
            </a:r>
            <a:r>
              <a:rPr lang="hu-HU" sz="2400" i="1" dirty="0"/>
              <a:t> </a:t>
            </a:r>
            <a:r>
              <a:rPr lang="hu-HU" sz="2400" i="1" dirty="0" err="1"/>
              <a:t>unbegrenzt</a:t>
            </a:r>
            <a:r>
              <a:rPr lang="hu-HU" sz="2400" i="1" dirty="0"/>
              <a:t>, </a:t>
            </a:r>
            <a:r>
              <a:rPr lang="hu-HU" sz="2400" i="1" dirty="0" err="1"/>
              <a:t>heulend</a:t>
            </a:r>
            <a:r>
              <a:rPr lang="hu-HU" sz="2400" i="1" dirty="0"/>
              <a:t> </a:t>
            </a:r>
            <a:r>
              <a:rPr lang="hu-HU" sz="2400" i="1" dirty="0" err="1"/>
              <a:t>Wellenberge</a:t>
            </a:r>
            <a:r>
              <a:rPr lang="hu-HU" sz="2400" i="1" dirty="0"/>
              <a:t> </a:t>
            </a:r>
            <a:r>
              <a:rPr lang="hu-HU" sz="2400" i="1" dirty="0" err="1"/>
              <a:t>erhebt</a:t>
            </a:r>
            <a:r>
              <a:rPr lang="hu-HU" sz="2400" i="1" dirty="0"/>
              <a:t> und </a:t>
            </a:r>
            <a:r>
              <a:rPr lang="hu-HU" sz="2400" i="1" dirty="0" err="1"/>
              <a:t>senkt</a:t>
            </a:r>
            <a:r>
              <a:rPr lang="hu-HU" sz="2400" i="1" dirty="0"/>
              <a:t>, </a:t>
            </a:r>
            <a:r>
              <a:rPr lang="hu-HU" sz="2400" i="1" dirty="0" err="1"/>
              <a:t>auf</a:t>
            </a:r>
            <a:r>
              <a:rPr lang="hu-HU" sz="2400" i="1" dirty="0"/>
              <a:t> </a:t>
            </a:r>
            <a:r>
              <a:rPr lang="hu-HU" sz="2400" i="1" dirty="0" err="1"/>
              <a:t>einem</a:t>
            </a:r>
            <a:r>
              <a:rPr lang="hu-HU" sz="2400" i="1" dirty="0"/>
              <a:t> Kahn </a:t>
            </a:r>
            <a:r>
              <a:rPr lang="hu-HU" sz="2400" i="1" dirty="0" err="1"/>
              <a:t>ein</a:t>
            </a:r>
            <a:r>
              <a:rPr lang="hu-HU" sz="2400" i="1" dirty="0"/>
              <a:t> Schiffer </a:t>
            </a:r>
            <a:r>
              <a:rPr lang="hu-HU" sz="2400" i="1" dirty="0" err="1"/>
              <a:t>sitzt</a:t>
            </a:r>
            <a:r>
              <a:rPr lang="hu-HU" sz="2400" i="1" dirty="0"/>
              <a:t>, </a:t>
            </a:r>
            <a:r>
              <a:rPr lang="hu-HU" sz="2400" i="1" dirty="0" err="1"/>
              <a:t>dem</a:t>
            </a:r>
            <a:r>
              <a:rPr lang="hu-HU" sz="2400" i="1" dirty="0"/>
              <a:t> </a:t>
            </a:r>
            <a:r>
              <a:rPr lang="hu-HU" sz="2400" i="1" dirty="0" err="1"/>
              <a:t>schwachen</a:t>
            </a:r>
            <a:r>
              <a:rPr lang="hu-HU" sz="2400" i="1" dirty="0"/>
              <a:t> </a:t>
            </a:r>
            <a:r>
              <a:rPr lang="hu-HU" sz="2400" i="1" dirty="0" err="1"/>
              <a:t>Fahrzeug</a:t>
            </a:r>
            <a:r>
              <a:rPr lang="hu-HU" sz="2400" i="1" dirty="0"/>
              <a:t> </a:t>
            </a:r>
            <a:r>
              <a:rPr lang="hu-HU" sz="2400" i="1" dirty="0" err="1"/>
              <a:t>vertrauend</a:t>
            </a:r>
            <a:r>
              <a:rPr lang="hu-HU" sz="2400" i="1" dirty="0"/>
              <a:t>; </a:t>
            </a:r>
            <a:r>
              <a:rPr lang="hu-HU" sz="2400" i="1" dirty="0" err="1"/>
              <a:t>so</a:t>
            </a:r>
            <a:r>
              <a:rPr lang="hu-HU" sz="2400" i="1" dirty="0"/>
              <a:t> </a:t>
            </a:r>
            <a:r>
              <a:rPr lang="hu-HU" sz="2400" i="1" dirty="0" err="1"/>
              <a:t>sitzt</a:t>
            </a:r>
            <a:r>
              <a:rPr lang="hu-HU" sz="2400" i="1" dirty="0"/>
              <a:t>, </a:t>
            </a:r>
            <a:r>
              <a:rPr lang="hu-HU" sz="2400" i="1" dirty="0" err="1"/>
              <a:t>mitten</a:t>
            </a:r>
            <a:r>
              <a:rPr lang="hu-HU" sz="2400" i="1" dirty="0"/>
              <a:t> in </a:t>
            </a:r>
            <a:r>
              <a:rPr lang="hu-HU" sz="2400" i="1" dirty="0" err="1"/>
              <a:t>einer</a:t>
            </a:r>
            <a:r>
              <a:rPr lang="hu-HU" sz="2400" i="1" dirty="0"/>
              <a:t> Welt von </a:t>
            </a:r>
            <a:r>
              <a:rPr lang="hu-HU" sz="2400" i="1" dirty="0" err="1" smtClean="0"/>
              <a:t>Qualen</a:t>
            </a:r>
            <a:r>
              <a:rPr lang="hu-HU" sz="2400" i="1" dirty="0"/>
              <a:t>, </a:t>
            </a:r>
            <a:r>
              <a:rPr lang="hu-HU" sz="2400" i="1" dirty="0" err="1"/>
              <a:t>ruhig</a:t>
            </a:r>
            <a:r>
              <a:rPr lang="hu-HU" sz="2400" i="1" dirty="0"/>
              <a:t> der </a:t>
            </a:r>
            <a:r>
              <a:rPr lang="hu-HU" sz="2400" i="1" dirty="0" err="1"/>
              <a:t>einzelne</a:t>
            </a:r>
            <a:r>
              <a:rPr lang="hu-HU" sz="2400" i="1" dirty="0"/>
              <a:t> </a:t>
            </a:r>
            <a:r>
              <a:rPr lang="hu-HU" sz="2400" i="1" dirty="0" err="1"/>
              <a:t>Mensch</a:t>
            </a:r>
            <a:r>
              <a:rPr lang="hu-HU" sz="2400" i="1" dirty="0"/>
              <a:t>, </a:t>
            </a:r>
            <a:r>
              <a:rPr lang="hu-HU" sz="2400" i="1" dirty="0" err="1"/>
              <a:t>gestützt</a:t>
            </a:r>
            <a:r>
              <a:rPr lang="hu-HU" sz="2400" i="1" dirty="0"/>
              <a:t> und </a:t>
            </a:r>
            <a:r>
              <a:rPr lang="hu-HU" sz="2400" i="1" dirty="0" err="1"/>
              <a:t>vertrauend</a:t>
            </a:r>
            <a:r>
              <a:rPr lang="hu-HU" sz="2400" i="1" dirty="0"/>
              <a:t> </a:t>
            </a:r>
            <a:r>
              <a:rPr lang="hu-HU" sz="2400" i="1" dirty="0" err="1"/>
              <a:t>auf</a:t>
            </a:r>
            <a:r>
              <a:rPr lang="hu-HU" sz="2400" i="1" dirty="0"/>
              <a:t> </a:t>
            </a:r>
            <a:r>
              <a:rPr lang="hu-HU" sz="2400" i="1" dirty="0" err="1"/>
              <a:t>das</a:t>
            </a:r>
            <a:r>
              <a:rPr lang="hu-HU" sz="2400" i="1" dirty="0"/>
              <a:t> </a:t>
            </a:r>
            <a:r>
              <a:rPr lang="hu-HU" sz="2400" b="1" i="1" u="sng" dirty="0" err="1"/>
              <a:t>principium</a:t>
            </a:r>
            <a:r>
              <a:rPr lang="hu-HU" sz="2400" b="1" i="1" u="sng" dirty="0"/>
              <a:t> </a:t>
            </a:r>
            <a:r>
              <a:rPr lang="hu-HU" sz="2400" b="1" i="1" u="sng" dirty="0" err="1"/>
              <a:t>individuationis</a:t>
            </a:r>
            <a:r>
              <a:rPr lang="hu-HU" sz="2400" i="1" dirty="0"/>
              <a:t>.”</a:t>
            </a:r>
          </a:p>
          <a:p>
            <a:pPr marL="0" indent="0">
              <a:buNone/>
            </a:pPr>
            <a:endParaRPr lang="hu-HU" dirty="0"/>
          </a:p>
        </p:txBody>
      </p:sp>
      <p:sp>
        <p:nvSpPr>
          <p:cNvPr id="5" name="Szöveg helye 4"/>
          <p:cNvSpPr>
            <a:spLocks noGrp="1"/>
          </p:cNvSpPr>
          <p:nvPr>
            <p:ph type="body" sz="quarter" idx="3"/>
          </p:nvPr>
        </p:nvSpPr>
        <p:spPr>
          <a:xfrm>
            <a:off x="6215332" y="1778680"/>
            <a:ext cx="5183188" cy="1045028"/>
          </a:xfrm>
        </p:spPr>
        <p:txBody>
          <a:bodyPr>
            <a:normAutofit/>
          </a:bodyPr>
          <a:lstStyle/>
          <a:p>
            <a:pPr algn="ctr"/>
            <a:r>
              <a:rPr lang="de-DE" sz="2200" b="0" dirty="0" err="1" smtClean="0"/>
              <a:t>Zerbrecher</a:t>
            </a:r>
            <a:r>
              <a:rPr lang="de-DE" sz="2200" b="0" dirty="0" smtClean="0"/>
              <a:t> </a:t>
            </a:r>
            <a:r>
              <a:rPr lang="de-DE" sz="2200" b="0" dirty="0"/>
              <a:t>des </a:t>
            </a:r>
            <a:r>
              <a:rPr lang="de-DE" sz="2200" b="0" dirty="0" err="1"/>
              <a:t>p.i</a:t>
            </a:r>
            <a:r>
              <a:rPr lang="de-DE" sz="2200" b="0" dirty="0"/>
              <a:t>. (Raum + Zeit), Grausen + Wonne, Blick ins Ur-Eine (Wesen des Dionysischen)</a:t>
            </a:r>
            <a:endParaRPr lang="hu-HU" sz="2200" b="0" dirty="0"/>
          </a:p>
        </p:txBody>
      </p:sp>
      <p:sp>
        <p:nvSpPr>
          <p:cNvPr id="6" name="Tartalom helye 5"/>
          <p:cNvSpPr>
            <a:spLocks noGrp="1"/>
          </p:cNvSpPr>
          <p:nvPr>
            <p:ph sz="quarter" idx="4"/>
          </p:nvPr>
        </p:nvSpPr>
        <p:spPr>
          <a:xfrm>
            <a:off x="6215332" y="3173412"/>
            <a:ext cx="5183188" cy="3684588"/>
          </a:xfrm>
        </p:spPr>
        <p:txBody>
          <a:bodyPr>
            <a:normAutofit fontScale="77500" lnSpcReduction="20000"/>
          </a:bodyPr>
          <a:lstStyle/>
          <a:p>
            <a:pPr marL="0" indent="0">
              <a:buNone/>
            </a:pPr>
            <a:r>
              <a:rPr lang="hu-HU" i="1" dirty="0"/>
              <a:t>„An </a:t>
            </a:r>
            <a:r>
              <a:rPr lang="hu-HU" i="1" dirty="0" err="1"/>
              <a:t>derselben</a:t>
            </a:r>
            <a:r>
              <a:rPr lang="hu-HU" i="1" dirty="0"/>
              <a:t> </a:t>
            </a:r>
            <a:r>
              <a:rPr lang="hu-HU" i="1" dirty="0" err="1"/>
              <a:t>Stelle</a:t>
            </a:r>
            <a:r>
              <a:rPr lang="hu-HU" i="1" dirty="0"/>
              <a:t> hat </a:t>
            </a:r>
            <a:r>
              <a:rPr lang="hu-HU" i="1" dirty="0" err="1"/>
              <a:t>uns</a:t>
            </a:r>
            <a:r>
              <a:rPr lang="hu-HU" i="1" dirty="0"/>
              <a:t> Schopenhauer </a:t>
            </a:r>
            <a:r>
              <a:rPr lang="hu-HU" i="1" dirty="0" err="1"/>
              <a:t>das</a:t>
            </a:r>
            <a:r>
              <a:rPr lang="hu-HU" i="1" dirty="0"/>
              <a:t> </a:t>
            </a:r>
            <a:r>
              <a:rPr lang="hu-HU" i="1" dirty="0" err="1"/>
              <a:t>ungeheure</a:t>
            </a:r>
            <a:r>
              <a:rPr lang="hu-HU" i="1" dirty="0"/>
              <a:t> </a:t>
            </a:r>
            <a:r>
              <a:rPr lang="hu-HU" b="1" i="1" dirty="0" err="1"/>
              <a:t>Grausen</a:t>
            </a:r>
            <a:r>
              <a:rPr lang="hu-HU" i="1" dirty="0"/>
              <a:t> </a:t>
            </a:r>
            <a:r>
              <a:rPr lang="hu-HU" i="1" dirty="0" err="1"/>
              <a:t>geschildert</a:t>
            </a:r>
            <a:r>
              <a:rPr lang="hu-HU" i="1" dirty="0"/>
              <a:t>, </a:t>
            </a:r>
            <a:r>
              <a:rPr lang="hu-HU" i="1" dirty="0" err="1"/>
              <a:t>welches</a:t>
            </a:r>
            <a:r>
              <a:rPr lang="hu-HU" i="1" dirty="0"/>
              <a:t> den </a:t>
            </a:r>
            <a:r>
              <a:rPr lang="hu-HU" i="1" dirty="0" err="1"/>
              <a:t>Menschen</a:t>
            </a:r>
            <a:r>
              <a:rPr lang="hu-HU" i="1" dirty="0"/>
              <a:t> </a:t>
            </a:r>
            <a:r>
              <a:rPr lang="hu-HU" i="1" dirty="0" err="1"/>
              <a:t>ergreift</a:t>
            </a:r>
            <a:r>
              <a:rPr lang="hu-HU" i="1" dirty="0"/>
              <a:t>, </a:t>
            </a:r>
            <a:r>
              <a:rPr lang="hu-HU" i="1" dirty="0" err="1"/>
              <a:t>wenn</a:t>
            </a:r>
            <a:r>
              <a:rPr lang="hu-HU" i="1" dirty="0"/>
              <a:t> </a:t>
            </a:r>
            <a:r>
              <a:rPr lang="hu-HU" i="1" dirty="0" err="1"/>
              <a:t>er</a:t>
            </a:r>
            <a:r>
              <a:rPr lang="hu-HU" i="1" dirty="0"/>
              <a:t> </a:t>
            </a:r>
            <a:r>
              <a:rPr lang="hu-HU" i="1" dirty="0" err="1"/>
              <a:t>plötzlich</a:t>
            </a:r>
            <a:r>
              <a:rPr lang="hu-HU" i="1" dirty="0"/>
              <a:t> an den </a:t>
            </a:r>
            <a:r>
              <a:rPr lang="hu-HU" i="1" dirty="0" err="1"/>
              <a:t>Erkenntnisformen</a:t>
            </a:r>
            <a:r>
              <a:rPr lang="hu-HU" i="1" dirty="0"/>
              <a:t> der </a:t>
            </a:r>
            <a:r>
              <a:rPr lang="hu-HU" i="1" dirty="0" err="1"/>
              <a:t>Erscheinung</a:t>
            </a:r>
            <a:r>
              <a:rPr lang="hu-HU" i="1" dirty="0"/>
              <a:t> </a:t>
            </a:r>
            <a:r>
              <a:rPr lang="hu-HU" i="1" dirty="0" err="1"/>
              <a:t>irre</a:t>
            </a:r>
            <a:r>
              <a:rPr lang="hu-HU" i="1" dirty="0"/>
              <a:t> </a:t>
            </a:r>
            <a:r>
              <a:rPr lang="hu-HU" i="1" dirty="0" err="1"/>
              <a:t>wird</a:t>
            </a:r>
            <a:r>
              <a:rPr lang="hu-HU" i="1" dirty="0"/>
              <a:t>, </a:t>
            </a:r>
            <a:r>
              <a:rPr lang="hu-HU" i="1" dirty="0" err="1"/>
              <a:t>indem</a:t>
            </a:r>
            <a:r>
              <a:rPr lang="hu-HU" i="1" dirty="0"/>
              <a:t> </a:t>
            </a:r>
            <a:r>
              <a:rPr lang="hu-HU" i="1" dirty="0" err="1"/>
              <a:t>der</a:t>
            </a:r>
            <a:r>
              <a:rPr lang="hu-HU" i="1" dirty="0"/>
              <a:t> </a:t>
            </a:r>
            <a:r>
              <a:rPr lang="hu-HU" i="1" dirty="0" err="1"/>
              <a:t>Satz</a:t>
            </a:r>
            <a:r>
              <a:rPr lang="hu-HU" i="1" dirty="0"/>
              <a:t> </a:t>
            </a:r>
            <a:r>
              <a:rPr lang="hu-HU" i="1" dirty="0" err="1"/>
              <a:t>vom</a:t>
            </a:r>
            <a:r>
              <a:rPr lang="hu-HU" i="1" dirty="0"/>
              <a:t> </a:t>
            </a:r>
            <a:r>
              <a:rPr lang="hu-HU" i="1" dirty="0" err="1"/>
              <a:t>Grunde</a:t>
            </a:r>
            <a:r>
              <a:rPr lang="hu-HU" i="1" dirty="0"/>
              <a:t>, in </a:t>
            </a:r>
            <a:r>
              <a:rPr lang="hu-HU" i="1" dirty="0" err="1"/>
              <a:t>irgendeiner</a:t>
            </a:r>
            <a:r>
              <a:rPr lang="hu-HU" i="1" dirty="0"/>
              <a:t> </a:t>
            </a:r>
            <a:r>
              <a:rPr lang="hu-HU" i="1" dirty="0" err="1"/>
              <a:t>seiner</a:t>
            </a:r>
            <a:r>
              <a:rPr lang="hu-HU" i="1" dirty="0"/>
              <a:t> </a:t>
            </a:r>
            <a:r>
              <a:rPr lang="hu-HU" i="1" dirty="0" err="1"/>
              <a:t>Gestaltungen</a:t>
            </a:r>
            <a:r>
              <a:rPr lang="hu-HU" i="1" dirty="0"/>
              <a:t>, </a:t>
            </a:r>
            <a:r>
              <a:rPr lang="hu-HU" i="1" dirty="0" err="1"/>
              <a:t>eine</a:t>
            </a:r>
            <a:r>
              <a:rPr lang="hu-HU" i="1" dirty="0"/>
              <a:t> </a:t>
            </a:r>
            <a:r>
              <a:rPr lang="hu-HU" i="1" dirty="0" err="1"/>
              <a:t>Ausnahme</a:t>
            </a:r>
            <a:r>
              <a:rPr lang="hu-HU" i="1" dirty="0"/>
              <a:t> </a:t>
            </a:r>
            <a:r>
              <a:rPr lang="hu-HU" i="1" dirty="0" err="1"/>
              <a:t>zu</a:t>
            </a:r>
            <a:r>
              <a:rPr lang="hu-HU" i="1" dirty="0"/>
              <a:t> </a:t>
            </a:r>
            <a:r>
              <a:rPr lang="hu-HU" i="1" dirty="0" err="1"/>
              <a:t>erleiden</a:t>
            </a:r>
            <a:r>
              <a:rPr lang="hu-HU" i="1" dirty="0"/>
              <a:t> </a:t>
            </a:r>
            <a:r>
              <a:rPr lang="hu-HU" i="1" dirty="0" err="1"/>
              <a:t>scheint</a:t>
            </a:r>
            <a:r>
              <a:rPr lang="hu-HU" i="1" dirty="0"/>
              <a:t>. </a:t>
            </a:r>
            <a:r>
              <a:rPr lang="hu-HU" i="1" dirty="0" err="1"/>
              <a:t>Wenn</a:t>
            </a:r>
            <a:r>
              <a:rPr lang="hu-HU" i="1" dirty="0"/>
              <a:t> </a:t>
            </a:r>
            <a:r>
              <a:rPr lang="hu-HU" i="1" dirty="0" err="1"/>
              <a:t>wir</a:t>
            </a:r>
            <a:r>
              <a:rPr lang="hu-HU" i="1" dirty="0"/>
              <a:t> </a:t>
            </a:r>
            <a:r>
              <a:rPr lang="hu-HU" i="1" dirty="0" err="1"/>
              <a:t>zu</a:t>
            </a:r>
            <a:r>
              <a:rPr lang="hu-HU" i="1" dirty="0"/>
              <a:t> </a:t>
            </a:r>
            <a:r>
              <a:rPr lang="hu-HU" i="1" dirty="0" err="1"/>
              <a:t>diesem</a:t>
            </a:r>
            <a:r>
              <a:rPr lang="hu-HU" i="1" dirty="0"/>
              <a:t> </a:t>
            </a:r>
            <a:r>
              <a:rPr lang="hu-HU" i="1" dirty="0" err="1"/>
              <a:t>Grausen</a:t>
            </a:r>
            <a:r>
              <a:rPr lang="hu-HU" i="1" dirty="0"/>
              <a:t> die </a:t>
            </a:r>
            <a:r>
              <a:rPr lang="hu-HU" b="1" i="1" dirty="0" err="1"/>
              <a:t>wonnevolle</a:t>
            </a:r>
            <a:r>
              <a:rPr lang="hu-HU" b="1" i="1" dirty="0"/>
              <a:t> </a:t>
            </a:r>
            <a:r>
              <a:rPr lang="hu-HU" b="1" i="1" dirty="0" err="1"/>
              <a:t>Verzückung</a:t>
            </a:r>
            <a:r>
              <a:rPr lang="hu-HU" b="1" i="1" dirty="0"/>
              <a:t> </a:t>
            </a:r>
            <a:r>
              <a:rPr lang="hu-HU" i="1" dirty="0" err="1"/>
              <a:t>hinnehmen</a:t>
            </a:r>
            <a:r>
              <a:rPr lang="hu-HU" i="1" dirty="0"/>
              <a:t>, </a:t>
            </a:r>
            <a:r>
              <a:rPr lang="hu-HU" i="1" dirty="0" err="1"/>
              <a:t>die</a:t>
            </a:r>
            <a:r>
              <a:rPr lang="hu-HU" i="1" dirty="0"/>
              <a:t> </a:t>
            </a:r>
            <a:r>
              <a:rPr lang="hu-HU" i="1" dirty="0" err="1"/>
              <a:t>bei</a:t>
            </a:r>
            <a:r>
              <a:rPr lang="hu-HU" i="1" dirty="0"/>
              <a:t> </a:t>
            </a:r>
            <a:r>
              <a:rPr lang="hu-HU" i="1" dirty="0" err="1"/>
              <a:t>demselben</a:t>
            </a:r>
            <a:r>
              <a:rPr lang="hu-HU" i="1" dirty="0"/>
              <a:t> </a:t>
            </a:r>
            <a:r>
              <a:rPr lang="hu-HU" b="1" i="1" dirty="0" err="1"/>
              <a:t>Zerbrechen</a:t>
            </a:r>
            <a:r>
              <a:rPr lang="hu-HU" b="1" i="1" dirty="0"/>
              <a:t> des </a:t>
            </a:r>
            <a:r>
              <a:rPr lang="hu-HU" b="1" i="1" dirty="0" err="1"/>
              <a:t>principii</a:t>
            </a:r>
            <a:r>
              <a:rPr lang="hu-HU" b="1" i="1" dirty="0"/>
              <a:t> </a:t>
            </a:r>
            <a:r>
              <a:rPr lang="hu-HU" b="1" i="1" dirty="0" err="1"/>
              <a:t>individuationis</a:t>
            </a:r>
            <a:r>
              <a:rPr lang="hu-HU" i="1" dirty="0"/>
              <a:t> </a:t>
            </a:r>
            <a:r>
              <a:rPr lang="hu-HU" i="1" dirty="0" err="1"/>
              <a:t>aus</a:t>
            </a:r>
            <a:r>
              <a:rPr lang="hu-HU" i="1" dirty="0"/>
              <a:t> </a:t>
            </a:r>
            <a:r>
              <a:rPr lang="hu-HU" i="1" dirty="0" err="1"/>
              <a:t>dem</a:t>
            </a:r>
            <a:r>
              <a:rPr lang="hu-HU" i="1" dirty="0"/>
              <a:t> </a:t>
            </a:r>
            <a:r>
              <a:rPr lang="hu-HU" i="1" dirty="0" err="1"/>
              <a:t>innersten</a:t>
            </a:r>
            <a:r>
              <a:rPr lang="hu-HU" i="1" dirty="0"/>
              <a:t> </a:t>
            </a:r>
            <a:r>
              <a:rPr lang="hu-HU" i="1" dirty="0" err="1"/>
              <a:t>Grunde</a:t>
            </a:r>
            <a:r>
              <a:rPr lang="hu-HU" i="1" dirty="0"/>
              <a:t> </a:t>
            </a:r>
            <a:r>
              <a:rPr lang="hu-HU" i="1" dirty="0" err="1"/>
              <a:t>des</a:t>
            </a:r>
            <a:r>
              <a:rPr lang="hu-HU" i="1" dirty="0"/>
              <a:t> </a:t>
            </a:r>
            <a:r>
              <a:rPr lang="hu-HU" i="1" dirty="0" err="1"/>
              <a:t>Menschen</a:t>
            </a:r>
            <a:r>
              <a:rPr lang="hu-HU" i="1" dirty="0"/>
              <a:t>, ja der </a:t>
            </a:r>
            <a:r>
              <a:rPr lang="hu-HU" i="1" dirty="0" err="1"/>
              <a:t>Natur</a:t>
            </a:r>
            <a:r>
              <a:rPr lang="hu-HU" i="1" dirty="0"/>
              <a:t> </a:t>
            </a:r>
            <a:r>
              <a:rPr lang="hu-HU" i="1" dirty="0" err="1"/>
              <a:t>emporsteigt</a:t>
            </a:r>
            <a:r>
              <a:rPr lang="hu-HU" i="1" dirty="0"/>
              <a:t>, </a:t>
            </a:r>
            <a:r>
              <a:rPr lang="hu-HU" i="1" dirty="0" err="1"/>
              <a:t>so</a:t>
            </a:r>
            <a:r>
              <a:rPr lang="hu-HU" i="1" dirty="0"/>
              <a:t> </a:t>
            </a:r>
            <a:r>
              <a:rPr lang="hu-HU" i="1" dirty="0" err="1"/>
              <a:t>tun</a:t>
            </a:r>
            <a:r>
              <a:rPr lang="hu-HU" i="1" dirty="0"/>
              <a:t> </a:t>
            </a:r>
            <a:r>
              <a:rPr lang="hu-HU" i="1" dirty="0" err="1"/>
              <a:t>wir</a:t>
            </a:r>
            <a:r>
              <a:rPr lang="hu-HU" i="1" dirty="0"/>
              <a:t> </a:t>
            </a:r>
            <a:r>
              <a:rPr lang="hu-HU" i="1" dirty="0" err="1"/>
              <a:t>einen</a:t>
            </a:r>
            <a:r>
              <a:rPr lang="hu-HU" i="1" dirty="0"/>
              <a:t> </a:t>
            </a:r>
            <a:r>
              <a:rPr lang="hu-HU" i="1" dirty="0" err="1"/>
              <a:t>Blick</a:t>
            </a:r>
            <a:r>
              <a:rPr lang="hu-HU" i="1" dirty="0"/>
              <a:t> in </a:t>
            </a:r>
            <a:r>
              <a:rPr lang="hu-HU" i="1" dirty="0" err="1"/>
              <a:t>das</a:t>
            </a:r>
            <a:r>
              <a:rPr lang="hu-HU" i="1" dirty="0"/>
              <a:t> </a:t>
            </a:r>
            <a:r>
              <a:rPr lang="hu-HU" b="1" i="1" dirty="0" err="1"/>
              <a:t>Wesen</a:t>
            </a:r>
            <a:r>
              <a:rPr lang="hu-HU" b="1" i="1" dirty="0"/>
              <a:t> des </a:t>
            </a:r>
            <a:r>
              <a:rPr lang="hu-HU" b="1" i="1" dirty="0" err="1"/>
              <a:t>Dionysischen</a:t>
            </a:r>
            <a:r>
              <a:rPr lang="hu-HU" i="1" dirty="0"/>
              <a:t>, </a:t>
            </a:r>
            <a:r>
              <a:rPr lang="hu-HU" i="1" dirty="0" err="1"/>
              <a:t>das</a:t>
            </a:r>
            <a:r>
              <a:rPr lang="hu-HU" i="1" dirty="0"/>
              <a:t> </a:t>
            </a:r>
            <a:r>
              <a:rPr lang="hu-HU" i="1" dirty="0" err="1"/>
              <a:t>uns</a:t>
            </a:r>
            <a:r>
              <a:rPr lang="hu-HU" i="1" dirty="0"/>
              <a:t> am </a:t>
            </a:r>
            <a:r>
              <a:rPr lang="hu-HU" i="1" dirty="0" err="1"/>
              <a:t>nächsten</a:t>
            </a:r>
            <a:r>
              <a:rPr lang="hu-HU" i="1" dirty="0"/>
              <a:t> </a:t>
            </a:r>
            <a:r>
              <a:rPr lang="hu-HU" i="1" dirty="0" err="1"/>
              <a:t>noch</a:t>
            </a:r>
            <a:r>
              <a:rPr lang="hu-HU" i="1" dirty="0"/>
              <a:t> </a:t>
            </a:r>
            <a:r>
              <a:rPr lang="hu-HU" i="1" dirty="0" err="1"/>
              <a:t>durch</a:t>
            </a:r>
            <a:r>
              <a:rPr lang="hu-HU" i="1" dirty="0"/>
              <a:t> </a:t>
            </a:r>
            <a:r>
              <a:rPr lang="hu-HU" i="1" dirty="0" err="1"/>
              <a:t>eine</a:t>
            </a:r>
            <a:r>
              <a:rPr lang="hu-HU" i="1" dirty="0"/>
              <a:t> </a:t>
            </a:r>
            <a:r>
              <a:rPr lang="hu-HU" i="1" dirty="0" err="1"/>
              <a:t>Analogie</a:t>
            </a:r>
            <a:r>
              <a:rPr lang="hu-HU" i="1" dirty="0"/>
              <a:t> des </a:t>
            </a:r>
            <a:r>
              <a:rPr lang="hu-HU" b="1" i="1" dirty="0" err="1"/>
              <a:t>Rausches</a:t>
            </a:r>
            <a:r>
              <a:rPr lang="hu-HU" i="1" dirty="0"/>
              <a:t> </a:t>
            </a:r>
            <a:r>
              <a:rPr lang="hu-HU" i="1" dirty="0" err="1"/>
              <a:t>gebracht</a:t>
            </a:r>
            <a:r>
              <a:rPr lang="hu-HU" i="1" dirty="0"/>
              <a:t> </a:t>
            </a:r>
            <a:r>
              <a:rPr lang="hu-HU" i="1" dirty="0" err="1"/>
              <a:t>wird</a:t>
            </a:r>
            <a:r>
              <a:rPr lang="hu-HU" i="1" dirty="0" smtClean="0"/>
              <a:t>.”</a:t>
            </a:r>
            <a:endParaRPr lang="hu-HU" i="1" dirty="0"/>
          </a:p>
        </p:txBody>
      </p:sp>
      <p:pic>
        <p:nvPicPr>
          <p:cNvPr id="7" name="Kép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1701510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636144" y="1752122"/>
            <a:ext cx="9144000" cy="3745469"/>
          </a:xfrm>
        </p:spPr>
        <p:txBody>
          <a:bodyPr>
            <a:normAutofit/>
          </a:bodyPr>
          <a:lstStyle/>
          <a:p>
            <a:r>
              <a:rPr lang="hu-HU" sz="6700" b="1" dirty="0">
                <a:solidFill>
                  <a:srgbClr val="C00000"/>
                </a:solidFill>
              </a:rPr>
              <a:t>Fin de </a:t>
            </a:r>
            <a:r>
              <a:rPr lang="hu-HU" sz="6700" b="1" dirty="0" err="1" smtClean="0">
                <a:solidFill>
                  <a:srgbClr val="C00000"/>
                </a:solidFill>
              </a:rPr>
              <a:t>Siècle</a:t>
            </a:r>
            <a:r>
              <a:rPr lang="hu-HU" sz="6700" b="1" dirty="0" smtClean="0">
                <a:solidFill>
                  <a:srgbClr val="C00000"/>
                </a:solidFill>
              </a:rPr>
              <a:t> III.</a:t>
            </a:r>
            <a:r>
              <a:rPr lang="hu-HU" b="1" dirty="0">
                <a:solidFill>
                  <a:srgbClr val="C00000"/>
                </a:solidFill>
              </a:rPr>
              <a:t/>
            </a:r>
            <a:br>
              <a:rPr lang="hu-HU" b="1" dirty="0">
                <a:solidFill>
                  <a:srgbClr val="C00000"/>
                </a:solidFill>
              </a:rPr>
            </a:br>
            <a:r>
              <a:rPr lang="hu-HU" sz="4400" b="1" dirty="0" smtClean="0"/>
              <a:t>„</a:t>
            </a:r>
            <a:r>
              <a:rPr lang="hu-HU" sz="4400" b="1" dirty="0" err="1" smtClean="0"/>
              <a:t>Ende</a:t>
            </a:r>
            <a:r>
              <a:rPr lang="hu-HU" sz="4400" b="1" dirty="0" smtClean="0"/>
              <a:t> des </a:t>
            </a:r>
            <a:r>
              <a:rPr lang="hu-HU" sz="4400" b="1" dirty="0" err="1" smtClean="0"/>
              <a:t>Jahrhunderts</a:t>
            </a:r>
            <a:r>
              <a:rPr lang="hu-HU" sz="4400" b="1" dirty="0" smtClean="0"/>
              <a:t>” </a:t>
            </a:r>
            <a:r>
              <a:rPr lang="hu-HU" sz="4400" b="1" dirty="0" err="1" smtClean="0"/>
              <a:t>Dekadentismus</a:t>
            </a:r>
            <a:r>
              <a:rPr lang="hu-HU" sz="4400" b="1" dirty="0" smtClean="0"/>
              <a:t>, </a:t>
            </a:r>
            <a:r>
              <a:rPr lang="hu-HU" sz="4400" b="1" dirty="0" err="1" smtClean="0"/>
              <a:t>Moderne</a:t>
            </a:r>
            <a:r>
              <a:rPr lang="hu-HU" sz="4400" b="1" dirty="0" smtClean="0"/>
              <a:t/>
            </a:r>
            <a:br>
              <a:rPr lang="hu-HU" sz="4400" b="1" dirty="0" smtClean="0"/>
            </a:br>
            <a:r>
              <a:rPr lang="hu-HU" b="1" dirty="0" smtClean="0"/>
              <a:t>(1890-1914)</a:t>
            </a:r>
            <a:endParaRPr lang="hu-HU" b="1"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744685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title"/>
          </p:nvPr>
        </p:nvSpPr>
        <p:spPr>
          <a:xfrm>
            <a:off x="846826" y="1305404"/>
            <a:ext cx="10515600" cy="1325563"/>
          </a:xfrm>
        </p:spPr>
        <p:txBody>
          <a:bodyPr>
            <a:normAutofit/>
          </a:bodyPr>
          <a:lstStyle/>
          <a:p>
            <a:pPr algn="ctr"/>
            <a:r>
              <a:rPr lang="hu-HU" sz="3200" b="1" dirty="0" smtClean="0"/>
              <a:t>Die </a:t>
            </a:r>
            <a:r>
              <a:rPr lang="hu-HU" sz="3200" b="1" dirty="0" err="1" smtClean="0"/>
              <a:t>Attische</a:t>
            </a:r>
            <a:r>
              <a:rPr lang="hu-HU" sz="3200" b="1" dirty="0" smtClean="0"/>
              <a:t> </a:t>
            </a:r>
            <a:r>
              <a:rPr lang="hu-HU" sz="3200" b="1" dirty="0" err="1" smtClean="0"/>
              <a:t>Tragödie</a:t>
            </a:r>
            <a:r>
              <a:rPr lang="hu-HU" sz="3200" b="1" dirty="0" smtClean="0"/>
              <a:t> und </a:t>
            </a:r>
            <a:r>
              <a:rPr lang="hu-HU" sz="3200" b="1" dirty="0" err="1" smtClean="0"/>
              <a:t>Wagners</a:t>
            </a:r>
            <a:r>
              <a:rPr lang="hu-HU" sz="3200" b="1" dirty="0" smtClean="0"/>
              <a:t> </a:t>
            </a:r>
            <a:r>
              <a:rPr lang="hu-HU" sz="3200" b="1" dirty="0" err="1" smtClean="0"/>
              <a:t>Gesamtkunstwerk</a:t>
            </a:r>
            <a:endParaRPr lang="hu-HU" sz="3200" b="1" dirty="0"/>
          </a:p>
        </p:txBody>
      </p:sp>
      <p:sp>
        <p:nvSpPr>
          <p:cNvPr id="8" name="Tartalom helye 7"/>
          <p:cNvSpPr>
            <a:spLocks noGrp="1"/>
          </p:cNvSpPr>
          <p:nvPr>
            <p:ph idx="1"/>
          </p:nvPr>
        </p:nvSpPr>
        <p:spPr>
          <a:xfrm>
            <a:off x="846826" y="2369089"/>
            <a:ext cx="10515600" cy="4351338"/>
          </a:xfrm>
        </p:spPr>
        <p:txBody>
          <a:bodyPr>
            <a:normAutofit fontScale="85000" lnSpcReduction="20000"/>
          </a:bodyPr>
          <a:lstStyle/>
          <a:p>
            <a:pPr marL="0" indent="0" algn="ctr">
              <a:buNone/>
            </a:pPr>
            <a:r>
              <a:rPr lang="hu-HU" sz="3800" b="1" dirty="0" err="1"/>
              <a:t>Attische</a:t>
            </a:r>
            <a:r>
              <a:rPr lang="hu-HU" sz="3800" b="1" dirty="0"/>
              <a:t> </a:t>
            </a:r>
            <a:r>
              <a:rPr lang="hu-HU" sz="3800" b="1" dirty="0" err="1" smtClean="0"/>
              <a:t>Tragödie</a:t>
            </a:r>
            <a:endParaRPr lang="hu-HU" sz="3800" b="1" dirty="0"/>
          </a:p>
          <a:p>
            <a:pPr marL="0" indent="0">
              <a:buNone/>
            </a:pPr>
            <a:endParaRPr lang="hu-HU" dirty="0" smtClean="0"/>
          </a:p>
          <a:p>
            <a:pPr marL="0" indent="0">
              <a:buNone/>
            </a:pPr>
            <a:r>
              <a:rPr lang="hu-HU" dirty="0" err="1" smtClean="0"/>
              <a:t>Vereinigung</a:t>
            </a:r>
            <a:r>
              <a:rPr lang="hu-HU" dirty="0" smtClean="0"/>
              <a:t> </a:t>
            </a:r>
            <a:r>
              <a:rPr lang="hu-HU" dirty="0"/>
              <a:t>der </a:t>
            </a:r>
            <a:r>
              <a:rPr lang="hu-HU" dirty="0" err="1"/>
              <a:t>beiden</a:t>
            </a:r>
            <a:r>
              <a:rPr lang="hu-HU" dirty="0"/>
              <a:t> </a:t>
            </a:r>
            <a:r>
              <a:rPr lang="hu-HU" dirty="0" err="1"/>
              <a:t>gegensätzlichen</a:t>
            </a:r>
            <a:r>
              <a:rPr lang="hu-HU" dirty="0"/>
              <a:t> </a:t>
            </a:r>
            <a:r>
              <a:rPr lang="hu-HU" dirty="0" err="1"/>
              <a:t>Prinzipien</a:t>
            </a:r>
            <a:r>
              <a:rPr lang="hu-HU" dirty="0"/>
              <a:t> = </a:t>
            </a:r>
            <a:r>
              <a:rPr lang="hu-HU" dirty="0" err="1"/>
              <a:t>Höhepunkt</a:t>
            </a:r>
            <a:r>
              <a:rPr lang="hu-HU" dirty="0"/>
              <a:t> der </a:t>
            </a:r>
            <a:r>
              <a:rPr lang="hu-HU" dirty="0" err="1" smtClean="0"/>
              <a:t>griechischen</a:t>
            </a:r>
            <a:r>
              <a:rPr lang="hu-HU" dirty="0" smtClean="0"/>
              <a:t> </a:t>
            </a:r>
            <a:r>
              <a:rPr lang="hu-HU" dirty="0"/>
              <a:t>(</a:t>
            </a:r>
            <a:r>
              <a:rPr lang="hu-HU" dirty="0" err="1"/>
              <a:t>abendländischen</a:t>
            </a:r>
            <a:r>
              <a:rPr lang="hu-HU" dirty="0"/>
              <a:t>) </a:t>
            </a:r>
            <a:r>
              <a:rPr lang="hu-HU" dirty="0" err="1"/>
              <a:t>Kunst</a:t>
            </a:r>
            <a:r>
              <a:rPr lang="hu-HU" dirty="0"/>
              <a:t> → </a:t>
            </a:r>
            <a:r>
              <a:rPr lang="hu-HU" dirty="0" err="1"/>
              <a:t>Höhepunkt</a:t>
            </a:r>
            <a:r>
              <a:rPr lang="hu-HU" dirty="0"/>
              <a:t>: </a:t>
            </a:r>
            <a:r>
              <a:rPr lang="hu-HU" dirty="0" err="1"/>
              <a:t>Äyschylos</a:t>
            </a:r>
            <a:r>
              <a:rPr lang="hu-HU" dirty="0"/>
              <a:t>, </a:t>
            </a:r>
            <a:r>
              <a:rPr lang="hu-HU" dirty="0" err="1"/>
              <a:t>Fall</a:t>
            </a:r>
            <a:r>
              <a:rPr lang="hu-HU" dirty="0"/>
              <a:t>: </a:t>
            </a:r>
            <a:r>
              <a:rPr lang="hu-HU" dirty="0" err="1"/>
              <a:t>Sophokles</a:t>
            </a:r>
            <a:r>
              <a:rPr lang="hu-HU" dirty="0"/>
              <a:t> und </a:t>
            </a:r>
            <a:r>
              <a:rPr lang="hu-HU" dirty="0" err="1"/>
              <a:t>Euripides</a:t>
            </a:r>
            <a:r>
              <a:rPr lang="hu-HU" dirty="0"/>
              <a:t>: </a:t>
            </a:r>
            <a:r>
              <a:rPr lang="hu-HU" dirty="0" err="1"/>
              <a:t>Tod</a:t>
            </a:r>
            <a:r>
              <a:rPr lang="hu-HU" dirty="0"/>
              <a:t> (</a:t>
            </a:r>
            <a:r>
              <a:rPr lang="hu-HU" dirty="0" err="1"/>
              <a:t>Selbstmord</a:t>
            </a:r>
            <a:r>
              <a:rPr lang="hu-HU" dirty="0"/>
              <a:t>) → </a:t>
            </a:r>
            <a:r>
              <a:rPr lang="hu-HU" b="1" dirty="0" err="1"/>
              <a:t>Sokrates</a:t>
            </a:r>
            <a:r>
              <a:rPr lang="hu-HU" dirty="0"/>
              <a:t>, der </a:t>
            </a:r>
            <a:r>
              <a:rPr lang="hu-HU" dirty="0" err="1"/>
              <a:t>erste</a:t>
            </a:r>
            <a:r>
              <a:rPr lang="hu-HU" dirty="0"/>
              <a:t> </a:t>
            </a:r>
            <a:r>
              <a:rPr lang="hu-HU" dirty="0" err="1"/>
              <a:t>decadent</a:t>
            </a:r>
            <a:r>
              <a:rPr lang="hu-HU" dirty="0"/>
              <a:t> → </a:t>
            </a:r>
            <a:r>
              <a:rPr lang="hu-HU" dirty="0" err="1"/>
              <a:t>Hoffnung</a:t>
            </a:r>
            <a:r>
              <a:rPr lang="hu-HU" dirty="0"/>
              <a:t> </a:t>
            </a:r>
            <a:r>
              <a:rPr lang="hu-HU" dirty="0" err="1"/>
              <a:t>auf</a:t>
            </a:r>
            <a:r>
              <a:rPr lang="hu-HU" dirty="0"/>
              <a:t> </a:t>
            </a:r>
            <a:r>
              <a:rPr lang="hu-HU" dirty="0" err="1"/>
              <a:t>eine</a:t>
            </a:r>
            <a:r>
              <a:rPr lang="hu-HU" dirty="0"/>
              <a:t> </a:t>
            </a:r>
            <a:r>
              <a:rPr lang="hu-HU" dirty="0" err="1"/>
              <a:t>Wiedergeburt</a:t>
            </a:r>
            <a:r>
              <a:rPr lang="hu-HU" dirty="0"/>
              <a:t> der </a:t>
            </a:r>
            <a:r>
              <a:rPr lang="hu-HU" dirty="0" err="1"/>
              <a:t>Tragödie</a:t>
            </a:r>
            <a:r>
              <a:rPr lang="hu-HU" dirty="0"/>
              <a:t> </a:t>
            </a:r>
            <a:r>
              <a:rPr lang="hu-HU" dirty="0" err="1"/>
              <a:t>durch</a:t>
            </a:r>
            <a:r>
              <a:rPr lang="hu-HU" dirty="0"/>
              <a:t> das </a:t>
            </a:r>
            <a:r>
              <a:rPr lang="hu-HU" b="1" dirty="0" err="1"/>
              <a:t>Wagnerische</a:t>
            </a:r>
            <a:r>
              <a:rPr lang="hu-HU" b="1" dirty="0"/>
              <a:t> </a:t>
            </a:r>
            <a:r>
              <a:rPr lang="hu-HU" b="1" dirty="0" err="1"/>
              <a:t>Gesamtkunstwerk</a:t>
            </a:r>
            <a:r>
              <a:rPr lang="hu-HU" dirty="0" smtClean="0"/>
              <a:t>…</a:t>
            </a:r>
          </a:p>
          <a:p>
            <a:pPr marL="0" indent="0">
              <a:buNone/>
            </a:pPr>
            <a:endParaRPr lang="hu-HU" b="1" dirty="0"/>
          </a:p>
          <a:p>
            <a:r>
              <a:rPr lang="hu-HU" i="1" dirty="0" smtClean="0"/>
              <a:t>„[…] </a:t>
            </a:r>
            <a:r>
              <a:rPr lang="hu-HU" i="1" dirty="0" err="1" smtClean="0"/>
              <a:t>bis</a:t>
            </a:r>
            <a:r>
              <a:rPr lang="hu-HU" i="1" dirty="0" smtClean="0"/>
              <a:t> </a:t>
            </a:r>
            <a:r>
              <a:rPr lang="hu-HU" i="1" dirty="0" err="1"/>
              <a:t>sie</a:t>
            </a:r>
            <a:r>
              <a:rPr lang="hu-HU" i="1" dirty="0"/>
              <a:t> </a:t>
            </a:r>
            <a:r>
              <a:rPr lang="hu-HU" i="1" dirty="0" err="1"/>
              <a:t>endlich</a:t>
            </a:r>
            <a:r>
              <a:rPr lang="hu-HU" i="1" dirty="0"/>
              <a:t>, </a:t>
            </a:r>
            <a:r>
              <a:rPr lang="hu-HU" i="1" dirty="0" err="1"/>
              <a:t>durch</a:t>
            </a:r>
            <a:r>
              <a:rPr lang="hu-HU" i="1" dirty="0"/>
              <a:t> </a:t>
            </a:r>
            <a:r>
              <a:rPr lang="hu-HU" i="1" dirty="0" err="1"/>
              <a:t>einen</a:t>
            </a:r>
            <a:r>
              <a:rPr lang="hu-HU" i="1" dirty="0"/>
              <a:t> </a:t>
            </a:r>
            <a:r>
              <a:rPr lang="hu-HU" i="1" dirty="0" err="1"/>
              <a:t>metaphysischen</a:t>
            </a:r>
            <a:r>
              <a:rPr lang="hu-HU" i="1" dirty="0"/>
              <a:t> </a:t>
            </a:r>
            <a:r>
              <a:rPr lang="hu-HU" i="1" dirty="0" err="1"/>
              <a:t>Wunderakt</a:t>
            </a:r>
            <a:r>
              <a:rPr lang="hu-HU" i="1" dirty="0"/>
              <a:t> des </a:t>
            </a:r>
            <a:r>
              <a:rPr lang="hu-HU" i="1" dirty="0" err="1"/>
              <a:t>hellenischen</a:t>
            </a:r>
            <a:r>
              <a:rPr lang="hu-HU" i="1" dirty="0"/>
              <a:t> ’</a:t>
            </a:r>
            <a:r>
              <a:rPr lang="hu-HU" i="1" dirty="0" err="1"/>
              <a:t>Willens</a:t>
            </a:r>
            <a:r>
              <a:rPr lang="hu-HU" i="1" dirty="0"/>
              <a:t>’, </a:t>
            </a:r>
            <a:r>
              <a:rPr lang="hu-HU" i="1" dirty="0" err="1"/>
              <a:t>miteinander</a:t>
            </a:r>
            <a:r>
              <a:rPr lang="hu-HU" i="1" dirty="0"/>
              <a:t> </a:t>
            </a:r>
            <a:r>
              <a:rPr lang="hu-HU" i="1" dirty="0" err="1"/>
              <a:t>gepaart</a:t>
            </a:r>
            <a:r>
              <a:rPr lang="hu-HU" i="1" dirty="0"/>
              <a:t> </a:t>
            </a:r>
            <a:r>
              <a:rPr lang="hu-HU" i="1" dirty="0" err="1"/>
              <a:t>erscheinen</a:t>
            </a:r>
            <a:r>
              <a:rPr lang="hu-HU" i="1" dirty="0"/>
              <a:t> und </a:t>
            </a:r>
            <a:r>
              <a:rPr lang="hu-HU" b="1" i="1" dirty="0"/>
              <a:t>in </a:t>
            </a:r>
            <a:r>
              <a:rPr lang="hu-HU" b="1" i="1" dirty="0" err="1"/>
              <a:t>dieser</a:t>
            </a:r>
            <a:r>
              <a:rPr lang="hu-HU" b="1" i="1" dirty="0"/>
              <a:t> </a:t>
            </a:r>
            <a:r>
              <a:rPr lang="hu-HU" b="1" i="1" dirty="0" err="1"/>
              <a:t>Paarung</a:t>
            </a:r>
            <a:r>
              <a:rPr lang="hu-HU" i="1" dirty="0"/>
              <a:t> </a:t>
            </a:r>
            <a:r>
              <a:rPr lang="hu-HU" i="1" dirty="0" err="1"/>
              <a:t>zuletzt</a:t>
            </a:r>
            <a:r>
              <a:rPr lang="hu-HU" i="1" dirty="0"/>
              <a:t> das </a:t>
            </a:r>
            <a:r>
              <a:rPr lang="hu-HU" i="1" dirty="0" err="1"/>
              <a:t>ebenso</a:t>
            </a:r>
            <a:r>
              <a:rPr lang="hu-HU" i="1" dirty="0"/>
              <a:t> </a:t>
            </a:r>
            <a:r>
              <a:rPr lang="hu-HU" b="1" i="1" dirty="0" err="1"/>
              <a:t>dionysische</a:t>
            </a:r>
            <a:r>
              <a:rPr lang="hu-HU" i="1" dirty="0"/>
              <a:t> </a:t>
            </a:r>
            <a:r>
              <a:rPr lang="hu-HU" i="1" dirty="0" err="1"/>
              <a:t>als</a:t>
            </a:r>
            <a:r>
              <a:rPr lang="hu-HU" i="1" dirty="0"/>
              <a:t> </a:t>
            </a:r>
            <a:r>
              <a:rPr lang="hu-HU" b="1" i="1" dirty="0" err="1"/>
              <a:t>apollinische</a:t>
            </a:r>
            <a:r>
              <a:rPr lang="hu-HU" i="1" dirty="0"/>
              <a:t> </a:t>
            </a:r>
            <a:r>
              <a:rPr lang="hu-HU" b="1" i="1" dirty="0" err="1"/>
              <a:t>Kunstwerk</a:t>
            </a:r>
            <a:r>
              <a:rPr lang="hu-HU" b="1" i="1" dirty="0"/>
              <a:t> der </a:t>
            </a:r>
            <a:r>
              <a:rPr lang="hu-HU" b="1" i="1" dirty="0" err="1"/>
              <a:t>attischen</a:t>
            </a:r>
            <a:r>
              <a:rPr lang="hu-HU" b="1" i="1" dirty="0"/>
              <a:t> </a:t>
            </a:r>
            <a:r>
              <a:rPr lang="hu-HU" b="1" i="1" dirty="0" err="1"/>
              <a:t>Tragödie</a:t>
            </a:r>
            <a:r>
              <a:rPr lang="hu-HU" b="1" i="1" dirty="0"/>
              <a:t> </a:t>
            </a:r>
            <a:r>
              <a:rPr lang="hu-HU" b="1" i="1" dirty="0" err="1"/>
              <a:t>erzeugen</a:t>
            </a:r>
            <a:r>
              <a:rPr lang="hu-HU" i="1" dirty="0" smtClean="0"/>
              <a:t>.”</a:t>
            </a:r>
            <a:endParaRPr lang="hu-HU" i="1" dirty="0"/>
          </a:p>
          <a:p>
            <a:endParaRPr lang="hu-HU" i="1" dirty="0" smtClean="0"/>
          </a:p>
          <a:p>
            <a:r>
              <a:rPr lang="hu-HU" i="1" dirty="0" smtClean="0"/>
              <a:t>„</a:t>
            </a:r>
            <a:r>
              <a:rPr lang="hu-HU" b="1" i="1" dirty="0"/>
              <a:t>Der </a:t>
            </a:r>
            <a:r>
              <a:rPr lang="hu-HU" b="1" i="1" dirty="0" err="1"/>
              <a:t>schöne</a:t>
            </a:r>
            <a:r>
              <a:rPr lang="hu-HU" b="1" i="1" dirty="0"/>
              <a:t> </a:t>
            </a:r>
            <a:r>
              <a:rPr lang="hu-HU" b="1" i="1" dirty="0" err="1"/>
              <a:t>Schein</a:t>
            </a:r>
            <a:r>
              <a:rPr lang="hu-HU" b="1" i="1" dirty="0"/>
              <a:t> der </a:t>
            </a:r>
            <a:r>
              <a:rPr lang="hu-HU" b="1" i="1" dirty="0" err="1"/>
              <a:t>Traumwelten</a:t>
            </a:r>
            <a:r>
              <a:rPr lang="hu-HU" b="1" i="1" dirty="0"/>
              <a:t> </a:t>
            </a:r>
            <a:r>
              <a:rPr lang="hu-HU" b="1" i="1" dirty="0" smtClean="0"/>
              <a:t>[…] </a:t>
            </a:r>
            <a:r>
              <a:rPr lang="hu-HU" b="1" i="1" dirty="0" err="1"/>
              <a:t>ist</a:t>
            </a:r>
            <a:r>
              <a:rPr lang="hu-HU" b="1" i="1" dirty="0"/>
              <a:t> die </a:t>
            </a:r>
            <a:r>
              <a:rPr lang="hu-HU" b="1" i="1" dirty="0" err="1"/>
              <a:t>Voraussetzung</a:t>
            </a:r>
            <a:r>
              <a:rPr lang="hu-HU" b="1" i="1" dirty="0"/>
              <a:t> </a:t>
            </a:r>
            <a:r>
              <a:rPr lang="hu-HU" b="1" i="1" dirty="0" err="1"/>
              <a:t>aller</a:t>
            </a:r>
            <a:r>
              <a:rPr lang="hu-HU" b="1" i="1" dirty="0"/>
              <a:t> </a:t>
            </a:r>
            <a:r>
              <a:rPr lang="hu-HU" b="1" i="1" dirty="0" err="1"/>
              <a:t>bildenden</a:t>
            </a:r>
            <a:r>
              <a:rPr lang="hu-HU" b="1" i="1" dirty="0"/>
              <a:t> </a:t>
            </a:r>
            <a:r>
              <a:rPr lang="hu-HU" b="1" i="1" dirty="0" err="1"/>
              <a:t>Kunst</a:t>
            </a:r>
            <a:r>
              <a:rPr lang="hu-HU" b="1" i="1" dirty="0"/>
              <a:t>, </a:t>
            </a:r>
            <a:r>
              <a:rPr lang="hu-HU" i="1" dirty="0"/>
              <a:t>ja </a:t>
            </a:r>
            <a:r>
              <a:rPr lang="hu-HU" i="1" dirty="0" err="1"/>
              <a:t>auch</a:t>
            </a:r>
            <a:r>
              <a:rPr lang="hu-HU" i="1" dirty="0"/>
              <a:t> </a:t>
            </a:r>
            <a:r>
              <a:rPr lang="hu-HU" i="1" dirty="0" smtClean="0"/>
              <a:t>[…] </a:t>
            </a:r>
            <a:r>
              <a:rPr lang="hu-HU" i="1" dirty="0" err="1"/>
              <a:t>einer</a:t>
            </a:r>
            <a:r>
              <a:rPr lang="hu-HU" i="1" dirty="0"/>
              <a:t> </a:t>
            </a:r>
            <a:r>
              <a:rPr lang="hu-HU" i="1" dirty="0" err="1"/>
              <a:t>wichtigen</a:t>
            </a:r>
            <a:r>
              <a:rPr lang="hu-HU" i="1" dirty="0"/>
              <a:t> </a:t>
            </a:r>
            <a:r>
              <a:rPr lang="hu-HU" i="1" dirty="0" err="1"/>
              <a:t>Hälfte</a:t>
            </a:r>
            <a:r>
              <a:rPr lang="hu-HU" i="1" dirty="0"/>
              <a:t> der </a:t>
            </a:r>
            <a:r>
              <a:rPr lang="hu-HU" b="1" i="1" dirty="0" err="1"/>
              <a:t>Poesie</a:t>
            </a:r>
            <a:r>
              <a:rPr lang="hu-HU" i="1" dirty="0"/>
              <a:t>.” </a:t>
            </a:r>
            <a:endParaRPr lang="hu-HU" b="1" i="1" dirty="0"/>
          </a:p>
          <a:p>
            <a:pPr marL="0" indent="0">
              <a:buNone/>
            </a:pPr>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0301691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20947" y="1225654"/>
            <a:ext cx="10515600" cy="1911544"/>
          </a:xfrm>
        </p:spPr>
        <p:txBody>
          <a:bodyPr>
            <a:normAutofit/>
          </a:bodyPr>
          <a:lstStyle/>
          <a:p>
            <a:pPr algn="ctr"/>
            <a:r>
              <a:rPr lang="hu-HU" b="1" dirty="0" err="1" smtClean="0"/>
              <a:t>Tragödie</a:t>
            </a:r>
            <a:r>
              <a:rPr lang="hu-HU" dirty="0" smtClean="0"/>
              <a:t/>
            </a:r>
            <a:br>
              <a:rPr lang="hu-HU" dirty="0" smtClean="0"/>
            </a:br>
            <a:r>
              <a:rPr lang="hu-HU" sz="2700" i="1" dirty="0" smtClean="0"/>
              <a:t>„</a:t>
            </a:r>
            <a:r>
              <a:rPr lang="hu-HU" sz="2700" i="1" dirty="0" err="1" smtClean="0"/>
              <a:t>duch</a:t>
            </a:r>
            <a:r>
              <a:rPr lang="hu-HU" sz="2700" i="1" dirty="0" smtClean="0"/>
              <a:t> die </a:t>
            </a:r>
            <a:r>
              <a:rPr lang="hu-HU" sz="2700" i="1" dirty="0" err="1" smtClean="0"/>
              <a:t>Tragödie</a:t>
            </a:r>
            <a:r>
              <a:rPr lang="hu-HU" sz="2700" i="1" dirty="0" smtClean="0"/>
              <a:t> </a:t>
            </a:r>
            <a:r>
              <a:rPr lang="hu-HU" sz="2700" i="1" dirty="0" err="1" smtClean="0"/>
              <a:t>kommt</a:t>
            </a:r>
            <a:r>
              <a:rPr lang="hu-HU" sz="2700" i="1" dirty="0" smtClean="0"/>
              <a:t> der </a:t>
            </a:r>
            <a:r>
              <a:rPr lang="hu-HU" sz="2700" i="1" dirty="0" err="1" smtClean="0"/>
              <a:t>Mythus</a:t>
            </a:r>
            <a:r>
              <a:rPr lang="hu-HU" sz="2700" i="1" dirty="0" smtClean="0"/>
              <a:t> </a:t>
            </a:r>
            <a:r>
              <a:rPr lang="hu-HU" sz="2700" i="1" dirty="0" err="1" smtClean="0"/>
              <a:t>zu</a:t>
            </a:r>
            <a:r>
              <a:rPr lang="hu-HU" sz="2700" i="1" dirty="0" smtClean="0"/>
              <a:t> </a:t>
            </a:r>
            <a:r>
              <a:rPr lang="hu-HU" sz="2700" i="1" dirty="0" err="1" smtClean="0"/>
              <a:t>seinem</a:t>
            </a:r>
            <a:r>
              <a:rPr lang="hu-HU" sz="2700" i="1" dirty="0" smtClean="0"/>
              <a:t> </a:t>
            </a:r>
            <a:r>
              <a:rPr lang="hu-HU" sz="2700" i="1" dirty="0" err="1" smtClean="0"/>
              <a:t>tiefsten</a:t>
            </a:r>
            <a:r>
              <a:rPr lang="hu-HU" sz="2700" i="1" dirty="0" smtClean="0"/>
              <a:t> </a:t>
            </a:r>
            <a:r>
              <a:rPr lang="hu-HU" sz="2700" i="1" dirty="0" err="1" smtClean="0"/>
              <a:t>Inhalt</a:t>
            </a:r>
            <a:r>
              <a:rPr lang="hu-HU" sz="2700" i="1" dirty="0" smtClean="0"/>
              <a:t>”</a:t>
            </a:r>
            <a:endParaRPr lang="hu-HU" sz="2700" i="1" dirty="0"/>
          </a:p>
        </p:txBody>
      </p:sp>
      <p:sp>
        <p:nvSpPr>
          <p:cNvPr id="3" name="Tartalom helye 2"/>
          <p:cNvSpPr>
            <a:spLocks noGrp="1"/>
          </p:cNvSpPr>
          <p:nvPr>
            <p:ph idx="1"/>
          </p:nvPr>
        </p:nvSpPr>
        <p:spPr>
          <a:xfrm>
            <a:off x="820947" y="3700001"/>
            <a:ext cx="10515600" cy="3046304"/>
          </a:xfrm>
        </p:spPr>
        <p:txBody>
          <a:bodyPr>
            <a:normAutofit/>
          </a:bodyPr>
          <a:lstStyle/>
          <a:p>
            <a:pPr marL="0" indent="0">
              <a:buNone/>
            </a:pPr>
            <a:r>
              <a:rPr lang="hu-HU" sz="2400" i="1" dirty="0"/>
              <a:t>„Der </a:t>
            </a:r>
            <a:r>
              <a:rPr lang="hu-HU" sz="2400" b="1" i="1" dirty="0" err="1"/>
              <a:t>metaphyische</a:t>
            </a:r>
            <a:r>
              <a:rPr lang="hu-HU" sz="2400" b="1" i="1" dirty="0"/>
              <a:t> </a:t>
            </a:r>
            <a:r>
              <a:rPr lang="hu-HU" sz="2400" b="1" i="1" dirty="0" err="1"/>
              <a:t>Trost</a:t>
            </a:r>
            <a:r>
              <a:rPr lang="hu-HU" sz="2400" i="1" dirty="0"/>
              <a:t> – mit </a:t>
            </a:r>
            <a:r>
              <a:rPr lang="hu-HU" sz="2400" i="1" dirty="0" err="1"/>
              <a:t>welchem</a:t>
            </a:r>
            <a:r>
              <a:rPr lang="hu-HU" sz="2400" i="1" dirty="0"/>
              <a:t>, </a:t>
            </a:r>
            <a:r>
              <a:rPr lang="hu-HU" sz="2400" i="1" dirty="0" err="1"/>
              <a:t>wie</a:t>
            </a:r>
            <a:r>
              <a:rPr lang="hu-HU" sz="2400" i="1" dirty="0"/>
              <a:t> </a:t>
            </a:r>
            <a:r>
              <a:rPr lang="hu-HU" sz="2400" i="1" dirty="0" err="1"/>
              <a:t>ich</a:t>
            </a:r>
            <a:r>
              <a:rPr lang="hu-HU" sz="2400" i="1" dirty="0"/>
              <a:t> </a:t>
            </a:r>
            <a:r>
              <a:rPr lang="hu-HU" sz="2400" i="1" dirty="0" err="1"/>
              <a:t>schon</a:t>
            </a:r>
            <a:r>
              <a:rPr lang="hu-HU" sz="2400" i="1" dirty="0"/>
              <a:t> </a:t>
            </a:r>
            <a:r>
              <a:rPr lang="hu-HU" sz="2400" i="1" dirty="0" err="1"/>
              <a:t>hier</a:t>
            </a:r>
            <a:r>
              <a:rPr lang="hu-HU" sz="2400" i="1" dirty="0"/>
              <a:t> </a:t>
            </a:r>
            <a:r>
              <a:rPr lang="hu-HU" sz="2400" i="1" dirty="0" err="1"/>
              <a:t>andeute</a:t>
            </a:r>
            <a:r>
              <a:rPr lang="hu-HU" sz="2400" i="1" dirty="0"/>
              <a:t>, </a:t>
            </a:r>
            <a:r>
              <a:rPr lang="hu-HU" sz="2400" i="1" dirty="0" err="1"/>
              <a:t>uns</a:t>
            </a:r>
            <a:r>
              <a:rPr lang="hu-HU" sz="2400" i="1" dirty="0"/>
              <a:t> </a:t>
            </a:r>
            <a:r>
              <a:rPr lang="hu-HU" sz="2400" i="1" dirty="0" err="1"/>
              <a:t>jede</a:t>
            </a:r>
            <a:r>
              <a:rPr lang="hu-HU" sz="2400" i="1" dirty="0"/>
              <a:t> </a:t>
            </a:r>
            <a:r>
              <a:rPr lang="hu-HU" sz="2400" i="1" dirty="0" err="1"/>
              <a:t>wahre</a:t>
            </a:r>
            <a:r>
              <a:rPr lang="hu-HU" sz="2400" i="1" dirty="0"/>
              <a:t> </a:t>
            </a:r>
            <a:r>
              <a:rPr lang="hu-HU" sz="2400" i="1" dirty="0" err="1"/>
              <a:t>Tragödie</a:t>
            </a:r>
            <a:r>
              <a:rPr lang="hu-HU" sz="2400" i="1" dirty="0"/>
              <a:t> </a:t>
            </a:r>
            <a:r>
              <a:rPr lang="hu-HU" sz="2400" i="1" dirty="0" err="1"/>
              <a:t>entläßt</a:t>
            </a:r>
            <a:r>
              <a:rPr lang="hu-HU" sz="2400" i="1" dirty="0"/>
              <a:t> – </a:t>
            </a:r>
            <a:r>
              <a:rPr lang="hu-HU" sz="2400" i="1" dirty="0" err="1"/>
              <a:t>daß</a:t>
            </a:r>
            <a:r>
              <a:rPr lang="hu-HU" sz="2400" i="1" dirty="0"/>
              <a:t> </a:t>
            </a:r>
            <a:r>
              <a:rPr lang="hu-HU" sz="2400" i="1" dirty="0" err="1">
                <a:solidFill>
                  <a:srgbClr val="C00000"/>
                </a:solidFill>
              </a:rPr>
              <a:t>das</a:t>
            </a:r>
            <a:r>
              <a:rPr lang="hu-HU" sz="2400" i="1" dirty="0">
                <a:solidFill>
                  <a:srgbClr val="C00000"/>
                </a:solidFill>
              </a:rPr>
              <a:t> </a:t>
            </a:r>
            <a:r>
              <a:rPr lang="hu-HU" sz="2400" i="1" dirty="0" err="1">
                <a:solidFill>
                  <a:srgbClr val="C00000"/>
                </a:solidFill>
              </a:rPr>
              <a:t>Leben</a:t>
            </a:r>
            <a:r>
              <a:rPr lang="hu-HU" sz="2400" i="1" dirty="0">
                <a:solidFill>
                  <a:srgbClr val="C00000"/>
                </a:solidFill>
              </a:rPr>
              <a:t> </a:t>
            </a:r>
            <a:r>
              <a:rPr lang="hu-HU" sz="2400" i="1" dirty="0" err="1"/>
              <a:t>im</a:t>
            </a:r>
            <a:r>
              <a:rPr lang="hu-HU" sz="2400" i="1" dirty="0"/>
              <a:t> </a:t>
            </a:r>
            <a:r>
              <a:rPr lang="hu-HU" sz="2400" i="1" dirty="0" err="1"/>
              <a:t>Grunde</a:t>
            </a:r>
            <a:r>
              <a:rPr lang="hu-HU" sz="2400" i="1" dirty="0"/>
              <a:t> der </a:t>
            </a:r>
            <a:r>
              <a:rPr lang="hu-HU" sz="2400" i="1" dirty="0" err="1"/>
              <a:t>Dinge</a:t>
            </a:r>
            <a:r>
              <a:rPr lang="hu-HU" sz="2400" i="1" dirty="0"/>
              <a:t>, </a:t>
            </a:r>
            <a:r>
              <a:rPr lang="hu-HU" sz="2400" i="1" dirty="0" err="1"/>
              <a:t>trotz</a:t>
            </a:r>
            <a:r>
              <a:rPr lang="hu-HU" sz="2400" i="1" dirty="0"/>
              <a:t> </a:t>
            </a:r>
            <a:r>
              <a:rPr lang="hu-HU" sz="2400" i="1" dirty="0" err="1"/>
              <a:t>allem</a:t>
            </a:r>
            <a:r>
              <a:rPr lang="hu-HU" sz="2400" i="1" dirty="0"/>
              <a:t> </a:t>
            </a:r>
            <a:r>
              <a:rPr lang="hu-HU" sz="2400" i="1" dirty="0" err="1"/>
              <a:t>Wechsel</a:t>
            </a:r>
            <a:r>
              <a:rPr lang="hu-HU" sz="2400" i="1" dirty="0"/>
              <a:t> </a:t>
            </a:r>
            <a:r>
              <a:rPr lang="hu-HU" sz="2400" i="1" dirty="0" err="1"/>
              <a:t>der</a:t>
            </a:r>
            <a:r>
              <a:rPr lang="hu-HU" sz="2400" i="1" dirty="0"/>
              <a:t> </a:t>
            </a:r>
            <a:r>
              <a:rPr lang="hu-HU" sz="2400" i="1" dirty="0" err="1"/>
              <a:t>Erscheinungen</a:t>
            </a:r>
            <a:r>
              <a:rPr lang="hu-HU" sz="2400" i="1" dirty="0"/>
              <a:t> </a:t>
            </a:r>
            <a:r>
              <a:rPr lang="hu-HU" sz="2400" i="1" dirty="0" err="1">
                <a:solidFill>
                  <a:srgbClr val="C00000"/>
                </a:solidFill>
              </a:rPr>
              <a:t>unzerstörbar</a:t>
            </a:r>
            <a:r>
              <a:rPr lang="hu-HU" sz="2400" i="1" dirty="0">
                <a:solidFill>
                  <a:srgbClr val="C00000"/>
                </a:solidFill>
              </a:rPr>
              <a:t> </a:t>
            </a:r>
            <a:r>
              <a:rPr lang="hu-HU" sz="2400" i="1" dirty="0" err="1">
                <a:solidFill>
                  <a:srgbClr val="C00000"/>
                </a:solidFill>
              </a:rPr>
              <a:t>mächtig</a:t>
            </a:r>
            <a:r>
              <a:rPr lang="hu-HU" sz="2400" i="1" dirty="0">
                <a:solidFill>
                  <a:srgbClr val="C00000"/>
                </a:solidFill>
              </a:rPr>
              <a:t> und </a:t>
            </a:r>
            <a:r>
              <a:rPr lang="hu-HU" sz="2400" i="1" dirty="0" err="1">
                <a:solidFill>
                  <a:srgbClr val="C00000"/>
                </a:solidFill>
              </a:rPr>
              <a:t>lustvoll</a:t>
            </a:r>
            <a:r>
              <a:rPr lang="hu-HU" sz="2400" i="1" dirty="0">
                <a:solidFill>
                  <a:srgbClr val="C00000"/>
                </a:solidFill>
              </a:rPr>
              <a:t> </a:t>
            </a:r>
            <a:r>
              <a:rPr lang="hu-HU" sz="2400" i="1" dirty="0" err="1"/>
              <a:t>sei</a:t>
            </a:r>
            <a:r>
              <a:rPr lang="hu-HU" sz="2400" i="1" dirty="0"/>
              <a:t>, </a:t>
            </a:r>
            <a:r>
              <a:rPr lang="hu-HU" sz="2400" i="1" dirty="0" err="1"/>
              <a:t>dieser</a:t>
            </a:r>
            <a:r>
              <a:rPr lang="hu-HU" sz="2400" i="1" dirty="0"/>
              <a:t> </a:t>
            </a:r>
            <a:r>
              <a:rPr lang="hu-HU" sz="2400" i="1" dirty="0" err="1"/>
              <a:t>Trost</a:t>
            </a:r>
            <a:r>
              <a:rPr lang="hu-HU" sz="2400" i="1" dirty="0"/>
              <a:t> </a:t>
            </a:r>
            <a:r>
              <a:rPr lang="hu-HU" sz="2400" i="1" dirty="0" err="1"/>
              <a:t>erscheint</a:t>
            </a:r>
            <a:r>
              <a:rPr lang="hu-HU" sz="2400" i="1" dirty="0"/>
              <a:t> in </a:t>
            </a:r>
            <a:r>
              <a:rPr lang="hu-HU" sz="2400" i="1" dirty="0" err="1"/>
              <a:t>leibhafter</a:t>
            </a:r>
            <a:r>
              <a:rPr lang="hu-HU" sz="2400" i="1" dirty="0"/>
              <a:t> </a:t>
            </a:r>
            <a:r>
              <a:rPr lang="hu-HU" sz="2400" i="1" dirty="0" err="1"/>
              <a:t>Deutlichkeit</a:t>
            </a:r>
            <a:r>
              <a:rPr lang="hu-HU" sz="2400" i="1" dirty="0"/>
              <a:t> </a:t>
            </a:r>
            <a:r>
              <a:rPr lang="hu-HU" sz="2400" i="1" dirty="0" err="1"/>
              <a:t>als</a:t>
            </a:r>
            <a:r>
              <a:rPr lang="hu-HU" sz="2400" i="1" dirty="0"/>
              <a:t> </a:t>
            </a:r>
            <a:r>
              <a:rPr lang="hu-HU" sz="2400" b="1" i="1" dirty="0" err="1"/>
              <a:t>Satyrchor</a:t>
            </a:r>
            <a:r>
              <a:rPr lang="hu-HU" sz="2400" b="1" i="1" dirty="0"/>
              <a:t>, </a:t>
            </a:r>
            <a:r>
              <a:rPr lang="hu-HU" sz="2400" i="1" dirty="0" err="1"/>
              <a:t>als</a:t>
            </a:r>
            <a:r>
              <a:rPr lang="hu-HU" sz="2400" i="1" dirty="0"/>
              <a:t> </a:t>
            </a:r>
            <a:r>
              <a:rPr lang="hu-HU" sz="2400" i="1" dirty="0" err="1"/>
              <a:t>Chor</a:t>
            </a:r>
            <a:r>
              <a:rPr lang="hu-HU" sz="2400" i="1" dirty="0"/>
              <a:t> von </a:t>
            </a:r>
            <a:r>
              <a:rPr lang="hu-HU" sz="2400" i="1" dirty="0" err="1"/>
              <a:t>Naturwesen</a:t>
            </a:r>
            <a:r>
              <a:rPr lang="hu-HU" sz="2400" i="1" dirty="0"/>
              <a:t>, die </a:t>
            </a:r>
            <a:r>
              <a:rPr lang="hu-HU" sz="2400" i="1" dirty="0" err="1"/>
              <a:t>gleichsam</a:t>
            </a:r>
            <a:r>
              <a:rPr lang="hu-HU" sz="2400" i="1" dirty="0"/>
              <a:t> </a:t>
            </a:r>
            <a:r>
              <a:rPr lang="hu-HU" sz="2400" i="1" dirty="0" err="1"/>
              <a:t>hinter</a:t>
            </a:r>
            <a:r>
              <a:rPr lang="hu-HU" sz="2400" i="1" dirty="0"/>
              <a:t> </a:t>
            </a:r>
            <a:r>
              <a:rPr lang="hu-HU" sz="2400" i="1" dirty="0" err="1"/>
              <a:t>aller</a:t>
            </a:r>
            <a:r>
              <a:rPr lang="hu-HU" sz="2400" i="1" dirty="0"/>
              <a:t> </a:t>
            </a:r>
            <a:r>
              <a:rPr lang="hu-HU" sz="2400" i="1" dirty="0" err="1"/>
              <a:t>Zivilisation</a:t>
            </a:r>
            <a:r>
              <a:rPr lang="hu-HU" sz="2400" i="1" dirty="0"/>
              <a:t> </a:t>
            </a:r>
            <a:r>
              <a:rPr lang="hu-HU" sz="2400" i="1" dirty="0" err="1"/>
              <a:t>unvertilgbar</a:t>
            </a:r>
            <a:r>
              <a:rPr lang="hu-HU" sz="2400" i="1" dirty="0"/>
              <a:t> </a:t>
            </a:r>
            <a:r>
              <a:rPr lang="hu-HU" sz="2400" i="1" dirty="0" err="1"/>
              <a:t>leben</a:t>
            </a:r>
            <a:r>
              <a:rPr lang="hu-HU" sz="2400" i="1" dirty="0"/>
              <a:t> und </a:t>
            </a:r>
            <a:r>
              <a:rPr lang="hu-HU" sz="2400" i="1" dirty="0" err="1"/>
              <a:t>trotz</a:t>
            </a:r>
            <a:r>
              <a:rPr lang="hu-HU" sz="2400" i="1" dirty="0"/>
              <a:t> </a:t>
            </a:r>
            <a:r>
              <a:rPr lang="hu-HU" sz="2400" i="1" dirty="0" err="1"/>
              <a:t>allem</a:t>
            </a:r>
            <a:r>
              <a:rPr lang="hu-HU" sz="2400" i="1" dirty="0"/>
              <a:t> </a:t>
            </a:r>
            <a:r>
              <a:rPr lang="hu-HU" sz="2400" i="1" dirty="0" err="1"/>
              <a:t>Wechsel</a:t>
            </a:r>
            <a:r>
              <a:rPr lang="hu-HU" sz="2400" i="1" dirty="0"/>
              <a:t> der </a:t>
            </a:r>
            <a:r>
              <a:rPr lang="hu-HU" sz="2400" i="1" dirty="0" err="1"/>
              <a:t>Generationen</a:t>
            </a:r>
            <a:r>
              <a:rPr lang="hu-HU" sz="2400" i="1" dirty="0"/>
              <a:t> und der </a:t>
            </a:r>
            <a:r>
              <a:rPr lang="hu-HU" sz="2400" i="1" dirty="0" err="1"/>
              <a:t>Völkergeschichte</a:t>
            </a:r>
            <a:r>
              <a:rPr lang="hu-HU" sz="2400" i="1" dirty="0"/>
              <a:t> </a:t>
            </a:r>
            <a:r>
              <a:rPr lang="hu-HU" sz="2400" i="1" dirty="0" err="1"/>
              <a:t>ewig</a:t>
            </a:r>
            <a:r>
              <a:rPr lang="hu-HU" sz="2400" i="1" dirty="0"/>
              <a:t> dieselben </a:t>
            </a:r>
            <a:r>
              <a:rPr lang="hu-HU" sz="2400" i="1" dirty="0" err="1"/>
              <a:t>bleiben</a:t>
            </a:r>
            <a:r>
              <a:rPr lang="hu-HU" sz="2400" i="1" dirty="0"/>
              <a:t>.” </a:t>
            </a:r>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4215417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184634"/>
            <a:ext cx="10515600" cy="1325563"/>
          </a:xfrm>
        </p:spPr>
        <p:txBody>
          <a:bodyPr/>
          <a:lstStyle/>
          <a:p>
            <a:pPr algn="ctr"/>
            <a:r>
              <a:rPr lang="hu-HU" b="1" dirty="0" smtClean="0"/>
              <a:t>Der </a:t>
            </a:r>
            <a:r>
              <a:rPr lang="hu-HU" b="1" dirty="0" err="1" smtClean="0"/>
              <a:t>Mensch</a:t>
            </a:r>
            <a:r>
              <a:rPr lang="hu-HU" b="1" dirty="0" smtClean="0"/>
              <a:t> </a:t>
            </a:r>
            <a:r>
              <a:rPr lang="hu-HU" b="1" dirty="0" err="1" smtClean="0"/>
              <a:t>ohne</a:t>
            </a:r>
            <a:r>
              <a:rPr lang="hu-HU" b="1" dirty="0" smtClean="0"/>
              <a:t> </a:t>
            </a:r>
            <a:r>
              <a:rPr lang="hu-HU" b="1" dirty="0" err="1" smtClean="0"/>
              <a:t>Gott</a:t>
            </a:r>
            <a:endParaRPr lang="hu-HU" b="1" dirty="0"/>
          </a:p>
        </p:txBody>
      </p:sp>
      <p:sp>
        <p:nvSpPr>
          <p:cNvPr id="3" name="Tartalom helye 2"/>
          <p:cNvSpPr>
            <a:spLocks noGrp="1"/>
          </p:cNvSpPr>
          <p:nvPr>
            <p:ph idx="1"/>
          </p:nvPr>
        </p:nvSpPr>
        <p:spPr>
          <a:xfrm>
            <a:off x="838200" y="2645134"/>
            <a:ext cx="10515600" cy="4351338"/>
          </a:xfrm>
        </p:spPr>
        <p:txBody>
          <a:bodyPr/>
          <a:lstStyle/>
          <a:p>
            <a:pPr marL="0" indent="0">
              <a:buNone/>
            </a:pPr>
            <a:r>
              <a:rPr lang="hu-HU" dirty="0" smtClean="0"/>
              <a:t>Der</a:t>
            </a:r>
            <a:r>
              <a:rPr lang="hu-HU" b="1" dirty="0" smtClean="0"/>
              <a:t> </a:t>
            </a:r>
            <a:r>
              <a:rPr lang="hu-HU" b="1" dirty="0"/>
              <a:t>Prometheus-</a:t>
            </a:r>
            <a:r>
              <a:rPr lang="hu-HU" b="1" dirty="0" err="1"/>
              <a:t>Mythos</a:t>
            </a:r>
            <a:r>
              <a:rPr lang="hu-HU" b="1" dirty="0"/>
              <a:t> </a:t>
            </a:r>
            <a:r>
              <a:rPr lang="hu-HU" dirty="0" err="1"/>
              <a:t>ist</a:t>
            </a:r>
            <a:r>
              <a:rPr lang="hu-HU" dirty="0"/>
              <a:t> </a:t>
            </a:r>
            <a:r>
              <a:rPr lang="hu-HU" dirty="0" err="1"/>
              <a:t>arisch</a:t>
            </a:r>
            <a:r>
              <a:rPr lang="hu-HU" dirty="0"/>
              <a:t>, </a:t>
            </a:r>
            <a:r>
              <a:rPr lang="hu-HU" dirty="0" err="1"/>
              <a:t>wie</a:t>
            </a:r>
            <a:r>
              <a:rPr lang="hu-HU" dirty="0"/>
              <a:t> der </a:t>
            </a:r>
            <a:r>
              <a:rPr lang="hu-HU" b="1" dirty="0" err="1"/>
              <a:t>Sündenfall-Mythos</a:t>
            </a:r>
            <a:r>
              <a:rPr lang="hu-HU" b="1" dirty="0"/>
              <a:t> </a:t>
            </a:r>
            <a:r>
              <a:rPr lang="hu-HU" dirty="0" err="1"/>
              <a:t>semitisch</a:t>
            </a:r>
            <a:r>
              <a:rPr lang="hu-HU" dirty="0"/>
              <a:t> </a:t>
            </a:r>
            <a:r>
              <a:rPr lang="hu-HU" dirty="0" err="1"/>
              <a:t>ist</a:t>
            </a:r>
            <a:r>
              <a:rPr lang="hu-HU" dirty="0"/>
              <a:t> - </a:t>
            </a:r>
            <a:r>
              <a:rPr lang="hu-HU" dirty="0" err="1"/>
              <a:t>beide</a:t>
            </a:r>
            <a:r>
              <a:rPr lang="hu-HU" dirty="0"/>
              <a:t> sind </a:t>
            </a:r>
            <a:r>
              <a:rPr lang="hu-HU" dirty="0" err="1"/>
              <a:t>ähnlich</a:t>
            </a:r>
            <a:r>
              <a:rPr lang="hu-HU" dirty="0"/>
              <a:t>: D</a:t>
            </a:r>
            <a:r>
              <a:rPr lang="hu-HU" dirty="0" smtClean="0"/>
              <a:t>er </a:t>
            </a:r>
            <a:r>
              <a:rPr lang="hu-HU" dirty="0" err="1"/>
              <a:t>Mensch</a:t>
            </a:r>
            <a:r>
              <a:rPr lang="hu-HU" dirty="0"/>
              <a:t> </a:t>
            </a:r>
            <a:r>
              <a:rPr lang="hu-HU" dirty="0" err="1"/>
              <a:t>kann</a:t>
            </a:r>
            <a:r>
              <a:rPr lang="hu-HU" dirty="0"/>
              <a:t> mit den </a:t>
            </a:r>
            <a:r>
              <a:rPr lang="hu-HU" dirty="0" err="1"/>
              <a:t>göttlichen</a:t>
            </a:r>
            <a:r>
              <a:rPr lang="hu-HU" dirty="0"/>
              <a:t> </a:t>
            </a:r>
            <a:r>
              <a:rPr lang="hu-HU" dirty="0" err="1"/>
              <a:t>Gaben</a:t>
            </a:r>
            <a:r>
              <a:rPr lang="hu-HU" dirty="0"/>
              <a:t> (</a:t>
            </a:r>
            <a:r>
              <a:rPr lang="hu-HU" dirty="0" err="1"/>
              <a:t>Feuer</a:t>
            </a:r>
            <a:r>
              <a:rPr lang="hu-HU" dirty="0"/>
              <a:t>, </a:t>
            </a:r>
            <a:r>
              <a:rPr lang="hu-HU" dirty="0" err="1"/>
              <a:t>Paradies</a:t>
            </a:r>
            <a:r>
              <a:rPr lang="hu-HU" dirty="0"/>
              <a:t>) </a:t>
            </a:r>
            <a:r>
              <a:rPr lang="hu-HU" dirty="0" err="1"/>
              <a:t>ohne</a:t>
            </a:r>
            <a:r>
              <a:rPr lang="hu-HU" dirty="0"/>
              <a:t> die </a:t>
            </a:r>
            <a:r>
              <a:rPr lang="hu-HU" dirty="0" err="1"/>
              <a:t>Götter</a:t>
            </a:r>
            <a:r>
              <a:rPr lang="hu-HU" dirty="0"/>
              <a:t> </a:t>
            </a:r>
            <a:r>
              <a:rPr lang="hu-HU" dirty="0" err="1"/>
              <a:t>nichts</a:t>
            </a:r>
            <a:r>
              <a:rPr lang="hu-HU" dirty="0"/>
              <a:t> anderes </a:t>
            </a:r>
            <a:r>
              <a:rPr lang="hu-HU" dirty="0" err="1"/>
              <a:t>tun</a:t>
            </a:r>
            <a:r>
              <a:rPr lang="hu-HU" dirty="0"/>
              <a:t>, </a:t>
            </a:r>
            <a:r>
              <a:rPr lang="hu-HU" dirty="0" err="1"/>
              <a:t>als</a:t>
            </a:r>
            <a:r>
              <a:rPr lang="hu-HU" dirty="0"/>
              <a:t> </a:t>
            </a:r>
            <a:r>
              <a:rPr lang="hu-HU" dirty="0" err="1"/>
              <a:t>freveln</a:t>
            </a:r>
            <a:r>
              <a:rPr lang="hu-HU" dirty="0"/>
              <a:t>.</a:t>
            </a:r>
          </a:p>
          <a:p>
            <a:endParaRPr lang="hu-HU" sz="2400" i="1" dirty="0" smtClean="0"/>
          </a:p>
          <a:p>
            <a:pPr marL="0" indent="0">
              <a:buNone/>
            </a:pPr>
            <a:r>
              <a:rPr lang="hu-HU" sz="2400" i="1" dirty="0" smtClean="0"/>
              <a:t>„Bei </a:t>
            </a:r>
            <a:r>
              <a:rPr lang="hu-HU" sz="2400" i="1" dirty="0" err="1"/>
              <a:t>dem</a:t>
            </a:r>
            <a:r>
              <a:rPr lang="hu-HU" sz="2400" i="1" dirty="0"/>
              <a:t> </a:t>
            </a:r>
            <a:r>
              <a:rPr lang="hu-HU" sz="2400" i="1" dirty="0" err="1"/>
              <a:t>heroischen</a:t>
            </a:r>
            <a:r>
              <a:rPr lang="hu-HU" sz="2400" i="1" dirty="0"/>
              <a:t> </a:t>
            </a:r>
            <a:r>
              <a:rPr lang="hu-HU" sz="2400" i="1" dirty="0" err="1"/>
              <a:t>Drange</a:t>
            </a:r>
            <a:r>
              <a:rPr lang="hu-HU" sz="2400" i="1" dirty="0"/>
              <a:t> des </a:t>
            </a:r>
            <a:r>
              <a:rPr lang="hu-HU" sz="2400" i="1" dirty="0" err="1"/>
              <a:t>E</a:t>
            </a:r>
            <a:r>
              <a:rPr lang="hu-HU" sz="2400" i="1" dirty="0" err="1" smtClean="0"/>
              <a:t>inzelnen</a:t>
            </a:r>
            <a:r>
              <a:rPr lang="hu-HU" sz="2400" i="1" dirty="0" smtClean="0"/>
              <a:t> </a:t>
            </a:r>
            <a:r>
              <a:rPr lang="hu-HU" sz="2400" i="1" dirty="0" err="1"/>
              <a:t>ins</a:t>
            </a:r>
            <a:r>
              <a:rPr lang="hu-HU" sz="2400" i="1" dirty="0"/>
              <a:t> Allgemeine, bei </a:t>
            </a:r>
            <a:r>
              <a:rPr lang="hu-HU" sz="2400" i="1" dirty="0" err="1"/>
              <a:t>dem</a:t>
            </a:r>
            <a:r>
              <a:rPr lang="hu-HU" sz="2400" i="1" dirty="0"/>
              <a:t> </a:t>
            </a:r>
            <a:r>
              <a:rPr lang="hu-HU" sz="2400" i="1" dirty="0" err="1"/>
              <a:t>Versuche</a:t>
            </a:r>
            <a:r>
              <a:rPr lang="hu-HU" sz="2400" i="1" dirty="0"/>
              <a:t>, </a:t>
            </a:r>
            <a:r>
              <a:rPr lang="hu-HU" sz="2400" i="1" dirty="0" err="1"/>
              <a:t>über</a:t>
            </a:r>
            <a:r>
              <a:rPr lang="hu-HU" sz="2400" i="1" dirty="0"/>
              <a:t> den </a:t>
            </a:r>
            <a:r>
              <a:rPr lang="hu-HU" sz="2400" i="1" dirty="0" err="1"/>
              <a:t>Bann</a:t>
            </a:r>
            <a:r>
              <a:rPr lang="hu-HU" sz="2400" i="1" dirty="0"/>
              <a:t> der </a:t>
            </a:r>
            <a:r>
              <a:rPr lang="hu-HU" sz="2400" i="1" dirty="0" err="1"/>
              <a:t>Individuation</a:t>
            </a:r>
            <a:r>
              <a:rPr lang="hu-HU" sz="2400" i="1" dirty="0"/>
              <a:t> </a:t>
            </a:r>
            <a:r>
              <a:rPr lang="hu-HU" sz="2400" i="1" dirty="0" err="1"/>
              <a:t>hinauszuschreiten</a:t>
            </a:r>
            <a:r>
              <a:rPr lang="hu-HU" sz="2400" i="1" dirty="0"/>
              <a:t>, und das </a:t>
            </a:r>
            <a:r>
              <a:rPr lang="hu-HU" sz="2400" i="1" dirty="0" err="1"/>
              <a:t>eine</a:t>
            </a:r>
            <a:r>
              <a:rPr lang="hu-HU" sz="2400" i="1" dirty="0"/>
              <a:t> </a:t>
            </a:r>
            <a:r>
              <a:rPr lang="hu-HU" sz="2400" i="1" dirty="0" err="1"/>
              <a:t>Weltwesen</a:t>
            </a:r>
            <a:r>
              <a:rPr lang="hu-HU" sz="2400" i="1" dirty="0"/>
              <a:t> </a:t>
            </a:r>
            <a:r>
              <a:rPr lang="hu-HU" sz="2400" i="1" dirty="0" err="1"/>
              <a:t>selbst</a:t>
            </a:r>
            <a:r>
              <a:rPr lang="hu-HU" sz="2400" i="1" dirty="0"/>
              <a:t> </a:t>
            </a:r>
            <a:r>
              <a:rPr lang="hu-HU" sz="2400" i="1" dirty="0" err="1"/>
              <a:t>sein</a:t>
            </a:r>
            <a:r>
              <a:rPr lang="hu-HU" sz="2400" i="1" dirty="0"/>
              <a:t> </a:t>
            </a:r>
            <a:r>
              <a:rPr lang="hu-HU" sz="2400" i="1" dirty="0" err="1"/>
              <a:t>zu</a:t>
            </a:r>
            <a:r>
              <a:rPr lang="hu-HU" sz="2400" i="1" dirty="0"/>
              <a:t> </a:t>
            </a:r>
            <a:r>
              <a:rPr lang="hu-HU" sz="2400" i="1" dirty="0" err="1"/>
              <a:t>wollen</a:t>
            </a:r>
            <a:r>
              <a:rPr lang="hu-HU" sz="2400" i="1" dirty="0"/>
              <a:t>, </a:t>
            </a:r>
            <a:r>
              <a:rPr lang="hu-HU" sz="2400" i="1" dirty="0" err="1"/>
              <a:t>erleidet</a:t>
            </a:r>
            <a:r>
              <a:rPr lang="hu-HU" sz="2400" i="1" dirty="0"/>
              <a:t> </a:t>
            </a:r>
            <a:r>
              <a:rPr lang="hu-HU" sz="2400" i="1" dirty="0" err="1"/>
              <a:t>er</a:t>
            </a:r>
            <a:r>
              <a:rPr lang="hu-HU" sz="2400" i="1" dirty="0"/>
              <a:t> an </a:t>
            </a:r>
            <a:r>
              <a:rPr lang="hu-HU" sz="2400" i="1" dirty="0" err="1"/>
              <a:t>sich</a:t>
            </a:r>
            <a:r>
              <a:rPr lang="hu-HU" sz="2400" i="1" dirty="0"/>
              <a:t> den in den </a:t>
            </a:r>
            <a:r>
              <a:rPr lang="hu-HU" sz="2400" i="1" dirty="0" err="1"/>
              <a:t>Dingen</a:t>
            </a:r>
            <a:r>
              <a:rPr lang="hu-HU" sz="2400" i="1" dirty="0"/>
              <a:t> </a:t>
            </a:r>
            <a:r>
              <a:rPr lang="hu-HU" sz="2400" i="1" dirty="0" err="1"/>
              <a:t>verborgenen</a:t>
            </a:r>
            <a:r>
              <a:rPr lang="hu-HU" sz="2400" i="1" dirty="0"/>
              <a:t> </a:t>
            </a:r>
            <a:r>
              <a:rPr lang="hu-HU" sz="2400" i="1" dirty="0" err="1"/>
              <a:t>Urwiderspruch</a:t>
            </a:r>
            <a:r>
              <a:rPr lang="hu-HU" sz="2400" i="1" dirty="0"/>
              <a:t>, </a:t>
            </a:r>
            <a:r>
              <a:rPr lang="hu-HU" sz="2400" i="1" dirty="0" err="1"/>
              <a:t>d.h</a:t>
            </a:r>
            <a:r>
              <a:rPr lang="hu-HU" sz="2400" i="1" dirty="0"/>
              <a:t>. </a:t>
            </a:r>
            <a:r>
              <a:rPr lang="hu-HU" sz="2400" i="1" dirty="0" err="1"/>
              <a:t>er</a:t>
            </a:r>
            <a:r>
              <a:rPr lang="hu-HU" sz="2400" i="1" dirty="0"/>
              <a:t> </a:t>
            </a:r>
            <a:r>
              <a:rPr lang="hu-HU" sz="2400" i="1" dirty="0" err="1"/>
              <a:t>frevelt</a:t>
            </a:r>
            <a:r>
              <a:rPr lang="hu-HU" sz="2400" i="1" dirty="0"/>
              <a:t> und </a:t>
            </a:r>
            <a:r>
              <a:rPr lang="hu-HU" sz="2400" i="1" dirty="0" err="1"/>
              <a:t>leidet</a:t>
            </a:r>
            <a:r>
              <a:rPr lang="hu-HU" sz="2400" i="1" dirty="0"/>
              <a:t>. So </a:t>
            </a:r>
            <a:r>
              <a:rPr lang="hu-HU" sz="2400" i="1" dirty="0" err="1"/>
              <a:t>wird</a:t>
            </a:r>
            <a:r>
              <a:rPr lang="hu-HU" sz="2400" i="1" dirty="0"/>
              <a:t> von den </a:t>
            </a:r>
            <a:r>
              <a:rPr lang="hu-HU" sz="2400" i="1" dirty="0" err="1"/>
              <a:t>Ariern</a:t>
            </a:r>
            <a:r>
              <a:rPr lang="hu-HU" sz="2400" i="1" dirty="0"/>
              <a:t> der </a:t>
            </a:r>
            <a:r>
              <a:rPr lang="hu-HU" sz="2400" i="1" dirty="0" err="1"/>
              <a:t>Frevel</a:t>
            </a:r>
            <a:r>
              <a:rPr lang="hu-HU" sz="2400" i="1" dirty="0"/>
              <a:t> </a:t>
            </a:r>
            <a:r>
              <a:rPr lang="hu-HU" sz="2400" i="1" dirty="0" err="1"/>
              <a:t>als</a:t>
            </a:r>
            <a:r>
              <a:rPr lang="hu-HU" sz="2400" i="1" dirty="0"/>
              <a:t> Mann, von den </a:t>
            </a:r>
            <a:r>
              <a:rPr lang="hu-HU" sz="2400" i="1" dirty="0" err="1"/>
              <a:t>Semiten</a:t>
            </a:r>
            <a:r>
              <a:rPr lang="hu-HU" sz="2400" i="1" dirty="0"/>
              <a:t> die </a:t>
            </a:r>
            <a:r>
              <a:rPr lang="hu-HU" sz="2400" i="1" dirty="0" err="1"/>
              <a:t>Sünde</a:t>
            </a:r>
            <a:r>
              <a:rPr lang="hu-HU" sz="2400" i="1" dirty="0"/>
              <a:t> </a:t>
            </a:r>
            <a:r>
              <a:rPr lang="hu-HU" sz="2400" i="1" dirty="0" err="1"/>
              <a:t>als</a:t>
            </a:r>
            <a:r>
              <a:rPr lang="hu-HU" sz="2400" i="1" dirty="0"/>
              <a:t> </a:t>
            </a:r>
            <a:r>
              <a:rPr lang="hu-HU" sz="2400" i="1" dirty="0" err="1"/>
              <a:t>Weib</a:t>
            </a:r>
            <a:r>
              <a:rPr lang="hu-HU" sz="2400" i="1" dirty="0"/>
              <a:t> </a:t>
            </a:r>
            <a:r>
              <a:rPr lang="hu-HU" sz="2400" i="1" dirty="0" err="1" smtClean="0"/>
              <a:t>verstanden</a:t>
            </a:r>
            <a:r>
              <a:rPr lang="hu-HU" sz="2400" i="1" dirty="0" smtClean="0"/>
              <a:t> [...]”</a:t>
            </a:r>
            <a:endParaRPr lang="hu-HU" sz="2400" i="1"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975618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55453" y="1201887"/>
            <a:ext cx="10515600" cy="1325563"/>
          </a:xfrm>
        </p:spPr>
        <p:txBody>
          <a:bodyPr/>
          <a:lstStyle/>
          <a:p>
            <a:pPr algn="ctr"/>
            <a:r>
              <a:rPr lang="hu-HU" b="1" dirty="0" err="1" smtClean="0"/>
              <a:t>Mysterienlehre</a:t>
            </a:r>
            <a:r>
              <a:rPr lang="hu-HU" b="1" dirty="0" smtClean="0"/>
              <a:t> der </a:t>
            </a:r>
            <a:r>
              <a:rPr lang="hu-HU" b="1" dirty="0" err="1" smtClean="0"/>
              <a:t>Tragödie</a:t>
            </a:r>
            <a:endParaRPr lang="hu-HU" b="1" dirty="0"/>
          </a:p>
        </p:txBody>
      </p:sp>
      <p:sp>
        <p:nvSpPr>
          <p:cNvPr id="3" name="Tartalom helye 2"/>
          <p:cNvSpPr>
            <a:spLocks noGrp="1"/>
          </p:cNvSpPr>
          <p:nvPr>
            <p:ph idx="1"/>
          </p:nvPr>
        </p:nvSpPr>
        <p:spPr>
          <a:xfrm>
            <a:off x="855453" y="2662387"/>
            <a:ext cx="10515600" cy="4351338"/>
          </a:xfrm>
        </p:spPr>
        <p:txBody>
          <a:bodyPr>
            <a:normAutofit fontScale="92500" lnSpcReduction="10000"/>
          </a:bodyPr>
          <a:lstStyle/>
          <a:p>
            <a:pPr marL="0" indent="0">
              <a:buNone/>
            </a:pPr>
            <a:r>
              <a:rPr lang="hu-HU" i="1" dirty="0" smtClean="0"/>
              <a:t>„[…] </a:t>
            </a:r>
            <a:r>
              <a:rPr lang="hu-HU" i="1" dirty="0" smtClean="0"/>
              <a:t>die </a:t>
            </a:r>
            <a:r>
              <a:rPr lang="hu-HU" i="1" dirty="0" err="1"/>
              <a:t>Grunderkenntnis</a:t>
            </a:r>
            <a:r>
              <a:rPr lang="hu-HU" i="1" dirty="0"/>
              <a:t> von der </a:t>
            </a:r>
            <a:r>
              <a:rPr lang="hu-HU" i="1" dirty="0" err="1"/>
              <a:t>Einheit</a:t>
            </a:r>
            <a:r>
              <a:rPr lang="hu-HU" i="1" dirty="0"/>
              <a:t> </a:t>
            </a:r>
            <a:r>
              <a:rPr lang="hu-HU" i="1" dirty="0" err="1"/>
              <a:t>alles</a:t>
            </a:r>
            <a:r>
              <a:rPr lang="hu-HU" i="1" dirty="0"/>
              <a:t> </a:t>
            </a:r>
            <a:r>
              <a:rPr lang="hu-HU" i="1" dirty="0" err="1"/>
              <a:t>Vorhandenen</a:t>
            </a:r>
            <a:r>
              <a:rPr lang="hu-HU" i="1" dirty="0"/>
              <a:t>, die </a:t>
            </a:r>
            <a:r>
              <a:rPr lang="hu-HU" i="1" dirty="0" err="1"/>
              <a:t>Betrachtung</a:t>
            </a:r>
            <a:r>
              <a:rPr lang="hu-HU" i="1" dirty="0"/>
              <a:t> der </a:t>
            </a:r>
            <a:r>
              <a:rPr lang="hu-HU" i="1" dirty="0" err="1"/>
              <a:t>Individuation</a:t>
            </a:r>
            <a:r>
              <a:rPr lang="hu-HU" i="1" dirty="0"/>
              <a:t> </a:t>
            </a:r>
            <a:r>
              <a:rPr lang="hu-HU" i="1" dirty="0" err="1"/>
              <a:t>als</a:t>
            </a:r>
            <a:r>
              <a:rPr lang="hu-HU" i="1" dirty="0"/>
              <a:t> des </a:t>
            </a:r>
            <a:r>
              <a:rPr lang="hu-HU" i="1" dirty="0" err="1"/>
              <a:t>Urgrundes</a:t>
            </a:r>
            <a:r>
              <a:rPr lang="hu-HU" i="1" dirty="0"/>
              <a:t> des </a:t>
            </a:r>
            <a:r>
              <a:rPr lang="hu-HU" i="1" dirty="0" err="1"/>
              <a:t>Übels</a:t>
            </a:r>
            <a:r>
              <a:rPr lang="hu-HU" i="1" dirty="0"/>
              <a:t>, die </a:t>
            </a:r>
            <a:r>
              <a:rPr lang="hu-HU" i="1" dirty="0" err="1"/>
              <a:t>Kunst</a:t>
            </a:r>
            <a:r>
              <a:rPr lang="hu-HU" i="1" dirty="0"/>
              <a:t> </a:t>
            </a:r>
            <a:r>
              <a:rPr lang="hu-HU" i="1" dirty="0" err="1"/>
              <a:t>als</a:t>
            </a:r>
            <a:r>
              <a:rPr lang="hu-HU" i="1" dirty="0"/>
              <a:t> </a:t>
            </a:r>
            <a:r>
              <a:rPr lang="hu-HU" i="1" dirty="0" err="1"/>
              <a:t>die</a:t>
            </a:r>
            <a:r>
              <a:rPr lang="hu-HU" i="1" dirty="0"/>
              <a:t> </a:t>
            </a:r>
            <a:r>
              <a:rPr lang="hu-HU" i="1" dirty="0" err="1"/>
              <a:t>freudige</a:t>
            </a:r>
            <a:r>
              <a:rPr lang="hu-HU" i="1" dirty="0"/>
              <a:t> </a:t>
            </a:r>
            <a:r>
              <a:rPr lang="hu-HU" i="1" dirty="0" err="1"/>
              <a:t>Hoffnung</a:t>
            </a:r>
            <a:r>
              <a:rPr lang="hu-HU" i="1" dirty="0"/>
              <a:t>, </a:t>
            </a:r>
            <a:r>
              <a:rPr lang="hu-HU" i="1" dirty="0" err="1"/>
              <a:t>daß</a:t>
            </a:r>
            <a:r>
              <a:rPr lang="hu-HU" i="1" dirty="0"/>
              <a:t> der </a:t>
            </a:r>
            <a:r>
              <a:rPr lang="hu-HU" i="1" dirty="0" err="1"/>
              <a:t>Bann</a:t>
            </a:r>
            <a:r>
              <a:rPr lang="hu-HU" i="1" dirty="0"/>
              <a:t> der </a:t>
            </a:r>
            <a:r>
              <a:rPr lang="hu-HU" i="1" dirty="0" err="1"/>
              <a:t>Individuation</a:t>
            </a:r>
            <a:r>
              <a:rPr lang="hu-HU" i="1" dirty="0"/>
              <a:t> </a:t>
            </a:r>
            <a:r>
              <a:rPr lang="hu-HU" i="1" dirty="0" err="1"/>
              <a:t>zu</a:t>
            </a:r>
            <a:r>
              <a:rPr lang="hu-HU" i="1" dirty="0"/>
              <a:t> </a:t>
            </a:r>
            <a:r>
              <a:rPr lang="hu-HU" i="1" dirty="0" err="1"/>
              <a:t>zerbrechen</a:t>
            </a:r>
            <a:r>
              <a:rPr lang="hu-HU" i="1" dirty="0"/>
              <a:t> </a:t>
            </a:r>
            <a:r>
              <a:rPr lang="hu-HU" i="1" dirty="0" err="1"/>
              <a:t>sei</a:t>
            </a:r>
            <a:r>
              <a:rPr lang="hu-HU" i="1" dirty="0"/>
              <a:t>, </a:t>
            </a:r>
            <a:r>
              <a:rPr lang="hu-HU" i="1" dirty="0" err="1"/>
              <a:t>als</a:t>
            </a:r>
            <a:r>
              <a:rPr lang="hu-HU" i="1" dirty="0"/>
              <a:t> die </a:t>
            </a:r>
            <a:r>
              <a:rPr lang="hu-HU" i="1" dirty="0" err="1"/>
              <a:t>Ahnung</a:t>
            </a:r>
            <a:r>
              <a:rPr lang="hu-HU" i="1" dirty="0"/>
              <a:t> </a:t>
            </a:r>
            <a:r>
              <a:rPr lang="hu-HU" i="1" dirty="0" err="1"/>
              <a:t>einer</a:t>
            </a:r>
            <a:r>
              <a:rPr lang="hu-HU" i="1" dirty="0"/>
              <a:t> </a:t>
            </a:r>
            <a:r>
              <a:rPr lang="hu-HU" i="1" dirty="0" err="1"/>
              <a:t>wiederhergestellten</a:t>
            </a:r>
            <a:r>
              <a:rPr lang="hu-HU" i="1" dirty="0"/>
              <a:t> </a:t>
            </a:r>
            <a:r>
              <a:rPr lang="hu-HU" i="1" dirty="0" err="1"/>
              <a:t>Einheit</a:t>
            </a:r>
            <a:r>
              <a:rPr lang="hu-HU" i="1" dirty="0" smtClean="0"/>
              <a:t>.”</a:t>
            </a:r>
          </a:p>
          <a:p>
            <a:pPr marL="0" indent="0">
              <a:buNone/>
            </a:pPr>
            <a:endParaRPr lang="hu-HU" i="1" dirty="0" smtClean="0"/>
          </a:p>
          <a:p>
            <a:pPr marL="0" indent="0" algn="ctr">
              <a:buNone/>
            </a:pPr>
            <a:r>
              <a:rPr lang="hu-HU" b="1" dirty="0" err="1" smtClean="0"/>
              <a:t>Untergang</a:t>
            </a:r>
            <a:r>
              <a:rPr lang="hu-HU" b="1" dirty="0" smtClean="0"/>
              <a:t> </a:t>
            </a:r>
            <a:r>
              <a:rPr lang="hu-HU" b="1" dirty="0"/>
              <a:t>des </a:t>
            </a:r>
            <a:r>
              <a:rPr lang="hu-HU" b="1" dirty="0" err="1"/>
              <a:t>Mythus</a:t>
            </a:r>
            <a:r>
              <a:rPr lang="hu-HU" b="1" dirty="0"/>
              <a:t> = </a:t>
            </a:r>
            <a:r>
              <a:rPr lang="hu-HU" b="1" dirty="0" err="1"/>
              <a:t>Untergang</a:t>
            </a:r>
            <a:r>
              <a:rPr lang="hu-HU" b="1" dirty="0"/>
              <a:t> der </a:t>
            </a:r>
            <a:r>
              <a:rPr lang="hu-HU" b="1" dirty="0" err="1"/>
              <a:t>Tragödie</a:t>
            </a:r>
            <a:endParaRPr lang="hu-HU" dirty="0"/>
          </a:p>
          <a:p>
            <a:pPr marL="0" lvl="0" indent="0">
              <a:buNone/>
            </a:pPr>
            <a:r>
              <a:rPr lang="hu-HU" i="1" dirty="0" smtClean="0">
                <a:solidFill>
                  <a:srgbClr val="C00000"/>
                </a:solidFill>
              </a:rPr>
              <a:t>„[…] </a:t>
            </a:r>
            <a:r>
              <a:rPr lang="hu-HU" i="1" dirty="0" smtClean="0">
                <a:solidFill>
                  <a:srgbClr val="C00000"/>
                </a:solidFill>
              </a:rPr>
              <a:t>man </a:t>
            </a:r>
            <a:r>
              <a:rPr lang="hu-HU" i="1" dirty="0" err="1">
                <a:solidFill>
                  <a:srgbClr val="C00000"/>
                </a:solidFill>
              </a:rPr>
              <a:t>denke</a:t>
            </a:r>
            <a:r>
              <a:rPr lang="hu-HU" i="1" dirty="0">
                <a:solidFill>
                  <a:srgbClr val="C00000"/>
                </a:solidFill>
              </a:rPr>
              <a:t> </a:t>
            </a:r>
            <a:r>
              <a:rPr lang="hu-HU" i="1" dirty="0" err="1">
                <a:solidFill>
                  <a:srgbClr val="C00000"/>
                </a:solidFill>
              </a:rPr>
              <a:t>sich</a:t>
            </a:r>
            <a:r>
              <a:rPr lang="hu-HU" i="1" dirty="0">
                <a:solidFill>
                  <a:srgbClr val="C00000"/>
                </a:solidFill>
              </a:rPr>
              <a:t> </a:t>
            </a:r>
            <a:r>
              <a:rPr lang="hu-HU" i="1" dirty="0" err="1">
                <a:solidFill>
                  <a:srgbClr val="C00000"/>
                </a:solidFill>
              </a:rPr>
              <a:t>eine</a:t>
            </a:r>
            <a:r>
              <a:rPr lang="hu-HU" i="1" dirty="0">
                <a:solidFill>
                  <a:srgbClr val="C00000"/>
                </a:solidFill>
              </a:rPr>
              <a:t> </a:t>
            </a:r>
            <a:r>
              <a:rPr lang="hu-HU" i="1" dirty="0" err="1">
                <a:solidFill>
                  <a:srgbClr val="C00000"/>
                </a:solidFill>
              </a:rPr>
              <a:t>Kultur</a:t>
            </a:r>
            <a:r>
              <a:rPr lang="hu-HU" i="1" dirty="0">
                <a:solidFill>
                  <a:srgbClr val="C00000"/>
                </a:solidFill>
              </a:rPr>
              <a:t> die </a:t>
            </a:r>
            <a:r>
              <a:rPr lang="hu-HU" i="1" dirty="0" err="1">
                <a:solidFill>
                  <a:srgbClr val="C00000"/>
                </a:solidFill>
              </a:rPr>
              <a:t>keinen</a:t>
            </a:r>
            <a:r>
              <a:rPr lang="hu-HU" i="1" dirty="0">
                <a:solidFill>
                  <a:srgbClr val="C00000"/>
                </a:solidFill>
              </a:rPr>
              <a:t> </a:t>
            </a:r>
            <a:r>
              <a:rPr lang="hu-HU" i="1" dirty="0" err="1">
                <a:solidFill>
                  <a:srgbClr val="C00000"/>
                </a:solidFill>
              </a:rPr>
              <a:t>festen</a:t>
            </a:r>
            <a:r>
              <a:rPr lang="hu-HU" i="1" dirty="0">
                <a:solidFill>
                  <a:srgbClr val="C00000"/>
                </a:solidFill>
              </a:rPr>
              <a:t> und </a:t>
            </a:r>
            <a:r>
              <a:rPr lang="hu-HU" i="1" dirty="0" err="1">
                <a:solidFill>
                  <a:srgbClr val="C00000"/>
                </a:solidFill>
              </a:rPr>
              <a:t>heiligen</a:t>
            </a:r>
            <a:r>
              <a:rPr lang="hu-HU" i="1" dirty="0">
                <a:solidFill>
                  <a:srgbClr val="C00000"/>
                </a:solidFill>
              </a:rPr>
              <a:t> </a:t>
            </a:r>
            <a:r>
              <a:rPr lang="hu-HU" i="1" dirty="0" err="1">
                <a:solidFill>
                  <a:srgbClr val="C00000"/>
                </a:solidFill>
              </a:rPr>
              <a:t>Ursitz</a:t>
            </a:r>
            <a:r>
              <a:rPr lang="hu-HU" i="1" dirty="0">
                <a:solidFill>
                  <a:srgbClr val="C00000"/>
                </a:solidFill>
              </a:rPr>
              <a:t> hat, </a:t>
            </a:r>
            <a:r>
              <a:rPr lang="hu-HU" i="1" dirty="0" err="1">
                <a:solidFill>
                  <a:srgbClr val="C00000"/>
                </a:solidFill>
              </a:rPr>
              <a:t>sondern</a:t>
            </a:r>
            <a:r>
              <a:rPr lang="hu-HU" i="1" dirty="0">
                <a:solidFill>
                  <a:srgbClr val="C00000"/>
                </a:solidFill>
              </a:rPr>
              <a:t> </a:t>
            </a:r>
            <a:r>
              <a:rPr lang="hu-HU" i="1" dirty="0" err="1">
                <a:solidFill>
                  <a:srgbClr val="C00000"/>
                </a:solidFill>
              </a:rPr>
              <a:t>alle</a:t>
            </a:r>
            <a:r>
              <a:rPr lang="hu-HU" i="1" dirty="0">
                <a:solidFill>
                  <a:srgbClr val="C00000"/>
                </a:solidFill>
              </a:rPr>
              <a:t> </a:t>
            </a:r>
            <a:r>
              <a:rPr lang="hu-HU" i="1" dirty="0" err="1">
                <a:solidFill>
                  <a:srgbClr val="C00000"/>
                </a:solidFill>
              </a:rPr>
              <a:t>Möglichkeiten</a:t>
            </a:r>
            <a:r>
              <a:rPr lang="hu-HU" i="1" dirty="0">
                <a:solidFill>
                  <a:srgbClr val="C00000"/>
                </a:solidFill>
              </a:rPr>
              <a:t> </a:t>
            </a:r>
            <a:r>
              <a:rPr lang="hu-HU" i="1" dirty="0" err="1">
                <a:solidFill>
                  <a:srgbClr val="C00000"/>
                </a:solidFill>
              </a:rPr>
              <a:t>zu</a:t>
            </a:r>
            <a:r>
              <a:rPr lang="hu-HU" i="1" dirty="0">
                <a:solidFill>
                  <a:srgbClr val="C00000"/>
                </a:solidFill>
              </a:rPr>
              <a:t> </a:t>
            </a:r>
            <a:r>
              <a:rPr lang="hu-HU" i="1" dirty="0" err="1">
                <a:solidFill>
                  <a:srgbClr val="C00000"/>
                </a:solidFill>
              </a:rPr>
              <a:t>erschöpfen</a:t>
            </a:r>
            <a:r>
              <a:rPr lang="hu-HU" i="1" dirty="0">
                <a:solidFill>
                  <a:srgbClr val="C00000"/>
                </a:solidFill>
              </a:rPr>
              <a:t> und von </a:t>
            </a:r>
            <a:r>
              <a:rPr lang="hu-HU" i="1" dirty="0" err="1">
                <a:solidFill>
                  <a:srgbClr val="C00000"/>
                </a:solidFill>
              </a:rPr>
              <a:t>allen</a:t>
            </a:r>
            <a:r>
              <a:rPr lang="hu-HU" i="1" dirty="0">
                <a:solidFill>
                  <a:srgbClr val="C00000"/>
                </a:solidFill>
              </a:rPr>
              <a:t> </a:t>
            </a:r>
            <a:r>
              <a:rPr lang="hu-HU" i="1" dirty="0" err="1">
                <a:solidFill>
                  <a:srgbClr val="C00000"/>
                </a:solidFill>
              </a:rPr>
              <a:t>Kulturen</a:t>
            </a:r>
            <a:r>
              <a:rPr lang="hu-HU" i="1" dirty="0">
                <a:solidFill>
                  <a:srgbClr val="C00000"/>
                </a:solidFill>
              </a:rPr>
              <a:t> </a:t>
            </a:r>
            <a:r>
              <a:rPr lang="hu-HU" i="1" dirty="0" err="1">
                <a:solidFill>
                  <a:srgbClr val="C00000"/>
                </a:solidFill>
              </a:rPr>
              <a:t>sich</a:t>
            </a:r>
            <a:r>
              <a:rPr lang="hu-HU" i="1" dirty="0">
                <a:solidFill>
                  <a:srgbClr val="C00000"/>
                </a:solidFill>
              </a:rPr>
              <a:t> </a:t>
            </a:r>
            <a:r>
              <a:rPr lang="hu-HU" i="1" dirty="0" err="1">
                <a:solidFill>
                  <a:srgbClr val="C00000"/>
                </a:solidFill>
              </a:rPr>
              <a:t>kümmerlich</a:t>
            </a:r>
            <a:r>
              <a:rPr lang="hu-HU" i="1" dirty="0">
                <a:solidFill>
                  <a:srgbClr val="C00000"/>
                </a:solidFill>
              </a:rPr>
              <a:t> </a:t>
            </a:r>
            <a:r>
              <a:rPr lang="hu-HU" i="1" dirty="0" err="1">
                <a:solidFill>
                  <a:srgbClr val="C00000"/>
                </a:solidFill>
              </a:rPr>
              <a:t>zu</a:t>
            </a:r>
            <a:r>
              <a:rPr lang="hu-HU" i="1" dirty="0">
                <a:solidFill>
                  <a:srgbClr val="C00000"/>
                </a:solidFill>
              </a:rPr>
              <a:t> </a:t>
            </a:r>
            <a:r>
              <a:rPr lang="hu-HU" i="1" dirty="0" err="1">
                <a:solidFill>
                  <a:srgbClr val="C00000"/>
                </a:solidFill>
              </a:rPr>
              <a:t>nähren</a:t>
            </a:r>
            <a:r>
              <a:rPr lang="hu-HU" i="1" dirty="0">
                <a:solidFill>
                  <a:srgbClr val="C00000"/>
                </a:solidFill>
              </a:rPr>
              <a:t> </a:t>
            </a:r>
            <a:r>
              <a:rPr lang="hu-HU" i="1" dirty="0" err="1">
                <a:solidFill>
                  <a:srgbClr val="C00000"/>
                </a:solidFill>
              </a:rPr>
              <a:t>zu</a:t>
            </a:r>
            <a:r>
              <a:rPr lang="hu-HU" i="1" dirty="0">
                <a:solidFill>
                  <a:srgbClr val="C00000"/>
                </a:solidFill>
              </a:rPr>
              <a:t> </a:t>
            </a:r>
            <a:r>
              <a:rPr lang="hu-HU" i="1" dirty="0" err="1">
                <a:solidFill>
                  <a:srgbClr val="C00000"/>
                </a:solidFill>
              </a:rPr>
              <a:t>verurteilt</a:t>
            </a:r>
            <a:r>
              <a:rPr lang="hu-HU" i="1" dirty="0">
                <a:solidFill>
                  <a:srgbClr val="C00000"/>
                </a:solidFill>
              </a:rPr>
              <a:t> </a:t>
            </a:r>
            <a:r>
              <a:rPr lang="hu-HU" i="1" dirty="0" err="1">
                <a:solidFill>
                  <a:srgbClr val="C00000"/>
                </a:solidFill>
              </a:rPr>
              <a:t>ist</a:t>
            </a:r>
            <a:r>
              <a:rPr lang="hu-HU" i="1" dirty="0">
                <a:solidFill>
                  <a:srgbClr val="C00000"/>
                </a:solidFill>
              </a:rPr>
              <a:t> – das </a:t>
            </a:r>
            <a:r>
              <a:rPr lang="hu-HU" i="1" dirty="0" err="1">
                <a:solidFill>
                  <a:srgbClr val="C00000"/>
                </a:solidFill>
              </a:rPr>
              <a:t>ist</a:t>
            </a:r>
            <a:r>
              <a:rPr lang="hu-HU" i="1" dirty="0">
                <a:solidFill>
                  <a:srgbClr val="C00000"/>
                </a:solidFill>
              </a:rPr>
              <a:t> die </a:t>
            </a:r>
            <a:r>
              <a:rPr lang="hu-HU" i="1" dirty="0" err="1">
                <a:solidFill>
                  <a:srgbClr val="C00000"/>
                </a:solidFill>
              </a:rPr>
              <a:t>Gegenwart</a:t>
            </a:r>
            <a:r>
              <a:rPr lang="hu-HU" i="1" dirty="0">
                <a:solidFill>
                  <a:srgbClr val="C00000"/>
                </a:solidFill>
              </a:rPr>
              <a:t>, </a:t>
            </a:r>
            <a:r>
              <a:rPr lang="hu-HU" i="1" dirty="0" err="1">
                <a:solidFill>
                  <a:srgbClr val="C00000"/>
                </a:solidFill>
              </a:rPr>
              <a:t>als</a:t>
            </a:r>
            <a:r>
              <a:rPr lang="hu-HU" i="1" dirty="0">
                <a:solidFill>
                  <a:srgbClr val="C00000"/>
                </a:solidFill>
              </a:rPr>
              <a:t> das </a:t>
            </a:r>
            <a:r>
              <a:rPr lang="hu-HU" i="1" dirty="0" err="1">
                <a:solidFill>
                  <a:srgbClr val="C00000"/>
                </a:solidFill>
              </a:rPr>
              <a:t>Resultat</a:t>
            </a:r>
            <a:r>
              <a:rPr lang="hu-HU" i="1" dirty="0">
                <a:solidFill>
                  <a:srgbClr val="C00000"/>
                </a:solidFill>
              </a:rPr>
              <a:t> jenes </a:t>
            </a:r>
            <a:r>
              <a:rPr lang="hu-HU" i="1" dirty="0" err="1">
                <a:solidFill>
                  <a:srgbClr val="C00000"/>
                </a:solidFill>
              </a:rPr>
              <a:t>auf</a:t>
            </a:r>
            <a:r>
              <a:rPr lang="hu-HU" i="1" dirty="0">
                <a:solidFill>
                  <a:srgbClr val="C00000"/>
                </a:solidFill>
              </a:rPr>
              <a:t> </a:t>
            </a:r>
            <a:r>
              <a:rPr lang="hu-HU" i="1" dirty="0" err="1">
                <a:solidFill>
                  <a:srgbClr val="C00000"/>
                </a:solidFill>
              </a:rPr>
              <a:t>Vernichtung</a:t>
            </a:r>
            <a:r>
              <a:rPr lang="hu-HU" i="1" dirty="0">
                <a:solidFill>
                  <a:srgbClr val="C00000"/>
                </a:solidFill>
              </a:rPr>
              <a:t> des </a:t>
            </a:r>
            <a:r>
              <a:rPr lang="hu-HU" i="1" dirty="0" err="1">
                <a:solidFill>
                  <a:srgbClr val="C00000"/>
                </a:solidFill>
              </a:rPr>
              <a:t>Mythus</a:t>
            </a:r>
            <a:r>
              <a:rPr lang="hu-HU" i="1" dirty="0">
                <a:solidFill>
                  <a:srgbClr val="C00000"/>
                </a:solidFill>
              </a:rPr>
              <a:t> </a:t>
            </a:r>
            <a:r>
              <a:rPr lang="hu-HU" i="1" dirty="0" err="1">
                <a:solidFill>
                  <a:srgbClr val="C00000"/>
                </a:solidFill>
              </a:rPr>
              <a:t>gerichteten</a:t>
            </a:r>
            <a:r>
              <a:rPr lang="hu-HU" i="1" dirty="0">
                <a:solidFill>
                  <a:srgbClr val="C00000"/>
                </a:solidFill>
              </a:rPr>
              <a:t> </a:t>
            </a:r>
            <a:r>
              <a:rPr lang="hu-HU" b="1" i="1" dirty="0" err="1">
                <a:solidFill>
                  <a:srgbClr val="C00000"/>
                </a:solidFill>
              </a:rPr>
              <a:t>Sokratismus</a:t>
            </a:r>
            <a:r>
              <a:rPr lang="hu-HU" i="1" dirty="0" smtClean="0">
                <a:solidFill>
                  <a:srgbClr val="C00000"/>
                </a:solidFill>
              </a:rPr>
              <a:t>.”</a:t>
            </a:r>
            <a:endParaRPr lang="hu-HU" i="1" dirty="0">
              <a:solidFill>
                <a:srgbClr val="C00000"/>
              </a:solidFill>
            </a:endParaRPr>
          </a:p>
          <a:p>
            <a:pPr marL="0" indent="0">
              <a:buNone/>
            </a:pPr>
            <a:r>
              <a:rPr lang="hu-HU" i="1" dirty="0" smtClean="0"/>
              <a:t> </a:t>
            </a:r>
            <a:endParaRPr lang="hu-HU" i="1"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1879676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843880"/>
            <a:ext cx="10515600" cy="1325563"/>
          </a:xfrm>
        </p:spPr>
        <p:txBody>
          <a:bodyPr/>
          <a:lstStyle/>
          <a:p>
            <a:pPr algn="ctr"/>
            <a:r>
              <a:rPr lang="hu-HU" b="1" dirty="0" smtClean="0"/>
              <a:t>Thomas Mann: </a:t>
            </a:r>
            <a:r>
              <a:rPr lang="hu-HU" b="1" i="1" dirty="0" smtClean="0"/>
              <a:t>Der </a:t>
            </a:r>
            <a:r>
              <a:rPr lang="hu-HU" b="1" i="1" dirty="0" err="1" smtClean="0"/>
              <a:t>Tod</a:t>
            </a:r>
            <a:r>
              <a:rPr lang="hu-HU" b="1" i="1" dirty="0" smtClean="0"/>
              <a:t> in </a:t>
            </a:r>
            <a:r>
              <a:rPr lang="hu-HU" b="1" i="1" dirty="0" err="1" smtClean="0"/>
              <a:t>Venedig</a:t>
            </a:r>
            <a:r>
              <a:rPr lang="hu-HU" b="1" i="1" dirty="0" smtClean="0"/>
              <a:t/>
            </a:r>
            <a:br>
              <a:rPr lang="hu-HU" b="1" i="1" dirty="0" smtClean="0"/>
            </a:br>
            <a:r>
              <a:rPr lang="hu-HU" sz="3600" b="1" i="1" dirty="0" smtClean="0"/>
              <a:t>1911/1912</a:t>
            </a:r>
            <a:endParaRPr lang="hu-HU" sz="3600" b="1" i="1" dirty="0"/>
          </a:p>
        </p:txBody>
      </p:sp>
      <p:sp>
        <p:nvSpPr>
          <p:cNvPr id="3" name="Tartalom helye 2"/>
          <p:cNvSpPr>
            <a:spLocks noGrp="1"/>
          </p:cNvSpPr>
          <p:nvPr>
            <p:ph idx="1"/>
          </p:nvPr>
        </p:nvSpPr>
        <p:spPr>
          <a:xfrm>
            <a:off x="838200" y="2506662"/>
            <a:ext cx="10515600" cy="4351338"/>
          </a:xfrm>
        </p:spPr>
        <p:txBody>
          <a:bodyPr/>
          <a:lstStyle/>
          <a:p>
            <a:pPr marL="0" indent="0" algn="ctr">
              <a:buNone/>
            </a:pPr>
            <a:endParaRPr lang="hu-HU" dirty="0" smtClean="0"/>
          </a:p>
          <a:p>
            <a:pPr marL="0" indent="0" algn="ctr">
              <a:buNone/>
            </a:pPr>
            <a:endParaRPr lang="hu-HU" dirty="0"/>
          </a:p>
          <a:p>
            <a:pPr marL="0" indent="0" algn="ctr">
              <a:buNone/>
            </a:pPr>
            <a:r>
              <a:rPr lang="hu-HU" dirty="0" err="1" smtClean="0"/>
              <a:t>Siehe</a:t>
            </a:r>
            <a:r>
              <a:rPr lang="hu-HU" dirty="0" smtClean="0"/>
              <a:t> den PPT-</a:t>
            </a:r>
            <a:r>
              <a:rPr lang="hu-HU" dirty="0" err="1" smtClean="0"/>
              <a:t>Vortrag</a:t>
            </a:r>
            <a:r>
              <a:rPr lang="hu-HU" dirty="0" smtClean="0"/>
              <a:t>: </a:t>
            </a:r>
            <a:r>
              <a:rPr lang="hu-HU" b="1" i="1" dirty="0" smtClean="0"/>
              <a:t>Der </a:t>
            </a:r>
            <a:r>
              <a:rPr lang="hu-HU" b="1" i="1" dirty="0" err="1" smtClean="0"/>
              <a:t>Tod</a:t>
            </a:r>
            <a:r>
              <a:rPr lang="hu-HU" b="1" i="1" dirty="0" smtClean="0"/>
              <a:t> In </a:t>
            </a:r>
            <a:r>
              <a:rPr lang="hu-HU" b="1" i="1" dirty="0" err="1"/>
              <a:t>V</a:t>
            </a:r>
            <a:r>
              <a:rPr lang="hu-HU" b="1" i="1" dirty="0" err="1" smtClean="0"/>
              <a:t>enedig</a:t>
            </a:r>
            <a:endParaRPr lang="hu-HU" b="1" i="1"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3541552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29573" y="2694257"/>
            <a:ext cx="10515600" cy="1325563"/>
          </a:xfrm>
        </p:spPr>
        <p:txBody>
          <a:bodyPr>
            <a:normAutofit fontScale="90000"/>
          </a:bodyPr>
          <a:lstStyle/>
          <a:p>
            <a:pPr algn="ctr"/>
            <a:r>
              <a:rPr lang="hu-HU" sz="4900" b="1" dirty="0" smtClean="0"/>
              <a:t>Der </a:t>
            </a:r>
            <a:r>
              <a:rPr lang="hu-HU" sz="4900" b="1" dirty="0" err="1" smtClean="0"/>
              <a:t>junge</a:t>
            </a:r>
            <a:r>
              <a:rPr lang="hu-HU" sz="4900" b="1" dirty="0" smtClean="0"/>
              <a:t> Hermann Hesse (1877-1962)</a:t>
            </a:r>
            <a:br>
              <a:rPr lang="hu-HU" sz="4900" b="1" dirty="0" smtClean="0"/>
            </a:br>
            <a:r>
              <a:rPr lang="hu-HU" sz="3100" dirty="0" err="1" smtClean="0"/>
              <a:t>Neuromantiker</a:t>
            </a:r>
            <a:r>
              <a:rPr lang="hu-HU" sz="3100" dirty="0" smtClean="0"/>
              <a:t>, </a:t>
            </a:r>
            <a:r>
              <a:rPr lang="hu-HU" sz="3100" dirty="0" err="1" smtClean="0"/>
              <a:t>Impressionist</a:t>
            </a:r>
            <a:r>
              <a:rPr lang="hu-HU" sz="3100" dirty="0" smtClean="0"/>
              <a:t>, </a:t>
            </a:r>
            <a:r>
              <a:rPr lang="hu-HU" sz="3100" dirty="0" err="1" smtClean="0"/>
              <a:t>Symbolist</a:t>
            </a:r>
            <a:r>
              <a:rPr lang="hu-HU" sz="3100" dirty="0" smtClean="0"/>
              <a:t>, </a:t>
            </a:r>
            <a:r>
              <a:rPr lang="hu-HU" sz="3100" dirty="0" err="1" smtClean="0"/>
              <a:t>Expressionist</a:t>
            </a:r>
            <a:r>
              <a:rPr lang="hu-HU" sz="3100" dirty="0" smtClean="0"/>
              <a:t/>
            </a:r>
            <a:br>
              <a:rPr lang="hu-HU" sz="3100" dirty="0" smtClean="0"/>
            </a:br>
            <a:r>
              <a:rPr lang="hu-HU" sz="3100" dirty="0" err="1" smtClean="0"/>
              <a:t>Dichter</a:t>
            </a:r>
            <a:r>
              <a:rPr lang="hu-HU" sz="3100" dirty="0" smtClean="0"/>
              <a:t>, </a:t>
            </a:r>
            <a:r>
              <a:rPr lang="hu-HU" sz="3100" dirty="0" err="1" smtClean="0"/>
              <a:t>Schriftsteller</a:t>
            </a:r>
            <a:r>
              <a:rPr lang="hu-HU" sz="3100" dirty="0" smtClean="0"/>
              <a:t>, </a:t>
            </a:r>
            <a:r>
              <a:rPr lang="hu-HU" sz="3100" dirty="0" err="1" smtClean="0"/>
              <a:t>Essayist</a:t>
            </a:r>
            <a:r>
              <a:rPr lang="hu-HU" sz="3100" dirty="0" smtClean="0"/>
              <a:t>, </a:t>
            </a:r>
            <a:r>
              <a:rPr lang="hu-HU" sz="3100" dirty="0" err="1" smtClean="0"/>
              <a:t>Maler</a:t>
            </a:r>
            <a:r>
              <a:rPr lang="hu-HU" sz="3100" dirty="0" smtClean="0"/>
              <a:t> – </a:t>
            </a:r>
            <a:r>
              <a:rPr lang="hu-HU" sz="3100" dirty="0" err="1" smtClean="0"/>
              <a:t>Nobelpreis</a:t>
            </a:r>
            <a:r>
              <a:rPr lang="hu-HU" sz="3100" dirty="0" smtClean="0"/>
              <a:t> </a:t>
            </a:r>
            <a:r>
              <a:rPr lang="hu-HU" sz="3100" dirty="0" err="1" smtClean="0"/>
              <a:t>für</a:t>
            </a:r>
            <a:r>
              <a:rPr lang="hu-HU" sz="3100" dirty="0" smtClean="0"/>
              <a:t> </a:t>
            </a:r>
            <a:r>
              <a:rPr lang="hu-HU" sz="3100" dirty="0" err="1" smtClean="0"/>
              <a:t>Literatur</a:t>
            </a:r>
            <a:r>
              <a:rPr lang="hu-HU" sz="3100" dirty="0" smtClean="0"/>
              <a:t> 1946</a:t>
            </a:r>
            <a:endParaRPr lang="hu-HU" sz="3100" b="1"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1182527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95068" y="1391668"/>
            <a:ext cx="10515600" cy="1325563"/>
          </a:xfrm>
        </p:spPr>
        <p:txBody>
          <a:bodyPr>
            <a:normAutofit fontScale="90000"/>
          </a:bodyPr>
          <a:lstStyle/>
          <a:p>
            <a:pPr algn="ctr"/>
            <a:r>
              <a:rPr lang="hu-HU" b="1" dirty="0" smtClean="0"/>
              <a:t>Hugo von Hofmannsthal </a:t>
            </a:r>
            <a:r>
              <a:rPr lang="hu-HU" dirty="0" smtClean="0"/>
              <a:t>(1874–1929)</a:t>
            </a:r>
            <a:br>
              <a:rPr lang="hu-HU" dirty="0" smtClean="0"/>
            </a:br>
            <a:r>
              <a:rPr lang="hu-HU" sz="2400" dirty="0" err="1" smtClean="0"/>
              <a:t>Einer</a:t>
            </a:r>
            <a:r>
              <a:rPr lang="hu-HU" sz="2400" dirty="0" smtClean="0"/>
              <a:t> der </a:t>
            </a:r>
            <a:r>
              <a:rPr lang="hu-HU" sz="2400" dirty="0" err="1" smtClean="0"/>
              <a:t>wichtigsten</a:t>
            </a:r>
            <a:r>
              <a:rPr lang="hu-HU" sz="2400" dirty="0" smtClean="0"/>
              <a:t> </a:t>
            </a:r>
            <a:r>
              <a:rPr lang="hu-HU" sz="2400" dirty="0" err="1" smtClean="0"/>
              <a:t>Vertreter</a:t>
            </a:r>
            <a:r>
              <a:rPr lang="hu-HU" sz="2400" dirty="0" smtClean="0"/>
              <a:t> des Fin de </a:t>
            </a:r>
            <a:r>
              <a:rPr lang="hu-HU" sz="2400" dirty="0" err="1" smtClean="0"/>
              <a:t>Siècle</a:t>
            </a:r>
            <a:r>
              <a:rPr lang="hu-HU" sz="2400" dirty="0" smtClean="0"/>
              <a:t> und der Wiener </a:t>
            </a:r>
            <a:r>
              <a:rPr lang="hu-HU" sz="2400" dirty="0" err="1" smtClean="0"/>
              <a:t>Moderne</a:t>
            </a:r>
            <a:r>
              <a:rPr lang="hu-HU" sz="2400" dirty="0" smtClean="0"/>
              <a:t>: </a:t>
            </a:r>
            <a:r>
              <a:rPr lang="hu-HU" sz="2400" dirty="0" err="1" smtClean="0"/>
              <a:t>Lyriker</a:t>
            </a:r>
            <a:r>
              <a:rPr lang="hu-HU" sz="2400" dirty="0" smtClean="0"/>
              <a:t>, </a:t>
            </a:r>
            <a:r>
              <a:rPr lang="hu-HU" sz="2400" dirty="0" err="1" smtClean="0"/>
              <a:t>Dramatiker</a:t>
            </a:r>
            <a:r>
              <a:rPr lang="hu-HU" sz="2400" dirty="0" smtClean="0"/>
              <a:t>, </a:t>
            </a:r>
            <a:r>
              <a:rPr lang="hu-HU" sz="2400" dirty="0" err="1" smtClean="0"/>
              <a:t>Prosaist</a:t>
            </a:r>
            <a:r>
              <a:rPr lang="hu-HU" sz="2400" dirty="0" smtClean="0"/>
              <a:t>, </a:t>
            </a:r>
            <a:r>
              <a:rPr lang="hu-HU" sz="2400" dirty="0" err="1" smtClean="0"/>
              <a:t>Essayist</a:t>
            </a:r>
            <a:r>
              <a:rPr lang="hu-HU" sz="2400" dirty="0" smtClean="0"/>
              <a:t>)</a:t>
            </a:r>
            <a:endParaRPr lang="hu-HU" sz="2400" dirty="0"/>
          </a:p>
        </p:txBody>
      </p:sp>
      <p:sp>
        <p:nvSpPr>
          <p:cNvPr id="4" name="Tartalom helye 3"/>
          <p:cNvSpPr>
            <a:spLocks noGrp="1"/>
          </p:cNvSpPr>
          <p:nvPr>
            <p:ph idx="1"/>
          </p:nvPr>
        </p:nvSpPr>
        <p:spPr>
          <a:xfrm>
            <a:off x="795068" y="2906804"/>
            <a:ext cx="10515600" cy="3796370"/>
          </a:xfrm>
        </p:spPr>
        <p:txBody>
          <a:bodyPr>
            <a:normAutofit lnSpcReduction="10000"/>
          </a:bodyPr>
          <a:lstStyle/>
          <a:p>
            <a:pPr marL="0" indent="0">
              <a:buNone/>
            </a:pPr>
            <a:r>
              <a:rPr lang="de-DE" sz="2400" dirty="0"/>
              <a:t>Das Grundthema des frühen Schaffens von Hofmannsthal ist die Auseinandersetzung mit dem </a:t>
            </a:r>
            <a:r>
              <a:rPr lang="de-DE" sz="2400" dirty="0" err="1" smtClean="0"/>
              <a:t>Ästhetiz</a:t>
            </a:r>
            <a:r>
              <a:rPr lang="hu-HU" sz="2400" dirty="0" smtClean="0"/>
              <a:t>i</a:t>
            </a:r>
            <a:r>
              <a:rPr lang="de-DE" sz="2400" dirty="0" err="1" smtClean="0"/>
              <a:t>smus</a:t>
            </a:r>
            <a:r>
              <a:rPr lang="de-DE" sz="2400" dirty="0" smtClean="0"/>
              <a:t> </a:t>
            </a:r>
            <a:r>
              <a:rPr lang="de-DE" sz="2400" dirty="0"/>
              <a:t>(die Dramen</a:t>
            </a:r>
            <a:r>
              <a:rPr lang="de-DE" sz="2400" i="1" dirty="0"/>
              <a:t>: Der Tod des Tizian</a:t>
            </a:r>
            <a:r>
              <a:rPr lang="de-DE" sz="2400" dirty="0"/>
              <a:t>, 1892, </a:t>
            </a:r>
            <a:r>
              <a:rPr lang="de-DE" sz="2400" i="1" dirty="0"/>
              <a:t>Der Thor und der Tod</a:t>
            </a:r>
            <a:r>
              <a:rPr lang="de-DE" sz="2400" dirty="0"/>
              <a:t>, 1894; Novellen: </a:t>
            </a:r>
            <a:r>
              <a:rPr lang="de-DE" sz="2400" b="1" i="1" dirty="0"/>
              <a:t>Märchen der 672. Nacht</a:t>
            </a:r>
            <a:r>
              <a:rPr lang="de-DE" sz="2400" dirty="0"/>
              <a:t>, 1895 oder die </a:t>
            </a:r>
            <a:r>
              <a:rPr lang="de-DE" sz="2400" b="1" i="1" dirty="0"/>
              <a:t>Reitergeschichte</a:t>
            </a:r>
            <a:r>
              <a:rPr lang="de-DE" sz="2400" dirty="0"/>
              <a:t>, 1899). Das „schöne“, allein der Kunst gewidmete Dasein erscheint als Lebensflucht. So müssen Hofmannsthals Ästheten im Angesicht des Todes erkennen, kein „eigenes“ Leben gelebt zu haben, oder sie verenden prosaisch, in ihrer Welt des erlesenen Genusses eingeholt von dem schmutzigen, triebhaften Leben. Seine Gedichte um das Erlebnis der Fremdheit und Rätselhaftigkeit des Daseins beschwören die Einheit von Ich und Welt in der Sphäre des Traums herauf. In dem fiktiven Brief Lord </a:t>
            </a:r>
            <a:r>
              <a:rPr lang="de-DE" sz="2400" dirty="0" err="1"/>
              <a:t>Chandos</a:t>
            </a:r>
            <a:r>
              <a:rPr lang="de-DE" sz="2400" dirty="0"/>
              <a:t> (</a:t>
            </a:r>
            <a:r>
              <a:rPr lang="de-DE" sz="2400" b="1" i="1" dirty="0">
                <a:solidFill>
                  <a:srgbClr val="C00000"/>
                </a:solidFill>
              </a:rPr>
              <a:t>Ein </a:t>
            </a:r>
            <a:r>
              <a:rPr lang="de-DE" sz="2400" b="1" i="1" dirty="0" smtClean="0">
                <a:solidFill>
                  <a:srgbClr val="C00000"/>
                </a:solidFill>
              </a:rPr>
              <a:t>Brief</a:t>
            </a:r>
            <a:r>
              <a:rPr lang="hu-HU" sz="2400" i="1" dirty="0" smtClean="0">
                <a:solidFill>
                  <a:srgbClr val="C00000"/>
                </a:solidFill>
              </a:rPr>
              <a:t> </a:t>
            </a:r>
            <a:r>
              <a:rPr lang="hu-HU" sz="2400" dirty="0" err="1" smtClean="0"/>
              <a:t>oder</a:t>
            </a:r>
            <a:r>
              <a:rPr lang="hu-HU" sz="2400" dirty="0" smtClean="0"/>
              <a:t> </a:t>
            </a:r>
            <a:r>
              <a:rPr lang="hu-HU" sz="2400" b="1" i="1" dirty="0" err="1" smtClean="0">
                <a:solidFill>
                  <a:srgbClr val="C00000"/>
                </a:solidFill>
              </a:rPr>
              <a:t>Brief</a:t>
            </a:r>
            <a:r>
              <a:rPr lang="de-DE" sz="2400" b="1" i="1" dirty="0" smtClean="0">
                <a:solidFill>
                  <a:srgbClr val="C00000"/>
                </a:solidFill>
              </a:rPr>
              <a:t> </a:t>
            </a:r>
            <a:r>
              <a:rPr lang="de-DE" sz="2400" b="1" i="1" dirty="0">
                <a:solidFill>
                  <a:srgbClr val="C00000"/>
                </a:solidFill>
              </a:rPr>
              <a:t>des Philipp Lord </a:t>
            </a:r>
            <a:r>
              <a:rPr lang="de-DE" sz="2400" b="1" i="1" dirty="0" err="1">
                <a:solidFill>
                  <a:srgbClr val="C00000"/>
                </a:solidFill>
              </a:rPr>
              <a:t>Chandos</a:t>
            </a:r>
            <a:r>
              <a:rPr lang="de-DE" sz="2400" b="1" i="1" dirty="0">
                <a:solidFill>
                  <a:srgbClr val="C00000"/>
                </a:solidFill>
              </a:rPr>
              <a:t> an Francis Bacon</a:t>
            </a:r>
            <a:r>
              <a:rPr lang="de-DE" sz="2400" dirty="0"/>
              <a:t>, 1902) legt Hofmannsthal Rechenschaft über eine Schaffenskrise ab, die sich in einer tiefgreifenden </a:t>
            </a:r>
            <a:r>
              <a:rPr lang="de-DE" sz="2400" b="1" dirty="0"/>
              <a:t>Sprachskepsis</a:t>
            </a:r>
            <a:r>
              <a:rPr lang="de-DE" sz="2400" dirty="0"/>
              <a:t> </a:t>
            </a:r>
            <a:r>
              <a:rPr lang="de-DE" sz="2400" dirty="0" smtClean="0"/>
              <a:t>äußert.</a:t>
            </a:r>
            <a:endParaRPr lang="hu-HU" sz="2400" dirty="0" smtClean="0"/>
          </a:p>
          <a:p>
            <a:endParaRPr lang="hu-HU" dirty="0"/>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1065574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03695" y="1193261"/>
            <a:ext cx="10515600" cy="1325563"/>
          </a:xfrm>
        </p:spPr>
        <p:txBody>
          <a:bodyPr/>
          <a:lstStyle/>
          <a:p>
            <a:pPr algn="ctr"/>
            <a:r>
              <a:rPr lang="hu-HU" b="1" dirty="0" smtClean="0"/>
              <a:t>Hofmannsthal</a:t>
            </a:r>
            <a:endParaRPr lang="hu-HU" b="1" dirty="0"/>
          </a:p>
        </p:txBody>
      </p:sp>
      <p:sp>
        <p:nvSpPr>
          <p:cNvPr id="3" name="Tartalom helye 2"/>
          <p:cNvSpPr>
            <a:spLocks noGrp="1"/>
          </p:cNvSpPr>
          <p:nvPr>
            <p:ph idx="1"/>
          </p:nvPr>
        </p:nvSpPr>
        <p:spPr>
          <a:xfrm>
            <a:off x="803695" y="3287557"/>
            <a:ext cx="10515600" cy="3717542"/>
          </a:xfrm>
        </p:spPr>
        <p:txBody>
          <a:bodyPr>
            <a:normAutofit/>
          </a:bodyPr>
          <a:lstStyle/>
          <a:p>
            <a:pPr marL="0" indent="0">
              <a:buNone/>
            </a:pPr>
            <a:r>
              <a:rPr lang="de-DE" sz="2400" dirty="0" smtClean="0"/>
              <a:t>In Zusammenarbeit mit dem Regisseur </a:t>
            </a:r>
            <a:r>
              <a:rPr lang="de-DE" sz="2400" u="sng" dirty="0" smtClean="0"/>
              <a:t>Max Reinhardt</a:t>
            </a:r>
            <a:r>
              <a:rPr lang="de-DE" sz="2400" dirty="0" smtClean="0"/>
              <a:t> und von 1906 an mit dem Komponisten </a:t>
            </a:r>
            <a:r>
              <a:rPr lang="de-DE" sz="2400" u="sng" dirty="0" smtClean="0"/>
              <a:t>Richard </a:t>
            </a:r>
            <a:r>
              <a:rPr lang="de-DE" sz="2400" u="sng" dirty="0" err="1" smtClean="0"/>
              <a:t>Strauss</a:t>
            </a:r>
            <a:r>
              <a:rPr lang="de-DE" sz="2400" dirty="0" smtClean="0"/>
              <a:t> (</a:t>
            </a:r>
            <a:r>
              <a:rPr lang="de-DE" sz="2400" i="1" dirty="0" smtClean="0"/>
              <a:t>Der Rosenkavalier</a:t>
            </a:r>
            <a:r>
              <a:rPr lang="de-DE" sz="2400" dirty="0" smtClean="0"/>
              <a:t>, 1910) entstanden die Tragödien, Lustspiele, Opernlibretti, mit denen er ein breites Theaterpublikum erreichte. Das dem religiösen Mysterienspiel nachempfundene Stück </a:t>
            </a:r>
            <a:r>
              <a:rPr lang="de-DE" sz="2400" i="1" dirty="0" smtClean="0"/>
              <a:t>Jedermann</a:t>
            </a:r>
            <a:r>
              <a:rPr lang="de-DE" sz="2400" dirty="0" smtClean="0"/>
              <a:t> (1911) und die in Wiederaufnahme barocker Theaterformen entstandenen Stücke, wie z.B. </a:t>
            </a:r>
            <a:r>
              <a:rPr lang="de-DE" sz="2400" i="1" dirty="0" smtClean="0"/>
              <a:t>Das Salzburger große Welttheater</a:t>
            </a:r>
            <a:r>
              <a:rPr lang="de-DE" sz="2400" dirty="0" smtClean="0"/>
              <a:t> (1922) werden bis heute aufgeführt. </a:t>
            </a:r>
            <a:r>
              <a:rPr lang="hu-HU" sz="1800" dirty="0" smtClean="0"/>
              <a:t>(</a:t>
            </a:r>
            <a:r>
              <a:rPr lang="hu-HU" sz="1800" dirty="0" err="1" smtClean="0"/>
              <a:t>vgl</a:t>
            </a:r>
            <a:r>
              <a:rPr lang="hu-HU" sz="1800" dirty="0" smtClean="0"/>
              <a:t>. </a:t>
            </a:r>
            <a:r>
              <a:rPr lang="hu-HU" sz="1800" dirty="0" err="1" smtClean="0"/>
              <a:t>Schlaglichter</a:t>
            </a:r>
            <a:r>
              <a:rPr lang="hu-HU" sz="1800" dirty="0" smtClean="0"/>
              <a:t>)</a:t>
            </a:r>
          </a:p>
          <a:p>
            <a:endParaRPr lang="hu-HU" sz="2400"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565781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03694" y="1287426"/>
            <a:ext cx="10515600" cy="1325563"/>
          </a:xfrm>
        </p:spPr>
        <p:txBody>
          <a:bodyPr>
            <a:normAutofit/>
          </a:bodyPr>
          <a:lstStyle/>
          <a:p>
            <a:pPr algn="ctr"/>
            <a:r>
              <a:rPr lang="hu-HU" b="1" dirty="0" smtClean="0"/>
              <a:t>Hofmannsthal: </a:t>
            </a:r>
            <a:r>
              <a:rPr lang="hu-HU" b="1" i="1" dirty="0" err="1" smtClean="0"/>
              <a:t>Ein</a:t>
            </a:r>
            <a:r>
              <a:rPr lang="hu-HU" b="1" i="1" dirty="0" smtClean="0"/>
              <a:t> </a:t>
            </a:r>
            <a:r>
              <a:rPr lang="hu-HU" b="1" i="1" dirty="0" err="1" smtClean="0"/>
              <a:t>Brief</a:t>
            </a:r>
            <a:r>
              <a:rPr lang="hu-HU" b="1" i="1" dirty="0" smtClean="0"/>
              <a:t> </a:t>
            </a:r>
            <a:r>
              <a:rPr lang="hu-HU" dirty="0"/>
              <a:t/>
            </a:r>
            <a:br>
              <a:rPr lang="hu-HU" dirty="0"/>
            </a:br>
            <a:r>
              <a:rPr lang="hu-HU" sz="3100" dirty="0" err="1" smtClean="0"/>
              <a:t>Zerfall</a:t>
            </a:r>
            <a:r>
              <a:rPr lang="hu-HU" sz="3100" dirty="0" smtClean="0"/>
              <a:t> </a:t>
            </a:r>
            <a:r>
              <a:rPr lang="hu-HU" sz="3100" dirty="0" err="1" smtClean="0"/>
              <a:t>traditioneller</a:t>
            </a:r>
            <a:r>
              <a:rPr lang="hu-HU" sz="3100" dirty="0" smtClean="0"/>
              <a:t> </a:t>
            </a:r>
            <a:r>
              <a:rPr lang="hu-HU" sz="3100" dirty="0" err="1" smtClean="0"/>
              <a:t>Werte</a:t>
            </a:r>
            <a:r>
              <a:rPr lang="hu-HU" sz="3100" dirty="0" smtClean="0"/>
              <a:t> und </a:t>
            </a:r>
            <a:r>
              <a:rPr lang="hu-HU" sz="3100" dirty="0" err="1" smtClean="0"/>
              <a:t>allgemeine</a:t>
            </a:r>
            <a:r>
              <a:rPr lang="hu-HU" sz="3100" dirty="0" smtClean="0"/>
              <a:t> </a:t>
            </a:r>
            <a:r>
              <a:rPr lang="hu-HU" sz="3100" dirty="0" err="1" smtClean="0"/>
              <a:t>Sprachkrise</a:t>
            </a:r>
            <a:endParaRPr lang="hu-HU" sz="3100" dirty="0"/>
          </a:p>
        </p:txBody>
      </p:sp>
      <p:sp>
        <p:nvSpPr>
          <p:cNvPr id="3" name="Tartalom helye 2"/>
          <p:cNvSpPr>
            <a:spLocks noGrp="1"/>
          </p:cNvSpPr>
          <p:nvPr>
            <p:ph idx="1"/>
          </p:nvPr>
        </p:nvSpPr>
        <p:spPr>
          <a:xfrm>
            <a:off x="803694" y="2692717"/>
            <a:ext cx="10515600" cy="4165283"/>
          </a:xfrm>
        </p:spPr>
        <p:txBody>
          <a:bodyPr>
            <a:normAutofit fontScale="92500" lnSpcReduction="10000"/>
          </a:bodyPr>
          <a:lstStyle/>
          <a:p>
            <a:pPr algn="ctr"/>
            <a:r>
              <a:rPr lang="hu-HU" dirty="0" err="1" smtClean="0"/>
              <a:t>Erschienen</a:t>
            </a:r>
            <a:r>
              <a:rPr lang="hu-HU" dirty="0" smtClean="0"/>
              <a:t> 18. und 19. </a:t>
            </a:r>
            <a:r>
              <a:rPr lang="hu-HU" dirty="0" err="1" smtClean="0"/>
              <a:t>Oktober</a:t>
            </a:r>
            <a:r>
              <a:rPr lang="hu-HU" dirty="0" smtClean="0"/>
              <a:t> 1902 </a:t>
            </a:r>
            <a:r>
              <a:rPr lang="hu-HU" dirty="0" err="1" smtClean="0"/>
              <a:t>im</a:t>
            </a:r>
            <a:r>
              <a:rPr lang="hu-HU" dirty="0" smtClean="0"/>
              <a:t> Berliner </a:t>
            </a:r>
            <a:r>
              <a:rPr lang="hu-HU" i="1" dirty="0" smtClean="0"/>
              <a:t>Der Tag</a:t>
            </a:r>
          </a:p>
          <a:p>
            <a:endParaRPr lang="hu-HU" dirty="0" smtClean="0"/>
          </a:p>
          <a:p>
            <a:r>
              <a:rPr lang="hu-HU" dirty="0" smtClean="0"/>
              <a:t>Lord </a:t>
            </a:r>
            <a:r>
              <a:rPr lang="hu-HU" dirty="0" err="1" smtClean="0"/>
              <a:t>Chandos</a:t>
            </a:r>
            <a:r>
              <a:rPr lang="hu-HU" dirty="0" smtClean="0"/>
              <a:t> </a:t>
            </a:r>
            <a:r>
              <a:rPr lang="hu-HU" dirty="0" err="1" smtClean="0"/>
              <a:t>ist</a:t>
            </a:r>
            <a:r>
              <a:rPr lang="hu-HU" dirty="0" smtClean="0"/>
              <a:t> </a:t>
            </a:r>
            <a:r>
              <a:rPr lang="hu-HU" dirty="0" err="1" smtClean="0"/>
              <a:t>zur</a:t>
            </a:r>
            <a:r>
              <a:rPr lang="hu-HU" dirty="0" smtClean="0"/>
              <a:t> Zeit des </a:t>
            </a:r>
            <a:r>
              <a:rPr lang="hu-HU" dirty="0" err="1" smtClean="0"/>
              <a:t>Briefschreibens</a:t>
            </a:r>
            <a:r>
              <a:rPr lang="hu-HU" dirty="0" smtClean="0"/>
              <a:t> 26 </a:t>
            </a:r>
            <a:r>
              <a:rPr lang="hu-HU" dirty="0" err="1" smtClean="0"/>
              <a:t>Jahre</a:t>
            </a:r>
            <a:r>
              <a:rPr lang="hu-HU" dirty="0" smtClean="0"/>
              <a:t> alt und </a:t>
            </a:r>
            <a:r>
              <a:rPr lang="hu-HU" dirty="0" err="1" smtClean="0"/>
              <a:t>erlebt</a:t>
            </a:r>
            <a:r>
              <a:rPr lang="hu-HU" dirty="0" smtClean="0"/>
              <a:t> nach </a:t>
            </a:r>
            <a:r>
              <a:rPr lang="hu-HU" dirty="0" err="1" smtClean="0"/>
              <a:t>frühen</a:t>
            </a:r>
            <a:r>
              <a:rPr lang="hu-HU" dirty="0" smtClean="0"/>
              <a:t> </a:t>
            </a:r>
            <a:r>
              <a:rPr lang="hu-HU" dirty="0" err="1" smtClean="0"/>
              <a:t>produktiven</a:t>
            </a:r>
            <a:r>
              <a:rPr lang="hu-HU" dirty="0" smtClean="0"/>
              <a:t> </a:t>
            </a:r>
            <a:r>
              <a:rPr lang="hu-HU" dirty="0" err="1" smtClean="0"/>
              <a:t>Schaffensperioden</a:t>
            </a:r>
            <a:r>
              <a:rPr lang="hu-HU" dirty="0" smtClean="0"/>
              <a:t> </a:t>
            </a:r>
            <a:r>
              <a:rPr lang="hu-HU" dirty="0" err="1" smtClean="0"/>
              <a:t>eine</a:t>
            </a:r>
            <a:r>
              <a:rPr lang="hu-HU" dirty="0" smtClean="0"/>
              <a:t> </a:t>
            </a:r>
            <a:r>
              <a:rPr lang="hu-HU" dirty="0" err="1" smtClean="0"/>
              <a:t>tiefe</a:t>
            </a:r>
            <a:r>
              <a:rPr lang="hu-HU" dirty="0" smtClean="0"/>
              <a:t> </a:t>
            </a:r>
            <a:r>
              <a:rPr lang="hu-HU" dirty="0" err="1" smtClean="0"/>
              <a:t>Schaffens</a:t>
            </a:r>
            <a:r>
              <a:rPr lang="hu-HU" dirty="0" smtClean="0"/>
              <a:t>- und </a:t>
            </a:r>
            <a:r>
              <a:rPr lang="hu-HU" dirty="0" err="1" smtClean="0"/>
              <a:t>Sprachkrise</a:t>
            </a:r>
            <a:r>
              <a:rPr lang="hu-HU" dirty="0" smtClean="0"/>
              <a:t>…</a:t>
            </a:r>
          </a:p>
          <a:p>
            <a:endParaRPr lang="hu-HU" dirty="0" smtClean="0"/>
          </a:p>
          <a:p>
            <a:r>
              <a:rPr lang="hu-HU" dirty="0" err="1" smtClean="0"/>
              <a:t>Chandos</a:t>
            </a:r>
            <a:r>
              <a:rPr lang="hu-HU" dirty="0" smtClean="0"/>
              <a:t> </a:t>
            </a:r>
            <a:r>
              <a:rPr lang="hu-HU" dirty="0" err="1" smtClean="0"/>
              <a:t>entschuldigt</a:t>
            </a:r>
            <a:r>
              <a:rPr lang="hu-HU" dirty="0" smtClean="0"/>
              <a:t> </a:t>
            </a:r>
            <a:r>
              <a:rPr lang="hu-HU" dirty="0" err="1" smtClean="0"/>
              <a:t>sich</a:t>
            </a:r>
            <a:r>
              <a:rPr lang="hu-HU" dirty="0" smtClean="0"/>
              <a:t> am </a:t>
            </a:r>
            <a:r>
              <a:rPr lang="hu-HU" dirty="0" err="1" smtClean="0"/>
              <a:t>Anfang</a:t>
            </a:r>
            <a:r>
              <a:rPr lang="hu-HU" dirty="0" smtClean="0"/>
              <a:t> des </a:t>
            </a:r>
            <a:r>
              <a:rPr lang="hu-HU" dirty="0" err="1" smtClean="0"/>
              <a:t>fiktiven</a:t>
            </a:r>
            <a:r>
              <a:rPr lang="hu-HU" dirty="0" smtClean="0"/>
              <a:t> </a:t>
            </a:r>
            <a:r>
              <a:rPr lang="hu-HU" dirty="0" err="1" smtClean="0"/>
              <a:t>Briefes</a:t>
            </a:r>
            <a:r>
              <a:rPr lang="hu-HU" dirty="0" smtClean="0"/>
              <a:t> (</a:t>
            </a:r>
            <a:r>
              <a:rPr lang="hu-HU" dirty="0" err="1" smtClean="0"/>
              <a:t>Datum</a:t>
            </a:r>
            <a:r>
              <a:rPr lang="hu-HU" dirty="0" smtClean="0"/>
              <a:t>: </a:t>
            </a:r>
            <a:r>
              <a:rPr lang="hu-HU" i="1" dirty="0" smtClean="0"/>
              <a:t>„A. D. 1603, </a:t>
            </a:r>
            <a:r>
              <a:rPr lang="hu-HU" i="1" dirty="0" err="1" smtClean="0"/>
              <a:t>diesen</a:t>
            </a:r>
            <a:r>
              <a:rPr lang="hu-HU" i="1" dirty="0" smtClean="0"/>
              <a:t> 22. August.”</a:t>
            </a:r>
            <a:r>
              <a:rPr lang="hu-HU" dirty="0" smtClean="0"/>
              <a:t>) bei </a:t>
            </a:r>
            <a:r>
              <a:rPr lang="hu-HU" dirty="0" err="1" smtClean="0"/>
              <a:t>seinem</a:t>
            </a:r>
            <a:r>
              <a:rPr lang="hu-HU" dirty="0" smtClean="0"/>
              <a:t> </a:t>
            </a:r>
            <a:r>
              <a:rPr lang="hu-HU" dirty="0" err="1" smtClean="0"/>
              <a:t>alten</a:t>
            </a:r>
            <a:r>
              <a:rPr lang="hu-HU" dirty="0" smtClean="0"/>
              <a:t> Freund Francis Bacon (1561-1626, </a:t>
            </a:r>
            <a:r>
              <a:rPr lang="hu-HU" dirty="0" err="1" smtClean="0"/>
              <a:t>englischer</a:t>
            </a:r>
            <a:r>
              <a:rPr lang="hu-HU" dirty="0" smtClean="0"/>
              <a:t> </a:t>
            </a:r>
            <a:r>
              <a:rPr lang="hu-HU" dirty="0" err="1" smtClean="0"/>
              <a:t>Philosoph</a:t>
            </a:r>
            <a:r>
              <a:rPr lang="hu-HU" dirty="0" smtClean="0"/>
              <a:t>, </a:t>
            </a:r>
            <a:r>
              <a:rPr lang="hu-HU" dirty="0" err="1" smtClean="0"/>
              <a:t>Staatsmann</a:t>
            </a:r>
            <a:r>
              <a:rPr lang="hu-HU" dirty="0" smtClean="0"/>
              <a:t>, der </a:t>
            </a:r>
            <a:r>
              <a:rPr lang="hu-HU" dirty="0" err="1" smtClean="0"/>
              <a:t>erste</a:t>
            </a:r>
            <a:r>
              <a:rPr lang="hu-HU" dirty="0" smtClean="0"/>
              <a:t> </a:t>
            </a:r>
            <a:r>
              <a:rPr lang="hu-HU" dirty="0" err="1" smtClean="0"/>
              <a:t>Engländer</a:t>
            </a:r>
            <a:r>
              <a:rPr lang="hu-HU" dirty="0" smtClean="0"/>
              <a:t> </a:t>
            </a:r>
            <a:r>
              <a:rPr lang="hu-HU" dirty="0" err="1" smtClean="0"/>
              <a:t>seiner</a:t>
            </a:r>
            <a:r>
              <a:rPr lang="hu-HU" dirty="0" smtClean="0"/>
              <a:t> Zeit), </a:t>
            </a:r>
            <a:r>
              <a:rPr lang="hu-HU" dirty="0" err="1" smtClean="0"/>
              <a:t>weil</a:t>
            </a:r>
            <a:r>
              <a:rPr lang="hu-HU" dirty="0" smtClean="0"/>
              <a:t> </a:t>
            </a:r>
            <a:r>
              <a:rPr lang="hu-HU" dirty="0" err="1" smtClean="0"/>
              <a:t>er</a:t>
            </a:r>
            <a:r>
              <a:rPr lang="hu-HU" dirty="0" smtClean="0"/>
              <a:t> </a:t>
            </a:r>
            <a:r>
              <a:rPr lang="hu-HU" dirty="0" err="1" smtClean="0"/>
              <a:t>auf</a:t>
            </a:r>
            <a:r>
              <a:rPr lang="hu-HU" dirty="0" smtClean="0"/>
              <a:t> </a:t>
            </a:r>
            <a:r>
              <a:rPr lang="hu-HU" dirty="0" err="1" smtClean="0"/>
              <a:t>zwei</a:t>
            </a:r>
            <a:r>
              <a:rPr lang="hu-HU" dirty="0" smtClean="0"/>
              <a:t> </a:t>
            </a:r>
            <a:r>
              <a:rPr lang="hu-HU" dirty="0" err="1" smtClean="0"/>
              <a:t>frühere</a:t>
            </a:r>
            <a:r>
              <a:rPr lang="hu-HU" dirty="0" smtClean="0"/>
              <a:t> </a:t>
            </a:r>
            <a:r>
              <a:rPr lang="hu-HU" dirty="0" err="1" smtClean="0"/>
              <a:t>Briefe</a:t>
            </a:r>
            <a:r>
              <a:rPr lang="hu-HU" dirty="0" smtClean="0"/>
              <a:t> von Bacon </a:t>
            </a:r>
            <a:r>
              <a:rPr lang="hu-HU" dirty="0" err="1" smtClean="0"/>
              <a:t>erst</a:t>
            </a:r>
            <a:r>
              <a:rPr lang="hu-HU" dirty="0" smtClean="0"/>
              <a:t> </a:t>
            </a:r>
            <a:r>
              <a:rPr lang="hu-HU" dirty="0" err="1" smtClean="0"/>
              <a:t>jetzt</a:t>
            </a:r>
            <a:r>
              <a:rPr lang="hu-HU" dirty="0" smtClean="0"/>
              <a:t> </a:t>
            </a:r>
            <a:r>
              <a:rPr lang="hu-HU" dirty="0" err="1" smtClean="0"/>
              <a:t>reagiert</a:t>
            </a:r>
            <a:r>
              <a:rPr lang="hu-HU" dirty="0" smtClean="0"/>
              <a:t>. </a:t>
            </a:r>
            <a:r>
              <a:rPr lang="hu-HU" dirty="0" err="1" smtClean="0"/>
              <a:t>Er</a:t>
            </a:r>
            <a:r>
              <a:rPr lang="hu-HU" dirty="0" smtClean="0"/>
              <a:t> </a:t>
            </a:r>
            <a:r>
              <a:rPr lang="hu-HU" dirty="0" err="1" smtClean="0"/>
              <a:t>versucht</a:t>
            </a:r>
            <a:r>
              <a:rPr lang="hu-HU" dirty="0" smtClean="0"/>
              <a:t> </a:t>
            </a:r>
            <a:r>
              <a:rPr lang="hu-HU" dirty="0" err="1" smtClean="0"/>
              <a:t>ihm</a:t>
            </a:r>
            <a:r>
              <a:rPr lang="hu-HU" dirty="0" smtClean="0"/>
              <a:t> </a:t>
            </a:r>
            <a:r>
              <a:rPr lang="hu-HU" dirty="0" err="1" smtClean="0"/>
              <a:t>zu</a:t>
            </a:r>
            <a:r>
              <a:rPr lang="hu-HU" dirty="0" smtClean="0"/>
              <a:t> </a:t>
            </a:r>
            <a:r>
              <a:rPr lang="hu-HU" dirty="0" err="1" smtClean="0"/>
              <a:t>erklären</a:t>
            </a:r>
            <a:r>
              <a:rPr lang="hu-HU" dirty="0" smtClean="0"/>
              <a:t>, </a:t>
            </a:r>
            <a:r>
              <a:rPr lang="hu-HU" dirty="0" err="1" smtClean="0"/>
              <a:t>warum</a:t>
            </a:r>
            <a:r>
              <a:rPr lang="hu-HU" dirty="0" smtClean="0"/>
              <a:t> </a:t>
            </a:r>
            <a:r>
              <a:rPr lang="hu-HU" dirty="0" err="1" smtClean="0"/>
              <a:t>er</a:t>
            </a:r>
            <a:r>
              <a:rPr lang="hu-HU" dirty="0" smtClean="0"/>
              <a:t> </a:t>
            </a:r>
            <a:r>
              <a:rPr lang="hu-HU" dirty="0" err="1" smtClean="0"/>
              <a:t>nie</a:t>
            </a:r>
            <a:r>
              <a:rPr lang="hu-HU" dirty="0" smtClean="0"/>
              <a:t> </a:t>
            </a:r>
            <a:r>
              <a:rPr lang="hu-HU" dirty="0" err="1" smtClean="0"/>
              <a:t>mehr</a:t>
            </a:r>
            <a:r>
              <a:rPr lang="hu-HU" dirty="0" smtClean="0"/>
              <a:t> </a:t>
            </a:r>
            <a:r>
              <a:rPr lang="hu-HU" dirty="0" err="1" smtClean="0"/>
              <a:t>schreiben</a:t>
            </a:r>
            <a:r>
              <a:rPr lang="hu-HU" dirty="0" smtClean="0"/>
              <a:t> </a:t>
            </a:r>
            <a:r>
              <a:rPr lang="hu-HU" dirty="0" err="1" smtClean="0"/>
              <a:t>kann</a:t>
            </a:r>
            <a:r>
              <a:rPr lang="hu-HU" dirty="0" smtClean="0"/>
              <a:t>…</a:t>
            </a:r>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1395102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46826" y="1098370"/>
            <a:ext cx="10515600" cy="1325563"/>
          </a:xfrm>
        </p:spPr>
        <p:txBody>
          <a:bodyPr/>
          <a:lstStyle/>
          <a:p>
            <a:pPr algn="ctr"/>
            <a:r>
              <a:rPr lang="hu-HU" b="1" dirty="0" smtClean="0"/>
              <a:t>Hofmannsthal: </a:t>
            </a:r>
            <a:r>
              <a:rPr lang="hu-HU" b="1" i="1" dirty="0" err="1" smtClean="0"/>
              <a:t>Ein</a:t>
            </a:r>
            <a:r>
              <a:rPr lang="hu-HU" b="1" i="1" dirty="0" smtClean="0"/>
              <a:t> </a:t>
            </a:r>
            <a:r>
              <a:rPr lang="hu-HU" b="1" i="1" dirty="0" err="1" smtClean="0"/>
              <a:t>Brief</a:t>
            </a:r>
            <a:r>
              <a:rPr lang="hu-HU" b="1" i="1" dirty="0" smtClean="0"/>
              <a:t> </a:t>
            </a:r>
            <a:endParaRPr lang="hu-HU" b="1" dirty="0"/>
          </a:p>
        </p:txBody>
      </p:sp>
      <p:sp>
        <p:nvSpPr>
          <p:cNvPr id="3" name="Tartalom helye 2"/>
          <p:cNvSpPr>
            <a:spLocks noGrp="1"/>
          </p:cNvSpPr>
          <p:nvPr>
            <p:ph idx="1"/>
          </p:nvPr>
        </p:nvSpPr>
        <p:spPr>
          <a:xfrm>
            <a:off x="846826" y="2153429"/>
            <a:ext cx="10515600" cy="4606172"/>
          </a:xfrm>
        </p:spPr>
        <p:txBody>
          <a:bodyPr>
            <a:normAutofit fontScale="77500" lnSpcReduction="20000"/>
          </a:bodyPr>
          <a:lstStyle/>
          <a:p>
            <a:pPr marL="0" indent="0" algn="ctr">
              <a:buNone/>
            </a:pPr>
            <a:r>
              <a:rPr lang="hu-HU" dirty="0" err="1" smtClean="0"/>
              <a:t>Rückblick</a:t>
            </a:r>
            <a:r>
              <a:rPr lang="hu-HU" dirty="0" smtClean="0"/>
              <a:t> </a:t>
            </a:r>
            <a:r>
              <a:rPr lang="hu-HU" dirty="0" err="1" smtClean="0"/>
              <a:t>auf</a:t>
            </a:r>
            <a:r>
              <a:rPr lang="hu-HU" dirty="0" smtClean="0"/>
              <a:t> </a:t>
            </a:r>
            <a:r>
              <a:rPr lang="hu-HU" dirty="0" err="1" smtClean="0"/>
              <a:t>frühe</a:t>
            </a:r>
            <a:r>
              <a:rPr lang="hu-HU" dirty="0" smtClean="0"/>
              <a:t> </a:t>
            </a:r>
            <a:r>
              <a:rPr lang="hu-HU" dirty="0" err="1" smtClean="0"/>
              <a:t>Werke</a:t>
            </a:r>
            <a:r>
              <a:rPr lang="hu-HU" dirty="0" smtClean="0"/>
              <a:t>:</a:t>
            </a:r>
          </a:p>
          <a:p>
            <a:pPr marL="514350" indent="-514350">
              <a:buAutoNum type="arabicPeriod"/>
            </a:pPr>
            <a:endParaRPr lang="hu-HU" dirty="0" smtClean="0"/>
          </a:p>
          <a:p>
            <a:pPr marL="0" indent="0" algn="ctr">
              <a:buNone/>
            </a:pPr>
            <a:r>
              <a:rPr lang="hu-HU" dirty="0" smtClean="0"/>
              <a:t>1. </a:t>
            </a:r>
            <a:r>
              <a:rPr lang="hu-HU" dirty="0"/>
              <a:t>M</a:t>
            </a:r>
            <a:r>
              <a:rPr lang="hu-HU" dirty="0" smtClean="0"/>
              <a:t>it 19 </a:t>
            </a:r>
            <a:r>
              <a:rPr lang="hu-HU" dirty="0" err="1" smtClean="0"/>
              <a:t>Jahren</a:t>
            </a:r>
            <a:r>
              <a:rPr lang="hu-HU" dirty="0" smtClean="0"/>
              <a:t> </a:t>
            </a:r>
            <a:r>
              <a:rPr lang="hu-HU" dirty="0" err="1" smtClean="0"/>
              <a:t>verfasste</a:t>
            </a:r>
            <a:r>
              <a:rPr lang="hu-HU" dirty="0" smtClean="0"/>
              <a:t> </a:t>
            </a:r>
            <a:r>
              <a:rPr lang="hu-HU" dirty="0" err="1" smtClean="0"/>
              <a:t>er</a:t>
            </a:r>
            <a:r>
              <a:rPr lang="hu-HU" dirty="0" smtClean="0"/>
              <a:t> </a:t>
            </a:r>
            <a:r>
              <a:rPr lang="hu-HU" dirty="0" err="1" smtClean="0"/>
              <a:t>Schäferspiele</a:t>
            </a:r>
            <a:r>
              <a:rPr lang="hu-HU" dirty="0" smtClean="0"/>
              <a:t> (</a:t>
            </a:r>
            <a:r>
              <a:rPr lang="hu-HU" dirty="0" err="1" smtClean="0"/>
              <a:t>Idylle</a:t>
            </a:r>
            <a:r>
              <a:rPr lang="hu-HU" dirty="0" smtClean="0"/>
              <a:t>) </a:t>
            </a:r>
            <a:r>
              <a:rPr lang="hu-HU" dirty="0" err="1" smtClean="0"/>
              <a:t>wie</a:t>
            </a:r>
            <a:r>
              <a:rPr lang="hu-HU" dirty="0" smtClean="0"/>
              <a:t> „</a:t>
            </a:r>
            <a:r>
              <a:rPr lang="hu-HU" dirty="0" err="1" smtClean="0"/>
              <a:t>Neuer</a:t>
            </a:r>
            <a:r>
              <a:rPr lang="hu-HU" dirty="0" smtClean="0"/>
              <a:t> Paris”, </a:t>
            </a:r>
            <a:r>
              <a:rPr lang="hu-HU" dirty="0" err="1" smtClean="0"/>
              <a:t>Traum</a:t>
            </a:r>
            <a:r>
              <a:rPr lang="hu-HU" dirty="0" smtClean="0"/>
              <a:t> der </a:t>
            </a:r>
            <a:r>
              <a:rPr lang="hu-HU" dirty="0" err="1" smtClean="0"/>
              <a:t>Daphne</a:t>
            </a:r>
            <a:r>
              <a:rPr lang="hu-HU" dirty="0" smtClean="0"/>
              <a:t>” etc.</a:t>
            </a:r>
          </a:p>
          <a:p>
            <a:pPr marL="0" indent="0" algn="ctr">
              <a:buNone/>
            </a:pPr>
            <a:endParaRPr lang="hu-HU" dirty="0" smtClean="0"/>
          </a:p>
          <a:p>
            <a:pPr marL="0" indent="0" algn="ctr">
              <a:buNone/>
            </a:pPr>
            <a:r>
              <a:rPr lang="hu-HU" dirty="0" smtClean="0"/>
              <a:t>2. Mit 23 </a:t>
            </a:r>
            <a:r>
              <a:rPr lang="hu-HU" dirty="0" err="1" smtClean="0"/>
              <a:t>Jh</a:t>
            </a:r>
            <a:r>
              <a:rPr lang="hu-HU" dirty="0" smtClean="0"/>
              <a:t>. </a:t>
            </a:r>
            <a:r>
              <a:rPr lang="hu-HU" dirty="0" err="1"/>
              <a:t>l</a:t>
            </a:r>
            <a:r>
              <a:rPr lang="hu-HU" dirty="0" err="1" smtClean="0"/>
              <a:t>ateinische</a:t>
            </a:r>
            <a:r>
              <a:rPr lang="hu-HU" dirty="0" smtClean="0"/>
              <a:t> </a:t>
            </a:r>
            <a:r>
              <a:rPr lang="hu-HU" dirty="0" err="1" smtClean="0"/>
              <a:t>Perioden</a:t>
            </a:r>
            <a:r>
              <a:rPr lang="hu-HU" dirty="0" smtClean="0"/>
              <a:t>, </a:t>
            </a:r>
            <a:r>
              <a:rPr lang="hu-HU" i="1" dirty="0" smtClean="0"/>
              <a:t>„</a:t>
            </a:r>
            <a:r>
              <a:rPr lang="hu-HU" i="1" dirty="0" err="1" smtClean="0"/>
              <a:t>dessen</a:t>
            </a:r>
            <a:r>
              <a:rPr lang="hu-HU" i="1" dirty="0" smtClean="0"/>
              <a:t> </a:t>
            </a:r>
            <a:r>
              <a:rPr lang="hu-HU" i="1" dirty="0" err="1" smtClean="0"/>
              <a:t>geistiger</a:t>
            </a:r>
            <a:r>
              <a:rPr lang="hu-HU" i="1" dirty="0" smtClean="0"/>
              <a:t> </a:t>
            </a:r>
            <a:r>
              <a:rPr lang="hu-HU" i="1" dirty="0" err="1" smtClean="0"/>
              <a:t>Grundriss</a:t>
            </a:r>
            <a:r>
              <a:rPr lang="hu-HU" i="1" dirty="0" smtClean="0"/>
              <a:t> und Aufbau </a:t>
            </a:r>
            <a:r>
              <a:rPr lang="hu-HU" i="1" dirty="0" err="1" smtClean="0"/>
              <a:t>ihn</a:t>
            </a:r>
            <a:r>
              <a:rPr lang="hu-HU" i="1" dirty="0" smtClean="0"/>
              <a:t> </a:t>
            </a:r>
            <a:r>
              <a:rPr lang="hu-HU" i="1" dirty="0" err="1" smtClean="0"/>
              <a:t>im</a:t>
            </a:r>
            <a:r>
              <a:rPr lang="hu-HU" i="1" dirty="0" smtClean="0"/>
              <a:t> </a:t>
            </a:r>
            <a:r>
              <a:rPr lang="hu-HU" i="1" dirty="0" err="1" smtClean="0"/>
              <a:t>Innern</a:t>
            </a:r>
            <a:r>
              <a:rPr lang="hu-HU" i="1" dirty="0" smtClean="0"/>
              <a:t> </a:t>
            </a:r>
            <a:r>
              <a:rPr lang="hu-HU" i="1" dirty="0" err="1" smtClean="0"/>
              <a:t>mehr</a:t>
            </a:r>
            <a:r>
              <a:rPr lang="hu-HU" i="1" dirty="0" smtClean="0"/>
              <a:t> </a:t>
            </a:r>
            <a:r>
              <a:rPr lang="hu-HU" i="1" dirty="0" err="1" smtClean="0"/>
              <a:t>entzückte</a:t>
            </a:r>
            <a:r>
              <a:rPr lang="hu-HU" i="1" dirty="0" smtClean="0"/>
              <a:t> </a:t>
            </a:r>
            <a:r>
              <a:rPr lang="hu-HU" i="1" dirty="0" err="1" smtClean="0"/>
              <a:t>als</a:t>
            </a:r>
            <a:r>
              <a:rPr lang="hu-HU" i="1" dirty="0" smtClean="0"/>
              <a:t> die </a:t>
            </a:r>
            <a:r>
              <a:rPr lang="hu-HU" i="1" dirty="0" err="1" smtClean="0"/>
              <a:t>aus</a:t>
            </a:r>
            <a:r>
              <a:rPr lang="hu-HU" i="1" dirty="0" smtClean="0"/>
              <a:t> </a:t>
            </a:r>
            <a:r>
              <a:rPr lang="hu-HU" i="1" dirty="0" err="1" smtClean="0"/>
              <a:t>dem</a:t>
            </a:r>
            <a:r>
              <a:rPr lang="hu-HU" i="1" dirty="0" smtClean="0"/>
              <a:t> </a:t>
            </a:r>
            <a:r>
              <a:rPr lang="hu-HU" i="1" dirty="0" err="1" smtClean="0"/>
              <a:t>Meer</a:t>
            </a:r>
            <a:r>
              <a:rPr lang="hu-HU" i="1" dirty="0" smtClean="0"/>
              <a:t> </a:t>
            </a:r>
            <a:r>
              <a:rPr lang="hu-HU" i="1" dirty="0" err="1" smtClean="0"/>
              <a:t>auftauchenden</a:t>
            </a:r>
            <a:r>
              <a:rPr lang="hu-HU" i="1" dirty="0" smtClean="0"/>
              <a:t> </a:t>
            </a:r>
            <a:r>
              <a:rPr lang="hu-HU" i="1" dirty="0" err="1" smtClean="0"/>
              <a:t>Bauten</a:t>
            </a:r>
            <a:r>
              <a:rPr lang="hu-HU" i="1" dirty="0" smtClean="0"/>
              <a:t> des </a:t>
            </a:r>
            <a:r>
              <a:rPr lang="hu-HU" i="1" dirty="0" err="1" smtClean="0"/>
              <a:t>Palladio</a:t>
            </a:r>
            <a:r>
              <a:rPr lang="hu-HU" i="1" dirty="0" smtClean="0"/>
              <a:t> […]” </a:t>
            </a:r>
            <a:r>
              <a:rPr lang="hu-HU" dirty="0" smtClean="0"/>
              <a:t>(</a:t>
            </a:r>
            <a:r>
              <a:rPr lang="hu-HU" dirty="0" err="1" smtClean="0"/>
              <a:t>Venedig</a:t>
            </a:r>
            <a:r>
              <a:rPr lang="hu-HU" dirty="0" smtClean="0"/>
              <a:t>! – </a:t>
            </a:r>
            <a:r>
              <a:rPr lang="hu-HU" dirty="0" err="1" smtClean="0"/>
              <a:t>Verfall</a:t>
            </a:r>
            <a:r>
              <a:rPr lang="hu-HU" dirty="0" smtClean="0"/>
              <a:t> – Fin de </a:t>
            </a:r>
            <a:r>
              <a:rPr lang="hu-HU" dirty="0" err="1" smtClean="0"/>
              <a:t>Siècle</a:t>
            </a:r>
            <a:r>
              <a:rPr lang="hu-HU" dirty="0" smtClean="0"/>
              <a:t> – der </a:t>
            </a:r>
            <a:r>
              <a:rPr lang="hu-HU" dirty="0" err="1" smtClean="0"/>
              <a:t>Brief</a:t>
            </a:r>
            <a:r>
              <a:rPr lang="hu-HU" dirty="0" smtClean="0"/>
              <a:t> </a:t>
            </a:r>
            <a:r>
              <a:rPr lang="hu-HU" dirty="0" err="1" smtClean="0"/>
              <a:t>entstand</a:t>
            </a:r>
            <a:r>
              <a:rPr lang="hu-HU" dirty="0" smtClean="0"/>
              <a:t> 1902!!!)</a:t>
            </a:r>
          </a:p>
          <a:p>
            <a:pPr marL="0" indent="0" algn="ctr">
              <a:buNone/>
            </a:pPr>
            <a:r>
              <a:rPr lang="hu-HU" dirty="0" err="1" smtClean="0"/>
              <a:t>Barock</a:t>
            </a:r>
            <a:r>
              <a:rPr lang="hu-HU" dirty="0" smtClean="0"/>
              <a:t>: </a:t>
            </a:r>
            <a:r>
              <a:rPr lang="hu-HU" dirty="0" err="1" smtClean="0"/>
              <a:t>Rhetorik</a:t>
            </a:r>
            <a:r>
              <a:rPr lang="hu-HU" dirty="0" smtClean="0"/>
              <a:t>: „</a:t>
            </a:r>
            <a:r>
              <a:rPr lang="hu-HU" i="1" dirty="0" err="1" smtClean="0"/>
              <a:t>gefälliges</a:t>
            </a:r>
            <a:r>
              <a:rPr lang="hu-HU" i="1" dirty="0" smtClean="0"/>
              <a:t> </a:t>
            </a:r>
            <a:r>
              <a:rPr lang="hu-HU" i="1" dirty="0" err="1" smtClean="0"/>
              <a:t>Bild</a:t>
            </a:r>
            <a:r>
              <a:rPr lang="hu-HU" i="1" dirty="0" smtClean="0"/>
              <a:t> </a:t>
            </a:r>
            <a:r>
              <a:rPr lang="hu-HU" i="1" dirty="0" err="1" smtClean="0"/>
              <a:t>zusammengefasster</a:t>
            </a:r>
            <a:r>
              <a:rPr lang="hu-HU" i="1" dirty="0" smtClean="0"/>
              <a:t> </a:t>
            </a:r>
            <a:r>
              <a:rPr lang="hu-HU" i="1" dirty="0" err="1" smtClean="0"/>
              <a:t>Worte</a:t>
            </a:r>
            <a:r>
              <a:rPr lang="hu-HU" dirty="0" smtClean="0"/>
              <a:t>”</a:t>
            </a:r>
          </a:p>
          <a:p>
            <a:pPr marL="0" indent="0" algn="ctr">
              <a:buNone/>
            </a:pPr>
            <a:endParaRPr lang="hu-HU" dirty="0" smtClean="0"/>
          </a:p>
          <a:p>
            <a:pPr marL="0" indent="0" algn="ctr">
              <a:buNone/>
            </a:pPr>
            <a:r>
              <a:rPr lang="hu-HU" dirty="0" smtClean="0"/>
              <a:t>3. </a:t>
            </a:r>
            <a:r>
              <a:rPr lang="hu-HU" dirty="0" err="1" smtClean="0"/>
              <a:t>Pläne</a:t>
            </a:r>
            <a:r>
              <a:rPr lang="hu-HU" dirty="0" smtClean="0"/>
              <a:t> </a:t>
            </a:r>
            <a:r>
              <a:rPr lang="hu-HU" dirty="0" err="1" smtClean="0"/>
              <a:t>damals</a:t>
            </a:r>
            <a:r>
              <a:rPr lang="hu-HU" dirty="0" smtClean="0"/>
              <a:t>: </a:t>
            </a:r>
            <a:r>
              <a:rPr lang="hu-HU" dirty="0" err="1" smtClean="0"/>
              <a:t>das</a:t>
            </a:r>
            <a:r>
              <a:rPr lang="hu-HU" dirty="0" smtClean="0"/>
              <a:t> </a:t>
            </a:r>
            <a:r>
              <a:rPr lang="hu-HU" dirty="0" err="1" smtClean="0"/>
              <a:t>Dasein</a:t>
            </a:r>
            <a:r>
              <a:rPr lang="hu-HU" dirty="0" smtClean="0"/>
              <a:t> </a:t>
            </a:r>
            <a:r>
              <a:rPr lang="hu-HU" dirty="0" err="1" smtClean="0"/>
              <a:t>als</a:t>
            </a:r>
            <a:r>
              <a:rPr lang="hu-HU" dirty="0" smtClean="0"/>
              <a:t> </a:t>
            </a:r>
            <a:r>
              <a:rPr lang="hu-HU" dirty="0" err="1" smtClean="0"/>
              <a:t>Einheit</a:t>
            </a:r>
            <a:r>
              <a:rPr lang="hu-HU" dirty="0" smtClean="0"/>
              <a:t>, </a:t>
            </a:r>
            <a:r>
              <a:rPr lang="hu-HU" dirty="0" err="1" smtClean="0"/>
              <a:t>Ganzes</a:t>
            </a:r>
            <a:r>
              <a:rPr lang="hu-HU" dirty="0" smtClean="0"/>
              <a:t> von </a:t>
            </a:r>
            <a:r>
              <a:rPr lang="hu-HU" dirty="0" err="1" smtClean="0"/>
              <a:t>Leib</a:t>
            </a:r>
            <a:r>
              <a:rPr lang="hu-HU" dirty="0" smtClean="0"/>
              <a:t>, </a:t>
            </a:r>
            <a:r>
              <a:rPr lang="hu-HU" dirty="0" err="1" smtClean="0"/>
              <a:t>Geist</a:t>
            </a:r>
            <a:r>
              <a:rPr lang="hu-HU" dirty="0" smtClean="0"/>
              <a:t> und </a:t>
            </a:r>
            <a:r>
              <a:rPr lang="hu-HU" dirty="0" err="1" smtClean="0"/>
              <a:t>Seele</a:t>
            </a:r>
            <a:r>
              <a:rPr lang="hu-HU" dirty="0" smtClean="0"/>
              <a:t> </a:t>
            </a:r>
            <a:r>
              <a:rPr lang="hu-HU" dirty="0" err="1" smtClean="0"/>
              <a:t>erfassen</a:t>
            </a:r>
            <a:r>
              <a:rPr lang="hu-HU" dirty="0" smtClean="0"/>
              <a:t> – </a:t>
            </a:r>
            <a:r>
              <a:rPr lang="hu-HU" dirty="0" err="1" smtClean="0"/>
              <a:t>Suche</a:t>
            </a:r>
            <a:r>
              <a:rPr lang="hu-HU" dirty="0" smtClean="0"/>
              <a:t> nach </a:t>
            </a:r>
            <a:r>
              <a:rPr lang="hu-HU" dirty="0" err="1" smtClean="0"/>
              <a:t>einer</a:t>
            </a:r>
            <a:r>
              <a:rPr lang="hu-HU" dirty="0" smtClean="0"/>
              <a:t> </a:t>
            </a:r>
            <a:r>
              <a:rPr lang="hu-HU" dirty="0" err="1" smtClean="0"/>
              <a:t>neuen</a:t>
            </a:r>
            <a:r>
              <a:rPr lang="hu-HU" dirty="0" smtClean="0"/>
              <a:t> „</a:t>
            </a:r>
            <a:r>
              <a:rPr lang="hu-HU" dirty="0" err="1" smtClean="0"/>
              <a:t>inneren</a:t>
            </a:r>
            <a:r>
              <a:rPr lang="hu-HU" dirty="0" smtClean="0"/>
              <a:t> </a:t>
            </a:r>
            <a:r>
              <a:rPr lang="hu-HU" dirty="0" err="1" smtClean="0"/>
              <a:t>Form</a:t>
            </a:r>
            <a:r>
              <a:rPr lang="hu-HU" dirty="0" smtClean="0"/>
              <a:t>”</a:t>
            </a:r>
          </a:p>
          <a:p>
            <a:pPr marL="0" indent="0" algn="ctr">
              <a:buNone/>
            </a:pPr>
            <a:r>
              <a:rPr lang="hu-HU" dirty="0" smtClean="0"/>
              <a:t>Die </a:t>
            </a:r>
            <a:r>
              <a:rPr lang="hu-HU" dirty="0" err="1" smtClean="0"/>
              <a:t>neue</a:t>
            </a:r>
            <a:r>
              <a:rPr lang="hu-HU" dirty="0" smtClean="0"/>
              <a:t> </a:t>
            </a:r>
            <a:r>
              <a:rPr lang="hu-HU" dirty="0" err="1" smtClean="0"/>
              <a:t>Sprache</a:t>
            </a:r>
            <a:r>
              <a:rPr lang="hu-HU" dirty="0" smtClean="0"/>
              <a:t>: </a:t>
            </a:r>
            <a:r>
              <a:rPr lang="hu-HU" dirty="0" err="1" smtClean="0">
                <a:solidFill>
                  <a:srgbClr val="C00000"/>
                </a:solidFill>
              </a:rPr>
              <a:t>Dichtung</a:t>
            </a:r>
            <a:r>
              <a:rPr lang="hu-HU" dirty="0" smtClean="0">
                <a:solidFill>
                  <a:srgbClr val="C00000"/>
                </a:solidFill>
              </a:rPr>
              <a:t> und </a:t>
            </a:r>
            <a:r>
              <a:rPr lang="hu-HU" dirty="0" err="1" smtClean="0">
                <a:solidFill>
                  <a:srgbClr val="C00000"/>
                </a:solidFill>
              </a:rPr>
              <a:t>Wahrheit</a:t>
            </a:r>
            <a:r>
              <a:rPr lang="hu-HU" dirty="0" smtClean="0">
                <a:solidFill>
                  <a:srgbClr val="C00000"/>
                </a:solidFill>
              </a:rPr>
              <a:t> </a:t>
            </a:r>
            <a:r>
              <a:rPr lang="hu-HU" dirty="0" err="1" smtClean="0">
                <a:solidFill>
                  <a:srgbClr val="C00000"/>
                </a:solidFill>
              </a:rPr>
              <a:t>zugleich</a:t>
            </a:r>
            <a:r>
              <a:rPr lang="hu-HU" dirty="0" smtClean="0">
                <a:solidFill>
                  <a:srgbClr val="C00000"/>
                </a:solidFill>
              </a:rPr>
              <a:t> </a:t>
            </a:r>
            <a:r>
              <a:rPr lang="hu-HU" dirty="0" err="1" smtClean="0">
                <a:solidFill>
                  <a:srgbClr val="C00000"/>
                </a:solidFill>
              </a:rPr>
              <a:t>wie</a:t>
            </a:r>
            <a:r>
              <a:rPr lang="hu-HU" dirty="0" smtClean="0">
                <a:solidFill>
                  <a:srgbClr val="C00000"/>
                </a:solidFill>
              </a:rPr>
              <a:t> </a:t>
            </a:r>
            <a:r>
              <a:rPr lang="hu-HU" dirty="0" err="1" smtClean="0">
                <a:solidFill>
                  <a:srgbClr val="C00000"/>
                </a:solidFill>
              </a:rPr>
              <a:t>Musik</a:t>
            </a:r>
            <a:r>
              <a:rPr lang="hu-HU" dirty="0" smtClean="0">
                <a:solidFill>
                  <a:srgbClr val="C00000"/>
                </a:solidFill>
              </a:rPr>
              <a:t> </a:t>
            </a:r>
            <a:r>
              <a:rPr lang="hu-HU" dirty="0" err="1" smtClean="0">
                <a:solidFill>
                  <a:srgbClr val="C00000"/>
                </a:solidFill>
              </a:rPr>
              <a:t>und</a:t>
            </a:r>
            <a:r>
              <a:rPr lang="hu-HU" dirty="0" smtClean="0">
                <a:solidFill>
                  <a:srgbClr val="C00000"/>
                </a:solidFill>
              </a:rPr>
              <a:t> </a:t>
            </a:r>
            <a:r>
              <a:rPr lang="hu-HU" dirty="0" err="1" smtClean="0">
                <a:solidFill>
                  <a:srgbClr val="C00000"/>
                </a:solidFill>
              </a:rPr>
              <a:t>Mathematik</a:t>
            </a:r>
            <a:r>
              <a:rPr lang="hu-HU" dirty="0" smtClean="0"/>
              <a:t>!!!</a:t>
            </a:r>
          </a:p>
          <a:p>
            <a:pPr marL="0" indent="0" algn="ctr">
              <a:buNone/>
            </a:pPr>
            <a:r>
              <a:rPr lang="hu-HU" dirty="0" err="1" smtClean="0"/>
              <a:t>Suche</a:t>
            </a:r>
            <a:r>
              <a:rPr lang="hu-HU" dirty="0" smtClean="0"/>
              <a:t> nach </a:t>
            </a:r>
            <a:r>
              <a:rPr lang="hu-HU" dirty="0" err="1" smtClean="0"/>
              <a:t>antiken</a:t>
            </a:r>
            <a:r>
              <a:rPr lang="hu-HU" dirty="0" smtClean="0"/>
              <a:t> </a:t>
            </a:r>
            <a:r>
              <a:rPr lang="hu-HU" dirty="0" err="1" smtClean="0"/>
              <a:t>Vorbildern</a:t>
            </a:r>
            <a:r>
              <a:rPr lang="hu-HU" dirty="0" smtClean="0"/>
              <a:t> (</a:t>
            </a:r>
            <a:r>
              <a:rPr lang="hu-HU" dirty="0" err="1" smtClean="0"/>
              <a:t>Antike</a:t>
            </a:r>
            <a:r>
              <a:rPr lang="hu-HU" dirty="0" smtClean="0"/>
              <a:t>, </a:t>
            </a:r>
            <a:r>
              <a:rPr lang="hu-HU" dirty="0" err="1" smtClean="0"/>
              <a:t>Klassik</a:t>
            </a:r>
            <a:r>
              <a:rPr lang="hu-HU" dirty="0" smtClean="0"/>
              <a:t> – </a:t>
            </a:r>
            <a:r>
              <a:rPr lang="hu-HU" dirty="0" err="1" smtClean="0"/>
              <a:t>vgl</a:t>
            </a:r>
            <a:r>
              <a:rPr lang="hu-HU" dirty="0" smtClean="0"/>
              <a:t>. Gustav </a:t>
            </a:r>
            <a:r>
              <a:rPr lang="hu-HU" dirty="0" smtClean="0"/>
              <a:t>von </a:t>
            </a:r>
            <a:r>
              <a:rPr lang="hu-HU" dirty="0" smtClean="0"/>
              <a:t>Aschenbach)</a:t>
            </a:r>
          </a:p>
          <a:p>
            <a:pPr marL="0" indent="0" algn="ctr">
              <a:buNone/>
            </a:pPr>
            <a:endParaRPr lang="hu-HU" dirty="0" smtClean="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4121145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64079" y="1181819"/>
            <a:ext cx="10515600" cy="1325563"/>
          </a:xfrm>
        </p:spPr>
        <p:txBody>
          <a:bodyPr/>
          <a:lstStyle/>
          <a:p>
            <a:pPr algn="ctr"/>
            <a:r>
              <a:rPr lang="hu-HU" b="1" dirty="0" smtClean="0"/>
              <a:t>Hofmannsthal: </a:t>
            </a:r>
            <a:r>
              <a:rPr lang="hu-HU" b="1" i="1" dirty="0" err="1" smtClean="0"/>
              <a:t>Ein</a:t>
            </a:r>
            <a:r>
              <a:rPr lang="hu-HU" b="1" i="1" dirty="0" smtClean="0"/>
              <a:t> </a:t>
            </a:r>
            <a:r>
              <a:rPr lang="hu-HU" b="1" i="1" dirty="0" err="1" smtClean="0"/>
              <a:t>Brief</a:t>
            </a:r>
            <a:endParaRPr lang="hu-HU" b="1" i="1" dirty="0"/>
          </a:p>
        </p:txBody>
      </p:sp>
      <p:sp>
        <p:nvSpPr>
          <p:cNvPr id="3" name="Tartalom helye 2"/>
          <p:cNvSpPr>
            <a:spLocks noGrp="1"/>
          </p:cNvSpPr>
          <p:nvPr>
            <p:ph idx="1"/>
          </p:nvPr>
        </p:nvSpPr>
        <p:spPr>
          <a:xfrm>
            <a:off x="864079" y="2429474"/>
            <a:ext cx="10515600" cy="4351338"/>
          </a:xfrm>
        </p:spPr>
        <p:txBody>
          <a:bodyPr>
            <a:noAutofit/>
          </a:bodyPr>
          <a:lstStyle/>
          <a:p>
            <a:pPr marL="0" indent="0" algn="ctr">
              <a:buNone/>
            </a:pPr>
            <a:r>
              <a:rPr lang="hu-HU" sz="2200" dirty="0"/>
              <a:t>4</a:t>
            </a:r>
            <a:r>
              <a:rPr lang="hu-HU" sz="2200" dirty="0" smtClean="0"/>
              <a:t>. </a:t>
            </a:r>
            <a:r>
              <a:rPr lang="hu-HU" sz="2200" dirty="0" err="1" smtClean="0"/>
              <a:t>Scheitern</a:t>
            </a:r>
            <a:r>
              <a:rPr lang="hu-HU" sz="2200" dirty="0" smtClean="0"/>
              <a:t>, </a:t>
            </a:r>
            <a:r>
              <a:rPr lang="hu-HU" sz="2200" dirty="0" err="1" smtClean="0"/>
              <a:t>Zerfall</a:t>
            </a:r>
            <a:r>
              <a:rPr lang="hu-HU" sz="2200" dirty="0" smtClean="0"/>
              <a:t>, </a:t>
            </a:r>
            <a:r>
              <a:rPr lang="hu-HU" sz="2200" dirty="0" err="1" smtClean="0"/>
              <a:t>Leere</a:t>
            </a:r>
            <a:r>
              <a:rPr lang="hu-HU" sz="2200" dirty="0" smtClean="0"/>
              <a:t> – </a:t>
            </a:r>
            <a:r>
              <a:rPr lang="hu-HU" sz="2200" dirty="0" err="1" smtClean="0"/>
              <a:t>Gut</a:t>
            </a:r>
            <a:r>
              <a:rPr lang="hu-HU" sz="2200" dirty="0" smtClean="0"/>
              <a:t> und </a:t>
            </a:r>
            <a:r>
              <a:rPr lang="hu-HU" sz="2200" dirty="0" err="1" smtClean="0"/>
              <a:t>Böse</a:t>
            </a:r>
            <a:r>
              <a:rPr lang="hu-HU" sz="2200" dirty="0" smtClean="0"/>
              <a:t> = </a:t>
            </a:r>
            <a:r>
              <a:rPr lang="hu-HU" sz="2200" dirty="0" err="1" smtClean="0"/>
              <a:t>Lüge</a:t>
            </a:r>
            <a:r>
              <a:rPr lang="hu-HU" sz="2200" dirty="0" smtClean="0"/>
              <a:t> (</a:t>
            </a:r>
            <a:r>
              <a:rPr lang="hu-HU" sz="2200" dirty="0" err="1" smtClean="0"/>
              <a:t>vgl</a:t>
            </a:r>
            <a:r>
              <a:rPr lang="hu-HU" sz="2200" dirty="0" smtClean="0"/>
              <a:t>. Nietzsche) – die </a:t>
            </a:r>
            <a:r>
              <a:rPr lang="hu-HU" sz="2200" dirty="0" err="1" smtClean="0"/>
              <a:t>Beschreibung</a:t>
            </a:r>
            <a:r>
              <a:rPr lang="hu-HU" sz="2200" dirty="0" smtClean="0"/>
              <a:t> des </a:t>
            </a:r>
            <a:r>
              <a:rPr lang="hu-HU" sz="2200" dirty="0" err="1" smtClean="0"/>
              <a:t>Zustandes</a:t>
            </a:r>
            <a:r>
              <a:rPr lang="hu-HU" sz="2200" dirty="0" smtClean="0"/>
              <a:t> </a:t>
            </a:r>
            <a:r>
              <a:rPr lang="hu-HU" sz="2200" dirty="0" err="1" smtClean="0"/>
              <a:t>ist</a:t>
            </a:r>
            <a:r>
              <a:rPr lang="hu-HU" sz="2200" dirty="0" smtClean="0"/>
              <a:t> </a:t>
            </a:r>
            <a:r>
              <a:rPr lang="hu-HU" sz="2200" dirty="0" err="1" smtClean="0"/>
              <a:t>unmöglich</a:t>
            </a:r>
            <a:r>
              <a:rPr lang="hu-HU" sz="2200" dirty="0" smtClean="0"/>
              <a:t>, </a:t>
            </a:r>
            <a:r>
              <a:rPr lang="hu-HU" sz="2200" dirty="0" err="1" smtClean="0"/>
              <a:t>wie</a:t>
            </a:r>
            <a:r>
              <a:rPr lang="hu-HU" sz="2200" dirty="0" smtClean="0"/>
              <a:t> </a:t>
            </a:r>
            <a:r>
              <a:rPr lang="hu-HU" sz="2200" dirty="0" err="1" smtClean="0"/>
              <a:t>über</a:t>
            </a:r>
            <a:r>
              <a:rPr lang="hu-HU" sz="2200" dirty="0" smtClean="0"/>
              <a:t> </a:t>
            </a:r>
            <a:r>
              <a:rPr lang="hu-HU" sz="2200" dirty="0" err="1" smtClean="0"/>
              <a:t>irgend</a:t>
            </a:r>
            <a:r>
              <a:rPr lang="hu-HU" sz="2200" dirty="0" smtClean="0"/>
              <a:t> </a:t>
            </a:r>
            <a:r>
              <a:rPr lang="hu-HU" sz="2200" dirty="0" err="1" smtClean="0"/>
              <a:t>etwas</a:t>
            </a:r>
            <a:r>
              <a:rPr lang="hu-HU" sz="2200" dirty="0" smtClean="0"/>
              <a:t> </a:t>
            </a:r>
            <a:r>
              <a:rPr lang="hu-HU" sz="2200" dirty="0" err="1" smtClean="0"/>
              <a:t>zusammenhängend</a:t>
            </a:r>
            <a:r>
              <a:rPr lang="hu-HU" sz="2200" dirty="0" smtClean="0"/>
              <a:t> </a:t>
            </a:r>
            <a:r>
              <a:rPr lang="hu-HU" sz="2200" dirty="0" err="1" smtClean="0"/>
              <a:t>zu</a:t>
            </a:r>
            <a:r>
              <a:rPr lang="hu-HU" sz="2200" dirty="0" smtClean="0"/>
              <a:t> </a:t>
            </a:r>
            <a:r>
              <a:rPr lang="hu-HU" sz="2200" dirty="0" err="1" smtClean="0"/>
              <a:t>denken</a:t>
            </a:r>
            <a:r>
              <a:rPr lang="hu-HU" sz="2200" dirty="0" smtClean="0"/>
              <a:t>…</a:t>
            </a:r>
          </a:p>
          <a:p>
            <a:pPr marL="0" indent="0" algn="ctr">
              <a:buNone/>
            </a:pPr>
            <a:endParaRPr lang="hu-HU" sz="2200" dirty="0"/>
          </a:p>
          <a:p>
            <a:pPr marL="0" indent="0" algn="ctr">
              <a:buNone/>
            </a:pPr>
            <a:r>
              <a:rPr lang="hu-HU" sz="2200" dirty="0" err="1" smtClean="0"/>
              <a:t>Worte</a:t>
            </a:r>
            <a:r>
              <a:rPr lang="hu-HU" sz="2200" dirty="0" smtClean="0"/>
              <a:t> </a:t>
            </a:r>
            <a:r>
              <a:rPr lang="hu-HU" sz="2200" dirty="0" err="1" smtClean="0"/>
              <a:t>wie</a:t>
            </a:r>
            <a:r>
              <a:rPr lang="hu-HU" sz="2200" dirty="0" smtClean="0"/>
              <a:t> „</a:t>
            </a:r>
            <a:r>
              <a:rPr lang="hu-HU" sz="2200" dirty="0" err="1" smtClean="0"/>
              <a:t>Geist</a:t>
            </a:r>
            <a:r>
              <a:rPr lang="hu-HU" sz="2200" dirty="0" smtClean="0"/>
              <a:t>”, „</a:t>
            </a:r>
            <a:r>
              <a:rPr lang="hu-HU" sz="2200" dirty="0" err="1" smtClean="0"/>
              <a:t>Seele</a:t>
            </a:r>
            <a:r>
              <a:rPr lang="hu-HU" sz="2200" dirty="0" smtClean="0"/>
              <a:t>” </a:t>
            </a:r>
            <a:r>
              <a:rPr lang="hu-HU" sz="2200" dirty="0" err="1" smtClean="0"/>
              <a:t>oder</a:t>
            </a:r>
            <a:r>
              <a:rPr lang="hu-HU" sz="2200" dirty="0" smtClean="0"/>
              <a:t> „Körper” </a:t>
            </a:r>
            <a:r>
              <a:rPr lang="hu-HU" sz="2200" dirty="0" err="1" smtClean="0"/>
              <a:t>seien</a:t>
            </a:r>
            <a:r>
              <a:rPr lang="hu-HU" sz="2200" dirty="0" smtClean="0"/>
              <a:t> </a:t>
            </a:r>
            <a:r>
              <a:rPr lang="hu-HU" sz="2200" dirty="0" err="1" smtClean="0"/>
              <a:t>abstrakt</a:t>
            </a:r>
            <a:r>
              <a:rPr lang="hu-HU" sz="2200" dirty="0" smtClean="0"/>
              <a:t> – </a:t>
            </a:r>
            <a:r>
              <a:rPr lang="hu-HU" sz="2200" dirty="0" err="1" smtClean="0"/>
              <a:t>sie</a:t>
            </a:r>
            <a:r>
              <a:rPr lang="hu-HU" sz="2200" dirty="0" smtClean="0"/>
              <a:t> </a:t>
            </a:r>
            <a:r>
              <a:rPr lang="hu-HU" sz="2200" dirty="0" err="1" smtClean="0"/>
              <a:t>zerfallen</a:t>
            </a:r>
            <a:r>
              <a:rPr lang="hu-HU" sz="2200" dirty="0" smtClean="0"/>
              <a:t> </a:t>
            </a:r>
            <a:r>
              <a:rPr lang="hu-HU" sz="2200" dirty="0" err="1" smtClean="0"/>
              <a:t>im</a:t>
            </a:r>
            <a:r>
              <a:rPr lang="hu-HU" sz="2200" dirty="0" smtClean="0"/>
              <a:t> </a:t>
            </a:r>
            <a:r>
              <a:rPr lang="hu-HU" sz="2200" dirty="0" err="1" smtClean="0"/>
              <a:t>Mund</a:t>
            </a:r>
            <a:r>
              <a:rPr lang="hu-HU" sz="2200" dirty="0" smtClean="0"/>
              <a:t> </a:t>
            </a:r>
            <a:r>
              <a:rPr lang="hu-HU" sz="2200" dirty="0" err="1" smtClean="0"/>
              <a:t>wie</a:t>
            </a:r>
            <a:r>
              <a:rPr lang="hu-HU" sz="2200" dirty="0" smtClean="0"/>
              <a:t> „</a:t>
            </a:r>
            <a:r>
              <a:rPr lang="hu-HU" sz="2200" dirty="0" err="1" smtClean="0"/>
              <a:t>modrige</a:t>
            </a:r>
            <a:r>
              <a:rPr lang="hu-HU" sz="2200" dirty="0" smtClean="0"/>
              <a:t> </a:t>
            </a:r>
            <a:r>
              <a:rPr lang="hu-HU" sz="2200" dirty="0" err="1" smtClean="0"/>
              <a:t>Pilze</a:t>
            </a:r>
            <a:r>
              <a:rPr lang="hu-HU" sz="2200" dirty="0" smtClean="0"/>
              <a:t>”</a:t>
            </a:r>
          </a:p>
          <a:p>
            <a:pPr marL="0" indent="0" algn="ctr">
              <a:buNone/>
            </a:pPr>
            <a:r>
              <a:rPr lang="hu-HU" sz="2200" dirty="0" smtClean="0"/>
              <a:t>„</a:t>
            </a:r>
            <a:r>
              <a:rPr lang="hu-HU" sz="2200" b="1" i="1" dirty="0" smtClean="0"/>
              <a:t>Es </a:t>
            </a:r>
            <a:r>
              <a:rPr lang="hu-HU" sz="2200" b="1" i="1" dirty="0" err="1" smtClean="0"/>
              <a:t>zerfiel</a:t>
            </a:r>
            <a:r>
              <a:rPr lang="hu-HU" sz="2200" b="1" i="1" dirty="0" smtClean="0"/>
              <a:t> </a:t>
            </a:r>
            <a:r>
              <a:rPr lang="hu-HU" sz="2200" b="1" i="1" dirty="0" err="1" smtClean="0"/>
              <a:t>mir</a:t>
            </a:r>
            <a:r>
              <a:rPr lang="hu-HU" sz="2200" b="1" i="1" dirty="0" smtClean="0"/>
              <a:t> </a:t>
            </a:r>
            <a:r>
              <a:rPr lang="hu-HU" sz="2200" b="1" i="1" dirty="0" err="1" smtClean="0"/>
              <a:t>alles</a:t>
            </a:r>
            <a:r>
              <a:rPr lang="hu-HU" sz="2200" b="1" i="1" dirty="0" smtClean="0"/>
              <a:t> in </a:t>
            </a:r>
            <a:r>
              <a:rPr lang="hu-HU" sz="2200" b="1" i="1" dirty="0" err="1" smtClean="0"/>
              <a:t>Teile</a:t>
            </a:r>
            <a:r>
              <a:rPr lang="hu-HU" sz="2200" b="1" i="1" dirty="0" smtClean="0"/>
              <a:t>, die </a:t>
            </a:r>
            <a:r>
              <a:rPr lang="hu-HU" sz="2200" b="1" i="1" dirty="0" err="1" smtClean="0"/>
              <a:t>Teile</a:t>
            </a:r>
            <a:r>
              <a:rPr lang="hu-HU" sz="2200" b="1" i="1" dirty="0" smtClean="0"/>
              <a:t> </a:t>
            </a:r>
            <a:r>
              <a:rPr lang="hu-HU" sz="2200" b="1" i="1" dirty="0" err="1" smtClean="0"/>
              <a:t>wieder</a:t>
            </a:r>
            <a:r>
              <a:rPr lang="hu-HU" sz="2200" b="1" i="1" dirty="0" smtClean="0"/>
              <a:t> in </a:t>
            </a:r>
            <a:r>
              <a:rPr lang="hu-HU" sz="2200" b="1" i="1" dirty="0" err="1" smtClean="0"/>
              <a:t>Teile</a:t>
            </a:r>
            <a:r>
              <a:rPr lang="hu-HU" sz="2200" b="1" i="1" dirty="0" smtClean="0"/>
              <a:t>, und </a:t>
            </a:r>
            <a:r>
              <a:rPr lang="hu-HU" sz="2200" b="1" i="1" dirty="0" err="1" smtClean="0"/>
              <a:t>nichts</a:t>
            </a:r>
            <a:r>
              <a:rPr lang="hu-HU" sz="2200" b="1" i="1" dirty="0" smtClean="0"/>
              <a:t> </a:t>
            </a:r>
            <a:r>
              <a:rPr lang="hu-HU" sz="2200" b="1" i="1" dirty="0" err="1" smtClean="0"/>
              <a:t>mehr</a:t>
            </a:r>
            <a:r>
              <a:rPr lang="hu-HU" sz="2200" b="1" i="1" dirty="0" smtClean="0"/>
              <a:t> </a:t>
            </a:r>
            <a:r>
              <a:rPr lang="hu-HU" sz="2200" b="1" i="1" dirty="0" err="1" smtClean="0"/>
              <a:t>ließ</a:t>
            </a:r>
            <a:r>
              <a:rPr lang="hu-HU" sz="2200" b="1" i="1" dirty="0" smtClean="0"/>
              <a:t> </a:t>
            </a:r>
            <a:r>
              <a:rPr lang="hu-HU" sz="2200" b="1" i="1" dirty="0" err="1" smtClean="0"/>
              <a:t>sich</a:t>
            </a:r>
            <a:r>
              <a:rPr lang="hu-HU" sz="2200" b="1" i="1" dirty="0" smtClean="0"/>
              <a:t> mit </a:t>
            </a:r>
            <a:r>
              <a:rPr lang="hu-HU" sz="2200" b="1" i="1" dirty="0" err="1" smtClean="0"/>
              <a:t>einem</a:t>
            </a:r>
            <a:r>
              <a:rPr lang="hu-HU" sz="2200" b="1" i="1" dirty="0" smtClean="0"/>
              <a:t> </a:t>
            </a:r>
            <a:r>
              <a:rPr lang="hu-HU" sz="2200" b="1" i="1" dirty="0" err="1" smtClean="0"/>
              <a:t>Begriff</a:t>
            </a:r>
            <a:r>
              <a:rPr lang="hu-HU" sz="2200" b="1" i="1" dirty="0" smtClean="0"/>
              <a:t> </a:t>
            </a:r>
            <a:r>
              <a:rPr lang="hu-HU" sz="2200" b="1" i="1" dirty="0" err="1" smtClean="0"/>
              <a:t>umspannen</a:t>
            </a:r>
            <a:r>
              <a:rPr lang="hu-HU" sz="2200" b="1" i="1" dirty="0" smtClean="0"/>
              <a:t>”</a:t>
            </a:r>
          </a:p>
          <a:p>
            <a:pPr marL="0" indent="0" algn="ctr">
              <a:buNone/>
            </a:pPr>
            <a:endParaRPr lang="hu-HU" sz="2200" b="1" i="1" dirty="0"/>
          </a:p>
          <a:p>
            <a:pPr marL="0" indent="0" algn="ctr">
              <a:buNone/>
            </a:pPr>
            <a:r>
              <a:rPr lang="hu-HU" sz="2200" dirty="0"/>
              <a:t>5</a:t>
            </a:r>
            <a:r>
              <a:rPr lang="hu-HU" sz="2200" dirty="0" smtClean="0"/>
              <a:t>. </a:t>
            </a:r>
            <a:r>
              <a:rPr lang="hu-HU" sz="2200" dirty="0" err="1" smtClean="0"/>
              <a:t>Rettungsversuche</a:t>
            </a:r>
            <a:r>
              <a:rPr lang="hu-HU" sz="2200" dirty="0" smtClean="0"/>
              <a:t> </a:t>
            </a:r>
            <a:r>
              <a:rPr lang="hu-HU" sz="2200" dirty="0" err="1" smtClean="0"/>
              <a:t>aus</a:t>
            </a:r>
            <a:r>
              <a:rPr lang="hu-HU" sz="2200" dirty="0" smtClean="0"/>
              <a:t> der </a:t>
            </a:r>
            <a:r>
              <a:rPr lang="hu-HU" sz="2200" dirty="0" err="1" smtClean="0"/>
              <a:t>Leere</a:t>
            </a:r>
            <a:r>
              <a:rPr lang="hu-HU" sz="2200" dirty="0" smtClean="0"/>
              <a:t>: </a:t>
            </a:r>
            <a:r>
              <a:rPr lang="hu-HU" sz="2200" dirty="0" err="1" smtClean="0"/>
              <a:t>zurück</a:t>
            </a:r>
            <a:r>
              <a:rPr lang="hu-HU" sz="2200" dirty="0" smtClean="0"/>
              <a:t> </a:t>
            </a:r>
            <a:r>
              <a:rPr lang="hu-HU" sz="2200" dirty="0" err="1" smtClean="0"/>
              <a:t>zu</a:t>
            </a:r>
            <a:r>
              <a:rPr lang="hu-HU" sz="2200" dirty="0" smtClean="0"/>
              <a:t> den </a:t>
            </a:r>
            <a:r>
              <a:rPr lang="hu-HU" sz="2200" dirty="0" err="1"/>
              <a:t>A</a:t>
            </a:r>
            <a:r>
              <a:rPr lang="hu-HU" sz="2200" dirty="0" err="1" smtClean="0"/>
              <a:t>lten</a:t>
            </a:r>
            <a:r>
              <a:rPr lang="hu-HU" sz="2200" dirty="0" smtClean="0"/>
              <a:t> (</a:t>
            </a:r>
            <a:r>
              <a:rPr lang="hu-HU" sz="2200" dirty="0" err="1" smtClean="0"/>
              <a:t>nicht</a:t>
            </a:r>
            <a:r>
              <a:rPr lang="hu-HU" sz="2200" dirty="0" smtClean="0"/>
              <a:t> </a:t>
            </a:r>
            <a:r>
              <a:rPr lang="hu-HU" sz="2200" dirty="0" err="1" smtClean="0"/>
              <a:t>zu</a:t>
            </a:r>
            <a:r>
              <a:rPr lang="hu-HU" sz="2200" dirty="0" smtClean="0"/>
              <a:t> </a:t>
            </a:r>
            <a:r>
              <a:rPr lang="hu-HU" sz="2200" dirty="0" err="1" smtClean="0"/>
              <a:t>Plato</a:t>
            </a:r>
            <a:r>
              <a:rPr lang="hu-HU" sz="2200" dirty="0" smtClean="0"/>
              <a:t>, </a:t>
            </a:r>
            <a:r>
              <a:rPr lang="hu-HU" sz="2200" dirty="0" err="1" smtClean="0"/>
              <a:t>sondern</a:t>
            </a:r>
            <a:r>
              <a:rPr lang="hu-HU" sz="2200" dirty="0" smtClean="0"/>
              <a:t> </a:t>
            </a:r>
            <a:r>
              <a:rPr lang="hu-HU" sz="2200" dirty="0" err="1" smtClean="0"/>
              <a:t>zu</a:t>
            </a:r>
            <a:r>
              <a:rPr lang="hu-HU" sz="2200" dirty="0" smtClean="0"/>
              <a:t> Seneca und Cicero /</a:t>
            </a:r>
            <a:r>
              <a:rPr lang="hu-HU" sz="2200" dirty="0" err="1" smtClean="0"/>
              <a:t>Stoiker</a:t>
            </a:r>
            <a:r>
              <a:rPr lang="hu-HU" sz="2200" dirty="0" smtClean="0"/>
              <a:t>/ - </a:t>
            </a:r>
            <a:r>
              <a:rPr lang="hu-HU" sz="2200" dirty="0" err="1" smtClean="0"/>
              <a:t>aber</a:t>
            </a:r>
            <a:r>
              <a:rPr lang="hu-HU" sz="2200" dirty="0" smtClean="0"/>
              <a:t> </a:t>
            </a:r>
            <a:r>
              <a:rPr lang="hu-HU" sz="2200" dirty="0" err="1" smtClean="0"/>
              <a:t>Scheitern</a:t>
            </a:r>
            <a:r>
              <a:rPr lang="hu-HU" sz="2200" dirty="0" smtClean="0"/>
              <a:t> – </a:t>
            </a:r>
            <a:r>
              <a:rPr lang="hu-HU" sz="2200" dirty="0" err="1" smtClean="0"/>
              <a:t>Einsamkeit</a:t>
            </a:r>
            <a:r>
              <a:rPr lang="hu-HU" sz="2200" dirty="0" smtClean="0"/>
              <a:t> – </a:t>
            </a:r>
            <a:r>
              <a:rPr lang="hu-HU" sz="2200" dirty="0" err="1" smtClean="0"/>
              <a:t>Flucht</a:t>
            </a:r>
            <a:r>
              <a:rPr lang="hu-HU" sz="2200" dirty="0" smtClean="0"/>
              <a:t> </a:t>
            </a:r>
            <a:r>
              <a:rPr lang="hu-HU" sz="2200" dirty="0" err="1" smtClean="0"/>
              <a:t>ins</a:t>
            </a:r>
            <a:r>
              <a:rPr lang="hu-HU" sz="2200" dirty="0" smtClean="0"/>
              <a:t> </a:t>
            </a:r>
            <a:r>
              <a:rPr lang="hu-HU" sz="2200" dirty="0" err="1" smtClean="0"/>
              <a:t>Freie</a:t>
            </a:r>
            <a:r>
              <a:rPr lang="hu-HU" sz="2200" dirty="0" smtClean="0"/>
              <a:t> – </a:t>
            </a:r>
            <a:r>
              <a:rPr lang="hu-HU" sz="2200" dirty="0" err="1" smtClean="0"/>
              <a:t>umsonst</a:t>
            </a:r>
            <a:r>
              <a:rPr lang="hu-HU" sz="2200" dirty="0" smtClean="0"/>
              <a:t>: </a:t>
            </a:r>
            <a:r>
              <a:rPr lang="hu-HU" sz="2200" dirty="0" err="1" smtClean="0"/>
              <a:t>momentaner</a:t>
            </a:r>
            <a:r>
              <a:rPr lang="hu-HU" sz="2200" dirty="0" smtClean="0"/>
              <a:t> </a:t>
            </a:r>
            <a:r>
              <a:rPr lang="hu-HU" sz="2200" dirty="0" err="1" smtClean="0"/>
              <a:t>Zustand</a:t>
            </a:r>
            <a:r>
              <a:rPr lang="hu-HU" sz="2200" dirty="0" smtClean="0"/>
              <a:t>: </a:t>
            </a:r>
            <a:r>
              <a:rPr lang="hu-HU" sz="2200" dirty="0" err="1" smtClean="0"/>
              <a:t>geistloses</a:t>
            </a:r>
            <a:r>
              <a:rPr lang="hu-HU" sz="2200" dirty="0" smtClean="0"/>
              <a:t>, </a:t>
            </a:r>
            <a:r>
              <a:rPr lang="hu-HU" sz="2200" dirty="0" err="1" smtClean="0"/>
              <a:t>gedankenloses</a:t>
            </a:r>
            <a:r>
              <a:rPr lang="hu-HU" sz="2200" dirty="0" smtClean="0"/>
              <a:t> </a:t>
            </a:r>
            <a:r>
              <a:rPr lang="hu-HU" sz="2200" dirty="0" err="1" smtClean="0"/>
              <a:t>Dasein</a:t>
            </a:r>
            <a:r>
              <a:rPr lang="hu-HU" sz="2200" dirty="0" smtClean="0"/>
              <a:t> (</a:t>
            </a:r>
            <a:r>
              <a:rPr lang="hu-HU" sz="2200" dirty="0" err="1" smtClean="0"/>
              <a:t>Gleichgültigkeit</a:t>
            </a:r>
            <a:r>
              <a:rPr lang="hu-HU" sz="2200" dirty="0" smtClean="0"/>
              <a:t>) – </a:t>
            </a:r>
            <a:r>
              <a:rPr lang="hu-HU" sz="2200" dirty="0" err="1" smtClean="0"/>
              <a:t>Beispiele</a:t>
            </a:r>
            <a:r>
              <a:rPr lang="hu-HU" sz="2200" dirty="0" smtClean="0"/>
              <a:t>: </a:t>
            </a:r>
            <a:r>
              <a:rPr lang="hu-HU" sz="2200" dirty="0" err="1" smtClean="0"/>
              <a:t>auszurottende</a:t>
            </a:r>
            <a:r>
              <a:rPr lang="hu-HU" sz="2200" dirty="0" smtClean="0"/>
              <a:t> </a:t>
            </a:r>
            <a:r>
              <a:rPr lang="hu-HU" sz="2200" dirty="0" err="1" smtClean="0"/>
              <a:t>Ratten</a:t>
            </a:r>
            <a:r>
              <a:rPr lang="hu-HU" sz="2200" dirty="0" smtClean="0"/>
              <a:t>…</a:t>
            </a:r>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718628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20948" y="1181099"/>
            <a:ext cx="10515600" cy="1325563"/>
          </a:xfrm>
        </p:spPr>
        <p:txBody>
          <a:bodyPr/>
          <a:lstStyle/>
          <a:p>
            <a:pPr algn="ctr"/>
            <a:r>
              <a:rPr lang="hu-HU" b="1" dirty="0" smtClean="0"/>
              <a:t>Hofmannsthal: </a:t>
            </a:r>
            <a:r>
              <a:rPr lang="hu-HU" b="1" i="1" dirty="0" err="1" smtClean="0"/>
              <a:t>Ein</a:t>
            </a:r>
            <a:r>
              <a:rPr lang="hu-HU" b="1" i="1" dirty="0" smtClean="0"/>
              <a:t> </a:t>
            </a:r>
            <a:r>
              <a:rPr lang="hu-HU" b="1" i="1" dirty="0" err="1" smtClean="0"/>
              <a:t>Brief</a:t>
            </a:r>
            <a:r>
              <a:rPr lang="hu-HU" b="1" i="1" dirty="0" smtClean="0"/>
              <a:t> </a:t>
            </a:r>
            <a:endParaRPr lang="hu-HU" b="1" i="1" dirty="0"/>
          </a:p>
        </p:txBody>
      </p:sp>
      <p:sp>
        <p:nvSpPr>
          <p:cNvPr id="3" name="Tartalom helye 2"/>
          <p:cNvSpPr>
            <a:spLocks noGrp="1"/>
          </p:cNvSpPr>
          <p:nvPr>
            <p:ph idx="1"/>
          </p:nvPr>
        </p:nvSpPr>
        <p:spPr>
          <a:xfrm>
            <a:off x="820948" y="3144032"/>
            <a:ext cx="10515600" cy="3713967"/>
          </a:xfrm>
        </p:spPr>
        <p:txBody>
          <a:bodyPr>
            <a:normAutofit/>
          </a:bodyPr>
          <a:lstStyle/>
          <a:p>
            <a:pPr marL="0" indent="0">
              <a:buNone/>
            </a:pPr>
            <a:r>
              <a:rPr lang="hu-HU" sz="2400" i="1" dirty="0" smtClean="0"/>
              <a:t>„Es </a:t>
            </a:r>
            <a:r>
              <a:rPr lang="hu-HU" sz="2400" i="1" dirty="0" err="1" smtClean="0"/>
              <a:t>war</a:t>
            </a:r>
            <a:r>
              <a:rPr lang="hu-HU" sz="2400" i="1" dirty="0" smtClean="0"/>
              <a:t> </a:t>
            </a:r>
            <a:r>
              <a:rPr lang="hu-HU" sz="2400" i="1" dirty="0" err="1" smtClean="0"/>
              <a:t>viel</a:t>
            </a:r>
            <a:r>
              <a:rPr lang="hu-HU" sz="2400" i="1" dirty="0" smtClean="0"/>
              <a:t> </a:t>
            </a:r>
            <a:r>
              <a:rPr lang="hu-HU" sz="2400" i="1" dirty="0" err="1" smtClean="0"/>
              <a:t>mehr</a:t>
            </a:r>
            <a:r>
              <a:rPr lang="hu-HU" sz="2400" i="1" dirty="0" smtClean="0"/>
              <a:t> und </a:t>
            </a:r>
            <a:r>
              <a:rPr lang="hu-HU" sz="2400" i="1" dirty="0" err="1" smtClean="0"/>
              <a:t>viel</a:t>
            </a:r>
            <a:r>
              <a:rPr lang="hu-HU" sz="2400" i="1" dirty="0" smtClean="0"/>
              <a:t> </a:t>
            </a:r>
            <a:r>
              <a:rPr lang="hu-HU" sz="2400" i="1" dirty="0" err="1" smtClean="0"/>
              <a:t>weniger</a:t>
            </a:r>
            <a:r>
              <a:rPr lang="hu-HU" sz="2400" i="1" dirty="0" smtClean="0"/>
              <a:t> </a:t>
            </a:r>
            <a:r>
              <a:rPr lang="hu-HU" sz="2400" i="1" dirty="0" err="1" smtClean="0"/>
              <a:t>als</a:t>
            </a:r>
            <a:r>
              <a:rPr lang="hu-HU" sz="2400" i="1" dirty="0" smtClean="0"/>
              <a:t> </a:t>
            </a:r>
            <a:r>
              <a:rPr lang="hu-HU" sz="2400" i="1" dirty="0" err="1" smtClean="0"/>
              <a:t>Mitleid</a:t>
            </a:r>
            <a:r>
              <a:rPr lang="hu-HU" sz="2400" i="1" dirty="0" smtClean="0"/>
              <a:t>: </a:t>
            </a:r>
            <a:r>
              <a:rPr lang="hu-HU" sz="2400" i="1" dirty="0" err="1" smtClean="0"/>
              <a:t>ein</a:t>
            </a:r>
            <a:r>
              <a:rPr lang="hu-HU" sz="2400" i="1" dirty="0" smtClean="0"/>
              <a:t> </a:t>
            </a:r>
            <a:r>
              <a:rPr lang="hu-HU" sz="2400" i="1" dirty="0" err="1" smtClean="0"/>
              <a:t>ungeheures</a:t>
            </a:r>
            <a:r>
              <a:rPr lang="hu-HU" sz="2400" i="1" dirty="0" smtClean="0"/>
              <a:t> </a:t>
            </a:r>
            <a:r>
              <a:rPr lang="hu-HU" sz="2400" i="1" dirty="0" err="1" smtClean="0">
                <a:solidFill>
                  <a:srgbClr val="C00000"/>
                </a:solidFill>
              </a:rPr>
              <a:t>Anteilnehmen</a:t>
            </a:r>
            <a:r>
              <a:rPr lang="hu-HU" sz="2400" i="1" dirty="0" smtClean="0"/>
              <a:t>, </a:t>
            </a:r>
            <a:r>
              <a:rPr lang="hu-HU" sz="2400" i="1" dirty="0" err="1" smtClean="0"/>
              <a:t>ein</a:t>
            </a:r>
            <a:r>
              <a:rPr lang="hu-HU" sz="2400" i="1" dirty="0" smtClean="0"/>
              <a:t> </a:t>
            </a:r>
            <a:r>
              <a:rPr lang="hu-HU" sz="2400" i="1" dirty="0" err="1" smtClean="0"/>
              <a:t>Hinüberfließen</a:t>
            </a:r>
            <a:r>
              <a:rPr lang="hu-HU" sz="2400" i="1" dirty="0" smtClean="0"/>
              <a:t> in </a:t>
            </a:r>
            <a:r>
              <a:rPr lang="hu-HU" sz="2400" i="1" dirty="0" err="1" smtClean="0"/>
              <a:t>jene</a:t>
            </a:r>
            <a:r>
              <a:rPr lang="hu-HU" sz="2400" i="1" dirty="0" smtClean="0"/>
              <a:t> </a:t>
            </a:r>
            <a:r>
              <a:rPr lang="hu-HU" sz="2400" i="1" dirty="0" err="1" smtClean="0"/>
              <a:t>Geschöpfe</a:t>
            </a:r>
            <a:r>
              <a:rPr lang="hu-HU" sz="2400" i="1" dirty="0" smtClean="0"/>
              <a:t> </a:t>
            </a:r>
            <a:r>
              <a:rPr lang="hu-HU" sz="2400" i="1" dirty="0" err="1" smtClean="0"/>
              <a:t>oder</a:t>
            </a:r>
            <a:r>
              <a:rPr lang="hu-HU" sz="2400" i="1" dirty="0" smtClean="0"/>
              <a:t> </a:t>
            </a:r>
            <a:r>
              <a:rPr lang="hu-HU" sz="2400" i="1" dirty="0" err="1" smtClean="0"/>
              <a:t>ein</a:t>
            </a:r>
            <a:r>
              <a:rPr lang="hu-HU" sz="2400" i="1" dirty="0" smtClean="0"/>
              <a:t> </a:t>
            </a:r>
            <a:r>
              <a:rPr lang="hu-HU" sz="2400" i="1" dirty="0" err="1" smtClean="0">
                <a:solidFill>
                  <a:srgbClr val="C00000"/>
                </a:solidFill>
              </a:rPr>
              <a:t>Fühlen</a:t>
            </a:r>
            <a:r>
              <a:rPr lang="hu-HU" sz="2400" i="1" dirty="0" smtClean="0"/>
              <a:t>, </a:t>
            </a:r>
            <a:r>
              <a:rPr lang="hu-HU" sz="2400" i="1" dirty="0" err="1" smtClean="0"/>
              <a:t>daß</a:t>
            </a:r>
            <a:r>
              <a:rPr lang="hu-HU" sz="2400" i="1" dirty="0" smtClean="0"/>
              <a:t> </a:t>
            </a:r>
            <a:r>
              <a:rPr lang="hu-HU" sz="2400" i="1" dirty="0" err="1" smtClean="0"/>
              <a:t>ein</a:t>
            </a:r>
            <a:r>
              <a:rPr lang="hu-HU" sz="2400" i="1" dirty="0" smtClean="0"/>
              <a:t> Fluidum des </a:t>
            </a:r>
            <a:r>
              <a:rPr lang="hu-HU" sz="2400" i="1" dirty="0" err="1" smtClean="0"/>
              <a:t>Lebens</a:t>
            </a:r>
            <a:r>
              <a:rPr lang="hu-HU" sz="2400" i="1" dirty="0" smtClean="0"/>
              <a:t> und </a:t>
            </a:r>
            <a:r>
              <a:rPr lang="hu-HU" sz="2400" i="1" dirty="0" err="1" smtClean="0"/>
              <a:t>Todes</a:t>
            </a:r>
            <a:r>
              <a:rPr lang="hu-HU" sz="2400" i="1" dirty="0" smtClean="0"/>
              <a:t>, des </a:t>
            </a:r>
            <a:r>
              <a:rPr lang="hu-HU" sz="2400" i="1" dirty="0" err="1" smtClean="0"/>
              <a:t>Traumes</a:t>
            </a:r>
            <a:r>
              <a:rPr lang="hu-HU" sz="2400" i="1" dirty="0" smtClean="0"/>
              <a:t> und </a:t>
            </a:r>
            <a:r>
              <a:rPr lang="hu-HU" sz="2400" i="1" dirty="0" err="1" smtClean="0"/>
              <a:t>Wachens</a:t>
            </a:r>
            <a:r>
              <a:rPr lang="hu-HU" sz="2400" i="1" dirty="0" smtClean="0"/>
              <a:t> </a:t>
            </a:r>
            <a:r>
              <a:rPr lang="hu-HU" sz="2400" i="1" dirty="0" err="1" smtClean="0"/>
              <a:t>für</a:t>
            </a:r>
            <a:r>
              <a:rPr lang="hu-HU" sz="2400" i="1" dirty="0" smtClean="0"/>
              <a:t> </a:t>
            </a:r>
            <a:r>
              <a:rPr lang="hu-HU" sz="2400" i="1" dirty="0" err="1" smtClean="0"/>
              <a:t>einen</a:t>
            </a:r>
            <a:r>
              <a:rPr lang="hu-HU" sz="2400" i="1" dirty="0" smtClean="0"/>
              <a:t> </a:t>
            </a:r>
            <a:r>
              <a:rPr lang="hu-HU" sz="2400" i="1" dirty="0" err="1" smtClean="0"/>
              <a:t>Augenblick</a:t>
            </a:r>
            <a:r>
              <a:rPr lang="hu-HU" sz="2400" i="1" dirty="0" smtClean="0"/>
              <a:t> in </a:t>
            </a:r>
            <a:r>
              <a:rPr lang="hu-HU" sz="2400" i="1" dirty="0" err="1" smtClean="0"/>
              <a:t>sie</a:t>
            </a:r>
            <a:r>
              <a:rPr lang="hu-HU" sz="2400" i="1" dirty="0" smtClean="0"/>
              <a:t> </a:t>
            </a:r>
            <a:r>
              <a:rPr lang="hu-HU" sz="2400" i="1" dirty="0" err="1" smtClean="0"/>
              <a:t>hinübergeflossen</a:t>
            </a:r>
            <a:r>
              <a:rPr lang="hu-HU" sz="2400" i="1" dirty="0" smtClean="0"/>
              <a:t> </a:t>
            </a:r>
            <a:r>
              <a:rPr lang="hu-HU" sz="2400" i="1" dirty="0" err="1" smtClean="0"/>
              <a:t>ist</a:t>
            </a:r>
            <a:r>
              <a:rPr lang="hu-HU" sz="2400" i="1" dirty="0" smtClean="0"/>
              <a:t> … </a:t>
            </a:r>
            <a:r>
              <a:rPr lang="hu-HU" sz="2400" i="1" dirty="0" err="1" smtClean="0"/>
              <a:t>oder</a:t>
            </a:r>
            <a:r>
              <a:rPr lang="hu-HU" sz="2400" i="1" dirty="0" smtClean="0"/>
              <a:t> </a:t>
            </a:r>
            <a:r>
              <a:rPr lang="hu-HU" sz="2400" i="1" dirty="0" err="1" smtClean="0">
                <a:solidFill>
                  <a:srgbClr val="C00000"/>
                </a:solidFill>
              </a:rPr>
              <a:t>als</a:t>
            </a:r>
            <a:r>
              <a:rPr lang="hu-HU" sz="2400" i="1" dirty="0" smtClean="0">
                <a:solidFill>
                  <a:srgbClr val="C00000"/>
                </a:solidFill>
              </a:rPr>
              <a:t> </a:t>
            </a:r>
            <a:r>
              <a:rPr lang="hu-HU" sz="2400" i="1" dirty="0" err="1" smtClean="0">
                <a:solidFill>
                  <a:srgbClr val="C00000"/>
                </a:solidFill>
              </a:rPr>
              <a:t>könnten</a:t>
            </a:r>
            <a:r>
              <a:rPr lang="hu-HU" sz="2400" i="1" dirty="0" smtClean="0">
                <a:solidFill>
                  <a:srgbClr val="C00000"/>
                </a:solidFill>
              </a:rPr>
              <a:t> </a:t>
            </a:r>
            <a:r>
              <a:rPr lang="hu-HU" sz="2400" i="1" dirty="0" err="1" smtClean="0">
                <a:solidFill>
                  <a:srgbClr val="C00000"/>
                </a:solidFill>
              </a:rPr>
              <a:t>wir</a:t>
            </a:r>
            <a:r>
              <a:rPr lang="hu-HU" sz="2400" i="1" dirty="0" smtClean="0">
                <a:solidFill>
                  <a:srgbClr val="C00000"/>
                </a:solidFill>
              </a:rPr>
              <a:t> in </a:t>
            </a:r>
            <a:r>
              <a:rPr lang="hu-HU" sz="2400" i="1" dirty="0" err="1" smtClean="0">
                <a:solidFill>
                  <a:srgbClr val="C00000"/>
                </a:solidFill>
              </a:rPr>
              <a:t>ein</a:t>
            </a:r>
            <a:r>
              <a:rPr lang="hu-HU" sz="2400" i="1" dirty="0" smtClean="0">
                <a:solidFill>
                  <a:srgbClr val="C00000"/>
                </a:solidFill>
              </a:rPr>
              <a:t> </a:t>
            </a:r>
            <a:r>
              <a:rPr lang="hu-HU" sz="2400" i="1" dirty="0" err="1" smtClean="0">
                <a:solidFill>
                  <a:srgbClr val="C00000"/>
                </a:solidFill>
              </a:rPr>
              <a:t>neues</a:t>
            </a:r>
            <a:r>
              <a:rPr lang="hu-HU" sz="2400" i="1" dirty="0" smtClean="0">
                <a:solidFill>
                  <a:srgbClr val="C00000"/>
                </a:solidFill>
              </a:rPr>
              <a:t>, </a:t>
            </a:r>
            <a:r>
              <a:rPr lang="hu-HU" sz="2400" i="1" dirty="0" err="1" smtClean="0">
                <a:solidFill>
                  <a:srgbClr val="C00000"/>
                </a:solidFill>
              </a:rPr>
              <a:t>ahnungsvolles</a:t>
            </a:r>
            <a:r>
              <a:rPr lang="hu-HU" sz="2400" i="1" dirty="0" smtClean="0">
                <a:solidFill>
                  <a:srgbClr val="C00000"/>
                </a:solidFill>
              </a:rPr>
              <a:t> </a:t>
            </a:r>
            <a:r>
              <a:rPr lang="hu-HU" sz="2400" i="1" dirty="0" err="1" smtClean="0">
                <a:solidFill>
                  <a:srgbClr val="C00000"/>
                </a:solidFill>
              </a:rPr>
              <a:t>Verhältnis</a:t>
            </a:r>
            <a:r>
              <a:rPr lang="hu-HU" sz="2400" i="1" dirty="0" smtClean="0">
                <a:solidFill>
                  <a:srgbClr val="C00000"/>
                </a:solidFill>
              </a:rPr>
              <a:t> </a:t>
            </a:r>
            <a:r>
              <a:rPr lang="hu-HU" sz="2400" i="1" dirty="0" err="1" smtClean="0">
                <a:solidFill>
                  <a:srgbClr val="C00000"/>
                </a:solidFill>
              </a:rPr>
              <a:t>zum</a:t>
            </a:r>
            <a:r>
              <a:rPr lang="hu-HU" sz="2400" i="1" dirty="0" smtClean="0">
                <a:solidFill>
                  <a:srgbClr val="C00000"/>
                </a:solidFill>
              </a:rPr>
              <a:t> </a:t>
            </a:r>
            <a:r>
              <a:rPr lang="hu-HU" sz="2400" i="1" dirty="0" err="1" smtClean="0">
                <a:solidFill>
                  <a:srgbClr val="C00000"/>
                </a:solidFill>
              </a:rPr>
              <a:t>ganzen</a:t>
            </a:r>
            <a:r>
              <a:rPr lang="hu-HU" sz="2400" i="1" dirty="0" smtClean="0">
                <a:solidFill>
                  <a:srgbClr val="C00000"/>
                </a:solidFill>
              </a:rPr>
              <a:t> </a:t>
            </a:r>
            <a:r>
              <a:rPr lang="hu-HU" sz="2400" i="1" dirty="0" err="1" smtClean="0">
                <a:solidFill>
                  <a:srgbClr val="C00000"/>
                </a:solidFill>
              </a:rPr>
              <a:t>Dasein</a:t>
            </a:r>
            <a:r>
              <a:rPr lang="hu-HU" sz="2400" i="1" dirty="0" smtClean="0">
                <a:solidFill>
                  <a:srgbClr val="C00000"/>
                </a:solidFill>
              </a:rPr>
              <a:t> </a:t>
            </a:r>
            <a:r>
              <a:rPr lang="hu-HU" sz="2400" i="1" dirty="0" err="1" smtClean="0">
                <a:solidFill>
                  <a:srgbClr val="C00000"/>
                </a:solidFill>
              </a:rPr>
              <a:t>treten</a:t>
            </a:r>
            <a:r>
              <a:rPr lang="hu-HU" sz="2400" i="1" dirty="0" smtClean="0"/>
              <a:t>, </a:t>
            </a:r>
            <a:r>
              <a:rPr lang="hu-HU" sz="2400" i="1" dirty="0" err="1" smtClean="0"/>
              <a:t>wenn</a:t>
            </a:r>
            <a:r>
              <a:rPr lang="hu-HU" sz="2400" i="1" dirty="0" smtClean="0"/>
              <a:t> </a:t>
            </a:r>
            <a:r>
              <a:rPr lang="hu-HU" sz="2400" i="1" dirty="0" err="1" smtClean="0"/>
              <a:t>wir</a:t>
            </a:r>
            <a:r>
              <a:rPr lang="hu-HU" sz="2400" i="1" dirty="0" smtClean="0"/>
              <a:t> </a:t>
            </a:r>
            <a:r>
              <a:rPr lang="hu-HU" sz="2400" i="1" dirty="0" err="1" smtClean="0"/>
              <a:t>anfingen</a:t>
            </a:r>
            <a:r>
              <a:rPr lang="hu-HU" sz="2400" i="1" dirty="0" smtClean="0"/>
              <a:t>, </a:t>
            </a:r>
            <a:r>
              <a:rPr lang="hu-HU" sz="2400" i="1" dirty="0" smtClean="0">
                <a:solidFill>
                  <a:srgbClr val="C00000"/>
                </a:solidFill>
              </a:rPr>
              <a:t>mit </a:t>
            </a:r>
            <a:r>
              <a:rPr lang="hu-HU" sz="2400" i="1" dirty="0" err="1" smtClean="0">
                <a:solidFill>
                  <a:srgbClr val="C00000"/>
                </a:solidFill>
              </a:rPr>
              <a:t>dem</a:t>
            </a:r>
            <a:r>
              <a:rPr lang="hu-HU" sz="2400" i="1" dirty="0" smtClean="0">
                <a:solidFill>
                  <a:srgbClr val="C00000"/>
                </a:solidFill>
              </a:rPr>
              <a:t> </a:t>
            </a:r>
            <a:r>
              <a:rPr lang="hu-HU" sz="2400" i="1" dirty="0" err="1" smtClean="0">
                <a:solidFill>
                  <a:srgbClr val="C00000"/>
                </a:solidFill>
              </a:rPr>
              <a:t>Herzen</a:t>
            </a:r>
            <a:r>
              <a:rPr lang="hu-HU" sz="2400" i="1" dirty="0" smtClean="0">
                <a:solidFill>
                  <a:srgbClr val="C00000"/>
                </a:solidFill>
              </a:rPr>
              <a:t> </a:t>
            </a:r>
            <a:r>
              <a:rPr lang="hu-HU" sz="2400" i="1" dirty="0" err="1" smtClean="0">
                <a:solidFill>
                  <a:srgbClr val="C00000"/>
                </a:solidFill>
              </a:rPr>
              <a:t>zu</a:t>
            </a:r>
            <a:r>
              <a:rPr lang="hu-HU" sz="2400" i="1" dirty="0" smtClean="0">
                <a:solidFill>
                  <a:srgbClr val="C00000"/>
                </a:solidFill>
              </a:rPr>
              <a:t> </a:t>
            </a:r>
            <a:r>
              <a:rPr lang="hu-HU" sz="2400" i="1" dirty="0" err="1" smtClean="0">
                <a:solidFill>
                  <a:srgbClr val="C00000"/>
                </a:solidFill>
              </a:rPr>
              <a:t>denken</a:t>
            </a:r>
            <a:r>
              <a:rPr lang="hu-HU" sz="2400" i="1" dirty="0" smtClean="0"/>
              <a:t>.”</a:t>
            </a:r>
            <a:endParaRPr lang="hu-HU" sz="2400" i="1" dirty="0" smtClean="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3769129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308309"/>
            <a:ext cx="10515600" cy="1325563"/>
          </a:xfrm>
        </p:spPr>
        <p:txBody>
          <a:bodyPr/>
          <a:lstStyle/>
          <a:p>
            <a:pPr algn="ctr"/>
            <a:r>
              <a:rPr lang="hu-HU" b="1" dirty="0"/>
              <a:t>Hofmannsthal: </a:t>
            </a:r>
            <a:r>
              <a:rPr lang="hu-HU" b="1" i="1" dirty="0" err="1"/>
              <a:t>Ein</a:t>
            </a:r>
            <a:r>
              <a:rPr lang="hu-HU" b="1" i="1" dirty="0"/>
              <a:t> </a:t>
            </a:r>
            <a:r>
              <a:rPr lang="hu-HU" b="1" i="1" dirty="0" err="1"/>
              <a:t>Brief</a:t>
            </a:r>
            <a:r>
              <a:rPr lang="hu-HU" b="1" i="1" dirty="0"/>
              <a:t> </a:t>
            </a:r>
            <a:endParaRPr lang="hu-HU" dirty="0"/>
          </a:p>
        </p:txBody>
      </p:sp>
      <p:sp>
        <p:nvSpPr>
          <p:cNvPr id="3" name="Tartalom helye 2"/>
          <p:cNvSpPr>
            <a:spLocks noGrp="1"/>
          </p:cNvSpPr>
          <p:nvPr>
            <p:ph idx="1"/>
          </p:nvPr>
        </p:nvSpPr>
        <p:spPr>
          <a:xfrm>
            <a:off x="838200" y="2734484"/>
            <a:ext cx="10515600" cy="4351338"/>
          </a:xfrm>
        </p:spPr>
        <p:txBody>
          <a:bodyPr/>
          <a:lstStyle/>
          <a:p>
            <a:pPr marL="0" indent="0">
              <a:buNone/>
            </a:pPr>
            <a:r>
              <a:rPr lang="hu-HU" dirty="0"/>
              <a:t>„Mit </a:t>
            </a:r>
            <a:r>
              <a:rPr lang="hu-HU" dirty="0" err="1"/>
              <a:t>dem</a:t>
            </a:r>
            <a:r>
              <a:rPr lang="hu-HU" dirty="0"/>
              <a:t> </a:t>
            </a:r>
            <a:r>
              <a:rPr lang="hu-HU" dirty="0" err="1"/>
              <a:t>Herzen</a:t>
            </a:r>
            <a:r>
              <a:rPr lang="hu-HU" dirty="0"/>
              <a:t> </a:t>
            </a:r>
            <a:r>
              <a:rPr lang="hu-HU" dirty="0" err="1"/>
              <a:t>denken</a:t>
            </a:r>
            <a:r>
              <a:rPr lang="hu-HU" dirty="0"/>
              <a:t>” = „Welt </a:t>
            </a:r>
            <a:r>
              <a:rPr lang="hu-HU" dirty="0" err="1"/>
              <a:t>durchwehende</a:t>
            </a:r>
            <a:r>
              <a:rPr lang="hu-HU" dirty="0"/>
              <a:t> </a:t>
            </a:r>
            <a:r>
              <a:rPr lang="hu-HU" dirty="0" err="1"/>
              <a:t>Harmonie</a:t>
            </a:r>
            <a:r>
              <a:rPr lang="hu-HU" dirty="0"/>
              <a:t>” = „</a:t>
            </a:r>
            <a:r>
              <a:rPr lang="hu-HU" dirty="0" err="1"/>
              <a:t>wortloses</a:t>
            </a:r>
            <a:r>
              <a:rPr lang="hu-HU" dirty="0"/>
              <a:t> </a:t>
            </a:r>
            <a:r>
              <a:rPr lang="hu-HU" dirty="0" err="1"/>
              <a:t>Entzücken</a:t>
            </a:r>
            <a:r>
              <a:rPr lang="hu-HU" dirty="0"/>
              <a:t>” </a:t>
            </a:r>
            <a:r>
              <a:rPr lang="hu-HU" dirty="0" err="1"/>
              <a:t>d.h</a:t>
            </a:r>
            <a:r>
              <a:rPr lang="hu-HU" dirty="0"/>
              <a:t>. </a:t>
            </a:r>
            <a:r>
              <a:rPr lang="hu-HU" dirty="0" err="1"/>
              <a:t>kein</a:t>
            </a:r>
            <a:r>
              <a:rPr lang="hu-HU" dirty="0"/>
              <a:t> </a:t>
            </a:r>
            <a:r>
              <a:rPr lang="hu-HU" dirty="0" err="1"/>
              <a:t>abstraktes</a:t>
            </a:r>
            <a:r>
              <a:rPr lang="hu-HU" dirty="0"/>
              <a:t> </a:t>
            </a:r>
            <a:r>
              <a:rPr lang="hu-HU" dirty="0" err="1"/>
              <a:t>Denken</a:t>
            </a:r>
            <a:r>
              <a:rPr lang="hu-HU" dirty="0"/>
              <a:t>, </a:t>
            </a:r>
            <a:r>
              <a:rPr lang="hu-HU" dirty="0" err="1"/>
              <a:t>keine</a:t>
            </a:r>
            <a:r>
              <a:rPr lang="hu-HU" dirty="0"/>
              <a:t> </a:t>
            </a:r>
            <a:r>
              <a:rPr lang="hu-HU" dirty="0" err="1"/>
              <a:t>abstrakte</a:t>
            </a:r>
            <a:r>
              <a:rPr lang="hu-HU" dirty="0"/>
              <a:t> – </a:t>
            </a:r>
            <a:r>
              <a:rPr lang="hu-HU" dirty="0" err="1"/>
              <a:t>leer</a:t>
            </a:r>
            <a:r>
              <a:rPr lang="hu-HU" dirty="0"/>
              <a:t> </a:t>
            </a:r>
            <a:r>
              <a:rPr lang="hu-HU" dirty="0" err="1"/>
              <a:t>gewordene</a:t>
            </a:r>
            <a:r>
              <a:rPr lang="hu-HU" dirty="0"/>
              <a:t> –</a:t>
            </a:r>
            <a:r>
              <a:rPr lang="hu-HU" dirty="0" err="1"/>
              <a:t>Sprache</a:t>
            </a:r>
            <a:r>
              <a:rPr lang="hu-HU" dirty="0"/>
              <a:t>!!!</a:t>
            </a:r>
          </a:p>
          <a:p>
            <a:pPr marL="0" indent="0">
              <a:buNone/>
            </a:pPr>
            <a:endParaRPr lang="hu-HU" i="1" dirty="0" smtClean="0"/>
          </a:p>
          <a:p>
            <a:pPr marL="0" indent="0">
              <a:buNone/>
            </a:pPr>
            <a:r>
              <a:rPr lang="hu-HU" i="1" dirty="0" smtClean="0"/>
              <a:t>„Es </a:t>
            </a:r>
            <a:r>
              <a:rPr lang="hu-HU" i="1" dirty="0"/>
              <a:t>sind </a:t>
            </a:r>
            <a:r>
              <a:rPr lang="hu-HU" i="1" dirty="0" err="1"/>
              <a:t>gleichfalls</a:t>
            </a:r>
            <a:r>
              <a:rPr lang="hu-HU" i="1" dirty="0"/>
              <a:t> </a:t>
            </a:r>
            <a:r>
              <a:rPr lang="hu-HU" i="1" dirty="0" err="1"/>
              <a:t>Wirbel</a:t>
            </a:r>
            <a:r>
              <a:rPr lang="hu-HU" i="1" dirty="0"/>
              <a:t>, </a:t>
            </a:r>
            <a:r>
              <a:rPr lang="hu-HU" i="1" dirty="0" err="1"/>
              <a:t>aber</a:t>
            </a:r>
            <a:r>
              <a:rPr lang="hu-HU" i="1" dirty="0"/>
              <a:t> </a:t>
            </a:r>
            <a:r>
              <a:rPr lang="hu-HU" i="1" dirty="0" err="1"/>
              <a:t>solche</a:t>
            </a:r>
            <a:r>
              <a:rPr lang="hu-HU" i="1" dirty="0"/>
              <a:t>, </a:t>
            </a:r>
            <a:r>
              <a:rPr lang="hu-HU" i="1" dirty="0" err="1"/>
              <a:t>die</a:t>
            </a:r>
            <a:r>
              <a:rPr lang="hu-HU" i="1" dirty="0"/>
              <a:t> </a:t>
            </a:r>
            <a:r>
              <a:rPr lang="hu-HU" i="1" dirty="0" err="1"/>
              <a:t>nicht</a:t>
            </a:r>
            <a:r>
              <a:rPr lang="hu-HU" i="1" dirty="0"/>
              <a:t> </a:t>
            </a:r>
            <a:r>
              <a:rPr lang="hu-HU" i="1" dirty="0" err="1"/>
              <a:t>wie</a:t>
            </a:r>
            <a:r>
              <a:rPr lang="hu-HU" i="1" dirty="0"/>
              <a:t> </a:t>
            </a:r>
            <a:r>
              <a:rPr lang="hu-HU" i="1" dirty="0" err="1"/>
              <a:t>die</a:t>
            </a:r>
            <a:r>
              <a:rPr lang="hu-HU" i="1" dirty="0"/>
              <a:t> </a:t>
            </a:r>
            <a:r>
              <a:rPr lang="hu-HU" i="1" dirty="0" err="1"/>
              <a:t>Wirbel</a:t>
            </a:r>
            <a:r>
              <a:rPr lang="hu-HU" i="1" dirty="0"/>
              <a:t> der </a:t>
            </a:r>
            <a:r>
              <a:rPr lang="hu-HU" i="1" dirty="0" err="1"/>
              <a:t>Sprache</a:t>
            </a:r>
            <a:r>
              <a:rPr lang="hu-HU" i="1" dirty="0"/>
              <a:t> </a:t>
            </a:r>
            <a:r>
              <a:rPr lang="hu-HU" i="1" dirty="0" err="1"/>
              <a:t>ins</a:t>
            </a:r>
            <a:r>
              <a:rPr lang="hu-HU" i="1" dirty="0"/>
              <a:t> </a:t>
            </a:r>
            <a:r>
              <a:rPr lang="hu-HU" i="1" dirty="0" err="1"/>
              <a:t>Bodenlose</a:t>
            </a:r>
            <a:r>
              <a:rPr lang="hu-HU" i="1" dirty="0"/>
              <a:t> </a:t>
            </a:r>
            <a:r>
              <a:rPr lang="hu-HU" i="1" dirty="0" err="1"/>
              <a:t>zu</a:t>
            </a:r>
            <a:r>
              <a:rPr lang="hu-HU" i="1" dirty="0"/>
              <a:t> </a:t>
            </a:r>
            <a:r>
              <a:rPr lang="hu-HU" i="1" dirty="0" err="1"/>
              <a:t>führen</a:t>
            </a:r>
            <a:r>
              <a:rPr lang="hu-HU" i="1" dirty="0"/>
              <a:t> </a:t>
            </a:r>
            <a:r>
              <a:rPr lang="hu-HU" i="1" dirty="0" err="1"/>
              <a:t>scheinen</a:t>
            </a:r>
            <a:r>
              <a:rPr lang="hu-HU" i="1" dirty="0"/>
              <a:t>, </a:t>
            </a:r>
            <a:r>
              <a:rPr lang="hu-HU" i="1" dirty="0" err="1"/>
              <a:t>sondern</a:t>
            </a:r>
            <a:r>
              <a:rPr lang="hu-HU" i="1" dirty="0"/>
              <a:t> </a:t>
            </a:r>
            <a:r>
              <a:rPr lang="hu-HU" i="1" dirty="0" err="1"/>
              <a:t>irgendwie</a:t>
            </a:r>
            <a:r>
              <a:rPr lang="hu-HU" i="1" dirty="0"/>
              <a:t> in </a:t>
            </a:r>
            <a:r>
              <a:rPr lang="hu-HU" i="1" dirty="0" err="1"/>
              <a:t>mich</a:t>
            </a:r>
            <a:r>
              <a:rPr lang="hu-HU" i="1" dirty="0"/>
              <a:t> </a:t>
            </a:r>
            <a:r>
              <a:rPr lang="hu-HU" i="1" dirty="0" err="1"/>
              <a:t>selber</a:t>
            </a:r>
            <a:r>
              <a:rPr lang="hu-HU" i="1" dirty="0"/>
              <a:t> und in den </a:t>
            </a:r>
            <a:r>
              <a:rPr lang="hu-HU" i="1" dirty="0" err="1"/>
              <a:t>tiefsten</a:t>
            </a:r>
            <a:r>
              <a:rPr lang="hu-HU" i="1" dirty="0"/>
              <a:t> </a:t>
            </a:r>
            <a:r>
              <a:rPr lang="hu-HU" i="1" dirty="0" err="1"/>
              <a:t>Schoß</a:t>
            </a:r>
            <a:r>
              <a:rPr lang="hu-HU" i="1" dirty="0"/>
              <a:t> des </a:t>
            </a:r>
            <a:r>
              <a:rPr lang="hu-HU" i="1" dirty="0" err="1"/>
              <a:t>Friedens</a:t>
            </a:r>
            <a:r>
              <a:rPr lang="hu-HU" i="1" dirty="0"/>
              <a:t>”  </a:t>
            </a:r>
          </a:p>
          <a:p>
            <a:pPr marL="0" indent="0">
              <a:buNone/>
            </a:pPr>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563272788"/>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2417</Words>
  <Application>Microsoft Office PowerPoint</Application>
  <PresentationFormat>Szélesvásznú</PresentationFormat>
  <Paragraphs>132</Paragraphs>
  <Slides>25</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25</vt:i4>
      </vt:variant>
    </vt:vector>
  </HeadingPairs>
  <TitlesOfParts>
    <vt:vector size="29" baseType="lpstr">
      <vt:lpstr>Arial</vt:lpstr>
      <vt:lpstr>Calibri</vt:lpstr>
      <vt:lpstr>Calibri Light</vt:lpstr>
      <vt:lpstr>Office-téma</vt:lpstr>
      <vt:lpstr>     Géza Horváth  Geschichte der deutschen Literatur von der Romantik bis zum Fin de Siècle VIII. </vt:lpstr>
      <vt:lpstr>Fin de Siècle III. „Ende des Jahrhunderts” Dekadentismus, Moderne (1890-1914)</vt:lpstr>
      <vt:lpstr>Hugo von Hofmannsthal (1874–1929) Einer der wichtigsten Vertreter des Fin de Siècle und der Wiener Moderne: Lyriker, Dramatiker, Prosaist, Essayist)</vt:lpstr>
      <vt:lpstr>Hofmannsthal</vt:lpstr>
      <vt:lpstr>Hofmannsthal: Ein Brief  Zerfall traditioneller Werte und allgemeine Sprachkrise</vt:lpstr>
      <vt:lpstr>Hofmannsthal: Ein Brief </vt:lpstr>
      <vt:lpstr>Hofmannsthal: Ein Brief</vt:lpstr>
      <vt:lpstr>Hofmannsthal: Ein Brief </vt:lpstr>
      <vt:lpstr>Hofmannsthal: Ein Brief </vt:lpstr>
      <vt:lpstr>Hofmannsthal: Ein Brief</vt:lpstr>
      <vt:lpstr>Hofmannsthal: Ein Brief Friedrich Nietzsche und Endre Ady „Es zerfiel mir alles in Teile, die Teile wieder in Teile, und nichts mehr ließ sich mit einem Begriff umspannen”</vt:lpstr>
      <vt:lpstr>Stefan George (1868–1933) „Der Herr der Insel” und sein Kreis (ohne Meister?)</vt:lpstr>
      <vt:lpstr>Blätter für die Kunst</vt:lpstr>
      <vt:lpstr>Stefan George: Das Jahr der Seele  im Verlag der Blätter für die Kunst Berlin 1897 Titelblatt und Eingangsgedicht des Zyklus</vt:lpstr>
      <vt:lpstr>„schönstes Herbst- und Gartengedicht unsres Zeitalters” Gottfried Benn: Probleme der Lyrik, in: Essays und Aufsätze, Gesammelte Werke, Hrsg. Dieter Wellershoff, Frankfurt, 2003, S. 1072.</vt:lpstr>
      <vt:lpstr>Thomas Mann (1875–1955) sein Schaffen bis zum Ersten Weltkrieg Nobelpreis für Literatur 1929</vt:lpstr>
      <vt:lpstr>Thomas Manns „Dreigestirn”: Schopenhauer – Nietzsche – Wagner</vt:lpstr>
      <vt:lpstr> Friedrich Nietzsche: Die Geburt der Tragödie aus dem Geiste der Musik, 1871   (Die Geburt der Tragödie oder Griechentum und Pessimismus, 1886)</vt:lpstr>
      <vt:lpstr>  Apollo    Dionysus</vt:lpstr>
      <vt:lpstr>Die Attische Tragödie und Wagners Gesamtkunstwerk</vt:lpstr>
      <vt:lpstr>Tragödie „duch die Tragödie kommt der Mythus zu seinem tiefsten Inhalt”</vt:lpstr>
      <vt:lpstr>Der Mensch ohne Gott</vt:lpstr>
      <vt:lpstr>Mysterienlehre der Tragödie</vt:lpstr>
      <vt:lpstr>Thomas Mann: Der Tod in Venedig 1911/1912</vt:lpstr>
      <vt:lpstr>Der junge Hermann Hesse (1877-1962) Neuromantiker, Impressionist, Symbolist, Expressionist Dichter, Schriftsteller, Essayist, Maler – Nobelpreis für Literatur 1946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Géza Horváth  Geschichte der deutschen Literatur von der Romantik bis zum Fin de Siècle VIII.</dc:title>
  <dc:creator>HG</dc:creator>
  <cp:lastModifiedBy>HG</cp:lastModifiedBy>
  <cp:revision>20</cp:revision>
  <dcterms:created xsi:type="dcterms:W3CDTF">2020-11-07T14:42:00Z</dcterms:created>
  <dcterms:modified xsi:type="dcterms:W3CDTF">2023-08-29T14:59:45Z</dcterms:modified>
</cp:coreProperties>
</file>