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288" r:id="rId4"/>
    <p:sldId id="257" r:id="rId5"/>
    <p:sldId id="262" r:id="rId6"/>
    <p:sldId id="263" r:id="rId7"/>
    <p:sldId id="258" r:id="rId8"/>
    <p:sldId id="264" r:id="rId9"/>
    <p:sldId id="267" r:id="rId10"/>
    <p:sldId id="265" r:id="rId11"/>
    <p:sldId id="278" r:id="rId12"/>
    <p:sldId id="279" r:id="rId13"/>
    <p:sldId id="280" r:id="rId14"/>
    <p:sldId id="281" r:id="rId15"/>
    <p:sldId id="270" r:id="rId16"/>
    <p:sldId id="290" r:id="rId17"/>
    <p:sldId id="291" r:id="rId18"/>
    <p:sldId id="289" r:id="rId19"/>
    <p:sldId id="283" r:id="rId20"/>
    <p:sldId id="266" r:id="rId21"/>
    <p:sldId id="284" r:id="rId22"/>
    <p:sldId id="285" r:id="rId23"/>
    <p:sldId id="276" r:id="rId24"/>
    <p:sldId id="292" r:id="rId25"/>
    <p:sldId id="277" r:id="rId26"/>
    <p:sldId id="282" r:id="rId27"/>
    <p:sldId id="268" r:id="rId28"/>
    <p:sldId id="260" r:id="rId29"/>
    <p:sldId id="274" r:id="rId30"/>
    <p:sldId id="273" r:id="rId31"/>
    <p:sldId id="271" r:id="rId32"/>
    <p:sldId id="275" r:id="rId3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8" d="100"/>
          <a:sy n="78" d="100"/>
        </p:scale>
        <p:origin x="126"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C76EC90-39EF-411F-9C2F-68C5136BFCC7}"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445ED0A-9BFC-487E-BEC1-F6912443C105}" type="slidenum">
              <a:rPr lang="hu-HU" smtClean="0"/>
              <a:t>‹#›</a:t>
            </a:fld>
            <a:endParaRPr lang="hu-HU"/>
          </a:p>
        </p:txBody>
      </p:sp>
    </p:spTree>
    <p:extLst>
      <p:ext uri="{BB962C8B-B14F-4D97-AF65-F5344CB8AC3E}">
        <p14:creationId xmlns:p14="http://schemas.microsoft.com/office/powerpoint/2010/main" val="255553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C76EC90-39EF-411F-9C2F-68C5136BFCC7}"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445ED0A-9BFC-487E-BEC1-F6912443C105}" type="slidenum">
              <a:rPr lang="hu-HU" smtClean="0"/>
              <a:t>‹#›</a:t>
            </a:fld>
            <a:endParaRPr lang="hu-HU"/>
          </a:p>
        </p:txBody>
      </p:sp>
    </p:spTree>
    <p:extLst>
      <p:ext uri="{BB962C8B-B14F-4D97-AF65-F5344CB8AC3E}">
        <p14:creationId xmlns:p14="http://schemas.microsoft.com/office/powerpoint/2010/main" val="102712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C76EC90-39EF-411F-9C2F-68C5136BFCC7}"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445ED0A-9BFC-487E-BEC1-F6912443C105}" type="slidenum">
              <a:rPr lang="hu-HU" smtClean="0"/>
              <a:t>‹#›</a:t>
            </a:fld>
            <a:endParaRPr lang="hu-HU"/>
          </a:p>
        </p:txBody>
      </p:sp>
    </p:spTree>
    <p:extLst>
      <p:ext uri="{BB962C8B-B14F-4D97-AF65-F5344CB8AC3E}">
        <p14:creationId xmlns:p14="http://schemas.microsoft.com/office/powerpoint/2010/main" val="208617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C76EC90-39EF-411F-9C2F-68C5136BFCC7}"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445ED0A-9BFC-487E-BEC1-F6912443C105}" type="slidenum">
              <a:rPr lang="hu-HU" smtClean="0"/>
              <a:t>‹#›</a:t>
            </a:fld>
            <a:endParaRPr lang="hu-HU"/>
          </a:p>
        </p:txBody>
      </p:sp>
    </p:spTree>
    <p:extLst>
      <p:ext uri="{BB962C8B-B14F-4D97-AF65-F5344CB8AC3E}">
        <p14:creationId xmlns:p14="http://schemas.microsoft.com/office/powerpoint/2010/main" val="289141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C76EC90-39EF-411F-9C2F-68C5136BFCC7}"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445ED0A-9BFC-487E-BEC1-F6912443C105}" type="slidenum">
              <a:rPr lang="hu-HU" smtClean="0"/>
              <a:t>‹#›</a:t>
            </a:fld>
            <a:endParaRPr lang="hu-HU"/>
          </a:p>
        </p:txBody>
      </p:sp>
    </p:spTree>
    <p:extLst>
      <p:ext uri="{BB962C8B-B14F-4D97-AF65-F5344CB8AC3E}">
        <p14:creationId xmlns:p14="http://schemas.microsoft.com/office/powerpoint/2010/main" val="110109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C76EC90-39EF-411F-9C2F-68C5136BFCC7}"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445ED0A-9BFC-487E-BEC1-F6912443C105}" type="slidenum">
              <a:rPr lang="hu-HU" smtClean="0"/>
              <a:t>‹#›</a:t>
            </a:fld>
            <a:endParaRPr lang="hu-HU"/>
          </a:p>
        </p:txBody>
      </p:sp>
    </p:spTree>
    <p:extLst>
      <p:ext uri="{BB962C8B-B14F-4D97-AF65-F5344CB8AC3E}">
        <p14:creationId xmlns:p14="http://schemas.microsoft.com/office/powerpoint/2010/main" val="209357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C76EC90-39EF-411F-9C2F-68C5136BFCC7}" type="datetimeFigureOut">
              <a:rPr lang="hu-HU" smtClean="0"/>
              <a:t>2023. 08. 29.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1445ED0A-9BFC-487E-BEC1-F6912443C105}" type="slidenum">
              <a:rPr lang="hu-HU" smtClean="0"/>
              <a:t>‹#›</a:t>
            </a:fld>
            <a:endParaRPr lang="hu-HU"/>
          </a:p>
        </p:txBody>
      </p:sp>
    </p:spTree>
    <p:extLst>
      <p:ext uri="{BB962C8B-B14F-4D97-AF65-F5344CB8AC3E}">
        <p14:creationId xmlns:p14="http://schemas.microsoft.com/office/powerpoint/2010/main" val="223676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C76EC90-39EF-411F-9C2F-68C5136BFCC7}" type="datetimeFigureOut">
              <a:rPr lang="hu-HU" smtClean="0"/>
              <a:t>2023. 08. 29.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1445ED0A-9BFC-487E-BEC1-F6912443C105}" type="slidenum">
              <a:rPr lang="hu-HU" smtClean="0"/>
              <a:t>‹#›</a:t>
            </a:fld>
            <a:endParaRPr lang="hu-HU"/>
          </a:p>
        </p:txBody>
      </p:sp>
    </p:spTree>
    <p:extLst>
      <p:ext uri="{BB962C8B-B14F-4D97-AF65-F5344CB8AC3E}">
        <p14:creationId xmlns:p14="http://schemas.microsoft.com/office/powerpoint/2010/main" val="95786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C76EC90-39EF-411F-9C2F-68C5136BFCC7}" type="datetimeFigureOut">
              <a:rPr lang="hu-HU" smtClean="0"/>
              <a:t>2023. 08. 29.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1445ED0A-9BFC-487E-BEC1-F6912443C105}" type="slidenum">
              <a:rPr lang="hu-HU" smtClean="0"/>
              <a:t>‹#›</a:t>
            </a:fld>
            <a:endParaRPr lang="hu-HU"/>
          </a:p>
        </p:txBody>
      </p:sp>
    </p:spTree>
    <p:extLst>
      <p:ext uri="{BB962C8B-B14F-4D97-AF65-F5344CB8AC3E}">
        <p14:creationId xmlns:p14="http://schemas.microsoft.com/office/powerpoint/2010/main" val="2519978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0C76EC90-39EF-411F-9C2F-68C5136BFCC7}"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445ED0A-9BFC-487E-BEC1-F6912443C105}" type="slidenum">
              <a:rPr lang="hu-HU" smtClean="0"/>
              <a:t>‹#›</a:t>
            </a:fld>
            <a:endParaRPr lang="hu-HU"/>
          </a:p>
        </p:txBody>
      </p:sp>
    </p:spTree>
    <p:extLst>
      <p:ext uri="{BB962C8B-B14F-4D97-AF65-F5344CB8AC3E}">
        <p14:creationId xmlns:p14="http://schemas.microsoft.com/office/powerpoint/2010/main" val="333063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0C76EC90-39EF-411F-9C2F-68C5136BFCC7}"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445ED0A-9BFC-487E-BEC1-F6912443C105}" type="slidenum">
              <a:rPr lang="hu-HU" smtClean="0"/>
              <a:t>‹#›</a:t>
            </a:fld>
            <a:endParaRPr lang="hu-HU"/>
          </a:p>
        </p:txBody>
      </p:sp>
    </p:spTree>
    <p:extLst>
      <p:ext uri="{BB962C8B-B14F-4D97-AF65-F5344CB8AC3E}">
        <p14:creationId xmlns:p14="http://schemas.microsoft.com/office/powerpoint/2010/main" val="193823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6EC90-39EF-411F-9C2F-68C5136BFCC7}" type="datetimeFigureOut">
              <a:rPr lang="hu-HU" smtClean="0"/>
              <a:t>2023. 08. 29.</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5ED0A-9BFC-487E-BEC1-F6912443C105}" type="slidenum">
              <a:rPr lang="hu-HU" smtClean="0"/>
              <a:t>‹#›</a:t>
            </a:fld>
            <a:endParaRPr lang="hu-HU"/>
          </a:p>
        </p:txBody>
      </p:sp>
    </p:spTree>
    <p:extLst>
      <p:ext uri="{BB962C8B-B14F-4D97-AF65-F5344CB8AC3E}">
        <p14:creationId xmlns:p14="http://schemas.microsoft.com/office/powerpoint/2010/main" val="3557446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610264" y="1575957"/>
            <a:ext cx="9144000" cy="4689306"/>
          </a:xfrm>
        </p:spPr>
        <p:txBody>
          <a:bodyPr>
            <a:normAutofit fontScale="90000"/>
          </a:bodyPr>
          <a:lstStyle/>
          <a:p>
            <a:r>
              <a:rPr lang="hu-HU" b="1" dirty="0" smtClean="0"/>
              <a:t/>
            </a:r>
            <a:br>
              <a:rPr lang="hu-HU" b="1" dirty="0" smtClean="0"/>
            </a:br>
            <a:r>
              <a:rPr lang="hu-HU" b="1" dirty="0" smtClean="0"/>
              <a:t/>
            </a:r>
            <a:br>
              <a:rPr lang="hu-HU" b="1" dirty="0" smtClean="0"/>
            </a:br>
            <a:r>
              <a:rPr lang="hu-HU" b="1" dirty="0"/>
              <a:t/>
            </a:r>
            <a:br>
              <a:rPr lang="hu-HU" b="1" dirty="0"/>
            </a:br>
            <a:r>
              <a:rPr lang="hu-HU" b="1" dirty="0" smtClean="0"/>
              <a:t/>
            </a:r>
            <a:br>
              <a:rPr lang="hu-HU" b="1" dirty="0" smtClean="0"/>
            </a:br>
            <a:r>
              <a:rPr lang="hu-HU" b="1" dirty="0"/>
              <a:t/>
            </a:r>
            <a:br>
              <a:rPr lang="hu-HU" b="1" dirty="0"/>
            </a:br>
            <a:r>
              <a:rPr lang="hu-HU" sz="5300" b="1" dirty="0" smtClean="0"/>
              <a:t>Géza Horváth</a:t>
            </a:r>
            <a:r>
              <a:rPr lang="hu-HU" sz="5300" b="1" dirty="0" smtClean="0">
                <a:solidFill>
                  <a:srgbClr val="C00000"/>
                </a:solidFill>
              </a:rPr>
              <a:t/>
            </a:r>
            <a:br>
              <a:rPr lang="hu-HU" sz="5300" b="1" dirty="0" smtClean="0">
                <a:solidFill>
                  <a:srgbClr val="C00000"/>
                </a:solidFill>
              </a:rPr>
            </a:br>
            <a:r>
              <a:rPr lang="hu-HU" sz="5300" b="1" dirty="0" smtClean="0">
                <a:solidFill>
                  <a:srgbClr val="C00000"/>
                </a:solidFill>
              </a:rPr>
              <a:t/>
            </a:r>
            <a:br>
              <a:rPr lang="hu-HU" sz="5300" b="1" dirty="0" smtClean="0">
                <a:solidFill>
                  <a:srgbClr val="C00000"/>
                </a:solidFill>
              </a:rPr>
            </a:br>
            <a:r>
              <a:rPr lang="hu-HU" sz="5300" b="1" i="1" dirty="0" err="1" smtClean="0"/>
              <a:t>Geschichte</a:t>
            </a:r>
            <a:r>
              <a:rPr lang="hu-HU" sz="5300" b="1" i="1" dirty="0" smtClean="0"/>
              <a:t> der </a:t>
            </a:r>
            <a:r>
              <a:rPr lang="hu-HU" sz="5300" b="1" i="1" dirty="0" err="1" smtClean="0"/>
              <a:t>deutschen</a:t>
            </a:r>
            <a:r>
              <a:rPr lang="hu-HU" sz="5300" b="1" i="1" dirty="0" smtClean="0"/>
              <a:t> </a:t>
            </a:r>
            <a:r>
              <a:rPr lang="hu-HU" sz="5300" b="1" i="1" dirty="0" err="1" smtClean="0"/>
              <a:t>Literatur</a:t>
            </a:r>
            <a:r>
              <a:rPr lang="hu-HU" sz="5300" b="1" i="1" dirty="0" smtClean="0"/>
              <a:t> von der Romantik </a:t>
            </a:r>
            <a:r>
              <a:rPr lang="hu-HU" sz="5300" b="1" i="1" dirty="0" err="1" smtClean="0"/>
              <a:t>bis</a:t>
            </a:r>
            <a:r>
              <a:rPr lang="hu-HU" sz="5300" b="1" i="1" dirty="0" smtClean="0"/>
              <a:t> </a:t>
            </a:r>
            <a:r>
              <a:rPr lang="hu-HU" sz="5300" b="1" i="1" dirty="0" err="1" smtClean="0"/>
              <a:t>zum</a:t>
            </a:r>
            <a:r>
              <a:rPr lang="hu-HU" sz="5300" b="1" i="1" dirty="0"/>
              <a:t/>
            </a:r>
            <a:br>
              <a:rPr lang="hu-HU" sz="5300" b="1" i="1" dirty="0"/>
            </a:br>
            <a:r>
              <a:rPr lang="hu-HU" sz="5300" b="1" i="1" dirty="0" smtClean="0"/>
              <a:t>Fin de </a:t>
            </a:r>
            <a:r>
              <a:rPr lang="hu-HU" sz="5300" b="1" i="1" dirty="0" err="1" smtClean="0"/>
              <a:t>Siècle</a:t>
            </a:r>
            <a:r>
              <a:rPr lang="hu-HU" sz="5300" b="1" i="1" dirty="0" smtClean="0"/>
              <a:t/>
            </a:r>
            <a:br>
              <a:rPr lang="hu-HU" sz="5300" b="1" i="1" dirty="0" smtClean="0"/>
            </a:br>
            <a:r>
              <a:rPr lang="hu-HU" sz="5300" b="1" i="1" dirty="0" smtClean="0"/>
              <a:t>III.</a:t>
            </a:r>
            <a:br>
              <a:rPr lang="hu-HU" sz="5300" b="1" i="1" dirty="0" smtClean="0"/>
            </a:br>
            <a:endParaRPr lang="hu-HU" sz="5300" b="1" i="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70092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55453" y="1207698"/>
            <a:ext cx="10515600" cy="1797804"/>
          </a:xfrm>
        </p:spPr>
        <p:txBody>
          <a:bodyPr/>
          <a:lstStyle/>
          <a:p>
            <a:pPr algn="ctr"/>
            <a:r>
              <a:rPr lang="hu-HU" b="1" dirty="0" smtClean="0"/>
              <a:t>Eduard </a:t>
            </a:r>
            <a:r>
              <a:rPr lang="hu-HU" b="1" dirty="0" err="1" smtClean="0"/>
              <a:t>Mörike</a:t>
            </a:r>
            <a:r>
              <a:rPr lang="hu-HU" b="1" dirty="0"/>
              <a:t/>
            </a:r>
            <a:br>
              <a:rPr lang="hu-HU" b="1" dirty="0"/>
            </a:br>
            <a:r>
              <a:rPr lang="hu-HU" sz="3600" dirty="0" smtClean="0"/>
              <a:t>(1804, </a:t>
            </a:r>
            <a:r>
              <a:rPr lang="hu-HU" sz="3600" dirty="0" err="1" smtClean="0"/>
              <a:t>Ludwigsburg</a:t>
            </a:r>
            <a:r>
              <a:rPr lang="hu-HU" sz="3600" dirty="0" smtClean="0"/>
              <a:t>–1875, Stuttgart)</a:t>
            </a:r>
            <a:endParaRPr lang="hu-HU" sz="3600" dirty="0"/>
          </a:p>
        </p:txBody>
      </p:sp>
      <p:sp>
        <p:nvSpPr>
          <p:cNvPr id="3" name="Tartalom helye 2"/>
          <p:cNvSpPr>
            <a:spLocks noGrp="1"/>
          </p:cNvSpPr>
          <p:nvPr>
            <p:ph idx="1"/>
          </p:nvPr>
        </p:nvSpPr>
        <p:spPr>
          <a:xfrm>
            <a:off x="855453" y="3300116"/>
            <a:ext cx="10515600" cy="3247782"/>
          </a:xfrm>
        </p:spPr>
        <p:txBody>
          <a:bodyPr>
            <a:normAutofit/>
          </a:bodyPr>
          <a:lstStyle/>
          <a:p>
            <a:pPr algn="ctr"/>
            <a:r>
              <a:rPr lang="hu-HU" sz="2400" dirty="0" smtClean="0"/>
              <a:t>1818 </a:t>
            </a:r>
            <a:r>
              <a:rPr lang="hu-HU" sz="2400" dirty="0" err="1" smtClean="0"/>
              <a:t>Evangelisches</a:t>
            </a:r>
            <a:r>
              <a:rPr lang="hu-HU" sz="2400" dirty="0" smtClean="0"/>
              <a:t> </a:t>
            </a:r>
            <a:r>
              <a:rPr lang="hu-HU" sz="2400" dirty="0" err="1" smtClean="0"/>
              <a:t>Seminar</a:t>
            </a:r>
            <a:r>
              <a:rPr lang="hu-HU" sz="2400" dirty="0" smtClean="0"/>
              <a:t> </a:t>
            </a:r>
            <a:r>
              <a:rPr lang="hu-HU" sz="2400" dirty="0" err="1" smtClean="0"/>
              <a:t>Urach</a:t>
            </a:r>
            <a:endParaRPr lang="hu-HU" sz="2400" dirty="0" smtClean="0"/>
          </a:p>
          <a:p>
            <a:pPr algn="ctr"/>
            <a:r>
              <a:rPr lang="hu-HU" sz="2400" dirty="0" smtClean="0"/>
              <a:t>1826 </a:t>
            </a:r>
            <a:r>
              <a:rPr lang="hu-HU" sz="2400" b="1" dirty="0" err="1" smtClean="0"/>
              <a:t>Tübinger</a:t>
            </a:r>
            <a:r>
              <a:rPr lang="hu-HU" sz="2400" b="1" dirty="0" smtClean="0"/>
              <a:t> Stift </a:t>
            </a:r>
            <a:r>
              <a:rPr lang="hu-HU" sz="2400" dirty="0" smtClean="0"/>
              <a:t>(W. </a:t>
            </a:r>
            <a:r>
              <a:rPr lang="hu-HU" sz="2400" dirty="0" err="1" smtClean="0"/>
              <a:t>Waiblinger</a:t>
            </a:r>
            <a:r>
              <a:rPr lang="hu-HU" sz="2400" dirty="0" smtClean="0"/>
              <a:t>, </a:t>
            </a:r>
            <a:r>
              <a:rPr lang="hu-HU" sz="2400" dirty="0" err="1" smtClean="0"/>
              <a:t>Fr</a:t>
            </a:r>
            <a:r>
              <a:rPr lang="hu-HU" sz="2400" dirty="0" smtClean="0"/>
              <a:t>. Hölderlin)</a:t>
            </a:r>
          </a:p>
          <a:p>
            <a:pPr algn="ctr"/>
            <a:r>
              <a:rPr lang="hu-HU" sz="2400" dirty="0" err="1" smtClean="0"/>
              <a:t>Pfarrer</a:t>
            </a:r>
            <a:r>
              <a:rPr lang="hu-HU" sz="2400" dirty="0" smtClean="0"/>
              <a:t> in </a:t>
            </a:r>
            <a:r>
              <a:rPr lang="hu-HU" sz="2400" dirty="0" err="1" smtClean="0"/>
              <a:t>Cleversulzbach</a:t>
            </a:r>
            <a:endParaRPr lang="hu-HU" sz="2400" dirty="0" smtClean="0"/>
          </a:p>
          <a:p>
            <a:pPr algn="ctr"/>
            <a:r>
              <a:rPr lang="hu-HU" sz="2400" dirty="0" smtClean="0"/>
              <a:t>1856 – </a:t>
            </a:r>
            <a:r>
              <a:rPr lang="hu-HU" sz="2400" dirty="0" err="1" smtClean="0"/>
              <a:t>Literaturlehrer</a:t>
            </a:r>
            <a:r>
              <a:rPr lang="hu-HU" sz="2400" dirty="0" smtClean="0"/>
              <a:t> am </a:t>
            </a:r>
            <a:r>
              <a:rPr lang="hu-HU" sz="2400" dirty="0" err="1" smtClean="0"/>
              <a:t>Königin-Katharina-Stift</a:t>
            </a:r>
            <a:endParaRPr lang="hu-HU" sz="2400" dirty="0" smtClean="0"/>
          </a:p>
          <a:p>
            <a:pPr algn="ctr"/>
            <a:r>
              <a:rPr lang="hu-HU" sz="2400" dirty="0" err="1" smtClean="0"/>
              <a:t>Werke</a:t>
            </a:r>
            <a:r>
              <a:rPr lang="hu-HU" sz="2400" dirty="0" smtClean="0"/>
              <a:t>: </a:t>
            </a:r>
            <a:r>
              <a:rPr lang="hu-HU" sz="2400" dirty="0" err="1" smtClean="0"/>
              <a:t>Lyrik</a:t>
            </a:r>
            <a:r>
              <a:rPr lang="hu-HU" sz="2400" dirty="0" smtClean="0"/>
              <a:t>: </a:t>
            </a:r>
            <a:r>
              <a:rPr lang="hu-HU" sz="2400" dirty="0" err="1" smtClean="0"/>
              <a:t>Peregrina-Lieder</a:t>
            </a:r>
            <a:r>
              <a:rPr lang="hu-HU" sz="2400" dirty="0" smtClean="0"/>
              <a:t> (Maria Meyer)</a:t>
            </a:r>
          </a:p>
          <a:p>
            <a:pPr algn="ctr"/>
            <a:r>
              <a:rPr lang="hu-HU" sz="2400" dirty="0" err="1" smtClean="0"/>
              <a:t>Maler</a:t>
            </a:r>
            <a:r>
              <a:rPr lang="hu-HU" sz="2400" dirty="0" smtClean="0"/>
              <a:t> </a:t>
            </a:r>
            <a:r>
              <a:rPr lang="hu-HU" sz="2400" dirty="0" err="1" smtClean="0"/>
              <a:t>Nolten</a:t>
            </a:r>
            <a:r>
              <a:rPr lang="hu-HU" sz="2400" dirty="0" smtClean="0"/>
              <a:t> (1832, </a:t>
            </a:r>
            <a:r>
              <a:rPr lang="hu-HU" sz="2400" dirty="0" err="1" smtClean="0"/>
              <a:t>Roman</a:t>
            </a:r>
            <a:r>
              <a:rPr lang="hu-HU" sz="2400" dirty="0" smtClean="0"/>
              <a:t>)</a:t>
            </a:r>
          </a:p>
          <a:p>
            <a:pPr algn="ctr"/>
            <a:r>
              <a:rPr lang="hu-HU" sz="2400" b="1" dirty="0" smtClean="0"/>
              <a:t>Mozart </a:t>
            </a:r>
            <a:r>
              <a:rPr lang="hu-HU" sz="2400" b="1" dirty="0" err="1" smtClean="0"/>
              <a:t>auf</a:t>
            </a:r>
            <a:r>
              <a:rPr lang="hu-HU" sz="2400" b="1" dirty="0" smtClean="0"/>
              <a:t> der </a:t>
            </a:r>
            <a:r>
              <a:rPr lang="hu-HU" sz="2400" b="1" dirty="0" err="1" smtClean="0"/>
              <a:t>Reise</a:t>
            </a:r>
            <a:r>
              <a:rPr lang="hu-HU" sz="2400" b="1" dirty="0" smtClean="0"/>
              <a:t> nach </a:t>
            </a:r>
            <a:r>
              <a:rPr lang="hu-HU" sz="2400" b="1" dirty="0" err="1" smtClean="0"/>
              <a:t>Prag</a:t>
            </a:r>
            <a:r>
              <a:rPr lang="hu-HU" sz="2400" b="1" dirty="0" smtClean="0"/>
              <a:t> (1855)</a:t>
            </a:r>
            <a:endParaRPr lang="hu-HU" sz="2400" b="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265645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4079" y="1181099"/>
            <a:ext cx="10515600" cy="1325563"/>
          </a:xfrm>
        </p:spPr>
        <p:txBody>
          <a:bodyPr>
            <a:normAutofit/>
          </a:bodyPr>
          <a:lstStyle/>
          <a:p>
            <a:pPr algn="ctr"/>
            <a:r>
              <a:rPr lang="hu-HU" sz="3600" b="1" dirty="0" err="1" smtClean="0"/>
              <a:t>Mörike</a:t>
            </a:r>
            <a:r>
              <a:rPr lang="hu-HU" sz="3600" b="1" dirty="0" smtClean="0"/>
              <a:t>: </a:t>
            </a:r>
            <a:r>
              <a:rPr lang="hu-HU" sz="3600" b="1" i="1" dirty="0" smtClean="0"/>
              <a:t>Mozart </a:t>
            </a:r>
            <a:r>
              <a:rPr lang="hu-HU" sz="3600" b="1" i="1" dirty="0" err="1" smtClean="0"/>
              <a:t>auf</a:t>
            </a:r>
            <a:r>
              <a:rPr lang="hu-HU" sz="3600" b="1" i="1" dirty="0" smtClean="0"/>
              <a:t> der </a:t>
            </a:r>
            <a:r>
              <a:rPr lang="hu-HU" sz="3600" b="1" i="1" dirty="0" err="1" smtClean="0"/>
              <a:t>Reise</a:t>
            </a:r>
            <a:r>
              <a:rPr lang="hu-HU" sz="3600" b="1" i="1" dirty="0" smtClean="0"/>
              <a:t> nach </a:t>
            </a:r>
            <a:r>
              <a:rPr lang="hu-HU" sz="3600" b="1" i="1" dirty="0" err="1" smtClean="0"/>
              <a:t>Prag</a:t>
            </a:r>
            <a:r>
              <a:rPr lang="hu-HU" sz="3600" b="1" i="1" dirty="0" smtClean="0"/>
              <a:t> </a:t>
            </a:r>
            <a:r>
              <a:rPr lang="hu-HU" sz="2800" dirty="0" smtClean="0"/>
              <a:t>(1855)</a:t>
            </a:r>
            <a:endParaRPr lang="hu-HU" sz="2800" dirty="0"/>
          </a:p>
        </p:txBody>
      </p:sp>
      <p:sp>
        <p:nvSpPr>
          <p:cNvPr id="3" name="Tartalom helye 2"/>
          <p:cNvSpPr>
            <a:spLocks noGrp="1"/>
          </p:cNvSpPr>
          <p:nvPr>
            <p:ph idx="1"/>
          </p:nvPr>
        </p:nvSpPr>
        <p:spPr>
          <a:xfrm>
            <a:off x="864079" y="2506662"/>
            <a:ext cx="10515600" cy="4351338"/>
          </a:xfrm>
        </p:spPr>
        <p:txBody>
          <a:bodyPr>
            <a:noAutofit/>
          </a:bodyPr>
          <a:lstStyle/>
          <a:p>
            <a:pPr marL="0" indent="0">
              <a:buNone/>
            </a:pPr>
            <a:r>
              <a:rPr lang="hu-HU" sz="2000" dirty="0" smtClean="0"/>
              <a:t>Mozart</a:t>
            </a:r>
            <a:r>
              <a:rPr lang="de-DE" sz="2000" dirty="0" smtClean="0"/>
              <a:t> </a:t>
            </a:r>
            <a:r>
              <a:rPr lang="de-DE" sz="2000" dirty="0"/>
              <a:t>ist mit seiner </a:t>
            </a:r>
            <a:r>
              <a:rPr lang="hu-HU" sz="2000" dirty="0" err="1" smtClean="0"/>
              <a:t>Frau</a:t>
            </a:r>
            <a:r>
              <a:rPr lang="de-DE" sz="2000" dirty="0" smtClean="0"/>
              <a:t> </a:t>
            </a:r>
            <a:r>
              <a:rPr lang="de-DE" sz="2000" dirty="0"/>
              <a:t>Constanze auf dem Weg von Wien nach Prag, wo die Uraufführung seiner neuen Oper </a:t>
            </a:r>
            <a:r>
              <a:rPr lang="de-DE" sz="2000" b="1" dirty="0"/>
              <a:t>Don Giovanni </a:t>
            </a:r>
            <a:r>
              <a:rPr lang="hu-HU" sz="2000" dirty="0" smtClean="0"/>
              <a:t>(1787) </a:t>
            </a:r>
            <a:r>
              <a:rPr lang="de-DE" sz="2000" dirty="0" smtClean="0"/>
              <a:t>stattfinden </a:t>
            </a:r>
            <a:r>
              <a:rPr lang="de-DE" sz="2000" dirty="0"/>
              <a:t>soll. Als man auf dem Land, nahe dem Schloss des Grafen von </a:t>
            </a:r>
            <a:r>
              <a:rPr lang="de-DE" sz="2000" dirty="0" err="1"/>
              <a:t>Schinzberg</a:t>
            </a:r>
            <a:r>
              <a:rPr lang="de-DE" sz="2000" dirty="0"/>
              <a:t>, Rast macht, spaziert Mozart durch den Schlosspark und pflückt gedankenverloren eine Orange vom schönen Pomeranzenbäumchen des Parks, wobei er vom gräflichen Gärtner überrascht wird. Die Auseinandersetzung endet damit, dass </a:t>
            </a:r>
            <a:r>
              <a:rPr lang="hu-HU" sz="2000" dirty="0" err="1" smtClean="0"/>
              <a:t>sich</a:t>
            </a:r>
            <a:r>
              <a:rPr lang="hu-HU" sz="2000" dirty="0" smtClean="0"/>
              <a:t> </a:t>
            </a:r>
            <a:r>
              <a:rPr lang="de-DE" sz="2000" dirty="0" smtClean="0"/>
              <a:t>Mozart </a:t>
            </a:r>
            <a:r>
              <a:rPr lang="hu-HU" sz="2000" dirty="0" err="1" smtClean="0"/>
              <a:t>bei</a:t>
            </a:r>
            <a:r>
              <a:rPr lang="hu-HU" sz="2000" dirty="0" smtClean="0"/>
              <a:t> der</a:t>
            </a:r>
            <a:r>
              <a:rPr lang="de-DE" sz="2000" dirty="0" smtClean="0"/>
              <a:t> </a:t>
            </a:r>
            <a:r>
              <a:rPr lang="de-DE" sz="2000" dirty="0"/>
              <a:t>Gräfin </a:t>
            </a:r>
            <a:r>
              <a:rPr lang="hu-HU" sz="2000" dirty="0" smtClean="0"/>
              <a:t>in </a:t>
            </a:r>
            <a:r>
              <a:rPr lang="hu-HU" sz="2000" dirty="0" err="1" smtClean="0"/>
              <a:t>einem</a:t>
            </a:r>
            <a:r>
              <a:rPr lang="hu-HU" sz="2000" dirty="0" smtClean="0"/>
              <a:t> </a:t>
            </a:r>
            <a:r>
              <a:rPr lang="hu-HU" sz="2000" dirty="0" err="1" smtClean="0"/>
              <a:t>Brieflein</a:t>
            </a:r>
            <a:r>
              <a:rPr lang="hu-HU" sz="2000" dirty="0" smtClean="0"/>
              <a:t> </a:t>
            </a:r>
            <a:r>
              <a:rPr lang="hu-HU" sz="2000" dirty="0" err="1" smtClean="0"/>
              <a:t>entschuldigt</a:t>
            </a:r>
            <a:r>
              <a:rPr lang="hu-HU" sz="2000" dirty="0" smtClean="0"/>
              <a:t>, </a:t>
            </a:r>
            <a:r>
              <a:rPr lang="hu-HU" sz="2000" dirty="0" err="1" smtClean="0"/>
              <a:t>worauf</a:t>
            </a:r>
            <a:r>
              <a:rPr lang="hu-HU" sz="2000" dirty="0" smtClean="0"/>
              <a:t> </a:t>
            </a:r>
            <a:r>
              <a:rPr lang="hu-HU" sz="2000" dirty="0" err="1" smtClean="0"/>
              <a:t>er</a:t>
            </a:r>
            <a:r>
              <a:rPr lang="de-DE" sz="2000" dirty="0" smtClean="0"/>
              <a:t> </a:t>
            </a:r>
            <a:r>
              <a:rPr lang="de-DE" sz="2000" dirty="0"/>
              <a:t>ins Schloss geladen wird. Dort feiert das gräfliche Paar soeben die Verlobung ihrer Nichte Eugenie. Mozart und seine Frau fügen </a:t>
            </a:r>
            <a:r>
              <a:rPr lang="de-DE" sz="2000" dirty="0" smtClean="0"/>
              <a:t>sich</a:t>
            </a:r>
            <a:r>
              <a:rPr lang="hu-HU" sz="2000" dirty="0" smtClean="0"/>
              <a:t> </a:t>
            </a:r>
            <a:r>
              <a:rPr lang="de-DE" sz="2000" dirty="0" smtClean="0"/>
              <a:t>dem </a:t>
            </a:r>
            <a:r>
              <a:rPr lang="hu-HU" sz="2000" dirty="0" err="1" smtClean="0"/>
              <a:t>Familienk</a:t>
            </a:r>
            <a:r>
              <a:rPr lang="de-DE" sz="2000" dirty="0" smtClean="0"/>
              <a:t>reis </a:t>
            </a:r>
            <a:r>
              <a:rPr lang="de-DE" sz="2000" dirty="0"/>
              <a:t>ein und schließlich spielt der gefeierte Maestro der heiteren Runde aus der fast fertigen Oper vor. In Eugenie aber ruft gerade die begeistert aufgenommene Musik die </a:t>
            </a:r>
            <a:r>
              <a:rPr lang="de-DE" sz="2000" b="1" dirty="0"/>
              <a:t>Ahnung vom baldigen Tod</a:t>
            </a:r>
            <a:r>
              <a:rPr lang="de-DE" sz="2000" dirty="0"/>
              <a:t> </a:t>
            </a:r>
            <a:r>
              <a:rPr lang="de-DE" sz="2000" b="1" dirty="0"/>
              <a:t>Mozarts</a:t>
            </a:r>
            <a:r>
              <a:rPr lang="de-DE" sz="2000" dirty="0"/>
              <a:t> </a:t>
            </a:r>
            <a:r>
              <a:rPr lang="de-DE" sz="2000" dirty="0" smtClean="0"/>
              <a:t>hervor</a:t>
            </a:r>
            <a:r>
              <a:rPr lang="hu-HU" sz="2000" dirty="0" smtClean="0"/>
              <a:t>. </a:t>
            </a:r>
            <a:r>
              <a:rPr lang="de-DE" sz="2000" dirty="0" smtClean="0"/>
              <a:t>Am </a:t>
            </a:r>
            <a:r>
              <a:rPr lang="de-DE" sz="2000" dirty="0"/>
              <a:t>nächsten Tag reisen Mozart und </a:t>
            </a:r>
            <a:r>
              <a:rPr lang="de-DE" sz="2000" dirty="0" smtClean="0"/>
              <a:t>Constanze</a:t>
            </a:r>
            <a:r>
              <a:rPr lang="hu-HU" sz="2000" dirty="0" smtClean="0"/>
              <a:t> in </a:t>
            </a:r>
            <a:r>
              <a:rPr lang="hu-HU" sz="2000" dirty="0" err="1" smtClean="0"/>
              <a:t>einer</a:t>
            </a:r>
            <a:r>
              <a:rPr lang="de-DE" sz="2000" dirty="0" smtClean="0"/>
              <a:t> vom </a:t>
            </a:r>
            <a:r>
              <a:rPr lang="de-DE" sz="2000" dirty="0"/>
              <a:t>Grafen </a:t>
            </a:r>
            <a:r>
              <a:rPr lang="de-DE" sz="2000" dirty="0" smtClean="0"/>
              <a:t>geschenkt bekommen</a:t>
            </a:r>
            <a:r>
              <a:rPr lang="hu-HU" sz="2000" dirty="0" smtClean="0"/>
              <a:t>en </a:t>
            </a:r>
            <a:r>
              <a:rPr lang="hu-HU" sz="2000" dirty="0" err="1" smtClean="0"/>
              <a:t>Kutsche</a:t>
            </a:r>
            <a:r>
              <a:rPr lang="de-DE" sz="2000" dirty="0" smtClean="0"/>
              <a:t>, </a:t>
            </a:r>
            <a:r>
              <a:rPr lang="de-DE" sz="2000" dirty="0"/>
              <a:t>in Richtung Prag weiter. Die Novelle schließt mit dem berühmten Mörike-Gedicht </a:t>
            </a:r>
            <a:r>
              <a:rPr lang="de-DE" sz="2000" i="1" dirty="0"/>
              <a:t>Denk es, o Seele!, </a:t>
            </a:r>
            <a:r>
              <a:rPr lang="de-DE" sz="2000" dirty="0"/>
              <a:t>in dem die Todesahnung </a:t>
            </a:r>
            <a:r>
              <a:rPr lang="de-DE" sz="2000" dirty="0" err="1"/>
              <a:t>Eugeniens</a:t>
            </a:r>
            <a:r>
              <a:rPr lang="de-DE" sz="2000" dirty="0"/>
              <a:t> gewissermaßen eine prophetische Bestätigung erfährt, da es dieser, als böhmisches Volkslied vorgestellt, beim Aufräumen der Noten zufällig in die Hand kommt</a:t>
            </a:r>
            <a:r>
              <a:rPr lang="de-DE" sz="2000" dirty="0" smtClean="0"/>
              <a:t>.</a:t>
            </a:r>
            <a:endParaRPr lang="hu-HU" sz="20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743622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4256" y="1339910"/>
            <a:ext cx="10515600" cy="1325563"/>
          </a:xfrm>
        </p:spPr>
        <p:txBody>
          <a:bodyPr/>
          <a:lstStyle/>
          <a:p>
            <a:pPr algn="ctr"/>
            <a:r>
              <a:rPr lang="hu-HU" dirty="0" err="1" smtClean="0"/>
              <a:t>Geschichte</a:t>
            </a:r>
            <a:r>
              <a:rPr lang="hu-HU" dirty="0" smtClean="0"/>
              <a:t> des </a:t>
            </a:r>
            <a:r>
              <a:rPr lang="hu-HU" dirty="0" err="1" smtClean="0"/>
              <a:t>Pomeranzbäumchens</a:t>
            </a:r>
            <a:endParaRPr lang="hu-HU" dirty="0"/>
          </a:p>
        </p:txBody>
      </p:sp>
      <p:sp>
        <p:nvSpPr>
          <p:cNvPr id="3" name="Tartalom helye 2"/>
          <p:cNvSpPr>
            <a:spLocks noGrp="1"/>
          </p:cNvSpPr>
          <p:nvPr>
            <p:ph idx="1"/>
          </p:nvPr>
        </p:nvSpPr>
        <p:spPr>
          <a:xfrm>
            <a:off x="844256" y="3115897"/>
            <a:ext cx="10515600" cy="3639036"/>
          </a:xfrm>
        </p:spPr>
        <p:txBody>
          <a:bodyPr>
            <a:normAutofit/>
          </a:bodyPr>
          <a:lstStyle/>
          <a:p>
            <a:pPr marL="0" indent="0">
              <a:buNone/>
            </a:pPr>
            <a:r>
              <a:rPr lang="hu-HU" sz="2400" b="1" dirty="0" err="1" smtClean="0"/>
              <a:t>Süden</a:t>
            </a:r>
            <a:r>
              <a:rPr lang="hu-HU" sz="2400" b="1" dirty="0" smtClean="0"/>
              <a:t> + </a:t>
            </a:r>
            <a:r>
              <a:rPr lang="hu-HU" sz="2400" b="1" dirty="0" err="1" smtClean="0"/>
              <a:t>Frankreich</a:t>
            </a:r>
            <a:r>
              <a:rPr lang="hu-HU" sz="2400" dirty="0" smtClean="0"/>
              <a:t>: Die </a:t>
            </a:r>
            <a:r>
              <a:rPr lang="hu-HU" sz="2400" dirty="0" err="1" smtClean="0"/>
              <a:t>aufgeklärte</a:t>
            </a:r>
            <a:r>
              <a:rPr lang="hu-HU" sz="2400" dirty="0" smtClean="0"/>
              <a:t> </a:t>
            </a:r>
            <a:r>
              <a:rPr lang="hu-HU" sz="2400" dirty="0" err="1" smtClean="0"/>
              <a:t>Gemahlin</a:t>
            </a:r>
            <a:r>
              <a:rPr lang="hu-HU" sz="2400" dirty="0" smtClean="0"/>
              <a:t> des </a:t>
            </a:r>
            <a:r>
              <a:rPr lang="hu-HU" sz="2400" dirty="0" err="1" smtClean="0"/>
              <a:t>Großvaters</a:t>
            </a:r>
            <a:r>
              <a:rPr lang="hu-HU" sz="2400" dirty="0" smtClean="0"/>
              <a:t> des </a:t>
            </a:r>
            <a:r>
              <a:rPr lang="hu-HU" sz="2400" dirty="0" err="1" smtClean="0"/>
              <a:t>Onkels</a:t>
            </a:r>
            <a:r>
              <a:rPr lang="hu-HU" sz="2400" dirty="0" smtClean="0"/>
              <a:t>, </a:t>
            </a:r>
            <a:r>
              <a:rPr lang="hu-HU" sz="2400" dirty="0" err="1" smtClean="0"/>
              <a:t>Renate</a:t>
            </a:r>
            <a:r>
              <a:rPr lang="hu-HU" sz="2400" dirty="0" smtClean="0"/>
              <a:t> </a:t>
            </a:r>
            <a:r>
              <a:rPr lang="hu-HU" sz="2400" dirty="0" err="1" smtClean="0"/>
              <a:t>Leonore</a:t>
            </a:r>
            <a:r>
              <a:rPr lang="hu-HU" sz="2400" dirty="0" smtClean="0"/>
              <a:t>, </a:t>
            </a:r>
            <a:r>
              <a:rPr lang="hu-HU" sz="2400" dirty="0" err="1" smtClean="0"/>
              <a:t>die</a:t>
            </a:r>
            <a:r>
              <a:rPr lang="hu-HU" sz="2400" dirty="0" smtClean="0"/>
              <a:t> in </a:t>
            </a:r>
            <a:r>
              <a:rPr lang="hu-HU" sz="2400" dirty="0" err="1" smtClean="0"/>
              <a:t>dieser</a:t>
            </a:r>
            <a:r>
              <a:rPr lang="hu-HU" sz="2400" dirty="0" smtClean="0"/>
              <a:t> „</a:t>
            </a:r>
            <a:r>
              <a:rPr lang="hu-HU" sz="2400" dirty="0" err="1" smtClean="0"/>
              <a:t>merkwürdigen</a:t>
            </a:r>
            <a:r>
              <a:rPr lang="hu-HU" sz="2400" dirty="0" smtClean="0"/>
              <a:t> </a:t>
            </a:r>
            <a:r>
              <a:rPr lang="hu-HU" sz="2400" dirty="0" err="1" smtClean="0"/>
              <a:t>Epoche</a:t>
            </a:r>
            <a:r>
              <a:rPr lang="hu-HU" sz="2400" dirty="0" smtClean="0"/>
              <a:t>” „</a:t>
            </a:r>
            <a:r>
              <a:rPr lang="hu-HU" sz="2400" dirty="0" err="1" smtClean="0"/>
              <a:t>deutsche</a:t>
            </a:r>
            <a:r>
              <a:rPr lang="hu-HU" sz="2400" dirty="0" smtClean="0"/>
              <a:t> </a:t>
            </a:r>
            <a:r>
              <a:rPr lang="hu-HU" sz="2400" dirty="0" err="1" smtClean="0"/>
              <a:t>Ehrenfestigkeit</a:t>
            </a:r>
            <a:r>
              <a:rPr lang="hu-HU" sz="2400" dirty="0" smtClean="0"/>
              <a:t> und </a:t>
            </a:r>
            <a:r>
              <a:rPr lang="hu-HU" sz="2400" dirty="0" err="1" smtClean="0"/>
              <a:t>sittliche</a:t>
            </a:r>
            <a:r>
              <a:rPr lang="hu-HU" sz="2400" dirty="0" smtClean="0"/>
              <a:t> </a:t>
            </a:r>
            <a:r>
              <a:rPr lang="hu-HU" sz="2400" dirty="0" err="1" smtClean="0"/>
              <a:t>Strenge</a:t>
            </a:r>
            <a:r>
              <a:rPr lang="hu-HU" sz="2400" dirty="0" smtClean="0"/>
              <a:t> … </a:t>
            </a:r>
            <a:r>
              <a:rPr lang="hu-HU" sz="2400" dirty="0" err="1" smtClean="0"/>
              <a:t>naive</a:t>
            </a:r>
            <a:r>
              <a:rPr lang="hu-HU" sz="2400" dirty="0" smtClean="0"/>
              <a:t> </a:t>
            </a:r>
            <a:r>
              <a:rPr lang="hu-HU" sz="2400" dirty="0" err="1" smtClean="0"/>
              <a:t>Opposition</a:t>
            </a:r>
            <a:r>
              <a:rPr lang="hu-HU" sz="2400" dirty="0" smtClean="0"/>
              <a:t>” </a:t>
            </a:r>
            <a:r>
              <a:rPr lang="hu-HU" sz="2400" dirty="0" err="1" smtClean="0"/>
              <a:t>vertrat</a:t>
            </a:r>
            <a:r>
              <a:rPr lang="hu-HU" sz="2400" dirty="0" smtClean="0"/>
              <a:t> und </a:t>
            </a:r>
            <a:r>
              <a:rPr lang="hu-HU" sz="2400" dirty="0" err="1" smtClean="0"/>
              <a:t>die</a:t>
            </a:r>
            <a:r>
              <a:rPr lang="hu-HU" sz="2400" dirty="0" smtClean="0"/>
              <a:t> „</a:t>
            </a:r>
            <a:r>
              <a:rPr lang="hu-HU" sz="2400" dirty="0" err="1" smtClean="0"/>
              <a:t>Blößen</a:t>
            </a:r>
            <a:r>
              <a:rPr lang="hu-HU" sz="2400" dirty="0" smtClean="0"/>
              <a:t> der </a:t>
            </a:r>
            <a:r>
              <a:rPr lang="hu-HU" sz="2400" dirty="0" err="1" smtClean="0"/>
              <a:t>Gesellschaft</a:t>
            </a:r>
            <a:r>
              <a:rPr lang="hu-HU" sz="2400" dirty="0" smtClean="0"/>
              <a:t>” angriff!!!,  hat den </a:t>
            </a:r>
            <a:r>
              <a:rPr lang="hu-HU" sz="2400" dirty="0" err="1" smtClean="0"/>
              <a:t>blühenden</a:t>
            </a:r>
            <a:r>
              <a:rPr lang="hu-HU" sz="2400" dirty="0" smtClean="0"/>
              <a:t> </a:t>
            </a:r>
            <a:r>
              <a:rPr lang="hu-HU" sz="2400" dirty="0" err="1" smtClean="0"/>
              <a:t>Orangenzweig</a:t>
            </a:r>
            <a:r>
              <a:rPr lang="hu-HU" sz="2400" dirty="0" smtClean="0"/>
              <a:t> </a:t>
            </a:r>
            <a:r>
              <a:rPr lang="hu-HU" sz="2400" dirty="0" err="1" smtClean="0"/>
              <a:t>aus</a:t>
            </a:r>
            <a:r>
              <a:rPr lang="hu-HU" sz="2400" dirty="0" smtClean="0"/>
              <a:t> </a:t>
            </a:r>
            <a:r>
              <a:rPr lang="hu-HU" sz="2400" dirty="0" err="1" smtClean="0"/>
              <a:t>dem</a:t>
            </a:r>
            <a:r>
              <a:rPr lang="hu-HU" sz="2400" dirty="0" smtClean="0"/>
              <a:t> </a:t>
            </a:r>
            <a:r>
              <a:rPr lang="hu-HU" sz="2400" dirty="0" err="1" smtClean="0"/>
              <a:t>Hof</a:t>
            </a:r>
            <a:r>
              <a:rPr lang="hu-HU" sz="2400" dirty="0" smtClean="0"/>
              <a:t> </a:t>
            </a:r>
            <a:r>
              <a:rPr lang="hu-HU" sz="2400" dirty="0" err="1" smtClean="0"/>
              <a:t>Ludwigs</a:t>
            </a:r>
            <a:r>
              <a:rPr lang="hu-HU" sz="2400" dirty="0" smtClean="0"/>
              <a:t> XIV. (1638-1711) </a:t>
            </a:r>
            <a:r>
              <a:rPr lang="hu-HU" sz="2400" dirty="0" err="1" smtClean="0"/>
              <a:t>mitgebracht</a:t>
            </a:r>
            <a:r>
              <a:rPr lang="hu-HU" sz="2400" dirty="0" smtClean="0"/>
              <a:t>, von </a:t>
            </a:r>
            <a:r>
              <a:rPr lang="hu-HU" sz="2400" dirty="0" err="1" smtClean="0"/>
              <a:t>Frau</a:t>
            </a:r>
            <a:r>
              <a:rPr lang="hu-HU" sz="2400" dirty="0" smtClean="0"/>
              <a:t> von </a:t>
            </a:r>
            <a:r>
              <a:rPr lang="hu-HU" sz="2400" dirty="0" err="1" smtClean="0"/>
              <a:t>Sévigné</a:t>
            </a:r>
            <a:r>
              <a:rPr lang="hu-HU" sz="2400" dirty="0" smtClean="0"/>
              <a:t> </a:t>
            </a:r>
            <a:r>
              <a:rPr lang="hu-HU" sz="2400" dirty="0" err="1" smtClean="0"/>
              <a:t>bekommen</a:t>
            </a:r>
            <a:r>
              <a:rPr lang="hu-HU" sz="2400" dirty="0" smtClean="0"/>
              <a:t> – das </a:t>
            </a:r>
            <a:r>
              <a:rPr lang="hu-HU" sz="2400" dirty="0" err="1" smtClean="0"/>
              <a:t>Bäumchen</a:t>
            </a:r>
            <a:r>
              <a:rPr lang="hu-HU" sz="2400" dirty="0" smtClean="0"/>
              <a:t> </a:t>
            </a:r>
            <a:r>
              <a:rPr lang="hu-HU" sz="2400" dirty="0" err="1"/>
              <a:t>ist</a:t>
            </a:r>
            <a:r>
              <a:rPr lang="hu-HU" sz="2400" dirty="0"/>
              <a:t> </a:t>
            </a:r>
            <a:r>
              <a:rPr lang="hu-HU" sz="2400" dirty="0" err="1"/>
              <a:t>schon</a:t>
            </a:r>
            <a:r>
              <a:rPr lang="hu-HU" sz="2400" dirty="0"/>
              <a:t> </a:t>
            </a:r>
            <a:r>
              <a:rPr lang="hu-HU" sz="2400" dirty="0" err="1"/>
              <a:t>verdorrt</a:t>
            </a:r>
            <a:r>
              <a:rPr lang="hu-HU" sz="2400" dirty="0"/>
              <a:t>, der </a:t>
            </a:r>
            <a:r>
              <a:rPr lang="hu-HU" sz="2400" dirty="0" err="1"/>
              <a:t>Graf</a:t>
            </a:r>
            <a:r>
              <a:rPr lang="hu-HU" sz="2400" dirty="0"/>
              <a:t> hat es </a:t>
            </a:r>
            <a:r>
              <a:rPr lang="hu-HU" sz="2400" dirty="0" err="1" smtClean="0"/>
              <a:t>doch</a:t>
            </a:r>
            <a:r>
              <a:rPr lang="hu-HU" sz="2400" dirty="0" smtClean="0"/>
              <a:t> „</a:t>
            </a:r>
            <a:r>
              <a:rPr lang="hu-HU" sz="2400" dirty="0" err="1"/>
              <a:t>gerettet</a:t>
            </a:r>
            <a:r>
              <a:rPr lang="hu-HU" sz="2400" dirty="0"/>
              <a:t>”, es </a:t>
            </a:r>
            <a:r>
              <a:rPr lang="hu-HU" sz="2400" dirty="0" err="1"/>
              <a:t>blüht</a:t>
            </a:r>
            <a:r>
              <a:rPr lang="hu-HU" sz="2400" dirty="0"/>
              <a:t> und </a:t>
            </a:r>
            <a:r>
              <a:rPr lang="hu-HU" sz="2400" dirty="0" err="1"/>
              <a:t>bringt</a:t>
            </a:r>
            <a:r>
              <a:rPr lang="hu-HU" sz="2400" dirty="0"/>
              <a:t> </a:t>
            </a:r>
            <a:r>
              <a:rPr lang="hu-HU" sz="2400" dirty="0" err="1"/>
              <a:t>Früchte</a:t>
            </a:r>
            <a:r>
              <a:rPr lang="hu-HU" sz="2400" dirty="0"/>
              <a:t> </a:t>
            </a:r>
            <a:r>
              <a:rPr lang="hu-HU" sz="2400" dirty="0" err="1"/>
              <a:t>wieder</a:t>
            </a:r>
            <a:r>
              <a:rPr lang="hu-HU" sz="2400" dirty="0"/>
              <a:t>!!! – </a:t>
            </a:r>
            <a:r>
              <a:rPr lang="hu-HU" sz="2400" dirty="0" err="1"/>
              <a:t>das</a:t>
            </a:r>
            <a:r>
              <a:rPr lang="hu-HU" sz="2400" dirty="0"/>
              <a:t> </a:t>
            </a:r>
            <a:r>
              <a:rPr lang="hu-HU" sz="2400" dirty="0" err="1"/>
              <a:t>wäre</a:t>
            </a:r>
            <a:r>
              <a:rPr lang="hu-HU" sz="2400" dirty="0"/>
              <a:t> </a:t>
            </a:r>
            <a:r>
              <a:rPr lang="hu-HU" sz="2400" dirty="0" err="1"/>
              <a:t>das</a:t>
            </a:r>
            <a:r>
              <a:rPr lang="hu-HU" sz="2400" dirty="0"/>
              <a:t> von M. „</a:t>
            </a:r>
            <a:r>
              <a:rPr lang="hu-HU" sz="2400" dirty="0" err="1"/>
              <a:t>beschädigte</a:t>
            </a:r>
            <a:r>
              <a:rPr lang="hu-HU" sz="2400" dirty="0"/>
              <a:t>” </a:t>
            </a:r>
            <a:r>
              <a:rPr lang="hu-HU" sz="2400" dirty="0" err="1"/>
              <a:t>Verlobungsgeschenk</a:t>
            </a:r>
            <a:r>
              <a:rPr lang="hu-HU" sz="2400" dirty="0"/>
              <a:t> des </a:t>
            </a:r>
            <a:r>
              <a:rPr lang="hu-HU" sz="2400" dirty="0" err="1"/>
              <a:t>Grafen</a:t>
            </a:r>
            <a:r>
              <a:rPr lang="hu-HU" sz="2400" dirty="0"/>
              <a:t> an </a:t>
            </a:r>
            <a:r>
              <a:rPr lang="hu-HU" sz="2400" dirty="0" err="1"/>
              <a:t>Eugenie</a:t>
            </a:r>
            <a:r>
              <a:rPr lang="hu-HU" sz="2400" dirty="0" smtClean="0"/>
              <a:t>…</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163170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9574" y="1132877"/>
            <a:ext cx="10515600" cy="1325563"/>
          </a:xfrm>
        </p:spPr>
        <p:txBody>
          <a:bodyPr/>
          <a:lstStyle/>
          <a:p>
            <a:pPr algn="ctr"/>
            <a:r>
              <a:rPr lang="hu-HU" dirty="0" err="1" smtClean="0"/>
              <a:t>Das</a:t>
            </a:r>
            <a:r>
              <a:rPr lang="hu-HU" dirty="0" smtClean="0"/>
              <a:t> </a:t>
            </a:r>
            <a:r>
              <a:rPr lang="hu-HU" dirty="0" err="1" smtClean="0"/>
              <a:t>Pomeranzbäumchen</a:t>
            </a:r>
            <a:endParaRPr lang="hu-HU" dirty="0"/>
          </a:p>
        </p:txBody>
      </p:sp>
      <p:sp>
        <p:nvSpPr>
          <p:cNvPr id="3" name="Tartalom helye 2"/>
          <p:cNvSpPr>
            <a:spLocks noGrp="1"/>
          </p:cNvSpPr>
          <p:nvPr>
            <p:ph idx="1"/>
          </p:nvPr>
        </p:nvSpPr>
        <p:spPr>
          <a:xfrm>
            <a:off x="829574" y="2351837"/>
            <a:ext cx="10515600" cy="4351338"/>
          </a:xfrm>
        </p:spPr>
        <p:txBody>
          <a:bodyPr/>
          <a:lstStyle/>
          <a:p>
            <a:r>
              <a:rPr lang="hu-HU" sz="2000" i="1" dirty="0"/>
              <a:t>„Es </a:t>
            </a:r>
            <a:r>
              <a:rPr lang="hu-HU" sz="2000" i="1" dirty="0" err="1"/>
              <a:t>konnte</a:t>
            </a:r>
            <a:r>
              <a:rPr lang="hu-HU" sz="2000" i="1" dirty="0"/>
              <a:t> </a:t>
            </a:r>
            <a:r>
              <a:rPr lang="hu-HU" sz="2000" i="1" dirty="0" err="1"/>
              <a:t>nächst</a:t>
            </a:r>
            <a:r>
              <a:rPr lang="hu-HU" sz="2000" i="1" dirty="0"/>
              <a:t> </a:t>
            </a:r>
            <a:r>
              <a:rPr lang="hu-HU" sz="2000" i="1" dirty="0" err="1"/>
              <a:t>seinem</a:t>
            </a:r>
            <a:r>
              <a:rPr lang="hu-HU" sz="2000" i="1" dirty="0"/>
              <a:t> </a:t>
            </a:r>
            <a:r>
              <a:rPr lang="hu-HU" sz="2000" i="1" dirty="0" err="1"/>
              <a:t>persönlichen</a:t>
            </a:r>
            <a:r>
              <a:rPr lang="hu-HU" sz="2000" i="1" dirty="0"/>
              <a:t> </a:t>
            </a:r>
            <a:r>
              <a:rPr lang="hu-HU" sz="2000" i="1" dirty="0" err="1"/>
              <a:t>Werte</a:t>
            </a:r>
            <a:r>
              <a:rPr lang="hu-HU" sz="2000" i="1" dirty="0"/>
              <a:t> </a:t>
            </a:r>
            <a:r>
              <a:rPr lang="hu-HU" sz="2000" i="1" dirty="0" err="1"/>
              <a:t>zugleich</a:t>
            </a:r>
            <a:r>
              <a:rPr lang="hu-HU" sz="2000" i="1" dirty="0"/>
              <a:t> </a:t>
            </a:r>
            <a:r>
              <a:rPr lang="hu-HU" sz="2000" i="1" dirty="0" err="1"/>
              <a:t>als</a:t>
            </a:r>
            <a:r>
              <a:rPr lang="hu-HU" sz="2000" i="1" dirty="0"/>
              <a:t> </a:t>
            </a:r>
            <a:r>
              <a:rPr lang="hu-HU" sz="2000" i="1" dirty="0" err="1"/>
              <a:t>lebendes</a:t>
            </a:r>
            <a:r>
              <a:rPr lang="hu-HU" sz="2000" i="1" dirty="0"/>
              <a:t> </a:t>
            </a:r>
            <a:r>
              <a:rPr lang="hu-HU" sz="2000" b="1" i="1" dirty="0" err="1"/>
              <a:t>Symbol</a:t>
            </a:r>
            <a:r>
              <a:rPr lang="hu-HU" sz="2000" i="1" dirty="0"/>
              <a:t> der </a:t>
            </a:r>
            <a:r>
              <a:rPr lang="hu-HU" sz="2000" i="1" dirty="0" err="1"/>
              <a:t>feingeistigen</a:t>
            </a:r>
            <a:r>
              <a:rPr lang="hu-HU" sz="2000" i="1" dirty="0"/>
              <a:t> </a:t>
            </a:r>
            <a:r>
              <a:rPr lang="hu-HU" sz="2000" i="1" dirty="0" err="1"/>
              <a:t>Reize</a:t>
            </a:r>
            <a:r>
              <a:rPr lang="hu-HU" sz="2000" i="1" dirty="0"/>
              <a:t> </a:t>
            </a:r>
            <a:r>
              <a:rPr lang="hu-HU" sz="2000" i="1" dirty="0" err="1"/>
              <a:t>eines</a:t>
            </a:r>
            <a:r>
              <a:rPr lang="hu-HU" sz="2000" i="1" dirty="0"/>
              <a:t> </a:t>
            </a:r>
            <a:r>
              <a:rPr lang="hu-HU" sz="2000" i="1" dirty="0" err="1"/>
              <a:t>beinahe</a:t>
            </a:r>
            <a:r>
              <a:rPr lang="hu-HU" sz="2000" i="1" dirty="0"/>
              <a:t> </a:t>
            </a:r>
            <a:r>
              <a:rPr lang="hu-HU" sz="2000" i="1" dirty="0" err="1"/>
              <a:t>vergötterten</a:t>
            </a:r>
            <a:r>
              <a:rPr lang="hu-HU" sz="2000" i="1" dirty="0"/>
              <a:t> </a:t>
            </a:r>
            <a:r>
              <a:rPr lang="hu-HU" sz="2000" i="1" dirty="0" err="1"/>
              <a:t>Zeitalters</a:t>
            </a:r>
            <a:r>
              <a:rPr lang="hu-HU" sz="2000" i="1" dirty="0"/>
              <a:t> </a:t>
            </a:r>
            <a:r>
              <a:rPr lang="hu-HU" sz="2000" i="1" dirty="0" err="1"/>
              <a:t>gelten</a:t>
            </a:r>
            <a:r>
              <a:rPr lang="hu-HU" sz="2000" i="1" dirty="0"/>
              <a:t>, </a:t>
            </a:r>
            <a:r>
              <a:rPr lang="hu-HU" sz="2000" i="1" dirty="0" err="1"/>
              <a:t>worin</a:t>
            </a:r>
            <a:r>
              <a:rPr lang="hu-HU" sz="2000" i="1" dirty="0"/>
              <a:t> </a:t>
            </a:r>
            <a:r>
              <a:rPr lang="hu-HU" sz="2000" i="1" dirty="0" err="1"/>
              <a:t>wir</a:t>
            </a:r>
            <a:r>
              <a:rPr lang="hu-HU" sz="2000" i="1" dirty="0"/>
              <a:t> </a:t>
            </a:r>
            <a:r>
              <a:rPr lang="hu-HU" sz="2000" i="1" dirty="0" err="1"/>
              <a:t>heutzutage</a:t>
            </a:r>
            <a:r>
              <a:rPr lang="hu-HU" sz="2000" i="1" dirty="0"/>
              <a:t> </a:t>
            </a:r>
            <a:r>
              <a:rPr lang="hu-HU" sz="2000" i="1" dirty="0" err="1"/>
              <a:t>freilich</a:t>
            </a:r>
            <a:r>
              <a:rPr lang="hu-HU" sz="2000" i="1" dirty="0"/>
              <a:t> des </a:t>
            </a:r>
            <a:r>
              <a:rPr lang="hu-HU" sz="2000" i="1" dirty="0" err="1"/>
              <a:t>wahrhaft</a:t>
            </a:r>
            <a:r>
              <a:rPr lang="hu-HU" sz="2000" i="1" dirty="0"/>
              <a:t> </a:t>
            </a:r>
            <a:r>
              <a:rPr lang="hu-HU" sz="2000" i="1" dirty="0" err="1"/>
              <a:t>Preisenswerten</a:t>
            </a:r>
            <a:r>
              <a:rPr lang="hu-HU" sz="2000" i="1" dirty="0"/>
              <a:t> </a:t>
            </a:r>
            <a:r>
              <a:rPr lang="hu-HU" sz="2000" i="1" dirty="0" err="1"/>
              <a:t>wenig</a:t>
            </a:r>
            <a:r>
              <a:rPr lang="hu-HU" sz="2000" i="1" dirty="0"/>
              <a:t> </a:t>
            </a:r>
            <a:r>
              <a:rPr lang="hu-HU" sz="2000" i="1" dirty="0" err="1"/>
              <a:t>finden</a:t>
            </a:r>
            <a:r>
              <a:rPr lang="hu-HU" sz="2000" i="1" dirty="0"/>
              <a:t> </a:t>
            </a:r>
            <a:r>
              <a:rPr lang="hu-HU" sz="2000" i="1" dirty="0" err="1"/>
              <a:t>können</a:t>
            </a:r>
            <a:r>
              <a:rPr lang="hu-HU" sz="2000" i="1" dirty="0"/>
              <a:t>, und </a:t>
            </a:r>
            <a:r>
              <a:rPr lang="hu-HU" sz="2000" i="1" dirty="0" err="1"/>
              <a:t>das</a:t>
            </a:r>
            <a:r>
              <a:rPr lang="hu-HU" sz="2000" i="1" dirty="0"/>
              <a:t> </a:t>
            </a:r>
            <a:r>
              <a:rPr lang="hu-HU" sz="2000" i="1" dirty="0" err="1"/>
              <a:t>schon</a:t>
            </a:r>
            <a:r>
              <a:rPr lang="hu-HU" sz="2000" i="1" dirty="0"/>
              <a:t> </a:t>
            </a:r>
            <a:r>
              <a:rPr lang="hu-HU" sz="2000" i="1" dirty="0" err="1"/>
              <a:t>eine</a:t>
            </a:r>
            <a:r>
              <a:rPr lang="hu-HU" sz="2000" i="1" dirty="0"/>
              <a:t> </a:t>
            </a:r>
            <a:r>
              <a:rPr lang="hu-HU" sz="2000" i="1" dirty="0" err="1"/>
              <a:t>unheilvolle</a:t>
            </a:r>
            <a:r>
              <a:rPr lang="hu-HU" sz="2000" i="1" dirty="0"/>
              <a:t> </a:t>
            </a:r>
            <a:r>
              <a:rPr lang="hu-HU" sz="2000" i="1" dirty="0" err="1"/>
              <a:t>Zukunft</a:t>
            </a:r>
            <a:r>
              <a:rPr lang="hu-HU" sz="2000" i="1" dirty="0"/>
              <a:t> (</a:t>
            </a:r>
            <a:r>
              <a:rPr lang="hu-HU" sz="2000" i="1" dirty="0" err="1"/>
              <a:t>Französische</a:t>
            </a:r>
            <a:r>
              <a:rPr lang="hu-HU" sz="2000" i="1" dirty="0"/>
              <a:t> </a:t>
            </a:r>
            <a:r>
              <a:rPr lang="hu-HU" sz="2000" i="1" dirty="0" err="1"/>
              <a:t>Revolution</a:t>
            </a:r>
            <a:r>
              <a:rPr lang="hu-HU" sz="2000" i="1" dirty="0"/>
              <a:t>!!!) in </a:t>
            </a:r>
            <a:r>
              <a:rPr lang="hu-HU" sz="2000" i="1" dirty="0" err="1"/>
              <a:t>sich</a:t>
            </a:r>
            <a:r>
              <a:rPr lang="hu-HU" sz="2000" i="1" dirty="0"/>
              <a:t> </a:t>
            </a:r>
            <a:r>
              <a:rPr lang="hu-HU" sz="2000" i="1" dirty="0" err="1"/>
              <a:t>trug</a:t>
            </a:r>
            <a:r>
              <a:rPr lang="hu-HU" sz="2000" i="1" dirty="0"/>
              <a:t>, </a:t>
            </a:r>
            <a:r>
              <a:rPr lang="hu-HU" sz="2000" i="1" dirty="0" err="1"/>
              <a:t>deren</a:t>
            </a:r>
            <a:r>
              <a:rPr lang="hu-HU" sz="2000" i="1" dirty="0"/>
              <a:t> </a:t>
            </a:r>
            <a:r>
              <a:rPr lang="hu-HU" sz="2000" i="1" dirty="0" err="1"/>
              <a:t>welterschütternder</a:t>
            </a:r>
            <a:r>
              <a:rPr lang="hu-HU" sz="2000" i="1" dirty="0"/>
              <a:t> </a:t>
            </a:r>
            <a:r>
              <a:rPr lang="hu-HU" sz="2000" i="1" dirty="0" err="1"/>
              <a:t>Eintritt</a:t>
            </a:r>
            <a:r>
              <a:rPr lang="hu-HU" sz="2000" i="1" dirty="0"/>
              <a:t> </a:t>
            </a:r>
            <a:r>
              <a:rPr lang="hu-HU" sz="2000" i="1" dirty="0" err="1"/>
              <a:t>dem</a:t>
            </a:r>
            <a:r>
              <a:rPr lang="hu-HU" sz="2000" i="1" dirty="0"/>
              <a:t> </a:t>
            </a:r>
            <a:r>
              <a:rPr lang="hu-HU" sz="2000" i="1" dirty="0" err="1"/>
              <a:t>Zeitpunkt</a:t>
            </a:r>
            <a:r>
              <a:rPr lang="hu-HU" sz="2000" i="1" dirty="0"/>
              <a:t> </a:t>
            </a:r>
            <a:r>
              <a:rPr lang="hu-HU" sz="2000" i="1" dirty="0" err="1"/>
              <a:t>unserer</a:t>
            </a:r>
            <a:r>
              <a:rPr lang="hu-HU" sz="2000" i="1" dirty="0"/>
              <a:t> </a:t>
            </a:r>
            <a:r>
              <a:rPr lang="hu-HU" sz="2000" i="1" dirty="0" err="1"/>
              <a:t>harmlosen</a:t>
            </a:r>
            <a:r>
              <a:rPr lang="hu-HU" sz="2000" i="1" dirty="0"/>
              <a:t> </a:t>
            </a:r>
            <a:r>
              <a:rPr lang="hu-HU" sz="2000" i="1" dirty="0" err="1"/>
              <a:t>Erzählung</a:t>
            </a:r>
            <a:r>
              <a:rPr lang="hu-HU" sz="2000" i="1" dirty="0"/>
              <a:t> </a:t>
            </a:r>
            <a:r>
              <a:rPr lang="hu-HU" sz="2000" i="1" dirty="0" err="1"/>
              <a:t>bereits</a:t>
            </a:r>
            <a:r>
              <a:rPr lang="hu-HU" sz="2000" i="1" dirty="0"/>
              <a:t> </a:t>
            </a:r>
            <a:r>
              <a:rPr lang="hu-HU" sz="2000" i="1" dirty="0" err="1"/>
              <a:t>nicht</a:t>
            </a:r>
            <a:r>
              <a:rPr lang="hu-HU" sz="2000" i="1" dirty="0"/>
              <a:t> </a:t>
            </a:r>
            <a:r>
              <a:rPr lang="hu-HU" sz="2000" i="1" dirty="0" err="1"/>
              <a:t>ferne</a:t>
            </a:r>
            <a:r>
              <a:rPr lang="hu-HU" sz="2000" i="1" dirty="0"/>
              <a:t> </a:t>
            </a:r>
            <a:r>
              <a:rPr lang="hu-HU" sz="2000" i="1" dirty="0" err="1"/>
              <a:t>mehr</a:t>
            </a:r>
            <a:r>
              <a:rPr lang="hu-HU" sz="2000" i="1" dirty="0"/>
              <a:t> </a:t>
            </a:r>
            <a:r>
              <a:rPr lang="hu-HU" sz="2000" i="1" dirty="0" err="1"/>
              <a:t>lag</a:t>
            </a:r>
            <a:r>
              <a:rPr lang="hu-HU" sz="2000" i="1" dirty="0"/>
              <a:t>.</a:t>
            </a:r>
            <a:r>
              <a:rPr lang="hu-HU" sz="2000" dirty="0"/>
              <a:t>” (540</a:t>
            </a:r>
            <a:r>
              <a:rPr lang="hu-HU" sz="2000" dirty="0" smtClean="0"/>
              <a:t>)</a:t>
            </a:r>
          </a:p>
          <a:p>
            <a:endParaRPr lang="hu-HU" sz="2000" dirty="0"/>
          </a:p>
          <a:p>
            <a:r>
              <a:rPr lang="hu-HU" sz="2400" b="1" dirty="0" err="1" smtClean="0"/>
              <a:t>Klassik</a:t>
            </a:r>
            <a:r>
              <a:rPr lang="hu-HU" sz="2400" dirty="0" smtClean="0"/>
              <a:t> </a:t>
            </a:r>
            <a:r>
              <a:rPr lang="hu-HU" sz="2400" dirty="0"/>
              <a:t>+ (</a:t>
            </a:r>
            <a:r>
              <a:rPr lang="hu-HU" sz="2400" dirty="0" err="1"/>
              <a:t>Odnung</a:t>
            </a:r>
            <a:r>
              <a:rPr lang="hu-HU" sz="2400" dirty="0"/>
              <a:t>, </a:t>
            </a:r>
            <a:r>
              <a:rPr lang="hu-HU" sz="2400" dirty="0" err="1"/>
              <a:t>einfach</a:t>
            </a:r>
            <a:r>
              <a:rPr lang="hu-HU" sz="2400" dirty="0"/>
              <a:t>, </a:t>
            </a:r>
            <a:r>
              <a:rPr lang="hu-HU" sz="2400" dirty="0" err="1"/>
              <a:t>schön</a:t>
            </a:r>
            <a:r>
              <a:rPr lang="hu-HU" sz="2400" dirty="0"/>
              <a:t> etc. </a:t>
            </a:r>
            <a:r>
              <a:rPr lang="hu-HU" sz="2400" dirty="0" err="1"/>
              <a:t>wie</a:t>
            </a:r>
            <a:r>
              <a:rPr lang="hu-HU" sz="2400" dirty="0"/>
              <a:t> </a:t>
            </a:r>
            <a:r>
              <a:rPr lang="hu-HU" sz="2400" dirty="0" err="1"/>
              <a:t>Mozarts</a:t>
            </a:r>
            <a:r>
              <a:rPr lang="hu-HU" sz="2400" dirty="0"/>
              <a:t> </a:t>
            </a:r>
            <a:r>
              <a:rPr lang="hu-HU" sz="2400" dirty="0" err="1"/>
              <a:t>Musik</a:t>
            </a:r>
            <a:r>
              <a:rPr lang="hu-HU" sz="2400" dirty="0"/>
              <a:t>) ↔ </a:t>
            </a:r>
            <a:r>
              <a:rPr lang="hu-HU" sz="2400" b="1" dirty="0" err="1" smtClean="0"/>
              <a:t>Revolution</a:t>
            </a:r>
            <a:r>
              <a:rPr lang="hu-HU" sz="2400" b="1" dirty="0" smtClean="0"/>
              <a:t> </a:t>
            </a:r>
            <a:r>
              <a:rPr lang="hu-HU" sz="2400" dirty="0" smtClean="0"/>
              <a:t>(Chaos)</a:t>
            </a:r>
            <a:endParaRPr lang="hu-HU" sz="2400" b="1" dirty="0" smtClean="0"/>
          </a:p>
          <a:p>
            <a:endParaRPr lang="hu-HU" sz="2000" dirty="0" smtClean="0"/>
          </a:p>
          <a:p>
            <a:r>
              <a:rPr lang="hu-HU" sz="2000" dirty="0" err="1" smtClean="0"/>
              <a:t>Eugenie</a:t>
            </a:r>
            <a:r>
              <a:rPr lang="hu-HU" sz="2000" dirty="0" smtClean="0"/>
              <a:t> </a:t>
            </a:r>
            <a:r>
              <a:rPr lang="hu-HU" sz="2000" dirty="0" err="1" smtClean="0"/>
              <a:t>ahnt</a:t>
            </a:r>
            <a:r>
              <a:rPr lang="hu-HU" sz="2000" dirty="0" smtClean="0"/>
              <a:t> </a:t>
            </a:r>
            <a:r>
              <a:rPr lang="hu-HU" sz="2000" dirty="0" err="1" smtClean="0"/>
              <a:t>Mozarts</a:t>
            </a:r>
            <a:r>
              <a:rPr lang="hu-HU" sz="2000" dirty="0" smtClean="0"/>
              <a:t> </a:t>
            </a:r>
            <a:r>
              <a:rPr lang="hu-HU" sz="2000" dirty="0" err="1" smtClean="0"/>
              <a:t>Tod</a:t>
            </a:r>
            <a:r>
              <a:rPr lang="hu-HU" sz="2000" dirty="0" smtClean="0"/>
              <a:t> </a:t>
            </a:r>
            <a:r>
              <a:rPr lang="hu-HU" sz="2000" dirty="0" err="1" smtClean="0"/>
              <a:t>voraus</a:t>
            </a:r>
            <a:r>
              <a:rPr lang="hu-HU" sz="2000" dirty="0" smtClean="0"/>
              <a:t>: „</a:t>
            </a:r>
            <a:r>
              <a:rPr lang="hu-HU" sz="2000" i="1" dirty="0"/>
              <a:t>Es </a:t>
            </a:r>
            <a:r>
              <a:rPr lang="hu-HU" sz="2000" i="1" dirty="0" err="1"/>
              <a:t>ward</a:t>
            </a:r>
            <a:r>
              <a:rPr lang="hu-HU" sz="2000" i="1" dirty="0"/>
              <a:t> </a:t>
            </a:r>
            <a:r>
              <a:rPr lang="hu-HU" sz="2000" i="1" dirty="0" err="1"/>
              <a:t>ihr</a:t>
            </a:r>
            <a:r>
              <a:rPr lang="hu-HU" sz="2000" i="1" dirty="0"/>
              <a:t> </a:t>
            </a:r>
            <a:r>
              <a:rPr lang="hu-HU" sz="2000" i="1" dirty="0" err="1"/>
              <a:t>so</a:t>
            </a:r>
            <a:r>
              <a:rPr lang="hu-HU" sz="2000" i="1" dirty="0"/>
              <a:t> </a:t>
            </a:r>
            <a:r>
              <a:rPr lang="hu-HU" sz="2000" i="1" dirty="0" err="1"/>
              <a:t>gewiß</a:t>
            </a:r>
            <a:r>
              <a:rPr lang="hu-HU" sz="2000" i="1" dirty="0"/>
              <a:t>,… </a:t>
            </a:r>
            <a:r>
              <a:rPr lang="hu-HU" sz="2000" i="1" dirty="0" err="1"/>
              <a:t>daß</a:t>
            </a:r>
            <a:r>
              <a:rPr lang="hu-HU" sz="2000" i="1" dirty="0"/>
              <a:t> </a:t>
            </a:r>
            <a:r>
              <a:rPr lang="hu-HU" sz="2000" b="1" i="1" dirty="0" err="1"/>
              <a:t>dieser</a:t>
            </a:r>
            <a:r>
              <a:rPr lang="hu-HU" sz="2000" b="1" i="1" dirty="0"/>
              <a:t> Mann </a:t>
            </a:r>
            <a:r>
              <a:rPr lang="hu-HU" sz="2000" b="1" i="1" dirty="0" err="1"/>
              <a:t>sich</a:t>
            </a:r>
            <a:r>
              <a:rPr lang="hu-HU" sz="2000" b="1" i="1" dirty="0"/>
              <a:t> </a:t>
            </a:r>
            <a:r>
              <a:rPr lang="hu-HU" sz="2000" b="1" i="1" dirty="0" err="1"/>
              <a:t>schnell</a:t>
            </a:r>
            <a:r>
              <a:rPr lang="hu-HU" sz="2000" b="1" i="1" dirty="0"/>
              <a:t> und </a:t>
            </a:r>
            <a:r>
              <a:rPr lang="hu-HU" sz="2000" b="1" i="1" dirty="0" err="1"/>
              <a:t>unaufhaltsam</a:t>
            </a:r>
            <a:r>
              <a:rPr lang="hu-HU" sz="2000" b="1" i="1" dirty="0"/>
              <a:t> in </a:t>
            </a:r>
            <a:r>
              <a:rPr lang="hu-HU" sz="2000" b="1" i="1" dirty="0" err="1"/>
              <a:t>seiner</a:t>
            </a:r>
            <a:r>
              <a:rPr lang="hu-HU" sz="2000" b="1" i="1" dirty="0"/>
              <a:t> </a:t>
            </a:r>
            <a:r>
              <a:rPr lang="hu-HU" sz="2000" b="1" i="1" dirty="0" err="1"/>
              <a:t>eigenen</a:t>
            </a:r>
            <a:r>
              <a:rPr lang="hu-HU" sz="2000" b="1" i="1" dirty="0"/>
              <a:t> </a:t>
            </a:r>
            <a:r>
              <a:rPr lang="hu-HU" sz="2000" b="1" i="1" dirty="0" err="1"/>
              <a:t>Glut</a:t>
            </a:r>
            <a:r>
              <a:rPr lang="hu-HU" sz="2000" b="1" i="1" dirty="0"/>
              <a:t>  </a:t>
            </a:r>
            <a:r>
              <a:rPr lang="hu-HU" sz="2000" b="1" i="1" dirty="0" err="1"/>
              <a:t>verzehre</a:t>
            </a:r>
            <a:r>
              <a:rPr lang="hu-HU" sz="2000" b="1" i="1" dirty="0"/>
              <a:t>, </a:t>
            </a:r>
            <a:r>
              <a:rPr lang="hu-HU" sz="2000" b="1" i="1" dirty="0" err="1"/>
              <a:t>daß</a:t>
            </a:r>
            <a:r>
              <a:rPr lang="hu-HU" sz="2000" b="1" i="1" dirty="0"/>
              <a:t> </a:t>
            </a:r>
            <a:r>
              <a:rPr lang="hu-HU" sz="2000" b="1" i="1" dirty="0" err="1"/>
              <a:t>er</a:t>
            </a:r>
            <a:r>
              <a:rPr lang="hu-HU" sz="2000" b="1" i="1" dirty="0"/>
              <a:t> </a:t>
            </a:r>
            <a:r>
              <a:rPr lang="hu-HU" sz="2000" b="1" i="1" dirty="0" err="1"/>
              <a:t>nur</a:t>
            </a:r>
            <a:r>
              <a:rPr lang="hu-HU" sz="2000" b="1" i="1" dirty="0"/>
              <a:t> </a:t>
            </a:r>
            <a:r>
              <a:rPr lang="hu-HU" sz="2000" b="1" i="1" dirty="0" err="1"/>
              <a:t>eine</a:t>
            </a:r>
            <a:r>
              <a:rPr lang="hu-HU" sz="2000" b="1" i="1" dirty="0"/>
              <a:t> </a:t>
            </a:r>
            <a:r>
              <a:rPr lang="hu-HU" sz="2000" b="1" i="1" dirty="0" err="1"/>
              <a:t>flüchtige</a:t>
            </a:r>
            <a:r>
              <a:rPr lang="hu-HU" sz="2000" b="1" i="1" dirty="0"/>
              <a:t> </a:t>
            </a:r>
            <a:r>
              <a:rPr lang="hu-HU" sz="2000" b="1" i="1" dirty="0" err="1"/>
              <a:t>Erscheinung</a:t>
            </a:r>
            <a:r>
              <a:rPr lang="hu-HU" sz="2000" b="1" i="1" dirty="0"/>
              <a:t> </a:t>
            </a:r>
            <a:r>
              <a:rPr lang="hu-HU" sz="2000" b="1" i="1" dirty="0" err="1"/>
              <a:t>auf</a:t>
            </a:r>
            <a:r>
              <a:rPr lang="hu-HU" sz="2000" b="1" i="1" dirty="0"/>
              <a:t> der </a:t>
            </a:r>
            <a:r>
              <a:rPr lang="hu-HU" sz="2000" b="1" i="1" dirty="0" err="1"/>
              <a:t>Erde</a:t>
            </a:r>
            <a:r>
              <a:rPr lang="hu-HU" sz="2000" b="1" i="1" dirty="0"/>
              <a:t> </a:t>
            </a:r>
            <a:r>
              <a:rPr lang="hu-HU" sz="2000" b="1" i="1" dirty="0" err="1"/>
              <a:t>sein</a:t>
            </a:r>
            <a:r>
              <a:rPr lang="hu-HU" sz="2000" b="1" i="1" dirty="0"/>
              <a:t> </a:t>
            </a:r>
            <a:r>
              <a:rPr lang="hu-HU" sz="2000" b="1" i="1" dirty="0" err="1"/>
              <a:t>könne</a:t>
            </a:r>
            <a:r>
              <a:rPr lang="hu-HU" sz="2000" b="1" i="1" dirty="0"/>
              <a:t>, </a:t>
            </a:r>
            <a:r>
              <a:rPr lang="hu-HU" sz="2000" b="1" i="1" dirty="0" err="1"/>
              <a:t>weil</a:t>
            </a:r>
            <a:r>
              <a:rPr lang="hu-HU" sz="2000" b="1" i="1" dirty="0"/>
              <a:t> </a:t>
            </a:r>
            <a:r>
              <a:rPr lang="hu-HU" sz="2000" b="1" i="1" dirty="0" err="1"/>
              <a:t>sie</a:t>
            </a:r>
            <a:r>
              <a:rPr lang="hu-HU" sz="2000" b="1" i="1" dirty="0"/>
              <a:t> den </a:t>
            </a:r>
            <a:r>
              <a:rPr lang="hu-HU" sz="2000" b="1" i="1" dirty="0" err="1" smtClean="0"/>
              <a:t>Überfluß</a:t>
            </a:r>
            <a:r>
              <a:rPr lang="hu-HU" sz="2000" b="1" i="1" dirty="0" smtClean="0"/>
              <a:t>, </a:t>
            </a:r>
            <a:r>
              <a:rPr lang="hu-HU" sz="2000" b="1" i="1" dirty="0"/>
              <a:t>den </a:t>
            </a:r>
            <a:r>
              <a:rPr lang="hu-HU" sz="2000" b="1" i="1" dirty="0" err="1"/>
              <a:t>er</a:t>
            </a:r>
            <a:r>
              <a:rPr lang="hu-HU" sz="2000" b="1" i="1" dirty="0"/>
              <a:t> </a:t>
            </a:r>
            <a:r>
              <a:rPr lang="hu-HU" sz="2000" b="1" i="1" dirty="0" err="1"/>
              <a:t>verströmen</a:t>
            </a:r>
            <a:r>
              <a:rPr lang="hu-HU" sz="2000" b="1" i="1" dirty="0"/>
              <a:t> </a:t>
            </a:r>
            <a:r>
              <a:rPr lang="hu-HU" sz="2000" b="1" i="1" dirty="0" err="1"/>
              <a:t>würde</a:t>
            </a:r>
            <a:r>
              <a:rPr lang="hu-HU" sz="2000" b="1" i="1" dirty="0"/>
              <a:t>, in </a:t>
            </a:r>
            <a:r>
              <a:rPr lang="hu-HU" sz="2000" b="1" i="1" dirty="0" err="1"/>
              <a:t>Wahrheit</a:t>
            </a:r>
            <a:r>
              <a:rPr lang="hu-HU" sz="2000" b="1" i="1" dirty="0"/>
              <a:t> </a:t>
            </a:r>
            <a:r>
              <a:rPr lang="hu-HU" sz="2000" b="1" i="1" dirty="0" err="1"/>
              <a:t>nicht</a:t>
            </a:r>
            <a:r>
              <a:rPr lang="hu-HU" sz="2000" b="1" i="1" dirty="0"/>
              <a:t> </a:t>
            </a:r>
            <a:r>
              <a:rPr lang="hu-HU" sz="2000" b="1" i="1" dirty="0" err="1"/>
              <a:t>ertrüge</a:t>
            </a:r>
            <a:r>
              <a:rPr lang="hu-HU" sz="2000" i="1" dirty="0"/>
              <a:t>.” </a:t>
            </a:r>
            <a:r>
              <a:rPr lang="hu-HU" sz="2000" dirty="0" smtClean="0"/>
              <a:t>(567)</a:t>
            </a:r>
            <a:endParaRPr lang="hu-HU" sz="2000"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96609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786442" y="1207698"/>
            <a:ext cx="10515600" cy="1325563"/>
          </a:xfrm>
        </p:spPr>
        <p:txBody>
          <a:bodyPr/>
          <a:lstStyle/>
          <a:p>
            <a:pPr algn="ctr"/>
            <a:r>
              <a:rPr lang="hu-HU" b="1" dirty="0" err="1" smtClean="0"/>
              <a:t>Mörike</a:t>
            </a:r>
            <a:r>
              <a:rPr lang="hu-HU" b="1" dirty="0" smtClean="0"/>
              <a:t>: </a:t>
            </a:r>
            <a:r>
              <a:rPr lang="hu-HU" b="1" i="1" dirty="0" err="1" smtClean="0"/>
              <a:t>Denk</a:t>
            </a:r>
            <a:r>
              <a:rPr lang="hu-HU" b="1" i="1" dirty="0" smtClean="0"/>
              <a:t> es, o </a:t>
            </a:r>
            <a:r>
              <a:rPr lang="hu-HU" b="1" i="1" dirty="0" err="1" smtClean="0"/>
              <a:t>Seele</a:t>
            </a:r>
            <a:r>
              <a:rPr lang="hu-HU" b="1" i="1" dirty="0" smtClean="0"/>
              <a:t> </a:t>
            </a:r>
            <a:r>
              <a:rPr lang="hu-HU" b="1" dirty="0" smtClean="0"/>
              <a:t>(1851)</a:t>
            </a:r>
            <a:br>
              <a:rPr lang="hu-HU" b="1" dirty="0" smtClean="0"/>
            </a:br>
            <a:r>
              <a:rPr lang="hu-HU" sz="2800" dirty="0" smtClean="0"/>
              <a:t>Mit </a:t>
            </a:r>
            <a:r>
              <a:rPr lang="hu-HU" sz="2800" dirty="0" err="1" smtClean="0"/>
              <a:t>diesem</a:t>
            </a:r>
            <a:r>
              <a:rPr lang="hu-HU" sz="2800" dirty="0" smtClean="0"/>
              <a:t> „</a:t>
            </a:r>
            <a:r>
              <a:rPr lang="hu-HU" sz="2800" dirty="0" err="1" smtClean="0"/>
              <a:t>böhmischen</a:t>
            </a:r>
            <a:r>
              <a:rPr lang="hu-HU" sz="2800" dirty="0" smtClean="0"/>
              <a:t> </a:t>
            </a:r>
            <a:r>
              <a:rPr lang="hu-HU" sz="2800" dirty="0" err="1" smtClean="0"/>
              <a:t>Volkslied</a:t>
            </a:r>
            <a:r>
              <a:rPr lang="hu-HU" sz="2800" dirty="0" smtClean="0"/>
              <a:t>” endet die </a:t>
            </a:r>
            <a:r>
              <a:rPr lang="hu-HU" sz="2800" dirty="0" err="1" smtClean="0"/>
              <a:t>Novelle</a:t>
            </a:r>
            <a:endParaRPr lang="hu-HU" b="1" dirty="0"/>
          </a:p>
        </p:txBody>
      </p:sp>
      <p:sp>
        <p:nvSpPr>
          <p:cNvPr id="5" name="Tartalom helye 4"/>
          <p:cNvSpPr>
            <a:spLocks noGrp="1"/>
          </p:cNvSpPr>
          <p:nvPr>
            <p:ph sz="half" idx="1"/>
          </p:nvPr>
        </p:nvSpPr>
        <p:spPr>
          <a:xfrm>
            <a:off x="786442" y="2857808"/>
            <a:ext cx="5181600" cy="4086906"/>
          </a:xfrm>
        </p:spPr>
        <p:txBody>
          <a:bodyPr>
            <a:normAutofit fontScale="92500" lnSpcReduction="20000"/>
          </a:bodyPr>
          <a:lstStyle/>
          <a:p>
            <a:pPr marL="0" indent="0">
              <a:buNone/>
            </a:pPr>
            <a:r>
              <a:rPr lang="de-DE" sz="2600" i="1" dirty="0"/>
              <a:t>Ein Tännlein grünet wo, </a:t>
            </a:r>
          </a:p>
          <a:p>
            <a:pPr marL="0" indent="0">
              <a:buNone/>
            </a:pPr>
            <a:r>
              <a:rPr lang="de-DE" sz="2600" i="1" dirty="0" smtClean="0"/>
              <a:t>Wer </a:t>
            </a:r>
            <a:r>
              <a:rPr lang="de-DE" sz="2600" i="1" dirty="0"/>
              <a:t>weiß, im Walde, </a:t>
            </a:r>
          </a:p>
          <a:p>
            <a:pPr marL="0" indent="0">
              <a:buNone/>
            </a:pPr>
            <a:r>
              <a:rPr lang="de-DE" sz="2600" i="1" dirty="0" smtClean="0"/>
              <a:t>Ein </a:t>
            </a:r>
            <a:r>
              <a:rPr lang="de-DE" sz="2600" i="1" dirty="0"/>
              <a:t>Rosenstrauch, wer sagt, </a:t>
            </a:r>
          </a:p>
          <a:p>
            <a:pPr marL="0" indent="0">
              <a:buNone/>
            </a:pPr>
            <a:r>
              <a:rPr lang="de-DE" sz="2600" i="1" dirty="0" smtClean="0"/>
              <a:t>In </a:t>
            </a:r>
            <a:r>
              <a:rPr lang="de-DE" sz="2600" i="1" dirty="0"/>
              <a:t>welchem Garten? </a:t>
            </a:r>
          </a:p>
          <a:p>
            <a:pPr marL="0" indent="0">
              <a:buNone/>
            </a:pPr>
            <a:r>
              <a:rPr lang="de-DE" sz="2600" i="1" dirty="0" smtClean="0"/>
              <a:t>Sie </a:t>
            </a:r>
            <a:r>
              <a:rPr lang="de-DE" sz="2600" i="1" dirty="0"/>
              <a:t>sind erlesen schon, </a:t>
            </a:r>
          </a:p>
          <a:p>
            <a:pPr marL="0" indent="0">
              <a:buNone/>
            </a:pPr>
            <a:r>
              <a:rPr lang="de-DE" sz="2600" i="1" dirty="0" smtClean="0"/>
              <a:t>Denk </a:t>
            </a:r>
            <a:r>
              <a:rPr lang="de-DE" sz="2600" i="1" dirty="0"/>
              <a:t>es, o Seele, </a:t>
            </a:r>
          </a:p>
          <a:p>
            <a:pPr marL="0" indent="0">
              <a:buNone/>
            </a:pPr>
            <a:r>
              <a:rPr lang="de-DE" sz="2600" i="1" dirty="0" smtClean="0"/>
              <a:t>Auf </a:t>
            </a:r>
            <a:r>
              <a:rPr lang="de-DE" sz="2600" i="1" dirty="0"/>
              <a:t>deinem Grab zu wurzeln </a:t>
            </a:r>
          </a:p>
          <a:p>
            <a:pPr marL="0" indent="0">
              <a:buNone/>
            </a:pPr>
            <a:r>
              <a:rPr lang="de-DE" sz="2600" i="1" dirty="0" smtClean="0"/>
              <a:t>Und </a:t>
            </a:r>
            <a:r>
              <a:rPr lang="de-DE" sz="2600" i="1" dirty="0"/>
              <a:t>zu wachsen. </a:t>
            </a:r>
          </a:p>
          <a:p>
            <a:endParaRPr lang="hu-HU" dirty="0"/>
          </a:p>
        </p:txBody>
      </p:sp>
      <p:sp>
        <p:nvSpPr>
          <p:cNvPr id="6" name="Tartalom helye 5"/>
          <p:cNvSpPr>
            <a:spLocks noGrp="1"/>
          </p:cNvSpPr>
          <p:nvPr>
            <p:ph sz="half" idx="2"/>
          </p:nvPr>
        </p:nvSpPr>
        <p:spPr>
          <a:xfrm>
            <a:off x="6120442" y="2857808"/>
            <a:ext cx="5181600" cy="4086906"/>
          </a:xfrm>
        </p:spPr>
        <p:txBody>
          <a:bodyPr>
            <a:normAutofit fontScale="92500" lnSpcReduction="20000"/>
          </a:bodyPr>
          <a:lstStyle/>
          <a:p>
            <a:pPr marL="0" indent="0">
              <a:buNone/>
            </a:pPr>
            <a:r>
              <a:rPr lang="de-DE" sz="2600" i="1" dirty="0"/>
              <a:t>Zwei schwarze </a:t>
            </a:r>
            <a:r>
              <a:rPr lang="de-DE" sz="2600" i="1" dirty="0" err="1"/>
              <a:t>Rößlein</a:t>
            </a:r>
            <a:r>
              <a:rPr lang="de-DE" sz="2600" i="1" dirty="0"/>
              <a:t> weiden </a:t>
            </a:r>
          </a:p>
          <a:p>
            <a:pPr marL="0" indent="0">
              <a:buNone/>
            </a:pPr>
            <a:r>
              <a:rPr lang="de-DE" sz="2600" i="1" dirty="0" smtClean="0"/>
              <a:t>Auf </a:t>
            </a:r>
            <a:r>
              <a:rPr lang="de-DE" sz="2600" i="1" dirty="0"/>
              <a:t>der Wiese, </a:t>
            </a:r>
            <a:endParaRPr lang="hu-HU" sz="2600" i="1" dirty="0" smtClean="0"/>
          </a:p>
          <a:p>
            <a:pPr marL="0" indent="0">
              <a:buNone/>
            </a:pPr>
            <a:r>
              <a:rPr lang="de-DE" sz="2600" i="1" dirty="0" smtClean="0"/>
              <a:t>Sie </a:t>
            </a:r>
            <a:r>
              <a:rPr lang="de-DE" sz="2600" i="1" dirty="0"/>
              <a:t>kehren heim zur Stadt </a:t>
            </a:r>
          </a:p>
          <a:p>
            <a:pPr marL="0" indent="0">
              <a:buNone/>
            </a:pPr>
            <a:r>
              <a:rPr lang="de-DE" sz="2600" i="1" dirty="0" smtClean="0"/>
              <a:t>In </a:t>
            </a:r>
            <a:r>
              <a:rPr lang="de-DE" sz="2600" i="1" dirty="0"/>
              <a:t>muntern Sprüngen. </a:t>
            </a:r>
          </a:p>
          <a:p>
            <a:pPr marL="0" indent="0">
              <a:buNone/>
            </a:pPr>
            <a:r>
              <a:rPr lang="de-DE" sz="2600" i="1" dirty="0" smtClean="0"/>
              <a:t>Sie </a:t>
            </a:r>
            <a:r>
              <a:rPr lang="de-DE" sz="2600" i="1" dirty="0"/>
              <a:t>werden schrittweis </a:t>
            </a:r>
            <a:r>
              <a:rPr lang="de-DE" sz="2600" i="1" dirty="0" err="1"/>
              <a:t>gehn</a:t>
            </a:r>
            <a:r>
              <a:rPr lang="de-DE" sz="2600" i="1" dirty="0"/>
              <a:t> </a:t>
            </a:r>
          </a:p>
          <a:p>
            <a:pPr marL="0" indent="0">
              <a:buNone/>
            </a:pPr>
            <a:r>
              <a:rPr lang="de-DE" sz="2600" i="1" dirty="0" smtClean="0"/>
              <a:t>Mit </a:t>
            </a:r>
            <a:r>
              <a:rPr lang="de-DE" sz="2600" i="1" dirty="0"/>
              <a:t>deiner Leiche; </a:t>
            </a:r>
          </a:p>
          <a:p>
            <a:pPr marL="0" indent="0">
              <a:buNone/>
            </a:pPr>
            <a:r>
              <a:rPr lang="de-DE" sz="2600" i="1" dirty="0" smtClean="0"/>
              <a:t>Vielleicht</a:t>
            </a:r>
            <a:r>
              <a:rPr lang="de-DE" sz="2600" i="1" dirty="0"/>
              <a:t>, vielleicht noch eh' </a:t>
            </a:r>
          </a:p>
          <a:p>
            <a:pPr marL="0" indent="0">
              <a:buNone/>
            </a:pPr>
            <a:r>
              <a:rPr lang="de-DE" sz="2600" i="1" dirty="0" smtClean="0"/>
              <a:t>An </a:t>
            </a:r>
            <a:r>
              <a:rPr lang="de-DE" sz="2600" i="1" dirty="0"/>
              <a:t>ihren Hufen </a:t>
            </a:r>
          </a:p>
          <a:p>
            <a:pPr marL="0" indent="0">
              <a:buNone/>
            </a:pPr>
            <a:r>
              <a:rPr lang="de-DE" sz="2600" i="1" dirty="0" smtClean="0"/>
              <a:t>Das </a:t>
            </a:r>
            <a:r>
              <a:rPr lang="de-DE" sz="2600" i="1" dirty="0"/>
              <a:t>Eisen los wird, </a:t>
            </a:r>
          </a:p>
          <a:p>
            <a:pPr marL="0" indent="0">
              <a:buNone/>
            </a:pPr>
            <a:r>
              <a:rPr lang="de-DE" sz="2600" i="1" dirty="0" smtClean="0"/>
              <a:t>Das </a:t>
            </a:r>
            <a:r>
              <a:rPr lang="de-DE" sz="2600" i="1" dirty="0"/>
              <a:t>ich blitzen sehe! </a:t>
            </a:r>
          </a:p>
          <a:p>
            <a:endParaRPr lang="hu-HU" dirty="0"/>
          </a:p>
        </p:txBody>
      </p:sp>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282844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4256" y="1358003"/>
            <a:ext cx="10515600" cy="1565328"/>
          </a:xfrm>
        </p:spPr>
        <p:txBody>
          <a:bodyPr>
            <a:normAutofit/>
          </a:bodyPr>
          <a:lstStyle/>
          <a:p>
            <a:pPr algn="ctr"/>
            <a:r>
              <a:rPr lang="hu-HU" b="1" dirty="0" err="1" smtClean="0"/>
              <a:t>Österreichisches</a:t>
            </a:r>
            <a:r>
              <a:rPr lang="hu-HU" b="1" dirty="0" smtClean="0"/>
              <a:t> Biedermeier</a:t>
            </a:r>
            <a:r>
              <a:rPr lang="hu-HU" dirty="0" smtClean="0"/>
              <a:t/>
            </a:r>
            <a:br>
              <a:rPr lang="hu-HU" dirty="0" smtClean="0"/>
            </a:br>
            <a:endParaRPr lang="hu-HU" sz="3200" dirty="0"/>
          </a:p>
        </p:txBody>
      </p:sp>
      <p:sp>
        <p:nvSpPr>
          <p:cNvPr id="3" name="Tartalom helye 2"/>
          <p:cNvSpPr>
            <a:spLocks noGrp="1"/>
          </p:cNvSpPr>
          <p:nvPr>
            <p:ph idx="1"/>
          </p:nvPr>
        </p:nvSpPr>
        <p:spPr>
          <a:xfrm>
            <a:off x="846826" y="2923331"/>
            <a:ext cx="10515600" cy="3805722"/>
          </a:xfrm>
        </p:spPr>
        <p:txBody>
          <a:bodyPr>
            <a:normAutofit/>
          </a:bodyPr>
          <a:lstStyle/>
          <a:p>
            <a:pPr marL="0" indent="0">
              <a:buNone/>
            </a:pPr>
            <a:r>
              <a:rPr lang="de-DE" dirty="0"/>
              <a:t>Das kulturelle Leben Österreichs wurde seit dem 18. Jh. von </a:t>
            </a:r>
            <a:r>
              <a:rPr lang="de-DE" b="1" dirty="0"/>
              <a:t>Musik</a:t>
            </a:r>
            <a:r>
              <a:rPr lang="de-DE" dirty="0"/>
              <a:t> und </a:t>
            </a:r>
            <a:r>
              <a:rPr lang="de-DE" b="1" dirty="0"/>
              <a:t>Theater</a:t>
            </a:r>
            <a:r>
              <a:rPr lang="de-DE" dirty="0"/>
              <a:t> beherrscht, wobei sich die noch fester als sonst in Deutschland verwurzelte ständische Gliederung im Nebeneinander von </a:t>
            </a:r>
            <a:r>
              <a:rPr lang="de-DE" b="1" dirty="0"/>
              <a:t>Hofburgtheater</a:t>
            </a:r>
            <a:r>
              <a:rPr lang="de-DE" dirty="0"/>
              <a:t> und </a:t>
            </a:r>
            <a:r>
              <a:rPr lang="de-DE" b="1" dirty="0"/>
              <a:t>Hofoper</a:t>
            </a:r>
            <a:r>
              <a:rPr lang="de-DE" dirty="0"/>
              <a:t> auf der einen, den </a:t>
            </a:r>
            <a:r>
              <a:rPr lang="de-DE" b="1" dirty="0"/>
              <a:t>Wiener Vorstadtbühnen </a:t>
            </a:r>
            <a:r>
              <a:rPr lang="de-DE" dirty="0"/>
              <a:t>(Theater an der Wien, </a:t>
            </a:r>
            <a:r>
              <a:rPr lang="hu-HU" dirty="0" err="1" smtClean="0"/>
              <a:t>Theater</a:t>
            </a:r>
            <a:r>
              <a:rPr lang="hu-HU" dirty="0" smtClean="0"/>
              <a:t> </a:t>
            </a:r>
            <a:r>
              <a:rPr lang="de-DE" dirty="0" smtClean="0"/>
              <a:t>in </a:t>
            </a:r>
            <a:r>
              <a:rPr lang="de-DE" dirty="0"/>
              <a:t>der </a:t>
            </a:r>
            <a:r>
              <a:rPr lang="de-DE" dirty="0" err="1"/>
              <a:t>Josephstadt</a:t>
            </a:r>
            <a:r>
              <a:rPr lang="de-DE" dirty="0"/>
              <a:t>, </a:t>
            </a:r>
            <a:r>
              <a:rPr lang="hu-HU" dirty="0" err="1" smtClean="0"/>
              <a:t>Theater</a:t>
            </a:r>
            <a:r>
              <a:rPr lang="hu-HU" dirty="0" smtClean="0"/>
              <a:t> </a:t>
            </a:r>
            <a:r>
              <a:rPr lang="de-DE" dirty="0" smtClean="0"/>
              <a:t>in </a:t>
            </a:r>
            <a:r>
              <a:rPr lang="de-DE" dirty="0"/>
              <a:t>der Leopoldstadt) auf der anderen Seite </a:t>
            </a:r>
            <a:r>
              <a:rPr lang="de-DE" dirty="0" smtClean="0"/>
              <a:t>spiegelte.</a:t>
            </a:r>
            <a:endParaRPr lang="hu-HU" dirty="0" smtClean="0"/>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203581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616577" y="1096124"/>
            <a:ext cx="10728597" cy="1224862"/>
          </a:xfrm>
        </p:spPr>
        <p:txBody>
          <a:bodyPr>
            <a:normAutofit/>
          </a:bodyPr>
          <a:lstStyle/>
          <a:p>
            <a:pPr algn="ctr"/>
            <a:r>
              <a:rPr lang="hu-HU" sz="3600" dirty="0" smtClean="0"/>
              <a:t>Das </a:t>
            </a:r>
            <a:r>
              <a:rPr lang="hu-HU" sz="3600" dirty="0" err="1" smtClean="0"/>
              <a:t>Hofburgtheater</a:t>
            </a:r>
            <a:r>
              <a:rPr lang="hu-HU" sz="3600" dirty="0" smtClean="0"/>
              <a:t> </a:t>
            </a:r>
            <a:r>
              <a:rPr lang="hu-HU" sz="3600" dirty="0" err="1" smtClean="0"/>
              <a:t>um</a:t>
            </a:r>
            <a:r>
              <a:rPr lang="hu-HU" sz="3600" dirty="0" smtClean="0"/>
              <a:t> 1900 und </a:t>
            </a:r>
            <a:br>
              <a:rPr lang="hu-HU" sz="3600" dirty="0" smtClean="0"/>
            </a:br>
            <a:r>
              <a:rPr lang="hu-HU" sz="3600" dirty="0" err="1" smtClean="0"/>
              <a:t>Innenansicht</a:t>
            </a:r>
            <a:r>
              <a:rPr lang="hu-HU" sz="3600" dirty="0" smtClean="0"/>
              <a:t> von Gustav Klimt, 1888)</a:t>
            </a:r>
            <a:endParaRPr lang="hu-HU" sz="3600" dirty="0"/>
          </a:p>
        </p:txBody>
      </p:sp>
      <p:pic>
        <p:nvPicPr>
          <p:cNvPr id="3" name="Tartalom helye 2"/>
          <p:cNvPicPr>
            <a:picLocks noGrp="1" noChangeAspect="1"/>
          </p:cNvPicPr>
          <p:nvPr>
            <p:ph sz="half" idx="1"/>
          </p:nvPr>
        </p:nvPicPr>
        <p:blipFill>
          <a:blip r:embed="rId2"/>
          <a:stretch>
            <a:fillRect/>
          </a:stretch>
        </p:blipFill>
        <p:spPr>
          <a:xfrm>
            <a:off x="422731" y="2209411"/>
            <a:ext cx="6080148" cy="4476509"/>
          </a:xfrm>
          <a:prstGeom prst="rect">
            <a:avLst/>
          </a:prstGeom>
        </p:spPr>
      </p:pic>
      <p:pic>
        <p:nvPicPr>
          <p:cNvPr id="6" name="Tartalom helye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21543" y="2209411"/>
            <a:ext cx="4968925" cy="4476509"/>
          </a:xfrm>
        </p:spPr>
      </p:pic>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535577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1161" y="1655980"/>
            <a:ext cx="3932237" cy="2138766"/>
          </a:xfrm>
        </p:spPr>
        <p:txBody>
          <a:bodyPr>
            <a:normAutofit/>
          </a:bodyPr>
          <a:lstStyle/>
          <a:p>
            <a:pPr algn="ctr"/>
            <a:r>
              <a:rPr lang="de-DE" sz="2800" dirty="0"/>
              <a:t>Carl Wenzel </a:t>
            </a:r>
            <a:r>
              <a:rPr lang="de-DE" sz="2800" dirty="0" err="1" smtClean="0"/>
              <a:t>Zajicek</a:t>
            </a:r>
            <a:r>
              <a:rPr lang="hu-HU" sz="2800" dirty="0" smtClean="0"/>
              <a:t>:</a:t>
            </a:r>
            <a:br>
              <a:rPr lang="hu-HU" sz="2800" dirty="0" smtClean="0"/>
            </a:br>
            <a:r>
              <a:rPr lang="de-DE" sz="2800" dirty="0" smtClean="0"/>
              <a:t>Das </a:t>
            </a:r>
            <a:r>
              <a:rPr lang="de-DE" sz="2800" dirty="0"/>
              <a:t>Kärntnertortheater in </a:t>
            </a:r>
            <a:r>
              <a:rPr lang="de-DE" sz="2800" dirty="0" smtClean="0"/>
              <a:t>Wien</a:t>
            </a:r>
            <a:r>
              <a:rPr lang="hu-HU" sz="2800" dirty="0" smtClean="0"/>
              <a:t/>
            </a:r>
            <a:br>
              <a:rPr lang="hu-HU" sz="2800" dirty="0" smtClean="0"/>
            </a:br>
            <a:r>
              <a:rPr lang="de-DE" sz="2000" dirty="0" smtClean="0"/>
              <a:t>historisierende </a:t>
            </a:r>
            <a:r>
              <a:rPr lang="de-DE" sz="2000" dirty="0"/>
              <a:t>Darstellung (um </a:t>
            </a:r>
            <a:r>
              <a:rPr lang="de-DE" sz="2000" dirty="0" smtClean="0"/>
              <a:t>1900</a:t>
            </a:r>
            <a:r>
              <a:rPr lang="hu-HU" sz="2000" dirty="0" smtClean="0"/>
              <a:t>)</a:t>
            </a:r>
            <a:endParaRPr lang="hu-HU" sz="2000" dirty="0"/>
          </a:p>
        </p:txBody>
      </p:sp>
      <p:pic>
        <p:nvPicPr>
          <p:cNvPr id="5" name="Tartalom helye 4"/>
          <p:cNvPicPr>
            <a:picLocks noGrp="1" noChangeAspect="1"/>
          </p:cNvPicPr>
          <p:nvPr>
            <p:ph idx="1"/>
          </p:nvPr>
        </p:nvPicPr>
        <p:blipFill>
          <a:blip r:embed="rId2"/>
          <a:stretch>
            <a:fillRect/>
          </a:stretch>
        </p:blipFill>
        <p:spPr>
          <a:xfrm>
            <a:off x="5174561" y="1765697"/>
            <a:ext cx="6172200" cy="4490275"/>
          </a:xfrm>
          <a:prstGeom prst="rect">
            <a:avLst/>
          </a:prstGeom>
        </p:spPr>
      </p:pic>
      <p:sp>
        <p:nvSpPr>
          <p:cNvPr id="6" name="Szöveg helye 5"/>
          <p:cNvSpPr>
            <a:spLocks noGrp="1"/>
          </p:cNvSpPr>
          <p:nvPr>
            <p:ph type="body" sz="half" idx="2"/>
          </p:nvPr>
        </p:nvSpPr>
        <p:spPr>
          <a:xfrm>
            <a:off x="831161" y="4352685"/>
            <a:ext cx="3932237" cy="2102899"/>
          </a:xfrm>
        </p:spPr>
        <p:txBody>
          <a:bodyPr>
            <a:normAutofit/>
          </a:bodyPr>
          <a:lstStyle/>
          <a:p>
            <a:r>
              <a:rPr lang="de-DE" sz="2000" dirty="0"/>
              <a:t>Seit den 1810er Jahren fanden die Aufführungen der Hofoper meistens im </a:t>
            </a:r>
            <a:r>
              <a:rPr lang="de-DE" sz="2000" b="1" dirty="0"/>
              <a:t>Hof-Theater am Kärntnertor </a:t>
            </a:r>
            <a:r>
              <a:rPr lang="de-DE" sz="2000" dirty="0"/>
              <a:t>– Vorläuferhaus der Wiener Staatsoper – </a:t>
            </a:r>
            <a:r>
              <a:rPr lang="de-DE" sz="2000" dirty="0" smtClean="0"/>
              <a:t>statt</a:t>
            </a:r>
            <a:r>
              <a:rPr lang="hu-HU" sz="2000" dirty="0" smtClean="0"/>
              <a:t>… </a:t>
            </a:r>
            <a:endParaRPr lang="hu-HU" sz="2000" dirty="0"/>
          </a:p>
        </p:txBody>
      </p:sp>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761439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6826" y="1210513"/>
            <a:ext cx="10515600" cy="1325563"/>
          </a:xfrm>
        </p:spPr>
        <p:txBody>
          <a:bodyPr/>
          <a:lstStyle/>
          <a:p>
            <a:pPr algn="ctr"/>
            <a:r>
              <a:rPr lang="de-DE" b="1" dirty="0"/>
              <a:t>Franz Grillparzer </a:t>
            </a:r>
            <a:r>
              <a:rPr lang="de-DE" dirty="0"/>
              <a:t>(</a:t>
            </a:r>
            <a:r>
              <a:rPr lang="de-DE" dirty="0" smtClean="0"/>
              <a:t>1791–1872</a:t>
            </a:r>
            <a:r>
              <a:rPr lang="de-DE" dirty="0"/>
              <a:t>)</a:t>
            </a:r>
            <a:endParaRPr lang="hu-HU" dirty="0"/>
          </a:p>
        </p:txBody>
      </p:sp>
      <p:sp>
        <p:nvSpPr>
          <p:cNvPr id="3" name="Tartalom helye 2"/>
          <p:cNvSpPr>
            <a:spLocks noGrp="1"/>
          </p:cNvSpPr>
          <p:nvPr>
            <p:ph idx="1"/>
          </p:nvPr>
        </p:nvSpPr>
        <p:spPr>
          <a:xfrm>
            <a:off x="846826" y="2671013"/>
            <a:ext cx="10515600" cy="4351338"/>
          </a:xfrm>
        </p:spPr>
        <p:txBody>
          <a:bodyPr/>
          <a:lstStyle/>
          <a:p>
            <a:r>
              <a:rPr lang="de-DE" b="1" dirty="0"/>
              <a:t>Franz Grillparzer </a:t>
            </a:r>
            <a:r>
              <a:rPr lang="de-DE" dirty="0"/>
              <a:t>schrieb von seinem zweiten Stück </a:t>
            </a:r>
            <a:r>
              <a:rPr lang="de-DE" b="1" i="1" dirty="0"/>
              <a:t>Sappho</a:t>
            </a:r>
            <a:r>
              <a:rPr lang="de-DE" dirty="0"/>
              <a:t> (1819) an ausschließlich für das Hofburgtheater. Grillparzer orientierte sich am Humanitätsideal der deutschen Klassik und sah dessen Verwirklichung gerade vom bürgerlichen Nationalismus der Zeit bedroht. Das Moment der Gefährdung weitet sich in seinen Stücken zu einer grundlegenden Problematik des Menschen aus, der durch die Wirklichkeit zum Handeln gezwungen, durch sein Handeln aber notwendig schuldig wird (</a:t>
            </a:r>
            <a:r>
              <a:rPr lang="de-DE" i="1" dirty="0"/>
              <a:t>Das goldene Fließ</a:t>
            </a:r>
            <a:r>
              <a:rPr lang="de-DE" dirty="0"/>
              <a:t>, 1822, </a:t>
            </a:r>
            <a:r>
              <a:rPr lang="de-DE" i="1" dirty="0"/>
              <a:t>Des Meeres und der Liebe Wellen</a:t>
            </a:r>
            <a:r>
              <a:rPr lang="de-DE" dirty="0"/>
              <a:t>, 1831, </a:t>
            </a:r>
            <a:r>
              <a:rPr lang="de-DE" i="1" dirty="0"/>
              <a:t>König </a:t>
            </a:r>
            <a:r>
              <a:rPr lang="de-DE" i="1" dirty="0" err="1"/>
              <a:t>Ottokar‘s</a:t>
            </a:r>
            <a:r>
              <a:rPr lang="de-DE" i="1" dirty="0"/>
              <a:t> Glück und Ende</a:t>
            </a:r>
            <a:r>
              <a:rPr lang="de-DE" dirty="0"/>
              <a:t>, 1825, </a:t>
            </a:r>
            <a:r>
              <a:rPr lang="de-DE" i="1" dirty="0"/>
              <a:t>Ein Bruderzwist in Habsburg</a:t>
            </a:r>
            <a:r>
              <a:rPr lang="de-DE" dirty="0"/>
              <a:t>, 1848</a:t>
            </a:r>
            <a:r>
              <a:rPr lang="de-DE" dirty="0" smtClean="0"/>
              <a:t>).</a:t>
            </a:r>
            <a:endParaRPr lang="hu-HU" sz="1900"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882098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86441" y="1564197"/>
            <a:ext cx="10515600" cy="1325563"/>
          </a:xfrm>
        </p:spPr>
        <p:txBody>
          <a:bodyPr/>
          <a:lstStyle/>
          <a:p>
            <a:pPr algn="ctr"/>
            <a:r>
              <a:rPr lang="hu-HU" b="1" dirty="0" err="1" smtClean="0"/>
              <a:t>Das</a:t>
            </a:r>
            <a:r>
              <a:rPr lang="hu-HU" b="1" dirty="0" smtClean="0"/>
              <a:t> Wiener </a:t>
            </a:r>
            <a:r>
              <a:rPr lang="hu-HU" b="1" dirty="0" err="1" smtClean="0"/>
              <a:t>Volksstück</a:t>
            </a:r>
            <a:endParaRPr lang="hu-HU" b="1" dirty="0"/>
          </a:p>
        </p:txBody>
      </p:sp>
      <p:sp>
        <p:nvSpPr>
          <p:cNvPr id="3" name="Tartalom helye 2"/>
          <p:cNvSpPr>
            <a:spLocks noGrp="1"/>
          </p:cNvSpPr>
          <p:nvPr>
            <p:ph idx="1"/>
          </p:nvPr>
        </p:nvSpPr>
        <p:spPr>
          <a:xfrm>
            <a:off x="786441" y="3024697"/>
            <a:ext cx="10515600" cy="4351338"/>
          </a:xfrm>
        </p:spPr>
        <p:txBody>
          <a:bodyPr/>
          <a:lstStyle/>
          <a:p>
            <a:pPr marL="0" indent="0">
              <a:buNone/>
            </a:pPr>
            <a:r>
              <a:rPr lang="de-DE" sz="2400" dirty="0"/>
              <a:t>Auf der anderen Seite erweist sich das </a:t>
            </a:r>
            <a:r>
              <a:rPr lang="de-DE" sz="2400" b="1" dirty="0"/>
              <a:t>Wiener Volksstück</a:t>
            </a:r>
            <a:r>
              <a:rPr lang="de-DE" sz="2400" dirty="0"/>
              <a:t> sehr populär. Auf </a:t>
            </a:r>
            <a:r>
              <a:rPr lang="de-DE" sz="2400" dirty="0" err="1"/>
              <a:t>altwienerische</a:t>
            </a:r>
            <a:r>
              <a:rPr lang="de-DE" sz="2400" dirty="0"/>
              <a:t> Traditionen wie auf barocke und französische Muster aus dem 18. Jh. zurückgreifend entsteht ein Typenarsenal von Hans Wurst, Kasperl, Dummer Anton, Pumpernickel, das mit derb-komischen Witzen das Publikum anspricht. Die beiden bekanntesten und fruchtbarsten Vertreter des Wiener Volkstücks sind </a:t>
            </a:r>
            <a:r>
              <a:rPr lang="de-DE" sz="2400" u="sng" dirty="0"/>
              <a:t>Friedrich Raimund</a:t>
            </a:r>
            <a:r>
              <a:rPr lang="de-DE" sz="2400" dirty="0"/>
              <a:t> (</a:t>
            </a:r>
            <a:r>
              <a:rPr lang="de-DE" sz="2400" i="1" dirty="0"/>
              <a:t>Der Alpenkönig und der Menschenfeind</a:t>
            </a:r>
            <a:r>
              <a:rPr lang="de-DE" sz="2400" dirty="0"/>
              <a:t>, 1828) und </a:t>
            </a:r>
            <a:r>
              <a:rPr lang="de-DE" sz="2400" u="sng" dirty="0"/>
              <a:t>Johann Nepomuk Nestroy</a:t>
            </a:r>
            <a:r>
              <a:rPr lang="de-DE" sz="2400" dirty="0"/>
              <a:t> (</a:t>
            </a:r>
            <a:r>
              <a:rPr lang="de-DE" sz="2400" i="1" dirty="0"/>
              <a:t>Der böse Geist </a:t>
            </a:r>
            <a:r>
              <a:rPr lang="de-DE" sz="2400" i="1" dirty="0" err="1"/>
              <a:t>Lumpazivagabundus</a:t>
            </a:r>
            <a:r>
              <a:rPr lang="de-DE" sz="2400" dirty="0"/>
              <a:t>, 1835, </a:t>
            </a:r>
            <a:r>
              <a:rPr lang="de-DE" sz="2400" i="1" dirty="0"/>
              <a:t>Der Talisman</a:t>
            </a:r>
            <a:r>
              <a:rPr lang="de-DE" sz="2400" dirty="0"/>
              <a:t>, 1843</a:t>
            </a:r>
            <a:r>
              <a:rPr lang="de-DE" sz="2400" dirty="0" smtClean="0"/>
              <a:t>).</a:t>
            </a:r>
            <a:r>
              <a:rPr lang="hu-HU" sz="2400" dirty="0" smtClean="0"/>
              <a:t> </a:t>
            </a:r>
            <a:r>
              <a:rPr lang="hu-HU" sz="1600" dirty="0" smtClean="0"/>
              <a:t>(</a:t>
            </a:r>
            <a:r>
              <a:rPr lang="hu-HU" sz="1600" dirty="0" err="1" smtClean="0"/>
              <a:t>vgl</a:t>
            </a:r>
            <a:r>
              <a:rPr lang="hu-HU" sz="1600" dirty="0" smtClean="0"/>
              <a:t>. </a:t>
            </a:r>
            <a:r>
              <a:rPr lang="hu-HU" sz="1600" dirty="0" err="1" smtClean="0"/>
              <a:t>Schlaglichter</a:t>
            </a:r>
            <a:r>
              <a:rPr lang="hu-HU" sz="1600" dirty="0" smtClean="0"/>
              <a:t>)</a:t>
            </a:r>
            <a:endParaRPr lang="hu-HU" sz="1600"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630153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30056" y="1877564"/>
            <a:ext cx="9144000" cy="4329405"/>
          </a:xfrm>
        </p:spPr>
        <p:txBody>
          <a:bodyPr>
            <a:normAutofit fontScale="90000"/>
          </a:bodyPr>
          <a:lstStyle/>
          <a:p>
            <a:r>
              <a:rPr lang="de-DE" sz="5300" b="1" dirty="0">
                <a:solidFill>
                  <a:srgbClr val="C00000"/>
                </a:solidFill>
              </a:rPr>
              <a:t>Zwischen Restauration und </a:t>
            </a:r>
            <a:r>
              <a:rPr lang="de-DE" sz="5300" b="1" dirty="0" smtClean="0">
                <a:solidFill>
                  <a:srgbClr val="C00000"/>
                </a:solidFill>
              </a:rPr>
              <a:t>Revolution</a:t>
            </a:r>
            <a:r>
              <a:rPr lang="hu-HU" sz="5300" b="1" dirty="0" smtClean="0"/>
              <a:t/>
            </a:r>
            <a:br>
              <a:rPr lang="hu-HU" sz="5300" b="1" dirty="0" smtClean="0"/>
            </a:br>
            <a:r>
              <a:rPr lang="hu-HU" sz="5300" b="1" dirty="0"/>
              <a:t/>
            </a:r>
            <a:br>
              <a:rPr lang="hu-HU" sz="5300" b="1" dirty="0"/>
            </a:br>
            <a:r>
              <a:rPr lang="hu-HU" sz="3600" b="1" dirty="0" smtClean="0"/>
              <a:t>Biedermeier / </a:t>
            </a:r>
            <a:r>
              <a:rPr lang="de-DE" sz="3600" b="1" dirty="0" smtClean="0"/>
              <a:t>der </a:t>
            </a:r>
            <a:r>
              <a:rPr lang="de-DE" sz="3600" b="1" dirty="0"/>
              <a:t>deutsche </a:t>
            </a:r>
            <a:r>
              <a:rPr lang="de-DE" sz="3600" b="1" dirty="0" smtClean="0"/>
              <a:t>Vormärz</a:t>
            </a:r>
            <a:r>
              <a:rPr lang="hu-HU" sz="3600" b="1" dirty="0"/>
              <a:t> </a:t>
            </a:r>
            <a:r>
              <a:rPr lang="hu-HU" sz="3600" b="1" dirty="0" smtClean="0"/>
              <a:t>/</a:t>
            </a:r>
            <a:r>
              <a:rPr lang="hu-HU" sz="3600" b="1" dirty="0"/>
              <a:t/>
            </a:r>
            <a:br>
              <a:rPr lang="hu-HU" sz="3600" b="1" dirty="0"/>
            </a:br>
            <a:r>
              <a:rPr lang="hu-HU" sz="3600" b="1" dirty="0" err="1" smtClean="0"/>
              <a:t>Junges</a:t>
            </a:r>
            <a:r>
              <a:rPr lang="hu-HU" sz="3600" b="1" dirty="0" smtClean="0"/>
              <a:t> </a:t>
            </a:r>
            <a:r>
              <a:rPr lang="hu-HU" sz="3600" b="1" dirty="0" err="1" smtClean="0"/>
              <a:t>Deutschland</a:t>
            </a:r>
            <a:r>
              <a:rPr lang="hu-HU" sz="3600" b="1" dirty="0" smtClean="0"/>
              <a:t/>
            </a:r>
            <a:br>
              <a:rPr lang="hu-HU" sz="3600" b="1" dirty="0" smtClean="0"/>
            </a:br>
            <a:r>
              <a:rPr lang="hu-HU" sz="3600" b="1" dirty="0"/>
              <a:t/>
            </a:r>
            <a:br>
              <a:rPr lang="hu-HU" sz="3600" b="1" dirty="0"/>
            </a:br>
            <a:r>
              <a:rPr lang="de-DE" sz="3600" b="1" dirty="0" smtClean="0"/>
              <a:t>(1815 –1849</a:t>
            </a:r>
            <a:r>
              <a:rPr lang="de-DE" sz="3600" b="1" dirty="0"/>
              <a:t>)</a:t>
            </a:r>
            <a:r>
              <a:rPr lang="hu-HU" sz="4400" dirty="0"/>
              <a:t/>
            </a:r>
            <a:br>
              <a:rPr lang="hu-HU" sz="4400" dirty="0"/>
            </a:br>
            <a:endParaRPr lang="hu-HU" sz="4400" dirty="0"/>
          </a:p>
        </p:txBody>
      </p:sp>
      <p:sp>
        <p:nvSpPr>
          <p:cNvPr id="3" name="Alcím 2"/>
          <p:cNvSpPr>
            <a:spLocks noGrp="1"/>
          </p:cNvSpPr>
          <p:nvPr>
            <p:ph type="subTitle" idx="1"/>
          </p:nvPr>
        </p:nvSpPr>
        <p:spPr>
          <a:xfrm>
            <a:off x="1758778" y="3285641"/>
            <a:ext cx="9144000" cy="2213116"/>
          </a:xfrm>
        </p:spPr>
        <p:txBody>
          <a:bodyPr/>
          <a:lstStyle/>
          <a:p>
            <a:endParaRPr lang="hu-HU" dirty="0" smtClean="0"/>
          </a:p>
          <a:p>
            <a:endParaRPr lang="hu-HU" dirty="0" smtClean="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638334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0947" y="1322657"/>
            <a:ext cx="10515600" cy="1325563"/>
          </a:xfrm>
        </p:spPr>
        <p:txBody>
          <a:bodyPr/>
          <a:lstStyle/>
          <a:p>
            <a:pPr algn="ctr"/>
            <a:r>
              <a:rPr lang="hu-HU" b="1" dirty="0" smtClean="0"/>
              <a:t>Adalbert </a:t>
            </a:r>
            <a:r>
              <a:rPr lang="hu-HU" b="1" dirty="0" err="1" smtClean="0"/>
              <a:t>Stifter</a:t>
            </a:r>
            <a:r>
              <a:rPr lang="hu-HU" b="1" dirty="0" smtClean="0"/>
              <a:t> </a:t>
            </a:r>
            <a:br>
              <a:rPr lang="hu-HU" b="1" dirty="0" smtClean="0"/>
            </a:br>
            <a:r>
              <a:rPr lang="hu-HU" sz="3200" dirty="0"/>
              <a:t>(</a:t>
            </a:r>
            <a:r>
              <a:rPr lang="hu-HU" sz="3200" dirty="0" smtClean="0"/>
              <a:t>1805 </a:t>
            </a:r>
            <a:r>
              <a:rPr lang="hu-HU" sz="3200" dirty="0" err="1" smtClean="0"/>
              <a:t>Oberplan</a:t>
            </a:r>
            <a:r>
              <a:rPr lang="hu-HU" sz="3200" dirty="0" smtClean="0"/>
              <a:t>, </a:t>
            </a:r>
            <a:r>
              <a:rPr lang="hu-HU" sz="3200" dirty="0" err="1" smtClean="0"/>
              <a:t>Böhmen</a:t>
            </a:r>
            <a:r>
              <a:rPr lang="hu-HU" sz="3200" dirty="0"/>
              <a:t>–</a:t>
            </a:r>
            <a:r>
              <a:rPr lang="hu-HU" sz="3200" dirty="0" smtClean="0"/>
              <a:t>1868 Linz)</a:t>
            </a:r>
            <a:endParaRPr lang="hu-HU" sz="3200" dirty="0"/>
          </a:p>
        </p:txBody>
      </p:sp>
      <p:sp>
        <p:nvSpPr>
          <p:cNvPr id="3" name="Tartalom helye 2"/>
          <p:cNvSpPr>
            <a:spLocks noGrp="1"/>
          </p:cNvSpPr>
          <p:nvPr>
            <p:ph idx="1"/>
          </p:nvPr>
        </p:nvSpPr>
        <p:spPr>
          <a:xfrm>
            <a:off x="820947" y="2783157"/>
            <a:ext cx="10515600" cy="4351338"/>
          </a:xfrm>
        </p:spPr>
        <p:txBody>
          <a:bodyPr>
            <a:normAutofit/>
          </a:bodyPr>
          <a:lstStyle/>
          <a:p>
            <a:pPr marL="0" indent="0" algn="ctr">
              <a:buNone/>
            </a:pPr>
            <a:r>
              <a:rPr lang="hu-HU" sz="2000" dirty="0" err="1" smtClean="0"/>
              <a:t>Studium</a:t>
            </a:r>
            <a:r>
              <a:rPr lang="hu-HU" sz="2000" dirty="0" smtClean="0"/>
              <a:t> der Jura in Wien, </a:t>
            </a:r>
            <a:r>
              <a:rPr lang="hu-HU" sz="2000" dirty="0" err="1" smtClean="0"/>
              <a:t>literarisches</a:t>
            </a:r>
            <a:r>
              <a:rPr lang="hu-HU" sz="2000" dirty="0" smtClean="0"/>
              <a:t> </a:t>
            </a:r>
            <a:r>
              <a:rPr lang="hu-HU" sz="2000" dirty="0" err="1" smtClean="0"/>
              <a:t>Interesse</a:t>
            </a:r>
            <a:r>
              <a:rPr lang="hu-HU" sz="2000" dirty="0" smtClean="0"/>
              <a:t>, </a:t>
            </a:r>
            <a:r>
              <a:rPr lang="hu-HU" sz="2000" dirty="0" err="1" smtClean="0"/>
              <a:t>Einfluss</a:t>
            </a:r>
            <a:r>
              <a:rPr lang="hu-HU" sz="2000" dirty="0" smtClean="0"/>
              <a:t> </a:t>
            </a:r>
            <a:r>
              <a:rPr lang="hu-HU" sz="2000" dirty="0" err="1" smtClean="0"/>
              <a:t>Goethes</a:t>
            </a:r>
            <a:r>
              <a:rPr lang="hu-HU" sz="2000" dirty="0" smtClean="0"/>
              <a:t>, </a:t>
            </a:r>
            <a:r>
              <a:rPr lang="hu-HU" sz="2000" dirty="0" err="1" smtClean="0"/>
              <a:t>Herders</a:t>
            </a:r>
            <a:r>
              <a:rPr lang="hu-HU" sz="2000" dirty="0" smtClean="0"/>
              <a:t> und Jean </a:t>
            </a:r>
            <a:r>
              <a:rPr lang="hu-HU" sz="2000" dirty="0" err="1" smtClean="0"/>
              <a:t>Pauls</a:t>
            </a:r>
            <a:endParaRPr lang="hu-HU" sz="2000" dirty="0" smtClean="0"/>
          </a:p>
          <a:p>
            <a:pPr marL="0" indent="0" algn="ctr">
              <a:buNone/>
            </a:pPr>
            <a:r>
              <a:rPr lang="hu-HU" sz="2000" dirty="0" smtClean="0"/>
              <a:t>1829-30: </a:t>
            </a:r>
            <a:r>
              <a:rPr lang="hu-HU" sz="2000" dirty="0" err="1" smtClean="0"/>
              <a:t>erste</a:t>
            </a:r>
            <a:r>
              <a:rPr lang="hu-HU" sz="2000" dirty="0" smtClean="0"/>
              <a:t> </a:t>
            </a:r>
            <a:r>
              <a:rPr lang="hu-HU" sz="2000" dirty="0" err="1" smtClean="0"/>
              <a:t>Prosaarbeit</a:t>
            </a:r>
            <a:r>
              <a:rPr lang="hu-HU" sz="2000" dirty="0" smtClean="0"/>
              <a:t>: </a:t>
            </a:r>
            <a:r>
              <a:rPr lang="hu-HU" sz="2000" i="1" dirty="0" smtClean="0"/>
              <a:t>Julius</a:t>
            </a:r>
          </a:p>
          <a:p>
            <a:pPr marL="0" indent="0" algn="ctr">
              <a:buNone/>
            </a:pPr>
            <a:r>
              <a:rPr lang="hu-HU" sz="2000" dirty="0" smtClean="0"/>
              <a:t>1839: </a:t>
            </a:r>
            <a:r>
              <a:rPr lang="hu-HU" sz="2000" dirty="0" err="1" smtClean="0"/>
              <a:t>erste</a:t>
            </a:r>
            <a:r>
              <a:rPr lang="hu-HU" sz="2000" dirty="0" smtClean="0"/>
              <a:t> </a:t>
            </a:r>
            <a:r>
              <a:rPr lang="hu-HU" sz="2000" dirty="0" err="1" smtClean="0"/>
              <a:t>bedeutende</a:t>
            </a:r>
            <a:r>
              <a:rPr lang="hu-HU" sz="2000" dirty="0" smtClean="0"/>
              <a:t> </a:t>
            </a:r>
            <a:r>
              <a:rPr lang="hu-HU" sz="2000" dirty="0" err="1" smtClean="0"/>
              <a:t>Gemälde</a:t>
            </a:r>
            <a:endParaRPr lang="hu-HU" sz="2000" dirty="0" smtClean="0"/>
          </a:p>
          <a:p>
            <a:pPr marL="0" indent="0" algn="ctr">
              <a:buNone/>
            </a:pPr>
            <a:r>
              <a:rPr lang="hu-HU" sz="2000" dirty="0" smtClean="0"/>
              <a:t>1843-46: </a:t>
            </a:r>
            <a:r>
              <a:rPr lang="hu-HU" sz="2000" dirty="0" err="1" smtClean="0"/>
              <a:t>Hausmeister</a:t>
            </a:r>
            <a:r>
              <a:rPr lang="hu-HU" sz="2000" dirty="0" smtClean="0"/>
              <a:t> </a:t>
            </a:r>
            <a:r>
              <a:rPr lang="hu-HU" sz="2000" dirty="0" err="1" smtClean="0"/>
              <a:t>u.a</a:t>
            </a:r>
            <a:r>
              <a:rPr lang="hu-HU" sz="2000" dirty="0" smtClean="0"/>
              <a:t>. des </a:t>
            </a:r>
            <a:r>
              <a:rPr lang="hu-HU" sz="2000" dirty="0" err="1" smtClean="0"/>
              <a:t>Sohnes</a:t>
            </a:r>
            <a:r>
              <a:rPr lang="hu-HU" sz="2000" dirty="0" smtClean="0"/>
              <a:t> </a:t>
            </a:r>
            <a:r>
              <a:rPr lang="hu-HU" sz="2000" dirty="0" err="1" smtClean="0"/>
              <a:t>Metternichs</a:t>
            </a:r>
            <a:endParaRPr lang="hu-HU" sz="2000" dirty="0" smtClean="0"/>
          </a:p>
          <a:p>
            <a:pPr marL="0" indent="0" algn="ctr">
              <a:buNone/>
            </a:pPr>
            <a:r>
              <a:rPr lang="hu-HU" sz="2000" dirty="0" smtClean="0"/>
              <a:t>1848: </a:t>
            </a:r>
            <a:r>
              <a:rPr lang="hu-HU" sz="2000" dirty="0" err="1" smtClean="0"/>
              <a:t>Anhänger</a:t>
            </a:r>
            <a:r>
              <a:rPr lang="hu-HU" sz="2000" dirty="0" smtClean="0"/>
              <a:t> der </a:t>
            </a:r>
            <a:r>
              <a:rPr lang="hu-HU" sz="2000" dirty="0" err="1" smtClean="0"/>
              <a:t>Revolution</a:t>
            </a:r>
            <a:endParaRPr lang="hu-HU" sz="2000" dirty="0" smtClean="0"/>
          </a:p>
          <a:p>
            <a:pPr marL="0" indent="0" algn="ctr">
              <a:buNone/>
            </a:pPr>
            <a:r>
              <a:rPr lang="hu-HU" sz="2000" dirty="0" smtClean="0"/>
              <a:t>1865-67: </a:t>
            </a:r>
            <a:r>
              <a:rPr lang="hu-HU" sz="2000" dirty="0" err="1" smtClean="0"/>
              <a:t>Arbeit</a:t>
            </a:r>
            <a:r>
              <a:rPr lang="hu-HU" sz="2000" dirty="0" smtClean="0"/>
              <a:t> am </a:t>
            </a:r>
            <a:r>
              <a:rPr lang="hu-HU" sz="2000" dirty="0" err="1" smtClean="0"/>
              <a:t>historischen</a:t>
            </a:r>
            <a:r>
              <a:rPr lang="hu-HU" sz="2000" dirty="0" smtClean="0"/>
              <a:t> </a:t>
            </a:r>
            <a:r>
              <a:rPr lang="hu-HU" sz="2000" dirty="0" err="1" smtClean="0"/>
              <a:t>Roman</a:t>
            </a:r>
            <a:r>
              <a:rPr lang="hu-HU" sz="2000" dirty="0" smtClean="0"/>
              <a:t> „</a:t>
            </a:r>
            <a:r>
              <a:rPr lang="hu-HU" sz="2000" dirty="0" err="1" smtClean="0"/>
              <a:t>Witiko</a:t>
            </a:r>
            <a:r>
              <a:rPr lang="hu-HU" sz="2000" dirty="0" smtClean="0"/>
              <a:t>” (3 </a:t>
            </a:r>
            <a:r>
              <a:rPr lang="hu-HU" sz="2000" dirty="0" err="1" smtClean="0"/>
              <a:t>Bde</a:t>
            </a:r>
            <a:r>
              <a:rPr lang="hu-HU" sz="2000" dirty="0" smtClean="0"/>
              <a:t>.)</a:t>
            </a:r>
          </a:p>
          <a:p>
            <a:pPr marL="0" indent="0" algn="ctr">
              <a:buNone/>
            </a:pPr>
            <a:r>
              <a:rPr lang="hu-HU" sz="2000" dirty="0" smtClean="0"/>
              <a:t>1857: „Der </a:t>
            </a:r>
            <a:r>
              <a:rPr lang="hu-HU" sz="2000" dirty="0" err="1" smtClean="0"/>
              <a:t>Nachsommer</a:t>
            </a:r>
            <a:r>
              <a:rPr lang="hu-HU" sz="2000" dirty="0" smtClean="0"/>
              <a:t>” (3 </a:t>
            </a:r>
            <a:r>
              <a:rPr lang="hu-HU" sz="2000" dirty="0" err="1" smtClean="0"/>
              <a:t>Bde</a:t>
            </a:r>
            <a:r>
              <a:rPr lang="hu-HU" sz="2000" dirty="0" smtClean="0"/>
              <a:t>.)</a:t>
            </a:r>
          </a:p>
          <a:p>
            <a:pPr marL="0" indent="0" algn="ctr">
              <a:buNone/>
            </a:pPr>
            <a:r>
              <a:rPr lang="hu-HU" sz="2000" dirty="0" smtClean="0"/>
              <a:t>1868: </a:t>
            </a:r>
            <a:r>
              <a:rPr lang="hu-HU" sz="2000" dirty="0" err="1" smtClean="0"/>
              <a:t>Selbstmord</a:t>
            </a:r>
            <a:endParaRPr lang="hu-HU" sz="2000" dirty="0" smtClean="0"/>
          </a:p>
          <a:p>
            <a:pPr marL="0" indent="0" algn="ctr">
              <a:buNone/>
            </a:pPr>
            <a:r>
              <a:rPr lang="hu-HU" sz="2000" dirty="0" err="1" smtClean="0"/>
              <a:t>Stifter</a:t>
            </a:r>
            <a:r>
              <a:rPr lang="hu-HU" sz="2000" dirty="0" smtClean="0"/>
              <a:t> </a:t>
            </a:r>
            <a:r>
              <a:rPr lang="hu-HU" sz="2000" dirty="0" err="1" smtClean="0"/>
              <a:t>wurde</a:t>
            </a:r>
            <a:r>
              <a:rPr lang="hu-HU" sz="2000" dirty="0" smtClean="0"/>
              <a:t> </a:t>
            </a:r>
            <a:r>
              <a:rPr lang="hu-HU" sz="2000" dirty="0" err="1" smtClean="0"/>
              <a:t>u.a</a:t>
            </a:r>
            <a:r>
              <a:rPr lang="hu-HU" sz="2000" dirty="0" smtClean="0"/>
              <a:t>. von </a:t>
            </a:r>
            <a:r>
              <a:rPr lang="hu-HU" sz="2000" dirty="0" err="1" smtClean="0"/>
              <a:t>Fr</a:t>
            </a:r>
            <a:r>
              <a:rPr lang="hu-HU" sz="2000" dirty="0" smtClean="0"/>
              <a:t>. Nietzsche, Th. </a:t>
            </a:r>
            <a:r>
              <a:rPr lang="hu-HU" sz="2000" dirty="0" err="1" smtClean="0"/>
              <a:t>Storm</a:t>
            </a:r>
            <a:r>
              <a:rPr lang="hu-HU" sz="2000" dirty="0" smtClean="0"/>
              <a:t>, Th. </a:t>
            </a:r>
            <a:r>
              <a:rPr lang="hu-HU" sz="2000" dirty="0" err="1" smtClean="0"/>
              <a:t>Fontane</a:t>
            </a:r>
            <a:r>
              <a:rPr lang="hu-HU" sz="2000" dirty="0" smtClean="0"/>
              <a:t>, H. Hesse </a:t>
            </a:r>
            <a:r>
              <a:rPr lang="hu-HU" sz="2000" dirty="0" err="1" smtClean="0"/>
              <a:t>hochgeschätzt</a:t>
            </a:r>
            <a:r>
              <a:rPr lang="hu-HU" sz="2000" dirty="0" smtClean="0"/>
              <a:t>.</a:t>
            </a:r>
            <a:endParaRPr lang="hu-HU" sz="20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292282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115833" y="2069296"/>
            <a:ext cx="3932237" cy="1603655"/>
          </a:xfrm>
        </p:spPr>
        <p:txBody>
          <a:bodyPr>
            <a:normAutofit/>
          </a:bodyPr>
          <a:lstStyle/>
          <a:p>
            <a:pPr algn="ctr"/>
            <a:r>
              <a:rPr lang="hu-HU" b="1" dirty="0" smtClean="0"/>
              <a:t>A. </a:t>
            </a:r>
            <a:r>
              <a:rPr lang="hu-HU" b="1" dirty="0" err="1" smtClean="0"/>
              <a:t>Stifter</a:t>
            </a:r>
            <a:r>
              <a:rPr lang="hu-HU" b="1" dirty="0" smtClean="0"/>
              <a:t>:</a:t>
            </a:r>
            <a:br>
              <a:rPr lang="hu-HU" b="1" dirty="0" smtClean="0"/>
            </a:br>
            <a:r>
              <a:rPr lang="hu-HU" b="1" i="1" dirty="0" smtClean="0"/>
              <a:t>Der </a:t>
            </a:r>
            <a:r>
              <a:rPr lang="hu-HU" b="1" i="1" dirty="0" err="1" smtClean="0"/>
              <a:t>Königssee</a:t>
            </a:r>
            <a:r>
              <a:rPr lang="hu-HU" b="1" i="1" dirty="0" smtClean="0"/>
              <a:t> mit </a:t>
            </a:r>
            <a:r>
              <a:rPr lang="hu-HU" b="1" i="1" dirty="0" err="1" smtClean="0"/>
              <a:t>dem</a:t>
            </a:r>
            <a:r>
              <a:rPr lang="hu-HU" b="1" i="1" dirty="0" smtClean="0"/>
              <a:t> </a:t>
            </a:r>
            <a:r>
              <a:rPr lang="hu-HU" b="1" i="1" dirty="0" err="1" smtClean="0"/>
              <a:t>Watzmann</a:t>
            </a:r>
            <a:r>
              <a:rPr lang="hu-HU" b="1" i="1" dirty="0" smtClean="0"/>
              <a:t> </a:t>
            </a:r>
            <a:r>
              <a:rPr lang="hu-HU" dirty="0" smtClean="0"/>
              <a:t>(1837)</a:t>
            </a:r>
            <a:endParaRPr lang="hu-HU" dirty="0"/>
          </a:p>
        </p:txBody>
      </p:sp>
      <p:pic>
        <p:nvPicPr>
          <p:cNvPr id="9" name="Tartalom helye 8"/>
          <p:cNvPicPr>
            <a:picLocks noGrp="1" noChangeAspect="1"/>
          </p:cNvPicPr>
          <p:nvPr>
            <p:ph idx="1"/>
          </p:nvPr>
        </p:nvPicPr>
        <p:blipFill>
          <a:blip r:embed="rId2"/>
          <a:stretch>
            <a:fillRect/>
          </a:stretch>
        </p:blipFill>
        <p:spPr>
          <a:xfrm>
            <a:off x="5833414" y="1706987"/>
            <a:ext cx="5389331" cy="4383404"/>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040219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91547" y="1840390"/>
            <a:ext cx="3932237" cy="2997713"/>
          </a:xfrm>
        </p:spPr>
        <p:txBody>
          <a:bodyPr>
            <a:noAutofit/>
          </a:bodyPr>
          <a:lstStyle/>
          <a:p>
            <a:pPr algn="ctr"/>
            <a:r>
              <a:rPr lang="hu-HU" sz="2800" b="1" dirty="0" smtClean="0"/>
              <a:t>A. </a:t>
            </a:r>
            <a:r>
              <a:rPr lang="hu-HU" sz="2800" b="1" dirty="0" err="1" smtClean="0"/>
              <a:t>Stifter</a:t>
            </a:r>
            <a:r>
              <a:rPr lang="hu-HU" sz="2800" b="1" dirty="0" smtClean="0"/>
              <a:t>:</a:t>
            </a:r>
            <a:br>
              <a:rPr lang="hu-HU" sz="2800" b="1" dirty="0" smtClean="0"/>
            </a:br>
            <a:r>
              <a:rPr lang="hu-HU" sz="2800" b="1" dirty="0" smtClean="0"/>
              <a:t/>
            </a:r>
            <a:br>
              <a:rPr lang="hu-HU" sz="2800" b="1" dirty="0" smtClean="0"/>
            </a:br>
            <a:r>
              <a:rPr lang="hu-HU" sz="2800" b="1" i="1" dirty="0" err="1" smtClean="0"/>
              <a:t>Partie</a:t>
            </a:r>
            <a:r>
              <a:rPr lang="hu-HU" sz="2800" b="1" i="1" dirty="0" smtClean="0"/>
              <a:t> </a:t>
            </a:r>
            <a:r>
              <a:rPr lang="hu-HU" sz="2800" b="1" i="1" dirty="0" err="1" smtClean="0"/>
              <a:t>aus</a:t>
            </a:r>
            <a:r>
              <a:rPr lang="hu-HU" sz="2800" b="1" i="1" dirty="0" smtClean="0"/>
              <a:t> den </a:t>
            </a:r>
            <a:r>
              <a:rPr lang="hu-HU" sz="2800" b="1" i="1" dirty="0" err="1" smtClean="0"/>
              <a:t>westungarischen</a:t>
            </a:r>
            <a:r>
              <a:rPr lang="hu-HU" sz="2800" b="1" i="1" dirty="0" smtClean="0"/>
              <a:t> </a:t>
            </a:r>
            <a:r>
              <a:rPr lang="hu-HU" sz="2800" b="1" i="1" dirty="0" err="1" smtClean="0"/>
              <a:t>Donauauen</a:t>
            </a:r>
            <a:r>
              <a:rPr lang="hu-HU" sz="2800" b="1" i="1" dirty="0" smtClean="0"/>
              <a:t> mit </a:t>
            </a:r>
            <a:r>
              <a:rPr lang="hu-HU" sz="2800" b="1" i="1" dirty="0" err="1" smtClean="0"/>
              <a:t>aufsteigendem</a:t>
            </a:r>
            <a:r>
              <a:rPr lang="hu-HU" sz="2800" b="1" i="1" dirty="0" smtClean="0"/>
              <a:t> </a:t>
            </a:r>
            <a:r>
              <a:rPr lang="hu-HU" sz="2800" b="1" i="1" dirty="0" err="1" smtClean="0"/>
              <a:t>Gewitter</a:t>
            </a:r>
            <a:r>
              <a:rPr lang="hu-HU" sz="2800" b="1" i="1" dirty="0" smtClean="0"/>
              <a:t>, </a:t>
            </a:r>
            <a:r>
              <a:rPr lang="hu-HU" sz="2800" dirty="0" err="1" smtClean="0"/>
              <a:t>um</a:t>
            </a:r>
            <a:r>
              <a:rPr lang="hu-HU" sz="2800" dirty="0" smtClean="0"/>
              <a:t> 1841</a:t>
            </a:r>
            <a:endParaRPr lang="hu-HU" sz="2800" dirty="0"/>
          </a:p>
        </p:txBody>
      </p:sp>
      <p:pic>
        <p:nvPicPr>
          <p:cNvPr id="5" name="Tartalom helye 4"/>
          <p:cNvPicPr>
            <a:picLocks noGrp="1" noChangeAspect="1"/>
          </p:cNvPicPr>
          <p:nvPr>
            <p:ph idx="1"/>
          </p:nvPr>
        </p:nvPicPr>
        <p:blipFill>
          <a:blip r:embed="rId2"/>
          <a:stretch>
            <a:fillRect/>
          </a:stretch>
        </p:blipFill>
        <p:spPr>
          <a:xfrm>
            <a:off x="5939797" y="1840391"/>
            <a:ext cx="4762500" cy="4133850"/>
          </a:xfrm>
          <a:prstGeom prst="rect">
            <a:avLst/>
          </a:prstGeom>
        </p:spPr>
      </p:pic>
      <p:sp>
        <p:nvSpPr>
          <p:cNvPr id="4" name="Szöveg helye 3"/>
          <p:cNvSpPr>
            <a:spLocks noGrp="1"/>
          </p:cNvSpPr>
          <p:nvPr>
            <p:ph type="body" sz="half" idx="2"/>
          </p:nvPr>
        </p:nvSpPr>
        <p:spPr>
          <a:xfrm>
            <a:off x="891547" y="5070577"/>
            <a:ext cx="3932237" cy="1281489"/>
          </a:xfrm>
        </p:spPr>
        <p:txBody>
          <a:bodyPr/>
          <a:lstStyle/>
          <a:p>
            <a:pPr algn="ctr"/>
            <a:r>
              <a:rPr lang="hu-HU" dirty="0" smtClean="0"/>
              <a:t>Öl </a:t>
            </a:r>
            <a:r>
              <a:rPr lang="hu-HU" dirty="0" err="1" smtClean="0"/>
              <a:t>auf</a:t>
            </a:r>
            <a:r>
              <a:rPr lang="hu-HU" dirty="0" smtClean="0"/>
              <a:t> </a:t>
            </a:r>
            <a:r>
              <a:rPr lang="hu-HU" dirty="0" err="1" smtClean="0"/>
              <a:t>Leinwand</a:t>
            </a:r>
            <a:r>
              <a:rPr lang="hu-HU" dirty="0" smtClean="0"/>
              <a:t> 28 X 32 cm</a:t>
            </a:r>
            <a:endParaRPr lang="hu-HU" dirty="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708998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0947" y="1227767"/>
            <a:ext cx="10515600" cy="1325563"/>
          </a:xfrm>
        </p:spPr>
        <p:txBody>
          <a:bodyPr/>
          <a:lstStyle/>
          <a:p>
            <a:pPr algn="ctr"/>
            <a:r>
              <a:rPr lang="hu-HU" b="1" dirty="0" smtClean="0"/>
              <a:t>A. </a:t>
            </a:r>
            <a:r>
              <a:rPr lang="hu-HU" b="1" dirty="0" err="1" smtClean="0"/>
              <a:t>Stifter</a:t>
            </a:r>
            <a:r>
              <a:rPr lang="hu-HU" b="1" dirty="0" smtClean="0"/>
              <a:t>: </a:t>
            </a:r>
            <a:r>
              <a:rPr lang="hu-HU" b="1" i="1" dirty="0" err="1" smtClean="0"/>
              <a:t>Bunte</a:t>
            </a:r>
            <a:r>
              <a:rPr lang="hu-HU" b="1" i="1" dirty="0" smtClean="0"/>
              <a:t> </a:t>
            </a:r>
            <a:r>
              <a:rPr lang="hu-HU" b="1" i="1" dirty="0" err="1" smtClean="0"/>
              <a:t>Steine</a:t>
            </a:r>
            <a:r>
              <a:rPr lang="hu-HU" b="1" i="1" dirty="0"/>
              <a:t/>
            </a:r>
            <a:br>
              <a:rPr lang="hu-HU" b="1" i="1" dirty="0"/>
            </a:br>
            <a:r>
              <a:rPr lang="hu-HU" sz="3200" dirty="0" smtClean="0"/>
              <a:t>(1853, 2 </a:t>
            </a:r>
            <a:r>
              <a:rPr lang="hu-HU" sz="3200" dirty="0" err="1" smtClean="0"/>
              <a:t>Bde</a:t>
            </a:r>
            <a:r>
              <a:rPr lang="hu-HU" sz="3200" dirty="0" smtClean="0"/>
              <a:t>. </a:t>
            </a:r>
            <a:r>
              <a:rPr lang="hu-HU" sz="3200" dirty="0" err="1" smtClean="0"/>
              <a:t>Bei</a:t>
            </a:r>
            <a:r>
              <a:rPr lang="hu-HU" sz="3200" dirty="0" smtClean="0"/>
              <a:t> G. Heckenast in Pest)</a:t>
            </a:r>
            <a:endParaRPr lang="hu-HU" sz="3200" dirty="0"/>
          </a:p>
        </p:txBody>
      </p:sp>
      <p:sp>
        <p:nvSpPr>
          <p:cNvPr id="3" name="Tartalom helye 2"/>
          <p:cNvSpPr>
            <a:spLocks noGrp="1"/>
          </p:cNvSpPr>
          <p:nvPr>
            <p:ph idx="1"/>
          </p:nvPr>
        </p:nvSpPr>
        <p:spPr>
          <a:xfrm>
            <a:off x="820947" y="2688267"/>
            <a:ext cx="10515600" cy="4351338"/>
          </a:xfrm>
        </p:spPr>
        <p:txBody>
          <a:bodyPr>
            <a:normAutofit/>
          </a:bodyPr>
          <a:lstStyle/>
          <a:p>
            <a:pPr algn="ctr"/>
            <a:endParaRPr lang="hu-HU" sz="2600" dirty="0" smtClean="0"/>
          </a:p>
          <a:p>
            <a:pPr algn="ctr"/>
            <a:r>
              <a:rPr lang="hu-HU" sz="2600" dirty="0" err="1" smtClean="0"/>
              <a:t>Bd</a:t>
            </a:r>
            <a:r>
              <a:rPr lang="hu-HU" sz="2600" dirty="0" smtClean="0"/>
              <a:t>. 1. Vorrede, </a:t>
            </a:r>
            <a:r>
              <a:rPr lang="hu-HU" sz="2600" dirty="0" err="1" smtClean="0"/>
              <a:t>Einleitung</a:t>
            </a:r>
            <a:r>
              <a:rPr lang="hu-HU" sz="2600" dirty="0" smtClean="0"/>
              <a:t>, </a:t>
            </a:r>
            <a:r>
              <a:rPr lang="hu-HU" sz="2600" dirty="0" err="1" smtClean="0"/>
              <a:t>Granit</a:t>
            </a:r>
            <a:r>
              <a:rPr lang="hu-HU" sz="2600" dirty="0" smtClean="0"/>
              <a:t>, </a:t>
            </a:r>
            <a:r>
              <a:rPr lang="hu-HU" sz="2600" dirty="0" err="1" smtClean="0"/>
              <a:t>Kalkstein</a:t>
            </a:r>
            <a:r>
              <a:rPr lang="hu-HU" sz="2600" dirty="0" smtClean="0"/>
              <a:t>, </a:t>
            </a:r>
            <a:r>
              <a:rPr lang="hu-HU" sz="2600" dirty="0" err="1" smtClean="0"/>
              <a:t>Turmalin</a:t>
            </a:r>
            <a:endParaRPr lang="hu-HU" sz="2600" dirty="0" smtClean="0"/>
          </a:p>
          <a:p>
            <a:pPr algn="ctr"/>
            <a:endParaRPr lang="hu-HU" sz="2600" dirty="0" smtClean="0"/>
          </a:p>
          <a:p>
            <a:pPr algn="ctr"/>
            <a:r>
              <a:rPr lang="hu-HU" sz="2600" dirty="0" err="1" smtClean="0"/>
              <a:t>Bd</a:t>
            </a:r>
            <a:r>
              <a:rPr lang="hu-HU" sz="2600" dirty="0" smtClean="0"/>
              <a:t>. 2. </a:t>
            </a:r>
            <a:r>
              <a:rPr lang="hu-HU" sz="2600" b="1" dirty="0" err="1" smtClean="0"/>
              <a:t>Bergkristall</a:t>
            </a:r>
            <a:r>
              <a:rPr lang="hu-HU" sz="2600" dirty="0" smtClean="0"/>
              <a:t>, </a:t>
            </a:r>
            <a:r>
              <a:rPr lang="hu-HU" sz="2600" dirty="0" err="1" smtClean="0"/>
              <a:t>Katzensilber</a:t>
            </a:r>
            <a:r>
              <a:rPr lang="hu-HU" sz="2600" dirty="0" smtClean="0"/>
              <a:t>, </a:t>
            </a:r>
            <a:r>
              <a:rPr lang="hu-HU" sz="2600" dirty="0" err="1" smtClean="0"/>
              <a:t>Bergmilch</a:t>
            </a:r>
            <a:endParaRPr lang="hu-HU" sz="2600" dirty="0" smtClean="0"/>
          </a:p>
          <a:p>
            <a:endParaRPr lang="hu-HU" sz="2600" dirty="0" smtClean="0"/>
          </a:p>
          <a:p>
            <a:pPr algn="ctr"/>
            <a:r>
              <a:rPr lang="hu-HU" sz="2600" dirty="0" smtClean="0"/>
              <a:t>Vorrede</a:t>
            </a:r>
            <a:r>
              <a:rPr lang="hu-HU" sz="2600" dirty="0" smtClean="0"/>
              <a:t>: „das </a:t>
            </a:r>
            <a:r>
              <a:rPr lang="hu-HU" sz="2600" dirty="0" err="1" smtClean="0"/>
              <a:t>sanfte</a:t>
            </a:r>
            <a:r>
              <a:rPr lang="hu-HU" sz="2600" dirty="0" smtClean="0"/>
              <a:t> </a:t>
            </a:r>
            <a:r>
              <a:rPr lang="hu-HU" sz="2600" dirty="0" err="1" smtClean="0"/>
              <a:t>Gesetz</a:t>
            </a:r>
            <a:r>
              <a:rPr lang="hu-HU" sz="2600" dirty="0" smtClean="0"/>
              <a:t>”</a:t>
            </a:r>
            <a:endParaRPr lang="hu-HU" sz="2600" dirty="0" smtClean="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737742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4079" y="1417548"/>
            <a:ext cx="10515600" cy="1325563"/>
          </a:xfrm>
        </p:spPr>
        <p:txBody>
          <a:bodyPr/>
          <a:lstStyle/>
          <a:p>
            <a:pPr algn="ctr"/>
            <a:r>
              <a:rPr lang="hu-HU" b="1" dirty="0" smtClean="0"/>
              <a:t>Vorrede: </a:t>
            </a:r>
            <a:r>
              <a:rPr lang="hu-HU" b="1" i="1" dirty="0" smtClean="0"/>
              <a:t>„das </a:t>
            </a:r>
            <a:r>
              <a:rPr lang="hu-HU" b="1" i="1" dirty="0" err="1" smtClean="0"/>
              <a:t>sanfte</a:t>
            </a:r>
            <a:r>
              <a:rPr lang="hu-HU" b="1" i="1" dirty="0" smtClean="0"/>
              <a:t> </a:t>
            </a:r>
            <a:r>
              <a:rPr lang="hu-HU" b="1" i="1" dirty="0" err="1" smtClean="0"/>
              <a:t>Gesetz</a:t>
            </a:r>
            <a:r>
              <a:rPr lang="hu-HU" b="1" i="1" dirty="0" smtClean="0"/>
              <a:t>”</a:t>
            </a:r>
            <a:endParaRPr lang="hu-HU" b="1" i="1" dirty="0"/>
          </a:p>
        </p:txBody>
      </p:sp>
      <p:sp>
        <p:nvSpPr>
          <p:cNvPr id="3" name="Tartalom helye 2"/>
          <p:cNvSpPr>
            <a:spLocks noGrp="1"/>
          </p:cNvSpPr>
          <p:nvPr>
            <p:ph idx="1"/>
          </p:nvPr>
        </p:nvSpPr>
        <p:spPr>
          <a:xfrm>
            <a:off x="864079" y="2865691"/>
            <a:ext cx="10515600" cy="4351338"/>
          </a:xfrm>
        </p:spPr>
        <p:txBody>
          <a:bodyPr/>
          <a:lstStyle/>
          <a:p>
            <a:r>
              <a:rPr lang="hu-HU" sz="2000" dirty="0"/>
              <a:t>„Die </a:t>
            </a:r>
            <a:r>
              <a:rPr lang="hu-HU" sz="2000" dirty="0" err="1"/>
              <a:t>Kunst</a:t>
            </a:r>
            <a:r>
              <a:rPr lang="hu-HU" sz="2000" dirty="0"/>
              <a:t> </a:t>
            </a:r>
            <a:r>
              <a:rPr lang="hu-HU" sz="2000" dirty="0" err="1"/>
              <a:t>ist</a:t>
            </a:r>
            <a:r>
              <a:rPr lang="hu-HU" sz="2000" dirty="0"/>
              <a:t> </a:t>
            </a:r>
            <a:r>
              <a:rPr lang="hu-HU" sz="2000" dirty="0" err="1"/>
              <a:t>mir</a:t>
            </a:r>
            <a:r>
              <a:rPr lang="hu-HU" sz="2000" dirty="0"/>
              <a:t> </a:t>
            </a:r>
            <a:r>
              <a:rPr lang="hu-HU" sz="2000" dirty="0" err="1"/>
              <a:t>ein</a:t>
            </a:r>
            <a:r>
              <a:rPr lang="hu-HU" sz="2000" dirty="0"/>
              <a:t> </a:t>
            </a:r>
            <a:r>
              <a:rPr lang="hu-HU" sz="2000" dirty="0" err="1"/>
              <a:t>so</a:t>
            </a:r>
            <a:r>
              <a:rPr lang="hu-HU" sz="2000" dirty="0"/>
              <a:t> </a:t>
            </a:r>
            <a:r>
              <a:rPr lang="hu-HU" sz="2000" dirty="0" err="1"/>
              <a:t>Hohes</a:t>
            </a:r>
            <a:r>
              <a:rPr lang="hu-HU" sz="2000" dirty="0"/>
              <a:t> und </a:t>
            </a:r>
            <a:r>
              <a:rPr lang="hu-HU" sz="2000" dirty="0" err="1"/>
              <a:t>Erhabenes</a:t>
            </a:r>
            <a:r>
              <a:rPr lang="hu-HU" sz="2000" dirty="0"/>
              <a:t> […] </a:t>
            </a:r>
            <a:r>
              <a:rPr lang="hu-HU" sz="2000" dirty="0" err="1"/>
              <a:t>nach</a:t>
            </a:r>
            <a:r>
              <a:rPr lang="hu-HU" sz="2000" dirty="0"/>
              <a:t> der Religion das </a:t>
            </a:r>
            <a:r>
              <a:rPr lang="hu-HU" sz="2000" dirty="0" err="1"/>
              <a:t>Höchste</a:t>
            </a:r>
            <a:r>
              <a:rPr lang="hu-HU" sz="2000" dirty="0"/>
              <a:t> </a:t>
            </a:r>
            <a:r>
              <a:rPr lang="hu-HU" sz="2000" dirty="0" err="1"/>
              <a:t>auf</a:t>
            </a:r>
            <a:r>
              <a:rPr lang="hu-HU" sz="2000" dirty="0"/>
              <a:t> </a:t>
            </a:r>
            <a:r>
              <a:rPr lang="hu-HU" sz="2000" dirty="0" err="1"/>
              <a:t>Erden</a:t>
            </a:r>
            <a:r>
              <a:rPr lang="hu-HU" sz="2000" dirty="0"/>
              <a:t> […] </a:t>
            </a:r>
            <a:r>
              <a:rPr lang="hu-HU" sz="2000" dirty="0" err="1"/>
              <a:t>Dichter</a:t>
            </a:r>
            <a:r>
              <a:rPr lang="hu-HU" sz="2000" dirty="0"/>
              <a:t> </a:t>
            </a:r>
            <a:r>
              <a:rPr lang="hu-HU" sz="2000" dirty="0" err="1"/>
              <a:t>gibt</a:t>
            </a:r>
            <a:r>
              <a:rPr lang="hu-HU" sz="2000" dirty="0"/>
              <a:t> es </a:t>
            </a:r>
            <a:r>
              <a:rPr lang="hu-HU" sz="2000" dirty="0" err="1"/>
              <a:t>sehr</a:t>
            </a:r>
            <a:r>
              <a:rPr lang="hu-HU" sz="2000" dirty="0"/>
              <a:t> </a:t>
            </a:r>
            <a:r>
              <a:rPr lang="hu-HU" sz="2000" dirty="0" err="1"/>
              <a:t>wenige</a:t>
            </a:r>
            <a:r>
              <a:rPr lang="hu-HU" sz="2000" dirty="0"/>
              <a:t> </a:t>
            </a:r>
            <a:r>
              <a:rPr lang="hu-HU" sz="2000" dirty="0" err="1"/>
              <a:t>auf</a:t>
            </a:r>
            <a:r>
              <a:rPr lang="hu-HU" sz="2000" dirty="0"/>
              <a:t> der Welt, </a:t>
            </a:r>
            <a:r>
              <a:rPr lang="hu-HU" sz="2000" dirty="0" err="1"/>
              <a:t>sie</a:t>
            </a:r>
            <a:r>
              <a:rPr lang="hu-HU" sz="2000" dirty="0"/>
              <a:t> sind </a:t>
            </a:r>
            <a:r>
              <a:rPr lang="hu-HU" sz="2000" dirty="0" err="1"/>
              <a:t>die</a:t>
            </a:r>
            <a:r>
              <a:rPr lang="hu-HU" sz="2000" dirty="0"/>
              <a:t> </a:t>
            </a:r>
            <a:r>
              <a:rPr lang="hu-HU" sz="2000" dirty="0" err="1"/>
              <a:t>hohen</a:t>
            </a:r>
            <a:r>
              <a:rPr lang="hu-HU" sz="2000" dirty="0"/>
              <a:t> </a:t>
            </a:r>
            <a:r>
              <a:rPr lang="hu-HU" sz="2000" dirty="0" err="1"/>
              <a:t>Priester</a:t>
            </a:r>
            <a:r>
              <a:rPr lang="hu-HU" sz="2000" dirty="0"/>
              <a:t> […] </a:t>
            </a:r>
            <a:r>
              <a:rPr lang="hu-HU" sz="2000" dirty="0" err="1"/>
              <a:t>falsche</a:t>
            </a:r>
            <a:r>
              <a:rPr lang="hu-HU" sz="2000" dirty="0"/>
              <a:t> </a:t>
            </a:r>
            <a:r>
              <a:rPr lang="hu-HU" sz="2000" dirty="0" err="1"/>
              <a:t>Propheten</a:t>
            </a:r>
            <a:r>
              <a:rPr lang="hu-HU" sz="2000" dirty="0"/>
              <a:t> </a:t>
            </a:r>
            <a:r>
              <a:rPr lang="hu-HU" sz="2000" dirty="0" err="1"/>
              <a:t>aber</a:t>
            </a:r>
            <a:r>
              <a:rPr lang="hu-HU" sz="2000" dirty="0"/>
              <a:t> </a:t>
            </a:r>
            <a:r>
              <a:rPr lang="hu-HU" sz="2000" dirty="0" err="1"/>
              <a:t>gibt</a:t>
            </a:r>
            <a:r>
              <a:rPr lang="hu-HU" sz="2000" dirty="0"/>
              <a:t> es </a:t>
            </a:r>
            <a:r>
              <a:rPr lang="hu-HU" sz="2000" dirty="0" err="1"/>
              <a:t>sehr</a:t>
            </a:r>
            <a:r>
              <a:rPr lang="hu-HU" sz="2000" dirty="0"/>
              <a:t> </a:t>
            </a:r>
            <a:r>
              <a:rPr lang="hu-HU" sz="2000" dirty="0" err="1"/>
              <a:t>viele</a:t>
            </a:r>
            <a:r>
              <a:rPr lang="hu-HU" sz="2000" dirty="0"/>
              <a:t>.”</a:t>
            </a:r>
          </a:p>
          <a:p>
            <a:pPr marL="0" lvl="0" indent="0">
              <a:buNone/>
            </a:pPr>
            <a:endParaRPr lang="hu-HU" sz="2000" b="1" dirty="0" smtClean="0">
              <a:solidFill>
                <a:prstClr val="black"/>
              </a:solidFill>
            </a:endParaRPr>
          </a:p>
          <a:p>
            <a:pPr lvl="0"/>
            <a:r>
              <a:rPr lang="hu-HU" sz="2400" b="1" dirty="0" smtClean="0">
                <a:solidFill>
                  <a:prstClr val="black"/>
                </a:solidFill>
              </a:rPr>
              <a:t>KLEIN</a:t>
            </a:r>
            <a:r>
              <a:rPr lang="hu-HU" sz="2400" dirty="0" smtClean="0">
                <a:solidFill>
                  <a:prstClr val="black"/>
                </a:solidFill>
              </a:rPr>
              <a:t> </a:t>
            </a:r>
            <a:r>
              <a:rPr lang="hu-HU" sz="2400" dirty="0">
                <a:solidFill>
                  <a:prstClr val="black"/>
                </a:solidFill>
              </a:rPr>
              <a:t>(</a:t>
            </a:r>
            <a:r>
              <a:rPr lang="hu-HU" sz="2400" dirty="0" err="1">
                <a:solidFill>
                  <a:prstClr val="black"/>
                </a:solidFill>
              </a:rPr>
              <a:t>natürlich</a:t>
            </a:r>
            <a:r>
              <a:rPr lang="hu-HU" sz="2400" dirty="0">
                <a:solidFill>
                  <a:prstClr val="black"/>
                </a:solidFill>
              </a:rPr>
              <a:t>, </a:t>
            </a:r>
            <a:r>
              <a:rPr lang="hu-HU" sz="2400" dirty="0" err="1">
                <a:solidFill>
                  <a:prstClr val="black"/>
                </a:solidFill>
              </a:rPr>
              <a:t>friedlich</a:t>
            </a:r>
            <a:r>
              <a:rPr lang="hu-HU" sz="2400" dirty="0">
                <a:solidFill>
                  <a:prstClr val="black"/>
                </a:solidFill>
              </a:rPr>
              <a:t>, </a:t>
            </a:r>
            <a:r>
              <a:rPr lang="hu-HU" sz="2400" dirty="0" err="1">
                <a:solidFill>
                  <a:prstClr val="black"/>
                </a:solidFill>
              </a:rPr>
              <a:t>Ordnung</a:t>
            </a:r>
            <a:r>
              <a:rPr lang="hu-HU" sz="2400" dirty="0">
                <a:solidFill>
                  <a:prstClr val="black"/>
                </a:solidFill>
              </a:rPr>
              <a:t>)	↔	</a:t>
            </a:r>
            <a:r>
              <a:rPr lang="hu-HU" sz="2400" b="1" dirty="0">
                <a:solidFill>
                  <a:prstClr val="black"/>
                </a:solidFill>
              </a:rPr>
              <a:t>GROSS</a:t>
            </a:r>
            <a:r>
              <a:rPr lang="hu-HU" sz="2400" dirty="0">
                <a:solidFill>
                  <a:prstClr val="black"/>
                </a:solidFill>
              </a:rPr>
              <a:t> (</a:t>
            </a:r>
            <a:r>
              <a:rPr lang="hu-HU" sz="2400" dirty="0" err="1">
                <a:solidFill>
                  <a:prstClr val="black"/>
                </a:solidFill>
              </a:rPr>
              <a:t>Umsturz</a:t>
            </a:r>
            <a:r>
              <a:rPr lang="hu-HU" sz="2400" dirty="0">
                <a:solidFill>
                  <a:prstClr val="black"/>
                </a:solidFill>
              </a:rPr>
              <a:t>, </a:t>
            </a:r>
            <a:r>
              <a:rPr lang="hu-HU" sz="2400" dirty="0" err="1">
                <a:solidFill>
                  <a:prstClr val="black"/>
                </a:solidFill>
              </a:rPr>
              <a:t>Revolution</a:t>
            </a:r>
            <a:r>
              <a:rPr lang="hu-HU" sz="2400" dirty="0">
                <a:solidFill>
                  <a:prstClr val="black"/>
                </a:solidFill>
              </a:rPr>
              <a:t>)</a:t>
            </a:r>
          </a:p>
          <a:p>
            <a:pPr lvl="0"/>
            <a:endParaRPr lang="hu-HU" sz="2000" dirty="0" smtClean="0">
              <a:solidFill>
                <a:prstClr val="black"/>
              </a:solidFill>
            </a:endParaRPr>
          </a:p>
          <a:p>
            <a:pPr lvl="0"/>
            <a:r>
              <a:rPr lang="hu-HU" sz="2000" dirty="0" smtClean="0">
                <a:solidFill>
                  <a:prstClr val="black"/>
                </a:solidFill>
              </a:rPr>
              <a:t>„</a:t>
            </a:r>
            <a:r>
              <a:rPr lang="hu-HU" sz="2000" dirty="0">
                <a:solidFill>
                  <a:prstClr val="black"/>
                </a:solidFill>
              </a:rPr>
              <a:t>Die Kraft, </a:t>
            </a:r>
            <a:r>
              <a:rPr lang="hu-HU" sz="2000" dirty="0" err="1">
                <a:solidFill>
                  <a:prstClr val="black"/>
                </a:solidFill>
              </a:rPr>
              <a:t>welche</a:t>
            </a:r>
            <a:r>
              <a:rPr lang="hu-HU" sz="2000" dirty="0">
                <a:solidFill>
                  <a:prstClr val="black"/>
                </a:solidFill>
              </a:rPr>
              <a:t> </a:t>
            </a:r>
            <a:r>
              <a:rPr lang="hu-HU" sz="2000" dirty="0" err="1">
                <a:solidFill>
                  <a:prstClr val="black"/>
                </a:solidFill>
              </a:rPr>
              <a:t>die</a:t>
            </a:r>
            <a:r>
              <a:rPr lang="hu-HU" sz="2000" dirty="0">
                <a:solidFill>
                  <a:prstClr val="black"/>
                </a:solidFill>
              </a:rPr>
              <a:t> </a:t>
            </a:r>
            <a:r>
              <a:rPr lang="hu-HU" sz="2000" dirty="0" err="1">
                <a:solidFill>
                  <a:prstClr val="black"/>
                </a:solidFill>
              </a:rPr>
              <a:t>Milch</a:t>
            </a:r>
            <a:r>
              <a:rPr lang="hu-HU" sz="2000" dirty="0">
                <a:solidFill>
                  <a:prstClr val="black"/>
                </a:solidFill>
              </a:rPr>
              <a:t> </a:t>
            </a:r>
            <a:r>
              <a:rPr lang="hu-HU" sz="2000" dirty="0" err="1">
                <a:solidFill>
                  <a:prstClr val="black"/>
                </a:solidFill>
              </a:rPr>
              <a:t>im</a:t>
            </a:r>
            <a:r>
              <a:rPr lang="hu-HU" sz="2000" dirty="0">
                <a:solidFill>
                  <a:prstClr val="black"/>
                </a:solidFill>
              </a:rPr>
              <a:t> </a:t>
            </a:r>
            <a:r>
              <a:rPr lang="hu-HU" sz="2000" dirty="0" err="1">
                <a:solidFill>
                  <a:prstClr val="black"/>
                </a:solidFill>
              </a:rPr>
              <a:t>Töpfchen</a:t>
            </a:r>
            <a:r>
              <a:rPr lang="hu-HU" sz="2000" dirty="0">
                <a:solidFill>
                  <a:prstClr val="black"/>
                </a:solidFill>
              </a:rPr>
              <a:t> der </a:t>
            </a:r>
            <a:r>
              <a:rPr lang="hu-HU" sz="2000" dirty="0" err="1">
                <a:solidFill>
                  <a:prstClr val="black"/>
                </a:solidFill>
              </a:rPr>
              <a:t>armen</a:t>
            </a:r>
            <a:r>
              <a:rPr lang="hu-HU" sz="2000" dirty="0">
                <a:solidFill>
                  <a:prstClr val="black"/>
                </a:solidFill>
              </a:rPr>
              <a:t> </a:t>
            </a:r>
            <a:r>
              <a:rPr lang="hu-HU" sz="2000" dirty="0" err="1">
                <a:solidFill>
                  <a:prstClr val="black"/>
                </a:solidFill>
              </a:rPr>
              <a:t>Frau</a:t>
            </a:r>
            <a:r>
              <a:rPr lang="hu-HU" sz="2000" dirty="0">
                <a:solidFill>
                  <a:prstClr val="black"/>
                </a:solidFill>
              </a:rPr>
              <a:t> </a:t>
            </a:r>
            <a:r>
              <a:rPr lang="hu-HU" sz="2000" dirty="0" err="1">
                <a:solidFill>
                  <a:prstClr val="black"/>
                </a:solidFill>
              </a:rPr>
              <a:t>emporschwellen</a:t>
            </a:r>
            <a:r>
              <a:rPr lang="hu-HU" sz="2000" dirty="0">
                <a:solidFill>
                  <a:prstClr val="black"/>
                </a:solidFill>
              </a:rPr>
              <a:t> und </a:t>
            </a:r>
            <a:r>
              <a:rPr lang="hu-HU" sz="2000" dirty="0" err="1">
                <a:solidFill>
                  <a:prstClr val="black"/>
                </a:solidFill>
              </a:rPr>
              <a:t>übergehen</a:t>
            </a:r>
            <a:r>
              <a:rPr lang="hu-HU" sz="2000" dirty="0">
                <a:solidFill>
                  <a:prstClr val="black"/>
                </a:solidFill>
              </a:rPr>
              <a:t> </a:t>
            </a:r>
            <a:r>
              <a:rPr lang="hu-HU" sz="2000" dirty="0" err="1">
                <a:solidFill>
                  <a:prstClr val="black"/>
                </a:solidFill>
              </a:rPr>
              <a:t>macht</a:t>
            </a:r>
            <a:r>
              <a:rPr lang="hu-HU" sz="2000" dirty="0">
                <a:solidFill>
                  <a:prstClr val="black"/>
                </a:solidFill>
              </a:rPr>
              <a:t>, </a:t>
            </a:r>
            <a:r>
              <a:rPr lang="hu-HU" sz="2000" dirty="0" err="1">
                <a:solidFill>
                  <a:prstClr val="black"/>
                </a:solidFill>
              </a:rPr>
              <a:t>ist</a:t>
            </a:r>
            <a:r>
              <a:rPr lang="hu-HU" sz="2000" dirty="0">
                <a:solidFill>
                  <a:prstClr val="black"/>
                </a:solidFill>
              </a:rPr>
              <a:t> es </a:t>
            </a:r>
            <a:r>
              <a:rPr lang="hu-HU" sz="2000" dirty="0" err="1">
                <a:solidFill>
                  <a:prstClr val="black"/>
                </a:solidFill>
              </a:rPr>
              <a:t>auch</a:t>
            </a:r>
            <a:r>
              <a:rPr lang="hu-HU" sz="2000" dirty="0">
                <a:solidFill>
                  <a:prstClr val="black"/>
                </a:solidFill>
              </a:rPr>
              <a:t>, </a:t>
            </a:r>
            <a:r>
              <a:rPr lang="hu-HU" sz="2000" dirty="0" err="1">
                <a:solidFill>
                  <a:prstClr val="black"/>
                </a:solidFill>
              </a:rPr>
              <a:t>die</a:t>
            </a:r>
            <a:r>
              <a:rPr lang="hu-HU" sz="2000" dirty="0">
                <a:solidFill>
                  <a:prstClr val="black"/>
                </a:solidFill>
              </a:rPr>
              <a:t> </a:t>
            </a:r>
            <a:r>
              <a:rPr lang="hu-HU" sz="2000" dirty="0" err="1">
                <a:solidFill>
                  <a:prstClr val="black"/>
                </a:solidFill>
              </a:rPr>
              <a:t>die</a:t>
            </a:r>
            <a:r>
              <a:rPr lang="hu-HU" sz="2000" dirty="0">
                <a:solidFill>
                  <a:prstClr val="black"/>
                </a:solidFill>
              </a:rPr>
              <a:t> </a:t>
            </a:r>
            <a:r>
              <a:rPr lang="hu-HU" sz="2000" dirty="0" err="1">
                <a:solidFill>
                  <a:prstClr val="black"/>
                </a:solidFill>
              </a:rPr>
              <a:t>Lava</a:t>
            </a:r>
            <a:r>
              <a:rPr lang="hu-HU" sz="2000" dirty="0">
                <a:solidFill>
                  <a:prstClr val="black"/>
                </a:solidFill>
              </a:rPr>
              <a:t> in </a:t>
            </a:r>
            <a:r>
              <a:rPr lang="hu-HU" sz="2000" dirty="0" err="1">
                <a:solidFill>
                  <a:prstClr val="black"/>
                </a:solidFill>
              </a:rPr>
              <a:t>dem</a:t>
            </a:r>
            <a:r>
              <a:rPr lang="hu-HU" sz="2000" dirty="0">
                <a:solidFill>
                  <a:prstClr val="black"/>
                </a:solidFill>
              </a:rPr>
              <a:t> </a:t>
            </a:r>
            <a:r>
              <a:rPr lang="hu-HU" sz="2000" dirty="0" err="1">
                <a:solidFill>
                  <a:prstClr val="black"/>
                </a:solidFill>
              </a:rPr>
              <a:t>feuerspeienden</a:t>
            </a:r>
            <a:r>
              <a:rPr lang="hu-HU" sz="2000" dirty="0">
                <a:solidFill>
                  <a:prstClr val="black"/>
                </a:solidFill>
              </a:rPr>
              <a:t> </a:t>
            </a:r>
            <a:r>
              <a:rPr lang="hu-HU" sz="2000" dirty="0" err="1">
                <a:solidFill>
                  <a:prstClr val="black"/>
                </a:solidFill>
              </a:rPr>
              <a:t>Berge</a:t>
            </a:r>
            <a:r>
              <a:rPr lang="hu-HU" sz="2000" dirty="0">
                <a:solidFill>
                  <a:prstClr val="black"/>
                </a:solidFill>
              </a:rPr>
              <a:t> </a:t>
            </a:r>
            <a:r>
              <a:rPr lang="hu-HU" sz="2000" dirty="0" err="1">
                <a:solidFill>
                  <a:prstClr val="black"/>
                </a:solidFill>
              </a:rPr>
              <a:t>emportreibt</a:t>
            </a:r>
            <a:r>
              <a:rPr lang="hu-HU" sz="2000" dirty="0">
                <a:solidFill>
                  <a:prstClr val="black"/>
                </a:solidFill>
              </a:rPr>
              <a:t> und </a:t>
            </a:r>
            <a:r>
              <a:rPr lang="hu-HU" sz="2000" dirty="0" err="1">
                <a:solidFill>
                  <a:prstClr val="black"/>
                </a:solidFill>
              </a:rPr>
              <a:t>auf</a:t>
            </a:r>
            <a:r>
              <a:rPr lang="hu-HU" sz="2000" dirty="0">
                <a:solidFill>
                  <a:prstClr val="black"/>
                </a:solidFill>
              </a:rPr>
              <a:t> den </a:t>
            </a:r>
            <a:r>
              <a:rPr lang="hu-HU" sz="2000" dirty="0" err="1">
                <a:solidFill>
                  <a:prstClr val="black"/>
                </a:solidFill>
              </a:rPr>
              <a:t>Flächen</a:t>
            </a:r>
            <a:r>
              <a:rPr lang="hu-HU" sz="2000" dirty="0">
                <a:solidFill>
                  <a:prstClr val="black"/>
                </a:solidFill>
              </a:rPr>
              <a:t> der </a:t>
            </a:r>
            <a:r>
              <a:rPr lang="hu-HU" sz="2000" dirty="0" err="1">
                <a:solidFill>
                  <a:prstClr val="black"/>
                </a:solidFill>
              </a:rPr>
              <a:t>Berge</a:t>
            </a:r>
            <a:r>
              <a:rPr lang="hu-HU" sz="2000" dirty="0">
                <a:solidFill>
                  <a:prstClr val="black"/>
                </a:solidFill>
              </a:rPr>
              <a:t> </a:t>
            </a:r>
            <a:r>
              <a:rPr lang="hu-HU" sz="2000" dirty="0" err="1">
                <a:solidFill>
                  <a:prstClr val="black"/>
                </a:solidFill>
              </a:rPr>
              <a:t>hinabgleiten</a:t>
            </a:r>
            <a:r>
              <a:rPr lang="hu-HU" sz="2000" dirty="0">
                <a:solidFill>
                  <a:prstClr val="black"/>
                </a:solidFill>
              </a:rPr>
              <a:t> </a:t>
            </a:r>
            <a:r>
              <a:rPr lang="hu-HU" sz="2000" dirty="0" err="1">
                <a:solidFill>
                  <a:prstClr val="black"/>
                </a:solidFill>
              </a:rPr>
              <a:t>läßt</a:t>
            </a:r>
            <a:r>
              <a:rPr lang="hu-HU" sz="2000" dirty="0">
                <a:solidFill>
                  <a:prstClr val="black"/>
                </a:solidFill>
              </a:rPr>
              <a:t>.”</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722610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98585" y="1227767"/>
            <a:ext cx="10515600" cy="1460499"/>
          </a:xfrm>
        </p:spPr>
        <p:txBody>
          <a:bodyPr>
            <a:normAutofit/>
          </a:bodyPr>
          <a:lstStyle/>
          <a:p>
            <a:pPr algn="ctr"/>
            <a:r>
              <a:rPr lang="hu-HU" sz="3600" b="1" dirty="0" smtClean="0"/>
              <a:t>NATUR(</a:t>
            </a:r>
            <a:r>
              <a:rPr lang="hu-HU" sz="3600" b="1" dirty="0" err="1" smtClean="0"/>
              <a:t>gesetz</a:t>
            </a:r>
            <a:r>
              <a:rPr lang="hu-HU" sz="3600" b="1" dirty="0" smtClean="0"/>
              <a:t>) ≈ SITTEN(</a:t>
            </a:r>
            <a:r>
              <a:rPr lang="hu-HU" sz="3600" b="1" dirty="0" err="1" smtClean="0"/>
              <a:t>gesetz</a:t>
            </a:r>
            <a:r>
              <a:rPr lang="hu-HU" sz="3600" b="1" dirty="0" smtClean="0"/>
              <a:t>)</a:t>
            </a:r>
            <a:r>
              <a:rPr lang="hu-HU" sz="3600" b="1" dirty="0"/>
              <a:t/>
            </a:r>
            <a:br>
              <a:rPr lang="hu-HU" sz="3600" b="1" dirty="0"/>
            </a:br>
            <a:endParaRPr lang="hu-HU" sz="3600" b="1" dirty="0"/>
          </a:p>
        </p:txBody>
      </p:sp>
      <p:sp>
        <p:nvSpPr>
          <p:cNvPr id="3" name="Tartalom helye 2"/>
          <p:cNvSpPr>
            <a:spLocks noGrp="1"/>
          </p:cNvSpPr>
          <p:nvPr>
            <p:ph idx="1"/>
          </p:nvPr>
        </p:nvSpPr>
        <p:spPr>
          <a:xfrm>
            <a:off x="898585" y="2419269"/>
            <a:ext cx="10515600" cy="4226767"/>
          </a:xfrm>
        </p:spPr>
        <p:txBody>
          <a:bodyPr>
            <a:normAutofit/>
          </a:bodyPr>
          <a:lstStyle/>
          <a:p>
            <a:r>
              <a:rPr lang="hu-HU" sz="2000" dirty="0" smtClean="0"/>
              <a:t>„</a:t>
            </a:r>
            <a:r>
              <a:rPr lang="hu-HU" sz="2000" dirty="0" err="1" smtClean="0"/>
              <a:t>So</a:t>
            </a:r>
            <a:r>
              <a:rPr lang="hu-HU" sz="2000" dirty="0" smtClean="0"/>
              <a:t> </a:t>
            </a:r>
            <a:r>
              <a:rPr lang="hu-HU" sz="2000" dirty="0" err="1" smtClean="0"/>
              <a:t>wie</a:t>
            </a:r>
            <a:r>
              <a:rPr lang="hu-HU" sz="2000" dirty="0" smtClean="0"/>
              <a:t> es in der </a:t>
            </a:r>
            <a:r>
              <a:rPr lang="hu-HU" sz="2000" dirty="0" err="1" smtClean="0"/>
              <a:t>äußeren</a:t>
            </a:r>
            <a:r>
              <a:rPr lang="hu-HU" sz="2000" dirty="0" smtClean="0"/>
              <a:t> </a:t>
            </a:r>
            <a:r>
              <a:rPr lang="hu-HU" sz="2000" dirty="0" err="1" smtClean="0"/>
              <a:t>Natur</a:t>
            </a:r>
            <a:r>
              <a:rPr lang="hu-HU" sz="2000" dirty="0" smtClean="0"/>
              <a:t> </a:t>
            </a:r>
            <a:r>
              <a:rPr lang="hu-HU" sz="2000" dirty="0" err="1" smtClean="0"/>
              <a:t>ist</a:t>
            </a:r>
            <a:r>
              <a:rPr lang="hu-HU" sz="2000" dirty="0" smtClean="0"/>
              <a:t>, </a:t>
            </a:r>
            <a:r>
              <a:rPr lang="hu-HU" sz="2000" dirty="0" err="1" smtClean="0"/>
              <a:t>so</a:t>
            </a:r>
            <a:r>
              <a:rPr lang="hu-HU" sz="2000" dirty="0" smtClean="0"/>
              <a:t> </a:t>
            </a:r>
            <a:r>
              <a:rPr lang="hu-HU" sz="2000" dirty="0" err="1" smtClean="0"/>
              <a:t>ist</a:t>
            </a:r>
            <a:r>
              <a:rPr lang="hu-HU" sz="2000" dirty="0" smtClean="0"/>
              <a:t> es </a:t>
            </a:r>
            <a:r>
              <a:rPr lang="hu-HU" sz="2000" dirty="0" err="1" smtClean="0"/>
              <a:t>auch</a:t>
            </a:r>
            <a:r>
              <a:rPr lang="hu-HU" sz="2000" dirty="0" smtClean="0"/>
              <a:t> in der </a:t>
            </a:r>
            <a:r>
              <a:rPr lang="hu-HU" sz="2000" dirty="0" err="1" smtClean="0"/>
              <a:t>inneren</a:t>
            </a:r>
            <a:r>
              <a:rPr lang="hu-HU" sz="2000" dirty="0" smtClean="0"/>
              <a:t>. Ein </a:t>
            </a:r>
            <a:r>
              <a:rPr lang="hu-HU" sz="2000" dirty="0" err="1" smtClean="0"/>
              <a:t>ganzes</a:t>
            </a:r>
            <a:r>
              <a:rPr lang="hu-HU" sz="2000" dirty="0" smtClean="0"/>
              <a:t> </a:t>
            </a:r>
            <a:r>
              <a:rPr lang="hu-HU" sz="2000" dirty="0" err="1" smtClean="0"/>
              <a:t>Leben</a:t>
            </a:r>
            <a:r>
              <a:rPr lang="hu-HU" sz="2000" dirty="0" smtClean="0"/>
              <a:t> </a:t>
            </a:r>
            <a:r>
              <a:rPr lang="hu-HU" sz="2000" dirty="0" err="1" smtClean="0"/>
              <a:t>voll</a:t>
            </a:r>
            <a:r>
              <a:rPr lang="hu-HU" sz="2000" dirty="0" smtClean="0"/>
              <a:t> </a:t>
            </a:r>
            <a:r>
              <a:rPr lang="hu-HU" sz="2000" dirty="0" err="1" smtClean="0"/>
              <a:t>Gerechtigkeit</a:t>
            </a:r>
            <a:r>
              <a:rPr lang="hu-HU" sz="2000" dirty="0" smtClean="0"/>
              <a:t>, </a:t>
            </a:r>
            <a:r>
              <a:rPr lang="hu-HU" sz="2000" dirty="0" err="1" smtClean="0"/>
              <a:t>Einfachheit</a:t>
            </a:r>
            <a:r>
              <a:rPr lang="hu-HU" sz="2000" dirty="0" smtClean="0"/>
              <a:t>, </a:t>
            </a:r>
            <a:r>
              <a:rPr lang="hu-HU" sz="2000" dirty="0" err="1" smtClean="0"/>
              <a:t>Bezwingung</a:t>
            </a:r>
            <a:r>
              <a:rPr lang="hu-HU" sz="2000" dirty="0" smtClean="0"/>
              <a:t> </a:t>
            </a:r>
            <a:r>
              <a:rPr lang="hu-HU" sz="2000" dirty="0" err="1" smtClean="0"/>
              <a:t>seiner</a:t>
            </a:r>
            <a:r>
              <a:rPr lang="hu-HU" sz="2000" dirty="0" smtClean="0"/>
              <a:t> </a:t>
            </a:r>
            <a:r>
              <a:rPr lang="hu-HU" sz="2000" dirty="0" err="1" smtClean="0"/>
              <a:t>selbst</a:t>
            </a:r>
            <a:r>
              <a:rPr lang="hu-HU" sz="2000" dirty="0" smtClean="0"/>
              <a:t>, </a:t>
            </a:r>
            <a:r>
              <a:rPr lang="hu-HU" sz="2000" dirty="0" err="1" smtClean="0"/>
              <a:t>Verstandesmäßigkeit</a:t>
            </a:r>
            <a:r>
              <a:rPr lang="hu-HU" sz="2000" dirty="0" smtClean="0"/>
              <a:t>, </a:t>
            </a:r>
            <a:r>
              <a:rPr lang="hu-HU" sz="2000" dirty="0" err="1" smtClean="0"/>
              <a:t>Wirksamkeit</a:t>
            </a:r>
            <a:r>
              <a:rPr lang="hu-HU" sz="2000" dirty="0" smtClean="0"/>
              <a:t> in </a:t>
            </a:r>
            <a:r>
              <a:rPr lang="hu-HU" sz="2000" dirty="0" err="1" smtClean="0"/>
              <a:t>seinem</a:t>
            </a:r>
            <a:r>
              <a:rPr lang="hu-HU" sz="2000" dirty="0" smtClean="0"/>
              <a:t> </a:t>
            </a:r>
            <a:r>
              <a:rPr lang="hu-HU" sz="2000" dirty="0" err="1" smtClean="0"/>
              <a:t>Kreis</a:t>
            </a:r>
            <a:r>
              <a:rPr lang="hu-HU" sz="2000" dirty="0" smtClean="0"/>
              <a:t>, </a:t>
            </a:r>
            <a:r>
              <a:rPr lang="hu-HU" sz="2000" dirty="0" err="1" smtClean="0"/>
              <a:t>Bewunderung</a:t>
            </a:r>
            <a:r>
              <a:rPr lang="hu-HU" sz="2000" dirty="0" smtClean="0"/>
              <a:t> des </a:t>
            </a:r>
            <a:r>
              <a:rPr lang="hu-HU" sz="2000" dirty="0" err="1" smtClean="0"/>
              <a:t>Schönen</a:t>
            </a:r>
            <a:r>
              <a:rPr lang="hu-HU" sz="2000" dirty="0" smtClean="0"/>
              <a:t>, </a:t>
            </a:r>
            <a:r>
              <a:rPr lang="hu-HU" sz="2000" dirty="0" err="1" smtClean="0"/>
              <a:t>verbunden</a:t>
            </a:r>
            <a:r>
              <a:rPr lang="hu-HU" sz="2000" dirty="0" smtClean="0"/>
              <a:t> mit </a:t>
            </a:r>
            <a:r>
              <a:rPr lang="hu-HU" sz="2000" dirty="0" err="1" smtClean="0"/>
              <a:t>einem</a:t>
            </a:r>
            <a:r>
              <a:rPr lang="hu-HU" sz="2000" dirty="0" smtClean="0"/>
              <a:t> </a:t>
            </a:r>
            <a:r>
              <a:rPr lang="hu-HU" sz="2000" dirty="0" err="1" smtClean="0"/>
              <a:t>heiteren</a:t>
            </a:r>
            <a:r>
              <a:rPr lang="hu-HU" sz="2000" dirty="0" smtClean="0"/>
              <a:t> </a:t>
            </a:r>
            <a:r>
              <a:rPr lang="hu-HU" sz="2000" dirty="0" err="1" smtClean="0"/>
              <a:t>gelassenen</a:t>
            </a:r>
            <a:r>
              <a:rPr lang="hu-HU" sz="2000" dirty="0" smtClean="0"/>
              <a:t> </a:t>
            </a:r>
            <a:r>
              <a:rPr lang="hu-HU" sz="2000" dirty="0" err="1" smtClean="0"/>
              <a:t>Sterben</a:t>
            </a:r>
            <a:r>
              <a:rPr lang="hu-HU" sz="2000" dirty="0" smtClean="0"/>
              <a:t>, </a:t>
            </a:r>
            <a:r>
              <a:rPr lang="hu-HU" sz="2000" dirty="0" err="1" smtClean="0"/>
              <a:t>halte</a:t>
            </a:r>
            <a:r>
              <a:rPr lang="hu-HU" sz="2000" dirty="0" smtClean="0"/>
              <a:t> </a:t>
            </a:r>
            <a:r>
              <a:rPr lang="hu-HU" sz="2000" dirty="0" err="1" smtClean="0"/>
              <a:t>ich</a:t>
            </a:r>
            <a:r>
              <a:rPr lang="hu-HU" sz="2000" dirty="0" smtClean="0"/>
              <a:t> </a:t>
            </a:r>
            <a:r>
              <a:rPr lang="hu-HU" sz="2000" dirty="0" err="1" smtClean="0"/>
              <a:t>für</a:t>
            </a:r>
            <a:r>
              <a:rPr lang="hu-HU" sz="2000" dirty="0" smtClean="0"/>
              <a:t> </a:t>
            </a:r>
            <a:r>
              <a:rPr lang="hu-HU" sz="2000" dirty="0" err="1" smtClean="0"/>
              <a:t>groß</a:t>
            </a:r>
            <a:r>
              <a:rPr lang="hu-HU" sz="2000" dirty="0" smtClean="0"/>
              <a:t>: </a:t>
            </a:r>
            <a:r>
              <a:rPr lang="hu-HU" sz="2000" dirty="0" err="1" smtClean="0"/>
              <a:t>mächtige</a:t>
            </a:r>
            <a:r>
              <a:rPr lang="hu-HU" sz="2000" dirty="0" smtClean="0"/>
              <a:t> </a:t>
            </a:r>
            <a:r>
              <a:rPr lang="hu-HU" sz="2000" dirty="0" err="1" smtClean="0"/>
              <a:t>Bewegungen</a:t>
            </a:r>
            <a:r>
              <a:rPr lang="hu-HU" sz="2000" dirty="0" smtClean="0"/>
              <a:t> des </a:t>
            </a:r>
            <a:r>
              <a:rPr lang="hu-HU" sz="2000" dirty="0" err="1" smtClean="0"/>
              <a:t>Gemütes</a:t>
            </a:r>
            <a:r>
              <a:rPr lang="hu-HU" sz="2000" dirty="0" smtClean="0"/>
              <a:t> </a:t>
            </a:r>
            <a:r>
              <a:rPr lang="hu-HU" sz="2000" dirty="0" smtClean="0"/>
              <a:t>[…] </a:t>
            </a:r>
            <a:r>
              <a:rPr lang="hu-HU" sz="2000" dirty="0" smtClean="0"/>
              <a:t>die </a:t>
            </a:r>
            <a:r>
              <a:rPr lang="hu-HU" sz="2000" dirty="0" err="1" smtClean="0"/>
              <a:t>Begier</a:t>
            </a:r>
            <a:r>
              <a:rPr lang="hu-HU" sz="2000" dirty="0" smtClean="0"/>
              <a:t> nach </a:t>
            </a:r>
            <a:r>
              <a:rPr lang="hu-HU" sz="2000" dirty="0" err="1"/>
              <a:t>R</a:t>
            </a:r>
            <a:r>
              <a:rPr lang="hu-HU" sz="2000" dirty="0" err="1" smtClean="0"/>
              <a:t>ache</a:t>
            </a:r>
            <a:r>
              <a:rPr lang="hu-HU" sz="2000" dirty="0" smtClean="0"/>
              <a:t>, den </a:t>
            </a:r>
            <a:r>
              <a:rPr lang="hu-HU" sz="2000" dirty="0" err="1" smtClean="0"/>
              <a:t>entzündeten</a:t>
            </a:r>
            <a:r>
              <a:rPr lang="hu-HU" sz="2000" dirty="0" smtClean="0"/>
              <a:t> </a:t>
            </a:r>
            <a:r>
              <a:rPr lang="hu-HU" sz="2000" dirty="0" err="1" smtClean="0"/>
              <a:t>Geist</a:t>
            </a:r>
            <a:r>
              <a:rPr lang="hu-HU" sz="2000" dirty="0" smtClean="0"/>
              <a:t>, der nach </a:t>
            </a:r>
            <a:r>
              <a:rPr lang="hu-HU" sz="2000" dirty="0" err="1" smtClean="0"/>
              <a:t>Tätigkeit</a:t>
            </a:r>
            <a:r>
              <a:rPr lang="hu-HU" sz="2000" dirty="0" smtClean="0"/>
              <a:t> </a:t>
            </a:r>
            <a:r>
              <a:rPr lang="hu-HU" sz="2000" dirty="0" err="1" smtClean="0"/>
              <a:t>strebt</a:t>
            </a:r>
            <a:r>
              <a:rPr lang="hu-HU" sz="2000" dirty="0" smtClean="0"/>
              <a:t>, </a:t>
            </a:r>
            <a:r>
              <a:rPr lang="hu-HU" sz="2000" dirty="0" err="1" smtClean="0"/>
              <a:t>umreißt</a:t>
            </a:r>
            <a:r>
              <a:rPr lang="hu-HU" sz="2000" dirty="0" smtClean="0"/>
              <a:t>, </a:t>
            </a:r>
            <a:r>
              <a:rPr lang="hu-HU" sz="2000" dirty="0" err="1" smtClean="0"/>
              <a:t>ändert</a:t>
            </a:r>
            <a:r>
              <a:rPr lang="hu-HU" sz="2000" dirty="0" smtClean="0"/>
              <a:t>, </a:t>
            </a:r>
            <a:r>
              <a:rPr lang="hu-HU" sz="2000" dirty="0" err="1" smtClean="0"/>
              <a:t>zerstört</a:t>
            </a:r>
            <a:r>
              <a:rPr lang="hu-HU" sz="2000" dirty="0" smtClean="0"/>
              <a:t> und in der </a:t>
            </a:r>
            <a:r>
              <a:rPr lang="hu-HU" sz="2000" dirty="0" err="1" smtClean="0"/>
              <a:t>Erregung</a:t>
            </a:r>
            <a:r>
              <a:rPr lang="hu-HU" sz="2000" dirty="0" smtClean="0"/>
              <a:t> oft das </a:t>
            </a:r>
            <a:r>
              <a:rPr lang="hu-HU" sz="2000" dirty="0" err="1" smtClean="0"/>
              <a:t>eigene</a:t>
            </a:r>
            <a:r>
              <a:rPr lang="hu-HU" sz="2000" dirty="0" smtClean="0"/>
              <a:t> </a:t>
            </a:r>
            <a:r>
              <a:rPr lang="hu-HU" sz="2000" dirty="0" err="1" smtClean="0"/>
              <a:t>Leben</a:t>
            </a:r>
            <a:r>
              <a:rPr lang="hu-HU" sz="2000" dirty="0" smtClean="0"/>
              <a:t> </a:t>
            </a:r>
            <a:r>
              <a:rPr lang="hu-HU" sz="2000" dirty="0" err="1" smtClean="0"/>
              <a:t>hinwirft</a:t>
            </a:r>
            <a:r>
              <a:rPr lang="hu-HU" sz="2000" dirty="0" smtClean="0"/>
              <a:t>, </a:t>
            </a:r>
            <a:r>
              <a:rPr lang="hu-HU" sz="2000" dirty="0" err="1" smtClean="0"/>
              <a:t>halte</a:t>
            </a:r>
            <a:r>
              <a:rPr lang="hu-HU" sz="2000" dirty="0" smtClean="0"/>
              <a:t> </a:t>
            </a:r>
            <a:r>
              <a:rPr lang="hu-HU" sz="2000" dirty="0" err="1" smtClean="0"/>
              <a:t>ich</a:t>
            </a:r>
            <a:r>
              <a:rPr lang="hu-HU" sz="2000" dirty="0" smtClean="0"/>
              <a:t> </a:t>
            </a:r>
            <a:r>
              <a:rPr lang="hu-HU" sz="2000" dirty="0" smtClean="0"/>
              <a:t>[…] </a:t>
            </a:r>
            <a:r>
              <a:rPr lang="hu-HU" sz="2000" dirty="0" err="1" smtClean="0"/>
              <a:t>für</a:t>
            </a:r>
            <a:r>
              <a:rPr lang="hu-HU" sz="2000" dirty="0" smtClean="0"/>
              <a:t> </a:t>
            </a:r>
            <a:r>
              <a:rPr lang="hu-HU" sz="2000" dirty="0" err="1" smtClean="0"/>
              <a:t>kleiner</a:t>
            </a:r>
            <a:r>
              <a:rPr lang="hu-HU" sz="2000" dirty="0" smtClean="0"/>
              <a:t> </a:t>
            </a:r>
            <a:r>
              <a:rPr lang="hu-HU" sz="2000" dirty="0" smtClean="0"/>
              <a:t>[…] </a:t>
            </a:r>
            <a:r>
              <a:rPr lang="hu-HU" sz="2000" b="1" dirty="0" err="1" smtClean="0"/>
              <a:t>Wir</a:t>
            </a:r>
            <a:r>
              <a:rPr lang="hu-HU" sz="2000" b="1" dirty="0" smtClean="0"/>
              <a:t> </a:t>
            </a:r>
            <a:r>
              <a:rPr lang="hu-HU" sz="2000" b="1" dirty="0" err="1" smtClean="0"/>
              <a:t>wollen</a:t>
            </a:r>
            <a:r>
              <a:rPr lang="hu-HU" sz="2000" b="1" dirty="0" smtClean="0"/>
              <a:t> das </a:t>
            </a:r>
            <a:r>
              <a:rPr lang="hu-HU" sz="2000" b="1" dirty="0" err="1" smtClean="0"/>
              <a:t>sanfte</a:t>
            </a:r>
            <a:r>
              <a:rPr lang="hu-HU" sz="2000" b="1" dirty="0" smtClean="0"/>
              <a:t> </a:t>
            </a:r>
            <a:r>
              <a:rPr lang="hu-HU" sz="2000" b="1" dirty="0" err="1" smtClean="0"/>
              <a:t>Gesetz</a:t>
            </a:r>
            <a:r>
              <a:rPr lang="hu-HU" sz="2000" b="1" dirty="0" smtClean="0"/>
              <a:t> </a:t>
            </a:r>
            <a:r>
              <a:rPr lang="hu-HU" sz="2000" b="1" dirty="0" err="1" smtClean="0"/>
              <a:t>zu</a:t>
            </a:r>
            <a:r>
              <a:rPr lang="hu-HU" sz="2000" b="1" dirty="0" smtClean="0"/>
              <a:t> </a:t>
            </a:r>
            <a:r>
              <a:rPr lang="hu-HU" sz="2000" b="1" dirty="0" err="1" smtClean="0"/>
              <a:t>erblicken</a:t>
            </a:r>
            <a:r>
              <a:rPr lang="hu-HU" sz="2000" b="1" dirty="0" smtClean="0"/>
              <a:t> </a:t>
            </a:r>
            <a:r>
              <a:rPr lang="hu-HU" sz="2000" b="1" dirty="0" err="1" smtClean="0"/>
              <a:t>suchen</a:t>
            </a:r>
            <a:r>
              <a:rPr lang="hu-HU" sz="2000" b="1" dirty="0" smtClean="0"/>
              <a:t>, </a:t>
            </a:r>
            <a:r>
              <a:rPr lang="hu-HU" sz="2000" b="1" dirty="0" err="1" smtClean="0"/>
              <a:t>wodurch</a:t>
            </a:r>
            <a:r>
              <a:rPr lang="hu-HU" sz="2000" b="1" dirty="0" smtClean="0"/>
              <a:t> das </a:t>
            </a:r>
            <a:r>
              <a:rPr lang="hu-HU" sz="2000" b="1" dirty="0" err="1" smtClean="0"/>
              <a:t>menschliche</a:t>
            </a:r>
            <a:r>
              <a:rPr lang="hu-HU" sz="2000" b="1" dirty="0" smtClean="0"/>
              <a:t> </a:t>
            </a:r>
            <a:r>
              <a:rPr lang="hu-HU" sz="2000" b="1" dirty="0" err="1" smtClean="0"/>
              <a:t>Geschlecht</a:t>
            </a:r>
            <a:r>
              <a:rPr lang="hu-HU" sz="2000" b="1" dirty="0" smtClean="0"/>
              <a:t> </a:t>
            </a:r>
            <a:r>
              <a:rPr lang="hu-HU" sz="2000" b="1" dirty="0" err="1" smtClean="0"/>
              <a:t>geleitet</a:t>
            </a:r>
            <a:r>
              <a:rPr lang="hu-HU" sz="2000" b="1" dirty="0" smtClean="0"/>
              <a:t> </a:t>
            </a:r>
            <a:r>
              <a:rPr lang="hu-HU" sz="2000" b="1" dirty="0" err="1" smtClean="0"/>
              <a:t>wird</a:t>
            </a:r>
            <a:r>
              <a:rPr lang="hu-HU" sz="2000" dirty="0" smtClean="0"/>
              <a:t>.”</a:t>
            </a:r>
          </a:p>
          <a:p>
            <a:endParaRPr lang="hu-HU" sz="2000" dirty="0" smtClean="0"/>
          </a:p>
          <a:p>
            <a:r>
              <a:rPr lang="hu-HU" sz="2000" dirty="0" smtClean="0"/>
              <a:t>„Es </a:t>
            </a:r>
            <a:r>
              <a:rPr lang="hu-HU" sz="2000" dirty="0" err="1" smtClean="0"/>
              <a:t>ist</a:t>
            </a:r>
            <a:r>
              <a:rPr lang="hu-HU" sz="2000" dirty="0" smtClean="0"/>
              <a:t> das </a:t>
            </a:r>
            <a:r>
              <a:rPr lang="hu-HU" sz="2000" dirty="0" err="1" smtClean="0"/>
              <a:t>Gesetz</a:t>
            </a:r>
            <a:r>
              <a:rPr lang="hu-HU" sz="2000" dirty="0" smtClean="0"/>
              <a:t> der </a:t>
            </a:r>
            <a:r>
              <a:rPr lang="hu-HU" sz="2000" dirty="0" err="1" smtClean="0"/>
              <a:t>Gerechtigkeit</a:t>
            </a:r>
            <a:r>
              <a:rPr lang="hu-HU" sz="2000" dirty="0" smtClean="0"/>
              <a:t>, das </a:t>
            </a:r>
            <a:r>
              <a:rPr lang="hu-HU" sz="2000" dirty="0" err="1" smtClean="0"/>
              <a:t>Gesetz</a:t>
            </a:r>
            <a:r>
              <a:rPr lang="hu-HU" sz="2000" dirty="0" smtClean="0"/>
              <a:t> der </a:t>
            </a:r>
            <a:r>
              <a:rPr lang="hu-HU" sz="2000" dirty="0" err="1" smtClean="0"/>
              <a:t>Sitte</a:t>
            </a:r>
            <a:r>
              <a:rPr lang="hu-HU" sz="2000" dirty="0" smtClean="0"/>
              <a:t> </a:t>
            </a:r>
            <a:r>
              <a:rPr lang="hu-HU" sz="2000" dirty="0" smtClean="0"/>
              <a:t>[…] </a:t>
            </a:r>
            <a:r>
              <a:rPr lang="hu-HU" sz="2000" dirty="0" err="1" smtClean="0"/>
              <a:t>Dieses</a:t>
            </a:r>
            <a:r>
              <a:rPr lang="hu-HU" sz="2000" dirty="0" smtClean="0"/>
              <a:t> </a:t>
            </a:r>
            <a:r>
              <a:rPr lang="hu-HU" sz="2000" dirty="0" err="1" smtClean="0"/>
              <a:t>Gesetz</a:t>
            </a:r>
            <a:r>
              <a:rPr lang="hu-HU" sz="2000" dirty="0" smtClean="0"/>
              <a:t> </a:t>
            </a:r>
            <a:r>
              <a:rPr lang="hu-HU" sz="2000" dirty="0" err="1" smtClean="0"/>
              <a:t>liegt</a:t>
            </a:r>
            <a:r>
              <a:rPr lang="hu-HU" sz="2000" dirty="0" smtClean="0"/>
              <a:t> </a:t>
            </a:r>
            <a:r>
              <a:rPr lang="hu-HU" sz="2000" dirty="0" err="1" smtClean="0"/>
              <a:t>überall</a:t>
            </a:r>
            <a:r>
              <a:rPr lang="hu-HU" sz="2000" dirty="0" smtClean="0"/>
              <a:t>, </a:t>
            </a:r>
            <a:r>
              <a:rPr lang="hu-HU" sz="2000" dirty="0" err="1" smtClean="0"/>
              <a:t>wo</a:t>
            </a:r>
            <a:r>
              <a:rPr lang="hu-HU" sz="2000" dirty="0" smtClean="0"/>
              <a:t> </a:t>
            </a:r>
            <a:r>
              <a:rPr lang="hu-HU" sz="2000" dirty="0" err="1" smtClean="0"/>
              <a:t>Menschen</a:t>
            </a:r>
            <a:r>
              <a:rPr lang="hu-HU" sz="2000" dirty="0" smtClean="0"/>
              <a:t> </a:t>
            </a:r>
            <a:r>
              <a:rPr lang="hu-HU" sz="2000" dirty="0" err="1" smtClean="0"/>
              <a:t>neben</a:t>
            </a:r>
            <a:r>
              <a:rPr lang="hu-HU" sz="2000" dirty="0" smtClean="0"/>
              <a:t> </a:t>
            </a:r>
            <a:r>
              <a:rPr lang="hu-HU" sz="2000" dirty="0" err="1" smtClean="0"/>
              <a:t>Menschen</a:t>
            </a:r>
            <a:r>
              <a:rPr lang="hu-HU" sz="2000" dirty="0" smtClean="0"/>
              <a:t> </a:t>
            </a:r>
            <a:r>
              <a:rPr lang="hu-HU" sz="2000" dirty="0" err="1" smtClean="0"/>
              <a:t>wohnen</a:t>
            </a:r>
            <a:r>
              <a:rPr lang="hu-HU" sz="2000" dirty="0" smtClean="0"/>
              <a:t> </a:t>
            </a:r>
            <a:r>
              <a:rPr lang="hu-HU" sz="2000" dirty="0" smtClean="0"/>
              <a:t>[…] Es </a:t>
            </a:r>
            <a:r>
              <a:rPr lang="hu-HU" sz="2000" dirty="0" err="1" smtClean="0"/>
              <a:t>liegt</a:t>
            </a:r>
            <a:r>
              <a:rPr lang="hu-HU" sz="2000" dirty="0" smtClean="0"/>
              <a:t> in der </a:t>
            </a:r>
            <a:r>
              <a:rPr lang="hu-HU" sz="2000" dirty="0" err="1" smtClean="0"/>
              <a:t>Liebe</a:t>
            </a:r>
            <a:r>
              <a:rPr lang="hu-HU" sz="2000" dirty="0" smtClean="0"/>
              <a:t> der </a:t>
            </a:r>
            <a:r>
              <a:rPr lang="hu-HU" sz="2000" dirty="0" err="1"/>
              <a:t>E</a:t>
            </a:r>
            <a:r>
              <a:rPr lang="hu-HU" sz="2000" dirty="0" err="1" smtClean="0"/>
              <a:t>hegatten</a:t>
            </a:r>
            <a:r>
              <a:rPr lang="hu-HU" sz="2000" dirty="0" smtClean="0"/>
              <a:t> </a:t>
            </a:r>
            <a:r>
              <a:rPr lang="hu-HU" sz="2000" dirty="0" err="1" smtClean="0"/>
              <a:t>zueinander</a:t>
            </a:r>
            <a:r>
              <a:rPr lang="hu-HU" sz="2000" dirty="0" smtClean="0"/>
              <a:t>, in der </a:t>
            </a:r>
            <a:r>
              <a:rPr lang="hu-HU" sz="2000" dirty="0" err="1" smtClean="0"/>
              <a:t>Liebe</a:t>
            </a:r>
            <a:r>
              <a:rPr lang="hu-HU" sz="2000" dirty="0" smtClean="0"/>
              <a:t> der </a:t>
            </a:r>
            <a:r>
              <a:rPr lang="hu-HU" sz="2000" dirty="0" err="1" smtClean="0"/>
              <a:t>Eltern</a:t>
            </a:r>
            <a:r>
              <a:rPr lang="hu-HU" sz="2000" dirty="0" smtClean="0"/>
              <a:t> </a:t>
            </a:r>
            <a:r>
              <a:rPr lang="hu-HU" sz="2000" dirty="0" err="1" smtClean="0"/>
              <a:t>zu</a:t>
            </a:r>
            <a:r>
              <a:rPr lang="hu-HU" sz="2000" dirty="0" smtClean="0"/>
              <a:t> den </a:t>
            </a:r>
            <a:r>
              <a:rPr lang="hu-HU" sz="2000" dirty="0" err="1" smtClean="0"/>
              <a:t>Kindern</a:t>
            </a:r>
            <a:r>
              <a:rPr lang="hu-HU" sz="2000" dirty="0" smtClean="0"/>
              <a:t>, der Kinder </a:t>
            </a:r>
            <a:r>
              <a:rPr lang="hu-HU" sz="2000" dirty="0" err="1" smtClean="0"/>
              <a:t>zu</a:t>
            </a:r>
            <a:r>
              <a:rPr lang="hu-HU" sz="2000" dirty="0" smtClean="0"/>
              <a:t> den </a:t>
            </a:r>
            <a:r>
              <a:rPr lang="hu-HU" sz="2000" dirty="0" err="1" smtClean="0"/>
              <a:t>Eltern</a:t>
            </a:r>
            <a:r>
              <a:rPr lang="hu-HU" sz="2000" dirty="0" smtClean="0"/>
              <a:t> </a:t>
            </a:r>
            <a:r>
              <a:rPr lang="hu-HU" sz="2000" dirty="0" smtClean="0"/>
              <a:t>[…] </a:t>
            </a:r>
            <a:r>
              <a:rPr lang="hu-HU" sz="2000" dirty="0" smtClean="0"/>
              <a:t>in der </a:t>
            </a:r>
            <a:r>
              <a:rPr lang="hu-HU" sz="2000" dirty="0" err="1" smtClean="0"/>
              <a:t>süßen</a:t>
            </a:r>
            <a:r>
              <a:rPr lang="hu-HU" sz="2000" dirty="0" smtClean="0"/>
              <a:t> </a:t>
            </a:r>
            <a:r>
              <a:rPr lang="hu-HU" sz="2000" dirty="0" err="1" smtClean="0"/>
              <a:t>Neigung</a:t>
            </a:r>
            <a:r>
              <a:rPr lang="hu-HU" sz="2000" dirty="0" smtClean="0"/>
              <a:t> </a:t>
            </a:r>
            <a:r>
              <a:rPr lang="hu-HU" sz="2000" dirty="0" err="1" smtClean="0"/>
              <a:t>beider</a:t>
            </a:r>
            <a:r>
              <a:rPr lang="hu-HU" sz="2000" dirty="0" smtClean="0"/>
              <a:t> </a:t>
            </a:r>
            <a:r>
              <a:rPr lang="hu-HU" sz="2000" dirty="0" err="1" smtClean="0"/>
              <a:t>Geschlechter</a:t>
            </a:r>
            <a:r>
              <a:rPr lang="hu-HU" sz="2000" dirty="0" smtClean="0"/>
              <a:t> </a:t>
            </a:r>
            <a:r>
              <a:rPr lang="hu-HU" sz="2000" dirty="0" smtClean="0"/>
              <a:t>[…] </a:t>
            </a:r>
            <a:r>
              <a:rPr lang="hu-HU" sz="2000" dirty="0" smtClean="0"/>
              <a:t>in der </a:t>
            </a:r>
            <a:r>
              <a:rPr lang="hu-HU" sz="2000" dirty="0" err="1" smtClean="0"/>
              <a:t>Arbeitsamkeit</a:t>
            </a:r>
            <a:r>
              <a:rPr lang="hu-HU" sz="2000" dirty="0" smtClean="0"/>
              <a:t> […] </a:t>
            </a:r>
            <a:r>
              <a:rPr lang="hu-HU" sz="2000" dirty="0" err="1" smtClean="0"/>
              <a:t>wodurch</a:t>
            </a:r>
            <a:r>
              <a:rPr lang="hu-HU" sz="2000" dirty="0" smtClean="0"/>
              <a:t> </a:t>
            </a:r>
            <a:r>
              <a:rPr lang="hu-HU" sz="2000" dirty="0" err="1" smtClean="0"/>
              <a:t>für</a:t>
            </a:r>
            <a:r>
              <a:rPr lang="hu-HU" sz="2000" dirty="0" smtClean="0"/>
              <a:t> </a:t>
            </a:r>
            <a:r>
              <a:rPr lang="hu-HU" sz="2000" dirty="0" err="1" smtClean="0"/>
              <a:t>seinen</a:t>
            </a:r>
            <a:r>
              <a:rPr lang="hu-HU" sz="2000" dirty="0" smtClean="0"/>
              <a:t> </a:t>
            </a:r>
            <a:r>
              <a:rPr lang="hu-HU" sz="2000" dirty="0" err="1" smtClean="0"/>
              <a:t>Kreis</a:t>
            </a:r>
            <a:r>
              <a:rPr lang="hu-HU" sz="2000" dirty="0" smtClean="0"/>
              <a:t> […] </a:t>
            </a:r>
            <a:r>
              <a:rPr lang="hu-HU" sz="2000" dirty="0" err="1" smtClean="0"/>
              <a:t>für</a:t>
            </a:r>
            <a:r>
              <a:rPr lang="hu-HU" sz="2000" dirty="0" smtClean="0"/>
              <a:t> die </a:t>
            </a:r>
            <a:r>
              <a:rPr lang="hu-HU" sz="2000" dirty="0" err="1" smtClean="0"/>
              <a:t>Menschheit</a:t>
            </a:r>
            <a:r>
              <a:rPr lang="hu-HU" sz="2000" dirty="0" smtClean="0"/>
              <a:t> </a:t>
            </a:r>
            <a:r>
              <a:rPr lang="hu-HU" sz="2000" dirty="0" err="1" smtClean="0"/>
              <a:t>wirkt</a:t>
            </a:r>
            <a:r>
              <a:rPr lang="hu-HU" sz="2000" dirty="0" smtClean="0"/>
              <a:t>, und </a:t>
            </a:r>
            <a:r>
              <a:rPr lang="hu-HU" sz="2000" dirty="0" err="1" smtClean="0"/>
              <a:t>endlich</a:t>
            </a:r>
            <a:r>
              <a:rPr lang="hu-HU" sz="2000" dirty="0" smtClean="0"/>
              <a:t> in der </a:t>
            </a:r>
            <a:r>
              <a:rPr lang="hu-HU" sz="2000" dirty="0" err="1" smtClean="0"/>
              <a:t>Ordnung</a:t>
            </a:r>
            <a:r>
              <a:rPr lang="hu-HU" sz="2000" dirty="0" smtClean="0"/>
              <a:t> und </a:t>
            </a:r>
            <a:r>
              <a:rPr lang="hu-HU" sz="2000" dirty="0" err="1" smtClean="0"/>
              <a:t>Gestalt</a:t>
            </a:r>
            <a:r>
              <a:rPr lang="hu-HU" sz="2000" dirty="0" smtClean="0"/>
              <a:t>, </a:t>
            </a:r>
            <a:r>
              <a:rPr lang="hu-HU" sz="2000" dirty="0" err="1" smtClean="0"/>
              <a:t>womit</a:t>
            </a:r>
            <a:r>
              <a:rPr lang="hu-HU" sz="2000" dirty="0" smtClean="0"/>
              <a:t> </a:t>
            </a:r>
            <a:r>
              <a:rPr lang="hu-HU" sz="2000" dirty="0" err="1" smtClean="0"/>
              <a:t>ganze</a:t>
            </a:r>
            <a:r>
              <a:rPr lang="hu-HU" sz="2000" dirty="0" smtClean="0"/>
              <a:t> </a:t>
            </a:r>
            <a:r>
              <a:rPr lang="hu-HU" sz="2000" dirty="0" err="1" smtClean="0"/>
              <a:t>Gesellschaften</a:t>
            </a:r>
            <a:r>
              <a:rPr lang="hu-HU" sz="2000" dirty="0" smtClean="0"/>
              <a:t> und </a:t>
            </a:r>
            <a:r>
              <a:rPr lang="hu-HU" sz="2000" dirty="0" err="1" smtClean="0"/>
              <a:t>Staaten</a:t>
            </a:r>
            <a:r>
              <a:rPr lang="hu-HU" sz="2000" dirty="0" smtClean="0"/>
              <a:t> </a:t>
            </a:r>
            <a:r>
              <a:rPr lang="hu-HU" sz="2000" dirty="0" err="1" smtClean="0"/>
              <a:t>ihr</a:t>
            </a:r>
            <a:r>
              <a:rPr lang="hu-HU" sz="2000" dirty="0" smtClean="0"/>
              <a:t> </a:t>
            </a:r>
            <a:r>
              <a:rPr lang="hu-HU" sz="2000" dirty="0" err="1" smtClean="0"/>
              <a:t>Dasein</a:t>
            </a:r>
            <a:r>
              <a:rPr lang="hu-HU" sz="2000" dirty="0" smtClean="0"/>
              <a:t> </a:t>
            </a:r>
            <a:r>
              <a:rPr lang="hu-HU" sz="2000" dirty="0" err="1" smtClean="0"/>
              <a:t>umgeben</a:t>
            </a:r>
            <a:r>
              <a:rPr lang="hu-HU" sz="2000" dirty="0" smtClean="0"/>
              <a:t> und </a:t>
            </a:r>
            <a:r>
              <a:rPr lang="hu-HU" sz="2000" dirty="0" err="1" smtClean="0"/>
              <a:t>zum</a:t>
            </a:r>
            <a:r>
              <a:rPr lang="hu-HU" sz="2000" dirty="0" smtClean="0"/>
              <a:t> </a:t>
            </a:r>
            <a:r>
              <a:rPr lang="hu-HU" sz="2000" dirty="0" err="1" smtClean="0"/>
              <a:t>Abschlusse</a:t>
            </a:r>
            <a:r>
              <a:rPr lang="hu-HU" sz="2000" dirty="0" smtClean="0"/>
              <a:t> </a:t>
            </a:r>
            <a:r>
              <a:rPr lang="hu-HU" sz="2000" dirty="0" err="1" smtClean="0"/>
              <a:t>bringen</a:t>
            </a:r>
            <a:r>
              <a:rPr lang="hu-HU" sz="2000" dirty="0" smtClean="0"/>
              <a:t>.”</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646674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98579" y="1379638"/>
            <a:ext cx="4046865" cy="2307350"/>
          </a:xfrm>
        </p:spPr>
        <p:txBody>
          <a:bodyPr>
            <a:normAutofit fontScale="90000"/>
          </a:bodyPr>
          <a:lstStyle/>
          <a:p>
            <a:pPr lvl="0" algn="ctr">
              <a:spcBef>
                <a:spcPts val="1000"/>
              </a:spcBef>
            </a:pPr>
            <a:r>
              <a:rPr lang="hu-HU" b="1" dirty="0" smtClean="0"/>
              <a:t>A. </a:t>
            </a:r>
            <a:r>
              <a:rPr lang="hu-HU" b="1" dirty="0" err="1" smtClean="0"/>
              <a:t>Stifter</a:t>
            </a:r>
            <a:r>
              <a:rPr lang="hu-HU" b="1" dirty="0" smtClean="0"/>
              <a:t>:</a:t>
            </a:r>
            <a:br>
              <a:rPr lang="hu-HU" b="1" dirty="0" smtClean="0"/>
            </a:br>
            <a:r>
              <a:rPr lang="hu-HU" b="1" i="1" dirty="0" smtClean="0"/>
              <a:t>Der </a:t>
            </a:r>
            <a:r>
              <a:rPr lang="hu-HU" b="1" i="1" dirty="0" err="1" smtClean="0"/>
              <a:t>Bergkristall</a:t>
            </a:r>
            <a:r>
              <a:rPr lang="hu-HU" b="1" i="1" dirty="0" smtClean="0"/>
              <a:t/>
            </a:r>
            <a:br>
              <a:rPr lang="hu-HU" b="1" i="1" dirty="0" smtClean="0"/>
            </a:br>
            <a:r>
              <a:rPr lang="hu-HU" b="1" i="1" dirty="0" smtClean="0"/>
              <a:t/>
            </a:r>
            <a:br>
              <a:rPr lang="hu-HU" b="1" i="1" dirty="0" smtClean="0"/>
            </a:br>
            <a:r>
              <a:rPr lang="hu-HU" sz="1600" dirty="0" smtClean="0">
                <a:solidFill>
                  <a:prstClr val="black"/>
                </a:solidFill>
                <a:latin typeface="Calibri" panose="020F0502020204030204"/>
                <a:ea typeface="+mn-ea"/>
                <a:cs typeface="+mn-cs"/>
              </a:rPr>
              <a:t>Frontspitz </a:t>
            </a:r>
            <a:r>
              <a:rPr lang="hu-HU" sz="1600" dirty="0">
                <a:solidFill>
                  <a:prstClr val="black"/>
                </a:solidFill>
                <a:latin typeface="Calibri" panose="020F0502020204030204"/>
                <a:ea typeface="+mn-ea"/>
                <a:cs typeface="+mn-cs"/>
              </a:rPr>
              <a:t>des </a:t>
            </a:r>
            <a:r>
              <a:rPr lang="hu-HU" sz="1600" dirty="0" err="1">
                <a:solidFill>
                  <a:prstClr val="black"/>
                </a:solidFill>
                <a:latin typeface="Calibri" panose="020F0502020204030204"/>
                <a:ea typeface="+mn-ea"/>
                <a:cs typeface="+mn-cs"/>
              </a:rPr>
              <a:t>zweiten</a:t>
            </a:r>
            <a:r>
              <a:rPr lang="hu-HU" sz="1600" dirty="0">
                <a:solidFill>
                  <a:prstClr val="black"/>
                </a:solidFill>
                <a:latin typeface="Calibri" panose="020F0502020204030204"/>
                <a:ea typeface="+mn-ea"/>
                <a:cs typeface="+mn-cs"/>
              </a:rPr>
              <a:t> </a:t>
            </a:r>
            <a:r>
              <a:rPr lang="hu-HU" sz="1600" dirty="0" err="1">
                <a:solidFill>
                  <a:prstClr val="black"/>
                </a:solidFill>
                <a:latin typeface="Calibri" panose="020F0502020204030204"/>
                <a:ea typeface="+mn-ea"/>
                <a:cs typeface="+mn-cs"/>
              </a:rPr>
              <a:t>Bandes</a:t>
            </a:r>
            <a:r>
              <a:rPr lang="hu-HU" sz="1600" dirty="0">
                <a:solidFill>
                  <a:prstClr val="black"/>
                </a:solidFill>
                <a:latin typeface="Calibri" panose="020F0502020204030204"/>
                <a:ea typeface="+mn-ea"/>
                <a:cs typeface="+mn-cs"/>
              </a:rPr>
              <a:t> der „</a:t>
            </a:r>
            <a:r>
              <a:rPr lang="hu-HU" sz="1600" dirty="0" err="1">
                <a:solidFill>
                  <a:prstClr val="black"/>
                </a:solidFill>
                <a:latin typeface="Calibri" panose="020F0502020204030204"/>
                <a:ea typeface="+mn-ea"/>
                <a:cs typeface="+mn-cs"/>
              </a:rPr>
              <a:t>Bunten</a:t>
            </a:r>
            <a:r>
              <a:rPr lang="hu-HU" sz="1600" dirty="0">
                <a:solidFill>
                  <a:prstClr val="black"/>
                </a:solidFill>
                <a:latin typeface="Calibri" panose="020F0502020204030204"/>
                <a:ea typeface="+mn-ea"/>
                <a:cs typeface="+mn-cs"/>
              </a:rPr>
              <a:t> </a:t>
            </a:r>
            <a:r>
              <a:rPr lang="hu-HU" sz="1600" dirty="0" err="1">
                <a:solidFill>
                  <a:prstClr val="black"/>
                </a:solidFill>
                <a:latin typeface="Calibri" panose="020F0502020204030204"/>
                <a:ea typeface="+mn-ea"/>
                <a:cs typeface="+mn-cs"/>
              </a:rPr>
              <a:t>Steine</a:t>
            </a:r>
            <a:r>
              <a:rPr lang="hu-HU" sz="1600" dirty="0">
                <a:solidFill>
                  <a:prstClr val="black"/>
                </a:solidFill>
                <a:latin typeface="Calibri" panose="020F0502020204030204"/>
                <a:ea typeface="+mn-ea"/>
                <a:cs typeface="+mn-cs"/>
              </a:rPr>
              <a:t>” mit </a:t>
            </a:r>
            <a:r>
              <a:rPr lang="hu-HU" sz="1600" dirty="0" err="1">
                <a:solidFill>
                  <a:prstClr val="black"/>
                </a:solidFill>
                <a:latin typeface="Calibri" panose="020F0502020204030204"/>
                <a:ea typeface="+mn-ea"/>
                <a:cs typeface="+mn-cs"/>
              </a:rPr>
              <a:t>einer</a:t>
            </a:r>
            <a:r>
              <a:rPr lang="hu-HU" sz="1600" dirty="0">
                <a:solidFill>
                  <a:prstClr val="black"/>
                </a:solidFill>
                <a:latin typeface="Calibri" panose="020F0502020204030204"/>
                <a:ea typeface="+mn-ea"/>
                <a:cs typeface="+mn-cs"/>
              </a:rPr>
              <a:t> </a:t>
            </a:r>
            <a:r>
              <a:rPr lang="hu-HU" sz="1600" dirty="0" err="1">
                <a:solidFill>
                  <a:prstClr val="black"/>
                </a:solidFill>
                <a:latin typeface="Calibri" panose="020F0502020204030204"/>
                <a:ea typeface="+mn-ea"/>
                <a:cs typeface="+mn-cs"/>
              </a:rPr>
              <a:t>Illustration</a:t>
            </a:r>
            <a:r>
              <a:rPr lang="hu-HU" sz="1600" dirty="0">
                <a:solidFill>
                  <a:prstClr val="black"/>
                </a:solidFill>
                <a:latin typeface="Calibri" panose="020F0502020204030204"/>
                <a:ea typeface="+mn-ea"/>
                <a:cs typeface="+mn-cs"/>
              </a:rPr>
              <a:t> v. Ulrich Richter (</a:t>
            </a:r>
            <a:r>
              <a:rPr lang="hu-HU" sz="1600" dirty="0" err="1">
                <a:solidFill>
                  <a:prstClr val="black"/>
                </a:solidFill>
                <a:latin typeface="Calibri" panose="020F0502020204030204"/>
                <a:ea typeface="+mn-ea"/>
                <a:cs typeface="+mn-cs"/>
              </a:rPr>
              <a:t>Erstausgabe</a:t>
            </a:r>
            <a:r>
              <a:rPr lang="hu-HU" sz="1600" dirty="0">
                <a:solidFill>
                  <a:prstClr val="black"/>
                </a:solidFill>
                <a:latin typeface="Calibri" panose="020F0502020204030204"/>
                <a:ea typeface="+mn-ea"/>
                <a:cs typeface="+mn-cs"/>
              </a:rPr>
              <a:t> v. 1853)</a:t>
            </a:r>
            <a:br>
              <a:rPr lang="hu-HU" sz="1600" dirty="0">
                <a:solidFill>
                  <a:prstClr val="black"/>
                </a:solidFill>
                <a:latin typeface="Calibri" panose="020F0502020204030204"/>
                <a:ea typeface="+mn-ea"/>
                <a:cs typeface="+mn-cs"/>
              </a:rPr>
            </a:br>
            <a:endParaRPr lang="hu-HU" b="1" i="1" dirty="0"/>
          </a:p>
        </p:txBody>
      </p:sp>
      <p:pic>
        <p:nvPicPr>
          <p:cNvPr id="6" name="Tartalom helye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1539" y="1466491"/>
            <a:ext cx="3221683" cy="5135742"/>
          </a:xfrm>
        </p:spPr>
      </p:pic>
      <p:sp>
        <p:nvSpPr>
          <p:cNvPr id="5" name="Szöveg helye 4"/>
          <p:cNvSpPr>
            <a:spLocks noGrp="1"/>
          </p:cNvSpPr>
          <p:nvPr>
            <p:ph type="body" sz="half" idx="2"/>
          </p:nvPr>
        </p:nvSpPr>
        <p:spPr>
          <a:xfrm>
            <a:off x="1098580" y="3363060"/>
            <a:ext cx="4517216" cy="3631500"/>
          </a:xfrm>
        </p:spPr>
        <p:txBody>
          <a:bodyPr>
            <a:normAutofit/>
          </a:bodyPr>
          <a:lstStyle/>
          <a:p>
            <a:r>
              <a:rPr lang="hu-HU" sz="2000" dirty="0" smtClean="0"/>
              <a:t>Die </a:t>
            </a:r>
            <a:r>
              <a:rPr lang="hu-HU" sz="2000" dirty="0" err="1" smtClean="0"/>
              <a:t>Geschwister</a:t>
            </a:r>
            <a:r>
              <a:rPr lang="hu-HU" sz="2000" dirty="0" smtClean="0"/>
              <a:t> </a:t>
            </a:r>
            <a:r>
              <a:rPr lang="hu-HU" sz="2000" b="1" dirty="0" smtClean="0"/>
              <a:t>Konrad</a:t>
            </a:r>
            <a:r>
              <a:rPr lang="hu-HU" sz="2000" dirty="0" smtClean="0"/>
              <a:t> und </a:t>
            </a:r>
            <a:r>
              <a:rPr lang="hu-HU" sz="2000" b="1" dirty="0" err="1" smtClean="0"/>
              <a:t>Sanne</a:t>
            </a:r>
            <a:r>
              <a:rPr lang="hu-HU" sz="2000" dirty="0" smtClean="0"/>
              <a:t> </a:t>
            </a:r>
            <a:r>
              <a:rPr lang="hu-HU" sz="2000" dirty="0" err="1" smtClean="0"/>
              <a:t>verirren</a:t>
            </a:r>
            <a:r>
              <a:rPr lang="hu-HU" sz="2000" dirty="0" smtClean="0"/>
              <a:t> </a:t>
            </a:r>
            <a:r>
              <a:rPr lang="hu-HU" sz="2000" dirty="0" err="1" smtClean="0"/>
              <a:t>sich</a:t>
            </a:r>
            <a:r>
              <a:rPr lang="hu-HU" sz="2000" dirty="0" smtClean="0"/>
              <a:t> am </a:t>
            </a:r>
            <a:r>
              <a:rPr lang="hu-HU" sz="2000" b="1" dirty="0" err="1" smtClean="0"/>
              <a:t>Heiligenabend</a:t>
            </a:r>
            <a:r>
              <a:rPr lang="hu-HU" sz="2000" b="1" dirty="0" smtClean="0"/>
              <a:t> </a:t>
            </a:r>
            <a:r>
              <a:rPr lang="hu-HU" sz="2000" dirty="0" err="1" smtClean="0"/>
              <a:t>im</a:t>
            </a:r>
            <a:r>
              <a:rPr lang="hu-HU" sz="2000" dirty="0" smtClean="0"/>
              <a:t> </a:t>
            </a:r>
            <a:r>
              <a:rPr lang="hu-HU" sz="2000" dirty="0" err="1" smtClean="0"/>
              <a:t>Schnee</a:t>
            </a:r>
            <a:r>
              <a:rPr lang="hu-HU" sz="2000" dirty="0" smtClean="0"/>
              <a:t> </a:t>
            </a:r>
            <a:r>
              <a:rPr lang="hu-HU" sz="2000" dirty="0" err="1" smtClean="0"/>
              <a:t>unterwegs</a:t>
            </a:r>
            <a:r>
              <a:rPr lang="hu-HU" sz="2000" dirty="0" smtClean="0"/>
              <a:t> von den </a:t>
            </a:r>
            <a:r>
              <a:rPr lang="hu-HU" sz="2000" dirty="0" err="1" smtClean="0"/>
              <a:t>Großeltern</a:t>
            </a:r>
            <a:r>
              <a:rPr lang="hu-HU" sz="2000" dirty="0" smtClean="0"/>
              <a:t> </a:t>
            </a:r>
            <a:r>
              <a:rPr lang="hu-HU" sz="2000" dirty="0" err="1" smtClean="0"/>
              <a:t>aus</a:t>
            </a:r>
            <a:r>
              <a:rPr lang="hu-HU" sz="2000" dirty="0" smtClean="0"/>
              <a:t> </a:t>
            </a:r>
            <a:r>
              <a:rPr lang="hu-HU" sz="2000" b="1" dirty="0" err="1" smtClean="0"/>
              <a:t>Millsdorf</a:t>
            </a:r>
            <a:r>
              <a:rPr lang="hu-HU" sz="2000" b="1" dirty="0" smtClean="0"/>
              <a:t> </a:t>
            </a:r>
            <a:r>
              <a:rPr lang="hu-HU" sz="2000" dirty="0" smtClean="0"/>
              <a:t>nach </a:t>
            </a:r>
            <a:r>
              <a:rPr lang="hu-HU" sz="2000" dirty="0" err="1" smtClean="0"/>
              <a:t>Hause</a:t>
            </a:r>
            <a:r>
              <a:rPr lang="hu-HU" sz="2000" dirty="0" smtClean="0"/>
              <a:t>, </a:t>
            </a:r>
            <a:r>
              <a:rPr lang="hu-HU" sz="2000" dirty="0" err="1" smtClean="0"/>
              <a:t>ins</a:t>
            </a:r>
            <a:r>
              <a:rPr lang="hu-HU" sz="2000" dirty="0" smtClean="0"/>
              <a:t> </a:t>
            </a:r>
            <a:r>
              <a:rPr lang="hu-HU" sz="2000" dirty="0" err="1" smtClean="0"/>
              <a:t>Dorf</a:t>
            </a:r>
            <a:r>
              <a:rPr lang="hu-HU" sz="2000" dirty="0" smtClean="0"/>
              <a:t> </a:t>
            </a:r>
            <a:r>
              <a:rPr lang="hu-HU" sz="2000" b="1" dirty="0" err="1" smtClean="0"/>
              <a:t>Gschaid</a:t>
            </a:r>
            <a:r>
              <a:rPr lang="hu-HU" sz="2000" dirty="0" smtClean="0"/>
              <a:t>…</a:t>
            </a:r>
          </a:p>
          <a:p>
            <a:r>
              <a:rPr lang="hu-HU" i="1" dirty="0" smtClean="0"/>
              <a:t>„Die Kinder </a:t>
            </a:r>
            <a:r>
              <a:rPr lang="hu-HU" i="1" dirty="0" err="1" smtClean="0"/>
              <a:t>waren</a:t>
            </a:r>
            <a:r>
              <a:rPr lang="hu-HU" i="1" dirty="0" smtClean="0"/>
              <a:t> von </a:t>
            </a:r>
            <a:r>
              <a:rPr lang="hu-HU" i="1" dirty="0" err="1" smtClean="0"/>
              <a:t>dem</a:t>
            </a:r>
            <a:r>
              <a:rPr lang="hu-HU" i="1" dirty="0" smtClean="0"/>
              <a:t> </a:t>
            </a:r>
            <a:r>
              <a:rPr lang="hu-HU" i="1" dirty="0" err="1" smtClean="0"/>
              <a:t>Tage</a:t>
            </a:r>
            <a:r>
              <a:rPr lang="hu-HU" i="1" dirty="0" smtClean="0"/>
              <a:t> an </a:t>
            </a:r>
            <a:r>
              <a:rPr lang="hu-HU" i="1" dirty="0" err="1" smtClean="0"/>
              <a:t>erst</a:t>
            </a:r>
            <a:r>
              <a:rPr lang="hu-HU" i="1" dirty="0" smtClean="0"/>
              <a:t> </a:t>
            </a:r>
            <a:r>
              <a:rPr lang="hu-HU" i="1" dirty="0" err="1" smtClean="0"/>
              <a:t>recht</a:t>
            </a:r>
            <a:r>
              <a:rPr lang="hu-HU" i="1" dirty="0" smtClean="0"/>
              <a:t> </a:t>
            </a:r>
            <a:r>
              <a:rPr lang="hu-HU" i="1" dirty="0" err="1" smtClean="0"/>
              <a:t>das</a:t>
            </a:r>
            <a:r>
              <a:rPr lang="hu-HU" i="1" dirty="0" smtClean="0"/>
              <a:t> </a:t>
            </a:r>
            <a:r>
              <a:rPr lang="hu-HU" i="1" dirty="0" err="1" smtClean="0"/>
              <a:t>Eigentum</a:t>
            </a:r>
            <a:r>
              <a:rPr lang="hu-HU" i="1" dirty="0" smtClean="0"/>
              <a:t> des </a:t>
            </a:r>
            <a:r>
              <a:rPr lang="hu-HU" i="1" dirty="0" err="1" smtClean="0"/>
              <a:t>Dorfes</a:t>
            </a:r>
            <a:r>
              <a:rPr lang="hu-HU" i="1" dirty="0" smtClean="0"/>
              <a:t> </a:t>
            </a:r>
            <a:r>
              <a:rPr lang="hu-HU" i="1" dirty="0" err="1" smtClean="0"/>
              <a:t>geworden</a:t>
            </a:r>
            <a:r>
              <a:rPr lang="hu-HU" i="1" dirty="0" smtClean="0"/>
              <a:t>, </a:t>
            </a:r>
            <a:r>
              <a:rPr lang="hu-HU" i="1" dirty="0" err="1" smtClean="0"/>
              <a:t>sie</a:t>
            </a:r>
            <a:r>
              <a:rPr lang="hu-HU" i="1" dirty="0" smtClean="0"/>
              <a:t> </a:t>
            </a:r>
            <a:r>
              <a:rPr lang="hu-HU" i="1" dirty="0" err="1" smtClean="0"/>
              <a:t>wurden</a:t>
            </a:r>
            <a:r>
              <a:rPr lang="hu-HU" i="1" dirty="0" smtClean="0"/>
              <a:t> von </a:t>
            </a:r>
            <a:r>
              <a:rPr lang="hu-HU" i="1" dirty="0" err="1" smtClean="0"/>
              <a:t>nun</a:t>
            </a:r>
            <a:r>
              <a:rPr lang="hu-HU" i="1" dirty="0" smtClean="0"/>
              <a:t> an </a:t>
            </a:r>
            <a:r>
              <a:rPr lang="hu-HU" i="1" dirty="0" err="1" smtClean="0"/>
              <a:t>nicht</a:t>
            </a:r>
            <a:r>
              <a:rPr lang="hu-HU" i="1" dirty="0" smtClean="0"/>
              <a:t> </a:t>
            </a:r>
            <a:r>
              <a:rPr lang="hu-HU" i="1" dirty="0" err="1" smtClean="0"/>
              <a:t>mehr</a:t>
            </a:r>
            <a:r>
              <a:rPr lang="hu-HU" i="1" dirty="0" smtClean="0"/>
              <a:t> </a:t>
            </a:r>
            <a:r>
              <a:rPr lang="hu-HU" i="1" dirty="0" err="1" smtClean="0"/>
              <a:t>als</a:t>
            </a:r>
            <a:r>
              <a:rPr lang="hu-HU" i="1" dirty="0" smtClean="0"/>
              <a:t> </a:t>
            </a:r>
            <a:r>
              <a:rPr lang="hu-HU" i="1" dirty="0" err="1" smtClean="0"/>
              <a:t>Auswärtige</a:t>
            </a:r>
            <a:r>
              <a:rPr lang="hu-HU" i="1" dirty="0" smtClean="0"/>
              <a:t>, </a:t>
            </a:r>
            <a:r>
              <a:rPr lang="hu-HU" i="1" dirty="0" err="1" smtClean="0"/>
              <a:t>sondern</a:t>
            </a:r>
            <a:r>
              <a:rPr lang="hu-HU" i="1" dirty="0" smtClean="0"/>
              <a:t> </a:t>
            </a:r>
            <a:r>
              <a:rPr lang="hu-HU" i="1" dirty="0" err="1" smtClean="0"/>
              <a:t>als</a:t>
            </a:r>
            <a:r>
              <a:rPr lang="hu-HU" i="1" dirty="0" smtClean="0"/>
              <a:t> </a:t>
            </a:r>
            <a:r>
              <a:rPr lang="hu-HU" i="1" dirty="0" err="1" smtClean="0"/>
              <a:t>Eingeborne</a:t>
            </a:r>
            <a:r>
              <a:rPr lang="hu-HU" i="1" dirty="0" smtClean="0"/>
              <a:t> </a:t>
            </a:r>
            <a:r>
              <a:rPr lang="hu-HU" i="1" dirty="0" err="1" smtClean="0"/>
              <a:t>betrachtet</a:t>
            </a:r>
            <a:r>
              <a:rPr lang="hu-HU" i="1" dirty="0" smtClean="0"/>
              <a:t>, die man </a:t>
            </a:r>
            <a:r>
              <a:rPr lang="hu-HU" i="1" dirty="0" err="1" smtClean="0"/>
              <a:t>sich</a:t>
            </a:r>
            <a:r>
              <a:rPr lang="hu-HU" i="1" dirty="0" smtClean="0"/>
              <a:t> von </a:t>
            </a:r>
            <a:r>
              <a:rPr lang="hu-HU" i="1" dirty="0" err="1" smtClean="0"/>
              <a:t>dem</a:t>
            </a:r>
            <a:r>
              <a:rPr lang="hu-HU" i="1" dirty="0" smtClean="0"/>
              <a:t> </a:t>
            </a:r>
            <a:r>
              <a:rPr lang="hu-HU" i="1" dirty="0" err="1" smtClean="0"/>
              <a:t>Berge</a:t>
            </a:r>
            <a:r>
              <a:rPr lang="hu-HU" i="1" dirty="0" smtClean="0"/>
              <a:t> </a:t>
            </a:r>
            <a:r>
              <a:rPr lang="hu-HU" i="1" dirty="0" err="1" smtClean="0"/>
              <a:t>herabgeholt</a:t>
            </a:r>
            <a:r>
              <a:rPr lang="hu-HU" i="1" dirty="0" smtClean="0"/>
              <a:t> </a:t>
            </a:r>
            <a:r>
              <a:rPr lang="hu-HU" i="1" dirty="0" err="1" smtClean="0"/>
              <a:t>hatte</a:t>
            </a:r>
            <a:r>
              <a:rPr lang="hu-HU" i="1" dirty="0" smtClean="0"/>
              <a:t>. </a:t>
            </a:r>
            <a:r>
              <a:rPr lang="hu-HU" i="1" dirty="0" err="1" smtClean="0"/>
              <a:t>Auch</a:t>
            </a:r>
            <a:r>
              <a:rPr lang="hu-HU" i="1" dirty="0" smtClean="0"/>
              <a:t> </a:t>
            </a:r>
            <a:r>
              <a:rPr lang="hu-HU" i="1" dirty="0" err="1" smtClean="0"/>
              <a:t>ihre</a:t>
            </a:r>
            <a:r>
              <a:rPr lang="hu-HU" i="1" dirty="0" smtClean="0"/>
              <a:t> Mutter </a:t>
            </a:r>
            <a:r>
              <a:rPr lang="hu-HU" i="1" dirty="0" err="1" smtClean="0"/>
              <a:t>Sanna</a:t>
            </a:r>
            <a:r>
              <a:rPr lang="hu-HU" i="1" dirty="0" smtClean="0"/>
              <a:t> </a:t>
            </a:r>
            <a:r>
              <a:rPr lang="hu-HU" i="1" dirty="0" err="1" smtClean="0"/>
              <a:t>war</a:t>
            </a:r>
            <a:r>
              <a:rPr lang="hu-HU" i="1" dirty="0" smtClean="0"/>
              <a:t> </a:t>
            </a:r>
            <a:r>
              <a:rPr lang="hu-HU" i="1" dirty="0" err="1" smtClean="0"/>
              <a:t>nun</a:t>
            </a:r>
            <a:r>
              <a:rPr lang="hu-HU" i="1" dirty="0" smtClean="0"/>
              <a:t> </a:t>
            </a:r>
            <a:r>
              <a:rPr lang="hu-HU" i="1" dirty="0" err="1" smtClean="0"/>
              <a:t>eine</a:t>
            </a:r>
            <a:r>
              <a:rPr lang="hu-HU" i="1" dirty="0" smtClean="0"/>
              <a:t> </a:t>
            </a:r>
            <a:r>
              <a:rPr lang="hu-HU" i="1" dirty="0" err="1" smtClean="0"/>
              <a:t>Eingeborene</a:t>
            </a:r>
            <a:r>
              <a:rPr lang="hu-HU" i="1" dirty="0" smtClean="0"/>
              <a:t> von </a:t>
            </a:r>
            <a:r>
              <a:rPr lang="hu-HU" i="1" dirty="0" err="1" smtClean="0"/>
              <a:t>Gschaid</a:t>
            </a:r>
            <a:r>
              <a:rPr lang="hu-HU" i="1" dirty="0" smtClean="0"/>
              <a:t>.”</a:t>
            </a:r>
            <a:endParaRPr lang="hu-HU" i="1" dirty="0"/>
          </a:p>
        </p:txBody>
      </p:sp>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807101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4256" y="1413103"/>
            <a:ext cx="10515600" cy="1325563"/>
          </a:xfrm>
        </p:spPr>
        <p:txBody>
          <a:bodyPr>
            <a:normAutofit/>
          </a:bodyPr>
          <a:lstStyle/>
          <a:p>
            <a:pPr algn="ctr"/>
            <a:r>
              <a:rPr lang="hu-HU" sz="4000" b="1" dirty="0" smtClean="0"/>
              <a:t>Das „</a:t>
            </a:r>
            <a:r>
              <a:rPr lang="hu-HU" sz="4000" b="1" dirty="0" err="1" smtClean="0">
                <a:solidFill>
                  <a:srgbClr val="C00000"/>
                </a:solidFill>
              </a:rPr>
              <a:t>Junge</a:t>
            </a:r>
            <a:r>
              <a:rPr lang="hu-HU" sz="4000" b="1" dirty="0" smtClean="0">
                <a:solidFill>
                  <a:srgbClr val="C00000"/>
                </a:solidFill>
              </a:rPr>
              <a:t> </a:t>
            </a:r>
            <a:r>
              <a:rPr lang="hu-HU" sz="4000" b="1" dirty="0" err="1" smtClean="0">
                <a:solidFill>
                  <a:srgbClr val="C00000"/>
                </a:solidFill>
              </a:rPr>
              <a:t>Deutschland</a:t>
            </a:r>
            <a:r>
              <a:rPr lang="hu-HU" sz="4000" b="1" dirty="0" smtClean="0"/>
              <a:t>”</a:t>
            </a:r>
            <a:br>
              <a:rPr lang="hu-HU" sz="4000" b="1" dirty="0" smtClean="0"/>
            </a:br>
            <a:r>
              <a:rPr lang="hu-HU" sz="4000" b="1" dirty="0" err="1" smtClean="0"/>
              <a:t>oder</a:t>
            </a:r>
            <a:r>
              <a:rPr lang="hu-HU" sz="4000" b="1" dirty="0" smtClean="0"/>
              <a:t> die „</a:t>
            </a:r>
            <a:r>
              <a:rPr lang="hu-HU" sz="4000" b="1" dirty="0" err="1" smtClean="0"/>
              <a:t>Junge</a:t>
            </a:r>
            <a:r>
              <a:rPr lang="hu-HU" sz="4000" b="1" dirty="0" smtClean="0"/>
              <a:t> </a:t>
            </a:r>
            <a:r>
              <a:rPr lang="hu-HU" sz="4000" b="1" dirty="0" err="1" smtClean="0"/>
              <a:t>Literatur</a:t>
            </a:r>
            <a:r>
              <a:rPr lang="hu-HU" sz="4000" b="1" dirty="0" smtClean="0"/>
              <a:t>”</a:t>
            </a:r>
            <a:endParaRPr lang="hu-HU" sz="4000" b="1" dirty="0"/>
          </a:p>
        </p:txBody>
      </p:sp>
      <p:sp>
        <p:nvSpPr>
          <p:cNvPr id="3" name="Tartalom helye 2"/>
          <p:cNvSpPr>
            <a:spLocks noGrp="1"/>
          </p:cNvSpPr>
          <p:nvPr>
            <p:ph idx="1"/>
          </p:nvPr>
        </p:nvSpPr>
        <p:spPr>
          <a:xfrm>
            <a:off x="820947" y="2944072"/>
            <a:ext cx="10515600" cy="4086906"/>
          </a:xfrm>
        </p:spPr>
        <p:txBody>
          <a:bodyPr>
            <a:normAutofit/>
          </a:bodyPr>
          <a:lstStyle/>
          <a:p>
            <a:r>
              <a:rPr lang="hu-HU" sz="2000" dirty="0" err="1" smtClean="0"/>
              <a:t>Literarische</a:t>
            </a:r>
            <a:r>
              <a:rPr lang="hu-HU" sz="2000" dirty="0" smtClean="0"/>
              <a:t> </a:t>
            </a:r>
            <a:r>
              <a:rPr lang="hu-HU" sz="2000" dirty="0" err="1" smtClean="0"/>
              <a:t>Bewegung</a:t>
            </a:r>
            <a:r>
              <a:rPr lang="hu-HU" sz="2000" dirty="0" smtClean="0"/>
              <a:t> </a:t>
            </a:r>
            <a:r>
              <a:rPr lang="hu-HU" sz="2000" dirty="0" err="1" smtClean="0"/>
              <a:t>junger</a:t>
            </a:r>
            <a:r>
              <a:rPr lang="hu-HU" sz="2000" dirty="0" smtClean="0"/>
              <a:t>, </a:t>
            </a:r>
            <a:r>
              <a:rPr lang="hu-HU" sz="2000" dirty="0" err="1" smtClean="0"/>
              <a:t>liberal-revolutionär</a:t>
            </a:r>
            <a:r>
              <a:rPr lang="hu-HU" sz="2000" dirty="0" smtClean="0"/>
              <a:t> </a:t>
            </a:r>
            <a:r>
              <a:rPr lang="hu-HU" sz="2000" dirty="0" err="1" smtClean="0"/>
              <a:t>gesinnter</a:t>
            </a:r>
            <a:r>
              <a:rPr lang="hu-HU" sz="2000" dirty="0" smtClean="0"/>
              <a:t> </a:t>
            </a:r>
            <a:r>
              <a:rPr lang="hu-HU" sz="2000" dirty="0" err="1" smtClean="0"/>
              <a:t>Dichter</a:t>
            </a:r>
            <a:r>
              <a:rPr lang="hu-HU" sz="2000" dirty="0" smtClean="0"/>
              <a:t> in der </a:t>
            </a:r>
            <a:r>
              <a:rPr lang="hu-HU" sz="2000" dirty="0" err="1" smtClean="0"/>
              <a:t>Restaurationszeit</a:t>
            </a:r>
            <a:r>
              <a:rPr lang="hu-HU" sz="2000" dirty="0" smtClean="0"/>
              <a:t>. Von der </a:t>
            </a:r>
            <a:r>
              <a:rPr lang="hu-HU" sz="2000" dirty="0" err="1" smtClean="0"/>
              <a:t>Juli-Revolution</a:t>
            </a:r>
            <a:r>
              <a:rPr lang="hu-HU" sz="2000" dirty="0" smtClean="0"/>
              <a:t> 1830 in Paris </a:t>
            </a:r>
            <a:r>
              <a:rPr lang="hu-HU" sz="2000" dirty="0" err="1" smtClean="0"/>
              <a:t>zunächst</a:t>
            </a:r>
            <a:r>
              <a:rPr lang="hu-HU" sz="2000" dirty="0" smtClean="0"/>
              <a:t> </a:t>
            </a:r>
            <a:r>
              <a:rPr lang="hu-HU" sz="2000" dirty="0" err="1" smtClean="0"/>
              <a:t>begeistert</a:t>
            </a:r>
            <a:r>
              <a:rPr lang="hu-HU" sz="2000" dirty="0" smtClean="0"/>
              <a:t>, </a:t>
            </a:r>
            <a:r>
              <a:rPr lang="hu-HU" sz="2000" dirty="0" err="1" smtClean="0"/>
              <a:t>waren</a:t>
            </a:r>
            <a:r>
              <a:rPr lang="hu-HU" sz="2000" dirty="0" smtClean="0"/>
              <a:t> </a:t>
            </a:r>
            <a:r>
              <a:rPr lang="hu-HU" sz="2000" dirty="0" err="1" smtClean="0"/>
              <a:t>sie</a:t>
            </a:r>
            <a:r>
              <a:rPr lang="hu-HU" sz="2000" dirty="0" smtClean="0"/>
              <a:t> </a:t>
            </a:r>
            <a:r>
              <a:rPr lang="hu-HU" sz="2000" dirty="0" err="1" smtClean="0"/>
              <a:t>vor</a:t>
            </a:r>
            <a:r>
              <a:rPr lang="hu-HU" sz="2000" dirty="0" smtClean="0"/>
              <a:t> </a:t>
            </a:r>
            <a:r>
              <a:rPr lang="hu-HU" sz="2000" dirty="0" err="1" smtClean="0"/>
              <a:t>allem</a:t>
            </a:r>
            <a:r>
              <a:rPr lang="hu-HU" sz="2000" dirty="0" smtClean="0"/>
              <a:t> </a:t>
            </a:r>
            <a:r>
              <a:rPr lang="hu-HU" sz="2000" dirty="0" err="1" smtClean="0"/>
              <a:t>publizistisch</a:t>
            </a:r>
            <a:r>
              <a:rPr lang="hu-HU" sz="2000" dirty="0" smtClean="0"/>
              <a:t> (</a:t>
            </a:r>
            <a:r>
              <a:rPr lang="hu-HU" sz="2000" dirty="0" err="1" smtClean="0"/>
              <a:t>wirklichkeitsnah</a:t>
            </a:r>
            <a:r>
              <a:rPr lang="hu-HU" sz="2000" dirty="0" smtClean="0"/>
              <a:t>) </a:t>
            </a:r>
            <a:r>
              <a:rPr lang="hu-HU" sz="2000" dirty="0" err="1" smtClean="0"/>
              <a:t>aktiv</a:t>
            </a:r>
            <a:r>
              <a:rPr lang="hu-HU" sz="2000" dirty="0" smtClean="0"/>
              <a:t>. </a:t>
            </a:r>
            <a:r>
              <a:rPr lang="hu-HU" sz="2000" dirty="0" err="1" smtClean="0"/>
              <a:t>Wichtig</a:t>
            </a:r>
            <a:r>
              <a:rPr lang="hu-HU" sz="2000" dirty="0" smtClean="0"/>
              <a:t> </a:t>
            </a:r>
            <a:r>
              <a:rPr lang="hu-HU" sz="2000" dirty="0" err="1" smtClean="0"/>
              <a:t>war</a:t>
            </a:r>
            <a:r>
              <a:rPr lang="hu-HU" sz="2000" dirty="0" smtClean="0"/>
              <a:t> </a:t>
            </a:r>
            <a:r>
              <a:rPr lang="hu-HU" sz="2000" dirty="0" err="1" smtClean="0"/>
              <a:t>noch</a:t>
            </a:r>
            <a:r>
              <a:rPr lang="hu-HU" sz="2000" dirty="0" smtClean="0"/>
              <a:t> die </a:t>
            </a:r>
            <a:r>
              <a:rPr lang="hu-HU" sz="2000" dirty="0" err="1" smtClean="0"/>
              <a:t>politische</a:t>
            </a:r>
            <a:r>
              <a:rPr lang="hu-HU" sz="2000" dirty="0" smtClean="0"/>
              <a:t> </a:t>
            </a:r>
            <a:r>
              <a:rPr lang="hu-HU" sz="2000" dirty="0" err="1" smtClean="0"/>
              <a:t>Lyrik</a:t>
            </a:r>
            <a:r>
              <a:rPr lang="hu-HU" sz="2000" dirty="0" smtClean="0"/>
              <a:t>.</a:t>
            </a:r>
          </a:p>
          <a:p>
            <a:r>
              <a:rPr lang="hu-HU" sz="2000" dirty="0" err="1" smtClean="0"/>
              <a:t>Sie</a:t>
            </a:r>
            <a:r>
              <a:rPr lang="hu-HU" sz="2000" dirty="0" smtClean="0"/>
              <a:t> </a:t>
            </a:r>
            <a:r>
              <a:rPr lang="hu-HU" sz="2000" dirty="0" err="1" smtClean="0"/>
              <a:t>wandten</a:t>
            </a:r>
            <a:r>
              <a:rPr lang="hu-HU" sz="2000" dirty="0" smtClean="0"/>
              <a:t> </a:t>
            </a:r>
            <a:r>
              <a:rPr lang="hu-HU" sz="2000" dirty="0" err="1" smtClean="0"/>
              <a:t>sich</a:t>
            </a:r>
            <a:r>
              <a:rPr lang="hu-HU" sz="2000" dirty="0" smtClean="0"/>
              <a:t> </a:t>
            </a:r>
            <a:r>
              <a:rPr lang="hu-HU" sz="2000" dirty="0" err="1" smtClean="0"/>
              <a:t>gegen</a:t>
            </a:r>
            <a:r>
              <a:rPr lang="hu-HU" sz="2000" dirty="0" smtClean="0"/>
              <a:t> die </a:t>
            </a:r>
            <a:r>
              <a:rPr lang="hu-HU" sz="2000" dirty="0" err="1" smtClean="0"/>
              <a:t>restaurative</a:t>
            </a:r>
            <a:r>
              <a:rPr lang="hu-HU" sz="2000" dirty="0" smtClean="0"/>
              <a:t> und </a:t>
            </a:r>
            <a:r>
              <a:rPr lang="hu-HU" sz="2000" dirty="0" err="1" smtClean="0"/>
              <a:t>reaktionäre</a:t>
            </a:r>
            <a:r>
              <a:rPr lang="hu-HU" sz="2000" dirty="0" smtClean="0"/>
              <a:t> </a:t>
            </a:r>
            <a:r>
              <a:rPr lang="hu-HU" sz="2000" dirty="0" err="1" smtClean="0"/>
              <a:t>Politik</a:t>
            </a:r>
            <a:r>
              <a:rPr lang="hu-HU" sz="2000" dirty="0" smtClean="0"/>
              <a:t> </a:t>
            </a:r>
            <a:r>
              <a:rPr lang="hu-HU" sz="2000" dirty="0" err="1" smtClean="0"/>
              <a:t>Metternichs</a:t>
            </a:r>
            <a:r>
              <a:rPr lang="hu-HU" sz="2000" dirty="0" smtClean="0"/>
              <a:t> </a:t>
            </a:r>
            <a:r>
              <a:rPr lang="hu-HU" sz="2000" dirty="0" err="1" smtClean="0"/>
              <a:t>und</a:t>
            </a:r>
            <a:r>
              <a:rPr lang="hu-HU" sz="2000" dirty="0" smtClean="0"/>
              <a:t> des </a:t>
            </a:r>
            <a:r>
              <a:rPr lang="hu-HU" sz="2000" dirty="0" err="1" smtClean="0"/>
              <a:t>Deutschen</a:t>
            </a:r>
            <a:r>
              <a:rPr lang="hu-HU" sz="2000" dirty="0" smtClean="0"/>
              <a:t> </a:t>
            </a:r>
            <a:r>
              <a:rPr lang="hu-HU" sz="2000" dirty="0" err="1" smtClean="0"/>
              <a:t>Bundes</a:t>
            </a:r>
            <a:r>
              <a:rPr lang="hu-HU" sz="2000" dirty="0" smtClean="0"/>
              <a:t> und </a:t>
            </a:r>
            <a:r>
              <a:rPr lang="hu-HU" sz="2000" dirty="0" err="1" smtClean="0"/>
              <a:t>setzten</a:t>
            </a:r>
            <a:r>
              <a:rPr lang="hu-HU" sz="2000" dirty="0" smtClean="0"/>
              <a:t> </a:t>
            </a:r>
            <a:r>
              <a:rPr lang="hu-HU" sz="2000" dirty="0" err="1" smtClean="0"/>
              <a:t>sich</a:t>
            </a:r>
            <a:r>
              <a:rPr lang="hu-HU" sz="2000" dirty="0" smtClean="0"/>
              <a:t> </a:t>
            </a:r>
            <a:r>
              <a:rPr lang="hu-HU" sz="2000" dirty="0" err="1" smtClean="0"/>
              <a:t>für</a:t>
            </a:r>
            <a:r>
              <a:rPr lang="hu-HU" sz="2000" dirty="0" smtClean="0"/>
              <a:t> </a:t>
            </a:r>
            <a:r>
              <a:rPr lang="hu-HU" sz="2000" dirty="0" err="1" smtClean="0"/>
              <a:t>demokratische</a:t>
            </a:r>
            <a:r>
              <a:rPr lang="hu-HU" sz="2000" dirty="0" smtClean="0"/>
              <a:t> </a:t>
            </a:r>
            <a:r>
              <a:rPr lang="hu-HU" sz="2000" dirty="0" err="1" smtClean="0"/>
              <a:t>Freiheitsrechte</a:t>
            </a:r>
            <a:r>
              <a:rPr lang="hu-HU" sz="2000" dirty="0" smtClean="0"/>
              <a:t>, </a:t>
            </a:r>
            <a:r>
              <a:rPr lang="hu-HU" sz="2000" dirty="0" err="1" smtClean="0"/>
              <a:t>für</a:t>
            </a:r>
            <a:r>
              <a:rPr lang="hu-HU" sz="2000" dirty="0" smtClean="0"/>
              <a:t> die </a:t>
            </a:r>
            <a:r>
              <a:rPr lang="hu-HU" sz="2000" dirty="0" err="1" smtClean="0"/>
              <a:t>Überwindung</a:t>
            </a:r>
            <a:r>
              <a:rPr lang="hu-HU" sz="2000" dirty="0" smtClean="0"/>
              <a:t> „</a:t>
            </a:r>
            <a:r>
              <a:rPr lang="hu-HU" sz="2000" dirty="0" err="1" smtClean="0"/>
              <a:t>überkommener</a:t>
            </a:r>
            <a:r>
              <a:rPr lang="hu-HU" sz="2000" dirty="0" smtClean="0"/>
              <a:t>” </a:t>
            </a:r>
            <a:r>
              <a:rPr lang="hu-HU" sz="2000" dirty="0" err="1" smtClean="0"/>
              <a:t>religiöser</a:t>
            </a:r>
            <a:r>
              <a:rPr lang="hu-HU" sz="2000" dirty="0" smtClean="0"/>
              <a:t> und </a:t>
            </a:r>
            <a:r>
              <a:rPr lang="hu-HU" sz="2000" dirty="0" err="1" smtClean="0"/>
              <a:t>moralischer</a:t>
            </a:r>
            <a:r>
              <a:rPr lang="hu-HU" sz="2000" dirty="0" smtClean="0"/>
              <a:t> </a:t>
            </a:r>
            <a:r>
              <a:rPr lang="hu-HU" sz="2000" dirty="0" err="1" smtClean="0"/>
              <a:t>Werte</a:t>
            </a:r>
            <a:r>
              <a:rPr lang="hu-HU" sz="2000" dirty="0" smtClean="0"/>
              <a:t> </a:t>
            </a:r>
            <a:r>
              <a:rPr lang="hu-HU" sz="2000" dirty="0" err="1" smtClean="0"/>
              <a:t>ein</a:t>
            </a:r>
            <a:r>
              <a:rPr lang="hu-HU" sz="2000" dirty="0" smtClean="0"/>
              <a:t>.</a:t>
            </a:r>
          </a:p>
          <a:p>
            <a:r>
              <a:rPr lang="hu-HU" sz="2000" dirty="0" err="1" smtClean="0"/>
              <a:t>Ablehnung</a:t>
            </a:r>
            <a:r>
              <a:rPr lang="hu-HU" sz="2000" dirty="0" smtClean="0"/>
              <a:t> des </a:t>
            </a:r>
            <a:r>
              <a:rPr lang="hu-HU" sz="2000" dirty="0" err="1" smtClean="0"/>
              <a:t>Klassik</a:t>
            </a:r>
            <a:r>
              <a:rPr lang="hu-HU" sz="2000" dirty="0" smtClean="0"/>
              <a:t> und </a:t>
            </a:r>
            <a:r>
              <a:rPr lang="hu-HU" sz="2000" dirty="0" err="1" smtClean="0"/>
              <a:t>Romantik</a:t>
            </a:r>
            <a:r>
              <a:rPr lang="hu-HU" sz="2000" dirty="0" smtClean="0"/>
              <a:t>, </a:t>
            </a:r>
            <a:r>
              <a:rPr lang="hu-HU" sz="2000" dirty="0" err="1" smtClean="0"/>
              <a:t>denn</a:t>
            </a:r>
            <a:r>
              <a:rPr lang="hu-HU" sz="2000" dirty="0" smtClean="0"/>
              <a:t> </a:t>
            </a:r>
            <a:r>
              <a:rPr lang="hu-HU" sz="2000" dirty="0" err="1" smtClean="0"/>
              <a:t>beide</a:t>
            </a:r>
            <a:r>
              <a:rPr lang="hu-HU" sz="2000" dirty="0" smtClean="0"/>
              <a:t> </a:t>
            </a:r>
            <a:r>
              <a:rPr lang="hu-HU" sz="2000" dirty="0" err="1" smtClean="0"/>
              <a:t>seien</a:t>
            </a:r>
            <a:r>
              <a:rPr lang="hu-HU" sz="2000" dirty="0" smtClean="0"/>
              <a:t> </a:t>
            </a:r>
            <a:r>
              <a:rPr lang="hu-HU" sz="2000" dirty="0" err="1" smtClean="0"/>
              <a:t>realitäts-</a:t>
            </a:r>
            <a:r>
              <a:rPr lang="hu-HU" sz="2000" dirty="0" smtClean="0"/>
              <a:t> und </a:t>
            </a:r>
            <a:r>
              <a:rPr lang="hu-HU" sz="2000" dirty="0" err="1" smtClean="0"/>
              <a:t>lebensfremd</a:t>
            </a:r>
            <a:r>
              <a:rPr lang="hu-HU" sz="2000" dirty="0" smtClean="0"/>
              <a:t>…</a:t>
            </a:r>
          </a:p>
          <a:p>
            <a:r>
              <a:rPr lang="hu-HU" sz="2000" dirty="0" err="1" smtClean="0"/>
              <a:t>Ihr</a:t>
            </a:r>
            <a:r>
              <a:rPr lang="hu-HU" sz="2000" dirty="0" smtClean="0"/>
              <a:t> </a:t>
            </a:r>
            <a:r>
              <a:rPr lang="hu-HU" sz="2000" dirty="0" err="1" smtClean="0"/>
              <a:t>Ideal</a:t>
            </a:r>
            <a:r>
              <a:rPr lang="hu-HU" sz="2000" dirty="0" smtClean="0"/>
              <a:t> </a:t>
            </a:r>
            <a:r>
              <a:rPr lang="hu-HU" sz="2000" dirty="0" err="1" smtClean="0"/>
              <a:t>war</a:t>
            </a:r>
            <a:r>
              <a:rPr lang="hu-HU" sz="2000" dirty="0" smtClean="0"/>
              <a:t> </a:t>
            </a:r>
            <a:r>
              <a:rPr lang="hu-HU" sz="2000" dirty="0" err="1" smtClean="0"/>
              <a:t>eine</a:t>
            </a:r>
            <a:r>
              <a:rPr lang="hu-HU" sz="2000" dirty="0" smtClean="0"/>
              <a:t> </a:t>
            </a:r>
            <a:r>
              <a:rPr lang="hu-HU" sz="2000" dirty="0" err="1" smtClean="0"/>
              <a:t>neue</a:t>
            </a:r>
            <a:r>
              <a:rPr lang="hu-HU" sz="2000" dirty="0" smtClean="0"/>
              <a:t> </a:t>
            </a:r>
            <a:r>
              <a:rPr lang="hu-HU" sz="2000" dirty="0" err="1" smtClean="0"/>
              <a:t>liberale</a:t>
            </a:r>
            <a:r>
              <a:rPr lang="hu-HU" sz="2000" dirty="0" smtClean="0"/>
              <a:t> </a:t>
            </a:r>
            <a:r>
              <a:rPr lang="hu-HU" sz="2000" dirty="0" err="1" smtClean="0"/>
              <a:t>Gesellschaft</a:t>
            </a:r>
            <a:r>
              <a:rPr lang="hu-HU" sz="2000" dirty="0" smtClean="0"/>
              <a:t>, in der </a:t>
            </a:r>
            <a:r>
              <a:rPr lang="hu-HU" sz="2000" dirty="0" err="1" smtClean="0"/>
              <a:t>keine</a:t>
            </a:r>
            <a:r>
              <a:rPr lang="hu-HU" sz="2000" dirty="0" smtClean="0"/>
              <a:t> </a:t>
            </a:r>
            <a:r>
              <a:rPr lang="hu-HU" sz="2000" dirty="0" err="1" smtClean="0"/>
              <a:t>Autorität</a:t>
            </a:r>
            <a:r>
              <a:rPr lang="hu-HU" sz="2000" dirty="0" smtClean="0"/>
              <a:t> </a:t>
            </a:r>
            <a:r>
              <a:rPr lang="hu-HU" sz="2000" dirty="0" err="1" smtClean="0"/>
              <a:t>kritiklos</a:t>
            </a:r>
            <a:r>
              <a:rPr lang="hu-HU" sz="2000" dirty="0" smtClean="0"/>
              <a:t> </a:t>
            </a:r>
            <a:r>
              <a:rPr lang="hu-HU" sz="2000" dirty="0" err="1" smtClean="0"/>
              <a:t>akzeptiert</a:t>
            </a:r>
            <a:r>
              <a:rPr lang="hu-HU" sz="2000" dirty="0" smtClean="0"/>
              <a:t> </a:t>
            </a:r>
            <a:r>
              <a:rPr lang="hu-HU" sz="2000" dirty="0" err="1" smtClean="0"/>
              <a:t>werden</a:t>
            </a:r>
            <a:r>
              <a:rPr lang="hu-HU" sz="2000" dirty="0" smtClean="0"/>
              <a:t> </a:t>
            </a:r>
            <a:r>
              <a:rPr lang="hu-HU" sz="2000" dirty="0" err="1" smtClean="0"/>
              <a:t>sollte</a:t>
            </a:r>
            <a:r>
              <a:rPr lang="hu-HU" sz="2000" dirty="0"/>
              <a:t> </a:t>
            </a:r>
            <a:r>
              <a:rPr lang="hu-HU" sz="2000" dirty="0" smtClean="0"/>
              <a:t>– die </a:t>
            </a:r>
            <a:r>
              <a:rPr lang="hu-HU" sz="2000" dirty="0" err="1" smtClean="0"/>
              <a:t>Einheit</a:t>
            </a:r>
            <a:r>
              <a:rPr lang="hu-HU" sz="2000" dirty="0" smtClean="0"/>
              <a:t> </a:t>
            </a:r>
            <a:r>
              <a:rPr lang="hu-HU" sz="2000" dirty="0" err="1" smtClean="0"/>
              <a:t>Deutschlands</a:t>
            </a:r>
            <a:r>
              <a:rPr lang="hu-HU" sz="2000" dirty="0" smtClean="0"/>
              <a:t> in der </a:t>
            </a:r>
            <a:r>
              <a:rPr lang="hu-HU" sz="2000" dirty="0" err="1" smtClean="0"/>
              <a:t>Form</a:t>
            </a:r>
            <a:r>
              <a:rPr lang="hu-HU" sz="2000" dirty="0" smtClean="0"/>
              <a:t> </a:t>
            </a:r>
            <a:r>
              <a:rPr lang="hu-HU" sz="2000" dirty="0" err="1" smtClean="0"/>
              <a:t>einer</a:t>
            </a:r>
            <a:r>
              <a:rPr lang="hu-HU" sz="2000" dirty="0" smtClean="0"/>
              <a:t> </a:t>
            </a:r>
            <a:r>
              <a:rPr lang="hu-HU" sz="2000" dirty="0" err="1" smtClean="0"/>
              <a:t>Republik</a:t>
            </a:r>
            <a:r>
              <a:rPr lang="hu-HU" sz="2000" dirty="0" smtClean="0"/>
              <a:t> (</a:t>
            </a:r>
            <a:r>
              <a:rPr lang="hu-HU" sz="2000" dirty="0" err="1" smtClean="0"/>
              <a:t>Überwindung</a:t>
            </a:r>
            <a:r>
              <a:rPr lang="hu-HU" sz="2000" dirty="0" smtClean="0"/>
              <a:t> des </a:t>
            </a:r>
            <a:r>
              <a:rPr lang="hu-HU" sz="2000" dirty="0" err="1" smtClean="0"/>
              <a:t>Feudalismus</a:t>
            </a:r>
            <a:r>
              <a:rPr lang="hu-HU" sz="2000" dirty="0" smtClean="0"/>
              <a:t> und somit des </a:t>
            </a:r>
            <a:r>
              <a:rPr lang="hu-HU" sz="2000" dirty="0" err="1" smtClean="0"/>
              <a:t>Adels</a:t>
            </a:r>
            <a:r>
              <a:rPr lang="hu-HU" sz="2000" dirty="0" smtClean="0"/>
              <a:t>)…</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768285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51936" y="1405853"/>
            <a:ext cx="10515600" cy="1849755"/>
          </a:xfrm>
        </p:spPr>
        <p:txBody>
          <a:bodyPr>
            <a:noAutofit/>
          </a:bodyPr>
          <a:lstStyle/>
          <a:p>
            <a:pPr algn="ctr"/>
            <a:r>
              <a:rPr lang="de-DE" sz="4000" dirty="0"/>
              <a:t>Verbot der Schriften des </a:t>
            </a:r>
            <a:r>
              <a:rPr lang="hu-HU" sz="4000" dirty="0" smtClean="0"/>
              <a:t>„</a:t>
            </a:r>
            <a:r>
              <a:rPr lang="de-DE" sz="4000" dirty="0" smtClean="0"/>
              <a:t>Jungen Deutschland</a:t>
            </a:r>
            <a:r>
              <a:rPr lang="hu-HU" sz="4000" dirty="0" smtClean="0"/>
              <a:t>”</a:t>
            </a:r>
            <a:r>
              <a:rPr lang="de-DE" sz="4000" dirty="0"/>
              <a:t/>
            </a:r>
            <a:br>
              <a:rPr lang="de-DE" sz="4000" dirty="0"/>
            </a:br>
            <a:r>
              <a:rPr lang="de-DE" sz="4000" dirty="0"/>
              <a:t>vom 10. Dezember 1835 (31. Sitzung der Bundesversammlung, 1835)</a:t>
            </a:r>
            <a:endParaRPr lang="hu-HU" sz="4000" dirty="0"/>
          </a:p>
        </p:txBody>
      </p:sp>
      <p:sp>
        <p:nvSpPr>
          <p:cNvPr id="3" name="Tartalom helye 2"/>
          <p:cNvSpPr>
            <a:spLocks noGrp="1"/>
          </p:cNvSpPr>
          <p:nvPr>
            <p:ph idx="1"/>
          </p:nvPr>
        </p:nvSpPr>
        <p:spPr>
          <a:xfrm>
            <a:off x="751936" y="3590887"/>
            <a:ext cx="10515600" cy="3647123"/>
          </a:xfrm>
        </p:spPr>
        <p:txBody>
          <a:bodyPr>
            <a:normAutofit/>
          </a:bodyPr>
          <a:lstStyle/>
          <a:p>
            <a:pPr marL="0" indent="0">
              <a:buNone/>
            </a:pPr>
            <a:r>
              <a:rPr lang="hu-HU" sz="2000" i="1" dirty="0" smtClean="0"/>
              <a:t>„</a:t>
            </a:r>
            <a:r>
              <a:rPr lang="de-DE" sz="2000" i="1" dirty="0" err="1" smtClean="0"/>
              <a:t>Sämmtliche</a:t>
            </a:r>
            <a:r>
              <a:rPr lang="de-DE" sz="2000" i="1" dirty="0" smtClean="0"/>
              <a:t> deutschen Regierungen übernehmen die Verpflichtung, gegen die Verfasser, Verleger, Drucker und Verbreiter der Schriften aus der unter der Bezeichnung „das junge Deutschland“ oder „die junge Literatur“ bekannten literarischen Schule, zu welcher namentlich </a:t>
            </a:r>
            <a:r>
              <a:rPr lang="de-DE" sz="2000" b="1" i="1" dirty="0" err="1" smtClean="0"/>
              <a:t>Heinr</a:t>
            </a:r>
            <a:r>
              <a:rPr lang="hu-HU" sz="2000" b="1" i="1" dirty="0" err="1" smtClean="0"/>
              <a:t>ich</a:t>
            </a:r>
            <a:r>
              <a:rPr lang="de-DE" sz="2000" b="1" i="1" dirty="0" smtClean="0"/>
              <a:t> Heine. Carl Gutzkow, </a:t>
            </a:r>
            <a:r>
              <a:rPr lang="de-DE" sz="2000" b="1" i="1" dirty="0" err="1" smtClean="0"/>
              <a:t>Heinr</a:t>
            </a:r>
            <a:r>
              <a:rPr lang="hu-HU" sz="2000" b="1" i="1" dirty="0" err="1" smtClean="0"/>
              <a:t>ich</a:t>
            </a:r>
            <a:r>
              <a:rPr lang="de-DE" sz="2000" b="1" i="1" dirty="0" smtClean="0"/>
              <a:t> Laube</a:t>
            </a:r>
            <a:r>
              <a:rPr lang="de-DE" sz="2000" i="1" dirty="0" smtClean="0"/>
              <a:t>, </a:t>
            </a:r>
            <a:r>
              <a:rPr lang="de-DE" sz="2000" i="1" dirty="0" err="1" smtClean="0"/>
              <a:t>Ludolph</a:t>
            </a:r>
            <a:r>
              <a:rPr lang="de-DE" sz="2000" i="1" dirty="0" smtClean="0"/>
              <a:t> </a:t>
            </a:r>
            <a:r>
              <a:rPr lang="de-DE" sz="2000" i="1" dirty="0" err="1" smtClean="0"/>
              <a:t>Wienbarg</a:t>
            </a:r>
            <a:r>
              <a:rPr lang="de-DE" sz="2000" i="1" dirty="0" smtClean="0"/>
              <a:t> und Theodor Mundt gehören, die Straf- und Polizei-Gesetze ihres Landes, so wie die gegen den </a:t>
            </a:r>
            <a:r>
              <a:rPr lang="de-DE" sz="2000" i="1" dirty="0" err="1" smtClean="0"/>
              <a:t>Mißbrauch</a:t>
            </a:r>
            <a:r>
              <a:rPr lang="de-DE" sz="2000" i="1" dirty="0" smtClean="0"/>
              <a:t> der Presse bestehenden Vorschriften, nach ihrer vollen Strenge in Anwendung zu bringen, auch die Verbreitung dieser Schriften, </a:t>
            </a:r>
            <a:r>
              <a:rPr lang="de-DE" sz="2000" i="1" dirty="0" err="1" smtClean="0"/>
              <a:t>sey</a:t>
            </a:r>
            <a:r>
              <a:rPr lang="de-DE" sz="2000" i="1" dirty="0" smtClean="0"/>
              <a:t> es durch den Buchhandel, durch Leihbibliotheken oder auf sonstige Weise, mit allen ihnen gesetzlich zu Gebot stehenden Mitteln zu verhindern.</a:t>
            </a:r>
            <a:r>
              <a:rPr lang="hu-HU" sz="2000" i="1" dirty="0" smtClean="0"/>
              <a:t>”</a:t>
            </a:r>
            <a:endParaRPr lang="hu-HU" sz="2000" i="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152085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4079" y="1331283"/>
            <a:ext cx="10515600" cy="1325563"/>
          </a:xfrm>
        </p:spPr>
        <p:txBody>
          <a:bodyPr/>
          <a:lstStyle/>
          <a:p>
            <a:pPr algn="ctr"/>
            <a:r>
              <a:rPr lang="hu-HU" b="1" dirty="0" smtClean="0"/>
              <a:t>Heinrich Heine </a:t>
            </a:r>
            <a:r>
              <a:rPr lang="hu-HU" dirty="0" smtClean="0"/>
              <a:t>(1797–1856)</a:t>
            </a:r>
            <a:endParaRPr lang="hu-HU" dirty="0"/>
          </a:p>
        </p:txBody>
      </p:sp>
      <p:sp>
        <p:nvSpPr>
          <p:cNvPr id="3" name="Tartalom helye 2"/>
          <p:cNvSpPr>
            <a:spLocks noGrp="1"/>
          </p:cNvSpPr>
          <p:nvPr>
            <p:ph idx="1"/>
          </p:nvPr>
        </p:nvSpPr>
        <p:spPr>
          <a:xfrm>
            <a:off x="864079" y="2791783"/>
            <a:ext cx="10515600" cy="4351338"/>
          </a:xfrm>
        </p:spPr>
        <p:txBody>
          <a:bodyPr>
            <a:normAutofit/>
          </a:bodyPr>
          <a:lstStyle/>
          <a:p>
            <a:pPr marL="0" indent="0">
              <a:buNone/>
            </a:pPr>
            <a:r>
              <a:rPr lang="hu-HU" sz="2000" dirty="0"/>
              <a:t>A</a:t>
            </a:r>
            <a:r>
              <a:rPr lang="de-DE" sz="2000" dirty="0" err="1" smtClean="0"/>
              <a:t>ls</a:t>
            </a:r>
            <a:r>
              <a:rPr lang="de-DE" sz="2000" dirty="0" smtClean="0"/>
              <a:t> </a:t>
            </a:r>
            <a:r>
              <a:rPr lang="de-DE" sz="2000" dirty="0"/>
              <a:t>Harry Heine und Sohn eines jüdischen Kleinkaufmanns in Düsseldorf geboren. Nach abgebrochener Kaufmannslehre Studium der Jura. 1825 Übertritt zum Protestantismus, dem „</a:t>
            </a:r>
            <a:r>
              <a:rPr lang="de-DE" sz="2000" dirty="0" err="1"/>
              <a:t>Entreebillett</a:t>
            </a:r>
            <a:r>
              <a:rPr lang="de-DE" sz="2000" dirty="0"/>
              <a:t> zu einer bürgerlichen Karriere“. Seit 1817 veröffentlichte er Gedichte und </a:t>
            </a:r>
            <a:r>
              <a:rPr lang="de-DE" sz="2000" dirty="0" err="1" smtClean="0"/>
              <a:t>fa</a:t>
            </a:r>
            <a:r>
              <a:rPr lang="hu-HU" sz="2000" dirty="0" err="1" smtClean="0"/>
              <a:t>ss</a:t>
            </a:r>
            <a:r>
              <a:rPr lang="de-DE" sz="2000" dirty="0" err="1" smtClean="0"/>
              <a:t>te</a:t>
            </a:r>
            <a:r>
              <a:rPr lang="de-DE" sz="2000" dirty="0" smtClean="0"/>
              <a:t> </a:t>
            </a:r>
            <a:r>
              <a:rPr lang="de-DE" sz="2000" dirty="0"/>
              <a:t>sie 1827 mit neuen zusammen zum </a:t>
            </a:r>
            <a:r>
              <a:rPr lang="de-DE" sz="2000" b="1" i="1" dirty="0"/>
              <a:t>Buch der Lieder</a:t>
            </a:r>
            <a:r>
              <a:rPr lang="de-DE" sz="2000" dirty="0"/>
              <a:t>, das ihm nationalen und internationalen Ruhm eintrug. Obgleich er die Romantik ablehnte, prägte er daran in großem Maße mit. Seine Ironie beinhaltet </a:t>
            </a:r>
            <a:r>
              <a:rPr lang="de-DE" sz="2000" dirty="0" smtClean="0"/>
              <a:t>Nähe </a:t>
            </a:r>
            <a:r>
              <a:rPr lang="de-DE" sz="2000" dirty="0"/>
              <a:t>und Distanz zugleich. In seinen </a:t>
            </a:r>
            <a:r>
              <a:rPr lang="de-DE" sz="2000" i="1" dirty="0"/>
              <a:t>Reisebilder</a:t>
            </a:r>
            <a:r>
              <a:rPr lang="de-DE" sz="2000" dirty="0"/>
              <a:t>n (</a:t>
            </a:r>
            <a:r>
              <a:rPr lang="de-DE" sz="2000" dirty="0" smtClean="0"/>
              <a:t>1826–28</a:t>
            </a:r>
            <a:r>
              <a:rPr lang="de-DE" sz="2000" dirty="0"/>
              <a:t>) kritisiert er die Zustände in Deutschland und markiert eine zunehmende Gewandtheit des „schriftstellerischen Witzes“, den Weg zur neuen Literatur, die die „Kunstperiode“ ablösen sollte</a:t>
            </a:r>
            <a:r>
              <a:rPr lang="de-DE" sz="2000" dirty="0" smtClean="0"/>
              <a:t>.</a:t>
            </a:r>
            <a:endParaRPr lang="hu-HU" sz="2000" dirty="0" smtClean="0"/>
          </a:p>
          <a:p>
            <a:pPr marL="0" indent="0" algn="ctr">
              <a:buNone/>
            </a:pPr>
            <a:endParaRPr lang="hu-HU" sz="2000" dirty="0" smtClean="0"/>
          </a:p>
          <a:p>
            <a:pPr marL="0" indent="0" algn="ctr">
              <a:buNone/>
            </a:pPr>
            <a:r>
              <a:rPr lang="hu-HU" sz="2000" dirty="0" err="1" smtClean="0"/>
              <a:t>Weitere</a:t>
            </a:r>
            <a:r>
              <a:rPr lang="hu-HU" sz="2000" dirty="0" smtClean="0"/>
              <a:t> </a:t>
            </a:r>
            <a:r>
              <a:rPr lang="hu-HU" sz="2000" dirty="0" err="1" smtClean="0"/>
              <a:t>Werke</a:t>
            </a:r>
            <a:r>
              <a:rPr lang="hu-HU" sz="2000" dirty="0" smtClean="0"/>
              <a:t>: </a:t>
            </a:r>
            <a:r>
              <a:rPr lang="hu-HU" sz="2000" i="1" dirty="0" smtClean="0"/>
              <a:t>Die </a:t>
            </a:r>
            <a:r>
              <a:rPr lang="hu-HU" sz="2000" i="1" dirty="0" err="1" smtClean="0"/>
              <a:t>romantische</a:t>
            </a:r>
            <a:r>
              <a:rPr lang="hu-HU" sz="2000" i="1" dirty="0" smtClean="0"/>
              <a:t> </a:t>
            </a:r>
            <a:r>
              <a:rPr lang="hu-HU" sz="2000" i="1" dirty="0" err="1" smtClean="0"/>
              <a:t>Schule</a:t>
            </a:r>
            <a:r>
              <a:rPr lang="hu-HU" sz="2000" i="1" dirty="0" smtClean="0"/>
              <a:t> </a:t>
            </a:r>
            <a:r>
              <a:rPr lang="hu-HU" sz="2000" dirty="0" smtClean="0"/>
              <a:t>(1836), </a:t>
            </a:r>
            <a:r>
              <a:rPr lang="hu-HU" sz="2000" i="1" dirty="0" smtClean="0"/>
              <a:t>Neue </a:t>
            </a:r>
            <a:r>
              <a:rPr lang="hu-HU" sz="2000" i="1" dirty="0" err="1" smtClean="0"/>
              <a:t>Gedichte</a:t>
            </a:r>
            <a:r>
              <a:rPr lang="hu-HU" sz="2000" i="1" dirty="0" smtClean="0"/>
              <a:t> </a:t>
            </a:r>
            <a:r>
              <a:rPr lang="hu-HU" sz="2000" dirty="0" smtClean="0"/>
              <a:t>(1844) mit </a:t>
            </a:r>
            <a:r>
              <a:rPr lang="hu-HU" sz="2000" i="1" dirty="0" err="1" smtClean="0"/>
              <a:t>Deutschland</a:t>
            </a:r>
            <a:r>
              <a:rPr lang="hu-HU" sz="2000" i="1" dirty="0" smtClean="0"/>
              <a:t>. </a:t>
            </a:r>
            <a:r>
              <a:rPr lang="hu-HU" sz="2000" i="1" dirty="0" err="1" smtClean="0"/>
              <a:t>Ein</a:t>
            </a:r>
            <a:r>
              <a:rPr lang="hu-HU" sz="2000" i="1" dirty="0" smtClean="0"/>
              <a:t> </a:t>
            </a:r>
            <a:r>
              <a:rPr lang="hu-HU" sz="2000" i="1" dirty="0" err="1" smtClean="0"/>
              <a:t>Wintermärchen</a:t>
            </a:r>
            <a:r>
              <a:rPr lang="hu-HU" sz="2000" i="1" dirty="0" smtClean="0"/>
              <a:t>.</a:t>
            </a:r>
          </a:p>
          <a:p>
            <a:pPr marL="0" indent="0" algn="ctr">
              <a:buNone/>
            </a:pPr>
            <a:r>
              <a:rPr lang="hu-HU" sz="2000" dirty="0" err="1" smtClean="0"/>
              <a:t>Sein</a:t>
            </a:r>
            <a:r>
              <a:rPr lang="hu-HU" sz="2000" dirty="0" smtClean="0"/>
              <a:t> </a:t>
            </a:r>
            <a:r>
              <a:rPr lang="hu-HU" sz="2000" dirty="0" err="1" smtClean="0"/>
              <a:t>berühmtes</a:t>
            </a:r>
            <a:r>
              <a:rPr lang="hu-HU" sz="2000" dirty="0" smtClean="0"/>
              <a:t>, </a:t>
            </a:r>
            <a:r>
              <a:rPr lang="hu-HU" sz="2000" dirty="0" err="1" smtClean="0"/>
              <a:t>politisch</a:t>
            </a:r>
            <a:r>
              <a:rPr lang="hu-HU" sz="2000" dirty="0" smtClean="0"/>
              <a:t> </a:t>
            </a:r>
            <a:r>
              <a:rPr lang="hu-HU" sz="2000" dirty="0" err="1" smtClean="0"/>
              <a:t>engagiertes</a:t>
            </a:r>
            <a:r>
              <a:rPr lang="hu-HU" sz="2000" dirty="0" smtClean="0"/>
              <a:t> </a:t>
            </a:r>
            <a:r>
              <a:rPr lang="hu-HU" sz="2000" dirty="0" err="1" smtClean="0"/>
              <a:t>Gedicht</a:t>
            </a:r>
            <a:r>
              <a:rPr lang="hu-HU" sz="2000" dirty="0" smtClean="0"/>
              <a:t>: </a:t>
            </a:r>
            <a:r>
              <a:rPr lang="hu-HU" sz="2000" i="1" dirty="0" smtClean="0"/>
              <a:t>Die </a:t>
            </a:r>
            <a:r>
              <a:rPr lang="hu-HU" sz="2000" i="1" dirty="0" err="1" smtClean="0"/>
              <a:t>schlesischen</a:t>
            </a:r>
            <a:r>
              <a:rPr lang="hu-HU" sz="2000" i="1" dirty="0" smtClean="0"/>
              <a:t> </a:t>
            </a:r>
            <a:r>
              <a:rPr lang="hu-HU" sz="2000" i="1" dirty="0" err="1" smtClean="0"/>
              <a:t>Weber</a:t>
            </a:r>
            <a:r>
              <a:rPr lang="hu-HU" sz="2000" i="1" dirty="0" smtClean="0"/>
              <a:t> (1844)</a:t>
            </a:r>
          </a:p>
          <a:p>
            <a:pPr marL="0" indent="0">
              <a:buNone/>
            </a:pPr>
            <a:endParaRPr lang="hu-HU" sz="2000" i="1" dirty="0" smtClean="0"/>
          </a:p>
          <a:p>
            <a:pPr marL="0" indent="0">
              <a:buNone/>
            </a:pPr>
            <a:endParaRPr lang="hu-HU" i="1" dirty="0"/>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660286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4079" y="1046162"/>
            <a:ext cx="10515600" cy="1665153"/>
          </a:xfrm>
        </p:spPr>
        <p:txBody>
          <a:bodyPr/>
          <a:lstStyle/>
          <a:p>
            <a:pPr algn="ctr"/>
            <a:r>
              <a:rPr lang="hu-HU" b="1" dirty="0" err="1" smtClean="0"/>
              <a:t>Epochenbezeichnung</a:t>
            </a:r>
            <a:endParaRPr lang="hu-HU" b="1" dirty="0"/>
          </a:p>
        </p:txBody>
      </p:sp>
      <p:sp>
        <p:nvSpPr>
          <p:cNvPr id="3" name="Tartalom helye 2"/>
          <p:cNvSpPr>
            <a:spLocks noGrp="1"/>
          </p:cNvSpPr>
          <p:nvPr>
            <p:ph idx="1"/>
          </p:nvPr>
        </p:nvSpPr>
        <p:spPr>
          <a:xfrm>
            <a:off x="864079" y="2974786"/>
            <a:ext cx="10515600" cy="3883214"/>
          </a:xfrm>
        </p:spPr>
        <p:txBody>
          <a:bodyPr>
            <a:normAutofit/>
          </a:bodyPr>
          <a:lstStyle/>
          <a:p>
            <a:r>
              <a:rPr lang="de-DE" sz="2400" dirty="0" smtClean="0"/>
              <a:t>in </a:t>
            </a:r>
            <a:r>
              <a:rPr lang="de-DE" sz="2400" dirty="0"/>
              <a:t>Frankreich 1815 unter Ludwig XVIII. zum politischen Begriff. </a:t>
            </a:r>
            <a:endParaRPr lang="hu-HU" sz="2400" dirty="0"/>
          </a:p>
          <a:p>
            <a:pPr marL="0" indent="0">
              <a:buNone/>
            </a:pPr>
            <a:endParaRPr lang="hu-HU" sz="2400" dirty="0" smtClean="0"/>
          </a:p>
          <a:p>
            <a:r>
              <a:rPr lang="de-DE" sz="2400" dirty="0" smtClean="0"/>
              <a:t>Ein </a:t>
            </a:r>
            <a:r>
              <a:rPr lang="de-DE" sz="2400" dirty="0" err="1"/>
              <a:t>Benennungswirwarr</a:t>
            </a:r>
            <a:r>
              <a:rPr lang="de-DE" sz="2400" dirty="0"/>
              <a:t> ist charakteristisch für die Epoche: „Biedermeierzeit“, „Frührealismus“, „Restaurationszeit“, „Junges Deutschland – </a:t>
            </a:r>
            <a:r>
              <a:rPr lang="hu-HU" sz="2400" dirty="0" smtClean="0"/>
              <a:t>„</a:t>
            </a:r>
            <a:r>
              <a:rPr lang="de-DE" sz="2400" dirty="0" smtClean="0"/>
              <a:t>Biedermeier </a:t>
            </a:r>
            <a:r>
              <a:rPr lang="de-DE" sz="2400" dirty="0"/>
              <a:t>– Vormärz“.</a:t>
            </a:r>
            <a:endParaRPr lang="hu-HU" sz="2400" dirty="0"/>
          </a:p>
          <a:p>
            <a:endParaRPr lang="hu-HU" sz="2400" dirty="0" smtClean="0"/>
          </a:p>
          <a:p>
            <a:r>
              <a:rPr lang="de-DE" sz="2400" dirty="0" smtClean="0"/>
              <a:t>Der </a:t>
            </a:r>
            <a:r>
              <a:rPr lang="de-DE" sz="2400" dirty="0"/>
              <a:t>Begriff „Restauration“ wurde durch die Wiederherstellung  der „legitimen“ Bourbonenherrschaft </a:t>
            </a:r>
            <a:r>
              <a:rPr lang="hu-HU" sz="2400" dirty="0" err="1" smtClean="0"/>
              <a:t>eingeführt</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575923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4256" y="1419505"/>
            <a:ext cx="10515600" cy="1325563"/>
          </a:xfrm>
        </p:spPr>
        <p:txBody>
          <a:bodyPr/>
          <a:lstStyle/>
          <a:p>
            <a:pPr algn="ctr"/>
            <a:r>
              <a:rPr lang="hu-HU" b="1" dirty="0" smtClean="0"/>
              <a:t>Heinrich Heine</a:t>
            </a:r>
            <a:r>
              <a:rPr lang="hu-HU" dirty="0" smtClean="0"/>
              <a:t>: </a:t>
            </a:r>
            <a:r>
              <a:rPr lang="hu-HU" i="1" dirty="0" err="1" smtClean="0"/>
              <a:t>Im</a:t>
            </a:r>
            <a:r>
              <a:rPr lang="hu-HU" i="1" dirty="0" smtClean="0"/>
              <a:t> </a:t>
            </a:r>
            <a:r>
              <a:rPr lang="hu-HU" i="1" dirty="0" err="1"/>
              <a:t>O</a:t>
            </a:r>
            <a:r>
              <a:rPr lang="hu-HU" i="1" dirty="0" err="1" smtClean="0"/>
              <a:t>ktober</a:t>
            </a:r>
            <a:r>
              <a:rPr lang="hu-HU" i="1" dirty="0" smtClean="0"/>
              <a:t> 1849</a:t>
            </a:r>
            <a:r>
              <a:rPr lang="hu-HU" dirty="0" smtClean="0"/>
              <a:t/>
            </a:r>
            <a:br>
              <a:rPr lang="hu-HU" dirty="0" smtClean="0"/>
            </a:br>
            <a:r>
              <a:rPr lang="hu-HU" sz="3200" dirty="0" smtClean="0"/>
              <a:t>I. VII. IX. XIII. </a:t>
            </a:r>
            <a:r>
              <a:rPr lang="hu-HU" sz="3200" dirty="0" err="1" smtClean="0"/>
              <a:t>Strophe</a:t>
            </a:r>
            <a:endParaRPr lang="hu-HU" dirty="0"/>
          </a:p>
        </p:txBody>
      </p:sp>
      <p:sp>
        <p:nvSpPr>
          <p:cNvPr id="4" name="Tartalom helye 3"/>
          <p:cNvSpPr>
            <a:spLocks noGrp="1"/>
          </p:cNvSpPr>
          <p:nvPr>
            <p:ph sz="half" idx="1"/>
          </p:nvPr>
        </p:nvSpPr>
        <p:spPr>
          <a:xfrm>
            <a:off x="864079" y="2956876"/>
            <a:ext cx="5181600" cy="3901124"/>
          </a:xfrm>
        </p:spPr>
        <p:txBody>
          <a:bodyPr>
            <a:normAutofit fontScale="77500" lnSpcReduction="20000"/>
          </a:bodyPr>
          <a:lstStyle/>
          <a:p>
            <a:pPr marL="0" indent="0">
              <a:buNone/>
            </a:pPr>
            <a:r>
              <a:rPr lang="de-DE" sz="2000" dirty="0"/>
              <a:t>Gelegt hat sich der starke </a:t>
            </a:r>
            <a:r>
              <a:rPr lang="de-DE" sz="2000" dirty="0" smtClean="0"/>
              <a:t>Wind,</a:t>
            </a:r>
            <a:endParaRPr lang="hu-HU" sz="2000" dirty="0" smtClean="0"/>
          </a:p>
          <a:p>
            <a:pPr marL="0" indent="0">
              <a:buNone/>
            </a:pPr>
            <a:r>
              <a:rPr lang="de-DE" sz="2000" dirty="0" smtClean="0"/>
              <a:t>Und </a:t>
            </a:r>
            <a:r>
              <a:rPr lang="de-DE" sz="2000" dirty="0"/>
              <a:t>wieder stille wird's </a:t>
            </a:r>
            <a:r>
              <a:rPr lang="de-DE" sz="2000" dirty="0" err="1" smtClean="0"/>
              <a:t>daheime</a:t>
            </a:r>
            <a:r>
              <a:rPr lang="de-DE" sz="2000" dirty="0" smtClean="0"/>
              <a:t>;</a:t>
            </a:r>
            <a:endParaRPr lang="hu-HU" sz="2000" dirty="0" smtClean="0"/>
          </a:p>
          <a:p>
            <a:pPr marL="0" indent="0">
              <a:buNone/>
            </a:pPr>
            <a:r>
              <a:rPr lang="de-DE" sz="2000" dirty="0" smtClean="0"/>
              <a:t>Germania</a:t>
            </a:r>
            <a:r>
              <a:rPr lang="de-DE" sz="2000" dirty="0"/>
              <a:t>, das große </a:t>
            </a:r>
            <a:r>
              <a:rPr lang="de-DE" sz="2000" dirty="0" smtClean="0"/>
              <a:t>Kind,</a:t>
            </a:r>
            <a:endParaRPr lang="hu-HU" sz="2000" dirty="0"/>
          </a:p>
          <a:p>
            <a:pPr marL="0" indent="0">
              <a:buNone/>
            </a:pPr>
            <a:r>
              <a:rPr lang="de-DE" sz="2000" dirty="0" smtClean="0"/>
              <a:t>Erfreut </a:t>
            </a:r>
            <a:r>
              <a:rPr lang="de-DE" sz="2000" dirty="0"/>
              <a:t>sich wieder seiner Weihnachtsbäume</a:t>
            </a:r>
            <a:r>
              <a:rPr lang="de-DE" sz="2000" dirty="0" smtClean="0"/>
              <a:t>.</a:t>
            </a:r>
            <a:endParaRPr lang="hu-HU" sz="2000" dirty="0" smtClean="0"/>
          </a:p>
          <a:p>
            <a:pPr marL="0" indent="0">
              <a:buNone/>
            </a:pPr>
            <a:r>
              <a:rPr lang="hu-HU" sz="2000" dirty="0" smtClean="0"/>
              <a:t>…………….</a:t>
            </a:r>
          </a:p>
          <a:p>
            <a:pPr marL="0" indent="0">
              <a:buNone/>
            </a:pPr>
            <a:r>
              <a:rPr lang="de-DE" sz="2000" dirty="0"/>
              <a:t>Es fiel der Freiheit letzte Schanz', </a:t>
            </a:r>
          </a:p>
          <a:p>
            <a:pPr marL="0" indent="0">
              <a:buNone/>
            </a:pPr>
            <a:r>
              <a:rPr lang="de-DE" sz="2000" dirty="0"/>
              <a:t>Und Ungarn blutet sich zu Tode - </a:t>
            </a:r>
          </a:p>
          <a:p>
            <a:pPr marL="0" indent="0">
              <a:buNone/>
            </a:pPr>
            <a:r>
              <a:rPr lang="de-DE" sz="2000" dirty="0"/>
              <a:t>Doch unversehrt blieb Ritter Franz, </a:t>
            </a:r>
          </a:p>
          <a:p>
            <a:pPr marL="0" indent="0">
              <a:buNone/>
            </a:pPr>
            <a:r>
              <a:rPr lang="de-DE" sz="2000" dirty="0"/>
              <a:t>Sein Säbel auch - er liegt in der Kommode. </a:t>
            </a:r>
            <a:endParaRPr lang="hu-HU" sz="2000" dirty="0" smtClean="0"/>
          </a:p>
          <a:p>
            <a:pPr marL="0" indent="0">
              <a:buNone/>
            </a:pPr>
            <a:r>
              <a:rPr lang="hu-HU" sz="2000" dirty="0" smtClean="0"/>
              <a:t>………………</a:t>
            </a:r>
            <a:endParaRPr lang="de-DE" sz="2000" dirty="0"/>
          </a:p>
          <a:p>
            <a:pPr marL="0" indent="0">
              <a:buNone/>
            </a:pPr>
            <a:endParaRPr lang="hu-HU" sz="2000" dirty="0" smtClean="0"/>
          </a:p>
          <a:p>
            <a:pPr marL="0" indent="0">
              <a:buNone/>
            </a:pPr>
            <a:endParaRPr lang="hu-HU" sz="2000" dirty="0"/>
          </a:p>
          <a:p>
            <a:pPr marL="0" indent="0">
              <a:buNone/>
            </a:pPr>
            <a:r>
              <a:rPr lang="de-DE" sz="2000" dirty="0" smtClean="0"/>
              <a:t> </a:t>
            </a:r>
            <a:endParaRPr lang="de-DE" sz="2000" dirty="0"/>
          </a:p>
          <a:p>
            <a:pPr marL="0" indent="0">
              <a:buNone/>
            </a:pPr>
            <a:endParaRPr lang="hu-HU" dirty="0"/>
          </a:p>
        </p:txBody>
      </p:sp>
      <p:sp>
        <p:nvSpPr>
          <p:cNvPr id="5" name="Tartalom helye 4"/>
          <p:cNvSpPr>
            <a:spLocks noGrp="1"/>
          </p:cNvSpPr>
          <p:nvPr>
            <p:ph sz="half" idx="2"/>
          </p:nvPr>
        </p:nvSpPr>
        <p:spPr>
          <a:xfrm>
            <a:off x="6198079" y="2956876"/>
            <a:ext cx="5181600" cy="3901123"/>
          </a:xfrm>
        </p:spPr>
        <p:txBody>
          <a:bodyPr>
            <a:normAutofit fontScale="77500" lnSpcReduction="20000"/>
          </a:bodyPr>
          <a:lstStyle/>
          <a:p>
            <a:pPr marL="0" indent="0">
              <a:buNone/>
            </a:pPr>
            <a:r>
              <a:rPr lang="de-DE" sz="2200" dirty="0"/>
              <a:t>Wenn ich den Namen Ungarn hör, </a:t>
            </a:r>
          </a:p>
          <a:p>
            <a:pPr marL="0" indent="0">
              <a:buNone/>
            </a:pPr>
            <a:r>
              <a:rPr lang="de-DE" sz="2200" dirty="0"/>
              <a:t>Wird mir das deutsche Wams zu enge, </a:t>
            </a:r>
          </a:p>
          <a:p>
            <a:pPr marL="0" indent="0">
              <a:buNone/>
            </a:pPr>
            <a:r>
              <a:rPr lang="de-DE" sz="2200" dirty="0"/>
              <a:t>Es braust darunter wie ein Meer, </a:t>
            </a:r>
          </a:p>
          <a:p>
            <a:pPr marL="0" indent="0">
              <a:buNone/>
            </a:pPr>
            <a:r>
              <a:rPr lang="de-DE" sz="2200" dirty="0"/>
              <a:t>Mir ist, als grüßten mich Trompetenklänge! </a:t>
            </a:r>
            <a:endParaRPr lang="hu-HU" sz="2200" dirty="0" smtClean="0"/>
          </a:p>
          <a:p>
            <a:pPr marL="0" indent="0">
              <a:buNone/>
            </a:pPr>
            <a:r>
              <a:rPr lang="hu-HU" sz="2200" dirty="0" smtClean="0"/>
              <a:t>………….</a:t>
            </a:r>
          </a:p>
          <a:p>
            <a:pPr marL="0" indent="0">
              <a:buNone/>
            </a:pPr>
            <a:r>
              <a:rPr lang="de-DE" sz="2200" dirty="0"/>
              <a:t>Und diesmal hat der Ochse gar </a:t>
            </a:r>
          </a:p>
          <a:p>
            <a:pPr marL="0" indent="0">
              <a:buNone/>
            </a:pPr>
            <a:r>
              <a:rPr lang="de-DE" sz="2200" dirty="0"/>
              <a:t>Mit Bären einen Bund geschlossen - </a:t>
            </a:r>
          </a:p>
          <a:p>
            <a:pPr marL="0" indent="0">
              <a:buNone/>
            </a:pPr>
            <a:r>
              <a:rPr lang="de-DE" sz="2200" dirty="0"/>
              <a:t>Du fällst; doch tröste dich, Magyar, </a:t>
            </a:r>
          </a:p>
          <a:p>
            <a:pPr marL="0" indent="0">
              <a:buNone/>
            </a:pPr>
            <a:r>
              <a:rPr lang="de-DE" sz="2200" dirty="0"/>
              <a:t>Wir andre haben </a:t>
            </a:r>
            <a:r>
              <a:rPr lang="de-DE" sz="2200" dirty="0" err="1"/>
              <a:t>schlimmre</a:t>
            </a:r>
            <a:r>
              <a:rPr lang="de-DE" sz="2200" dirty="0"/>
              <a:t> Schmach genossen</a:t>
            </a:r>
            <a:r>
              <a:rPr lang="de-DE" sz="2200" dirty="0" smtClean="0"/>
              <a:t>.</a:t>
            </a:r>
            <a:endParaRPr lang="hu-HU" sz="2200" dirty="0" smtClean="0"/>
          </a:p>
          <a:p>
            <a:pPr marL="0" indent="0">
              <a:buNone/>
            </a:pPr>
            <a:endParaRPr lang="hu-HU" sz="2200" dirty="0" smtClean="0"/>
          </a:p>
          <a:p>
            <a:pPr marL="0" indent="0">
              <a:buNone/>
            </a:pPr>
            <a:r>
              <a:rPr lang="de-DE" sz="2200" dirty="0" smtClean="0"/>
              <a:t> </a:t>
            </a:r>
            <a:endParaRPr lang="de-DE" sz="2200" dirty="0"/>
          </a:p>
          <a:p>
            <a:pPr marL="0" indent="0">
              <a:buNone/>
            </a:pPr>
            <a:endParaRPr lang="de-DE" sz="2200" dirty="0"/>
          </a:p>
          <a:p>
            <a:pPr marL="0" indent="0">
              <a:buNone/>
            </a:pPr>
            <a:endParaRPr lang="hu-HU" dirty="0"/>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191473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77815" y="1167381"/>
            <a:ext cx="10515600" cy="1325563"/>
          </a:xfrm>
        </p:spPr>
        <p:txBody>
          <a:bodyPr/>
          <a:lstStyle/>
          <a:p>
            <a:pPr algn="ctr"/>
            <a:r>
              <a:rPr lang="hu-HU" b="1" dirty="0" smtClean="0"/>
              <a:t>Georg Büchner</a:t>
            </a:r>
            <a:r>
              <a:rPr lang="hu-HU" dirty="0" smtClean="0"/>
              <a:t> (1813–1837)</a:t>
            </a:r>
            <a:endParaRPr lang="hu-HU" dirty="0"/>
          </a:p>
        </p:txBody>
      </p:sp>
      <p:sp>
        <p:nvSpPr>
          <p:cNvPr id="3" name="Tartalom helye 2"/>
          <p:cNvSpPr>
            <a:spLocks noGrp="1"/>
          </p:cNvSpPr>
          <p:nvPr>
            <p:ph idx="1"/>
          </p:nvPr>
        </p:nvSpPr>
        <p:spPr>
          <a:xfrm>
            <a:off x="844256" y="2888094"/>
            <a:ext cx="10515600" cy="3418265"/>
          </a:xfrm>
        </p:spPr>
        <p:txBody>
          <a:bodyPr/>
          <a:lstStyle/>
          <a:p>
            <a:pPr marL="0" indent="0">
              <a:buNone/>
            </a:pPr>
            <a:r>
              <a:rPr lang="hu-HU" sz="2000" dirty="0"/>
              <a:t>W</a:t>
            </a:r>
            <a:r>
              <a:rPr lang="de-DE" sz="2000" dirty="0" err="1" smtClean="0"/>
              <a:t>egen</a:t>
            </a:r>
            <a:r>
              <a:rPr lang="de-DE" sz="2000" dirty="0" smtClean="0"/>
              <a:t> </a:t>
            </a:r>
            <a:r>
              <a:rPr lang="de-DE" sz="2000" dirty="0"/>
              <a:t>Mitgliedschaft in der Straßburger Gesellschaft für Menschen- und Bürgerrechte, einer jakobinischen, d.h. radikal-revolutionären Vereinigung, sowie Miturheberschaft der Flugschrift </a:t>
            </a:r>
            <a:r>
              <a:rPr lang="de-DE" sz="2000" i="1" dirty="0"/>
              <a:t>Der hessische Landbote</a:t>
            </a:r>
            <a:r>
              <a:rPr lang="de-DE" sz="2000" dirty="0"/>
              <a:t> (1834) </a:t>
            </a:r>
            <a:r>
              <a:rPr lang="de-DE" sz="2000" dirty="0" err="1" smtClean="0"/>
              <a:t>mu</a:t>
            </a:r>
            <a:r>
              <a:rPr lang="hu-HU" sz="2000" dirty="0" err="1" smtClean="0"/>
              <a:t>ss</a:t>
            </a:r>
            <a:r>
              <a:rPr lang="de-DE" sz="2000" dirty="0" err="1" smtClean="0"/>
              <a:t>te</a:t>
            </a:r>
            <a:r>
              <a:rPr lang="de-DE" sz="2000" dirty="0" smtClean="0"/>
              <a:t> </a:t>
            </a:r>
            <a:r>
              <a:rPr lang="de-DE" sz="2000" dirty="0"/>
              <a:t>Büchner flüchten. In seinem ersten Drama </a:t>
            </a:r>
            <a:r>
              <a:rPr lang="de-DE" sz="2000" b="1" i="1" dirty="0"/>
              <a:t>Dantons Tod</a:t>
            </a:r>
            <a:r>
              <a:rPr lang="de-DE" sz="2000" b="1" dirty="0"/>
              <a:t> </a:t>
            </a:r>
            <a:r>
              <a:rPr lang="de-DE" sz="2000" dirty="0"/>
              <a:t>(1835) zeigt er zwei „revolutionäre“ Typen auf: den rigoristischen Idealisten </a:t>
            </a:r>
            <a:r>
              <a:rPr lang="de-DE" sz="2000" b="1" dirty="0"/>
              <a:t>Robespierre</a:t>
            </a:r>
            <a:r>
              <a:rPr lang="de-DE" sz="2000" dirty="0"/>
              <a:t>, der über Leichen geht und den gierigen Epikureer </a:t>
            </a:r>
            <a:r>
              <a:rPr lang="de-DE" sz="2000" b="1" dirty="0"/>
              <a:t>Danton</a:t>
            </a:r>
            <a:r>
              <a:rPr lang="de-DE" sz="2000" dirty="0"/>
              <a:t>. Der Not des Volkes bleiben sie beide nicht gerecht. Das Volk bleibt nur ein lenkbares Objekt. In seinem Dramenfragment </a:t>
            </a:r>
            <a:r>
              <a:rPr lang="de-DE" sz="2000" b="1" i="1" dirty="0"/>
              <a:t>Woyzeck</a:t>
            </a:r>
            <a:r>
              <a:rPr lang="de-DE" sz="2000" dirty="0"/>
              <a:t> (1836) tritt zuerst ein Proletarier als </a:t>
            </a:r>
            <a:r>
              <a:rPr lang="de-DE" sz="2000" dirty="0" err="1" smtClean="0"/>
              <a:t>Haup</a:t>
            </a:r>
            <a:r>
              <a:rPr lang="hu-HU" sz="2000" dirty="0" smtClean="0"/>
              <a:t>t</a:t>
            </a:r>
            <a:r>
              <a:rPr lang="de-DE" sz="2000" dirty="0" err="1" smtClean="0"/>
              <a:t>held</a:t>
            </a:r>
            <a:r>
              <a:rPr lang="de-DE" sz="2000" dirty="0" smtClean="0"/>
              <a:t> </a:t>
            </a:r>
            <a:r>
              <a:rPr lang="de-DE" sz="2000" dirty="0"/>
              <a:t>eines Dramas auf</a:t>
            </a:r>
            <a:r>
              <a:rPr lang="de-DE" sz="2000" dirty="0" smtClean="0"/>
              <a:t>.</a:t>
            </a:r>
            <a:r>
              <a:rPr lang="hu-HU" sz="2000" dirty="0" smtClean="0"/>
              <a:t> </a:t>
            </a:r>
            <a:r>
              <a:rPr lang="hu-HU" sz="1600" dirty="0" smtClean="0"/>
              <a:t>(</a:t>
            </a:r>
            <a:r>
              <a:rPr lang="hu-HU" sz="1600" dirty="0" err="1" smtClean="0"/>
              <a:t>vgl</a:t>
            </a:r>
            <a:r>
              <a:rPr lang="hu-HU" sz="1600" dirty="0" smtClean="0"/>
              <a:t>. </a:t>
            </a:r>
            <a:r>
              <a:rPr lang="hu-HU" sz="1600" dirty="0" err="1" smtClean="0"/>
              <a:t>Schlaglichter</a:t>
            </a:r>
            <a:r>
              <a:rPr lang="hu-HU" sz="1600" dirty="0" smtClean="0"/>
              <a:t>)</a:t>
            </a:r>
            <a:endParaRPr lang="hu-HU" sz="1600"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694432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03694" y="1207698"/>
            <a:ext cx="10515600" cy="954356"/>
          </a:xfrm>
        </p:spPr>
        <p:txBody>
          <a:bodyPr>
            <a:normAutofit/>
          </a:bodyPr>
          <a:lstStyle/>
          <a:p>
            <a:pPr algn="ctr"/>
            <a:r>
              <a:rPr lang="hu-HU" sz="4000" b="1" dirty="0" smtClean="0"/>
              <a:t>Richard </a:t>
            </a:r>
            <a:r>
              <a:rPr lang="hu-HU" sz="4000" b="1" dirty="0" smtClean="0"/>
              <a:t>Wagner </a:t>
            </a:r>
            <a:r>
              <a:rPr lang="hu-HU" sz="2800" dirty="0" smtClean="0"/>
              <a:t>(1813</a:t>
            </a:r>
            <a:r>
              <a:rPr lang="hu-HU" sz="2800" dirty="0" smtClean="0"/>
              <a:t>, </a:t>
            </a:r>
            <a:r>
              <a:rPr lang="hu-HU" sz="2800" dirty="0" err="1" smtClean="0"/>
              <a:t>Leipzig</a:t>
            </a:r>
            <a:r>
              <a:rPr lang="hu-HU" sz="2800" dirty="0" smtClean="0"/>
              <a:t>–1883, </a:t>
            </a:r>
            <a:r>
              <a:rPr lang="hu-HU" sz="2800" dirty="0" err="1" smtClean="0"/>
              <a:t>Venedig</a:t>
            </a:r>
            <a:r>
              <a:rPr lang="hu-HU" sz="2800" dirty="0" smtClean="0"/>
              <a:t>)</a:t>
            </a:r>
            <a:endParaRPr lang="hu-HU" sz="2800" dirty="0"/>
          </a:p>
        </p:txBody>
      </p:sp>
      <p:sp>
        <p:nvSpPr>
          <p:cNvPr id="3" name="Tartalom helye 2"/>
          <p:cNvSpPr>
            <a:spLocks noGrp="1"/>
          </p:cNvSpPr>
          <p:nvPr>
            <p:ph idx="1"/>
          </p:nvPr>
        </p:nvSpPr>
        <p:spPr>
          <a:xfrm>
            <a:off x="803694" y="2162054"/>
            <a:ext cx="10515600" cy="4789779"/>
          </a:xfrm>
        </p:spPr>
        <p:txBody>
          <a:bodyPr>
            <a:normAutofit/>
          </a:bodyPr>
          <a:lstStyle/>
          <a:p>
            <a:r>
              <a:rPr lang="hu-HU" sz="2000" dirty="0" smtClean="0"/>
              <a:t>8. Nov. 1868: 1. </a:t>
            </a:r>
            <a:r>
              <a:rPr lang="hu-HU" sz="2000" dirty="0" err="1" smtClean="0"/>
              <a:t>Begegnung</a:t>
            </a:r>
            <a:r>
              <a:rPr lang="hu-HU" sz="2000" dirty="0" smtClean="0"/>
              <a:t> Friedrich </a:t>
            </a:r>
            <a:r>
              <a:rPr lang="hu-HU" sz="2000" dirty="0" err="1" smtClean="0"/>
              <a:t>Nietzsches</a:t>
            </a:r>
            <a:r>
              <a:rPr lang="hu-HU" sz="2000" dirty="0" smtClean="0"/>
              <a:t> mit Wagner, </a:t>
            </a:r>
            <a:r>
              <a:rPr lang="hu-HU" sz="2000" dirty="0" err="1" smtClean="0"/>
              <a:t>für</a:t>
            </a:r>
            <a:r>
              <a:rPr lang="hu-HU" sz="2000" dirty="0" smtClean="0"/>
              <a:t> den </a:t>
            </a:r>
            <a:r>
              <a:rPr lang="hu-HU" sz="2000" dirty="0" err="1" smtClean="0"/>
              <a:t>er</a:t>
            </a:r>
            <a:r>
              <a:rPr lang="hu-HU" sz="2000" dirty="0" smtClean="0"/>
              <a:t> </a:t>
            </a:r>
            <a:r>
              <a:rPr lang="hu-HU" sz="2000" dirty="0" err="1" smtClean="0"/>
              <a:t>zunächst</a:t>
            </a:r>
            <a:r>
              <a:rPr lang="hu-HU" sz="2000" dirty="0" smtClean="0"/>
              <a:t> </a:t>
            </a:r>
            <a:r>
              <a:rPr lang="hu-HU" sz="2000" dirty="0" err="1" smtClean="0"/>
              <a:t>schwärmte</a:t>
            </a:r>
            <a:r>
              <a:rPr lang="hu-HU" sz="2000" dirty="0" smtClean="0"/>
              <a:t> und </a:t>
            </a:r>
            <a:r>
              <a:rPr lang="hu-HU" sz="2000" dirty="0" err="1" smtClean="0"/>
              <a:t>ihn</a:t>
            </a:r>
            <a:r>
              <a:rPr lang="hu-HU" sz="2000" dirty="0" smtClean="0"/>
              <a:t> </a:t>
            </a:r>
            <a:r>
              <a:rPr lang="hu-HU" sz="2000" dirty="0" err="1" smtClean="0"/>
              <a:t>für</a:t>
            </a:r>
            <a:r>
              <a:rPr lang="hu-HU" sz="2000" dirty="0" smtClean="0"/>
              <a:t> den modernen </a:t>
            </a:r>
            <a:r>
              <a:rPr lang="hu-HU" sz="2000" dirty="0" err="1" smtClean="0"/>
              <a:t>Erneuerer</a:t>
            </a:r>
            <a:r>
              <a:rPr lang="hu-HU" sz="2000" dirty="0" smtClean="0"/>
              <a:t> der </a:t>
            </a:r>
            <a:r>
              <a:rPr lang="hu-HU" sz="2000" dirty="0" err="1" smtClean="0"/>
              <a:t>attischen</a:t>
            </a:r>
            <a:r>
              <a:rPr lang="hu-HU" sz="2000" dirty="0" smtClean="0"/>
              <a:t> </a:t>
            </a:r>
            <a:r>
              <a:rPr lang="hu-HU" sz="2000" dirty="0" err="1" smtClean="0"/>
              <a:t>Tragödie</a:t>
            </a:r>
            <a:r>
              <a:rPr lang="hu-HU" sz="2000" dirty="0" smtClean="0"/>
              <a:t> </a:t>
            </a:r>
            <a:r>
              <a:rPr lang="hu-HU" sz="2000" dirty="0" err="1" smtClean="0"/>
              <a:t>hielt</a:t>
            </a:r>
            <a:r>
              <a:rPr lang="hu-HU" sz="2000" dirty="0" smtClean="0"/>
              <a:t> (</a:t>
            </a:r>
            <a:r>
              <a:rPr lang="hu-HU" sz="2000" dirty="0" err="1" smtClean="0"/>
              <a:t>vgl</a:t>
            </a:r>
            <a:r>
              <a:rPr lang="hu-HU" sz="2000" dirty="0" smtClean="0"/>
              <a:t>. „Die </a:t>
            </a:r>
            <a:r>
              <a:rPr lang="hu-HU" sz="2000" dirty="0" err="1" smtClean="0"/>
              <a:t>Geburt</a:t>
            </a:r>
            <a:r>
              <a:rPr lang="hu-HU" sz="2000" dirty="0" smtClean="0"/>
              <a:t> der </a:t>
            </a:r>
            <a:r>
              <a:rPr lang="hu-HU" sz="2000" dirty="0" err="1" smtClean="0"/>
              <a:t>Tragödie</a:t>
            </a:r>
            <a:r>
              <a:rPr lang="hu-HU" sz="2000" dirty="0" smtClean="0"/>
              <a:t> </a:t>
            </a:r>
            <a:r>
              <a:rPr lang="hu-HU" sz="2000" dirty="0" err="1" smtClean="0"/>
              <a:t>aus</a:t>
            </a:r>
            <a:r>
              <a:rPr lang="hu-HU" sz="2000" dirty="0" smtClean="0"/>
              <a:t> </a:t>
            </a:r>
            <a:r>
              <a:rPr lang="hu-HU" sz="2000" dirty="0" err="1" smtClean="0"/>
              <a:t>dem</a:t>
            </a:r>
            <a:r>
              <a:rPr lang="hu-HU" sz="2000" dirty="0" smtClean="0"/>
              <a:t> </a:t>
            </a:r>
            <a:r>
              <a:rPr lang="hu-HU" sz="2000" dirty="0" err="1" smtClean="0"/>
              <a:t>Geiste</a:t>
            </a:r>
            <a:r>
              <a:rPr lang="hu-HU" sz="2000" dirty="0" smtClean="0"/>
              <a:t> </a:t>
            </a:r>
            <a:r>
              <a:rPr lang="hu-HU" sz="2000" dirty="0" err="1" smtClean="0"/>
              <a:t>der</a:t>
            </a:r>
            <a:r>
              <a:rPr lang="hu-HU" sz="2000" dirty="0" smtClean="0"/>
              <a:t> </a:t>
            </a:r>
            <a:r>
              <a:rPr lang="hu-HU" sz="2000" dirty="0" err="1" smtClean="0"/>
              <a:t>Musik</a:t>
            </a:r>
            <a:r>
              <a:rPr lang="hu-HU" sz="2000" dirty="0" smtClean="0"/>
              <a:t>”, 1872); </a:t>
            </a:r>
            <a:r>
              <a:rPr lang="hu-HU" sz="2000" dirty="0" err="1" smtClean="0"/>
              <a:t>später</a:t>
            </a:r>
            <a:r>
              <a:rPr lang="hu-HU" sz="2000" dirty="0" smtClean="0"/>
              <a:t> </a:t>
            </a:r>
            <a:r>
              <a:rPr lang="hu-HU" sz="2000" dirty="0" err="1" smtClean="0"/>
              <a:t>harte</a:t>
            </a:r>
            <a:r>
              <a:rPr lang="hu-HU" sz="2000" dirty="0" smtClean="0"/>
              <a:t> </a:t>
            </a:r>
            <a:r>
              <a:rPr lang="hu-HU" sz="2000" dirty="0" err="1" smtClean="0"/>
              <a:t>Kritik</a:t>
            </a:r>
            <a:r>
              <a:rPr lang="hu-HU" sz="2000" dirty="0" smtClean="0"/>
              <a:t> an </a:t>
            </a:r>
            <a:r>
              <a:rPr lang="hu-HU" sz="2000" dirty="0" err="1" smtClean="0"/>
              <a:t>Wagners</a:t>
            </a:r>
            <a:r>
              <a:rPr lang="hu-HU" sz="2000" dirty="0" smtClean="0"/>
              <a:t> „</a:t>
            </a:r>
            <a:r>
              <a:rPr lang="hu-HU" sz="2000" dirty="0" err="1" smtClean="0"/>
              <a:t>sinnenschwüler</a:t>
            </a:r>
            <a:r>
              <a:rPr lang="hu-HU" sz="2000" dirty="0" smtClean="0"/>
              <a:t>” </a:t>
            </a:r>
            <a:r>
              <a:rPr lang="hu-HU" sz="2000" dirty="0" err="1" smtClean="0"/>
              <a:t>Musik</a:t>
            </a:r>
            <a:endParaRPr lang="hu-HU" sz="2000" dirty="0" smtClean="0"/>
          </a:p>
          <a:p>
            <a:r>
              <a:rPr lang="hu-HU" sz="2000" dirty="0" err="1" smtClean="0"/>
              <a:t>Bayreutrh</a:t>
            </a:r>
            <a:r>
              <a:rPr lang="hu-HU" sz="2000" dirty="0" smtClean="0"/>
              <a:t>: 1872-1881 (1874: </a:t>
            </a:r>
            <a:r>
              <a:rPr lang="hu-HU" sz="2000" dirty="0" err="1" smtClean="0"/>
              <a:t>Haus</a:t>
            </a:r>
            <a:r>
              <a:rPr lang="hu-HU" sz="2000" dirty="0" smtClean="0"/>
              <a:t> </a:t>
            </a:r>
            <a:r>
              <a:rPr lang="hu-HU" sz="2000" dirty="0" err="1" smtClean="0"/>
              <a:t>Wahnfried</a:t>
            </a:r>
            <a:r>
              <a:rPr lang="hu-HU" sz="2000" dirty="0" smtClean="0"/>
              <a:t>) 1876 – </a:t>
            </a:r>
            <a:r>
              <a:rPr lang="hu-HU" sz="2000" b="1" dirty="0" err="1" smtClean="0"/>
              <a:t>Bayreuther</a:t>
            </a:r>
            <a:r>
              <a:rPr lang="hu-HU" sz="2000" b="1" dirty="0" smtClean="0"/>
              <a:t> </a:t>
            </a:r>
            <a:r>
              <a:rPr lang="hu-HU" sz="2000" b="1" dirty="0" err="1" smtClean="0"/>
              <a:t>Festspiele</a:t>
            </a:r>
            <a:endParaRPr lang="hu-HU" sz="2000" b="1" dirty="0" smtClean="0"/>
          </a:p>
          <a:p>
            <a:pPr algn="ctr"/>
            <a:r>
              <a:rPr lang="hu-HU" sz="2000" b="1" dirty="0" err="1" smtClean="0"/>
              <a:t>Gesamtkunstwerk</a:t>
            </a:r>
            <a:r>
              <a:rPr lang="hu-HU" sz="2000" dirty="0" smtClean="0"/>
              <a:t>: </a:t>
            </a:r>
            <a:r>
              <a:rPr lang="hu-HU" sz="2000" dirty="0" err="1" smtClean="0"/>
              <a:t>Verknüpfung</a:t>
            </a:r>
            <a:r>
              <a:rPr lang="hu-HU" sz="2000" dirty="0" smtClean="0"/>
              <a:t> von </a:t>
            </a:r>
            <a:r>
              <a:rPr lang="hu-HU" sz="2000" dirty="0" err="1" smtClean="0"/>
              <a:t>Drama</a:t>
            </a:r>
            <a:r>
              <a:rPr lang="hu-HU" sz="2000" dirty="0" smtClean="0"/>
              <a:t>, </a:t>
            </a:r>
            <a:r>
              <a:rPr lang="hu-HU" sz="2000" dirty="0" err="1" smtClean="0"/>
              <a:t>Musik</a:t>
            </a:r>
            <a:r>
              <a:rPr lang="hu-HU" sz="2000" dirty="0" smtClean="0"/>
              <a:t>, </a:t>
            </a:r>
            <a:r>
              <a:rPr lang="hu-HU" sz="2000" dirty="0" err="1" smtClean="0"/>
              <a:t>Bühnenbild</a:t>
            </a:r>
            <a:r>
              <a:rPr lang="hu-HU" sz="2000" dirty="0" smtClean="0"/>
              <a:t> → </a:t>
            </a:r>
            <a:r>
              <a:rPr lang="hu-HU" sz="2000" dirty="0" err="1" smtClean="0"/>
              <a:t>Musikdrama</a:t>
            </a:r>
            <a:r>
              <a:rPr lang="hu-HU" sz="2000" dirty="0" smtClean="0"/>
              <a:t> (</a:t>
            </a:r>
            <a:r>
              <a:rPr lang="hu-HU" sz="2000" dirty="0" err="1" smtClean="0"/>
              <a:t>keine</a:t>
            </a:r>
            <a:r>
              <a:rPr lang="hu-HU" sz="2000" dirty="0" smtClean="0"/>
              <a:t> </a:t>
            </a:r>
            <a:r>
              <a:rPr lang="hu-HU" sz="2000" dirty="0" err="1" smtClean="0"/>
              <a:t>Arien</a:t>
            </a:r>
            <a:r>
              <a:rPr lang="hu-HU" sz="2000" dirty="0" smtClean="0"/>
              <a:t>, </a:t>
            </a:r>
            <a:r>
              <a:rPr lang="hu-HU" sz="2000" dirty="0" err="1" smtClean="0"/>
              <a:t>sondern</a:t>
            </a:r>
            <a:r>
              <a:rPr lang="hu-HU" sz="2000" dirty="0" smtClean="0"/>
              <a:t> </a:t>
            </a:r>
            <a:r>
              <a:rPr lang="hu-HU" sz="2000" dirty="0" err="1" smtClean="0"/>
              <a:t>gesungene</a:t>
            </a:r>
            <a:r>
              <a:rPr lang="hu-HU" sz="2000" dirty="0" smtClean="0"/>
              <a:t> </a:t>
            </a:r>
            <a:r>
              <a:rPr lang="hu-HU" sz="2000" dirty="0" err="1" smtClean="0"/>
              <a:t>Erzählungen</a:t>
            </a:r>
            <a:r>
              <a:rPr lang="hu-HU" sz="2000" dirty="0" smtClean="0"/>
              <a:t>, </a:t>
            </a:r>
            <a:r>
              <a:rPr lang="hu-HU" sz="2000" dirty="0" err="1" smtClean="0"/>
              <a:t>Monolge</a:t>
            </a:r>
            <a:r>
              <a:rPr lang="hu-HU" sz="2000" dirty="0" smtClean="0"/>
              <a:t>, </a:t>
            </a:r>
            <a:r>
              <a:rPr lang="hu-HU" sz="2000" dirty="0" err="1" smtClean="0"/>
              <a:t>Dialoge</a:t>
            </a:r>
            <a:r>
              <a:rPr lang="hu-HU" sz="2000" dirty="0" smtClean="0"/>
              <a:t>). In: Wagner: „Die </a:t>
            </a:r>
            <a:r>
              <a:rPr lang="hu-HU" sz="2000" dirty="0" err="1" smtClean="0"/>
              <a:t>Kunst</a:t>
            </a:r>
            <a:r>
              <a:rPr lang="hu-HU" sz="2000" dirty="0" smtClean="0"/>
              <a:t> und die </a:t>
            </a:r>
            <a:r>
              <a:rPr lang="hu-HU" sz="2000" dirty="0" err="1" smtClean="0"/>
              <a:t>Revolution</a:t>
            </a:r>
            <a:r>
              <a:rPr lang="hu-HU" sz="2000" dirty="0" smtClean="0"/>
              <a:t>” (1849)</a:t>
            </a:r>
          </a:p>
          <a:p>
            <a:r>
              <a:rPr lang="hu-HU" sz="2000" dirty="0" err="1" smtClean="0"/>
              <a:t>Wichtige</a:t>
            </a:r>
            <a:r>
              <a:rPr lang="hu-HU" sz="2000" dirty="0" smtClean="0"/>
              <a:t> </a:t>
            </a:r>
            <a:r>
              <a:rPr lang="hu-HU" sz="2000" dirty="0" err="1" smtClean="0"/>
              <a:t>Werke</a:t>
            </a:r>
            <a:r>
              <a:rPr lang="hu-HU" sz="2000" dirty="0" smtClean="0"/>
              <a:t>:	„Der </a:t>
            </a:r>
            <a:r>
              <a:rPr lang="hu-HU" sz="2000" dirty="0" err="1" smtClean="0"/>
              <a:t>Fliegende</a:t>
            </a:r>
            <a:r>
              <a:rPr lang="hu-HU" sz="2000" dirty="0" smtClean="0"/>
              <a:t> </a:t>
            </a:r>
            <a:r>
              <a:rPr lang="hu-HU" sz="2000" dirty="0" err="1" smtClean="0"/>
              <a:t>Holländer</a:t>
            </a:r>
            <a:r>
              <a:rPr lang="hu-HU" sz="2000" dirty="0" smtClean="0"/>
              <a:t>” (1840-41, 1852, 1864)</a:t>
            </a:r>
          </a:p>
          <a:p>
            <a:pPr marL="2743200" lvl="6" indent="0">
              <a:buNone/>
            </a:pPr>
            <a:r>
              <a:rPr lang="hu-HU" sz="2000" dirty="0" smtClean="0"/>
              <a:t>„</a:t>
            </a:r>
            <a:r>
              <a:rPr lang="hu-HU" sz="2000" dirty="0" err="1" smtClean="0"/>
              <a:t>Tannhäuser</a:t>
            </a:r>
            <a:r>
              <a:rPr lang="hu-HU" sz="2000" dirty="0" smtClean="0"/>
              <a:t> und der </a:t>
            </a:r>
            <a:r>
              <a:rPr lang="hu-HU" sz="2000" dirty="0" err="1" smtClean="0"/>
              <a:t>Sängerkrieg</a:t>
            </a:r>
            <a:r>
              <a:rPr lang="hu-HU" sz="2000" dirty="0" smtClean="0"/>
              <a:t> </a:t>
            </a:r>
            <a:r>
              <a:rPr lang="hu-HU" sz="2000" dirty="0" err="1" smtClean="0"/>
              <a:t>auf</a:t>
            </a:r>
            <a:r>
              <a:rPr lang="hu-HU" sz="2000" dirty="0" smtClean="0"/>
              <a:t> Wartburg” (1842-45, 1847, 1860)</a:t>
            </a:r>
          </a:p>
          <a:p>
            <a:pPr marL="2743200" lvl="6" indent="0">
              <a:buNone/>
            </a:pPr>
            <a:r>
              <a:rPr lang="hu-HU" sz="2000" dirty="0" smtClean="0"/>
              <a:t>„Lohengrin” (1845-48)</a:t>
            </a:r>
          </a:p>
          <a:p>
            <a:pPr marL="2743200" lvl="6" indent="0">
              <a:buNone/>
            </a:pPr>
            <a:r>
              <a:rPr lang="hu-HU" sz="2000" dirty="0" smtClean="0"/>
              <a:t>„Der Ring des </a:t>
            </a:r>
            <a:r>
              <a:rPr lang="hu-HU" sz="2000" dirty="0" err="1" smtClean="0"/>
              <a:t>Nibelungen</a:t>
            </a:r>
            <a:r>
              <a:rPr lang="hu-HU" sz="2000" dirty="0" smtClean="0"/>
              <a:t>”: „</a:t>
            </a:r>
            <a:r>
              <a:rPr lang="hu-HU" sz="2000" dirty="0" err="1" smtClean="0"/>
              <a:t>Das</a:t>
            </a:r>
            <a:r>
              <a:rPr lang="hu-HU" sz="2000" dirty="0" smtClean="0"/>
              <a:t> </a:t>
            </a:r>
            <a:r>
              <a:rPr lang="hu-HU" sz="2000" dirty="0" err="1" smtClean="0"/>
              <a:t>Rheingold</a:t>
            </a:r>
            <a:r>
              <a:rPr lang="hu-HU" sz="2000" dirty="0" smtClean="0"/>
              <a:t>” (1851-54), „Die </a:t>
            </a:r>
            <a:r>
              <a:rPr lang="hu-HU" sz="2000" dirty="0" err="1" smtClean="0"/>
              <a:t>Walküre</a:t>
            </a:r>
            <a:r>
              <a:rPr lang="hu-HU" sz="2000" dirty="0" smtClean="0"/>
              <a:t>” (1851-56), „Siegfried” (1851-71), „</a:t>
            </a:r>
            <a:r>
              <a:rPr lang="hu-HU" sz="2000" dirty="0" err="1" smtClean="0"/>
              <a:t>Götterdämmerung</a:t>
            </a:r>
            <a:r>
              <a:rPr lang="hu-HU" sz="2000" dirty="0" smtClean="0"/>
              <a:t>” (1848-74)</a:t>
            </a:r>
          </a:p>
          <a:p>
            <a:pPr marL="2743200" lvl="6" indent="0">
              <a:buNone/>
            </a:pPr>
            <a:r>
              <a:rPr lang="hu-HU" sz="2000" dirty="0" smtClean="0"/>
              <a:t>„</a:t>
            </a:r>
            <a:r>
              <a:rPr lang="hu-HU" sz="2000" b="1" dirty="0" err="1" smtClean="0"/>
              <a:t>Tristan</a:t>
            </a:r>
            <a:r>
              <a:rPr lang="hu-HU" sz="2000" b="1" dirty="0" smtClean="0"/>
              <a:t> und </a:t>
            </a:r>
            <a:r>
              <a:rPr lang="hu-HU" sz="2000" b="1" dirty="0" err="1" smtClean="0"/>
              <a:t>Isolde</a:t>
            </a:r>
            <a:r>
              <a:rPr lang="hu-HU" sz="2000" dirty="0" smtClean="0"/>
              <a:t>” (1856-59) </a:t>
            </a:r>
            <a:r>
              <a:rPr lang="hu-HU" sz="2000" dirty="0" err="1" smtClean="0"/>
              <a:t>vgl</a:t>
            </a:r>
            <a:r>
              <a:rPr lang="hu-HU" sz="2000" dirty="0" smtClean="0"/>
              <a:t>. Thomas Mann: „</a:t>
            </a:r>
            <a:r>
              <a:rPr lang="hu-HU" sz="2000" dirty="0" err="1" smtClean="0"/>
              <a:t>Tristan</a:t>
            </a:r>
            <a:r>
              <a:rPr lang="hu-HU" sz="2000" dirty="0" smtClean="0"/>
              <a:t>”</a:t>
            </a:r>
          </a:p>
          <a:p>
            <a:pPr marL="2743200" lvl="6" indent="0">
              <a:buNone/>
            </a:pPr>
            <a:r>
              <a:rPr lang="hu-HU" sz="2000" dirty="0" smtClean="0"/>
              <a:t>„Parsifal” (1865-82)</a:t>
            </a:r>
            <a:endParaRPr lang="hu-HU" sz="20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32787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4079" y="1097216"/>
            <a:ext cx="10515600" cy="1325563"/>
          </a:xfrm>
        </p:spPr>
        <p:txBody>
          <a:bodyPr/>
          <a:lstStyle/>
          <a:p>
            <a:pPr algn="ctr"/>
            <a:r>
              <a:rPr lang="hu-HU" b="1" dirty="0" err="1" smtClean="0"/>
              <a:t>Historischer</a:t>
            </a:r>
            <a:r>
              <a:rPr lang="hu-HU" b="1" dirty="0" smtClean="0"/>
              <a:t> </a:t>
            </a:r>
            <a:r>
              <a:rPr lang="hu-HU" b="1" dirty="0" err="1" smtClean="0"/>
              <a:t>Hintergrund</a:t>
            </a:r>
            <a:endParaRPr lang="hu-HU" b="1" dirty="0"/>
          </a:p>
        </p:txBody>
      </p:sp>
      <p:sp>
        <p:nvSpPr>
          <p:cNvPr id="3" name="Tartalom helye 2"/>
          <p:cNvSpPr>
            <a:spLocks noGrp="1"/>
          </p:cNvSpPr>
          <p:nvPr>
            <p:ph idx="1"/>
          </p:nvPr>
        </p:nvSpPr>
        <p:spPr>
          <a:xfrm>
            <a:off x="864079" y="2506662"/>
            <a:ext cx="10515600" cy="4351338"/>
          </a:xfrm>
        </p:spPr>
        <p:txBody>
          <a:bodyPr>
            <a:normAutofit/>
          </a:bodyPr>
          <a:lstStyle/>
          <a:p>
            <a:r>
              <a:rPr lang="de-DE" sz="2400" dirty="0" smtClean="0"/>
              <a:t>Nach </a:t>
            </a:r>
            <a:r>
              <a:rPr lang="de-DE" sz="2400" dirty="0"/>
              <a:t>dem </a:t>
            </a:r>
            <a:r>
              <a:rPr lang="de-DE" sz="2400" b="1" dirty="0"/>
              <a:t>Wiener </a:t>
            </a:r>
            <a:r>
              <a:rPr lang="de-DE" sz="2400" b="1" dirty="0" err="1"/>
              <a:t>Kongreß</a:t>
            </a:r>
            <a:r>
              <a:rPr lang="de-DE" sz="2400" dirty="0"/>
              <a:t> </a:t>
            </a:r>
            <a:r>
              <a:rPr lang="hu-HU" sz="2400" dirty="0" smtClean="0"/>
              <a:t>(1814-1815) </a:t>
            </a:r>
            <a:r>
              <a:rPr lang="de-DE" sz="2400" dirty="0" smtClean="0"/>
              <a:t>bestand </a:t>
            </a:r>
            <a:r>
              <a:rPr lang="de-DE" sz="2400" dirty="0"/>
              <a:t>in Deutschland der Anspruch auf die Legitimität der erneuten Etablierung von 38, dann 39 souveränen </a:t>
            </a:r>
            <a:r>
              <a:rPr lang="de-DE" sz="2400" dirty="0" smtClean="0"/>
              <a:t>Staaten</a:t>
            </a:r>
            <a:r>
              <a:rPr lang="hu-HU" sz="2400" dirty="0" smtClean="0"/>
              <a:t>. Die </a:t>
            </a:r>
            <a:r>
              <a:rPr lang="hu-HU" sz="2400" b="1" dirty="0" err="1" smtClean="0"/>
              <a:t>Heilige</a:t>
            </a:r>
            <a:r>
              <a:rPr lang="hu-HU" sz="2400" b="1" dirty="0" smtClean="0"/>
              <a:t> Allianz </a:t>
            </a:r>
            <a:r>
              <a:rPr lang="hu-HU" sz="2400" dirty="0" smtClean="0"/>
              <a:t>(1815)</a:t>
            </a:r>
            <a:r>
              <a:rPr lang="de-DE" sz="2400" dirty="0" smtClean="0"/>
              <a:t> der </a:t>
            </a:r>
            <a:r>
              <a:rPr lang="de-DE" sz="2400" dirty="0"/>
              <a:t>drei Monarchen </a:t>
            </a:r>
            <a:r>
              <a:rPr lang="hu-HU" sz="2400" dirty="0" smtClean="0"/>
              <a:t>(</a:t>
            </a:r>
            <a:r>
              <a:rPr lang="hu-HU" sz="2400" dirty="0" err="1" smtClean="0"/>
              <a:t>Preußen</a:t>
            </a:r>
            <a:r>
              <a:rPr lang="hu-HU" sz="2400" dirty="0" smtClean="0"/>
              <a:t>, </a:t>
            </a:r>
            <a:r>
              <a:rPr lang="hu-HU" sz="2400" dirty="0" err="1" smtClean="0"/>
              <a:t>Russland</a:t>
            </a:r>
            <a:r>
              <a:rPr lang="hu-HU" sz="2400" dirty="0" smtClean="0"/>
              <a:t>, </a:t>
            </a:r>
            <a:r>
              <a:rPr lang="hu-HU" sz="2400" dirty="0" err="1" smtClean="0"/>
              <a:t>Österreich</a:t>
            </a:r>
            <a:r>
              <a:rPr lang="hu-HU" sz="2400" dirty="0" smtClean="0"/>
              <a:t>) </a:t>
            </a:r>
            <a:r>
              <a:rPr lang="de-DE" sz="2400" dirty="0" smtClean="0"/>
              <a:t>rief </a:t>
            </a:r>
            <a:r>
              <a:rPr lang="de-DE" sz="2400" dirty="0"/>
              <a:t>zur christlichen Brüderlichkeit auf und stand damit im direkten Gegensatz zur revolutionären Brüderlichkeit der </a:t>
            </a:r>
            <a:r>
              <a:rPr lang="de-DE" sz="2400" dirty="0" smtClean="0"/>
              <a:t>Völker</a:t>
            </a:r>
            <a:r>
              <a:rPr lang="hu-HU" sz="2400" dirty="0" smtClean="0"/>
              <a:t>.</a:t>
            </a:r>
          </a:p>
          <a:p>
            <a:endParaRPr lang="hu-HU" sz="2400" dirty="0" smtClean="0"/>
          </a:p>
          <a:p>
            <a:r>
              <a:rPr lang="de-DE" sz="2400" dirty="0" smtClean="0"/>
              <a:t>In </a:t>
            </a:r>
            <a:r>
              <a:rPr lang="de-DE" sz="2400" dirty="0"/>
              <a:t>Deutschland wurde erst mit den </a:t>
            </a:r>
            <a:r>
              <a:rPr lang="de-DE" sz="2400" dirty="0" smtClean="0"/>
              <a:t>Befreiungskriegen </a:t>
            </a:r>
            <a:r>
              <a:rPr lang="de-DE" sz="2400" dirty="0"/>
              <a:t>von </a:t>
            </a:r>
            <a:r>
              <a:rPr lang="de-DE" sz="2400" dirty="0" smtClean="0"/>
              <a:t>1813</a:t>
            </a:r>
            <a:r>
              <a:rPr lang="hu-HU" sz="2400" dirty="0" smtClean="0"/>
              <a:t>-18</a:t>
            </a:r>
            <a:r>
              <a:rPr lang="de-DE" sz="2400" dirty="0" smtClean="0"/>
              <a:t>15 </a:t>
            </a:r>
            <a:r>
              <a:rPr lang="de-DE" sz="2400" dirty="0"/>
              <a:t>der „Freiheit eine Gasse“ geschlagen. Dabei verband sich die Forderung nach dem Nationalstaat, nach dem „einen Deutschland“ mit der Forderung nach Freiheit, und die Gewichtung wurde noch im August durch </a:t>
            </a:r>
            <a:r>
              <a:rPr lang="de-DE" sz="2400" b="1" dirty="0"/>
              <a:t>Heinrich Hoffmann von Fallersleben</a:t>
            </a:r>
            <a:r>
              <a:rPr lang="de-DE" sz="2400" i="1" dirty="0"/>
              <a:t>s</a:t>
            </a:r>
            <a:r>
              <a:rPr lang="de-DE" sz="2400" dirty="0"/>
              <a:t> </a:t>
            </a:r>
            <a:r>
              <a:rPr lang="de-DE" sz="2400" i="1" dirty="0"/>
              <a:t>Lied der Deutschen</a:t>
            </a:r>
            <a:r>
              <a:rPr lang="de-DE" sz="2400" dirty="0"/>
              <a:t> (1841): „Einigkeit und Recht und Freiheit“. </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76443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0947" y="1167382"/>
            <a:ext cx="10515600" cy="1325563"/>
          </a:xfrm>
        </p:spPr>
        <p:txBody>
          <a:bodyPr>
            <a:normAutofit/>
          </a:bodyPr>
          <a:lstStyle/>
          <a:p>
            <a:pPr algn="ctr"/>
            <a:r>
              <a:rPr lang="hu-HU" sz="4000" b="1" dirty="0" smtClean="0"/>
              <a:t>Hoffmann von </a:t>
            </a:r>
            <a:r>
              <a:rPr lang="hu-HU" sz="4000" b="1" dirty="0" err="1" smtClean="0"/>
              <a:t>Fallersleben</a:t>
            </a:r>
            <a:r>
              <a:rPr lang="hu-HU" sz="4000" b="1" dirty="0" smtClean="0"/>
              <a:t>:</a:t>
            </a:r>
            <a:br>
              <a:rPr lang="hu-HU" sz="4000" b="1" dirty="0" smtClean="0"/>
            </a:br>
            <a:r>
              <a:rPr lang="hu-HU" sz="4000" b="1" i="1" dirty="0" smtClean="0"/>
              <a:t>Das </a:t>
            </a:r>
            <a:r>
              <a:rPr lang="hu-HU" sz="4000" b="1" i="1" dirty="0" err="1" smtClean="0"/>
              <a:t>Lied</a:t>
            </a:r>
            <a:r>
              <a:rPr lang="hu-HU" sz="4000" b="1" i="1" dirty="0" smtClean="0"/>
              <a:t> der </a:t>
            </a:r>
            <a:r>
              <a:rPr lang="hu-HU" sz="4000" b="1" i="1" dirty="0" err="1" smtClean="0"/>
              <a:t>Deutschen</a:t>
            </a:r>
            <a:r>
              <a:rPr lang="hu-HU" sz="4000" b="1" i="1" dirty="0" smtClean="0"/>
              <a:t> /</a:t>
            </a:r>
            <a:r>
              <a:rPr lang="hu-HU" sz="4000" b="1" i="1" dirty="0" err="1" smtClean="0"/>
              <a:t>Deutschlandlied</a:t>
            </a:r>
            <a:r>
              <a:rPr lang="hu-HU" sz="4000" b="1" i="1" dirty="0" smtClean="0"/>
              <a:t> </a:t>
            </a:r>
            <a:r>
              <a:rPr lang="hu-HU" sz="4000" dirty="0" smtClean="0"/>
              <a:t>(1841)</a:t>
            </a:r>
            <a:endParaRPr lang="hu-HU" sz="4000" dirty="0"/>
          </a:p>
        </p:txBody>
      </p:sp>
      <p:sp>
        <p:nvSpPr>
          <p:cNvPr id="3" name="Tartalom helye 2"/>
          <p:cNvSpPr>
            <a:spLocks noGrp="1"/>
          </p:cNvSpPr>
          <p:nvPr>
            <p:ph idx="1"/>
          </p:nvPr>
        </p:nvSpPr>
        <p:spPr>
          <a:xfrm>
            <a:off x="820947" y="3047616"/>
            <a:ext cx="10515600" cy="3931603"/>
          </a:xfrm>
        </p:spPr>
        <p:txBody>
          <a:bodyPr>
            <a:normAutofit/>
          </a:bodyPr>
          <a:lstStyle/>
          <a:p>
            <a:pPr marL="0" indent="0" algn="ctr">
              <a:buNone/>
            </a:pPr>
            <a:r>
              <a:rPr lang="de-DE" sz="2400" dirty="0"/>
              <a:t>Die Melodie stammt ursprünglich aus dem 1797 entstandenen </a:t>
            </a:r>
            <a:r>
              <a:rPr lang="de-DE" sz="2400" i="1" dirty="0"/>
              <a:t>Kaiserlied</a:t>
            </a:r>
            <a:r>
              <a:rPr lang="de-DE" sz="2400" dirty="0"/>
              <a:t> </a:t>
            </a:r>
            <a:r>
              <a:rPr lang="de-DE" sz="2400" dirty="0" smtClean="0"/>
              <a:t>von</a:t>
            </a:r>
            <a:r>
              <a:rPr lang="hu-HU" sz="2400" dirty="0" smtClean="0"/>
              <a:t> Joseph Haydn</a:t>
            </a:r>
            <a:r>
              <a:rPr lang="de-DE" sz="2400" dirty="0" smtClean="0"/>
              <a:t>, </a:t>
            </a:r>
            <a:r>
              <a:rPr lang="de-DE" sz="2400" dirty="0"/>
              <a:t>der </a:t>
            </a:r>
            <a:r>
              <a:rPr lang="de-DE" sz="2400" dirty="0" smtClean="0"/>
              <a:t>offiziellen</a:t>
            </a:r>
            <a:r>
              <a:rPr lang="hu-HU" sz="2400" dirty="0" smtClean="0"/>
              <a:t> </a:t>
            </a:r>
            <a:r>
              <a:rPr lang="hu-HU" sz="2400" dirty="0" err="1" smtClean="0"/>
              <a:t>Volkshymne</a:t>
            </a:r>
            <a:r>
              <a:rPr lang="de-DE" sz="2400" dirty="0" smtClean="0"/>
              <a:t> </a:t>
            </a:r>
            <a:r>
              <a:rPr lang="de-DE" sz="2400" i="1" dirty="0" smtClean="0"/>
              <a:t>Gott </a:t>
            </a:r>
            <a:r>
              <a:rPr lang="de-DE" sz="2400" i="1" dirty="0"/>
              <a:t>erhalte Franz, den Kaiser</a:t>
            </a:r>
            <a:r>
              <a:rPr lang="de-DE" sz="2400" dirty="0"/>
              <a:t> für den </a:t>
            </a:r>
            <a:r>
              <a:rPr lang="de-DE" sz="2400" dirty="0" smtClean="0"/>
              <a:t>damaligen</a:t>
            </a:r>
            <a:r>
              <a:rPr lang="hu-HU" sz="2400" dirty="0" smtClean="0"/>
              <a:t> </a:t>
            </a:r>
            <a:r>
              <a:rPr lang="hu-HU" sz="2400" dirty="0" err="1" smtClean="0"/>
              <a:t>römisch-deutschen</a:t>
            </a:r>
            <a:r>
              <a:rPr lang="hu-HU" sz="2400" dirty="0" smtClean="0"/>
              <a:t> Kaiser Franz II.</a:t>
            </a:r>
            <a:endParaRPr lang="hu-HU" sz="2400" dirty="0"/>
          </a:p>
          <a:p>
            <a:pPr marL="0" indent="0" algn="ctr">
              <a:buNone/>
            </a:pPr>
            <a:r>
              <a:rPr lang="hu-HU" sz="2400" dirty="0" smtClean="0"/>
              <a:t>1922 – </a:t>
            </a:r>
            <a:r>
              <a:rPr lang="hu-HU" sz="2400" dirty="0" err="1" smtClean="0"/>
              <a:t>Nationalhymne</a:t>
            </a:r>
            <a:endParaRPr lang="hu-HU" sz="2400" dirty="0" smtClean="0"/>
          </a:p>
          <a:p>
            <a:pPr marL="0" indent="0" algn="ctr">
              <a:buNone/>
            </a:pPr>
            <a:r>
              <a:rPr lang="hu-HU" sz="2400" dirty="0" err="1" smtClean="0"/>
              <a:t>Zur</a:t>
            </a:r>
            <a:r>
              <a:rPr lang="hu-HU" sz="2400" dirty="0" smtClean="0"/>
              <a:t> Zeit des </a:t>
            </a:r>
            <a:r>
              <a:rPr lang="hu-HU" sz="2400" dirty="0" err="1" smtClean="0"/>
              <a:t>Nationalsozialismus</a:t>
            </a:r>
            <a:r>
              <a:rPr lang="hu-HU" sz="2400" dirty="0" smtClean="0"/>
              <a:t> </a:t>
            </a:r>
            <a:r>
              <a:rPr lang="hu-HU" sz="2400" dirty="0" err="1" smtClean="0"/>
              <a:t>wurden</a:t>
            </a:r>
            <a:r>
              <a:rPr lang="hu-HU" sz="2400" dirty="0" smtClean="0"/>
              <a:t> </a:t>
            </a:r>
            <a:r>
              <a:rPr lang="hu-HU" sz="2400" dirty="0" smtClean="0"/>
              <a:t>die 1. </a:t>
            </a:r>
            <a:r>
              <a:rPr lang="hu-HU" sz="2400" dirty="0" err="1" smtClean="0"/>
              <a:t>Strophe</a:t>
            </a:r>
            <a:r>
              <a:rPr lang="hu-HU" sz="2400" dirty="0" smtClean="0"/>
              <a:t> und </a:t>
            </a:r>
            <a:r>
              <a:rPr lang="hu-HU" sz="2400" dirty="0" err="1" smtClean="0"/>
              <a:t>das</a:t>
            </a:r>
            <a:r>
              <a:rPr lang="hu-HU" sz="2400" dirty="0" smtClean="0"/>
              <a:t> </a:t>
            </a:r>
            <a:r>
              <a:rPr lang="hu-HU" sz="2400" i="1" dirty="0" err="1" smtClean="0"/>
              <a:t>Horst-Wessel-Lied</a:t>
            </a:r>
            <a:r>
              <a:rPr lang="hu-HU" sz="2400" dirty="0" smtClean="0"/>
              <a:t> </a:t>
            </a:r>
            <a:r>
              <a:rPr lang="hu-HU" sz="2400" dirty="0" err="1" smtClean="0"/>
              <a:t>gesungen</a:t>
            </a:r>
            <a:endParaRPr lang="hu-HU" sz="2400" dirty="0" smtClean="0"/>
          </a:p>
          <a:p>
            <a:pPr marL="0" indent="0" algn="ctr">
              <a:buNone/>
            </a:pPr>
            <a:r>
              <a:rPr lang="hu-HU" sz="2400" dirty="0" smtClean="0"/>
              <a:t>1952 – </a:t>
            </a:r>
            <a:r>
              <a:rPr lang="hu-HU" sz="2400" dirty="0" err="1" smtClean="0"/>
              <a:t>Nationalhymne</a:t>
            </a:r>
            <a:r>
              <a:rPr lang="hu-HU" sz="2400" dirty="0" smtClean="0"/>
              <a:t>, </a:t>
            </a:r>
            <a:r>
              <a:rPr lang="hu-HU" sz="2400" dirty="0" err="1" smtClean="0"/>
              <a:t>aber</a:t>
            </a:r>
            <a:r>
              <a:rPr lang="hu-HU" sz="2400" dirty="0" smtClean="0"/>
              <a:t> </a:t>
            </a:r>
            <a:r>
              <a:rPr lang="hu-HU" sz="2400" dirty="0" err="1" smtClean="0"/>
              <a:t>nur</a:t>
            </a:r>
            <a:r>
              <a:rPr lang="hu-HU" sz="2400" dirty="0" smtClean="0"/>
              <a:t> die 3. </a:t>
            </a:r>
            <a:r>
              <a:rPr lang="hu-HU" sz="2400" dirty="0" err="1" smtClean="0"/>
              <a:t>Strophe</a:t>
            </a:r>
            <a:r>
              <a:rPr lang="hu-HU" sz="2400" dirty="0" smtClean="0"/>
              <a:t> </a:t>
            </a:r>
            <a:r>
              <a:rPr lang="hu-HU" sz="2400" dirty="0" err="1" smtClean="0"/>
              <a:t>wurde</a:t>
            </a:r>
            <a:r>
              <a:rPr lang="hu-HU" sz="2400" dirty="0" smtClean="0"/>
              <a:t> </a:t>
            </a:r>
            <a:r>
              <a:rPr lang="hu-HU" sz="2400" dirty="0" err="1" smtClean="0"/>
              <a:t>gesungen</a:t>
            </a:r>
            <a:endParaRPr lang="hu-HU" sz="2400" dirty="0" smtClean="0"/>
          </a:p>
          <a:p>
            <a:pPr marL="0" indent="0" algn="ctr">
              <a:buNone/>
            </a:pPr>
            <a:r>
              <a:rPr lang="hu-HU" sz="2400" dirty="0" smtClean="0"/>
              <a:t>1991 – 3. </a:t>
            </a:r>
            <a:r>
              <a:rPr lang="hu-HU" sz="2400" dirty="0" err="1" smtClean="0"/>
              <a:t>Strophe</a:t>
            </a:r>
            <a:r>
              <a:rPr lang="hu-HU" sz="2400" dirty="0" smtClean="0"/>
              <a:t>: </a:t>
            </a:r>
            <a:r>
              <a:rPr lang="hu-HU" sz="2400" dirty="0" err="1" smtClean="0"/>
              <a:t>Nationalhymne</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255972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29573" y="1365789"/>
            <a:ext cx="10515600" cy="1325563"/>
          </a:xfrm>
        </p:spPr>
        <p:txBody>
          <a:bodyPr/>
          <a:lstStyle/>
          <a:p>
            <a:pPr algn="ctr"/>
            <a:r>
              <a:rPr lang="hu-HU" b="1" i="1" dirty="0" err="1" smtClean="0"/>
              <a:t>Deutschlandlied</a:t>
            </a:r>
            <a:r>
              <a:rPr lang="hu-HU" dirty="0"/>
              <a:t/>
            </a:r>
            <a:br>
              <a:rPr lang="hu-HU" dirty="0"/>
            </a:br>
            <a:r>
              <a:rPr lang="hu-HU" sz="2800" dirty="0" smtClean="0"/>
              <a:t>I. und III. </a:t>
            </a:r>
            <a:r>
              <a:rPr lang="hu-HU" sz="2800" dirty="0" err="1" smtClean="0"/>
              <a:t>Strophe</a:t>
            </a:r>
            <a:endParaRPr lang="hu-HU" sz="2800" dirty="0"/>
          </a:p>
        </p:txBody>
      </p:sp>
      <p:sp>
        <p:nvSpPr>
          <p:cNvPr id="3" name="Tartalom helye 2"/>
          <p:cNvSpPr>
            <a:spLocks noGrp="1"/>
          </p:cNvSpPr>
          <p:nvPr>
            <p:ph sz="half" idx="1"/>
          </p:nvPr>
        </p:nvSpPr>
        <p:spPr>
          <a:xfrm>
            <a:off x="829573" y="3185925"/>
            <a:ext cx="5181600" cy="3991702"/>
          </a:xfrm>
        </p:spPr>
        <p:txBody>
          <a:bodyPr>
            <a:normAutofit/>
          </a:bodyPr>
          <a:lstStyle/>
          <a:p>
            <a:pPr marL="0" indent="0">
              <a:buNone/>
            </a:pPr>
            <a:r>
              <a:rPr lang="de-DE" sz="2400" i="1" dirty="0"/>
              <a:t>Deutschland, Deutschland über alles</a:t>
            </a:r>
            <a:r>
              <a:rPr lang="de-DE" sz="2400" i="1" dirty="0" smtClean="0"/>
              <a:t>,</a:t>
            </a:r>
            <a:r>
              <a:rPr lang="hu-HU" sz="2400" i="1" dirty="0" smtClean="0"/>
              <a:t>	</a:t>
            </a:r>
            <a:r>
              <a:rPr lang="de-DE" sz="2400" i="1" dirty="0"/>
              <a:t/>
            </a:r>
            <a:br>
              <a:rPr lang="de-DE" sz="2400" i="1" dirty="0"/>
            </a:br>
            <a:r>
              <a:rPr lang="de-DE" sz="2400" i="1" dirty="0"/>
              <a:t>Über alles in der Welt,</a:t>
            </a:r>
            <a:br>
              <a:rPr lang="de-DE" sz="2400" i="1" dirty="0"/>
            </a:br>
            <a:r>
              <a:rPr lang="de-DE" sz="2400" i="1" dirty="0"/>
              <a:t>Wenn es stets zu Schutz und Trutze</a:t>
            </a:r>
            <a:br>
              <a:rPr lang="de-DE" sz="2400" i="1" dirty="0"/>
            </a:br>
            <a:r>
              <a:rPr lang="de-DE" sz="2400" i="1" dirty="0"/>
              <a:t>Brüderlich zusammenhält,</a:t>
            </a:r>
            <a:br>
              <a:rPr lang="de-DE" sz="2400" i="1" dirty="0"/>
            </a:br>
            <a:r>
              <a:rPr lang="de-DE" sz="2400" i="1" dirty="0"/>
              <a:t>Von der Maas bis an die </a:t>
            </a:r>
            <a:r>
              <a:rPr lang="de-DE" sz="2400" i="1" dirty="0" err="1"/>
              <a:t>Memel</a:t>
            </a:r>
            <a:r>
              <a:rPr lang="de-DE" sz="2400" i="1" dirty="0"/>
              <a:t>,</a:t>
            </a:r>
            <a:br>
              <a:rPr lang="de-DE" sz="2400" i="1" dirty="0"/>
            </a:br>
            <a:r>
              <a:rPr lang="de-DE" sz="2400" i="1" dirty="0"/>
              <a:t>Von der Etsch bis an den Belt –</a:t>
            </a:r>
            <a:br>
              <a:rPr lang="de-DE" sz="2400" i="1" dirty="0"/>
            </a:br>
            <a:r>
              <a:rPr lang="de-DE" sz="2400" i="1" dirty="0"/>
              <a:t>Deutschland, Deutschland über alles,</a:t>
            </a:r>
            <a:br>
              <a:rPr lang="de-DE" sz="2400" i="1" dirty="0"/>
            </a:br>
            <a:r>
              <a:rPr lang="de-DE" sz="2400" i="1" dirty="0"/>
              <a:t>Über alles in der Welt!</a:t>
            </a:r>
            <a:br>
              <a:rPr lang="de-DE" sz="2400" i="1" dirty="0"/>
            </a:br>
            <a:endParaRPr lang="hu-HU" sz="2400" dirty="0"/>
          </a:p>
        </p:txBody>
      </p:sp>
      <p:sp>
        <p:nvSpPr>
          <p:cNvPr id="5" name="Tartalom helye 4"/>
          <p:cNvSpPr>
            <a:spLocks noGrp="1"/>
          </p:cNvSpPr>
          <p:nvPr>
            <p:ph sz="half" idx="2"/>
          </p:nvPr>
        </p:nvSpPr>
        <p:spPr>
          <a:xfrm>
            <a:off x="6163573" y="3185925"/>
            <a:ext cx="5181600" cy="3991702"/>
          </a:xfrm>
        </p:spPr>
        <p:txBody>
          <a:bodyPr>
            <a:normAutofit/>
          </a:bodyPr>
          <a:lstStyle/>
          <a:p>
            <a:pPr marL="0" indent="0">
              <a:buNone/>
            </a:pPr>
            <a:r>
              <a:rPr lang="de-DE" sz="2400" i="1" dirty="0"/>
              <a:t>Einigkeit und Recht und Freiheit</a:t>
            </a:r>
            <a:br>
              <a:rPr lang="de-DE" sz="2400" i="1" dirty="0"/>
            </a:br>
            <a:r>
              <a:rPr lang="de-DE" sz="2400" i="1" dirty="0"/>
              <a:t>Für das deutsche Vaterland!</a:t>
            </a:r>
            <a:br>
              <a:rPr lang="de-DE" sz="2400" i="1" dirty="0"/>
            </a:br>
            <a:r>
              <a:rPr lang="de-DE" sz="2400" i="1" dirty="0"/>
              <a:t>Danach lasst uns alle streben</a:t>
            </a:r>
            <a:br>
              <a:rPr lang="de-DE" sz="2400" i="1" dirty="0"/>
            </a:br>
            <a:r>
              <a:rPr lang="de-DE" sz="2400" i="1" dirty="0"/>
              <a:t>Brüderlich mit Herz und Hand!</a:t>
            </a:r>
            <a:br>
              <a:rPr lang="de-DE" sz="2400" i="1" dirty="0"/>
            </a:br>
            <a:r>
              <a:rPr lang="de-DE" sz="2400" i="1" dirty="0"/>
              <a:t>Einigkeit und Recht und Freiheit</a:t>
            </a:r>
            <a:br>
              <a:rPr lang="de-DE" sz="2400" i="1" dirty="0"/>
            </a:br>
            <a:r>
              <a:rPr lang="de-DE" sz="2400" i="1" dirty="0"/>
              <a:t>Sind des Glückes Unterpfand –</a:t>
            </a:r>
            <a:br>
              <a:rPr lang="de-DE" sz="2400" i="1" dirty="0"/>
            </a:br>
            <a:r>
              <a:rPr lang="de-DE" sz="2400" i="1" dirty="0" err="1"/>
              <a:t>Blüh</a:t>
            </a:r>
            <a:r>
              <a:rPr lang="de-DE" sz="2400" i="1" dirty="0"/>
              <a:t> im Glanze dieses Glückes,</a:t>
            </a:r>
            <a:br>
              <a:rPr lang="de-DE" sz="2400" i="1" dirty="0"/>
            </a:br>
            <a:r>
              <a:rPr lang="de-DE" sz="2400" i="1" dirty="0"/>
              <a:t>Blühe, deutsches Vaterland!</a:t>
            </a:r>
            <a:endParaRPr lang="hu-HU" sz="2400" dirty="0"/>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455969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2309247"/>
            <a:ext cx="10515600" cy="3945207"/>
          </a:xfrm>
        </p:spPr>
        <p:txBody>
          <a:bodyPr>
            <a:normAutofit/>
          </a:bodyPr>
          <a:lstStyle/>
          <a:p>
            <a:r>
              <a:rPr lang="de-DE" sz="2400" dirty="0"/>
              <a:t>Infolge der </a:t>
            </a:r>
            <a:r>
              <a:rPr lang="de-DE" sz="2400" b="1" dirty="0"/>
              <a:t>Karlsbader Beschlüsse</a:t>
            </a:r>
            <a:r>
              <a:rPr lang="de-DE" sz="2400" dirty="0"/>
              <a:t> von 1819 – wo 10 deutsche Staaten Beschlüsse </a:t>
            </a:r>
            <a:r>
              <a:rPr lang="de-DE" sz="2400" dirty="0" err="1" smtClean="0"/>
              <a:t>fa</a:t>
            </a:r>
            <a:r>
              <a:rPr lang="hu-HU" sz="2400" dirty="0" err="1" smtClean="0"/>
              <a:t>ss</a:t>
            </a:r>
            <a:r>
              <a:rPr lang="de-DE" sz="2400" dirty="0" err="1" smtClean="0"/>
              <a:t>ten</a:t>
            </a:r>
            <a:r>
              <a:rPr lang="de-DE" sz="2400" dirty="0"/>
              <a:t>, die auch von der Bundesversammlung in Frankfurt angenommen wurden – wurden die Burschenschaften verboten, die Universitäten überwacht und die Zensur geregelt, d.h. auf die Initiative von </a:t>
            </a:r>
            <a:r>
              <a:rPr lang="de-DE" sz="2400" u="sng" dirty="0"/>
              <a:t>Metternich</a:t>
            </a:r>
            <a:r>
              <a:rPr lang="de-DE" sz="2400" dirty="0"/>
              <a:t> hieß die Parole, gegen die liberalen wie auch gegen die nationalen Kräfte vorzugehen</a:t>
            </a:r>
            <a:r>
              <a:rPr lang="de-DE" sz="2400" dirty="0" smtClean="0"/>
              <a:t>.</a:t>
            </a:r>
            <a:endParaRPr lang="hu-HU" sz="2400" dirty="0" smtClean="0"/>
          </a:p>
          <a:p>
            <a:endParaRPr lang="hu-HU" sz="20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690864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03694" y="1184635"/>
            <a:ext cx="10515600" cy="1325563"/>
          </a:xfrm>
        </p:spPr>
        <p:txBody>
          <a:bodyPr/>
          <a:lstStyle/>
          <a:p>
            <a:pPr algn="ctr"/>
            <a:r>
              <a:rPr lang="hu-HU" b="1" dirty="0" smtClean="0">
                <a:solidFill>
                  <a:srgbClr val="C00000"/>
                </a:solidFill>
              </a:rPr>
              <a:t>Biedermeier</a:t>
            </a:r>
            <a:endParaRPr lang="hu-HU" b="1" dirty="0">
              <a:solidFill>
                <a:srgbClr val="C00000"/>
              </a:solidFill>
            </a:endParaRPr>
          </a:p>
        </p:txBody>
      </p:sp>
      <p:sp>
        <p:nvSpPr>
          <p:cNvPr id="3" name="Tartalom helye 2"/>
          <p:cNvSpPr>
            <a:spLocks noGrp="1"/>
          </p:cNvSpPr>
          <p:nvPr>
            <p:ph idx="1"/>
          </p:nvPr>
        </p:nvSpPr>
        <p:spPr>
          <a:xfrm>
            <a:off x="803694" y="2392333"/>
            <a:ext cx="10515600" cy="4351338"/>
          </a:xfrm>
        </p:spPr>
        <p:txBody>
          <a:bodyPr>
            <a:normAutofit fontScale="77500" lnSpcReduction="20000"/>
          </a:bodyPr>
          <a:lstStyle/>
          <a:p>
            <a:r>
              <a:rPr lang="de-DE" dirty="0"/>
              <a:t>Die Bezeichnung "Biedermeier" geht auf die deutschen Schriftsteller Ludwig </a:t>
            </a:r>
            <a:r>
              <a:rPr lang="de-DE" dirty="0" err="1"/>
              <a:t>Eichrodt</a:t>
            </a:r>
            <a:r>
              <a:rPr lang="de-DE" dirty="0"/>
              <a:t> und Adolf </a:t>
            </a:r>
            <a:r>
              <a:rPr lang="de-DE" dirty="0" err="1"/>
              <a:t>Kußmaul</a:t>
            </a:r>
            <a:r>
              <a:rPr lang="de-DE" dirty="0"/>
              <a:t> zurück, die für die Münchener "Fliegenden Blätter" von </a:t>
            </a:r>
            <a:r>
              <a:rPr lang="de-DE" dirty="0" smtClean="0"/>
              <a:t>1855</a:t>
            </a:r>
            <a:r>
              <a:rPr lang="hu-HU" dirty="0" smtClean="0"/>
              <a:t>-</a:t>
            </a:r>
            <a:r>
              <a:rPr lang="de-DE" dirty="0" smtClean="0"/>
              <a:t>­</a:t>
            </a:r>
            <a:r>
              <a:rPr lang="de-DE" dirty="0"/>
              <a:t>1857 die Gestalt des schwäbischen Dorflehrers Gottlieb </a:t>
            </a:r>
            <a:r>
              <a:rPr lang="de-DE" dirty="0" err="1"/>
              <a:t>Biedermaier</a:t>
            </a:r>
            <a:r>
              <a:rPr lang="de-DE" dirty="0"/>
              <a:t> </a:t>
            </a:r>
            <a:r>
              <a:rPr lang="de-DE" dirty="0" smtClean="0"/>
              <a:t>erfanden</a:t>
            </a:r>
            <a:r>
              <a:rPr lang="hu-HU" dirty="0" smtClean="0"/>
              <a:t>.</a:t>
            </a:r>
            <a:r>
              <a:rPr lang="de-DE" dirty="0" smtClean="0"/>
              <a:t> Während </a:t>
            </a:r>
            <a:r>
              <a:rPr lang="de-DE" dirty="0" err="1"/>
              <a:t>Eichrodt</a:t>
            </a:r>
            <a:r>
              <a:rPr lang="de-DE" dirty="0"/>
              <a:t> und </a:t>
            </a:r>
            <a:r>
              <a:rPr lang="de-DE" dirty="0" err="1"/>
              <a:t>Kußmaul</a:t>
            </a:r>
            <a:r>
              <a:rPr lang="de-DE" dirty="0"/>
              <a:t> mit dieser Figur und dessen Freund </a:t>
            </a:r>
            <a:r>
              <a:rPr lang="de-DE" dirty="0" err="1"/>
              <a:t>Horatius</a:t>
            </a:r>
            <a:r>
              <a:rPr lang="de-DE" dirty="0"/>
              <a:t> </a:t>
            </a:r>
            <a:r>
              <a:rPr lang="de-DE" dirty="0" err="1"/>
              <a:t>Treuherz</a:t>
            </a:r>
            <a:r>
              <a:rPr lang="de-DE" dirty="0"/>
              <a:t> eine </a:t>
            </a:r>
            <a:r>
              <a:rPr lang="de-DE" b="1" dirty="0"/>
              <a:t>Parodie auf das Spießbürgertum </a:t>
            </a:r>
            <a:r>
              <a:rPr lang="de-DE" dirty="0"/>
              <a:t>abliefern wollten, begann man </a:t>
            </a:r>
            <a:r>
              <a:rPr lang="de-DE" b="1" dirty="0"/>
              <a:t>gegen Ende des 19. Jahrhunderts</a:t>
            </a:r>
            <a:r>
              <a:rPr lang="de-DE" dirty="0"/>
              <a:t>, das Biedermeier mit der "guten, alten Zeit" gleichzusetzen und verwendete diesen Begriff als </a:t>
            </a:r>
            <a:r>
              <a:rPr lang="de-DE" b="1" dirty="0"/>
              <a:t>Synonym für Behaglichkeit, Häuslichkeit, Geselligkeit in Familie und im Freundeskreis, für den (auch geistigen) Rückzug ins Private. </a:t>
            </a:r>
            <a:r>
              <a:rPr lang="de-DE" dirty="0"/>
              <a:t>Ab 1906 wurde der Begriff für Mode und Möbel aus der Zeit zwischen 1815 und 1848 verwendet, dann auch für einen Malstil</a:t>
            </a:r>
            <a:r>
              <a:rPr lang="de-DE" dirty="0" smtClean="0"/>
              <a:t>.</a:t>
            </a:r>
            <a:endParaRPr lang="hu-HU" dirty="0" smtClean="0"/>
          </a:p>
          <a:p>
            <a:pPr marL="0" indent="0" algn="r">
              <a:buNone/>
            </a:pPr>
            <a:r>
              <a:rPr lang="hu-HU" dirty="0" smtClean="0"/>
              <a:t>				</a:t>
            </a:r>
            <a:r>
              <a:rPr lang="hu-HU" sz="2300" dirty="0" smtClean="0"/>
              <a:t>(http</a:t>
            </a:r>
            <a:r>
              <a:rPr lang="hu-HU" sz="2300" dirty="0"/>
              <a:t>://</a:t>
            </a:r>
            <a:r>
              <a:rPr lang="hu-HU" sz="2300" dirty="0" smtClean="0"/>
              <a:t>www.pohlw.de/literatur/epochen/vormaerz.htm)</a:t>
            </a:r>
          </a:p>
          <a:p>
            <a:endParaRPr lang="hu-HU" dirty="0"/>
          </a:p>
          <a:p>
            <a:r>
              <a:rPr lang="de-DE" dirty="0" smtClean="0"/>
              <a:t>Sinnvoll </a:t>
            </a:r>
            <a:r>
              <a:rPr lang="de-DE" dirty="0"/>
              <a:t>ist die Bezeichnung allein dann, wenn man ihn zur Kennzeichnung derjenigen Autoren innerhalb der Vormärzepoche verwendet, die sich mit der liberalen und revolutionären Opposition nicht zu identifizieren vermochten (</a:t>
            </a:r>
            <a:r>
              <a:rPr lang="de-DE" u="sng" dirty="0"/>
              <a:t>Karl Leberecht Immermann, </a:t>
            </a:r>
            <a:r>
              <a:rPr lang="de-DE" b="1" u="sng" dirty="0"/>
              <a:t>Eduard Mörike, Adalbert Stifter</a:t>
            </a:r>
            <a:r>
              <a:rPr lang="de-DE" u="sng" dirty="0"/>
              <a:t>, Jeremias Gotthelf</a:t>
            </a:r>
            <a:r>
              <a:rPr lang="de-DE" dirty="0"/>
              <a:t>). </a:t>
            </a: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939486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22535" y="1548142"/>
            <a:ext cx="3932237" cy="1476805"/>
          </a:xfrm>
        </p:spPr>
        <p:txBody>
          <a:bodyPr>
            <a:normAutofit/>
          </a:bodyPr>
          <a:lstStyle/>
          <a:p>
            <a:pPr algn="ctr"/>
            <a:r>
              <a:rPr lang="hu-HU" dirty="0" err="1" smtClean="0"/>
              <a:t>Bürgerliche</a:t>
            </a:r>
            <a:r>
              <a:rPr lang="hu-HU" dirty="0" smtClean="0"/>
              <a:t> </a:t>
            </a:r>
            <a:r>
              <a:rPr lang="hu-HU" dirty="0" err="1" smtClean="0"/>
              <a:t>Familienidylle</a:t>
            </a:r>
            <a:r>
              <a:rPr lang="hu-HU" dirty="0" smtClean="0"/>
              <a:t/>
            </a:r>
            <a:br>
              <a:rPr lang="hu-HU" dirty="0" smtClean="0"/>
            </a:br>
            <a:r>
              <a:rPr lang="hu-HU" sz="2200" dirty="0" smtClean="0"/>
              <a:t>(Friedrich </a:t>
            </a:r>
            <a:r>
              <a:rPr lang="hu-HU" sz="2200" dirty="0"/>
              <a:t>Wilhelm </a:t>
            </a:r>
            <a:r>
              <a:rPr lang="hu-HU" sz="2200" dirty="0" err="1" smtClean="0"/>
              <a:t>Doppelmayr</a:t>
            </a:r>
            <a:r>
              <a:rPr lang="hu-HU" sz="2200" dirty="0" smtClean="0"/>
              <a:t>)</a:t>
            </a:r>
            <a:endParaRPr lang="hu-HU" sz="2200" dirty="0"/>
          </a:p>
        </p:txBody>
      </p:sp>
      <p:sp>
        <p:nvSpPr>
          <p:cNvPr id="6" name="Szöveg helye 5"/>
          <p:cNvSpPr>
            <a:spLocks noGrp="1"/>
          </p:cNvSpPr>
          <p:nvPr>
            <p:ph type="body" sz="half" idx="2"/>
          </p:nvPr>
        </p:nvSpPr>
        <p:spPr>
          <a:xfrm>
            <a:off x="822535" y="3257422"/>
            <a:ext cx="3932237" cy="3425126"/>
          </a:xfrm>
        </p:spPr>
        <p:txBody>
          <a:bodyPr>
            <a:normAutofit/>
          </a:bodyPr>
          <a:lstStyle/>
          <a:p>
            <a:r>
              <a:rPr lang="hu-HU" sz="2000" dirty="0" err="1" smtClean="0"/>
              <a:t>Das</a:t>
            </a:r>
            <a:r>
              <a:rPr lang="hu-HU" sz="2000" dirty="0" smtClean="0"/>
              <a:t> Biedermeier </a:t>
            </a:r>
            <a:r>
              <a:rPr lang="hu-HU" sz="2000" dirty="0" err="1" smtClean="0"/>
              <a:t>ist</a:t>
            </a:r>
            <a:r>
              <a:rPr lang="hu-HU" sz="2000" dirty="0" smtClean="0"/>
              <a:t> die </a:t>
            </a:r>
            <a:r>
              <a:rPr lang="hu-HU" sz="2000" dirty="0" err="1" smtClean="0"/>
              <a:t>Kunst</a:t>
            </a:r>
            <a:r>
              <a:rPr lang="hu-HU" sz="2000" dirty="0" smtClean="0"/>
              <a:t> des „</a:t>
            </a:r>
            <a:r>
              <a:rPr lang="hu-HU" sz="2000" dirty="0" err="1" smtClean="0"/>
              <a:t>konservativen</a:t>
            </a:r>
            <a:r>
              <a:rPr lang="hu-HU" sz="2000" dirty="0" smtClean="0"/>
              <a:t>”, </a:t>
            </a:r>
            <a:r>
              <a:rPr lang="hu-HU" sz="2000" dirty="0" err="1" smtClean="0"/>
              <a:t>d.h</a:t>
            </a:r>
            <a:r>
              <a:rPr lang="hu-HU" sz="2000" dirty="0" smtClean="0"/>
              <a:t>. </a:t>
            </a:r>
            <a:r>
              <a:rPr lang="hu-HU" sz="2000" dirty="0" err="1" smtClean="0"/>
              <a:t>nicht</a:t>
            </a:r>
            <a:r>
              <a:rPr lang="hu-HU" sz="2000" dirty="0" smtClean="0"/>
              <a:t> </a:t>
            </a:r>
            <a:r>
              <a:rPr lang="hu-HU" sz="2000" dirty="0" err="1" smtClean="0"/>
              <a:t>liberal-revolutionären</a:t>
            </a:r>
            <a:r>
              <a:rPr lang="hu-HU" sz="2000" dirty="0" smtClean="0"/>
              <a:t> </a:t>
            </a:r>
            <a:r>
              <a:rPr lang="hu-HU" sz="2000" dirty="0" err="1" smtClean="0"/>
              <a:t>Bürgertums</a:t>
            </a:r>
            <a:r>
              <a:rPr lang="hu-HU" sz="2000" dirty="0" smtClean="0"/>
              <a:t> – </a:t>
            </a:r>
            <a:r>
              <a:rPr lang="hu-HU" sz="2000" dirty="0" err="1" smtClean="0"/>
              <a:t>Innenarchitektur</a:t>
            </a:r>
            <a:r>
              <a:rPr lang="hu-HU" sz="2000" dirty="0" smtClean="0"/>
              <a:t>, </a:t>
            </a:r>
            <a:r>
              <a:rPr lang="hu-HU" sz="2000" dirty="0" err="1" smtClean="0"/>
              <a:t>Kleidung</a:t>
            </a:r>
            <a:r>
              <a:rPr lang="hu-HU" sz="2000" dirty="0" smtClean="0"/>
              <a:t>, (</a:t>
            </a:r>
            <a:r>
              <a:rPr lang="hu-HU" sz="2000" dirty="0" err="1" smtClean="0"/>
              <a:t>Haus</a:t>
            </a:r>
            <a:r>
              <a:rPr lang="hu-HU" sz="2000" dirty="0" smtClean="0"/>
              <a:t>)</a:t>
            </a:r>
            <a:r>
              <a:rPr lang="hu-HU" sz="2000" dirty="0" err="1" smtClean="0"/>
              <a:t>musik</a:t>
            </a:r>
            <a:r>
              <a:rPr lang="hu-HU" sz="2000" dirty="0" smtClean="0"/>
              <a:t>, </a:t>
            </a:r>
            <a:r>
              <a:rPr lang="hu-HU" sz="2000" dirty="0" err="1" smtClean="0"/>
              <a:t>Kammermusik</a:t>
            </a:r>
            <a:r>
              <a:rPr lang="hu-HU" sz="2000" dirty="0" smtClean="0"/>
              <a:t> (Robert Schumann, Franz Schubert, Wiener </a:t>
            </a:r>
            <a:r>
              <a:rPr lang="hu-HU" sz="2000" dirty="0" err="1" smtClean="0"/>
              <a:t>Walzer</a:t>
            </a:r>
            <a:r>
              <a:rPr lang="hu-HU" sz="2000" dirty="0" smtClean="0"/>
              <a:t>, Johann Strauss </a:t>
            </a:r>
            <a:r>
              <a:rPr lang="hu-HU" sz="2000" dirty="0" err="1" smtClean="0"/>
              <a:t>sen</a:t>
            </a:r>
            <a:r>
              <a:rPr lang="hu-HU" sz="2000" dirty="0" smtClean="0"/>
              <a:t>.)</a:t>
            </a:r>
            <a:endParaRPr lang="hu-HU" sz="2000" dirty="0"/>
          </a:p>
          <a:p>
            <a:r>
              <a:rPr lang="hu-HU" sz="2000" dirty="0" smtClean="0"/>
              <a:t>In der </a:t>
            </a:r>
            <a:r>
              <a:rPr lang="hu-HU" sz="2000" dirty="0" err="1" smtClean="0"/>
              <a:t>Literatur</a:t>
            </a:r>
            <a:r>
              <a:rPr lang="hu-HU" sz="2000" dirty="0" smtClean="0"/>
              <a:t> </a:t>
            </a:r>
            <a:r>
              <a:rPr lang="hu-HU" sz="2000" dirty="0" err="1" smtClean="0"/>
              <a:t>sind</a:t>
            </a:r>
            <a:r>
              <a:rPr lang="hu-HU" sz="2000" dirty="0" smtClean="0"/>
              <a:t> </a:t>
            </a:r>
            <a:r>
              <a:rPr lang="hu-HU" sz="2000" dirty="0" err="1" smtClean="0"/>
              <a:t>Idyll</a:t>
            </a:r>
            <a:r>
              <a:rPr lang="hu-HU" sz="2000" dirty="0" smtClean="0"/>
              <a:t>, </a:t>
            </a:r>
            <a:r>
              <a:rPr lang="hu-HU" sz="2000" dirty="0" err="1" smtClean="0"/>
              <a:t>private</a:t>
            </a:r>
            <a:r>
              <a:rPr lang="hu-HU" sz="2000" dirty="0" smtClean="0"/>
              <a:t> </a:t>
            </a:r>
            <a:r>
              <a:rPr lang="hu-HU" sz="2000" dirty="0" err="1" smtClean="0"/>
              <a:t>Sphäre</a:t>
            </a:r>
            <a:r>
              <a:rPr lang="hu-HU" sz="2000" dirty="0" smtClean="0"/>
              <a:t>, </a:t>
            </a:r>
            <a:r>
              <a:rPr lang="hu-HU" sz="2000" dirty="0" err="1" smtClean="0"/>
              <a:t>bürgerliche</a:t>
            </a:r>
            <a:r>
              <a:rPr lang="hu-HU" sz="2000" dirty="0" smtClean="0"/>
              <a:t> </a:t>
            </a:r>
            <a:r>
              <a:rPr lang="hu-HU" sz="2000" dirty="0" err="1" smtClean="0"/>
              <a:t>Tugenden</a:t>
            </a:r>
            <a:r>
              <a:rPr lang="hu-HU" sz="2000" dirty="0" smtClean="0"/>
              <a:t> </a:t>
            </a:r>
            <a:r>
              <a:rPr lang="hu-HU" sz="2000" dirty="0" err="1" smtClean="0"/>
              <a:t>wie</a:t>
            </a:r>
            <a:r>
              <a:rPr lang="hu-HU" sz="2000" dirty="0" smtClean="0"/>
              <a:t> </a:t>
            </a:r>
            <a:r>
              <a:rPr lang="hu-HU" sz="2000" dirty="0" err="1" smtClean="0"/>
              <a:t>Fleiss</a:t>
            </a:r>
            <a:r>
              <a:rPr lang="hu-HU" sz="2000" dirty="0" smtClean="0"/>
              <a:t>, </a:t>
            </a:r>
            <a:r>
              <a:rPr lang="hu-HU" sz="2000" dirty="0" err="1" smtClean="0"/>
              <a:t>Ehrlichkeit</a:t>
            </a:r>
            <a:r>
              <a:rPr lang="hu-HU" sz="2000" dirty="0" smtClean="0"/>
              <a:t>, </a:t>
            </a:r>
            <a:r>
              <a:rPr lang="hu-HU" sz="2000" dirty="0" err="1" smtClean="0"/>
              <a:t>Bescheidenheit</a:t>
            </a:r>
            <a:r>
              <a:rPr lang="hu-HU" sz="2000" dirty="0" smtClean="0"/>
              <a:t>, </a:t>
            </a:r>
            <a:r>
              <a:rPr lang="hu-HU" sz="2000" dirty="0" err="1" smtClean="0"/>
              <a:t>Treue</a:t>
            </a:r>
            <a:r>
              <a:rPr lang="hu-HU" sz="2000" dirty="0" smtClean="0"/>
              <a:t>, </a:t>
            </a:r>
            <a:r>
              <a:rPr lang="hu-HU" sz="2000" dirty="0" err="1" smtClean="0"/>
              <a:t>Pflichgefühl</a:t>
            </a:r>
            <a:r>
              <a:rPr lang="hu-HU" sz="2000" dirty="0" smtClean="0"/>
              <a:t> etc. </a:t>
            </a:r>
            <a:r>
              <a:rPr lang="hu-HU" sz="2000" dirty="0" err="1"/>
              <a:t>w</a:t>
            </a:r>
            <a:r>
              <a:rPr lang="hu-HU" sz="2000" dirty="0" err="1" smtClean="0"/>
              <a:t>ichtig</a:t>
            </a:r>
            <a:r>
              <a:rPr lang="hu-HU" sz="2000" dirty="0" smtClean="0"/>
              <a:t>…</a:t>
            </a:r>
            <a:endParaRPr lang="hu-HU" sz="2000" dirty="0"/>
          </a:p>
        </p:txBody>
      </p:sp>
      <p:pic>
        <p:nvPicPr>
          <p:cNvPr id="3" name="Kép helye 2"/>
          <p:cNvPicPr>
            <a:picLocks noGrp="1" noChangeAspect="1"/>
          </p:cNvPicPr>
          <p:nvPr>
            <p:ph type="pic" idx="1"/>
          </p:nvPr>
        </p:nvPicPr>
        <p:blipFill>
          <a:blip r:embed="rId2">
            <a:extLst>
              <a:ext uri="{28A0092B-C50C-407E-A947-70E740481C1C}">
                <a14:useLocalDpi xmlns:a14="http://schemas.microsoft.com/office/drawing/2010/main" val="0"/>
              </a:ext>
            </a:extLst>
          </a:blip>
          <a:srcRect l="1119" r="1119"/>
          <a:stretch>
            <a:fillRect/>
          </a:stretch>
        </p:blipFill>
        <p:spPr>
          <a:xfrm>
            <a:off x="5165935" y="1548142"/>
            <a:ext cx="6172200" cy="4873625"/>
          </a:xfr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085854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2669</Words>
  <Application>Microsoft Office PowerPoint</Application>
  <PresentationFormat>Szélesvásznú</PresentationFormat>
  <Paragraphs>159</Paragraphs>
  <Slides>32</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32</vt:i4>
      </vt:variant>
    </vt:vector>
  </HeadingPairs>
  <TitlesOfParts>
    <vt:vector size="36" baseType="lpstr">
      <vt:lpstr>Arial</vt:lpstr>
      <vt:lpstr>Calibri</vt:lpstr>
      <vt:lpstr>Calibri Light</vt:lpstr>
      <vt:lpstr>Office-téma</vt:lpstr>
      <vt:lpstr>     Géza Horváth  Geschichte der deutschen Literatur von der Romantik bis zum Fin de Siècle III. </vt:lpstr>
      <vt:lpstr>Zwischen Restauration und Revolution  Biedermeier / der deutsche Vormärz / Junges Deutschland  (1815 –1849) </vt:lpstr>
      <vt:lpstr>Epochenbezeichnung</vt:lpstr>
      <vt:lpstr>Historischer Hintergrund</vt:lpstr>
      <vt:lpstr>Hoffmann von Fallersleben: Das Lied der Deutschen /Deutschlandlied (1841)</vt:lpstr>
      <vt:lpstr>Deutschlandlied I. und III. Strophe</vt:lpstr>
      <vt:lpstr>PowerPoint-bemutató</vt:lpstr>
      <vt:lpstr>Biedermeier</vt:lpstr>
      <vt:lpstr>Bürgerliche Familienidylle (Friedrich Wilhelm Doppelmayr)</vt:lpstr>
      <vt:lpstr>Eduard Mörike (1804, Ludwigsburg–1875, Stuttgart)</vt:lpstr>
      <vt:lpstr>Mörike: Mozart auf der Reise nach Prag (1855)</vt:lpstr>
      <vt:lpstr>Geschichte des Pomeranzbäumchens</vt:lpstr>
      <vt:lpstr>Das Pomeranzbäumchen</vt:lpstr>
      <vt:lpstr>Mörike: Denk es, o Seele (1851) Mit diesem „böhmischen Volkslied” endet die Novelle</vt:lpstr>
      <vt:lpstr>Österreichisches Biedermeier </vt:lpstr>
      <vt:lpstr>Das Hofburgtheater um 1900 und  Innenansicht von Gustav Klimt, 1888)</vt:lpstr>
      <vt:lpstr>Carl Wenzel Zajicek: Das Kärntnertortheater in Wien historisierende Darstellung (um 1900)</vt:lpstr>
      <vt:lpstr>Franz Grillparzer (1791–1872)</vt:lpstr>
      <vt:lpstr>Das Wiener Volksstück</vt:lpstr>
      <vt:lpstr>Adalbert Stifter  (1805 Oberplan, Böhmen–1868 Linz)</vt:lpstr>
      <vt:lpstr>A. Stifter: Der Königssee mit dem Watzmann (1837)</vt:lpstr>
      <vt:lpstr>A. Stifter:  Partie aus den westungarischen Donauauen mit aufsteigendem Gewitter, um 1841</vt:lpstr>
      <vt:lpstr>A. Stifter: Bunte Steine (1853, 2 Bde. Bei G. Heckenast in Pest)</vt:lpstr>
      <vt:lpstr>Vorrede: „das sanfte Gesetz”</vt:lpstr>
      <vt:lpstr>NATUR(gesetz) ≈ SITTEN(gesetz) </vt:lpstr>
      <vt:lpstr>A. Stifter: Der Bergkristall  Frontspitz des zweiten Bandes der „Bunten Steine” mit einer Illustration v. Ulrich Richter (Erstausgabe v. 1853) </vt:lpstr>
      <vt:lpstr>Das „Junge Deutschland” oder die „Junge Literatur”</vt:lpstr>
      <vt:lpstr>Verbot der Schriften des „Jungen Deutschland” vom 10. Dezember 1835 (31. Sitzung der Bundesversammlung, 1835)</vt:lpstr>
      <vt:lpstr>Heinrich Heine (1797–1856)</vt:lpstr>
      <vt:lpstr>Heinrich Heine: Im Oktober 1849 I. VII. IX. XIII. Strophe</vt:lpstr>
      <vt:lpstr>Georg Büchner (1813–1837)</vt:lpstr>
      <vt:lpstr>Richard Wagner (1813, Leipzig–1883, Venedig)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Zwischen Restauration und Revolution – der deutsche Vormärz (1815 – 1849)</dc:title>
  <dc:creator>Geza</dc:creator>
  <cp:lastModifiedBy>HG</cp:lastModifiedBy>
  <cp:revision>142</cp:revision>
  <dcterms:created xsi:type="dcterms:W3CDTF">2016-10-04T16:38:28Z</dcterms:created>
  <dcterms:modified xsi:type="dcterms:W3CDTF">2023-08-29T13:37:14Z</dcterms:modified>
</cp:coreProperties>
</file>