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7" d="100"/>
          <a:sy n="77" d="100"/>
        </p:scale>
        <p:origin x="126"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56375377-3AA7-4739-8712-F30F4C93BADB}"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FA8F449-4AEF-484F-9BAC-BDC1C5D69593}" type="slidenum">
              <a:rPr lang="hu-HU" smtClean="0"/>
              <a:t>‹#›</a:t>
            </a:fld>
            <a:endParaRPr lang="hu-HU"/>
          </a:p>
        </p:txBody>
      </p:sp>
    </p:spTree>
    <p:extLst>
      <p:ext uri="{BB962C8B-B14F-4D97-AF65-F5344CB8AC3E}">
        <p14:creationId xmlns:p14="http://schemas.microsoft.com/office/powerpoint/2010/main" val="152952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6375377-3AA7-4739-8712-F30F4C93BADB}"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FA8F449-4AEF-484F-9BAC-BDC1C5D69593}" type="slidenum">
              <a:rPr lang="hu-HU" smtClean="0"/>
              <a:t>‹#›</a:t>
            </a:fld>
            <a:endParaRPr lang="hu-HU"/>
          </a:p>
        </p:txBody>
      </p:sp>
    </p:spTree>
    <p:extLst>
      <p:ext uri="{BB962C8B-B14F-4D97-AF65-F5344CB8AC3E}">
        <p14:creationId xmlns:p14="http://schemas.microsoft.com/office/powerpoint/2010/main" val="316970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6375377-3AA7-4739-8712-F30F4C93BADB}"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FA8F449-4AEF-484F-9BAC-BDC1C5D69593}" type="slidenum">
              <a:rPr lang="hu-HU" smtClean="0"/>
              <a:t>‹#›</a:t>
            </a:fld>
            <a:endParaRPr lang="hu-HU"/>
          </a:p>
        </p:txBody>
      </p:sp>
    </p:spTree>
    <p:extLst>
      <p:ext uri="{BB962C8B-B14F-4D97-AF65-F5344CB8AC3E}">
        <p14:creationId xmlns:p14="http://schemas.microsoft.com/office/powerpoint/2010/main" val="159822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6375377-3AA7-4739-8712-F30F4C93BADB}"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FA8F449-4AEF-484F-9BAC-BDC1C5D69593}" type="slidenum">
              <a:rPr lang="hu-HU" smtClean="0"/>
              <a:t>‹#›</a:t>
            </a:fld>
            <a:endParaRPr lang="hu-HU"/>
          </a:p>
        </p:txBody>
      </p:sp>
    </p:spTree>
    <p:extLst>
      <p:ext uri="{BB962C8B-B14F-4D97-AF65-F5344CB8AC3E}">
        <p14:creationId xmlns:p14="http://schemas.microsoft.com/office/powerpoint/2010/main" val="147025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56375377-3AA7-4739-8712-F30F4C93BADB}"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FA8F449-4AEF-484F-9BAC-BDC1C5D69593}" type="slidenum">
              <a:rPr lang="hu-HU" smtClean="0"/>
              <a:t>‹#›</a:t>
            </a:fld>
            <a:endParaRPr lang="hu-HU"/>
          </a:p>
        </p:txBody>
      </p:sp>
    </p:spTree>
    <p:extLst>
      <p:ext uri="{BB962C8B-B14F-4D97-AF65-F5344CB8AC3E}">
        <p14:creationId xmlns:p14="http://schemas.microsoft.com/office/powerpoint/2010/main" val="498024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56375377-3AA7-4739-8712-F30F4C93BADB}"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FA8F449-4AEF-484F-9BAC-BDC1C5D69593}" type="slidenum">
              <a:rPr lang="hu-HU" smtClean="0"/>
              <a:t>‹#›</a:t>
            </a:fld>
            <a:endParaRPr lang="hu-HU"/>
          </a:p>
        </p:txBody>
      </p:sp>
    </p:spTree>
    <p:extLst>
      <p:ext uri="{BB962C8B-B14F-4D97-AF65-F5344CB8AC3E}">
        <p14:creationId xmlns:p14="http://schemas.microsoft.com/office/powerpoint/2010/main" val="331247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56375377-3AA7-4739-8712-F30F4C93BADB}" type="datetimeFigureOut">
              <a:rPr lang="hu-HU" smtClean="0"/>
              <a:t>2023. 08. 29.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FA8F449-4AEF-484F-9BAC-BDC1C5D69593}" type="slidenum">
              <a:rPr lang="hu-HU" smtClean="0"/>
              <a:t>‹#›</a:t>
            </a:fld>
            <a:endParaRPr lang="hu-HU"/>
          </a:p>
        </p:txBody>
      </p:sp>
    </p:spTree>
    <p:extLst>
      <p:ext uri="{BB962C8B-B14F-4D97-AF65-F5344CB8AC3E}">
        <p14:creationId xmlns:p14="http://schemas.microsoft.com/office/powerpoint/2010/main" val="278125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56375377-3AA7-4739-8712-F30F4C93BADB}" type="datetimeFigureOut">
              <a:rPr lang="hu-HU" smtClean="0"/>
              <a:t>2023. 08. 29.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FA8F449-4AEF-484F-9BAC-BDC1C5D69593}" type="slidenum">
              <a:rPr lang="hu-HU" smtClean="0"/>
              <a:t>‹#›</a:t>
            </a:fld>
            <a:endParaRPr lang="hu-HU"/>
          </a:p>
        </p:txBody>
      </p:sp>
    </p:spTree>
    <p:extLst>
      <p:ext uri="{BB962C8B-B14F-4D97-AF65-F5344CB8AC3E}">
        <p14:creationId xmlns:p14="http://schemas.microsoft.com/office/powerpoint/2010/main" val="314426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6375377-3AA7-4739-8712-F30F4C93BADB}" type="datetimeFigureOut">
              <a:rPr lang="hu-HU" smtClean="0"/>
              <a:t>2023. 08. 29.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FA8F449-4AEF-484F-9BAC-BDC1C5D69593}" type="slidenum">
              <a:rPr lang="hu-HU" smtClean="0"/>
              <a:t>‹#›</a:t>
            </a:fld>
            <a:endParaRPr lang="hu-HU"/>
          </a:p>
        </p:txBody>
      </p:sp>
    </p:spTree>
    <p:extLst>
      <p:ext uri="{BB962C8B-B14F-4D97-AF65-F5344CB8AC3E}">
        <p14:creationId xmlns:p14="http://schemas.microsoft.com/office/powerpoint/2010/main" val="23124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56375377-3AA7-4739-8712-F30F4C93BADB}"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FA8F449-4AEF-484F-9BAC-BDC1C5D69593}" type="slidenum">
              <a:rPr lang="hu-HU" smtClean="0"/>
              <a:t>‹#›</a:t>
            </a:fld>
            <a:endParaRPr lang="hu-HU"/>
          </a:p>
        </p:txBody>
      </p:sp>
    </p:spTree>
    <p:extLst>
      <p:ext uri="{BB962C8B-B14F-4D97-AF65-F5344CB8AC3E}">
        <p14:creationId xmlns:p14="http://schemas.microsoft.com/office/powerpoint/2010/main" val="142401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56375377-3AA7-4739-8712-F30F4C93BADB}"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FA8F449-4AEF-484F-9BAC-BDC1C5D69593}" type="slidenum">
              <a:rPr lang="hu-HU" smtClean="0"/>
              <a:t>‹#›</a:t>
            </a:fld>
            <a:endParaRPr lang="hu-HU"/>
          </a:p>
        </p:txBody>
      </p:sp>
    </p:spTree>
    <p:extLst>
      <p:ext uri="{BB962C8B-B14F-4D97-AF65-F5344CB8AC3E}">
        <p14:creationId xmlns:p14="http://schemas.microsoft.com/office/powerpoint/2010/main" val="844650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75377-3AA7-4739-8712-F30F4C93BADB}" type="datetimeFigureOut">
              <a:rPr lang="hu-HU" smtClean="0"/>
              <a:t>2023. 08. 29.</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8F449-4AEF-484F-9BAC-BDC1C5D69593}" type="slidenum">
              <a:rPr lang="hu-HU" smtClean="0"/>
              <a:t>‹#›</a:t>
            </a:fld>
            <a:endParaRPr lang="hu-HU"/>
          </a:p>
        </p:txBody>
      </p:sp>
    </p:spTree>
    <p:extLst>
      <p:ext uri="{BB962C8B-B14F-4D97-AF65-F5344CB8AC3E}">
        <p14:creationId xmlns:p14="http://schemas.microsoft.com/office/powerpoint/2010/main" val="701855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30056" y="1670848"/>
            <a:ext cx="9144000" cy="4689306"/>
          </a:xfrm>
        </p:spPr>
        <p:txBody>
          <a:bodyPr>
            <a:normAutofit fontScale="90000"/>
          </a:bodyPr>
          <a:lstStyle/>
          <a:p>
            <a:r>
              <a:rPr lang="hu-HU" b="1" dirty="0" smtClean="0"/>
              <a:t/>
            </a:r>
            <a:br>
              <a:rPr lang="hu-HU" b="1" dirty="0" smtClean="0"/>
            </a:br>
            <a:r>
              <a:rPr lang="hu-HU" b="1" dirty="0" smtClean="0"/>
              <a:t/>
            </a:r>
            <a:br>
              <a:rPr lang="hu-HU" b="1" dirty="0" smtClean="0"/>
            </a:br>
            <a:r>
              <a:rPr lang="hu-HU" b="1" dirty="0"/>
              <a:t/>
            </a:r>
            <a:br>
              <a:rPr lang="hu-HU" b="1" dirty="0"/>
            </a:br>
            <a:r>
              <a:rPr lang="hu-HU" b="1" dirty="0" smtClean="0"/>
              <a:t/>
            </a:r>
            <a:br>
              <a:rPr lang="hu-HU" b="1" dirty="0" smtClean="0"/>
            </a:br>
            <a:r>
              <a:rPr lang="hu-HU" b="1" dirty="0"/>
              <a:t/>
            </a:r>
            <a:br>
              <a:rPr lang="hu-HU" b="1" dirty="0"/>
            </a:br>
            <a:r>
              <a:rPr lang="hu-HU" sz="5300" b="1" dirty="0" smtClean="0"/>
              <a:t>Géza Horváth</a:t>
            </a:r>
            <a:r>
              <a:rPr lang="hu-HU" sz="5300" b="1" dirty="0" smtClean="0">
                <a:solidFill>
                  <a:srgbClr val="C00000"/>
                </a:solidFill>
              </a:rPr>
              <a:t/>
            </a:r>
            <a:br>
              <a:rPr lang="hu-HU" sz="5300" b="1" dirty="0" smtClean="0">
                <a:solidFill>
                  <a:srgbClr val="C00000"/>
                </a:solidFill>
              </a:rPr>
            </a:br>
            <a:r>
              <a:rPr lang="hu-HU" sz="5300" b="1" dirty="0" smtClean="0">
                <a:solidFill>
                  <a:srgbClr val="C00000"/>
                </a:solidFill>
              </a:rPr>
              <a:t/>
            </a:r>
            <a:br>
              <a:rPr lang="hu-HU" sz="5300" b="1" dirty="0" smtClean="0">
                <a:solidFill>
                  <a:srgbClr val="C00000"/>
                </a:solidFill>
              </a:rPr>
            </a:br>
            <a:r>
              <a:rPr lang="hu-HU" sz="5300" b="1" i="1" dirty="0" err="1" smtClean="0"/>
              <a:t>Geschichte</a:t>
            </a:r>
            <a:r>
              <a:rPr lang="hu-HU" sz="5300" b="1" i="1" dirty="0" smtClean="0"/>
              <a:t> der </a:t>
            </a:r>
            <a:r>
              <a:rPr lang="hu-HU" sz="5300" b="1" i="1" dirty="0" err="1" smtClean="0"/>
              <a:t>deutschen</a:t>
            </a:r>
            <a:r>
              <a:rPr lang="hu-HU" sz="5300" b="1" i="1" dirty="0" smtClean="0"/>
              <a:t> </a:t>
            </a:r>
            <a:r>
              <a:rPr lang="hu-HU" sz="5300" b="1" i="1" dirty="0" err="1" smtClean="0"/>
              <a:t>Literatur</a:t>
            </a:r>
            <a:r>
              <a:rPr lang="hu-HU" sz="5300" b="1" i="1" dirty="0" smtClean="0"/>
              <a:t> von der Romantik </a:t>
            </a:r>
            <a:r>
              <a:rPr lang="hu-HU" sz="5300" b="1" i="1" dirty="0" err="1" smtClean="0"/>
              <a:t>bis</a:t>
            </a:r>
            <a:r>
              <a:rPr lang="hu-HU" sz="5300" b="1" i="1" dirty="0" smtClean="0"/>
              <a:t> </a:t>
            </a:r>
            <a:r>
              <a:rPr lang="hu-HU" sz="5300" b="1" i="1" dirty="0" err="1" smtClean="0"/>
              <a:t>zum</a:t>
            </a:r>
            <a:r>
              <a:rPr lang="hu-HU" sz="5300" b="1" i="1" dirty="0"/>
              <a:t/>
            </a:r>
            <a:br>
              <a:rPr lang="hu-HU" sz="5300" b="1" i="1" dirty="0"/>
            </a:br>
            <a:r>
              <a:rPr lang="hu-HU" sz="5300" b="1" i="1" dirty="0" smtClean="0"/>
              <a:t>Fin de </a:t>
            </a:r>
            <a:r>
              <a:rPr lang="hu-HU" sz="5300" b="1" i="1" dirty="0" err="1" smtClean="0"/>
              <a:t>Siècle</a:t>
            </a:r>
            <a:r>
              <a:rPr lang="hu-HU" sz="5300" b="1" i="1" dirty="0" smtClean="0"/>
              <a:t/>
            </a:r>
            <a:br>
              <a:rPr lang="hu-HU" sz="5300" b="1" i="1" dirty="0" smtClean="0"/>
            </a:br>
            <a:r>
              <a:rPr lang="hu-HU" sz="5300" b="1" i="1" dirty="0" smtClean="0"/>
              <a:t>VII.</a:t>
            </a:r>
            <a:br>
              <a:rPr lang="hu-HU" sz="5300" b="1" i="1" dirty="0" smtClean="0"/>
            </a:br>
            <a:endParaRPr lang="hu-HU" sz="5300" b="1" i="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320500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41717" y="965889"/>
            <a:ext cx="10515600" cy="1325563"/>
          </a:xfrm>
        </p:spPr>
        <p:txBody>
          <a:bodyPr/>
          <a:lstStyle/>
          <a:p>
            <a:pPr algn="ctr"/>
            <a:r>
              <a:rPr lang="hu-HU" dirty="0" err="1" smtClean="0"/>
              <a:t>Plakat</a:t>
            </a:r>
            <a:r>
              <a:rPr lang="hu-HU" dirty="0" smtClean="0"/>
              <a:t> von Franz von </a:t>
            </a:r>
            <a:r>
              <a:rPr lang="hu-HU" dirty="0" err="1" smtClean="0"/>
              <a:t>Stuck</a:t>
            </a:r>
            <a:endParaRPr lang="hu-HU" dirty="0"/>
          </a:p>
        </p:txBody>
      </p:sp>
      <p:pic>
        <p:nvPicPr>
          <p:cNvPr id="4" name="Tartalom helye 3"/>
          <p:cNvPicPr>
            <a:picLocks noGrp="1" noChangeAspect="1"/>
          </p:cNvPicPr>
          <p:nvPr>
            <p:ph idx="1"/>
          </p:nvPr>
        </p:nvPicPr>
        <p:blipFill>
          <a:blip r:embed="rId2"/>
          <a:stretch>
            <a:fillRect/>
          </a:stretch>
        </p:blipFill>
        <p:spPr>
          <a:xfrm>
            <a:off x="2698982" y="2045855"/>
            <a:ext cx="6815954" cy="4648694"/>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718764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2"/>
          <a:stretch>
            <a:fillRect/>
          </a:stretch>
        </p:blipFill>
        <p:spPr>
          <a:xfrm>
            <a:off x="193726" y="922402"/>
            <a:ext cx="6595263" cy="4781566"/>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6080" y="2540508"/>
            <a:ext cx="1706880" cy="2569464"/>
          </a:xfrm>
          <a:prstGeom prst="rect">
            <a:avLst/>
          </a:prstGeom>
        </p:spPr>
      </p:pic>
      <p:pic>
        <p:nvPicPr>
          <p:cNvPr id="13" name="Kép 12"/>
          <p:cNvPicPr>
            <a:picLocks noChangeAspect="1"/>
          </p:cNvPicPr>
          <p:nvPr/>
        </p:nvPicPr>
        <p:blipFill>
          <a:blip r:embed="rId4"/>
          <a:stretch>
            <a:fillRect/>
          </a:stretch>
        </p:blipFill>
        <p:spPr>
          <a:xfrm>
            <a:off x="7088309" y="0"/>
            <a:ext cx="4555729" cy="6858000"/>
          </a:xfrm>
          <a:prstGeom prst="rect">
            <a:avLst/>
          </a:prstGeom>
        </p:spPr>
      </p:pic>
    </p:spTree>
    <p:extLst>
      <p:ext uri="{BB962C8B-B14F-4D97-AF65-F5344CB8AC3E}">
        <p14:creationId xmlns:p14="http://schemas.microsoft.com/office/powerpoint/2010/main" val="2902988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6826" y="1046162"/>
            <a:ext cx="10515600" cy="1325563"/>
          </a:xfrm>
        </p:spPr>
        <p:txBody>
          <a:bodyPr/>
          <a:lstStyle/>
          <a:p>
            <a:pPr algn="ctr"/>
            <a:r>
              <a:rPr lang="hu-HU" b="1" dirty="0" err="1" smtClean="0"/>
              <a:t>Jugendstil</a:t>
            </a:r>
            <a:endParaRPr lang="hu-HU" b="1" dirty="0"/>
          </a:p>
        </p:txBody>
      </p:sp>
      <p:sp>
        <p:nvSpPr>
          <p:cNvPr id="3" name="Tartalom helye 2"/>
          <p:cNvSpPr>
            <a:spLocks noGrp="1"/>
          </p:cNvSpPr>
          <p:nvPr>
            <p:ph idx="1"/>
          </p:nvPr>
        </p:nvSpPr>
        <p:spPr>
          <a:xfrm>
            <a:off x="846826" y="2506662"/>
            <a:ext cx="10515600" cy="4351338"/>
          </a:xfrm>
        </p:spPr>
        <p:txBody>
          <a:bodyPr/>
          <a:lstStyle/>
          <a:p>
            <a:pPr algn="ctr"/>
            <a:r>
              <a:rPr lang="de-DE" dirty="0"/>
              <a:t>Für den „jungen Stil“ hieß die Jugend als Inbegriff des Neuen, Unverbrauchten, Lebenden vor allem „</a:t>
            </a:r>
            <a:r>
              <a:rPr lang="de-DE" b="1" i="1" dirty="0"/>
              <a:t>vegetabiles Leben</a:t>
            </a:r>
            <a:r>
              <a:rPr lang="de-DE" dirty="0"/>
              <a:t>“. In ornamentalen Verschlingungen ranken sich Blätter und Knospen. Das Leben erscheint wie ein Gewebe, in dem sich die Fäden in einem rhythmischen Taumel zu immer neuen Figuren zusammenschließen. </a:t>
            </a:r>
            <a:r>
              <a:rPr lang="de-DE" b="1" dirty="0"/>
              <a:t>Das „schöne Leben“ des Jugendstils überwand die Verfallserscheinungen des Fin de </a:t>
            </a:r>
            <a:r>
              <a:rPr lang="hu-HU" b="1" dirty="0" err="1"/>
              <a:t>S</a:t>
            </a:r>
            <a:r>
              <a:rPr lang="de-DE" b="1" dirty="0" err="1" smtClean="0"/>
              <a:t>iècle</a:t>
            </a:r>
            <a:r>
              <a:rPr lang="de-DE" b="1" dirty="0" smtClean="0"/>
              <a:t>.</a:t>
            </a:r>
            <a:endParaRPr lang="hu-HU" b="1" dirty="0" smtClean="0"/>
          </a:p>
          <a:p>
            <a:r>
              <a:rPr lang="de-DE" dirty="0" smtClean="0"/>
              <a:t>Es </a:t>
            </a:r>
            <a:r>
              <a:rPr lang="de-DE" dirty="0"/>
              <a:t>gibt keinen Schriftsteller, dessen Werk völlig dem Jugendstil zurechnen ließe, aber es zeigen sich Tendenzen bei vielen, u.a. beim </a:t>
            </a:r>
            <a:r>
              <a:rPr lang="de-DE" u="sng" dirty="0"/>
              <a:t>Hofmannsthal </a:t>
            </a:r>
            <a:r>
              <a:rPr lang="de-DE" dirty="0"/>
              <a:t>oder </a:t>
            </a:r>
            <a:r>
              <a:rPr lang="de-DE" u="sng" dirty="0"/>
              <a:t>George</a:t>
            </a:r>
            <a:r>
              <a:rPr lang="de-DE" dirty="0"/>
              <a:t>. </a:t>
            </a:r>
            <a:r>
              <a:rPr lang="hu-HU" sz="1600" dirty="0" smtClean="0"/>
              <a:t>(</a:t>
            </a:r>
            <a:r>
              <a:rPr lang="hu-HU" sz="1600" dirty="0" err="1" smtClean="0"/>
              <a:t>vgl</a:t>
            </a:r>
            <a:r>
              <a:rPr lang="hu-HU" sz="1600" dirty="0" smtClean="0"/>
              <a:t>. </a:t>
            </a:r>
            <a:r>
              <a:rPr lang="hu-HU" sz="1600" dirty="0" err="1" smtClean="0"/>
              <a:t>Schlaglichter</a:t>
            </a:r>
            <a:r>
              <a:rPr lang="hu-HU" sz="1600" dirty="0" smtClean="0"/>
              <a:t>)</a:t>
            </a:r>
            <a:endParaRPr lang="hu-HU" sz="1600"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70030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43309" y="1106997"/>
            <a:ext cx="10515600" cy="1325563"/>
          </a:xfrm>
        </p:spPr>
        <p:txBody>
          <a:bodyPr>
            <a:normAutofit/>
          </a:bodyPr>
          <a:lstStyle/>
          <a:p>
            <a:pPr algn="ctr"/>
            <a:r>
              <a:rPr lang="hu-HU" sz="3600" b="1" dirty="0" smtClean="0">
                <a:solidFill>
                  <a:srgbClr val="C00000"/>
                </a:solidFill>
              </a:rPr>
              <a:t>Wiener </a:t>
            </a:r>
            <a:r>
              <a:rPr lang="hu-HU" sz="3600" b="1" dirty="0" err="1" smtClean="0">
                <a:solidFill>
                  <a:srgbClr val="C00000"/>
                </a:solidFill>
              </a:rPr>
              <a:t>Secession</a:t>
            </a:r>
            <a:r>
              <a:rPr lang="hu-HU" sz="3600" b="1" dirty="0">
                <a:solidFill>
                  <a:srgbClr val="C00000"/>
                </a:solidFill>
              </a:rPr>
              <a:t/>
            </a:r>
            <a:br>
              <a:rPr lang="hu-HU" sz="3600" b="1" dirty="0">
                <a:solidFill>
                  <a:srgbClr val="C00000"/>
                </a:solidFill>
              </a:rPr>
            </a:br>
            <a:r>
              <a:rPr lang="hu-HU" sz="2800" b="1" dirty="0" err="1" smtClean="0"/>
              <a:t>die</a:t>
            </a:r>
            <a:r>
              <a:rPr lang="hu-HU" sz="2800" b="1" dirty="0" smtClean="0"/>
              <a:t> Beethoven-</a:t>
            </a:r>
            <a:r>
              <a:rPr lang="hu-HU" sz="2800" b="1" dirty="0" err="1" smtClean="0"/>
              <a:t>Ausstellung</a:t>
            </a:r>
            <a:r>
              <a:rPr lang="hu-HU" sz="2800" b="1" dirty="0" smtClean="0"/>
              <a:t> 1902</a:t>
            </a:r>
            <a:endParaRPr lang="hu-HU" sz="2800" b="1" dirty="0"/>
          </a:p>
        </p:txBody>
      </p:sp>
      <p:sp>
        <p:nvSpPr>
          <p:cNvPr id="3" name="Tartalom helye 2"/>
          <p:cNvSpPr>
            <a:spLocks noGrp="1"/>
          </p:cNvSpPr>
          <p:nvPr>
            <p:ph idx="1"/>
          </p:nvPr>
        </p:nvSpPr>
        <p:spPr>
          <a:xfrm>
            <a:off x="743309" y="2567497"/>
            <a:ext cx="10515600" cy="4351338"/>
          </a:xfrm>
        </p:spPr>
        <p:txBody>
          <a:bodyPr>
            <a:normAutofit fontScale="92500" lnSpcReduction="20000"/>
          </a:bodyPr>
          <a:lstStyle/>
          <a:p>
            <a:r>
              <a:rPr lang="de-DE" b="1" dirty="0"/>
              <a:t>Gustav Klimt </a:t>
            </a:r>
            <a:r>
              <a:rPr lang="hu-HU" dirty="0" smtClean="0"/>
              <a:t>(1862-1918) </a:t>
            </a:r>
            <a:r>
              <a:rPr lang="de-DE" dirty="0" smtClean="0"/>
              <a:t>gestaltete </a:t>
            </a:r>
            <a:r>
              <a:rPr lang="de-DE" dirty="0"/>
              <a:t>den berühmten </a:t>
            </a:r>
            <a:r>
              <a:rPr lang="de-DE" b="1" i="1" dirty="0"/>
              <a:t>Beethovenfries</a:t>
            </a:r>
            <a:r>
              <a:rPr lang="de-DE" dirty="0"/>
              <a:t> für die XIV. Ausstellung der Vereinigung Bildender </a:t>
            </a:r>
            <a:r>
              <a:rPr lang="de-DE" dirty="0" err="1"/>
              <a:t>KünstlerInnen</a:t>
            </a:r>
            <a:r>
              <a:rPr lang="de-DE" dirty="0"/>
              <a:t> Österreichs </a:t>
            </a:r>
            <a:r>
              <a:rPr lang="de-DE" dirty="0" err="1" smtClean="0"/>
              <a:t>Secession</a:t>
            </a:r>
            <a:r>
              <a:rPr lang="hu-HU" dirty="0"/>
              <a:t>.</a:t>
            </a:r>
            <a:r>
              <a:rPr lang="de-DE" dirty="0" smtClean="0"/>
              <a:t> </a:t>
            </a:r>
            <a:r>
              <a:rPr lang="de-DE" dirty="0"/>
              <a:t>In dieser Ausstellung – als Hommage an den Komponisten Ludwig van Beethoven konzipiert – erfuhr die Idee des </a:t>
            </a:r>
            <a:r>
              <a:rPr lang="de-DE" b="1" dirty="0" err="1"/>
              <a:t>secessionistischen</a:t>
            </a:r>
            <a:r>
              <a:rPr lang="de-DE" b="1" dirty="0"/>
              <a:t> Gesamtkunstwerks </a:t>
            </a:r>
            <a:r>
              <a:rPr lang="de-DE" dirty="0"/>
              <a:t>ihre beste Ausprägung. Unter der Leitung von </a:t>
            </a:r>
            <a:r>
              <a:rPr lang="de-DE" u="sng" dirty="0"/>
              <a:t>Josef Hoffmann</a:t>
            </a:r>
            <a:r>
              <a:rPr lang="de-DE" dirty="0"/>
              <a:t> wirkten insgesamt 21 Künstler an der Ausstellung mit. Das Zentrum der Ausstellung bildete die im Hauptraum platzierte Beethovenstatue von </a:t>
            </a:r>
            <a:r>
              <a:rPr lang="de-DE" u="sng" dirty="0"/>
              <a:t>Max Klinger</a:t>
            </a:r>
            <a:r>
              <a:rPr lang="de-DE" dirty="0"/>
              <a:t>, neben Klimts </a:t>
            </a:r>
            <a:r>
              <a:rPr lang="de-DE" b="1" i="1" dirty="0"/>
              <a:t>Beethovenfries</a:t>
            </a:r>
            <a:r>
              <a:rPr lang="de-DE" dirty="0"/>
              <a:t> waren Wandmalereien und Dekorationen von </a:t>
            </a:r>
            <a:r>
              <a:rPr lang="de-DE" dirty="0" smtClean="0"/>
              <a:t>zahlreichen </a:t>
            </a:r>
            <a:r>
              <a:rPr lang="de-DE" dirty="0"/>
              <a:t>anderen Künstlern zu sehen. Erklärtes Ziel der Ausstellung war es, die einzelnen Künste – Architektur, Malerei, Skulptur und Musik – unter einem gemeinsamen Thema erneut zusammenzuführen: das „Kunstwerk“ sollte sich aus dem Zusammenspiel von Raumgestaltung, Wandmalereien und Skulptur ergeben.</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436058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751935" y="1340451"/>
            <a:ext cx="10360959" cy="1325893"/>
          </a:xfrm>
        </p:spPr>
        <p:txBody>
          <a:bodyPr>
            <a:normAutofit fontScale="90000"/>
          </a:bodyPr>
          <a:lstStyle/>
          <a:p>
            <a:pPr algn="ctr"/>
            <a:r>
              <a:rPr lang="hu-HU" b="1" dirty="0" smtClean="0"/>
              <a:t>Wiener </a:t>
            </a:r>
            <a:r>
              <a:rPr lang="hu-HU" b="1" dirty="0" err="1" smtClean="0"/>
              <a:t>Secessionsgebäude</a:t>
            </a:r>
            <a:r>
              <a:rPr lang="hu-HU" b="1" dirty="0"/>
              <a:t/>
            </a:r>
            <a:br>
              <a:rPr lang="hu-HU" b="1" dirty="0"/>
            </a:br>
            <a:r>
              <a:rPr lang="hu-HU" sz="3100" dirty="0" err="1" smtClean="0"/>
              <a:t>Ausstellungshaus</a:t>
            </a:r>
            <a:r>
              <a:rPr lang="hu-HU" sz="3100" dirty="0" smtClean="0"/>
              <a:t> </a:t>
            </a:r>
            <a:r>
              <a:rPr lang="hu-HU" sz="3100" dirty="0" err="1" smtClean="0"/>
              <a:t>moderner</a:t>
            </a:r>
            <a:r>
              <a:rPr lang="hu-HU" sz="3100" dirty="0" smtClean="0"/>
              <a:t> </a:t>
            </a:r>
            <a:r>
              <a:rPr lang="hu-HU" sz="3100" dirty="0" err="1" smtClean="0"/>
              <a:t>Kunst</a:t>
            </a:r>
            <a:r>
              <a:rPr lang="hu-HU" sz="3100" dirty="0"/>
              <a:t/>
            </a:r>
            <a:br>
              <a:rPr lang="hu-HU" sz="3100" dirty="0"/>
            </a:br>
            <a:r>
              <a:rPr lang="hu-HU" sz="3100" dirty="0" smtClean="0"/>
              <a:t>(Joseph Maria </a:t>
            </a:r>
            <a:r>
              <a:rPr lang="hu-HU" sz="3100" dirty="0" err="1" smtClean="0"/>
              <a:t>Olbrich</a:t>
            </a:r>
            <a:r>
              <a:rPr lang="hu-HU" sz="3100" dirty="0" smtClean="0"/>
              <a:t> 1897/98) „Ver </a:t>
            </a:r>
            <a:r>
              <a:rPr lang="hu-HU" sz="3100" dirty="0" err="1" smtClean="0"/>
              <a:t>sacrum</a:t>
            </a:r>
            <a:r>
              <a:rPr lang="hu-HU" sz="3100" dirty="0" smtClean="0"/>
              <a:t>” (</a:t>
            </a:r>
            <a:r>
              <a:rPr lang="hu-HU" sz="3100" dirty="0" err="1" smtClean="0"/>
              <a:t>Heiliger</a:t>
            </a:r>
            <a:r>
              <a:rPr lang="hu-HU" sz="3100" dirty="0" smtClean="0"/>
              <a:t> </a:t>
            </a:r>
            <a:r>
              <a:rPr lang="hu-HU" sz="3100" dirty="0" err="1" smtClean="0"/>
              <a:t>Frühling</a:t>
            </a:r>
            <a:r>
              <a:rPr lang="hu-HU" sz="3100" dirty="0" smtClean="0"/>
              <a:t>)</a:t>
            </a:r>
            <a:endParaRPr lang="hu-HU" sz="3100" dirty="0"/>
          </a:p>
        </p:txBody>
      </p:sp>
      <p:pic>
        <p:nvPicPr>
          <p:cNvPr id="9" name="Tartalom helye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13738" y="2799098"/>
            <a:ext cx="5182891" cy="3887168"/>
          </a:xfrm>
        </p:spPr>
      </p:pic>
      <p:pic>
        <p:nvPicPr>
          <p:cNvPr id="11" name="Tartalom helye 10"/>
          <p:cNvPicPr>
            <a:picLocks noGrp="1" noChangeAspect="1"/>
          </p:cNvPicPr>
          <p:nvPr>
            <p:ph sz="half" idx="1"/>
          </p:nvPr>
        </p:nvPicPr>
        <p:blipFill>
          <a:blip r:embed="rId3"/>
          <a:stretch>
            <a:fillRect/>
          </a:stretch>
        </p:blipFill>
        <p:spPr>
          <a:xfrm>
            <a:off x="574046" y="2799098"/>
            <a:ext cx="5487766" cy="3887168"/>
          </a:xfrm>
          <a:prstGeom prst="rect">
            <a:avLst/>
          </a:prstGeo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91419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199" y="1522466"/>
            <a:ext cx="10515600" cy="3220719"/>
          </a:xfrm>
        </p:spPr>
        <p:txBody>
          <a:bodyPr>
            <a:noAutofit/>
          </a:bodyPr>
          <a:lstStyle/>
          <a:p>
            <a:pPr algn="ctr"/>
            <a:r>
              <a:rPr lang="hu-HU" sz="3200" b="1" dirty="0" err="1" smtClean="0"/>
              <a:t>Linke</a:t>
            </a:r>
            <a:r>
              <a:rPr lang="hu-HU" sz="3200" b="1" dirty="0" smtClean="0"/>
              <a:t> </a:t>
            </a:r>
            <a:r>
              <a:rPr lang="hu-HU" sz="3200" b="1" dirty="0" err="1" smtClean="0"/>
              <a:t>Wand</a:t>
            </a:r>
            <a:r>
              <a:rPr lang="hu-HU" sz="2000" dirty="0" smtClean="0"/>
              <a:t/>
            </a:r>
            <a:br>
              <a:rPr lang="hu-HU" sz="2000" dirty="0" smtClean="0"/>
            </a:br>
            <a:r>
              <a:rPr lang="hu-HU" sz="2000" dirty="0" smtClean="0"/>
              <a:t/>
            </a:r>
            <a:br>
              <a:rPr lang="hu-HU" sz="2000" dirty="0" smtClean="0"/>
            </a:br>
            <a:r>
              <a:rPr lang="de-DE" sz="2000" dirty="0" smtClean="0"/>
              <a:t>Die </a:t>
            </a:r>
            <a:r>
              <a:rPr lang="de-DE" sz="2000" dirty="0"/>
              <a:t>schwebenden Frauengestalten (Genien) symbolisieren die Sehnsucht nach dem Glück und der </a:t>
            </a:r>
            <a:r>
              <a:rPr lang="de-DE" sz="2000" dirty="0" smtClean="0"/>
              <a:t>Liebe.</a:t>
            </a:r>
            <a:r>
              <a:rPr lang="hu-HU" sz="2000" dirty="0" smtClean="0"/>
              <a:t> </a:t>
            </a:r>
            <a:r>
              <a:rPr lang="de-DE" sz="2000" dirty="0" smtClean="0"/>
              <a:t>Ein </a:t>
            </a:r>
            <a:r>
              <a:rPr lang="de-DE" sz="2000" dirty="0"/>
              <a:t>stehendes Mädchen und ein kniendes Paar mit ausgestreckten, bittenden Händen stellen die leidende Menschheit dar. Sie flehen den goldenen Ritter an, für sie den Kampf um das Glück aufzunehmen. Den Ritter unterstützen zwei Frauengestalten, Ehrgeiz (mit Siegerkranz) und Mitleid als innere Antriebe seines Handelns</a:t>
            </a:r>
            <a:r>
              <a:rPr lang="de-DE" sz="2000" dirty="0" smtClean="0"/>
              <a:t>.</a:t>
            </a:r>
            <a:r>
              <a:rPr lang="de-DE" sz="1200" dirty="0"/>
              <a:t/>
            </a:r>
            <a:br>
              <a:rPr lang="de-DE" sz="1200" dirty="0"/>
            </a:br>
            <a:endParaRPr lang="hu-HU" sz="1200" dirty="0"/>
          </a:p>
        </p:txBody>
      </p:sp>
      <p:pic>
        <p:nvPicPr>
          <p:cNvPr id="6" name="Tartalom helye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6305" y="4891177"/>
            <a:ext cx="10959389" cy="1679171"/>
          </a:xfrm>
        </p:spPr>
      </p:pic>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161340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13909" y="1880411"/>
            <a:ext cx="3932237" cy="528024"/>
          </a:xfrm>
        </p:spPr>
        <p:txBody>
          <a:bodyPr>
            <a:normAutofit/>
          </a:bodyPr>
          <a:lstStyle/>
          <a:p>
            <a:pPr algn="ctr"/>
            <a:r>
              <a:rPr lang="hu-HU" sz="2800" dirty="0" err="1"/>
              <a:t>M</a:t>
            </a:r>
            <a:r>
              <a:rPr lang="hu-HU" sz="2800" dirty="0" err="1" smtClean="0"/>
              <a:t>ittlere</a:t>
            </a:r>
            <a:r>
              <a:rPr lang="hu-HU" sz="2800" dirty="0" smtClean="0"/>
              <a:t> </a:t>
            </a:r>
            <a:r>
              <a:rPr lang="hu-HU" sz="2800" dirty="0" err="1" smtClean="0"/>
              <a:t>Wand</a:t>
            </a:r>
            <a:endParaRPr lang="hu-HU" sz="2800" dirty="0"/>
          </a:p>
        </p:txBody>
      </p:sp>
      <p:sp>
        <p:nvSpPr>
          <p:cNvPr id="6" name="Szöveg helye 5"/>
          <p:cNvSpPr>
            <a:spLocks noGrp="1"/>
          </p:cNvSpPr>
          <p:nvPr>
            <p:ph type="body" sz="half" idx="2"/>
          </p:nvPr>
        </p:nvSpPr>
        <p:spPr>
          <a:xfrm>
            <a:off x="813909" y="2994998"/>
            <a:ext cx="3932237" cy="3311768"/>
          </a:xfrm>
        </p:spPr>
        <p:txBody>
          <a:bodyPr>
            <a:normAutofit/>
          </a:bodyPr>
          <a:lstStyle/>
          <a:p>
            <a:r>
              <a:rPr lang="de-DE" sz="1800" dirty="0"/>
              <a:t>Der </a:t>
            </a:r>
            <a:r>
              <a:rPr lang="de-DE" sz="1800" dirty="0" err="1" smtClean="0"/>
              <a:t>affen</a:t>
            </a:r>
            <a:r>
              <a:rPr lang="hu-HU" sz="1800" dirty="0" err="1" smtClean="0"/>
              <a:t>ähnliche</a:t>
            </a:r>
            <a:r>
              <a:rPr lang="hu-HU" sz="1800" dirty="0" smtClean="0"/>
              <a:t> </a:t>
            </a:r>
            <a:r>
              <a:rPr lang="hu-HU" sz="1800" dirty="0" err="1" smtClean="0"/>
              <a:t>Typhoeus</a:t>
            </a:r>
            <a:r>
              <a:rPr lang="de-DE" sz="1800" dirty="0" smtClean="0"/>
              <a:t> </a:t>
            </a:r>
            <a:r>
              <a:rPr lang="hu-HU" sz="1800" dirty="0" smtClean="0"/>
              <a:t>(</a:t>
            </a:r>
            <a:r>
              <a:rPr lang="hu-HU" sz="1800" dirty="0" err="1" smtClean="0"/>
              <a:t>Sohn</a:t>
            </a:r>
            <a:r>
              <a:rPr lang="hu-HU" sz="1800" dirty="0" smtClean="0"/>
              <a:t> der Gaia und des </a:t>
            </a:r>
            <a:r>
              <a:rPr lang="hu-HU" sz="1800" dirty="0" err="1" smtClean="0"/>
              <a:t>Tartaros</a:t>
            </a:r>
            <a:r>
              <a:rPr lang="hu-HU" sz="1800" dirty="0" smtClean="0"/>
              <a:t>) </a:t>
            </a:r>
            <a:r>
              <a:rPr lang="de-DE" sz="1800" dirty="0" smtClean="0"/>
              <a:t>in </a:t>
            </a:r>
            <a:r>
              <a:rPr lang="de-DE" sz="1800" dirty="0"/>
              <a:t>der Mitte, dessen Körper Schlangen entspringen, und seine Töchter rechts neben ihm, die Schicksalsgöttinnen (</a:t>
            </a:r>
            <a:r>
              <a:rPr lang="de-DE" sz="1800" dirty="0" err="1"/>
              <a:t>Gorgonen</a:t>
            </a:r>
            <a:r>
              <a:rPr lang="de-DE" sz="1800" dirty="0"/>
              <a:t>), symbolisieren die feindlichen Gewalten. Über den </a:t>
            </a:r>
            <a:r>
              <a:rPr lang="de-DE" sz="1800" dirty="0" err="1"/>
              <a:t>Gorgonen</a:t>
            </a:r>
            <a:r>
              <a:rPr lang="de-DE" sz="1800" dirty="0"/>
              <a:t> im Hintergrund lauern </a:t>
            </a:r>
            <a:r>
              <a:rPr lang="de-DE" sz="1800" dirty="0" smtClean="0"/>
              <a:t>düstere </a:t>
            </a:r>
            <a:r>
              <a:rPr lang="hu-HU" sz="1800" dirty="0" err="1" smtClean="0"/>
              <a:t>Figuren</a:t>
            </a:r>
            <a:r>
              <a:rPr lang="hu-HU" sz="1800" dirty="0" smtClean="0"/>
              <a:t> (</a:t>
            </a:r>
            <a:r>
              <a:rPr lang="de-DE" sz="1800" dirty="0" smtClean="0"/>
              <a:t>Krankheit</a:t>
            </a:r>
            <a:r>
              <a:rPr lang="de-DE" sz="1800" dirty="0"/>
              <a:t>, </a:t>
            </a:r>
            <a:r>
              <a:rPr lang="de-DE" sz="1800" dirty="0" smtClean="0"/>
              <a:t>Wahnsinn</a:t>
            </a:r>
            <a:r>
              <a:rPr lang="hu-HU" sz="1800" dirty="0" smtClean="0"/>
              <a:t>, </a:t>
            </a:r>
            <a:r>
              <a:rPr lang="de-DE" sz="1800" dirty="0" smtClean="0"/>
              <a:t>Tod</a:t>
            </a:r>
            <a:r>
              <a:rPr lang="hu-HU" sz="1800" dirty="0" smtClean="0"/>
              <a:t>)</a:t>
            </a:r>
            <a:r>
              <a:rPr lang="de-DE" sz="1800" dirty="0" smtClean="0"/>
              <a:t>.</a:t>
            </a:r>
            <a:endParaRPr lang="de-DE" sz="1800" dirty="0"/>
          </a:p>
          <a:p>
            <a:r>
              <a:rPr lang="de-DE" sz="1800" dirty="0" smtClean="0"/>
              <a:t>Rechts </a:t>
            </a:r>
            <a:r>
              <a:rPr lang="de-DE" sz="1800" dirty="0"/>
              <a:t>stehen drei </a:t>
            </a:r>
            <a:r>
              <a:rPr lang="de-DE" sz="1800" dirty="0" smtClean="0"/>
              <a:t>Frauengestalten </a:t>
            </a:r>
            <a:r>
              <a:rPr lang="hu-HU" sz="1800" dirty="0" smtClean="0"/>
              <a:t>(</a:t>
            </a:r>
            <a:r>
              <a:rPr lang="de-DE" sz="1800" dirty="0" smtClean="0"/>
              <a:t>Wollust</a:t>
            </a:r>
            <a:r>
              <a:rPr lang="de-DE" sz="1800" dirty="0"/>
              <a:t>, </a:t>
            </a:r>
            <a:r>
              <a:rPr lang="de-DE" sz="1800" dirty="0" smtClean="0"/>
              <a:t>Unkeuschheit</a:t>
            </a:r>
            <a:r>
              <a:rPr lang="hu-HU" sz="1800" dirty="0" smtClean="0"/>
              <a:t>, </a:t>
            </a:r>
            <a:r>
              <a:rPr lang="de-DE" sz="1800" dirty="0" smtClean="0"/>
              <a:t>Völlerei</a:t>
            </a:r>
            <a:r>
              <a:rPr lang="hu-HU" sz="1800" dirty="0" smtClean="0"/>
              <a:t>)</a:t>
            </a:r>
            <a:r>
              <a:rPr lang="de-DE" sz="1800" dirty="0" smtClean="0"/>
              <a:t>. </a:t>
            </a:r>
            <a:endParaRPr lang="hu-HU" sz="1800" dirty="0"/>
          </a:p>
        </p:txBody>
      </p:sp>
      <p:pic>
        <p:nvPicPr>
          <p:cNvPr id="8" name="Tartalom helye 7"/>
          <p:cNvPicPr>
            <a:picLocks noGrp="1" noChangeAspect="1"/>
          </p:cNvPicPr>
          <p:nvPr>
            <p:ph idx="1"/>
          </p:nvPr>
        </p:nvPicPr>
        <p:blipFill>
          <a:blip r:embed="rId2"/>
          <a:stretch>
            <a:fillRect/>
          </a:stretch>
        </p:blipFill>
        <p:spPr>
          <a:xfrm>
            <a:off x="5217694" y="1984018"/>
            <a:ext cx="6172200" cy="4277918"/>
          </a:xfrm>
          <a:prstGeom prst="rect">
            <a:avLst/>
          </a:prstGeom>
        </p:spPr>
      </p:pic>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021760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0641" y="1267724"/>
            <a:ext cx="11904453" cy="1153124"/>
          </a:xfrm>
        </p:spPr>
        <p:txBody>
          <a:bodyPr>
            <a:normAutofit fontScale="90000"/>
          </a:bodyPr>
          <a:lstStyle/>
          <a:p>
            <a:r>
              <a:rPr lang="hu-HU" sz="2000" dirty="0" err="1" smtClean="0"/>
              <a:t>Rechte</a:t>
            </a:r>
            <a:r>
              <a:rPr lang="hu-HU" sz="2000" dirty="0" smtClean="0"/>
              <a:t> </a:t>
            </a:r>
            <a:r>
              <a:rPr lang="hu-HU" sz="2000" dirty="0" err="1" smtClean="0"/>
              <a:t>Wand</a:t>
            </a:r>
            <a:r>
              <a:rPr lang="hu-HU" sz="2000" dirty="0" smtClean="0"/>
              <a:t>: </a:t>
            </a:r>
            <a:r>
              <a:rPr lang="de-DE" sz="2000" dirty="0" smtClean="0"/>
              <a:t>Die </a:t>
            </a:r>
            <a:r>
              <a:rPr lang="de-DE" sz="2000" dirty="0"/>
              <a:t>schwebenden </a:t>
            </a:r>
            <a:r>
              <a:rPr lang="de-DE" sz="2000" dirty="0" smtClean="0"/>
              <a:t>Genien</a:t>
            </a:r>
            <a:r>
              <a:rPr lang="hu-HU" sz="2000" dirty="0" smtClean="0"/>
              <a:t> – </a:t>
            </a:r>
            <a:r>
              <a:rPr lang="de-DE" sz="2000" dirty="0" smtClean="0"/>
              <a:t>Sehnsüchte </a:t>
            </a:r>
            <a:r>
              <a:rPr lang="de-DE" sz="2000" dirty="0"/>
              <a:t>nach Liebe und </a:t>
            </a:r>
            <a:r>
              <a:rPr lang="de-DE" sz="2000" dirty="0" smtClean="0"/>
              <a:t>Glück</a:t>
            </a:r>
            <a:r>
              <a:rPr lang="hu-HU" sz="2000" dirty="0" smtClean="0"/>
              <a:t> – </a:t>
            </a:r>
            <a:r>
              <a:rPr lang="de-DE" sz="2000" dirty="0" smtClean="0"/>
              <a:t>finden </a:t>
            </a:r>
            <a:r>
              <a:rPr lang="de-DE" sz="2000" dirty="0"/>
              <a:t>zu einer Frauengestalt mit </a:t>
            </a:r>
            <a:r>
              <a:rPr lang="de-DE" sz="2000" dirty="0" smtClean="0"/>
              <a:t>Leier</a:t>
            </a:r>
            <a:r>
              <a:rPr lang="hu-HU" sz="2000" dirty="0" smtClean="0"/>
              <a:t> (</a:t>
            </a:r>
            <a:r>
              <a:rPr lang="de-DE" sz="2000" dirty="0" smtClean="0"/>
              <a:t>Poesie</a:t>
            </a:r>
            <a:r>
              <a:rPr lang="hu-HU" sz="2000" dirty="0" smtClean="0"/>
              <a:t>)</a:t>
            </a:r>
            <a:r>
              <a:rPr lang="de-DE" sz="2000" dirty="0" smtClean="0"/>
              <a:t>. </a:t>
            </a:r>
            <a:r>
              <a:rPr lang="de-DE" sz="2000" dirty="0"/>
              <a:t>Fünf hintereinander gestellte Frauen </a:t>
            </a:r>
            <a:r>
              <a:rPr lang="de-DE" sz="2000" dirty="0" err="1" smtClean="0"/>
              <a:t>ste</a:t>
            </a:r>
            <a:r>
              <a:rPr lang="hu-HU" sz="2000" dirty="0" smtClean="0"/>
              <a:t>h</a:t>
            </a:r>
            <a:r>
              <a:rPr lang="de-DE" sz="2000" dirty="0" smtClean="0"/>
              <a:t>en </a:t>
            </a:r>
            <a:r>
              <a:rPr lang="hu-HU" sz="2000" dirty="0" err="1" smtClean="0"/>
              <a:t>für</a:t>
            </a:r>
            <a:r>
              <a:rPr lang="hu-HU" sz="2000" dirty="0" smtClean="0"/>
              <a:t> </a:t>
            </a:r>
            <a:r>
              <a:rPr lang="de-DE" sz="2000" dirty="0" smtClean="0"/>
              <a:t>die Künste, </a:t>
            </a:r>
            <a:r>
              <a:rPr lang="de-DE" sz="2000" dirty="0"/>
              <a:t>die auf das Reich der Ideen, der Ideale und des Glücks </a:t>
            </a:r>
            <a:r>
              <a:rPr lang="hu-HU" sz="2000" dirty="0" smtClean="0"/>
              <a:t>ver</a:t>
            </a:r>
            <a:r>
              <a:rPr lang="de-DE" sz="2000" dirty="0" smtClean="0"/>
              <a:t>weisen </a:t>
            </a:r>
            <a:r>
              <a:rPr lang="de-DE" sz="2000" dirty="0"/>
              <a:t>und </a:t>
            </a:r>
            <a:r>
              <a:rPr lang="de-DE" sz="2000" dirty="0" smtClean="0"/>
              <a:t>konkret </a:t>
            </a:r>
            <a:r>
              <a:rPr lang="hu-HU" sz="2000" dirty="0" err="1" smtClean="0"/>
              <a:t>sich</a:t>
            </a:r>
            <a:r>
              <a:rPr lang="hu-HU" sz="2000" dirty="0" smtClean="0"/>
              <a:t> </a:t>
            </a:r>
            <a:r>
              <a:rPr lang="de-DE" sz="2000" dirty="0" smtClean="0"/>
              <a:t>auf </a:t>
            </a:r>
            <a:r>
              <a:rPr lang="de-DE" sz="2000" dirty="0"/>
              <a:t>den Schlusschor der 9. Symphonie </a:t>
            </a:r>
            <a:r>
              <a:rPr lang="de-DE" sz="2000" dirty="0" smtClean="0"/>
              <a:t>, </a:t>
            </a:r>
            <a:r>
              <a:rPr lang="de-DE" sz="2000" dirty="0"/>
              <a:t>den Gesang </a:t>
            </a:r>
            <a:r>
              <a:rPr lang="de-DE" sz="2000" dirty="0" smtClean="0"/>
              <a:t>mit</a:t>
            </a:r>
            <a:r>
              <a:rPr lang="hu-HU" sz="2000" dirty="0" smtClean="0"/>
              <a:t> </a:t>
            </a:r>
            <a:r>
              <a:rPr lang="hu-HU" sz="2000" dirty="0" err="1" smtClean="0"/>
              <a:t>Schillers</a:t>
            </a:r>
            <a:r>
              <a:rPr lang="de-DE" sz="2000" dirty="0" smtClean="0"/>
              <a:t> Text </a:t>
            </a:r>
            <a:r>
              <a:rPr lang="de-DE" sz="2000" dirty="0"/>
              <a:t>„Freude, schöner Götterfunken, diesen Kuss der ganzen Welt</a:t>
            </a:r>
            <a:r>
              <a:rPr lang="de-DE" sz="2000" dirty="0" smtClean="0"/>
              <a:t>“</a:t>
            </a:r>
            <a:r>
              <a:rPr lang="hu-HU" sz="2000" dirty="0" smtClean="0"/>
              <a:t> (</a:t>
            </a:r>
            <a:r>
              <a:rPr lang="hu-HU" sz="2000" i="1" dirty="0" smtClean="0"/>
              <a:t>An die </a:t>
            </a:r>
            <a:r>
              <a:rPr lang="hu-HU" sz="2000" i="1" dirty="0" err="1" smtClean="0"/>
              <a:t>Freude</a:t>
            </a:r>
            <a:r>
              <a:rPr lang="hu-HU" sz="2000" dirty="0" smtClean="0"/>
              <a:t>) </a:t>
            </a:r>
            <a:r>
              <a:rPr lang="hu-HU" sz="2000" dirty="0" err="1" smtClean="0"/>
              <a:t>beziehen</a:t>
            </a:r>
            <a:r>
              <a:rPr lang="de-DE" sz="2000" dirty="0" smtClean="0"/>
              <a:t>. </a:t>
            </a:r>
            <a:r>
              <a:rPr lang="hu-HU" sz="2000" dirty="0" err="1" smtClean="0"/>
              <a:t>Rechts</a:t>
            </a:r>
            <a:r>
              <a:rPr lang="hu-HU" sz="2000" dirty="0" smtClean="0"/>
              <a:t> </a:t>
            </a:r>
            <a:r>
              <a:rPr lang="hu-HU" sz="2000" dirty="0" err="1" smtClean="0"/>
              <a:t>vesinkt</a:t>
            </a:r>
            <a:r>
              <a:rPr lang="hu-HU" sz="2000" dirty="0" smtClean="0"/>
              <a:t> </a:t>
            </a:r>
            <a:r>
              <a:rPr lang="de-DE" sz="2000" dirty="0" smtClean="0"/>
              <a:t>ein Paa</a:t>
            </a:r>
            <a:r>
              <a:rPr lang="hu-HU" sz="2000" dirty="0" smtClean="0"/>
              <a:t>r </a:t>
            </a:r>
            <a:r>
              <a:rPr lang="de-DE" sz="2000" dirty="0" smtClean="0"/>
              <a:t>in eine</a:t>
            </a:r>
            <a:r>
              <a:rPr lang="hu-HU" sz="2000" dirty="0" smtClean="0"/>
              <a:t>r</a:t>
            </a:r>
            <a:r>
              <a:rPr lang="de-DE" sz="2000" dirty="0" smtClean="0"/>
              <a:t> paradiesische</a:t>
            </a:r>
            <a:r>
              <a:rPr lang="hu-HU" sz="2000" dirty="0" smtClean="0"/>
              <a:t>n</a:t>
            </a:r>
            <a:r>
              <a:rPr lang="de-DE" sz="2000" dirty="0" smtClean="0"/>
              <a:t> Umgebung</a:t>
            </a:r>
            <a:r>
              <a:rPr lang="hu-HU" sz="2000" dirty="0" smtClean="0"/>
              <a:t> </a:t>
            </a:r>
            <a:r>
              <a:rPr lang="hu-HU" sz="2000" dirty="0" err="1" smtClean="0"/>
              <a:t>im</a:t>
            </a:r>
            <a:r>
              <a:rPr lang="hu-HU" sz="2000" dirty="0" smtClean="0"/>
              <a:t> Kuss</a:t>
            </a:r>
            <a:r>
              <a:rPr lang="de-DE" sz="2000" dirty="0" smtClean="0"/>
              <a:t>.</a:t>
            </a:r>
            <a:endParaRPr lang="hu-HU" sz="1300" dirty="0"/>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7877" y="2420848"/>
            <a:ext cx="10269982" cy="4351338"/>
          </a:xfr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908114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39788" y="467360"/>
            <a:ext cx="3932237" cy="2296160"/>
          </a:xfrm>
        </p:spPr>
        <p:txBody>
          <a:bodyPr/>
          <a:lstStyle/>
          <a:p>
            <a:pPr algn="ctr"/>
            <a:r>
              <a:rPr lang="hu-HU" b="1" dirty="0" smtClean="0"/>
              <a:t>Gustav Klimt:</a:t>
            </a:r>
            <a:br>
              <a:rPr lang="hu-HU" b="1" dirty="0" smtClean="0"/>
            </a:br>
            <a:r>
              <a:rPr lang="hu-HU" b="1" i="1" dirty="0" smtClean="0"/>
              <a:t>Judit I</a:t>
            </a:r>
            <a:r>
              <a:rPr lang="hu-HU" b="1" dirty="0" smtClean="0"/>
              <a:t> (1901)</a:t>
            </a:r>
            <a:br>
              <a:rPr lang="hu-HU" b="1" dirty="0" smtClean="0"/>
            </a:br>
            <a:r>
              <a:rPr lang="hu-HU" b="1" dirty="0" smtClean="0"/>
              <a:t>und </a:t>
            </a:r>
            <a:r>
              <a:rPr lang="hu-HU" b="1" i="1" dirty="0" smtClean="0"/>
              <a:t>Judit II </a:t>
            </a:r>
            <a:r>
              <a:rPr lang="hu-HU" b="1" dirty="0" smtClean="0"/>
              <a:t>(1909)</a:t>
            </a:r>
            <a:endParaRPr lang="hu-HU" b="1" dirty="0"/>
          </a:p>
        </p:txBody>
      </p:sp>
      <p:pic>
        <p:nvPicPr>
          <p:cNvPr id="7" name="Tartalom helye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48164" y="916305"/>
            <a:ext cx="2384648" cy="4873625"/>
          </a:xfrm>
        </p:spPr>
      </p:pic>
      <p:sp>
        <p:nvSpPr>
          <p:cNvPr id="6" name="Szöveg helye 5"/>
          <p:cNvSpPr>
            <a:spLocks noGrp="1"/>
          </p:cNvSpPr>
          <p:nvPr>
            <p:ph type="body" sz="half" idx="2"/>
          </p:nvPr>
        </p:nvSpPr>
        <p:spPr>
          <a:xfrm>
            <a:off x="839788" y="3444240"/>
            <a:ext cx="3932237" cy="2424748"/>
          </a:xfrm>
        </p:spPr>
        <p:txBody>
          <a:bodyPr>
            <a:noAutofit/>
          </a:bodyPr>
          <a:lstStyle/>
          <a:p>
            <a:r>
              <a:rPr lang="hu-HU" sz="2000" dirty="0" err="1" smtClean="0"/>
              <a:t>Bei</a:t>
            </a:r>
            <a:r>
              <a:rPr lang="hu-HU" sz="2000" dirty="0" smtClean="0"/>
              <a:t> Klimt </a:t>
            </a:r>
            <a:r>
              <a:rPr lang="hu-HU" sz="2000" dirty="0" err="1" smtClean="0"/>
              <a:t>erscheint</a:t>
            </a:r>
            <a:r>
              <a:rPr lang="hu-HU" sz="2000" dirty="0" smtClean="0"/>
              <a:t> Judit </a:t>
            </a:r>
            <a:r>
              <a:rPr lang="hu-HU" sz="2000" dirty="0" err="1" smtClean="0"/>
              <a:t>nicht</a:t>
            </a:r>
            <a:r>
              <a:rPr lang="hu-HU" sz="2000" dirty="0" smtClean="0"/>
              <a:t> </a:t>
            </a:r>
            <a:r>
              <a:rPr lang="hu-HU" sz="2000" dirty="0" err="1" smtClean="0"/>
              <a:t>als</a:t>
            </a:r>
            <a:r>
              <a:rPr lang="hu-HU" sz="2000" dirty="0" smtClean="0"/>
              <a:t> </a:t>
            </a:r>
            <a:r>
              <a:rPr lang="hu-HU" sz="2000" dirty="0" err="1" smtClean="0"/>
              <a:t>patriotische</a:t>
            </a:r>
            <a:r>
              <a:rPr lang="hu-HU" sz="2000" dirty="0" smtClean="0"/>
              <a:t> </a:t>
            </a:r>
            <a:r>
              <a:rPr lang="hu-HU" sz="2000" dirty="0" err="1" smtClean="0"/>
              <a:t>Witwe</a:t>
            </a:r>
            <a:r>
              <a:rPr lang="hu-HU" sz="2000" dirty="0" smtClean="0"/>
              <a:t>, die den </a:t>
            </a:r>
            <a:r>
              <a:rPr lang="hu-HU" sz="2000" dirty="0" err="1" smtClean="0"/>
              <a:t>gegnerischen</a:t>
            </a:r>
            <a:r>
              <a:rPr lang="hu-HU" sz="2000" dirty="0" smtClean="0"/>
              <a:t> </a:t>
            </a:r>
            <a:r>
              <a:rPr lang="hu-HU" sz="2000" dirty="0" err="1" smtClean="0"/>
              <a:t>Heerführer</a:t>
            </a:r>
            <a:r>
              <a:rPr lang="hu-HU" sz="2000" dirty="0" smtClean="0"/>
              <a:t> </a:t>
            </a:r>
            <a:r>
              <a:rPr lang="hu-HU" sz="2000" dirty="0" err="1" smtClean="0"/>
              <a:t>Holofernes</a:t>
            </a:r>
            <a:r>
              <a:rPr lang="hu-HU" sz="2000" dirty="0" smtClean="0"/>
              <a:t> in </a:t>
            </a:r>
            <a:r>
              <a:rPr lang="hu-HU" sz="2000" dirty="0" err="1" smtClean="0"/>
              <a:t>seinem</a:t>
            </a:r>
            <a:r>
              <a:rPr lang="hu-HU" sz="2000" dirty="0" smtClean="0"/>
              <a:t> </a:t>
            </a:r>
            <a:r>
              <a:rPr lang="hu-HU" sz="2000" dirty="0" err="1" smtClean="0"/>
              <a:t>Zelt</a:t>
            </a:r>
            <a:r>
              <a:rPr lang="hu-HU" sz="2000" dirty="0" smtClean="0"/>
              <a:t> </a:t>
            </a:r>
            <a:r>
              <a:rPr lang="hu-HU" sz="2000" dirty="0" err="1" smtClean="0"/>
              <a:t>besucht</a:t>
            </a:r>
            <a:r>
              <a:rPr lang="hu-HU" sz="2000" dirty="0" smtClean="0"/>
              <a:t>, </a:t>
            </a:r>
            <a:r>
              <a:rPr lang="hu-HU" sz="2000" dirty="0" err="1" smtClean="0"/>
              <a:t>ihn</a:t>
            </a:r>
            <a:r>
              <a:rPr lang="hu-HU" sz="2000" dirty="0" smtClean="0"/>
              <a:t> mit </a:t>
            </a:r>
            <a:r>
              <a:rPr lang="hu-HU" sz="2000" dirty="0" err="1" smtClean="0"/>
              <a:t>seinem</a:t>
            </a:r>
            <a:r>
              <a:rPr lang="hu-HU" sz="2000" dirty="0" smtClean="0"/>
              <a:t> </a:t>
            </a:r>
            <a:r>
              <a:rPr lang="hu-HU" sz="2000" dirty="0" err="1" smtClean="0"/>
              <a:t>Schwert</a:t>
            </a:r>
            <a:r>
              <a:rPr lang="hu-HU" sz="2000" dirty="0" smtClean="0"/>
              <a:t> </a:t>
            </a:r>
            <a:r>
              <a:rPr lang="hu-HU" sz="2000" dirty="0" err="1" smtClean="0"/>
              <a:t>enthauptet</a:t>
            </a:r>
            <a:r>
              <a:rPr lang="hu-HU" sz="2000" dirty="0" smtClean="0"/>
              <a:t> und </a:t>
            </a:r>
            <a:r>
              <a:rPr lang="hu-HU" sz="2000" dirty="0" err="1" smtClean="0"/>
              <a:t>dadurch</a:t>
            </a:r>
            <a:r>
              <a:rPr lang="hu-HU" sz="2000" dirty="0" smtClean="0"/>
              <a:t> </a:t>
            </a:r>
            <a:r>
              <a:rPr lang="hu-HU" sz="2000" dirty="0" err="1" smtClean="0"/>
              <a:t>ihr</a:t>
            </a:r>
            <a:r>
              <a:rPr lang="hu-HU" sz="2000" dirty="0" smtClean="0"/>
              <a:t> </a:t>
            </a:r>
            <a:r>
              <a:rPr lang="hu-HU" sz="2000" dirty="0" err="1" smtClean="0"/>
              <a:t>jüdisches</a:t>
            </a:r>
            <a:r>
              <a:rPr lang="hu-HU" sz="2000" dirty="0" smtClean="0"/>
              <a:t> </a:t>
            </a:r>
            <a:r>
              <a:rPr lang="hu-HU" sz="2000" dirty="0" err="1" smtClean="0"/>
              <a:t>Volk</a:t>
            </a:r>
            <a:r>
              <a:rPr lang="hu-HU" sz="2000" dirty="0" smtClean="0"/>
              <a:t> </a:t>
            </a:r>
            <a:r>
              <a:rPr lang="hu-HU" sz="2000" dirty="0" err="1" smtClean="0"/>
              <a:t>rettet</a:t>
            </a:r>
            <a:r>
              <a:rPr lang="hu-HU" sz="2000" dirty="0" smtClean="0"/>
              <a:t>, </a:t>
            </a:r>
            <a:r>
              <a:rPr lang="hu-HU" sz="2000" dirty="0" err="1" smtClean="0"/>
              <a:t>sondern</a:t>
            </a:r>
            <a:r>
              <a:rPr lang="hu-HU" sz="2000" dirty="0" smtClean="0"/>
              <a:t> </a:t>
            </a:r>
            <a:r>
              <a:rPr lang="hu-HU" sz="2000" dirty="0" err="1" smtClean="0"/>
              <a:t>als</a:t>
            </a:r>
            <a:r>
              <a:rPr lang="hu-HU" sz="2000" dirty="0" smtClean="0"/>
              <a:t> „</a:t>
            </a:r>
            <a:r>
              <a:rPr lang="hu-HU" sz="2000" dirty="0" err="1" smtClean="0"/>
              <a:t>Femme</a:t>
            </a:r>
            <a:r>
              <a:rPr lang="hu-HU" sz="2000" dirty="0" smtClean="0"/>
              <a:t> </a:t>
            </a:r>
            <a:r>
              <a:rPr lang="hu-HU" sz="2000" dirty="0" err="1" smtClean="0"/>
              <a:t>fatale</a:t>
            </a:r>
            <a:r>
              <a:rPr lang="hu-HU" sz="2000" dirty="0" smtClean="0"/>
              <a:t>”, </a:t>
            </a:r>
            <a:r>
              <a:rPr lang="hu-HU" sz="2000" dirty="0" err="1" smtClean="0"/>
              <a:t>als</a:t>
            </a:r>
            <a:r>
              <a:rPr lang="hu-HU" sz="2000" dirty="0" smtClean="0"/>
              <a:t> </a:t>
            </a:r>
            <a:r>
              <a:rPr lang="hu-HU" sz="2000" dirty="0" err="1" smtClean="0"/>
              <a:t>verhängnisvolle</a:t>
            </a:r>
            <a:r>
              <a:rPr lang="hu-HU" sz="2000" dirty="0" smtClean="0"/>
              <a:t> </a:t>
            </a:r>
            <a:r>
              <a:rPr lang="hu-HU" sz="2000" dirty="0" err="1" smtClean="0"/>
              <a:t>Frau</a:t>
            </a:r>
            <a:r>
              <a:rPr lang="hu-HU" sz="2000" dirty="0" smtClean="0"/>
              <a:t> mit </a:t>
            </a:r>
            <a:r>
              <a:rPr lang="hu-HU" sz="2000" dirty="0" err="1" smtClean="0"/>
              <a:t>starker</a:t>
            </a:r>
            <a:r>
              <a:rPr lang="hu-HU" sz="2000" dirty="0" smtClean="0"/>
              <a:t> </a:t>
            </a:r>
            <a:r>
              <a:rPr lang="hu-HU" sz="2000" dirty="0" err="1" smtClean="0"/>
              <a:t>erotischer</a:t>
            </a:r>
            <a:r>
              <a:rPr lang="hu-HU" sz="2000" dirty="0" smtClean="0"/>
              <a:t> </a:t>
            </a:r>
            <a:r>
              <a:rPr lang="hu-HU" sz="2000" dirty="0" err="1" smtClean="0"/>
              <a:t>Verführungskraft</a:t>
            </a:r>
            <a:r>
              <a:rPr lang="hu-HU" sz="2000" dirty="0" smtClean="0"/>
              <a:t>…</a:t>
            </a:r>
            <a:endParaRPr lang="hu-HU" sz="2000" dirty="0"/>
          </a:p>
        </p:txBody>
      </p:sp>
      <p:pic>
        <p:nvPicPr>
          <p:cNvPr id="8" name="Kép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8951" y="0"/>
            <a:ext cx="3352800" cy="14364653"/>
          </a:xfrm>
          <a:prstGeom prst="rect">
            <a:avLst/>
          </a:prstGeom>
        </p:spPr>
      </p:pic>
    </p:spTree>
    <p:extLst>
      <p:ext uri="{BB962C8B-B14F-4D97-AF65-F5344CB8AC3E}">
        <p14:creationId xmlns:p14="http://schemas.microsoft.com/office/powerpoint/2010/main" val="1255761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786441" y="1207698"/>
            <a:ext cx="10515600" cy="1325563"/>
          </a:xfrm>
        </p:spPr>
        <p:txBody>
          <a:bodyPr/>
          <a:lstStyle/>
          <a:p>
            <a:pPr algn="ctr"/>
            <a:r>
              <a:rPr lang="hu-HU" b="1" dirty="0" smtClean="0"/>
              <a:t>Wiener </a:t>
            </a:r>
            <a:r>
              <a:rPr lang="hu-HU" b="1" dirty="0" err="1" smtClean="0"/>
              <a:t>Moderne</a:t>
            </a:r>
            <a:r>
              <a:rPr lang="hu-HU" b="1" dirty="0" smtClean="0"/>
              <a:t> /Jung-Wien</a:t>
            </a:r>
            <a:endParaRPr lang="hu-HU" b="1" dirty="0"/>
          </a:p>
        </p:txBody>
      </p:sp>
      <p:sp>
        <p:nvSpPr>
          <p:cNvPr id="6" name="Tartalom helye 5"/>
          <p:cNvSpPr>
            <a:spLocks noGrp="1"/>
          </p:cNvSpPr>
          <p:nvPr>
            <p:ph idx="1"/>
          </p:nvPr>
        </p:nvSpPr>
        <p:spPr>
          <a:xfrm>
            <a:off x="786441" y="2506662"/>
            <a:ext cx="10515600" cy="4351338"/>
          </a:xfrm>
        </p:spPr>
        <p:txBody>
          <a:bodyPr>
            <a:normAutofit fontScale="92500" lnSpcReduction="20000"/>
          </a:bodyPr>
          <a:lstStyle/>
          <a:p>
            <a:r>
              <a:rPr lang="hu-HU" dirty="0" err="1" smtClean="0"/>
              <a:t>Zur</a:t>
            </a:r>
            <a:r>
              <a:rPr lang="de-DE" dirty="0" smtClean="0"/>
              <a:t> </a:t>
            </a:r>
            <a:r>
              <a:rPr lang="de-DE" dirty="0"/>
              <a:t>Wiener </a:t>
            </a:r>
            <a:r>
              <a:rPr lang="de-DE" dirty="0" smtClean="0"/>
              <a:t>Moderne</a:t>
            </a:r>
            <a:r>
              <a:rPr lang="hu-HU" dirty="0" smtClean="0"/>
              <a:t> </a:t>
            </a:r>
            <a:r>
              <a:rPr lang="hu-HU" dirty="0" err="1" smtClean="0"/>
              <a:t>gehören</a:t>
            </a:r>
            <a:r>
              <a:rPr lang="de-DE" dirty="0" smtClean="0"/>
              <a:t> </a:t>
            </a:r>
            <a:r>
              <a:rPr lang="de-DE" dirty="0"/>
              <a:t>nicht nur </a:t>
            </a:r>
            <a:r>
              <a:rPr lang="hu-HU" dirty="0" err="1" smtClean="0"/>
              <a:t>Dichter</a:t>
            </a:r>
            <a:r>
              <a:rPr lang="hu-HU" dirty="0" smtClean="0"/>
              <a:t> und </a:t>
            </a:r>
            <a:r>
              <a:rPr lang="hu-HU" dirty="0" err="1" smtClean="0"/>
              <a:t>Schriftsteller</a:t>
            </a:r>
            <a:r>
              <a:rPr lang="de-DE" dirty="0" smtClean="0"/>
              <a:t> </a:t>
            </a:r>
            <a:r>
              <a:rPr lang="hu-HU" dirty="0" smtClean="0"/>
              <a:t>(</a:t>
            </a:r>
            <a:r>
              <a:rPr lang="de-DE" b="1" u="sng" dirty="0" smtClean="0"/>
              <a:t>Schnitzler</a:t>
            </a:r>
            <a:r>
              <a:rPr lang="hu-HU" b="1" dirty="0"/>
              <a:t>,</a:t>
            </a:r>
            <a:r>
              <a:rPr lang="de-DE" b="1" dirty="0" smtClean="0"/>
              <a:t> </a:t>
            </a:r>
            <a:r>
              <a:rPr lang="de-DE" b="1" u="sng" dirty="0"/>
              <a:t>Hofmannsthal</a:t>
            </a:r>
            <a:r>
              <a:rPr lang="de-DE" b="1" dirty="0" smtClean="0"/>
              <a:t>,</a:t>
            </a:r>
            <a:r>
              <a:rPr lang="hu-HU" b="1" dirty="0" smtClean="0"/>
              <a:t> </a:t>
            </a:r>
            <a:r>
              <a:rPr lang="hu-HU" b="1" u="sng" dirty="0" smtClean="0"/>
              <a:t>H. </a:t>
            </a:r>
            <a:r>
              <a:rPr lang="hu-HU" b="1" u="sng" dirty="0" err="1" smtClean="0"/>
              <a:t>Broch</a:t>
            </a:r>
            <a:r>
              <a:rPr lang="hu-HU" dirty="0" smtClean="0"/>
              <a:t>), </a:t>
            </a:r>
            <a:r>
              <a:rPr lang="de-DE" dirty="0" smtClean="0"/>
              <a:t>sondern auch Essay</a:t>
            </a:r>
            <a:r>
              <a:rPr lang="hu-HU" dirty="0" smtClean="0"/>
              <a:t>i</a:t>
            </a:r>
            <a:r>
              <a:rPr lang="de-DE" dirty="0" err="1" smtClean="0"/>
              <a:t>sten</a:t>
            </a:r>
            <a:r>
              <a:rPr lang="de-DE" dirty="0" smtClean="0"/>
              <a:t> </a:t>
            </a:r>
            <a:r>
              <a:rPr lang="hu-HU" dirty="0" smtClean="0"/>
              <a:t>und </a:t>
            </a:r>
            <a:r>
              <a:rPr lang="hu-HU" dirty="0" err="1" smtClean="0"/>
              <a:t>Feuilletonisten</a:t>
            </a:r>
            <a:r>
              <a:rPr lang="hu-HU" dirty="0"/>
              <a:t> </a:t>
            </a:r>
            <a:r>
              <a:rPr lang="hu-HU" dirty="0" smtClean="0"/>
              <a:t>(</a:t>
            </a:r>
            <a:r>
              <a:rPr lang="de-DE" b="1" u="sng" dirty="0" smtClean="0"/>
              <a:t>Karl </a:t>
            </a:r>
            <a:r>
              <a:rPr lang="de-DE" b="1" u="sng" dirty="0"/>
              <a:t>Kraus</a:t>
            </a:r>
            <a:r>
              <a:rPr lang="de-DE" b="1" dirty="0"/>
              <a:t>, </a:t>
            </a:r>
            <a:r>
              <a:rPr lang="hu-HU" b="1" dirty="0" smtClean="0"/>
              <a:t>H. </a:t>
            </a:r>
            <a:r>
              <a:rPr lang="hu-HU" b="1" dirty="0" err="1" smtClean="0"/>
              <a:t>Bahr</a:t>
            </a:r>
            <a:r>
              <a:rPr lang="hu-HU" dirty="0" smtClean="0"/>
              <a:t>), </a:t>
            </a:r>
            <a:r>
              <a:rPr lang="hu-HU" dirty="0" err="1" smtClean="0"/>
              <a:t>Philosophen</a:t>
            </a:r>
            <a:r>
              <a:rPr lang="hu-HU" dirty="0" smtClean="0"/>
              <a:t> (</a:t>
            </a:r>
            <a:r>
              <a:rPr lang="hu-HU" b="1" u="sng" dirty="0" smtClean="0"/>
              <a:t>Ernst Mach, Ludwig Wittgenstein</a:t>
            </a:r>
            <a:r>
              <a:rPr lang="hu-HU" dirty="0" smtClean="0"/>
              <a:t>), </a:t>
            </a:r>
            <a:r>
              <a:rPr lang="de-DE" dirty="0" smtClean="0"/>
              <a:t>d</a:t>
            </a:r>
            <a:r>
              <a:rPr lang="hu-HU" dirty="0" err="1" smtClean="0"/>
              <a:t>er</a:t>
            </a:r>
            <a:r>
              <a:rPr lang="de-DE" dirty="0" smtClean="0"/>
              <a:t> </a:t>
            </a:r>
            <a:r>
              <a:rPr lang="de-DE" dirty="0"/>
              <a:t>Vorkämpfer moderner Sachlichkeit in der Architektur, </a:t>
            </a:r>
            <a:r>
              <a:rPr lang="de-DE" u="sng" dirty="0"/>
              <a:t>Adolf Loos</a:t>
            </a:r>
            <a:r>
              <a:rPr lang="de-DE" dirty="0"/>
              <a:t>, </a:t>
            </a:r>
            <a:r>
              <a:rPr lang="de-DE" dirty="0" smtClean="0"/>
              <a:t>oder Maler </a:t>
            </a:r>
            <a:r>
              <a:rPr lang="hu-HU" dirty="0" smtClean="0"/>
              <a:t>(</a:t>
            </a:r>
            <a:r>
              <a:rPr lang="de-DE" b="1" u="sng" dirty="0" smtClean="0"/>
              <a:t>Gustav </a:t>
            </a:r>
            <a:r>
              <a:rPr lang="de-DE" b="1" u="sng" dirty="0"/>
              <a:t>Klimt</a:t>
            </a:r>
            <a:r>
              <a:rPr lang="de-DE" b="1" dirty="0"/>
              <a:t>, </a:t>
            </a:r>
            <a:r>
              <a:rPr lang="hu-HU" b="1" u="sng" dirty="0" smtClean="0"/>
              <a:t>Egon </a:t>
            </a:r>
            <a:r>
              <a:rPr lang="hu-HU" b="1" u="sng" dirty="0" err="1" smtClean="0"/>
              <a:t>Schiele</a:t>
            </a:r>
            <a:r>
              <a:rPr lang="hu-HU" b="1" u="sng" dirty="0" smtClean="0"/>
              <a:t>, </a:t>
            </a:r>
            <a:r>
              <a:rPr lang="hu-HU" b="1" u="sng" dirty="0" err="1" smtClean="0"/>
              <a:t>Oskar</a:t>
            </a:r>
            <a:r>
              <a:rPr lang="hu-HU" b="1" u="sng" dirty="0" smtClean="0"/>
              <a:t> </a:t>
            </a:r>
            <a:r>
              <a:rPr lang="hu-HU" b="1" u="sng" dirty="0" err="1" smtClean="0"/>
              <a:t>Kokoschka</a:t>
            </a:r>
            <a:r>
              <a:rPr lang="hu-HU" u="sng" dirty="0" smtClean="0"/>
              <a:t>), </a:t>
            </a:r>
            <a:r>
              <a:rPr lang="de-DE" dirty="0" smtClean="0"/>
              <a:t>d</a:t>
            </a:r>
            <a:r>
              <a:rPr lang="hu-HU" dirty="0" err="1" smtClean="0"/>
              <a:t>ie</a:t>
            </a:r>
            <a:r>
              <a:rPr lang="de-DE" dirty="0" smtClean="0"/>
              <a:t> </a:t>
            </a:r>
            <a:r>
              <a:rPr lang="de-DE" dirty="0"/>
              <a:t>bei </a:t>
            </a:r>
            <a:r>
              <a:rPr lang="hu-HU" dirty="0" err="1" smtClean="0"/>
              <a:t>ihrer</a:t>
            </a:r>
            <a:r>
              <a:rPr lang="de-DE" dirty="0" smtClean="0"/>
              <a:t> </a:t>
            </a:r>
            <a:r>
              <a:rPr lang="de-DE" dirty="0"/>
              <a:t>Suche nach einer neuen bildnerischen Sprache eine „</a:t>
            </a:r>
            <a:r>
              <a:rPr lang="de-DE" b="1" dirty="0">
                <a:solidFill>
                  <a:srgbClr val="C00000"/>
                </a:solidFill>
              </a:rPr>
              <a:t>Reise nach Innen</a:t>
            </a:r>
            <a:r>
              <a:rPr lang="de-DE" dirty="0"/>
              <a:t>“ </a:t>
            </a:r>
            <a:r>
              <a:rPr lang="de-DE" dirty="0" smtClean="0"/>
              <a:t>vollzog</a:t>
            </a:r>
            <a:r>
              <a:rPr lang="hu-HU" dirty="0" smtClean="0"/>
              <a:t>en</a:t>
            </a:r>
            <a:r>
              <a:rPr lang="de-DE" dirty="0" smtClean="0"/>
              <a:t>, die </a:t>
            </a:r>
            <a:r>
              <a:rPr lang="de-DE" dirty="0"/>
              <a:t>Themen hervorbrachte, die auch die Literaten beschäftigten: </a:t>
            </a:r>
            <a:r>
              <a:rPr lang="de-DE" b="1" dirty="0">
                <a:solidFill>
                  <a:srgbClr val="C00000"/>
                </a:solidFill>
              </a:rPr>
              <a:t>Leben, Traum, Tod, Erotik</a:t>
            </a:r>
            <a:r>
              <a:rPr lang="de-DE" dirty="0"/>
              <a:t>. Diese Kulturbewegung brachte aber auch die Zwölftonmusik </a:t>
            </a:r>
            <a:r>
              <a:rPr lang="de-DE" b="1" u="sng" dirty="0"/>
              <a:t>Arnold Schönberg</a:t>
            </a:r>
            <a:r>
              <a:rPr lang="de-DE" u="sng" dirty="0"/>
              <a:t>s</a:t>
            </a:r>
            <a:r>
              <a:rPr lang="de-DE" dirty="0" smtClean="0"/>
              <a:t>,</a:t>
            </a:r>
            <a:r>
              <a:rPr lang="hu-HU" dirty="0" smtClean="0"/>
              <a:t> die </a:t>
            </a:r>
            <a:r>
              <a:rPr lang="hu-HU" dirty="0" err="1" smtClean="0"/>
              <a:t>spätromantischen</a:t>
            </a:r>
            <a:r>
              <a:rPr lang="hu-HU" dirty="0" smtClean="0"/>
              <a:t> und </a:t>
            </a:r>
            <a:r>
              <a:rPr lang="hu-HU" dirty="0" err="1" smtClean="0"/>
              <a:t>impressionistischen</a:t>
            </a:r>
            <a:r>
              <a:rPr lang="hu-HU" dirty="0" smtClean="0"/>
              <a:t> </a:t>
            </a:r>
            <a:r>
              <a:rPr lang="hu-HU" dirty="0" err="1" smtClean="0"/>
              <a:t>Symphonien</a:t>
            </a:r>
            <a:r>
              <a:rPr lang="hu-HU" dirty="0" smtClean="0"/>
              <a:t> </a:t>
            </a:r>
            <a:r>
              <a:rPr lang="hu-HU" b="1" u="sng" dirty="0" smtClean="0"/>
              <a:t>Gustav </a:t>
            </a:r>
            <a:r>
              <a:rPr lang="hu-HU" b="1" u="sng" dirty="0" err="1" smtClean="0"/>
              <a:t>Mahler</a:t>
            </a:r>
            <a:r>
              <a:rPr lang="hu-HU" u="sng" dirty="0" err="1" smtClean="0"/>
              <a:t>s</a:t>
            </a:r>
            <a:r>
              <a:rPr lang="hu-HU" dirty="0" smtClean="0"/>
              <a:t>, </a:t>
            </a:r>
            <a:r>
              <a:rPr lang="de-DE" dirty="0" smtClean="0"/>
              <a:t>den </a:t>
            </a:r>
            <a:r>
              <a:rPr lang="de-DE" dirty="0"/>
              <a:t>Zionismus </a:t>
            </a:r>
            <a:r>
              <a:rPr lang="de-DE" b="1" u="sng" dirty="0"/>
              <a:t>Theodor Herzl</a:t>
            </a:r>
            <a:r>
              <a:rPr lang="de-DE" dirty="0"/>
              <a:t>s oder die Psychoanalyse </a:t>
            </a:r>
            <a:r>
              <a:rPr lang="de-DE" b="1" u="sng" dirty="0"/>
              <a:t>S. Freud</a:t>
            </a:r>
            <a:r>
              <a:rPr lang="de-DE" dirty="0"/>
              <a:t>s hervor. Ein wichtiges Organ der Jungwiener war die 1890 gegründete Zeitschrift </a:t>
            </a:r>
            <a:r>
              <a:rPr lang="de-DE" b="1" i="1" dirty="0"/>
              <a:t>Moderne Dichtung</a:t>
            </a:r>
            <a:r>
              <a:rPr lang="de-DE" dirty="0"/>
              <a:t>, (später </a:t>
            </a:r>
            <a:r>
              <a:rPr lang="de-DE" i="1" dirty="0"/>
              <a:t>Moderne Rundschau</a:t>
            </a:r>
            <a:r>
              <a:rPr lang="de-DE" dirty="0"/>
              <a:t>). Das geistige Zentrum der Wiener Moderne war das </a:t>
            </a:r>
            <a:r>
              <a:rPr lang="de-DE" b="1" dirty="0" err="1" smtClean="0"/>
              <a:t>Kaffe</a:t>
            </a:r>
            <a:r>
              <a:rPr lang="hu-HU" b="1" dirty="0" smtClean="0"/>
              <a:t>e</a:t>
            </a:r>
            <a:r>
              <a:rPr lang="de-DE" b="1" dirty="0" smtClean="0"/>
              <a:t>haus</a:t>
            </a:r>
            <a:r>
              <a:rPr lang="de-DE" dirty="0" smtClean="0"/>
              <a:t> (</a:t>
            </a:r>
            <a:r>
              <a:rPr lang="hu-HU" dirty="0" err="1" smtClean="0"/>
              <a:t>Kaffeehausliteratur</a:t>
            </a:r>
            <a:r>
              <a:rPr lang="hu-HU" dirty="0" smtClean="0"/>
              <a:t> – </a:t>
            </a:r>
            <a:r>
              <a:rPr lang="de-DE" dirty="0" smtClean="0"/>
              <a:t>Café </a:t>
            </a:r>
            <a:r>
              <a:rPr lang="de-DE" dirty="0" err="1"/>
              <a:t>Griensteidl</a:t>
            </a:r>
            <a:r>
              <a:rPr lang="de-DE" dirty="0"/>
              <a:t>).</a:t>
            </a: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603917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30056" y="1631352"/>
            <a:ext cx="9144000" cy="3745469"/>
          </a:xfrm>
        </p:spPr>
        <p:txBody>
          <a:bodyPr>
            <a:normAutofit/>
          </a:bodyPr>
          <a:lstStyle/>
          <a:p>
            <a:r>
              <a:rPr lang="hu-HU" sz="6700" b="1" dirty="0">
                <a:solidFill>
                  <a:srgbClr val="C00000"/>
                </a:solidFill>
              </a:rPr>
              <a:t>Fin de </a:t>
            </a:r>
            <a:r>
              <a:rPr lang="hu-HU" sz="6700" b="1" dirty="0" err="1" smtClean="0">
                <a:solidFill>
                  <a:srgbClr val="C00000"/>
                </a:solidFill>
              </a:rPr>
              <a:t>Siècle</a:t>
            </a:r>
            <a:r>
              <a:rPr lang="hu-HU" sz="6700" b="1" dirty="0" smtClean="0">
                <a:solidFill>
                  <a:srgbClr val="C00000"/>
                </a:solidFill>
              </a:rPr>
              <a:t> II.</a:t>
            </a:r>
            <a:r>
              <a:rPr lang="hu-HU" b="1" dirty="0">
                <a:solidFill>
                  <a:srgbClr val="C00000"/>
                </a:solidFill>
              </a:rPr>
              <a:t/>
            </a:r>
            <a:br>
              <a:rPr lang="hu-HU" b="1" dirty="0">
                <a:solidFill>
                  <a:srgbClr val="C00000"/>
                </a:solidFill>
              </a:rPr>
            </a:br>
            <a:r>
              <a:rPr lang="hu-HU" sz="4400" b="1" dirty="0" smtClean="0"/>
              <a:t>„</a:t>
            </a:r>
            <a:r>
              <a:rPr lang="hu-HU" sz="4400" b="1" dirty="0" err="1" smtClean="0"/>
              <a:t>Ende</a:t>
            </a:r>
            <a:r>
              <a:rPr lang="hu-HU" sz="4400" b="1" dirty="0" smtClean="0"/>
              <a:t> des </a:t>
            </a:r>
            <a:r>
              <a:rPr lang="hu-HU" sz="4400" b="1" dirty="0" err="1" smtClean="0"/>
              <a:t>Jahrhunderts</a:t>
            </a:r>
            <a:r>
              <a:rPr lang="hu-HU" sz="4400" b="1" dirty="0" smtClean="0"/>
              <a:t>” </a:t>
            </a:r>
            <a:r>
              <a:rPr lang="hu-HU" sz="4400" b="1" dirty="0" err="1" smtClean="0"/>
              <a:t>Dekadentismus</a:t>
            </a:r>
            <a:r>
              <a:rPr lang="hu-HU" sz="4400" b="1" dirty="0" smtClean="0"/>
              <a:t>, </a:t>
            </a:r>
            <a:r>
              <a:rPr lang="hu-HU" sz="4400" b="1" dirty="0" err="1" smtClean="0"/>
              <a:t>Moderne</a:t>
            </a:r>
            <a:r>
              <a:rPr lang="hu-HU" sz="4400" b="1" dirty="0" smtClean="0"/>
              <a:t/>
            </a:r>
            <a:br>
              <a:rPr lang="hu-HU" sz="4400" b="1" dirty="0" smtClean="0"/>
            </a:br>
            <a:r>
              <a:rPr lang="hu-HU" b="1" dirty="0" smtClean="0"/>
              <a:t>(1890-1914)</a:t>
            </a:r>
            <a:endParaRPr lang="hu-HU" b="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102181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644885" y="1250636"/>
            <a:ext cx="10515600" cy="1325563"/>
          </a:xfrm>
        </p:spPr>
        <p:txBody>
          <a:bodyPr/>
          <a:lstStyle/>
          <a:p>
            <a:pPr algn="ctr"/>
            <a:r>
              <a:rPr lang="hu-HU" b="1" dirty="0" smtClean="0"/>
              <a:t>Egon </a:t>
            </a:r>
            <a:r>
              <a:rPr lang="hu-HU" b="1" dirty="0" err="1" smtClean="0"/>
              <a:t>Schiele</a:t>
            </a:r>
            <a:r>
              <a:rPr lang="hu-HU" b="1" dirty="0" smtClean="0"/>
              <a:t> (1890-1918)</a:t>
            </a:r>
            <a:endParaRPr lang="hu-HU" b="1" dirty="0"/>
          </a:p>
        </p:txBody>
      </p:sp>
      <p:sp>
        <p:nvSpPr>
          <p:cNvPr id="5" name="Szöveg helye 4"/>
          <p:cNvSpPr>
            <a:spLocks noGrp="1"/>
          </p:cNvSpPr>
          <p:nvPr>
            <p:ph type="body" idx="1"/>
          </p:nvPr>
        </p:nvSpPr>
        <p:spPr>
          <a:xfrm>
            <a:off x="744898" y="2164243"/>
            <a:ext cx="5157787" cy="823912"/>
          </a:xfrm>
        </p:spPr>
        <p:txBody>
          <a:bodyPr/>
          <a:lstStyle/>
          <a:p>
            <a:pPr algn="ctr"/>
            <a:r>
              <a:rPr lang="hu-HU" dirty="0" smtClean="0"/>
              <a:t>Der </a:t>
            </a:r>
            <a:r>
              <a:rPr lang="hu-HU" dirty="0" err="1" smtClean="0"/>
              <a:t>Hafen</a:t>
            </a:r>
            <a:r>
              <a:rPr lang="hu-HU" dirty="0" smtClean="0"/>
              <a:t> von </a:t>
            </a:r>
            <a:r>
              <a:rPr lang="hu-HU" dirty="0" err="1" smtClean="0"/>
              <a:t>Triest</a:t>
            </a:r>
            <a:r>
              <a:rPr lang="hu-HU" dirty="0" smtClean="0"/>
              <a:t> (1907)</a:t>
            </a:r>
            <a:endParaRPr lang="hu-HU" dirty="0"/>
          </a:p>
        </p:txBody>
      </p:sp>
      <p:pic>
        <p:nvPicPr>
          <p:cNvPr id="10" name="Tartalom helye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988796" y="2988155"/>
            <a:ext cx="2669991" cy="3684588"/>
          </a:xfrm>
        </p:spPr>
      </p:pic>
      <p:sp>
        <p:nvSpPr>
          <p:cNvPr id="7" name="Szöveg helye 6"/>
          <p:cNvSpPr>
            <a:spLocks noGrp="1"/>
          </p:cNvSpPr>
          <p:nvPr>
            <p:ph type="body" sz="quarter" idx="3"/>
          </p:nvPr>
        </p:nvSpPr>
        <p:spPr>
          <a:xfrm>
            <a:off x="6077310" y="2164243"/>
            <a:ext cx="5183188" cy="823912"/>
          </a:xfrm>
        </p:spPr>
        <p:txBody>
          <a:bodyPr/>
          <a:lstStyle/>
          <a:p>
            <a:pPr algn="ctr"/>
            <a:r>
              <a:rPr lang="hu-HU" dirty="0" err="1" smtClean="0"/>
              <a:t>Tod</a:t>
            </a:r>
            <a:r>
              <a:rPr lang="hu-HU" dirty="0" smtClean="0"/>
              <a:t> und </a:t>
            </a:r>
            <a:r>
              <a:rPr lang="hu-HU" dirty="0" err="1" smtClean="0"/>
              <a:t>Mädchen</a:t>
            </a:r>
            <a:r>
              <a:rPr lang="hu-HU" dirty="0" smtClean="0"/>
              <a:t> (1915)</a:t>
            </a:r>
            <a:endParaRPr lang="hu-HU" dirty="0"/>
          </a:p>
        </p:txBody>
      </p:sp>
      <p:pic>
        <p:nvPicPr>
          <p:cNvPr id="9" name="Tartalom helye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80378" y="2988155"/>
            <a:ext cx="4377051" cy="3684588"/>
          </a:xfrm>
        </p:spPr>
      </p:pic>
      <p:pic>
        <p:nvPicPr>
          <p:cNvPr id="8" name="Kép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765846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95067" y="1018381"/>
            <a:ext cx="10515600" cy="1325563"/>
          </a:xfrm>
        </p:spPr>
        <p:txBody>
          <a:bodyPr/>
          <a:lstStyle/>
          <a:p>
            <a:pPr algn="ctr"/>
            <a:r>
              <a:rPr lang="hu-HU" b="1" dirty="0" err="1" smtClean="0"/>
              <a:t>Oskar</a:t>
            </a:r>
            <a:r>
              <a:rPr lang="hu-HU" b="1" dirty="0" smtClean="0"/>
              <a:t> </a:t>
            </a:r>
            <a:r>
              <a:rPr lang="hu-HU" b="1" dirty="0" err="1" smtClean="0"/>
              <a:t>Kokoschka</a:t>
            </a:r>
            <a:r>
              <a:rPr lang="hu-HU" b="1" dirty="0" smtClean="0"/>
              <a:t> (1886-1980)</a:t>
            </a:r>
            <a:endParaRPr lang="hu-HU" b="1" dirty="0"/>
          </a:p>
        </p:txBody>
      </p:sp>
      <p:pic>
        <p:nvPicPr>
          <p:cNvPr id="7" name="Tartalom helye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2867" y="2021164"/>
            <a:ext cx="5629644" cy="4691371"/>
          </a:xfrm>
        </p:spPr>
      </p:pic>
      <p:sp>
        <p:nvSpPr>
          <p:cNvPr id="5" name="Szöveg helye 4"/>
          <p:cNvSpPr>
            <a:spLocks noGrp="1"/>
          </p:cNvSpPr>
          <p:nvPr>
            <p:ph type="body" sz="quarter" idx="4294967295"/>
          </p:nvPr>
        </p:nvSpPr>
        <p:spPr>
          <a:xfrm>
            <a:off x="331968" y="2663121"/>
            <a:ext cx="5183187" cy="1420364"/>
          </a:xfrm>
        </p:spPr>
        <p:txBody>
          <a:bodyPr>
            <a:normAutofit/>
          </a:bodyPr>
          <a:lstStyle/>
          <a:p>
            <a:pPr marL="0" indent="0" algn="ctr">
              <a:buNone/>
            </a:pPr>
            <a:r>
              <a:rPr lang="hu-HU" dirty="0" smtClean="0"/>
              <a:t>Die </a:t>
            </a:r>
            <a:r>
              <a:rPr lang="hu-HU" dirty="0" err="1" smtClean="0"/>
              <a:t>Windsbraut</a:t>
            </a:r>
            <a:r>
              <a:rPr lang="hu-HU" dirty="0" smtClean="0"/>
              <a:t> (1913-1914</a:t>
            </a:r>
            <a:r>
              <a:rPr lang="hu-HU" dirty="0" smtClean="0"/>
              <a:t>)</a:t>
            </a:r>
          </a:p>
          <a:p>
            <a:pPr marL="0" indent="0" algn="ctr">
              <a:buNone/>
            </a:pPr>
            <a:r>
              <a:rPr lang="hu-HU" dirty="0" smtClean="0"/>
              <a:t>(</a:t>
            </a:r>
            <a:r>
              <a:rPr lang="hu-HU" dirty="0" err="1" smtClean="0"/>
              <a:t>Kokoschka</a:t>
            </a:r>
            <a:r>
              <a:rPr lang="hu-HU" dirty="0" smtClean="0"/>
              <a:t> und Alma Mahler)</a:t>
            </a:r>
            <a:endParaRPr lang="hu-HU" dirty="0"/>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516756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193261"/>
            <a:ext cx="10515600" cy="1325563"/>
          </a:xfrm>
        </p:spPr>
        <p:txBody>
          <a:bodyPr/>
          <a:lstStyle/>
          <a:p>
            <a:pPr algn="ctr"/>
            <a:r>
              <a:rPr lang="hu-HU" b="1" dirty="0" err="1" smtClean="0">
                <a:solidFill>
                  <a:srgbClr val="C00000"/>
                </a:solidFill>
              </a:rPr>
              <a:t>Impressionismus</a:t>
            </a:r>
            <a:r>
              <a:rPr lang="hu-HU" b="1" dirty="0" smtClean="0">
                <a:solidFill>
                  <a:srgbClr val="C00000"/>
                </a:solidFill>
              </a:rPr>
              <a:t> in der </a:t>
            </a:r>
            <a:r>
              <a:rPr lang="hu-HU" b="1" dirty="0" err="1" smtClean="0">
                <a:solidFill>
                  <a:srgbClr val="C00000"/>
                </a:solidFill>
              </a:rPr>
              <a:t>Literatur</a:t>
            </a:r>
            <a:endParaRPr lang="hu-HU" b="1" dirty="0">
              <a:solidFill>
                <a:srgbClr val="C00000"/>
              </a:solidFill>
            </a:endParaRPr>
          </a:p>
        </p:txBody>
      </p:sp>
      <p:sp>
        <p:nvSpPr>
          <p:cNvPr id="3" name="Tartalom helye 2"/>
          <p:cNvSpPr>
            <a:spLocks noGrp="1"/>
          </p:cNvSpPr>
          <p:nvPr>
            <p:ph idx="1"/>
          </p:nvPr>
        </p:nvSpPr>
        <p:spPr>
          <a:xfrm>
            <a:off x="838200" y="2653761"/>
            <a:ext cx="10515600" cy="4351338"/>
          </a:xfrm>
        </p:spPr>
        <p:txBody>
          <a:bodyPr>
            <a:normAutofit/>
          </a:bodyPr>
          <a:lstStyle/>
          <a:p>
            <a:pPr marL="0" indent="0">
              <a:buNone/>
            </a:pPr>
            <a:r>
              <a:rPr lang="hu-HU" sz="2400" dirty="0" smtClean="0"/>
              <a:t>Der </a:t>
            </a:r>
            <a:r>
              <a:rPr lang="de-DE" sz="2400" dirty="0" smtClean="0"/>
              <a:t>Impressionismus </a:t>
            </a:r>
            <a:r>
              <a:rPr lang="de-DE" sz="2400" dirty="0"/>
              <a:t>gilt als Epochenbezeichnung für die Zeit der 90er Jahre. Im Gegensatz zum Impressionismus der französischen Malerei der 70er Jahre des 19. </a:t>
            </a:r>
            <a:r>
              <a:rPr lang="de-DE" sz="2400" dirty="0" err="1" smtClean="0"/>
              <a:t>Jh</a:t>
            </a:r>
            <a:r>
              <a:rPr lang="hu-HU" sz="2400" dirty="0" smtClean="0"/>
              <a:t>r</a:t>
            </a:r>
            <a:r>
              <a:rPr lang="de-DE" sz="2400" dirty="0" smtClean="0"/>
              <a:t>s</a:t>
            </a:r>
            <a:r>
              <a:rPr lang="de-DE" sz="2400" dirty="0"/>
              <a:t>., in der es auf eine möglichst sachliche Wiedergabe des optischen Eindrucks ankam, reklamierte </a:t>
            </a:r>
            <a:r>
              <a:rPr lang="de-DE" sz="2400" u="sng" dirty="0" smtClean="0"/>
              <a:t>H</a:t>
            </a:r>
            <a:r>
              <a:rPr lang="hu-HU" sz="2400" u="sng" dirty="0" err="1" smtClean="0"/>
              <a:t>ermann</a:t>
            </a:r>
            <a:r>
              <a:rPr lang="de-DE" sz="2400" u="sng" dirty="0" smtClean="0"/>
              <a:t> </a:t>
            </a:r>
            <a:r>
              <a:rPr lang="de-DE" sz="2400" u="sng" dirty="0"/>
              <a:t>Bahr </a:t>
            </a:r>
            <a:r>
              <a:rPr lang="de-DE" sz="2400" dirty="0"/>
              <a:t>für die </a:t>
            </a:r>
            <a:r>
              <a:rPr lang="de-DE" sz="2400" b="1" dirty="0"/>
              <a:t>literarische Moderne </a:t>
            </a:r>
            <a:r>
              <a:rPr lang="de-DE" sz="2400" dirty="0"/>
              <a:t>gerade das </a:t>
            </a:r>
            <a:r>
              <a:rPr lang="de-DE" sz="2400" b="1" dirty="0"/>
              <a:t>subjektive Empfinden</a:t>
            </a:r>
            <a:r>
              <a:rPr lang="de-DE" sz="2400" dirty="0"/>
              <a:t>. Für die impressionistische Kunst ist der </a:t>
            </a:r>
            <a:r>
              <a:rPr lang="de-DE" sz="2400" b="1" dirty="0"/>
              <a:t>Eindruck</a:t>
            </a:r>
            <a:r>
              <a:rPr lang="de-DE" sz="2400" dirty="0"/>
              <a:t> wichtig, der Moment, die </a:t>
            </a:r>
            <a:r>
              <a:rPr lang="de-DE" sz="2400" i="1" dirty="0">
                <a:solidFill>
                  <a:srgbClr val="C00000"/>
                </a:solidFill>
              </a:rPr>
              <a:t>Illusion</a:t>
            </a:r>
            <a:r>
              <a:rPr lang="de-DE" sz="2400" dirty="0"/>
              <a:t>, die Auflösung in ein „</a:t>
            </a:r>
            <a:r>
              <a:rPr lang="de-DE" sz="2400" i="1" dirty="0"/>
              <a:t>tanzendes Flirren und Flimmern</a:t>
            </a:r>
            <a:r>
              <a:rPr lang="de-DE" sz="2400" dirty="0"/>
              <a:t>“. Zur zentralen Kategorie der impressionistischen Literatur wird daher die </a:t>
            </a:r>
            <a:r>
              <a:rPr lang="de-DE" sz="2400" b="1" dirty="0">
                <a:solidFill>
                  <a:srgbClr val="C00000"/>
                </a:solidFill>
              </a:rPr>
              <a:t>Stimmung</a:t>
            </a:r>
            <a:r>
              <a:rPr lang="de-DE" sz="2400" dirty="0"/>
              <a:t>. Dem Stimmungskult entspricht die Vorliebe für </a:t>
            </a:r>
            <a:r>
              <a:rPr lang="de-DE" sz="2400" b="1" dirty="0"/>
              <a:t>literarische Kurzformen</a:t>
            </a:r>
            <a:r>
              <a:rPr lang="de-DE" sz="2400" dirty="0"/>
              <a:t>: Einakter, Prosaskizze und Gedicht</a:t>
            </a:r>
            <a:r>
              <a:rPr lang="de-DE" sz="2400" dirty="0" smtClean="0"/>
              <a:t>.</a:t>
            </a:r>
            <a:r>
              <a:rPr lang="hu-HU" sz="2400" dirty="0" smtClean="0"/>
              <a:t> </a:t>
            </a:r>
            <a:r>
              <a:rPr lang="hu-HU" sz="2400" dirty="0" err="1" smtClean="0"/>
              <a:t>Deutschsprachige</a:t>
            </a:r>
            <a:r>
              <a:rPr lang="hu-HU" sz="2400" dirty="0" smtClean="0"/>
              <a:t> </a:t>
            </a:r>
            <a:r>
              <a:rPr lang="hu-HU" sz="2400" dirty="0" err="1" smtClean="0"/>
              <a:t>Vertreter</a:t>
            </a:r>
            <a:r>
              <a:rPr lang="hu-HU" sz="2400" dirty="0" smtClean="0"/>
              <a:t>: </a:t>
            </a:r>
            <a:r>
              <a:rPr lang="hu-HU" sz="2400" u="sng" dirty="0" smtClean="0"/>
              <a:t>Stefan George, Arthur </a:t>
            </a:r>
            <a:r>
              <a:rPr lang="hu-HU" sz="2400" u="sng" dirty="0" err="1" smtClean="0"/>
              <a:t>Schnitzler</a:t>
            </a:r>
            <a:r>
              <a:rPr lang="hu-HU" sz="2400" u="sng" dirty="0" smtClean="0"/>
              <a:t>: </a:t>
            </a:r>
            <a:r>
              <a:rPr lang="hu-HU" sz="2400" i="1" u="sng" dirty="0" err="1" smtClean="0"/>
              <a:t>Leutnant</a:t>
            </a:r>
            <a:r>
              <a:rPr lang="hu-HU" sz="2400" i="1" u="sng" dirty="0" smtClean="0"/>
              <a:t> </a:t>
            </a:r>
            <a:r>
              <a:rPr lang="hu-HU" sz="2400" i="1" u="sng" dirty="0" err="1" smtClean="0"/>
              <a:t>Gustl</a:t>
            </a:r>
            <a:r>
              <a:rPr lang="hu-HU" sz="2400" u="sng" dirty="0" smtClean="0"/>
              <a:t>, R.M. Rilke, Stefan Zweig…</a:t>
            </a:r>
            <a:r>
              <a:rPr lang="hu-HU" sz="2400" dirty="0" smtClean="0"/>
              <a:t> </a:t>
            </a:r>
            <a:endParaRPr lang="hu-HU" sz="1400" dirty="0"/>
          </a:p>
          <a:p>
            <a:pPr marL="0" indent="0">
              <a:buNone/>
            </a:pP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863905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4256" y="1207698"/>
            <a:ext cx="10515600" cy="1325563"/>
          </a:xfrm>
        </p:spPr>
        <p:txBody>
          <a:bodyPr>
            <a:normAutofit/>
          </a:bodyPr>
          <a:lstStyle/>
          <a:p>
            <a:pPr algn="ctr"/>
            <a:r>
              <a:rPr lang="hu-HU" sz="3600" b="1" dirty="0" err="1" smtClean="0"/>
              <a:t>Ein</a:t>
            </a:r>
            <a:r>
              <a:rPr lang="hu-HU" sz="3600" b="1" dirty="0" smtClean="0"/>
              <a:t> </a:t>
            </a:r>
            <a:r>
              <a:rPr lang="hu-HU" sz="3600" b="1" dirty="0" err="1" smtClean="0"/>
              <a:t>Beispiel</a:t>
            </a:r>
            <a:r>
              <a:rPr lang="hu-HU" sz="3600" b="1" dirty="0" smtClean="0"/>
              <a:t>: R.M. Rilke: </a:t>
            </a:r>
            <a:r>
              <a:rPr lang="hu-HU" sz="3600" b="1" i="1" dirty="0" err="1" smtClean="0"/>
              <a:t>Wintermorgen</a:t>
            </a:r>
            <a:endParaRPr lang="hu-HU" sz="3600" b="1" i="1" dirty="0"/>
          </a:p>
        </p:txBody>
      </p:sp>
      <p:sp>
        <p:nvSpPr>
          <p:cNvPr id="8" name="Tartalom helye 7"/>
          <p:cNvSpPr>
            <a:spLocks noGrp="1"/>
          </p:cNvSpPr>
          <p:nvPr>
            <p:ph sz="half" idx="1"/>
          </p:nvPr>
        </p:nvSpPr>
        <p:spPr>
          <a:xfrm>
            <a:off x="820948" y="2394969"/>
            <a:ext cx="5181600" cy="4351338"/>
          </a:xfrm>
        </p:spPr>
        <p:txBody>
          <a:bodyPr>
            <a:normAutofit fontScale="92500" lnSpcReduction="10000"/>
          </a:bodyPr>
          <a:lstStyle/>
          <a:p>
            <a:pPr marL="0" indent="0">
              <a:buNone/>
            </a:pPr>
            <a:r>
              <a:rPr lang="hu-HU" sz="2400" i="1" dirty="0" smtClean="0"/>
              <a:t>Der </a:t>
            </a:r>
            <a:r>
              <a:rPr lang="hu-HU" sz="2400" i="1" dirty="0" err="1" smtClean="0"/>
              <a:t>Wasserfall</a:t>
            </a:r>
            <a:r>
              <a:rPr lang="hu-HU" sz="2400" i="1" dirty="0" smtClean="0"/>
              <a:t> </a:t>
            </a:r>
            <a:r>
              <a:rPr lang="hu-HU" sz="2400" i="1" dirty="0" err="1" smtClean="0"/>
              <a:t>ist</a:t>
            </a:r>
            <a:r>
              <a:rPr lang="hu-HU" sz="2400" i="1" dirty="0" smtClean="0"/>
              <a:t> </a:t>
            </a:r>
            <a:r>
              <a:rPr lang="hu-HU" sz="2400" i="1" dirty="0" err="1" smtClean="0"/>
              <a:t>eingefroren</a:t>
            </a:r>
            <a:r>
              <a:rPr lang="hu-HU" sz="2400" i="1" dirty="0" smtClean="0"/>
              <a:t>,</a:t>
            </a:r>
          </a:p>
          <a:p>
            <a:pPr marL="0" indent="0">
              <a:buNone/>
            </a:pPr>
            <a:r>
              <a:rPr lang="hu-HU" sz="2400" i="1" dirty="0"/>
              <a:t>d</a:t>
            </a:r>
            <a:r>
              <a:rPr lang="hu-HU" sz="2400" i="1" dirty="0" smtClean="0"/>
              <a:t>ie </a:t>
            </a:r>
            <a:r>
              <a:rPr lang="hu-HU" sz="2400" i="1" dirty="0" err="1" smtClean="0"/>
              <a:t>Dohlen</a:t>
            </a:r>
            <a:r>
              <a:rPr lang="hu-HU" sz="2400" i="1" dirty="0" smtClean="0"/>
              <a:t> </a:t>
            </a:r>
            <a:r>
              <a:rPr lang="hu-HU" sz="2400" i="1" dirty="0" err="1" smtClean="0">
                <a:solidFill>
                  <a:srgbClr val="C00000"/>
                </a:solidFill>
              </a:rPr>
              <a:t>h</a:t>
            </a:r>
            <a:r>
              <a:rPr lang="hu-HU" sz="2400" i="1" dirty="0" err="1" smtClean="0"/>
              <a:t>ocken</a:t>
            </a:r>
            <a:r>
              <a:rPr lang="hu-HU" sz="2400" i="1" dirty="0" smtClean="0"/>
              <a:t> </a:t>
            </a:r>
            <a:r>
              <a:rPr lang="hu-HU" sz="2400" i="1" dirty="0" err="1" smtClean="0">
                <a:solidFill>
                  <a:srgbClr val="C00000"/>
                </a:solidFill>
              </a:rPr>
              <a:t>h</a:t>
            </a:r>
            <a:r>
              <a:rPr lang="hu-HU" sz="2400" i="1" dirty="0" err="1" smtClean="0"/>
              <a:t>art</a:t>
            </a:r>
            <a:r>
              <a:rPr lang="hu-HU" sz="2400" i="1" dirty="0" smtClean="0"/>
              <a:t> am </a:t>
            </a:r>
            <a:r>
              <a:rPr lang="hu-HU" sz="2400" i="1" dirty="0" err="1" smtClean="0"/>
              <a:t>Teich</a:t>
            </a:r>
            <a:r>
              <a:rPr lang="hu-HU" sz="2400" i="1" dirty="0" smtClean="0"/>
              <a:t>.</a:t>
            </a:r>
          </a:p>
          <a:p>
            <a:pPr marL="0" indent="0">
              <a:buNone/>
            </a:pPr>
            <a:r>
              <a:rPr lang="hu-HU" sz="2400" i="1" dirty="0" err="1" smtClean="0"/>
              <a:t>Mein</a:t>
            </a:r>
            <a:r>
              <a:rPr lang="hu-HU" sz="2400" i="1" dirty="0" smtClean="0"/>
              <a:t> </a:t>
            </a:r>
            <a:r>
              <a:rPr lang="hu-HU" sz="2400" i="1" dirty="0" err="1" smtClean="0"/>
              <a:t>schönes</a:t>
            </a:r>
            <a:r>
              <a:rPr lang="hu-HU" sz="2400" i="1" dirty="0" smtClean="0"/>
              <a:t> </a:t>
            </a:r>
            <a:r>
              <a:rPr lang="hu-HU" sz="2400" i="1" dirty="0" err="1" smtClean="0"/>
              <a:t>Lieb</a:t>
            </a:r>
            <a:r>
              <a:rPr lang="hu-HU" sz="2400" i="1" dirty="0" smtClean="0"/>
              <a:t> hat </a:t>
            </a:r>
            <a:r>
              <a:rPr lang="hu-HU" sz="2400" i="1" dirty="0" err="1" smtClean="0"/>
              <a:t>rote</a:t>
            </a:r>
            <a:r>
              <a:rPr lang="hu-HU" sz="2400" i="1" dirty="0" smtClean="0"/>
              <a:t> </a:t>
            </a:r>
            <a:r>
              <a:rPr lang="hu-HU" sz="2400" i="1" dirty="0" err="1" smtClean="0"/>
              <a:t>Ohren</a:t>
            </a:r>
            <a:endParaRPr lang="hu-HU" sz="2400" i="1" dirty="0" smtClean="0"/>
          </a:p>
          <a:p>
            <a:pPr marL="0" indent="0">
              <a:buNone/>
            </a:pPr>
            <a:r>
              <a:rPr lang="hu-HU" sz="2400" i="1" dirty="0"/>
              <a:t>u</a:t>
            </a:r>
            <a:r>
              <a:rPr lang="hu-HU" sz="2400" i="1" dirty="0" smtClean="0"/>
              <a:t>nd </a:t>
            </a:r>
            <a:r>
              <a:rPr lang="hu-HU" sz="2400" i="1" dirty="0" err="1" smtClean="0"/>
              <a:t>sinnt</a:t>
            </a:r>
            <a:r>
              <a:rPr lang="hu-HU" sz="2400" i="1" dirty="0" smtClean="0"/>
              <a:t> </a:t>
            </a:r>
            <a:r>
              <a:rPr lang="hu-HU" sz="2400" i="1" dirty="0" err="1" smtClean="0"/>
              <a:t>auf</a:t>
            </a:r>
            <a:r>
              <a:rPr lang="hu-HU" sz="2400" i="1" dirty="0" smtClean="0"/>
              <a:t> </a:t>
            </a:r>
            <a:r>
              <a:rPr lang="hu-HU" sz="2400" i="1" dirty="0" err="1" smtClean="0"/>
              <a:t>einen</a:t>
            </a:r>
            <a:r>
              <a:rPr lang="hu-HU" sz="2400" i="1" dirty="0" smtClean="0"/>
              <a:t> </a:t>
            </a:r>
            <a:r>
              <a:rPr lang="hu-HU" sz="2400" i="1" dirty="0" err="1" smtClean="0"/>
              <a:t>Schelmenstreich</a:t>
            </a:r>
            <a:r>
              <a:rPr lang="hu-HU" sz="2400" i="1" dirty="0" smtClean="0"/>
              <a:t>.</a:t>
            </a:r>
          </a:p>
          <a:p>
            <a:pPr marL="0" indent="0">
              <a:buNone/>
            </a:pPr>
            <a:endParaRPr lang="hu-HU" sz="2400" i="1" dirty="0"/>
          </a:p>
          <a:p>
            <a:pPr marL="0" indent="0">
              <a:buNone/>
            </a:pPr>
            <a:r>
              <a:rPr lang="hu-HU" sz="2400" i="1" dirty="0" smtClean="0">
                <a:solidFill>
                  <a:schemeClr val="accent2">
                    <a:lumMod val="75000"/>
                  </a:schemeClr>
                </a:solidFill>
              </a:rPr>
              <a:t>Die </a:t>
            </a:r>
            <a:r>
              <a:rPr lang="hu-HU" sz="2400" i="1" dirty="0" err="1" smtClean="0">
                <a:solidFill>
                  <a:schemeClr val="accent2">
                    <a:lumMod val="75000"/>
                  </a:schemeClr>
                </a:solidFill>
              </a:rPr>
              <a:t>Sonne</a:t>
            </a:r>
            <a:r>
              <a:rPr lang="hu-HU" sz="2400" i="1" dirty="0" smtClean="0">
                <a:solidFill>
                  <a:schemeClr val="accent2">
                    <a:lumMod val="75000"/>
                  </a:schemeClr>
                </a:solidFill>
              </a:rPr>
              <a:t> </a:t>
            </a:r>
            <a:r>
              <a:rPr lang="hu-HU" sz="2400" i="1" dirty="0" err="1" smtClean="0">
                <a:solidFill>
                  <a:schemeClr val="accent2">
                    <a:lumMod val="75000"/>
                  </a:schemeClr>
                </a:solidFill>
              </a:rPr>
              <a:t>küßt</a:t>
            </a:r>
            <a:r>
              <a:rPr lang="hu-HU" sz="2400" i="1" dirty="0" smtClean="0">
                <a:solidFill>
                  <a:schemeClr val="accent2">
                    <a:lumMod val="75000"/>
                  </a:schemeClr>
                </a:solidFill>
              </a:rPr>
              <a:t> </a:t>
            </a:r>
            <a:r>
              <a:rPr lang="hu-HU" sz="2400" i="1" dirty="0" err="1" smtClean="0">
                <a:solidFill>
                  <a:schemeClr val="accent2">
                    <a:lumMod val="75000"/>
                  </a:schemeClr>
                </a:solidFill>
              </a:rPr>
              <a:t>uns</a:t>
            </a:r>
            <a:r>
              <a:rPr lang="hu-HU" sz="2400" i="1" dirty="0" smtClean="0"/>
              <a:t>. </a:t>
            </a:r>
            <a:r>
              <a:rPr lang="hu-HU" sz="2400" i="1" dirty="0" err="1" smtClean="0"/>
              <a:t>Traumverloren</a:t>
            </a:r>
            <a:endParaRPr lang="hu-HU" sz="2400" i="1" dirty="0" smtClean="0"/>
          </a:p>
          <a:p>
            <a:pPr marL="0" indent="0">
              <a:buNone/>
            </a:pPr>
            <a:r>
              <a:rPr lang="hu-HU" sz="2400" i="1" dirty="0" err="1">
                <a:solidFill>
                  <a:srgbClr val="7030A0"/>
                </a:solidFill>
              </a:rPr>
              <a:t>s</a:t>
            </a:r>
            <a:r>
              <a:rPr lang="hu-HU" sz="2400" i="1" dirty="0" err="1" smtClean="0">
                <a:solidFill>
                  <a:srgbClr val="7030A0"/>
                </a:solidFill>
              </a:rPr>
              <a:t>chwimmt</a:t>
            </a:r>
            <a:r>
              <a:rPr lang="hu-HU" sz="2400" i="1" dirty="0" smtClean="0"/>
              <a:t> </a:t>
            </a:r>
            <a:r>
              <a:rPr lang="hu-HU" sz="2400" i="1" dirty="0" err="1" smtClean="0"/>
              <a:t>im</a:t>
            </a:r>
            <a:r>
              <a:rPr lang="hu-HU" sz="2400" i="1" dirty="0" smtClean="0"/>
              <a:t> </a:t>
            </a:r>
            <a:r>
              <a:rPr lang="hu-HU" sz="2400" i="1" dirty="0" err="1" smtClean="0"/>
              <a:t>Geäst</a:t>
            </a:r>
            <a:r>
              <a:rPr lang="hu-HU" sz="2400" i="1" dirty="0" smtClean="0"/>
              <a:t> </a:t>
            </a:r>
            <a:r>
              <a:rPr lang="hu-HU" sz="2400" i="1" dirty="0" err="1" smtClean="0">
                <a:solidFill>
                  <a:srgbClr val="7030A0"/>
                </a:solidFill>
              </a:rPr>
              <a:t>ein</a:t>
            </a:r>
            <a:r>
              <a:rPr lang="hu-HU" sz="2400" i="1" dirty="0" smtClean="0">
                <a:solidFill>
                  <a:srgbClr val="7030A0"/>
                </a:solidFill>
              </a:rPr>
              <a:t> </a:t>
            </a:r>
            <a:r>
              <a:rPr lang="hu-HU" sz="2400" i="1" dirty="0" err="1" smtClean="0">
                <a:solidFill>
                  <a:srgbClr val="7030A0"/>
                </a:solidFill>
              </a:rPr>
              <a:t>Klang</a:t>
            </a:r>
            <a:r>
              <a:rPr lang="hu-HU" sz="2400" i="1" dirty="0" smtClean="0">
                <a:solidFill>
                  <a:srgbClr val="7030A0"/>
                </a:solidFill>
              </a:rPr>
              <a:t> in Moll</a:t>
            </a:r>
            <a:r>
              <a:rPr lang="hu-HU" sz="2400" i="1" dirty="0" smtClean="0"/>
              <a:t>;</a:t>
            </a:r>
          </a:p>
          <a:p>
            <a:pPr marL="0" indent="0">
              <a:buNone/>
            </a:pPr>
            <a:r>
              <a:rPr lang="hu-HU" sz="2400" i="1" dirty="0"/>
              <a:t>u</a:t>
            </a:r>
            <a:r>
              <a:rPr lang="hu-HU" sz="2400" i="1" dirty="0" smtClean="0"/>
              <a:t>nd </a:t>
            </a:r>
            <a:r>
              <a:rPr lang="hu-HU" sz="2400" i="1" dirty="0" err="1" smtClean="0"/>
              <a:t>wir</a:t>
            </a:r>
            <a:r>
              <a:rPr lang="hu-HU" sz="2400" i="1" dirty="0" smtClean="0"/>
              <a:t> </a:t>
            </a:r>
            <a:r>
              <a:rPr lang="hu-HU" sz="2400" i="1" dirty="0" err="1" smtClean="0"/>
              <a:t>gehn</a:t>
            </a:r>
            <a:r>
              <a:rPr lang="hu-HU" sz="2400" i="1" dirty="0" smtClean="0"/>
              <a:t> </a:t>
            </a:r>
            <a:r>
              <a:rPr lang="hu-HU" sz="2400" i="1" dirty="0" err="1" smtClean="0"/>
              <a:t>fürder</a:t>
            </a:r>
            <a:r>
              <a:rPr lang="hu-HU" sz="2400" i="1" dirty="0" smtClean="0"/>
              <a:t>, </a:t>
            </a:r>
            <a:r>
              <a:rPr lang="hu-HU" sz="2400" i="1" dirty="0" err="1" smtClean="0"/>
              <a:t>alle</a:t>
            </a:r>
            <a:r>
              <a:rPr lang="hu-HU" sz="2400" i="1" dirty="0" smtClean="0"/>
              <a:t> </a:t>
            </a:r>
            <a:r>
              <a:rPr lang="hu-HU" sz="2400" i="1" dirty="0" err="1" smtClean="0"/>
              <a:t>Poren</a:t>
            </a:r>
            <a:endParaRPr lang="hu-HU" sz="2400" i="1" dirty="0" smtClean="0"/>
          </a:p>
          <a:p>
            <a:pPr marL="0" indent="0">
              <a:buNone/>
            </a:pPr>
            <a:r>
              <a:rPr lang="hu-HU" sz="2400" i="1" dirty="0" err="1"/>
              <a:t>v</a:t>
            </a:r>
            <a:r>
              <a:rPr lang="hu-HU" sz="2400" i="1" dirty="0" err="1" smtClean="0"/>
              <a:t>om</a:t>
            </a:r>
            <a:r>
              <a:rPr lang="hu-HU" sz="2400" i="1" dirty="0" smtClean="0"/>
              <a:t> </a:t>
            </a:r>
            <a:r>
              <a:rPr lang="hu-HU" sz="2400" i="1" dirty="0" err="1" smtClean="0"/>
              <a:t>Kraftarom</a:t>
            </a:r>
            <a:r>
              <a:rPr lang="hu-HU" sz="2400" i="1" dirty="0" smtClean="0"/>
              <a:t> des </a:t>
            </a:r>
            <a:r>
              <a:rPr lang="hu-HU" sz="2400" i="1" dirty="0" err="1" smtClean="0"/>
              <a:t>Morgens</a:t>
            </a:r>
            <a:r>
              <a:rPr lang="hu-HU" sz="2400" i="1" dirty="0" smtClean="0"/>
              <a:t> </a:t>
            </a:r>
            <a:r>
              <a:rPr lang="hu-HU" sz="2400" i="1" dirty="0" err="1" smtClean="0"/>
              <a:t>voll</a:t>
            </a:r>
            <a:r>
              <a:rPr lang="hu-HU" sz="2400" i="1" dirty="0" smtClean="0"/>
              <a:t>.</a:t>
            </a:r>
          </a:p>
          <a:p>
            <a:pPr marL="0" indent="0">
              <a:buNone/>
            </a:pPr>
            <a:r>
              <a:rPr lang="hu-HU" sz="1600" dirty="0" smtClean="0"/>
              <a:t>(In: </a:t>
            </a:r>
            <a:r>
              <a:rPr lang="hu-HU" sz="1600" i="1" dirty="0" err="1" smtClean="0"/>
              <a:t>Larenopfer</a:t>
            </a:r>
            <a:r>
              <a:rPr lang="hu-HU" sz="1600" dirty="0" smtClean="0"/>
              <a:t>, 1895)</a:t>
            </a:r>
            <a:endParaRPr lang="hu-HU" sz="1600" dirty="0"/>
          </a:p>
        </p:txBody>
      </p:sp>
      <p:sp>
        <p:nvSpPr>
          <p:cNvPr id="9" name="Tartalom helye 8"/>
          <p:cNvSpPr>
            <a:spLocks noGrp="1"/>
          </p:cNvSpPr>
          <p:nvPr>
            <p:ph sz="half" idx="2"/>
          </p:nvPr>
        </p:nvSpPr>
        <p:spPr>
          <a:xfrm>
            <a:off x="6154948" y="2394969"/>
            <a:ext cx="5181600" cy="4351338"/>
          </a:xfrm>
        </p:spPr>
        <p:txBody>
          <a:bodyPr>
            <a:normAutofit fontScale="92500" lnSpcReduction="10000"/>
          </a:bodyPr>
          <a:lstStyle/>
          <a:p>
            <a:pPr marL="0" indent="0">
              <a:buNone/>
            </a:pPr>
            <a:r>
              <a:rPr lang="hu-HU" sz="2000" dirty="0" err="1" smtClean="0"/>
              <a:t>Momentaner</a:t>
            </a:r>
            <a:r>
              <a:rPr lang="hu-HU" sz="2000" dirty="0" smtClean="0"/>
              <a:t>, </a:t>
            </a:r>
            <a:r>
              <a:rPr lang="hu-HU" sz="2000" dirty="0" err="1" smtClean="0"/>
              <a:t>subjektiver</a:t>
            </a:r>
            <a:r>
              <a:rPr lang="hu-HU" sz="2000" dirty="0" smtClean="0"/>
              <a:t> </a:t>
            </a:r>
            <a:r>
              <a:rPr lang="hu-HU" sz="2000" dirty="0" err="1" smtClean="0"/>
              <a:t>Eindruck</a:t>
            </a:r>
            <a:endParaRPr lang="hu-HU" sz="2000" dirty="0" smtClean="0"/>
          </a:p>
          <a:p>
            <a:pPr marL="0" indent="0">
              <a:buNone/>
            </a:pPr>
            <a:r>
              <a:rPr lang="hu-HU" sz="2000" dirty="0" err="1" smtClean="0"/>
              <a:t>Musikalität</a:t>
            </a:r>
            <a:r>
              <a:rPr lang="hu-HU" sz="2000" dirty="0" smtClean="0"/>
              <a:t> der </a:t>
            </a:r>
            <a:r>
              <a:rPr lang="hu-HU" sz="2000" dirty="0" err="1" smtClean="0"/>
              <a:t>Sprache</a:t>
            </a:r>
            <a:endParaRPr lang="hu-HU" sz="2000" dirty="0" smtClean="0"/>
          </a:p>
          <a:p>
            <a:pPr marL="0" indent="0">
              <a:buNone/>
            </a:pPr>
            <a:r>
              <a:rPr lang="hu-HU" sz="2000" dirty="0" err="1" smtClean="0">
                <a:solidFill>
                  <a:schemeClr val="accent2">
                    <a:lumMod val="75000"/>
                  </a:schemeClr>
                </a:solidFill>
              </a:rPr>
              <a:t>Personifizierung</a:t>
            </a:r>
            <a:endParaRPr lang="hu-HU" sz="2000" dirty="0" smtClean="0">
              <a:solidFill>
                <a:schemeClr val="accent2">
                  <a:lumMod val="75000"/>
                </a:schemeClr>
              </a:solidFill>
            </a:endParaRPr>
          </a:p>
          <a:p>
            <a:pPr marL="0" indent="0">
              <a:buNone/>
            </a:pPr>
            <a:r>
              <a:rPr lang="hu-HU" sz="2000" dirty="0" err="1" smtClean="0">
                <a:solidFill>
                  <a:srgbClr val="C00000"/>
                </a:solidFill>
              </a:rPr>
              <a:t>Alliteration</a:t>
            </a:r>
            <a:endParaRPr lang="hu-HU" sz="2000" dirty="0" smtClean="0">
              <a:solidFill>
                <a:srgbClr val="C00000"/>
              </a:solidFill>
            </a:endParaRPr>
          </a:p>
          <a:p>
            <a:pPr marL="0" indent="0">
              <a:buNone/>
            </a:pPr>
            <a:r>
              <a:rPr lang="hu-HU" sz="2000" dirty="0" err="1" smtClean="0">
                <a:solidFill>
                  <a:srgbClr val="7030A0"/>
                </a:solidFill>
              </a:rPr>
              <a:t>Synästhesie</a:t>
            </a:r>
            <a:endParaRPr lang="hu-HU" sz="2000" dirty="0" smtClean="0">
              <a:solidFill>
                <a:srgbClr val="7030A0"/>
              </a:solidFill>
            </a:endParaRPr>
          </a:p>
          <a:p>
            <a:pPr marL="0" indent="0" algn="ctr">
              <a:buNone/>
            </a:pPr>
            <a:r>
              <a:rPr lang="hu-HU" sz="1700" smtClean="0"/>
              <a:t>Glossar</a:t>
            </a:r>
            <a:r>
              <a:rPr lang="hu-HU" sz="1700" dirty="0" smtClean="0"/>
              <a:t>:</a:t>
            </a:r>
          </a:p>
          <a:p>
            <a:pPr marL="0" indent="0">
              <a:buNone/>
            </a:pPr>
            <a:r>
              <a:rPr lang="hu-HU" sz="1700" dirty="0"/>
              <a:t>s</a:t>
            </a:r>
            <a:r>
              <a:rPr lang="hu-HU" sz="1700" dirty="0" smtClean="0"/>
              <a:t> </a:t>
            </a:r>
            <a:r>
              <a:rPr lang="hu-HU" sz="1700" dirty="0" err="1" smtClean="0"/>
              <a:t>Lieb</a:t>
            </a:r>
            <a:r>
              <a:rPr lang="hu-HU" sz="1700" dirty="0" smtClean="0"/>
              <a:t> (</a:t>
            </a:r>
            <a:r>
              <a:rPr lang="hu-HU" sz="1700" dirty="0" err="1" smtClean="0"/>
              <a:t>dicht</a:t>
            </a:r>
            <a:r>
              <a:rPr lang="hu-HU" sz="1700" dirty="0" smtClean="0"/>
              <a:t>.) = </a:t>
            </a:r>
            <a:r>
              <a:rPr lang="hu-HU" sz="1700" dirty="0" err="1" smtClean="0"/>
              <a:t>Gliebter</a:t>
            </a:r>
            <a:r>
              <a:rPr lang="hu-HU" sz="1700" dirty="0" smtClean="0"/>
              <a:t>, </a:t>
            </a:r>
            <a:r>
              <a:rPr lang="hu-HU" sz="1700" dirty="0" err="1" smtClean="0"/>
              <a:t>Geliebte</a:t>
            </a:r>
            <a:endParaRPr lang="hu-HU" sz="1700" dirty="0" smtClean="0"/>
          </a:p>
          <a:p>
            <a:pPr marL="0" indent="0">
              <a:buNone/>
            </a:pPr>
            <a:r>
              <a:rPr lang="hu-HU" sz="1700" dirty="0"/>
              <a:t>r</a:t>
            </a:r>
            <a:r>
              <a:rPr lang="hu-HU" sz="1700" dirty="0" smtClean="0"/>
              <a:t> </a:t>
            </a:r>
            <a:r>
              <a:rPr lang="hu-HU" sz="1700" dirty="0" err="1" smtClean="0"/>
              <a:t>Schelmenstreich</a:t>
            </a:r>
            <a:r>
              <a:rPr lang="hu-HU" sz="1700" dirty="0" smtClean="0"/>
              <a:t> = </a:t>
            </a:r>
            <a:r>
              <a:rPr lang="hu-HU" sz="1700" dirty="0" err="1" smtClean="0"/>
              <a:t>lustiger</a:t>
            </a:r>
            <a:r>
              <a:rPr lang="hu-HU" sz="1700" dirty="0" smtClean="0"/>
              <a:t>, </a:t>
            </a:r>
            <a:r>
              <a:rPr lang="hu-HU" sz="1700" dirty="0" err="1" smtClean="0"/>
              <a:t>mutwilliger</a:t>
            </a:r>
            <a:r>
              <a:rPr lang="hu-HU" sz="1700" dirty="0" smtClean="0"/>
              <a:t> </a:t>
            </a:r>
            <a:r>
              <a:rPr lang="hu-HU" sz="1700" dirty="0" err="1" smtClean="0"/>
              <a:t>Steich</a:t>
            </a:r>
            <a:r>
              <a:rPr lang="hu-HU" sz="1700" dirty="0" smtClean="0"/>
              <a:t>, „</a:t>
            </a:r>
            <a:r>
              <a:rPr lang="hu-HU" sz="1700" dirty="0" err="1" smtClean="0"/>
              <a:t>Eulenspiegelei</a:t>
            </a:r>
            <a:r>
              <a:rPr lang="hu-HU" sz="1700" dirty="0" smtClean="0"/>
              <a:t>”</a:t>
            </a:r>
          </a:p>
          <a:p>
            <a:pPr marL="0" indent="0">
              <a:buNone/>
            </a:pPr>
            <a:r>
              <a:rPr lang="hu-HU" sz="1700" dirty="0" smtClean="0"/>
              <a:t>s </a:t>
            </a:r>
            <a:r>
              <a:rPr lang="hu-HU" sz="1700" dirty="0" err="1" smtClean="0"/>
              <a:t>Geäst</a:t>
            </a:r>
            <a:r>
              <a:rPr lang="hu-HU" sz="1700" dirty="0" smtClean="0"/>
              <a:t> = </a:t>
            </a:r>
            <a:r>
              <a:rPr lang="hu-HU" sz="1700" dirty="0" err="1" smtClean="0"/>
              <a:t>sämtliche</a:t>
            </a:r>
            <a:r>
              <a:rPr lang="hu-HU" sz="1700" dirty="0" smtClean="0"/>
              <a:t> </a:t>
            </a:r>
            <a:r>
              <a:rPr lang="hu-HU" sz="1700" dirty="0" err="1" smtClean="0"/>
              <a:t>Äste</a:t>
            </a:r>
            <a:r>
              <a:rPr lang="hu-HU" sz="1700" dirty="0" smtClean="0"/>
              <a:t> </a:t>
            </a:r>
            <a:r>
              <a:rPr lang="hu-HU" sz="1700" dirty="0" err="1" smtClean="0"/>
              <a:t>eines</a:t>
            </a:r>
            <a:r>
              <a:rPr lang="hu-HU" sz="1700" dirty="0" smtClean="0"/>
              <a:t> </a:t>
            </a:r>
            <a:r>
              <a:rPr lang="hu-HU" sz="1700" dirty="0" err="1" smtClean="0"/>
              <a:t>Baumes</a:t>
            </a:r>
            <a:endParaRPr lang="hu-HU" sz="1700" dirty="0" smtClean="0"/>
          </a:p>
          <a:p>
            <a:pPr marL="0" indent="0">
              <a:buNone/>
            </a:pPr>
            <a:r>
              <a:rPr lang="hu-HU" sz="1700" dirty="0" err="1"/>
              <a:t>f</a:t>
            </a:r>
            <a:r>
              <a:rPr lang="hu-HU" sz="1700" dirty="0" err="1" smtClean="0"/>
              <a:t>ürder</a:t>
            </a:r>
            <a:r>
              <a:rPr lang="hu-HU" sz="1700" dirty="0" smtClean="0"/>
              <a:t> (</a:t>
            </a:r>
            <a:r>
              <a:rPr lang="hu-HU" sz="1700" dirty="0" err="1" smtClean="0"/>
              <a:t>dicht</a:t>
            </a:r>
            <a:r>
              <a:rPr lang="hu-HU" sz="1700" dirty="0" smtClean="0"/>
              <a:t>.) = </a:t>
            </a:r>
            <a:r>
              <a:rPr lang="hu-HU" sz="1700" dirty="0" err="1" smtClean="0"/>
              <a:t>künftig</a:t>
            </a:r>
            <a:r>
              <a:rPr lang="hu-HU" sz="1700" dirty="0" smtClean="0"/>
              <a:t>, </a:t>
            </a:r>
            <a:r>
              <a:rPr lang="hu-HU" sz="1700" dirty="0" err="1" smtClean="0"/>
              <a:t>weiter</a:t>
            </a:r>
            <a:r>
              <a:rPr lang="hu-HU" sz="1700" dirty="0" smtClean="0"/>
              <a:t>(</a:t>
            </a:r>
            <a:r>
              <a:rPr lang="hu-HU" sz="1700" dirty="0" err="1" smtClean="0"/>
              <a:t>hin</a:t>
            </a:r>
            <a:r>
              <a:rPr lang="hu-HU" sz="1700" dirty="0" smtClean="0"/>
              <a:t>), </a:t>
            </a:r>
            <a:r>
              <a:rPr lang="hu-HU" sz="1700" dirty="0" err="1" smtClean="0"/>
              <a:t>vorwärts</a:t>
            </a:r>
            <a:endParaRPr lang="hu-HU" sz="1700" dirty="0"/>
          </a:p>
          <a:p>
            <a:pPr marL="0" indent="0">
              <a:buNone/>
            </a:pPr>
            <a:r>
              <a:rPr lang="hu-HU" sz="1700" dirty="0"/>
              <a:t>e</a:t>
            </a:r>
            <a:r>
              <a:rPr lang="hu-HU" sz="1700" dirty="0" smtClean="0"/>
              <a:t> </a:t>
            </a:r>
            <a:r>
              <a:rPr lang="hu-HU" sz="1700" dirty="0" err="1" smtClean="0"/>
              <a:t>Pore</a:t>
            </a:r>
            <a:r>
              <a:rPr lang="hu-HU" sz="1700" dirty="0" smtClean="0"/>
              <a:t> –n = </a:t>
            </a:r>
            <a:r>
              <a:rPr lang="hu-HU" sz="1700" dirty="0" err="1" smtClean="0"/>
              <a:t>feine</a:t>
            </a:r>
            <a:r>
              <a:rPr lang="hu-HU" sz="1700" dirty="0" smtClean="0"/>
              <a:t>, </a:t>
            </a:r>
            <a:r>
              <a:rPr lang="hu-HU" sz="1700" dirty="0" err="1" smtClean="0"/>
              <a:t>winzige</a:t>
            </a:r>
            <a:r>
              <a:rPr lang="hu-HU" sz="1700" dirty="0" smtClean="0"/>
              <a:t> </a:t>
            </a:r>
            <a:r>
              <a:rPr lang="hu-HU" sz="1700" dirty="0" err="1" smtClean="0"/>
              <a:t>Hautöffnung</a:t>
            </a:r>
            <a:endParaRPr lang="hu-HU" sz="1700" dirty="0" smtClean="0"/>
          </a:p>
          <a:p>
            <a:pPr marL="0" indent="0">
              <a:buNone/>
            </a:pPr>
            <a:r>
              <a:rPr lang="hu-HU" sz="1700" dirty="0"/>
              <a:t>s</a:t>
            </a:r>
            <a:r>
              <a:rPr lang="hu-HU" sz="1700" dirty="0" smtClean="0"/>
              <a:t> </a:t>
            </a:r>
            <a:r>
              <a:rPr lang="hu-HU" sz="1700" dirty="0" err="1" smtClean="0"/>
              <a:t>Arom</a:t>
            </a:r>
            <a:r>
              <a:rPr lang="hu-HU" sz="1700" dirty="0" smtClean="0"/>
              <a:t> (</a:t>
            </a:r>
            <a:r>
              <a:rPr lang="hu-HU" sz="1700" dirty="0" err="1" smtClean="0"/>
              <a:t>s</a:t>
            </a:r>
            <a:r>
              <a:rPr lang="hu-HU" sz="1700" dirty="0" smtClean="0"/>
              <a:t> Aroma) = </a:t>
            </a:r>
            <a:r>
              <a:rPr lang="hu-HU" sz="1700" dirty="0" err="1" smtClean="0"/>
              <a:t>würziger</a:t>
            </a:r>
            <a:r>
              <a:rPr lang="hu-HU" sz="1700" dirty="0" smtClean="0"/>
              <a:t> </a:t>
            </a:r>
            <a:r>
              <a:rPr lang="hu-HU" sz="1700" dirty="0" err="1" smtClean="0"/>
              <a:t>Geruch</a:t>
            </a:r>
            <a:r>
              <a:rPr lang="hu-HU" sz="1700" dirty="0" smtClean="0"/>
              <a:t>, </a:t>
            </a:r>
            <a:r>
              <a:rPr lang="hu-HU" sz="1700" dirty="0" err="1" smtClean="0"/>
              <a:t>Geschmack</a:t>
            </a:r>
            <a:endParaRPr lang="hu-HU" sz="1700" dirty="0"/>
          </a:p>
          <a:p>
            <a:pPr marL="0" indent="0">
              <a:buNone/>
            </a:pPr>
            <a:endParaRPr lang="hu-HU" dirty="0">
              <a:solidFill>
                <a:srgbClr val="7030A0"/>
              </a:solidFill>
            </a:endParaRPr>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997556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89958" y="1393196"/>
            <a:ext cx="10515600" cy="1325563"/>
          </a:xfrm>
        </p:spPr>
        <p:txBody>
          <a:bodyPr>
            <a:normAutofit fontScale="90000"/>
          </a:bodyPr>
          <a:lstStyle/>
          <a:p>
            <a:pPr algn="ctr"/>
            <a:r>
              <a:rPr lang="hu-HU" b="1" dirty="0" err="1" smtClean="0"/>
              <a:t>Deutscher</a:t>
            </a:r>
            <a:r>
              <a:rPr lang="hu-HU" b="1" dirty="0" smtClean="0"/>
              <a:t> </a:t>
            </a:r>
            <a:r>
              <a:rPr lang="hu-HU" b="1" dirty="0" err="1" smtClean="0"/>
              <a:t>Impressionismus</a:t>
            </a:r>
            <a:r>
              <a:rPr lang="hu-HU" b="1" dirty="0" smtClean="0"/>
              <a:t> in der </a:t>
            </a:r>
            <a:r>
              <a:rPr lang="hu-HU" b="1" dirty="0" err="1" smtClean="0"/>
              <a:t>Malerei</a:t>
            </a:r>
            <a:r>
              <a:rPr lang="hu-HU" b="1" dirty="0" smtClean="0"/>
              <a:t/>
            </a:r>
            <a:br>
              <a:rPr lang="hu-HU" b="1" dirty="0" smtClean="0"/>
            </a:br>
            <a:r>
              <a:rPr lang="hu-HU" sz="3100" dirty="0" err="1" smtClean="0"/>
              <a:t>Lesser</a:t>
            </a:r>
            <a:r>
              <a:rPr lang="hu-HU" sz="3100" dirty="0" smtClean="0"/>
              <a:t> </a:t>
            </a:r>
            <a:r>
              <a:rPr lang="hu-HU" sz="3100" dirty="0" err="1" smtClean="0"/>
              <a:t>Ury</a:t>
            </a:r>
            <a:r>
              <a:rPr lang="hu-HU" sz="3100" dirty="0" smtClean="0"/>
              <a:t> (1861-1931): Café Bauer (1895), </a:t>
            </a:r>
            <a:r>
              <a:rPr lang="hu-HU" sz="3100" i="1" dirty="0" smtClean="0"/>
              <a:t>Unter den Linden </a:t>
            </a:r>
            <a:r>
              <a:rPr lang="hu-HU" sz="3100" dirty="0" smtClean="0"/>
              <a:t>(1922)</a:t>
            </a:r>
            <a:br>
              <a:rPr lang="hu-HU" sz="3100" dirty="0" smtClean="0"/>
            </a:br>
            <a:endParaRPr lang="hu-HU" sz="3100" dirty="0"/>
          </a:p>
        </p:txBody>
      </p:sp>
      <p:pic>
        <p:nvPicPr>
          <p:cNvPr id="6" name="Tartalom helye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23958" y="2904257"/>
            <a:ext cx="5181600" cy="3643312"/>
          </a:xfrm>
        </p:spPr>
      </p:pic>
      <p:pic>
        <p:nvPicPr>
          <p:cNvPr id="8" name="Tartalom helye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89958" y="2922473"/>
            <a:ext cx="5181600" cy="3606879"/>
          </a:xfrm>
        </p:spPr>
      </p:pic>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626202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6826" y="1201887"/>
            <a:ext cx="10515600" cy="1325563"/>
          </a:xfrm>
        </p:spPr>
        <p:txBody>
          <a:bodyPr/>
          <a:lstStyle/>
          <a:p>
            <a:pPr algn="ctr"/>
            <a:r>
              <a:rPr lang="hu-HU" b="1" dirty="0" err="1" smtClean="0"/>
              <a:t>Neurose</a:t>
            </a:r>
            <a:r>
              <a:rPr lang="hu-HU" b="1" dirty="0" smtClean="0"/>
              <a:t> in der </a:t>
            </a:r>
            <a:r>
              <a:rPr lang="hu-HU" b="1" dirty="0" err="1" smtClean="0"/>
              <a:t>Kunst</a:t>
            </a:r>
            <a:endParaRPr lang="hu-HU" b="1" dirty="0"/>
          </a:p>
        </p:txBody>
      </p:sp>
      <p:sp>
        <p:nvSpPr>
          <p:cNvPr id="3" name="Tartalom helye 2"/>
          <p:cNvSpPr>
            <a:spLocks noGrp="1"/>
          </p:cNvSpPr>
          <p:nvPr>
            <p:ph idx="1"/>
          </p:nvPr>
        </p:nvSpPr>
        <p:spPr>
          <a:xfrm>
            <a:off x="846826" y="3081403"/>
            <a:ext cx="10515600" cy="3630398"/>
          </a:xfrm>
        </p:spPr>
        <p:txBody>
          <a:bodyPr>
            <a:normAutofit/>
          </a:bodyPr>
          <a:lstStyle/>
          <a:p>
            <a:pPr algn="ctr"/>
            <a:r>
              <a:rPr lang="de-DE" dirty="0"/>
              <a:t>Die neue Kunst sollte </a:t>
            </a:r>
            <a:r>
              <a:rPr lang="de-DE" b="1" dirty="0"/>
              <a:t>Nervenkunst </a:t>
            </a:r>
            <a:r>
              <a:rPr lang="de-DE" dirty="0"/>
              <a:t>sein, „nervöse Romantik“, „Mystik der Nerven“. Aus der Bezeichnung eines Krankheitssymptoms wurde eine positive Lösung. </a:t>
            </a:r>
            <a:r>
              <a:rPr lang="de-DE" b="1" dirty="0"/>
              <a:t>Die krankhafte Reizbarkeit der Nerven bildete eine wesentliche Voraussetzung für geniales künstlerisches Schaffen</a:t>
            </a:r>
            <a:r>
              <a:rPr lang="de-DE" dirty="0"/>
              <a:t>.</a:t>
            </a: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697788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181099"/>
            <a:ext cx="10515600" cy="1325563"/>
          </a:xfrm>
        </p:spPr>
        <p:txBody>
          <a:bodyPr/>
          <a:lstStyle/>
          <a:p>
            <a:pPr algn="ctr"/>
            <a:r>
              <a:rPr lang="hu-HU" b="1" dirty="0" err="1" smtClean="0"/>
              <a:t>Neurose</a:t>
            </a:r>
            <a:r>
              <a:rPr lang="hu-HU" b="1" dirty="0" smtClean="0"/>
              <a:t> in der </a:t>
            </a:r>
            <a:r>
              <a:rPr lang="hu-HU" b="1" dirty="0" err="1" smtClean="0"/>
              <a:t>Kunst</a:t>
            </a:r>
            <a:endParaRPr lang="hu-HU" b="1" dirty="0"/>
          </a:p>
        </p:txBody>
      </p:sp>
      <p:sp>
        <p:nvSpPr>
          <p:cNvPr id="3" name="Tartalom helye 2"/>
          <p:cNvSpPr>
            <a:spLocks noGrp="1"/>
          </p:cNvSpPr>
          <p:nvPr>
            <p:ph idx="1"/>
          </p:nvPr>
        </p:nvSpPr>
        <p:spPr>
          <a:xfrm>
            <a:off x="838200" y="2506662"/>
            <a:ext cx="10515600" cy="4351338"/>
          </a:xfrm>
        </p:spPr>
        <p:txBody>
          <a:bodyPr/>
          <a:lstStyle/>
          <a:p>
            <a:r>
              <a:rPr lang="de-DE" b="1" dirty="0"/>
              <a:t>Sigmund Freud </a:t>
            </a:r>
            <a:r>
              <a:rPr lang="de-DE" dirty="0"/>
              <a:t>(1856</a:t>
            </a:r>
            <a:r>
              <a:rPr lang="hu-HU" dirty="0"/>
              <a:t>-</a:t>
            </a:r>
            <a:r>
              <a:rPr lang="de-DE" dirty="0"/>
              <a:t>1939) bewies, da</a:t>
            </a:r>
            <a:r>
              <a:rPr lang="hu-HU" dirty="0" err="1"/>
              <a:t>ss</a:t>
            </a:r>
            <a:r>
              <a:rPr lang="de-DE" dirty="0"/>
              <a:t> das Ich nicht einmal „</a:t>
            </a:r>
            <a:r>
              <a:rPr lang="de-DE" i="1" dirty="0"/>
              <a:t>Herr im eigenen Hause</a:t>
            </a:r>
            <a:r>
              <a:rPr lang="de-DE" dirty="0"/>
              <a:t>“ war. In seiner </a:t>
            </a:r>
            <a:r>
              <a:rPr lang="de-DE" i="1" dirty="0"/>
              <a:t>Traumdeutung</a:t>
            </a:r>
            <a:r>
              <a:rPr lang="de-DE" dirty="0"/>
              <a:t> (1900) wies er nach, da</a:t>
            </a:r>
            <a:r>
              <a:rPr lang="hu-HU" dirty="0" err="1"/>
              <a:t>ss</a:t>
            </a:r>
            <a:r>
              <a:rPr lang="de-DE" dirty="0"/>
              <a:t> der rational in sittlicher Selbstbeherrschung über sich verfügende Mensch eine Illusion sei. Die Gegenstände, die er ansprach, das </a:t>
            </a:r>
            <a:r>
              <a:rPr lang="de-DE" b="1" dirty="0"/>
              <a:t>Ich</a:t>
            </a:r>
            <a:r>
              <a:rPr lang="de-DE" dirty="0"/>
              <a:t> und der </a:t>
            </a:r>
            <a:r>
              <a:rPr lang="de-DE" b="1" dirty="0"/>
              <a:t>Traum</a:t>
            </a:r>
            <a:r>
              <a:rPr lang="de-DE" dirty="0"/>
              <a:t>, das </a:t>
            </a:r>
            <a:r>
              <a:rPr lang="de-DE" b="1" dirty="0" err="1"/>
              <a:t>Unbewu</a:t>
            </a:r>
            <a:r>
              <a:rPr lang="hu-HU" b="1" dirty="0" err="1"/>
              <a:t>ss</a:t>
            </a:r>
            <a:r>
              <a:rPr lang="de-DE" b="1" dirty="0" err="1"/>
              <a:t>te</a:t>
            </a:r>
            <a:r>
              <a:rPr lang="de-DE" dirty="0"/>
              <a:t>, die </a:t>
            </a:r>
            <a:r>
              <a:rPr lang="de-DE" b="1" dirty="0"/>
              <a:t>Sexualität</a:t>
            </a:r>
            <a:r>
              <a:rPr lang="hu-HU" b="1" dirty="0"/>
              <a:t> </a:t>
            </a:r>
            <a:r>
              <a:rPr lang="hu-HU" dirty="0"/>
              <a:t>(</a:t>
            </a:r>
            <a:r>
              <a:rPr lang="hu-HU" dirty="0" err="1"/>
              <a:t>Libido</a:t>
            </a:r>
            <a:r>
              <a:rPr lang="hu-HU" dirty="0"/>
              <a:t> = </a:t>
            </a:r>
            <a:r>
              <a:rPr lang="hu-HU" dirty="0" err="1"/>
              <a:t>psychische</a:t>
            </a:r>
            <a:r>
              <a:rPr lang="hu-HU" dirty="0"/>
              <a:t> </a:t>
            </a:r>
            <a:r>
              <a:rPr lang="hu-HU" dirty="0" err="1"/>
              <a:t>Energie</a:t>
            </a:r>
            <a:r>
              <a:rPr lang="hu-HU" dirty="0"/>
              <a:t> </a:t>
            </a:r>
            <a:r>
              <a:rPr lang="hu-HU" dirty="0" err="1"/>
              <a:t>sexueller</a:t>
            </a:r>
            <a:r>
              <a:rPr lang="hu-HU" dirty="0"/>
              <a:t> </a:t>
            </a:r>
            <a:r>
              <a:rPr lang="hu-HU" dirty="0" err="1"/>
              <a:t>Triebe</a:t>
            </a:r>
            <a:r>
              <a:rPr lang="hu-HU" dirty="0"/>
              <a:t> /Freud/, </a:t>
            </a:r>
            <a:r>
              <a:rPr lang="hu-HU" dirty="0" err="1"/>
              <a:t>allgemeine</a:t>
            </a:r>
            <a:r>
              <a:rPr lang="hu-HU" dirty="0"/>
              <a:t> </a:t>
            </a:r>
            <a:r>
              <a:rPr lang="hu-HU" dirty="0" err="1"/>
              <a:t>psychische</a:t>
            </a:r>
            <a:r>
              <a:rPr lang="hu-HU" dirty="0"/>
              <a:t> </a:t>
            </a:r>
            <a:r>
              <a:rPr lang="hu-HU" dirty="0" err="1"/>
              <a:t>Energie</a:t>
            </a:r>
            <a:r>
              <a:rPr lang="hu-HU" dirty="0"/>
              <a:t> /C.G. Jung/)</a:t>
            </a:r>
            <a:r>
              <a:rPr lang="de-DE" dirty="0"/>
              <a:t>, waren in vielfachen Variationen Themen der zeitgenössischen Literatur und der bildenden Kunst</a:t>
            </a:r>
            <a:r>
              <a:rPr lang="de-DE" u="sng" dirty="0"/>
              <a:t>. A. Schnitzler, H. Bahr. </a:t>
            </a:r>
            <a:r>
              <a:rPr lang="de-DE" u="sng" dirty="0" err="1"/>
              <a:t>H.v</a:t>
            </a:r>
            <a:r>
              <a:rPr lang="de-DE" u="sng" dirty="0"/>
              <a:t>. Hofmannsthal, R.M. Rilke und </a:t>
            </a:r>
            <a:r>
              <a:rPr lang="de-DE" u="sng" dirty="0" err="1"/>
              <a:t>Th</a:t>
            </a:r>
            <a:r>
              <a:rPr lang="de-DE" u="sng" dirty="0"/>
              <a:t>. Mann </a:t>
            </a:r>
            <a:r>
              <a:rPr lang="de-DE" dirty="0"/>
              <a:t>waren von Freuds Psychoanalyse stark </a:t>
            </a:r>
            <a:r>
              <a:rPr lang="de-DE" dirty="0" err="1"/>
              <a:t>beeinflu</a:t>
            </a:r>
            <a:r>
              <a:rPr lang="hu-HU" dirty="0" err="1"/>
              <a:t>ss</a:t>
            </a:r>
            <a:r>
              <a:rPr lang="de-DE" dirty="0"/>
              <a:t>t.</a:t>
            </a:r>
            <a:r>
              <a:rPr lang="hu-HU" dirty="0"/>
              <a:t> </a:t>
            </a:r>
            <a:r>
              <a:rPr lang="hu-HU" sz="1600" dirty="0" smtClean="0"/>
              <a:t>(</a:t>
            </a:r>
            <a:r>
              <a:rPr lang="hu-HU" sz="1600" dirty="0" err="1" smtClean="0"/>
              <a:t>vgl</a:t>
            </a:r>
            <a:r>
              <a:rPr lang="hu-HU" sz="1600" dirty="0" smtClean="0"/>
              <a:t>. </a:t>
            </a:r>
            <a:r>
              <a:rPr lang="hu-HU" sz="1600" dirty="0" err="1" smtClean="0"/>
              <a:t>Schlaglichter</a:t>
            </a:r>
            <a:r>
              <a:rPr lang="hu-HU" sz="1600" dirty="0"/>
              <a:t>)</a:t>
            </a:r>
            <a:r>
              <a:rPr lang="de-DE" sz="1600" dirty="0"/>
              <a:t> </a:t>
            </a:r>
            <a:endParaRPr lang="hu-HU" sz="16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767519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4256" y="1009021"/>
            <a:ext cx="10515600" cy="1325563"/>
          </a:xfrm>
        </p:spPr>
        <p:txBody>
          <a:bodyPr/>
          <a:lstStyle/>
          <a:p>
            <a:pPr algn="ctr"/>
            <a:r>
              <a:rPr lang="hu-HU" b="1" dirty="0" err="1" smtClean="0"/>
              <a:t>Jugendstil</a:t>
            </a:r>
            <a:r>
              <a:rPr lang="hu-HU" b="1" dirty="0" smtClean="0"/>
              <a:t> - </a:t>
            </a:r>
            <a:r>
              <a:rPr lang="hu-HU" b="1" dirty="0" err="1" smtClean="0"/>
              <a:t>Secession</a:t>
            </a:r>
            <a:endParaRPr lang="hu-HU" b="1" dirty="0"/>
          </a:p>
        </p:txBody>
      </p:sp>
      <p:sp>
        <p:nvSpPr>
          <p:cNvPr id="3" name="Tartalom helye 2"/>
          <p:cNvSpPr>
            <a:spLocks noGrp="1"/>
          </p:cNvSpPr>
          <p:nvPr>
            <p:ph idx="1"/>
          </p:nvPr>
        </p:nvSpPr>
        <p:spPr>
          <a:xfrm>
            <a:off x="829573" y="2334584"/>
            <a:ext cx="10515600" cy="4351338"/>
          </a:xfrm>
        </p:spPr>
        <p:txBody>
          <a:bodyPr/>
          <a:lstStyle/>
          <a:p>
            <a:r>
              <a:rPr lang="de-DE" dirty="0"/>
              <a:t>Der Begriff Jugendstil verweist auf die seit </a:t>
            </a:r>
            <a:r>
              <a:rPr lang="de-DE" b="1" dirty="0"/>
              <a:t>1896</a:t>
            </a:r>
            <a:r>
              <a:rPr lang="de-DE" dirty="0"/>
              <a:t> in München erscheinende Zeitschrift </a:t>
            </a:r>
            <a:r>
              <a:rPr lang="de-DE" b="1" i="1" dirty="0"/>
              <a:t>Jugend</a:t>
            </a:r>
            <a:r>
              <a:rPr lang="de-DE" dirty="0"/>
              <a:t>, ein Produkt der </a:t>
            </a:r>
            <a:r>
              <a:rPr lang="de-DE" dirty="0" smtClean="0"/>
              <a:t>Se</a:t>
            </a:r>
            <a:r>
              <a:rPr lang="hu-HU" dirty="0" smtClean="0"/>
              <a:t>c</a:t>
            </a:r>
            <a:r>
              <a:rPr lang="de-DE" dirty="0" err="1" smtClean="0"/>
              <a:t>essionsbewegungen</a:t>
            </a:r>
            <a:r>
              <a:rPr lang="de-DE" dirty="0"/>
              <a:t>, in denen sich </a:t>
            </a:r>
            <a:r>
              <a:rPr lang="de-DE" b="1" dirty="0"/>
              <a:t>bildende Künstler </a:t>
            </a:r>
            <a:r>
              <a:rPr lang="de-DE" dirty="0"/>
              <a:t>seit den 90er Jahren zusammenschlossen, um der erstarrten akademischen Malerei und der beliebig aus den Stilen vergangener Jahrhunderte zitierenden Architektur und Gebrauchskunst ein eigenes künstlerisches Programm entgegenzusetzen. Der Aufbruch zu einem neuen Stil begann </a:t>
            </a:r>
            <a:r>
              <a:rPr lang="de-DE" b="1" dirty="0"/>
              <a:t>1892</a:t>
            </a:r>
            <a:r>
              <a:rPr lang="de-DE" dirty="0"/>
              <a:t> mit der Gründung der </a:t>
            </a:r>
            <a:r>
              <a:rPr lang="de-DE" b="1" dirty="0"/>
              <a:t>Münchener </a:t>
            </a:r>
            <a:r>
              <a:rPr lang="de-DE" b="1" dirty="0" smtClean="0"/>
              <a:t>Sezession</a:t>
            </a:r>
            <a:r>
              <a:rPr lang="hu-HU" b="1" dirty="0" smtClean="0"/>
              <a:t> </a:t>
            </a:r>
            <a:r>
              <a:rPr lang="hu-HU" dirty="0" smtClean="0"/>
              <a:t>(</a:t>
            </a:r>
            <a:r>
              <a:rPr lang="hu-HU" u="sng" dirty="0" smtClean="0"/>
              <a:t>Franz von </a:t>
            </a:r>
            <a:r>
              <a:rPr lang="hu-HU" u="sng" dirty="0" err="1" smtClean="0"/>
              <a:t>Stuck</a:t>
            </a:r>
            <a:r>
              <a:rPr lang="hu-HU" u="sng" dirty="0" smtClean="0"/>
              <a:t>, </a:t>
            </a:r>
            <a:r>
              <a:rPr lang="hu-HU" u="sng" dirty="0" err="1" smtClean="0"/>
              <a:t>Lovis</a:t>
            </a:r>
            <a:r>
              <a:rPr lang="hu-HU" u="sng" dirty="0" smtClean="0"/>
              <a:t> </a:t>
            </a:r>
            <a:r>
              <a:rPr lang="hu-HU" u="sng" dirty="0" err="1" smtClean="0"/>
              <a:t>Corinth</a:t>
            </a:r>
            <a:r>
              <a:rPr lang="hu-HU" u="sng" dirty="0" smtClean="0"/>
              <a:t>, Max </a:t>
            </a:r>
            <a:r>
              <a:rPr lang="hu-HU" u="sng" dirty="0" err="1" smtClean="0"/>
              <a:t>Liebermann</a:t>
            </a:r>
            <a:r>
              <a:rPr lang="hu-HU" dirty="0" smtClean="0"/>
              <a:t>)</a:t>
            </a:r>
            <a:r>
              <a:rPr lang="de-DE" dirty="0" smtClean="0"/>
              <a:t>, </a:t>
            </a:r>
            <a:r>
              <a:rPr lang="de-DE" dirty="0"/>
              <a:t>gefolgt </a:t>
            </a:r>
            <a:r>
              <a:rPr lang="de-DE" b="1" dirty="0"/>
              <a:t>1897</a:t>
            </a:r>
            <a:r>
              <a:rPr lang="de-DE" dirty="0"/>
              <a:t> von der </a:t>
            </a:r>
            <a:r>
              <a:rPr lang="de-DE" b="1" dirty="0"/>
              <a:t>Wiener</a:t>
            </a:r>
            <a:r>
              <a:rPr lang="de-DE" dirty="0"/>
              <a:t> </a:t>
            </a:r>
            <a:r>
              <a:rPr lang="hu-HU" dirty="0" smtClean="0"/>
              <a:t>(</a:t>
            </a:r>
            <a:r>
              <a:rPr lang="hu-HU" u="sng" dirty="0" smtClean="0"/>
              <a:t>Gustav Klimt, </a:t>
            </a:r>
            <a:r>
              <a:rPr lang="hu-HU" u="sng" dirty="0" err="1" smtClean="0"/>
              <a:t>Koloman</a:t>
            </a:r>
            <a:r>
              <a:rPr lang="hu-HU" u="sng" dirty="0" smtClean="0"/>
              <a:t> Moser, Joseph Maria </a:t>
            </a:r>
            <a:r>
              <a:rPr lang="hu-HU" u="sng" dirty="0" err="1" smtClean="0"/>
              <a:t>Olbrich</a:t>
            </a:r>
            <a:r>
              <a:rPr lang="hu-HU" dirty="0" smtClean="0"/>
              <a:t>)</a:t>
            </a:r>
            <a:r>
              <a:rPr lang="de-DE" dirty="0" smtClean="0"/>
              <a:t>und </a:t>
            </a:r>
            <a:r>
              <a:rPr lang="de-DE" b="1" dirty="0"/>
              <a:t>1898 </a:t>
            </a:r>
            <a:r>
              <a:rPr lang="de-DE" dirty="0"/>
              <a:t>von der </a:t>
            </a:r>
            <a:r>
              <a:rPr lang="de-DE" b="1" dirty="0"/>
              <a:t>Berliner </a:t>
            </a:r>
            <a:r>
              <a:rPr lang="de-DE" b="1" dirty="0" smtClean="0"/>
              <a:t>Se</a:t>
            </a:r>
            <a:r>
              <a:rPr lang="hu-HU" b="1" dirty="0" smtClean="0"/>
              <a:t>c</a:t>
            </a:r>
            <a:r>
              <a:rPr lang="de-DE" b="1" dirty="0" err="1" smtClean="0"/>
              <a:t>ession</a:t>
            </a:r>
            <a:r>
              <a:rPr lang="hu-HU" b="1" dirty="0" smtClean="0"/>
              <a:t> </a:t>
            </a:r>
            <a:r>
              <a:rPr lang="hu-HU" dirty="0" smtClean="0"/>
              <a:t>(</a:t>
            </a:r>
            <a:r>
              <a:rPr lang="hu-HU" u="sng" dirty="0" smtClean="0"/>
              <a:t>Max </a:t>
            </a:r>
            <a:r>
              <a:rPr lang="hu-HU" u="sng" dirty="0" err="1" smtClean="0"/>
              <a:t>Slevogt</a:t>
            </a:r>
            <a:r>
              <a:rPr lang="hu-HU" u="sng" dirty="0" smtClean="0"/>
              <a:t>, </a:t>
            </a:r>
            <a:r>
              <a:rPr lang="hu-HU" u="sng" dirty="0" err="1" smtClean="0"/>
              <a:t>Max</a:t>
            </a:r>
            <a:r>
              <a:rPr lang="hu-HU" u="sng" dirty="0" smtClean="0"/>
              <a:t> </a:t>
            </a:r>
            <a:r>
              <a:rPr lang="hu-HU" u="sng" dirty="0" err="1" smtClean="0"/>
              <a:t>Liebermann</a:t>
            </a:r>
            <a:r>
              <a:rPr lang="hu-HU" dirty="0" smtClean="0"/>
              <a:t>)</a:t>
            </a:r>
            <a:r>
              <a:rPr lang="de-DE" dirty="0" smtClean="0"/>
              <a:t>.</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699377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934679" y="1770175"/>
            <a:ext cx="3932237" cy="1600200"/>
          </a:xfrm>
        </p:spPr>
        <p:txBody>
          <a:bodyPr>
            <a:normAutofit fontScale="90000"/>
          </a:bodyPr>
          <a:lstStyle/>
          <a:p>
            <a:pPr algn="ctr"/>
            <a:r>
              <a:rPr lang="hu-HU" dirty="0"/>
              <a:t/>
            </a:r>
            <a:br>
              <a:rPr lang="hu-HU" dirty="0"/>
            </a:br>
            <a:r>
              <a:rPr lang="hu-HU" dirty="0" smtClean="0"/>
              <a:t/>
            </a:r>
            <a:br>
              <a:rPr lang="hu-HU" dirty="0" smtClean="0"/>
            </a:br>
            <a:r>
              <a:rPr lang="hu-HU" dirty="0"/>
              <a:t/>
            </a:r>
            <a:br>
              <a:rPr lang="hu-HU" dirty="0"/>
            </a:br>
            <a:r>
              <a:rPr lang="hu-HU" dirty="0" smtClean="0"/>
              <a:t/>
            </a:r>
            <a:br>
              <a:rPr lang="hu-HU" dirty="0" smtClean="0"/>
            </a:br>
            <a:r>
              <a:rPr lang="hu-HU" b="1" i="1" dirty="0" err="1" smtClean="0"/>
              <a:t>Jugend</a:t>
            </a:r>
            <a:r>
              <a:rPr lang="hu-HU" dirty="0" smtClean="0"/>
              <a:t/>
            </a:r>
            <a:br>
              <a:rPr lang="hu-HU" dirty="0" smtClean="0"/>
            </a:br>
            <a:r>
              <a:rPr lang="hu-HU" dirty="0" err="1" smtClean="0"/>
              <a:t>Münchener</a:t>
            </a:r>
            <a:r>
              <a:rPr lang="hu-HU" dirty="0" smtClean="0"/>
              <a:t> </a:t>
            </a:r>
            <a:r>
              <a:rPr lang="hu-HU" dirty="0" err="1" smtClean="0"/>
              <a:t>illustrierte</a:t>
            </a:r>
            <a:r>
              <a:rPr lang="hu-HU" dirty="0" smtClean="0"/>
              <a:t> </a:t>
            </a:r>
            <a:r>
              <a:rPr lang="hu-HU" dirty="0" err="1" smtClean="0"/>
              <a:t>Wochenschrift</a:t>
            </a:r>
            <a:r>
              <a:rPr lang="hu-HU" dirty="0" smtClean="0"/>
              <a:t> </a:t>
            </a:r>
            <a:r>
              <a:rPr lang="hu-HU" dirty="0" err="1" smtClean="0"/>
              <a:t>für</a:t>
            </a:r>
            <a:r>
              <a:rPr lang="hu-HU" dirty="0" smtClean="0"/>
              <a:t> </a:t>
            </a:r>
            <a:r>
              <a:rPr lang="hu-HU" dirty="0" err="1" smtClean="0"/>
              <a:t>Kunst</a:t>
            </a:r>
            <a:r>
              <a:rPr lang="hu-HU" dirty="0" smtClean="0"/>
              <a:t> und </a:t>
            </a:r>
            <a:r>
              <a:rPr lang="hu-HU" dirty="0" err="1" smtClean="0"/>
              <a:t>Leben</a:t>
            </a:r>
            <a:r>
              <a:rPr lang="hu-HU" dirty="0" smtClean="0"/>
              <a:t/>
            </a:r>
            <a:br>
              <a:rPr lang="hu-HU" dirty="0" smtClean="0"/>
            </a:br>
            <a:r>
              <a:rPr lang="hu-HU" sz="2000" dirty="0" smtClean="0"/>
              <a:t>1. </a:t>
            </a:r>
            <a:r>
              <a:rPr lang="hu-HU" sz="2000" dirty="0" err="1" smtClean="0"/>
              <a:t>Jahrgang</a:t>
            </a:r>
            <a:r>
              <a:rPr lang="hu-HU" sz="2000" dirty="0" smtClean="0"/>
              <a:t> Nr. 14.</a:t>
            </a:r>
            <a:endParaRPr lang="hu-HU" sz="2000" dirty="0"/>
          </a:p>
        </p:txBody>
      </p:sp>
      <p:pic>
        <p:nvPicPr>
          <p:cNvPr id="7" name="Tartalom helye 6"/>
          <p:cNvPicPr>
            <a:picLocks noGrp="1" noChangeAspect="1"/>
          </p:cNvPicPr>
          <p:nvPr>
            <p:ph idx="1"/>
          </p:nvPr>
        </p:nvPicPr>
        <p:blipFill>
          <a:blip r:embed="rId2"/>
          <a:stretch>
            <a:fillRect/>
          </a:stretch>
        </p:blipFill>
        <p:spPr>
          <a:xfrm>
            <a:off x="6691990" y="1468839"/>
            <a:ext cx="3754599" cy="5280731"/>
          </a:xfrm>
          <a:prstGeom prst="rect">
            <a:avLst/>
          </a:prstGeom>
        </p:spPr>
      </p:pic>
      <p:sp>
        <p:nvSpPr>
          <p:cNvPr id="6" name="Szöveg helye 5"/>
          <p:cNvSpPr>
            <a:spLocks noGrp="1"/>
          </p:cNvSpPr>
          <p:nvPr>
            <p:ph type="body" sz="half" idx="2"/>
          </p:nvPr>
        </p:nvSpPr>
        <p:spPr>
          <a:xfrm>
            <a:off x="934679" y="3850901"/>
            <a:ext cx="3932237" cy="2621935"/>
          </a:xfrm>
        </p:spPr>
        <p:txBody>
          <a:bodyPr>
            <a:normAutofit fontScale="92500" lnSpcReduction="10000"/>
          </a:bodyPr>
          <a:lstStyle/>
          <a:p>
            <a:r>
              <a:rPr lang="hu-HU" sz="1800" dirty="0" smtClean="0"/>
              <a:t>Die von Georg </a:t>
            </a:r>
            <a:r>
              <a:rPr lang="hu-HU" sz="1800" dirty="0" err="1" smtClean="0"/>
              <a:t>Hirth</a:t>
            </a:r>
            <a:r>
              <a:rPr lang="hu-HU" sz="1800" dirty="0" smtClean="0"/>
              <a:t> und Fritz von </a:t>
            </a:r>
            <a:r>
              <a:rPr lang="hu-HU" sz="1800" dirty="0" err="1" smtClean="0"/>
              <a:t>Ostini</a:t>
            </a:r>
            <a:r>
              <a:rPr lang="hu-HU" sz="1800" dirty="0"/>
              <a:t> </a:t>
            </a:r>
            <a:r>
              <a:rPr lang="hu-HU" sz="1800" dirty="0" err="1" smtClean="0"/>
              <a:t>herausgegebene</a:t>
            </a:r>
            <a:r>
              <a:rPr lang="hu-HU" sz="1800" dirty="0" smtClean="0"/>
              <a:t> </a:t>
            </a:r>
            <a:r>
              <a:rPr lang="hu-HU" sz="1800" dirty="0" err="1" smtClean="0"/>
              <a:t>Wochenzeitschrift</a:t>
            </a:r>
            <a:r>
              <a:rPr lang="hu-HU" sz="1800" dirty="0" smtClean="0"/>
              <a:t> </a:t>
            </a:r>
            <a:r>
              <a:rPr lang="hu-HU" sz="1800" dirty="0" err="1" smtClean="0"/>
              <a:t>für</a:t>
            </a:r>
            <a:r>
              <a:rPr lang="hu-HU" sz="1800" dirty="0" smtClean="0"/>
              <a:t> </a:t>
            </a:r>
            <a:r>
              <a:rPr lang="hu-HU" sz="1800" dirty="0" err="1" smtClean="0"/>
              <a:t>Kunst</a:t>
            </a:r>
            <a:r>
              <a:rPr lang="hu-HU" sz="1800" dirty="0" smtClean="0"/>
              <a:t> und </a:t>
            </a:r>
            <a:r>
              <a:rPr lang="hu-HU" sz="1800" dirty="0" err="1" smtClean="0"/>
              <a:t>Literatur</a:t>
            </a:r>
            <a:r>
              <a:rPr lang="hu-HU" sz="1800" dirty="0" smtClean="0"/>
              <a:t> </a:t>
            </a:r>
            <a:r>
              <a:rPr lang="hu-HU" sz="1800" dirty="0" err="1" smtClean="0"/>
              <a:t>erschien</a:t>
            </a:r>
            <a:r>
              <a:rPr lang="hu-HU" sz="1800" dirty="0" smtClean="0"/>
              <a:t> 1896-1940 in München.</a:t>
            </a:r>
          </a:p>
          <a:p>
            <a:pPr algn="ctr"/>
            <a:r>
              <a:rPr lang="hu-HU" sz="1800" dirty="0" err="1" smtClean="0"/>
              <a:t>Autoren</a:t>
            </a:r>
            <a:r>
              <a:rPr lang="hu-HU" sz="1800" dirty="0" smtClean="0"/>
              <a:t> / </a:t>
            </a:r>
            <a:r>
              <a:rPr lang="hu-HU" sz="1800" dirty="0" err="1" smtClean="0"/>
              <a:t>Maler</a:t>
            </a:r>
            <a:r>
              <a:rPr lang="hu-HU" sz="1800" dirty="0" smtClean="0"/>
              <a:t> </a:t>
            </a:r>
            <a:r>
              <a:rPr lang="hu-HU" sz="1800" dirty="0" err="1" smtClean="0"/>
              <a:t>u.a</a:t>
            </a:r>
            <a:r>
              <a:rPr lang="hu-HU" sz="1800" dirty="0" smtClean="0"/>
              <a:t>.:</a:t>
            </a:r>
          </a:p>
          <a:p>
            <a:pPr algn="ctr"/>
            <a:r>
              <a:rPr lang="hu-HU" sz="1800" dirty="0" smtClean="0"/>
              <a:t>Erich </a:t>
            </a:r>
            <a:r>
              <a:rPr lang="hu-HU" sz="1800" dirty="0" err="1" smtClean="0"/>
              <a:t>Kästner</a:t>
            </a:r>
            <a:endParaRPr lang="hu-HU" sz="1800" dirty="0" smtClean="0"/>
          </a:p>
          <a:p>
            <a:pPr algn="ctr"/>
            <a:r>
              <a:rPr lang="hu-HU" sz="1800" dirty="0" smtClean="0"/>
              <a:t>Ernst </a:t>
            </a:r>
            <a:r>
              <a:rPr lang="hu-HU" sz="1800" dirty="0" err="1" smtClean="0"/>
              <a:t>Barlach</a:t>
            </a:r>
            <a:endParaRPr lang="hu-HU" sz="1800" dirty="0" smtClean="0"/>
          </a:p>
          <a:p>
            <a:pPr algn="ctr"/>
            <a:r>
              <a:rPr lang="hu-HU" sz="1800" dirty="0" smtClean="0"/>
              <a:t>Gustav Klimt</a:t>
            </a:r>
          </a:p>
          <a:p>
            <a:pPr algn="ctr"/>
            <a:r>
              <a:rPr lang="hu-HU" sz="1800" dirty="0" smtClean="0"/>
              <a:t>Alfred </a:t>
            </a:r>
            <a:r>
              <a:rPr lang="hu-HU" sz="1800" dirty="0" err="1" smtClean="0"/>
              <a:t>Kubin</a:t>
            </a:r>
            <a:endParaRPr lang="hu-HU" sz="1800" dirty="0" smtClean="0"/>
          </a:p>
          <a:p>
            <a:endParaRPr lang="hu-HU"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549859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1266</Words>
  <Application>Microsoft Office PowerPoint</Application>
  <PresentationFormat>Szélesvásznú</PresentationFormat>
  <Paragraphs>63</Paragraphs>
  <Slides>21</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21</vt:i4>
      </vt:variant>
    </vt:vector>
  </HeadingPairs>
  <TitlesOfParts>
    <vt:vector size="25" baseType="lpstr">
      <vt:lpstr>Arial</vt:lpstr>
      <vt:lpstr>Calibri</vt:lpstr>
      <vt:lpstr>Calibri Light</vt:lpstr>
      <vt:lpstr>Office-téma</vt:lpstr>
      <vt:lpstr>     Géza Horváth  Geschichte der deutschen Literatur von der Romantik bis zum Fin de Siècle VII. </vt:lpstr>
      <vt:lpstr>Fin de Siècle II. „Ende des Jahrhunderts” Dekadentismus, Moderne (1890-1914)</vt:lpstr>
      <vt:lpstr>Impressionismus in der Literatur</vt:lpstr>
      <vt:lpstr>Ein Beispiel: R.M. Rilke: Wintermorgen</vt:lpstr>
      <vt:lpstr>Deutscher Impressionismus in der Malerei Lesser Ury (1861-1931): Café Bauer (1895), Unter den Linden (1922) </vt:lpstr>
      <vt:lpstr>Neurose in der Kunst</vt:lpstr>
      <vt:lpstr>Neurose in der Kunst</vt:lpstr>
      <vt:lpstr>Jugendstil - Secession</vt:lpstr>
      <vt:lpstr>    Jugend Münchener illustrierte Wochenschrift für Kunst und Leben 1. Jahrgang Nr. 14.</vt:lpstr>
      <vt:lpstr>Plakat von Franz von Stuck</vt:lpstr>
      <vt:lpstr>PowerPoint-bemutató</vt:lpstr>
      <vt:lpstr>Jugendstil</vt:lpstr>
      <vt:lpstr>Wiener Secession die Beethoven-Ausstellung 1902</vt:lpstr>
      <vt:lpstr>Wiener Secessionsgebäude Ausstellungshaus moderner Kunst (Joseph Maria Olbrich 1897/98) „Ver sacrum” (Heiliger Frühling)</vt:lpstr>
      <vt:lpstr>Linke Wand  Die schwebenden Frauengestalten (Genien) symbolisieren die Sehnsucht nach dem Glück und der Liebe. Ein stehendes Mädchen und ein kniendes Paar mit ausgestreckten, bittenden Händen stellen die leidende Menschheit dar. Sie flehen den goldenen Ritter an, für sie den Kampf um das Glück aufzunehmen. Den Ritter unterstützen zwei Frauengestalten, Ehrgeiz (mit Siegerkranz) und Mitleid als innere Antriebe seines Handelns. </vt:lpstr>
      <vt:lpstr>Mittlere Wand</vt:lpstr>
      <vt:lpstr>Rechte Wand: Die schwebenden Genien – Sehnsüchte nach Liebe und Glück – finden zu einer Frauengestalt mit Leier (Poesie). Fünf hintereinander gestellte Frauen stehen für die Künste, die auf das Reich der Ideen, der Ideale und des Glücks verweisen und konkret sich auf den Schlusschor der 9. Symphonie , den Gesang mit Schillers Text „Freude, schöner Götterfunken, diesen Kuss der ganzen Welt“ (An die Freude) beziehen. Rechts vesinkt ein Paar in einer paradiesischen Umgebung im Kuss.</vt:lpstr>
      <vt:lpstr>Gustav Klimt: Judit I (1901) und Judit II (1909)</vt:lpstr>
      <vt:lpstr>Wiener Moderne /Jung-Wien</vt:lpstr>
      <vt:lpstr>Egon Schiele (1890-1918)</vt:lpstr>
      <vt:lpstr>Oskar Kokoschka (1886-1980)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Géza Horváth  Geschichte der deutschen Literatur von der Romantik bis zum Fin de Siècle VII.</dc:title>
  <dc:creator>HG</dc:creator>
  <cp:lastModifiedBy>HG</cp:lastModifiedBy>
  <cp:revision>14</cp:revision>
  <dcterms:created xsi:type="dcterms:W3CDTF">2020-11-07T14:36:29Z</dcterms:created>
  <dcterms:modified xsi:type="dcterms:W3CDTF">2023-08-29T14:43:38Z</dcterms:modified>
</cp:coreProperties>
</file>