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1" r:id="rId4"/>
    <p:sldId id="272" r:id="rId5"/>
    <p:sldId id="267" r:id="rId6"/>
    <p:sldId id="257" r:id="rId7"/>
    <p:sldId id="258" r:id="rId8"/>
    <p:sldId id="260" r:id="rId9"/>
    <p:sldId id="261" r:id="rId10"/>
    <p:sldId id="262" r:id="rId11"/>
    <p:sldId id="263" r:id="rId12"/>
    <p:sldId id="268" r:id="rId13"/>
    <p:sldId id="269" r:id="rId14"/>
    <p:sldId id="265" r:id="rId15"/>
    <p:sldId id="270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874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886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494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43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102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212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037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88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840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037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843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ED5D0-1BC0-4366-AA48-92B1CBD0CECA}" type="datetimeFigureOut">
              <a:rPr lang="hu-HU" smtClean="0"/>
              <a:t>2023. 08. 29.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2772-9B0E-4BF8-942F-FA2406F99E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807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65437"/>
          </a:xfrm>
        </p:spPr>
        <p:txBody>
          <a:bodyPr>
            <a:normAutofit/>
          </a:bodyPr>
          <a:lstStyle/>
          <a:p>
            <a:r>
              <a:rPr lang="hu-HU" sz="4000" b="1" dirty="0" smtClean="0"/>
              <a:t>Géza Horváth</a:t>
            </a:r>
            <a:r>
              <a:rPr lang="hu-HU" sz="4000" b="1" dirty="0" smtClean="0">
                <a:solidFill>
                  <a:srgbClr val="C00000"/>
                </a:solidFill>
              </a:rPr>
              <a:t/>
            </a:r>
            <a:br>
              <a:rPr lang="hu-HU" sz="4000" b="1" dirty="0" smtClean="0">
                <a:solidFill>
                  <a:srgbClr val="C00000"/>
                </a:solidFill>
              </a:rPr>
            </a:br>
            <a:r>
              <a:rPr lang="hu-HU" sz="4000" b="1" dirty="0" smtClean="0">
                <a:solidFill>
                  <a:srgbClr val="C00000"/>
                </a:solidFill>
              </a:rPr>
              <a:t/>
            </a:r>
            <a:br>
              <a:rPr lang="hu-HU" sz="4000" b="1" dirty="0" smtClean="0">
                <a:solidFill>
                  <a:srgbClr val="C00000"/>
                </a:solidFill>
              </a:rPr>
            </a:br>
            <a:r>
              <a:rPr lang="hu-HU" sz="4000" b="1" dirty="0" smtClean="0"/>
              <a:t>Geschichte der </a:t>
            </a:r>
            <a:r>
              <a:rPr lang="hu-HU" sz="4000" b="1" dirty="0" err="1" smtClean="0"/>
              <a:t>deutschen</a:t>
            </a:r>
            <a:r>
              <a:rPr lang="hu-HU" sz="4000" b="1" dirty="0" smtClean="0"/>
              <a:t> </a:t>
            </a:r>
            <a:r>
              <a:rPr lang="hu-HU" sz="4000" b="1" dirty="0" err="1" smtClean="0"/>
              <a:t>Literatur</a:t>
            </a:r>
            <a:r>
              <a:rPr lang="hu-HU" sz="4000" b="1" dirty="0" smtClean="0"/>
              <a:t/>
            </a:r>
            <a:br>
              <a:rPr lang="hu-HU" sz="4000" b="1" dirty="0" smtClean="0"/>
            </a:br>
            <a:r>
              <a:rPr lang="hu-HU" sz="4000" b="1" dirty="0" smtClean="0"/>
              <a:t>Von der Romantik </a:t>
            </a:r>
            <a:r>
              <a:rPr lang="hu-HU" sz="4000" b="1" dirty="0" err="1" smtClean="0"/>
              <a:t>bis</a:t>
            </a:r>
            <a:r>
              <a:rPr lang="hu-HU" sz="4000" b="1" dirty="0" smtClean="0"/>
              <a:t> </a:t>
            </a:r>
            <a:r>
              <a:rPr lang="hu-HU" sz="4000" b="1" dirty="0" err="1" smtClean="0"/>
              <a:t>zum</a:t>
            </a:r>
            <a:r>
              <a:rPr lang="hu-HU" sz="4000" b="1" dirty="0" smtClean="0"/>
              <a:t> Fin de </a:t>
            </a:r>
            <a:r>
              <a:rPr lang="hu-HU" sz="4000" b="1" dirty="0" err="1" smtClean="0"/>
              <a:t>Siècle</a:t>
            </a:r>
            <a:endParaRPr lang="hu-HU" sz="40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4851400"/>
            <a:ext cx="9144000" cy="85090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Übersicht</a:t>
            </a:r>
            <a:endParaRPr lang="hu-HU" sz="3200" dirty="0" smtClean="0"/>
          </a:p>
          <a:p>
            <a:endParaRPr lang="hu-HU" sz="40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62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6826" y="13485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5. </a:t>
            </a:r>
            <a:r>
              <a:rPr lang="hu-HU" sz="3600" b="1" dirty="0" err="1" smtClean="0">
                <a:solidFill>
                  <a:srgbClr val="C00000"/>
                </a:solidFill>
              </a:rPr>
              <a:t>Naturalismus</a:t>
            </a:r>
            <a:r>
              <a:rPr lang="hu-HU" sz="3600" b="1" dirty="0" smtClean="0">
                <a:solidFill>
                  <a:srgbClr val="C00000"/>
                </a:solidFill>
              </a:rPr>
              <a:t> (1880-1895)</a:t>
            </a:r>
            <a:endParaRPr lang="hu-HU" sz="3600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46826" y="2936552"/>
            <a:ext cx="10515600" cy="36544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Historischer</a:t>
            </a:r>
            <a:r>
              <a:rPr lang="hu-HU" sz="2400" dirty="0" smtClean="0"/>
              <a:t> </a:t>
            </a:r>
            <a:r>
              <a:rPr lang="hu-HU" sz="2400" dirty="0" err="1" smtClean="0"/>
              <a:t>Hintergrund</a:t>
            </a:r>
            <a:r>
              <a:rPr lang="hu-HU" sz="2400" dirty="0" smtClean="0"/>
              <a:t>: </a:t>
            </a:r>
            <a:r>
              <a:rPr lang="hu-HU" sz="2400" dirty="0" err="1" smtClean="0"/>
              <a:t>Gründerzeit</a:t>
            </a:r>
            <a:r>
              <a:rPr lang="hu-HU" sz="2400" dirty="0" smtClean="0"/>
              <a:t>, </a:t>
            </a:r>
            <a:r>
              <a:rPr lang="hu-HU" sz="2400" dirty="0" err="1" smtClean="0"/>
              <a:t>Industrialisierung</a:t>
            </a:r>
            <a:r>
              <a:rPr lang="hu-HU" sz="2400" dirty="0" smtClean="0"/>
              <a:t>, </a:t>
            </a:r>
            <a:r>
              <a:rPr lang="hu-HU" sz="2400" dirty="0" err="1" smtClean="0"/>
              <a:t>technische</a:t>
            </a:r>
            <a:r>
              <a:rPr lang="hu-HU" sz="2400" dirty="0" smtClean="0"/>
              <a:t> </a:t>
            </a:r>
            <a:r>
              <a:rPr lang="hu-HU" sz="2400" dirty="0" err="1" smtClean="0"/>
              <a:t>Entwicklung</a:t>
            </a:r>
            <a:r>
              <a:rPr lang="hu-HU" sz="2400" dirty="0" smtClean="0"/>
              <a:t>, </a:t>
            </a:r>
            <a:r>
              <a:rPr lang="hu-HU" sz="2400" dirty="0" err="1" smtClean="0"/>
              <a:t>Naturwissenschaften</a:t>
            </a:r>
            <a:endParaRPr lang="hu-HU" sz="2400" dirty="0" smtClean="0"/>
          </a:p>
          <a:p>
            <a:r>
              <a:rPr lang="hu-HU" sz="2400" dirty="0" err="1" smtClean="0"/>
              <a:t>Zentren</a:t>
            </a:r>
            <a:r>
              <a:rPr lang="hu-HU" sz="2400" dirty="0" smtClean="0"/>
              <a:t>: </a:t>
            </a:r>
            <a:r>
              <a:rPr lang="hu-HU" sz="2400" dirty="0" err="1" smtClean="0"/>
              <a:t>Großstädte</a:t>
            </a:r>
            <a:r>
              <a:rPr lang="hu-HU" sz="2400" dirty="0" smtClean="0"/>
              <a:t> </a:t>
            </a:r>
            <a:r>
              <a:rPr lang="hu-HU" sz="2400" dirty="0" err="1" smtClean="0"/>
              <a:t>wie</a:t>
            </a:r>
            <a:r>
              <a:rPr lang="hu-HU" sz="2400" dirty="0" smtClean="0"/>
              <a:t> München, Berlin</a:t>
            </a:r>
          </a:p>
          <a:p>
            <a:r>
              <a:rPr lang="hu-HU" sz="2400" dirty="0" err="1" smtClean="0"/>
              <a:t>Thematik</a:t>
            </a:r>
            <a:r>
              <a:rPr lang="hu-HU" sz="2400" dirty="0" smtClean="0"/>
              <a:t>: </a:t>
            </a:r>
            <a:r>
              <a:rPr lang="hu-HU" sz="2400" dirty="0" err="1" smtClean="0"/>
              <a:t>Dichtung</a:t>
            </a:r>
            <a:r>
              <a:rPr lang="hu-HU" sz="2400" dirty="0" smtClean="0"/>
              <a:t> </a:t>
            </a:r>
            <a:r>
              <a:rPr lang="hu-HU" sz="2400" dirty="0" err="1" smtClean="0"/>
              <a:t>als</a:t>
            </a:r>
            <a:r>
              <a:rPr lang="hu-HU" sz="2400" dirty="0" smtClean="0"/>
              <a:t> </a:t>
            </a:r>
            <a:r>
              <a:rPr lang="hu-HU" sz="2400" dirty="0" err="1" smtClean="0"/>
              <a:t>Instrument</a:t>
            </a:r>
            <a:r>
              <a:rPr lang="hu-HU" sz="2400" dirty="0" smtClean="0"/>
              <a:t> </a:t>
            </a:r>
            <a:r>
              <a:rPr lang="hu-HU" sz="2400" dirty="0" err="1" smtClean="0"/>
              <a:t>sozialer</a:t>
            </a:r>
            <a:r>
              <a:rPr lang="hu-HU" sz="2400" dirty="0" smtClean="0"/>
              <a:t> </a:t>
            </a:r>
            <a:r>
              <a:rPr lang="hu-HU" sz="2400" dirty="0" err="1" smtClean="0"/>
              <a:t>Umwälzung</a:t>
            </a:r>
            <a:r>
              <a:rPr lang="hu-HU" sz="2400" dirty="0" smtClean="0"/>
              <a:t>, der </a:t>
            </a:r>
            <a:r>
              <a:rPr lang="hu-HU" sz="2400" dirty="0" err="1" smtClean="0"/>
              <a:t>vierte</a:t>
            </a:r>
            <a:r>
              <a:rPr lang="hu-HU" sz="2400" dirty="0" smtClean="0"/>
              <a:t> Stand</a:t>
            </a:r>
          </a:p>
          <a:p>
            <a:r>
              <a:rPr lang="hu-HU" sz="2400" dirty="0" err="1" smtClean="0"/>
              <a:t>Vorläufer</a:t>
            </a:r>
            <a:r>
              <a:rPr lang="hu-HU" sz="2400" dirty="0" smtClean="0"/>
              <a:t> und Vertreter: Charles </a:t>
            </a:r>
            <a:r>
              <a:rPr lang="hu-HU" sz="2400" b="1" dirty="0" smtClean="0"/>
              <a:t>Darwin</a:t>
            </a:r>
            <a:r>
              <a:rPr lang="hu-HU" sz="2400" dirty="0" smtClean="0"/>
              <a:t>, </a:t>
            </a:r>
            <a:r>
              <a:rPr lang="hu-HU" sz="2400" dirty="0" err="1" smtClean="0"/>
              <a:t>Hyppolite</a:t>
            </a:r>
            <a:r>
              <a:rPr lang="hu-HU" sz="2400" dirty="0" smtClean="0"/>
              <a:t> </a:t>
            </a:r>
            <a:r>
              <a:rPr lang="hu-HU" sz="2400" b="1" dirty="0" smtClean="0"/>
              <a:t>Taine</a:t>
            </a:r>
            <a:r>
              <a:rPr lang="hu-HU" sz="2400" dirty="0" smtClean="0"/>
              <a:t>, </a:t>
            </a:r>
            <a:r>
              <a:rPr lang="hu-HU" sz="2400" dirty="0" err="1" smtClean="0"/>
              <a:t>Emile</a:t>
            </a:r>
            <a:r>
              <a:rPr lang="hu-HU" sz="2400" dirty="0" smtClean="0"/>
              <a:t> </a:t>
            </a:r>
            <a:r>
              <a:rPr lang="hu-HU" sz="2400" b="1" dirty="0" smtClean="0"/>
              <a:t>Zola</a:t>
            </a:r>
            <a:r>
              <a:rPr lang="hu-HU" sz="2400" dirty="0" smtClean="0"/>
              <a:t>, </a:t>
            </a:r>
            <a:r>
              <a:rPr lang="hu-HU" sz="2400" dirty="0" err="1" smtClean="0"/>
              <a:t>Arno</a:t>
            </a:r>
            <a:r>
              <a:rPr lang="hu-HU" sz="2400" dirty="0" smtClean="0"/>
              <a:t> </a:t>
            </a:r>
            <a:r>
              <a:rPr lang="hu-HU" sz="2400" b="1" dirty="0" err="1" smtClean="0"/>
              <a:t>Holz</a:t>
            </a:r>
            <a:r>
              <a:rPr lang="hu-HU" sz="2400" dirty="0" smtClean="0"/>
              <a:t>, Johannes </a:t>
            </a:r>
            <a:r>
              <a:rPr lang="hu-HU" sz="2400" b="1" dirty="0" err="1" smtClean="0"/>
              <a:t>Schlaf</a:t>
            </a:r>
            <a:r>
              <a:rPr lang="hu-HU" sz="2400" dirty="0" smtClean="0"/>
              <a:t> (</a:t>
            </a:r>
            <a:r>
              <a:rPr lang="hu-HU" sz="2400" dirty="0" err="1" smtClean="0"/>
              <a:t>konsequenter</a:t>
            </a:r>
            <a:r>
              <a:rPr lang="hu-HU" sz="2400" dirty="0" smtClean="0"/>
              <a:t> </a:t>
            </a:r>
            <a:r>
              <a:rPr lang="hu-HU" sz="2400" dirty="0" err="1" smtClean="0"/>
              <a:t>Naturalismus</a:t>
            </a:r>
            <a:r>
              <a:rPr lang="hu-HU" sz="2400" dirty="0" smtClean="0"/>
              <a:t>, </a:t>
            </a:r>
            <a:r>
              <a:rPr lang="hu-HU" sz="2400" dirty="0" err="1" smtClean="0"/>
              <a:t>Sekundenstil</a:t>
            </a:r>
            <a:r>
              <a:rPr lang="hu-HU" sz="2400" dirty="0" smtClean="0"/>
              <a:t>), </a:t>
            </a:r>
            <a:r>
              <a:rPr lang="hu-HU" sz="2400" b="1" dirty="0" err="1" smtClean="0">
                <a:solidFill>
                  <a:srgbClr val="C00000"/>
                </a:solidFill>
              </a:rPr>
              <a:t>Gerhart</a:t>
            </a:r>
            <a:r>
              <a:rPr lang="hu-HU" sz="2400" b="1" dirty="0" smtClean="0">
                <a:solidFill>
                  <a:srgbClr val="C00000"/>
                </a:solidFill>
              </a:rPr>
              <a:t> Hauptmann</a:t>
            </a:r>
            <a:endParaRPr lang="hu-HU" sz="2400" b="1" dirty="0">
              <a:solidFill>
                <a:srgbClr val="C0000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159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5555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6. Fin de </a:t>
            </a:r>
            <a:r>
              <a:rPr lang="hu-HU" sz="3600" b="1" dirty="0" err="1" smtClean="0">
                <a:solidFill>
                  <a:srgbClr val="C00000"/>
                </a:solidFill>
              </a:rPr>
              <a:t>Siècle</a:t>
            </a:r>
            <a:r>
              <a:rPr lang="hu-HU" sz="3600" b="1" dirty="0" smtClean="0">
                <a:solidFill>
                  <a:srgbClr val="C00000"/>
                </a:solidFill>
              </a:rPr>
              <a:t> (1890-1914) I.</a:t>
            </a:r>
            <a:endParaRPr lang="hu-HU" sz="3600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041256"/>
            <a:ext cx="10515600" cy="3575653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Historischer</a:t>
            </a:r>
            <a:r>
              <a:rPr lang="hu-HU" sz="2400" dirty="0" smtClean="0"/>
              <a:t> und </a:t>
            </a:r>
            <a:r>
              <a:rPr lang="hu-HU" sz="2400" dirty="0" err="1" smtClean="0"/>
              <a:t>geistiger</a:t>
            </a:r>
            <a:r>
              <a:rPr lang="hu-HU" sz="2400" dirty="0" smtClean="0"/>
              <a:t> </a:t>
            </a:r>
            <a:r>
              <a:rPr lang="hu-HU" sz="2400" dirty="0" err="1" smtClean="0"/>
              <a:t>Hintergrund</a:t>
            </a:r>
            <a:r>
              <a:rPr lang="hu-HU" sz="2400" dirty="0" smtClean="0"/>
              <a:t>: </a:t>
            </a:r>
            <a:r>
              <a:rPr lang="hu-HU" sz="2400" dirty="0" err="1" smtClean="0"/>
              <a:t>Aufbruch</a:t>
            </a:r>
            <a:r>
              <a:rPr lang="hu-HU" sz="2400" dirty="0" smtClean="0"/>
              <a:t> und </a:t>
            </a:r>
            <a:r>
              <a:rPr lang="hu-HU" sz="2400" dirty="0" err="1" smtClean="0"/>
              <a:t>Krise</a:t>
            </a:r>
            <a:r>
              <a:rPr lang="hu-HU" sz="2400" dirty="0" smtClean="0"/>
              <a:t> </a:t>
            </a:r>
            <a:r>
              <a:rPr lang="hu-HU" sz="2400" dirty="0" err="1" smtClean="0"/>
              <a:t>vor</a:t>
            </a:r>
            <a:r>
              <a:rPr lang="hu-HU" sz="2400" dirty="0" smtClean="0"/>
              <a:t> </a:t>
            </a:r>
            <a:r>
              <a:rPr lang="hu-HU" sz="2400" dirty="0" err="1" smtClean="0"/>
              <a:t>dem</a:t>
            </a:r>
            <a:r>
              <a:rPr lang="hu-HU" sz="2400" dirty="0" smtClean="0"/>
              <a:t> I. </a:t>
            </a:r>
            <a:r>
              <a:rPr lang="hu-HU" sz="2400" dirty="0" err="1" smtClean="0"/>
              <a:t>Weltkrieg</a:t>
            </a:r>
            <a:r>
              <a:rPr lang="hu-HU" sz="2400" dirty="0" smtClean="0"/>
              <a:t>, </a:t>
            </a:r>
            <a:r>
              <a:rPr lang="hu-HU" sz="2400" dirty="0" err="1" smtClean="0"/>
              <a:t>Säkularisierung</a:t>
            </a:r>
            <a:r>
              <a:rPr lang="hu-HU" sz="2400" dirty="0" smtClean="0"/>
              <a:t>, </a:t>
            </a:r>
            <a:r>
              <a:rPr lang="hu-HU" sz="2400" dirty="0" err="1" smtClean="0"/>
              <a:t>Psychoanalyse</a:t>
            </a:r>
            <a:r>
              <a:rPr lang="hu-HU" sz="2400" dirty="0" smtClean="0"/>
              <a:t> (S. </a:t>
            </a:r>
            <a:r>
              <a:rPr lang="hu-HU" sz="2400" b="1" dirty="0" smtClean="0"/>
              <a:t>Freud</a:t>
            </a:r>
            <a:r>
              <a:rPr lang="hu-HU" sz="2400" dirty="0" smtClean="0"/>
              <a:t>, C.G. </a:t>
            </a:r>
            <a:r>
              <a:rPr lang="hu-HU" sz="2400" b="1" dirty="0" smtClean="0"/>
              <a:t>Jung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Arthur </a:t>
            </a:r>
            <a:r>
              <a:rPr lang="hu-HU" sz="2400" b="1" dirty="0" smtClean="0"/>
              <a:t>Schopenhauer</a:t>
            </a:r>
            <a:r>
              <a:rPr lang="hu-HU" sz="2400" dirty="0" smtClean="0"/>
              <a:t>, Friedrich</a:t>
            </a:r>
            <a:r>
              <a:rPr lang="hu-HU" sz="2400" b="1" dirty="0" smtClean="0"/>
              <a:t> Nietzsche</a:t>
            </a:r>
            <a:endParaRPr lang="hu-HU" sz="2400" dirty="0"/>
          </a:p>
          <a:p>
            <a:r>
              <a:rPr lang="hu-HU" sz="2400" dirty="0" err="1" smtClean="0"/>
              <a:t>Schlüsselbegriffe</a:t>
            </a:r>
            <a:r>
              <a:rPr lang="hu-HU" sz="2400" dirty="0" smtClean="0"/>
              <a:t>: </a:t>
            </a:r>
            <a:r>
              <a:rPr lang="hu-HU" sz="2400" dirty="0" err="1" smtClean="0"/>
              <a:t>Moderne</a:t>
            </a:r>
            <a:r>
              <a:rPr lang="hu-HU" sz="2400" dirty="0" smtClean="0"/>
              <a:t>, </a:t>
            </a:r>
            <a:r>
              <a:rPr lang="hu-HU" sz="2400" dirty="0" err="1" smtClean="0"/>
              <a:t>Modernismus</a:t>
            </a:r>
            <a:r>
              <a:rPr lang="hu-HU" sz="2400" dirty="0" smtClean="0"/>
              <a:t>, </a:t>
            </a:r>
            <a:r>
              <a:rPr lang="hu-HU" sz="2400" dirty="0" err="1" smtClean="0"/>
              <a:t>Dekadenz</a:t>
            </a:r>
            <a:r>
              <a:rPr lang="hu-HU" sz="2400" dirty="0" smtClean="0"/>
              <a:t>, </a:t>
            </a:r>
            <a:r>
              <a:rPr lang="hu-HU" sz="2400" dirty="0" err="1" smtClean="0"/>
              <a:t>Ästhetizismus</a:t>
            </a:r>
            <a:endParaRPr lang="hu-HU" sz="2400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98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3312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7. </a:t>
            </a:r>
            <a:r>
              <a:rPr lang="hu-HU" sz="3600" b="1" dirty="0">
                <a:solidFill>
                  <a:srgbClr val="C00000"/>
                </a:solidFill>
              </a:rPr>
              <a:t>Fin de </a:t>
            </a:r>
            <a:r>
              <a:rPr lang="hu-HU" sz="3600" b="1" dirty="0" err="1">
                <a:solidFill>
                  <a:srgbClr val="C00000"/>
                </a:solidFill>
              </a:rPr>
              <a:t>Siècle</a:t>
            </a:r>
            <a:r>
              <a:rPr lang="hu-HU" sz="3600" b="1" dirty="0">
                <a:solidFill>
                  <a:srgbClr val="C00000"/>
                </a:solidFill>
              </a:rPr>
              <a:t> (1890-1914) </a:t>
            </a:r>
            <a:r>
              <a:rPr lang="hu-HU" sz="3600" b="1" dirty="0" smtClean="0">
                <a:solidFill>
                  <a:srgbClr val="C00000"/>
                </a:solidFill>
              </a:rPr>
              <a:t>II.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739630"/>
            <a:ext cx="10515600" cy="3670246"/>
          </a:xfrm>
        </p:spPr>
        <p:txBody>
          <a:bodyPr/>
          <a:lstStyle/>
          <a:p>
            <a:r>
              <a:rPr lang="hu-HU" sz="2400" dirty="0"/>
              <a:t>Zentren: </a:t>
            </a:r>
            <a:r>
              <a:rPr lang="hu-HU" sz="2400" dirty="0" err="1"/>
              <a:t>Großstädte</a:t>
            </a:r>
            <a:r>
              <a:rPr lang="hu-HU" sz="2400" dirty="0"/>
              <a:t>: Berlin, München, Wien, Budapest</a:t>
            </a:r>
          </a:p>
          <a:p>
            <a:r>
              <a:rPr lang="hu-HU" sz="2400" dirty="0"/>
              <a:t>Charakteristika: </a:t>
            </a:r>
            <a:r>
              <a:rPr lang="hu-HU" sz="2400" dirty="0" err="1"/>
              <a:t>Stilpluralismus</a:t>
            </a:r>
            <a:r>
              <a:rPr lang="hu-HU" sz="2400" dirty="0"/>
              <a:t> (</a:t>
            </a:r>
            <a:r>
              <a:rPr lang="hu-HU" sz="2400" dirty="0" err="1"/>
              <a:t>Impressionismus</a:t>
            </a:r>
            <a:r>
              <a:rPr lang="hu-HU" sz="2400" dirty="0"/>
              <a:t>, </a:t>
            </a:r>
            <a:r>
              <a:rPr lang="hu-HU" sz="2400" dirty="0" err="1"/>
              <a:t>Symbolismus</a:t>
            </a:r>
            <a:r>
              <a:rPr lang="hu-HU" sz="2400" dirty="0"/>
              <a:t>, </a:t>
            </a:r>
            <a:r>
              <a:rPr lang="hu-HU" sz="2400" dirty="0" err="1"/>
              <a:t>Jugendstil</a:t>
            </a:r>
            <a:r>
              <a:rPr lang="hu-HU" sz="2400" dirty="0"/>
              <a:t>, </a:t>
            </a:r>
            <a:r>
              <a:rPr lang="hu-HU" sz="2400" dirty="0" err="1"/>
              <a:t>Neuromantik</a:t>
            </a:r>
            <a:r>
              <a:rPr lang="hu-HU" sz="2400" dirty="0"/>
              <a:t>)</a:t>
            </a:r>
          </a:p>
          <a:p>
            <a:r>
              <a:rPr lang="hu-HU" sz="2400" dirty="0"/>
              <a:t>Themen: </a:t>
            </a:r>
            <a:r>
              <a:rPr lang="hu-HU" sz="2400" dirty="0" err="1"/>
              <a:t>Leben</a:t>
            </a:r>
            <a:r>
              <a:rPr lang="hu-HU" sz="2400" dirty="0"/>
              <a:t>, </a:t>
            </a:r>
            <a:r>
              <a:rPr lang="hu-HU" sz="2400" dirty="0" err="1"/>
              <a:t>Traum</a:t>
            </a:r>
            <a:r>
              <a:rPr lang="hu-HU" sz="2400" dirty="0"/>
              <a:t>, </a:t>
            </a:r>
            <a:r>
              <a:rPr lang="hu-HU" sz="2400" dirty="0" err="1"/>
              <a:t>Erotik</a:t>
            </a:r>
            <a:r>
              <a:rPr lang="hu-HU" sz="2400" dirty="0"/>
              <a:t>, </a:t>
            </a:r>
            <a:r>
              <a:rPr lang="hu-HU" sz="2400" dirty="0" err="1"/>
              <a:t>Tod</a:t>
            </a:r>
            <a:endParaRPr lang="hu-HU" sz="2400" dirty="0"/>
          </a:p>
          <a:p>
            <a:r>
              <a:rPr lang="hu-HU" sz="2400" dirty="0"/>
              <a:t>Vertreter: Rainer Maria </a:t>
            </a:r>
            <a:r>
              <a:rPr lang="hu-HU" sz="2400" b="1" dirty="0">
                <a:solidFill>
                  <a:srgbClr val="C00000"/>
                </a:solidFill>
              </a:rPr>
              <a:t>Rilke</a:t>
            </a:r>
            <a:r>
              <a:rPr lang="hu-HU" sz="2400" dirty="0"/>
              <a:t>, Stefan </a:t>
            </a:r>
            <a:r>
              <a:rPr lang="hu-HU" sz="2400" b="1" dirty="0">
                <a:solidFill>
                  <a:srgbClr val="C00000"/>
                </a:solidFill>
              </a:rPr>
              <a:t>George</a:t>
            </a:r>
            <a:r>
              <a:rPr lang="hu-HU" sz="2400" dirty="0"/>
              <a:t>, Hugo von </a:t>
            </a:r>
            <a:r>
              <a:rPr lang="hu-HU" sz="2400" b="1" dirty="0">
                <a:solidFill>
                  <a:srgbClr val="C00000"/>
                </a:solidFill>
              </a:rPr>
              <a:t>Hofmannsthal</a:t>
            </a:r>
            <a:r>
              <a:rPr lang="hu-HU" sz="2400" dirty="0"/>
              <a:t>, Arthur </a:t>
            </a:r>
            <a:r>
              <a:rPr lang="hu-HU" sz="2400" b="1" dirty="0" err="1">
                <a:solidFill>
                  <a:srgbClr val="C00000"/>
                </a:solidFill>
              </a:rPr>
              <a:t>Schnitzler</a:t>
            </a:r>
            <a:r>
              <a:rPr lang="hu-HU" sz="2400" dirty="0"/>
              <a:t>, der </a:t>
            </a:r>
            <a:r>
              <a:rPr lang="hu-HU" sz="2400" dirty="0" err="1"/>
              <a:t>junge</a:t>
            </a:r>
            <a:r>
              <a:rPr lang="hu-HU" sz="2400" dirty="0"/>
              <a:t> </a:t>
            </a:r>
            <a:r>
              <a:rPr lang="hu-HU" sz="2400" b="1" dirty="0">
                <a:solidFill>
                  <a:srgbClr val="C00000"/>
                </a:solidFill>
              </a:rPr>
              <a:t>Thomas Mann</a:t>
            </a:r>
            <a:r>
              <a:rPr lang="hu-HU" sz="2400" dirty="0"/>
              <a:t>, der </a:t>
            </a:r>
            <a:r>
              <a:rPr lang="hu-HU" sz="2400" dirty="0" err="1"/>
              <a:t>junge</a:t>
            </a:r>
            <a:r>
              <a:rPr lang="hu-HU" sz="2400" dirty="0"/>
              <a:t> Hermann </a:t>
            </a:r>
            <a:r>
              <a:rPr lang="hu-HU" sz="2400" b="1" dirty="0"/>
              <a:t>Hesse</a:t>
            </a:r>
            <a:endParaRPr lang="hu-HU" sz="2400" b="1" dirty="0">
              <a:solidFill>
                <a:srgbClr val="C00000"/>
              </a:solidFill>
            </a:endParaRP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772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5987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8. </a:t>
            </a:r>
            <a:r>
              <a:rPr lang="hu-HU" sz="3600" b="1" dirty="0">
                <a:solidFill>
                  <a:srgbClr val="C00000"/>
                </a:solidFill>
              </a:rPr>
              <a:t>Fin de </a:t>
            </a:r>
            <a:r>
              <a:rPr lang="hu-HU" sz="3600" b="1" dirty="0" err="1">
                <a:solidFill>
                  <a:srgbClr val="C00000"/>
                </a:solidFill>
              </a:rPr>
              <a:t>Siècle</a:t>
            </a:r>
            <a:r>
              <a:rPr lang="hu-HU" sz="3600" b="1" dirty="0">
                <a:solidFill>
                  <a:srgbClr val="C00000"/>
                </a:solidFill>
              </a:rPr>
              <a:t> (1890-1914) </a:t>
            </a:r>
            <a:r>
              <a:rPr lang="hu-HU" sz="3600" b="1" dirty="0" smtClean="0">
                <a:solidFill>
                  <a:srgbClr val="C00000"/>
                </a:solidFill>
              </a:rPr>
              <a:t>III.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455768"/>
            <a:ext cx="10515600" cy="3402232"/>
          </a:xfrm>
        </p:spPr>
        <p:txBody>
          <a:bodyPr/>
          <a:lstStyle/>
          <a:p>
            <a:r>
              <a:rPr lang="hu-HU" sz="2400" dirty="0"/>
              <a:t>Themen: </a:t>
            </a:r>
            <a:r>
              <a:rPr lang="hu-HU" sz="2400" dirty="0" err="1"/>
              <a:t>Leben</a:t>
            </a:r>
            <a:r>
              <a:rPr lang="hu-HU" sz="2400" dirty="0"/>
              <a:t>, </a:t>
            </a:r>
            <a:r>
              <a:rPr lang="hu-HU" sz="2400" dirty="0" err="1"/>
              <a:t>Traum</a:t>
            </a:r>
            <a:r>
              <a:rPr lang="hu-HU" sz="2400" dirty="0"/>
              <a:t>, </a:t>
            </a:r>
            <a:r>
              <a:rPr lang="hu-HU" sz="2400" dirty="0" err="1"/>
              <a:t>Erotik</a:t>
            </a:r>
            <a:r>
              <a:rPr lang="hu-HU" sz="2400" dirty="0"/>
              <a:t>, </a:t>
            </a:r>
            <a:r>
              <a:rPr lang="hu-HU" sz="2400" dirty="0" err="1"/>
              <a:t>Tod</a:t>
            </a:r>
            <a:endParaRPr lang="hu-HU" sz="2400" dirty="0"/>
          </a:p>
          <a:p>
            <a:r>
              <a:rPr lang="hu-HU" sz="2400" dirty="0"/>
              <a:t>Vertreter: Rainer Maria </a:t>
            </a:r>
            <a:r>
              <a:rPr lang="hu-HU" sz="2400" b="1" dirty="0">
                <a:solidFill>
                  <a:srgbClr val="C00000"/>
                </a:solidFill>
              </a:rPr>
              <a:t>Rilke</a:t>
            </a:r>
            <a:r>
              <a:rPr lang="hu-HU" sz="2400" dirty="0"/>
              <a:t>, Stefan </a:t>
            </a:r>
            <a:r>
              <a:rPr lang="hu-HU" sz="2400" b="1" dirty="0">
                <a:solidFill>
                  <a:srgbClr val="C00000"/>
                </a:solidFill>
              </a:rPr>
              <a:t>George</a:t>
            </a:r>
            <a:r>
              <a:rPr lang="hu-HU" sz="2400" dirty="0"/>
              <a:t>, Hugo von </a:t>
            </a:r>
            <a:r>
              <a:rPr lang="hu-HU" sz="2400" b="1" dirty="0">
                <a:solidFill>
                  <a:srgbClr val="C00000"/>
                </a:solidFill>
              </a:rPr>
              <a:t>Hofmannsthal</a:t>
            </a:r>
            <a:r>
              <a:rPr lang="hu-HU" sz="2400" dirty="0"/>
              <a:t>, Arthur </a:t>
            </a:r>
            <a:r>
              <a:rPr lang="hu-HU" sz="2400" b="1" dirty="0" err="1">
                <a:solidFill>
                  <a:srgbClr val="C00000"/>
                </a:solidFill>
              </a:rPr>
              <a:t>Schnitzler</a:t>
            </a:r>
            <a:r>
              <a:rPr lang="hu-HU" sz="2400" dirty="0"/>
              <a:t>, der </a:t>
            </a:r>
            <a:r>
              <a:rPr lang="hu-HU" sz="2400" dirty="0" err="1"/>
              <a:t>junge</a:t>
            </a:r>
            <a:r>
              <a:rPr lang="hu-HU" sz="2400" dirty="0"/>
              <a:t> </a:t>
            </a:r>
            <a:r>
              <a:rPr lang="hu-HU" sz="2400" b="1" dirty="0">
                <a:solidFill>
                  <a:srgbClr val="C00000"/>
                </a:solidFill>
              </a:rPr>
              <a:t>Thomas Mann</a:t>
            </a:r>
            <a:r>
              <a:rPr lang="hu-HU" sz="2400" dirty="0"/>
              <a:t>, der </a:t>
            </a:r>
            <a:r>
              <a:rPr lang="hu-HU" sz="2400" dirty="0" err="1"/>
              <a:t>junge</a:t>
            </a:r>
            <a:r>
              <a:rPr lang="hu-HU" sz="2400" dirty="0"/>
              <a:t> Hermann </a:t>
            </a:r>
            <a:r>
              <a:rPr lang="hu-HU" sz="2400" b="1" dirty="0"/>
              <a:t>Hesse</a:t>
            </a:r>
            <a:endParaRPr lang="hu-HU" sz="2400" b="1" dirty="0">
              <a:solidFill>
                <a:srgbClr val="C00000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0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210514"/>
            <a:ext cx="10515600" cy="2568575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9. Exkurs</a:t>
            </a:r>
            <a:endParaRPr lang="hu-HU" sz="3600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496093"/>
            <a:ext cx="10515600" cy="3103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400" dirty="0" smtClean="0"/>
              <a:t>Thomas Mann: </a:t>
            </a:r>
            <a:r>
              <a:rPr lang="hu-HU" sz="2400" b="1" i="1" dirty="0" smtClean="0">
                <a:solidFill>
                  <a:srgbClr val="C00000"/>
                </a:solidFill>
              </a:rPr>
              <a:t>Der </a:t>
            </a:r>
            <a:r>
              <a:rPr lang="hu-HU" sz="2400" b="1" i="1" dirty="0" err="1" smtClean="0">
                <a:solidFill>
                  <a:srgbClr val="C00000"/>
                </a:solidFill>
              </a:rPr>
              <a:t>Tod</a:t>
            </a:r>
            <a:r>
              <a:rPr lang="hu-HU" sz="2400" b="1" i="1" dirty="0" smtClean="0">
                <a:solidFill>
                  <a:srgbClr val="C00000"/>
                </a:solidFill>
              </a:rPr>
              <a:t> in </a:t>
            </a:r>
            <a:r>
              <a:rPr lang="hu-HU" sz="2400" b="1" i="1" dirty="0" err="1" smtClean="0">
                <a:solidFill>
                  <a:srgbClr val="C00000"/>
                </a:solidFill>
              </a:rPr>
              <a:t>venedig</a:t>
            </a:r>
            <a:r>
              <a:rPr lang="hu-HU" sz="2400" b="1" i="1" dirty="0" smtClean="0">
                <a:solidFill>
                  <a:srgbClr val="C00000"/>
                </a:solidFill>
              </a:rPr>
              <a:t> (1913) I. </a:t>
            </a:r>
            <a:r>
              <a:rPr lang="hu-HU" sz="2400" dirty="0" smtClean="0"/>
              <a:t>– </a:t>
            </a:r>
            <a:r>
              <a:rPr lang="hu-HU" sz="2400" dirty="0" err="1" smtClean="0"/>
              <a:t>eine</a:t>
            </a:r>
            <a:r>
              <a:rPr lang="hu-HU" sz="2400" dirty="0" smtClean="0"/>
              <a:t> </a:t>
            </a:r>
            <a:r>
              <a:rPr lang="hu-HU" sz="2400" dirty="0" err="1" smtClean="0"/>
              <a:t>Meisternovelle</a:t>
            </a: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33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201888"/>
            <a:ext cx="10515600" cy="222042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10. Exkurs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323251"/>
            <a:ext cx="10515600" cy="3181515"/>
          </a:xfrm>
        </p:spPr>
        <p:txBody>
          <a:bodyPr/>
          <a:lstStyle/>
          <a:p>
            <a:pPr marL="0" indent="0" algn="ctr">
              <a:buNone/>
            </a:pPr>
            <a:r>
              <a:rPr lang="hu-HU" sz="2400" dirty="0"/>
              <a:t>Thomas Mann: </a:t>
            </a:r>
            <a:r>
              <a:rPr lang="hu-HU" sz="2400" b="1" i="1" dirty="0">
                <a:solidFill>
                  <a:srgbClr val="C00000"/>
                </a:solidFill>
              </a:rPr>
              <a:t>Der </a:t>
            </a:r>
            <a:r>
              <a:rPr lang="hu-HU" sz="2400" b="1" i="1" dirty="0" err="1">
                <a:solidFill>
                  <a:srgbClr val="C00000"/>
                </a:solidFill>
              </a:rPr>
              <a:t>Tod</a:t>
            </a:r>
            <a:r>
              <a:rPr lang="hu-HU" sz="2400" b="1" i="1" dirty="0">
                <a:solidFill>
                  <a:srgbClr val="C00000"/>
                </a:solidFill>
              </a:rPr>
              <a:t> in </a:t>
            </a:r>
            <a:r>
              <a:rPr lang="hu-HU" sz="2400" b="1" i="1" dirty="0" err="1">
                <a:solidFill>
                  <a:srgbClr val="C00000"/>
                </a:solidFill>
              </a:rPr>
              <a:t>venedig</a:t>
            </a:r>
            <a:r>
              <a:rPr lang="hu-HU" sz="2400" b="1" i="1" dirty="0">
                <a:solidFill>
                  <a:srgbClr val="C00000"/>
                </a:solidFill>
              </a:rPr>
              <a:t> (1913) </a:t>
            </a:r>
            <a:r>
              <a:rPr lang="hu-HU" sz="2400" b="1" i="1" dirty="0" smtClean="0">
                <a:solidFill>
                  <a:srgbClr val="C00000"/>
                </a:solidFill>
              </a:rPr>
              <a:t>II</a:t>
            </a:r>
            <a:r>
              <a:rPr lang="hu-HU" sz="2400" b="1" i="1" dirty="0">
                <a:solidFill>
                  <a:srgbClr val="C00000"/>
                </a:solidFill>
              </a:rPr>
              <a:t>. </a:t>
            </a:r>
            <a:r>
              <a:rPr lang="hu-HU" sz="2400" dirty="0"/>
              <a:t>– </a:t>
            </a:r>
            <a:r>
              <a:rPr lang="hu-HU" sz="2400" dirty="0" err="1"/>
              <a:t>eine</a:t>
            </a:r>
            <a:r>
              <a:rPr lang="hu-HU" sz="2400" dirty="0"/>
              <a:t> </a:t>
            </a:r>
            <a:r>
              <a:rPr lang="hu-HU" sz="2400" dirty="0" err="1"/>
              <a:t>Meisternovelle</a:t>
            </a:r>
            <a:endParaRPr lang="hu-HU" sz="2400" dirty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43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u-HU" sz="3600" b="1" dirty="0" err="1" smtClean="0"/>
              <a:t>Thematische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Schwerpunkte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10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2400" dirty="0" smtClean="0"/>
              <a:t>Die </a:t>
            </a:r>
            <a:r>
              <a:rPr lang="hu-HU" sz="2400" dirty="0" err="1"/>
              <a:t>Vorlesung</a:t>
            </a:r>
            <a:r>
              <a:rPr lang="hu-HU" sz="2400" dirty="0"/>
              <a:t> „</a:t>
            </a:r>
            <a:r>
              <a:rPr lang="hu-HU" sz="2400" b="1" i="1" dirty="0"/>
              <a:t>Geschichte der </a:t>
            </a:r>
            <a:r>
              <a:rPr lang="hu-HU" sz="2400" b="1" i="1" dirty="0" err="1" smtClean="0"/>
              <a:t>deutschen</a:t>
            </a:r>
            <a:r>
              <a:rPr lang="hu-HU" sz="2400" b="1" i="1" dirty="0" smtClean="0"/>
              <a:t> </a:t>
            </a:r>
            <a:r>
              <a:rPr lang="hu-HU" sz="2400" b="1" i="1" dirty="0" err="1" smtClean="0"/>
              <a:t>Literatur</a:t>
            </a:r>
            <a:r>
              <a:rPr lang="hu-HU" sz="2400" b="1" i="1" dirty="0" smtClean="0"/>
              <a:t> </a:t>
            </a:r>
            <a:r>
              <a:rPr lang="hu-HU" sz="2400" b="1" i="1" dirty="0"/>
              <a:t>1815-1910</a:t>
            </a:r>
            <a:r>
              <a:rPr lang="hu-HU" sz="2400" dirty="0"/>
              <a:t>” </a:t>
            </a:r>
            <a:r>
              <a:rPr lang="hu-HU" sz="2400" dirty="0" err="1"/>
              <a:t>bietet</a:t>
            </a:r>
            <a:r>
              <a:rPr lang="hu-HU" sz="2400" dirty="0"/>
              <a:t> </a:t>
            </a:r>
            <a:r>
              <a:rPr lang="hu-HU" sz="2400" dirty="0" err="1"/>
              <a:t>einen</a:t>
            </a:r>
            <a:r>
              <a:rPr lang="hu-HU" sz="2400" dirty="0"/>
              <a:t> </a:t>
            </a:r>
            <a:r>
              <a:rPr lang="hu-HU" sz="2400" dirty="0" err="1"/>
              <a:t>Überblick</a:t>
            </a:r>
            <a:r>
              <a:rPr lang="hu-HU" sz="2400" dirty="0"/>
              <a:t> </a:t>
            </a:r>
            <a:r>
              <a:rPr lang="hu-HU" sz="2400" dirty="0" err="1"/>
              <a:t>über</a:t>
            </a:r>
            <a:r>
              <a:rPr lang="hu-HU" sz="2400" dirty="0"/>
              <a:t> </a:t>
            </a:r>
            <a:r>
              <a:rPr lang="hu-HU" sz="2400" dirty="0" err="1"/>
              <a:t>die</a:t>
            </a:r>
            <a:r>
              <a:rPr lang="hu-HU" sz="2400" dirty="0"/>
              <a:t> Geschichte der </a:t>
            </a:r>
            <a:r>
              <a:rPr lang="hu-HU" sz="2400" dirty="0" err="1"/>
              <a:t>deutschsprachigen</a:t>
            </a:r>
            <a:r>
              <a:rPr lang="hu-HU" sz="2400" dirty="0"/>
              <a:t> </a:t>
            </a:r>
            <a:r>
              <a:rPr lang="hu-HU" sz="2400" dirty="0" err="1" smtClean="0"/>
              <a:t>Literaturen</a:t>
            </a:r>
            <a:r>
              <a:rPr lang="hu-HU" sz="2400" dirty="0" smtClean="0"/>
              <a:t> </a:t>
            </a:r>
            <a:r>
              <a:rPr lang="hu-HU" sz="2400" dirty="0" err="1"/>
              <a:t>im</a:t>
            </a:r>
            <a:r>
              <a:rPr lang="hu-HU" sz="2400" dirty="0"/>
              <a:t> 19. </a:t>
            </a:r>
            <a:r>
              <a:rPr lang="hu-HU" sz="2400" dirty="0" err="1"/>
              <a:t>Jahrhundert</a:t>
            </a:r>
            <a:r>
              <a:rPr lang="hu-HU" sz="2400" dirty="0"/>
              <a:t> und </a:t>
            </a:r>
            <a:r>
              <a:rPr lang="hu-HU" sz="2400" dirty="0" err="1"/>
              <a:t>um</a:t>
            </a:r>
            <a:r>
              <a:rPr lang="hu-HU" sz="2400" dirty="0"/>
              <a:t> </a:t>
            </a:r>
            <a:r>
              <a:rPr lang="hu-HU" sz="2400" dirty="0" err="1"/>
              <a:t>die</a:t>
            </a:r>
            <a:r>
              <a:rPr lang="hu-HU" sz="2400" dirty="0"/>
              <a:t> </a:t>
            </a:r>
            <a:r>
              <a:rPr lang="hu-HU" sz="2400" dirty="0" err="1"/>
              <a:t>Jahrhundertwende</a:t>
            </a:r>
            <a:r>
              <a:rPr lang="hu-HU" sz="2400" dirty="0"/>
              <a:t>, </a:t>
            </a:r>
            <a:r>
              <a:rPr lang="hu-HU" sz="2400" dirty="0" err="1"/>
              <a:t>sie</a:t>
            </a:r>
            <a:r>
              <a:rPr lang="hu-HU" sz="2400" dirty="0"/>
              <a:t> </a:t>
            </a:r>
            <a:r>
              <a:rPr lang="hu-HU" sz="2400" dirty="0" err="1"/>
              <a:t>klärt</a:t>
            </a:r>
            <a:r>
              <a:rPr lang="hu-HU" sz="2400" dirty="0"/>
              <a:t> </a:t>
            </a:r>
            <a:r>
              <a:rPr lang="hu-HU" sz="2400" dirty="0" err="1"/>
              <a:t>die</a:t>
            </a:r>
            <a:r>
              <a:rPr lang="hu-HU" sz="2400" dirty="0"/>
              <a:t> </a:t>
            </a:r>
            <a:r>
              <a:rPr lang="hu-HU" sz="2400" dirty="0" err="1"/>
              <a:t>wichtigen</a:t>
            </a:r>
            <a:r>
              <a:rPr lang="hu-HU" sz="2400" dirty="0"/>
              <a:t> </a:t>
            </a:r>
            <a:r>
              <a:rPr lang="hu-HU" sz="2400" dirty="0" err="1"/>
              <a:t>Richtungen</a:t>
            </a:r>
            <a:r>
              <a:rPr lang="hu-HU" sz="2400" dirty="0"/>
              <a:t>, </a:t>
            </a:r>
            <a:r>
              <a:rPr lang="hu-HU" sz="2400" dirty="0" err="1"/>
              <a:t>Gattungen</a:t>
            </a:r>
            <a:r>
              <a:rPr lang="hu-HU" sz="2400" dirty="0"/>
              <a:t> und </a:t>
            </a:r>
            <a:r>
              <a:rPr lang="hu-HU" sz="2400" dirty="0" err="1"/>
              <a:t>literarischen</a:t>
            </a:r>
            <a:r>
              <a:rPr lang="hu-HU" sz="2400" dirty="0"/>
              <a:t> </a:t>
            </a:r>
            <a:r>
              <a:rPr lang="hu-HU" sz="2400" dirty="0" err="1"/>
              <a:t>Formen</a:t>
            </a:r>
            <a:r>
              <a:rPr lang="hu-HU" sz="2400" dirty="0"/>
              <a:t> </a:t>
            </a:r>
            <a:r>
              <a:rPr lang="hu-HU" sz="2400" dirty="0" err="1"/>
              <a:t>sowie</a:t>
            </a:r>
            <a:r>
              <a:rPr lang="hu-HU" sz="2400" dirty="0"/>
              <a:t> </a:t>
            </a:r>
            <a:r>
              <a:rPr lang="hu-HU" sz="2400" dirty="0" err="1"/>
              <a:t>das</a:t>
            </a:r>
            <a:r>
              <a:rPr lang="hu-HU" sz="2400" dirty="0"/>
              <a:t> </a:t>
            </a:r>
            <a:r>
              <a:rPr lang="hu-HU" sz="2400" dirty="0" err="1"/>
              <a:t>Lebenswerk</a:t>
            </a:r>
            <a:r>
              <a:rPr lang="hu-HU" sz="2400" dirty="0"/>
              <a:t> der </a:t>
            </a:r>
            <a:r>
              <a:rPr lang="hu-HU" sz="2400" dirty="0" err="1"/>
              <a:t>bedeutendsten</a:t>
            </a:r>
            <a:r>
              <a:rPr lang="hu-HU" sz="2400" dirty="0"/>
              <a:t> </a:t>
            </a:r>
            <a:r>
              <a:rPr lang="hu-HU" sz="2400" dirty="0" err="1"/>
              <a:t>Vertreter</a:t>
            </a:r>
            <a:r>
              <a:rPr lang="hu-HU" sz="2400" dirty="0"/>
              <a:t> der Zeit. </a:t>
            </a:r>
            <a:r>
              <a:rPr lang="hu-HU" sz="2400" dirty="0" err="1"/>
              <a:t>Zielsetzung</a:t>
            </a:r>
            <a:r>
              <a:rPr lang="hu-HU" sz="2400" dirty="0"/>
              <a:t> der </a:t>
            </a:r>
            <a:r>
              <a:rPr lang="hu-HU" sz="2400" dirty="0" err="1"/>
              <a:t>Lehrveranstaltung</a:t>
            </a:r>
            <a:r>
              <a:rPr lang="hu-HU" sz="2400" dirty="0"/>
              <a:t> </a:t>
            </a:r>
            <a:r>
              <a:rPr lang="hu-HU" sz="2400" dirty="0" err="1"/>
              <a:t>ist</a:t>
            </a:r>
            <a:r>
              <a:rPr lang="hu-HU" sz="2400" dirty="0"/>
              <a:t> es, den </a:t>
            </a:r>
            <a:r>
              <a:rPr lang="hu-HU" sz="2400" dirty="0" err="1"/>
              <a:t>Studierenden</a:t>
            </a:r>
            <a:r>
              <a:rPr lang="hu-HU" sz="2400" dirty="0"/>
              <a:t> </a:t>
            </a:r>
            <a:r>
              <a:rPr lang="hu-HU" sz="2400" dirty="0" err="1"/>
              <a:t>die</a:t>
            </a:r>
            <a:r>
              <a:rPr lang="hu-HU" sz="2400" dirty="0"/>
              <a:t> </a:t>
            </a:r>
            <a:r>
              <a:rPr lang="hu-HU" sz="2400" dirty="0" err="1"/>
              <a:t>Entwicklungen</a:t>
            </a:r>
            <a:r>
              <a:rPr lang="hu-HU" sz="2400" dirty="0"/>
              <a:t> und </a:t>
            </a:r>
            <a:r>
              <a:rPr lang="hu-HU" sz="2400" dirty="0" err="1"/>
              <a:t>Prozesse</a:t>
            </a:r>
            <a:r>
              <a:rPr lang="hu-HU" sz="2400" dirty="0"/>
              <a:t> </a:t>
            </a:r>
            <a:r>
              <a:rPr lang="hu-HU" sz="2400" dirty="0" err="1"/>
              <a:t>im</a:t>
            </a:r>
            <a:r>
              <a:rPr lang="hu-HU" sz="2400" dirty="0"/>
              <a:t> </a:t>
            </a:r>
            <a:r>
              <a:rPr lang="hu-HU" sz="2400" dirty="0" err="1"/>
              <a:t>Bereich</a:t>
            </a:r>
            <a:r>
              <a:rPr lang="hu-HU" sz="2400" dirty="0"/>
              <a:t> der </a:t>
            </a:r>
            <a:r>
              <a:rPr lang="hu-HU" sz="2400" dirty="0" err="1"/>
              <a:t>Literatur</a:t>
            </a:r>
            <a:r>
              <a:rPr lang="hu-HU" sz="2400" dirty="0"/>
              <a:t> </a:t>
            </a:r>
            <a:r>
              <a:rPr lang="hu-HU" sz="2400" dirty="0" err="1"/>
              <a:t>im</a:t>
            </a:r>
            <a:r>
              <a:rPr lang="hu-HU" sz="2400" dirty="0"/>
              <a:t> </a:t>
            </a:r>
            <a:r>
              <a:rPr lang="hu-HU" sz="2400" dirty="0" err="1"/>
              <a:t>historisch-kulturellen</a:t>
            </a:r>
            <a:r>
              <a:rPr lang="hu-HU" sz="2400" dirty="0"/>
              <a:t> </a:t>
            </a:r>
            <a:r>
              <a:rPr lang="hu-HU" sz="2400" dirty="0" err="1"/>
              <a:t>Kontext</a:t>
            </a:r>
            <a:r>
              <a:rPr lang="hu-HU" sz="2400" dirty="0"/>
              <a:t> </a:t>
            </a:r>
            <a:r>
              <a:rPr lang="hu-HU" sz="2400" dirty="0" err="1"/>
              <a:t>vorzustellen</a:t>
            </a:r>
            <a:r>
              <a:rPr lang="hu-HU" sz="2400" dirty="0"/>
              <a:t>. </a:t>
            </a:r>
            <a:r>
              <a:rPr lang="hu-HU" sz="2400" dirty="0" err="1"/>
              <a:t>Wichtige</a:t>
            </a:r>
            <a:r>
              <a:rPr lang="hu-HU" sz="2400" dirty="0"/>
              <a:t> </a:t>
            </a:r>
            <a:r>
              <a:rPr lang="hu-HU" sz="2400" dirty="0" err="1"/>
              <a:t>Themenkreise</a:t>
            </a:r>
            <a:r>
              <a:rPr lang="hu-HU" sz="2400" dirty="0"/>
              <a:t> sind: der </a:t>
            </a:r>
            <a:r>
              <a:rPr lang="hu-HU" sz="2400" dirty="0" err="1"/>
              <a:t>historisch-politische</a:t>
            </a:r>
            <a:r>
              <a:rPr lang="hu-HU" sz="2400" dirty="0"/>
              <a:t> und </a:t>
            </a:r>
            <a:r>
              <a:rPr lang="hu-HU" sz="2400" dirty="0" err="1"/>
              <a:t>kulturelle</a:t>
            </a:r>
            <a:r>
              <a:rPr lang="hu-HU" sz="2400" dirty="0"/>
              <a:t> </a:t>
            </a:r>
            <a:r>
              <a:rPr lang="hu-HU" sz="2400" dirty="0" err="1" smtClean="0"/>
              <a:t>Hintergrund</a:t>
            </a:r>
            <a:r>
              <a:rPr lang="hu-HU" sz="2400" dirty="0"/>
              <a:t>, </a:t>
            </a:r>
            <a:r>
              <a:rPr lang="hu-HU" sz="2400" dirty="0" err="1"/>
              <a:t>die</a:t>
            </a:r>
            <a:r>
              <a:rPr lang="hu-HU" sz="2400" dirty="0"/>
              <a:t> </a:t>
            </a:r>
            <a:r>
              <a:rPr lang="hu-HU" sz="2400" dirty="0" err="1"/>
              <a:t>Weltansicht</a:t>
            </a:r>
            <a:r>
              <a:rPr lang="hu-HU" sz="2400" dirty="0"/>
              <a:t>, </a:t>
            </a:r>
            <a:r>
              <a:rPr lang="hu-HU" sz="2400" dirty="0" err="1"/>
              <a:t>die</a:t>
            </a:r>
            <a:r>
              <a:rPr lang="hu-HU" sz="2400" dirty="0"/>
              <a:t> </a:t>
            </a:r>
            <a:r>
              <a:rPr lang="hu-HU" sz="2400" dirty="0" err="1"/>
              <a:t>Entwicklungsgeschichte</a:t>
            </a:r>
            <a:r>
              <a:rPr lang="hu-HU" sz="2400" dirty="0"/>
              <a:t> der </a:t>
            </a:r>
            <a:r>
              <a:rPr lang="hu-HU" sz="2400" dirty="0" err="1"/>
              <a:t>Künste</a:t>
            </a:r>
            <a:r>
              <a:rPr lang="hu-HU" sz="2400" dirty="0"/>
              <a:t>, </a:t>
            </a:r>
            <a:r>
              <a:rPr lang="hu-HU" sz="2400" dirty="0" err="1"/>
              <a:t>insbesonderere</a:t>
            </a:r>
            <a:r>
              <a:rPr lang="hu-HU" sz="2400" dirty="0"/>
              <a:t> der </a:t>
            </a:r>
            <a:r>
              <a:rPr lang="hu-HU" sz="2400" dirty="0" err="1"/>
              <a:t>Literatur</a:t>
            </a:r>
            <a:r>
              <a:rPr lang="hu-HU" sz="2400" dirty="0"/>
              <a:t>, </a:t>
            </a:r>
            <a:r>
              <a:rPr lang="hu-HU" sz="2400" dirty="0" err="1"/>
              <a:t>die</a:t>
            </a:r>
            <a:r>
              <a:rPr lang="hu-HU" sz="2400" dirty="0"/>
              <a:t> </a:t>
            </a:r>
            <a:r>
              <a:rPr lang="hu-HU" sz="2400" dirty="0" err="1"/>
              <a:t>bedeutenden</a:t>
            </a:r>
            <a:r>
              <a:rPr lang="hu-HU" sz="2400" dirty="0"/>
              <a:t> </a:t>
            </a:r>
            <a:r>
              <a:rPr lang="hu-HU" sz="2400" dirty="0" err="1"/>
              <a:t>Gattungen</a:t>
            </a:r>
            <a:r>
              <a:rPr lang="hu-HU" sz="2400" dirty="0"/>
              <a:t>, </a:t>
            </a:r>
            <a:r>
              <a:rPr lang="hu-HU" sz="2400" dirty="0" err="1"/>
              <a:t>Werke</a:t>
            </a:r>
            <a:r>
              <a:rPr lang="hu-HU" sz="2400" dirty="0"/>
              <a:t> und </a:t>
            </a:r>
            <a:r>
              <a:rPr lang="hu-HU" sz="2400" dirty="0" err="1"/>
              <a:t>Autoren</a:t>
            </a:r>
            <a:r>
              <a:rPr lang="hu-HU" sz="2400" dirty="0"/>
              <a:t> der </a:t>
            </a:r>
            <a:r>
              <a:rPr lang="hu-HU" sz="2400" dirty="0" err="1"/>
              <a:t>deutschen</a:t>
            </a:r>
            <a:r>
              <a:rPr lang="hu-HU" sz="2400" dirty="0"/>
              <a:t> Romantik, des Biedermeier, des </a:t>
            </a:r>
            <a:r>
              <a:rPr lang="hu-HU" sz="2400" dirty="0" err="1"/>
              <a:t>Vormärz</a:t>
            </a:r>
            <a:r>
              <a:rPr lang="hu-HU" sz="2400" dirty="0"/>
              <a:t>, des </a:t>
            </a:r>
            <a:r>
              <a:rPr lang="hu-HU" sz="2400" dirty="0" err="1"/>
              <a:t>Realismus</a:t>
            </a:r>
            <a:r>
              <a:rPr lang="hu-HU" sz="2400" dirty="0"/>
              <a:t>, des </a:t>
            </a:r>
            <a:r>
              <a:rPr lang="hu-HU" sz="2400" dirty="0" err="1"/>
              <a:t>Naturalismus</a:t>
            </a:r>
            <a:r>
              <a:rPr lang="hu-HU" sz="2400" dirty="0"/>
              <a:t> und des Fin de </a:t>
            </a:r>
            <a:r>
              <a:rPr lang="hu-HU" sz="2400" dirty="0" err="1"/>
              <a:t>Siècle</a:t>
            </a:r>
            <a:r>
              <a:rPr lang="hu-HU" sz="2400" dirty="0"/>
              <a:t>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4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0947" y="1181099"/>
            <a:ext cx="10515600" cy="1325563"/>
          </a:xfrm>
        </p:spPr>
        <p:txBody>
          <a:bodyPr/>
          <a:lstStyle/>
          <a:p>
            <a:pPr algn="ctr"/>
            <a:r>
              <a:rPr lang="hu-HU" sz="3600" b="1" dirty="0" smtClean="0"/>
              <a:t>Bibliographie</a:t>
            </a:r>
            <a:br>
              <a:rPr lang="hu-HU" sz="3600" b="1" dirty="0" smtClean="0"/>
            </a:br>
            <a:r>
              <a:rPr lang="hu-HU" sz="2400" b="1" dirty="0" err="1" smtClean="0"/>
              <a:t>Primär</a:t>
            </a:r>
            <a:r>
              <a:rPr lang="hu-HU" sz="2400" b="1" dirty="0" smtClean="0"/>
              <a:t> - </a:t>
            </a:r>
            <a:r>
              <a:rPr lang="hu-HU" sz="2400" b="1" dirty="0" err="1" smtClean="0"/>
              <a:t>Pflichtlektüre</a:t>
            </a:r>
            <a:endParaRPr lang="hu-HU" sz="24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0947" y="2506662"/>
            <a:ext cx="10515600" cy="4351338"/>
          </a:xfrm>
        </p:spPr>
        <p:txBody>
          <a:bodyPr>
            <a:normAutofit/>
          </a:bodyPr>
          <a:lstStyle/>
          <a:p>
            <a:r>
              <a:rPr lang="hu-HU" sz="2400" dirty="0" smtClean="0"/>
              <a:t>Ludwig </a:t>
            </a:r>
            <a:r>
              <a:rPr lang="hu-HU" sz="2400" dirty="0" err="1" smtClean="0"/>
              <a:t>Tieck</a:t>
            </a:r>
            <a:r>
              <a:rPr lang="hu-HU" sz="2400" i="1" dirty="0" smtClean="0"/>
              <a:t>: Der </a:t>
            </a:r>
            <a:r>
              <a:rPr lang="hu-HU" sz="2400" i="1" dirty="0" err="1" smtClean="0"/>
              <a:t>blonde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Eckbert</a:t>
            </a:r>
            <a:r>
              <a:rPr lang="hu-HU" sz="2400" i="1" dirty="0" smtClean="0"/>
              <a:t> / Der </a:t>
            </a:r>
            <a:r>
              <a:rPr lang="hu-HU" sz="2400" i="1" dirty="0" err="1" smtClean="0"/>
              <a:t>Runenberg</a:t>
            </a:r>
            <a:endParaRPr lang="hu-HU" sz="2400" i="1" dirty="0" smtClean="0"/>
          </a:p>
          <a:p>
            <a:r>
              <a:rPr lang="hu-HU" sz="2400" dirty="0" smtClean="0"/>
              <a:t>Novalis</a:t>
            </a:r>
            <a:r>
              <a:rPr lang="hu-HU" sz="2400" i="1" dirty="0" smtClean="0"/>
              <a:t>: Heinrich von </a:t>
            </a:r>
            <a:r>
              <a:rPr lang="hu-HU" sz="2400" i="1" dirty="0" err="1" smtClean="0"/>
              <a:t>Ofterdingen</a:t>
            </a:r>
            <a:endParaRPr lang="hu-HU" sz="2400" i="1" dirty="0" smtClean="0"/>
          </a:p>
          <a:p>
            <a:r>
              <a:rPr lang="hu-HU" sz="2400" dirty="0" err="1" smtClean="0"/>
              <a:t>Brüder</a:t>
            </a:r>
            <a:r>
              <a:rPr lang="hu-HU" sz="2400" dirty="0" smtClean="0"/>
              <a:t> Grimm</a:t>
            </a:r>
            <a:r>
              <a:rPr lang="hu-HU" sz="2400" i="1" dirty="0" smtClean="0"/>
              <a:t>: </a:t>
            </a:r>
            <a:r>
              <a:rPr lang="hu-HU" sz="2400" i="1" dirty="0" err="1" smtClean="0"/>
              <a:t>Märchen</a:t>
            </a:r>
            <a:r>
              <a:rPr lang="hu-HU" sz="2400" i="1" dirty="0" smtClean="0"/>
              <a:t> (5)</a:t>
            </a:r>
          </a:p>
          <a:p>
            <a:r>
              <a:rPr lang="hu-HU" sz="2400" dirty="0" smtClean="0"/>
              <a:t>E.T.A. </a:t>
            </a:r>
            <a:r>
              <a:rPr lang="hu-HU" sz="2400" dirty="0" smtClean="0"/>
              <a:t>Hoffmann</a:t>
            </a:r>
            <a:r>
              <a:rPr lang="hu-HU" sz="2400" i="1" dirty="0" smtClean="0"/>
              <a:t>: Der </a:t>
            </a:r>
            <a:r>
              <a:rPr lang="hu-HU" sz="2400" i="1" dirty="0" err="1" smtClean="0"/>
              <a:t>goldene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Topf</a:t>
            </a:r>
            <a:r>
              <a:rPr lang="hu-HU" sz="2400" i="1" dirty="0" smtClean="0"/>
              <a:t> / Der </a:t>
            </a:r>
            <a:r>
              <a:rPr lang="hu-HU" sz="2400" i="1" dirty="0" err="1" smtClean="0"/>
              <a:t>Sandmann</a:t>
            </a:r>
            <a:r>
              <a:rPr lang="hu-HU" sz="2400" i="1" dirty="0" smtClean="0"/>
              <a:t> / Das </a:t>
            </a:r>
            <a:r>
              <a:rPr lang="hu-HU" sz="2400" i="1" dirty="0" err="1" smtClean="0"/>
              <a:t>Fräulein</a:t>
            </a:r>
            <a:r>
              <a:rPr lang="hu-HU" sz="2400" i="1" dirty="0" smtClean="0"/>
              <a:t> von </a:t>
            </a:r>
            <a:r>
              <a:rPr lang="hu-HU" sz="2400" i="1" dirty="0" err="1" smtClean="0"/>
              <a:t>Scuderi</a:t>
            </a:r>
            <a:endParaRPr lang="hu-HU" sz="2400" i="1" dirty="0" smtClean="0"/>
          </a:p>
          <a:p>
            <a:r>
              <a:rPr lang="hu-HU" sz="2400" dirty="0" smtClean="0"/>
              <a:t>Heinrich von Kleist</a:t>
            </a:r>
            <a:r>
              <a:rPr lang="hu-HU" sz="2400" i="1" dirty="0" smtClean="0"/>
              <a:t>: Das </a:t>
            </a:r>
            <a:r>
              <a:rPr lang="hu-HU" sz="2400" i="1" dirty="0" err="1" smtClean="0"/>
              <a:t>Erdbeben</a:t>
            </a:r>
            <a:r>
              <a:rPr lang="hu-HU" sz="2400" i="1" dirty="0" smtClean="0"/>
              <a:t> in Chili / </a:t>
            </a:r>
            <a:r>
              <a:rPr lang="hu-HU" sz="2400" i="1" dirty="0" err="1" smtClean="0"/>
              <a:t>ein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Drama</a:t>
            </a:r>
            <a:endParaRPr lang="hu-HU" sz="2400" i="1" dirty="0" smtClean="0"/>
          </a:p>
          <a:p>
            <a:r>
              <a:rPr lang="hu-HU" sz="2400" dirty="0" smtClean="0"/>
              <a:t>Eduard </a:t>
            </a:r>
            <a:r>
              <a:rPr lang="hu-HU" sz="2400" dirty="0" err="1" smtClean="0"/>
              <a:t>Mörike</a:t>
            </a:r>
            <a:r>
              <a:rPr lang="hu-HU" sz="2400" i="1" dirty="0" smtClean="0"/>
              <a:t>: Mozart </a:t>
            </a:r>
            <a:r>
              <a:rPr lang="hu-HU" sz="2400" i="1" dirty="0" err="1" smtClean="0"/>
              <a:t>auf</a:t>
            </a:r>
            <a:r>
              <a:rPr lang="hu-HU" sz="2400" i="1" dirty="0" smtClean="0"/>
              <a:t> der </a:t>
            </a:r>
            <a:r>
              <a:rPr lang="hu-HU" sz="2400" i="1" dirty="0" err="1" smtClean="0"/>
              <a:t>Reise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nach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Prag</a:t>
            </a:r>
            <a:endParaRPr lang="hu-HU" sz="2400" i="1" dirty="0" smtClean="0"/>
          </a:p>
          <a:p>
            <a:r>
              <a:rPr lang="hu-HU" sz="2400" dirty="0" smtClean="0"/>
              <a:t>Adalbert </a:t>
            </a:r>
            <a:r>
              <a:rPr lang="hu-HU" sz="2400" dirty="0" err="1" smtClean="0"/>
              <a:t>Stifter</a:t>
            </a:r>
            <a:r>
              <a:rPr lang="hu-HU" sz="2400" i="1" dirty="0" smtClean="0"/>
              <a:t>: </a:t>
            </a:r>
            <a:r>
              <a:rPr lang="hu-HU" sz="2400" i="1" dirty="0" err="1" smtClean="0"/>
              <a:t>Bunte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Steien</a:t>
            </a:r>
            <a:r>
              <a:rPr lang="hu-HU" sz="2400" i="1" dirty="0" smtClean="0"/>
              <a:t> (</a:t>
            </a:r>
            <a:r>
              <a:rPr lang="hu-HU" sz="2400" i="1" dirty="0" err="1" smtClean="0"/>
              <a:t>Vorwort</a:t>
            </a:r>
            <a:r>
              <a:rPr lang="hu-HU" sz="2400" i="1" dirty="0" smtClean="0"/>
              <a:t>, Der </a:t>
            </a:r>
            <a:r>
              <a:rPr lang="hu-HU" sz="2400" i="1" dirty="0" err="1" smtClean="0"/>
              <a:t>Bergkristall</a:t>
            </a:r>
            <a:r>
              <a:rPr lang="hu-HU" sz="2400" i="1" dirty="0" smtClean="0"/>
              <a:t>)</a:t>
            </a:r>
          </a:p>
          <a:p>
            <a:r>
              <a:rPr lang="hu-HU" sz="2400" dirty="0" smtClean="0"/>
              <a:t>Gottfried Keller</a:t>
            </a:r>
            <a:r>
              <a:rPr lang="hu-HU" sz="2400" i="1" dirty="0" smtClean="0"/>
              <a:t>: Romeo und Julia </a:t>
            </a:r>
            <a:r>
              <a:rPr lang="hu-HU" sz="2400" i="1" dirty="0" err="1" smtClean="0"/>
              <a:t>auf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dem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Dorfe</a:t>
            </a:r>
            <a:endParaRPr lang="hu-HU" sz="2400" i="1" dirty="0" smtClean="0"/>
          </a:p>
          <a:p>
            <a:pPr marL="0" indent="0">
              <a:buNone/>
            </a:pPr>
            <a:endParaRPr lang="hu-HU" sz="2400" i="1" dirty="0" smtClean="0"/>
          </a:p>
          <a:p>
            <a:endParaRPr lang="hu-HU" sz="2400" i="1" dirty="0" smtClean="0"/>
          </a:p>
          <a:p>
            <a:endParaRPr lang="hu-HU" sz="2400" i="1" dirty="0" smtClean="0"/>
          </a:p>
          <a:p>
            <a:pPr marL="0" indent="0">
              <a:buNone/>
            </a:pPr>
            <a:endParaRPr lang="hu-HU" sz="2400" i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59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64079" y="12636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Bibliographie</a:t>
            </a:r>
            <a:br>
              <a:rPr lang="hu-HU" sz="3600" b="1" dirty="0"/>
            </a:br>
            <a:r>
              <a:rPr lang="hu-HU" sz="2400" b="1" dirty="0" err="1"/>
              <a:t>Primär</a:t>
            </a:r>
            <a:r>
              <a:rPr lang="hu-HU" sz="2400" b="1" dirty="0"/>
              <a:t> - </a:t>
            </a:r>
            <a:r>
              <a:rPr lang="hu-HU" sz="2400" b="1" dirty="0" err="1"/>
              <a:t>Pflichtlektüre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64079" y="2645135"/>
            <a:ext cx="10515600" cy="4351338"/>
          </a:xfrm>
        </p:spPr>
        <p:txBody>
          <a:bodyPr>
            <a:normAutofit/>
          </a:bodyPr>
          <a:lstStyle/>
          <a:p>
            <a:r>
              <a:rPr lang="hu-HU" sz="2400" dirty="0"/>
              <a:t>Theodor </a:t>
            </a:r>
            <a:r>
              <a:rPr lang="hu-HU" sz="2400" dirty="0" err="1"/>
              <a:t>Fontane</a:t>
            </a:r>
            <a:r>
              <a:rPr lang="hu-HU" sz="2400" i="1" dirty="0"/>
              <a:t>: </a:t>
            </a:r>
            <a:r>
              <a:rPr lang="hu-HU" sz="2400" i="1" dirty="0" err="1"/>
              <a:t>Schach</a:t>
            </a:r>
            <a:r>
              <a:rPr lang="hu-HU" sz="2400" i="1" dirty="0"/>
              <a:t> von </a:t>
            </a:r>
            <a:r>
              <a:rPr lang="hu-HU" sz="2400" i="1" dirty="0" err="1"/>
              <a:t>Wuthenow</a:t>
            </a:r>
            <a:r>
              <a:rPr lang="hu-HU" sz="2400" i="1" dirty="0"/>
              <a:t> / Effi </a:t>
            </a:r>
            <a:r>
              <a:rPr lang="hu-HU" sz="2400" i="1" dirty="0" err="1"/>
              <a:t>Briest</a:t>
            </a:r>
            <a:endParaRPr lang="hu-HU" sz="2400" i="1" dirty="0"/>
          </a:p>
          <a:p>
            <a:r>
              <a:rPr lang="hu-HU" sz="2400" dirty="0"/>
              <a:t>Theodor </a:t>
            </a:r>
            <a:r>
              <a:rPr lang="hu-HU" sz="2400" dirty="0" err="1"/>
              <a:t>S</a:t>
            </a:r>
            <a:r>
              <a:rPr lang="hu-HU" sz="2400" dirty="0" err="1" smtClean="0"/>
              <a:t>torm</a:t>
            </a:r>
            <a:r>
              <a:rPr lang="hu-HU" sz="2400" i="1" dirty="0"/>
              <a:t>: Der </a:t>
            </a:r>
            <a:r>
              <a:rPr lang="hu-HU" sz="2400" i="1" dirty="0" err="1"/>
              <a:t>Schimmelreiter</a:t>
            </a:r>
            <a:endParaRPr lang="hu-HU" sz="2400" i="1" dirty="0"/>
          </a:p>
          <a:p>
            <a:r>
              <a:rPr lang="hu-HU" sz="2400" dirty="0" err="1"/>
              <a:t>Gerhart</a:t>
            </a:r>
            <a:r>
              <a:rPr lang="hu-HU" sz="2400" dirty="0"/>
              <a:t> Hauptmann</a:t>
            </a:r>
            <a:r>
              <a:rPr lang="hu-HU" sz="2400" i="1" dirty="0"/>
              <a:t>: </a:t>
            </a:r>
            <a:r>
              <a:rPr lang="hu-HU" sz="2400" i="1" dirty="0" err="1"/>
              <a:t>Vor</a:t>
            </a:r>
            <a:r>
              <a:rPr lang="hu-HU" sz="2400" i="1" dirty="0"/>
              <a:t> </a:t>
            </a:r>
            <a:r>
              <a:rPr lang="hu-HU" sz="2400" i="1" dirty="0" err="1" smtClean="0"/>
              <a:t>Sonnenaufgang</a:t>
            </a:r>
            <a:endParaRPr lang="hu-HU" sz="2400" i="1" dirty="0" smtClean="0"/>
          </a:p>
          <a:p>
            <a:r>
              <a:rPr lang="hu-HU" sz="2400" dirty="0" smtClean="0"/>
              <a:t>R.M. Rilke</a:t>
            </a:r>
            <a:r>
              <a:rPr lang="hu-HU" sz="2400" i="1" dirty="0" smtClean="0"/>
              <a:t>: </a:t>
            </a:r>
            <a:r>
              <a:rPr lang="hu-HU" sz="2400" i="1" dirty="0" err="1" smtClean="0"/>
              <a:t>Gedichte</a:t>
            </a:r>
            <a:r>
              <a:rPr lang="hu-HU" sz="2400" i="1" dirty="0" smtClean="0"/>
              <a:t> / Die </a:t>
            </a:r>
            <a:r>
              <a:rPr lang="hu-HU" sz="2400" i="1" dirty="0" err="1" smtClean="0"/>
              <a:t>Aufzeichnungen</a:t>
            </a:r>
            <a:r>
              <a:rPr lang="hu-HU" sz="2400" i="1" dirty="0" smtClean="0"/>
              <a:t> des </a:t>
            </a:r>
            <a:r>
              <a:rPr lang="hu-HU" sz="2400" i="1" dirty="0" err="1" smtClean="0"/>
              <a:t>Malte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Laurids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Brigge</a:t>
            </a:r>
            <a:endParaRPr lang="hu-HU" sz="2400" i="1" dirty="0" smtClean="0"/>
          </a:p>
          <a:p>
            <a:r>
              <a:rPr lang="hu-HU" sz="2400" dirty="0" smtClean="0"/>
              <a:t>Stefan George</a:t>
            </a:r>
            <a:r>
              <a:rPr lang="hu-HU" sz="2400" i="1" dirty="0" smtClean="0"/>
              <a:t>: </a:t>
            </a:r>
            <a:r>
              <a:rPr lang="hu-HU" sz="2400" i="1" dirty="0" err="1" smtClean="0"/>
              <a:t>Gedichte</a:t>
            </a:r>
            <a:endParaRPr lang="hu-HU" sz="2400" i="1" dirty="0" smtClean="0"/>
          </a:p>
          <a:p>
            <a:r>
              <a:rPr lang="hu-HU" sz="2400" dirty="0" smtClean="0"/>
              <a:t>Hugo von Hofmannsthal</a:t>
            </a:r>
            <a:r>
              <a:rPr lang="hu-HU" sz="2400" i="1" dirty="0" smtClean="0"/>
              <a:t>: </a:t>
            </a:r>
            <a:r>
              <a:rPr lang="hu-HU" sz="2400" i="1" dirty="0" err="1" smtClean="0"/>
              <a:t>Gedichte</a:t>
            </a:r>
            <a:r>
              <a:rPr lang="hu-HU" sz="2400" i="1" dirty="0" smtClean="0"/>
              <a:t> / </a:t>
            </a:r>
            <a:r>
              <a:rPr lang="hu-HU" sz="2400" i="1" dirty="0" err="1" smtClean="0"/>
              <a:t>Ein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Brief</a:t>
            </a:r>
            <a:r>
              <a:rPr lang="hu-HU" sz="2400" i="1" dirty="0" smtClean="0"/>
              <a:t> /</a:t>
            </a:r>
            <a:r>
              <a:rPr lang="hu-HU" sz="2400" i="1" dirty="0" err="1" smtClean="0"/>
              <a:t>eine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Erzählung</a:t>
            </a:r>
            <a:endParaRPr lang="hu-HU" sz="2400" i="1" dirty="0" smtClean="0"/>
          </a:p>
          <a:p>
            <a:r>
              <a:rPr lang="hu-HU" sz="2400" dirty="0" smtClean="0"/>
              <a:t>Thomas Mann: </a:t>
            </a:r>
            <a:r>
              <a:rPr lang="hu-HU" sz="2400" i="1" dirty="0" smtClean="0"/>
              <a:t>Der </a:t>
            </a:r>
            <a:r>
              <a:rPr lang="hu-HU" sz="2400" i="1" dirty="0" err="1" smtClean="0"/>
              <a:t>Tod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inVenedig</a:t>
            </a:r>
            <a:r>
              <a:rPr lang="hu-HU" sz="2400" i="1" dirty="0" smtClean="0"/>
              <a:t> / </a:t>
            </a:r>
            <a:r>
              <a:rPr lang="hu-HU" sz="2400" i="1" dirty="0" err="1" smtClean="0"/>
              <a:t>Tristan</a:t>
            </a:r>
            <a:r>
              <a:rPr lang="hu-HU" sz="2400" i="1" dirty="0" smtClean="0"/>
              <a:t> / </a:t>
            </a:r>
            <a:r>
              <a:rPr lang="hu-HU" sz="2400" i="1" dirty="0" err="1" smtClean="0"/>
              <a:t>Tonio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Kröger</a:t>
            </a:r>
            <a:endParaRPr lang="hu-HU" sz="2400" i="1" dirty="0" smtClean="0"/>
          </a:p>
          <a:p>
            <a:endParaRPr lang="hu-HU" sz="2400" i="1" dirty="0" smtClean="0"/>
          </a:p>
          <a:p>
            <a:endParaRPr lang="hu-HU" sz="2400" i="1" dirty="0"/>
          </a:p>
          <a:p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6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6826" y="112561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Bibliographie / </a:t>
            </a:r>
            <a:r>
              <a:rPr lang="hu-HU" sz="3600" b="1" dirty="0" err="1" smtClean="0"/>
              <a:t>Nachschlagewerke</a:t>
            </a:r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2400" b="1" dirty="0" err="1" smtClean="0"/>
              <a:t>Sekundär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46826" y="2369089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 err="1" smtClean="0"/>
              <a:t>Bernd</a:t>
            </a:r>
            <a:r>
              <a:rPr lang="hu-HU" sz="2600" dirty="0" smtClean="0"/>
              <a:t> BALZER </a:t>
            </a:r>
            <a:r>
              <a:rPr lang="hu-HU" sz="2600" dirty="0"/>
              <a:t>/ </a:t>
            </a:r>
            <a:r>
              <a:rPr lang="hu-HU" sz="2600" dirty="0" err="1" smtClean="0"/>
              <a:t>Volker</a:t>
            </a:r>
            <a:r>
              <a:rPr lang="hu-HU" sz="2600" dirty="0" smtClean="0"/>
              <a:t> MERTENS </a:t>
            </a:r>
            <a:r>
              <a:rPr lang="hu-HU" sz="2600" dirty="0"/>
              <a:t>(Hg.) (1990): </a:t>
            </a:r>
            <a:r>
              <a:rPr lang="hu-HU" sz="2600" i="1" dirty="0"/>
              <a:t>Deutsche </a:t>
            </a:r>
            <a:r>
              <a:rPr lang="hu-HU" sz="2600" i="1" dirty="0" err="1"/>
              <a:t>Literatur</a:t>
            </a:r>
            <a:r>
              <a:rPr lang="hu-HU" sz="2600" i="1" dirty="0"/>
              <a:t> in </a:t>
            </a:r>
            <a:r>
              <a:rPr lang="hu-HU" sz="2600" i="1" dirty="0" err="1"/>
              <a:t>Schlaglichtern</a:t>
            </a:r>
            <a:r>
              <a:rPr lang="hu-HU" sz="2600" dirty="0"/>
              <a:t>. Mannheim / Wien / Zürich: </a:t>
            </a:r>
            <a:r>
              <a:rPr lang="hu-HU" sz="2600" dirty="0" err="1"/>
              <a:t>Meyers</a:t>
            </a:r>
            <a:r>
              <a:rPr lang="hu-HU" sz="2600" dirty="0"/>
              <a:t> </a:t>
            </a:r>
            <a:r>
              <a:rPr lang="hu-HU" sz="2600" dirty="0" err="1"/>
              <a:t>Lexikonverlag</a:t>
            </a:r>
            <a:endParaRPr lang="hu-HU" sz="2600" dirty="0"/>
          </a:p>
          <a:p>
            <a:r>
              <a:rPr lang="hu-HU" sz="2600" dirty="0" smtClean="0"/>
              <a:t>Viktor ŽMEGAČ </a:t>
            </a:r>
            <a:r>
              <a:rPr lang="hu-HU" sz="2600" dirty="0"/>
              <a:t>et </a:t>
            </a:r>
            <a:r>
              <a:rPr lang="hu-HU" sz="2600" dirty="0" err="1"/>
              <a:t>al</a:t>
            </a:r>
            <a:r>
              <a:rPr lang="hu-HU" sz="2600" dirty="0"/>
              <a:t>.(2004): </a:t>
            </a:r>
            <a:r>
              <a:rPr lang="hu-HU" sz="2600" i="1" dirty="0" err="1"/>
              <a:t>Kleine</a:t>
            </a:r>
            <a:r>
              <a:rPr lang="hu-HU" sz="2600" i="1" dirty="0"/>
              <a:t> Geschichte der </a:t>
            </a:r>
            <a:r>
              <a:rPr lang="hu-HU" sz="2600" i="1" dirty="0" err="1"/>
              <a:t>deutschen</a:t>
            </a:r>
            <a:r>
              <a:rPr lang="hu-HU" sz="2600" i="1" dirty="0"/>
              <a:t> </a:t>
            </a:r>
            <a:r>
              <a:rPr lang="hu-HU" sz="2600" i="1" dirty="0" err="1"/>
              <a:t>Literatur</a:t>
            </a:r>
            <a:r>
              <a:rPr lang="hu-HU" sz="2600" dirty="0"/>
              <a:t>. </a:t>
            </a:r>
            <a:r>
              <a:rPr lang="hu-HU" sz="2600" dirty="0" err="1"/>
              <a:t>Wiesbaden</a:t>
            </a:r>
            <a:r>
              <a:rPr lang="hu-HU" sz="2600" dirty="0"/>
              <a:t>: </a:t>
            </a:r>
            <a:r>
              <a:rPr lang="hu-HU" sz="2600" dirty="0" err="1"/>
              <a:t>Marix</a:t>
            </a:r>
            <a:endParaRPr lang="hu-HU" sz="2600" dirty="0"/>
          </a:p>
          <a:p>
            <a:r>
              <a:rPr lang="hu-HU" sz="2600" dirty="0" err="1" smtClean="0"/>
              <a:t>Horst</a:t>
            </a:r>
            <a:r>
              <a:rPr lang="hu-HU" sz="2600" dirty="0" smtClean="0"/>
              <a:t> </a:t>
            </a:r>
            <a:r>
              <a:rPr lang="hu-HU" sz="2600" dirty="0" err="1"/>
              <a:t>Dieter</a:t>
            </a:r>
            <a:r>
              <a:rPr lang="hu-HU" sz="2600" dirty="0"/>
              <a:t> </a:t>
            </a:r>
            <a:r>
              <a:rPr lang="hu-HU" sz="2600" dirty="0" smtClean="0"/>
              <a:t>SCHLOSSER(1996</a:t>
            </a:r>
            <a:r>
              <a:rPr lang="hu-HU" sz="2600" dirty="0"/>
              <a:t>): </a:t>
            </a:r>
            <a:r>
              <a:rPr lang="hu-HU" sz="2600" i="1" dirty="0" err="1"/>
              <a:t>dtv</a:t>
            </a:r>
            <a:r>
              <a:rPr lang="hu-HU" sz="2600" i="1" dirty="0"/>
              <a:t>-Atlas </a:t>
            </a:r>
            <a:r>
              <a:rPr lang="hu-HU" sz="2600" i="1" dirty="0" err="1"/>
              <a:t>zur</a:t>
            </a:r>
            <a:r>
              <a:rPr lang="hu-HU" sz="2600" i="1" dirty="0"/>
              <a:t> </a:t>
            </a:r>
            <a:r>
              <a:rPr lang="hu-HU" sz="2600" i="1" dirty="0" err="1"/>
              <a:t>deutschen</a:t>
            </a:r>
            <a:r>
              <a:rPr lang="hu-HU" sz="2600" i="1" dirty="0"/>
              <a:t> </a:t>
            </a:r>
            <a:r>
              <a:rPr lang="hu-HU" sz="2600" i="1" dirty="0" err="1"/>
              <a:t>Literatur</a:t>
            </a:r>
            <a:r>
              <a:rPr lang="hu-HU" sz="2600" dirty="0"/>
              <a:t>. München: </a:t>
            </a:r>
            <a:r>
              <a:rPr lang="hu-HU" sz="2600" dirty="0" err="1"/>
              <a:t>dtv</a:t>
            </a:r>
            <a:endParaRPr lang="hu-HU" sz="2600" dirty="0"/>
          </a:p>
          <a:p>
            <a:r>
              <a:rPr lang="hu-HU" sz="2600" dirty="0" smtClean="0"/>
              <a:t>JESSING (2008</a:t>
            </a:r>
            <a:r>
              <a:rPr lang="hu-HU" sz="2600" dirty="0"/>
              <a:t>): </a:t>
            </a:r>
            <a:r>
              <a:rPr lang="hu-HU" sz="2600" i="1" dirty="0"/>
              <a:t>Neuere </a:t>
            </a:r>
            <a:r>
              <a:rPr lang="hu-HU" sz="2600" i="1" dirty="0" err="1"/>
              <a:t>deutsche</a:t>
            </a:r>
            <a:r>
              <a:rPr lang="hu-HU" sz="2600" i="1" dirty="0"/>
              <a:t> </a:t>
            </a:r>
            <a:r>
              <a:rPr lang="hu-HU" sz="2600" i="1" dirty="0" err="1"/>
              <a:t>Literaturgeschichte</a:t>
            </a:r>
            <a:r>
              <a:rPr lang="hu-HU" sz="2600" i="1" dirty="0"/>
              <a:t>. </a:t>
            </a:r>
            <a:r>
              <a:rPr lang="hu-HU" sz="2600" i="1" dirty="0" err="1"/>
              <a:t>Eine</a:t>
            </a:r>
            <a:r>
              <a:rPr lang="hu-HU" sz="2600" i="1" dirty="0"/>
              <a:t> </a:t>
            </a:r>
            <a:r>
              <a:rPr lang="hu-HU" sz="2600" i="1" dirty="0" err="1"/>
              <a:t>Einführung</a:t>
            </a:r>
            <a:r>
              <a:rPr lang="hu-HU" sz="2600" dirty="0"/>
              <a:t>. Tübingen: </a:t>
            </a:r>
            <a:r>
              <a:rPr lang="hu-HU" sz="2600" dirty="0" err="1"/>
              <a:t>Narr</a:t>
            </a:r>
            <a:endParaRPr lang="hu-HU" sz="2600" dirty="0"/>
          </a:p>
          <a:p>
            <a:r>
              <a:rPr lang="hu-HU" sz="2600" dirty="0" smtClean="0"/>
              <a:t>Helmut SCHANZE (Hg</a:t>
            </a:r>
            <a:r>
              <a:rPr lang="hu-HU" sz="2600" dirty="0"/>
              <a:t>.) (2003): </a:t>
            </a:r>
            <a:r>
              <a:rPr lang="hu-HU" sz="2600" i="1" dirty="0"/>
              <a:t>Romantik-</a:t>
            </a:r>
            <a:r>
              <a:rPr lang="hu-HU" sz="2600" i="1" dirty="0" err="1"/>
              <a:t>Handbuch</a:t>
            </a:r>
            <a:r>
              <a:rPr lang="hu-HU" sz="2600" dirty="0"/>
              <a:t>. Stuttgart: </a:t>
            </a:r>
            <a:r>
              <a:rPr lang="hu-HU" sz="2600" dirty="0" err="1"/>
              <a:t>Kröner</a:t>
            </a:r>
            <a:endParaRPr lang="hu-HU" sz="2600" dirty="0"/>
          </a:p>
          <a:p>
            <a:r>
              <a:rPr lang="hu-HU" sz="2600" dirty="0" smtClean="0"/>
              <a:t>Michael TITZMANN (2002</a:t>
            </a:r>
            <a:r>
              <a:rPr lang="hu-HU" sz="2600" dirty="0"/>
              <a:t>): </a:t>
            </a:r>
            <a:r>
              <a:rPr lang="hu-HU" sz="2600" i="1" dirty="0" err="1"/>
              <a:t>Zwischen</a:t>
            </a:r>
            <a:r>
              <a:rPr lang="hu-HU" sz="2600" i="1" dirty="0"/>
              <a:t> </a:t>
            </a:r>
            <a:r>
              <a:rPr lang="hu-HU" sz="2600" i="1" dirty="0" err="1"/>
              <a:t>Goethezeit</a:t>
            </a:r>
            <a:r>
              <a:rPr lang="hu-HU" sz="2600" i="1" dirty="0"/>
              <a:t> und </a:t>
            </a:r>
            <a:r>
              <a:rPr lang="hu-HU" sz="2600" i="1" dirty="0" err="1"/>
              <a:t>Realismus</a:t>
            </a:r>
            <a:r>
              <a:rPr lang="hu-HU" sz="2600" i="1" dirty="0"/>
              <a:t>. </a:t>
            </a:r>
            <a:r>
              <a:rPr lang="hu-HU" sz="2600" i="1" dirty="0" err="1"/>
              <a:t>Wandel</a:t>
            </a:r>
            <a:r>
              <a:rPr lang="hu-HU" sz="2600" i="1" dirty="0"/>
              <a:t> und </a:t>
            </a:r>
            <a:r>
              <a:rPr lang="hu-HU" sz="2600" i="1" dirty="0" err="1"/>
              <a:t>Spezifik</a:t>
            </a:r>
            <a:r>
              <a:rPr lang="hu-HU" sz="2600" i="1" dirty="0"/>
              <a:t> in der </a:t>
            </a:r>
            <a:r>
              <a:rPr lang="hu-HU" sz="2600" i="1" dirty="0" err="1"/>
              <a:t>Phase</a:t>
            </a:r>
            <a:r>
              <a:rPr lang="hu-HU" sz="2600" i="1" dirty="0"/>
              <a:t> des Biedermeier</a:t>
            </a:r>
            <a:r>
              <a:rPr lang="hu-HU" sz="2600" dirty="0"/>
              <a:t>. Tübingen: </a:t>
            </a:r>
            <a:r>
              <a:rPr lang="hu-HU" sz="2600" dirty="0" err="1"/>
              <a:t>Niemeyer</a:t>
            </a:r>
            <a:endParaRPr lang="hu-HU" sz="2600" dirty="0"/>
          </a:p>
          <a:p>
            <a:r>
              <a:rPr lang="hu-HU" sz="2600" dirty="0" err="1" smtClean="0"/>
              <a:t>Sabine</a:t>
            </a:r>
            <a:r>
              <a:rPr lang="hu-HU" sz="2600" dirty="0" smtClean="0"/>
              <a:t> BECKER </a:t>
            </a:r>
            <a:r>
              <a:rPr lang="hu-HU" sz="2600" dirty="0"/>
              <a:t>(2003): </a:t>
            </a:r>
            <a:r>
              <a:rPr lang="hu-HU" sz="2600" i="1" dirty="0" err="1"/>
              <a:t>Bürgerlicher</a:t>
            </a:r>
            <a:r>
              <a:rPr lang="hu-HU" sz="2600" i="1" dirty="0"/>
              <a:t> </a:t>
            </a:r>
            <a:r>
              <a:rPr lang="hu-HU" sz="2600" i="1" dirty="0" err="1"/>
              <a:t>Realismus</a:t>
            </a:r>
            <a:r>
              <a:rPr lang="hu-HU" sz="2600" dirty="0"/>
              <a:t>. Stuttgart: UTB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73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2363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u-HU" sz="3200" b="1" dirty="0" smtClean="0">
                <a:solidFill>
                  <a:srgbClr val="C00000"/>
                </a:solidFill>
              </a:rPr>
              <a:t>Geschichte der </a:t>
            </a:r>
            <a:r>
              <a:rPr lang="hu-HU" sz="3200" b="1" dirty="0" err="1" smtClean="0">
                <a:solidFill>
                  <a:srgbClr val="C00000"/>
                </a:solidFill>
              </a:rPr>
              <a:t>deutschen</a:t>
            </a:r>
            <a:r>
              <a:rPr lang="hu-HU" sz="3200" b="1" dirty="0" smtClean="0">
                <a:solidFill>
                  <a:srgbClr val="C00000"/>
                </a:solidFill>
              </a:rPr>
              <a:t> </a:t>
            </a:r>
            <a:r>
              <a:rPr lang="hu-HU" sz="3200" b="1" dirty="0" err="1" smtClean="0">
                <a:solidFill>
                  <a:srgbClr val="C00000"/>
                </a:solidFill>
              </a:rPr>
              <a:t>Literatur</a:t>
            </a:r>
            <a:r>
              <a:rPr lang="hu-HU" sz="3200" b="1" dirty="0" smtClean="0">
                <a:solidFill>
                  <a:srgbClr val="C00000"/>
                </a:solidFill>
              </a:rPr>
              <a:t> 1815-1910</a:t>
            </a:r>
            <a:br>
              <a:rPr lang="hu-HU" sz="3200" b="1" dirty="0" smtClean="0">
                <a:solidFill>
                  <a:srgbClr val="C00000"/>
                </a:solidFill>
              </a:rPr>
            </a:br>
            <a:r>
              <a:rPr lang="hu-HU" sz="3200" b="1" dirty="0" smtClean="0">
                <a:solidFill>
                  <a:srgbClr val="C00000"/>
                </a:solidFill>
              </a:rPr>
              <a:t>1. Romantik (</a:t>
            </a:r>
            <a:r>
              <a:rPr lang="hu-HU" sz="3200" b="1" dirty="0" err="1" smtClean="0">
                <a:solidFill>
                  <a:srgbClr val="C00000"/>
                </a:solidFill>
              </a:rPr>
              <a:t>ca</a:t>
            </a:r>
            <a:r>
              <a:rPr lang="hu-HU" sz="3200" b="1" dirty="0" smtClean="0">
                <a:solidFill>
                  <a:srgbClr val="C00000"/>
                </a:solidFill>
              </a:rPr>
              <a:t>. 1795-ca.1815) I–II.</a:t>
            </a:r>
            <a:endParaRPr lang="hu-HU" sz="3200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504298"/>
            <a:ext cx="10515600" cy="4081463"/>
          </a:xfrm>
        </p:spPr>
        <p:txBody>
          <a:bodyPr>
            <a:normAutofit fontScale="92500" lnSpcReduction="10000"/>
          </a:bodyPr>
          <a:lstStyle/>
          <a:p>
            <a:r>
              <a:rPr lang="hu-HU" dirty="0" err="1" smtClean="0"/>
              <a:t>Begriffserklärung</a:t>
            </a:r>
            <a:endParaRPr lang="hu-HU" dirty="0" smtClean="0"/>
          </a:p>
          <a:p>
            <a:r>
              <a:rPr lang="hu-HU" dirty="0" err="1" smtClean="0"/>
              <a:t>Historischer</a:t>
            </a:r>
            <a:r>
              <a:rPr lang="hu-HU" dirty="0" smtClean="0"/>
              <a:t> </a:t>
            </a:r>
            <a:r>
              <a:rPr lang="hu-HU" dirty="0" err="1" smtClean="0"/>
              <a:t>Hintergrund</a:t>
            </a:r>
            <a:endParaRPr lang="hu-HU" dirty="0" smtClean="0"/>
          </a:p>
          <a:p>
            <a:r>
              <a:rPr lang="hu-HU" dirty="0" err="1" smtClean="0"/>
              <a:t>Epochen</a:t>
            </a:r>
            <a:r>
              <a:rPr lang="hu-HU" dirty="0" smtClean="0"/>
              <a:t>:</a:t>
            </a:r>
          </a:p>
          <a:p>
            <a:r>
              <a:rPr lang="hu-HU" dirty="0" smtClean="0">
                <a:solidFill>
                  <a:srgbClr val="C00000"/>
                </a:solidFill>
              </a:rPr>
              <a:t>I. </a:t>
            </a:r>
            <a:r>
              <a:rPr lang="hu-HU" dirty="0" err="1" smtClean="0">
                <a:solidFill>
                  <a:srgbClr val="C00000"/>
                </a:solidFill>
              </a:rPr>
              <a:t>Frühromantik</a:t>
            </a:r>
            <a:r>
              <a:rPr lang="hu-HU" dirty="0" smtClean="0">
                <a:solidFill>
                  <a:srgbClr val="C00000"/>
                </a:solidFill>
              </a:rPr>
              <a:t> </a:t>
            </a:r>
            <a:r>
              <a:rPr lang="hu-HU" dirty="0" smtClean="0"/>
              <a:t>(1795-1805)</a:t>
            </a:r>
          </a:p>
          <a:p>
            <a:pPr lvl="3"/>
            <a:r>
              <a:rPr lang="hu-HU" dirty="0" err="1" smtClean="0"/>
              <a:t>Zentrum</a:t>
            </a:r>
            <a:r>
              <a:rPr lang="hu-HU" dirty="0" smtClean="0"/>
              <a:t>: Jena</a:t>
            </a:r>
          </a:p>
          <a:p>
            <a:pPr lvl="3"/>
            <a:r>
              <a:rPr lang="hu-HU" dirty="0" err="1" smtClean="0"/>
              <a:t>Vertreter</a:t>
            </a:r>
            <a:r>
              <a:rPr lang="hu-HU" dirty="0" smtClean="0"/>
              <a:t>: </a:t>
            </a:r>
            <a:r>
              <a:rPr lang="de-DE" dirty="0"/>
              <a:t>Johann Gottlieb </a:t>
            </a:r>
            <a:r>
              <a:rPr lang="de-DE" b="1" dirty="0"/>
              <a:t>Fichte</a:t>
            </a:r>
            <a:r>
              <a:rPr lang="de-DE" dirty="0"/>
              <a:t>, Friedrich Wilhelm Joseph von </a:t>
            </a:r>
            <a:r>
              <a:rPr lang="de-DE" b="1" dirty="0"/>
              <a:t>Schelling</a:t>
            </a:r>
            <a:r>
              <a:rPr lang="de-DE" dirty="0"/>
              <a:t>, Ludwig </a:t>
            </a:r>
            <a:r>
              <a:rPr lang="de-DE" b="1" dirty="0">
                <a:solidFill>
                  <a:srgbClr val="C00000"/>
                </a:solidFill>
              </a:rPr>
              <a:t>Tieck</a:t>
            </a:r>
            <a:r>
              <a:rPr lang="de-DE" dirty="0"/>
              <a:t>, </a:t>
            </a:r>
            <a:r>
              <a:rPr lang="de-DE" b="1" dirty="0">
                <a:solidFill>
                  <a:srgbClr val="C00000"/>
                </a:solidFill>
              </a:rPr>
              <a:t>Novalis</a:t>
            </a:r>
            <a:r>
              <a:rPr lang="de-DE" dirty="0"/>
              <a:t>, Friedrich Daniel Ernst </a:t>
            </a:r>
            <a:r>
              <a:rPr lang="de-DE" b="1" dirty="0"/>
              <a:t>Schleiermacher</a:t>
            </a:r>
            <a:r>
              <a:rPr lang="de-DE" dirty="0"/>
              <a:t>, die Brüder </a:t>
            </a:r>
            <a:r>
              <a:rPr lang="de-DE" b="1" dirty="0"/>
              <a:t>Friedrich</a:t>
            </a:r>
            <a:r>
              <a:rPr lang="de-DE" dirty="0"/>
              <a:t> und </a:t>
            </a:r>
            <a:r>
              <a:rPr lang="de-DE" b="1" dirty="0"/>
              <a:t>August Wilhelm </a:t>
            </a:r>
            <a:r>
              <a:rPr lang="de-DE" b="1" dirty="0">
                <a:solidFill>
                  <a:srgbClr val="C00000"/>
                </a:solidFill>
              </a:rPr>
              <a:t>Schlegel</a:t>
            </a:r>
            <a:r>
              <a:rPr lang="de-DE" b="1" dirty="0"/>
              <a:t> </a:t>
            </a:r>
            <a:r>
              <a:rPr lang="de-DE" dirty="0"/>
              <a:t>mit ihren Frauen Dorothea und </a:t>
            </a:r>
            <a:r>
              <a:rPr lang="de-DE" dirty="0" smtClean="0"/>
              <a:t>Caroline</a:t>
            </a:r>
            <a:endParaRPr lang="hu-HU" dirty="0" smtClean="0"/>
          </a:p>
          <a:p>
            <a:pPr lvl="3"/>
            <a:r>
              <a:rPr lang="hu-HU" dirty="0" err="1" smtClean="0"/>
              <a:t>Charakteristika</a:t>
            </a:r>
            <a:r>
              <a:rPr lang="hu-HU" dirty="0" smtClean="0"/>
              <a:t>: </a:t>
            </a:r>
            <a:r>
              <a:rPr lang="hu-HU" dirty="0" err="1" smtClean="0"/>
              <a:t>theoretisch-philosophische</a:t>
            </a:r>
            <a:r>
              <a:rPr lang="hu-HU" dirty="0" smtClean="0"/>
              <a:t> </a:t>
            </a:r>
            <a:r>
              <a:rPr lang="hu-HU" dirty="0" err="1" smtClean="0"/>
              <a:t>Ansätze</a:t>
            </a:r>
            <a:r>
              <a:rPr lang="hu-HU" dirty="0" smtClean="0"/>
              <a:t>, </a:t>
            </a:r>
            <a:r>
              <a:rPr lang="hu-HU" dirty="0" err="1" smtClean="0"/>
              <a:t>Schauerromantik</a:t>
            </a:r>
            <a:endParaRPr lang="hu-HU" dirty="0" smtClean="0"/>
          </a:p>
          <a:p>
            <a:pPr lvl="3"/>
            <a:r>
              <a:rPr lang="hu-HU" dirty="0" err="1" smtClean="0"/>
              <a:t>Organ</a:t>
            </a:r>
            <a:r>
              <a:rPr lang="hu-HU" dirty="0" smtClean="0"/>
              <a:t>: </a:t>
            </a:r>
            <a:r>
              <a:rPr lang="hu-HU" i="1" dirty="0" smtClean="0"/>
              <a:t>Athenaeum (1798-1800)</a:t>
            </a:r>
          </a:p>
          <a:p>
            <a:pPr lvl="3"/>
            <a:r>
              <a:rPr lang="hu-HU" dirty="0" smtClean="0"/>
              <a:t>„</a:t>
            </a:r>
            <a:r>
              <a:rPr lang="hu-HU" dirty="0" err="1" smtClean="0"/>
              <a:t>Manifest</a:t>
            </a:r>
            <a:r>
              <a:rPr lang="hu-HU" dirty="0" smtClean="0"/>
              <a:t>”: </a:t>
            </a:r>
            <a:r>
              <a:rPr lang="hu-HU" i="1" dirty="0" err="1" smtClean="0"/>
              <a:t>Athenaeumsfragment</a:t>
            </a:r>
            <a:r>
              <a:rPr lang="hu-HU" i="1" dirty="0" smtClean="0"/>
              <a:t> Nr. 116 → „</a:t>
            </a:r>
            <a:r>
              <a:rPr lang="hu-HU" i="1" dirty="0" err="1" smtClean="0"/>
              <a:t>die</a:t>
            </a:r>
            <a:r>
              <a:rPr lang="hu-HU" i="1" dirty="0" smtClean="0"/>
              <a:t> </a:t>
            </a:r>
            <a:r>
              <a:rPr lang="hu-HU" i="1" dirty="0" err="1" smtClean="0"/>
              <a:t>romantische</a:t>
            </a:r>
            <a:r>
              <a:rPr lang="hu-HU" i="1" dirty="0" smtClean="0"/>
              <a:t> </a:t>
            </a:r>
            <a:r>
              <a:rPr lang="hu-HU" i="1" dirty="0" err="1" smtClean="0"/>
              <a:t>Poesie</a:t>
            </a:r>
            <a:r>
              <a:rPr lang="hu-HU" i="1" dirty="0" smtClean="0"/>
              <a:t> </a:t>
            </a:r>
            <a:r>
              <a:rPr lang="hu-HU" i="1" dirty="0" err="1" smtClean="0"/>
              <a:t>ist</a:t>
            </a:r>
            <a:r>
              <a:rPr lang="hu-HU" i="1" dirty="0" smtClean="0"/>
              <a:t> </a:t>
            </a:r>
            <a:r>
              <a:rPr lang="hu-HU" i="1" dirty="0" err="1" smtClean="0"/>
              <a:t>eine</a:t>
            </a:r>
            <a:r>
              <a:rPr lang="hu-HU" i="1" dirty="0" smtClean="0"/>
              <a:t> </a:t>
            </a:r>
            <a:r>
              <a:rPr lang="hu-HU" i="1" dirty="0" err="1" smtClean="0"/>
              <a:t>progressive</a:t>
            </a:r>
            <a:r>
              <a:rPr lang="hu-HU" i="1" dirty="0" smtClean="0"/>
              <a:t> </a:t>
            </a:r>
            <a:r>
              <a:rPr lang="hu-HU" i="1" dirty="0" err="1" smtClean="0"/>
              <a:t>Universalpoesie</a:t>
            </a:r>
            <a:r>
              <a:rPr lang="hu-HU" i="1" dirty="0" smtClean="0"/>
              <a:t>”</a:t>
            </a:r>
          </a:p>
          <a:p>
            <a:pPr lvl="3"/>
            <a:r>
              <a:rPr lang="hu-HU" i="1" dirty="0" err="1" smtClean="0"/>
              <a:t>Gattungen</a:t>
            </a:r>
            <a:r>
              <a:rPr lang="hu-HU" i="1" dirty="0" smtClean="0"/>
              <a:t>: </a:t>
            </a:r>
            <a:r>
              <a:rPr lang="hu-HU" i="1" dirty="0" err="1" smtClean="0"/>
              <a:t>Fragment</a:t>
            </a:r>
            <a:r>
              <a:rPr lang="hu-HU" i="1" dirty="0" smtClean="0"/>
              <a:t>, </a:t>
            </a:r>
            <a:r>
              <a:rPr lang="hu-HU" i="1" dirty="0" err="1" smtClean="0"/>
              <a:t>Prosa</a:t>
            </a:r>
            <a:r>
              <a:rPr lang="hu-HU" i="1" dirty="0" smtClean="0"/>
              <a:t> (</a:t>
            </a:r>
            <a:r>
              <a:rPr lang="hu-HU" i="1" dirty="0" err="1" smtClean="0"/>
              <a:t>Erzählung</a:t>
            </a:r>
            <a:r>
              <a:rPr lang="hu-HU" i="1" dirty="0" smtClean="0"/>
              <a:t>, /</a:t>
            </a:r>
            <a:r>
              <a:rPr lang="hu-HU" i="1" dirty="0" err="1" smtClean="0"/>
              <a:t>Künstler</a:t>
            </a:r>
            <a:r>
              <a:rPr lang="hu-HU" i="1" dirty="0" smtClean="0"/>
              <a:t>/</a:t>
            </a:r>
            <a:r>
              <a:rPr lang="hu-HU" i="1" dirty="0" err="1" smtClean="0"/>
              <a:t>Roman</a:t>
            </a:r>
            <a:r>
              <a:rPr lang="hu-HU" i="1" dirty="0"/>
              <a:t>)</a:t>
            </a:r>
            <a:r>
              <a:rPr lang="hu-HU" i="1" dirty="0" smtClean="0"/>
              <a:t> </a:t>
            </a:r>
            <a:r>
              <a:rPr lang="hu-HU" i="1" dirty="0" err="1" smtClean="0"/>
              <a:t>Lyrik</a:t>
            </a:r>
            <a:endParaRPr lang="hu-HU" i="1" dirty="0" smtClean="0"/>
          </a:p>
          <a:p>
            <a:pPr lvl="4"/>
            <a:endParaRPr lang="hu-HU" dirty="0" smtClean="0"/>
          </a:p>
          <a:p>
            <a:pPr lvl="4"/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06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81332" y="98314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2. Romantik I–II.</a:t>
            </a:r>
            <a:endParaRPr lang="hu-HU" sz="3600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81332" y="2308704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rgbClr val="C00000"/>
                </a:solidFill>
              </a:rPr>
              <a:t>II. </a:t>
            </a:r>
            <a:r>
              <a:rPr lang="hu-HU" dirty="0" err="1" smtClean="0">
                <a:solidFill>
                  <a:srgbClr val="C00000"/>
                </a:solidFill>
              </a:rPr>
              <a:t>Hochromantik</a:t>
            </a:r>
            <a:r>
              <a:rPr lang="hu-HU" dirty="0" smtClean="0">
                <a:solidFill>
                  <a:srgbClr val="C00000"/>
                </a:solidFill>
              </a:rPr>
              <a:t> </a:t>
            </a:r>
            <a:r>
              <a:rPr lang="hu-HU" dirty="0" smtClean="0"/>
              <a:t>(</a:t>
            </a:r>
            <a:r>
              <a:rPr lang="hu-HU" dirty="0" err="1" smtClean="0"/>
              <a:t>Heidelberger</a:t>
            </a:r>
            <a:r>
              <a:rPr lang="hu-HU" dirty="0" smtClean="0"/>
              <a:t> Romantik, 1805-1809)</a:t>
            </a:r>
          </a:p>
          <a:p>
            <a:pPr lvl="2"/>
            <a:r>
              <a:rPr lang="hu-HU" dirty="0" err="1" smtClean="0"/>
              <a:t>Zentren</a:t>
            </a:r>
            <a:r>
              <a:rPr lang="hu-HU" dirty="0" smtClean="0"/>
              <a:t>: Heidelberg, Berlin</a:t>
            </a:r>
          </a:p>
          <a:p>
            <a:pPr lvl="2"/>
            <a:r>
              <a:rPr lang="hu-HU" dirty="0" err="1" smtClean="0"/>
              <a:t>Vertreter</a:t>
            </a:r>
            <a:r>
              <a:rPr lang="hu-HU" dirty="0" smtClean="0"/>
              <a:t>: </a:t>
            </a:r>
            <a:r>
              <a:rPr lang="de-DE" b="1" dirty="0"/>
              <a:t>Clemens</a:t>
            </a:r>
            <a:r>
              <a:rPr lang="de-DE" dirty="0"/>
              <a:t> </a:t>
            </a:r>
            <a:r>
              <a:rPr lang="de-DE" b="1" dirty="0"/>
              <a:t>Brentano</a:t>
            </a:r>
            <a:r>
              <a:rPr lang="de-DE" dirty="0"/>
              <a:t> mit seiner Frau Sophie, sein Freund und späterer Schwager </a:t>
            </a:r>
            <a:r>
              <a:rPr lang="de-DE" b="1" dirty="0"/>
              <a:t>Achim von Arnim</a:t>
            </a:r>
            <a:r>
              <a:rPr lang="de-DE" dirty="0"/>
              <a:t>, Joseph Görres, </a:t>
            </a:r>
            <a:r>
              <a:rPr lang="de-DE" b="1" dirty="0"/>
              <a:t>Jacob</a:t>
            </a:r>
            <a:r>
              <a:rPr lang="de-DE" dirty="0"/>
              <a:t> und </a:t>
            </a:r>
            <a:r>
              <a:rPr lang="de-DE" b="1" dirty="0"/>
              <a:t>Wilhelm </a:t>
            </a:r>
            <a:r>
              <a:rPr lang="de-DE" b="1" dirty="0">
                <a:solidFill>
                  <a:srgbClr val="C00000"/>
                </a:solidFill>
              </a:rPr>
              <a:t>Grimm</a:t>
            </a:r>
            <a:r>
              <a:rPr lang="de-DE" dirty="0" smtClean="0"/>
              <a:t>.</a:t>
            </a:r>
            <a:endParaRPr lang="hu-HU" dirty="0" smtClean="0"/>
          </a:p>
          <a:p>
            <a:pPr lvl="2"/>
            <a:r>
              <a:rPr lang="hu-HU" dirty="0" err="1" smtClean="0"/>
              <a:t>Charakteristika</a:t>
            </a:r>
            <a:r>
              <a:rPr lang="hu-HU" dirty="0" smtClean="0"/>
              <a:t>: </a:t>
            </a:r>
            <a:r>
              <a:rPr lang="hu-HU" dirty="0" err="1" smtClean="0"/>
              <a:t>Hinwendung</a:t>
            </a:r>
            <a:r>
              <a:rPr lang="hu-HU" dirty="0" smtClean="0"/>
              <a:t> </a:t>
            </a:r>
            <a:r>
              <a:rPr lang="hu-HU" dirty="0" err="1" smtClean="0"/>
              <a:t>zur</a:t>
            </a:r>
            <a:r>
              <a:rPr lang="hu-HU" dirty="0" smtClean="0"/>
              <a:t> </a:t>
            </a:r>
            <a:r>
              <a:rPr lang="hu-HU" dirty="0" err="1" smtClean="0"/>
              <a:t>Volkskunst</a:t>
            </a:r>
            <a:endParaRPr lang="hu-HU" dirty="0" smtClean="0"/>
          </a:p>
          <a:p>
            <a:pPr lvl="2"/>
            <a:r>
              <a:rPr lang="hu-HU" dirty="0" err="1" smtClean="0"/>
              <a:t>Gattungen</a:t>
            </a:r>
            <a:r>
              <a:rPr lang="hu-HU" dirty="0" smtClean="0"/>
              <a:t>: </a:t>
            </a:r>
            <a:r>
              <a:rPr lang="hu-HU" dirty="0" err="1" smtClean="0"/>
              <a:t>Sagen</a:t>
            </a:r>
            <a:r>
              <a:rPr lang="hu-HU" dirty="0" smtClean="0"/>
              <a:t>, </a:t>
            </a:r>
            <a:r>
              <a:rPr lang="hu-HU" dirty="0" err="1" smtClean="0"/>
              <a:t>Märchen</a:t>
            </a:r>
            <a:r>
              <a:rPr lang="hu-HU" dirty="0" smtClean="0"/>
              <a:t>, </a:t>
            </a:r>
            <a:r>
              <a:rPr lang="hu-HU" dirty="0" err="1" smtClean="0"/>
              <a:t>Volkslied</a:t>
            </a:r>
            <a:r>
              <a:rPr lang="hu-HU" dirty="0" smtClean="0"/>
              <a:t>, </a:t>
            </a:r>
            <a:r>
              <a:rPr lang="hu-HU" dirty="0" err="1" smtClean="0"/>
              <a:t>Lied</a:t>
            </a:r>
            <a:r>
              <a:rPr lang="hu-HU" dirty="0" smtClean="0"/>
              <a:t>, </a:t>
            </a:r>
            <a:r>
              <a:rPr lang="hu-HU" dirty="0" err="1" smtClean="0"/>
              <a:t>Ballade</a:t>
            </a:r>
            <a:endParaRPr lang="hu-HU" dirty="0" smtClean="0"/>
          </a:p>
          <a:p>
            <a:pPr marL="914400" lvl="2" indent="0">
              <a:buNone/>
            </a:pPr>
            <a:endParaRPr lang="hu-HU" dirty="0"/>
          </a:p>
          <a:p>
            <a:r>
              <a:rPr lang="hu-HU" dirty="0">
                <a:solidFill>
                  <a:srgbClr val="C00000"/>
                </a:solidFill>
              </a:rPr>
              <a:t>III. </a:t>
            </a:r>
            <a:r>
              <a:rPr lang="hu-HU" dirty="0" err="1">
                <a:solidFill>
                  <a:srgbClr val="C00000"/>
                </a:solidFill>
              </a:rPr>
              <a:t>Hochromantik</a:t>
            </a:r>
            <a:r>
              <a:rPr lang="hu-HU" dirty="0">
                <a:solidFill>
                  <a:srgbClr val="C00000"/>
                </a:solidFill>
              </a:rPr>
              <a:t> </a:t>
            </a:r>
            <a:r>
              <a:rPr lang="hu-HU" dirty="0"/>
              <a:t>(</a:t>
            </a:r>
            <a:r>
              <a:rPr lang="hu-HU" dirty="0" err="1"/>
              <a:t>Dresdener</a:t>
            </a:r>
            <a:r>
              <a:rPr lang="hu-HU" dirty="0"/>
              <a:t> und Berliner Romantik, 1808-1815)</a:t>
            </a:r>
          </a:p>
          <a:p>
            <a:pPr lvl="2"/>
            <a:endParaRPr lang="hu-HU" dirty="0"/>
          </a:p>
          <a:p>
            <a:pPr lvl="2"/>
            <a:r>
              <a:rPr lang="hu-HU" dirty="0"/>
              <a:t>Zentren: </a:t>
            </a:r>
            <a:r>
              <a:rPr lang="hu-HU" dirty="0" err="1"/>
              <a:t>Dresden</a:t>
            </a:r>
            <a:r>
              <a:rPr lang="hu-HU" dirty="0"/>
              <a:t>, Berlin, Wien, Heidelberg, Nürnberg</a:t>
            </a:r>
          </a:p>
          <a:p>
            <a:pPr lvl="2"/>
            <a:endParaRPr lang="hu-HU" dirty="0"/>
          </a:p>
          <a:p>
            <a:pPr lvl="2"/>
            <a:r>
              <a:rPr lang="hu-HU" dirty="0"/>
              <a:t>Vertreter: </a:t>
            </a:r>
            <a:r>
              <a:rPr lang="de-DE" b="1" dirty="0">
                <a:solidFill>
                  <a:srgbClr val="C00000"/>
                </a:solidFill>
              </a:rPr>
              <a:t>Heinrich von Kleist</a:t>
            </a:r>
            <a:r>
              <a:rPr lang="de-DE" dirty="0"/>
              <a:t>, Adam Heinrich Müller und der Maler </a:t>
            </a:r>
            <a:r>
              <a:rPr lang="de-DE" b="1" dirty="0"/>
              <a:t>Caspar David Friedrich</a:t>
            </a:r>
            <a:r>
              <a:rPr lang="hu-HU" dirty="0"/>
              <a:t>, </a:t>
            </a:r>
            <a:r>
              <a:rPr lang="de-DE" dirty="0"/>
              <a:t>Adelbert von </a:t>
            </a:r>
            <a:r>
              <a:rPr lang="de-DE" b="1" dirty="0"/>
              <a:t>Chamisso</a:t>
            </a:r>
            <a:r>
              <a:rPr lang="de-DE" dirty="0"/>
              <a:t>, Friedrich de la Motte Fouqué</a:t>
            </a:r>
            <a:r>
              <a:rPr lang="hu-HU" dirty="0"/>
              <a:t>,</a:t>
            </a:r>
            <a:r>
              <a:rPr lang="de-DE" dirty="0"/>
              <a:t> </a:t>
            </a:r>
            <a:r>
              <a:rPr lang="de-DE" b="1" dirty="0">
                <a:solidFill>
                  <a:srgbClr val="C00000"/>
                </a:solidFill>
              </a:rPr>
              <a:t>E.T.A. Hoffmann</a:t>
            </a:r>
            <a:r>
              <a:rPr lang="de-DE" dirty="0"/>
              <a:t>.</a:t>
            </a:r>
            <a:endParaRPr lang="hu-HU" dirty="0"/>
          </a:p>
          <a:p>
            <a:pPr lvl="2"/>
            <a:endParaRPr lang="hu-HU" dirty="0"/>
          </a:p>
          <a:p>
            <a:pPr lvl="2"/>
            <a:r>
              <a:rPr lang="hu-HU" dirty="0"/>
              <a:t>Charakteristika: der </a:t>
            </a:r>
            <a:r>
              <a:rPr lang="hu-HU" dirty="0" err="1"/>
              <a:t>literarische</a:t>
            </a:r>
            <a:r>
              <a:rPr lang="hu-HU" dirty="0"/>
              <a:t> </a:t>
            </a:r>
            <a:r>
              <a:rPr lang="hu-HU" dirty="0" err="1"/>
              <a:t>Salon</a:t>
            </a:r>
            <a:r>
              <a:rPr lang="hu-HU" dirty="0"/>
              <a:t>, </a:t>
            </a:r>
            <a:r>
              <a:rPr lang="hu-HU" dirty="0" err="1"/>
              <a:t>Freiheitsdichtung</a:t>
            </a:r>
            <a:r>
              <a:rPr lang="hu-HU" dirty="0"/>
              <a:t>, </a:t>
            </a:r>
            <a:r>
              <a:rPr lang="hu-HU" dirty="0" err="1"/>
              <a:t>Schauerromantik</a:t>
            </a:r>
            <a:r>
              <a:rPr lang="de-DE" dirty="0"/>
              <a:t> </a:t>
            </a:r>
            <a:endParaRPr lang="hu-HU" dirty="0"/>
          </a:p>
          <a:p>
            <a:pPr marL="914400" lvl="2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9573" y="129677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3. </a:t>
            </a:r>
            <a:r>
              <a:rPr lang="de-DE" sz="3600" b="1" dirty="0" smtClean="0">
                <a:solidFill>
                  <a:srgbClr val="C00000"/>
                </a:solidFill>
              </a:rPr>
              <a:t>Zwischen </a:t>
            </a:r>
            <a:r>
              <a:rPr lang="de-DE" sz="3600" b="1" dirty="0">
                <a:solidFill>
                  <a:srgbClr val="C00000"/>
                </a:solidFill>
              </a:rPr>
              <a:t>Restauration und </a:t>
            </a:r>
            <a:r>
              <a:rPr lang="de-DE" sz="3600" b="1" dirty="0" smtClean="0">
                <a:solidFill>
                  <a:srgbClr val="C00000"/>
                </a:solidFill>
              </a:rPr>
              <a:t>Revolution</a:t>
            </a:r>
            <a:r>
              <a:rPr lang="hu-HU" sz="3600" b="1" dirty="0" smtClean="0">
                <a:solidFill>
                  <a:srgbClr val="C00000"/>
                </a:solidFill>
              </a:rPr>
              <a:t/>
            </a:r>
            <a:br>
              <a:rPr lang="hu-HU" sz="3600" b="1" dirty="0" smtClean="0">
                <a:solidFill>
                  <a:srgbClr val="C00000"/>
                </a:solidFill>
              </a:rPr>
            </a:br>
            <a:r>
              <a:rPr lang="hu-HU" sz="3600" b="1" dirty="0" smtClean="0">
                <a:solidFill>
                  <a:srgbClr val="C00000"/>
                </a:solidFill>
              </a:rPr>
              <a:t>(1815-1849)</a:t>
            </a:r>
            <a:endParaRPr lang="hu-HU" sz="36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9573" y="2912754"/>
            <a:ext cx="10515600" cy="3859432"/>
          </a:xfrm>
        </p:spPr>
        <p:txBody>
          <a:bodyPr/>
          <a:lstStyle/>
          <a:p>
            <a:r>
              <a:rPr lang="hu-HU" sz="2400" dirty="0" err="1" smtClean="0"/>
              <a:t>Historischer</a:t>
            </a:r>
            <a:r>
              <a:rPr lang="hu-HU" sz="2400" dirty="0" smtClean="0"/>
              <a:t> </a:t>
            </a:r>
            <a:r>
              <a:rPr lang="hu-HU" sz="2400" dirty="0" err="1" smtClean="0"/>
              <a:t>Hintergrund</a:t>
            </a:r>
            <a:r>
              <a:rPr lang="hu-HU" sz="2400" dirty="0" smtClean="0"/>
              <a:t>: </a:t>
            </a:r>
            <a:r>
              <a:rPr lang="hu-HU" sz="2400" dirty="0" err="1" smtClean="0"/>
              <a:t>Vom</a:t>
            </a:r>
            <a:r>
              <a:rPr lang="hu-HU" sz="2400" dirty="0" smtClean="0"/>
              <a:t> Wiener </a:t>
            </a:r>
            <a:r>
              <a:rPr lang="hu-HU" sz="2400" dirty="0" err="1" smtClean="0"/>
              <a:t>Kongress</a:t>
            </a:r>
            <a:r>
              <a:rPr lang="hu-HU" sz="2400" dirty="0" smtClean="0"/>
              <a:t> (1814-1815) </a:t>
            </a:r>
            <a:r>
              <a:rPr lang="hu-HU" sz="2400" dirty="0" err="1" smtClean="0"/>
              <a:t>bis</a:t>
            </a:r>
            <a:r>
              <a:rPr lang="hu-HU" sz="2400" dirty="0" smtClean="0"/>
              <a:t> </a:t>
            </a:r>
            <a:r>
              <a:rPr lang="hu-HU" sz="2400" dirty="0" err="1" smtClean="0"/>
              <a:t>zu</a:t>
            </a:r>
            <a:r>
              <a:rPr lang="hu-HU" sz="2400" dirty="0" smtClean="0"/>
              <a:t> den </a:t>
            </a:r>
            <a:r>
              <a:rPr lang="hu-HU" sz="2400" dirty="0" err="1" smtClean="0"/>
              <a:t>Märzrevolutionen</a:t>
            </a:r>
            <a:r>
              <a:rPr lang="hu-HU" sz="2400" dirty="0" smtClean="0"/>
              <a:t> (1848)</a:t>
            </a:r>
          </a:p>
          <a:p>
            <a:endParaRPr lang="hu-HU" sz="2400" dirty="0" smtClean="0"/>
          </a:p>
          <a:p>
            <a:r>
              <a:rPr lang="hu-HU" sz="2400" dirty="0" err="1" smtClean="0"/>
              <a:t>Richtungen</a:t>
            </a:r>
            <a:r>
              <a:rPr lang="hu-HU" sz="2400" dirty="0" smtClean="0"/>
              <a:t>:</a:t>
            </a:r>
          </a:p>
          <a:p>
            <a:pPr lvl="2"/>
            <a:r>
              <a:rPr lang="hu-HU" dirty="0" smtClean="0"/>
              <a:t>Biedermeier (Eduard </a:t>
            </a:r>
            <a:r>
              <a:rPr lang="hu-HU" dirty="0" err="1" smtClean="0"/>
              <a:t>Mörike</a:t>
            </a:r>
            <a:r>
              <a:rPr lang="hu-HU" dirty="0" smtClean="0"/>
              <a:t>, Adalbert </a:t>
            </a:r>
            <a:r>
              <a:rPr lang="hu-HU" dirty="0" err="1" smtClean="0"/>
              <a:t>Stifter</a:t>
            </a:r>
            <a:r>
              <a:rPr lang="hu-HU" dirty="0"/>
              <a:t>)</a:t>
            </a:r>
            <a:endParaRPr lang="hu-HU" dirty="0" smtClean="0"/>
          </a:p>
          <a:p>
            <a:pPr lvl="2"/>
            <a:r>
              <a:rPr lang="hu-HU" dirty="0" err="1" smtClean="0"/>
              <a:t>Vormärz</a:t>
            </a:r>
            <a:r>
              <a:rPr lang="hu-HU" dirty="0" smtClean="0"/>
              <a:t> (Heinrich Heine, Georg Büchner, Richard Wagner)</a:t>
            </a:r>
          </a:p>
          <a:p>
            <a:pPr lvl="2"/>
            <a:r>
              <a:rPr lang="hu-HU" dirty="0" err="1" smtClean="0"/>
              <a:t>Junges</a:t>
            </a:r>
            <a:r>
              <a:rPr lang="hu-HU" dirty="0" smtClean="0"/>
              <a:t> </a:t>
            </a:r>
            <a:r>
              <a:rPr lang="hu-HU" dirty="0" err="1" smtClean="0"/>
              <a:t>Deutschland</a:t>
            </a:r>
            <a:endParaRPr lang="hu-HU" dirty="0" smtClean="0"/>
          </a:p>
          <a:p>
            <a:pPr lvl="2"/>
            <a:r>
              <a:rPr lang="hu-HU" dirty="0" err="1" smtClean="0"/>
              <a:t>Das</a:t>
            </a:r>
            <a:r>
              <a:rPr lang="hu-HU" dirty="0" smtClean="0"/>
              <a:t> Wiener </a:t>
            </a:r>
            <a:r>
              <a:rPr lang="hu-HU" dirty="0" err="1" smtClean="0"/>
              <a:t>Volksstück</a:t>
            </a:r>
            <a:r>
              <a:rPr lang="hu-HU" dirty="0" smtClean="0"/>
              <a:t> (J.N. </a:t>
            </a:r>
            <a:r>
              <a:rPr lang="hu-HU" dirty="0" err="1" smtClean="0"/>
              <a:t>Nestroy</a:t>
            </a:r>
            <a:r>
              <a:rPr lang="hu-HU" dirty="0" smtClean="0"/>
              <a:t>, F. </a:t>
            </a:r>
            <a:r>
              <a:rPr lang="hu-HU" dirty="0" err="1" smtClean="0"/>
              <a:t>Raimund</a:t>
            </a:r>
            <a:r>
              <a:rPr lang="hu-HU" dirty="0" smtClean="0"/>
              <a:t>)</a:t>
            </a:r>
          </a:p>
          <a:p>
            <a:pPr marL="1828800" lvl="4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26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69189" y="138720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>
                <a:solidFill>
                  <a:srgbClr val="C00000"/>
                </a:solidFill>
              </a:rPr>
              <a:t>4. </a:t>
            </a:r>
            <a:r>
              <a:rPr lang="hu-HU" sz="3600" b="1" dirty="0" err="1" smtClean="0">
                <a:solidFill>
                  <a:srgbClr val="C00000"/>
                </a:solidFill>
              </a:rPr>
              <a:t>Realismus</a:t>
            </a:r>
            <a:r>
              <a:rPr lang="hu-HU" sz="3600" b="1" dirty="0" smtClean="0">
                <a:solidFill>
                  <a:srgbClr val="C00000"/>
                </a:solidFill>
              </a:rPr>
              <a:t> und </a:t>
            </a:r>
            <a:r>
              <a:rPr lang="hu-HU" sz="3600" b="1" dirty="0" err="1" smtClean="0">
                <a:solidFill>
                  <a:srgbClr val="C00000"/>
                </a:solidFill>
              </a:rPr>
              <a:t>Gründerzeit</a:t>
            </a:r>
            <a:r>
              <a:rPr lang="hu-HU" sz="3600" b="1" dirty="0" smtClean="0">
                <a:solidFill>
                  <a:srgbClr val="C00000"/>
                </a:solidFill>
              </a:rPr>
              <a:t> (1850-1890)</a:t>
            </a:r>
            <a:endParaRPr lang="hu-HU" sz="3600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69189" y="3308082"/>
            <a:ext cx="10515600" cy="3843666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Historischer</a:t>
            </a:r>
            <a:r>
              <a:rPr lang="hu-HU" sz="2400" dirty="0" smtClean="0"/>
              <a:t> </a:t>
            </a:r>
            <a:r>
              <a:rPr lang="hu-HU" sz="2400" dirty="0" err="1" smtClean="0"/>
              <a:t>Hintergrund</a:t>
            </a:r>
            <a:r>
              <a:rPr lang="hu-HU" sz="2400" dirty="0" smtClean="0"/>
              <a:t>: der </a:t>
            </a:r>
            <a:r>
              <a:rPr lang="hu-HU" sz="2400" dirty="0" err="1" smtClean="0"/>
              <a:t>Weg</a:t>
            </a:r>
            <a:r>
              <a:rPr lang="hu-HU" sz="2400" dirty="0" smtClean="0"/>
              <a:t> </a:t>
            </a:r>
            <a:r>
              <a:rPr lang="hu-HU" sz="2400" dirty="0" err="1" smtClean="0"/>
              <a:t>zum</a:t>
            </a:r>
            <a:r>
              <a:rPr lang="hu-HU" sz="2400" dirty="0" smtClean="0"/>
              <a:t> </a:t>
            </a:r>
            <a:r>
              <a:rPr lang="hu-HU" sz="2400" dirty="0" err="1" smtClean="0"/>
              <a:t>deutschen</a:t>
            </a:r>
            <a:r>
              <a:rPr lang="hu-HU" sz="2400" dirty="0" smtClean="0"/>
              <a:t> </a:t>
            </a:r>
            <a:r>
              <a:rPr lang="hu-HU" sz="2400" dirty="0" err="1" smtClean="0"/>
              <a:t>Nationalstaat</a:t>
            </a:r>
            <a:r>
              <a:rPr lang="hu-HU" sz="2400" dirty="0" smtClean="0"/>
              <a:t> v. </a:t>
            </a:r>
            <a:r>
              <a:rPr lang="hu-HU" sz="2400" dirty="0" err="1" smtClean="0"/>
              <a:t>Norddeutschen</a:t>
            </a:r>
            <a:r>
              <a:rPr lang="hu-HU" sz="2400" dirty="0" smtClean="0"/>
              <a:t> </a:t>
            </a:r>
            <a:r>
              <a:rPr lang="hu-HU" sz="2400" dirty="0" err="1" smtClean="0"/>
              <a:t>Bund</a:t>
            </a:r>
            <a:r>
              <a:rPr lang="hu-HU" sz="2400" dirty="0" smtClean="0"/>
              <a:t> </a:t>
            </a:r>
            <a:r>
              <a:rPr lang="hu-HU" sz="2400" dirty="0" err="1" smtClean="0"/>
              <a:t>bis</a:t>
            </a:r>
            <a:r>
              <a:rPr lang="hu-HU" sz="2400" dirty="0" smtClean="0"/>
              <a:t> </a:t>
            </a:r>
            <a:r>
              <a:rPr lang="hu-HU" sz="2400" dirty="0" err="1" smtClean="0"/>
              <a:t>zur</a:t>
            </a:r>
            <a:r>
              <a:rPr lang="hu-HU" sz="2400" dirty="0" smtClean="0"/>
              <a:t> </a:t>
            </a:r>
            <a:r>
              <a:rPr lang="hu-HU" sz="2400" dirty="0" err="1" smtClean="0"/>
              <a:t>Gründung</a:t>
            </a:r>
            <a:r>
              <a:rPr lang="hu-HU" sz="2400" dirty="0" smtClean="0"/>
              <a:t> des </a:t>
            </a:r>
            <a:r>
              <a:rPr lang="hu-HU" sz="2400" dirty="0" err="1" smtClean="0"/>
              <a:t>Deutschen</a:t>
            </a:r>
            <a:r>
              <a:rPr lang="hu-HU" sz="2400" dirty="0" smtClean="0"/>
              <a:t> </a:t>
            </a:r>
            <a:r>
              <a:rPr lang="hu-HU" sz="2400" dirty="0" err="1" smtClean="0"/>
              <a:t>Reiches</a:t>
            </a:r>
            <a:r>
              <a:rPr lang="hu-HU" sz="2400" dirty="0" smtClean="0"/>
              <a:t> (1871)</a:t>
            </a:r>
            <a:endParaRPr lang="hu-HU" sz="2400" dirty="0"/>
          </a:p>
          <a:p>
            <a:r>
              <a:rPr lang="hu-HU" sz="2400" dirty="0" err="1" smtClean="0"/>
              <a:t>Realismus</a:t>
            </a:r>
            <a:r>
              <a:rPr lang="hu-HU" sz="2400" dirty="0" smtClean="0"/>
              <a:t> </a:t>
            </a:r>
            <a:r>
              <a:rPr lang="hu-HU" sz="2400" dirty="0" err="1" smtClean="0"/>
              <a:t>als</a:t>
            </a:r>
            <a:r>
              <a:rPr lang="hu-HU" sz="2400" dirty="0" smtClean="0"/>
              <a:t> </a:t>
            </a:r>
            <a:r>
              <a:rPr lang="hu-HU" sz="2400" dirty="0" err="1" smtClean="0"/>
              <a:t>Programm</a:t>
            </a:r>
            <a:r>
              <a:rPr lang="hu-HU" sz="2400" dirty="0" smtClean="0"/>
              <a:t> (</a:t>
            </a:r>
            <a:r>
              <a:rPr lang="hu-HU" sz="2400" dirty="0" err="1" smtClean="0"/>
              <a:t>Romantheorie</a:t>
            </a:r>
            <a:r>
              <a:rPr lang="hu-HU" sz="2400" dirty="0" smtClean="0"/>
              <a:t>, </a:t>
            </a:r>
            <a:r>
              <a:rPr lang="hu-HU" sz="2400" dirty="0" err="1" smtClean="0"/>
              <a:t>Roman</a:t>
            </a:r>
            <a:r>
              <a:rPr lang="hu-HU" sz="2400" dirty="0" smtClean="0"/>
              <a:t>, </a:t>
            </a:r>
            <a:r>
              <a:rPr lang="hu-HU" sz="2400" dirty="0" err="1" smtClean="0"/>
              <a:t>Novelle</a:t>
            </a:r>
            <a:r>
              <a:rPr lang="hu-HU" sz="2400" dirty="0" smtClean="0"/>
              <a:t>)</a:t>
            </a:r>
          </a:p>
          <a:p>
            <a:r>
              <a:rPr lang="hu-HU" sz="2400" dirty="0" err="1" smtClean="0"/>
              <a:t>Vertreter</a:t>
            </a:r>
            <a:r>
              <a:rPr lang="hu-HU" sz="2400" dirty="0" smtClean="0"/>
              <a:t>: Gottfried </a:t>
            </a:r>
            <a:r>
              <a:rPr lang="hu-HU" sz="2400" b="1" dirty="0" smtClean="0"/>
              <a:t>Keller</a:t>
            </a:r>
            <a:r>
              <a:rPr lang="hu-HU" sz="2400" dirty="0" smtClean="0"/>
              <a:t>,  Theodor </a:t>
            </a:r>
            <a:r>
              <a:rPr lang="hu-HU" sz="2400" b="1" dirty="0" err="1" smtClean="0"/>
              <a:t>Storm</a:t>
            </a:r>
            <a:r>
              <a:rPr lang="hu-HU" sz="2400" dirty="0" smtClean="0"/>
              <a:t>, Theodor </a:t>
            </a:r>
            <a:r>
              <a:rPr lang="hu-HU" sz="2400" b="1" dirty="0" err="1" smtClean="0"/>
              <a:t>Fontane</a:t>
            </a:r>
            <a:r>
              <a:rPr lang="hu-HU" sz="2400" dirty="0" smtClean="0"/>
              <a:t>, Friedrich  </a:t>
            </a:r>
            <a:r>
              <a:rPr lang="hu-HU" sz="2400" b="1" dirty="0" err="1" smtClean="0"/>
              <a:t>Hebbel</a:t>
            </a:r>
            <a:endParaRPr lang="hu-HU" sz="2400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112" cy="12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434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956</Words>
  <Application>Microsoft Office PowerPoint</Application>
  <PresentationFormat>Szélesvásznú</PresentationFormat>
  <Paragraphs>91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Office-téma</vt:lpstr>
      <vt:lpstr>Géza Horváth  Geschichte der deutschen Literatur Von der Romantik bis zum Fin de Siècle</vt:lpstr>
      <vt:lpstr>Thematische Schwerpunkte</vt:lpstr>
      <vt:lpstr>Bibliographie Primär - Pflichtlektüre</vt:lpstr>
      <vt:lpstr>Bibliographie Primär - Pflichtlektüre</vt:lpstr>
      <vt:lpstr>Bibliographie / Nachschlagewerke Sekundär</vt:lpstr>
      <vt:lpstr>Geschichte der deutschen Literatur 1815-1910 1. Romantik (ca. 1795-ca.1815) I–II.</vt:lpstr>
      <vt:lpstr>2. Romantik I–II.</vt:lpstr>
      <vt:lpstr>3. Zwischen Restauration und Revolution (1815-1849)</vt:lpstr>
      <vt:lpstr>4. Realismus und Gründerzeit (1850-1890)</vt:lpstr>
      <vt:lpstr>5. Naturalismus (1880-1895)</vt:lpstr>
      <vt:lpstr>6. Fin de Siècle (1890-1914) I.</vt:lpstr>
      <vt:lpstr>7. Fin de Siècle (1890-1914) II.</vt:lpstr>
      <vt:lpstr>8. Fin de Siècle (1890-1914) III.</vt:lpstr>
      <vt:lpstr>9. Exkurs</vt:lpstr>
      <vt:lpstr>10. Exkurs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HG</dc:creator>
  <cp:lastModifiedBy>HG</cp:lastModifiedBy>
  <cp:revision>93</cp:revision>
  <dcterms:created xsi:type="dcterms:W3CDTF">2017-09-04T13:51:10Z</dcterms:created>
  <dcterms:modified xsi:type="dcterms:W3CDTF">2023-08-29T12:37:44Z</dcterms:modified>
</cp:coreProperties>
</file>