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260" r:id="rId4"/>
    <p:sldId id="315" r:id="rId5"/>
    <p:sldId id="325" r:id="rId6"/>
    <p:sldId id="326" r:id="rId7"/>
    <p:sldId id="257" r:id="rId8"/>
    <p:sldId id="323" r:id="rId9"/>
    <p:sldId id="327" r:id="rId10"/>
    <p:sldId id="297" r:id="rId11"/>
    <p:sldId id="283" r:id="rId12"/>
    <p:sldId id="258" r:id="rId13"/>
    <p:sldId id="261" r:id="rId14"/>
    <p:sldId id="328" r:id="rId15"/>
    <p:sldId id="284" r:id="rId16"/>
    <p:sldId id="285" r:id="rId17"/>
    <p:sldId id="329" r:id="rId18"/>
    <p:sldId id="330" r:id="rId19"/>
    <p:sldId id="286" r:id="rId20"/>
    <p:sldId id="331" r:id="rId21"/>
    <p:sldId id="289" r:id="rId22"/>
    <p:sldId id="287" r:id="rId23"/>
    <p:sldId id="288" r:id="rId24"/>
    <p:sldId id="300" r:id="rId25"/>
    <p:sldId id="296" r:id="rId26"/>
    <p:sldId id="316" r:id="rId27"/>
    <p:sldId id="317" r:id="rId28"/>
    <p:sldId id="263" r:id="rId29"/>
    <p:sldId id="264" r:id="rId30"/>
    <p:sldId id="265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2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2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5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49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3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64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7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3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2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011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67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CE66-92CE-46EB-B279-20F07385EC21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E24B-4D0E-4BB5-A62D-2FB768E12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55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2-nof70kM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bDMJiF2jy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5373" y="1653595"/>
            <a:ext cx="9144000" cy="468930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sz="5300" b="1" dirty="0" smtClean="0"/>
              <a:t>Géza Horváth</a:t>
            </a:r>
            <a:r>
              <a:rPr lang="hu-HU" sz="5300" b="1" dirty="0" smtClean="0">
                <a:solidFill>
                  <a:srgbClr val="C00000"/>
                </a:solidFill>
              </a:rPr>
              <a:t/>
            </a:r>
            <a:br>
              <a:rPr lang="hu-HU" sz="5300" b="1" dirty="0" smtClean="0">
                <a:solidFill>
                  <a:srgbClr val="C00000"/>
                </a:solidFill>
              </a:rPr>
            </a:br>
            <a:r>
              <a:rPr lang="hu-HU" sz="5300" b="1" dirty="0" smtClean="0">
                <a:solidFill>
                  <a:srgbClr val="C00000"/>
                </a:solidFill>
              </a:rPr>
              <a:t/>
            </a:r>
            <a:br>
              <a:rPr lang="hu-HU" sz="5300" b="1" dirty="0" smtClean="0">
                <a:solidFill>
                  <a:srgbClr val="C00000"/>
                </a:solidFill>
              </a:rPr>
            </a:br>
            <a:r>
              <a:rPr lang="hu-HU" sz="5300" b="1" i="1" dirty="0" err="1" smtClean="0"/>
              <a:t>Geschichte</a:t>
            </a:r>
            <a:r>
              <a:rPr lang="hu-HU" sz="5300" b="1" i="1" dirty="0" smtClean="0"/>
              <a:t> der </a:t>
            </a:r>
            <a:r>
              <a:rPr lang="hu-HU" sz="5300" b="1" i="1" dirty="0" err="1" smtClean="0"/>
              <a:t>deutschen</a:t>
            </a:r>
            <a:r>
              <a:rPr lang="hu-HU" sz="5300" b="1" i="1" dirty="0" smtClean="0"/>
              <a:t> </a:t>
            </a:r>
            <a:r>
              <a:rPr lang="hu-HU" sz="5300" b="1" i="1" dirty="0" err="1" smtClean="0"/>
              <a:t>Literatur</a:t>
            </a:r>
            <a:r>
              <a:rPr lang="hu-HU" sz="5300" b="1" i="1" dirty="0" smtClean="0"/>
              <a:t> von der Romantik </a:t>
            </a:r>
            <a:r>
              <a:rPr lang="hu-HU" sz="5300" b="1" i="1" dirty="0" err="1" smtClean="0"/>
              <a:t>bis</a:t>
            </a:r>
            <a:r>
              <a:rPr lang="hu-HU" sz="5300" b="1" i="1" dirty="0" smtClean="0"/>
              <a:t> </a:t>
            </a:r>
            <a:r>
              <a:rPr lang="hu-HU" sz="5300" b="1" i="1" dirty="0" err="1" smtClean="0"/>
              <a:t>zum</a:t>
            </a:r>
            <a:r>
              <a:rPr lang="hu-HU" sz="5300" b="1" i="1" dirty="0"/>
              <a:t/>
            </a:r>
            <a:br>
              <a:rPr lang="hu-HU" sz="5300" b="1" i="1" dirty="0"/>
            </a:br>
            <a:r>
              <a:rPr lang="hu-HU" sz="5300" b="1" i="1" dirty="0" smtClean="0"/>
              <a:t>Fin de </a:t>
            </a:r>
            <a:r>
              <a:rPr lang="hu-HU" sz="5300" b="1" i="1" dirty="0" err="1" smtClean="0"/>
              <a:t>Siècle</a:t>
            </a:r>
            <a:r>
              <a:rPr lang="hu-HU" sz="5300" b="1" i="1" dirty="0" smtClean="0"/>
              <a:t/>
            </a:r>
            <a:br>
              <a:rPr lang="hu-HU" sz="5300" b="1" i="1" dirty="0" smtClean="0"/>
            </a:br>
            <a:r>
              <a:rPr lang="hu-HU" sz="5300" b="1" i="1" dirty="0" smtClean="0"/>
              <a:t>VI.</a:t>
            </a:r>
            <a:br>
              <a:rPr lang="hu-HU" sz="5300" b="1" i="1" dirty="0" smtClean="0"/>
            </a:br>
            <a:endParaRPr lang="hu-HU" sz="5300" b="1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076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 smtClean="0"/>
              <a:t>Venedig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/>
              <a:t>emblematische</a:t>
            </a:r>
            <a:r>
              <a:rPr lang="hu-HU" sz="2800" dirty="0" smtClean="0"/>
              <a:t>, </a:t>
            </a:r>
            <a:r>
              <a:rPr lang="hu-HU" sz="2800" dirty="0" err="1" smtClean="0"/>
              <a:t>mythische</a:t>
            </a:r>
            <a:r>
              <a:rPr lang="hu-HU" sz="2800" dirty="0" smtClean="0"/>
              <a:t> </a:t>
            </a:r>
            <a:r>
              <a:rPr lang="hu-HU" sz="2800" dirty="0" err="1" smtClean="0"/>
              <a:t>Stadt</a:t>
            </a:r>
            <a:r>
              <a:rPr lang="hu-HU" sz="2800" dirty="0" smtClean="0"/>
              <a:t> des Fin de </a:t>
            </a:r>
            <a:r>
              <a:rPr lang="hu-HU" sz="2800" dirty="0" err="1" smtClean="0"/>
              <a:t>Siècle</a:t>
            </a:r>
            <a:r>
              <a:rPr lang="hu-HU" sz="2800" dirty="0" smtClean="0"/>
              <a:t> – der </a:t>
            </a:r>
            <a:r>
              <a:rPr lang="hu-HU" sz="2800" dirty="0" err="1" smtClean="0"/>
              <a:t>Dekadenz</a:t>
            </a:r>
            <a:r>
              <a:rPr lang="hu-HU" sz="2800" dirty="0" smtClean="0"/>
              <a:t>, des </a:t>
            </a:r>
            <a:r>
              <a:rPr lang="hu-HU" sz="2800" dirty="0" err="1" smtClean="0"/>
              <a:t>Verfalls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035090"/>
            <a:ext cx="10515600" cy="3909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Friedrich </a:t>
            </a:r>
            <a:r>
              <a:rPr lang="hu-HU" b="1" dirty="0" smtClean="0"/>
              <a:t>Nietzsche</a:t>
            </a:r>
            <a:r>
              <a:rPr lang="hu-HU" dirty="0"/>
              <a:t>: </a:t>
            </a:r>
            <a:r>
              <a:rPr lang="hu-HU" i="1" dirty="0" err="1" smtClean="0"/>
              <a:t>Venedig-Gedicht</a:t>
            </a:r>
            <a:r>
              <a:rPr lang="hu-HU" i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Venedig</a:t>
            </a:r>
            <a:r>
              <a:rPr lang="hu-HU" dirty="0" smtClean="0"/>
              <a:t> ≈ </a:t>
            </a:r>
            <a:r>
              <a:rPr lang="hu-HU" dirty="0" err="1" smtClean="0"/>
              <a:t>Musik</a:t>
            </a:r>
            <a:r>
              <a:rPr lang="hu-HU" dirty="0" smtClean="0"/>
              <a:t>)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Rainer Maria </a:t>
            </a:r>
            <a:r>
              <a:rPr lang="hu-HU" b="1" dirty="0" smtClean="0"/>
              <a:t>Rilke</a:t>
            </a:r>
            <a:r>
              <a:rPr lang="hu-HU" dirty="0"/>
              <a:t>: </a:t>
            </a:r>
            <a:r>
              <a:rPr lang="hu-HU" i="1" dirty="0"/>
              <a:t>Die </a:t>
            </a:r>
            <a:r>
              <a:rPr lang="hu-HU" i="1" dirty="0" err="1"/>
              <a:t>Kurtisane</a:t>
            </a:r>
            <a:r>
              <a:rPr lang="hu-HU" dirty="0"/>
              <a:t>, </a:t>
            </a:r>
            <a:r>
              <a:rPr lang="hu-HU" i="1" dirty="0" err="1"/>
              <a:t>Venedig</a:t>
            </a:r>
            <a:r>
              <a:rPr lang="hu-HU" i="1" dirty="0"/>
              <a:t>, </a:t>
            </a:r>
            <a:r>
              <a:rPr lang="hu-HU" i="1" dirty="0" err="1"/>
              <a:t>Venezianischer</a:t>
            </a:r>
            <a:r>
              <a:rPr lang="hu-HU" i="1" dirty="0"/>
              <a:t> </a:t>
            </a:r>
            <a:r>
              <a:rPr lang="hu-HU" i="1" dirty="0" err="1"/>
              <a:t>Morgen</a:t>
            </a:r>
            <a:r>
              <a:rPr lang="hu-HU" i="1" dirty="0"/>
              <a:t>, </a:t>
            </a:r>
            <a:r>
              <a:rPr lang="hu-HU" i="1" dirty="0" err="1"/>
              <a:t>Spätherbst</a:t>
            </a:r>
            <a:r>
              <a:rPr lang="hu-HU" i="1" dirty="0"/>
              <a:t> in </a:t>
            </a:r>
            <a:r>
              <a:rPr lang="hu-HU" i="1" dirty="0" err="1" smtClean="0"/>
              <a:t>Venedig</a:t>
            </a:r>
            <a:r>
              <a:rPr lang="hu-HU" i="1" dirty="0" smtClean="0"/>
              <a:t> etc.</a:t>
            </a:r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i="1" dirty="0" smtClean="0">
                <a:solidFill>
                  <a:srgbClr val="C00000"/>
                </a:solidFill>
              </a:rPr>
              <a:t>„</a:t>
            </a:r>
            <a:r>
              <a:rPr lang="hu-HU" i="1" dirty="0" err="1" smtClean="0">
                <a:solidFill>
                  <a:srgbClr val="C00000"/>
                </a:solidFill>
              </a:rPr>
              <a:t>Das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war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Venedig</a:t>
            </a:r>
            <a:r>
              <a:rPr lang="hu-HU" i="1" dirty="0" smtClean="0">
                <a:solidFill>
                  <a:srgbClr val="C00000"/>
                </a:solidFill>
              </a:rPr>
              <a:t>, die </a:t>
            </a:r>
            <a:r>
              <a:rPr lang="hu-HU" i="1" dirty="0" err="1" smtClean="0">
                <a:solidFill>
                  <a:srgbClr val="C00000"/>
                </a:solidFill>
              </a:rPr>
              <a:t>schmeichlerische</a:t>
            </a:r>
            <a:r>
              <a:rPr lang="hu-HU" i="1" dirty="0" smtClean="0">
                <a:solidFill>
                  <a:srgbClr val="C00000"/>
                </a:solidFill>
              </a:rPr>
              <a:t> und </a:t>
            </a:r>
            <a:r>
              <a:rPr lang="hu-HU" i="1" dirty="0" err="1" smtClean="0">
                <a:solidFill>
                  <a:srgbClr val="C00000"/>
                </a:solidFill>
              </a:rPr>
              <a:t>verdächtige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Schöne</a:t>
            </a:r>
            <a:r>
              <a:rPr lang="hu-HU" i="1" dirty="0" smtClean="0">
                <a:solidFill>
                  <a:srgbClr val="C00000"/>
                </a:solidFill>
              </a:rPr>
              <a:t>, – </a:t>
            </a:r>
            <a:r>
              <a:rPr lang="hu-HU" i="1" dirty="0" err="1" smtClean="0">
                <a:solidFill>
                  <a:srgbClr val="C00000"/>
                </a:solidFill>
              </a:rPr>
              <a:t>diese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Stadt</a:t>
            </a:r>
            <a:r>
              <a:rPr lang="hu-HU" i="1" dirty="0" smtClean="0">
                <a:solidFill>
                  <a:srgbClr val="C00000"/>
                </a:solidFill>
              </a:rPr>
              <a:t>, </a:t>
            </a:r>
            <a:r>
              <a:rPr lang="hu-HU" i="1" dirty="0" err="1" smtClean="0">
                <a:solidFill>
                  <a:srgbClr val="C00000"/>
                </a:solidFill>
              </a:rPr>
              <a:t>halb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Märchen</a:t>
            </a:r>
            <a:r>
              <a:rPr lang="hu-HU" i="1" dirty="0" smtClean="0">
                <a:solidFill>
                  <a:srgbClr val="C00000"/>
                </a:solidFill>
              </a:rPr>
              <a:t>, </a:t>
            </a:r>
            <a:r>
              <a:rPr lang="hu-HU" i="1" dirty="0" err="1" smtClean="0">
                <a:solidFill>
                  <a:srgbClr val="C00000"/>
                </a:solidFill>
              </a:rPr>
              <a:t>halb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Fremdenfalle</a:t>
            </a:r>
            <a:r>
              <a:rPr lang="hu-HU" i="1" dirty="0" smtClean="0">
                <a:solidFill>
                  <a:srgbClr val="C00000"/>
                </a:solidFill>
              </a:rPr>
              <a:t>, in </a:t>
            </a:r>
            <a:r>
              <a:rPr lang="hu-HU" i="1" dirty="0" err="1" smtClean="0">
                <a:solidFill>
                  <a:srgbClr val="C00000"/>
                </a:solidFill>
              </a:rPr>
              <a:t>deren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fauligen</a:t>
            </a:r>
            <a:r>
              <a:rPr lang="hu-HU" i="1" dirty="0" smtClean="0">
                <a:solidFill>
                  <a:srgbClr val="C00000"/>
                </a:solidFill>
              </a:rPr>
              <a:t> Luft die </a:t>
            </a:r>
            <a:r>
              <a:rPr lang="hu-HU" i="1" dirty="0" err="1" smtClean="0">
                <a:solidFill>
                  <a:srgbClr val="C00000"/>
                </a:solidFill>
              </a:rPr>
              <a:t>Kunst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einst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schwelgerisch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aufwucherte</a:t>
            </a:r>
            <a:r>
              <a:rPr lang="hu-HU" i="1" dirty="0" smtClean="0">
                <a:solidFill>
                  <a:srgbClr val="C00000"/>
                </a:solidFill>
              </a:rPr>
              <a:t> und </a:t>
            </a:r>
            <a:r>
              <a:rPr lang="hu-HU" i="1" dirty="0" err="1" smtClean="0">
                <a:solidFill>
                  <a:srgbClr val="C00000"/>
                </a:solidFill>
              </a:rPr>
              <a:t>welche</a:t>
            </a:r>
            <a:r>
              <a:rPr lang="hu-HU" i="1" dirty="0" smtClean="0">
                <a:solidFill>
                  <a:srgbClr val="C00000"/>
                </a:solidFill>
              </a:rPr>
              <a:t> den </a:t>
            </a:r>
            <a:r>
              <a:rPr lang="hu-HU" i="1" dirty="0" err="1" smtClean="0">
                <a:solidFill>
                  <a:srgbClr val="C00000"/>
                </a:solidFill>
              </a:rPr>
              <a:t>Musikern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Klänge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eingab</a:t>
            </a:r>
            <a:r>
              <a:rPr lang="hu-HU" i="1" dirty="0" smtClean="0">
                <a:solidFill>
                  <a:srgbClr val="C00000"/>
                </a:solidFill>
              </a:rPr>
              <a:t>, die </a:t>
            </a:r>
            <a:r>
              <a:rPr lang="hu-HU" i="1" dirty="0" err="1" smtClean="0">
                <a:solidFill>
                  <a:srgbClr val="C00000"/>
                </a:solidFill>
              </a:rPr>
              <a:t>wiegen</a:t>
            </a:r>
            <a:r>
              <a:rPr lang="hu-HU" i="1" dirty="0" smtClean="0">
                <a:solidFill>
                  <a:srgbClr val="C00000"/>
                </a:solidFill>
              </a:rPr>
              <a:t> und </a:t>
            </a:r>
            <a:r>
              <a:rPr lang="hu-HU" i="1" dirty="0" err="1" smtClean="0">
                <a:solidFill>
                  <a:srgbClr val="C00000"/>
                </a:solidFill>
              </a:rPr>
              <a:t>buhlerisch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einlullen</a:t>
            </a:r>
            <a:r>
              <a:rPr lang="hu-HU" i="1" dirty="0" smtClean="0">
                <a:solidFill>
                  <a:srgbClr val="C00000"/>
                </a:solidFill>
              </a:rPr>
              <a:t>.” </a:t>
            </a:r>
          </a:p>
          <a:p>
            <a:pPr marL="0" indent="0">
              <a:buNone/>
            </a:pPr>
            <a:r>
              <a:rPr lang="hu-HU" sz="2000" dirty="0"/>
              <a:t>(</a:t>
            </a:r>
            <a:r>
              <a:rPr lang="hu-HU" sz="2000" dirty="0" smtClean="0"/>
              <a:t>Thomas Mann: </a:t>
            </a:r>
            <a:r>
              <a:rPr lang="hu-HU" sz="2000" i="1" dirty="0" smtClean="0"/>
              <a:t>Der </a:t>
            </a:r>
            <a:r>
              <a:rPr lang="hu-HU" sz="2000" i="1" dirty="0" err="1" smtClean="0"/>
              <a:t>Tod</a:t>
            </a:r>
            <a:r>
              <a:rPr lang="hu-HU" sz="2000" i="1" dirty="0" smtClean="0"/>
              <a:t> in </a:t>
            </a:r>
            <a:r>
              <a:rPr lang="hu-HU" sz="2000" i="1" dirty="0" err="1" smtClean="0"/>
              <a:t>Venedig</a:t>
            </a:r>
            <a:r>
              <a:rPr lang="hu-HU" sz="2000" dirty="0" smtClean="0"/>
              <a:t>)</a:t>
            </a:r>
            <a:endParaRPr lang="hu-HU" sz="20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6219" y="1116826"/>
            <a:ext cx="10151673" cy="1110343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R.M. Rilke: </a:t>
            </a:r>
            <a:r>
              <a:rPr lang="hu-HU" sz="2800" b="1" i="1" dirty="0" smtClean="0"/>
              <a:t>Die </a:t>
            </a:r>
            <a:r>
              <a:rPr lang="hu-HU" sz="2800" b="1" i="1" dirty="0" err="1" smtClean="0"/>
              <a:t>Kurtisane</a:t>
            </a:r>
            <a:r>
              <a:rPr lang="hu-HU" sz="2800" b="1" i="1" dirty="0" smtClean="0"/>
              <a:t> 				J.H. </a:t>
            </a:r>
            <a:r>
              <a:rPr lang="hu-HU" sz="2800" b="1" i="1" dirty="0" err="1" smtClean="0"/>
              <a:t>Füssli</a:t>
            </a:r>
            <a:r>
              <a:rPr lang="hu-HU" sz="2800" b="1" i="1" dirty="0" smtClean="0"/>
              <a:t>		</a:t>
            </a:r>
            <a:br>
              <a:rPr lang="hu-HU" sz="2800" b="1" i="1" dirty="0" smtClean="0"/>
            </a:br>
            <a:r>
              <a:rPr lang="hu-HU" sz="2000" b="1" i="1" dirty="0" smtClean="0"/>
              <a:t>(</a:t>
            </a:r>
            <a:r>
              <a:rPr lang="hu-HU" sz="2000" b="1" dirty="0" smtClean="0"/>
              <a:t>Capri, 1907</a:t>
            </a:r>
            <a:r>
              <a:rPr lang="hu-HU" sz="2000" b="1" i="1" dirty="0" smtClean="0"/>
              <a:t>. </a:t>
            </a:r>
            <a:r>
              <a:rPr lang="hu-HU" sz="2000" b="1" i="1" dirty="0"/>
              <a:t>I</a:t>
            </a:r>
            <a:r>
              <a:rPr lang="hu-HU" sz="2000" b="1" i="1" dirty="0" smtClean="0"/>
              <a:t>n: Neue </a:t>
            </a:r>
            <a:r>
              <a:rPr lang="hu-HU" sz="2000" b="1" i="1" dirty="0" err="1" smtClean="0"/>
              <a:t>Gedichte</a:t>
            </a:r>
            <a:r>
              <a:rPr lang="hu-HU" sz="2000" b="1" i="1" dirty="0" smtClean="0"/>
              <a:t>, </a:t>
            </a:r>
            <a:r>
              <a:rPr lang="hu-HU" sz="2000" b="1" dirty="0" smtClean="0"/>
              <a:t>1907/ 1908)    	    </a:t>
            </a:r>
            <a:r>
              <a:rPr lang="hu-HU" sz="2000" b="1" dirty="0" err="1" smtClean="0"/>
              <a:t>Halbfigur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einer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Kurtisane</a:t>
            </a:r>
            <a:r>
              <a:rPr lang="hu-HU" sz="2000" b="1" dirty="0" smtClean="0"/>
              <a:t>	</a:t>
            </a:r>
            <a:r>
              <a:rPr lang="hu-HU" sz="2000" b="1" dirty="0"/>
              <a:t>	</a:t>
            </a:r>
            <a:r>
              <a:rPr lang="hu-HU" sz="2000" b="1" dirty="0" smtClean="0"/>
              <a:t>			         			  mit </a:t>
            </a:r>
            <a:r>
              <a:rPr lang="hu-HU" sz="2000" b="1" dirty="0" err="1" smtClean="0"/>
              <a:t>Federbusch</a:t>
            </a:r>
            <a:r>
              <a:rPr lang="hu-HU" sz="2000" b="1" dirty="0" smtClean="0"/>
              <a:t> (1800-1810)</a:t>
            </a:r>
            <a:endParaRPr lang="hu-HU" sz="2000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615502" y="2047182"/>
            <a:ext cx="3932237" cy="501785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hu-HU" dirty="0" err="1" smtClean="0"/>
              <a:t>Venedigs</a:t>
            </a:r>
            <a:r>
              <a:rPr lang="hu-HU" dirty="0" smtClean="0"/>
              <a:t> </a:t>
            </a:r>
            <a:r>
              <a:rPr lang="hu-HU" dirty="0" err="1" smtClean="0"/>
              <a:t>Sonne</a:t>
            </a:r>
            <a:r>
              <a:rPr lang="hu-HU" dirty="0" smtClean="0"/>
              <a:t> </a:t>
            </a:r>
            <a:r>
              <a:rPr lang="hu-HU" dirty="0" err="1" smtClean="0"/>
              <a:t>wird</a:t>
            </a:r>
            <a:r>
              <a:rPr lang="hu-HU" dirty="0" smtClean="0"/>
              <a:t> in </a:t>
            </a:r>
            <a:r>
              <a:rPr lang="hu-HU" dirty="0" err="1" smtClean="0"/>
              <a:t>meinem</a:t>
            </a:r>
            <a:r>
              <a:rPr lang="hu-HU" dirty="0" smtClean="0"/>
              <a:t> </a:t>
            </a:r>
            <a:r>
              <a:rPr lang="hu-HU" dirty="0" err="1" smtClean="0"/>
              <a:t>Haar</a:t>
            </a:r>
            <a:endParaRPr lang="hu-HU" dirty="0" smtClean="0"/>
          </a:p>
          <a:p>
            <a:pPr lvl="1">
              <a:lnSpc>
                <a:spcPct val="100000"/>
              </a:lnSpc>
            </a:pPr>
            <a:r>
              <a:rPr lang="hu-HU" dirty="0" err="1"/>
              <a:t>e</a:t>
            </a:r>
            <a:r>
              <a:rPr lang="hu-HU" dirty="0" err="1" smtClean="0"/>
              <a:t>in</a:t>
            </a:r>
            <a:r>
              <a:rPr lang="hu-HU" dirty="0" smtClean="0"/>
              <a:t> Gold </a:t>
            </a:r>
            <a:r>
              <a:rPr lang="hu-HU" dirty="0" err="1" smtClean="0"/>
              <a:t>bereiten</a:t>
            </a:r>
            <a:r>
              <a:rPr lang="hu-HU" dirty="0" smtClean="0"/>
              <a:t>: </a:t>
            </a:r>
            <a:r>
              <a:rPr lang="hu-HU" dirty="0" err="1" smtClean="0"/>
              <a:t>aller</a:t>
            </a:r>
            <a:r>
              <a:rPr lang="hu-HU" dirty="0" smtClean="0"/>
              <a:t> </a:t>
            </a:r>
            <a:r>
              <a:rPr lang="hu-HU" dirty="0" err="1" smtClean="0"/>
              <a:t>Alchemie</a:t>
            </a:r>
            <a:endParaRPr lang="hu-HU" dirty="0" smtClean="0"/>
          </a:p>
          <a:p>
            <a:pPr lvl="1">
              <a:lnSpc>
                <a:spcPct val="100000"/>
              </a:lnSpc>
            </a:pPr>
            <a:r>
              <a:rPr lang="hu-HU" dirty="0" err="1"/>
              <a:t>e</a:t>
            </a:r>
            <a:r>
              <a:rPr lang="hu-HU" dirty="0" err="1" smtClean="0"/>
              <a:t>rlauchten</a:t>
            </a:r>
            <a:r>
              <a:rPr lang="hu-HU" dirty="0" smtClean="0"/>
              <a:t> </a:t>
            </a:r>
            <a:r>
              <a:rPr lang="hu-HU" dirty="0" err="1" smtClean="0"/>
              <a:t>Ausgang</a:t>
            </a:r>
            <a:r>
              <a:rPr lang="hu-HU" dirty="0" smtClean="0"/>
              <a:t>. </a:t>
            </a:r>
            <a:r>
              <a:rPr lang="hu-HU" dirty="0" err="1" smtClean="0"/>
              <a:t>Meine</a:t>
            </a:r>
            <a:r>
              <a:rPr lang="hu-HU" dirty="0" smtClean="0"/>
              <a:t> </a:t>
            </a:r>
            <a:r>
              <a:rPr lang="hu-HU" dirty="0" err="1" smtClean="0"/>
              <a:t>Brauen</a:t>
            </a:r>
            <a:r>
              <a:rPr lang="hu-HU" dirty="0" smtClean="0"/>
              <a:t>, die</a:t>
            </a:r>
          </a:p>
          <a:p>
            <a:pPr lvl="1">
              <a:lnSpc>
                <a:spcPct val="100000"/>
              </a:lnSpc>
            </a:pPr>
            <a:r>
              <a:rPr lang="hu-HU" dirty="0"/>
              <a:t>d</a:t>
            </a:r>
            <a:r>
              <a:rPr lang="hu-HU" dirty="0" smtClean="0"/>
              <a:t>en </a:t>
            </a:r>
            <a:r>
              <a:rPr lang="hu-HU" dirty="0" err="1" smtClean="0"/>
              <a:t>Brücken</a:t>
            </a:r>
            <a:r>
              <a:rPr lang="hu-HU" dirty="0" smtClean="0"/>
              <a:t> </a:t>
            </a:r>
            <a:r>
              <a:rPr lang="hu-HU" dirty="0" err="1" smtClean="0"/>
              <a:t>gleichen</a:t>
            </a:r>
            <a:r>
              <a:rPr lang="hu-HU" dirty="0" smtClean="0"/>
              <a:t>, </a:t>
            </a:r>
            <a:r>
              <a:rPr lang="hu-HU" dirty="0" err="1" smtClean="0"/>
              <a:t>siehst</a:t>
            </a:r>
            <a:r>
              <a:rPr lang="hu-HU" dirty="0" smtClean="0"/>
              <a:t> du </a:t>
            </a:r>
            <a:r>
              <a:rPr lang="hu-HU" dirty="0" err="1" smtClean="0"/>
              <a:t>sie</a:t>
            </a:r>
            <a:endParaRPr lang="hu-HU" dirty="0" smtClean="0"/>
          </a:p>
          <a:p>
            <a:pPr lvl="1">
              <a:lnSpc>
                <a:spcPct val="100000"/>
              </a:lnSpc>
            </a:pPr>
            <a:endParaRPr lang="hu-HU" dirty="0"/>
          </a:p>
          <a:p>
            <a:pPr lvl="1">
              <a:lnSpc>
                <a:spcPct val="100000"/>
              </a:lnSpc>
            </a:pPr>
            <a:r>
              <a:rPr lang="hu-HU" dirty="0" err="1"/>
              <a:t>h</a:t>
            </a:r>
            <a:r>
              <a:rPr lang="hu-HU" dirty="0" err="1" smtClean="0"/>
              <a:t>inführen</a:t>
            </a:r>
            <a:r>
              <a:rPr lang="hu-HU" dirty="0" smtClean="0"/>
              <a:t> </a:t>
            </a:r>
            <a:r>
              <a:rPr lang="hu-HU" dirty="0" err="1" smtClean="0"/>
              <a:t>ob</a:t>
            </a:r>
            <a:r>
              <a:rPr lang="hu-HU" dirty="0" smtClean="0"/>
              <a:t> der </a:t>
            </a:r>
            <a:r>
              <a:rPr lang="hu-HU" dirty="0" err="1" smtClean="0"/>
              <a:t>lautlosen</a:t>
            </a:r>
            <a:r>
              <a:rPr lang="hu-HU" dirty="0" smtClean="0"/>
              <a:t> </a:t>
            </a:r>
            <a:r>
              <a:rPr lang="hu-HU" dirty="0" err="1" smtClean="0"/>
              <a:t>Gefahr</a:t>
            </a:r>
            <a:endParaRPr lang="hu-HU" dirty="0"/>
          </a:p>
          <a:p>
            <a:pPr lvl="1">
              <a:lnSpc>
                <a:spcPct val="100000"/>
              </a:lnSpc>
            </a:pPr>
            <a:r>
              <a:rPr lang="hu-HU" dirty="0"/>
              <a:t>d</a:t>
            </a:r>
            <a:r>
              <a:rPr lang="hu-HU" dirty="0" smtClean="0"/>
              <a:t>er </a:t>
            </a:r>
            <a:r>
              <a:rPr lang="hu-HU" dirty="0" err="1" smtClean="0"/>
              <a:t>Augen</a:t>
            </a:r>
            <a:r>
              <a:rPr lang="hu-HU" dirty="0" smtClean="0"/>
              <a:t>, die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heimlicher</a:t>
            </a:r>
            <a:r>
              <a:rPr lang="hu-HU" dirty="0" smtClean="0"/>
              <a:t> </a:t>
            </a:r>
            <a:r>
              <a:rPr lang="hu-HU" dirty="0" err="1" smtClean="0"/>
              <a:t>Verkehr</a:t>
            </a:r>
            <a:endParaRPr lang="hu-HU" dirty="0" smtClean="0"/>
          </a:p>
          <a:p>
            <a:pPr lvl="1">
              <a:lnSpc>
                <a:spcPct val="100000"/>
              </a:lnSpc>
            </a:pPr>
            <a:r>
              <a:rPr lang="hu-HU" dirty="0"/>
              <a:t>a</a:t>
            </a:r>
            <a:r>
              <a:rPr lang="hu-HU" dirty="0" smtClean="0"/>
              <a:t>n die </a:t>
            </a:r>
            <a:r>
              <a:rPr lang="hu-HU" dirty="0" err="1" smtClean="0"/>
              <a:t>Kanäle</a:t>
            </a:r>
            <a:r>
              <a:rPr lang="hu-HU" dirty="0" smtClean="0"/>
              <a:t> </a:t>
            </a:r>
            <a:r>
              <a:rPr lang="hu-HU" dirty="0" err="1" smtClean="0"/>
              <a:t>schließt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daß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Meer</a:t>
            </a:r>
            <a:endParaRPr lang="hu-HU" dirty="0" smtClean="0"/>
          </a:p>
          <a:p>
            <a:pPr lvl="1">
              <a:lnSpc>
                <a:spcPct val="100000"/>
              </a:lnSpc>
            </a:pPr>
            <a:r>
              <a:rPr lang="hu-HU" dirty="0"/>
              <a:t>i</a:t>
            </a:r>
            <a:r>
              <a:rPr lang="hu-HU" dirty="0" smtClean="0"/>
              <a:t>n </a:t>
            </a:r>
            <a:r>
              <a:rPr lang="hu-HU" dirty="0" err="1" smtClean="0"/>
              <a:t>ihnen</a:t>
            </a:r>
            <a:r>
              <a:rPr lang="hu-HU" dirty="0" smtClean="0"/>
              <a:t> </a:t>
            </a:r>
            <a:r>
              <a:rPr lang="hu-HU" dirty="0" err="1" smtClean="0"/>
              <a:t>steigt</a:t>
            </a:r>
            <a:r>
              <a:rPr lang="hu-HU" dirty="0" smtClean="0"/>
              <a:t> und </a:t>
            </a:r>
            <a:r>
              <a:rPr lang="hu-HU" dirty="0" err="1" smtClean="0"/>
              <a:t>fällt</a:t>
            </a:r>
            <a:r>
              <a:rPr lang="hu-HU" dirty="0" smtClean="0"/>
              <a:t> </a:t>
            </a:r>
            <a:r>
              <a:rPr lang="hu-HU" dirty="0" err="1" smtClean="0"/>
              <a:t>und</a:t>
            </a:r>
            <a:r>
              <a:rPr lang="hu-HU" dirty="0" smtClean="0"/>
              <a:t> </a:t>
            </a:r>
            <a:r>
              <a:rPr lang="hu-HU" dirty="0" err="1" smtClean="0"/>
              <a:t>wechselt</a:t>
            </a:r>
            <a:r>
              <a:rPr lang="hu-HU" dirty="0" smtClean="0"/>
              <a:t>. </a:t>
            </a:r>
            <a:r>
              <a:rPr lang="hu-HU" dirty="0" err="1" smtClean="0"/>
              <a:t>Wer</a:t>
            </a:r>
            <a:endParaRPr lang="hu-HU" dirty="0" smtClean="0"/>
          </a:p>
          <a:p>
            <a:pPr lvl="1">
              <a:lnSpc>
                <a:spcPct val="100000"/>
              </a:lnSpc>
            </a:pPr>
            <a:endParaRPr lang="hu-HU" dirty="0" smtClean="0"/>
          </a:p>
          <a:p>
            <a:pPr lvl="1">
              <a:lnSpc>
                <a:spcPct val="100000"/>
              </a:lnSpc>
            </a:pPr>
            <a:r>
              <a:rPr lang="hu-HU" dirty="0" err="1"/>
              <a:t>m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einmal</a:t>
            </a:r>
            <a:r>
              <a:rPr lang="hu-HU" dirty="0" smtClean="0"/>
              <a:t> sah, </a:t>
            </a:r>
            <a:r>
              <a:rPr lang="hu-HU" dirty="0" err="1" smtClean="0"/>
              <a:t>beneidet</a:t>
            </a:r>
            <a:r>
              <a:rPr lang="hu-HU" dirty="0" smtClean="0"/>
              <a:t> </a:t>
            </a:r>
            <a:r>
              <a:rPr lang="hu-HU" dirty="0" err="1" smtClean="0"/>
              <a:t>meinen</a:t>
            </a:r>
            <a:r>
              <a:rPr lang="hu-HU" dirty="0" smtClean="0"/>
              <a:t> Hund,</a:t>
            </a:r>
          </a:p>
          <a:p>
            <a:pPr lvl="1">
              <a:lnSpc>
                <a:spcPct val="100000"/>
              </a:lnSpc>
            </a:pPr>
            <a:r>
              <a:rPr lang="hu-HU" dirty="0" err="1"/>
              <a:t>w</a:t>
            </a:r>
            <a:r>
              <a:rPr lang="hu-HU" dirty="0" err="1" smtClean="0"/>
              <a:t>eil</a:t>
            </a:r>
            <a:r>
              <a:rPr lang="hu-HU" dirty="0" smtClean="0"/>
              <a:t> sich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ihm</a:t>
            </a:r>
            <a:r>
              <a:rPr lang="hu-HU" dirty="0" smtClean="0"/>
              <a:t> </a:t>
            </a:r>
            <a:r>
              <a:rPr lang="hu-HU" dirty="0" err="1" smtClean="0"/>
              <a:t>oft</a:t>
            </a:r>
            <a:r>
              <a:rPr lang="hu-HU" dirty="0" smtClean="0"/>
              <a:t> in </a:t>
            </a:r>
            <a:r>
              <a:rPr lang="hu-HU" dirty="0" err="1" smtClean="0"/>
              <a:t>zerstreuter</a:t>
            </a:r>
            <a:r>
              <a:rPr lang="hu-HU" dirty="0" smtClean="0"/>
              <a:t> </a:t>
            </a:r>
            <a:r>
              <a:rPr lang="hu-HU" dirty="0" err="1" smtClean="0"/>
              <a:t>Pause</a:t>
            </a:r>
            <a:endParaRPr lang="hu-HU" dirty="0" smtClean="0"/>
          </a:p>
          <a:p>
            <a:pPr lvl="1">
              <a:lnSpc>
                <a:spcPct val="100000"/>
              </a:lnSpc>
            </a:pPr>
            <a:r>
              <a:rPr lang="hu-HU" dirty="0"/>
              <a:t>d</a:t>
            </a:r>
            <a:r>
              <a:rPr lang="hu-HU" dirty="0" smtClean="0"/>
              <a:t>ie </a:t>
            </a:r>
            <a:r>
              <a:rPr lang="hu-HU" dirty="0" err="1" smtClean="0"/>
              <a:t>Hand</a:t>
            </a:r>
            <a:r>
              <a:rPr lang="hu-HU" dirty="0" smtClean="0"/>
              <a:t>,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nie</a:t>
            </a:r>
            <a:r>
              <a:rPr lang="hu-HU" dirty="0" smtClean="0"/>
              <a:t> an </a:t>
            </a:r>
            <a:r>
              <a:rPr lang="hu-HU" dirty="0" err="1" smtClean="0"/>
              <a:t>keiner</a:t>
            </a:r>
            <a:r>
              <a:rPr lang="hu-HU" dirty="0" smtClean="0"/>
              <a:t> </a:t>
            </a:r>
            <a:r>
              <a:rPr lang="hu-HU" dirty="0" err="1" smtClean="0"/>
              <a:t>Glut</a:t>
            </a:r>
            <a:r>
              <a:rPr lang="hu-HU" dirty="0" smtClean="0"/>
              <a:t> </a:t>
            </a:r>
            <a:r>
              <a:rPr lang="hu-HU" dirty="0" err="1" smtClean="0"/>
              <a:t>verkohlt</a:t>
            </a:r>
            <a:r>
              <a:rPr lang="hu-HU" dirty="0" smtClean="0"/>
              <a:t>,</a:t>
            </a:r>
          </a:p>
          <a:p>
            <a:pPr lvl="1">
              <a:lnSpc>
                <a:spcPct val="100000"/>
              </a:lnSpc>
            </a:pPr>
            <a:endParaRPr lang="hu-HU" dirty="0"/>
          </a:p>
          <a:p>
            <a:pPr lvl="1">
              <a:lnSpc>
                <a:spcPct val="100000"/>
              </a:lnSpc>
            </a:pPr>
            <a:r>
              <a:rPr lang="hu-HU" dirty="0"/>
              <a:t>d</a:t>
            </a:r>
            <a:r>
              <a:rPr lang="hu-HU" dirty="0" smtClean="0"/>
              <a:t>ie </a:t>
            </a:r>
            <a:r>
              <a:rPr lang="hu-HU" dirty="0" err="1" smtClean="0"/>
              <a:t>unverwundbare</a:t>
            </a:r>
            <a:r>
              <a:rPr lang="hu-HU" dirty="0" smtClean="0"/>
              <a:t>, </a:t>
            </a:r>
            <a:r>
              <a:rPr lang="hu-HU" dirty="0" err="1" smtClean="0"/>
              <a:t>geschmückt</a:t>
            </a:r>
            <a:r>
              <a:rPr lang="hu-HU" dirty="0" smtClean="0"/>
              <a:t>, </a:t>
            </a:r>
            <a:r>
              <a:rPr lang="hu-HU" dirty="0" err="1" smtClean="0"/>
              <a:t>erholt</a:t>
            </a:r>
            <a:r>
              <a:rPr lang="hu-HU" dirty="0" smtClean="0"/>
              <a:t> –.</a:t>
            </a:r>
          </a:p>
          <a:p>
            <a:pPr lvl="1">
              <a:lnSpc>
                <a:spcPct val="100000"/>
              </a:lnSpc>
            </a:pPr>
            <a:r>
              <a:rPr lang="hu-HU" dirty="0" smtClean="0"/>
              <a:t>Und </a:t>
            </a:r>
            <a:r>
              <a:rPr lang="hu-HU" dirty="0" err="1" smtClean="0"/>
              <a:t>Knaben</a:t>
            </a:r>
            <a:r>
              <a:rPr lang="hu-HU" dirty="0" smtClean="0"/>
              <a:t>, </a:t>
            </a:r>
            <a:r>
              <a:rPr lang="hu-HU" dirty="0" err="1" smtClean="0"/>
              <a:t>Hoffnungen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altem</a:t>
            </a:r>
            <a:r>
              <a:rPr lang="hu-HU" dirty="0" smtClean="0"/>
              <a:t> </a:t>
            </a:r>
            <a:r>
              <a:rPr lang="hu-HU" dirty="0" err="1" smtClean="0"/>
              <a:t>Hause</a:t>
            </a:r>
            <a:r>
              <a:rPr lang="hu-HU" dirty="0" smtClean="0"/>
              <a:t>,</a:t>
            </a:r>
          </a:p>
          <a:p>
            <a:pPr lvl="1">
              <a:lnSpc>
                <a:spcPct val="100000"/>
              </a:lnSpc>
            </a:pPr>
            <a:r>
              <a:rPr lang="hu-HU" dirty="0" err="1"/>
              <a:t>g</a:t>
            </a:r>
            <a:r>
              <a:rPr lang="hu-HU" dirty="0" err="1" smtClean="0"/>
              <a:t>ehn</a:t>
            </a:r>
            <a:r>
              <a:rPr lang="hu-HU" dirty="0" smtClean="0"/>
              <a:t> </a:t>
            </a:r>
            <a:r>
              <a:rPr lang="hu-HU" dirty="0" err="1" smtClean="0"/>
              <a:t>wie</a:t>
            </a:r>
            <a:r>
              <a:rPr lang="hu-HU" dirty="0" smtClean="0"/>
              <a:t> an </a:t>
            </a:r>
            <a:r>
              <a:rPr lang="hu-HU" dirty="0" err="1" smtClean="0"/>
              <a:t>Gift</a:t>
            </a:r>
            <a:r>
              <a:rPr lang="hu-HU" dirty="0" smtClean="0"/>
              <a:t> an </a:t>
            </a:r>
            <a:r>
              <a:rPr lang="hu-HU" dirty="0" err="1" smtClean="0"/>
              <a:t>meinem</a:t>
            </a:r>
            <a:r>
              <a:rPr lang="hu-HU" dirty="0" smtClean="0"/>
              <a:t> </a:t>
            </a:r>
            <a:r>
              <a:rPr lang="hu-HU" dirty="0" err="1" smtClean="0"/>
              <a:t>Mund</a:t>
            </a:r>
            <a:r>
              <a:rPr lang="hu-HU" dirty="0" smtClean="0"/>
              <a:t> zugrund.</a:t>
            </a:r>
          </a:p>
          <a:p>
            <a:pPr lvl="1">
              <a:lnSpc>
                <a:spcPct val="100000"/>
              </a:lnSpc>
            </a:pPr>
            <a:endParaRPr lang="hu-HU" dirty="0" smtClean="0"/>
          </a:p>
          <a:p>
            <a:pPr lvl="1">
              <a:lnSpc>
                <a:spcPct val="100000"/>
              </a:lnSpc>
            </a:pP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www.youtube.com/watch?v=M2-nof70kM0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3559" y="2180125"/>
            <a:ext cx="3177023" cy="451504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16" y="2203648"/>
            <a:ext cx="3115393" cy="449151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5068" y="1108360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Schlüsselbegriffe</a:t>
            </a:r>
            <a:r>
              <a:rPr lang="hu-HU" b="1" dirty="0" smtClean="0"/>
              <a:t> des Fin de </a:t>
            </a:r>
            <a:r>
              <a:rPr lang="hu-HU" b="1" dirty="0" err="1" smtClean="0"/>
              <a:t>Siècle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5068" y="233458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err="1" smtClean="0"/>
              <a:t>Stilpluralismus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Symbolismus</a:t>
            </a:r>
            <a:r>
              <a:rPr lang="hu-HU" dirty="0" smtClean="0"/>
              <a:t> (← P. Verlaine, P. Gauguin)</a:t>
            </a:r>
          </a:p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Jugendstil</a:t>
            </a:r>
            <a:r>
              <a:rPr lang="hu-HU" dirty="0" smtClean="0"/>
              <a:t>, </a:t>
            </a:r>
            <a:r>
              <a:rPr lang="hu-HU" dirty="0" err="1" smtClean="0"/>
              <a:t>Secession</a:t>
            </a:r>
            <a:r>
              <a:rPr lang="hu-HU" dirty="0" smtClean="0"/>
              <a:t> ↔ </a:t>
            </a:r>
            <a:r>
              <a:rPr lang="hu-HU" dirty="0" err="1" smtClean="0"/>
              <a:t>Historismus</a:t>
            </a:r>
            <a:endParaRPr lang="hu-HU" dirty="0" smtClean="0"/>
          </a:p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Impressionismus</a:t>
            </a:r>
            <a:endParaRPr lang="hu-HU" dirty="0" smtClean="0">
              <a:solidFill>
                <a:srgbClr val="C00000"/>
              </a:solidFill>
            </a:endParaRPr>
          </a:p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Spätromantik</a:t>
            </a:r>
            <a:r>
              <a:rPr lang="hu-HU" dirty="0" smtClean="0">
                <a:solidFill>
                  <a:srgbClr val="C00000"/>
                </a:solidFill>
              </a:rPr>
              <a:t> / </a:t>
            </a:r>
            <a:r>
              <a:rPr lang="hu-HU" dirty="0" err="1" smtClean="0">
                <a:solidFill>
                  <a:srgbClr val="C00000"/>
                </a:solidFill>
              </a:rPr>
              <a:t>Neuromantik</a:t>
            </a:r>
            <a:endParaRPr lang="hu-HU" dirty="0" smtClean="0">
              <a:solidFill>
                <a:srgbClr val="C00000"/>
              </a:solidFill>
            </a:endParaRPr>
          </a:p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Avantgarde</a:t>
            </a: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Die </a:t>
            </a:r>
            <a:r>
              <a:rPr lang="hu-HU" dirty="0" err="1" smtClean="0"/>
              <a:t>Dekadenzdichtung</a:t>
            </a:r>
            <a:r>
              <a:rPr lang="hu-HU" dirty="0" smtClean="0"/>
              <a:t> </a:t>
            </a:r>
            <a:r>
              <a:rPr lang="hu-HU" dirty="0" err="1" smtClean="0"/>
              <a:t>wird</a:t>
            </a:r>
            <a:r>
              <a:rPr lang="hu-HU" dirty="0" smtClean="0"/>
              <a:t> </a:t>
            </a:r>
            <a:r>
              <a:rPr lang="hu-HU" dirty="0" err="1" smtClean="0"/>
              <a:t>durch</a:t>
            </a:r>
            <a:r>
              <a:rPr lang="hu-HU" dirty="0" smtClean="0"/>
              <a:t> den </a:t>
            </a:r>
            <a:r>
              <a:rPr lang="hu-HU" dirty="0" err="1" smtClean="0">
                <a:solidFill>
                  <a:srgbClr val="C00000"/>
                </a:solidFill>
              </a:rPr>
              <a:t>Expressionismus</a:t>
            </a:r>
            <a:r>
              <a:rPr lang="hu-HU" dirty="0" smtClean="0"/>
              <a:t> (1910-1925) „</a:t>
            </a:r>
            <a:r>
              <a:rPr lang="hu-HU" dirty="0" err="1" smtClean="0"/>
              <a:t>überwunden</a:t>
            </a:r>
            <a:r>
              <a:rPr lang="hu-HU" dirty="0" smtClean="0"/>
              <a:t>”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695" y="1511357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Symbolismus</a:t>
            </a:r>
            <a:r>
              <a:rPr lang="hu-HU" b="1" dirty="0" smtClean="0"/>
              <a:t> in der </a:t>
            </a:r>
            <a:r>
              <a:rPr lang="hu-HU" b="1" dirty="0" err="1" smtClean="0"/>
              <a:t>Literatur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3695" y="3009449"/>
            <a:ext cx="10515600" cy="3737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Die französischen „Symbolisten“ </a:t>
            </a:r>
            <a:r>
              <a:rPr lang="de-DE" sz="2400" u="sng" dirty="0"/>
              <a:t>St. Mallarmé</a:t>
            </a:r>
            <a:r>
              <a:rPr lang="de-DE" sz="2400" dirty="0"/>
              <a:t>, </a:t>
            </a:r>
            <a:r>
              <a:rPr lang="de-DE" sz="2400" u="sng" dirty="0"/>
              <a:t>P. Verlaine</a:t>
            </a:r>
            <a:r>
              <a:rPr lang="de-DE" sz="2400" dirty="0"/>
              <a:t> und </a:t>
            </a:r>
            <a:r>
              <a:rPr lang="de-DE" sz="2400" u="sng" dirty="0"/>
              <a:t>A. Rimbaud</a:t>
            </a:r>
            <a:r>
              <a:rPr lang="de-DE" sz="2400" dirty="0"/>
              <a:t> wollten einen Gegenstand nicht mehr „benennen“, sondern ihn „suggerieren“, um </a:t>
            </a:r>
            <a:r>
              <a:rPr lang="de-DE" sz="2400" dirty="0">
                <a:solidFill>
                  <a:srgbClr val="C00000"/>
                </a:solidFill>
              </a:rPr>
              <a:t>„einen Seelenzustand zu zeigen“</a:t>
            </a:r>
            <a:r>
              <a:rPr lang="de-DE" sz="2400" dirty="0"/>
              <a:t> (Mallarmé). Mit den Mitteln </a:t>
            </a:r>
            <a:r>
              <a:rPr lang="hu-HU" sz="2400" dirty="0" smtClean="0"/>
              <a:t>der </a:t>
            </a:r>
            <a:r>
              <a:rPr lang="hu-HU" sz="2400" i="1" dirty="0" err="1" smtClean="0"/>
              <a:t>Metapher</a:t>
            </a:r>
            <a:r>
              <a:rPr lang="hu-HU" sz="2400" dirty="0" smtClean="0"/>
              <a:t>, </a:t>
            </a:r>
            <a:r>
              <a:rPr lang="hu-HU" sz="2400" i="1" dirty="0" err="1" smtClean="0"/>
              <a:t>Metonymie</a:t>
            </a:r>
            <a:r>
              <a:rPr lang="hu-HU" sz="2400" dirty="0" smtClean="0"/>
              <a:t>, </a:t>
            </a:r>
            <a:r>
              <a:rPr lang="de-DE" sz="2400" dirty="0" smtClean="0"/>
              <a:t>der </a:t>
            </a:r>
            <a:r>
              <a:rPr lang="de-DE" sz="2400" i="1" dirty="0" smtClean="0"/>
              <a:t>Synästhesie</a:t>
            </a:r>
            <a:r>
              <a:rPr lang="hu-HU" sz="2400" dirty="0"/>
              <a:t> </a:t>
            </a:r>
            <a:r>
              <a:rPr lang="hu-HU" sz="2400" dirty="0" smtClean="0"/>
              <a:t>(</a:t>
            </a:r>
            <a:r>
              <a:rPr lang="de-DE" sz="2400" dirty="0" smtClean="0"/>
              <a:t>der </a:t>
            </a:r>
            <a:r>
              <a:rPr lang="de-DE" sz="2400" dirty="0"/>
              <a:t>Verschmelzung unterschiedlicher Sinneseindrücke im lyrischen Bild, und dem Verfahren, genau abgestimmte </a:t>
            </a:r>
            <a:r>
              <a:rPr lang="de-DE" sz="2400" dirty="0">
                <a:solidFill>
                  <a:srgbClr val="C00000"/>
                </a:solidFill>
              </a:rPr>
              <a:t>Assoziationen</a:t>
            </a:r>
            <a:r>
              <a:rPr lang="de-DE" sz="2400" dirty="0"/>
              <a:t> zu </a:t>
            </a:r>
            <a:r>
              <a:rPr lang="de-DE" sz="2400" dirty="0" smtClean="0"/>
              <a:t>verketten</a:t>
            </a:r>
            <a:r>
              <a:rPr lang="hu-HU" sz="2400" dirty="0" smtClean="0"/>
              <a:t>)</a:t>
            </a:r>
            <a:r>
              <a:rPr lang="de-DE" sz="2400" dirty="0" smtClean="0"/>
              <a:t>, </a:t>
            </a:r>
            <a:r>
              <a:rPr lang="de-DE" sz="2400" dirty="0"/>
              <a:t>wurde eine </a:t>
            </a:r>
            <a:r>
              <a:rPr lang="de-DE" sz="2400" dirty="0">
                <a:solidFill>
                  <a:srgbClr val="C00000"/>
                </a:solidFill>
              </a:rPr>
              <a:t>Lyrik</a:t>
            </a:r>
            <a:r>
              <a:rPr lang="de-DE" sz="2400" dirty="0"/>
              <a:t> geschaffen, </a:t>
            </a:r>
            <a:r>
              <a:rPr lang="de-DE" sz="2400" dirty="0">
                <a:solidFill>
                  <a:srgbClr val="C00000"/>
                </a:solidFill>
              </a:rPr>
              <a:t>die sich von der sprachlichen Logik des Alltags emanzipierte </a:t>
            </a:r>
            <a:r>
              <a:rPr lang="de-DE" sz="2400" dirty="0"/>
              <a:t>und die </a:t>
            </a:r>
            <a:r>
              <a:rPr lang="de-DE" sz="2400" b="1" dirty="0">
                <a:solidFill>
                  <a:srgbClr val="C00000"/>
                </a:solidFill>
              </a:rPr>
              <a:t>Musikalität</a:t>
            </a:r>
            <a:r>
              <a:rPr lang="de-DE" sz="2400" dirty="0"/>
              <a:t> des Verses und der Sprache zum Hauptprinzip erhob. Die Lyrik sollte </a:t>
            </a:r>
            <a:r>
              <a:rPr lang="de-DE" sz="2400" dirty="0">
                <a:solidFill>
                  <a:srgbClr val="C00000"/>
                </a:solidFill>
              </a:rPr>
              <a:t>„</a:t>
            </a:r>
            <a:r>
              <a:rPr lang="de-DE" sz="2400" b="1" dirty="0" err="1">
                <a:solidFill>
                  <a:srgbClr val="C00000"/>
                </a:solidFill>
              </a:rPr>
              <a:t>poésie</a:t>
            </a:r>
            <a:r>
              <a:rPr lang="de-DE" sz="2400" b="1" dirty="0">
                <a:solidFill>
                  <a:srgbClr val="C00000"/>
                </a:solidFill>
              </a:rPr>
              <a:t> pur</a:t>
            </a:r>
            <a:r>
              <a:rPr lang="de-DE" sz="2400" dirty="0">
                <a:solidFill>
                  <a:srgbClr val="C00000"/>
                </a:solidFill>
              </a:rPr>
              <a:t>“ </a:t>
            </a:r>
            <a:r>
              <a:rPr lang="de-DE" sz="2400" dirty="0" smtClean="0"/>
              <a:t>sein</a:t>
            </a:r>
            <a:r>
              <a:rPr lang="hu-HU" sz="2400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0947" y="1115173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Poésie</a:t>
            </a:r>
            <a:r>
              <a:rPr lang="hu-HU" b="1" dirty="0" smtClean="0"/>
              <a:t> </a:t>
            </a:r>
            <a:r>
              <a:rPr lang="hu-HU" b="1" dirty="0" err="1" smtClean="0"/>
              <a:t>pure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0947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eine reine, zweckfreie Dichtung, in der sich das Prinzip </a:t>
            </a:r>
            <a:r>
              <a:rPr lang="de-DE" dirty="0" smtClean="0"/>
              <a:t>des</a:t>
            </a:r>
            <a:endParaRPr lang="hu-HU" dirty="0" smtClean="0"/>
          </a:p>
          <a:p>
            <a:pPr marL="0" indent="0" algn="ctr">
              <a:buNone/>
            </a:pPr>
            <a:r>
              <a:rPr lang="de-DE" b="1" dirty="0" err="1" smtClean="0">
                <a:solidFill>
                  <a:srgbClr val="C00000"/>
                </a:solidFill>
              </a:rPr>
              <a:t>L‘art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pour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l‘art</a:t>
            </a:r>
            <a:endParaRPr lang="hu-HU" dirty="0"/>
          </a:p>
          <a:p>
            <a:pPr marL="0" indent="0" algn="ctr">
              <a:buNone/>
            </a:pPr>
            <a:r>
              <a:rPr lang="hu-HU" dirty="0"/>
              <a:t>(</a:t>
            </a:r>
            <a:r>
              <a:rPr lang="de-DE" dirty="0" smtClean="0"/>
              <a:t>Kunst </a:t>
            </a:r>
            <a:r>
              <a:rPr lang="de-DE" dirty="0"/>
              <a:t>um der Kunst </a:t>
            </a:r>
            <a:r>
              <a:rPr lang="de-DE" dirty="0" smtClean="0"/>
              <a:t>willen</a:t>
            </a:r>
            <a:r>
              <a:rPr lang="hu-HU" dirty="0" smtClean="0"/>
              <a:t>)</a:t>
            </a:r>
            <a:r>
              <a:rPr lang="de-DE" dirty="0" smtClean="0"/>
              <a:t> </a:t>
            </a:r>
            <a:r>
              <a:rPr lang="de-DE" dirty="0"/>
              <a:t>verwirklichte</a:t>
            </a:r>
            <a:r>
              <a:rPr lang="de-DE" dirty="0" smtClean="0"/>
              <a:t>.</a:t>
            </a:r>
            <a:endParaRPr lang="hu-HU" dirty="0" smtClean="0"/>
          </a:p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dirty="0" err="1" smtClean="0"/>
              <a:t>Hauptvertreter</a:t>
            </a:r>
            <a:r>
              <a:rPr lang="hu-HU" dirty="0" smtClean="0"/>
              <a:t> </a:t>
            </a:r>
            <a:r>
              <a:rPr lang="hu-HU" dirty="0" err="1" smtClean="0"/>
              <a:t>symbolischer</a:t>
            </a:r>
            <a:r>
              <a:rPr lang="hu-HU" dirty="0" smtClean="0"/>
              <a:t> – </a:t>
            </a:r>
            <a:r>
              <a:rPr lang="hu-HU" dirty="0" err="1" smtClean="0"/>
              <a:t>deutschsprachiger</a:t>
            </a:r>
            <a:r>
              <a:rPr lang="hu-HU" dirty="0" smtClean="0"/>
              <a:t> </a:t>
            </a:r>
            <a:r>
              <a:rPr lang="hu-HU" dirty="0" err="1" smtClean="0"/>
              <a:t>Lyrik</a:t>
            </a:r>
            <a:r>
              <a:rPr lang="hu-HU" dirty="0" smtClean="0"/>
              <a:t>:</a:t>
            </a:r>
          </a:p>
          <a:p>
            <a:pPr marL="0" indent="0" algn="ctr">
              <a:buNone/>
            </a:pPr>
            <a:r>
              <a:rPr lang="de-DE" b="1" dirty="0" smtClean="0"/>
              <a:t>St</a:t>
            </a:r>
            <a:r>
              <a:rPr lang="hu-HU" b="1" dirty="0" err="1"/>
              <a:t>efan</a:t>
            </a:r>
            <a:r>
              <a:rPr lang="de-DE" b="1" dirty="0"/>
              <a:t> </a:t>
            </a:r>
            <a:r>
              <a:rPr lang="de-DE" b="1" dirty="0" smtClean="0"/>
              <a:t>George</a:t>
            </a:r>
            <a:endParaRPr lang="hu-HU" b="1" dirty="0" smtClean="0"/>
          </a:p>
          <a:p>
            <a:pPr marL="0" indent="0" algn="ctr">
              <a:buNone/>
            </a:pPr>
            <a:r>
              <a:rPr lang="hu-HU" dirty="0" smtClean="0"/>
              <a:t>der</a:t>
            </a:r>
            <a:r>
              <a:rPr lang="de-DE" dirty="0" smtClean="0"/>
              <a:t> junge </a:t>
            </a:r>
            <a:r>
              <a:rPr lang="hu-HU" b="1" dirty="0"/>
              <a:t>Rainer Maria </a:t>
            </a:r>
            <a:r>
              <a:rPr lang="de-DE" b="1" dirty="0" smtClean="0"/>
              <a:t>Rilke</a:t>
            </a:r>
            <a:endParaRPr lang="hu-HU" b="1" dirty="0" smtClean="0"/>
          </a:p>
          <a:p>
            <a:pPr marL="0" indent="0" algn="ctr">
              <a:buNone/>
            </a:pPr>
            <a:r>
              <a:rPr lang="de-DE" dirty="0" smtClean="0"/>
              <a:t>der </a:t>
            </a:r>
            <a:r>
              <a:rPr lang="de-DE" dirty="0"/>
              <a:t>frühe </a:t>
            </a:r>
            <a:r>
              <a:rPr lang="hu-HU" b="1" dirty="0"/>
              <a:t>Hugo von </a:t>
            </a:r>
            <a:r>
              <a:rPr lang="de-DE" b="1" dirty="0" smtClean="0"/>
              <a:t>Hofmannsthal</a:t>
            </a:r>
            <a:endParaRPr lang="hu-HU" sz="16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84517" y="1111663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/>
              <a:t>Rainer Maria Rilke: </a:t>
            </a:r>
            <a:r>
              <a:rPr lang="hu-HU" sz="2000" b="1" i="1" dirty="0" smtClean="0"/>
              <a:t>Römische Fontäne</a:t>
            </a:r>
            <a:r>
              <a:rPr lang="hu-HU" sz="2000" b="1" i="1" dirty="0"/>
              <a:t>,</a:t>
            </a:r>
            <a:r>
              <a:rPr lang="hu-HU" sz="2000" b="1" i="1" dirty="0" smtClean="0"/>
              <a:t> Borghese</a:t>
            </a:r>
            <a:br>
              <a:rPr lang="hu-HU" sz="2000" b="1" i="1" dirty="0" smtClean="0"/>
            </a:br>
            <a:r>
              <a:rPr lang="hu-HU" sz="1600" b="1" i="1" dirty="0" smtClean="0"/>
              <a:t> (Paris, 8. Juli 1906. In Neue </a:t>
            </a:r>
            <a:r>
              <a:rPr lang="hu-HU" sz="1600" b="1" i="1" dirty="0" err="1" smtClean="0"/>
              <a:t>Gedichte</a:t>
            </a:r>
            <a:r>
              <a:rPr lang="hu-HU" sz="1600" b="1" i="1" dirty="0" smtClean="0"/>
              <a:t>, 1907) Sonett, „Dinggedicht”</a:t>
            </a:r>
            <a:br>
              <a:rPr lang="hu-HU" sz="1600" b="1" i="1" dirty="0" smtClean="0"/>
            </a:br>
            <a:r>
              <a:rPr lang="hu-HU" sz="1200" b="1" i="1" dirty="0" smtClean="0">
                <a:hlinkClick r:id="rId2"/>
              </a:rPr>
              <a:t>https</a:t>
            </a:r>
            <a:r>
              <a:rPr lang="hu-HU" sz="1200" b="1" i="1" dirty="0">
                <a:hlinkClick r:id="rId2"/>
              </a:rPr>
              <a:t>://</a:t>
            </a:r>
            <a:r>
              <a:rPr lang="hu-HU" sz="1200" b="1" i="1" dirty="0" smtClean="0">
                <a:hlinkClick r:id="rId2"/>
              </a:rPr>
              <a:t>www.youtube.com/watch?v=KbDMJiF2jys</a:t>
            </a:r>
            <a:r>
              <a:rPr lang="hu-HU" sz="1200" b="1" i="1" dirty="0" smtClean="0"/>
              <a:t> </a:t>
            </a:r>
            <a:endParaRPr lang="hu-HU" sz="1200" b="1" i="1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84517" y="1972456"/>
            <a:ext cx="5181600" cy="49732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1400" dirty="0" smtClean="0"/>
              <a:t>Zwei Becken, </a:t>
            </a:r>
            <a:r>
              <a:rPr lang="hu-HU" sz="1400" dirty="0" err="1" smtClean="0"/>
              <a:t>eins</a:t>
            </a:r>
            <a:r>
              <a:rPr lang="hu-HU" sz="1400" dirty="0" smtClean="0"/>
              <a:t> </a:t>
            </a:r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dirty="0" err="1" smtClean="0"/>
              <a:t>andre</a:t>
            </a:r>
            <a:r>
              <a:rPr lang="hu-HU" sz="1400" dirty="0" smtClean="0"/>
              <a:t> </a:t>
            </a:r>
            <a:r>
              <a:rPr lang="hu-HU" sz="1400" dirty="0" err="1" smtClean="0"/>
              <a:t>übersteigend</a:t>
            </a:r>
            <a:r>
              <a:rPr lang="hu-HU" sz="1400" dirty="0" smtClean="0"/>
              <a:t>	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a</a:t>
            </a:r>
            <a:r>
              <a:rPr lang="hu-HU" sz="1400" dirty="0" err="1" smtClean="0"/>
              <a:t>us</a:t>
            </a:r>
            <a:r>
              <a:rPr lang="hu-HU" sz="1400" dirty="0" smtClean="0"/>
              <a:t> </a:t>
            </a:r>
            <a:r>
              <a:rPr lang="hu-HU" sz="1400" dirty="0" err="1" smtClean="0"/>
              <a:t>einem</a:t>
            </a:r>
            <a:r>
              <a:rPr lang="hu-HU" sz="1400" dirty="0" smtClean="0"/>
              <a:t> </a:t>
            </a:r>
            <a:r>
              <a:rPr lang="hu-HU" sz="1400" dirty="0" err="1" smtClean="0"/>
              <a:t>alten</a:t>
            </a:r>
            <a:r>
              <a:rPr lang="hu-HU" sz="1400" dirty="0" smtClean="0"/>
              <a:t> </a:t>
            </a:r>
            <a:r>
              <a:rPr lang="hu-HU" sz="1400" dirty="0" err="1" smtClean="0"/>
              <a:t>runden</a:t>
            </a:r>
            <a:r>
              <a:rPr lang="hu-HU" sz="1400" dirty="0" smtClean="0"/>
              <a:t> </a:t>
            </a:r>
            <a:r>
              <a:rPr lang="hu-HU" sz="1400" dirty="0" err="1" smtClean="0"/>
              <a:t>Marmorrand</a:t>
            </a:r>
            <a:r>
              <a:rPr lang="hu-HU" sz="1400" dirty="0" smtClean="0"/>
              <a:t>,		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u</a:t>
            </a:r>
            <a:r>
              <a:rPr lang="hu-HU" sz="1400" dirty="0" smtClean="0"/>
              <a:t>nd </a:t>
            </a:r>
            <a:r>
              <a:rPr lang="hu-HU" sz="1400" dirty="0" err="1" smtClean="0"/>
              <a:t>aus</a:t>
            </a:r>
            <a:r>
              <a:rPr lang="hu-HU" sz="1400" dirty="0" smtClean="0"/>
              <a:t> </a:t>
            </a:r>
            <a:r>
              <a:rPr lang="hu-HU" sz="1400" dirty="0" err="1" smtClean="0"/>
              <a:t>dem</a:t>
            </a:r>
            <a:r>
              <a:rPr lang="hu-HU" sz="1400" dirty="0" smtClean="0"/>
              <a:t> </a:t>
            </a:r>
            <a:r>
              <a:rPr lang="hu-HU" sz="1400" dirty="0" err="1" smtClean="0"/>
              <a:t>oberen</a:t>
            </a:r>
            <a:r>
              <a:rPr lang="hu-HU" sz="1400" dirty="0" smtClean="0"/>
              <a:t> </a:t>
            </a:r>
            <a:r>
              <a:rPr lang="hu-HU" sz="1400" dirty="0" err="1" smtClean="0"/>
              <a:t>Wasser</a:t>
            </a:r>
            <a:r>
              <a:rPr lang="hu-HU" sz="1400" dirty="0" smtClean="0"/>
              <a:t> </a:t>
            </a:r>
            <a:r>
              <a:rPr lang="hu-HU" sz="1400" dirty="0" err="1" smtClean="0"/>
              <a:t>leis</a:t>
            </a:r>
            <a:r>
              <a:rPr lang="hu-HU" sz="1400" dirty="0" smtClean="0"/>
              <a:t> sich </a:t>
            </a:r>
            <a:r>
              <a:rPr lang="hu-HU" sz="1400" dirty="0" err="1" smtClean="0"/>
              <a:t>neigend</a:t>
            </a:r>
            <a:r>
              <a:rPr lang="hu-HU" sz="1400" dirty="0" smtClean="0"/>
              <a:t>	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z</a:t>
            </a:r>
            <a:r>
              <a:rPr lang="hu-HU" sz="1400" dirty="0" err="1" smtClean="0"/>
              <a:t>um</a:t>
            </a:r>
            <a:r>
              <a:rPr lang="hu-HU" sz="1400" dirty="0" smtClean="0"/>
              <a:t> </a:t>
            </a:r>
            <a:r>
              <a:rPr lang="hu-HU" sz="1400" dirty="0" err="1" smtClean="0"/>
              <a:t>Wasser</a:t>
            </a:r>
            <a:r>
              <a:rPr lang="hu-HU" sz="1400" dirty="0" smtClean="0"/>
              <a:t>, </a:t>
            </a:r>
            <a:r>
              <a:rPr lang="hu-HU" sz="1400" dirty="0" err="1" smtClean="0"/>
              <a:t>welches</a:t>
            </a:r>
            <a:r>
              <a:rPr lang="hu-HU" sz="1400" dirty="0" smtClean="0"/>
              <a:t> </a:t>
            </a:r>
            <a:r>
              <a:rPr lang="hu-HU" sz="1400" dirty="0" err="1" smtClean="0"/>
              <a:t>unten</a:t>
            </a:r>
            <a:r>
              <a:rPr lang="hu-HU" sz="1400" dirty="0" smtClean="0"/>
              <a:t> </a:t>
            </a:r>
            <a:r>
              <a:rPr lang="hu-HU" sz="1400" dirty="0" err="1" smtClean="0"/>
              <a:t>wartend</a:t>
            </a:r>
            <a:r>
              <a:rPr lang="hu-HU" sz="1400" dirty="0" smtClean="0"/>
              <a:t> stand,	A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d</a:t>
            </a:r>
            <a:r>
              <a:rPr lang="hu-HU" sz="1400" dirty="0" err="1" smtClean="0"/>
              <a:t>em</a:t>
            </a:r>
            <a:r>
              <a:rPr lang="hu-HU" sz="1400" dirty="0" smtClean="0"/>
              <a:t> </a:t>
            </a:r>
            <a:r>
              <a:rPr lang="hu-HU" sz="1400" dirty="0" err="1" smtClean="0"/>
              <a:t>leise</a:t>
            </a:r>
            <a:r>
              <a:rPr lang="hu-HU" sz="1400" dirty="0" smtClean="0"/>
              <a:t> </a:t>
            </a:r>
            <a:r>
              <a:rPr lang="hu-HU" sz="1400" dirty="0" err="1" smtClean="0"/>
              <a:t>redenden</a:t>
            </a:r>
            <a:r>
              <a:rPr lang="hu-HU" sz="1400" dirty="0" smtClean="0"/>
              <a:t> </a:t>
            </a:r>
            <a:r>
              <a:rPr lang="hu-HU" sz="1400" dirty="0" err="1" smtClean="0"/>
              <a:t>entgegenschweigend</a:t>
            </a:r>
            <a:r>
              <a:rPr lang="hu-HU" sz="1400" dirty="0" smtClean="0"/>
              <a:t>	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u</a:t>
            </a:r>
            <a:r>
              <a:rPr lang="hu-HU" sz="1400" dirty="0" smtClean="0"/>
              <a:t>nd </a:t>
            </a:r>
            <a:r>
              <a:rPr lang="hu-HU" sz="1400" dirty="0" err="1" smtClean="0"/>
              <a:t>heimlich</a:t>
            </a:r>
            <a:r>
              <a:rPr lang="hu-HU" sz="1400" dirty="0" smtClean="0"/>
              <a:t>, </a:t>
            </a:r>
            <a:r>
              <a:rPr lang="hu-HU" sz="1400" dirty="0" err="1" smtClean="0"/>
              <a:t>gleichsam</a:t>
            </a:r>
            <a:r>
              <a:rPr lang="hu-HU" sz="1400" dirty="0" smtClean="0"/>
              <a:t> in der </a:t>
            </a:r>
            <a:r>
              <a:rPr lang="hu-HU" sz="1400" dirty="0" err="1" smtClean="0"/>
              <a:t>hohlen</a:t>
            </a:r>
            <a:r>
              <a:rPr lang="hu-HU" sz="1400" dirty="0" smtClean="0"/>
              <a:t> </a:t>
            </a:r>
            <a:r>
              <a:rPr lang="hu-HU" sz="1400" dirty="0" err="1" smtClean="0"/>
              <a:t>Hand</a:t>
            </a:r>
            <a:r>
              <a:rPr lang="hu-HU" sz="1400" dirty="0" smtClean="0"/>
              <a:t>,	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i</a:t>
            </a:r>
            <a:r>
              <a:rPr lang="hu-HU" sz="1400" dirty="0" err="1" smtClean="0"/>
              <a:t>hm</a:t>
            </a:r>
            <a:r>
              <a:rPr lang="hu-HU" sz="1400" dirty="0" smtClean="0"/>
              <a:t> </a:t>
            </a:r>
            <a:r>
              <a:rPr lang="hu-HU" sz="1400" dirty="0" err="1" smtClean="0"/>
              <a:t>Himmel</a:t>
            </a:r>
            <a:r>
              <a:rPr lang="hu-HU" sz="1400" dirty="0" smtClean="0"/>
              <a:t> </a:t>
            </a:r>
            <a:r>
              <a:rPr lang="hu-HU" sz="1400" dirty="0" err="1" smtClean="0"/>
              <a:t>hinter</a:t>
            </a:r>
            <a:r>
              <a:rPr lang="hu-HU" sz="1400" dirty="0" smtClean="0"/>
              <a:t> </a:t>
            </a:r>
            <a:r>
              <a:rPr lang="hu-HU" sz="1400" dirty="0" err="1" smtClean="0"/>
              <a:t>Grün</a:t>
            </a:r>
            <a:r>
              <a:rPr lang="hu-HU" sz="1400" dirty="0" smtClean="0"/>
              <a:t> und </a:t>
            </a:r>
            <a:r>
              <a:rPr lang="hu-HU" sz="1400" dirty="0" err="1" smtClean="0"/>
              <a:t>Dunkel</a:t>
            </a:r>
            <a:r>
              <a:rPr lang="hu-HU" sz="1400" dirty="0" smtClean="0"/>
              <a:t> </a:t>
            </a:r>
            <a:r>
              <a:rPr lang="hu-HU" sz="1400" dirty="0" err="1" smtClean="0"/>
              <a:t>zeigend</a:t>
            </a:r>
            <a:r>
              <a:rPr lang="hu-HU" sz="1400" dirty="0" smtClean="0"/>
              <a:t>	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w</a:t>
            </a:r>
            <a:r>
              <a:rPr lang="hu-HU" sz="1400" dirty="0" err="1" smtClean="0"/>
              <a:t>ie</a:t>
            </a:r>
            <a:r>
              <a:rPr lang="hu-HU" sz="1400" dirty="0" smtClean="0"/>
              <a:t> </a:t>
            </a:r>
            <a:r>
              <a:rPr lang="hu-HU" sz="1400" dirty="0" err="1" smtClean="0"/>
              <a:t>einen</a:t>
            </a:r>
            <a:r>
              <a:rPr lang="hu-HU" sz="1400" dirty="0" smtClean="0"/>
              <a:t> </a:t>
            </a:r>
            <a:r>
              <a:rPr lang="hu-HU" sz="1400" dirty="0" err="1" smtClean="0"/>
              <a:t>unbekannten</a:t>
            </a:r>
            <a:r>
              <a:rPr lang="hu-HU" sz="1400" dirty="0" smtClean="0"/>
              <a:t> </a:t>
            </a:r>
            <a:r>
              <a:rPr lang="hu-HU" sz="1400" dirty="0" err="1" smtClean="0"/>
              <a:t>Gegenstand</a:t>
            </a:r>
            <a:r>
              <a:rPr lang="hu-HU" sz="1400" dirty="0" smtClean="0"/>
              <a:t>;		B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s</a:t>
            </a:r>
            <a:r>
              <a:rPr lang="hu-HU" sz="1400" dirty="0" smtClean="0"/>
              <a:t>ich </a:t>
            </a:r>
            <a:r>
              <a:rPr lang="hu-HU" sz="1400" dirty="0" err="1" smtClean="0"/>
              <a:t>selber</a:t>
            </a:r>
            <a:r>
              <a:rPr lang="hu-HU" sz="1400" dirty="0" smtClean="0"/>
              <a:t> </a:t>
            </a:r>
            <a:r>
              <a:rPr lang="hu-HU" sz="1400" dirty="0" err="1" smtClean="0"/>
              <a:t>ruhig</a:t>
            </a:r>
            <a:r>
              <a:rPr lang="hu-HU" sz="1400" dirty="0" smtClean="0"/>
              <a:t> in der </a:t>
            </a:r>
            <a:r>
              <a:rPr lang="hu-HU" sz="1400" dirty="0" err="1" smtClean="0"/>
              <a:t>schönen</a:t>
            </a:r>
            <a:r>
              <a:rPr lang="hu-HU" sz="1400" dirty="0" smtClean="0"/>
              <a:t> </a:t>
            </a:r>
            <a:r>
              <a:rPr lang="hu-HU" sz="1400" dirty="0" err="1" smtClean="0"/>
              <a:t>Schale</a:t>
            </a:r>
            <a:r>
              <a:rPr lang="hu-HU" sz="1400" dirty="0" smtClean="0"/>
              <a:t>		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v</a:t>
            </a:r>
            <a:r>
              <a:rPr lang="hu-HU" sz="1400" dirty="0" err="1" smtClean="0"/>
              <a:t>erbreitend</a:t>
            </a:r>
            <a:r>
              <a:rPr lang="hu-HU" sz="1400" dirty="0" smtClean="0"/>
              <a:t> </a:t>
            </a:r>
            <a:r>
              <a:rPr lang="hu-HU" sz="1400" dirty="0" err="1"/>
              <a:t>o</a:t>
            </a:r>
            <a:r>
              <a:rPr lang="hu-HU" sz="1400" dirty="0" err="1" smtClean="0"/>
              <a:t>hne</a:t>
            </a:r>
            <a:r>
              <a:rPr lang="hu-HU" sz="1400" dirty="0" smtClean="0"/>
              <a:t> </a:t>
            </a:r>
            <a:r>
              <a:rPr lang="hu-HU" sz="1400" dirty="0" err="1" smtClean="0"/>
              <a:t>Heimweh</a:t>
            </a:r>
            <a:r>
              <a:rPr lang="hu-HU" sz="1400" dirty="0" smtClean="0"/>
              <a:t>, </a:t>
            </a:r>
            <a:r>
              <a:rPr lang="hu-HU" sz="1400" dirty="0" err="1" smtClean="0"/>
              <a:t>Kreis</a:t>
            </a:r>
            <a:r>
              <a:rPr lang="hu-HU" sz="1400" dirty="0" smtClean="0"/>
              <a:t> </a:t>
            </a:r>
            <a:r>
              <a:rPr lang="hu-HU" sz="1400" dirty="0" err="1" smtClean="0"/>
              <a:t>aus</a:t>
            </a:r>
            <a:r>
              <a:rPr lang="hu-HU" sz="1400" dirty="0" smtClean="0"/>
              <a:t> </a:t>
            </a:r>
            <a:r>
              <a:rPr lang="hu-HU" sz="1400" dirty="0" err="1" smtClean="0"/>
              <a:t>Kreis</a:t>
            </a:r>
            <a:r>
              <a:rPr lang="hu-HU" sz="1400" dirty="0" smtClean="0"/>
              <a:t>,	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n</a:t>
            </a:r>
            <a:r>
              <a:rPr lang="hu-HU" sz="1400" dirty="0" err="1" smtClean="0"/>
              <a:t>ur</a:t>
            </a:r>
            <a:r>
              <a:rPr lang="hu-HU" sz="1400" dirty="0" smtClean="0"/>
              <a:t> </a:t>
            </a:r>
            <a:r>
              <a:rPr lang="hu-HU" sz="1400" dirty="0" err="1" smtClean="0"/>
              <a:t>manchmal</a:t>
            </a:r>
            <a:r>
              <a:rPr lang="hu-HU" sz="1400" dirty="0" smtClean="0"/>
              <a:t> </a:t>
            </a:r>
            <a:r>
              <a:rPr lang="hu-HU" sz="1400" dirty="0" err="1" smtClean="0"/>
              <a:t>träumerisch</a:t>
            </a:r>
            <a:r>
              <a:rPr lang="hu-HU" sz="1400" dirty="0" smtClean="0"/>
              <a:t> und </a:t>
            </a:r>
            <a:r>
              <a:rPr lang="hu-HU" sz="1400" dirty="0" err="1" smtClean="0"/>
              <a:t>tropfenweis</a:t>
            </a:r>
            <a:r>
              <a:rPr lang="hu-HU" sz="1400" dirty="0" smtClean="0"/>
              <a:t>	C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s</a:t>
            </a:r>
            <a:r>
              <a:rPr lang="hu-HU" sz="1400" dirty="0" smtClean="0"/>
              <a:t>ich </a:t>
            </a:r>
            <a:r>
              <a:rPr lang="hu-HU" sz="1400" dirty="0" err="1" smtClean="0"/>
              <a:t>niederlassend</a:t>
            </a:r>
            <a:r>
              <a:rPr lang="hu-HU" sz="1400" dirty="0" smtClean="0"/>
              <a:t> an den </a:t>
            </a:r>
            <a:r>
              <a:rPr lang="hu-HU" sz="1400" dirty="0" err="1" smtClean="0"/>
              <a:t>Moosbehängen</a:t>
            </a:r>
            <a:r>
              <a:rPr lang="hu-HU" sz="1400" dirty="0" smtClean="0"/>
              <a:t>	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z</a:t>
            </a:r>
            <a:r>
              <a:rPr lang="hu-HU" sz="1400" dirty="0" err="1" smtClean="0"/>
              <a:t>um</a:t>
            </a:r>
            <a:r>
              <a:rPr lang="hu-HU" sz="1400" dirty="0" smtClean="0"/>
              <a:t> </a:t>
            </a:r>
            <a:r>
              <a:rPr lang="hu-HU" sz="1400" dirty="0" err="1" smtClean="0"/>
              <a:t>letzten</a:t>
            </a:r>
            <a:r>
              <a:rPr lang="hu-HU" sz="1400" dirty="0" smtClean="0"/>
              <a:t> Spiegel, der </a:t>
            </a:r>
            <a:r>
              <a:rPr lang="hu-HU" sz="1400" dirty="0" err="1" smtClean="0"/>
              <a:t>sein</a:t>
            </a:r>
            <a:r>
              <a:rPr lang="hu-HU" sz="1400" dirty="0" smtClean="0"/>
              <a:t> Becken </a:t>
            </a:r>
            <a:r>
              <a:rPr lang="hu-HU" sz="1400" dirty="0" err="1" smtClean="0"/>
              <a:t>leis</a:t>
            </a:r>
            <a:r>
              <a:rPr lang="hu-HU" sz="1400" dirty="0" smtClean="0"/>
              <a:t>		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v</a:t>
            </a:r>
            <a:r>
              <a:rPr lang="hu-HU" sz="1400" dirty="0" smtClean="0"/>
              <a:t>on </a:t>
            </a:r>
            <a:r>
              <a:rPr lang="hu-HU" sz="1400" dirty="0" err="1" smtClean="0"/>
              <a:t>unten</a:t>
            </a:r>
            <a:r>
              <a:rPr lang="hu-HU" sz="1400" dirty="0" smtClean="0"/>
              <a:t> </a:t>
            </a:r>
            <a:r>
              <a:rPr lang="hu-HU" sz="1400" dirty="0" err="1" smtClean="0"/>
              <a:t>lächeln</a:t>
            </a:r>
            <a:r>
              <a:rPr lang="hu-HU" sz="1400" dirty="0" smtClean="0"/>
              <a:t> </a:t>
            </a:r>
            <a:r>
              <a:rPr lang="hu-HU" sz="1400" dirty="0" err="1" smtClean="0"/>
              <a:t>macht</a:t>
            </a:r>
            <a:r>
              <a:rPr lang="hu-HU" sz="1400" dirty="0" smtClean="0"/>
              <a:t> mit </a:t>
            </a:r>
            <a:r>
              <a:rPr lang="hu-HU" sz="1400" dirty="0" err="1" smtClean="0"/>
              <a:t>Übergängen</a:t>
            </a:r>
            <a:r>
              <a:rPr lang="hu-HU" sz="1400" dirty="0" smtClean="0"/>
              <a:t>.	D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81" y="2231250"/>
            <a:ext cx="6052918" cy="3993324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4683" y="10607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i="1" dirty="0" smtClean="0"/>
              <a:t>Rilke: Römische Fontäne, Borghese</a:t>
            </a:r>
            <a:endParaRPr lang="hu-HU" sz="32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4683" y="238634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C00000"/>
                </a:solidFill>
              </a:rPr>
              <a:t>Sonett</a:t>
            </a:r>
            <a:endParaRPr lang="hu-HU" dirty="0"/>
          </a:p>
          <a:p>
            <a:r>
              <a:rPr lang="hu-HU" sz="2300" dirty="0" smtClean="0"/>
              <a:t>(← it. </a:t>
            </a:r>
            <a:r>
              <a:rPr lang="hu-HU" sz="2300" dirty="0" err="1" smtClean="0"/>
              <a:t>Sonetto</a:t>
            </a:r>
            <a:r>
              <a:rPr lang="hu-HU" sz="2300" dirty="0" smtClean="0"/>
              <a:t> = </a:t>
            </a:r>
            <a:r>
              <a:rPr lang="hu-HU" sz="2300" dirty="0" err="1" smtClean="0"/>
              <a:t>Tönchen</a:t>
            </a:r>
            <a:r>
              <a:rPr lang="hu-HU" sz="2300" dirty="0" smtClean="0"/>
              <a:t>, </a:t>
            </a:r>
            <a:r>
              <a:rPr lang="hu-HU" sz="2300" dirty="0" err="1" smtClean="0"/>
              <a:t>kleiner</a:t>
            </a:r>
            <a:r>
              <a:rPr lang="hu-HU" sz="2300" dirty="0" smtClean="0"/>
              <a:t> </a:t>
            </a:r>
            <a:r>
              <a:rPr lang="hu-HU" sz="2300" dirty="0" err="1" smtClean="0"/>
              <a:t>Tonsatz</a:t>
            </a:r>
            <a:r>
              <a:rPr lang="hu-HU" sz="2300" dirty="0" smtClean="0"/>
              <a:t>): </a:t>
            </a:r>
            <a:r>
              <a:rPr lang="hu-HU" sz="2300" dirty="0" err="1" smtClean="0"/>
              <a:t>bekannteste</a:t>
            </a:r>
            <a:r>
              <a:rPr lang="hu-HU" sz="2300" dirty="0" smtClean="0"/>
              <a:t>, </a:t>
            </a:r>
            <a:r>
              <a:rPr lang="hu-HU" sz="2300" dirty="0" err="1" smtClean="0"/>
              <a:t>wichtigste</a:t>
            </a:r>
            <a:r>
              <a:rPr lang="hu-HU" sz="2300" dirty="0" smtClean="0"/>
              <a:t> und am </a:t>
            </a:r>
            <a:r>
              <a:rPr lang="hu-HU" sz="2300" dirty="0" err="1" smtClean="0"/>
              <a:t>weitesten</a:t>
            </a:r>
            <a:r>
              <a:rPr lang="hu-HU" sz="2300" dirty="0" smtClean="0"/>
              <a:t> </a:t>
            </a:r>
            <a:r>
              <a:rPr lang="hu-HU" sz="2300" dirty="0" err="1" smtClean="0"/>
              <a:t>verbreitete</a:t>
            </a:r>
            <a:r>
              <a:rPr lang="hu-HU" sz="2300" dirty="0" smtClean="0"/>
              <a:t> der </a:t>
            </a:r>
            <a:r>
              <a:rPr lang="hu-HU" sz="2300" dirty="0" err="1" smtClean="0"/>
              <a:t>aus</a:t>
            </a:r>
            <a:r>
              <a:rPr lang="hu-HU" sz="2300" dirty="0" smtClean="0"/>
              <a:t> </a:t>
            </a:r>
            <a:r>
              <a:rPr lang="hu-HU" sz="2300" dirty="0" err="1" smtClean="0"/>
              <a:t>dem</a:t>
            </a:r>
            <a:r>
              <a:rPr lang="hu-HU" sz="2300" dirty="0" smtClean="0"/>
              <a:t> </a:t>
            </a:r>
            <a:r>
              <a:rPr lang="hu-HU" sz="2300" dirty="0" err="1" smtClean="0"/>
              <a:t>It</a:t>
            </a:r>
            <a:r>
              <a:rPr lang="hu-HU" sz="2300" dirty="0" smtClean="0"/>
              <a:t>. </a:t>
            </a:r>
            <a:r>
              <a:rPr lang="hu-HU" sz="2300" dirty="0" err="1"/>
              <a:t>s</a:t>
            </a:r>
            <a:r>
              <a:rPr lang="hu-HU" sz="2300" dirty="0" err="1" smtClean="0"/>
              <a:t>tammenden</a:t>
            </a:r>
            <a:r>
              <a:rPr lang="hu-HU" sz="2300" dirty="0" smtClean="0"/>
              <a:t> </a:t>
            </a:r>
            <a:r>
              <a:rPr lang="hu-HU" sz="2300" dirty="0" err="1" smtClean="0"/>
              <a:t>Gedichtformen</a:t>
            </a:r>
            <a:r>
              <a:rPr lang="hu-HU" sz="2300" dirty="0" smtClean="0"/>
              <a:t> von </a:t>
            </a:r>
            <a:r>
              <a:rPr lang="hu-HU" sz="2300" dirty="0" err="1" smtClean="0"/>
              <a:t>strengem</a:t>
            </a:r>
            <a:r>
              <a:rPr lang="hu-HU" sz="2300" dirty="0" smtClean="0"/>
              <a:t> </a:t>
            </a:r>
            <a:r>
              <a:rPr lang="hu-HU" sz="2300" dirty="0" err="1" smtClean="0"/>
              <a:t>Aufbau</a:t>
            </a:r>
            <a:r>
              <a:rPr lang="hu-HU" sz="2300" dirty="0" smtClean="0"/>
              <a:t>, </a:t>
            </a:r>
            <a:r>
              <a:rPr lang="hu-HU" sz="2300" dirty="0" err="1" smtClean="0"/>
              <a:t>bestehend</a:t>
            </a:r>
            <a:r>
              <a:rPr lang="hu-HU" sz="2300" dirty="0" smtClean="0"/>
              <a:t> </a:t>
            </a:r>
            <a:r>
              <a:rPr lang="hu-HU" sz="2300" dirty="0" err="1" smtClean="0"/>
              <a:t>aus</a:t>
            </a:r>
            <a:r>
              <a:rPr lang="hu-HU" sz="2300" dirty="0" smtClean="0"/>
              <a:t> </a:t>
            </a:r>
            <a:r>
              <a:rPr lang="hu-HU" sz="2300" dirty="0" smtClean="0">
                <a:solidFill>
                  <a:srgbClr val="C00000"/>
                </a:solidFill>
              </a:rPr>
              <a:t>14</a:t>
            </a:r>
            <a:r>
              <a:rPr lang="hu-HU" sz="2300" dirty="0" smtClean="0"/>
              <a:t>, </a:t>
            </a:r>
            <a:r>
              <a:rPr lang="hu-HU" sz="2300" dirty="0" err="1" smtClean="0"/>
              <a:t>meist</a:t>
            </a:r>
            <a:r>
              <a:rPr lang="hu-HU" sz="2300" dirty="0" smtClean="0"/>
              <a:t> 11-silbrigen </a:t>
            </a:r>
            <a:r>
              <a:rPr lang="hu-HU" sz="2300" dirty="0" err="1" smtClean="0">
                <a:solidFill>
                  <a:srgbClr val="C00000"/>
                </a:solidFill>
              </a:rPr>
              <a:t>Zeilen</a:t>
            </a:r>
            <a:r>
              <a:rPr lang="hu-HU" sz="2300" dirty="0" smtClean="0"/>
              <a:t> (5-füßigen </a:t>
            </a:r>
            <a:r>
              <a:rPr lang="hu-HU" sz="2300" dirty="0" err="1" smtClean="0"/>
              <a:t>Jamben</a:t>
            </a:r>
            <a:r>
              <a:rPr lang="hu-HU" sz="2300" dirty="0" smtClean="0"/>
              <a:t>). Zwei </a:t>
            </a:r>
            <a:r>
              <a:rPr lang="hu-HU" sz="2300" dirty="0" err="1" smtClean="0"/>
              <a:t>Teile</a:t>
            </a:r>
            <a:r>
              <a:rPr lang="hu-HU" sz="2300" dirty="0" smtClean="0"/>
              <a:t>:</a:t>
            </a:r>
          </a:p>
          <a:p>
            <a:endParaRPr lang="hu-HU" dirty="0" smtClean="0"/>
          </a:p>
          <a:p>
            <a:r>
              <a:rPr lang="hu-HU" dirty="0" smtClean="0"/>
              <a:t>1. </a:t>
            </a:r>
            <a:r>
              <a:rPr lang="hu-HU" dirty="0" err="1" smtClean="0">
                <a:solidFill>
                  <a:srgbClr val="C00000"/>
                </a:solidFill>
              </a:rPr>
              <a:t>Aufgesang</a:t>
            </a:r>
            <a:r>
              <a:rPr lang="hu-HU" dirty="0" smtClean="0"/>
              <a:t>: </a:t>
            </a:r>
            <a:r>
              <a:rPr lang="hu-HU" sz="2300" dirty="0" err="1" smtClean="0"/>
              <a:t>zwei</a:t>
            </a:r>
            <a:r>
              <a:rPr lang="hu-HU" sz="2300" dirty="0" smtClean="0"/>
              <a:t> 4-zeilige „</a:t>
            </a:r>
            <a:r>
              <a:rPr lang="hu-HU" sz="2300" dirty="0" err="1" smtClean="0">
                <a:solidFill>
                  <a:srgbClr val="C00000"/>
                </a:solidFill>
              </a:rPr>
              <a:t>Quartette</a:t>
            </a:r>
            <a:r>
              <a:rPr lang="hu-HU" sz="2300" dirty="0" smtClean="0"/>
              <a:t>” mit </a:t>
            </a:r>
            <a:r>
              <a:rPr lang="hu-HU" sz="2300" dirty="0" err="1" smtClean="0"/>
              <a:t>nur</a:t>
            </a:r>
            <a:r>
              <a:rPr lang="hu-HU" sz="2300" dirty="0" smtClean="0"/>
              <a:t> </a:t>
            </a:r>
            <a:r>
              <a:rPr lang="hu-HU" sz="2300" dirty="0" err="1" smtClean="0"/>
              <a:t>zwei</a:t>
            </a:r>
            <a:r>
              <a:rPr lang="hu-HU" sz="2300" dirty="0" smtClean="0"/>
              <a:t> </a:t>
            </a:r>
            <a:r>
              <a:rPr lang="hu-HU" sz="2300" dirty="0" err="1" smtClean="0"/>
              <a:t>Reimen</a:t>
            </a:r>
            <a:r>
              <a:rPr lang="hu-HU" sz="2300" dirty="0" smtClean="0"/>
              <a:t> in </a:t>
            </a:r>
            <a:r>
              <a:rPr lang="hu-HU" sz="2300" dirty="0" err="1" smtClean="0"/>
              <a:t>umschlingender</a:t>
            </a:r>
            <a:r>
              <a:rPr lang="hu-HU" sz="2300" dirty="0" smtClean="0"/>
              <a:t> </a:t>
            </a:r>
            <a:r>
              <a:rPr lang="hu-HU" sz="2300" dirty="0" err="1" smtClean="0"/>
              <a:t>Stellung</a:t>
            </a:r>
            <a:r>
              <a:rPr lang="hu-HU" sz="2300" dirty="0" smtClean="0"/>
              <a:t>: </a:t>
            </a:r>
          </a:p>
          <a:p>
            <a:pPr marL="0" indent="0" algn="ctr">
              <a:buNone/>
            </a:pPr>
            <a:r>
              <a:rPr lang="hu-HU" sz="2300" dirty="0" smtClean="0">
                <a:solidFill>
                  <a:srgbClr val="C00000"/>
                </a:solidFill>
              </a:rPr>
              <a:t>ABBA </a:t>
            </a:r>
            <a:r>
              <a:rPr lang="hu-HU" sz="2300" dirty="0" err="1" smtClean="0">
                <a:solidFill>
                  <a:srgbClr val="C00000"/>
                </a:solidFill>
              </a:rPr>
              <a:t>ABBA</a:t>
            </a:r>
            <a:endParaRPr lang="hu-HU" sz="2300" dirty="0">
              <a:solidFill>
                <a:srgbClr val="C00000"/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2. </a:t>
            </a:r>
            <a:r>
              <a:rPr lang="hu-HU" dirty="0" err="1" smtClean="0">
                <a:solidFill>
                  <a:srgbClr val="C00000"/>
                </a:solidFill>
              </a:rPr>
              <a:t>Abgesang</a:t>
            </a:r>
            <a:r>
              <a:rPr lang="hu-HU" dirty="0" smtClean="0"/>
              <a:t>: </a:t>
            </a:r>
            <a:r>
              <a:rPr lang="hu-HU" sz="2300" dirty="0" err="1" smtClean="0"/>
              <a:t>zwei</a:t>
            </a:r>
            <a:r>
              <a:rPr lang="hu-HU" sz="2300" dirty="0" smtClean="0"/>
              <a:t> 3-zeilige „</a:t>
            </a:r>
            <a:r>
              <a:rPr lang="hu-HU" sz="2300" dirty="0" err="1" smtClean="0">
                <a:solidFill>
                  <a:srgbClr val="C00000"/>
                </a:solidFill>
              </a:rPr>
              <a:t>Terzette</a:t>
            </a:r>
            <a:r>
              <a:rPr lang="hu-HU" sz="2300" dirty="0" smtClean="0"/>
              <a:t>”, die </a:t>
            </a:r>
            <a:r>
              <a:rPr lang="hu-HU" sz="2300" dirty="0" err="1" smtClean="0"/>
              <a:t>ursprünglich</a:t>
            </a:r>
            <a:r>
              <a:rPr lang="hu-HU" sz="2300" dirty="0" smtClean="0"/>
              <a:t> </a:t>
            </a:r>
            <a:r>
              <a:rPr lang="hu-HU" sz="2300" dirty="0" err="1" smtClean="0"/>
              <a:t>ebenfalls</a:t>
            </a:r>
            <a:r>
              <a:rPr lang="hu-HU" sz="2300" dirty="0" smtClean="0"/>
              <a:t> </a:t>
            </a:r>
            <a:r>
              <a:rPr lang="hu-HU" sz="2300" dirty="0" err="1" smtClean="0"/>
              <a:t>nur</a:t>
            </a:r>
            <a:r>
              <a:rPr lang="hu-HU" sz="2300" dirty="0" smtClean="0"/>
              <a:t> </a:t>
            </a:r>
            <a:r>
              <a:rPr lang="hu-HU" sz="2300" dirty="0" err="1" smtClean="0"/>
              <a:t>zwei</a:t>
            </a:r>
            <a:r>
              <a:rPr lang="hu-HU" sz="2300" dirty="0" smtClean="0"/>
              <a:t> </a:t>
            </a:r>
            <a:r>
              <a:rPr lang="hu-HU" sz="2300" dirty="0" err="1" smtClean="0"/>
              <a:t>Reime</a:t>
            </a:r>
            <a:r>
              <a:rPr lang="hu-HU" sz="2300" dirty="0" smtClean="0"/>
              <a:t> in der </a:t>
            </a:r>
            <a:r>
              <a:rPr lang="hu-HU" sz="2300" dirty="0" err="1" smtClean="0"/>
              <a:t>Stellung</a:t>
            </a:r>
            <a:r>
              <a:rPr lang="hu-HU" sz="2300" dirty="0" smtClean="0"/>
              <a:t> </a:t>
            </a:r>
          </a:p>
          <a:p>
            <a:pPr marL="0" indent="0" algn="ctr">
              <a:buNone/>
            </a:pPr>
            <a:r>
              <a:rPr lang="hu-HU" sz="2300" dirty="0" smtClean="0">
                <a:solidFill>
                  <a:srgbClr val="C00000"/>
                </a:solidFill>
              </a:rPr>
              <a:t>CDC DCD </a:t>
            </a:r>
            <a:r>
              <a:rPr lang="hu-HU" sz="2300" dirty="0" err="1" smtClean="0"/>
              <a:t>zulassen</a:t>
            </a:r>
            <a:r>
              <a:rPr lang="hu-HU" sz="2300" dirty="0" smtClean="0"/>
              <a:t>.</a:t>
            </a:r>
          </a:p>
          <a:p>
            <a:pPr marL="0" indent="0">
              <a:buNone/>
            </a:pPr>
            <a:endParaRPr lang="hu-HU" sz="2300" dirty="0" smtClean="0"/>
          </a:p>
          <a:p>
            <a:pPr marL="0" indent="0" algn="ctr">
              <a:buNone/>
            </a:pPr>
            <a:r>
              <a:rPr lang="hu-HU" sz="2300" dirty="0" err="1" smtClean="0"/>
              <a:t>Ursprung</a:t>
            </a:r>
            <a:r>
              <a:rPr lang="hu-HU" sz="2300" dirty="0" smtClean="0"/>
              <a:t> </a:t>
            </a:r>
            <a:r>
              <a:rPr lang="hu-HU" sz="2300" dirty="0" err="1" smtClean="0"/>
              <a:t>unbekannt</a:t>
            </a:r>
            <a:r>
              <a:rPr lang="hu-HU" sz="2300" dirty="0" smtClean="0"/>
              <a:t>, </a:t>
            </a:r>
            <a:r>
              <a:rPr lang="hu-HU" sz="2300" dirty="0" err="1" smtClean="0"/>
              <a:t>wohl</a:t>
            </a:r>
            <a:r>
              <a:rPr lang="hu-HU" sz="2300" dirty="0" smtClean="0"/>
              <a:t> </a:t>
            </a:r>
            <a:r>
              <a:rPr lang="hu-HU" sz="2300" dirty="0" err="1" smtClean="0"/>
              <a:t>provenzalisch</a:t>
            </a:r>
            <a:r>
              <a:rPr lang="hu-HU" sz="2300" dirty="0" smtClean="0"/>
              <a:t> mit ev. </a:t>
            </a:r>
            <a:r>
              <a:rPr lang="hu-HU" sz="2300" dirty="0" err="1"/>
              <a:t>a</a:t>
            </a:r>
            <a:r>
              <a:rPr lang="hu-HU" sz="2300" dirty="0" err="1" smtClean="0"/>
              <a:t>rabischen</a:t>
            </a:r>
            <a:r>
              <a:rPr lang="hu-HU" sz="2300" dirty="0" smtClean="0"/>
              <a:t> </a:t>
            </a:r>
            <a:r>
              <a:rPr lang="hu-HU" sz="2300" dirty="0" err="1" smtClean="0"/>
              <a:t>Einflüssen</a:t>
            </a:r>
            <a:r>
              <a:rPr lang="hu-HU" sz="2300" dirty="0" smtClean="0"/>
              <a:t>.</a:t>
            </a:r>
          </a:p>
          <a:p>
            <a:pPr marL="0" indent="0" algn="ctr">
              <a:buNone/>
            </a:pPr>
            <a:r>
              <a:rPr lang="hu-HU" sz="2300" dirty="0" err="1" smtClean="0"/>
              <a:t>Erfinder</a:t>
            </a:r>
            <a:r>
              <a:rPr lang="hu-HU" sz="2300" dirty="0" smtClean="0"/>
              <a:t>: </a:t>
            </a:r>
            <a:r>
              <a:rPr lang="hu-HU" sz="2300" u="sng" dirty="0" smtClean="0"/>
              <a:t>Petrus de </a:t>
            </a:r>
            <a:r>
              <a:rPr lang="hu-HU" sz="2300" u="sng" dirty="0" err="1" smtClean="0"/>
              <a:t>Vinea</a:t>
            </a:r>
            <a:endParaRPr lang="hu-HU" sz="2300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38200" y="1150129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/>
              <a:t>Das Dinggedicht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38200" y="2357827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 smtClean="0"/>
              <a:t>(</a:t>
            </a:r>
            <a:r>
              <a:rPr lang="hu-HU" dirty="0" smtClean="0"/>
              <a:t>1926 </a:t>
            </a:r>
            <a:r>
              <a:rPr lang="hu-HU" dirty="0"/>
              <a:t>v. </a:t>
            </a:r>
            <a:r>
              <a:rPr lang="hu-HU" dirty="0" err="1"/>
              <a:t>Germanisten</a:t>
            </a:r>
            <a:r>
              <a:rPr lang="hu-HU" dirty="0"/>
              <a:t> </a:t>
            </a:r>
            <a:r>
              <a:rPr lang="hu-HU" u="sng" dirty="0"/>
              <a:t>Kurt </a:t>
            </a:r>
            <a:r>
              <a:rPr lang="hu-HU" u="sng" dirty="0" err="1"/>
              <a:t>Oppert</a:t>
            </a:r>
            <a:r>
              <a:rPr lang="hu-HU" u="sng" dirty="0"/>
              <a:t> </a:t>
            </a:r>
            <a:r>
              <a:rPr lang="hu-HU" dirty="0" err="1"/>
              <a:t>geprägt</a:t>
            </a:r>
            <a:r>
              <a:rPr lang="hu-HU" dirty="0"/>
              <a:t>): </a:t>
            </a:r>
            <a:r>
              <a:rPr lang="hu-HU" dirty="0" err="1"/>
              <a:t>Seit</a:t>
            </a:r>
            <a:r>
              <a:rPr lang="hu-HU" dirty="0"/>
              <a:t> der 2. </a:t>
            </a:r>
            <a:r>
              <a:rPr lang="hu-HU" dirty="0" err="1"/>
              <a:t>Hälfte</a:t>
            </a:r>
            <a:r>
              <a:rPr lang="hu-HU" dirty="0"/>
              <a:t> des 19. </a:t>
            </a:r>
            <a:r>
              <a:rPr lang="hu-HU" dirty="0" err="1"/>
              <a:t>Jhrs</a:t>
            </a:r>
            <a:r>
              <a:rPr lang="hu-HU" dirty="0"/>
              <a:t>. </a:t>
            </a:r>
            <a:r>
              <a:rPr lang="hu-HU" dirty="0" err="1"/>
              <a:t>charakteristisch</a:t>
            </a:r>
            <a:r>
              <a:rPr lang="hu-HU" dirty="0"/>
              <a:t>. In </a:t>
            </a:r>
            <a:r>
              <a:rPr lang="hu-HU" dirty="0" err="1"/>
              <a:t>einem</a:t>
            </a:r>
            <a:r>
              <a:rPr lang="hu-HU" dirty="0"/>
              <a:t> Dinggedicht </a:t>
            </a:r>
            <a:r>
              <a:rPr lang="hu-HU" dirty="0" err="1"/>
              <a:t>wird</a:t>
            </a:r>
            <a:r>
              <a:rPr lang="hu-HU" dirty="0"/>
              <a:t> </a:t>
            </a:r>
            <a:r>
              <a:rPr lang="hu-HU" dirty="0" err="1"/>
              <a:t>ein</a:t>
            </a:r>
            <a:r>
              <a:rPr lang="hu-HU" dirty="0"/>
              <a:t> </a:t>
            </a:r>
            <a:r>
              <a:rPr lang="hu-HU" dirty="0" err="1"/>
              <a:t>Gegenstand</a:t>
            </a:r>
            <a:r>
              <a:rPr lang="hu-HU" dirty="0"/>
              <a:t> (</a:t>
            </a:r>
            <a:r>
              <a:rPr lang="hu-HU" i="1" dirty="0"/>
              <a:t>Römische Fontäne</a:t>
            </a:r>
            <a:r>
              <a:rPr lang="hu-HU" dirty="0"/>
              <a:t>) </a:t>
            </a:r>
            <a:r>
              <a:rPr lang="hu-HU" dirty="0" err="1"/>
              <a:t>oder</a:t>
            </a:r>
            <a:r>
              <a:rPr lang="hu-HU" dirty="0"/>
              <a:t> </a:t>
            </a:r>
            <a:r>
              <a:rPr lang="hu-HU" dirty="0" err="1"/>
              <a:t>Lebewesen</a:t>
            </a:r>
            <a:r>
              <a:rPr lang="hu-HU" dirty="0"/>
              <a:t> (</a:t>
            </a:r>
            <a:r>
              <a:rPr lang="hu-HU" i="1" dirty="0"/>
              <a:t>Der </a:t>
            </a:r>
            <a:r>
              <a:rPr lang="hu-HU" i="1" dirty="0" err="1"/>
              <a:t>Panther</a:t>
            </a:r>
            <a:r>
              <a:rPr lang="hu-HU" dirty="0"/>
              <a:t>) </a:t>
            </a:r>
            <a:r>
              <a:rPr lang="hu-HU" dirty="0" err="1"/>
              <a:t>distanziert</a:t>
            </a:r>
            <a:r>
              <a:rPr lang="hu-HU" dirty="0"/>
              <a:t> und </a:t>
            </a:r>
            <a:r>
              <a:rPr lang="hu-HU" dirty="0" err="1"/>
              <a:t>objektiviert</a:t>
            </a:r>
            <a:r>
              <a:rPr lang="hu-HU" dirty="0"/>
              <a:t> </a:t>
            </a:r>
            <a:r>
              <a:rPr lang="hu-HU" dirty="0" err="1" smtClean="0"/>
              <a:t>dargestellt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3500" dirty="0" smtClean="0">
                <a:solidFill>
                  <a:srgbClr val="C00000"/>
                </a:solidFill>
              </a:rPr>
              <a:t>Es </a:t>
            </a:r>
            <a:r>
              <a:rPr lang="hu-HU" sz="3500" dirty="0" err="1">
                <a:solidFill>
                  <a:srgbClr val="C00000"/>
                </a:solidFill>
              </a:rPr>
              <a:t>soll</a:t>
            </a:r>
            <a:r>
              <a:rPr lang="hu-HU" sz="3500" dirty="0">
                <a:solidFill>
                  <a:srgbClr val="C00000"/>
                </a:solidFill>
              </a:rPr>
              <a:t> das </a:t>
            </a:r>
            <a:r>
              <a:rPr lang="hu-HU" sz="3500" dirty="0" err="1">
                <a:solidFill>
                  <a:srgbClr val="C00000"/>
                </a:solidFill>
              </a:rPr>
              <a:t>Innere</a:t>
            </a:r>
            <a:r>
              <a:rPr lang="hu-HU" sz="3500" dirty="0">
                <a:solidFill>
                  <a:srgbClr val="C00000"/>
                </a:solidFill>
              </a:rPr>
              <a:t> und das </a:t>
            </a:r>
            <a:r>
              <a:rPr lang="hu-HU" sz="3500" dirty="0" err="1">
                <a:solidFill>
                  <a:srgbClr val="C00000"/>
                </a:solidFill>
              </a:rPr>
              <a:t>Wesen</a:t>
            </a:r>
            <a:r>
              <a:rPr lang="hu-HU" sz="3500" dirty="0">
                <a:solidFill>
                  <a:srgbClr val="C00000"/>
                </a:solidFill>
              </a:rPr>
              <a:t> des </a:t>
            </a:r>
            <a:r>
              <a:rPr lang="hu-HU" sz="3500" dirty="0" err="1">
                <a:solidFill>
                  <a:srgbClr val="C00000"/>
                </a:solidFill>
              </a:rPr>
              <a:t>Gegenstandes</a:t>
            </a:r>
            <a:r>
              <a:rPr lang="hu-HU" sz="3500" dirty="0">
                <a:solidFill>
                  <a:srgbClr val="C00000"/>
                </a:solidFill>
              </a:rPr>
              <a:t> </a:t>
            </a:r>
            <a:r>
              <a:rPr lang="hu-HU" sz="3500" dirty="0" err="1" smtClean="0">
                <a:solidFill>
                  <a:srgbClr val="C00000"/>
                </a:solidFill>
              </a:rPr>
              <a:t>ausdrücken</a:t>
            </a:r>
            <a:endParaRPr lang="hu-HU" sz="3500" dirty="0"/>
          </a:p>
          <a:p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7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6827" y="1207698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/>
              <a:t>Fontäne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6827" y="218793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 smtClean="0"/>
              <a:t>künstlich</a:t>
            </a:r>
            <a:r>
              <a:rPr lang="hu-HU" dirty="0" smtClean="0"/>
              <a:t> </a:t>
            </a:r>
            <a:r>
              <a:rPr lang="hu-HU" dirty="0" err="1"/>
              <a:t>gestalteter</a:t>
            </a:r>
            <a:r>
              <a:rPr lang="hu-HU" dirty="0"/>
              <a:t> </a:t>
            </a:r>
            <a:r>
              <a:rPr lang="hu-HU" dirty="0" err="1"/>
              <a:t>Springbrunnen</a:t>
            </a:r>
            <a:r>
              <a:rPr lang="hu-HU" dirty="0"/>
              <a:t>, „</a:t>
            </a:r>
            <a:r>
              <a:rPr lang="hu-HU" dirty="0" err="1"/>
              <a:t>Wasserkunst</a:t>
            </a:r>
            <a:r>
              <a:rPr lang="hu-HU" dirty="0"/>
              <a:t>” (← it. / lat. </a:t>
            </a:r>
            <a:r>
              <a:rPr lang="hu-HU" dirty="0" err="1"/>
              <a:t>fons</a:t>
            </a:r>
            <a:r>
              <a:rPr lang="hu-HU" dirty="0"/>
              <a:t> -, </a:t>
            </a:r>
            <a:r>
              <a:rPr lang="hu-HU" dirty="0" err="1"/>
              <a:t>fontis</a:t>
            </a:r>
            <a:r>
              <a:rPr lang="hu-HU" dirty="0"/>
              <a:t> = </a:t>
            </a:r>
            <a:r>
              <a:rPr lang="hu-HU" dirty="0" err="1"/>
              <a:t>Quell</a:t>
            </a:r>
            <a:r>
              <a:rPr lang="hu-HU" dirty="0"/>
              <a:t>)</a:t>
            </a:r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Fontäne = </a:t>
            </a:r>
            <a:r>
              <a:rPr lang="hu-HU" dirty="0" err="1" smtClean="0"/>
              <a:t>Lebensquelle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Gott</a:t>
            </a:r>
            <a:r>
              <a:rPr lang="hu-HU" dirty="0"/>
              <a:t> </a:t>
            </a:r>
            <a:endParaRPr lang="hu-HU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„</a:t>
            </a:r>
            <a:r>
              <a:rPr lang="hu-HU" i="1" dirty="0" err="1"/>
              <a:t>Denn</a:t>
            </a:r>
            <a:r>
              <a:rPr lang="hu-HU" i="1" dirty="0"/>
              <a:t> bei </a:t>
            </a:r>
            <a:r>
              <a:rPr lang="hu-HU" i="1" dirty="0" err="1"/>
              <a:t>dir</a:t>
            </a:r>
            <a:r>
              <a:rPr lang="hu-HU" i="1" dirty="0"/>
              <a:t> </a:t>
            </a:r>
            <a:r>
              <a:rPr lang="hu-HU" i="1" dirty="0" err="1"/>
              <a:t>ist</a:t>
            </a:r>
            <a:r>
              <a:rPr lang="hu-HU" i="1" dirty="0"/>
              <a:t> </a:t>
            </a:r>
            <a:r>
              <a:rPr lang="hu-HU" i="1" dirty="0" err="1"/>
              <a:t>die</a:t>
            </a:r>
            <a:r>
              <a:rPr lang="hu-HU" i="1" dirty="0"/>
              <a:t> Quelle des </a:t>
            </a:r>
            <a:r>
              <a:rPr lang="hu-HU" i="1" dirty="0" err="1"/>
              <a:t>Lebens</a:t>
            </a:r>
            <a:r>
              <a:rPr lang="hu-HU" i="1" dirty="0"/>
              <a:t>, und in </a:t>
            </a:r>
            <a:r>
              <a:rPr lang="hu-HU" i="1" dirty="0" err="1"/>
              <a:t>deinem</a:t>
            </a:r>
            <a:r>
              <a:rPr lang="hu-HU" i="1" dirty="0"/>
              <a:t> </a:t>
            </a:r>
            <a:r>
              <a:rPr lang="hu-HU" i="1" dirty="0" err="1"/>
              <a:t>Lichte</a:t>
            </a:r>
            <a:r>
              <a:rPr lang="hu-HU" i="1" dirty="0"/>
              <a:t> </a:t>
            </a:r>
            <a:r>
              <a:rPr lang="hu-HU" i="1" dirty="0" err="1"/>
              <a:t>sehen</a:t>
            </a:r>
            <a:r>
              <a:rPr lang="hu-HU" i="1" dirty="0"/>
              <a:t> </a:t>
            </a:r>
            <a:r>
              <a:rPr lang="hu-HU" i="1" dirty="0" err="1"/>
              <a:t>wir</a:t>
            </a:r>
            <a:r>
              <a:rPr lang="hu-HU" i="1" dirty="0"/>
              <a:t> das </a:t>
            </a:r>
            <a:r>
              <a:rPr lang="hu-HU" i="1" dirty="0" err="1"/>
              <a:t>Licht</a:t>
            </a:r>
            <a:r>
              <a:rPr lang="hu-HU" dirty="0"/>
              <a:t>” </a:t>
            </a:r>
            <a:r>
              <a:rPr lang="hu-HU" sz="2000" dirty="0" smtClean="0"/>
              <a:t>(</a:t>
            </a:r>
            <a:r>
              <a:rPr lang="hu-HU" sz="2000" dirty="0" err="1" smtClean="0"/>
              <a:t>Ps</a:t>
            </a:r>
            <a:r>
              <a:rPr lang="hu-HU" sz="2000" dirty="0"/>
              <a:t>. 36,10</a:t>
            </a:r>
            <a:r>
              <a:rPr lang="hu-HU" sz="2000" dirty="0" smtClean="0"/>
              <a:t>.)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„</a:t>
            </a:r>
            <a:r>
              <a:rPr lang="hu-HU" i="1" dirty="0" err="1" smtClean="0"/>
              <a:t>Wie</a:t>
            </a:r>
            <a:r>
              <a:rPr lang="hu-HU" i="1" dirty="0" smtClean="0"/>
              <a:t> </a:t>
            </a:r>
            <a:r>
              <a:rPr lang="hu-HU" i="1" dirty="0" err="1"/>
              <a:t>nach</a:t>
            </a:r>
            <a:r>
              <a:rPr lang="hu-HU" i="1" dirty="0"/>
              <a:t> </a:t>
            </a:r>
            <a:r>
              <a:rPr lang="hu-HU" i="1" dirty="0" err="1"/>
              <a:t>einer</a:t>
            </a:r>
            <a:r>
              <a:rPr lang="hu-HU" i="1" dirty="0"/>
              <a:t> </a:t>
            </a:r>
            <a:r>
              <a:rPr lang="hu-HU" i="1" dirty="0" err="1"/>
              <a:t>Wasserquelle</a:t>
            </a:r>
            <a:r>
              <a:rPr lang="hu-HU" i="1" dirty="0"/>
              <a:t> </a:t>
            </a:r>
            <a:r>
              <a:rPr lang="hu-HU" i="1" dirty="0" err="1"/>
              <a:t>ein</a:t>
            </a:r>
            <a:r>
              <a:rPr lang="hu-HU" i="1" dirty="0"/>
              <a:t> Hirsch </a:t>
            </a:r>
            <a:r>
              <a:rPr lang="hu-HU" i="1" dirty="0" err="1"/>
              <a:t>schreiet</a:t>
            </a:r>
            <a:r>
              <a:rPr lang="hu-HU" i="1" dirty="0"/>
              <a:t> mit </a:t>
            </a:r>
            <a:r>
              <a:rPr lang="hu-HU" i="1" dirty="0" err="1"/>
              <a:t>Begier</a:t>
            </a:r>
            <a:r>
              <a:rPr lang="hu-HU" dirty="0"/>
              <a:t>” </a:t>
            </a:r>
            <a:r>
              <a:rPr lang="hu-HU" sz="2000" dirty="0" smtClean="0"/>
              <a:t>(</a:t>
            </a:r>
            <a:r>
              <a:rPr lang="hu-HU" sz="2000" dirty="0" err="1" smtClean="0"/>
              <a:t>Ps</a:t>
            </a:r>
            <a:r>
              <a:rPr lang="hu-HU" sz="2000" dirty="0"/>
              <a:t>. 42,1.)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0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328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i="1" dirty="0" smtClean="0"/>
              <a:t>Römische Fontäne, Borghese</a:t>
            </a:r>
            <a:br>
              <a:rPr lang="hu-HU" sz="3200" b="1" i="1" dirty="0" smtClean="0"/>
            </a:br>
            <a:r>
              <a:rPr lang="hu-HU" sz="2800" dirty="0" err="1" smtClean="0"/>
              <a:t>Struktur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2593376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hu-HU" sz="2600" dirty="0" smtClean="0"/>
              <a:t>Das Sonett </a:t>
            </a:r>
            <a:r>
              <a:rPr lang="hu-HU" sz="2600" dirty="0" err="1" smtClean="0"/>
              <a:t>besteht</a:t>
            </a:r>
            <a:r>
              <a:rPr lang="hu-HU" sz="2600" dirty="0" smtClean="0"/>
              <a:t> </a:t>
            </a:r>
            <a:r>
              <a:rPr lang="hu-HU" sz="2600" dirty="0" err="1" smtClean="0"/>
              <a:t>aus</a:t>
            </a:r>
            <a:r>
              <a:rPr lang="hu-HU" sz="2600" dirty="0" smtClean="0"/>
              <a:t> </a:t>
            </a:r>
            <a:r>
              <a:rPr lang="hu-HU" sz="2600" dirty="0" err="1" smtClean="0"/>
              <a:t>einem</a:t>
            </a:r>
            <a:r>
              <a:rPr lang="hu-HU" sz="2600" dirty="0" smtClean="0"/>
              <a:t> </a:t>
            </a:r>
            <a:r>
              <a:rPr lang="hu-HU" sz="2600" dirty="0" err="1" smtClean="0"/>
              <a:t>einzigen</a:t>
            </a:r>
            <a:r>
              <a:rPr lang="hu-HU" sz="2600" dirty="0" smtClean="0"/>
              <a:t> </a:t>
            </a:r>
            <a:r>
              <a:rPr lang="hu-HU" sz="2600" dirty="0" err="1" smtClean="0"/>
              <a:t>Satz</a:t>
            </a:r>
            <a:r>
              <a:rPr lang="hu-HU" sz="2600" dirty="0" smtClean="0"/>
              <a:t> – mit </a:t>
            </a:r>
            <a:r>
              <a:rPr lang="hu-HU" sz="2600" dirty="0" err="1" smtClean="0"/>
              <a:t>zwei</a:t>
            </a:r>
            <a:r>
              <a:rPr lang="hu-HU" sz="2600" dirty="0" smtClean="0"/>
              <a:t> </a:t>
            </a:r>
            <a:r>
              <a:rPr lang="hu-HU" sz="2600" dirty="0" err="1" smtClean="0"/>
              <a:t>Verben</a:t>
            </a:r>
            <a:r>
              <a:rPr lang="hu-HU" sz="2600" dirty="0" smtClean="0"/>
              <a:t> („stand”, „</a:t>
            </a:r>
            <a:r>
              <a:rPr lang="hu-HU" sz="2600" dirty="0" err="1" smtClean="0"/>
              <a:t>macht</a:t>
            </a:r>
            <a:r>
              <a:rPr lang="hu-HU" sz="2600" dirty="0" smtClean="0"/>
              <a:t>”)</a:t>
            </a:r>
          </a:p>
          <a:p>
            <a:pPr marL="0" indent="0" algn="ctr">
              <a:buNone/>
            </a:pPr>
            <a:r>
              <a:rPr lang="hu-HU" sz="2600" dirty="0" err="1" smtClean="0"/>
              <a:t>Vertikale</a:t>
            </a:r>
            <a:r>
              <a:rPr lang="hu-HU" sz="2600" dirty="0" smtClean="0"/>
              <a:t> + </a:t>
            </a:r>
            <a:r>
              <a:rPr lang="hu-HU" sz="2600" dirty="0" err="1" smtClean="0"/>
              <a:t>horizontale</a:t>
            </a:r>
            <a:r>
              <a:rPr lang="hu-HU" sz="2600" dirty="0" smtClean="0"/>
              <a:t> </a:t>
            </a:r>
            <a:r>
              <a:rPr lang="hu-HU" sz="2600" dirty="0" err="1" smtClean="0"/>
              <a:t>Bewegung</a:t>
            </a:r>
            <a:r>
              <a:rPr lang="hu-HU" sz="2600" dirty="0" smtClean="0"/>
              <a:t>:</a:t>
            </a:r>
          </a:p>
          <a:p>
            <a:pPr marL="0" indent="0" algn="ctr">
              <a:buNone/>
            </a:pPr>
            <a:r>
              <a:rPr lang="hu-HU" sz="2600" dirty="0" smtClean="0"/>
              <a:t>	</a:t>
            </a:r>
            <a:r>
              <a:rPr lang="hu-HU" sz="2600" dirty="0" err="1" smtClean="0"/>
              <a:t>Vertikal</a:t>
            </a:r>
            <a:r>
              <a:rPr lang="hu-HU" sz="2600" dirty="0" smtClean="0"/>
              <a:t>: 3 </a:t>
            </a:r>
            <a:r>
              <a:rPr lang="hu-HU" sz="2600" dirty="0" err="1" smtClean="0"/>
              <a:t>Ebenen</a:t>
            </a:r>
            <a:r>
              <a:rPr lang="hu-HU" sz="2600" dirty="0" smtClean="0"/>
              <a:t>:</a:t>
            </a:r>
          </a:p>
          <a:p>
            <a:pPr marL="0" indent="0" algn="ctr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	</a:t>
            </a:r>
            <a:r>
              <a:rPr lang="hu-HU" sz="2600" dirty="0" err="1" smtClean="0">
                <a:solidFill>
                  <a:srgbClr val="C00000"/>
                </a:solidFill>
              </a:rPr>
              <a:t>Oben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smtClean="0"/>
              <a:t>=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err="1" smtClean="0"/>
              <a:t>Himmel</a:t>
            </a:r>
            <a:r>
              <a:rPr lang="hu-HU" sz="2600" dirty="0" smtClean="0"/>
              <a:t> (</a:t>
            </a:r>
            <a:r>
              <a:rPr lang="hu-HU" sz="2600" dirty="0" err="1" smtClean="0"/>
              <a:t>hell</a:t>
            </a:r>
            <a:r>
              <a:rPr lang="hu-HU" sz="2600" dirty="0" smtClean="0"/>
              <a:t> – </a:t>
            </a:r>
            <a:r>
              <a:rPr lang="hu-HU" sz="2600" dirty="0" err="1" smtClean="0"/>
              <a:t>hinter</a:t>
            </a:r>
            <a:r>
              <a:rPr lang="hu-HU" sz="2600" dirty="0" smtClean="0"/>
              <a:t>! „</a:t>
            </a:r>
            <a:r>
              <a:rPr lang="hu-HU" sz="2600" dirty="0" err="1" smtClean="0"/>
              <a:t>Grün</a:t>
            </a:r>
            <a:r>
              <a:rPr lang="hu-HU" sz="2600" dirty="0" smtClean="0"/>
              <a:t> und </a:t>
            </a:r>
            <a:r>
              <a:rPr lang="hu-HU" sz="2600" dirty="0" err="1" smtClean="0"/>
              <a:t>Dunkel</a:t>
            </a:r>
            <a:r>
              <a:rPr lang="hu-HU" sz="2600" dirty="0" smtClean="0"/>
              <a:t>” – </a:t>
            </a:r>
            <a:r>
              <a:rPr lang="hu-HU" sz="2600" dirty="0" err="1" smtClean="0"/>
              <a:t>als</a:t>
            </a:r>
            <a:r>
              <a:rPr lang="hu-HU" sz="2600" dirty="0" smtClean="0"/>
              <a:t> 		</a:t>
            </a:r>
            <a:r>
              <a:rPr lang="hu-HU" sz="2600" dirty="0" err="1" smtClean="0"/>
              <a:t>Widerspiegelung</a:t>
            </a:r>
            <a:r>
              <a:rPr lang="hu-HU" sz="2600" dirty="0" smtClean="0"/>
              <a:t>, </a:t>
            </a:r>
            <a:r>
              <a:rPr lang="hu-HU" sz="2600" dirty="0" err="1" smtClean="0"/>
              <a:t>also</a:t>
            </a:r>
            <a:r>
              <a:rPr lang="hu-HU" sz="2600" dirty="0" smtClean="0"/>
              <a:t> </a:t>
            </a:r>
            <a:r>
              <a:rPr lang="hu-HU" sz="2600" dirty="0" err="1" smtClean="0"/>
              <a:t>nicht</a:t>
            </a:r>
            <a:r>
              <a:rPr lang="hu-HU" sz="2600" dirty="0" smtClean="0"/>
              <a:t> direkt! – </a:t>
            </a:r>
            <a:r>
              <a:rPr lang="hu-HU" sz="2600" dirty="0" err="1" smtClean="0"/>
              <a:t>Plato’s</a:t>
            </a:r>
            <a:r>
              <a:rPr lang="hu-HU" sz="2600" dirty="0" smtClean="0"/>
              <a:t> </a:t>
            </a:r>
            <a:r>
              <a:rPr lang="hu-HU" sz="2600" dirty="0" err="1" smtClean="0"/>
              <a:t>Höhlengleichnis</a:t>
            </a:r>
            <a:r>
              <a:rPr lang="hu-HU" sz="2600" dirty="0" smtClean="0"/>
              <a:t>)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hu-HU" sz="2600" dirty="0" err="1" smtClean="0">
                <a:solidFill>
                  <a:srgbClr val="C00000"/>
                </a:solidFill>
              </a:rPr>
              <a:t>Mitte</a:t>
            </a:r>
            <a:r>
              <a:rPr lang="hu-HU" sz="2600" dirty="0" smtClean="0"/>
              <a:t> = Fontäne</a:t>
            </a:r>
          </a:p>
          <a:p>
            <a:pPr marL="0" indent="0" algn="ctr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Unten</a:t>
            </a:r>
            <a:r>
              <a:rPr lang="hu-HU" sz="2600" dirty="0" smtClean="0"/>
              <a:t> </a:t>
            </a:r>
            <a:r>
              <a:rPr lang="hu-HU" sz="2600" dirty="0" smtClean="0"/>
              <a:t>= </a:t>
            </a:r>
            <a:r>
              <a:rPr lang="hu-HU" sz="2600" dirty="0" err="1" smtClean="0"/>
              <a:t>Erde</a:t>
            </a:r>
            <a:r>
              <a:rPr lang="hu-HU" sz="2600" dirty="0" smtClean="0"/>
              <a:t> (</a:t>
            </a:r>
            <a:r>
              <a:rPr lang="hu-HU" sz="2600" dirty="0" err="1" smtClean="0"/>
              <a:t>dunkel</a:t>
            </a:r>
            <a:r>
              <a:rPr lang="hu-HU" sz="2600" dirty="0" smtClean="0"/>
              <a:t>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0056" y="1346679"/>
            <a:ext cx="9144000" cy="3892585"/>
          </a:xfrm>
        </p:spPr>
        <p:txBody>
          <a:bodyPr>
            <a:normAutofit/>
          </a:bodyPr>
          <a:lstStyle/>
          <a:p>
            <a:r>
              <a:rPr lang="hu-HU" sz="6700" b="1" dirty="0">
                <a:solidFill>
                  <a:srgbClr val="C00000"/>
                </a:solidFill>
              </a:rPr>
              <a:t>Fin de </a:t>
            </a:r>
            <a:r>
              <a:rPr lang="hu-HU" sz="6700" b="1" dirty="0" err="1" smtClean="0">
                <a:solidFill>
                  <a:srgbClr val="C00000"/>
                </a:solidFill>
              </a:rPr>
              <a:t>Siècle</a:t>
            </a:r>
            <a:r>
              <a:rPr lang="hu-HU" sz="6700" b="1" dirty="0" smtClean="0">
                <a:solidFill>
                  <a:srgbClr val="C00000"/>
                </a:solidFill>
              </a:rPr>
              <a:t> I.</a:t>
            </a:r>
            <a:r>
              <a:rPr lang="hu-HU" b="1" dirty="0">
                <a:solidFill>
                  <a:srgbClr val="C00000"/>
                </a:solidFill>
              </a:rPr>
              <a:t/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sz="3600" b="1" dirty="0" smtClean="0"/>
              <a:t>„</a:t>
            </a:r>
            <a:r>
              <a:rPr lang="hu-HU" sz="3600" b="1" dirty="0" err="1" smtClean="0"/>
              <a:t>Ende</a:t>
            </a:r>
            <a:r>
              <a:rPr lang="hu-HU" sz="3600" b="1" dirty="0" smtClean="0"/>
              <a:t> des </a:t>
            </a:r>
            <a:r>
              <a:rPr lang="hu-HU" sz="3600" b="1" dirty="0" err="1" smtClean="0"/>
              <a:t>Jahrhunderts</a:t>
            </a:r>
            <a:r>
              <a:rPr lang="hu-HU" sz="3600" b="1" dirty="0" smtClean="0"/>
              <a:t>” </a:t>
            </a:r>
            <a:r>
              <a:rPr lang="hu-HU" sz="3600" b="1" dirty="0" err="1" smtClean="0"/>
              <a:t>Dekadentismus</a:t>
            </a:r>
            <a:r>
              <a:rPr lang="hu-HU" sz="3600" b="1" dirty="0" smtClean="0"/>
              <a:t>, </a:t>
            </a:r>
            <a:r>
              <a:rPr lang="hu-HU" sz="3600" b="1" dirty="0" err="1" smtClean="0"/>
              <a:t>Moderne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b="1" dirty="0" smtClean="0"/>
              <a:t>(</a:t>
            </a:r>
            <a:r>
              <a:rPr lang="hu-HU" b="1" dirty="0" smtClean="0"/>
              <a:t>1890-1914)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256" y="1095284"/>
            <a:ext cx="10515600" cy="1325563"/>
          </a:xfrm>
        </p:spPr>
        <p:txBody>
          <a:bodyPr/>
          <a:lstStyle/>
          <a:p>
            <a:pPr algn="ctr"/>
            <a:r>
              <a:rPr lang="hu-HU" sz="3200" b="1" i="1" dirty="0"/>
              <a:t>Römische Fontäne, Borghese</a:t>
            </a:r>
            <a:br>
              <a:rPr lang="hu-HU" sz="3200" b="1" i="1" dirty="0"/>
            </a:br>
            <a:r>
              <a:rPr lang="hu-HU" sz="2800" dirty="0" err="1" smtClean="0"/>
              <a:t>Motive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9573" y="242084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 smtClean="0">
                <a:solidFill>
                  <a:srgbClr val="C00000"/>
                </a:solidFill>
              </a:rPr>
              <a:t>Kreis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>
                <a:solidFill>
                  <a:srgbClr val="C00000"/>
                </a:solidFill>
              </a:rPr>
              <a:t>– </a:t>
            </a:r>
            <a:r>
              <a:rPr lang="hu-HU" dirty="0" err="1">
                <a:solidFill>
                  <a:srgbClr val="C00000"/>
                </a:solidFill>
              </a:rPr>
              <a:t>horizontal</a:t>
            </a:r>
            <a:r>
              <a:rPr lang="hu-HU" dirty="0">
                <a:solidFill>
                  <a:srgbClr val="C00000"/>
                </a:solidFill>
              </a:rPr>
              <a:t> und </a:t>
            </a:r>
            <a:r>
              <a:rPr lang="hu-HU" dirty="0" err="1">
                <a:solidFill>
                  <a:srgbClr val="C00000"/>
                </a:solidFill>
              </a:rPr>
              <a:t>vertikal</a:t>
            </a:r>
            <a:r>
              <a:rPr lang="hu-HU" dirty="0">
                <a:solidFill>
                  <a:srgbClr val="C00000"/>
                </a:solidFill>
              </a:rPr>
              <a:t> + </a:t>
            </a:r>
            <a:r>
              <a:rPr lang="hu-HU" dirty="0" err="1">
                <a:solidFill>
                  <a:srgbClr val="C00000"/>
                </a:solidFill>
              </a:rPr>
              <a:t>Widerspiegelung</a:t>
            </a:r>
            <a:endParaRPr lang="hu-H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C00000"/>
                </a:solidFill>
              </a:rPr>
              <a:t>Fontäne</a:t>
            </a:r>
          </a:p>
          <a:p>
            <a:r>
              <a:rPr lang="hu-HU" dirty="0" err="1" smtClean="0"/>
              <a:t>Gleichnis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Symbol</a:t>
            </a:r>
            <a:r>
              <a:rPr lang="hu-HU" dirty="0"/>
              <a:t>) des </a:t>
            </a:r>
            <a:r>
              <a:rPr lang="hu-HU" dirty="0" err="1"/>
              <a:t>sich</a:t>
            </a:r>
            <a:r>
              <a:rPr lang="hu-HU" dirty="0"/>
              <a:t> </a:t>
            </a:r>
            <a:r>
              <a:rPr lang="hu-HU" dirty="0" err="1"/>
              <a:t>kreisenden</a:t>
            </a:r>
            <a:r>
              <a:rPr lang="hu-HU" dirty="0"/>
              <a:t> </a:t>
            </a:r>
            <a:r>
              <a:rPr lang="hu-HU" dirty="0" err="1"/>
              <a:t>Lebens</a:t>
            </a:r>
            <a:r>
              <a:rPr lang="hu-HU" dirty="0"/>
              <a:t>, des </a:t>
            </a:r>
            <a:r>
              <a:rPr lang="hu-HU" dirty="0" err="1"/>
              <a:t>Schöpfens</a:t>
            </a:r>
            <a:r>
              <a:rPr lang="hu-HU" dirty="0"/>
              <a:t> und – parallel </a:t>
            </a:r>
            <a:r>
              <a:rPr lang="hu-HU" dirty="0" err="1"/>
              <a:t>dazu</a:t>
            </a:r>
            <a:r>
              <a:rPr lang="hu-HU" dirty="0"/>
              <a:t> – des </a:t>
            </a:r>
            <a:r>
              <a:rPr lang="hu-HU" dirty="0" err="1"/>
              <a:t>künstlerischen</a:t>
            </a:r>
            <a:r>
              <a:rPr lang="hu-HU" dirty="0"/>
              <a:t> </a:t>
            </a:r>
            <a:r>
              <a:rPr lang="hu-HU" dirty="0" err="1"/>
              <a:t>Schaffens</a:t>
            </a:r>
            <a:r>
              <a:rPr lang="hu-HU" dirty="0"/>
              <a:t>, des </a:t>
            </a:r>
            <a:r>
              <a:rPr lang="hu-HU" dirty="0" err="1"/>
              <a:t>Schöpfungsaktes</a:t>
            </a:r>
            <a:r>
              <a:rPr lang="hu-HU" dirty="0"/>
              <a:t> – </a:t>
            </a:r>
            <a:r>
              <a:rPr lang="hu-HU" dirty="0" err="1"/>
              <a:t>Künstler</a:t>
            </a:r>
            <a:r>
              <a:rPr lang="hu-HU" dirty="0"/>
              <a:t> = </a:t>
            </a:r>
            <a:r>
              <a:rPr lang="hu-HU" dirty="0" err="1"/>
              <a:t>Schöpfer</a:t>
            </a:r>
            <a:r>
              <a:rPr lang="hu-HU" dirty="0"/>
              <a:t> (</a:t>
            </a:r>
            <a:r>
              <a:rPr lang="hu-HU" dirty="0" err="1"/>
              <a:t>ähnlich</a:t>
            </a:r>
            <a:r>
              <a:rPr lang="hu-HU" dirty="0"/>
              <a:t> </a:t>
            </a:r>
            <a:r>
              <a:rPr lang="hu-HU" dirty="0" err="1"/>
              <a:t>wie</a:t>
            </a:r>
            <a:r>
              <a:rPr lang="hu-HU" dirty="0"/>
              <a:t> </a:t>
            </a:r>
            <a:r>
              <a:rPr lang="hu-HU" dirty="0" err="1"/>
              <a:t>Gott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dirty="0" err="1" smtClean="0">
                <a:solidFill>
                  <a:srgbClr val="C00000"/>
                </a:solidFill>
              </a:rPr>
              <a:t>Textebenen</a:t>
            </a:r>
            <a:r>
              <a:rPr lang="hu-HU" dirty="0">
                <a:solidFill>
                  <a:srgbClr val="C00000"/>
                </a:solidFill>
              </a:rPr>
              <a:t>: </a:t>
            </a:r>
            <a:endParaRPr lang="hu-H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/>
              <a:t>= </a:t>
            </a:r>
            <a:r>
              <a:rPr lang="hu-HU" dirty="0" err="1"/>
              <a:t>konkret</a:t>
            </a:r>
            <a:r>
              <a:rPr lang="hu-HU"/>
              <a:t>: </a:t>
            </a:r>
            <a:r>
              <a:rPr lang="hu-HU" smtClean="0"/>
              <a:t>Fontäne</a:t>
            </a:r>
          </a:p>
          <a:p>
            <a:pPr marL="0" indent="0" algn="ctr">
              <a:buNone/>
            </a:pPr>
            <a:r>
              <a:rPr lang="hu-HU" smtClean="0"/>
              <a:t>B </a:t>
            </a:r>
            <a:r>
              <a:rPr lang="hu-HU" dirty="0"/>
              <a:t>= </a:t>
            </a:r>
            <a:r>
              <a:rPr lang="hu-HU" dirty="0" err="1"/>
              <a:t>übertragen</a:t>
            </a:r>
            <a:r>
              <a:rPr lang="hu-HU" dirty="0"/>
              <a:t>: das </a:t>
            </a:r>
            <a:r>
              <a:rPr lang="hu-HU" dirty="0" err="1"/>
              <a:t>rätselhafte</a:t>
            </a:r>
            <a:r>
              <a:rPr lang="hu-HU" dirty="0"/>
              <a:t> </a:t>
            </a:r>
            <a:r>
              <a:rPr lang="hu-HU" dirty="0" err="1"/>
              <a:t>Leben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7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036" y="-472969"/>
            <a:ext cx="15754350" cy="778668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411272" y="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Himmel</a:t>
            </a:r>
            <a:r>
              <a:rPr lang="hu-HU" dirty="0" smtClean="0">
                <a:solidFill>
                  <a:schemeClr val="bg1"/>
                </a:solidFill>
              </a:rPr>
              <a:t> - </a:t>
            </a:r>
            <a:r>
              <a:rPr lang="hu-HU" dirty="0" err="1" smtClean="0">
                <a:solidFill>
                  <a:schemeClr val="bg1"/>
                </a:solidFill>
              </a:rPr>
              <a:t>hell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82320" y="184666"/>
            <a:ext cx="2533001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Fontäne = </a:t>
            </a:r>
            <a:r>
              <a:rPr lang="hu-HU" dirty="0" err="1" smtClean="0"/>
              <a:t>fons</a:t>
            </a:r>
            <a:r>
              <a:rPr lang="hu-HU" dirty="0" smtClean="0"/>
              <a:t> (Quelle)</a:t>
            </a:r>
          </a:p>
          <a:p>
            <a:r>
              <a:rPr lang="hu-HU" dirty="0" err="1" smtClean="0"/>
              <a:t>Gott</a:t>
            </a:r>
            <a:r>
              <a:rPr lang="hu-HU" dirty="0" smtClean="0"/>
              <a:t> = Quelle des </a:t>
            </a:r>
            <a:r>
              <a:rPr lang="hu-HU" dirty="0" err="1" smtClean="0"/>
              <a:t>Lebens</a:t>
            </a:r>
            <a:endParaRPr lang="hu-HU" dirty="0" smtClean="0"/>
          </a:p>
          <a:p>
            <a:r>
              <a:rPr lang="hu-HU" dirty="0" err="1" smtClean="0"/>
              <a:t>Ps</a:t>
            </a:r>
            <a:r>
              <a:rPr lang="hu-HU" dirty="0" smtClean="0"/>
              <a:t>. 36,10, 42,1.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183120" y="751840"/>
            <a:ext cx="18514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Sich </a:t>
            </a:r>
            <a:r>
              <a:rPr lang="hu-HU" dirty="0" err="1" smtClean="0"/>
              <a:t>leise</a:t>
            </a:r>
            <a:r>
              <a:rPr lang="hu-HU" dirty="0" smtClean="0"/>
              <a:t> </a:t>
            </a:r>
            <a:r>
              <a:rPr lang="hu-HU" dirty="0" err="1" smtClean="0"/>
              <a:t>neigend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567680" y="1696720"/>
            <a:ext cx="10259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Spiegel 1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567680" y="3079036"/>
            <a:ext cx="16842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/>
              <a:t>l</a:t>
            </a:r>
            <a:r>
              <a:rPr lang="hu-HU" dirty="0" err="1" smtClean="0"/>
              <a:t>etzter</a:t>
            </a:r>
            <a:r>
              <a:rPr lang="hu-HU" dirty="0" smtClean="0"/>
              <a:t> Spiegel 2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004559" y="5263554"/>
            <a:ext cx="14180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Erde</a:t>
            </a:r>
            <a:r>
              <a:rPr lang="hu-HU" dirty="0" smtClean="0"/>
              <a:t> - </a:t>
            </a:r>
            <a:r>
              <a:rPr lang="hu-HU" dirty="0" err="1" smtClean="0"/>
              <a:t>dunkel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68960" y="6126480"/>
            <a:ext cx="36357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Kreis</a:t>
            </a:r>
            <a:r>
              <a:rPr lang="hu-HU" dirty="0" smtClean="0"/>
              <a:t> –</a:t>
            </a:r>
            <a:r>
              <a:rPr lang="hu-HU" dirty="0" err="1" smtClean="0"/>
              <a:t>Kreisbewegung</a:t>
            </a:r>
            <a:r>
              <a:rPr lang="hu-HU" dirty="0" smtClean="0"/>
              <a:t> a, </a:t>
            </a:r>
            <a:r>
              <a:rPr lang="hu-HU" dirty="0" err="1" smtClean="0"/>
              <a:t>vertikal</a:t>
            </a:r>
            <a:r>
              <a:rPr lang="hu-HU" dirty="0" smtClean="0"/>
              <a:t> ↕ </a:t>
            </a:r>
            <a:r>
              <a:rPr lang="az-Cyrl-AZ" dirty="0" smtClean="0"/>
              <a:t>О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301139" y="6126480"/>
            <a:ext cx="31624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Kreisbewegung</a:t>
            </a:r>
            <a:r>
              <a:rPr lang="hu-HU" dirty="0" smtClean="0"/>
              <a:t> </a:t>
            </a:r>
            <a:r>
              <a:rPr lang="hu-HU" dirty="0" err="1" smtClean="0"/>
              <a:t>horizontal</a:t>
            </a:r>
            <a:r>
              <a:rPr lang="hu-HU" dirty="0" smtClean="0"/>
              <a:t> ↔ </a:t>
            </a:r>
            <a:r>
              <a:rPr lang="az-Cyrl-AZ" dirty="0" smtClean="0"/>
              <a:t>О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713568" y="1067415"/>
            <a:ext cx="3930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↓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/>
              <p:cNvSpPr txBox="1"/>
              <p:nvPr/>
            </p:nvSpPr>
            <p:spPr>
              <a:xfrm>
                <a:off x="6817730" y="1730772"/>
                <a:ext cx="3449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30" y="1730772"/>
                <a:ext cx="34496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/>
          <p:cNvSpPr txBox="1"/>
          <p:nvPr/>
        </p:nvSpPr>
        <p:spPr>
          <a:xfrm>
            <a:off x="7630160" y="1651278"/>
            <a:ext cx="7002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stand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/>
              <p:cNvSpPr txBox="1"/>
              <p:nvPr/>
            </p:nvSpPr>
            <p:spPr>
              <a:xfrm>
                <a:off x="6894560" y="2193111"/>
                <a:ext cx="3449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Szövegdoboz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60" y="2193111"/>
                <a:ext cx="34496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/>
          <p:cNvSpPr txBox="1"/>
          <p:nvPr/>
        </p:nvSpPr>
        <p:spPr>
          <a:xfrm>
            <a:off x="7630160" y="2193111"/>
            <a:ext cx="31878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Kreis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Kreis</a:t>
            </a:r>
            <a:r>
              <a:rPr lang="hu-HU" dirty="0" smtClean="0"/>
              <a:t> „</a:t>
            </a:r>
            <a:r>
              <a:rPr lang="hu-HU" dirty="0" err="1" smtClean="0"/>
              <a:t>ohne</a:t>
            </a:r>
            <a:r>
              <a:rPr lang="hu-HU" dirty="0" smtClean="0"/>
              <a:t> </a:t>
            </a:r>
            <a:r>
              <a:rPr lang="hu-HU" dirty="0" err="1" smtClean="0"/>
              <a:t>Heimweh</a:t>
            </a:r>
            <a:r>
              <a:rPr lang="hu-HU" dirty="0" smtClean="0"/>
              <a:t>”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6964183" y="2605147"/>
                <a:ext cx="3449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183" y="2605147"/>
                <a:ext cx="34496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/>
          <p:cNvSpPr txBox="1"/>
          <p:nvPr/>
        </p:nvSpPr>
        <p:spPr>
          <a:xfrm>
            <a:off x="7630160" y="2599056"/>
            <a:ext cx="15002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/>
              <a:t>l</a:t>
            </a:r>
            <a:r>
              <a:rPr lang="hu-HU" dirty="0" err="1" smtClean="0"/>
              <a:t>ächeln</a:t>
            </a:r>
            <a:r>
              <a:rPr lang="hu-HU" dirty="0" smtClean="0"/>
              <a:t> </a:t>
            </a:r>
            <a:r>
              <a:rPr lang="hu-HU" dirty="0" err="1" smtClean="0"/>
              <a:t>macht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21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777815" y="1207698"/>
            <a:ext cx="10515600" cy="137969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 err="1" smtClean="0"/>
              <a:t>Rilke-Zitate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zum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Gedicht</a:t>
            </a: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2700" b="1" i="1" dirty="0" err="1" smtClean="0"/>
              <a:t>Das</a:t>
            </a:r>
            <a:r>
              <a:rPr lang="hu-HU" sz="2700" b="1" i="1" dirty="0" smtClean="0"/>
              <a:t> </a:t>
            </a:r>
            <a:r>
              <a:rPr lang="hu-HU" sz="2700" b="1" i="1" dirty="0" err="1" smtClean="0"/>
              <a:t>Stundenbuch</a:t>
            </a:r>
            <a:r>
              <a:rPr lang="hu-HU" sz="2700" b="1" i="1" dirty="0" smtClean="0"/>
              <a:t> II. </a:t>
            </a:r>
            <a:r>
              <a:rPr lang="hu-HU" sz="2700" b="1" i="1" dirty="0" err="1" smtClean="0"/>
              <a:t>Das</a:t>
            </a:r>
            <a:r>
              <a:rPr lang="hu-HU" sz="2700" b="1" i="1" dirty="0" smtClean="0"/>
              <a:t>  </a:t>
            </a:r>
            <a:r>
              <a:rPr lang="hu-HU" sz="2700" b="1" i="1" dirty="0" err="1" smtClean="0"/>
              <a:t>Buch</a:t>
            </a:r>
            <a:r>
              <a:rPr lang="hu-HU" sz="2700" b="1" i="1" dirty="0" smtClean="0"/>
              <a:t> von der </a:t>
            </a:r>
            <a:r>
              <a:rPr lang="hu-HU" sz="2700" b="1" i="1" dirty="0" err="1" smtClean="0"/>
              <a:t>Pilgerschaft</a:t>
            </a:r>
            <a:r>
              <a:rPr lang="hu-HU" sz="2700" b="1" dirty="0" smtClean="0"/>
              <a:t>, 1901, / der </a:t>
            </a:r>
            <a:r>
              <a:rPr lang="hu-HU" sz="2700" b="1" dirty="0" err="1" smtClean="0"/>
              <a:t>Dichter</a:t>
            </a:r>
            <a:r>
              <a:rPr lang="hu-HU" sz="2700" b="1" dirty="0" smtClean="0"/>
              <a:t> S. 259-260)</a:t>
            </a:r>
            <a:br>
              <a:rPr lang="hu-HU" sz="2700" b="1" dirty="0" smtClean="0"/>
            </a:br>
            <a:endParaRPr lang="hu-HU" sz="2700" b="1" dirty="0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4454077" y="2331419"/>
            <a:ext cx="3163076" cy="44321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1400" dirty="0" smtClean="0"/>
              <a:t>„Du </a:t>
            </a:r>
            <a:r>
              <a:rPr lang="hu-HU" sz="1400" dirty="0" err="1" smtClean="0"/>
              <a:t>bist</a:t>
            </a:r>
            <a:r>
              <a:rPr lang="hu-HU" sz="1400" dirty="0" smtClean="0"/>
              <a:t> der </a:t>
            </a:r>
            <a:r>
              <a:rPr lang="hu-HU" sz="1400" dirty="0" err="1" smtClean="0"/>
              <a:t>Erbe</a:t>
            </a:r>
            <a:endParaRPr lang="hu-HU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smtClean="0"/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u</a:t>
            </a:r>
            <a:r>
              <a:rPr lang="hu-HU" sz="1400" dirty="0" smtClean="0"/>
              <a:t>nd du </a:t>
            </a:r>
            <a:r>
              <a:rPr lang="hu-HU" sz="1400" dirty="0" err="1" smtClean="0"/>
              <a:t>erbst</a:t>
            </a:r>
            <a:r>
              <a:rPr lang="hu-HU" sz="1400" dirty="0" smtClean="0"/>
              <a:t> </a:t>
            </a:r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Grün</a:t>
            </a:r>
            <a:endParaRPr lang="hu-HU" sz="1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>
                <a:solidFill>
                  <a:srgbClr val="C00000"/>
                </a:solidFill>
              </a:rPr>
              <a:t>v</a:t>
            </a:r>
            <a:r>
              <a:rPr lang="hu-HU" sz="1400" dirty="0" err="1" smtClean="0">
                <a:solidFill>
                  <a:srgbClr val="C00000"/>
                </a:solidFill>
              </a:rPr>
              <a:t>ergangener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Gärten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smtClean="0"/>
              <a:t>und </a:t>
            </a:r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dirty="0" err="1" smtClean="0"/>
              <a:t>stille</a:t>
            </a:r>
            <a:r>
              <a:rPr lang="hu-HU" sz="1400" dirty="0" smtClean="0"/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Blau</a:t>
            </a:r>
            <a:endParaRPr lang="hu-HU" sz="1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>
                <a:solidFill>
                  <a:srgbClr val="C00000"/>
                </a:solidFill>
              </a:rPr>
              <a:t>z</a:t>
            </a:r>
            <a:r>
              <a:rPr lang="hu-HU" sz="1400" dirty="0" err="1" smtClean="0">
                <a:solidFill>
                  <a:srgbClr val="C00000"/>
                </a:solidFill>
              </a:rPr>
              <a:t>erfallener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Himmel</a:t>
            </a:r>
            <a:r>
              <a:rPr lang="hu-HU" sz="1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smtClean="0"/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smtClean="0"/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 smtClean="0"/>
              <a:t>So</a:t>
            </a:r>
            <a:r>
              <a:rPr lang="hu-HU" sz="1400" dirty="0" smtClean="0"/>
              <a:t> </a:t>
            </a:r>
            <a:r>
              <a:rPr lang="hu-HU" sz="1400" dirty="0" err="1" smtClean="0"/>
              <a:t>fließt</a:t>
            </a:r>
            <a:r>
              <a:rPr lang="hu-HU" sz="1400" dirty="0" smtClean="0"/>
              <a:t> der </a:t>
            </a:r>
            <a:r>
              <a:rPr lang="hu-HU" sz="1400" dirty="0" err="1" smtClean="0">
                <a:solidFill>
                  <a:srgbClr val="C00000"/>
                </a:solidFill>
              </a:rPr>
              <a:t>Dinge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Überfluß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/>
              <a:t>dir</a:t>
            </a:r>
            <a:r>
              <a:rPr lang="hu-HU" sz="1400" dirty="0" smtClean="0"/>
              <a:t> </a:t>
            </a:r>
            <a:r>
              <a:rPr lang="hu-HU" sz="1400" dirty="0" err="1" smtClean="0"/>
              <a:t>zu</a:t>
            </a:r>
            <a:r>
              <a:rPr lang="hu-HU" sz="1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smtClean="0">
                <a:solidFill>
                  <a:srgbClr val="C00000"/>
                </a:solidFill>
              </a:rPr>
              <a:t>Und </a:t>
            </a:r>
            <a:r>
              <a:rPr lang="hu-HU" sz="1400" dirty="0" err="1" smtClean="0">
                <a:solidFill>
                  <a:srgbClr val="C00000"/>
                </a:solidFill>
              </a:rPr>
              <a:t>wie</a:t>
            </a:r>
            <a:r>
              <a:rPr lang="hu-HU" sz="1400" dirty="0" smtClean="0">
                <a:solidFill>
                  <a:srgbClr val="C00000"/>
                </a:solidFill>
              </a:rPr>
              <a:t> die </a:t>
            </a:r>
            <a:r>
              <a:rPr lang="hu-HU" sz="1400" dirty="0" err="1" smtClean="0">
                <a:solidFill>
                  <a:srgbClr val="C00000"/>
                </a:solidFill>
              </a:rPr>
              <a:t>obern</a:t>
            </a:r>
            <a:r>
              <a:rPr lang="hu-HU" sz="1400" dirty="0" smtClean="0">
                <a:solidFill>
                  <a:srgbClr val="C00000"/>
                </a:solidFill>
              </a:rPr>
              <a:t> Becken von </a:t>
            </a:r>
            <a:r>
              <a:rPr lang="hu-HU" sz="1400" dirty="0" err="1" smtClean="0">
                <a:solidFill>
                  <a:srgbClr val="C00000"/>
                </a:solidFill>
              </a:rPr>
              <a:t>Fontänen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beständig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überströmen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/>
              <a:t>wie</a:t>
            </a:r>
            <a:r>
              <a:rPr lang="hu-HU" sz="1400" dirty="0" smtClean="0"/>
              <a:t> </a:t>
            </a:r>
            <a:r>
              <a:rPr lang="hu-HU" sz="1400" dirty="0" err="1" smtClean="0"/>
              <a:t>von</a:t>
            </a:r>
            <a:r>
              <a:rPr lang="hu-HU" sz="1400" dirty="0" smtClean="0"/>
              <a:t> </a:t>
            </a:r>
            <a:r>
              <a:rPr lang="hu-HU" sz="1400" dirty="0" err="1" smtClean="0"/>
              <a:t>Strähnen</a:t>
            </a:r>
            <a:endParaRPr lang="hu-HU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g</a:t>
            </a:r>
            <a:r>
              <a:rPr lang="hu-HU" sz="1400" dirty="0" err="1" smtClean="0"/>
              <a:t>elösten</a:t>
            </a:r>
            <a:r>
              <a:rPr lang="hu-HU" sz="1400" dirty="0" smtClean="0"/>
              <a:t> </a:t>
            </a:r>
            <a:r>
              <a:rPr lang="hu-HU" sz="1400" dirty="0" err="1" smtClean="0"/>
              <a:t>Haares</a:t>
            </a:r>
            <a:r>
              <a:rPr lang="hu-HU" sz="1400" dirty="0" smtClean="0"/>
              <a:t>, </a:t>
            </a:r>
            <a:r>
              <a:rPr lang="hu-HU" sz="1400" dirty="0" smtClean="0">
                <a:solidFill>
                  <a:srgbClr val="C00000"/>
                </a:solidFill>
              </a:rPr>
              <a:t>in die </a:t>
            </a:r>
            <a:r>
              <a:rPr lang="hu-HU" sz="1400" dirty="0" err="1" smtClean="0">
                <a:solidFill>
                  <a:srgbClr val="C00000"/>
                </a:solidFill>
              </a:rPr>
              <a:t>tiefste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Schale</a:t>
            </a:r>
            <a:r>
              <a:rPr lang="hu-HU" sz="1400" dirty="0" smtClean="0"/>
              <a:t>,–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 smtClean="0">
                <a:solidFill>
                  <a:srgbClr val="C00000"/>
                </a:solidFill>
              </a:rPr>
              <a:t>So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fällt</a:t>
            </a:r>
            <a:r>
              <a:rPr lang="hu-HU" sz="1400" dirty="0" smtClean="0">
                <a:solidFill>
                  <a:srgbClr val="C00000"/>
                </a:solidFill>
              </a:rPr>
              <a:t> die </a:t>
            </a:r>
            <a:r>
              <a:rPr lang="hu-HU" sz="1400" dirty="0" err="1" smtClean="0">
                <a:solidFill>
                  <a:srgbClr val="C00000"/>
                </a:solidFill>
              </a:rPr>
              <a:t>Fülle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dir</a:t>
            </a:r>
            <a:r>
              <a:rPr lang="hu-HU" sz="1400" dirty="0" smtClean="0">
                <a:solidFill>
                  <a:srgbClr val="C00000"/>
                </a:solidFill>
              </a:rPr>
              <a:t> in </a:t>
            </a:r>
            <a:r>
              <a:rPr lang="hu-HU" sz="1400" dirty="0" err="1" smtClean="0">
                <a:solidFill>
                  <a:srgbClr val="C00000"/>
                </a:solidFill>
              </a:rPr>
              <a:t>deine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Tale</a:t>
            </a:r>
            <a:r>
              <a:rPr lang="hu-HU" sz="1400" dirty="0" smtClean="0">
                <a:solidFill>
                  <a:srgbClr val="C00000"/>
                </a:solidFill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 smtClean="0">
                <a:solidFill>
                  <a:srgbClr val="C00000"/>
                </a:solidFill>
              </a:rPr>
              <a:t>Wenn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Dinge</a:t>
            </a:r>
            <a:r>
              <a:rPr lang="hu-HU" sz="1400" dirty="0" smtClean="0">
                <a:solidFill>
                  <a:srgbClr val="C00000"/>
                </a:solidFill>
              </a:rPr>
              <a:t> und </a:t>
            </a:r>
            <a:r>
              <a:rPr lang="hu-HU" sz="1400" dirty="0" err="1" smtClean="0">
                <a:solidFill>
                  <a:srgbClr val="C00000"/>
                </a:solidFill>
              </a:rPr>
              <a:t>Gedanken</a:t>
            </a:r>
            <a:r>
              <a:rPr lang="hu-HU" sz="14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</a:rPr>
              <a:t>übergehn</a:t>
            </a:r>
            <a:r>
              <a:rPr lang="hu-HU" sz="1400" dirty="0" smtClean="0">
                <a:solidFill>
                  <a:srgbClr val="C00000"/>
                </a:solidFill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 smtClean="0"/>
          </a:p>
          <a:p>
            <a:pPr marL="0" indent="0">
              <a:lnSpc>
                <a:spcPct val="100000"/>
              </a:lnSpc>
              <a:buNone/>
            </a:pPr>
            <a:endParaRPr lang="hu-HU" sz="1400" dirty="0" smtClean="0"/>
          </a:p>
          <a:p>
            <a:pPr marL="0" indent="0">
              <a:lnSpc>
                <a:spcPct val="100000"/>
              </a:lnSpc>
              <a:buNone/>
            </a:pP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5068" y="1184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err="1" smtClean="0"/>
              <a:t>Rilke-Zitat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zum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Gedicht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95068" y="2412221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„</a:t>
            </a:r>
            <a:r>
              <a:rPr lang="hu-HU" sz="2400" dirty="0" err="1"/>
              <a:t>Nur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wir</a:t>
            </a:r>
            <a:r>
              <a:rPr lang="hu-HU" sz="2400" dirty="0"/>
              <a:t>, in </a:t>
            </a:r>
            <a:r>
              <a:rPr lang="hu-HU" sz="2400" dirty="0" err="1"/>
              <a:t>unsrer</a:t>
            </a:r>
            <a:r>
              <a:rPr lang="hu-HU" sz="2400" dirty="0"/>
              <a:t> </a:t>
            </a:r>
            <a:r>
              <a:rPr lang="hu-HU" sz="2400" dirty="0" err="1"/>
              <a:t>Hoffahrt</a:t>
            </a:r>
            <a:r>
              <a:rPr lang="hu-HU" sz="2400" dirty="0"/>
              <a:t>, </a:t>
            </a:r>
            <a:r>
              <a:rPr lang="hu-HU" sz="2400" dirty="0" err="1" smtClean="0">
                <a:solidFill>
                  <a:srgbClr val="C00000"/>
                </a:solidFill>
              </a:rPr>
              <a:t>drängen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dirty="0" err="1"/>
              <a:t>a</a:t>
            </a:r>
            <a:r>
              <a:rPr lang="hu-HU" sz="2400" dirty="0" err="1" smtClean="0"/>
              <a:t>us</a:t>
            </a:r>
            <a:r>
              <a:rPr lang="hu-HU" sz="2400" dirty="0" smtClean="0"/>
              <a:t> </a:t>
            </a:r>
            <a:r>
              <a:rPr lang="hu-HU" sz="2400" dirty="0" err="1"/>
              <a:t>einigen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Zusammenhängen</a:t>
            </a:r>
            <a:endParaRPr lang="hu-H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dirty="0" smtClean="0"/>
              <a:t>in </a:t>
            </a:r>
            <a:r>
              <a:rPr lang="hu-HU" sz="2400" dirty="0" err="1"/>
              <a:t>einer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Freiheit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leeren</a:t>
            </a:r>
            <a:r>
              <a:rPr lang="hu-HU" sz="2400" dirty="0">
                <a:solidFill>
                  <a:srgbClr val="C00000"/>
                </a:solidFill>
              </a:rPr>
              <a:t> Raum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400" dirty="0" err="1" smtClean="0"/>
              <a:t>statt</a:t>
            </a:r>
            <a:r>
              <a:rPr lang="hu-HU" sz="2400" dirty="0"/>
              <a:t>, </a:t>
            </a:r>
            <a:r>
              <a:rPr lang="hu-HU" sz="2400" dirty="0" err="1"/>
              <a:t>klugen</a:t>
            </a:r>
            <a:r>
              <a:rPr lang="hu-HU" sz="2400" dirty="0"/>
              <a:t> </a:t>
            </a:r>
            <a:r>
              <a:rPr lang="hu-HU" sz="2400" dirty="0" err="1"/>
              <a:t>Kräften</a:t>
            </a:r>
            <a:r>
              <a:rPr lang="hu-HU" sz="2400" dirty="0"/>
              <a:t> </a:t>
            </a:r>
            <a:r>
              <a:rPr lang="hu-HU" sz="2400" dirty="0" err="1"/>
              <a:t>hingegeben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400" dirty="0" err="1" smtClean="0"/>
              <a:t>uns</a:t>
            </a:r>
            <a:r>
              <a:rPr lang="hu-HU" sz="2400" dirty="0" smtClean="0"/>
              <a:t> </a:t>
            </a:r>
            <a:r>
              <a:rPr lang="hu-HU" sz="2400" dirty="0" err="1"/>
              <a:t>aufzuheben</a:t>
            </a:r>
            <a:r>
              <a:rPr lang="hu-HU" sz="2400" dirty="0"/>
              <a:t> </a:t>
            </a:r>
            <a:r>
              <a:rPr lang="hu-HU" sz="2400" dirty="0" err="1"/>
              <a:t>wie</a:t>
            </a:r>
            <a:r>
              <a:rPr lang="hu-HU" sz="2400" dirty="0"/>
              <a:t> </a:t>
            </a:r>
            <a:r>
              <a:rPr lang="hu-HU" sz="2400" dirty="0" err="1"/>
              <a:t>ein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Baum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r>
              <a:rPr lang="hu-HU" sz="2400" dirty="0" err="1"/>
              <a:t>Statt</a:t>
            </a:r>
            <a:r>
              <a:rPr lang="hu-HU" sz="2400" dirty="0"/>
              <a:t> in die </a:t>
            </a:r>
            <a:r>
              <a:rPr lang="hu-HU" sz="2400" dirty="0" err="1"/>
              <a:t>weitesten</a:t>
            </a:r>
            <a:r>
              <a:rPr lang="hu-HU" sz="2400" dirty="0"/>
              <a:t> </a:t>
            </a:r>
            <a:r>
              <a:rPr lang="hu-HU" sz="2400" dirty="0" err="1"/>
              <a:t>Geleise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400" dirty="0" smtClean="0"/>
              <a:t>sich </a:t>
            </a:r>
            <a:r>
              <a:rPr lang="hu-HU" sz="2400" dirty="0" err="1"/>
              <a:t>still</a:t>
            </a:r>
            <a:r>
              <a:rPr lang="hu-HU" sz="2400" dirty="0"/>
              <a:t> und </a:t>
            </a:r>
            <a:r>
              <a:rPr lang="hu-HU" sz="2400" dirty="0" err="1"/>
              <a:t>willig</a:t>
            </a:r>
            <a:r>
              <a:rPr lang="hu-HU" sz="2400" dirty="0"/>
              <a:t> </a:t>
            </a:r>
            <a:r>
              <a:rPr lang="hu-HU" sz="2400" dirty="0" err="1"/>
              <a:t>einzureihn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400" dirty="0" err="1" smtClean="0"/>
              <a:t>verknüpft</a:t>
            </a:r>
            <a:r>
              <a:rPr lang="hu-HU" sz="2400" dirty="0" smtClean="0"/>
              <a:t> </a:t>
            </a:r>
            <a:r>
              <a:rPr lang="hu-HU" sz="2400" dirty="0"/>
              <a:t>man sich </a:t>
            </a:r>
            <a:r>
              <a:rPr lang="hu-HU" sz="2400" dirty="0" err="1"/>
              <a:t>auf</a:t>
            </a:r>
            <a:r>
              <a:rPr lang="hu-HU" sz="2400" dirty="0"/>
              <a:t> </a:t>
            </a:r>
            <a:r>
              <a:rPr lang="hu-HU" sz="2400" dirty="0" err="1"/>
              <a:t>manche</a:t>
            </a:r>
            <a:r>
              <a:rPr lang="hu-HU" sz="2400" dirty="0"/>
              <a:t> </a:t>
            </a:r>
            <a:r>
              <a:rPr lang="hu-HU" sz="2400" dirty="0" err="1"/>
              <a:t>Weise</a:t>
            </a:r>
            <a:r>
              <a:rPr lang="hu-HU" sz="2400" dirty="0"/>
              <a:t>, –</a:t>
            </a:r>
          </a:p>
          <a:p>
            <a:pPr marL="0" indent="0">
              <a:buNone/>
            </a:pPr>
            <a:r>
              <a:rPr lang="hu-HU" sz="2400" dirty="0" smtClean="0"/>
              <a:t>und </a:t>
            </a:r>
            <a:r>
              <a:rPr lang="hu-HU" sz="2400" dirty="0" err="1">
                <a:solidFill>
                  <a:srgbClr val="C00000"/>
                </a:solidFill>
              </a:rPr>
              <a:t>wer</a:t>
            </a:r>
            <a:r>
              <a:rPr lang="hu-HU" sz="2400" dirty="0">
                <a:solidFill>
                  <a:srgbClr val="C00000"/>
                </a:solidFill>
              </a:rPr>
              <a:t> sich </a:t>
            </a:r>
            <a:r>
              <a:rPr lang="hu-HU" sz="2400" dirty="0" err="1">
                <a:solidFill>
                  <a:srgbClr val="C00000"/>
                </a:solidFill>
              </a:rPr>
              <a:t>ausschließt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jedem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Kreise</a:t>
            </a:r>
            <a:r>
              <a:rPr lang="hu-HU" sz="2400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ist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jetzt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so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namenlos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allein</a:t>
            </a:r>
            <a:r>
              <a:rPr lang="hu-HU" sz="2400" dirty="0"/>
              <a:t>.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29068" y="2412221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200" dirty="0"/>
              <a:t>Da </a:t>
            </a:r>
            <a:r>
              <a:rPr lang="hu-HU" sz="2200" dirty="0" err="1"/>
              <a:t>muß</a:t>
            </a:r>
            <a:r>
              <a:rPr lang="hu-HU" sz="2200" dirty="0"/>
              <a:t> </a:t>
            </a:r>
            <a:r>
              <a:rPr lang="hu-HU" sz="2200" dirty="0" err="1"/>
              <a:t>er</a:t>
            </a:r>
            <a:r>
              <a:rPr lang="hu-HU" sz="2200" dirty="0"/>
              <a:t> </a:t>
            </a:r>
            <a:r>
              <a:rPr lang="hu-HU" sz="2200" dirty="0" err="1">
                <a:solidFill>
                  <a:srgbClr val="C00000"/>
                </a:solidFill>
              </a:rPr>
              <a:t>lernen</a:t>
            </a:r>
            <a:r>
              <a:rPr lang="hu-HU" sz="2200" dirty="0">
                <a:solidFill>
                  <a:srgbClr val="C00000"/>
                </a:solidFill>
              </a:rPr>
              <a:t> von den </a:t>
            </a:r>
            <a:r>
              <a:rPr lang="hu-HU" sz="2200" dirty="0" err="1">
                <a:solidFill>
                  <a:srgbClr val="C00000"/>
                </a:solidFill>
              </a:rPr>
              <a:t>Dingen</a:t>
            </a:r>
            <a:r>
              <a:rPr lang="hu-HU" sz="2200" dirty="0"/>
              <a:t>,</a:t>
            </a:r>
          </a:p>
          <a:p>
            <a:pPr marL="0" indent="0">
              <a:buNone/>
            </a:pPr>
            <a:r>
              <a:rPr lang="hu-HU" sz="2200" dirty="0" err="1" smtClean="0"/>
              <a:t>anfangen</a:t>
            </a:r>
            <a:r>
              <a:rPr lang="hu-HU" sz="2200" dirty="0" smtClean="0"/>
              <a:t> </a:t>
            </a:r>
            <a:r>
              <a:rPr lang="hu-HU" sz="2200" dirty="0" err="1"/>
              <a:t>wieder</a:t>
            </a:r>
            <a:r>
              <a:rPr lang="hu-HU" sz="2200" dirty="0"/>
              <a:t> </a:t>
            </a:r>
            <a:r>
              <a:rPr lang="hu-HU" sz="2200" dirty="0" err="1">
                <a:solidFill>
                  <a:srgbClr val="C00000"/>
                </a:solidFill>
              </a:rPr>
              <a:t>wie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ein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Kind</a:t>
            </a:r>
            <a:r>
              <a:rPr lang="hu-HU" sz="2200" dirty="0"/>
              <a:t>,</a:t>
            </a:r>
          </a:p>
          <a:p>
            <a:pPr marL="0" indent="0">
              <a:buNone/>
            </a:pPr>
            <a:r>
              <a:rPr lang="hu-HU" sz="2200" dirty="0" err="1" smtClean="0">
                <a:solidFill>
                  <a:srgbClr val="C00000"/>
                </a:solidFill>
              </a:rPr>
              <a:t>weil</a:t>
            </a:r>
            <a:r>
              <a:rPr lang="hu-HU" sz="2200" dirty="0" smtClean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sie</a:t>
            </a:r>
            <a:r>
              <a:rPr lang="hu-HU" sz="2200" dirty="0">
                <a:solidFill>
                  <a:srgbClr val="C00000"/>
                </a:solidFill>
              </a:rPr>
              <a:t>, die </a:t>
            </a:r>
            <a:r>
              <a:rPr lang="hu-HU" sz="2200" dirty="0" err="1">
                <a:solidFill>
                  <a:srgbClr val="C00000"/>
                </a:solidFill>
              </a:rPr>
              <a:t>Gott</a:t>
            </a:r>
            <a:r>
              <a:rPr lang="hu-HU" sz="2200" dirty="0">
                <a:solidFill>
                  <a:srgbClr val="C00000"/>
                </a:solidFill>
              </a:rPr>
              <a:t> am </a:t>
            </a:r>
            <a:r>
              <a:rPr lang="hu-HU" sz="2200" dirty="0" err="1">
                <a:solidFill>
                  <a:srgbClr val="C00000"/>
                </a:solidFill>
              </a:rPr>
              <a:t>Herzen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hingen</a:t>
            </a:r>
            <a:r>
              <a:rPr lang="hu-HU" sz="2200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hu-HU" sz="2200" dirty="0" err="1" smtClean="0">
                <a:solidFill>
                  <a:srgbClr val="C00000"/>
                </a:solidFill>
              </a:rPr>
              <a:t>nicht</a:t>
            </a:r>
            <a:r>
              <a:rPr lang="hu-HU" sz="2200" dirty="0" smtClean="0">
                <a:solidFill>
                  <a:srgbClr val="C00000"/>
                </a:solidFill>
              </a:rPr>
              <a:t> </a:t>
            </a:r>
            <a:r>
              <a:rPr lang="hu-HU" sz="2200" dirty="0">
                <a:solidFill>
                  <a:srgbClr val="C00000"/>
                </a:solidFill>
              </a:rPr>
              <a:t>von </a:t>
            </a:r>
            <a:r>
              <a:rPr lang="hu-HU" sz="2200" dirty="0" err="1">
                <a:solidFill>
                  <a:srgbClr val="C00000"/>
                </a:solidFill>
              </a:rPr>
              <a:t>ihm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fortgegangen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sind</a:t>
            </a:r>
            <a:r>
              <a:rPr lang="hu-HU" sz="2200" dirty="0"/>
              <a:t>.</a:t>
            </a:r>
          </a:p>
          <a:p>
            <a:pPr marL="0" indent="0">
              <a:buNone/>
            </a:pPr>
            <a:r>
              <a:rPr lang="hu-HU" sz="2200" dirty="0" err="1"/>
              <a:t>Eins</a:t>
            </a:r>
            <a:r>
              <a:rPr lang="hu-HU" sz="2200" dirty="0"/>
              <a:t> </a:t>
            </a:r>
            <a:r>
              <a:rPr lang="hu-HU" sz="2200" dirty="0" err="1"/>
              <a:t>muß</a:t>
            </a:r>
            <a:r>
              <a:rPr lang="hu-HU" sz="2200" dirty="0"/>
              <a:t> </a:t>
            </a:r>
            <a:r>
              <a:rPr lang="hu-HU" sz="2200" dirty="0" err="1"/>
              <a:t>er</a:t>
            </a:r>
            <a:r>
              <a:rPr lang="hu-HU" sz="2200" dirty="0"/>
              <a:t> </a:t>
            </a:r>
            <a:r>
              <a:rPr lang="hu-HU" sz="2200" dirty="0" err="1"/>
              <a:t>wieder</a:t>
            </a:r>
            <a:r>
              <a:rPr lang="hu-HU" sz="2200" dirty="0"/>
              <a:t> </a:t>
            </a:r>
            <a:r>
              <a:rPr lang="hu-HU" sz="2200" dirty="0" err="1"/>
              <a:t>können</a:t>
            </a:r>
            <a:r>
              <a:rPr lang="hu-HU" sz="2200" dirty="0"/>
              <a:t>: </a:t>
            </a:r>
            <a:r>
              <a:rPr lang="hu-HU" sz="2200" i="1" dirty="0" err="1">
                <a:solidFill>
                  <a:srgbClr val="C00000"/>
                </a:solidFill>
              </a:rPr>
              <a:t>fallen</a:t>
            </a:r>
            <a:r>
              <a:rPr lang="hu-HU" sz="2200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hu-HU" sz="2200" dirty="0" err="1" smtClean="0"/>
              <a:t>geduldig</a:t>
            </a:r>
            <a:r>
              <a:rPr lang="hu-HU" sz="2200" dirty="0" smtClean="0"/>
              <a:t> </a:t>
            </a:r>
            <a:r>
              <a:rPr lang="hu-HU" sz="2200" dirty="0">
                <a:solidFill>
                  <a:srgbClr val="C00000"/>
                </a:solidFill>
              </a:rPr>
              <a:t>in der </a:t>
            </a:r>
            <a:r>
              <a:rPr lang="hu-HU" sz="2200" dirty="0" err="1">
                <a:solidFill>
                  <a:srgbClr val="C00000"/>
                </a:solidFill>
              </a:rPr>
              <a:t>Schwere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ruhn</a:t>
            </a:r>
            <a:r>
              <a:rPr lang="hu-HU" sz="2200" dirty="0"/>
              <a:t>,</a:t>
            </a:r>
          </a:p>
          <a:p>
            <a:pPr marL="0" indent="0">
              <a:buNone/>
            </a:pPr>
            <a:r>
              <a:rPr lang="hu-HU" sz="2200" dirty="0" smtClean="0"/>
              <a:t>der </a:t>
            </a:r>
            <a:r>
              <a:rPr lang="hu-HU" sz="2200" dirty="0"/>
              <a:t>sich </a:t>
            </a:r>
            <a:r>
              <a:rPr lang="hu-HU" sz="2200" dirty="0" err="1"/>
              <a:t>vermaß</a:t>
            </a:r>
            <a:r>
              <a:rPr lang="hu-HU" sz="2200" dirty="0"/>
              <a:t>, den </a:t>
            </a:r>
            <a:r>
              <a:rPr lang="hu-HU" sz="2200" dirty="0" err="1"/>
              <a:t>Vögeln</a:t>
            </a:r>
            <a:r>
              <a:rPr lang="hu-HU" sz="2200" dirty="0"/>
              <a:t> </a:t>
            </a:r>
            <a:r>
              <a:rPr lang="hu-HU" sz="2200" dirty="0" err="1"/>
              <a:t>allen</a:t>
            </a:r>
            <a:endParaRPr lang="hu-HU" sz="2200" dirty="0"/>
          </a:p>
          <a:p>
            <a:pPr marL="0" indent="0">
              <a:buNone/>
            </a:pPr>
            <a:r>
              <a:rPr lang="hu-HU" sz="2200" dirty="0" err="1" smtClean="0"/>
              <a:t>im</a:t>
            </a:r>
            <a:r>
              <a:rPr lang="hu-HU" sz="2200" dirty="0" smtClean="0"/>
              <a:t> </a:t>
            </a:r>
            <a:r>
              <a:rPr lang="hu-HU" sz="2200" dirty="0" err="1"/>
              <a:t>Fliegen</a:t>
            </a:r>
            <a:r>
              <a:rPr lang="hu-HU" sz="2200" dirty="0"/>
              <a:t> es </a:t>
            </a:r>
            <a:r>
              <a:rPr lang="hu-HU" sz="2200" dirty="0" err="1"/>
              <a:t>vorzutun</a:t>
            </a:r>
            <a:r>
              <a:rPr lang="hu-HU" sz="2200" dirty="0"/>
              <a:t>.” </a:t>
            </a:r>
            <a:r>
              <a:rPr lang="hu-HU" sz="2200" dirty="0" smtClean="0"/>
              <a:t>(</a:t>
            </a:r>
            <a:r>
              <a:rPr lang="hu-HU" sz="2200" dirty="0" err="1" smtClean="0"/>
              <a:t>Ebd</a:t>
            </a:r>
            <a:r>
              <a:rPr lang="hu-HU" sz="2200" dirty="0" smtClean="0"/>
              <a:t>.) </a:t>
            </a:r>
            <a:endParaRPr lang="hu-HU" sz="2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69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err="1" smtClean="0"/>
              <a:t>Ein</a:t>
            </a:r>
            <a:r>
              <a:rPr lang="hu-HU" sz="4000" b="1" dirty="0" smtClean="0"/>
              <a:t> anderes „Dinggedicht”: </a:t>
            </a:r>
            <a:r>
              <a:rPr lang="hu-HU" sz="4000" b="1" i="1" dirty="0" smtClean="0"/>
              <a:t>Der </a:t>
            </a:r>
            <a:r>
              <a:rPr lang="hu-HU" sz="4000" b="1" i="1" dirty="0" err="1" smtClean="0"/>
              <a:t>Panther</a:t>
            </a:r>
            <a:r>
              <a:rPr lang="hu-HU" sz="4000" b="1" i="1" dirty="0" smtClean="0"/>
              <a:t/>
            </a:r>
            <a:br>
              <a:rPr lang="hu-HU" sz="4000" b="1" i="1" dirty="0" smtClean="0"/>
            </a:br>
            <a:r>
              <a:rPr lang="hu-HU" sz="2400" b="1" i="1" dirty="0" err="1" smtClean="0"/>
              <a:t>Im</a:t>
            </a:r>
            <a:r>
              <a:rPr lang="hu-HU" sz="2400" b="1" i="1" dirty="0" smtClean="0"/>
              <a:t> Jardin des </a:t>
            </a:r>
            <a:r>
              <a:rPr lang="hu-HU" sz="2400" b="1" i="1" dirty="0" err="1" smtClean="0"/>
              <a:t>Plantes</a:t>
            </a:r>
            <a:r>
              <a:rPr lang="hu-HU" sz="2400" b="1" i="1" dirty="0" smtClean="0"/>
              <a:t>, Paris, 6. November 1902</a:t>
            </a:r>
            <a:endParaRPr lang="hu-HU" sz="24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412222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000" i="1" dirty="0" smtClean="0"/>
              <a:t>Sein </a:t>
            </a:r>
            <a:r>
              <a:rPr lang="hu-HU" sz="2000" i="1" dirty="0" err="1" smtClean="0"/>
              <a:t>Blick</a:t>
            </a:r>
            <a:r>
              <a:rPr lang="hu-HU" sz="2000" i="1" dirty="0" smtClean="0"/>
              <a:t> is </a:t>
            </a:r>
            <a:r>
              <a:rPr lang="hu-HU" sz="2000" i="1" dirty="0" err="1" smtClean="0"/>
              <a:t>vom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Vorübergehn</a:t>
            </a:r>
            <a:r>
              <a:rPr lang="hu-HU" sz="2000" i="1" dirty="0" smtClean="0"/>
              <a:t> der </a:t>
            </a:r>
            <a:r>
              <a:rPr lang="hu-HU" sz="2000" i="1" dirty="0" err="1" smtClean="0"/>
              <a:t>Stäbe</a:t>
            </a:r>
            <a:endParaRPr lang="hu-HU" sz="2000" i="1" dirty="0" smtClean="0"/>
          </a:p>
          <a:p>
            <a:pPr marL="0" indent="0">
              <a:buNone/>
            </a:pPr>
            <a:r>
              <a:rPr lang="hu-HU" sz="2000" i="1" dirty="0" err="1"/>
              <a:t>s</a:t>
            </a:r>
            <a:r>
              <a:rPr lang="hu-HU" sz="2000" i="1" dirty="0" err="1" smtClean="0"/>
              <a:t>o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müd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geworden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daß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er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nichts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mehr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hält</a:t>
            </a:r>
            <a:r>
              <a:rPr lang="hu-HU" sz="2000" i="1" dirty="0" smtClean="0"/>
              <a:t>.</a:t>
            </a:r>
          </a:p>
          <a:p>
            <a:pPr marL="0" indent="0">
              <a:buNone/>
            </a:pPr>
            <a:r>
              <a:rPr lang="hu-HU" sz="2000" i="1" dirty="0" err="1" smtClean="0"/>
              <a:t>Ihm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ist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als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ob</a:t>
            </a:r>
            <a:r>
              <a:rPr lang="hu-HU" sz="2000" i="1" dirty="0" smtClean="0"/>
              <a:t> es </a:t>
            </a:r>
            <a:r>
              <a:rPr lang="hu-HU" sz="2000" i="1" dirty="0" err="1" smtClean="0"/>
              <a:t>tausend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Stäbe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gäbe</a:t>
            </a:r>
            <a:endParaRPr lang="hu-HU" sz="2000" i="1" dirty="0" smtClean="0"/>
          </a:p>
          <a:p>
            <a:pPr marL="0" indent="0">
              <a:buNone/>
            </a:pPr>
            <a:r>
              <a:rPr lang="hu-HU" sz="2000" i="1" dirty="0"/>
              <a:t>u</a:t>
            </a:r>
            <a:r>
              <a:rPr lang="hu-HU" sz="2000" i="1" dirty="0" smtClean="0"/>
              <a:t>nd </a:t>
            </a:r>
            <a:r>
              <a:rPr lang="hu-HU" sz="2000" i="1" dirty="0" err="1" smtClean="0"/>
              <a:t>hinter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tausend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Stäben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keine</a:t>
            </a:r>
            <a:r>
              <a:rPr lang="hu-HU" sz="2000" i="1" dirty="0" smtClean="0"/>
              <a:t> Welt.</a:t>
            </a:r>
          </a:p>
          <a:p>
            <a:pPr marL="0" indent="0">
              <a:buNone/>
            </a:pPr>
            <a:endParaRPr lang="hu-HU" sz="2000" i="1" dirty="0"/>
          </a:p>
          <a:p>
            <a:pPr marL="0" indent="0">
              <a:buNone/>
            </a:pPr>
            <a:r>
              <a:rPr lang="hu-HU" sz="2000" i="1" dirty="0" smtClean="0"/>
              <a:t>Der </a:t>
            </a:r>
            <a:r>
              <a:rPr lang="hu-HU" sz="2000" i="1" dirty="0" err="1" smtClean="0"/>
              <a:t>weiche</a:t>
            </a:r>
            <a:r>
              <a:rPr lang="hu-HU" sz="2000" i="1" dirty="0" smtClean="0"/>
              <a:t> Gang </a:t>
            </a:r>
            <a:r>
              <a:rPr lang="hu-HU" sz="2000" i="1" dirty="0" err="1" smtClean="0"/>
              <a:t>geschmeidig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starker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Schritte</a:t>
            </a:r>
            <a:r>
              <a:rPr lang="hu-HU" sz="2000" i="1" dirty="0" smtClean="0"/>
              <a:t>,</a:t>
            </a:r>
          </a:p>
          <a:p>
            <a:pPr marL="0" indent="0">
              <a:buNone/>
            </a:pPr>
            <a:r>
              <a:rPr lang="hu-HU" sz="2000" i="1" dirty="0"/>
              <a:t>d</a:t>
            </a:r>
            <a:r>
              <a:rPr lang="hu-HU" sz="2000" i="1" dirty="0" smtClean="0"/>
              <a:t>er </a:t>
            </a:r>
            <a:r>
              <a:rPr lang="hu-HU" sz="2000" i="1" dirty="0" err="1" smtClean="0"/>
              <a:t>sich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im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allerkleinsten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Kreise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dreht</a:t>
            </a:r>
            <a:r>
              <a:rPr lang="hu-HU" sz="2000" i="1" dirty="0" smtClean="0"/>
              <a:t>,</a:t>
            </a:r>
          </a:p>
          <a:p>
            <a:pPr marL="0" indent="0">
              <a:buNone/>
            </a:pPr>
            <a:r>
              <a:rPr lang="hu-HU" sz="2000" i="1" dirty="0" err="1"/>
              <a:t>i</a:t>
            </a:r>
            <a:r>
              <a:rPr lang="hu-HU" sz="2000" i="1" dirty="0" err="1" smtClean="0"/>
              <a:t>st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wie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ein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Tanz</a:t>
            </a:r>
            <a:r>
              <a:rPr lang="hu-HU" sz="2000" i="1" dirty="0" smtClean="0"/>
              <a:t> von Kraft </a:t>
            </a:r>
            <a:r>
              <a:rPr lang="hu-HU" sz="2000" i="1" dirty="0" err="1" smtClean="0"/>
              <a:t>um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eine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Mitte</a:t>
            </a:r>
            <a:r>
              <a:rPr lang="hu-HU" sz="2000" i="1" dirty="0" smtClean="0"/>
              <a:t>,</a:t>
            </a:r>
          </a:p>
          <a:p>
            <a:pPr marL="0" indent="0">
              <a:buNone/>
            </a:pPr>
            <a:r>
              <a:rPr lang="hu-HU" sz="2000" i="1" dirty="0"/>
              <a:t>i</a:t>
            </a:r>
            <a:r>
              <a:rPr lang="hu-HU" sz="2000" i="1" dirty="0" smtClean="0"/>
              <a:t>n der </a:t>
            </a:r>
            <a:r>
              <a:rPr lang="hu-HU" sz="2000" i="1" dirty="0" err="1" smtClean="0"/>
              <a:t>betäubt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ein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großer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Wille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steht</a:t>
            </a:r>
            <a:r>
              <a:rPr lang="hu-HU" sz="2000" i="1" dirty="0" smtClean="0"/>
              <a:t>.</a:t>
            </a:r>
          </a:p>
          <a:p>
            <a:pPr marL="0" indent="0">
              <a:buNone/>
            </a:pPr>
            <a:endParaRPr lang="hu-HU" sz="2000" i="1" dirty="0"/>
          </a:p>
          <a:p>
            <a:pPr marL="0" indent="0">
              <a:buNone/>
            </a:pPr>
            <a:r>
              <a:rPr lang="hu-HU" sz="2000" i="1" dirty="0" err="1" smtClean="0"/>
              <a:t>Nur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manchmal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schiebt</a:t>
            </a:r>
            <a:r>
              <a:rPr lang="hu-HU" sz="2000" i="1" dirty="0" smtClean="0"/>
              <a:t> der </a:t>
            </a:r>
            <a:r>
              <a:rPr lang="hu-HU" sz="2000" i="1" dirty="0" err="1" smtClean="0"/>
              <a:t>Vorhang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der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Pupille</a:t>
            </a:r>
            <a:endParaRPr lang="hu-HU" sz="2000" i="1" dirty="0" smtClean="0"/>
          </a:p>
          <a:p>
            <a:pPr marL="0" indent="0">
              <a:buNone/>
            </a:pPr>
            <a:r>
              <a:rPr lang="hu-HU" sz="2000" i="1" dirty="0" err="1"/>
              <a:t>s</a:t>
            </a:r>
            <a:r>
              <a:rPr lang="hu-HU" sz="2000" i="1" dirty="0" err="1" smtClean="0"/>
              <a:t>ich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lautlos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auf</a:t>
            </a:r>
            <a:r>
              <a:rPr lang="hu-HU" sz="2000" i="1" dirty="0" smtClean="0"/>
              <a:t> –. </a:t>
            </a:r>
            <a:r>
              <a:rPr lang="hu-HU" sz="2000" i="1" dirty="0" err="1" smtClean="0"/>
              <a:t>Dann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geht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ein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Bild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hinein</a:t>
            </a:r>
            <a:r>
              <a:rPr lang="hu-HU" sz="2000" i="1" dirty="0" smtClean="0"/>
              <a:t>,</a:t>
            </a:r>
          </a:p>
          <a:p>
            <a:pPr marL="0" indent="0">
              <a:buNone/>
            </a:pPr>
            <a:r>
              <a:rPr lang="hu-HU" sz="2000" i="1" dirty="0" err="1"/>
              <a:t>g</a:t>
            </a:r>
            <a:r>
              <a:rPr lang="hu-HU" sz="2000" i="1" dirty="0" err="1" smtClean="0"/>
              <a:t>eht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durch</a:t>
            </a:r>
            <a:r>
              <a:rPr lang="hu-HU" sz="2000" i="1" dirty="0" smtClean="0"/>
              <a:t> der </a:t>
            </a:r>
            <a:r>
              <a:rPr lang="hu-HU" sz="2000" i="1" dirty="0" err="1" smtClean="0"/>
              <a:t>Glieder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angespannte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Stille</a:t>
            </a:r>
            <a:r>
              <a:rPr lang="hu-HU" sz="2000" i="1" dirty="0" smtClean="0"/>
              <a:t> –</a:t>
            </a:r>
          </a:p>
          <a:p>
            <a:pPr marL="0" indent="0">
              <a:buNone/>
            </a:pPr>
            <a:r>
              <a:rPr lang="hu-HU" sz="2000" i="1" dirty="0"/>
              <a:t>u</a:t>
            </a:r>
            <a:r>
              <a:rPr lang="hu-HU" sz="2000" i="1" dirty="0" smtClean="0"/>
              <a:t>nd </a:t>
            </a:r>
            <a:r>
              <a:rPr lang="hu-HU" sz="2000" i="1" dirty="0" err="1" smtClean="0"/>
              <a:t>hört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auf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im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Herzen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zu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sein</a:t>
            </a:r>
            <a:r>
              <a:rPr lang="hu-HU" sz="2000" i="1" dirty="0" smtClean="0"/>
              <a:t>.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2056430"/>
            <a:ext cx="3530134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effectLst/>
              </a:rPr>
              <a:t>	A párduc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Szeme a rácsok futásába veszve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úgy </a:t>
            </a:r>
            <a:r>
              <a:rPr kumimoji="0" lang="hu-HU" altLang="hu-HU" sz="17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kimerűlt</a:t>
            </a: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hogy már semmit se lát.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Úgy érzi, mintha rács ezernyi lenne,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 ezer rács mögött nem lenne világ.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Puha lépte acéllá </a:t>
            </a:r>
            <a:r>
              <a:rPr kumimoji="0" lang="hu-HU" altLang="hu-HU" sz="17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tömörűl</a:t>
            </a: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 a legparányibb körbe fogva jár: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az erő tánca ez egy pont </a:t>
            </a:r>
            <a:r>
              <a:rPr kumimoji="0" lang="hu-HU" altLang="hu-HU" sz="17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körűl</a:t>
            </a: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melyben egy </a:t>
            </a:r>
            <a:r>
              <a:rPr kumimoji="0" lang="hu-HU" altLang="hu-HU" sz="17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ájúlt</a:t>
            </a: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nagy akarat áll.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Csak néha fut fel a pupilla néma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függönye. Ekkor egy kép beszökik,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átvillan a </a:t>
            </a:r>
            <a:r>
              <a:rPr kumimoji="0" lang="hu-HU" altLang="hu-HU" sz="17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veszült</a:t>
            </a: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tagokon és a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szívbe ér - és ott </a:t>
            </a:r>
            <a:r>
              <a:rPr kumimoji="0" lang="hu-HU" altLang="hu-HU" sz="17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megszünik</a:t>
            </a: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hu-HU" altLang="hu-HU" sz="1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/fordította: Szabó Lőrinc/</a:t>
            </a:r>
            <a:br>
              <a:rPr kumimoji="0" lang="hu-HU" altLang="hu-H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hu-HU" altLang="hu-H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695" y="1129926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/>
              <a:t>Rainer Maria Rilke (1875 –1926)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3695" y="237771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600" dirty="0" smtClean="0"/>
              <a:t>In </a:t>
            </a:r>
            <a:r>
              <a:rPr lang="hu-HU" sz="2600" dirty="0" err="1" smtClean="0"/>
              <a:t>Prag</a:t>
            </a:r>
            <a:r>
              <a:rPr lang="hu-HU" sz="2600" dirty="0" smtClean="0"/>
              <a:t> (</a:t>
            </a:r>
            <a:r>
              <a:rPr lang="hu-HU" sz="2600" dirty="0" err="1" smtClean="0"/>
              <a:t>Böhmen</a:t>
            </a:r>
            <a:r>
              <a:rPr lang="hu-HU" sz="2600" dirty="0" smtClean="0"/>
              <a:t>, </a:t>
            </a:r>
            <a:r>
              <a:rPr lang="hu-HU" sz="2600" dirty="0" err="1" smtClean="0"/>
              <a:t>Österreich-Ungarn</a:t>
            </a:r>
            <a:r>
              <a:rPr lang="hu-HU" sz="2600" dirty="0" smtClean="0"/>
              <a:t>) </a:t>
            </a:r>
            <a:r>
              <a:rPr lang="hu-HU" sz="2600" dirty="0" err="1" smtClean="0"/>
              <a:t>geboren</a:t>
            </a:r>
            <a:endParaRPr lang="hu-HU" sz="2600" dirty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2600" dirty="0" smtClean="0"/>
              <a:t>Ab 1885 </a:t>
            </a:r>
            <a:r>
              <a:rPr lang="hu-HU" sz="2600" dirty="0" err="1" smtClean="0"/>
              <a:t>Besuch</a:t>
            </a:r>
            <a:r>
              <a:rPr lang="hu-HU" sz="2600" dirty="0" smtClean="0"/>
              <a:t> </a:t>
            </a:r>
            <a:r>
              <a:rPr lang="hu-HU" sz="2600" dirty="0" err="1" smtClean="0"/>
              <a:t>einer</a:t>
            </a:r>
            <a:r>
              <a:rPr lang="hu-HU" sz="2600" dirty="0" smtClean="0"/>
              <a:t> </a:t>
            </a:r>
            <a:r>
              <a:rPr lang="hu-HU" sz="2600" dirty="0" err="1" smtClean="0"/>
              <a:t>Militärschule</a:t>
            </a:r>
            <a:r>
              <a:rPr lang="hu-HU" sz="2600" dirty="0" smtClean="0"/>
              <a:t> in St. </a:t>
            </a:r>
            <a:r>
              <a:rPr lang="hu-HU" sz="2600" dirty="0" err="1" smtClean="0"/>
              <a:t>Pölten</a:t>
            </a:r>
            <a:r>
              <a:rPr lang="hu-HU" sz="2600" dirty="0" smtClean="0"/>
              <a:t> (</a:t>
            </a:r>
            <a:r>
              <a:rPr lang="hu-HU" sz="2600" dirty="0" err="1" smtClean="0"/>
              <a:t>wegen</a:t>
            </a:r>
            <a:r>
              <a:rPr lang="hu-HU" sz="2600" dirty="0" smtClean="0"/>
              <a:t> </a:t>
            </a:r>
            <a:r>
              <a:rPr lang="hu-HU" sz="2600" dirty="0" err="1" smtClean="0"/>
              <a:t>Krankheit</a:t>
            </a:r>
            <a:r>
              <a:rPr lang="hu-HU" sz="2600" dirty="0" smtClean="0"/>
              <a:t> </a:t>
            </a:r>
            <a:r>
              <a:rPr lang="hu-HU" sz="2600" dirty="0" err="1" smtClean="0"/>
              <a:t>abgebrochen</a:t>
            </a:r>
            <a:r>
              <a:rPr lang="hu-HU" sz="2600" dirty="0" smtClean="0"/>
              <a:t>)</a:t>
            </a:r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2600" dirty="0" smtClean="0"/>
              <a:t>Ab 1891 </a:t>
            </a:r>
            <a:r>
              <a:rPr lang="hu-HU" sz="2600" dirty="0" err="1" smtClean="0"/>
              <a:t>Handelsakademie</a:t>
            </a:r>
            <a:r>
              <a:rPr lang="hu-HU" sz="2600" dirty="0" smtClean="0"/>
              <a:t> in Linz (</a:t>
            </a:r>
            <a:r>
              <a:rPr lang="hu-HU" sz="2600" dirty="0" err="1" smtClean="0"/>
              <a:t>wegen</a:t>
            </a:r>
            <a:r>
              <a:rPr lang="hu-HU" sz="2600" dirty="0" smtClean="0"/>
              <a:t> </a:t>
            </a:r>
            <a:r>
              <a:rPr lang="hu-HU" sz="2600" dirty="0" err="1" smtClean="0"/>
              <a:t>Liebesaffäre</a:t>
            </a:r>
            <a:r>
              <a:rPr lang="hu-HU" sz="2600" dirty="0" smtClean="0"/>
              <a:t> </a:t>
            </a:r>
            <a:r>
              <a:rPr lang="hu-HU" sz="2600" dirty="0" err="1" smtClean="0"/>
              <a:t>abgebrochen</a:t>
            </a:r>
            <a:r>
              <a:rPr lang="hu-HU" sz="2600" dirty="0" smtClean="0"/>
              <a:t>)</a:t>
            </a:r>
          </a:p>
          <a:p>
            <a:pPr marL="0" indent="0" algn="ctr">
              <a:buNone/>
            </a:pPr>
            <a:endParaRPr lang="hu-HU" sz="2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1897-1902</a:t>
            </a:r>
            <a:r>
              <a:rPr lang="hu-HU" sz="2600" dirty="0" smtClean="0"/>
              <a:t>: </a:t>
            </a:r>
            <a:r>
              <a:rPr lang="hu-HU" sz="2600" dirty="0" err="1" smtClean="0"/>
              <a:t>frühe</a:t>
            </a:r>
            <a:r>
              <a:rPr lang="hu-HU" sz="2600" dirty="0" smtClean="0"/>
              <a:t> </a:t>
            </a:r>
            <a:r>
              <a:rPr lang="hu-HU" sz="2600" dirty="0" err="1" smtClean="0"/>
              <a:t>Schaffensperiode</a:t>
            </a:r>
            <a:r>
              <a:rPr lang="hu-HU" sz="2600" dirty="0" smtClean="0"/>
              <a:t> (1. </a:t>
            </a:r>
            <a:r>
              <a:rPr lang="hu-HU" sz="2600" dirty="0" err="1" smtClean="0"/>
              <a:t>Venedig</a:t>
            </a:r>
            <a:r>
              <a:rPr lang="hu-HU" sz="2600" dirty="0" smtClean="0"/>
              <a:t>, München: </a:t>
            </a:r>
            <a:r>
              <a:rPr lang="hu-HU" sz="2600" dirty="0" err="1" smtClean="0"/>
              <a:t>Lou-Andreas</a:t>
            </a:r>
            <a:r>
              <a:rPr lang="hu-HU" sz="2600" dirty="0" smtClean="0"/>
              <a:t> </a:t>
            </a:r>
            <a:r>
              <a:rPr lang="hu-HU" sz="2600" dirty="0" err="1" smtClean="0"/>
              <a:t>Salomé</a:t>
            </a:r>
            <a:r>
              <a:rPr lang="hu-HU" sz="2600" dirty="0" smtClean="0"/>
              <a:t>, </a:t>
            </a:r>
            <a:r>
              <a:rPr lang="hu-HU" sz="2600" dirty="0" err="1" smtClean="0"/>
              <a:t>Russlandreisen</a:t>
            </a:r>
            <a:r>
              <a:rPr lang="hu-HU" sz="2600" dirty="0" smtClean="0"/>
              <a:t>)</a:t>
            </a:r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2600" dirty="0" smtClean="0"/>
              <a:t>1901 </a:t>
            </a:r>
            <a:r>
              <a:rPr lang="hu-HU" sz="2600" dirty="0" err="1" smtClean="0"/>
              <a:t>Heirat</a:t>
            </a:r>
            <a:r>
              <a:rPr lang="hu-HU" sz="2600" dirty="0" smtClean="0"/>
              <a:t> mit der </a:t>
            </a:r>
            <a:r>
              <a:rPr lang="hu-HU" sz="2600" dirty="0" err="1" smtClean="0"/>
              <a:t>Malerin</a:t>
            </a:r>
            <a:r>
              <a:rPr lang="hu-HU" sz="2600" dirty="0" smtClean="0"/>
              <a:t> </a:t>
            </a:r>
            <a:r>
              <a:rPr lang="hu-HU" sz="2600" dirty="0" err="1"/>
              <a:t>C</a:t>
            </a:r>
            <a:r>
              <a:rPr lang="hu-HU" sz="2600" dirty="0" err="1" smtClean="0"/>
              <a:t>lara</a:t>
            </a:r>
            <a:r>
              <a:rPr lang="hu-HU" sz="2600" dirty="0" smtClean="0"/>
              <a:t> </a:t>
            </a:r>
            <a:r>
              <a:rPr lang="hu-HU" sz="2600" dirty="0" err="1" smtClean="0"/>
              <a:t>Westhoff</a:t>
            </a:r>
            <a:r>
              <a:rPr lang="hu-HU" sz="2600" dirty="0" smtClean="0"/>
              <a:t> (</a:t>
            </a:r>
            <a:r>
              <a:rPr lang="hu-HU" sz="2600" dirty="0" err="1" smtClean="0"/>
              <a:t>Worpswede</a:t>
            </a:r>
            <a:r>
              <a:rPr lang="hu-HU" sz="2600" dirty="0" smtClean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256" y="1207698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C00000"/>
                </a:solidFill>
              </a:rPr>
              <a:t>1902-1910</a:t>
            </a:r>
            <a:r>
              <a:rPr lang="hu-HU" sz="3200" dirty="0" smtClean="0"/>
              <a:t>: </a:t>
            </a:r>
            <a:r>
              <a:rPr lang="hu-HU" sz="3200" dirty="0" err="1" smtClean="0"/>
              <a:t>mittlere</a:t>
            </a:r>
            <a:r>
              <a:rPr lang="hu-HU" sz="3200" dirty="0" smtClean="0"/>
              <a:t> </a:t>
            </a:r>
            <a:r>
              <a:rPr lang="hu-HU" sz="3200" dirty="0" err="1" smtClean="0"/>
              <a:t>Schaffensperiode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4256" y="1582613"/>
            <a:ext cx="10515600" cy="5447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dirty="0"/>
              <a:t>A</a:t>
            </a:r>
            <a:r>
              <a:rPr lang="hu-HU" dirty="0" smtClean="0"/>
              <a:t>b </a:t>
            </a:r>
            <a:r>
              <a:rPr lang="hu-HU" dirty="0"/>
              <a:t>1902 </a:t>
            </a:r>
            <a:r>
              <a:rPr lang="hu-HU" dirty="0" smtClean="0"/>
              <a:t>in Paris</a:t>
            </a:r>
            <a:r>
              <a:rPr lang="hu-HU" dirty="0"/>
              <a:t>: (1905-1906: </a:t>
            </a:r>
            <a:r>
              <a:rPr lang="hu-HU" dirty="0" err="1"/>
              <a:t>Auguste</a:t>
            </a:r>
            <a:r>
              <a:rPr lang="hu-HU" dirty="0"/>
              <a:t> </a:t>
            </a:r>
            <a:r>
              <a:rPr lang="hu-HU" dirty="0" err="1"/>
              <a:t>Rodens</a:t>
            </a:r>
            <a:r>
              <a:rPr lang="hu-HU" dirty="0"/>
              <a:t> </a:t>
            </a:r>
            <a:r>
              <a:rPr lang="hu-HU" dirty="0" err="1"/>
              <a:t>Sekretär</a:t>
            </a:r>
            <a:r>
              <a:rPr lang="hu-HU" dirty="0"/>
              <a:t> – </a:t>
            </a:r>
            <a:r>
              <a:rPr lang="hu-HU" dirty="0" err="1"/>
              <a:t>schreibt</a:t>
            </a:r>
            <a:r>
              <a:rPr lang="hu-HU" dirty="0"/>
              <a:t> </a:t>
            </a:r>
            <a:r>
              <a:rPr lang="hu-HU" dirty="0" err="1"/>
              <a:t>über</a:t>
            </a:r>
            <a:r>
              <a:rPr lang="hu-HU" dirty="0"/>
              <a:t> den </a:t>
            </a:r>
            <a:r>
              <a:rPr lang="hu-HU" dirty="0" err="1"/>
              <a:t>Meister</a:t>
            </a:r>
            <a:r>
              <a:rPr lang="hu-HU" dirty="0"/>
              <a:t> </a:t>
            </a:r>
            <a:r>
              <a:rPr lang="hu-HU" dirty="0" err="1"/>
              <a:t>eine</a:t>
            </a:r>
            <a:r>
              <a:rPr lang="hu-HU" dirty="0"/>
              <a:t> </a:t>
            </a:r>
            <a:r>
              <a:rPr lang="hu-HU" dirty="0" err="1" smtClean="0"/>
              <a:t>Monographie</a:t>
            </a:r>
            <a:endParaRPr lang="hu-HU" dirty="0" smtClean="0"/>
          </a:p>
          <a:p>
            <a:pPr marL="0" indent="0" algn="ctr">
              <a:buNone/>
            </a:pPr>
            <a:r>
              <a:rPr lang="hu-HU" i="1" dirty="0">
                <a:solidFill>
                  <a:srgbClr val="C00000"/>
                </a:solidFill>
              </a:rPr>
              <a:t>	</a:t>
            </a:r>
            <a:r>
              <a:rPr lang="hu-HU" i="1" dirty="0" err="1" smtClean="0">
                <a:solidFill>
                  <a:srgbClr val="C00000"/>
                </a:solidFill>
              </a:rPr>
              <a:t>Auguste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>
                <a:solidFill>
                  <a:srgbClr val="C00000"/>
                </a:solidFill>
              </a:rPr>
              <a:t>Rodin</a:t>
            </a:r>
            <a:r>
              <a:rPr lang="hu-HU" dirty="0"/>
              <a:t>, </a:t>
            </a:r>
            <a:r>
              <a:rPr lang="hu-HU" dirty="0" smtClean="0"/>
              <a:t>1903</a:t>
            </a:r>
          </a:p>
          <a:p>
            <a:pPr marL="0" indent="0" algn="ctr">
              <a:buNone/>
            </a:pPr>
            <a:r>
              <a:rPr lang="hu-HU" i="1" dirty="0">
                <a:solidFill>
                  <a:srgbClr val="C00000"/>
                </a:solidFill>
              </a:rPr>
              <a:t>	</a:t>
            </a:r>
            <a:r>
              <a:rPr lang="hu-HU" i="1" dirty="0" smtClean="0">
                <a:solidFill>
                  <a:srgbClr val="C00000"/>
                </a:solidFill>
              </a:rPr>
              <a:t>Die </a:t>
            </a:r>
            <a:r>
              <a:rPr lang="hu-HU" i="1" dirty="0" err="1">
                <a:solidFill>
                  <a:srgbClr val="C00000"/>
                </a:solidFill>
              </a:rPr>
              <a:t>Aufzeichnungen</a:t>
            </a:r>
            <a:r>
              <a:rPr lang="hu-HU" i="1" dirty="0">
                <a:solidFill>
                  <a:srgbClr val="C00000"/>
                </a:solidFill>
              </a:rPr>
              <a:t> des </a:t>
            </a:r>
            <a:r>
              <a:rPr lang="hu-HU" i="1" dirty="0" err="1">
                <a:solidFill>
                  <a:srgbClr val="C00000"/>
                </a:solidFill>
              </a:rPr>
              <a:t>Malte</a:t>
            </a:r>
            <a:r>
              <a:rPr lang="hu-HU" i="1" dirty="0">
                <a:solidFill>
                  <a:srgbClr val="C00000"/>
                </a:solidFill>
              </a:rPr>
              <a:t> </a:t>
            </a:r>
            <a:r>
              <a:rPr lang="hu-HU" i="1" dirty="0" err="1">
                <a:solidFill>
                  <a:srgbClr val="C00000"/>
                </a:solidFill>
              </a:rPr>
              <a:t>Laurids</a:t>
            </a:r>
            <a:r>
              <a:rPr lang="hu-HU" i="1" dirty="0">
                <a:solidFill>
                  <a:srgbClr val="C00000"/>
                </a:solidFill>
              </a:rPr>
              <a:t> </a:t>
            </a:r>
            <a:r>
              <a:rPr lang="hu-HU" i="1" dirty="0" err="1" smtClean="0">
                <a:solidFill>
                  <a:srgbClr val="C00000"/>
                </a:solidFill>
              </a:rPr>
              <a:t>Brigge</a:t>
            </a:r>
            <a:endParaRPr lang="hu-HU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i="1" dirty="0">
                <a:solidFill>
                  <a:srgbClr val="C00000"/>
                </a:solidFill>
              </a:rPr>
              <a:t>	</a:t>
            </a:r>
            <a:r>
              <a:rPr lang="hu-HU" i="1" dirty="0" smtClean="0">
                <a:solidFill>
                  <a:srgbClr val="C00000"/>
                </a:solidFill>
              </a:rPr>
              <a:t>	</a:t>
            </a:r>
            <a:r>
              <a:rPr lang="hu-HU" sz="2200" i="1" dirty="0" smtClean="0"/>
              <a:t>1910 </a:t>
            </a:r>
            <a:r>
              <a:rPr lang="hu-HU" sz="2200" i="1" dirty="0" err="1"/>
              <a:t>veröffentlicht</a:t>
            </a:r>
            <a:r>
              <a:rPr lang="hu-HU" sz="2200" dirty="0"/>
              <a:t>, </a:t>
            </a:r>
            <a:r>
              <a:rPr lang="hu-HU" sz="2200" dirty="0" err="1" smtClean="0"/>
              <a:t>Rilkes</a:t>
            </a:r>
            <a:r>
              <a:rPr lang="hu-HU" sz="2200" dirty="0" smtClean="0"/>
              <a:t> </a:t>
            </a:r>
            <a:r>
              <a:rPr lang="hu-HU" sz="2200" dirty="0" err="1"/>
              <a:t>einziger</a:t>
            </a:r>
            <a:r>
              <a:rPr lang="hu-HU" sz="2200" dirty="0"/>
              <a:t> </a:t>
            </a:r>
            <a:r>
              <a:rPr lang="hu-HU" sz="2200" dirty="0" err="1" smtClean="0"/>
              <a:t>Roman</a:t>
            </a:r>
            <a:endParaRPr lang="hu-HU" sz="2200" dirty="0" smtClean="0"/>
          </a:p>
          <a:p>
            <a:pPr marL="0" indent="0" algn="ctr">
              <a:buNone/>
            </a:pPr>
            <a:r>
              <a:rPr lang="hu-HU" i="1" dirty="0">
                <a:solidFill>
                  <a:srgbClr val="C00000"/>
                </a:solidFill>
              </a:rPr>
              <a:t>	</a:t>
            </a:r>
            <a:r>
              <a:rPr lang="hu-HU" i="1" dirty="0" smtClean="0">
                <a:solidFill>
                  <a:srgbClr val="C00000"/>
                </a:solidFill>
              </a:rPr>
              <a:t>Das </a:t>
            </a:r>
            <a:r>
              <a:rPr lang="hu-HU" i="1" dirty="0" err="1" smtClean="0">
                <a:solidFill>
                  <a:srgbClr val="C00000"/>
                </a:solidFill>
              </a:rPr>
              <a:t>Stundenbuch</a:t>
            </a:r>
            <a:r>
              <a:rPr lang="hu-HU" i="1" dirty="0" smtClean="0"/>
              <a:t>, 1905</a:t>
            </a:r>
            <a:endParaRPr lang="hu-HU" i="1" dirty="0"/>
          </a:p>
          <a:p>
            <a:pPr marL="0" indent="0" algn="ctr">
              <a:buNone/>
            </a:pPr>
            <a:r>
              <a:rPr lang="hu-HU" i="1" dirty="0" smtClean="0"/>
              <a:t>		</a:t>
            </a:r>
            <a:r>
              <a:rPr lang="hu-HU" sz="2200" i="1" dirty="0" err="1" smtClean="0"/>
              <a:t>Buch</a:t>
            </a:r>
            <a:r>
              <a:rPr lang="hu-HU" sz="2200" i="1" dirty="0" smtClean="0"/>
              <a:t> </a:t>
            </a:r>
            <a:r>
              <a:rPr lang="hu-HU" sz="2200" i="1" dirty="0" err="1"/>
              <a:t>vom</a:t>
            </a:r>
            <a:r>
              <a:rPr lang="hu-HU" sz="2200" i="1" dirty="0"/>
              <a:t> </a:t>
            </a:r>
            <a:r>
              <a:rPr lang="hu-HU" sz="2200" i="1" dirty="0" err="1"/>
              <a:t>mönchischen</a:t>
            </a:r>
            <a:r>
              <a:rPr lang="hu-HU" sz="2200" i="1" dirty="0"/>
              <a:t> </a:t>
            </a:r>
            <a:r>
              <a:rPr lang="hu-HU" sz="2200" i="1" dirty="0" err="1" smtClean="0"/>
              <a:t>Leben</a:t>
            </a:r>
            <a:endParaRPr lang="hu-HU" sz="2200" i="1" dirty="0" smtClean="0"/>
          </a:p>
          <a:p>
            <a:pPr marL="0" indent="0" algn="ctr">
              <a:buNone/>
            </a:pPr>
            <a:r>
              <a:rPr lang="hu-HU" sz="2200" i="1" dirty="0"/>
              <a:t>	</a:t>
            </a:r>
            <a:r>
              <a:rPr lang="hu-HU" sz="2200" i="1" dirty="0" smtClean="0"/>
              <a:t>	Das </a:t>
            </a:r>
            <a:r>
              <a:rPr lang="hu-HU" sz="2200" i="1" dirty="0" err="1"/>
              <a:t>Buch</a:t>
            </a:r>
            <a:r>
              <a:rPr lang="hu-HU" sz="2200" i="1" dirty="0"/>
              <a:t> von </a:t>
            </a:r>
            <a:r>
              <a:rPr lang="hu-HU" sz="2200" i="1" dirty="0" smtClean="0"/>
              <a:t>der </a:t>
            </a:r>
            <a:r>
              <a:rPr lang="hu-HU" sz="2200" i="1" dirty="0" err="1" smtClean="0"/>
              <a:t>Pilgerschaft</a:t>
            </a:r>
            <a:endParaRPr lang="hu-HU" sz="2200" i="1" dirty="0" smtClean="0"/>
          </a:p>
          <a:p>
            <a:pPr marL="0" indent="0" algn="ctr">
              <a:buNone/>
            </a:pPr>
            <a:r>
              <a:rPr lang="hu-HU" sz="2200" i="1" dirty="0"/>
              <a:t>	</a:t>
            </a:r>
            <a:r>
              <a:rPr lang="hu-HU" sz="2200" i="1" dirty="0" smtClean="0"/>
              <a:t>	Das </a:t>
            </a:r>
            <a:r>
              <a:rPr lang="hu-HU" sz="2200" i="1" dirty="0" err="1" smtClean="0"/>
              <a:t>Buch</a:t>
            </a:r>
            <a:r>
              <a:rPr lang="hu-HU" sz="2200" i="1" dirty="0" smtClean="0"/>
              <a:t> </a:t>
            </a:r>
            <a:r>
              <a:rPr lang="hu-HU" sz="2200" i="1" dirty="0"/>
              <a:t>von der </a:t>
            </a:r>
            <a:r>
              <a:rPr lang="hu-HU" sz="2200" i="1" dirty="0" err="1"/>
              <a:t>Armut</a:t>
            </a:r>
            <a:r>
              <a:rPr lang="hu-HU" sz="2200" i="1" dirty="0"/>
              <a:t> und </a:t>
            </a:r>
            <a:r>
              <a:rPr lang="hu-HU" sz="2200" i="1" dirty="0" err="1"/>
              <a:t>vom</a:t>
            </a:r>
            <a:r>
              <a:rPr lang="hu-HU" sz="2200" i="1" dirty="0"/>
              <a:t> </a:t>
            </a:r>
            <a:r>
              <a:rPr lang="hu-HU" sz="2200" i="1" dirty="0" err="1"/>
              <a:t>Tode</a:t>
            </a:r>
            <a:r>
              <a:rPr lang="hu-HU" sz="2200" dirty="0"/>
              <a:t>, 1905 = </a:t>
            </a:r>
            <a:r>
              <a:rPr lang="hu-HU" sz="2200" dirty="0" err="1"/>
              <a:t>pantheistisches</a:t>
            </a:r>
            <a:r>
              <a:rPr lang="hu-HU" sz="2200" dirty="0"/>
              <a:t> </a:t>
            </a:r>
            <a:r>
              <a:rPr lang="hu-HU" sz="2200" dirty="0" err="1" smtClean="0"/>
              <a:t>Gottesbild</a:t>
            </a:r>
            <a:r>
              <a:rPr lang="hu-HU" sz="2200" dirty="0" smtClean="0"/>
              <a:t> </a:t>
            </a:r>
          </a:p>
          <a:p>
            <a:pPr marL="0" indent="0" algn="ctr">
              <a:buNone/>
            </a:pPr>
            <a:r>
              <a:rPr lang="hu-HU" i="1" dirty="0">
                <a:solidFill>
                  <a:srgbClr val="C00000"/>
                </a:solidFill>
              </a:rPr>
              <a:t>	</a:t>
            </a:r>
            <a:r>
              <a:rPr lang="hu-HU" i="1" dirty="0" smtClean="0">
                <a:solidFill>
                  <a:srgbClr val="C00000"/>
                </a:solidFill>
              </a:rPr>
              <a:t>Das </a:t>
            </a:r>
            <a:r>
              <a:rPr lang="hu-HU" i="1" dirty="0" err="1">
                <a:solidFill>
                  <a:srgbClr val="C00000"/>
                </a:solidFill>
              </a:rPr>
              <a:t>Buch</a:t>
            </a:r>
            <a:r>
              <a:rPr lang="hu-HU" i="1" dirty="0">
                <a:solidFill>
                  <a:srgbClr val="C00000"/>
                </a:solidFill>
              </a:rPr>
              <a:t> der </a:t>
            </a:r>
            <a:r>
              <a:rPr lang="hu-HU" i="1" dirty="0" err="1">
                <a:solidFill>
                  <a:srgbClr val="C00000"/>
                </a:solidFill>
              </a:rPr>
              <a:t>Bilder</a:t>
            </a:r>
            <a:r>
              <a:rPr lang="hu-HU" i="1" dirty="0">
                <a:solidFill>
                  <a:srgbClr val="C0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smtClean="0"/>
              <a:t>1902/1906)</a:t>
            </a:r>
          </a:p>
          <a:p>
            <a:pPr marL="0" indent="0" algn="ctr">
              <a:buNone/>
            </a:pPr>
            <a:r>
              <a:rPr lang="hu-HU" dirty="0"/>
              <a:t>	</a:t>
            </a:r>
            <a:r>
              <a:rPr lang="hu-HU" dirty="0" smtClean="0">
                <a:solidFill>
                  <a:srgbClr val="C00000"/>
                </a:solidFill>
              </a:rPr>
              <a:t>Neue </a:t>
            </a:r>
            <a:r>
              <a:rPr lang="hu-HU" dirty="0" err="1" smtClean="0">
                <a:solidFill>
                  <a:srgbClr val="C00000"/>
                </a:solidFill>
              </a:rPr>
              <a:t>Gedichte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smtClean="0"/>
              <a:t>1902-1907/ - </a:t>
            </a:r>
            <a:r>
              <a:rPr lang="hu-HU" sz="2200" dirty="0" err="1" smtClean="0"/>
              <a:t>Dinggedichte</a:t>
            </a:r>
            <a:endParaRPr lang="hu-HU" sz="2200" dirty="0" smtClean="0"/>
          </a:p>
          <a:p>
            <a:pPr marL="0" indent="0" algn="ctr">
              <a:buNone/>
            </a:pPr>
            <a:r>
              <a:rPr lang="hu-HU" i="1" dirty="0">
                <a:solidFill>
                  <a:srgbClr val="C00000"/>
                </a:solidFill>
              </a:rPr>
              <a:t>	</a:t>
            </a:r>
            <a:r>
              <a:rPr lang="hu-HU" i="1" dirty="0" smtClean="0">
                <a:solidFill>
                  <a:srgbClr val="C00000"/>
                </a:solidFill>
              </a:rPr>
              <a:t>Die </a:t>
            </a:r>
            <a:r>
              <a:rPr lang="hu-HU" i="1" dirty="0" err="1">
                <a:solidFill>
                  <a:srgbClr val="C00000"/>
                </a:solidFill>
              </a:rPr>
              <a:t>Weise</a:t>
            </a:r>
            <a:r>
              <a:rPr lang="hu-HU" i="1" dirty="0">
                <a:solidFill>
                  <a:srgbClr val="C00000"/>
                </a:solidFill>
              </a:rPr>
              <a:t> von </a:t>
            </a:r>
            <a:r>
              <a:rPr lang="hu-HU" i="1" dirty="0" err="1">
                <a:solidFill>
                  <a:srgbClr val="C00000"/>
                </a:solidFill>
              </a:rPr>
              <a:t>Liebe</a:t>
            </a:r>
            <a:r>
              <a:rPr lang="hu-HU" i="1" dirty="0">
                <a:solidFill>
                  <a:srgbClr val="C00000"/>
                </a:solidFill>
              </a:rPr>
              <a:t> und </a:t>
            </a:r>
            <a:r>
              <a:rPr lang="hu-HU" i="1" dirty="0" err="1">
                <a:solidFill>
                  <a:srgbClr val="C00000"/>
                </a:solidFill>
              </a:rPr>
              <a:t>Tode</a:t>
            </a:r>
            <a:r>
              <a:rPr lang="hu-HU" i="1" dirty="0">
                <a:solidFill>
                  <a:srgbClr val="C00000"/>
                </a:solidFill>
              </a:rPr>
              <a:t> des </a:t>
            </a:r>
            <a:r>
              <a:rPr lang="hu-HU" i="1" dirty="0" err="1">
                <a:solidFill>
                  <a:srgbClr val="C00000"/>
                </a:solidFill>
              </a:rPr>
              <a:t>Cornets</a:t>
            </a:r>
            <a:r>
              <a:rPr lang="hu-HU" i="1" dirty="0">
                <a:solidFill>
                  <a:srgbClr val="C00000"/>
                </a:solidFill>
              </a:rPr>
              <a:t> </a:t>
            </a:r>
            <a:r>
              <a:rPr lang="hu-HU" i="1" dirty="0" err="1">
                <a:solidFill>
                  <a:srgbClr val="C00000"/>
                </a:solidFill>
              </a:rPr>
              <a:t>Christophe</a:t>
            </a:r>
            <a:r>
              <a:rPr lang="hu-HU" i="1" dirty="0">
                <a:solidFill>
                  <a:srgbClr val="C00000"/>
                </a:solidFill>
              </a:rPr>
              <a:t> Rilke</a:t>
            </a:r>
            <a:r>
              <a:rPr lang="hu-HU" dirty="0"/>
              <a:t>, </a:t>
            </a:r>
            <a:r>
              <a:rPr lang="hu-HU" dirty="0" smtClean="0"/>
              <a:t>				</a:t>
            </a:r>
            <a:r>
              <a:rPr lang="hu-HU" sz="2200" dirty="0" smtClean="0"/>
              <a:t>1899/1904/1906 </a:t>
            </a:r>
            <a:r>
              <a:rPr lang="hu-HU" sz="2200" dirty="0"/>
              <a:t>= 1. </a:t>
            </a:r>
            <a:r>
              <a:rPr lang="hu-HU" sz="2200" dirty="0" err="1" smtClean="0"/>
              <a:t>vollständige</a:t>
            </a:r>
            <a:r>
              <a:rPr lang="hu-HU" sz="2200" dirty="0" smtClean="0"/>
              <a:t> </a:t>
            </a:r>
            <a:r>
              <a:rPr lang="hu-HU" sz="2200" dirty="0" err="1" smtClean="0"/>
              <a:t>Buchausgabe</a:t>
            </a:r>
            <a:endParaRPr lang="hu-HU" sz="22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321" y="1417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1919-1926</a:t>
            </a:r>
            <a:r>
              <a:rPr lang="hu-HU" sz="3200" dirty="0" smtClean="0"/>
              <a:t>: das </a:t>
            </a:r>
            <a:r>
              <a:rPr lang="hu-HU" sz="3200" dirty="0" err="1" smtClean="0"/>
              <a:t>Spätwerk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321" y="287804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1910-1919: „</a:t>
            </a:r>
            <a:r>
              <a:rPr lang="hu-HU" dirty="0" err="1"/>
              <a:t>Schaffenskrise</a:t>
            </a:r>
            <a:r>
              <a:rPr lang="hu-HU" dirty="0"/>
              <a:t>”</a:t>
            </a:r>
          </a:p>
          <a:p>
            <a:pPr marL="0" indent="0">
              <a:buNone/>
            </a:pPr>
            <a:endParaRPr lang="hu-H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i="1" dirty="0" err="1" smtClean="0">
                <a:solidFill>
                  <a:srgbClr val="C00000"/>
                </a:solidFill>
              </a:rPr>
              <a:t>Duineser</a:t>
            </a:r>
            <a:r>
              <a:rPr lang="hu-HU" i="1" dirty="0" smtClean="0">
                <a:solidFill>
                  <a:srgbClr val="C00000"/>
                </a:solidFill>
              </a:rPr>
              <a:t> </a:t>
            </a:r>
            <a:r>
              <a:rPr lang="hu-HU" i="1" dirty="0" err="1">
                <a:solidFill>
                  <a:srgbClr val="C00000"/>
                </a:solidFill>
              </a:rPr>
              <a:t>Elegien</a:t>
            </a:r>
            <a:r>
              <a:rPr lang="hu-HU" i="1" dirty="0">
                <a:solidFill>
                  <a:srgbClr val="C0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smtClean="0"/>
              <a:t>1912-1922/1923)</a:t>
            </a:r>
          </a:p>
          <a:p>
            <a:pPr marL="0" indent="0" algn="ctr">
              <a:buNone/>
            </a:pPr>
            <a:r>
              <a:rPr lang="hu-HU" i="1" dirty="0" smtClean="0">
                <a:solidFill>
                  <a:srgbClr val="C00000"/>
                </a:solidFill>
              </a:rPr>
              <a:t>Die </a:t>
            </a:r>
            <a:r>
              <a:rPr lang="hu-HU" i="1" dirty="0" err="1">
                <a:solidFill>
                  <a:srgbClr val="C00000"/>
                </a:solidFill>
              </a:rPr>
              <a:t>Sonette</a:t>
            </a:r>
            <a:r>
              <a:rPr lang="hu-HU" i="1" dirty="0">
                <a:solidFill>
                  <a:srgbClr val="C00000"/>
                </a:solidFill>
              </a:rPr>
              <a:t> an Orpheus </a:t>
            </a:r>
            <a:r>
              <a:rPr lang="hu-HU" dirty="0"/>
              <a:t>(1923)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97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5282" y="940280"/>
            <a:ext cx="3932237" cy="26111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 smtClean="0"/>
              <a:t>Arnold Böcklin </a:t>
            </a:r>
            <a:r>
              <a:rPr lang="hu-HU" sz="2800" dirty="0" smtClean="0"/>
              <a:t>(1827-1901)</a:t>
            </a:r>
            <a:br>
              <a:rPr lang="hu-HU" sz="2800" dirty="0" smtClean="0"/>
            </a:br>
            <a:r>
              <a:rPr lang="hu-HU" sz="2800" dirty="0" err="1" smtClean="0"/>
              <a:t>bedeutender</a:t>
            </a:r>
            <a:r>
              <a:rPr lang="hu-HU" sz="2800" dirty="0" smtClean="0"/>
              <a:t> </a:t>
            </a:r>
            <a:r>
              <a:rPr lang="hu-HU" sz="2800" dirty="0" err="1" smtClean="0"/>
              <a:t>Vertreter</a:t>
            </a:r>
            <a:r>
              <a:rPr lang="hu-HU" sz="2800" dirty="0" smtClean="0"/>
              <a:t> des </a:t>
            </a:r>
            <a:r>
              <a:rPr lang="hu-HU" sz="2800" dirty="0" err="1" smtClean="0"/>
              <a:t>deutschen</a:t>
            </a:r>
            <a:r>
              <a:rPr lang="hu-HU" sz="2800" dirty="0" smtClean="0"/>
              <a:t> </a:t>
            </a:r>
            <a:r>
              <a:rPr lang="hu-HU" sz="2800" dirty="0" err="1" smtClean="0"/>
              <a:t>Symbolismus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700" b="1" i="1" dirty="0" smtClean="0"/>
              <a:t>Die </a:t>
            </a:r>
            <a:r>
              <a:rPr lang="hu-HU" sz="2700" b="1" i="1" dirty="0" err="1" smtClean="0"/>
              <a:t>Toteninsel</a:t>
            </a:r>
            <a:r>
              <a:rPr lang="hu-HU" sz="2700" b="1" i="1" dirty="0" smtClean="0"/>
              <a:t> </a:t>
            </a:r>
            <a:r>
              <a:rPr lang="hu-HU" sz="2000" dirty="0" smtClean="0"/>
              <a:t>(3. Version, 1883)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82" y="2209962"/>
            <a:ext cx="6172200" cy="3394710"/>
          </a:xfr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805282" y="4001194"/>
            <a:ext cx="3932237" cy="235087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Ein </a:t>
            </a:r>
            <a:r>
              <a:rPr lang="hu-HU" sz="2000" dirty="0" err="1" smtClean="0"/>
              <a:t>Nachen</a:t>
            </a:r>
            <a:r>
              <a:rPr lang="hu-HU" sz="2000" dirty="0" smtClean="0"/>
              <a:t> mit </a:t>
            </a:r>
            <a:r>
              <a:rPr lang="hu-HU" sz="2000" dirty="0" err="1" smtClean="0"/>
              <a:t>einer</a:t>
            </a:r>
            <a:r>
              <a:rPr lang="hu-HU" sz="2000" dirty="0" smtClean="0"/>
              <a:t> </a:t>
            </a:r>
            <a:r>
              <a:rPr lang="hu-HU" sz="2000" dirty="0" err="1" smtClean="0"/>
              <a:t>verhüllten</a:t>
            </a:r>
            <a:r>
              <a:rPr lang="hu-HU" sz="2000" dirty="0" smtClean="0"/>
              <a:t>, </a:t>
            </a:r>
            <a:r>
              <a:rPr lang="hu-HU" sz="2000" dirty="0" err="1" smtClean="0"/>
              <a:t>weissen</a:t>
            </a:r>
            <a:r>
              <a:rPr lang="hu-HU" sz="2000" dirty="0" smtClean="0"/>
              <a:t> </a:t>
            </a:r>
            <a:r>
              <a:rPr lang="hu-HU" sz="2000" dirty="0" err="1" smtClean="0"/>
              <a:t>Gestalt</a:t>
            </a:r>
            <a:r>
              <a:rPr lang="hu-HU" sz="2000" dirty="0" smtClean="0"/>
              <a:t> und </a:t>
            </a:r>
            <a:r>
              <a:rPr lang="hu-HU" sz="2000" dirty="0" err="1" smtClean="0"/>
              <a:t>weissem</a:t>
            </a:r>
            <a:r>
              <a:rPr lang="hu-HU" sz="2000" dirty="0" smtClean="0"/>
              <a:t> </a:t>
            </a:r>
            <a:r>
              <a:rPr lang="hu-HU" sz="2000" dirty="0" err="1" smtClean="0"/>
              <a:t>Sarg</a:t>
            </a:r>
            <a:r>
              <a:rPr lang="hu-HU" sz="2000" dirty="0" smtClean="0"/>
              <a:t> </a:t>
            </a:r>
            <a:r>
              <a:rPr lang="hu-HU" sz="2000" dirty="0" err="1" smtClean="0"/>
              <a:t>steuert</a:t>
            </a:r>
            <a:r>
              <a:rPr lang="hu-HU" sz="2000" dirty="0" smtClean="0"/>
              <a:t> </a:t>
            </a:r>
            <a:r>
              <a:rPr lang="hu-HU" sz="2000" dirty="0" err="1" smtClean="0"/>
              <a:t>auf</a:t>
            </a:r>
            <a:r>
              <a:rPr lang="hu-HU" sz="2000" dirty="0" smtClean="0"/>
              <a:t> </a:t>
            </a:r>
            <a:r>
              <a:rPr lang="hu-HU" sz="2000" dirty="0" err="1" smtClean="0"/>
              <a:t>eine</a:t>
            </a:r>
            <a:r>
              <a:rPr lang="hu-HU" sz="2000" dirty="0" smtClean="0"/>
              <a:t> </a:t>
            </a:r>
            <a:r>
              <a:rPr lang="hu-HU" sz="2000" dirty="0" err="1" smtClean="0"/>
              <a:t>Felseninsel</a:t>
            </a:r>
            <a:r>
              <a:rPr lang="hu-HU" sz="2000" dirty="0" smtClean="0"/>
              <a:t> </a:t>
            </a:r>
            <a:r>
              <a:rPr lang="hu-HU" sz="2000" dirty="0" err="1" smtClean="0"/>
              <a:t>zu</a:t>
            </a:r>
            <a:r>
              <a:rPr lang="hu-HU" sz="2000" dirty="0" smtClean="0"/>
              <a:t>: </a:t>
            </a:r>
            <a:r>
              <a:rPr lang="hu-HU" sz="2000" dirty="0" smtClean="0"/>
              <a:t>in </a:t>
            </a:r>
            <a:r>
              <a:rPr lang="hu-HU" sz="2000" dirty="0" smtClean="0"/>
              <a:t>den </a:t>
            </a:r>
            <a:r>
              <a:rPr lang="hu-HU" sz="2000" dirty="0" err="1" smtClean="0"/>
              <a:t>Felsen</a:t>
            </a:r>
            <a:r>
              <a:rPr lang="hu-HU" sz="2000" dirty="0" smtClean="0"/>
              <a:t> </a:t>
            </a:r>
            <a:r>
              <a:rPr lang="hu-HU" sz="2000" dirty="0" err="1" smtClean="0"/>
              <a:t>Grabkammern</a:t>
            </a:r>
            <a:r>
              <a:rPr lang="hu-HU" sz="2000" dirty="0" smtClean="0"/>
              <a:t>, in der </a:t>
            </a:r>
            <a:r>
              <a:rPr lang="hu-HU" sz="2000" dirty="0" err="1" smtClean="0"/>
              <a:t>Bildmitte</a:t>
            </a:r>
            <a:r>
              <a:rPr lang="hu-HU" sz="2000" dirty="0" smtClean="0"/>
              <a:t> </a:t>
            </a:r>
            <a:r>
              <a:rPr lang="hu-HU" sz="2000" dirty="0" err="1" smtClean="0"/>
              <a:t>Trauerzypressen</a:t>
            </a:r>
            <a:r>
              <a:rPr lang="hu-HU" sz="2000" dirty="0" smtClean="0"/>
              <a:t>…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161" y="1726453"/>
            <a:ext cx="3932237" cy="2247254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/>
              <a:t>Ferdinand </a:t>
            </a:r>
            <a:r>
              <a:rPr lang="hu-HU" sz="2400" b="1" dirty="0" err="1" smtClean="0"/>
              <a:t>Hodler</a:t>
            </a:r>
            <a:r>
              <a:rPr lang="hu-HU" sz="2400" b="1" dirty="0" smtClean="0"/>
              <a:t> </a:t>
            </a:r>
            <a:r>
              <a:rPr lang="hu-HU" sz="2400" dirty="0" smtClean="0"/>
              <a:t>(1853-1918)</a:t>
            </a:r>
            <a:br>
              <a:rPr lang="hu-HU" sz="2400" dirty="0" smtClean="0"/>
            </a:br>
            <a:r>
              <a:rPr lang="hu-HU" sz="2400" dirty="0" err="1" smtClean="0"/>
              <a:t>Vertreter</a:t>
            </a:r>
            <a:r>
              <a:rPr lang="hu-HU" sz="2400" dirty="0" smtClean="0"/>
              <a:t> des </a:t>
            </a:r>
            <a:r>
              <a:rPr lang="hu-HU" sz="2400" dirty="0" err="1"/>
              <a:t>S</a:t>
            </a:r>
            <a:r>
              <a:rPr lang="hu-HU" sz="2400" dirty="0" err="1" smtClean="0"/>
              <a:t>chweizer</a:t>
            </a:r>
            <a:r>
              <a:rPr lang="hu-HU" sz="2400" dirty="0" smtClean="0"/>
              <a:t> </a:t>
            </a:r>
            <a:r>
              <a:rPr lang="hu-HU" sz="2400" dirty="0" err="1" smtClean="0"/>
              <a:t>Symbolismus</a:t>
            </a:r>
            <a:r>
              <a:rPr lang="hu-HU" sz="2400" dirty="0" smtClean="0"/>
              <a:t> und des </a:t>
            </a:r>
            <a:r>
              <a:rPr lang="hu-HU" sz="2400" dirty="0" err="1" smtClean="0"/>
              <a:t>Jugendstils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b="1" i="1" dirty="0" smtClean="0"/>
              <a:t>Die </a:t>
            </a:r>
            <a:r>
              <a:rPr lang="hu-HU" sz="2400" b="1" i="1" dirty="0" err="1" smtClean="0"/>
              <a:t>Nacht</a:t>
            </a:r>
            <a:r>
              <a:rPr lang="hu-HU" sz="2400" b="1" i="1" dirty="0" smtClean="0"/>
              <a:t> </a:t>
            </a:r>
            <a:r>
              <a:rPr lang="hu-HU" sz="2400" dirty="0" smtClean="0"/>
              <a:t>(1889)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61" y="2758817"/>
            <a:ext cx="6172200" cy="236601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1160" y="4469653"/>
            <a:ext cx="3932237" cy="2567159"/>
          </a:xfrm>
        </p:spPr>
        <p:txBody>
          <a:bodyPr>
            <a:normAutofit/>
          </a:bodyPr>
          <a:lstStyle/>
          <a:p>
            <a:pPr algn="ctr"/>
            <a:r>
              <a:rPr lang="hu-HU" sz="2000" dirty="0" err="1" smtClean="0"/>
              <a:t>Düsteres</a:t>
            </a:r>
            <a:r>
              <a:rPr lang="hu-HU" sz="2000" dirty="0" smtClean="0"/>
              <a:t> </a:t>
            </a:r>
            <a:r>
              <a:rPr lang="hu-HU" sz="2000" dirty="0" err="1" smtClean="0"/>
              <a:t>Bild</a:t>
            </a:r>
            <a:r>
              <a:rPr lang="hu-HU" sz="2000" dirty="0" smtClean="0"/>
              <a:t> mit 8 </a:t>
            </a:r>
            <a:r>
              <a:rPr lang="hu-HU" sz="2000" dirty="0" err="1" smtClean="0"/>
              <a:t>hellen</a:t>
            </a:r>
            <a:r>
              <a:rPr lang="hu-HU" sz="2000" dirty="0" smtClean="0"/>
              <a:t>, </a:t>
            </a:r>
            <a:r>
              <a:rPr lang="hu-HU" sz="2000" dirty="0" err="1" smtClean="0"/>
              <a:t>nackten</a:t>
            </a:r>
            <a:r>
              <a:rPr lang="hu-HU" sz="2000" dirty="0" smtClean="0"/>
              <a:t> </a:t>
            </a:r>
            <a:r>
              <a:rPr lang="hu-HU" sz="2000" dirty="0" err="1" smtClean="0"/>
              <a:t>Schlafenden</a:t>
            </a:r>
            <a:r>
              <a:rPr lang="hu-HU" sz="2000" dirty="0" smtClean="0"/>
              <a:t> (</a:t>
            </a:r>
            <a:r>
              <a:rPr lang="hu-HU" sz="2000" dirty="0" err="1" smtClean="0"/>
              <a:t>Toten</a:t>
            </a:r>
            <a:r>
              <a:rPr lang="hu-HU" sz="2000" dirty="0" smtClean="0"/>
              <a:t>?) in </a:t>
            </a:r>
            <a:r>
              <a:rPr lang="hu-HU" sz="2000" dirty="0" err="1" smtClean="0"/>
              <a:t>dunkle</a:t>
            </a:r>
            <a:r>
              <a:rPr lang="hu-HU" sz="2000" dirty="0" smtClean="0"/>
              <a:t> </a:t>
            </a:r>
            <a:r>
              <a:rPr lang="hu-HU" sz="2000" dirty="0" err="1" smtClean="0"/>
              <a:t>Decken</a:t>
            </a:r>
            <a:r>
              <a:rPr lang="hu-HU" sz="2000" dirty="0" smtClean="0"/>
              <a:t> </a:t>
            </a:r>
            <a:r>
              <a:rPr lang="hu-HU" sz="2000" dirty="0" err="1" smtClean="0"/>
              <a:t>gehüllt</a:t>
            </a:r>
            <a:r>
              <a:rPr lang="hu-HU" sz="2000" dirty="0" smtClean="0"/>
              <a:t>…</a:t>
            </a:r>
          </a:p>
          <a:p>
            <a:pPr algn="ctr"/>
            <a:r>
              <a:rPr lang="hu-HU" sz="2000" dirty="0" err="1" smtClean="0"/>
              <a:t>Nacht</a:t>
            </a:r>
            <a:r>
              <a:rPr lang="hu-HU" sz="2000" dirty="0" smtClean="0"/>
              <a:t> – </a:t>
            </a:r>
            <a:r>
              <a:rPr lang="hu-HU" sz="2000" dirty="0" err="1" smtClean="0"/>
              <a:t>Schlaf</a:t>
            </a:r>
            <a:r>
              <a:rPr lang="hu-HU" sz="2000" dirty="0" smtClean="0"/>
              <a:t> – </a:t>
            </a:r>
            <a:r>
              <a:rPr lang="hu-HU" sz="2000" dirty="0" err="1" smtClean="0"/>
              <a:t>Kampf</a:t>
            </a:r>
            <a:r>
              <a:rPr lang="hu-HU" sz="2000" dirty="0" smtClean="0"/>
              <a:t> mit </a:t>
            </a:r>
            <a:r>
              <a:rPr lang="hu-HU" sz="2000" dirty="0" err="1" smtClean="0"/>
              <a:t>dem</a:t>
            </a:r>
            <a:r>
              <a:rPr lang="hu-HU" sz="2000" dirty="0" smtClean="0"/>
              <a:t> </a:t>
            </a:r>
            <a:r>
              <a:rPr lang="hu-HU" sz="2000" dirty="0" err="1" smtClean="0"/>
              <a:t>Tod</a:t>
            </a:r>
            <a:r>
              <a:rPr lang="hu-HU" sz="2000" dirty="0" smtClean="0"/>
              <a:t> (</a:t>
            </a:r>
            <a:r>
              <a:rPr lang="hu-HU" sz="2000" dirty="0" err="1" smtClean="0"/>
              <a:t>Bildmitte</a:t>
            </a:r>
            <a:r>
              <a:rPr lang="hu-HU" sz="2000" dirty="0" smtClean="0"/>
              <a:t>) </a:t>
            </a:r>
            <a:r>
              <a:rPr lang="hu-HU" sz="2000" dirty="0"/>
              <a:t>–</a:t>
            </a:r>
            <a:r>
              <a:rPr lang="hu-HU" sz="2000" dirty="0" smtClean="0"/>
              <a:t> </a:t>
            </a:r>
            <a:r>
              <a:rPr lang="hu-HU" sz="2000" dirty="0" err="1" smtClean="0"/>
              <a:t>Sexualität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3345" y="1207698"/>
            <a:ext cx="9125309" cy="1325563"/>
          </a:xfrm>
        </p:spPr>
        <p:txBody>
          <a:bodyPr/>
          <a:lstStyle/>
          <a:p>
            <a:pPr algn="ctr"/>
            <a:r>
              <a:rPr lang="hu-HU" dirty="0" err="1" smtClean="0"/>
              <a:t>Historischer</a:t>
            </a:r>
            <a:r>
              <a:rPr lang="hu-HU" dirty="0" smtClean="0"/>
              <a:t> und </a:t>
            </a:r>
            <a:r>
              <a:rPr lang="hu-HU" dirty="0" err="1" smtClean="0"/>
              <a:t>geistiger</a:t>
            </a:r>
            <a:r>
              <a:rPr lang="hu-HU" dirty="0" smtClean="0"/>
              <a:t> </a:t>
            </a:r>
            <a:r>
              <a:rPr lang="hu-HU" dirty="0" err="1" smtClean="0"/>
              <a:t>Hintergrund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904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Die Zeit </a:t>
            </a:r>
            <a:r>
              <a:rPr lang="hu-HU" dirty="0" err="1" smtClean="0"/>
              <a:t>vor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Ersten</a:t>
            </a:r>
            <a:r>
              <a:rPr lang="hu-HU" dirty="0" smtClean="0"/>
              <a:t> </a:t>
            </a:r>
            <a:r>
              <a:rPr lang="hu-HU" dirty="0" err="1" smtClean="0"/>
              <a:t>Weltkrieg</a:t>
            </a:r>
            <a:r>
              <a:rPr lang="hu-HU" dirty="0" smtClean="0"/>
              <a:t> (1914–1918): </a:t>
            </a:r>
            <a:r>
              <a:rPr lang="hu-HU" dirty="0" err="1" smtClean="0"/>
              <a:t>Aufbruch</a:t>
            </a:r>
            <a:r>
              <a:rPr lang="hu-HU" dirty="0" smtClean="0"/>
              <a:t> und </a:t>
            </a:r>
            <a:r>
              <a:rPr lang="hu-HU" dirty="0" err="1" smtClean="0"/>
              <a:t>Krise</a:t>
            </a:r>
            <a:endParaRPr lang="hu-HU" dirty="0" smtClean="0"/>
          </a:p>
          <a:p>
            <a:endParaRPr lang="hu-HU" dirty="0" smtClean="0"/>
          </a:p>
          <a:p>
            <a:pPr algn="ctr"/>
            <a:r>
              <a:rPr lang="hu-HU" dirty="0" err="1" smtClean="0"/>
              <a:t>Rapide</a:t>
            </a:r>
            <a:r>
              <a:rPr lang="hu-HU" dirty="0" smtClean="0"/>
              <a:t> </a:t>
            </a:r>
            <a:r>
              <a:rPr lang="hu-HU" dirty="0" err="1" smtClean="0"/>
              <a:t>Industrialisierung</a:t>
            </a:r>
            <a:endParaRPr lang="hu-HU" dirty="0"/>
          </a:p>
          <a:p>
            <a:pPr algn="ctr"/>
            <a:r>
              <a:rPr lang="hu-HU" dirty="0" smtClean="0"/>
              <a:t>„</a:t>
            </a:r>
            <a:r>
              <a:rPr lang="hu-HU" b="1" dirty="0" err="1" smtClean="0"/>
              <a:t>Säkularisierung</a:t>
            </a:r>
            <a:r>
              <a:rPr lang="hu-HU" dirty="0" smtClean="0"/>
              <a:t>” („</a:t>
            </a:r>
            <a:r>
              <a:rPr lang="hu-HU" dirty="0" err="1" smtClean="0"/>
              <a:t>Menschheitsglaube</a:t>
            </a:r>
            <a:r>
              <a:rPr lang="hu-HU" dirty="0" smtClean="0"/>
              <a:t>”)</a:t>
            </a:r>
          </a:p>
          <a:p>
            <a:pPr algn="ctr"/>
            <a:r>
              <a:rPr lang="hu-HU" dirty="0" err="1" smtClean="0"/>
              <a:t>Positivismus</a:t>
            </a:r>
            <a:endParaRPr lang="hu-HU" dirty="0" smtClean="0"/>
          </a:p>
          <a:p>
            <a:pPr algn="ctr"/>
            <a:r>
              <a:rPr lang="hu-HU" dirty="0" err="1" smtClean="0"/>
              <a:t>Naturwissenschaften</a:t>
            </a:r>
            <a:endParaRPr lang="hu-HU" dirty="0" smtClean="0"/>
          </a:p>
          <a:p>
            <a:pPr algn="ctr"/>
            <a:r>
              <a:rPr lang="hu-HU" b="1" dirty="0" err="1" smtClean="0"/>
              <a:t>Psychoanalyse</a:t>
            </a:r>
            <a:r>
              <a:rPr lang="hu-HU" dirty="0" smtClean="0"/>
              <a:t> (</a:t>
            </a:r>
            <a:r>
              <a:rPr lang="hu-HU" dirty="0" err="1" smtClean="0"/>
              <a:t>Hysterie-Forschung</a:t>
            </a:r>
            <a:r>
              <a:rPr lang="hu-HU" dirty="0" smtClean="0"/>
              <a:t>, </a:t>
            </a:r>
            <a:r>
              <a:rPr lang="hu-HU" dirty="0" err="1" smtClean="0"/>
              <a:t>Traumdeutung</a:t>
            </a:r>
            <a:r>
              <a:rPr lang="hu-HU" dirty="0" smtClean="0"/>
              <a:t>: </a:t>
            </a:r>
            <a:r>
              <a:rPr lang="hu-HU" dirty="0" err="1" smtClean="0"/>
              <a:t>Siegmund</a:t>
            </a:r>
            <a:r>
              <a:rPr lang="hu-HU" dirty="0" smtClean="0"/>
              <a:t> </a:t>
            </a:r>
            <a:r>
              <a:rPr lang="hu-HU" b="1" dirty="0" smtClean="0"/>
              <a:t>Freud</a:t>
            </a:r>
            <a:r>
              <a:rPr lang="hu-HU" u="sng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766" y="2035492"/>
            <a:ext cx="3932237" cy="2082800"/>
          </a:xfrm>
        </p:spPr>
        <p:txBody>
          <a:bodyPr>
            <a:normAutofit/>
          </a:bodyPr>
          <a:lstStyle/>
          <a:p>
            <a:pPr algn="ctr"/>
            <a:r>
              <a:rPr lang="hu-HU" sz="2400" dirty="0" smtClean="0"/>
              <a:t>Ferdinand </a:t>
            </a:r>
            <a:r>
              <a:rPr lang="hu-HU" sz="2400" dirty="0" err="1" smtClean="0"/>
              <a:t>Hodler</a:t>
            </a:r>
            <a:r>
              <a:rPr lang="hu-HU" sz="2400" dirty="0" smtClean="0"/>
              <a:t>:</a:t>
            </a:r>
            <a:br>
              <a:rPr lang="hu-HU" sz="2400" dirty="0" smtClean="0"/>
            </a:br>
            <a:r>
              <a:rPr lang="hu-HU" sz="2400" b="1" i="1" dirty="0" smtClean="0"/>
              <a:t>Der Tag </a:t>
            </a:r>
            <a:r>
              <a:rPr lang="hu-HU" sz="2400" dirty="0" smtClean="0"/>
              <a:t>(1900)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46" y="2729547"/>
            <a:ext cx="6172200" cy="2777490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574" y="1207698"/>
            <a:ext cx="10515600" cy="1117686"/>
          </a:xfrm>
        </p:spPr>
        <p:txBody>
          <a:bodyPr/>
          <a:lstStyle/>
          <a:p>
            <a:pPr algn="ctr"/>
            <a:r>
              <a:rPr lang="hu-HU" dirty="0"/>
              <a:t>Geistige </a:t>
            </a:r>
            <a:r>
              <a:rPr lang="hu-HU" dirty="0" err="1"/>
              <a:t>Vorläufer</a:t>
            </a:r>
            <a:r>
              <a:rPr lang="hu-HU" dirty="0"/>
              <a:t> mit </a:t>
            </a:r>
            <a:r>
              <a:rPr lang="hu-HU" dirty="0" err="1"/>
              <a:t>imenser</a:t>
            </a:r>
            <a:r>
              <a:rPr lang="hu-HU" dirty="0"/>
              <a:t> </a:t>
            </a:r>
            <a:r>
              <a:rPr lang="hu-HU" dirty="0" err="1"/>
              <a:t>Wirkung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9574" y="2343209"/>
            <a:ext cx="10515600" cy="4834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C00000"/>
                </a:solidFill>
              </a:rPr>
              <a:t>Arthur </a:t>
            </a:r>
            <a:r>
              <a:rPr lang="hu-HU" dirty="0">
                <a:solidFill>
                  <a:srgbClr val="C00000"/>
                </a:solidFill>
              </a:rPr>
              <a:t>Schopenhauer </a:t>
            </a:r>
            <a:r>
              <a:rPr lang="hu-HU" dirty="0"/>
              <a:t>(1788-1860</a:t>
            </a:r>
            <a:r>
              <a:rPr lang="hu-HU" dirty="0" smtClean="0"/>
              <a:t>):</a:t>
            </a:r>
          </a:p>
          <a:p>
            <a:pPr marL="0" indent="0" algn="ctr">
              <a:buNone/>
            </a:pPr>
            <a:r>
              <a:rPr lang="hu-HU" b="1" i="1" dirty="0" smtClean="0"/>
              <a:t>Die </a:t>
            </a:r>
            <a:r>
              <a:rPr lang="hu-HU" b="1" i="1" dirty="0"/>
              <a:t>Welt </a:t>
            </a:r>
            <a:r>
              <a:rPr lang="hu-HU" b="1" i="1" dirty="0" err="1"/>
              <a:t>als</a:t>
            </a:r>
            <a:r>
              <a:rPr lang="hu-HU" b="1" i="1" dirty="0"/>
              <a:t> </a:t>
            </a:r>
            <a:r>
              <a:rPr lang="hu-HU" b="1" i="1" dirty="0" err="1"/>
              <a:t>Wille</a:t>
            </a:r>
            <a:r>
              <a:rPr lang="hu-HU" b="1" i="1" dirty="0"/>
              <a:t> und </a:t>
            </a:r>
            <a:r>
              <a:rPr lang="hu-HU" b="1" i="1" dirty="0" err="1"/>
              <a:t>Vorstellung</a:t>
            </a:r>
            <a:r>
              <a:rPr lang="hu-HU" b="1" i="1" dirty="0"/>
              <a:t> </a:t>
            </a:r>
            <a:r>
              <a:rPr lang="hu-HU" dirty="0"/>
              <a:t>(1819/1844)</a:t>
            </a:r>
          </a:p>
          <a:p>
            <a:pPr marL="0" indent="0">
              <a:buNone/>
            </a:pPr>
            <a:endParaRPr lang="hu-HU" sz="39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sz="3900" dirty="0" smtClean="0">
                <a:solidFill>
                  <a:srgbClr val="C00000"/>
                </a:solidFill>
              </a:rPr>
              <a:t>Friedrich </a:t>
            </a:r>
            <a:r>
              <a:rPr lang="hu-HU" sz="3900" dirty="0">
                <a:solidFill>
                  <a:srgbClr val="C00000"/>
                </a:solidFill>
              </a:rPr>
              <a:t>Nietzsche </a:t>
            </a:r>
            <a:r>
              <a:rPr lang="hu-HU" dirty="0"/>
              <a:t>(1844-1900</a:t>
            </a:r>
            <a:r>
              <a:rPr lang="hu-HU" dirty="0" smtClean="0"/>
              <a:t>):</a:t>
            </a:r>
          </a:p>
          <a:p>
            <a:pPr marL="0" indent="0" algn="ctr">
              <a:buNone/>
            </a:pPr>
            <a:r>
              <a:rPr lang="hu-HU" b="1" i="1" dirty="0" smtClean="0">
                <a:solidFill>
                  <a:srgbClr val="C00000"/>
                </a:solidFill>
              </a:rPr>
              <a:t>Die </a:t>
            </a:r>
            <a:r>
              <a:rPr lang="hu-HU" b="1" i="1" dirty="0" err="1">
                <a:solidFill>
                  <a:srgbClr val="C00000"/>
                </a:solidFill>
              </a:rPr>
              <a:t>Geburt</a:t>
            </a:r>
            <a:r>
              <a:rPr lang="hu-HU" b="1" i="1" dirty="0">
                <a:solidFill>
                  <a:srgbClr val="C00000"/>
                </a:solidFill>
              </a:rPr>
              <a:t> der </a:t>
            </a:r>
            <a:r>
              <a:rPr lang="hu-HU" b="1" i="1" dirty="0" err="1">
                <a:solidFill>
                  <a:srgbClr val="C00000"/>
                </a:solidFill>
              </a:rPr>
              <a:t>Tragödie</a:t>
            </a:r>
            <a:r>
              <a:rPr lang="hu-HU" b="1" i="1" dirty="0">
                <a:solidFill>
                  <a:srgbClr val="C00000"/>
                </a:solidFill>
              </a:rPr>
              <a:t> </a:t>
            </a:r>
            <a:r>
              <a:rPr lang="hu-HU" b="1" i="1" dirty="0" err="1">
                <a:solidFill>
                  <a:srgbClr val="C00000"/>
                </a:solidFill>
              </a:rPr>
              <a:t>aus</a:t>
            </a:r>
            <a:r>
              <a:rPr lang="hu-HU" b="1" i="1" dirty="0">
                <a:solidFill>
                  <a:srgbClr val="C00000"/>
                </a:solidFill>
              </a:rPr>
              <a:t> </a:t>
            </a:r>
            <a:r>
              <a:rPr lang="hu-HU" b="1" i="1" dirty="0" err="1">
                <a:solidFill>
                  <a:srgbClr val="C00000"/>
                </a:solidFill>
              </a:rPr>
              <a:t>dem</a:t>
            </a:r>
            <a:r>
              <a:rPr lang="hu-HU" b="1" i="1" dirty="0">
                <a:solidFill>
                  <a:srgbClr val="C00000"/>
                </a:solidFill>
              </a:rPr>
              <a:t> </a:t>
            </a:r>
            <a:r>
              <a:rPr lang="hu-HU" b="1" i="1" dirty="0" err="1">
                <a:solidFill>
                  <a:srgbClr val="C00000"/>
                </a:solidFill>
              </a:rPr>
              <a:t>Geiste</a:t>
            </a:r>
            <a:r>
              <a:rPr lang="hu-HU" b="1" i="1" dirty="0">
                <a:solidFill>
                  <a:srgbClr val="C00000"/>
                </a:solidFill>
              </a:rPr>
              <a:t> der </a:t>
            </a:r>
            <a:r>
              <a:rPr lang="hu-HU" b="1" i="1" dirty="0" err="1">
                <a:solidFill>
                  <a:srgbClr val="C00000"/>
                </a:solidFill>
              </a:rPr>
              <a:t>Musik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(1871/72)→ das 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„</a:t>
            </a:r>
            <a:r>
              <a:rPr lang="hu-HU" dirty="0" err="1">
                <a:solidFill>
                  <a:srgbClr val="C00000"/>
                </a:solidFill>
              </a:rPr>
              <a:t>Apollinische</a:t>
            </a:r>
            <a:r>
              <a:rPr lang="hu-HU" dirty="0"/>
              <a:t>” und das „</a:t>
            </a:r>
            <a:r>
              <a:rPr lang="hu-HU" dirty="0" err="1" smtClean="0">
                <a:solidFill>
                  <a:srgbClr val="C00000"/>
                </a:solidFill>
              </a:rPr>
              <a:t>Dionysische</a:t>
            </a:r>
            <a:r>
              <a:rPr lang="hu-HU" dirty="0" smtClean="0"/>
              <a:t>”</a:t>
            </a:r>
          </a:p>
          <a:p>
            <a:pPr marL="0" indent="0" algn="ctr">
              <a:buNone/>
            </a:pPr>
            <a:r>
              <a:rPr lang="hu-HU" dirty="0" err="1" smtClean="0"/>
              <a:t>décadence</a:t>
            </a:r>
            <a:r>
              <a:rPr lang="hu-HU" dirty="0"/>
              <a:t>, </a:t>
            </a:r>
            <a:r>
              <a:rPr lang="hu-HU" dirty="0" err="1"/>
              <a:t>Moralkritik</a:t>
            </a:r>
            <a:r>
              <a:rPr lang="hu-HU" dirty="0"/>
              <a:t>, </a:t>
            </a:r>
            <a:r>
              <a:rPr lang="hu-HU" dirty="0" err="1"/>
              <a:t>Zivilisationskritik</a:t>
            </a:r>
            <a:r>
              <a:rPr lang="hu-HU" dirty="0"/>
              <a:t>, </a:t>
            </a:r>
            <a:r>
              <a:rPr lang="hu-HU" i="1" dirty="0" err="1"/>
              <a:t>Also</a:t>
            </a:r>
            <a:r>
              <a:rPr lang="hu-HU" i="1" dirty="0"/>
              <a:t> </a:t>
            </a:r>
            <a:r>
              <a:rPr lang="hu-HU" i="1" dirty="0" err="1"/>
              <a:t>sprach</a:t>
            </a:r>
            <a:r>
              <a:rPr lang="hu-HU" i="1" dirty="0"/>
              <a:t> </a:t>
            </a:r>
            <a:r>
              <a:rPr lang="hu-HU" i="1" dirty="0" err="1"/>
              <a:t>Zarathustra</a:t>
            </a:r>
            <a:r>
              <a:rPr lang="hu-HU" i="1" dirty="0"/>
              <a:t> </a:t>
            </a:r>
            <a:r>
              <a:rPr lang="hu-HU" dirty="0"/>
              <a:t>(1883-85): „Übermensch”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8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9188" y="1202239"/>
            <a:ext cx="10515600" cy="1333927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Oswald Spengler: </a:t>
            </a:r>
            <a:r>
              <a:rPr lang="hu-HU" sz="3200" b="1" i="1" dirty="0"/>
              <a:t>Der </a:t>
            </a:r>
            <a:r>
              <a:rPr lang="hu-HU" sz="3200" b="1" i="1" dirty="0" err="1"/>
              <a:t>Untergang</a:t>
            </a:r>
            <a:r>
              <a:rPr lang="hu-HU" sz="3200" b="1" i="1" dirty="0"/>
              <a:t> des </a:t>
            </a:r>
            <a:r>
              <a:rPr lang="hu-HU" sz="3200" b="1" i="1" dirty="0" err="1"/>
              <a:t>Abendlandes</a:t>
            </a:r>
            <a:r>
              <a:rPr lang="hu-HU" sz="3200" b="1" i="1" dirty="0"/>
              <a:t>. </a:t>
            </a:r>
            <a:r>
              <a:rPr lang="hu-HU" sz="3200" b="1" i="1" dirty="0" err="1"/>
              <a:t>Umrisse</a:t>
            </a:r>
            <a:r>
              <a:rPr lang="hu-HU" sz="3200" b="1" i="1" dirty="0"/>
              <a:t> </a:t>
            </a:r>
            <a:r>
              <a:rPr lang="hu-HU" sz="3200" b="1" i="1" dirty="0" err="1"/>
              <a:t>einer</a:t>
            </a:r>
            <a:r>
              <a:rPr lang="hu-HU" sz="3200" b="1" i="1" dirty="0"/>
              <a:t> </a:t>
            </a:r>
            <a:r>
              <a:rPr lang="hu-HU" sz="3200" b="1" i="1" dirty="0" err="1"/>
              <a:t>Morphologie</a:t>
            </a:r>
            <a:r>
              <a:rPr lang="hu-HU" sz="3200" b="1" i="1" dirty="0"/>
              <a:t> der </a:t>
            </a:r>
            <a:r>
              <a:rPr lang="hu-HU" sz="3200" b="1" i="1" dirty="0" err="1"/>
              <a:t>Weltgeschichte</a:t>
            </a:r>
            <a:r>
              <a:rPr lang="hu-HU" sz="3200" b="1" i="1" dirty="0"/>
              <a:t> </a:t>
            </a:r>
            <a:r>
              <a:rPr lang="hu-HU" sz="3200" dirty="0"/>
              <a:t>(1918/1922)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9188" y="2536166"/>
            <a:ext cx="10515600" cy="413355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u-HU" dirty="0"/>
              <a:t>Der </a:t>
            </a:r>
            <a:r>
              <a:rPr lang="hu-HU" dirty="0" err="1"/>
              <a:t>Kulturhistoriker</a:t>
            </a:r>
            <a:r>
              <a:rPr lang="hu-HU" dirty="0"/>
              <a:t> </a:t>
            </a:r>
            <a:r>
              <a:rPr lang="hu-HU" b="1" dirty="0"/>
              <a:t>Oswald Spengler</a:t>
            </a:r>
            <a:r>
              <a:rPr lang="hu-HU" dirty="0"/>
              <a:t> (1880-1936) </a:t>
            </a:r>
            <a:r>
              <a:rPr lang="hu-HU" dirty="0" err="1"/>
              <a:t>untersucht</a:t>
            </a:r>
            <a:r>
              <a:rPr lang="hu-HU" dirty="0"/>
              <a:t> in </a:t>
            </a:r>
            <a:r>
              <a:rPr lang="hu-HU" dirty="0" err="1"/>
              <a:t>seinem</a:t>
            </a:r>
            <a:r>
              <a:rPr lang="hu-HU" dirty="0"/>
              <a:t> </a:t>
            </a:r>
            <a:r>
              <a:rPr lang="hu-HU" dirty="0" err="1"/>
              <a:t>großen</a:t>
            </a:r>
            <a:r>
              <a:rPr lang="hu-HU" dirty="0"/>
              <a:t> </a:t>
            </a:r>
            <a:r>
              <a:rPr lang="hu-HU" dirty="0" err="1"/>
              <a:t>kulturmorphologischen</a:t>
            </a:r>
            <a:r>
              <a:rPr lang="hu-HU" dirty="0"/>
              <a:t> </a:t>
            </a:r>
            <a:r>
              <a:rPr lang="hu-HU" dirty="0" err="1" smtClean="0"/>
              <a:t>Essay</a:t>
            </a:r>
            <a:r>
              <a:rPr lang="hu-HU" dirty="0"/>
              <a:t> </a:t>
            </a:r>
            <a:r>
              <a:rPr lang="hu-HU" dirty="0" smtClean="0"/>
              <a:t>die – </a:t>
            </a:r>
            <a:r>
              <a:rPr lang="hu-HU" dirty="0" err="1" smtClean="0"/>
              <a:t>organischen</a:t>
            </a:r>
            <a:r>
              <a:rPr lang="hu-HU" dirty="0" smtClean="0"/>
              <a:t> –„</a:t>
            </a:r>
            <a:r>
              <a:rPr lang="hu-HU" dirty="0" err="1" smtClean="0"/>
              <a:t>Lebensphasen</a:t>
            </a:r>
            <a:r>
              <a:rPr lang="hu-HU" dirty="0"/>
              <a:t>” von </a:t>
            </a:r>
            <a:r>
              <a:rPr lang="hu-HU" dirty="0" err="1"/>
              <a:t>acht</a:t>
            </a:r>
            <a:r>
              <a:rPr lang="hu-HU" dirty="0"/>
              <a:t> </a:t>
            </a:r>
            <a:r>
              <a:rPr lang="hu-HU" dirty="0" err="1" smtClean="0"/>
              <a:t>Hochkulturen</a:t>
            </a:r>
            <a:r>
              <a:rPr lang="hu-HU" b="1" i="1" dirty="0" smtClean="0"/>
              <a:t>:</a:t>
            </a:r>
          </a:p>
          <a:p>
            <a:pPr marL="0" indent="0" algn="ctr">
              <a:buNone/>
            </a:pPr>
            <a:r>
              <a:rPr lang="hu-HU" dirty="0" smtClean="0"/>
              <a:t>1. das </a:t>
            </a:r>
            <a:r>
              <a:rPr lang="hu-HU" dirty="0" err="1"/>
              <a:t>Alte</a:t>
            </a:r>
            <a:r>
              <a:rPr lang="hu-HU" dirty="0"/>
              <a:t> </a:t>
            </a:r>
            <a:r>
              <a:rPr lang="hu-HU" dirty="0" err="1" smtClean="0"/>
              <a:t>Ägypten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2. </a:t>
            </a:r>
            <a:r>
              <a:rPr lang="hu-HU" dirty="0" err="1" smtClean="0"/>
              <a:t>Babylonien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3. </a:t>
            </a:r>
            <a:r>
              <a:rPr lang="hu-HU" dirty="0" err="1" smtClean="0"/>
              <a:t>Indien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4. </a:t>
            </a:r>
            <a:r>
              <a:rPr lang="hu-HU" dirty="0" err="1" smtClean="0"/>
              <a:t>China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5.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/>
              <a:t>„</a:t>
            </a:r>
            <a:r>
              <a:rPr lang="hu-HU" dirty="0" err="1"/>
              <a:t>apollinische</a:t>
            </a:r>
            <a:r>
              <a:rPr lang="hu-HU" dirty="0"/>
              <a:t>” </a:t>
            </a:r>
            <a:r>
              <a:rPr lang="hu-HU" dirty="0" err="1" smtClean="0"/>
              <a:t>Antike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6. das </a:t>
            </a:r>
            <a:r>
              <a:rPr lang="hu-HU" dirty="0"/>
              <a:t>„</a:t>
            </a:r>
            <a:r>
              <a:rPr lang="hu-HU" dirty="0" err="1"/>
              <a:t>magische</a:t>
            </a:r>
            <a:r>
              <a:rPr lang="hu-HU" dirty="0"/>
              <a:t>” </a:t>
            </a:r>
            <a:r>
              <a:rPr lang="hu-HU" dirty="0" err="1" smtClean="0"/>
              <a:t>Arabien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7.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/>
              <a:t>Kultur</a:t>
            </a:r>
            <a:r>
              <a:rPr lang="hu-HU" dirty="0"/>
              <a:t> der </a:t>
            </a:r>
            <a:r>
              <a:rPr lang="hu-HU" dirty="0" err="1"/>
              <a:t>Azteken</a:t>
            </a:r>
            <a:r>
              <a:rPr lang="hu-HU" dirty="0"/>
              <a:t> </a:t>
            </a:r>
            <a:r>
              <a:rPr lang="hu-HU" dirty="0" smtClean="0"/>
              <a:t>und</a:t>
            </a:r>
          </a:p>
          <a:p>
            <a:pPr marL="0" indent="0" algn="ctr">
              <a:buNone/>
            </a:pPr>
            <a:r>
              <a:rPr lang="hu-HU" dirty="0" smtClean="0"/>
              <a:t>8. das </a:t>
            </a:r>
            <a:r>
              <a:rPr lang="hu-HU" dirty="0"/>
              <a:t>„</a:t>
            </a:r>
            <a:r>
              <a:rPr lang="hu-HU" dirty="0" err="1"/>
              <a:t>faustische</a:t>
            </a:r>
            <a:r>
              <a:rPr lang="hu-HU" dirty="0"/>
              <a:t>” </a:t>
            </a:r>
            <a:r>
              <a:rPr lang="hu-HU" dirty="0" err="1"/>
              <a:t>Abendland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Europa</a:t>
            </a:r>
            <a:r>
              <a:rPr lang="hu-HU" dirty="0" smtClean="0"/>
              <a:t> </a:t>
            </a:r>
            <a:r>
              <a:rPr lang="hu-HU" dirty="0" err="1" smtClean="0"/>
              <a:t>seit</a:t>
            </a:r>
            <a:r>
              <a:rPr lang="hu-HU" dirty="0" smtClean="0"/>
              <a:t> </a:t>
            </a:r>
            <a:r>
              <a:rPr lang="hu-HU" dirty="0" err="1"/>
              <a:t>dem</a:t>
            </a:r>
            <a:r>
              <a:rPr lang="hu-HU" dirty="0"/>
              <a:t> 10. </a:t>
            </a:r>
            <a:r>
              <a:rPr lang="hu-HU" dirty="0" err="1"/>
              <a:t>Jhr</a:t>
            </a:r>
            <a:r>
              <a:rPr lang="hu-HU" dirty="0" smtClean="0"/>
              <a:t>.)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C00000"/>
                </a:solidFill>
              </a:rPr>
              <a:t>Die </a:t>
            </a:r>
            <a:r>
              <a:rPr lang="hu-HU" dirty="0" err="1">
                <a:solidFill>
                  <a:srgbClr val="C00000"/>
                </a:solidFill>
              </a:rPr>
              <a:t>letzte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Phase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einer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Kultur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ist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die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Zivilisation</a:t>
            </a:r>
            <a:r>
              <a:rPr lang="hu-HU" dirty="0" smtClean="0">
                <a:solidFill>
                  <a:srgbClr val="C00000"/>
                </a:solidFill>
              </a:rPr>
              <a:t>!</a:t>
            </a:r>
            <a:endParaRPr lang="hu-HU" dirty="0">
              <a:solidFill>
                <a:srgbClr val="C00000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256" y="12795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err="1"/>
              <a:t>Einige</a:t>
            </a:r>
            <a:r>
              <a:rPr lang="hu-HU" sz="3600" dirty="0"/>
              <a:t> </a:t>
            </a:r>
            <a:r>
              <a:rPr lang="hu-HU" sz="3600" dirty="0" err="1"/>
              <a:t>Merkmale</a:t>
            </a:r>
            <a:r>
              <a:rPr lang="hu-HU" sz="3600" dirty="0"/>
              <a:t> der </a:t>
            </a:r>
            <a:r>
              <a:rPr lang="hu-HU" sz="3600" b="1" dirty="0" err="1">
                <a:solidFill>
                  <a:srgbClr val="C00000"/>
                </a:solidFill>
              </a:rPr>
              <a:t>Zivilisation</a:t>
            </a:r>
            <a:r>
              <a:rPr lang="hu-HU" sz="3600" b="1" dirty="0">
                <a:solidFill>
                  <a:srgbClr val="C00000"/>
                </a:solidFill>
              </a:rPr>
              <a:t> </a:t>
            </a:r>
            <a:r>
              <a:rPr lang="hu-HU" sz="3600" b="1" dirty="0" err="1">
                <a:solidFill>
                  <a:srgbClr val="C00000"/>
                </a:solidFill>
              </a:rPr>
              <a:t>als</a:t>
            </a:r>
            <a:r>
              <a:rPr lang="hu-HU" sz="3600" b="1" dirty="0">
                <a:solidFill>
                  <a:srgbClr val="C00000"/>
                </a:solidFill>
              </a:rPr>
              <a:t> </a:t>
            </a:r>
            <a:r>
              <a:rPr lang="hu-HU" sz="3600" b="1" dirty="0" err="1">
                <a:solidFill>
                  <a:srgbClr val="C00000"/>
                </a:solidFill>
              </a:rPr>
              <a:t>Tod</a:t>
            </a:r>
            <a:r>
              <a:rPr lang="hu-HU" sz="3600" b="1" dirty="0">
                <a:solidFill>
                  <a:srgbClr val="C00000"/>
                </a:solidFill>
              </a:rPr>
              <a:t> </a:t>
            </a:r>
            <a:r>
              <a:rPr lang="hu-HU" sz="3600" b="1" dirty="0" err="1">
                <a:solidFill>
                  <a:srgbClr val="C00000"/>
                </a:solidFill>
              </a:rPr>
              <a:t>einer</a:t>
            </a:r>
            <a:r>
              <a:rPr lang="hu-HU" sz="3600" b="1" dirty="0">
                <a:solidFill>
                  <a:srgbClr val="C00000"/>
                </a:solidFill>
              </a:rPr>
              <a:t> </a:t>
            </a:r>
            <a:r>
              <a:rPr lang="hu-HU" sz="3600" b="1" dirty="0" err="1" smtClean="0">
                <a:solidFill>
                  <a:srgbClr val="C00000"/>
                </a:solidFill>
              </a:rPr>
              <a:t>Kultur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 smtClean="0"/>
              <a:t>(Spengler)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4256" y="239496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Greisenhafte</a:t>
            </a:r>
            <a:r>
              <a:rPr lang="hu-HU" dirty="0"/>
              <a:t> </a:t>
            </a:r>
            <a:r>
              <a:rPr lang="hu-HU" dirty="0" err="1"/>
              <a:t>statt</a:t>
            </a:r>
            <a:r>
              <a:rPr lang="hu-HU" dirty="0"/>
              <a:t> des </a:t>
            </a:r>
            <a:r>
              <a:rPr lang="hu-HU" dirty="0" err="1"/>
              <a:t>Jugendlichen</a:t>
            </a:r>
            <a:r>
              <a:rPr lang="hu-HU" dirty="0"/>
              <a:t>, </a:t>
            </a:r>
            <a:r>
              <a:rPr lang="hu-HU" dirty="0" err="1"/>
              <a:t>Geschichtslosigkeit</a:t>
            </a:r>
            <a:r>
              <a:rPr lang="hu-HU" dirty="0"/>
              <a:t>,</a:t>
            </a:r>
          </a:p>
          <a:p>
            <a:pPr algn="ctr"/>
            <a:r>
              <a:rPr lang="hu-HU" dirty="0" err="1"/>
              <a:t>Künstlichkeit</a:t>
            </a:r>
            <a:r>
              <a:rPr lang="hu-HU" dirty="0"/>
              <a:t> und </a:t>
            </a:r>
            <a:r>
              <a:rPr lang="hu-HU" dirty="0" err="1"/>
              <a:t>Erstarrung</a:t>
            </a:r>
            <a:r>
              <a:rPr lang="hu-HU" dirty="0"/>
              <a:t> </a:t>
            </a:r>
            <a:r>
              <a:rPr lang="hu-HU" dirty="0" err="1"/>
              <a:t>aller</a:t>
            </a:r>
            <a:r>
              <a:rPr lang="hu-HU" dirty="0"/>
              <a:t> </a:t>
            </a:r>
            <a:r>
              <a:rPr lang="hu-HU" dirty="0" err="1" smtClean="0"/>
              <a:t>Lebensbereiche</a:t>
            </a:r>
            <a:endParaRPr lang="hu-HU" dirty="0"/>
          </a:p>
          <a:p>
            <a:pPr algn="ctr"/>
            <a:r>
              <a:rPr lang="hu-HU" b="1" dirty="0" err="1"/>
              <a:t>Herrschaft</a:t>
            </a:r>
            <a:r>
              <a:rPr lang="hu-HU" b="1" dirty="0"/>
              <a:t> der </a:t>
            </a:r>
            <a:r>
              <a:rPr lang="hu-HU" b="1" dirty="0" err="1"/>
              <a:t>anorganischen</a:t>
            </a:r>
            <a:r>
              <a:rPr lang="hu-HU" b="1" dirty="0"/>
              <a:t> </a:t>
            </a:r>
            <a:r>
              <a:rPr lang="hu-HU" b="1" dirty="0" err="1"/>
              <a:t>Weltstadt</a:t>
            </a:r>
            <a:r>
              <a:rPr lang="hu-HU" b="1" dirty="0"/>
              <a:t> </a:t>
            </a:r>
            <a:r>
              <a:rPr lang="hu-HU" b="1" dirty="0" err="1"/>
              <a:t>anstelle</a:t>
            </a:r>
            <a:r>
              <a:rPr lang="hu-HU" b="1" dirty="0"/>
              <a:t> des </a:t>
            </a:r>
            <a:r>
              <a:rPr lang="hu-HU" b="1" dirty="0" err="1"/>
              <a:t>lebensvollen</a:t>
            </a:r>
            <a:r>
              <a:rPr lang="hu-HU" b="1" dirty="0"/>
              <a:t> </a:t>
            </a:r>
            <a:r>
              <a:rPr lang="hu-HU" b="1" dirty="0" err="1"/>
              <a:t>bäuerlich</a:t>
            </a:r>
            <a:r>
              <a:rPr lang="hu-HU" b="1" dirty="0"/>
              <a:t> </a:t>
            </a:r>
            <a:r>
              <a:rPr lang="hu-HU" b="1" dirty="0" err="1"/>
              <a:t>geprägten</a:t>
            </a:r>
            <a:r>
              <a:rPr lang="hu-HU" b="1" dirty="0"/>
              <a:t> </a:t>
            </a:r>
            <a:r>
              <a:rPr lang="hu-HU" b="1" dirty="0" err="1" smtClean="0"/>
              <a:t>Landes</a:t>
            </a:r>
            <a:endParaRPr lang="hu-HU" dirty="0"/>
          </a:p>
          <a:p>
            <a:pPr algn="ctr"/>
            <a:r>
              <a:rPr lang="hu-HU" b="1" dirty="0" err="1"/>
              <a:t>kühler</a:t>
            </a:r>
            <a:r>
              <a:rPr lang="hu-HU" b="1" dirty="0"/>
              <a:t> </a:t>
            </a:r>
            <a:r>
              <a:rPr lang="hu-HU" b="1" dirty="0" err="1"/>
              <a:t>Tatsachensinn</a:t>
            </a:r>
            <a:r>
              <a:rPr lang="hu-HU" b="1" dirty="0"/>
              <a:t> </a:t>
            </a:r>
            <a:r>
              <a:rPr lang="hu-HU" b="1" dirty="0" err="1"/>
              <a:t>anstelle</a:t>
            </a:r>
            <a:r>
              <a:rPr lang="hu-HU" b="1" dirty="0"/>
              <a:t> der </a:t>
            </a:r>
            <a:r>
              <a:rPr lang="hu-HU" b="1" dirty="0" err="1"/>
              <a:t>Ehrfurcht</a:t>
            </a:r>
            <a:r>
              <a:rPr lang="hu-HU" b="1" dirty="0"/>
              <a:t> </a:t>
            </a:r>
            <a:r>
              <a:rPr lang="hu-HU" b="1" dirty="0" err="1"/>
              <a:t>vor</a:t>
            </a:r>
            <a:r>
              <a:rPr lang="hu-HU" b="1" dirty="0"/>
              <a:t> </a:t>
            </a:r>
            <a:r>
              <a:rPr lang="hu-HU" b="1" dirty="0" err="1"/>
              <a:t>dem</a:t>
            </a:r>
            <a:r>
              <a:rPr lang="hu-HU" b="1" dirty="0"/>
              <a:t> </a:t>
            </a:r>
            <a:r>
              <a:rPr lang="hu-HU" b="1" dirty="0" err="1" smtClean="0"/>
              <a:t>Überlieferten</a:t>
            </a:r>
            <a:endParaRPr lang="hu-HU" dirty="0"/>
          </a:p>
          <a:p>
            <a:pPr algn="ctr"/>
            <a:r>
              <a:rPr lang="hu-HU" b="1" dirty="0" err="1"/>
              <a:t>Materialismus</a:t>
            </a:r>
            <a:r>
              <a:rPr lang="hu-HU" b="1" dirty="0"/>
              <a:t> und </a:t>
            </a:r>
            <a:r>
              <a:rPr lang="hu-HU" b="1" dirty="0" err="1" smtClean="0"/>
              <a:t>Irreligiosität</a:t>
            </a:r>
            <a:endParaRPr lang="hu-HU" dirty="0"/>
          </a:p>
          <a:p>
            <a:pPr algn="ctr"/>
            <a:r>
              <a:rPr lang="hu-HU" b="1" dirty="0" err="1"/>
              <a:t>A</a:t>
            </a:r>
            <a:r>
              <a:rPr lang="hu-HU" b="1" dirty="0" err="1" smtClean="0"/>
              <a:t>narchische</a:t>
            </a:r>
            <a:r>
              <a:rPr lang="hu-HU" b="1" dirty="0" smtClean="0"/>
              <a:t> </a:t>
            </a:r>
            <a:r>
              <a:rPr lang="hu-HU" b="1" dirty="0" err="1"/>
              <a:t>Sinnlichkeit</a:t>
            </a:r>
            <a:r>
              <a:rPr lang="hu-HU" b="1" dirty="0"/>
              <a:t>, </a:t>
            </a:r>
            <a:r>
              <a:rPr lang="hu-HU" b="1" dirty="0" err="1"/>
              <a:t>panem</a:t>
            </a:r>
            <a:r>
              <a:rPr lang="hu-HU" b="1" dirty="0"/>
              <a:t> et </a:t>
            </a:r>
            <a:r>
              <a:rPr lang="hu-HU" b="1" dirty="0" err="1"/>
              <a:t>circenses</a:t>
            </a:r>
            <a:r>
              <a:rPr lang="hu-HU" b="1" dirty="0"/>
              <a:t>, </a:t>
            </a:r>
            <a:r>
              <a:rPr lang="hu-HU" b="1" dirty="0" err="1" smtClean="0"/>
              <a:t>Unterhaltungsindustrien</a:t>
            </a:r>
            <a:endParaRPr lang="hu-HU" dirty="0"/>
          </a:p>
          <a:p>
            <a:pPr algn="ctr"/>
            <a:r>
              <a:rPr lang="hu-HU" b="1" dirty="0" err="1"/>
              <a:t>Zusammenbruch</a:t>
            </a:r>
            <a:r>
              <a:rPr lang="hu-HU" b="1" dirty="0"/>
              <a:t> der </a:t>
            </a:r>
            <a:r>
              <a:rPr lang="hu-HU" b="1" dirty="0" err="1"/>
              <a:t>Moral</a:t>
            </a:r>
            <a:r>
              <a:rPr lang="hu-HU" b="1" dirty="0"/>
              <a:t> und </a:t>
            </a:r>
            <a:r>
              <a:rPr lang="hu-HU" b="1" dirty="0" err="1"/>
              <a:t>Tod</a:t>
            </a:r>
            <a:r>
              <a:rPr lang="hu-HU" b="1" dirty="0"/>
              <a:t> der </a:t>
            </a:r>
            <a:r>
              <a:rPr lang="hu-HU" b="1" dirty="0" err="1" smtClean="0"/>
              <a:t>Kunst</a:t>
            </a:r>
            <a:endParaRPr lang="hu-HU" dirty="0"/>
          </a:p>
          <a:p>
            <a:pPr algn="ctr"/>
            <a:r>
              <a:rPr lang="hu-HU" dirty="0" err="1"/>
              <a:t>Zivilisationskriege</a:t>
            </a:r>
            <a:r>
              <a:rPr lang="hu-HU" dirty="0"/>
              <a:t> und </a:t>
            </a:r>
            <a:r>
              <a:rPr lang="hu-HU" dirty="0" err="1" smtClean="0"/>
              <a:t>Vernichtungskämpfe</a:t>
            </a:r>
            <a:endParaRPr lang="hu-HU" dirty="0"/>
          </a:p>
          <a:p>
            <a:pPr algn="ctr"/>
            <a:r>
              <a:rPr lang="hu-HU" b="1" dirty="0" err="1"/>
              <a:t>Imperialismus</a:t>
            </a:r>
            <a:r>
              <a:rPr lang="hu-HU" b="1" dirty="0"/>
              <a:t> und die </a:t>
            </a:r>
            <a:r>
              <a:rPr lang="hu-HU" b="1" dirty="0" err="1"/>
              <a:t>Heraufkunft</a:t>
            </a:r>
            <a:r>
              <a:rPr lang="hu-HU" b="1" dirty="0"/>
              <a:t> </a:t>
            </a:r>
            <a:r>
              <a:rPr lang="hu-HU" b="1" dirty="0" err="1"/>
              <a:t>formloser</a:t>
            </a:r>
            <a:r>
              <a:rPr lang="hu-HU" b="1" dirty="0"/>
              <a:t> </a:t>
            </a:r>
            <a:r>
              <a:rPr lang="hu-HU" b="1" dirty="0" err="1" smtClean="0"/>
              <a:t>Gewalten</a:t>
            </a:r>
            <a:r>
              <a:rPr lang="hu-HU" b="1" dirty="0" smtClean="0"/>
              <a:t> 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6827" y="1069406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Schlüsselbegriffe</a:t>
            </a:r>
            <a:r>
              <a:rPr lang="hu-HU" b="1" dirty="0" smtClean="0"/>
              <a:t> des Fin de </a:t>
            </a:r>
            <a:r>
              <a:rPr lang="hu-HU" b="1" dirty="0" err="1" smtClean="0"/>
              <a:t>Siècle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6827" y="239496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Moderne</a:t>
            </a:r>
            <a:r>
              <a:rPr lang="hu-HU" dirty="0" smtClean="0">
                <a:solidFill>
                  <a:srgbClr val="C00000"/>
                </a:solidFill>
              </a:rPr>
              <a:t> / </a:t>
            </a:r>
            <a:r>
              <a:rPr lang="hu-HU" dirty="0" err="1" smtClean="0">
                <a:solidFill>
                  <a:srgbClr val="C00000"/>
                </a:solidFill>
              </a:rPr>
              <a:t>Modernismus</a:t>
            </a:r>
            <a:endParaRPr lang="hu-HU" dirty="0" smtClean="0">
              <a:solidFill>
                <a:srgbClr val="C00000"/>
              </a:solidFill>
            </a:endParaRPr>
          </a:p>
          <a:p>
            <a:pPr algn="ctr"/>
            <a:endParaRPr lang="hu-HU" dirty="0" smtClean="0">
              <a:solidFill>
                <a:srgbClr val="FF0000"/>
              </a:solidFill>
            </a:endParaRPr>
          </a:p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Dekadenz</a:t>
            </a:r>
            <a:endParaRPr lang="hu-H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dirty="0" smtClean="0"/>
              <a:t>(</a:t>
            </a:r>
            <a:r>
              <a:rPr lang="hu-HU" dirty="0" err="1" smtClean="0"/>
              <a:t>Verfall</a:t>
            </a:r>
            <a:r>
              <a:rPr lang="hu-HU" dirty="0" smtClean="0"/>
              <a:t>, </a:t>
            </a:r>
            <a:r>
              <a:rPr lang="hu-HU" dirty="0" err="1" smtClean="0"/>
              <a:t>Niedergang</a:t>
            </a:r>
            <a:r>
              <a:rPr lang="hu-HU" dirty="0" smtClean="0"/>
              <a:t>, Untergang, „</a:t>
            </a:r>
            <a:r>
              <a:rPr lang="hu-HU" dirty="0" err="1" smtClean="0"/>
              <a:t>Lust</a:t>
            </a:r>
            <a:r>
              <a:rPr lang="hu-HU" dirty="0" smtClean="0"/>
              <a:t> am Untergang”) → </a:t>
            </a:r>
            <a:r>
              <a:rPr lang="hu-HU" b="1" dirty="0" smtClean="0"/>
              <a:t>Thomas Mann</a:t>
            </a:r>
            <a:r>
              <a:rPr lang="hu-HU" dirty="0" smtClean="0"/>
              <a:t>: </a:t>
            </a:r>
            <a:r>
              <a:rPr lang="hu-HU" i="1" dirty="0" smtClean="0"/>
              <a:t>Buddenbrooks. </a:t>
            </a:r>
            <a:r>
              <a:rPr lang="hu-HU" i="1" dirty="0" err="1" smtClean="0"/>
              <a:t>Verfall</a:t>
            </a:r>
            <a:r>
              <a:rPr lang="hu-HU" i="1" dirty="0" smtClean="0"/>
              <a:t> </a:t>
            </a:r>
            <a:r>
              <a:rPr lang="hu-HU" i="1" dirty="0" err="1" smtClean="0"/>
              <a:t>einer</a:t>
            </a:r>
            <a:r>
              <a:rPr lang="hu-HU" i="1" dirty="0" smtClean="0"/>
              <a:t> </a:t>
            </a:r>
            <a:r>
              <a:rPr lang="hu-HU" i="1" dirty="0" err="1" smtClean="0"/>
              <a:t>Familie</a:t>
            </a:r>
            <a:r>
              <a:rPr lang="hu-HU" i="1" dirty="0" smtClean="0"/>
              <a:t> </a:t>
            </a:r>
            <a:r>
              <a:rPr lang="hu-HU" dirty="0" smtClean="0"/>
              <a:t>(1901) → </a:t>
            </a:r>
            <a:r>
              <a:rPr lang="hu-HU" dirty="0" err="1" smtClean="0"/>
              <a:t>biologischer</a:t>
            </a:r>
            <a:r>
              <a:rPr lang="hu-HU" dirty="0" smtClean="0"/>
              <a:t> </a:t>
            </a:r>
            <a:r>
              <a:rPr lang="hu-HU" dirty="0" err="1" smtClean="0"/>
              <a:t>Verfall</a:t>
            </a:r>
            <a:r>
              <a:rPr lang="hu-HU" dirty="0" smtClean="0"/>
              <a:t> + </a:t>
            </a:r>
            <a:r>
              <a:rPr lang="hu-HU" dirty="0" err="1" smtClean="0"/>
              <a:t>geistige</a:t>
            </a:r>
            <a:r>
              <a:rPr lang="hu-HU" dirty="0" smtClean="0"/>
              <a:t> </a:t>
            </a:r>
            <a:r>
              <a:rPr lang="hu-HU" dirty="0" err="1" smtClean="0"/>
              <a:t>Verfeinerung</a:t>
            </a:r>
            <a:r>
              <a:rPr lang="hu-HU" dirty="0" smtClean="0"/>
              <a:t>…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err="1" smtClean="0"/>
              <a:t>Aufbruchstimmung</a:t>
            </a:r>
            <a:endParaRPr lang="hu-HU" dirty="0"/>
          </a:p>
          <a:p>
            <a:pPr marL="0" indent="0" algn="ctr">
              <a:buNone/>
            </a:pPr>
            <a:r>
              <a:rPr lang="hu-HU" dirty="0" err="1" smtClean="0"/>
              <a:t>Zukunfteuphorie</a:t>
            </a:r>
            <a:r>
              <a:rPr lang="hu-HU" dirty="0" smtClean="0"/>
              <a:t>-</a:t>
            </a:r>
            <a:r>
              <a:rPr lang="hu-HU" dirty="0" smtClean="0"/>
              <a:t>, </a:t>
            </a:r>
            <a:r>
              <a:rPr lang="hu-HU" dirty="0" err="1" smtClean="0"/>
              <a:t>Zukunftsangst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C00000"/>
                </a:solidFill>
              </a:rPr>
              <a:t>↔</a:t>
            </a:r>
            <a:r>
              <a:rPr lang="hu-HU" dirty="0" smtClean="0"/>
              <a:t> </a:t>
            </a:r>
            <a:r>
              <a:rPr lang="hu-HU" b="1" dirty="0" err="1" smtClean="0"/>
              <a:t>Endzeitstimmung</a:t>
            </a:r>
            <a:r>
              <a:rPr lang="hu-HU" dirty="0" smtClean="0"/>
              <a:t> </a:t>
            </a:r>
            <a:r>
              <a:rPr lang="hu-HU" dirty="0" err="1" smtClean="0"/>
              <a:t>Lebensüberdruss</a:t>
            </a:r>
            <a:r>
              <a:rPr lang="hu-HU" dirty="0" smtClean="0"/>
              <a:t>, </a:t>
            </a:r>
            <a:r>
              <a:rPr lang="hu-HU" dirty="0" err="1" smtClean="0"/>
              <a:t>Weltschmerz</a:t>
            </a:r>
            <a:r>
              <a:rPr lang="hu-HU" dirty="0" smtClean="0"/>
              <a:t>, </a:t>
            </a:r>
            <a:r>
              <a:rPr lang="hu-HU" dirty="0" err="1" smtClean="0"/>
              <a:t>Faszination</a:t>
            </a:r>
            <a:r>
              <a:rPr lang="hu-HU" dirty="0" smtClean="0"/>
              <a:t> von </a:t>
            </a:r>
            <a:r>
              <a:rPr lang="hu-HU" dirty="0" err="1" smtClean="0"/>
              <a:t>Eros</a:t>
            </a:r>
            <a:r>
              <a:rPr lang="hu-HU" dirty="0" smtClean="0"/>
              <a:t> und </a:t>
            </a:r>
            <a:r>
              <a:rPr lang="hu-HU" dirty="0" err="1" smtClean="0"/>
              <a:t>Tod</a:t>
            </a:r>
            <a:r>
              <a:rPr lang="hu-HU" dirty="0" smtClean="0"/>
              <a:t>, </a:t>
            </a:r>
            <a:r>
              <a:rPr lang="hu-HU" dirty="0" err="1" smtClean="0"/>
              <a:t>Vergänglichkeit</a:t>
            </a:r>
            <a:r>
              <a:rPr lang="hu-HU" dirty="0" smtClean="0"/>
              <a:t>, </a:t>
            </a:r>
            <a:r>
              <a:rPr lang="hu-HU" dirty="0" err="1" smtClean="0"/>
              <a:t>Frivolität</a:t>
            </a:r>
            <a:r>
              <a:rPr lang="hu-HU" dirty="0" smtClean="0"/>
              <a:t>, </a:t>
            </a:r>
            <a:r>
              <a:rPr lang="hu-HU" dirty="0" err="1" smtClean="0"/>
              <a:t>Nervosität</a:t>
            </a:r>
            <a:r>
              <a:rPr lang="hu-HU" dirty="0" smtClean="0"/>
              <a:t>, </a:t>
            </a:r>
            <a:r>
              <a:rPr lang="hu-HU" dirty="0" err="1" smtClean="0"/>
              <a:t>Krankheit</a:t>
            </a:r>
            <a:r>
              <a:rPr lang="hu-HU" dirty="0" smtClean="0"/>
              <a:t>: „</a:t>
            </a:r>
            <a:r>
              <a:rPr lang="hu-HU" i="1" dirty="0" err="1" smtClean="0"/>
              <a:t>Heute</a:t>
            </a:r>
            <a:r>
              <a:rPr lang="hu-HU" i="1" dirty="0" smtClean="0"/>
              <a:t> </a:t>
            </a:r>
            <a:r>
              <a:rPr lang="hu-HU" i="1" dirty="0" err="1"/>
              <a:t>scheinen</a:t>
            </a:r>
            <a:r>
              <a:rPr lang="hu-HU" i="1" dirty="0"/>
              <a:t> </a:t>
            </a:r>
            <a:r>
              <a:rPr lang="hu-HU" i="1" dirty="0" err="1"/>
              <a:t>zwei</a:t>
            </a:r>
            <a:r>
              <a:rPr lang="hu-HU" i="1" dirty="0"/>
              <a:t> </a:t>
            </a:r>
            <a:r>
              <a:rPr lang="hu-HU" i="1" dirty="0" err="1"/>
              <a:t>Dinge</a:t>
            </a:r>
            <a:r>
              <a:rPr lang="hu-HU" i="1" dirty="0"/>
              <a:t> modern </a:t>
            </a:r>
            <a:r>
              <a:rPr lang="hu-HU" i="1" dirty="0" err="1"/>
              <a:t>zu</a:t>
            </a:r>
            <a:r>
              <a:rPr lang="hu-HU" i="1" dirty="0"/>
              <a:t> </a:t>
            </a:r>
            <a:r>
              <a:rPr lang="hu-HU" i="1" dirty="0" err="1"/>
              <a:t>sein</a:t>
            </a:r>
            <a:r>
              <a:rPr lang="hu-HU" i="1" dirty="0"/>
              <a:t>, die </a:t>
            </a:r>
            <a:r>
              <a:rPr lang="hu-HU" i="1" dirty="0" err="1"/>
              <a:t>Analyse</a:t>
            </a:r>
            <a:r>
              <a:rPr lang="hu-HU" i="1" dirty="0"/>
              <a:t> des </a:t>
            </a:r>
            <a:r>
              <a:rPr lang="hu-HU" i="1" dirty="0" err="1"/>
              <a:t>Lebens</a:t>
            </a:r>
            <a:r>
              <a:rPr lang="hu-HU" i="1" dirty="0"/>
              <a:t> und die </a:t>
            </a:r>
            <a:r>
              <a:rPr lang="hu-HU" i="1" dirty="0" err="1"/>
              <a:t>Flucht</a:t>
            </a:r>
            <a:r>
              <a:rPr lang="hu-HU" i="1" dirty="0"/>
              <a:t> </a:t>
            </a:r>
            <a:r>
              <a:rPr lang="hu-HU" i="1" dirty="0" err="1"/>
              <a:t>aus</a:t>
            </a:r>
            <a:r>
              <a:rPr lang="hu-HU" i="1" dirty="0"/>
              <a:t> </a:t>
            </a:r>
            <a:r>
              <a:rPr lang="hu-HU" i="1" dirty="0" err="1"/>
              <a:t>dem</a:t>
            </a:r>
            <a:r>
              <a:rPr lang="hu-HU" i="1" dirty="0"/>
              <a:t> </a:t>
            </a:r>
            <a:r>
              <a:rPr lang="hu-HU" i="1" dirty="0" err="1"/>
              <a:t>Leben</a:t>
            </a:r>
            <a:r>
              <a:rPr lang="hu-HU" dirty="0"/>
              <a:t>” </a:t>
            </a:r>
            <a:r>
              <a:rPr lang="hu-HU" dirty="0" smtClean="0"/>
              <a:t>(Hugo von </a:t>
            </a:r>
            <a:r>
              <a:rPr lang="hu-HU" u="sng" dirty="0" smtClean="0"/>
              <a:t>Hofmannsthal</a:t>
            </a:r>
            <a:r>
              <a:rPr lang="hu-HU" dirty="0"/>
              <a:t>). 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6827" y="1207698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Schlüsselbegriffe</a:t>
            </a:r>
            <a:r>
              <a:rPr lang="hu-HU" b="1" dirty="0" smtClean="0"/>
              <a:t> des Fin </a:t>
            </a:r>
            <a:r>
              <a:rPr lang="hu-HU" b="1" dirty="0" err="1" smtClean="0"/>
              <a:t>die</a:t>
            </a:r>
            <a:r>
              <a:rPr lang="hu-HU" b="1" dirty="0" smtClean="0"/>
              <a:t> </a:t>
            </a:r>
            <a:r>
              <a:rPr lang="hu-HU" b="1" dirty="0" err="1" smtClean="0"/>
              <a:t>Siècle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6827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Industrielle und </a:t>
            </a:r>
            <a:r>
              <a:rPr lang="hu-HU" dirty="0" err="1"/>
              <a:t>wissenschaftliche</a:t>
            </a:r>
            <a:r>
              <a:rPr lang="hu-HU" dirty="0"/>
              <a:t> </a:t>
            </a:r>
            <a:r>
              <a:rPr lang="hu-HU" dirty="0" err="1"/>
              <a:t>Entwicklung</a:t>
            </a:r>
            <a:r>
              <a:rPr lang="hu-HU" dirty="0"/>
              <a:t> (</a:t>
            </a:r>
            <a:r>
              <a:rPr lang="hu-HU" dirty="0" err="1"/>
              <a:t>bürgerliche</a:t>
            </a:r>
            <a:r>
              <a:rPr lang="hu-HU" dirty="0"/>
              <a:t> </a:t>
            </a:r>
            <a:r>
              <a:rPr lang="hu-HU" dirty="0" err="1"/>
              <a:t>Kultur</a:t>
            </a:r>
            <a:r>
              <a:rPr lang="hu-HU" dirty="0"/>
              <a:t>) </a:t>
            </a:r>
            <a:r>
              <a:rPr lang="hu-HU" dirty="0">
                <a:solidFill>
                  <a:srgbClr val="C00000"/>
                </a:solidFill>
              </a:rPr>
              <a:t>↔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/>
              <a:t>Rückzug</a:t>
            </a:r>
            <a:r>
              <a:rPr lang="hu-HU" dirty="0"/>
              <a:t> </a:t>
            </a:r>
            <a:r>
              <a:rPr lang="hu-HU" dirty="0" err="1"/>
              <a:t>aus</a:t>
            </a:r>
            <a:r>
              <a:rPr lang="hu-HU" dirty="0"/>
              <a:t> </a:t>
            </a:r>
            <a:r>
              <a:rPr lang="hu-HU" dirty="0" err="1"/>
              <a:t>dem</a:t>
            </a:r>
            <a:r>
              <a:rPr lang="hu-HU" dirty="0"/>
              <a:t> </a:t>
            </a:r>
            <a:r>
              <a:rPr lang="hu-HU" dirty="0" err="1"/>
              <a:t>Leben</a:t>
            </a:r>
            <a:r>
              <a:rPr lang="hu-HU" dirty="0"/>
              <a:t>, </a:t>
            </a:r>
            <a:r>
              <a:rPr lang="hu-HU" dirty="0" err="1"/>
              <a:t>Abkehr</a:t>
            </a:r>
            <a:r>
              <a:rPr lang="hu-HU" dirty="0"/>
              <a:t> von der </a:t>
            </a:r>
            <a:r>
              <a:rPr lang="hu-HU" dirty="0" err="1"/>
              <a:t>Wirklichkeit</a:t>
            </a:r>
            <a:r>
              <a:rPr lang="hu-HU" dirty="0"/>
              <a:t>, </a:t>
            </a:r>
            <a:r>
              <a:rPr lang="hu-HU" dirty="0" err="1">
                <a:solidFill>
                  <a:srgbClr val="C00000"/>
                </a:solidFill>
              </a:rPr>
              <a:t>Ästhetizismus</a:t>
            </a:r>
            <a:r>
              <a:rPr lang="hu-HU" dirty="0"/>
              <a:t>, „l’art pour l’art (</a:t>
            </a:r>
            <a:r>
              <a:rPr lang="hu-HU" dirty="0" err="1"/>
              <a:t>Subkultur</a:t>
            </a:r>
            <a:r>
              <a:rPr lang="hu-HU" dirty="0"/>
              <a:t>/</a:t>
            </a:r>
            <a:r>
              <a:rPr lang="hu-HU" dirty="0" err="1"/>
              <a:t>Lebensreformbewegungen</a:t>
            </a:r>
            <a:r>
              <a:rPr lang="hu-HU" dirty="0"/>
              <a:t> etc.)</a:t>
            </a:r>
          </a:p>
          <a:p>
            <a:pPr marL="0" indent="0">
              <a:buNone/>
            </a:pPr>
            <a:r>
              <a:rPr lang="hu-HU" dirty="0" err="1">
                <a:solidFill>
                  <a:srgbClr val="C00000"/>
                </a:solidFill>
              </a:rPr>
              <a:t>Bürger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/>
              <a:t>Philister</a:t>
            </a:r>
            <a:r>
              <a:rPr lang="hu-HU" dirty="0"/>
              <a:t>, </a:t>
            </a:r>
            <a:r>
              <a:rPr lang="hu-HU" dirty="0" err="1"/>
              <a:t>Spießer</a:t>
            </a:r>
            <a:r>
              <a:rPr lang="hu-HU" dirty="0"/>
              <a:t>, </a:t>
            </a:r>
            <a:r>
              <a:rPr lang="hu-HU" dirty="0" err="1"/>
              <a:t>Kleinbürger</a:t>
            </a:r>
            <a:r>
              <a:rPr lang="hu-HU" dirty="0"/>
              <a:t>), „</a:t>
            </a:r>
            <a:r>
              <a:rPr lang="hu-HU" dirty="0" err="1"/>
              <a:t>niedere</a:t>
            </a:r>
            <a:r>
              <a:rPr lang="hu-HU" dirty="0"/>
              <a:t> </a:t>
            </a:r>
            <a:r>
              <a:rPr lang="hu-HU" dirty="0" err="1"/>
              <a:t>Wirklichkeit</a:t>
            </a:r>
            <a:r>
              <a:rPr lang="hu-HU" dirty="0"/>
              <a:t>” </a:t>
            </a:r>
            <a:r>
              <a:rPr lang="hu-HU" dirty="0">
                <a:solidFill>
                  <a:srgbClr val="FF0000"/>
                </a:solidFill>
              </a:rPr>
              <a:t>↔</a:t>
            </a:r>
            <a:r>
              <a:rPr lang="hu-HU" dirty="0"/>
              <a:t> „</a:t>
            </a:r>
            <a:r>
              <a:rPr lang="hu-HU" dirty="0" err="1">
                <a:solidFill>
                  <a:srgbClr val="C00000"/>
                </a:solidFill>
              </a:rPr>
              <a:t>Künstler</a:t>
            </a:r>
            <a:r>
              <a:rPr lang="hu-HU" dirty="0"/>
              <a:t>” (</a:t>
            </a:r>
            <a:r>
              <a:rPr lang="hu-HU" dirty="0" err="1"/>
              <a:t>Bohemien</a:t>
            </a:r>
            <a:r>
              <a:rPr lang="hu-HU" dirty="0"/>
              <a:t>, Dandy, </a:t>
            </a:r>
            <a:r>
              <a:rPr lang="hu-HU" dirty="0" err="1"/>
              <a:t>Snob</a:t>
            </a:r>
            <a:r>
              <a:rPr lang="hu-HU" dirty="0"/>
              <a:t>, </a:t>
            </a:r>
            <a:r>
              <a:rPr lang="hu-HU" dirty="0" err="1"/>
              <a:t>Femme</a:t>
            </a:r>
            <a:r>
              <a:rPr lang="hu-HU" dirty="0"/>
              <a:t> </a:t>
            </a:r>
            <a:r>
              <a:rPr lang="hu-HU" dirty="0" err="1"/>
              <a:t>fatale</a:t>
            </a:r>
            <a:r>
              <a:rPr lang="hu-HU" dirty="0"/>
              <a:t>) „</a:t>
            </a:r>
            <a:r>
              <a:rPr lang="hu-HU" dirty="0" err="1"/>
              <a:t>höhere</a:t>
            </a:r>
            <a:r>
              <a:rPr lang="hu-HU" dirty="0"/>
              <a:t> </a:t>
            </a:r>
            <a:r>
              <a:rPr lang="hu-HU" dirty="0" err="1"/>
              <a:t>Kunst</a:t>
            </a:r>
            <a:r>
              <a:rPr lang="hu-HU" dirty="0"/>
              <a:t>”</a:t>
            </a:r>
          </a:p>
          <a:p>
            <a:pPr marL="0" indent="0">
              <a:buNone/>
            </a:pPr>
            <a:r>
              <a:rPr lang="hu-HU" dirty="0"/>
              <a:t>Kulturzentren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Deutschen</a:t>
            </a:r>
            <a:r>
              <a:rPr lang="hu-HU" dirty="0"/>
              <a:t> Reich: München, Berlin</a:t>
            </a:r>
          </a:p>
          <a:p>
            <a:pPr marL="0" indent="0">
              <a:buNone/>
            </a:pPr>
            <a:r>
              <a:rPr lang="hu-HU" dirty="0"/>
              <a:t>In der </a:t>
            </a:r>
            <a:r>
              <a:rPr lang="hu-HU" dirty="0" err="1"/>
              <a:t>Österreich-Ungarischen</a:t>
            </a:r>
            <a:r>
              <a:rPr lang="hu-HU" dirty="0"/>
              <a:t> </a:t>
            </a:r>
            <a:r>
              <a:rPr lang="hu-HU" dirty="0" err="1"/>
              <a:t>Monarchie</a:t>
            </a:r>
            <a:r>
              <a:rPr lang="hu-HU" dirty="0"/>
              <a:t> („</a:t>
            </a:r>
            <a:r>
              <a:rPr lang="hu-HU" i="1" dirty="0" err="1"/>
              <a:t>Probestation</a:t>
            </a:r>
            <a:r>
              <a:rPr lang="hu-HU" i="1" dirty="0"/>
              <a:t> </a:t>
            </a:r>
            <a:r>
              <a:rPr lang="hu-HU" i="1" dirty="0" err="1"/>
              <a:t>Weltuntergang</a:t>
            </a:r>
            <a:r>
              <a:rPr lang="hu-HU" dirty="0"/>
              <a:t>” </a:t>
            </a:r>
            <a:r>
              <a:rPr lang="hu-HU" dirty="0" smtClean="0"/>
              <a:t>Karl </a:t>
            </a:r>
            <a:r>
              <a:rPr lang="hu-HU" b="1" dirty="0" err="1"/>
              <a:t>Kraus</a:t>
            </a:r>
            <a:r>
              <a:rPr lang="hu-HU" dirty="0"/>
              <a:t>): Wien (</a:t>
            </a:r>
            <a:r>
              <a:rPr lang="hu-HU" dirty="0">
                <a:solidFill>
                  <a:srgbClr val="C00000"/>
                </a:solidFill>
              </a:rPr>
              <a:t>Wiener </a:t>
            </a:r>
            <a:r>
              <a:rPr lang="hu-HU" dirty="0" err="1">
                <a:solidFill>
                  <a:srgbClr val="C00000"/>
                </a:solidFill>
              </a:rPr>
              <a:t>Moderne</a:t>
            </a:r>
            <a:r>
              <a:rPr lang="hu-HU" dirty="0">
                <a:solidFill>
                  <a:srgbClr val="C00000"/>
                </a:solidFill>
              </a:rPr>
              <a:t>, </a:t>
            </a:r>
            <a:r>
              <a:rPr lang="hu-HU" dirty="0" smtClean="0">
                <a:solidFill>
                  <a:srgbClr val="C00000"/>
                </a:solidFill>
              </a:rPr>
              <a:t>Jung-Wien</a:t>
            </a:r>
            <a:r>
              <a:rPr lang="hu-HU" dirty="0" smtClean="0"/>
              <a:t>) Budapest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0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6442" y="1331284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/>
              <a:t>Zentren = </a:t>
            </a:r>
            <a:r>
              <a:rPr lang="hu-HU" b="1" dirty="0" err="1" smtClean="0"/>
              <a:t>Großstädte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6442" y="279178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Kulturzentren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Deutschen</a:t>
            </a:r>
            <a:r>
              <a:rPr lang="hu-HU" dirty="0"/>
              <a:t> Reich: </a:t>
            </a:r>
            <a:r>
              <a:rPr lang="hu-HU" b="1" dirty="0"/>
              <a:t>München, Berlin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In </a:t>
            </a:r>
            <a:r>
              <a:rPr lang="hu-HU" dirty="0"/>
              <a:t>der </a:t>
            </a:r>
            <a:r>
              <a:rPr lang="hu-HU" dirty="0" err="1"/>
              <a:t>Österreich-Ungarischen</a:t>
            </a:r>
            <a:r>
              <a:rPr lang="hu-HU" dirty="0"/>
              <a:t> </a:t>
            </a:r>
            <a:r>
              <a:rPr lang="hu-HU" dirty="0" err="1"/>
              <a:t>Monarchie</a:t>
            </a:r>
            <a:r>
              <a:rPr lang="hu-HU" dirty="0"/>
              <a:t> („</a:t>
            </a:r>
            <a:r>
              <a:rPr lang="hu-HU" i="1" dirty="0" err="1"/>
              <a:t>Probestation</a:t>
            </a:r>
            <a:r>
              <a:rPr lang="hu-HU" i="1" dirty="0"/>
              <a:t> </a:t>
            </a:r>
            <a:r>
              <a:rPr lang="hu-HU" i="1" dirty="0" err="1"/>
              <a:t>Weltuntergang</a:t>
            </a:r>
            <a:r>
              <a:rPr lang="hu-HU" dirty="0"/>
              <a:t>” Karl </a:t>
            </a:r>
            <a:r>
              <a:rPr lang="hu-HU" dirty="0" err="1"/>
              <a:t>Kraus</a:t>
            </a:r>
            <a:r>
              <a:rPr lang="hu-HU" dirty="0"/>
              <a:t>): </a:t>
            </a:r>
            <a:r>
              <a:rPr lang="hu-HU" b="1" dirty="0"/>
              <a:t>Wien</a:t>
            </a:r>
            <a:r>
              <a:rPr lang="hu-HU" dirty="0"/>
              <a:t> (</a:t>
            </a:r>
            <a:r>
              <a:rPr lang="hu-HU" dirty="0">
                <a:solidFill>
                  <a:srgbClr val="C00000"/>
                </a:solidFill>
              </a:rPr>
              <a:t>Wiener </a:t>
            </a:r>
            <a:r>
              <a:rPr lang="hu-HU" dirty="0" err="1">
                <a:solidFill>
                  <a:srgbClr val="C00000"/>
                </a:solidFill>
              </a:rPr>
              <a:t>Moderne</a:t>
            </a:r>
            <a:r>
              <a:rPr lang="hu-HU" dirty="0">
                <a:solidFill>
                  <a:srgbClr val="C00000"/>
                </a:solidFill>
              </a:rPr>
              <a:t>, Jung-Wien</a:t>
            </a:r>
            <a:r>
              <a:rPr lang="hu-HU" dirty="0"/>
              <a:t>) </a:t>
            </a:r>
            <a:r>
              <a:rPr lang="hu-HU" b="1" dirty="0"/>
              <a:t>Budapest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7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1718</Words>
  <Application>Microsoft Office PowerPoint</Application>
  <PresentationFormat>Szélesvásznú</PresentationFormat>
  <Paragraphs>266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Office-téma</vt:lpstr>
      <vt:lpstr>     Géza Horváth  Geschichte der deutschen Literatur von der Romantik bis zum Fin de Siècle VI. </vt:lpstr>
      <vt:lpstr>Fin de Siècle I. „Ende des Jahrhunderts” Dekadentismus, Moderne  (1890-1914)</vt:lpstr>
      <vt:lpstr>Historischer und geistiger Hintergrund</vt:lpstr>
      <vt:lpstr>Geistige Vorläufer mit imenser Wirkung</vt:lpstr>
      <vt:lpstr>Oswald Spengler: Der Untergang des Abendlandes. Umrisse einer Morphologie der Weltgeschichte (1918/1922)</vt:lpstr>
      <vt:lpstr>Einige Merkmale der Zivilisation als Tod einer Kultur (Spengler) </vt:lpstr>
      <vt:lpstr>Schlüsselbegriffe des Fin de Siècle</vt:lpstr>
      <vt:lpstr>Schlüsselbegriffe des Fin die Siècle</vt:lpstr>
      <vt:lpstr>Zentren = Großstädte</vt:lpstr>
      <vt:lpstr>Venedig emblematische, mythische Stadt des Fin de Siècle – der Dekadenz, des Verfalls</vt:lpstr>
      <vt:lpstr>R.M. Rilke: Die Kurtisane     J.H. Füssli   (Capri, 1907. In: Neue Gedichte, 1907/ 1908)         Halbfigur einer Kurtisane                   mit Federbusch (1800-1810)</vt:lpstr>
      <vt:lpstr>Schlüsselbegriffe des Fin de Siècle</vt:lpstr>
      <vt:lpstr>Symbolismus in der Literatur</vt:lpstr>
      <vt:lpstr>Poésie pure</vt:lpstr>
      <vt:lpstr>Rainer Maria Rilke: Römische Fontäne, Borghese  (Paris, 8. Juli 1906. In Neue Gedichte, 1907) Sonett, „Dinggedicht” https://www.youtube.com/watch?v=KbDMJiF2jys </vt:lpstr>
      <vt:lpstr>Rilke: Römische Fontäne, Borghese</vt:lpstr>
      <vt:lpstr>Das Dinggedicht</vt:lpstr>
      <vt:lpstr>Fontäne</vt:lpstr>
      <vt:lpstr>Römische Fontäne, Borghese Struktur</vt:lpstr>
      <vt:lpstr>Römische Fontäne, Borghese Motive</vt:lpstr>
      <vt:lpstr>PowerPoint-bemutató</vt:lpstr>
      <vt:lpstr>Rilke-Zitate zum Gedicht Das Stundenbuch II. Das  Buch von der Pilgerschaft, 1901, / der Dichter S. 259-260) </vt:lpstr>
      <vt:lpstr>Rilke-Zitat zum Gedicht</vt:lpstr>
      <vt:lpstr>Ein anderes „Dinggedicht”: Der Panther Im Jardin des Plantes, Paris, 6. November 1902</vt:lpstr>
      <vt:lpstr>Rainer Maria Rilke (1875 –1926)</vt:lpstr>
      <vt:lpstr>1902-1910: mittlere Schaffensperiode</vt:lpstr>
      <vt:lpstr>1919-1926: das Spätwerk</vt:lpstr>
      <vt:lpstr>Arnold Böcklin (1827-1901) bedeutender Vertreter des deutschen Symbolismus  Die Toteninsel (3. Version, 1883)</vt:lpstr>
      <vt:lpstr>Ferdinand Hodler (1853-1918) Vertreter des Schweizer Symbolismus und des Jugendstils  Die Nacht (1889)</vt:lpstr>
      <vt:lpstr>Ferdinand Hodler: Der Tag (1900)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de Siècle „Ende des Jahrhunderts” - Dekadentismus (1890-1914)</dc:title>
  <dc:creator>Geza</dc:creator>
  <cp:lastModifiedBy>HG</cp:lastModifiedBy>
  <cp:revision>385</cp:revision>
  <dcterms:created xsi:type="dcterms:W3CDTF">2016-11-02T18:25:33Z</dcterms:created>
  <dcterms:modified xsi:type="dcterms:W3CDTF">2023-08-29T14:32:10Z</dcterms:modified>
</cp:coreProperties>
</file>