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57" r:id="rId4"/>
    <p:sldId id="258" r:id="rId5"/>
    <p:sldId id="272" r:id="rId6"/>
    <p:sldId id="259" r:id="rId7"/>
    <p:sldId id="261" r:id="rId8"/>
    <p:sldId id="260" r:id="rId9"/>
    <p:sldId id="262" r:id="rId10"/>
    <p:sldId id="270" r:id="rId11"/>
    <p:sldId id="263" r:id="rId12"/>
    <p:sldId id="271" r:id="rId13"/>
    <p:sldId id="264" r:id="rId14"/>
    <p:sldId id="265" r:id="rId15"/>
    <p:sldId id="266" r:id="rId16"/>
    <p:sldId id="267" r:id="rId17"/>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78" d="100"/>
          <a:sy n="78" d="100"/>
        </p:scale>
        <p:origin x="126" y="6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smtClean="0"/>
              <a:t>Mintacím szerkesztése</a:t>
            </a:r>
            <a:endParaRPr lang="hu-HU"/>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ECC58A25-5971-4E9F-B6A0-A2095BAA7E95}" type="datetimeFigureOut">
              <a:rPr lang="hu-HU" smtClean="0"/>
              <a:t>2023. 08. 29.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4170011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ECC58A25-5971-4E9F-B6A0-A2095BAA7E95}" type="datetimeFigureOut">
              <a:rPr lang="hu-HU" smtClean="0"/>
              <a:t>2023. 08. 29.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207107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ECC58A25-5971-4E9F-B6A0-A2095BAA7E95}" type="datetimeFigureOut">
              <a:rPr lang="hu-HU" smtClean="0"/>
              <a:t>2023. 08. 29.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166703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ECC58A25-5971-4E9F-B6A0-A2095BAA7E95}" type="datetimeFigureOut">
              <a:rPr lang="hu-HU" smtClean="0"/>
              <a:t>2023. 08. 29.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3665119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smtClean="0"/>
              <a:t>Mintacím szerkesztése</a:t>
            </a:r>
            <a:endParaRPr lang="hu-HU"/>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ECC58A25-5971-4E9F-B6A0-A2095BAA7E95}" type="datetimeFigureOut">
              <a:rPr lang="hu-HU" smtClean="0"/>
              <a:t>2023. 08. 29.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168744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838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6172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ECC58A25-5971-4E9F-B6A0-A2095BAA7E95}" type="datetimeFigureOut">
              <a:rPr lang="hu-HU" smtClean="0"/>
              <a:t>2023. 08. 29.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230586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smtClean="0"/>
              <a:t>Mintacím szerkesztése</a:t>
            </a:r>
            <a:endParaRPr lang="hu-HU"/>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ECC58A25-5971-4E9F-B6A0-A2095BAA7E95}" type="datetimeFigureOut">
              <a:rPr lang="hu-HU" smtClean="0"/>
              <a:t>2023. 08. 29.</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251183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ECC58A25-5971-4E9F-B6A0-A2095BAA7E95}" type="datetimeFigureOut">
              <a:rPr lang="hu-HU" smtClean="0"/>
              <a:t>2023. 08. 29.</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121304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ECC58A25-5971-4E9F-B6A0-A2095BAA7E95}" type="datetimeFigureOut">
              <a:rPr lang="hu-HU" smtClean="0"/>
              <a:t>2023. 08. 29.</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1119568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ECC58A25-5971-4E9F-B6A0-A2095BAA7E95}" type="datetimeFigureOut">
              <a:rPr lang="hu-HU" smtClean="0"/>
              <a:t>2023. 08. 29.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1361531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ECC58A25-5971-4E9F-B6A0-A2095BAA7E95}" type="datetimeFigureOut">
              <a:rPr lang="hu-HU" smtClean="0"/>
              <a:t>2023. 08. 29.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665F56A2-973A-4EF1-B06D-F7518D7196F1}" type="slidenum">
              <a:rPr lang="hu-HU" smtClean="0"/>
              <a:t>‹#›</a:t>
            </a:fld>
            <a:endParaRPr lang="hu-HU"/>
          </a:p>
        </p:txBody>
      </p:sp>
    </p:spTree>
    <p:extLst>
      <p:ext uri="{BB962C8B-B14F-4D97-AF65-F5344CB8AC3E}">
        <p14:creationId xmlns:p14="http://schemas.microsoft.com/office/powerpoint/2010/main" val="19828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58A25-5971-4E9F-B6A0-A2095BAA7E95}" type="datetimeFigureOut">
              <a:rPr lang="hu-HU" smtClean="0"/>
              <a:t>2023. 08. 29.</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5F56A2-973A-4EF1-B06D-F7518D7196F1}" type="slidenum">
              <a:rPr lang="hu-HU" smtClean="0"/>
              <a:t>‹#›</a:t>
            </a:fld>
            <a:endParaRPr lang="hu-HU"/>
          </a:p>
        </p:txBody>
      </p:sp>
    </p:spTree>
    <p:extLst>
      <p:ext uri="{BB962C8B-B14F-4D97-AF65-F5344CB8AC3E}">
        <p14:creationId xmlns:p14="http://schemas.microsoft.com/office/powerpoint/2010/main" val="2327781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84385" y="1463813"/>
            <a:ext cx="9144000" cy="4689306"/>
          </a:xfrm>
        </p:spPr>
        <p:txBody>
          <a:bodyPr>
            <a:normAutofit fontScale="90000"/>
          </a:bodyPr>
          <a:lstStyle/>
          <a:p>
            <a:r>
              <a:rPr lang="hu-HU" b="1" dirty="0" smtClean="0"/>
              <a:t/>
            </a:r>
            <a:br>
              <a:rPr lang="hu-HU" b="1" dirty="0" smtClean="0"/>
            </a:br>
            <a:r>
              <a:rPr lang="hu-HU" b="1" dirty="0" smtClean="0"/>
              <a:t/>
            </a:r>
            <a:br>
              <a:rPr lang="hu-HU" b="1" dirty="0" smtClean="0"/>
            </a:br>
            <a:r>
              <a:rPr lang="hu-HU" b="1" dirty="0"/>
              <a:t/>
            </a:r>
            <a:br>
              <a:rPr lang="hu-HU" b="1" dirty="0"/>
            </a:br>
            <a:r>
              <a:rPr lang="hu-HU" b="1" dirty="0" smtClean="0"/>
              <a:t/>
            </a:r>
            <a:br>
              <a:rPr lang="hu-HU" b="1" dirty="0" smtClean="0"/>
            </a:br>
            <a:r>
              <a:rPr lang="hu-HU" b="1" dirty="0"/>
              <a:t/>
            </a:r>
            <a:br>
              <a:rPr lang="hu-HU" b="1" dirty="0"/>
            </a:br>
            <a:r>
              <a:rPr lang="hu-HU" sz="5300" b="1" dirty="0" smtClean="0"/>
              <a:t>Géza Horváth</a:t>
            </a:r>
            <a:r>
              <a:rPr lang="hu-HU" sz="5300" b="1" dirty="0" smtClean="0">
                <a:solidFill>
                  <a:srgbClr val="C00000"/>
                </a:solidFill>
              </a:rPr>
              <a:t/>
            </a:r>
            <a:br>
              <a:rPr lang="hu-HU" sz="5300" b="1" dirty="0" smtClean="0">
                <a:solidFill>
                  <a:srgbClr val="C00000"/>
                </a:solidFill>
              </a:rPr>
            </a:br>
            <a:r>
              <a:rPr lang="hu-HU" sz="5300" b="1" dirty="0" smtClean="0">
                <a:solidFill>
                  <a:srgbClr val="C00000"/>
                </a:solidFill>
              </a:rPr>
              <a:t/>
            </a:r>
            <a:br>
              <a:rPr lang="hu-HU" sz="5300" b="1" dirty="0" smtClean="0">
                <a:solidFill>
                  <a:srgbClr val="C00000"/>
                </a:solidFill>
              </a:rPr>
            </a:br>
            <a:r>
              <a:rPr lang="hu-HU" sz="5300" b="1" i="1" dirty="0" err="1" smtClean="0"/>
              <a:t>Geschichte</a:t>
            </a:r>
            <a:r>
              <a:rPr lang="hu-HU" sz="5300" b="1" i="1" dirty="0" smtClean="0"/>
              <a:t> der </a:t>
            </a:r>
            <a:r>
              <a:rPr lang="hu-HU" sz="5300" b="1" i="1" dirty="0" err="1" smtClean="0"/>
              <a:t>deutschen</a:t>
            </a:r>
            <a:r>
              <a:rPr lang="hu-HU" sz="5300" b="1" i="1" dirty="0" smtClean="0"/>
              <a:t> </a:t>
            </a:r>
            <a:r>
              <a:rPr lang="hu-HU" sz="5300" b="1" i="1" dirty="0" err="1" smtClean="0"/>
              <a:t>Literatur</a:t>
            </a:r>
            <a:r>
              <a:rPr lang="hu-HU" sz="5300" b="1" i="1" dirty="0" smtClean="0"/>
              <a:t> von der Romantik </a:t>
            </a:r>
            <a:r>
              <a:rPr lang="hu-HU" sz="5300" b="1" i="1" dirty="0" err="1" smtClean="0"/>
              <a:t>bis</a:t>
            </a:r>
            <a:r>
              <a:rPr lang="hu-HU" sz="5300" b="1" i="1" dirty="0" smtClean="0"/>
              <a:t> </a:t>
            </a:r>
            <a:r>
              <a:rPr lang="hu-HU" sz="5300" b="1" i="1" dirty="0" err="1" smtClean="0"/>
              <a:t>zum</a:t>
            </a:r>
            <a:r>
              <a:rPr lang="hu-HU" sz="5300" b="1" i="1" dirty="0"/>
              <a:t/>
            </a:r>
            <a:br>
              <a:rPr lang="hu-HU" sz="5300" b="1" i="1" dirty="0"/>
            </a:br>
            <a:r>
              <a:rPr lang="hu-HU" sz="5300" b="1" i="1" dirty="0" smtClean="0"/>
              <a:t>Fin de </a:t>
            </a:r>
            <a:r>
              <a:rPr lang="hu-HU" sz="5300" b="1" i="1" dirty="0" err="1" smtClean="0"/>
              <a:t>Siècle</a:t>
            </a:r>
            <a:r>
              <a:rPr lang="hu-HU" sz="5300" b="1" i="1" dirty="0" smtClean="0"/>
              <a:t/>
            </a:r>
            <a:br>
              <a:rPr lang="hu-HU" sz="5300" b="1" i="1" dirty="0" smtClean="0"/>
            </a:br>
            <a:r>
              <a:rPr lang="hu-HU" sz="5300" b="1" i="1" dirty="0"/>
              <a:t>V</a:t>
            </a:r>
            <a:r>
              <a:rPr lang="hu-HU" sz="5300" b="1" i="1" dirty="0" smtClean="0"/>
              <a:t>.</a:t>
            </a:r>
            <a:br>
              <a:rPr lang="hu-HU" sz="5300" b="1" i="1" dirty="0" smtClean="0"/>
            </a:br>
            <a:endParaRPr lang="hu-HU" sz="5300" b="1" i="1"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4116140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777815" y="1477932"/>
            <a:ext cx="10515600" cy="1325563"/>
          </a:xfrm>
        </p:spPr>
        <p:txBody>
          <a:bodyPr/>
          <a:lstStyle/>
          <a:p>
            <a:pPr algn="ctr"/>
            <a:r>
              <a:rPr lang="hu-HU" b="1" dirty="0" smtClean="0"/>
              <a:t>Die </a:t>
            </a:r>
            <a:r>
              <a:rPr lang="hu-HU" b="1" dirty="0"/>
              <a:t>„</a:t>
            </a:r>
            <a:r>
              <a:rPr lang="hu-HU" b="1" dirty="0" err="1"/>
              <a:t>Freie</a:t>
            </a:r>
            <a:r>
              <a:rPr lang="hu-HU" b="1" dirty="0"/>
              <a:t> </a:t>
            </a:r>
            <a:r>
              <a:rPr lang="hu-HU" b="1" dirty="0" err="1"/>
              <a:t>Volksbühne</a:t>
            </a:r>
            <a:r>
              <a:rPr lang="hu-HU" b="1" dirty="0"/>
              <a:t>”</a:t>
            </a:r>
            <a:endParaRPr lang="hu-HU" dirty="0"/>
          </a:p>
        </p:txBody>
      </p:sp>
      <p:sp>
        <p:nvSpPr>
          <p:cNvPr id="3" name="Tartalom helye 2"/>
          <p:cNvSpPr>
            <a:spLocks noGrp="1"/>
          </p:cNvSpPr>
          <p:nvPr>
            <p:ph idx="1"/>
          </p:nvPr>
        </p:nvSpPr>
        <p:spPr>
          <a:xfrm>
            <a:off x="777815" y="2938432"/>
            <a:ext cx="10515600" cy="4351338"/>
          </a:xfrm>
        </p:spPr>
        <p:txBody>
          <a:bodyPr/>
          <a:lstStyle/>
          <a:p>
            <a:r>
              <a:rPr lang="de-DE" dirty="0"/>
              <a:t>Der sozialistische Debattierklub „Alte Tante“ gründete nach dem Vorbild der Freien Bühne 1890 den Verein „</a:t>
            </a:r>
            <a:r>
              <a:rPr lang="de-DE" b="1" dirty="0"/>
              <a:t>Freie Volksbühne</a:t>
            </a:r>
            <a:r>
              <a:rPr lang="de-DE" dirty="0"/>
              <a:t>“. Der politisch stark engagierte Verein führte Stücke von </a:t>
            </a:r>
            <a:r>
              <a:rPr lang="de-DE" u="sng" dirty="0"/>
              <a:t>Ibsen</a:t>
            </a:r>
            <a:r>
              <a:rPr lang="de-DE" dirty="0"/>
              <a:t>, G. </a:t>
            </a:r>
            <a:r>
              <a:rPr lang="de-DE" u="sng" dirty="0"/>
              <a:t>Hauptmann</a:t>
            </a:r>
            <a:r>
              <a:rPr lang="de-DE" dirty="0"/>
              <a:t>, aber auch von </a:t>
            </a:r>
            <a:r>
              <a:rPr lang="de-DE" u="sng" dirty="0"/>
              <a:t>Schiller</a:t>
            </a:r>
            <a:r>
              <a:rPr lang="de-DE" dirty="0"/>
              <a:t> auf. </a:t>
            </a:r>
            <a:r>
              <a:rPr lang="hu-HU" dirty="0"/>
              <a:t>D</a:t>
            </a:r>
            <a:r>
              <a:rPr lang="de-DE" dirty="0" err="1"/>
              <a:t>ie</a:t>
            </a:r>
            <a:r>
              <a:rPr lang="de-DE" dirty="0"/>
              <a:t> Bühne</a:t>
            </a:r>
            <a:r>
              <a:rPr lang="hu-HU" dirty="0"/>
              <a:t> </a:t>
            </a:r>
            <a:r>
              <a:rPr lang="hu-HU" dirty="0" err="1"/>
              <a:t>wollte</a:t>
            </a:r>
            <a:r>
              <a:rPr lang="de-DE" dirty="0"/>
              <a:t> zu einem wirkungsvollen Instrument im politischen Emanzipationskampf der Arbeiterklasse werden. 1895 wurden von der Zensur beide Vereine als politische Vereinigungen verboten.</a:t>
            </a:r>
            <a:endParaRPr lang="hu-HU" dirty="0"/>
          </a:p>
          <a:p>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2396474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44256" y="1391545"/>
            <a:ext cx="10515600" cy="2014779"/>
          </a:xfrm>
        </p:spPr>
        <p:txBody>
          <a:bodyPr/>
          <a:lstStyle/>
          <a:p>
            <a:pPr algn="ctr"/>
            <a:r>
              <a:rPr lang="hu-HU" b="1" dirty="0" err="1" smtClean="0"/>
              <a:t>Gerhart</a:t>
            </a:r>
            <a:r>
              <a:rPr lang="hu-HU" b="1" dirty="0" smtClean="0"/>
              <a:t> Hauptmann </a:t>
            </a:r>
            <a:r>
              <a:rPr lang="hu-HU" dirty="0" smtClean="0"/>
              <a:t>(1862–1946)</a:t>
            </a:r>
            <a:br>
              <a:rPr lang="hu-HU" dirty="0" smtClean="0"/>
            </a:br>
            <a:r>
              <a:rPr lang="hu-HU" dirty="0" err="1" smtClean="0"/>
              <a:t>Literaturnobelpreis</a:t>
            </a:r>
            <a:r>
              <a:rPr lang="hu-HU" dirty="0" smtClean="0"/>
              <a:t> 1912</a:t>
            </a:r>
            <a:endParaRPr lang="hu-HU" dirty="0"/>
          </a:p>
        </p:txBody>
      </p:sp>
      <p:sp>
        <p:nvSpPr>
          <p:cNvPr id="3" name="Tartalom helye 2"/>
          <p:cNvSpPr>
            <a:spLocks noGrp="1"/>
          </p:cNvSpPr>
          <p:nvPr>
            <p:ph idx="1"/>
          </p:nvPr>
        </p:nvSpPr>
        <p:spPr>
          <a:xfrm>
            <a:off x="844256" y="3590171"/>
            <a:ext cx="10515600" cy="3267829"/>
          </a:xfrm>
        </p:spPr>
        <p:txBody>
          <a:bodyPr>
            <a:normAutofit/>
          </a:bodyPr>
          <a:lstStyle/>
          <a:p>
            <a:pPr marL="0" indent="0">
              <a:buNone/>
            </a:pPr>
            <a:r>
              <a:rPr lang="de-DE" b="1" dirty="0"/>
              <a:t>Hauptmann</a:t>
            </a:r>
            <a:r>
              <a:rPr lang="de-DE" dirty="0"/>
              <a:t> </a:t>
            </a:r>
            <a:r>
              <a:rPr lang="hu-HU" dirty="0" err="1" smtClean="0"/>
              <a:t>ist</a:t>
            </a:r>
            <a:r>
              <a:rPr lang="hu-HU" dirty="0" smtClean="0"/>
              <a:t> </a:t>
            </a:r>
            <a:r>
              <a:rPr lang="de-DE" dirty="0" smtClean="0"/>
              <a:t>der</a:t>
            </a:r>
            <a:r>
              <a:rPr lang="hu-HU" dirty="0" smtClean="0"/>
              <a:t> </a:t>
            </a:r>
            <a:r>
              <a:rPr lang="de-DE" dirty="0" smtClean="0"/>
              <a:t>bedeutendste </a:t>
            </a:r>
            <a:r>
              <a:rPr lang="de-DE" dirty="0"/>
              <a:t>Vertreter des deutschen Naturalismus. Seine literarische Karriere beginnt </a:t>
            </a:r>
            <a:r>
              <a:rPr lang="de-DE" b="1" dirty="0"/>
              <a:t>1889</a:t>
            </a:r>
            <a:r>
              <a:rPr lang="de-DE" dirty="0"/>
              <a:t> mit dem Drama </a:t>
            </a:r>
            <a:r>
              <a:rPr lang="de-DE" b="1" i="1" dirty="0"/>
              <a:t>Vor Sonnenaufgang</a:t>
            </a:r>
            <a:r>
              <a:rPr lang="de-DE" dirty="0"/>
              <a:t>. Ein Jahr zuvor </a:t>
            </a:r>
            <a:r>
              <a:rPr lang="de-DE" dirty="0" smtClean="0"/>
              <a:t>erscheint seine</a:t>
            </a:r>
            <a:r>
              <a:rPr lang="hu-HU" dirty="0" smtClean="0"/>
              <a:t> </a:t>
            </a:r>
            <a:r>
              <a:rPr lang="de-DE" dirty="0" smtClean="0"/>
              <a:t>Novelle </a:t>
            </a:r>
            <a:r>
              <a:rPr lang="de-DE" b="1" i="1" dirty="0"/>
              <a:t>Bahnwärter Thiel</a:t>
            </a:r>
            <a:r>
              <a:rPr lang="de-DE" dirty="0"/>
              <a:t>, eine straff geformte, naturalistisch genau nachzeichnende Geschichte über den seelischen Verfall und die Mordtat eines </a:t>
            </a:r>
            <a:r>
              <a:rPr lang="de-DE" dirty="0" smtClean="0"/>
              <a:t>Streckenwärters.</a:t>
            </a:r>
            <a:endParaRPr lang="hu-HU" dirty="0" smtClean="0"/>
          </a:p>
          <a:p>
            <a:pPr marL="0" indent="0">
              <a:buNone/>
            </a:pPr>
            <a:endParaRPr lang="hu-HU" dirty="0"/>
          </a:p>
          <a:p>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2844373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751936" y="1046162"/>
            <a:ext cx="10515600" cy="1325563"/>
          </a:xfrm>
        </p:spPr>
        <p:txBody>
          <a:bodyPr/>
          <a:lstStyle/>
          <a:p>
            <a:pPr algn="ctr"/>
            <a:r>
              <a:rPr lang="hu-HU" b="1" dirty="0" smtClean="0"/>
              <a:t>Hauptmann: </a:t>
            </a:r>
            <a:r>
              <a:rPr lang="hu-HU" b="1" i="1" dirty="0" err="1" smtClean="0"/>
              <a:t>Vor</a:t>
            </a:r>
            <a:r>
              <a:rPr lang="hu-HU" b="1" i="1" dirty="0" smtClean="0"/>
              <a:t> </a:t>
            </a:r>
            <a:r>
              <a:rPr lang="hu-HU" b="1" i="1" dirty="0" err="1" smtClean="0"/>
              <a:t>Sonnenaufgang</a:t>
            </a:r>
            <a:endParaRPr lang="hu-HU" b="1" i="1" dirty="0"/>
          </a:p>
        </p:txBody>
      </p:sp>
      <p:sp>
        <p:nvSpPr>
          <p:cNvPr id="3" name="Tartalom helye 2"/>
          <p:cNvSpPr>
            <a:spLocks noGrp="1"/>
          </p:cNvSpPr>
          <p:nvPr>
            <p:ph idx="1"/>
          </p:nvPr>
        </p:nvSpPr>
        <p:spPr>
          <a:xfrm>
            <a:off x="751936" y="2506662"/>
            <a:ext cx="10515600" cy="4351338"/>
          </a:xfrm>
        </p:spPr>
        <p:txBody>
          <a:bodyPr>
            <a:normAutofit fontScale="92500" lnSpcReduction="20000"/>
          </a:bodyPr>
          <a:lstStyle/>
          <a:p>
            <a:pPr marL="0" indent="0">
              <a:buNone/>
            </a:pPr>
            <a:r>
              <a:rPr lang="de-DE" b="1" i="1" dirty="0">
                <a:solidFill>
                  <a:srgbClr val="C00000"/>
                </a:solidFill>
              </a:rPr>
              <a:t>Vor Sonnenuntergang</a:t>
            </a:r>
            <a:r>
              <a:rPr lang="de-DE" b="1" dirty="0">
                <a:solidFill>
                  <a:srgbClr val="C00000"/>
                </a:solidFill>
              </a:rPr>
              <a:t> </a:t>
            </a:r>
            <a:r>
              <a:rPr lang="de-DE" dirty="0"/>
              <a:t>ist ein „soziales“ Drama</a:t>
            </a:r>
            <a:r>
              <a:rPr lang="hu-HU" dirty="0"/>
              <a:t>, das </a:t>
            </a:r>
            <a:r>
              <a:rPr lang="hu-HU" dirty="0" err="1"/>
              <a:t>im</a:t>
            </a:r>
            <a:r>
              <a:rPr lang="hu-HU" dirty="0"/>
              <a:t> </a:t>
            </a:r>
            <a:r>
              <a:rPr lang="hu-HU" dirty="0" err="1"/>
              <a:t>Sinne</a:t>
            </a:r>
            <a:r>
              <a:rPr lang="hu-HU" dirty="0"/>
              <a:t> der „</a:t>
            </a:r>
            <a:r>
              <a:rPr lang="hu-HU" b="1" dirty="0" err="1"/>
              <a:t>Determinationslehre</a:t>
            </a:r>
            <a:r>
              <a:rPr lang="hu-HU" dirty="0"/>
              <a:t>”</a:t>
            </a:r>
            <a:r>
              <a:rPr lang="de-DE" dirty="0"/>
              <a:t> Themen wie die Verelendung der Arbeiter, Probleme der Sexualität, die verheerenden Auswirkungen des Alkoholismus und seine durch Vererbung bedingten Folgeschäden</a:t>
            </a:r>
            <a:r>
              <a:rPr lang="hu-HU" dirty="0"/>
              <a:t> </a:t>
            </a:r>
            <a:r>
              <a:rPr lang="hu-HU" dirty="0" err="1"/>
              <a:t>behandelt</a:t>
            </a:r>
            <a:r>
              <a:rPr lang="de-DE" dirty="0"/>
              <a:t>. Es handelt sich um eine durch Kohlefunde auf ihrem Land reich gewordene schlesische Bauernfamilie, der das Geld zum Verhängnis wird. </a:t>
            </a:r>
            <a:r>
              <a:rPr lang="de-DE" i="1" dirty="0"/>
              <a:t>„Suff! Völlerei, Inzucht, und infolge davon – Degenerationen auf der ganzen Linie“</a:t>
            </a:r>
            <a:r>
              <a:rPr lang="de-DE" dirty="0"/>
              <a:t> meint der Arzt </a:t>
            </a:r>
            <a:r>
              <a:rPr lang="de-DE" b="1" dirty="0"/>
              <a:t>Dr. Schimmelpfennig </a:t>
            </a:r>
            <a:r>
              <a:rPr lang="de-DE" dirty="0"/>
              <a:t>im Beisein des Tugendhelden des Stückes </a:t>
            </a:r>
            <a:r>
              <a:rPr lang="hu-HU" b="1" dirty="0"/>
              <a:t>Alfred </a:t>
            </a:r>
            <a:r>
              <a:rPr lang="de-DE" b="1" dirty="0"/>
              <a:t>Loth</a:t>
            </a:r>
            <a:r>
              <a:rPr lang="hu-HU" b="1" dirty="0"/>
              <a:t> </a:t>
            </a:r>
            <a:r>
              <a:rPr lang="hu-HU" dirty="0"/>
              <a:t>(</a:t>
            </a:r>
            <a:r>
              <a:rPr lang="hu-HU" dirty="0" err="1"/>
              <a:t>Volkswirt</a:t>
            </a:r>
            <a:r>
              <a:rPr lang="hu-HU" dirty="0"/>
              <a:t>)</a:t>
            </a:r>
            <a:r>
              <a:rPr lang="de-DE" dirty="0"/>
              <a:t>, einem Abstinenzler und Gesundheitsapostels. Er hatte sich in eine der Töchter </a:t>
            </a:r>
            <a:r>
              <a:rPr lang="hu-HU" dirty="0"/>
              <a:t>(</a:t>
            </a:r>
            <a:r>
              <a:rPr lang="hu-HU" b="1" dirty="0" err="1"/>
              <a:t>Helene</a:t>
            </a:r>
            <a:r>
              <a:rPr lang="hu-HU" dirty="0"/>
              <a:t>) </a:t>
            </a:r>
            <a:r>
              <a:rPr lang="de-DE" dirty="0"/>
              <a:t>verliebt, flieht aber, als er über den „Sumpf“ aufgeklärt wird, und treibt das Mädchen durch seine Flucht in den Selbstmord.</a:t>
            </a:r>
            <a:endParaRPr lang="hu-HU" dirty="0"/>
          </a:p>
          <a:p>
            <a:pPr marL="0" indent="0" algn="ctr">
              <a:buNone/>
            </a:pPr>
            <a:r>
              <a:rPr lang="hu-HU" b="1" dirty="0" err="1">
                <a:solidFill>
                  <a:srgbClr val="C00000"/>
                </a:solidFill>
              </a:rPr>
              <a:t>Determinationslehre</a:t>
            </a:r>
            <a:r>
              <a:rPr lang="hu-HU" dirty="0">
                <a:solidFill>
                  <a:srgbClr val="C00000"/>
                </a:solidFill>
              </a:rPr>
              <a:t>: </a:t>
            </a:r>
            <a:r>
              <a:rPr lang="hu-HU" b="1" dirty="0">
                <a:solidFill>
                  <a:srgbClr val="C00000"/>
                </a:solidFill>
              </a:rPr>
              <a:t>Der </a:t>
            </a:r>
            <a:r>
              <a:rPr lang="hu-HU" b="1" dirty="0" err="1">
                <a:solidFill>
                  <a:srgbClr val="C00000"/>
                </a:solidFill>
              </a:rPr>
              <a:t>Mensch</a:t>
            </a:r>
            <a:r>
              <a:rPr lang="hu-HU" b="1" dirty="0">
                <a:solidFill>
                  <a:srgbClr val="C00000"/>
                </a:solidFill>
              </a:rPr>
              <a:t> </a:t>
            </a:r>
            <a:r>
              <a:rPr lang="hu-HU" b="1" dirty="0" err="1">
                <a:solidFill>
                  <a:srgbClr val="C00000"/>
                </a:solidFill>
              </a:rPr>
              <a:t>ist</a:t>
            </a:r>
            <a:r>
              <a:rPr lang="hu-HU" b="1" dirty="0">
                <a:solidFill>
                  <a:srgbClr val="C00000"/>
                </a:solidFill>
              </a:rPr>
              <a:t> </a:t>
            </a:r>
            <a:r>
              <a:rPr lang="hu-HU" b="1" dirty="0" err="1">
                <a:solidFill>
                  <a:srgbClr val="C00000"/>
                </a:solidFill>
              </a:rPr>
              <a:t>nicht</a:t>
            </a:r>
            <a:r>
              <a:rPr lang="hu-HU" b="1" dirty="0">
                <a:solidFill>
                  <a:srgbClr val="C00000"/>
                </a:solidFill>
              </a:rPr>
              <a:t> </a:t>
            </a:r>
            <a:r>
              <a:rPr lang="hu-HU" b="1" dirty="0" err="1">
                <a:solidFill>
                  <a:srgbClr val="C00000"/>
                </a:solidFill>
              </a:rPr>
              <a:t>selbstbestimmt</a:t>
            </a:r>
            <a:r>
              <a:rPr lang="hu-HU" b="1" dirty="0">
                <a:solidFill>
                  <a:srgbClr val="C00000"/>
                </a:solidFill>
              </a:rPr>
              <a:t>, </a:t>
            </a:r>
            <a:r>
              <a:rPr lang="hu-HU" b="1" dirty="0" err="1">
                <a:solidFill>
                  <a:srgbClr val="C00000"/>
                </a:solidFill>
              </a:rPr>
              <a:t>sondern</a:t>
            </a:r>
            <a:r>
              <a:rPr lang="hu-HU" b="1" dirty="0">
                <a:solidFill>
                  <a:srgbClr val="C00000"/>
                </a:solidFill>
              </a:rPr>
              <a:t> </a:t>
            </a:r>
            <a:r>
              <a:rPr lang="hu-HU" b="1" dirty="0" err="1">
                <a:solidFill>
                  <a:srgbClr val="C00000"/>
                </a:solidFill>
              </a:rPr>
              <a:t>durch</a:t>
            </a:r>
            <a:r>
              <a:rPr lang="hu-HU" b="1" dirty="0">
                <a:solidFill>
                  <a:srgbClr val="C00000"/>
                </a:solidFill>
              </a:rPr>
              <a:t> </a:t>
            </a:r>
            <a:r>
              <a:rPr lang="hu-HU" b="1" dirty="0" err="1">
                <a:solidFill>
                  <a:srgbClr val="C00000"/>
                </a:solidFill>
              </a:rPr>
              <a:t>Vererbung</a:t>
            </a:r>
            <a:r>
              <a:rPr lang="hu-HU" b="1" dirty="0">
                <a:solidFill>
                  <a:srgbClr val="C00000"/>
                </a:solidFill>
              </a:rPr>
              <a:t>, </a:t>
            </a:r>
            <a:r>
              <a:rPr lang="hu-HU" b="1" dirty="0" err="1">
                <a:solidFill>
                  <a:srgbClr val="C00000"/>
                </a:solidFill>
              </a:rPr>
              <a:t>Milieu</a:t>
            </a:r>
            <a:r>
              <a:rPr lang="hu-HU" b="1" dirty="0">
                <a:solidFill>
                  <a:srgbClr val="C00000"/>
                </a:solidFill>
              </a:rPr>
              <a:t> und </a:t>
            </a:r>
            <a:r>
              <a:rPr lang="hu-HU" b="1" dirty="0" err="1">
                <a:solidFill>
                  <a:srgbClr val="C00000"/>
                </a:solidFill>
              </a:rPr>
              <a:t>Erziehung</a:t>
            </a:r>
            <a:r>
              <a:rPr lang="hu-HU" b="1" dirty="0">
                <a:solidFill>
                  <a:srgbClr val="C00000"/>
                </a:solidFill>
              </a:rPr>
              <a:t> </a:t>
            </a:r>
            <a:r>
              <a:rPr lang="hu-HU" b="1" dirty="0" err="1">
                <a:solidFill>
                  <a:srgbClr val="C00000"/>
                </a:solidFill>
              </a:rPr>
              <a:t>geprägt</a:t>
            </a:r>
            <a:r>
              <a:rPr lang="hu-HU" dirty="0">
                <a:solidFill>
                  <a:srgbClr val="C00000"/>
                </a:solidFill>
              </a:rPr>
              <a:t>.</a:t>
            </a:r>
          </a:p>
          <a:p>
            <a:pPr algn="ctr"/>
            <a:endParaRPr lang="hu-HU" dirty="0">
              <a:solidFill>
                <a:srgbClr val="C00000"/>
              </a:solidFill>
            </a:endParaRPr>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911721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44256" y="783749"/>
            <a:ext cx="10515600" cy="1325563"/>
          </a:xfrm>
        </p:spPr>
        <p:txBody>
          <a:bodyPr>
            <a:normAutofit/>
          </a:bodyPr>
          <a:lstStyle/>
          <a:p>
            <a:pPr algn="ctr"/>
            <a:r>
              <a:rPr lang="hu-HU" sz="4000" b="1" dirty="0" err="1" smtClean="0"/>
              <a:t>Figurenkonstellation</a:t>
            </a:r>
            <a:r>
              <a:rPr lang="hu-HU" sz="4000" b="1" dirty="0" smtClean="0"/>
              <a:t> </a:t>
            </a:r>
            <a:r>
              <a:rPr lang="hu-HU" sz="4000" b="1" err="1" smtClean="0"/>
              <a:t>im</a:t>
            </a:r>
            <a:r>
              <a:rPr lang="hu-HU" sz="4000" b="1" smtClean="0"/>
              <a:t> Drama </a:t>
            </a:r>
            <a:r>
              <a:rPr lang="hu-HU" sz="4000" b="1" i="1" smtClean="0"/>
              <a:t>Vor </a:t>
            </a:r>
            <a:r>
              <a:rPr lang="hu-HU" sz="4000" b="1" i="1" dirty="0" err="1" smtClean="0"/>
              <a:t>Sonnenaufgang</a:t>
            </a:r>
            <a:endParaRPr lang="hu-HU" sz="4000" b="1" i="1" dirty="0"/>
          </a:p>
        </p:txBody>
      </p:sp>
      <p:pic>
        <p:nvPicPr>
          <p:cNvPr id="4" name="Tartalom helye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5662" y="1685363"/>
            <a:ext cx="7414768" cy="5172637"/>
          </a:xfrm>
          <a:noFill/>
        </p:spPr>
      </p:pic>
      <p:pic>
        <p:nvPicPr>
          <p:cNvPr id="5" name="Kép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3471172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57041" y="1693945"/>
            <a:ext cx="3932237" cy="1996751"/>
          </a:xfrm>
        </p:spPr>
        <p:txBody>
          <a:bodyPr>
            <a:normAutofit fontScale="90000"/>
          </a:bodyPr>
          <a:lstStyle/>
          <a:p>
            <a:pPr algn="ctr"/>
            <a:r>
              <a:rPr lang="hu-HU" dirty="0" err="1" smtClean="0"/>
              <a:t>Naturalismus</a:t>
            </a:r>
            <a:r>
              <a:rPr lang="hu-HU" dirty="0" smtClean="0"/>
              <a:t> in der </a:t>
            </a:r>
            <a:r>
              <a:rPr lang="hu-HU" dirty="0" err="1" smtClean="0"/>
              <a:t>Malerei</a:t>
            </a:r>
            <a:r>
              <a:rPr lang="hu-HU" dirty="0" smtClean="0"/>
              <a:t> – </a:t>
            </a:r>
            <a:r>
              <a:rPr lang="hu-HU" dirty="0" err="1" smtClean="0"/>
              <a:t>ein</a:t>
            </a:r>
            <a:r>
              <a:rPr lang="hu-HU" dirty="0" smtClean="0"/>
              <a:t> </a:t>
            </a:r>
            <a:r>
              <a:rPr lang="hu-HU" dirty="0" err="1" smtClean="0"/>
              <a:t>deutsches</a:t>
            </a:r>
            <a:r>
              <a:rPr lang="hu-HU" dirty="0" smtClean="0"/>
              <a:t> </a:t>
            </a:r>
            <a:r>
              <a:rPr lang="hu-HU" dirty="0" err="1" smtClean="0"/>
              <a:t>Beispiel</a:t>
            </a:r>
            <a:r>
              <a:rPr lang="hu-HU" dirty="0" smtClean="0"/>
              <a:t>: </a:t>
            </a:r>
            <a:r>
              <a:rPr lang="hu-HU" dirty="0" err="1" smtClean="0"/>
              <a:t>der</a:t>
            </a:r>
            <a:r>
              <a:rPr lang="hu-HU" dirty="0" smtClean="0"/>
              <a:t> </a:t>
            </a:r>
            <a:r>
              <a:rPr lang="hu-HU" dirty="0" err="1" smtClean="0"/>
              <a:t>frühe</a:t>
            </a:r>
            <a:r>
              <a:rPr lang="hu-HU" dirty="0" smtClean="0"/>
              <a:t> </a:t>
            </a:r>
            <a:r>
              <a:rPr lang="hu-HU" b="1" dirty="0" smtClean="0"/>
              <a:t>Max </a:t>
            </a:r>
            <a:r>
              <a:rPr lang="hu-HU" b="1" dirty="0" err="1" smtClean="0"/>
              <a:t>Liebermann</a:t>
            </a:r>
            <a:r>
              <a:rPr lang="hu-HU" dirty="0" smtClean="0"/>
              <a:t> (1847-1935)</a:t>
            </a:r>
            <a:endParaRPr lang="hu-HU" dirty="0"/>
          </a:p>
        </p:txBody>
      </p:sp>
      <p:pic>
        <p:nvPicPr>
          <p:cNvPr id="6" name="Tartalom helye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00441" y="1787392"/>
            <a:ext cx="6172200" cy="4291607"/>
          </a:xfrm>
        </p:spPr>
      </p:pic>
      <p:sp>
        <p:nvSpPr>
          <p:cNvPr id="5" name="Szöveg helye 4"/>
          <p:cNvSpPr>
            <a:spLocks noGrp="1"/>
          </p:cNvSpPr>
          <p:nvPr>
            <p:ph type="body" sz="half" idx="2"/>
          </p:nvPr>
        </p:nvSpPr>
        <p:spPr>
          <a:xfrm>
            <a:off x="857041" y="3877309"/>
            <a:ext cx="3932237" cy="2500636"/>
          </a:xfrm>
        </p:spPr>
        <p:txBody>
          <a:bodyPr/>
          <a:lstStyle/>
          <a:p>
            <a:pPr algn="ctr"/>
            <a:r>
              <a:rPr lang="hu-HU" sz="1800" i="1" dirty="0" smtClean="0"/>
              <a:t>Die </a:t>
            </a:r>
            <a:r>
              <a:rPr lang="hu-HU" sz="1800" i="1" dirty="0" err="1" smtClean="0"/>
              <a:t>Gänserupferinnen</a:t>
            </a:r>
            <a:r>
              <a:rPr lang="hu-HU" sz="1800" i="1" dirty="0" smtClean="0"/>
              <a:t> </a:t>
            </a:r>
            <a:r>
              <a:rPr lang="hu-HU" sz="1800" dirty="0" smtClean="0"/>
              <a:t>(1872)</a:t>
            </a:r>
          </a:p>
          <a:p>
            <a:pPr algn="ctr"/>
            <a:r>
              <a:rPr lang="hu-HU" sz="1800" dirty="0" err="1" smtClean="0"/>
              <a:t>Liebermanns</a:t>
            </a:r>
            <a:r>
              <a:rPr lang="hu-HU" sz="1800" dirty="0" smtClean="0"/>
              <a:t> </a:t>
            </a:r>
            <a:r>
              <a:rPr lang="hu-HU" sz="1800" dirty="0" err="1" smtClean="0"/>
              <a:t>erstes</a:t>
            </a:r>
            <a:r>
              <a:rPr lang="hu-HU" sz="1800" dirty="0" smtClean="0"/>
              <a:t> </a:t>
            </a:r>
            <a:r>
              <a:rPr lang="hu-HU" sz="1800" dirty="0" err="1" smtClean="0"/>
              <a:t>gro</a:t>
            </a:r>
            <a:r>
              <a:rPr lang="hu-HU" sz="1800" dirty="0" err="1"/>
              <a:t>ß</a:t>
            </a:r>
            <a:r>
              <a:rPr lang="hu-HU" sz="1800" dirty="0" err="1" smtClean="0"/>
              <a:t>es</a:t>
            </a:r>
            <a:r>
              <a:rPr lang="hu-HU" sz="1800" dirty="0" smtClean="0"/>
              <a:t> </a:t>
            </a:r>
            <a:r>
              <a:rPr lang="hu-HU" sz="1800" dirty="0" err="1" smtClean="0"/>
              <a:t>Ölgemälde</a:t>
            </a:r>
            <a:r>
              <a:rPr lang="hu-HU" sz="1800" dirty="0" smtClean="0"/>
              <a:t> </a:t>
            </a:r>
            <a:r>
              <a:rPr lang="hu-HU" sz="1800" dirty="0" err="1" smtClean="0"/>
              <a:t>entstand</a:t>
            </a:r>
            <a:r>
              <a:rPr lang="hu-HU" sz="1800" dirty="0" smtClean="0"/>
              <a:t> </a:t>
            </a:r>
            <a:r>
              <a:rPr lang="hu-HU" sz="1800" dirty="0" err="1" smtClean="0"/>
              <a:t>unter</a:t>
            </a:r>
            <a:r>
              <a:rPr lang="hu-HU" sz="1800" dirty="0" smtClean="0"/>
              <a:t> </a:t>
            </a:r>
            <a:r>
              <a:rPr lang="hu-HU" sz="1800" dirty="0" err="1" smtClean="0"/>
              <a:t>Einfluss</a:t>
            </a:r>
            <a:r>
              <a:rPr lang="hu-HU" sz="1800" dirty="0" smtClean="0"/>
              <a:t> von Mihály Munkácsi.</a:t>
            </a:r>
          </a:p>
          <a:p>
            <a:pPr algn="ctr"/>
            <a:r>
              <a:rPr lang="hu-HU" sz="1800" dirty="0" err="1" smtClean="0"/>
              <a:t>Dunkler</a:t>
            </a:r>
            <a:r>
              <a:rPr lang="hu-HU" sz="1800" dirty="0" smtClean="0"/>
              <a:t>, </a:t>
            </a:r>
            <a:r>
              <a:rPr lang="hu-HU" sz="1800" dirty="0" err="1" smtClean="0"/>
              <a:t>drückender</a:t>
            </a:r>
            <a:r>
              <a:rPr lang="hu-HU" sz="1800" dirty="0" smtClean="0"/>
              <a:t> Raum. Die </a:t>
            </a:r>
            <a:r>
              <a:rPr lang="hu-HU" sz="1800" dirty="0" err="1" smtClean="0"/>
              <a:t>Frauen</a:t>
            </a:r>
            <a:r>
              <a:rPr lang="hu-HU" sz="1800" dirty="0" smtClean="0"/>
              <a:t> </a:t>
            </a:r>
            <a:r>
              <a:rPr lang="hu-HU" sz="1800" dirty="0" err="1" smtClean="0"/>
              <a:t>drücken</a:t>
            </a:r>
            <a:r>
              <a:rPr lang="hu-HU" sz="1800" dirty="0" smtClean="0"/>
              <a:t> </a:t>
            </a:r>
            <a:r>
              <a:rPr lang="hu-HU" sz="1800" dirty="0" err="1" smtClean="0"/>
              <a:t>starkes</a:t>
            </a:r>
            <a:r>
              <a:rPr lang="hu-HU" sz="1800" dirty="0" smtClean="0"/>
              <a:t> </a:t>
            </a:r>
            <a:r>
              <a:rPr lang="hu-HU" sz="1800" dirty="0" err="1" smtClean="0"/>
              <a:t>Selbstbewusstsein</a:t>
            </a:r>
            <a:r>
              <a:rPr lang="hu-HU" sz="1800" dirty="0" smtClean="0"/>
              <a:t> und </a:t>
            </a:r>
            <a:r>
              <a:rPr lang="hu-HU" sz="1800" dirty="0" err="1" smtClean="0"/>
              <a:t>körperliche</a:t>
            </a:r>
            <a:r>
              <a:rPr lang="hu-HU" sz="1800" dirty="0" smtClean="0"/>
              <a:t> Kraft </a:t>
            </a:r>
            <a:r>
              <a:rPr lang="hu-HU" sz="1800" dirty="0" err="1" smtClean="0"/>
              <a:t>aus</a:t>
            </a:r>
            <a:r>
              <a:rPr lang="hu-HU" sz="1800" dirty="0" smtClean="0"/>
              <a:t>.</a:t>
            </a:r>
          </a:p>
          <a:p>
            <a:endParaRPr lang="hu-HU" dirty="0"/>
          </a:p>
        </p:txBody>
      </p:sp>
      <p:pic>
        <p:nvPicPr>
          <p:cNvPr id="7" name="Kép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15457935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a:xfrm>
            <a:off x="242978" y="1078629"/>
            <a:ext cx="3466380" cy="5313544"/>
          </a:xfrm>
        </p:spPr>
        <p:txBody>
          <a:bodyPr>
            <a:normAutofit/>
          </a:bodyPr>
          <a:lstStyle/>
          <a:p>
            <a:pPr algn="ctr"/>
            <a:r>
              <a:rPr lang="hu-HU" sz="3200" dirty="0" err="1" smtClean="0"/>
              <a:t>Liebermanns</a:t>
            </a:r>
            <a:r>
              <a:rPr lang="hu-HU" sz="3200" dirty="0" smtClean="0"/>
              <a:t> </a:t>
            </a:r>
            <a:r>
              <a:rPr lang="hu-HU" sz="3200" dirty="0" err="1" smtClean="0"/>
              <a:t>Vorbild</a:t>
            </a:r>
            <a:r>
              <a:rPr lang="hu-HU" sz="3200" dirty="0" smtClean="0"/>
              <a:t>:</a:t>
            </a:r>
            <a:br>
              <a:rPr lang="hu-HU" sz="3200" dirty="0" smtClean="0"/>
            </a:br>
            <a:r>
              <a:rPr lang="hu-HU" sz="3200" b="1" dirty="0" smtClean="0"/>
              <a:t>Mihály Munkácsi</a:t>
            </a:r>
            <a:r>
              <a:rPr lang="hu-HU" sz="3200" dirty="0" smtClean="0"/>
              <a:t>: </a:t>
            </a:r>
            <a:r>
              <a:rPr lang="hu-HU" sz="3200" i="1" dirty="0" err="1" smtClean="0"/>
              <a:t>Charpiezupferinnen</a:t>
            </a:r>
            <a:r>
              <a:rPr lang="hu-HU" sz="3200" i="1" dirty="0" smtClean="0"/>
              <a:t> /</a:t>
            </a:r>
            <a:r>
              <a:rPr lang="hu-HU" sz="3200" i="1" dirty="0" smtClean="0"/>
              <a:t>Tépéscsinálók/ </a:t>
            </a:r>
            <a:r>
              <a:rPr lang="hu-HU" sz="3200" dirty="0" smtClean="0"/>
              <a:t>(1871)</a:t>
            </a:r>
            <a:endParaRPr lang="hu-HU" sz="3200" dirty="0"/>
          </a:p>
        </p:txBody>
      </p:sp>
      <p:pic>
        <p:nvPicPr>
          <p:cNvPr id="7" name="Tartalom helye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96960" y="1362974"/>
            <a:ext cx="7658279" cy="5253936"/>
          </a:xfrm>
        </p:spPr>
      </p:pic>
      <p:pic>
        <p:nvPicPr>
          <p:cNvPr id="4" name="Kép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3135881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55453" y="1181099"/>
            <a:ext cx="10515600" cy="1325563"/>
          </a:xfrm>
        </p:spPr>
        <p:txBody>
          <a:bodyPr/>
          <a:lstStyle/>
          <a:p>
            <a:pPr algn="ctr"/>
            <a:r>
              <a:rPr lang="hu-HU" b="1" dirty="0" smtClean="0"/>
              <a:t>Munkácsi Mihály: </a:t>
            </a:r>
            <a:r>
              <a:rPr lang="hu-HU" b="1" i="1" dirty="0" smtClean="0"/>
              <a:t>Tépéscsinálók</a:t>
            </a:r>
            <a:endParaRPr lang="hu-HU" b="1" i="1" dirty="0"/>
          </a:p>
        </p:txBody>
      </p:sp>
      <p:sp>
        <p:nvSpPr>
          <p:cNvPr id="3" name="Tartalom helye 2"/>
          <p:cNvSpPr>
            <a:spLocks noGrp="1"/>
          </p:cNvSpPr>
          <p:nvPr>
            <p:ph idx="1"/>
          </p:nvPr>
        </p:nvSpPr>
        <p:spPr>
          <a:xfrm>
            <a:off x="855453" y="2506662"/>
            <a:ext cx="10515600" cy="4351338"/>
          </a:xfrm>
        </p:spPr>
        <p:txBody>
          <a:bodyPr>
            <a:normAutofit fontScale="70000" lnSpcReduction="20000"/>
          </a:bodyPr>
          <a:lstStyle/>
          <a:p>
            <a:pPr marL="0" indent="0">
              <a:buNone/>
            </a:pPr>
            <a:r>
              <a:rPr lang="hu-HU" dirty="0" smtClean="0"/>
              <a:t>„A </a:t>
            </a:r>
            <a:r>
              <a:rPr lang="hu-HU" dirty="0"/>
              <a:t>mű bizonyos tekintetben meglehetősen közel áll a </a:t>
            </a:r>
            <a:r>
              <a:rPr lang="hu-HU" dirty="0" smtClean="0"/>
              <a:t>‚Siralomház’-hoz</a:t>
            </a:r>
            <a:r>
              <a:rPr lang="hu-HU" dirty="0"/>
              <a:t>. A képnek lélektanilag fontos magva itt is a kép szélére került (itt azonban fordítva: a baloldalra): fiatal sebesült harcosa a szabadságharcnak, aki mankóra támaszkodva beszéli el a küzdelem valamelyik epizódját. Majdnem az összes jelenlevők, asszonyok, leányok, egy nyomorék, egy veterán, feszült figyelemmel lesik szavait. Zokogva borítja arcát tenyerébe az egyik asszony. Részvéttel teljesen figyel szavaira egy leány. Szörnyűködve tördeli kezét egy nő. Törődötten s megadón hallgat egy öregasszony. Valamennyien tépést csinálnak a sebesültek számára. De nem egy kéz megakad a munkájában, az elbeszélés hatása alatt. Mint a "Siralomház"</a:t>
            </a:r>
            <a:r>
              <a:rPr lang="hu-HU" dirty="0" err="1"/>
              <a:t>-nál</a:t>
            </a:r>
            <a:r>
              <a:rPr lang="hu-HU" dirty="0"/>
              <a:t>, itt is alakról alakra átáramlik a feszültség heves árama. Itt is mélysötét tónusokból mintázta elé a mester a formákat. Itt is belevillognak a friss és viruló színek. Itt is forró </a:t>
            </a:r>
            <a:r>
              <a:rPr lang="hu-HU" dirty="0" err="1"/>
              <a:t>vérmérsék</a:t>
            </a:r>
            <a:r>
              <a:rPr lang="hu-HU" dirty="0"/>
              <a:t> kormányozza a színt, a </a:t>
            </a:r>
            <a:r>
              <a:rPr lang="hu-HU" dirty="0" err="1"/>
              <a:t>modellatúrát</a:t>
            </a:r>
            <a:r>
              <a:rPr lang="hu-HU" dirty="0"/>
              <a:t>.</a:t>
            </a:r>
            <a:br>
              <a:rPr lang="hu-HU" dirty="0"/>
            </a:br>
            <a:r>
              <a:rPr lang="hu-HU" dirty="0"/>
              <a:t/>
            </a:r>
            <a:br>
              <a:rPr lang="hu-HU" dirty="0"/>
            </a:br>
            <a:r>
              <a:rPr lang="hu-HU" dirty="0"/>
              <a:t>Gyermekkori </a:t>
            </a:r>
            <a:r>
              <a:rPr lang="hu-HU" dirty="0" smtClean="0"/>
              <a:t>emlékek [...] </a:t>
            </a:r>
            <a:r>
              <a:rPr lang="hu-HU" dirty="0"/>
              <a:t>Hisz ily dolgokról odahaza eleget hallott. Most mindez a valóság erejével öltött testet a képen. Csak éppen kevésbé elemi erejű, mint a </a:t>
            </a:r>
            <a:r>
              <a:rPr lang="hu-HU" dirty="0" smtClean="0"/>
              <a:t>‚Siralomház’, </a:t>
            </a:r>
            <a:r>
              <a:rPr lang="hu-HU" dirty="0"/>
              <a:t>mert az utóbbi szemléltetőbben adja lélektani velejét, közvetlenebbül a szereplők izgalmának okát, mint ahogy ezen a nyugodtabb képen lehetséges volt</a:t>
            </a:r>
            <a:r>
              <a:rPr lang="hu-HU" dirty="0" smtClean="0"/>
              <a:t>.” </a:t>
            </a:r>
            <a:r>
              <a:rPr lang="hu-HU" dirty="0"/>
              <a:t/>
            </a:r>
            <a:br>
              <a:rPr lang="hu-HU" dirty="0"/>
            </a:br>
            <a:endParaRPr lang="hu-HU" dirty="0" smtClean="0"/>
          </a:p>
          <a:p>
            <a:pPr marL="0" indent="0">
              <a:buNone/>
            </a:pPr>
            <a:r>
              <a:rPr lang="hu-HU" sz="2600" i="1" dirty="0" smtClean="0"/>
              <a:t>Lyka </a:t>
            </a:r>
            <a:r>
              <a:rPr lang="hu-HU" sz="2600" i="1" dirty="0"/>
              <a:t>Károly: Magyar mesterek, </a:t>
            </a:r>
            <a:r>
              <a:rPr lang="hu-HU" sz="2600" i="1" dirty="0" err="1"/>
              <a:t>Singer</a:t>
            </a:r>
            <a:r>
              <a:rPr lang="hu-HU" sz="2600" i="1" dirty="0"/>
              <a:t> és </a:t>
            </a:r>
            <a:r>
              <a:rPr lang="hu-HU" sz="2600" i="1" dirty="0" err="1"/>
              <a:t>Wolfner</a:t>
            </a:r>
            <a:r>
              <a:rPr lang="hu-HU" sz="2600" i="1" dirty="0"/>
              <a:t> Irodalmi Intézet RT. kiadása, Bp., 194?, 58-59</a:t>
            </a:r>
            <a:r>
              <a:rPr lang="hu-HU" sz="2600" i="1" dirty="0" smtClean="0"/>
              <a:t>.)</a:t>
            </a:r>
            <a:r>
              <a:rPr lang="hu-HU" sz="2600" dirty="0" smtClean="0"/>
              <a:t> </a:t>
            </a:r>
            <a:endParaRPr lang="hu-HU" sz="2600"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40998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881488"/>
            <a:ext cx="9144000" cy="2387600"/>
          </a:xfrm>
        </p:spPr>
        <p:txBody>
          <a:bodyPr>
            <a:normAutofit/>
          </a:bodyPr>
          <a:lstStyle/>
          <a:p>
            <a:r>
              <a:rPr lang="hu-HU" sz="5400" b="1" dirty="0" err="1" smtClean="0">
                <a:solidFill>
                  <a:srgbClr val="C00000"/>
                </a:solidFill>
              </a:rPr>
              <a:t>Naturalismus</a:t>
            </a:r>
            <a:r>
              <a:rPr lang="hu-HU" sz="5400" b="1" dirty="0">
                <a:solidFill>
                  <a:srgbClr val="C00000"/>
                </a:solidFill>
              </a:rPr>
              <a:t/>
            </a:r>
            <a:br>
              <a:rPr lang="hu-HU" sz="5400" b="1" dirty="0">
                <a:solidFill>
                  <a:srgbClr val="C00000"/>
                </a:solidFill>
              </a:rPr>
            </a:br>
            <a:r>
              <a:rPr lang="hu-HU" sz="5400" b="1" dirty="0" smtClean="0">
                <a:solidFill>
                  <a:srgbClr val="C00000"/>
                </a:solidFill>
              </a:rPr>
              <a:t>(1880 –1895)</a:t>
            </a:r>
            <a:endParaRPr lang="hu-HU" sz="5400" b="1" dirty="0">
              <a:solidFill>
                <a:srgbClr val="C00000"/>
              </a:solidFill>
            </a:endParaRPr>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2342626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820947" y="1406105"/>
            <a:ext cx="10515600" cy="5262563"/>
          </a:xfrm>
        </p:spPr>
        <p:txBody>
          <a:bodyPr>
            <a:normAutofit fontScale="92500" lnSpcReduction="20000"/>
          </a:bodyPr>
          <a:lstStyle/>
          <a:p>
            <a:pPr marL="0" indent="0">
              <a:buNone/>
            </a:pPr>
            <a:r>
              <a:rPr lang="de-DE" dirty="0"/>
              <a:t>Um </a:t>
            </a:r>
            <a:r>
              <a:rPr lang="de-DE" dirty="0" smtClean="0"/>
              <a:t>1880</a:t>
            </a:r>
            <a:r>
              <a:rPr lang="hu-HU" dirty="0" smtClean="0"/>
              <a:t>: </a:t>
            </a:r>
            <a:r>
              <a:rPr lang="hu-HU" dirty="0" err="1" smtClean="0"/>
              <a:t>Widerstand</a:t>
            </a:r>
            <a:r>
              <a:rPr lang="de-DE" dirty="0" smtClean="0"/>
              <a:t> junger </a:t>
            </a:r>
            <a:r>
              <a:rPr lang="hu-HU" dirty="0" err="1" smtClean="0"/>
              <a:t>Intellektueller</a:t>
            </a:r>
            <a:r>
              <a:rPr lang="hu-HU" dirty="0" smtClean="0"/>
              <a:t> </a:t>
            </a:r>
            <a:r>
              <a:rPr lang="de-DE" dirty="0" smtClean="0"/>
              <a:t>gegen </a:t>
            </a:r>
            <a:r>
              <a:rPr lang="de-DE" dirty="0"/>
              <a:t>das literarische Establishment (u.a. durch den </a:t>
            </a:r>
            <a:r>
              <a:rPr lang="de-DE" dirty="0" smtClean="0"/>
              <a:t>Literatur-Nobelpreisträger</a:t>
            </a:r>
            <a:r>
              <a:rPr lang="hu-HU" dirty="0" smtClean="0"/>
              <a:t> /</a:t>
            </a:r>
            <a:r>
              <a:rPr lang="de-DE" dirty="0" smtClean="0"/>
              <a:t>1910</a:t>
            </a:r>
            <a:r>
              <a:rPr lang="hu-HU" dirty="0" smtClean="0"/>
              <a:t>/</a:t>
            </a:r>
            <a:r>
              <a:rPr lang="de-DE" dirty="0" smtClean="0"/>
              <a:t>, </a:t>
            </a:r>
            <a:r>
              <a:rPr lang="de-DE" u="sng" dirty="0"/>
              <a:t>Paul Heyse</a:t>
            </a:r>
            <a:r>
              <a:rPr lang="de-DE" dirty="0"/>
              <a:t> </a:t>
            </a:r>
            <a:r>
              <a:rPr lang="de-DE" dirty="0" smtClean="0"/>
              <a:t>repräsentiert)</a:t>
            </a:r>
            <a:endParaRPr lang="hu-HU" dirty="0"/>
          </a:p>
          <a:p>
            <a:pPr marL="0" indent="0">
              <a:buNone/>
            </a:pPr>
            <a:r>
              <a:rPr lang="hu-HU" dirty="0" smtClean="0"/>
              <a:t>V</a:t>
            </a:r>
            <a:r>
              <a:rPr lang="de-DE" dirty="0" err="1" smtClean="0"/>
              <a:t>orw</a:t>
            </a:r>
            <a:r>
              <a:rPr lang="hu-HU" dirty="0" smtClean="0"/>
              <a:t>u</a:t>
            </a:r>
            <a:r>
              <a:rPr lang="de-DE" dirty="0" err="1" smtClean="0"/>
              <a:t>rf</a:t>
            </a:r>
            <a:r>
              <a:rPr lang="hu-HU" dirty="0" smtClean="0"/>
              <a:t>:</a:t>
            </a:r>
            <a:r>
              <a:rPr lang="de-DE" dirty="0" smtClean="0"/>
              <a:t> </a:t>
            </a:r>
            <a:r>
              <a:rPr lang="hu-HU" dirty="0"/>
              <a:t>E</a:t>
            </a:r>
            <a:r>
              <a:rPr lang="hu-HU" dirty="0" smtClean="0"/>
              <a:t>s </a:t>
            </a:r>
            <a:r>
              <a:rPr lang="hu-HU" dirty="0" err="1" smtClean="0"/>
              <a:t>erkenne</a:t>
            </a:r>
            <a:r>
              <a:rPr lang="hu-HU" dirty="0" smtClean="0"/>
              <a:t> </a:t>
            </a:r>
            <a:r>
              <a:rPr lang="de-DE" dirty="0" smtClean="0"/>
              <a:t>die </a:t>
            </a:r>
            <a:r>
              <a:rPr lang="de-DE" dirty="0"/>
              <a:t>Zeichen der Zeit </a:t>
            </a:r>
            <a:r>
              <a:rPr lang="de-DE" dirty="0" smtClean="0"/>
              <a:t>nicht, </a:t>
            </a:r>
            <a:r>
              <a:rPr lang="de-DE" dirty="0"/>
              <a:t>die durch die sprunghafte Industrialisierung Deutschlands mit ihren wachsenden sozialen Problemen und durch die Entdeckungen der modernen Natur- und Sozialwissenschaften gesetzt worden </a:t>
            </a:r>
            <a:r>
              <a:rPr lang="de-DE" dirty="0" smtClean="0"/>
              <a:t>waren</a:t>
            </a:r>
            <a:r>
              <a:rPr lang="hu-HU" dirty="0" smtClean="0"/>
              <a:t> (</a:t>
            </a:r>
            <a:r>
              <a:rPr lang="hu-HU" dirty="0" err="1" smtClean="0"/>
              <a:t>Edisons</a:t>
            </a:r>
            <a:r>
              <a:rPr lang="hu-HU" dirty="0" smtClean="0"/>
              <a:t> </a:t>
            </a:r>
            <a:r>
              <a:rPr lang="hu-HU" dirty="0" err="1" smtClean="0"/>
              <a:t>Glühlampe</a:t>
            </a:r>
            <a:r>
              <a:rPr lang="hu-HU" dirty="0" smtClean="0"/>
              <a:t> 1879, </a:t>
            </a:r>
            <a:r>
              <a:rPr lang="hu-HU" dirty="0" err="1" smtClean="0"/>
              <a:t>Bells</a:t>
            </a:r>
            <a:r>
              <a:rPr lang="hu-HU" dirty="0" smtClean="0"/>
              <a:t> Telefon 1860-76, </a:t>
            </a:r>
            <a:r>
              <a:rPr lang="hu-HU" dirty="0" err="1" smtClean="0"/>
              <a:t>Ottos</a:t>
            </a:r>
            <a:r>
              <a:rPr lang="hu-HU" dirty="0" smtClean="0"/>
              <a:t> </a:t>
            </a:r>
            <a:r>
              <a:rPr lang="hu-HU" dirty="0" err="1" smtClean="0"/>
              <a:t>Viertaktmotor</a:t>
            </a:r>
            <a:r>
              <a:rPr lang="hu-HU" dirty="0" smtClean="0"/>
              <a:t> 1876, Automobil 1885, </a:t>
            </a:r>
            <a:r>
              <a:rPr lang="hu-HU" dirty="0" err="1" smtClean="0"/>
              <a:t>später</a:t>
            </a:r>
            <a:r>
              <a:rPr lang="hu-HU" dirty="0" smtClean="0"/>
              <a:t>:</a:t>
            </a:r>
            <a:r>
              <a:rPr lang="hu-HU" dirty="0" err="1" smtClean="0"/>
              <a:t>Einsteins</a:t>
            </a:r>
            <a:r>
              <a:rPr lang="hu-HU" dirty="0" smtClean="0"/>
              <a:t> </a:t>
            </a:r>
            <a:r>
              <a:rPr lang="hu-HU" dirty="0" err="1" smtClean="0"/>
              <a:t>Relativitätstheorie</a:t>
            </a:r>
            <a:r>
              <a:rPr lang="hu-HU" dirty="0" smtClean="0"/>
              <a:t> 1905,1916, </a:t>
            </a:r>
            <a:r>
              <a:rPr lang="hu-HU" dirty="0" err="1" smtClean="0"/>
              <a:t>Freuds</a:t>
            </a:r>
            <a:r>
              <a:rPr lang="hu-HU" dirty="0" smtClean="0"/>
              <a:t> </a:t>
            </a:r>
            <a:r>
              <a:rPr lang="hu-HU" dirty="0" err="1" smtClean="0"/>
              <a:t>Psychoanalyse</a:t>
            </a:r>
            <a:r>
              <a:rPr lang="hu-HU" dirty="0" smtClean="0"/>
              <a:t> ab 1895,etc.)</a:t>
            </a:r>
          </a:p>
          <a:p>
            <a:pPr marL="0" indent="0" algn="ctr">
              <a:buNone/>
            </a:pPr>
            <a:r>
              <a:rPr lang="de-DE" dirty="0" smtClean="0"/>
              <a:t>Die </a:t>
            </a:r>
            <a:r>
              <a:rPr lang="de-DE" dirty="0"/>
              <a:t>„</a:t>
            </a:r>
            <a:r>
              <a:rPr lang="de-DE" b="1" dirty="0" err="1"/>
              <a:t>Jüngstdeutschen</a:t>
            </a:r>
            <a:r>
              <a:rPr lang="de-DE" dirty="0"/>
              <a:t>“ opponierten gegen </a:t>
            </a:r>
            <a:r>
              <a:rPr lang="de-DE" dirty="0" smtClean="0"/>
              <a:t>Gründerzeitmentalität</a:t>
            </a:r>
            <a:r>
              <a:rPr lang="hu-HU" dirty="0" smtClean="0"/>
              <a:t>, </a:t>
            </a:r>
            <a:r>
              <a:rPr lang="de-DE" dirty="0" smtClean="0"/>
              <a:t>Akademismus </a:t>
            </a:r>
            <a:r>
              <a:rPr lang="de-DE" dirty="0"/>
              <a:t>und Schöngeisterei, gegen Philistertum und die Verlogenheit der öffentlichen </a:t>
            </a:r>
            <a:r>
              <a:rPr lang="de-DE" dirty="0" smtClean="0"/>
              <a:t>Moral.</a:t>
            </a:r>
            <a:endParaRPr lang="hu-HU" dirty="0" smtClean="0"/>
          </a:p>
          <a:p>
            <a:pPr marL="0" indent="0" algn="ctr">
              <a:buNone/>
            </a:pPr>
            <a:r>
              <a:rPr lang="hu-HU" dirty="0" err="1" smtClean="0"/>
              <a:t>Zentren</a:t>
            </a:r>
            <a:r>
              <a:rPr lang="hu-HU" dirty="0" smtClean="0"/>
              <a:t>: </a:t>
            </a:r>
            <a:r>
              <a:rPr lang="de-DE" b="1" dirty="0" smtClean="0"/>
              <a:t>München</a:t>
            </a:r>
            <a:r>
              <a:rPr lang="de-DE" dirty="0" smtClean="0"/>
              <a:t> </a:t>
            </a:r>
            <a:r>
              <a:rPr lang="de-DE" dirty="0"/>
              <a:t>und </a:t>
            </a:r>
            <a:r>
              <a:rPr lang="de-DE" b="1" dirty="0" smtClean="0"/>
              <a:t>Berlin</a:t>
            </a:r>
            <a:endParaRPr lang="hu-HU" b="1" dirty="0" smtClean="0"/>
          </a:p>
          <a:p>
            <a:pPr marL="0" indent="0">
              <a:buNone/>
            </a:pPr>
            <a:r>
              <a:rPr lang="de-DE" u="sng" dirty="0" smtClean="0"/>
              <a:t>Michael </a:t>
            </a:r>
            <a:r>
              <a:rPr lang="de-DE" u="sng" dirty="0"/>
              <a:t>Georg Conrad</a:t>
            </a:r>
            <a:r>
              <a:rPr lang="de-DE" dirty="0"/>
              <a:t>, ein </a:t>
            </a:r>
            <a:r>
              <a:rPr lang="de-DE" dirty="0" smtClean="0"/>
              <a:t>Parteigänger </a:t>
            </a:r>
            <a:r>
              <a:rPr lang="de-DE" dirty="0"/>
              <a:t>Zolas, kehrte 1882 aus Paris nach München zurück, und führte seinen Kampf für eine wirklichkeitsnahe Dichtung fort.</a:t>
            </a:r>
            <a:endParaRPr lang="hu-HU" dirty="0"/>
          </a:p>
          <a:p>
            <a:pPr marL="0" indent="0">
              <a:buNone/>
            </a:pPr>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200061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786442" y="1158755"/>
            <a:ext cx="10515600" cy="1325563"/>
          </a:xfrm>
        </p:spPr>
        <p:txBody>
          <a:bodyPr/>
          <a:lstStyle/>
          <a:p>
            <a:pPr algn="ctr"/>
            <a:r>
              <a:rPr lang="hu-HU" b="1" dirty="0" smtClean="0"/>
              <a:t>1889: </a:t>
            </a:r>
            <a:r>
              <a:rPr lang="hu-HU" b="1" dirty="0" err="1" smtClean="0"/>
              <a:t>Hochnaturalismus</a:t>
            </a:r>
            <a:endParaRPr lang="hu-HU" b="1" dirty="0"/>
          </a:p>
        </p:txBody>
      </p:sp>
      <p:sp>
        <p:nvSpPr>
          <p:cNvPr id="3" name="Tartalom helye 2"/>
          <p:cNvSpPr>
            <a:spLocks noGrp="1"/>
          </p:cNvSpPr>
          <p:nvPr>
            <p:ph idx="1"/>
          </p:nvPr>
        </p:nvSpPr>
        <p:spPr>
          <a:xfrm>
            <a:off x="786442" y="2619255"/>
            <a:ext cx="10515600" cy="4351338"/>
          </a:xfrm>
        </p:spPr>
        <p:txBody>
          <a:bodyPr>
            <a:normAutofit/>
          </a:bodyPr>
          <a:lstStyle/>
          <a:p>
            <a:pPr algn="ctr"/>
            <a:r>
              <a:rPr lang="hu-HU" dirty="0" smtClean="0"/>
              <a:t>1889</a:t>
            </a:r>
            <a:r>
              <a:rPr lang="de-DE" dirty="0" smtClean="0"/>
              <a:t> </a:t>
            </a:r>
            <a:r>
              <a:rPr lang="de-DE" dirty="0"/>
              <a:t>erschienen als Dokument des </a:t>
            </a:r>
            <a:r>
              <a:rPr lang="de-DE" dirty="0" err="1" smtClean="0"/>
              <a:t>konse</a:t>
            </a:r>
            <a:r>
              <a:rPr lang="hu-HU" dirty="0" err="1" smtClean="0"/>
              <a:t>qu</a:t>
            </a:r>
            <a:r>
              <a:rPr lang="de-DE" dirty="0" smtClean="0"/>
              <a:t>enten </a:t>
            </a:r>
            <a:r>
              <a:rPr lang="de-DE" dirty="0"/>
              <a:t>Naturalismus die von </a:t>
            </a:r>
            <a:r>
              <a:rPr lang="de-DE" b="1" dirty="0"/>
              <a:t>Arno Holz </a:t>
            </a:r>
            <a:r>
              <a:rPr lang="de-DE" dirty="0"/>
              <a:t>und </a:t>
            </a:r>
            <a:r>
              <a:rPr lang="de-DE" b="1" dirty="0"/>
              <a:t>Johannes Schlaf </a:t>
            </a:r>
            <a:r>
              <a:rPr lang="de-DE" dirty="0" err="1" smtClean="0"/>
              <a:t>verfa</a:t>
            </a:r>
            <a:r>
              <a:rPr lang="hu-HU" dirty="0" err="1" smtClean="0"/>
              <a:t>ss</a:t>
            </a:r>
            <a:r>
              <a:rPr lang="de-DE" dirty="0" err="1" smtClean="0"/>
              <a:t>ten</a:t>
            </a:r>
            <a:r>
              <a:rPr lang="de-DE" dirty="0" smtClean="0"/>
              <a:t> </a:t>
            </a:r>
            <a:r>
              <a:rPr lang="de-DE" dirty="0" smtClean="0"/>
              <a:t>Prosaskizzen</a:t>
            </a:r>
            <a:endParaRPr lang="hu-HU" dirty="0" smtClean="0"/>
          </a:p>
          <a:p>
            <a:pPr marL="0" indent="0" algn="ctr">
              <a:buNone/>
            </a:pPr>
            <a:r>
              <a:rPr lang="de-DE" i="1" dirty="0" smtClean="0">
                <a:solidFill>
                  <a:srgbClr val="C00000"/>
                </a:solidFill>
              </a:rPr>
              <a:t>Papa </a:t>
            </a:r>
            <a:r>
              <a:rPr lang="de-DE" i="1" dirty="0" smtClean="0">
                <a:solidFill>
                  <a:srgbClr val="C00000"/>
                </a:solidFill>
              </a:rPr>
              <a:t>Hamlet</a:t>
            </a:r>
            <a:r>
              <a:rPr lang="de-DE" dirty="0" smtClean="0"/>
              <a:t>.</a:t>
            </a:r>
            <a:endParaRPr lang="hu-HU" dirty="0" smtClean="0"/>
          </a:p>
          <a:p>
            <a:pPr algn="ctr"/>
            <a:endParaRPr lang="hu-HU" dirty="0" smtClean="0"/>
          </a:p>
          <a:p>
            <a:pPr algn="ctr"/>
            <a:r>
              <a:rPr lang="de-DE" dirty="0" smtClean="0"/>
              <a:t>1889 </a:t>
            </a:r>
            <a:r>
              <a:rPr lang="de-DE" dirty="0"/>
              <a:t>wurde die </a:t>
            </a:r>
            <a:r>
              <a:rPr lang="de-DE" i="1" dirty="0">
                <a:solidFill>
                  <a:srgbClr val="C00000"/>
                </a:solidFill>
              </a:rPr>
              <a:t>Freie Bühne </a:t>
            </a:r>
            <a:r>
              <a:rPr lang="de-DE" dirty="0"/>
              <a:t>ins Leben </a:t>
            </a:r>
            <a:r>
              <a:rPr lang="de-DE" dirty="0" smtClean="0"/>
              <a:t>gerufen</a:t>
            </a:r>
            <a:r>
              <a:rPr lang="hu-HU" dirty="0" smtClean="0"/>
              <a:t>.</a:t>
            </a:r>
          </a:p>
          <a:p>
            <a:pPr algn="ctr"/>
            <a:endParaRPr lang="hu-HU" dirty="0" smtClean="0"/>
          </a:p>
          <a:p>
            <a:pPr algn="ctr"/>
            <a:r>
              <a:rPr lang="hu-HU" dirty="0" smtClean="0"/>
              <a:t>1889 </a:t>
            </a:r>
            <a:r>
              <a:rPr lang="hu-HU" dirty="0" err="1" smtClean="0"/>
              <a:t>wurde</a:t>
            </a:r>
            <a:r>
              <a:rPr lang="hu-HU" dirty="0" smtClean="0"/>
              <a:t> </a:t>
            </a:r>
            <a:r>
              <a:rPr lang="de-DE" b="1" dirty="0" smtClean="0"/>
              <a:t>Gerhart </a:t>
            </a:r>
            <a:r>
              <a:rPr lang="de-DE" b="1" dirty="0"/>
              <a:t>Hauptmann</a:t>
            </a:r>
            <a:r>
              <a:rPr lang="de-DE" dirty="0"/>
              <a:t>s</a:t>
            </a:r>
            <a:r>
              <a:rPr lang="de-DE" b="1" dirty="0"/>
              <a:t> </a:t>
            </a:r>
            <a:r>
              <a:rPr lang="de-DE" dirty="0"/>
              <a:t>Drama </a:t>
            </a:r>
            <a:r>
              <a:rPr lang="de-DE" i="1" dirty="0">
                <a:solidFill>
                  <a:srgbClr val="C00000"/>
                </a:solidFill>
              </a:rPr>
              <a:t>Vor Sonnenaufgang</a:t>
            </a:r>
            <a:r>
              <a:rPr lang="de-DE" dirty="0">
                <a:solidFill>
                  <a:srgbClr val="C00000"/>
                </a:solidFill>
              </a:rPr>
              <a:t> </a:t>
            </a:r>
            <a:r>
              <a:rPr lang="de-DE" dirty="0"/>
              <a:t>am Berliner Lessingtheater </a:t>
            </a:r>
            <a:r>
              <a:rPr lang="de-DE" dirty="0" smtClean="0"/>
              <a:t>aufgeführt.</a:t>
            </a:r>
            <a:endParaRPr lang="hu-HU" dirty="0" smtClean="0"/>
          </a:p>
          <a:p>
            <a:pPr marL="0" indent="0">
              <a:buNone/>
            </a:pPr>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4066074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20947" y="1046162"/>
            <a:ext cx="10515600" cy="1325563"/>
          </a:xfrm>
        </p:spPr>
        <p:txBody>
          <a:bodyPr/>
          <a:lstStyle/>
          <a:p>
            <a:pPr algn="ctr"/>
            <a:r>
              <a:rPr lang="hu-HU" dirty="0" smtClean="0"/>
              <a:t>Die </a:t>
            </a:r>
            <a:r>
              <a:rPr lang="hu-HU" dirty="0" err="1" smtClean="0"/>
              <a:t>Überwindung</a:t>
            </a:r>
            <a:r>
              <a:rPr lang="hu-HU" dirty="0" smtClean="0"/>
              <a:t> des </a:t>
            </a:r>
            <a:r>
              <a:rPr lang="hu-HU" dirty="0" err="1" smtClean="0"/>
              <a:t>Naturalismus</a:t>
            </a:r>
            <a:endParaRPr lang="hu-HU" dirty="0"/>
          </a:p>
        </p:txBody>
      </p:sp>
      <p:sp>
        <p:nvSpPr>
          <p:cNvPr id="3" name="Tartalom helye 2"/>
          <p:cNvSpPr>
            <a:spLocks noGrp="1"/>
          </p:cNvSpPr>
          <p:nvPr>
            <p:ph idx="1"/>
          </p:nvPr>
        </p:nvSpPr>
        <p:spPr>
          <a:xfrm>
            <a:off x="820947" y="2506662"/>
            <a:ext cx="10515600" cy="4351338"/>
          </a:xfrm>
        </p:spPr>
        <p:txBody>
          <a:bodyPr>
            <a:normAutofit fontScale="92500" lnSpcReduction="20000"/>
          </a:bodyPr>
          <a:lstStyle/>
          <a:p>
            <a:r>
              <a:rPr lang="de-DE" dirty="0"/>
              <a:t>1891 veröffentlichte der Literaturhistoriker </a:t>
            </a:r>
            <a:r>
              <a:rPr lang="de-DE" b="1" dirty="0"/>
              <a:t>Hermann Bahr </a:t>
            </a:r>
            <a:r>
              <a:rPr lang="de-DE" dirty="0"/>
              <a:t>mehrere Aufsätze unter dem Titel </a:t>
            </a:r>
            <a:r>
              <a:rPr lang="de-DE" i="1" dirty="0"/>
              <a:t>Die Überwindung des Naturalismus,</a:t>
            </a:r>
            <a:r>
              <a:rPr lang="de-DE" dirty="0"/>
              <a:t> in denen er den Abgesang auf die </a:t>
            </a:r>
            <a:r>
              <a:rPr lang="de-DE" dirty="0" err="1"/>
              <a:t>jüngstdeutsche</a:t>
            </a:r>
            <a:r>
              <a:rPr lang="de-DE" dirty="0"/>
              <a:t> Literatur anstimmte.</a:t>
            </a:r>
            <a:endParaRPr lang="hu-HU" dirty="0"/>
          </a:p>
          <a:p>
            <a:endParaRPr lang="hu-HU" dirty="0" smtClean="0"/>
          </a:p>
          <a:p>
            <a:r>
              <a:rPr lang="de-DE" dirty="0" smtClean="0"/>
              <a:t>Die </a:t>
            </a:r>
            <a:r>
              <a:rPr lang="de-DE" dirty="0"/>
              <a:t>Naturalisten </a:t>
            </a:r>
            <a:r>
              <a:rPr lang="hu-HU" dirty="0" err="1"/>
              <a:t>wollten</a:t>
            </a:r>
            <a:r>
              <a:rPr lang="hu-HU" dirty="0"/>
              <a:t> </a:t>
            </a:r>
            <a:r>
              <a:rPr lang="hu-HU" dirty="0" err="1"/>
              <a:t>die</a:t>
            </a:r>
            <a:r>
              <a:rPr lang="de-DE" dirty="0"/>
              <a:t> Realität in die Literatur </a:t>
            </a:r>
            <a:r>
              <a:rPr lang="hu-HU" dirty="0" err="1"/>
              <a:t>einbeziehen</a:t>
            </a:r>
            <a:r>
              <a:rPr lang="hu-HU" dirty="0"/>
              <a:t> </a:t>
            </a:r>
            <a:r>
              <a:rPr lang="de-DE" dirty="0"/>
              <a:t>und </a:t>
            </a:r>
            <a:r>
              <a:rPr lang="hu-HU" dirty="0" err="1"/>
              <a:t>sie</a:t>
            </a:r>
            <a:r>
              <a:rPr lang="hu-HU" dirty="0"/>
              <a:t> </a:t>
            </a:r>
            <a:r>
              <a:rPr lang="hu-HU" dirty="0" err="1"/>
              <a:t>setzten</a:t>
            </a:r>
            <a:r>
              <a:rPr lang="hu-HU" dirty="0"/>
              <a:t> </a:t>
            </a:r>
            <a:r>
              <a:rPr lang="hu-HU" dirty="0" err="1"/>
              <a:t>sich</a:t>
            </a:r>
            <a:r>
              <a:rPr lang="hu-HU" dirty="0"/>
              <a:t> </a:t>
            </a:r>
            <a:r>
              <a:rPr lang="de-DE" dirty="0"/>
              <a:t>mit den aktuellen moralischen, gesellschaftlichen, politischen und </a:t>
            </a:r>
            <a:r>
              <a:rPr lang="de-DE" dirty="0" err="1"/>
              <a:t>ökonomisc</a:t>
            </a:r>
            <a:r>
              <a:rPr lang="hu-HU" dirty="0"/>
              <a:t>h</a:t>
            </a:r>
            <a:r>
              <a:rPr lang="de-DE" dirty="0"/>
              <a:t>en Fragen</a:t>
            </a:r>
            <a:r>
              <a:rPr lang="hu-HU" dirty="0"/>
              <a:t> </a:t>
            </a:r>
            <a:r>
              <a:rPr lang="hu-HU" dirty="0" err="1"/>
              <a:t>kritisch</a:t>
            </a:r>
            <a:r>
              <a:rPr lang="hu-HU" dirty="0"/>
              <a:t> </a:t>
            </a:r>
            <a:r>
              <a:rPr lang="hu-HU" dirty="0" err="1"/>
              <a:t>auseinander</a:t>
            </a:r>
            <a:r>
              <a:rPr lang="de-DE" dirty="0"/>
              <a:t>. Sie wandten sich zu den unteren sozialen Schichten hin, deren Schicksale in unbedingt wahrheitsgetreuen</a:t>
            </a:r>
            <a:r>
              <a:rPr lang="hu-HU" dirty="0"/>
              <a:t> </a:t>
            </a:r>
            <a:r>
              <a:rPr lang="de-DE" dirty="0"/>
              <a:t>Schilderungen abgebildet werden sollten.</a:t>
            </a:r>
            <a:endParaRPr lang="hu-HU" dirty="0"/>
          </a:p>
          <a:p>
            <a:endParaRPr lang="hu-HU" b="1" dirty="0" smtClean="0"/>
          </a:p>
          <a:p>
            <a:r>
              <a:rPr lang="de-DE" b="1" dirty="0" smtClean="0"/>
              <a:t>Die </a:t>
            </a:r>
            <a:r>
              <a:rPr lang="de-DE" b="1" dirty="0" err="1"/>
              <a:t>Jüngstdeutschen</a:t>
            </a:r>
            <a:r>
              <a:rPr lang="de-DE" b="1" dirty="0"/>
              <a:t> betrachteten die Dichtung als ein Instrument sozialer </a:t>
            </a:r>
            <a:r>
              <a:rPr lang="de-DE" b="1" dirty="0" err="1"/>
              <a:t>Umstruktu</a:t>
            </a:r>
            <a:r>
              <a:rPr lang="hu-HU" b="1" dirty="0"/>
              <a:t>r</a:t>
            </a:r>
            <a:r>
              <a:rPr lang="de-DE" b="1" dirty="0" err="1"/>
              <a:t>ierungen</a:t>
            </a:r>
            <a:r>
              <a:rPr lang="de-DE" dirty="0"/>
              <a:t>.</a:t>
            </a:r>
            <a:r>
              <a:rPr lang="hu-HU" dirty="0"/>
              <a:t> </a:t>
            </a:r>
            <a:r>
              <a:rPr lang="hu-HU" sz="1900" dirty="0" smtClean="0"/>
              <a:t>(</a:t>
            </a:r>
            <a:r>
              <a:rPr lang="hu-HU" sz="1900" dirty="0" err="1" smtClean="0"/>
              <a:t>vgl</a:t>
            </a:r>
            <a:r>
              <a:rPr lang="hu-HU" sz="1900" dirty="0" smtClean="0"/>
              <a:t>. </a:t>
            </a:r>
            <a:r>
              <a:rPr lang="hu-HU" sz="1900" dirty="0" err="1" smtClean="0"/>
              <a:t>Schlaglichter</a:t>
            </a:r>
            <a:r>
              <a:rPr lang="hu-HU" sz="1900" dirty="0"/>
              <a:t>)</a:t>
            </a:r>
          </a:p>
          <a:p>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4227310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72706" y="1046162"/>
            <a:ext cx="10515600" cy="1325563"/>
          </a:xfrm>
        </p:spPr>
        <p:txBody>
          <a:bodyPr/>
          <a:lstStyle/>
          <a:p>
            <a:r>
              <a:rPr lang="hu-HU" b="1" dirty="0" smtClean="0"/>
              <a:t>Charles Darwin, </a:t>
            </a:r>
            <a:r>
              <a:rPr lang="hu-HU" b="1" dirty="0" err="1" smtClean="0"/>
              <a:t>Hyppolite</a:t>
            </a:r>
            <a:r>
              <a:rPr lang="hu-HU" b="1" dirty="0" smtClean="0"/>
              <a:t> Taine, </a:t>
            </a:r>
            <a:r>
              <a:rPr lang="hu-HU" b="1" dirty="0" err="1" smtClean="0"/>
              <a:t>Émile</a:t>
            </a:r>
            <a:r>
              <a:rPr lang="hu-HU" b="1" dirty="0" smtClean="0"/>
              <a:t> Zola</a:t>
            </a:r>
            <a:endParaRPr lang="hu-HU" b="1" dirty="0"/>
          </a:p>
        </p:txBody>
      </p:sp>
      <p:sp>
        <p:nvSpPr>
          <p:cNvPr id="3" name="Tartalom helye 2"/>
          <p:cNvSpPr>
            <a:spLocks noGrp="1"/>
          </p:cNvSpPr>
          <p:nvPr>
            <p:ph idx="1"/>
          </p:nvPr>
        </p:nvSpPr>
        <p:spPr>
          <a:xfrm>
            <a:off x="872706" y="2506662"/>
            <a:ext cx="10515600" cy="4351338"/>
          </a:xfrm>
        </p:spPr>
        <p:txBody>
          <a:bodyPr>
            <a:normAutofit fontScale="92500" lnSpcReduction="10000"/>
          </a:bodyPr>
          <a:lstStyle/>
          <a:p>
            <a:r>
              <a:rPr lang="hu-HU" b="1" dirty="0"/>
              <a:t> </a:t>
            </a:r>
            <a:r>
              <a:rPr lang="en-GB" b="1" u="sng" dirty="0"/>
              <a:t>Charles </a:t>
            </a:r>
            <a:r>
              <a:rPr lang="en-GB" b="1" u="sng" dirty="0" err="1"/>
              <a:t>Darwin</a:t>
            </a:r>
            <a:r>
              <a:rPr lang="en-GB" u="sng" dirty="0" err="1"/>
              <a:t>s</a:t>
            </a:r>
            <a:r>
              <a:rPr lang="en-GB" b="1" dirty="0"/>
              <a:t> </a:t>
            </a:r>
            <a:r>
              <a:rPr lang="en-GB" dirty="0" err="1"/>
              <a:t>Schriften</a:t>
            </a:r>
            <a:r>
              <a:rPr lang="en-GB" dirty="0"/>
              <a:t> </a:t>
            </a:r>
            <a:r>
              <a:rPr lang="en-GB" i="1" dirty="0"/>
              <a:t>On the origin of species by means of natural selection, </a:t>
            </a:r>
            <a:r>
              <a:rPr lang="en-GB" i="1" dirty="0" smtClean="0"/>
              <a:t>or…</a:t>
            </a:r>
            <a:r>
              <a:rPr lang="en-GB" dirty="0" smtClean="0"/>
              <a:t> </a:t>
            </a:r>
            <a:r>
              <a:rPr lang="de-DE" dirty="0"/>
              <a:t>(Die Entstehung der Arten durch natürliche Zuchtwahl, 1859) und </a:t>
            </a:r>
            <a:r>
              <a:rPr lang="de-DE" i="1" dirty="0"/>
              <a:t>The </a:t>
            </a:r>
            <a:r>
              <a:rPr lang="de-DE" i="1" dirty="0" err="1"/>
              <a:t>descent</a:t>
            </a:r>
            <a:r>
              <a:rPr lang="de-DE" i="1" dirty="0"/>
              <a:t> </a:t>
            </a:r>
            <a:r>
              <a:rPr lang="de-DE" i="1" dirty="0" err="1"/>
              <a:t>of</a:t>
            </a:r>
            <a:r>
              <a:rPr lang="de-DE" i="1" dirty="0"/>
              <a:t> </a:t>
            </a:r>
            <a:r>
              <a:rPr lang="de-DE" i="1" dirty="0" smtClean="0"/>
              <a:t>man, </a:t>
            </a:r>
            <a:r>
              <a:rPr lang="de-DE" i="1" dirty="0" err="1"/>
              <a:t>and</a:t>
            </a:r>
            <a:r>
              <a:rPr lang="de-DE" i="1" dirty="0"/>
              <a:t> </a:t>
            </a:r>
            <a:r>
              <a:rPr lang="de-DE" i="1" dirty="0" err="1" smtClean="0"/>
              <a:t>sele</a:t>
            </a:r>
            <a:r>
              <a:rPr lang="hu-HU" i="1" dirty="0" smtClean="0"/>
              <a:t>c</a:t>
            </a:r>
            <a:r>
              <a:rPr lang="de-DE" i="1" dirty="0" err="1" smtClean="0"/>
              <a:t>tion</a:t>
            </a:r>
            <a:r>
              <a:rPr lang="de-DE" i="1" dirty="0" smtClean="0"/>
              <a:t> </a:t>
            </a:r>
            <a:r>
              <a:rPr lang="de-DE" i="1" dirty="0"/>
              <a:t>in </a:t>
            </a:r>
            <a:r>
              <a:rPr lang="de-DE" i="1" dirty="0" err="1"/>
              <a:t>relation</a:t>
            </a:r>
            <a:r>
              <a:rPr lang="de-DE" i="1" dirty="0"/>
              <a:t> </a:t>
            </a:r>
            <a:r>
              <a:rPr lang="de-DE" i="1" dirty="0" err="1"/>
              <a:t>to</a:t>
            </a:r>
            <a:r>
              <a:rPr lang="de-DE" i="1" dirty="0"/>
              <a:t> </a:t>
            </a:r>
            <a:r>
              <a:rPr lang="de-DE" i="1" dirty="0" err="1"/>
              <a:t>sex</a:t>
            </a:r>
            <a:r>
              <a:rPr lang="de-DE" i="1" dirty="0"/>
              <a:t> </a:t>
            </a:r>
            <a:r>
              <a:rPr lang="de-DE" dirty="0"/>
              <a:t>(Die Abstammung des Menschen und die geschlechtliche </a:t>
            </a:r>
            <a:r>
              <a:rPr lang="de-DE" dirty="0" smtClean="0"/>
              <a:t>Zuchtwahl</a:t>
            </a:r>
            <a:r>
              <a:rPr lang="de-DE" dirty="0"/>
              <a:t>, 1871) – in denen die Evolution der Lebewesen durch strenge, „natürliche Zuchtwahl“ im ständigen Kampf ums Dasein und durch Anpassung an sich fortwährend verändernde Umweltbedingungen erfolgt – übertrug </a:t>
            </a:r>
            <a:r>
              <a:rPr lang="de-DE" b="1" dirty="0" err="1"/>
              <a:t>Hyppolite</a:t>
            </a:r>
            <a:r>
              <a:rPr lang="de-DE" b="1" dirty="0"/>
              <a:t> Taine </a:t>
            </a:r>
            <a:r>
              <a:rPr lang="de-DE" dirty="0"/>
              <a:t>auf das Gebiet der Literatur. In seiner </a:t>
            </a:r>
            <a:r>
              <a:rPr lang="de-DE" i="1" dirty="0" err="1"/>
              <a:t>Histoire</a:t>
            </a:r>
            <a:r>
              <a:rPr lang="de-DE" i="1" dirty="0"/>
              <a:t> de la </a:t>
            </a:r>
            <a:r>
              <a:rPr lang="de-DE" i="1" dirty="0" err="1"/>
              <a:t>littérature</a:t>
            </a:r>
            <a:r>
              <a:rPr lang="de-DE" i="1" dirty="0"/>
              <a:t> </a:t>
            </a:r>
            <a:r>
              <a:rPr lang="de-DE" i="1" dirty="0" err="1"/>
              <a:t>anglaise</a:t>
            </a:r>
            <a:r>
              <a:rPr lang="de-DE" i="1" dirty="0"/>
              <a:t> </a:t>
            </a:r>
            <a:r>
              <a:rPr lang="de-DE" dirty="0"/>
              <a:t>(1877 – 1880) behauptet er, </a:t>
            </a:r>
            <a:r>
              <a:rPr lang="de-DE" b="1" dirty="0"/>
              <a:t>jedes Produkt – auch der Mensch – unterliege der Rasse, dem Milieu und den jeweiligen ethnologischen, soziologischen und historischen Elementen</a:t>
            </a:r>
            <a:r>
              <a:rPr lang="de-DE" dirty="0"/>
              <a:t>. Diese Thesen wurden vor allem durch </a:t>
            </a:r>
            <a:r>
              <a:rPr lang="de-DE" b="1" dirty="0"/>
              <a:t>Émile Zola</a:t>
            </a:r>
            <a:r>
              <a:rPr lang="de-DE" u="sng" dirty="0"/>
              <a:t>s</a:t>
            </a:r>
            <a:r>
              <a:rPr lang="de-DE" dirty="0"/>
              <a:t> Romanzyklus </a:t>
            </a:r>
            <a:r>
              <a:rPr lang="de-DE" i="1" dirty="0"/>
              <a:t>Les </a:t>
            </a:r>
            <a:r>
              <a:rPr lang="de-DE" i="1" dirty="0" err="1"/>
              <a:t>Rougon-Macart</a:t>
            </a:r>
            <a:r>
              <a:rPr lang="de-DE" dirty="0"/>
              <a:t> (</a:t>
            </a:r>
            <a:r>
              <a:rPr lang="de-DE" dirty="0" smtClean="0"/>
              <a:t>1871</a:t>
            </a:r>
            <a:r>
              <a:rPr lang="hu-HU" dirty="0" smtClean="0"/>
              <a:t>-</a:t>
            </a:r>
            <a:r>
              <a:rPr lang="de-DE" dirty="0" smtClean="0"/>
              <a:t>1893</a:t>
            </a:r>
            <a:r>
              <a:rPr lang="de-DE" dirty="0"/>
              <a:t>) und </a:t>
            </a:r>
            <a:r>
              <a:rPr lang="de-DE" i="1" dirty="0"/>
              <a:t>Le </a:t>
            </a:r>
            <a:r>
              <a:rPr lang="de-DE" i="1" dirty="0" err="1"/>
              <a:t>roman</a:t>
            </a:r>
            <a:r>
              <a:rPr lang="de-DE" i="1" dirty="0"/>
              <a:t> </a:t>
            </a:r>
            <a:r>
              <a:rPr lang="de-DE" i="1" dirty="0" err="1"/>
              <a:t>expérimental</a:t>
            </a:r>
            <a:r>
              <a:rPr lang="de-DE" i="1" dirty="0"/>
              <a:t> </a:t>
            </a:r>
            <a:r>
              <a:rPr lang="de-DE" dirty="0"/>
              <a:t>bekannt</a:t>
            </a:r>
            <a:r>
              <a:rPr lang="de-DE" dirty="0" smtClean="0"/>
              <a:t>.</a:t>
            </a:r>
            <a:r>
              <a:rPr lang="hu-HU" dirty="0" smtClean="0"/>
              <a:t> </a:t>
            </a:r>
            <a:r>
              <a:rPr lang="hu-HU" sz="1900" dirty="0" smtClean="0"/>
              <a:t>(</a:t>
            </a:r>
            <a:r>
              <a:rPr lang="hu-HU" sz="1900" dirty="0" err="1" smtClean="0"/>
              <a:t>vgl</a:t>
            </a:r>
            <a:r>
              <a:rPr lang="hu-HU" sz="1900" dirty="0" smtClean="0"/>
              <a:t>. </a:t>
            </a:r>
            <a:r>
              <a:rPr lang="hu-HU" sz="1900" dirty="0" err="1" smtClean="0"/>
              <a:t>Schlaglichter</a:t>
            </a:r>
            <a:r>
              <a:rPr lang="hu-HU" sz="1900" dirty="0" smtClean="0"/>
              <a:t>)</a:t>
            </a:r>
            <a:endParaRPr lang="hu-HU" sz="1900" dirty="0"/>
          </a:p>
          <a:p>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364289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12321" y="1046162"/>
            <a:ext cx="10515600" cy="1325563"/>
          </a:xfrm>
        </p:spPr>
        <p:txBody>
          <a:bodyPr/>
          <a:lstStyle/>
          <a:p>
            <a:pPr algn="ctr"/>
            <a:r>
              <a:rPr lang="hu-HU" b="1" dirty="0" err="1" smtClean="0"/>
              <a:t>Zolas</a:t>
            </a:r>
            <a:r>
              <a:rPr lang="hu-HU" b="1" dirty="0" smtClean="0"/>
              <a:t> </a:t>
            </a:r>
            <a:r>
              <a:rPr lang="hu-HU" b="1" dirty="0" err="1" smtClean="0"/>
              <a:t>Experimentalroman</a:t>
            </a:r>
            <a:endParaRPr lang="hu-HU" b="1" dirty="0"/>
          </a:p>
        </p:txBody>
      </p:sp>
      <p:sp>
        <p:nvSpPr>
          <p:cNvPr id="3" name="Tartalom helye 2"/>
          <p:cNvSpPr>
            <a:spLocks noGrp="1"/>
          </p:cNvSpPr>
          <p:nvPr>
            <p:ph idx="1"/>
          </p:nvPr>
        </p:nvSpPr>
        <p:spPr>
          <a:xfrm>
            <a:off x="812321" y="2506662"/>
            <a:ext cx="10515600" cy="4351338"/>
          </a:xfrm>
        </p:spPr>
        <p:txBody>
          <a:bodyPr>
            <a:normAutofit fontScale="92500" lnSpcReduction="10000"/>
          </a:bodyPr>
          <a:lstStyle/>
          <a:p>
            <a:r>
              <a:rPr lang="de-DE" u="sng" dirty="0"/>
              <a:t>Zola</a:t>
            </a:r>
            <a:r>
              <a:rPr lang="de-DE" dirty="0"/>
              <a:t> war davon überzeugt, </a:t>
            </a:r>
            <a:r>
              <a:rPr lang="de-DE" dirty="0" smtClean="0"/>
              <a:t>da</a:t>
            </a:r>
            <a:r>
              <a:rPr lang="hu-HU" dirty="0" err="1" smtClean="0"/>
              <a:t>ss</a:t>
            </a:r>
            <a:r>
              <a:rPr lang="de-DE" dirty="0" smtClean="0"/>
              <a:t> </a:t>
            </a:r>
            <a:r>
              <a:rPr lang="de-DE" dirty="0"/>
              <a:t>es für alle menschlichen Erscheinungen einen absoluten Determinismus gebe, und glaubte daher, </a:t>
            </a:r>
            <a:r>
              <a:rPr lang="de-DE" b="1" dirty="0"/>
              <a:t>der Entdeckung allgemeiner Gesetzmäßigkeiten durch die Übertragung experimenteller Verfahrensweisen der Naturwissenschaften auf die Literatur näher zu kommen.</a:t>
            </a:r>
            <a:r>
              <a:rPr lang="de-DE" dirty="0"/>
              <a:t> Auf diese Weise glaubte er in die realen Verhältnisse eingreifen zu können. Darin sah er die „sittliche Aufgabe“ des experimentierenden Romanschriftstellers.</a:t>
            </a:r>
            <a:endParaRPr lang="hu-HU" dirty="0"/>
          </a:p>
          <a:p>
            <a:r>
              <a:rPr lang="hu-HU" dirty="0"/>
              <a:t>D</a:t>
            </a:r>
            <a:r>
              <a:rPr lang="de-DE" dirty="0" smtClean="0"/>
              <a:t>er </a:t>
            </a:r>
            <a:r>
              <a:rPr lang="de-DE" dirty="0"/>
              <a:t>deutsche </a:t>
            </a:r>
            <a:r>
              <a:rPr lang="de-DE" dirty="0" smtClean="0"/>
              <a:t>Naturalist </a:t>
            </a:r>
            <a:r>
              <a:rPr lang="de-DE" u="sng" dirty="0"/>
              <a:t>A. </a:t>
            </a:r>
            <a:r>
              <a:rPr lang="de-DE" u="sng" dirty="0" smtClean="0"/>
              <a:t>Holz</a:t>
            </a:r>
            <a:r>
              <a:rPr lang="de-DE" dirty="0" smtClean="0"/>
              <a:t> </a:t>
            </a:r>
            <a:r>
              <a:rPr lang="de-DE" dirty="0"/>
              <a:t>lehnte Zolas literarisches Experimentieren </a:t>
            </a:r>
            <a:r>
              <a:rPr lang="de-DE" dirty="0" smtClean="0"/>
              <a:t>ab</a:t>
            </a:r>
            <a:r>
              <a:rPr lang="hu-HU" dirty="0" smtClean="0"/>
              <a:t>. </a:t>
            </a:r>
            <a:r>
              <a:rPr lang="hu-HU" dirty="0" err="1" smtClean="0"/>
              <a:t>Er</a:t>
            </a:r>
            <a:r>
              <a:rPr lang="hu-HU" dirty="0" smtClean="0"/>
              <a:t> </a:t>
            </a:r>
            <a:r>
              <a:rPr lang="hu-HU" dirty="0" err="1" smtClean="0"/>
              <a:t>meinte</a:t>
            </a:r>
            <a:r>
              <a:rPr lang="de-DE" dirty="0" smtClean="0"/>
              <a:t>: </a:t>
            </a:r>
            <a:r>
              <a:rPr lang="de-DE" dirty="0"/>
              <a:t>„</a:t>
            </a:r>
            <a:r>
              <a:rPr lang="de-DE" i="1" dirty="0"/>
              <a:t>Die Wissenschaft erforscht, </a:t>
            </a:r>
            <a:r>
              <a:rPr lang="de-DE" i="1" dirty="0" err="1"/>
              <a:t>seciert</a:t>
            </a:r>
            <a:r>
              <a:rPr lang="de-DE" i="1" dirty="0"/>
              <a:t>, ergründet die Natur, aber die Poesie </a:t>
            </a:r>
            <a:r>
              <a:rPr lang="de-DE" i="1" dirty="0" smtClean="0"/>
              <a:t>[…] </a:t>
            </a:r>
            <a:r>
              <a:rPr lang="de-DE" i="1" dirty="0"/>
              <a:t>schafft eine zweite Natur, und ein Experiment, das sich nicht in der Realität, sondern bloß im Gehirn des Experimentators abspielt, ist eben kein Experiment</a:t>
            </a:r>
            <a:r>
              <a:rPr lang="de-DE" i="1" dirty="0" smtClean="0"/>
              <a:t>.</a:t>
            </a:r>
            <a:r>
              <a:rPr lang="hu-HU" i="1" dirty="0" smtClean="0"/>
              <a:t>”</a:t>
            </a:r>
            <a:endParaRPr lang="hu-HU" i="1" dirty="0"/>
          </a:p>
          <a:p>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29507842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89958" y="1288151"/>
            <a:ext cx="10515600" cy="1183757"/>
          </a:xfrm>
        </p:spPr>
        <p:txBody>
          <a:bodyPr>
            <a:normAutofit fontScale="90000"/>
          </a:bodyPr>
          <a:lstStyle/>
          <a:p>
            <a:pPr algn="ctr"/>
            <a:r>
              <a:rPr lang="hu-HU" dirty="0" err="1" smtClean="0"/>
              <a:t>Arno</a:t>
            </a:r>
            <a:r>
              <a:rPr lang="hu-HU" dirty="0" smtClean="0"/>
              <a:t> Schmidt und Johannes </a:t>
            </a:r>
            <a:r>
              <a:rPr lang="hu-HU" dirty="0" err="1" smtClean="0"/>
              <a:t>Schlaf</a:t>
            </a:r>
            <a:r>
              <a:rPr lang="hu-HU" dirty="0" smtClean="0"/>
              <a:t>:</a:t>
            </a:r>
            <a:br>
              <a:rPr lang="hu-HU" dirty="0" smtClean="0"/>
            </a:br>
            <a:r>
              <a:rPr lang="hu-HU" dirty="0" smtClean="0"/>
              <a:t>„</a:t>
            </a:r>
            <a:r>
              <a:rPr lang="hu-HU" b="1" dirty="0" err="1" smtClean="0"/>
              <a:t>Konsequenter</a:t>
            </a:r>
            <a:r>
              <a:rPr lang="hu-HU" b="1" dirty="0" smtClean="0"/>
              <a:t> </a:t>
            </a:r>
            <a:r>
              <a:rPr lang="hu-HU" b="1" dirty="0" err="1" smtClean="0"/>
              <a:t>Naturalismus</a:t>
            </a:r>
            <a:r>
              <a:rPr lang="hu-HU" b="1" dirty="0" smtClean="0"/>
              <a:t>”</a:t>
            </a:r>
            <a:r>
              <a:rPr lang="hu-HU" dirty="0" smtClean="0"/>
              <a:t> und „</a:t>
            </a:r>
            <a:r>
              <a:rPr lang="hu-HU" b="1" dirty="0" err="1" smtClean="0"/>
              <a:t>Sekundenstil</a:t>
            </a:r>
            <a:r>
              <a:rPr lang="hu-HU" b="1" dirty="0" smtClean="0"/>
              <a:t>”</a:t>
            </a:r>
            <a:endParaRPr lang="hu-HU" b="1" dirty="0"/>
          </a:p>
        </p:txBody>
      </p:sp>
      <p:sp>
        <p:nvSpPr>
          <p:cNvPr id="3" name="Tartalom helye 2"/>
          <p:cNvSpPr>
            <a:spLocks noGrp="1"/>
          </p:cNvSpPr>
          <p:nvPr>
            <p:ph idx="1"/>
          </p:nvPr>
        </p:nvSpPr>
        <p:spPr>
          <a:xfrm>
            <a:off x="889958" y="2910445"/>
            <a:ext cx="10515600" cy="4189543"/>
          </a:xfrm>
        </p:spPr>
        <p:txBody>
          <a:bodyPr/>
          <a:lstStyle/>
          <a:p>
            <a:pPr marL="0" indent="0">
              <a:buNone/>
            </a:pPr>
            <a:r>
              <a:rPr lang="de-DE" dirty="0" smtClean="0"/>
              <a:t>S</a:t>
            </a:r>
            <a:r>
              <a:rPr lang="hu-HU" dirty="0" err="1" smtClean="0"/>
              <a:t>chmidt</a:t>
            </a:r>
            <a:r>
              <a:rPr lang="hu-HU" dirty="0" smtClean="0"/>
              <a:t> und </a:t>
            </a:r>
            <a:r>
              <a:rPr lang="hu-HU" dirty="0" err="1" smtClean="0"/>
              <a:t>Schlaf</a:t>
            </a:r>
            <a:r>
              <a:rPr lang="hu-HU" dirty="0" smtClean="0"/>
              <a:t> </a:t>
            </a:r>
            <a:r>
              <a:rPr lang="de-DE" dirty="0" smtClean="0"/>
              <a:t>haben </a:t>
            </a:r>
            <a:r>
              <a:rPr lang="de-DE" dirty="0"/>
              <a:t>den </a:t>
            </a:r>
            <a:r>
              <a:rPr lang="de-DE" dirty="0" err="1" smtClean="0"/>
              <a:t>konse</a:t>
            </a:r>
            <a:r>
              <a:rPr lang="hu-HU" dirty="0" err="1" smtClean="0"/>
              <a:t>qu</a:t>
            </a:r>
            <a:r>
              <a:rPr lang="de-DE" dirty="0" smtClean="0"/>
              <a:t>enten </a:t>
            </a:r>
            <a:r>
              <a:rPr lang="de-DE" dirty="0" err="1"/>
              <a:t>Naturalimus</a:t>
            </a:r>
            <a:r>
              <a:rPr lang="de-DE" dirty="0"/>
              <a:t> </a:t>
            </a:r>
            <a:r>
              <a:rPr lang="hu-HU" dirty="0" smtClean="0"/>
              <a:t>– „Intimes </a:t>
            </a:r>
            <a:r>
              <a:rPr lang="hu-HU" dirty="0" err="1" smtClean="0"/>
              <a:t>Theater</a:t>
            </a:r>
            <a:r>
              <a:rPr lang="hu-HU" dirty="0" smtClean="0"/>
              <a:t>” – </a:t>
            </a:r>
            <a:r>
              <a:rPr lang="de-DE" dirty="0" smtClean="0"/>
              <a:t>als </a:t>
            </a:r>
            <a:r>
              <a:rPr lang="de-DE" dirty="0"/>
              <a:t>eine Darstellungstechnik </a:t>
            </a:r>
            <a:r>
              <a:rPr lang="de-DE" dirty="0" err="1" smtClean="0"/>
              <a:t>aufgefa</a:t>
            </a:r>
            <a:r>
              <a:rPr lang="hu-HU" dirty="0" err="1" smtClean="0"/>
              <a:t>ss</a:t>
            </a:r>
            <a:r>
              <a:rPr lang="de-DE" dirty="0" smtClean="0"/>
              <a:t>t</a:t>
            </a:r>
            <a:r>
              <a:rPr lang="de-DE" dirty="0"/>
              <a:t>, </a:t>
            </a:r>
            <a:r>
              <a:rPr lang="de-DE" dirty="0" smtClean="0"/>
              <a:t>mit </a:t>
            </a:r>
            <a:r>
              <a:rPr lang="de-DE" dirty="0"/>
              <a:t>deren Hilfe kleinste Segmente der empirischen Wirklichkeit lückenlos und exakt reproduziert werden. Das führte jedoch zu einer </a:t>
            </a:r>
            <a:r>
              <a:rPr lang="de-DE" b="1" dirty="0"/>
              <a:t>additiven Reihung von Zustandsschilderungen</a:t>
            </a:r>
            <a:r>
              <a:rPr lang="de-DE" dirty="0"/>
              <a:t>. Als Folge der angestrebten Gegenwärtigkeit der Geschehnisse überwiegt das szenische Erzählen, wonach im Drama das Gewicht nicht auf die Charakterdarstellung </a:t>
            </a:r>
            <a:r>
              <a:rPr lang="de-DE" dirty="0" smtClean="0"/>
              <a:t>liegt.</a:t>
            </a:r>
            <a:endParaRPr lang="hu-HU" dirty="0" smtClean="0"/>
          </a:p>
          <a:p>
            <a:pPr marL="0" indent="0">
              <a:buNone/>
            </a:pPr>
            <a:r>
              <a:rPr lang="de-DE" dirty="0" smtClean="0"/>
              <a:t>In </a:t>
            </a:r>
            <a:r>
              <a:rPr lang="de-DE" dirty="0"/>
              <a:t>den Prosaskizzen </a:t>
            </a:r>
            <a:r>
              <a:rPr lang="de-DE" i="1" dirty="0"/>
              <a:t>Papa Hamlet</a:t>
            </a:r>
            <a:r>
              <a:rPr lang="de-DE" dirty="0"/>
              <a:t> schildern die Verfasser Zeit und Raum „Sekunde für Sekunde“, was den sog. </a:t>
            </a:r>
            <a:r>
              <a:rPr lang="de-DE" b="1" dirty="0"/>
              <a:t>Sekundenstil</a:t>
            </a:r>
            <a:r>
              <a:rPr lang="de-DE" dirty="0"/>
              <a:t> erzeugt. </a:t>
            </a:r>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622556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12321" y="1503812"/>
            <a:ext cx="10515600" cy="1325563"/>
          </a:xfrm>
        </p:spPr>
        <p:txBody>
          <a:bodyPr/>
          <a:lstStyle/>
          <a:p>
            <a:pPr algn="ctr"/>
            <a:r>
              <a:rPr lang="hu-HU" b="1" dirty="0" smtClean="0"/>
              <a:t>Die „</a:t>
            </a:r>
            <a:r>
              <a:rPr lang="hu-HU" b="1" dirty="0" err="1" smtClean="0"/>
              <a:t>Freie</a:t>
            </a:r>
            <a:r>
              <a:rPr lang="hu-HU" b="1" dirty="0" smtClean="0"/>
              <a:t> </a:t>
            </a:r>
            <a:r>
              <a:rPr lang="hu-HU" b="1" dirty="0" err="1" smtClean="0"/>
              <a:t>Bühne</a:t>
            </a:r>
            <a:r>
              <a:rPr lang="hu-HU" b="1" dirty="0" smtClean="0"/>
              <a:t>”</a:t>
            </a:r>
            <a:endParaRPr lang="hu-HU" b="1" dirty="0"/>
          </a:p>
        </p:txBody>
      </p:sp>
      <p:sp>
        <p:nvSpPr>
          <p:cNvPr id="3" name="Tartalom helye 2"/>
          <p:cNvSpPr>
            <a:spLocks noGrp="1"/>
          </p:cNvSpPr>
          <p:nvPr>
            <p:ph idx="1"/>
          </p:nvPr>
        </p:nvSpPr>
        <p:spPr>
          <a:xfrm>
            <a:off x="812321" y="2403595"/>
            <a:ext cx="10515600" cy="4351338"/>
          </a:xfrm>
        </p:spPr>
        <p:txBody>
          <a:bodyPr>
            <a:normAutofit/>
          </a:bodyPr>
          <a:lstStyle/>
          <a:p>
            <a:pPr marL="0" indent="0">
              <a:buNone/>
            </a:pPr>
            <a:endParaRPr lang="hu-HU" sz="2400" dirty="0" smtClean="0"/>
          </a:p>
          <a:p>
            <a:pPr marL="0" indent="0">
              <a:buNone/>
            </a:pPr>
            <a:endParaRPr lang="hu-HU" sz="2400" dirty="0"/>
          </a:p>
          <a:p>
            <a:pPr marL="0" indent="0">
              <a:buNone/>
            </a:pPr>
            <a:r>
              <a:rPr lang="hu-HU" sz="2400" dirty="0" smtClean="0"/>
              <a:t>N</a:t>
            </a:r>
            <a:r>
              <a:rPr lang="de-DE" sz="2400" dirty="0" smtClean="0"/>
              <a:t>ach dem Vorbild des Pariser </a:t>
            </a:r>
            <a:r>
              <a:rPr lang="hu-HU" sz="2400" dirty="0" smtClean="0"/>
              <a:t>„</a:t>
            </a:r>
            <a:r>
              <a:rPr lang="de-DE" sz="2400" dirty="0" smtClean="0"/>
              <a:t>Théâtre-</a:t>
            </a:r>
            <a:r>
              <a:rPr lang="de-DE" sz="2400" dirty="0" err="1" smtClean="0"/>
              <a:t>Libre</a:t>
            </a:r>
            <a:r>
              <a:rPr lang="hu-HU" sz="2400" dirty="0" smtClean="0"/>
              <a:t>”</a:t>
            </a:r>
            <a:r>
              <a:rPr lang="de-DE" sz="2400" dirty="0" smtClean="0"/>
              <a:t>, einer 1877 von u.a. Zola gegründeten Privatbühne, konstituierte sich </a:t>
            </a:r>
            <a:r>
              <a:rPr lang="de-DE" sz="2400" b="1" dirty="0" smtClean="0"/>
              <a:t>1889 in Berlin </a:t>
            </a:r>
            <a:r>
              <a:rPr lang="de-DE" sz="2400" dirty="0" smtClean="0"/>
              <a:t>der Verein „</a:t>
            </a:r>
            <a:r>
              <a:rPr lang="de-DE" sz="2400" b="1" dirty="0" smtClean="0"/>
              <a:t>Freie Bühne</a:t>
            </a:r>
            <a:r>
              <a:rPr lang="de-DE" sz="2400" dirty="0" smtClean="0"/>
              <a:t>“. </a:t>
            </a:r>
            <a:r>
              <a:rPr lang="hu-HU" sz="2400" dirty="0" err="1" smtClean="0"/>
              <a:t>Ihre</a:t>
            </a:r>
            <a:r>
              <a:rPr lang="hu-HU" sz="2400" dirty="0" smtClean="0"/>
              <a:t> </a:t>
            </a:r>
            <a:r>
              <a:rPr lang="de-DE" sz="2400" dirty="0" smtClean="0"/>
              <a:t>Zielsetzung </a:t>
            </a:r>
            <a:r>
              <a:rPr lang="hu-HU" sz="2400" dirty="0" err="1" smtClean="0"/>
              <a:t>war</a:t>
            </a:r>
            <a:r>
              <a:rPr lang="hu-HU" sz="2400" dirty="0" smtClean="0"/>
              <a:t>: </a:t>
            </a:r>
            <a:r>
              <a:rPr lang="de-DE" sz="2400" dirty="0" smtClean="0"/>
              <a:t>unabhängig </a:t>
            </a:r>
            <a:r>
              <a:rPr lang="hu-HU" sz="2400" dirty="0" err="1" smtClean="0"/>
              <a:t>sein</a:t>
            </a:r>
            <a:r>
              <a:rPr lang="hu-HU" sz="2400" dirty="0" smtClean="0"/>
              <a:t> </a:t>
            </a:r>
            <a:r>
              <a:rPr lang="de-DE" sz="2400" dirty="0" smtClean="0"/>
              <a:t>von dem Betrieb der bestehenden Theater, frei von Rücksichten auf Theaterzensur und Gelderwerb. In geschlossenen Vorstellungen</a:t>
            </a:r>
            <a:r>
              <a:rPr lang="hu-HU" sz="2400" dirty="0" smtClean="0"/>
              <a:t> </a:t>
            </a:r>
            <a:r>
              <a:rPr lang="de-DE" sz="2400" dirty="0" smtClean="0"/>
              <a:t>wurden moderne ausländische und deutsche Dramen aufgeführt (der Verein eröffnete sein Programm mit Ibsens </a:t>
            </a:r>
            <a:r>
              <a:rPr lang="de-DE" sz="2400" i="1" dirty="0" err="1" smtClean="0"/>
              <a:t>Gespester</a:t>
            </a:r>
            <a:r>
              <a:rPr lang="de-DE" sz="2400" dirty="0" err="1" smtClean="0"/>
              <a:t>n</a:t>
            </a:r>
            <a:r>
              <a:rPr lang="de-DE" sz="2400" dirty="0" smtClean="0"/>
              <a:t>). </a:t>
            </a:r>
            <a:endParaRPr lang="hu-HU" sz="2400" dirty="0" smtClean="0"/>
          </a:p>
          <a:p>
            <a:pPr marL="0" indent="0">
              <a:buNone/>
            </a:pPr>
            <a:endParaRPr lang="hu-HU" dirty="0"/>
          </a:p>
        </p:txBody>
      </p:sp>
      <p:pic>
        <p:nvPicPr>
          <p:cNvPr id="4" name="Kép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04112" cy="1207698"/>
          </a:xfrm>
          <a:prstGeom prst="rect">
            <a:avLst/>
          </a:prstGeom>
        </p:spPr>
      </p:pic>
    </p:spTree>
    <p:extLst>
      <p:ext uri="{BB962C8B-B14F-4D97-AF65-F5344CB8AC3E}">
        <p14:creationId xmlns:p14="http://schemas.microsoft.com/office/powerpoint/2010/main" val="3081820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665</TotalTime>
  <Words>1258</Words>
  <Application>Microsoft Office PowerPoint</Application>
  <PresentationFormat>Szélesvásznú</PresentationFormat>
  <Paragraphs>48</Paragraphs>
  <Slides>16</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16</vt:i4>
      </vt:variant>
    </vt:vector>
  </HeadingPairs>
  <TitlesOfParts>
    <vt:vector size="20" baseType="lpstr">
      <vt:lpstr>Arial</vt:lpstr>
      <vt:lpstr>Calibri</vt:lpstr>
      <vt:lpstr>Calibri Light</vt:lpstr>
      <vt:lpstr>Office-téma</vt:lpstr>
      <vt:lpstr>     Géza Horváth  Geschichte der deutschen Literatur von der Romantik bis zum Fin de Siècle V. </vt:lpstr>
      <vt:lpstr>Naturalismus (1880 –1895)</vt:lpstr>
      <vt:lpstr>PowerPoint-bemutató</vt:lpstr>
      <vt:lpstr>1889: Hochnaturalismus</vt:lpstr>
      <vt:lpstr>Die Überwindung des Naturalismus</vt:lpstr>
      <vt:lpstr>Charles Darwin, Hyppolite Taine, Émile Zola</vt:lpstr>
      <vt:lpstr>Zolas Experimentalroman</vt:lpstr>
      <vt:lpstr>Arno Schmidt und Johannes Schlaf: „Konsequenter Naturalismus” und „Sekundenstil”</vt:lpstr>
      <vt:lpstr>Die „Freie Bühne”</vt:lpstr>
      <vt:lpstr>Die „Freie Volksbühne”</vt:lpstr>
      <vt:lpstr>Gerhart Hauptmann (1862–1946) Literaturnobelpreis 1912</vt:lpstr>
      <vt:lpstr>Hauptmann: Vor Sonnenaufgang</vt:lpstr>
      <vt:lpstr>Figurenkonstellation im Drama Vor Sonnenaufgang</vt:lpstr>
      <vt:lpstr>Naturalismus in der Malerei – ein deutsches Beispiel: der frühe Max Liebermann (1847-1935)</vt:lpstr>
      <vt:lpstr>Liebermanns Vorbild: Mihály Munkácsi: Charpiezupferinnen /Tépéscsinálók/ (1871)</vt:lpstr>
      <vt:lpstr>Munkácsi Mihály: Tépéscsinálók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Naturalismus (1880-1895)</dc:title>
  <dc:creator>Geza</dc:creator>
  <cp:lastModifiedBy>HG</cp:lastModifiedBy>
  <cp:revision>79</cp:revision>
  <dcterms:created xsi:type="dcterms:W3CDTF">2016-11-02T15:56:27Z</dcterms:created>
  <dcterms:modified xsi:type="dcterms:W3CDTF">2023-08-29T14:07:21Z</dcterms:modified>
</cp:coreProperties>
</file>