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16" r:id="rId2"/>
    <p:sldId id="317" r:id="rId3"/>
    <p:sldId id="270" r:id="rId4"/>
    <p:sldId id="271" r:id="rId5"/>
    <p:sldId id="272" r:id="rId6"/>
    <p:sldId id="273" r:id="rId7"/>
    <p:sldId id="274" r:id="rId8"/>
    <p:sldId id="307" r:id="rId9"/>
    <p:sldId id="275" r:id="rId10"/>
    <p:sldId id="276" r:id="rId11"/>
    <p:sldId id="288" r:id="rId12"/>
    <p:sldId id="287" r:id="rId13"/>
    <p:sldId id="277" r:id="rId14"/>
    <p:sldId id="278" r:id="rId15"/>
    <p:sldId id="279" r:id="rId16"/>
    <p:sldId id="280" r:id="rId17"/>
    <p:sldId id="310" r:id="rId18"/>
    <p:sldId id="311" r:id="rId19"/>
    <p:sldId id="289" r:id="rId20"/>
    <p:sldId id="318" r:id="rId21"/>
    <p:sldId id="291" r:id="rId22"/>
    <p:sldId id="292" r:id="rId23"/>
    <p:sldId id="290" r:id="rId24"/>
    <p:sldId id="305" r:id="rId25"/>
    <p:sldId id="306" r:id="rId26"/>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4660"/>
  </p:normalViewPr>
  <p:slideViewPr>
    <p:cSldViewPr snapToGrid="0">
      <p:cViewPr varScale="1">
        <p:scale>
          <a:sx n="78" d="100"/>
          <a:sy n="78" d="100"/>
        </p:scale>
        <p:origin x="126" y="5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77C40D-0B3A-4927-908F-8667026BAC8C}" type="datetimeFigureOut">
              <a:rPr lang="hu-HU" smtClean="0"/>
              <a:t>2023. 08. 29.</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DE946D-5AFB-44A4-9BA2-CFBE8C8FB9D7}" type="slidenum">
              <a:rPr lang="hu-HU" smtClean="0"/>
              <a:t>‹#›</a:t>
            </a:fld>
            <a:endParaRPr lang="hu-HU"/>
          </a:p>
        </p:txBody>
      </p:sp>
    </p:spTree>
    <p:extLst>
      <p:ext uri="{BB962C8B-B14F-4D97-AF65-F5344CB8AC3E}">
        <p14:creationId xmlns:p14="http://schemas.microsoft.com/office/powerpoint/2010/main" val="2202889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44DE946D-5AFB-44A4-9BA2-CFBE8C8FB9D7}" type="slidenum">
              <a:rPr lang="hu-HU" smtClean="0"/>
              <a:t>4</a:t>
            </a:fld>
            <a:endParaRPr lang="hu-HU"/>
          </a:p>
        </p:txBody>
      </p:sp>
    </p:spTree>
    <p:extLst>
      <p:ext uri="{BB962C8B-B14F-4D97-AF65-F5344CB8AC3E}">
        <p14:creationId xmlns:p14="http://schemas.microsoft.com/office/powerpoint/2010/main" val="1815718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40432F16-8294-4B4A-9A49-7139A2EBBCE8}"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2FB2EDD-02F0-41AA-AA25-43C56052EEED}" type="slidenum">
              <a:rPr lang="hu-HU" smtClean="0"/>
              <a:t>‹#›</a:t>
            </a:fld>
            <a:endParaRPr lang="hu-HU"/>
          </a:p>
        </p:txBody>
      </p:sp>
    </p:spTree>
    <p:extLst>
      <p:ext uri="{BB962C8B-B14F-4D97-AF65-F5344CB8AC3E}">
        <p14:creationId xmlns:p14="http://schemas.microsoft.com/office/powerpoint/2010/main" val="2281055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0432F16-8294-4B4A-9A49-7139A2EBBCE8}"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2FB2EDD-02F0-41AA-AA25-43C56052EEED}" type="slidenum">
              <a:rPr lang="hu-HU" smtClean="0"/>
              <a:t>‹#›</a:t>
            </a:fld>
            <a:endParaRPr lang="hu-HU"/>
          </a:p>
        </p:txBody>
      </p:sp>
    </p:spTree>
    <p:extLst>
      <p:ext uri="{BB962C8B-B14F-4D97-AF65-F5344CB8AC3E}">
        <p14:creationId xmlns:p14="http://schemas.microsoft.com/office/powerpoint/2010/main" val="1776325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0432F16-8294-4B4A-9A49-7139A2EBBCE8}"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2FB2EDD-02F0-41AA-AA25-43C56052EEED}" type="slidenum">
              <a:rPr lang="hu-HU" smtClean="0"/>
              <a:t>‹#›</a:t>
            </a:fld>
            <a:endParaRPr lang="hu-HU"/>
          </a:p>
        </p:txBody>
      </p:sp>
    </p:spTree>
    <p:extLst>
      <p:ext uri="{BB962C8B-B14F-4D97-AF65-F5344CB8AC3E}">
        <p14:creationId xmlns:p14="http://schemas.microsoft.com/office/powerpoint/2010/main" val="1730058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0432F16-8294-4B4A-9A49-7139A2EBBCE8}"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2FB2EDD-02F0-41AA-AA25-43C56052EEED}" type="slidenum">
              <a:rPr lang="hu-HU" smtClean="0"/>
              <a:t>‹#›</a:t>
            </a:fld>
            <a:endParaRPr lang="hu-HU"/>
          </a:p>
        </p:txBody>
      </p:sp>
    </p:spTree>
    <p:extLst>
      <p:ext uri="{BB962C8B-B14F-4D97-AF65-F5344CB8AC3E}">
        <p14:creationId xmlns:p14="http://schemas.microsoft.com/office/powerpoint/2010/main" val="3746968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40432F16-8294-4B4A-9A49-7139A2EBBCE8}"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12FB2EDD-02F0-41AA-AA25-43C56052EEED}" type="slidenum">
              <a:rPr lang="hu-HU" smtClean="0"/>
              <a:t>‹#›</a:t>
            </a:fld>
            <a:endParaRPr lang="hu-HU"/>
          </a:p>
        </p:txBody>
      </p:sp>
    </p:spTree>
    <p:extLst>
      <p:ext uri="{BB962C8B-B14F-4D97-AF65-F5344CB8AC3E}">
        <p14:creationId xmlns:p14="http://schemas.microsoft.com/office/powerpoint/2010/main" val="477135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40432F16-8294-4B4A-9A49-7139A2EBBCE8}" type="datetimeFigureOut">
              <a:rPr lang="hu-HU" smtClean="0"/>
              <a:t>2023. 08. 29.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12FB2EDD-02F0-41AA-AA25-43C56052EEED}" type="slidenum">
              <a:rPr lang="hu-HU" smtClean="0"/>
              <a:t>‹#›</a:t>
            </a:fld>
            <a:endParaRPr lang="hu-HU"/>
          </a:p>
        </p:txBody>
      </p:sp>
    </p:spTree>
    <p:extLst>
      <p:ext uri="{BB962C8B-B14F-4D97-AF65-F5344CB8AC3E}">
        <p14:creationId xmlns:p14="http://schemas.microsoft.com/office/powerpoint/2010/main" val="490038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40432F16-8294-4B4A-9A49-7139A2EBBCE8}" type="datetimeFigureOut">
              <a:rPr lang="hu-HU" smtClean="0"/>
              <a:t>2023. 08. 29.</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12FB2EDD-02F0-41AA-AA25-43C56052EEED}" type="slidenum">
              <a:rPr lang="hu-HU" smtClean="0"/>
              <a:t>‹#›</a:t>
            </a:fld>
            <a:endParaRPr lang="hu-HU"/>
          </a:p>
        </p:txBody>
      </p:sp>
    </p:spTree>
    <p:extLst>
      <p:ext uri="{BB962C8B-B14F-4D97-AF65-F5344CB8AC3E}">
        <p14:creationId xmlns:p14="http://schemas.microsoft.com/office/powerpoint/2010/main" val="195790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40432F16-8294-4B4A-9A49-7139A2EBBCE8}" type="datetimeFigureOut">
              <a:rPr lang="hu-HU" smtClean="0"/>
              <a:t>2023. 08. 29.</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12FB2EDD-02F0-41AA-AA25-43C56052EEED}" type="slidenum">
              <a:rPr lang="hu-HU" smtClean="0"/>
              <a:t>‹#›</a:t>
            </a:fld>
            <a:endParaRPr lang="hu-HU"/>
          </a:p>
        </p:txBody>
      </p:sp>
    </p:spTree>
    <p:extLst>
      <p:ext uri="{BB962C8B-B14F-4D97-AF65-F5344CB8AC3E}">
        <p14:creationId xmlns:p14="http://schemas.microsoft.com/office/powerpoint/2010/main" val="295812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40432F16-8294-4B4A-9A49-7139A2EBBCE8}" type="datetimeFigureOut">
              <a:rPr lang="hu-HU" smtClean="0"/>
              <a:t>2023. 08. 29.</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12FB2EDD-02F0-41AA-AA25-43C56052EEED}" type="slidenum">
              <a:rPr lang="hu-HU" smtClean="0"/>
              <a:t>‹#›</a:t>
            </a:fld>
            <a:endParaRPr lang="hu-HU"/>
          </a:p>
        </p:txBody>
      </p:sp>
    </p:spTree>
    <p:extLst>
      <p:ext uri="{BB962C8B-B14F-4D97-AF65-F5344CB8AC3E}">
        <p14:creationId xmlns:p14="http://schemas.microsoft.com/office/powerpoint/2010/main" val="220097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40432F16-8294-4B4A-9A49-7139A2EBBCE8}" type="datetimeFigureOut">
              <a:rPr lang="hu-HU" smtClean="0"/>
              <a:t>2023. 08. 29.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12FB2EDD-02F0-41AA-AA25-43C56052EEED}" type="slidenum">
              <a:rPr lang="hu-HU" smtClean="0"/>
              <a:t>‹#›</a:t>
            </a:fld>
            <a:endParaRPr lang="hu-HU"/>
          </a:p>
        </p:txBody>
      </p:sp>
    </p:spTree>
    <p:extLst>
      <p:ext uri="{BB962C8B-B14F-4D97-AF65-F5344CB8AC3E}">
        <p14:creationId xmlns:p14="http://schemas.microsoft.com/office/powerpoint/2010/main" val="1966615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40432F16-8294-4B4A-9A49-7139A2EBBCE8}" type="datetimeFigureOut">
              <a:rPr lang="hu-HU" smtClean="0"/>
              <a:t>2023. 08. 29.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12FB2EDD-02F0-41AA-AA25-43C56052EEED}" type="slidenum">
              <a:rPr lang="hu-HU" smtClean="0"/>
              <a:t>‹#›</a:t>
            </a:fld>
            <a:endParaRPr lang="hu-HU"/>
          </a:p>
        </p:txBody>
      </p:sp>
    </p:spTree>
    <p:extLst>
      <p:ext uri="{BB962C8B-B14F-4D97-AF65-F5344CB8AC3E}">
        <p14:creationId xmlns:p14="http://schemas.microsoft.com/office/powerpoint/2010/main" val="3308089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32F16-8294-4B4A-9A49-7139A2EBBCE8}" type="datetimeFigureOut">
              <a:rPr lang="hu-HU" smtClean="0"/>
              <a:t>2023. 08. 29.</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B2EDD-02F0-41AA-AA25-43C56052EEED}" type="slidenum">
              <a:rPr lang="hu-HU" smtClean="0"/>
              <a:t>‹#›</a:t>
            </a:fld>
            <a:endParaRPr lang="hu-HU"/>
          </a:p>
        </p:txBody>
      </p:sp>
    </p:spTree>
    <p:extLst>
      <p:ext uri="{BB962C8B-B14F-4D97-AF65-F5344CB8AC3E}">
        <p14:creationId xmlns:p14="http://schemas.microsoft.com/office/powerpoint/2010/main" val="740660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530056" y="1486442"/>
            <a:ext cx="9144000" cy="4959458"/>
          </a:xfrm>
        </p:spPr>
        <p:txBody>
          <a:bodyPr>
            <a:normAutofit fontScale="90000"/>
          </a:bodyPr>
          <a:lstStyle/>
          <a:p>
            <a:r>
              <a:rPr lang="hu-HU" b="1" dirty="0" smtClean="0"/>
              <a:t/>
            </a:r>
            <a:br>
              <a:rPr lang="hu-HU" b="1" dirty="0" smtClean="0"/>
            </a:br>
            <a:r>
              <a:rPr lang="hu-HU" b="1" dirty="0" smtClean="0"/>
              <a:t/>
            </a:r>
            <a:br>
              <a:rPr lang="hu-HU" b="1" dirty="0" smtClean="0"/>
            </a:br>
            <a:r>
              <a:rPr lang="hu-HU" b="1" dirty="0"/>
              <a:t/>
            </a:r>
            <a:br>
              <a:rPr lang="hu-HU" b="1" dirty="0"/>
            </a:br>
            <a:r>
              <a:rPr lang="hu-HU" b="1" dirty="0" smtClean="0"/>
              <a:t/>
            </a:r>
            <a:br>
              <a:rPr lang="hu-HU" b="1" dirty="0" smtClean="0"/>
            </a:br>
            <a:r>
              <a:rPr lang="hu-HU" b="1" dirty="0"/>
              <a:t/>
            </a:r>
            <a:br>
              <a:rPr lang="hu-HU" b="1" dirty="0"/>
            </a:br>
            <a:r>
              <a:rPr lang="hu-HU" sz="5300" b="1" dirty="0" smtClean="0"/>
              <a:t>Géza Horváth</a:t>
            </a:r>
            <a:r>
              <a:rPr lang="hu-HU" sz="5300" b="1" dirty="0" smtClean="0">
                <a:solidFill>
                  <a:srgbClr val="C00000"/>
                </a:solidFill>
              </a:rPr>
              <a:t/>
            </a:r>
            <a:br>
              <a:rPr lang="hu-HU" sz="5300" b="1" dirty="0" smtClean="0">
                <a:solidFill>
                  <a:srgbClr val="C00000"/>
                </a:solidFill>
              </a:rPr>
            </a:br>
            <a:r>
              <a:rPr lang="hu-HU" sz="5300" b="1" dirty="0" smtClean="0">
                <a:solidFill>
                  <a:srgbClr val="C00000"/>
                </a:solidFill>
              </a:rPr>
              <a:t/>
            </a:r>
            <a:br>
              <a:rPr lang="hu-HU" sz="5300" b="1" dirty="0" smtClean="0">
                <a:solidFill>
                  <a:srgbClr val="C00000"/>
                </a:solidFill>
              </a:rPr>
            </a:br>
            <a:r>
              <a:rPr lang="hu-HU" sz="5300" b="1" i="1" dirty="0" err="1" smtClean="0"/>
              <a:t>Geschichte</a:t>
            </a:r>
            <a:r>
              <a:rPr lang="hu-HU" sz="5300" b="1" i="1" dirty="0" smtClean="0"/>
              <a:t> der </a:t>
            </a:r>
            <a:r>
              <a:rPr lang="hu-HU" sz="5300" b="1" i="1" dirty="0" err="1" smtClean="0"/>
              <a:t>deutschen</a:t>
            </a:r>
            <a:r>
              <a:rPr lang="hu-HU" sz="5300" b="1" i="1" dirty="0" smtClean="0"/>
              <a:t> </a:t>
            </a:r>
            <a:r>
              <a:rPr lang="hu-HU" sz="5300" b="1" i="1" dirty="0" err="1" smtClean="0"/>
              <a:t>Literatur</a:t>
            </a:r>
            <a:r>
              <a:rPr lang="hu-HU" sz="5300" b="1" i="1" dirty="0" smtClean="0"/>
              <a:t> von der Romantik </a:t>
            </a:r>
            <a:r>
              <a:rPr lang="hu-HU" sz="5300" b="1" i="1" dirty="0" err="1" smtClean="0"/>
              <a:t>bis</a:t>
            </a:r>
            <a:r>
              <a:rPr lang="hu-HU" sz="5300" b="1" i="1" dirty="0" smtClean="0"/>
              <a:t> </a:t>
            </a:r>
            <a:r>
              <a:rPr lang="hu-HU" sz="5300" b="1" i="1" dirty="0" err="1" smtClean="0"/>
              <a:t>zum</a:t>
            </a:r>
            <a:r>
              <a:rPr lang="hu-HU" sz="5300" b="1" i="1" dirty="0"/>
              <a:t/>
            </a:r>
            <a:br>
              <a:rPr lang="hu-HU" sz="5300" b="1" i="1" dirty="0"/>
            </a:br>
            <a:r>
              <a:rPr lang="hu-HU" sz="5300" b="1" i="1" dirty="0" smtClean="0"/>
              <a:t>Fin de </a:t>
            </a:r>
            <a:r>
              <a:rPr lang="hu-HU" sz="5300" b="1" i="1" dirty="0" err="1" smtClean="0"/>
              <a:t>Siècle</a:t>
            </a:r>
            <a:r>
              <a:rPr lang="hu-HU" sz="5300" b="1" i="1" dirty="0" smtClean="0"/>
              <a:t/>
            </a:r>
            <a:br>
              <a:rPr lang="hu-HU" sz="5300" b="1" i="1" dirty="0" smtClean="0"/>
            </a:br>
            <a:r>
              <a:rPr lang="hu-HU" sz="5300" b="1" i="1" dirty="0" smtClean="0"/>
              <a:t>I.</a:t>
            </a:r>
            <a:br>
              <a:rPr lang="hu-HU" sz="5300" b="1" i="1" dirty="0" smtClean="0"/>
            </a:br>
            <a:endParaRPr lang="hu-HU" sz="5300" b="1" i="1"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629478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56488" y="1353312"/>
            <a:ext cx="10515600" cy="1018413"/>
          </a:xfrm>
        </p:spPr>
        <p:txBody>
          <a:bodyPr>
            <a:normAutofit fontScale="90000"/>
          </a:bodyPr>
          <a:lstStyle/>
          <a:p>
            <a:pPr algn="ctr"/>
            <a:r>
              <a:rPr lang="de-DE" b="1" dirty="0"/>
              <a:t>Die Theorie der romantischen Dichtung: Friedrich Schlegels </a:t>
            </a:r>
            <a:r>
              <a:rPr lang="hu-HU" b="1" dirty="0" smtClean="0"/>
              <a:t>„</a:t>
            </a:r>
            <a:r>
              <a:rPr lang="de-DE" b="1" dirty="0" smtClean="0"/>
              <a:t>progressive Universalpoesie</a:t>
            </a:r>
            <a:r>
              <a:rPr lang="hu-HU" b="1" dirty="0" smtClean="0"/>
              <a:t>”</a:t>
            </a:r>
            <a:r>
              <a:rPr lang="de-DE" b="1" dirty="0" smtClean="0"/>
              <a:t>:</a:t>
            </a:r>
            <a:endParaRPr lang="hu-HU" dirty="0"/>
          </a:p>
        </p:txBody>
      </p:sp>
      <p:sp>
        <p:nvSpPr>
          <p:cNvPr id="3" name="Tartalom helye 2"/>
          <p:cNvSpPr>
            <a:spLocks noGrp="1"/>
          </p:cNvSpPr>
          <p:nvPr>
            <p:ph idx="1"/>
          </p:nvPr>
        </p:nvSpPr>
        <p:spPr>
          <a:xfrm>
            <a:off x="856488" y="2442654"/>
            <a:ext cx="10515600" cy="4351338"/>
          </a:xfrm>
        </p:spPr>
        <p:txBody>
          <a:bodyPr>
            <a:normAutofit/>
          </a:bodyPr>
          <a:lstStyle/>
          <a:p>
            <a:r>
              <a:rPr lang="de-DE" sz="2600" dirty="0" smtClean="0"/>
              <a:t>Das </a:t>
            </a:r>
            <a:r>
              <a:rPr lang="de-DE" sz="2600" b="1" dirty="0">
                <a:solidFill>
                  <a:srgbClr val="C00000"/>
                </a:solidFill>
              </a:rPr>
              <a:t>Fragment</a:t>
            </a:r>
            <a:r>
              <a:rPr lang="de-DE" sz="2600" dirty="0">
                <a:solidFill>
                  <a:srgbClr val="FF0000"/>
                </a:solidFill>
              </a:rPr>
              <a:t> </a:t>
            </a:r>
            <a:r>
              <a:rPr lang="de-DE" sz="2600" dirty="0"/>
              <a:t>(Bruchstück) ist eine beliebte literarische Form der Frühromantiker, weil paradoxerweise gerade im Bruchstückmäßigen, Unvollendeten das Vollendete und Vollkommene am besten ausgedrückt werden </a:t>
            </a:r>
            <a:r>
              <a:rPr lang="de-DE" sz="2600" dirty="0" smtClean="0"/>
              <a:t>kann.</a:t>
            </a:r>
            <a:endParaRPr lang="hu-HU" sz="2600" dirty="0" smtClean="0"/>
          </a:p>
          <a:p>
            <a:r>
              <a:rPr lang="de-DE" sz="2600" dirty="0" smtClean="0"/>
              <a:t>Fr</a:t>
            </a:r>
            <a:r>
              <a:rPr lang="de-DE" sz="2600" dirty="0"/>
              <a:t>. Schlegel liefert in einem Fragment das „Manifest“ der romantischen Poesie: Die Poesie bedeutet umfassende Universalität, sie soll die weitesten Gegensätze darstellen. Die romantische Poesie, die Antike und Moderne in ihrem Gegensatz überwinden, sowie alle Bereiche des Lebens umfassen, d.h. durchpoetisieren soll, ist in ständigem </a:t>
            </a:r>
            <a:r>
              <a:rPr lang="de-DE" sz="2600" b="1" dirty="0"/>
              <a:t>Werden</a:t>
            </a:r>
            <a:r>
              <a:rPr lang="de-DE" sz="2600" dirty="0"/>
              <a:t>, kann nie vollendet sein, obgleich in diesem provisorischen und utopischen Zustand bereits die künftige Vollendung angedeutet ist.</a:t>
            </a:r>
            <a:endParaRPr lang="hu-HU" sz="2600"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4273609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060900"/>
            <a:ext cx="10515600" cy="1325563"/>
          </a:xfrm>
        </p:spPr>
        <p:txBody>
          <a:bodyPr/>
          <a:lstStyle/>
          <a:p>
            <a:pPr algn="ctr"/>
            <a:r>
              <a:rPr lang="hu-HU" b="1" dirty="0" err="1" smtClean="0">
                <a:solidFill>
                  <a:srgbClr val="C00000"/>
                </a:solidFill>
              </a:rPr>
              <a:t>Fragment</a:t>
            </a:r>
            <a:endParaRPr lang="hu-HU" b="1" dirty="0">
              <a:solidFill>
                <a:srgbClr val="C00000"/>
              </a:solidFill>
            </a:endParaRPr>
          </a:p>
        </p:txBody>
      </p:sp>
      <p:sp>
        <p:nvSpPr>
          <p:cNvPr id="3" name="Tartalom helye 2"/>
          <p:cNvSpPr>
            <a:spLocks noGrp="1"/>
          </p:cNvSpPr>
          <p:nvPr>
            <p:ph idx="1"/>
          </p:nvPr>
        </p:nvSpPr>
        <p:spPr>
          <a:xfrm>
            <a:off x="838200" y="2183072"/>
            <a:ext cx="10515600" cy="4674928"/>
          </a:xfrm>
        </p:spPr>
        <p:txBody>
          <a:bodyPr>
            <a:normAutofit fontScale="92500" lnSpcReduction="10000"/>
          </a:bodyPr>
          <a:lstStyle/>
          <a:p>
            <a:r>
              <a:rPr lang="hu-HU" dirty="0"/>
              <a:t>1.nicht </a:t>
            </a:r>
            <a:r>
              <a:rPr lang="hu-HU" dirty="0" err="1"/>
              <a:t>vollständig</a:t>
            </a:r>
            <a:r>
              <a:rPr lang="hu-HU" dirty="0"/>
              <a:t> </a:t>
            </a:r>
            <a:r>
              <a:rPr lang="hu-HU" dirty="0" err="1"/>
              <a:t>überliefertes</a:t>
            </a:r>
            <a:r>
              <a:rPr lang="hu-HU" dirty="0"/>
              <a:t> </a:t>
            </a:r>
            <a:r>
              <a:rPr lang="hu-HU" dirty="0" err="1"/>
              <a:t>Werk</a:t>
            </a:r>
            <a:r>
              <a:rPr lang="hu-HU" dirty="0"/>
              <a:t>, </a:t>
            </a:r>
            <a:r>
              <a:rPr lang="hu-HU" dirty="0" err="1"/>
              <a:t>bes</a:t>
            </a:r>
            <a:r>
              <a:rPr lang="hu-HU" dirty="0"/>
              <a:t>. </a:t>
            </a:r>
            <a:r>
              <a:rPr lang="hu-HU" dirty="0" err="1"/>
              <a:t>aus</a:t>
            </a:r>
            <a:r>
              <a:rPr lang="hu-HU" dirty="0"/>
              <a:t> der </a:t>
            </a:r>
            <a:r>
              <a:rPr lang="hu-HU" dirty="0" err="1"/>
              <a:t>Antike</a:t>
            </a:r>
            <a:r>
              <a:rPr lang="hu-HU" dirty="0"/>
              <a:t> und </a:t>
            </a:r>
            <a:r>
              <a:rPr lang="hu-HU" dirty="0" err="1"/>
              <a:t>dem</a:t>
            </a:r>
            <a:r>
              <a:rPr lang="hu-HU" dirty="0"/>
              <a:t> </a:t>
            </a:r>
            <a:r>
              <a:rPr lang="hu-HU" dirty="0" err="1"/>
              <a:t>Mittelalter</a:t>
            </a:r>
            <a:r>
              <a:rPr lang="hu-HU" dirty="0"/>
              <a:t> (</a:t>
            </a:r>
            <a:r>
              <a:rPr lang="hu-HU" dirty="0" err="1"/>
              <a:t>Aristoteles</a:t>
            </a:r>
            <a:r>
              <a:rPr lang="hu-HU" dirty="0"/>
              <a:t>: </a:t>
            </a:r>
            <a:r>
              <a:rPr lang="hu-HU" i="1" dirty="0" err="1" smtClean="0"/>
              <a:t>Poetik</a:t>
            </a:r>
            <a:r>
              <a:rPr lang="hu-HU" dirty="0" smtClean="0"/>
              <a:t>)</a:t>
            </a:r>
          </a:p>
          <a:p>
            <a:r>
              <a:rPr lang="hu-HU" dirty="0" smtClean="0"/>
              <a:t>2</a:t>
            </a:r>
            <a:r>
              <a:rPr lang="hu-HU" dirty="0"/>
              <a:t>. </a:t>
            </a:r>
            <a:r>
              <a:rPr lang="hu-HU" dirty="0" err="1"/>
              <a:t>vom</a:t>
            </a:r>
            <a:r>
              <a:rPr lang="hu-HU" dirty="0"/>
              <a:t> </a:t>
            </a:r>
            <a:r>
              <a:rPr lang="hu-HU" dirty="0" err="1"/>
              <a:t>Dichter</a:t>
            </a:r>
            <a:r>
              <a:rPr lang="hu-HU" dirty="0"/>
              <a:t> </a:t>
            </a:r>
            <a:r>
              <a:rPr lang="hu-HU" dirty="0" err="1"/>
              <a:t>unabsichtlich</a:t>
            </a:r>
            <a:r>
              <a:rPr lang="hu-HU" dirty="0"/>
              <a:t> o. </a:t>
            </a:r>
            <a:r>
              <a:rPr lang="hu-HU" dirty="0" err="1" smtClean="0"/>
              <a:t>Interessenverlagerung</a:t>
            </a:r>
            <a:r>
              <a:rPr lang="hu-HU" dirty="0" smtClean="0"/>
              <a:t> </a:t>
            </a:r>
            <a:r>
              <a:rPr lang="hu-HU" dirty="0" err="1"/>
              <a:t>nicht</a:t>
            </a:r>
            <a:r>
              <a:rPr lang="hu-HU" dirty="0"/>
              <a:t> </a:t>
            </a:r>
            <a:r>
              <a:rPr lang="hu-HU" dirty="0" err="1"/>
              <a:t>vollendetes</a:t>
            </a:r>
            <a:r>
              <a:rPr lang="hu-HU" dirty="0"/>
              <a:t> </a:t>
            </a:r>
            <a:r>
              <a:rPr lang="hu-HU" dirty="0" err="1"/>
              <a:t>Werk</a:t>
            </a:r>
            <a:r>
              <a:rPr lang="hu-HU" dirty="0"/>
              <a:t> </a:t>
            </a:r>
            <a:r>
              <a:rPr lang="hu-HU" dirty="0" smtClean="0"/>
              <a:t>(</a:t>
            </a:r>
            <a:r>
              <a:rPr lang="hu-HU" dirty="0" err="1" smtClean="0"/>
              <a:t>z.B</a:t>
            </a:r>
            <a:r>
              <a:rPr lang="hu-HU" dirty="0" smtClean="0"/>
              <a:t>. Thomas Mann</a:t>
            </a:r>
            <a:r>
              <a:rPr lang="hu-HU" dirty="0"/>
              <a:t>: </a:t>
            </a:r>
            <a:r>
              <a:rPr lang="hu-HU" i="1" dirty="0" err="1"/>
              <a:t>Bekenntnisse</a:t>
            </a:r>
            <a:r>
              <a:rPr lang="hu-HU" i="1" dirty="0"/>
              <a:t> des </a:t>
            </a:r>
            <a:r>
              <a:rPr lang="hu-HU" i="1" dirty="0" err="1"/>
              <a:t>Hochstaplers</a:t>
            </a:r>
            <a:r>
              <a:rPr lang="hu-HU" i="1" dirty="0"/>
              <a:t> Felix </a:t>
            </a:r>
            <a:r>
              <a:rPr lang="hu-HU" i="1" dirty="0" err="1" smtClean="0"/>
              <a:t>Krull</a:t>
            </a:r>
            <a:r>
              <a:rPr lang="hu-HU" dirty="0" smtClean="0"/>
              <a:t>)</a:t>
            </a:r>
          </a:p>
          <a:p>
            <a:r>
              <a:rPr lang="hu-HU" dirty="0" smtClean="0"/>
              <a:t>3</a:t>
            </a:r>
            <a:r>
              <a:rPr lang="hu-HU" dirty="0"/>
              <a:t>. </a:t>
            </a:r>
            <a:r>
              <a:rPr lang="hu-HU" dirty="0" err="1"/>
              <a:t>Beabsichtigte</a:t>
            </a:r>
            <a:r>
              <a:rPr lang="hu-HU" dirty="0"/>
              <a:t> </a:t>
            </a:r>
            <a:r>
              <a:rPr lang="hu-HU" dirty="0" err="1" smtClean="0"/>
              <a:t>Fragmente</a:t>
            </a:r>
            <a:r>
              <a:rPr lang="hu-HU" dirty="0" smtClean="0"/>
              <a:t> </a:t>
            </a:r>
            <a:r>
              <a:rPr lang="hu-HU" dirty="0" err="1"/>
              <a:t>als</a:t>
            </a:r>
            <a:r>
              <a:rPr lang="hu-HU" dirty="0"/>
              <a:t> </a:t>
            </a:r>
            <a:r>
              <a:rPr lang="hu-HU" dirty="0" err="1" smtClean="0"/>
              <a:t>bewusste</a:t>
            </a:r>
            <a:r>
              <a:rPr lang="hu-HU" dirty="0" smtClean="0"/>
              <a:t> </a:t>
            </a:r>
            <a:r>
              <a:rPr lang="hu-HU" dirty="0" err="1"/>
              <a:t>lit</a:t>
            </a:r>
            <a:r>
              <a:rPr lang="hu-HU" dirty="0"/>
              <a:t>. </a:t>
            </a:r>
            <a:r>
              <a:rPr lang="hu-HU" dirty="0" err="1"/>
              <a:t>Form</a:t>
            </a:r>
            <a:r>
              <a:rPr lang="hu-HU" dirty="0"/>
              <a:t> </a:t>
            </a:r>
            <a:r>
              <a:rPr lang="hu-HU" dirty="0" err="1"/>
              <a:t>zeigen</a:t>
            </a:r>
            <a:r>
              <a:rPr lang="hu-HU" dirty="0"/>
              <a:t> </a:t>
            </a:r>
            <a:r>
              <a:rPr lang="hu-HU" dirty="0" err="1"/>
              <a:t>die</a:t>
            </a:r>
            <a:r>
              <a:rPr lang="hu-HU" dirty="0"/>
              <a:t> </a:t>
            </a:r>
            <a:r>
              <a:rPr lang="hu-HU" dirty="0" err="1"/>
              <a:t>Unendlichkeit</a:t>
            </a:r>
            <a:r>
              <a:rPr lang="hu-HU" dirty="0"/>
              <a:t> </a:t>
            </a:r>
            <a:r>
              <a:rPr lang="hu-HU" dirty="0" err="1"/>
              <a:t>eines</a:t>
            </a:r>
            <a:r>
              <a:rPr lang="hu-HU" dirty="0"/>
              <a:t> </a:t>
            </a:r>
            <a:r>
              <a:rPr lang="hu-HU" dirty="0" err="1"/>
              <a:t>Stoffes</a:t>
            </a:r>
            <a:r>
              <a:rPr lang="hu-HU" dirty="0"/>
              <a:t> </a:t>
            </a:r>
            <a:r>
              <a:rPr lang="hu-HU" dirty="0" err="1"/>
              <a:t>oder</a:t>
            </a:r>
            <a:r>
              <a:rPr lang="hu-HU" dirty="0"/>
              <a:t> </a:t>
            </a:r>
            <a:r>
              <a:rPr lang="hu-HU" dirty="0" err="1"/>
              <a:t>Themas</a:t>
            </a:r>
            <a:r>
              <a:rPr lang="hu-HU" dirty="0"/>
              <a:t>, der in </a:t>
            </a:r>
            <a:r>
              <a:rPr lang="hu-HU" dirty="0" err="1"/>
              <a:t>konkreter</a:t>
            </a:r>
            <a:r>
              <a:rPr lang="hu-HU" dirty="0"/>
              <a:t> </a:t>
            </a:r>
            <a:r>
              <a:rPr lang="hu-HU" dirty="0" err="1"/>
              <a:t>Ausgestaltung</a:t>
            </a:r>
            <a:r>
              <a:rPr lang="hu-HU" dirty="0"/>
              <a:t> </a:t>
            </a:r>
            <a:r>
              <a:rPr lang="hu-HU" dirty="0" err="1"/>
              <a:t>nur</a:t>
            </a:r>
            <a:r>
              <a:rPr lang="hu-HU" dirty="0"/>
              <a:t> </a:t>
            </a:r>
            <a:r>
              <a:rPr lang="hu-HU" dirty="0" err="1"/>
              <a:t>verengt</a:t>
            </a:r>
            <a:r>
              <a:rPr lang="hu-HU" dirty="0"/>
              <a:t> </a:t>
            </a:r>
            <a:r>
              <a:rPr lang="hu-HU" dirty="0" err="1"/>
              <a:t>dargelegt</a:t>
            </a:r>
            <a:r>
              <a:rPr lang="hu-HU" dirty="0"/>
              <a:t> </a:t>
            </a:r>
            <a:r>
              <a:rPr lang="hu-HU" dirty="0" err="1"/>
              <a:t>werden</a:t>
            </a:r>
            <a:r>
              <a:rPr lang="hu-HU" dirty="0"/>
              <a:t> </a:t>
            </a:r>
            <a:r>
              <a:rPr lang="hu-HU" dirty="0" err="1"/>
              <a:t>konnte</a:t>
            </a:r>
            <a:r>
              <a:rPr lang="hu-HU" dirty="0" smtClean="0"/>
              <a:t>... </a:t>
            </a:r>
            <a:r>
              <a:rPr lang="hu-HU" dirty="0" err="1" smtClean="0"/>
              <a:t>programmatisches</a:t>
            </a:r>
            <a:r>
              <a:rPr lang="hu-HU" dirty="0" smtClean="0"/>
              <a:t> </a:t>
            </a:r>
            <a:r>
              <a:rPr lang="hu-HU" dirty="0" err="1"/>
              <a:t>Prosastück</a:t>
            </a:r>
            <a:r>
              <a:rPr lang="hu-HU" dirty="0"/>
              <a:t> </a:t>
            </a:r>
            <a:r>
              <a:rPr lang="hu-HU" dirty="0" err="1"/>
              <a:t>bes</a:t>
            </a:r>
            <a:r>
              <a:rPr lang="hu-HU" dirty="0"/>
              <a:t>. der </a:t>
            </a:r>
            <a:r>
              <a:rPr lang="hu-HU" dirty="0" err="1"/>
              <a:t>deutschen</a:t>
            </a:r>
            <a:r>
              <a:rPr lang="hu-HU" dirty="0"/>
              <a:t> </a:t>
            </a:r>
            <a:r>
              <a:rPr lang="hu-HU" dirty="0" err="1"/>
              <a:t>Frühromantik</a:t>
            </a:r>
            <a:r>
              <a:rPr lang="hu-HU" dirty="0"/>
              <a:t>, </a:t>
            </a:r>
            <a:r>
              <a:rPr lang="hu-HU" dirty="0" err="1"/>
              <a:t>theor</a:t>
            </a:r>
            <a:r>
              <a:rPr lang="hu-HU" dirty="0"/>
              <a:t>. </a:t>
            </a:r>
            <a:r>
              <a:rPr lang="hu-HU" dirty="0" err="1"/>
              <a:t>bestimmt</a:t>
            </a:r>
            <a:r>
              <a:rPr lang="hu-HU" dirty="0"/>
              <a:t> v. </a:t>
            </a:r>
            <a:r>
              <a:rPr lang="hu-HU" dirty="0" err="1"/>
              <a:t>Fr</a:t>
            </a:r>
            <a:r>
              <a:rPr lang="hu-HU" dirty="0"/>
              <a:t>. </a:t>
            </a:r>
            <a:r>
              <a:rPr lang="hu-HU" dirty="0" err="1"/>
              <a:t>Schlegel</a:t>
            </a:r>
            <a:r>
              <a:rPr lang="hu-HU" dirty="0"/>
              <a:t>...</a:t>
            </a:r>
          </a:p>
          <a:p>
            <a:r>
              <a:rPr lang="hu-HU" dirty="0" err="1"/>
              <a:t>Schlegel</a:t>
            </a:r>
            <a:r>
              <a:rPr lang="hu-HU" dirty="0"/>
              <a:t>: </a:t>
            </a:r>
            <a:r>
              <a:rPr lang="hu-HU" dirty="0" err="1"/>
              <a:t>Fragment</a:t>
            </a:r>
            <a:r>
              <a:rPr lang="hu-HU" dirty="0"/>
              <a:t>: "</a:t>
            </a:r>
            <a:r>
              <a:rPr lang="hu-HU" dirty="0" err="1"/>
              <a:t>Igel</a:t>
            </a:r>
            <a:r>
              <a:rPr lang="hu-HU" dirty="0"/>
              <a:t>" : </a:t>
            </a:r>
            <a:r>
              <a:rPr lang="hu-HU" dirty="0" err="1"/>
              <a:t>kleines</a:t>
            </a:r>
            <a:r>
              <a:rPr lang="hu-HU" dirty="0"/>
              <a:t>, in </a:t>
            </a:r>
            <a:r>
              <a:rPr lang="hu-HU" dirty="0" err="1"/>
              <a:t>sich</a:t>
            </a:r>
            <a:r>
              <a:rPr lang="hu-HU" dirty="0"/>
              <a:t> </a:t>
            </a:r>
            <a:r>
              <a:rPr lang="hu-HU" dirty="0" err="1"/>
              <a:t>vollendetes</a:t>
            </a:r>
            <a:r>
              <a:rPr lang="hu-HU" dirty="0"/>
              <a:t> </a:t>
            </a:r>
            <a:r>
              <a:rPr lang="hu-HU" dirty="0" err="1"/>
              <a:t>Kunstwerk</a:t>
            </a:r>
            <a:r>
              <a:rPr lang="hu-HU" dirty="0"/>
              <a:t>; Novalis: </a:t>
            </a:r>
            <a:r>
              <a:rPr lang="hu-HU" dirty="0" err="1"/>
              <a:t>Anfänge</a:t>
            </a:r>
            <a:r>
              <a:rPr lang="hu-HU" dirty="0"/>
              <a:t> </a:t>
            </a:r>
            <a:r>
              <a:rPr lang="hu-HU" dirty="0" err="1"/>
              <a:t>interessanter</a:t>
            </a:r>
            <a:r>
              <a:rPr lang="hu-HU" dirty="0"/>
              <a:t> </a:t>
            </a:r>
            <a:r>
              <a:rPr lang="hu-HU" dirty="0" err="1"/>
              <a:t>Gedankenfolgen</a:t>
            </a:r>
            <a:r>
              <a:rPr lang="hu-HU" dirty="0"/>
              <a:t> </a:t>
            </a:r>
            <a:r>
              <a:rPr lang="hu-HU" dirty="0" smtClean="0"/>
              <a:t>– </a:t>
            </a:r>
            <a:r>
              <a:rPr lang="hu-HU" dirty="0" err="1"/>
              <a:t>Texte</a:t>
            </a:r>
            <a:r>
              <a:rPr lang="hu-HU" dirty="0"/>
              <a:t> </a:t>
            </a:r>
            <a:r>
              <a:rPr lang="hu-HU" dirty="0" err="1"/>
              <a:t>zum</a:t>
            </a:r>
            <a:r>
              <a:rPr lang="hu-HU" dirty="0"/>
              <a:t> </a:t>
            </a:r>
            <a:r>
              <a:rPr lang="hu-HU" dirty="0" err="1"/>
              <a:t>Denken</a:t>
            </a:r>
            <a:r>
              <a:rPr lang="hu-HU" dirty="0"/>
              <a:t> (</a:t>
            </a:r>
            <a:r>
              <a:rPr lang="hu-HU" i="1" dirty="0" err="1"/>
              <a:t>Blütenstaub</a:t>
            </a:r>
            <a:r>
              <a:rPr lang="hu-HU" dirty="0"/>
              <a:t>). </a:t>
            </a:r>
            <a:r>
              <a:rPr lang="hu-HU" dirty="0" err="1"/>
              <a:t>z.B</a:t>
            </a:r>
            <a:r>
              <a:rPr lang="hu-HU" dirty="0"/>
              <a:t>. "</a:t>
            </a:r>
            <a:r>
              <a:rPr lang="hu-HU" b="1" i="1" dirty="0"/>
              <a:t>Die </a:t>
            </a:r>
            <a:r>
              <a:rPr lang="hu-HU" b="1" i="1" dirty="0" err="1" smtClean="0"/>
              <a:t>Philosophie</a:t>
            </a:r>
            <a:r>
              <a:rPr lang="hu-HU" b="1" i="1" dirty="0" smtClean="0"/>
              <a:t> </a:t>
            </a:r>
            <a:r>
              <a:rPr lang="hu-HU" b="1" i="1" dirty="0" err="1"/>
              <a:t>ist</a:t>
            </a:r>
            <a:r>
              <a:rPr lang="hu-HU" b="1" i="1" dirty="0"/>
              <a:t> </a:t>
            </a:r>
            <a:r>
              <a:rPr lang="hu-HU" b="1" i="1" dirty="0" err="1"/>
              <a:t>eigentlich</a:t>
            </a:r>
            <a:r>
              <a:rPr lang="hu-HU" b="1" i="1" dirty="0"/>
              <a:t> </a:t>
            </a:r>
            <a:r>
              <a:rPr lang="hu-HU" b="1" i="1" dirty="0" err="1"/>
              <a:t>Heimweh</a:t>
            </a:r>
            <a:r>
              <a:rPr lang="hu-HU" b="1" i="1" dirty="0"/>
              <a:t> - </a:t>
            </a:r>
            <a:r>
              <a:rPr lang="hu-HU" b="1" i="1" dirty="0" err="1"/>
              <a:t>Trieb</a:t>
            </a:r>
            <a:r>
              <a:rPr lang="hu-HU" b="1" i="1" dirty="0"/>
              <a:t> </a:t>
            </a:r>
            <a:r>
              <a:rPr lang="hu-HU" b="1" i="1" dirty="0" err="1"/>
              <a:t>überall</a:t>
            </a:r>
            <a:r>
              <a:rPr lang="hu-HU" b="1" i="1" dirty="0"/>
              <a:t> </a:t>
            </a:r>
            <a:r>
              <a:rPr lang="hu-HU" b="1" i="1" dirty="0" err="1"/>
              <a:t>zu</a:t>
            </a:r>
            <a:r>
              <a:rPr lang="hu-HU" b="1" i="1" dirty="0"/>
              <a:t> </a:t>
            </a:r>
            <a:r>
              <a:rPr lang="hu-HU" b="1" i="1" dirty="0" err="1"/>
              <a:t>Hause</a:t>
            </a:r>
            <a:r>
              <a:rPr lang="hu-HU" b="1" i="1" dirty="0"/>
              <a:t> </a:t>
            </a:r>
            <a:r>
              <a:rPr lang="hu-HU" b="1" i="1" dirty="0" err="1"/>
              <a:t>zu</a:t>
            </a:r>
            <a:r>
              <a:rPr lang="hu-HU" b="1" i="1" dirty="0"/>
              <a:t> </a:t>
            </a:r>
            <a:r>
              <a:rPr lang="hu-HU" b="1" i="1" dirty="0" err="1"/>
              <a:t>sein</a:t>
            </a:r>
            <a:r>
              <a:rPr lang="hu-HU" b="1" i="1" dirty="0"/>
              <a:t>." </a:t>
            </a:r>
            <a:r>
              <a:rPr lang="hu-HU" dirty="0" smtClean="0"/>
              <a:t>(Novalis: </a:t>
            </a:r>
            <a:r>
              <a:rPr lang="hu-HU" i="1" dirty="0" err="1" smtClean="0"/>
              <a:t>Aus</a:t>
            </a:r>
            <a:r>
              <a:rPr lang="hu-HU" i="1" dirty="0" smtClean="0"/>
              <a:t> </a:t>
            </a:r>
            <a:r>
              <a:rPr lang="hu-HU" i="1" dirty="0" err="1"/>
              <a:t>dem</a:t>
            </a:r>
            <a:r>
              <a:rPr lang="hu-HU" i="1" dirty="0"/>
              <a:t> </a:t>
            </a:r>
            <a:r>
              <a:rPr lang="hu-HU" i="1" dirty="0" err="1"/>
              <a:t>Allgemeinen</a:t>
            </a:r>
            <a:r>
              <a:rPr lang="hu-HU" i="1" dirty="0"/>
              <a:t> </a:t>
            </a:r>
            <a:r>
              <a:rPr lang="hu-HU" i="1" dirty="0" err="1"/>
              <a:t>Brouillon</a:t>
            </a:r>
            <a:r>
              <a:rPr lang="hu-HU" dirty="0"/>
              <a:t>, </a:t>
            </a:r>
            <a:r>
              <a:rPr lang="hu-HU" dirty="0" smtClean="0"/>
              <a:t>1798-1799</a:t>
            </a:r>
            <a:r>
              <a:rPr lang="hu-HU" dirty="0"/>
              <a:t>.)</a:t>
            </a:r>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561276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01624" y="1507676"/>
            <a:ext cx="10515600" cy="1325563"/>
          </a:xfrm>
        </p:spPr>
        <p:txBody>
          <a:bodyPr/>
          <a:lstStyle/>
          <a:p>
            <a:pPr algn="ctr"/>
            <a:r>
              <a:rPr lang="hu-HU" b="1" dirty="0" err="1" smtClean="0"/>
              <a:t>Fr</a:t>
            </a:r>
            <a:r>
              <a:rPr lang="hu-HU" b="1" dirty="0" smtClean="0"/>
              <a:t>. </a:t>
            </a:r>
            <a:r>
              <a:rPr lang="hu-HU" b="1" dirty="0" err="1" smtClean="0"/>
              <a:t>Schlegel</a:t>
            </a:r>
            <a:r>
              <a:rPr lang="hu-HU" b="1" dirty="0" smtClean="0"/>
              <a:t>: </a:t>
            </a:r>
            <a:r>
              <a:rPr lang="hu-HU" b="1" dirty="0" err="1" smtClean="0"/>
              <a:t>Athenaeums-Fragment</a:t>
            </a:r>
            <a:r>
              <a:rPr lang="hu-HU" b="1" dirty="0" smtClean="0"/>
              <a:t> Nr. 116</a:t>
            </a:r>
            <a:r>
              <a:rPr lang="hu-HU" b="1" i="1" dirty="0" smtClean="0"/>
              <a:t>.</a:t>
            </a:r>
            <a:endParaRPr lang="hu-HU" b="1" dirty="0"/>
          </a:p>
        </p:txBody>
      </p:sp>
      <p:sp>
        <p:nvSpPr>
          <p:cNvPr id="3" name="Tartalom helye 2"/>
          <p:cNvSpPr>
            <a:spLocks noGrp="1"/>
          </p:cNvSpPr>
          <p:nvPr>
            <p:ph idx="1"/>
          </p:nvPr>
        </p:nvSpPr>
        <p:spPr>
          <a:xfrm>
            <a:off x="801624" y="3133217"/>
            <a:ext cx="10515600" cy="4351338"/>
          </a:xfrm>
        </p:spPr>
        <p:txBody>
          <a:bodyPr>
            <a:normAutofit/>
          </a:bodyPr>
          <a:lstStyle/>
          <a:p>
            <a:r>
              <a:rPr lang="hu-HU" sz="2600" i="1" dirty="0"/>
              <a:t>„</a:t>
            </a:r>
            <a:r>
              <a:rPr lang="hu-HU" sz="2600" b="1" i="1" dirty="0"/>
              <a:t>Die </a:t>
            </a:r>
            <a:r>
              <a:rPr lang="hu-HU" sz="2600" b="1" i="1" dirty="0" err="1"/>
              <a:t>romantische</a:t>
            </a:r>
            <a:r>
              <a:rPr lang="hu-HU" sz="2600" b="1" i="1" dirty="0"/>
              <a:t> </a:t>
            </a:r>
            <a:r>
              <a:rPr lang="hu-HU" sz="2600" b="1" i="1" dirty="0" err="1"/>
              <a:t>Poesie</a:t>
            </a:r>
            <a:r>
              <a:rPr lang="hu-HU" sz="2600" b="1" i="1" dirty="0"/>
              <a:t> </a:t>
            </a:r>
            <a:r>
              <a:rPr lang="hu-HU" sz="2600" b="1" i="1" dirty="0" err="1"/>
              <a:t>ist</a:t>
            </a:r>
            <a:r>
              <a:rPr lang="hu-HU" sz="2600" b="1" i="1" dirty="0"/>
              <a:t> </a:t>
            </a:r>
            <a:r>
              <a:rPr lang="hu-HU" sz="2600" b="1" i="1" dirty="0" err="1"/>
              <a:t>eine</a:t>
            </a:r>
            <a:r>
              <a:rPr lang="hu-HU" sz="2600" b="1" i="1" dirty="0"/>
              <a:t> </a:t>
            </a:r>
            <a:r>
              <a:rPr lang="hu-HU" sz="2600" b="1" i="1" dirty="0" err="1"/>
              <a:t>progressive</a:t>
            </a:r>
            <a:r>
              <a:rPr lang="hu-HU" sz="2600" b="1" i="1" dirty="0"/>
              <a:t> </a:t>
            </a:r>
            <a:r>
              <a:rPr lang="hu-HU" sz="2600" b="1" i="1" dirty="0" err="1" smtClean="0"/>
              <a:t>Universalpoesie</a:t>
            </a:r>
            <a:r>
              <a:rPr lang="hu-HU" sz="2600" i="1" dirty="0" smtClean="0"/>
              <a:t>…</a:t>
            </a:r>
            <a:r>
              <a:rPr lang="hu-HU" sz="2600" i="1" dirty="0" err="1"/>
              <a:t>Sie</a:t>
            </a:r>
            <a:r>
              <a:rPr lang="hu-HU" sz="2600" i="1" dirty="0"/>
              <a:t> </a:t>
            </a:r>
            <a:r>
              <a:rPr lang="hu-HU" sz="2600" i="1" dirty="0" err="1"/>
              <a:t>umfaßt</a:t>
            </a:r>
            <a:r>
              <a:rPr lang="hu-HU" sz="2600" i="1" dirty="0"/>
              <a:t> </a:t>
            </a:r>
            <a:r>
              <a:rPr lang="hu-HU" sz="2600" i="1" dirty="0" err="1"/>
              <a:t>alles</a:t>
            </a:r>
            <a:r>
              <a:rPr lang="hu-HU" sz="2600" i="1" dirty="0"/>
              <a:t>, </a:t>
            </a:r>
            <a:r>
              <a:rPr lang="hu-HU" sz="2600" i="1" dirty="0" err="1"/>
              <a:t>was</a:t>
            </a:r>
            <a:r>
              <a:rPr lang="hu-HU" sz="2600" i="1" dirty="0"/>
              <a:t> </a:t>
            </a:r>
            <a:r>
              <a:rPr lang="hu-HU" sz="2600" i="1" dirty="0" err="1"/>
              <a:t>nur</a:t>
            </a:r>
            <a:r>
              <a:rPr lang="hu-HU" sz="2600" i="1" dirty="0"/>
              <a:t> </a:t>
            </a:r>
            <a:r>
              <a:rPr lang="hu-HU" sz="2600" i="1" dirty="0" err="1"/>
              <a:t>poetisch</a:t>
            </a:r>
            <a:r>
              <a:rPr lang="hu-HU" sz="2600" i="1" dirty="0"/>
              <a:t> </a:t>
            </a:r>
            <a:r>
              <a:rPr lang="hu-HU" sz="2600" i="1" dirty="0" err="1"/>
              <a:t>ist</a:t>
            </a:r>
            <a:r>
              <a:rPr lang="hu-HU" sz="2600" i="1" dirty="0"/>
              <a:t>, </a:t>
            </a:r>
            <a:r>
              <a:rPr lang="hu-HU" sz="2600" i="1" dirty="0" err="1"/>
              <a:t>vom</a:t>
            </a:r>
            <a:r>
              <a:rPr lang="hu-HU" sz="2600" i="1" dirty="0"/>
              <a:t> </a:t>
            </a:r>
            <a:r>
              <a:rPr lang="hu-HU" sz="2600" i="1" dirty="0" err="1"/>
              <a:t>größten</a:t>
            </a:r>
            <a:r>
              <a:rPr lang="hu-HU" sz="2600" i="1" dirty="0"/>
              <a:t>, </a:t>
            </a:r>
            <a:r>
              <a:rPr lang="hu-HU" sz="2600" i="1" dirty="0" err="1"/>
              <a:t>wieder</a:t>
            </a:r>
            <a:r>
              <a:rPr lang="hu-HU" sz="2600" i="1" dirty="0"/>
              <a:t> </a:t>
            </a:r>
            <a:r>
              <a:rPr lang="hu-HU" sz="2600" i="1" dirty="0" err="1"/>
              <a:t>mehre</a:t>
            </a:r>
            <a:r>
              <a:rPr lang="hu-HU" sz="2600" i="1" dirty="0"/>
              <a:t> </a:t>
            </a:r>
            <a:r>
              <a:rPr lang="hu-HU" sz="2600" i="1" dirty="0" err="1"/>
              <a:t>Systeme</a:t>
            </a:r>
            <a:r>
              <a:rPr lang="hu-HU" sz="2600" i="1" dirty="0"/>
              <a:t> in </a:t>
            </a:r>
            <a:r>
              <a:rPr lang="hu-HU" sz="2600" i="1" dirty="0" err="1"/>
              <a:t>sich</a:t>
            </a:r>
            <a:r>
              <a:rPr lang="hu-HU" sz="2600" i="1" dirty="0"/>
              <a:t> </a:t>
            </a:r>
            <a:r>
              <a:rPr lang="hu-HU" sz="2600" i="1" dirty="0" err="1"/>
              <a:t>enthaltenden</a:t>
            </a:r>
            <a:r>
              <a:rPr lang="hu-HU" sz="2600" i="1" dirty="0"/>
              <a:t> </a:t>
            </a:r>
            <a:r>
              <a:rPr lang="hu-HU" sz="2600" i="1" dirty="0" err="1"/>
              <a:t>Systeme</a:t>
            </a:r>
            <a:r>
              <a:rPr lang="hu-HU" sz="2600" i="1" dirty="0"/>
              <a:t> der </a:t>
            </a:r>
            <a:r>
              <a:rPr lang="hu-HU" sz="2600" i="1" dirty="0" err="1"/>
              <a:t>Kunst</a:t>
            </a:r>
            <a:r>
              <a:rPr lang="hu-HU" sz="2600" i="1" dirty="0"/>
              <a:t> </a:t>
            </a:r>
            <a:r>
              <a:rPr lang="hu-HU" sz="2600" i="1" dirty="0" err="1"/>
              <a:t>bis</a:t>
            </a:r>
            <a:r>
              <a:rPr lang="hu-HU" sz="2600" i="1" dirty="0"/>
              <a:t> </a:t>
            </a:r>
            <a:r>
              <a:rPr lang="hu-HU" sz="2600" i="1" dirty="0" err="1"/>
              <a:t>zu</a:t>
            </a:r>
            <a:r>
              <a:rPr lang="hu-HU" sz="2600" i="1" dirty="0"/>
              <a:t> </a:t>
            </a:r>
            <a:r>
              <a:rPr lang="hu-HU" sz="2600" i="1" dirty="0" err="1"/>
              <a:t>dem</a:t>
            </a:r>
            <a:r>
              <a:rPr lang="hu-HU" sz="2600" i="1" dirty="0"/>
              <a:t> </a:t>
            </a:r>
            <a:r>
              <a:rPr lang="hu-HU" sz="2600" i="1" dirty="0" err="1"/>
              <a:t>Seufzer</a:t>
            </a:r>
            <a:r>
              <a:rPr lang="hu-HU" sz="2600" i="1" dirty="0"/>
              <a:t>, </a:t>
            </a:r>
            <a:r>
              <a:rPr lang="hu-HU" sz="2600" i="1" dirty="0" err="1"/>
              <a:t>dem</a:t>
            </a:r>
            <a:r>
              <a:rPr lang="hu-HU" sz="2600" i="1" dirty="0"/>
              <a:t> </a:t>
            </a:r>
            <a:r>
              <a:rPr lang="hu-HU" sz="2600" i="1" dirty="0" err="1"/>
              <a:t>Kuß</a:t>
            </a:r>
            <a:r>
              <a:rPr lang="hu-HU" sz="2600" i="1" dirty="0"/>
              <a:t>, den das </a:t>
            </a:r>
            <a:r>
              <a:rPr lang="hu-HU" sz="2600" i="1" dirty="0" err="1"/>
              <a:t>dichtende</a:t>
            </a:r>
            <a:r>
              <a:rPr lang="hu-HU" sz="2600" i="1" dirty="0"/>
              <a:t> </a:t>
            </a:r>
            <a:r>
              <a:rPr lang="hu-HU" sz="2600" i="1" dirty="0" err="1"/>
              <a:t>Kind</a:t>
            </a:r>
            <a:r>
              <a:rPr lang="hu-HU" sz="2600" i="1" dirty="0"/>
              <a:t> </a:t>
            </a:r>
            <a:r>
              <a:rPr lang="hu-HU" sz="2600" i="1" dirty="0" err="1"/>
              <a:t>aushaucht</a:t>
            </a:r>
            <a:r>
              <a:rPr lang="hu-HU" sz="2600" i="1" dirty="0"/>
              <a:t> in </a:t>
            </a:r>
            <a:r>
              <a:rPr lang="hu-HU" sz="2600" i="1" dirty="0" err="1"/>
              <a:t>kunstlosen</a:t>
            </a:r>
            <a:r>
              <a:rPr lang="hu-HU" sz="2600" i="1" dirty="0"/>
              <a:t> </a:t>
            </a:r>
            <a:r>
              <a:rPr lang="hu-HU" sz="2600" i="1" dirty="0" err="1" smtClean="0"/>
              <a:t>Gesang</a:t>
            </a:r>
            <a:r>
              <a:rPr lang="hu-HU" sz="2600" i="1" dirty="0" smtClean="0"/>
              <a:t> […] und </a:t>
            </a:r>
            <a:r>
              <a:rPr lang="hu-HU" sz="2600" i="1" dirty="0" err="1"/>
              <a:t>doch</a:t>
            </a:r>
            <a:r>
              <a:rPr lang="hu-HU" sz="2600" i="1" dirty="0"/>
              <a:t> </a:t>
            </a:r>
            <a:r>
              <a:rPr lang="hu-HU" sz="2600" i="1" dirty="0" err="1"/>
              <a:t>gibt</a:t>
            </a:r>
            <a:r>
              <a:rPr lang="hu-HU" sz="2600" i="1" dirty="0"/>
              <a:t> es </a:t>
            </a:r>
            <a:r>
              <a:rPr lang="hu-HU" sz="2600" i="1" dirty="0" err="1"/>
              <a:t>noch</a:t>
            </a:r>
            <a:r>
              <a:rPr lang="hu-HU" sz="2600" i="1" dirty="0"/>
              <a:t> </a:t>
            </a:r>
            <a:r>
              <a:rPr lang="hu-HU" sz="2600" i="1" dirty="0" err="1"/>
              <a:t>keine</a:t>
            </a:r>
            <a:r>
              <a:rPr lang="hu-HU" sz="2600" i="1" dirty="0"/>
              <a:t> </a:t>
            </a:r>
            <a:r>
              <a:rPr lang="hu-HU" sz="2600" i="1" dirty="0" err="1"/>
              <a:t>Form</a:t>
            </a:r>
            <a:r>
              <a:rPr lang="hu-HU" sz="2600" i="1" dirty="0"/>
              <a:t>, </a:t>
            </a:r>
            <a:r>
              <a:rPr lang="hu-HU" sz="2600" i="1" dirty="0" err="1"/>
              <a:t>die</a:t>
            </a:r>
            <a:r>
              <a:rPr lang="hu-HU" sz="2600" i="1" dirty="0"/>
              <a:t> </a:t>
            </a:r>
            <a:r>
              <a:rPr lang="hu-HU" sz="2600" i="1" dirty="0" err="1"/>
              <a:t>so</a:t>
            </a:r>
            <a:r>
              <a:rPr lang="hu-HU" sz="2600" i="1" dirty="0"/>
              <a:t> </a:t>
            </a:r>
            <a:r>
              <a:rPr lang="hu-HU" sz="2600" i="1" dirty="0" err="1"/>
              <a:t>dazu</a:t>
            </a:r>
            <a:r>
              <a:rPr lang="hu-HU" sz="2600" i="1" dirty="0"/>
              <a:t> </a:t>
            </a:r>
            <a:r>
              <a:rPr lang="hu-HU" sz="2600" i="1" dirty="0" err="1"/>
              <a:t>gemacht</a:t>
            </a:r>
            <a:r>
              <a:rPr lang="hu-HU" sz="2600" i="1" dirty="0"/>
              <a:t> </a:t>
            </a:r>
            <a:r>
              <a:rPr lang="hu-HU" sz="2600" i="1" dirty="0" err="1"/>
              <a:t>wäre</a:t>
            </a:r>
            <a:r>
              <a:rPr lang="hu-HU" sz="2600" i="1" dirty="0"/>
              <a:t>, den </a:t>
            </a:r>
            <a:r>
              <a:rPr lang="hu-HU" sz="2600" i="1" dirty="0" err="1"/>
              <a:t>Geist</a:t>
            </a:r>
            <a:r>
              <a:rPr lang="hu-HU" sz="2600" i="1" dirty="0"/>
              <a:t> des </a:t>
            </a:r>
            <a:r>
              <a:rPr lang="hu-HU" sz="2600" i="1" dirty="0" err="1"/>
              <a:t>Autors</a:t>
            </a:r>
            <a:r>
              <a:rPr lang="hu-HU" sz="2600" i="1" dirty="0"/>
              <a:t> </a:t>
            </a:r>
            <a:r>
              <a:rPr lang="hu-HU" sz="2600" i="1" dirty="0" err="1"/>
              <a:t>vollständig</a:t>
            </a:r>
            <a:r>
              <a:rPr lang="hu-HU" sz="2600" i="1" dirty="0"/>
              <a:t> </a:t>
            </a:r>
            <a:r>
              <a:rPr lang="hu-HU" sz="2600" i="1" dirty="0" err="1" smtClean="0">
                <a:solidFill>
                  <a:srgbClr val="C00000"/>
                </a:solidFill>
              </a:rPr>
              <a:t>auszudrücken</a:t>
            </a:r>
            <a:r>
              <a:rPr lang="hu-HU" sz="2600" i="1" dirty="0" smtClean="0">
                <a:solidFill>
                  <a:srgbClr val="C00000"/>
                </a:solidFill>
              </a:rPr>
              <a:t> […] </a:t>
            </a:r>
            <a:r>
              <a:rPr lang="hu-HU" sz="2600" b="1" i="1" dirty="0" smtClean="0">
                <a:solidFill>
                  <a:srgbClr val="C00000"/>
                </a:solidFill>
              </a:rPr>
              <a:t>Die </a:t>
            </a:r>
            <a:r>
              <a:rPr lang="hu-HU" sz="2600" b="1" i="1" dirty="0" err="1">
                <a:solidFill>
                  <a:srgbClr val="C00000"/>
                </a:solidFill>
              </a:rPr>
              <a:t>romantische</a:t>
            </a:r>
            <a:r>
              <a:rPr lang="hu-HU" sz="2600" b="1" i="1" dirty="0">
                <a:solidFill>
                  <a:srgbClr val="C00000"/>
                </a:solidFill>
              </a:rPr>
              <a:t> </a:t>
            </a:r>
            <a:r>
              <a:rPr lang="hu-HU" sz="2600" b="1" i="1" dirty="0" err="1">
                <a:solidFill>
                  <a:srgbClr val="C00000"/>
                </a:solidFill>
              </a:rPr>
              <a:t>Dichtart</a:t>
            </a:r>
            <a:r>
              <a:rPr lang="hu-HU" sz="2600" b="1" i="1" dirty="0">
                <a:solidFill>
                  <a:srgbClr val="C00000"/>
                </a:solidFill>
              </a:rPr>
              <a:t> </a:t>
            </a:r>
            <a:r>
              <a:rPr lang="hu-HU" sz="2600" b="1" i="1" dirty="0" err="1">
                <a:solidFill>
                  <a:srgbClr val="C00000"/>
                </a:solidFill>
              </a:rPr>
              <a:t>ist</a:t>
            </a:r>
            <a:r>
              <a:rPr lang="hu-HU" sz="2600" b="1" i="1" dirty="0">
                <a:solidFill>
                  <a:srgbClr val="C00000"/>
                </a:solidFill>
              </a:rPr>
              <a:t> </a:t>
            </a:r>
            <a:r>
              <a:rPr lang="hu-HU" sz="2600" b="1" i="1" dirty="0" err="1">
                <a:solidFill>
                  <a:srgbClr val="C00000"/>
                </a:solidFill>
              </a:rPr>
              <a:t>noch</a:t>
            </a:r>
            <a:r>
              <a:rPr lang="hu-HU" sz="2600" b="1" i="1" dirty="0">
                <a:solidFill>
                  <a:srgbClr val="C00000"/>
                </a:solidFill>
              </a:rPr>
              <a:t> </a:t>
            </a:r>
            <a:r>
              <a:rPr lang="hu-HU" sz="2600" b="1" i="1" dirty="0" err="1">
                <a:solidFill>
                  <a:srgbClr val="C00000"/>
                </a:solidFill>
              </a:rPr>
              <a:t>im</a:t>
            </a:r>
            <a:r>
              <a:rPr lang="hu-HU" sz="2600" b="1" i="1" dirty="0">
                <a:solidFill>
                  <a:srgbClr val="C00000"/>
                </a:solidFill>
              </a:rPr>
              <a:t> </a:t>
            </a:r>
            <a:r>
              <a:rPr lang="hu-HU" sz="2600" b="1" i="1" dirty="0" err="1">
                <a:solidFill>
                  <a:srgbClr val="C00000"/>
                </a:solidFill>
              </a:rPr>
              <a:t>Werden</a:t>
            </a:r>
            <a:r>
              <a:rPr lang="hu-HU" sz="2600" b="1" i="1" dirty="0">
                <a:solidFill>
                  <a:srgbClr val="C00000"/>
                </a:solidFill>
              </a:rPr>
              <a:t>; ja das </a:t>
            </a:r>
            <a:r>
              <a:rPr lang="hu-HU" sz="2600" b="1" i="1" dirty="0" err="1">
                <a:solidFill>
                  <a:srgbClr val="C00000"/>
                </a:solidFill>
              </a:rPr>
              <a:t>ist</a:t>
            </a:r>
            <a:r>
              <a:rPr lang="hu-HU" sz="2600" b="1" i="1" dirty="0">
                <a:solidFill>
                  <a:srgbClr val="C00000"/>
                </a:solidFill>
              </a:rPr>
              <a:t> </a:t>
            </a:r>
            <a:r>
              <a:rPr lang="hu-HU" sz="2600" b="1" i="1" dirty="0" err="1">
                <a:solidFill>
                  <a:srgbClr val="C00000"/>
                </a:solidFill>
              </a:rPr>
              <a:t>ihr</a:t>
            </a:r>
            <a:r>
              <a:rPr lang="hu-HU" sz="2600" b="1" i="1" dirty="0">
                <a:solidFill>
                  <a:srgbClr val="C00000"/>
                </a:solidFill>
              </a:rPr>
              <a:t> </a:t>
            </a:r>
            <a:r>
              <a:rPr lang="hu-HU" sz="2600" b="1" i="1" dirty="0" err="1">
                <a:solidFill>
                  <a:srgbClr val="C00000"/>
                </a:solidFill>
              </a:rPr>
              <a:t>eigentliches</a:t>
            </a:r>
            <a:r>
              <a:rPr lang="hu-HU" sz="2600" b="1" i="1" dirty="0">
                <a:solidFill>
                  <a:srgbClr val="C00000"/>
                </a:solidFill>
              </a:rPr>
              <a:t> </a:t>
            </a:r>
            <a:r>
              <a:rPr lang="hu-HU" sz="2600" b="1" i="1" dirty="0" err="1">
                <a:solidFill>
                  <a:srgbClr val="C00000"/>
                </a:solidFill>
              </a:rPr>
              <a:t>Wesen</a:t>
            </a:r>
            <a:r>
              <a:rPr lang="hu-HU" sz="2600" b="1" i="1" dirty="0">
                <a:solidFill>
                  <a:srgbClr val="C00000"/>
                </a:solidFill>
              </a:rPr>
              <a:t>, </a:t>
            </a:r>
            <a:r>
              <a:rPr lang="hu-HU" sz="2600" b="1" i="1" dirty="0" err="1">
                <a:solidFill>
                  <a:srgbClr val="C00000"/>
                </a:solidFill>
              </a:rPr>
              <a:t>daß</a:t>
            </a:r>
            <a:r>
              <a:rPr lang="hu-HU" sz="2600" b="1" i="1" dirty="0">
                <a:solidFill>
                  <a:srgbClr val="C00000"/>
                </a:solidFill>
              </a:rPr>
              <a:t> </a:t>
            </a:r>
            <a:r>
              <a:rPr lang="hu-HU" sz="2600" b="1" i="1" dirty="0" err="1">
                <a:solidFill>
                  <a:srgbClr val="C00000"/>
                </a:solidFill>
              </a:rPr>
              <a:t>sie</a:t>
            </a:r>
            <a:r>
              <a:rPr lang="hu-HU" sz="2600" b="1" i="1" dirty="0">
                <a:solidFill>
                  <a:srgbClr val="C00000"/>
                </a:solidFill>
              </a:rPr>
              <a:t> </a:t>
            </a:r>
            <a:r>
              <a:rPr lang="hu-HU" sz="2600" b="1" i="1" dirty="0" err="1">
                <a:solidFill>
                  <a:srgbClr val="C00000"/>
                </a:solidFill>
              </a:rPr>
              <a:t>ewig</a:t>
            </a:r>
            <a:r>
              <a:rPr lang="hu-HU" sz="2600" b="1" i="1" dirty="0">
                <a:solidFill>
                  <a:srgbClr val="C00000"/>
                </a:solidFill>
              </a:rPr>
              <a:t> </a:t>
            </a:r>
            <a:r>
              <a:rPr lang="hu-HU" sz="2600" b="1" i="1" dirty="0" err="1">
                <a:solidFill>
                  <a:srgbClr val="C00000"/>
                </a:solidFill>
              </a:rPr>
              <a:t>nur</a:t>
            </a:r>
            <a:r>
              <a:rPr lang="hu-HU" sz="2600" b="1" i="1" dirty="0">
                <a:solidFill>
                  <a:srgbClr val="C00000"/>
                </a:solidFill>
              </a:rPr>
              <a:t> </a:t>
            </a:r>
            <a:r>
              <a:rPr lang="hu-HU" sz="2600" b="1" i="1" dirty="0" err="1">
                <a:solidFill>
                  <a:srgbClr val="C00000"/>
                </a:solidFill>
              </a:rPr>
              <a:t>werden</a:t>
            </a:r>
            <a:r>
              <a:rPr lang="hu-HU" sz="2600" b="1" i="1" dirty="0">
                <a:solidFill>
                  <a:srgbClr val="C00000"/>
                </a:solidFill>
              </a:rPr>
              <a:t>, </a:t>
            </a:r>
            <a:r>
              <a:rPr lang="hu-HU" sz="2600" b="1" i="1" dirty="0" err="1">
                <a:solidFill>
                  <a:srgbClr val="C00000"/>
                </a:solidFill>
              </a:rPr>
              <a:t>nie</a:t>
            </a:r>
            <a:r>
              <a:rPr lang="hu-HU" sz="2600" b="1" i="1" dirty="0">
                <a:solidFill>
                  <a:srgbClr val="C00000"/>
                </a:solidFill>
              </a:rPr>
              <a:t> </a:t>
            </a:r>
            <a:r>
              <a:rPr lang="hu-HU" sz="2600" b="1" i="1" dirty="0" err="1" smtClean="0">
                <a:solidFill>
                  <a:srgbClr val="C00000"/>
                </a:solidFill>
              </a:rPr>
              <a:t>vollendet</a:t>
            </a:r>
            <a:r>
              <a:rPr lang="hu-HU" sz="2600" b="1" i="1" dirty="0" smtClean="0">
                <a:solidFill>
                  <a:srgbClr val="C00000"/>
                </a:solidFill>
              </a:rPr>
              <a:t> </a:t>
            </a:r>
            <a:r>
              <a:rPr lang="hu-HU" sz="2600" b="1" i="1" dirty="0" err="1">
                <a:solidFill>
                  <a:srgbClr val="C00000"/>
                </a:solidFill>
              </a:rPr>
              <a:t>sein</a:t>
            </a:r>
            <a:r>
              <a:rPr lang="hu-HU" sz="2600" b="1" i="1" dirty="0">
                <a:solidFill>
                  <a:srgbClr val="C00000"/>
                </a:solidFill>
              </a:rPr>
              <a:t> </a:t>
            </a:r>
            <a:r>
              <a:rPr lang="hu-HU" sz="2600" b="1" i="1" dirty="0" err="1" smtClean="0">
                <a:solidFill>
                  <a:srgbClr val="C00000"/>
                </a:solidFill>
              </a:rPr>
              <a:t>kann</a:t>
            </a:r>
            <a:r>
              <a:rPr lang="hu-HU" sz="2600" b="1" i="1" dirty="0" smtClean="0">
                <a:solidFill>
                  <a:srgbClr val="C00000"/>
                </a:solidFill>
              </a:rPr>
              <a:t> […]”</a:t>
            </a:r>
            <a:endParaRPr lang="hu-HU" sz="2600" i="1" dirty="0">
              <a:solidFill>
                <a:srgbClr val="C00000"/>
              </a:solidFill>
            </a:endParaRP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935644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53942" y="1081717"/>
            <a:ext cx="10515600" cy="1325563"/>
          </a:xfrm>
        </p:spPr>
        <p:txBody>
          <a:bodyPr>
            <a:normAutofit/>
          </a:bodyPr>
          <a:lstStyle/>
          <a:p>
            <a:pPr algn="ctr"/>
            <a:r>
              <a:rPr lang="de-DE" sz="3600" b="1" dirty="0">
                <a:solidFill>
                  <a:srgbClr val="C00000"/>
                </a:solidFill>
              </a:rPr>
              <a:t>Novalis</a:t>
            </a:r>
            <a:r>
              <a:rPr lang="de-DE" sz="3600" dirty="0">
                <a:solidFill>
                  <a:srgbClr val="C00000"/>
                </a:solidFill>
              </a:rPr>
              <a:t> </a:t>
            </a:r>
            <a:r>
              <a:rPr lang="de-DE" sz="3600" dirty="0"/>
              <a:t>(Georg Philipp Friedrich Freiherr von Hardenberg, 1772 – 1801)</a:t>
            </a:r>
            <a:endParaRPr lang="hu-HU" sz="3600" dirty="0"/>
          </a:p>
        </p:txBody>
      </p:sp>
      <p:pic>
        <p:nvPicPr>
          <p:cNvPr id="6" name="Tartalom helye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66158" y="1690688"/>
            <a:ext cx="4191000" cy="5124450"/>
          </a:xfrm>
        </p:spPr>
      </p:pic>
      <p:sp>
        <p:nvSpPr>
          <p:cNvPr id="9" name="Szöveg helye 8"/>
          <p:cNvSpPr>
            <a:spLocks noGrp="1"/>
          </p:cNvSpPr>
          <p:nvPr>
            <p:ph type="body" sz="quarter" idx="3"/>
          </p:nvPr>
        </p:nvSpPr>
        <p:spPr>
          <a:xfrm>
            <a:off x="6254496" y="1474722"/>
            <a:ext cx="5183188" cy="823912"/>
          </a:xfrm>
        </p:spPr>
        <p:txBody>
          <a:bodyPr/>
          <a:lstStyle/>
          <a:p>
            <a:r>
              <a:rPr lang="hu-HU" dirty="0" smtClean="0">
                <a:solidFill>
                  <a:schemeClr val="bg1"/>
                </a:solidFill>
              </a:rPr>
              <a:t>		</a:t>
            </a:r>
            <a:r>
              <a:rPr lang="hu-HU" dirty="0" err="1" smtClean="0">
                <a:solidFill>
                  <a:schemeClr val="bg1"/>
                </a:solidFill>
              </a:rPr>
              <a:t>Ölgemälde</a:t>
            </a:r>
            <a:r>
              <a:rPr lang="hu-HU" dirty="0" smtClean="0">
                <a:solidFill>
                  <a:schemeClr val="bg1"/>
                </a:solidFill>
              </a:rPr>
              <a:t> v. 1799</a:t>
            </a:r>
            <a:endParaRPr lang="hu-HU" dirty="0">
              <a:solidFill>
                <a:schemeClr val="bg1"/>
              </a:solidFill>
            </a:endParaRPr>
          </a:p>
        </p:txBody>
      </p:sp>
      <p:sp>
        <p:nvSpPr>
          <p:cNvPr id="11" name="Téglalap 10"/>
          <p:cNvSpPr/>
          <p:nvPr/>
        </p:nvSpPr>
        <p:spPr>
          <a:xfrm>
            <a:off x="266268" y="2281298"/>
            <a:ext cx="5831320" cy="4524315"/>
          </a:xfrm>
          <a:prstGeom prst="rect">
            <a:avLst/>
          </a:prstGeom>
        </p:spPr>
        <p:txBody>
          <a:bodyPr wrap="square">
            <a:spAutoFit/>
          </a:bodyPr>
          <a:lstStyle/>
          <a:p>
            <a:r>
              <a:rPr lang="hu-HU" sz="2400" dirty="0">
                <a:latin typeface="Times New Roman" panose="02020603050405020304" pitchFamily="18" charset="0"/>
                <a:ea typeface="Times New Roman" panose="02020603050405020304" pitchFamily="18" charset="0"/>
              </a:rPr>
              <a:t>A</a:t>
            </a:r>
            <a:r>
              <a:rPr lang="de-DE" sz="2400" dirty="0" err="1" smtClean="0">
                <a:latin typeface="Times New Roman" panose="02020603050405020304" pitchFamily="18" charset="0"/>
                <a:ea typeface="Times New Roman" panose="02020603050405020304" pitchFamily="18" charset="0"/>
              </a:rPr>
              <a:t>ls</a:t>
            </a:r>
            <a:r>
              <a:rPr lang="de-DE" sz="2400" dirty="0" smtClean="0">
                <a:latin typeface="Times New Roman" panose="02020603050405020304" pitchFamily="18" charset="0"/>
                <a:ea typeface="Times New Roman" panose="02020603050405020304" pitchFamily="18" charset="0"/>
              </a:rPr>
              <a:t> </a:t>
            </a:r>
            <a:r>
              <a:rPr lang="de-DE" sz="2400" dirty="0">
                <a:latin typeface="Times New Roman" panose="02020603050405020304" pitchFamily="18" charset="0"/>
                <a:ea typeface="Times New Roman" panose="02020603050405020304" pitchFamily="18" charset="0"/>
              </a:rPr>
              <a:t>Sohn einer verarmten pietistischen Adelsfamilie studierte </a:t>
            </a:r>
            <a:r>
              <a:rPr lang="hu-HU" sz="2400" dirty="0" smtClean="0">
                <a:latin typeface="Times New Roman" panose="02020603050405020304" pitchFamily="18" charset="0"/>
                <a:ea typeface="Times New Roman" panose="02020603050405020304" pitchFamily="18" charset="0"/>
              </a:rPr>
              <a:t>Novalis</a:t>
            </a:r>
            <a:r>
              <a:rPr lang="de-DE" sz="2400" dirty="0" smtClean="0">
                <a:latin typeface="Times New Roman" panose="02020603050405020304" pitchFamily="18" charset="0"/>
                <a:ea typeface="Times New Roman" panose="02020603050405020304" pitchFamily="18" charset="0"/>
              </a:rPr>
              <a:t> </a:t>
            </a:r>
            <a:r>
              <a:rPr lang="de-DE" sz="2400" dirty="0">
                <a:latin typeface="Times New Roman" panose="02020603050405020304" pitchFamily="18" charset="0"/>
                <a:ea typeface="Times New Roman" panose="02020603050405020304" pitchFamily="18" charset="0"/>
              </a:rPr>
              <a:t>Jura, Mathematik und Philosophie. Neben seinem schmalen dichterischen Werk (</a:t>
            </a:r>
            <a:r>
              <a:rPr lang="de-DE" sz="2400" i="1" dirty="0">
                <a:latin typeface="Times New Roman" panose="02020603050405020304" pitchFamily="18" charset="0"/>
                <a:ea typeface="Times New Roman" panose="02020603050405020304" pitchFamily="18" charset="0"/>
              </a:rPr>
              <a:t>Die Lehrlinge zu Sais</a:t>
            </a:r>
            <a:r>
              <a:rPr lang="de-DE" sz="2400" dirty="0">
                <a:latin typeface="Times New Roman" panose="02020603050405020304" pitchFamily="18" charset="0"/>
                <a:ea typeface="Times New Roman" panose="02020603050405020304" pitchFamily="18" charset="0"/>
              </a:rPr>
              <a:t>, 1798 /Romanfragment/, </a:t>
            </a:r>
            <a:r>
              <a:rPr lang="de-DE" sz="2400" i="1" dirty="0">
                <a:latin typeface="Times New Roman" panose="02020603050405020304" pitchFamily="18" charset="0"/>
                <a:ea typeface="Times New Roman" panose="02020603050405020304" pitchFamily="18" charset="0"/>
              </a:rPr>
              <a:t>Geistliche Lieder</a:t>
            </a:r>
            <a:r>
              <a:rPr lang="de-DE" sz="2400" dirty="0">
                <a:latin typeface="Times New Roman" panose="02020603050405020304" pitchFamily="18" charset="0"/>
                <a:ea typeface="Times New Roman" panose="02020603050405020304" pitchFamily="18" charset="0"/>
              </a:rPr>
              <a:t>, 1799, </a:t>
            </a:r>
            <a:r>
              <a:rPr lang="de-DE" sz="2400" i="1" dirty="0">
                <a:latin typeface="Times New Roman" panose="02020603050405020304" pitchFamily="18" charset="0"/>
                <a:ea typeface="Times New Roman" panose="02020603050405020304" pitchFamily="18" charset="0"/>
              </a:rPr>
              <a:t>Hymnen an die Nacht</a:t>
            </a:r>
            <a:r>
              <a:rPr lang="de-DE" sz="2400" dirty="0">
                <a:latin typeface="Times New Roman" panose="02020603050405020304" pitchFamily="18" charset="0"/>
                <a:ea typeface="Times New Roman" panose="02020603050405020304" pitchFamily="18" charset="0"/>
              </a:rPr>
              <a:t>, 1800, </a:t>
            </a:r>
            <a:r>
              <a:rPr lang="de-DE" sz="2400" dirty="0" smtClean="0">
                <a:latin typeface="Times New Roman" panose="02020603050405020304" pitchFamily="18" charset="0"/>
                <a:ea typeface="Times New Roman" panose="02020603050405020304" pitchFamily="18" charset="0"/>
              </a:rPr>
              <a:t>de</a:t>
            </a:r>
            <a:r>
              <a:rPr lang="hu-HU" sz="2400" dirty="0" smtClean="0">
                <a:latin typeface="Times New Roman" panose="02020603050405020304" pitchFamily="18" charset="0"/>
                <a:ea typeface="Times New Roman" panose="02020603050405020304" pitchFamily="18" charset="0"/>
              </a:rPr>
              <a:t>m</a:t>
            </a:r>
            <a:r>
              <a:rPr lang="de-DE" sz="2400" dirty="0" smtClean="0">
                <a:latin typeface="Times New Roman" panose="02020603050405020304" pitchFamily="18" charset="0"/>
                <a:ea typeface="Times New Roman" panose="02020603050405020304" pitchFamily="18" charset="0"/>
              </a:rPr>
              <a:t> </a:t>
            </a:r>
            <a:r>
              <a:rPr lang="de-DE" sz="2400" dirty="0">
                <a:latin typeface="Times New Roman" panose="02020603050405020304" pitchFamily="18" charset="0"/>
                <a:ea typeface="Times New Roman" panose="02020603050405020304" pitchFamily="18" charset="0"/>
              </a:rPr>
              <a:t>unvollendeten Roman </a:t>
            </a:r>
            <a:r>
              <a:rPr lang="de-DE" sz="2400" b="1" i="1" dirty="0">
                <a:solidFill>
                  <a:srgbClr val="C00000"/>
                </a:solidFill>
                <a:latin typeface="Times New Roman" panose="02020603050405020304" pitchFamily="18" charset="0"/>
                <a:ea typeface="Times New Roman" panose="02020603050405020304" pitchFamily="18" charset="0"/>
              </a:rPr>
              <a:t>Heinrich von </a:t>
            </a:r>
            <a:r>
              <a:rPr lang="de-DE" sz="2400" b="1" i="1" dirty="0" err="1" smtClean="0">
                <a:solidFill>
                  <a:srgbClr val="C00000"/>
                </a:solidFill>
                <a:latin typeface="Times New Roman" panose="02020603050405020304" pitchFamily="18" charset="0"/>
                <a:ea typeface="Times New Roman" panose="02020603050405020304" pitchFamily="18" charset="0"/>
              </a:rPr>
              <a:t>Ofterdingen</a:t>
            </a:r>
            <a:r>
              <a:rPr lang="hu-HU" sz="2400" b="1" dirty="0">
                <a:latin typeface="Times New Roman" panose="02020603050405020304" pitchFamily="18" charset="0"/>
                <a:ea typeface="Times New Roman" panose="02020603050405020304" pitchFamily="18" charset="0"/>
              </a:rPr>
              <a:t>,</a:t>
            </a:r>
            <a:r>
              <a:rPr lang="de-DE" sz="2400" dirty="0" smtClean="0">
                <a:latin typeface="Times New Roman" panose="02020603050405020304" pitchFamily="18" charset="0"/>
                <a:ea typeface="Times New Roman" panose="02020603050405020304" pitchFamily="18" charset="0"/>
              </a:rPr>
              <a:t> </a:t>
            </a:r>
            <a:r>
              <a:rPr lang="de-DE" sz="2400" dirty="0">
                <a:latin typeface="Times New Roman" panose="02020603050405020304" pitchFamily="18" charset="0"/>
                <a:ea typeface="Times New Roman" panose="02020603050405020304" pitchFamily="18" charset="0"/>
              </a:rPr>
              <a:t>hg.1802) hinterließ er ein umfangreiches universaltheoretisches Werk in Form von aphoristischen Fragmenten (</a:t>
            </a:r>
            <a:r>
              <a:rPr lang="de-DE" sz="2400" i="1" dirty="0">
                <a:latin typeface="Times New Roman" panose="02020603050405020304" pitchFamily="18" charset="0"/>
                <a:ea typeface="Times New Roman" panose="02020603050405020304" pitchFamily="18" charset="0"/>
              </a:rPr>
              <a:t>Blütenstaub</a:t>
            </a:r>
            <a:r>
              <a:rPr lang="de-DE" sz="2400" dirty="0">
                <a:latin typeface="Times New Roman" panose="02020603050405020304" pitchFamily="18" charset="0"/>
                <a:ea typeface="Times New Roman" panose="02020603050405020304" pitchFamily="18" charset="0"/>
              </a:rPr>
              <a:t>, 1798</a:t>
            </a:r>
            <a:r>
              <a:rPr lang="de-DE" sz="2400" i="1" dirty="0">
                <a:latin typeface="Times New Roman" panose="02020603050405020304" pitchFamily="18" charset="0"/>
                <a:ea typeface="Times New Roman" panose="02020603050405020304" pitchFamily="18" charset="0"/>
              </a:rPr>
              <a:t>, Glauben und Liebe </a:t>
            </a:r>
            <a:r>
              <a:rPr lang="de-DE" sz="2400" i="1">
                <a:latin typeface="Times New Roman" panose="02020603050405020304" pitchFamily="18" charset="0"/>
                <a:ea typeface="Times New Roman" panose="02020603050405020304" pitchFamily="18" charset="0"/>
              </a:rPr>
              <a:t>oder </a:t>
            </a:r>
            <a:r>
              <a:rPr lang="de-DE" sz="2400" i="1" smtClean="0">
                <a:latin typeface="Times New Roman" panose="02020603050405020304" pitchFamily="18" charset="0"/>
                <a:ea typeface="Times New Roman" panose="02020603050405020304" pitchFamily="18" charset="0"/>
              </a:rPr>
              <a:t>der </a:t>
            </a:r>
            <a:r>
              <a:rPr lang="de-DE" sz="2400" i="1" dirty="0">
                <a:latin typeface="Times New Roman" panose="02020603050405020304" pitchFamily="18" charset="0"/>
                <a:ea typeface="Times New Roman" panose="02020603050405020304" pitchFamily="18" charset="0"/>
              </a:rPr>
              <a:t>König und die Königin,</a:t>
            </a:r>
            <a:r>
              <a:rPr lang="de-DE" sz="2400" dirty="0">
                <a:latin typeface="Times New Roman" panose="02020603050405020304" pitchFamily="18" charset="0"/>
                <a:ea typeface="Times New Roman" panose="02020603050405020304" pitchFamily="18" charset="0"/>
              </a:rPr>
              <a:t> 1798)</a:t>
            </a:r>
            <a:endParaRPr lang="hu-HU" sz="2400" dirty="0"/>
          </a:p>
        </p:txBody>
      </p:sp>
      <p:pic>
        <p:nvPicPr>
          <p:cNvPr id="12" name="Kép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4043710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artalom helye 7"/>
          <p:cNvSpPr>
            <a:spLocks noGrp="1"/>
          </p:cNvSpPr>
          <p:nvPr>
            <p:ph idx="1"/>
          </p:nvPr>
        </p:nvSpPr>
        <p:spPr/>
        <p:txBody>
          <a:bodyPr/>
          <a:lstStyle/>
          <a:p>
            <a:r>
              <a:rPr lang="de-DE" dirty="0"/>
              <a:t>„</a:t>
            </a:r>
            <a:r>
              <a:rPr lang="de-DE" i="1" dirty="0"/>
              <a:t>Die Welt </a:t>
            </a:r>
            <a:r>
              <a:rPr lang="de-DE" i="1" dirty="0" err="1"/>
              <a:t>muß</a:t>
            </a:r>
            <a:r>
              <a:rPr lang="de-DE" i="1" dirty="0"/>
              <a:t> romantisiert werden </a:t>
            </a:r>
            <a:r>
              <a:rPr lang="de-DE" i="1" dirty="0" smtClean="0"/>
              <a:t>[…] </a:t>
            </a:r>
            <a:r>
              <a:rPr lang="de-DE" i="1" dirty="0"/>
              <a:t>Romantisieren ist nichts als eine qualitative Potenzierung. Das niedere Selbst wird mit einem besseren Selbst in dieser Operation identifiziert </a:t>
            </a:r>
            <a:r>
              <a:rPr lang="de-DE" i="1" dirty="0" smtClean="0"/>
              <a:t>[…] </a:t>
            </a:r>
            <a:r>
              <a:rPr lang="de-DE" i="1" dirty="0"/>
              <a:t>Indem ich dem Gemeinen einen hohen Sinn </a:t>
            </a:r>
            <a:r>
              <a:rPr lang="de-DE" i="1" dirty="0" smtClean="0"/>
              <a:t>[…] </a:t>
            </a:r>
            <a:r>
              <a:rPr lang="de-DE" i="1" dirty="0"/>
              <a:t>dem Endlichen einen unendlichen Schein gebe, so romantisiere ich es</a:t>
            </a:r>
            <a:r>
              <a:rPr lang="de-DE" i="1" dirty="0" smtClean="0"/>
              <a:t>“.</a:t>
            </a:r>
            <a:r>
              <a:rPr lang="hu-HU" i="1" dirty="0" smtClean="0"/>
              <a:t> </a:t>
            </a:r>
            <a:r>
              <a:rPr lang="hu-HU" dirty="0" smtClean="0"/>
              <a:t>(Novalis)</a:t>
            </a:r>
          </a:p>
          <a:p>
            <a:endParaRPr lang="hu-HU" dirty="0" smtClean="0"/>
          </a:p>
          <a:p>
            <a:pPr algn="ctr"/>
            <a:r>
              <a:rPr lang="de-DE" dirty="0" smtClean="0"/>
              <a:t>Romantisieren hei</a:t>
            </a:r>
            <a:r>
              <a:rPr lang="hu-HU" dirty="0" err="1" smtClean="0"/>
              <a:t>ss</a:t>
            </a:r>
            <a:r>
              <a:rPr lang="de-DE" dirty="0" smtClean="0"/>
              <a:t>t </a:t>
            </a:r>
            <a:r>
              <a:rPr lang="de-DE" dirty="0"/>
              <a:t>also eine transzendentale Operation des </a:t>
            </a:r>
            <a:r>
              <a:rPr lang="de-DE" dirty="0" err="1" smtClean="0"/>
              <a:t>Bewu</a:t>
            </a:r>
            <a:r>
              <a:rPr lang="hu-HU" dirty="0" err="1" smtClean="0"/>
              <a:t>ss</a:t>
            </a:r>
            <a:r>
              <a:rPr lang="de-DE" dirty="0" err="1" smtClean="0"/>
              <a:t>tseins</a:t>
            </a:r>
            <a:r>
              <a:rPr lang="de-DE" dirty="0"/>
              <a:t>, das die Dinge mit dem „Zauberstab der Analogie“ berührt. </a:t>
            </a: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412325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56488" y="1306957"/>
            <a:ext cx="10515600" cy="1325563"/>
          </a:xfrm>
        </p:spPr>
        <p:txBody>
          <a:bodyPr>
            <a:normAutofit/>
          </a:bodyPr>
          <a:lstStyle/>
          <a:p>
            <a:pPr algn="ctr"/>
            <a:r>
              <a:rPr lang="hu-HU" sz="4000" b="1" i="1" dirty="0" smtClean="0"/>
              <a:t>„</a:t>
            </a:r>
            <a:r>
              <a:rPr lang="hu-HU" sz="4000" b="1" i="1" dirty="0" err="1" smtClean="0"/>
              <a:t>Wo</a:t>
            </a:r>
            <a:r>
              <a:rPr lang="hu-HU" sz="4000" b="1" i="1" dirty="0" smtClean="0"/>
              <a:t> </a:t>
            </a:r>
            <a:r>
              <a:rPr lang="hu-HU" sz="4000" b="1" i="1" dirty="0" err="1" smtClean="0"/>
              <a:t>gehen</a:t>
            </a:r>
            <a:r>
              <a:rPr lang="hu-HU" sz="4000" b="1" i="1" dirty="0" smtClean="0"/>
              <a:t> </a:t>
            </a:r>
            <a:r>
              <a:rPr lang="hu-HU" sz="4000" b="1" i="1" dirty="0" err="1" smtClean="0"/>
              <a:t>wir</a:t>
            </a:r>
            <a:r>
              <a:rPr lang="hu-HU" sz="4000" b="1" i="1" dirty="0" smtClean="0"/>
              <a:t> </a:t>
            </a:r>
            <a:r>
              <a:rPr lang="hu-HU" sz="4000" b="1" i="1" dirty="0" err="1" smtClean="0"/>
              <a:t>denn</a:t>
            </a:r>
            <a:r>
              <a:rPr lang="hu-HU" sz="4000" b="1" i="1" dirty="0" smtClean="0"/>
              <a:t> </a:t>
            </a:r>
            <a:r>
              <a:rPr lang="hu-HU" sz="4000" b="1" i="1" dirty="0" err="1" smtClean="0"/>
              <a:t>hin</a:t>
            </a:r>
            <a:r>
              <a:rPr lang="hu-HU" sz="4000" b="1" i="1" dirty="0" smtClean="0"/>
              <a:t>? – </a:t>
            </a:r>
            <a:r>
              <a:rPr lang="hu-HU" sz="4000" b="1" i="1" dirty="0" err="1" smtClean="0"/>
              <a:t>Immer</a:t>
            </a:r>
            <a:r>
              <a:rPr lang="hu-HU" sz="4000" b="1" i="1" dirty="0" smtClean="0"/>
              <a:t> </a:t>
            </a:r>
            <a:r>
              <a:rPr lang="hu-HU" sz="4000" b="1" i="1" dirty="0" err="1" smtClean="0"/>
              <a:t>nach</a:t>
            </a:r>
            <a:r>
              <a:rPr lang="hu-HU" sz="4000" b="1" i="1" dirty="0" smtClean="0"/>
              <a:t> </a:t>
            </a:r>
            <a:r>
              <a:rPr lang="hu-HU" sz="4000" b="1" i="1" dirty="0" err="1" smtClean="0"/>
              <a:t>Hause</a:t>
            </a:r>
            <a:r>
              <a:rPr lang="hu-HU" sz="4000" b="1" i="1" dirty="0" smtClean="0"/>
              <a:t>.”</a:t>
            </a:r>
            <a:endParaRPr lang="hu-HU" sz="4000" b="1" i="1" dirty="0"/>
          </a:p>
        </p:txBody>
      </p:sp>
      <p:sp>
        <p:nvSpPr>
          <p:cNvPr id="3" name="Tartalom helye 2"/>
          <p:cNvSpPr>
            <a:spLocks noGrp="1"/>
          </p:cNvSpPr>
          <p:nvPr>
            <p:ph idx="1"/>
          </p:nvPr>
        </p:nvSpPr>
        <p:spPr>
          <a:xfrm>
            <a:off x="856488" y="2767457"/>
            <a:ext cx="10515600" cy="4351338"/>
          </a:xfrm>
        </p:spPr>
        <p:txBody>
          <a:bodyPr/>
          <a:lstStyle/>
          <a:p>
            <a:r>
              <a:rPr lang="hu-HU" dirty="0" smtClean="0"/>
              <a:t>Novalis</a:t>
            </a:r>
            <a:r>
              <a:rPr lang="de-DE" dirty="0" smtClean="0"/>
              <a:t> </a:t>
            </a:r>
            <a:r>
              <a:rPr lang="de-DE" dirty="0"/>
              <a:t>entwickelt die Idee des „absoluten“ Buches im Sinne eines „unendlichen Romans“, der sich durch das „Fragment der Fragmente“ realisiert. Novalis erinnert sich an eine Zeit (Goldenes Zeitalter), in der Sensorium und Intellekt noch eine Einheit bildeten im </a:t>
            </a:r>
            <a:r>
              <a:rPr lang="de-DE" b="1" dirty="0" err="1"/>
              <a:t>Instinct</a:t>
            </a:r>
            <a:r>
              <a:rPr lang="de-DE" dirty="0"/>
              <a:t>. Er nennt es „</a:t>
            </a:r>
            <a:r>
              <a:rPr lang="de-DE" b="1" dirty="0"/>
              <a:t>Genie des Paradieses</a:t>
            </a:r>
            <a:r>
              <a:rPr lang="de-DE" dirty="0"/>
              <a:t>“. Diese Genialität bedeutet eine ursprüngliche </a:t>
            </a:r>
            <a:r>
              <a:rPr lang="de-DE" b="1" dirty="0"/>
              <a:t>Einheit mit der Welt</a:t>
            </a:r>
            <a:r>
              <a:rPr lang="de-DE" dirty="0"/>
              <a:t>. Der Mensch kann diese Welt zurückgewinnen, indem er die Welt romantisiert, d.h. durch das Poetische transzendiert.</a:t>
            </a:r>
            <a:endParaRPr lang="hu-HU"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390775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207698"/>
            <a:ext cx="10515600" cy="1325563"/>
          </a:xfrm>
        </p:spPr>
        <p:txBody>
          <a:bodyPr/>
          <a:lstStyle/>
          <a:p>
            <a:pPr algn="ctr"/>
            <a:r>
              <a:rPr lang="hu-HU" b="1" dirty="0" smtClean="0">
                <a:solidFill>
                  <a:srgbClr val="0070C0"/>
                </a:solidFill>
              </a:rPr>
              <a:t>Blaue </a:t>
            </a:r>
            <a:r>
              <a:rPr lang="hu-HU" b="1" dirty="0" err="1" smtClean="0">
                <a:solidFill>
                  <a:srgbClr val="0070C0"/>
                </a:solidFill>
              </a:rPr>
              <a:t>Blume</a:t>
            </a:r>
            <a:endParaRPr lang="hu-HU" b="1" dirty="0">
              <a:solidFill>
                <a:srgbClr val="0070C0"/>
              </a:solidFill>
            </a:endParaRPr>
          </a:p>
        </p:txBody>
      </p:sp>
      <p:sp>
        <p:nvSpPr>
          <p:cNvPr id="3" name="Tartalom helye 2"/>
          <p:cNvSpPr>
            <a:spLocks noGrp="1"/>
          </p:cNvSpPr>
          <p:nvPr>
            <p:ph idx="1"/>
          </p:nvPr>
        </p:nvSpPr>
        <p:spPr>
          <a:xfrm>
            <a:off x="838200" y="2401697"/>
            <a:ext cx="10515600" cy="4351338"/>
          </a:xfrm>
        </p:spPr>
        <p:txBody>
          <a:bodyPr>
            <a:normAutofit/>
          </a:bodyPr>
          <a:lstStyle/>
          <a:p>
            <a:endParaRPr lang="hu-HU" dirty="0" smtClean="0"/>
          </a:p>
          <a:p>
            <a:r>
              <a:rPr lang="de-DE" dirty="0" smtClean="0"/>
              <a:t> </a:t>
            </a:r>
            <a:r>
              <a:rPr lang="hu-HU" dirty="0" smtClean="0"/>
              <a:t>Die </a:t>
            </a:r>
            <a:r>
              <a:rPr lang="de-DE" b="1" dirty="0" smtClean="0">
                <a:solidFill>
                  <a:srgbClr val="0070C0"/>
                </a:solidFill>
              </a:rPr>
              <a:t>blaue </a:t>
            </a:r>
            <a:r>
              <a:rPr lang="de-DE" b="1" dirty="0">
                <a:solidFill>
                  <a:srgbClr val="0070C0"/>
                </a:solidFill>
              </a:rPr>
              <a:t>Blume</a:t>
            </a:r>
            <a:r>
              <a:rPr lang="de-DE" dirty="0"/>
              <a:t> ist ein zentrales Symbol in Novalis‘ Fragment gebliebenen Roman </a:t>
            </a:r>
            <a:r>
              <a:rPr lang="de-DE" i="1" dirty="0">
                <a:solidFill>
                  <a:srgbClr val="C00000"/>
                </a:solidFill>
              </a:rPr>
              <a:t>Heinrich von </a:t>
            </a:r>
            <a:r>
              <a:rPr lang="de-DE" i="1" dirty="0" err="1">
                <a:solidFill>
                  <a:srgbClr val="C00000"/>
                </a:solidFill>
              </a:rPr>
              <a:t>Ofterdingen</a:t>
            </a:r>
            <a:r>
              <a:rPr lang="de-DE" dirty="0"/>
              <a:t>. Die „</a:t>
            </a:r>
            <a:r>
              <a:rPr lang="de-DE" i="1" dirty="0"/>
              <a:t>Blütenblätter zeigten einen blauen ausgebreiteten Kragen, in welchem ein zartes Gesicht schwebte“</a:t>
            </a:r>
            <a:r>
              <a:rPr lang="de-DE" dirty="0"/>
              <a:t>. Eine arabeske Verschlingung von Pflanze und Mensch, d.h. von </a:t>
            </a:r>
            <a:r>
              <a:rPr lang="de-DE" b="1" dirty="0"/>
              <a:t>Natur</a:t>
            </a:r>
            <a:r>
              <a:rPr lang="de-DE" dirty="0"/>
              <a:t> und </a:t>
            </a:r>
            <a:r>
              <a:rPr lang="de-DE" b="1" dirty="0"/>
              <a:t>Geist</a:t>
            </a:r>
            <a:r>
              <a:rPr lang="de-DE" dirty="0"/>
              <a:t> wird sichtbar. Es ist ein intuitiv </a:t>
            </a:r>
            <a:r>
              <a:rPr lang="de-DE" dirty="0" err="1" smtClean="0"/>
              <a:t>fa</a:t>
            </a:r>
            <a:r>
              <a:rPr lang="hu-HU" dirty="0" err="1" smtClean="0"/>
              <a:t>ss</a:t>
            </a:r>
            <a:r>
              <a:rPr lang="de-DE" dirty="0" smtClean="0"/>
              <a:t>bares </a:t>
            </a:r>
            <a:r>
              <a:rPr lang="de-DE" dirty="0"/>
              <a:t>Symbol der künftigen </a:t>
            </a:r>
            <a:r>
              <a:rPr lang="de-DE" dirty="0" smtClean="0"/>
              <a:t>Erfüllung.</a:t>
            </a:r>
            <a:endParaRPr lang="hu-HU" dirty="0" smtClean="0"/>
          </a:p>
          <a:p>
            <a:pPr marL="0" indent="0">
              <a:buNone/>
            </a:pP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4212089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64882" y="1408176"/>
            <a:ext cx="3932237" cy="1088967"/>
          </a:xfrm>
        </p:spPr>
        <p:txBody>
          <a:bodyPr>
            <a:normAutofit/>
          </a:bodyPr>
          <a:lstStyle/>
          <a:p>
            <a:pPr algn="ctr"/>
            <a:r>
              <a:rPr lang="hu-HU" sz="2800" b="1" dirty="0" smtClean="0"/>
              <a:t>Philipp Otto </a:t>
            </a:r>
            <a:r>
              <a:rPr lang="hu-HU" sz="2800" b="1" dirty="0" err="1" smtClean="0"/>
              <a:t>Runge</a:t>
            </a:r>
            <a:r>
              <a:rPr lang="hu-HU" sz="2800" b="1" dirty="0" smtClean="0"/>
              <a:t>:</a:t>
            </a:r>
            <a:br>
              <a:rPr lang="hu-HU" sz="2800" b="1" dirty="0" smtClean="0"/>
            </a:br>
            <a:r>
              <a:rPr lang="hu-HU" sz="2800" b="1" i="1" dirty="0" smtClean="0"/>
              <a:t>Der </a:t>
            </a:r>
            <a:r>
              <a:rPr lang="hu-HU" sz="2800" b="1" i="1" dirty="0" err="1" smtClean="0"/>
              <a:t>Morgen</a:t>
            </a:r>
            <a:r>
              <a:rPr lang="hu-HU" sz="2800" b="1" dirty="0"/>
              <a:t> </a:t>
            </a:r>
            <a:r>
              <a:rPr lang="hu-HU" sz="2800" b="1" dirty="0" smtClean="0"/>
              <a:t>(1808)</a:t>
            </a:r>
            <a:endParaRPr lang="hu-HU" sz="2800" b="1" dirty="0"/>
          </a:p>
        </p:txBody>
      </p:sp>
      <p:sp>
        <p:nvSpPr>
          <p:cNvPr id="4" name="Szöveg helye 3"/>
          <p:cNvSpPr>
            <a:spLocks noGrp="1"/>
          </p:cNvSpPr>
          <p:nvPr>
            <p:ph type="body" sz="half" idx="2"/>
          </p:nvPr>
        </p:nvSpPr>
        <p:spPr>
          <a:xfrm>
            <a:off x="314221" y="2524716"/>
            <a:ext cx="5033559" cy="4678274"/>
          </a:xfrm>
        </p:spPr>
        <p:txBody>
          <a:bodyPr>
            <a:normAutofit/>
          </a:bodyPr>
          <a:lstStyle/>
          <a:p>
            <a:pPr marL="285750" indent="-285750">
              <a:buFont typeface="Arial" panose="020B0604020202020204" pitchFamily="34" charset="0"/>
              <a:buChar char="•"/>
            </a:pPr>
            <a:r>
              <a:rPr lang="hu-HU" sz="1800" dirty="0" err="1" smtClean="0"/>
              <a:t>Verklärte</a:t>
            </a:r>
            <a:r>
              <a:rPr lang="hu-HU" sz="1800" dirty="0" smtClean="0"/>
              <a:t> </a:t>
            </a:r>
            <a:r>
              <a:rPr lang="hu-HU" sz="1800" dirty="0" err="1" smtClean="0"/>
              <a:t>Landschaft</a:t>
            </a:r>
            <a:r>
              <a:rPr lang="hu-HU" sz="1800" dirty="0" smtClean="0"/>
              <a:t>: </a:t>
            </a:r>
            <a:r>
              <a:rPr lang="hu-HU" sz="1800" dirty="0" err="1" smtClean="0"/>
              <a:t>romantisch-mystische</a:t>
            </a:r>
            <a:r>
              <a:rPr lang="hu-HU" sz="1800" dirty="0" smtClean="0"/>
              <a:t> </a:t>
            </a:r>
            <a:r>
              <a:rPr lang="hu-HU" sz="1800" dirty="0" err="1" smtClean="0"/>
              <a:t>Vision</a:t>
            </a:r>
            <a:r>
              <a:rPr lang="hu-HU" sz="1800" dirty="0" smtClean="0"/>
              <a:t> des </a:t>
            </a:r>
            <a:r>
              <a:rPr lang="hu-HU" sz="1800" dirty="0" err="1" smtClean="0"/>
              <a:t>Universums</a:t>
            </a:r>
            <a:endParaRPr lang="hu-HU" sz="1800" dirty="0" smtClean="0"/>
          </a:p>
          <a:p>
            <a:pPr marL="285750" indent="-285750">
              <a:buFont typeface="Arial" panose="020B0604020202020204" pitchFamily="34" charset="0"/>
              <a:buChar char="•"/>
            </a:pPr>
            <a:endParaRPr lang="hu-HU" sz="1800" dirty="0" smtClean="0"/>
          </a:p>
          <a:p>
            <a:pPr marL="285750" indent="-285750">
              <a:buFont typeface="Arial" panose="020B0604020202020204" pitchFamily="34" charset="0"/>
              <a:buChar char="•"/>
            </a:pPr>
            <a:r>
              <a:rPr lang="hu-HU" sz="1800" dirty="0" err="1" smtClean="0"/>
              <a:t>Morgendämmerung</a:t>
            </a:r>
            <a:endParaRPr lang="hu-HU" sz="1800" dirty="0" smtClean="0"/>
          </a:p>
          <a:p>
            <a:pPr marL="285750" indent="-285750">
              <a:buFont typeface="Arial" panose="020B0604020202020204" pitchFamily="34" charset="0"/>
              <a:buChar char="•"/>
            </a:pPr>
            <a:endParaRPr lang="hu-HU" sz="1800" dirty="0" smtClean="0"/>
          </a:p>
          <a:p>
            <a:pPr marL="285750" indent="-285750">
              <a:buFont typeface="Arial" panose="020B0604020202020204" pitchFamily="34" charset="0"/>
              <a:buChar char="•"/>
            </a:pPr>
            <a:r>
              <a:rPr lang="hu-HU" sz="1800" dirty="0" smtClean="0"/>
              <a:t>In der </a:t>
            </a:r>
            <a:r>
              <a:rPr lang="hu-HU" sz="1800" dirty="0" err="1" smtClean="0"/>
              <a:t>Bildmitte</a:t>
            </a:r>
            <a:r>
              <a:rPr lang="hu-HU" sz="1800" dirty="0" smtClean="0"/>
              <a:t> </a:t>
            </a:r>
            <a:r>
              <a:rPr lang="hu-HU" sz="1800" dirty="0" err="1" smtClean="0"/>
              <a:t>eine</a:t>
            </a:r>
            <a:r>
              <a:rPr lang="hu-HU" sz="1800" dirty="0" smtClean="0"/>
              <a:t> </a:t>
            </a:r>
            <a:r>
              <a:rPr lang="hu-HU" sz="1800" dirty="0" err="1" smtClean="0"/>
              <a:t>weibliche</a:t>
            </a:r>
            <a:r>
              <a:rPr lang="hu-HU" sz="1800" dirty="0" smtClean="0"/>
              <a:t> </a:t>
            </a:r>
            <a:r>
              <a:rPr lang="hu-HU" sz="1800" dirty="0" err="1" smtClean="0"/>
              <a:t>Figur</a:t>
            </a:r>
            <a:r>
              <a:rPr lang="hu-HU" sz="1800" dirty="0" smtClean="0"/>
              <a:t>, </a:t>
            </a:r>
            <a:r>
              <a:rPr lang="hu-HU" sz="1800" dirty="0" err="1" smtClean="0"/>
              <a:t>aus</a:t>
            </a:r>
            <a:r>
              <a:rPr lang="hu-HU" sz="1800" dirty="0" smtClean="0"/>
              <a:t> </a:t>
            </a:r>
            <a:r>
              <a:rPr lang="hu-HU" sz="1800" dirty="0" err="1" smtClean="0"/>
              <a:t>ihrer</a:t>
            </a:r>
            <a:r>
              <a:rPr lang="hu-HU" sz="1800" dirty="0" smtClean="0"/>
              <a:t> </a:t>
            </a:r>
            <a:r>
              <a:rPr lang="hu-HU" sz="1800" dirty="0" err="1" smtClean="0"/>
              <a:t>Hand</a:t>
            </a:r>
            <a:r>
              <a:rPr lang="hu-HU" sz="1800" dirty="0" smtClean="0"/>
              <a:t> </a:t>
            </a:r>
            <a:r>
              <a:rPr lang="hu-HU" sz="1800" dirty="0" err="1" smtClean="0"/>
              <a:t>wächst</a:t>
            </a:r>
            <a:r>
              <a:rPr lang="hu-HU" sz="1800" dirty="0" smtClean="0"/>
              <a:t> </a:t>
            </a:r>
            <a:r>
              <a:rPr lang="hu-HU" sz="1800" dirty="0" err="1" smtClean="0"/>
              <a:t>eine</a:t>
            </a:r>
            <a:r>
              <a:rPr lang="hu-HU" sz="1800" dirty="0" smtClean="0"/>
              <a:t> </a:t>
            </a:r>
            <a:r>
              <a:rPr lang="hu-HU" sz="1800" dirty="0" err="1" smtClean="0"/>
              <a:t>blaue</a:t>
            </a:r>
            <a:r>
              <a:rPr lang="hu-HU" sz="1800" dirty="0" smtClean="0"/>
              <a:t> </a:t>
            </a:r>
            <a:r>
              <a:rPr lang="hu-HU" sz="1800" dirty="0" err="1" smtClean="0"/>
              <a:t>Lilie</a:t>
            </a:r>
            <a:r>
              <a:rPr lang="hu-HU" sz="1800" dirty="0" smtClean="0"/>
              <a:t> </a:t>
            </a:r>
            <a:r>
              <a:rPr lang="hu-HU" sz="1800" dirty="0" err="1" smtClean="0"/>
              <a:t>empor</a:t>
            </a:r>
            <a:r>
              <a:rPr lang="hu-HU" sz="1800" dirty="0" smtClean="0"/>
              <a:t> – Blaue </a:t>
            </a:r>
            <a:r>
              <a:rPr lang="hu-HU" sz="1800" dirty="0" err="1" smtClean="0"/>
              <a:t>Blume</a:t>
            </a:r>
            <a:r>
              <a:rPr lang="hu-HU" sz="1800" dirty="0" smtClean="0"/>
              <a:t>: </a:t>
            </a:r>
            <a:r>
              <a:rPr lang="hu-HU" sz="1800" dirty="0" err="1"/>
              <a:t>S</a:t>
            </a:r>
            <a:r>
              <a:rPr lang="hu-HU" sz="1800" dirty="0" err="1" smtClean="0"/>
              <a:t>eit</a:t>
            </a:r>
            <a:r>
              <a:rPr lang="hu-HU" sz="1800" dirty="0" smtClean="0"/>
              <a:t> </a:t>
            </a:r>
            <a:r>
              <a:rPr lang="hu-HU" sz="1800" dirty="0" smtClean="0"/>
              <a:t>Novalis </a:t>
            </a:r>
            <a:r>
              <a:rPr lang="hu-HU" sz="1800" dirty="0" err="1" smtClean="0"/>
              <a:t>steht</a:t>
            </a:r>
            <a:r>
              <a:rPr lang="hu-HU" sz="1800" dirty="0" smtClean="0"/>
              <a:t> </a:t>
            </a:r>
            <a:r>
              <a:rPr lang="hu-HU" sz="1800" dirty="0" err="1" smtClean="0"/>
              <a:t>sie</a:t>
            </a:r>
            <a:r>
              <a:rPr lang="hu-HU" sz="1800" dirty="0" smtClean="0"/>
              <a:t> </a:t>
            </a:r>
            <a:r>
              <a:rPr lang="hu-HU" sz="1800" dirty="0" err="1" smtClean="0"/>
              <a:t>für</a:t>
            </a:r>
            <a:r>
              <a:rPr lang="hu-HU" sz="1800" dirty="0" smtClean="0"/>
              <a:t> </a:t>
            </a:r>
            <a:r>
              <a:rPr lang="hu-HU" sz="1800" dirty="0" err="1" smtClean="0"/>
              <a:t>Sehnsucht</a:t>
            </a:r>
            <a:r>
              <a:rPr lang="hu-HU" sz="1800" dirty="0" smtClean="0"/>
              <a:t>, </a:t>
            </a:r>
            <a:r>
              <a:rPr lang="hu-HU" sz="1800" dirty="0" err="1" smtClean="0"/>
              <a:t>Liebe</a:t>
            </a:r>
            <a:r>
              <a:rPr lang="hu-HU" sz="1800" dirty="0" smtClean="0"/>
              <a:t>, </a:t>
            </a:r>
            <a:r>
              <a:rPr lang="hu-HU" sz="1800" dirty="0" err="1" smtClean="0"/>
              <a:t>Hoffnung</a:t>
            </a:r>
            <a:r>
              <a:rPr lang="hu-HU" sz="1800" dirty="0" smtClean="0"/>
              <a:t>, </a:t>
            </a:r>
            <a:r>
              <a:rPr lang="hu-HU" sz="1800" dirty="0" err="1" smtClean="0"/>
              <a:t>Wanderschaft</a:t>
            </a:r>
            <a:r>
              <a:rPr lang="hu-HU" sz="1800" dirty="0" smtClean="0"/>
              <a:t>, </a:t>
            </a:r>
            <a:r>
              <a:rPr lang="hu-HU" sz="1800" dirty="0" err="1" smtClean="0"/>
              <a:t>metaphysisches</a:t>
            </a:r>
            <a:r>
              <a:rPr lang="hu-HU" sz="1800" dirty="0" smtClean="0"/>
              <a:t> </a:t>
            </a:r>
            <a:r>
              <a:rPr lang="hu-HU" sz="1800" dirty="0" err="1" smtClean="0"/>
              <a:t>Streben</a:t>
            </a:r>
            <a:r>
              <a:rPr lang="hu-HU" sz="1800" dirty="0" smtClean="0"/>
              <a:t> </a:t>
            </a:r>
            <a:r>
              <a:rPr lang="hu-HU" sz="1800" dirty="0" err="1" smtClean="0"/>
              <a:t>nach</a:t>
            </a:r>
            <a:r>
              <a:rPr lang="hu-HU" sz="1800" dirty="0" smtClean="0"/>
              <a:t>  </a:t>
            </a:r>
            <a:r>
              <a:rPr lang="hu-HU" sz="1800" dirty="0" err="1" smtClean="0"/>
              <a:t>dem</a:t>
            </a:r>
            <a:r>
              <a:rPr lang="hu-HU" sz="1800" dirty="0" smtClean="0"/>
              <a:t> </a:t>
            </a:r>
            <a:r>
              <a:rPr lang="hu-HU" sz="1800" dirty="0" err="1" smtClean="0"/>
              <a:t>Unendlichen</a:t>
            </a:r>
            <a:r>
              <a:rPr lang="hu-HU" sz="1800" dirty="0" smtClean="0"/>
              <a:t>… </a:t>
            </a:r>
          </a:p>
          <a:p>
            <a:pPr marL="285750" indent="-285750">
              <a:buFont typeface="Arial" panose="020B0604020202020204" pitchFamily="34" charset="0"/>
              <a:buChar char="•"/>
            </a:pPr>
            <a:endParaRPr lang="hu-HU" sz="1800" dirty="0" smtClean="0"/>
          </a:p>
          <a:p>
            <a:pPr marL="285750" indent="-285750">
              <a:buFont typeface="Arial" panose="020B0604020202020204" pitchFamily="34" charset="0"/>
              <a:buChar char="•"/>
            </a:pPr>
            <a:r>
              <a:rPr lang="hu-HU" sz="1800" dirty="0" smtClean="0"/>
              <a:t>Die </a:t>
            </a:r>
            <a:r>
              <a:rPr lang="hu-HU" sz="1800" dirty="0" err="1" smtClean="0"/>
              <a:t>Frau</a:t>
            </a:r>
            <a:r>
              <a:rPr lang="hu-HU" sz="1800" dirty="0" smtClean="0"/>
              <a:t> (Aurora, Venus, Maria?) </a:t>
            </a:r>
            <a:r>
              <a:rPr lang="hu-HU" sz="1800" dirty="0" err="1" smtClean="0"/>
              <a:t>scheint</a:t>
            </a:r>
            <a:r>
              <a:rPr lang="hu-HU" sz="1800" dirty="0" smtClean="0"/>
              <a:t> in den </a:t>
            </a:r>
            <a:r>
              <a:rPr lang="hu-HU" sz="1800" dirty="0" err="1" smtClean="0"/>
              <a:t>Himmel</a:t>
            </a:r>
            <a:r>
              <a:rPr lang="hu-HU" sz="1800" dirty="0" smtClean="0"/>
              <a:t> </a:t>
            </a:r>
            <a:r>
              <a:rPr lang="hu-HU" sz="1800" dirty="0" err="1" smtClean="0"/>
              <a:t>zu</a:t>
            </a:r>
            <a:r>
              <a:rPr lang="hu-HU" sz="1800" dirty="0" smtClean="0"/>
              <a:t> </a:t>
            </a:r>
            <a:r>
              <a:rPr lang="hu-HU" sz="1800" dirty="0" err="1" smtClean="0"/>
              <a:t>steigen</a:t>
            </a:r>
            <a:r>
              <a:rPr lang="hu-HU" sz="1800" dirty="0" smtClean="0"/>
              <a:t> (</a:t>
            </a:r>
            <a:r>
              <a:rPr lang="hu-HU" sz="1800" dirty="0" err="1" smtClean="0"/>
              <a:t>Himmelfahrt</a:t>
            </a:r>
            <a:r>
              <a:rPr lang="hu-HU" sz="1800" dirty="0" smtClean="0"/>
              <a:t>)</a:t>
            </a:r>
          </a:p>
          <a:p>
            <a:pPr marL="285750" indent="-285750">
              <a:buFont typeface="Arial" panose="020B0604020202020204" pitchFamily="34" charset="0"/>
              <a:buChar char="•"/>
            </a:pPr>
            <a:endParaRPr lang="hu-HU" sz="1800" dirty="0" smtClean="0"/>
          </a:p>
        </p:txBody>
      </p:sp>
      <p:pic>
        <p:nvPicPr>
          <p:cNvPr id="6" name="Kép helye 6"/>
          <p:cNvPicPr>
            <a:picLocks noGrp="1" noChangeAspect="1"/>
          </p:cNvPicPr>
          <p:nvPr>
            <p:ph type="pic" idx="1"/>
          </p:nvPr>
        </p:nvPicPr>
        <p:blipFill>
          <a:blip r:embed="rId2">
            <a:extLst>
              <a:ext uri="{28A0092B-C50C-407E-A947-70E740481C1C}">
                <a14:useLocalDpi xmlns:a14="http://schemas.microsoft.com/office/drawing/2010/main" val="0"/>
              </a:ext>
            </a:extLst>
          </a:blip>
          <a:srcRect t="20034" b="20034"/>
          <a:stretch>
            <a:fillRect/>
          </a:stretch>
        </p:blipFill>
        <p:spPr>
          <a:xfrm>
            <a:off x="5347780" y="1572641"/>
            <a:ext cx="6172200" cy="4994921"/>
          </a:xfr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399608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5119" y="1340350"/>
            <a:ext cx="4021399" cy="5298193"/>
          </a:xfrm>
          <a:prstGeom prst="rect">
            <a:avLst/>
          </a:prstGeom>
        </p:spPr>
      </p:pic>
      <p:sp>
        <p:nvSpPr>
          <p:cNvPr id="8" name="Szöveg helye 7"/>
          <p:cNvSpPr>
            <a:spLocks noGrp="1"/>
          </p:cNvSpPr>
          <p:nvPr>
            <p:ph type="body" sz="half" idx="2"/>
          </p:nvPr>
        </p:nvSpPr>
        <p:spPr>
          <a:xfrm>
            <a:off x="1214692" y="1847088"/>
            <a:ext cx="4436300" cy="4067620"/>
          </a:xfrm>
        </p:spPr>
        <p:txBody>
          <a:bodyPr/>
          <a:lstStyle/>
          <a:p>
            <a:pPr marL="285750" lvl="0" indent="-285750">
              <a:buFont typeface="Arial" panose="020B0604020202020204" pitchFamily="34" charset="0"/>
              <a:buChar char="•"/>
            </a:pPr>
            <a:r>
              <a:rPr lang="hu-HU" sz="1800" dirty="0">
                <a:solidFill>
                  <a:prstClr val="black"/>
                </a:solidFill>
              </a:rPr>
              <a:t>Unten </a:t>
            </a:r>
            <a:r>
              <a:rPr lang="hu-HU" sz="1800" dirty="0" err="1">
                <a:solidFill>
                  <a:prstClr val="black"/>
                </a:solidFill>
              </a:rPr>
              <a:t>im</a:t>
            </a:r>
            <a:r>
              <a:rPr lang="hu-HU" sz="1800" dirty="0">
                <a:solidFill>
                  <a:prstClr val="black"/>
                </a:solidFill>
              </a:rPr>
              <a:t> </a:t>
            </a:r>
            <a:r>
              <a:rPr lang="hu-HU" sz="1800" dirty="0" err="1">
                <a:solidFill>
                  <a:prstClr val="black"/>
                </a:solidFill>
              </a:rPr>
              <a:t>Bild</a:t>
            </a:r>
            <a:r>
              <a:rPr lang="hu-HU" sz="1800" dirty="0">
                <a:solidFill>
                  <a:prstClr val="black"/>
                </a:solidFill>
              </a:rPr>
              <a:t> </a:t>
            </a:r>
            <a:r>
              <a:rPr lang="hu-HU" sz="1800" dirty="0" err="1">
                <a:solidFill>
                  <a:prstClr val="black"/>
                </a:solidFill>
              </a:rPr>
              <a:t>wohl</a:t>
            </a:r>
            <a:r>
              <a:rPr lang="hu-HU" sz="1800" dirty="0">
                <a:solidFill>
                  <a:prstClr val="black"/>
                </a:solidFill>
              </a:rPr>
              <a:t> Christus – </a:t>
            </a:r>
            <a:r>
              <a:rPr lang="hu-HU" sz="1800" dirty="0" err="1">
                <a:solidFill>
                  <a:prstClr val="black"/>
                </a:solidFill>
              </a:rPr>
              <a:t>Inkarnation</a:t>
            </a:r>
            <a:r>
              <a:rPr lang="hu-HU" sz="1800" dirty="0">
                <a:solidFill>
                  <a:prstClr val="black"/>
                </a:solidFill>
              </a:rPr>
              <a:t> </a:t>
            </a:r>
            <a:r>
              <a:rPr lang="hu-HU" sz="1800" dirty="0" err="1">
                <a:solidFill>
                  <a:prstClr val="black"/>
                </a:solidFill>
              </a:rPr>
              <a:t>Gottes</a:t>
            </a:r>
            <a:r>
              <a:rPr lang="hu-HU" sz="1800" dirty="0">
                <a:solidFill>
                  <a:prstClr val="black"/>
                </a:solidFill>
              </a:rPr>
              <a:t>, </a:t>
            </a:r>
            <a:r>
              <a:rPr lang="hu-HU" sz="1800" dirty="0" err="1">
                <a:solidFill>
                  <a:prstClr val="black"/>
                </a:solidFill>
              </a:rPr>
              <a:t>Licht</a:t>
            </a:r>
            <a:r>
              <a:rPr lang="hu-HU" sz="1800" dirty="0">
                <a:solidFill>
                  <a:prstClr val="black"/>
                </a:solidFill>
              </a:rPr>
              <a:t> der Welt</a:t>
            </a:r>
          </a:p>
          <a:p>
            <a:pPr marL="285750" lvl="0" indent="-285750">
              <a:buFont typeface="Arial" panose="020B0604020202020204" pitchFamily="34" charset="0"/>
              <a:buChar char="•"/>
            </a:pPr>
            <a:endParaRPr lang="hu-HU" sz="1800" dirty="0" smtClean="0">
              <a:solidFill>
                <a:prstClr val="black"/>
              </a:solidFill>
            </a:endParaRPr>
          </a:p>
          <a:p>
            <a:pPr marL="285750" lvl="0" indent="-285750">
              <a:buFont typeface="Arial" panose="020B0604020202020204" pitchFamily="34" charset="0"/>
              <a:buChar char="•"/>
            </a:pPr>
            <a:r>
              <a:rPr lang="hu-HU" sz="1800" dirty="0" smtClean="0">
                <a:solidFill>
                  <a:prstClr val="black"/>
                </a:solidFill>
              </a:rPr>
              <a:t>Die </a:t>
            </a:r>
            <a:r>
              <a:rPr lang="hu-HU" sz="1800" dirty="0" err="1">
                <a:solidFill>
                  <a:prstClr val="black"/>
                </a:solidFill>
              </a:rPr>
              <a:t>Putten</a:t>
            </a:r>
            <a:r>
              <a:rPr lang="hu-HU" sz="1800" dirty="0">
                <a:solidFill>
                  <a:prstClr val="black"/>
                </a:solidFill>
              </a:rPr>
              <a:t> und Kinder </a:t>
            </a:r>
            <a:r>
              <a:rPr lang="hu-HU" sz="1800" dirty="0" err="1">
                <a:solidFill>
                  <a:prstClr val="black"/>
                </a:solidFill>
              </a:rPr>
              <a:t>verweisen</a:t>
            </a:r>
            <a:r>
              <a:rPr lang="hu-HU" sz="1800" dirty="0">
                <a:solidFill>
                  <a:prstClr val="black"/>
                </a:solidFill>
              </a:rPr>
              <a:t> </a:t>
            </a:r>
            <a:r>
              <a:rPr lang="hu-HU" sz="1800" dirty="0" err="1">
                <a:solidFill>
                  <a:prstClr val="black"/>
                </a:solidFill>
              </a:rPr>
              <a:t>auf</a:t>
            </a:r>
            <a:r>
              <a:rPr lang="hu-HU" sz="1800" dirty="0">
                <a:solidFill>
                  <a:prstClr val="black"/>
                </a:solidFill>
              </a:rPr>
              <a:t> </a:t>
            </a:r>
            <a:r>
              <a:rPr lang="hu-HU" sz="1800" dirty="0" err="1">
                <a:solidFill>
                  <a:prstClr val="black"/>
                </a:solidFill>
              </a:rPr>
              <a:t>die</a:t>
            </a:r>
            <a:r>
              <a:rPr lang="hu-HU" sz="1800" dirty="0">
                <a:solidFill>
                  <a:prstClr val="black"/>
                </a:solidFill>
              </a:rPr>
              <a:t> </a:t>
            </a:r>
            <a:r>
              <a:rPr lang="hu-HU" sz="1800" dirty="0" err="1">
                <a:solidFill>
                  <a:prstClr val="black"/>
                </a:solidFill>
              </a:rPr>
              <a:t>Reinheit</a:t>
            </a:r>
            <a:endParaRPr lang="hu-HU" sz="1800" dirty="0">
              <a:solidFill>
                <a:prstClr val="black"/>
              </a:solidFill>
            </a:endParaRPr>
          </a:p>
          <a:p>
            <a:pPr marL="285750" lvl="0" indent="-285750">
              <a:buFont typeface="Arial" panose="020B0604020202020204" pitchFamily="34" charset="0"/>
              <a:buChar char="•"/>
            </a:pPr>
            <a:endParaRPr lang="hu-HU" sz="1800" dirty="0" smtClean="0">
              <a:solidFill>
                <a:prstClr val="black"/>
              </a:solidFill>
            </a:endParaRPr>
          </a:p>
          <a:p>
            <a:pPr marL="285750" lvl="0" indent="-285750">
              <a:buFont typeface="Arial" panose="020B0604020202020204" pitchFamily="34" charset="0"/>
              <a:buChar char="•"/>
            </a:pPr>
            <a:r>
              <a:rPr lang="hu-HU" sz="1800" dirty="0" smtClean="0">
                <a:solidFill>
                  <a:prstClr val="black"/>
                </a:solidFill>
              </a:rPr>
              <a:t>„</a:t>
            </a:r>
            <a:r>
              <a:rPr lang="hu-HU" sz="1800" dirty="0">
                <a:solidFill>
                  <a:prstClr val="black"/>
                </a:solidFill>
              </a:rPr>
              <a:t>Der </a:t>
            </a:r>
            <a:r>
              <a:rPr lang="hu-HU" sz="1800" dirty="0" err="1">
                <a:solidFill>
                  <a:prstClr val="black"/>
                </a:solidFill>
              </a:rPr>
              <a:t>Morgen</a:t>
            </a:r>
            <a:r>
              <a:rPr lang="hu-HU" sz="1800" dirty="0">
                <a:solidFill>
                  <a:prstClr val="black"/>
                </a:solidFill>
              </a:rPr>
              <a:t> </a:t>
            </a:r>
            <a:r>
              <a:rPr lang="hu-HU" sz="1800" dirty="0" err="1">
                <a:solidFill>
                  <a:prstClr val="black"/>
                </a:solidFill>
              </a:rPr>
              <a:t>ist</a:t>
            </a:r>
            <a:r>
              <a:rPr lang="hu-HU" sz="1800" dirty="0">
                <a:solidFill>
                  <a:prstClr val="black"/>
                </a:solidFill>
              </a:rPr>
              <a:t> </a:t>
            </a:r>
            <a:r>
              <a:rPr lang="hu-HU" sz="1800" dirty="0" err="1">
                <a:solidFill>
                  <a:prstClr val="black"/>
                </a:solidFill>
              </a:rPr>
              <a:t>die</a:t>
            </a:r>
            <a:r>
              <a:rPr lang="hu-HU" sz="1800" dirty="0">
                <a:solidFill>
                  <a:prstClr val="black"/>
                </a:solidFill>
              </a:rPr>
              <a:t> </a:t>
            </a:r>
            <a:r>
              <a:rPr lang="hu-HU" sz="1800" dirty="0" err="1">
                <a:solidFill>
                  <a:prstClr val="black"/>
                </a:solidFill>
              </a:rPr>
              <a:t>grenzenlose</a:t>
            </a:r>
            <a:r>
              <a:rPr lang="hu-HU" sz="1800" dirty="0">
                <a:solidFill>
                  <a:prstClr val="black"/>
                </a:solidFill>
              </a:rPr>
              <a:t> </a:t>
            </a:r>
            <a:r>
              <a:rPr lang="hu-HU" sz="1800" dirty="0" err="1">
                <a:solidFill>
                  <a:prstClr val="black"/>
                </a:solidFill>
              </a:rPr>
              <a:t>Erleuchtung</a:t>
            </a:r>
            <a:r>
              <a:rPr lang="hu-HU" sz="1800" dirty="0">
                <a:solidFill>
                  <a:prstClr val="black"/>
                </a:solidFill>
              </a:rPr>
              <a:t> des Universums” (</a:t>
            </a:r>
            <a:r>
              <a:rPr lang="hu-HU" sz="1800" dirty="0" err="1">
                <a:solidFill>
                  <a:prstClr val="black"/>
                </a:solidFill>
              </a:rPr>
              <a:t>Runge</a:t>
            </a:r>
            <a:r>
              <a:rPr lang="hu-HU" sz="1800" dirty="0">
                <a:solidFill>
                  <a:prstClr val="black"/>
                </a:solidFill>
              </a:rPr>
              <a:t>)</a:t>
            </a:r>
          </a:p>
          <a:p>
            <a:endParaRPr lang="hu-HU" dirty="0"/>
          </a:p>
        </p:txBody>
      </p:sp>
      <p:pic>
        <p:nvPicPr>
          <p:cNvPr id="9" name="Kép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993494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138483"/>
            <a:ext cx="10515600" cy="1325563"/>
          </a:xfrm>
        </p:spPr>
        <p:txBody>
          <a:bodyPr>
            <a:normAutofit/>
          </a:bodyPr>
          <a:lstStyle/>
          <a:p>
            <a:pPr algn="ctr"/>
            <a:r>
              <a:rPr lang="hu-HU" sz="4000" b="1" dirty="0" smtClean="0"/>
              <a:t>Novalis: </a:t>
            </a:r>
            <a:r>
              <a:rPr lang="hu-HU" sz="4000" b="1" i="1" dirty="0" smtClean="0">
                <a:solidFill>
                  <a:srgbClr val="C00000"/>
                </a:solidFill>
              </a:rPr>
              <a:t>Heinrich von </a:t>
            </a:r>
            <a:r>
              <a:rPr lang="hu-HU" sz="4000" b="1" i="1" dirty="0" err="1" smtClean="0">
                <a:solidFill>
                  <a:srgbClr val="C00000"/>
                </a:solidFill>
              </a:rPr>
              <a:t>Ofterdingen</a:t>
            </a:r>
            <a:r>
              <a:rPr lang="hu-HU" sz="4000" b="1" i="1" dirty="0" smtClean="0">
                <a:solidFill>
                  <a:srgbClr val="C00000"/>
                </a:solidFill>
              </a:rPr>
              <a:t> </a:t>
            </a:r>
            <a:r>
              <a:rPr lang="hu-HU" sz="4000" b="1" i="1" dirty="0" smtClean="0"/>
              <a:t>(1801)</a:t>
            </a:r>
            <a:br>
              <a:rPr lang="hu-HU" sz="4000" b="1" i="1" dirty="0" smtClean="0"/>
            </a:br>
            <a:r>
              <a:rPr lang="hu-HU" sz="4000" b="1" i="1" dirty="0" err="1" smtClean="0"/>
              <a:t>ein</a:t>
            </a:r>
            <a:r>
              <a:rPr lang="hu-HU" sz="4000" b="1" i="1" dirty="0" smtClean="0"/>
              <a:t> (</a:t>
            </a:r>
            <a:r>
              <a:rPr lang="hu-HU" sz="4000" b="1" i="1" dirty="0" err="1" smtClean="0"/>
              <a:t>fragmentalischer</a:t>
            </a:r>
            <a:r>
              <a:rPr lang="hu-HU" sz="4000" b="1" i="1" dirty="0" smtClean="0"/>
              <a:t>) </a:t>
            </a:r>
            <a:r>
              <a:rPr lang="hu-HU" sz="4000" b="1" i="1" dirty="0" err="1" smtClean="0"/>
              <a:t>Roman</a:t>
            </a:r>
            <a:endParaRPr lang="hu-HU" sz="4000" b="1" i="1" dirty="0"/>
          </a:p>
        </p:txBody>
      </p:sp>
      <p:sp>
        <p:nvSpPr>
          <p:cNvPr id="3" name="Tartalom helye 2"/>
          <p:cNvSpPr>
            <a:spLocks noGrp="1"/>
          </p:cNvSpPr>
          <p:nvPr>
            <p:ph idx="1"/>
          </p:nvPr>
        </p:nvSpPr>
        <p:spPr>
          <a:xfrm>
            <a:off x="838200" y="2394831"/>
            <a:ext cx="10515600" cy="4334255"/>
          </a:xfrm>
        </p:spPr>
        <p:txBody>
          <a:bodyPr>
            <a:normAutofit/>
          </a:bodyPr>
          <a:lstStyle/>
          <a:p>
            <a:pPr marL="0" indent="0" algn="ctr">
              <a:buNone/>
            </a:pPr>
            <a:r>
              <a:rPr lang="hu-HU" sz="2600" b="1" dirty="0" err="1" smtClean="0">
                <a:solidFill>
                  <a:srgbClr val="C00000"/>
                </a:solidFill>
              </a:rPr>
              <a:t>Heimweh</a:t>
            </a:r>
            <a:r>
              <a:rPr lang="hu-HU" sz="2600" b="1" dirty="0" smtClean="0">
                <a:solidFill>
                  <a:srgbClr val="C00000"/>
                </a:solidFill>
              </a:rPr>
              <a:t> </a:t>
            </a:r>
            <a:r>
              <a:rPr lang="hu-HU" sz="2600" b="1" dirty="0" err="1" smtClean="0">
                <a:solidFill>
                  <a:srgbClr val="C00000"/>
                </a:solidFill>
              </a:rPr>
              <a:t>oder</a:t>
            </a:r>
            <a:r>
              <a:rPr lang="hu-HU" sz="2600" b="1" dirty="0" smtClean="0">
                <a:solidFill>
                  <a:srgbClr val="C00000"/>
                </a:solidFill>
              </a:rPr>
              <a:t> </a:t>
            </a:r>
            <a:r>
              <a:rPr lang="hu-HU" sz="2600" b="1" dirty="0" err="1" smtClean="0">
                <a:solidFill>
                  <a:srgbClr val="C00000"/>
                </a:solidFill>
              </a:rPr>
              <a:t>Fernweh</a:t>
            </a:r>
            <a:r>
              <a:rPr lang="hu-HU" sz="2600" b="1" dirty="0" smtClean="0">
                <a:solidFill>
                  <a:srgbClr val="C00000"/>
                </a:solidFill>
              </a:rPr>
              <a:t> – </a:t>
            </a:r>
            <a:r>
              <a:rPr lang="hu-HU" sz="2600" b="1" dirty="0" err="1" smtClean="0">
                <a:solidFill>
                  <a:srgbClr val="C00000"/>
                </a:solidFill>
              </a:rPr>
              <a:t>Wandern</a:t>
            </a:r>
            <a:r>
              <a:rPr lang="hu-HU" sz="2600" b="1" dirty="0" smtClean="0">
                <a:solidFill>
                  <a:srgbClr val="C00000"/>
                </a:solidFill>
              </a:rPr>
              <a:t>/</a:t>
            </a:r>
            <a:r>
              <a:rPr lang="hu-HU" sz="2600" b="1" dirty="0" err="1" smtClean="0">
                <a:solidFill>
                  <a:srgbClr val="C00000"/>
                </a:solidFill>
              </a:rPr>
              <a:t>Unterwegssein</a:t>
            </a:r>
            <a:endParaRPr lang="hu-HU" sz="2600" b="1" dirty="0" smtClean="0">
              <a:solidFill>
                <a:srgbClr val="C00000"/>
              </a:solidFill>
            </a:endParaRPr>
          </a:p>
          <a:p>
            <a:pPr marL="0" indent="0" algn="ctr">
              <a:buNone/>
            </a:pPr>
            <a:endParaRPr lang="hu-HU" sz="2600" dirty="0" smtClean="0"/>
          </a:p>
          <a:p>
            <a:pPr marL="0" indent="0" algn="ctr">
              <a:buNone/>
            </a:pPr>
            <a:r>
              <a:rPr lang="hu-HU" sz="2600" dirty="0" err="1" smtClean="0"/>
              <a:t>Zwei</a:t>
            </a:r>
            <a:r>
              <a:rPr lang="hu-HU" sz="2600" dirty="0" smtClean="0"/>
              <a:t> </a:t>
            </a:r>
            <a:r>
              <a:rPr lang="hu-HU" sz="2600" dirty="0" err="1" smtClean="0"/>
              <a:t>Teile</a:t>
            </a:r>
            <a:endParaRPr lang="hu-HU" sz="2600" dirty="0" smtClean="0"/>
          </a:p>
          <a:p>
            <a:pPr algn="ctr"/>
            <a:r>
              <a:rPr lang="hu-HU" sz="2600" dirty="0" smtClean="0"/>
              <a:t>I</a:t>
            </a:r>
            <a:r>
              <a:rPr lang="hu-HU" sz="2600" dirty="0"/>
              <a:t>. </a:t>
            </a:r>
            <a:r>
              <a:rPr lang="hu-HU" sz="2600" b="1" dirty="0"/>
              <a:t>Die </a:t>
            </a:r>
            <a:r>
              <a:rPr lang="hu-HU" sz="2600" b="1" dirty="0" err="1"/>
              <a:t>Erwartung</a:t>
            </a:r>
            <a:r>
              <a:rPr lang="hu-HU" sz="2600" b="1" dirty="0"/>
              <a:t> </a:t>
            </a:r>
            <a:r>
              <a:rPr lang="hu-HU" sz="2600" dirty="0"/>
              <a:t>(9 </a:t>
            </a:r>
            <a:r>
              <a:rPr lang="hu-HU" sz="2600" dirty="0" err="1" smtClean="0"/>
              <a:t>Kapitel</a:t>
            </a:r>
            <a:r>
              <a:rPr lang="hu-HU" sz="2600" dirty="0" smtClean="0"/>
              <a:t>): </a:t>
            </a:r>
            <a:r>
              <a:rPr lang="hu-HU" sz="2600" dirty="0" err="1" smtClean="0"/>
              <a:t>konkrete</a:t>
            </a:r>
            <a:r>
              <a:rPr lang="hu-HU" sz="2600" dirty="0" smtClean="0"/>
              <a:t> </a:t>
            </a:r>
            <a:r>
              <a:rPr lang="hu-HU" sz="2600" dirty="0" err="1" smtClean="0"/>
              <a:t>Reise</a:t>
            </a:r>
            <a:r>
              <a:rPr lang="hu-HU" sz="2600" dirty="0" smtClean="0"/>
              <a:t> von Eisenach (</a:t>
            </a:r>
            <a:r>
              <a:rPr lang="hu-HU" sz="2600" dirty="0" err="1" smtClean="0"/>
              <a:t>Nord</a:t>
            </a:r>
            <a:r>
              <a:rPr lang="hu-HU" sz="2600" dirty="0" smtClean="0"/>
              <a:t>) </a:t>
            </a:r>
            <a:r>
              <a:rPr lang="hu-HU" sz="2600" dirty="0" err="1" smtClean="0"/>
              <a:t>nach</a:t>
            </a:r>
            <a:r>
              <a:rPr lang="hu-HU" sz="2600" dirty="0" smtClean="0"/>
              <a:t> Augsburg (</a:t>
            </a:r>
            <a:r>
              <a:rPr lang="hu-HU" sz="2600" dirty="0" err="1" smtClean="0"/>
              <a:t>Süd</a:t>
            </a:r>
            <a:r>
              <a:rPr lang="hu-HU" sz="2600" dirty="0" smtClean="0"/>
              <a:t>)</a:t>
            </a:r>
          </a:p>
          <a:p>
            <a:pPr algn="ctr"/>
            <a:r>
              <a:rPr lang="hu-HU" sz="2600" dirty="0" smtClean="0"/>
              <a:t>II</a:t>
            </a:r>
            <a:r>
              <a:rPr lang="hu-HU" sz="2600" dirty="0"/>
              <a:t>. </a:t>
            </a:r>
            <a:r>
              <a:rPr lang="hu-HU" sz="2600" b="1" dirty="0"/>
              <a:t>Die </a:t>
            </a:r>
            <a:r>
              <a:rPr lang="hu-HU" sz="2600" b="1" dirty="0" err="1" smtClean="0"/>
              <a:t>Erfüllung</a:t>
            </a:r>
            <a:r>
              <a:rPr lang="hu-HU" sz="2600" dirty="0" smtClean="0"/>
              <a:t>: </a:t>
            </a:r>
            <a:r>
              <a:rPr lang="hu-HU" sz="2600" dirty="0" err="1" smtClean="0"/>
              <a:t>Kloster</a:t>
            </a:r>
            <a:r>
              <a:rPr lang="hu-HU" sz="2600" dirty="0" smtClean="0"/>
              <a:t> </a:t>
            </a:r>
            <a:r>
              <a:rPr lang="hu-HU" sz="2600" dirty="0" err="1" smtClean="0"/>
              <a:t>oder</a:t>
            </a:r>
            <a:r>
              <a:rPr lang="hu-HU" sz="2600" dirty="0" smtClean="0"/>
              <a:t> </a:t>
            </a:r>
            <a:r>
              <a:rPr lang="hu-HU" sz="2600" dirty="0" err="1" smtClean="0"/>
              <a:t>Vorhof</a:t>
            </a:r>
            <a:r>
              <a:rPr lang="hu-HU" sz="2600" dirty="0" smtClean="0"/>
              <a:t>: </a:t>
            </a:r>
            <a:r>
              <a:rPr lang="hu-HU" sz="2600" dirty="0" err="1" smtClean="0"/>
              <a:t>die</a:t>
            </a:r>
            <a:r>
              <a:rPr lang="hu-HU" sz="2600" dirty="0" smtClean="0"/>
              <a:t> </a:t>
            </a:r>
            <a:r>
              <a:rPr lang="hu-HU" sz="2600" dirty="0" err="1" smtClean="0"/>
              <a:t>Reise</a:t>
            </a:r>
            <a:r>
              <a:rPr lang="hu-HU" sz="2600" dirty="0" smtClean="0"/>
              <a:t> </a:t>
            </a:r>
            <a:r>
              <a:rPr lang="hu-HU" sz="2600" dirty="0" err="1" smtClean="0"/>
              <a:t>wird</a:t>
            </a:r>
            <a:r>
              <a:rPr lang="hu-HU" sz="2600" dirty="0" smtClean="0"/>
              <a:t> </a:t>
            </a:r>
            <a:r>
              <a:rPr lang="hu-HU" sz="2600" dirty="0" err="1" smtClean="0"/>
              <a:t>auf</a:t>
            </a:r>
            <a:r>
              <a:rPr lang="hu-HU" sz="2600" dirty="0" smtClean="0"/>
              <a:t> </a:t>
            </a:r>
            <a:r>
              <a:rPr lang="hu-HU" sz="2600" dirty="0" err="1" smtClean="0"/>
              <a:t>einer</a:t>
            </a:r>
            <a:r>
              <a:rPr lang="hu-HU" sz="2600" dirty="0" smtClean="0"/>
              <a:t> </a:t>
            </a:r>
            <a:r>
              <a:rPr lang="hu-HU" sz="2600" dirty="0" err="1" smtClean="0"/>
              <a:t>höheren</a:t>
            </a:r>
            <a:r>
              <a:rPr lang="hu-HU" sz="2600" dirty="0" smtClean="0"/>
              <a:t> </a:t>
            </a:r>
            <a:r>
              <a:rPr lang="hu-HU" sz="2600" dirty="0" err="1" smtClean="0"/>
              <a:t>Ebene</a:t>
            </a:r>
            <a:r>
              <a:rPr lang="hu-HU" sz="2600" dirty="0" smtClean="0"/>
              <a:t> </a:t>
            </a:r>
            <a:r>
              <a:rPr lang="hu-HU" sz="2600" dirty="0" err="1" smtClean="0"/>
              <a:t>fortgesetzt</a:t>
            </a:r>
            <a:r>
              <a:rPr lang="hu-HU" sz="2600" dirty="0" smtClean="0"/>
              <a:t> (</a:t>
            </a:r>
            <a:r>
              <a:rPr lang="hu-HU" sz="2600" dirty="0" err="1" smtClean="0"/>
              <a:t>Transzendieren</a:t>
            </a:r>
            <a:r>
              <a:rPr lang="hu-HU" sz="2600" dirty="0" smtClean="0"/>
              <a:t>)</a:t>
            </a:r>
            <a:endParaRPr lang="hu-HU" sz="2600" b="1" dirty="0"/>
          </a:p>
          <a:p>
            <a:pPr algn="ctr"/>
            <a:r>
              <a:rPr lang="hu-HU" sz="2600" dirty="0" smtClean="0"/>
              <a:t>(</a:t>
            </a:r>
            <a:r>
              <a:rPr lang="hu-HU" sz="2600" dirty="0" err="1" smtClean="0"/>
              <a:t>geplanter</a:t>
            </a:r>
            <a:r>
              <a:rPr lang="hu-HU" sz="2600" dirty="0" smtClean="0"/>
              <a:t> </a:t>
            </a:r>
            <a:r>
              <a:rPr lang="hu-HU" sz="2600" dirty="0"/>
              <a:t>III. </a:t>
            </a:r>
            <a:r>
              <a:rPr lang="hu-HU" sz="2600" dirty="0" err="1"/>
              <a:t>Teil</a:t>
            </a:r>
            <a:r>
              <a:rPr lang="hu-HU" sz="2600" dirty="0"/>
              <a:t>: </a:t>
            </a:r>
            <a:r>
              <a:rPr lang="hu-HU" sz="2600" b="1" dirty="0"/>
              <a:t>Die </a:t>
            </a:r>
            <a:r>
              <a:rPr lang="hu-HU" sz="2600" b="1" dirty="0" err="1"/>
              <a:t>Verklärung</a:t>
            </a:r>
            <a:r>
              <a:rPr lang="hu-HU" sz="2600" dirty="0" smtClean="0"/>
              <a:t>): </a:t>
            </a:r>
            <a:r>
              <a:rPr lang="hu-HU" sz="2600" dirty="0" err="1" smtClean="0"/>
              <a:t>Rückkehr</a:t>
            </a:r>
            <a:r>
              <a:rPr lang="hu-HU" sz="2600" dirty="0" smtClean="0"/>
              <a:t> </a:t>
            </a:r>
            <a:r>
              <a:rPr lang="hu-HU" sz="2600" dirty="0" err="1" smtClean="0"/>
              <a:t>zum</a:t>
            </a:r>
            <a:r>
              <a:rPr lang="hu-HU" sz="2600" dirty="0" smtClean="0"/>
              <a:t> </a:t>
            </a:r>
            <a:r>
              <a:rPr lang="hu-HU" sz="2600" dirty="0" err="1" smtClean="0"/>
              <a:t>Ausgangspunkt</a:t>
            </a:r>
            <a:r>
              <a:rPr lang="hu-HU" sz="2600" dirty="0" smtClean="0"/>
              <a:t> </a:t>
            </a:r>
            <a:r>
              <a:rPr lang="hu-HU" sz="2600" dirty="0" err="1" smtClean="0"/>
              <a:t>auf</a:t>
            </a:r>
            <a:r>
              <a:rPr lang="hu-HU" sz="2600" dirty="0" smtClean="0"/>
              <a:t> </a:t>
            </a:r>
            <a:r>
              <a:rPr lang="hu-HU" sz="2600" dirty="0" err="1" smtClean="0"/>
              <a:t>einer</a:t>
            </a:r>
            <a:r>
              <a:rPr lang="hu-HU" sz="2600" dirty="0" smtClean="0"/>
              <a:t> </a:t>
            </a:r>
            <a:r>
              <a:rPr lang="hu-HU" sz="2600" dirty="0" err="1" smtClean="0"/>
              <a:t>höheren</a:t>
            </a:r>
            <a:r>
              <a:rPr lang="hu-HU" sz="2600" dirty="0" smtClean="0"/>
              <a:t> </a:t>
            </a:r>
            <a:r>
              <a:rPr lang="hu-HU" sz="2600" dirty="0" err="1" smtClean="0"/>
              <a:t>Ebene</a:t>
            </a:r>
            <a:endParaRPr lang="hu-HU" sz="2600" dirty="0"/>
          </a:p>
          <a:p>
            <a:pPr marL="0" indent="0">
              <a:buNone/>
            </a:pPr>
            <a:endParaRPr lang="hu-HU" sz="32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081756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462404"/>
            <a:ext cx="10515600" cy="3803919"/>
          </a:xfrm>
        </p:spPr>
        <p:txBody>
          <a:bodyPr>
            <a:normAutofit fontScale="90000"/>
          </a:bodyPr>
          <a:lstStyle/>
          <a:p>
            <a:pPr algn="ctr"/>
            <a:r>
              <a:rPr lang="hu-HU" b="1" dirty="0" smtClean="0">
                <a:solidFill>
                  <a:srgbClr val="C00000"/>
                </a:solidFill>
              </a:rPr>
              <a:t/>
            </a:r>
            <a:br>
              <a:rPr lang="hu-HU" b="1" dirty="0" smtClean="0">
                <a:solidFill>
                  <a:srgbClr val="C00000"/>
                </a:solidFill>
              </a:rPr>
            </a:br>
            <a:r>
              <a:rPr lang="hu-HU" sz="6000" b="1" dirty="0" smtClean="0">
                <a:solidFill>
                  <a:srgbClr val="C00000"/>
                </a:solidFill>
              </a:rPr>
              <a:t>I.</a:t>
            </a:r>
            <a:br>
              <a:rPr lang="hu-HU" sz="6000" b="1" dirty="0" smtClean="0">
                <a:solidFill>
                  <a:srgbClr val="C00000"/>
                </a:solidFill>
              </a:rPr>
            </a:br>
            <a:r>
              <a:rPr lang="hu-HU" sz="6000" b="1" dirty="0" smtClean="0">
                <a:solidFill>
                  <a:srgbClr val="C00000"/>
                </a:solidFill>
              </a:rPr>
              <a:t>Romantik</a:t>
            </a:r>
            <a:r>
              <a:rPr lang="hu-HU" sz="6000" b="1" dirty="0">
                <a:solidFill>
                  <a:srgbClr val="C00000"/>
                </a:solidFill>
              </a:rPr>
              <a:t/>
            </a:r>
            <a:br>
              <a:rPr lang="hu-HU" sz="6000" b="1" dirty="0">
                <a:solidFill>
                  <a:srgbClr val="C00000"/>
                </a:solidFill>
              </a:rPr>
            </a:br>
            <a:r>
              <a:rPr lang="hu-HU" sz="6000" b="1" dirty="0">
                <a:solidFill>
                  <a:srgbClr val="C00000"/>
                </a:solidFill>
              </a:rPr>
              <a:t>(</a:t>
            </a:r>
            <a:r>
              <a:rPr lang="hu-HU" sz="6000" b="1" dirty="0" err="1">
                <a:solidFill>
                  <a:srgbClr val="C00000"/>
                </a:solidFill>
              </a:rPr>
              <a:t>ca</a:t>
            </a:r>
            <a:r>
              <a:rPr lang="hu-HU" sz="6000" b="1" dirty="0">
                <a:solidFill>
                  <a:srgbClr val="C00000"/>
                </a:solidFill>
              </a:rPr>
              <a:t>. 1795-ca. 1815)</a:t>
            </a:r>
            <a:br>
              <a:rPr lang="hu-HU" sz="6000" b="1" dirty="0">
                <a:solidFill>
                  <a:srgbClr val="C00000"/>
                </a:solidFill>
              </a:rPr>
            </a:br>
            <a:endParaRPr lang="hu-HU" sz="6000" b="1" dirty="0">
              <a:solidFill>
                <a:srgbClr val="C00000"/>
              </a:solidFill>
            </a:endParaRP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979076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56488" y="1361821"/>
            <a:ext cx="10515600" cy="1325563"/>
          </a:xfrm>
        </p:spPr>
        <p:txBody>
          <a:bodyPr/>
          <a:lstStyle/>
          <a:p>
            <a:pPr algn="ctr"/>
            <a:r>
              <a:rPr lang="hu-HU" b="1" dirty="0" smtClean="0"/>
              <a:t>Novalis: </a:t>
            </a:r>
            <a:r>
              <a:rPr lang="hu-HU" b="1" i="1" dirty="0" smtClean="0"/>
              <a:t>Heinrich von </a:t>
            </a:r>
            <a:r>
              <a:rPr lang="hu-HU" b="1" i="1" dirty="0" err="1" smtClean="0"/>
              <a:t>Ofterdingen</a:t>
            </a:r>
            <a:endParaRPr lang="hu-HU" b="1" i="1" dirty="0"/>
          </a:p>
        </p:txBody>
      </p:sp>
      <p:sp>
        <p:nvSpPr>
          <p:cNvPr id="3" name="Tartalom helye 2"/>
          <p:cNvSpPr>
            <a:spLocks noGrp="1"/>
          </p:cNvSpPr>
          <p:nvPr>
            <p:ph idx="1"/>
          </p:nvPr>
        </p:nvSpPr>
        <p:spPr>
          <a:xfrm>
            <a:off x="856488" y="2822321"/>
            <a:ext cx="10515600" cy="4351338"/>
          </a:xfrm>
        </p:spPr>
        <p:txBody>
          <a:bodyPr/>
          <a:lstStyle/>
          <a:p>
            <a:endParaRPr lang="hu-HU" dirty="0" smtClean="0"/>
          </a:p>
          <a:p>
            <a:r>
              <a:rPr lang="de-DE" dirty="0" smtClean="0"/>
              <a:t>Der </a:t>
            </a:r>
            <a:r>
              <a:rPr lang="de-DE" dirty="0"/>
              <a:t>Entwicklungsroman weist der Poesie die Aufgabe der Welterlösung zu. Diese Erlösung besteht in der Erkenntnis der universalen Einheit aller Wesen. Dieser Einheit geht ein Kampf zwischen der Vernunft, der Phantasie, der Intuition, dem </a:t>
            </a:r>
            <a:r>
              <a:rPr lang="de-DE" dirty="0" err="1"/>
              <a:t>Traumbewu</a:t>
            </a:r>
            <a:r>
              <a:rPr lang="hu-HU" dirty="0" err="1"/>
              <a:t>ss</a:t>
            </a:r>
            <a:r>
              <a:rPr lang="de-DE" dirty="0" err="1"/>
              <a:t>tsein</a:t>
            </a:r>
            <a:r>
              <a:rPr lang="de-DE" dirty="0"/>
              <a:t>, dem Märchen und dem Mythos voran, die in der Dämmerung der Nacht- und Mondsphäre wirken.</a:t>
            </a:r>
            <a:endParaRPr lang="hu-HU"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380287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252093"/>
            <a:ext cx="10515600" cy="1325563"/>
          </a:xfrm>
        </p:spPr>
        <p:txBody>
          <a:bodyPr/>
          <a:lstStyle/>
          <a:p>
            <a:pPr algn="ctr"/>
            <a:r>
              <a:rPr lang="hu-HU" b="1" dirty="0" err="1" smtClean="0"/>
              <a:t>Reiseantritt</a:t>
            </a:r>
            <a:r>
              <a:rPr lang="hu-HU" b="1" dirty="0" smtClean="0"/>
              <a:t> bei </a:t>
            </a:r>
            <a:r>
              <a:rPr lang="hu-HU" b="1" dirty="0" err="1" smtClean="0"/>
              <a:t>Morgendämmerung</a:t>
            </a:r>
            <a:r>
              <a:rPr lang="hu-HU" b="1" dirty="0"/>
              <a:t/>
            </a:r>
            <a:br>
              <a:rPr lang="hu-HU" b="1" dirty="0"/>
            </a:br>
            <a:r>
              <a:rPr lang="hu-HU" b="1" dirty="0" err="1" smtClean="0"/>
              <a:t>Schwelle</a:t>
            </a:r>
            <a:r>
              <a:rPr lang="hu-HU" b="1" dirty="0" smtClean="0"/>
              <a:t> / </a:t>
            </a:r>
            <a:r>
              <a:rPr lang="hu-HU" b="1" dirty="0" err="1" smtClean="0"/>
              <a:t>Übergang</a:t>
            </a:r>
            <a:r>
              <a:rPr lang="hu-HU" b="1" dirty="0" smtClean="0"/>
              <a:t> (</a:t>
            </a:r>
            <a:r>
              <a:rPr lang="hu-HU" b="1" dirty="0" smtClean="0"/>
              <a:t>2. </a:t>
            </a:r>
            <a:r>
              <a:rPr lang="hu-HU" b="1" dirty="0" err="1" smtClean="0"/>
              <a:t>Kapitel</a:t>
            </a:r>
            <a:r>
              <a:rPr lang="hu-HU" b="1" dirty="0" smtClean="0"/>
              <a:t>) - </a:t>
            </a:r>
            <a:endParaRPr lang="hu-HU" b="1" dirty="0"/>
          </a:p>
        </p:txBody>
      </p:sp>
      <p:sp>
        <p:nvSpPr>
          <p:cNvPr id="3" name="Tartalom helye 2"/>
          <p:cNvSpPr>
            <a:spLocks noGrp="1"/>
          </p:cNvSpPr>
          <p:nvPr>
            <p:ph idx="1"/>
          </p:nvPr>
        </p:nvSpPr>
        <p:spPr>
          <a:xfrm>
            <a:off x="838200" y="3237469"/>
            <a:ext cx="10515600" cy="3877393"/>
          </a:xfrm>
        </p:spPr>
        <p:txBody>
          <a:bodyPr>
            <a:normAutofit/>
          </a:bodyPr>
          <a:lstStyle/>
          <a:p>
            <a:r>
              <a:rPr lang="hu-HU" sz="2600" i="1" dirty="0" smtClean="0"/>
              <a:t>„In </a:t>
            </a:r>
            <a:r>
              <a:rPr lang="hu-HU" sz="2600" i="1" dirty="0" err="1"/>
              <a:t>allen</a:t>
            </a:r>
            <a:r>
              <a:rPr lang="hu-HU" sz="2600" i="1" dirty="0"/>
              <a:t> </a:t>
            </a:r>
            <a:r>
              <a:rPr lang="hu-HU" sz="2600" b="1" i="1" dirty="0" err="1"/>
              <a:t>Übergängen</a:t>
            </a:r>
            <a:r>
              <a:rPr lang="hu-HU" sz="2600" i="1" dirty="0"/>
              <a:t> </a:t>
            </a:r>
            <a:r>
              <a:rPr lang="hu-HU" sz="2600" i="1" dirty="0" err="1"/>
              <a:t>scheint</a:t>
            </a:r>
            <a:r>
              <a:rPr lang="hu-HU" sz="2600" i="1" dirty="0"/>
              <a:t>, </a:t>
            </a:r>
            <a:r>
              <a:rPr lang="hu-HU" sz="2600" i="1" dirty="0" err="1"/>
              <a:t>wie</a:t>
            </a:r>
            <a:r>
              <a:rPr lang="hu-HU" sz="2600" i="1" dirty="0"/>
              <a:t> in </a:t>
            </a:r>
            <a:r>
              <a:rPr lang="hu-HU" sz="2600" i="1" dirty="0" err="1"/>
              <a:t>einem</a:t>
            </a:r>
            <a:r>
              <a:rPr lang="hu-HU" sz="2600" i="1" dirty="0"/>
              <a:t> </a:t>
            </a:r>
            <a:r>
              <a:rPr lang="hu-HU" sz="2600" b="1" u="sng" dirty="0" err="1"/>
              <a:t>Zwischenreich</a:t>
            </a:r>
            <a:r>
              <a:rPr lang="hu-HU" sz="2600" b="1" dirty="0" err="1"/>
              <a:t>e</a:t>
            </a:r>
            <a:r>
              <a:rPr lang="hu-HU" sz="2600" i="1" dirty="0"/>
              <a:t>, </a:t>
            </a:r>
            <a:r>
              <a:rPr lang="hu-HU" sz="2600" i="1" dirty="0" err="1"/>
              <a:t>eine</a:t>
            </a:r>
            <a:r>
              <a:rPr lang="hu-HU" sz="2600" i="1" dirty="0"/>
              <a:t> </a:t>
            </a:r>
            <a:r>
              <a:rPr lang="hu-HU" sz="2600" i="1" u="sng" dirty="0" err="1"/>
              <a:t>höhere</a:t>
            </a:r>
            <a:r>
              <a:rPr lang="hu-HU" sz="2600" i="1" u="sng" dirty="0"/>
              <a:t>, </a:t>
            </a:r>
            <a:r>
              <a:rPr lang="hu-HU" sz="2600" i="1" u="sng" dirty="0" err="1"/>
              <a:t>geistliche</a:t>
            </a:r>
            <a:r>
              <a:rPr lang="hu-HU" sz="2600" i="1" u="sng" dirty="0"/>
              <a:t> </a:t>
            </a:r>
            <a:r>
              <a:rPr lang="hu-HU" sz="2600" i="1" u="sng" dirty="0" err="1"/>
              <a:t>Macht</a:t>
            </a:r>
            <a:r>
              <a:rPr lang="hu-HU" sz="2600" i="1" dirty="0"/>
              <a:t> </a:t>
            </a:r>
            <a:r>
              <a:rPr lang="hu-HU" sz="2600" i="1" dirty="0" err="1"/>
              <a:t>durchbrechen</a:t>
            </a:r>
            <a:r>
              <a:rPr lang="hu-HU" sz="2600" i="1" dirty="0"/>
              <a:t> </a:t>
            </a:r>
            <a:r>
              <a:rPr lang="hu-HU" sz="2600" i="1" dirty="0" err="1"/>
              <a:t>zu</a:t>
            </a:r>
            <a:r>
              <a:rPr lang="hu-HU" sz="2600" i="1" dirty="0"/>
              <a:t> </a:t>
            </a:r>
            <a:r>
              <a:rPr lang="hu-HU" sz="2600" i="1" dirty="0" err="1"/>
              <a:t>wollen</a:t>
            </a:r>
            <a:r>
              <a:rPr lang="hu-HU" sz="2600" i="1" dirty="0"/>
              <a:t>; und </a:t>
            </a:r>
            <a:r>
              <a:rPr lang="hu-HU" sz="2600" i="1" dirty="0" err="1"/>
              <a:t>wie</a:t>
            </a:r>
            <a:r>
              <a:rPr lang="hu-HU" sz="2600" i="1" dirty="0"/>
              <a:t> </a:t>
            </a:r>
            <a:r>
              <a:rPr lang="hu-HU" sz="2600" i="1" dirty="0" err="1"/>
              <a:t>auf</a:t>
            </a:r>
            <a:r>
              <a:rPr lang="hu-HU" sz="2600" i="1" dirty="0"/>
              <a:t> der </a:t>
            </a:r>
            <a:r>
              <a:rPr lang="hu-HU" sz="2600" i="1" dirty="0" err="1"/>
              <a:t>Oberfläche</a:t>
            </a:r>
            <a:r>
              <a:rPr lang="hu-HU" sz="2600" i="1" dirty="0"/>
              <a:t> </a:t>
            </a:r>
            <a:r>
              <a:rPr lang="hu-HU" sz="2600" i="1" dirty="0" err="1"/>
              <a:t>unseres</a:t>
            </a:r>
            <a:r>
              <a:rPr lang="hu-HU" sz="2600" i="1" dirty="0"/>
              <a:t> </a:t>
            </a:r>
            <a:r>
              <a:rPr lang="hu-HU" sz="2600" i="1" dirty="0" err="1"/>
              <a:t>Wohnplatzes</a:t>
            </a:r>
            <a:r>
              <a:rPr lang="hu-HU" sz="2600" i="1" dirty="0"/>
              <a:t> </a:t>
            </a:r>
            <a:r>
              <a:rPr lang="hu-HU" sz="2600" i="1" dirty="0" err="1"/>
              <a:t>die</a:t>
            </a:r>
            <a:r>
              <a:rPr lang="hu-HU" sz="2600" i="1" dirty="0"/>
              <a:t> an </a:t>
            </a:r>
            <a:r>
              <a:rPr lang="hu-HU" sz="2600" b="1" i="1" dirty="0" err="1"/>
              <a:t>unterirdischen</a:t>
            </a:r>
            <a:r>
              <a:rPr lang="hu-HU" sz="2600" b="1" dirty="0"/>
              <a:t> </a:t>
            </a:r>
            <a:r>
              <a:rPr lang="hu-HU" sz="2600" i="1" dirty="0"/>
              <a:t>und </a:t>
            </a:r>
            <a:r>
              <a:rPr lang="hu-HU" sz="2600" b="1" i="1" dirty="0" err="1"/>
              <a:t>überirdischen</a:t>
            </a:r>
            <a:r>
              <a:rPr lang="hu-HU" sz="2600" i="1" dirty="0"/>
              <a:t> </a:t>
            </a:r>
            <a:r>
              <a:rPr lang="hu-HU" sz="2600" i="1" dirty="0" err="1"/>
              <a:t>Schätzen</a:t>
            </a:r>
            <a:r>
              <a:rPr lang="hu-HU" sz="2600" i="1" dirty="0"/>
              <a:t> </a:t>
            </a:r>
            <a:r>
              <a:rPr lang="hu-HU" sz="2600" i="1" dirty="0" err="1"/>
              <a:t>reichsten</a:t>
            </a:r>
            <a:r>
              <a:rPr lang="hu-HU" sz="2600" i="1" dirty="0"/>
              <a:t> </a:t>
            </a:r>
            <a:r>
              <a:rPr lang="hu-HU" sz="2600" i="1" dirty="0" err="1"/>
              <a:t>Gegenden</a:t>
            </a:r>
            <a:r>
              <a:rPr lang="hu-HU" sz="2600" i="1" dirty="0"/>
              <a:t> in der</a:t>
            </a:r>
            <a:r>
              <a:rPr lang="hu-HU" sz="2600" i="1" u="sng" dirty="0"/>
              <a:t> </a:t>
            </a:r>
            <a:r>
              <a:rPr lang="hu-HU" sz="2600" i="1" u="sng" dirty="0" err="1"/>
              <a:t>Mitte</a:t>
            </a:r>
            <a:r>
              <a:rPr lang="hu-HU" sz="2600" i="1" dirty="0"/>
              <a:t> </a:t>
            </a:r>
            <a:r>
              <a:rPr lang="hu-HU" sz="2600" i="1" dirty="0" err="1"/>
              <a:t>zwischen</a:t>
            </a:r>
            <a:r>
              <a:rPr lang="hu-HU" sz="2600" i="1" dirty="0"/>
              <a:t> den </a:t>
            </a:r>
            <a:r>
              <a:rPr lang="hu-HU" sz="2600" i="1" dirty="0" err="1"/>
              <a:t>wilden</a:t>
            </a:r>
            <a:r>
              <a:rPr lang="hu-HU" sz="2600" i="1" dirty="0"/>
              <a:t>, </a:t>
            </a:r>
            <a:r>
              <a:rPr lang="hu-HU" sz="2600" i="1" dirty="0" err="1"/>
              <a:t>unwirtlichen</a:t>
            </a:r>
            <a:r>
              <a:rPr lang="hu-HU" sz="2600" i="1" dirty="0"/>
              <a:t> </a:t>
            </a:r>
            <a:r>
              <a:rPr lang="hu-HU" sz="2600" b="1" i="1" dirty="0" err="1"/>
              <a:t>Urgebirgen</a:t>
            </a:r>
            <a:r>
              <a:rPr lang="hu-HU" sz="2600" i="1" dirty="0"/>
              <a:t> und den </a:t>
            </a:r>
            <a:r>
              <a:rPr lang="hu-HU" sz="2600" b="1" i="1" u="sng" dirty="0" err="1"/>
              <a:t>unermeßlichen</a:t>
            </a:r>
            <a:r>
              <a:rPr lang="hu-HU" sz="2600" b="1" i="1" u="sng" dirty="0"/>
              <a:t> </a:t>
            </a:r>
            <a:r>
              <a:rPr lang="hu-HU" sz="2600" b="1" i="1" u="sng" dirty="0" err="1"/>
              <a:t>Ebenen</a:t>
            </a:r>
            <a:r>
              <a:rPr lang="hu-HU" sz="2600" b="1" i="1" u="sng" dirty="0"/>
              <a:t> </a:t>
            </a:r>
            <a:r>
              <a:rPr lang="hu-HU" sz="2600" i="1" dirty="0" err="1"/>
              <a:t>liegen</a:t>
            </a:r>
            <a:r>
              <a:rPr lang="hu-HU" sz="2600" i="1" dirty="0"/>
              <a:t>, </a:t>
            </a:r>
            <a:r>
              <a:rPr lang="hu-HU" sz="2600" i="1" dirty="0" err="1"/>
              <a:t>so</a:t>
            </a:r>
            <a:r>
              <a:rPr lang="hu-HU" sz="2600" i="1" dirty="0"/>
              <a:t> hat </a:t>
            </a:r>
            <a:r>
              <a:rPr lang="hu-HU" sz="2600" i="1" dirty="0" err="1"/>
              <a:t>sich</a:t>
            </a:r>
            <a:r>
              <a:rPr lang="hu-HU" sz="2600" i="1" dirty="0"/>
              <a:t> </a:t>
            </a:r>
            <a:r>
              <a:rPr lang="hu-HU" sz="2600" i="1" dirty="0" err="1"/>
              <a:t>auch</a:t>
            </a:r>
            <a:r>
              <a:rPr lang="hu-HU" sz="2600" i="1" dirty="0"/>
              <a:t> </a:t>
            </a:r>
            <a:r>
              <a:rPr lang="hu-HU" sz="2600" i="1" dirty="0" err="1"/>
              <a:t>zwischen</a:t>
            </a:r>
            <a:r>
              <a:rPr lang="hu-HU" sz="2600" i="1" dirty="0"/>
              <a:t> den </a:t>
            </a:r>
            <a:r>
              <a:rPr lang="hu-HU" sz="2600" b="1" i="1" dirty="0" err="1"/>
              <a:t>rohen</a:t>
            </a:r>
            <a:r>
              <a:rPr lang="hu-HU" sz="2600" b="1" i="1" dirty="0"/>
              <a:t> Zeiten der </a:t>
            </a:r>
            <a:r>
              <a:rPr lang="hu-HU" sz="2600" b="1" i="1" dirty="0" err="1"/>
              <a:t>Barbarei</a:t>
            </a:r>
            <a:r>
              <a:rPr lang="hu-HU" sz="2600" b="1" i="1" dirty="0"/>
              <a:t> </a:t>
            </a:r>
            <a:r>
              <a:rPr lang="hu-HU" sz="2600" i="1" dirty="0"/>
              <a:t>und </a:t>
            </a:r>
            <a:r>
              <a:rPr lang="hu-HU" sz="2600" b="1" i="1" dirty="0" err="1"/>
              <a:t>dem</a:t>
            </a:r>
            <a:r>
              <a:rPr lang="hu-HU" sz="2600" b="1" i="1" dirty="0"/>
              <a:t> </a:t>
            </a:r>
            <a:r>
              <a:rPr lang="hu-HU" sz="2600" b="1" i="1" dirty="0" err="1"/>
              <a:t>kunstreichen</a:t>
            </a:r>
            <a:r>
              <a:rPr lang="hu-HU" sz="2600" b="1" i="1" dirty="0"/>
              <a:t>, </a:t>
            </a:r>
            <a:r>
              <a:rPr lang="hu-HU" sz="2600" b="1" i="1" dirty="0" err="1"/>
              <a:t>vielwissenden</a:t>
            </a:r>
            <a:r>
              <a:rPr lang="hu-HU" sz="2600" b="1" i="1" dirty="0"/>
              <a:t> und </a:t>
            </a:r>
            <a:r>
              <a:rPr lang="hu-HU" sz="2600" b="1" i="1" dirty="0" err="1"/>
              <a:t>begüterten</a:t>
            </a:r>
            <a:r>
              <a:rPr lang="hu-HU" sz="2600" b="1" i="1" dirty="0"/>
              <a:t> </a:t>
            </a:r>
            <a:r>
              <a:rPr lang="hu-HU" sz="2600" b="1" i="1" dirty="0" err="1"/>
              <a:t>Weltalter</a:t>
            </a:r>
            <a:r>
              <a:rPr lang="hu-HU" sz="2600" b="1" i="1" dirty="0"/>
              <a:t> </a:t>
            </a:r>
            <a:r>
              <a:rPr lang="hu-HU" sz="2600" i="1" dirty="0" err="1"/>
              <a:t>eine</a:t>
            </a:r>
            <a:r>
              <a:rPr lang="hu-HU" sz="2600" i="1" u="sng" dirty="0"/>
              <a:t> </a:t>
            </a:r>
            <a:r>
              <a:rPr lang="hu-HU" sz="2600" b="1" i="1" dirty="0" err="1"/>
              <a:t>tiefsinnige</a:t>
            </a:r>
            <a:r>
              <a:rPr lang="hu-HU" sz="2600" b="1" i="1" dirty="0"/>
              <a:t> und </a:t>
            </a:r>
            <a:r>
              <a:rPr lang="hu-HU" sz="2600" b="1" i="1" dirty="0" err="1"/>
              <a:t>romantische</a:t>
            </a:r>
            <a:r>
              <a:rPr lang="hu-HU" sz="2600" b="1" i="1" dirty="0"/>
              <a:t> Zeit </a:t>
            </a:r>
            <a:r>
              <a:rPr lang="hu-HU" sz="2600" i="1" dirty="0" err="1"/>
              <a:t>niedergelassen</a:t>
            </a:r>
            <a:r>
              <a:rPr lang="hu-HU" sz="2600" i="1" dirty="0"/>
              <a:t>, </a:t>
            </a:r>
            <a:r>
              <a:rPr lang="hu-HU" sz="2600" i="1" dirty="0" err="1"/>
              <a:t>die</a:t>
            </a:r>
            <a:r>
              <a:rPr lang="hu-HU" sz="2600" i="1" dirty="0"/>
              <a:t> </a:t>
            </a:r>
            <a:r>
              <a:rPr lang="hu-HU" sz="2600" i="1" dirty="0" err="1"/>
              <a:t>unter</a:t>
            </a:r>
            <a:r>
              <a:rPr lang="hu-HU" sz="2600" i="1" dirty="0"/>
              <a:t> </a:t>
            </a:r>
            <a:r>
              <a:rPr lang="hu-HU" sz="2600" i="1" dirty="0" err="1"/>
              <a:t>schlichtem</a:t>
            </a:r>
            <a:r>
              <a:rPr lang="hu-HU" sz="2600" i="1" dirty="0"/>
              <a:t> </a:t>
            </a:r>
            <a:r>
              <a:rPr lang="hu-HU" sz="2600" i="1" dirty="0" err="1"/>
              <a:t>Kleide</a:t>
            </a:r>
            <a:r>
              <a:rPr lang="hu-HU" sz="2600" i="1" dirty="0"/>
              <a:t> </a:t>
            </a:r>
            <a:r>
              <a:rPr lang="hu-HU" sz="2600" i="1" dirty="0" err="1"/>
              <a:t>eine</a:t>
            </a:r>
            <a:r>
              <a:rPr lang="hu-HU" sz="2600" i="1" dirty="0"/>
              <a:t> </a:t>
            </a:r>
            <a:r>
              <a:rPr lang="hu-HU" sz="2600" b="1" i="1" dirty="0" err="1"/>
              <a:t>höhere</a:t>
            </a:r>
            <a:r>
              <a:rPr lang="hu-HU" sz="2600" b="1" i="1" dirty="0"/>
              <a:t> </a:t>
            </a:r>
            <a:r>
              <a:rPr lang="hu-HU" sz="2600" b="1" i="1" dirty="0" err="1"/>
              <a:t>Gestalt</a:t>
            </a:r>
            <a:r>
              <a:rPr lang="hu-HU" sz="2600" b="1" i="1" dirty="0"/>
              <a:t> </a:t>
            </a:r>
            <a:r>
              <a:rPr lang="hu-HU" sz="2600" b="1" i="1" dirty="0" err="1"/>
              <a:t>verbirgt</a:t>
            </a:r>
            <a:r>
              <a:rPr lang="hu-HU" sz="2600" i="1" dirty="0" smtClean="0"/>
              <a:t>.” S. 77. </a:t>
            </a:r>
            <a:endParaRPr lang="hu-HU" sz="2600"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197539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51361" y="1117319"/>
            <a:ext cx="10515600" cy="1325563"/>
          </a:xfrm>
        </p:spPr>
        <p:txBody>
          <a:bodyPr/>
          <a:lstStyle/>
          <a:p>
            <a:r>
              <a:rPr lang="hu-HU" dirty="0" smtClean="0"/>
              <a:t>			</a:t>
            </a:r>
            <a:r>
              <a:rPr lang="hu-HU" b="1" dirty="0"/>
              <a:t> </a:t>
            </a:r>
            <a:r>
              <a:rPr lang="hu-HU" b="1" dirty="0" smtClean="0"/>
              <a:t>   MITTE / </a:t>
            </a:r>
            <a:r>
              <a:rPr lang="hu-HU" b="1" dirty="0" err="1" smtClean="0"/>
              <a:t>Übergang</a:t>
            </a:r>
            <a:endParaRPr lang="hu-HU" b="1" dirty="0"/>
          </a:p>
        </p:txBody>
      </p:sp>
      <p:graphicFrame>
        <p:nvGraphicFramePr>
          <p:cNvPr id="4" name="Tartalom helye 3"/>
          <p:cNvGraphicFramePr>
            <a:graphicFrameLocks noGrp="1"/>
          </p:cNvGraphicFramePr>
          <p:nvPr>
            <p:ph idx="1"/>
            <p:extLst>
              <p:ext uri="{D42A27DB-BD31-4B8C-83A1-F6EECF244321}">
                <p14:modId xmlns:p14="http://schemas.microsoft.com/office/powerpoint/2010/main" val="3931932009"/>
              </p:ext>
            </p:extLst>
          </p:nvPr>
        </p:nvGraphicFramePr>
        <p:xfrm>
          <a:off x="864523" y="2352503"/>
          <a:ext cx="10489276" cy="4113414"/>
        </p:xfrm>
        <a:graphic>
          <a:graphicData uri="http://schemas.openxmlformats.org/drawingml/2006/table">
            <a:tbl>
              <a:tblPr>
                <a:tableStyleId>{5C22544A-7EE6-4342-B048-85BDC9FD1C3A}</a:tableStyleId>
              </a:tblPr>
              <a:tblGrid>
                <a:gridCol w="3478876">
                  <a:extLst>
                    <a:ext uri="{9D8B030D-6E8A-4147-A177-3AD203B41FA5}">
                      <a16:colId xmlns:a16="http://schemas.microsoft.com/office/drawing/2014/main" val="2292602927"/>
                    </a:ext>
                  </a:extLst>
                </a:gridCol>
                <a:gridCol w="3505200">
                  <a:extLst>
                    <a:ext uri="{9D8B030D-6E8A-4147-A177-3AD203B41FA5}">
                      <a16:colId xmlns:a16="http://schemas.microsoft.com/office/drawing/2014/main" val="106093301"/>
                    </a:ext>
                  </a:extLst>
                </a:gridCol>
                <a:gridCol w="3505200">
                  <a:extLst>
                    <a:ext uri="{9D8B030D-6E8A-4147-A177-3AD203B41FA5}">
                      <a16:colId xmlns:a16="http://schemas.microsoft.com/office/drawing/2014/main" val="2367317034"/>
                    </a:ext>
                  </a:extLst>
                </a:gridCol>
              </a:tblGrid>
              <a:tr h="563187">
                <a:tc>
                  <a:txBody>
                    <a:bodyPr/>
                    <a:lstStyle/>
                    <a:p>
                      <a:pPr algn="ctr">
                        <a:spcAft>
                          <a:spcPts val="0"/>
                        </a:spcAft>
                      </a:pPr>
                      <a:r>
                        <a:rPr lang="hu-HU" sz="2800" b="1" dirty="0" err="1">
                          <a:effectLst/>
                        </a:rPr>
                        <a:t>Nacht</a:t>
                      </a:r>
                      <a:endParaRPr lang="hu-HU" sz="28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hu-HU" sz="2800" b="1" dirty="0">
                          <a:effectLst/>
                        </a:rPr>
                        <a:t>DÄMMERUNG</a:t>
                      </a:r>
                      <a:endParaRPr lang="hu-HU" sz="28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hu-HU" sz="2800" b="1" dirty="0">
                          <a:effectLst/>
                        </a:rPr>
                        <a:t>Tag</a:t>
                      </a:r>
                      <a:endParaRPr lang="hu-HU" sz="2800" b="1"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261588658"/>
                  </a:ext>
                </a:extLst>
              </a:tr>
              <a:tr h="563187">
                <a:tc>
                  <a:txBody>
                    <a:bodyPr/>
                    <a:lstStyle/>
                    <a:p>
                      <a:pPr algn="ctr">
                        <a:spcAft>
                          <a:spcPts val="0"/>
                        </a:spcAft>
                      </a:pPr>
                      <a:r>
                        <a:rPr lang="hu-HU" sz="2800" dirty="0" err="1">
                          <a:effectLst/>
                        </a:rPr>
                        <a:t>Schlaf</a:t>
                      </a:r>
                      <a:r>
                        <a:rPr lang="hu-HU" sz="2800" dirty="0">
                          <a:effectLst/>
                        </a:rPr>
                        <a:t> </a:t>
                      </a:r>
                      <a:endParaRPr lang="hu-HU" sz="28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hu-HU" sz="2800" dirty="0" err="1">
                          <a:effectLst/>
                        </a:rPr>
                        <a:t>Traum</a:t>
                      </a:r>
                      <a:endParaRPr lang="hu-HU" sz="28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hu-HU" sz="2800" dirty="0" err="1">
                          <a:effectLst/>
                        </a:rPr>
                        <a:t>Wachsein</a:t>
                      </a:r>
                      <a:endParaRPr lang="hu-HU" sz="28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437323541"/>
                  </a:ext>
                </a:extLst>
              </a:tr>
              <a:tr h="2815936">
                <a:tc>
                  <a:txBody>
                    <a:bodyPr/>
                    <a:lstStyle/>
                    <a:p>
                      <a:pPr algn="ctr">
                        <a:spcAft>
                          <a:spcPts val="0"/>
                        </a:spcAft>
                      </a:pPr>
                      <a:r>
                        <a:rPr lang="hu-HU" sz="2800" dirty="0" err="1" smtClean="0">
                          <a:effectLst/>
                        </a:rPr>
                        <a:t>unterirdisch</a:t>
                      </a:r>
                      <a:endParaRPr lang="hu-HU" sz="2800" dirty="0">
                        <a:effectLst/>
                      </a:endParaRPr>
                    </a:p>
                    <a:p>
                      <a:pPr algn="ctr">
                        <a:spcAft>
                          <a:spcPts val="0"/>
                        </a:spcAft>
                      </a:pPr>
                      <a:r>
                        <a:rPr lang="hu-HU" sz="2800" dirty="0">
                          <a:effectLst/>
                        </a:rPr>
                        <a:t>EINST </a:t>
                      </a:r>
                      <a:r>
                        <a:rPr lang="hu-HU" sz="2800" dirty="0" err="1">
                          <a:effectLst/>
                        </a:rPr>
                        <a:t>rohe</a:t>
                      </a:r>
                      <a:r>
                        <a:rPr lang="hu-HU" sz="2800" dirty="0">
                          <a:effectLst/>
                        </a:rPr>
                        <a:t> Zeit der </a:t>
                      </a:r>
                      <a:r>
                        <a:rPr lang="hu-HU" sz="2800" dirty="0" err="1">
                          <a:effectLst/>
                        </a:rPr>
                        <a:t>Barbarei</a:t>
                      </a:r>
                      <a:endParaRPr lang="hu-HU" sz="2800" dirty="0">
                        <a:effectLst/>
                      </a:endParaRPr>
                    </a:p>
                    <a:p>
                      <a:pPr algn="ctr">
                        <a:spcAft>
                          <a:spcPts val="0"/>
                        </a:spcAft>
                      </a:pPr>
                      <a:r>
                        <a:rPr lang="hu-HU" sz="2800" dirty="0" err="1">
                          <a:effectLst/>
                        </a:rPr>
                        <a:t>Heimat</a:t>
                      </a:r>
                      <a:endParaRPr lang="hu-HU" sz="2800" dirty="0">
                        <a:effectLst/>
                      </a:endParaRPr>
                    </a:p>
                    <a:p>
                      <a:pPr algn="ctr">
                        <a:spcAft>
                          <a:spcPts val="0"/>
                        </a:spcAft>
                      </a:pPr>
                      <a:r>
                        <a:rPr lang="hu-HU" sz="2800" dirty="0" err="1">
                          <a:effectLst/>
                        </a:rPr>
                        <a:t>alte</a:t>
                      </a:r>
                      <a:r>
                        <a:rPr lang="hu-HU" sz="2800" dirty="0">
                          <a:effectLst/>
                        </a:rPr>
                        <a:t> Zeiten</a:t>
                      </a:r>
                      <a:endParaRPr lang="hu-HU" sz="28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hu-HU" sz="2800" dirty="0" err="1">
                          <a:effectLst/>
                        </a:rPr>
                        <a:t>Mitte</a:t>
                      </a:r>
                      <a:r>
                        <a:rPr lang="hu-HU" sz="2800" dirty="0">
                          <a:effectLst/>
                        </a:rPr>
                        <a:t>/</a:t>
                      </a:r>
                      <a:r>
                        <a:rPr lang="hu-HU" sz="2800" dirty="0" err="1">
                          <a:effectLst/>
                        </a:rPr>
                        <a:t>Oberfläche</a:t>
                      </a:r>
                      <a:endParaRPr lang="hu-HU" sz="2800" dirty="0">
                        <a:effectLst/>
                      </a:endParaRPr>
                    </a:p>
                    <a:p>
                      <a:pPr algn="ctr">
                        <a:spcAft>
                          <a:spcPts val="0"/>
                        </a:spcAft>
                      </a:pPr>
                      <a:r>
                        <a:rPr lang="hu-HU" sz="2800" dirty="0">
                          <a:effectLst/>
                        </a:rPr>
                        <a:t>JETZT </a:t>
                      </a:r>
                      <a:r>
                        <a:rPr lang="hu-HU" sz="2800" dirty="0" err="1">
                          <a:effectLst/>
                        </a:rPr>
                        <a:t>tiefsinnige</a:t>
                      </a:r>
                      <a:r>
                        <a:rPr lang="hu-HU" sz="2800" dirty="0">
                          <a:effectLst/>
                        </a:rPr>
                        <a:t>, </a:t>
                      </a:r>
                      <a:r>
                        <a:rPr lang="hu-HU" sz="2800" dirty="0" err="1">
                          <a:effectLst/>
                        </a:rPr>
                        <a:t>romantische</a:t>
                      </a:r>
                      <a:r>
                        <a:rPr lang="hu-HU" sz="2800" dirty="0">
                          <a:effectLst/>
                        </a:rPr>
                        <a:t> Zeit</a:t>
                      </a:r>
                    </a:p>
                    <a:p>
                      <a:pPr algn="ctr">
                        <a:spcAft>
                          <a:spcPts val="0"/>
                        </a:spcAft>
                      </a:pPr>
                      <a:r>
                        <a:rPr lang="hu-HU" sz="2800" dirty="0" err="1">
                          <a:effectLst/>
                        </a:rPr>
                        <a:t>Dichtkunst</a:t>
                      </a:r>
                      <a:r>
                        <a:rPr lang="hu-HU" sz="2800" dirty="0">
                          <a:effectLst/>
                        </a:rPr>
                        <a:t> </a:t>
                      </a:r>
                      <a:r>
                        <a:rPr lang="hu-HU" sz="2800" dirty="0" err="1">
                          <a:effectLst/>
                        </a:rPr>
                        <a:t>aus</a:t>
                      </a:r>
                      <a:r>
                        <a:rPr lang="hu-HU" sz="2800" dirty="0">
                          <a:effectLst/>
                        </a:rPr>
                        <a:t> </a:t>
                      </a:r>
                      <a:r>
                        <a:rPr lang="hu-HU" sz="2800" dirty="0" err="1">
                          <a:effectLst/>
                        </a:rPr>
                        <a:t>Höhlen</a:t>
                      </a:r>
                      <a:r>
                        <a:rPr lang="hu-HU" sz="2800" dirty="0">
                          <a:effectLst/>
                        </a:rPr>
                        <a:t>?</a:t>
                      </a:r>
                      <a:endParaRPr lang="hu-HU" sz="28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hu-HU" sz="2800" dirty="0" err="1">
                          <a:effectLst/>
                        </a:rPr>
                        <a:t>überirdisch</a:t>
                      </a:r>
                      <a:endParaRPr lang="hu-HU" sz="2800" dirty="0">
                        <a:effectLst/>
                      </a:endParaRPr>
                    </a:p>
                    <a:p>
                      <a:pPr algn="ctr">
                        <a:spcAft>
                          <a:spcPts val="0"/>
                        </a:spcAft>
                      </a:pPr>
                      <a:r>
                        <a:rPr lang="hu-HU" sz="2800" dirty="0" err="1">
                          <a:effectLst/>
                        </a:rPr>
                        <a:t>kunstreiches</a:t>
                      </a:r>
                      <a:r>
                        <a:rPr lang="hu-HU" sz="2800" dirty="0">
                          <a:effectLst/>
                        </a:rPr>
                        <a:t>, </a:t>
                      </a:r>
                      <a:r>
                        <a:rPr lang="hu-HU" sz="2800" dirty="0" err="1">
                          <a:effectLst/>
                        </a:rPr>
                        <a:t>vielwissendes</a:t>
                      </a:r>
                      <a:r>
                        <a:rPr lang="hu-HU" sz="2800" dirty="0">
                          <a:effectLst/>
                        </a:rPr>
                        <a:t> </a:t>
                      </a:r>
                      <a:r>
                        <a:rPr lang="hu-HU" sz="2800" dirty="0" err="1">
                          <a:effectLst/>
                        </a:rPr>
                        <a:t>Zeitalter</a:t>
                      </a:r>
                      <a:r>
                        <a:rPr lang="hu-HU" sz="2800" dirty="0">
                          <a:effectLst/>
                        </a:rPr>
                        <a:t>, </a:t>
                      </a:r>
                      <a:r>
                        <a:rPr lang="hu-HU" sz="2800" dirty="0" err="1">
                          <a:effectLst/>
                        </a:rPr>
                        <a:t>bleibende</a:t>
                      </a:r>
                      <a:r>
                        <a:rPr lang="hu-HU" sz="2800" dirty="0" smtClean="0">
                          <a:effectLst/>
                        </a:rPr>
                        <a:t>, </a:t>
                      </a:r>
                      <a:r>
                        <a:rPr lang="hu-HU" sz="2800" dirty="0" err="1" smtClean="0">
                          <a:effectLst/>
                        </a:rPr>
                        <a:t>sichere</a:t>
                      </a:r>
                      <a:r>
                        <a:rPr lang="hu-HU" sz="2800" dirty="0" smtClean="0">
                          <a:effectLst/>
                        </a:rPr>
                        <a:t> </a:t>
                      </a:r>
                      <a:r>
                        <a:rPr lang="hu-HU" sz="2800" dirty="0">
                          <a:effectLst/>
                        </a:rPr>
                        <a:t>Welt, </a:t>
                      </a:r>
                      <a:r>
                        <a:rPr lang="hu-HU" sz="2800" dirty="0" err="1">
                          <a:effectLst/>
                        </a:rPr>
                        <a:t>Heimat</a:t>
                      </a:r>
                      <a:r>
                        <a:rPr lang="hu-HU" sz="2800" dirty="0">
                          <a:effectLst/>
                        </a:rPr>
                        <a:t>, </a:t>
                      </a:r>
                      <a:r>
                        <a:rPr lang="hu-HU" sz="2800" dirty="0" err="1">
                          <a:effectLst/>
                        </a:rPr>
                        <a:t>Vaterland</a:t>
                      </a:r>
                      <a:endParaRPr lang="hu-HU" sz="2800" dirty="0">
                        <a:effectLst/>
                      </a:endParaRPr>
                    </a:p>
                    <a:p>
                      <a:pPr algn="ctr">
                        <a:spcAft>
                          <a:spcPts val="0"/>
                        </a:spcAft>
                      </a:pPr>
                      <a:r>
                        <a:rPr lang="hu-HU" sz="2800" dirty="0" err="1">
                          <a:effectLst/>
                        </a:rPr>
                        <a:t>künftige</a:t>
                      </a:r>
                      <a:r>
                        <a:rPr lang="hu-HU" sz="2800" dirty="0">
                          <a:effectLst/>
                        </a:rPr>
                        <a:t> Zeiten</a:t>
                      </a:r>
                      <a:endParaRPr lang="hu-HU" sz="28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1434904369"/>
                  </a:ext>
                </a:extLst>
              </a:tr>
            </a:tbl>
          </a:graphicData>
        </a:graphic>
      </p:graphicFrame>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2921704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églalap 5"/>
          <p:cNvSpPr/>
          <p:nvPr/>
        </p:nvSpPr>
        <p:spPr>
          <a:xfrm>
            <a:off x="793035" y="1188917"/>
            <a:ext cx="11621192" cy="5940088"/>
          </a:xfrm>
          <a:prstGeom prst="rect">
            <a:avLst/>
          </a:prstGeom>
        </p:spPr>
        <p:txBody>
          <a:bodyPr wrap="square">
            <a:spAutoFit/>
          </a:bodyPr>
          <a:lstStyle/>
          <a:p>
            <a:pPr>
              <a:spcAft>
                <a:spcPts val="0"/>
              </a:spcAft>
            </a:pPr>
            <a:r>
              <a:rPr lang="hu-HU" sz="2000" b="1" dirty="0" err="1">
                <a:latin typeface="Times New Roman" panose="02020603050405020304" pitchFamily="18" charset="0"/>
                <a:ea typeface="Times New Roman" panose="02020603050405020304" pitchFamily="18" charset="0"/>
              </a:rPr>
              <a:t>Vater</a:t>
            </a:r>
            <a:r>
              <a:rPr lang="hu-HU" sz="2000" b="1" dirty="0">
                <a:latin typeface="Times New Roman" panose="02020603050405020304" pitchFamily="18" charset="0"/>
                <a:ea typeface="Times New Roman" panose="02020603050405020304" pitchFamily="18" charset="0"/>
              </a:rPr>
              <a:t> (</a:t>
            </a:r>
            <a:r>
              <a:rPr lang="hu-HU" sz="2000" b="1" dirty="0" err="1">
                <a:latin typeface="Times New Roman" panose="02020603050405020304" pitchFamily="18" charset="0"/>
                <a:ea typeface="Times New Roman" panose="02020603050405020304" pitchFamily="18" charset="0"/>
              </a:rPr>
              <a:t>Poesie</a:t>
            </a:r>
            <a:r>
              <a:rPr lang="hu-HU" sz="2000" b="1" dirty="0">
                <a:latin typeface="Times New Roman" panose="02020603050405020304" pitchFamily="18" charset="0"/>
                <a:ea typeface="Times New Roman" panose="02020603050405020304" pitchFamily="18" charset="0"/>
              </a:rPr>
              <a:t>, </a:t>
            </a:r>
            <a:r>
              <a:rPr lang="hu-HU" sz="2000" b="1" dirty="0" err="1">
                <a:latin typeface="Times New Roman" panose="02020603050405020304" pitchFamily="18" charset="0"/>
                <a:ea typeface="Times New Roman" panose="02020603050405020304" pitchFamily="18" charset="0"/>
              </a:rPr>
              <a:t>Süd</a:t>
            </a:r>
            <a:r>
              <a:rPr lang="hu-HU" sz="2000" b="1" dirty="0">
                <a:latin typeface="Times New Roman" panose="02020603050405020304" pitchFamily="18" charset="0"/>
                <a:ea typeface="Times New Roman" panose="02020603050405020304" pitchFamily="18" charset="0"/>
              </a:rPr>
              <a:t>)</a:t>
            </a:r>
            <a:endParaRPr lang="hu-HU" sz="2000" dirty="0">
              <a:latin typeface="Times New Roman" panose="02020603050405020304" pitchFamily="18" charset="0"/>
              <a:ea typeface="Times New Roman" panose="02020603050405020304" pitchFamily="18" charset="0"/>
            </a:endParaRPr>
          </a:p>
          <a:p>
            <a:pPr>
              <a:spcAft>
                <a:spcPts val="0"/>
              </a:spcAft>
            </a:pPr>
            <a:r>
              <a:rPr lang="hu-HU" sz="2000" b="1" dirty="0">
                <a:latin typeface="Times New Roman" panose="02020603050405020304" pitchFamily="18" charset="0"/>
                <a:ea typeface="Times New Roman" panose="02020603050405020304" pitchFamily="18" charset="0"/>
              </a:rPr>
              <a:t> </a:t>
            </a:r>
            <a:endParaRPr lang="hu-HU" sz="2000" dirty="0">
              <a:latin typeface="Times New Roman" panose="02020603050405020304" pitchFamily="18" charset="0"/>
              <a:ea typeface="Times New Roman" panose="02020603050405020304" pitchFamily="18" charset="0"/>
            </a:endParaRPr>
          </a:p>
          <a:p>
            <a:pPr>
              <a:spcAft>
                <a:spcPts val="0"/>
              </a:spcAft>
            </a:pPr>
            <a:r>
              <a:rPr lang="hu-HU" sz="2000" b="1" dirty="0">
                <a:latin typeface="Times New Roman" panose="02020603050405020304" pitchFamily="18" charset="0"/>
                <a:ea typeface="Times New Roman" panose="02020603050405020304" pitchFamily="18" charset="0"/>
              </a:rPr>
              <a:t> </a:t>
            </a:r>
            <a:endParaRPr lang="hu-HU" sz="2000" dirty="0">
              <a:latin typeface="Times New Roman" panose="02020603050405020304" pitchFamily="18" charset="0"/>
              <a:ea typeface="Times New Roman" panose="02020603050405020304" pitchFamily="18" charset="0"/>
            </a:endParaRPr>
          </a:p>
          <a:p>
            <a:pPr>
              <a:spcAft>
                <a:spcPts val="0"/>
              </a:spcAft>
            </a:pPr>
            <a:r>
              <a:rPr lang="hu-HU" sz="2000" b="1" dirty="0" err="1">
                <a:latin typeface="Times New Roman" panose="02020603050405020304" pitchFamily="18" charset="0"/>
                <a:ea typeface="Times New Roman" panose="02020603050405020304" pitchFamily="18" charset="0"/>
              </a:rPr>
              <a:t>Vater</a:t>
            </a:r>
            <a:r>
              <a:rPr lang="hu-HU" sz="2000" b="1" dirty="0">
                <a:latin typeface="Times New Roman" panose="02020603050405020304" pitchFamily="18" charset="0"/>
                <a:ea typeface="Times New Roman" panose="02020603050405020304" pitchFamily="18" charset="0"/>
              </a:rPr>
              <a:t>  ----------------------Mutter                          </a:t>
            </a:r>
            <a:r>
              <a:rPr lang="hu-HU" sz="2000" b="1" dirty="0" err="1">
                <a:latin typeface="Times New Roman" panose="02020603050405020304" pitchFamily="18" charset="0"/>
                <a:ea typeface="Times New Roman" panose="02020603050405020304" pitchFamily="18" charset="0"/>
              </a:rPr>
              <a:t>Klingsor</a:t>
            </a:r>
            <a:r>
              <a:rPr lang="hu-HU" sz="2000" b="1" dirty="0">
                <a:latin typeface="Times New Roman" panose="02020603050405020304" pitchFamily="18" charset="0"/>
                <a:ea typeface="Times New Roman" panose="02020603050405020304" pitchFamily="18" charset="0"/>
              </a:rPr>
              <a:t> (</a:t>
            </a:r>
            <a:r>
              <a:rPr lang="hu-HU" sz="2000" b="1" dirty="0" err="1">
                <a:latin typeface="Times New Roman" panose="02020603050405020304" pitchFamily="18" charset="0"/>
                <a:ea typeface="Times New Roman" panose="02020603050405020304" pitchFamily="18" charset="0"/>
              </a:rPr>
              <a:t>Poesie</a:t>
            </a:r>
            <a:r>
              <a:rPr lang="hu-HU" sz="2000" b="1" dirty="0">
                <a:latin typeface="Times New Roman" panose="02020603050405020304" pitchFamily="18" charset="0"/>
                <a:ea typeface="Times New Roman" panose="02020603050405020304" pitchFamily="18" charset="0"/>
              </a:rPr>
              <a:t>) ------------- Mutter (</a:t>
            </a:r>
            <a:r>
              <a:rPr lang="hu-HU" sz="2000" b="1" dirty="0" err="1">
                <a:latin typeface="Times New Roman" panose="02020603050405020304" pitchFamily="18" charset="0"/>
                <a:ea typeface="Times New Roman" panose="02020603050405020304" pitchFamily="18" charset="0"/>
              </a:rPr>
              <a:t>verstorben</a:t>
            </a:r>
            <a:r>
              <a:rPr lang="hu-HU" sz="2000" b="1" dirty="0">
                <a:latin typeface="Times New Roman" panose="02020603050405020304" pitchFamily="18" charset="0"/>
                <a:ea typeface="Times New Roman" panose="02020603050405020304" pitchFamily="18" charset="0"/>
              </a:rPr>
              <a:t>?)</a:t>
            </a:r>
            <a:endParaRPr lang="hu-HU" sz="2000" dirty="0">
              <a:latin typeface="Times New Roman" panose="02020603050405020304" pitchFamily="18" charset="0"/>
              <a:ea typeface="Times New Roman" panose="02020603050405020304" pitchFamily="18" charset="0"/>
            </a:endParaRPr>
          </a:p>
          <a:p>
            <a:pPr>
              <a:spcAft>
                <a:spcPts val="0"/>
              </a:spcAft>
            </a:pPr>
            <a:r>
              <a:rPr lang="hu-HU" sz="2000" b="1" dirty="0">
                <a:latin typeface="Times New Roman" panose="02020603050405020304" pitchFamily="18" charset="0"/>
                <a:ea typeface="Times New Roman" panose="02020603050405020304" pitchFamily="18" charset="0"/>
              </a:rPr>
              <a:t>(</a:t>
            </a:r>
            <a:r>
              <a:rPr lang="hu-HU" sz="2000" b="1" dirty="0" err="1">
                <a:latin typeface="Times New Roman" panose="02020603050405020304" pitchFamily="18" charset="0"/>
                <a:ea typeface="Times New Roman" panose="02020603050405020304" pitchFamily="18" charset="0"/>
              </a:rPr>
              <a:t>Handwerker</a:t>
            </a:r>
            <a:r>
              <a:rPr lang="hu-HU" sz="2000" b="1" dirty="0">
                <a:latin typeface="Times New Roman" panose="02020603050405020304" pitchFamily="18" charset="0"/>
                <a:ea typeface="Times New Roman" panose="02020603050405020304" pitchFamily="18" charset="0"/>
              </a:rPr>
              <a:t>, </a:t>
            </a:r>
            <a:r>
              <a:rPr lang="hu-HU" sz="2000" b="1" dirty="0" err="1">
                <a:latin typeface="Times New Roman" panose="02020603050405020304" pitchFamily="18" charset="0"/>
                <a:ea typeface="Times New Roman" panose="02020603050405020304" pitchFamily="18" charset="0"/>
              </a:rPr>
              <a:t>Nord</a:t>
            </a:r>
            <a:r>
              <a:rPr lang="hu-HU" sz="2000" b="1" dirty="0">
                <a:latin typeface="Times New Roman" panose="02020603050405020304" pitchFamily="18" charset="0"/>
                <a:ea typeface="Times New Roman" panose="02020603050405020304" pitchFamily="18" charset="0"/>
              </a:rPr>
              <a:t>)    (</a:t>
            </a:r>
            <a:r>
              <a:rPr lang="hu-HU" sz="2000" b="1" dirty="0" err="1">
                <a:latin typeface="Times New Roman" panose="02020603050405020304" pitchFamily="18" charset="0"/>
                <a:ea typeface="Times New Roman" panose="02020603050405020304" pitchFamily="18" charset="0"/>
              </a:rPr>
              <a:t>poet</a:t>
            </a:r>
            <a:r>
              <a:rPr lang="hu-HU" sz="2000" b="1" dirty="0">
                <a:latin typeface="Times New Roman" panose="02020603050405020304" pitchFamily="18" charset="0"/>
                <a:ea typeface="Times New Roman" panose="02020603050405020304" pitchFamily="18" charset="0"/>
              </a:rPr>
              <a:t>. </a:t>
            </a:r>
            <a:r>
              <a:rPr lang="hu-HU" sz="2000" b="1" dirty="0" err="1">
                <a:latin typeface="Times New Roman" panose="02020603050405020304" pitchFamily="18" charset="0"/>
                <a:ea typeface="Times New Roman" panose="02020603050405020304" pitchFamily="18" charset="0"/>
              </a:rPr>
              <a:t>Beg</a:t>
            </a:r>
            <a:r>
              <a:rPr lang="hu-HU" sz="2000" b="1" dirty="0">
                <a:latin typeface="Times New Roman" panose="02020603050405020304" pitchFamily="18" charset="0"/>
                <a:ea typeface="Times New Roman" panose="02020603050405020304" pitchFamily="18" charset="0"/>
              </a:rPr>
              <a:t>., </a:t>
            </a:r>
            <a:r>
              <a:rPr lang="hu-HU" sz="2000" b="1" dirty="0" err="1">
                <a:latin typeface="Times New Roman" panose="02020603050405020304" pitchFamily="18" charset="0"/>
                <a:ea typeface="Times New Roman" panose="02020603050405020304" pitchFamily="18" charset="0"/>
              </a:rPr>
              <a:t>Süd</a:t>
            </a:r>
            <a:r>
              <a:rPr lang="hu-HU" sz="2000" b="1" dirty="0">
                <a:latin typeface="Times New Roman" panose="02020603050405020304" pitchFamily="18" charset="0"/>
                <a:ea typeface="Times New Roman" panose="02020603050405020304" pitchFamily="18" charset="0"/>
              </a:rPr>
              <a:t>)</a:t>
            </a:r>
            <a:endParaRPr lang="hu-HU" sz="2000" dirty="0">
              <a:latin typeface="Times New Roman" panose="02020603050405020304" pitchFamily="18" charset="0"/>
              <a:ea typeface="Times New Roman" panose="02020603050405020304" pitchFamily="18" charset="0"/>
            </a:endParaRPr>
          </a:p>
          <a:p>
            <a:pPr>
              <a:spcAft>
                <a:spcPts val="0"/>
              </a:spcAft>
            </a:pPr>
            <a:r>
              <a:rPr lang="hu-HU" sz="2000" b="1" dirty="0">
                <a:latin typeface="Times New Roman" panose="02020603050405020304" pitchFamily="18" charset="0"/>
                <a:ea typeface="Times New Roman" panose="02020603050405020304" pitchFamily="18" charset="0"/>
              </a:rPr>
              <a:t> </a:t>
            </a:r>
            <a:endParaRPr lang="hu-HU" sz="2000" dirty="0">
              <a:latin typeface="Times New Roman" panose="02020603050405020304" pitchFamily="18" charset="0"/>
              <a:ea typeface="Times New Roman" panose="02020603050405020304" pitchFamily="18" charset="0"/>
            </a:endParaRPr>
          </a:p>
          <a:p>
            <a:pPr>
              <a:spcAft>
                <a:spcPts val="0"/>
              </a:spcAft>
            </a:pPr>
            <a:r>
              <a:rPr lang="hu-HU" sz="2000" b="1" dirty="0">
                <a:latin typeface="Times New Roman" panose="02020603050405020304" pitchFamily="18" charset="0"/>
                <a:ea typeface="Times New Roman" panose="02020603050405020304" pitchFamily="18" charset="0"/>
              </a:rPr>
              <a:t> </a:t>
            </a:r>
            <a:endParaRPr lang="hu-HU" sz="2000" dirty="0">
              <a:latin typeface="Times New Roman" panose="02020603050405020304" pitchFamily="18" charset="0"/>
              <a:ea typeface="Times New Roman" panose="02020603050405020304" pitchFamily="18" charset="0"/>
            </a:endParaRPr>
          </a:p>
          <a:p>
            <a:pPr>
              <a:spcAft>
                <a:spcPts val="0"/>
              </a:spcAft>
            </a:pPr>
            <a:r>
              <a:rPr lang="hu-HU" sz="2000" b="1" dirty="0">
                <a:latin typeface="Times New Roman" panose="02020603050405020304" pitchFamily="18" charset="0"/>
                <a:ea typeface="Times New Roman" panose="02020603050405020304" pitchFamily="18" charset="0"/>
              </a:rPr>
              <a:t> </a:t>
            </a:r>
            <a:endParaRPr lang="hu-HU" sz="2000" dirty="0">
              <a:latin typeface="Times New Roman" panose="02020603050405020304" pitchFamily="18" charset="0"/>
              <a:ea typeface="Times New Roman" panose="02020603050405020304" pitchFamily="18" charset="0"/>
            </a:endParaRPr>
          </a:p>
          <a:p>
            <a:pPr>
              <a:spcAft>
                <a:spcPts val="0"/>
              </a:spcAft>
            </a:pPr>
            <a:r>
              <a:rPr lang="hu-HU" sz="2000" b="1" dirty="0">
                <a:latin typeface="Times New Roman" panose="02020603050405020304" pitchFamily="18" charset="0"/>
                <a:ea typeface="Times New Roman" panose="02020603050405020304" pitchFamily="18" charset="0"/>
              </a:rPr>
              <a:t>                   HEINRICH    ----------------------------   </a:t>
            </a:r>
            <a:r>
              <a:rPr lang="hu-HU" sz="2000" b="1" dirty="0" err="1">
                <a:latin typeface="Times New Roman" panose="02020603050405020304" pitchFamily="18" charset="0"/>
                <a:ea typeface="Times New Roman" panose="02020603050405020304" pitchFamily="18" charset="0"/>
              </a:rPr>
              <a:t>Mathilde</a:t>
            </a:r>
            <a:endParaRPr lang="hu-HU" sz="2000" dirty="0">
              <a:latin typeface="Times New Roman" panose="02020603050405020304" pitchFamily="18" charset="0"/>
              <a:ea typeface="Times New Roman" panose="02020603050405020304" pitchFamily="18" charset="0"/>
            </a:endParaRPr>
          </a:p>
          <a:p>
            <a:pPr>
              <a:spcAft>
                <a:spcPts val="0"/>
              </a:spcAft>
            </a:pPr>
            <a:r>
              <a:rPr lang="hu-HU" sz="2000" dirty="0" err="1">
                <a:latin typeface="Times New Roman" panose="02020603050405020304" pitchFamily="18" charset="0"/>
                <a:ea typeface="Times New Roman" panose="02020603050405020304" pitchFamily="18" charset="0"/>
              </a:rPr>
              <a:t>Stationen</a:t>
            </a:r>
            <a:r>
              <a:rPr lang="hu-HU" sz="2000" dirty="0">
                <a:latin typeface="Times New Roman" panose="02020603050405020304" pitchFamily="18" charset="0"/>
                <a:ea typeface="Times New Roman" panose="02020603050405020304" pitchFamily="18" charset="0"/>
              </a:rPr>
              <a:t>:  </a:t>
            </a:r>
            <a:r>
              <a:rPr lang="hu-HU" sz="2000" dirty="0" smtClean="0">
                <a:latin typeface="Times New Roman" panose="02020603050405020304" pitchFamily="18" charset="0"/>
                <a:ea typeface="Times New Roman" panose="02020603050405020304" pitchFamily="18" charset="0"/>
              </a:rPr>
              <a:t> </a:t>
            </a:r>
            <a:r>
              <a:rPr lang="hu-HU" sz="2000" dirty="0" err="1" smtClean="0">
                <a:latin typeface="Times New Roman" panose="02020603050405020304" pitchFamily="18" charset="0"/>
                <a:ea typeface="Times New Roman" panose="02020603050405020304" pitchFamily="18" charset="0"/>
              </a:rPr>
              <a:t>Fremder</a:t>
            </a:r>
            <a:r>
              <a:rPr lang="hu-HU" sz="2000" dirty="0" smtClean="0">
                <a:latin typeface="Times New Roman" panose="02020603050405020304" pitchFamily="18" charset="0"/>
                <a:ea typeface="Times New Roman" panose="02020603050405020304" pitchFamily="18" charset="0"/>
              </a:rPr>
              <a:t> </a:t>
            </a:r>
            <a:r>
              <a:rPr lang="hu-HU" sz="2000" dirty="0">
                <a:latin typeface="Times New Roman" panose="02020603050405020304" pitchFamily="18" charset="0"/>
                <a:ea typeface="Times New Roman" panose="02020603050405020304" pitchFamily="18" charset="0"/>
              </a:rPr>
              <a:t>(Blaue </a:t>
            </a:r>
            <a:r>
              <a:rPr lang="hu-HU" sz="2000" dirty="0" err="1">
                <a:latin typeface="Times New Roman" panose="02020603050405020304" pitchFamily="18" charset="0"/>
                <a:ea typeface="Times New Roman" panose="02020603050405020304" pitchFamily="18" charset="0"/>
              </a:rPr>
              <a:t>Blume</a:t>
            </a:r>
            <a:r>
              <a:rPr lang="hu-HU" sz="2000" dirty="0">
                <a:latin typeface="Times New Roman" panose="02020603050405020304" pitchFamily="18" charset="0"/>
                <a:ea typeface="Times New Roman" panose="02020603050405020304" pitchFamily="18" charset="0"/>
              </a:rPr>
              <a:t>)</a:t>
            </a:r>
          </a:p>
          <a:p>
            <a:pPr>
              <a:spcAft>
                <a:spcPts val="0"/>
              </a:spcAft>
            </a:pPr>
            <a:r>
              <a:rPr lang="hu-HU" sz="2000" dirty="0">
                <a:latin typeface="Times New Roman" panose="02020603050405020304" pitchFamily="18" charset="0"/>
                <a:ea typeface="Times New Roman" panose="02020603050405020304" pitchFamily="18" charset="0"/>
              </a:rPr>
              <a:t>                   </a:t>
            </a:r>
            <a:r>
              <a:rPr lang="hu-HU" sz="2000" dirty="0" err="1">
                <a:latin typeface="Times New Roman" panose="02020603050405020304" pitchFamily="18" charset="0"/>
                <a:ea typeface="Times New Roman" panose="02020603050405020304" pitchFamily="18" charset="0"/>
              </a:rPr>
              <a:t>Kaufleute</a:t>
            </a:r>
            <a:r>
              <a:rPr lang="hu-HU" sz="2000" dirty="0">
                <a:latin typeface="Times New Roman" panose="02020603050405020304" pitchFamily="18" charset="0"/>
                <a:ea typeface="Times New Roman" panose="02020603050405020304" pitchFamily="18" charset="0"/>
              </a:rPr>
              <a:t> (2 </a:t>
            </a:r>
            <a:r>
              <a:rPr lang="hu-HU" sz="2000" dirty="0" err="1">
                <a:latin typeface="Times New Roman" panose="02020603050405020304" pitchFamily="18" charset="0"/>
                <a:ea typeface="Times New Roman" panose="02020603050405020304" pitchFamily="18" charset="0"/>
              </a:rPr>
              <a:t>Geschichten</a:t>
            </a:r>
            <a:r>
              <a:rPr lang="hu-HU" sz="2000" dirty="0">
                <a:latin typeface="Times New Roman" panose="02020603050405020304" pitchFamily="18" charset="0"/>
                <a:ea typeface="Times New Roman" panose="02020603050405020304" pitchFamily="18" charset="0"/>
              </a:rPr>
              <a:t>)</a:t>
            </a:r>
          </a:p>
          <a:p>
            <a:pPr>
              <a:spcAft>
                <a:spcPts val="0"/>
              </a:spcAft>
            </a:pPr>
            <a:r>
              <a:rPr lang="hu-HU" sz="2000" dirty="0">
                <a:latin typeface="Times New Roman" panose="02020603050405020304" pitchFamily="18" charset="0"/>
                <a:ea typeface="Times New Roman" panose="02020603050405020304" pitchFamily="18" charset="0"/>
              </a:rPr>
              <a:t>                   Ritter (</a:t>
            </a:r>
            <a:r>
              <a:rPr lang="hu-HU" sz="2000" dirty="0" err="1">
                <a:latin typeface="Times New Roman" panose="02020603050405020304" pitchFamily="18" charset="0"/>
                <a:ea typeface="Times New Roman" panose="02020603050405020304" pitchFamily="18" charset="0"/>
              </a:rPr>
              <a:t>Kampf</a:t>
            </a:r>
            <a:r>
              <a:rPr lang="hu-HU" sz="2000" dirty="0">
                <a:latin typeface="Times New Roman" panose="02020603050405020304" pitchFamily="18" charset="0"/>
                <a:ea typeface="Times New Roman" panose="02020603050405020304" pitchFamily="18" charset="0"/>
              </a:rPr>
              <a:t>) - </a:t>
            </a:r>
            <a:r>
              <a:rPr lang="hu-HU" sz="2000" dirty="0" err="1">
                <a:latin typeface="Times New Roman" panose="02020603050405020304" pitchFamily="18" charset="0"/>
                <a:ea typeface="Times New Roman" panose="02020603050405020304" pitchFamily="18" charset="0"/>
              </a:rPr>
              <a:t>Zulima</a:t>
            </a:r>
            <a:r>
              <a:rPr lang="hu-HU" sz="2000" dirty="0">
                <a:latin typeface="Times New Roman" panose="02020603050405020304" pitchFamily="18" charset="0"/>
                <a:ea typeface="Times New Roman" panose="02020603050405020304" pitchFamily="18" charset="0"/>
              </a:rPr>
              <a:t> (</a:t>
            </a:r>
            <a:r>
              <a:rPr lang="hu-HU" sz="2000" dirty="0" err="1">
                <a:latin typeface="Times New Roman" panose="02020603050405020304" pitchFamily="18" charset="0"/>
                <a:ea typeface="Times New Roman" panose="02020603050405020304" pitchFamily="18" charset="0"/>
              </a:rPr>
              <a:t>Poesie</a:t>
            </a:r>
            <a:r>
              <a:rPr lang="hu-HU" sz="2000" dirty="0">
                <a:latin typeface="Times New Roman" panose="02020603050405020304" pitchFamily="18" charset="0"/>
                <a:ea typeface="Times New Roman" panose="02020603050405020304" pitchFamily="18" charset="0"/>
              </a:rPr>
              <a:t>)</a:t>
            </a:r>
          </a:p>
          <a:p>
            <a:pPr>
              <a:spcAft>
                <a:spcPts val="0"/>
              </a:spcAft>
            </a:pPr>
            <a:r>
              <a:rPr lang="hu-HU" sz="2000" dirty="0">
                <a:latin typeface="Times New Roman" panose="02020603050405020304" pitchFamily="18" charset="0"/>
                <a:ea typeface="Times New Roman" panose="02020603050405020304" pitchFamily="18" charset="0"/>
              </a:rPr>
              <a:t>                   Bergmann (</a:t>
            </a:r>
            <a:r>
              <a:rPr lang="hu-HU" sz="2000" dirty="0" err="1">
                <a:latin typeface="Times New Roman" panose="02020603050405020304" pitchFamily="18" charset="0"/>
                <a:ea typeface="Times New Roman" panose="02020603050405020304" pitchFamily="18" charset="0"/>
              </a:rPr>
              <a:t>Natur</a:t>
            </a:r>
            <a:r>
              <a:rPr lang="hu-HU" sz="2000" dirty="0">
                <a:latin typeface="Times New Roman" panose="02020603050405020304" pitchFamily="18" charset="0"/>
                <a:ea typeface="Times New Roman" panose="02020603050405020304" pitchFamily="18" charset="0"/>
              </a:rPr>
              <a:t>)</a:t>
            </a:r>
          </a:p>
          <a:p>
            <a:pPr>
              <a:spcAft>
                <a:spcPts val="0"/>
              </a:spcAft>
            </a:pPr>
            <a:r>
              <a:rPr lang="hu-HU" sz="2000" dirty="0">
                <a:latin typeface="Times New Roman" panose="02020603050405020304" pitchFamily="18" charset="0"/>
                <a:ea typeface="Times New Roman" panose="02020603050405020304" pitchFamily="18" charset="0"/>
              </a:rPr>
              <a:t>                   </a:t>
            </a:r>
            <a:r>
              <a:rPr lang="hu-HU" sz="2000" dirty="0" err="1">
                <a:latin typeface="Times New Roman" panose="02020603050405020304" pitchFamily="18" charset="0"/>
                <a:ea typeface="Times New Roman" panose="02020603050405020304" pitchFamily="18" charset="0"/>
              </a:rPr>
              <a:t>Einsiedler</a:t>
            </a:r>
            <a:r>
              <a:rPr lang="hu-HU" sz="2000" dirty="0">
                <a:latin typeface="Times New Roman" panose="02020603050405020304" pitchFamily="18" charset="0"/>
                <a:ea typeface="Times New Roman" panose="02020603050405020304" pitchFamily="18" charset="0"/>
              </a:rPr>
              <a:t> (</a:t>
            </a:r>
            <a:r>
              <a:rPr lang="hu-HU" sz="2000" dirty="0" err="1">
                <a:latin typeface="Times New Roman" panose="02020603050405020304" pitchFamily="18" charset="0"/>
                <a:ea typeface="Times New Roman" panose="02020603050405020304" pitchFamily="18" charset="0"/>
              </a:rPr>
              <a:t>Geschichte</a:t>
            </a:r>
            <a:r>
              <a:rPr lang="hu-HU" sz="2000" dirty="0">
                <a:latin typeface="Times New Roman" panose="02020603050405020304" pitchFamily="18" charset="0"/>
                <a:ea typeface="Times New Roman" panose="02020603050405020304" pitchFamily="18" charset="0"/>
              </a:rPr>
              <a:t>)</a:t>
            </a:r>
          </a:p>
          <a:p>
            <a:pPr>
              <a:spcAft>
                <a:spcPts val="0"/>
              </a:spcAft>
            </a:pPr>
            <a:r>
              <a:rPr lang="hu-HU" sz="2000" dirty="0">
                <a:latin typeface="Times New Roman" panose="02020603050405020304" pitchFamily="18" charset="0"/>
                <a:ea typeface="Times New Roman" panose="02020603050405020304" pitchFamily="18" charset="0"/>
              </a:rPr>
              <a:t>                   </a:t>
            </a:r>
            <a:r>
              <a:rPr lang="hu-HU" sz="2000" dirty="0" err="1">
                <a:latin typeface="Times New Roman" panose="02020603050405020304" pitchFamily="18" charset="0"/>
                <a:ea typeface="Times New Roman" panose="02020603050405020304" pitchFamily="18" charset="0"/>
              </a:rPr>
              <a:t>Klingsohr</a:t>
            </a:r>
            <a:r>
              <a:rPr lang="hu-HU" sz="2000" dirty="0">
                <a:latin typeface="Times New Roman" panose="02020603050405020304" pitchFamily="18" charset="0"/>
                <a:ea typeface="Times New Roman" panose="02020603050405020304" pitchFamily="18" charset="0"/>
              </a:rPr>
              <a:t> (</a:t>
            </a:r>
            <a:r>
              <a:rPr lang="hu-HU" sz="2000" dirty="0" err="1">
                <a:latin typeface="Times New Roman" panose="02020603050405020304" pitchFamily="18" charset="0"/>
                <a:ea typeface="Times New Roman" panose="02020603050405020304" pitchFamily="18" charset="0"/>
              </a:rPr>
              <a:t>Poesie</a:t>
            </a:r>
            <a:r>
              <a:rPr lang="hu-HU" sz="2000" dirty="0">
                <a:latin typeface="Times New Roman" panose="02020603050405020304" pitchFamily="18" charset="0"/>
                <a:ea typeface="Times New Roman" panose="02020603050405020304" pitchFamily="18" charset="0"/>
              </a:rPr>
              <a:t>)</a:t>
            </a:r>
          </a:p>
          <a:p>
            <a:pPr>
              <a:spcAft>
                <a:spcPts val="0"/>
              </a:spcAft>
            </a:pPr>
            <a:r>
              <a:rPr lang="hu-HU" sz="2000" dirty="0">
                <a:latin typeface="Times New Roman" panose="02020603050405020304" pitchFamily="18" charset="0"/>
                <a:ea typeface="Times New Roman" panose="02020603050405020304" pitchFamily="18" charset="0"/>
              </a:rPr>
              <a:t>                   </a:t>
            </a:r>
            <a:r>
              <a:rPr lang="hu-HU" sz="2000" dirty="0" err="1">
                <a:latin typeface="Times New Roman" panose="02020603050405020304" pitchFamily="18" charset="0"/>
                <a:ea typeface="Times New Roman" panose="02020603050405020304" pitchFamily="18" charset="0"/>
              </a:rPr>
              <a:t>Mathilde</a:t>
            </a:r>
            <a:r>
              <a:rPr lang="hu-HU" sz="2000" dirty="0">
                <a:latin typeface="Times New Roman" panose="02020603050405020304" pitchFamily="18" charset="0"/>
                <a:ea typeface="Times New Roman" panose="02020603050405020304" pitchFamily="18" charset="0"/>
              </a:rPr>
              <a:t> (</a:t>
            </a:r>
            <a:r>
              <a:rPr lang="hu-HU" sz="2000" dirty="0" err="1">
                <a:latin typeface="Times New Roman" panose="02020603050405020304" pitchFamily="18" charset="0"/>
                <a:ea typeface="Times New Roman" panose="02020603050405020304" pitchFamily="18" charset="0"/>
              </a:rPr>
              <a:t>Liebe</a:t>
            </a:r>
            <a:r>
              <a:rPr lang="hu-HU" sz="2000" dirty="0">
                <a:latin typeface="Times New Roman" panose="02020603050405020304" pitchFamily="18" charset="0"/>
                <a:ea typeface="Times New Roman" panose="02020603050405020304" pitchFamily="18" charset="0"/>
              </a:rPr>
              <a:t>)</a:t>
            </a:r>
          </a:p>
          <a:p>
            <a:pPr>
              <a:spcAft>
                <a:spcPts val="0"/>
              </a:spcAft>
            </a:pPr>
            <a:r>
              <a:rPr lang="hu-HU" sz="2000" dirty="0">
                <a:latin typeface="Times New Roman" panose="02020603050405020304" pitchFamily="18" charset="0"/>
                <a:ea typeface="Times New Roman" panose="02020603050405020304" pitchFamily="18" charset="0"/>
              </a:rPr>
              <a:t> </a:t>
            </a:r>
          </a:p>
          <a:p>
            <a:pPr>
              <a:spcAft>
                <a:spcPts val="0"/>
              </a:spcAft>
            </a:pPr>
            <a:r>
              <a:rPr lang="hu-HU" sz="2000" dirty="0">
                <a:latin typeface="Times New Roman" panose="02020603050405020304" pitchFamily="18" charset="0"/>
                <a:ea typeface="Times New Roman" panose="02020603050405020304" pitchFamily="18" charset="0"/>
              </a:rPr>
              <a:t>                                                      </a:t>
            </a:r>
            <a:r>
              <a:rPr lang="hu-HU" sz="2000" b="1" dirty="0">
                <a:latin typeface="Times New Roman" panose="02020603050405020304" pitchFamily="18" charset="0"/>
                <a:ea typeface="Times New Roman" panose="02020603050405020304" pitchFamily="18" charset="0"/>
              </a:rPr>
              <a:t> ASTRALIS</a:t>
            </a:r>
            <a:r>
              <a:rPr lang="hu-HU" sz="2000" dirty="0">
                <a:latin typeface="Times New Roman" panose="02020603050405020304" pitchFamily="18" charset="0"/>
                <a:ea typeface="Times New Roman" panose="02020603050405020304" pitchFamily="18" charset="0"/>
              </a:rPr>
              <a:t>     </a:t>
            </a:r>
          </a:p>
          <a:p>
            <a:pPr>
              <a:spcAft>
                <a:spcPts val="0"/>
              </a:spcAft>
            </a:pPr>
            <a:r>
              <a:rPr lang="hu-HU" sz="2000" dirty="0">
                <a:latin typeface="Times New Roman" panose="02020603050405020304" pitchFamily="18" charset="0"/>
                <a:ea typeface="Times New Roman" panose="02020603050405020304" pitchFamily="18" charset="0"/>
              </a:rPr>
              <a:t> </a:t>
            </a:r>
          </a:p>
        </p:txBody>
      </p:sp>
      <p:cxnSp>
        <p:nvCxnSpPr>
          <p:cNvPr id="8" name="Egyenes összekötő nyíllal 7"/>
          <p:cNvCxnSpPr/>
          <p:nvPr/>
        </p:nvCxnSpPr>
        <p:spPr>
          <a:xfrm>
            <a:off x="1657558" y="2936887"/>
            <a:ext cx="847898" cy="498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Egyenes összekötő nyíllal 9"/>
          <p:cNvCxnSpPr/>
          <p:nvPr/>
        </p:nvCxnSpPr>
        <p:spPr>
          <a:xfrm flipH="1">
            <a:off x="2937718" y="2936887"/>
            <a:ext cx="764771" cy="498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Egyenes összekötő nyíllal 11"/>
          <p:cNvCxnSpPr/>
          <p:nvPr/>
        </p:nvCxnSpPr>
        <p:spPr>
          <a:xfrm>
            <a:off x="6861325" y="2654254"/>
            <a:ext cx="0" cy="781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Egyenes összekötő nyíllal 13"/>
          <p:cNvCxnSpPr/>
          <p:nvPr/>
        </p:nvCxnSpPr>
        <p:spPr>
          <a:xfrm flipH="1">
            <a:off x="7143958" y="2654254"/>
            <a:ext cx="2377440" cy="781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Egyenes összekötő nyíllal 15"/>
          <p:cNvCxnSpPr/>
          <p:nvPr/>
        </p:nvCxnSpPr>
        <p:spPr>
          <a:xfrm>
            <a:off x="4217878" y="5763214"/>
            <a:ext cx="748145" cy="4655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Egyenes összekötő nyíllal 17"/>
          <p:cNvCxnSpPr/>
          <p:nvPr/>
        </p:nvCxnSpPr>
        <p:spPr>
          <a:xfrm flipH="1">
            <a:off x="5281907" y="4217047"/>
            <a:ext cx="1396538" cy="1995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 name="Egyenes összekötő nyíllal 2"/>
          <p:cNvCxnSpPr/>
          <p:nvPr/>
        </p:nvCxnSpPr>
        <p:spPr>
          <a:xfrm>
            <a:off x="1222825" y="1638753"/>
            <a:ext cx="0" cy="432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Kép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41660436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260412" y="1847088"/>
            <a:ext cx="3932237" cy="4236098"/>
          </a:xfrm>
        </p:spPr>
        <p:txBody>
          <a:bodyPr>
            <a:normAutofit fontScale="90000"/>
          </a:bodyPr>
          <a:lstStyle/>
          <a:p>
            <a:pPr algn="ctr"/>
            <a:r>
              <a:rPr lang="hu-HU" b="1" dirty="0" smtClean="0"/>
              <a:t>Friedrich Daniel Ernst </a:t>
            </a:r>
            <a:r>
              <a:rPr lang="hu-HU" b="1" dirty="0" err="1" smtClean="0"/>
              <a:t>Schleiermacher</a:t>
            </a:r>
            <a:r>
              <a:rPr lang="hu-HU" b="1" dirty="0" smtClean="0"/>
              <a:t/>
            </a:r>
            <a:br>
              <a:rPr lang="hu-HU" b="1" dirty="0" smtClean="0"/>
            </a:br>
            <a:r>
              <a:rPr lang="hu-HU" sz="3200" b="1" dirty="0" smtClean="0"/>
              <a:t>(1768</a:t>
            </a:r>
            <a:r>
              <a:rPr lang="hu-HU" sz="3200" b="1" dirty="0" smtClean="0"/>
              <a:t>, </a:t>
            </a:r>
            <a:r>
              <a:rPr lang="hu-HU" sz="3200" b="1" dirty="0" err="1" smtClean="0"/>
              <a:t>Breslau</a:t>
            </a:r>
            <a:r>
              <a:rPr lang="hu-HU" sz="3200" b="1" dirty="0" smtClean="0"/>
              <a:t>–1834</a:t>
            </a:r>
            <a:r>
              <a:rPr lang="hu-HU" sz="3200" b="1" dirty="0" smtClean="0"/>
              <a:t>, Berlin)</a:t>
            </a:r>
            <a:br>
              <a:rPr lang="hu-HU" sz="3200" b="1" dirty="0" smtClean="0"/>
            </a:br>
            <a:r>
              <a:rPr lang="hu-HU" sz="3200" b="1" dirty="0" smtClean="0"/>
              <a:t/>
            </a:r>
            <a:br>
              <a:rPr lang="hu-HU" sz="3200" b="1" dirty="0" smtClean="0"/>
            </a:br>
            <a:r>
              <a:rPr lang="hu-HU" sz="2900" b="1" dirty="0" err="1" smtClean="0"/>
              <a:t>evangelischer</a:t>
            </a:r>
            <a:r>
              <a:rPr lang="hu-HU" sz="2900" b="1" dirty="0" smtClean="0"/>
              <a:t> </a:t>
            </a:r>
            <a:r>
              <a:rPr lang="hu-HU" sz="2900" b="1" dirty="0" err="1" smtClean="0"/>
              <a:t>Theologe</a:t>
            </a:r>
            <a:r>
              <a:rPr lang="hu-HU" sz="2900" b="1" dirty="0" smtClean="0"/>
              <a:t>, </a:t>
            </a:r>
            <a:r>
              <a:rPr lang="hu-HU" sz="2900" b="1" dirty="0" err="1" smtClean="0"/>
              <a:t>Philosoph</a:t>
            </a:r>
            <a:r>
              <a:rPr lang="hu-HU" sz="2900" b="1" dirty="0" smtClean="0"/>
              <a:t>, </a:t>
            </a:r>
            <a:r>
              <a:rPr lang="hu-HU" sz="2900" b="1" dirty="0" err="1" smtClean="0"/>
              <a:t>Altphilologe</a:t>
            </a:r>
            <a:r>
              <a:rPr lang="hu-HU" sz="2900" b="1" dirty="0" smtClean="0"/>
              <a:t>, </a:t>
            </a:r>
            <a:r>
              <a:rPr lang="hu-HU" sz="2900" b="1" dirty="0" err="1" smtClean="0"/>
              <a:t>Staatstheoretiker</a:t>
            </a:r>
            <a:r>
              <a:rPr lang="hu-HU" sz="2900" b="1" dirty="0" smtClean="0"/>
              <a:t>, </a:t>
            </a:r>
            <a:r>
              <a:rPr lang="hu-HU" sz="2900" b="1" dirty="0" err="1" smtClean="0"/>
              <a:t>Pädagoge</a:t>
            </a:r>
            <a:r>
              <a:rPr lang="hu-HU" sz="2900" b="1" dirty="0" smtClean="0"/>
              <a:t>, </a:t>
            </a:r>
            <a:r>
              <a:rPr lang="hu-HU" sz="2900" b="1" dirty="0" err="1" smtClean="0"/>
              <a:t>Begründer</a:t>
            </a:r>
            <a:r>
              <a:rPr lang="hu-HU" sz="2900" b="1" dirty="0" smtClean="0"/>
              <a:t> der modernen </a:t>
            </a:r>
            <a:r>
              <a:rPr lang="hu-HU" sz="2900" b="1" dirty="0" err="1" smtClean="0"/>
              <a:t>Hermeneutik</a:t>
            </a:r>
            <a:endParaRPr lang="hu-HU" sz="2900" b="1" dirty="0"/>
          </a:p>
        </p:txBody>
      </p:sp>
      <p:pic>
        <p:nvPicPr>
          <p:cNvPr id="6" name="Kép 5"/>
          <p:cNvPicPr>
            <a:picLocks noChangeAspect="1"/>
          </p:cNvPicPr>
          <p:nvPr/>
        </p:nvPicPr>
        <p:blipFill>
          <a:blip r:embed="rId2"/>
          <a:stretch>
            <a:fillRect/>
          </a:stretch>
        </p:blipFill>
        <p:spPr>
          <a:xfrm>
            <a:off x="6929693" y="1207698"/>
            <a:ext cx="4019206" cy="5503422"/>
          </a:xfrm>
          <a:prstGeom prst="rect">
            <a:avLst/>
          </a:prstGeom>
        </p:spPr>
      </p:pic>
      <p:pic>
        <p:nvPicPr>
          <p:cNvPr id="7" name="Kép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9306326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65632" y="1366202"/>
            <a:ext cx="10515600" cy="1325563"/>
          </a:xfrm>
        </p:spPr>
        <p:txBody>
          <a:bodyPr>
            <a:normAutofit fontScale="90000"/>
          </a:bodyPr>
          <a:lstStyle/>
          <a:p>
            <a:pPr algn="ctr"/>
            <a:r>
              <a:rPr lang="hu-HU" b="1" i="1" dirty="0" smtClean="0"/>
              <a:t>Über </a:t>
            </a:r>
            <a:r>
              <a:rPr lang="hu-HU" b="1" i="1" dirty="0" err="1" smtClean="0"/>
              <a:t>die</a:t>
            </a:r>
            <a:r>
              <a:rPr lang="hu-HU" b="1" i="1" dirty="0" smtClean="0"/>
              <a:t> </a:t>
            </a:r>
            <a:r>
              <a:rPr lang="hu-HU" b="1" i="1" dirty="0" smtClean="0"/>
              <a:t>Religion.</a:t>
            </a:r>
            <a:br>
              <a:rPr lang="hu-HU" b="1" i="1" dirty="0" smtClean="0"/>
            </a:br>
            <a:r>
              <a:rPr lang="hu-HU" sz="3100" b="1" i="1" dirty="0" smtClean="0"/>
              <a:t>Reden </a:t>
            </a:r>
            <a:r>
              <a:rPr lang="hu-HU" sz="3100" b="1" i="1" dirty="0" smtClean="0"/>
              <a:t>an die </a:t>
            </a:r>
            <a:r>
              <a:rPr lang="hu-HU" sz="3100" b="1" i="1" dirty="0" err="1" smtClean="0"/>
              <a:t>Gebildeten</a:t>
            </a:r>
            <a:r>
              <a:rPr lang="hu-HU" sz="3100" b="1" i="1" dirty="0" smtClean="0"/>
              <a:t> </a:t>
            </a:r>
            <a:r>
              <a:rPr lang="hu-HU" sz="3100" b="1" i="1" dirty="0" err="1" smtClean="0"/>
              <a:t>unter</a:t>
            </a:r>
            <a:r>
              <a:rPr lang="hu-HU" sz="3100" b="1" i="1" dirty="0" smtClean="0"/>
              <a:t> </a:t>
            </a:r>
            <a:r>
              <a:rPr lang="hu-HU" sz="3100" b="1" i="1" dirty="0" err="1" smtClean="0"/>
              <a:t>ihren</a:t>
            </a:r>
            <a:r>
              <a:rPr lang="hu-HU" sz="3100" b="1" i="1" dirty="0" smtClean="0"/>
              <a:t> </a:t>
            </a:r>
            <a:r>
              <a:rPr lang="hu-HU" sz="3100" b="1" i="1" dirty="0" err="1" smtClean="0"/>
              <a:t>Verächtern</a:t>
            </a:r>
            <a:r>
              <a:rPr lang="hu-HU" sz="3100" b="1" i="1" dirty="0" smtClean="0"/>
              <a:t> </a:t>
            </a:r>
            <a:r>
              <a:rPr lang="hu-HU" sz="3100" dirty="0" smtClean="0"/>
              <a:t>(1799)</a:t>
            </a:r>
            <a:br>
              <a:rPr lang="hu-HU" sz="3100" dirty="0" smtClean="0"/>
            </a:br>
            <a:r>
              <a:rPr lang="hu-HU" sz="2400" dirty="0" err="1" smtClean="0"/>
              <a:t>religionsphilosophisches</a:t>
            </a:r>
            <a:r>
              <a:rPr lang="hu-HU" sz="2400" dirty="0" smtClean="0"/>
              <a:t> </a:t>
            </a:r>
            <a:r>
              <a:rPr lang="hu-HU" sz="2400" dirty="0" err="1" smtClean="0"/>
              <a:t>Werk</a:t>
            </a:r>
            <a:r>
              <a:rPr lang="hu-HU" sz="2400" dirty="0" smtClean="0"/>
              <a:t> der </a:t>
            </a:r>
            <a:r>
              <a:rPr lang="hu-HU" sz="2400" dirty="0" err="1" smtClean="0"/>
              <a:t>Frühromantik</a:t>
            </a:r>
            <a:endParaRPr lang="hu-HU" dirty="0"/>
          </a:p>
        </p:txBody>
      </p:sp>
      <p:sp>
        <p:nvSpPr>
          <p:cNvPr id="3" name="Tartalom helye 2"/>
          <p:cNvSpPr>
            <a:spLocks noGrp="1"/>
          </p:cNvSpPr>
          <p:nvPr>
            <p:ph idx="1"/>
          </p:nvPr>
        </p:nvSpPr>
        <p:spPr>
          <a:xfrm>
            <a:off x="865632" y="2829322"/>
            <a:ext cx="10515600" cy="3993600"/>
          </a:xfrm>
        </p:spPr>
        <p:txBody>
          <a:bodyPr>
            <a:normAutofit fontScale="92500" lnSpcReduction="10000"/>
          </a:bodyPr>
          <a:lstStyle/>
          <a:p>
            <a:r>
              <a:rPr lang="hu-HU" dirty="0" err="1" smtClean="0">
                <a:solidFill>
                  <a:srgbClr val="C00000"/>
                </a:solidFill>
              </a:rPr>
              <a:t>Religiosität</a:t>
            </a:r>
            <a:r>
              <a:rPr lang="hu-HU" dirty="0" smtClean="0"/>
              <a:t> </a:t>
            </a:r>
            <a:r>
              <a:rPr lang="hu-HU" dirty="0" err="1" smtClean="0"/>
              <a:t>gehöre</a:t>
            </a:r>
            <a:r>
              <a:rPr lang="hu-HU" dirty="0" smtClean="0"/>
              <a:t> </a:t>
            </a:r>
            <a:r>
              <a:rPr lang="hu-HU" dirty="0" err="1" smtClean="0"/>
              <a:t>zum</a:t>
            </a:r>
            <a:r>
              <a:rPr lang="hu-HU" dirty="0" smtClean="0"/>
              <a:t> </a:t>
            </a:r>
            <a:r>
              <a:rPr lang="hu-HU" dirty="0" err="1" smtClean="0"/>
              <a:t>Menschen</a:t>
            </a:r>
            <a:r>
              <a:rPr lang="hu-HU" dirty="0" smtClean="0"/>
              <a:t> </a:t>
            </a:r>
            <a:r>
              <a:rPr lang="hu-HU" dirty="0" err="1" smtClean="0"/>
              <a:t>wie</a:t>
            </a:r>
            <a:r>
              <a:rPr lang="hu-HU" dirty="0" smtClean="0"/>
              <a:t> </a:t>
            </a:r>
            <a:r>
              <a:rPr lang="hu-HU" dirty="0" err="1" smtClean="0">
                <a:solidFill>
                  <a:srgbClr val="C00000"/>
                </a:solidFill>
              </a:rPr>
              <a:t>Denken</a:t>
            </a:r>
            <a:r>
              <a:rPr lang="hu-HU" dirty="0" smtClean="0"/>
              <a:t> (</a:t>
            </a:r>
            <a:r>
              <a:rPr lang="hu-HU" dirty="0" err="1" smtClean="0"/>
              <a:t>Vernunft</a:t>
            </a:r>
            <a:r>
              <a:rPr lang="hu-HU" dirty="0" smtClean="0"/>
              <a:t>) und </a:t>
            </a:r>
            <a:r>
              <a:rPr lang="hu-HU" dirty="0" err="1" smtClean="0">
                <a:solidFill>
                  <a:srgbClr val="C00000"/>
                </a:solidFill>
              </a:rPr>
              <a:t>Handeln</a:t>
            </a:r>
            <a:r>
              <a:rPr lang="hu-HU" dirty="0" smtClean="0"/>
              <a:t> (</a:t>
            </a:r>
            <a:r>
              <a:rPr lang="hu-HU" dirty="0" err="1" smtClean="0"/>
              <a:t>Moral</a:t>
            </a:r>
            <a:r>
              <a:rPr lang="hu-HU" dirty="0" smtClean="0"/>
              <a:t>) – </a:t>
            </a:r>
            <a:r>
              <a:rPr lang="hu-HU" dirty="0" err="1" smtClean="0"/>
              <a:t>ist</a:t>
            </a:r>
            <a:r>
              <a:rPr lang="hu-HU" dirty="0" smtClean="0"/>
              <a:t> </a:t>
            </a:r>
            <a:r>
              <a:rPr lang="hu-HU" dirty="0" err="1" smtClean="0"/>
              <a:t>ihnen</a:t>
            </a:r>
            <a:r>
              <a:rPr lang="hu-HU" dirty="0" smtClean="0"/>
              <a:t> </a:t>
            </a:r>
            <a:r>
              <a:rPr lang="hu-HU" dirty="0" err="1" smtClean="0"/>
              <a:t>also</a:t>
            </a:r>
            <a:r>
              <a:rPr lang="hu-HU" dirty="0" smtClean="0"/>
              <a:t> </a:t>
            </a:r>
            <a:r>
              <a:rPr lang="hu-HU" dirty="0" err="1" smtClean="0"/>
              <a:t>gleichwertig</a:t>
            </a:r>
            <a:endParaRPr lang="hu-HU" dirty="0" smtClean="0"/>
          </a:p>
          <a:p>
            <a:r>
              <a:rPr lang="hu-HU" dirty="0" err="1" smtClean="0">
                <a:solidFill>
                  <a:srgbClr val="C00000"/>
                </a:solidFill>
              </a:rPr>
              <a:t>Religion</a:t>
            </a:r>
            <a:r>
              <a:rPr lang="hu-HU" dirty="0" smtClean="0"/>
              <a:t> = „</a:t>
            </a:r>
            <a:r>
              <a:rPr lang="hu-HU" i="1" dirty="0" err="1" smtClean="0">
                <a:solidFill>
                  <a:srgbClr val="C00000"/>
                </a:solidFill>
              </a:rPr>
              <a:t>Sinn</a:t>
            </a:r>
            <a:r>
              <a:rPr lang="hu-HU" i="1" dirty="0" smtClean="0">
                <a:solidFill>
                  <a:srgbClr val="C00000"/>
                </a:solidFill>
              </a:rPr>
              <a:t> und </a:t>
            </a:r>
            <a:r>
              <a:rPr lang="hu-HU" i="1" dirty="0" err="1" smtClean="0">
                <a:solidFill>
                  <a:srgbClr val="C00000"/>
                </a:solidFill>
              </a:rPr>
              <a:t>Geschmack</a:t>
            </a:r>
            <a:r>
              <a:rPr lang="hu-HU" i="1" dirty="0" smtClean="0">
                <a:solidFill>
                  <a:srgbClr val="C00000"/>
                </a:solidFill>
              </a:rPr>
              <a:t> </a:t>
            </a:r>
            <a:r>
              <a:rPr lang="hu-HU" i="1" dirty="0" err="1" smtClean="0">
                <a:solidFill>
                  <a:srgbClr val="C00000"/>
                </a:solidFill>
              </a:rPr>
              <a:t>für</a:t>
            </a:r>
            <a:r>
              <a:rPr lang="hu-HU" i="1" dirty="0" smtClean="0">
                <a:solidFill>
                  <a:srgbClr val="C00000"/>
                </a:solidFill>
              </a:rPr>
              <a:t> </a:t>
            </a:r>
            <a:r>
              <a:rPr lang="hu-HU" i="1" dirty="0" err="1" smtClean="0">
                <a:solidFill>
                  <a:srgbClr val="C00000"/>
                </a:solidFill>
              </a:rPr>
              <a:t>das</a:t>
            </a:r>
            <a:r>
              <a:rPr lang="hu-HU" i="1" dirty="0" smtClean="0">
                <a:solidFill>
                  <a:srgbClr val="C00000"/>
                </a:solidFill>
              </a:rPr>
              <a:t> </a:t>
            </a:r>
            <a:r>
              <a:rPr lang="hu-HU" i="1" dirty="0" err="1" smtClean="0">
                <a:solidFill>
                  <a:srgbClr val="C00000"/>
                </a:solidFill>
              </a:rPr>
              <a:t>Unendliche</a:t>
            </a:r>
            <a:r>
              <a:rPr lang="hu-HU" dirty="0" smtClean="0"/>
              <a:t>” – </a:t>
            </a:r>
            <a:r>
              <a:rPr lang="hu-HU" dirty="0" err="1" smtClean="0"/>
              <a:t>Anschauung</a:t>
            </a:r>
            <a:r>
              <a:rPr lang="hu-HU" dirty="0" smtClean="0"/>
              <a:t> </a:t>
            </a:r>
            <a:r>
              <a:rPr lang="hu-HU" dirty="0" err="1" smtClean="0"/>
              <a:t>und</a:t>
            </a:r>
            <a:r>
              <a:rPr lang="hu-HU" dirty="0" smtClean="0"/>
              <a:t> </a:t>
            </a:r>
            <a:r>
              <a:rPr lang="hu-HU" dirty="0" err="1" smtClean="0"/>
              <a:t>Gefühl</a:t>
            </a:r>
            <a:r>
              <a:rPr lang="hu-HU" dirty="0" smtClean="0"/>
              <a:t> des </a:t>
            </a:r>
            <a:r>
              <a:rPr lang="hu-HU" dirty="0" err="1" smtClean="0"/>
              <a:t>Universums</a:t>
            </a:r>
            <a:r>
              <a:rPr lang="hu-HU" dirty="0" smtClean="0"/>
              <a:t>, </a:t>
            </a:r>
            <a:r>
              <a:rPr lang="hu-HU" dirty="0" err="1" smtClean="0"/>
              <a:t>sie</a:t>
            </a:r>
            <a:r>
              <a:rPr lang="hu-HU" dirty="0" smtClean="0"/>
              <a:t> </a:t>
            </a:r>
            <a:r>
              <a:rPr lang="hu-HU" dirty="0" err="1" smtClean="0"/>
              <a:t>ist</a:t>
            </a:r>
            <a:r>
              <a:rPr lang="hu-HU" dirty="0" smtClean="0"/>
              <a:t> </a:t>
            </a:r>
            <a:r>
              <a:rPr lang="hu-HU" dirty="0" err="1" smtClean="0"/>
              <a:t>unabhängig</a:t>
            </a:r>
            <a:r>
              <a:rPr lang="hu-HU" dirty="0" smtClean="0"/>
              <a:t> von </a:t>
            </a:r>
            <a:r>
              <a:rPr lang="hu-HU" dirty="0" err="1" smtClean="0"/>
              <a:t>Moral</a:t>
            </a:r>
            <a:r>
              <a:rPr lang="hu-HU" dirty="0" smtClean="0"/>
              <a:t> und </a:t>
            </a:r>
            <a:r>
              <a:rPr lang="hu-HU" dirty="0" err="1" smtClean="0"/>
              <a:t>Metaphysik</a:t>
            </a:r>
            <a:r>
              <a:rPr lang="hu-HU" dirty="0" smtClean="0"/>
              <a:t>: </a:t>
            </a:r>
            <a:r>
              <a:rPr lang="de-DE" dirty="0" smtClean="0"/>
              <a:t>„</a:t>
            </a:r>
            <a:r>
              <a:rPr lang="de-DE" i="1" dirty="0"/>
              <a:t>Ihr Wesen ist weder Denken noch Handeln, sondern Anschauung und Gefühl</a:t>
            </a:r>
            <a:r>
              <a:rPr lang="de-DE" dirty="0" smtClean="0"/>
              <a:t>.“</a:t>
            </a:r>
            <a:endParaRPr lang="hu-HU" dirty="0" smtClean="0"/>
          </a:p>
          <a:p>
            <a:r>
              <a:rPr lang="hu-HU" dirty="0" smtClean="0"/>
              <a:t>Die </a:t>
            </a:r>
            <a:r>
              <a:rPr lang="hu-HU" dirty="0" err="1" smtClean="0"/>
              <a:t>Subjekt-Objekt-Spaltung</a:t>
            </a:r>
            <a:r>
              <a:rPr lang="hu-HU" dirty="0" smtClean="0"/>
              <a:t> (</a:t>
            </a:r>
            <a:r>
              <a:rPr lang="hu-HU" dirty="0" err="1" smtClean="0"/>
              <a:t>Wahrnehmender</a:t>
            </a:r>
            <a:r>
              <a:rPr lang="hu-HU" dirty="0" smtClean="0"/>
              <a:t> und </a:t>
            </a:r>
            <a:r>
              <a:rPr lang="hu-HU" dirty="0" err="1" smtClean="0"/>
              <a:t>Wahrgenommenes</a:t>
            </a:r>
            <a:r>
              <a:rPr lang="hu-HU" dirty="0" smtClean="0"/>
              <a:t>) </a:t>
            </a:r>
            <a:r>
              <a:rPr lang="hu-HU" dirty="0" err="1" smtClean="0"/>
              <a:t>wird</a:t>
            </a:r>
            <a:r>
              <a:rPr lang="hu-HU" dirty="0" smtClean="0"/>
              <a:t> in der </a:t>
            </a:r>
            <a:r>
              <a:rPr lang="hu-HU" dirty="0" err="1" smtClean="0"/>
              <a:t>Religion</a:t>
            </a:r>
            <a:r>
              <a:rPr lang="hu-HU" dirty="0" smtClean="0"/>
              <a:t> </a:t>
            </a:r>
            <a:r>
              <a:rPr lang="hu-HU" dirty="0" err="1" smtClean="0"/>
              <a:t>aufgehoben</a:t>
            </a:r>
            <a:r>
              <a:rPr lang="hu-HU" dirty="0" smtClean="0"/>
              <a:t> → </a:t>
            </a:r>
            <a:r>
              <a:rPr lang="hu-HU" dirty="0" err="1" smtClean="0"/>
              <a:t>Subjekt</a:t>
            </a:r>
            <a:r>
              <a:rPr lang="hu-HU" dirty="0" smtClean="0"/>
              <a:t> (</a:t>
            </a:r>
            <a:r>
              <a:rPr lang="hu-HU" dirty="0" err="1" smtClean="0"/>
              <a:t>religiöser</a:t>
            </a:r>
            <a:r>
              <a:rPr lang="hu-HU" dirty="0" smtClean="0"/>
              <a:t> </a:t>
            </a:r>
            <a:r>
              <a:rPr lang="hu-HU" dirty="0" err="1" smtClean="0"/>
              <a:t>Mensch</a:t>
            </a:r>
            <a:r>
              <a:rPr lang="hu-HU" dirty="0" smtClean="0"/>
              <a:t>) und </a:t>
            </a:r>
            <a:r>
              <a:rPr lang="hu-HU" dirty="0" err="1" smtClean="0"/>
              <a:t>Objekt</a:t>
            </a:r>
            <a:r>
              <a:rPr lang="hu-HU" dirty="0" smtClean="0"/>
              <a:t> (</a:t>
            </a:r>
            <a:r>
              <a:rPr lang="hu-HU" dirty="0" err="1" smtClean="0"/>
              <a:t>göttliche</a:t>
            </a:r>
            <a:r>
              <a:rPr lang="hu-HU" dirty="0" smtClean="0"/>
              <a:t> </a:t>
            </a:r>
            <a:r>
              <a:rPr lang="hu-HU" dirty="0" err="1" smtClean="0"/>
              <a:t>Unendlichkeit</a:t>
            </a:r>
            <a:r>
              <a:rPr lang="hu-HU" dirty="0" smtClean="0"/>
              <a:t>) </a:t>
            </a:r>
            <a:r>
              <a:rPr lang="hu-HU" dirty="0" err="1" smtClean="0"/>
              <a:t>verschmelzen</a:t>
            </a:r>
            <a:r>
              <a:rPr lang="hu-HU" dirty="0" smtClean="0"/>
              <a:t> in der </a:t>
            </a:r>
            <a:r>
              <a:rPr lang="hu-HU" dirty="0" err="1" smtClean="0"/>
              <a:t>Religion</a:t>
            </a:r>
            <a:endParaRPr lang="hu-HU" dirty="0" smtClean="0"/>
          </a:p>
          <a:p>
            <a:r>
              <a:rPr lang="hu-HU" dirty="0" err="1" smtClean="0">
                <a:solidFill>
                  <a:srgbClr val="C00000"/>
                </a:solidFill>
              </a:rPr>
              <a:t>Frömmigkeit</a:t>
            </a:r>
            <a:r>
              <a:rPr lang="hu-HU" dirty="0" smtClean="0"/>
              <a:t> = </a:t>
            </a:r>
            <a:r>
              <a:rPr lang="hu-HU" dirty="0" err="1" smtClean="0"/>
              <a:t>subjektiver</a:t>
            </a:r>
            <a:r>
              <a:rPr lang="hu-HU" dirty="0" smtClean="0"/>
              <a:t> </a:t>
            </a:r>
            <a:r>
              <a:rPr lang="hu-HU" dirty="0" err="1" smtClean="0"/>
              <a:t>Ausdruck</a:t>
            </a:r>
            <a:r>
              <a:rPr lang="hu-HU" dirty="0" smtClean="0"/>
              <a:t> der </a:t>
            </a:r>
            <a:r>
              <a:rPr lang="hu-HU" dirty="0" err="1" smtClean="0"/>
              <a:t>Religion</a:t>
            </a:r>
            <a:r>
              <a:rPr lang="hu-HU" dirty="0" smtClean="0"/>
              <a:t> (← </a:t>
            </a:r>
            <a:r>
              <a:rPr lang="hu-HU" dirty="0" err="1" smtClean="0"/>
              <a:t>Individualismus</a:t>
            </a:r>
            <a:r>
              <a:rPr lang="hu-HU" dirty="0" smtClean="0"/>
              <a:t> </a:t>
            </a:r>
            <a:r>
              <a:rPr lang="hu-HU" dirty="0" err="1" smtClean="0"/>
              <a:t>der</a:t>
            </a:r>
            <a:r>
              <a:rPr lang="hu-HU" dirty="0" smtClean="0"/>
              <a:t> </a:t>
            </a:r>
            <a:r>
              <a:rPr lang="hu-HU" dirty="0" err="1" smtClean="0"/>
              <a:t>Romantik</a:t>
            </a:r>
            <a:r>
              <a:rPr lang="hu-HU" dirty="0" smtClean="0"/>
              <a:t>, </a:t>
            </a:r>
            <a:r>
              <a:rPr lang="hu-HU" dirty="0" err="1" smtClean="0"/>
              <a:t>Wiederentdeckung</a:t>
            </a:r>
            <a:r>
              <a:rPr lang="hu-HU" dirty="0" smtClean="0"/>
              <a:t> </a:t>
            </a:r>
            <a:r>
              <a:rPr lang="hu-HU" dirty="0" err="1" smtClean="0"/>
              <a:t>der</a:t>
            </a:r>
            <a:r>
              <a:rPr lang="hu-HU" dirty="0" smtClean="0"/>
              <a:t> </a:t>
            </a:r>
            <a:r>
              <a:rPr lang="hu-HU" dirty="0" err="1" smtClean="0"/>
              <a:t>Gefühlswelt</a:t>
            </a:r>
            <a:r>
              <a:rPr lang="hu-HU" dirty="0" smtClean="0"/>
              <a:t> ↔ </a:t>
            </a:r>
            <a:r>
              <a:rPr lang="hu-HU" dirty="0" err="1" smtClean="0"/>
              <a:t>mechanisches</a:t>
            </a:r>
            <a:r>
              <a:rPr lang="hu-HU" dirty="0" smtClean="0"/>
              <a:t> </a:t>
            </a:r>
            <a:r>
              <a:rPr lang="hu-HU" dirty="0" err="1" smtClean="0"/>
              <a:t>Menschenbild</a:t>
            </a:r>
            <a:r>
              <a:rPr lang="hu-HU" dirty="0" smtClean="0"/>
              <a:t> </a:t>
            </a:r>
            <a:r>
              <a:rPr lang="hu-HU" dirty="0" err="1" smtClean="0"/>
              <a:t>der</a:t>
            </a:r>
            <a:r>
              <a:rPr lang="hu-HU" dirty="0" smtClean="0"/>
              <a:t> </a:t>
            </a:r>
            <a:r>
              <a:rPr lang="hu-HU" dirty="0" err="1" smtClean="0"/>
              <a:t>Aufklärung</a:t>
            </a:r>
            <a:r>
              <a:rPr lang="hu-HU" dirty="0" smtClean="0"/>
              <a:t> (Descartes)</a:t>
            </a: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851018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92480" y="1124077"/>
            <a:ext cx="10515600" cy="1325563"/>
          </a:xfrm>
        </p:spPr>
        <p:txBody>
          <a:bodyPr/>
          <a:lstStyle/>
          <a:p>
            <a:pPr algn="ctr"/>
            <a:r>
              <a:rPr lang="hu-HU" b="1" dirty="0" err="1" smtClean="0"/>
              <a:t>Einleitung</a:t>
            </a:r>
            <a:endParaRPr lang="hu-HU" b="1" dirty="0"/>
          </a:p>
        </p:txBody>
      </p:sp>
      <p:sp>
        <p:nvSpPr>
          <p:cNvPr id="3" name="Tartalom helye 2"/>
          <p:cNvSpPr>
            <a:spLocks noGrp="1"/>
          </p:cNvSpPr>
          <p:nvPr>
            <p:ph idx="1"/>
          </p:nvPr>
        </p:nvSpPr>
        <p:spPr>
          <a:xfrm>
            <a:off x="792480" y="2383409"/>
            <a:ext cx="10515600" cy="4351338"/>
          </a:xfrm>
        </p:spPr>
        <p:txBody>
          <a:bodyPr>
            <a:normAutofit fontScale="92500" lnSpcReduction="10000"/>
          </a:bodyPr>
          <a:lstStyle/>
          <a:p>
            <a:r>
              <a:rPr lang="de-DE" dirty="0"/>
              <a:t>Die Romantik ist die </a:t>
            </a:r>
            <a:r>
              <a:rPr lang="de-DE" dirty="0" err="1"/>
              <a:t>souveränste</a:t>
            </a:r>
            <a:r>
              <a:rPr lang="de-DE" dirty="0"/>
              <a:t>, die an Ausstrahlung reichste Epoche der deutschen </a:t>
            </a:r>
            <a:r>
              <a:rPr lang="de-DE" dirty="0" smtClean="0"/>
              <a:t>Literatur.</a:t>
            </a:r>
            <a:endParaRPr lang="hu-HU" dirty="0" smtClean="0"/>
          </a:p>
          <a:p>
            <a:r>
              <a:rPr lang="de-DE" dirty="0" smtClean="0"/>
              <a:t>Das </a:t>
            </a:r>
            <a:r>
              <a:rPr lang="de-DE" dirty="0"/>
              <a:t>Wort „romantisch“ kam schon im 17. Jh. als Ableitung von Roman und Romanze auf, und bedeutete soviel wie romanhaft, balladesk, legendenhaft, ritterlich, </a:t>
            </a:r>
            <a:r>
              <a:rPr lang="de-DE" dirty="0" smtClean="0"/>
              <a:t>abenteuerlich.</a:t>
            </a:r>
            <a:endParaRPr lang="hu-HU" dirty="0" smtClean="0"/>
          </a:p>
          <a:p>
            <a:r>
              <a:rPr lang="de-DE" dirty="0" smtClean="0"/>
              <a:t>Charakteristisch </a:t>
            </a:r>
            <a:r>
              <a:rPr lang="de-DE" dirty="0"/>
              <a:t>für die </a:t>
            </a:r>
            <a:r>
              <a:rPr lang="de-DE" dirty="0" smtClean="0"/>
              <a:t>Romantik</a:t>
            </a:r>
            <a:r>
              <a:rPr lang="hu-HU" dirty="0" smtClean="0"/>
              <a:t>: </a:t>
            </a:r>
            <a:r>
              <a:rPr lang="de-DE" dirty="0" smtClean="0"/>
              <a:t>Vorliebe </a:t>
            </a:r>
            <a:r>
              <a:rPr lang="de-DE" dirty="0"/>
              <a:t>für das Gefühlsgeladene, Nächtliche, Wunderbare, Schaurige und </a:t>
            </a:r>
            <a:r>
              <a:rPr lang="de-DE" dirty="0" smtClean="0"/>
              <a:t>Phantastische.</a:t>
            </a:r>
            <a:endParaRPr lang="hu-HU" dirty="0" smtClean="0"/>
          </a:p>
          <a:p>
            <a:r>
              <a:rPr lang="de-DE" dirty="0" smtClean="0"/>
              <a:t>Gattungen</a:t>
            </a:r>
            <a:r>
              <a:rPr lang="hu-HU" dirty="0" smtClean="0"/>
              <a:t>:</a:t>
            </a:r>
            <a:r>
              <a:rPr lang="de-DE" dirty="0" smtClean="0"/>
              <a:t> </a:t>
            </a:r>
            <a:r>
              <a:rPr lang="de-DE" dirty="0"/>
              <a:t>der zur universalen Gattung erhobene Roman, die alle Gattungen vereinigen soll, die Novelle und die Lied-Lyrik.</a:t>
            </a:r>
            <a:endParaRPr lang="hu-HU" dirty="0"/>
          </a:p>
          <a:p>
            <a:r>
              <a:rPr lang="de-DE" dirty="0"/>
              <a:t>Einige Romantiker </a:t>
            </a:r>
            <a:r>
              <a:rPr lang="de-DE" dirty="0" smtClean="0"/>
              <a:t>(</a:t>
            </a:r>
            <a:r>
              <a:rPr lang="hu-HU" dirty="0" smtClean="0"/>
              <a:t>Ludwig </a:t>
            </a:r>
            <a:r>
              <a:rPr lang="de-DE" dirty="0" smtClean="0"/>
              <a:t>Tieck</a:t>
            </a:r>
            <a:r>
              <a:rPr lang="de-DE" dirty="0"/>
              <a:t>, E.T.A. Hoffmann) greifen auf das 16. </a:t>
            </a:r>
            <a:r>
              <a:rPr lang="hu-HU" dirty="0" smtClean="0"/>
              <a:t>u</a:t>
            </a:r>
            <a:r>
              <a:rPr lang="de-DE" dirty="0" err="1" smtClean="0"/>
              <a:t>nd</a:t>
            </a:r>
            <a:r>
              <a:rPr lang="de-DE" dirty="0" smtClean="0"/>
              <a:t> </a:t>
            </a:r>
            <a:r>
              <a:rPr lang="de-DE" dirty="0"/>
              <a:t>17. Jh. zurück. </a:t>
            </a: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327979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844256" y="1137344"/>
            <a:ext cx="10515600" cy="1325563"/>
          </a:xfrm>
        </p:spPr>
        <p:txBody>
          <a:bodyPr/>
          <a:lstStyle/>
          <a:p>
            <a:pPr algn="ctr"/>
            <a:r>
              <a:rPr lang="de-DE" b="1" dirty="0"/>
              <a:t>Wilhelm Heinrich Wackenroder </a:t>
            </a:r>
            <a:r>
              <a:rPr lang="de-DE" dirty="0"/>
              <a:t>(</a:t>
            </a:r>
            <a:r>
              <a:rPr lang="de-DE" dirty="0" smtClean="0"/>
              <a:t>1773–1798</a:t>
            </a:r>
            <a:r>
              <a:rPr lang="de-DE" dirty="0"/>
              <a:t>):</a:t>
            </a:r>
            <a:endParaRPr lang="hu-HU" dirty="0"/>
          </a:p>
        </p:txBody>
      </p:sp>
      <p:sp>
        <p:nvSpPr>
          <p:cNvPr id="5" name="Tartalom helye 4"/>
          <p:cNvSpPr>
            <a:spLocks noGrp="1"/>
          </p:cNvSpPr>
          <p:nvPr>
            <p:ph idx="1"/>
          </p:nvPr>
        </p:nvSpPr>
        <p:spPr>
          <a:xfrm>
            <a:off x="819912" y="2392553"/>
            <a:ext cx="10515600" cy="4351338"/>
          </a:xfrm>
        </p:spPr>
        <p:txBody>
          <a:bodyPr>
            <a:normAutofit fontScale="92500" lnSpcReduction="20000"/>
          </a:bodyPr>
          <a:lstStyle/>
          <a:p>
            <a:r>
              <a:rPr lang="hu-HU" dirty="0"/>
              <a:t>I</a:t>
            </a:r>
            <a:r>
              <a:rPr lang="de-DE" dirty="0" smtClean="0"/>
              <a:t>n </a:t>
            </a:r>
            <a:r>
              <a:rPr lang="de-DE" dirty="0"/>
              <a:t>einer Sammlung von Aufsätzen, die unter dem Gesamttitel </a:t>
            </a:r>
            <a:r>
              <a:rPr lang="de-DE" b="1" i="1" dirty="0"/>
              <a:t>Herzensergießungen eines kunstliebenden Klosterbruders</a:t>
            </a:r>
            <a:r>
              <a:rPr lang="de-DE" b="1" dirty="0"/>
              <a:t> </a:t>
            </a:r>
            <a:r>
              <a:rPr lang="de-DE" dirty="0"/>
              <a:t>(1796) erschien und die auch vier Beiträge von Tieck enthält, werden vor allem literarische Porträts von Renaissancekünstlern (Raffael, Leonardo da Vinci, Michelangelo, Dürer, etc.) dargestellt, indem das Phänomen eines einmaligen, authentischen, originalen Kunstwerks hervorgehoben </a:t>
            </a:r>
            <a:r>
              <a:rPr lang="de-DE" dirty="0" smtClean="0"/>
              <a:t>wird.</a:t>
            </a:r>
            <a:endParaRPr lang="hu-HU" dirty="0" smtClean="0"/>
          </a:p>
          <a:p>
            <a:pPr algn="ctr"/>
            <a:r>
              <a:rPr lang="de-DE" dirty="0" smtClean="0"/>
              <a:t>„Kunstgeist</a:t>
            </a:r>
            <a:r>
              <a:rPr lang="de-DE" dirty="0"/>
              <a:t>“ </a:t>
            </a:r>
            <a:r>
              <a:rPr lang="hu-HU" dirty="0"/>
              <a:t>=</a:t>
            </a:r>
            <a:r>
              <a:rPr lang="de-DE" dirty="0" smtClean="0"/>
              <a:t> </a:t>
            </a:r>
            <a:r>
              <a:rPr lang="de-DE" dirty="0"/>
              <a:t>„ewiges Geheimnis“, </a:t>
            </a:r>
            <a:r>
              <a:rPr lang="hu-HU" dirty="0" smtClean="0"/>
              <a:t>= </a:t>
            </a:r>
            <a:r>
              <a:rPr lang="de-DE" dirty="0" smtClean="0"/>
              <a:t>das </a:t>
            </a:r>
            <a:r>
              <a:rPr lang="de-DE" dirty="0"/>
              <a:t>„Himmlische in Kunstenthusiasmus“. </a:t>
            </a:r>
            <a:endParaRPr lang="hu-HU" dirty="0" smtClean="0"/>
          </a:p>
          <a:p>
            <a:r>
              <a:rPr lang="de-DE" b="1" i="1" dirty="0" smtClean="0"/>
              <a:t>Das </a:t>
            </a:r>
            <a:r>
              <a:rPr lang="de-DE" b="1" i="1" dirty="0"/>
              <a:t>merkwürdige musikalische Leben des Tonkünstlers Joseph </a:t>
            </a:r>
            <a:r>
              <a:rPr lang="de-DE" b="1" i="1" dirty="0" smtClean="0"/>
              <a:t>Berglinger</a:t>
            </a:r>
            <a:r>
              <a:rPr lang="hu-HU" b="1" dirty="0" smtClean="0"/>
              <a:t>: </a:t>
            </a:r>
            <a:r>
              <a:rPr lang="hu-HU" dirty="0" err="1" smtClean="0"/>
              <a:t>das</a:t>
            </a:r>
            <a:r>
              <a:rPr lang="hu-HU" dirty="0" smtClean="0"/>
              <a:t> </a:t>
            </a:r>
            <a:r>
              <a:rPr lang="de-DE" dirty="0" smtClean="0"/>
              <a:t>letzte </a:t>
            </a:r>
            <a:r>
              <a:rPr lang="de-DE" dirty="0"/>
              <a:t>Stück der Sammlung. Berglinger, der nach Vollendung einer Passionsmusik als noch junger Mensch an einer Nervenschwäche stirbt, scheitert am Widerspruch zwischen Kunst und Prosa der Verhältnisse, am Konflikt zwischen dem „ätherischen Enthusiasmus“ und dem „niedrigen Elend dieser Erde“.</a:t>
            </a:r>
            <a:endParaRPr lang="hu-HU" dirty="0"/>
          </a:p>
          <a:p>
            <a:endParaRPr lang="hu-HU" dirty="0"/>
          </a:p>
        </p:txBody>
      </p:sp>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875121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919450"/>
            <a:ext cx="10515600" cy="1325563"/>
          </a:xfrm>
        </p:spPr>
        <p:txBody>
          <a:bodyPr/>
          <a:lstStyle/>
          <a:p>
            <a:pPr algn="ctr"/>
            <a:r>
              <a:rPr lang="de-DE" b="1" dirty="0">
                <a:solidFill>
                  <a:srgbClr val="C00000"/>
                </a:solidFill>
              </a:rPr>
              <a:t>Ludwig Tieck</a:t>
            </a:r>
            <a:r>
              <a:rPr lang="de-DE" dirty="0">
                <a:solidFill>
                  <a:srgbClr val="C00000"/>
                </a:solidFill>
              </a:rPr>
              <a:t> </a:t>
            </a:r>
            <a:r>
              <a:rPr lang="de-DE" dirty="0"/>
              <a:t>(1773, </a:t>
            </a:r>
            <a:r>
              <a:rPr lang="de-DE" dirty="0" err="1" smtClean="0"/>
              <a:t>Berli</a:t>
            </a:r>
            <a:r>
              <a:rPr lang="hu-HU"/>
              <a:t>n</a:t>
            </a:r>
            <a:r>
              <a:rPr lang="de-DE" smtClean="0"/>
              <a:t>–1853</a:t>
            </a:r>
            <a:r>
              <a:rPr lang="de-DE" dirty="0" smtClean="0"/>
              <a:t>, </a:t>
            </a:r>
            <a:r>
              <a:rPr lang="de-DE" dirty="0"/>
              <a:t>ebd.)</a:t>
            </a:r>
            <a:endParaRPr lang="hu-HU" dirty="0"/>
          </a:p>
        </p:txBody>
      </p:sp>
      <p:sp>
        <p:nvSpPr>
          <p:cNvPr id="3" name="Tartalom helye 2"/>
          <p:cNvSpPr>
            <a:spLocks noGrp="1"/>
          </p:cNvSpPr>
          <p:nvPr>
            <p:ph idx="1"/>
          </p:nvPr>
        </p:nvSpPr>
        <p:spPr>
          <a:xfrm>
            <a:off x="838200" y="2023333"/>
            <a:ext cx="10515600" cy="4834667"/>
          </a:xfrm>
        </p:spPr>
        <p:txBody>
          <a:bodyPr>
            <a:normAutofit fontScale="70000" lnSpcReduction="20000"/>
          </a:bodyPr>
          <a:lstStyle/>
          <a:p>
            <a:r>
              <a:rPr lang="de-DE" b="1" dirty="0" smtClean="0"/>
              <a:t>Schauerromantik </a:t>
            </a:r>
            <a:r>
              <a:rPr lang="de-DE" b="1" dirty="0"/>
              <a:t>– Waldeinsamkeit: </a:t>
            </a:r>
            <a:r>
              <a:rPr lang="de-DE" dirty="0"/>
              <a:t>Tiecks erste Werke sind der Schauerromantik </a:t>
            </a:r>
            <a:r>
              <a:rPr lang="de-DE" dirty="0" err="1" smtClean="0"/>
              <a:t>verpf</a:t>
            </a:r>
            <a:r>
              <a:rPr lang="hu-HU" dirty="0" smtClean="0"/>
              <a:t>l</a:t>
            </a:r>
            <a:r>
              <a:rPr lang="de-DE" dirty="0" err="1" smtClean="0"/>
              <a:t>ichtet</a:t>
            </a:r>
            <a:r>
              <a:rPr lang="de-DE" dirty="0"/>
              <a:t>. Das Schaurige der Handlungsmotive wird um das Seelisch-Schaurige des in sich gespaltenen Helden erweitert. Das </a:t>
            </a:r>
            <a:r>
              <a:rPr lang="de-DE" dirty="0" smtClean="0"/>
              <a:t>Gehe</a:t>
            </a:r>
            <a:r>
              <a:rPr lang="hu-HU" dirty="0" smtClean="0"/>
              <a:t>i</a:t>
            </a:r>
            <a:r>
              <a:rPr lang="de-DE" dirty="0" err="1" smtClean="0"/>
              <a:t>mnisvolle</a:t>
            </a:r>
            <a:r>
              <a:rPr lang="de-DE" dirty="0" smtClean="0"/>
              <a:t> </a:t>
            </a:r>
            <a:r>
              <a:rPr lang="de-DE" dirty="0"/>
              <a:t>entzieht sich jeglicher rationalen </a:t>
            </a:r>
            <a:r>
              <a:rPr lang="de-DE" dirty="0" smtClean="0"/>
              <a:t>Deutung.</a:t>
            </a:r>
            <a:endParaRPr lang="hu-HU" dirty="0" smtClean="0"/>
          </a:p>
          <a:p>
            <a:r>
              <a:rPr lang="de-DE" dirty="0" smtClean="0"/>
              <a:t>Tiecks </a:t>
            </a:r>
            <a:r>
              <a:rPr lang="de-DE" dirty="0"/>
              <a:t>Kunstmärchen (</a:t>
            </a:r>
            <a:r>
              <a:rPr lang="de-DE" b="1" i="1" dirty="0">
                <a:solidFill>
                  <a:srgbClr val="C00000"/>
                </a:solidFill>
              </a:rPr>
              <a:t>Der blonde Eckbert, Der Runenberg</a:t>
            </a:r>
            <a:r>
              <a:rPr lang="de-DE" i="1" dirty="0"/>
              <a:t>, Die Elfen</a:t>
            </a:r>
            <a:r>
              <a:rPr lang="de-DE" dirty="0"/>
              <a:t>) zeigen das Leben der unglücklichen Helden umschlossen von unerklärlichen und unbeherrschbaren Mächten. Stimmungen des </a:t>
            </a:r>
            <a:r>
              <a:rPr lang="de-DE" b="1" i="1" dirty="0"/>
              <a:t>Grauens, der Angst, der Melancholie und der Wehmu</a:t>
            </a:r>
            <a:r>
              <a:rPr lang="de-DE" dirty="0"/>
              <a:t>t befallen den Menschen, machen ihn willenlos und treiben ihn dem </a:t>
            </a:r>
            <a:r>
              <a:rPr lang="de-DE" b="1" dirty="0"/>
              <a:t>Tod</a:t>
            </a:r>
            <a:r>
              <a:rPr lang="de-DE" dirty="0"/>
              <a:t> oder dem </a:t>
            </a:r>
            <a:r>
              <a:rPr lang="de-DE" b="1" dirty="0"/>
              <a:t>Wahnsinn</a:t>
            </a:r>
            <a:r>
              <a:rPr lang="de-DE" dirty="0"/>
              <a:t> </a:t>
            </a:r>
            <a:r>
              <a:rPr lang="de-DE" dirty="0" smtClean="0"/>
              <a:t>entgegen.</a:t>
            </a:r>
            <a:endParaRPr lang="hu-HU" dirty="0" smtClean="0"/>
          </a:p>
          <a:p>
            <a:r>
              <a:rPr lang="de-DE" dirty="0" smtClean="0"/>
              <a:t>In </a:t>
            </a:r>
            <a:r>
              <a:rPr lang="de-DE" dirty="0"/>
              <a:t>seinem </a:t>
            </a:r>
            <a:r>
              <a:rPr lang="de-DE" b="1" dirty="0"/>
              <a:t>Natur</a:t>
            </a:r>
            <a:r>
              <a:rPr lang="de-DE" dirty="0"/>
              <a:t>märchen </a:t>
            </a:r>
            <a:r>
              <a:rPr lang="de-DE" b="1" i="1" dirty="0"/>
              <a:t>Der blonde Eckbert</a:t>
            </a:r>
            <a:r>
              <a:rPr lang="de-DE" b="1" dirty="0"/>
              <a:t> </a:t>
            </a:r>
            <a:r>
              <a:rPr lang="de-DE" dirty="0"/>
              <a:t>(1797) steht der </a:t>
            </a:r>
            <a:r>
              <a:rPr lang="de-DE" b="1" dirty="0"/>
              <a:t>Wald</a:t>
            </a:r>
            <a:r>
              <a:rPr lang="de-DE" dirty="0"/>
              <a:t> im </a:t>
            </a:r>
            <a:r>
              <a:rPr lang="de-DE" dirty="0" smtClean="0"/>
              <a:t>Mittelpunkt.</a:t>
            </a:r>
            <a:endParaRPr lang="hu-HU" dirty="0" smtClean="0"/>
          </a:p>
          <a:p>
            <a:pPr marL="0" indent="0" algn="ctr">
              <a:buNone/>
            </a:pPr>
            <a:endParaRPr lang="hu-HU" dirty="0"/>
          </a:p>
          <a:p>
            <a:pPr marL="0" indent="0" algn="ctr">
              <a:buNone/>
            </a:pPr>
            <a:r>
              <a:rPr lang="de-DE" dirty="0" smtClean="0"/>
              <a:t>Der </a:t>
            </a:r>
            <a:r>
              <a:rPr lang="de-DE" dirty="0"/>
              <a:t>Wald </a:t>
            </a:r>
            <a:r>
              <a:rPr lang="de-DE" dirty="0" smtClean="0"/>
              <a:t>erscheint</a:t>
            </a:r>
            <a:r>
              <a:rPr lang="hu-HU" dirty="0" smtClean="0"/>
              <a:t>:</a:t>
            </a:r>
          </a:p>
          <a:p>
            <a:pPr algn="ctr"/>
            <a:r>
              <a:rPr lang="de-DE" dirty="0" smtClean="0"/>
              <a:t>1</a:t>
            </a:r>
            <a:r>
              <a:rPr lang="de-DE" dirty="0"/>
              <a:t>, als Mutterschoß der </a:t>
            </a:r>
            <a:r>
              <a:rPr lang="de-DE" dirty="0" smtClean="0"/>
              <a:t>Natur</a:t>
            </a:r>
            <a:endParaRPr lang="hu-HU" dirty="0" smtClean="0"/>
          </a:p>
          <a:p>
            <a:endParaRPr lang="hu-HU" dirty="0" smtClean="0"/>
          </a:p>
          <a:p>
            <a:pPr algn="ctr"/>
            <a:r>
              <a:rPr lang="de-DE" dirty="0" smtClean="0"/>
              <a:t>2</a:t>
            </a:r>
            <a:r>
              <a:rPr lang="de-DE" dirty="0"/>
              <a:t>, Sinnbild der Fülle ewig blühender und reifender Natur, in dem doch der Mensch in einem </a:t>
            </a:r>
            <a:r>
              <a:rPr lang="de-DE" dirty="0" err="1" smtClean="0"/>
              <a:t>unbewu</a:t>
            </a:r>
            <a:r>
              <a:rPr lang="hu-HU" dirty="0" err="1" smtClean="0"/>
              <a:t>ss</a:t>
            </a:r>
            <a:r>
              <a:rPr lang="de-DE" dirty="0" smtClean="0"/>
              <a:t>t-paradiesischen </a:t>
            </a:r>
            <a:r>
              <a:rPr lang="de-DE" dirty="0"/>
              <a:t>Zustand leben kann, bis er „zur Vernunft“ kommt. Da erscheint jedoch der Wald als vom Menschen unbeherrschbare, furchtbare, unheilvolle, unausweichliche und Tod bringende Macht, der gegenüber der beängstigte Mensch einsam und ausgeliefert gegenübersteht.</a:t>
            </a:r>
            <a:endParaRPr lang="hu-HU"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127272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92480" y="1334389"/>
            <a:ext cx="10515600" cy="1325563"/>
          </a:xfrm>
        </p:spPr>
        <p:txBody>
          <a:bodyPr/>
          <a:lstStyle/>
          <a:p>
            <a:pPr algn="ctr"/>
            <a:r>
              <a:rPr lang="hu-HU" b="1" dirty="0" err="1" smtClean="0"/>
              <a:t>Romantische</a:t>
            </a:r>
            <a:r>
              <a:rPr lang="hu-HU" b="1" dirty="0" smtClean="0"/>
              <a:t> </a:t>
            </a:r>
            <a:r>
              <a:rPr lang="hu-HU" b="1" dirty="0" err="1" smtClean="0"/>
              <a:t>Ironie</a:t>
            </a:r>
            <a:endParaRPr lang="hu-HU" b="1" dirty="0"/>
          </a:p>
        </p:txBody>
      </p:sp>
      <p:sp>
        <p:nvSpPr>
          <p:cNvPr id="3" name="Tartalom helye 2"/>
          <p:cNvSpPr>
            <a:spLocks noGrp="1"/>
          </p:cNvSpPr>
          <p:nvPr>
            <p:ph idx="1"/>
          </p:nvPr>
        </p:nvSpPr>
        <p:spPr>
          <a:xfrm>
            <a:off x="792480" y="2794889"/>
            <a:ext cx="10515600" cy="4351338"/>
          </a:xfrm>
        </p:spPr>
        <p:txBody>
          <a:bodyPr/>
          <a:lstStyle/>
          <a:p>
            <a:r>
              <a:rPr lang="de-DE" dirty="0" smtClean="0"/>
              <a:t>Fr</a:t>
            </a:r>
            <a:r>
              <a:rPr lang="de-DE" dirty="0"/>
              <a:t>. </a:t>
            </a:r>
            <a:r>
              <a:rPr lang="de-DE" dirty="0" smtClean="0"/>
              <a:t>Schlegel</a:t>
            </a:r>
            <a:r>
              <a:rPr lang="hu-HU" dirty="0" smtClean="0"/>
              <a:t>:</a:t>
            </a:r>
            <a:r>
              <a:rPr lang="de-DE" dirty="0" smtClean="0"/>
              <a:t> </a:t>
            </a:r>
            <a:r>
              <a:rPr lang="de-DE" dirty="0"/>
              <a:t>„</a:t>
            </a:r>
            <a:r>
              <a:rPr lang="de-DE" dirty="0" smtClean="0"/>
              <a:t>überwundene </a:t>
            </a:r>
            <a:r>
              <a:rPr lang="de-DE" dirty="0"/>
              <a:t>Selbstpolemik“ </a:t>
            </a:r>
            <a:r>
              <a:rPr lang="hu-HU" dirty="0"/>
              <a:t>=</a:t>
            </a:r>
            <a:r>
              <a:rPr lang="de-DE" dirty="0" smtClean="0"/>
              <a:t> </a:t>
            </a:r>
            <a:r>
              <a:rPr lang="de-DE" dirty="0"/>
              <a:t>poetisches </a:t>
            </a:r>
            <a:r>
              <a:rPr lang="de-DE" dirty="0" smtClean="0"/>
              <a:t>Mittel. </a:t>
            </a:r>
            <a:endParaRPr lang="hu-HU" dirty="0" smtClean="0"/>
          </a:p>
          <a:p>
            <a:r>
              <a:rPr lang="de-DE" dirty="0" smtClean="0"/>
              <a:t>„</a:t>
            </a:r>
            <a:r>
              <a:rPr lang="de-DE" b="1" i="1" dirty="0"/>
              <a:t>Die Ironie enthält und erregt ein Gefühl von dem unauflöslichen Widerstreit des Unbedingten und Bedingten</a:t>
            </a:r>
            <a:r>
              <a:rPr lang="de-DE" b="1" i="1" dirty="0" smtClean="0"/>
              <a:t>“.</a:t>
            </a:r>
            <a:endParaRPr lang="hu-HU" b="1" i="1" dirty="0" smtClean="0"/>
          </a:p>
          <a:p>
            <a:endParaRPr lang="hu-HU" dirty="0" smtClean="0"/>
          </a:p>
          <a:p>
            <a:r>
              <a:rPr lang="de-DE" dirty="0" smtClean="0"/>
              <a:t>Die </a:t>
            </a:r>
            <a:r>
              <a:rPr lang="de-DE" dirty="0"/>
              <a:t>Ironie wird ein poetisches Mittel, sich über seine eigenen Bedingungen und Beschränkungen zu erheben, sich dem Absoluten, dem „ursprünglichen“ Sinn wieder anzunähern.</a:t>
            </a:r>
            <a:endParaRPr lang="hu-HU" b="1"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530101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fontScale="90000"/>
          </a:bodyPr>
          <a:lstStyle/>
          <a:p>
            <a:pPr algn="ctr"/>
            <a:r>
              <a:rPr lang="hu-HU" b="1" dirty="0" err="1" smtClean="0">
                <a:solidFill>
                  <a:srgbClr val="C00000"/>
                </a:solidFill>
              </a:rPr>
              <a:t>Jenaer</a:t>
            </a:r>
            <a:r>
              <a:rPr lang="hu-HU" b="1" dirty="0" smtClean="0">
                <a:solidFill>
                  <a:srgbClr val="C00000"/>
                </a:solidFill>
              </a:rPr>
              <a:t> Romantik (</a:t>
            </a:r>
            <a:r>
              <a:rPr lang="hu-HU" b="1" dirty="0" err="1" smtClean="0">
                <a:solidFill>
                  <a:srgbClr val="C00000"/>
                </a:solidFill>
              </a:rPr>
              <a:t>Frühromantik</a:t>
            </a:r>
            <a:r>
              <a:rPr lang="hu-HU" b="1" dirty="0" smtClean="0">
                <a:solidFill>
                  <a:srgbClr val="C00000"/>
                </a:solidFill>
              </a:rPr>
              <a:t>)</a:t>
            </a:r>
            <a:br>
              <a:rPr lang="hu-HU" b="1" dirty="0" smtClean="0">
                <a:solidFill>
                  <a:srgbClr val="C00000"/>
                </a:solidFill>
              </a:rPr>
            </a:br>
            <a:r>
              <a:rPr lang="hu-HU" b="1" dirty="0" smtClean="0">
                <a:solidFill>
                  <a:srgbClr val="C00000"/>
                </a:solidFill>
              </a:rPr>
              <a:t>1795-1805</a:t>
            </a:r>
            <a:endParaRPr lang="hu-HU" b="1" dirty="0">
              <a:solidFill>
                <a:srgbClr val="C00000"/>
              </a:solidFill>
            </a:endParaRPr>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115539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44256" y="1593033"/>
            <a:ext cx="10515600" cy="4657082"/>
          </a:xfrm>
        </p:spPr>
        <p:txBody>
          <a:bodyPr>
            <a:normAutofit fontScale="92500" lnSpcReduction="20000"/>
          </a:bodyPr>
          <a:lstStyle/>
          <a:p>
            <a:r>
              <a:rPr lang="hu-HU" dirty="0"/>
              <a:t>U</a:t>
            </a:r>
            <a:r>
              <a:rPr lang="de-DE" dirty="0"/>
              <a:t>m </a:t>
            </a:r>
            <a:r>
              <a:rPr lang="de-DE" b="1" dirty="0"/>
              <a:t>1795</a:t>
            </a:r>
            <a:r>
              <a:rPr lang="de-DE" dirty="0"/>
              <a:t> sammelten sich in der Universitätsstadt </a:t>
            </a:r>
            <a:r>
              <a:rPr lang="de-DE" b="1" dirty="0"/>
              <a:t>Jena</a:t>
            </a:r>
            <a:r>
              <a:rPr lang="de-DE" dirty="0"/>
              <a:t> junge Philosophen, Dichter, Naturwissenschaftler, Philologen, die untereinander engen geistigen Kontakt pflegten und in Freundschaft und Liebe lebten:</a:t>
            </a:r>
            <a:endParaRPr lang="hu-HU" dirty="0"/>
          </a:p>
          <a:p>
            <a:pPr algn="ctr"/>
            <a:r>
              <a:rPr lang="de-DE" dirty="0"/>
              <a:t>Johann Gottlieb </a:t>
            </a:r>
            <a:r>
              <a:rPr lang="de-DE" b="1" dirty="0"/>
              <a:t>Fichte</a:t>
            </a:r>
            <a:endParaRPr lang="hu-HU" dirty="0"/>
          </a:p>
          <a:p>
            <a:pPr algn="ctr"/>
            <a:r>
              <a:rPr lang="de-DE" dirty="0"/>
              <a:t>Friedrich Wilhelm Joseph von </a:t>
            </a:r>
            <a:r>
              <a:rPr lang="de-DE" b="1" dirty="0"/>
              <a:t>Schelling</a:t>
            </a:r>
            <a:endParaRPr lang="hu-HU" dirty="0"/>
          </a:p>
          <a:p>
            <a:pPr algn="ctr"/>
            <a:r>
              <a:rPr lang="de-DE" dirty="0"/>
              <a:t>Ludwig </a:t>
            </a:r>
            <a:r>
              <a:rPr lang="de-DE" b="1" dirty="0"/>
              <a:t>Tieck</a:t>
            </a:r>
            <a:endParaRPr lang="hu-HU" dirty="0"/>
          </a:p>
          <a:p>
            <a:pPr algn="ctr"/>
            <a:r>
              <a:rPr lang="de-DE" b="1" dirty="0"/>
              <a:t>Novalis</a:t>
            </a:r>
            <a:endParaRPr lang="hu-HU" dirty="0"/>
          </a:p>
          <a:p>
            <a:pPr algn="ctr"/>
            <a:r>
              <a:rPr lang="de-DE" dirty="0"/>
              <a:t>Friedrich Daniel Ernst </a:t>
            </a:r>
            <a:r>
              <a:rPr lang="de-DE" b="1" dirty="0"/>
              <a:t>Schleiermacher</a:t>
            </a:r>
            <a:endParaRPr lang="hu-HU" dirty="0"/>
          </a:p>
          <a:p>
            <a:pPr algn="ctr"/>
            <a:r>
              <a:rPr lang="de-DE" dirty="0"/>
              <a:t>die Brüder </a:t>
            </a:r>
            <a:r>
              <a:rPr lang="de-DE" b="1" dirty="0"/>
              <a:t>Friedrich und August Wilhelm Schlegel </a:t>
            </a:r>
            <a:r>
              <a:rPr lang="de-DE" dirty="0"/>
              <a:t>mit ihren Frauen Dorothea und Caroline.</a:t>
            </a:r>
            <a:endParaRPr lang="hu-HU" dirty="0"/>
          </a:p>
          <a:p>
            <a:pPr algn="ctr"/>
            <a:r>
              <a:rPr lang="de-DE" dirty="0"/>
              <a:t>Die von A.W. Schlegel herausgegebene Zeitschrift </a:t>
            </a:r>
            <a:r>
              <a:rPr lang="de-DE" b="1" i="1" dirty="0" err="1"/>
              <a:t>Ath</a:t>
            </a:r>
            <a:r>
              <a:rPr lang="hu-HU" b="1" i="1" dirty="0"/>
              <a:t>e</a:t>
            </a:r>
            <a:r>
              <a:rPr lang="de-DE" b="1" i="1" dirty="0"/>
              <a:t>n</a:t>
            </a:r>
            <a:r>
              <a:rPr lang="hu-HU" b="1" i="1" dirty="0"/>
              <a:t>a</a:t>
            </a:r>
            <a:r>
              <a:rPr lang="de-DE" b="1" i="1" dirty="0" err="1"/>
              <a:t>eum</a:t>
            </a:r>
            <a:r>
              <a:rPr lang="de-DE" i="1" dirty="0"/>
              <a:t> </a:t>
            </a:r>
            <a:r>
              <a:rPr lang="de-DE" dirty="0"/>
              <a:t>war das Organ der Frühromantiker.</a:t>
            </a:r>
            <a:endParaRPr lang="hu-HU"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680394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10768" y="1188085"/>
            <a:ext cx="10515600" cy="1325563"/>
          </a:xfrm>
        </p:spPr>
        <p:txBody>
          <a:bodyPr/>
          <a:lstStyle/>
          <a:p>
            <a:pPr algn="ctr"/>
            <a:r>
              <a:rPr lang="hu-HU" b="1" dirty="0" err="1" smtClean="0"/>
              <a:t>Fichte</a:t>
            </a:r>
            <a:r>
              <a:rPr lang="hu-HU" b="1" dirty="0" smtClean="0"/>
              <a:t> und </a:t>
            </a:r>
            <a:r>
              <a:rPr lang="hu-HU" b="1" dirty="0" err="1" smtClean="0"/>
              <a:t>Schelling</a:t>
            </a:r>
            <a:endParaRPr lang="hu-HU" b="1" dirty="0"/>
          </a:p>
        </p:txBody>
      </p:sp>
      <p:sp>
        <p:nvSpPr>
          <p:cNvPr id="3" name="Tartalom helye 2"/>
          <p:cNvSpPr>
            <a:spLocks noGrp="1"/>
          </p:cNvSpPr>
          <p:nvPr>
            <p:ph idx="1"/>
          </p:nvPr>
        </p:nvSpPr>
        <p:spPr>
          <a:xfrm>
            <a:off x="810768" y="2648585"/>
            <a:ext cx="10515600" cy="4351338"/>
          </a:xfrm>
        </p:spPr>
        <p:txBody>
          <a:bodyPr>
            <a:normAutofit fontScale="92500" lnSpcReduction="20000"/>
          </a:bodyPr>
          <a:lstStyle/>
          <a:p>
            <a:r>
              <a:rPr lang="de-DE" dirty="0"/>
              <a:t>Nach </a:t>
            </a:r>
            <a:r>
              <a:rPr lang="de-DE" b="1" dirty="0"/>
              <a:t>Fichtes</a:t>
            </a:r>
            <a:r>
              <a:rPr lang="de-DE" u="sng" dirty="0"/>
              <a:t> </a:t>
            </a:r>
            <a:r>
              <a:rPr lang="de-DE" dirty="0" err="1"/>
              <a:t>mytischer</a:t>
            </a:r>
            <a:r>
              <a:rPr lang="de-DE" dirty="0"/>
              <a:t> </a:t>
            </a:r>
            <a:r>
              <a:rPr lang="de-DE" dirty="0" err="1" smtClean="0"/>
              <a:t>Bewu</a:t>
            </a:r>
            <a:r>
              <a:rPr lang="hu-HU" dirty="0" err="1" smtClean="0"/>
              <a:t>ss</a:t>
            </a:r>
            <a:r>
              <a:rPr lang="de-DE" dirty="0" err="1" smtClean="0"/>
              <a:t>tseinsphilosophie</a:t>
            </a:r>
            <a:r>
              <a:rPr lang="de-DE" dirty="0" smtClean="0"/>
              <a:t> </a:t>
            </a:r>
            <a:r>
              <a:rPr lang="de-DE" dirty="0"/>
              <a:t>ist das </a:t>
            </a:r>
            <a:r>
              <a:rPr lang="de-DE" b="1" dirty="0"/>
              <a:t>Subjekt</a:t>
            </a:r>
            <a:r>
              <a:rPr lang="de-DE" dirty="0"/>
              <a:t> Schlüssel zur Welt. Die </a:t>
            </a:r>
            <a:r>
              <a:rPr lang="de-DE" b="1" dirty="0"/>
              <a:t>Welt</a:t>
            </a:r>
            <a:r>
              <a:rPr lang="de-DE" dirty="0"/>
              <a:t> ist eine </a:t>
            </a:r>
            <a:r>
              <a:rPr lang="de-DE" b="1" dirty="0"/>
              <a:t>Schöpfung des Geistes</a:t>
            </a:r>
            <a:r>
              <a:rPr lang="de-DE" dirty="0"/>
              <a:t>: </a:t>
            </a:r>
            <a:r>
              <a:rPr lang="de-DE" b="1" dirty="0"/>
              <a:t>Nicht-Ich</a:t>
            </a:r>
            <a:r>
              <a:rPr lang="de-DE" dirty="0"/>
              <a:t>. Jedes empirische Ich ist nur Erscheinung eines </a:t>
            </a:r>
            <a:r>
              <a:rPr lang="de-DE" b="1" dirty="0"/>
              <a:t>absoluten Ich</a:t>
            </a:r>
            <a:r>
              <a:rPr lang="de-DE" dirty="0"/>
              <a:t>s, d.h. Gottes, der die Welt aus sich heraus gesetzt </a:t>
            </a:r>
            <a:r>
              <a:rPr lang="de-DE" dirty="0" smtClean="0"/>
              <a:t>hat.</a:t>
            </a:r>
            <a:endParaRPr lang="hu-HU" dirty="0" smtClean="0"/>
          </a:p>
          <a:p>
            <a:r>
              <a:rPr lang="de-DE" b="1" dirty="0" smtClean="0"/>
              <a:t>Schelling </a:t>
            </a:r>
            <a:r>
              <a:rPr lang="de-DE" dirty="0"/>
              <a:t>sieht in diesem </a:t>
            </a:r>
            <a:r>
              <a:rPr lang="de-DE" b="1" dirty="0"/>
              <a:t>Ich als Geist </a:t>
            </a:r>
            <a:r>
              <a:rPr lang="de-DE" dirty="0"/>
              <a:t>einen </a:t>
            </a:r>
            <a:r>
              <a:rPr lang="de-DE" dirty="0" err="1" smtClean="0"/>
              <a:t>Ausflu</a:t>
            </a:r>
            <a:r>
              <a:rPr lang="hu-HU" dirty="0" err="1" smtClean="0"/>
              <a:t>ss</a:t>
            </a:r>
            <a:r>
              <a:rPr lang="de-DE" dirty="0" smtClean="0"/>
              <a:t> </a:t>
            </a:r>
            <a:r>
              <a:rPr lang="de-DE" dirty="0"/>
              <a:t>der </a:t>
            </a:r>
            <a:r>
              <a:rPr lang="de-DE" b="1" dirty="0"/>
              <a:t>Urmutter Natur</a:t>
            </a:r>
            <a:r>
              <a:rPr lang="de-DE" dirty="0"/>
              <a:t>. Diese Natur bringt in organischer Entwicklung von nur scheintoter Materie über Pflanzen und Tiere den Menschen hervor, der die höchste Stufe der materiellen Natur und die niedrigste der geistigen Natur </a:t>
            </a:r>
            <a:r>
              <a:rPr lang="de-DE" dirty="0" smtClean="0"/>
              <a:t>darstellt.</a:t>
            </a:r>
            <a:endParaRPr lang="hu-HU" dirty="0" smtClean="0"/>
          </a:p>
          <a:p>
            <a:r>
              <a:rPr lang="de-DE" dirty="0" smtClean="0"/>
              <a:t>Um </a:t>
            </a:r>
            <a:r>
              <a:rPr lang="de-DE" dirty="0"/>
              <a:t>das Problem, wie man den </a:t>
            </a:r>
            <a:r>
              <a:rPr lang="de-DE" b="1" dirty="0"/>
              <a:t>Naturpantheismus</a:t>
            </a:r>
            <a:r>
              <a:rPr lang="de-DE" dirty="0"/>
              <a:t>, den man der antiken Weltanschauung zuschrieb, und den weltüberwindenden </a:t>
            </a:r>
            <a:r>
              <a:rPr lang="de-DE" b="1" dirty="0"/>
              <a:t>Geistglauben</a:t>
            </a:r>
            <a:r>
              <a:rPr lang="de-DE" dirty="0"/>
              <a:t>, den man mit dem Christentum identifizierte, vereinen könnte, drehte sich die theosophische und naturphilosophische Spekulation der Früh- und Hochromantik.</a:t>
            </a:r>
            <a:endParaRPr lang="hu-HU"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67549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1691</TotalTime>
  <Words>1914</Words>
  <Application>Microsoft Office PowerPoint</Application>
  <PresentationFormat>Szélesvásznú</PresentationFormat>
  <Paragraphs>128</Paragraphs>
  <Slides>25</Slides>
  <Notes>1</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25</vt:i4>
      </vt:variant>
    </vt:vector>
  </HeadingPairs>
  <TitlesOfParts>
    <vt:vector size="30" baseType="lpstr">
      <vt:lpstr>Arial</vt:lpstr>
      <vt:lpstr>Calibri</vt:lpstr>
      <vt:lpstr>Calibri Light</vt:lpstr>
      <vt:lpstr>Times New Roman</vt:lpstr>
      <vt:lpstr>Office-téma</vt:lpstr>
      <vt:lpstr>     Géza Horváth  Geschichte der deutschen Literatur von der Romantik bis zum Fin de Siècle I. </vt:lpstr>
      <vt:lpstr> I. Romantik (ca. 1795-ca. 1815) </vt:lpstr>
      <vt:lpstr>Einleitung</vt:lpstr>
      <vt:lpstr>Wilhelm Heinrich Wackenroder (1773–1798):</vt:lpstr>
      <vt:lpstr>Ludwig Tieck (1773, Berlin–1853, ebd.)</vt:lpstr>
      <vt:lpstr>Romantische Ironie</vt:lpstr>
      <vt:lpstr>Jenaer Romantik (Frühromantik) 1795-1805</vt:lpstr>
      <vt:lpstr>PowerPoint-bemutató</vt:lpstr>
      <vt:lpstr>Fichte und Schelling</vt:lpstr>
      <vt:lpstr>Die Theorie der romantischen Dichtung: Friedrich Schlegels „progressive Universalpoesie”:</vt:lpstr>
      <vt:lpstr>Fragment</vt:lpstr>
      <vt:lpstr>Fr. Schlegel: Athenaeums-Fragment Nr. 116.</vt:lpstr>
      <vt:lpstr>Novalis (Georg Philipp Friedrich Freiherr von Hardenberg, 1772 – 1801)</vt:lpstr>
      <vt:lpstr>PowerPoint-bemutató</vt:lpstr>
      <vt:lpstr>„Wo gehen wir denn hin? – Immer nach Hause.”</vt:lpstr>
      <vt:lpstr>Blaue Blume</vt:lpstr>
      <vt:lpstr>Philipp Otto Runge: Der Morgen (1808)</vt:lpstr>
      <vt:lpstr>PowerPoint-bemutató</vt:lpstr>
      <vt:lpstr>Novalis: Heinrich von Ofterdingen (1801) ein (fragmentalischer) Roman</vt:lpstr>
      <vt:lpstr>Novalis: Heinrich von Ofterdingen</vt:lpstr>
      <vt:lpstr>Reiseantritt bei Morgendämmerung Schwelle / Übergang (2. Kapitel) - </vt:lpstr>
      <vt:lpstr>       MITTE / Übergang</vt:lpstr>
      <vt:lpstr>PowerPoint-bemutató</vt:lpstr>
      <vt:lpstr>Friedrich Daniel Ernst Schleiermacher (1768, Breslau–1834, Berlin)  evangelischer Theologe, Philosoph, Altphilologe, Staatstheoretiker, Pädagoge, Begründer der modernen Hermeneutik</vt:lpstr>
      <vt:lpstr>Über die Religion. Reden an die Gebildeten unter ihren Verächtern (1799) religionsphilosophisches Werk der Frühromantik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Romantik</dc:title>
  <dc:creator>Geza</dc:creator>
  <cp:lastModifiedBy>HG</cp:lastModifiedBy>
  <cp:revision>177</cp:revision>
  <dcterms:created xsi:type="dcterms:W3CDTF">2016-09-21T15:04:37Z</dcterms:created>
  <dcterms:modified xsi:type="dcterms:W3CDTF">2023-08-29T12:57:23Z</dcterms:modified>
</cp:coreProperties>
</file>