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359" r:id="rId2"/>
    <p:sldId id="360" r:id="rId3"/>
    <p:sldId id="314" r:id="rId4"/>
    <p:sldId id="356" r:id="rId5"/>
    <p:sldId id="357" r:id="rId6"/>
    <p:sldId id="358" r:id="rId7"/>
    <p:sldId id="315" r:id="rId8"/>
    <p:sldId id="316" r:id="rId9"/>
    <p:sldId id="317" r:id="rId10"/>
    <p:sldId id="321" r:id="rId11"/>
    <p:sldId id="319" r:id="rId12"/>
    <p:sldId id="320" r:id="rId13"/>
    <p:sldId id="322" r:id="rId14"/>
    <p:sldId id="329" r:id="rId15"/>
    <p:sldId id="323" r:id="rId16"/>
    <p:sldId id="324" r:id="rId17"/>
    <p:sldId id="325" r:id="rId18"/>
    <p:sldId id="326" r:id="rId19"/>
    <p:sldId id="327" r:id="rId20"/>
    <p:sldId id="328" r:id="rId21"/>
    <p:sldId id="330" r:id="rId22"/>
    <p:sldId id="33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0929"/>
  </p:normalViewPr>
  <p:slideViewPr>
    <p:cSldViewPr>
      <p:cViewPr varScale="1">
        <p:scale>
          <a:sx n="82" d="100"/>
          <a:sy n="82" d="100"/>
        </p:scale>
        <p:origin x="96" y="5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a:latin typeface="Times New Roman" panose="02020603050405020304" pitchFamily="18" charset="0"/>
              </a:defRPr>
            </a:lvl1pPr>
          </a:lstStyle>
          <a:p>
            <a:endParaRPr lang="hu-HU" altLang="hu-HU"/>
          </a:p>
        </p:txBody>
      </p:sp>
      <p:sp>
        <p:nvSpPr>
          <p:cNvPr id="409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a:latin typeface="Times New Roman" panose="02020603050405020304" pitchFamily="18" charset="0"/>
              </a:defRPr>
            </a:lvl1pPr>
          </a:lstStyle>
          <a:p>
            <a:endParaRPr lang="hu-HU" altLang="hu-HU"/>
          </a:p>
        </p:txBody>
      </p:sp>
      <p:sp>
        <p:nvSpPr>
          <p:cNvPr id="410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a:latin typeface="Times New Roman" panose="02020603050405020304" pitchFamily="18" charset="0"/>
              </a:defRPr>
            </a:lvl1pPr>
          </a:lstStyle>
          <a:p>
            <a:endParaRPr lang="hu-HU" altLang="hu-HU"/>
          </a:p>
        </p:txBody>
      </p:sp>
      <p:sp>
        <p:nvSpPr>
          <p:cNvPr id="410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a:latin typeface="Times New Roman" panose="02020603050405020304" pitchFamily="18" charset="0"/>
              </a:defRPr>
            </a:lvl1pPr>
          </a:lstStyle>
          <a:p>
            <a:fld id="{40AA3E48-5462-4441-95B7-909B9D7A3C02}" type="slidenum">
              <a:rPr lang="hu-HU" altLang="hu-HU"/>
              <a:pPr/>
              <a:t>‹#›</a:t>
            </a:fld>
            <a:endParaRPr lang="hu-HU" altLang="hu-HU"/>
          </a:p>
        </p:txBody>
      </p:sp>
    </p:spTree>
    <p:extLst>
      <p:ext uri="{BB962C8B-B14F-4D97-AF65-F5344CB8AC3E}">
        <p14:creationId xmlns:p14="http://schemas.microsoft.com/office/powerpoint/2010/main" val="3662555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a:latin typeface="Times New Roman" panose="02020603050405020304" pitchFamily="18" charset="0"/>
              </a:defRPr>
            </a:lvl1pPr>
          </a:lstStyle>
          <a:p>
            <a:endParaRPr lang="hu-HU" altLang="hu-HU"/>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a:latin typeface="Times New Roman" panose="02020603050405020304" pitchFamily="18" charset="0"/>
              </a:defRPr>
            </a:lvl1pPr>
          </a:lstStyle>
          <a:p>
            <a:endParaRPr lang="hu-HU" altLang="hu-HU"/>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a:latin typeface="Times New Roman" panose="02020603050405020304" pitchFamily="18" charset="0"/>
              </a:defRPr>
            </a:lvl1pPr>
          </a:lstStyle>
          <a:p>
            <a:endParaRPr lang="hu-HU" altLang="hu-HU"/>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a:latin typeface="Times New Roman" panose="02020603050405020304" pitchFamily="18" charset="0"/>
              </a:defRPr>
            </a:lvl1pPr>
          </a:lstStyle>
          <a:p>
            <a:fld id="{9CF6051E-70B3-48AB-B7B2-E1F9ABD2B408}" type="slidenum">
              <a:rPr lang="hu-HU" altLang="hu-HU"/>
              <a:pPr/>
              <a:t>‹#›</a:t>
            </a:fld>
            <a:endParaRPr lang="hu-HU" altLang="hu-HU"/>
          </a:p>
        </p:txBody>
      </p:sp>
    </p:spTree>
    <p:extLst>
      <p:ext uri="{BB962C8B-B14F-4D97-AF65-F5344CB8AC3E}">
        <p14:creationId xmlns:p14="http://schemas.microsoft.com/office/powerpoint/2010/main" val="33205044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993239-3E1A-4F73-A94A-E8D71D0102D9}" type="slidenum">
              <a:rPr lang="hu-HU" altLang="hu-HU"/>
              <a:pPr/>
              <a:t>2</a:t>
            </a:fld>
            <a:endParaRPr lang="hu-HU" altLang="hu-HU"/>
          </a:p>
        </p:txBody>
      </p:sp>
      <p:sp>
        <p:nvSpPr>
          <p:cNvPr id="5122" name="Rectangle 2"/>
          <p:cNvSpPr>
            <a:spLocks noGrp="1" noRot="1" noChangeAspect="1" noChangeArrowheads="1" noTextEdit="1"/>
          </p:cNvSpPr>
          <p:nvPr>
            <p:ph type="sldImg"/>
          </p:nvPr>
        </p:nvSpPr>
        <p:spPr>
          <a:xfrm>
            <a:off x="381000" y="685800"/>
            <a:ext cx="6096000" cy="3429000"/>
          </a:xfrm>
          <a:ln/>
        </p:spPr>
      </p:sp>
      <p:sp>
        <p:nvSpPr>
          <p:cNvPr id="5123" name="Rectangle 3"/>
          <p:cNvSpPr>
            <a:spLocks noGrp="1" noChangeArrowheads="1"/>
          </p:cNvSpPr>
          <p:nvPr>
            <p:ph type="body" idx="1"/>
          </p:nvPr>
        </p:nvSpPr>
        <p:spPr/>
        <p:txBody>
          <a:bodyPr/>
          <a:lstStyle/>
          <a:p>
            <a:endParaRPr lang="hu-HU" altLang="hu-HU"/>
          </a:p>
        </p:txBody>
      </p:sp>
    </p:spTree>
    <p:extLst>
      <p:ext uri="{BB962C8B-B14F-4D97-AF65-F5344CB8AC3E}">
        <p14:creationId xmlns:p14="http://schemas.microsoft.com/office/powerpoint/2010/main" val="2341242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F6051E-70B3-48AB-B7B2-E1F9ABD2B408}" type="slidenum">
              <a:rPr lang="hu-HU" altLang="hu-HU" smtClean="0"/>
              <a:pPr/>
              <a:t>15</a:t>
            </a:fld>
            <a:endParaRPr lang="hu-HU" altLang="hu-HU"/>
          </a:p>
        </p:txBody>
      </p:sp>
    </p:spTree>
    <p:extLst>
      <p:ext uri="{BB962C8B-B14F-4D97-AF65-F5344CB8AC3E}">
        <p14:creationId xmlns:p14="http://schemas.microsoft.com/office/powerpoint/2010/main" val="3115265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F6051E-70B3-48AB-B7B2-E1F9ABD2B408}" type="slidenum">
              <a:rPr lang="hu-HU" altLang="hu-HU" smtClean="0"/>
              <a:pPr/>
              <a:t>17</a:t>
            </a:fld>
            <a:endParaRPr lang="hu-HU" altLang="hu-HU"/>
          </a:p>
        </p:txBody>
      </p:sp>
    </p:spTree>
    <p:extLst>
      <p:ext uri="{BB962C8B-B14F-4D97-AF65-F5344CB8AC3E}">
        <p14:creationId xmlns:p14="http://schemas.microsoft.com/office/powerpoint/2010/main" val="104590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F6051E-70B3-48AB-B7B2-E1F9ABD2B408}" type="slidenum">
              <a:rPr lang="hu-HU" altLang="hu-HU" smtClean="0"/>
              <a:pPr/>
              <a:t>19</a:t>
            </a:fld>
            <a:endParaRPr lang="hu-HU" altLang="hu-HU"/>
          </a:p>
        </p:txBody>
      </p:sp>
    </p:spTree>
    <p:extLst>
      <p:ext uri="{BB962C8B-B14F-4D97-AF65-F5344CB8AC3E}">
        <p14:creationId xmlns:p14="http://schemas.microsoft.com/office/powerpoint/2010/main" val="1224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381000" y="685800"/>
            <a:ext cx="6096000" cy="34290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9CF6051E-70B3-48AB-B7B2-E1F9ABD2B408}" type="slidenum">
              <a:rPr lang="hu-HU" altLang="hu-HU" smtClean="0"/>
              <a:pPr/>
              <a:t>20</a:t>
            </a:fld>
            <a:endParaRPr lang="hu-HU" altLang="hu-HU"/>
          </a:p>
        </p:txBody>
      </p:sp>
    </p:spTree>
    <p:extLst>
      <p:ext uri="{BB962C8B-B14F-4D97-AF65-F5344CB8AC3E}">
        <p14:creationId xmlns:p14="http://schemas.microsoft.com/office/powerpoint/2010/main" val="3005683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C593E6-513A-42EB-9D8E-DEAC252D0DA1}" type="slidenum">
              <a:rPr lang="hu-HU" altLang="hu-HU"/>
              <a:pPr/>
              <a:t>22</a:t>
            </a:fld>
            <a:endParaRPr lang="hu-HU" altLang="hu-HU"/>
          </a:p>
        </p:txBody>
      </p:sp>
      <p:sp>
        <p:nvSpPr>
          <p:cNvPr id="7885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8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hu-HU" altLang="hu-HU" dirty="0"/>
          </a:p>
        </p:txBody>
      </p:sp>
    </p:spTree>
    <p:extLst>
      <p:ext uri="{BB962C8B-B14F-4D97-AF65-F5344CB8AC3E}">
        <p14:creationId xmlns:p14="http://schemas.microsoft.com/office/powerpoint/2010/main" val="2358568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en-US" dirty="0"/>
          </a:p>
        </p:txBody>
      </p:sp>
      <p:sp>
        <p:nvSpPr>
          <p:cNvPr id="4" name="Date Placeholder 3"/>
          <p:cNvSpPr>
            <a:spLocks noGrp="1"/>
          </p:cNvSpPr>
          <p:nvPr>
            <p:ph type="dt" sz="half" idx="10"/>
          </p:nvPr>
        </p:nvSpPr>
        <p:spPr/>
        <p:txBody>
          <a:bodyPr/>
          <a:lstStyle/>
          <a:p>
            <a:endParaRPr lang="hu-HU" altLang="hu-HU"/>
          </a:p>
        </p:txBody>
      </p:sp>
      <p:sp>
        <p:nvSpPr>
          <p:cNvPr id="5" name="Footer Placeholder 4"/>
          <p:cNvSpPr>
            <a:spLocks noGrp="1"/>
          </p:cNvSpPr>
          <p:nvPr>
            <p:ph type="ftr" sz="quarter" idx="11"/>
          </p:nvPr>
        </p:nvSpPr>
        <p:spPr/>
        <p:txBody>
          <a:bodyPr/>
          <a:lstStyle/>
          <a:p>
            <a:endParaRPr lang="hu-HU" altLang="hu-HU"/>
          </a:p>
        </p:txBody>
      </p:sp>
      <p:sp>
        <p:nvSpPr>
          <p:cNvPr id="6" name="Slide Number Placeholder 5"/>
          <p:cNvSpPr>
            <a:spLocks noGrp="1"/>
          </p:cNvSpPr>
          <p:nvPr>
            <p:ph type="sldNum" sz="quarter" idx="12"/>
          </p:nvPr>
        </p:nvSpPr>
        <p:spPr/>
        <p:txBody>
          <a:bodyPr/>
          <a:lstStyle/>
          <a:p>
            <a:fld id="{CC696E1D-79DF-42D0-80F7-D28021A9CEFE}" type="slidenum">
              <a:rPr lang="hu-HU" altLang="hu-HU" smtClean="0"/>
              <a:pPr/>
              <a:t>‹#›</a:t>
            </a:fld>
            <a:endParaRPr lang="hu-HU" altLang="hu-HU"/>
          </a:p>
        </p:txBody>
      </p:sp>
    </p:spTree>
    <p:extLst>
      <p:ext uri="{BB962C8B-B14F-4D97-AF65-F5344CB8AC3E}">
        <p14:creationId xmlns:p14="http://schemas.microsoft.com/office/powerpoint/2010/main" val="128525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endParaRPr lang="hu-HU" altLang="hu-HU"/>
          </a:p>
        </p:txBody>
      </p:sp>
      <p:sp>
        <p:nvSpPr>
          <p:cNvPr id="5" name="Footer Placeholder 4"/>
          <p:cNvSpPr>
            <a:spLocks noGrp="1"/>
          </p:cNvSpPr>
          <p:nvPr>
            <p:ph type="ftr" sz="quarter" idx="11"/>
          </p:nvPr>
        </p:nvSpPr>
        <p:spPr/>
        <p:txBody>
          <a:bodyPr/>
          <a:lstStyle/>
          <a:p>
            <a:endParaRPr lang="hu-HU" altLang="hu-HU"/>
          </a:p>
        </p:txBody>
      </p:sp>
      <p:sp>
        <p:nvSpPr>
          <p:cNvPr id="6" name="Slide Number Placeholder 5"/>
          <p:cNvSpPr>
            <a:spLocks noGrp="1"/>
          </p:cNvSpPr>
          <p:nvPr>
            <p:ph type="sldNum" sz="quarter" idx="12"/>
          </p:nvPr>
        </p:nvSpPr>
        <p:spPr/>
        <p:txBody>
          <a:bodyPr/>
          <a:lstStyle/>
          <a:p>
            <a:fld id="{103F0FD8-FC63-497A-9AB6-F51DFD8AA351}" type="slidenum">
              <a:rPr lang="hu-HU" altLang="hu-HU" smtClean="0"/>
              <a:pPr/>
              <a:t>‹#›</a:t>
            </a:fld>
            <a:endParaRPr lang="hu-HU" altLang="hu-HU"/>
          </a:p>
        </p:txBody>
      </p:sp>
    </p:spTree>
    <p:extLst>
      <p:ext uri="{BB962C8B-B14F-4D97-AF65-F5344CB8AC3E}">
        <p14:creationId xmlns:p14="http://schemas.microsoft.com/office/powerpoint/2010/main" val="372191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endParaRPr lang="hu-HU" altLang="hu-HU"/>
          </a:p>
        </p:txBody>
      </p:sp>
      <p:sp>
        <p:nvSpPr>
          <p:cNvPr id="5" name="Footer Placeholder 4"/>
          <p:cNvSpPr>
            <a:spLocks noGrp="1"/>
          </p:cNvSpPr>
          <p:nvPr>
            <p:ph type="ftr" sz="quarter" idx="11"/>
          </p:nvPr>
        </p:nvSpPr>
        <p:spPr/>
        <p:txBody>
          <a:bodyPr/>
          <a:lstStyle/>
          <a:p>
            <a:endParaRPr lang="hu-HU" altLang="hu-HU"/>
          </a:p>
        </p:txBody>
      </p:sp>
      <p:sp>
        <p:nvSpPr>
          <p:cNvPr id="6" name="Slide Number Placeholder 5"/>
          <p:cNvSpPr>
            <a:spLocks noGrp="1"/>
          </p:cNvSpPr>
          <p:nvPr>
            <p:ph type="sldNum" sz="quarter" idx="12"/>
          </p:nvPr>
        </p:nvSpPr>
        <p:spPr/>
        <p:txBody>
          <a:bodyPr/>
          <a:lstStyle/>
          <a:p>
            <a:fld id="{952DBC51-22C0-46D0-9CEE-F61B2CA225E5}" type="slidenum">
              <a:rPr lang="hu-HU" altLang="hu-HU" smtClean="0"/>
              <a:pPr/>
              <a:t>‹#›</a:t>
            </a:fld>
            <a:endParaRPr lang="hu-HU" altLang="hu-HU"/>
          </a:p>
        </p:txBody>
      </p:sp>
    </p:spTree>
    <p:extLst>
      <p:ext uri="{BB962C8B-B14F-4D97-AF65-F5344CB8AC3E}">
        <p14:creationId xmlns:p14="http://schemas.microsoft.com/office/powerpoint/2010/main" val="303770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endParaRPr lang="hu-HU" altLang="hu-HU"/>
          </a:p>
        </p:txBody>
      </p:sp>
      <p:sp>
        <p:nvSpPr>
          <p:cNvPr id="5" name="Footer Placeholder 4"/>
          <p:cNvSpPr>
            <a:spLocks noGrp="1"/>
          </p:cNvSpPr>
          <p:nvPr>
            <p:ph type="ftr" sz="quarter" idx="11"/>
          </p:nvPr>
        </p:nvSpPr>
        <p:spPr/>
        <p:txBody>
          <a:bodyPr/>
          <a:lstStyle/>
          <a:p>
            <a:endParaRPr lang="hu-HU" altLang="hu-HU"/>
          </a:p>
        </p:txBody>
      </p:sp>
      <p:sp>
        <p:nvSpPr>
          <p:cNvPr id="6" name="Slide Number Placeholder 5"/>
          <p:cNvSpPr>
            <a:spLocks noGrp="1"/>
          </p:cNvSpPr>
          <p:nvPr>
            <p:ph type="sldNum" sz="quarter" idx="12"/>
          </p:nvPr>
        </p:nvSpPr>
        <p:spPr/>
        <p:txBody>
          <a:bodyPr/>
          <a:lstStyle/>
          <a:p>
            <a:fld id="{A2D2865B-BFEC-49B3-811F-41CC73364B75}" type="slidenum">
              <a:rPr lang="hu-HU" altLang="hu-HU" smtClean="0"/>
              <a:pPr/>
              <a:t>‹#›</a:t>
            </a:fld>
            <a:endParaRPr lang="hu-HU" altLang="hu-HU"/>
          </a:p>
        </p:txBody>
      </p:sp>
    </p:spTree>
    <p:extLst>
      <p:ext uri="{BB962C8B-B14F-4D97-AF65-F5344CB8AC3E}">
        <p14:creationId xmlns:p14="http://schemas.microsoft.com/office/powerpoint/2010/main" val="224698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endParaRPr lang="hu-HU" altLang="hu-HU"/>
          </a:p>
        </p:txBody>
      </p:sp>
      <p:sp>
        <p:nvSpPr>
          <p:cNvPr id="5" name="Footer Placeholder 4"/>
          <p:cNvSpPr>
            <a:spLocks noGrp="1"/>
          </p:cNvSpPr>
          <p:nvPr>
            <p:ph type="ftr" sz="quarter" idx="11"/>
          </p:nvPr>
        </p:nvSpPr>
        <p:spPr/>
        <p:txBody>
          <a:bodyPr/>
          <a:lstStyle/>
          <a:p>
            <a:endParaRPr lang="hu-HU" altLang="hu-HU"/>
          </a:p>
        </p:txBody>
      </p:sp>
      <p:sp>
        <p:nvSpPr>
          <p:cNvPr id="6" name="Slide Number Placeholder 5"/>
          <p:cNvSpPr>
            <a:spLocks noGrp="1"/>
          </p:cNvSpPr>
          <p:nvPr>
            <p:ph type="sldNum" sz="quarter" idx="12"/>
          </p:nvPr>
        </p:nvSpPr>
        <p:spPr/>
        <p:txBody>
          <a:bodyPr/>
          <a:lstStyle/>
          <a:p>
            <a:fld id="{E57D39C9-6FB0-454A-A816-EFA588BE21EB}" type="slidenum">
              <a:rPr lang="hu-HU" altLang="hu-HU" smtClean="0"/>
              <a:pPr/>
              <a:t>‹#›</a:t>
            </a:fld>
            <a:endParaRPr lang="hu-HU" altLang="hu-HU"/>
          </a:p>
        </p:txBody>
      </p:sp>
    </p:spTree>
    <p:extLst>
      <p:ext uri="{BB962C8B-B14F-4D97-AF65-F5344CB8AC3E}">
        <p14:creationId xmlns:p14="http://schemas.microsoft.com/office/powerpoint/2010/main" val="2330945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endParaRPr lang="hu-HU" altLang="hu-HU"/>
          </a:p>
        </p:txBody>
      </p:sp>
      <p:sp>
        <p:nvSpPr>
          <p:cNvPr id="6" name="Footer Placeholder 5"/>
          <p:cNvSpPr>
            <a:spLocks noGrp="1"/>
          </p:cNvSpPr>
          <p:nvPr>
            <p:ph type="ftr" sz="quarter" idx="11"/>
          </p:nvPr>
        </p:nvSpPr>
        <p:spPr/>
        <p:txBody>
          <a:bodyPr/>
          <a:lstStyle/>
          <a:p>
            <a:endParaRPr lang="hu-HU" altLang="hu-HU"/>
          </a:p>
        </p:txBody>
      </p:sp>
      <p:sp>
        <p:nvSpPr>
          <p:cNvPr id="7" name="Slide Number Placeholder 6"/>
          <p:cNvSpPr>
            <a:spLocks noGrp="1"/>
          </p:cNvSpPr>
          <p:nvPr>
            <p:ph type="sldNum" sz="quarter" idx="12"/>
          </p:nvPr>
        </p:nvSpPr>
        <p:spPr/>
        <p:txBody>
          <a:bodyPr/>
          <a:lstStyle/>
          <a:p>
            <a:fld id="{2EF7098C-3A2B-47C9-A382-704F273A6C4E}" type="slidenum">
              <a:rPr lang="hu-HU" altLang="hu-HU" smtClean="0"/>
              <a:pPr/>
              <a:t>‹#›</a:t>
            </a:fld>
            <a:endParaRPr lang="hu-HU" altLang="hu-HU"/>
          </a:p>
        </p:txBody>
      </p:sp>
    </p:spTree>
    <p:extLst>
      <p:ext uri="{BB962C8B-B14F-4D97-AF65-F5344CB8AC3E}">
        <p14:creationId xmlns:p14="http://schemas.microsoft.com/office/powerpoint/2010/main" val="378361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u-HU" smtClean="0"/>
              <a:t>Mintacím szerkesztése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endParaRPr lang="hu-HU" altLang="hu-HU"/>
          </a:p>
        </p:txBody>
      </p:sp>
      <p:sp>
        <p:nvSpPr>
          <p:cNvPr id="8" name="Footer Placeholder 7"/>
          <p:cNvSpPr>
            <a:spLocks noGrp="1"/>
          </p:cNvSpPr>
          <p:nvPr>
            <p:ph type="ftr" sz="quarter" idx="11"/>
          </p:nvPr>
        </p:nvSpPr>
        <p:spPr/>
        <p:txBody>
          <a:bodyPr/>
          <a:lstStyle/>
          <a:p>
            <a:endParaRPr lang="hu-HU" altLang="hu-HU"/>
          </a:p>
        </p:txBody>
      </p:sp>
      <p:sp>
        <p:nvSpPr>
          <p:cNvPr id="9" name="Slide Number Placeholder 8"/>
          <p:cNvSpPr>
            <a:spLocks noGrp="1"/>
          </p:cNvSpPr>
          <p:nvPr>
            <p:ph type="sldNum" sz="quarter" idx="12"/>
          </p:nvPr>
        </p:nvSpPr>
        <p:spPr/>
        <p:txBody>
          <a:bodyPr/>
          <a:lstStyle/>
          <a:p>
            <a:fld id="{BE2EC098-E872-4645-933D-C75538D538A5}" type="slidenum">
              <a:rPr lang="hu-HU" altLang="hu-HU" smtClean="0"/>
              <a:pPr/>
              <a:t>‹#›</a:t>
            </a:fld>
            <a:endParaRPr lang="hu-HU" altLang="hu-HU"/>
          </a:p>
        </p:txBody>
      </p:sp>
    </p:spTree>
    <p:extLst>
      <p:ext uri="{BB962C8B-B14F-4D97-AF65-F5344CB8AC3E}">
        <p14:creationId xmlns:p14="http://schemas.microsoft.com/office/powerpoint/2010/main" val="1644259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endParaRPr lang="hu-HU" altLang="hu-HU"/>
          </a:p>
        </p:txBody>
      </p:sp>
      <p:sp>
        <p:nvSpPr>
          <p:cNvPr id="4" name="Footer Placeholder 3"/>
          <p:cNvSpPr>
            <a:spLocks noGrp="1"/>
          </p:cNvSpPr>
          <p:nvPr>
            <p:ph type="ftr" sz="quarter" idx="11"/>
          </p:nvPr>
        </p:nvSpPr>
        <p:spPr/>
        <p:txBody>
          <a:bodyPr/>
          <a:lstStyle/>
          <a:p>
            <a:endParaRPr lang="hu-HU" altLang="hu-HU"/>
          </a:p>
        </p:txBody>
      </p:sp>
      <p:sp>
        <p:nvSpPr>
          <p:cNvPr id="5" name="Slide Number Placeholder 4"/>
          <p:cNvSpPr>
            <a:spLocks noGrp="1"/>
          </p:cNvSpPr>
          <p:nvPr>
            <p:ph type="sldNum" sz="quarter" idx="12"/>
          </p:nvPr>
        </p:nvSpPr>
        <p:spPr/>
        <p:txBody>
          <a:bodyPr/>
          <a:lstStyle/>
          <a:p>
            <a:fld id="{9AE56F81-9B33-474B-A73B-33B2F91DD928}" type="slidenum">
              <a:rPr lang="hu-HU" altLang="hu-HU" smtClean="0"/>
              <a:pPr/>
              <a:t>‹#›</a:t>
            </a:fld>
            <a:endParaRPr lang="hu-HU" altLang="hu-HU"/>
          </a:p>
        </p:txBody>
      </p:sp>
    </p:spTree>
    <p:extLst>
      <p:ext uri="{BB962C8B-B14F-4D97-AF65-F5344CB8AC3E}">
        <p14:creationId xmlns:p14="http://schemas.microsoft.com/office/powerpoint/2010/main" val="206430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hu-HU" altLang="hu-HU"/>
          </a:p>
        </p:txBody>
      </p:sp>
      <p:sp>
        <p:nvSpPr>
          <p:cNvPr id="3" name="Footer Placeholder 2"/>
          <p:cNvSpPr>
            <a:spLocks noGrp="1"/>
          </p:cNvSpPr>
          <p:nvPr>
            <p:ph type="ftr" sz="quarter" idx="11"/>
          </p:nvPr>
        </p:nvSpPr>
        <p:spPr/>
        <p:txBody>
          <a:bodyPr/>
          <a:lstStyle/>
          <a:p>
            <a:endParaRPr lang="hu-HU" altLang="hu-HU"/>
          </a:p>
        </p:txBody>
      </p:sp>
      <p:sp>
        <p:nvSpPr>
          <p:cNvPr id="4" name="Slide Number Placeholder 3"/>
          <p:cNvSpPr>
            <a:spLocks noGrp="1"/>
          </p:cNvSpPr>
          <p:nvPr>
            <p:ph type="sldNum" sz="quarter" idx="12"/>
          </p:nvPr>
        </p:nvSpPr>
        <p:spPr/>
        <p:txBody>
          <a:bodyPr/>
          <a:lstStyle/>
          <a:p>
            <a:fld id="{455C92D2-ABE7-46FD-8D45-4D34E6C6F538}" type="slidenum">
              <a:rPr lang="hu-HU" altLang="hu-HU" smtClean="0"/>
              <a:pPr/>
              <a:t>‹#›</a:t>
            </a:fld>
            <a:endParaRPr lang="hu-HU" altLang="hu-HU"/>
          </a:p>
        </p:txBody>
      </p:sp>
    </p:spTree>
    <p:extLst>
      <p:ext uri="{BB962C8B-B14F-4D97-AF65-F5344CB8AC3E}">
        <p14:creationId xmlns:p14="http://schemas.microsoft.com/office/powerpoint/2010/main" val="153104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hu-HU" altLang="hu-HU"/>
          </a:p>
        </p:txBody>
      </p:sp>
      <p:sp>
        <p:nvSpPr>
          <p:cNvPr id="6" name="Footer Placeholder 5"/>
          <p:cNvSpPr>
            <a:spLocks noGrp="1"/>
          </p:cNvSpPr>
          <p:nvPr>
            <p:ph type="ftr" sz="quarter" idx="11"/>
          </p:nvPr>
        </p:nvSpPr>
        <p:spPr/>
        <p:txBody>
          <a:bodyPr/>
          <a:lstStyle/>
          <a:p>
            <a:endParaRPr lang="hu-HU" altLang="hu-HU"/>
          </a:p>
        </p:txBody>
      </p:sp>
      <p:sp>
        <p:nvSpPr>
          <p:cNvPr id="7" name="Slide Number Placeholder 6"/>
          <p:cNvSpPr>
            <a:spLocks noGrp="1"/>
          </p:cNvSpPr>
          <p:nvPr>
            <p:ph type="sldNum" sz="quarter" idx="12"/>
          </p:nvPr>
        </p:nvSpPr>
        <p:spPr/>
        <p:txBody>
          <a:bodyPr/>
          <a:lstStyle/>
          <a:p>
            <a:fld id="{6E20CAC4-1028-4270-B11A-4AEF3A0AD05D}" type="slidenum">
              <a:rPr lang="hu-HU" altLang="hu-HU" smtClean="0"/>
              <a:pPr/>
              <a:t>‹#›</a:t>
            </a:fld>
            <a:endParaRPr lang="hu-HU" altLang="hu-HU"/>
          </a:p>
        </p:txBody>
      </p:sp>
    </p:spTree>
    <p:extLst>
      <p:ext uri="{BB962C8B-B14F-4D97-AF65-F5344CB8AC3E}">
        <p14:creationId xmlns:p14="http://schemas.microsoft.com/office/powerpoint/2010/main" val="127919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endParaRPr lang="hu-HU" altLang="hu-HU"/>
          </a:p>
        </p:txBody>
      </p:sp>
      <p:sp>
        <p:nvSpPr>
          <p:cNvPr id="6" name="Footer Placeholder 5"/>
          <p:cNvSpPr>
            <a:spLocks noGrp="1"/>
          </p:cNvSpPr>
          <p:nvPr>
            <p:ph type="ftr" sz="quarter" idx="11"/>
          </p:nvPr>
        </p:nvSpPr>
        <p:spPr/>
        <p:txBody>
          <a:bodyPr/>
          <a:lstStyle/>
          <a:p>
            <a:endParaRPr lang="hu-HU" altLang="hu-HU"/>
          </a:p>
        </p:txBody>
      </p:sp>
      <p:sp>
        <p:nvSpPr>
          <p:cNvPr id="7" name="Slide Number Placeholder 6"/>
          <p:cNvSpPr>
            <a:spLocks noGrp="1"/>
          </p:cNvSpPr>
          <p:nvPr>
            <p:ph type="sldNum" sz="quarter" idx="12"/>
          </p:nvPr>
        </p:nvSpPr>
        <p:spPr/>
        <p:txBody>
          <a:bodyPr/>
          <a:lstStyle/>
          <a:p>
            <a:fld id="{91722966-A010-4D00-AABE-F1AA8D9331DA}" type="slidenum">
              <a:rPr lang="hu-HU" altLang="hu-HU" smtClean="0"/>
              <a:pPr/>
              <a:t>‹#›</a:t>
            </a:fld>
            <a:endParaRPr lang="hu-HU" altLang="hu-HU"/>
          </a:p>
        </p:txBody>
      </p:sp>
    </p:spTree>
    <p:extLst>
      <p:ext uri="{BB962C8B-B14F-4D97-AF65-F5344CB8AC3E}">
        <p14:creationId xmlns:p14="http://schemas.microsoft.com/office/powerpoint/2010/main" val="405516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hu-HU" altLang="hu-H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ltLang="hu-H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6DA7B-3D67-4C62-B12F-D91BF666ABF6}" type="slidenum">
              <a:rPr lang="hu-HU" altLang="hu-HU" smtClean="0"/>
              <a:pPr/>
              <a:t>‹#›</a:t>
            </a:fld>
            <a:endParaRPr lang="hu-HU" altLang="hu-HU"/>
          </a:p>
        </p:txBody>
      </p:sp>
    </p:spTree>
    <p:extLst>
      <p:ext uri="{BB962C8B-B14F-4D97-AF65-F5344CB8AC3E}">
        <p14:creationId xmlns:p14="http://schemas.microsoft.com/office/powerpoint/2010/main" val="3245216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279576" y="613721"/>
            <a:ext cx="7632848" cy="5256584"/>
          </a:xfrm>
        </p:spPr>
        <p:txBody>
          <a:bodyPr>
            <a:normAutofit fontScale="90000"/>
          </a:bodyPr>
          <a:lstStyle/>
          <a:p>
            <a:r>
              <a:rPr lang="hu-HU" b="1" dirty="0" smtClean="0"/>
              <a:t/>
            </a:r>
            <a:br>
              <a:rPr lang="hu-HU" b="1" dirty="0" smtClean="0"/>
            </a:br>
            <a:r>
              <a:rPr lang="hu-HU" b="1" dirty="0" smtClean="0"/>
              <a:t/>
            </a:r>
            <a:br>
              <a:rPr lang="hu-HU" b="1" dirty="0" smtClean="0"/>
            </a:br>
            <a:r>
              <a:rPr lang="hu-HU" b="1" dirty="0"/>
              <a:t/>
            </a:r>
            <a:br>
              <a:rPr lang="hu-HU" b="1" dirty="0"/>
            </a:br>
            <a:r>
              <a:rPr lang="hu-HU" b="1" dirty="0" smtClean="0"/>
              <a:t/>
            </a:r>
            <a:br>
              <a:rPr lang="hu-HU" b="1" dirty="0" smtClean="0"/>
            </a:br>
            <a:r>
              <a:rPr lang="hu-HU" b="1" dirty="0"/>
              <a:t/>
            </a:r>
            <a:br>
              <a:rPr lang="hu-HU" b="1" dirty="0"/>
            </a:br>
            <a:r>
              <a:rPr lang="hu-HU" sz="3975" b="1" dirty="0">
                <a:latin typeface="Calibri" panose="020F0502020204030204" pitchFamily="34" charset="0"/>
                <a:cs typeface="Calibri" panose="020F0502020204030204" pitchFamily="34" charset="0"/>
              </a:rPr>
              <a:t>Géza Horváth</a:t>
            </a:r>
            <a:r>
              <a:rPr lang="hu-HU" sz="3975" b="1" dirty="0">
                <a:solidFill>
                  <a:srgbClr val="C00000"/>
                </a:solidFill>
                <a:latin typeface="Calibri" panose="020F0502020204030204" pitchFamily="34" charset="0"/>
                <a:cs typeface="Calibri" panose="020F0502020204030204" pitchFamily="34" charset="0"/>
              </a:rPr>
              <a:t/>
            </a:r>
            <a:br>
              <a:rPr lang="hu-HU" sz="3975" b="1" dirty="0">
                <a:solidFill>
                  <a:srgbClr val="C00000"/>
                </a:solidFill>
                <a:latin typeface="Calibri" panose="020F0502020204030204" pitchFamily="34" charset="0"/>
                <a:cs typeface="Calibri" panose="020F0502020204030204" pitchFamily="34" charset="0"/>
              </a:rPr>
            </a:br>
            <a:r>
              <a:rPr lang="hu-HU" sz="3975" b="1" dirty="0">
                <a:solidFill>
                  <a:srgbClr val="C00000"/>
                </a:solidFill>
                <a:latin typeface="Calibri" panose="020F0502020204030204" pitchFamily="34" charset="0"/>
                <a:cs typeface="Calibri" panose="020F0502020204030204" pitchFamily="34" charset="0"/>
              </a:rPr>
              <a:t/>
            </a:r>
            <a:br>
              <a:rPr lang="hu-HU" sz="3975" b="1" dirty="0">
                <a:solidFill>
                  <a:srgbClr val="C00000"/>
                </a:solidFill>
                <a:latin typeface="Calibri" panose="020F0502020204030204" pitchFamily="34" charset="0"/>
                <a:cs typeface="Calibri" panose="020F0502020204030204" pitchFamily="34" charset="0"/>
              </a:rPr>
            </a:br>
            <a:r>
              <a:rPr lang="hu-HU" sz="3975" b="1" i="1" dirty="0" err="1">
                <a:latin typeface="Calibri" panose="020F0502020204030204" pitchFamily="34" charset="0"/>
                <a:cs typeface="Calibri" panose="020F0502020204030204" pitchFamily="34" charset="0"/>
              </a:rPr>
              <a:t>Geschichte</a:t>
            </a:r>
            <a:r>
              <a:rPr lang="hu-HU" sz="3975" b="1" i="1" dirty="0">
                <a:latin typeface="Calibri" panose="020F0502020204030204" pitchFamily="34" charset="0"/>
                <a:cs typeface="Calibri" panose="020F0502020204030204" pitchFamily="34" charset="0"/>
              </a:rPr>
              <a:t> der </a:t>
            </a:r>
            <a:r>
              <a:rPr lang="hu-HU" sz="3975" b="1" i="1" dirty="0" err="1">
                <a:latin typeface="Calibri" panose="020F0502020204030204" pitchFamily="34" charset="0"/>
                <a:cs typeface="Calibri" panose="020F0502020204030204" pitchFamily="34" charset="0"/>
              </a:rPr>
              <a:t>deutschen</a:t>
            </a:r>
            <a:r>
              <a:rPr lang="hu-HU" sz="3975" b="1" i="1" dirty="0">
                <a:latin typeface="Calibri" panose="020F0502020204030204" pitchFamily="34" charset="0"/>
                <a:cs typeface="Calibri" panose="020F0502020204030204" pitchFamily="34" charset="0"/>
              </a:rPr>
              <a:t> </a:t>
            </a:r>
            <a:r>
              <a:rPr lang="hu-HU" sz="3975" b="1" i="1" dirty="0" err="1">
                <a:latin typeface="Calibri" panose="020F0502020204030204" pitchFamily="34" charset="0"/>
                <a:cs typeface="Calibri" panose="020F0502020204030204" pitchFamily="34" charset="0"/>
              </a:rPr>
              <a:t>Literatur</a:t>
            </a:r>
            <a:r>
              <a:rPr lang="hu-HU" sz="3975" b="1" i="1" dirty="0">
                <a:latin typeface="Calibri" panose="020F0502020204030204" pitchFamily="34" charset="0"/>
                <a:cs typeface="Calibri" panose="020F0502020204030204" pitchFamily="34" charset="0"/>
              </a:rPr>
              <a:t> von der Romantik </a:t>
            </a:r>
            <a:r>
              <a:rPr lang="hu-HU" sz="3975" b="1" i="1" dirty="0" err="1">
                <a:latin typeface="Calibri" panose="020F0502020204030204" pitchFamily="34" charset="0"/>
                <a:cs typeface="Calibri" panose="020F0502020204030204" pitchFamily="34" charset="0"/>
              </a:rPr>
              <a:t>bis</a:t>
            </a:r>
            <a:r>
              <a:rPr lang="hu-HU" sz="3975" b="1" i="1" dirty="0">
                <a:latin typeface="Calibri" panose="020F0502020204030204" pitchFamily="34" charset="0"/>
                <a:cs typeface="Calibri" panose="020F0502020204030204" pitchFamily="34" charset="0"/>
              </a:rPr>
              <a:t> </a:t>
            </a:r>
            <a:r>
              <a:rPr lang="hu-HU" sz="3975" b="1" i="1" dirty="0" err="1">
                <a:latin typeface="Calibri" panose="020F0502020204030204" pitchFamily="34" charset="0"/>
                <a:cs typeface="Calibri" panose="020F0502020204030204" pitchFamily="34" charset="0"/>
              </a:rPr>
              <a:t>zum</a:t>
            </a:r>
            <a:r>
              <a:rPr lang="hu-HU" sz="3975" b="1" i="1" dirty="0">
                <a:latin typeface="Calibri" panose="020F0502020204030204" pitchFamily="34" charset="0"/>
                <a:cs typeface="Calibri" panose="020F0502020204030204" pitchFamily="34" charset="0"/>
              </a:rPr>
              <a:t/>
            </a:r>
            <a:br>
              <a:rPr lang="hu-HU" sz="3975" b="1" i="1" dirty="0">
                <a:latin typeface="Calibri" panose="020F0502020204030204" pitchFamily="34" charset="0"/>
                <a:cs typeface="Calibri" panose="020F0502020204030204" pitchFamily="34" charset="0"/>
              </a:rPr>
            </a:br>
            <a:r>
              <a:rPr lang="hu-HU" sz="3975" b="1" i="1" dirty="0">
                <a:latin typeface="Calibri" panose="020F0502020204030204" pitchFamily="34" charset="0"/>
                <a:cs typeface="Calibri" panose="020F0502020204030204" pitchFamily="34" charset="0"/>
              </a:rPr>
              <a:t>Fin de </a:t>
            </a:r>
            <a:r>
              <a:rPr lang="hu-HU" sz="3975" b="1" i="1" dirty="0" err="1">
                <a:latin typeface="Calibri" panose="020F0502020204030204" pitchFamily="34" charset="0"/>
                <a:cs typeface="Calibri" panose="020F0502020204030204" pitchFamily="34" charset="0"/>
              </a:rPr>
              <a:t>Siècle</a:t>
            </a:r>
            <a:r>
              <a:rPr lang="hu-HU" sz="3975" b="1" i="1" dirty="0">
                <a:latin typeface="Calibri" panose="020F0502020204030204" pitchFamily="34" charset="0"/>
                <a:cs typeface="Calibri" panose="020F0502020204030204" pitchFamily="34" charset="0"/>
              </a:rPr>
              <a:t/>
            </a:r>
            <a:br>
              <a:rPr lang="hu-HU" sz="3975" b="1" i="1" dirty="0">
                <a:latin typeface="Calibri" panose="020F0502020204030204" pitchFamily="34" charset="0"/>
                <a:cs typeface="Calibri" panose="020F0502020204030204" pitchFamily="34" charset="0"/>
              </a:rPr>
            </a:br>
            <a:r>
              <a:rPr lang="hu-HU" sz="3975" b="1" i="1" dirty="0">
                <a:latin typeface="Calibri" panose="020F0502020204030204" pitchFamily="34" charset="0"/>
                <a:cs typeface="Calibri" panose="020F0502020204030204" pitchFamily="34" charset="0"/>
              </a:rPr>
              <a:t>IX.</a:t>
            </a:r>
            <a:br>
              <a:rPr lang="hu-HU" sz="3975" b="1" i="1" dirty="0">
                <a:latin typeface="Calibri" panose="020F0502020204030204" pitchFamily="34" charset="0"/>
                <a:cs typeface="Calibri" panose="020F0502020204030204" pitchFamily="34" charset="0"/>
              </a:rPr>
            </a:br>
            <a:endParaRPr lang="hu-HU" sz="3975" b="1" i="1" dirty="0">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838484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67408" y="1772816"/>
            <a:ext cx="10515600" cy="1325563"/>
          </a:xfrm>
        </p:spPr>
        <p:txBody>
          <a:bodyPr/>
          <a:lstStyle/>
          <a:p>
            <a:pPr algn="ctr"/>
            <a:r>
              <a:rPr lang="hu-HU" b="1" dirty="0" err="1" smtClean="0"/>
              <a:t>Venedig</a:t>
            </a:r>
            <a:endParaRPr lang="hu-HU" b="1" dirty="0"/>
          </a:p>
        </p:txBody>
      </p:sp>
      <p:sp>
        <p:nvSpPr>
          <p:cNvPr id="3" name="Tartalom helye 2"/>
          <p:cNvSpPr>
            <a:spLocks noGrp="1"/>
          </p:cNvSpPr>
          <p:nvPr>
            <p:ph idx="1"/>
          </p:nvPr>
        </p:nvSpPr>
        <p:spPr>
          <a:xfrm>
            <a:off x="767408" y="3233316"/>
            <a:ext cx="10515600" cy="4351338"/>
          </a:xfrm>
        </p:spPr>
        <p:txBody>
          <a:bodyPr/>
          <a:lstStyle/>
          <a:p>
            <a:pPr>
              <a:buFontTx/>
              <a:buNone/>
            </a:pPr>
            <a:r>
              <a:rPr lang="hu-HU" altLang="hu-HU" dirty="0" smtClean="0">
                <a:latin typeface="Arial" panose="020B0604020202020204" pitchFamily="34" charset="0"/>
                <a:cs typeface="Arial" panose="020B0604020202020204" pitchFamily="34" charset="0"/>
              </a:rPr>
              <a:t>	</a:t>
            </a:r>
            <a:r>
              <a:rPr lang="hu-HU" altLang="hu-HU" i="1" dirty="0" smtClean="0">
                <a:latin typeface="Calibri" panose="020F0502020204030204" pitchFamily="34" charset="0"/>
                <a:cs typeface="Calibri" panose="020F0502020204030204" pitchFamily="34" charset="0"/>
              </a:rPr>
              <a:t>„</a:t>
            </a:r>
            <a:r>
              <a:rPr lang="hu-HU" altLang="hu-HU" sz="2400" i="1" dirty="0" err="1">
                <a:latin typeface="Calibri" panose="020F0502020204030204" pitchFamily="34" charset="0"/>
                <a:cs typeface="Calibri" panose="020F0502020204030204" pitchFamily="34" charset="0"/>
              </a:rPr>
              <a:t>Das</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war</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Venedig</a:t>
            </a:r>
            <a:r>
              <a:rPr lang="hu-HU" altLang="hu-HU" sz="2400" i="1" dirty="0">
                <a:latin typeface="Calibri" panose="020F0502020204030204" pitchFamily="34" charset="0"/>
                <a:cs typeface="Calibri" panose="020F0502020204030204" pitchFamily="34" charset="0"/>
              </a:rPr>
              <a:t>, die </a:t>
            </a:r>
            <a:r>
              <a:rPr lang="hu-HU" altLang="hu-HU" sz="2400" i="1" dirty="0" err="1">
                <a:latin typeface="Calibri" panose="020F0502020204030204" pitchFamily="34" charset="0"/>
                <a:cs typeface="Calibri" panose="020F0502020204030204" pitchFamily="34" charset="0"/>
              </a:rPr>
              <a:t>schmeichlerische</a:t>
            </a:r>
            <a:r>
              <a:rPr lang="hu-HU" altLang="hu-HU" sz="2400" i="1" dirty="0">
                <a:latin typeface="Calibri" panose="020F0502020204030204" pitchFamily="34" charset="0"/>
                <a:cs typeface="Calibri" panose="020F0502020204030204" pitchFamily="34" charset="0"/>
              </a:rPr>
              <a:t> und </a:t>
            </a:r>
            <a:r>
              <a:rPr lang="hu-HU" altLang="hu-HU" sz="2400" i="1" dirty="0" err="1">
                <a:latin typeface="Calibri" panose="020F0502020204030204" pitchFamily="34" charset="0"/>
                <a:cs typeface="Calibri" panose="020F0502020204030204" pitchFamily="34" charset="0"/>
              </a:rPr>
              <a:t>verdächtige</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Schöne</a:t>
            </a:r>
            <a:r>
              <a:rPr lang="hu-HU" altLang="hu-HU" sz="2400" i="1" dirty="0">
                <a:latin typeface="Calibri" panose="020F0502020204030204" pitchFamily="34" charset="0"/>
                <a:cs typeface="Calibri" panose="020F0502020204030204" pitchFamily="34" charset="0"/>
              </a:rPr>
              <a:t>, – </a:t>
            </a:r>
            <a:r>
              <a:rPr lang="hu-HU" altLang="hu-HU" sz="2400" i="1" dirty="0" err="1">
                <a:latin typeface="Calibri" panose="020F0502020204030204" pitchFamily="34" charset="0"/>
                <a:cs typeface="Calibri" panose="020F0502020204030204" pitchFamily="34" charset="0"/>
              </a:rPr>
              <a:t>diese</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Stadt</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halb</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Märchen</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halb</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Fremdenfalle</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in</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deren</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fauligen</a:t>
            </a:r>
            <a:r>
              <a:rPr lang="hu-HU" altLang="hu-HU" sz="2400" i="1" dirty="0">
                <a:latin typeface="Calibri" panose="020F0502020204030204" pitchFamily="34" charset="0"/>
                <a:cs typeface="Calibri" panose="020F0502020204030204" pitchFamily="34" charset="0"/>
              </a:rPr>
              <a:t> Luft die </a:t>
            </a:r>
            <a:r>
              <a:rPr lang="hu-HU" altLang="hu-HU" sz="2400" i="1" dirty="0" err="1">
                <a:latin typeface="Calibri" panose="020F0502020204030204" pitchFamily="34" charset="0"/>
                <a:cs typeface="Calibri" panose="020F0502020204030204" pitchFamily="34" charset="0"/>
              </a:rPr>
              <a:t>Kunst</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einst</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schwelgerisch</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aufwucherte</a:t>
            </a:r>
            <a:r>
              <a:rPr lang="hu-HU" altLang="hu-HU" sz="2400" i="1" dirty="0">
                <a:latin typeface="Calibri" panose="020F0502020204030204" pitchFamily="34" charset="0"/>
                <a:cs typeface="Calibri" panose="020F0502020204030204" pitchFamily="34" charset="0"/>
              </a:rPr>
              <a:t> und </a:t>
            </a:r>
            <a:r>
              <a:rPr lang="hu-HU" altLang="hu-HU" sz="2400" i="1" dirty="0" err="1">
                <a:latin typeface="Calibri" panose="020F0502020204030204" pitchFamily="34" charset="0"/>
                <a:cs typeface="Calibri" panose="020F0502020204030204" pitchFamily="34" charset="0"/>
              </a:rPr>
              <a:t>welche</a:t>
            </a:r>
            <a:r>
              <a:rPr lang="hu-HU" altLang="hu-HU" sz="2400" i="1" dirty="0">
                <a:latin typeface="Calibri" panose="020F0502020204030204" pitchFamily="34" charset="0"/>
                <a:cs typeface="Calibri" panose="020F0502020204030204" pitchFamily="34" charset="0"/>
              </a:rPr>
              <a:t> den </a:t>
            </a:r>
            <a:r>
              <a:rPr lang="hu-HU" altLang="hu-HU" sz="2400" i="1" dirty="0" err="1">
                <a:latin typeface="Calibri" panose="020F0502020204030204" pitchFamily="34" charset="0"/>
                <a:cs typeface="Calibri" panose="020F0502020204030204" pitchFamily="34" charset="0"/>
              </a:rPr>
              <a:t>Musikern</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Klänge</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eingab</a:t>
            </a:r>
            <a:r>
              <a:rPr lang="hu-HU" altLang="hu-HU" sz="2400" i="1" dirty="0">
                <a:latin typeface="Calibri" panose="020F0502020204030204" pitchFamily="34" charset="0"/>
                <a:cs typeface="Calibri" panose="020F0502020204030204" pitchFamily="34" charset="0"/>
              </a:rPr>
              <a:t>, die </a:t>
            </a:r>
            <a:r>
              <a:rPr lang="hu-HU" altLang="hu-HU" sz="2400" i="1" dirty="0" err="1">
                <a:latin typeface="Calibri" panose="020F0502020204030204" pitchFamily="34" charset="0"/>
                <a:cs typeface="Calibri" panose="020F0502020204030204" pitchFamily="34" charset="0"/>
              </a:rPr>
              <a:t>wiegen</a:t>
            </a:r>
            <a:r>
              <a:rPr lang="hu-HU" altLang="hu-HU" sz="2400" i="1" dirty="0">
                <a:latin typeface="Calibri" panose="020F0502020204030204" pitchFamily="34" charset="0"/>
                <a:cs typeface="Calibri" panose="020F0502020204030204" pitchFamily="34" charset="0"/>
              </a:rPr>
              <a:t> und </a:t>
            </a:r>
            <a:r>
              <a:rPr lang="hu-HU" altLang="hu-HU" sz="2400" i="1" dirty="0" err="1">
                <a:latin typeface="Calibri" panose="020F0502020204030204" pitchFamily="34" charset="0"/>
                <a:cs typeface="Calibri" panose="020F0502020204030204" pitchFamily="34" charset="0"/>
              </a:rPr>
              <a:t>buhlerisch</a:t>
            </a:r>
            <a:r>
              <a:rPr lang="hu-HU" altLang="hu-HU" sz="2400" i="1" dirty="0">
                <a:latin typeface="Calibri" panose="020F0502020204030204" pitchFamily="34" charset="0"/>
                <a:cs typeface="Calibri" panose="020F0502020204030204" pitchFamily="34" charset="0"/>
              </a:rPr>
              <a:t> </a:t>
            </a:r>
            <a:r>
              <a:rPr lang="hu-HU" altLang="hu-HU" sz="2400" i="1" dirty="0" err="1">
                <a:latin typeface="Calibri" panose="020F0502020204030204" pitchFamily="34" charset="0"/>
                <a:cs typeface="Calibri" panose="020F0502020204030204" pitchFamily="34" charset="0"/>
              </a:rPr>
              <a:t>einlullen</a:t>
            </a:r>
            <a:r>
              <a:rPr lang="hu-HU" altLang="hu-HU" sz="2400" i="1" dirty="0">
                <a:latin typeface="Calibri" panose="020F0502020204030204" pitchFamily="34" charset="0"/>
                <a:cs typeface="Calibri" panose="020F0502020204030204" pitchFamily="34" charset="0"/>
              </a:rPr>
              <a:t>”</a:t>
            </a:r>
          </a:p>
          <a:p>
            <a:pPr>
              <a:buFontTx/>
              <a:buNone/>
            </a:pPr>
            <a:r>
              <a:rPr lang="hu-HU" altLang="hu-HU" sz="2400" dirty="0">
                <a:latin typeface="Calibri" panose="020F0502020204030204" pitchFamily="34" charset="0"/>
                <a:cs typeface="Calibri" panose="020F0502020204030204" pitchFamily="34" charset="0"/>
              </a:rPr>
              <a:t>	</a:t>
            </a:r>
            <a:r>
              <a:rPr lang="hu-HU" altLang="hu-HU" sz="2000" dirty="0">
                <a:latin typeface="Calibri" panose="020F0502020204030204" pitchFamily="34" charset="0"/>
                <a:cs typeface="Calibri" panose="020F0502020204030204" pitchFamily="34" charset="0"/>
              </a:rPr>
              <a:t>(Thomas Mann: </a:t>
            </a:r>
            <a:r>
              <a:rPr lang="hu-HU" altLang="hu-HU" sz="2000" i="1" dirty="0">
                <a:latin typeface="Calibri" panose="020F0502020204030204" pitchFamily="34" charset="0"/>
                <a:cs typeface="Calibri" panose="020F0502020204030204" pitchFamily="34" charset="0"/>
              </a:rPr>
              <a:t>Der </a:t>
            </a:r>
            <a:r>
              <a:rPr lang="hu-HU" altLang="hu-HU" sz="2000" i="1" dirty="0" err="1">
                <a:latin typeface="Calibri" panose="020F0502020204030204" pitchFamily="34" charset="0"/>
                <a:cs typeface="Calibri" panose="020F0502020204030204" pitchFamily="34" charset="0"/>
              </a:rPr>
              <a:t>Tod</a:t>
            </a:r>
            <a:r>
              <a:rPr lang="hu-HU" altLang="hu-HU" sz="2000" i="1" dirty="0">
                <a:latin typeface="Calibri" panose="020F0502020204030204" pitchFamily="34" charset="0"/>
                <a:cs typeface="Calibri" panose="020F0502020204030204" pitchFamily="34" charset="0"/>
              </a:rPr>
              <a:t> </a:t>
            </a:r>
            <a:r>
              <a:rPr lang="hu-HU" altLang="hu-HU" sz="2000" i="1" dirty="0" err="1">
                <a:latin typeface="Calibri" panose="020F0502020204030204" pitchFamily="34" charset="0"/>
                <a:cs typeface="Calibri" panose="020F0502020204030204" pitchFamily="34" charset="0"/>
              </a:rPr>
              <a:t>in</a:t>
            </a:r>
            <a:r>
              <a:rPr lang="hu-HU" altLang="hu-HU" sz="2000" i="1" dirty="0">
                <a:latin typeface="Calibri" panose="020F0502020204030204" pitchFamily="34" charset="0"/>
                <a:cs typeface="Calibri" panose="020F0502020204030204" pitchFamily="34" charset="0"/>
              </a:rPr>
              <a:t> </a:t>
            </a:r>
            <a:r>
              <a:rPr lang="hu-HU" altLang="hu-HU" sz="2000" i="1" dirty="0" err="1">
                <a:latin typeface="Calibri" panose="020F0502020204030204" pitchFamily="34" charset="0"/>
                <a:cs typeface="Calibri" panose="020F0502020204030204" pitchFamily="34" charset="0"/>
              </a:rPr>
              <a:t>Venedig</a:t>
            </a:r>
            <a:r>
              <a:rPr lang="hu-HU" altLang="hu-HU" sz="2000" dirty="0">
                <a:latin typeface="Calibri" panose="020F0502020204030204" pitchFamily="34" charset="0"/>
                <a:cs typeface="Calibri" panose="020F0502020204030204" pitchFamily="34" charset="0"/>
              </a:rPr>
              <a:t>)</a:t>
            </a:r>
          </a:p>
          <a:p>
            <a:endParaRPr lang="hu-HU" sz="20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3342193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35560" y="1124744"/>
            <a:ext cx="7772400" cy="1523256"/>
          </a:xfrm>
        </p:spPr>
        <p:txBody>
          <a:bodyPr/>
          <a:lstStyle/>
          <a:p>
            <a:r>
              <a:rPr lang="hu-HU" sz="2800" dirty="0">
                <a:latin typeface="Calibri" panose="020F0502020204030204" pitchFamily="34" charset="0"/>
                <a:cs typeface="Calibri" panose="020F0502020204030204" pitchFamily="34" charset="0"/>
              </a:rPr>
              <a:t>Friedrich Nietzsche: </a:t>
            </a:r>
            <a:r>
              <a:rPr lang="hu-HU" sz="2800" i="1" dirty="0" err="1">
                <a:latin typeface="Calibri" panose="020F0502020204030204" pitchFamily="34" charset="0"/>
                <a:cs typeface="Calibri" panose="020F0502020204030204" pitchFamily="34" charset="0"/>
              </a:rPr>
              <a:t>Venedig-Gedicht</a:t>
            </a:r>
            <a:r>
              <a:rPr lang="hu-HU" sz="2800" dirty="0">
                <a:latin typeface="Calibri" panose="020F0502020204030204" pitchFamily="34" charset="0"/>
                <a:cs typeface="Calibri" panose="020F0502020204030204" pitchFamily="34" charset="0"/>
              </a:rPr>
              <a:t/>
            </a:r>
            <a:br>
              <a:rPr lang="hu-HU" sz="2800" dirty="0">
                <a:latin typeface="Calibri" panose="020F0502020204030204" pitchFamily="34" charset="0"/>
                <a:cs typeface="Calibri" panose="020F0502020204030204" pitchFamily="34" charset="0"/>
              </a:rPr>
            </a:br>
            <a:r>
              <a:rPr lang="hu-HU" sz="2400" dirty="0">
                <a:latin typeface="Calibri" panose="020F0502020204030204" pitchFamily="34" charset="0"/>
                <a:cs typeface="Calibri" panose="020F0502020204030204" pitchFamily="34" charset="0"/>
              </a:rPr>
              <a:t>(</a:t>
            </a:r>
            <a:r>
              <a:rPr lang="hu-HU" sz="2400" dirty="0" err="1">
                <a:latin typeface="Calibri" panose="020F0502020204030204" pitchFamily="34" charset="0"/>
                <a:cs typeface="Calibri" panose="020F0502020204030204" pitchFamily="34" charset="0"/>
              </a:rPr>
              <a:t>in</a:t>
            </a:r>
            <a:r>
              <a:rPr lang="hu-HU" sz="2400" dirty="0">
                <a:latin typeface="Calibri" panose="020F0502020204030204" pitchFamily="34" charset="0"/>
                <a:cs typeface="Calibri" panose="020F0502020204030204" pitchFamily="34" charset="0"/>
              </a:rPr>
              <a:t>: </a:t>
            </a:r>
            <a:r>
              <a:rPr lang="hu-HU" sz="2400" i="1" dirty="0" err="1">
                <a:latin typeface="Calibri" panose="020F0502020204030204" pitchFamily="34" charset="0"/>
                <a:cs typeface="Calibri" panose="020F0502020204030204" pitchFamily="34" charset="0"/>
              </a:rPr>
              <a:t>Ecce</a:t>
            </a:r>
            <a:r>
              <a:rPr lang="hu-HU" sz="2400" i="1" dirty="0">
                <a:latin typeface="Calibri" panose="020F0502020204030204" pitchFamily="34" charset="0"/>
                <a:cs typeface="Calibri" panose="020F0502020204030204" pitchFamily="34" charset="0"/>
              </a:rPr>
              <a:t> homo. </a:t>
            </a:r>
            <a:r>
              <a:rPr lang="hu-HU" sz="2400" i="1" dirty="0" err="1">
                <a:latin typeface="Calibri" panose="020F0502020204030204" pitchFamily="34" charset="0"/>
                <a:cs typeface="Calibri" panose="020F0502020204030204" pitchFamily="34" charset="0"/>
              </a:rPr>
              <a:t>Wie</a:t>
            </a:r>
            <a:r>
              <a:rPr lang="hu-HU" sz="2400" i="1" dirty="0">
                <a:latin typeface="Calibri" panose="020F0502020204030204" pitchFamily="34" charset="0"/>
                <a:cs typeface="Calibri" panose="020F0502020204030204" pitchFamily="34" charset="0"/>
              </a:rPr>
              <a:t> man </a:t>
            </a:r>
            <a:r>
              <a:rPr lang="hu-HU" sz="2400" i="1" dirty="0" err="1">
                <a:latin typeface="Calibri" panose="020F0502020204030204" pitchFamily="34" charset="0"/>
                <a:cs typeface="Calibri" panose="020F0502020204030204" pitchFamily="34" charset="0"/>
              </a:rPr>
              <a:t>wird</a:t>
            </a:r>
            <a:r>
              <a:rPr lang="hu-HU" sz="2400" i="1" dirty="0">
                <a:latin typeface="Calibri" panose="020F0502020204030204" pitchFamily="34" charset="0"/>
                <a:cs typeface="Calibri" panose="020F0502020204030204" pitchFamily="34" charset="0"/>
              </a:rPr>
              <a:t>, </a:t>
            </a:r>
            <a:r>
              <a:rPr lang="hu-HU" sz="2400" i="1" dirty="0" err="1">
                <a:latin typeface="Calibri" panose="020F0502020204030204" pitchFamily="34" charset="0"/>
                <a:cs typeface="Calibri" panose="020F0502020204030204" pitchFamily="34" charset="0"/>
              </a:rPr>
              <a:t>was</a:t>
            </a:r>
            <a:r>
              <a:rPr lang="hu-HU" sz="2400" i="1" dirty="0">
                <a:latin typeface="Calibri" panose="020F0502020204030204" pitchFamily="34" charset="0"/>
                <a:cs typeface="Calibri" panose="020F0502020204030204" pitchFamily="34" charset="0"/>
              </a:rPr>
              <a:t> </a:t>
            </a:r>
            <a:r>
              <a:rPr lang="hu-HU" sz="2400" i="1" dirty="0" err="1">
                <a:latin typeface="Calibri" panose="020F0502020204030204" pitchFamily="34" charset="0"/>
                <a:cs typeface="Calibri" panose="020F0502020204030204" pitchFamily="34" charset="0"/>
              </a:rPr>
              <a:t>man</a:t>
            </a:r>
            <a:r>
              <a:rPr lang="hu-HU" sz="2400" i="1" dirty="0">
                <a:latin typeface="Calibri" panose="020F0502020204030204" pitchFamily="34" charset="0"/>
                <a:cs typeface="Calibri" panose="020F0502020204030204" pitchFamily="34" charset="0"/>
              </a:rPr>
              <a:t> </a:t>
            </a:r>
            <a:r>
              <a:rPr lang="hu-HU" sz="2400" i="1" dirty="0" err="1">
                <a:latin typeface="Calibri" panose="020F0502020204030204" pitchFamily="34" charset="0"/>
                <a:cs typeface="Calibri" panose="020F0502020204030204" pitchFamily="34" charset="0"/>
              </a:rPr>
              <a:t>ist</a:t>
            </a:r>
            <a:r>
              <a:rPr lang="hu-HU" sz="2400" dirty="0">
                <a:latin typeface="Calibri" panose="020F0502020204030204" pitchFamily="34" charset="0"/>
                <a:cs typeface="Calibri" panose="020F0502020204030204" pitchFamily="34" charset="0"/>
              </a:rPr>
              <a:t>, 1888/1889)</a:t>
            </a:r>
          </a:p>
        </p:txBody>
      </p:sp>
      <p:pic>
        <p:nvPicPr>
          <p:cNvPr id="5" name="Tartalom helye 4"/>
          <p:cNvPicPr>
            <a:picLocks noGrp="1" noChangeAspect="1"/>
          </p:cNvPicPr>
          <p:nvPr>
            <p:ph idx="1"/>
          </p:nvPr>
        </p:nvPicPr>
        <p:blipFill>
          <a:blip r:embed="rId2"/>
          <a:stretch>
            <a:fillRect/>
          </a:stretch>
        </p:blipFill>
        <p:spPr>
          <a:xfrm>
            <a:off x="3711790" y="2340769"/>
            <a:ext cx="4619939" cy="4351338"/>
          </a:xfrm>
          <a:prstGeom prst="rect">
            <a:avLst/>
          </a:prstGeom>
        </p:spPr>
      </p:pic>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324598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79376" y="1505710"/>
            <a:ext cx="7772400" cy="936104"/>
          </a:xfrm>
        </p:spPr>
        <p:txBody>
          <a:bodyPr>
            <a:normAutofit fontScale="90000"/>
          </a:bodyPr>
          <a:lstStyle/>
          <a:p>
            <a:r>
              <a:rPr lang="hu-HU" sz="2800" i="1" dirty="0" smtClean="0">
                <a:latin typeface="Calibri" panose="020F0502020204030204" pitchFamily="34" charset="0"/>
                <a:cs typeface="Calibri" panose="020F0502020204030204" pitchFamily="34" charset="0"/>
              </a:rPr>
              <a:t/>
            </a:r>
            <a:br>
              <a:rPr lang="hu-HU" sz="2800" i="1" dirty="0" smtClean="0">
                <a:latin typeface="Calibri" panose="020F0502020204030204" pitchFamily="34" charset="0"/>
                <a:cs typeface="Calibri" panose="020F0502020204030204" pitchFamily="34" charset="0"/>
              </a:rPr>
            </a:br>
            <a:r>
              <a:rPr lang="hu-HU" sz="2800" i="1" dirty="0">
                <a:latin typeface="Calibri" panose="020F0502020204030204" pitchFamily="34" charset="0"/>
                <a:cs typeface="Calibri" panose="020F0502020204030204" pitchFamily="34" charset="0"/>
              </a:rPr>
              <a:t/>
            </a:r>
            <a:br>
              <a:rPr lang="hu-HU" sz="2800" i="1" dirty="0">
                <a:latin typeface="Calibri" panose="020F0502020204030204" pitchFamily="34" charset="0"/>
                <a:cs typeface="Calibri" panose="020F0502020204030204" pitchFamily="34" charset="0"/>
              </a:rPr>
            </a:br>
            <a:r>
              <a:rPr lang="hu-HU" sz="2800" i="1" dirty="0" smtClean="0">
                <a:latin typeface="Calibri" panose="020F0502020204030204" pitchFamily="34" charset="0"/>
                <a:cs typeface="Calibri" panose="020F0502020204030204" pitchFamily="34" charset="0"/>
              </a:rPr>
              <a:t>Rainer </a:t>
            </a:r>
            <a:r>
              <a:rPr lang="hu-HU" sz="2800" i="1" dirty="0">
                <a:latin typeface="Calibri" panose="020F0502020204030204" pitchFamily="34" charset="0"/>
                <a:cs typeface="Calibri" panose="020F0502020204030204" pitchFamily="34" charset="0"/>
              </a:rPr>
              <a:t>Maria </a:t>
            </a:r>
            <a:r>
              <a:rPr lang="hu-HU" sz="2800" i="1" dirty="0" smtClean="0">
                <a:latin typeface="Calibri" panose="020F0502020204030204" pitchFamily="34" charset="0"/>
                <a:cs typeface="Calibri" panose="020F0502020204030204" pitchFamily="34" charset="0"/>
              </a:rPr>
              <a:t>Rilke:</a:t>
            </a:r>
            <a:br>
              <a:rPr lang="hu-HU" sz="2800" i="1" dirty="0" smtClean="0">
                <a:latin typeface="Calibri" panose="020F0502020204030204" pitchFamily="34" charset="0"/>
                <a:cs typeface="Calibri" panose="020F0502020204030204" pitchFamily="34" charset="0"/>
              </a:rPr>
            </a:br>
            <a:r>
              <a:rPr lang="hu-HU" sz="2800" i="1" dirty="0" smtClean="0">
                <a:latin typeface="Calibri" panose="020F0502020204030204" pitchFamily="34" charset="0"/>
                <a:cs typeface="Calibri" panose="020F0502020204030204" pitchFamily="34" charset="0"/>
              </a:rPr>
              <a:t>Die </a:t>
            </a:r>
            <a:r>
              <a:rPr lang="hu-HU" sz="2800" i="1" dirty="0" err="1">
                <a:latin typeface="Calibri" panose="020F0502020204030204" pitchFamily="34" charset="0"/>
                <a:cs typeface="Calibri" panose="020F0502020204030204" pitchFamily="34" charset="0"/>
              </a:rPr>
              <a:t>Kurtisane</a:t>
            </a:r>
            <a:r>
              <a:rPr lang="hu-HU" sz="2800" i="1" dirty="0">
                <a:latin typeface="Calibri" panose="020F0502020204030204" pitchFamily="34" charset="0"/>
                <a:cs typeface="Calibri" panose="020F0502020204030204" pitchFamily="34" charset="0"/>
              </a:rPr>
              <a:t/>
            </a:r>
            <a:br>
              <a:rPr lang="hu-HU" sz="2800" i="1" dirty="0">
                <a:latin typeface="Calibri" panose="020F0502020204030204" pitchFamily="34" charset="0"/>
                <a:cs typeface="Calibri" panose="020F0502020204030204" pitchFamily="34" charset="0"/>
              </a:rPr>
            </a:br>
            <a:r>
              <a:rPr lang="hu-HU" sz="2800" i="1" dirty="0">
                <a:latin typeface="Calibri" panose="020F0502020204030204" pitchFamily="34" charset="0"/>
                <a:cs typeface="Calibri" panose="020F0502020204030204" pitchFamily="34" charset="0"/>
              </a:rPr>
              <a:t>(</a:t>
            </a:r>
            <a:r>
              <a:rPr lang="hu-HU" sz="2400" i="1" dirty="0">
                <a:latin typeface="Calibri" panose="020F0502020204030204" pitchFamily="34" charset="0"/>
                <a:cs typeface="Calibri" panose="020F0502020204030204" pitchFamily="34" charset="0"/>
              </a:rPr>
              <a:t>in: Neue </a:t>
            </a:r>
            <a:r>
              <a:rPr lang="hu-HU" sz="2400" i="1" dirty="0" err="1">
                <a:latin typeface="Calibri" panose="020F0502020204030204" pitchFamily="34" charset="0"/>
                <a:cs typeface="Calibri" panose="020F0502020204030204" pitchFamily="34" charset="0"/>
              </a:rPr>
              <a:t>Gedichte</a:t>
            </a:r>
            <a:r>
              <a:rPr lang="hu-HU" sz="2400" i="1" dirty="0">
                <a:latin typeface="Calibri" panose="020F0502020204030204" pitchFamily="34" charset="0"/>
                <a:cs typeface="Calibri" panose="020F0502020204030204" pitchFamily="34" charset="0"/>
              </a:rPr>
              <a:t>, 1907)</a:t>
            </a:r>
            <a:br>
              <a:rPr lang="hu-HU" sz="2400" i="1" dirty="0">
                <a:latin typeface="Calibri" panose="020F0502020204030204" pitchFamily="34" charset="0"/>
                <a:cs typeface="Calibri" panose="020F0502020204030204" pitchFamily="34" charset="0"/>
              </a:rPr>
            </a:br>
            <a:endParaRPr lang="hu-HU" sz="2400" i="1" dirty="0">
              <a:latin typeface="Calibri" panose="020F0502020204030204" pitchFamily="34" charset="0"/>
              <a:cs typeface="Calibri" panose="020F0502020204030204" pitchFamily="34" charset="0"/>
            </a:endParaRPr>
          </a:p>
        </p:txBody>
      </p:sp>
      <p:sp>
        <p:nvSpPr>
          <p:cNvPr id="3" name="Tartalom helye 2"/>
          <p:cNvSpPr>
            <a:spLocks noGrp="1"/>
          </p:cNvSpPr>
          <p:nvPr>
            <p:ph idx="1"/>
          </p:nvPr>
        </p:nvSpPr>
        <p:spPr>
          <a:xfrm>
            <a:off x="3359696" y="1484784"/>
            <a:ext cx="7560840" cy="5386607"/>
          </a:xfrm>
        </p:spPr>
        <p:txBody>
          <a:bodyPr>
            <a:normAutofit lnSpcReduction="10000"/>
          </a:bodyPr>
          <a:lstStyle/>
          <a:p>
            <a:pPr marL="0" indent="0">
              <a:buNone/>
            </a:pPr>
            <a:r>
              <a:rPr lang="hu-HU" sz="1800" dirty="0"/>
              <a:t>		</a:t>
            </a:r>
            <a:r>
              <a:rPr lang="de-DE" sz="2000" dirty="0">
                <a:latin typeface="Calibri" panose="020F0502020204030204" pitchFamily="34" charset="0"/>
                <a:cs typeface="Calibri" panose="020F0502020204030204" pitchFamily="34" charset="0"/>
              </a:rPr>
              <a:t>Venedigs Sonne wird in meinem Haar</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ein Gold bereiten: aller Alchemie</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erlauchten Ausgang. Meine Brauen, die</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den Brücken gleichen, siehst du sie</a:t>
            </a:r>
          </a:p>
          <a:p>
            <a:pPr marL="0" indent="0">
              <a:buNone/>
            </a:pP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hinführen ob der lautlosen Gefahr</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der Augen, die ein heimlicher Verkehr</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an die Kanäle schließt, so </a:t>
            </a:r>
            <a:r>
              <a:rPr lang="de-DE" sz="2000" dirty="0" err="1">
                <a:latin typeface="Calibri" panose="020F0502020204030204" pitchFamily="34" charset="0"/>
                <a:cs typeface="Calibri" panose="020F0502020204030204" pitchFamily="34" charset="0"/>
              </a:rPr>
              <a:t>daß</a:t>
            </a:r>
            <a:r>
              <a:rPr lang="de-DE" sz="2000" dirty="0">
                <a:latin typeface="Calibri" panose="020F0502020204030204" pitchFamily="34" charset="0"/>
                <a:cs typeface="Calibri" panose="020F0502020204030204" pitchFamily="34" charset="0"/>
              </a:rPr>
              <a:t> das Meer</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in ihnen steigt und fällt und wechselt. Wer</a:t>
            </a:r>
          </a:p>
          <a:p>
            <a:pPr marL="0" indent="0">
              <a:buNone/>
            </a:pP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mich einmal sah, beneidet meinen Hund,</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weil sich auf ihm oft in zerstreuter Pause</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die Hand, die nie an keiner Glut verkohlt,</a:t>
            </a:r>
          </a:p>
          <a:p>
            <a:pPr marL="0" indent="0">
              <a:buNone/>
            </a:pPr>
            <a:r>
              <a:rPr lang="hu-HU" sz="2000" dirty="0">
                <a:latin typeface="Calibri" panose="020F0502020204030204" pitchFamily="34" charset="0"/>
                <a:cs typeface="Calibri" panose="020F0502020204030204" pitchFamily="34" charset="0"/>
              </a:rPr>
              <a:t>		</a:t>
            </a:r>
          </a:p>
          <a:p>
            <a:pPr marL="0" indent="0">
              <a:buNone/>
            </a:pP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die unverwundbare, geschmückt, erholt -.</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Und Knaben, Hoffnungen aus altem Hause,</a:t>
            </a:r>
            <a:br>
              <a:rPr lang="de-DE" sz="2000" dirty="0">
                <a:latin typeface="Calibri" panose="020F0502020204030204" pitchFamily="34" charset="0"/>
                <a:cs typeface="Calibri" panose="020F0502020204030204" pitchFamily="34" charset="0"/>
              </a:rPr>
            </a:br>
            <a:r>
              <a:rPr lang="hu-HU"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gehen wie an Gift an meinem Mund </a:t>
            </a:r>
            <a:r>
              <a:rPr lang="de-DE" sz="2000" dirty="0" err="1">
                <a:latin typeface="Calibri" panose="020F0502020204030204" pitchFamily="34" charset="0"/>
                <a:cs typeface="Calibri" panose="020F0502020204030204" pitchFamily="34" charset="0"/>
              </a:rPr>
              <a:t>zugrund</a:t>
            </a:r>
            <a:r>
              <a:rPr lang="de-DE" sz="2000" dirty="0">
                <a:latin typeface="Calibri" panose="020F0502020204030204" pitchFamily="34" charset="0"/>
                <a:cs typeface="Calibri" panose="020F0502020204030204" pitchFamily="34" charset="0"/>
              </a:rPr>
              <a:t>.</a:t>
            </a:r>
          </a:p>
          <a:p>
            <a:pPr marL="0" indent="0">
              <a:buNone/>
            </a:pPr>
            <a:endParaRPr lang="hu-HU" dirty="0" smtClean="0">
              <a:latin typeface="Calibri" panose="020F0502020204030204" pitchFamily="34" charset="0"/>
              <a:cs typeface="Calibri" panose="020F0502020204030204" pitchFamily="34" charset="0"/>
            </a:endParaRPr>
          </a:p>
          <a:p>
            <a:pPr marL="0" indent="0">
              <a:buNone/>
            </a:pPr>
            <a:endParaRPr lang="hu-HU" dirty="0">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747331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9416" y="1097472"/>
            <a:ext cx="10515600" cy="1325563"/>
          </a:xfrm>
        </p:spPr>
        <p:txBody>
          <a:bodyPr/>
          <a:lstStyle/>
          <a:p>
            <a:pPr algn="ctr"/>
            <a:r>
              <a:rPr lang="hu-HU" sz="3600" dirty="0" err="1">
                <a:latin typeface="Calibri" panose="020F0502020204030204" pitchFamily="34" charset="0"/>
                <a:cs typeface="Calibri" panose="020F0502020204030204" pitchFamily="34" charset="0"/>
              </a:rPr>
              <a:t>Form</a:t>
            </a:r>
            <a:r>
              <a:rPr lang="hu-HU" sz="3600" dirty="0">
                <a:latin typeface="Calibri" panose="020F0502020204030204" pitchFamily="34" charset="0"/>
                <a:cs typeface="Calibri" panose="020F0502020204030204" pitchFamily="34" charset="0"/>
              </a:rPr>
              <a:t> der </a:t>
            </a:r>
            <a:r>
              <a:rPr lang="hu-HU" sz="3600" dirty="0" err="1">
                <a:latin typeface="Calibri" panose="020F0502020204030204" pitchFamily="34" charset="0"/>
                <a:cs typeface="Calibri" panose="020F0502020204030204" pitchFamily="34" charset="0"/>
              </a:rPr>
              <a:t>Novelle</a:t>
            </a:r>
            <a:r>
              <a:rPr lang="hu-HU" sz="3600" dirty="0">
                <a:latin typeface="Calibri" panose="020F0502020204030204" pitchFamily="34" charset="0"/>
                <a:cs typeface="Calibri" panose="020F0502020204030204" pitchFamily="34" charset="0"/>
              </a:rPr>
              <a:t> 1.</a:t>
            </a:r>
          </a:p>
        </p:txBody>
      </p:sp>
      <p:sp>
        <p:nvSpPr>
          <p:cNvPr id="3" name="Tartalom helye 2"/>
          <p:cNvSpPr>
            <a:spLocks noGrp="1"/>
          </p:cNvSpPr>
          <p:nvPr>
            <p:ph idx="1"/>
          </p:nvPr>
        </p:nvSpPr>
        <p:spPr>
          <a:xfrm>
            <a:off x="2211016" y="2865203"/>
            <a:ext cx="7772400" cy="3963144"/>
          </a:xfrm>
        </p:spPr>
        <p:txBody>
          <a:bodyPr/>
          <a:lstStyle/>
          <a:p>
            <a:pPr marL="0" indent="0">
              <a:buNone/>
            </a:pPr>
            <a:r>
              <a:rPr lang="hu-HU" sz="2400" dirty="0">
                <a:latin typeface="Calibri" panose="020F0502020204030204" pitchFamily="34" charset="0"/>
                <a:cs typeface="Calibri" panose="020F0502020204030204" pitchFamily="34" charset="0"/>
              </a:rPr>
              <a:t>Die </a:t>
            </a:r>
            <a:r>
              <a:rPr lang="hu-HU" sz="2400" dirty="0" err="1">
                <a:latin typeface="Calibri" panose="020F0502020204030204" pitchFamily="34" charset="0"/>
                <a:cs typeface="Calibri" panose="020F0502020204030204" pitchFamily="34" charset="0"/>
              </a:rPr>
              <a:t>Novelle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ist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seit</a:t>
            </a:r>
            <a:r>
              <a:rPr lang="hu-HU" sz="2400" dirty="0">
                <a:latin typeface="Calibri" panose="020F0502020204030204" pitchFamily="34" charset="0"/>
                <a:cs typeface="Calibri" panose="020F0502020204030204" pitchFamily="34" charset="0"/>
              </a:rPr>
              <a:t> der </a:t>
            </a:r>
            <a:r>
              <a:rPr lang="hu-HU" sz="2400" dirty="0" err="1">
                <a:latin typeface="Calibri" panose="020F0502020204030204" pitchFamily="34" charset="0"/>
                <a:cs typeface="Calibri" panose="020F0502020204030204" pitchFamily="34" charset="0"/>
              </a:rPr>
              <a:t>Renaissance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eine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kürzere</a:t>
            </a:r>
            <a:r>
              <a:rPr lang="hu-HU" sz="2400" dirty="0">
                <a:latin typeface="Calibri" panose="020F0502020204030204" pitchFamily="34" charset="0"/>
                <a:cs typeface="Calibri" panose="020F0502020204030204" pitchFamily="34" charset="0"/>
              </a:rPr>
              <a:t> Vers- </a:t>
            </a:r>
            <a:r>
              <a:rPr lang="hu-HU" sz="2400" dirty="0" err="1">
                <a:latin typeface="Calibri" panose="020F0502020204030204" pitchFamily="34" charset="0"/>
                <a:cs typeface="Calibri" panose="020F0502020204030204" pitchFamily="34" charset="0"/>
              </a:rPr>
              <a:t>oder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meist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Prosaerzählung</a:t>
            </a:r>
            <a:r>
              <a:rPr lang="hu-HU" sz="2400" dirty="0">
                <a:latin typeface="Calibri" panose="020F0502020204030204" pitchFamily="34" charset="0"/>
                <a:cs typeface="Calibri" panose="020F0502020204030204" pitchFamily="34" charset="0"/>
              </a:rPr>
              <a:t> e. </a:t>
            </a:r>
            <a:r>
              <a:rPr lang="hu-HU" sz="2400" dirty="0" err="1">
                <a:latin typeface="Calibri" panose="020F0502020204030204" pitchFamily="34" charset="0"/>
                <a:cs typeface="Calibri" panose="020F0502020204030204" pitchFamily="34" charset="0"/>
              </a:rPr>
              <a:t>neuen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unerhörten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doch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Ggs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Zum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Märchen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tatsächlichen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oder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möglichen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Einzelbegebenheit</a:t>
            </a:r>
            <a:r>
              <a:rPr lang="hu-HU" sz="2400" dirty="0">
                <a:latin typeface="Calibri" panose="020F0502020204030204" pitchFamily="34" charset="0"/>
                <a:cs typeface="Calibri" panose="020F0502020204030204" pitchFamily="34" charset="0"/>
              </a:rPr>
              <a:t> mit […] </a:t>
            </a:r>
            <a:r>
              <a:rPr lang="hu-HU" sz="2400" dirty="0" err="1">
                <a:latin typeface="Calibri" panose="020F0502020204030204" pitchFamily="34" charset="0"/>
                <a:cs typeface="Calibri" panose="020F0502020204030204" pitchFamily="34" charset="0"/>
              </a:rPr>
              <a:t>objektivem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Berichtstil</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ohne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Einmischung</a:t>
            </a:r>
            <a:r>
              <a:rPr lang="hu-HU" sz="2400" dirty="0">
                <a:latin typeface="Calibri" panose="020F0502020204030204" pitchFamily="34" charset="0"/>
                <a:cs typeface="Calibri" panose="020F0502020204030204" pitchFamily="34" charset="0"/>
              </a:rPr>
              <a:t> des </a:t>
            </a:r>
            <a:r>
              <a:rPr lang="hu-HU" sz="2400" dirty="0" err="1">
                <a:latin typeface="Calibri" panose="020F0502020204030204" pitchFamily="34" charset="0"/>
                <a:cs typeface="Calibri" panose="020F0502020204030204" pitchFamily="34" charset="0"/>
              </a:rPr>
              <a:t>Erzählers</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häufig</a:t>
            </a:r>
            <a:r>
              <a:rPr lang="hu-HU" sz="2400" dirty="0">
                <a:latin typeface="Calibri" panose="020F0502020204030204" pitchFamily="34" charset="0"/>
                <a:cs typeface="Calibri" panose="020F0502020204030204" pitchFamily="34" charset="0"/>
              </a:rPr>
              <a:t> in </a:t>
            </a:r>
            <a:r>
              <a:rPr lang="hu-HU" sz="2400" dirty="0" err="1">
                <a:latin typeface="Calibri" panose="020F0502020204030204" pitchFamily="34" charset="0"/>
                <a:cs typeface="Calibri" panose="020F0502020204030204" pitchFamily="34" charset="0"/>
              </a:rPr>
              <a:t>Gestalt</a:t>
            </a:r>
            <a:r>
              <a:rPr lang="hu-HU" sz="2400" dirty="0">
                <a:latin typeface="Calibri" panose="020F0502020204030204" pitchFamily="34" charset="0"/>
                <a:cs typeface="Calibri" panose="020F0502020204030204" pitchFamily="34" charset="0"/>
              </a:rPr>
              <a:t> der […] </a:t>
            </a:r>
            <a:r>
              <a:rPr lang="hu-HU" sz="2400" dirty="0" err="1">
                <a:latin typeface="Calibri" panose="020F0502020204030204" pitchFamily="34" charset="0"/>
                <a:cs typeface="Calibri" panose="020F0502020204030204" pitchFamily="34" charset="0"/>
              </a:rPr>
              <a:t>chronikalischen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Erzählung</a:t>
            </a:r>
            <a:r>
              <a:rPr lang="hu-HU" sz="2400" dirty="0">
                <a:latin typeface="Calibri" panose="020F0502020204030204" pitchFamily="34" charset="0"/>
                <a:cs typeface="Calibri" panose="020F0502020204030204" pitchFamily="34" charset="0"/>
              </a:rPr>
              <a:t>, die […] den </a:t>
            </a:r>
            <a:r>
              <a:rPr lang="hu-HU" sz="2400" dirty="0" err="1">
                <a:latin typeface="Calibri" panose="020F0502020204030204" pitchFamily="34" charset="0"/>
                <a:cs typeface="Calibri" panose="020F0502020204030204" pitchFamily="34" charset="0"/>
              </a:rPr>
              <a:t>streng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tektonischen</a:t>
            </a:r>
            <a:r>
              <a:rPr lang="hu-HU" sz="2400" dirty="0">
                <a:latin typeface="Calibri" panose="020F0502020204030204" pitchFamily="34" charset="0"/>
                <a:cs typeface="Calibri" panose="020F0502020204030204" pitchFamily="34" charset="0"/>
              </a:rPr>
              <a:t> Aufbau der N., den </a:t>
            </a:r>
            <a:r>
              <a:rPr lang="hu-HU" sz="2400" dirty="0" err="1">
                <a:latin typeface="Calibri" panose="020F0502020204030204" pitchFamily="34" charset="0"/>
                <a:cs typeface="Calibri" panose="020F0502020204030204" pitchFamily="34" charset="0"/>
              </a:rPr>
              <a:t>sie</a:t>
            </a:r>
            <a:r>
              <a:rPr lang="hu-HU" sz="2400" dirty="0">
                <a:latin typeface="Calibri" panose="020F0502020204030204" pitchFamily="34" charset="0"/>
                <a:cs typeface="Calibri" panose="020F0502020204030204" pitchFamily="34" charset="0"/>
              </a:rPr>
              <a:t> mit </a:t>
            </a:r>
            <a:r>
              <a:rPr lang="hu-HU" sz="2400" dirty="0" err="1">
                <a:latin typeface="Calibri" panose="020F0502020204030204" pitchFamily="34" charset="0"/>
                <a:cs typeface="Calibri" panose="020F0502020204030204" pitchFamily="34" charset="0"/>
              </a:rPr>
              <a:t>dem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Drama</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gemeinsam</a:t>
            </a:r>
            <a:r>
              <a:rPr lang="hu-HU" sz="2400" dirty="0">
                <a:latin typeface="Calibri" panose="020F0502020204030204" pitchFamily="34" charset="0"/>
                <a:cs typeface="Calibri" panose="020F0502020204030204" pitchFamily="34" charset="0"/>
              </a:rPr>
              <a:t> hat, betont.”</a:t>
            </a:r>
          </a:p>
          <a:p>
            <a:pPr marL="0" indent="0">
              <a:buNone/>
            </a:pPr>
            <a:r>
              <a:rPr lang="hu-HU" sz="1800" dirty="0">
                <a:latin typeface="Calibri" panose="020F0502020204030204" pitchFamily="34" charset="0"/>
                <a:cs typeface="Calibri" panose="020F0502020204030204" pitchFamily="34" charset="0"/>
              </a:rPr>
              <a:t>(</a:t>
            </a:r>
            <a:r>
              <a:rPr lang="hu-HU" sz="1800" dirty="0" err="1">
                <a:latin typeface="Calibri" panose="020F0502020204030204" pitchFamily="34" charset="0"/>
                <a:cs typeface="Calibri" panose="020F0502020204030204" pitchFamily="34" charset="0"/>
              </a:rPr>
              <a:t>Gero</a:t>
            </a:r>
            <a:r>
              <a:rPr lang="hu-HU" sz="1800" dirty="0">
                <a:latin typeface="Calibri" panose="020F0502020204030204" pitchFamily="34" charset="0"/>
                <a:cs typeface="Calibri" panose="020F0502020204030204" pitchFamily="34" charset="0"/>
              </a:rPr>
              <a:t> von </a:t>
            </a:r>
            <a:r>
              <a:rPr lang="hu-HU" sz="1800" dirty="0" err="1">
                <a:latin typeface="Calibri" panose="020F0502020204030204" pitchFamily="34" charset="0"/>
                <a:cs typeface="Calibri" panose="020F0502020204030204" pitchFamily="34" charset="0"/>
              </a:rPr>
              <a:t>Wilpert</a:t>
            </a:r>
            <a:r>
              <a:rPr lang="hu-HU" sz="1800" dirty="0">
                <a:latin typeface="Calibri" panose="020F0502020204030204" pitchFamily="34" charset="0"/>
                <a:cs typeface="Calibri" panose="020F0502020204030204" pitchFamily="34" charset="0"/>
              </a:rPr>
              <a:t>: </a:t>
            </a:r>
            <a:r>
              <a:rPr lang="hu-HU" sz="1800" i="1" dirty="0" err="1">
                <a:latin typeface="Calibri" panose="020F0502020204030204" pitchFamily="34" charset="0"/>
                <a:cs typeface="Calibri" panose="020F0502020204030204" pitchFamily="34" charset="0"/>
              </a:rPr>
              <a:t>Sachwörterbuch</a:t>
            </a:r>
            <a:r>
              <a:rPr lang="hu-HU" sz="1800" i="1" dirty="0">
                <a:latin typeface="Calibri" panose="020F0502020204030204" pitchFamily="34" charset="0"/>
                <a:cs typeface="Calibri" panose="020F0502020204030204" pitchFamily="34" charset="0"/>
              </a:rPr>
              <a:t> der </a:t>
            </a:r>
            <a:r>
              <a:rPr lang="hu-HU" sz="1800" i="1" dirty="0" err="1">
                <a:latin typeface="Calibri" panose="020F0502020204030204" pitchFamily="34" charset="0"/>
                <a:cs typeface="Calibri" panose="020F0502020204030204" pitchFamily="34" charset="0"/>
              </a:rPr>
              <a:t>Literatur</a:t>
            </a:r>
            <a:r>
              <a:rPr lang="hu-HU" sz="1800" dirty="0">
                <a:latin typeface="Calibri" panose="020F0502020204030204" pitchFamily="34" charset="0"/>
                <a:cs typeface="Calibri" panose="020F0502020204030204" pitchFamily="34" charset="0"/>
              </a:rPr>
              <a:t>)</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98555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11424" y="1052736"/>
            <a:ext cx="10515600" cy="1325563"/>
          </a:xfrm>
        </p:spPr>
        <p:txBody>
          <a:bodyPr/>
          <a:lstStyle/>
          <a:p>
            <a:pPr algn="ctr"/>
            <a:r>
              <a:rPr lang="hu-HU" sz="3600" dirty="0" err="1">
                <a:latin typeface="Calibri" panose="020F0502020204030204" pitchFamily="34" charset="0"/>
                <a:cs typeface="Calibri" panose="020F0502020204030204" pitchFamily="34" charset="0"/>
              </a:rPr>
              <a:t>Form</a:t>
            </a:r>
            <a:r>
              <a:rPr lang="hu-HU" sz="3600" dirty="0">
                <a:latin typeface="Calibri" panose="020F0502020204030204" pitchFamily="34" charset="0"/>
                <a:cs typeface="Calibri" panose="020F0502020204030204" pitchFamily="34" charset="0"/>
              </a:rPr>
              <a:t> der </a:t>
            </a:r>
            <a:r>
              <a:rPr lang="hu-HU" sz="3600" dirty="0" err="1">
                <a:latin typeface="Calibri" panose="020F0502020204030204" pitchFamily="34" charset="0"/>
                <a:cs typeface="Calibri" panose="020F0502020204030204" pitchFamily="34" charset="0"/>
              </a:rPr>
              <a:t>Novelle</a:t>
            </a:r>
            <a:r>
              <a:rPr lang="hu-HU" sz="3600" dirty="0">
                <a:latin typeface="Calibri" panose="020F0502020204030204" pitchFamily="34" charset="0"/>
                <a:cs typeface="Calibri" panose="020F0502020204030204" pitchFamily="34" charset="0"/>
              </a:rPr>
              <a:t> 2.</a:t>
            </a:r>
          </a:p>
        </p:txBody>
      </p:sp>
      <p:sp>
        <p:nvSpPr>
          <p:cNvPr id="3" name="Tartalom helye 2"/>
          <p:cNvSpPr>
            <a:spLocks noGrp="1"/>
          </p:cNvSpPr>
          <p:nvPr>
            <p:ph idx="1"/>
          </p:nvPr>
        </p:nvSpPr>
        <p:spPr>
          <a:xfrm>
            <a:off x="1991544" y="2780928"/>
            <a:ext cx="7772400" cy="3747120"/>
          </a:xfrm>
        </p:spPr>
        <p:txBody>
          <a:bodyPr/>
          <a:lstStyle/>
          <a:p>
            <a:pPr marL="0" indent="0">
              <a:buNone/>
            </a:pPr>
            <a:r>
              <a:rPr lang="hu-HU" sz="2400" dirty="0">
                <a:latin typeface="Calibri" panose="020F0502020204030204" pitchFamily="34" charset="0"/>
                <a:cs typeface="Calibri" panose="020F0502020204030204" pitchFamily="34" charset="0"/>
              </a:rPr>
              <a:t>Der Text </a:t>
            </a:r>
            <a:r>
              <a:rPr lang="hu-HU" sz="2400" dirty="0" err="1">
                <a:latin typeface="Calibri" panose="020F0502020204030204" pitchFamily="34" charset="0"/>
                <a:cs typeface="Calibri" panose="020F0502020204030204" pitchFamily="34" charset="0"/>
              </a:rPr>
              <a:t>weist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aber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auch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epische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Merkmale</a:t>
            </a:r>
            <a:r>
              <a:rPr lang="hu-HU" sz="2400" dirty="0">
                <a:latin typeface="Calibri" panose="020F0502020204030204" pitchFamily="34" charset="0"/>
                <a:cs typeface="Calibri" panose="020F0502020204030204" pitchFamily="34" charset="0"/>
              </a:rPr>
              <a:t> des </a:t>
            </a:r>
            <a:r>
              <a:rPr lang="hu-HU" sz="2400" dirty="0" err="1">
                <a:latin typeface="Calibri" panose="020F0502020204030204" pitchFamily="34" charset="0"/>
                <a:cs typeface="Calibri" panose="020F0502020204030204" pitchFamily="34" charset="0"/>
              </a:rPr>
              <a:t>Epos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auf</a:t>
            </a:r>
            <a:r>
              <a:rPr lang="hu-HU" sz="2400" dirty="0">
                <a:latin typeface="Calibri" panose="020F0502020204030204" pitchFamily="34" charset="0"/>
                <a:cs typeface="Calibri" panose="020F0502020204030204" pitchFamily="34" charset="0"/>
              </a:rPr>
              <a:t>:</a:t>
            </a:r>
          </a:p>
          <a:p>
            <a:pPr marL="0" indent="0">
              <a:buNone/>
            </a:pPr>
            <a:endParaRPr lang="hu-HU" sz="2400" dirty="0">
              <a:latin typeface="Calibri" panose="020F0502020204030204" pitchFamily="34" charset="0"/>
              <a:cs typeface="Calibri" panose="020F0502020204030204" pitchFamily="34" charset="0"/>
            </a:endParaRPr>
          </a:p>
          <a:p>
            <a:pPr marL="0" indent="0">
              <a:buNone/>
            </a:pP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Bestimmte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Stellen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stehen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Hexametern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Versmaß</a:t>
            </a:r>
            <a:r>
              <a:rPr lang="hu-HU" sz="2400" dirty="0">
                <a:latin typeface="Calibri" panose="020F0502020204030204" pitchFamily="34" charset="0"/>
                <a:cs typeface="Calibri" panose="020F0502020204030204" pitchFamily="34" charset="0"/>
              </a:rPr>
              <a:t> des </a:t>
            </a:r>
            <a:r>
              <a:rPr lang="hu-HU" sz="2400" dirty="0" err="1">
                <a:latin typeface="Calibri" panose="020F0502020204030204" pitchFamily="34" charset="0"/>
                <a:cs typeface="Calibri" panose="020F0502020204030204" pitchFamily="34" charset="0"/>
              </a:rPr>
              <a:t>klassischen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Epos</a:t>
            </a:r>
            <a:r>
              <a:rPr lang="hu-HU" sz="2400" dirty="0">
                <a:latin typeface="Calibri" panose="020F0502020204030204" pitchFamily="34" charset="0"/>
                <a:cs typeface="Calibri" panose="020F0502020204030204" pitchFamily="34" charset="0"/>
              </a:rPr>
              <a:t>)</a:t>
            </a:r>
          </a:p>
          <a:p>
            <a:pPr marL="0" indent="0">
              <a:buNone/>
            </a:pPr>
            <a:endParaRPr lang="hu-HU" sz="2400" dirty="0">
              <a:latin typeface="Calibri" panose="020F0502020204030204" pitchFamily="34" charset="0"/>
              <a:cs typeface="Calibri" panose="020F0502020204030204" pitchFamily="34" charset="0"/>
            </a:endParaRPr>
          </a:p>
          <a:p>
            <a:pPr marL="0" indent="0">
              <a:buNone/>
            </a:pP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Ständige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Attribute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substantiviertes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Präteritum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Präsens</a:t>
            </a:r>
            <a:r>
              <a:rPr lang="hu-HU" sz="2400" dirty="0">
                <a:latin typeface="Calibri" panose="020F0502020204030204" pitchFamily="34" charset="0"/>
                <a:cs typeface="Calibri" panose="020F0502020204030204" pitchFamily="34" charset="0"/>
              </a:rPr>
              <a:t>): „der </a:t>
            </a:r>
            <a:r>
              <a:rPr lang="hu-HU" sz="2400" dirty="0" err="1">
                <a:latin typeface="Calibri" panose="020F0502020204030204" pitchFamily="34" charset="0"/>
                <a:cs typeface="Calibri" panose="020F0502020204030204" pitchFamily="34" charset="0"/>
              </a:rPr>
              <a:t>Reisende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Betrachtende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Liebende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der</a:t>
            </a:r>
            <a:r>
              <a:rPr lang="hu-HU" sz="2400" dirty="0">
                <a:latin typeface="Calibri" panose="020F0502020204030204" pitchFamily="34" charset="0"/>
                <a:cs typeface="Calibri" panose="020F0502020204030204" pitchFamily="34" charset="0"/>
              </a:rPr>
              <a:t> Betörte”, „der </a:t>
            </a:r>
            <a:r>
              <a:rPr lang="hu-HU" sz="2400" dirty="0" err="1">
                <a:latin typeface="Calibri" panose="020F0502020204030204" pitchFamily="34" charset="0"/>
                <a:cs typeface="Calibri" panose="020F0502020204030204" pitchFamily="34" charset="0"/>
              </a:rPr>
              <a:t>Schauende</a:t>
            </a:r>
            <a:r>
              <a:rPr lang="hu-HU" sz="2400" dirty="0">
                <a:latin typeface="Calibri" panose="020F0502020204030204" pitchFamily="34" charset="0"/>
                <a:cs typeface="Calibri" panose="020F0502020204030204" pitchFamily="34" charset="0"/>
              </a:rPr>
              <a:t>” etc.</a:t>
            </a:r>
          </a:p>
          <a:p>
            <a:pPr marL="0" indent="0">
              <a:buNone/>
            </a:pPr>
            <a:endParaRPr lang="hu-HU" sz="24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772325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67408" y="1196752"/>
            <a:ext cx="10515600" cy="1325563"/>
          </a:xfrm>
        </p:spPr>
        <p:txBody>
          <a:bodyPr/>
          <a:lstStyle/>
          <a:p>
            <a:pPr algn="ctr"/>
            <a:r>
              <a:rPr lang="hu-HU" sz="3600" dirty="0" err="1">
                <a:latin typeface="Calibri" panose="020F0502020204030204" pitchFamily="34" charset="0"/>
                <a:cs typeface="Calibri" panose="020F0502020204030204" pitchFamily="34" charset="0"/>
              </a:rPr>
              <a:t>Struktur</a:t>
            </a:r>
            <a:r>
              <a:rPr lang="hu-HU" sz="3600" dirty="0">
                <a:latin typeface="Calibri" panose="020F0502020204030204" pitchFamily="34" charset="0"/>
                <a:cs typeface="Calibri" panose="020F0502020204030204" pitchFamily="34" charset="0"/>
              </a:rPr>
              <a:t> der </a:t>
            </a:r>
            <a:r>
              <a:rPr lang="hu-HU" sz="3600" dirty="0" err="1">
                <a:latin typeface="Calibri" panose="020F0502020204030204" pitchFamily="34" charset="0"/>
                <a:cs typeface="Calibri" panose="020F0502020204030204" pitchFamily="34" charset="0"/>
              </a:rPr>
              <a:t>Novelle</a:t>
            </a:r>
            <a:r>
              <a:rPr lang="hu-HU" sz="3600" dirty="0">
                <a:latin typeface="Calibri" panose="020F0502020204030204" pitchFamily="34" charset="0"/>
                <a:cs typeface="Calibri" panose="020F0502020204030204" pitchFamily="34" charset="0"/>
              </a:rPr>
              <a:t> 1.</a:t>
            </a:r>
          </a:p>
        </p:txBody>
      </p:sp>
      <p:sp>
        <p:nvSpPr>
          <p:cNvPr id="3" name="Tartalom helye 2"/>
          <p:cNvSpPr>
            <a:spLocks noGrp="1"/>
          </p:cNvSpPr>
          <p:nvPr>
            <p:ph idx="1"/>
          </p:nvPr>
        </p:nvSpPr>
        <p:spPr>
          <a:xfrm>
            <a:off x="767408" y="2657252"/>
            <a:ext cx="10515600" cy="4351338"/>
          </a:xfrm>
        </p:spPr>
        <p:txBody>
          <a:bodyPr/>
          <a:lstStyle/>
          <a:p>
            <a:pPr marL="0" indent="0" algn="ctr">
              <a:buNone/>
            </a:pPr>
            <a:r>
              <a:rPr lang="hu-HU" sz="2400" dirty="0" err="1">
                <a:latin typeface="Calibri" panose="020F0502020204030204" pitchFamily="34" charset="0"/>
                <a:cs typeface="Calibri" panose="020F0502020204030204" pitchFamily="34" charset="0"/>
              </a:rPr>
              <a:t>Aufbau</a:t>
            </a:r>
            <a:r>
              <a:rPr lang="hu-HU" sz="2400" dirty="0">
                <a:latin typeface="Calibri" panose="020F0502020204030204" pitchFamily="34" charset="0"/>
                <a:cs typeface="Calibri" panose="020F0502020204030204" pitchFamily="34" charset="0"/>
              </a:rPr>
              <a:t> des </a:t>
            </a:r>
            <a:r>
              <a:rPr lang="hu-HU" sz="2400" dirty="0" err="1">
                <a:latin typeface="Calibri" panose="020F0502020204030204" pitchFamily="34" charset="0"/>
                <a:cs typeface="Calibri" panose="020F0502020204030204" pitchFamily="34" charset="0"/>
              </a:rPr>
              <a:t>klassischen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Dramas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z.B</a:t>
            </a:r>
            <a:r>
              <a:rPr lang="hu-HU" sz="2400" dirty="0">
                <a:latin typeface="Calibri" panose="020F0502020204030204" pitchFamily="34" charset="0"/>
                <a:cs typeface="Calibri" panose="020F0502020204030204" pitchFamily="34" charset="0"/>
              </a:rPr>
              <a:t>. Schiller):</a:t>
            </a:r>
          </a:p>
          <a:p>
            <a:pPr marL="0" indent="0">
              <a:buNone/>
            </a:pPr>
            <a:endParaRPr lang="hu-HU" sz="2400" dirty="0">
              <a:latin typeface="Calibri" panose="020F0502020204030204" pitchFamily="34" charset="0"/>
              <a:cs typeface="Calibri" panose="020F0502020204030204" pitchFamily="34" charset="0"/>
            </a:endParaRPr>
          </a:p>
          <a:p>
            <a:pPr marL="0" indent="0" algn="ctr">
              <a:buNone/>
            </a:pPr>
            <a:r>
              <a:rPr lang="hu-HU" sz="2400" dirty="0">
                <a:latin typeface="Calibri" panose="020F0502020204030204" pitchFamily="34" charset="0"/>
                <a:cs typeface="Calibri" panose="020F0502020204030204" pitchFamily="34" charset="0"/>
              </a:rPr>
              <a:t>1. </a:t>
            </a:r>
            <a:r>
              <a:rPr lang="hu-HU" sz="2400" dirty="0" err="1" smtClean="0">
                <a:solidFill>
                  <a:srgbClr val="FF0000"/>
                </a:solidFill>
                <a:latin typeface="Calibri" panose="020F0502020204030204" pitchFamily="34" charset="0"/>
                <a:cs typeface="Calibri" panose="020F0502020204030204" pitchFamily="34" charset="0"/>
              </a:rPr>
              <a:t>Exposition</a:t>
            </a:r>
            <a:r>
              <a:rPr lang="hu-HU" sz="2400" dirty="0" smtClean="0">
                <a:latin typeface="Calibri" panose="020F0502020204030204" pitchFamily="34" charset="0"/>
                <a:cs typeface="Calibri" panose="020F0502020204030204" pitchFamily="34" charset="0"/>
              </a:rPr>
              <a:t> </a:t>
            </a:r>
            <a:r>
              <a:rPr lang="hu-HU" sz="2400" dirty="0">
                <a:latin typeface="Calibri" panose="020F0502020204030204" pitchFamily="34" charset="0"/>
                <a:cs typeface="Calibri" panose="020F0502020204030204" pitchFamily="34" charset="0"/>
              </a:rPr>
              <a:t>(</a:t>
            </a:r>
            <a:r>
              <a:rPr lang="hu-HU" sz="2400" dirty="0" err="1">
                <a:latin typeface="Calibri" panose="020F0502020204030204" pitchFamily="34" charset="0"/>
                <a:cs typeface="Calibri" panose="020F0502020204030204" pitchFamily="34" charset="0"/>
              </a:rPr>
              <a:t>Einleitung</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Protose</a:t>
            </a:r>
            <a:r>
              <a:rPr lang="hu-HU" sz="2400" dirty="0">
                <a:latin typeface="Calibri" panose="020F0502020204030204" pitchFamily="34" charset="0"/>
                <a:cs typeface="Calibri" panose="020F0502020204030204" pitchFamily="34" charset="0"/>
              </a:rPr>
              <a:t>)</a:t>
            </a:r>
          </a:p>
          <a:p>
            <a:pPr marL="0" indent="0" algn="ctr">
              <a:buNone/>
            </a:pPr>
            <a:r>
              <a:rPr lang="hu-HU" sz="2400" dirty="0">
                <a:latin typeface="Calibri" panose="020F0502020204030204" pitchFamily="34" charset="0"/>
                <a:cs typeface="Calibri" panose="020F0502020204030204" pitchFamily="34" charset="0"/>
              </a:rPr>
              <a:t>2. </a:t>
            </a:r>
            <a:r>
              <a:rPr lang="hu-HU" sz="2400" dirty="0" err="1" smtClean="0">
                <a:solidFill>
                  <a:srgbClr val="FF0000"/>
                </a:solidFill>
                <a:latin typeface="Calibri" panose="020F0502020204030204" pitchFamily="34" charset="0"/>
                <a:cs typeface="Calibri" panose="020F0502020204030204" pitchFamily="34" charset="0"/>
              </a:rPr>
              <a:t>Komplikation</a:t>
            </a:r>
            <a:r>
              <a:rPr lang="hu-HU" sz="2400" dirty="0" smtClean="0">
                <a:latin typeface="Calibri" panose="020F0502020204030204" pitchFamily="34" charset="0"/>
                <a:cs typeface="Calibri" panose="020F0502020204030204" pitchFamily="34" charset="0"/>
              </a:rPr>
              <a:t> </a:t>
            </a:r>
            <a:r>
              <a:rPr lang="hu-HU" sz="2400" dirty="0">
                <a:latin typeface="Calibri" panose="020F0502020204030204" pitchFamily="34" charset="0"/>
                <a:cs typeface="Calibri" panose="020F0502020204030204" pitchFamily="34" charset="0"/>
              </a:rPr>
              <a:t>(</a:t>
            </a:r>
            <a:r>
              <a:rPr lang="hu-HU" sz="2400" dirty="0" err="1">
                <a:latin typeface="Calibri" panose="020F0502020204030204" pitchFamily="34" charset="0"/>
                <a:cs typeface="Calibri" panose="020F0502020204030204" pitchFamily="34" charset="0"/>
              </a:rPr>
              <a:t>Steigerung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durch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erregende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Momente</a:t>
            </a:r>
            <a:r>
              <a:rPr lang="hu-HU" sz="2400" dirty="0">
                <a:latin typeface="Calibri" panose="020F0502020204030204" pitchFamily="34" charset="0"/>
                <a:cs typeface="Calibri" panose="020F0502020204030204" pitchFamily="34" charset="0"/>
              </a:rPr>
              <a:t>)</a:t>
            </a:r>
          </a:p>
          <a:p>
            <a:pPr marL="0" indent="0" algn="ctr">
              <a:buNone/>
            </a:pPr>
            <a:r>
              <a:rPr lang="hu-HU" sz="2400" dirty="0">
                <a:latin typeface="Calibri" panose="020F0502020204030204" pitchFamily="34" charset="0"/>
                <a:cs typeface="Calibri" panose="020F0502020204030204" pitchFamily="34" charset="0"/>
              </a:rPr>
              <a:t>3. </a:t>
            </a:r>
            <a:r>
              <a:rPr lang="hu-HU" sz="2400" dirty="0" err="1" smtClean="0">
                <a:solidFill>
                  <a:srgbClr val="FF0000"/>
                </a:solidFill>
                <a:latin typeface="Calibri" panose="020F0502020204030204" pitchFamily="34" charset="0"/>
                <a:cs typeface="Calibri" panose="020F0502020204030204" pitchFamily="34" charset="0"/>
              </a:rPr>
              <a:t>Peripetie</a:t>
            </a:r>
            <a:r>
              <a:rPr lang="hu-HU" sz="2400" dirty="0" smtClean="0">
                <a:latin typeface="Calibri" panose="020F0502020204030204" pitchFamily="34" charset="0"/>
                <a:cs typeface="Calibri" panose="020F0502020204030204" pitchFamily="34" charset="0"/>
              </a:rPr>
              <a:t> </a:t>
            </a:r>
            <a:r>
              <a:rPr lang="hu-HU" sz="2400" dirty="0">
                <a:latin typeface="Calibri" panose="020F0502020204030204" pitchFamily="34" charset="0"/>
                <a:cs typeface="Calibri" panose="020F0502020204030204" pitchFamily="34" charset="0"/>
              </a:rPr>
              <a:t>(</a:t>
            </a:r>
            <a:r>
              <a:rPr lang="hu-HU" sz="2400" dirty="0" err="1">
                <a:latin typeface="Calibri" panose="020F0502020204030204" pitchFamily="34" charset="0"/>
                <a:cs typeface="Calibri" panose="020F0502020204030204" pitchFamily="34" charset="0"/>
              </a:rPr>
              <a:t>Höhepunkt</a:t>
            </a:r>
            <a:r>
              <a:rPr lang="hu-HU" sz="2400" dirty="0">
                <a:latin typeface="Calibri" panose="020F0502020204030204" pitchFamily="34" charset="0"/>
                <a:cs typeface="Calibri" panose="020F0502020204030204" pitchFamily="34" charset="0"/>
              </a:rPr>
              <a:t>, Klimax)</a:t>
            </a:r>
          </a:p>
          <a:p>
            <a:pPr marL="896938" indent="-896938" algn="ctr">
              <a:buNone/>
            </a:pPr>
            <a:r>
              <a:rPr lang="hu-HU" sz="2400" dirty="0">
                <a:latin typeface="Calibri" panose="020F0502020204030204" pitchFamily="34" charset="0"/>
                <a:cs typeface="Calibri" panose="020F0502020204030204" pitchFamily="34" charset="0"/>
              </a:rPr>
              <a:t>4. </a:t>
            </a:r>
            <a:r>
              <a:rPr lang="hu-HU" sz="2400" dirty="0" err="1" smtClean="0">
                <a:solidFill>
                  <a:srgbClr val="FF0000"/>
                </a:solidFill>
                <a:latin typeface="Calibri" panose="020F0502020204030204" pitchFamily="34" charset="0"/>
                <a:cs typeface="Calibri" panose="020F0502020204030204" pitchFamily="34" charset="0"/>
              </a:rPr>
              <a:t>Retardation</a:t>
            </a:r>
            <a:r>
              <a:rPr lang="hu-HU" sz="2400" dirty="0" smtClean="0">
                <a:latin typeface="Calibri" panose="020F0502020204030204" pitchFamily="34" charset="0"/>
                <a:cs typeface="Calibri" panose="020F0502020204030204" pitchFamily="34" charset="0"/>
              </a:rPr>
              <a:t> </a:t>
            </a:r>
            <a:r>
              <a:rPr lang="hu-HU" sz="2400" dirty="0">
                <a:latin typeface="Calibri" panose="020F0502020204030204" pitchFamily="34" charset="0"/>
                <a:cs typeface="Calibri" panose="020F0502020204030204" pitchFamily="34" charset="0"/>
              </a:rPr>
              <a:t>(</a:t>
            </a:r>
            <a:r>
              <a:rPr lang="hu-HU" sz="2400" dirty="0" err="1">
                <a:latin typeface="Calibri" panose="020F0502020204030204" pitchFamily="34" charset="0"/>
                <a:cs typeface="Calibri" panose="020F0502020204030204" pitchFamily="34" charset="0"/>
              </a:rPr>
              <a:t>Verlangsamung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fallende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Handlung</a:t>
            </a:r>
            <a:r>
              <a:rPr lang="hu-HU" sz="2400" dirty="0">
                <a:latin typeface="Calibri" panose="020F0502020204030204" pitchFamily="34" charset="0"/>
                <a:cs typeface="Calibri" panose="020F0502020204030204" pitchFamily="34" charset="0"/>
              </a:rPr>
              <a:t>, </a:t>
            </a:r>
            <a:r>
              <a:rPr lang="hu-HU" sz="2400" dirty="0" err="1" smtClean="0">
                <a:latin typeface="Calibri" panose="020F0502020204030204" pitchFamily="34" charset="0"/>
                <a:cs typeface="Calibri" panose="020F0502020204030204" pitchFamily="34" charset="0"/>
              </a:rPr>
              <a:t>unterbrochen</a:t>
            </a:r>
            <a:r>
              <a:rPr lang="hu-HU" sz="2400" dirty="0" smtClean="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durch</a:t>
            </a:r>
            <a:r>
              <a:rPr lang="hu-HU" sz="2400" dirty="0">
                <a:latin typeface="Calibri" panose="020F0502020204030204" pitchFamily="34" charset="0"/>
                <a:cs typeface="Calibri" panose="020F0502020204030204" pitchFamily="34" charset="0"/>
              </a:rPr>
              <a:t> das </a:t>
            </a:r>
            <a:r>
              <a:rPr lang="hu-HU" sz="2400" dirty="0" err="1">
                <a:latin typeface="Calibri" panose="020F0502020204030204" pitchFamily="34" charset="0"/>
                <a:cs typeface="Calibri" panose="020F0502020204030204" pitchFamily="34" charset="0"/>
              </a:rPr>
              <a:t>Moment</a:t>
            </a:r>
            <a:r>
              <a:rPr lang="hu-HU" sz="2400" dirty="0">
                <a:latin typeface="Calibri" panose="020F0502020204030204" pitchFamily="34" charset="0"/>
                <a:cs typeface="Calibri" panose="020F0502020204030204" pitchFamily="34" charset="0"/>
              </a:rPr>
              <a:t> der </a:t>
            </a:r>
            <a:r>
              <a:rPr lang="hu-HU" sz="2400" dirty="0" err="1">
                <a:latin typeface="Calibri" panose="020F0502020204030204" pitchFamily="34" charset="0"/>
                <a:cs typeface="Calibri" panose="020F0502020204030204" pitchFamily="34" charset="0"/>
              </a:rPr>
              <a:t>letzten</a:t>
            </a:r>
            <a:r>
              <a:rPr lang="hu-HU" sz="2400" dirty="0">
                <a:latin typeface="Calibri" panose="020F0502020204030204" pitchFamily="34" charset="0"/>
                <a:cs typeface="Calibri" panose="020F0502020204030204" pitchFamily="34" charset="0"/>
              </a:rPr>
              <a:t> </a:t>
            </a:r>
            <a:r>
              <a:rPr lang="hu-HU" sz="2400" dirty="0" err="1" smtClean="0">
                <a:latin typeface="Calibri" panose="020F0502020204030204" pitchFamily="34" charset="0"/>
                <a:cs typeface="Calibri" panose="020F0502020204030204" pitchFamily="34" charset="0"/>
              </a:rPr>
              <a:t>Spannung</a:t>
            </a:r>
            <a:r>
              <a:rPr lang="hu-HU" sz="2400" dirty="0">
                <a:latin typeface="Calibri" panose="020F0502020204030204" pitchFamily="34" charset="0"/>
                <a:cs typeface="Calibri" panose="020F0502020204030204" pitchFamily="34" charset="0"/>
              </a:rPr>
              <a:t>)</a:t>
            </a:r>
          </a:p>
          <a:p>
            <a:pPr marL="0" indent="0" algn="ctr">
              <a:buNone/>
            </a:pPr>
            <a:r>
              <a:rPr lang="hu-HU" sz="2400" dirty="0">
                <a:latin typeface="Calibri" panose="020F0502020204030204" pitchFamily="34" charset="0"/>
                <a:cs typeface="Calibri" panose="020F0502020204030204" pitchFamily="34" charset="0"/>
              </a:rPr>
              <a:t>5. </a:t>
            </a:r>
            <a:r>
              <a:rPr lang="hu-HU" sz="2400" dirty="0" err="1" smtClean="0">
                <a:solidFill>
                  <a:srgbClr val="FF0000"/>
                </a:solidFill>
                <a:latin typeface="Calibri" panose="020F0502020204030204" pitchFamily="34" charset="0"/>
                <a:cs typeface="Calibri" panose="020F0502020204030204" pitchFamily="34" charset="0"/>
              </a:rPr>
              <a:t>Katastrophe</a:t>
            </a:r>
            <a:r>
              <a:rPr lang="hu-HU" sz="2400" dirty="0" smtClean="0">
                <a:latin typeface="Calibri" panose="020F0502020204030204" pitchFamily="34" charset="0"/>
                <a:cs typeface="Calibri" panose="020F0502020204030204" pitchFamily="34" charset="0"/>
              </a:rPr>
              <a:t> </a:t>
            </a:r>
            <a:r>
              <a:rPr lang="hu-HU" sz="2400" dirty="0">
                <a:latin typeface="Calibri" panose="020F0502020204030204" pitchFamily="34" charset="0"/>
                <a:cs typeface="Calibri" panose="020F0502020204030204" pitchFamily="34" charset="0"/>
              </a:rPr>
              <a:t>(</a:t>
            </a:r>
            <a:r>
              <a:rPr lang="hu-HU" sz="2400" dirty="0" err="1">
                <a:latin typeface="Calibri" panose="020F0502020204030204" pitchFamily="34" charset="0"/>
                <a:cs typeface="Calibri" panose="020F0502020204030204" pitchFamily="34" charset="0"/>
              </a:rPr>
              <a:t>Lösung</a:t>
            </a:r>
            <a:r>
              <a:rPr lang="hu-HU" sz="2400" dirty="0">
                <a:latin typeface="Calibri" panose="020F0502020204030204" pitchFamily="34" charset="0"/>
                <a:cs typeface="Calibri" panose="020F0502020204030204" pitchFamily="34" charset="0"/>
              </a:rPr>
              <a:t>)</a:t>
            </a:r>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57698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9416" y="1042105"/>
            <a:ext cx="10515600" cy="1325563"/>
          </a:xfrm>
        </p:spPr>
        <p:txBody>
          <a:bodyPr/>
          <a:lstStyle/>
          <a:p>
            <a:pPr algn="ctr"/>
            <a:r>
              <a:rPr lang="hu-HU" sz="3600" dirty="0" err="1">
                <a:latin typeface="Calibri" panose="020F0502020204030204" pitchFamily="34" charset="0"/>
                <a:cs typeface="Calibri" panose="020F0502020204030204" pitchFamily="34" charset="0"/>
              </a:rPr>
              <a:t>Struktur</a:t>
            </a:r>
            <a:r>
              <a:rPr lang="hu-HU" sz="3600" dirty="0">
                <a:latin typeface="Calibri" panose="020F0502020204030204" pitchFamily="34" charset="0"/>
                <a:cs typeface="Calibri" panose="020F0502020204030204" pitchFamily="34" charset="0"/>
              </a:rPr>
              <a:t> der </a:t>
            </a:r>
            <a:r>
              <a:rPr lang="hu-HU" sz="3600" dirty="0" err="1">
                <a:latin typeface="Calibri" panose="020F0502020204030204" pitchFamily="34" charset="0"/>
                <a:cs typeface="Calibri" panose="020F0502020204030204" pitchFamily="34" charset="0"/>
              </a:rPr>
              <a:t>Novelle</a:t>
            </a:r>
            <a:r>
              <a:rPr lang="hu-HU" sz="3600" dirty="0">
                <a:latin typeface="Calibri" panose="020F0502020204030204" pitchFamily="34" charset="0"/>
                <a:cs typeface="Calibri" panose="020F0502020204030204" pitchFamily="34" charset="0"/>
              </a:rPr>
              <a:t> 2.</a:t>
            </a:r>
          </a:p>
        </p:txBody>
      </p:sp>
      <p:sp>
        <p:nvSpPr>
          <p:cNvPr id="3" name="Tartalom helye 2"/>
          <p:cNvSpPr>
            <a:spLocks noGrp="1"/>
          </p:cNvSpPr>
          <p:nvPr>
            <p:ph idx="1"/>
          </p:nvPr>
        </p:nvSpPr>
        <p:spPr>
          <a:xfrm>
            <a:off x="2211016" y="2388419"/>
            <a:ext cx="7772400" cy="4251176"/>
          </a:xfrm>
        </p:spPr>
        <p:txBody>
          <a:bodyPr/>
          <a:lstStyle/>
          <a:p>
            <a:pPr marL="0" indent="0" algn="ctr">
              <a:buNone/>
            </a:pPr>
            <a:r>
              <a:rPr lang="hu-HU" sz="2400" dirty="0">
                <a:latin typeface="Calibri" panose="020F0502020204030204" pitchFamily="34" charset="0"/>
                <a:cs typeface="Calibri" panose="020F0502020204030204" pitchFamily="34" charset="0"/>
              </a:rPr>
              <a:t>Thomas Mann </a:t>
            </a:r>
            <a:r>
              <a:rPr lang="hu-HU" sz="2400" dirty="0" err="1">
                <a:latin typeface="Calibri" panose="020F0502020204030204" pitchFamily="34" charset="0"/>
                <a:cs typeface="Calibri" panose="020F0502020204030204" pitchFamily="34" charset="0"/>
              </a:rPr>
              <a:t>nannte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seine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Novelle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Tragödie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einer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Entwürdigung</a:t>
            </a:r>
            <a:r>
              <a:rPr lang="hu-HU" sz="2400" dirty="0">
                <a:latin typeface="Calibri" panose="020F0502020204030204" pitchFamily="34" charset="0"/>
                <a:cs typeface="Calibri" panose="020F0502020204030204" pitchFamily="34" charset="0"/>
              </a:rPr>
              <a:t>”</a:t>
            </a:r>
          </a:p>
          <a:p>
            <a:pPr marL="0" indent="0" algn="ctr">
              <a:buNone/>
            </a:pPr>
            <a:r>
              <a:rPr lang="hu-HU" sz="2400" dirty="0">
                <a:latin typeface="Calibri" panose="020F0502020204030204" pitchFamily="34" charset="0"/>
                <a:cs typeface="Calibri" panose="020F0502020204030204" pitchFamily="34" charset="0"/>
              </a:rPr>
              <a:t>Die </a:t>
            </a:r>
            <a:r>
              <a:rPr lang="hu-HU" sz="2400" dirty="0" err="1">
                <a:latin typeface="Calibri" panose="020F0502020204030204" pitchFamily="34" charset="0"/>
                <a:cs typeface="Calibri" panose="020F0502020204030204" pitchFamily="34" charset="0"/>
              </a:rPr>
              <a:t>Novelle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besteht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aus</a:t>
            </a:r>
            <a:r>
              <a:rPr lang="hu-HU" sz="2400" dirty="0">
                <a:latin typeface="Calibri" panose="020F0502020204030204" pitchFamily="34" charset="0"/>
                <a:cs typeface="Calibri" panose="020F0502020204030204" pitchFamily="34" charset="0"/>
              </a:rPr>
              <a:t> 5 </a:t>
            </a:r>
            <a:r>
              <a:rPr lang="hu-HU" sz="2400" dirty="0" err="1">
                <a:latin typeface="Calibri" panose="020F0502020204030204" pitchFamily="34" charset="0"/>
                <a:cs typeface="Calibri" panose="020F0502020204030204" pitchFamily="34" charset="0"/>
              </a:rPr>
              <a:t>Kapiteln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Teilen</a:t>
            </a:r>
            <a:r>
              <a:rPr lang="hu-HU" sz="2400" dirty="0">
                <a:latin typeface="Calibri" panose="020F0502020204030204" pitchFamily="34" charset="0"/>
                <a:cs typeface="Calibri" panose="020F0502020204030204" pitchFamily="34" charset="0"/>
              </a:rPr>
              <a:t>):</a:t>
            </a:r>
          </a:p>
          <a:p>
            <a:pPr marL="0" indent="0">
              <a:buNone/>
            </a:pPr>
            <a:endParaRPr lang="hu-HU" sz="2400" dirty="0">
              <a:latin typeface="Calibri" panose="020F0502020204030204" pitchFamily="34" charset="0"/>
              <a:cs typeface="Calibri" panose="020F0502020204030204" pitchFamily="34" charset="0"/>
            </a:endParaRPr>
          </a:p>
          <a:p>
            <a:pPr marL="0" indent="0" algn="ctr">
              <a:buNone/>
            </a:pPr>
            <a:r>
              <a:rPr lang="hu-HU" sz="2400" dirty="0">
                <a:solidFill>
                  <a:srgbClr val="FF0000"/>
                </a:solidFill>
                <a:latin typeface="Calibri" panose="020F0502020204030204" pitchFamily="34" charset="0"/>
                <a:cs typeface="Calibri" panose="020F0502020204030204" pitchFamily="34" charset="0"/>
              </a:rPr>
              <a:t>I. (</a:t>
            </a:r>
            <a:r>
              <a:rPr lang="hu-HU" sz="2400" dirty="0" err="1">
                <a:solidFill>
                  <a:srgbClr val="FF0000"/>
                </a:solidFill>
                <a:latin typeface="Calibri" panose="020F0502020204030204" pitchFamily="34" charset="0"/>
                <a:cs typeface="Calibri" panose="020F0502020204030204" pitchFamily="34" charset="0"/>
              </a:rPr>
              <a:t>Exposition</a:t>
            </a:r>
            <a:r>
              <a:rPr lang="hu-HU" sz="2400" dirty="0">
                <a:solidFill>
                  <a:srgbClr val="FF0000"/>
                </a:solidFill>
                <a:latin typeface="Calibri" panose="020F0502020204030204" pitchFamily="34" charset="0"/>
                <a:cs typeface="Calibri" panose="020F0502020204030204" pitchFamily="34" charset="0"/>
              </a:rPr>
              <a:t>)</a:t>
            </a:r>
          </a:p>
          <a:p>
            <a:pPr marL="0" indent="0">
              <a:buNone/>
            </a:pPr>
            <a:r>
              <a:rPr lang="hu-HU" sz="2400" dirty="0">
                <a:latin typeface="Calibri" panose="020F0502020204030204" pitchFamily="34" charset="0"/>
                <a:cs typeface="Calibri" panose="020F0502020204030204" pitchFamily="34" charset="0"/>
              </a:rPr>
              <a:t>München, „</a:t>
            </a:r>
            <a:r>
              <a:rPr lang="hu-HU" sz="2400" b="1" dirty="0" err="1">
                <a:latin typeface="Calibri" panose="020F0502020204030204" pitchFamily="34" charset="0"/>
                <a:cs typeface="Calibri" panose="020F0502020204030204" pitchFamily="34" charset="0"/>
              </a:rPr>
              <a:t>falscher</a:t>
            </a:r>
            <a:r>
              <a:rPr lang="hu-HU" sz="2400" b="1"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Hochsommer</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Spaziergang</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auf</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dem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Rückweg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nach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Hause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nicht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ganz</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gewöhnlicher</a:t>
            </a:r>
            <a:r>
              <a:rPr lang="hu-HU" sz="2400" dirty="0">
                <a:latin typeface="Calibri" panose="020F0502020204030204" pitchFamily="34" charset="0"/>
                <a:cs typeface="Calibri" panose="020F0502020204030204" pitchFamily="34" charset="0"/>
              </a:rPr>
              <a:t> Mann” (</a:t>
            </a:r>
            <a:r>
              <a:rPr lang="hu-HU" sz="2400" dirty="0" err="1">
                <a:latin typeface="Calibri" panose="020F0502020204030204" pitchFamily="34" charset="0"/>
                <a:cs typeface="Calibri" panose="020F0502020204030204" pitchFamily="34" charset="0"/>
              </a:rPr>
              <a:t>Hermes</a:t>
            </a:r>
            <a:r>
              <a:rPr lang="hu-HU" sz="2400" dirty="0">
                <a:latin typeface="Calibri" panose="020F0502020204030204" pitchFamily="34" charset="0"/>
                <a:cs typeface="Calibri" panose="020F0502020204030204" pitchFamily="34" charset="0"/>
              </a:rPr>
              <a:t> 1.) am „</a:t>
            </a:r>
            <a:r>
              <a:rPr lang="hu-HU" sz="2400" b="1" dirty="0" err="1">
                <a:latin typeface="Calibri" panose="020F0502020204030204" pitchFamily="34" charset="0"/>
                <a:cs typeface="Calibri" panose="020F0502020204030204" pitchFamily="34" charset="0"/>
              </a:rPr>
              <a:t>Nördlichen</a:t>
            </a:r>
            <a:r>
              <a:rPr lang="hu-HU" sz="2400" b="1"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Friedhof</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Aschenbachs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Verlangen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nach</a:t>
            </a:r>
            <a:r>
              <a:rPr lang="hu-HU" sz="2400" dirty="0">
                <a:latin typeface="Calibri" panose="020F0502020204030204" pitchFamily="34" charset="0"/>
                <a:cs typeface="Calibri" panose="020F0502020204030204" pitchFamily="34" charset="0"/>
              </a:rPr>
              <a:t> der </a:t>
            </a:r>
            <a:r>
              <a:rPr lang="hu-HU" sz="2400" dirty="0" err="1">
                <a:latin typeface="Calibri" panose="020F0502020204030204" pitchFamily="34" charset="0"/>
                <a:cs typeface="Calibri" panose="020F0502020204030204" pitchFamily="34" charset="0"/>
              </a:rPr>
              <a:t>Ferne</a:t>
            </a:r>
            <a:r>
              <a:rPr lang="hu-HU" sz="2400"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Vision</a:t>
            </a:r>
            <a:r>
              <a:rPr lang="hu-HU" sz="2400" b="1" dirty="0">
                <a:latin typeface="Calibri" panose="020F0502020204030204" pitchFamily="34" charset="0"/>
                <a:cs typeface="Calibri" panose="020F0502020204030204" pitchFamily="34" charset="0"/>
              </a:rPr>
              <a:t> 1</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vgl</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Indische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Cholera</a:t>
            </a:r>
            <a:r>
              <a:rPr lang="hu-HU" sz="2400" dirty="0">
                <a:latin typeface="Calibri" panose="020F0502020204030204" pitchFamily="34" charset="0"/>
                <a:cs typeface="Calibri" panose="020F0502020204030204" pitchFamily="34" charset="0"/>
              </a:rPr>
              <a:t> und </a:t>
            </a:r>
            <a:r>
              <a:rPr lang="hu-HU" sz="2400" dirty="0" err="1">
                <a:latin typeface="Calibri" panose="020F0502020204030204" pitchFamily="34" charset="0"/>
                <a:cs typeface="Calibri" panose="020F0502020204030204" pitchFamily="34" charset="0"/>
              </a:rPr>
              <a:t>Aschenbach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Traum</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sumpfig-faulige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exotische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Landschaft</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Palme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Phallus</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Tiger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Dionysos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Bacchanal</a:t>
            </a:r>
            <a:r>
              <a:rPr lang="hu-HU" sz="2400" dirty="0">
                <a:latin typeface="Calibri" panose="020F0502020204030204" pitchFamily="34" charset="0"/>
                <a:cs typeface="Calibri" panose="020F0502020204030204" pitchFamily="34" charset="0"/>
              </a:rPr>
              <a:t>)</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683005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59496" y="1412776"/>
            <a:ext cx="9500592" cy="731168"/>
          </a:xfrm>
        </p:spPr>
        <p:txBody>
          <a:bodyPr/>
          <a:lstStyle/>
          <a:p>
            <a:pPr algn="ctr"/>
            <a:r>
              <a:rPr lang="hu-HU" sz="3600" dirty="0" err="1">
                <a:latin typeface="Calibri" panose="020F0502020204030204" pitchFamily="34" charset="0"/>
                <a:cs typeface="Calibri" panose="020F0502020204030204" pitchFamily="34" charset="0"/>
              </a:rPr>
              <a:t>Struktur</a:t>
            </a:r>
            <a:r>
              <a:rPr lang="hu-HU" sz="3600" dirty="0">
                <a:latin typeface="Calibri" panose="020F0502020204030204" pitchFamily="34" charset="0"/>
                <a:cs typeface="Calibri" panose="020F0502020204030204" pitchFamily="34" charset="0"/>
              </a:rPr>
              <a:t> der </a:t>
            </a:r>
            <a:r>
              <a:rPr lang="hu-HU" sz="3600" dirty="0" err="1">
                <a:latin typeface="Calibri" panose="020F0502020204030204" pitchFamily="34" charset="0"/>
                <a:cs typeface="Calibri" panose="020F0502020204030204" pitchFamily="34" charset="0"/>
              </a:rPr>
              <a:t>Novelle</a:t>
            </a:r>
            <a:r>
              <a:rPr lang="hu-HU" sz="3600" dirty="0">
                <a:latin typeface="Calibri" panose="020F0502020204030204" pitchFamily="34" charset="0"/>
                <a:cs typeface="Calibri" panose="020F0502020204030204" pitchFamily="34" charset="0"/>
              </a:rPr>
              <a:t> 3.</a:t>
            </a:r>
          </a:p>
        </p:txBody>
      </p:sp>
      <p:sp>
        <p:nvSpPr>
          <p:cNvPr id="3" name="Tartalom helye 2"/>
          <p:cNvSpPr>
            <a:spLocks noGrp="1"/>
          </p:cNvSpPr>
          <p:nvPr>
            <p:ph idx="1"/>
          </p:nvPr>
        </p:nvSpPr>
        <p:spPr>
          <a:xfrm>
            <a:off x="1559496" y="2143944"/>
            <a:ext cx="9500592" cy="5112568"/>
          </a:xfrm>
        </p:spPr>
        <p:txBody>
          <a:bodyPr/>
          <a:lstStyle/>
          <a:p>
            <a:pPr marL="0" indent="0" algn="ctr">
              <a:buNone/>
            </a:pPr>
            <a:r>
              <a:rPr lang="hu-HU" sz="2400" dirty="0">
                <a:solidFill>
                  <a:srgbClr val="FF0000"/>
                </a:solidFill>
                <a:latin typeface="Calibri" panose="020F0502020204030204" pitchFamily="34" charset="0"/>
                <a:cs typeface="Calibri" panose="020F0502020204030204" pitchFamily="34" charset="0"/>
              </a:rPr>
              <a:t>II. (</a:t>
            </a:r>
            <a:r>
              <a:rPr lang="hu-HU" sz="2400" dirty="0" err="1">
                <a:solidFill>
                  <a:srgbClr val="FF0000"/>
                </a:solidFill>
                <a:latin typeface="Calibri" panose="020F0502020204030204" pitchFamily="34" charset="0"/>
                <a:cs typeface="Calibri" panose="020F0502020204030204" pitchFamily="34" charset="0"/>
              </a:rPr>
              <a:t>Komplikation</a:t>
            </a:r>
            <a:r>
              <a:rPr lang="hu-HU" sz="2400" dirty="0">
                <a:solidFill>
                  <a:srgbClr val="FF0000"/>
                </a:solidFill>
                <a:latin typeface="Calibri" panose="020F0502020204030204" pitchFamily="34" charset="0"/>
                <a:cs typeface="Calibri" panose="020F0502020204030204" pitchFamily="34" charset="0"/>
              </a:rPr>
              <a:t>)</a:t>
            </a:r>
          </a:p>
          <a:p>
            <a:pPr marL="0" indent="0" algn="ctr">
              <a:buNone/>
            </a:pPr>
            <a:r>
              <a:rPr lang="hu-HU" sz="2400" dirty="0" err="1">
                <a:latin typeface="Calibri" panose="020F0502020204030204" pitchFamily="34" charset="0"/>
                <a:cs typeface="Calibri" panose="020F0502020204030204" pitchFamily="34" charset="0"/>
              </a:rPr>
              <a:t>Einlage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Vorgeschichte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Aschenbachs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Herkunft</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seine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Werke</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seine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Kunstauffassung</a:t>
            </a:r>
            <a:endParaRPr lang="hu-HU" sz="2400" dirty="0">
              <a:latin typeface="Calibri" panose="020F0502020204030204" pitchFamily="34" charset="0"/>
              <a:cs typeface="Calibri" panose="020F0502020204030204" pitchFamily="34" charset="0"/>
            </a:endParaRPr>
          </a:p>
          <a:p>
            <a:pPr marL="0" indent="0" algn="ctr">
              <a:buNone/>
            </a:pPr>
            <a:endParaRPr lang="hu-HU" sz="2400" dirty="0">
              <a:latin typeface="Calibri" panose="020F0502020204030204" pitchFamily="34" charset="0"/>
              <a:cs typeface="Calibri" panose="020F0502020204030204" pitchFamily="34" charset="0"/>
            </a:endParaRPr>
          </a:p>
          <a:p>
            <a:pPr marL="0" indent="0" algn="ctr">
              <a:buNone/>
            </a:pPr>
            <a:r>
              <a:rPr lang="hu-HU" sz="2400" dirty="0">
                <a:solidFill>
                  <a:srgbClr val="FF0000"/>
                </a:solidFill>
                <a:latin typeface="Calibri" panose="020F0502020204030204" pitchFamily="34" charset="0"/>
                <a:cs typeface="Calibri" panose="020F0502020204030204" pitchFamily="34" charset="0"/>
              </a:rPr>
              <a:t>III. (</a:t>
            </a:r>
            <a:r>
              <a:rPr lang="hu-HU" sz="2400" dirty="0" err="1">
                <a:solidFill>
                  <a:srgbClr val="FF0000"/>
                </a:solidFill>
                <a:latin typeface="Calibri" panose="020F0502020204030204" pitchFamily="34" charset="0"/>
                <a:cs typeface="Calibri" panose="020F0502020204030204" pitchFamily="34" charset="0"/>
              </a:rPr>
              <a:t>Peripetie</a:t>
            </a:r>
            <a:r>
              <a:rPr lang="hu-HU" sz="2400" dirty="0">
                <a:solidFill>
                  <a:srgbClr val="FF0000"/>
                </a:solidFill>
                <a:latin typeface="Calibri" panose="020F0502020204030204" pitchFamily="34" charset="0"/>
                <a:cs typeface="Calibri" panose="020F0502020204030204" pitchFamily="34" charset="0"/>
              </a:rPr>
              <a:t>)</a:t>
            </a:r>
          </a:p>
          <a:p>
            <a:pPr marL="0" indent="0" algn="ctr">
              <a:buNone/>
            </a:pPr>
            <a:r>
              <a:rPr lang="hu-HU" sz="2400" dirty="0" err="1">
                <a:latin typeface="Calibri" panose="020F0502020204030204" pitchFamily="34" charset="0"/>
                <a:cs typeface="Calibri" panose="020F0502020204030204" pitchFamily="34" charset="0"/>
              </a:rPr>
              <a:t>Reise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Triest</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Pola</a:t>
            </a:r>
            <a:r>
              <a:rPr lang="hu-HU" sz="2400" dirty="0">
                <a:latin typeface="Calibri" panose="020F0502020204030204" pitchFamily="34" charset="0"/>
                <a:cs typeface="Calibri" panose="020F0502020204030204" pitchFamily="34" charset="0"/>
              </a:rPr>
              <a:t> → </a:t>
            </a:r>
            <a:r>
              <a:rPr lang="hu-HU" sz="2400" b="1" dirty="0" err="1">
                <a:latin typeface="Calibri" panose="020F0502020204030204" pitchFamily="34" charset="0"/>
                <a:cs typeface="Calibri" panose="020F0502020204030204" pitchFamily="34" charset="0"/>
              </a:rPr>
              <a:t>Venedig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Ankunft</a:t>
            </a:r>
            <a:r>
              <a:rPr lang="hu-HU" sz="2400" dirty="0">
                <a:latin typeface="Calibri" panose="020F0502020204030204" pitchFamily="34" charset="0"/>
                <a:cs typeface="Calibri" panose="020F0502020204030204" pitchFamily="34" charset="0"/>
              </a:rPr>
              <a:t> mit </a:t>
            </a:r>
            <a:r>
              <a:rPr lang="hu-HU" sz="2400" dirty="0" err="1">
                <a:latin typeface="Calibri" panose="020F0502020204030204" pitchFamily="34" charset="0"/>
                <a:cs typeface="Calibri" panose="020F0502020204030204" pitchFamily="34" charset="0"/>
              </a:rPr>
              <a:t>dem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Schiff</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Billeteur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Hermes</a:t>
            </a:r>
            <a:r>
              <a:rPr lang="hu-HU" sz="2400" dirty="0">
                <a:latin typeface="Calibri" panose="020F0502020204030204" pitchFamily="34" charset="0"/>
                <a:cs typeface="Calibri" panose="020F0502020204030204" pitchFamily="34" charset="0"/>
              </a:rPr>
              <a:t> 2.), </a:t>
            </a:r>
            <a:r>
              <a:rPr lang="hu-HU" sz="2400" dirty="0" err="1">
                <a:latin typeface="Calibri" panose="020F0502020204030204" pitchFamily="34" charset="0"/>
                <a:cs typeface="Calibri" panose="020F0502020204030204" pitchFamily="34" charset="0"/>
              </a:rPr>
              <a:t>Regen</a:t>
            </a:r>
            <a:r>
              <a:rPr lang="hu-HU" sz="2400" dirty="0">
                <a:latin typeface="Calibri" panose="020F0502020204030204" pitchFamily="34" charset="0"/>
                <a:cs typeface="Calibri" panose="020F0502020204030204" pitchFamily="34" charset="0"/>
              </a:rPr>
              <a:t> = </a:t>
            </a:r>
            <a:r>
              <a:rPr lang="hu-HU" sz="2400" b="1" dirty="0" err="1">
                <a:latin typeface="Calibri" panose="020F0502020204030204" pitchFamily="34" charset="0"/>
                <a:cs typeface="Calibri" panose="020F0502020204030204" pitchFamily="34" charset="0"/>
              </a:rPr>
              <a:t>Auflösung</a:t>
            </a:r>
            <a:r>
              <a:rPr lang="hu-HU" sz="2400" b="1" dirty="0">
                <a:latin typeface="Calibri" panose="020F0502020204030204" pitchFamily="34" charset="0"/>
                <a:cs typeface="Calibri" panose="020F0502020204030204" pitchFamily="34" charset="0"/>
              </a:rPr>
              <a:t> von Zeit und Raum </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Polesaner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Reisegesellschaft</a:t>
            </a:r>
            <a:r>
              <a:rPr lang="hu-HU" sz="2400" dirty="0">
                <a:latin typeface="Calibri" panose="020F0502020204030204" pitchFamily="34" charset="0"/>
                <a:cs typeface="Calibri" panose="020F0502020204030204" pitchFamily="34" charset="0"/>
              </a:rPr>
              <a:t> mit </a:t>
            </a:r>
            <a:r>
              <a:rPr lang="hu-HU" sz="2400" dirty="0" err="1">
                <a:latin typeface="Calibri" panose="020F0502020204030204" pitchFamily="34" charset="0"/>
                <a:cs typeface="Calibri" panose="020F0502020204030204" pitchFamily="34" charset="0"/>
              </a:rPr>
              <a:t>dem</a:t>
            </a:r>
            <a:r>
              <a:rPr lang="hu-HU" sz="2400"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falschen</a:t>
            </a:r>
            <a:r>
              <a:rPr lang="hu-HU" sz="2400" b="1"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Jüngling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als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ihr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Anführer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vgl</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Aschenbach</a:t>
            </a:r>
            <a:r>
              <a:rPr lang="hu-HU" sz="2400" dirty="0">
                <a:latin typeface="Calibri" panose="020F0502020204030204" pitchFamily="34" charset="0"/>
                <a:cs typeface="Calibri" panose="020F0502020204030204" pitchFamily="34" charset="0"/>
              </a:rPr>
              <a:t> am </a:t>
            </a:r>
            <a:r>
              <a:rPr lang="hu-HU" sz="2400" dirty="0" err="1">
                <a:latin typeface="Calibri" panose="020F0502020204030204" pitchFamily="34" charset="0"/>
                <a:cs typeface="Calibri" panose="020F0502020204030204" pitchFamily="34" charset="0"/>
              </a:rPr>
              <a:t>Ende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wo</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sich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verjüngern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lässt</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wider</a:t>
            </a:r>
            <a:r>
              <a:rPr lang="hu-HU" sz="2400"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Willen</a:t>
            </a:r>
            <a:r>
              <a:rPr lang="hu-HU" sz="2400" dirty="0">
                <a:latin typeface="Calibri" panose="020F0502020204030204" pitchFamily="34" charset="0"/>
                <a:cs typeface="Calibri" panose="020F0502020204030204" pitchFamily="34" charset="0"/>
              </a:rPr>
              <a:t> mit der </a:t>
            </a:r>
            <a:r>
              <a:rPr lang="hu-HU" sz="2400" b="1" dirty="0" err="1">
                <a:latin typeface="Calibri" panose="020F0502020204030204" pitchFamily="34" charset="0"/>
                <a:cs typeface="Calibri" panose="020F0502020204030204" pitchFamily="34" charset="0"/>
              </a:rPr>
              <a:t>Gondel</a:t>
            </a:r>
            <a:r>
              <a:rPr lang="hu-HU" sz="2400" b="1"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zum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Lido</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Gondel</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Sarg</a:t>
            </a:r>
            <a:r>
              <a:rPr lang="hu-HU" sz="2400" dirty="0">
                <a:latin typeface="Calibri" panose="020F0502020204030204" pitchFamily="34" charset="0"/>
                <a:cs typeface="Calibri" panose="020F0502020204030204" pitchFamily="34" charset="0"/>
              </a:rPr>
              <a:t> → Charon) → A. </a:t>
            </a:r>
            <a:r>
              <a:rPr lang="hu-HU" sz="2400" dirty="0" err="1">
                <a:latin typeface="Calibri" panose="020F0502020204030204" pitchFamily="34" charset="0"/>
                <a:cs typeface="Calibri" panose="020F0502020204030204" pitchFamily="34" charset="0"/>
              </a:rPr>
              <a:t>wohnt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Bäderhotel</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sein</a:t>
            </a:r>
            <a:r>
              <a:rPr lang="hu-HU" sz="2400" dirty="0">
                <a:latin typeface="Calibri" panose="020F0502020204030204" pitchFamily="34" charset="0"/>
                <a:cs typeface="Calibri" panose="020F0502020204030204" pitchFamily="34" charset="0"/>
              </a:rPr>
              <a:t> Zimmer </a:t>
            </a:r>
            <a:r>
              <a:rPr lang="hu-HU" sz="2400" dirty="0" err="1">
                <a:latin typeface="Calibri" panose="020F0502020204030204" pitchFamily="34" charset="0"/>
                <a:cs typeface="Calibri" panose="020F0502020204030204" pitchFamily="34" charset="0"/>
              </a:rPr>
              <a:t>geht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aufs</a:t>
            </a:r>
            <a:r>
              <a:rPr lang="hu-HU" sz="2400"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Meer</a:t>
            </a:r>
            <a:r>
              <a:rPr lang="hu-HU" sz="2400" b="1"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beim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Abendessen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erblickt</a:t>
            </a:r>
            <a:r>
              <a:rPr lang="hu-HU" sz="2400" dirty="0">
                <a:latin typeface="Calibri" panose="020F0502020204030204" pitchFamily="34" charset="0"/>
                <a:cs typeface="Calibri" panose="020F0502020204030204" pitchFamily="34" charset="0"/>
              </a:rPr>
              <a:t> A. den </a:t>
            </a:r>
            <a:r>
              <a:rPr lang="hu-HU" sz="2400" dirty="0" err="1">
                <a:latin typeface="Calibri" panose="020F0502020204030204" pitchFamily="34" charset="0"/>
                <a:cs typeface="Calibri" panose="020F0502020204030204" pitchFamily="34" charset="0"/>
              </a:rPr>
              <a:t>polnischen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Jüngling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Dornauszieher</a:t>
            </a:r>
            <a:r>
              <a:rPr lang="hu-HU" sz="2400" dirty="0">
                <a:latin typeface="Calibri" panose="020F0502020204030204" pitchFamily="34" charset="0"/>
                <a:cs typeface="Calibri" panose="020F0502020204030204" pitchFamily="34" charset="0"/>
              </a:rPr>
              <a:t>) →</a:t>
            </a:r>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4038856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9416" y="1556792"/>
            <a:ext cx="10515600" cy="1325563"/>
          </a:xfrm>
        </p:spPr>
        <p:txBody>
          <a:bodyPr/>
          <a:lstStyle/>
          <a:p>
            <a:pPr algn="ctr"/>
            <a:r>
              <a:rPr lang="hu-HU" sz="3600" dirty="0" err="1">
                <a:latin typeface="Calibri" panose="020F0502020204030204" pitchFamily="34" charset="0"/>
                <a:cs typeface="Calibri" panose="020F0502020204030204" pitchFamily="34" charset="0"/>
              </a:rPr>
              <a:t>Struktur</a:t>
            </a:r>
            <a:r>
              <a:rPr lang="hu-HU" sz="3600" dirty="0">
                <a:latin typeface="Calibri" panose="020F0502020204030204" pitchFamily="34" charset="0"/>
                <a:cs typeface="Calibri" panose="020F0502020204030204" pitchFamily="34" charset="0"/>
              </a:rPr>
              <a:t> der </a:t>
            </a:r>
            <a:r>
              <a:rPr lang="hu-HU" sz="3600" dirty="0" err="1">
                <a:latin typeface="Calibri" panose="020F0502020204030204" pitchFamily="34" charset="0"/>
                <a:cs typeface="Calibri" panose="020F0502020204030204" pitchFamily="34" charset="0"/>
              </a:rPr>
              <a:t>Novelle</a:t>
            </a:r>
            <a:r>
              <a:rPr lang="hu-HU" sz="3600" dirty="0">
                <a:latin typeface="Calibri" panose="020F0502020204030204" pitchFamily="34" charset="0"/>
                <a:cs typeface="Calibri" panose="020F0502020204030204" pitchFamily="34" charset="0"/>
              </a:rPr>
              <a:t> 4.</a:t>
            </a:r>
          </a:p>
        </p:txBody>
      </p:sp>
      <p:sp>
        <p:nvSpPr>
          <p:cNvPr id="3" name="Tartalom helye 2"/>
          <p:cNvSpPr>
            <a:spLocks noGrp="1"/>
          </p:cNvSpPr>
          <p:nvPr>
            <p:ph idx="1"/>
          </p:nvPr>
        </p:nvSpPr>
        <p:spPr>
          <a:xfrm>
            <a:off x="839416" y="3017292"/>
            <a:ext cx="10515600" cy="4351338"/>
          </a:xfrm>
        </p:spPr>
        <p:txBody>
          <a:bodyPr/>
          <a:lstStyle/>
          <a:p>
            <a:pPr marL="0" indent="0">
              <a:buNone/>
            </a:pPr>
            <a:r>
              <a:rPr lang="hu-HU" sz="2400" dirty="0">
                <a:latin typeface="Calibri" panose="020F0502020204030204" pitchFamily="34" charset="0"/>
                <a:cs typeface="Calibri" panose="020F0502020204030204" pitchFamily="34" charset="0"/>
              </a:rPr>
              <a:t>am </a:t>
            </a:r>
            <a:r>
              <a:rPr lang="hu-HU" sz="2400" dirty="0" err="1">
                <a:latin typeface="Calibri" panose="020F0502020204030204" pitchFamily="34" charset="0"/>
                <a:cs typeface="Calibri" panose="020F0502020204030204" pitchFamily="34" charset="0"/>
              </a:rPr>
              <a:t>nächsten</a:t>
            </a:r>
            <a:r>
              <a:rPr lang="hu-HU" sz="2400" dirty="0">
                <a:latin typeface="Calibri" panose="020F0502020204030204" pitchFamily="34" charset="0"/>
                <a:cs typeface="Calibri" panose="020F0502020204030204" pitchFamily="34" charset="0"/>
              </a:rPr>
              <a:t> Tag </a:t>
            </a:r>
            <a:r>
              <a:rPr lang="hu-HU" sz="2400" dirty="0" err="1">
                <a:latin typeface="Calibri" panose="020F0502020204030204" pitchFamily="34" charset="0"/>
                <a:cs typeface="Calibri" panose="020F0502020204030204" pitchFamily="34" charset="0"/>
              </a:rPr>
              <a:t>Strandleben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slawisches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Element</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gemeine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Russen</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aristokratischer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polnischer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Jüngling</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Jaschu</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Vasall</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barbarisch</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Meer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Tadzio</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kommt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aus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dem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Meer</a:t>
            </a:r>
            <a:r>
              <a:rPr lang="hu-HU" sz="2400" dirty="0">
                <a:latin typeface="Calibri" panose="020F0502020204030204" pitchFamily="34" charset="0"/>
                <a:cs typeface="Calibri" panose="020F0502020204030204" pitchFamily="34" charset="0"/>
              </a:rPr>
              <a:t>) = </a:t>
            </a:r>
            <a:r>
              <a:rPr lang="hu-HU" sz="2400" b="1" dirty="0" err="1">
                <a:latin typeface="Calibri" panose="020F0502020204030204" pitchFamily="34" charset="0"/>
                <a:cs typeface="Calibri" panose="020F0502020204030204" pitchFamily="34" charset="0"/>
              </a:rPr>
              <a:t>Geburt</a:t>
            </a:r>
            <a:r>
              <a:rPr lang="hu-HU" sz="2400" b="1" dirty="0">
                <a:latin typeface="Calibri" panose="020F0502020204030204" pitchFamily="34" charset="0"/>
                <a:cs typeface="Calibri" panose="020F0502020204030204" pitchFamily="34" charset="0"/>
              </a:rPr>
              <a:t> der </a:t>
            </a:r>
            <a:r>
              <a:rPr lang="hu-HU" sz="2400" b="1" dirty="0" err="1">
                <a:latin typeface="Calibri" panose="020F0502020204030204" pitchFamily="34" charset="0"/>
                <a:cs typeface="Calibri" panose="020F0502020204030204" pitchFamily="34" charset="0"/>
              </a:rPr>
              <a:t>Götter</a:t>
            </a:r>
            <a:r>
              <a:rPr lang="hu-HU" sz="2400" b="1"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aus</a:t>
            </a:r>
            <a:r>
              <a:rPr lang="hu-HU" sz="2400" b="1"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dem</a:t>
            </a:r>
            <a:r>
              <a:rPr lang="hu-HU" sz="2400" b="1"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Meer</a:t>
            </a:r>
            <a:r>
              <a:rPr lang="hu-HU" sz="2400" b="1"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dem</a:t>
            </a:r>
            <a:r>
              <a:rPr lang="hu-HU" sz="2400" b="1" dirty="0">
                <a:latin typeface="Calibri" panose="020F0502020204030204" pitchFamily="34" charset="0"/>
                <a:cs typeface="Calibri" panose="020F0502020204030204" pitchFamily="34" charset="0"/>
              </a:rPr>
              <a:t> </a:t>
            </a:r>
            <a:r>
              <a:rPr lang="hu-HU" sz="2400" b="1" dirty="0" err="1">
                <a:latin typeface="Calibri" panose="020F0502020204030204" pitchFamily="34" charset="0"/>
                <a:cs typeface="Calibri" panose="020F0502020204030204" pitchFamily="34" charset="0"/>
              </a:rPr>
              <a:t>Nichts</a:t>
            </a:r>
            <a:r>
              <a:rPr lang="hu-HU" sz="2400" b="1" dirty="0">
                <a:latin typeface="Calibri" panose="020F0502020204030204" pitchFamily="34" charset="0"/>
                <a:cs typeface="Calibri" panose="020F0502020204030204" pitchFamily="34" charset="0"/>
              </a:rPr>
              <a:t> </a:t>
            </a:r>
            <a:r>
              <a:rPr lang="hu-HU" sz="2400" dirty="0">
                <a:latin typeface="Calibri" panose="020F0502020204030204" pitchFamily="34" charset="0"/>
                <a:cs typeface="Calibri" panose="020F0502020204030204" pitchFamily="34" charset="0"/>
              </a:rPr>
              <a:t>(</a:t>
            </a:r>
            <a:r>
              <a:rPr lang="hu-HU" sz="2400" dirty="0" err="1">
                <a:latin typeface="Calibri" panose="020F0502020204030204" pitchFamily="34" charset="0"/>
                <a:cs typeface="Calibri" panose="020F0502020204030204" pitchFamily="34" charset="0"/>
              </a:rPr>
              <a:t>Aphrodites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Geburt</a:t>
            </a:r>
            <a:r>
              <a:rPr lang="hu-HU" sz="2400" dirty="0">
                <a:latin typeface="Calibri" panose="020F0502020204030204" pitchFamily="34" charset="0"/>
                <a:cs typeface="Calibri" panose="020F0502020204030204" pitchFamily="34" charset="0"/>
              </a:rPr>
              <a:t>, Hesiod: </a:t>
            </a:r>
            <a:r>
              <a:rPr lang="hu-HU" sz="2400" i="1" dirty="0" err="1">
                <a:latin typeface="Calibri" panose="020F0502020204030204" pitchFamily="34" charset="0"/>
                <a:cs typeface="Calibri" panose="020F0502020204030204" pitchFamily="34" charset="0"/>
              </a:rPr>
              <a:t>Theogonie</a:t>
            </a:r>
            <a:r>
              <a:rPr lang="hu-HU" sz="2400" dirty="0">
                <a:latin typeface="Calibri" panose="020F0502020204030204" pitchFamily="34" charset="0"/>
                <a:cs typeface="Calibri" panose="020F0502020204030204" pitchFamily="34" charset="0"/>
              </a:rPr>
              <a:t>) + </a:t>
            </a:r>
            <a:r>
              <a:rPr lang="hu-HU" sz="2400" b="1" dirty="0" err="1" smtClean="0">
                <a:latin typeface="Calibri" panose="020F0502020204030204" pitchFamily="34" charset="0"/>
                <a:cs typeface="Calibri" panose="020F0502020204030204" pitchFamily="34" charset="0"/>
              </a:rPr>
              <a:t>Eros</a:t>
            </a:r>
            <a:endParaRPr lang="hu-HU" sz="2400" dirty="0">
              <a:latin typeface="Calibri" panose="020F0502020204030204" pitchFamily="34" charset="0"/>
              <a:cs typeface="Calibri" panose="020F0502020204030204" pitchFamily="34" charset="0"/>
            </a:endParaRPr>
          </a:p>
          <a:p>
            <a:pPr marL="0" indent="0">
              <a:buNone/>
            </a:pPr>
            <a:r>
              <a:rPr lang="hu-HU" sz="2400" dirty="0" smtClean="0">
                <a:latin typeface="Calibri" panose="020F0502020204030204" pitchFamily="34" charset="0"/>
                <a:cs typeface="Calibri" panose="020F0502020204030204" pitchFamily="34" charset="0"/>
              </a:rPr>
              <a:t>in </a:t>
            </a:r>
            <a:r>
              <a:rPr lang="hu-HU" sz="2400" dirty="0" err="1">
                <a:latin typeface="Calibri" panose="020F0502020204030204" pitchFamily="34" charset="0"/>
                <a:cs typeface="Calibri" panose="020F0502020204030204" pitchFamily="34" charset="0"/>
              </a:rPr>
              <a:t>Venedig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herrscht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Schirokko</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trotz</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seelischer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Neigung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zur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Stadt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kann</a:t>
            </a:r>
            <a:r>
              <a:rPr lang="hu-HU" sz="2400" dirty="0">
                <a:latin typeface="Calibri" panose="020F0502020204030204" pitchFamily="34" charset="0"/>
                <a:cs typeface="Calibri" panose="020F0502020204030204" pitchFamily="34" charset="0"/>
              </a:rPr>
              <a:t> </a:t>
            </a:r>
            <a:r>
              <a:rPr lang="hu-HU" sz="2400" dirty="0" smtClean="0">
                <a:latin typeface="Calibri" panose="020F0502020204030204" pitchFamily="34" charset="0"/>
                <a:cs typeface="Calibri" panose="020F0502020204030204" pitchFamily="34" charset="0"/>
              </a:rPr>
              <a:t>Aschenbach </a:t>
            </a:r>
            <a:r>
              <a:rPr lang="hu-HU" sz="2400" dirty="0">
                <a:latin typeface="Calibri" panose="020F0502020204030204" pitchFamily="34" charset="0"/>
                <a:cs typeface="Calibri" panose="020F0502020204030204" pitchFamily="34" charset="0"/>
              </a:rPr>
              <a:t>das </a:t>
            </a:r>
            <a:r>
              <a:rPr lang="hu-HU" sz="2400" dirty="0" err="1">
                <a:latin typeface="Calibri" panose="020F0502020204030204" pitchFamily="34" charset="0"/>
                <a:cs typeface="Calibri" panose="020F0502020204030204" pitchFamily="34" charset="0"/>
              </a:rPr>
              <a:t>Klima</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nicht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ertragen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Entschluss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zum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Weiterreisen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durch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ein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glükcliches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Mißgeschick</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kehrt</a:t>
            </a:r>
            <a:r>
              <a:rPr lang="hu-HU" sz="2400" dirty="0">
                <a:latin typeface="Calibri" panose="020F0502020204030204" pitchFamily="34" charset="0"/>
                <a:cs typeface="Calibri" panose="020F0502020204030204" pitchFamily="34" charset="0"/>
              </a:rPr>
              <a:t> </a:t>
            </a:r>
            <a:r>
              <a:rPr lang="hu-HU" sz="2400" dirty="0" err="1" smtClean="0">
                <a:latin typeface="Calibri" panose="020F0502020204030204" pitchFamily="34" charset="0"/>
                <a:cs typeface="Calibri" panose="020F0502020204030204" pitchFamily="34" charset="0"/>
              </a:rPr>
              <a:t>er</a:t>
            </a:r>
            <a:r>
              <a:rPr lang="hu-HU" sz="2400" dirty="0" smtClean="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ins</a:t>
            </a:r>
            <a:r>
              <a:rPr lang="hu-HU" sz="2400" dirty="0">
                <a:latin typeface="Calibri" panose="020F0502020204030204" pitchFamily="34" charset="0"/>
                <a:cs typeface="Calibri" panose="020F0502020204030204" pitchFamily="34" charset="0"/>
              </a:rPr>
              <a:t> Hotel </a:t>
            </a:r>
            <a:r>
              <a:rPr lang="hu-HU" sz="2400" dirty="0" err="1">
                <a:latin typeface="Calibri" panose="020F0502020204030204" pitchFamily="34" charset="0"/>
                <a:cs typeface="Calibri" panose="020F0502020204030204" pitchFamily="34" charset="0"/>
              </a:rPr>
              <a:t>zurück</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erkennt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dass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Tadzio</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liebt</a:t>
            </a:r>
            <a:r>
              <a:rPr lang="hu-HU" sz="2400" dirty="0">
                <a:latin typeface="Calibri" panose="020F0502020204030204" pitchFamily="34" charset="0"/>
                <a:cs typeface="Calibri" panose="020F0502020204030204" pitchFamily="34" charset="0"/>
              </a:rPr>
              <a:t>.</a:t>
            </a:r>
            <a:endParaRPr lang="hu-HU" sz="2400" b="1" dirty="0">
              <a:latin typeface="Calibri" panose="020F0502020204030204" pitchFamily="34" charset="0"/>
              <a:cs typeface="Calibri" panose="020F0502020204030204" pitchFamily="34" charset="0"/>
            </a:endParaRPr>
          </a:p>
          <a:p>
            <a:pPr marL="0" indent="0">
              <a:buNone/>
            </a:pPr>
            <a:endParaRPr lang="hu-HU" sz="2400"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3385297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27448" y="1556792"/>
            <a:ext cx="9502824" cy="875184"/>
          </a:xfrm>
        </p:spPr>
        <p:txBody>
          <a:bodyPr/>
          <a:lstStyle/>
          <a:p>
            <a:pPr algn="ctr"/>
            <a:r>
              <a:rPr lang="hu-HU" sz="3600" dirty="0" err="1">
                <a:latin typeface="Calibri" panose="020F0502020204030204" pitchFamily="34" charset="0"/>
                <a:cs typeface="Calibri" panose="020F0502020204030204" pitchFamily="34" charset="0"/>
              </a:rPr>
              <a:t>Struktur</a:t>
            </a:r>
            <a:r>
              <a:rPr lang="hu-HU" sz="3600" dirty="0">
                <a:latin typeface="Calibri" panose="020F0502020204030204" pitchFamily="34" charset="0"/>
                <a:cs typeface="Calibri" panose="020F0502020204030204" pitchFamily="34" charset="0"/>
              </a:rPr>
              <a:t> der </a:t>
            </a:r>
            <a:r>
              <a:rPr lang="hu-HU" sz="3600" dirty="0" err="1">
                <a:latin typeface="Calibri" panose="020F0502020204030204" pitchFamily="34" charset="0"/>
                <a:cs typeface="Calibri" panose="020F0502020204030204" pitchFamily="34" charset="0"/>
              </a:rPr>
              <a:t>Novelle</a:t>
            </a:r>
            <a:r>
              <a:rPr lang="hu-HU" sz="3600" dirty="0">
                <a:latin typeface="Calibri" panose="020F0502020204030204" pitchFamily="34" charset="0"/>
                <a:cs typeface="Calibri" panose="020F0502020204030204" pitchFamily="34" charset="0"/>
              </a:rPr>
              <a:t> 5.</a:t>
            </a:r>
          </a:p>
        </p:txBody>
      </p:sp>
      <p:sp>
        <p:nvSpPr>
          <p:cNvPr id="3" name="Tartalom helye 2"/>
          <p:cNvSpPr>
            <a:spLocks noGrp="1"/>
          </p:cNvSpPr>
          <p:nvPr>
            <p:ph idx="1"/>
          </p:nvPr>
        </p:nvSpPr>
        <p:spPr>
          <a:xfrm>
            <a:off x="1127448" y="2503984"/>
            <a:ext cx="9502824" cy="4539208"/>
          </a:xfrm>
        </p:spPr>
        <p:txBody>
          <a:bodyPr>
            <a:normAutofit/>
          </a:bodyPr>
          <a:lstStyle/>
          <a:p>
            <a:pPr marL="0" indent="0" algn="ctr">
              <a:buNone/>
            </a:pPr>
            <a:r>
              <a:rPr lang="hu-HU" sz="2400" dirty="0">
                <a:solidFill>
                  <a:srgbClr val="FF0000"/>
                </a:solidFill>
                <a:latin typeface="Calibri" panose="020F0502020204030204" pitchFamily="34" charset="0"/>
                <a:cs typeface="Calibri" panose="020F0502020204030204" pitchFamily="34" charset="0"/>
              </a:rPr>
              <a:t>IV. (</a:t>
            </a:r>
            <a:r>
              <a:rPr lang="hu-HU" sz="2400" dirty="0" err="1">
                <a:solidFill>
                  <a:srgbClr val="FF0000"/>
                </a:solidFill>
                <a:latin typeface="Calibri" panose="020F0502020204030204" pitchFamily="34" charset="0"/>
                <a:cs typeface="Calibri" panose="020F0502020204030204" pitchFamily="34" charset="0"/>
              </a:rPr>
              <a:t>Retardation</a:t>
            </a:r>
            <a:r>
              <a:rPr lang="hu-HU" sz="2400" dirty="0">
                <a:solidFill>
                  <a:srgbClr val="FF0000"/>
                </a:solidFill>
                <a:latin typeface="Calibri" panose="020F0502020204030204" pitchFamily="34" charset="0"/>
                <a:cs typeface="Calibri" panose="020F0502020204030204" pitchFamily="34" charset="0"/>
              </a:rPr>
              <a:t>)</a:t>
            </a:r>
          </a:p>
          <a:p>
            <a:pPr marL="0" indent="0" algn="ctr">
              <a:buNone/>
            </a:pPr>
            <a:r>
              <a:rPr lang="hu-HU" sz="2400" dirty="0">
                <a:latin typeface="Calibri" panose="020F0502020204030204" pitchFamily="34" charset="0"/>
                <a:cs typeface="Calibri" panose="020F0502020204030204" pitchFamily="34" charset="0"/>
              </a:rPr>
              <a:t>Das </a:t>
            </a:r>
            <a:r>
              <a:rPr lang="hu-HU" sz="2400" dirty="0" err="1">
                <a:latin typeface="Calibri" panose="020F0502020204030204" pitchFamily="34" charset="0"/>
                <a:cs typeface="Calibri" panose="020F0502020204030204" pitchFamily="34" charset="0"/>
              </a:rPr>
              <a:t>Wetter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wird</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besser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alles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scheint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eine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positive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Wende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zu</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nehmen</a:t>
            </a:r>
            <a:r>
              <a:rPr lang="hu-HU" sz="2400" dirty="0">
                <a:latin typeface="Calibri" panose="020F0502020204030204" pitchFamily="34" charset="0"/>
                <a:cs typeface="Calibri" panose="020F0502020204030204" pitchFamily="34" charset="0"/>
              </a:rPr>
              <a:t>. </a:t>
            </a:r>
            <a:r>
              <a:rPr lang="hu-HU" sz="2400" dirty="0" err="1" smtClean="0">
                <a:latin typeface="Calibri" panose="020F0502020204030204" pitchFamily="34" charset="0"/>
                <a:cs typeface="Calibri" panose="020F0502020204030204" pitchFamily="34" charset="0"/>
              </a:rPr>
              <a:t>Tadzio</a:t>
            </a:r>
            <a:r>
              <a:rPr lang="hu-HU" sz="2400" dirty="0" smtClean="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lächelt</a:t>
            </a:r>
            <a:r>
              <a:rPr lang="hu-HU" sz="2400" dirty="0">
                <a:latin typeface="Calibri" panose="020F0502020204030204" pitchFamily="34" charset="0"/>
                <a:cs typeface="Calibri" panose="020F0502020204030204" pitchFamily="34" charset="0"/>
              </a:rPr>
              <a:t> </a:t>
            </a:r>
            <a:r>
              <a:rPr lang="hu-HU" sz="2400" dirty="0" smtClean="0">
                <a:latin typeface="Calibri" panose="020F0502020204030204" pitchFamily="34" charset="0"/>
                <a:cs typeface="Calibri" panose="020F0502020204030204" pitchFamily="34" charset="0"/>
              </a:rPr>
              <a:t>Aschenbach </a:t>
            </a:r>
            <a:r>
              <a:rPr lang="hu-HU" sz="2400" dirty="0">
                <a:latin typeface="Calibri" panose="020F0502020204030204" pitchFamily="34" charset="0"/>
                <a:cs typeface="Calibri" panose="020F0502020204030204" pitchFamily="34" charset="0"/>
              </a:rPr>
              <a:t>an, </a:t>
            </a:r>
            <a:r>
              <a:rPr lang="hu-HU" sz="2400" dirty="0" err="1">
                <a:latin typeface="Calibri" panose="020F0502020204030204" pitchFamily="34" charset="0"/>
                <a:cs typeface="Calibri" panose="020F0502020204030204" pitchFamily="34" charset="0"/>
              </a:rPr>
              <a:t>Aschenbachs</a:t>
            </a:r>
            <a:r>
              <a:rPr lang="hu-HU" sz="2400" dirty="0">
                <a:latin typeface="Calibri" panose="020F0502020204030204" pitchFamily="34" charset="0"/>
                <a:cs typeface="Calibri" panose="020F0502020204030204" pitchFamily="34" charset="0"/>
              </a:rPr>
              <a:t> Vision: </a:t>
            </a:r>
            <a:r>
              <a:rPr lang="hu-HU" sz="2400" dirty="0" err="1">
                <a:latin typeface="Calibri" panose="020F0502020204030204" pitchFamily="34" charset="0"/>
                <a:cs typeface="Calibri" panose="020F0502020204030204" pitchFamily="34" charset="0"/>
              </a:rPr>
              <a:t>Sokrates</a:t>
            </a:r>
            <a:r>
              <a:rPr lang="hu-HU" sz="2400" dirty="0">
                <a:latin typeface="Calibri" panose="020F0502020204030204" pitchFamily="34" charset="0"/>
                <a:cs typeface="Calibri" panose="020F0502020204030204" pitchFamily="34" charset="0"/>
              </a:rPr>
              <a:t> und </a:t>
            </a:r>
            <a:r>
              <a:rPr lang="hu-HU" sz="2400" dirty="0" err="1">
                <a:latin typeface="Calibri" panose="020F0502020204030204" pitchFamily="34" charset="0"/>
                <a:cs typeface="Calibri" panose="020F0502020204030204" pitchFamily="34" charset="0"/>
              </a:rPr>
              <a:t>Phaidros</a:t>
            </a:r>
            <a:endParaRPr lang="hu-HU" sz="2400" dirty="0">
              <a:latin typeface="Calibri" panose="020F0502020204030204" pitchFamily="34" charset="0"/>
              <a:cs typeface="Calibri" panose="020F0502020204030204" pitchFamily="34" charset="0"/>
            </a:endParaRPr>
          </a:p>
          <a:p>
            <a:pPr marL="0" indent="0" algn="ctr">
              <a:buNone/>
            </a:pPr>
            <a:r>
              <a:rPr lang="hu-HU" sz="2400" dirty="0">
                <a:solidFill>
                  <a:srgbClr val="FF0000"/>
                </a:solidFill>
                <a:latin typeface="Calibri" panose="020F0502020204030204" pitchFamily="34" charset="0"/>
                <a:cs typeface="Calibri" panose="020F0502020204030204" pitchFamily="34" charset="0"/>
              </a:rPr>
              <a:t>V. (</a:t>
            </a:r>
            <a:r>
              <a:rPr lang="hu-HU" sz="2400" dirty="0" err="1">
                <a:solidFill>
                  <a:srgbClr val="FF0000"/>
                </a:solidFill>
                <a:latin typeface="Calibri" panose="020F0502020204030204" pitchFamily="34" charset="0"/>
                <a:cs typeface="Calibri" panose="020F0502020204030204" pitchFamily="34" charset="0"/>
              </a:rPr>
              <a:t>Katastrophe</a:t>
            </a:r>
            <a:r>
              <a:rPr lang="hu-HU" sz="2400" dirty="0">
                <a:solidFill>
                  <a:srgbClr val="FF0000"/>
                </a:solidFill>
                <a:latin typeface="Calibri" panose="020F0502020204030204" pitchFamily="34" charset="0"/>
                <a:cs typeface="Calibri" panose="020F0502020204030204" pitchFamily="34" charset="0"/>
              </a:rPr>
              <a:t>, </a:t>
            </a:r>
            <a:r>
              <a:rPr lang="hu-HU" sz="2400" dirty="0" err="1">
                <a:solidFill>
                  <a:srgbClr val="FF0000"/>
                </a:solidFill>
                <a:latin typeface="Calibri" panose="020F0502020204030204" pitchFamily="34" charset="0"/>
                <a:cs typeface="Calibri" panose="020F0502020204030204" pitchFamily="34" charset="0"/>
              </a:rPr>
              <a:t>Lösung</a:t>
            </a:r>
            <a:r>
              <a:rPr lang="hu-HU" sz="2400" dirty="0">
                <a:solidFill>
                  <a:srgbClr val="FF0000"/>
                </a:solidFill>
                <a:latin typeface="Calibri" panose="020F0502020204030204" pitchFamily="34" charset="0"/>
                <a:cs typeface="Calibri" panose="020F0502020204030204" pitchFamily="34" charset="0"/>
              </a:rPr>
              <a:t>)</a:t>
            </a:r>
          </a:p>
          <a:p>
            <a:pPr marL="0" indent="0" algn="ctr">
              <a:buNone/>
            </a:pPr>
            <a:r>
              <a:rPr lang="hu-HU" sz="2400" dirty="0">
                <a:latin typeface="Calibri" panose="020F0502020204030204" pitchFamily="34" charset="0"/>
                <a:cs typeface="Calibri" panose="020F0502020204030204" pitchFamily="34" charset="0"/>
              </a:rPr>
              <a:t>Die </a:t>
            </a:r>
            <a:r>
              <a:rPr lang="hu-HU" sz="2400" dirty="0" err="1">
                <a:latin typeface="Calibri" panose="020F0502020204030204" pitchFamily="34" charset="0"/>
                <a:cs typeface="Calibri" panose="020F0502020204030204" pitchFamily="34" charset="0"/>
              </a:rPr>
              <a:t>indische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Cholera</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alles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faul</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krank</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Beschreibung</a:t>
            </a:r>
            <a:r>
              <a:rPr lang="hu-HU" sz="2400" dirty="0">
                <a:latin typeface="Calibri" panose="020F0502020204030204" pitchFamily="34" charset="0"/>
                <a:cs typeface="Calibri" panose="020F0502020204030204" pitchFamily="34" charset="0"/>
              </a:rPr>
              <a:t> des </a:t>
            </a:r>
            <a:r>
              <a:rPr lang="hu-HU" sz="2400" dirty="0" err="1">
                <a:latin typeface="Calibri" panose="020F0502020204030204" pitchFamily="34" charset="0"/>
                <a:cs typeface="Calibri" panose="020F0502020204030204" pitchFamily="34" charset="0"/>
              </a:rPr>
              <a:t>Weges</a:t>
            </a:r>
            <a:r>
              <a:rPr lang="hu-HU" sz="2400" dirty="0">
                <a:latin typeface="Calibri" panose="020F0502020204030204" pitchFamily="34" charset="0"/>
                <a:cs typeface="Calibri" panose="020F0502020204030204" pitchFamily="34" charset="0"/>
              </a:rPr>
              <a:t> der </a:t>
            </a:r>
            <a:r>
              <a:rPr lang="hu-HU" sz="2400" dirty="0" err="1">
                <a:latin typeface="Calibri" panose="020F0502020204030204" pitchFamily="34" charset="0"/>
                <a:cs typeface="Calibri" panose="020F0502020204030204" pitchFamily="34" charset="0"/>
              </a:rPr>
              <a:t>Cholera</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vom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englischen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Clerk</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Visionen</a:t>
            </a:r>
            <a:r>
              <a:rPr lang="hu-HU" sz="2400" dirty="0">
                <a:latin typeface="Calibri" panose="020F0502020204030204" pitchFamily="34" charset="0"/>
                <a:cs typeface="Calibri" panose="020F0502020204030204" pitchFamily="34" charset="0"/>
              </a:rPr>
              <a:t> von </a:t>
            </a:r>
            <a:r>
              <a:rPr lang="hu-HU" sz="2400" dirty="0" err="1">
                <a:latin typeface="Calibri" panose="020F0502020204030204" pitchFamily="34" charset="0"/>
                <a:cs typeface="Calibri" panose="020F0502020204030204" pitchFamily="34" charset="0"/>
              </a:rPr>
              <a:t>Eros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dem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Schönen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Sokrates</a:t>
            </a:r>
            <a:r>
              <a:rPr lang="hu-HU" sz="2400" dirty="0">
                <a:latin typeface="Calibri" panose="020F0502020204030204" pitchFamily="34" charset="0"/>
                <a:cs typeface="Calibri" panose="020F0502020204030204" pitchFamily="34" charset="0"/>
              </a:rPr>
              <a:t> und </a:t>
            </a:r>
            <a:r>
              <a:rPr lang="hu-HU" sz="2400" dirty="0" err="1">
                <a:latin typeface="Calibri" panose="020F0502020204030204" pitchFamily="34" charset="0"/>
                <a:cs typeface="Calibri" panose="020F0502020204030204" pitchFamily="34" charset="0"/>
              </a:rPr>
              <a:t>Phaidros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vgl</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Plato</a:t>
            </a:r>
            <a:r>
              <a:rPr lang="hu-HU" sz="2400" dirty="0">
                <a:latin typeface="Calibri" panose="020F0502020204030204" pitchFamily="34" charset="0"/>
                <a:cs typeface="Calibri" panose="020F0502020204030204" pitchFamily="34" charset="0"/>
              </a:rPr>
              <a:t>: </a:t>
            </a:r>
            <a:r>
              <a:rPr lang="hu-HU" sz="2400" i="1" dirty="0">
                <a:latin typeface="Calibri" panose="020F0502020204030204" pitchFamily="34" charset="0"/>
                <a:cs typeface="Calibri" panose="020F0502020204030204" pitchFamily="34" charset="0"/>
              </a:rPr>
              <a:t>Symposion + </a:t>
            </a:r>
            <a:r>
              <a:rPr lang="hu-HU" sz="2400" i="1" dirty="0" err="1">
                <a:latin typeface="Calibri" panose="020F0502020204030204" pitchFamily="34" charset="0"/>
                <a:cs typeface="Calibri" panose="020F0502020204030204" pitchFamily="34" charset="0"/>
              </a:rPr>
              <a:t>Phaidros</a:t>
            </a:r>
            <a:r>
              <a:rPr lang="hu-HU" sz="2400" i="1" dirty="0">
                <a:latin typeface="Calibri" panose="020F0502020204030204" pitchFamily="34" charset="0"/>
                <a:cs typeface="Calibri" panose="020F0502020204030204" pitchFamily="34" charset="0"/>
              </a:rPr>
              <a:t> </a:t>
            </a:r>
            <a:r>
              <a:rPr lang="hu-HU" sz="2400" dirty="0">
                <a:latin typeface="Calibri" panose="020F0502020204030204" pitchFamily="34" charset="0"/>
                <a:cs typeface="Calibri" panose="020F0502020204030204" pitchFamily="34" charset="0"/>
              </a:rPr>
              <a:t>XXX-XXXII.) → die </a:t>
            </a:r>
            <a:r>
              <a:rPr lang="hu-HU" sz="2400" dirty="0" err="1">
                <a:latin typeface="Calibri" panose="020F0502020204030204" pitchFamily="34" charset="0"/>
                <a:cs typeface="Calibri" panose="020F0502020204030204" pitchFamily="34" charset="0"/>
              </a:rPr>
              <a:t>Schlussszene</a:t>
            </a:r>
            <a:r>
              <a:rPr lang="hu-HU" sz="2400" dirty="0">
                <a:latin typeface="Calibri" panose="020F0502020204030204" pitchFamily="34" charset="0"/>
                <a:cs typeface="Calibri" panose="020F0502020204030204" pitchFamily="34" charset="0"/>
              </a:rPr>
              <a:t>: </a:t>
            </a:r>
            <a:r>
              <a:rPr lang="hu-HU" sz="2400" dirty="0" err="1" smtClean="0">
                <a:latin typeface="Calibri" panose="020F0502020204030204" pitchFamily="34" charset="0"/>
                <a:cs typeface="Calibri" panose="020F0502020204030204" pitchFamily="34" charset="0"/>
              </a:rPr>
              <a:t>Tadzio</a:t>
            </a:r>
            <a:r>
              <a:rPr lang="hu-HU" sz="2400" dirty="0" smtClean="0">
                <a:latin typeface="Calibri" panose="020F0502020204030204" pitchFamily="34" charset="0"/>
                <a:cs typeface="Calibri" panose="020F0502020204030204" pitchFamily="34" charset="0"/>
              </a:rPr>
              <a:t> </a:t>
            </a:r>
            <a:r>
              <a:rPr lang="hu-HU" sz="2400" dirty="0">
                <a:latin typeface="Calibri" panose="020F0502020204030204" pitchFamily="34" charset="0"/>
                <a:cs typeface="Calibri" panose="020F0502020204030204" pitchFamily="34" charset="0"/>
              </a:rPr>
              <a:t>der </a:t>
            </a:r>
            <a:r>
              <a:rPr lang="hu-HU" sz="2400" dirty="0" err="1">
                <a:latin typeface="Calibri" panose="020F0502020204030204" pitchFamily="34" charset="0"/>
                <a:cs typeface="Calibri" panose="020F0502020204030204" pitchFamily="34" charset="0"/>
              </a:rPr>
              <a:t>Gott</a:t>
            </a:r>
            <a:r>
              <a:rPr lang="hu-HU" sz="2400" dirty="0">
                <a:latin typeface="Calibri" panose="020F0502020204030204" pitchFamily="34" charset="0"/>
                <a:cs typeface="Calibri" panose="020F0502020204030204" pitchFamily="34" charset="0"/>
              </a:rPr>
              <a:t>, der </a:t>
            </a:r>
            <a:r>
              <a:rPr lang="hu-HU" sz="2400" dirty="0" err="1">
                <a:latin typeface="Calibri" panose="020F0502020204030204" pitchFamily="34" charset="0"/>
                <a:cs typeface="Calibri" panose="020F0502020204030204" pitchFamily="34" charset="0"/>
              </a:rPr>
              <a:t>Schöne</a:t>
            </a:r>
            <a:r>
              <a:rPr lang="hu-HU" sz="2400" dirty="0">
                <a:latin typeface="Calibri" panose="020F0502020204030204" pitchFamily="34" charset="0"/>
                <a:cs typeface="Calibri" panose="020F0502020204030204" pitchFamily="34" charset="0"/>
              </a:rPr>
              <a:t> etc. </a:t>
            </a:r>
            <a:r>
              <a:rPr lang="hu-HU" sz="2400" dirty="0" err="1">
                <a:latin typeface="Calibri" panose="020F0502020204030204" pitchFamily="34" charset="0"/>
                <a:cs typeface="Calibri" panose="020F0502020204030204" pitchFamily="34" charset="0"/>
              </a:rPr>
              <a:t>wird</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Ringkampf</a:t>
            </a:r>
            <a:r>
              <a:rPr lang="hu-HU" sz="2400" dirty="0">
                <a:latin typeface="Calibri" panose="020F0502020204030204" pitchFamily="34" charset="0"/>
                <a:cs typeface="Calibri" panose="020F0502020204030204" pitchFamily="34" charset="0"/>
              </a:rPr>
              <a:t> von </a:t>
            </a:r>
            <a:r>
              <a:rPr lang="hu-HU" sz="2400" dirty="0" err="1">
                <a:latin typeface="Calibri" panose="020F0502020204030204" pitchFamily="34" charset="0"/>
                <a:cs typeface="Calibri" panose="020F0502020204030204" pitchFamily="34" charset="0"/>
              </a:rPr>
              <a:t>Jaschu</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besiegt</a:t>
            </a:r>
            <a:r>
              <a:rPr lang="hu-HU" sz="2400" dirty="0">
                <a:latin typeface="Calibri" panose="020F0502020204030204" pitchFamily="34" charset="0"/>
                <a:cs typeface="Calibri" panose="020F0502020204030204" pitchFamily="34" charset="0"/>
              </a:rPr>
              <a:t>: Der </a:t>
            </a:r>
            <a:r>
              <a:rPr lang="hu-HU" sz="2400" dirty="0" err="1">
                <a:latin typeface="Calibri" panose="020F0502020204030204" pitchFamily="34" charset="0"/>
                <a:cs typeface="Calibri" panose="020F0502020204030204" pitchFamily="34" charset="0"/>
              </a:rPr>
              <a:t>Sklave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lehnt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sich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auf</a:t>
            </a:r>
            <a:r>
              <a:rPr lang="hu-HU" sz="2400" dirty="0">
                <a:latin typeface="Calibri" panose="020F0502020204030204" pitchFamily="34" charset="0"/>
                <a:cs typeface="Calibri" panose="020F0502020204030204" pitchFamily="34" charset="0"/>
              </a:rPr>
              <a:t> → T. </a:t>
            </a:r>
            <a:r>
              <a:rPr lang="hu-HU" sz="2400" dirty="0" err="1">
                <a:latin typeface="Calibri" panose="020F0502020204030204" pitchFamily="34" charset="0"/>
                <a:cs typeface="Calibri" panose="020F0502020204030204" pitchFamily="34" charset="0"/>
              </a:rPr>
              <a:t>kehrt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ins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Meer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ins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Nichts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zurück</a:t>
            </a:r>
            <a:r>
              <a:rPr lang="hu-HU" sz="2400" dirty="0">
                <a:latin typeface="Calibri" panose="020F0502020204030204" pitchFamily="34" charset="0"/>
                <a:cs typeface="Calibri" panose="020F0502020204030204" pitchFamily="34" charset="0"/>
              </a:rPr>
              <a:t>. </a:t>
            </a:r>
            <a:r>
              <a:rPr lang="hu-HU" sz="2400" dirty="0" smtClean="0">
                <a:latin typeface="Calibri" panose="020F0502020204030204" pitchFamily="34" charset="0"/>
                <a:cs typeface="Calibri" panose="020F0502020204030204" pitchFamily="34" charset="0"/>
              </a:rPr>
              <a:t>Aschenbach </a:t>
            </a:r>
            <a:r>
              <a:rPr lang="hu-HU" sz="2400" dirty="0" err="1">
                <a:latin typeface="Calibri" panose="020F0502020204030204" pitchFamily="34" charset="0"/>
                <a:cs typeface="Calibri" panose="020F0502020204030204" pitchFamily="34" charset="0"/>
              </a:rPr>
              <a:t>kommt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vor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als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ob</a:t>
            </a:r>
            <a:r>
              <a:rPr lang="hu-HU" sz="2400" dirty="0">
                <a:latin typeface="Calibri" panose="020F0502020204030204" pitchFamily="34" charset="0"/>
                <a:cs typeface="Calibri" panose="020F0502020204030204" pitchFamily="34" charset="0"/>
              </a:rPr>
              <a:t> der </a:t>
            </a:r>
            <a:r>
              <a:rPr lang="hu-HU" sz="2400" dirty="0" err="1">
                <a:latin typeface="Calibri" panose="020F0502020204030204" pitchFamily="34" charset="0"/>
                <a:cs typeface="Calibri" panose="020F0502020204030204" pitchFamily="34" charset="0"/>
              </a:rPr>
              <a:t>Psychagog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Hermes</a:t>
            </a:r>
            <a:r>
              <a:rPr lang="hu-HU" sz="2400" dirty="0">
                <a:latin typeface="Calibri" panose="020F0502020204030204" pitchFamily="34" charset="0"/>
                <a:cs typeface="Calibri" panose="020F0502020204030204" pitchFamily="34" charset="0"/>
              </a:rPr>
              <a:t> 3.) </a:t>
            </a:r>
            <a:r>
              <a:rPr lang="hu-HU" sz="2400" dirty="0" err="1">
                <a:latin typeface="Calibri" panose="020F0502020204030204" pitchFamily="34" charset="0"/>
                <a:cs typeface="Calibri" panose="020F0502020204030204" pitchFamily="34" charset="0"/>
              </a:rPr>
              <a:t>ihm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zuwinke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stirbt</a:t>
            </a:r>
            <a:r>
              <a:rPr lang="hu-HU" sz="2400" dirty="0">
                <a:latin typeface="Calibri" panose="020F0502020204030204" pitchFamily="34" charset="0"/>
                <a:cs typeface="Calibri" panose="020F0502020204030204" pitchFamily="34" charset="0"/>
              </a:rPr>
              <a:t>…</a:t>
            </a:r>
          </a:p>
          <a:p>
            <a:pPr algn="ctr"/>
            <a:endParaRPr lang="hu-HU" sz="2400" dirty="0"/>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3173236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15480" y="1207698"/>
            <a:ext cx="9145016" cy="2152228"/>
          </a:xfrm>
        </p:spPr>
        <p:txBody>
          <a:bodyPr anchor="ctr">
            <a:normAutofit fontScale="90000"/>
          </a:bodyPr>
          <a:lstStyle/>
          <a:p>
            <a:r>
              <a:rPr lang="hu-HU" altLang="hu-HU" sz="2400" dirty="0">
                <a:latin typeface="Arial Unicode MS" panose="020B0604020202020204" pitchFamily="34" charset="-128"/>
                <a:ea typeface="Arial Unicode MS" panose="020B0604020202020204" pitchFamily="34" charset="-128"/>
                <a:cs typeface="Arial Unicode MS" panose="020B0604020202020204" pitchFamily="34" charset="-128"/>
              </a:rPr>
              <a:t/>
            </a:r>
            <a:br>
              <a:rPr lang="hu-HU" altLang="hu-HU"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hu-HU" altLang="hu-HU" sz="3200" dirty="0" err="1">
                <a:latin typeface="Calibri" panose="020F0502020204030204" pitchFamily="34" charset="0"/>
                <a:ea typeface="Arial Unicode MS" panose="020B0604020202020204" pitchFamily="34" charset="-128"/>
                <a:cs typeface="Calibri" panose="020F0502020204030204" pitchFamily="34" charset="0"/>
              </a:rPr>
              <a:t>Exkurs</a:t>
            </a:r>
            <a:r>
              <a:rPr lang="hu-HU" altLang="hu-HU" sz="2400" dirty="0">
                <a:latin typeface="Arial Unicode MS" panose="020B0604020202020204" pitchFamily="34" charset="-128"/>
                <a:ea typeface="Arial Unicode MS" panose="020B0604020202020204" pitchFamily="34" charset="-128"/>
                <a:cs typeface="Arial Unicode MS" panose="020B0604020202020204" pitchFamily="34" charset="-128"/>
              </a:rPr>
              <a:t/>
            </a:r>
            <a:br>
              <a:rPr lang="hu-HU" altLang="hu-HU"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hu-HU" altLang="hu-HU" sz="2400" dirty="0">
                <a:latin typeface="Arial Unicode MS" panose="020B0604020202020204" pitchFamily="34" charset="-128"/>
                <a:ea typeface="Arial Unicode MS" panose="020B0604020202020204" pitchFamily="34" charset="-128"/>
                <a:cs typeface="Arial Unicode MS" panose="020B0604020202020204" pitchFamily="34" charset="-128"/>
              </a:rPr>
              <a:t/>
            </a:r>
            <a:br>
              <a:rPr lang="hu-HU" altLang="hu-HU"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hu-HU" altLang="hu-HU" sz="3600" b="1" dirty="0">
                <a:solidFill>
                  <a:srgbClr val="C00000"/>
                </a:solidFill>
                <a:latin typeface="Calibri" panose="020F0502020204030204" pitchFamily="34" charset="0"/>
                <a:ea typeface="Arial Unicode MS" panose="020B0604020202020204" pitchFamily="34" charset="-128"/>
                <a:cs typeface="Calibri" panose="020F0502020204030204" pitchFamily="34" charset="0"/>
              </a:rPr>
              <a:t>Thomas Mann</a:t>
            </a:r>
            <a:r>
              <a:rPr lang="hu-HU" altLang="hu-HU" sz="3600" dirty="0">
                <a:solidFill>
                  <a:srgbClr val="C00000"/>
                </a:solidFill>
                <a:latin typeface="Calibri" panose="020F0502020204030204" pitchFamily="34" charset="0"/>
                <a:ea typeface="Arial Unicode MS" panose="020B0604020202020204" pitchFamily="34" charset="-128"/>
                <a:cs typeface="Calibri" panose="020F0502020204030204" pitchFamily="34" charset="0"/>
              </a:rPr>
              <a:t>: </a:t>
            </a:r>
            <a:r>
              <a:rPr lang="hu-HU" altLang="hu-HU" sz="3600" b="1" i="1" dirty="0">
                <a:solidFill>
                  <a:srgbClr val="C00000"/>
                </a:solidFill>
                <a:latin typeface="Calibri" panose="020F0502020204030204" pitchFamily="34" charset="0"/>
                <a:cs typeface="Calibri" panose="020F0502020204030204" pitchFamily="34" charset="0"/>
              </a:rPr>
              <a:t>Der </a:t>
            </a:r>
            <a:r>
              <a:rPr lang="hu-HU" altLang="hu-HU" sz="3600" b="1" i="1" dirty="0" err="1">
                <a:solidFill>
                  <a:srgbClr val="C00000"/>
                </a:solidFill>
                <a:latin typeface="Calibri" panose="020F0502020204030204" pitchFamily="34" charset="0"/>
                <a:cs typeface="Calibri" panose="020F0502020204030204" pitchFamily="34" charset="0"/>
              </a:rPr>
              <a:t>Tod</a:t>
            </a:r>
            <a:r>
              <a:rPr lang="hu-HU" altLang="hu-HU" sz="3600" b="1" i="1" dirty="0">
                <a:solidFill>
                  <a:srgbClr val="C00000"/>
                </a:solidFill>
                <a:latin typeface="Calibri" panose="020F0502020204030204" pitchFamily="34" charset="0"/>
                <a:cs typeface="Calibri" panose="020F0502020204030204" pitchFamily="34" charset="0"/>
              </a:rPr>
              <a:t> in </a:t>
            </a:r>
            <a:r>
              <a:rPr lang="hu-HU" altLang="hu-HU" sz="3600" b="1" i="1" dirty="0" err="1">
                <a:solidFill>
                  <a:srgbClr val="C00000"/>
                </a:solidFill>
                <a:latin typeface="Calibri" panose="020F0502020204030204" pitchFamily="34" charset="0"/>
                <a:cs typeface="Calibri" panose="020F0502020204030204" pitchFamily="34" charset="0"/>
              </a:rPr>
              <a:t>Venedig</a:t>
            </a:r>
            <a:r>
              <a:rPr lang="hu-HU" altLang="hu-HU" sz="3600" b="1" i="1" dirty="0">
                <a:solidFill>
                  <a:srgbClr val="C00000"/>
                </a:solidFill>
                <a:latin typeface="Calibri" panose="020F0502020204030204" pitchFamily="34" charset="0"/>
                <a:cs typeface="Calibri" panose="020F0502020204030204" pitchFamily="34" charset="0"/>
              </a:rPr>
              <a:t> </a:t>
            </a:r>
            <a:r>
              <a:rPr lang="hu-HU" altLang="hu-HU" sz="3600" b="1" i="1" dirty="0">
                <a:solidFill>
                  <a:srgbClr val="C00000"/>
                </a:solidFill>
                <a:latin typeface="Arial" panose="020B0604020202020204" pitchFamily="34" charset="0"/>
                <a:cs typeface="Arial" panose="020B0604020202020204" pitchFamily="34" charset="0"/>
              </a:rPr>
              <a:t>I.</a:t>
            </a:r>
            <a:r>
              <a:rPr lang="hu-HU" altLang="hu-HU" sz="3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
            </a:r>
            <a:br>
              <a:rPr lang="hu-HU" altLang="hu-HU" sz="3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hu-HU" altLang="hu-HU" sz="3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2054" name="Object 6"/>
          <p:cNvGraphicFramePr>
            <a:graphicFrameLocks noChangeAspect="1"/>
          </p:cNvGraphicFramePr>
          <p:nvPr>
            <p:extLst>
              <p:ext uri="{D42A27DB-BD31-4B8C-83A1-F6EECF244321}">
                <p14:modId xmlns:p14="http://schemas.microsoft.com/office/powerpoint/2010/main" val="3440544673"/>
              </p:ext>
            </p:extLst>
          </p:nvPr>
        </p:nvGraphicFramePr>
        <p:xfrm>
          <a:off x="4727848" y="2852936"/>
          <a:ext cx="2721074" cy="3779269"/>
        </p:xfrm>
        <a:graphic>
          <a:graphicData uri="http://schemas.openxmlformats.org/presentationml/2006/ole">
            <mc:AlternateContent xmlns:mc="http://schemas.openxmlformats.org/markup-compatibility/2006">
              <mc:Choice xmlns:v="urn:schemas-microsoft-com:vml" Requires="v">
                <p:oleObj spid="_x0000_s131122" name="Bitkép" r:id="rId4" imgW="1714739" imgH="2381582" progId="Paint.Picture">
                  <p:embed/>
                </p:oleObj>
              </mc:Choice>
              <mc:Fallback>
                <p:oleObj name="Bitkép" r:id="rId4" imgW="1714739" imgH="2381582" progId="Paint.Picture">
                  <p:embed/>
                  <p:pic>
                    <p:nvPicPr>
                      <p:cNvPr id="205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848" y="2852936"/>
                        <a:ext cx="2721074" cy="3779269"/>
                      </a:xfrm>
                      <a:prstGeom prst="rect">
                        <a:avLst/>
                      </a:prstGeom>
                      <a:noFill/>
                      <a:ln>
                        <a:noFill/>
                      </a:ln>
                      <a:effectLst/>
                      <a:extLst/>
                    </p:spPr>
                  </p:pic>
                </p:oleObj>
              </mc:Fallback>
            </mc:AlternateContent>
          </a:graphicData>
        </a:graphic>
      </p:graphicFrame>
      <p:pic>
        <p:nvPicPr>
          <p:cNvPr id="6" name="Kép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024614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47528" y="1235345"/>
            <a:ext cx="7772400" cy="875184"/>
          </a:xfrm>
        </p:spPr>
        <p:txBody>
          <a:bodyPr/>
          <a:lstStyle/>
          <a:p>
            <a:pPr algn="ctr"/>
            <a:r>
              <a:rPr lang="hu-HU" sz="3600" dirty="0" err="1">
                <a:latin typeface="Calibri" panose="020F0502020204030204" pitchFamily="34" charset="0"/>
                <a:cs typeface="Calibri" panose="020F0502020204030204" pitchFamily="34" charset="0"/>
              </a:rPr>
              <a:t>Hauptmotive</a:t>
            </a:r>
            <a:endParaRPr lang="hu-HU" sz="3600" dirty="0">
              <a:latin typeface="Calibri" panose="020F0502020204030204" pitchFamily="34" charset="0"/>
              <a:cs typeface="Calibri" panose="020F0502020204030204" pitchFamily="34" charset="0"/>
            </a:endParaRPr>
          </a:p>
        </p:txBody>
      </p:sp>
      <p:sp>
        <p:nvSpPr>
          <p:cNvPr id="3" name="Tartalom helye 2"/>
          <p:cNvSpPr>
            <a:spLocks noGrp="1"/>
          </p:cNvSpPr>
          <p:nvPr>
            <p:ph idx="1"/>
          </p:nvPr>
        </p:nvSpPr>
        <p:spPr>
          <a:xfrm>
            <a:off x="1919536" y="2368197"/>
            <a:ext cx="7772400" cy="4472136"/>
          </a:xfrm>
        </p:spPr>
        <p:txBody>
          <a:bodyPr>
            <a:normAutofit lnSpcReduction="10000"/>
          </a:bodyPr>
          <a:lstStyle/>
          <a:p>
            <a:pPr marL="0" indent="0">
              <a:buNone/>
            </a:pPr>
            <a:r>
              <a:rPr lang="hu-HU" sz="2000" dirty="0"/>
              <a:t>		</a:t>
            </a:r>
            <a:r>
              <a:rPr lang="hu-HU" sz="2000" dirty="0" err="1">
                <a:latin typeface="Calibri" panose="020F0502020204030204" pitchFamily="34" charset="0"/>
                <a:cs typeface="Calibri" panose="020F0502020204030204" pitchFamily="34" charset="0"/>
              </a:rPr>
              <a:t>wahr</a:t>
            </a:r>
            <a:r>
              <a:rPr lang="hu-HU" sz="2000" dirty="0">
                <a:latin typeface="Calibri" panose="020F0502020204030204" pitchFamily="34" charset="0"/>
                <a:cs typeface="Calibri" panose="020F0502020204030204" pitchFamily="34" charset="0"/>
              </a:rPr>
              <a:t>		↔		</a:t>
            </a:r>
            <a:r>
              <a:rPr lang="hu-HU" sz="2000" dirty="0" err="1">
                <a:solidFill>
                  <a:srgbClr val="FF0000"/>
                </a:solidFill>
                <a:latin typeface="Calibri" panose="020F0502020204030204" pitchFamily="34" charset="0"/>
                <a:cs typeface="Calibri" panose="020F0502020204030204" pitchFamily="34" charset="0"/>
              </a:rPr>
              <a:t>falsch</a:t>
            </a:r>
            <a:endParaRPr lang="hu-HU" sz="2000" dirty="0">
              <a:solidFill>
                <a:srgbClr val="FF0000"/>
              </a:solidFill>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gesund</a:t>
            </a:r>
            <a:r>
              <a:rPr lang="hu-HU" sz="2000" dirty="0">
                <a:latin typeface="Calibri" panose="020F0502020204030204" pitchFamily="34" charset="0"/>
                <a:cs typeface="Calibri" panose="020F0502020204030204" pitchFamily="34" charset="0"/>
              </a:rPr>
              <a:t>		↔		</a:t>
            </a:r>
            <a:r>
              <a:rPr lang="hu-HU" sz="2000" dirty="0" err="1">
                <a:latin typeface="Calibri" panose="020F0502020204030204" pitchFamily="34" charset="0"/>
                <a:cs typeface="Calibri" panose="020F0502020204030204" pitchFamily="34" charset="0"/>
              </a:rPr>
              <a:t>krank</a:t>
            </a: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Nord</a:t>
            </a:r>
            <a:r>
              <a:rPr lang="hu-HU" sz="2000" dirty="0">
                <a:latin typeface="Calibri" panose="020F0502020204030204" pitchFamily="34" charset="0"/>
                <a:cs typeface="Calibri" panose="020F0502020204030204" pitchFamily="34" charset="0"/>
              </a:rPr>
              <a:t>		↔		</a:t>
            </a:r>
            <a:r>
              <a:rPr lang="hu-HU" sz="2000" dirty="0" err="1">
                <a:latin typeface="Calibri" panose="020F0502020204030204" pitchFamily="34" charset="0"/>
                <a:cs typeface="Calibri" panose="020F0502020204030204" pitchFamily="34" charset="0"/>
              </a:rPr>
              <a:t>Süd</a:t>
            </a: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klassisch</a:t>
            </a:r>
            <a:r>
              <a:rPr lang="hu-HU" sz="2000" dirty="0">
                <a:latin typeface="Calibri" panose="020F0502020204030204" pitchFamily="34" charset="0"/>
                <a:cs typeface="Calibri" panose="020F0502020204030204" pitchFamily="34" charset="0"/>
              </a:rPr>
              <a:t>	</a:t>
            </a:r>
            <a:r>
              <a:rPr lang="hu-HU" sz="2000" dirty="0" smtClean="0">
                <a:latin typeface="Calibri" panose="020F0502020204030204" pitchFamily="34" charset="0"/>
                <a:cs typeface="Calibri" panose="020F0502020204030204" pitchFamily="34" charset="0"/>
              </a:rPr>
              <a:t>	↔</a:t>
            </a:r>
            <a:r>
              <a:rPr lang="hu-HU" sz="2000" dirty="0">
                <a:latin typeface="Calibri" panose="020F0502020204030204" pitchFamily="34" charset="0"/>
                <a:cs typeface="Calibri" panose="020F0502020204030204" pitchFamily="34" charset="0"/>
              </a:rPr>
              <a:t>		</a:t>
            </a:r>
            <a:r>
              <a:rPr lang="hu-HU" sz="2000" dirty="0" err="1" smtClean="0">
                <a:latin typeface="Calibri" panose="020F0502020204030204" pitchFamily="34" charset="0"/>
                <a:cs typeface="Calibri" panose="020F0502020204030204" pitchFamily="34" charset="0"/>
              </a:rPr>
              <a:t>barbarisch</a:t>
            </a: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Geist</a:t>
            </a:r>
            <a:r>
              <a:rPr lang="hu-HU" sz="2000" dirty="0">
                <a:latin typeface="Calibri" panose="020F0502020204030204" pitchFamily="34" charset="0"/>
                <a:cs typeface="Calibri" panose="020F0502020204030204" pitchFamily="34" charset="0"/>
              </a:rPr>
              <a:t>		↔		</a:t>
            </a:r>
            <a:r>
              <a:rPr lang="hu-HU" sz="2000" dirty="0" err="1">
                <a:latin typeface="Calibri" panose="020F0502020204030204" pitchFamily="34" charset="0"/>
                <a:cs typeface="Calibri" panose="020F0502020204030204" pitchFamily="34" charset="0"/>
              </a:rPr>
              <a:t>Leib</a:t>
            </a: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schön</a:t>
            </a:r>
            <a:r>
              <a:rPr lang="hu-HU" sz="2000" dirty="0">
                <a:latin typeface="Calibri" panose="020F0502020204030204" pitchFamily="34" charset="0"/>
                <a:cs typeface="Calibri" panose="020F0502020204030204" pitchFamily="34" charset="0"/>
              </a:rPr>
              <a:t>		↔		</a:t>
            </a:r>
            <a:r>
              <a:rPr lang="hu-HU" sz="2000" dirty="0" err="1">
                <a:latin typeface="Calibri" panose="020F0502020204030204" pitchFamily="34" charset="0"/>
                <a:cs typeface="Calibri" panose="020F0502020204030204" pitchFamily="34" charset="0"/>
              </a:rPr>
              <a:t>hässlich</a:t>
            </a: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gut</a:t>
            </a:r>
            <a:r>
              <a:rPr lang="hu-HU" sz="2000" dirty="0">
                <a:latin typeface="Calibri" panose="020F0502020204030204" pitchFamily="34" charset="0"/>
                <a:cs typeface="Calibri" panose="020F0502020204030204" pitchFamily="34" charset="0"/>
              </a:rPr>
              <a:t>		↔		</a:t>
            </a:r>
            <a:r>
              <a:rPr lang="hu-HU" sz="2000" dirty="0" err="1">
                <a:latin typeface="Calibri" panose="020F0502020204030204" pitchFamily="34" charset="0"/>
                <a:cs typeface="Calibri" panose="020F0502020204030204" pitchFamily="34" charset="0"/>
              </a:rPr>
              <a:t>böse</a:t>
            </a: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bewusst</a:t>
            </a:r>
            <a:r>
              <a:rPr lang="hu-HU" sz="2000" dirty="0">
                <a:latin typeface="Calibri" panose="020F0502020204030204" pitchFamily="34" charset="0"/>
                <a:cs typeface="Calibri" panose="020F0502020204030204" pitchFamily="34" charset="0"/>
              </a:rPr>
              <a:t>		↔		</a:t>
            </a:r>
            <a:r>
              <a:rPr lang="hu-HU" sz="2000" dirty="0" err="1">
                <a:latin typeface="Calibri" panose="020F0502020204030204" pitchFamily="34" charset="0"/>
                <a:cs typeface="Calibri" panose="020F0502020204030204" pitchFamily="34" charset="0"/>
              </a:rPr>
              <a:t>unbewusst</a:t>
            </a: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Wille</a:t>
            </a:r>
            <a:r>
              <a:rPr lang="hu-HU" sz="2000" dirty="0">
                <a:latin typeface="Calibri" panose="020F0502020204030204" pitchFamily="34" charset="0"/>
                <a:cs typeface="Calibri" panose="020F0502020204030204" pitchFamily="34" charset="0"/>
              </a:rPr>
              <a:t>		↔		</a:t>
            </a:r>
            <a:r>
              <a:rPr lang="hu-HU" sz="2000" dirty="0" err="1">
                <a:latin typeface="Calibri" panose="020F0502020204030204" pitchFamily="34" charset="0"/>
                <a:cs typeface="Calibri" panose="020F0502020204030204" pitchFamily="34" charset="0"/>
              </a:rPr>
              <a:t>Rausch</a:t>
            </a: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appollinisch</a:t>
            </a:r>
            <a:r>
              <a:rPr lang="hu-HU" sz="2000" dirty="0">
                <a:latin typeface="Calibri" panose="020F0502020204030204" pitchFamily="34" charset="0"/>
                <a:cs typeface="Calibri" panose="020F0502020204030204" pitchFamily="34" charset="0"/>
              </a:rPr>
              <a:t>	↔		</a:t>
            </a:r>
            <a:r>
              <a:rPr lang="hu-HU" sz="2000" dirty="0" err="1">
                <a:latin typeface="Calibri" panose="020F0502020204030204" pitchFamily="34" charset="0"/>
                <a:cs typeface="Calibri" panose="020F0502020204030204" pitchFamily="34" charset="0"/>
              </a:rPr>
              <a:t>dionysisch</a:t>
            </a:r>
            <a:endParaRPr lang="hu-HU" sz="2000" dirty="0">
              <a:latin typeface="Calibri" panose="020F0502020204030204" pitchFamily="34" charset="0"/>
              <a:cs typeface="Calibri" panose="020F0502020204030204" pitchFamily="34" charset="0"/>
            </a:endParaRP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Form</a:t>
            </a:r>
            <a:r>
              <a:rPr lang="hu-HU" sz="2000" dirty="0">
                <a:latin typeface="Calibri" panose="020F0502020204030204" pitchFamily="34" charset="0"/>
                <a:cs typeface="Calibri" panose="020F0502020204030204" pitchFamily="34" charset="0"/>
              </a:rPr>
              <a:t>		↔		Chaos</a:t>
            </a:r>
          </a:p>
          <a:p>
            <a:pPr marL="0" indent="0">
              <a:buNone/>
            </a:pPr>
            <a:r>
              <a:rPr lang="hu-HU" sz="2000" dirty="0">
                <a:latin typeface="Calibri" panose="020F0502020204030204" pitchFamily="34" charset="0"/>
                <a:cs typeface="Calibri" panose="020F0502020204030204" pitchFamily="34" charset="0"/>
              </a:rPr>
              <a:t>		</a:t>
            </a:r>
            <a:r>
              <a:rPr lang="hu-HU" sz="2000" dirty="0" err="1">
                <a:latin typeface="Calibri" panose="020F0502020204030204" pitchFamily="34" charset="0"/>
                <a:cs typeface="Calibri" panose="020F0502020204030204" pitchFamily="34" charset="0"/>
              </a:rPr>
              <a:t>Maß</a:t>
            </a:r>
            <a:r>
              <a:rPr lang="hu-HU" sz="2000" dirty="0">
                <a:latin typeface="Calibri" panose="020F0502020204030204" pitchFamily="34" charset="0"/>
                <a:cs typeface="Calibri" panose="020F0502020204030204" pitchFamily="34" charset="0"/>
              </a:rPr>
              <a:t>		↔		</a:t>
            </a:r>
            <a:r>
              <a:rPr lang="hu-HU" sz="2000" dirty="0" err="1">
                <a:latin typeface="Calibri" panose="020F0502020204030204" pitchFamily="34" charset="0"/>
                <a:cs typeface="Calibri" panose="020F0502020204030204" pitchFamily="34" charset="0"/>
              </a:rPr>
              <a:t>Maßlosigkeit</a:t>
            </a:r>
            <a:endParaRPr lang="hu-HU" sz="2000" dirty="0">
              <a:latin typeface="Calibri" panose="020F0502020204030204" pitchFamily="34" charset="0"/>
              <a:cs typeface="Calibri" panose="020F0502020204030204" pitchFamily="34" charset="0"/>
            </a:endParaRPr>
          </a:p>
          <a:p>
            <a:pPr marL="0" indent="0">
              <a:buNone/>
            </a:pPr>
            <a:endParaRPr lang="hu-HU" sz="2000" dirty="0">
              <a:latin typeface="Calibri" panose="020F0502020204030204" pitchFamily="34" charset="0"/>
              <a:cs typeface="Calibri" panose="020F0502020204030204" pitchFamily="34" charset="0"/>
            </a:endParaRPr>
          </a:p>
          <a:p>
            <a:pPr marL="0" indent="0" algn="ctr">
              <a:buNone/>
            </a:pPr>
            <a:endParaRPr lang="hu-HU" sz="2400" dirty="0">
              <a:latin typeface="Calibri" panose="020F0502020204030204" pitchFamily="34" charset="0"/>
              <a:cs typeface="Calibri" panose="020F0502020204030204" pitchFamily="34" charset="0"/>
            </a:endParaRPr>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348980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75520" y="1765924"/>
            <a:ext cx="8712968" cy="1224136"/>
          </a:xfrm>
        </p:spPr>
        <p:txBody>
          <a:bodyPr>
            <a:normAutofit fontScale="90000"/>
          </a:bodyPr>
          <a:lstStyle/>
          <a:p>
            <a:pPr algn="ctr"/>
            <a:r>
              <a:rPr lang="hu-HU" sz="3600" dirty="0">
                <a:latin typeface="Calibri" panose="020F0502020204030204" pitchFamily="34" charset="0"/>
                <a:cs typeface="Calibri" panose="020F0502020204030204" pitchFamily="34" charset="0"/>
              </a:rPr>
              <a:t>Der (</a:t>
            </a:r>
            <a:r>
              <a:rPr lang="hu-HU" sz="3600" dirty="0" err="1">
                <a:latin typeface="Calibri" panose="020F0502020204030204" pitchFamily="34" charset="0"/>
                <a:cs typeface="Calibri" panose="020F0502020204030204" pitchFamily="34" charset="0"/>
              </a:rPr>
              <a:t>sprechende</a:t>
            </a:r>
            <a:r>
              <a:rPr lang="hu-HU" sz="3600" dirty="0">
                <a:latin typeface="Calibri" panose="020F0502020204030204" pitchFamily="34" charset="0"/>
                <a:cs typeface="Calibri" panose="020F0502020204030204" pitchFamily="34" charset="0"/>
              </a:rPr>
              <a:t>) </a:t>
            </a:r>
            <a:r>
              <a:rPr lang="hu-HU" sz="3600" dirty="0" err="1">
                <a:latin typeface="Calibri" panose="020F0502020204030204" pitchFamily="34" charset="0"/>
                <a:cs typeface="Calibri" panose="020F0502020204030204" pitchFamily="34" charset="0"/>
              </a:rPr>
              <a:t>Name</a:t>
            </a:r>
            <a:r>
              <a:rPr lang="hu-HU" sz="3600" dirty="0">
                <a:latin typeface="Calibri" panose="020F0502020204030204" pitchFamily="34" charset="0"/>
                <a:cs typeface="Calibri" panose="020F0502020204030204" pitchFamily="34" charset="0"/>
              </a:rPr>
              <a:t> des </a:t>
            </a:r>
            <a:r>
              <a:rPr lang="hu-HU" sz="3600" dirty="0" err="1" smtClean="0">
                <a:latin typeface="Calibri" panose="020F0502020204030204" pitchFamily="34" charset="0"/>
                <a:cs typeface="Calibri" panose="020F0502020204030204" pitchFamily="34" charset="0"/>
              </a:rPr>
              <a:t>Protagonisten</a:t>
            </a:r>
            <a:r>
              <a:rPr lang="hu-HU" sz="3600" dirty="0" smtClean="0">
                <a:latin typeface="Calibri" panose="020F0502020204030204" pitchFamily="34" charset="0"/>
                <a:cs typeface="Calibri" panose="020F0502020204030204" pitchFamily="34" charset="0"/>
              </a:rPr>
              <a:t>:</a:t>
            </a:r>
            <a:br>
              <a:rPr lang="hu-HU" sz="3600" dirty="0" smtClean="0">
                <a:latin typeface="Calibri" panose="020F0502020204030204" pitchFamily="34" charset="0"/>
                <a:cs typeface="Calibri" panose="020F0502020204030204" pitchFamily="34" charset="0"/>
              </a:rPr>
            </a:br>
            <a:r>
              <a:rPr lang="hu-HU" sz="3600" dirty="0" smtClean="0">
                <a:latin typeface="Calibri" panose="020F0502020204030204" pitchFamily="34" charset="0"/>
                <a:cs typeface="Calibri" panose="020F0502020204030204" pitchFamily="34" charset="0"/>
              </a:rPr>
              <a:t>Gustav </a:t>
            </a:r>
            <a:r>
              <a:rPr lang="hu-HU" sz="3600" dirty="0">
                <a:latin typeface="Calibri" panose="020F0502020204030204" pitchFamily="34" charset="0"/>
                <a:cs typeface="Calibri" panose="020F0502020204030204" pitchFamily="34" charset="0"/>
              </a:rPr>
              <a:t>(von) Aschenbach</a:t>
            </a:r>
            <a:br>
              <a:rPr lang="hu-HU" sz="3600" dirty="0">
                <a:latin typeface="Calibri" panose="020F0502020204030204" pitchFamily="34" charset="0"/>
                <a:cs typeface="Calibri" panose="020F0502020204030204" pitchFamily="34" charset="0"/>
              </a:rPr>
            </a:br>
            <a:endParaRPr lang="hu-HU" sz="3600" dirty="0">
              <a:latin typeface="Calibri" panose="020F0502020204030204" pitchFamily="34" charset="0"/>
              <a:cs typeface="Calibri" panose="020F0502020204030204" pitchFamily="34" charset="0"/>
            </a:endParaRPr>
          </a:p>
        </p:txBody>
      </p:sp>
      <p:sp>
        <p:nvSpPr>
          <p:cNvPr id="3" name="Tartalom helye 2"/>
          <p:cNvSpPr>
            <a:spLocks noGrp="1"/>
          </p:cNvSpPr>
          <p:nvPr>
            <p:ph idx="1"/>
          </p:nvPr>
        </p:nvSpPr>
        <p:spPr>
          <a:xfrm>
            <a:off x="1775520" y="3284984"/>
            <a:ext cx="8712968" cy="3459088"/>
          </a:xfrm>
        </p:spPr>
        <p:txBody>
          <a:bodyPr/>
          <a:lstStyle/>
          <a:p>
            <a:pPr marL="0" indent="0" algn="ctr">
              <a:buNone/>
            </a:pPr>
            <a:r>
              <a:rPr lang="hu-HU" sz="2400" b="1" dirty="0">
                <a:latin typeface="Calibri" panose="020F0502020204030204" pitchFamily="34" charset="0"/>
                <a:cs typeface="Calibri" panose="020F0502020204030204" pitchFamily="34" charset="0"/>
              </a:rPr>
              <a:t>Gustav</a:t>
            </a:r>
            <a:r>
              <a:rPr lang="hu-HU" sz="2400" dirty="0">
                <a:latin typeface="Calibri" panose="020F0502020204030204" pitchFamily="34" charset="0"/>
                <a:cs typeface="Calibri" panose="020F0502020204030204" pitchFamily="34" charset="0"/>
              </a:rPr>
              <a:t>:</a:t>
            </a:r>
          </a:p>
          <a:p>
            <a:pPr marL="0" indent="0" algn="ctr">
              <a:buNone/>
            </a:pPr>
            <a:r>
              <a:rPr lang="hu-HU" sz="2400" dirty="0" err="1">
                <a:latin typeface="Calibri" panose="020F0502020204030204" pitchFamily="34" charset="0"/>
                <a:cs typeface="Calibri" panose="020F0502020204030204" pitchFamily="34" charset="0"/>
              </a:rPr>
              <a:t>Hommage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für</a:t>
            </a:r>
            <a:r>
              <a:rPr lang="hu-HU" sz="2400" dirty="0">
                <a:latin typeface="Calibri" panose="020F0502020204030204" pitchFamily="34" charset="0"/>
                <a:cs typeface="Calibri" panose="020F0502020204030204" pitchFamily="34" charset="0"/>
              </a:rPr>
              <a:t> den </a:t>
            </a:r>
            <a:r>
              <a:rPr lang="hu-HU" sz="2400" dirty="0" err="1">
                <a:latin typeface="Calibri" panose="020F0502020204030204" pitchFamily="34" charset="0"/>
                <a:cs typeface="Calibri" panose="020F0502020204030204" pitchFamily="34" charset="0"/>
              </a:rPr>
              <a:t>Komponisten</a:t>
            </a:r>
            <a:r>
              <a:rPr lang="hu-HU" sz="2400" dirty="0">
                <a:latin typeface="Calibri" panose="020F0502020204030204" pitchFamily="34" charset="0"/>
                <a:cs typeface="Calibri" panose="020F0502020204030204" pitchFamily="34" charset="0"/>
              </a:rPr>
              <a:t> Gustav Mahler (1860-1911)</a:t>
            </a:r>
          </a:p>
          <a:p>
            <a:pPr marL="0" indent="0" algn="ctr">
              <a:buNone/>
            </a:pPr>
            <a:endParaRPr lang="hu-HU" sz="2400" dirty="0">
              <a:latin typeface="Calibri" panose="020F0502020204030204" pitchFamily="34" charset="0"/>
              <a:cs typeface="Calibri" panose="020F0502020204030204" pitchFamily="34" charset="0"/>
            </a:endParaRPr>
          </a:p>
          <a:p>
            <a:pPr marL="0" indent="0" algn="ctr">
              <a:buNone/>
            </a:pPr>
            <a:r>
              <a:rPr lang="hu-HU" sz="2400" b="1" dirty="0" err="1">
                <a:solidFill>
                  <a:srgbClr val="C00000"/>
                </a:solidFill>
                <a:latin typeface="Calibri" panose="020F0502020204030204" pitchFamily="34" charset="0"/>
                <a:cs typeface="Calibri" panose="020F0502020204030204" pitchFamily="34" charset="0"/>
              </a:rPr>
              <a:t>Aschenbach</a:t>
            </a:r>
            <a:r>
              <a:rPr lang="hu-HU" sz="2400" b="1" dirty="0">
                <a:solidFill>
                  <a:srgbClr val="C00000"/>
                </a:solidFill>
                <a:latin typeface="Calibri" panose="020F0502020204030204" pitchFamily="34" charset="0"/>
                <a:cs typeface="Calibri" panose="020F0502020204030204" pitchFamily="34" charset="0"/>
              </a:rPr>
              <a:t>:</a:t>
            </a:r>
          </a:p>
          <a:p>
            <a:pPr marL="0" indent="0" algn="ctr">
              <a:buNone/>
            </a:pPr>
            <a:r>
              <a:rPr lang="hu-HU" sz="2400" dirty="0" err="1">
                <a:latin typeface="Calibri" panose="020F0502020204030204" pitchFamily="34" charset="0"/>
                <a:cs typeface="Calibri" panose="020F0502020204030204" pitchFamily="34" charset="0"/>
              </a:rPr>
              <a:t>Asche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Endprodukt</a:t>
            </a:r>
            <a:r>
              <a:rPr lang="hu-HU" sz="2400" dirty="0">
                <a:latin typeface="Calibri" panose="020F0502020204030204" pitchFamily="34" charset="0"/>
                <a:cs typeface="Calibri" panose="020F0502020204030204" pitchFamily="34" charset="0"/>
              </a:rPr>
              <a:t> des </a:t>
            </a:r>
            <a:r>
              <a:rPr lang="hu-HU" sz="2400" dirty="0" err="1">
                <a:latin typeface="Calibri" panose="020F0502020204030204" pitchFamily="34" charset="0"/>
                <a:cs typeface="Calibri" panose="020F0502020204030204" pitchFamily="34" charset="0"/>
              </a:rPr>
              <a:t>Feuers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Tod</a:t>
            </a:r>
            <a:r>
              <a:rPr lang="hu-HU" sz="2400" dirty="0">
                <a:latin typeface="Calibri" panose="020F0502020204030204" pitchFamily="34" charset="0"/>
                <a:cs typeface="Calibri" panose="020F0502020204030204" pitchFamily="34" charset="0"/>
              </a:rPr>
              <a:t>) + Bach (</a:t>
            </a:r>
            <a:r>
              <a:rPr lang="hu-HU" sz="2400" dirty="0" err="1">
                <a:latin typeface="Calibri" panose="020F0502020204030204" pitchFamily="34" charset="0"/>
                <a:cs typeface="Calibri" panose="020F0502020204030204" pitchFamily="34" charset="0"/>
              </a:rPr>
              <a:t>Wasser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das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ins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Meer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mündet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Beginn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bzw</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Vorwegnahme</a:t>
            </a:r>
            <a:r>
              <a:rPr lang="hu-HU" sz="2400" dirty="0">
                <a:latin typeface="Calibri" panose="020F0502020204030204" pitchFamily="34" charset="0"/>
                <a:cs typeface="Calibri" panose="020F0502020204030204" pitchFamily="34" charset="0"/>
              </a:rPr>
              <a:t> des </a:t>
            </a:r>
            <a:r>
              <a:rPr lang="hu-HU" sz="2400" dirty="0" err="1">
                <a:latin typeface="Calibri" panose="020F0502020204030204" pitchFamily="34" charset="0"/>
                <a:cs typeface="Calibri" panose="020F0502020204030204" pitchFamily="34" charset="0"/>
              </a:rPr>
              <a:t>Todes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Entrückens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des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Protagonisten</a:t>
            </a:r>
            <a:r>
              <a:rPr lang="hu-HU" sz="2400" dirty="0">
                <a:latin typeface="Calibri" panose="020F0502020204030204" pitchFamily="34" charset="0"/>
                <a:cs typeface="Calibri" panose="020F0502020204030204" pitchFamily="34" charset="0"/>
              </a:rPr>
              <a:t>)</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2902512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2"/>
          <p:cNvGraphicFramePr>
            <a:graphicFrameLocks noChangeAspect="1"/>
          </p:cNvGraphicFramePr>
          <p:nvPr>
            <p:extLst>
              <p:ext uri="{D42A27DB-BD31-4B8C-83A1-F6EECF244321}">
                <p14:modId xmlns:p14="http://schemas.microsoft.com/office/powerpoint/2010/main" val="3688273146"/>
              </p:ext>
            </p:extLst>
          </p:nvPr>
        </p:nvGraphicFramePr>
        <p:xfrm>
          <a:off x="5155378" y="2420888"/>
          <a:ext cx="2979738" cy="4064000"/>
        </p:xfrm>
        <a:graphic>
          <a:graphicData uri="http://schemas.openxmlformats.org/presentationml/2006/ole">
            <mc:AlternateContent xmlns:mc="http://schemas.openxmlformats.org/markup-compatibility/2006">
              <mc:Choice xmlns:v="urn:schemas-microsoft-com:vml" Requires="v">
                <p:oleObj spid="_x0000_s128242" name="Bitkép" r:id="rId4" imgW="7466667" imgH="10180952" progId="Paint.Picture">
                  <p:embed/>
                </p:oleObj>
              </mc:Choice>
              <mc:Fallback>
                <p:oleObj name="Bitkép" r:id="rId4" imgW="7466667" imgH="1018095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5378" y="2420888"/>
                        <a:ext cx="2979738"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7" name="Object 3"/>
          <p:cNvGraphicFramePr>
            <a:graphicFrameLocks noChangeAspect="1"/>
          </p:cNvGraphicFramePr>
          <p:nvPr>
            <p:extLst>
              <p:ext uri="{D42A27DB-BD31-4B8C-83A1-F6EECF244321}">
                <p14:modId xmlns:p14="http://schemas.microsoft.com/office/powerpoint/2010/main" val="1045153999"/>
              </p:ext>
            </p:extLst>
          </p:nvPr>
        </p:nvGraphicFramePr>
        <p:xfrm>
          <a:off x="8265839" y="2420888"/>
          <a:ext cx="3806825" cy="4064000"/>
        </p:xfrm>
        <a:graphic>
          <a:graphicData uri="http://schemas.openxmlformats.org/presentationml/2006/ole">
            <mc:AlternateContent xmlns:mc="http://schemas.openxmlformats.org/markup-compatibility/2006">
              <mc:Choice xmlns:v="urn:schemas-microsoft-com:vml" Requires="v">
                <p:oleObj spid="_x0000_s128243" name="Bitkép" r:id="rId6" imgW="4229690" imgH="4401164" progId="Paint.Picture">
                  <p:embed/>
                </p:oleObj>
              </mc:Choice>
              <mc:Fallback>
                <p:oleObj name="Bitkép" r:id="rId6" imgW="4229690" imgH="4401164" progId="Paint.Pictur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5839" y="2420888"/>
                        <a:ext cx="3806825" cy="4064000"/>
                      </a:xfrm>
                      <a:prstGeom prst="rect">
                        <a:avLst/>
                      </a:prstGeom>
                      <a:noFill/>
                      <a:ln>
                        <a:noFill/>
                      </a:ln>
                      <a:effectLst/>
                      <a:extLst/>
                    </p:spPr>
                  </p:pic>
                </p:oleObj>
              </mc:Fallback>
            </mc:AlternateContent>
          </a:graphicData>
        </a:graphic>
      </p:graphicFrame>
      <p:sp>
        <p:nvSpPr>
          <p:cNvPr id="77828" name="Rectangle 4"/>
          <p:cNvSpPr>
            <a:spLocks noChangeArrowheads="1"/>
          </p:cNvSpPr>
          <p:nvPr/>
        </p:nvSpPr>
        <p:spPr bwMode="auto">
          <a:xfrm>
            <a:off x="-4518" y="2060848"/>
            <a:ext cx="515989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pPr>
            <a:endParaRPr lang="de-DE" altLang="hu-HU" dirty="0">
              <a:latin typeface="Calibri" panose="020F0502020204030204" pitchFamily="34" charset="0"/>
              <a:cs typeface="Calibri" panose="020F0502020204030204" pitchFamily="34" charset="0"/>
            </a:endParaRPr>
          </a:p>
          <a:p>
            <a:pPr>
              <a:spcBef>
                <a:spcPct val="0"/>
              </a:spcBef>
            </a:pPr>
            <a:r>
              <a:rPr lang="hu-HU" altLang="hu-HU" dirty="0">
                <a:latin typeface="Calibri" panose="020F0502020204030204" pitchFamily="34" charset="0"/>
                <a:cs typeface="Calibri" panose="020F0502020204030204" pitchFamily="34" charset="0"/>
              </a:rPr>
              <a:t>„Gustav von </a:t>
            </a:r>
            <a:r>
              <a:rPr lang="hu-HU" altLang="hu-HU" dirty="0" err="1">
                <a:latin typeface="Calibri" panose="020F0502020204030204" pitchFamily="34" charset="0"/>
                <a:cs typeface="Calibri" panose="020F0502020204030204" pitchFamily="34" charset="0"/>
              </a:rPr>
              <a:t>Aschenbach</a:t>
            </a:r>
            <a:r>
              <a:rPr lang="hu-HU" altLang="hu-HU" dirty="0">
                <a:latin typeface="Calibri" panose="020F0502020204030204" pitchFamily="34" charset="0"/>
                <a:cs typeface="Calibri" panose="020F0502020204030204" pitchFamily="34" charset="0"/>
              </a:rPr>
              <a:t> </a:t>
            </a:r>
            <a:r>
              <a:rPr lang="hu-HU" altLang="hu-HU" dirty="0" err="1">
                <a:latin typeface="Calibri" panose="020F0502020204030204" pitchFamily="34" charset="0"/>
                <a:cs typeface="Calibri" panose="020F0502020204030204" pitchFamily="34" charset="0"/>
              </a:rPr>
              <a:t>war</a:t>
            </a:r>
            <a:r>
              <a:rPr lang="hu-HU" altLang="hu-HU" dirty="0">
                <a:latin typeface="Calibri" panose="020F0502020204030204" pitchFamily="34" charset="0"/>
                <a:cs typeface="Calibri" panose="020F0502020204030204" pitchFamily="34" charset="0"/>
              </a:rPr>
              <a:t> </a:t>
            </a:r>
            <a:r>
              <a:rPr lang="hu-HU" altLang="hu-HU" dirty="0" err="1">
                <a:latin typeface="Calibri" panose="020F0502020204030204" pitchFamily="34" charset="0"/>
                <a:cs typeface="Calibri" panose="020F0502020204030204" pitchFamily="34" charset="0"/>
              </a:rPr>
              <a:t>etwas</a:t>
            </a:r>
            <a:r>
              <a:rPr lang="hu-HU" altLang="hu-HU" dirty="0">
                <a:latin typeface="Calibri" panose="020F0502020204030204" pitchFamily="34" charset="0"/>
                <a:cs typeface="Calibri" panose="020F0502020204030204" pitchFamily="34" charset="0"/>
              </a:rPr>
              <a:t> </a:t>
            </a:r>
            <a:r>
              <a:rPr lang="hu-HU" altLang="hu-HU" dirty="0" err="1">
                <a:latin typeface="Calibri" panose="020F0502020204030204" pitchFamily="34" charset="0"/>
                <a:cs typeface="Calibri" panose="020F0502020204030204" pitchFamily="34" charset="0"/>
              </a:rPr>
              <a:t>unter</a:t>
            </a:r>
            <a:r>
              <a:rPr lang="hu-HU" altLang="hu-HU" dirty="0">
                <a:latin typeface="Calibri" panose="020F0502020204030204" pitchFamily="34" charset="0"/>
                <a:cs typeface="Calibri" panose="020F0502020204030204" pitchFamily="34" charset="0"/>
              </a:rPr>
              <a:t> </a:t>
            </a:r>
            <a:r>
              <a:rPr lang="hu-HU" altLang="hu-HU" dirty="0" err="1">
                <a:latin typeface="Calibri" panose="020F0502020204030204" pitchFamily="34" charset="0"/>
                <a:cs typeface="Calibri" panose="020F0502020204030204" pitchFamily="34" charset="0"/>
              </a:rPr>
              <a:t>Mittelgr</a:t>
            </a:r>
            <a:r>
              <a:rPr lang="de-DE" altLang="hu-HU" dirty="0" err="1">
                <a:latin typeface="Calibri" panose="020F0502020204030204" pitchFamily="34" charset="0"/>
                <a:cs typeface="Calibri" panose="020F0502020204030204" pitchFamily="34" charset="0"/>
              </a:rPr>
              <a:t>öße</a:t>
            </a:r>
            <a:r>
              <a:rPr lang="de-DE" altLang="hu-HU" dirty="0">
                <a:latin typeface="Calibri" panose="020F0502020204030204" pitchFamily="34" charset="0"/>
                <a:cs typeface="Calibri" panose="020F0502020204030204" pitchFamily="34" charset="0"/>
              </a:rPr>
              <a:t>, brünett, rasiert. Sein Kopf erschien ein wenig zu groß im Verhältnis zu der fast zierlichen Gestalt. Sein rückwärts gebürstetes Haar, am Scheitel gelichtet, an den Schläfen sehr voll und stark ergraut, umrahmte eine hohe, zerklüftete und gleichsam narbige Stirn. Der Bügel einer Goldbrille mit randlosen Gläsern schnitt in die Wurzel der gedrungenen, edel gebogenen Nase ein. Der Mund war groß, oft s</a:t>
            </a:r>
            <a:r>
              <a:rPr lang="hu-HU" altLang="hu-HU" dirty="0">
                <a:latin typeface="Calibri" panose="020F0502020204030204" pitchFamily="34" charset="0"/>
                <a:cs typeface="Calibri" panose="020F0502020204030204" pitchFamily="34" charset="0"/>
              </a:rPr>
              <a:t>c</a:t>
            </a:r>
            <a:r>
              <a:rPr lang="de-DE" altLang="hu-HU" dirty="0" err="1">
                <a:latin typeface="Calibri" panose="020F0502020204030204" pitchFamily="34" charset="0"/>
                <a:cs typeface="Calibri" panose="020F0502020204030204" pitchFamily="34" charset="0"/>
              </a:rPr>
              <a:t>hlaff</a:t>
            </a:r>
            <a:r>
              <a:rPr lang="de-DE" altLang="hu-HU" dirty="0">
                <a:latin typeface="Calibri" panose="020F0502020204030204" pitchFamily="34" charset="0"/>
                <a:cs typeface="Calibri" panose="020F0502020204030204" pitchFamily="34" charset="0"/>
              </a:rPr>
              <a:t>, oft plötzlich schmal und gespannt; die Wagenpartie mager und gefurcht, das wohlausgebildete Kinn weich gespalten ... Diese Augen, müde und tief durch die Gläser </a:t>
            </a:r>
            <a:r>
              <a:rPr lang="de-DE" altLang="hu-HU" dirty="0" smtClean="0">
                <a:latin typeface="Calibri" panose="020F0502020204030204" pitchFamily="34" charset="0"/>
                <a:cs typeface="Calibri" panose="020F0502020204030204" pitchFamily="34" charset="0"/>
              </a:rPr>
              <a:t>blickend</a:t>
            </a:r>
            <a:r>
              <a:rPr lang="hu-HU" altLang="hu-HU" dirty="0" smtClean="0">
                <a:latin typeface="Calibri" panose="020F0502020204030204" pitchFamily="34" charset="0"/>
                <a:cs typeface="Calibri" panose="020F0502020204030204" pitchFamily="34" charset="0"/>
              </a:rPr>
              <a:t> [</a:t>
            </a:r>
            <a:r>
              <a:rPr lang="de-DE" altLang="hu-HU" dirty="0" smtClean="0">
                <a:latin typeface="Calibri" panose="020F0502020204030204" pitchFamily="34" charset="0"/>
                <a:cs typeface="Calibri" panose="020F0502020204030204" pitchFamily="34" charset="0"/>
              </a:rPr>
              <a:t>...]“</a:t>
            </a:r>
            <a:endParaRPr lang="de-DE" altLang="hu-HU" dirty="0">
              <a:latin typeface="Calibri" panose="020F0502020204030204" pitchFamily="34" charset="0"/>
              <a:cs typeface="Calibri" panose="020F0502020204030204" pitchFamily="34" charset="0"/>
            </a:endParaRPr>
          </a:p>
          <a:p>
            <a:pPr>
              <a:spcBef>
                <a:spcPct val="0"/>
              </a:spcBef>
            </a:pPr>
            <a:endParaRPr lang="hu-HU" altLang="hu-HU" dirty="0">
              <a:latin typeface="Calibri" panose="020F0502020204030204" pitchFamily="34" charset="0"/>
              <a:cs typeface="Calibri" panose="020F0502020204030204" pitchFamily="34" charset="0"/>
            </a:endParaRPr>
          </a:p>
          <a:p>
            <a:pPr>
              <a:spcBef>
                <a:spcPct val="0"/>
              </a:spcBef>
            </a:pPr>
            <a:r>
              <a:rPr lang="de-DE" altLang="hu-HU" dirty="0">
                <a:latin typeface="Calibri" panose="020F0502020204030204" pitchFamily="34" charset="0"/>
                <a:cs typeface="Calibri" panose="020F0502020204030204" pitchFamily="34" charset="0"/>
              </a:rPr>
              <a:t>(Thomas Mann: </a:t>
            </a:r>
            <a:r>
              <a:rPr lang="de-DE" altLang="hu-HU" i="1" dirty="0" smtClean="0">
                <a:latin typeface="Calibri" panose="020F0502020204030204" pitchFamily="34" charset="0"/>
                <a:cs typeface="Calibri" panose="020F0502020204030204" pitchFamily="34" charset="0"/>
              </a:rPr>
              <a:t>Der </a:t>
            </a:r>
            <a:r>
              <a:rPr lang="de-DE" altLang="hu-HU" i="1" dirty="0">
                <a:latin typeface="Calibri" panose="020F0502020204030204" pitchFamily="34" charset="0"/>
                <a:cs typeface="Calibri" panose="020F0502020204030204" pitchFamily="34" charset="0"/>
              </a:rPr>
              <a:t>Tod in </a:t>
            </a:r>
            <a:r>
              <a:rPr lang="de-DE" altLang="hu-HU" i="1" dirty="0" smtClean="0">
                <a:latin typeface="Calibri" panose="020F0502020204030204" pitchFamily="34" charset="0"/>
                <a:cs typeface="Calibri" panose="020F0502020204030204" pitchFamily="34" charset="0"/>
              </a:rPr>
              <a:t>Venedig</a:t>
            </a:r>
            <a:r>
              <a:rPr lang="de-DE" altLang="hu-HU" dirty="0" smtClean="0">
                <a:latin typeface="Calibri" panose="020F0502020204030204" pitchFamily="34" charset="0"/>
                <a:cs typeface="Calibri" panose="020F0502020204030204" pitchFamily="34" charset="0"/>
              </a:rPr>
              <a:t>)</a:t>
            </a:r>
            <a:endParaRPr lang="hu-HU" altLang="hu-HU" dirty="0">
              <a:latin typeface="Calibri" panose="020F0502020204030204" pitchFamily="34" charset="0"/>
              <a:cs typeface="Calibri" panose="020F0502020204030204" pitchFamily="34" charset="0"/>
            </a:endParaRPr>
          </a:p>
        </p:txBody>
      </p:sp>
      <p:pic>
        <p:nvPicPr>
          <p:cNvPr id="5" name="Kép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
        <p:nvSpPr>
          <p:cNvPr id="2" name="Téglalap 1"/>
          <p:cNvSpPr/>
          <p:nvPr/>
        </p:nvSpPr>
        <p:spPr>
          <a:xfrm>
            <a:off x="0" y="1291653"/>
            <a:ext cx="12072664" cy="923330"/>
          </a:xfrm>
          <a:prstGeom prst="rect">
            <a:avLst/>
          </a:prstGeom>
        </p:spPr>
        <p:txBody>
          <a:bodyPr wrap="square">
            <a:spAutoFit/>
          </a:bodyPr>
          <a:lstStyle/>
          <a:p>
            <a:pPr>
              <a:spcBef>
                <a:spcPct val="0"/>
              </a:spcBef>
            </a:pPr>
            <a:r>
              <a:rPr lang="hu-HU" altLang="hu-HU">
                <a:latin typeface="Calibri" panose="020F0502020204030204" pitchFamily="34" charset="0"/>
                <a:cs typeface="Calibri" panose="020F0502020204030204" pitchFamily="34" charset="0"/>
              </a:rPr>
              <a:t>Der Komponist Gustav Mahler (1860-1911), der sowohl Thomas Manns wie auch Viscontis Aschenbach (Dirk Bogarde) Pate gestanden hat.</a:t>
            </a:r>
            <a:r>
              <a:rPr lang="de-DE" altLang="hu-HU">
                <a:latin typeface="Calibri" panose="020F0502020204030204" pitchFamily="34" charset="0"/>
                <a:cs typeface="Calibri" panose="020F0502020204030204" pitchFamily="34" charset="0"/>
              </a:rPr>
              <a:t> Aschenbach beim ersten Anblick Tadzios im Hotelsalon – er grübe</a:t>
            </a:r>
            <a:r>
              <a:rPr lang="hu-HU" altLang="hu-HU">
                <a:latin typeface="Calibri" panose="020F0502020204030204" pitchFamily="34" charset="0"/>
                <a:cs typeface="Calibri" panose="020F0502020204030204" pitchFamily="34" charset="0"/>
              </a:rPr>
              <a:t>l</a:t>
            </a:r>
            <a:r>
              <a:rPr lang="de-DE" altLang="hu-HU">
                <a:latin typeface="Calibri" panose="020F0502020204030204" pitchFamily="34" charset="0"/>
                <a:cs typeface="Calibri" panose="020F0502020204030204" pitchFamily="34" charset="0"/>
              </a:rPr>
              <a:t>t </a:t>
            </a:r>
            <a:r>
              <a:rPr lang="hu-HU" altLang="hu-HU">
                <a:latin typeface="Calibri" panose="020F0502020204030204" pitchFamily="34" charset="0"/>
                <a:cs typeface="Calibri" panose="020F0502020204030204" pitchFamily="34" charset="0"/>
              </a:rPr>
              <a:t>nach </a:t>
            </a:r>
            <a:r>
              <a:rPr lang="de-DE" altLang="hu-HU">
                <a:latin typeface="Calibri" panose="020F0502020204030204" pitchFamily="34" charset="0"/>
                <a:cs typeface="Calibri" panose="020F0502020204030204" pitchFamily="34" charset="0"/>
              </a:rPr>
              <a:t>und ist fasziniert</a:t>
            </a:r>
            <a:r>
              <a:rPr lang="hu-HU" altLang="hu-HU">
                <a:latin typeface="Calibri" panose="020F0502020204030204" pitchFamily="34" charset="0"/>
                <a:cs typeface="Calibri" panose="020F0502020204030204" pitchFamily="34" charset="0"/>
              </a:rPr>
              <a:t> von der Schönheit Tadzios</a:t>
            </a:r>
            <a:r>
              <a:rPr lang="de-DE" altLang="hu-HU">
                <a:latin typeface="Calibri" panose="020F0502020204030204" pitchFamily="34" charset="0"/>
                <a:cs typeface="Calibri" panose="020F0502020204030204" pitchFamily="34" charset="0"/>
              </a:rPr>
              <a:t>...</a:t>
            </a:r>
            <a:endParaRPr lang="hu-HU" altLang="hu-HU"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6339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07568" y="1052736"/>
            <a:ext cx="7772400" cy="1163216"/>
          </a:xfrm>
        </p:spPr>
        <p:txBody>
          <a:bodyPr/>
          <a:lstStyle/>
          <a:p>
            <a:pPr algn="ctr"/>
            <a:r>
              <a:rPr lang="hu-HU" sz="3600" dirty="0"/>
              <a:t/>
            </a:r>
            <a:br>
              <a:rPr lang="hu-HU" sz="3600" dirty="0"/>
            </a:br>
            <a:r>
              <a:rPr lang="hu-HU" sz="3600" b="1" dirty="0" err="1">
                <a:latin typeface="Calibri" panose="020F0502020204030204" pitchFamily="34" charset="0"/>
                <a:cs typeface="Calibri" panose="020F0502020204030204" pitchFamily="34" charset="0"/>
              </a:rPr>
              <a:t>Entstehung</a:t>
            </a:r>
            <a:endParaRPr lang="hu-HU" sz="3600" b="1" dirty="0">
              <a:latin typeface="Calibri" panose="020F0502020204030204" pitchFamily="34" charset="0"/>
              <a:cs typeface="Calibri" panose="020F0502020204030204" pitchFamily="34" charset="0"/>
            </a:endParaRPr>
          </a:p>
        </p:txBody>
      </p:sp>
      <p:sp>
        <p:nvSpPr>
          <p:cNvPr id="3" name="Tartalom helye 2"/>
          <p:cNvSpPr>
            <a:spLocks noGrp="1"/>
          </p:cNvSpPr>
          <p:nvPr>
            <p:ph idx="1"/>
          </p:nvPr>
        </p:nvSpPr>
        <p:spPr>
          <a:xfrm>
            <a:off x="835968" y="2268761"/>
            <a:ext cx="10515600" cy="4351338"/>
          </a:xfrm>
        </p:spPr>
        <p:txBody>
          <a:bodyPr/>
          <a:lstStyle/>
          <a:p>
            <a:pPr algn="ctr"/>
            <a:r>
              <a:rPr lang="hu-HU" sz="2400" dirty="0">
                <a:latin typeface="Calibri" panose="020F0502020204030204" pitchFamily="34" charset="0"/>
                <a:cs typeface="Calibri" panose="020F0502020204030204" pitchFamily="34" charset="0"/>
              </a:rPr>
              <a:t>Die </a:t>
            </a:r>
            <a:r>
              <a:rPr lang="hu-HU" sz="2400" dirty="0" err="1">
                <a:latin typeface="Calibri" panose="020F0502020204030204" pitchFamily="34" charset="0"/>
                <a:cs typeface="Calibri" panose="020F0502020204030204" pitchFamily="34" charset="0"/>
              </a:rPr>
              <a:t>Novelle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ist</a:t>
            </a:r>
            <a:r>
              <a:rPr lang="hu-HU" sz="2400" dirty="0">
                <a:latin typeface="Calibri" panose="020F0502020204030204" pitchFamily="34" charset="0"/>
                <a:cs typeface="Calibri" panose="020F0502020204030204" pitchFamily="34" charset="0"/>
              </a:rPr>
              <a:t> 1911entstanden.</a:t>
            </a:r>
          </a:p>
          <a:p>
            <a:pPr algn="ctr"/>
            <a:endParaRPr lang="hu-HU" sz="2400" dirty="0">
              <a:latin typeface="Calibri" panose="020F0502020204030204" pitchFamily="34" charset="0"/>
              <a:cs typeface="Calibri" panose="020F0502020204030204" pitchFamily="34" charset="0"/>
            </a:endParaRPr>
          </a:p>
          <a:p>
            <a:pPr algn="ctr"/>
            <a:r>
              <a:rPr lang="hu-HU" sz="2400" dirty="0">
                <a:latin typeface="Calibri" panose="020F0502020204030204" pitchFamily="34" charset="0"/>
                <a:cs typeface="Calibri" panose="020F0502020204030204" pitchFamily="34" charset="0"/>
              </a:rPr>
              <a:t>Die </a:t>
            </a:r>
            <a:r>
              <a:rPr lang="hu-HU" sz="2400" dirty="0" err="1">
                <a:latin typeface="Calibri" panose="020F0502020204030204" pitchFamily="34" charset="0"/>
                <a:cs typeface="Calibri" panose="020F0502020204030204" pitchFamily="34" charset="0"/>
              </a:rPr>
              <a:t>Erstausgabe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ist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als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Luxusdruck</a:t>
            </a:r>
            <a:r>
              <a:rPr lang="hu-HU" sz="2400" dirty="0">
                <a:latin typeface="Calibri" panose="020F0502020204030204" pitchFamily="34" charset="0"/>
                <a:cs typeface="Calibri" panose="020F0502020204030204" pitchFamily="34" charset="0"/>
              </a:rPr>
              <a:t> in 100 </a:t>
            </a:r>
            <a:r>
              <a:rPr lang="hu-HU" sz="2400" dirty="0" err="1">
                <a:latin typeface="Calibri" panose="020F0502020204030204" pitchFamily="34" charset="0"/>
                <a:cs typeface="Calibri" panose="020F0502020204030204" pitchFamily="34" charset="0"/>
              </a:rPr>
              <a:t>numerierten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Exemplaren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im</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Hyperionverlag</a:t>
            </a:r>
            <a:r>
              <a:rPr lang="hu-HU" sz="2400" dirty="0">
                <a:latin typeface="Calibri" panose="020F0502020204030204" pitchFamily="34" charset="0"/>
                <a:cs typeface="Calibri" panose="020F0502020204030204" pitchFamily="34" charset="0"/>
              </a:rPr>
              <a:t> Hans von </a:t>
            </a:r>
            <a:r>
              <a:rPr lang="hu-HU" sz="2400" dirty="0" err="1">
                <a:latin typeface="Calibri" panose="020F0502020204030204" pitchFamily="34" charset="0"/>
                <a:cs typeface="Calibri" panose="020F0502020204030204" pitchFamily="34" charset="0"/>
              </a:rPr>
              <a:t>Weber</a:t>
            </a:r>
            <a:r>
              <a:rPr lang="hu-HU" sz="2400" dirty="0">
                <a:latin typeface="Calibri" panose="020F0502020204030204" pitchFamily="34" charset="0"/>
                <a:cs typeface="Calibri" panose="020F0502020204030204" pitchFamily="34" charset="0"/>
              </a:rPr>
              <a:t>, München1912 </a:t>
            </a:r>
            <a:r>
              <a:rPr lang="hu-HU" sz="2400" dirty="0" err="1">
                <a:latin typeface="Calibri" panose="020F0502020204030204" pitchFamily="34" charset="0"/>
                <a:cs typeface="Calibri" panose="020F0502020204030204" pitchFamily="34" charset="0"/>
              </a:rPr>
              <a:t>erschienen</a:t>
            </a:r>
            <a:r>
              <a:rPr lang="hu-HU" sz="2400" dirty="0">
                <a:latin typeface="Calibri" panose="020F0502020204030204" pitchFamily="34" charset="0"/>
                <a:cs typeface="Calibri" panose="020F0502020204030204" pitchFamily="34" charset="0"/>
              </a:rPr>
              <a:t>.</a:t>
            </a:r>
          </a:p>
          <a:p>
            <a:pPr algn="ctr"/>
            <a:endParaRPr lang="hu-HU" sz="2400" dirty="0">
              <a:latin typeface="Calibri" panose="020F0502020204030204" pitchFamily="34" charset="0"/>
              <a:cs typeface="Calibri" panose="020F0502020204030204" pitchFamily="34" charset="0"/>
            </a:endParaRPr>
          </a:p>
          <a:p>
            <a:pPr algn="ctr"/>
            <a:r>
              <a:rPr lang="hu-HU" sz="2400" dirty="0">
                <a:latin typeface="Calibri" panose="020F0502020204030204" pitchFamily="34" charset="0"/>
                <a:cs typeface="Calibri" panose="020F0502020204030204" pitchFamily="34" charset="0"/>
              </a:rPr>
              <a:t>Der 2. </a:t>
            </a:r>
            <a:r>
              <a:rPr lang="hu-HU" sz="2400" dirty="0" err="1">
                <a:latin typeface="Calibri" panose="020F0502020204030204" pitchFamily="34" charset="0"/>
                <a:cs typeface="Calibri" panose="020F0502020204030204" pitchFamily="34" charset="0"/>
              </a:rPr>
              <a:t>Druck</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in</a:t>
            </a:r>
            <a:r>
              <a:rPr lang="hu-HU" sz="2400" dirty="0">
                <a:latin typeface="Calibri" panose="020F0502020204030204" pitchFamily="34" charset="0"/>
                <a:cs typeface="Calibri" panose="020F0502020204030204" pitchFamily="34" charset="0"/>
              </a:rPr>
              <a:t> „Die </a:t>
            </a:r>
            <a:r>
              <a:rPr lang="hu-HU" sz="2400" dirty="0" err="1">
                <a:latin typeface="Calibri" panose="020F0502020204030204" pitchFamily="34" charset="0"/>
                <a:cs typeface="Calibri" panose="020F0502020204030204" pitchFamily="34" charset="0"/>
              </a:rPr>
              <a:t>neue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Rundschau</a:t>
            </a:r>
            <a:r>
              <a:rPr lang="hu-HU" sz="2400" dirty="0">
                <a:latin typeface="Calibri" panose="020F0502020204030204" pitchFamily="34" charset="0"/>
                <a:cs typeface="Calibri" panose="020F0502020204030204" pitchFamily="34" charset="0"/>
              </a:rPr>
              <a:t>”, 1912, </a:t>
            </a:r>
            <a:r>
              <a:rPr lang="hu-HU" sz="2400" dirty="0" err="1">
                <a:latin typeface="Calibri" panose="020F0502020204030204" pitchFamily="34" charset="0"/>
                <a:cs typeface="Calibri" panose="020F0502020204030204" pitchFamily="34" charset="0"/>
              </a:rPr>
              <a:t>Heft</a:t>
            </a:r>
            <a:r>
              <a:rPr lang="hu-HU" sz="2400" dirty="0">
                <a:latin typeface="Calibri" panose="020F0502020204030204" pitchFamily="34" charset="0"/>
                <a:cs typeface="Calibri" panose="020F0502020204030204" pitchFamily="34" charset="0"/>
              </a:rPr>
              <a:t> 10. und11.</a:t>
            </a:r>
          </a:p>
          <a:p>
            <a:pPr algn="ctr"/>
            <a:endParaRPr lang="hu-HU" sz="2400" dirty="0">
              <a:latin typeface="Calibri" panose="020F0502020204030204" pitchFamily="34" charset="0"/>
              <a:cs typeface="Calibri" panose="020F0502020204030204" pitchFamily="34" charset="0"/>
            </a:endParaRPr>
          </a:p>
          <a:p>
            <a:pPr algn="ctr"/>
            <a:r>
              <a:rPr lang="hu-HU" sz="2400" dirty="0">
                <a:latin typeface="Calibri" panose="020F0502020204030204" pitchFamily="34" charset="0"/>
                <a:cs typeface="Calibri" panose="020F0502020204030204" pitchFamily="34" charset="0"/>
              </a:rPr>
              <a:t>Die </a:t>
            </a:r>
            <a:r>
              <a:rPr lang="hu-HU" sz="2400" dirty="0" err="1">
                <a:latin typeface="Calibri" panose="020F0502020204030204" pitchFamily="34" charset="0"/>
                <a:cs typeface="Calibri" panose="020F0502020204030204" pitchFamily="34" charset="0"/>
              </a:rPr>
              <a:t>Erstausgabe</a:t>
            </a:r>
            <a:r>
              <a:rPr lang="hu-HU" sz="2400" dirty="0">
                <a:latin typeface="Calibri" panose="020F0502020204030204" pitchFamily="34" charset="0"/>
                <a:cs typeface="Calibri" panose="020F0502020204030204" pitchFamily="34" charset="0"/>
              </a:rPr>
              <a:t> des S. Fischer </a:t>
            </a:r>
            <a:r>
              <a:rPr lang="hu-HU" sz="2400" dirty="0" err="1">
                <a:latin typeface="Calibri" panose="020F0502020204030204" pitchFamily="34" charset="0"/>
                <a:cs typeface="Calibri" panose="020F0502020204030204" pitchFamily="34" charset="0"/>
              </a:rPr>
              <a:t>Verlags</a:t>
            </a:r>
            <a:r>
              <a:rPr lang="hu-HU" sz="2400" dirty="0">
                <a:latin typeface="Calibri" panose="020F0502020204030204" pitchFamily="34" charset="0"/>
                <a:cs typeface="Calibri" panose="020F0502020204030204" pitchFamily="34" charset="0"/>
              </a:rPr>
              <a:t> 1913 (3. </a:t>
            </a:r>
            <a:r>
              <a:rPr lang="hu-HU" sz="2400" dirty="0" err="1">
                <a:latin typeface="Calibri" panose="020F0502020204030204" pitchFamily="34" charset="0"/>
                <a:cs typeface="Calibri" panose="020F0502020204030204" pitchFamily="34" charset="0"/>
              </a:rPr>
              <a:t>Druck</a:t>
            </a:r>
            <a:r>
              <a:rPr lang="hu-HU" sz="2400" dirty="0">
                <a:latin typeface="Calibri" panose="020F0502020204030204" pitchFamily="34" charset="0"/>
                <a:cs typeface="Calibri" panose="020F0502020204030204" pitchFamily="34" charset="0"/>
              </a:rPr>
              <a:t>).</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850263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2135559" y="1268760"/>
            <a:ext cx="7772400" cy="1307232"/>
          </a:xfrm>
        </p:spPr>
        <p:txBody>
          <a:bodyPr/>
          <a:lstStyle/>
          <a:p>
            <a:pPr algn="ctr"/>
            <a:r>
              <a:rPr lang="hu-HU" sz="3600" b="1" dirty="0" err="1">
                <a:latin typeface="Calibri" panose="020F0502020204030204" pitchFamily="34" charset="0"/>
                <a:cs typeface="Calibri" panose="020F0502020204030204" pitchFamily="34" charset="0"/>
              </a:rPr>
              <a:t>Erstdruck</a:t>
            </a:r>
            <a:r>
              <a:rPr lang="hu-HU" sz="3600" b="1" dirty="0">
                <a:latin typeface="Calibri" panose="020F0502020204030204" pitchFamily="34" charset="0"/>
                <a:cs typeface="Calibri" panose="020F0502020204030204" pitchFamily="34" charset="0"/>
              </a:rPr>
              <a:t>. München, 1912, </a:t>
            </a:r>
            <a:r>
              <a:rPr lang="hu-HU" sz="3600" b="1" dirty="0" err="1">
                <a:latin typeface="Calibri" panose="020F0502020204030204" pitchFamily="34" charset="0"/>
                <a:cs typeface="Calibri" panose="020F0502020204030204" pitchFamily="34" charset="0"/>
              </a:rPr>
              <a:t>Hyperionverlag</a:t>
            </a:r>
            <a:r>
              <a:rPr lang="hu-HU" sz="3600" b="1" dirty="0">
                <a:latin typeface="Calibri" panose="020F0502020204030204" pitchFamily="34" charset="0"/>
                <a:cs typeface="Calibri" panose="020F0502020204030204" pitchFamily="34" charset="0"/>
              </a:rPr>
              <a:t> Hans von </a:t>
            </a:r>
            <a:r>
              <a:rPr lang="hu-HU" sz="3600" b="1" dirty="0" err="1">
                <a:latin typeface="Calibri" panose="020F0502020204030204" pitchFamily="34" charset="0"/>
                <a:cs typeface="Calibri" panose="020F0502020204030204" pitchFamily="34" charset="0"/>
              </a:rPr>
              <a:t>Weber</a:t>
            </a:r>
            <a:endParaRPr lang="hu-HU" sz="3600" b="1" dirty="0">
              <a:latin typeface="Calibri" panose="020F0502020204030204" pitchFamily="34" charset="0"/>
              <a:cs typeface="Calibri" panose="020F0502020204030204" pitchFamily="34" charset="0"/>
            </a:endParaRPr>
          </a:p>
        </p:txBody>
      </p:sp>
      <p:pic>
        <p:nvPicPr>
          <p:cNvPr id="8" name="Tartalom helye 7"/>
          <p:cNvPicPr>
            <a:picLocks noGrp="1" noChangeAspect="1"/>
          </p:cNvPicPr>
          <p:nvPr>
            <p:ph idx="1"/>
          </p:nvPr>
        </p:nvPicPr>
        <p:blipFill>
          <a:blip r:embed="rId2"/>
          <a:stretch>
            <a:fillRect/>
          </a:stretch>
        </p:blipFill>
        <p:spPr>
          <a:xfrm>
            <a:off x="1615806" y="2340769"/>
            <a:ext cx="8811907" cy="4351338"/>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743286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a:xfrm>
            <a:off x="839416" y="971649"/>
            <a:ext cx="10515600" cy="1325563"/>
          </a:xfrm>
        </p:spPr>
        <p:txBody>
          <a:bodyPr/>
          <a:lstStyle/>
          <a:p>
            <a:pPr algn="ctr"/>
            <a:r>
              <a:rPr lang="hu-HU" b="1" dirty="0" smtClean="0">
                <a:latin typeface="Calibri" panose="020F0502020204030204" pitchFamily="34" charset="0"/>
                <a:cs typeface="Calibri" panose="020F0502020204030204" pitchFamily="34" charset="0"/>
              </a:rPr>
              <a:t>2. </a:t>
            </a:r>
            <a:r>
              <a:rPr lang="hu-HU" b="1" dirty="0" err="1" smtClean="0">
                <a:latin typeface="Calibri" panose="020F0502020204030204" pitchFamily="34" charset="0"/>
                <a:cs typeface="Calibri" panose="020F0502020204030204" pitchFamily="34" charset="0"/>
              </a:rPr>
              <a:t>Druck</a:t>
            </a:r>
            <a:r>
              <a:rPr lang="hu-HU" b="1" dirty="0">
                <a:latin typeface="Calibri" panose="020F0502020204030204" pitchFamily="34" charset="0"/>
                <a:cs typeface="Calibri" panose="020F0502020204030204" pitchFamily="34" charset="0"/>
              </a:rPr>
              <a:t>:</a:t>
            </a:r>
            <a:r>
              <a:rPr lang="hu-HU" b="1" dirty="0" smtClean="0">
                <a:latin typeface="Calibri" panose="020F0502020204030204" pitchFamily="34" charset="0"/>
                <a:cs typeface="Calibri" panose="020F0502020204030204" pitchFamily="34" charset="0"/>
              </a:rPr>
              <a:t> </a:t>
            </a:r>
            <a:r>
              <a:rPr lang="hu-HU" b="1" dirty="0" smtClean="0">
                <a:latin typeface="Calibri" panose="020F0502020204030204" pitchFamily="34" charset="0"/>
                <a:cs typeface="Calibri" panose="020F0502020204030204" pitchFamily="34" charset="0"/>
              </a:rPr>
              <a:t>Die </a:t>
            </a:r>
            <a:r>
              <a:rPr lang="hu-HU" b="1" dirty="0" err="1" smtClean="0">
                <a:latin typeface="Calibri" panose="020F0502020204030204" pitchFamily="34" charset="0"/>
                <a:cs typeface="Calibri" panose="020F0502020204030204" pitchFamily="34" charset="0"/>
              </a:rPr>
              <a:t>neue</a:t>
            </a:r>
            <a:r>
              <a:rPr lang="hu-HU" b="1" dirty="0" smtClean="0">
                <a:latin typeface="Calibri" panose="020F0502020204030204" pitchFamily="34" charset="0"/>
                <a:cs typeface="Calibri" panose="020F0502020204030204" pitchFamily="34" charset="0"/>
              </a:rPr>
              <a:t> </a:t>
            </a:r>
            <a:r>
              <a:rPr lang="hu-HU" b="1" dirty="0" err="1" smtClean="0">
                <a:latin typeface="Calibri" panose="020F0502020204030204" pitchFamily="34" charset="0"/>
                <a:cs typeface="Calibri" panose="020F0502020204030204" pitchFamily="34" charset="0"/>
              </a:rPr>
              <a:t>Rundschau</a:t>
            </a:r>
            <a:endParaRPr lang="hu-HU" b="1" dirty="0">
              <a:latin typeface="Calibri" panose="020F0502020204030204" pitchFamily="34" charset="0"/>
              <a:cs typeface="Calibri" panose="020F0502020204030204" pitchFamily="34" charset="0"/>
            </a:endParaRPr>
          </a:p>
        </p:txBody>
      </p:sp>
      <p:pic>
        <p:nvPicPr>
          <p:cNvPr id="6" name="Tartalom helye 5"/>
          <p:cNvPicPr>
            <a:picLocks noGrp="1" noChangeAspect="1"/>
          </p:cNvPicPr>
          <p:nvPr>
            <p:ph idx="1"/>
          </p:nvPr>
        </p:nvPicPr>
        <p:blipFill>
          <a:blip r:embed="rId2"/>
          <a:stretch>
            <a:fillRect/>
          </a:stretch>
        </p:blipFill>
        <p:spPr>
          <a:xfrm>
            <a:off x="3109173" y="2297212"/>
            <a:ext cx="5976086" cy="4351338"/>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3187540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67408" y="1014279"/>
            <a:ext cx="10515600" cy="1325563"/>
          </a:xfrm>
        </p:spPr>
        <p:txBody>
          <a:bodyPr/>
          <a:lstStyle/>
          <a:p>
            <a:pPr algn="ctr"/>
            <a:r>
              <a:rPr lang="hu-HU" sz="3600" b="1" dirty="0" err="1">
                <a:latin typeface="Calibri" panose="020F0502020204030204" pitchFamily="34" charset="0"/>
                <a:cs typeface="Calibri" panose="020F0502020204030204" pitchFamily="34" charset="0"/>
              </a:rPr>
              <a:t>Erstausgabe</a:t>
            </a:r>
            <a:r>
              <a:rPr lang="hu-HU" sz="3600" b="1" dirty="0">
                <a:latin typeface="Calibri" panose="020F0502020204030204" pitchFamily="34" charset="0"/>
                <a:cs typeface="Calibri" panose="020F0502020204030204" pitchFamily="34" charset="0"/>
              </a:rPr>
              <a:t> </a:t>
            </a:r>
            <a:r>
              <a:rPr lang="hu-HU" sz="3600" b="1" dirty="0" err="1">
                <a:latin typeface="Calibri" panose="020F0502020204030204" pitchFamily="34" charset="0"/>
                <a:cs typeface="Calibri" panose="020F0502020204030204" pitchFamily="34" charset="0"/>
              </a:rPr>
              <a:t>im</a:t>
            </a:r>
            <a:r>
              <a:rPr lang="hu-HU" sz="3600" b="1" dirty="0">
                <a:latin typeface="Calibri" panose="020F0502020204030204" pitchFamily="34" charset="0"/>
                <a:cs typeface="Calibri" panose="020F0502020204030204" pitchFamily="34" charset="0"/>
              </a:rPr>
              <a:t> S. Fischer </a:t>
            </a:r>
            <a:r>
              <a:rPr lang="hu-HU" sz="3600" b="1" dirty="0" err="1">
                <a:latin typeface="Calibri" panose="020F0502020204030204" pitchFamily="34" charset="0"/>
                <a:cs typeface="Calibri" panose="020F0502020204030204" pitchFamily="34" charset="0"/>
              </a:rPr>
              <a:t>Verlag</a:t>
            </a:r>
            <a:r>
              <a:rPr lang="hu-HU" sz="3600" b="1" dirty="0">
                <a:latin typeface="Calibri" panose="020F0502020204030204" pitchFamily="34" charset="0"/>
                <a:cs typeface="Calibri" panose="020F0502020204030204" pitchFamily="34" charset="0"/>
              </a:rPr>
              <a:t>, 1913</a:t>
            </a:r>
          </a:p>
        </p:txBody>
      </p:sp>
      <p:pic>
        <p:nvPicPr>
          <p:cNvPr id="4" name="Tartalom helye 3"/>
          <p:cNvPicPr>
            <a:picLocks noGrp="1" noChangeAspect="1"/>
          </p:cNvPicPr>
          <p:nvPr>
            <p:ph idx="1"/>
          </p:nvPr>
        </p:nvPicPr>
        <p:blipFill>
          <a:blip r:embed="rId2"/>
          <a:stretch>
            <a:fillRect/>
          </a:stretch>
        </p:blipFill>
        <p:spPr>
          <a:xfrm>
            <a:off x="3277658" y="2221977"/>
            <a:ext cx="5648795" cy="4351338"/>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1823236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847528" y="2060848"/>
            <a:ext cx="8208912" cy="4402832"/>
          </a:xfrm>
        </p:spPr>
        <p:txBody>
          <a:bodyPr/>
          <a:lstStyle/>
          <a:p>
            <a:r>
              <a:rPr lang="hu-HU" sz="2800" i="1" dirty="0">
                <a:latin typeface="Calibri" panose="020F0502020204030204" pitchFamily="34" charset="0"/>
                <a:cs typeface="Calibri" panose="020F0502020204030204" pitchFamily="34" charset="0"/>
              </a:rPr>
              <a:t>Der </a:t>
            </a:r>
            <a:r>
              <a:rPr lang="hu-HU" sz="2800" i="1" dirty="0" err="1">
                <a:latin typeface="Calibri" panose="020F0502020204030204" pitchFamily="34" charset="0"/>
                <a:cs typeface="Calibri" panose="020F0502020204030204" pitchFamily="34" charset="0"/>
              </a:rPr>
              <a:t>Tod</a:t>
            </a:r>
            <a:r>
              <a:rPr lang="hu-HU" sz="2800" i="1" dirty="0">
                <a:latin typeface="Calibri" panose="020F0502020204030204" pitchFamily="34" charset="0"/>
                <a:cs typeface="Calibri" panose="020F0502020204030204" pitchFamily="34" charset="0"/>
              </a:rPr>
              <a:t> </a:t>
            </a:r>
            <a:r>
              <a:rPr lang="hu-HU" sz="2800" i="1" dirty="0" err="1">
                <a:latin typeface="Calibri" panose="020F0502020204030204" pitchFamily="34" charset="0"/>
                <a:cs typeface="Calibri" panose="020F0502020204030204" pitchFamily="34" charset="0"/>
              </a:rPr>
              <a:t>in</a:t>
            </a:r>
            <a:r>
              <a:rPr lang="hu-HU" sz="2800" i="1" dirty="0">
                <a:latin typeface="Calibri" panose="020F0502020204030204" pitchFamily="34" charset="0"/>
                <a:cs typeface="Calibri" panose="020F0502020204030204" pitchFamily="34" charset="0"/>
              </a:rPr>
              <a:t> </a:t>
            </a:r>
            <a:r>
              <a:rPr lang="hu-HU" sz="2800" i="1" dirty="0" err="1">
                <a:latin typeface="Calibri" panose="020F0502020204030204" pitchFamily="34" charset="0"/>
                <a:cs typeface="Calibri" panose="020F0502020204030204" pitchFamily="34" charset="0"/>
              </a:rPr>
              <a:t>Venedig</a:t>
            </a:r>
            <a:r>
              <a:rPr lang="hu-HU" sz="2800" i="1"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ist</a:t>
            </a:r>
            <a:r>
              <a:rPr lang="hu-HU" sz="2800"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eine</a:t>
            </a:r>
            <a:r>
              <a:rPr lang="hu-HU" sz="2800"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der</a:t>
            </a:r>
            <a:r>
              <a:rPr lang="hu-HU" sz="2800"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bekanntesten</a:t>
            </a:r>
            <a:r>
              <a:rPr lang="hu-HU" sz="2800" dirty="0">
                <a:latin typeface="Calibri" panose="020F0502020204030204" pitchFamily="34" charset="0"/>
                <a:cs typeface="Calibri" panose="020F0502020204030204" pitchFamily="34" charset="0"/>
              </a:rPr>
              <a:t> und </a:t>
            </a:r>
            <a:r>
              <a:rPr lang="hu-HU" sz="2800" dirty="0" err="1">
                <a:latin typeface="Calibri" panose="020F0502020204030204" pitchFamily="34" charset="0"/>
                <a:cs typeface="Calibri" panose="020F0502020204030204" pitchFamily="34" charset="0"/>
              </a:rPr>
              <a:t>bedeutendsten</a:t>
            </a:r>
            <a:r>
              <a:rPr lang="hu-HU" sz="2800"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Werke</a:t>
            </a:r>
            <a:r>
              <a:rPr lang="hu-HU" sz="2800" dirty="0">
                <a:latin typeface="Calibri" panose="020F0502020204030204" pitchFamily="34" charset="0"/>
                <a:cs typeface="Calibri" panose="020F0502020204030204" pitchFamily="34" charset="0"/>
              </a:rPr>
              <a:t> von Th. Mann. </a:t>
            </a:r>
            <a:r>
              <a:rPr lang="hu-HU" sz="2800" dirty="0" err="1">
                <a:latin typeface="Calibri" panose="020F0502020204030204" pitchFamily="34" charset="0"/>
                <a:cs typeface="Calibri" panose="020F0502020204030204" pitchFamily="34" charset="0"/>
              </a:rPr>
              <a:t>Zusammen</a:t>
            </a:r>
            <a:r>
              <a:rPr lang="hu-HU" sz="2800"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u.a</a:t>
            </a:r>
            <a:r>
              <a:rPr lang="hu-HU" sz="2800" dirty="0">
                <a:latin typeface="Calibri" panose="020F0502020204030204" pitchFamily="34" charset="0"/>
                <a:cs typeface="Calibri" panose="020F0502020204030204" pitchFamily="34" charset="0"/>
              </a:rPr>
              <a:t>. mit </a:t>
            </a:r>
            <a:r>
              <a:rPr lang="hu-HU" sz="2800" i="1" dirty="0" err="1">
                <a:latin typeface="Calibri" panose="020F0502020204030204" pitchFamily="34" charset="0"/>
                <a:cs typeface="Calibri" panose="020F0502020204030204" pitchFamily="34" charset="0"/>
              </a:rPr>
              <a:t>Tristan</a:t>
            </a:r>
            <a:r>
              <a:rPr lang="hu-HU" sz="2800" dirty="0">
                <a:latin typeface="Calibri" panose="020F0502020204030204" pitchFamily="34" charset="0"/>
                <a:cs typeface="Calibri" panose="020F0502020204030204" pitchFamily="34" charset="0"/>
              </a:rPr>
              <a:t>, </a:t>
            </a:r>
            <a:r>
              <a:rPr lang="hu-HU" sz="2800" i="1" dirty="0" err="1">
                <a:latin typeface="Calibri" panose="020F0502020204030204" pitchFamily="34" charset="0"/>
                <a:cs typeface="Calibri" panose="020F0502020204030204" pitchFamily="34" charset="0"/>
              </a:rPr>
              <a:t>Tonio</a:t>
            </a:r>
            <a:r>
              <a:rPr lang="hu-HU" sz="2800" i="1" dirty="0">
                <a:latin typeface="Calibri" panose="020F0502020204030204" pitchFamily="34" charset="0"/>
                <a:cs typeface="Calibri" panose="020F0502020204030204" pitchFamily="34" charset="0"/>
              </a:rPr>
              <a:t> </a:t>
            </a:r>
            <a:r>
              <a:rPr lang="hu-HU" sz="2800" i="1" dirty="0" err="1">
                <a:latin typeface="Calibri" panose="020F0502020204030204" pitchFamily="34" charset="0"/>
                <a:cs typeface="Calibri" panose="020F0502020204030204" pitchFamily="34" charset="0"/>
              </a:rPr>
              <a:t>Kröger</a:t>
            </a:r>
            <a:r>
              <a:rPr lang="hu-HU" sz="2800" i="1"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gehört</a:t>
            </a:r>
            <a:r>
              <a:rPr lang="hu-HU" sz="2800"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sie</a:t>
            </a:r>
            <a:r>
              <a:rPr lang="hu-HU" sz="2800"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zu</a:t>
            </a:r>
            <a:r>
              <a:rPr lang="hu-HU" sz="2800"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Manns</a:t>
            </a:r>
            <a:r>
              <a:rPr lang="hu-HU" sz="2800" dirty="0">
                <a:latin typeface="Calibri" panose="020F0502020204030204" pitchFamily="34" charset="0"/>
                <a:cs typeface="Calibri" panose="020F0502020204030204" pitchFamily="34" charset="0"/>
              </a:rPr>
              <a:t> </a:t>
            </a:r>
            <a:r>
              <a:rPr lang="hu-HU" sz="2800" dirty="0" err="1">
                <a:latin typeface="Calibri" panose="020F0502020204030204" pitchFamily="34" charset="0"/>
                <a:cs typeface="Calibri" panose="020F0502020204030204" pitchFamily="34" charset="0"/>
              </a:rPr>
              <a:t>sog</a:t>
            </a:r>
            <a:r>
              <a:rPr lang="hu-HU" sz="2800" dirty="0">
                <a:latin typeface="Calibri" panose="020F0502020204030204" pitchFamily="34" charset="0"/>
                <a:cs typeface="Calibri" panose="020F0502020204030204" pitchFamily="34" charset="0"/>
              </a:rPr>
              <a:t>. </a:t>
            </a:r>
            <a:r>
              <a:rPr lang="hu-HU" dirty="0" err="1">
                <a:latin typeface="Calibri" panose="020F0502020204030204" pitchFamily="34" charset="0"/>
                <a:cs typeface="Calibri" panose="020F0502020204030204" pitchFamily="34" charset="0"/>
              </a:rPr>
              <a:t>f</a:t>
            </a:r>
            <a:r>
              <a:rPr lang="hu-HU" sz="2800" dirty="0" err="1" smtClean="0">
                <a:latin typeface="Calibri" panose="020F0502020204030204" pitchFamily="34" charset="0"/>
                <a:cs typeface="Calibri" panose="020F0502020204030204" pitchFamily="34" charset="0"/>
              </a:rPr>
              <a:t>rühen</a:t>
            </a:r>
            <a:r>
              <a:rPr lang="hu-HU" sz="2800" dirty="0" smtClean="0">
                <a:latin typeface="Calibri" panose="020F0502020204030204" pitchFamily="34" charset="0"/>
                <a:cs typeface="Calibri" panose="020F0502020204030204" pitchFamily="34" charset="0"/>
              </a:rPr>
              <a:t> </a:t>
            </a:r>
            <a:r>
              <a:rPr lang="hu-HU" sz="2800" dirty="0">
                <a:latin typeface="Calibri" panose="020F0502020204030204" pitchFamily="34" charset="0"/>
                <a:cs typeface="Calibri" panose="020F0502020204030204" pitchFamily="34" charset="0"/>
              </a:rPr>
              <a:t>„</a:t>
            </a:r>
            <a:r>
              <a:rPr lang="hu-HU" sz="2800" dirty="0" err="1">
                <a:latin typeface="Calibri" panose="020F0502020204030204" pitchFamily="34" charset="0"/>
                <a:cs typeface="Calibri" panose="020F0502020204030204" pitchFamily="34" charset="0"/>
              </a:rPr>
              <a:t>Meisternovellen</a:t>
            </a:r>
            <a:r>
              <a:rPr lang="hu-HU" sz="2800" dirty="0">
                <a:latin typeface="Calibri" panose="020F0502020204030204" pitchFamily="34" charset="0"/>
                <a:cs typeface="Calibri" panose="020F0502020204030204" pitchFamily="34" charset="0"/>
              </a:rPr>
              <a:t>”.</a:t>
            </a:r>
          </a:p>
          <a:p>
            <a:endParaRPr lang="hu-HU" sz="2800" i="1" dirty="0">
              <a:latin typeface="Calibri" panose="020F0502020204030204" pitchFamily="34" charset="0"/>
              <a:cs typeface="Calibri" panose="020F0502020204030204" pitchFamily="34" charset="0"/>
            </a:endParaRPr>
          </a:p>
          <a:p>
            <a:pPr marL="0" indent="0" algn="ctr">
              <a:buNone/>
            </a:pPr>
            <a:r>
              <a:rPr lang="hu-HU" sz="2800" b="1" i="1" dirty="0">
                <a:solidFill>
                  <a:srgbClr val="C00000"/>
                </a:solidFill>
                <a:latin typeface="Calibri" panose="020F0502020204030204" pitchFamily="34" charset="0"/>
                <a:cs typeface="Calibri" panose="020F0502020204030204" pitchFamily="34" charset="0"/>
              </a:rPr>
              <a:t>Der </a:t>
            </a:r>
            <a:r>
              <a:rPr lang="hu-HU" sz="2800" b="1" i="1" dirty="0" err="1">
                <a:solidFill>
                  <a:srgbClr val="C00000"/>
                </a:solidFill>
                <a:latin typeface="Calibri" panose="020F0502020204030204" pitchFamily="34" charset="0"/>
                <a:cs typeface="Calibri" panose="020F0502020204030204" pitchFamily="34" charset="0"/>
              </a:rPr>
              <a:t>Tod</a:t>
            </a:r>
            <a:r>
              <a:rPr lang="hu-HU" sz="2800" b="1" i="1" dirty="0">
                <a:solidFill>
                  <a:srgbClr val="C00000"/>
                </a:solidFill>
                <a:latin typeface="Calibri" panose="020F0502020204030204" pitchFamily="34" charset="0"/>
                <a:cs typeface="Calibri" panose="020F0502020204030204" pitchFamily="34" charset="0"/>
              </a:rPr>
              <a:t> in </a:t>
            </a:r>
            <a:r>
              <a:rPr lang="hu-HU" sz="2800" b="1" i="1" dirty="0" err="1">
                <a:solidFill>
                  <a:srgbClr val="C00000"/>
                </a:solidFill>
                <a:latin typeface="Calibri" panose="020F0502020204030204" pitchFamily="34" charset="0"/>
                <a:cs typeface="Calibri" panose="020F0502020204030204" pitchFamily="34" charset="0"/>
              </a:rPr>
              <a:t>Venedig</a:t>
            </a:r>
            <a:r>
              <a:rPr lang="hu-HU" sz="2800" b="1" i="1" dirty="0">
                <a:solidFill>
                  <a:srgbClr val="C00000"/>
                </a:solidFill>
                <a:latin typeface="Calibri" panose="020F0502020204030204" pitchFamily="34" charset="0"/>
                <a:cs typeface="Calibri" panose="020F0502020204030204" pitchFamily="34" charset="0"/>
              </a:rPr>
              <a:t> </a:t>
            </a:r>
            <a:r>
              <a:rPr lang="hu-HU" sz="2800" b="1" dirty="0" err="1">
                <a:solidFill>
                  <a:srgbClr val="C00000"/>
                </a:solidFill>
                <a:latin typeface="Calibri" panose="020F0502020204030204" pitchFamily="34" charset="0"/>
                <a:cs typeface="Calibri" panose="020F0502020204030204" pitchFamily="34" charset="0"/>
              </a:rPr>
              <a:t>ist</a:t>
            </a:r>
            <a:r>
              <a:rPr lang="hu-HU" sz="2800" b="1" dirty="0">
                <a:solidFill>
                  <a:srgbClr val="C00000"/>
                </a:solidFill>
                <a:latin typeface="Calibri" panose="020F0502020204030204" pitchFamily="34" charset="0"/>
                <a:cs typeface="Calibri" panose="020F0502020204030204" pitchFamily="34" charset="0"/>
              </a:rPr>
              <a:t> </a:t>
            </a:r>
            <a:r>
              <a:rPr lang="hu-HU" sz="2800" b="1" dirty="0" err="1">
                <a:solidFill>
                  <a:srgbClr val="C00000"/>
                </a:solidFill>
                <a:latin typeface="Calibri" panose="020F0502020204030204" pitchFamily="34" charset="0"/>
                <a:cs typeface="Calibri" panose="020F0502020204030204" pitchFamily="34" charset="0"/>
              </a:rPr>
              <a:t>eine</a:t>
            </a:r>
            <a:r>
              <a:rPr lang="hu-HU" sz="2800" b="1" dirty="0">
                <a:solidFill>
                  <a:srgbClr val="C00000"/>
                </a:solidFill>
                <a:latin typeface="Calibri" panose="020F0502020204030204" pitchFamily="34" charset="0"/>
                <a:cs typeface="Calibri" panose="020F0502020204030204" pitchFamily="34" charset="0"/>
              </a:rPr>
              <a:t> der </a:t>
            </a:r>
            <a:r>
              <a:rPr lang="hu-HU" sz="2800" b="1" dirty="0" err="1" smtClean="0">
                <a:solidFill>
                  <a:srgbClr val="C00000"/>
                </a:solidFill>
                <a:latin typeface="Calibri" panose="020F0502020204030204" pitchFamily="34" charset="0"/>
                <a:cs typeface="Calibri" panose="020F0502020204030204" pitchFamily="34" charset="0"/>
              </a:rPr>
              <a:t>charakteristischsten</a:t>
            </a:r>
            <a:r>
              <a:rPr lang="hu-HU" sz="2800" b="1" dirty="0" smtClean="0">
                <a:solidFill>
                  <a:srgbClr val="C00000"/>
                </a:solidFill>
                <a:latin typeface="Calibri" panose="020F0502020204030204" pitchFamily="34" charset="0"/>
                <a:cs typeface="Calibri" panose="020F0502020204030204" pitchFamily="34" charset="0"/>
              </a:rPr>
              <a:t> und komplexesten </a:t>
            </a:r>
            <a:r>
              <a:rPr lang="hu-HU" sz="2800" b="1" dirty="0" err="1">
                <a:solidFill>
                  <a:srgbClr val="C00000"/>
                </a:solidFill>
                <a:latin typeface="Calibri" panose="020F0502020204030204" pitchFamily="34" charset="0"/>
                <a:cs typeface="Calibri" panose="020F0502020204030204" pitchFamily="34" charset="0"/>
              </a:rPr>
              <a:t>Bearbeitungen</a:t>
            </a:r>
            <a:r>
              <a:rPr lang="hu-HU" sz="2800" b="1" dirty="0">
                <a:solidFill>
                  <a:srgbClr val="C00000"/>
                </a:solidFill>
                <a:latin typeface="Calibri" panose="020F0502020204030204" pitchFamily="34" charset="0"/>
                <a:cs typeface="Calibri" panose="020F0502020204030204" pitchFamily="34" charset="0"/>
              </a:rPr>
              <a:t> der </a:t>
            </a:r>
            <a:r>
              <a:rPr lang="hu-HU" sz="2800" b="1" dirty="0" err="1">
                <a:solidFill>
                  <a:srgbClr val="C00000"/>
                </a:solidFill>
                <a:latin typeface="Calibri" panose="020F0502020204030204" pitchFamily="34" charset="0"/>
                <a:cs typeface="Calibri" panose="020F0502020204030204" pitchFamily="34" charset="0"/>
              </a:rPr>
              <a:t>Problematik</a:t>
            </a:r>
            <a:r>
              <a:rPr lang="hu-HU" sz="2800" b="1" dirty="0">
                <a:solidFill>
                  <a:srgbClr val="C00000"/>
                </a:solidFill>
                <a:latin typeface="Calibri" panose="020F0502020204030204" pitchFamily="34" charset="0"/>
                <a:cs typeface="Calibri" panose="020F0502020204030204" pitchFamily="34" charset="0"/>
              </a:rPr>
              <a:t> des Fin de </a:t>
            </a:r>
            <a:r>
              <a:rPr lang="hu-HU" sz="2800" b="1" dirty="0" err="1">
                <a:solidFill>
                  <a:srgbClr val="C00000"/>
                </a:solidFill>
                <a:latin typeface="Calibri" panose="020F0502020204030204" pitchFamily="34" charset="0"/>
                <a:cs typeface="Calibri" panose="020F0502020204030204" pitchFamily="34" charset="0"/>
              </a:rPr>
              <a:t>Si</a:t>
            </a:r>
            <a:r>
              <a:rPr lang="lt-LT" sz="2800" b="1" dirty="0">
                <a:solidFill>
                  <a:srgbClr val="C00000"/>
                </a:solidFill>
                <a:latin typeface="Calibri" panose="020F0502020204030204" pitchFamily="34" charset="0"/>
                <a:cs typeface="Calibri" panose="020F0502020204030204" pitchFamily="34" charset="0"/>
              </a:rPr>
              <a:t>è</a:t>
            </a:r>
            <a:r>
              <a:rPr lang="hu-HU" sz="2800" b="1" dirty="0" err="1">
                <a:solidFill>
                  <a:srgbClr val="C00000"/>
                </a:solidFill>
                <a:latin typeface="Calibri" panose="020F0502020204030204" pitchFamily="34" charset="0"/>
                <a:cs typeface="Calibri" panose="020F0502020204030204" pitchFamily="34" charset="0"/>
              </a:rPr>
              <a:t>cle</a:t>
            </a:r>
            <a:r>
              <a:rPr lang="hu-HU" sz="2800" b="1" dirty="0">
                <a:solidFill>
                  <a:srgbClr val="C00000"/>
                </a:solidFill>
                <a:latin typeface="Calibri" panose="020F0502020204030204" pitchFamily="34" charset="0"/>
                <a:cs typeface="Calibri" panose="020F0502020204030204" pitchFamily="34" charset="0"/>
              </a:rPr>
              <a:t>.</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949868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9416" y="1340768"/>
            <a:ext cx="10515600" cy="1325563"/>
          </a:xfrm>
        </p:spPr>
        <p:txBody>
          <a:bodyPr>
            <a:normAutofit fontScale="90000"/>
          </a:bodyPr>
          <a:lstStyle/>
          <a:p>
            <a:pPr algn="ctr"/>
            <a:r>
              <a:rPr lang="hu-HU" sz="3200" dirty="0"/>
              <a:t/>
            </a:r>
            <a:br>
              <a:rPr lang="hu-HU" sz="3200" dirty="0"/>
            </a:br>
            <a:r>
              <a:rPr lang="hu-HU" sz="3600" dirty="0">
                <a:latin typeface="Calibri" panose="020F0502020204030204" pitchFamily="34" charset="0"/>
                <a:cs typeface="Calibri" panose="020F0502020204030204" pitchFamily="34" charset="0"/>
              </a:rPr>
              <a:t>Die </a:t>
            </a:r>
            <a:r>
              <a:rPr lang="hu-HU" sz="3600" dirty="0" err="1">
                <a:latin typeface="Calibri" panose="020F0502020204030204" pitchFamily="34" charset="0"/>
                <a:cs typeface="Calibri" panose="020F0502020204030204" pitchFamily="34" charset="0"/>
              </a:rPr>
              <a:t>wichtigsten</a:t>
            </a:r>
            <a:r>
              <a:rPr lang="hu-HU" sz="3600" dirty="0">
                <a:latin typeface="Calibri" panose="020F0502020204030204" pitchFamily="34" charset="0"/>
                <a:cs typeface="Calibri" panose="020F0502020204030204" pitchFamily="34" charset="0"/>
              </a:rPr>
              <a:t> </a:t>
            </a:r>
            <a:r>
              <a:rPr lang="hu-HU" sz="3600" dirty="0" err="1">
                <a:latin typeface="Calibri" panose="020F0502020204030204" pitchFamily="34" charset="0"/>
                <a:cs typeface="Calibri" panose="020F0502020204030204" pitchFamily="34" charset="0"/>
              </a:rPr>
              <a:t>Charakterzüge</a:t>
            </a:r>
            <a:r>
              <a:rPr lang="hu-HU" sz="3600" dirty="0">
                <a:latin typeface="Calibri" panose="020F0502020204030204" pitchFamily="34" charset="0"/>
                <a:cs typeface="Calibri" panose="020F0502020204030204" pitchFamily="34" charset="0"/>
              </a:rPr>
              <a:t> </a:t>
            </a:r>
            <a:r>
              <a:rPr lang="hu-HU" sz="3600" dirty="0" err="1">
                <a:latin typeface="Calibri" panose="020F0502020204030204" pitchFamily="34" charset="0"/>
                <a:cs typeface="Calibri" panose="020F0502020204030204" pitchFamily="34" charset="0"/>
              </a:rPr>
              <a:t>dieser</a:t>
            </a:r>
            <a:r>
              <a:rPr lang="hu-HU" sz="3600" dirty="0">
                <a:latin typeface="Calibri" panose="020F0502020204030204" pitchFamily="34" charset="0"/>
                <a:cs typeface="Calibri" panose="020F0502020204030204" pitchFamily="34" charset="0"/>
              </a:rPr>
              <a:t> </a:t>
            </a:r>
            <a:r>
              <a:rPr lang="hu-HU" sz="3600" dirty="0" err="1">
                <a:latin typeface="Calibri" panose="020F0502020204030204" pitchFamily="34" charset="0"/>
                <a:cs typeface="Calibri" panose="020F0502020204030204" pitchFamily="34" charset="0"/>
              </a:rPr>
              <a:t>Epoche</a:t>
            </a:r>
            <a:r>
              <a:rPr lang="hu-HU" sz="3600" dirty="0">
                <a:latin typeface="Calibri" panose="020F0502020204030204" pitchFamily="34" charset="0"/>
                <a:cs typeface="Calibri" panose="020F0502020204030204" pitchFamily="34" charset="0"/>
              </a:rPr>
              <a:t/>
            </a:r>
            <a:br>
              <a:rPr lang="hu-HU" sz="3600" dirty="0">
                <a:latin typeface="Calibri" panose="020F0502020204030204" pitchFamily="34" charset="0"/>
                <a:cs typeface="Calibri" panose="020F0502020204030204" pitchFamily="34" charset="0"/>
              </a:rPr>
            </a:br>
            <a:endParaRPr lang="hu-HU" sz="3600" dirty="0">
              <a:latin typeface="Calibri" panose="020F0502020204030204" pitchFamily="34" charset="0"/>
              <a:cs typeface="Calibri" panose="020F0502020204030204" pitchFamily="34" charset="0"/>
            </a:endParaRPr>
          </a:p>
        </p:txBody>
      </p:sp>
      <p:sp>
        <p:nvSpPr>
          <p:cNvPr id="3" name="Tartalom helye 2"/>
          <p:cNvSpPr>
            <a:spLocks noGrp="1"/>
          </p:cNvSpPr>
          <p:nvPr>
            <p:ph idx="1"/>
          </p:nvPr>
        </p:nvSpPr>
        <p:spPr>
          <a:xfrm>
            <a:off x="1848744" y="3180507"/>
            <a:ext cx="7772400" cy="3826768"/>
          </a:xfrm>
        </p:spPr>
        <p:txBody>
          <a:bodyPr/>
          <a:lstStyle/>
          <a:p>
            <a:pPr algn="ctr"/>
            <a:r>
              <a:rPr lang="hu-HU" sz="2400" dirty="0" err="1">
                <a:latin typeface="Calibri" panose="020F0502020204030204" pitchFamily="34" charset="0"/>
                <a:cs typeface="Calibri" panose="020F0502020204030204" pitchFamily="34" charset="0"/>
              </a:rPr>
              <a:t>Dekadenz</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décadence</a:t>
            </a:r>
            <a:r>
              <a:rPr lang="hu-HU" sz="2400" dirty="0">
                <a:latin typeface="Calibri" panose="020F0502020204030204" pitchFamily="34" charset="0"/>
                <a:cs typeface="Calibri" panose="020F0502020204030204" pitchFamily="34" charset="0"/>
              </a:rPr>
              <a:t> (Baudelaire, Nietzsche)</a:t>
            </a:r>
          </a:p>
          <a:p>
            <a:pPr algn="ctr"/>
            <a:r>
              <a:rPr lang="hu-HU" sz="2400" dirty="0" err="1">
                <a:latin typeface="Calibri" panose="020F0502020204030204" pitchFamily="34" charset="0"/>
                <a:cs typeface="Calibri" panose="020F0502020204030204" pitchFamily="34" charset="0"/>
              </a:rPr>
              <a:t>Untergangsstimmung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Verfall</a:t>
            </a:r>
            <a:r>
              <a:rPr lang="hu-HU" sz="2400" dirty="0">
                <a:latin typeface="Calibri" panose="020F0502020204030204" pitchFamily="34" charset="0"/>
                <a:cs typeface="Calibri" panose="020F0502020204030204" pitchFamily="34" charset="0"/>
              </a:rPr>
              <a:t>,</a:t>
            </a:r>
          </a:p>
          <a:p>
            <a:pPr algn="ctr"/>
            <a:r>
              <a:rPr lang="hu-HU" sz="2400" dirty="0" err="1">
                <a:latin typeface="Calibri" panose="020F0502020204030204" pitchFamily="34" charset="0"/>
                <a:cs typeface="Calibri" panose="020F0502020204030204" pitchFamily="34" charset="0"/>
              </a:rPr>
              <a:t>Krankheit</a:t>
            </a:r>
            <a:endParaRPr lang="hu-HU" sz="2400" dirty="0">
              <a:latin typeface="Calibri" panose="020F0502020204030204" pitchFamily="34" charset="0"/>
              <a:cs typeface="Calibri" panose="020F0502020204030204" pitchFamily="34" charset="0"/>
            </a:endParaRPr>
          </a:p>
          <a:p>
            <a:pPr algn="ctr"/>
            <a:r>
              <a:rPr lang="hu-HU" sz="2400" dirty="0" err="1">
                <a:latin typeface="Calibri" panose="020F0502020204030204" pitchFamily="34" charset="0"/>
                <a:cs typeface="Calibri" panose="020F0502020204030204" pitchFamily="34" charset="0"/>
              </a:rPr>
              <a:t>Tod</a:t>
            </a:r>
            <a:endParaRPr lang="hu-HU" sz="2400" dirty="0">
              <a:latin typeface="Calibri" panose="020F0502020204030204" pitchFamily="34" charset="0"/>
              <a:cs typeface="Calibri" panose="020F0502020204030204" pitchFamily="34" charset="0"/>
            </a:endParaRPr>
          </a:p>
          <a:p>
            <a:pPr algn="ctr"/>
            <a:r>
              <a:rPr lang="hu-HU" sz="2400" dirty="0">
                <a:latin typeface="Calibri" panose="020F0502020204030204" pitchFamily="34" charset="0"/>
                <a:cs typeface="Calibri" panose="020F0502020204030204" pitchFamily="34" charset="0"/>
              </a:rPr>
              <a:t>„</a:t>
            </a:r>
            <a:r>
              <a:rPr lang="hu-HU" sz="2400" dirty="0" err="1">
                <a:latin typeface="Calibri" panose="020F0502020204030204" pitchFamily="34" charset="0"/>
                <a:cs typeface="Calibri" panose="020F0502020204030204" pitchFamily="34" charset="0"/>
              </a:rPr>
              <a:t>fröhliche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Apokalypse</a:t>
            </a:r>
            <a:r>
              <a:rPr lang="hu-HU" sz="2400" dirty="0">
                <a:latin typeface="Calibri" panose="020F0502020204030204" pitchFamily="34" charset="0"/>
                <a:cs typeface="Calibri" panose="020F0502020204030204" pitchFamily="34" charset="0"/>
              </a:rPr>
              <a:t>” (Karl </a:t>
            </a:r>
            <a:r>
              <a:rPr lang="hu-HU" sz="2400" dirty="0" err="1">
                <a:latin typeface="Calibri" panose="020F0502020204030204" pitchFamily="34" charset="0"/>
                <a:cs typeface="Calibri" panose="020F0502020204030204" pitchFamily="34" charset="0"/>
              </a:rPr>
              <a:t>Kraus</a:t>
            </a:r>
            <a:r>
              <a:rPr lang="hu-HU" sz="2400" dirty="0">
                <a:latin typeface="Calibri" panose="020F0502020204030204" pitchFamily="34" charset="0"/>
                <a:cs typeface="Calibri" panose="020F0502020204030204" pitchFamily="34" charset="0"/>
              </a:rPr>
              <a:t>)</a:t>
            </a:r>
          </a:p>
          <a:p>
            <a:pPr algn="ctr"/>
            <a:r>
              <a:rPr lang="hu-HU" sz="2400" dirty="0">
                <a:latin typeface="Calibri" panose="020F0502020204030204" pitchFamily="34" charset="0"/>
                <a:cs typeface="Calibri" panose="020F0502020204030204" pitchFamily="34" charset="0"/>
              </a:rPr>
              <a:t>Oswald Spengler: </a:t>
            </a:r>
            <a:r>
              <a:rPr lang="hu-HU" sz="2400" i="1" dirty="0">
                <a:latin typeface="Calibri" panose="020F0502020204030204" pitchFamily="34" charset="0"/>
                <a:cs typeface="Calibri" panose="020F0502020204030204" pitchFamily="34" charset="0"/>
              </a:rPr>
              <a:t>Der </a:t>
            </a:r>
            <a:r>
              <a:rPr lang="hu-HU" sz="2400" i="1" dirty="0" err="1">
                <a:latin typeface="Calibri" panose="020F0502020204030204" pitchFamily="34" charset="0"/>
                <a:cs typeface="Calibri" panose="020F0502020204030204" pitchFamily="34" charset="0"/>
              </a:rPr>
              <a:t>Untergang</a:t>
            </a:r>
            <a:r>
              <a:rPr lang="hu-HU" sz="2400" i="1" dirty="0">
                <a:latin typeface="Calibri" panose="020F0502020204030204" pitchFamily="34" charset="0"/>
                <a:cs typeface="Calibri" panose="020F0502020204030204" pitchFamily="34" charset="0"/>
              </a:rPr>
              <a:t> des </a:t>
            </a:r>
            <a:r>
              <a:rPr lang="hu-HU" sz="2400" i="1" dirty="0" err="1">
                <a:latin typeface="Calibri" panose="020F0502020204030204" pitchFamily="34" charset="0"/>
                <a:cs typeface="Calibri" panose="020F0502020204030204" pitchFamily="34" charset="0"/>
              </a:rPr>
              <a:t>Abendlandes</a:t>
            </a:r>
            <a:r>
              <a:rPr lang="hu-HU" sz="2400" i="1" dirty="0">
                <a:latin typeface="Calibri" panose="020F0502020204030204" pitchFamily="34" charset="0"/>
                <a:cs typeface="Calibri" panose="020F0502020204030204" pitchFamily="34" charset="0"/>
              </a:rPr>
              <a:t>. </a:t>
            </a:r>
            <a:r>
              <a:rPr lang="hu-HU" sz="2400" i="1" dirty="0" err="1">
                <a:latin typeface="Calibri" panose="020F0502020204030204" pitchFamily="34" charset="0"/>
                <a:cs typeface="Calibri" panose="020F0502020204030204" pitchFamily="34" charset="0"/>
              </a:rPr>
              <a:t>Umrisse</a:t>
            </a:r>
            <a:r>
              <a:rPr lang="hu-HU" sz="2400" i="1" dirty="0">
                <a:latin typeface="Calibri" panose="020F0502020204030204" pitchFamily="34" charset="0"/>
                <a:cs typeface="Calibri" panose="020F0502020204030204" pitchFamily="34" charset="0"/>
              </a:rPr>
              <a:t> </a:t>
            </a:r>
            <a:r>
              <a:rPr lang="hu-HU" sz="2400" i="1" dirty="0" err="1">
                <a:latin typeface="Calibri" panose="020F0502020204030204" pitchFamily="34" charset="0"/>
                <a:cs typeface="Calibri" panose="020F0502020204030204" pitchFamily="34" charset="0"/>
              </a:rPr>
              <a:t>einer</a:t>
            </a:r>
            <a:r>
              <a:rPr lang="hu-HU" sz="2400" i="1" dirty="0">
                <a:latin typeface="Calibri" panose="020F0502020204030204" pitchFamily="34" charset="0"/>
                <a:cs typeface="Calibri" panose="020F0502020204030204" pitchFamily="34" charset="0"/>
              </a:rPr>
              <a:t> </a:t>
            </a:r>
            <a:r>
              <a:rPr lang="hu-HU" sz="2400" i="1" dirty="0" err="1">
                <a:latin typeface="Calibri" panose="020F0502020204030204" pitchFamily="34" charset="0"/>
                <a:cs typeface="Calibri" panose="020F0502020204030204" pitchFamily="34" charset="0"/>
              </a:rPr>
              <a:t>Morphologie</a:t>
            </a:r>
            <a:r>
              <a:rPr lang="hu-HU" sz="2400" i="1" dirty="0">
                <a:latin typeface="Calibri" panose="020F0502020204030204" pitchFamily="34" charset="0"/>
                <a:cs typeface="Calibri" panose="020F0502020204030204" pitchFamily="34" charset="0"/>
              </a:rPr>
              <a:t> der </a:t>
            </a:r>
            <a:r>
              <a:rPr lang="hu-HU" sz="2400" i="1" dirty="0" err="1">
                <a:latin typeface="Calibri" panose="020F0502020204030204" pitchFamily="34" charset="0"/>
                <a:cs typeface="Calibri" panose="020F0502020204030204" pitchFamily="34" charset="0"/>
              </a:rPr>
              <a:t>Weltgeschichte</a:t>
            </a:r>
            <a:r>
              <a:rPr lang="hu-HU" sz="2400" dirty="0">
                <a:latin typeface="Calibri" panose="020F0502020204030204" pitchFamily="34" charset="0"/>
                <a:cs typeface="Calibri" panose="020F0502020204030204" pitchFamily="34" charset="0"/>
              </a:rPr>
              <a:t>, 1918/1922  </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443661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87488" y="1412776"/>
            <a:ext cx="9793088" cy="1811288"/>
          </a:xfrm>
        </p:spPr>
        <p:txBody>
          <a:bodyPr/>
          <a:lstStyle/>
          <a:p>
            <a:pPr algn="ctr"/>
            <a:r>
              <a:rPr lang="hu-HU" sz="3600" b="1" i="1" dirty="0">
                <a:latin typeface="Calibri" panose="020F0502020204030204" pitchFamily="34" charset="0"/>
                <a:cs typeface="Calibri" panose="020F0502020204030204" pitchFamily="34" charset="0"/>
              </a:rPr>
              <a:t>Der Titel</a:t>
            </a:r>
            <a:br>
              <a:rPr lang="hu-HU" sz="3600" b="1" i="1" dirty="0">
                <a:latin typeface="Calibri" panose="020F0502020204030204" pitchFamily="34" charset="0"/>
                <a:cs typeface="Calibri" panose="020F0502020204030204" pitchFamily="34" charset="0"/>
              </a:rPr>
            </a:br>
            <a:r>
              <a:rPr lang="hu-HU" sz="3600" b="1" i="1" dirty="0">
                <a:latin typeface="Calibri" panose="020F0502020204030204" pitchFamily="34" charset="0"/>
                <a:cs typeface="Calibri" panose="020F0502020204030204" pitchFamily="34" charset="0"/>
              </a:rPr>
              <a:t>Der </a:t>
            </a:r>
            <a:r>
              <a:rPr lang="hu-HU" sz="3600" b="1" i="1" dirty="0" err="1">
                <a:latin typeface="Calibri" panose="020F0502020204030204" pitchFamily="34" charset="0"/>
                <a:cs typeface="Calibri" panose="020F0502020204030204" pitchFamily="34" charset="0"/>
              </a:rPr>
              <a:t>Tod</a:t>
            </a:r>
            <a:r>
              <a:rPr lang="hu-HU" sz="3600" b="1" i="1" dirty="0">
                <a:latin typeface="Calibri" panose="020F0502020204030204" pitchFamily="34" charset="0"/>
                <a:cs typeface="Calibri" panose="020F0502020204030204" pitchFamily="34" charset="0"/>
              </a:rPr>
              <a:t> in </a:t>
            </a:r>
            <a:r>
              <a:rPr lang="hu-HU" sz="3600" b="1" i="1" dirty="0" err="1">
                <a:latin typeface="Calibri" panose="020F0502020204030204" pitchFamily="34" charset="0"/>
                <a:cs typeface="Calibri" panose="020F0502020204030204" pitchFamily="34" charset="0"/>
              </a:rPr>
              <a:t>Venedig</a:t>
            </a:r>
            <a:r>
              <a:rPr lang="hu-HU" sz="3600" b="1" dirty="0">
                <a:latin typeface="Calibri" panose="020F0502020204030204" pitchFamily="34" charset="0"/>
                <a:cs typeface="Calibri" panose="020F0502020204030204" pitchFamily="34" charset="0"/>
              </a:rPr>
              <a:t/>
            </a:r>
            <a:br>
              <a:rPr lang="hu-HU" sz="3600" b="1" dirty="0">
                <a:latin typeface="Calibri" panose="020F0502020204030204" pitchFamily="34" charset="0"/>
                <a:cs typeface="Calibri" panose="020F0502020204030204" pitchFamily="34" charset="0"/>
              </a:rPr>
            </a:br>
            <a:endParaRPr lang="hu-HU" sz="3600" b="1" dirty="0">
              <a:latin typeface="Calibri" panose="020F0502020204030204" pitchFamily="34" charset="0"/>
              <a:cs typeface="Calibri" panose="020F0502020204030204" pitchFamily="34" charset="0"/>
            </a:endParaRPr>
          </a:p>
        </p:txBody>
      </p:sp>
      <p:sp>
        <p:nvSpPr>
          <p:cNvPr id="3" name="Tartalom helye 2"/>
          <p:cNvSpPr>
            <a:spLocks noGrp="1"/>
          </p:cNvSpPr>
          <p:nvPr>
            <p:ph idx="1"/>
          </p:nvPr>
        </p:nvSpPr>
        <p:spPr>
          <a:xfrm>
            <a:off x="1199456" y="2852936"/>
            <a:ext cx="9433048" cy="3531096"/>
          </a:xfrm>
        </p:spPr>
        <p:txBody>
          <a:bodyPr/>
          <a:lstStyle/>
          <a:p>
            <a:r>
              <a:rPr lang="hu-HU" sz="2400" dirty="0">
                <a:latin typeface="Calibri" panose="020F0502020204030204" pitchFamily="34" charset="0"/>
                <a:cs typeface="Calibri" panose="020F0502020204030204" pitchFamily="34" charset="0"/>
              </a:rPr>
              <a:t>Es </a:t>
            </a:r>
            <a:r>
              <a:rPr lang="hu-HU" sz="2400" dirty="0" err="1">
                <a:latin typeface="Calibri" panose="020F0502020204030204" pitchFamily="34" charset="0"/>
                <a:cs typeface="Calibri" panose="020F0502020204030204" pitchFamily="34" charset="0"/>
              </a:rPr>
              <a:t>handelt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sich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nicht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nur</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um</a:t>
            </a:r>
            <a:r>
              <a:rPr lang="hu-HU" sz="2400" dirty="0">
                <a:latin typeface="Calibri" panose="020F0502020204030204" pitchFamily="34" charset="0"/>
                <a:cs typeface="Calibri" panose="020F0502020204030204" pitchFamily="34" charset="0"/>
              </a:rPr>
              <a:t> den </a:t>
            </a:r>
            <a:r>
              <a:rPr lang="hu-HU" sz="2400" dirty="0" err="1">
                <a:latin typeface="Calibri" panose="020F0502020204030204" pitchFamily="34" charset="0"/>
                <a:cs typeface="Calibri" panose="020F0502020204030204" pitchFamily="34" charset="0"/>
              </a:rPr>
              <a:t>Einzeltod</a:t>
            </a:r>
            <a:r>
              <a:rPr lang="hu-HU" sz="2400" dirty="0">
                <a:latin typeface="Calibri" panose="020F0502020204030204" pitchFamily="34" charset="0"/>
                <a:cs typeface="Calibri" panose="020F0502020204030204" pitchFamily="34" charset="0"/>
              </a:rPr>
              <a:t> des </a:t>
            </a:r>
            <a:r>
              <a:rPr lang="hu-HU" sz="2400" dirty="0" err="1">
                <a:latin typeface="Calibri" panose="020F0502020204030204" pitchFamily="34" charset="0"/>
                <a:cs typeface="Calibri" panose="020F0502020204030204" pitchFamily="34" charset="0"/>
              </a:rPr>
              <a:t>deutschen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Künstlers</a:t>
            </a:r>
            <a:r>
              <a:rPr lang="hu-HU" sz="2400" dirty="0">
                <a:latin typeface="Calibri" panose="020F0502020204030204" pitchFamily="34" charset="0"/>
                <a:cs typeface="Calibri" panose="020F0502020204030204" pitchFamily="34" charset="0"/>
              </a:rPr>
              <a:t> </a:t>
            </a:r>
            <a:r>
              <a:rPr lang="hu-HU" sz="2400" b="1" dirty="0">
                <a:latin typeface="Calibri" panose="020F0502020204030204" pitchFamily="34" charset="0"/>
                <a:cs typeface="Calibri" panose="020F0502020204030204" pitchFamily="34" charset="0"/>
              </a:rPr>
              <a:t>Gustav (von) </a:t>
            </a:r>
            <a:r>
              <a:rPr lang="hu-HU" sz="2400" b="1" dirty="0" err="1">
                <a:latin typeface="Calibri" panose="020F0502020204030204" pitchFamily="34" charset="0"/>
                <a:cs typeface="Calibri" panose="020F0502020204030204" pitchFamily="34" charset="0"/>
              </a:rPr>
              <a:t>Aschenbach</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sondern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um</a:t>
            </a:r>
            <a:r>
              <a:rPr lang="hu-HU" sz="2400" dirty="0">
                <a:latin typeface="Calibri" panose="020F0502020204030204" pitchFamily="34" charset="0"/>
                <a:cs typeface="Calibri" panose="020F0502020204030204" pitchFamily="34" charset="0"/>
              </a:rPr>
              <a:t> den </a:t>
            </a:r>
            <a:r>
              <a:rPr lang="hu-HU" sz="2400" dirty="0" err="1">
                <a:latin typeface="Calibri" panose="020F0502020204030204" pitchFamily="34" charset="0"/>
                <a:cs typeface="Calibri" panose="020F0502020204030204" pitchFamily="34" charset="0"/>
              </a:rPr>
              <a:t>Tod</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einer</a:t>
            </a:r>
            <a:r>
              <a:rPr lang="hu-HU" sz="2400" dirty="0">
                <a:latin typeface="Calibri" panose="020F0502020204030204" pitchFamily="34" charset="0"/>
                <a:cs typeface="Calibri" panose="020F0502020204030204" pitchFamily="34" charset="0"/>
              </a:rPr>
              <a:t> – der </a:t>
            </a:r>
            <a:r>
              <a:rPr lang="hu-HU" sz="2400" dirty="0" err="1">
                <a:latin typeface="Calibri" panose="020F0502020204030204" pitchFamily="34" charset="0"/>
                <a:cs typeface="Calibri" panose="020F0502020204030204" pitchFamily="34" charset="0"/>
              </a:rPr>
              <a:t>abendländischen</a:t>
            </a:r>
            <a:r>
              <a:rPr lang="hu-HU" sz="2400" dirty="0">
                <a:latin typeface="Calibri" panose="020F0502020204030204" pitchFamily="34" charset="0"/>
                <a:cs typeface="Calibri" panose="020F0502020204030204" pitchFamily="34" charset="0"/>
              </a:rPr>
              <a:t> – </a:t>
            </a:r>
            <a:r>
              <a:rPr lang="hu-HU" sz="2400" dirty="0" err="1">
                <a:latin typeface="Calibri" panose="020F0502020204030204" pitchFamily="34" charset="0"/>
                <a:cs typeface="Calibri" panose="020F0502020204030204" pitchFamily="34" charset="0"/>
              </a:rPr>
              <a:t>Kultur</a:t>
            </a:r>
            <a:r>
              <a:rPr lang="hu-HU" sz="2400" dirty="0">
                <a:latin typeface="Calibri" panose="020F0502020204030204" pitchFamily="34" charset="0"/>
                <a:cs typeface="Calibri" panose="020F0502020204030204" pitchFamily="34" charset="0"/>
              </a:rPr>
              <a:t>.</a:t>
            </a:r>
          </a:p>
          <a:p>
            <a:endParaRPr lang="hu-HU" sz="2400" dirty="0">
              <a:latin typeface="Calibri" panose="020F0502020204030204" pitchFamily="34" charset="0"/>
              <a:cs typeface="Calibri" panose="020F0502020204030204" pitchFamily="34" charset="0"/>
            </a:endParaRPr>
          </a:p>
          <a:p>
            <a:r>
              <a:rPr lang="hu-HU" sz="2400" b="1" dirty="0" err="1">
                <a:latin typeface="Calibri" panose="020F0502020204030204" pitchFamily="34" charset="0"/>
                <a:cs typeface="Calibri" panose="020F0502020204030204" pitchFamily="34" charset="0"/>
              </a:rPr>
              <a:t>Venedig</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ist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eine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emblematische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Stadt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dieser</a:t>
            </a:r>
            <a:r>
              <a:rPr lang="hu-HU" sz="2400" dirty="0">
                <a:latin typeface="Calibri" panose="020F0502020204030204" pitchFamily="34" charset="0"/>
                <a:cs typeface="Calibri" panose="020F0502020204030204" pitchFamily="34" charset="0"/>
              </a:rPr>
              <a:t> Zeit: </a:t>
            </a:r>
            <a:r>
              <a:rPr lang="hu-HU" sz="2400" dirty="0" err="1">
                <a:latin typeface="Calibri" panose="020F0502020204030204" pitchFamily="34" charset="0"/>
                <a:cs typeface="Calibri" panose="020F0502020204030204" pitchFamily="34" charset="0"/>
              </a:rPr>
              <a:t>als</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Stadtstaat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einst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Weltmacht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Handelsgroßmacht</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Metropole</a:t>
            </a:r>
            <a:r>
              <a:rPr lang="hu-HU" sz="2400" dirty="0">
                <a:latin typeface="Calibri" panose="020F0502020204030204" pitchFamily="34" charset="0"/>
                <a:cs typeface="Calibri" panose="020F0502020204030204" pitchFamily="34" charset="0"/>
              </a:rPr>
              <a:t> der </a:t>
            </a:r>
            <a:r>
              <a:rPr lang="hu-HU" sz="2400" dirty="0" err="1">
                <a:latin typeface="Calibri" panose="020F0502020204030204" pitchFamily="34" charset="0"/>
                <a:cs typeface="Calibri" panose="020F0502020204030204" pitchFamily="34" charset="0"/>
              </a:rPr>
              <a:t>Künste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um</a:t>
            </a:r>
            <a:r>
              <a:rPr lang="hu-HU" sz="2400" dirty="0">
                <a:latin typeface="Calibri" panose="020F0502020204030204" pitchFamily="34" charset="0"/>
                <a:cs typeface="Calibri" panose="020F0502020204030204" pitchFamily="34" charset="0"/>
              </a:rPr>
              <a:t> die </a:t>
            </a:r>
            <a:r>
              <a:rPr lang="hu-HU" sz="2400" dirty="0" err="1">
                <a:latin typeface="Calibri" panose="020F0502020204030204" pitchFamily="34" charset="0"/>
                <a:cs typeface="Calibri" panose="020F0502020204030204" pitchFamily="34" charset="0"/>
              </a:rPr>
              <a:t>Jahrhundertwende</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schon</a:t>
            </a:r>
            <a:r>
              <a:rPr lang="hu-HU" sz="2400" dirty="0">
                <a:latin typeface="Calibri" panose="020F0502020204030204" pitchFamily="34" charset="0"/>
                <a:cs typeface="Calibri" panose="020F0502020204030204" pitchFamily="34" charset="0"/>
              </a:rPr>
              <a:t> </a:t>
            </a:r>
            <a:r>
              <a:rPr lang="hu-HU" sz="2400" dirty="0" err="1">
                <a:latin typeface="Calibri" panose="020F0502020204030204" pitchFamily="34" charset="0"/>
                <a:cs typeface="Calibri" panose="020F0502020204030204" pitchFamily="34" charset="0"/>
              </a:rPr>
              <a:t>im</a:t>
            </a:r>
            <a:r>
              <a:rPr lang="hu-HU" sz="2400" dirty="0">
                <a:latin typeface="Calibri" panose="020F0502020204030204" pitchFamily="34" charset="0"/>
                <a:cs typeface="Calibri" panose="020F0502020204030204" pitchFamily="34" charset="0"/>
              </a:rPr>
              <a:t> Begriff des </a:t>
            </a:r>
            <a:r>
              <a:rPr lang="hu-HU" sz="2400" dirty="0" err="1">
                <a:latin typeface="Calibri" panose="020F0502020204030204" pitchFamily="34" charset="0"/>
                <a:cs typeface="Calibri" panose="020F0502020204030204" pitchFamily="34" charset="0"/>
              </a:rPr>
              <a:t>Verfalls</a:t>
            </a:r>
            <a:r>
              <a:rPr lang="hu-HU" sz="2400" dirty="0">
                <a:latin typeface="Calibri" panose="020F0502020204030204" pitchFamily="34" charset="0"/>
                <a:cs typeface="Calibri" panose="020F0502020204030204" pitchFamily="34" charset="0"/>
              </a:rPr>
              <a:t>.</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4112" cy="1207698"/>
          </a:xfrm>
          <a:prstGeom prst="rect">
            <a:avLst/>
          </a:prstGeom>
        </p:spPr>
      </p:pic>
    </p:spTree>
    <p:extLst>
      <p:ext uri="{BB962C8B-B14F-4D97-AF65-F5344CB8AC3E}">
        <p14:creationId xmlns:p14="http://schemas.microsoft.com/office/powerpoint/2010/main" val="4021336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Alapértelmezett terv">
  <a:themeElements>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3276</TotalTime>
  <Words>1100</Words>
  <Application>Microsoft Office PowerPoint</Application>
  <PresentationFormat>Szélesvásznú</PresentationFormat>
  <Paragraphs>106</Paragraphs>
  <Slides>22</Slides>
  <Notes>6</Notes>
  <HiddenSlides>0</HiddenSlides>
  <MMClips>0</MMClips>
  <ScaleCrop>false</ScaleCrop>
  <HeadingPairs>
    <vt:vector size="8" baseType="variant">
      <vt:variant>
        <vt:lpstr>Használt betűtípusok</vt:lpstr>
      </vt:variant>
      <vt:variant>
        <vt:i4>5</vt:i4>
      </vt:variant>
      <vt:variant>
        <vt:lpstr>Téma</vt:lpstr>
      </vt:variant>
      <vt:variant>
        <vt:i4>1</vt:i4>
      </vt:variant>
      <vt:variant>
        <vt:lpstr>Beágyazott OLE kiszolgálók</vt:lpstr>
      </vt:variant>
      <vt:variant>
        <vt:i4>1</vt:i4>
      </vt:variant>
      <vt:variant>
        <vt:lpstr>Diacímek</vt:lpstr>
      </vt:variant>
      <vt:variant>
        <vt:i4>22</vt:i4>
      </vt:variant>
    </vt:vector>
  </HeadingPairs>
  <TitlesOfParts>
    <vt:vector size="29" baseType="lpstr">
      <vt:lpstr>Arial</vt:lpstr>
      <vt:lpstr>Arial Unicode MS</vt:lpstr>
      <vt:lpstr>Calibri</vt:lpstr>
      <vt:lpstr>Calibri Light</vt:lpstr>
      <vt:lpstr>Times New Roman</vt:lpstr>
      <vt:lpstr>Alapértelmezett terv</vt:lpstr>
      <vt:lpstr>Bitkép</vt:lpstr>
      <vt:lpstr>     Géza Horváth  Geschichte der deutschen Literatur von der Romantik bis zum Fin de Siècle IX. </vt:lpstr>
      <vt:lpstr> Exkurs  Thomas Mann: Der Tod in Venedig I. </vt:lpstr>
      <vt:lpstr> Entstehung</vt:lpstr>
      <vt:lpstr>Erstdruck. München, 1912, Hyperionverlag Hans von Weber</vt:lpstr>
      <vt:lpstr>2. Druck: Die neue Rundschau</vt:lpstr>
      <vt:lpstr>Erstausgabe im S. Fischer Verlag, 1913</vt:lpstr>
      <vt:lpstr>PowerPoint-bemutató</vt:lpstr>
      <vt:lpstr> Die wichtigsten Charakterzüge dieser Epoche </vt:lpstr>
      <vt:lpstr>Der Titel Der Tod in Venedig </vt:lpstr>
      <vt:lpstr>Venedig</vt:lpstr>
      <vt:lpstr>Friedrich Nietzsche: Venedig-Gedicht (in: Ecce homo. Wie man wird, was man ist, 1888/1889)</vt:lpstr>
      <vt:lpstr>  Rainer Maria Rilke: Die Kurtisane (in: Neue Gedichte, 1907) </vt:lpstr>
      <vt:lpstr>Form der Novelle 1.</vt:lpstr>
      <vt:lpstr>Form der Novelle 2.</vt:lpstr>
      <vt:lpstr>Struktur der Novelle 1.</vt:lpstr>
      <vt:lpstr>Struktur der Novelle 2.</vt:lpstr>
      <vt:lpstr>Struktur der Novelle 3.</vt:lpstr>
      <vt:lpstr>Struktur der Novelle 4.</vt:lpstr>
      <vt:lpstr>Struktur der Novelle 5.</vt:lpstr>
      <vt:lpstr>Hauptmotive</vt:lpstr>
      <vt:lpstr>Der (sprechende) Name des Protagonisten: Gustav (von) Aschenbach </vt:lpstr>
      <vt:lpstr>PowerPoint-bemutató</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Géza Horváth (Szeged) „Der Tod in Venedig” oder „Death in Venice”.</dc:title>
  <dc:creator>.</dc:creator>
  <cp:lastModifiedBy>HG</cp:lastModifiedBy>
  <cp:revision>561</cp:revision>
  <dcterms:created xsi:type="dcterms:W3CDTF">2010-06-24T12:42:44Z</dcterms:created>
  <dcterms:modified xsi:type="dcterms:W3CDTF">2023-08-29T15:09:13Z</dcterms:modified>
</cp:coreProperties>
</file>