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88" r:id="rId4"/>
    <p:sldId id="299" r:id="rId5"/>
    <p:sldId id="296" r:id="rId6"/>
    <p:sldId id="300" r:id="rId7"/>
    <p:sldId id="297" r:id="rId8"/>
    <p:sldId id="289" r:id="rId9"/>
    <p:sldId id="291" r:id="rId10"/>
    <p:sldId id="258" r:id="rId11"/>
    <p:sldId id="257" r:id="rId12"/>
    <p:sldId id="284" r:id="rId13"/>
    <p:sldId id="259" r:id="rId14"/>
    <p:sldId id="301" r:id="rId15"/>
    <p:sldId id="285" r:id="rId16"/>
    <p:sldId id="302" r:id="rId17"/>
    <p:sldId id="303" r:id="rId18"/>
    <p:sldId id="287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057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74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754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09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03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9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41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5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10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70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2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83431-E7C6-43B7-997C-0078DDB1E066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5232C-9241-4C67-904A-BFCC24EE08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18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30056" y="1650278"/>
            <a:ext cx="9144000" cy="437052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5600" b="1" dirty="0" smtClean="0"/>
              <a:t>Géza Horváth</a:t>
            </a:r>
            <a:br>
              <a:rPr lang="hu-HU" sz="5600" b="1" dirty="0" smtClean="0"/>
            </a:br>
            <a:r>
              <a:rPr lang="hu-HU" sz="5600" b="1" dirty="0" smtClean="0"/>
              <a:t/>
            </a:r>
            <a:br>
              <a:rPr lang="hu-HU" sz="5600" b="1" dirty="0" smtClean="0"/>
            </a:br>
            <a:r>
              <a:rPr lang="hu-HU" sz="5600" b="1" dirty="0" err="1" smtClean="0"/>
              <a:t>Protestantische</a:t>
            </a:r>
            <a:r>
              <a:rPr lang="hu-HU" sz="5600" b="1" dirty="0" smtClean="0"/>
              <a:t> </a:t>
            </a:r>
            <a:r>
              <a:rPr lang="hu-HU" sz="5600" b="1" dirty="0" err="1" smtClean="0"/>
              <a:t>Traditionen</a:t>
            </a:r>
            <a:r>
              <a:rPr lang="hu-HU" sz="5600" b="1" dirty="0" smtClean="0"/>
              <a:t> in der </a:t>
            </a:r>
            <a:r>
              <a:rPr lang="hu-HU" sz="5600" b="1" dirty="0" err="1" smtClean="0"/>
              <a:t>deutschsprachigen</a:t>
            </a:r>
            <a:r>
              <a:rPr lang="hu-HU" sz="5600" b="1" dirty="0" smtClean="0"/>
              <a:t> </a:t>
            </a:r>
            <a:r>
              <a:rPr lang="hu-HU" sz="5600" b="1" dirty="0" err="1" smtClean="0"/>
              <a:t>Literatur</a:t>
            </a:r>
            <a:r>
              <a:rPr lang="hu-HU" sz="5600" b="1" dirty="0"/>
              <a:t> </a:t>
            </a:r>
            <a:r>
              <a:rPr lang="hu-HU" sz="5600" b="1" dirty="0" smtClean="0"/>
              <a:t>I.</a:t>
            </a:r>
            <a:r>
              <a:rPr lang="hu-HU" sz="5600" dirty="0" smtClean="0"/>
              <a:t/>
            </a:r>
            <a:br>
              <a:rPr lang="hu-HU" sz="5600" dirty="0" smtClean="0"/>
            </a:br>
            <a:endParaRPr lang="hu-HU" sz="5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9189" y="957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Martin </a:t>
            </a:r>
            <a:r>
              <a:rPr lang="hu-HU" sz="3600" b="1" dirty="0" err="1" smtClean="0"/>
              <a:t>Luthers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Reformation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9189" y="2283528"/>
            <a:ext cx="10515600" cy="4817771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Martin Luther </a:t>
            </a:r>
            <a:r>
              <a:rPr lang="hu-HU" dirty="0" smtClean="0"/>
              <a:t>(1483, Eisleben</a:t>
            </a:r>
            <a:r>
              <a:rPr lang="hu-HU" dirty="0"/>
              <a:t>-</a:t>
            </a:r>
            <a:r>
              <a:rPr lang="hu-HU" dirty="0" smtClean="0"/>
              <a:t>1546, </a:t>
            </a:r>
            <a:r>
              <a:rPr lang="hu-HU" dirty="0" err="1" smtClean="0"/>
              <a:t>ebd</a:t>
            </a:r>
            <a:r>
              <a:rPr lang="hu-HU" dirty="0" smtClean="0"/>
              <a:t>.), </a:t>
            </a:r>
            <a:r>
              <a:rPr lang="hu-HU" dirty="0" err="1" smtClean="0"/>
              <a:t>stammt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einer</a:t>
            </a:r>
            <a:r>
              <a:rPr lang="hu-HU" dirty="0" smtClean="0"/>
              <a:t> </a:t>
            </a:r>
            <a:r>
              <a:rPr lang="hu-HU" dirty="0" err="1" smtClean="0"/>
              <a:t>Bergmannsfamilie</a:t>
            </a:r>
            <a:r>
              <a:rPr lang="hu-HU" dirty="0" smtClean="0"/>
              <a:t>)</a:t>
            </a:r>
          </a:p>
          <a:p>
            <a:r>
              <a:rPr lang="hu-HU" dirty="0" smtClean="0"/>
              <a:t>1501-1505 – </a:t>
            </a:r>
            <a:r>
              <a:rPr lang="hu-HU" dirty="0" err="1" smtClean="0"/>
              <a:t>Studium</a:t>
            </a:r>
            <a:r>
              <a:rPr lang="hu-HU" dirty="0" smtClean="0"/>
              <a:t> der </a:t>
            </a:r>
            <a:r>
              <a:rPr lang="hu-HU" b="1" dirty="0" err="1" smtClean="0"/>
              <a:t>Artistenfakultät</a:t>
            </a:r>
            <a:r>
              <a:rPr lang="hu-HU" dirty="0" smtClean="0"/>
              <a:t> an der </a:t>
            </a:r>
            <a:r>
              <a:rPr lang="hu-HU" dirty="0" err="1" smtClean="0"/>
              <a:t>Universität</a:t>
            </a:r>
            <a:r>
              <a:rPr lang="hu-HU" dirty="0" smtClean="0"/>
              <a:t> Erfurt (</a:t>
            </a:r>
            <a:r>
              <a:rPr lang="hu-HU" b="1" dirty="0" err="1" smtClean="0"/>
              <a:t>septem</a:t>
            </a:r>
            <a:r>
              <a:rPr lang="hu-HU" b="1" dirty="0" smtClean="0"/>
              <a:t> </a:t>
            </a:r>
            <a:r>
              <a:rPr lang="hu-HU" b="1" dirty="0" err="1" smtClean="0"/>
              <a:t>artes</a:t>
            </a:r>
            <a:r>
              <a:rPr lang="hu-HU" b="1" dirty="0" smtClean="0"/>
              <a:t> </a:t>
            </a:r>
            <a:r>
              <a:rPr lang="hu-HU" b="1" dirty="0" err="1" smtClean="0"/>
              <a:t>liberares</a:t>
            </a:r>
            <a:r>
              <a:rPr lang="hu-HU" dirty="0" smtClean="0"/>
              <a:t> = </a:t>
            </a:r>
            <a:r>
              <a:rPr lang="hu-HU" dirty="0" err="1" smtClean="0"/>
              <a:t>Trivium</a:t>
            </a:r>
            <a:r>
              <a:rPr lang="hu-HU" dirty="0" smtClean="0"/>
              <a:t>: </a:t>
            </a:r>
            <a:r>
              <a:rPr lang="hu-HU" dirty="0" err="1" smtClean="0"/>
              <a:t>Grammatik</a:t>
            </a:r>
            <a:r>
              <a:rPr lang="hu-HU" dirty="0" smtClean="0"/>
              <a:t>, </a:t>
            </a:r>
            <a:r>
              <a:rPr lang="hu-HU" dirty="0" err="1" smtClean="0"/>
              <a:t>Rhetorik</a:t>
            </a:r>
            <a:r>
              <a:rPr lang="hu-HU" dirty="0" smtClean="0"/>
              <a:t>, </a:t>
            </a:r>
            <a:r>
              <a:rPr lang="hu-HU" dirty="0" err="1" smtClean="0"/>
              <a:t>Dialektik</a:t>
            </a:r>
            <a:r>
              <a:rPr lang="hu-HU" dirty="0" smtClean="0"/>
              <a:t>/</a:t>
            </a:r>
            <a:r>
              <a:rPr lang="hu-HU" dirty="0" err="1" smtClean="0"/>
              <a:t>Logik</a:t>
            </a:r>
            <a:r>
              <a:rPr lang="hu-HU" dirty="0"/>
              <a:t> </a:t>
            </a:r>
            <a:r>
              <a:rPr lang="hu-HU" dirty="0" smtClean="0"/>
              <a:t>+ </a:t>
            </a:r>
            <a:r>
              <a:rPr lang="hu-HU" dirty="0" err="1" smtClean="0"/>
              <a:t>Quadrivium</a:t>
            </a:r>
            <a:r>
              <a:rPr lang="hu-HU" dirty="0" smtClean="0"/>
              <a:t> = </a:t>
            </a:r>
            <a:r>
              <a:rPr lang="hu-HU" dirty="0" err="1" smtClean="0"/>
              <a:t>Arithmetik</a:t>
            </a:r>
            <a:r>
              <a:rPr lang="hu-HU" dirty="0" smtClean="0"/>
              <a:t>, </a:t>
            </a:r>
            <a:r>
              <a:rPr lang="hu-HU" dirty="0" err="1" smtClean="0"/>
              <a:t>Geometrie</a:t>
            </a:r>
            <a:r>
              <a:rPr lang="hu-HU" dirty="0" smtClean="0"/>
              <a:t>, </a:t>
            </a:r>
            <a:r>
              <a:rPr lang="hu-HU" dirty="0" err="1" smtClean="0"/>
              <a:t>Musik</a:t>
            </a:r>
            <a:r>
              <a:rPr lang="hu-HU" dirty="0" smtClean="0"/>
              <a:t>, </a:t>
            </a:r>
            <a:r>
              <a:rPr lang="hu-HU" dirty="0" err="1" smtClean="0"/>
              <a:t>Astronomie</a:t>
            </a:r>
            <a:r>
              <a:rPr lang="hu-HU" dirty="0" smtClean="0"/>
              <a:t>)mit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Abschluss</a:t>
            </a:r>
            <a:r>
              <a:rPr lang="hu-HU" dirty="0" smtClean="0"/>
              <a:t> </a:t>
            </a:r>
            <a:r>
              <a:rPr lang="hu-HU" i="1" dirty="0" err="1" smtClean="0"/>
              <a:t>Magister</a:t>
            </a:r>
            <a:r>
              <a:rPr lang="hu-HU" i="1" dirty="0" smtClean="0"/>
              <a:t> </a:t>
            </a:r>
            <a:r>
              <a:rPr lang="hu-HU" i="1" dirty="0" err="1" smtClean="0"/>
              <a:t>artium</a:t>
            </a:r>
            <a:r>
              <a:rPr lang="hu-HU" i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Aristoteles</a:t>
            </a:r>
            <a:r>
              <a:rPr lang="hu-HU" dirty="0" smtClean="0"/>
              <a:t>, </a:t>
            </a:r>
            <a:r>
              <a:rPr lang="hu-HU" dirty="0" err="1" smtClean="0"/>
              <a:t>Scholastik</a:t>
            </a:r>
            <a:r>
              <a:rPr lang="hu-HU" dirty="0" smtClean="0"/>
              <a:t>)</a:t>
            </a:r>
          </a:p>
          <a:p>
            <a:r>
              <a:rPr lang="hu-HU" dirty="0" smtClean="0"/>
              <a:t>1505 – </a:t>
            </a:r>
            <a:r>
              <a:rPr lang="hu-HU" dirty="0" err="1" smtClean="0"/>
              <a:t>Studium</a:t>
            </a:r>
            <a:r>
              <a:rPr lang="hu-HU" dirty="0" smtClean="0"/>
              <a:t> der Jura, </a:t>
            </a:r>
            <a:r>
              <a:rPr lang="hu-HU" dirty="0" err="1" smtClean="0"/>
              <a:t>Eintritt</a:t>
            </a:r>
            <a:r>
              <a:rPr lang="hu-HU" dirty="0" smtClean="0"/>
              <a:t> in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Augustiner-Eremiten-Kloster</a:t>
            </a:r>
            <a:r>
              <a:rPr lang="hu-HU" dirty="0" smtClean="0"/>
              <a:t> in Erfurt</a:t>
            </a:r>
          </a:p>
          <a:p>
            <a:r>
              <a:rPr lang="hu-HU" dirty="0" smtClean="0"/>
              <a:t>1507 – </a:t>
            </a:r>
            <a:r>
              <a:rPr lang="hu-HU" dirty="0" err="1" smtClean="0"/>
              <a:t>Diakon</a:t>
            </a:r>
            <a:r>
              <a:rPr lang="hu-HU" dirty="0" smtClean="0"/>
              <a:t>, </a:t>
            </a:r>
            <a:r>
              <a:rPr lang="hu-HU" dirty="0" err="1" smtClean="0"/>
              <a:t>Priester</a:t>
            </a:r>
            <a:r>
              <a:rPr lang="hu-HU" dirty="0" smtClean="0"/>
              <a:t> (mit 25 </a:t>
            </a:r>
            <a:r>
              <a:rPr lang="hu-HU" dirty="0" err="1"/>
              <a:t>J</a:t>
            </a:r>
            <a:r>
              <a:rPr lang="hu-HU" dirty="0" err="1" smtClean="0"/>
              <a:t>ahren</a:t>
            </a:r>
            <a:r>
              <a:rPr lang="hu-HU" dirty="0" smtClean="0"/>
              <a:t>)</a:t>
            </a:r>
          </a:p>
          <a:p>
            <a:r>
              <a:rPr lang="hu-HU" dirty="0" smtClean="0"/>
              <a:t>1508 – </a:t>
            </a:r>
            <a:r>
              <a:rPr lang="hu-HU" b="1" dirty="0" err="1" smtClean="0"/>
              <a:t>Theologiestudium</a:t>
            </a:r>
            <a:r>
              <a:rPr lang="hu-HU" dirty="0" smtClean="0"/>
              <a:t> in Wittenberg (</a:t>
            </a:r>
            <a:r>
              <a:rPr lang="hu-HU" dirty="0" err="1" smtClean="0"/>
              <a:t>Universität</a:t>
            </a:r>
            <a:r>
              <a:rPr lang="hu-HU" dirty="0" smtClean="0"/>
              <a:t> 1502 </a:t>
            </a:r>
            <a:r>
              <a:rPr lang="hu-HU" dirty="0" err="1" smtClean="0"/>
              <a:t>durch</a:t>
            </a:r>
            <a:r>
              <a:rPr lang="hu-HU" dirty="0" smtClean="0"/>
              <a:t> Friedrich den </a:t>
            </a:r>
            <a:r>
              <a:rPr lang="hu-HU" dirty="0" err="1" smtClean="0"/>
              <a:t>Weisen</a:t>
            </a:r>
            <a:r>
              <a:rPr lang="hu-HU" dirty="0" smtClean="0"/>
              <a:t> </a:t>
            </a:r>
            <a:r>
              <a:rPr lang="hu-HU" dirty="0" err="1" smtClean="0"/>
              <a:t>gegründet</a:t>
            </a:r>
            <a:r>
              <a:rPr lang="hu-HU" dirty="0" smtClean="0"/>
              <a:t>)</a:t>
            </a:r>
          </a:p>
          <a:p>
            <a:r>
              <a:rPr lang="hu-HU" dirty="0" smtClean="0"/>
              <a:t>1510/1511 – </a:t>
            </a:r>
            <a:r>
              <a:rPr lang="hu-HU" b="1" dirty="0" smtClean="0"/>
              <a:t>Rom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Auftrag</a:t>
            </a:r>
            <a:r>
              <a:rPr lang="hu-HU" dirty="0" smtClean="0"/>
              <a:t> des </a:t>
            </a:r>
            <a:r>
              <a:rPr lang="hu-HU" dirty="0" err="1" smtClean="0"/>
              <a:t>Ordens</a:t>
            </a:r>
            <a:r>
              <a:rPr lang="hu-HU" dirty="0" smtClean="0"/>
              <a:t> (</a:t>
            </a:r>
            <a:r>
              <a:rPr lang="hu-HU" dirty="0" err="1" smtClean="0"/>
              <a:t>schlechte</a:t>
            </a:r>
            <a:r>
              <a:rPr lang="hu-HU" dirty="0" smtClean="0"/>
              <a:t> </a:t>
            </a:r>
            <a:r>
              <a:rPr lang="hu-HU" dirty="0" err="1" smtClean="0"/>
              <a:t>Erfahrungen</a:t>
            </a:r>
            <a:r>
              <a:rPr lang="hu-HU" dirty="0" smtClean="0"/>
              <a:t>)</a:t>
            </a:r>
            <a:endParaRPr lang="hu-HU" b="1" dirty="0" smtClean="0"/>
          </a:p>
          <a:p>
            <a:r>
              <a:rPr lang="hu-HU" dirty="0" smtClean="0"/>
              <a:t>1511 – </a:t>
            </a:r>
            <a:r>
              <a:rPr lang="hu-HU" dirty="0" err="1" smtClean="0"/>
              <a:t>Umsiedlung</a:t>
            </a:r>
            <a:r>
              <a:rPr lang="hu-HU" dirty="0" smtClean="0"/>
              <a:t> nach Wittenberg</a:t>
            </a:r>
          </a:p>
          <a:p>
            <a:r>
              <a:rPr lang="hu-HU" dirty="0" smtClean="0"/>
              <a:t>1512 – </a:t>
            </a:r>
            <a:r>
              <a:rPr lang="hu-HU" dirty="0" err="1" smtClean="0"/>
              <a:t>Doctor</a:t>
            </a:r>
            <a:r>
              <a:rPr lang="hu-HU" dirty="0" smtClean="0"/>
              <a:t> </a:t>
            </a:r>
            <a:r>
              <a:rPr lang="hu-HU" dirty="0" err="1" smtClean="0"/>
              <a:t>Theologiae</a:t>
            </a:r>
            <a:r>
              <a:rPr lang="hu-HU" dirty="0" smtClean="0"/>
              <a:t> (</a:t>
            </a:r>
            <a:r>
              <a:rPr lang="hu-HU" dirty="0" err="1" smtClean="0"/>
              <a:t>Lehrstuhl</a:t>
            </a:r>
            <a:r>
              <a:rPr lang="hu-HU" dirty="0" smtClean="0"/>
              <a:t> „</a:t>
            </a:r>
            <a:r>
              <a:rPr lang="hu-HU" dirty="0" err="1" smtClean="0"/>
              <a:t>Lectura</a:t>
            </a:r>
            <a:r>
              <a:rPr lang="hu-HU" dirty="0" smtClean="0"/>
              <a:t> Biblia”)</a:t>
            </a:r>
          </a:p>
          <a:p>
            <a:r>
              <a:rPr lang="hu-HU" dirty="0" smtClean="0"/>
              <a:t>1514 – </a:t>
            </a:r>
            <a:r>
              <a:rPr lang="hu-HU" dirty="0" err="1" smtClean="0"/>
              <a:t>Wende</a:t>
            </a:r>
            <a:r>
              <a:rPr lang="hu-HU" dirty="0" smtClean="0"/>
              <a:t>: </a:t>
            </a:r>
            <a:r>
              <a:rPr lang="hu-HU" b="1" dirty="0" err="1" smtClean="0"/>
              <a:t>Sola</a:t>
            </a:r>
            <a:r>
              <a:rPr lang="hu-HU" b="1" dirty="0" smtClean="0"/>
              <a:t> </a:t>
            </a:r>
            <a:r>
              <a:rPr lang="hu-HU" b="1" dirty="0" err="1" smtClean="0"/>
              <a:t>gratia</a:t>
            </a:r>
            <a:r>
              <a:rPr lang="hu-HU" b="1" dirty="0" smtClean="0"/>
              <a:t> </a:t>
            </a:r>
            <a:r>
              <a:rPr lang="hu-HU" dirty="0" smtClean="0"/>
              <a:t>= </a:t>
            </a:r>
            <a:r>
              <a:rPr lang="hu-HU" dirty="0" err="1" smtClean="0"/>
              <a:t>Gerechtigkeit</a:t>
            </a:r>
            <a:r>
              <a:rPr lang="hu-HU" dirty="0" smtClean="0"/>
              <a:t> </a:t>
            </a:r>
            <a:r>
              <a:rPr lang="hu-HU" dirty="0" err="1" smtClean="0"/>
              <a:t>allein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Gnade</a:t>
            </a:r>
            <a:r>
              <a:rPr lang="hu-HU" dirty="0" smtClean="0"/>
              <a:t> </a:t>
            </a:r>
            <a:r>
              <a:rPr lang="hu-HU" dirty="0" err="1" smtClean="0"/>
              <a:t>Gottes</a:t>
            </a:r>
            <a:r>
              <a:rPr lang="hu-HU" dirty="0" smtClean="0"/>
              <a:t> </a:t>
            </a:r>
            <a:r>
              <a:rPr lang="hu-HU" dirty="0" err="1" smtClean="0"/>
              <a:t>durch</a:t>
            </a:r>
            <a:r>
              <a:rPr lang="hu-HU" dirty="0" smtClean="0"/>
              <a:t> </a:t>
            </a:r>
            <a:r>
              <a:rPr lang="hu-HU" dirty="0" err="1" smtClean="0"/>
              <a:t>Glauben</a:t>
            </a:r>
            <a:r>
              <a:rPr lang="hu-HU" dirty="0" smtClean="0"/>
              <a:t> an </a:t>
            </a:r>
            <a:r>
              <a:rPr lang="hu-HU" dirty="0" err="1" smtClean="0"/>
              <a:t>Jesus</a:t>
            </a:r>
            <a:r>
              <a:rPr lang="hu-HU" dirty="0" smtClean="0"/>
              <a:t> </a:t>
            </a:r>
            <a:r>
              <a:rPr lang="hu-HU" dirty="0" err="1" smtClean="0"/>
              <a:t>Christus</a:t>
            </a:r>
            <a:r>
              <a:rPr lang="hu-HU" dirty="0" smtClean="0"/>
              <a:t> → </a:t>
            </a:r>
            <a:r>
              <a:rPr lang="hu-HU" dirty="0" err="1" smtClean="0"/>
              <a:t>Gerechtigkeit</a:t>
            </a:r>
            <a:r>
              <a:rPr lang="hu-HU" dirty="0" smtClean="0"/>
              <a:t> = </a:t>
            </a:r>
            <a:r>
              <a:rPr lang="hu-HU" dirty="0" err="1" smtClean="0"/>
              <a:t>Gnadengeschenk</a:t>
            </a:r>
            <a:r>
              <a:rPr lang="hu-HU" dirty="0" smtClean="0"/>
              <a:t> (in: </a:t>
            </a:r>
            <a:r>
              <a:rPr lang="hu-HU" dirty="0" err="1" smtClean="0"/>
              <a:t>Römer-Brief-Vorlesung</a:t>
            </a:r>
            <a:r>
              <a:rPr lang="hu-HU" dirty="0" smtClean="0"/>
              <a:t>)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0173" y="1112807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 smtClean="0"/>
              <a:t>Luthers</a:t>
            </a:r>
            <a:r>
              <a:rPr lang="hu-HU" b="1" dirty="0"/>
              <a:t> </a:t>
            </a:r>
            <a:r>
              <a:rPr lang="hu-HU" b="1" dirty="0" err="1" smtClean="0"/>
              <a:t>Tätigkeit</a:t>
            </a:r>
            <a:r>
              <a:rPr lang="hu-HU" b="1" dirty="0" smtClean="0"/>
              <a:t> und </a:t>
            </a:r>
            <a:r>
              <a:rPr lang="hu-HU" b="1" dirty="0" err="1" smtClean="0"/>
              <a:t>literarisches</a:t>
            </a:r>
            <a:r>
              <a:rPr lang="hu-HU" b="1" dirty="0" smtClean="0"/>
              <a:t> </a:t>
            </a:r>
            <a:r>
              <a:rPr lang="hu-HU" b="1" dirty="0" err="1" smtClean="0"/>
              <a:t>Erbe</a:t>
            </a:r>
            <a:endParaRPr lang="hu-HU" b="1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5243573" y="1643032"/>
            <a:ext cx="6172200" cy="4873625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649321" y="3408137"/>
            <a:ext cx="4463511" cy="3116457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31. </a:t>
            </a:r>
            <a:r>
              <a:rPr lang="hu-HU" sz="2000" b="1" dirty="0" err="1" smtClean="0">
                <a:solidFill>
                  <a:srgbClr val="C00000"/>
                </a:solidFill>
              </a:rPr>
              <a:t>Oktober</a:t>
            </a:r>
            <a:r>
              <a:rPr lang="hu-HU" sz="2000" b="1" dirty="0" smtClean="0">
                <a:solidFill>
                  <a:srgbClr val="C00000"/>
                </a:solidFill>
              </a:rPr>
              <a:t> 1517 </a:t>
            </a:r>
            <a:r>
              <a:rPr lang="hu-HU" sz="2000" dirty="0" smtClean="0">
                <a:solidFill>
                  <a:srgbClr val="C00000"/>
                </a:solidFill>
              </a:rPr>
              <a:t>– </a:t>
            </a:r>
            <a:r>
              <a:rPr lang="hu-HU" sz="2000" dirty="0" smtClean="0">
                <a:solidFill>
                  <a:srgbClr val="C00000"/>
                </a:solidFill>
              </a:rPr>
              <a:t>„</a:t>
            </a:r>
            <a:r>
              <a:rPr lang="hu-HU" sz="2000" dirty="0" err="1" smtClean="0">
                <a:solidFill>
                  <a:srgbClr val="C00000"/>
                </a:solidFill>
              </a:rPr>
              <a:t>Anschlag</a:t>
            </a:r>
            <a:r>
              <a:rPr lang="hu-HU" sz="2000" dirty="0" smtClean="0">
                <a:solidFill>
                  <a:srgbClr val="C00000"/>
                </a:solidFill>
              </a:rPr>
              <a:t>” </a:t>
            </a:r>
            <a:r>
              <a:rPr lang="hu-HU" sz="2000" dirty="0" smtClean="0">
                <a:solidFill>
                  <a:srgbClr val="C00000"/>
                </a:solidFill>
              </a:rPr>
              <a:t>der </a:t>
            </a:r>
            <a:r>
              <a:rPr lang="hu-HU" sz="2000" b="1" dirty="0" smtClean="0">
                <a:solidFill>
                  <a:srgbClr val="C00000"/>
                </a:solidFill>
              </a:rPr>
              <a:t>95 </a:t>
            </a:r>
            <a:r>
              <a:rPr lang="hu-HU" sz="2000" b="1" dirty="0" err="1" smtClean="0">
                <a:solidFill>
                  <a:srgbClr val="C00000"/>
                </a:solidFill>
              </a:rPr>
              <a:t>Thesen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dirty="0" smtClean="0"/>
              <a:t>am Tor der </a:t>
            </a:r>
            <a:r>
              <a:rPr lang="hu-HU" sz="2000" dirty="0" err="1" smtClean="0"/>
              <a:t>Wittemberger</a:t>
            </a:r>
            <a:r>
              <a:rPr lang="hu-HU" sz="2000" dirty="0" smtClean="0"/>
              <a:t> </a:t>
            </a:r>
            <a:r>
              <a:rPr lang="hu-HU" sz="2000" dirty="0" err="1" smtClean="0"/>
              <a:t>Schlosskirche</a:t>
            </a:r>
            <a:r>
              <a:rPr lang="hu-HU" sz="2000" dirty="0" smtClean="0"/>
              <a:t> (der </a:t>
            </a:r>
            <a:r>
              <a:rPr lang="hu-HU" sz="2000" dirty="0" err="1" smtClean="0"/>
              <a:t>konkrete</a:t>
            </a:r>
            <a:r>
              <a:rPr lang="hu-HU" sz="2000" dirty="0" smtClean="0"/>
              <a:t> </a:t>
            </a:r>
            <a:r>
              <a:rPr lang="hu-HU" sz="2000" dirty="0" err="1" smtClean="0"/>
              <a:t>Anschlag</a:t>
            </a:r>
            <a:r>
              <a:rPr lang="hu-HU" sz="2000" dirty="0" smtClean="0"/>
              <a:t> </a:t>
            </a:r>
            <a:r>
              <a:rPr lang="hu-HU" sz="2000" dirty="0" err="1" smtClean="0"/>
              <a:t>ist</a:t>
            </a:r>
            <a:r>
              <a:rPr lang="hu-HU" sz="2000" dirty="0" smtClean="0"/>
              <a:t> </a:t>
            </a:r>
            <a:r>
              <a:rPr lang="hu-HU" sz="2000" dirty="0" err="1" smtClean="0"/>
              <a:t>umstritten</a:t>
            </a:r>
            <a:r>
              <a:rPr lang="hu-HU" sz="2000" dirty="0" smtClean="0"/>
              <a:t>) = </a:t>
            </a:r>
            <a:r>
              <a:rPr lang="hu-HU" sz="2000" dirty="0" err="1" smtClean="0"/>
              <a:t>Beginn</a:t>
            </a:r>
            <a:r>
              <a:rPr lang="hu-HU" sz="2000" dirty="0" smtClean="0"/>
              <a:t> der </a:t>
            </a:r>
            <a:r>
              <a:rPr lang="hu-HU" sz="2000" dirty="0" err="1" smtClean="0"/>
              <a:t>Lutherischen</a:t>
            </a:r>
            <a:r>
              <a:rPr lang="hu-HU" sz="2000" dirty="0" smtClean="0"/>
              <a:t> </a:t>
            </a:r>
            <a:r>
              <a:rPr lang="hu-HU" sz="2000" dirty="0" err="1" smtClean="0"/>
              <a:t>Reformation</a:t>
            </a:r>
            <a:endParaRPr lang="hu-HU" sz="2000" dirty="0"/>
          </a:p>
          <a:p>
            <a:pPr algn="ctr"/>
            <a:r>
              <a:rPr lang="hu-HU" sz="2000" dirty="0" err="1" smtClean="0"/>
              <a:t>Gegen</a:t>
            </a:r>
            <a:r>
              <a:rPr lang="hu-HU" sz="2000" dirty="0" smtClean="0"/>
              <a:t> </a:t>
            </a:r>
            <a:r>
              <a:rPr lang="hu-HU" sz="2000" dirty="0" err="1" smtClean="0"/>
              <a:t>die</a:t>
            </a:r>
            <a:r>
              <a:rPr lang="hu-HU" sz="2000" dirty="0" smtClean="0"/>
              <a:t> </a:t>
            </a:r>
            <a:r>
              <a:rPr lang="hu-HU" sz="2000" dirty="0" err="1" smtClean="0"/>
              <a:t>Ablassbriefe</a:t>
            </a:r>
            <a:r>
              <a:rPr lang="hu-HU" sz="2000" dirty="0" smtClean="0"/>
              <a:t>/</a:t>
            </a:r>
            <a:r>
              <a:rPr lang="hu-HU" sz="2000" b="1" dirty="0" err="1" smtClean="0"/>
              <a:t>Ablasshandel</a:t>
            </a:r>
            <a:r>
              <a:rPr lang="hu-HU" sz="2000" dirty="0" smtClean="0"/>
              <a:t> = </a:t>
            </a:r>
            <a:r>
              <a:rPr lang="hu-HU" sz="2000" dirty="0" err="1" smtClean="0"/>
              <a:t>Erlösung</a:t>
            </a:r>
            <a:r>
              <a:rPr lang="hu-HU" sz="2000" dirty="0" smtClean="0"/>
              <a:t> von den </a:t>
            </a:r>
            <a:r>
              <a:rPr lang="hu-HU" sz="2000" dirty="0" err="1" smtClean="0"/>
              <a:t>Sünden</a:t>
            </a:r>
            <a:r>
              <a:rPr lang="hu-HU" sz="2000" dirty="0" smtClean="0"/>
              <a:t> </a:t>
            </a:r>
            <a:r>
              <a:rPr lang="hu-HU" sz="2000" dirty="0" err="1" smtClean="0"/>
              <a:t>erkaufbar</a:t>
            </a:r>
            <a:r>
              <a:rPr lang="hu-HU" sz="2000" dirty="0" smtClean="0"/>
              <a:t> (</a:t>
            </a:r>
            <a:r>
              <a:rPr lang="hu-HU" sz="2000" dirty="0" err="1" smtClean="0"/>
              <a:t>Finanzierung</a:t>
            </a:r>
            <a:r>
              <a:rPr lang="hu-HU" sz="2000" dirty="0" smtClean="0"/>
              <a:t> </a:t>
            </a:r>
            <a:r>
              <a:rPr lang="hu-HU" sz="2000" dirty="0" err="1" smtClean="0"/>
              <a:t>u.a</a:t>
            </a:r>
            <a:r>
              <a:rPr lang="hu-HU" sz="2000" dirty="0" smtClean="0"/>
              <a:t>. des </a:t>
            </a:r>
            <a:r>
              <a:rPr lang="hu-HU" sz="2000" dirty="0" err="1" smtClean="0"/>
              <a:t>Baus</a:t>
            </a:r>
            <a:r>
              <a:rPr lang="hu-HU" sz="2000" dirty="0" smtClean="0"/>
              <a:t> </a:t>
            </a:r>
            <a:r>
              <a:rPr lang="hu-HU" sz="2000" dirty="0" err="1" smtClean="0"/>
              <a:t>des</a:t>
            </a:r>
            <a:r>
              <a:rPr lang="hu-HU" sz="2000" dirty="0" smtClean="0"/>
              <a:t> </a:t>
            </a:r>
            <a:r>
              <a:rPr lang="hu-HU" sz="2000" dirty="0" err="1" smtClean="0"/>
              <a:t>Petersdoms</a:t>
            </a:r>
            <a:r>
              <a:rPr lang="hu-HU" sz="2000" dirty="0" smtClean="0"/>
              <a:t> in Rom)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51931" y="1319842"/>
            <a:ext cx="3932237" cy="1026367"/>
          </a:xfrm>
        </p:spPr>
        <p:txBody>
          <a:bodyPr/>
          <a:lstStyle/>
          <a:p>
            <a:pPr algn="ctr"/>
            <a:r>
              <a:rPr lang="hu-HU" b="1" dirty="0" smtClean="0"/>
              <a:t>Die 95 </a:t>
            </a:r>
            <a:r>
              <a:rPr lang="hu-HU" b="1" dirty="0" err="1" smtClean="0"/>
              <a:t>Thesen</a:t>
            </a:r>
            <a:r>
              <a:rPr lang="hu-HU" b="1" dirty="0" smtClean="0"/>
              <a:t> </a:t>
            </a:r>
            <a:r>
              <a:rPr lang="hu-HU" b="1" dirty="0" err="1" smtClean="0"/>
              <a:t>im</a:t>
            </a:r>
            <a:r>
              <a:rPr lang="hu-HU" b="1" dirty="0" smtClean="0"/>
              <a:t> </a:t>
            </a:r>
            <a:r>
              <a:rPr lang="hu-HU" b="1" dirty="0" err="1" smtClean="0"/>
              <a:t>lateinischen</a:t>
            </a:r>
            <a:r>
              <a:rPr lang="hu-HU" b="1" dirty="0" smtClean="0"/>
              <a:t> </a:t>
            </a:r>
            <a:r>
              <a:rPr lang="hu-HU" b="1" dirty="0" err="1" smtClean="0"/>
              <a:t>Original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50" r="2750"/>
          <a:stretch>
            <a:fillRect/>
          </a:stretch>
        </p:blipFill>
        <p:spPr>
          <a:xfrm>
            <a:off x="5295331" y="1850067"/>
            <a:ext cx="6172200" cy="4873625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561595" y="2542152"/>
            <a:ext cx="4572000" cy="4189478"/>
          </a:xfrm>
        </p:spPr>
        <p:txBody>
          <a:bodyPr>
            <a:normAutofit/>
          </a:bodyPr>
          <a:lstStyle/>
          <a:p>
            <a:r>
              <a:rPr lang="hu-HU" sz="2000" i="1" dirty="0"/>
              <a:t>„36. </a:t>
            </a:r>
            <a:r>
              <a:rPr lang="hu-HU" sz="2000" i="1" dirty="0" err="1"/>
              <a:t>Jeder</a:t>
            </a:r>
            <a:r>
              <a:rPr lang="hu-HU" sz="2000" i="1" dirty="0"/>
              <a:t> Christ, der </a:t>
            </a:r>
            <a:r>
              <a:rPr lang="hu-HU" sz="2000" i="1" dirty="0" err="1"/>
              <a:t>wahre</a:t>
            </a:r>
            <a:r>
              <a:rPr lang="hu-HU" sz="2000" i="1" dirty="0"/>
              <a:t> </a:t>
            </a:r>
            <a:r>
              <a:rPr lang="hu-HU" sz="2000" i="1" dirty="0" err="1"/>
              <a:t>Reue</a:t>
            </a:r>
            <a:r>
              <a:rPr lang="hu-HU" sz="2000" i="1" dirty="0"/>
              <a:t> </a:t>
            </a:r>
            <a:r>
              <a:rPr lang="hu-HU" sz="2000" i="1" dirty="0" err="1"/>
              <a:t>empfindet</a:t>
            </a:r>
            <a:r>
              <a:rPr lang="hu-HU" sz="2000" i="1" dirty="0"/>
              <a:t>, hat </a:t>
            </a:r>
            <a:r>
              <a:rPr lang="hu-HU" sz="2000" i="1" dirty="0" err="1"/>
              <a:t>vollkommenen</a:t>
            </a:r>
            <a:r>
              <a:rPr lang="hu-HU" sz="2000" i="1" dirty="0"/>
              <a:t> </a:t>
            </a:r>
            <a:r>
              <a:rPr lang="hu-HU" sz="2000" i="1" dirty="0" err="1"/>
              <a:t>Nachlaß</a:t>
            </a:r>
            <a:r>
              <a:rPr lang="hu-HU" sz="2000" i="1" dirty="0"/>
              <a:t> von </a:t>
            </a:r>
            <a:r>
              <a:rPr lang="hu-HU" sz="2000" i="1" dirty="0" err="1"/>
              <a:t>Strafe</a:t>
            </a:r>
            <a:r>
              <a:rPr lang="hu-HU" sz="2000" i="1" dirty="0"/>
              <a:t> und </a:t>
            </a:r>
            <a:r>
              <a:rPr lang="hu-HU" sz="2000" i="1" dirty="0" err="1"/>
              <a:t>Schuld</a:t>
            </a:r>
            <a:r>
              <a:rPr lang="hu-HU" sz="2000" i="1" dirty="0"/>
              <a:t>, </a:t>
            </a:r>
            <a:r>
              <a:rPr lang="hu-HU" sz="2000" i="1" dirty="0" err="1"/>
              <a:t>auch</a:t>
            </a:r>
            <a:r>
              <a:rPr lang="hu-HU" sz="2000" i="1" dirty="0"/>
              <a:t> </a:t>
            </a:r>
            <a:r>
              <a:rPr lang="hu-HU" sz="2000" i="1" dirty="0" err="1"/>
              <a:t>ohne</a:t>
            </a:r>
            <a:r>
              <a:rPr lang="hu-HU" sz="2000" i="1" dirty="0"/>
              <a:t> </a:t>
            </a:r>
            <a:r>
              <a:rPr lang="hu-HU" sz="2000" i="1" dirty="0" err="1"/>
              <a:t>Ablaßbriefe</a:t>
            </a:r>
            <a:r>
              <a:rPr lang="hu-HU" sz="2000" i="1" dirty="0"/>
              <a:t>.”</a:t>
            </a:r>
          </a:p>
          <a:p>
            <a:r>
              <a:rPr lang="hu-HU" sz="2000" i="1" dirty="0"/>
              <a:t>„43. Man </a:t>
            </a:r>
            <a:r>
              <a:rPr lang="hu-HU" sz="2000" i="1" dirty="0" err="1"/>
              <a:t>muß</a:t>
            </a:r>
            <a:r>
              <a:rPr lang="hu-HU" sz="2000" i="1" dirty="0"/>
              <a:t> die </a:t>
            </a:r>
            <a:r>
              <a:rPr lang="hu-HU" sz="2000" i="1" dirty="0" err="1"/>
              <a:t>Christen</a:t>
            </a:r>
            <a:r>
              <a:rPr lang="hu-HU" sz="2000" i="1" dirty="0"/>
              <a:t> </a:t>
            </a:r>
            <a:r>
              <a:rPr lang="hu-HU" sz="2000" i="1" dirty="0" err="1"/>
              <a:t>lehren</a:t>
            </a:r>
            <a:r>
              <a:rPr lang="hu-HU" sz="2000" i="1" dirty="0"/>
              <a:t>: </a:t>
            </a:r>
            <a:r>
              <a:rPr lang="hu-HU" sz="2000" i="1" dirty="0" err="1"/>
              <a:t>Dem</a:t>
            </a:r>
            <a:r>
              <a:rPr lang="hu-HU" sz="2000" i="1" dirty="0"/>
              <a:t> </a:t>
            </a:r>
            <a:r>
              <a:rPr lang="hu-HU" sz="2000" i="1" dirty="0" err="1"/>
              <a:t>Armen</a:t>
            </a:r>
            <a:r>
              <a:rPr lang="hu-HU" sz="2000" i="1" dirty="0"/>
              <a:t> </a:t>
            </a:r>
            <a:r>
              <a:rPr lang="hu-HU" sz="2000" i="1" dirty="0" err="1"/>
              <a:t>zu</a:t>
            </a:r>
            <a:r>
              <a:rPr lang="hu-HU" sz="2000" i="1" dirty="0"/>
              <a:t> </a:t>
            </a:r>
            <a:r>
              <a:rPr lang="hu-HU" sz="2000" i="1" dirty="0" err="1"/>
              <a:t>geben</a:t>
            </a:r>
            <a:r>
              <a:rPr lang="hu-HU" sz="2000" i="1" dirty="0"/>
              <a:t> </a:t>
            </a:r>
            <a:r>
              <a:rPr lang="hu-HU" sz="2000" i="1" dirty="0" err="1"/>
              <a:t>oder</a:t>
            </a:r>
            <a:r>
              <a:rPr lang="hu-HU" sz="2000" i="1" dirty="0"/>
              <a:t> </a:t>
            </a:r>
            <a:r>
              <a:rPr lang="hu-HU" sz="2000" i="1" dirty="0" err="1"/>
              <a:t>dem</a:t>
            </a:r>
            <a:r>
              <a:rPr lang="hu-HU" sz="2000" i="1" dirty="0"/>
              <a:t> </a:t>
            </a:r>
            <a:r>
              <a:rPr lang="hu-HU" sz="2000" i="1" dirty="0" err="1"/>
              <a:t>Bedürftigen</a:t>
            </a:r>
            <a:r>
              <a:rPr lang="hu-HU" sz="2000" i="1" dirty="0"/>
              <a:t> </a:t>
            </a:r>
            <a:r>
              <a:rPr lang="hu-HU" sz="2000" i="1" dirty="0" err="1"/>
              <a:t>zu</a:t>
            </a:r>
            <a:r>
              <a:rPr lang="hu-HU" sz="2000" i="1" dirty="0"/>
              <a:t> </a:t>
            </a:r>
            <a:r>
              <a:rPr lang="hu-HU" sz="2000" i="1" dirty="0" err="1"/>
              <a:t>leihen</a:t>
            </a:r>
            <a:r>
              <a:rPr lang="hu-HU" sz="2000" i="1" dirty="0"/>
              <a:t> </a:t>
            </a:r>
            <a:r>
              <a:rPr lang="hu-HU" sz="2000" i="1" dirty="0" err="1"/>
              <a:t>ist</a:t>
            </a:r>
            <a:r>
              <a:rPr lang="hu-HU" sz="2000" i="1" dirty="0"/>
              <a:t> </a:t>
            </a:r>
            <a:r>
              <a:rPr lang="hu-HU" sz="2000" i="1" dirty="0" err="1"/>
              <a:t>besser</a:t>
            </a:r>
            <a:r>
              <a:rPr lang="hu-HU" sz="2000" i="1" dirty="0"/>
              <a:t>, </a:t>
            </a:r>
            <a:r>
              <a:rPr lang="hu-HU" sz="2000" i="1" dirty="0" err="1"/>
              <a:t>als</a:t>
            </a:r>
            <a:r>
              <a:rPr lang="hu-HU" sz="2000" i="1" dirty="0"/>
              <a:t> </a:t>
            </a:r>
            <a:r>
              <a:rPr lang="hu-HU" sz="2000" i="1" dirty="0" err="1"/>
              <a:t>Ablaß</a:t>
            </a:r>
            <a:r>
              <a:rPr lang="hu-HU" sz="2000" i="1" dirty="0"/>
              <a:t> </a:t>
            </a:r>
            <a:r>
              <a:rPr lang="hu-HU" sz="2000" i="1" dirty="0" err="1"/>
              <a:t>zu</a:t>
            </a:r>
            <a:r>
              <a:rPr lang="hu-HU" sz="2000" i="1" dirty="0"/>
              <a:t> </a:t>
            </a:r>
            <a:r>
              <a:rPr lang="hu-HU" sz="2000" i="1" dirty="0" err="1"/>
              <a:t>kaufen</a:t>
            </a:r>
            <a:r>
              <a:rPr lang="hu-HU" sz="2000" i="1" dirty="0"/>
              <a:t>.”</a:t>
            </a:r>
          </a:p>
          <a:p>
            <a:r>
              <a:rPr lang="hu-HU" sz="2000" i="1" dirty="0"/>
              <a:t>„86. </a:t>
            </a:r>
            <a:r>
              <a:rPr lang="hu-HU" sz="2000" i="1" dirty="0" err="1"/>
              <a:t>Weiter</a:t>
            </a:r>
            <a:r>
              <a:rPr lang="hu-HU" sz="2000" i="1" dirty="0"/>
              <a:t>: </a:t>
            </a:r>
            <a:r>
              <a:rPr lang="hu-HU" sz="2000" i="1" dirty="0" err="1"/>
              <a:t>Warum</a:t>
            </a:r>
            <a:r>
              <a:rPr lang="hu-HU" sz="2000" i="1" dirty="0"/>
              <a:t> </a:t>
            </a:r>
            <a:r>
              <a:rPr lang="hu-HU" sz="2000" i="1" dirty="0" err="1"/>
              <a:t>baut</a:t>
            </a:r>
            <a:r>
              <a:rPr lang="hu-HU" sz="2000" i="1" dirty="0"/>
              <a:t> der </a:t>
            </a:r>
            <a:r>
              <a:rPr lang="hu-HU" sz="2000" i="1" dirty="0" err="1"/>
              <a:t>Papst</a:t>
            </a:r>
            <a:r>
              <a:rPr lang="hu-HU" sz="2000" i="1" dirty="0"/>
              <a:t>, </a:t>
            </a:r>
            <a:r>
              <a:rPr lang="hu-HU" sz="2000" i="1" dirty="0" err="1"/>
              <a:t>dessen</a:t>
            </a:r>
            <a:r>
              <a:rPr lang="hu-HU" sz="2000" i="1" dirty="0"/>
              <a:t> </a:t>
            </a:r>
            <a:r>
              <a:rPr lang="hu-HU" sz="2000" i="1" dirty="0" err="1"/>
              <a:t>Reichtum</a:t>
            </a:r>
            <a:r>
              <a:rPr lang="hu-HU" sz="2000" i="1" dirty="0"/>
              <a:t> </a:t>
            </a:r>
            <a:r>
              <a:rPr lang="hu-HU" sz="2000" i="1" dirty="0" err="1"/>
              <a:t>heute</a:t>
            </a:r>
            <a:r>
              <a:rPr lang="hu-HU" sz="2000" i="1" dirty="0"/>
              <a:t> </a:t>
            </a:r>
            <a:r>
              <a:rPr lang="hu-HU" sz="2000" i="1" dirty="0" err="1"/>
              <a:t>größer</a:t>
            </a:r>
            <a:r>
              <a:rPr lang="hu-HU" sz="2000" i="1" dirty="0"/>
              <a:t> </a:t>
            </a:r>
            <a:r>
              <a:rPr lang="hu-HU" sz="2000" i="1" dirty="0" err="1"/>
              <a:t>ist</a:t>
            </a:r>
            <a:r>
              <a:rPr lang="hu-HU" sz="2000" i="1" dirty="0"/>
              <a:t> </a:t>
            </a:r>
            <a:r>
              <a:rPr lang="hu-HU" sz="2000" i="1" dirty="0" err="1"/>
              <a:t>als</a:t>
            </a:r>
            <a:r>
              <a:rPr lang="hu-HU" sz="2000" i="1" dirty="0"/>
              <a:t> </a:t>
            </a:r>
            <a:r>
              <a:rPr lang="hu-HU" sz="2000" i="1" dirty="0" err="1"/>
              <a:t>der</a:t>
            </a:r>
            <a:r>
              <a:rPr lang="hu-HU" sz="2000" i="1" dirty="0"/>
              <a:t> des </a:t>
            </a:r>
            <a:r>
              <a:rPr lang="hu-HU" sz="2000" i="1" dirty="0" err="1"/>
              <a:t>reichsten</a:t>
            </a:r>
            <a:r>
              <a:rPr lang="hu-HU" sz="2000" i="1" dirty="0"/>
              <a:t> </a:t>
            </a:r>
            <a:r>
              <a:rPr lang="hu-HU" sz="2000" i="1" dirty="0" err="1"/>
              <a:t>Crassus</a:t>
            </a:r>
            <a:r>
              <a:rPr lang="hu-HU" sz="2000" i="1" dirty="0"/>
              <a:t>, </a:t>
            </a:r>
            <a:r>
              <a:rPr lang="hu-HU" sz="2000" i="1" dirty="0" err="1" smtClean="0"/>
              <a:t>nicht</a:t>
            </a:r>
            <a:r>
              <a:rPr lang="hu-HU" sz="2000" i="1" dirty="0" smtClean="0"/>
              <a:t> </a:t>
            </a:r>
            <a:r>
              <a:rPr lang="hu-HU" sz="2000" i="1" dirty="0" err="1"/>
              <a:t>wenigstens</a:t>
            </a:r>
            <a:r>
              <a:rPr lang="hu-HU" sz="2000" i="1" dirty="0"/>
              <a:t> die </a:t>
            </a:r>
            <a:r>
              <a:rPr lang="hu-HU" sz="2000" i="1" dirty="0" err="1"/>
              <a:t>eine</a:t>
            </a:r>
            <a:r>
              <a:rPr lang="hu-HU" sz="2000" i="1" dirty="0"/>
              <a:t> </a:t>
            </a:r>
            <a:r>
              <a:rPr lang="hu-HU" sz="2000" i="1" dirty="0" err="1" smtClean="0"/>
              <a:t>Peterskirche</a:t>
            </a:r>
            <a:r>
              <a:rPr lang="hu-HU" sz="2000" i="1" dirty="0" smtClean="0"/>
              <a:t> </a:t>
            </a:r>
            <a:r>
              <a:rPr lang="hu-HU" sz="2000" i="1" dirty="0" err="1"/>
              <a:t>lieber</a:t>
            </a:r>
            <a:r>
              <a:rPr lang="hu-HU" sz="2000" i="1" dirty="0"/>
              <a:t> von </a:t>
            </a:r>
            <a:r>
              <a:rPr lang="hu-HU" sz="2000" i="1" dirty="0" err="1"/>
              <a:t>seinem</a:t>
            </a:r>
            <a:r>
              <a:rPr lang="hu-HU" sz="2000" i="1" dirty="0"/>
              <a:t> </a:t>
            </a:r>
            <a:r>
              <a:rPr lang="hu-HU" sz="2000" i="1" dirty="0" err="1"/>
              <a:t>eigenen</a:t>
            </a:r>
            <a:r>
              <a:rPr lang="hu-HU" sz="2000" i="1" dirty="0"/>
              <a:t> </a:t>
            </a:r>
            <a:r>
              <a:rPr lang="hu-HU" sz="2000" i="1" dirty="0" err="1"/>
              <a:t>Geld</a:t>
            </a:r>
            <a:r>
              <a:rPr lang="hu-HU" sz="2000" i="1" dirty="0"/>
              <a:t> </a:t>
            </a:r>
            <a:r>
              <a:rPr lang="hu-HU" sz="2000" i="1" dirty="0" err="1"/>
              <a:t>als</a:t>
            </a:r>
            <a:r>
              <a:rPr lang="hu-HU" sz="2000" i="1" dirty="0"/>
              <a:t> </a:t>
            </a:r>
            <a:r>
              <a:rPr lang="hu-HU" sz="2000" i="1" dirty="0" err="1"/>
              <a:t>von</a:t>
            </a:r>
            <a:r>
              <a:rPr lang="hu-HU" sz="2000" i="1" dirty="0"/>
              <a:t> </a:t>
            </a:r>
            <a:r>
              <a:rPr lang="hu-HU" sz="2000" i="1" dirty="0" err="1"/>
              <a:t>dem</a:t>
            </a:r>
            <a:r>
              <a:rPr lang="hu-HU" sz="2000" i="1" dirty="0"/>
              <a:t> der </a:t>
            </a:r>
            <a:r>
              <a:rPr lang="hu-HU" sz="2000" i="1" dirty="0" err="1"/>
              <a:t>armen</a:t>
            </a:r>
            <a:r>
              <a:rPr lang="hu-HU" sz="2000" i="1" dirty="0"/>
              <a:t> </a:t>
            </a:r>
            <a:r>
              <a:rPr lang="hu-HU" sz="2000" i="1" dirty="0" err="1"/>
              <a:t>Gläubigen</a:t>
            </a:r>
            <a:r>
              <a:rPr lang="hu-HU" sz="2000" i="1" dirty="0"/>
              <a:t>?”</a:t>
            </a:r>
          </a:p>
          <a:p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866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Reaktionen </a:t>
            </a:r>
            <a:r>
              <a:rPr lang="hu-HU" sz="3600" b="1" dirty="0" err="1" smtClean="0"/>
              <a:t>auf</a:t>
            </a:r>
            <a:r>
              <a:rPr lang="hu-HU" sz="3600" b="1" dirty="0" smtClean="0"/>
              <a:t> die 95 </a:t>
            </a:r>
            <a:r>
              <a:rPr lang="hu-HU" sz="3600" b="1" dirty="0" err="1" smtClean="0"/>
              <a:t>Thesen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412221"/>
            <a:ext cx="1051560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Der </a:t>
            </a:r>
            <a:r>
              <a:rPr lang="hu-HU" sz="2400" dirty="0" err="1" smtClean="0"/>
              <a:t>Mainzer</a:t>
            </a:r>
            <a:r>
              <a:rPr lang="hu-HU" sz="2400" dirty="0" smtClean="0"/>
              <a:t> und </a:t>
            </a:r>
            <a:r>
              <a:rPr lang="hu-HU" sz="2400" dirty="0" err="1" smtClean="0"/>
              <a:t>Marburger</a:t>
            </a:r>
            <a:r>
              <a:rPr lang="hu-HU" sz="2400" dirty="0" smtClean="0"/>
              <a:t> </a:t>
            </a:r>
            <a:r>
              <a:rPr lang="hu-HU" sz="2400" dirty="0" err="1" smtClean="0"/>
              <a:t>Erzbischof</a:t>
            </a:r>
            <a:r>
              <a:rPr lang="hu-HU" sz="2400" dirty="0" smtClean="0"/>
              <a:t> </a:t>
            </a:r>
            <a:r>
              <a:rPr lang="hu-HU" sz="2400" b="1" dirty="0" smtClean="0"/>
              <a:t>Albrecht von Brandenburg</a:t>
            </a:r>
            <a:r>
              <a:rPr lang="hu-HU" sz="2400" dirty="0" smtClean="0"/>
              <a:t>, der </a:t>
            </a:r>
            <a:r>
              <a:rPr lang="hu-HU" sz="2400" dirty="0" err="1" smtClean="0"/>
              <a:t>auch</a:t>
            </a:r>
            <a:r>
              <a:rPr lang="hu-HU" sz="2400" dirty="0" smtClean="0"/>
              <a:t> </a:t>
            </a:r>
            <a:r>
              <a:rPr lang="hu-HU" sz="2400" dirty="0" err="1" smtClean="0"/>
              <a:t>Kurfürst</a:t>
            </a:r>
            <a:r>
              <a:rPr lang="hu-HU" sz="2400" dirty="0" smtClean="0"/>
              <a:t> </a:t>
            </a:r>
            <a:r>
              <a:rPr lang="hu-HU" sz="2400" dirty="0" err="1" smtClean="0"/>
              <a:t>werden</a:t>
            </a:r>
            <a:r>
              <a:rPr lang="hu-HU" sz="2400" dirty="0" smtClean="0"/>
              <a:t> </a:t>
            </a:r>
            <a:r>
              <a:rPr lang="hu-HU" sz="2400" dirty="0" err="1" smtClean="0"/>
              <a:t>wollte</a:t>
            </a:r>
            <a:r>
              <a:rPr lang="hu-HU" sz="2400" dirty="0" smtClean="0"/>
              <a:t> – und der </a:t>
            </a:r>
            <a:r>
              <a:rPr lang="hu-HU" sz="2400" dirty="0" err="1" smtClean="0"/>
              <a:t>seine</a:t>
            </a:r>
            <a:r>
              <a:rPr lang="hu-HU" sz="2400" dirty="0" smtClean="0"/>
              <a:t> </a:t>
            </a:r>
            <a:r>
              <a:rPr lang="hu-HU" sz="2400" dirty="0" err="1" smtClean="0"/>
              <a:t>Schulden</a:t>
            </a:r>
            <a:r>
              <a:rPr lang="hu-HU" sz="2400" dirty="0" smtClean="0"/>
              <a:t> </a:t>
            </a:r>
            <a:r>
              <a:rPr lang="hu-HU" sz="2400" dirty="0" err="1" smtClean="0"/>
              <a:t>bei</a:t>
            </a:r>
            <a:r>
              <a:rPr lang="hu-HU" sz="2400" dirty="0" smtClean="0"/>
              <a:t> den </a:t>
            </a:r>
            <a:r>
              <a:rPr lang="hu-HU" sz="2400" dirty="0" err="1" smtClean="0"/>
              <a:t>Fuggern</a:t>
            </a:r>
            <a:r>
              <a:rPr lang="hu-HU" sz="2400" dirty="0" smtClean="0"/>
              <a:t> mit den </a:t>
            </a:r>
            <a:r>
              <a:rPr lang="hu-HU" sz="2400" dirty="0" err="1" smtClean="0"/>
              <a:t>Einnahmen</a:t>
            </a:r>
            <a:r>
              <a:rPr lang="hu-HU" sz="2400" dirty="0" smtClean="0"/>
              <a:t> des </a:t>
            </a:r>
            <a:r>
              <a:rPr lang="hu-HU" sz="2400" dirty="0" err="1" smtClean="0"/>
              <a:t>Ablasshandels</a:t>
            </a:r>
            <a:r>
              <a:rPr lang="hu-HU" sz="2400" dirty="0" smtClean="0"/>
              <a:t> </a:t>
            </a:r>
            <a:r>
              <a:rPr lang="hu-HU" sz="2400" dirty="0" err="1" smtClean="0"/>
              <a:t>bezahlen</a:t>
            </a:r>
            <a:r>
              <a:rPr lang="hu-HU" sz="2400" dirty="0" smtClean="0"/>
              <a:t> </a:t>
            </a:r>
            <a:r>
              <a:rPr lang="hu-HU" sz="2400" dirty="0" err="1" smtClean="0"/>
              <a:t>wollte</a:t>
            </a:r>
            <a:r>
              <a:rPr lang="hu-HU" sz="2400" dirty="0"/>
              <a:t> </a:t>
            </a:r>
            <a:r>
              <a:rPr lang="hu-HU" sz="2400" dirty="0" smtClean="0"/>
              <a:t>– </a:t>
            </a:r>
            <a:r>
              <a:rPr lang="hu-HU" sz="2400" dirty="0" err="1" smtClean="0"/>
              <a:t>zeigte</a:t>
            </a:r>
            <a:r>
              <a:rPr lang="hu-HU" sz="2400" dirty="0" smtClean="0"/>
              <a:t> Luther </a:t>
            </a:r>
            <a:r>
              <a:rPr lang="hu-HU" sz="2400" dirty="0" err="1" smtClean="0"/>
              <a:t>beim</a:t>
            </a:r>
            <a:r>
              <a:rPr lang="hu-HU" sz="2400" dirty="0" smtClean="0"/>
              <a:t> </a:t>
            </a:r>
            <a:r>
              <a:rPr lang="hu-HU" sz="2400" b="1" dirty="0" err="1" smtClean="0"/>
              <a:t>Papst</a:t>
            </a:r>
            <a:r>
              <a:rPr lang="hu-HU" sz="2400" b="1" dirty="0" smtClean="0"/>
              <a:t> Leo X</a:t>
            </a:r>
            <a:r>
              <a:rPr lang="hu-HU" sz="2400" dirty="0" smtClean="0"/>
              <a:t>. an.</a:t>
            </a:r>
          </a:p>
          <a:p>
            <a:endParaRPr lang="hu-HU" sz="2400" dirty="0" smtClean="0"/>
          </a:p>
          <a:p>
            <a:r>
              <a:rPr lang="hu-HU" sz="2400" dirty="0" smtClean="0"/>
              <a:t>Die </a:t>
            </a:r>
            <a:r>
              <a:rPr lang="hu-HU" sz="2400" dirty="0" err="1" smtClean="0"/>
              <a:t>Kurie</a:t>
            </a:r>
            <a:r>
              <a:rPr lang="hu-HU" sz="2400" dirty="0" smtClean="0"/>
              <a:t> </a:t>
            </a:r>
            <a:r>
              <a:rPr lang="hu-HU" sz="2400" dirty="0" err="1" smtClean="0"/>
              <a:t>lud</a:t>
            </a:r>
            <a:r>
              <a:rPr lang="hu-HU" sz="2400" dirty="0" smtClean="0"/>
              <a:t> Luther </a:t>
            </a:r>
            <a:r>
              <a:rPr lang="hu-HU" sz="2400" dirty="0" err="1" smtClean="0"/>
              <a:t>vor</a:t>
            </a:r>
            <a:r>
              <a:rPr lang="hu-HU" sz="2400" dirty="0" smtClean="0"/>
              <a:t>, </a:t>
            </a:r>
            <a:r>
              <a:rPr lang="hu-HU" sz="2400" dirty="0" err="1" smtClean="0"/>
              <a:t>um</a:t>
            </a:r>
            <a:r>
              <a:rPr lang="hu-HU" sz="2400" dirty="0" smtClean="0"/>
              <a:t> die </a:t>
            </a:r>
            <a:r>
              <a:rPr lang="hu-HU" sz="2400" dirty="0" err="1" smtClean="0"/>
              <a:t>Gefahr</a:t>
            </a:r>
            <a:r>
              <a:rPr lang="hu-HU" sz="2400" dirty="0" smtClean="0"/>
              <a:t> der </a:t>
            </a:r>
            <a:r>
              <a:rPr lang="hu-HU" sz="2400" b="1" dirty="0" err="1" smtClean="0"/>
              <a:t>Häresie</a:t>
            </a:r>
            <a:r>
              <a:rPr lang="hu-HU" sz="2400" dirty="0" smtClean="0"/>
              <a:t> (</a:t>
            </a:r>
            <a:r>
              <a:rPr lang="hu-HU" sz="2400" dirty="0" err="1" smtClean="0"/>
              <a:t>eine</a:t>
            </a:r>
            <a:r>
              <a:rPr lang="hu-HU" sz="2400" dirty="0" smtClean="0"/>
              <a:t> </a:t>
            </a:r>
            <a:r>
              <a:rPr lang="hu-HU" sz="2400" dirty="0" err="1" smtClean="0"/>
              <a:t>Lehre</a:t>
            </a:r>
            <a:r>
              <a:rPr lang="hu-HU" sz="2400" dirty="0" smtClean="0"/>
              <a:t>, die </a:t>
            </a:r>
            <a:r>
              <a:rPr lang="hu-HU" sz="2400" dirty="0" err="1" smtClean="0"/>
              <a:t>im</a:t>
            </a:r>
            <a:r>
              <a:rPr lang="hu-HU" sz="2400" dirty="0" smtClean="0"/>
              <a:t> </a:t>
            </a:r>
            <a:r>
              <a:rPr lang="hu-HU" sz="2400" dirty="0" err="1" smtClean="0"/>
              <a:t>Gegensatz</a:t>
            </a:r>
            <a:r>
              <a:rPr lang="hu-HU" sz="2400" dirty="0" smtClean="0"/>
              <a:t> </a:t>
            </a:r>
            <a:r>
              <a:rPr lang="hu-HU" sz="2400" dirty="0" err="1" smtClean="0"/>
              <a:t>zu</a:t>
            </a:r>
            <a:r>
              <a:rPr lang="hu-HU" sz="2400" dirty="0"/>
              <a:t> </a:t>
            </a:r>
            <a:r>
              <a:rPr lang="hu-HU" sz="2400" dirty="0" smtClean="0"/>
              <a:t>den </a:t>
            </a:r>
            <a:r>
              <a:rPr lang="hu-HU" sz="2400" dirty="0" err="1" smtClean="0"/>
              <a:t>kirchlichen</a:t>
            </a:r>
            <a:r>
              <a:rPr lang="hu-HU" sz="2400" dirty="0" smtClean="0"/>
              <a:t> </a:t>
            </a:r>
            <a:r>
              <a:rPr lang="hu-HU" sz="2400" dirty="0" err="1" smtClean="0"/>
              <a:t>Glaubenssätzen</a:t>
            </a:r>
            <a:r>
              <a:rPr lang="hu-HU" sz="2400" dirty="0" smtClean="0"/>
              <a:t> </a:t>
            </a:r>
            <a:r>
              <a:rPr lang="hu-HU" sz="2400" dirty="0" err="1" smtClean="0"/>
              <a:t>steht</a:t>
            </a:r>
            <a:r>
              <a:rPr lang="hu-HU" sz="2400" dirty="0" smtClean="0"/>
              <a:t>) </a:t>
            </a:r>
            <a:r>
              <a:rPr lang="hu-HU" sz="2400" dirty="0" err="1" smtClean="0"/>
              <a:t>zu</a:t>
            </a:r>
            <a:r>
              <a:rPr lang="hu-HU" sz="2400" dirty="0" smtClean="0"/>
              <a:t> </a:t>
            </a:r>
            <a:r>
              <a:rPr lang="hu-HU" sz="2400" dirty="0" err="1" smtClean="0"/>
              <a:t>untersuchen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r>
              <a:rPr lang="hu-HU" sz="2400" dirty="0" err="1" smtClean="0"/>
              <a:t>Aus</a:t>
            </a:r>
            <a:r>
              <a:rPr lang="hu-HU" sz="2400" dirty="0" smtClean="0"/>
              <a:t> „</a:t>
            </a:r>
            <a:r>
              <a:rPr lang="hu-HU" sz="2400" dirty="0" err="1" smtClean="0"/>
              <a:t>gesundheitlichen</a:t>
            </a:r>
            <a:r>
              <a:rPr lang="hu-HU" sz="2400" dirty="0" smtClean="0"/>
              <a:t> </a:t>
            </a:r>
            <a:r>
              <a:rPr lang="hu-HU" sz="2400" dirty="0" err="1" smtClean="0"/>
              <a:t>Gründen</a:t>
            </a:r>
            <a:r>
              <a:rPr lang="hu-HU" sz="2400" dirty="0" smtClean="0"/>
              <a:t>” </a:t>
            </a:r>
            <a:r>
              <a:rPr lang="hu-HU" sz="2400" dirty="0" err="1" smtClean="0"/>
              <a:t>findet</a:t>
            </a:r>
            <a:r>
              <a:rPr lang="hu-HU" sz="2400" dirty="0" smtClean="0"/>
              <a:t> das </a:t>
            </a:r>
            <a:r>
              <a:rPr lang="hu-HU" sz="2400" dirty="0" err="1" smtClean="0"/>
              <a:t>Verhör</a:t>
            </a:r>
            <a:r>
              <a:rPr lang="hu-HU" sz="2400" dirty="0" smtClean="0"/>
              <a:t> </a:t>
            </a:r>
            <a:r>
              <a:rPr lang="hu-HU" sz="2400" b="1" dirty="0" smtClean="0"/>
              <a:t>1518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dem</a:t>
            </a:r>
            <a:r>
              <a:rPr lang="hu-HU" sz="2400" dirty="0" smtClean="0"/>
              <a:t> </a:t>
            </a:r>
            <a:r>
              <a:rPr lang="hu-HU" sz="2400" b="1" dirty="0" smtClean="0"/>
              <a:t>Reichstag </a:t>
            </a:r>
            <a:r>
              <a:rPr lang="hu-HU" sz="2400" b="1" dirty="0" err="1" smtClean="0"/>
              <a:t>zu</a:t>
            </a:r>
            <a:r>
              <a:rPr lang="hu-HU" sz="2400" b="1" dirty="0" smtClean="0"/>
              <a:t> Augsburg</a:t>
            </a:r>
            <a:r>
              <a:rPr lang="hu-HU" sz="2400" dirty="0" smtClean="0"/>
              <a:t> </a:t>
            </a:r>
            <a:r>
              <a:rPr lang="hu-HU" sz="2400" dirty="0" err="1" smtClean="0"/>
              <a:t>statt</a:t>
            </a:r>
            <a:r>
              <a:rPr lang="hu-HU" sz="2400" dirty="0" smtClean="0"/>
              <a:t>. </a:t>
            </a:r>
            <a:r>
              <a:rPr lang="hu-HU" sz="2400" dirty="0" err="1" smtClean="0"/>
              <a:t>Kardinal</a:t>
            </a:r>
            <a:r>
              <a:rPr lang="hu-HU" sz="2400" dirty="0" smtClean="0"/>
              <a:t> </a:t>
            </a:r>
            <a:r>
              <a:rPr lang="hu-HU" sz="2400" b="1" dirty="0" smtClean="0"/>
              <a:t>Thomas </a:t>
            </a:r>
            <a:r>
              <a:rPr lang="hu-HU" sz="2400" b="1" dirty="0" err="1" smtClean="0"/>
              <a:t>Cajetan</a:t>
            </a:r>
            <a:r>
              <a:rPr lang="hu-HU" sz="2400" b="1" dirty="0" smtClean="0"/>
              <a:t> </a:t>
            </a:r>
            <a:r>
              <a:rPr lang="hu-HU" sz="2400" dirty="0" err="1" smtClean="0"/>
              <a:t>überführt</a:t>
            </a:r>
            <a:r>
              <a:rPr lang="hu-HU" sz="2400" dirty="0" smtClean="0"/>
              <a:t> Luther der </a:t>
            </a:r>
            <a:r>
              <a:rPr lang="hu-HU" sz="2400" dirty="0" err="1" smtClean="0"/>
              <a:t>Häresie</a:t>
            </a:r>
            <a:r>
              <a:rPr lang="hu-HU" sz="2400" dirty="0" smtClean="0"/>
              <a:t> → Luther </a:t>
            </a:r>
            <a:r>
              <a:rPr lang="hu-HU" sz="2400" dirty="0" err="1" smtClean="0"/>
              <a:t>flieht</a:t>
            </a:r>
            <a:r>
              <a:rPr lang="hu-HU" sz="2400" dirty="0" smtClean="0"/>
              <a:t> </a:t>
            </a:r>
            <a:r>
              <a:rPr lang="hu-HU" sz="2400" dirty="0" err="1" smtClean="0"/>
              <a:t>aus</a:t>
            </a:r>
            <a:r>
              <a:rPr lang="hu-HU" sz="2400" dirty="0" smtClean="0"/>
              <a:t> Augsburg.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/>
              <a:t>Reaktionen </a:t>
            </a:r>
            <a:r>
              <a:rPr lang="hu-HU" sz="3600" b="1" dirty="0" err="1"/>
              <a:t>auf</a:t>
            </a:r>
            <a:r>
              <a:rPr lang="hu-HU" sz="3600" b="1" dirty="0"/>
              <a:t> </a:t>
            </a:r>
            <a:r>
              <a:rPr lang="hu-HU" sz="3600" b="1" dirty="0" err="1"/>
              <a:t>die</a:t>
            </a:r>
            <a:r>
              <a:rPr lang="hu-HU" sz="3600" b="1" dirty="0"/>
              <a:t> 95 </a:t>
            </a:r>
            <a:r>
              <a:rPr lang="hu-HU" sz="3600" b="1" dirty="0" err="1"/>
              <a:t>Thesen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1520</a:t>
            </a:r>
          </a:p>
          <a:p>
            <a:pPr marL="0" indent="0" algn="ctr">
              <a:buNone/>
            </a:pPr>
            <a:r>
              <a:rPr lang="hu-HU" sz="2400" dirty="0" err="1" smtClean="0"/>
              <a:t>Papst</a:t>
            </a:r>
            <a:r>
              <a:rPr lang="hu-HU" sz="2400" dirty="0" smtClean="0"/>
              <a:t> </a:t>
            </a:r>
            <a:r>
              <a:rPr lang="hu-HU" sz="2400" dirty="0"/>
              <a:t>Leo X. </a:t>
            </a:r>
            <a:r>
              <a:rPr lang="hu-HU" sz="2400" dirty="0" err="1"/>
              <a:t>exkommuniziert</a:t>
            </a:r>
            <a:r>
              <a:rPr lang="hu-HU" sz="2400" dirty="0"/>
              <a:t> Luther mit der </a:t>
            </a:r>
            <a:r>
              <a:rPr lang="hu-HU" sz="2400" b="1" dirty="0" err="1"/>
              <a:t>Bannbulle</a:t>
            </a:r>
            <a:r>
              <a:rPr lang="hu-HU" sz="2400" dirty="0"/>
              <a:t>, </a:t>
            </a:r>
            <a:r>
              <a:rPr lang="hu-HU" sz="2400" dirty="0" err="1"/>
              <a:t>seine</a:t>
            </a:r>
            <a:r>
              <a:rPr lang="hu-HU" sz="2400" dirty="0"/>
              <a:t> </a:t>
            </a:r>
            <a:r>
              <a:rPr lang="hu-HU" sz="2400" dirty="0" err="1"/>
              <a:t>Schriften</a:t>
            </a:r>
            <a:r>
              <a:rPr lang="hu-HU" sz="2400" dirty="0"/>
              <a:t> </a:t>
            </a:r>
            <a:r>
              <a:rPr lang="hu-HU" sz="2400" dirty="0" err="1"/>
              <a:t>werden</a:t>
            </a:r>
            <a:r>
              <a:rPr lang="hu-HU" sz="2400" dirty="0"/>
              <a:t> </a:t>
            </a:r>
            <a:r>
              <a:rPr lang="hu-HU" sz="2400" dirty="0" err="1"/>
              <a:t>verbrannt</a:t>
            </a:r>
            <a:r>
              <a:rPr lang="hu-HU" sz="2400" dirty="0"/>
              <a:t> → Luther </a:t>
            </a:r>
            <a:r>
              <a:rPr lang="hu-HU" sz="2400" dirty="0" err="1"/>
              <a:t>verbrennt</a:t>
            </a:r>
            <a:r>
              <a:rPr lang="hu-HU" sz="2400" dirty="0"/>
              <a:t> </a:t>
            </a:r>
            <a:r>
              <a:rPr lang="hu-HU" sz="2400" dirty="0" err="1"/>
              <a:t>die</a:t>
            </a:r>
            <a:r>
              <a:rPr lang="hu-HU" sz="2400" dirty="0"/>
              <a:t> </a:t>
            </a:r>
            <a:r>
              <a:rPr lang="hu-HU" sz="2400" dirty="0" err="1"/>
              <a:t>Bannbulle</a:t>
            </a:r>
            <a:r>
              <a:rPr lang="hu-HU" sz="2400" dirty="0"/>
              <a:t> und das </a:t>
            </a:r>
            <a:r>
              <a:rPr lang="hu-HU" sz="2400" dirty="0" err="1"/>
              <a:t>Kanonische</a:t>
            </a:r>
            <a:r>
              <a:rPr lang="hu-HU" sz="2400" dirty="0"/>
              <a:t> </a:t>
            </a:r>
            <a:r>
              <a:rPr lang="hu-HU" sz="2400" dirty="0" err="1"/>
              <a:t>Recht</a:t>
            </a:r>
            <a:r>
              <a:rPr lang="hu-HU" sz="2400" dirty="0"/>
              <a:t>… → </a:t>
            </a:r>
            <a:r>
              <a:rPr lang="hu-HU" sz="2400" dirty="0" err="1"/>
              <a:t>Reichsacht</a:t>
            </a:r>
            <a:endParaRPr lang="hu-HU" sz="2400" dirty="0"/>
          </a:p>
          <a:p>
            <a:pPr marL="0" indent="0">
              <a:buNone/>
            </a:pPr>
            <a:endParaRPr lang="hu-HU" sz="2400" b="1" dirty="0" smtClean="0"/>
          </a:p>
          <a:p>
            <a:pPr marL="0" indent="0" algn="ctr">
              <a:buNone/>
            </a:pPr>
            <a:r>
              <a:rPr lang="hu-HU" sz="2400" b="1" dirty="0" smtClean="0"/>
              <a:t>1521 </a:t>
            </a:r>
            <a:r>
              <a:rPr lang="hu-HU" sz="2400" b="1" dirty="0"/>
              <a:t>– Reichstag </a:t>
            </a:r>
            <a:r>
              <a:rPr lang="hu-HU" sz="2400" b="1" dirty="0" err="1"/>
              <a:t>zu</a:t>
            </a:r>
            <a:r>
              <a:rPr lang="hu-HU" sz="2400" b="1" dirty="0"/>
              <a:t> </a:t>
            </a:r>
            <a:r>
              <a:rPr lang="hu-HU" sz="2400" b="1" dirty="0" err="1"/>
              <a:t>Worms</a:t>
            </a:r>
            <a:endParaRPr lang="hu-HU" sz="2400" b="1" dirty="0"/>
          </a:p>
          <a:p>
            <a:r>
              <a:rPr lang="de-DE" sz="2400" i="1" dirty="0"/>
              <a:t>„[Da] mein Gewissen in den Worten Gottes gefangen ist, kann und will </a:t>
            </a:r>
            <a:r>
              <a:rPr lang="hu-HU" sz="2400" i="1" dirty="0" err="1"/>
              <a:t>ich</a:t>
            </a:r>
            <a:r>
              <a:rPr lang="hu-HU" sz="2400" i="1" dirty="0"/>
              <a:t> </a:t>
            </a:r>
            <a:r>
              <a:rPr lang="de-DE" sz="2400" i="1" dirty="0"/>
              <a:t>nichts widerrufen, weil es gefährlich und unmöglich ist, etwas gegen das Gewissen zu tun. Gott helfe mir. Amen</a:t>
            </a:r>
            <a:r>
              <a:rPr lang="hu-HU" sz="2400" i="1" dirty="0"/>
              <a:t>.”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695" y="1269972"/>
            <a:ext cx="10515600" cy="1813301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Die </a:t>
            </a:r>
            <a:r>
              <a:rPr lang="hu-HU" sz="3600" b="1" dirty="0" err="1" smtClean="0"/>
              <a:t>reformatorischen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Hauptschriften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Luther </a:t>
            </a:r>
            <a:r>
              <a:rPr lang="hu-HU" sz="3600" b="1" dirty="0" err="1" smtClean="0"/>
              <a:t>als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erster</a:t>
            </a:r>
            <a:r>
              <a:rPr lang="hu-HU" sz="3600" b="1" dirty="0" smtClean="0"/>
              <a:t> „</a:t>
            </a:r>
            <a:r>
              <a:rPr lang="hu-HU" sz="3600" b="1" dirty="0" err="1" smtClean="0"/>
              <a:t>Journalist</a:t>
            </a:r>
            <a:r>
              <a:rPr lang="hu-HU" sz="3600" b="1" dirty="0" smtClean="0"/>
              <a:t>”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3695" y="2881796"/>
            <a:ext cx="10515600" cy="39762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de-DE" sz="2400" dirty="0" smtClean="0"/>
              <a:t>Seine </a:t>
            </a:r>
            <a:r>
              <a:rPr lang="de-DE" sz="2400" dirty="0"/>
              <a:t>zahlreichen (</a:t>
            </a:r>
            <a:r>
              <a:rPr lang="de-DE" sz="2400" b="1" dirty="0"/>
              <a:t>Flug)</a:t>
            </a:r>
            <a:r>
              <a:rPr lang="de-DE" sz="2400" b="1" dirty="0" err="1"/>
              <a:t>schriften</a:t>
            </a:r>
            <a:r>
              <a:rPr lang="de-DE" sz="2400" dirty="0"/>
              <a:t> lösten eine Volksbewegung aus. Die erste reformatorische Flugschrift </a:t>
            </a:r>
            <a:r>
              <a:rPr lang="de-DE" sz="2400" b="1" i="1" dirty="0"/>
              <a:t>Sermon von </a:t>
            </a:r>
            <a:r>
              <a:rPr lang="de-DE" sz="2400" b="1" i="1" dirty="0" err="1"/>
              <a:t>Ablaß</a:t>
            </a:r>
            <a:r>
              <a:rPr lang="de-DE" sz="2400" b="1" i="1" dirty="0"/>
              <a:t> und Gnade</a:t>
            </a:r>
            <a:r>
              <a:rPr lang="de-DE" sz="2400" dirty="0"/>
              <a:t> erschien </a:t>
            </a:r>
            <a:r>
              <a:rPr lang="de-DE" sz="2400" b="1" dirty="0"/>
              <a:t>1520</a:t>
            </a:r>
            <a:r>
              <a:rPr lang="de-DE" sz="2400" dirty="0"/>
              <a:t>. Hier erklärt </a:t>
            </a:r>
            <a:r>
              <a:rPr lang="de-DE" sz="2400" dirty="0" smtClean="0"/>
              <a:t>Luther</a:t>
            </a:r>
            <a:r>
              <a:rPr lang="hu-HU" sz="2400" dirty="0" smtClean="0"/>
              <a:t>:</a:t>
            </a:r>
          </a:p>
          <a:p>
            <a:pPr marL="0" indent="0" algn="ctr">
              <a:buNone/>
            </a:pPr>
            <a:endParaRPr lang="hu-HU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C00000"/>
                </a:solidFill>
              </a:rPr>
              <a:t>D</a:t>
            </a:r>
            <a:r>
              <a:rPr lang="de-DE" b="1" dirty="0" smtClean="0">
                <a:solidFill>
                  <a:srgbClr val="C00000"/>
                </a:solidFill>
              </a:rPr>
              <a:t>er </a:t>
            </a:r>
            <a:r>
              <a:rPr lang="de-DE" b="1" dirty="0">
                <a:solidFill>
                  <a:srgbClr val="C00000"/>
                </a:solidFill>
              </a:rPr>
              <a:t>Mensch sei allein auf Gottes Barmherzigkeit angewiesen und nicht auf </a:t>
            </a:r>
            <a:r>
              <a:rPr lang="hu-HU" b="1" dirty="0" smtClean="0">
                <a:solidFill>
                  <a:srgbClr val="C00000"/>
                </a:solidFill>
              </a:rPr>
              <a:t>„</a:t>
            </a:r>
            <a:r>
              <a:rPr lang="hu-HU" b="1" dirty="0" err="1" smtClean="0">
                <a:solidFill>
                  <a:srgbClr val="C00000"/>
                </a:solidFill>
              </a:rPr>
              <a:t>Werke</a:t>
            </a:r>
            <a:r>
              <a:rPr lang="hu-HU" b="1" dirty="0" smtClean="0">
                <a:solidFill>
                  <a:srgbClr val="C00000"/>
                </a:solidFill>
              </a:rPr>
              <a:t>” und </a:t>
            </a:r>
            <a:r>
              <a:rPr lang="de-DE" b="1" dirty="0" smtClean="0">
                <a:solidFill>
                  <a:srgbClr val="C00000"/>
                </a:solidFill>
              </a:rPr>
              <a:t>die </a:t>
            </a:r>
            <a:r>
              <a:rPr lang="de-DE" b="1" dirty="0">
                <a:solidFill>
                  <a:srgbClr val="C00000"/>
                </a:solidFill>
              </a:rPr>
              <a:t>Vermittlungsrolle der </a:t>
            </a:r>
            <a:r>
              <a:rPr lang="de-DE" b="1" dirty="0" smtClean="0">
                <a:solidFill>
                  <a:srgbClr val="C00000"/>
                </a:solidFill>
              </a:rPr>
              <a:t>Kirche.</a:t>
            </a:r>
            <a:endParaRPr lang="hu-H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1073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/>
              <a:t>Die </a:t>
            </a:r>
            <a:r>
              <a:rPr lang="hu-HU" sz="3600" b="1" dirty="0" err="1"/>
              <a:t>reformatorischen</a:t>
            </a:r>
            <a:r>
              <a:rPr lang="hu-HU" sz="3600" b="1" dirty="0"/>
              <a:t> </a:t>
            </a:r>
            <a:r>
              <a:rPr lang="hu-HU" sz="3600" b="1" dirty="0" err="1"/>
              <a:t>Hauptschriften</a:t>
            </a: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>Luther </a:t>
            </a:r>
            <a:r>
              <a:rPr lang="hu-HU" sz="3600" b="1" dirty="0" err="1"/>
              <a:t>als</a:t>
            </a:r>
            <a:r>
              <a:rPr lang="hu-HU" sz="3600" b="1" dirty="0"/>
              <a:t> </a:t>
            </a:r>
            <a:r>
              <a:rPr lang="hu-HU" sz="3600" b="1" dirty="0" err="1"/>
              <a:t>erster</a:t>
            </a:r>
            <a:r>
              <a:rPr lang="hu-HU" sz="3600" b="1" dirty="0"/>
              <a:t> „</a:t>
            </a:r>
            <a:r>
              <a:rPr lang="hu-HU" sz="3600" b="1" dirty="0" err="1"/>
              <a:t>Journalist</a:t>
            </a:r>
            <a:r>
              <a:rPr lang="hu-HU" sz="3600" b="1" dirty="0"/>
              <a:t>”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32495"/>
            <a:ext cx="10515600" cy="4525505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In seiner „politischen“ Schrift </a:t>
            </a:r>
            <a:r>
              <a:rPr lang="de-DE" b="1" i="1" dirty="0"/>
              <a:t>An den christlichen Adel deutscher Nation</a:t>
            </a:r>
            <a:r>
              <a:rPr lang="hu-HU" b="1" i="1" dirty="0"/>
              <a:t> von des </a:t>
            </a:r>
            <a:r>
              <a:rPr lang="hu-HU" b="1" i="1" dirty="0" err="1"/>
              <a:t>christlichen</a:t>
            </a:r>
            <a:r>
              <a:rPr lang="hu-HU" b="1" i="1" dirty="0"/>
              <a:t> </a:t>
            </a:r>
            <a:r>
              <a:rPr lang="hu-HU" b="1" i="1" dirty="0" err="1"/>
              <a:t>Standes</a:t>
            </a:r>
            <a:r>
              <a:rPr lang="hu-HU" b="1" i="1" dirty="0"/>
              <a:t> </a:t>
            </a:r>
            <a:r>
              <a:rPr lang="hu-HU" b="1" i="1" dirty="0" err="1"/>
              <a:t>Besserung</a:t>
            </a:r>
            <a:r>
              <a:rPr lang="de-DE" b="1" dirty="0"/>
              <a:t> </a:t>
            </a:r>
            <a:r>
              <a:rPr lang="de-DE" dirty="0"/>
              <a:t>(1520) wendet er sich mit seinen Reformvorschlägen an den Adel, weil er auf den Appell an die Kirche nunmehr verzichten </a:t>
            </a:r>
            <a:r>
              <a:rPr lang="de-DE" dirty="0" err="1"/>
              <a:t>mu</a:t>
            </a:r>
            <a:r>
              <a:rPr lang="hu-HU" dirty="0" err="1"/>
              <a:t>ss</a:t>
            </a:r>
            <a:r>
              <a:rPr lang="de-DE" dirty="0"/>
              <a:t>. </a:t>
            </a:r>
            <a:r>
              <a:rPr lang="hu-HU" dirty="0" err="1"/>
              <a:t>Er</a:t>
            </a:r>
            <a:r>
              <a:rPr lang="hu-HU" dirty="0"/>
              <a:t> </a:t>
            </a:r>
            <a:r>
              <a:rPr lang="hu-HU" dirty="0" err="1"/>
              <a:t>fordert</a:t>
            </a:r>
            <a:r>
              <a:rPr lang="hu-HU" dirty="0"/>
              <a:t>:</a:t>
            </a:r>
          </a:p>
          <a:p>
            <a:pPr marL="0" indent="0" algn="ctr">
              <a:buNone/>
            </a:pPr>
            <a:r>
              <a:rPr lang="hu-HU" i="1" dirty="0" err="1" smtClean="0"/>
              <a:t>staatliches</a:t>
            </a:r>
            <a:r>
              <a:rPr lang="hu-HU" i="1" dirty="0" smtClean="0"/>
              <a:t> </a:t>
            </a:r>
            <a:r>
              <a:rPr lang="hu-HU" i="1" dirty="0" err="1"/>
              <a:t>Bildungswesen</a:t>
            </a:r>
            <a:endParaRPr lang="hu-HU" i="1" dirty="0"/>
          </a:p>
          <a:p>
            <a:pPr algn="ctr"/>
            <a:r>
              <a:rPr lang="hu-HU" i="1" dirty="0" err="1"/>
              <a:t>Armenfürsorge</a:t>
            </a:r>
            <a:endParaRPr lang="hu-HU" i="1" dirty="0"/>
          </a:p>
          <a:p>
            <a:pPr algn="ctr"/>
            <a:r>
              <a:rPr lang="hu-HU" i="1" dirty="0" err="1"/>
              <a:t>Abschaffung</a:t>
            </a:r>
            <a:r>
              <a:rPr lang="hu-HU" i="1" dirty="0"/>
              <a:t> von </a:t>
            </a:r>
            <a:r>
              <a:rPr lang="hu-HU" i="1" dirty="0" err="1"/>
              <a:t>Zölibat</a:t>
            </a:r>
            <a:r>
              <a:rPr lang="hu-HU" i="1" dirty="0"/>
              <a:t> und </a:t>
            </a:r>
            <a:r>
              <a:rPr lang="hu-HU" i="1" dirty="0" err="1"/>
              <a:t>Kirchenstaat</a:t>
            </a:r>
            <a:endParaRPr lang="hu-HU" i="1" dirty="0"/>
          </a:p>
          <a:p>
            <a:pPr algn="ctr"/>
            <a:r>
              <a:rPr lang="hu-HU" i="1" dirty="0" err="1"/>
              <a:t>Priestertum</a:t>
            </a:r>
            <a:r>
              <a:rPr lang="hu-HU" i="1" dirty="0"/>
              <a:t> </a:t>
            </a:r>
            <a:r>
              <a:rPr lang="hu-HU" i="1" dirty="0" err="1"/>
              <a:t>aller</a:t>
            </a:r>
            <a:r>
              <a:rPr lang="hu-HU" i="1" dirty="0"/>
              <a:t> </a:t>
            </a:r>
            <a:r>
              <a:rPr lang="hu-HU" i="1" dirty="0" err="1"/>
              <a:t>Getauften</a:t>
            </a:r>
            <a:endParaRPr lang="hu-HU" i="1" dirty="0"/>
          </a:p>
          <a:p>
            <a:pPr algn="ctr"/>
            <a:r>
              <a:rPr lang="hu-HU" i="1" dirty="0" err="1"/>
              <a:t>Absprechung</a:t>
            </a:r>
            <a:r>
              <a:rPr lang="hu-HU" i="1" dirty="0"/>
              <a:t> der </a:t>
            </a:r>
            <a:r>
              <a:rPr lang="hu-HU" i="1" dirty="0" err="1"/>
              <a:t>ausschließlichen</a:t>
            </a:r>
            <a:r>
              <a:rPr lang="hu-HU" i="1" dirty="0"/>
              <a:t> </a:t>
            </a:r>
            <a:r>
              <a:rPr lang="hu-HU" i="1" dirty="0" err="1"/>
              <a:t>päpstlichen</a:t>
            </a:r>
            <a:r>
              <a:rPr lang="hu-HU" i="1" dirty="0"/>
              <a:t> </a:t>
            </a:r>
            <a:r>
              <a:rPr lang="hu-HU" i="1" dirty="0" err="1"/>
              <a:t>Auslegung</a:t>
            </a:r>
            <a:r>
              <a:rPr lang="hu-HU" i="1" dirty="0"/>
              <a:t> der </a:t>
            </a:r>
            <a:r>
              <a:rPr lang="hu-HU" i="1" dirty="0" err="1"/>
              <a:t>Bibel</a:t>
            </a:r>
            <a:endParaRPr lang="hu-HU" i="1" dirty="0"/>
          </a:p>
          <a:p>
            <a:pPr algn="ctr"/>
            <a:r>
              <a:rPr lang="hu-HU" i="1" dirty="0" err="1"/>
              <a:t>Kritik</a:t>
            </a:r>
            <a:r>
              <a:rPr lang="hu-HU" i="1" dirty="0"/>
              <a:t> an der </a:t>
            </a:r>
            <a:r>
              <a:rPr lang="hu-HU" i="1" dirty="0" err="1"/>
              <a:t>Fiskalisierung</a:t>
            </a:r>
            <a:r>
              <a:rPr lang="hu-HU" i="1" dirty="0"/>
              <a:t> der </a:t>
            </a:r>
            <a:r>
              <a:rPr lang="hu-HU" i="1" dirty="0" err="1"/>
              <a:t>Kirche</a:t>
            </a:r>
            <a:endParaRPr lang="hu-HU" i="1" dirty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Die </a:t>
            </a:r>
            <a:r>
              <a:rPr lang="hu-HU" dirty="0" err="1"/>
              <a:t>Lehren</a:t>
            </a:r>
            <a:r>
              <a:rPr lang="hu-HU" dirty="0"/>
              <a:t> </a:t>
            </a:r>
            <a:r>
              <a:rPr lang="hu-HU" dirty="0" err="1"/>
              <a:t>fanden</a:t>
            </a:r>
            <a:r>
              <a:rPr lang="hu-HU" dirty="0"/>
              <a:t> bei vielen </a:t>
            </a:r>
            <a:r>
              <a:rPr lang="hu-HU" dirty="0" err="1"/>
              <a:t>Landfürsten</a:t>
            </a:r>
            <a:r>
              <a:rPr lang="hu-HU" dirty="0"/>
              <a:t> </a:t>
            </a:r>
            <a:r>
              <a:rPr lang="hu-HU" dirty="0" err="1"/>
              <a:t>Gefallen</a:t>
            </a:r>
            <a:r>
              <a:rPr lang="hu-HU" dirty="0"/>
              <a:t>,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sich</a:t>
            </a:r>
            <a:r>
              <a:rPr lang="hu-HU" dirty="0"/>
              <a:t> </a:t>
            </a:r>
            <a:r>
              <a:rPr lang="hu-HU" dirty="0" err="1"/>
              <a:t>vom</a:t>
            </a:r>
            <a:r>
              <a:rPr lang="hu-HU" dirty="0"/>
              <a:t> </a:t>
            </a:r>
            <a:r>
              <a:rPr lang="hu-HU" dirty="0" err="1"/>
              <a:t>Papst</a:t>
            </a:r>
            <a:r>
              <a:rPr lang="hu-HU" dirty="0"/>
              <a:t> „</a:t>
            </a:r>
            <a:r>
              <a:rPr lang="hu-HU" dirty="0" err="1"/>
              <a:t>emanzipieren</a:t>
            </a:r>
            <a:r>
              <a:rPr lang="hu-HU" dirty="0"/>
              <a:t>” </a:t>
            </a:r>
            <a:r>
              <a:rPr lang="hu-HU" dirty="0" err="1"/>
              <a:t>wollten</a:t>
            </a:r>
            <a:r>
              <a:rPr lang="hu-HU" dirty="0"/>
              <a:t>…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5068" y="13744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/>
              <a:t>Die </a:t>
            </a:r>
            <a:r>
              <a:rPr lang="hu-HU" sz="3600" b="1" dirty="0" err="1"/>
              <a:t>reformatorischen</a:t>
            </a:r>
            <a:r>
              <a:rPr lang="hu-HU" sz="3600" b="1" dirty="0"/>
              <a:t> </a:t>
            </a:r>
            <a:r>
              <a:rPr lang="hu-HU" sz="3600" b="1" dirty="0" err="1"/>
              <a:t>Hauptschriften</a:t>
            </a: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>Luther </a:t>
            </a:r>
            <a:r>
              <a:rPr lang="hu-HU" sz="3600" b="1" dirty="0" err="1"/>
              <a:t>als</a:t>
            </a:r>
            <a:r>
              <a:rPr lang="hu-HU" sz="3600" b="1" dirty="0"/>
              <a:t> </a:t>
            </a:r>
            <a:r>
              <a:rPr lang="hu-HU" sz="3600" b="1" dirty="0" err="1"/>
              <a:t>erster</a:t>
            </a:r>
            <a:r>
              <a:rPr lang="hu-HU" sz="3600" b="1" dirty="0"/>
              <a:t> „</a:t>
            </a:r>
            <a:r>
              <a:rPr lang="hu-HU" sz="3600" b="1" dirty="0" err="1"/>
              <a:t>Journalist</a:t>
            </a:r>
            <a:r>
              <a:rPr lang="hu-HU" sz="3600" b="1" dirty="0"/>
              <a:t>”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5068" y="269997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2400" dirty="0" smtClean="0"/>
              <a:t>I</a:t>
            </a:r>
            <a:r>
              <a:rPr lang="de-DE" sz="2400" dirty="0" smtClean="0"/>
              <a:t>n </a:t>
            </a:r>
            <a:r>
              <a:rPr lang="de-DE" sz="2400" dirty="0"/>
              <a:t>dem lateinisch geschriebenen „dogmatischen“ </a:t>
            </a:r>
            <a:r>
              <a:rPr lang="de-DE" sz="2400" b="1" i="1" dirty="0"/>
              <a:t>Präludium über die Babylonische Gefangenschaft der Kirche</a:t>
            </a:r>
            <a:r>
              <a:rPr lang="de-DE" sz="2400" dirty="0"/>
              <a:t> (1520) trug </a:t>
            </a:r>
            <a:r>
              <a:rPr lang="hu-HU" sz="2400" dirty="0"/>
              <a:t>Luther</a:t>
            </a:r>
            <a:r>
              <a:rPr lang="de-DE" sz="2400" dirty="0"/>
              <a:t> seine Reduktion der </a:t>
            </a:r>
            <a:r>
              <a:rPr lang="hu-HU" sz="2400" dirty="0" err="1"/>
              <a:t>Siebenzahl</a:t>
            </a:r>
            <a:r>
              <a:rPr lang="hu-HU" sz="2400" dirty="0"/>
              <a:t> der </a:t>
            </a:r>
            <a:r>
              <a:rPr lang="de-DE" sz="2400" dirty="0"/>
              <a:t>Sakramente auf </a:t>
            </a:r>
            <a:r>
              <a:rPr lang="de-DE" sz="2400" b="1" dirty="0"/>
              <a:t>Taufe</a:t>
            </a:r>
            <a:r>
              <a:rPr lang="hu-HU" sz="2400" b="1" dirty="0"/>
              <a:t>,</a:t>
            </a:r>
            <a:r>
              <a:rPr lang="de-DE" sz="2400" b="1" dirty="0"/>
              <a:t> Abendmahl </a:t>
            </a:r>
            <a:r>
              <a:rPr lang="hu-HU" sz="2400" dirty="0"/>
              <a:t>und </a:t>
            </a:r>
            <a:r>
              <a:rPr lang="hu-HU" sz="2400" b="1" dirty="0" err="1"/>
              <a:t>Buße</a:t>
            </a:r>
            <a:r>
              <a:rPr lang="hu-HU" sz="2400" b="1" dirty="0"/>
              <a:t> </a:t>
            </a:r>
            <a:r>
              <a:rPr lang="de-DE" sz="2400" dirty="0"/>
              <a:t>vor</a:t>
            </a:r>
            <a:r>
              <a:rPr lang="hu-HU" sz="2400" dirty="0"/>
              <a:t>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I</a:t>
            </a:r>
            <a:r>
              <a:rPr lang="de-DE" sz="2400" dirty="0"/>
              <a:t>n der „ethischen“ Schrift </a:t>
            </a:r>
            <a:r>
              <a:rPr lang="de-DE" sz="2400" b="1" i="1" dirty="0"/>
              <a:t>Von der Freiheit eines Christenmenschen</a:t>
            </a:r>
            <a:r>
              <a:rPr lang="de-DE" sz="2400" b="1" dirty="0"/>
              <a:t> </a:t>
            </a:r>
            <a:r>
              <a:rPr lang="de-DE" sz="2400" dirty="0"/>
              <a:t>erklärt </a:t>
            </a:r>
            <a:r>
              <a:rPr lang="de-DE" sz="2400" dirty="0" smtClean="0"/>
              <a:t>er</a:t>
            </a:r>
            <a:r>
              <a:rPr lang="hu-HU" sz="2400" dirty="0" smtClean="0"/>
              <a:t>:</a:t>
            </a:r>
          </a:p>
          <a:p>
            <a:pPr marL="0" indent="0" algn="ctr">
              <a:buNone/>
            </a:pP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smtClean="0">
                <a:solidFill>
                  <a:srgbClr val="C00000"/>
                </a:solidFill>
              </a:rPr>
              <a:t>D</a:t>
            </a:r>
            <a:r>
              <a:rPr lang="de-DE" sz="2400" b="1" dirty="0" err="1" smtClean="0">
                <a:solidFill>
                  <a:srgbClr val="C00000"/>
                </a:solidFill>
              </a:rPr>
              <a:t>ie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>
                <a:solidFill>
                  <a:srgbClr val="C00000"/>
                </a:solidFill>
              </a:rPr>
              <a:t>Rechtfertigung erfolgt allein durch den Glauben.</a:t>
            </a:r>
            <a:endParaRPr lang="hu-HU" sz="2400" b="1" dirty="0">
              <a:solidFill>
                <a:srgbClr val="C00000"/>
              </a:solidFill>
            </a:endParaRP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6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0947" y="12963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Grundlinien</a:t>
            </a:r>
            <a:r>
              <a:rPr lang="hu-HU" sz="3600" b="1" dirty="0" smtClean="0"/>
              <a:t> der </a:t>
            </a:r>
            <a:r>
              <a:rPr lang="hu-HU" sz="3600" b="1" dirty="0" err="1" smtClean="0"/>
              <a:t>Theologie</a:t>
            </a:r>
            <a:r>
              <a:rPr lang="hu-HU" sz="3600" b="1" dirty="0" smtClean="0"/>
              <a:t> Martin </a:t>
            </a:r>
            <a:r>
              <a:rPr lang="hu-HU" sz="3600" b="1" dirty="0" err="1" smtClean="0"/>
              <a:t>Luthers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0947" y="250666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de-DE" sz="2600" b="1" dirty="0" err="1" smtClean="0">
                <a:solidFill>
                  <a:srgbClr val="C00000"/>
                </a:solidFill>
              </a:rPr>
              <a:t>solus</a:t>
            </a:r>
            <a:r>
              <a:rPr lang="de-DE" sz="2600" b="1" dirty="0" smtClean="0">
                <a:solidFill>
                  <a:srgbClr val="C00000"/>
                </a:solidFill>
              </a:rPr>
              <a:t> </a:t>
            </a:r>
            <a:r>
              <a:rPr lang="de-DE" sz="2600" b="1" dirty="0" smtClean="0">
                <a:solidFill>
                  <a:srgbClr val="C00000"/>
                </a:solidFill>
              </a:rPr>
              <a:t>Christus</a:t>
            </a:r>
            <a:endParaRPr lang="hu-HU" sz="2600" b="1" dirty="0" smtClean="0"/>
          </a:p>
          <a:p>
            <a:pPr marL="0" indent="0" algn="ctr">
              <a:buNone/>
            </a:pPr>
            <a:r>
              <a:rPr lang="de-DE" sz="2600" dirty="0" smtClean="0"/>
              <a:t>„</a:t>
            </a:r>
            <a:r>
              <a:rPr lang="de-DE" sz="2600" dirty="0"/>
              <a:t>Allein Jesus Christus“, der wahre Mensch und wahre Gott, schaffe durch seine stellvertretende Hingabe am Kreuz ein für alle Mal des Glaubenden Rechtfertigung und Heiligung, die ihm im mündlichen </a:t>
            </a:r>
            <a:r>
              <a:rPr lang="de-DE" sz="2600" dirty="0" smtClean="0"/>
              <a:t>Evangelium </a:t>
            </a:r>
            <a:r>
              <a:rPr lang="de-DE" sz="2600" dirty="0"/>
              <a:t>und im </a:t>
            </a:r>
            <a:r>
              <a:rPr lang="de-DE" sz="2600" dirty="0" smtClean="0"/>
              <a:t>Sakrament </a:t>
            </a:r>
            <a:r>
              <a:rPr lang="de-DE" sz="2600" dirty="0"/>
              <a:t>des </a:t>
            </a:r>
            <a:r>
              <a:rPr lang="de-DE" sz="2600" dirty="0" smtClean="0"/>
              <a:t>Abendmahls </a:t>
            </a:r>
            <a:r>
              <a:rPr lang="de-DE" sz="2600" dirty="0"/>
              <a:t>zugeeignet werde. Dies ist der tragende Grund der übrigen drei Prinzipien:</a:t>
            </a:r>
          </a:p>
          <a:p>
            <a:pPr marL="0" indent="0" algn="ctr">
              <a:buNone/>
            </a:pPr>
            <a:r>
              <a:rPr lang="de-DE" sz="2600" b="1" dirty="0" err="1">
                <a:solidFill>
                  <a:srgbClr val="C00000"/>
                </a:solidFill>
              </a:rPr>
              <a:t>sola</a:t>
            </a:r>
            <a:r>
              <a:rPr lang="de-DE" sz="2600" b="1" dirty="0">
                <a:solidFill>
                  <a:srgbClr val="C00000"/>
                </a:solidFill>
              </a:rPr>
              <a:t> </a:t>
            </a:r>
            <a:r>
              <a:rPr lang="de-DE" sz="2600" b="1" dirty="0" err="1" smtClean="0">
                <a:solidFill>
                  <a:srgbClr val="C00000"/>
                </a:solidFill>
              </a:rPr>
              <a:t>gratia</a:t>
            </a:r>
            <a:endParaRPr lang="hu-HU" sz="2600" dirty="0"/>
          </a:p>
          <a:p>
            <a:pPr marL="0" indent="0" algn="ctr">
              <a:buNone/>
            </a:pPr>
            <a:r>
              <a:rPr lang="de-DE" sz="2600" dirty="0" smtClean="0"/>
              <a:t>„</a:t>
            </a:r>
            <a:r>
              <a:rPr lang="de-DE" sz="2600" dirty="0"/>
              <a:t>Allein durch Gnade“ ohne jedes eigene Zutun werde der Mensch von Gott gerechtfertigt.</a:t>
            </a:r>
          </a:p>
          <a:p>
            <a:pPr marL="0" indent="0" algn="ctr">
              <a:buNone/>
            </a:pPr>
            <a:r>
              <a:rPr lang="de-DE" sz="2600" b="1" dirty="0" err="1">
                <a:solidFill>
                  <a:srgbClr val="C00000"/>
                </a:solidFill>
              </a:rPr>
              <a:t>sola</a:t>
            </a:r>
            <a:r>
              <a:rPr lang="de-DE" sz="2600" b="1" dirty="0">
                <a:solidFill>
                  <a:srgbClr val="C00000"/>
                </a:solidFill>
              </a:rPr>
              <a:t> </a:t>
            </a:r>
            <a:r>
              <a:rPr lang="de-DE" sz="2600" b="1" dirty="0" err="1" smtClean="0">
                <a:solidFill>
                  <a:srgbClr val="C00000"/>
                </a:solidFill>
              </a:rPr>
              <a:t>fide</a:t>
            </a:r>
            <a:endParaRPr lang="hu-HU" sz="2600" dirty="0"/>
          </a:p>
          <a:p>
            <a:pPr marL="0" indent="0" algn="ctr">
              <a:buNone/>
            </a:pPr>
            <a:r>
              <a:rPr lang="de-DE" sz="2600" dirty="0" smtClean="0"/>
              <a:t>„Allein </a:t>
            </a:r>
            <a:r>
              <a:rPr lang="de-DE" sz="2600" dirty="0"/>
              <a:t>durch den Glauben“, die geschenkte (nicht geleistete) Annahme Jesu Christi, komme unser Heil zustande.</a:t>
            </a:r>
          </a:p>
          <a:p>
            <a:pPr marL="0" indent="0" algn="ctr">
              <a:buNone/>
            </a:pPr>
            <a:r>
              <a:rPr lang="de-DE" sz="2600" b="1" dirty="0" err="1">
                <a:solidFill>
                  <a:srgbClr val="C00000"/>
                </a:solidFill>
              </a:rPr>
              <a:t>sola</a:t>
            </a:r>
            <a:r>
              <a:rPr lang="de-DE" sz="2600" b="1" dirty="0">
                <a:solidFill>
                  <a:srgbClr val="C00000"/>
                </a:solidFill>
              </a:rPr>
              <a:t> </a:t>
            </a:r>
            <a:r>
              <a:rPr lang="de-DE" sz="2600" b="1" dirty="0" err="1" smtClean="0">
                <a:solidFill>
                  <a:srgbClr val="C00000"/>
                </a:solidFill>
              </a:rPr>
              <a:t>scriptura</a:t>
            </a:r>
            <a:endParaRPr lang="hu-HU" sz="2600" dirty="0"/>
          </a:p>
          <a:p>
            <a:pPr marL="0" indent="0" algn="ctr">
              <a:buNone/>
            </a:pPr>
            <a:r>
              <a:rPr lang="de-DE" sz="2600" dirty="0" smtClean="0"/>
              <a:t>„Allein </a:t>
            </a:r>
            <a:r>
              <a:rPr lang="de-DE" sz="2600" dirty="0"/>
              <a:t>die Heilige Schrift“ sei die Quelle </a:t>
            </a:r>
            <a:r>
              <a:rPr lang="de-DE" sz="2600" dirty="0" smtClean="0"/>
              <a:t>diese</a:t>
            </a:r>
            <a:r>
              <a:rPr lang="hu-HU" sz="2600" dirty="0" smtClean="0"/>
              <a:t>s</a:t>
            </a:r>
            <a:r>
              <a:rPr lang="de-DE" sz="2600" dirty="0" smtClean="0"/>
              <a:t> </a:t>
            </a:r>
            <a:r>
              <a:rPr lang="de-DE" sz="2600" dirty="0"/>
              <a:t>Glaubens an und Wissens von Gott und daher der kritische Maßstab allen christlichen Redens und Handelns. </a:t>
            </a:r>
            <a:endParaRPr lang="hu-HU" sz="2600" dirty="0" smtClean="0"/>
          </a:p>
          <a:p>
            <a:endParaRPr lang="de-DE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489494" y="2203975"/>
            <a:ext cx="9144000" cy="3130658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Martin Luther und </a:t>
            </a:r>
            <a:r>
              <a:rPr lang="hu-HU" b="1" dirty="0" err="1">
                <a:solidFill>
                  <a:srgbClr val="C00000"/>
                </a:solidFill>
              </a:rPr>
              <a:t>die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Reformation</a:t>
            </a:r>
            <a:r>
              <a:rPr lang="hu-HU" b="1" dirty="0" smtClean="0">
                <a:solidFill>
                  <a:srgbClr val="C00000"/>
                </a:solidFill>
              </a:rPr>
              <a:t> I.</a:t>
            </a:r>
            <a:r>
              <a:rPr lang="hu-HU" b="1" dirty="0">
                <a:solidFill>
                  <a:srgbClr val="C00000"/>
                </a:solidFill>
              </a:rPr>
              <a:t/>
            </a:r>
            <a:br>
              <a:rPr lang="hu-HU" b="1" dirty="0">
                <a:solidFill>
                  <a:srgbClr val="C00000"/>
                </a:solidFill>
              </a:rPr>
            </a:b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6441" y="1207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Vorgeschichte und </a:t>
            </a:r>
            <a:r>
              <a:rPr lang="hu-HU" sz="3600" b="1" dirty="0" err="1" smtClean="0"/>
              <a:t>Voraussetzungen</a:t>
            </a:r>
            <a:r>
              <a:rPr lang="hu-HU" sz="3600" b="1" dirty="0" smtClean="0"/>
              <a:t> der </a:t>
            </a:r>
            <a:r>
              <a:rPr lang="hu-HU" sz="3600" b="1" dirty="0" err="1" smtClean="0"/>
              <a:t>protestantischen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Reformation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6441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err="1" smtClean="0"/>
              <a:t>Das</a:t>
            </a:r>
            <a:r>
              <a:rPr lang="hu-HU" sz="2400" dirty="0" smtClean="0"/>
              <a:t> </a:t>
            </a:r>
            <a:r>
              <a:rPr lang="hu-HU" sz="2400" b="1" dirty="0" err="1" smtClean="0"/>
              <a:t>Heilige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Römische</a:t>
            </a:r>
            <a:r>
              <a:rPr lang="hu-HU" sz="2400" b="1" dirty="0" smtClean="0"/>
              <a:t> Reich </a:t>
            </a:r>
            <a:r>
              <a:rPr lang="hu-HU" sz="2400" b="1" dirty="0" err="1" smtClean="0"/>
              <a:t>deutscher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Nation</a:t>
            </a:r>
            <a:r>
              <a:rPr lang="hu-HU" sz="2400" dirty="0" smtClean="0"/>
              <a:t> am </a:t>
            </a:r>
            <a:r>
              <a:rPr lang="hu-HU" sz="2400" dirty="0" err="1" smtClean="0"/>
              <a:t>Anfang</a:t>
            </a:r>
            <a:r>
              <a:rPr lang="hu-HU" sz="2400" dirty="0" smtClean="0"/>
              <a:t> des 16. </a:t>
            </a:r>
            <a:r>
              <a:rPr lang="hu-HU" sz="2400" dirty="0" err="1" smtClean="0"/>
              <a:t>Jhrs</a:t>
            </a:r>
            <a:r>
              <a:rPr lang="hu-HU" sz="2400" dirty="0" smtClean="0"/>
              <a:t>.</a:t>
            </a:r>
          </a:p>
          <a:p>
            <a:pPr marL="0" indent="0" algn="ctr">
              <a:buNone/>
            </a:pPr>
            <a:r>
              <a:rPr lang="hu-HU" sz="2400" dirty="0" smtClean="0"/>
              <a:t>Kaiser (</a:t>
            </a:r>
            <a:r>
              <a:rPr lang="hu-HU" sz="2400" dirty="0" err="1" smtClean="0"/>
              <a:t>Maximilian</a:t>
            </a:r>
            <a:r>
              <a:rPr lang="hu-HU" sz="2400" dirty="0" smtClean="0"/>
              <a:t> I. 1508-1519 Kaiser) ← (</a:t>
            </a:r>
            <a:r>
              <a:rPr lang="hu-HU" sz="2400" dirty="0" err="1" smtClean="0"/>
              <a:t>sieben</a:t>
            </a:r>
            <a:r>
              <a:rPr lang="hu-HU" sz="2400" dirty="0" smtClean="0"/>
              <a:t>) </a:t>
            </a:r>
            <a:r>
              <a:rPr lang="hu-HU" sz="2400" dirty="0" err="1" smtClean="0"/>
              <a:t>Kurfürsten</a:t>
            </a:r>
            <a:endParaRPr lang="hu-HU" sz="2400" dirty="0"/>
          </a:p>
          <a:p>
            <a:pPr marL="0" indent="0" algn="ctr">
              <a:buNone/>
            </a:pPr>
            <a:r>
              <a:rPr lang="hu-HU" sz="2400" dirty="0" err="1" smtClean="0"/>
              <a:t>Reichstage</a:t>
            </a:r>
            <a:r>
              <a:rPr lang="hu-HU" sz="2400" dirty="0" smtClean="0"/>
              <a:t>: </a:t>
            </a:r>
            <a:r>
              <a:rPr lang="hu-HU" sz="2400" dirty="0" err="1" smtClean="0"/>
              <a:t>höchstes</a:t>
            </a:r>
            <a:r>
              <a:rPr lang="hu-HU" sz="2400" dirty="0" smtClean="0"/>
              <a:t> </a:t>
            </a:r>
            <a:r>
              <a:rPr lang="hu-HU" sz="2400" dirty="0" err="1" smtClean="0"/>
              <a:t>gesetzgebendes</a:t>
            </a:r>
            <a:r>
              <a:rPr lang="hu-HU" sz="2400" dirty="0" smtClean="0"/>
              <a:t> </a:t>
            </a:r>
            <a:r>
              <a:rPr lang="hu-HU" sz="2400" dirty="0" err="1" smtClean="0"/>
              <a:t>Organ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Geistige</a:t>
            </a:r>
            <a:r>
              <a:rPr lang="hu-HU" sz="2400" dirty="0" smtClean="0"/>
              <a:t> </a:t>
            </a:r>
            <a:r>
              <a:rPr lang="hu-HU" sz="2400" dirty="0" err="1" smtClean="0"/>
              <a:t>Strömungen</a:t>
            </a:r>
            <a:r>
              <a:rPr lang="hu-HU" sz="2400" dirty="0" smtClean="0"/>
              <a:t>: </a:t>
            </a:r>
            <a:r>
              <a:rPr lang="hu-HU" sz="2400" b="1" dirty="0" err="1" smtClean="0">
                <a:solidFill>
                  <a:srgbClr val="C00000"/>
                </a:solidFill>
              </a:rPr>
              <a:t>Humanismus</a:t>
            </a:r>
            <a:r>
              <a:rPr lang="hu-HU" sz="2400" dirty="0" smtClean="0"/>
              <a:t> → „Ad </a:t>
            </a:r>
            <a:r>
              <a:rPr lang="hu-HU" sz="2400" dirty="0" err="1" smtClean="0"/>
              <a:t>fontes</a:t>
            </a:r>
            <a:r>
              <a:rPr lang="hu-HU" sz="2400" dirty="0" smtClean="0"/>
              <a:t>” (</a:t>
            </a:r>
            <a:r>
              <a:rPr lang="hu-HU" sz="2400" dirty="0" err="1" smtClean="0"/>
              <a:t>zu</a:t>
            </a:r>
            <a:r>
              <a:rPr lang="hu-HU" sz="2400" dirty="0" smtClean="0"/>
              <a:t> den </a:t>
            </a:r>
            <a:r>
              <a:rPr lang="hu-HU" sz="2400" dirty="0" err="1" smtClean="0"/>
              <a:t>Quellen</a:t>
            </a:r>
            <a:r>
              <a:rPr lang="hu-HU" sz="2400" dirty="0" smtClean="0"/>
              <a:t>) (</a:t>
            </a:r>
            <a:r>
              <a:rPr lang="hu-HU" sz="2400" dirty="0" err="1" smtClean="0"/>
              <a:t>Buchdruck</a:t>
            </a:r>
            <a:r>
              <a:rPr lang="hu-HU" sz="2400" dirty="0" smtClean="0"/>
              <a:t> </a:t>
            </a:r>
            <a:r>
              <a:rPr lang="hu-HU" sz="2400" dirty="0" err="1" smtClean="0"/>
              <a:t>um</a:t>
            </a:r>
            <a:r>
              <a:rPr lang="hu-HU" sz="2400" dirty="0" smtClean="0"/>
              <a:t> 1440)</a:t>
            </a:r>
          </a:p>
          <a:p>
            <a:pPr marL="0" indent="0" algn="ctr">
              <a:buNone/>
            </a:pPr>
            <a:r>
              <a:rPr lang="hu-HU" sz="2400" dirty="0" err="1" smtClean="0"/>
              <a:t>Soziale</a:t>
            </a:r>
            <a:r>
              <a:rPr lang="hu-HU" sz="2400" dirty="0" smtClean="0"/>
              <a:t> </a:t>
            </a:r>
            <a:r>
              <a:rPr lang="hu-HU" sz="2400" dirty="0" err="1" smtClean="0"/>
              <a:t>Situation</a:t>
            </a:r>
            <a:r>
              <a:rPr lang="hu-HU" sz="2400" dirty="0" smtClean="0"/>
              <a:t>: </a:t>
            </a:r>
            <a:r>
              <a:rPr lang="hu-HU" sz="2400" b="1" dirty="0" err="1" smtClean="0">
                <a:solidFill>
                  <a:srgbClr val="C00000"/>
                </a:solidFill>
              </a:rPr>
              <a:t>Frühkapitalismus</a:t>
            </a:r>
            <a:r>
              <a:rPr lang="hu-HU" sz="2400" dirty="0"/>
              <a:t>:</a:t>
            </a:r>
            <a:r>
              <a:rPr lang="hu-HU" sz="2400" dirty="0" smtClean="0"/>
              <a:t> </a:t>
            </a:r>
            <a:r>
              <a:rPr lang="hu-HU" sz="2400" dirty="0" err="1" smtClean="0"/>
              <a:t>städtisches</a:t>
            </a:r>
            <a:r>
              <a:rPr lang="hu-HU" sz="2400" dirty="0" smtClean="0"/>
              <a:t> </a:t>
            </a:r>
            <a:r>
              <a:rPr lang="hu-HU" sz="2400" dirty="0" err="1" smtClean="0"/>
              <a:t>Bürgertum</a:t>
            </a:r>
            <a:r>
              <a:rPr lang="hu-HU" sz="2400" dirty="0" smtClean="0"/>
              <a:t> + </a:t>
            </a:r>
            <a:r>
              <a:rPr lang="hu-HU" sz="2400" dirty="0" err="1" smtClean="0"/>
              <a:t>Reichsstädte</a:t>
            </a:r>
            <a:r>
              <a:rPr lang="hu-HU" sz="2400" dirty="0" smtClean="0"/>
              <a:t>, Fugger ↔ </a:t>
            </a:r>
            <a:r>
              <a:rPr lang="hu-HU" sz="2400" b="1" dirty="0" err="1" smtClean="0">
                <a:solidFill>
                  <a:srgbClr val="C00000"/>
                </a:solidFill>
              </a:rPr>
              <a:t>Feudalismus</a:t>
            </a:r>
            <a:r>
              <a:rPr lang="hu-HU" sz="2400" dirty="0" smtClean="0"/>
              <a:t>: </a:t>
            </a:r>
            <a:r>
              <a:rPr lang="hu-HU" sz="2400" dirty="0" err="1" smtClean="0"/>
              <a:t>Landadel</a:t>
            </a:r>
            <a:r>
              <a:rPr lang="hu-HU" sz="2400" dirty="0" smtClean="0"/>
              <a:t> (</a:t>
            </a:r>
            <a:r>
              <a:rPr lang="hu-HU" sz="2400" dirty="0" err="1" smtClean="0"/>
              <a:t>Landwirtschaft</a:t>
            </a:r>
            <a:r>
              <a:rPr lang="hu-HU" sz="2400" dirty="0" smtClean="0"/>
              <a:t>, </a:t>
            </a:r>
            <a:r>
              <a:rPr lang="hu-HU" sz="2400" dirty="0" err="1" smtClean="0"/>
              <a:t>Leibeigenschaft</a:t>
            </a:r>
            <a:r>
              <a:rPr lang="hu-HU" sz="2400" dirty="0" smtClean="0"/>
              <a:t>, </a:t>
            </a:r>
            <a:r>
              <a:rPr lang="hu-HU" sz="2400" dirty="0" err="1" smtClean="0"/>
              <a:t>Steuern</a:t>
            </a:r>
            <a:r>
              <a:rPr lang="hu-HU" sz="2400" dirty="0" smtClean="0"/>
              <a:t>, </a:t>
            </a:r>
            <a:r>
              <a:rPr lang="hu-HU" sz="2400" dirty="0" err="1" smtClean="0"/>
              <a:t>Abgaben</a:t>
            </a:r>
            <a:r>
              <a:rPr lang="hu-HU" sz="2400" dirty="0" smtClean="0"/>
              <a:t>) → </a:t>
            </a:r>
            <a:r>
              <a:rPr lang="hu-HU" sz="2400" dirty="0" err="1" smtClean="0"/>
              <a:t>Aufstände</a:t>
            </a:r>
            <a:r>
              <a:rPr lang="hu-HU" sz="2400" dirty="0" smtClean="0"/>
              <a:t>, </a:t>
            </a:r>
            <a:r>
              <a:rPr lang="hu-HU" sz="2400" dirty="0" err="1" smtClean="0"/>
              <a:t>Deutscher</a:t>
            </a:r>
            <a:r>
              <a:rPr lang="hu-HU" sz="2400" dirty="0" smtClean="0"/>
              <a:t> </a:t>
            </a:r>
            <a:r>
              <a:rPr lang="hu-HU" sz="2400" dirty="0" err="1" smtClean="0"/>
              <a:t>Bauernkrieg</a:t>
            </a:r>
            <a:r>
              <a:rPr lang="hu-HU" sz="2400" dirty="0" smtClean="0"/>
              <a:t>, 1525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0834" y="950745"/>
            <a:ext cx="11861321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/>
              <a:t>Vorgeschichte und </a:t>
            </a:r>
            <a:r>
              <a:rPr lang="hu-HU" sz="3200" b="1" dirty="0" err="1"/>
              <a:t>Voraussetzungen</a:t>
            </a:r>
            <a:r>
              <a:rPr lang="hu-HU" sz="3200" b="1" dirty="0"/>
              <a:t> der </a:t>
            </a:r>
            <a:r>
              <a:rPr lang="hu-HU" sz="3200" b="1" dirty="0" err="1"/>
              <a:t>protestantischen</a:t>
            </a:r>
            <a:r>
              <a:rPr lang="hu-HU" sz="3200" b="1" dirty="0"/>
              <a:t> </a:t>
            </a:r>
            <a:r>
              <a:rPr lang="hu-HU" sz="3200" b="1" dirty="0" err="1"/>
              <a:t>Reformation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919" y="2019354"/>
            <a:ext cx="11207152" cy="4838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Habsburgerreich: </a:t>
            </a:r>
          </a:p>
          <a:p>
            <a:pPr marL="0" indent="0" algn="ctr">
              <a:buNone/>
            </a:pPr>
            <a:r>
              <a:rPr lang="hu-HU" sz="2400" b="1" dirty="0" smtClean="0"/>
              <a:t>Karl </a:t>
            </a:r>
            <a:r>
              <a:rPr lang="hu-HU" sz="2400" b="1" dirty="0"/>
              <a:t>V.</a:t>
            </a:r>
            <a:r>
              <a:rPr lang="hu-HU" sz="2400" dirty="0"/>
              <a:t> (1519/1530-1556 Kaiser) ↔ </a:t>
            </a:r>
            <a:r>
              <a:rPr lang="hu-HU" sz="2400" dirty="0" err="1"/>
              <a:t>Frankreich</a:t>
            </a:r>
            <a:r>
              <a:rPr lang="hu-HU" sz="2400" dirty="0"/>
              <a:t> Franz II. : 1521-1544 </a:t>
            </a:r>
            <a:r>
              <a:rPr lang="hu-HU" sz="2400" dirty="0" err="1"/>
              <a:t>Italienkriege</a:t>
            </a:r>
            <a:endParaRPr lang="hu-HU" sz="2400" dirty="0"/>
          </a:p>
          <a:p>
            <a:pPr marL="0" indent="0">
              <a:buNone/>
            </a:pPr>
            <a:endParaRPr lang="hu-HU" sz="2400" b="1" dirty="0" smtClean="0"/>
          </a:p>
          <a:p>
            <a:pPr marL="0" indent="0" algn="ctr">
              <a:buNone/>
            </a:pPr>
            <a:r>
              <a:rPr lang="hu-HU" sz="2400" b="1" dirty="0" err="1" smtClean="0"/>
              <a:t>Türkengefahr</a:t>
            </a:r>
            <a:r>
              <a:rPr lang="hu-HU" sz="2400" dirty="0" smtClean="0"/>
              <a:t> </a:t>
            </a:r>
            <a:r>
              <a:rPr lang="hu-HU" sz="2400" dirty="0"/>
              <a:t>(1526 Mohács, 1529 </a:t>
            </a:r>
            <a:r>
              <a:rPr lang="hu-HU" sz="2400" dirty="0" err="1"/>
              <a:t>Belagerung</a:t>
            </a:r>
            <a:r>
              <a:rPr lang="hu-HU" sz="2400" dirty="0"/>
              <a:t> </a:t>
            </a:r>
            <a:r>
              <a:rPr lang="hu-HU" sz="2400" dirty="0" err="1"/>
              <a:t>Wiens</a:t>
            </a:r>
            <a:r>
              <a:rPr lang="hu-HU" sz="2400" dirty="0"/>
              <a:t>)</a:t>
            </a:r>
          </a:p>
          <a:p>
            <a:pPr marL="0" indent="0" algn="ctr">
              <a:buNone/>
            </a:pPr>
            <a:r>
              <a:rPr lang="hu-HU" sz="2400" b="1" dirty="0" err="1">
                <a:solidFill>
                  <a:srgbClr val="C00000"/>
                </a:solidFill>
              </a:rPr>
              <a:t>Religiöse</a:t>
            </a:r>
            <a:r>
              <a:rPr lang="hu-HU" sz="2400" b="1" dirty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Situation</a:t>
            </a:r>
            <a:r>
              <a:rPr lang="hu-HU" sz="2400" b="1" dirty="0" smtClean="0"/>
              <a:t>:</a:t>
            </a:r>
          </a:p>
          <a:p>
            <a:pPr marL="0" indent="0" algn="ctr">
              <a:buNone/>
            </a:pPr>
            <a:r>
              <a:rPr lang="hu-HU" sz="2400" b="1" dirty="0" err="1" smtClean="0"/>
              <a:t>Scholastik</a:t>
            </a:r>
            <a:r>
              <a:rPr lang="hu-HU" sz="2400" dirty="0" smtClean="0"/>
              <a:t> </a:t>
            </a:r>
            <a:r>
              <a:rPr lang="hu-HU" sz="2400" dirty="0"/>
              <a:t>↔ </a:t>
            </a:r>
            <a:r>
              <a:rPr lang="hu-HU" sz="2400" b="1" dirty="0" err="1"/>
              <a:t>Mystik</a:t>
            </a:r>
            <a:r>
              <a:rPr lang="hu-HU" sz="2400" dirty="0"/>
              <a:t> (</a:t>
            </a:r>
            <a:r>
              <a:rPr lang="hu-HU" sz="2400" dirty="0" err="1"/>
              <a:t>via</a:t>
            </a:r>
            <a:r>
              <a:rPr lang="hu-HU" sz="2400" dirty="0"/>
              <a:t> </a:t>
            </a:r>
            <a:r>
              <a:rPr lang="hu-HU" sz="2400" dirty="0" err="1"/>
              <a:t>purgativa</a:t>
            </a:r>
            <a:r>
              <a:rPr lang="hu-HU" sz="2400" dirty="0"/>
              <a:t>, </a:t>
            </a:r>
            <a:r>
              <a:rPr lang="hu-HU" sz="2400" dirty="0" err="1"/>
              <a:t>via</a:t>
            </a:r>
            <a:r>
              <a:rPr lang="hu-HU" sz="2400" dirty="0"/>
              <a:t> </a:t>
            </a:r>
            <a:r>
              <a:rPr lang="hu-HU" sz="2400" dirty="0" err="1"/>
              <a:t>illuminativa</a:t>
            </a:r>
            <a:r>
              <a:rPr lang="hu-HU" sz="2400" dirty="0"/>
              <a:t>, </a:t>
            </a:r>
            <a:r>
              <a:rPr lang="hu-HU" sz="2400" dirty="0" err="1"/>
              <a:t>unio</a:t>
            </a:r>
            <a:r>
              <a:rPr lang="hu-HU" sz="2400" dirty="0"/>
              <a:t> </a:t>
            </a:r>
            <a:r>
              <a:rPr lang="hu-HU" sz="2400" dirty="0" err="1"/>
              <a:t>mystica</a:t>
            </a:r>
            <a:r>
              <a:rPr lang="hu-HU" sz="2400" dirty="0"/>
              <a:t> cum </a:t>
            </a:r>
            <a:r>
              <a:rPr lang="hu-HU" sz="2400" dirty="0" err="1"/>
              <a:t>Deo</a:t>
            </a:r>
            <a:r>
              <a:rPr lang="hu-HU" sz="2400" dirty="0"/>
              <a:t>)</a:t>
            </a:r>
          </a:p>
          <a:p>
            <a:pPr marL="0" indent="0" algn="ctr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Pest-</a:t>
            </a:r>
            <a:r>
              <a:rPr lang="hu-HU" sz="2400" dirty="0" err="1" smtClean="0"/>
              <a:t>Epidemien</a:t>
            </a:r>
            <a:r>
              <a:rPr lang="hu-HU" sz="2400" dirty="0" smtClean="0"/>
              <a:t> </a:t>
            </a:r>
            <a:r>
              <a:rPr lang="hu-HU" sz="2400" dirty="0"/>
              <a:t>→ </a:t>
            </a:r>
            <a:r>
              <a:rPr lang="hu-HU" sz="2400" dirty="0" err="1"/>
              <a:t>Weltendestimmung</a:t>
            </a:r>
            <a:r>
              <a:rPr lang="hu-HU" sz="2400" dirty="0"/>
              <a:t>, </a:t>
            </a:r>
            <a:r>
              <a:rPr lang="hu-HU" sz="2400" dirty="0" err="1"/>
              <a:t>Sündhaftigkeit</a:t>
            </a:r>
            <a:r>
              <a:rPr lang="hu-HU" sz="2400" dirty="0"/>
              <a:t> – </a:t>
            </a:r>
            <a:r>
              <a:rPr lang="hu-HU" sz="2400" dirty="0" err="1"/>
              <a:t>Totentanz</a:t>
            </a:r>
            <a:r>
              <a:rPr lang="hu-HU" sz="2400" dirty="0"/>
              <a:t> – </a:t>
            </a:r>
            <a:r>
              <a:rPr lang="hu-HU" sz="2400" dirty="0" err="1"/>
              <a:t>Angst</a:t>
            </a:r>
            <a:r>
              <a:rPr lang="hu-HU" sz="2400" dirty="0"/>
              <a:t> </a:t>
            </a:r>
            <a:r>
              <a:rPr lang="hu-HU" sz="2400" dirty="0" err="1"/>
              <a:t>vor</a:t>
            </a:r>
            <a:r>
              <a:rPr lang="hu-HU" sz="2400" dirty="0"/>
              <a:t> </a:t>
            </a:r>
            <a:r>
              <a:rPr lang="hu-HU" sz="2400" dirty="0" err="1"/>
              <a:t>dem</a:t>
            </a:r>
            <a:r>
              <a:rPr lang="hu-HU" sz="2400" dirty="0"/>
              <a:t> </a:t>
            </a:r>
            <a:r>
              <a:rPr lang="hu-HU" sz="2400" dirty="0" err="1"/>
              <a:t>Jüngsten</a:t>
            </a:r>
            <a:r>
              <a:rPr lang="hu-HU" sz="2400" dirty="0"/>
              <a:t> Tag → </a:t>
            </a:r>
            <a:r>
              <a:rPr lang="hu-HU" sz="2400" dirty="0" smtClean="0"/>
              <a:t>„</a:t>
            </a:r>
            <a:r>
              <a:rPr lang="hu-HU" sz="2400" dirty="0" err="1"/>
              <a:t>Rettungsversuche</a:t>
            </a:r>
            <a:r>
              <a:rPr lang="hu-HU" sz="2400" dirty="0"/>
              <a:t>”: </a:t>
            </a:r>
            <a:r>
              <a:rPr lang="hu-HU" sz="2400" dirty="0" err="1"/>
              <a:t>Mystik</a:t>
            </a:r>
            <a:r>
              <a:rPr lang="hu-HU" sz="2400" dirty="0"/>
              <a:t> (</a:t>
            </a:r>
            <a:r>
              <a:rPr lang="hu-HU" sz="2400" dirty="0" err="1"/>
              <a:t>individuell</a:t>
            </a:r>
            <a:r>
              <a:rPr lang="hu-HU" sz="2400" dirty="0"/>
              <a:t>) + </a:t>
            </a:r>
            <a:r>
              <a:rPr lang="hu-HU" sz="2400" dirty="0" err="1"/>
              <a:t>Ablass</a:t>
            </a:r>
            <a:r>
              <a:rPr lang="hu-HU" sz="2400" dirty="0"/>
              <a:t> (</a:t>
            </a:r>
            <a:r>
              <a:rPr lang="hu-HU" sz="2400" dirty="0" err="1"/>
              <a:t>institutionell</a:t>
            </a:r>
            <a:r>
              <a:rPr lang="hu-HU" sz="2400" dirty="0"/>
              <a:t>)</a:t>
            </a:r>
          </a:p>
          <a:p>
            <a:pPr marL="0" indent="0" algn="ctr">
              <a:buNone/>
            </a:pPr>
            <a:r>
              <a:rPr lang="hu-HU" sz="2400" dirty="0" err="1"/>
              <a:t>Erkaufbarkeit</a:t>
            </a:r>
            <a:r>
              <a:rPr lang="hu-HU" sz="2400" dirty="0"/>
              <a:t> der </a:t>
            </a:r>
            <a:r>
              <a:rPr lang="hu-HU" sz="2400" dirty="0" err="1"/>
              <a:t>Sünden</a:t>
            </a:r>
            <a:r>
              <a:rPr lang="hu-HU" sz="2400" dirty="0"/>
              <a:t> und </a:t>
            </a:r>
            <a:r>
              <a:rPr lang="hu-HU" sz="2400" dirty="0" err="1"/>
              <a:t>kirchlicher</a:t>
            </a:r>
            <a:r>
              <a:rPr lang="hu-HU" sz="2400" dirty="0"/>
              <a:t> </a:t>
            </a:r>
            <a:r>
              <a:rPr lang="hu-HU" sz="2400" dirty="0" err="1"/>
              <a:t>Ämter</a:t>
            </a:r>
            <a:r>
              <a:rPr lang="hu-HU" sz="2400" dirty="0"/>
              <a:t> (Korruption, </a:t>
            </a:r>
            <a:r>
              <a:rPr lang="hu-HU" sz="2400" dirty="0" err="1"/>
              <a:t>Nepotismus</a:t>
            </a:r>
            <a:r>
              <a:rPr lang="hu-HU" sz="2400" dirty="0"/>
              <a:t>) → </a:t>
            </a:r>
            <a:r>
              <a:rPr lang="hu-HU" sz="2400" dirty="0" err="1"/>
              <a:t>Antiklerikalismus</a:t>
            </a:r>
            <a:endParaRPr lang="hu-HU" sz="24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3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7430" y="10379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/>
              <a:t>Geographische </a:t>
            </a:r>
            <a:r>
              <a:rPr lang="hu-HU" sz="3200" b="1" dirty="0" err="1" smtClean="0"/>
              <a:t>Entdeckungen</a:t>
            </a:r>
            <a:r>
              <a:rPr lang="hu-HU" sz="3200" b="1" dirty="0" smtClean="0"/>
              <a:t> – die Welt </a:t>
            </a:r>
            <a:r>
              <a:rPr lang="hu-HU" sz="3200" b="1" dirty="0" err="1" smtClean="0"/>
              <a:t>öffnet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sich</a:t>
            </a:r>
            <a:r>
              <a:rPr lang="hu-HU" sz="3200" b="1" dirty="0" smtClean="0"/>
              <a:t> – </a:t>
            </a:r>
            <a:r>
              <a:rPr lang="hu-HU" sz="3200" b="1" dirty="0" err="1" smtClean="0"/>
              <a:t>frühkapitalistische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Expansion</a:t>
            </a:r>
            <a:r>
              <a:rPr lang="hu-HU" sz="3200" b="1" dirty="0" smtClean="0"/>
              <a:t> - </a:t>
            </a:r>
            <a:r>
              <a:rPr lang="hu-HU" sz="3200" b="1" dirty="0" err="1" smtClean="0"/>
              <a:t>Kolonialisation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7430" y="2179308"/>
            <a:ext cx="10515600" cy="474312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de-DE" b="1" dirty="0" smtClean="0">
                <a:solidFill>
                  <a:srgbClr val="C00000"/>
                </a:solidFill>
              </a:rPr>
              <a:t>1492</a:t>
            </a:r>
            <a:endParaRPr lang="hu-HU" dirty="0"/>
          </a:p>
          <a:p>
            <a:pPr marL="0" indent="0" algn="ctr">
              <a:buNone/>
            </a:pPr>
            <a:r>
              <a:rPr lang="de-DE" b="1" dirty="0" smtClean="0"/>
              <a:t>Christoph </a:t>
            </a:r>
            <a:r>
              <a:rPr lang="de-DE" b="1" dirty="0"/>
              <a:t>Kolumbus </a:t>
            </a:r>
            <a:r>
              <a:rPr lang="de-DE" dirty="0"/>
              <a:t>macht sich auf den westlichen Seeweg nach </a:t>
            </a:r>
            <a:r>
              <a:rPr lang="de-DE" dirty="0" smtClean="0"/>
              <a:t>Indien </a:t>
            </a:r>
            <a:r>
              <a:rPr lang="de-DE" dirty="0"/>
              <a:t>und entdeckt dabei Amerika. </a:t>
            </a:r>
            <a:endParaRPr lang="hu-HU" dirty="0" smtClean="0"/>
          </a:p>
          <a:p>
            <a:pPr marL="0" indent="0" algn="ctr">
              <a:buNone/>
            </a:pPr>
            <a:r>
              <a:rPr lang="de-DE" b="1" dirty="0" smtClean="0"/>
              <a:t>1497</a:t>
            </a:r>
            <a:endParaRPr lang="hu-HU" dirty="0"/>
          </a:p>
          <a:p>
            <a:pPr marL="0" indent="0" algn="ctr">
              <a:buNone/>
            </a:pPr>
            <a:r>
              <a:rPr lang="de-DE" dirty="0" smtClean="0"/>
              <a:t>Der </a:t>
            </a:r>
            <a:r>
              <a:rPr lang="de-DE" dirty="0"/>
              <a:t>Italiener </a:t>
            </a:r>
            <a:r>
              <a:rPr lang="de-DE" b="1" dirty="0"/>
              <a:t>Giovanni </a:t>
            </a:r>
            <a:r>
              <a:rPr lang="de-DE" b="1" dirty="0" err="1"/>
              <a:t>Caboto</a:t>
            </a:r>
            <a:r>
              <a:rPr lang="de-DE" b="1" dirty="0"/>
              <a:t> </a:t>
            </a:r>
            <a:r>
              <a:rPr lang="de-DE" dirty="0"/>
              <a:t>(englisch John Cabot) erreicht das nordamerikanische Festland. </a:t>
            </a:r>
            <a:endParaRPr lang="hu-HU" dirty="0" smtClean="0"/>
          </a:p>
          <a:p>
            <a:pPr marL="0" indent="0" algn="ctr">
              <a:buNone/>
            </a:pPr>
            <a:r>
              <a:rPr lang="de-DE" b="1" dirty="0" smtClean="0"/>
              <a:t>1498</a:t>
            </a:r>
            <a:endParaRPr lang="hu-HU" dirty="0"/>
          </a:p>
          <a:p>
            <a:pPr marL="0" indent="0" algn="ctr">
              <a:buNone/>
            </a:pPr>
            <a:r>
              <a:rPr lang="de-DE" b="1" dirty="0" smtClean="0"/>
              <a:t>Vasco </a:t>
            </a:r>
            <a:r>
              <a:rPr lang="de-DE" b="1" dirty="0"/>
              <a:t>da Gama </a:t>
            </a:r>
            <a:r>
              <a:rPr lang="de-DE" dirty="0"/>
              <a:t>findet mit drei Schiffen den Seeweg nach Indien und kehrt mit einer reichen Ladung an Gewürzen zurück nach Portugal. </a:t>
            </a:r>
            <a:endParaRPr lang="hu-HU" dirty="0" smtClean="0"/>
          </a:p>
          <a:p>
            <a:pPr marL="0" indent="0" algn="ctr">
              <a:buNone/>
            </a:pPr>
            <a:r>
              <a:rPr lang="de-DE" b="1" dirty="0" smtClean="0"/>
              <a:t>1500</a:t>
            </a:r>
            <a:endParaRPr lang="hu-HU" b="1" dirty="0" smtClean="0"/>
          </a:p>
          <a:p>
            <a:pPr marL="0" indent="0" algn="ctr">
              <a:buNone/>
            </a:pPr>
            <a:r>
              <a:rPr lang="de-DE" dirty="0" smtClean="0"/>
              <a:t>Entdeckung Brasiliens</a:t>
            </a:r>
            <a:endParaRPr lang="hu-HU" dirty="0" smtClean="0"/>
          </a:p>
          <a:p>
            <a:pPr marL="0" indent="0" algn="ctr">
              <a:buNone/>
            </a:pPr>
            <a:r>
              <a:rPr lang="de-DE" b="1" dirty="0" smtClean="0"/>
              <a:t>1513</a:t>
            </a:r>
            <a:endParaRPr lang="hu-HU" dirty="0"/>
          </a:p>
          <a:p>
            <a:pPr marL="0" indent="0" algn="ctr">
              <a:buNone/>
            </a:pPr>
            <a:r>
              <a:rPr lang="de-DE" dirty="0" smtClean="0"/>
              <a:t>Der </a:t>
            </a:r>
            <a:r>
              <a:rPr lang="de-DE" dirty="0"/>
              <a:t>Spanier </a:t>
            </a:r>
            <a:r>
              <a:rPr lang="de-DE" b="1" dirty="0"/>
              <a:t>Balboa</a:t>
            </a:r>
            <a:r>
              <a:rPr lang="de-DE" dirty="0"/>
              <a:t> erreicht als erster Europäer den Stillen Ozean (Pazifik) nach der Durchquerung der Landenge von Panama. 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321" y="14947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/>
              <a:t>Geographische </a:t>
            </a:r>
            <a:r>
              <a:rPr lang="hu-HU" sz="3600" b="1" dirty="0" err="1"/>
              <a:t>Entdeckungen</a:t>
            </a:r>
            <a:r>
              <a:rPr lang="hu-HU" sz="3600" b="1" dirty="0"/>
              <a:t> – </a:t>
            </a:r>
            <a:r>
              <a:rPr lang="hu-HU" sz="3600" b="1" dirty="0" err="1"/>
              <a:t>die</a:t>
            </a:r>
            <a:r>
              <a:rPr lang="hu-HU" sz="3600" b="1" dirty="0"/>
              <a:t> Welt </a:t>
            </a:r>
            <a:r>
              <a:rPr lang="hu-HU" sz="3600" b="1" dirty="0" err="1"/>
              <a:t>öffnet</a:t>
            </a:r>
            <a:r>
              <a:rPr lang="hu-HU" sz="3600" b="1" dirty="0"/>
              <a:t> </a:t>
            </a:r>
            <a:r>
              <a:rPr lang="hu-HU" sz="3600" b="1" dirty="0" err="1"/>
              <a:t>sich</a:t>
            </a:r>
            <a:r>
              <a:rPr lang="hu-HU" sz="3600" b="1" dirty="0"/>
              <a:t> – </a:t>
            </a:r>
            <a:r>
              <a:rPr lang="hu-HU" sz="3600" b="1" dirty="0" err="1"/>
              <a:t>frühkapitalistische</a:t>
            </a:r>
            <a:r>
              <a:rPr lang="hu-HU" sz="3600" b="1" dirty="0"/>
              <a:t> </a:t>
            </a:r>
            <a:r>
              <a:rPr lang="hu-HU" sz="3600" b="1" dirty="0" err="1"/>
              <a:t>Expansion</a:t>
            </a:r>
            <a:r>
              <a:rPr lang="hu-HU" sz="3600" b="1" dirty="0"/>
              <a:t> - </a:t>
            </a:r>
            <a:r>
              <a:rPr lang="hu-HU" sz="3600" b="1" dirty="0" err="1"/>
              <a:t>Kolonialisation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2321" y="2943791"/>
            <a:ext cx="10515600" cy="39142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2600" b="1" dirty="0">
                <a:solidFill>
                  <a:srgbClr val="C00000"/>
                </a:solidFill>
              </a:rPr>
              <a:t>1519 bis </a:t>
            </a:r>
            <a:r>
              <a:rPr lang="de-DE" sz="2600" b="1" dirty="0" smtClean="0">
                <a:solidFill>
                  <a:srgbClr val="C00000"/>
                </a:solidFill>
              </a:rPr>
              <a:t>1521</a:t>
            </a:r>
            <a:endParaRPr lang="hu-HU" sz="2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de-DE" sz="2600" i="1" dirty="0" smtClean="0"/>
              <a:t>Die </a:t>
            </a:r>
            <a:r>
              <a:rPr lang="de-DE" sz="2600" i="1" dirty="0"/>
              <a:t>erste Erdumsegelung</a:t>
            </a:r>
            <a:r>
              <a:rPr lang="de-DE" sz="2600" dirty="0"/>
              <a:t>, begonnen durch den portugiesischen Seefahrer </a:t>
            </a:r>
            <a:r>
              <a:rPr lang="de-DE" sz="2600" b="1" dirty="0"/>
              <a:t>Ferdinand Magellan</a:t>
            </a:r>
            <a:r>
              <a:rPr lang="de-DE" sz="2600" dirty="0"/>
              <a:t> in spanischen Diensten und beendet durch den spanischen Seefahrer Juan Sebastian Elcano</a:t>
            </a:r>
            <a:r>
              <a:rPr lang="hu-HU" sz="2600" dirty="0"/>
              <a:t>,</a:t>
            </a:r>
            <a:r>
              <a:rPr lang="de-DE" sz="2600" dirty="0"/>
              <a:t> </a:t>
            </a:r>
            <a:r>
              <a:rPr lang="de-DE" sz="2600" i="1" dirty="0"/>
              <a:t>beweist die </a:t>
            </a:r>
            <a:r>
              <a:rPr lang="de-DE" sz="2600" i="1" dirty="0">
                <a:solidFill>
                  <a:srgbClr val="C00000"/>
                </a:solidFill>
              </a:rPr>
              <a:t>Kugelgestalt der Erde</a:t>
            </a:r>
            <a:r>
              <a:rPr lang="de-DE" sz="2600" dirty="0"/>
              <a:t>. Auf dieser ersten Weltumsegelung </a:t>
            </a:r>
            <a:r>
              <a:rPr lang="hu-HU" sz="2600" dirty="0" err="1"/>
              <a:t>wird</a:t>
            </a:r>
            <a:r>
              <a:rPr lang="hu-HU" sz="2600" dirty="0"/>
              <a:t> </a:t>
            </a:r>
            <a:r>
              <a:rPr lang="de-DE" sz="2600" dirty="0"/>
              <a:t>die nach Ferdinand Magellan benannte </a:t>
            </a:r>
            <a:r>
              <a:rPr lang="de-DE" sz="2600" i="1" dirty="0" err="1"/>
              <a:t>Magellanstraße</a:t>
            </a:r>
            <a:r>
              <a:rPr lang="hu-HU" sz="2600" dirty="0"/>
              <a:t> </a:t>
            </a:r>
            <a:r>
              <a:rPr lang="hu-HU" sz="2600" dirty="0" err="1"/>
              <a:t>entdeckt</a:t>
            </a:r>
            <a:r>
              <a:rPr lang="de-DE" sz="2600" dirty="0"/>
              <a:t>, die den Westlichen Weg um Südamerika herum in den Pazifik öffnet. </a:t>
            </a:r>
            <a:endParaRPr lang="hu-HU" sz="2600" dirty="0"/>
          </a:p>
          <a:p>
            <a:pPr marL="0" indent="0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2600" dirty="0"/>
              <a:t>Geographische </a:t>
            </a:r>
            <a:r>
              <a:rPr lang="hu-HU" sz="2600" dirty="0" err="1"/>
              <a:t>Entdeckungen</a:t>
            </a:r>
            <a:r>
              <a:rPr lang="hu-HU" sz="2600" dirty="0"/>
              <a:t> und </a:t>
            </a:r>
            <a:r>
              <a:rPr lang="hu-HU" sz="2600" dirty="0" err="1"/>
              <a:t>wissenschaftlich-technische</a:t>
            </a:r>
            <a:r>
              <a:rPr lang="hu-HU" sz="2600" dirty="0"/>
              <a:t> </a:t>
            </a:r>
            <a:r>
              <a:rPr lang="hu-HU" sz="2600" dirty="0" err="1"/>
              <a:t>Erfindungen</a:t>
            </a:r>
            <a:r>
              <a:rPr lang="hu-HU" sz="2600" dirty="0"/>
              <a:t> </a:t>
            </a:r>
            <a:r>
              <a:rPr lang="hu-HU" sz="2600" dirty="0" err="1"/>
              <a:t>führen</a:t>
            </a:r>
            <a:r>
              <a:rPr lang="hu-HU" sz="2600" dirty="0"/>
              <a:t> </a:t>
            </a:r>
            <a:r>
              <a:rPr lang="hu-HU" sz="2600" dirty="0" err="1"/>
              <a:t>zur</a:t>
            </a:r>
            <a:r>
              <a:rPr lang="hu-HU" sz="2600" dirty="0"/>
              <a:t> „</a:t>
            </a:r>
            <a:r>
              <a:rPr lang="hu-HU" sz="2600" dirty="0" err="1"/>
              <a:t>Entwicklung</a:t>
            </a:r>
            <a:r>
              <a:rPr lang="hu-HU" sz="2600" dirty="0"/>
              <a:t>”, „</a:t>
            </a:r>
            <a:r>
              <a:rPr lang="hu-HU" sz="2600" dirty="0" err="1"/>
              <a:t>Modernisierung</a:t>
            </a:r>
            <a:r>
              <a:rPr lang="hu-HU" sz="2600" dirty="0"/>
              <a:t>”, </a:t>
            </a:r>
            <a:r>
              <a:rPr lang="hu-HU" sz="2600" b="1" dirty="0" err="1"/>
              <a:t>Änderung</a:t>
            </a:r>
            <a:r>
              <a:rPr lang="hu-HU" sz="2600" b="1" dirty="0"/>
              <a:t> des </a:t>
            </a:r>
            <a:r>
              <a:rPr lang="hu-HU" sz="2600" b="1" dirty="0" err="1"/>
              <a:t>Weltbildes</a:t>
            </a:r>
            <a:r>
              <a:rPr lang="hu-HU" sz="2600" dirty="0"/>
              <a:t>, </a:t>
            </a:r>
            <a:r>
              <a:rPr lang="hu-HU" sz="2600" dirty="0" err="1"/>
              <a:t>damit</a:t>
            </a:r>
            <a:r>
              <a:rPr lang="hu-HU" sz="2600" dirty="0"/>
              <a:t> </a:t>
            </a:r>
            <a:r>
              <a:rPr lang="hu-HU" sz="2600" dirty="0" err="1"/>
              <a:t>aber</a:t>
            </a:r>
            <a:r>
              <a:rPr lang="hu-HU" sz="2600" dirty="0"/>
              <a:t> </a:t>
            </a:r>
            <a:r>
              <a:rPr lang="hu-HU" sz="2600" dirty="0" err="1"/>
              <a:t>auch</a:t>
            </a:r>
            <a:r>
              <a:rPr lang="hu-HU" sz="2600" dirty="0"/>
              <a:t> </a:t>
            </a:r>
            <a:r>
              <a:rPr lang="hu-HU" sz="2600" dirty="0" err="1"/>
              <a:t>zur</a:t>
            </a:r>
            <a:r>
              <a:rPr lang="hu-HU" sz="2600" dirty="0"/>
              <a:t> </a:t>
            </a:r>
            <a:r>
              <a:rPr lang="hu-HU" sz="2600" dirty="0" err="1"/>
              <a:t>Verunsicherung</a:t>
            </a:r>
            <a:r>
              <a:rPr lang="hu-HU" sz="2600" dirty="0"/>
              <a:t> des </a:t>
            </a:r>
            <a:r>
              <a:rPr lang="hu-HU" sz="2600" dirty="0" err="1"/>
              <a:t>Menschen</a:t>
            </a:r>
            <a:r>
              <a:rPr lang="hu-HU" sz="2600" dirty="0"/>
              <a:t> </a:t>
            </a:r>
            <a:r>
              <a:rPr lang="hu-HU" sz="2600" dirty="0" err="1"/>
              <a:t>hinsichtlich</a:t>
            </a:r>
            <a:r>
              <a:rPr lang="hu-HU" sz="2600" dirty="0"/>
              <a:t> </a:t>
            </a:r>
            <a:r>
              <a:rPr lang="hu-HU" sz="2600" dirty="0" err="1"/>
              <a:t>seiner</a:t>
            </a:r>
            <a:r>
              <a:rPr lang="hu-HU" sz="2600" dirty="0"/>
              <a:t> </a:t>
            </a:r>
            <a:r>
              <a:rPr lang="hu-HU" sz="2600" dirty="0" err="1"/>
              <a:t>geistig-seelischen</a:t>
            </a:r>
            <a:r>
              <a:rPr lang="hu-HU" sz="2600" dirty="0"/>
              <a:t> </a:t>
            </a:r>
            <a:r>
              <a:rPr lang="hu-HU" sz="2600" dirty="0" err="1"/>
              <a:t>Position</a:t>
            </a:r>
            <a:r>
              <a:rPr lang="hu-HU" sz="2600" dirty="0"/>
              <a:t> </a:t>
            </a:r>
            <a:r>
              <a:rPr lang="hu-HU" sz="2600" dirty="0" err="1"/>
              <a:t>im</a:t>
            </a:r>
            <a:r>
              <a:rPr lang="hu-HU" sz="2600" dirty="0"/>
              <a:t> </a:t>
            </a:r>
            <a:r>
              <a:rPr lang="hu-HU" sz="2600" dirty="0" err="1"/>
              <a:t>Weltgebilde</a:t>
            </a:r>
            <a:r>
              <a:rPr lang="hu-HU" sz="2600" dirty="0"/>
              <a:t>.</a:t>
            </a:r>
            <a:r>
              <a:rPr lang="de-DE" sz="2600" dirty="0"/>
              <a:t/>
            </a:r>
            <a:br>
              <a:rPr lang="de-DE" sz="2600" dirty="0"/>
            </a:br>
            <a:endParaRPr lang="hu-HU" sz="26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6827" y="13916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Das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heliozentrische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Weltsystem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6827" y="2901201"/>
            <a:ext cx="10515600" cy="3557749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solidFill>
                  <a:srgbClr val="C00000"/>
                </a:solidFill>
              </a:rPr>
              <a:t>1543</a:t>
            </a:r>
            <a:endParaRPr lang="hu-HU" b="1" dirty="0"/>
          </a:p>
          <a:p>
            <a:pPr marL="0" indent="0" algn="ctr">
              <a:buNone/>
            </a:pPr>
            <a:r>
              <a:rPr lang="de-DE" sz="2400" dirty="0" smtClean="0"/>
              <a:t>Hauptwerk </a:t>
            </a:r>
            <a:r>
              <a:rPr lang="de-DE" sz="2400" dirty="0"/>
              <a:t>des </a:t>
            </a:r>
            <a:r>
              <a:rPr lang="de-DE" sz="2400" b="1" dirty="0"/>
              <a:t>Kopernikus</a:t>
            </a:r>
            <a:r>
              <a:rPr lang="de-DE" sz="2400" dirty="0"/>
              <a:t> (Nikolaus Kopernikus, deutscher Astronom und Mathematiker (1473-1543), Begründer des </a:t>
            </a:r>
            <a:r>
              <a:rPr lang="de-DE" sz="2400" b="1" dirty="0" err="1"/>
              <a:t>heliozentrichen</a:t>
            </a:r>
            <a:r>
              <a:rPr lang="de-DE" sz="2400" b="1" dirty="0"/>
              <a:t> (kopernikanischen) </a:t>
            </a:r>
            <a:r>
              <a:rPr lang="de-DE" sz="2400" b="1" dirty="0" smtClean="0"/>
              <a:t>Weltsystems</a:t>
            </a:r>
            <a:r>
              <a:rPr lang="hu-HU" sz="2400" dirty="0" smtClean="0"/>
              <a:t> →</a:t>
            </a:r>
            <a:r>
              <a:rPr lang="de-DE" sz="2400" dirty="0" smtClean="0"/>
              <a:t> </a:t>
            </a:r>
            <a:r>
              <a:rPr lang="de-DE" sz="2400" dirty="0"/>
              <a:t>im Gegensatz </a:t>
            </a:r>
            <a:r>
              <a:rPr lang="de-DE" sz="2400" dirty="0" smtClean="0"/>
              <a:t>zu</a:t>
            </a:r>
            <a:r>
              <a:rPr lang="hu-HU" sz="2400" dirty="0" smtClean="0"/>
              <a:t>m</a:t>
            </a:r>
            <a:r>
              <a:rPr lang="de-DE" sz="2400" dirty="0" smtClean="0"/>
              <a:t> </a:t>
            </a:r>
            <a:r>
              <a:rPr lang="de-DE" sz="2400" b="1" dirty="0"/>
              <a:t>geozentrischen System </a:t>
            </a:r>
            <a:r>
              <a:rPr lang="de-DE" sz="2400" dirty="0"/>
              <a:t>des</a:t>
            </a:r>
            <a:r>
              <a:rPr lang="de-DE" sz="2400" b="1" dirty="0"/>
              <a:t> Ptolemäus </a:t>
            </a:r>
            <a:r>
              <a:rPr lang="de-DE" sz="2400" dirty="0"/>
              <a:t>ist nun die Sonne und nicht die Erde, der Mittelpunkt des Planetensystems. 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573" y="1046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Vorreformatorische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Reformbewegungen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9573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smtClean="0"/>
              <a:t>John </a:t>
            </a:r>
            <a:r>
              <a:rPr lang="hu-HU" sz="2400" b="1" dirty="0" err="1" smtClean="0"/>
              <a:t>Wycliff</a:t>
            </a:r>
            <a:r>
              <a:rPr lang="hu-HU" sz="2400" b="1" dirty="0" smtClean="0"/>
              <a:t> </a:t>
            </a:r>
            <a:r>
              <a:rPr lang="hu-HU" sz="2400" dirty="0" smtClean="0"/>
              <a:t>(England, 14. </a:t>
            </a:r>
            <a:r>
              <a:rPr lang="hu-HU" sz="2400" dirty="0" err="1" smtClean="0"/>
              <a:t>Jh</a:t>
            </a:r>
            <a:r>
              <a:rPr lang="hu-HU" sz="2400" dirty="0" smtClean="0"/>
              <a:t>.), </a:t>
            </a:r>
            <a:r>
              <a:rPr lang="hu-HU" sz="2400" dirty="0" err="1" smtClean="0"/>
              <a:t>gegen</a:t>
            </a:r>
            <a:r>
              <a:rPr lang="hu-HU" sz="2400" dirty="0" smtClean="0"/>
              <a:t> </a:t>
            </a:r>
            <a:r>
              <a:rPr lang="hu-HU" sz="2400" dirty="0" err="1" smtClean="0"/>
              <a:t>Missstände</a:t>
            </a:r>
            <a:r>
              <a:rPr lang="hu-HU" sz="2400" dirty="0" smtClean="0"/>
              <a:t> des </a:t>
            </a:r>
            <a:r>
              <a:rPr lang="hu-HU" sz="2400" dirty="0" err="1" smtClean="0"/>
              <a:t>Klerus</a:t>
            </a:r>
            <a:r>
              <a:rPr lang="hu-HU" sz="2400" dirty="0" smtClean="0"/>
              <a:t>, </a:t>
            </a:r>
            <a:r>
              <a:rPr lang="hu-HU" sz="2400" dirty="0" err="1" smtClean="0"/>
              <a:t>Ablehnung</a:t>
            </a:r>
            <a:r>
              <a:rPr lang="hu-HU" sz="2400" dirty="0" smtClean="0"/>
              <a:t> des </a:t>
            </a:r>
            <a:r>
              <a:rPr lang="hu-HU" sz="2400" dirty="0" err="1" smtClean="0"/>
              <a:t>Bilder</a:t>
            </a:r>
            <a:r>
              <a:rPr lang="hu-HU" sz="2400" dirty="0" smtClean="0"/>
              <a:t>-, </a:t>
            </a:r>
            <a:r>
              <a:rPr lang="hu-HU" sz="2400" dirty="0" err="1" smtClean="0"/>
              <a:t>Heiligen</a:t>
            </a:r>
            <a:r>
              <a:rPr lang="hu-HU" sz="2400" dirty="0" smtClean="0"/>
              <a:t>- und </a:t>
            </a:r>
            <a:r>
              <a:rPr lang="hu-HU" sz="2400" dirty="0" err="1" smtClean="0"/>
              <a:t>Reliquienkultes</a:t>
            </a:r>
            <a:r>
              <a:rPr lang="hu-HU" sz="2400" dirty="0" smtClean="0"/>
              <a:t> </a:t>
            </a:r>
            <a:r>
              <a:rPr lang="hu-HU" sz="2400" dirty="0" err="1" smtClean="0"/>
              <a:t>sowie</a:t>
            </a:r>
            <a:r>
              <a:rPr lang="hu-HU" sz="2400" dirty="0" smtClean="0"/>
              <a:t> des </a:t>
            </a:r>
            <a:r>
              <a:rPr lang="hu-HU" sz="2400" dirty="0" err="1" smtClean="0"/>
              <a:t>Zölibats</a:t>
            </a:r>
            <a:r>
              <a:rPr lang="hu-HU" sz="2400" dirty="0" smtClean="0"/>
              <a:t>; </a:t>
            </a:r>
            <a:r>
              <a:rPr lang="hu-HU" sz="2400" dirty="0" err="1" smtClean="0"/>
              <a:t>er</a:t>
            </a:r>
            <a:r>
              <a:rPr lang="hu-HU" sz="2400" dirty="0" smtClean="0"/>
              <a:t> </a:t>
            </a:r>
            <a:r>
              <a:rPr lang="hu-HU" sz="2400" dirty="0" err="1" smtClean="0"/>
              <a:t>bezeichnete</a:t>
            </a:r>
            <a:r>
              <a:rPr lang="hu-HU" sz="2400" dirty="0" smtClean="0"/>
              <a:t> den </a:t>
            </a:r>
            <a:r>
              <a:rPr lang="hu-HU" sz="2400" dirty="0" err="1" smtClean="0"/>
              <a:t>Papst</a:t>
            </a:r>
            <a:r>
              <a:rPr lang="hu-HU" sz="2400" dirty="0" smtClean="0"/>
              <a:t> </a:t>
            </a:r>
            <a:r>
              <a:rPr lang="hu-HU" sz="2400" dirty="0" err="1" smtClean="0"/>
              <a:t>als</a:t>
            </a:r>
            <a:r>
              <a:rPr lang="hu-HU" sz="2400" dirty="0" smtClean="0"/>
              <a:t> „</a:t>
            </a:r>
            <a:r>
              <a:rPr lang="hu-HU" sz="2400" dirty="0" err="1" smtClean="0"/>
              <a:t>Antichrist</a:t>
            </a:r>
            <a:r>
              <a:rPr lang="hu-HU" sz="2400" dirty="0" smtClean="0"/>
              <a:t>”. </a:t>
            </a:r>
            <a:r>
              <a:rPr lang="hu-HU" sz="2400" dirty="0" err="1" smtClean="0"/>
              <a:t>Vom</a:t>
            </a:r>
            <a:r>
              <a:rPr lang="hu-HU" sz="2400" dirty="0" smtClean="0"/>
              <a:t> </a:t>
            </a:r>
            <a:r>
              <a:rPr lang="hu-HU" sz="2400" dirty="0" err="1" smtClean="0"/>
              <a:t>englischen</a:t>
            </a:r>
            <a:r>
              <a:rPr lang="hu-HU" sz="2400" dirty="0" smtClean="0"/>
              <a:t> König </a:t>
            </a:r>
            <a:r>
              <a:rPr lang="hu-HU" sz="2400" dirty="0" err="1" smtClean="0"/>
              <a:t>zunächst</a:t>
            </a:r>
            <a:r>
              <a:rPr lang="hu-HU" sz="2400" dirty="0" smtClean="0"/>
              <a:t> </a:t>
            </a:r>
            <a:r>
              <a:rPr lang="hu-HU" sz="2400" dirty="0" err="1" smtClean="0"/>
              <a:t>unterstützt</a:t>
            </a:r>
            <a:r>
              <a:rPr lang="hu-HU" sz="2400" dirty="0" smtClean="0"/>
              <a:t> (</a:t>
            </a:r>
            <a:r>
              <a:rPr lang="hu-HU" sz="2400" dirty="0" err="1" smtClean="0"/>
              <a:t>er</a:t>
            </a:r>
            <a:r>
              <a:rPr lang="hu-HU" sz="2400" dirty="0" smtClean="0"/>
              <a:t> </a:t>
            </a:r>
            <a:r>
              <a:rPr lang="hu-HU" sz="2400" dirty="0" err="1" smtClean="0"/>
              <a:t>hoffte</a:t>
            </a:r>
            <a:r>
              <a:rPr lang="hu-HU" sz="2400" dirty="0" smtClean="0"/>
              <a:t> </a:t>
            </a:r>
            <a:r>
              <a:rPr lang="hu-HU" sz="2400" dirty="0" err="1" smtClean="0"/>
              <a:t>dadurch</a:t>
            </a:r>
            <a:r>
              <a:rPr lang="hu-HU" sz="2400" dirty="0" smtClean="0"/>
              <a:t> </a:t>
            </a:r>
            <a:r>
              <a:rPr lang="hu-HU" sz="2400" dirty="0" err="1" smtClean="0"/>
              <a:t>eine</a:t>
            </a:r>
            <a:r>
              <a:rPr lang="hu-HU" sz="2400" dirty="0" smtClean="0"/>
              <a:t> </a:t>
            </a:r>
            <a:r>
              <a:rPr lang="hu-HU" sz="2400" dirty="0" err="1" smtClean="0"/>
              <a:t>größere</a:t>
            </a:r>
            <a:r>
              <a:rPr lang="hu-HU" sz="2400" dirty="0" smtClean="0"/>
              <a:t> </a:t>
            </a:r>
            <a:r>
              <a:rPr lang="hu-HU" sz="2400" dirty="0" err="1" smtClean="0"/>
              <a:t>Unabhängigkeit</a:t>
            </a:r>
            <a:r>
              <a:rPr lang="hu-HU" sz="2400" dirty="0" smtClean="0"/>
              <a:t> von der </a:t>
            </a:r>
            <a:r>
              <a:rPr lang="hu-HU" sz="2400" dirty="0" err="1" smtClean="0"/>
              <a:t>Kurie</a:t>
            </a:r>
            <a:r>
              <a:rPr lang="hu-HU" sz="2400" dirty="0" smtClean="0"/>
              <a:t>). </a:t>
            </a:r>
            <a:r>
              <a:rPr lang="hu-HU" sz="2400" dirty="0" err="1" smtClean="0"/>
              <a:t>Das</a:t>
            </a:r>
            <a:r>
              <a:rPr lang="hu-HU" sz="2400" dirty="0" smtClean="0"/>
              <a:t> </a:t>
            </a:r>
            <a:r>
              <a:rPr lang="hu-HU" sz="2400" b="1" dirty="0" err="1" smtClean="0"/>
              <a:t>Konstanzer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Konzil</a:t>
            </a:r>
            <a:r>
              <a:rPr lang="hu-HU" sz="2400" b="1" dirty="0" smtClean="0"/>
              <a:t> </a:t>
            </a:r>
            <a:r>
              <a:rPr lang="hu-HU" sz="2400" dirty="0" err="1" smtClean="0"/>
              <a:t>verurteilte</a:t>
            </a:r>
            <a:r>
              <a:rPr lang="hu-HU" sz="2400" dirty="0" smtClean="0"/>
              <a:t> </a:t>
            </a:r>
            <a:r>
              <a:rPr lang="hu-HU" sz="2400" dirty="0" err="1" smtClean="0"/>
              <a:t>ihn</a:t>
            </a:r>
            <a:r>
              <a:rPr lang="hu-HU" sz="2400" dirty="0" smtClean="0"/>
              <a:t> </a:t>
            </a:r>
            <a:r>
              <a:rPr lang="hu-HU" sz="2400" b="1" dirty="0" smtClean="0"/>
              <a:t>1415</a:t>
            </a:r>
            <a:r>
              <a:rPr lang="hu-HU" sz="2400" dirty="0" smtClean="0"/>
              <a:t> </a:t>
            </a:r>
            <a:r>
              <a:rPr lang="hu-HU" sz="2400" dirty="0" err="1" smtClean="0"/>
              <a:t>als</a:t>
            </a:r>
            <a:r>
              <a:rPr lang="hu-HU" sz="2400" dirty="0" smtClean="0"/>
              <a:t> </a:t>
            </a:r>
            <a:r>
              <a:rPr lang="hu-HU" sz="2400" dirty="0" err="1" smtClean="0"/>
              <a:t>Ketzer</a:t>
            </a:r>
            <a:r>
              <a:rPr lang="hu-HU" sz="2400" dirty="0" smtClean="0"/>
              <a:t> und </a:t>
            </a:r>
            <a:r>
              <a:rPr lang="hu-HU" sz="2400" dirty="0" err="1" smtClean="0"/>
              <a:t>seine</a:t>
            </a:r>
            <a:r>
              <a:rPr lang="hu-HU" sz="2400" dirty="0" smtClean="0"/>
              <a:t> </a:t>
            </a:r>
            <a:r>
              <a:rPr lang="hu-HU" sz="2400" dirty="0" err="1" smtClean="0"/>
              <a:t>Gebeine</a:t>
            </a:r>
            <a:r>
              <a:rPr lang="hu-HU" sz="2400" dirty="0" smtClean="0"/>
              <a:t> </a:t>
            </a:r>
            <a:r>
              <a:rPr lang="hu-HU" sz="2400" dirty="0" err="1" smtClean="0"/>
              <a:t>wurden</a:t>
            </a:r>
            <a:r>
              <a:rPr lang="hu-HU" sz="2400" dirty="0" smtClean="0"/>
              <a:t> </a:t>
            </a:r>
            <a:r>
              <a:rPr lang="hu-HU" sz="2400" dirty="0" err="1" smtClean="0"/>
              <a:t>posthum</a:t>
            </a:r>
            <a:r>
              <a:rPr lang="hu-HU" sz="2400" dirty="0" smtClean="0"/>
              <a:t> </a:t>
            </a:r>
            <a:r>
              <a:rPr lang="hu-HU" sz="2400" dirty="0" err="1" smtClean="0"/>
              <a:t>verbrannt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endParaRPr lang="hu-HU" sz="2400" b="1" dirty="0" smtClean="0"/>
          </a:p>
          <a:p>
            <a:pPr marL="0" indent="0">
              <a:buNone/>
            </a:pPr>
            <a:r>
              <a:rPr lang="hu-HU" sz="2400" b="1" dirty="0" smtClean="0"/>
              <a:t>Jan </a:t>
            </a:r>
            <a:r>
              <a:rPr lang="hu-HU" sz="2400" b="1" dirty="0" err="1" smtClean="0"/>
              <a:t>Hus</a:t>
            </a:r>
            <a:r>
              <a:rPr lang="hu-HU" sz="2400" b="1" dirty="0" smtClean="0"/>
              <a:t> </a:t>
            </a:r>
            <a:r>
              <a:rPr lang="hu-HU" sz="2400" dirty="0" smtClean="0"/>
              <a:t>(</a:t>
            </a:r>
            <a:r>
              <a:rPr lang="hu-HU" sz="2400" dirty="0" err="1" smtClean="0"/>
              <a:t>Böhmen</a:t>
            </a:r>
            <a:r>
              <a:rPr lang="hu-HU" sz="2400" dirty="0" smtClean="0"/>
              <a:t>), </a:t>
            </a:r>
            <a:r>
              <a:rPr lang="hu-HU" sz="2400" dirty="0" err="1" smtClean="0"/>
              <a:t>ein</a:t>
            </a:r>
            <a:r>
              <a:rPr lang="hu-HU" sz="2400" dirty="0" smtClean="0"/>
              <a:t> </a:t>
            </a:r>
            <a:r>
              <a:rPr lang="hu-HU" sz="2400" dirty="0" err="1" smtClean="0"/>
              <a:t>Nachfolger</a:t>
            </a:r>
            <a:r>
              <a:rPr lang="hu-HU" sz="2400" dirty="0" smtClean="0"/>
              <a:t> </a:t>
            </a:r>
            <a:r>
              <a:rPr lang="hu-HU" sz="2400" dirty="0" err="1" smtClean="0"/>
              <a:t>Wycliffs</a:t>
            </a:r>
            <a:r>
              <a:rPr lang="hu-HU" sz="2400" dirty="0" smtClean="0"/>
              <a:t>, </a:t>
            </a:r>
            <a:r>
              <a:rPr lang="hu-HU" sz="2400" dirty="0" err="1" smtClean="0"/>
              <a:t>verurteilte</a:t>
            </a:r>
            <a:r>
              <a:rPr lang="hu-HU" sz="2400" dirty="0" smtClean="0"/>
              <a:t> die </a:t>
            </a:r>
            <a:r>
              <a:rPr lang="hu-HU" sz="2400" dirty="0" err="1" smtClean="0"/>
              <a:t>Habsucht</a:t>
            </a:r>
            <a:r>
              <a:rPr lang="hu-HU" sz="2400" dirty="0" smtClean="0"/>
              <a:t> der </a:t>
            </a:r>
            <a:r>
              <a:rPr lang="hu-HU" sz="2400" dirty="0" err="1" smtClean="0"/>
              <a:t>Kirche</a:t>
            </a:r>
            <a:r>
              <a:rPr lang="hu-HU" sz="2400" dirty="0" smtClean="0"/>
              <a:t> und </a:t>
            </a:r>
            <a:r>
              <a:rPr lang="hu-HU" sz="2400" dirty="0" err="1" smtClean="0"/>
              <a:t>wollte</a:t>
            </a:r>
            <a:r>
              <a:rPr lang="hu-HU" sz="2400" dirty="0" smtClean="0"/>
              <a:t> </a:t>
            </a:r>
            <a:r>
              <a:rPr lang="hu-HU" sz="2400" dirty="0" err="1" smtClean="0"/>
              <a:t>eine</a:t>
            </a:r>
            <a:r>
              <a:rPr lang="hu-HU" sz="2400" dirty="0" smtClean="0"/>
              <a:t> </a:t>
            </a:r>
            <a:r>
              <a:rPr lang="hu-HU" sz="2400" dirty="0" err="1" smtClean="0"/>
              <a:t>Kirchenreform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 der </a:t>
            </a:r>
            <a:r>
              <a:rPr lang="hu-HU" sz="2400" dirty="0" err="1" smtClean="0"/>
              <a:t>Grundlage</a:t>
            </a:r>
            <a:r>
              <a:rPr lang="hu-HU" sz="2400" dirty="0" smtClean="0"/>
              <a:t> der Bibel. 1411 </a:t>
            </a:r>
            <a:r>
              <a:rPr lang="hu-HU" sz="2400" dirty="0" err="1" smtClean="0"/>
              <a:t>wurde</a:t>
            </a:r>
            <a:r>
              <a:rPr lang="hu-HU" sz="2400" dirty="0" smtClean="0"/>
              <a:t> </a:t>
            </a:r>
            <a:r>
              <a:rPr lang="hu-HU" sz="2400" dirty="0" err="1" smtClean="0"/>
              <a:t>er</a:t>
            </a:r>
            <a:r>
              <a:rPr lang="hu-HU" sz="2400" dirty="0" smtClean="0"/>
              <a:t> </a:t>
            </a:r>
            <a:r>
              <a:rPr lang="hu-HU" sz="2400" dirty="0" err="1" smtClean="0"/>
              <a:t>exkommuniziert</a:t>
            </a:r>
            <a:r>
              <a:rPr lang="hu-HU" sz="2400" dirty="0" smtClean="0"/>
              <a:t>, </a:t>
            </a:r>
            <a:r>
              <a:rPr lang="hu-HU" sz="2400" b="1" dirty="0" smtClean="0"/>
              <a:t>1415</a:t>
            </a:r>
            <a:r>
              <a:rPr lang="hu-HU" sz="2400" dirty="0" smtClean="0"/>
              <a:t> </a:t>
            </a:r>
            <a:r>
              <a:rPr lang="hu-HU" sz="2400" dirty="0" err="1" smtClean="0"/>
              <a:t>vor</a:t>
            </a:r>
            <a:r>
              <a:rPr lang="hu-HU" sz="2400" dirty="0" smtClean="0"/>
              <a:t> </a:t>
            </a:r>
            <a:r>
              <a:rPr lang="hu-HU" sz="2400" dirty="0" err="1" smtClean="0"/>
              <a:t>das</a:t>
            </a:r>
            <a:r>
              <a:rPr lang="hu-HU" sz="2400" dirty="0" smtClean="0"/>
              <a:t> </a:t>
            </a:r>
            <a:r>
              <a:rPr lang="hu-HU" sz="2400" b="1" dirty="0" err="1" smtClean="0"/>
              <a:t>Konstanzer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Konzil</a:t>
            </a:r>
            <a:r>
              <a:rPr lang="hu-HU" sz="2400" b="1" dirty="0" smtClean="0"/>
              <a:t> </a:t>
            </a:r>
            <a:r>
              <a:rPr lang="hu-HU" sz="2400" dirty="0" err="1" smtClean="0"/>
              <a:t>geladen</a:t>
            </a:r>
            <a:r>
              <a:rPr lang="hu-HU" sz="2400" dirty="0" smtClean="0"/>
              <a:t>. </a:t>
            </a:r>
            <a:r>
              <a:rPr lang="hu-HU" sz="2400" dirty="0" err="1" smtClean="0"/>
              <a:t>Er</a:t>
            </a:r>
            <a:r>
              <a:rPr lang="hu-HU" sz="2400" dirty="0" smtClean="0"/>
              <a:t> </a:t>
            </a:r>
            <a:r>
              <a:rPr lang="hu-HU" sz="2400" dirty="0" err="1" smtClean="0"/>
              <a:t>widerrief</a:t>
            </a:r>
            <a:r>
              <a:rPr lang="hu-HU" sz="2400" dirty="0" smtClean="0"/>
              <a:t> </a:t>
            </a:r>
            <a:r>
              <a:rPr lang="hu-HU" sz="2400" dirty="0" err="1" smtClean="0"/>
              <a:t>seine</a:t>
            </a:r>
            <a:r>
              <a:rPr lang="hu-HU" sz="2400" dirty="0" smtClean="0"/>
              <a:t> </a:t>
            </a:r>
            <a:r>
              <a:rPr lang="hu-HU" sz="2400" dirty="0" err="1" smtClean="0"/>
              <a:t>Thesen</a:t>
            </a:r>
            <a:r>
              <a:rPr lang="hu-HU" sz="2400" dirty="0" smtClean="0"/>
              <a:t> </a:t>
            </a:r>
            <a:r>
              <a:rPr lang="hu-HU" sz="2400" dirty="0" err="1" smtClean="0"/>
              <a:t>nicht</a:t>
            </a:r>
            <a:r>
              <a:rPr lang="hu-HU" sz="2400" dirty="0" smtClean="0"/>
              <a:t>, 1415 </a:t>
            </a:r>
            <a:r>
              <a:rPr lang="hu-HU" sz="2400" dirty="0" err="1" smtClean="0"/>
              <a:t>als</a:t>
            </a:r>
            <a:r>
              <a:rPr lang="hu-HU" sz="2400" dirty="0" smtClean="0"/>
              <a:t> </a:t>
            </a:r>
            <a:r>
              <a:rPr lang="hu-HU" sz="2400" dirty="0" err="1" smtClean="0"/>
              <a:t>Ketzer</a:t>
            </a:r>
            <a:r>
              <a:rPr lang="hu-HU" sz="2400" dirty="0" smtClean="0"/>
              <a:t> </a:t>
            </a:r>
            <a:r>
              <a:rPr lang="hu-HU" sz="2400" dirty="0" err="1" smtClean="0"/>
              <a:t>verbrannt</a:t>
            </a:r>
            <a:r>
              <a:rPr lang="hu-HU" sz="2400" dirty="0" smtClean="0"/>
              <a:t> → </a:t>
            </a:r>
            <a:r>
              <a:rPr lang="hu-HU" sz="2400" dirty="0" err="1" smtClean="0"/>
              <a:t>Hussitenkriege</a:t>
            </a:r>
            <a:r>
              <a:rPr lang="hu-HU" sz="2400" dirty="0" smtClean="0"/>
              <a:t> </a:t>
            </a:r>
            <a:r>
              <a:rPr lang="hu-HU" sz="2400" dirty="0" smtClean="0"/>
              <a:t>in </a:t>
            </a:r>
            <a:r>
              <a:rPr lang="hu-HU" sz="2400" dirty="0" err="1" smtClean="0"/>
              <a:t>Böhmen</a:t>
            </a:r>
            <a:r>
              <a:rPr lang="hu-HU" sz="2400" dirty="0" smtClean="0"/>
              <a:t> (1419-1436).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3411" y="966158"/>
            <a:ext cx="4445454" cy="2108718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Martin </a:t>
            </a:r>
            <a:r>
              <a:rPr lang="hu-HU" sz="3600" b="1" dirty="0" err="1" smtClean="0"/>
              <a:t>Luthers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Reformation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712" y="1207698"/>
            <a:ext cx="3467820" cy="5622203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1131068" y="3246602"/>
            <a:ext cx="3932237" cy="2916372"/>
          </a:xfrm>
        </p:spPr>
        <p:txBody>
          <a:bodyPr>
            <a:normAutofit/>
          </a:bodyPr>
          <a:lstStyle/>
          <a:p>
            <a:pPr algn="ctr"/>
            <a:r>
              <a:rPr lang="hu-HU" sz="2400" dirty="0" smtClean="0"/>
              <a:t>Martin Luther</a:t>
            </a:r>
          </a:p>
          <a:p>
            <a:pPr algn="ctr"/>
            <a:r>
              <a:rPr lang="hu-HU" sz="2400" dirty="0" smtClean="0"/>
              <a:t>(1483, </a:t>
            </a:r>
            <a:r>
              <a:rPr lang="hu-HU" sz="2400" dirty="0" err="1" smtClean="0"/>
              <a:t>Eisleben</a:t>
            </a:r>
            <a:r>
              <a:rPr lang="hu-HU" sz="2400" dirty="0" smtClean="0"/>
              <a:t> – 1546, </a:t>
            </a:r>
            <a:r>
              <a:rPr lang="hu-HU" sz="2400" dirty="0" err="1" smtClean="0"/>
              <a:t>ebd</a:t>
            </a:r>
            <a:r>
              <a:rPr lang="hu-HU" sz="2400" dirty="0" smtClean="0"/>
              <a:t>.)</a:t>
            </a:r>
          </a:p>
          <a:p>
            <a:pPr algn="ctr"/>
            <a:endParaRPr lang="hu-HU" sz="2400" dirty="0"/>
          </a:p>
          <a:p>
            <a:pPr algn="ctr"/>
            <a:r>
              <a:rPr lang="hu-HU" sz="2000" dirty="0" smtClean="0"/>
              <a:t>Lucas </a:t>
            </a:r>
            <a:r>
              <a:rPr lang="hu-HU" sz="2000" dirty="0" err="1" smtClean="0"/>
              <a:t>Cranach</a:t>
            </a:r>
            <a:r>
              <a:rPr lang="hu-HU" sz="2000" dirty="0" smtClean="0"/>
              <a:t> d. Ä. (1528)</a:t>
            </a: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1364</Words>
  <Application>Microsoft Office PowerPoint</Application>
  <PresentationFormat>Szélesvásznú</PresentationFormat>
  <Paragraphs>105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    Géza Horváth  Protestantische Traditionen in der deutschsprachigen Literatur I. </vt:lpstr>
      <vt:lpstr>Martin Luther und die Reformation I. </vt:lpstr>
      <vt:lpstr>Vorgeschichte und Voraussetzungen der protestantischen Reformation</vt:lpstr>
      <vt:lpstr>Vorgeschichte und Voraussetzungen der protestantischen Reformation</vt:lpstr>
      <vt:lpstr>Geographische Entdeckungen – die Welt öffnet sich – frühkapitalistische Expansion - Kolonialisation</vt:lpstr>
      <vt:lpstr>Geographische Entdeckungen – die Welt öffnet sich – frühkapitalistische Expansion - Kolonialisation</vt:lpstr>
      <vt:lpstr>Das heliozentrische Weltsystem</vt:lpstr>
      <vt:lpstr>Vorreformatorische Reformbewegungen</vt:lpstr>
      <vt:lpstr>Martin Luthers Reformation </vt:lpstr>
      <vt:lpstr>Martin Luthers Reformation</vt:lpstr>
      <vt:lpstr>Luthers Tätigkeit und literarisches Erbe</vt:lpstr>
      <vt:lpstr>Die 95 Thesen im lateinischen Original</vt:lpstr>
      <vt:lpstr>Reaktionen auf die 95 Thesen</vt:lpstr>
      <vt:lpstr>Reaktionen auf die 95 Thesen</vt:lpstr>
      <vt:lpstr>Die reformatorischen Hauptschriften Luther als erster „Journalist”</vt:lpstr>
      <vt:lpstr>Die reformatorischen Hauptschriften Luther als erster „Journalist”</vt:lpstr>
      <vt:lpstr>Die reformatorischen Hauptschriften Luther als erster „Journalist”</vt:lpstr>
      <vt:lpstr>Grundlinien der Theologie Martin Luthers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Protestantische Traditionen in der Literatur I.</dc:title>
  <dc:creator>Geza</dc:creator>
  <cp:lastModifiedBy>HG</cp:lastModifiedBy>
  <cp:revision>288</cp:revision>
  <dcterms:created xsi:type="dcterms:W3CDTF">2017-01-31T10:43:17Z</dcterms:created>
  <dcterms:modified xsi:type="dcterms:W3CDTF">2023-08-29T15:54:17Z</dcterms:modified>
</cp:coreProperties>
</file>