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81" r:id="rId3"/>
    <p:sldId id="261" r:id="rId4"/>
    <p:sldId id="257" r:id="rId5"/>
    <p:sldId id="271" r:id="rId6"/>
    <p:sldId id="272" r:id="rId7"/>
    <p:sldId id="263" r:id="rId8"/>
    <p:sldId id="273" r:id="rId9"/>
    <p:sldId id="274" r:id="rId10"/>
    <p:sldId id="262" r:id="rId11"/>
    <p:sldId id="260" r:id="rId12"/>
    <p:sldId id="267" r:id="rId13"/>
    <p:sldId id="282" r:id="rId14"/>
    <p:sldId id="270" r:id="rId15"/>
    <p:sldId id="268" r:id="rId16"/>
    <p:sldId id="258" r:id="rId17"/>
    <p:sldId id="264" r:id="rId18"/>
    <p:sldId id="269" r:id="rId19"/>
    <p:sldId id="283" r:id="rId20"/>
    <p:sldId id="284" r:id="rId21"/>
    <p:sldId id="285" r:id="rId22"/>
    <p:sldId id="286" r:id="rId23"/>
    <p:sldId id="259" r:id="rId24"/>
    <p:sldId id="275" r:id="rId25"/>
    <p:sldId id="279" r:id="rId26"/>
    <p:sldId id="277" r:id="rId2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53565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31747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2874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9521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22181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18832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024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095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4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83879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0213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1F0D0-8E2D-4FCF-9E73-3BE5DD40DF9C}" type="datetimeFigureOut">
              <a:rPr lang="hu-HU" smtClean="0"/>
              <a:t>2023. 08. 29.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BCD4C-4462-4486-9D9D-C8CB0699E1C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26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270715"/>
            <a:ext cx="9144000" cy="437052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sz="5600" b="1" dirty="0" smtClean="0"/>
              <a:t>Géza Horváth</a:t>
            </a:r>
            <a:br>
              <a:rPr lang="hu-HU" sz="5600" b="1" dirty="0" smtClean="0"/>
            </a:br>
            <a:r>
              <a:rPr lang="hu-HU" sz="5600" b="1" dirty="0" smtClean="0"/>
              <a:t/>
            </a:r>
            <a:br>
              <a:rPr lang="hu-HU" sz="5600" b="1" dirty="0" smtClean="0"/>
            </a:br>
            <a:r>
              <a:rPr lang="hu-HU" sz="5600" b="1" dirty="0" err="1" smtClean="0"/>
              <a:t>Protestantische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Traditionen</a:t>
            </a:r>
            <a:r>
              <a:rPr lang="hu-HU" sz="5600" b="1" dirty="0" smtClean="0"/>
              <a:t> in der </a:t>
            </a:r>
            <a:r>
              <a:rPr lang="hu-HU" sz="5600" b="1" dirty="0" err="1" smtClean="0"/>
              <a:t>deutschsprachigen</a:t>
            </a:r>
            <a:r>
              <a:rPr lang="hu-HU" sz="5600" b="1" dirty="0" smtClean="0"/>
              <a:t> </a:t>
            </a:r>
            <a:r>
              <a:rPr lang="hu-HU" sz="5600" b="1" dirty="0" err="1" smtClean="0"/>
              <a:t>Literatur</a:t>
            </a:r>
            <a:r>
              <a:rPr lang="hu-HU" sz="5600" b="1" dirty="0"/>
              <a:t> </a:t>
            </a:r>
            <a:r>
              <a:rPr lang="hu-HU" sz="5600" b="1" dirty="0" smtClean="0"/>
              <a:t>III.</a:t>
            </a:r>
            <a:r>
              <a:rPr lang="hu-HU" sz="5600" dirty="0" smtClean="0"/>
              <a:t/>
            </a:r>
            <a:br>
              <a:rPr lang="hu-HU" sz="5600" dirty="0" smtClean="0"/>
            </a:br>
            <a:endParaRPr lang="hu-HU" sz="56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7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815" y="1181099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 smtClean="0"/>
              <a:t>Johannes (Jean) Calvin </a:t>
            </a:r>
            <a:br>
              <a:rPr lang="hu-HU" sz="3600" b="1" dirty="0" smtClean="0"/>
            </a:br>
            <a:r>
              <a:rPr lang="hu-HU" sz="2800" b="1" dirty="0" smtClean="0"/>
              <a:t>und die </a:t>
            </a:r>
            <a:r>
              <a:rPr lang="hu-HU" sz="2800" b="1" dirty="0" err="1" smtClean="0"/>
              <a:t>Genfer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Reformation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815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b="1" dirty="0" err="1" smtClean="0"/>
              <a:t>Guillome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Forel</a:t>
            </a:r>
            <a:r>
              <a:rPr lang="hu-HU" sz="2400" dirty="0" err="1" smtClean="0"/>
              <a:t>s</a:t>
            </a:r>
            <a:r>
              <a:rPr lang="hu-HU" sz="2400" dirty="0" smtClean="0"/>
              <a:t> „</a:t>
            </a:r>
            <a:r>
              <a:rPr lang="hu-HU" sz="2400" dirty="0" err="1" smtClean="0"/>
              <a:t>Bitte</a:t>
            </a:r>
            <a:r>
              <a:rPr lang="hu-HU" sz="2400" dirty="0" smtClean="0"/>
              <a:t>” – der die </a:t>
            </a:r>
            <a:r>
              <a:rPr lang="hu-HU" sz="2400" dirty="0" err="1" smtClean="0"/>
              <a:t>Reformation</a:t>
            </a:r>
            <a:r>
              <a:rPr lang="hu-HU" sz="2400" dirty="0" smtClean="0"/>
              <a:t> 1535 in Genf </a:t>
            </a:r>
            <a:r>
              <a:rPr lang="hu-HU" sz="2400" dirty="0" err="1" smtClean="0"/>
              <a:t>einführt</a:t>
            </a:r>
            <a:r>
              <a:rPr lang="hu-HU" sz="2400" dirty="0" smtClean="0"/>
              <a:t> – </a:t>
            </a:r>
            <a:r>
              <a:rPr lang="hu-HU" sz="2400" dirty="0" err="1" smtClean="0"/>
              <a:t>ist</a:t>
            </a:r>
            <a:r>
              <a:rPr lang="hu-HU" sz="2400" dirty="0" smtClean="0"/>
              <a:t> Calvin ab 1536 in Genf </a:t>
            </a:r>
            <a:r>
              <a:rPr lang="hu-HU" sz="2400" dirty="0" err="1" smtClean="0"/>
              <a:t>tätig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b="1" dirty="0" err="1" smtClean="0"/>
              <a:t>Soli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deo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gloria</a:t>
            </a:r>
            <a:r>
              <a:rPr lang="hu-HU" sz="2400" b="1" dirty="0" smtClean="0"/>
              <a:t> </a:t>
            </a:r>
            <a:r>
              <a:rPr lang="hu-HU" sz="2400" dirty="0" smtClean="0"/>
              <a:t>– </a:t>
            </a:r>
            <a:r>
              <a:rPr lang="hu-HU" sz="2400" dirty="0" err="1" smtClean="0"/>
              <a:t>Gott</a:t>
            </a:r>
            <a:r>
              <a:rPr lang="hu-HU" sz="2400" dirty="0" smtClean="0"/>
              <a:t> </a:t>
            </a:r>
            <a:r>
              <a:rPr lang="hu-HU" sz="2400" dirty="0" err="1" smtClean="0"/>
              <a:t>allein</a:t>
            </a:r>
            <a:r>
              <a:rPr lang="hu-HU" sz="2400" dirty="0" smtClean="0"/>
              <a:t> die </a:t>
            </a:r>
            <a:r>
              <a:rPr lang="hu-HU" sz="2400" dirty="0" err="1" smtClean="0"/>
              <a:t>Ehre</a:t>
            </a:r>
            <a:r>
              <a:rPr lang="hu-HU" sz="2400" dirty="0" smtClean="0"/>
              <a:t>: „</a:t>
            </a:r>
            <a:r>
              <a:rPr lang="hu-HU" sz="2400" i="1" dirty="0" smtClean="0">
                <a:solidFill>
                  <a:srgbClr val="C00000"/>
                </a:solidFill>
              </a:rPr>
              <a:t>Die </a:t>
            </a:r>
            <a:r>
              <a:rPr lang="hu-HU" sz="2400" i="1" dirty="0" err="1" smtClean="0">
                <a:solidFill>
                  <a:srgbClr val="C00000"/>
                </a:solidFill>
              </a:rPr>
              <a:t>Summe</a:t>
            </a:r>
            <a:r>
              <a:rPr lang="hu-HU" sz="2400" i="1" dirty="0" smtClean="0">
                <a:solidFill>
                  <a:srgbClr val="C00000"/>
                </a:solidFill>
              </a:rPr>
              <a:t> der </a:t>
            </a:r>
            <a:r>
              <a:rPr lang="hu-HU" sz="2400" i="1" dirty="0" err="1" smtClean="0">
                <a:solidFill>
                  <a:srgbClr val="C00000"/>
                </a:solidFill>
              </a:rPr>
              <a:t>wahren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Weisheit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ist</a:t>
            </a:r>
            <a:r>
              <a:rPr lang="hu-HU" sz="2400" i="1" dirty="0" smtClean="0">
                <a:solidFill>
                  <a:srgbClr val="C00000"/>
                </a:solidFill>
              </a:rPr>
              <a:t> die </a:t>
            </a:r>
            <a:r>
              <a:rPr lang="hu-HU" sz="2400" i="1" dirty="0" err="1" smtClean="0">
                <a:solidFill>
                  <a:srgbClr val="C00000"/>
                </a:solidFill>
              </a:rPr>
              <a:t>Erkenntnis</a:t>
            </a:r>
            <a:r>
              <a:rPr lang="hu-HU" sz="2400" i="1" dirty="0" smtClean="0">
                <a:solidFill>
                  <a:srgbClr val="C00000"/>
                </a:solidFill>
              </a:rPr>
              <a:t> von </a:t>
            </a:r>
            <a:r>
              <a:rPr lang="hu-HU" sz="2400" i="1" dirty="0" err="1" smtClean="0">
                <a:solidFill>
                  <a:srgbClr val="C00000"/>
                </a:solidFill>
              </a:rPr>
              <a:t>Gott</a:t>
            </a:r>
            <a:r>
              <a:rPr lang="hu-HU" sz="2400" i="1" dirty="0" smtClean="0">
                <a:solidFill>
                  <a:srgbClr val="C00000"/>
                </a:solidFill>
              </a:rPr>
              <a:t> und von </a:t>
            </a:r>
            <a:r>
              <a:rPr lang="hu-HU" sz="2400" i="1" dirty="0" err="1" smtClean="0">
                <a:solidFill>
                  <a:srgbClr val="C00000"/>
                </a:solidFill>
              </a:rPr>
              <a:t>uns</a:t>
            </a:r>
            <a:r>
              <a:rPr lang="hu-HU" sz="2400" i="1" dirty="0" smtClean="0">
                <a:solidFill>
                  <a:srgbClr val="C00000"/>
                </a:solidFill>
              </a:rPr>
              <a:t> </a:t>
            </a:r>
            <a:r>
              <a:rPr lang="hu-HU" sz="2400" i="1" dirty="0" err="1" smtClean="0">
                <a:solidFill>
                  <a:srgbClr val="C00000"/>
                </a:solidFill>
              </a:rPr>
              <a:t>selbst</a:t>
            </a:r>
            <a:r>
              <a:rPr lang="hu-HU" sz="2400" dirty="0" smtClean="0"/>
              <a:t>.” (</a:t>
            </a:r>
            <a:r>
              <a:rPr lang="hu-HU" sz="2400" dirty="0" err="1" smtClean="0"/>
              <a:t>Institutio</a:t>
            </a:r>
            <a:r>
              <a:rPr lang="hu-HU" sz="2400" dirty="0" smtClean="0"/>
              <a:t> 1. </a:t>
            </a:r>
            <a:r>
              <a:rPr lang="hu-HU" sz="2400" dirty="0" err="1" smtClean="0"/>
              <a:t>Abschnitt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r>
              <a:rPr lang="hu-HU" sz="2400" dirty="0" err="1" smtClean="0"/>
              <a:t>Ablehnung</a:t>
            </a:r>
            <a:r>
              <a:rPr lang="hu-HU" sz="2400" dirty="0" smtClean="0"/>
              <a:t> der </a:t>
            </a:r>
            <a:r>
              <a:rPr lang="hu-HU" sz="2400" dirty="0" err="1" smtClean="0"/>
              <a:t>Heiligen</a:t>
            </a:r>
            <a:r>
              <a:rPr lang="hu-HU" sz="2400" dirty="0" smtClean="0"/>
              <a:t>, des </a:t>
            </a:r>
            <a:r>
              <a:rPr lang="hu-HU" sz="2400" dirty="0" err="1" smtClean="0"/>
              <a:t>Marienkults</a:t>
            </a:r>
            <a:r>
              <a:rPr lang="hu-HU" sz="2400" dirty="0" smtClean="0"/>
              <a:t>, des </a:t>
            </a:r>
            <a:r>
              <a:rPr lang="hu-HU" sz="2400" dirty="0" err="1" smtClean="0"/>
              <a:t>Priesters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Vermittler</a:t>
            </a:r>
            <a:r>
              <a:rPr lang="hu-HU" sz="2400" dirty="0" smtClean="0"/>
              <a:t> des </a:t>
            </a:r>
            <a:r>
              <a:rPr lang="hu-HU" sz="2400" dirty="0" err="1" smtClean="0"/>
              <a:t>Heils</a:t>
            </a:r>
            <a:r>
              <a:rPr lang="hu-HU" sz="2400" dirty="0" smtClean="0"/>
              <a:t>, der </a:t>
            </a:r>
            <a:r>
              <a:rPr lang="hu-HU" sz="2400" dirty="0" err="1" smtClean="0"/>
              <a:t>alleinseligmachenden</a:t>
            </a:r>
            <a:r>
              <a:rPr lang="hu-HU" sz="2400" dirty="0" smtClean="0"/>
              <a:t> </a:t>
            </a:r>
            <a:r>
              <a:rPr lang="hu-HU" sz="2400" dirty="0" err="1" smtClean="0"/>
              <a:t>äußeren</a:t>
            </a:r>
            <a:r>
              <a:rPr lang="hu-HU" sz="2400" dirty="0" smtClean="0"/>
              <a:t> </a:t>
            </a:r>
            <a:r>
              <a:rPr lang="hu-HU" sz="2400" dirty="0" err="1" smtClean="0"/>
              <a:t>Institution</a:t>
            </a:r>
            <a:r>
              <a:rPr lang="hu-HU" sz="2400" dirty="0" smtClean="0"/>
              <a:t> der </a:t>
            </a:r>
            <a:r>
              <a:rPr lang="hu-HU" sz="2400" dirty="0" err="1" smtClean="0"/>
              <a:t>römisch-katholischen</a:t>
            </a:r>
            <a:r>
              <a:rPr lang="hu-HU" sz="2400" dirty="0" smtClean="0"/>
              <a:t> </a:t>
            </a:r>
            <a:r>
              <a:rPr lang="hu-HU" sz="2400" dirty="0" err="1" smtClean="0"/>
              <a:t>Kirche</a:t>
            </a:r>
            <a:r>
              <a:rPr lang="hu-HU" sz="2400" dirty="0" smtClean="0"/>
              <a:t>, des </a:t>
            </a:r>
            <a:r>
              <a:rPr lang="hu-HU" sz="2400" dirty="0" err="1" smtClean="0"/>
              <a:t>Anspruchs</a:t>
            </a:r>
            <a:r>
              <a:rPr lang="hu-HU" sz="2400" dirty="0" smtClean="0"/>
              <a:t> des </a:t>
            </a:r>
            <a:r>
              <a:rPr lang="hu-HU" sz="2400" dirty="0" err="1" smtClean="0"/>
              <a:t>Papstes</a:t>
            </a:r>
            <a:r>
              <a:rPr lang="hu-HU" sz="2400" dirty="0" smtClean="0"/>
              <a:t> </a:t>
            </a:r>
            <a:r>
              <a:rPr lang="hu-HU" sz="2400" dirty="0" err="1" smtClean="0"/>
              <a:t>einer</a:t>
            </a:r>
            <a:r>
              <a:rPr lang="hu-HU" sz="2400" dirty="0" smtClean="0"/>
              <a:t> </a:t>
            </a:r>
            <a:r>
              <a:rPr lang="hu-HU" sz="2400" dirty="0" err="1" smtClean="0"/>
              <a:t>Vorherrschaft</a:t>
            </a:r>
            <a:r>
              <a:rPr lang="hu-HU" sz="2400" dirty="0" smtClean="0"/>
              <a:t> </a:t>
            </a:r>
            <a:r>
              <a:rPr lang="hu-HU" sz="2400" dirty="0" err="1" smtClean="0"/>
              <a:t>über</a:t>
            </a:r>
            <a:r>
              <a:rPr lang="hu-HU" sz="2400" dirty="0" smtClean="0"/>
              <a:t> </a:t>
            </a:r>
            <a:r>
              <a:rPr lang="hu-HU" sz="2400" dirty="0" err="1" smtClean="0"/>
              <a:t>alle</a:t>
            </a:r>
            <a:r>
              <a:rPr lang="hu-HU" sz="2400" dirty="0" smtClean="0"/>
              <a:t> </a:t>
            </a:r>
            <a:r>
              <a:rPr lang="hu-HU" sz="2400" dirty="0" err="1" smtClean="0"/>
              <a:t>Christen</a:t>
            </a:r>
            <a:endParaRPr lang="hu-HU" sz="2400" dirty="0"/>
          </a:p>
          <a:p>
            <a:pPr marL="0" indent="0">
              <a:buNone/>
            </a:pPr>
            <a:r>
              <a:rPr lang="hu-HU" b="1" dirty="0" smtClean="0"/>
              <a:t>	</a:t>
            </a:r>
          </a:p>
          <a:p>
            <a:pPr marL="0" indent="0" algn="ctr">
              <a:buNone/>
            </a:pPr>
            <a:r>
              <a:rPr lang="hu-HU" b="1" dirty="0" err="1" smtClean="0">
                <a:solidFill>
                  <a:srgbClr val="C00000"/>
                </a:solidFill>
              </a:rPr>
              <a:t>Prädestinationslehre</a:t>
            </a:r>
            <a:r>
              <a:rPr lang="hu-HU" b="1" dirty="0" smtClean="0">
                <a:solidFill>
                  <a:srgbClr val="C00000"/>
                </a:solidFill>
              </a:rPr>
              <a:t>	↔	</a:t>
            </a:r>
            <a:r>
              <a:rPr lang="hu-HU" b="1" dirty="0" err="1" smtClean="0">
                <a:solidFill>
                  <a:srgbClr val="C00000"/>
                </a:solidFill>
              </a:rPr>
              <a:t>Aufklärung</a:t>
            </a:r>
            <a:endParaRPr lang="hu-HU" b="1" dirty="0">
              <a:solidFill>
                <a:srgbClr val="C0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947" y="1477932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dirty="0" smtClean="0"/>
              <a:t>	</a:t>
            </a:r>
            <a:r>
              <a:rPr lang="hu-HU" sz="3600" b="1" dirty="0" err="1" smtClean="0"/>
              <a:t>Prädestinationslehre</a:t>
            </a:r>
            <a:r>
              <a:rPr lang="hu-HU" sz="3600" b="1" dirty="0" smtClean="0"/>
              <a:t>   ↔	</a:t>
            </a:r>
            <a:r>
              <a:rPr lang="hu-HU" sz="3600" b="1" dirty="0" err="1" smtClean="0"/>
              <a:t>Aufklärung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>		GOTT				MENSCH</a:t>
            </a:r>
            <a:endParaRPr lang="hu-HU" sz="3600" b="1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820947" y="3592536"/>
            <a:ext cx="5181600" cy="36972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err="1" smtClean="0"/>
              <a:t>Gott</a:t>
            </a:r>
            <a:r>
              <a:rPr lang="hu-HU" sz="2400" dirty="0" smtClean="0"/>
              <a:t> </a:t>
            </a:r>
            <a:r>
              <a:rPr lang="hu-HU" sz="2400" dirty="0" err="1" smtClean="0"/>
              <a:t>habe</a:t>
            </a:r>
            <a:r>
              <a:rPr lang="hu-HU" sz="2400" dirty="0" smtClean="0"/>
              <a:t> </a:t>
            </a:r>
            <a:r>
              <a:rPr lang="hu-HU" sz="2400" dirty="0" err="1" smtClean="0"/>
              <a:t>schon</a:t>
            </a:r>
            <a:r>
              <a:rPr lang="hu-HU" sz="2400" dirty="0" smtClean="0"/>
              <a:t> </a:t>
            </a:r>
            <a:r>
              <a:rPr lang="hu-HU" sz="2400" dirty="0" err="1" smtClean="0"/>
              <a:t>vor</a:t>
            </a:r>
            <a:r>
              <a:rPr lang="hu-HU" sz="2400" dirty="0" smtClean="0"/>
              <a:t> der </a:t>
            </a:r>
            <a:r>
              <a:rPr lang="hu-HU" sz="2400" dirty="0" err="1" smtClean="0"/>
              <a:t>Erschaffung</a:t>
            </a:r>
            <a:r>
              <a:rPr lang="hu-HU" sz="2400" dirty="0" smtClean="0"/>
              <a:t> </a:t>
            </a:r>
            <a:r>
              <a:rPr lang="hu-HU" sz="2400" dirty="0" err="1" smtClean="0"/>
              <a:t>der</a:t>
            </a:r>
            <a:r>
              <a:rPr lang="hu-HU" sz="2400" dirty="0" smtClean="0"/>
              <a:t> Welt </a:t>
            </a:r>
            <a:r>
              <a:rPr lang="hu-HU" sz="2400" dirty="0" err="1" smtClean="0"/>
              <a:t>gewisse</a:t>
            </a:r>
            <a:r>
              <a:rPr lang="hu-HU" sz="2400" dirty="0" smtClean="0"/>
              <a:t> </a:t>
            </a:r>
            <a:r>
              <a:rPr lang="hu-HU" sz="2400" dirty="0" err="1" smtClean="0"/>
              <a:t>Menschen</a:t>
            </a:r>
            <a:r>
              <a:rPr lang="hu-HU" sz="2400" dirty="0" smtClean="0"/>
              <a:t> </a:t>
            </a:r>
            <a:r>
              <a:rPr lang="hu-HU" sz="2400" dirty="0" err="1" smtClean="0"/>
              <a:t>zur</a:t>
            </a:r>
            <a:r>
              <a:rPr lang="hu-HU" sz="2400" dirty="0" smtClean="0"/>
              <a:t> </a:t>
            </a:r>
            <a:r>
              <a:rPr lang="hu-HU" sz="2400" dirty="0" err="1" smtClean="0"/>
              <a:t>Rettung</a:t>
            </a:r>
            <a:r>
              <a:rPr lang="hu-HU" sz="2400" dirty="0" smtClean="0"/>
              <a:t> </a:t>
            </a:r>
            <a:r>
              <a:rPr lang="hu-HU" sz="2400" dirty="0" err="1" smtClean="0"/>
              <a:t>auserwählt</a:t>
            </a:r>
            <a:r>
              <a:rPr lang="hu-HU" sz="2400" dirty="0" smtClean="0"/>
              <a:t>. </a:t>
            </a:r>
            <a:r>
              <a:rPr lang="hu-HU" sz="2400" dirty="0" err="1" smtClean="0"/>
              <a:t>Das</a:t>
            </a:r>
            <a:r>
              <a:rPr lang="hu-HU" sz="2400" dirty="0" smtClean="0"/>
              <a:t> </a:t>
            </a:r>
            <a:r>
              <a:rPr lang="hu-HU" sz="2400" dirty="0" err="1" smtClean="0"/>
              <a:t>zeigt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christlichen</a:t>
            </a:r>
            <a:r>
              <a:rPr lang="hu-HU" sz="2400" dirty="0" smtClean="0"/>
              <a:t> </a:t>
            </a:r>
            <a:r>
              <a:rPr lang="hu-HU" sz="2400" dirty="0" err="1" smtClean="0"/>
              <a:t>Leben</a:t>
            </a:r>
            <a:r>
              <a:rPr lang="hu-HU" sz="2400" dirty="0" smtClean="0"/>
              <a:t>: man </a:t>
            </a:r>
            <a:r>
              <a:rPr lang="hu-HU" sz="2400" dirty="0" err="1" smtClean="0"/>
              <a:t>nehme</a:t>
            </a:r>
            <a:r>
              <a:rPr lang="hu-HU" sz="2400" dirty="0" smtClean="0"/>
              <a:t> </a:t>
            </a:r>
            <a:r>
              <a:rPr lang="hu-HU" sz="2400" dirty="0" err="1" smtClean="0"/>
              <a:t>Gottes</a:t>
            </a:r>
            <a:r>
              <a:rPr lang="hu-HU" sz="2400" dirty="0" smtClean="0"/>
              <a:t> </a:t>
            </a:r>
            <a:r>
              <a:rPr lang="hu-HU" sz="2400" dirty="0" err="1" smtClean="0"/>
              <a:t>Berufung</a:t>
            </a:r>
            <a:r>
              <a:rPr lang="hu-HU" sz="2400" dirty="0" smtClean="0"/>
              <a:t> </a:t>
            </a:r>
            <a:r>
              <a:rPr lang="hu-HU" sz="2400" dirty="0" err="1" smtClean="0"/>
              <a:t>im</a:t>
            </a:r>
            <a:r>
              <a:rPr lang="hu-HU" sz="2400" dirty="0" smtClean="0"/>
              <a:t> </a:t>
            </a:r>
            <a:r>
              <a:rPr lang="hu-HU" sz="2400" dirty="0" err="1" smtClean="0"/>
              <a:t>Glauben</a:t>
            </a:r>
            <a:r>
              <a:rPr lang="hu-HU" sz="2400" dirty="0" smtClean="0"/>
              <a:t> an (</a:t>
            </a:r>
            <a:r>
              <a:rPr lang="hu-HU" sz="2400" dirty="0" err="1" smtClean="0"/>
              <a:t>sola</a:t>
            </a:r>
            <a:r>
              <a:rPr lang="hu-HU" sz="2400" dirty="0" smtClean="0"/>
              <a:t> </a:t>
            </a:r>
            <a:r>
              <a:rPr lang="hu-HU" sz="2400" dirty="0" err="1" smtClean="0"/>
              <a:t>fide</a:t>
            </a:r>
            <a:r>
              <a:rPr lang="hu-HU" sz="2400" dirty="0" smtClean="0"/>
              <a:t>), </a:t>
            </a:r>
            <a:r>
              <a:rPr lang="hu-HU" sz="2400" dirty="0" err="1" smtClean="0"/>
              <a:t>oder</a:t>
            </a:r>
            <a:r>
              <a:rPr lang="hu-HU" sz="2400" dirty="0" smtClean="0"/>
              <a:t> man </a:t>
            </a:r>
            <a:r>
              <a:rPr lang="hu-HU" sz="2400" dirty="0" err="1" smtClean="0"/>
              <a:t>zieht</a:t>
            </a:r>
            <a:r>
              <a:rPr lang="hu-HU" sz="2400" dirty="0" smtClean="0"/>
              <a:t> </a:t>
            </a:r>
            <a:r>
              <a:rPr lang="hu-HU" sz="2400" dirty="0" err="1" smtClean="0"/>
              <a:t>durch</a:t>
            </a:r>
            <a:r>
              <a:rPr lang="hu-HU" sz="2400" dirty="0" smtClean="0"/>
              <a:t> </a:t>
            </a:r>
            <a:r>
              <a:rPr lang="hu-HU" sz="2400" dirty="0" err="1" smtClean="0"/>
              <a:t>gottloses</a:t>
            </a:r>
            <a:r>
              <a:rPr lang="hu-HU" sz="2400" dirty="0" smtClean="0"/>
              <a:t> </a:t>
            </a:r>
            <a:r>
              <a:rPr lang="hu-HU" sz="2400" dirty="0" err="1" smtClean="0"/>
              <a:t>Leben</a:t>
            </a:r>
            <a:r>
              <a:rPr lang="hu-HU" sz="2400" dirty="0" smtClean="0"/>
              <a:t> die </a:t>
            </a:r>
            <a:r>
              <a:rPr lang="hu-HU" sz="2400" dirty="0" err="1" smtClean="0"/>
              <a:t>Strafe</a:t>
            </a:r>
            <a:r>
              <a:rPr lang="hu-HU" sz="2400" dirty="0" smtClean="0"/>
              <a:t> </a:t>
            </a:r>
            <a:r>
              <a:rPr lang="hu-HU" sz="2400" dirty="0" err="1" smtClean="0"/>
              <a:t>Gottes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 smtClean="0"/>
              <a:t> </a:t>
            </a:r>
            <a:r>
              <a:rPr lang="hu-HU" sz="2400" dirty="0" err="1" smtClean="0"/>
              <a:t>Recht</a:t>
            </a:r>
            <a:r>
              <a:rPr lang="hu-HU" sz="2400" dirty="0" smtClean="0"/>
              <a:t>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sich</a:t>
            </a:r>
            <a:r>
              <a:rPr lang="hu-HU" sz="2400" dirty="0" smtClean="0"/>
              <a:t>…</a:t>
            </a:r>
            <a:endParaRPr lang="hu-HU" sz="2400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6154947" y="2938432"/>
            <a:ext cx="5181600" cy="4351338"/>
          </a:xfrm>
        </p:spPr>
        <p:txBody>
          <a:bodyPr/>
          <a:lstStyle/>
          <a:p>
            <a:endParaRPr lang="hu-HU" dirty="0" smtClean="0"/>
          </a:p>
          <a:p>
            <a:endParaRPr lang="hu-HU" dirty="0"/>
          </a:p>
          <a:p>
            <a:pPr marL="0" indent="0">
              <a:buNone/>
            </a:pP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höchste</a:t>
            </a:r>
            <a:r>
              <a:rPr lang="hu-HU" sz="2400" dirty="0" smtClean="0"/>
              <a:t> </a:t>
            </a:r>
            <a:r>
              <a:rPr lang="hu-HU" sz="2400" dirty="0" err="1" smtClean="0"/>
              <a:t>moralische</a:t>
            </a:r>
            <a:r>
              <a:rPr lang="hu-HU" sz="2400" dirty="0" smtClean="0"/>
              <a:t> </a:t>
            </a:r>
            <a:r>
              <a:rPr lang="hu-HU" sz="2400" dirty="0" err="1" smtClean="0"/>
              <a:t>Instanz</a:t>
            </a:r>
            <a:r>
              <a:rPr lang="hu-HU" sz="2400" dirty="0" smtClean="0"/>
              <a:t> </a:t>
            </a:r>
            <a:r>
              <a:rPr lang="hu-HU" sz="2400" dirty="0" err="1" smtClean="0"/>
              <a:t>gilt</a:t>
            </a:r>
            <a:r>
              <a:rPr lang="hu-HU" sz="2400" dirty="0" smtClean="0"/>
              <a:t> die </a:t>
            </a:r>
            <a:r>
              <a:rPr lang="hu-HU" sz="2400" dirty="0" err="1" smtClean="0"/>
              <a:t>menschliche</a:t>
            </a:r>
            <a:r>
              <a:rPr lang="hu-HU" sz="2400" dirty="0" smtClean="0"/>
              <a:t> </a:t>
            </a:r>
            <a:r>
              <a:rPr lang="hu-HU" sz="2400" dirty="0" err="1" smtClean="0"/>
              <a:t>Vernunft</a:t>
            </a:r>
            <a:endParaRPr lang="hu-HU" sz="24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38200" y="1181099"/>
            <a:ext cx="10515600" cy="1325563"/>
          </a:xfrm>
        </p:spPr>
        <p:txBody>
          <a:bodyPr>
            <a:normAutofit/>
          </a:bodyPr>
          <a:lstStyle/>
          <a:p>
            <a:r>
              <a:rPr lang="hu-HU" sz="3600" b="1" i="1" dirty="0" smtClean="0"/>
              <a:t>„</a:t>
            </a:r>
            <a:r>
              <a:rPr lang="hu-HU" sz="3600" b="1" i="1" dirty="0" err="1" smtClean="0"/>
              <a:t>Wer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nicht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arbeiten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will</a:t>
            </a:r>
            <a:r>
              <a:rPr lang="hu-HU" sz="3600" b="1" i="1" dirty="0" smtClean="0"/>
              <a:t>, der </a:t>
            </a:r>
            <a:r>
              <a:rPr lang="hu-HU" sz="3600" b="1" i="1" dirty="0" err="1" smtClean="0"/>
              <a:t>soll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auch</a:t>
            </a:r>
            <a:r>
              <a:rPr lang="hu-HU" sz="3600" b="1" i="1" dirty="0" smtClean="0"/>
              <a:t> </a:t>
            </a:r>
            <a:r>
              <a:rPr lang="hu-HU" sz="3600" b="1" i="1" dirty="0" err="1" smtClean="0"/>
              <a:t>nicht</a:t>
            </a:r>
            <a:r>
              <a:rPr lang="hu-HU" sz="3600" b="1" i="1" dirty="0" smtClean="0"/>
              <a:t> essen”</a:t>
            </a:r>
            <a:r>
              <a:rPr lang="hu-HU" sz="3600" b="1" i="1" dirty="0"/>
              <a:t> </a:t>
            </a:r>
            <a:r>
              <a:rPr lang="hu-HU" sz="1800" dirty="0" smtClean="0"/>
              <a:t>2. </a:t>
            </a:r>
            <a:r>
              <a:rPr lang="hu-HU" sz="1800" dirty="0" err="1" smtClean="0"/>
              <a:t>Thess</a:t>
            </a:r>
            <a:r>
              <a:rPr lang="hu-HU" sz="1800" dirty="0" smtClean="0"/>
              <a:t>. 3, 10</a:t>
            </a:r>
            <a:endParaRPr lang="hu-HU" sz="1800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38200" y="2730843"/>
            <a:ext cx="10515600" cy="40142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600" b="1" dirty="0" err="1" smtClean="0"/>
              <a:t>Protestantische</a:t>
            </a:r>
            <a:r>
              <a:rPr lang="hu-HU" sz="2600" b="1" dirty="0" smtClean="0"/>
              <a:t> </a:t>
            </a:r>
            <a:r>
              <a:rPr lang="hu-HU" sz="2600" b="1" dirty="0" err="1" smtClean="0"/>
              <a:t>Arbeitsethik</a:t>
            </a:r>
            <a:r>
              <a:rPr lang="hu-HU" sz="2600" b="1" dirty="0" smtClean="0"/>
              <a:t> </a:t>
            </a:r>
            <a:r>
              <a:rPr lang="hu-HU" sz="2600" dirty="0" smtClean="0"/>
              <a:t>(</a:t>
            </a:r>
            <a:r>
              <a:rPr lang="hu-HU" sz="2600" dirty="0" err="1" smtClean="0"/>
              <a:t>Arbeitsamkeit</a:t>
            </a:r>
            <a:r>
              <a:rPr lang="hu-HU" sz="2600" dirty="0" smtClean="0"/>
              <a:t>, </a:t>
            </a:r>
            <a:r>
              <a:rPr lang="hu-HU" sz="2600" dirty="0" err="1" smtClean="0"/>
              <a:t>Fleiss</a:t>
            </a:r>
            <a:r>
              <a:rPr lang="hu-HU" sz="2600" dirty="0" smtClean="0"/>
              <a:t>, </a:t>
            </a:r>
            <a:r>
              <a:rPr lang="hu-HU" sz="2600" dirty="0" err="1" smtClean="0"/>
              <a:t>Bescheidenheit</a:t>
            </a:r>
            <a:r>
              <a:rPr lang="hu-HU" sz="2600" dirty="0" smtClean="0"/>
              <a:t>, </a:t>
            </a:r>
            <a:r>
              <a:rPr lang="hu-HU" sz="2600" dirty="0" err="1" smtClean="0"/>
              <a:t>Dankbarkeit</a:t>
            </a:r>
            <a:r>
              <a:rPr lang="hu-HU" sz="2600" dirty="0" smtClean="0"/>
              <a:t>) </a:t>
            </a:r>
            <a:r>
              <a:rPr lang="hu-HU" sz="2600" dirty="0" err="1" smtClean="0"/>
              <a:t>als</a:t>
            </a:r>
            <a:r>
              <a:rPr lang="hu-HU" sz="2600" dirty="0" smtClean="0"/>
              <a:t> </a:t>
            </a:r>
            <a:r>
              <a:rPr lang="hu-HU" sz="2600" dirty="0" err="1" smtClean="0"/>
              <a:t>Voraussetzung</a:t>
            </a:r>
            <a:r>
              <a:rPr lang="hu-HU" sz="2600" dirty="0" smtClean="0"/>
              <a:t> </a:t>
            </a:r>
            <a:r>
              <a:rPr lang="hu-HU" sz="2600" dirty="0" err="1" smtClean="0"/>
              <a:t>für</a:t>
            </a:r>
            <a:r>
              <a:rPr lang="hu-HU" sz="2600" dirty="0" smtClean="0"/>
              <a:t> die </a:t>
            </a:r>
            <a:r>
              <a:rPr lang="hu-HU" sz="2600" dirty="0" err="1" smtClean="0"/>
              <a:t>industrielle</a:t>
            </a:r>
            <a:r>
              <a:rPr lang="hu-HU" sz="2600" dirty="0" smtClean="0"/>
              <a:t> </a:t>
            </a:r>
            <a:r>
              <a:rPr lang="hu-HU" sz="2600" dirty="0" err="1" smtClean="0"/>
              <a:t>Revolution</a:t>
            </a:r>
            <a:r>
              <a:rPr lang="hu-HU" sz="2600" dirty="0" smtClean="0"/>
              <a:t> (</a:t>
            </a:r>
            <a:r>
              <a:rPr lang="hu-HU" sz="2600" b="1" dirty="0" smtClean="0"/>
              <a:t>Max </a:t>
            </a:r>
            <a:r>
              <a:rPr lang="hu-HU" sz="2600" b="1" dirty="0" err="1" smtClean="0"/>
              <a:t>Weber</a:t>
            </a:r>
            <a:r>
              <a:rPr lang="hu-HU" sz="2600" dirty="0" smtClean="0"/>
              <a:t>)</a:t>
            </a:r>
            <a:endParaRPr lang="hu-HU" sz="2600" dirty="0"/>
          </a:p>
          <a:p>
            <a:pPr marL="0" indent="0">
              <a:buNone/>
            </a:pPr>
            <a:endParaRPr lang="hu-HU" sz="2600" dirty="0"/>
          </a:p>
          <a:p>
            <a:pPr marL="0" indent="0">
              <a:buNone/>
            </a:pPr>
            <a:r>
              <a:rPr lang="hu-HU" sz="2600" dirty="0" err="1" smtClean="0"/>
              <a:t>was</a:t>
            </a:r>
            <a:r>
              <a:rPr lang="hu-HU" sz="2600" dirty="0" smtClean="0"/>
              <a:t> </a:t>
            </a:r>
            <a:r>
              <a:rPr lang="hu-HU" sz="2600" dirty="0" err="1" smtClean="0"/>
              <a:t>wir</a:t>
            </a:r>
            <a:r>
              <a:rPr lang="hu-HU" sz="2600" dirty="0" smtClean="0"/>
              <a:t> </a:t>
            </a:r>
            <a:r>
              <a:rPr lang="hu-HU" sz="2600" dirty="0" err="1" smtClean="0"/>
              <a:t>haben</a:t>
            </a:r>
            <a:r>
              <a:rPr lang="hu-HU" sz="2600" dirty="0" smtClean="0"/>
              <a:t>, </a:t>
            </a:r>
            <a:r>
              <a:rPr lang="hu-HU" sz="2600" dirty="0" err="1" smtClean="0"/>
              <a:t>ist</a:t>
            </a:r>
            <a:r>
              <a:rPr lang="hu-HU" sz="2600" dirty="0" smtClean="0"/>
              <a:t> </a:t>
            </a:r>
            <a:r>
              <a:rPr lang="hu-HU" sz="2600" dirty="0" err="1" smtClean="0"/>
              <a:t>nicht</a:t>
            </a:r>
            <a:r>
              <a:rPr lang="hu-HU" sz="2600" dirty="0" smtClean="0"/>
              <a:t> </a:t>
            </a:r>
            <a:r>
              <a:rPr lang="hu-HU" sz="2600" dirty="0" err="1" smtClean="0"/>
              <a:t>unser</a:t>
            </a:r>
            <a:r>
              <a:rPr lang="hu-HU" sz="2600" dirty="0" smtClean="0"/>
              <a:t> </a:t>
            </a:r>
            <a:r>
              <a:rPr lang="hu-HU" sz="2600" dirty="0" err="1" smtClean="0"/>
              <a:t>Besitz</a:t>
            </a:r>
            <a:r>
              <a:rPr lang="hu-HU" sz="2600" dirty="0" smtClean="0"/>
              <a:t>, </a:t>
            </a:r>
            <a:r>
              <a:rPr lang="hu-HU" sz="2600" dirty="0" err="1" smtClean="0"/>
              <a:t>sondern</a:t>
            </a:r>
            <a:r>
              <a:rPr lang="hu-HU" sz="2600" dirty="0" smtClean="0"/>
              <a:t> </a:t>
            </a:r>
            <a:r>
              <a:rPr lang="hu-HU" sz="2600" dirty="0" err="1" smtClean="0"/>
              <a:t>Gottes</a:t>
            </a:r>
            <a:r>
              <a:rPr lang="hu-HU" sz="2600" dirty="0" smtClean="0"/>
              <a:t> </a:t>
            </a:r>
            <a:r>
              <a:rPr lang="hu-HU" sz="2600" dirty="0" err="1" smtClean="0"/>
              <a:t>Gabe</a:t>
            </a:r>
            <a:r>
              <a:rPr lang="hu-HU" sz="2600" dirty="0" smtClean="0"/>
              <a:t> und </a:t>
            </a:r>
            <a:r>
              <a:rPr lang="hu-HU" sz="2600" dirty="0" err="1" smtClean="0"/>
              <a:t>Geschenk</a:t>
            </a:r>
            <a:r>
              <a:rPr lang="hu-HU" sz="2600" dirty="0" smtClean="0"/>
              <a:t> → der mit </a:t>
            </a:r>
            <a:r>
              <a:rPr lang="hu-HU" sz="2600" dirty="0" err="1" smtClean="0"/>
              <a:t>Fleiss</a:t>
            </a:r>
            <a:r>
              <a:rPr lang="hu-HU" sz="2600" dirty="0" smtClean="0"/>
              <a:t> und </a:t>
            </a:r>
            <a:r>
              <a:rPr lang="hu-HU" sz="2600" dirty="0" err="1" smtClean="0"/>
              <a:t>Arbeit</a:t>
            </a:r>
            <a:r>
              <a:rPr lang="hu-HU" sz="2600" dirty="0" smtClean="0"/>
              <a:t> </a:t>
            </a:r>
            <a:r>
              <a:rPr lang="hu-HU" sz="2600" dirty="0" err="1" smtClean="0"/>
              <a:t>erworbene</a:t>
            </a:r>
            <a:r>
              <a:rPr lang="hu-HU" sz="2600" dirty="0" smtClean="0"/>
              <a:t> </a:t>
            </a:r>
            <a:r>
              <a:rPr lang="hu-HU" sz="2600" dirty="0" err="1" smtClean="0"/>
              <a:t>Reichtum</a:t>
            </a:r>
            <a:r>
              <a:rPr lang="hu-HU" sz="2600" dirty="0" smtClean="0"/>
              <a:t> </a:t>
            </a:r>
            <a:r>
              <a:rPr lang="hu-HU" sz="2600" dirty="0" err="1" smtClean="0"/>
              <a:t>ist</a:t>
            </a:r>
            <a:r>
              <a:rPr lang="hu-HU" sz="2600" dirty="0" smtClean="0"/>
              <a:t> </a:t>
            </a:r>
            <a:r>
              <a:rPr lang="hu-HU" sz="2600" dirty="0" err="1" smtClean="0"/>
              <a:t>ein</a:t>
            </a:r>
            <a:r>
              <a:rPr lang="hu-HU" sz="2600" dirty="0" smtClean="0"/>
              <a:t> </a:t>
            </a:r>
            <a:r>
              <a:rPr lang="hu-HU" sz="2600" dirty="0" err="1" smtClean="0"/>
              <a:t>Zeichen</a:t>
            </a:r>
            <a:r>
              <a:rPr lang="hu-HU" sz="2600" dirty="0" smtClean="0"/>
              <a:t> des </a:t>
            </a:r>
            <a:r>
              <a:rPr lang="hu-HU" sz="2600" dirty="0" err="1" smtClean="0"/>
              <a:t>Auserwähltseins</a:t>
            </a:r>
            <a:endParaRPr lang="hu-HU" sz="2600" dirty="0" smtClean="0"/>
          </a:p>
          <a:p>
            <a:pPr marL="0" indent="0">
              <a:buNone/>
            </a:pPr>
            <a:endParaRPr lang="hu-HU" sz="26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17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r>
              <a:rPr lang="hu-HU" sz="3600" b="1" i="1" dirty="0">
                <a:solidFill>
                  <a:prstClr val="black"/>
                </a:solidFill>
              </a:rPr>
              <a:t>„</a:t>
            </a:r>
            <a:r>
              <a:rPr lang="hu-HU" sz="3600" b="1" i="1" dirty="0" err="1">
                <a:solidFill>
                  <a:prstClr val="black"/>
                </a:solidFill>
              </a:rPr>
              <a:t>Wer</a:t>
            </a:r>
            <a:r>
              <a:rPr lang="hu-HU" sz="3600" b="1" i="1" dirty="0">
                <a:solidFill>
                  <a:prstClr val="black"/>
                </a:solidFill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</a:rPr>
              <a:t>nicht</a:t>
            </a:r>
            <a:r>
              <a:rPr lang="hu-HU" sz="3600" b="1" i="1" dirty="0">
                <a:solidFill>
                  <a:prstClr val="black"/>
                </a:solidFill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</a:rPr>
              <a:t>arbeiten</a:t>
            </a:r>
            <a:r>
              <a:rPr lang="hu-HU" sz="3600" b="1" i="1" dirty="0">
                <a:solidFill>
                  <a:prstClr val="black"/>
                </a:solidFill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</a:rPr>
              <a:t>will</a:t>
            </a:r>
            <a:r>
              <a:rPr lang="hu-HU" sz="3600" b="1" i="1" dirty="0">
                <a:solidFill>
                  <a:prstClr val="black"/>
                </a:solidFill>
              </a:rPr>
              <a:t>, der </a:t>
            </a:r>
            <a:r>
              <a:rPr lang="hu-HU" sz="3600" b="1" i="1" dirty="0" err="1">
                <a:solidFill>
                  <a:prstClr val="black"/>
                </a:solidFill>
              </a:rPr>
              <a:t>soll</a:t>
            </a:r>
            <a:r>
              <a:rPr lang="hu-HU" sz="3600" b="1" i="1" dirty="0">
                <a:solidFill>
                  <a:prstClr val="black"/>
                </a:solidFill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</a:rPr>
              <a:t>auch</a:t>
            </a:r>
            <a:r>
              <a:rPr lang="hu-HU" sz="3600" b="1" i="1" dirty="0">
                <a:solidFill>
                  <a:prstClr val="black"/>
                </a:solidFill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</a:rPr>
              <a:t>nicht</a:t>
            </a:r>
            <a:r>
              <a:rPr lang="hu-HU" sz="3600" b="1" i="1" dirty="0">
                <a:solidFill>
                  <a:prstClr val="black"/>
                </a:solidFill>
              </a:rPr>
              <a:t> essen” </a:t>
            </a:r>
            <a:r>
              <a:rPr lang="hu-HU" sz="1800" dirty="0">
                <a:solidFill>
                  <a:prstClr val="black"/>
                </a:solidFill>
              </a:rPr>
              <a:t>2. </a:t>
            </a:r>
            <a:r>
              <a:rPr lang="hu-HU" sz="1800" dirty="0" err="1">
                <a:solidFill>
                  <a:prstClr val="black"/>
                </a:solidFill>
              </a:rPr>
              <a:t>Thess</a:t>
            </a:r>
            <a:r>
              <a:rPr lang="hu-HU" sz="1800" dirty="0">
                <a:solidFill>
                  <a:prstClr val="black"/>
                </a:solidFill>
              </a:rPr>
              <a:t>. 3, 10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dirty="0" smtClean="0"/>
              <a:t>EXKURS:</a:t>
            </a:r>
          </a:p>
          <a:p>
            <a:pPr marL="0" indent="0" algn="ctr">
              <a:buNone/>
            </a:pPr>
            <a:r>
              <a:rPr lang="hu-HU" sz="2400" dirty="0" err="1" smtClean="0"/>
              <a:t>vgl</a:t>
            </a:r>
            <a:r>
              <a:rPr lang="hu-HU" sz="2400" dirty="0"/>
              <a:t>. </a:t>
            </a:r>
            <a:r>
              <a:rPr lang="hu-HU" sz="2400" dirty="0" err="1"/>
              <a:t>u.a</a:t>
            </a:r>
            <a:r>
              <a:rPr lang="hu-HU" sz="2400" dirty="0"/>
              <a:t>. das </a:t>
            </a:r>
            <a:r>
              <a:rPr lang="hu-HU" sz="2400" dirty="0" err="1"/>
              <a:t>deutsche</a:t>
            </a:r>
            <a:r>
              <a:rPr lang="hu-HU" sz="2400" dirty="0"/>
              <a:t> </a:t>
            </a:r>
            <a:r>
              <a:rPr lang="hu-HU" sz="2400" b="1" dirty="0"/>
              <a:t>Biedermeier</a:t>
            </a:r>
            <a:r>
              <a:rPr lang="hu-HU" sz="2400" dirty="0"/>
              <a:t>: Adalbert </a:t>
            </a:r>
            <a:r>
              <a:rPr lang="hu-HU" sz="2400" dirty="0" err="1" smtClean="0"/>
              <a:t>Stifters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b="1" i="1" dirty="0" err="1" smtClean="0"/>
              <a:t>Bunte</a:t>
            </a:r>
            <a:r>
              <a:rPr lang="hu-HU" sz="2400" b="1" i="1" dirty="0" smtClean="0"/>
              <a:t> </a:t>
            </a:r>
            <a:r>
              <a:rPr lang="hu-HU" sz="2400" b="1" i="1" dirty="0" err="1"/>
              <a:t>Steine</a:t>
            </a:r>
            <a:r>
              <a:rPr lang="hu-HU" sz="2400" b="1" i="1" dirty="0"/>
              <a:t> (1853) →„das </a:t>
            </a:r>
            <a:r>
              <a:rPr lang="hu-HU" sz="2400" b="1" i="1" dirty="0" err="1"/>
              <a:t>sanfte</a:t>
            </a:r>
            <a:r>
              <a:rPr lang="hu-HU" sz="2400" b="1" i="1" dirty="0"/>
              <a:t> </a:t>
            </a:r>
            <a:r>
              <a:rPr lang="hu-HU" sz="2400" b="1" i="1" dirty="0" err="1"/>
              <a:t>Gesetz</a:t>
            </a:r>
            <a:r>
              <a:rPr lang="hu-HU" sz="2400" b="1" i="1" dirty="0" smtClean="0"/>
              <a:t>”</a:t>
            </a:r>
          </a:p>
          <a:p>
            <a:pPr marL="0" indent="0" algn="ctr">
              <a:buNone/>
            </a:pPr>
            <a:endParaRPr lang="hu-HU" sz="2400" b="1" i="1" dirty="0"/>
          </a:p>
          <a:p>
            <a:pPr marL="0" lvl="0" indent="0">
              <a:buNone/>
            </a:pPr>
            <a:r>
              <a:rPr lang="hu-HU" sz="1900" dirty="0" smtClean="0">
                <a:solidFill>
                  <a:prstClr val="black"/>
                </a:solidFill>
              </a:rPr>
              <a:t>„</a:t>
            </a:r>
            <a:r>
              <a:rPr lang="hu-HU" sz="1900" dirty="0">
                <a:solidFill>
                  <a:prstClr val="black"/>
                </a:solidFill>
              </a:rPr>
              <a:t>So </a:t>
            </a:r>
            <a:r>
              <a:rPr lang="hu-HU" sz="1900" dirty="0" err="1">
                <a:solidFill>
                  <a:prstClr val="black"/>
                </a:solidFill>
              </a:rPr>
              <a:t>wie</a:t>
            </a:r>
            <a:r>
              <a:rPr lang="hu-HU" sz="1900" dirty="0">
                <a:solidFill>
                  <a:prstClr val="black"/>
                </a:solidFill>
              </a:rPr>
              <a:t> es in der </a:t>
            </a:r>
            <a:r>
              <a:rPr lang="hu-HU" sz="1900" dirty="0" err="1">
                <a:solidFill>
                  <a:prstClr val="black"/>
                </a:solidFill>
              </a:rPr>
              <a:t>äußeren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Natur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ist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so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ist</a:t>
            </a:r>
            <a:r>
              <a:rPr lang="hu-HU" sz="1900" dirty="0">
                <a:solidFill>
                  <a:prstClr val="black"/>
                </a:solidFill>
              </a:rPr>
              <a:t> es </a:t>
            </a:r>
            <a:r>
              <a:rPr lang="hu-HU" sz="1900" dirty="0" err="1">
                <a:solidFill>
                  <a:prstClr val="black"/>
                </a:solidFill>
              </a:rPr>
              <a:t>auch</a:t>
            </a:r>
            <a:r>
              <a:rPr lang="hu-HU" sz="1900" dirty="0">
                <a:solidFill>
                  <a:prstClr val="black"/>
                </a:solidFill>
              </a:rPr>
              <a:t> in der </a:t>
            </a:r>
            <a:r>
              <a:rPr lang="hu-HU" sz="1900" dirty="0" err="1">
                <a:solidFill>
                  <a:prstClr val="black"/>
                </a:solidFill>
              </a:rPr>
              <a:t>inneren</a:t>
            </a:r>
            <a:r>
              <a:rPr lang="hu-HU" sz="1900" dirty="0">
                <a:solidFill>
                  <a:prstClr val="black"/>
                </a:solidFill>
              </a:rPr>
              <a:t>. Ein </a:t>
            </a:r>
            <a:r>
              <a:rPr lang="hu-HU" sz="1900" dirty="0" err="1">
                <a:solidFill>
                  <a:prstClr val="black"/>
                </a:solidFill>
              </a:rPr>
              <a:t>ganzes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Leben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voll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Gerechtigkeit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Einfachheit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Bezwingung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seiner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selbst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Verstandesmäßigkeit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Wirksamkeit</a:t>
            </a:r>
            <a:r>
              <a:rPr lang="hu-HU" sz="1900" dirty="0">
                <a:solidFill>
                  <a:prstClr val="black"/>
                </a:solidFill>
              </a:rPr>
              <a:t> in </a:t>
            </a:r>
            <a:r>
              <a:rPr lang="hu-HU" sz="1900" dirty="0" err="1">
                <a:solidFill>
                  <a:prstClr val="black"/>
                </a:solidFill>
              </a:rPr>
              <a:t>seinem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Kreis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Bewunderung</a:t>
            </a:r>
            <a:r>
              <a:rPr lang="hu-HU" sz="1900" dirty="0">
                <a:solidFill>
                  <a:prstClr val="black"/>
                </a:solidFill>
              </a:rPr>
              <a:t> des </a:t>
            </a:r>
            <a:r>
              <a:rPr lang="hu-HU" sz="1900" dirty="0" err="1">
                <a:solidFill>
                  <a:prstClr val="black"/>
                </a:solidFill>
              </a:rPr>
              <a:t>Schönen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verbunden</a:t>
            </a:r>
            <a:r>
              <a:rPr lang="hu-HU" sz="1900" dirty="0">
                <a:solidFill>
                  <a:prstClr val="black"/>
                </a:solidFill>
              </a:rPr>
              <a:t> mit </a:t>
            </a:r>
            <a:r>
              <a:rPr lang="hu-HU" sz="1900" dirty="0" err="1">
                <a:solidFill>
                  <a:prstClr val="black"/>
                </a:solidFill>
              </a:rPr>
              <a:t>einem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heiteren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gelassenen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Sterben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halte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ich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für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groß</a:t>
            </a:r>
            <a:r>
              <a:rPr lang="hu-HU" sz="1900" dirty="0">
                <a:solidFill>
                  <a:prstClr val="black"/>
                </a:solidFill>
              </a:rPr>
              <a:t>: </a:t>
            </a:r>
            <a:r>
              <a:rPr lang="hu-HU" sz="1900" dirty="0" err="1">
                <a:solidFill>
                  <a:prstClr val="black"/>
                </a:solidFill>
              </a:rPr>
              <a:t>mächtige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Bewegungen</a:t>
            </a:r>
            <a:r>
              <a:rPr lang="hu-HU" sz="1900" dirty="0">
                <a:solidFill>
                  <a:prstClr val="black"/>
                </a:solidFill>
              </a:rPr>
              <a:t> des </a:t>
            </a:r>
            <a:r>
              <a:rPr lang="hu-HU" sz="1900" dirty="0" err="1">
                <a:solidFill>
                  <a:prstClr val="black"/>
                </a:solidFill>
              </a:rPr>
              <a:t>Gemütes</a:t>
            </a:r>
            <a:r>
              <a:rPr lang="hu-HU" sz="1900" dirty="0">
                <a:solidFill>
                  <a:prstClr val="black"/>
                </a:solidFill>
              </a:rPr>
              <a:t> […] </a:t>
            </a:r>
            <a:r>
              <a:rPr lang="hu-HU" sz="1900" dirty="0" err="1">
                <a:solidFill>
                  <a:prstClr val="black"/>
                </a:solidFill>
              </a:rPr>
              <a:t>die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Begier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nach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Rache</a:t>
            </a:r>
            <a:r>
              <a:rPr lang="hu-HU" sz="1900" dirty="0">
                <a:solidFill>
                  <a:prstClr val="black"/>
                </a:solidFill>
              </a:rPr>
              <a:t>, den </a:t>
            </a:r>
            <a:r>
              <a:rPr lang="hu-HU" sz="1900" dirty="0" err="1">
                <a:solidFill>
                  <a:prstClr val="black"/>
                </a:solidFill>
              </a:rPr>
              <a:t>entzündeten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Geist</a:t>
            </a:r>
            <a:r>
              <a:rPr lang="hu-HU" sz="1900" dirty="0">
                <a:solidFill>
                  <a:prstClr val="black"/>
                </a:solidFill>
              </a:rPr>
              <a:t>, der </a:t>
            </a:r>
            <a:r>
              <a:rPr lang="hu-HU" sz="1900" dirty="0" err="1">
                <a:solidFill>
                  <a:prstClr val="black"/>
                </a:solidFill>
              </a:rPr>
              <a:t>nach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Tätigkeit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strebt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umreißt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ändert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zerstört</a:t>
            </a:r>
            <a:r>
              <a:rPr lang="hu-HU" sz="1900" dirty="0">
                <a:solidFill>
                  <a:prstClr val="black"/>
                </a:solidFill>
              </a:rPr>
              <a:t> und in der </a:t>
            </a:r>
            <a:r>
              <a:rPr lang="hu-HU" sz="1900" dirty="0" err="1">
                <a:solidFill>
                  <a:prstClr val="black"/>
                </a:solidFill>
              </a:rPr>
              <a:t>Erregung</a:t>
            </a:r>
            <a:r>
              <a:rPr lang="hu-HU" sz="1900" dirty="0">
                <a:solidFill>
                  <a:prstClr val="black"/>
                </a:solidFill>
              </a:rPr>
              <a:t> oft das </a:t>
            </a:r>
            <a:r>
              <a:rPr lang="hu-HU" sz="1900" dirty="0" err="1">
                <a:solidFill>
                  <a:prstClr val="black"/>
                </a:solidFill>
              </a:rPr>
              <a:t>eigene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Leben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hinwirft</a:t>
            </a:r>
            <a:r>
              <a:rPr lang="hu-HU" sz="1900" dirty="0">
                <a:solidFill>
                  <a:prstClr val="black"/>
                </a:solidFill>
              </a:rPr>
              <a:t>, </a:t>
            </a:r>
            <a:r>
              <a:rPr lang="hu-HU" sz="1900" dirty="0" err="1">
                <a:solidFill>
                  <a:prstClr val="black"/>
                </a:solidFill>
              </a:rPr>
              <a:t>halte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ich</a:t>
            </a:r>
            <a:r>
              <a:rPr lang="hu-HU" sz="1900" dirty="0">
                <a:solidFill>
                  <a:prstClr val="black"/>
                </a:solidFill>
              </a:rPr>
              <a:t> […] </a:t>
            </a:r>
            <a:r>
              <a:rPr lang="hu-HU" sz="1900" dirty="0" err="1">
                <a:solidFill>
                  <a:prstClr val="black"/>
                </a:solidFill>
              </a:rPr>
              <a:t>für</a:t>
            </a:r>
            <a:r>
              <a:rPr lang="hu-HU" sz="1900" dirty="0">
                <a:solidFill>
                  <a:prstClr val="black"/>
                </a:solidFill>
              </a:rPr>
              <a:t> </a:t>
            </a:r>
            <a:r>
              <a:rPr lang="hu-HU" sz="1900" dirty="0" err="1">
                <a:solidFill>
                  <a:prstClr val="black"/>
                </a:solidFill>
              </a:rPr>
              <a:t>kleiner</a:t>
            </a:r>
            <a:r>
              <a:rPr lang="hu-HU" sz="1900" dirty="0">
                <a:solidFill>
                  <a:prstClr val="black"/>
                </a:solidFill>
              </a:rPr>
              <a:t> […] </a:t>
            </a:r>
            <a:r>
              <a:rPr lang="hu-HU" sz="1900" b="1" dirty="0" err="1">
                <a:solidFill>
                  <a:prstClr val="black"/>
                </a:solidFill>
              </a:rPr>
              <a:t>Wir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wollen</a:t>
            </a:r>
            <a:r>
              <a:rPr lang="hu-HU" sz="1900" b="1" dirty="0">
                <a:solidFill>
                  <a:prstClr val="black"/>
                </a:solidFill>
              </a:rPr>
              <a:t> das </a:t>
            </a:r>
            <a:r>
              <a:rPr lang="hu-HU" sz="1900" b="1" dirty="0" err="1">
                <a:solidFill>
                  <a:prstClr val="black"/>
                </a:solidFill>
              </a:rPr>
              <a:t>sanfte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Gesetz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zu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erblicken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suchen</a:t>
            </a:r>
            <a:r>
              <a:rPr lang="hu-HU" sz="1900" b="1" dirty="0">
                <a:solidFill>
                  <a:prstClr val="black"/>
                </a:solidFill>
              </a:rPr>
              <a:t>, </a:t>
            </a:r>
            <a:r>
              <a:rPr lang="hu-HU" sz="1900" b="1" dirty="0" err="1">
                <a:solidFill>
                  <a:prstClr val="black"/>
                </a:solidFill>
              </a:rPr>
              <a:t>wodurch</a:t>
            </a:r>
            <a:r>
              <a:rPr lang="hu-HU" sz="1900" b="1" dirty="0">
                <a:solidFill>
                  <a:prstClr val="black"/>
                </a:solidFill>
              </a:rPr>
              <a:t> das </a:t>
            </a:r>
            <a:r>
              <a:rPr lang="hu-HU" sz="1900" b="1" dirty="0" err="1">
                <a:solidFill>
                  <a:prstClr val="black"/>
                </a:solidFill>
              </a:rPr>
              <a:t>menschliche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Geschlecht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geleitet</a:t>
            </a:r>
            <a:r>
              <a:rPr lang="hu-HU" sz="1900" b="1" dirty="0">
                <a:solidFill>
                  <a:prstClr val="black"/>
                </a:solidFill>
              </a:rPr>
              <a:t> </a:t>
            </a:r>
            <a:r>
              <a:rPr lang="hu-HU" sz="1900" b="1" dirty="0" err="1">
                <a:solidFill>
                  <a:prstClr val="black"/>
                </a:solidFill>
              </a:rPr>
              <a:t>wird</a:t>
            </a:r>
            <a:r>
              <a:rPr lang="hu-HU" sz="1900" dirty="0">
                <a:solidFill>
                  <a:prstClr val="black"/>
                </a:solidFill>
              </a:rPr>
              <a:t>.”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84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39984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3600" b="1" dirty="0" err="1" smtClean="0"/>
              <a:t>Exkurs</a:t>
            </a:r>
            <a:r>
              <a:rPr lang="hu-HU" sz="3600" b="1" dirty="0" smtClean="0"/>
              <a:t>: </a:t>
            </a:r>
            <a:r>
              <a:rPr lang="hu-HU" sz="3600" b="1" dirty="0" err="1" smtClean="0"/>
              <a:t>protestantische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Arbeitsethik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2800" b="1" dirty="0" smtClean="0"/>
              <a:t>Gottfried Keller </a:t>
            </a:r>
            <a:r>
              <a:rPr lang="hu-HU" sz="2800" dirty="0" smtClean="0"/>
              <a:t>(1819-1890):</a:t>
            </a:r>
            <a:br>
              <a:rPr lang="hu-HU" sz="2800" dirty="0" smtClean="0"/>
            </a:br>
            <a:r>
              <a:rPr lang="hu-HU" sz="2800" b="1" i="1" dirty="0" smtClean="0"/>
              <a:t>Romeo und Julia </a:t>
            </a:r>
            <a:r>
              <a:rPr lang="hu-HU" sz="2800" b="1" i="1" dirty="0" err="1" smtClean="0"/>
              <a:t>auf</a:t>
            </a:r>
            <a:r>
              <a:rPr lang="hu-HU" sz="2800" b="1" i="1" dirty="0" smtClean="0"/>
              <a:t> </a:t>
            </a:r>
            <a:r>
              <a:rPr lang="hu-HU" sz="2800" b="1" i="1" dirty="0" err="1" smtClean="0"/>
              <a:t>dem</a:t>
            </a:r>
            <a:r>
              <a:rPr lang="hu-HU" sz="2800" b="1" i="1" dirty="0" smtClean="0"/>
              <a:t> </a:t>
            </a:r>
            <a:r>
              <a:rPr lang="hu-HU" sz="2800" b="1" i="1" dirty="0" err="1" smtClean="0"/>
              <a:t>Dorfe</a:t>
            </a:r>
            <a:r>
              <a:rPr lang="hu-HU" sz="2800" b="1" i="1" dirty="0" smtClean="0"/>
              <a:t> </a:t>
            </a:r>
            <a:r>
              <a:rPr lang="hu-HU" sz="2800" dirty="0" smtClean="0"/>
              <a:t>(1856)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3191762"/>
            <a:ext cx="10515600" cy="366623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hu-HU" sz="2400" i="1" dirty="0"/>
              <a:t>„</a:t>
            </a:r>
            <a:r>
              <a:rPr lang="hu-HU" sz="2400" i="1" dirty="0" err="1"/>
              <a:t>Das</a:t>
            </a:r>
            <a:r>
              <a:rPr lang="hu-HU" sz="2400" i="1" dirty="0"/>
              <a:t> </a:t>
            </a:r>
            <a:r>
              <a:rPr lang="hu-HU" sz="2400" i="1" dirty="0" err="1"/>
              <a:t>Gefühl</a:t>
            </a:r>
            <a:r>
              <a:rPr lang="hu-HU" sz="2400" i="1" dirty="0"/>
              <a:t>, in der </a:t>
            </a:r>
            <a:r>
              <a:rPr lang="hu-HU" sz="2400" b="1" i="1" dirty="0" err="1"/>
              <a:t>bürgerlichen</a:t>
            </a:r>
            <a:r>
              <a:rPr lang="hu-HU" sz="2400" b="1" i="1" dirty="0"/>
              <a:t> Welt</a:t>
            </a:r>
            <a:r>
              <a:rPr lang="hu-HU" sz="2400" i="1" dirty="0"/>
              <a:t> </a:t>
            </a:r>
            <a:r>
              <a:rPr lang="hu-HU" sz="2400" i="1" dirty="0" err="1"/>
              <a:t>nur</a:t>
            </a:r>
            <a:r>
              <a:rPr lang="hu-HU" sz="2400" i="1" dirty="0"/>
              <a:t> in </a:t>
            </a:r>
            <a:r>
              <a:rPr lang="hu-HU" sz="2400" i="1" dirty="0" err="1"/>
              <a:t>einer</a:t>
            </a:r>
            <a:r>
              <a:rPr lang="hu-HU" sz="2400" i="1" dirty="0"/>
              <a:t> </a:t>
            </a:r>
            <a:r>
              <a:rPr lang="hu-HU" sz="2400" i="1" dirty="0" err="1"/>
              <a:t>ganz</a:t>
            </a:r>
            <a:r>
              <a:rPr lang="hu-HU" sz="2400" i="1" dirty="0"/>
              <a:t> </a:t>
            </a:r>
            <a:r>
              <a:rPr lang="hu-HU" sz="2400" b="1" i="1" dirty="0" err="1"/>
              <a:t>ehrlichen</a:t>
            </a:r>
            <a:r>
              <a:rPr lang="hu-HU" sz="2400" b="1" i="1" dirty="0"/>
              <a:t> und </a:t>
            </a:r>
            <a:r>
              <a:rPr lang="hu-HU" sz="2400" b="1" i="1" dirty="0" err="1"/>
              <a:t>gewissenfreien</a:t>
            </a:r>
            <a:r>
              <a:rPr lang="hu-HU" sz="2400" b="1" i="1" dirty="0"/>
              <a:t> </a:t>
            </a:r>
            <a:r>
              <a:rPr lang="hu-HU" sz="2400" b="1" i="1" dirty="0" err="1"/>
              <a:t>Ehe</a:t>
            </a:r>
            <a:r>
              <a:rPr lang="hu-HU" sz="2400" b="1" i="1" dirty="0"/>
              <a:t> </a:t>
            </a:r>
            <a:r>
              <a:rPr lang="hu-HU" sz="2400" b="1" i="1" dirty="0" err="1"/>
              <a:t>glücklich</a:t>
            </a:r>
            <a:r>
              <a:rPr lang="hu-HU" sz="2400" b="1" i="1" dirty="0"/>
              <a:t> </a:t>
            </a:r>
            <a:r>
              <a:rPr lang="hu-HU" sz="2400" b="1" i="1" dirty="0" err="1"/>
              <a:t>sein</a:t>
            </a:r>
            <a:r>
              <a:rPr lang="hu-HU" sz="2400" b="1" i="1" dirty="0"/>
              <a:t> </a:t>
            </a:r>
            <a:r>
              <a:rPr lang="hu-HU" sz="2400" b="1" i="1" dirty="0" err="1"/>
              <a:t>zu</a:t>
            </a:r>
            <a:r>
              <a:rPr lang="hu-HU" sz="2400" b="1" i="1" dirty="0"/>
              <a:t> </a:t>
            </a:r>
            <a:r>
              <a:rPr lang="hu-HU" sz="2400" b="1" i="1" dirty="0" err="1"/>
              <a:t>können</a:t>
            </a:r>
            <a:r>
              <a:rPr lang="hu-HU" sz="2400" i="1" dirty="0"/>
              <a:t>, </a:t>
            </a:r>
            <a:r>
              <a:rPr lang="hu-HU" sz="2400" i="1" dirty="0" err="1"/>
              <a:t>war</a:t>
            </a:r>
            <a:r>
              <a:rPr lang="hu-HU" sz="2400" i="1" dirty="0"/>
              <a:t> in </a:t>
            </a:r>
            <a:r>
              <a:rPr lang="hu-HU" sz="2400" i="1" dirty="0" err="1"/>
              <a:t>ihm</a:t>
            </a:r>
            <a:r>
              <a:rPr lang="hu-HU" sz="2400" i="1" dirty="0"/>
              <a:t> (</a:t>
            </a:r>
            <a:r>
              <a:rPr lang="hu-HU" sz="2400" i="1" dirty="0" err="1"/>
              <a:t>Sali</a:t>
            </a:r>
            <a:r>
              <a:rPr lang="hu-HU" sz="2400" i="1" dirty="0"/>
              <a:t>) </a:t>
            </a:r>
            <a:r>
              <a:rPr lang="hu-HU" sz="2400" i="1" dirty="0" err="1"/>
              <a:t>ebenso</a:t>
            </a:r>
            <a:r>
              <a:rPr lang="hu-HU" sz="2400" i="1" dirty="0"/>
              <a:t> </a:t>
            </a:r>
            <a:r>
              <a:rPr lang="hu-HU" sz="2400" i="1" dirty="0" err="1"/>
              <a:t>lebendig</a:t>
            </a:r>
            <a:r>
              <a:rPr lang="hu-HU" sz="2400" i="1" dirty="0"/>
              <a:t> </a:t>
            </a:r>
            <a:r>
              <a:rPr lang="hu-HU" sz="2400" i="1" dirty="0" err="1"/>
              <a:t>wie</a:t>
            </a:r>
            <a:r>
              <a:rPr lang="hu-HU" sz="2400" i="1" dirty="0"/>
              <a:t> </a:t>
            </a:r>
            <a:r>
              <a:rPr lang="hu-HU" sz="2400" i="1" dirty="0" err="1"/>
              <a:t>in</a:t>
            </a:r>
            <a:r>
              <a:rPr lang="hu-HU" sz="2400" i="1" dirty="0"/>
              <a:t> </a:t>
            </a:r>
            <a:r>
              <a:rPr lang="hu-HU" sz="2400" i="1" dirty="0" err="1"/>
              <a:t>Vrenchen</a:t>
            </a:r>
            <a:r>
              <a:rPr lang="hu-HU" sz="2400" i="1" dirty="0"/>
              <a:t>, und in </a:t>
            </a:r>
            <a:r>
              <a:rPr lang="hu-HU" sz="2400" i="1" dirty="0" err="1"/>
              <a:t>beiden</a:t>
            </a:r>
            <a:r>
              <a:rPr lang="hu-HU" sz="2400" i="1" dirty="0"/>
              <a:t> </a:t>
            </a:r>
            <a:r>
              <a:rPr lang="hu-HU" sz="2400" i="1" dirty="0" err="1"/>
              <a:t>verlassenen</a:t>
            </a:r>
            <a:r>
              <a:rPr lang="hu-HU" sz="2400" i="1" dirty="0"/>
              <a:t> </a:t>
            </a:r>
            <a:r>
              <a:rPr lang="hu-HU" sz="2400" i="1" dirty="0" err="1"/>
              <a:t>Wesen</a:t>
            </a:r>
            <a:r>
              <a:rPr lang="hu-HU" sz="2400" i="1" dirty="0"/>
              <a:t> </a:t>
            </a:r>
            <a:r>
              <a:rPr lang="hu-HU" sz="2400" i="1" dirty="0" err="1"/>
              <a:t>war</a:t>
            </a:r>
            <a:r>
              <a:rPr lang="hu-HU" sz="2400" i="1" dirty="0"/>
              <a:t> es </a:t>
            </a:r>
            <a:r>
              <a:rPr lang="hu-HU" sz="2400" b="1" i="1" dirty="0"/>
              <a:t>die </a:t>
            </a:r>
            <a:r>
              <a:rPr lang="hu-HU" sz="2400" b="1" i="1" dirty="0" err="1"/>
              <a:t>letzte</a:t>
            </a:r>
            <a:r>
              <a:rPr lang="hu-HU" sz="2400" b="1" i="1" dirty="0"/>
              <a:t> </a:t>
            </a:r>
            <a:r>
              <a:rPr lang="hu-HU" sz="2400" b="1" i="1" dirty="0" err="1"/>
              <a:t>Flamme</a:t>
            </a:r>
            <a:r>
              <a:rPr lang="hu-HU" sz="2400" b="1" i="1" dirty="0"/>
              <a:t> der </a:t>
            </a:r>
            <a:r>
              <a:rPr lang="hu-HU" sz="2400" b="1" i="1" dirty="0" err="1"/>
              <a:t>Ehre</a:t>
            </a:r>
            <a:r>
              <a:rPr lang="hu-HU" sz="2400" i="1" dirty="0"/>
              <a:t>, die in </a:t>
            </a:r>
            <a:r>
              <a:rPr lang="hu-HU" sz="2400" i="1" dirty="0" err="1"/>
              <a:t>früheren</a:t>
            </a:r>
            <a:r>
              <a:rPr lang="hu-HU" sz="2400" i="1" dirty="0"/>
              <a:t> Zeiten in </a:t>
            </a:r>
            <a:r>
              <a:rPr lang="hu-HU" sz="2400" i="1" dirty="0" err="1"/>
              <a:t>ihren</a:t>
            </a:r>
            <a:r>
              <a:rPr lang="hu-HU" sz="2400" i="1" dirty="0"/>
              <a:t> </a:t>
            </a:r>
            <a:r>
              <a:rPr lang="hu-HU" sz="2400" i="1" dirty="0" err="1"/>
              <a:t>Häusern</a:t>
            </a:r>
            <a:r>
              <a:rPr lang="hu-HU" sz="2400" i="1" dirty="0"/>
              <a:t> </a:t>
            </a:r>
            <a:r>
              <a:rPr lang="hu-HU" sz="2400" i="1" dirty="0" err="1"/>
              <a:t>geglüht</a:t>
            </a:r>
            <a:r>
              <a:rPr lang="hu-HU" sz="2400" i="1" dirty="0"/>
              <a:t> </a:t>
            </a:r>
            <a:r>
              <a:rPr lang="hu-HU" sz="2400" i="1" dirty="0" err="1"/>
              <a:t>hatte</a:t>
            </a:r>
            <a:r>
              <a:rPr lang="hu-HU" sz="2400" i="1" dirty="0"/>
              <a:t> und </a:t>
            </a:r>
            <a:r>
              <a:rPr lang="hu-HU" sz="2400" b="1" i="1" dirty="0" err="1"/>
              <a:t>welche</a:t>
            </a:r>
            <a:r>
              <a:rPr lang="hu-HU" sz="2400" b="1" i="1" dirty="0"/>
              <a:t> die </a:t>
            </a:r>
            <a:r>
              <a:rPr lang="hu-HU" sz="2400" b="1" i="1" dirty="0" err="1"/>
              <a:t>sich</a:t>
            </a:r>
            <a:r>
              <a:rPr lang="hu-HU" sz="2400" b="1" i="1" dirty="0"/>
              <a:t> </a:t>
            </a:r>
            <a:r>
              <a:rPr lang="hu-HU" sz="2400" b="1" i="1" dirty="0" err="1"/>
              <a:t>sicher</a:t>
            </a:r>
            <a:r>
              <a:rPr lang="hu-HU" sz="2400" b="1" i="1" dirty="0"/>
              <a:t> </a:t>
            </a:r>
            <a:r>
              <a:rPr lang="hu-HU" sz="2400" b="1" i="1" dirty="0" err="1"/>
              <a:t>fühlenden</a:t>
            </a:r>
            <a:r>
              <a:rPr lang="hu-HU" sz="2400" b="1" i="1" dirty="0"/>
              <a:t> </a:t>
            </a:r>
            <a:r>
              <a:rPr lang="hu-HU" sz="2400" b="1" i="1" dirty="0" err="1"/>
              <a:t>Väter</a:t>
            </a:r>
            <a:r>
              <a:rPr lang="hu-HU" sz="2400" b="1" i="1" dirty="0"/>
              <a:t> </a:t>
            </a:r>
            <a:r>
              <a:rPr lang="hu-HU" sz="2400" b="1" i="1" dirty="0" err="1"/>
              <a:t>durch</a:t>
            </a:r>
            <a:r>
              <a:rPr lang="hu-HU" sz="2400" b="1" i="1" dirty="0"/>
              <a:t> </a:t>
            </a:r>
            <a:r>
              <a:rPr lang="hu-HU" sz="2400" b="1" i="1" dirty="0" err="1"/>
              <a:t>einen</a:t>
            </a:r>
            <a:r>
              <a:rPr lang="hu-HU" sz="2400" b="1" i="1" dirty="0"/>
              <a:t> </a:t>
            </a:r>
            <a:r>
              <a:rPr lang="hu-HU" sz="2400" b="1" i="1" dirty="0" err="1"/>
              <a:t>unscheinbaren</a:t>
            </a:r>
            <a:r>
              <a:rPr lang="hu-HU" sz="2400" b="1" i="1" dirty="0"/>
              <a:t> </a:t>
            </a:r>
            <a:r>
              <a:rPr lang="hu-HU" sz="2400" b="1" i="1" dirty="0" err="1"/>
              <a:t>Mißgriff</a:t>
            </a:r>
            <a:r>
              <a:rPr lang="hu-HU" sz="2400" b="1" i="1" dirty="0"/>
              <a:t> </a:t>
            </a:r>
            <a:r>
              <a:rPr lang="hu-HU" sz="2400" b="1" i="1" dirty="0" err="1"/>
              <a:t>ausgeblasen</a:t>
            </a:r>
            <a:r>
              <a:rPr lang="hu-HU" sz="2400" b="1" i="1" dirty="0"/>
              <a:t> und </a:t>
            </a:r>
            <a:r>
              <a:rPr lang="hu-HU" sz="2400" b="1" i="1" dirty="0" err="1"/>
              <a:t>zerstört</a:t>
            </a:r>
            <a:r>
              <a:rPr lang="hu-HU" sz="2400" b="1" i="1" dirty="0"/>
              <a:t> </a:t>
            </a:r>
            <a:r>
              <a:rPr lang="hu-HU" sz="2400" b="1" i="1" dirty="0" err="1"/>
              <a:t>hatten</a:t>
            </a:r>
            <a:r>
              <a:rPr lang="hu-HU" sz="2400" i="1" dirty="0"/>
              <a:t>, </a:t>
            </a:r>
            <a:r>
              <a:rPr lang="hu-HU" sz="2400" i="1" dirty="0" err="1"/>
              <a:t>als</a:t>
            </a:r>
            <a:r>
              <a:rPr lang="hu-HU" sz="2400" i="1" dirty="0"/>
              <a:t> </a:t>
            </a:r>
            <a:r>
              <a:rPr lang="hu-HU" sz="2400" i="1" dirty="0" err="1"/>
              <a:t>sie</a:t>
            </a:r>
            <a:r>
              <a:rPr lang="hu-HU" sz="2400" i="1" dirty="0"/>
              <a:t>, eben </a:t>
            </a:r>
            <a:r>
              <a:rPr lang="hu-HU" sz="2400" b="1" i="1" dirty="0" err="1"/>
              <a:t>diese</a:t>
            </a:r>
            <a:r>
              <a:rPr lang="hu-HU" sz="2400" b="1" i="1" dirty="0"/>
              <a:t> </a:t>
            </a:r>
            <a:r>
              <a:rPr lang="hu-HU" sz="2400" b="1" i="1" dirty="0" err="1"/>
              <a:t>Ehre</a:t>
            </a:r>
            <a:r>
              <a:rPr lang="hu-HU" sz="2400" b="1" i="1" dirty="0"/>
              <a:t> </a:t>
            </a:r>
            <a:r>
              <a:rPr lang="hu-HU" sz="2400" b="1" i="1" dirty="0" err="1"/>
              <a:t>zu</a:t>
            </a:r>
            <a:r>
              <a:rPr lang="hu-HU" sz="2400" b="1" i="1" dirty="0"/>
              <a:t> </a:t>
            </a:r>
            <a:r>
              <a:rPr lang="hu-HU" sz="2400" b="1" i="1" dirty="0" err="1"/>
              <a:t>äufnen</a:t>
            </a:r>
            <a:r>
              <a:rPr lang="hu-HU" sz="2400" b="1" i="1" dirty="0"/>
              <a:t> </a:t>
            </a:r>
            <a:r>
              <a:rPr lang="hu-HU" sz="2400" dirty="0"/>
              <a:t>(</a:t>
            </a:r>
            <a:r>
              <a:rPr lang="hu-HU" sz="2400" dirty="0" err="1"/>
              <a:t>vermehren</a:t>
            </a:r>
            <a:r>
              <a:rPr lang="hu-HU" sz="2400" dirty="0"/>
              <a:t>)</a:t>
            </a:r>
            <a:r>
              <a:rPr lang="hu-HU" sz="2400" b="1" i="1" dirty="0"/>
              <a:t> </a:t>
            </a:r>
            <a:r>
              <a:rPr lang="hu-HU" sz="2400" b="1" i="1" dirty="0" err="1"/>
              <a:t>wähnend</a:t>
            </a:r>
            <a:r>
              <a:rPr lang="hu-HU" sz="2400" b="1" i="1" dirty="0"/>
              <a:t> </a:t>
            </a:r>
            <a:r>
              <a:rPr lang="hu-HU" sz="2400" b="1" i="1" dirty="0" err="1"/>
              <a:t>durch</a:t>
            </a:r>
            <a:r>
              <a:rPr lang="hu-HU" sz="2400" b="1" i="1" dirty="0"/>
              <a:t> </a:t>
            </a:r>
            <a:r>
              <a:rPr lang="hu-HU" sz="2400" b="1" i="1" dirty="0" err="1"/>
              <a:t>Vermehrung</a:t>
            </a:r>
            <a:r>
              <a:rPr lang="hu-HU" sz="2400" b="1" i="1" dirty="0"/>
              <a:t> </a:t>
            </a:r>
            <a:r>
              <a:rPr lang="hu-HU" sz="2400" b="1" i="1" dirty="0" err="1"/>
              <a:t>ihres</a:t>
            </a:r>
            <a:r>
              <a:rPr lang="hu-HU" sz="2400" b="1" i="1" dirty="0"/>
              <a:t> </a:t>
            </a:r>
            <a:r>
              <a:rPr lang="hu-HU" sz="2400" b="1" i="1" dirty="0" err="1"/>
              <a:t>Eigentums</a:t>
            </a:r>
            <a:r>
              <a:rPr lang="hu-HU" sz="2400" b="1" i="1" dirty="0"/>
              <a:t>, </a:t>
            </a:r>
            <a:r>
              <a:rPr lang="hu-HU" sz="2400" b="1" i="1" dirty="0" err="1"/>
              <a:t>so</a:t>
            </a:r>
            <a:r>
              <a:rPr lang="hu-HU" sz="2400" b="1" i="1" dirty="0"/>
              <a:t> </a:t>
            </a:r>
            <a:r>
              <a:rPr lang="hu-HU" sz="2400" b="1" i="1" dirty="0" err="1"/>
              <a:t>gedankenlos</a:t>
            </a:r>
            <a:r>
              <a:rPr lang="hu-HU" sz="2400" b="1" i="1" dirty="0"/>
              <a:t> </a:t>
            </a:r>
            <a:r>
              <a:rPr lang="hu-HU" sz="2400" b="1" i="1" dirty="0" err="1"/>
              <a:t>sich</a:t>
            </a:r>
            <a:r>
              <a:rPr lang="hu-HU" sz="2400" b="1" i="1" dirty="0"/>
              <a:t> </a:t>
            </a:r>
            <a:r>
              <a:rPr lang="hu-HU" sz="2400" b="1" i="1" dirty="0" err="1"/>
              <a:t>das</a:t>
            </a:r>
            <a:r>
              <a:rPr lang="hu-HU" sz="2400" b="1" i="1" dirty="0"/>
              <a:t> </a:t>
            </a:r>
            <a:r>
              <a:rPr lang="hu-HU" sz="2400" b="1" i="1" dirty="0" err="1"/>
              <a:t>Gut</a:t>
            </a:r>
            <a:r>
              <a:rPr lang="hu-HU" sz="2400" b="1" i="1" dirty="0"/>
              <a:t> </a:t>
            </a:r>
            <a:r>
              <a:rPr lang="hu-HU" sz="2400" b="1" i="1" dirty="0" err="1"/>
              <a:t>eines</a:t>
            </a:r>
            <a:r>
              <a:rPr lang="hu-HU" sz="2400" b="1" i="1" dirty="0"/>
              <a:t> </a:t>
            </a:r>
            <a:r>
              <a:rPr lang="hu-HU" sz="2400" b="1" i="1" dirty="0" err="1"/>
              <a:t>Verschollenen</a:t>
            </a:r>
            <a:r>
              <a:rPr lang="hu-HU" sz="2400" b="1" i="1" dirty="0"/>
              <a:t> </a:t>
            </a:r>
            <a:r>
              <a:rPr lang="hu-HU" sz="2400" b="1" i="1" dirty="0" err="1"/>
              <a:t>aneigneten</a:t>
            </a:r>
            <a:r>
              <a:rPr lang="hu-HU" sz="2400" b="1" i="1" dirty="0"/>
              <a:t>, </a:t>
            </a:r>
            <a:r>
              <a:rPr lang="hu-HU" sz="2400" b="1" i="1" dirty="0" err="1"/>
              <a:t>ganz</a:t>
            </a:r>
            <a:r>
              <a:rPr lang="hu-HU" sz="2400" b="1" i="1" dirty="0"/>
              <a:t> </a:t>
            </a:r>
            <a:r>
              <a:rPr lang="hu-HU" sz="2400" b="1" i="1" dirty="0" err="1"/>
              <a:t>gefahrlos</a:t>
            </a:r>
            <a:r>
              <a:rPr lang="hu-HU" sz="2400" b="1" i="1" dirty="0"/>
              <a:t>,</a:t>
            </a:r>
            <a:r>
              <a:rPr lang="hu-HU" sz="2400" i="1" dirty="0"/>
              <a:t> </a:t>
            </a:r>
            <a:r>
              <a:rPr lang="hu-HU" sz="2400" i="1" dirty="0" err="1"/>
              <a:t>wie</a:t>
            </a:r>
            <a:r>
              <a:rPr lang="hu-HU" sz="2400" i="1" dirty="0"/>
              <a:t> </a:t>
            </a:r>
            <a:r>
              <a:rPr lang="hu-HU" sz="2400" i="1" dirty="0" err="1"/>
              <a:t>sie</a:t>
            </a:r>
            <a:r>
              <a:rPr lang="hu-HU" sz="2400" i="1" dirty="0"/>
              <a:t> </a:t>
            </a:r>
            <a:r>
              <a:rPr lang="hu-HU" sz="2400" i="1" dirty="0" err="1"/>
              <a:t>meinten</a:t>
            </a:r>
            <a:r>
              <a:rPr lang="hu-HU" sz="2400" i="1" dirty="0"/>
              <a:t>. </a:t>
            </a:r>
            <a:r>
              <a:rPr lang="hu-HU" sz="2400" i="1" dirty="0" err="1"/>
              <a:t>Das</a:t>
            </a:r>
            <a:r>
              <a:rPr lang="hu-HU" sz="2400" i="1" dirty="0"/>
              <a:t> </a:t>
            </a:r>
            <a:r>
              <a:rPr lang="hu-HU" sz="2400" i="1" dirty="0" err="1"/>
              <a:t>geschieht</a:t>
            </a:r>
            <a:r>
              <a:rPr lang="hu-HU" sz="2400" i="1" dirty="0"/>
              <a:t> </a:t>
            </a:r>
            <a:r>
              <a:rPr lang="hu-HU" sz="2400" i="1" dirty="0" err="1"/>
              <a:t>nun</a:t>
            </a:r>
            <a:r>
              <a:rPr lang="hu-HU" sz="2400" i="1" dirty="0"/>
              <a:t> </a:t>
            </a:r>
            <a:r>
              <a:rPr lang="hu-HU" sz="2400" i="1" dirty="0" err="1"/>
              <a:t>freilich</a:t>
            </a:r>
            <a:r>
              <a:rPr lang="hu-HU" sz="2400" i="1" dirty="0"/>
              <a:t> </a:t>
            </a:r>
            <a:r>
              <a:rPr lang="hu-HU" sz="2400" i="1" dirty="0" err="1"/>
              <a:t>alle</a:t>
            </a:r>
            <a:r>
              <a:rPr lang="hu-HU" sz="2400" i="1" dirty="0"/>
              <a:t> </a:t>
            </a:r>
            <a:r>
              <a:rPr lang="hu-HU" sz="2400" i="1" dirty="0" err="1"/>
              <a:t>Tage</a:t>
            </a:r>
            <a:r>
              <a:rPr lang="hu-HU" sz="2400" i="1" dirty="0"/>
              <a:t>; </a:t>
            </a:r>
            <a:r>
              <a:rPr lang="hu-HU" sz="2400" i="1" dirty="0" err="1"/>
              <a:t>aber</a:t>
            </a:r>
            <a:r>
              <a:rPr lang="hu-HU" sz="2400" i="1" dirty="0"/>
              <a:t> </a:t>
            </a:r>
            <a:r>
              <a:rPr lang="hu-HU" sz="2400" i="1" dirty="0" err="1"/>
              <a:t>zuweilen</a:t>
            </a:r>
            <a:r>
              <a:rPr lang="hu-HU" sz="2400" i="1" dirty="0"/>
              <a:t> </a:t>
            </a:r>
            <a:r>
              <a:rPr lang="hu-HU" sz="2400" i="1" dirty="0" err="1"/>
              <a:t>stellt</a:t>
            </a:r>
            <a:r>
              <a:rPr lang="hu-HU" sz="2400" i="1" dirty="0"/>
              <a:t> </a:t>
            </a:r>
            <a:r>
              <a:rPr lang="hu-HU" sz="2400" i="1" dirty="0" err="1"/>
              <a:t>das</a:t>
            </a:r>
            <a:r>
              <a:rPr lang="hu-HU" sz="2400" i="1" dirty="0"/>
              <a:t> </a:t>
            </a:r>
            <a:r>
              <a:rPr lang="hu-HU" sz="2400" b="1" i="1" dirty="0" err="1"/>
              <a:t>Schicksal</a:t>
            </a:r>
            <a:r>
              <a:rPr lang="hu-HU" sz="2400" b="1" i="1" dirty="0"/>
              <a:t> </a:t>
            </a:r>
            <a:r>
              <a:rPr lang="hu-HU" sz="2400" i="1" dirty="0" err="1"/>
              <a:t>ein</a:t>
            </a:r>
            <a:r>
              <a:rPr lang="hu-HU" sz="2400" i="1" dirty="0"/>
              <a:t> </a:t>
            </a:r>
            <a:r>
              <a:rPr lang="hu-HU" sz="2400" i="1" dirty="0" err="1"/>
              <a:t>Exempel</a:t>
            </a:r>
            <a:r>
              <a:rPr lang="hu-HU" sz="2400" i="1" dirty="0"/>
              <a:t> </a:t>
            </a:r>
            <a:r>
              <a:rPr lang="hu-HU" sz="2400" i="1" dirty="0" err="1"/>
              <a:t>auf</a:t>
            </a:r>
            <a:r>
              <a:rPr lang="hu-HU" sz="2400" i="1" dirty="0"/>
              <a:t> und </a:t>
            </a:r>
            <a:r>
              <a:rPr lang="hu-HU" sz="2400" i="1" dirty="0" err="1"/>
              <a:t>läßt</a:t>
            </a:r>
            <a:r>
              <a:rPr lang="hu-HU" sz="2400" i="1" dirty="0"/>
              <a:t> </a:t>
            </a:r>
            <a:r>
              <a:rPr lang="hu-HU" sz="2400" b="1" i="1" dirty="0" err="1"/>
              <a:t>zwei</a:t>
            </a:r>
            <a:r>
              <a:rPr lang="hu-HU" sz="2400" b="1" i="1" dirty="0"/>
              <a:t> </a:t>
            </a:r>
            <a:r>
              <a:rPr lang="hu-HU" sz="2400" b="1" i="1" dirty="0" err="1"/>
              <a:t>solche</a:t>
            </a:r>
            <a:r>
              <a:rPr lang="hu-HU" sz="2400" b="1" i="1" dirty="0"/>
              <a:t> </a:t>
            </a:r>
            <a:r>
              <a:rPr lang="hu-HU" sz="2400" b="1" i="1" dirty="0" err="1"/>
              <a:t>Äufner</a:t>
            </a:r>
            <a:r>
              <a:rPr lang="hu-HU" sz="2400" i="1" dirty="0"/>
              <a:t> </a:t>
            </a:r>
            <a:r>
              <a:rPr lang="hu-HU" sz="2400" i="1" dirty="0" err="1"/>
              <a:t>ihrer</a:t>
            </a:r>
            <a:r>
              <a:rPr lang="hu-HU" sz="2400" i="1" dirty="0"/>
              <a:t> </a:t>
            </a:r>
            <a:r>
              <a:rPr lang="hu-HU" sz="2400" i="1" dirty="0" err="1"/>
              <a:t>Hausehre</a:t>
            </a:r>
            <a:r>
              <a:rPr lang="hu-HU" sz="2400" i="1" dirty="0"/>
              <a:t> </a:t>
            </a:r>
            <a:r>
              <a:rPr lang="hu-HU" sz="2400" i="1" dirty="0" err="1"/>
              <a:t>und</a:t>
            </a:r>
            <a:r>
              <a:rPr lang="hu-HU" sz="2400" i="1" dirty="0"/>
              <a:t> </a:t>
            </a:r>
            <a:r>
              <a:rPr lang="hu-HU" sz="2400" i="1" dirty="0" err="1"/>
              <a:t>ihres</a:t>
            </a:r>
            <a:r>
              <a:rPr lang="hu-HU" sz="2400" i="1" dirty="0"/>
              <a:t> </a:t>
            </a:r>
            <a:r>
              <a:rPr lang="hu-HU" sz="2400" i="1" dirty="0" err="1"/>
              <a:t>Gutes</a:t>
            </a:r>
            <a:r>
              <a:rPr lang="hu-HU" sz="2400" i="1" dirty="0"/>
              <a:t> </a:t>
            </a:r>
            <a:r>
              <a:rPr lang="hu-HU" sz="2400" i="1" dirty="0" err="1"/>
              <a:t>zusammentreffen</a:t>
            </a:r>
            <a:r>
              <a:rPr lang="hu-HU" sz="2400" i="1" dirty="0"/>
              <a:t>, die </a:t>
            </a:r>
            <a:r>
              <a:rPr lang="hu-HU" sz="2400" b="1" i="1" dirty="0" err="1"/>
              <a:t>sich</a:t>
            </a:r>
            <a:r>
              <a:rPr lang="hu-HU" sz="2400" b="1" i="1" dirty="0"/>
              <a:t> </a:t>
            </a:r>
            <a:r>
              <a:rPr lang="hu-HU" sz="2400" b="1" i="1" dirty="0" err="1"/>
              <a:t>dann</a:t>
            </a:r>
            <a:r>
              <a:rPr lang="hu-HU" sz="2400" b="1" i="1" dirty="0"/>
              <a:t> </a:t>
            </a:r>
            <a:r>
              <a:rPr lang="hu-HU" sz="2400" b="1" i="1" dirty="0" err="1"/>
              <a:t>unfehlbar</a:t>
            </a:r>
            <a:r>
              <a:rPr lang="hu-HU" sz="2400" b="1" i="1" dirty="0"/>
              <a:t> </a:t>
            </a:r>
            <a:r>
              <a:rPr lang="hu-HU" sz="2400" b="1" i="1" dirty="0" err="1"/>
              <a:t>aufreiben</a:t>
            </a:r>
            <a:r>
              <a:rPr lang="hu-HU" sz="2400" b="1" i="1" dirty="0"/>
              <a:t> und </a:t>
            </a:r>
            <a:r>
              <a:rPr lang="hu-HU" sz="2400" b="1" i="1" dirty="0" err="1"/>
              <a:t>auffressen</a:t>
            </a:r>
            <a:r>
              <a:rPr lang="hu-HU" sz="2400" b="1" i="1" dirty="0"/>
              <a:t> </a:t>
            </a:r>
            <a:r>
              <a:rPr lang="hu-HU" sz="2400" b="1" i="1" dirty="0" err="1"/>
              <a:t>wie</a:t>
            </a:r>
            <a:r>
              <a:rPr lang="hu-HU" sz="2400" b="1" i="1" dirty="0"/>
              <a:t> </a:t>
            </a:r>
            <a:r>
              <a:rPr lang="hu-HU" sz="2400" b="1" i="1" dirty="0" err="1"/>
              <a:t>zwei</a:t>
            </a:r>
            <a:r>
              <a:rPr lang="hu-HU" sz="2400" b="1" i="1" dirty="0"/>
              <a:t> </a:t>
            </a:r>
            <a:r>
              <a:rPr lang="hu-HU" sz="2400" b="1" i="1" dirty="0" err="1"/>
              <a:t>wilde</a:t>
            </a:r>
            <a:r>
              <a:rPr lang="hu-HU" sz="2400" b="1" i="1" dirty="0"/>
              <a:t> </a:t>
            </a:r>
            <a:r>
              <a:rPr lang="hu-HU" sz="2400" b="1" i="1" dirty="0" err="1"/>
              <a:t>Tiere</a:t>
            </a:r>
            <a:r>
              <a:rPr lang="hu-HU" sz="2400" i="1" dirty="0"/>
              <a:t>. </a:t>
            </a:r>
            <a:r>
              <a:rPr lang="hu-HU" sz="2400" b="1" i="1" dirty="0" err="1"/>
              <a:t>Denn</a:t>
            </a:r>
            <a:r>
              <a:rPr lang="hu-HU" sz="2400" b="1" i="1" dirty="0"/>
              <a:t> die </a:t>
            </a:r>
            <a:r>
              <a:rPr lang="hu-HU" sz="2400" b="1" i="1" dirty="0" err="1"/>
              <a:t>Mehrer</a:t>
            </a:r>
            <a:r>
              <a:rPr lang="hu-HU" sz="2400" b="1" i="1" dirty="0"/>
              <a:t> des Reiches </a:t>
            </a:r>
            <a:r>
              <a:rPr lang="hu-HU" sz="2400" b="1" i="1" dirty="0" err="1"/>
              <a:t>verrechnen</a:t>
            </a:r>
            <a:r>
              <a:rPr lang="hu-HU" sz="2400" b="1" i="1" dirty="0"/>
              <a:t> </a:t>
            </a:r>
            <a:r>
              <a:rPr lang="hu-HU" sz="2400" b="1" i="1" dirty="0" err="1"/>
              <a:t>sich</a:t>
            </a:r>
            <a:r>
              <a:rPr lang="hu-HU" sz="2400" b="1" i="1" dirty="0"/>
              <a:t> </a:t>
            </a:r>
            <a:r>
              <a:rPr lang="hu-HU" sz="2400" b="1" i="1" dirty="0" err="1"/>
              <a:t>nicht</a:t>
            </a:r>
            <a:r>
              <a:rPr lang="hu-HU" sz="2400" b="1" i="1" dirty="0"/>
              <a:t> </a:t>
            </a:r>
            <a:r>
              <a:rPr lang="hu-HU" sz="2400" b="1" i="1" dirty="0" err="1"/>
              <a:t>nur</a:t>
            </a:r>
            <a:r>
              <a:rPr lang="hu-HU" sz="2400" b="1" i="1" dirty="0"/>
              <a:t> </a:t>
            </a:r>
            <a:r>
              <a:rPr lang="hu-HU" sz="2400" b="1" i="1" dirty="0" err="1"/>
              <a:t>auf</a:t>
            </a:r>
            <a:r>
              <a:rPr lang="hu-HU" sz="2400" b="1" i="1" dirty="0"/>
              <a:t> den </a:t>
            </a:r>
            <a:r>
              <a:rPr lang="hu-HU" sz="2400" b="1" i="1" dirty="0" err="1"/>
              <a:t>Thronen</a:t>
            </a:r>
            <a:r>
              <a:rPr lang="hu-HU" sz="2400" b="1" i="1" dirty="0"/>
              <a:t>, </a:t>
            </a:r>
            <a:r>
              <a:rPr lang="hu-HU" sz="2400" b="1" i="1" dirty="0" err="1"/>
              <a:t>sondern</a:t>
            </a:r>
            <a:r>
              <a:rPr lang="hu-HU" sz="2400" b="1" i="1" dirty="0"/>
              <a:t> </a:t>
            </a:r>
            <a:r>
              <a:rPr lang="hu-HU" sz="2400" b="1" i="1" dirty="0" err="1"/>
              <a:t>zuweilen</a:t>
            </a:r>
            <a:r>
              <a:rPr lang="hu-HU" sz="2400" b="1" i="1" dirty="0"/>
              <a:t> </a:t>
            </a:r>
            <a:r>
              <a:rPr lang="hu-HU" sz="2400" b="1" i="1" dirty="0" err="1"/>
              <a:t>auch</a:t>
            </a:r>
            <a:r>
              <a:rPr lang="hu-HU" sz="2400" b="1" i="1" dirty="0"/>
              <a:t> in den </a:t>
            </a:r>
            <a:r>
              <a:rPr lang="hu-HU" sz="2400" b="1" i="1" dirty="0" err="1"/>
              <a:t>niedersten</a:t>
            </a:r>
            <a:r>
              <a:rPr lang="hu-HU" sz="2400" b="1" i="1" dirty="0"/>
              <a:t> </a:t>
            </a:r>
            <a:r>
              <a:rPr lang="hu-HU" sz="2400" b="1" i="1" dirty="0" err="1"/>
              <a:t>Hütten</a:t>
            </a:r>
            <a:r>
              <a:rPr lang="hu-HU" sz="2400" i="1" dirty="0"/>
              <a:t> und </a:t>
            </a:r>
            <a:r>
              <a:rPr lang="hu-HU" sz="2400" i="1" dirty="0" err="1"/>
              <a:t>langen</a:t>
            </a:r>
            <a:r>
              <a:rPr lang="hu-HU" sz="2400" i="1" dirty="0"/>
              <a:t> </a:t>
            </a:r>
            <a:r>
              <a:rPr lang="hu-HU" sz="2400" i="1" dirty="0" err="1"/>
              <a:t>ganz</a:t>
            </a:r>
            <a:r>
              <a:rPr lang="hu-HU" sz="2400" i="1" dirty="0"/>
              <a:t> am </a:t>
            </a:r>
            <a:r>
              <a:rPr lang="hu-HU" sz="2400" i="1" dirty="0" err="1"/>
              <a:t>entgegengesetzten</a:t>
            </a:r>
            <a:r>
              <a:rPr lang="hu-HU" sz="2400" i="1" dirty="0"/>
              <a:t> </a:t>
            </a:r>
            <a:r>
              <a:rPr lang="hu-HU" sz="2400" i="1" dirty="0" err="1"/>
              <a:t>Ende</a:t>
            </a:r>
            <a:r>
              <a:rPr lang="hu-HU" sz="2400" i="1" dirty="0"/>
              <a:t> an, </a:t>
            </a:r>
            <a:r>
              <a:rPr lang="hu-HU" sz="2400" i="1" dirty="0" err="1"/>
              <a:t>als</a:t>
            </a:r>
            <a:r>
              <a:rPr lang="hu-HU" sz="2400" i="1" dirty="0"/>
              <a:t> </a:t>
            </a:r>
            <a:r>
              <a:rPr lang="hu-HU" sz="2400" i="1" dirty="0" err="1"/>
              <a:t>wohin</a:t>
            </a:r>
            <a:r>
              <a:rPr lang="hu-HU" sz="2400" i="1" dirty="0"/>
              <a:t> </a:t>
            </a:r>
            <a:r>
              <a:rPr lang="hu-HU" sz="2400" i="1" dirty="0" err="1"/>
              <a:t>sie</a:t>
            </a:r>
            <a:r>
              <a:rPr lang="hu-HU" sz="2400" i="1" dirty="0"/>
              <a:t> </a:t>
            </a:r>
            <a:r>
              <a:rPr lang="hu-HU" sz="2400" i="1" dirty="0" err="1"/>
              <a:t>zu</a:t>
            </a:r>
            <a:r>
              <a:rPr lang="hu-HU" sz="2400" i="1" dirty="0"/>
              <a:t> </a:t>
            </a:r>
            <a:r>
              <a:rPr lang="hu-HU" sz="2400" i="1" dirty="0" err="1"/>
              <a:t>kommen</a:t>
            </a:r>
            <a:r>
              <a:rPr lang="hu-HU" sz="2400" i="1" dirty="0"/>
              <a:t> </a:t>
            </a:r>
            <a:r>
              <a:rPr lang="hu-HU" sz="2400" i="1" dirty="0" err="1" smtClean="0"/>
              <a:t>trachteten</a:t>
            </a:r>
            <a:r>
              <a:rPr lang="hu-HU" sz="2400" i="1" dirty="0" smtClean="0"/>
              <a:t> […]” </a:t>
            </a:r>
            <a:r>
              <a:rPr lang="hu-HU" sz="2200" i="1" dirty="0"/>
              <a:t>(S. 245)</a:t>
            </a:r>
            <a:endParaRPr lang="hu-HU" sz="2200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9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9573" y="15827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Calvin und der </a:t>
            </a:r>
            <a:r>
              <a:rPr lang="hu-HU" sz="3600" b="1" dirty="0" err="1" smtClean="0"/>
              <a:t>Presbyterianismus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9573" y="3283301"/>
            <a:ext cx="10515600" cy="34802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/>
              <a:t>Calvin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wie</a:t>
            </a:r>
            <a:r>
              <a:rPr lang="hu-HU" sz="2400" dirty="0" smtClean="0"/>
              <a:t> </a:t>
            </a:r>
            <a:r>
              <a:rPr lang="hu-HU" sz="2400" b="1" dirty="0" smtClean="0"/>
              <a:t>Luther</a:t>
            </a:r>
            <a:r>
              <a:rPr lang="hu-HU" sz="2400" dirty="0" smtClean="0"/>
              <a:t> </a:t>
            </a:r>
            <a:r>
              <a:rPr lang="hu-HU" sz="2400" dirty="0" err="1" smtClean="0"/>
              <a:t>für</a:t>
            </a:r>
            <a:r>
              <a:rPr lang="hu-HU" sz="2400" dirty="0" smtClean="0"/>
              <a:t> die </a:t>
            </a:r>
            <a:r>
              <a:rPr lang="hu-HU" sz="2400" dirty="0" err="1" smtClean="0"/>
              <a:t>Trennung</a:t>
            </a:r>
            <a:r>
              <a:rPr lang="hu-HU" sz="2400" dirty="0" smtClean="0"/>
              <a:t> von </a:t>
            </a:r>
            <a:r>
              <a:rPr lang="hu-HU" sz="2400" dirty="0" err="1" smtClean="0"/>
              <a:t>Kirche</a:t>
            </a:r>
            <a:r>
              <a:rPr lang="hu-HU" sz="2400" dirty="0" smtClean="0"/>
              <a:t> und </a:t>
            </a:r>
            <a:r>
              <a:rPr lang="hu-HU" sz="2400" dirty="0" err="1" smtClean="0"/>
              <a:t>Staat</a:t>
            </a:r>
            <a:r>
              <a:rPr lang="hu-HU" sz="2400" dirty="0" smtClean="0"/>
              <a:t>,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für</a:t>
            </a:r>
            <a:r>
              <a:rPr lang="hu-HU" sz="2400" dirty="0" smtClean="0"/>
              <a:t> die </a:t>
            </a:r>
            <a:r>
              <a:rPr lang="hu-HU" sz="2400" dirty="0" err="1" smtClean="0"/>
              <a:t>Gemeindekirche</a:t>
            </a:r>
            <a:r>
              <a:rPr lang="hu-HU" sz="2400" dirty="0" smtClean="0"/>
              <a:t> (</a:t>
            </a:r>
            <a:r>
              <a:rPr lang="hu-HU" sz="2400" b="1" dirty="0" err="1" smtClean="0"/>
              <a:t>Presbyterianismus</a:t>
            </a:r>
            <a:r>
              <a:rPr lang="hu-HU" sz="2400" dirty="0" smtClean="0"/>
              <a:t>)</a:t>
            </a:r>
          </a:p>
          <a:p>
            <a:pPr marL="0" indent="0" algn="ctr">
              <a:buNone/>
            </a:pPr>
            <a:r>
              <a:rPr lang="hu-HU" sz="2400" dirty="0" smtClean="0"/>
              <a:t>- </a:t>
            </a:r>
            <a:r>
              <a:rPr lang="hu-HU" sz="2400" dirty="0" err="1" smtClean="0"/>
              <a:t>S</a:t>
            </a:r>
            <a:r>
              <a:rPr lang="hu-HU" sz="2400" dirty="0" err="1" smtClean="0"/>
              <a:t>ittliche</a:t>
            </a:r>
            <a:r>
              <a:rPr lang="hu-HU" sz="2400" dirty="0" smtClean="0"/>
              <a:t> </a:t>
            </a:r>
            <a:r>
              <a:rPr lang="hu-HU" sz="2400" dirty="0" err="1" smtClean="0"/>
              <a:t>Strenge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Kirche</a:t>
            </a:r>
            <a:r>
              <a:rPr lang="hu-HU" sz="2400" dirty="0" smtClean="0"/>
              <a:t>, die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auch</a:t>
            </a:r>
            <a:r>
              <a:rPr lang="hu-HU" sz="2400" dirty="0" smtClean="0"/>
              <a:t> </a:t>
            </a:r>
            <a:r>
              <a:rPr lang="hu-HU" sz="2400" dirty="0" err="1" smtClean="0"/>
              <a:t>vom</a:t>
            </a:r>
            <a:r>
              <a:rPr lang="hu-HU" sz="2400" dirty="0" smtClean="0"/>
              <a:t> </a:t>
            </a:r>
            <a:r>
              <a:rPr lang="hu-HU" sz="2400" dirty="0" err="1" smtClean="0"/>
              <a:t>Staat</a:t>
            </a:r>
            <a:r>
              <a:rPr lang="hu-HU" sz="2400" dirty="0" smtClean="0"/>
              <a:t> </a:t>
            </a:r>
            <a:r>
              <a:rPr lang="hu-HU" sz="2400" dirty="0" err="1" smtClean="0"/>
              <a:t>erwartet</a:t>
            </a:r>
            <a:r>
              <a:rPr lang="hu-HU" sz="2400" dirty="0" smtClean="0"/>
              <a:t>,</a:t>
            </a:r>
          </a:p>
          <a:p>
            <a:pPr marL="0" indent="0" algn="ctr">
              <a:buNone/>
            </a:pPr>
            <a:r>
              <a:rPr lang="hu-HU" sz="2400" dirty="0" smtClean="0"/>
              <a:t>-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spricht</a:t>
            </a:r>
            <a:r>
              <a:rPr lang="hu-HU" sz="2400" dirty="0" smtClean="0"/>
              <a:t> den </a:t>
            </a:r>
            <a:r>
              <a:rPr lang="hu-HU" sz="2400" dirty="0" err="1" smtClean="0"/>
              <a:t>drei</a:t>
            </a:r>
            <a:r>
              <a:rPr lang="hu-HU" sz="2400" dirty="0" smtClean="0"/>
              <a:t> </a:t>
            </a:r>
            <a:r>
              <a:rPr lang="hu-HU" sz="2400" dirty="0" err="1" smtClean="0"/>
              <a:t>Ständen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beschränktes</a:t>
            </a:r>
            <a:r>
              <a:rPr lang="hu-HU" sz="2400" dirty="0" smtClean="0"/>
              <a:t> </a:t>
            </a:r>
            <a:r>
              <a:rPr lang="hu-HU" sz="2400" dirty="0" err="1" smtClean="0"/>
              <a:t>Widerstandsrecht</a:t>
            </a:r>
            <a:r>
              <a:rPr lang="hu-HU" sz="2400" dirty="0" smtClean="0"/>
              <a:t> </a:t>
            </a:r>
            <a:r>
              <a:rPr lang="hu-HU" sz="2400" dirty="0" err="1" smtClean="0"/>
              <a:t>zu</a:t>
            </a:r>
            <a:r>
              <a:rPr lang="hu-HU" sz="2400" dirty="0" smtClean="0"/>
              <a:t> – </a:t>
            </a:r>
            <a:r>
              <a:rPr lang="hu-HU" sz="2400" dirty="0" err="1" smtClean="0"/>
              <a:t>damit</a:t>
            </a:r>
            <a:r>
              <a:rPr lang="hu-HU" sz="2400" dirty="0" smtClean="0"/>
              <a:t> </a:t>
            </a:r>
            <a:r>
              <a:rPr lang="hu-HU" sz="2400" dirty="0" err="1" smtClean="0"/>
              <a:t>ist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</a:t>
            </a:r>
            <a:r>
              <a:rPr lang="hu-HU" sz="2400" dirty="0" err="1" smtClean="0"/>
              <a:t>ein</a:t>
            </a:r>
            <a:r>
              <a:rPr lang="hu-HU" sz="2400" dirty="0" smtClean="0"/>
              <a:t> </a:t>
            </a:r>
            <a:r>
              <a:rPr lang="hu-HU" sz="2400" dirty="0" err="1" smtClean="0"/>
              <a:t>Gegner</a:t>
            </a:r>
            <a:r>
              <a:rPr lang="hu-HU" sz="2400" dirty="0" smtClean="0"/>
              <a:t> des </a:t>
            </a:r>
            <a:r>
              <a:rPr lang="hu-HU" sz="2400" dirty="0" err="1" smtClean="0"/>
              <a:t>Absolutismus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ím 20"/>
          <p:cNvSpPr>
            <a:spLocks noGrp="1"/>
          </p:cNvSpPr>
          <p:nvPr>
            <p:ph type="title"/>
          </p:nvPr>
        </p:nvSpPr>
        <p:spPr>
          <a:xfrm>
            <a:off x="736271" y="1125193"/>
            <a:ext cx="10515600" cy="175130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Das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theologische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Hauptwerk</a:t>
            </a:r>
            <a:r>
              <a:rPr lang="hu-HU" sz="3600" b="1" dirty="0" smtClean="0"/>
              <a:t> von Johannes Calvin:</a:t>
            </a:r>
            <a:br>
              <a:rPr lang="hu-HU" sz="3600" b="1" dirty="0" smtClean="0"/>
            </a:br>
            <a:r>
              <a:rPr lang="hu-HU" sz="2800" b="1" i="1" dirty="0" err="1" smtClean="0">
                <a:solidFill>
                  <a:srgbClr val="C00000"/>
                </a:solidFill>
              </a:rPr>
              <a:t>Institutio</a:t>
            </a:r>
            <a:r>
              <a:rPr lang="hu-HU" sz="2800" b="1" i="1" dirty="0" smtClean="0">
                <a:solidFill>
                  <a:srgbClr val="C00000"/>
                </a:solidFill>
              </a:rPr>
              <a:t> </a:t>
            </a:r>
            <a:r>
              <a:rPr lang="hu-HU" sz="2800" b="1" i="1" dirty="0" err="1" smtClean="0">
                <a:solidFill>
                  <a:srgbClr val="C00000"/>
                </a:solidFill>
              </a:rPr>
              <a:t>Christianae</a:t>
            </a:r>
            <a:r>
              <a:rPr lang="hu-HU" sz="2800" b="1" i="1" dirty="0" smtClean="0">
                <a:solidFill>
                  <a:srgbClr val="C00000"/>
                </a:solidFill>
              </a:rPr>
              <a:t> </a:t>
            </a:r>
            <a:r>
              <a:rPr lang="hu-HU" sz="2800" b="1" i="1" dirty="0" err="1" smtClean="0">
                <a:solidFill>
                  <a:srgbClr val="C00000"/>
                </a:solidFill>
              </a:rPr>
              <a:t>Religionis</a:t>
            </a:r>
            <a:r>
              <a:rPr lang="hu-HU" sz="2800" b="1" i="1" dirty="0" smtClean="0">
                <a:solidFill>
                  <a:srgbClr val="C00000"/>
                </a:solidFill>
              </a:rPr>
              <a:t/>
            </a:r>
            <a:br>
              <a:rPr lang="hu-HU" sz="2800" b="1" i="1" dirty="0" smtClean="0">
                <a:solidFill>
                  <a:srgbClr val="C00000"/>
                </a:solidFill>
              </a:rPr>
            </a:br>
            <a:r>
              <a:rPr lang="hu-HU" sz="2000" dirty="0" smtClean="0"/>
              <a:t>(</a:t>
            </a:r>
            <a:r>
              <a:rPr lang="hu-HU" sz="2000" dirty="0" err="1" smtClean="0"/>
              <a:t>Unterricht</a:t>
            </a:r>
            <a:r>
              <a:rPr lang="hu-HU" sz="2000" dirty="0" smtClean="0"/>
              <a:t> in der </a:t>
            </a:r>
            <a:r>
              <a:rPr lang="hu-HU" sz="2000" dirty="0" err="1" smtClean="0"/>
              <a:t>christlichen</a:t>
            </a:r>
            <a:r>
              <a:rPr lang="hu-HU" sz="2000" dirty="0" smtClean="0"/>
              <a:t> </a:t>
            </a:r>
            <a:r>
              <a:rPr lang="hu-HU" sz="2000" dirty="0" err="1" smtClean="0"/>
              <a:t>Religion</a:t>
            </a:r>
            <a:r>
              <a:rPr lang="hu-HU" sz="2000" dirty="0" smtClean="0"/>
              <a:t>) </a:t>
            </a:r>
            <a:r>
              <a:rPr lang="hu-HU" sz="2000" dirty="0" err="1" smtClean="0"/>
              <a:t>Ein</a:t>
            </a:r>
            <a:r>
              <a:rPr lang="hu-HU" sz="2000" dirty="0" smtClean="0"/>
              <a:t> </a:t>
            </a:r>
            <a:r>
              <a:rPr lang="hu-HU" sz="2000" dirty="0" err="1" smtClean="0"/>
              <a:t>Lehrwerk</a:t>
            </a:r>
            <a:r>
              <a:rPr lang="hu-HU" sz="2000" dirty="0" smtClean="0"/>
              <a:t> des </a:t>
            </a:r>
            <a:r>
              <a:rPr lang="hu-HU" sz="2000" dirty="0" err="1" smtClean="0"/>
              <a:t>christlichen</a:t>
            </a:r>
            <a:r>
              <a:rPr lang="hu-HU" sz="2000" dirty="0" smtClean="0"/>
              <a:t> </a:t>
            </a:r>
            <a:r>
              <a:rPr lang="hu-HU" sz="2000" dirty="0" err="1" smtClean="0"/>
              <a:t>Glaubens</a:t>
            </a:r>
            <a:r>
              <a:rPr lang="hu-HU" sz="2000" dirty="0" smtClean="0"/>
              <a:t> 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reformatorischen</a:t>
            </a:r>
            <a:r>
              <a:rPr lang="hu-HU" sz="2000" dirty="0" smtClean="0"/>
              <a:t> </a:t>
            </a:r>
            <a:r>
              <a:rPr lang="hu-HU" sz="2000" dirty="0" err="1" smtClean="0"/>
              <a:t>Sinne</a:t>
            </a:r>
            <a:endParaRPr lang="hu-HU" sz="2000" dirty="0"/>
          </a:p>
        </p:txBody>
      </p:sp>
      <p:sp>
        <p:nvSpPr>
          <p:cNvPr id="2" name="Szöveg helye 1"/>
          <p:cNvSpPr>
            <a:spLocks noGrp="1"/>
          </p:cNvSpPr>
          <p:nvPr>
            <p:ph type="body" idx="1"/>
          </p:nvPr>
        </p:nvSpPr>
        <p:spPr>
          <a:xfrm>
            <a:off x="736271" y="2172867"/>
            <a:ext cx="5157787" cy="1180677"/>
          </a:xfrm>
        </p:spPr>
        <p:txBody>
          <a:bodyPr>
            <a:normAutofit/>
          </a:bodyPr>
          <a:lstStyle/>
          <a:p>
            <a:pPr algn="ctr"/>
            <a:r>
              <a:rPr lang="hu-HU" sz="2000" b="0" dirty="0" err="1" smtClean="0"/>
              <a:t>Erstausgabe</a:t>
            </a:r>
            <a:r>
              <a:rPr lang="hu-HU" sz="2000" b="0" dirty="0" smtClean="0"/>
              <a:t> des </a:t>
            </a:r>
            <a:r>
              <a:rPr lang="hu-HU" sz="2000" b="0" dirty="0" err="1" smtClean="0"/>
              <a:t>lateinischen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Originals</a:t>
            </a:r>
            <a:r>
              <a:rPr lang="hu-HU" sz="2000" b="0" dirty="0" smtClean="0"/>
              <a:t>, Basel, 1536</a:t>
            </a:r>
            <a:endParaRPr lang="hu-HU" sz="2000" b="0" dirty="0"/>
          </a:p>
        </p:txBody>
      </p:sp>
      <p:pic>
        <p:nvPicPr>
          <p:cNvPr id="24" name="Tartalom helye 2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414" y="3465886"/>
            <a:ext cx="2095500" cy="3371850"/>
          </a:xfrm>
        </p:spPr>
      </p:pic>
      <p:sp>
        <p:nvSpPr>
          <p:cNvPr id="3" name="Szöveg helye 2"/>
          <p:cNvSpPr>
            <a:spLocks noGrp="1"/>
          </p:cNvSpPr>
          <p:nvPr>
            <p:ph type="body" sz="quarter" idx="3"/>
          </p:nvPr>
        </p:nvSpPr>
        <p:spPr>
          <a:xfrm>
            <a:off x="6068683" y="2269134"/>
            <a:ext cx="5183188" cy="1084410"/>
          </a:xfrm>
        </p:spPr>
        <p:txBody>
          <a:bodyPr>
            <a:normAutofit/>
          </a:bodyPr>
          <a:lstStyle/>
          <a:p>
            <a:pPr algn="ctr"/>
            <a:r>
              <a:rPr lang="hu-HU" sz="2000" b="0" dirty="0" smtClean="0"/>
              <a:t>Titel der „</a:t>
            </a:r>
            <a:r>
              <a:rPr lang="hu-HU" sz="2000" b="0" dirty="0" err="1" smtClean="0"/>
              <a:t>letzten</a:t>
            </a:r>
            <a:r>
              <a:rPr lang="hu-HU" sz="2000" b="0" dirty="0" smtClean="0"/>
              <a:t>”, </a:t>
            </a:r>
            <a:r>
              <a:rPr lang="hu-HU" sz="2000" b="0" dirty="0" err="1" smtClean="0"/>
              <a:t>d.h</a:t>
            </a:r>
            <a:r>
              <a:rPr lang="hu-HU" sz="2000" b="0" dirty="0" smtClean="0"/>
              <a:t>. </a:t>
            </a:r>
            <a:r>
              <a:rPr lang="hu-HU" sz="2000" b="0" dirty="0" err="1" smtClean="0"/>
              <a:t>endgültigen</a:t>
            </a:r>
            <a:r>
              <a:rPr lang="hu-HU" sz="2000" b="0" dirty="0" smtClean="0"/>
              <a:t> </a:t>
            </a:r>
            <a:r>
              <a:rPr lang="hu-HU" sz="2000" b="0" dirty="0" err="1" smtClean="0"/>
              <a:t>Fassung</a:t>
            </a:r>
            <a:r>
              <a:rPr lang="hu-HU" sz="2000" b="0" dirty="0" smtClean="0"/>
              <a:t>, Genf, 1559</a:t>
            </a:r>
            <a:endParaRPr lang="hu-HU" sz="2000" b="0" dirty="0"/>
          </a:p>
        </p:txBody>
      </p:sp>
      <p:sp>
        <p:nvSpPr>
          <p:cNvPr id="16" name="Kép helye 13"/>
          <p:cNvSpPr txBox="1">
            <a:spLocks/>
          </p:cNvSpPr>
          <p:nvPr/>
        </p:nvSpPr>
        <p:spPr>
          <a:xfrm>
            <a:off x="5051679" y="1487068"/>
            <a:ext cx="6172200" cy="4873625"/>
          </a:xfrm>
          <a:prstGeom prst="rect">
            <a:avLst/>
          </a:prstGeom>
        </p:spPr>
      </p:sp>
      <p:pic>
        <p:nvPicPr>
          <p:cNvPr id="6" name="Tartalom hely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1410" y="3353544"/>
            <a:ext cx="2204111" cy="3484192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8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>
          <a:xfrm>
            <a:off x="829574" y="143480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 err="1" smtClean="0">
                <a:solidFill>
                  <a:srgbClr val="C00000"/>
                </a:solidFill>
              </a:rPr>
              <a:t>Institutio</a:t>
            </a:r>
            <a:r>
              <a:rPr lang="hu-HU" sz="3600" b="1" i="1" dirty="0" smtClean="0">
                <a:solidFill>
                  <a:srgbClr val="C00000"/>
                </a:solidFill>
              </a:rPr>
              <a:t> </a:t>
            </a:r>
            <a:r>
              <a:rPr lang="hu-HU" sz="3600" b="1" i="1" dirty="0" err="1" smtClean="0">
                <a:solidFill>
                  <a:srgbClr val="C00000"/>
                </a:solidFill>
              </a:rPr>
              <a:t>Christianae</a:t>
            </a:r>
            <a:r>
              <a:rPr lang="hu-HU" sz="3600" b="1" i="1" dirty="0" smtClean="0">
                <a:solidFill>
                  <a:srgbClr val="C00000"/>
                </a:solidFill>
              </a:rPr>
              <a:t> </a:t>
            </a:r>
            <a:r>
              <a:rPr lang="hu-HU" sz="3600" b="1" i="1" dirty="0" err="1" smtClean="0">
                <a:solidFill>
                  <a:srgbClr val="C00000"/>
                </a:solidFill>
              </a:rPr>
              <a:t>Religionis</a:t>
            </a:r>
            <a:endParaRPr lang="hu-HU" sz="3600" b="1" i="1" dirty="0">
              <a:solidFill>
                <a:srgbClr val="C00000"/>
              </a:solidFill>
            </a:endParaRPr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829574" y="3285932"/>
            <a:ext cx="10515600" cy="39607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Die </a:t>
            </a:r>
            <a:r>
              <a:rPr lang="hu-HU" sz="2400" dirty="0" err="1" smtClean="0"/>
              <a:t>erste</a:t>
            </a:r>
            <a:r>
              <a:rPr lang="hu-HU" sz="2400" dirty="0" smtClean="0"/>
              <a:t> </a:t>
            </a:r>
            <a:r>
              <a:rPr lang="hu-HU" sz="2400" dirty="0" err="1" smtClean="0"/>
              <a:t>Ausgabe</a:t>
            </a:r>
            <a:r>
              <a:rPr lang="hu-HU" sz="2400" dirty="0" smtClean="0"/>
              <a:t> </a:t>
            </a:r>
            <a:r>
              <a:rPr lang="hu-HU" sz="2400" dirty="0" err="1" smtClean="0"/>
              <a:t>widmete</a:t>
            </a:r>
            <a:r>
              <a:rPr lang="hu-HU" sz="2400" dirty="0" smtClean="0"/>
              <a:t> Calvin </a:t>
            </a:r>
            <a:r>
              <a:rPr lang="hu-HU" sz="2400" dirty="0" err="1" smtClean="0"/>
              <a:t>dem</a:t>
            </a:r>
            <a:r>
              <a:rPr lang="hu-HU" sz="2400" dirty="0" smtClean="0"/>
              <a:t> </a:t>
            </a:r>
            <a:r>
              <a:rPr lang="hu-HU" sz="2400" dirty="0" err="1" smtClean="0"/>
              <a:t>französischen</a:t>
            </a:r>
            <a:r>
              <a:rPr lang="hu-HU" sz="2400" dirty="0" smtClean="0"/>
              <a:t> König Franz I. – in der </a:t>
            </a:r>
            <a:r>
              <a:rPr lang="hu-HU" sz="2400" dirty="0" err="1" smtClean="0"/>
              <a:t>Hoffnung</a:t>
            </a:r>
            <a:r>
              <a:rPr lang="hu-HU" sz="2400" dirty="0" smtClean="0"/>
              <a:t>, </a:t>
            </a:r>
            <a:r>
              <a:rPr lang="hu-HU" sz="2400" dirty="0" err="1" smtClean="0"/>
              <a:t>dass</a:t>
            </a:r>
            <a:r>
              <a:rPr lang="hu-HU" sz="2400" dirty="0" smtClean="0"/>
              <a:t> </a:t>
            </a:r>
            <a:r>
              <a:rPr lang="hu-HU" sz="2400" dirty="0" err="1" smtClean="0"/>
              <a:t>er</a:t>
            </a:r>
            <a:r>
              <a:rPr lang="hu-HU" sz="2400" dirty="0" smtClean="0"/>
              <a:t> den König </a:t>
            </a:r>
            <a:r>
              <a:rPr lang="hu-HU" sz="2400" dirty="0" err="1" smtClean="0"/>
              <a:t>damit</a:t>
            </a:r>
            <a:r>
              <a:rPr lang="hu-HU" sz="2400" dirty="0" smtClean="0"/>
              <a:t> von der </a:t>
            </a:r>
            <a:r>
              <a:rPr lang="hu-HU" sz="2400" dirty="0" err="1" smtClean="0"/>
              <a:t>Verfolgung</a:t>
            </a:r>
            <a:r>
              <a:rPr lang="hu-HU" sz="2400" dirty="0" smtClean="0"/>
              <a:t> </a:t>
            </a:r>
            <a:r>
              <a:rPr lang="hu-HU" sz="2400" dirty="0" err="1" smtClean="0"/>
              <a:t>der</a:t>
            </a:r>
            <a:r>
              <a:rPr lang="hu-HU" sz="2400" dirty="0" smtClean="0"/>
              <a:t> </a:t>
            </a:r>
            <a:r>
              <a:rPr lang="hu-HU" sz="2400" dirty="0" err="1" smtClean="0"/>
              <a:t>Hugenotten</a:t>
            </a:r>
            <a:r>
              <a:rPr lang="hu-HU" sz="2400" dirty="0" smtClean="0"/>
              <a:t> </a:t>
            </a:r>
            <a:r>
              <a:rPr lang="hu-HU" sz="2400" dirty="0" err="1" smtClean="0"/>
              <a:t>abbringt</a:t>
            </a:r>
            <a:r>
              <a:rPr lang="hu-HU" sz="2400" dirty="0" smtClean="0"/>
              <a:t> – </a:t>
            </a:r>
            <a:r>
              <a:rPr lang="hu-HU" sz="2400" dirty="0" err="1" smtClean="0"/>
              <a:t>ohne</a:t>
            </a:r>
            <a:r>
              <a:rPr lang="hu-HU" sz="2400" dirty="0" smtClean="0"/>
              <a:t> </a:t>
            </a:r>
            <a:r>
              <a:rPr lang="hu-HU" sz="2400" dirty="0" err="1" smtClean="0"/>
              <a:t>Erfolg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Von der </a:t>
            </a:r>
            <a:r>
              <a:rPr lang="hu-HU" sz="2400" dirty="0" err="1" smtClean="0"/>
              <a:t>ersten</a:t>
            </a:r>
            <a:r>
              <a:rPr lang="hu-HU" sz="2400" dirty="0" smtClean="0"/>
              <a:t> </a:t>
            </a:r>
            <a:r>
              <a:rPr lang="hu-HU" sz="2400" dirty="0" err="1" smtClean="0"/>
              <a:t>bis</a:t>
            </a:r>
            <a:r>
              <a:rPr lang="hu-HU" sz="2400" dirty="0" smtClean="0"/>
              <a:t> </a:t>
            </a:r>
            <a:r>
              <a:rPr lang="hu-HU" sz="2400" dirty="0" err="1" smtClean="0"/>
              <a:t>zur</a:t>
            </a:r>
            <a:r>
              <a:rPr lang="hu-HU" sz="2400" dirty="0" smtClean="0"/>
              <a:t> </a:t>
            </a:r>
            <a:r>
              <a:rPr lang="hu-HU" sz="2400" dirty="0" err="1" smtClean="0"/>
              <a:t>letzten</a:t>
            </a:r>
            <a:r>
              <a:rPr lang="hu-HU" sz="2400" dirty="0" smtClean="0"/>
              <a:t> </a:t>
            </a:r>
            <a:r>
              <a:rPr lang="hu-HU" sz="2400" dirty="0" err="1" smtClean="0"/>
              <a:t>Fassung</a:t>
            </a:r>
            <a:r>
              <a:rPr lang="hu-HU" sz="2400" dirty="0" smtClean="0"/>
              <a:t> </a:t>
            </a:r>
            <a:r>
              <a:rPr lang="hu-HU" sz="2400" dirty="0" err="1" smtClean="0"/>
              <a:t>gab</a:t>
            </a:r>
            <a:r>
              <a:rPr lang="hu-HU" sz="2400" dirty="0" smtClean="0"/>
              <a:t> es </a:t>
            </a:r>
            <a:r>
              <a:rPr lang="hu-HU" sz="2400" dirty="0" err="1" smtClean="0"/>
              <a:t>erweiterte</a:t>
            </a:r>
            <a:r>
              <a:rPr lang="hu-HU" sz="2400" dirty="0" smtClean="0"/>
              <a:t> </a:t>
            </a:r>
            <a:r>
              <a:rPr lang="hu-HU" sz="2400" dirty="0" err="1" smtClean="0"/>
              <a:t>Fassungen</a:t>
            </a:r>
            <a:r>
              <a:rPr lang="hu-HU" sz="2400" dirty="0" smtClean="0"/>
              <a:t>, die Calvin </a:t>
            </a:r>
            <a:r>
              <a:rPr lang="hu-HU" sz="2400" dirty="0" err="1" smtClean="0"/>
              <a:t>auf</a:t>
            </a:r>
            <a:r>
              <a:rPr lang="hu-HU" sz="2400" dirty="0" smtClean="0"/>
              <a:t> </a:t>
            </a:r>
            <a:r>
              <a:rPr lang="hu-HU" sz="2400" dirty="0" err="1" smtClean="0"/>
              <a:t>Lateinisch</a:t>
            </a:r>
            <a:r>
              <a:rPr lang="hu-HU" sz="2400" dirty="0" smtClean="0"/>
              <a:t> </a:t>
            </a:r>
            <a:r>
              <a:rPr lang="hu-HU" sz="2400" dirty="0" err="1" smtClean="0"/>
              <a:t>abfasste</a:t>
            </a:r>
            <a:r>
              <a:rPr lang="hu-HU" sz="2400" dirty="0" smtClean="0"/>
              <a:t> und </a:t>
            </a:r>
            <a:r>
              <a:rPr lang="hu-HU" sz="2400" dirty="0" err="1" smtClean="0"/>
              <a:t>ins</a:t>
            </a:r>
            <a:r>
              <a:rPr lang="hu-HU" sz="2400" dirty="0" smtClean="0"/>
              <a:t> </a:t>
            </a:r>
            <a:r>
              <a:rPr lang="hu-HU" sz="2400" dirty="0" err="1" smtClean="0"/>
              <a:t>Französische</a:t>
            </a:r>
            <a:r>
              <a:rPr lang="hu-HU" sz="2400" dirty="0" smtClean="0"/>
              <a:t> </a:t>
            </a:r>
            <a:r>
              <a:rPr lang="hu-HU" sz="2400" dirty="0" err="1" smtClean="0"/>
              <a:t>übersetze</a:t>
            </a:r>
            <a:r>
              <a:rPr lang="hu-HU" sz="2400" dirty="0" smtClean="0"/>
              <a:t>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61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55453" y="1469306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 smtClean="0"/>
              <a:t>Aufbau der </a:t>
            </a:r>
            <a:r>
              <a:rPr lang="hu-HU" sz="3600" b="1" dirty="0" err="1" smtClean="0"/>
              <a:t>letzten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Ausgabe</a:t>
            </a:r>
            <a:r>
              <a:rPr lang="hu-HU" sz="3600" b="1" dirty="0" smtClean="0"/>
              <a:t> der „</a:t>
            </a:r>
            <a:r>
              <a:rPr lang="hu-HU" sz="3600" b="1" dirty="0" err="1" smtClean="0"/>
              <a:t>Institutio</a:t>
            </a:r>
            <a:r>
              <a:rPr lang="hu-HU" sz="3600" b="1" dirty="0" smtClean="0"/>
              <a:t>”</a:t>
            </a:r>
            <a:br>
              <a:rPr lang="hu-HU" sz="3600" b="1" dirty="0" smtClean="0"/>
            </a:br>
            <a:r>
              <a:rPr lang="hu-HU" sz="2800" dirty="0" err="1" smtClean="0"/>
              <a:t>vier</a:t>
            </a:r>
            <a:r>
              <a:rPr lang="hu-HU" sz="2800" dirty="0" smtClean="0"/>
              <a:t> </a:t>
            </a:r>
            <a:r>
              <a:rPr lang="hu-HU" sz="2800" dirty="0" err="1" smtClean="0"/>
              <a:t>Teile</a:t>
            </a:r>
            <a:r>
              <a:rPr lang="hu-HU" sz="2800" dirty="0" smtClean="0"/>
              <a:t> (</a:t>
            </a:r>
            <a:r>
              <a:rPr lang="hu-HU" sz="2800" dirty="0" err="1" smtClean="0"/>
              <a:t>Bücher</a:t>
            </a:r>
            <a:r>
              <a:rPr lang="hu-HU" sz="2800" dirty="0" smtClean="0"/>
              <a:t>) mit 60 </a:t>
            </a:r>
            <a:r>
              <a:rPr lang="hu-HU" sz="2800" dirty="0" err="1" smtClean="0"/>
              <a:t>Kapiteln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55453" y="2794869"/>
            <a:ext cx="10515600" cy="45885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i="1" dirty="0" smtClean="0"/>
              <a:t>1. </a:t>
            </a:r>
            <a:r>
              <a:rPr lang="hu-HU" sz="2400" i="1" dirty="0" err="1" smtClean="0"/>
              <a:t>Teil</a:t>
            </a:r>
            <a:r>
              <a:rPr lang="hu-HU" sz="2400" i="1" dirty="0" smtClean="0"/>
              <a:t>:</a:t>
            </a:r>
          </a:p>
          <a:p>
            <a:pPr marL="0" indent="0" algn="ctr">
              <a:buNone/>
            </a:pPr>
            <a:r>
              <a:rPr lang="hu-HU" sz="2400" i="1" dirty="0" err="1" smtClean="0"/>
              <a:t>Erkenntis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Gottes</a:t>
            </a:r>
            <a:r>
              <a:rPr lang="hu-HU" sz="2400" i="1" dirty="0" smtClean="0"/>
              <a:t> des </a:t>
            </a:r>
            <a:r>
              <a:rPr lang="hu-HU" sz="2400" i="1" dirty="0" err="1" smtClean="0"/>
              <a:t>Schöpfers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i="1" dirty="0" smtClean="0"/>
              <a:t>2. </a:t>
            </a:r>
            <a:r>
              <a:rPr lang="hu-HU" sz="2400" i="1" dirty="0" err="1" smtClean="0"/>
              <a:t>Teil</a:t>
            </a:r>
            <a:r>
              <a:rPr lang="hu-HU" sz="2400" i="1" dirty="0" smtClean="0"/>
              <a:t>:</a:t>
            </a:r>
          </a:p>
          <a:p>
            <a:pPr marL="0" indent="0" algn="ctr">
              <a:buNone/>
            </a:pPr>
            <a:r>
              <a:rPr lang="hu-HU" sz="2400" i="1" dirty="0" err="1" smtClean="0"/>
              <a:t>Erkenntnis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Gottes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als</a:t>
            </a:r>
            <a:r>
              <a:rPr lang="hu-HU" sz="2400" i="1" dirty="0" smtClean="0"/>
              <a:t> des </a:t>
            </a:r>
            <a:r>
              <a:rPr lang="hu-HU" sz="2400" i="1" dirty="0" err="1" smtClean="0"/>
              <a:t>Erlösers</a:t>
            </a:r>
            <a:r>
              <a:rPr lang="hu-HU" sz="2400" i="1" dirty="0" smtClean="0"/>
              <a:t> in </a:t>
            </a:r>
            <a:r>
              <a:rPr lang="hu-HU" sz="2400" i="1" dirty="0" err="1" smtClean="0"/>
              <a:t>Christo</a:t>
            </a:r>
            <a:endParaRPr lang="hu-HU" sz="2400" i="1" dirty="0"/>
          </a:p>
          <a:p>
            <a:pPr marL="0" indent="0" algn="ctr">
              <a:buNone/>
            </a:pPr>
            <a:r>
              <a:rPr lang="hu-HU" sz="2400" i="1" dirty="0" smtClean="0"/>
              <a:t>3. </a:t>
            </a:r>
            <a:r>
              <a:rPr lang="hu-HU" sz="2400" i="1" dirty="0" err="1" smtClean="0"/>
              <a:t>Teil</a:t>
            </a:r>
            <a:r>
              <a:rPr lang="hu-HU" sz="2400" i="1" dirty="0" smtClean="0"/>
              <a:t>:</a:t>
            </a:r>
          </a:p>
          <a:p>
            <a:pPr marL="0" indent="0" algn="ctr">
              <a:buNone/>
            </a:pPr>
            <a:r>
              <a:rPr lang="hu-HU" sz="2400" i="1" dirty="0" err="1" smtClean="0"/>
              <a:t>Empfang</a:t>
            </a:r>
            <a:r>
              <a:rPr lang="hu-HU" sz="2400" i="1" dirty="0" smtClean="0"/>
              <a:t> </a:t>
            </a:r>
            <a:r>
              <a:rPr lang="hu-HU" sz="2400" i="1" dirty="0" smtClean="0"/>
              <a:t>der </a:t>
            </a:r>
            <a:r>
              <a:rPr lang="hu-HU" sz="2400" i="1" dirty="0" err="1" smtClean="0"/>
              <a:t>Gnade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Jesu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Christi</a:t>
            </a:r>
            <a:r>
              <a:rPr lang="hu-HU" sz="2400" i="1" dirty="0" smtClean="0"/>
              <a:t> und </a:t>
            </a:r>
            <a:r>
              <a:rPr lang="hu-HU" sz="2400" i="1" dirty="0" err="1" smtClean="0"/>
              <a:t>ihre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Wirkungen</a:t>
            </a:r>
            <a:r>
              <a:rPr lang="hu-HU" sz="2400" i="1" dirty="0" smtClean="0"/>
              <a:t> </a:t>
            </a:r>
          </a:p>
          <a:p>
            <a:pPr marL="0" indent="0" algn="ctr">
              <a:buNone/>
            </a:pPr>
            <a:r>
              <a:rPr lang="hu-HU" sz="2400" i="1" dirty="0" smtClean="0"/>
              <a:t>4</a:t>
            </a:r>
            <a:r>
              <a:rPr lang="hu-HU" sz="2400" i="1" dirty="0"/>
              <a:t>. </a:t>
            </a:r>
            <a:r>
              <a:rPr lang="hu-HU" sz="2400" i="1" dirty="0" err="1" smtClean="0"/>
              <a:t>Teil</a:t>
            </a:r>
            <a:r>
              <a:rPr lang="hu-HU" sz="2400" i="1" dirty="0" smtClean="0"/>
              <a:t>:</a:t>
            </a:r>
          </a:p>
          <a:p>
            <a:pPr marL="0" indent="0" algn="ctr">
              <a:buNone/>
            </a:pPr>
            <a:r>
              <a:rPr lang="hu-HU" sz="2400" i="1" dirty="0" err="1" smtClean="0"/>
              <a:t>Äussere</a:t>
            </a:r>
            <a:r>
              <a:rPr lang="hu-HU" sz="2400" i="1" dirty="0" smtClean="0"/>
              <a:t> </a:t>
            </a:r>
            <a:r>
              <a:rPr lang="hu-HU" sz="2400" i="1" dirty="0" err="1"/>
              <a:t>Mittel</a:t>
            </a:r>
            <a:r>
              <a:rPr lang="hu-HU" sz="2400" i="1" dirty="0"/>
              <a:t>, </a:t>
            </a:r>
            <a:r>
              <a:rPr lang="hu-HU" sz="2400" i="1" dirty="0" err="1"/>
              <a:t>durch</a:t>
            </a:r>
            <a:r>
              <a:rPr lang="hu-HU" sz="2400" i="1" dirty="0"/>
              <a:t> </a:t>
            </a:r>
            <a:r>
              <a:rPr lang="hu-HU" sz="2400" i="1" dirty="0" err="1"/>
              <a:t>die</a:t>
            </a:r>
            <a:r>
              <a:rPr lang="hu-HU" sz="2400" i="1" dirty="0"/>
              <a:t> </a:t>
            </a:r>
            <a:r>
              <a:rPr lang="hu-HU" sz="2400" i="1" dirty="0" err="1"/>
              <a:t>Gott</a:t>
            </a:r>
            <a:r>
              <a:rPr lang="hu-HU" sz="2400" i="1" dirty="0"/>
              <a:t> in </a:t>
            </a:r>
            <a:r>
              <a:rPr lang="hu-HU" sz="2400" i="1" dirty="0" err="1"/>
              <a:t>die</a:t>
            </a:r>
            <a:r>
              <a:rPr lang="hu-HU" sz="2400" i="1" dirty="0"/>
              <a:t> </a:t>
            </a:r>
            <a:r>
              <a:rPr lang="hu-HU" sz="2400" i="1" dirty="0" err="1"/>
              <a:t>Gemeinschaft</a:t>
            </a:r>
            <a:r>
              <a:rPr lang="hu-HU" sz="2400" i="1" dirty="0"/>
              <a:t> mit </a:t>
            </a:r>
            <a:r>
              <a:rPr lang="hu-HU" sz="2400" i="1" dirty="0" smtClean="0"/>
              <a:t>) </a:t>
            </a:r>
            <a:r>
              <a:rPr lang="hu-HU" sz="2400" i="1" dirty="0" err="1" smtClean="0"/>
              <a:t>Jesus</a:t>
            </a:r>
            <a:r>
              <a:rPr lang="hu-HU" sz="2400" i="1" dirty="0" smtClean="0"/>
              <a:t> Christus </a:t>
            </a:r>
            <a:r>
              <a:rPr lang="hu-HU" sz="2400" i="1" dirty="0" err="1" smtClean="0"/>
              <a:t>einlädt</a:t>
            </a:r>
            <a:r>
              <a:rPr lang="hu-HU" sz="2400" i="1" dirty="0" smtClean="0"/>
              <a:t> und in </a:t>
            </a:r>
            <a:r>
              <a:rPr lang="hu-HU" sz="2400" i="1" dirty="0" err="1" smtClean="0"/>
              <a:t>ihr</a:t>
            </a:r>
            <a:r>
              <a:rPr lang="hu-HU" sz="2400" i="1" dirty="0" smtClean="0"/>
              <a:t> </a:t>
            </a:r>
            <a:r>
              <a:rPr lang="hu-HU" sz="2400" i="1" dirty="0" err="1" smtClean="0"/>
              <a:t>bewahrt</a:t>
            </a:r>
            <a:endParaRPr lang="hu-HU" sz="2400" i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1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20947" y="1141503"/>
            <a:ext cx="10515600" cy="1804638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>
                <a:latin typeface="+mn-lt"/>
              </a:rPr>
              <a:t>1. </a:t>
            </a:r>
            <a:r>
              <a:rPr lang="hu-HU" sz="3600" b="1" i="1" dirty="0" err="1">
                <a:latin typeface="+mn-lt"/>
              </a:rPr>
              <a:t>Teil</a:t>
            </a:r>
            <a:r>
              <a:rPr lang="hu-HU" sz="3600" b="1" i="1" dirty="0">
                <a:latin typeface="+mn-lt"/>
              </a:rPr>
              <a:t>: </a:t>
            </a:r>
            <a:r>
              <a:rPr lang="hu-HU" sz="3600" b="1" i="1" dirty="0" err="1">
                <a:latin typeface="+mn-lt"/>
              </a:rPr>
              <a:t>Erkenntis</a:t>
            </a:r>
            <a:r>
              <a:rPr lang="hu-HU" sz="3600" b="1" i="1" dirty="0">
                <a:latin typeface="+mn-lt"/>
              </a:rPr>
              <a:t> </a:t>
            </a:r>
            <a:r>
              <a:rPr lang="hu-HU" sz="3600" b="1" i="1" dirty="0" err="1">
                <a:latin typeface="+mn-lt"/>
              </a:rPr>
              <a:t>Gottes</a:t>
            </a:r>
            <a:r>
              <a:rPr lang="hu-HU" sz="3600" b="1" i="1" dirty="0">
                <a:latin typeface="+mn-lt"/>
              </a:rPr>
              <a:t> des </a:t>
            </a:r>
            <a:r>
              <a:rPr lang="hu-HU" sz="3600" b="1" i="1" dirty="0" err="1">
                <a:latin typeface="+mn-lt"/>
              </a:rPr>
              <a:t>Schöpfers</a:t>
            </a:r>
            <a:endParaRPr lang="hu-HU" sz="36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20947" y="3287103"/>
            <a:ext cx="10515600" cy="36662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err="1" smtClean="0"/>
              <a:t>Gottes</a:t>
            </a:r>
            <a:r>
              <a:rPr lang="hu-HU" sz="2400" dirty="0" smtClean="0"/>
              <a:t>- </a:t>
            </a:r>
            <a:r>
              <a:rPr lang="hu-HU" sz="2400" dirty="0"/>
              <a:t>und </a:t>
            </a:r>
            <a:r>
              <a:rPr lang="hu-HU" sz="2400" dirty="0" err="1" smtClean="0"/>
              <a:t>Selbsterkenntnis</a:t>
            </a:r>
            <a:r>
              <a:rPr lang="hu-HU" sz="2400" dirty="0" smtClean="0"/>
              <a:t>,</a:t>
            </a:r>
          </a:p>
          <a:p>
            <a:pPr marL="0" indent="0" algn="ctr">
              <a:buNone/>
            </a:pPr>
            <a:r>
              <a:rPr lang="hu-HU" sz="2400" dirty="0" err="1" smtClean="0"/>
              <a:t>Autorität</a:t>
            </a:r>
            <a:r>
              <a:rPr lang="hu-HU" sz="2400" dirty="0" smtClean="0"/>
              <a:t> der </a:t>
            </a:r>
            <a:r>
              <a:rPr lang="hu-HU" sz="2400" dirty="0" err="1" smtClean="0"/>
              <a:t>Bibel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Verurteilung</a:t>
            </a:r>
            <a:r>
              <a:rPr lang="hu-HU" sz="2400" dirty="0" smtClean="0"/>
              <a:t> </a:t>
            </a:r>
            <a:r>
              <a:rPr lang="hu-HU" sz="2400" dirty="0"/>
              <a:t>des </a:t>
            </a:r>
            <a:r>
              <a:rPr lang="hu-HU" sz="2400" dirty="0" err="1"/>
              <a:t>Götzendienstes</a:t>
            </a:r>
            <a:r>
              <a:rPr lang="hu-HU" sz="2400" dirty="0"/>
              <a:t> und der </a:t>
            </a:r>
            <a:r>
              <a:rPr lang="hu-HU" sz="2400" dirty="0" err="1" smtClean="0"/>
              <a:t>Bilderverehrung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Dreieinigkeit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Erschaffung</a:t>
            </a:r>
            <a:r>
              <a:rPr lang="hu-HU" sz="2400" dirty="0" smtClean="0"/>
              <a:t> </a:t>
            </a:r>
            <a:r>
              <a:rPr lang="hu-HU" sz="2400" dirty="0"/>
              <a:t>des </a:t>
            </a:r>
            <a:r>
              <a:rPr lang="hu-HU" sz="2400" dirty="0" err="1" smtClean="0"/>
              <a:t>Menschen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Gottes</a:t>
            </a:r>
            <a:r>
              <a:rPr lang="hu-HU" sz="2400" dirty="0" smtClean="0"/>
              <a:t> </a:t>
            </a:r>
            <a:r>
              <a:rPr lang="hu-HU" sz="2400" dirty="0" err="1" smtClean="0"/>
              <a:t>Vorsehung</a:t>
            </a:r>
            <a:endParaRPr lang="hu-HU" sz="2400" dirty="0"/>
          </a:p>
          <a:p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1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30056" y="1424286"/>
            <a:ext cx="9144000" cy="3403141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/>
              <a:t/>
            </a:r>
            <a:br>
              <a:rPr lang="hu-HU" dirty="0"/>
            </a:br>
            <a:r>
              <a:rPr lang="hu-HU" b="1" dirty="0">
                <a:solidFill>
                  <a:srgbClr val="C00000"/>
                </a:solidFill>
              </a:rPr>
              <a:t>Zwingli, Bullinger und Calvin</a:t>
            </a:r>
            <a:br>
              <a:rPr lang="hu-HU" b="1" dirty="0">
                <a:solidFill>
                  <a:srgbClr val="C00000"/>
                </a:solidFill>
              </a:rPr>
            </a:br>
            <a:r>
              <a:rPr lang="hu-HU" dirty="0" smtClean="0"/>
              <a:t/>
            </a:r>
            <a:br>
              <a:rPr lang="hu-HU" dirty="0" smtClean="0"/>
            </a:br>
            <a:endParaRPr lang="hu-HU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6441" y="109528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2.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Teil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Erkenntnis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Gottes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als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des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Erlösers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Christo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86441" y="2420847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hu-HU" sz="2400" dirty="0" err="1" smtClean="0"/>
              <a:t>Sünde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freier</a:t>
            </a:r>
            <a:r>
              <a:rPr lang="hu-HU" sz="2400" dirty="0" smtClean="0"/>
              <a:t> </a:t>
            </a:r>
            <a:r>
              <a:rPr lang="hu-HU" sz="2400" dirty="0" err="1" smtClean="0"/>
              <a:t>Wille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Bund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Gesetz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Zehn</a:t>
            </a:r>
            <a:r>
              <a:rPr lang="hu-HU" sz="2400" dirty="0" smtClean="0"/>
              <a:t> </a:t>
            </a:r>
            <a:r>
              <a:rPr lang="hu-HU" sz="2400" dirty="0" err="1" smtClean="0"/>
              <a:t>Gebote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Altes</a:t>
            </a:r>
            <a:r>
              <a:rPr lang="hu-HU" sz="2400" dirty="0" smtClean="0"/>
              <a:t> </a:t>
            </a:r>
            <a:r>
              <a:rPr lang="hu-HU" sz="2400" dirty="0"/>
              <a:t>und Neues </a:t>
            </a:r>
            <a:r>
              <a:rPr lang="hu-HU" sz="2400" dirty="0" err="1" smtClean="0"/>
              <a:t>Testament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err="1" smtClean="0"/>
              <a:t>Mittleramt</a:t>
            </a:r>
            <a:r>
              <a:rPr lang="hu-HU" sz="2400" dirty="0" smtClean="0"/>
              <a:t> </a:t>
            </a:r>
            <a:r>
              <a:rPr lang="hu-HU" sz="2400" dirty="0" err="1"/>
              <a:t>Jesu</a:t>
            </a:r>
            <a:r>
              <a:rPr lang="hu-HU" sz="2400" dirty="0"/>
              <a:t> </a:t>
            </a:r>
            <a:r>
              <a:rPr lang="hu-HU" sz="2400" dirty="0" err="1" smtClean="0"/>
              <a:t>Christi</a:t>
            </a:r>
            <a:endParaRPr lang="hu-HU" sz="2400" dirty="0" smtClean="0"/>
          </a:p>
          <a:p>
            <a:pPr marL="0" indent="0" algn="ctr">
              <a:buNone/>
            </a:pPr>
            <a:r>
              <a:rPr lang="hu-HU" sz="2400" dirty="0" smtClean="0"/>
              <a:t>G</a:t>
            </a:r>
            <a:r>
              <a:rPr lang="de-DE" sz="2400" dirty="0" err="1"/>
              <a:t>öttliche</a:t>
            </a:r>
            <a:r>
              <a:rPr lang="de-DE" sz="2400" dirty="0"/>
              <a:t> und menschliche Natur Jesu </a:t>
            </a:r>
            <a:r>
              <a:rPr lang="de-DE" sz="2400" dirty="0" smtClean="0"/>
              <a:t>Christi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Fleischwerdung </a:t>
            </a:r>
            <a:r>
              <a:rPr lang="de-DE" sz="2400" dirty="0"/>
              <a:t>Jesu </a:t>
            </a:r>
            <a:r>
              <a:rPr lang="de-DE" sz="2400" dirty="0" smtClean="0"/>
              <a:t>Christi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Drei </a:t>
            </a:r>
            <a:r>
              <a:rPr lang="de-DE" sz="2400" dirty="0"/>
              <a:t>Ämter Jesu Christi (Prophet, König und Priester), Werk des Erlösers</a:t>
            </a:r>
            <a:r>
              <a:rPr lang="hu-HU" sz="2400" dirty="0"/>
              <a:t>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0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12321" y="11810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i="1" dirty="0">
                <a:latin typeface="+mn-lt"/>
              </a:rPr>
              <a:t>3. </a:t>
            </a:r>
            <a:r>
              <a:rPr lang="hu-HU" sz="3600" b="1" i="1" dirty="0" err="1">
                <a:latin typeface="+mn-lt"/>
              </a:rPr>
              <a:t>Teil</a:t>
            </a:r>
            <a:r>
              <a:rPr lang="hu-HU" sz="3600" b="1" i="1" dirty="0">
                <a:latin typeface="+mn-lt"/>
              </a:rPr>
              <a:t>: </a:t>
            </a:r>
            <a:r>
              <a:rPr lang="hu-HU" sz="3600" b="1" i="1" dirty="0" err="1">
                <a:latin typeface="+mn-lt"/>
              </a:rPr>
              <a:t>Empfang</a:t>
            </a:r>
            <a:r>
              <a:rPr lang="hu-HU" sz="3600" b="1" i="1" dirty="0">
                <a:latin typeface="+mn-lt"/>
              </a:rPr>
              <a:t> der </a:t>
            </a:r>
            <a:r>
              <a:rPr lang="hu-HU" sz="3600" b="1" i="1" dirty="0" err="1">
                <a:latin typeface="+mn-lt"/>
              </a:rPr>
              <a:t>Gnade</a:t>
            </a:r>
            <a:r>
              <a:rPr lang="hu-HU" sz="3600" b="1" i="1" dirty="0">
                <a:latin typeface="+mn-lt"/>
              </a:rPr>
              <a:t> </a:t>
            </a:r>
            <a:r>
              <a:rPr lang="hu-HU" sz="3600" b="1" i="1" dirty="0" err="1">
                <a:latin typeface="+mn-lt"/>
              </a:rPr>
              <a:t>Jesu</a:t>
            </a:r>
            <a:r>
              <a:rPr lang="hu-HU" sz="3600" b="1" i="1" dirty="0">
                <a:latin typeface="+mn-lt"/>
              </a:rPr>
              <a:t> </a:t>
            </a:r>
            <a:r>
              <a:rPr lang="hu-HU" sz="3600" b="1" i="1" dirty="0" err="1">
                <a:latin typeface="+mn-lt"/>
              </a:rPr>
              <a:t>Christi</a:t>
            </a:r>
            <a:r>
              <a:rPr lang="hu-HU" sz="3600" b="1" i="1" dirty="0">
                <a:latin typeface="+mn-lt"/>
              </a:rPr>
              <a:t> und </a:t>
            </a:r>
            <a:r>
              <a:rPr lang="hu-HU" sz="3600" b="1" i="1" dirty="0" err="1">
                <a:latin typeface="+mn-lt"/>
              </a:rPr>
              <a:t>ihre</a:t>
            </a:r>
            <a:r>
              <a:rPr lang="hu-HU" sz="3600" b="1" i="1" dirty="0">
                <a:latin typeface="+mn-lt"/>
              </a:rPr>
              <a:t> </a:t>
            </a:r>
            <a:r>
              <a:rPr lang="hu-HU" sz="3600" b="1" i="1" dirty="0" err="1">
                <a:latin typeface="+mn-lt"/>
              </a:rPr>
              <a:t>Wirkungen</a:t>
            </a:r>
            <a:endParaRPr lang="hu-HU" sz="3600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12321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de-DE" dirty="0" smtClean="0"/>
              <a:t>Heiliger Geist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Glaube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Buße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Beichte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Ablass </a:t>
            </a:r>
            <a:r>
              <a:rPr lang="de-DE" dirty="0"/>
              <a:t>und </a:t>
            </a:r>
            <a:r>
              <a:rPr lang="de-DE" dirty="0" smtClean="0"/>
              <a:t>Fegefeuer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Christliches </a:t>
            </a:r>
            <a:r>
              <a:rPr lang="de-DE" dirty="0"/>
              <a:t>Leben und </a:t>
            </a:r>
            <a:r>
              <a:rPr lang="de-DE" dirty="0" smtClean="0"/>
              <a:t>Heiligung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Rechtfertigung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Gute Werke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Christliche Freiheit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Gebet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Erwählung</a:t>
            </a:r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Auferstehung </a:t>
            </a:r>
            <a:r>
              <a:rPr lang="de-DE" dirty="0"/>
              <a:t>der </a:t>
            </a:r>
            <a:r>
              <a:rPr lang="de-DE" dirty="0" smtClean="0"/>
              <a:t>Toten</a:t>
            </a:r>
            <a:endParaRPr lang="hu-HU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722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3694" y="151198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4.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Teil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: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Äussere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Mittel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,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durch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die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Gott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in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die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Gemeinschaft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mit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Jesus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Christus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einlädt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und in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ihr</a:t>
            </a:r>
            <a:r>
              <a:rPr lang="hu-HU" sz="3600" b="1" i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 </a:t>
            </a:r>
            <a:r>
              <a:rPr lang="hu-HU" sz="3600" b="1" i="1" dirty="0" err="1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bewahrt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03694" y="3253756"/>
            <a:ext cx="5181600" cy="3604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 smtClean="0"/>
              <a:t>Wesen </a:t>
            </a:r>
            <a:r>
              <a:rPr lang="de-DE" sz="2400" dirty="0"/>
              <a:t>und Kennzeichen der </a:t>
            </a:r>
            <a:r>
              <a:rPr lang="de-DE" sz="2400" dirty="0" smtClean="0"/>
              <a:t>Kirche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Ämter </a:t>
            </a:r>
            <a:r>
              <a:rPr lang="de-DE" sz="2400" dirty="0"/>
              <a:t>der </a:t>
            </a:r>
            <a:r>
              <a:rPr lang="de-DE" sz="2400" dirty="0" smtClean="0"/>
              <a:t>Kirche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Papsttum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Lehrautorität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err="1" smtClean="0"/>
              <a:t>Konzilien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Kirchensatzungen</a:t>
            </a:r>
            <a:endParaRPr lang="hu-HU" sz="2400" dirty="0" smtClean="0"/>
          </a:p>
          <a:p>
            <a:pPr marL="0" indent="0" algn="ctr">
              <a:buNone/>
            </a:pPr>
            <a:r>
              <a:rPr lang="de-DE" sz="2400" dirty="0" smtClean="0"/>
              <a:t>Kirchenrecht</a:t>
            </a:r>
            <a:endParaRPr lang="hu-HU" sz="2400" dirty="0" smtClean="0"/>
          </a:p>
          <a:p>
            <a:endParaRPr lang="hu-HU" sz="240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37694" y="3253756"/>
            <a:ext cx="5181600" cy="36042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Kirchenzucht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/>
              <a:t>Gelübde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 smtClean="0"/>
              <a:t>Sakramente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 smtClean="0"/>
              <a:t>Taufe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/>
              <a:t>Abendmahl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/>
              <a:t>Ablehnung des Messopfers und der Siebenzahl der Sakramente</a:t>
            </a:r>
            <a:endParaRPr lang="hu-HU" sz="2400" dirty="0"/>
          </a:p>
          <a:p>
            <a:pPr marL="0" indent="0" algn="ctr">
              <a:buNone/>
            </a:pPr>
            <a:r>
              <a:rPr lang="de-DE" sz="2400" dirty="0"/>
              <a:t>Staat und Kirche</a:t>
            </a:r>
            <a:r>
              <a:rPr lang="hu-HU" sz="2400" dirty="0"/>
              <a:t>)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8906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8415" y="1095554"/>
            <a:ext cx="5080565" cy="2111339"/>
          </a:xfrm>
        </p:spPr>
        <p:txBody>
          <a:bodyPr>
            <a:normAutofit/>
          </a:bodyPr>
          <a:lstStyle/>
          <a:p>
            <a:pPr algn="ctr"/>
            <a:r>
              <a:rPr lang="hu-HU" dirty="0" err="1" smtClean="0"/>
              <a:t>Titelblatt</a:t>
            </a:r>
            <a:r>
              <a:rPr lang="hu-HU" dirty="0" smtClean="0"/>
              <a:t> der </a:t>
            </a:r>
            <a:r>
              <a:rPr lang="hu-HU" dirty="0" err="1" smtClean="0"/>
              <a:t>ersten</a:t>
            </a:r>
            <a:r>
              <a:rPr lang="hu-HU" dirty="0" smtClean="0"/>
              <a:t> </a:t>
            </a:r>
            <a:r>
              <a:rPr lang="hu-HU" dirty="0" err="1" smtClean="0"/>
              <a:t>ungarischen</a:t>
            </a:r>
            <a:r>
              <a:rPr lang="hu-HU" dirty="0" smtClean="0"/>
              <a:t> </a:t>
            </a:r>
            <a:r>
              <a:rPr lang="hu-HU" dirty="0" err="1" smtClean="0"/>
              <a:t>Übersetzung</a:t>
            </a:r>
            <a:r>
              <a:rPr lang="hu-HU" dirty="0" smtClean="0"/>
              <a:t> </a:t>
            </a:r>
            <a:r>
              <a:rPr lang="hu-HU" dirty="0" err="1" smtClean="0"/>
              <a:t>der</a:t>
            </a:r>
            <a:r>
              <a:rPr lang="hu-HU" dirty="0" smtClean="0"/>
              <a:t> „</a:t>
            </a:r>
            <a:r>
              <a:rPr lang="hu-HU" dirty="0" err="1" smtClean="0"/>
              <a:t>Institutio</a:t>
            </a:r>
            <a:r>
              <a:rPr lang="hu-HU" dirty="0" smtClean="0"/>
              <a:t>”</a:t>
            </a:r>
            <a:br>
              <a:rPr lang="hu-HU" dirty="0" smtClean="0"/>
            </a:br>
            <a:r>
              <a:rPr lang="hu-HU" dirty="0" smtClean="0"/>
              <a:t>von Albert Molnár</a:t>
            </a:r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61265" y="1285887"/>
            <a:ext cx="4151453" cy="5528981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8415" y="3802795"/>
            <a:ext cx="5080565" cy="2704548"/>
          </a:xfrm>
        </p:spPr>
        <p:txBody>
          <a:bodyPr/>
          <a:lstStyle/>
          <a:p>
            <a:pPr algn="ctr"/>
            <a:r>
              <a:rPr lang="hu-HU" sz="2000" dirty="0" err="1" smtClean="0"/>
              <a:t>Szenci</a:t>
            </a:r>
            <a:r>
              <a:rPr lang="hu-HU" sz="2000" dirty="0" smtClean="0"/>
              <a:t> Molnár Albert (1574-1634):</a:t>
            </a:r>
          </a:p>
          <a:p>
            <a:pPr algn="ctr"/>
            <a:endParaRPr lang="hu-HU" sz="2000" b="1" i="1" dirty="0" smtClean="0"/>
          </a:p>
          <a:p>
            <a:pPr algn="ctr"/>
            <a:r>
              <a:rPr lang="hu-HU" sz="2000" b="1" i="1" dirty="0" smtClean="0"/>
              <a:t>Az keresztyéni </a:t>
            </a:r>
            <a:r>
              <a:rPr lang="hu-HU" sz="2000" b="1" i="1" dirty="0" err="1" smtClean="0"/>
              <a:t>religiora</a:t>
            </a:r>
            <a:r>
              <a:rPr lang="hu-HU" sz="2000" b="1" i="1" dirty="0" smtClean="0"/>
              <a:t> és igaz hitre </a:t>
            </a:r>
            <a:r>
              <a:rPr lang="hu-HU" sz="2000" b="1" i="1" dirty="0" err="1" smtClean="0"/>
              <a:t>valo</a:t>
            </a:r>
            <a:r>
              <a:rPr lang="hu-HU" sz="2000" b="1" i="1" dirty="0" smtClean="0"/>
              <a:t> </a:t>
            </a:r>
            <a:r>
              <a:rPr lang="hu-HU" sz="2000" b="1" i="1" dirty="0" err="1" smtClean="0"/>
              <a:t>tanitas</a:t>
            </a:r>
            <a:r>
              <a:rPr lang="hu-HU" sz="2000" b="1" i="1" dirty="0" smtClean="0"/>
              <a:t>. Melyet deákul irt </a:t>
            </a:r>
            <a:r>
              <a:rPr lang="hu-HU" sz="2000" b="1" i="1" dirty="0" err="1" smtClean="0"/>
              <a:t>Calvinus</a:t>
            </a:r>
            <a:r>
              <a:rPr lang="hu-HU" sz="2000" b="1" i="1" dirty="0" smtClean="0"/>
              <a:t> János…</a:t>
            </a:r>
          </a:p>
          <a:p>
            <a:pPr algn="ctr"/>
            <a:r>
              <a:rPr lang="hu-HU" sz="2000" dirty="0" err="1" smtClean="0"/>
              <a:t>Hanau</a:t>
            </a:r>
            <a:r>
              <a:rPr lang="hu-HU" sz="2000" dirty="0" smtClean="0"/>
              <a:t>, 1624</a:t>
            </a:r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0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844256" y="119439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Calvin und das </a:t>
            </a:r>
            <a:r>
              <a:rPr lang="hu-HU" sz="3600" b="1" dirty="0" err="1" smtClean="0"/>
              <a:t>Psalmlied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b="1" i="1" dirty="0" smtClean="0">
                <a:solidFill>
                  <a:srgbClr val="C00000"/>
                </a:solidFill>
              </a:rPr>
              <a:t>Der </a:t>
            </a:r>
            <a:r>
              <a:rPr lang="hu-HU" sz="3200" b="1" i="1" dirty="0" err="1" smtClean="0">
                <a:solidFill>
                  <a:srgbClr val="C00000"/>
                </a:solidFill>
              </a:rPr>
              <a:t>Genfer</a:t>
            </a:r>
            <a:r>
              <a:rPr lang="hu-HU" sz="3200" b="1" i="1" dirty="0" smtClean="0">
                <a:solidFill>
                  <a:srgbClr val="C00000"/>
                </a:solidFill>
              </a:rPr>
              <a:t> </a:t>
            </a:r>
            <a:r>
              <a:rPr lang="hu-HU" sz="3200" b="1" i="1" dirty="0" err="1" smtClean="0">
                <a:solidFill>
                  <a:srgbClr val="C00000"/>
                </a:solidFill>
              </a:rPr>
              <a:t>Psalter</a:t>
            </a:r>
            <a:r>
              <a:rPr lang="hu-HU" sz="3200" b="1" i="1" dirty="0" smtClean="0">
                <a:solidFill>
                  <a:srgbClr val="C00000"/>
                </a:solidFill>
              </a:rPr>
              <a:t> </a:t>
            </a:r>
            <a:r>
              <a:rPr lang="hu-HU" sz="3200" b="1" i="1" dirty="0" smtClean="0"/>
              <a:t>(1562, </a:t>
            </a:r>
            <a:r>
              <a:rPr lang="hu-HU" sz="3200" b="1" i="1" dirty="0" err="1" smtClean="0"/>
              <a:t>Hugenottenpsalter</a:t>
            </a:r>
            <a:r>
              <a:rPr lang="hu-HU" sz="3200" b="1" i="1" dirty="0" smtClean="0"/>
              <a:t>)</a:t>
            </a:r>
            <a:endParaRPr lang="hu-HU" sz="3200" b="1" i="1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>
          <a:xfrm>
            <a:off x="829573" y="2506662"/>
            <a:ext cx="10515600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Calvin </a:t>
            </a:r>
            <a:r>
              <a:rPr lang="hu-HU" dirty="0" err="1" smtClean="0"/>
              <a:t>gab</a:t>
            </a:r>
            <a:r>
              <a:rPr lang="hu-HU" dirty="0" smtClean="0"/>
              <a:t> </a:t>
            </a:r>
            <a:r>
              <a:rPr lang="de-DE" b="1" dirty="0" smtClean="0"/>
              <a:t>1539</a:t>
            </a:r>
            <a:r>
              <a:rPr lang="de-DE" dirty="0" smtClean="0"/>
              <a:t> </a:t>
            </a:r>
            <a:r>
              <a:rPr lang="hu-HU" dirty="0" smtClean="0"/>
              <a:t>in </a:t>
            </a:r>
            <a:r>
              <a:rPr lang="hu-HU" dirty="0" err="1" smtClean="0"/>
              <a:t>Strassburg</a:t>
            </a:r>
            <a:r>
              <a:rPr lang="hu-HU" dirty="0" smtClean="0"/>
              <a:t> </a:t>
            </a:r>
            <a:r>
              <a:rPr lang="de-DE" dirty="0" smtClean="0"/>
              <a:t>eine </a:t>
            </a:r>
            <a:r>
              <a:rPr lang="de-DE" dirty="0"/>
              <a:t>Sammlung mit </a:t>
            </a:r>
            <a:r>
              <a:rPr lang="de-DE" dirty="0" err="1"/>
              <a:t>Psalmliedern</a:t>
            </a:r>
            <a:r>
              <a:rPr lang="de-DE" dirty="0"/>
              <a:t> von </a:t>
            </a:r>
            <a:r>
              <a:rPr lang="hu-HU" b="1" dirty="0" err="1" smtClean="0"/>
              <a:t>Clément</a:t>
            </a:r>
            <a:r>
              <a:rPr lang="hu-HU" b="1" dirty="0" smtClean="0"/>
              <a:t> </a:t>
            </a:r>
            <a:r>
              <a:rPr lang="hu-HU" b="1" dirty="0" err="1" smtClean="0"/>
              <a:t>Marot</a:t>
            </a:r>
            <a:r>
              <a:rPr lang="hu-HU" b="1" dirty="0"/>
              <a:t> </a:t>
            </a:r>
            <a:r>
              <a:rPr lang="de-DE" dirty="0" smtClean="0"/>
              <a:t>sowie </a:t>
            </a:r>
            <a:r>
              <a:rPr lang="de-DE" dirty="0"/>
              <a:t>mit eigenen </a:t>
            </a:r>
            <a:r>
              <a:rPr lang="de-DE" dirty="0" err="1"/>
              <a:t>Psalmdichtungen</a:t>
            </a:r>
            <a:r>
              <a:rPr lang="de-DE" dirty="0"/>
              <a:t> </a:t>
            </a:r>
            <a:r>
              <a:rPr lang="de-DE" dirty="0" smtClean="0"/>
              <a:t>heraus</a:t>
            </a:r>
            <a:r>
              <a:rPr lang="hu-HU" dirty="0" smtClean="0"/>
              <a:t> (</a:t>
            </a:r>
            <a:r>
              <a:rPr lang="hu-HU" dirty="0" err="1" smtClean="0"/>
              <a:t>weitere</a:t>
            </a:r>
            <a:r>
              <a:rPr lang="hu-HU" dirty="0" smtClean="0"/>
              <a:t> </a:t>
            </a:r>
            <a:r>
              <a:rPr lang="hu-HU" dirty="0" err="1" smtClean="0"/>
              <a:t>erweiterte</a:t>
            </a:r>
            <a:r>
              <a:rPr lang="hu-HU" dirty="0" smtClean="0"/>
              <a:t> </a:t>
            </a:r>
            <a:r>
              <a:rPr lang="hu-HU" dirty="0" err="1" smtClean="0"/>
              <a:t>Ausgaben</a:t>
            </a:r>
            <a:r>
              <a:rPr lang="hu-HU" dirty="0" smtClean="0"/>
              <a:t>: </a:t>
            </a:r>
            <a:r>
              <a:rPr lang="de-DE" dirty="0" smtClean="0"/>
              <a:t>1542</a:t>
            </a:r>
            <a:r>
              <a:rPr lang="de-DE" dirty="0"/>
              <a:t>, 1543 und </a:t>
            </a:r>
            <a:r>
              <a:rPr lang="de-DE" dirty="0" smtClean="0"/>
              <a:t>1551</a:t>
            </a:r>
            <a:r>
              <a:rPr lang="hu-HU" dirty="0" smtClean="0"/>
              <a:t>)</a:t>
            </a:r>
            <a:r>
              <a:rPr lang="de-DE" dirty="0" smtClean="0"/>
              <a:t>. Er </a:t>
            </a:r>
            <a:r>
              <a:rPr lang="de-DE" dirty="0"/>
              <a:t>hat die lyrische Umsetzung dem Dichter Marot überlassen und – nach dessen Tode 1544 </a:t>
            </a:r>
            <a:r>
              <a:rPr lang="hu-HU" b="1" dirty="0" err="1" smtClean="0"/>
              <a:t>Théodore</a:t>
            </a:r>
            <a:r>
              <a:rPr lang="hu-HU" b="1" dirty="0" smtClean="0"/>
              <a:t> de </a:t>
            </a:r>
            <a:r>
              <a:rPr lang="hu-HU" b="1" dirty="0" err="1" smtClean="0"/>
              <a:t>Bèze</a:t>
            </a:r>
            <a:r>
              <a:rPr lang="de-DE" dirty="0" smtClean="0"/>
              <a:t>.</a:t>
            </a:r>
            <a:endParaRPr lang="hu-HU" dirty="0" smtClean="0"/>
          </a:p>
          <a:p>
            <a:endParaRPr lang="hu-HU" dirty="0" smtClean="0"/>
          </a:p>
          <a:p>
            <a:pPr marL="0" indent="0" algn="ctr">
              <a:buNone/>
            </a:pPr>
            <a:r>
              <a:rPr lang="de-DE" dirty="0" smtClean="0"/>
              <a:t>Die </a:t>
            </a:r>
            <a:r>
              <a:rPr lang="de-DE" dirty="0"/>
              <a:t>Psalmen als Textgrundlage </a:t>
            </a:r>
            <a:r>
              <a:rPr lang="de-DE" dirty="0" smtClean="0"/>
              <a:t>war Calvins</a:t>
            </a:r>
            <a:r>
              <a:rPr lang="hu-HU" dirty="0" smtClean="0"/>
              <a:t> </a:t>
            </a:r>
            <a:r>
              <a:rPr lang="hu-HU" dirty="0" err="1" smtClean="0"/>
              <a:t>Entscheidung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Gottes</a:t>
            </a:r>
            <a:r>
              <a:rPr lang="hu-HU" dirty="0" smtClean="0"/>
              <a:t> </a:t>
            </a:r>
            <a:r>
              <a:rPr lang="hu-HU" dirty="0" err="1" smtClean="0"/>
              <a:t>Wort</a:t>
            </a:r>
            <a:r>
              <a:rPr lang="de-DE" dirty="0" smtClean="0"/>
              <a:t> a</a:t>
            </a:r>
            <a:r>
              <a:rPr lang="hu-HU" dirty="0" err="1" smtClean="0"/>
              <a:t>llein</a:t>
            </a:r>
            <a:r>
              <a:rPr lang="de-DE" dirty="0" smtClean="0"/>
              <a:t> </a:t>
            </a:r>
            <a:r>
              <a:rPr lang="de-DE" dirty="0"/>
              <a:t>für den gottesdienstlichen Gebrauch </a:t>
            </a:r>
            <a:r>
              <a:rPr lang="de-DE" dirty="0" smtClean="0"/>
              <a:t>geeignet</a:t>
            </a:r>
            <a:r>
              <a:rPr lang="hu-HU" dirty="0" smtClean="0"/>
              <a:t>)</a:t>
            </a:r>
            <a:r>
              <a:rPr lang="de-DE" dirty="0" smtClean="0"/>
              <a:t>. </a:t>
            </a:r>
            <a:r>
              <a:rPr lang="hu-HU" dirty="0" smtClean="0"/>
              <a:t>Der Text </a:t>
            </a:r>
            <a:r>
              <a:rPr lang="de-DE" dirty="0" smtClean="0"/>
              <a:t>durfte</a:t>
            </a:r>
            <a:r>
              <a:rPr lang="hu-HU" dirty="0" smtClean="0"/>
              <a:t> </a:t>
            </a:r>
            <a:r>
              <a:rPr lang="de-DE" dirty="0" smtClean="0"/>
              <a:t>im </a:t>
            </a:r>
            <a:r>
              <a:rPr lang="de-DE" dirty="0"/>
              <a:t>Gegensatz zu der </a:t>
            </a:r>
            <a:r>
              <a:rPr lang="de-DE" dirty="0" smtClean="0"/>
              <a:t>Praxis</a:t>
            </a:r>
            <a:r>
              <a:rPr lang="hu-HU" dirty="0" smtClean="0"/>
              <a:t> </a:t>
            </a:r>
            <a:r>
              <a:rPr lang="hu-HU" dirty="0" err="1" smtClean="0"/>
              <a:t>Luthers</a:t>
            </a:r>
            <a:r>
              <a:rPr lang="de-DE" dirty="0" smtClean="0"/>
              <a:t> nur </a:t>
            </a:r>
            <a:r>
              <a:rPr lang="de-DE" dirty="0"/>
              <a:t>in Gedichtform </a:t>
            </a:r>
            <a:r>
              <a:rPr lang="hu-HU" dirty="0" err="1" smtClean="0"/>
              <a:t>ohne</a:t>
            </a:r>
            <a:r>
              <a:rPr lang="hu-HU" dirty="0" smtClean="0"/>
              <a:t> </a:t>
            </a:r>
            <a:r>
              <a:rPr lang="hu-HU" dirty="0" err="1" smtClean="0"/>
              <a:t>Erweiterung</a:t>
            </a:r>
            <a:r>
              <a:rPr lang="hu-HU" dirty="0" smtClean="0"/>
              <a:t> </a:t>
            </a:r>
            <a:r>
              <a:rPr lang="hu-HU" dirty="0" err="1" smtClean="0"/>
              <a:t>oder</a:t>
            </a:r>
            <a:r>
              <a:rPr lang="hu-HU" dirty="0" smtClean="0"/>
              <a:t> </a:t>
            </a:r>
            <a:r>
              <a:rPr lang="hu-HU" dirty="0" err="1" smtClean="0"/>
              <a:t>Kürzung</a:t>
            </a:r>
            <a:r>
              <a:rPr lang="hu-HU" dirty="0" smtClean="0"/>
              <a:t> </a:t>
            </a:r>
            <a:r>
              <a:rPr lang="de-DE" dirty="0" smtClean="0"/>
              <a:t>gefasst</a:t>
            </a:r>
            <a:r>
              <a:rPr lang="hu-HU" dirty="0" smtClean="0"/>
              <a:t> </a:t>
            </a:r>
            <a:r>
              <a:rPr lang="hu-HU" dirty="0" err="1" smtClean="0"/>
              <a:t>werden</a:t>
            </a:r>
            <a:r>
              <a:rPr lang="hu-HU" dirty="0" smtClean="0"/>
              <a:t>.</a:t>
            </a:r>
          </a:p>
          <a:p>
            <a:endParaRPr lang="hu-HU" b="1" dirty="0" smtClean="0"/>
          </a:p>
          <a:p>
            <a:pPr marL="0" indent="0" algn="ctr">
              <a:buNone/>
            </a:pPr>
            <a:r>
              <a:rPr lang="de-DE" b="1" dirty="0" smtClean="0"/>
              <a:t>1562</a:t>
            </a:r>
            <a:r>
              <a:rPr lang="hu-HU" dirty="0" smtClean="0"/>
              <a:t>: </a:t>
            </a:r>
            <a:r>
              <a:rPr lang="de-DE" dirty="0" smtClean="0"/>
              <a:t>der endgültige </a:t>
            </a:r>
            <a:r>
              <a:rPr lang="de-DE" b="1" i="1" dirty="0"/>
              <a:t>Genfer </a:t>
            </a:r>
            <a:r>
              <a:rPr lang="de-DE" b="1" i="1" dirty="0" smtClean="0"/>
              <a:t>Psalter</a:t>
            </a:r>
            <a:r>
              <a:rPr lang="hu-HU" dirty="0"/>
              <a:t> </a:t>
            </a:r>
            <a:r>
              <a:rPr lang="hu-HU" dirty="0" smtClean="0"/>
              <a:t>(</a:t>
            </a:r>
            <a:r>
              <a:rPr lang="de-DE" dirty="0" smtClean="0"/>
              <a:t>e</a:t>
            </a:r>
            <a:r>
              <a:rPr lang="hu-HU" dirty="0" err="1" smtClean="0"/>
              <a:t>rste</a:t>
            </a:r>
            <a:r>
              <a:rPr lang="de-DE" dirty="0" smtClean="0"/>
              <a:t> </a:t>
            </a:r>
            <a:r>
              <a:rPr lang="de-DE" dirty="0"/>
              <a:t>vollständige Sammlung aller biblischen Psalmen in französischer Sprache und in </a:t>
            </a:r>
            <a:r>
              <a:rPr lang="de-DE" dirty="0" err="1" smtClean="0"/>
              <a:t>Gedichtfor</a:t>
            </a:r>
            <a:r>
              <a:rPr lang="hu-HU" dirty="0" smtClean="0"/>
              <a:t>m; </a:t>
            </a:r>
            <a:r>
              <a:rPr lang="hu-HU" dirty="0" err="1" smtClean="0"/>
              <a:t>Musik</a:t>
            </a:r>
            <a:r>
              <a:rPr lang="hu-HU" dirty="0"/>
              <a:t> </a:t>
            </a:r>
            <a:r>
              <a:rPr lang="de-DE" dirty="0" smtClean="0"/>
              <a:t>wohl allein</a:t>
            </a:r>
            <a:r>
              <a:rPr lang="hu-HU" dirty="0" smtClean="0"/>
              <a:t> von </a:t>
            </a:r>
            <a:r>
              <a:rPr lang="hu-HU" b="1" dirty="0" smtClean="0"/>
              <a:t>Pierre</a:t>
            </a:r>
            <a:r>
              <a:rPr lang="de-DE" b="1" dirty="0" smtClean="0"/>
              <a:t> </a:t>
            </a:r>
            <a:r>
              <a:rPr lang="de-DE" b="1" dirty="0" err="1" smtClean="0"/>
              <a:t>Davantès</a:t>
            </a:r>
            <a:r>
              <a:rPr lang="hu-HU" dirty="0" smtClean="0"/>
              <a:t>.</a:t>
            </a:r>
          </a:p>
          <a:p>
            <a:endParaRPr lang="hu-HU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hu-HU" b="1" dirty="0" smtClean="0">
                <a:solidFill>
                  <a:srgbClr val="C00000"/>
                </a:solidFill>
              </a:rPr>
              <a:t>1606 </a:t>
            </a:r>
            <a:r>
              <a:rPr lang="hu-HU" b="1" dirty="0" err="1" smtClean="0">
                <a:solidFill>
                  <a:srgbClr val="C00000"/>
                </a:solidFill>
              </a:rPr>
              <a:t>erscheint</a:t>
            </a:r>
            <a:r>
              <a:rPr lang="hu-HU" b="1" dirty="0" smtClean="0">
                <a:solidFill>
                  <a:srgbClr val="C00000"/>
                </a:solidFill>
              </a:rPr>
              <a:t> die </a:t>
            </a:r>
            <a:r>
              <a:rPr lang="hu-HU" b="1" dirty="0" err="1" smtClean="0">
                <a:solidFill>
                  <a:srgbClr val="C00000"/>
                </a:solidFill>
              </a:rPr>
              <a:t>erste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ungarische</a:t>
            </a:r>
            <a:r>
              <a:rPr lang="hu-HU" b="1" dirty="0" smtClean="0">
                <a:solidFill>
                  <a:srgbClr val="C00000"/>
                </a:solidFill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</a:rPr>
              <a:t>Übersetzung</a:t>
            </a:r>
            <a:r>
              <a:rPr lang="hu-HU" b="1" dirty="0" smtClean="0">
                <a:solidFill>
                  <a:srgbClr val="C00000"/>
                </a:solidFill>
              </a:rPr>
              <a:t> des </a:t>
            </a:r>
            <a:r>
              <a:rPr lang="hu-HU" b="1" dirty="0" err="1" smtClean="0">
                <a:solidFill>
                  <a:srgbClr val="C00000"/>
                </a:solidFill>
              </a:rPr>
              <a:t>Psalters</a:t>
            </a:r>
            <a:r>
              <a:rPr lang="hu-HU" b="1" dirty="0" smtClean="0">
                <a:solidFill>
                  <a:srgbClr val="C00000"/>
                </a:solidFill>
              </a:rPr>
              <a:t> von Albert </a:t>
            </a:r>
            <a:r>
              <a:rPr lang="hu-HU" b="1" dirty="0" err="1" smtClean="0">
                <a:solidFill>
                  <a:srgbClr val="C00000"/>
                </a:solidFill>
              </a:rPr>
              <a:t>Szenci</a:t>
            </a:r>
            <a:r>
              <a:rPr lang="hu-HU" b="1" dirty="0" smtClean="0">
                <a:solidFill>
                  <a:srgbClr val="C00000"/>
                </a:solidFill>
              </a:rPr>
              <a:t>-Molnár </a:t>
            </a:r>
            <a:r>
              <a:rPr lang="hu-HU" dirty="0" smtClean="0"/>
              <a:t>(</a:t>
            </a:r>
            <a:r>
              <a:rPr lang="hu-HU" dirty="0" err="1" smtClean="0"/>
              <a:t>er</a:t>
            </a:r>
            <a:r>
              <a:rPr lang="hu-HU" dirty="0" smtClean="0"/>
              <a:t> </a:t>
            </a:r>
            <a:r>
              <a:rPr lang="hu-HU" dirty="0" err="1" smtClean="0"/>
              <a:t>verwendete</a:t>
            </a:r>
            <a:r>
              <a:rPr lang="hu-HU" dirty="0" smtClean="0"/>
              <a:t> </a:t>
            </a:r>
            <a:r>
              <a:rPr lang="hu-HU" dirty="0" err="1" smtClean="0"/>
              <a:t>dabei</a:t>
            </a:r>
            <a:r>
              <a:rPr lang="hu-HU" dirty="0" smtClean="0"/>
              <a:t> die </a:t>
            </a:r>
            <a:r>
              <a:rPr lang="hu-HU" dirty="0" err="1" smtClean="0"/>
              <a:t>deutsche</a:t>
            </a:r>
            <a:r>
              <a:rPr lang="hu-HU" dirty="0" smtClean="0"/>
              <a:t> </a:t>
            </a:r>
            <a:r>
              <a:rPr lang="hu-HU" dirty="0" err="1" smtClean="0"/>
              <a:t>Übersetzung</a:t>
            </a:r>
            <a:r>
              <a:rPr lang="hu-HU" dirty="0" smtClean="0"/>
              <a:t> von </a:t>
            </a:r>
            <a:r>
              <a:rPr lang="hu-HU" dirty="0" err="1" smtClean="0"/>
              <a:t>Ambrosius</a:t>
            </a:r>
            <a:r>
              <a:rPr lang="hu-HU" dirty="0" smtClean="0"/>
              <a:t> </a:t>
            </a:r>
            <a:r>
              <a:rPr lang="hu-HU" dirty="0" err="1" smtClean="0"/>
              <a:t>Lobwasser</a:t>
            </a:r>
            <a:r>
              <a:rPr lang="hu-HU" dirty="0" smtClean="0"/>
              <a:t>)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89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00173" y="1250830"/>
            <a:ext cx="4367643" cy="160020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Hans Sachs </a:t>
            </a:r>
            <a:r>
              <a:rPr lang="hu-HU" dirty="0" smtClean="0"/>
              <a:t>(1494-1576)</a:t>
            </a:r>
            <a:br>
              <a:rPr lang="hu-HU" dirty="0" smtClean="0"/>
            </a:br>
            <a:r>
              <a:rPr lang="hu-HU" sz="2400" dirty="0" err="1" smtClean="0"/>
              <a:t>Schuhmacher</a:t>
            </a:r>
            <a:r>
              <a:rPr lang="hu-HU" sz="2400" dirty="0" smtClean="0"/>
              <a:t>, </a:t>
            </a:r>
            <a:r>
              <a:rPr lang="hu-HU" sz="2400" dirty="0" err="1" smtClean="0"/>
              <a:t>Meistersinger</a:t>
            </a:r>
            <a:r>
              <a:rPr lang="hu-HU" sz="2400" dirty="0" smtClean="0"/>
              <a:t>, </a:t>
            </a:r>
            <a:r>
              <a:rPr lang="hu-HU" sz="2400" dirty="0" err="1" smtClean="0"/>
              <a:t>Spruchdichter</a:t>
            </a:r>
            <a:endParaRPr lang="hu-HU" sz="2400" dirty="0"/>
          </a:p>
        </p:txBody>
      </p:sp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798" y="1781055"/>
            <a:ext cx="3501750" cy="4873625"/>
          </a:xfrm>
          <a:prstGeom prst="rect">
            <a:avLst/>
          </a:prstGeom>
        </p:spPr>
      </p:pic>
      <p:sp>
        <p:nvSpPr>
          <p:cNvPr id="5" name="Szöveg helye 4"/>
          <p:cNvSpPr>
            <a:spLocks noGrp="1"/>
          </p:cNvSpPr>
          <p:nvPr>
            <p:ph type="body" sz="half" idx="2"/>
          </p:nvPr>
        </p:nvSpPr>
        <p:spPr>
          <a:xfrm>
            <a:off x="900173" y="3163606"/>
            <a:ext cx="4708605" cy="3499012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sz="2000" dirty="0" smtClean="0"/>
              <a:t>„Die </a:t>
            </a:r>
            <a:r>
              <a:rPr lang="hu-HU" sz="2000" dirty="0" err="1" smtClean="0"/>
              <a:t>Wittembergisch</a:t>
            </a:r>
            <a:r>
              <a:rPr lang="hu-HU" sz="2000" dirty="0" smtClean="0"/>
              <a:t> </a:t>
            </a:r>
            <a:r>
              <a:rPr lang="hu-HU" sz="2000" dirty="0" err="1" smtClean="0"/>
              <a:t>Nachtigall</a:t>
            </a:r>
            <a:r>
              <a:rPr lang="hu-HU" sz="2000" dirty="0" smtClean="0"/>
              <a:t>” (1523) – </a:t>
            </a:r>
            <a:r>
              <a:rPr lang="hu-HU" sz="2000" dirty="0" err="1" smtClean="0"/>
              <a:t>eine</a:t>
            </a:r>
            <a:r>
              <a:rPr lang="hu-HU" sz="2000" dirty="0" smtClean="0"/>
              <a:t> </a:t>
            </a:r>
            <a:r>
              <a:rPr lang="hu-HU" sz="2000" dirty="0" err="1" smtClean="0"/>
              <a:t>volkstümliche</a:t>
            </a:r>
            <a:r>
              <a:rPr lang="hu-HU" sz="2000" dirty="0" smtClean="0"/>
              <a:t> </a:t>
            </a:r>
            <a:r>
              <a:rPr lang="hu-HU" sz="2000" dirty="0" err="1" smtClean="0"/>
              <a:t>Darstellung</a:t>
            </a:r>
            <a:r>
              <a:rPr lang="hu-HU" sz="2000" dirty="0" smtClean="0"/>
              <a:t> der </a:t>
            </a:r>
            <a:r>
              <a:rPr lang="hu-HU" sz="2000" dirty="0" err="1" smtClean="0"/>
              <a:t>Lehren</a:t>
            </a:r>
            <a:r>
              <a:rPr lang="hu-HU" sz="2000" dirty="0" smtClean="0"/>
              <a:t> </a:t>
            </a:r>
            <a:r>
              <a:rPr lang="hu-HU" sz="2000" dirty="0" err="1" smtClean="0"/>
              <a:t>Luthers</a:t>
            </a:r>
            <a:endParaRPr lang="hu-HU" sz="2000" dirty="0" smtClean="0"/>
          </a:p>
          <a:p>
            <a:pPr algn="ctr"/>
            <a:endParaRPr lang="hu-HU" sz="2000" dirty="0" smtClean="0"/>
          </a:p>
          <a:p>
            <a:pPr algn="ctr"/>
            <a:r>
              <a:rPr lang="hu-HU" sz="2000" dirty="0" err="1" smtClean="0"/>
              <a:t>Ein</a:t>
            </a:r>
            <a:r>
              <a:rPr lang="hu-HU" sz="2000" dirty="0" smtClean="0"/>
              <a:t> </a:t>
            </a:r>
            <a:r>
              <a:rPr lang="hu-HU" sz="2000" dirty="0" err="1" smtClean="0"/>
              <a:t>vertreter</a:t>
            </a:r>
            <a:r>
              <a:rPr lang="hu-HU" sz="2000" dirty="0" smtClean="0"/>
              <a:t> des „</a:t>
            </a:r>
            <a:r>
              <a:rPr lang="hu-HU" sz="2000" dirty="0" err="1" smtClean="0"/>
              <a:t>Knittelverses</a:t>
            </a:r>
            <a:r>
              <a:rPr lang="hu-HU" sz="2000" dirty="0" smtClean="0"/>
              <a:t>”(</a:t>
            </a:r>
            <a:r>
              <a:rPr lang="hu-HU" sz="2000" dirty="0" err="1" smtClean="0"/>
              <a:t>Reimvers</a:t>
            </a:r>
            <a:r>
              <a:rPr lang="hu-HU" sz="2000" dirty="0" smtClean="0"/>
              <a:t> = </a:t>
            </a:r>
            <a:r>
              <a:rPr lang="hu-HU" sz="2000" dirty="0" err="1" smtClean="0"/>
              <a:t>deutsches</a:t>
            </a:r>
            <a:r>
              <a:rPr lang="hu-HU" sz="2000" dirty="0" smtClean="0"/>
              <a:t> </a:t>
            </a:r>
            <a:r>
              <a:rPr lang="hu-HU" sz="2000" dirty="0" err="1" smtClean="0"/>
              <a:t>Versmaß</a:t>
            </a:r>
            <a:r>
              <a:rPr lang="hu-HU" sz="2000" dirty="0" smtClean="0"/>
              <a:t> mit </a:t>
            </a:r>
            <a:r>
              <a:rPr lang="hu-HU" sz="2000" dirty="0" err="1" smtClean="0"/>
              <a:t>Paarreimen</a:t>
            </a:r>
            <a:r>
              <a:rPr lang="hu-HU" sz="2000" dirty="0" smtClean="0"/>
              <a:t>):</a:t>
            </a:r>
          </a:p>
          <a:p>
            <a:pPr algn="ctr">
              <a:lnSpc>
                <a:spcPct val="100000"/>
              </a:lnSpc>
            </a:pPr>
            <a:r>
              <a:rPr lang="hu-HU" sz="2000" i="1" dirty="0" smtClean="0"/>
              <a:t>„Der Hans Sachs, der </a:t>
            </a:r>
            <a:r>
              <a:rPr lang="hu-HU" sz="2000" i="1" dirty="0" err="1" smtClean="0"/>
              <a:t>war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ein</a:t>
            </a:r>
            <a:r>
              <a:rPr lang="hu-HU" sz="2000" i="1" dirty="0" smtClean="0"/>
              <a:t> </a:t>
            </a:r>
            <a:r>
              <a:rPr lang="hu-HU" sz="2000" b="1" i="1" dirty="0" err="1" smtClean="0"/>
              <a:t>Schuh</a:t>
            </a:r>
            <a:r>
              <a:rPr lang="hu-HU" sz="2000" i="1" dirty="0" err="1" smtClean="0"/>
              <a:t>-</a:t>
            </a:r>
            <a:endParaRPr lang="hu-HU" sz="2000" i="1" dirty="0"/>
          </a:p>
          <a:p>
            <a:pPr algn="ctr">
              <a:lnSpc>
                <a:spcPct val="100000"/>
              </a:lnSpc>
            </a:pPr>
            <a:r>
              <a:rPr lang="hu-HU" sz="2000" i="1" dirty="0" smtClean="0"/>
              <a:t>Macher und </a:t>
            </a:r>
            <a:r>
              <a:rPr lang="hu-HU" sz="2000" i="1" dirty="0" err="1" smtClean="0"/>
              <a:t>Poet</a:t>
            </a:r>
            <a:r>
              <a:rPr lang="hu-HU" sz="2000" i="1" dirty="0" smtClean="0"/>
              <a:t> </a:t>
            </a:r>
            <a:r>
              <a:rPr lang="hu-HU" sz="2000" b="1" i="1" dirty="0" err="1" smtClean="0"/>
              <a:t>dazu</a:t>
            </a:r>
            <a:r>
              <a:rPr lang="hu-HU" sz="2000" i="1" dirty="0" smtClean="0"/>
              <a:t>”</a:t>
            </a:r>
          </a:p>
          <a:p>
            <a:pPr algn="ctr"/>
            <a:endParaRPr lang="hu-HU" sz="1800" dirty="0" smtClean="0"/>
          </a:p>
          <a:p>
            <a:pPr algn="ctr"/>
            <a:r>
              <a:rPr lang="hu-HU" dirty="0" smtClean="0"/>
              <a:t>R. Wagner: </a:t>
            </a:r>
            <a:r>
              <a:rPr lang="hu-HU" i="1" dirty="0" smtClean="0"/>
              <a:t>Die </a:t>
            </a:r>
            <a:r>
              <a:rPr lang="hu-HU" i="1" dirty="0" err="1" smtClean="0"/>
              <a:t>Meistersinger</a:t>
            </a:r>
            <a:r>
              <a:rPr lang="hu-HU" i="1" dirty="0" smtClean="0"/>
              <a:t> von Nürnberg </a:t>
            </a:r>
            <a:r>
              <a:rPr lang="hu-HU" dirty="0" smtClean="0"/>
              <a:t>(</a:t>
            </a:r>
            <a:r>
              <a:rPr lang="hu-HU" dirty="0" err="1" smtClean="0"/>
              <a:t>Oper</a:t>
            </a:r>
            <a:r>
              <a:rPr lang="hu-HU" dirty="0" smtClean="0"/>
              <a:t>, 1868)</a:t>
            </a: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8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10723" y="1311215"/>
            <a:ext cx="3932237" cy="2258008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Sebastian </a:t>
            </a:r>
            <a:r>
              <a:rPr lang="hu-HU" sz="3600" b="1" dirty="0" err="1" smtClean="0"/>
              <a:t>Franck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3600" dirty="0" smtClean="0"/>
              <a:t>(1499-1542)</a:t>
            </a:r>
            <a:br>
              <a:rPr lang="hu-HU" sz="3600" dirty="0" smtClean="0"/>
            </a:br>
            <a:r>
              <a:rPr lang="hu-HU" sz="2700" dirty="0" err="1" smtClean="0"/>
              <a:t>Neben</a:t>
            </a:r>
            <a:r>
              <a:rPr lang="hu-HU" sz="2700" dirty="0" smtClean="0"/>
              <a:t> Luther der </a:t>
            </a:r>
            <a:r>
              <a:rPr lang="hu-HU" sz="2700" dirty="0" err="1" smtClean="0"/>
              <a:t>größte</a:t>
            </a:r>
            <a:r>
              <a:rPr lang="hu-HU" sz="2700" dirty="0" smtClean="0"/>
              <a:t> </a:t>
            </a:r>
            <a:r>
              <a:rPr lang="hu-HU" sz="2700" dirty="0" err="1" smtClean="0"/>
              <a:t>Stilist</a:t>
            </a:r>
            <a:r>
              <a:rPr lang="hu-HU" sz="2700" dirty="0" smtClean="0"/>
              <a:t> des 16. </a:t>
            </a:r>
            <a:r>
              <a:rPr lang="hu-HU" sz="2700" dirty="0" err="1" smtClean="0"/>
              <a:t>Jhrts</a:t>
            </a:r>
            <a:r>
              <a:rPr lang="hu-HU" sz="2700" dirty="0" smtClean="0"/>
              <a:t>.</a:t>
            </a:r>
            <a:endParaRPr lang="hu-HU" sz="27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0493" y="1423358"/>
            <a:ext cx="3191620" cy="5291707"/>
          </a:xfrm>
          <a:prstGeom prst="rect">
            <a:avLst/>
          </a:prstGeom>
        </p:spPr>
      </p:pic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210723" y="3933117"/>
            <a:ext cx="3932237" cy="2789886"/>
          </a:xfrm>
        </p:spPr>
        <p:txBody>
          <a:bodyPr>
            <a:normAutofit/>
          </a:bodyPr>
          <a:lstStyle/>
          <a:p>
            <a:pPr algn="ctr"/>
            <a:r>
              <a:rPr lang="hu-HU" sz="2000" dirty="0" err="1" smtClean="0"/>
              <a:t>Ursprünglich</a:t>
            </a:r>
            <a:r>
              <a:rPr lang="hu-HU" sz="2000" dirty="0" smtClean="0"/>
              <a:t> </a:t>
            </a:r>
            <a:r>
              <a:rPr lang="hu-HU" sz="2000" dirty="0" err="1" smtClean="0"/>
              <a:t>katholischer</a:t>
            </a:r>
            <a:r>
              <a:rPr lang="hu-HU" sz="2000" dirty="0" smtClean="0"/>
              <a:t> </a:t>
            </a:r>
            <a:r>
              <a:rPr lang="hu-HU" sz="2000" dirty="0" err="1" smtClean="0"/>
              <a:t>Priester</a:t>
            </a:r>
            <a:r>
              <a:rPr lang="hu-HU" sz="2000" dirty="0" smtClean="0"/>
              <a:t> → </a:t>
            </a:r>
            <a:r>
              <a:rPr lang="hu-HU" sz="2000" dirty="0" err="1" smtClean="0"/>
              <a:t>protestantischer</a:t>
            </a:r>
            <a:r>
              <a:rPr lang="hu-HU" sz="2000" dirty="0" smtClean="0"/>
              <a:t> </a:t>
            </a:r>
            <a:r>
              <a:rPr lang="hu-HU" sz="2000" dirty="0" err="1" smtClean="0"/>
              <a:t>Prädikant</a:t>
            </a:r>
            <a:r>
              <a:rPr lang="hu-HU" sz="2000" dirty="0" smtClean="0"/>
              <a:t>, </a:t>
            </a:r>
            <a:r>
              <a:rPr lang="hu-HU" sz="2000" dirty="0" err="1" smtClean="0"/>
              <a:t>findet</a:t>
            </a:r>
            <a:r>
              <a:rPr lang="hu-HU" sz="2000" dirty="0" smtClean="0"/>
              <a:t> die </a:t>
            </a:r>
            <a:r>
              <a:rPr lang="hu-HU" sz="2000" dirty="0" err="1" smtClean="0"/>
              <a:t>reformatorische</a:t>
            </a:r>
            <a:r>
              <a:rPr lang="hu-HU" sz="2000" dirty="0" smtClean="0"/>
              <a:t> </a:t>
            </a:r>
            <a:r>
              <a:rPr lang="hu-HU" sz="2000" dirty="0" err="1" smtClean="0"/>
              <a:t>Lehre</a:t>
            </a:r>
            <a:r>
              <a:rPr lang="hu-HU" sz="2000" dirty="0" smtClean="0"/>
              <a:t> </a:t>
            </a:r>
            <a:r>
              <a:rPr lang="hu-HU" sz="2000" dirty="0" err="1" smtClean="0"/>
              <a:t>zu</a:t>
            </a:r>
            <a:r>
              <a:rPr lang="hu-HU" sz="2000" dirty="0" smtClean="0"/>
              <a:t> </a:t>
            </a:r>
            <a:r>
              <a:rPr lang="hu-HU" sz="2000" dirty="0" err="1" smtClean="0"/>
              <a:t>dogmatisch</a:t>
            </a:r>
            <a:r>
              <a:rPr lang="hu-HU" sz="2000" dirty="0" smtClean="0"/>
              <a:t> → </a:t>
            </a:r>
            <a:r>
              <a:rPr lang="hu-HU" sz="2000" dirty="0" err="1" smtClean="0"/>
              <a:t>Mystiker</a:t>
            </a:r>
            <a:endParaRPr lang="hu-HU" sz="2000" dirty="0" smtClean="0"/>
          </a:p>
          <a:p>
            <a:pPr algn="ctr"/>
            <a:r>
              <a:rPr lang="hu-HU" sz="2000" dirty="0" err="1" smtClean="0"/>
              <a:t>Sprichwörtersammlung</a:t>
            </a:r>
            <a:r>
              <a:rPr lang="hu-HU" sz="2000" dirty="0" smtClean="0"/>
              <a:t>:</a:t>
            </a:r>
          </a:p>
          <a:p>
            <a:pPr algn="ctr"/>
            <a:r>
              <a:rPr lang="hu-HU" sz="2000" i="1" dirty="0" err="1" smtClean="0"/>
              <a:t>Sprichwörter</a:t>
            </a:r>
            <a:r>
              <a:rPr lang="hu-HU" sz="2000" i="1" dirty="0" smtClean="0"/>
              <a:t>, </a:t>
            </a:r>
            <a:r>
              <a:rPr lang="hu-HU" sz="2000" i="1" dirty="0" err="1" smtClean="0"/>
              <a:t>Schöne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weise</a:t>
            </a:r>
            <a:r>
              <a:rPr lang="hu-HU" sz="2000" i="1" dirty="0" smtClean="0"/>
              <a:t> </a:t>
            </a:r>
            <a:r>
              <a:rPr lang="hu-HU" sz="2000" i="1" dirty="0" err="1" smtClean="0"/>
              <a:t>Klugreden</a:t>
            </a:r>
            <a:r>
              <a:rPr lang="hu-HU" sz="2000" dirty="0" smtClean="0"/>
              <a:t> (1555)</a:t>
            </a: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91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95068" y="1331283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 smtClean="0"/>
              <a:t>Die </a:t>
            </a:r>
            <a:r>
              <a:rPr lang="hu-HU" sz="3600" b="1" dirty="0" err="1" smtClean="0"/>
              <a:t>Reformation</a:t>
            </a:r>
            <a:r>
              <a:rPr lang="hu-HU" sz="3600" b="1" dirty="0" smtClean="0"/>
              <a:t> in der </a:t>
            </a:r>
            <a:r>
              <a:rPr lang="hu-HU" sz="3600" b="1" dirty="0" err="1" smtClean="0"/>
              <a:t>Schweiz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200" dirty="0" err="1" smtClean="0"/>
              <a:t>historisch-kulturelle</a:t>
            </a:r>
            <a:r>
              <a:rPr lang="hu-HU" sz="3200" dirty="0" smtClean="0"/>
              <a:t> </a:t>
            </a:r>
            <a:r>
              <a:rPr lang="hu-HU" sz="3200" dirty="0" err="1" smtClean="0"/>
              <a:t>Voraussetzungen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5068" y="2882772"/>
            <a:ext cx="10515600" cy="38785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dirty="0" smtClean="0"/>
              <a:t>Die </a:t>
            </a:r>
            <a:r>
              <a:rPr lang="hu-HU" sz="2400" b="1" dirty="0" err="1" smtClean="0"/>
              <a:t>Alte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Eidgenossenschaft</a:t>
            </a:r>
            <a:r>
              <a:rPr lang="hu-HU" sz="2400" b="1" dirty="0" smtClean="0"/>
              <a:t> </a:t>
            </a:r>
            <a:r>
              <a:rPr lang="hu-HU" sz="2400" dirty="0" err="1" smtClean="0"/>
              <a:t>hatte</a:t>
            </a:r>
            <a:r>
              <a:rPr lang="hu-HU" sz="2400" dirty="0" smtClean="0"/>
              <a:t> </a:t>
            </a:r>
            <a:r>
              <a:rPr lang="hu-HU" sz="2400" dirty="0" err="1" smtClean="0"/>
              <a:t>eine</a:t>
            </a:r>
            <a:r>
              <a:rPr lang="hu-HU" sz="2400" dirty="0" smtClean="0"/>
              <a:t> </a:t>
            </a:r>
            <a:r>
              <a:rPr lang="hu-HU" sz="2400" dirty="0" err="1" smtClean="0"/>
              <a:t>andere</a:t>
            </a:r>
            <a:r>
              <a:rPr lang="hu-HU" sz="2400" dirty="0" smtClean="0"/>
              <a:t> </a:t>
            </a:r>
            <a:r>
              <a:rPr lang="hu-HU" sz="2400" dirty="0" err="1" smtClean="0"/>
              <a:t>soziale</a:t>
            </a:r>
            <a:r>
              <a:rPr lang="hu-HU" sz="2400" dirty="0" smtClean="0"/>
              <a:t> </a:t>
            </a:r>
            <a:r>
              <a:rPr lang="hu-HU" sz="2400" dirty="0" err="1" smtClean="0"/>
              <a:t>Struktur</a:t>
            </a:r>
            <a:r>
              <a:rPr lang="hu-HU" sz="2400" dirty="0" smtClean="0"/>
              <a:t> </a:t>
            </a:r>
            <a:r>
              <a:rPr lang="hu-HU" sz="2400" dirty="0" err="1" smtClean="0"/>
              <a:t>als</a:t>
            </a:r>
            <a:r>
              <a:rPr lang="hu-HU" sz="2400" dirty="0" smtClean="0"/>
              <a:t> </a:t>
            </a:r>
            <a:r>
              <a:rPr lang="hu-HU" sz="2400" dirty="0" err="1" smtClean="0"/>
              <a:t>das</a:t>
            </a:r>
            <a:r>
              <a:rPr lang="hu-HU" sz="2400" dirty="0" smtClean="0"/>
              <a:t> Reich → </a:t>
            </a:r>
            <a:r>
              <a:rPr lang="hu-HU" sz="2400" dirty="0" err="1" smtClean="0"/>
              <a:t>keine</a:t>
            </a:r>
            <a:r>
              <a:rPr lang="hu-HU" sz="2400" dirty="0" smtClean="0"/>
              <a:t> </a:t>
            </a:r>
            <a:r>
              <a:rPr lang="hu-HU" sz="2400" dirty="0" err="1" smtClean="0"/>
              <a:t>zentrale</a:t>
            </a:r>
            <a:r>
              <a:rPr lang="hu-HU" sz="2400" dirty="0" smtClean="0"/>
              <a:t> </a:t>
            </a:r>
            <a:r>
              <a:rPr lang="hu-HU" sz="2400" dirty="0" err="1" smtClean="0"/>
              <a:t>Regierung</a:t>
            </a:r>
            <a:r>
              <a:rPr lang="hu-HU" sz="2400" dirty="0" smtClean="0"/>
              <a:t>, </a:t>
            </a:r>
            <a:r>
              <a:rPr lang="hu-HU" sz="2400" dirty="0" err="1" smtClean="0"/>
              <a:t>sondern</a:t>
            </a:r>
            <a:r>
              <a:rPr lang="hu-HU" sz="2400" dirty="0" smtClean="0"/>
              <a:t> </a:t>
            </a:r>
            <a:r>
              <a:rPr lang="hu-HU" sz="2400" dirty="0" err="1" smtClean="0"/>
              <a:t>Staatenbund</a:t>
            </a:r>
            <a:r>
              <a:rPr lang="hu-HU" sz="2400" dirty="0" smtClean="0"/>
              <a:t> mit </a:t>
            </a:r>
            <a:r>
              <a:rPr lang="hu-HU" sz="2400" dirty="0" err="1" smtClean="0"/>
              <a:t>mehreren</a:t>
            </a:r>
            <a:r>
              <a:rPr lang="hu-HU" sz="2400" dirty="0" smtClean="0"/>
              <a:t> </a:t>
            </a:r>
            <a:r>
              <a:rPr lang="hu-HU" sz="2400" dirty="0" err="1" smtClean="0"/>
              <a:t>Zentren</a:t>
            </a:r>
            <a:r>
              <a:rPr lang="hu-HU" sz="2400" dirty="0" smtClean="0"/>
              <a:t>: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 algn="ctr">
              <a:buNone/>
            </a:pPr>
            <a:r>
              <a:rPr lang="hu-HU" sz="2400" b="1" dirty="0" smtClean="0"/>
              <a:t>Ulrich Zwingli </a:t>
            </a:r>
            <a:r>
              <a:rPr lang="hu-HU" sz="2400" dirty="0" smtClean="0"/>
              <a:t>– ab 1519, </a:t>
            </a:r>
            <a:r>
              <a:rPr lang="hu-HU" sz="2400" b="1" dirty="0" smtClean="0"/>
              <a:t>Zürich</a:t>
            </a:r>
            <a:r>
              <a:rPr lang="hu-HU" sz="2400" dirty="0" smtClean="0"/>
              <a:t> → „</a:t>
            </a:r>
            <a:r>
              <a:rPr lang="hu-HU" sz="2400" dirty="0" err="1" smtClean="0"/>
              <a:t>Zwinglianer</a:t>
            </a:r>
            <a:r>
              <a:rPr lang="hu-HU" sz="2400" dirty="0" smtClean="0"/>
              <a:t>”→</a:t>
            </a:r>
          </a:p>
          <a:p>
            <a:pPr marL="0" indent="0" algn="ctr">
              <a:buNone/>
            </a:pPr>
            <a:r>
              <a:rPr lang="hu-HU" sz="2400" b="1" dirty="0" smtClean="0"/>
              <a:t>Heinrich Bullinger mit Calvin </a:t>
            </a:r>
            <a:r>
              <a:rPr lang="hu-HU" sz="2400" dirty="0" smtClean="0"/>
              <a:t>→ </a:t>
            </a:r>
            <a:r>
              <a:rPr lang="hu-HU" sz="2400" b="1" i="1" dirty="0" err="1" smtClean="0"/>
              <a:t>zweites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Helvetisches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Bekenntnis</a:t>
            </a:r>
            <a:r>
              <a:rPr lang="hu-HU" sz="2400" b="1" i="1" dirty="0" smtClean="0"/>
              <a:t>, 1563</a:t>
            </a:r>
            <a:endParaRPr lang="hu-HU" sz="2400" b="1" dirty="0" smtClean="0"/>
          </a:p>
          <a:p>
            <a:pPr marL="0" indent="0" algn="ctr">
              <a:buNone/>
            </a:pPr>
            <a:r>
              <a:rPr lang="hu-HU" sz="2400" b="1" dirty="0" smtClean="0">
                <a:solidFill>
                  <a:srgbClr val="C00000"/>
                </a:solidFill>
              </a:rPr>
              <a:t>Johannes Calvin </a:t>
            </a:r>
            <a:r>
              <a:rPr lang="hu-HU" sz="2400" dirty="0" smtClean="0"/>
              <a:t>– ab 1536, </a:t>
            </a:r>
            <a:r>
              <a:rPr lang="hu-HU" sz="2400" b="1" dirty="0" smtClean="0"/>
              <a:t>Genf</a:t>
            </a:r>
            <a:r>
              <a:rPr lang="hu-HU" sz="2400" dirty="0" smtClean="0"/>
              <a:t> „</a:t>
            </a:r>
            <a:r>
              <a:rPr lang="hu-HU" sz="2400" dirty="0" err="1" smtClean="0"/>
              <a:t>Protestantisches</a:t>
            </a:r>
            <a:r>
              <a:rPr lang="hu-HU" sz="2400" dirty="0" smtClean="0"/>
              <a:t> Rom” → „</a:t>
            </a:r>
            <a:r>
              <a:rPr lang="hu-HU" sz="2400" dirty="0" err="1" smtClean="0"/>
              <a:t>Calvinisten</a:t>
            </a:r>
            <a:r>
              <a:rPr lang="hu-HU" sz="2400" dirty="0" smtClean="0"/>
              <a:t>”</a:t>
            </a:r>
          </a:p>
          <a:p>
            <a:pPr marL="0" indent="0" algn="ctr">
              <a:buNone/>
            </a:pPr>
            <a:r>
              <a:rPr lang="hu-HU" sz="2400" b="1" dirty="0" smtClean="0"/>
              <a:t>Heinrich Bullinger </a:t>
            </a:r>
            <a:r>
              <a:rPr lang="hu-HU" sz="2400" dirty="0" smtClean="0"/>
              <a:t>– 1549, </a:t>
            </a:r>
            <a:r>
              <a:rPr lang="hu-HU" sz="2400" b="1" dirty="0" smtClean="0"/>
              <a:t>mit Calvin </a:t>
            </a:r>
            <a:r>
              <a:rPr lang="hu-HU" sz="2400" dirty="0" err="1" smtClean="0"/>
              <a:t>Einigung</a:t>
            </a:r>
            <a:r>
              <a:rPr lang="hu-HU" sz="2400" dirty="0" smtClean="0"/>
              <a:t> der </a:t>
            </a:r>
            <a:r>
              <a:rPr lang="hu-HU" sz="2400" dirty="0" err="1" smtClean="0"/>
              <a:t>Zwinglianer</a:t>
            </a:r>
            <a:r>
              <a:rPr lang="hu-HU" sz="2400" dirty="0" smtClean="0"/>
              <a:t> und </a:t>
            </a:r>
            <a:r>
              <a:rPr lang="hu-HU" sz="2400" dirty="0" err="1" smtClean="0"/>
              <a:t>Calvinisten</a:t>
            </a:r>
            <a:r>
              <a:rPr lang="hu-HU" sz="2400" dirty="0" smtClean="0"/>
              <a:t> in der </a:t>
            </a:r>
            <a:r>
              <a:rPr lang="hu-HU" sz="2400" dirty="0" err="1" smtClean="0"/>
              <a:t>Abendmahlsfrage</a:t>
            </a:r>
            <a:r>
              <a:rPr lang="hu-HU" sz="2400" dirty="0" smtClean="0"/>
              <a:t> (</a:t>
            </a:r>
            <a:r>
              <a:rPr lang="hu-HU" sz="2400" b="1" i="1" dirty="0" err="1" smtClean="0"/>
              <a:t>Consensus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Tigurinus</a:t>
            </a:r>
            <a:r>
              <a:rPr lang="hu-HU" sz="2400" dirty="0" smtClean="0"/>
              <a:t>) → </a:t>
            </a:r>
            <a:r>
              <a:rPr lang="hu-HU" sz="2400" b="1" i="1" dirty="0" smtClean="0">
                <a:solidFill>
                  <a:srgbClr val="C00000"/>
                </a:solidFill>
              </a:rPr>
              <a:t>(„</a:t>
            </a:r>
            <a:r>
              <a:rPr lang="hu-HU" sz="2400" b="1" i="1" dirty="0" err="1" smtClean="0">
                <a:solidFill>
                  <a:srgbClr val="C00000"/>
                </a:solidFill>
              </a:rPr>
              <a:t>Das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ist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mein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Leib</a:t>
            </a:r>
            <a:r>
              <a:rPr lang="hu-HU" sz="2400" b="1" i="1" dirty="0" smtClean="0">
                <a:solidFill>
                  <a:srgbClr val="C00000"/>
                </a:solidFill>
              </a:rPr>
              <a:t>” = „</a:t>
            </a:r>
            <a:r>
              <a:rPr lang="hu-HU" sz="2400" b="1" i="1" dirty="0" err="1" smtClean="0">
                <a:solidFill>
                  <a:srgbClr val="C00000"/>
                </a:solidFill>
              </a:rPr>
              <a:t>Das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bedeutet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mein</a:t>
            </a:r>
            <a:r>
              <a:rPr lang="hu-HU" sz="2400" b="1" i="1" dirty="0" smtClean="0">
                <a:solidFill>
                  <a:srgbClr val="C00000"/>
                </a:solidFill>
              </a:rPr>
              <a:t> </a:t>
            </a:r>
            <a:r>
              <a:rPr lang="hu-HU" sz="2400" b="1" i="1" dirty="0" err="1" smtClean="0">
                <a:solidFill>
                  <a:srgbClr val="C00000"/>
                </a:solidFill>
              </a:rPr>
              <a:t>Leib</a:t>
            </a:r>
            <a:r>
              <a:rPr lang="hu-HU" sz="2400" b="1" i="1" dirty="0" smtClean="0">
                <a:solidFill>
                  <a:srgbClr val="C00000"/>
                </a:solidFill>
              </a:rPr>
              <a:t>”</a:t>
            </a:r>
            <a:r>
              <a:rPr lang="hu-HU" sz="2400" dirty="0" smtClean="0"/>
              <a:t>) → </a:t>
            </a:r>
            <a:r>
              <a:rPr lang="hu-HU" sz="2400" dirty="0" err="1" smtClean="0"/>
              <a:t>einheitliches</a:t>
            </a:r>
            <a:r>
              <a:rPr lang="hu-HU" sz="2400" dirty="0" smtClean="0"/>
              <a:t> </a:t>
            </a:r>
            <a:r>
              <a:rPr lang="hu-HU" sz="2400" dirty="0" err="1" smtClean="0"/>
              <a:t>schweizerisches</a:t>
            </a:r>
            <a:r>
              <a:rPr lang="hu-HU" sz="2400" dirty="0" smtClean="0"/>
              <a:t> </a:t>
            </a:r>
            <a:r>
              <a:rPr lang="hu-HU" sz="2400" dirty="0" err="1" smtClean="0"/>
              <a:t>Reformiertentum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0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332" y="129480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/>
              <a:t>Ulrich (</a:t>
            </a:r>
            <a:r>
              <a:rPr lang="hu-HU" sz="3200" b="1" dirty="0" err="1" smtClean="0"/>
              <a:t>Huldrych</a:t>
            </a:r>
            <a:r>
              <a:rPr lang="hu-HU" sz="3200" b="1" dirty="0" smtClean="0"/>
              <a:t> etc.) Zwingli (1484-1531)</a:t>
            </a:r>
            <a:br>
              <a:rPr lang="hu-HU" sz="3200" b="1" dirty="0" smtClean="0"/>
            </a:br>
            <a:r>
              <a:rPr lang="hu-HU" sz="3200" b="1" dirty="0" smtClean="0"/>
              <a:t>und die </a:t>
            </a:r>
            <a:r>
              <a:rPr lang="hu-HU" sz="3200" b="1" dirty="0" err="1" smtClean="0"/>
              <a:t>Zürcher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Reformation</a:t>
            </a:r>
            <a:r>
              <a:rPr lang="hu-HU" sz="3200" b="1" dirty="0" smtClean="0"/>
              <a:t/>
            </a:r>
            <a:br>
              <a:rPr lang="hu-HU" sz="3200" b="1" dirty="0" smtClean="0"/>
            </a:br>
            <a:r>
              <a:rPr lang="hu-HU" sz="2000" b="1" dirty="0" smtClean="0"/>
              <a:t>(</a:t>
            </a:r>
            <a:r>
              <a:rPr lang="hu-HU" sz="2000" b="1" dirty="0" err="1" smtClean="0"/>
              <a:t>Porträt</a:t>
            </a:r>
            <a:r>
              <a:rPr lang="hu-HU" sz="2000" b="1" dirty="0" smtClean="0"/>
              <a:t> von Hans </a:t>
            </a:r>
            <a:r>
              <a:rPr lang="hu-HU" sz="2000" b="1" dirty="0" err="1" smtClean="0"/>
              <a:t>Asper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um</a:t>
            </a:r>
            <a:r>
              <a:rPr lang="hu-HU" sz="2000" b="1" dirty="0" smtClean="0"/>
              <a:t> 1531)</a:t>
            </a:r>
            <a:endParaRPr lang="hu-HU" sz="2000" b="1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81332" y="2707481"/>
            <a:ext cx="5181600" cy="41505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hu-HU" dirty="0" smtClean="0"/>
              <a:t>Zwingli </a:t>
            </a:r>
            <a:r>
              <a:rPr lang="hu-HU" dirty="0" err="1"/>
              <a:t>s</a:t>
            </a:r>
            <a:r>
              <a:rPr lang="hu-HU" dirty="0" err="1" smtClean="0"/>
              <a:t>tammt</a:t>
            </a:r>
            <a:r>
              <a:rPr lang="hu-HU" dirty="0" smtClean="0"/>
              <a:t> </a:t>
            </a:r>
            <a:r>
              <a:rPr lang="hu-HU" dirty="0" err="1" smtClean="0"/>
              <a:t>aus</a:t>
            </a:r>
            <a:r>
              <a:rPr lang="hu-HU" dirty="0" smtClean="0"/>
              <a:t> </a:t>
            </a:r>
            <a:r>
              <a:rPr lang="hu-HU" dirty="0" err="1" smtClean="0"/>
              <a:t>einer</a:t>
            </a:r>
            <a:r>
              <a:rPr lang="hu-HU" dirty="0" smtClean="0"/>
              <a:t> </a:t>
            </a:r>
            <a:r>
              <a:rPr lang="hu-HU" dirty="0" err="1" smtClean="0"/>
              <a:t>Bauernfamilie</a:t>
            </a:r>
            <a:r>
              <a:rPr lang="hu-HU" dirty="0" smtClean="0"/>
              <a:t>, </a:t>
            </a:r>
            <a:r>
              <a:rPr lang="hu-HU" dirty="0" err="1" smtClean="0"/>
              <a:t>Studium</a:t>
            </a:r>
            <a:r>
              <a:rPr lang="hu-HU" dirty="0" smtClean="0"/>
              <a:t> der </a:t>
            </a:r>
            <a:r>
              <a:rPr lang="hu-HU" dirty="0" err="1" smtClean="0"/>
              <a:t>Artes</a:t>
            </a:r>
            <a:r>
              <a:rPr lang="hu-HU" dirty="0" smtClean="0"/>
              <a:t> in Wien und Basel, </a:t>
            </a:r>
            <a:r>
              <a:rPr lang="hu-HU" dirty="0" err="1" smtClean="0"/>
              <a:t>dann</a:t>
            </a:r>
            <a:r>
              <a:rPr lang="hu-HU" dirty="0" smtClean="0"/>
              <a:t> </a:t>
            </a:r>
            <a:r>
              <a:rPr lang="hu-HU" dirty="0" err="1" smtClean="0"/>
              <a:t>Theologiestudium</a:t>
            </a:r>
            <a:r>
              <a:rPr lang="hu-HU" dirty="0" smtClean="0"/>
              <a:t> (6 </a:t>
            </a:r>
            <a:r>
              <a:rPr lang="hu-HU" dirty="0" err="1" smtClean="0"/>
              <a:t>Monate</a:t>
            </a:r>
            <a:r>
              <a:rPr lang="hu-HU" dirty="0" smtClean="0"/>
              <a:t>) → </a:t>
            </a:r>
            <a:r>
              <a:rPr lang="hu-HU" dirty="0" err="1" smtClean="0"/>
              <a:t>Priester</a:t>
            </a: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>
              <a:buAutoNum type="arabicPeriod"/>
            </a:pPr>
            <a:r>
              <a:rPr lang="hu-HU" dirty="0" smtClean="0"/>
              <a:t>1506-1516: leitender </a:t>
            </a:r>
            <a:r>
              <a:rPr lang="hu-HU" dirty="0" err="1" smtClean="0"/>
              <a:t>Pfarrer</a:t>
            </a:r>
            <a:r>
              <a:rPr lang="hu-HU" dirty="0"/>
              <a:t> </a:t>
            </a:r>
            <a:r>
              <a:rPr lang="hu-HU" dirty="0" smtClean="0"/>
              <a:t>in </a:t>
            </a:r>
            <a:r>
              <a:rPr lang="hu-HU" b="1" dirty="0" err="1" smtClean="0"/>
              <a:t>Glarus</a:t>
            </a:r>
            <a:r>
              <a:rPr lang="hu-HU" b="1" dirty="0" smtClean="0"/>
              <a:t>, </a:t>
            </a:r>
            <a:r>
              <a:rPr lang="hu-HU" dirty="0" err="1" smtClean="0"/>
              <a:t>Feldprediger</a:t>
            </a:r>
            <a:r>
              <a:rPr lang="hu-HU" dirty="0" smtClean="0"/>
              <a:t> in den </a:t>
            </a:r>
            <a:r>
              <a:rPr lang="hu-HU" dirty="0" err="1" smtClean="0"/>
              <a:t>Italienischen</a:t>
            </a:r>
            <a:r>
              <a:rPr lang="hu-HU" dirty="0" smtClean="0"/>
              <a:t> </a:t>
            </a:r>
            <a:r>
              <a:rPr lang="hu-HU" dirty="0" err="1" smtClean="0"/>
              <a:t>Kriegen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die </a:t>
            </a:r>
            <a:r>
              <a:rPr lang="hu-HU" dirty="0" err="1" smtClean="0"/>
              <a:t>Franzosen</a:t>
            </a:r>
            <a:r>
              <a:rPr lang="hu-HU" dirty="0" smtClean="0"/>
              <a:t> </a:t>
            </a:r>
            <a:r>
              <a:rPr lang="hu-HU" dirty="0" err="1" smtClean="0"/>
              <a:t>auf</a:t>
            </a:r>
            <a:r>
              <a:rPr lang="hu-HU" dirty="0" smtClean="0"/>
              <a:t> der </a:t>
            </a:r>
            <a:r>
              <a:rPr lang="hu-HU" dirty="0" err="1" smtClean="0"/>
              <a:t>Seite</a:t>
            </a:r>
            <a:r>
              <a:rPr lang="hu-HU" dirty="0" smtClean="0"/>
              <a:t> des </a:t>
            </a:r>
            <a:r>
              <a:rPr lang="hu-HU" dirty="0" err="1" smtClean="0"/>
              <a:t>Papstes</a:t>
            </a:r>
            <a:r>
              <a:rPr lang="hu-HU" dirty="0" smtClean="0"/>
              <a:t> (</a:t>
            </a:r>
            <a:r>
              <a:rPr lang="hu-HU" dirty="0" err="1" smtClean="0"/>
              <a:t>Schlacht</a:t>
            </a:r>
            <a:r>
              <a:rPr lang="hu-HU" dirty="0" smtClean="0"/>
              <a:t> bei </a:t>
            </a:r>
            <a:r>
              <a:rPr lang="hu-HU" dirty="0" err="1" smtClean="0"/>
              <a:t>Marignano</a:t>
            </a:r>
            <a:r>
              <a:rPr lang="hu-HU" dirty="0" smtClean="0"/>
              <a:t>)</a:t>
            </a:r>
          </a:p>
          <a:p>
            <a:pPr marL="514350" indent="-514350">
              <a:buAutoNum type="arabicPeriod"/>
            </a:pPr>
            <a:r>
              <a:rPr lang="hu-HU" dirty="0" smtClean="0"/>
              <a:t>1516-1519: </a:t>
            </a:r>
            <a:r>
              <a:rPr lang="hu-HU" dirty="0" err="1" smtClean="0"/>
              <a:t>Leutpriester</a:t>
            </a:r>
            <a:r>
              <a:rPr lang="hu-HU" dirty="0" smtClean="0"/>
              <a:t> (</a:t>
            </a:r>
            <a:r>
              <a:rPr lang="hu-HU" dirty="0" err="1" smtClean="0"/>
              <a:t>Pfarrer</a:t>
            </a:r>
            <a:r>
              <a:rPr lang="hu-HU" dirty="0" smtClean="0"/>
              <a:t> mit </a:t>
            </a:r>
            <a:r>
              <a:rPr lang="hu-HU" dirty="0" err="1" smtClean="0"/>
              <a:t>Pfarrkirche</a:t>
            </a:r>
            <a:r>
              <a:rPr lang="hu-HU" dirty="0" smtClean="0"/>
              <a:t>) in </a:t>
            </a:r>
            <a:r>
              <a:rPr lang="hu-HU" b="1" dirty="0" err="1" smtClean="0"/>
              <a:t>Einsiedeln</a:t>
            </a:r>
            <a:r>
              <a:rPr lang="hu-HU" dirty="0" smtClean="0"/>
              <a:t> – </a:t>
            </a:r>
            <a:r>
              <a:rPr lang="hu-HU" dirty="0" err="1" smtClean="0"/>
              <a:t>gegen</a:t>
            </a:r>
            <a:r>
              <a:rPr lang="hu-HU" dirty="0" smtClean="0"/>
              <a:t> den </a:t>
            </a:r>
            <a:r>
              <a:rPr lang="hu-HU" dirty="0" err="1" smtClean="0"/>
              <a:t>Ablass</a:t>
            </a:r>
            <a:r>
              <a:rPr lang="hu-HU" dirty="0" smtClean="0"/>
              <a:t> und </a:t>
            </a:r>
            <a:r>
              <a:rPr lang="hu-HU" dirty="0" err="1" smtClean="0"/>
              <a:t>das</a:t>
            </a:r>
            <a:r>
              <a:rPr lang="hu-HU" dirty="0" smtClean="0"/>
              <a:t> </a:t>
            </a:r>
            <a:r>
              <a:rPr lang="hu-HU" dirty="0" err="1" smtClean="0"/>
              <a:t>sog</a:t>
            </a:r>
            <a:r>
              <a:rPr lang="hu-HU" dirty="0" smtClean="0"/>
              <a:t>. „</a:t>
            </a:r>
            <a:r>
              <a:rPr lang="hu-HU" dirty="0" err="1" smtClean="0"/>
              <a:t>Reislaufen</a:t>
            </a:r>
            <a:r>
              <a:rPr lang="hu-HU" dirty="0" smtClean="0"/>
              <a:t>” (</a:t>
            </a:r>
            <a:r>
              <a:rPr lang="hu-HU" dirty="0" err="1" smtClean="0"/>
              <a:t>Schweizer</a:t>
            </a:r>
            <a:r>
              <a:rPr lang="hu-HU" dirty="0" smtClean="0"/>
              <a:t> </a:t>
            </a:r>
            <a:r>
              <a:rPr lang="hu-HU" dirty="0" err="1" smtClean="0"/>
              <a:t>Söldner</a:t>
            </a:r>
            <a:r>
              <a:rPr lang="hu-HU" dirty="0" smtClean="0"/>
              <a:t> in </a:t>
            </a:r>
            <a:r>
              <a:rPr lang="hu-HU" dirty="0" err="1" smtClean="0"/>
              <a:t>fremden</a:t>
            </a:r>
            <a:r>
              <a:rPr lang="hu-HU" dirty="0" smtClean="0"/>
              <a:t> </a:t>
            </a:r>
            <a:r>
              <a:rPr lang="hu-HU" dirty="0" err="1" smtClean="0"/>
              <a:t>Diensten</a:t>
            </a:r>
            <a:r>
              <a:rPr lang="hu-HU" dirty="0" smtClean="0"/>
              <a:t> – </a:t>
            </a:r>
            <a:r>
              <a:rPr lang="hu-HU" dirty="0" err="1" smtClean="0"/>
              <a:t>Einkommen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die </a:t>
            </a:r>
            <a:r>
              <a:rPr lang="hu-HU" dirty="0" err="1" smtClean="0"/>
              <a:t>Kantone</a:t>
            </a:r>
            <a:r>
              <a:rPr lang="hu-HU" dirty="0" smtClean="0"/>
              <a:t>)</a:t>
            </a:r>
          </a:p>
          <a:p>
            <a:pPr marL="514350" indent="-514350">
              <a:buAutoNum type="arabicPeriod"/>
            </a:pPr>
            <a:r>
              <a:rPr lang="hu-HU" b="1" dirty="0" smtClean="0"/>
              <a:t>1519</a:t>
            </a:r>
            <a:r>
              <a:rPr lang="hu-HU" dirty="0" smtClean="0"/>
              <a:t>-</a:t>
            </a:r>
            <a:r>
              <a:rPr lang="hu-HU" b="1" dirty="0" smtClean="0"/>
              <a:t>1531</a:t>
            </a:r>
            <a:r>
              <a:rPr lang="hu-HU" dirty="0" smtClean="0"/>
              <a:t>: </a:t>
            </a:r>
            <a:r>
              <a:rPr lang="hu-HU" dirty="0" err="1" smtClean="0"/>
              <a:t>Leutpriester</a:t>
            </a:r>
            <a:r>
              <a:rPr lang="hu-HU" dirty="0" smtClean="0"/>
              <a:t> </a:t>
            </a:r>
            <a:r>
              <a:rPr lang="hu-HU" dirty="0" err="1" smtClean="0"/>
              <a:t>im</a:t>
            </a:r>
            <a:r>
              <a:rPr lang="hu-HU" dirty="0" smtClean="0"/>
              <a:t> </a:t>
            </a:r>
            <a:r>
              <a:rPr lang="hu-HU" dirty="0" err="1" smtClean="0"/>
              <a:t>Grossmünster</a:t>
            </a:r>
            <a:r>
              <a:rPr lang="hu-HU" dirty="0" smtClean="0"/>
              <a:t> in </a:t>
            </a:r>
            <a:r>
              <a:rPr lang="hu-HU" b="1" dirty="0" smtClean="0"/>
              <a:t>Zürich</a:t>
            </a:r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082" y="2707481"/>
            <a:ext cx="3086100" cy="3949700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0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77815" y="1060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Zwingli in Zürich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77815" y="2386341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hu-HU" dirty="0" smtClean="0"/>
              <a:t>1522: 1. ref. </a:t>
            </a:r>
            <a:r>
              <a:rPr lang="hu-HU" dirty="0" err="1" smtClean="0"/>
              <a:t>Schrift</a:t>
            </a:r>
            <a:r>
              <a:rPr lang="hu-HU" dirty="0" smtClean="0"/>
              <a:t> </a:t>
            </a:r>
            <a:r>
              <a:rPr lang="hu-HU" b="1" dirty="0" err="1" smtClean="0"/>
              <a:t>gegen</a:t>
            </a:r>
            <a:r>
              <a:rPr lang="hu-HU" b="1" dirty="0" smtClean="0"/>
              <a:t> </a:t>
            </a:r>
            <a:r>
              <a:rPr lang="hu-HU" b="1" dirty="0" err="1" smtClean="0"/>
              <a:t>das</a:t>
            </a:r>
            <a:r>
              <a:rPr lang="hu-HU" b="1" dirty="0" smtClean="0"/>
              <a:t> </a:t>
            </a:r>
            <a:r>
              <a:rPr lang="hu-HU" b="1" dirty="0" err="1" smtClean="0"/>
              <a:t>Fasten</a:t>
            </a:r>
            <a:r>
              <a:rPr lang="hu-HU" b="1" dirty="0" smtClean="0"/>
              <a:t> </a:t>
            </a:r>
            <a:r>
              <a:rPr lang="hu-HU" dirty="0" smtClean="0"/>
              <a:t>der </a:t>
            </a:r>
            <a:r>
              <a:rPr lang="hu-HU" dirty="0" err="1" smtClean="0"/>
              <a:t>röm.-kath</a:t>
            </a:r>
            <a:r>
              <a:rPr lang="hu-HU" dirty="0" smtClean="0"/>
              <a:t>. </a:t>
            </a:r>
            <a:r>
              <a:rPr lang="hu-HU" dirty="0" err="1" smtClean="0"/>
              <a:t>Kirche</a:t>
            </a:r>
            <a:r>
              <a:rPr lang="hu-HU" dirty="0" smtClean="0"/>
              <a:t> und </a:t>
            </a:r>
            <a:r>
              <a:rPr lang="hu-HU" b="1" dirty="0" err="1" smtClean="0"/>
              <a:t>gegen</a:t>
            </a:r>
            <a:r>
              <a:rPr lang="hu-HU" b="1" dirty="0" smtClean="0"/>
              <a:t> den </a:t>
            </a:r>
            <a:r>
              <a:rPr lang="hu-HU" b="1" dirty="0" err="1" smtClean="0"/>
              <a:t>Zölibat</a:t>
            </a:r>
            <a:endParaRPr lang="hu-HU" b="1" dirty="0" smtClean="0"/>
          </a:p>
          <a:p>
            <a:r>
              <a:rPr lang="hu-HU" b="1" dirty="0" smtClean="0"/>
              <a:t>1523</a:t>
            </a:r>
            <a:r>
              <a:rPr lang="hu-HU" dirty="0" smtClean="0"/>
              <a:t>: </a:t>
            </a:r>
            <a:r>
              <a:rPr lang="hu-HU" b="1" dirty="0" smtClean="0"/>
              <a:t>1. </a:t>
            </a:r>
            <a:r>
              <a:rPr lang="hu-HU" b="1" dirty="0" err="1" smtClean="0"/>
              <a:t>Zürcher</a:t>
            </a:r>
            <a:r>
              <a:rPr lang="hu-HU" b="1" dirty="0" smtClean="0"/>
              <a:t> </a:t>
            </a:r>
            <a:r>
              <a:rPr lang="hu-HU" b="1" dirty="0" err="1" smtClean="0"/>
              <a:t>Disputation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Dominikaner</a:t>
            </a:r>
            <a:r>
              <a:rPr lang="hu-HU" dirty="0" smtClean="0"/>
              <a:t> </a:t>
            </a:r>
            <a:r>
              <a:rPr lang="hu-HU" dirty="0" err="1" smtClean="0"/>
              <a:t>werfen</a:t>
            </a:r>
            <a:r>
              <a:rPr lang="hu-HU" dirty="0" smtClean="0"/>
              <a:t> </a:t>
            </a:r>
            <a:r>
              <a:rPr lang="hu-HU" dirty="0" err="1" smtClean="0"/>
              <a:t>ihm</a:t>
            </a:r>
            <a:r>
              <a:rPr lang="hu-HU" dirty="0" smtClean="0"/>
              <a:t> </a:t>
            </a:r>
            <a:r>
              <a:rPr lang="hu-HU" dirty="0" err="1" smtClean="0"/>
              <a:t>Ketzerei</a:t>
            </a:r>
            <a:r>
              <a:rPr lang="hu-HU" dirty="0" smtClean="0"/>
              <a:t> </a:t>
            </a:r>
            <a:r>
              <a:rPr lang="hu-HU" dirty="0" err="1" smtClean="0"/>
              <a:t>vor</a:t>
            </a:r>
            <a:r>
              <a:rPr lang="hu-HU" dirty="0" smtClean="0"/>
              <a:t>, 600 </a:t>
            </a:r>
            <a:r>
              <a:rPr lang="hu-HU" dirty="0" err="1" smtClean="0"/>
              <a:t>Anwesende</a:t>
            </a:r>
            <a:r>
              <a:rPr lang="hu-HU" dirty="0" smtClean="0"/>
              <a:t>) → der </a:t>
            </a:r>
            <a:r>
              <a:rPr lang="hu-HU" dirty="0" err="1" smtClean="0"/>
              <a:t>Rat</a:t>
            </a:r>
            <a:r>
              <a:rPr lang="hu-HU" dirty="0" smtClean="0"/>
              <a:t> </a:t>
            </a:r>
            <a:r>
              <a:rPr lang="hu-HU" dirty="0" err="1" smtClean="0"/>
              <a:t>entscheidet</a:t>
            </a:r>
            <a:r>
              <a:rPr lang="hu-HU" dirty="0" smtClean="0"/>
              <a:t> </a:t>
            </a:r>
            <a:r>
              <a:rPr lang="hu-HU" dirty="0" err="1" smtClean="0"/>
              <a:t>sich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Zwingli! → </a:t>
            </a:r>
            <a:r>
              <a:rPr lang="hu-HU" b="1" dirty="0" err="1" smtClean="0"/>
              <a:t>Einführung</a:t>
            </a:r>
            <a:r>
              <a:rPr lang="hu-HU" b="1" dirty="0" smtClean="0"/>
              <a:t> der </a:t>
            </a:r>
            <a:r>
              <a:rPr lang="hu-HU" b="1" dirty="0" err="1" smtClean="0"/>
              <a:t>Reformation</a:t>
            </a:r>
            <a:endParaRPr lang="hu-HU" b="1" dirty="0" smtClean="0"/>
          </a:p>
          <a:p>
            <a:r>
              <a:rPr lang="hu-HU" b="1" dirty="0" smtClean="0"/>
              <a:t>2. </a:t>
            </a:r>
            <a:r>
              <a:rPr lang="hu-HU" b="1" dirty="0" err="1" smtClean="0"/>
              <a:t>Zürcher</a:t>
            </a:r>
            <a:r>
              <a:rPr lang="hu-HU" b="1" dirty="0" smtClean="0"/>
              <a:t> </a:t>
            </a:r>
            <a:r>
              <a:rPr lang="hu-HU" b="1" dirty="0" err="1" smtClean="0"/>
              <a:t>Disputation</a:t>
            </a:r>
            <a:r>
              <a:rPr lang="hu-HU" b="1" dirty="0" smtClean="0"/>
              <a:t> </a:t>
            </a:r>
            <a:r>
              <a:rPr lang="hu-HU" dirty="0" smtClean="0"/>
              <a:t>(900 </a:t>
            </a:r>
            <a:r>
              <a:rPr lang="hu-HU" dirty="0" err="1" smtClean="0"/>
              <a:t>Zeugen</a:t>
            </a:r>
            <a:r>
              <a:rPr lang="hu-HU" dirty="0" smtClean="0"/>
              <a:t>) → </a:t>
            </a:r>
            <a:r>
              <a:rPr lang="hu-HU" dirty="0" err="1" smtClean="0"/>
              <a:t>über</a:t>
            </a:r>
            <a:r>
              <a:rPr lang="hu-HU" dirty="0" smtClean="0"/>
              <a:t> </a:t>
            </a:r>
            <a:r>
              <a:rPr lang="hu-HU" dirty="0" err="1" smtClean="0"/>
              <a:t>Bilderdienst</a:t>
            </a:r>
            <a:r>
              <a:rPr lang="hu-HU" dirty="0" smtClean="0"/>
              <a:t> und Messe → </a:t>
            </a:r>
            <a:r>
              <a:rPr lang="hu-HU" dirty="0" err="1" smtClean="0"/>
              <a:t>Bildersturm</a:t>
            </a:r>
            <a:endParaRPr lang="hu-HU" dirty="0" smtClean="0"/>
          </a:p>
          <a:p>
            <a:r>
              <a:rPr lang="hu-HU" dirty="0" smtClean="0"/>
              <a:t>1525 Zwinglis </a:t>
            </a:r>
            <a:r>
              <a:rPr lang="hu-HU" dirty="0" err="1" smtClean="0"/>
              <a:t>Glaubensbekenntnis</a:t>
            </a:r>
            <a:r>
              <a:rPr lang="hu-HU" dirty="0" smtClean="0"/>
              <a:t> „Von der </a:t>
            </a:r>
            <a:r>
              <a:rPr lang="hu-HU" dirty="0" err="1" smtClean="0"/>
              <a:t>wahren</a:t>
            </a:r>
            <a:r>
              <a:rPr lang="hu-HU" dirty="0" smtClean="0"/>
              <a:t> und </a:t>
            </a:r>
            <a:r>
              <a:rPr lang="hu-HU" dirty="0" err="1" smtClean="0"/>
              <a:t>falschen</a:t>
            </a:r>
            <a:r>
              <a:rPr lang="hu-HU" dirty="0" smtClean="0"/>
              <a:t> </a:t>
            </a:r>
            <a:r>
              <a:rPr lang="hu-HU" dirty="0" err="1" smtClean="0"/>
              <a:t>Religion</a:t>
            </a:r>
            <a:r>
              <a:rPr lang="hu-HU" dirty="0" smtClean="0"/>
              <a:t>”</a:t>
            </a:r>
          </a:p>
          <a:p>
            <a:r>
              <a:rPr lang="hu-HU" b="1" dirty="0" smtClean="0"/>
              <a:t>1529: „</a:t>
            </a:r>
            <a:r>
              <a:rPr lang="hu-HU" b="1" dirty="0" err="1" smtClean="0"/>
              <a:t>Abendmahlstreit</a:t>
            </a:r>
            <a:r>
              <a:rPr lang="hu-HU" b="1" dirty="0" smtClean="0"/>
              <a:t> </a:t>
            </a:r>
            <a:r>
              <a:rPr lang="hu-HU" b="1" dirty="0" err="1" smtClean="0"/>
              <a:t>zu</a:t>
            </a:r>
            <a:r>
              <a:rPr lang="hu-HU" b="1" dirty="0" smtClean="0"/>
              <a:t> </a:t>
            </a:r>
            <a:r>
              <a:rPr lang="hu-HU" b="1" dirty="0" err="1" smtClean="0"/>
              <a:t>Marburg</a:t>
            </a:r>
            <a:r>
              <a:rPr lang="hu-HU" b="1" dirty="0" smtClean="0"/>
              <a:t>” </a:t>
            </a:r>
            <a:r>
              <a:rPr lang="hu-HU" dirty="0" smtClean="0"/>
              <a:t>mit Luther, der </a:t>
            </a:r>
            <a:r>
              <a:rPr lang="hu-HU" dirty="0" err="1" smtClean="0"/>
              <a:t>auf</a:t>
            </a:r>
            <a:r>
              <a:rPr lang="hu-HU" dirty="0" smtClean="0"/>
              <a:t> die </a:t>
            </a:r>
            <a:r>
              <a:rPr lang="hu-HU" dirty="0" err="1" smtClean="0"/>
              <a:t>reale</a:t>
            </a:r>
            <a:r>
              <a:rPr lang="hu-HU" dirty="0" smtClean="0"/>
              <a:t> </a:t>
            </a:r>
            <a:r>
              <a:rPr lang="hu-HU" dirty="0" err="1"/>
              <a:t>A</a:t>
            </a:r>
            <a:r>
              <a:rPr lang="hu-HU" dirty="0" err="1" smtClean="0"/>
              <a:t>nwesenheit</a:t>
            </a:r>
            <a:r>
              <a:rPr lang="hu-HU" dirty="0" smtClean="0"/>
              <a:t> </a:t>
            </a:r>
            <a:r>
              <a:rPr lang="hu-HU" dirty="0" err="1" smtClean="0"/>
              <a:t>Christi</a:t>
            </a:r>
            <a:r>
              <a:rPr lang="hu-HU" dirty="0" smtClean="0"/>
              <a:t> </a:t>
            </a:r>
            <a:r>
              <a:rPr lang="hu-HU" dirty="0" err="1" smtClean="0"/>
              <a:t>beim</a:t>
            </a:r>
            <a:r>
              <a:rPr lang="hu-HU" dirty="0" smtClean="0"/>
              <a:t> </a:t>
            </a:r>
            <a:r>
              <a:rPr lang="hu-HU" dirty="0" err="1" smtClean="0"/>
              <a:t>Abendmahl</a:t>
            </a:r>
            <a:r>
              <a:rPr lang="hu-HU" dirty="0" smtClean="0"/>
              <a:t> </a:t>
            </a:r>
            <a:r>
              <a:rPr lang="hu-HU" dirty="0" err="1" smtClean="0"/>
              <a:t>besteht</a:t>
            </a:r>
            <a:r>
              <a:rPr lang="hu-HU" dirty="0" smtClean="0"/>
              <a:t>, </a:t>
            </a:r>
            <a:r>
              <a:rPr lang="hu-HU" dirty="0" err="1" smtClean="0"/>
              <a:t>während</a:t>
            </a:r>
            <a:r>
              <a:rPr lang="hu-HU" dirty="0" smtClean="0"/>
              <a:t> Zwingli die „</a:t>
            </a:r>
            <a:r>
              <a:rPr lang="hu-HU" dirty="0" err="1" smtClean="0"/>
              <a:t>leibliche</a:t>
            </a:r>
            <a:r>
              <a:rPr lang="hu-HU" dirty="0" smtClean="0"/>
              <a:t> </a:t>
            </a:r>
            <a:r>
              <a:rPr lang="hu-HU" dirty="0" err="1" smtClean="0"/>
              <a:t>Gegenwart</a:t>
            </a:r>
            <a:r>
              <a:rPr lang="hu-HU" dirty="0" smtClean="0"/>
              <a:t>” </a:t>
            </a:r>
            <a:r>
              <a:rPr lang="hu-HU" dirty="0" err="1" smtClean="0"/>
              <a:t>Christi</a:t>
            </a:r>
            <a:r>
              <a:rPr lang="hu-HU" dirty="0" smtClean="0"/>
              <a:t> </a:t>
            </a:r>
            <a:r>
              <a:rPr lang="hu-HU" dirty="0" err="1" smtClean="0"/>
              <a:t>abstreitet</a:t>
            </a:r>
            <a:r>
              <a:rPr lang="hu-HU" dirty="0" smtClean="0"/>
              <a:t> → </a:t>
            </a:r>
            <a:r>
              <a:rPr lang="hu-HU" dirty="0" err="1" smtClean="0"/>
              <a:t>Scheitern</a:t>
            </a:r>
            <a:r>
              <a:rPr lang="hu-HU" dirty="0" smtClean="0"/>
              <a:t> </a:t>
            </a:r>
            <a:r>
              <a:rPr lang="hu-HU" dirty="0" err="1" smtClean="0"/>
              <a:t>gemeinsamen</a:t>
            </a:r>
            <a:r>
              <a:rPr lang="hu-HU" dirty="0" smtClean="0"/>
              <a:t> </a:t>
            </a:r>
            <a:r>
              <a:rPr lang="hu-HU" dirty="0" err="1" smtClean="0"/>
              <a:t>prot</a:t>
            </a:r>
            <a:r>
              <a:rPr lang="hu-HU" dirty="0" smtClean="0"/>
              <a:t>. </a:t>
            </a:r>
            <a:r>
              <a:rPr lang="hu-HU" dirty="0" err="1" smtClean="0"/>
              <a:t>Auftritts</a:t>
            </a:r>
            <a:r>
              <a:rPr lang="hu-HU" dirty="0" smtClean="0"/>
              <a:t> </a:t>
            </a:r>
            <a:r>
              <a:rPr lang="hu-HU" dirty="0" err="1" smtClean="0"/>
              <a:t>gegen</a:t>
            </a:r>
            <a:r>
              <a:rPr lang="hu-HU" dirty="0" smtClean="0"/>
              <a:t> </a:t>
            </a:r>
            <a:r>
              <a:rPr lang="hu-HU" dirty="0" err="1" smtClean="0"/>
              <a:t>Papst</a:t>
            </a:r>
            <a:r>
              <a:rPr lang="hu-HU" dirty="0" smtClean="0"/>
              <a:t> und Kaiser…</a:t>
            </a:r>
          </a:p>
          <a:p>
            <a:r>
              <a:rPr lang="hu-HU" dirty="0" smtClean="0"/>
              <a:t>Die </a:t>
            </a:r>
            <a:r>
              <a:rPr lang="hu-HU" dirty="0" err="1" smtClean="0"/>
              <a:t>Reformation</a:t>
            </a:r>
            <a:r>
              <a:rPr lang="hu-HU" dirty="0" smtClean="0"/>
              <a:t> in Zürich </a:t>
            </a:r>
            <a:r>
              <a:rPr lang="hu-HU" dirty="0" err="1" smtClean="0"/>
              <a:t>betraf</a:t>
            </a:r>
            <a:r>
              <a:rPr lang="hu-HU" dirty="0" smtClean="0"/>
              <a:t> </a:t>
            </a:r>
            <a:r>
              <a:rPr lang="hu-HU" dirty="0" err="1" smtClean="0"/>
              <a:t>nicht</a:t>
            </a:r>
            <a:r>
              <a:rPr lang="hu-HU" dirty="0" smtClean="0"/>
              <a:t> </a:t>
            </a:r>
            <a:r>
              <a:rPr lang="hu-HU" dirty="0" err="1" smtClean="0"/>
              <a:t>nur</a:t>
            </a:r>
            <a:r>
              <a:rPr lang="hu-HU" dirty="0" smtClean="0"/>
              <a:t> die </a:t>
            </a:r>
            <a:r>
              <a:rPr lang="hu-HU" dirty="0" err="1" smtClean="0"/>
              <a:t>Religion</a:t>
            </a:r>
            <a:r>
              <a:rPr lang="hu-HU" dirty="0" smtClean="0"/>
              <a:t>, </a:t>
            </a:r>
            <a:r>
              <a:rPr lang="hu-HU" dirty="0" err="1" smtClean="0"/>
              <a:t>sondern</a:t>
            </a:r>
            <a:r>
              <a:rPr lang="hu-HU" dirty="0" smtClean="0"/>
              <a:t> </a:t>
            </a:r>
            <a:r>
              <a:rPr lang="hu-HU" dirty="0" err="1" smtClean="0"/>
              <a:t>auch</a:t>
            </a:r>
            <a:r>
              <a:rPr lang="hu-HU" dirty="0" smtClean="0"/>
              <a:t> </a:t>
            </a:r>
            <a:r>
              <a:rPr lang="hu-HU" dirty="0" err="1" smtClean="0"/>
              <a:t>Schul-</a:t>
            </a:r>
            <a:r>
              <a:rPr lang="hu-HU" dirty="0" smtClean="0"/>
              <a:t> </a:t>
            </a:r>
            <a:r>
              <a:rPr lang="hu-HU" dirty="0" err="1" smtClean="0"/>
              <a:t>Kirchen-</a:t>
            </a:r>
            <a:r>
              <a:rPr lang="hu-HU" dirty="0" smtClean="0"/>
              <a:t> und </a:t>
            </a:r>
            <a:r>
              <a:rPr lang="hu-HU" dirty="0" err="1" smtClean="0"/>
              <a:t>Ehewesen</a:t>
            </a:r>
            <a:r>
              <a:rPr lang="hu-HU" dirty="0" smtClean="0"/>
              <a:t>, </a:t>
            </a:r>
            <a:r>
              <a:rPr lang="hu-HU" dirty="0" err="1" smtClean="0"/>
              <a:t>Bilder</a:t>
            </a:r>
            <a:r>
              <a:rPr lang="hu-HU" dirty="0" smtClean="0"/>
              <a:t>, Messen, </a:t>
            </a:r>
            <a:r>
              <a:rPr lang="hu-HU" dirty="0" err="1" smtClean="0"/>
              <a:t>Zölibat</a:t>
            </a:r>
            <a:r>
              <a:rPr lang="hu-HU" dirty="0" smtClean="0"/>
              <a:t> </a:t>
            </a:r>
            <a:r>
              <a:rPr lang="hu-HU" dirty="0" err="1" smtClean="0"/>
              <a:t>wurden</a:t>
            </a:r>
            <a:r>
              <a:rPr lang="hu-HU" dirty="0" smtClean="0"/>
              <a:t> </a:t>
            </a:r>
            <a:r>
              <a:rPr lang="hu-HU" dirty="0" err="1" smtClean="0"/>
              <a:t>abgeschafft</a:t>
            </a:r>
            <a:r>
              <a:rPr lang="hu-HU" dirty="0" smtClean="0"/>
              <a:t>, </a:t>
            </a:r>
            <a:r>
              <a:rPr lang="hu-HU" dirty="0" err="1" smtClean="0"/>
              <a:t>Armenfürsorge</a:t>
            </a:r>
            <a:r>
              <a:rPr lang="hu-HU" dirty="0" smtClean="0"/>
              <a:t> </a:t>
            </a:r>
            <a:r>
              <a:rPr lang="hu-HU" dirty="0" err="1" smtClean="0"/>
              <a:t>eingeführt</a:t>
            </a:r>
            <a:r>
              <a:rPr lang="hu-HU" dirty="0" smtClean="0"/>
              <a:t>…</a:t>
            </a:r>
          </a:p>
          <a:p>
            <a:pPr lvl="2"/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81328" y="1162373"/>
            <a:ext cx="3932237" cy="2224355"/>
          </a:xfrm>
        </p:spPr>
        <p:txBody>
          <a:bodyPr/>
          <a:lstStyle/>
          <a:p>
            <a:pPr algn="ctr"/>
            <a:r>
              <a:rPr lang="hu-HU" b="1" dirty="0" smtClean="0"/>
              <a:t>„</a:t>
            </a:r>
            <a:r>
              <a:rPr lang="hu-HU" b="1" dirty="0" err="1" smtClean="0"/>
              <a:t>Zürcher</a:t>
            </a:r>
            <a:r>
              <a:rPr lang="hu-HU" b="1" dirty="0" smtClean="0"/>
              <a:t> </a:t>
            </a:r>
            <a:r>
              <a:rPr lang="hu-HU" b="1" dirty="0" err="1" smtClean="0"/>
              <a:t>Bibel</a:t>
            </a:r>
            <a:r>
              <a:rPr lang="hu-HU" b="1" dirty="0" smtClean="0"/>
              <a:t>”</a:t>
            </a:r>
            <a:br>
              <a:rPr lang="hu-HU" b="1" dirty="0" smtClean="0"/>
            </a:br>
            <a:r>
              <a:rPr lang="hu-HU" sz="2400" b="1" dirty="0" err="1" smtClean="0"/>
              <a:t>illustrierte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Gesamtausgabe</a:t>
            </a:r>
            <a:r>
              <a:rPr lang="hu-HU" sz="2400" b="1" dirty="0" smtClean="0"/>
              <a:t>, 1531</a:t>
            </a:r>
            <a:br>
              <a:rPr lang="hu-HU" sz="2400" b="1" dirty="0" smtClean="0"/>
            </a:br>
            <a:endParaRPr lang="hu-HU" sz="2400" b="1" dirty="0"/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876971" y="3304535"/>
            <a:ext cx="5238427" cy="3553465"/>
          </a:xfrm>
        </p:spPr>
        <p:txBody>
          <a:bodyPr>
            <a:noAutofit/>
          </a:bodyPr>
          <a:lstStyle/>
          <a:p>
            <a:pPr algn="ctr"/>
            <a:r>
              <a:rPr lang="hu-HU" sz="1800" dirty="0" smtClean="0"/>
              <a:t>1524-1529: Zwingli </a:t>
            </a:r>
            <a:r>
              <a:rPr lang="hu-HU" sz="1800" dirty="0" err="1" smtClean="0"/>
              <a:t>übersetzt</a:t>
            </a:r>
            <a:r>
              <a:rPr lang="hu-HU" sz="1800" dirty="0" smtClean="0"/>
              <a:t> mit Leo </a:t>
            </a:r>
            <a:r>
              <a:rPr lang="hu-HU" sz="1800" dirty="0" err="1" smtClean="0"/>
              <a:t>Jud</a:t>
            </a:r>
            <a:r>
              <a:rPr lang="hu-HU" sz="1800" dirty="0" smtClean="0"/>
              <a:t> die </a:t>
            </a:r>
            <a:r>
              <a:rPr lang="hu-HU" sz="1800" dirty="0" err="1" smtClean="0"/>
              <a:t>Bibel</a:t>
            </a:r>
            <a:r>
              <a:rPr lang="hu-HU" sz="1800" dirty="0" smtClean="0"/>
              <a:t> </a:t>
            </a:r>
            <a:r>
              <a:rPr lang="hu-HU" sz="1800" dirty="0" err="1" smtClean="0"/>
              <a:t>aus</a:t>
            </a:r>
            <a:r>
              <a:rPr lang="hu-HU" sz="1800" dirty="0" smtClean="0"/>
              <a:t> </a:t>
            </a:r>
            <a:r>
              <a:rPr lang="hu-HU" sz="1800" dirty="0" err="1" smtClean="0"/>
              <a:t>dem</a:t>
            </a:r>
            <a:r>
              <a:rPr lang="hu-HU" sz="1800" dirty="0" smtClean="0"/>
              <a:t> </a:t>
            </a:r>
            <a:r>
              <a:rPr lang="hu-HU" sz="1800" dirty="0" err="1" smtClean="0"/>
              <a:t>Griechischen</a:t>
            </a:r>
            <a:r>
              <a:rPr lang="hu-HU" sz="1800" dirty="0" smtClean="0"/>
              <a:t> und </a:t>
            </a:r>
            <a:r>
              <a:rPr lang="hu-HU" sz="1800" dirty="0" err="1" smtClean="0"/>
              <a:t>Hebräischen</a:t>
            </a:r>
            <a:r>
              <a:rPr lang="hu-HU" sz="1800" dirty="0" smtClean="0"/>
              <a:t> in die </a:t>
            </a:r>
            <a:r>
              <a:rPr lang="hu-HU" sz="1800" dirty="0" err="1" smtClean="0"/>
              <a:t>eidgenössische</a:t>
            </a:r>
            <a:r>
              <a:rPr lang="hu-HU" sz="1800" dirty="0" smtClean="0"/>
              <a:t> </a:t>
            </a:r>
            <a:r>
              <a:rPr lang="hu-HU" sz="1800" dirty="0" err="1" smtClean="0"/>
              <a:t>Kanzleisprache</a:t>
            </a:r>
            <a:r>
              <a:rPr lang="hu-HU" sz="1800" dirty="0" smtClean="0"/>
              <a:t>.</a:t>
            </a:r>
          </a:p>
          <a:p>
            <a:pPr algn="ctr"/>
            <a:endParaRPr lang="hu-HU" sz="1800" dirty="0"/>
          </a:p>
          <a:p>
            <a:pPr algn="ctr"/>
            <a:r>
              <a:rPr lang="hu-HU" sz="1800" dirty="0" smtClean="0"/>
              <a:t>Die „</a:t>
            </a:r>
            <a:r>
              <a:rPr lang="hu-HU" sz="1800" dirty="0" err="1" smtClean="0"/>
              <a:t>Zürcher</a:t>
            </a:r>
            <a:r>
              <a:rPr lang="hu-HU" sz="1800" dirty="0" smtClean="0"/>
              <a:t> </a:t>
            </a:r>
            <a:r>
              <a:rPr lang="hu-HU" sz="1800" dirty="0" err="1" smtClean="0"/>
              <a:t>Bibel</a:t>
            </a:r>
            <a:r>
              <a:rPr lang="hu-HU" sz="1800" dirty="0" smtClean="0"/>
              <a:t>” </a:t>
            </a:r>
            <a:r>
              <a:rPr lang="hu-HU" sz="1800" dirty="0" err="1" smtClean="0"/>
              <a:t>ist</a:t>
            </a:r>
            <a:r>
              <a:rPr lang="hu-HU" sz="1800" dirty="0" smtClean="0"/>
              <a:t> </a:t>
            </a:r>
            <a:r>
              <a:rPr lang="hu-HU" sz="1800" dirty="0" err="1" smtClean="0"/>
              <a:t>die</a:t>
            </a:r>
            <a:r>
              <a:rPr lang="hu-HU" sz="1800" dirty="0" smtClean="0"/>
              <a:t> </a:t>
            </a:r>
            <a:r>
              <a:rPr lang="hu-HU" sz="1800" dirty="0" err="1" smtClean="0"/>
              <a:t>erste</a:t>
            </a:r>
            <a:r>
              <a:rPr lang="hu-HU" sz="1800" dirty="0" smtClean="0"/>
              <a:t> </a:t>
            </a:r>
            <a:r>
              <a:rPr lang="hu-HU" sz="1800" dirty="0" err="1" smtClean="0"/>
              <a:t>deutsche</a:t>
            </a:r>
            <a:r>
              <a:rPr lang="hu-HU" sz="1800" dirty="0" smtClean="0"/>
              <a:t>, </a:t>
            </a:r>
            <a:r>
              <a:rPr lang="hu-HU" sz="1800" dirty="0" err="1" smtClean="0"/>
              <a:t>philologisch</a:t>
            </a:r>
            <a:r>
              <a:rPr lang="hu-HU" sz="1800" dirty="0" smtClean="0"/>
              <a:t> </a:t>
            </a:r>
            <a:r>
              <a:rPr lang="hu-HU" sz="1800" dirty="0" err="1" smtClean="0"/>
              <a:t>korrekte</a:t>
            </a:r>
            <a:r>
              <a:rPr lang="hu-HU" sz="1800" dirty="0" smtClean="0"/>
              <a:t> </a:t>
            </a:r>
            <a:r>
              <a:rPr lang="hu-HU" sz="1800" dirty="0" err="1" smtClean="0"/>
              <a:t>protestantische</a:t>
            </a:r>
            <a:r>
              <a:rPr lang="hu-HU" sz="1800" dirty="0" smtClean="0"/>
              <a:t> </a:t>
            </a:r>
            <a:r>
              <a:rPr lang="hu-HU" sz="1800" dirty="0" err="1" smtClean="0"/>
              <a:t>Bibelübersetzung</a:t>
            </a:r>
            <a:r>
              <a:rPr lang="hu-HU" sz="1800" dirty="0" smtClean="0"/>
              <a:t> </a:t>
            </a:r>
            <a:r>
              <a:rPr lang="hu-HU" sz="1800" dirty="0" err="1" smtClean="0"/>
              <a:t>aus</a:t>
            </a:r>
            <a:r>
              <a:rPr lang="hu-HU" sz="1800" dirty="0" smtClean="0"/>
              <a:t> den </a:t>
            </a:r>
            <a:r>
              <a:rPr lang="hu-HU" sz="1800" dirty="0" err="1" smtClean="0"/>
              <a:t>Originalsprachen</a:t>
            </a:r>
            <a:r>
              <a:rPr lang="hu-HU" sz="1800" dirty="0" smtClean="0"/>
              <a:t> – </a:t>
            </a:r>
            <a:r>
              <a:rPr lang="hu-HU" sz="1800" dirty="0" err="1" smtClean="0"/>
              <a:t>fünf</a:t>
            </a:r>
            <a:r>
              <a:rPr lang="hu-HU" sz="1800" dirty="0" smtClean="0"/>
              <a:t> </a:t>
            </a:r>
            <a:r>
              <a:rPr lang="hu-HU" sz="1800" dirty="0" err="1" smtClean="0"/>
              <a:t>Jahre</a:t>
            </a:r>
            <a:r>
              <a:rPr lang="hu-HU" sz="1800" dirty="0" smtClean="0"/>
              <a:t> </a:t>
            </a:r>
            <a:r>
              <a:rPr lang="hu-HU" sz="1800" dirty="0" err="1" smtClean="0"/>
              <a:t>vor</a:t>
            </a:r>
            <a:r>
              <a:rPr lang="hu-HU" sz="1800" dirty="0" smtClean="0"/>
              <a:t> </a:t>
            </a:r>
            <a:r>
              <a:rPr lang="hu-HU" sz="1800" dirty="0" err="1" smtClean="0"/>
              <a:t>Luthers</a:t>
            </a:r>
            <a:r>
              <a:rPr lang="hu-HU" sz="1800" dirty="0" smtClean="0"/>
              <a:t> </a:t>
            </a:r>
            <a:r>
              <a:rPr lang="hu-HU" sz="1800" dirty="0" err="1" smtClean="0"/>
              <a:t>Übersetzung</a:t>
            </a:r>
            <a:r>
              <a:rPr lang="hu-HU" sz="1800" dirty="0" smtClean="0"/>
              <a:t> der </a:t>
            </a:r>
            <a:r>
              <a:rPr lang="hu-HU" sz="1800" dirty="0" err="1" smtClean="0"/>
              <a:t>ganzen</a:t>
            </a:r>
            <a:r>
              <a:rPr lang="hu-HU" sz="1800" dirty="0" smtClean="0"/>
              <a:t> „</a:t>
            </a:r>
            <a:r>
              <a:rPr lang="hu-HU" sz="1800" dirty="0" err="1" smtClean="0"/>
              <a:t>Heiligen</a:t>
            </a:r>
            <a:r>
              <a:rPr lang="hu-HU" sz="1800" dirty="0" smtClean="0"/>
              <a:t> </a:t>
            </a:r>
            <a:r>
              <a:rPr lang="hu-HU" sz="1800" dirty="0" err="1" smtClean="0"/>
              <a:t>Schrift</a:t>
            </a:r>
            <a:r>
              <a:rPr lang="hu-HU" sz="1800" dirty="0" smtClean="0"/>
              <a:t>”.</a:t>
            </a:r>
          </a:p>
          <a:p>
            <a:pPr algn="ctr"/>
            <a:r>
              <a:rPr lang="hu-HU" sz="1800" dirty="0" smtClean="0"/>
              <a:t>In den </a:t>
            </a:r>
            <a:r>
              <a:rPr lang="hu-HU" sz="1800" dirty="0" err="1" smtClean="0"/>
              <a:t>reformierten</a:t>
            </a:r>
            <a:r>
              <a:rPr lang="hu-HU" sz="1800" dirty="0" smtClean="0"/>
              <a:t> </a:t>
            </a:r>
            <a:r>
              <a:rPr lang="hu-HU" sz="1800" dirty="0" err="1" smtClean="0"/>
              <a:t>Kirchen</a:t>
            </a:r>
            <a:r>
              <a:rPr lang="hu-HU" sz="1800" dirty="0" smtClean="0"/>
              <a:t> der </a:t>
            </a:r>
            <a:r>
              <a:rPr lang="hu-HU" sz="1800" dirty="0" err="1" smtClean="0"/>
              <a:t>Schweiz</a:t>
            </a:r>
            <a:r>
              <a:rPr lang="hu-HU" sz="1800" dirty="0" smtClean="0"/>
              <a:t> </a:t>
            </a:r>
            <a:r>
              <a:rPr lang="hu-HU" sz="1800" dirty="0" err="1" smtClean="0"/>
              <a:t>bis</a:t>
            </a:r>
            <a:r>
              <a:rPr lang="hu-HU" sz="1800" dirty="0" smtClean="0"/>
              <a:t> </a:t>
            </a:r>
            <a:r>
              <a:rPr lang="hu-HU" sz="1800" dirty="0" err="1" smtClean="0"/>
              <a:t>heute</a:t>
            </a:r>
            <a:r>
              <a:rPr lang="hu-HU" sz="1800" dirty="0" smtClean="0"/>
              <a:t> </a:t>
            </a:r>
            <a:r>
              <a:rPr lang="hu-HU" sz="1800" dirty="0" err="1" smtClean="0"/>
              <a:t>gebräuchlich</a:t>
            </a:r>
            <a:endParaRPr lang="hu-HU" sz="1800" dirty="0"/>
          </a:p>
        </p:txBody>
      </p:sp>
      <p:pic>
        <p:nvPicPr>
          <p:cNvPr id="9" name="Tartalom helye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045" y="1692599"/>
            <a:ext cx="3227566" cy="4873625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8969" y="110391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smtClean="0"/>
              <a:t>Heinrich Bullinger (1504-1575)</a:t>
            </a:r>
            <a:r>
              <a:rPr lang="hu-HU" sz="3600" dirty="0" smtClean="0"/>
              <a:t/>
            </a:r>
            <a:br>
              <a:rPr lang="hu-HU" sz="3600" dirty="0" smtClean="0"/>
            </a:br>
            <a:r>
              <a:rPr lang="hu-HU" sz="3200" dirty="0" smtClean="0"/>
              <a:t>Zwinglis </a:t>
            </a:r>
            <a:r>
              <a:rPr lang="hu-HU" sz="3200" dirty="0" err="1" smtClean="0"/>
              <a:t>Nachfolger</a:t>
            </a:r>
            <a:r>
              <a:rPr lang="hu-HU" sz="3200" dirty="0" smtClean="0"/>
              <a:t> in Zürich (1531-1575)</a:t>
            </a:r>
            <a:endParaRPr lang="hu-HU" sz="320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958969" y="2429474"/>
            <a:ext cx="5181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000" dirty="0" err="1" smtClean="0"/>
              <a:t>Studium</a:t>
            </a:r>
            <a:r>
              <a:rPr lang="hu-HU" sz="2000" dirty="0" smtClean="0"/>
              <a:t> an der </a:t>
            </a:r>
            <a:r>
              <a:rPr lang="hu-HU" sz="2000" dirty="0" err="1" smtClean="0"/>
              <a:t>katholischen</a:t>
            </a:r>
            <a:r>
              <a:rPr lang="hu-HU" sz="2000" dirty="0" smtClean="0"/>
              <a:t> </a:t>
            </a:r>
            <a:r>
              <a:rPr lang="hu-HU" sz="2000" dirty="0" err="1" smtClean="0"/>
              <a:t>Hochschule</a:t>
            </a:r>
            <a:r>
              <a:rPr lang="hu-HU" sz="2000" dirty="0" smtClean="0"/>
              <a:t> in Köln (</a:t>
            </a:r>
            <a:r>
              <a:rPr lang="hu-HU" sz="2000" dirty="0" err="1" smtClean="0"/>
              <a:t>Kirchenväter</a:t>
            </a:r>
            <a:r>
              <a:rPr lang="hu-HU" sz="2000" dirty="0" smtClean="0"/>
              <a:t>, </a:t>
            </a:r>
            <a:r>
              <a:rPr lang="hu-HU" sz="2000" dirty="0" err="1" smtClean="0"/>
              <a:t>alte</a:t>
            </a:r>
            <a:r>
              <a:rPr lang="hu-HU" sz="2000" dirty="0" smtClean="0"/>
              <a:t> </a:t>
            </a:r>
            <a:r>
              <a:rPr lang="hu-HU" sz="2000" dirty="0" err="1" smtClean="0"/>
              <a:t>Sprachen</a:t>
            </a:r>
            <a:r>
              <a:rPr lang="hu-HU" sz="2000" dirty="0" smtClean="0"/>
              <a:t>)</a:t>
            </a:r>
          </a:p>
          <a:p>
            <a:pPr marL="0" indent="0" algn="ctr">
              <a:buNone/>
            </a:pPr>
            <a:r>
              <a:rPr lang="hu-HU" sz="2000" dirty="0" smtClean="0"/>
              <a:t>1523- </a:t>
            </a:r>
            <a:r>
              <a:rPr lang="hu-HU" sz="2000" dirty="0" err="1" smtClean="0"/>
              <a:t>Lehrer</a:t>
            </a:r>
            <a:r>
              <a:rPr lang="hu-HU" sz="2000" dirty="0" smtClean="0"/>
              <a:t> am </a:t>
            </a:r>
            <a:r>
              <a:rPr lang="hu-HU" sz="2000" dirty="0" err="1" smtClean="0"/>
              <a:t>Zisterzienserkloster</a:t>
            </a:r>
            <a:r>
              <a:rPr lang="hu-HU" sz="2000" dirty="0" smtClean="0"/>
              <a:t> </a:t>
            </a:r>
            <a:r>
              <a:rPr lang="hu-HU" sz="2000" dirty="0" err="1" smtClean="0"/>
              <a:t>Kappel</a:t>
            </a:r>
            <a:r>
              <a:rPr lang="hu-HU" sz="2000" dirty="0" smtClean="0"/>
              <a:t> </a:t>
            </a:r>
            <a:r>
              <a:rPr lang="hu-HU" sz="2000" dirty="0" err="1" smtClean="0"/>
              <a:t>am</a:t>
            </a:r>
            <a:r>
              <a:rPr lang="hu-HU" sz="2000" dirty="0" smtClean="0"/>
              <a:t> </a:t>
            </a:r>
            <a:r>
              <a:rPr lang="hu-HU" sz="2000" dirty="0" err="1" smtClean="0"/>
              <a:t>Albis</a:t>
            </a:r>
            <a:r>
              <a:rPr lang="hu-HU" sz="2000" dirty="0" smtClean="0"/>
              <a:t> (</a:t>
            </a:r>
            <a:r>
              <a:rPr lang="hu-HU" sz="2000" dirty="0" err="1" smtClean="0"/>
              <a:t>Melanchton</a:t>
            </a:r>
            <a:r>
              <a:rPr lang="hu-HU" sz="2000" dirty="0" smtClean="0"/>
              <a:t>)</a:t>
            </a:r>
          </a:p>
          <a:p>
            <a:pPr marL="0" indent="0" algn="ctr">
              <a:buNone/>
            </a:pPr>
            <a:r>
              <a:rPr lang="hu-HU" sz="2000" dirty="0" smtClean="0"/>
              <a:t>1528: mit Zwingli an der </a:t>
            </a:r>
            <a:r>
              <a:rPr lang="hu-HU" sz="2000" dirty="0" err="1" smtClean="0"/>
              <a:t>Berner</a:t>
            </a:r>
            <a:r>
              <a:rPr lang="hu-HU" sz="2000" dirty="0" smtClean="0"/>
              <a:t> </a:t>
            </a:r>
            <a:r>
              <a:rPr lang="hu-HU" sz="2000" dirty="0" err="1" smtClean="0"/>
              <a:t>Disputation</a:t>
            </a:r>
            <a:r>
              <a:rPr lang="hu-HU" sz="2000" dirty="0" smtClean="0"/>
              <a:t> – </a:t>
            </a:r>
            <a:r>
              <a:rPr lang="hu-HU" sz="2000" dirty="0" err="1" smtClean="0"/>
              <a:t>Einführung</a:t>
            </a:r>
            <a:r>
              <a:rPr lang="hu-HU" sz="2000" dirty="0" smtClean="0"/>
              <a:t> </a:t>
            </a:r>
            <a:r>
              <a:rPr lang="hu-HU" sz="2000" dirty="0" err="1" smtClean="0"/>
              <a:t>der</a:t>
            </a:r>
            <a:r>
              <a:rPr lang="hu-HU" sz="2000" dirty="0" smtClean="0"/>
              <a:t> </a:t>
            </a:r>
            <a:r>
              <a:rPr lang="hu-HU" sz="2000" dirty="0" err="1" smtClean="0"/>
              <a:t>Reformation</a:t>
            </a:r>
            <a:r>
              <a:rPr lang="hu-HU" sz="2000" dirty="0" smtClean="0"/>
              <a:t> in Bern</a:t>
            </a:r>
          </a:p>
          <a:p>
            <a:pPr marL="0" indent="0" algn="ctr">
              <a:buNone/>
            </a:pPr>
            <a:r>
              <a:rPr lang="hu-HU" sz="2000" dirty="0" smtClean="0"/>
              <a:t>1531: mit 27 </a:t>
            </a:r>
            <a:r>
              <a:rPr lang="hu-HU" sz="2000" dirty="0" err="1" smtClean="0"/>
              <a:t>Jahren</a:t>
            </a:r>
            <a:r>
              <a:rPr lang="hu-HU" sz="2000" dirty="0" smtClean="0"/>
              <a:t> </a:t>
            </a:r>
            <a:r>
              <a:rPr lang="hu-HU" sz="2000" dirty="0" err="1" smtClean="0"/>
              <a:t>Nachfolger</a:t>
            </a:r>
            <a:r>
              <a:rPr lang="hu-HU" sz="2000" dirty="0" smtClean="0"/>
              <a:t> Zwinglis </a:t>
            </a:r>
            <a:r>
              <a:rPr lang="hu-HU" sz="2000" dirty="0" err="1" smtClean="0"/>
              <a:t>als</a:t>
            </a:r>
            <a:r>
              <a:rPr lang="hu-HU" sz="2000" dirty="0" smtClean="0"/>
              <a:t> </a:t>
            </a:r>
            <a:r>
              <a:rPr lang="hu-HU" sz="2000" dirty="0" err="1" smtClean="0"/>
              <a:t>Antistes</a:t>
            </a:r>
            <a:r>
              <a:rPr lang="hu-HU" sz="2000" dirty="0" smtClean="0"/>
              <a:t> (</a:t>
            </a:r>
            <a:r>
              <a:rPr lang="hu-HU" sz="2000" dirty="0" err="1" smtClean="0"/>
              <a:t>Kirchenvorstand</a:t>
            </a:r>
            <a:r>
              <a:rPr lang="hu-HU" sz="2000" dirty="0" smtClean="0"/>
              <a:t>) </a:t>
            </a:r>
            <a:r>
              <a:rPr lang="hu-HU" sz="2000" dirty="0" err="1" smtClean="0"/>
              <a:t>im</a:t>
            </a:r>
            <a:r>
              <a:rPr lang="hu-HU" sz="2000" dirty="0" smtClean="0"/>
              <a:t> </a:t>
            </a:r>
            <a:r>
              <a:rPr lang="hu-HU" sz="2000" dirty="0" err="1" smtClean="0"/>
              <a:t>Grossmünster</a:t>
            </a:r>
            <a:r>
              <a:rPr lang="hu-HU" sz="2000" dirty="0" smtClean="0"/>
              <a:t> in Zürich</a:t>
            </a:r>
          </a:p>
          <a:p>
            <a:pPr marL="0" indent="0" algn="ctr">
              <a:buNone/>
            </a:pPr>
            <a:r>
              <a:rPr lang="hu-HU" sz="2000" dirty="0" smtClean="0"/>
              <a:t>1536: </a:t>
            </a:r>
            <a:r>
              <a:rPr lang="hu-HU" sz="2000" b="1" dirty="0" err="1" smtClean="0"/>
              <a:t>das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erste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Helvetische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Bekenntnis</a:t>
            </a:r>
            <a:r>
              <a:rPr lang="hu-HU" sz="2000" b="1" dirty="0" smtClean="0"/>
              <a:t> </a:t>
            </a:r>
            <a:r>
              <a:rPr lang="hu-HU" sz="2000" dirty="0" smtClean="0"/>
              <a:t>(mit Oswald </a:t>
            </a:r>
            <a:r>
              <a:rPr lang="hu-HU" sz="2000" dirty="0" err="1" smtClean="0"/>
              <a:t>Myconius</a:t>
            </a:r>
            <a:r>
              <a:rPr lang="hu-HU" sz="2000" dirty="0" smtClean="0"/>
              <a:t> und Leo </a:t>
            </a:r>
            <a:r>
              <a:rPr lang="hu-HU" sz="2000" dirty="0" err="1" smtClean="0"/>
              <a:t>Jud</a:t>
            </a:r>
            <a:r>
              <a:rPr lang="hu-HU" sz="2000" dirty="0" smtClean="0"/>
              <a:t>)</a:t>
            </a:r>
          </a:p>
          <a:p>
            <a:pPr marL="0" indent="0" algn="ctr">
              <a:buNone/>
            </a:pPr>
            <a:r>
              <a:rPr lang="hu-HU" sz="2000" dirty="0" smtClean="0"/>
              <a:t>1561 /1566: </a:t>
            </a:r>
            <a:r>
              <a:rPr lang="hu-HU" sz="2000" b="1" dirty="0" err="1" smtClean="0"/>
              <a:t>das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zweite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Helvetische</a:t>
            </a:r>
            <a:r>
              <a:rPr lang="hu-HU" sz="2000" b="1" dirty="0" smtClean="0"/>
              <a:t> </a:t>
            </a:r>
            <a:r>
              <a:rPr lang="hu-HU" sz="2000" b="1" dirty="0" err="1" smtClean="0"/>
              <a:t>Bekenntnis</a:t>
            </a:r>
            <a:r>
              <a:rPr lang="hu-HU" sz="2000" b="1" dirty="0" smtClean="0"/>
              <a:t> </a:t>
            </a:r>
            <a:r>
              <a:rPr lang="hu-HU" sz="2000" dirty="0" smtClean="0"/>
              <a:t>(mit Johannes Calvin)</a:t>
            </a:r>
            <a:endParaRPr lang="hu-HU" sz="2000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94797" y="2429474"/>
            <a:ext cx="3177943" cy="435133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4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1333" y="104616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600" b="1" dirty="0" err="1" smtClean="0"/>
              <a:t>Das</a:t>
            </a:r>
            <a:r>
              <a:rPr lang="hu-HU" sz="3600" b="1" dirty="0" smtClean="0"/>
              <a:t> </a:t>
            </a:r>
            <a:r>
              <a:rPr lang="hu-HU" sz="3600" b="1" dirty="0" err="1"/>
              <a:t>Z</a:t>
            </a:r>
            <a:r>
              <a:rPr lang="hu-HU" sz="3600" b="1" dirty="0" err="1" smtClean="0"/>
              <a:t>weite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Helvetische</a:t>
            </a:r>
            <a:r>
              <a:rPr lang="hu-HU" sz="3600" b="1" dirty="0" smtClean="0"/>
              <a:t> </a:t>
            </a:r>
            <a:r>
              <a:rPr lang="hu-HU" sz="3600" b="1" dirty="0" err="1" smtClean="0"/>
              <a:t>Bekenntnis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81333" y="2506662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dirty="0"/>
              <a:t>Das Zweite Helvetische Bekenntnis wurde von </a:t>
            </a:r>
            <a:r>
              <a:rPr lang="de-DE" sz="2400" dirty="0" smtClean="0"/>
              <a:t>allen</a:t>
            </a:r>
            <a:r>
              <a:rPr lang="hu-HU" sz="2400" dirty="0" smtClean="0"/>
              <a:t> </a:t>
            </a:r>
            <a:r>
              <a:rPr lang="hu-HU" sz="2400" dirty="0" err="1" smtClean="0"/>
              <a:t>reformierten</a:t>
            </a:r>
            <a:r>
              <a:rPr lang="hu-HU" sz="2400" dirty="0" smtClean="0"/>
              <a:t> </a:t>
            </a:r>
            <a:r>
              <a:rPr lang="hu-HU" sz="2400" dirty="0" err="1" smtClean="0"/>
              <a:t>Kirchen</a:t>
            </a:r>
            <a:r>
              <a:rPr lang="hu-HU" sz="2400" dirty="0" smtClean="0"/>
              <a:t> der </a:t>
            </a:r>
            <a:r>
              <a:rPr lang="hu-HU" sz="2400" dirty="0" err="1" smtClean="0"/>
              <a:t>deutschsprachigen</a:t>
            </a:r>
            <a:r>
              <a:rPr lang="hu-HU" sz="2400" dirty="0" smtClean="0"/>
              <a:t> </a:t>
            </a:r>
            <a:r>
              <a:rPr lang="hu-HU" sz="2400" dirty="0" err="1" smtClean="0"/>
              <a:t>Schweiz</a:t>
            </a:r>
            <a:r>
              <a:rPr lang="de-DE" sz="2400" dirty="0" smtClean="0"/>
              <a:t> mit </a:t>
            </a:r>
            <a:r>
              <a:rPr lang="de-DE" sz="2400" dirty="0"/>
              <a:t>Ausnahme von Basel angenommen, </a:t>
            </a:r>
            <a:r>
              <a:rPr lang="hu-HU" sz="2400" dirty="0" err="1" smtClean="0"/>
              <a:t>später</a:t>
            </a:r>
            <a:r>
              <a:rPr lang="de-DE" sz="2400" dirty="0" smtClean="0"/>
              <a:t> </a:t>
            </a:r>
            <a:r>
              <a:rPr lang="de-DE" sz="2400" dirty="0"/>
              <a:t>auch von Genf, und </a:t>
            </a:r>
            <a:r>
              <a:rPr lang="de-DE" sz="2400" dirty="0" smtClean="0"/>
              <a:t>von </a:t>
            </a:r>
            <a:r>
              <a:rPr lang="de-DE" sz="2400" dirty="0"/>
              <a:t>den Reformierten in </a:t>
            </a:r>
            <a:r>
              <a:rPr lang="hu-HU" sz="2400" dirty="0" err="1" smtClean="0"/>
              <a:t>Schottland</a:t>
            </a:r>
            <a:r>
              <a:rPr lang="hu-HU" sz="2400" dirty="0" smtClean="0"/>
              <a:t>, </a:t>
            </a:r>
            <a:r>
              <a:rPr lang="hu-HU" sz="2400" dirty="0" err="1" smtClean="0"/>
              <a:t>Polen</a:t>
            </a:r>
            <a:r>
              <a:rPr lang="hu-HU" sz="2400" dirty="0" smtClean="0"/>
              <a:t>, </a:t>
            </a:r>
            <a:r>
              <a:rPr lang="hu-HU" sz="2400" dirty="0" err="1" smtClean="0"/>
              <a:t>Österreich</a:t>
            </a:r>
            <a:r>
              <a:rPr lang="hu-HU" sz="2400" dirty="0" smtClean="0"/>
              <a:t> und </a:t>
            </a:r>
            <a:r>
              <a:rPr lang="hu-HU" sz="2400" dirty="0" err="1" smtClean="0"/>
              <a:t>Ungarn</a:t>
            </a:r>
            <a:r>
              <a:rPr lang="hu-HU" sz="2400" dirty="0" smtClean="0"/>
              <a:t>.</a:t>
            </a:r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de-DE" sz="2400" dirty="0" smtClean="0"/>
              <a:t>Die </a:t>
            </a:r>
            <a:r>
              <a:rPr lang="de-DE" sz="2400" dirty="0"/>
              <a:t>umfangreichste reformierte </a:t>
            </a:r>
            <a:r>
              <a:rPr lang="de-DE" sz="2400" dirty="0" smtClean="0"/>
              <a:t>Bekenntnisschrift </a:t>
            </a:r>
            <a:r>
              <a:rPr lang="de-DE" sz="2400" dirty="0"/>
              <a:t>umfasst </a:t>
            </a:r>
            <a:r>
              <a:rPr lang="de-DE" sz="2400" dirty="0" err="1"/>
              <a:t>dreissig</a:t>
            </a:r>
            <a:r>
              <a:rPr lang="de-DE" sz="2400" dirty="0"/>
              <a:t> Kapitel. Es orientiert sich </a:t>
            </a:r>
            <a:r>
              <a:rPr lang="de-DE" sz="2400" dirty="0" smtClean="0"/>
              <a:t>am</a:t>
            </a:r>
            <a:r>
              <a:rPr lang="hu-HU" sz="2400" dirty="0" smtClean="0"/>
              <a:t> </a:t>
            </a:r>
            <a:r>
              <a:rPr lang="hu-HU" sz="2400" b="1" i="1" dirty="0" err="1" smtClean="0"/>
              <a:t>Apostolischen</a:t>
            </a:r>
            <a:r>
              <a:rPr lang="hu-HU" sz="2400" b="1" i="1" dirty="0" smtClean="0"/>
              <a:t> </a:t>
            </a:r>
            <a:r>
              <a:rPr lang="hu-HU" sz="2400" b="1" i="1" dirty="0" err="1" smtClean="0"/>
              <a:t>Glaubensbekenntnis</a:t>
            </a:r>
            <a:r>
              <a:rPr lang="hu-HU" sz="2400" dirty="0" smtClean="0"/>
              <a:t>. Die </a:t>
            </a:r>
            <a:r>
              <a:rPr lang="hu-HU" sz="2400" dirty="0" err="1" smtClean="0"/>
              <a:t>ersten</a:t>
            </a:r>
            <a:r>
              <a:rPr lang="de-DE" sz="2400" dirty="0" smtClean="0"/>
              <a:t> beiden Kapitel</a:t>
            </a:r>
            <a:r>
              <a:rPr lang="hu-HU" sz="2400" dirty="0" smtClean="0"/>
              <a:t> </a:t>
            </a:r>
            <a:r>
              <a:rPr lang="hu-HU" sz="2400" dirty="0" err="1" smtClean="0"/>
              <a:t>behandeln</a:t>
            </a:r>
            <a:r>
              <a:rPr lang="de-DE" sz="2400" dirty="0" smtClean="0"/>
              <a:t> </a:t>
            </a:r>
            <a:r>
              <a:rPr lang="hu-HU" sz="2400" dirty="0" err="1" smtClean="0"/>
              <a:t>u.a</a:t>
            </a:r>
            <a:r>
              <a:rPr lang="hu-HU" sz="2400" dirty="0" smtClean="0"/>
              <a:t>. </a:t>
            </a:r>
            <a:r>
              <a:rPr lang="de-DE" sz="2400" dirty="0" smtClean="0"/>
              <a:t>das </a:t>
            </a:r>
            <a:r>
              <a:rPr lang="de-DE" sz="2400" dirty="0"/>
              <a:t>reformatorische </a:t>
            </a:r>
            <a:r>
              <a:rPr lang="de-DE" sz="2400" dirty="0" smtClean="0"/>
              <a:t>Schriftprinzip</a:t>
            </a:r>
            <a:r>
              <a:rPr lang="hu-HU" sz="2400" dirty="0" smtClean="0"/>
              <a:t> (</a:t>
            </a:r>
            <a:r>
              <a:rPr lang="hu-HU" sz="2400" dirty="0" err="1" smtClean="0"/>
              <a:t>sola</a:t>
            </a:r>
            <a:r>
              <a:rPr lang="hu-HU" sz="2400" dirty="0" smtClean="0"/>
              <a:t> scriptura)</a:t>
            </a:r>
            <a:r>
              <a:rPr lang="de-DE" sz="2400" dirty="0" smtClean="0"/>
              <a:t>. </a:t>
            </a:r>
            <a:r>
              <a:rPr lang="de-DE" sz="2400" dirty="0"/>
              <a:t>Berühmt geworden ist die </a:t>
            </a:r>
            <a:r>
              <a:rPr lang="de-DE" sz="2400" dirty="0" err="1"/>
              <a:t>Randnote</a:t>
            </a:r>
            <a:r>
              <a:rPr lang="de-DE" sz="2400" dirty="0"/>
              <a:t> </a:t>
            </a:r>
            <a:r>
              <a:rPr lang="de-DE" sz="2400" i="1" dirty="0" err="1"/>
              <a:t>Praedicatio</a:t>
            </a:r>
            <a:r>
              <a:rPr lang="de-DE" sz="2400" i="1" dirty="0"/>
              <a:t> </a:t>
            </a:r>
            <a:r>
              <a:rPr lang="de-DE" sz="2400" i="1" dirty="0" err="1"/>
              <a:t>verbi</a:t>
            </a:r>
            <a:r>
              <a:rPr lang="de-DE" sz="2400" i="1" dirty="0"/>
              <a:t> </a:t>
            </a:r>
            <a:r>
              <a:rPr lang="de-DE" sz="2400" i="1" dirty="0" err="1"/>
              <a:t>Dei</a:t>
            </a:r>
            <a:r>
              <a:rPr lang="de-DE" sz="2400" i="1" dirty="0"/>
              <a:t> </a:t>
            </a:r>
            <a:r>
              <a:rPr lang="de-DE" sz="2400" i="1" dirty="0" err="1"/>
              <a:t>est</a:t>
            </a:r>
            <a:r>
              <a:rPr lang="de-DE" sz="2400" i="1" dirty="0"/>
              <a:t> Verbum </a:t>
            </a:r>
            <a:r>
              <a:rPr lang="de-DE" sz="2400" i="1" dirty="0" err="1"/>
              <a:t>Dei</a:t>
            </a:r>
            <a:r>
              <a:rPr lang="de-DE" sz="2400" dirty="0"/>
              <a:t> (die Predigt des Wortes Gottes ist das Wort Gottes</a:t>
            </a:r>
            <a:r>
              <a:rPr lang="de-DE" sz="2400" dirty="0" smtClean="0"/>
              <a:t>),</a:t>
            </a:r>
            <a:r>
              <a:rPr lang="hu-HU" sz="2400" dirty="0" smtClean="0"/>
              <a:t> </a:t>
            </a:r>
            <a:r>
              <a:rPr lang="hu-HU" sz="2400" dirty="0" err="1" smtClean="0"/>
              <a:t>d.h</a:t>
            </a:r>
            <a:r>
              <a:rPr lang="hu-HU" sz="2400" dirty="0" smtClean="0"/>
              <a:t>.</a:t>
            </a:r>
            <a:r>
              <a:rPr lang="de-DE" sz="2400" dirty="0" smtClean="0"/>
              <a:t>, </a:t>
            </a:r>
            <a:r>
              <a:rPr lang="de-DE" sz="2400" dirty="0"/>
              <a:t>dass Gottes Wort </a:t>
            </a:r>
            <a:r>
              <a:rPr lang="de-DE" sz="2400" dirty="0" smtClean="0"/>
              <a:t>nur </a:t>
            </a:r>
            <a:r>
              <a:rPr lang="de-DE" sz="2400" dirty="0"/>
              <a:t>in der Verkündigung </a:t>
            </a:r>
            <a:r>
              <a:rPr lang="de-DE" sz="2400" dirty="0" err="1" smtClean="0"/>
              <a:t>rechtmä</a:t>
            </a:r>
            <a:r>
              <a:rPr lang="hu-HU" sz="2400" dirty="0" smtClean="0"/>
              <a:t>ß</a:t>
            </a:r>
            <a:r>
              <a:rPr lang="de-DE" sz="2400" dirty="0" err="1" smtClean="0"/>
              <a:t>ig</a:t>
            </a:r>
            <a:r>
              <a:rPr lang="de-DE" sz="2400" dirty="0" smtClean="0"/>
              <a:t> </a:t>
            </a:r>
            <a:r>
              <a:rPr lang="de-DE" sz="2400" dirty="0"/>
              <a:t>berufener Prediger in der Kirche gegenwärtig ist. In der zweiten Hälfte der Schrift </a:t>
            </a:r>
            <a:r>
              <a:rPr lang="hu-HU" sz="2400" dirty="0" err="1" smtClean="0"/>
              <a:t>werden</a:t>
            </a:r>
            <a:r>
              <a:rPr lang="de-DE" sz="2400" dirty="0" smtClean="0"/>
              <a:t> neben </a:t>
            </a:r>
            <a:r>
              <a:rPr lang="de-DE" sz="2400" dirty="0"/>
              <a:t>Grundfragen des Glaubens auch Regeln </a:t>
            </a:r>
            <a:r>
              <a:rPr lang="de-DE" sz="2400" dirty="0" smtClean="0"/>
              <a:t>zu</a:t>
            </a:r>
            <a:r>
              <a:rPr lang="hu-HU" sz="2400" dirty="0" smtClean="0"/>
              <a:t>m</a:t>
            </a:r>
            <a:r>
              <a:rPr lang="de-DE" sz="2400" dirty="0" smtClean="0"/>
              <a:t> </a:t>
            </a:r>
            <a:r>
              <a:rPr lang="de-DE" sz="2400" dirty="0"/>
              <a:t>christlichen und kirchlichen </a:t>
            </a:r>
            <a:r>
              <a:rPr lang="de-DE" sz="2400" dirty="0" smtClean="0"/>
              <a:t>Leben </a:t>
            </a:r>
            <a:r>
              <a:rPr lang="de-DE" sz="2400" dirty="0"/>
              <a:t>(Gottesdienstordnung, Feiertage, Speiseordnung, Ehe u. ä</a:t>
            </a:r>
            <a:r>
              <a:rPr lang="de-DE" sz="2400" dirty="0" smtClean="0"/>
              <a:t>.)</a:t>
            </a:r>
            <a:r>
              <a:rPr lang="hu-HU" sz="2400" dirty="0" smtClean="0"/>
              <a:t> </a:t>
            </a:r>
            <a:r>
              <a:rPr lang="hu-HU" sz="2400" dirty="0" err="1" smtClean="0"/>
              <a:t>behandelt</a:t>
            </a:r>
            <a:r>
              <a:rPr lang="de-DE" sz="2400" dirty="0" smtClean="0"/>
              <a:t>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760562" y="1103912"/>
            <a:ext cx="10515600" cy="1325563"/>
          </a:xfrm>
        </p:spPr>
        <p:txBody>
          <a:bodyPr/>
          <a:lstStyle/>
          <a:p>
            <a:pPr algn="ctr"/>
            <a:r>
              <a:rPr lang="hu-HU" sz="3600" b="1" dirty="0" smtClean="0"/>
              <a:t>Johannes (Jean) Calvin (1509-1564)</a:t>
            </a:r>
            <a:br>
              <a:rPr lang="hu-HU" sz="3600" b="1" dirty="0" smtClean="0"/>
            </a:br>
            <a:r>
              <a:rPr lang="hu-HU" sz="2800" b="1" dirty="0" err="1" smtClean="0"/>
              <a:t>zeitgenössiches</a:t>
            </a:r>
            <a:r>
              <a:rPr lang="hu-HU" sz="2800" b="1" dirty="0" smtClean="0"/>
              <a:t> </a:t>
            </a:r>
            <a:r>
              <a:rPr lang="hu-HU" sz="2800" b="1" dirty="0" err="1" smtClean="0"/>
              <a:t>Porträt</a:t>
            </a:r>
            <a:r>
              <a:rPr lang="hu-HU" sz="2800" b="1" dirty="0" smtClean="0"/>
              <a:t>  	–   </a:t>
            </a:r>
            <a:r>
              <a:rPr lang="hu-HU" sz="2800" b="1" dirty="0" err="1" smtClean="0"/>
              <a:t>Denkmal</a:t>
            </a:r>
            <a:r>
              <a:rPr lang="hu-HU" sz="2800" b="1" dirty="0" smtClean="0"/>
              <a:t> von Barna Búza (2006/2012)</a:t>
            </a:r>
            <a:endParaRPr lang="hu-HU" b="1" dirty="0"/>
          </a:p>
        </p:txBody>
      </p:sp>
      <p:pic>
        <p:nvPicPr>
          <p:cNvPr id="7" name="Tartalom helye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309" y="2432951"/>
            <a:ext cx="2826110" cy="4347862"/>
          </a:xfrm>
        </p:spPr>
      </p:pic>
      <p:pic>
        <p:nvPicPr>
          <p:cNvPr id="8" name="Tartalom helye 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36357" y="2429475"/>
            <a:ext cx="3263503" cy="435133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112" cy="1207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8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1642</TotalTime>
  <Words>1713</Words>
  <Application>Microsoft Office PowerPoint</Application>
  <PresentationFormat>Szélesvásznú</PresentationFormat>
  <Paragraphs>153</Paragraphs>
  <Slides>26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Office-téma</vt:lpstr>
      <vt:lpstr>    Géza Horváth  Protestantische Traditionen in der deutschsprachigen Literatur III. </vt:lpstr>
      <vt:lpstr>      Zwingli, Bullinger und Calvin  </vt:lpstr>
      <vt:lpstr>Die Reformation in der Schweiz historisch-kulturelle Voraussetzungen</vt:lpstr>
      <vt:lpstr>Ulrich (Huldrych etc.) Zwingli (1484-1531) und die Zürcher Reformation (Porträt von Hans Asper um 1531)</vt:lpstr>
      <vt:lpstr>Zwingli in Zürich</vt:lpstr>
      <vt:lpstr>„Zürcher Bibel” illustrierte Gesamtausgabe, 1531 </vt:lpstr>
      <vt:lpstr>Heinrich Bullinger (1504-1575) Zwinglis Nachfolger in Zürich (1531-1575)</vt:lpstr>
      <vt:lpstr>Das Zweite Helvetische Bekenntnis</vt:lpstr>
      <vt:lpstr>Johannes (Jean) Calvin (1509-1564) zeitgenössiches Porträt   –   Denkmal von Barna Búza (2006/2012)</vt:lpstr>
      <vt:lpstr>Johannes (Jean) Calvin  und die Genfer Reformation</vt:lpstr>
      <vt:lpstr> Prädestinationslehre   ↔ Aufklärung   GOTT    MENSCH</vt:lpstr>
      <vt:lpstr>„Wer nicht arbeiten will, der soll auch nicht essen” 2. Thess. 3, 10</vt:lpstr>
      <vt:lpstr>„Wer nicht arbeiten will, der soll auch nicht essen” 2. Thess. 3, 10</vt:lpstr>
      <vt:lpstr>Exkurs: protestantische Arbeitsethik Gottfried Keller (1819-1890): Romeo und Julia auf dem Dorfe (1856)</vt:lpstr>
      <vt:lpstr>Calvin und der Presbyterianismus</vt:lpstr>
      <vt:lpstr>Das theologische Hauptwerk von Johannes Calvin: Institutio Christianae Religionis (Unterricht in der christlichen Religion) Ein Lehrwerk des christlichen Glaubens im reformatorischen Sinne</vt:lpstr>
      <vt:lpstr>Institutio Christianae Religionis</vt:lpstr>
      <vt:lpstr>Aufbau der letzten Ausgabe der „Institutio” vier Teile (Bücher) mit 60 Kapiteln</vt:lpstr>
      <vt:lpstr>1. Teil: Erkenntis Gottes des Schöpfers</vt:lpstr>
      <vt:lpstr>2. Teil: Erkenntnis Gottes als des Erlösers in Christo</vt:lpstr>
      <vt:lpstr>3. Teil: Empfang der Gnade Jesu Christi und ihre Wirkungen</vt:lpstr>
      <vt:lpstr>4. Teil: Äussere Mittel, durch die Gott in die Gemeinschaft mit Jesus Christus einlädt und in ihr bewahrt</vt:lpstr>
      <vt:lpstr>Titelblatt der ersten ungarischen Übersetzung der „Institutio” von Albert Molnár</vt:lpstr>
      <vt:lpstr>Calvin und das Psalmlied Der Genfer Psalter (1562, Hugenottenpsalter)</vt:lpstr>
      <vt:lpstr>Hans Sachs (1494-1576) Schuhmacher, Meistersinger, Spruchdichter</vt:lpstr>
      <vt:lpstr>Sebastian Franck (1499-1542) Neben Luther der größte Stilist des 16. Jhrts.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Protestantische Traditionen in der Literatur II.</dc:title>
  <dc:creator>Geza</dc:creator>
  <cp:lastModifiedBy>HG</cp:lastModifiedBy>
  <cp:revision>164</cp:revision>
  <dcterms:created xsi:type="dcterms:W3CDTF">2017-02-03T17:50:28Z</dcterms:created>
  <dcterms:modified xsi:type="dcterms:W3CDTF">2023-08-29T16:19:41Z</dcterms:modified>
</cp:coreProperties>
</file>