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07" r:id="rId2"/>
    <p:sldId id="308" r:id="rId3"/>
    <p:sldId id="309" r:id="rId4"/>
    <p:sldId id="310" r:id="rId5"/>
    <p:sldId id="311" r:id="rId6"/>
    <p:sldId id="312" r:id="rId7"/>
    <p:sldId id="313" r:id="rId8"/>
    <p:sldId id="314" r:id="rId9"/>
    <p:sldId id="315" r:id="rId10"/>
    <p:sldId id="316" r:id="rId11"/>
    <p:sldId id="317" r:id="rId12"/>
    <p:sldId id="318" r:id="rId13"/>
    <p:sldId id="319" r:id="rId14"/>
    <p:sldId id="320" r:id="rId15"/>
    <p:sldId id="321" r:id="rId16"/>
    <p:sldId id="322" r:id="rId17"/>
    <p:sldId id="323" r:id="rId18"/>
    <p:sldId id="324" r:id="rId19"/>
    <p:sldId id="325" r:id="rId20"/>
    <p:sldId id="326" r:id="rId21"/>
    <p:sldId id="327" r:id="rId22"/>
    <p:sldId id="328" r:id="rId23"/>
    <p:sldId id="329" r:id="rId24"/>
    <p:sldId id="330" r:id="rId25"/>
  </p:sldIdLst>
  <p:sldSz cx="12192000" cy="6858000"/>
  <p:notesSz cx="6858000" cy="91440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81" autoAdjust="0"/>
    <p:restoredTop sz="94660"/>
  </p:normalViewPr>
  <p:slideViewPr>
    <p:cSldViewPr snapToGrid="0">
      <p:cViewPr varScale="1">
        <p:scale>
          <a:sx n="78" d="100"/>
          <a:sy n="78" d="100"/>
        </p:scale>
        <p:origin x="126" y="63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1524000" y="1122363"/>
            <a:ext cx="9144000" cy="2387600"/>
          </a:xfrm>
        </p:spPr>
        <p:txBody>
          <a:bodyPr anchor="b"/>
          <a:lstStyle>
            <a:lvl1pPr algn="ctr">
              <a:defRPr sz="6000"/>
            </a:lvl1pPr>
          </a:lstStyle>
          <a:p>
            <a:r>
              <a:rPr lang="hu-HU" smtClean="0"/>
              <a:t>Mintacím szerkesztése</a:t>
            </a:r>
            <a:endParaRPr lang="hu-HU"/>
          </a:p>
        </p:txBody>
      </p:sp>
      <p:sp>
        <p:nvSpPr>
          <p:cNvPr id="3" name="Alcím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smtClean="0"/>
              <a:t>Alcím mintájának szerkesztése</a:t>
            </a:r>
            <a:endParaRPr lang="hu-HU"/>
          </a:p>
        </p:txBody>
      </p:sp>
      <p:sp>
        <p:nvSpPr>
          <p:cNvPr id="4" name="Dátum helye 3"/>
          <p:cNvSpPr>
            <a:spLocks noGrp="1"/>
          </p:cNvSpPr>
          <p:nvPr>
            <p:ph type="dt" sz="half" idx="10"/>
          </p:nvPr>
        </p:nvSpPr>
        <p:spPr/>
        <p:txBody>
          <a:bodyPr/>
          <a:lstStyle/>
          <a:p>
            <a:fld id="{BE664A37-E094-4E91-8E1C-7ACD96AE3DF5}" type="datetimeFigureOut">
              <a:rPr lang="hu-HU" smtClean="0"/>
              <a:t>2023. 08. 29.</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055E12A3-1DBA-45FD-958C-066C647BB945}" type="slidenum">
              <a:rPr lang="hu-HU" smtClean="0"/>
              <a:t>‹#›</a:t>
            </a:fld>
            <a:endParaRPr lang="hu-HU"/>
          </a:p>
        </p:txBody>
      </p:sp>
    </p:spTree>
    <p:extLst>
      <p:ext uri="{BB962C8B-B14F-4D97-AF65-F5344CB8AC3E}">
        <p14:creationId xmlns:p14="http://schemas.microsoft.com/office/powerpoint/2010/main" val="37175858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BE664A37-E094-4E91-8E1C-7ACD96AE3DF5}" type="datetimeFigureOut">
              <a:rPr lang="hu-HU" smtClean="0"/>
              <a:t>2023. 08. 29.</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055E12A3-1DBA-45FD-958C-066C647BB945}" type="slidenum">
              <a:rPr lang="hu-HU" smtClean="0"/>
              <a:t>‹#›</a:t>
            </a:fld>
            <a:endParaRPr lang="hu-HU"/>
          </a:p>
        </p:txBody>
      </p:sp>
    </p:spTree>
    <p:extLst>
      <p:ext uri="{BB962C8B-B14F-4D97-AF65-F5344CB8AC3E}">
        <p14:creationId xmlns:p14="http://schemas.microsoft.com/office/powerpoint/2010/main" val="42372864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8724900" y="365125"/>
            <a:ext cx="2628900" cy="5811838"/>
          </a:xfrm>
        </p:spPr>
        <p:txBody>
          <a:bodyPr vert="eaVert"/>
          <a:lstStyle/>
          <a:p>
            <a:r>
              <a:rPr lang="hu-HU" smtClean="0"/>
              <a:t>Mintacím szerkesztése</a:t>
            </a:r>
            <a:endParaRPr lang="hu-HU"/>
          </a:p>
        </p:txBody>
      </p:sp>
      <p:sp>
        <p:nvSpPr>
          <p:cNvPr id="3" name="Függőleges szöveg helye 2"/>
          <p:cNvSpPr>
            <a:spLocks noGrp="1"/>
          </p:cNvSpPr>
          <p:nvPr>
            <p:ph type="body" orient="vert" idx="1"/>
          </p:nvPr>
        </p:nvSpPr>
        <p:spPr>
          <a:xfrm>
            <a:off x="838200" y="365125"/>
            <a:ext cx="7734300" cy="5811838"/>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BE664A37-E094-4E91-8E1C-7ACD96AE3DF5}" type="datetimeFigureOut">
              <a:rPr lang="hu-HU" smtClean="0"/>
              <a:t>2023. 08. 29.</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055E12A3-1DBA-45FD-958C-066C647BB945}" type="slidenum">
              <a:rPr lang="hu-HU" smtClean="0"/>
              <a:t>‹#›</a:t>
            </a:fld>
            <a:endParaRPr lang="hu-HU"/>
          </a:p>
        </p:txBody>
      </p:sp>
    </p:spTree>
    <p:extLst>
      <p:ext uri="{BB962C8B-B14F-4D97-AF65-F5344CB8AC3E}">
        <p14:creationId xmlns:p14="http://schemas.microsoft.com/office/powerpoint/2010/main" val="1900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BE664A37-E094-4E91-8E1C-7ACD96AE3DF5}" type="datetimeFigureOut">
              <a:rPr lang="hu-HU" smtClean="0"/>
              <a:t>2023. 08. 29.</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055E12A3-1DBA-45FD-958C-066C647BB945}" type="slidenum">
              <a:rPr lang="hu-HU" smtClean="0"/>
              <a:t>‹#›</a:t>
            </a:fld>
            <a:endParaRPr lang="hu-HU"/>
          </a:p>
        </p:txBody>
      </p:sp>
    </p:spTree>
    <p:extLst>
      <p:ext uri="{BB962C8B-B14F-4D97-AF65-F5344CB8AC3E}">
        <p14:creationId xmlns:p14="http://schemas.microsoft.com/office/powerpoint/2010/main" val="16519870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831850" y="1709738"/>
            <a:ext cx="10515600" cy="2852737"/>
          </a:xfrm>
        </p:spPr>
        <p:txBody>
          <a:bodyPr anchor="b"/>
          <a:lstStyle>
            <a:lvl1pPr>
              <a:defRPr sz="6000"/>
            </a:lvl1pPr>
          </a:lstStyle>
          <a:p>
            <a:r>
              <a:rPr lang="hu-HU" smtClean="0"/>
              <a:t>Mintacím szerkesztése</a:t>
            </a:r>
            <a:endParaRPr lang="hu-HU"/>
          </a:p>
        </p:txBody>
      </p:sp>
      <p:sp>
        <p:nvSpPr>
          <p:cNvPr id="3" name="Szöveg hely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u-HU" smtClean="0"/>
              <a:t>Mintaszöveg szerkesztése</a:t>
            </a:r>
          </a:p>
        </p:txBody>
      </p:sp>
      <p:sp>
        <p:nvSpPr>
          <p:cNvPr id="4" name="Dátum helye 3"/>
          <p:cNvSpPr>
            <a:spLocks noGrp="1"/>
          </p:cNvSpPr>
          <p:nvPr>
            <p:ph type="dt" sz="half" idx="10"/>
          </p:nvPr>
        </p:nvSpPr>
        <p:spPr/>
        <p:txBody>
          <a:bodyPr/>
          <a:lstStyle/>
          <a:p>
            <a:fld id="{BE664A37-E094-4E91-8E1C-7ACD96AE3DF5}" type="datetimeFigureOut">
              <a:rPr lang="hu-HU" smtClean="0"/>
              <a:t>2023. 08. 29.</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055E12A3-1DBA-45FD-958C-066C647BB945}" type="slidenum">
              <a:rPr lang="hu-HU" smtClean="0"/>
              <a:t>‹#›</a:t>
            </a:fld>
            <a:endParaRPr lang="hu-HU"/>
          </a:p>
        </p:txBody>
      </p:sp>
    </p:spTree>
    <p:extLst>
      <p:ext uri="{BB962C8B-B14F-4D97-AF65-F5344CB8AC3E}">
        <p14:creationId xmlns:p14="http://schemas.microsoft.com/office/powerpoint/2010/main" val="5057548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838200" y="1825625"/>
            <a:ext cx="5181600" cy="435133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6172200" y="1825625"/>
            <a:ext cx="5181600" cy="435133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Dátum helye 4"/>
          <p:cNvSpPr>
            <a:spLocks noGrp="1"/>
          </p:cNvSpPr>
          <p:nvPr>
            <p:ph type="dt" sz="half" idx="10"/>
          </p:nvPr>
        </p:nvSpPr>
        <p:spPr/>
        <p:txBody>
          <a:bodyPr/>
          <a:lstStyle/>
          <a:p>
            <a:fld id="{BE664A37-E094-4E91-8E1C-7ACD96AE3DF5}" type="datetimeFigureOut">
              <a:rPr lang="hu-HU" smtClean="0"/>
              <a:t>2023. 08. 29.</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055E12A3-1DBA-45FD-958C-066C647BB945}" type="slidenum">
              <a:rPr lang="hu-HU" smtClean="0"/>
              <a:t>‹#›</a:t>
            </a:fld>
            <a:endParaRPr lang="hu-HU"/>
          </a:p>
        </p:txBody>
      </p:sp>
    </p:spTree>
    <p:extLst>
      <p:ext uri="{BB962C8B-B14F-4D97-AF65-F5344CB8AC3E}">
        <p14:creationId xmlns:p14="http://schemas.microsoft.com/office/powerpoint/2010/main" val="20923337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a:xfrm>
            <a:off x="839788" y="365125"/>
            <a:ext cx="10515600" cy="1325563"/>
          </a:xfrm>
        </p:spPr>
        <p:txBody>
          <a:bodyPr/>
          <a:lstStyle/>
          <a:p>
            <a:r>
              <a:rPr lang="hu-HU" smtClean="0"/>
              <a:t>Mintacím szerkesztése</a:t>
            </a:r>
            <a:endParaRPr lang="hu-HU"/>
          </a:p>
        </p:txBody>
      </p:sp>
      <p:sp>
        <p:nvSpPr>
          <p:cNvPr id="3" name="Szöveg hely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839788" y="2505075"/>
            <a:ext cx="5157787" cy="368458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6172200" y="2505075"/>
            <a:ext cx="5183188" cy="368458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Dátum helye 6"/>
          <p:cNvSpPr>
            <a:spLocks noGrp="1"/>
          </p:cNvSpPr>
          <p:nvPr>
            <p:ph type="dt" sz="half" idx="10"/>
          </p:nvPr>
        </p:nvSpPr>
        <p:spPr/>
        <p:txBody>
          <a:bodyPr/>
          <a:lstStyle/>
          <a:p>
            <a:fld id="{BE664A37-E094-4E91-8E1C-7ACD96AE3DF5}" type="datetimeFigureOut">
              <a:rPr lang="hu-HU" smtClean="0"/>
              <a:t>2023. 08. 29.</a:t>
            </a:fld>
            <a:endParaRPr lang="hu-HU"/>
          </a:p>
        </p:txBody>
      </p:sp>
      <p:sp>
        <p:nvSpPr>
          <p:cNvPr id="8" name="Élőláb helye 7"/>
          <p:cNvSpPr>
            <a:spLocks noGrp="1"/>
          </p:cNvSpPr>
          <p:nvPr>
            <p:ph type="ftr" sz="quarter" idx="11"/>
          </p:nvPr>
        </p:nvSpPr>
        <p:spPr/>
        <p:txBody>
          <a:bodyPr/>
          <a:lstStyle/>
          <a:p>
            <a:endParaRPr lang="hu-HU"/>
          </a:p>
        </p:txBody>
      </p:sp>
      <p:sp>
        <p:nvSpPr>
          <p:cNvPr id="9" name="Dia számának helye 8"/>
          <p:cNvSpPr>
            <a:spLocks noGrp="1"/>
          </p:cNvSpPr>
          <p:nvPr>
            <p:ph type="sldNum" sz="quarter" idx="12"/>
          </p:nvPr>
        </p:nvSpPr>
        <p:spPr/>
        <p:txBody>
          <a:bodyPr/>
          <a:lstStyle/>
          <a:p>
            <a:fld id="{055E12A3-1DBA-45FD-958C-066C647BB945}" type="slidenum">
              <a:rPr lang="hu-HU" smtClean="0"/>
              <a:t>‹#›</a:t>
            </a:fld>
            <a:endParaRPr lang="hu-HU"/>
          </a:p>
        </p:txBody>
      </p:sp>
    </p:spTree>
    <p:extLst>
      <p:ext uri="{BB962C8B-B14F-4D97-AF65-F5344CB8AC3E}">
        <p14:creationId xmlns:p14="http://schemas.microsoft.com/office/powerpoint/2010/main" val="37032033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Dátum helye 2"/>
          <p:cNvSpPr>
            <a:spLocks noGrp="1"/>
          </p:cNvSpPr>
          <p:nvPr>
            <p:ph type="dt" sz="half" idx="10"/>
          </p:nvPr>
        </p:nvSpPr>
        <p:spPr/>
        <p:txBody>
          <a:bodyPr/>
          <a:lstStyle/>
          <a:p>
            <a:fld id="{BE664A37-E094-4E91-8E1C-7ACD96AE3DF5}" type="datetimeFigureOut">
              <a:rPr lang="hu-HU" smtClean="0"/>
              <a:t>2023. 08. 29.</a:t>
            </a:fld>
            <a:endParaRPr lang="hu-HU"/>
          </a:p>
        </p:txBody>
      </p:sp>
      <p:sp>
        <p:nvSpPr>
          <p:cNvPr id="4" name="Élőláb helye 3"/>
          <p:cNvSpPr>
            <a:spLocks noGrp="1"/>
          </p:cNvSpPr>
          <p:nvPr>
            <p:ph type="ftr" sz="quarter" idx="11"/>
          </p:nvPr>
        </p:nvSpPr>
        <p:spPr/>
        <p:txBody>
          <a:bodyPr/>
          <a:lstStyle/>
          <a:p>
            <a:endParaRPr lang="hu-HU"/>
          </a:p>
        </p:txBody>
      </p:sp>
      <p:sp>
        <p:nvSpPr>
          <p:cNvPr id="5" name="Dia számának helye 4"/>
          <p:cNvSpPr>
            <a:spLocks noGrp="1"/>
          </p:cNvSpPr>
          <p:nvPr>
            <p:ph type="sldNum" sz="quarter" idx="12"/>
          </p:nvPr>
        </p:nvSpPr>
        <p:spPr/>
        <p:txBody>
          <a:bodyPr/>
          <a:lstStyle/>
          <a:p>
            <a:fld id="{055E12A3-1DBA-45FD-958C-066C647BB945}" type="slidenum">
              <a:rPr lang="hu-HU" smtClean="0"/>
              <a:t>‹#›</a:t>
            </a:fld>
            <a:endParaRPr lang="hu-HU"/>
          </a:p>
        </p:txBody>
      </p:sp>
    </p:spTree>
    <p:extLst>
      <p:ext uri="{BB962C8B-B14F-4D97-AF65-F5344CB8AC3E}">
        <p14:creationId xmlns:p14="http://schemas.microsoft.com/office/powerpoint/2010/main" val="26489159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p>
            <a:fld id="{BE664A37-E094-4E91-8E1C-7ACD96AE3DF5}" type="datetimeFigureOut">
              <a:rPr lang="hu-HU" smtClean="0"/>
              <a:t>2023. 08. 29.</a:t>
            </a:fld>
            <a:endParaRPr lang="hu-HU"/>
          </a:p>
        </p:txBody>
      </p:sp>
      <p:sp>
        <p:nvSpPr>
          <p:cNvPr id="3" name="Élőláb helye 2"/>
          <p:cNvSpPr>
            <a:spLocks noGrp="1"/>
          </p:cNvSpPr>
          <p:nvPr>
            <p:ph type="ftr" sz="quarter" idx="11"/>
          </p:nvPr>
        </p:nvSpPr>
        <p:spPr/>
        <p:txBody>
          <a:bodyPr/>
          <a:lstStyle/>
          <a:p>
            <a:endParaRPr lang="hu-HU"/>
          </a:p>
        </p:txBody>
      </p:sp>
      <p:sp>
        <p:nvSpPr>
          <p:cNvPr id="4" name="Dia számának helye 3"/>
          <p:cNvSpPr>
            <a:spLocks noGrp="1"/>
          </p:cNvSpPr>
          <p:nvPr>
            <p:ph type="sldNum" sz="quarter" idx="12"/>
          </p:nvPr>
        </p:nvSpPr>
        <p:spPr/>
        <p:txBody>
          <a:bodyPr/>
          <a:lstStyle/>
          <a:p>
            <a:fld id="{055E12A3-1DBA-45FD-958C-066C647BB945}" type="slidenum">
              <a:rPr lang="hu-HU" smtClean="0"/>
              <a:t>‹#›</a:t>
            </a:fld>
            <a:endParaRPr lang="hu-HU"/>
          </a:p>
        </p:txBody>
      </p:sp>
    </p:spTree>
    <p:extLst>
      <p:ext uri="{BB962C8B-B14F-4D97-AF65-F5344CB8AC3E}">
        <p14:creationId xmlns:p14="http://schemas.microsoft.com/office/powerpoint/2010/main" val="21901664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839788" y="457200"/>
            <a:ext cx="3932237" cy="1600200"/>
          </a:xfrm>
        </p:spPr>
        <p:txBody>
          <a:bodyPr anchor="b"/>
          <a:lstStyle>
            <a:lvl1pPr>
              <a:defRPr sz="3200"/>
            </a:lvl1pPr>
          </a:lstStyle>
          <a:p>
            <a:r>
              <a:rPr lang="hu-HU" smtClean="0"/>
              <a:t>Mintacím szerkesztése</a:t>
            </a:r>
            <a:endParaRPr lang="hu-HU"/>
          </a:p>
        </p:txBody>
      </p:sp>
      <p:sp>
        <p:nvSpPr>
          <p:cNvPr id="3" name="Tartalom helye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smtClean="0"/>
              <a:t>Mintaszöveg szerkesztése</a:t>
            </a:r>
          </a:p>
        </p:txBody>
      </p:sp>
      <p:sp>
        <p:nvSpPr>
          <p:cNvPr id="5" name="Dátum helye 4"/>
          <p:cNvSpPr>
            <a:spLocks noGrp="1"/>
          </p:cNvSpPr>
          <p:nvPr>
            <p:ph type="dt" sz="half" idx="10"/>
          </p:nvPr>
        </p:nvSpPr>
        <p:spPr/>
        <p:txBody>
          <a:bodyPr/>
          <a:lstStyle/>
          <a:p>
            <a:fld id="{BE664A37-E094-4E91-8E1C-7ACD96AE3DF5}" type="datetimeFigureOut">
              <a:rPr lang="hu-HU" smtClean="0"/>
              <a:t>2023. 08. 29.</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055E12A3-1DBA-45FD-958C-066C647BB945}" type="slidenum">
              <a:rPr lang="hu-HU" smtClean="0"/>
              <a:t>‹#›</a:t>
            </a:fld>
            <a:endParaRPr lang="hu-HU"/>
          </a:p>
        </p:txBody>
      </p:sp>
    </p:spTree>
    <p:extLst>
      <p:ext uri="{BB962C8B-B14F-4D97-AF65-F5344CB8AC3E}">
        <p14:creationId xmlns:p14="http://schemas.microsoft.com/office/powerpoint/2010/main" val="33618006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839788" y="457200"/>
            <a:ext cx="3932237" cy="1600200"/>
          </a:xfrm>
        </p:spPr>
        <p:txBody>
          <a:bodyPr anchor="b"/>
          <a:lstStyle>
            <a:lvl1pPr>
              <a:defRPr sz="3200"/>
            </a:lvl1pPr>
          </a:lstStyle>
          <a:p>
            <a:r>
              <a:rPr lang="hu-HU" smtClean="0"/>
              <a:t>Mintacím szerkesztése</a:t>
            </a:r>
            <a:endParaRPr lang="hu-HU"/>
          </a:p>
        </p:txBody>
      </p:sp>
      <p:sp>
        <p:nvSpPr>
          <p:cNvPr id="3" name="Kép hely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smtClean="0"/>
              <a:t>Mintaszöveg szerkesztése</a:t>
            </a:r>
          </a:p>
        </p:txBody>
      </p:sp>
      <p:sp>
        <p:nvSpPr>
          <p:cNvPr id="5" name="Dátum helye 4"/>
          <p:cNvSpPr>
            <a:spLocks noGrp="1"/>
          </p:cNvSpPr>
          <p:nvPr>
            <p:ph type="dt" sz="half" idx="10"/>
          </p:nvPr>
        </p:nvSpPr>
        <p:spPr/>
        <p:txBody>
          <a:bodyPr/>
          <a:lstStyle/>
          <a:p>
            <a:fld id="{BE664A37-E094-4E91-8E1C-7ACD96AE3DF5}" type="datetimeFigureOut">
              <a:rPr lang="hu-HU" smtClean="0"/>
              <a:t>2023. 08. 29.</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055E12A3-1DBA-45FD-958C-066C647BB945}" type="slidenum">
              <a:rPr lang="hu-HU" smtClean="0"/>
              <a:t>‹#›</a:t>
            </a:fld>
            <a:endParaRPr lang="hu-HU"/>
          </a:p>
        </p:txBody>
      </p:sp>
    </p:spTree>
    <p:extLst>
      <p:ext uri="{BB962C8B-B14F-4D97-AF65-F5344CB8AC3E}">
        <p14:creationId xmlns:p14="http://schemas.microsoft.com/office/powerpoint/2010/main" val="30112915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ím hely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hu-HU" smtClean="0"/>
              <a:t>Mintacím szerkesztése</a:t>
            </a:r>
            <a:endParaRPr lang="hu-HU"/>
          </a:p>
        </p:txBody>
      </p:sp>
      <p:sp>
        <p:nvSpPr>
          <p:cNvPr id="3" name="Szöveg hely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664A37-E094-4E91-8E1C-7ACD96AE3DF5}" type="datetimeFigureOut">
              <a:rPr lang="hu-HU" smtClean="0"/>
              <a:t>2023. 08. 29.</a:t>
            </a:fld>
            <a:endParaRPr lang="hu-HU"/>
          </a:p>
        </p:txBody>
      </p:sp>
      <p:sp>
        <p:nvSpPr>
          <p:cNvPr id="5" name="Élőláb hely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u-HU"/>
          </a:p>
        </p:txBody>
      </p:sp>
      <p:sp>
        <p:nvSpPr>
          <p:cNvPr id="6" name="Dia számának hely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5E12A3-1DBA-45FD-958C-066C647BB945}" type="slidenum">
              <a:rPr lang="hu-HU" smtClean="0"/>
              <a:t>‹#›</a:t>
            </a:fld>
            <a:endParaRPr lang="hu-HU"/>
          </a:p>
        </p:txBody>
      </p:sp>
    </p:spTree>
    <p:extLst>
      <p:ext uri="{BB962C8B-B14F-4D97-AF65-F5344CB8AC3E}">
        <p14:creationId xmlns:p14="http://schemas.microsoft.com/office/powerpoint/2010/main" val="32659279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ctrTitle"/>
          </p:nvPr>
        </p:nvSpPr>
        <p:spPr>
          <a:xfrm>
            <a:off x="1530056" y="934285"/>
            <a:ext cx="9144000" cy="4370522"/>
          </a:xfrm>
        </p:spPr>
        <p:txBody>
          <a:bodyPr>
            <a:normAutofit fontScale="90000"/>
          </a:bodyPr>
          <a:lstStyle/>
          <a:p>
            <a:r>
              <a:rPr lang="hu-HU" dirty="0" smtClean="0"/>
              <a:t/>
            </a:r>
            <a:br>
              <a:rPr lang="hu-HU" dirty="0" smtClean="0"/>
            </a:br>
            <a:r>
              <a:rPr lang="hu-HU" dirty="0" smtClean="0"/>
              <a:t/>
            </a:r>
            <a:br>
              <a:rPr lang="hu-HU" dirty="0" smtClean="0"/>
            </a:br>
            <a:r>
              <a:rPr lang="hu-HU" dirty="0"/>
              <a:t/>
            </a:r>
            <a:br>
              <a:rPr lang="hu-HU" dirty="0"/>
            </a:br>
            <a:r>
              <a:rPr lang="hu-HU" dirty="0" smtClean="0"/>
              <a:t/>
            </a:r>
            <a:br>
              <a:rPr lang="hu-HU" dirty="0" smtClean="0"/>
            </a:br>
            <a:r>
              <a:rPr lang="hu-HU" sz="5600" b="1" dirty="0" smtClean="0"/>
              <a:t>Géza Horváth</a:t>
            </a:r>
            <a:br>
              <a:rPr lang="hu-HU" sz="5600" b="1" dirty="0" smtClean="0"/>
            </a:br>
            <a:r>
              <a:rPr lang="hu-HU" sz="5600" b="1" dirty="0" smtClean="0"/>
              <a:t/>
            </a:r>
            <a:br>
              <a:rPr lang="hu-HU" sz="5600" b="1" dirty="0" smtClean="0"/>
            </a:br>
            <a:r>
              <a:rPr lang="hu-HU" sz="5600" b="1" dirty="0" err="1" smtClean="0"/>
              <a:t>Protestantische</a:t>
            </a:r>
            <a:r>
              <a:rPr lang="hu-HU" sz="5600" b="1" dirty="0" smtClean="0"/>
              <a:t> </a:t>
            </a:r>
            <a:r>
              <a:rPr lang="hu-HU" sz="5600" b="1" dirty="0" err="1" smtClean="0"/>
              <a:t>Traditionen</a:t>
            </a:r>
            <a:r>
              <a:rPr lang="hu-HU" sz="5600" b="1" dirty="0" smtClean="0"/>
              <a:t> in der </a:t>
            </a:r>
            <a:r>
              <a:rPr lang="hu-HU" sz="5600" b="1" dirty="0" err="1" smtClean="0"/>
              <a:t>deutschsprachigen</a:t>
            </a:r>
            <a:r>
              <a:rPr lang="hu-HU" sz="5600" b="1" dirty="0" smtClean="0"/>
              <a:t> </a:t>
            </a:r>
            <a:r>
              <a:rPr lang="hu-HU" sz="5600" b="1" dirty="0" err="1" smtClean="0"/>
              <a:t>Literatur</a:t>
            </a:r>
            <a:r>
              <a:rPr lang="hu-HU" sz="5600" b="1" dirty="0"/>
              <a:t> </a:t>
            </a:r>
            <a:r>
              <a:rPr lang="hu-HU" sz="5600" b="1" dirty="0" smtClean="0"/>
              <a:t>VII.</a:t>
            </a:r>
            <a:r>
              <a:rPr lang="hu-HU" sz="5600" dirty="0" smtClean="0"/>
              <a:t/>
            </a:r>
            <a:br>
              <a:rPr lang="hu-HU" sz="5600" dirty="0" smtClean="0"/>
            </a:br>
            <a:endParaRPr lang="hu-HU" sz="5600" dirty="0"/>
          </a:p>
        </p:txBody>
      </p:sp>
      <p:pic>
        <p:nvPicPr>
          <p:cNvPr id="5" name="Kép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04112" cy="1207698"/>
          </a:xfrm>
          <a:prstGeom prst="rect">
            <a:avLst/>
          </a:prstGeom>
        </p:spPr>
      </p:pic>
    </p:spTree>
    <p:extLst>
      <p:ext uri="{BB962C8B-B14F-4D97-AF65-F5344CB8AC3E}">
        <p14:creationId xmlns:p14="http://schemas.microsoft.com/office/powerpoint/2010/main" val="24155031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ím 4"/>
          <p:cNvSpPr>
            <a:spLocks noGrp="1"/>
          </p:cNvSpPr>
          <p:nvPr>
            <p:ph type="title"/>
          </p:nvPr>
        </p:nvSpPr>
        <p:spPr>
          <a:xfrm>
            <a:off x="803695" y="1132876"/>
            <a:ext cx="10515600" cy="1325563"/>
          </a:xfrm>
        </p:spPr>
        <p:txBody>
          <a:bodyPr>
            <a:normAutofit/>
          </a:bodyPr>
          <a:lstStyle/>
          <a:p>
            <a:r>
              <a:rPr lang="hu-HU" sz="3600" b="1" dirty="0" err="1" smtClean="0"/>
              <a:t>Schleiermacher</a:t>
            </a:r>
            <a:r>
              <a:rPr lang="hu-HU" sz="3600" b="1" dirty="0" smtClean="0"/>
              <a:t>: „</a:t>
            </a:r>
            <a:r>
              <a:rPr lang="hu-HU" sz="3600" b="1" i="1" dirty="0" err="1" smtClean="0"/>
              <a:t>Kirchenvater</a:t>
            </a:r>
            <a:r>
              <a:rPr lang="hu-HU" sz="3600" b="1" i="1" dirty="0" smtClean="0"/>
              <a:t> des 19. </a:t>
            </a:r>
            <a:r>
              <a:rPr lang="hu-HU" sz="3600" b="1" i="1" dirty="0" err="1" smtClean="0"/>
              <a:t>Jhrs</a:t>
            </a:r>
            <a:r>
              <a:rPr lang="hu-HU" sz="3600" b="1" i="1" dirty="0" smtClean="0"/>
              <a:t>.</a:t>
            </a:r>
            <a:r>
              <a:rPr lang="hu-HU" sz="3600" b="1" dirty="0" smtClean="0"/>
              <a:t>” (</a:t>
            </a:r>
            <a:r>
              <a:rPr lang="hu-HU" sz="3600" b="1" dirty="0" smtClean="0"/>
              <a:t>Karl </a:t>
            </a:r>
            <a:r>
              <a:rPr lang="hu-HU" sz="3600" b="1" dirty="0" err="1" smtClean="0"/>
              <a:t>Barth</a:t>
            </a:r>
            <a:r>
              <a:rPr lang="hu-HU" sz="3600" b="1" dirty="0" smtClean="0"/>
              <a:t>)</a:t>
            </a:r>
            <a:endParaRPr lang="hu-HU" sz="3600" b="1" dirty="0"/>
          </a:p>
        </p:txBody>
      </p:sp>
      <p:sp>
        <p:nvSpPr>
          <p:cNvPr id="6" name="Tartalom helye 5"/>
          <p:cNvSpPr>
            <a:spLocks noGrp="1"/>
          </p:cNvSpPr>
          <p:nvPr>
            <p:ph idx="1"/>
          </p:nvPr>
        </p:nvSpPr>
        <p:spPr>
          <a:xfrm>
            <a:off x="803695" y="2593376"/>
            <a:ext cx="10515600" cy="4351338"/>
          </a:xfrm>
        </p:spPr>
        <p:txBody>
          <a:bodyPr>
            <a:normAutofit fontScale="77500" lnSpcReduction="20000"/>
          </a:bodyPr>
          <a:lstStyle/>
          <a:p>
            <a:r>
              <a:rPr lang="hu-HU" dirty="0" err="1" smtClean="0"/>
              <a:t>Sohn</a:t>
            </a:r>
            <a:r>
              <a:rPr lang="hu-HU" dirty="0" smtClean="0"/>
              <a:t> </a:t>
            </a:r>
            <a:r>
              <a:rPr lang="hu-HU" dirty="0" err="1" smtClean="0"/>
              <a:t>eines</a:t>
            </a:r>
            <a:r>
              <a:rPr lang="hu-HU" dirty="0" smtClean="0"/>
              <a:t> </a:t>
            </a:r>
            <a:r>
              <a:rPr lang="hu-HU" dirty="0" err="1" smtClean="0"/>
              <a:t>reformierten</a:t>
            </a:r>
            <a:r>
              <a:rPr lang="hu-HU" dirty="0" smtClean="0"/>
              <a:t> </a:t>
            </a:r>
            <a:r>
              <a:rPr lang="hu-HU" dirty="0" err="1" smtClean="0"/>
              <a:t>Feldpredigers</a:t>
            </a:r>
            <a:endParaRPr lang="hu-HU" dirty="0" smtClean="0"/>
          </a:p>
          <a:p>
            <a:r>
              <a:rPr lang="hu-HU" dirty="0" smtClean="0"/>
              <a:t>1783-1785 	</a:t>
            </a:r>
            <a:r>
              <a:rPr lang="de-DE" i="1" dirty="0" smtClean="0"/>
              <a:t>Pädagogium</a:t>
            </a:r>
            <a:r>
              <a:rPr lang="de-DE" dirty="0" smtClean="0"/>
              <a:t> </a:t>
            </a:r>
            <a:r>
              <a:rPr lang="de-DE" dirty="0"/>
              <a:t>der Herrnhuter Brüder-Unität in </a:t>
            </a:r>
            <a:r>
              <a:rPr lang="de-DE" dirty="0" err="1"/>
              <a:t>Niesky</a:t>
            </a:r>
            <a:r>
              <a:rPr lang="de-DE" dirty="0"/>
              <a:t> </a:t>
            </a:r>
            <a:r>
              <a:rPr lang="de-DE" dirty="0" smtClean="0"/>
              <a:t>erzogen</a:t>
            </a:r>
            <a:r>
              <a:rPr lang="hu-HU" dirty="0" smtClean="0"/>
              <a:t> 				(</a:t>
            </a:r>
            <a:r>
              <a:rPr lang="hu-HU" dirty="0" err="1" smtClean="0"/>
              <a:t>Pietismus</a:t>
            </a:r>
            <a:r>
              <a:rPr lang="hu-HU" dirty="0" smtClean="0"/>
              <a:t>)</a:t>
            </a:r>
          </a:p>
          <a:p>
            <a:r>
              <a:rPr lang="hu-HU" dirty="0" smtClean="0"/>
              <a:t>1785-1787 	</a:t>
            </a:r>
            <a:r>
              <a:rPr lang="hu-HU" dirty="0" err="1" smtClean="0"/>
              <a:t>Besuch</a:t>
            </a:r>
            <a:r>
              <a:rPr lang="hu-HU" dirty="0" smtClean="0"/>
              <a:t> des </a:t>
            </a:r>
            <a:r>
              <a:rPr lang="hu-HU" dirty="0" err="1" smtClean="0"/>
              <a:t>Seminars</a:t>
            </a:r>
            <a:r>
              <a:rPr lang="hu-HU" dirty="0" smtClean="0"/>
              <a:t> der HB in </a:t>
            </a:r>
            <a:r>
              <a:rPr lang="hu-HU" dirty="0" err="1" smtClean="0"/>
              <a:t>Barby</a:t>
            </a:r>
            <a:endParaRPr lang="hu-HU" dirty="0" smtClean="0"/>
          </a:p>
          <a:p>
            <a:r>
              <a:rPr lang="hu-HU" dirty="0" smtClean="0"/>
              <a:t>1787 		</a:t>
            </a:r>
            <a:r>
              <a:rPr lang="hu-HU" dirty="0" err="1" smtClean="0"/>
              <a:t>Bruch</a:t>
            </a:r>
            <a:r>
              <a:rPr lang="hu-HU" dirty="0" smtClean="0"/>
              <a:t> mit den HB → </a:t>
            </a:r>
            <a:r>
              <a:rPr lang="hu-HU" dirty="0" err="1" smtClean="0"/>
              <a:t>Studium</a:t>
            </a:r>
            <a:r>
              <a:rPr lang="hu-HU" dirty="0" smtClean="0"/>
              <a:t> der </a:t>
            </a:r>
            <a:r>
              <a:rPr lang="hu-HU" dirty="0" err="1" smtClean="0"/>
              <a:t>Theologie</a:t>
            </a:r>
            <a:r>
              <a:rPr lang="hu-HU" dirty="0" smtClean="0"/>
              <a:t> und </a:t>
            </a:r>
            <a:r>
              <a:rPr lang="hu-HU" dirty="0" err="1" smtClean="0"/>
              <a:t>Philosophie</a:t>
            </a:r>
            <a:r>
              <a:rPr lang="hu-HU" dirty="0" smtClean="0"/>
              <a:t> in Halle</a:t>
            </a:r>
          </a:p>
          <a:p>
            <a:r>
              <a:rPr lang="hu-HU" dirty="0" smtClean="0"/>
              <a:t>1790-1793 	</a:t>
            </a:r>
            <a:r>
              <a:rPr lang="hu-HU" dirty="0" err="1" smtClean="0"/>
              <a:t>Hauslehrer</a:t>
            </a:r>
            <a:r>
              <a:rPr lang="hu-HU" dirty="0" smtClean="0"/>
              <a:t> </a:t>
            </a:r>
            <a:r>
              <a:rPr lang="hu-HU" dirty="0" err="1" smtClean="0"/>
              <a:t>bei</a:t>
            </a:r>
            <a:r>
              <a:rPr lang="hu-HU" dirty="0" smtClean="0"/>
              <a:t> de </a:t>
            </a:r>
            <a:r>
              <a:rPr lang="hu-HU" dirty="0" err="1" smtClean="0"/>
              <a:t>Familie</a:t>
            </a:r>
            <a:r>
              <a:rPr lang="hu-HU" dirty="0" smtClean="0"/>
              <a:t> des </a:t>
            </a:r>
            <a:r>
              <a:rPr lang="hu-HU" dirty="0" err="1" smtClean="0"/>
              <a:t>Grafen</a:t>
            </a:r>
            <a:r>
              <a:rPr lang="hu-HU" dirty="0" smtClean="0"/>
              <a:t> </a:t>
            </a:r>
            <a:r>
              <a:rPr lang="hu-HU" dirty="0" err="1" smtClean="0"/>
              <a:t>Dohna-Schlohbitten</a:t>
            </a:r>
            <a:endParaRPr lang="hu-HU" dirty="0" smtClean="0"/>
          </a:p>
          <a:p>
            <a:r>
              <a:rPr lang="hu-HU" dirty="0" smtClean="0"/>
              <a:t>1796-1802 	</a:t>
            </a:r>
            <a:r>
              <a:rPr lang="hu-HU" dirty="0" err="1" smtClean="0"/>
              <a:t>Prediger</a:t>
            </a:r>
            <a:r>
              <a:rPr lang="hu-HU" dirty="0" smtClean="0"/>
              <a:t> an der </a:t>
            </a:r>
            <a:r>
              <a:rPr lang="hu-HU" dirty="0" err="1" smtClean="0"/>
              <a:t>Charité</a:t>
            </a:r>
            <a:r>
              <a:rPr lang="hu-HU" dirty="0" smtClean="0"/>
              <a:t> in Berlin → </a:t>
            </a:r>
            <a:r>
              <a:rPr lang="hu-HU" dirty="0" err="1" smtClean="0"/>
              <a:t>Verkehr</a:t>
            </a:r>
            <a:r>
              <a:rPr lang="hu-HU" dirty="0" smtClean="0"/>
              <a:t> </a:t>
            </a:r>
            <a:r>
              <a:rPr lang="hu-HU" dirty="0" err="1" smtClean="0"/>
              <a:t>im</a:t>
            </a:r>
            <a:r>
              <a:rPr lang="hu-HU" dirty="0" smtClean="0"/>
              <a:t> </a:t>
            </a:r>
            <a:r>
              <a:rPr lang="hu-HU" dirty="0" err="1" smtClean="0"/>
              <a:t>Salon</a:t>
            </a:r>
            <a:r>
              <a:rPr lang="hu-HU" dirty="0" smtClean="0"/>
              <a:t> von </a:t>
            </a:r>
            <a:r>
              <a:rPr lang="hu-HU" dirty="0" err="1" smtClean="0"/>
              <a:t>Henriette</a:t>
            </a:r>
            <a:r>
              <a:rPr lang="hu-HU" dirty="0" smtClean="0"/>
              <a:t> 			</a:t>
            </a:r>
            <a:r>
              <a:rPr lang="hu-HU" dirty="0" err="1" smtClean="0"/>
              <a:t>Herz</a:t>
            </a:r>
            <a:r>
              <a:rPr lang="hu-HU" dirty="0" smtClean="0"/>
              <a:t>: </a:t>
            </a:r>
            <a:r>
              <a:rPr lang="hu-HU" dirty="0" err="1" smtClean="0">
                <a:solidFill>
                  <a:srgbClr val="C00000"/>
                </a:solidFill>
              </a:rPr>
              <a:t>Bekanntschaft</a:t>
            </a:r>
            <a:r>
              <a:rPr lang="hu-HU" dirty="0" smtClean="0">
                <a:solidFill>
                  <a:srgbClr val="C00000"/>
                </a:solidFill>
              </a:rPr>
              <a:t> mit den </a:t>
            </a:r>
            <a:r>
              <a:rPr lang="hu-HU" dirty="0" err="1" smtClean="0">
                <a:solidFill>
                  <a:srgbClr val="C00000"/>
                </a:solidFill>
              </a:rPr>
              <a:t>Romantikern</a:t>
            </a:r>
            <a:r>
              <a:rPr lang="hu-HU" dirty="0" smtClean="0">
                <a:solidFill>
                  <a:srgbClr val="C00000"/>
                </a:solidFill>
              </a:rPr>
              <a:t> </a:t>
            </a:r>
            <a:r>
              <a:rPr lang="hu-HU" dirty="0" smtClean="0"/>
              <a:t>(</a:t>
            </a:r>
            <a:r>
              <a:rPr lang="hu-HU" dirty="0" err="1" smtClean="0"/>
              <a:t>Fr</a:t>
            </a:r>
            <a:r>
              <a:rPr lang="hu-HU" dirty="0" smtClean="0"/>
              <a:t>. </a:t>
            </a:r>
            <a:r>
              <a:rPr lang="hu-HU" dirty="0" err="1" smtClean="0"/>
              <a:t>Schlegel</a:t>
            </a:r>
            <a:r>
              <a:rPr lang="hu-HU" dirty="0" smtClean="0"/>
              <a:t>)</a:t>
            </a:r>
          </a:p>
          <a:p>
            <a:r>
              <a:rPr lang="hu-HU" dirty="0" smtClean="0"/>
              <a:t>1802- 1804 	</a:t>
            </a:r>
            <a:r>
              <a:rPr lang="hu-HU" dirty="0" err="1" smtClean="0"/>
              <a:t>Hofprediger</a:t>
            </a:r>
            <a:r>
              <a:rPr lang="hu-HU" dirty="0" smtClean="0"/>
              <a:t> in </a:t>
            </a:r>
            <a:r>
              <a:rPr lang="hu-HU" dirty="0" err="1" smtClean="0"/>
              <a:t>Stolp</a:t>
            </a:r>
            <a:endParaRPr lang="hu-HU" dirty="0" smtClean="0"/>
          </a:p>
          <a:p>
            <a:r>
              <a:rPr lang="hu-HU" dirty="0" smtClean="0"/>
              <a:t>1804- 1807	</a:t>
            </a:r>
            <a:r>
              <a:rPr lang="hu-HU" dirty="0" err="1" smtClean="0"/>
              <a:t>außerord</a:t>
            </a:r>
            <a:r>
              <a:rPr lang="hu-HU" dirty="0" smtClean="0"/>
              <a:t>. Prof. Für </a:t>
            </a:r>
            <a:r>
              <a:rPr lang="hu-HU" dirty="0" err="1" smtClean="0"/>
              <a:t>Theologie</a:t>
            </a:r>
            <a:r>
              <a:rPr lang="hu-HU" dirty="0" smtClean="0"/>
              <a:t> und </a:t>
            </a:r>
            <a:r>
              <a:rPr lang="hu-HU" dirty="0" err="1" smtClean="0"/>
              <a:t>Philosophie</a:t>
            </a:r>
            <a:r>
              <a:rPr lang="hu-HU" dirty="0" smtClean="0"/>
              <a:t> an der </a:t>
            </a:r>
            <a:r>
              <a:rPr lang="hu-HU" dirty="0" err="1"/>
              <a:t>U</a:t>
            </a:r>
            <a:r>
              <a:rPr lang="hu-HU" dirty="0" err="1" smtClean="0"/>
              <a:t>niversität</a:t>
            </a:r>
            <a:r>
              <a:rPr lang="hu-HU" dirty="0" smtClean="0"/>
              <a:t> Halle</a:t>
            </a:r>
          </a:p>
          <a:p>
            <a:r>
              <a:rPr lang="hu-HU" dirty="0" smtClean="0"/>
              <a:t>1809-1834	</a:t>
            </a:r>
            <a:r>
              <a:rPr lang="hu-HU" dirty="0" err="1" smtClean="0"/>
              <a:t>Prediger</a:t>
            </a:r>
            <a:r>
              <a:rPr lang="hu-HU" dirty="0" smtClean="0"/>
              <a:t> der </a:t>
            </a:r>
            <a:r>
              <a:rPr lang="hu-HU" dirty="0" err="1" smtClean="0"/>
              <a:t>Dreifaltigkeitskirche</a:t>
            </a:r>
            <a:r>
              <a:rPr lang="hu-HU" dirty="0" smtClean="0"/>
              <a:t> in Berlin, </a:t>
            </a:r>
            <a:r>
              <a:rPr lang="hu-HU" dirty="0" err="1" smtClean="0"/>
              <a:t>Mitbegründer</a:t>
            </a:r>
            <a:r>
              <a:rPr lang="hu-HU" dirty="0" smtClean="0"/>
              <a:t> der Friedrich-			</a:t>
            </a:r>
            <a:r>
              <a:rPr lang="hu-HU" dirty="0" err="1" smtClean="0"/>
              <a:t>Wilhelms-Universität</a:t>
            </a:r>
            <a:r>
              <a:rPr lang="hu-HU" dirty="0" smtClean="0"/>
              <a:t>, Prof. Für </a:t>
            </a:r>
            <a:r>
              <a:rPr lang="hu-HU" dirty="0" err="1" smtClean="0"/>
              <a:t>Theologie</a:t>
            </a:r>
            <a:r>
              <a:rPr lang="hu-HU" dirty="0" smtClean="0"/>
              <a:t> </a:t>
            </a:r>
            <a:r>
              <a:rPr lang="hu-HU" dirty="0" err="1" smtClean="0"/>
              <a:t>bis</a:t>
            </a:r>
            <a:r>
              <a:rPr lang="hu-HU" dirty="0" smtClean="0"/>
              <a:t> </a:t>
            </a:r>
            <a:r>
              <a:rPr lang="hu-HU" dirty="0" err="1" smtClean="0"/>
              <a:t>zu</a:t>
            </a:r>
            <a:r>
              <a:rPr lang="hu-HU" dirty="0" smtClean="0"/>
              <a:t> </a:t>
            </a:r>
            <a:r>
              <a:rPr lang="hu-HU" dirty="0" err="1" smtClean="0"/>
              <a:t>seinem</a:t>
            </a:r>
            <a:r>
              <a:rPr lang="hu-HU" dirty="0" smtClean="0"/>
              <a:t> </a:t>
            </a:r>
            <a:r>
              <a:rPr lang="hu-HU" dirty="0" err="1" smtClean="0"/>
              <a:t>Tod</a:t>
            </a:r>
            <a:endParaRPr lang="hu-HU" dirty="0" smtClean="0"/>
          </a:p>
          <a:p>
            <a:endParaRPr lang="hu-HU" dirty="0"/>
          </a:p>
        </p:txBody>
      </p:sp>
      <p:pic>
        <p:nvPicPr>
          <p:cNvPr id="4" name="Kép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04112" cy="1207698"/>
          </a:xfrm>
          <a:prstGeom prst="rect">
            <a:avLst/>
          </a:prstGeom>
        </p:spPr>
      </p:pic>
    </p:spTree>
    <p:extLst>
      <p:ext uri="{BB962C8B-B14F-4D97-AF65-F5344CB8AC3E}">
        <p14:creationId xmlns:p14="http://schemas.microsoft.com/office/powerpoint/2010/main" val="25550257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855453" y="1451604"/>
            <a:ext cx="10515600" cy="1325563"/>
          </a:xfrm>
        </p:spPr>
        <p:txBody>
          <a:bodyPr>
            <a:normAutofit/>
          </a:bodyPr>
          <a:lstStyle/>
          <a:p>
            <a:pPr algn="ctr"/>
            <a:r>
              <a:rPr lang="hu-HU" sz="3600" b="1" dirty="0" err="1" smtClean="0"/>
              <a:t>Schleiermachers</a:t>
            </a:r>
            <a:r>
              <a:rPr lang="hu-HU" sz="3600" b="1" dirty="0" smtClean="0"/>
              <a:t> </a:t>
            </a:r>
            <a:r>
              <a:rPr lang="hu-HU" sz="3600" b="1" dirty="0" err="1" smtClean="0"/>
              <a:t>Theologie</a:t>
            </a:r>
            <a:endParaRPr lang="hu-HU" sz="3600" b="1" dirty="0"/>
          </a:p>
        </p:txBody>
      </p:sp>
      <p:sp>
        <p:nvSpPr>
          <p:cNvPr id="3" name="Tartalom helye 2"/>
          <p:cNvSpPr>
            <a:spLocks noGrp="1"/>
          </p:cNvSpPr>
          <p:nvPr>
            <p:ph idx="1"/>
          </p:nvPr>
        </p:nvSpPr>
        <p:spPr>
          <a:xfrm>
            <a:off x="855453" y="3246956"/>
            <a:ext cx="10515600" cy="3611044"/>
          </a:xfrm>
        </p:spPr>
        <p:txBody>
          <a:bodyPr/>
          <a:lstStyle/>
          <a:p>
            <a:pPr marL="0" indent="0" algn="ctr">
              <a:buNone/>
            </a:pPr>
            <a:r>
              <a:rPr lang="hu-HU" sz="2400" dirty="0" err="1" smtClean="0"/>
              <a:t>Im</a:t>
            </a:r>
            <a:r>
              <a:rPr lang="hu-HU" sz="2400" dirty="0" smtClean="0"/>
              <a:t> 18. </a:t>
            </a:r>
            <a:r>
              <a:rPr lang="hu-HU" sz="2400" dirty="0" err="1" smtClean="0"/>
              <a:t>Jh</a:t>
            </a:r>
            <a:r>
              <a:rPr lang="hu-HU" sz="2400" dirty="0" smtClean="0"/>
              <a:t>. (</a:t>
            </a:r>
            <a:r>
              <a:rPr lang="hu-HU" sz="2400" dirty="0" err="1" smtClean="0"/>
              <a:t>Aufklärung</a:t>
            </a:r>
            <a:r>
              <a:rPr lang="hu-HU" sz="2400" dirty="0" smtClean="0"/>
              <a:t>) </a:t>
            </a:r>
            <a:r>
              <a:rPr lang="hu-HU" sz="2400" dirty="0" err="1" smtClean="0"/>
              <a:t>gerät</a:t>
            </a:r>
            <a:r>
              <a:rPr lang="hu-HU" sz="2400" dirty="0" smtClean="0"/>
              <a:t> die </a:t>
            </a:r>
            <a:r>
              <a:rPr lang="hu-HU" sz="2400" dirty="0" err="1" smtClean="0"/>
              <a:t>Religion</a:t>
            </a:r>
            <a:r>
              <a:rPr lang="hu-HU" sz="2400" dirty="0" smtClean="0"/>
              <a:t> </a:t>
            </a:r>
            <a:r>
              <a:rPr lang="hu-HU" sz="2400" dirty="0" err="1" smtClean="0"/>
              <a:t>ins</a:t>
            </a:r>
            <a:r>
              <a:rPr lang="hu-HU" sz="2400" dirty="0" smtClean="0"/>
              <a:t> </a:t>
            </a:r>
            <a:r>
              <a:rPr lang="hu-HU" sz="2400" dirty="0" err="1" smtClean="0"/>
              <a:t>Bedrängnis</a:t>
            </a:r>
            <a:r>
              <a:rPr lang="hu-HU" sz="2400" dirty="0" smtClean="0"/>
              <a:t>…</a:t>
            </a:r>
          </a:p>
          <a:p>
            <a:pPr marL="0" indent="0">
              <a:buNone/>
            </a:pPr>
            <a:endParaRPr lang="hu-HU" sz="2400" dirty="0" smtClean="0"/>
          </a:p>
          <a:p>
            <a:pPr marL="0" indent="0" algn="ctr">
              <a:buNone/>
            </a:pPr>
            <a:r>
              <a:rPr lang="hu-HU" sz="2400" dirty="0" err="1" smtClean="0"/>
              <a:t>Zwischen</a:t>
            </a:r>
            <a:r>
              <a:rPr lang="hu-HU" sz="2400" dirty="0" smtClean="0"/>
              <a:t> </a:t>
            </a:r>
            <a:r>
              <a:rPr lang="hu-HU" sz="2400" dirty="0" err="1" smtClean="0"/>
              <a:t>Rationalismus</a:t>
            </a:r>
            <a:r>
              <a:rPr lang="hu-HU" sz="2400" dirty="0" smtClean="0"/>
              <a:t> (</a:t>
            </a:r>
            <a:r>
              <a:rPr lang="hu-HU" sz="2400" dirty="0" err="1" smtClean="0"/>
              <a:t>Ch</a:t>
            </a:r>
            <a:r>
              <a:rPr lang="hu-HU" sz="2400" dirty="0" smtClean="0"/>
              <a:t>. Wolf) und </a:t>
            </a:r>
            <a:r>
              <a:rPr lang="hu-HU" sz="2400" dirty="0" err="1" smtClean="0"/>
              <a:t>Moralphilosophie</a:t>
            </a:r>
            <a:r>
              <a:rPr lang="hu-HU" sz="2400" dirty="0" smtClean="0"/>
              <a:t> (Kant) und </a:t>
            </a:r>
            <a:r>
              <a:rPr lang="hu-HU" sz="2400" dirty="0" err="1" smtClean="0"/>
              <a:t>Supranaturalimus</a:t>
            </a:r>
            <a:r>
              <a:rPr lang="hu-HU" sz="2400" dirty="0" smtClean="0"/>
              <a:t> </a:t>
            </a:r>
            <a:r>
              <a:rPr lang="hu-HU" sz="2400" dirty="0" err="1" smtClean="0"/>
              <a:t>sucht</a:t>
            </a:r>
            <a:r>
              <a:rPr lang="hu-HU" sz="2400" dirty="0" smtClean="0"/>
              <a:t> </a:t>
            </a:r>
            <a:r>
              <a:rPr lang="hu-HU" sz="2400" dirty="0" err="1" smtClean="0"/>
              <a:t>Sch</a:t>
            </a:r>
            <a:r>
              <a:rPr lang="hu-HU" sz="2400" dirty="0" err="1" smtClean="0"/>
              <a:t>leiermacher</a:t>
            </a:r>
            <a:r>
              <a:rPr lang="hu-HU" sz="2400" dirty="0" smtClean="0"/>
              <a:t> </a:t>
            </a:r>
            <a:r>
              <a:rPr lang="hu-HU" sz="2400" dirty="0" err="1" smtClean="0"/>
              <a:t>neue</a:t>
            </a:r>
            <a:r>
              <a:rPr lang="hu-HU" sz="2400" dirty="0" smtClean="0"/>
              <a:t> </a:t>
            </a:r>
            <a:r>
              <a:rPr lang="hu-HU" sz="2400" dirty="0" err="1" smtClean="0"/>
              <a:t>Wege</a:t>
            </a:r>
            <a:r>
              <a:rPr lang="hu-HU" sz="2400" dirty="0" smtClean="0"/>
              <a:t>, die </a:t>
            </a:r>
            <a:r>
              <a:rPr lang="hu-HU" sz="2400" dirty="0" err="1" smtClean="0"/>
              <a:t>vom</a:t>
            </a:r>
            <a:r>
              <a:rPr lang="hu-HU" sz="2400" dirty="0" smtClean="0"/>
              <a:t> </a:t>
            </a:r>
            <a:r>
              <a:rPr lang="hu-HU" sz="2400" dirty="0" err="1" smtClean="0"/>
              <a:t>Pietismus</a:t>
            </a:r>
            <a:r>
              <a:rPr lang="hu-HU" sz="2400" dirty="0" smtClean="0"/>
              <a:t> </a:t>
            </a:r>
            <a:r>
              <a:rPr lang="hu-HU" sz="2400" dirty="0" err="1" smtClean="0"/>
              <a:t>beeinflusst</a:t>
            </a:r>
            <a:r>
              <a:rPr lang="hu-HU" sz="2400" dirty="0" smtClean="0"/>
              <a:t> </a:t>
            </a:r>
            <a:r>
              <a:rPr lang="hu-HU" sz="2400" dirty="0" err="1" smtClean="0"/>
              <a:t>werden</a:t>
            </a:r>
            <a:r>
              <a:rPr lang="hu-HU" sz="2400" dirty="0" smtClean="0"/>
              <a:t>…</a:t>
            </a:r>
          </a:p>
          <a:p>
            <a:endParaRPr lang="hu-HU" dirty="0" smtClean="0"/>
          </a:p>
          <a:p>
            <a:endParaRPr lang="hu-HU" dirty="0"/>
          </a:p>
        </p:txBody>
      </p:sp>
      <p:pic>
        <p:nvPicPr>
          <p:cNvPr id="4" name="Kép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04112" cy="1207698"/>
          </a:xfrm>
          <a:prstGeom prst="rect">
            <a:avLst/>
          </a:prstGeom>
        </p:spPr>
      </p:pic>
    </p:spTree>
    <p:extLst>
      <p:ext uri="{BB962C8B-B14F-4D97-AF65-F5344CB8AC3E}">
        <p14:creationId xmlns:p14="http://schemas.microsoft.com/office/powerpoint/2010/main" val="19130560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812320" y="1304481"/>
            <a:ext cx="10515600" cy="1325563"/>
          </a:xfrm>
        </p:spPr>
        <p:txBody>
          <a:bodyPr>
            <a:normAutofit fontScale="90000"/>
          </a:bodyPr>
          <a:lstStyle/>
          <a:p>
            <a:pPr algn="ctr"/>
            <a:r>
              <a:rPr lang="hu-HU" sz="4000" b="1" i="1" dirty="0" err="1" smtClean="0"/>
              <a:t>Über</a:t>
            </a:r>
            <a:r>
              <a:rPr lang="hu-HU" sz="4000" b="1" i="1" dirty="0" smtClean="0"/>
              <a:t> die </a:t>
            </a:r>
            <a:r>
              <a:rPr lang="hu-HU" sz="4000" b="1" i="1" dirty="0" err="1" smtClean="0"/>
              <a:t>Religion</a:t>
            </a:r>
            <a:r>
              <a:rPr lang="hu-HU" sz="4000" b="1" i="1" dirty="0" smtClean="0"/>
              <a:t>. Reden an die </a:t>
            </a:r>
            <a:r>
              <a:rPr lang="hu-HU" sz="4000" b="1" i="1" dirty="0" err="1" smtClean="0"/>
              <a:t>Gebildeten</a:t>
            </a:r>
            <a:r>
              <a:rPr lang="hu-HU" sz="4000" b="1" i="1" dirty="0" smtClean="0"/>
              <a:t> </a:t>
            </a:r>
            <a:r>
              <a:rPr lang="hu-HU" sz="4000" b="1" i="1" dirty="0" err="1" smtClean="0"/>
              <a:t>unter</a:t>
            </a:r>
            <a:r>
              <a:rPr lang="hu-HU" sz="4000" b="1" i="1" dirty="0" smtClean="0"/>
              <a:t> </a:t>
            </a:r>
            <a:r>
              <a:rPr lang="hu-HU" sz="4000" b="1" i="1" dirty="0" err="1" smtClean="0"/>
              <a:t>ihren</a:t>
            </a:r>
            <a:r>
              <a:rPr lang="hu-HU" sz="4000" b="1" i="1" dirty="0" smtClean="0"/>
              <a:t> </a:t>
            </a:r>
            <a:r>
              <a:rPr lang="hu-HU" sz="4000" b="1" i="1" dirty="0" err="1" smtClean="0"/>
              <a:t>Verächtern</a:t>
            </a:r>
            <a:r>
              <a:rPr lang="hu-HU" sz="4000" b="1" i="1" dirty="0" smtClean="0"/>
              <a:t> </a:t>
            </a:r>
            <a:r>
              <a:rPr lang="hu-HU" sz="4000" dirty="0" smtClean="0"/>
              <a:t>(1799)</a:t>
            </a:r>
            <a:br>
              <a:rPr lang="hu-HU" sz="4000" dirty="0" smtClean="0"/>
            </a:br>
            <a:r>
              <a:rPr lang="hu-HU" sz="2400" dirty="0" err="1" smtClean="0"/>
              <a:t>religionsphilosophisches</a:t>
            </a:r>
            <a:r>
              <a:rPr lang="hu-HU" sz="2400" dirty="0" smtClean="0"/>
              <a:t> </a:t>
            </a:r>
            <a:r>
              <a:rPr lang="hu-HU" sz="2400" dirty="0" err="1" smtClean="0"/>
              <a:t>Werk</a:t>
            </a:r>
            <a:r>
              <a:rPr lang="hu-HU" sz="2400" dirty="0" smtClean="0"/>
              <a:t> der </a:t>
            </a:r>
            <a:r>
              <a:rPr lang="hu-HU" sz="2400" dirty="0" err="1" smtClean="0"/>
              <a:t>Frühromantik</a:t>
            </a:r>
            <a:endParaRPr lang="hu-HU" dirty="0"/>
          </a:p>
        </p:txBody>
      </p:sp>
      <p:sp>
        <p:nvSpPr>
          <p:cNvPr id="3" name="Tartalom helye 2"/>
          <p:cNvSpPr>
            <a:spLocks noGrp="1"/>
          </p:cNvSpPr>
          <p:nvPr>
            <p:ph idx="1"/>
          </p:nvPr>
        </p:nvSpPr>
        <p:spPr>
          <a:xfrm>
            <a:off x="812320" y="2726828"/>
            <a:ext cx="10515600" cy="3993600"/>
          </a:xfrm>
        </p:spPr>
        <p:txBody>
          <a:bodyPr>
            <a:noAutofit/>
          </a:bodyPr>
          <a:lstStyle/>
          <a:p>
            <a:r>
              <a:rPr lang="hu-HU" sz="2400" dirty="0" err="1" smtClean="0">
                <a:solidFill>
                  <a:srgbClr val="C00000"/>
                </a:solidFill>
              </a:rPr>
              <a:t>Religiosität</a:t>
            </a:r>
            <a:r>
              <a:rPr lang="hu-HU" sz="2400" dirty="0" smtClean="0"/>
              <a:t> </a:t>
            </a:r>
            <a:r>
              <a:rPr lang="hu-HU" sz="2400" dirty="0" err="1" smtClean="0"/>
              <a:t>gehöre</a:t>
            </a:r>
            <a:r>
              <a:rPr lang="hu-HU" sz="2400" dirty="0" smtClean="0"/>
              <a:t> </a:t>
            </a:r>
            <a:r>
              <a:rPr lang="hu-HU" sz="2400" dirty="0" err="1" smtClean="0"/>
              <a:t>zum</a:t>
            </a:r>
            <a:r>
              <a:rPr lang="hu-HU" sz="2400" dirty="0" smtClean="0"/>
              <a:t> </a:t>
            </a:r>
            <a:r>
              <a:rPr lang="hu-HU" sz="2400" dirty="0" err="1" smtClean="0"/>
              <a:t>Menschen</a:t>
            </a:r>
            <a:r>
              <a:rPr lang="hu-HU" sz="2400" dirty="0" smtClean="0"/>
              <a:t> </a:t>
            </a:r>
            <a:r>
              <a:rPr lang="hu-HU" sz="2400" dirty="0" err="1" smtClean="0"/>
              <a:t>wie</a:t>
            </a:r>
            <a:r>
              <a:rPr lang="hu-HU" sz="2400" dirty="0" smtClean="0"/>
              <a:t> </a:t>
            </a:r>
            <a:r>
              <a:rPr lang="hu-HU" sz="2400" dirty="0" err="1" smtClean="0">
                <a:solidFill>
                  <a:srgbClr val="C00000"/>
                </a:solidFill>
              </a:rPr>
              <a:t>Denken</a:t>
            </a:r>
            <a:r>
              <a:rPr lang="hu-HU" sz="2400" dirty="0" smtClean="0"/>
              <a:t> (</a:t>
            </a:r>
            <a:r>
              <a:rPr lang="hu-HU" sz="2400" dirty="0" err="1" smtClean="0"/>
              <a:t>Vernunft</a:t>
            </a:r>
            <a:r>
              <a:rPr lang="hu-HU" sz="2400" dirty="0" smtClean="0"/>
              <a:t>) und </a:t>
            </a:r>
            <a:r>
              <a:rPr lang="hu-HU" sz="2400" dirty="0" err="1" smtClean="0">
                <a:solidFill>
                  <a:srgbClr val="C00000"/>
                </a:solidFill>
              </a:rPr>
              <a:t>Handeln</a:t>
            </a:r>
            <a:r>
              <a:rPr lang="hu-HU" sz="2400" dirty="0" smtClean="0"/>
              <a:t> (</a:t>
            </a:r>
            <a:r>
              <a:rPr lang="hu-HU" sz="2400" dirty="0" err="1" smtClean="0"/>
              <a:t>Moral</a:t>
            </a:r>
            <a:r>
              <a:rPr lang="hu-HU" sz="2400" dirty="0" smtClean="0"/>
              <a:t>) – </a:t>
            </a:r>
            <a:r>
              <a:rPr lang="hu-HU" sz="2400" dirty="0" err="1" smtClean="0"/>
              <a:t>ist</a:t>
            </a:r>
            <a:r>
              <a:rPr lang="hu-HU" sz="2400" dirty="0" smtClean="0"/>
              <a:t> </a:t>
            </a:r>
            <a:r>
              <a:rPr lang="hu-HU" sz="2400" dirty="0" err="1" smtClean="0"/>
              <a:t>ihnen</a:t>
            </a:r>
            <a:r>
              <a:rPr lang="hu-HU" sz="2400" dirty="0" smtClean="0"/>
              <a:t> </a:t>
            </a:r>
            <a:r>
              <a:rPr lang="hu-HU" sz="2400" dirty="0" err="1" smtClean="0"/>
              <a:t>also</a:t>
            </a:r>
            <a:r>
              <a:rPr lang="hu-HU" sz="2400" dirty="0" smtClean="0"/>
              <a:t> </a:t>
            </a:r>
            <a:r>
              <a:rPr lang="hu-HU" sz="2400" dirty="0" err="1" smtClean="0"/>
              <a:t>gleichwertig</a:t>
            </a:r>
            <a:endParaRPr lang="hu-HU" sz="2400" dirty="0" smtClean="0"/>
          </a:p>
          <a:p>
            <a:r>
              <a:rPr lang="hu-HU" sz="2400" dirty="0" err="1" smtClean="0">
                <a:solidFill>
                  <a:srgbClr val="C00000"/>
                </a:solidFill>
              </a:rPr>
              <a:t>Religion</a:t>
            </a:r>
            <a:r>
              <a:rPr lang="hu-HU" sz="2400" dirty="0" smtClean="0"/>
              <a:t> = „</a:t>
            </a:r>
            <a:r>
              <a:rPr lang="hu-HU" sz="2400" i="1" dirty="0" err="1" smtClean="0">
                <a:solidFill>
                  <a:srgbClr val="C00000"/>
                </a:solidFill>
              </a:rPr>
              <a:t>Sinn</a:t>
            </a:r>
            <a:r>
              <a:rPr lang="hu-HU" sz="2400" i="1" dirty="0" smtClean="0">
                <a:solidFill>
                  <a:srgbClr val="C00000"/>
                </a:solidFill>
              </a:rPr>
              <a:t> und </a:t>
            </a:r>
            <a:r>
              <a:rPr lang="hu-HU" sz="2400" i="1" dirty="0" err="1" smtClean="0">
                <a:solidFill>
                  <a:srgbClr val="C00000"/>
                </a:solidFill>
              </a:rPr>
              <a:t>Geschmack</a:t>
            </a:r>
            <a:r>
              <a:rPr lang="hu-HU" sz="2400" i="1" dirty="0" smtClean="0">
                <a:solidFill>
                  <a:srgbClr val="C00000"/>
                </a:solidFill>
              </a:rPr>
              <a:t> </a:t>
            </a:r>
            <a:r>
              <a:rPr lang="hu-HU" sz="2400" i="1" dirty="0" err="1" smtClean="0">
                <a:solidFill>
                  <a:srgbClr val="C00000"/>
                </a:solidFill>
              </a:rPr>
              <a:t>für</a:t>
            </a:r>
            <a:r>
              <a:rPr lang="hu-HU" sz="2400" i="1" dirty="0" smtClean="0">
                <a:solidFill>
                  <a:srgbClr val="C00000"/>
                </a:solidFill>
              </a:rPr>
              <a:t> </a:t>
            </a:r>
            <a:r>
              <a:rPr lang="hu-HU" sz="2400" i="1" dirty="0" err="1" smtClean="0">
                <a:solidFill>
                  <a:srgbClr val="C00000"/>
                </a:solidFill>
              </a:rPr>
              <a:t>das</a:t>
            </a:r>
            <a:r>
              <a:rPr lang="hu-HU" sz="2400" i="1" dirty="0" smtClean="0">
                <a:solidFill>
                  <a:srgbClr val="C00000"/>
                </a:solidFill>
              </a:rPr>
              <a:t> </a:t>
            </a:r>
            <a:r>
              <a:rPr lang="hu-HU" sz="2400" i="1" dirty="0" err="1" smtClean="0">
                <a:solidFill>
                  <a:srgbClr val="C00000"/>
                </a:solidFill>
              </a:rPr>
              <a:t>Unendliche</a:t>
            </a:r>
            <a:r>
              <a:rPr lang="hu-HU" sz="2400" dirty="0" smtClean="0"/>
              <a:t>” – </a:t>
            </a:r>
            <a:r>
              <a:rPr lang="hu-HU" sz="2400" dirty="0" err="1" smtClean="0"/>
              <a:t>Anschauung</a:t>
            </a:r>
            <a:r>
              <a:rPr lang="hu-HU" sz="2400" dirty="0" smtClean="0"/>
              <a:t> </a:t>
            </a:r>
            <a:r>
              <a:rPr lang="hu-HU" sz="2400" dirty="0" err="1" smtClean="0"/>
              <a:t>und</a:t>
            </a:r>
            <a:r>
              <a:rPr lang="hu-HU" sz="2400" dirty="0" smtClean="0"/>
              <a:t> </a:t>
            </a:r>
            <a:r>
              <a:rPr lang="hu-HU" sz="2400" dirty="0" err="1" smtClean="0"/>
              <a:t>Gefühl</a:t>
            </a:r>
            <a:r>
              <a:rPr lang="hu-HU" sz="2400" dirty="0" smtClean="0"/>
              <a:t> des </a:t>
            </a:r>
            <a:r>
              <a:rPr lang="hu-HU" sz="2400" dirty="0" err="1" smtClean="0"/>
              <a:t>Universums</a:t>
            </a:r>
            <a:r>
              <a:rPr lang="hu-HU" sz="2400" dirty="0" smtClean="0"/>
              <a:t>, </a:t>
            </a:r>
            <a:r>
              <a:rPr lang="hu-HU" sz="2400" dirty="0" err="1" smtClean="0"/>
              <a:t>sie</a:t>
            </a:r>
            <a:r>
              <a:rPr lang="hu-HU" sz="2400" dirty="0" smtClean="0"/>
              <a:t> </a:t>
            </a:r>
            <a:r>
              <a:rPr lang="hu-HU" sz="2400" dirty="0" err="1" smtClean="0"/>
              <a:t>ist</a:t>
            </a:r>
            <a:r>
              <a:rPr lang="hu-HU" sz="2400" dirty="0" smtClean="0"/>
              <a:t> </a:t>
            </a:r>
            <a:r>
              <a:rPr lang="hu-HU" sz="2400" dirty="0" err="1" smtClean="0"/>
              <a:t>unabhängig</a:t>
            </a:r>
            <a:r>
              <a:rPr lang="hu-HU" sz="2400" dirty="0" smtClean="0"/>
              <a:t> von </a:t>
            </a:r>
            <a:r>
              <a:rPr lang="hu-HU" sz="2400" dirty="0" err="1" smtClean="0"/>
              <a:t>Moral</a:t>
            </a:r>
            <a:r>
              <a:rPr lang="hu-HU" sz="2400" dirty="0" smtClean="0"/>
              <a:t> und </a:t>
            </a:r>
            <a:r>
              <a:rPr lang="hu-HU" sz="2400" dirty="0" err="1" smtClean="0"/>
              <a:t>Metaphysik</a:t>
            </a:r>
            <a:r>
              <a:rPr lang="hu-HU" sz="2400" dirty="0" smtClean="0"/>
              <a:t>: </a:t>
            </a:r>
            <a:r>
              <a:rPr lang="de-DE" sz="2400" dirty="0" smtClean="0"/>
              <a:t>„</a:t>
            </a:r>
            <a:r>
              <a:rPr lang="de-DE" sz="2400" i="1" dirty="0"/>
              <a:t>Ihr Wesen ist weder Denken noch Handeln, sondern Anschauung und Gefühl</a:t>
            </a:r>
            <a:r>
              <a:rPr lang="de-DE" sz="2400" dirty="0" smtClean="0"/>
              <a:t>.“</a:t>
            </a:r>
            <a:endParaRPr lang="hu-HU" sz="2400" dirty="0" smtClean="0"/>
          </a:p>
          <a:p>
            <a:r>
              <a:rPr lang="hu-HU" sz="2400" dirty="0" smtClean="0"/>
              <a:t>Die </a:t>
            </a:r>
            <a:r>
              <a:rPr lang="hu-HU" sz="2400" dirty="0" err="1" smtClean="0"/>
              <a:t>Subjekt-Objekt-Spaltung</a:t>
            </a:r>
            <a:r>
              <a:rPr lang="hu-HU" sz="2400" dirty="0" smtClean="0"/>
              <a:t> (</a:t>
            </a:r>
            <a:r>
              <a:rPr lang="hu-HU" sz="2400" dirty="0" err="1" smtClean="0"/>
              <a:t>Wahrnehmender</a:t>
            </a:r>
            <a:r>
              <a:rPr lang="hu-HU" sz="2400" dirty="0" smtClean="0"/>
              <a:t> und </a:t>
            </a:r>
            <a:r>
              <a:rPr lang="hu-HU" sz="2400" dirty="0" err="1" smtClean="0"/>
              <a:t>Wahrgenommenes</a:t>
            </a:r>
            <a:r>
              <a:rPr lang="hu-HU" sz="2400" dirty="0" smtClean="0"/>
              <a:t>) </a:t>
            </a:r>
            <a:r>
              <a:rPr lang="hu-HU" sz="2400" dirty="0" err="1" smtClean="0"/>
              <a:t>wird</a:t>
            </a:r>
            <a:r>
              <a:rPr lang="hu-HU" sz="2400" dirty="0" smtClean="0"/>
              <a:t> in der </a:t>
            </a:r>
            <a:r>
              <a:rPr lang="hu-HU" sz="2400" dirty="0" err="1" smtClean="0"/>
              <a:t>Religion</a:t>
            </a:r>
            <a:r>
              <a:rPr lang="hu-HU" sz="2400" dirty="0" smtClean="0"/>
              <a:t> </a:t>
            </a:r>
            <a:r>
              <a:rPr lang="hu-HU" sz="2400" dirty="0" err="1" smtClean="0"/>
              <a:t>aufgehoben</a:t>
            </a:r>
            <a:r>
              <a:rPr lang="hu-HU" sz="2400" dirty="0" smtClean="0"/>
              <a:t> → </a:t>
            </a:r>
            <a:r>
              <a:rPr lang="hu-HU" sz="2400" dirty="0" err="1" smtClean="0"/>
              <a:t>Subjekt</a:t>
            </a:r>
            <a:r>
              <a:rPr lang="hu-HU" sz="2400" dirty="0" smtClean="0"/>
              <a:t> (</a:t>
            </a:r>
            <a:r>
              <a:rPr lang="hu-HU" sz="2400" dirty="0" err="1" smtClean="0"/>
              <a:t>religiöser</a:t>
            </a:r>
            <a:r>
              <a:rPr lang="hu-HU" sz="2400" dirty="0" smtClean="0"/>
              <a:t> </a:t>
            </a:r>
            <a:r>
              <a:rPr lang="hu-HU" sz="2400" dirty="0" err="1" smtClean="0"/>
              <a:t>Mensch</a:t>
            </a:r>
            <a:r>
              <a:rPr lang="hu-HU" sz="2400" dirty="0" smtClean="0"/>
              <a:t>) und </a:t>
            </a:r>
            <a:r>
              <a:rPr lang="hu-HU" sz="2400" dirty="0" err="1" smtClean="0"/>
              <a:t>Objekt</a:t>
            </a:r>
            <a:r>
              <a:rPr lang="hu-HU" sz="2400" dirty="0" smtClean="0"/>
              <a:t> (</a:t>
            </a:r>
            <a:r>
              <a:rPr lang="hu-HU" sz="2400" dirty="0" err="1" smtClean="0"/>
              <a:t>göttliche</a:t>
            </a:r>
            <a:r>
              <a:rPr lang="hu-HU" sz="2400" dirty="0" smtClean="0"/>
              <a:t> </a:t>
            </a:r>
            <a:r>
              <a:rPr lang="hu-HU" sz="2400" dirty="0" err="1" smtClean="0"/>
              <a:t>Unendlichkeit</a:t>
            </a:r>
            <a:r>
              <a:rPr lang="hu-HU" sz="2400" dirty="0" smtClean="0"/>
              <a:t>) </a:t>
            </a:r>
            <a:r>
              <a:rPr lang="hu-HU" sz="2400" dirty="0" err="1" smtClean="0"/>
              <a:t>verschmelzen</a:t>
            </a:r>
            <a:r>
              <a:rPr lang="hu-HU" sz="2400" dirty="0" smtClean="0"/>
              <a:t> in der </a:t>
            </a:r>
            <a:r>
              <a:rPr lang="hu-HU" sz="2400" dirty="0" err="1" smtClean="0"/>
              <a:t>Religion</a:t>
            </a:r>
            <a:endParaRPr lang="hu-HU" sz="2400" dirty="0" smtClean="0"/>
          </a:p>
          <a:p>
            <a:r>
              <a:rPr lang="hu-HU" sz="2400" dirty="0" err="1" smtClean="0">
                <a:solidFill>
                  <a:srgbClr val="C00000"/>
                </a:solidFill>
              </a:rPr>
              <a:t>Frömmigkeit</a:t>
            </a:r>
            <a:r>
              <a:rPr lang="hu-HU" sz="2400" dirty="0" smtClean="0"/>
              <a:t> = </a:t>
            </a:r>
            <a:r>
              <a:rPr lang="hu-HU" sz="2400" dirty="0" err="1" smtClean="0"/>
              <a:t>subjektiver</a:t>
            </a:r>
            <a:r>
              <a:rPr lang="hu-HU" sz="2400" dirty="0" smtClean="0"/>
              <a:t> </a:t>
            </a:r>
            <a:r>
              <a:rPr lang="hu-HU" sz="2400" dirty="0" err="1" smtClean="0"/>
              <a:t>Ausdruck</a:t>
            </a:r>
            <a:r>
              <a:rPr lang="hu-HU" sz="2400" dirty="0" smtClean="0"/>
              <a:t> der </a:t>
            </a:r>
            <a:r>
              <a:rPr lang="hu-HU" sz="2400" dirty="0" err="1" smtClean="0"/>
              <a:t>Religion</a:t>
            </a:r>
            <a:r>
              <a:rPr lang="hu-HU" sz="2400" dirty="0" smtClean="0"/>
              <a:t> (← </a:t>
            </a:r>
            <a:r>
              <a:rPr lang="hu-HU" sz="2400" dirty="0" err="1" smtClean="0"/>
              <a:t>Individualismus</a:t>
            </a:r>
            <a:r>
              <a:rPr lang="hu-HU" sz="2400" dirty="0" smtClean="0"/>
              <a:t> </a:t>
            </a:r>
            <a:r>
              <a:rPr lang="hu-HU" sz="2400" dirty="0" err="1" smtClean="0"/>
              <a:t>der</a:t>
            </a:r>
            <a:r>
              <a:rPr lang="hu-HU" sz="2400" dirty="0" smtClean="0"/>
              <a:t> </a:t>
            </a:r>
            <a:r>
              <a:rPr lang="hu-HU" sz="2400" dirty="0" err="1" smtClean="0"/>
              <a:t>Romantik</a:t>
            </a:r>
            <a:r>
              <a:rPr lang="hu-HU" sz="2400" dirty="0" smtClean="0"/>
              <a:t>, </a:t>
            </a:r>
            <a:r>
              <a:rPr lang="hu-HU" sz="2400" dirty="0" err="1" smtClean="0"/>
              <a:t>Wiederentdeckung</a:t>
            </a:r>
            <a:r>
              <a:rPr lang="hu-HU" sz="2400" dirty="0" smtClean="0"/>
              <a:t> </a:t>
            </a:r>
            <a:r>
              <a:rPr lang="hu-HU" sz="2400" dirty="0" err="1" smtClean="0"/>
              <a:t>der</a:t>
            </a:r>
            <a:r>
              <a:rPr lang="hu-HU" sz="2400" dirty="0" smtClean="0"/>
              <a:t> </a:t>
            </a:r>
            <a:r>
              <a:rPr lang="hu-HU" sz="2400" dirty="0" err="1" smtClean="0"/>
              <a:t>Gefühlswelt</a:t>
            </a:r>
            <a:r>
              <a:rPr lang="hu-HU" sz="2400" dirty="0" smtClean="0"/>
              <a:t> ↔ </a:t>
            </a:r>
            <a:r>
              <a:rPr lang="hu-HU" sz="2400" dirty="0" err="1" smtClean="0"/>
              <a:t>mechanisches</a:t>
            </a:r>
            <a:r>
              <a:rPr lang="hu-HU" sz="2400" dirty="0" smtClean="0"/>
              <a:t> </a:t>
            </a:r>
            <a:r>
              <a:rPr lang="hu-HU" sz="2400" dirty="0" err="1" smtClean="0"/>
              <a:t>Menschenbild</a:t>
            </a:r>
            <a:r>
              <a:rPr lang="hu-HU" sz="2400" dirty="0" smtClean="0"/>
              <a:t> </a:t>
            </a:r>
            <a:r>
              <a:rPr lang="hu-HU" sz="2400" dirty="0" err="1" smtClean="0"/>
              <a:t>der</a:t>
            </a:r>
            <a:r>
              <a:rPr lang="hu-HU" sz="2400" dirty="0" smtClean="0"/>
              <a:t> </a:t>
            </a:r>
            <a:r>
              <a:rPr lang="hu-HU" sz="2400" dirty="0" err="1" smtClean="0"/>
              <a:t>Aufklärung</a:t>
            </a:r>
            <a:r>
              <a:rPr lang="hu-HU" sz="2400" dirty="0" smtClean="0"/>
              <a:t> (Descartes)</a:t>
            </a:r>
            <a:endParaRPr lang="hu-HU" sz="2400" dirty="0"/>
          </a:p>
        </p:txBody>
      </p:sp>
      <p:pic>
        <p:nvPicPr>
          <p:cNvPr id="4" name="Kép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04112" cy="1207698"/>
          </a:xfrm>
          <a:prstGeom prst="rect">
            <a:avLst/>
          </a:prstGeom>
        </p:spPr>
      </p:pic>
    </p:spTree>
    <p:extLst>
      <p:ext uri="{BB962C8B-B14F-4D97-AF65-F5344CB8AC3E}">
        <p14:creationId xmlns:p14="http://schemas.microsoft.com/office/powerpoint/2010/main" val="90031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p:txBody>
          <a:bodyPr>
            <a:normAutofit fontScale="85000" lnSpcReduction="20000"/>
          </a:bodyPr>
          <a:lstStyle/>
          <a:p>
            <a:pPr marL="0" indent="0">
              <a:buNone/>
            </a:pPr>
            <a:r>
              <a:rPr lang="de-DE" dirty="0"/>
              <a:t>„</a:t>
            </a:r>
            <a:r>
              <a:rPr lang="de-DE" i="1" dirty="0"/>
              <a:t>Der Mensch wird mit der religiösen Anlage geboren wie mit jeder anderen, und wenn nur sein Sinn nicht gewaltsam </a:t>
            </a:r>
            <a:r>
              <a:rPr lang="de-DE" i="1" dirty="0" err="1"/>
              <a:t>unterdrükt</a:t>
            </a:r>
            <a:r>
              <a:rPr lang="de-DE" i="1" dirty="0"/>
              <a:t> […] wird […] so </a:t>
            </a:r>
            <a:r>
              <a:rPr lang="de-DE" i="1" dirty="0" err="1"/>
              <a:t>müßte</a:t>
            </a:r>
            <a:r>
              <a:rPr lang="de-DE" i="1" dirty="0"/>
              <a:t> sie sich auch in Jedem unfehlbar auf seine eigne Art </a:t>
            </a:r>
            <a:r>
              <a:rPr lang="de-DE" i="1" dirty="0" smtClean="0"/>
              <a:t>entwickeln</a:t>
            </a:r>
            <a:r>
              <a:rPr lang="hu-HU" i="1" dirty="0" smtClean="0"/>
              <a:t>.” </a:t>
            </a:r>
          </a:p>
          <a:p>
            <a:pPr marL="0" indent="0">
              <a:buNone/>
            </a:pPr>
            <a:r>
              <a:rPr lang="hu-HU" i="1" dirty="0" smtClean="0"/>
              <a:t>– </a:t>
            </a:r>
            <a:r>
              <a:rPr lang="hu-HU" dirty="0" smtClean="0"/>
              <a:t>der </a:t>
            </a:r>
            <a:r>
              <a:rPr lang="hu-HU" dirty="0" err="1" smtClean="0"/>
              <a:t>Sinn</a:t>
            </a:r>
            <a:r>
              <a:rPr lang="hu-HU" dirty="0" smtClean="0"/>
              <a:t> des </a:t>
            </a:r>
            <a:r>
              <a:rPr lang="hu-HU" dirty="0" err="1" smtClean="0"/>
              <a:t>Kindes</a:t>
            </a:r>
            <a:r>
              <a:rPr lang="hu-HU" dirty="0" smtClean="0"/>
              <a:t> </a:t>
            </a:r>
            <a:r>
              <a:rPr lang="hu-HU" dirty="0" err="1" smtClean="0"/>
              <a:t>fürs</a:t>
            </a:r>
            <a:r>
              <a:rPr lang="hu-HU" dirty="0" smtClean="0"/>
              <a:t> </a:t>
            </a:r>
            <a:r>
              <a:rPr lang="hu-HU" dirty="0" err="1" smtClean="0"/>
              <a:t>Übernatürliche</a:t>
            </a:r>
            <a:r>
              <a:rPr lang="hu-HU" dirty="0" smtClean="0"/>
              <a:t> (</a:t>
            </a:r>
            <a:r>
              <a:rPr lang="hu-HU" dirty="0" err="1" smtClean="0"/>
              <a:t>Märchen</a:t>
            </a:r>
            <a:r>
              <a:rPr lang="hu-HU" dirty="0" smtClean="0"/>
              <a:t>) </a:t>
            </a:r>
            <a:r>
              <a:rPr lang="hu-HU" dirty="0" err="1" smtClean="0"/>
              <a:t>wird</a:t>
            </a:r>
            <a:r>
              <a:rPr lang="hu-HU" dirty="0" smtClean="0"/>
              <a:t> </a:t>
            </a:r>
            <a:r>
              <a:rPr lang="hu-HU" dirty="0" err="1" smtClean="0"/>
              <a:t>aus</a:t>
            </a:r>
            <a:r>
              <a:rPr lang="hu-HU" dirty="0" smtClean="0"/>
              <a:t> </a:t>
            </a:r>
            <a:r>
              <a:rPr lang="hu-HU" dirty="0" err="1" smtClean="0"/>
              <a:t>praktischen</a:t>
            </a:r>
            <a:r>
              <a:rPr lang="hu-HU" dirty="0" smtClean="0"/>
              <a:t> </a:t>
            </a:r>
            <a:r>
              <a:rPr lang="hu-HU" dirty="0" err="1" smtClean="0"/>
              <a:t>Gründen</a:t>
            </a:r>
            <a:r>
              <a:rPr lang="hu-HU" dirty="0" smtClean="0"/>
              <a:t> </a:t>
            </a:r>
            <a:r>
              <a:rPr lang="hu-HU" dirty="0" err="1" smtClean="0"/>
              <a:t>unterdrückt</a:t>
            </a:r>
            <a:r>
              <a:rPr lang="hu-HU" dirty="0" smtClean="0"/>
              <a:t>…</a:t>
            </a:r>
          </a:p>
          <a:p>
            <a:pPr marL="0" indent="0">
              <a:buNone/>
            </a:pPr>
            <a:r>
              <a:rPr lang="de-DE" dirty="0"/>
              <a:t>„</a:t>
            </a:r>
            <a:r>
              <a:rPr lang="de-DE" i="1" dirty="0"/>
              <a:t>Religion und Kunst stehen nebeneinander wie zwei befreundete Seelen deren innere Verwandtschaft, ob sie sie gleich ahnden, ihnen doch noch unbekannt ist</a:t>
            </a:r>
            <a:r>
              <a:rPr lang="de-DE" dirty="0" smtClean="0"/>
              <a:t>.“</a:t>
            </a:r>
            <a:r>
              <a:rPr lang="hu-HU" i="1" baseline="30000" dirty="0" smtClean="0"/>
              <a:t> </a:t>
            </a:r>
          </a:p>
          <a:p>
            <a:pPr marL="0" indent="0">
              <a:buNone/>
            </a:pPr>
            <a:r>
              <a:rPr lang="de-DE" dirty="0"/>
              <a:t>„</a:t>
            </a:r>
            <a:r>
              <a:rPr lang="de-DE" i="1" dirty="0"/>
              <a:t>So viel sieht Jeder leicht, </a:t>
            </a:r>
            <a:r>
              <a:rPr lang="de-DE" i="1" dirty="0" err="1"/>
              <a:t>daß</a:t>
            </a:r>
            <a:r>
              <a:rPr lang="de-DE" i="1" dirty="0"/>
              <a:t> Niemand die Religion ganz haben kann; denn der Mensch ist endlich und die Religion ist </a:t>
            </a:r>
            <a:r>
              <a:rPr lang="de-DE" i="1" dirty="0" smtClean="0"/>
              <a:t>unendlich</a:t>
            </a:r>
            <a:r>
              <a:rPr lang="hu-HU" i="1" dirty="0" smtClean="0"/>
              <a:t> […] </a:t>
            </a:r>
            <a:r>
              <a:rPr lang="de-DE" i="1" dirty="0" smtClean="0"/>
              <a:t>So </a:t>
            </a:r>
            <a:r>
              <a:rPr lang="de-DE" i="1" dirty="0"/>
              <a:t>habe ich die Mehrheit der Religionen vorausgesetzt und eben so finde ich sie im Wesen der Religion begründet</a:t>
            </a:r>
            <a:r>
              <a:rPr lang="de-DE" i="1" dirty="0" smtClean="0"/>
              <a:t>.“</a:t>
            </a:r>
            <a:r>
              <a:rPr lang="hu-HU" i="1" dirty="0" smtClean="0"/>
              <a:t> → </a:t>
            </a:r>
          </a:p>
          <a:p>
            <a:pPr marL="0" indent="0">
              <a:buNone/>
            </a:pPr>
            <a:r>
              <a:rPr lang="hu-HU" dirty="0" err="1" smtClean="0"/>
              <a:t>Toleranz</a:t>
            </a:r>
            <a:r>
              <a:rPr lang="hu-HU" dirty="0" smtClean="0"/>
              <a:t> </a:t>
            </a:r>
            <a:r>
              <a:rPr lang="hu-HU" dirty="0" err="1" smtClean="0"/>
              <a:t>unter</a:t>
            </a:r>
            <a:r>
              <a:rPr lang="hu-HU" dirty="0" smtClean="0"/>
              <a:t> den </a:t>
            </a:r>
            <a:r>
              <a:rPr lang="hu-HU" dirty="0" err="1" smtClean="0"/>
              <a:t>Religionen</a:t>
            </a:r>
            <a:r>
              <a:rPr lang="hu-HU" dirty="0" smtClean="0"/>
              <a:t>! – </a:t>
            </a:r>
            <a:r>
              <a:rPr lang="hu-HU" dirty="0" err="1" smtClean="0"/>
              <a:t>Christentum</a:t>
            </a:r>
            <a:r>
              <a:rPr lang="hu-HU" dirty="0" smtClean="0"/>
              <a:t> </a:t>
            </a:r>
            <a:r>
              <a:rPr lang="hu-HU" dirty="0" err="1" smtClean="0"/>
              <a:t>ist</a:t>
            </a:r>
            <a:r>
              <a:rPr lang="hu-HU" dirty="0" smtClean="0"/>
              <a:t> </a:t>
            </a:r>
            <a:r>
              <a:rPr lang="hu-HU" dirty="0" err="1" smtClean="0"/>
              <a:t>besonders</a:t>
            </a:r>
            <a:r>
              <a:rPr lang="hu-HU" dirty="0" smtClean="0"/>
              <a:t> </a:t>
            </a:r>
            <a:r>
              <a:rPr lang="hu-HU" dirty="0" err="1" smtClean="0"/>
              <a:t>hochrangig</a:t>
            </a:r>
            <a:r>
              <a:rPr lang="hu-HU" dirty="0" smtClean="0"/>
              <a:t>, </a:t>
            </a:r>
            <a:r>
              <a:rPr lang="hu-HU" dirty="0" err="1" smtClean="0"/>
              <a:t>weil</a:t>
            </a:r>
            <a:r>
              <a:rPr lang="hu-HU" dirty="0" smtClean="0"/>
              <a:t> es </a:t>
            </a:r>
            <a:r>
              <a:rPr lang="hu-HU" dirty="0" err="1" smtClean="0"/>
              <a:t>Erlösung</a:t>
            </a:r>
            <a:r>
              <a:rPr lang="hu-HU" dirty="0" smtClean="0"/>
              <a:t> und </a:t>
            </a:r>
            <a:r>
              <a:rPr lang="hu-HU" dirty="0" err="1" smtClean="0"/>
              <a:t>Versöhnung</a:t>
            </a:r>
            <a:r>
              <a:rPr lang="hu-HU" dirty="0" smtClean="0"/>
              <a:t> </a:t>
            </a:r>
            <a:r>
              <a:rPr lang="hu-HU" dirty="0" err="1" smtClean="0"/>
              <a:t>lehrt</a:t>
            </a:r>
            <a:r>
              <a:rPr lang="hu-HU" dirty="0" smtClean="0"/>
              <a:t>. </a:t>
            </a:r>
            <a:r>
              <a:rPr lang="hu-HU" dirty="0" err="1" smtClean="0"/>
              <a:t>Jesus</a:t>
            </a:r>
            <a:r>
              <a:rPr lang="hu-HU" dirty="0" smtClean="0"/>
              <a:t> </a:t>
            </a:r>
            <a:r>
              <a:rPr lang="hu-HU" dirty="0" err="1" smtClean="0"/>
              <a:t>als</a:t>
            </a:r>
            <a:r>
              <a:rPr lang="hu-HU" dirty="0" smtClean="0"/>
              <a:t> </a:t>
            </a:r>
            <a:r>
              <a:rPr lang="hu-HU" dirty="0" err="1" smtClean="0"/>
              <a:t>Gott</a:t>
            </a:r>
            <a:r>
              <a:rPr lang="hu-HU" dirty="0" smtClean="0"/>
              <a:t> und </a:t>
            </a:r>
            <a:r>
              <a:rPr lang="hu-HU" dirty="0" err="1" smtClean="0"/>
              <a:t>Mensch</a:t>
            </a:r>
            <a:r>
              <a:rPr lang="hu-HU" dirty="0" smtClean="0"/>
              <a:t> </a:t>
            </a:r>
            <a:r>
              <a:rPr lang="hu-HU" dirty="0" err="1" smtClean="0"/>
              <a:t>ist</a:t>
            </a:r>
            <a:r>
              <a:rPr lang="hu-HU" dirty="0"/>
              <a:t> </a:t>
            </a:r>
            <a:r>
              <a:rPr lang="hu-HU" dirty="0" err="1" smtClean="0"/>
              <a:t>Mittler</a:t>
            </a:r>
            <a:r>
              <a:rPr lang="hu-HU" dirty="0" smtClean="0"/>
              <a:t> </a:t>
            </a:r>
            <a:r>
              <a:rPr lang="hu-HU" dirty="0" err="1" smtClean="0"/>
              <a:t>zwischen</a:t>
            </a:r>
            <a:r>
              <a:rPr lang="hu-HU" dirty="0" smtClean="0"/>
              <a:t> </a:t>
            </a:r>
            <a:r>
              <a:rPr lang="hu-HU" dirty="0" err="1" smtClean="0"/>
              <a:t>dem</a:t>
            </a:r>
            <a:r>
              <a:rPr lang="hu-HU" dirty="0" smtClean="0"/>
              <a:t> </a:t>
            </a:r>
            <a:r>
              <a:rPr lang="hu-HU" dirty="0" err="1" smtClean="0"/>
              <a:t>Endlichen</a:t>
            </a:r>
            <a:r>
              <a:rPr lang="hu-HU" dirty="0" smtClean="0"/>
              <a:t> </a:t>
            </a:r>
            <a:r>
              <a:rPr lang="hu-HU" dirty="0" err="1" smtClean="0"/>
              <a:t>und</a:t>
            </a:r>
            <a:r>
              <a:rPr lang="hu-HU" dirty="0" smtClean="0"/>
              <a:t> </a:t>
            </a:r>
            <a:r>
              <a:rPr lang="hu-HU" dirty="0" err="1" smtClean="0"/>
              <a:t>Unendlichen</a:t>
            </a:r>
            <a:r>
              <a:rPr lang="hu-HU" dirty="0" smtClean="0"/>
              <a:t>…</a:t>
            </a:r>
            <a:endParaRPr lang="hu-HU" i="1" dirty="0"/>
          </a:p>
        </p:txBody>
      </p:sp>
      <p:pic>
        <p:nvPicPr>
          <p:cNvPr id="4" name="Kép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04112" cy="1207698"/>
          </a:xfrm>
          <a:prstGeom prst="rect">
            <a:avLst/>
          </a:prstGeom>
        </p:spPr>
      </p:pic>
    </p:spTree>
    <p:extLst>
      <p:ext uri="{BB962C8B-B14F-4D97-AF65-F5344CB8AC3E}">
        <p14:creationId xmlns:p14="http://schemas.microsoft.com/office/powerpoint/2010/main" val="34402479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829574" y="1181099"/>
            <a:ext cx="10515600" cy="1325563"/>
          </a:xfrm>
        </p:spPr>
        <p:txBody>
          <a:bodyPr>
            <a:normAutofit/>
          </a:bodyPr>
          <a:lstStyle/>
          <a:p>
            <a:pPr algn="ctr"/>
            <a:r>
              <a:rPr lang="hu-HU" sz="3600" b="1" dirty="0" smtClean="0"/>
              <a:t>Biedermeier</a:t>
            </a:r>
            <a:r>
              <a:rPr lang="hu-HU" sz="3600" dirty="0" smtClean="0"/>
              <a:t> (1815-1849)</a:t>
            </a:r>
            <a:endParaRPr lang="hu-HU" sz="3600" dirty="0"/>
          </a:p>
        </p:txBody>
      </p:sp>
      <p:sp>
        <p:nvSpPr>
          <p:cNvPr id="3" name="Tartalom helye 2"/>
          <p:cNvSpPr>
            <a:spLocks noGrp="1"/>
          </p:cNvSpPr>
          <p:nvPr>
            <p:ph idx="1"/>
          </p:nvPr>
        </p:nvSpPr>
        <p:spPr>
          <a:xfrm>
            <a:off x="829574" y="2506662"/>
            <a:ext cx="10515600" cy="4351338"/>
          </a:xfrm>
        </p:spPr>
        <p:txBody>
          <a:bodyPr>
            <a:normAutofit fontScale="77500" lnSpcReduction="20000"/>
          </a:bodyPr>
          <a:lstStyle/>
          <a:p>
            <a:pPr marL="0" indent="0">
              <a:buNone/>
            </a:pPr>
            <a:r>
              <a:rPr lang="de-DE" dirty="0"/>
              <a:t>Die Bezeichnung "Biedermeier" geht auf die deutschen Schriftsteller Ludwig </a:t>
            </a:r>
            <a:r>
              <a:rPr lang="de-DE" dirty="0" err="1"/>
              <a:t>Eichrodt</a:t>
            </a:r>
            <a:r>
              <a:rPr lang="de-DE" dirty="0"/>
              <a:t> und Adolf </a:t>
            </a:r>
            <a:r>
              <a:rPr lang="de-DE" dirty="0" err="1"/>
              <a:t>Kußmaul</a:t>
            </a:r>
            <a:r>
              <a:rPr lang="de-DE" dirty="0"/>
              <a:t> zurück, die für die Münchener "Fliegenden Blätter" von </a:t>
            </a:r>
            <a:r>
              <a:rPr lang="de-DE" dirty="0" smtClean="0"/>
              <a:t>1855</a:t>
            </a:r>
            <a:r>
              <a:rPr lang="hu-HU" dirty="0" smtClean="0"/>
              <a:t>-</a:t>
            </a:r>
            <a:r>
              <a:rPr lang="de-DE" dirty="0" smtClean="0"/>
              <a:t>­</a:t>
            </a:r>
            <a:r>
              <a:rPr lang="de-DE" dirty="0"/>
              <a:t>1857 die Gestalt des schwäbischen Dorflehrers Gottlieb </a:t>
            </a:r>
            <a:r>
              <a:rPr lang="de-DE" dirty="0" err="1"/>
              <a:t>Biedermaier</a:t>
            </a:r>
            <a:r>
              <a:rPr lang="de-DE" dirty="0"/>
              <a:t> </a:t>
            </a:r>
            <a:r>
              <a:rPr lang="de-DE" dirty="0" smtClean="0"/>
              <a:t>erfanden</a:t>
            </a:r>
            <a:r>
              <a:rPr lang="hu-HU" dirty="0" smtClean="0"/>
              <a:t>.</a:t>
            </a:r>
            <a:r>
              <a:rPr lang="de-DE" dirty="0" smtClean="0"/>
              <a:t> Während </a:t>
            </a:r>
            <a:r>
              <a:rPr lang="de-DE" dirty="0" err="1"/>
              <a:t>Eichrodt</a:t>
            </a:r>
            <a:r>
              <a:rPr lang="de-DE" dirty="0"/>
              <a:t> und </a:t>
            </a:r>
            <a:r>
              <a:rPr lang="de-DE" dirty="0" err="1"/>
              <a:t>Kußmaul</a:t>
            </a:r>
            <a:r>
              <a:rPr lang="de-DE" dirty="0"/>
              <a:t> mit dieser Figur und dessen Freund </a:t>
            </a:r>
            <a:r>
              <a:rPr lang="de-DE" dirty="0" err="1"/>
              <a:t>Horatius</a:t>
            </a:r>
            <a:r>
              <a:rPr lang="de-DE" dirty="0"/>
              <a:t> </a:t>
            </a:r>
            <a:r>
              <a:rPr lang="de-DE" dirty="0" err="1"/>
              <a:t>Treuherz</a:t>
            </a:r>
            <a:r>
              <a:rPr lang="de-DE" dirty="0"/>
              <a:t> eine </a:t>
            </a:r>
            <a:r>
              <a:rPr lang="de-DE" b="1" dirty="0"/>
              <a:t>Parodie auf das Spießbürgertum </a:t>
            </a:r>
            <a:r>
              <a:rPr lang="de-DE" dirty="0"/>
              <a:t>abliefern wollten, begann man </a:t>
            </a:r>
            <a:r>
              <a:rPr lang="de-DE" b="1" dirty="0"/>
              <a:t>gegen Ende des 19. Jahrhunderts</a:t>
            </a:r>
            <a:r>
              <a:rPr lang="de-DE" dirty="0"/>
              <a:t>, das Biedermeier mit der "guten, alten Zeit" gleichzusetzen und verwendete diesen Begriff als </a:t>
            </a:r>
            <a:r>
              <a:rPr lang="de-DE" b="1" dirty="0"/>
              <a:t>Synonym für Behaglichkeit, Häuslichkeit, Geselligkeit in Familie und im Freundeskreis, für den (auch geistigen) Rückzug ins Private. </a:t>
            </a:r>
            <a:r>
              <a:rPr lang="de-DE" dirty="0"/>
              <a:t>Ab 1906 wurde der Begriff für Mode und Möbel aus der Zeit zwischen 1815 und 1848 verwendet, dann auch für einen Malstil</a:t>
            </a:r>
            <a:r>
              <a:rPr lang="de-DE" dirty="0" smtClean="0"/>
              <a:t>.</a:t>
            </a:r>
            <a:endParaRPr lang="hu-HU" dirty="0" smtClean="0"/>
          </a:p>
          <a:p>
            <a:pPr marL="0" indent="0" algn="r">
              <a:buNone/>
            </a:pPr>
            <a:r>
              <a:rPr lang="hu-HU" dirty="0" smtClean="0"/>
              <a:t>				</a:t>
            </a:r>
            <a:r>
              <a:rPr lang="hu-HU" sz="2300" dirty="0" smtClean="0"/>
              <a:t>(http</a:t>
            </a:r>
            <a:r>
              <a:rPr lang="hu-HU" sz="2300" dirty="0"/>
              <a:t>://</a:t>
            </a:r>
            <a:r>
              <a:rPr lang="hu-HU" sz="2300" dirty="0" smtClean="0"/>
              <a:t>www.pohlw.de/literatur/epochen/vormaerz.htm)</a:t>
            </a:r>
          </a:p>
          <a:p>
            <a:endParaRPr lang="hu-HU" dirty="0"/>
          </a:p>
          <a:p>
            <a:pPr marL="0" indent="0">
              <a:buNone/>
            </a:pPr>
            <a:r>
              <a:rPr lang="de-DE" dirty="0" smtClean="0"/>
              <a:t>Sinnvoll </a:t>
            </a:r>
            <a:r>
              <a:rPr lang="de-DE" dirty="0"/>
              <a:t>ist die Bezeichnung allein dann, wenn man ihn zur Kennzeichnung derjenigen Autoren innerhalb der </a:t>
            </a:r>
            <a:r>
              <a:rPr lang="de-DE" b="1" dirty="0"/>
              <a:t>Vormärz</a:t>
            </a:r>
            <a:r>
              <a:rPr lang="de-DE" dirty="0"/>
              <a:t>epoche verwendet, die sich mit der liberalen und revolutionären Opposition nicht zu identifizieren vermochten (</a:t>
            </a:r>
            <a:r>
              <a:rPr lang="de-DE" u="sng" dirty="0"/>
              <a:t>Karl Leberecht Immermann, Eduard Mörike, Adalbert Stifter, Jeremias Gotthelf</a:t>
            </a:r>
            <a:r>
              <a:rPr lang="de-DE" dirty="0"/>
              <a:t>). </a:t>
            </a:r>
            <a:endParaRPr lang="hu-HU" dirty="0"/>
          </a:p>
          <a:p>
            <a:endParaRPr lang="hu-HU" dirty="0"/>
          </a:p>
        </p:txBody>
      </p:sp>
      <p:pic>
        <p:nvPicPr>
          <p:cNvPr id="4" name="Kép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04112" cy="1207698"/>
          </a:xfrm>
          <a:prstGeom prst="rect">
            <a:avLst/>
          </a:prstGeom>
        </p:spPr>
      </p:pic>
    </p:spTree>
    <p:extLst>
      <p:ext uri="{BB962C8B-B14F-4D97-AF65-F5344CB8AC3E}">
        <p14:creationId xmlns:p14="http://schemas.microsoft.com/office/powerpoint/2010/main" val="35683790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p:cNvSpPr>
            <a:spLocks noGrp="1"/>
          </p:cNvSpPr>
          <p:nvPr>
            <p:ph type="title"/>
          </p:nvPr>
        </p:nvSpPr>
        <p:spPr>
          <a:xfrm>
            <a:off x="891546" y="1155940"/>
            <a:ext cx="3932237" cy="1600200"/>
          </a:xfrm>
        </p:spPr>
        <p:txBody>
          <a:bodyPr/>
          <a:lstStyle/>
          <a:p>
            <a:pPr algn="ctr"/>
            <a:r>
              <a:rPr lang="hu-HU" b="1" dirty="0" err="1" smtClean="0"/>
              <a:t>Bürgerliche</a:t>
            </a:r>
            <a:r>
              <a:rPr lang="hu-HU" b="1" dirty="0" smtClean="0"/>
              <a:t> </a:t>
            </a:r>
            <a:r>
              <a:rPr lang="hu-HU" b="1" dirty="0" err="1" smtClean="0"/>
              <a:t>Familienidylle</a:t>
            </a:r>
            <a:endParaRPr lang="hu-HU" b="1" dirty="0"/>
          </a:p>
        </p:txBody>
      </p:sp>
      <p:sp>
        <p:nvSpPr>
          <p:cNvPr id="6" name="Szöveg helye 5"/>
          <p:cNvSpPr>
            <a:spLocks noGrp="1"/>
          </p:cNvSpPr>
          <p:nvPr>
            <p:ph type="body" sz="half" idx="2"/>
          </p:nvPr>
        </p:nvSpPr>
        <p:spPr>
          <a:xfrm>
            <a:off x="891546" y="3124698"/>
            <a:ext cx="3932237" cy="3526973"/>
          </a:xfrm>
        </p:spPr>
        <p:txBody>
          <a:bodyPr>
            <a:normAutofit/>
          </a:bodyPr>
          <a:lstStyle/>
          <a:p>
            <a:r>
              <a:rPr lang="hu-HU" sz="2000" dirty="0" err="1" smtClean="0"/>
              <a:t>Das</a:t>
            </a:r>
            <a:r>
              <a:rPr lang="hu-HU" sz="2000" dirty="0" smtClean="0"/>
              <a:t> Biedermeier </a:t>
            </a:r>
            <a:r>
              <a:rPr lang="hu-HU" sz="2000" dirty="0" err="1" smtClean="0"/>
              <a:t>ist</a:t>
            </a:r>
            <a:r>
              <a:rPr lang="hu-HU" sz="2000" dirty="0" smtClean="0"/>
              <a:t> die </a:t>
            </a:r>
            <a:r>
              <a:rPr lang="hu-HU" sz="2000" dirty="0" err="1" smtClean="0"/>
              <a:t>Kunst</a:t>
            </a:r>
            <a:r>
              <a:rPr lang="hu-HU" sz="2000" dirty="0" smtClean="0"/>
              <a:t> des „</a:t>
            </a:r>
            <a:r>
              <a:rPr lang="hu-HU" sz="2000" dirty="0" err="1" smtClean="0"/>
              <a:t>konservativen</a:t>
            </a:r>
            <a:r>
              <a:rPr lang="hu-HU" sz="2000" dirty="0" smtClean="0"/>
              <a:t>”, </a:t>
            </a:r>
            <a:r>
              <a:rPr lang="hu-HU" sz="2000" dirty="0" err="1" smtClean="0"/>
              <a:t>d.h</a:t>
            </a:r>
            <a:r>
              <a:rPr lang="hu-HU" sz="2000" dirty="0" smtClean="0"/>
              <a:t>. </a:t>
            </a:r>
            <a:r>
              <a:rPr lang="hu-HU" sz="2000" dirty="0" err="1" smtClean="0"/>
              <a:t>nicht</a:t>
            </a:r>
            <a:r>
              <a:rPr lang="hu-HU" sz="2000" dirty="0" smtClean="0"/>
              <a:t> </a:t>
            </a:r>
            <a:r>
              <a:rPr lang="hu-HU" sz="2000" dirty="0" err="1" smtClean="0"/>
              <a:t>liberal-revolutionären</a:t>
            </a:r>
            <a:r>
              <a:rPr lang="hu-HU" sz="2000" dirty="0" smtClean="0"/>
              <a:t> </a:t>
            </a:r>
            <a:r>
              <a:rPr lang="hu-HU" sz="2000" dirty="0" err="1" smtClean="0"/>
              <a:t>Bürgertums</a:t>
            </a:r>
            <a:r>
              <a:rPr lang="hu-HU" sz="2000" dirty="0" smtClean="0"/>
              <a:t> – </a:t>
            </a:r>
            <a:r>
              <a:rPr lang="hu-HU" sz="2000" dirty="0" err="1" smtClean="0"/>
              <a:t>Innenarchitektur</a:t>
            </a:r>
            <a:r>
              <a:rPr lang="hu-HU" sz="2000" dirty="0" smtClean="0"/>
              <a:t>, </a:t>
            </a:r>
            <a:r>
              <a:rPr lang="hu-HU" sz="2000" dirty="0" err="1" smtClean="0"/>
              <a:t>Kleidung</a:t>
            </a:r>
            <a:r>
              <a:rPr lang="hu-HU" sz="2000" dirty="0" smtClean="0"/>
              <a:t>, (</a:t>
            </a:r>
            <a:r>
              <a:rPr lang="hu-HU" sz="2000" dirty="0" err="1" smtClean="0"/>
              <a:t>Haus</a:t>
            </a:r>
            <a:r>
              <a:rPr lang="hu-HU" sz="2000" dirty="0" smtClean="0"/>
              <a:t>)</a:t>
            </a:r>
            <a:r>
              <a:rPr lang="hu-HU" sz="2000" dirty="0" err="1" smtClean="0"/>
              <a:t>musik</a:t>
            </a:r>
            <a:r>
              <a:rPr lang="hu-HU" sz="2000" dirty="0" smtClean="0"/>
              <a:t>, </a:t>
            </a:r>
            <a:r>
              <a:rPr lang="hu-HU" sz="2000" dirty="0" err="1" smtClean="0"/>
              <a:t>Kammermusik</a:t>
            </a:r>
            <a:r>
              <a:rPr lang="hu-HU" sz="2000" dirty="0" smtClean="0"/>
              <a:t> (Robert Schumann, Franz Schubert, Wiener </a:t>
            </a:r>
            <a:r>
              <a:rPr lang="hu-HU" sz="2000" dirty="0" err="1" smtClean="0"/>
              <a:t>Walzer</a:t>
            </a:r>
            <a:r>
              <a:rPr lang="hu-HU" sz="2000" dirty="0" smtClean="0"/>
              <a:t>, Johann Strauss </a:t>
            </a:r>
            <a:r>
              <a:rPr lang="hu-HU" sz="2000" dirty="0" err="1" smtClean="0"/>
              <a:t>sen</a:t>
            </a:r>
            <a:r>
              <a:rPr lang="hu-HU" sz="2000" dirty="0" smtClean="0"/>
              <a:t>.)</a:t>
            </a:r>
            <a:endParaRPr lang="hu-HU" sz="2000" dirty="0"/>
          </a:p>
          <a:p>
            <a:r>
              <a:rPr lang="hu-HU" sz="2000" dirty="0" smtClean="0"/>
              <a:t>In der </a:t>
            </a:r>
            <a:r>
              <a:rPr lang="hu-HU" sz="2000" dirty="0" err="1" smtClean="0"/>
              <a:t>Literatur</a:t>
            </a:r>
            <a:r>
              <a:rPr lang="hu-HU" sz="2000" dirty="0" smtClean="0"/>
              <a:t> </a:t>
            </a:r>
            <a:r>
              <a:rPr lang="hu-HU" sz="2000" dirty="0" err="1" smtClean="0"/>
              <a:t>sind</a:t>
            </a:r>
            <a:r>
              <a:rPr lang="hu-HU" sz="2000" dirty="0" smtClean="0"/>
              <a:t> </a:t>
            </a:r>
            <a:r>
              <a:rPr lang="hu-HU" sz="2000" dirty="0" err="1" smtClean="0"/>
              <a:t>Idyll</a:t>
            </a:r>
            <a:r>
              <a:rPr lang="hu-HU" sz="2000" dirty="0" smtClean="0"/>
              <a:t>, </a:t>
            </a:r>
            <a:r>
              <a:rPr lang="hu-HU" sz="2000" dirty="0" err="1" smtClean="0"/>
              <a:t>private</a:t>
            </a:r>
            <a:r>
              <a:rPr lang="hu-HU" sz="2000" dirty="0" smtClean="0"/>
              <a:t> </a:t>
            </a:r>
            <a:r>
              <a:rPr lang="hu-HU" sz="2000" dirty="0" err="1" smtClean="0"/>
              <a:t>Sphäre</a:t>
            </a:r>
            <a:r>
              <a:rPr lang="hu-HU" sz="2000" dirty="0" smtClean="0"/>
              <a:t>, </a:t>
            </a:r>
            <a:r>
              <a:rPr lang="hu-HU" sz="2000" dirty="0" err="1" smtClean="0"/>
              <a:t>bürgerliche</a:t>
            </a:r>
            <a:r>
              <a:rPr lang="hu-HU" sz="2000" dirty="0" smtClean="0"/>
              <a:t> </a:t>
            </a:r>
            <a:r>
              <a:rPr lang="hu-HU" sz="2000" dirty="0" err="1" smtClean="0"/>
              <a:t>Tugenden</a:t>
            </a:r>
            <a:r>
              <a:rPr lang="hu-HU" sz="2000" dirty="0" smtClean="0"/>
              <a:t> </a:t>
            </a:r>
            <a:r>
              <a:rPr lang="hu-HU" sz="2000" dirty="0" err="1" smtClean="0"/>
              <a:t>wie</a:t>
            </a:r>
            <a:r>
              <a:rPr lang="hu-HU" sz="2000" dirty="0" smtClean="0"/>
              <a:t> </a:t>
            </a:r>
            <a:r>
              <a:rPr lang="hu-HU" sz="2000" dirty="0" err="1" smtClean="0"/>
              <a:t>Fleiss</a:t>
            </a:r>
            <a:r>
              <a:rPr lang="hu-HU" sz="2000" dirty="0" smtClean="0"/>
              <a:t>, </a:t>
            </a:r>
            <a:r>
              <a:rPr lang="hu-HU" sz="2000" dirty="0" err="1" smtClean="0"/>
              <a:t>Ehrlichkeit</a:t>
            </a:r>
            <a:r>
              <a:rPr lang="hu-HU" sz="2000" dirty="0" smtClean="0"/>
              <a:t>, </a:t>
            </a:r>
            <a:r>
              <a:rPr lang="hu-HU" sz="2000" dirty="0" err="1" smtClean="0"/>
              <a:t>Bescheidenheit</a:t>
            </a:r>
            <a:r>
              <a:rPr lang="hu-HU" sz="2000" dirty="0" smtClean="0"/>
              <a:t>, </a:t>
            </a:r>
            <a:r>
              <a:rPr lang="hu-HU" sz="2000" dirty="0" err="1" smtClean="0"/>
              <a:t>Treue</a:t>
            </a:r>
            <a:r>
              <a:rPr lang="hu-HU" sz="2000" dirty="0" smtClean="0"/>
              <a:t>, </a:t>
            </a:r>
            <a:r>
              <a:rPr lang="hu-HU" sz="2000" dirty="0" err="1" smtClean="0"/>
              <a:t>Pflichgefühl</a:t>
            </a:r>
            <a:r>
              <a:rPr lang="hu-HU" sz="2000" dirty="0" smtClean="0"/>
              <a:t> etc. </a:t>
            </a:r>
            <a:r>
              <a:rPr lang="hu-HU" sz="2000" dirty="0" err="1"/>
              <a:t>w</a:t>
            </a:r>
            <a:r>
              <a:rPr lang="hu-HU" sz="2000" dirty="0" err="1" smtClean="0"/>
              <a:t>ichtig</a:t>
            </a:r>
            <a:r>
              <a:rPr lang="hu-HU" sz="2000" dirty="0" smtClean="0"/>
              <a:t>…</a:t>
            </a:r>
            <a:endParaRPr lang="hu-HU" sz="2000" dirty="0"/>
          </a:p>
        </p:txBody>
      </p:sp>
      <p:pic>
        <p:nvPicPr>
          <p:cNvPr id="14" name="Kép helye 13"/>
          <p:cNvPicPr>
            <a:picLocks noGrp="1" noChangeAspect="1"/>
          </p:cNvPicPr>
          <p:nvPr>
            <p:ph type="pic" idx="1"/>
          </p:nvPr>
        </p:nvPicPr>
        <p:blipFill>
          <a:blip r:embed="rId2"/>
          <a:srcRect l="1271" r="1271"/>
          <a:stretch>
            <a:fillRect/>
          </a:stretch>
        </p:blipFill>
        <p:spPr>
          <a:xfrm>
            <a:off x="5234946" y="1686165"/>
            <a:ext cx="6172200" cy="4873625"/>
          </a:xfrm>
          <a:prstGeom prst="rect">
            <a:avLst/>
          </a:prstGeom>
        </p:spPr>
      </p:pic>
      <p:pic>
        <p:nvPicPr>
          <p:cNvPr id="5" name="Kép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04112" cy="1207698"/>
          </a:xfrm>
          <a:prstGeom prst="rect">
            <a:avLst/>
          </a:prstGeom>
        </p:spPr>
      </p:pic>
    </p:spTree>
    <p:extLst>
      <p:ext uri="{BB962C8B-B14F-4D97-AF65-F5344CB8AC3E}">
        <p14:creationId xmlns:p14="http://schemas.microsoft.com/office/powerpoint/2010/main" val="9758224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855452" y="1339461"/>
            <a:ext cx="10515600" cy="1325563"/>
          </a:xfrm>
        </p:spPr>
        <p:txBody>
          <a:bodyPr/>
          <a:lstStyle/>
          <a:p>
            <a:pPr algn="ctr"/>
            <a:r>
              <a:rPr lang="hu-HU" sz="3600" b="1" dirty="0" smtClean="0"/>
              <a:t>Eduard </a:t>
            </a:r>
            <a:r>
              <a:rPr lang="hu-HU" sz="3600" b="1" dirty="0" err="1" smtClean="0"/>
              <a:t>Mörike</a:t>
            </a:r>
            <a:r>
              <a:rPr lang="hu-HU" sz="3600" b="1" dirty="0"/>
              <a:t/>
            </a:r>
            <a:br>
              <a:rPr lang="hu-HU" sz="3600" b="1" dirty="0"/>
            </a:br>
            <a:r>
              <a:rPr lang="hu-HU" sz="2800" dirty="0" smtClean="0"/>
              <a:t>(1804, </a:t>
            </a:r>
            <a:r>
              <a:rPr lang="hu-HU" sz="2800" dirty="0" err="1" smtClean="0"/>
              <a:t>Ludwigsburg</a:t>
            </a:r>
            <a:r>
              <a:rPr lang="hu-HU" sz="2800" dirty="0" smtClean="0"/>
              <a:t>–1875, Stuttgart)</a:t>
            </a:r>
            <a:endParaRPr lang="hu-HU" sz="2800" dirty="0"/>
          </a:p>
        </p:txBody>
      </p:sp>
      <p:sp>
        <p:nvSpPr>
          <p:cNvPr id="3" name="Tartalom helye 2"/>
          <p:cNvSpPr>
            <a:spLocks noGrp="1"/>
          </p:cNvSpPr>
          <p:nvPr>
            <p:ph idx="1"/>
          </p:nvPr>
        </p:nvSpPr>
        <p:spPr>
          <a:xfrm>
            <a:off x="855452" y="3041683"/>
            <a:ext cx="10515600" cy="3816317"/>
          </a:xfrm>
        </p:spPr>
        <p:txBody>
          <a:bodyPr>
            <a:normAutofit/>
          </a:bodyPr>
          <a:lstStyle/>
          <a:p>
            <a:pPr marL="0" indent="0" algn="ctr">
              <a:buNone/>
            </a:pPr>
            <a:r>
              <a:rPr lang="hu-HU" sz="2400" dirty="0" smtClean="0"/>
              <a:t>1818 </a:t>
            </a:r>
            <a:r>
              <a:rPr lang="hu-HU" sz="2400" dirty="0" err="1" smtClean="0"/>
              <a:t>Evangelisches</a:t>
            </a:r>
            <a:r>
              <a:rPr lang="hu-HU" sz="2400" dirty="0" smtClean="0"/>
              <a:t> </a:t>
            </a:r>
            <a:r>
              <a:rPr lang="hu-HU" sz="2400" dirty="0" err="1" smtClean="0"/>
              <a:t>Seminar</a:t>
            </a:r>
            <a:r>
              <a:rPr lang="hu-HU" sz="2400" dirty="0" smtClean="0"/>
              <a:t> </a:t>
            </a:r>
            <a:r>
              <a:rPr lang="hu-HU" sz="2400" dirty="0" err="1" smtClean="0"/>
              <a:t>Urach</a:t>
            </a:r>
            <a:endParaRPr lang="hu-HU" sz="2400" dirty="0" smtClean="0"/>
          </a:p>
          <a:p>
            <a:pPr marL="0" indent="0" algn="ctr">
              <a:buNone/>
            </a:pPr>
            <a:r>
              <a:rPr lang="hu-HU" sz="2400" dirty="0" smtClean="0"/>
              <a:t>1826 </a:t>
            </a:r>
            <a:r>
              <a:rPr lang="hu-HU" sz="2400" b="1" dirty="0" err="1" smtClean="0"/>
              <a:t>Tübinger</a:t>
            </a:r>
            <a:r>
              <a:rPr lang="hu-HU" sz="2400" b="1" dirty="0" smtClean="0"/>
              <a:t> Stift </a:t>
            </a:r>
            <a:r>
              <a:rPr lang="hu-HU" sz="2400" dirty="0" smtClean="0"/>
              <a:t>(W. </a:t>
            </a:r>
            <a:r>
              <a:rPr lang="hu-HU" sz="2400" dirty="0" err="1" smtClean="0"/>
              <a:t>Waiblinger</a:t>
            </a:r>
            <a:r>
              <a:rPr lang="hu-HU" sz="2400" dirty="0" smtClean="0"/>
              <a:t>, </a:t>
            </a:r>
            <a:r>
              <a:rPr lang="hu-HU" sz="2400" dirty="0" err="1" smtClean="0"/>
              <a:t>Fr</a:t>
            </a:r>
            <a:r>
              <a:rPr lang="hu-HU" sz="2400" dirty="0" smtClean="0"/>
              <a:t>. Hölderlin)</a:t>
            </a:r>
          </a:p>
          <a:p>
            <a:pPr algn="ctr"/>
            <a:r>
              <a:rPr lang="hu-HU" sz="2400" dirty="0" err="1" smtClean="0"/>
              <a:t>Pfarrer</a:t>
            </a:r>
            <a:r>
              <a:rPr lang="hu-HU" sz="2400" dirty="0" smtClean="0"/>
              <a:t> in </a:t>
            </a:r>
            <a:r>
              <a:rPr lang="hu-HU" sz="2400" dirty="0" err="1" smtClean="0"/>
              <a:t>Cleversulzbach</a:t>
            </a:r>
            <a:endParaRPr lang="hu-HU" sz="2400" dirty="0" smtClean="0"/>
          </a:p>
          <a:p>
            <a:pPr marL="0" indent="0" algn="ctr">
              <a:buNone/>
            </a:pPr>
            <a:r>
              <a:rPr lang="hu-HU" sz="2400" dirty="0" smtClean="0"/>
              <a:t>1856 – </a:t>
            </a:r>
            <a:r>
              <a:rPr lang="hu-HU" sz="2400" dirty="0" err="1" smtClean="0"/>
              <a:t>Literaturlehrer</a:t>
            </a:r>
            <a:r>
              <a:rPr lang="hu-HU" sz="2400" dirty="0" smtClean="0"/>
              <a:t> am </a:t>
            </a:r>
            <a:r>
              <a:rPr lang="hu-HU" sz="2400" dirty="0" err="1" smtClean="0"/>
              <a:t>Königin-Katharina-Stift</a:t>
            </a:r>
            <a:endParaRPr lang="hu-HU" sz="2400" dirty="0" smtClean="0"/>
          </a:p>
          <a:p>
            <a:pPr marL="0" indent="0" algn="ctr">
              <a:buNone/>
            </a:pPr>
            <a:r>
              <a:rPr lang="hu-HU" sz="2400" dirty="0" err="1" smtClean="0"/>
              <a:t>Werke</a:t>
            </a:r>
            <a:r>
              <a:rPr lang="hu-HU" sz="2400" dirty="0" smtClean="0"/>
              <a:t>: </a:t>
            </a:r>
            <a:r>
              <a:rPr lang="hu-HU" sz="2400" dirty="0" err="1" smtClean="0"/>
              <a:t>Lyrik</a:t>
            </a:r>
            <a:r>
              <a:rPr lang="hu-HU" sz="2400" dirty="0" smtClean="0"/>
              <a:t>: </a:t>
            </a:r>
            <a:r>
              <a:rPr lang="hu-HU" sz="2400" i="1" dirty="0" err="1" smtClean="0"/>
              <a:t>Peregrina-Lieder</a:t>
            </a:r>
            <a:r>
              <a:rPr lang="hu-HU" sz="2400" dirty="0" smtClean="0"/>
              <a:t> (Maria Meyer)</a:t>
            </a:r>
          </a:p>
          <a:p>
            <a:pPr marL="0" indent="0" algn="ctr">
              <a:buNone/>
            </a:pPr>
            <a:r>
              <a:rPr lang="hu-HU" sz="2400" i="1" dirty="0" err="1" smtClean="0"/>
              <a:t>Maler</a:t>
            </a:r>
            <a:r>
              <a:rPr lang="hu-HU" sz="2400" i="1" dirty="0" smtClean="0"/>
              <a:t> </a:t>
            </a:r>
            <a:r>
              <a:rPr lang="hu-HU" sz="2400" i="1" dirty="0" err="1" smtClean="0"/>
              <a:t>Nolten</a:t>
            </a:r>
            <a:r>
              <a:rPr lang="hu-HU" sz="2400" i="1" dirty="0" smtClean="0"/>
              <a:t> </a:t>
            </a:r>
            <a:r>
              <a:rPr lang="hu-HU" sz="2400" dirty="0" smtClean="0"/>
              <a:t>(1832, </a:t>
            </a:r>
            <a:r>
              <a:rPr lang="hu-HU" sz="2400" dirty="0" err="1" smtClean="0"/>
              <a:t>Roman</a:t>
            </a:r>
            <a:r>
              <a:rPr lang="hu-HU" sz="2400" dirty="0" smtClean="0"/>
              <a:t>)</a:t>
            </a:r>
          </a:p>
          <a:p>
            <a:pPr marL="0" indent="0" algn="ctr">
              <a:buNone/>
            </a:pPr>
            <a:r>
              <a:rPr lang="hu-HU" sz="2400" b="1" i="1" dirty="0" smtClean="0">
                <a:solidFill>
                  <a:srgbClr val="C00000"/>
                </a:solidFill>
              </a:rPr>
              <a:t>Mozart </a:t>
            </a:r>
            <a:r>
              <a:rPr lang="hu-HU" sz="2400" b="1" i="1" dirty="0" err="1" smtClean="0">
                <a:solidFill>
                  <a:srgbClr val="C00000"/>
                </a:solidFill>
              </a:rPr>
              <a:t>auf</a:t>
            </a:r>
            <a:r>
              <a:rPr lang="hu-HU" sz="2400" b="1" i="1" dirty="0" smtClean="0">
                <a:solidFill>
                  <a:srgbClr val="C00000"/>
                </a:solidFill>
              </a:rPr>
              <a:t> der </a:t>
            </a:r>
            <a:r>
              <a:rPr lang="hu-HU" sz="2400" b="1" i="1" dirty="0" err="1" smtClean="0">
                <a:solidFill>
                  <a:srgbClr val="C00000"/>
                </a:solidFill>
              </a:rPr>
              <a:t>Reise</a:t>
            </a:r>
            <a:r>
              <a:rPr lang="hu-HU" sz="2400" b="1" i="1" dirty="0" smtClean="0">
                <a:solidFill>
                  <a:srgbClr val="C00000"/>
                </a:solidFill>
              </a:rPr>
              <a:t> nach </a:t>
            </a:r>
            <a:r>
              <a:rPr lang="hu-HU" sz="2400" b="1" i="1" dirty="0" err="1" smtClean="0">
                <a:solidFill>
                  <a:srgbClr val="C00000"/>
                </a:solidFill>
              </a:rPr>
              <a:t>Prag</a:t>
            </a:r>
            <a:r>
              <a:rPr lang="hu-HU" sz="2400" b="1" i="1" dirty="0" smtClean="0">
                <a:solidFill>
                  <a:srgbClr val="C00000"/>
                </a:solidFill>
              </a:rPr>
              <a:t> </a:t>
            </a:r>
            <a:r>
              <a:rPr lang="hu-HU" sz="2400" b="1" dirty="0" smtClean="0">
                <a:solidFill>
                  <a:srgbClr val="C00000"/>
                </a:solidFill>
              </a:rPr>
              <a:t>(1855)</a:t>
            </a:r>
            <a:endParaRPr lang="hu-HU" sz="2400" b="1" dirty="0">
              <a:solidFill>
                <a:srgbClr val="C00000"/>
              </a:solidFill>
            </a:endParaRPr>
          </a:p>
        </p:txBody>
      </p:sp>
      <p:pic>
        <p:nvPicPr>
          <p:cNvPr id="4" name="Kép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04112" cy="1207698"/>
          </a:xfrm>
          <a:prstGeom prst="rect">
            <a:avLst/>
          </a:prstGeom>
        </p:spPr>
      </p:pic>
    </p:spTree>
    <p:extLst>
      <p:ext uri="{BB962C8B-B14F-4D97-AF65-F5344CB8AC3E}">
        <p14:creationId xmlns:p14="http://schemas.microsoft.com/office/powerpoint/2010/main" val="26390393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838200" y="899963"/>
            <a:ext cx="10515600" cy="1325563"/>
          </a:xfrm>
        </p:spPr>
        <p:txBody>
          <a:bodyPr>
            <a:normAutofit/>
          </a:bodyPr>
          <a:lstStyle/>
          <a:p>
            <a:pPr algn="ctr"/>
            <a:r>
              <a:rPr lang="hu-HU" sz="3600" b="1" dirty="0" err="1" smtClean="0"/>
              <a:t>Mörike</a:t>
            </a:r>
            <a:r>
              <a:rPr lang="hu-HU" sz="3600" b="1" dirty="0" smtClean="0"/>
              <a:t>: </a:t>
            </a:r>
            <a:r>
              <a:rPr lang="hu-HU" sz="3600" b="1" i="1" dirty="0" smtClean="0"/>
              <a:t>Mozart </a:t>
            </a:r>
            <a:r>
              <a:rPr lang="hu-HU" sz="3600" b="1" i="1" dirty="0" err="1" smtClean="0"/>
              <a:t>auf</a:t>
            </a:r>
            <a:r>
              <a:rPr lang="hu-HU" sz="3600" b="1" i="1" dirty="0" smtClean="0"/>
              <a:t> der </a:t>
            </a:r>
            <a:r>
              <a:rPr lang="hu-HU" sz="3600" b="1" i="1" dirty="0" err="1" smtClean="0"/>
              <a:t>Reise</a:t>
            </a:r>
            <a:r>
              <a:rPr lang="hu-HU" sz="3600" b="1" i="1" dirty="0" smtClean="0"/>
              <a:t> nach </a:t>
            </a:r>
            <a:r>
              <a:rPr lang="hu-HU" sz="3600" b="1" i="1" dirty="0" err="1" smtClean="0"/>
              <a:t>Prag</a:t>
            </a:r>
            <a:r>
              <a:rPr lang="hu-HU" sz="3600" b="1" i="1" dirty="0" smtClean="0"/>
              <a:t> </a:t>
            </a:r>
            <a:r>
              <a:rPr lang="hu-HU" sz="3600" b="1" dirty="0" smtClean="0"/>
              <a:t>(1855)</a:t>
            </a:r>
            <a:endParaRPr lang="hu-HU" sz="3600" b="1" dirty="0"/>
          </a:p>
        </p:txBody>
      </p:sp>
      <p:sp>
        <p:nvSpPr>
          <p:cNvPr id="3" name="Tartalom helye 2"/>
          <p:cNvSpPr>
            <a:spLocks noGrp="1"/>
          </p:cNvSpPr>
          <p:nvPr>
            <p:ph idx="1"/>
          </p:nvPr>
        </p:nvSpPr>
        <p:spPr>
          <a:xfrm>
            <a:off x="838200" y="2078877"/>
            <a:ext cx="10515600" cy="5064675"/>
          </a:xfrm>
        </p:spPr>
        <p:txBody>
          <a:bodyPr>
            <a:noAutofit/>
          </a:bodyPr>
          <a:lstStyle/>
          <a:p>
            <a:pPr marL="0" indent="0">
              <a:buNone/>
            </a:pPr>
            <a:r>
              <a:rPr lang="hu-HU" sz="2200" dirty="0" smtClean="0"/>
              <a:t>Mozart</a:t>
            </a:r>
            <a:r>
              <a:rPr lang="de-DE" sz="2200" dirty="0" smtClean="0"/>
              <a:t> </a:t>
            </a:r>
            <a:r>
              <a:rPr lang="de-DE" sz="2200" dirty="0"/>
              <a:t>ist mit seiner </a:t>
            </a:r>
            <a:r>
              <a:rPr lang="hu-HU" sz="2200" dirty="0" err="1" smtClean="0"/>
              <a:t>Frau</a:t>
            </a:r>
            <a:r>
              <a:rPr lang="de-DE" sz="2200" dirty="0" smtClean="0"/>
              <a:t> </a:t>
            </a:r>
            <a:r>
              <a:rPr lang="de-DE" sz="2200" dirty="0"/>
              <a:t>Constanze auf dem Weg von Wien nach Prag, wo die Uraufführung seiner neuen Oper </a:t>
            </a:r>
            <a:r>
              <a:rPr lang="de-DE" sz="2200" b="1" dirty="0"/>
              <a:t>Don Giovanni </a:t>
            </a:r>
            <a:r>
              <a:rPr lang="hu-HU" sz="2200" dirty="0" smtClean="0"/>
              <a:t>(1787) </a:t>
            </a:r>
            <a:r>
              <a:rPr lang="de-DE" sz="2200" dirty="0" smtClean="0"/>
              <a:t>stattfinden </a:t>
            </a:r>
            <a:r>
              <a:rPr lang="de-DE" sz="2200" dirty="0"/>
              <a:t>soll. Als man auf dem Land, nahe dem Schloss des Grafen von </a:t>
            </a:r>
            <a:r>
              <a:rPr lang="de-DE" sz="2200" dirty="0" err="1"/>
              <a:t>Schinzberg</a:t>
            </a:r>
            <a:r>
              <a:rPr lang="de-DE" sz="2200" dirty="0"/>
              <a:t>, Rast macht, spaziert Mozart durch den Schlosspark und pflückt gedankenverloren eine Orange vom schönen Pomeranzenbäumchen des Parks, wobei er vom gräflichen Gärtner überrascht wird. Die Auseinandersetzung endet damit, dass </a:t>
            </a:r>
            <a:r>
              <a:rPr lang="hu-HU" sz="2200" dirty="0" err="1" smtClean="0"/>
              <a:t>sich</a:t>
            </a:r>
            <a:r>
              <a:rPr lang="hu-HU" sz="2200" dirty="0" smtClean="0"/>
              <a:t> </a:t>
            </a:r>
            <a:r>
              <a:rPr lang="de-DE" sz="2200" dirty="0" smtClean="0"/>
              <a:t>Mozart </a:t>
            </a:r>
            <a:r>
              <a:rPr lang="hu-HU" sz="2200" dirty="0" err="1" smtClean="0"/>
              <a:t>bei</a:t>
            </a:r>
            <a:r>
              <a:rPr lang="hu-HU" sz="2200" dirty="0" smtClean="0"/>
              <a:t> der</a:t>
            </a:r>
            <a:r>
              <a:rPr lang="de-DE" sz="2200" dirty="0" smtClean="0"/>
              <a:t> </a:t>
            </a:r>
            <a:r>
              <a:rPr lang="de-DE" sz="2200" dirty="0"/>
              <a:t>Gräfin </a:t>
            </a:r>
            <a:r>
              <a:rPr lang="hu-HU" sz="2200" dirty="0" smtClean="0"/>
              <a:t>in </a:t>
            </a:r>
            <a:r>
              <a:rPr lang="hu-HU" sz="2200" dirty="0" err="1" smtClean="0"/>
              <a:t>einem</a:t>
            </a:r>
            <a:r>
              <a:rPr lang="hu-HU" sz="2200" dirty="0" smtClean="0"/>
              <a:t> </a:t>
            </a:r>
            <a:r>
              <a:rPr lang="hu-HU" sz="2200" dirty="0" err="1" smtClean="0"/>
              <a:t>Brieflein</a:t>
            </a:r>
            <a:r>
              <a:rPr lang="hu-HU" sz="2200" dirty="0" smtClean="0"/>
              <a:t> </a:t>
            </a:r>
            <a:r>
              <a:rPr lang="hu-HU" sz="2200" dirty="0" err="1" smtClean="0"/>
              <a:t>entschuldigt</a:t>
            </a:r>
            <a:r>
              <a:rPr lang="hu-HU" sz="2200" dirty="0" smtClean="0"/>
              <a:t>, </a:t>
            </a:r>
            <a:r>
              <a:rPr lang="hu-HU" sz="2200" dirty="0" err="1" smtClean="0"/>
              <a:t>worauf</a:t>
            </a:r>
            <a:r>
              <a:rPr lang="hu-HU" sz="2200" dirty="0" smtClean="0"/>
              <a:t> </a:t>
            </a:r>
            <a:r>
              <a:rPr lang="hu-HU" sz="2200" dirty="0" err="1" smtClean="0"/>
              <a:t>er</a:t>
            </a:r>
            <a:r>
              <a:rPr lang="de-DE" sz="2200" dirty="0" smtClean="0"/>
              <a:t> </a:t>
            </a:r>
            <a:r>
              <a:rPr lang="de-DE" sz="2200" dirty="0"/>
              <a:t>ins Schloss geladen wird. Dort feiert das gräfliche Paar soeben die Verlobung ihrer Nichte Eugenie. Mozart und seine Frau fügen </a:t>
            </a:r>
            <a:r>
              <a:rPr lang="de-DE" sz="2200" dirty="0" smtClean="0"/>
              <a:t>sich</a:t>
            </a:r>
            <a:r>
              <a:rPr lang="hu-HU" sz="2200" dirty="0" smtClean="0"/>
              <a:t> </a:t>
            </a:r>
            <a:r>
              <a:rPr lang="de-DE" sz="2200" dirty="0" smtClean="0"/>
              <a:t>dem </a:t>
            </a:r>
            <a:r>
              <a:rPr lang="hu-HU" sz="2200" dirty="0" err="1" smtClean="0"/>
              <a:t>Familienk</a:t>
            </a:r>
            <a:r>
              <a:rPr lang="de-DE" sz="2200" dirty="0" smtClean="0"/>
              <a:t>reis </a:t>
            </a:r>
            <a:r>
              <a:rPr lang="de-DE" sz="2200" dirty="0"/>
              <a:t>ein und schließlich spielt der gefeierte Maestro der heiteren Runde aus der fast fertigen Oper vor. In Eugenie aber ruft gerade die begeistert aufgenommene Musik die Ahnung vom baldigen Tod Mozarts </a:t>
            </a:r>
            <a:r>
              <a:rPr lang="de-DE" sz="2200" dirty="0" smtClean="0"/>
              <a:t>hervor</a:t>
            </a:r>
            <a:r>
              <a:rPr lang="hu-HU" sz="2200" dirty="0" smtClean="0"/>
              <a:t>. </a:t>
            </a:r>
            <a:r>
              <a:rPr lang="de-DE" sz="2200" dirty="0" smtClean="0"/>
              <a:t>Am </a:t>
            </a:r>
            <a:r>
              <a:rPr lang="de-DE" sz="2200" dirty="0"/>
              <a:t>nächsten Tag reisen Mozart und </a:t>
            </a:r>
            <a:r>
              <a:rPr lang="de-DE" sz="2200" dirty="0" smtClean="0"/>
              <a:t>Constanze</a:t>
            </a:r>
            <a:r>
              <a:rPr lang="hu-HU" sz="2200" dirty="0" smtClean="0"/>
              <a:t> in </a:t>
            </a:r>
            <a:r>
              <a:rPr lang="hu-HU" sz="2200" dirty="0" err="1" smtClean="0"/>
              <a:t>einer</a:t>
            </a:r>
            <a:r>
              <a:rPr lang="de-DE" sz="2200" dirty="0" smtClean="0"/>
              <a:t> vom </a:t>
            </a:r>
            <a:r>
              <a:rPr lang="de-DE" sz="2200" dirty="0"/>
              <a:t>Grafen </a:t>
            </a:r>
            <a:r>
              <a:rPr lang="de-DE" sz="2200" dirty="0" smtClean="0"/>
              <a:t>geschenkt bekommen</a:t>
            </a:r>
            <a:r>
              <a:rPr lang="hu-HU" sz="2200" dirty="0" smtClean="0"/>
              <a:t>en </a:t>
            </a:r>
            <a:r>
              <a:rPr lang="hu-HU" sz="2200" dirty="0" err="1" smtClean="0"/>
              <a:t>Kutsche</a:t>
            </a:r>
            <a:r>
              <a:rPr lang="de-DE" sz="2200" dirty="0" smtClean="0"/>
              <a:t>, </a:t>
            </a:r>
            <a:r>
              <a:rPr lang="de-DE" sz="2200" dirty="0"/>
              <a:t>in Richtung Prag weiter. Die Novelle schließt mit dem berühmten Mörike-Gedicht </a:t>
            </a:r>
            <a:r>
              <a:rPr lang="de-DE" sz="2200" i="1" dirty="0"/>
              <a:t>Denk es, o Seele!, </a:t>
            </a:r>
            <a:r>
              <a:rPr lang="de-DE" sz="2200" dirty="0"/>
              <a:t>in dem die Todesahnung </a:t>
            </a:r>
            <a:r>
              <a:rPr lang="de-DE" sz="2200" dirty="0" err="1"/>
              <a:t>Eugeniens</a:t>
            </a:r>
            <a:r>
              <a:rPr lang="de-DE" sz="2200" dirty="0"/>
              <a:t> gewissermaßen eine prophetische Bestätigung erfährt, da es dieser, als böhmisches Volkslied vorgestellt, beim Aufräumen der Noten zufällig in die Hand kommt</a:t>
            </a:r>
            <a:r>
              <a:rPr lang="de-DE" sz="2200" dirty="0" smtClean="0"/>
              <a:t>.</a:t>
            </a:r>
            <a:endParaRPr lang="hu-HU" sz="2200" dirty="0"/>
          </a:p>
        </p:txBody>
      </p:sp>
      <p:pic>
        <p:nvPicPr>
          <p:cNvPr id="4" name="Kép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04112" cy="1207698"/>
          </a:xfrm>
          <a:prstGeom prst="rect">
            <a:avLst/>
          </a:prstGeom>
        </p:spPr>
      </p:pic>
    </p:spTree>
    <p:extLst>
      <p:ext uri="{BB962C8B-B14F-4D97-AF65-F5344CB8AC3E}">
        <p14:creationId xmlns:p14="http://schemas.microsoft.com/office/powerpoint/2010/main" val="29004989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864079" y="1486109"/>
            <a:ext cx="10515600" cy="1325563"/>
          </a:xfrm>
        </p:spPr>
        <p:txBody>
          <a:bodyPr>
            <a:normAutofit/>
          </a:bodyPr>
          <a:lstStyle/>
          <a:p>
            <a:pPr algn="ctr"/>
            <a:r>
              <a:rPr lang="hu-HU" sz="3600" b="1" dirty="0" err="1" smtClean="0"/>
              <a:t>Geschichte</a:t>
            </a:r>
            <a:r>
              <a:rPr lang="hu-HU" sz="3600" b="1" dirty="0" smtClean="0"/>
              <a:t> des </a:t>
            </a:r>
            <a:r>
              <a:rPr lang="hu-HU" sz="3600" b="1" dirty="0" err="1" smtClean="0"/>
              <a:t>Pomeranzbäumchens</a:t>
            </a:r>
            <a:endParaRPr lang="hu-HU" sz="3600" b="1" dirty="0"/>
          </a:p>
        </p:txBody>
      </p:sp>
      <p:sp>
        <p:nvSpPr>
          <p:cNvPr id="3" name="Tartalom helye 2"/>
          <p:cNvSpPr>
            <a:spLocks noGrp="1"/>
          </p:cNvSpPr>
          <p:nvPr>
            <p:ph idx="1"/>
          </p:nvPr>
        </p:nvSpPr>
        <p:spPr>
          <a:xfrm>
            <a:off x="864079" y="3218964"/>
            <a:ext cx="10515600" cy="3639036"/>
          </a:xfrm>
        </p:spPr>
        <p:txBody>
          <a:bodyPr/>
          <a:lstStyle/>
          <a:p>
            <a:pPr marL="0" indent="0">
              <a:buNone/>
            </a:pPr>
            <a:r>
              <a:rPr lang="hu-HU" sz="2400" dirty="0" err="1" smtClean="0"/>
              <a:t>Süden</a:t>
            </a:r>
            <a:r>
              <a:rPr lang="hu-HU" sz="2400" dirty="0" smtClean="0"/>
              <a:t> </a:t>
            </a:r>
            <a:r>
              <a:rPr lang="hu-HU" sz="2400" dirty="0"/>
              <a:t>+ </a:t>
            </a:r>
            <a:r>
              <a:rPr lang="hu-HU" sz="2400" dirty="0" err="1" smtClean="0"/>
              <a:t>Frankreich</a:t>
            </a:r>
            <a:r>
              <a:rPr lang="hu-HU" sz="2400" dirty="0" smtClean="0"/>
              <a:t>: Die </a:t>
            </a:r>
            <a:r>
              <a:rPr lang="hu-HU" sz="2400" dirty="0" err="1" smtClean="0"/>
              <a:t>aufgeklärte</a:t>
            </a:r>
            <a:r>
              <a:rPr lang="hu-HU" sz="2400" dirty="0" smtClean="0"/>
              <a:t> </a:t>
            </a:r>
            <a:r>
              <a:rPr lang="hu-HU" sz="2400" dirty="0" err="1"/>
              <a:t>Gemahlin</a:t>
            </a:r>
            <a:r>
              <a:rPr lang="hu-HU" sz="2400" dirty="0"/>
              <a:t> des </a:t>
            </a:r>
            <a:r>
              <a:rPr lang="hu-HU" sz="2400" dirty="0" err="1"/>
              <a:t>Großvaters</a:t>
            </a:r>
            <a:r>
              <a:rPr lang="hu-HU" sz="2400" dirty="0"/>
              <a:t> </a:t>
            </a:r>
            <a:r>
              <a:rPr lang="hu-HU" sz="2400" dirty="0" err="1"/>
              <a:t>des</a:t>
            </a:r>
            <a:r>
              <a:rPr lang="hu-HU" sz="2400" dirty="0"/>
              <a:t> </a:t>
            </a:r>
            <a:r>
              <a:rPr lang="hu-HU" sz="2400" dirty="0" err="1"/>
              <a:t>Onkels</a:t>
            </a:r>
            <a:r>
              <a:rPr lang="hu-HU" sz="2400" dirty="0"/>
              <a:t>, </a:t>
            </a:r>
            <a:r>
              <a:rPr lang="hu-HU" sz="2400" dirty="0" err="1"/>
              <a:t>Renate</a:t>
            </a:r>
            <a:r>
              <a:rPr lang="hu-HU" sz="2400" dirty="0"/>
              <a:t> </a:t>
            </a:r>
            <a:r>
              <a:rPr lang="hu-HU" sz="2400" dirty="0" err="1"/>
              <a:t>Leonore</a:t>
            </a:r>
            <a:r>
              <a:rPr lang="hu-HU" sz="2400" dirty="0"/>
              <a:t>, die in </a:t>
            </a:r>
            <a:r>
              <a:rPr lang="hu-HU" sz="2400" dirty="0" err="1"/>
              <a:t>dieser</a:t>
            </a:r>
            <a:r>
              <a:rPr lang="hu-HU" sz="2400" dirty="0"/>
              <a:t> „</a:t>
            </a:r>
            <a:r>
              <a:rPr lang="hu-HU" sz="2400" dirty="0" err="1"/>
              <a:t>merkwürdigen</a:t>
            </a:r>
            <a:r>
              <a:rPr lang="hu-HU" sz="2400" dirty="0"/>
              <a:t> </a:t>
            </a:r>
            <a:r>
              <a:rPr lang="hu-HU" sz="2400" dirty="0" err="1"/>
              <a:t>Epoche</a:t>
            </a:r>
            <a:r>
              <a:rPr lang="hu-HU" sz="2400" dirty="0"/>
              <a:t>” „</a:t>
            </a:r>
            <a:r>
              <a:rPr lang="hu-HU" sz="2400" dirty="0" err="1"/>
              <a:t>deutsche</a:t>
            </a:r>
            <a:r>
              <a:rPr lang="hu-HU" sz="2400" dirty="0"/>
              <a:t> </a:t>
            </a:r>
            <a:r>
              <a:rPr lang="hu-HU" sz="2400" dirty="0" err="1"/>
              <a:t>Ehrenfestigkeit</a:t>
            </a:r>
            <a:r>
              <a:rPr lang="hu-HU" sz="2400" dirty="0"/>
              <a:t> und </a:t>
            </a:r>
            <a:r>
              <a:rPr lang="hu-HU" sz="2400" dirty="0" err="1"/>
              <a:t>sittliche</a:t>
            </a:r>
            <a:r>
              <a:rPr lang="hu-HU" sz="2400" dirty="0"/>
              <a:t> </a:t>
            </a:r>
            <a:r>
              <a:rPr lang="hu-HU" sz="2400" dirty="0" err="1"/>
              <a:t>Strenge</a:t>
            </a:r>
            <a:r>
              <a:rPr lang="hu-HU" sz="2400" dirty="0"/>
              <a:t> </a:t>
            </a:r>
            <a:r>
              <a:rPr lang="hu-HU" sz="2400" dirty="0" smtClean="0"/>
              <a:t>… </a:t>
            </a:r>
            <a:r>
              <a:rPr lang="hu-HU" sz="2400" dirty="0" err="1"/>
              <a:t>naive</a:t>
            </a:r>
            <a:r>
              <a:rPr lang="hu-HU" sz="2400" dirty="0"/>
              <a:t> </a:t>
            </a:r>
            <a:r>
              <a:rPr lang="hu-HU" sz="2400" dirty="0" err="1"/>
              <a:t>Opposition</a:t>
            </a:r>
            <a:r>
              <a:rPr lang="hu-HU" sz="2400" dirty="0"/>
              <a:t>” </a:t>
            </a:r>
            <a:r>
              <a:rPr lang="hu-HU" sz="2400" dirty="0" err="1"/>
              <a:t>vertrat</a:t>
            </a:r>
            <a:r>
              <a:rPr lang="hu-HU" sz="2400" dirty="0"/>
              <a:t> und die „</a:t>
            </a:r>
            <a:r>
              <a:rPr lang="hu-HU" sz="2400" dirty="0" err="1"/>
              <a:t>Blößen</a:t>
            </a:r>
            <a:r>
              <a:rPr lang="hu-HU" sz="2400" dirty="0"/>
              <a:t> der </a:t>
            </a:r>
            <a:r>
              <a:rPr lang="hu-HU" sz="2400" dirty="0" err="1"/>
              <a:t>Gesellschaft</a:t>
            </a:r>
            <a:r>
              <a:rPr lang="hu-HU" sz="2400" dirty="0"/>
              <a:t>” </a:t>
            </a:r>
            <a:r>
              <a:rPr lang="hu-HU" sz="2400" dirty="0" err="1"/>
              <a:t>angriff</a:t>
            </a:r>
            <a:r>
              <a:rPr lang="hu-HU" sz="2400" dirty="0"/>
              <a:t>!!!,  hat den </a:t>
            </a:r>
            <a:r>
              <a:rPr lang="hu-HU" sz="2400" dirty="0" err="1"/>
              <a:t>blühenden</a:t>
            </a:r>
            <a:r>
              <a:rPr lang="hu-HU" sz="2400" dirty="0"/>
              <a:t> </a:t>
            </a:r>
            <a:r>
              <a:rPr lang="hu-HU" sz="2400" dirty="0" err="1"/>
              <a:t>Orangenzweig</a:t>
            </a:r>
            <a:r>
              <a:rPr lang="hu-HU" sz="2400" dirty="0"/>
              <a:t> </a:t>
            </a:r>
            <a:r>
              <a:rPr lang="hu-HU" sz="2400" dirty="0" err="1"/>
              <a:t>aus</a:t>
            </a:r>
            <a:r>
              <a:rPr lang="hu-HU" sz="2400" dirty="0"/>
              <a:t> </a:t>
            </a:r>
            <a:r>
              <a:rPr lang="hu-HU" sz="2400" dirty="0" err="1"/>
              <a:t>dem</a:t>
            </a:r>
            <a:r>
              <a:rPr lang="hu-HU" sz="2400" dirty="0"/>
              <a:t> </a:t>
            </a:r>
            <a:r>
              <a:rPr lang="hu-HU" sz="2400" dirty="0" err="1"/>
              <a:t>Hof</a:t>
            </a:r>
            <a:r>
              <a:rPr lang="hu-HU" sz="2400" dirty="0"/>
              <a:t> </a:t>
            </a:r>
            <a:r>
              <a:rPr lang="hu-HU" sz="2400" dirty="0" err="1"/>
              <a:t>Ludwigs</a:t>
            </a:r>
            <a:r>
              <a:rPr lang="hu-HU" sz="2400" dirty="0"/>
              <a:t> XIV. (1638-1711) </a:t>
            </a:r>
            <a:r>
              <a:rPr lang="hu-HU" sz="2400" dirty="0" err="1"/>
              <a:t>mitgebracht</a:t>
            </a:r>
            <a:r>
              <a:rPr lang="hu-HU" sz="2400" dirty="0"/>
              <a:t>, von </a:t>
            </a:r>
            <a:r>
              <a:rPr lang="hu-HU" sz="2400" dirty="0" err="1"/>
              <a:t>Frau</a:t>
            </a:r>
            <a:r>
              <a:rPr lang="hu-HU" sz="2400" dirty="0"/>
              <a:t> </a:t>
            </a:r>
            <a:r>
              <a:rPr lang="hu-HU" sz="2400" dirty="0" err="1"/>
              <a:t>von</a:t>
            </a:r>
            <a:r>
              <a:rPr lang="hu-HU" sz="2400" dirty="0"/>
              <a:t> </a:t>
            </a:r>
            <a:r>
              <a:rPr lang="hu-HU" sz="2400" dirty="0" err="1"/>
              <a:t>Sévigné</a:t>
            </a:r>
            <a:r>
              <a:rPr lang="hu-HU" sz="2400" dirty="0"/>
              <a:t> </a:t>
            </a:r>
            <a:r>
              <a:rPr lang="hu-HU" sz="2400" dirty="0" err="1"/>
              <a:t>bekommen</a:t>
            </a:r>
            <a:r>
              <a:rPr lang="hu-HU" sz="2400" dirty="0"/>
              <a:t> – </a:t>
            </a:r>
            <a:r>
              <a:rPr lang="hu-HU" sz="2400" dirty="0" err="1"/>
              <a:t>das</a:t>
            </a:r>
            <a:r>
              <a:rPr lang="hu-HU" sz="2400" dirty="0"/>
              <a:t> </a:t>
            </a:r>
            <a:r>
              <a:rPr lang="hu-HU" sz="2400" dirty="0" err="1"/>
              <a:t>Bäumchen</a:t>
            </a:r>
            <a:r>
              <a:rPr lang="hu-HU" sz="2400" dirty="0"/>
              <a:t> </a:t>
            </a:r>
            <a:r>
              <a:rPr lang="hu-HU" sz="2400" dirty="0" err="1"/>
              <a:t>ist</a:t>
            </a:r>
            <a:r>
              <a:rPr lang="hu-HU" sz="2400" dirty="0"/>
              <a:t> </a:t>
            </a:r>
            <a:r>
              <a:rPr lang="hu-HU" sz="2400" dirty="0" err="1"/>
              <a:t>schon</a:t>
            </a:r>
            <a:r>
              <a:rPr lang="hu-HU" sz="2400" dirty="0"/>
              <a:t> </a:t>
            </a:r>
            <a:r>
              <a:rPr lang="hu-HU" sz="2400" dirty="0" err="1"/>
              <a:t>verdorrt</a:t>
            </a:r>
            <a:r>
              <a:rPr lang="hu-HU" sz="2400" dirty="0"/>
              <a:t>, der </a:t>
            </a:r>
            <a:r>
              <a:rPr lang="hu-HU" sz="2400" dirty="0" err="1"/>
              <a:t>Graf</a:t>
            </a:r>
            <a:r>
              <a:rPr lang="hu-HU" sz="2400" dirty="0"/>
              <a:t> hat es </a:t>
            </a:r>
            <a:r>
              <a:rPr lang="hu-HU" sz="2400" dirty="0" err="1" smtClean="0"/>
              <a:t>doch</a:t>
            </a:r>
            <a:r>
              <a:rPr lang="hu-HU" sz="2400" dirty="0" smtClean="0"/>
              <a:t> „</a:t>
            </a:r>
            <a:r>
              <a:rPr lang="hu-HU" sz="2400" dirty="0" err="1"/>
              <a:t>gerettet</a:t>
            </a:r>
            <a:r>
              <a:rPr lang="hu-HU" sz="2400" dirty="0"/>
              <a:t>”, </a:t>
            </a:r>
            <a:r>
              <a:rPr lang="hu-HU" sz="2400" dirty="0" err="1"/>
              <a:t>es</a:t>
            </a:r>
            <a:r>
              <a:rPr lang="hu-HU" sz="2400" dirty="0"/>
              <a:t> </a:t>
            </a:r>
            <a:r>
              <a:rPr lang="hu-HU" sz="2400" dirty="0" err="1"/>
              <a:t>blüht</a:t>
            </a:r>
            <a:r>
              <a:rPr lang="hu-HU" sz="2400" dirty="0"/>
              <a:t> und </a:t>
            </a:r>
            <a:r>
              <a:rPr lang="hu-HU" sz="2400" dirty="0" err="1"/>
              <a:t>bringt</a:t>
            </a:r>
            <a:r>
              <a:rPr lang="hu-HU" sz="2400" dirty="0"/>
              <a:t> </a:t>
            </a:r>
            <a:r>
              <a:rPr lang="hu-HU" sz="2400" dirty="0" err="1"/>
              <a:t>Früchte</a:t>
            </a:r>
            <a:r>
              <a:rPr lang="hu-HU" sz="2400" dirty="0"/>
              <a:t> </a:t>
            </a:r>
            <a:r>
              <a:rPr lang="hu-HU" sz="2400" dirty="0" err="1"/>
              <a:t>wieder</a:t>
            </a:r>
            <a:r>
              <a:rPr lang="hu-HU" sz="2400" dirty="0"/>
              <a:t>!!! – </a:t>
            </a:r>
            <a:r>
              <a:rPr lang="hu-HU" sz="2400" dirty="0" err="1"/>
              <a:t>das</a:t>
            </a:r>
            <a:r>
              <a:rPr lang="hu-HU" sz="2400" dirty="0"/>
              <a:t> </a:t>
            </a:r>
            <a:r>
              <a:rPr lang="hu-HU" sz="2400" dirty="0" err="1"/>
              <a:t>wäre</a:t>
            </a:r>
            <a:r>
              <a:rPr lang="hu-HU" sz="2400" dirty="0"/>
              <a:t> </a:t>
            </a:r>
            <a:r>
              <a:rPr lang="hu-HU" sz="2400" dirty="0" err="1"/>
              <a:t>das</a:t>
            </a:r>
            <a:r>
              <a:rPr lang="hu-HU" sz="2400" dirty="0"/>
              <a:t> von M. „</a:t>
            </a:r>
            <a:r>
              <a:rPr lang="hu-HU" sz="2400" dirty="0" err="1"/>
              <a:t>beschädigte</a:t>
            </a:r>
            <a:r>
              <a:rPr lang="hu-HU" sz="2400" dirty="0"/>
              <a:t>” </a:t>
            </a:r>
            <a:r>
              <a:rPr lang="hu-HU" sz="2400" dirty="0" err="1"/>
              <a:t>Verlobungsgeschenk</a:t>
            </a:r>
            <a:r>
              <a:rPr lang="hu-HU" sz="2400" dirty="0"/>
              <a:t> des </a:t>
            </a:r>
            <a:r>
              <a:rPr lang="hu-HU" sz="2400" dirty="0" err="1"/>
              <a:t>Grafen</a:t>
            </a:r>
            <a:r>
              <a:rPr lang="hu-HU" sz="2400" dirty="0"/>
              <a:t> an </a:t>
            </a:r>
            <a:r>
              <a:rPr lang="hu-HU" sz="2400" dirty="0" err="1"/>
              <a:t>Eugenie</a:t>
            </a:r>
            <a:r>
              <a:rPr lang="hu-HU" sz="2400" dirty="0"/>
              <a:t>…</a:t>
            </a:r>
          </a:p>
          <a:p>
            <a:endParaRPr lang="hu-HU" dirty="0"/>
          </a:p>
        </p:txBody>
      </p:sp>
      <p:pic>
        <p:nvPicPr>
          <p:cNvPr id="4" name="Kép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04112" cy="1207698"/>
          </a:xfrm>
          <a:prstGeom prst="rect">
            <a:avLst/>
          </a:prstGeom>
        </p:spPr>
      </p:pic>
    </p:spTree>
    <p:extLst>
      <p:ext uri="{BB962C8B-B14F-4D97-AF65-F5344CB8AC3E}">
        <p14:creationId xmlns:p14="http://schemas.microsoft.com/office/powerpoint/2010/main" val="32828437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777815" y="943095"/>
            <a:ext cx="10515600" cy="1325563"/>
          </a:xfrm>
        </p:spPr>
        <p:txBody>
          <a:bodyPr>
            <a:normAutofit/>
          </a:bodyPr>
          <a:lstStyle/>
          <a:p>
            <a:pPr algn="ctr"/>
            <a:r>
              <a:rPr lang="hu-HU" sz="3600" b="1" dirty="0" err="1" smtClean="0"/>
              <a:t>Das</a:t>
            </a:r>
            <a:r>
              <a:rPr lang="hu-HU" sz="3600" b="1" dirty="0" smtClean="0"/>
              <a:t> </a:t>
            </a:r>
            <a:r>
              <a:rPr lang="hu-HU" sz="3600" b="1" dirty="0" err="1" smtClean="0"/>
              <a:t>Pomeranzbäumchen</a:t>
            </a:r>
            <a:endParaRPr lang="hu-HU" sz="3600" b="1" dirty="0"/>
          </a:p>
        </p:txBody>
      </p:sp>
      <p:sp>
        <p:nvSpPr>
          <p:cNvPr id="3" name="Tartalom helye 2"/>
          <p:cNvSpPr>
            <a:spLocks noGrp="1"/>
          </p:cNvSpPr>
          <p:nvPr>
            <p:ph idx="1"/>
          </p:nvPr>
        </p:nvSpPr>
        <p:spPr>
          <a:xfrm>
            <a:off x="777815" y="1914975"/>
            <a:ext cx="10515600" cy="4486275"/>
          </a:xfrm>
        </p:spPr>
        <p:txBody>
          <a:bodyPr>
            <a:noAutofit/>
          </a:bodyPr>
          <a:lstStyle/>
          <a:p>
            <a:pPr marL="0" indent="0">
              <a:buNone/>
            </a:pPr>
            <a:r>
              <a:rPr lang="hu-HU" sz="2400" i="1" dirty="0"/>
              <a:t>„Es </a:t>
            </a:r>
            <a:r>
              <a:rPr lang="hu-HU" sz="2400" i="1" dirty="0" err="1"/>
              <a:t>konnte</a:t>
            </a:r>
            <a:r>
              <a:rPr lang="hu-HU" sz="2400" i="1" dirty="0"/>
              <a:t> </a:t>
            </a:r>
            <a:r>
              <a:rPr lang="hu-HU" sz="2400" i="1" dirty="0" err="1"/>
              <a:t>nächst</a:t>
            </a:r>
            <a:r>
              <a:rPr lang="hu-HU" sz="2400" i="1" dirty="0"/>
              <a:t> </a:t>
            </a:r>
            <a:r>
              <a:rPr lang="hu-HU" sz="2400" i="1" dirty="0" err="1"/>
              <a:t>seinem</a:t>
            </a:r>
            <a:r>
              <a:rPr lang="hu-HU" sz="2400" i="1" dirty="0"/>
              <a:t> </a:t>
            </a:r>
            <a:r>
              <a:rPr lang="hu-HU" sz="2400" i="1" dirty="0" err="1"/>
              <a:t>persönlichen</a:t>
            </a:r>
            <a:r>
              <a:rPr lang="hu-HU" sz="2400" i="1" dirty="0"/>
              <a:t> </a:t>
            </a:r>
            <a:r>
              <a:rPr lang="hu-HU" sz="2400" i="1" dirty="0" err="1"/>
              <a:t>Werte</a:t>
            </a:r>
            <a:r>
              <a:rPr lang="hu-HU" sz="2400" i="1" dirty="0"/>
              <a:t> </a:t>
            </a:r>
            <a:r>
              <a:rPr lang="hu-HU" sz="2400" i="1" dirty="0" err="1"/>
              <a:t>zugleich</a:t>
            </a:r>
            <a:r>
              <a:rPr lang="hu-HU" sz="2400" i="1" dirty="0"/>
              <a:t> </a:t>
            </a:r>
            <a:r>
              <a:rPr lang="hu-HU" sz="2400" i="1" dirty="0" err="1"/>
              <a:t>als</a:t>
            </a:r>
            <a:r>
              <a:rPr lang="hu-HU" sz="2400" i="1" dirty="0"/>
              <a:t> </a:t>
            </a:r>
            <a:r>
              <a:rPr lang="hu-HU" sz="2400" i="1" dirty="0" err="1"/>
              <a:t>lebendes</a:t>
            </a:r>
            <a:r>
              <a:rPr lang="hu-HU" sz="2400" i="1" dirty="0"/>
              <a:t> </a:t>
            </a:r>
            <a:r>
              <a:rPr lang="hu-HU" sz="2400" b="1" i="1" dirty="0" err="1"/>
              <a:t>Symbol</a:t>
            </a:r>
            <a:r>
              <a:rPr lang="hu-HU" sz="2400" i="1" dirty="0"/>
              <a:t> der </a:t>
            </a:r>
            <a:r>
              <a:rPr lang="hu-HU" sz="2400" i="1" dirty="0" err="1"/>
              <a:t>feingeistigen</a:t>
            </a:r>
            <a:r>
              <a:rPr lang="hu-HU" sz="2400" i="1" dirty="0"/>
              <a:t> </a:t>
            </a:r>
            <a:r>
              <a:rPr lang="hu-HU" sz="2400" i="1" dirty="0" err="1"/>
              <a:t>Reize</a:t>
            </a:r>
            <a:r>
              <a:rPr lang="hu-HU" sz="2400" i="1" dirty="0"/>
              <a:t> </a:t>
            </a:r>
            <a:r>
              <a:rPr lang="hu-HU" sz="2400" i="1" dirty="0" err="1"/>
              <a:t>eines</a:t>
            </a:r>
            <a:r>
              <a:rPr lang="hu-HU" sz="2400" i="1" dirty="0"/>
              <a:t> </a:t>
            </a:r>
            <a:r>
              <a:rPr lang="hu-HU" sz="2400" i="1" dirty="0" err="1"/>
              <a:t>beinahe</a:t>
            </a:r>
            <a:r>
              <a:rPr lang="hu-HU" sz="2400" i="1" dirty="0"/>
              <a:t> </a:t>
            </a:r>
            <a:r>
              <a:rPr lang="hu-HU" sz="2400" i="1" dirty="0" err="1"/>
              <a:t>vergötterten</a:t>
            </a:r>
            <a:r>
              <a:rPr lang="hu-HU" sz="2400" i="1" dirty="0"/>
              <a:t> </a:t>
            </a:r>
            <a:r>
              <a:rPr lang="hu-HU" sz="2400" i="1" dirty="0" err="1"/>
              <a:t>Zeitalters</a:t>
            </a:r>
            <a:r>
              <a:rPr lang="hu-HU" sz="2400" i="1" dirty="0"/>
              <a:t> </a:t>
            </a:r>
            <a:r>
              <a:rPr lang="hu-HU" sz="2400" i="1" dirty="0" err="1"/>
              <a:t>gelten</a:t>
            </a:r>
            <a:r>
              <a:rPr lang="hu-HU" sz="2400" i="1" dirty="0"/>
              <a:t>, </a:t>
            </a:r>
            <a:r>
              <a:rPr lang="hu-HU" sz="2400" i="1" dirty="0" err="1"/>
              <a:t>worin</a:t>
            </a:r>
            <a:r>
              <a:rPr lang="hu-HU" sz="2400" i="1" dirty="0"/>
              <a:t> </a:t>
            </a:r>
            <a:r>
              <a:rPr lang="hu-HU" sz="2400" i="1" dirty="0" err="1"/>
              <a:t>wir</a:t>
            </a:r>
            <a:r>
              <a:rPr lang="hu-HU" sz="2400" i="1" dirty="0"/>
              <a:t> </a:t>
            </a:r>
            <a:r>
              <a:rPr lang="hu-HU" sz="2400" i="1" dirty="0" err="1"/>
              <a:t>heutzutage</a:t>
            </a:r>
            <a:r>
              <a:rPr lang="hu-HU" sz="2400" i="1" dirty="0"/>
              <a:t> </a:t>
            </a:r>
            <a:r>
              <a:rPr lang="hu-HU" sz="2400" i="1" dirty="0" err="1"/>
              <a:t>freilich</a:t>
            </a:r>
            <a:r>
              <a:rPr lang="hu-HU" sz="2400" i="1" dirty="0"/>
              <a:t> des </a:t>
            </a:r>
            <a:r>
              <a:rPr lang="hu-HU" sz="2400" i="1" dirty="0" err="1"/>
              <a:t>wahrhaft</a:t>
            </a:r>
            <a:r>
              <a:rPr lang="hu-HU" sz="2400" i="1" dirty="0"/>
              <a:t> </a:t>
            </a:r>
            <a:r>
              <a:rPr lang="hu-HU" sz="2400" i="1" dirty="0" err="1"/>
              <a:t>Preisenswerten</a:t>
            </a:r>
            <a:r>
              <a:rPr lang="hu-HU" sz="2400" i="1" dirty="0"/>
              <a:t> </a:t>
            </a:r>
            <a:r>
              <a:rPr lang="hu-HU" sz="2400" i="1" dirty="0" err="1"/>
              <a:t>wenig</a:t>
            </a:r>
            <a:r>
              <a:rPr lang="hu-HU" sz="2400" i="1" dirty="0"/>
              <a:t> </a:t>
            </a:r>
            <a:r>
              <a:rPr lang="hu-HU" sz="2400" i="1" dirty="0" err="1"/>
              <a:t>finden</a:t>
            </a:r>
            <a:r>
              <a:rPr lang="hu-HU" sz="2400" i="1" dirty="0"/>
              <a:t> </a:t>
            </a:r>
            <a:r>
              <a:rPr lang="hu-HU" sz="2400" i="1" dirty="0" err="1"/>
              <a:t>können</a:t>
            </a:r>
            <a:r>
              <a:rPr lang="hu-HU" sz="2400" i="1" dirty="0"/>
              <a:t>, und </a:t>
            </a:r>
            <a:r>
              <a:rPr lang="hu-HU" sz="2400" i="1" dirty="0" err="1"/>
              <a:t>das</a:t>
            </a:r>
            <a:r>
              <a:rPr lang="hu-HU" sz="2400" i="1" dirty="0"/>
              <a:t> </a:t>
            </a:r>
            <a:r>
              <a:rPr lang="hu-HU" sz="2400" i="1" dirty="0" err="1"/>
              <a:t>schon</a:t>
            </a:r>
            <a:r>
              <a:rPr lang="hu-HU" sz="2400" i="1" dirty="0"/>
              <a:t> </a:t>
            </a:r>
            <a:r>
              <a:rPr lang="hu-HU" sz="2400" i="1" dirty="0" err="1"/>
              <a:t>eine</a:t>
            </a:r>
            <a:r>
              <a:rPr lang="hu-HU" sz="2400" i="1" dirty="0"/>
              <a:t> </a:t>
            </a:r>
            <a:r>
              <a:rPr lang="hu-HU" sz="2400" i="1" dirty="0" err="1"/>
              <a:t>unheilvolle</a:t>
            </a:r>
            <a:r>
              <a:rPr lang="hu-HU" sz="2400" i="1" dirty="0"/>
              <a:t> </a:t>
            </a:r>
            <a:r>
              <a:rPr lang="hu-HU" sz="2400" i="1" dirty="0" err="1"/>
              <a:t>Zukunft</a:t>
            </a:r>
            <a:r>
              <a:rPr lang="hu-HU" sz="2400" i="1" dirty="0"/>
              <a:t> (</a:t>
            </a:r>
            <a:r>
              <a:rPr lang="hu-HU" sz="2400" i="1" dirty="0" err="1"/>
              <a:t>Französische</a:t>
            </a:r>
            <a:r>
              <a:rPr lang="hu-HU" sz="2400" i="1" dirty="0"/>
              <a:t> </a:t>
            </a:r>
            <a:r>
              <a:rPr lang="hu-HU" sz="2400" i="1" dirty="0" err="1"/>
              <a:t>Revolution</a:t>
            </a:r>
            <a:r>
              <a:rPr lang="hu-HU" sz="2400" i="1" dirty="0"/>
              <a:t>!!!) in </a:t>
            </a:r>
            <a:r>
              <a:rPr lang="hu-HU" sz="2400" i="1" dirty="0" err="1"/>
              <a:t>sich</a:t>
            </a:r>
            <a:r>
              <a:rPr lang="hu-HU" sz="2400" i="1" dirty="0"/>
              <a:t> </a:t>
            </a:r>
            <a:r>
              <a:rPr lang="hu-HU" sz="2400" i="1" dirty="0" err="1"/>
              <a:t>trug</a:t>
            </a:r>
            <a:r>
              <a:rPr lang="hu-HU" sz="2400" i="1" dirty="0"/>
              <a:t>, </a:t>
            </a:r>
            <a:r>
              <a:rPr lang="hu-HU" sz="2400" i="1" dirty="0" err="1"/>
              <a:t>deren</a:t>
            </a:r>
            <a:r>
              <a:rPr lang="hu-HU" sz="2400" i="1" dirty="0"/>
              <a:t> </a:t>
            </a:r>
            <a:r>
              <a:rPr lang="hu-HU" sz="2400" i="1" dirty="0" err="1"/>
              <a:t>welterschütternder</a:t>
            </a:r>
            <a:r>
              <a:rPr lang="hu-HU" sz="2400" i="1" dirty="0"/>
              <a:t> </a:t>
            </a:r>
            <a:r>
              <a:rPr lang="hu-HU" sz="2400" i="1" dirty="0" err="1"/>
              <a:t>Eintritt</a:t>
            </a:r>
            <a:r>
              <a:rPr lang="hu-HU" sz="2400" i="1" dirty="0"/>
              <a:t> </a:t>
            </a:r>
            <a:r>
              <a:rPr lang="hu-HU" sz="2400" i="1" dirty="0" err="1"/>
              <a:t>dem</a:t>
            </a:r>
            <a:r>
              <a:rPr lang="hu-HU" sz="2400" i="1" dirty="0"/>
              <a:t> </a:t>
            </a:r>
            <a:r>
              <a:rPr lang="hu-HU" sz="2400" i="1" dirty="0" err="1"/>
              <a:t>Zeitpunkt</a:t>
            </a:r>
            <a:r>
              <a:rPr lang="hu-HU" sz="2400" i="1" dirty="0"/>
              <a:t> </a:t>
            </a:r>
            <a:r>
              <a:rPr lang="hu-HU" sz="2400" i="1" dirty="0" err="1"/>
              <a:t>unserer</a:t>
            </a:r>
            <a:r>
              <a:rPr lang="hu-HU" sz="2400" i="1" dirty="0"/>
              <a:t> </a:t>
            </a:r>
            <a:r>
              <a:rPr lang="hu-HU" sz="2400" i="1" dirty="0" err="1"/>
              <a:t>harmlosen</a:t>
            </a:r>
            <a:r>
              <a:rPr lang="hu-HU" sz="2400" i="1" dirty="0"/>
              <a:t> </a:t>
            </a:r>
            <a:r>
              <a:rPr lang="hu-HU" sz="2400" i="1" dirty="0" err="1"/>
              <a:t>Erzählung</a:t>
            </a:r>
            <a:r>
              <a:rPr lang="hu-HU" sz="2400" i="1" dirty="0"/>
              <a:t> </a:t>
            </a:r>
            <a:r>
              <a:rPr lang="hu-HU" sz="2400" i="1" dirty="0" err="1"/>
              <a:t>bereits</a:t>
            </a:r>
            <a:r>
              <a:rPr lang="hu-HU" sz="2400" i="1" dirty="0"/>
              <a:t> </a:t>
            </a:r>
            <a:r>
              <a:rPr lang="hu-HU" sz="2400" i="1" dirty="0" err="1"/>
              <a:t>nicht</a:t>
            </a:r>
            <a:r>
              <a:rPr lang="hu-HU" sz="2400" i="1" dirty="0"/>
              <a:t> </a:t>
            </a:r>
            <a:r>
              <a:rPr lang="hu-HU" sz="2400" i="1" dirty="0" err="1"/>
              <a:t>ferne</a:t>
            </a:r>
            <a:r>
              <a:rPr lang="hu-HU" sz="2400" i="1" dirty="0"/>
              <a:t> </a:t>
            </a:r>
            <a:r>
              <a:rPr lang="hu-HU" sz="2400" i="1" dirty="0" err="1"/>
              <a:t>mehr</a:t>
            </a:r>
            <a:r>
              <a:rPr lang="hu-HU" sz="2400" i="1" dirty="0"/>
              <a:t> </a:t>
            </a:r>
            <a:r>
              <a:rPr lang="hu-HU" sz="2400" i="1" dirty="0" err="1"/>
              <a:t>lag</a:t>
            </a:r>
            <a:r>
              <a:rPr lang="hu-HU" sz="2400" i="1" dirty="0"/>
              <a:t>.</a:t>
            </a:r>
            <a:r>
              <a:rPr lang="hu-HU" sz="2400" dirty="0"/>
              <a:t>” </a:t>
            </a:r>
            <a:r>
              <a:rPr lang="hu-HU" sz="2400"/>
              <a:t>(</a:t>
            </a:r>
            <a:r>
              <a:rPr lang="hu-HU" sz="2400" smtClean="0"/>
              <a:t>540)</a:t>
            </a:r>
          </a:p>
          <a:p>
            <a:pPr marL="0" indent="0">
              <a:buNone/>
            </a:pPr>
            <a:endParaRPr lang="hu-HU" sz="1600"/>
          </a:p>
          <a:p>
            <a:pPr marL="0" indent="0">
              <a:buNone/>
            </a:pPr>
            <a:r>
              <a:rPr lang="hu-HU" sz="2400" smtClean="0"/>
              <a:t>Klassik </a:t>
            </a:r>
            <a:r>
              <a:rPr lang="hu-HU" sz="2400" dirty="0"/>
              <a:t>+ (</a:t>
            </a:r>
            <a:r>
              <a:rPr lang="hu-HU" sz="2400" dirty="0" err="1"/>
              <a:t>Odnung</a:t>
            </a:r>
            <a:r>
              <a:rPr lang="hu-HU" sz="2400" dirty="0"/>
              <a:t>, </a:t>
            </a:r>
            <a:r>
              <a:rPr lang="hu-HU" sz="2400" dirty="0" err="1"/>
              <a:t>einfach</a:t>
            </a:r>
            <a:r>
              <a:rPr lang="hu-HU" sz="2400" dirty="0"/>
              <a:t>, </a:t>
            </a:r>
            <a:r>
              <a:rPr lang="hu-HU" sz="2400" dirty="0" err="1"/>
              <a:t>schön</a:t>
            </a:r>
            <a:r>
              <a:rPr lang="hu-HU" sz="2400" dirty="0"/>
              <a:t> etc. </a:t>
            </a:r>
            <a:r>
              <a:rPr lang="hu-HU" sz="2400" dirty="0" err="1"/>
              <a:t>wie</a:t>
            </a:r>
            <a:r>
              <a:rPr lang="hu-HU" sz="2400" dirty="0"/>
              <a:t> </a:t>
            </a:r>
            <a:r>
              <a:rPr lang="hu-HU" sz="2400" dirty="0" err="1"/>
              <a:t>Mozarts</a:t>
            </a:r>
            <a:r>
              <a:rPr lang="hu-HU" sz="2400" dirty="0"/>
              <a:t> </a:t>
            </a:r>
            <a:r>
              <a:rPr lang="hu-HU" sz="2400" dirty="0" err="1"/>
              <a:t>Musik</a:t>
            </a:r>
            <a:r>
              <a:rPr lang="hu-HU" sz="2400" dirty="0"/>
              <a:t>) ↔ </a:t>
            </a:r>
            <a:r>
              <a:rPr lang="hu-HU" sz="2400" dirty="0" err="1" smtClean="0"/>
              <a:t>Revolution</a:t>
            </a:r>
            <a:endParaRPr lang="hu-HU" sz="2400" dirty="0" smtClean="0"/>
          </a:p>
          <a:p>
            <a:pPr marL="0" indent="0">
              <a:buNone/>
            </a:pPr>
            <a:endParaRPr lang="hu-HU" sz="1600" smtClean="0"/>
          </a:p>
          <a:p>
            <a:pPr marL="0" indent="0">
              <a:buNone/>
            </a:pPr>
            <a:r>
              <a:rPr lang="hu-HU" sz="2400" smtClean="0"/>
              <a:t>Eugenie </a:t>
            </a:r>
            <a:r>
              <a:rPr lang="hu-HU" sz="2400" dirty="0" err="1" smtClean="0"/>
              <a:t>ahnt</a:t>
            </a:r>
            <a:r>
              <a:rPr lang="hu-HU" sz="2400" dirty="0" smtClean="0"/>
              <a:t> </a:t>
            </a:r>
            <a:r>
              <a:rPr lang="hu-HU" sz="2400" dirty="0" err="1" smtClean="0"/>
              <a:t>Mozarts</a:t>
            </a:r>
            <a:r>
              <a:rPr lang="hu-HU" sz="2400" dirty="0" smtClean="0"/>
              <a:t> </a:t>
            </a:r>
            <a:r>
              <a:rPr lang="hu-HU" sz="2400" dirty="0" err="1" smtClean="0"/>
              <a:t>Tod</a:t>
            </a:r>
            <a:r>
              <a:rPr lang="hu-HU" sz="2400" dirty="0" smtClean="0"/>
              <a:t> </a:t>
            </a:r>
            <a:r>
              <a:rPr lang="hu-HU" sz="2400" dirty="0" err="1" smtClean="0"/>
              <a:t>voraus</a:t>
            </a:r>
            <a:r>
              <a:rPr lang="hu-HU" sz="2400" dirty="0" smtClean="0"/>
              <a:t>: „</a:t>
            </a:r>
            <a:r>
              <a:rPr lang="hu-HU" sz="2400" i="1" dirty="0"/>
              <a:t>Es </a:t>
            </a:r>
            <a:r>
              <a:rPr lang="hu-HU" sz="2400" i="1" dirty="0" err="1"/>
              <a:t>ward</a:t>
            </a:r>
            <a:r>
              <a:rPr lang="hu-HU" sz="2400" i="1" dirty="0"/>
              <a:t> </a:t>
            </a:r>
            <a:r>
              <a:rPr lang="hu-HU" sz="2400" i="1" dirty="0" err="1"/>
              <a:t>ihr</a:t>
            </a:r>
            <a:r>
              <a:rPr lang="hu-HU" sz="2400" i="1" dirty="0"/>
              <a:t> </a:t>
            </a:r>
            <a:r>
              <a:rPr lang="hu-HU" sz="2400" i="1" dirty="0" err="1"/>
              <a:t>so</a:t>
            </a:r>
            <a:r>
              <a:rPr lang="hu-HU" sz="2400" i="1" dirty="0"/>
              <a:t> </a:t>
            </a:r>
            <a:r>
              <a:rPr lang="hu-HU" sz="2400" i="1" dirty="0" err="1"/>
              <a:t>gewiß</a:t>
            </a:r>
            <a:r>
              <a:rPr lang="hu-HU" sz="2400" i="1" dirty="0"/>
              <a:t>,… </a:t>
            </a:r>
            <a:r>
              <a:rPr lang="hu-HU" sz="2400" i="1" dirty="0" err="1"/>
              <a:t>daß</a:t>
            </a:r>
            <a:r>
              <a:rPr lang="hu-HU" sz="2400" i="1" dirty="0"/>
              <a:t> </a:t>
            </a:r>
            <a:r>
              <a:rPr lang="hu-HU" sz="2400" b="1" i="1" dirty="0" err="1"/>
              <a:t>dieser</a:t>
            </a:r>
            <a:r>
              <a:rPr lang="hu-HU" sz="2400" b="1" i="1" dirty="0"/>
              <a:t> Mann </a:t>
            </a:r>
            <a:r>
              <a:rPr lang="hu-HU" sz="2400" b="1" i="1" dirty="0" err="1"/>
              <a:t>sich</a:t>
            </a:r>
            <a:r>
              <a:rPr lang="hu-HU" sz="2400" b="1" i="1" dirty="0"/>
              <a:t> </a:t>
            </a:r>
            <a:r>
              <a:rPr lang="hu-HU" sz="2400" b="1" i="1" dirty="0" err="1"/>
              <a:t>schnell</a:t>
            </a:r>
            <a:r>
              <a:rPr lang="hu-HU" sz="2400" b="1" i="1" dirty="0"/>
              <a:t> und </a:t>
            </a:r>
            <a:r>
              <a:rPr lang="hu-HU" sz="2400" b="1" i="1" dirty="0" err="1"/>
              <a:t>unaufhaltsam</a:t>
            </a:r>
            <a:r>
              <a:rPr lang="hu-HU" sz="2400" b="1" i="1" dirty="0"/>
              <a:t> in </a:t>
            </a:r>
            <a:r>
              <a:rPr lang="hu-HU" sz="2400" b="1" i="1" dirty="0" err="1"/>
              <a:t>seiner</a:t>
            </a:r>
            <a:r>
              <a:rPr lang="hu-HU" sz="2400" b="1" i="1" dirty="0"/>
              <a:t> </a:t>
            </a:r>
            <a:r>
              <a:rPr lang="hu-HU" sz="2400" b="1" i="1" dirty="0" err="1"/>
              <a:t>eigenen</a:t>
            </a:r>
            <a:r>
              <a:rPr lang="hu-HU" sz="2400" b="1" i="1" dirty="0"/>
              <a:t> </a:t>
            </a:r>
            <a:r>
              <a:rPr lang="hu-HU" sz="2400" b="1" i="1" dirty="0" err="1"/>
              <a:t>Glut</a:t>
            </a:r>
            <a:r>
              <a:rPr lang="hu-HU" sz="2400" b="1" i="1" dirty="0"/>
              <a:t>  </a:t>
            </a:r>
            <a:r>
              <a:rPr lang="hu-HU" sz="2400" b="1" i="1" dirty="0" err="1"/>
              <a:t>verzehre</a:t>
            </a:r>
            <a:r>
              <a:rPr lang="hu-HU" sz="2400" b="1" i="1" dirty="0"/>
              <a:t>, </a:t>
            </a:r>
            <a:r>
              <a:rPr lang="hu-HU" sz="2400" b="1" i="1" dirty="0" err="1"/>
              <a:t>daß</a:t>
            </a:r>
            <a:r>
              <a:rPr lang="hu-HU" sz="2400" b="1" i="1" dirty="0"/>
              <a:t> </a:t>
            </a:r>
            <a:r>
              <a:rPr lang="hu-HU" sz="2400" b="1" i="1" dirty="0" err="1"/>
              <a:t>er</a:t>
            </a:r>
            <a:r>
              <a:rPr lang="hu-HU" sz="2400" b="1" i="1" dirty="0"/>
              <a:t> </a:t>
            </a:r>
            <a:r>
              <a:rPr lang="hu-HU" sz="2400" b="1" i="1" dirty="0" err="1"/>
              <a:t>nur</a:t>
            </a:r>
            <a:r>
              <a:rPr lang="hu-HU" sz="2400" b="1" i="1" dirty="0"/>
              <a:t> </a:t>
            </a:r>
            <a:r>
              <a:rPr lang="hu-HU" sz="2400" b="1" i="1" dirty="0" err="1"/>
              <a:t>eine</a:t>
            </a:r>
            <a:r>
              <a:rPr lang="hu-HU" sz="2400" b="1" i="1" dirty="0"/>
              <a:t> </a:t>
            </a:r>
            <a:r>
              <a:rPr lang="hu-HU" sz="2400" b="1" i="1" dirty="0" err="1"/>
              <a:t>flüchtige</a:t>
            </a:r>
            <a:r>
              <a:rPr lang="hu-HU" sz="2400" b="1" i="1" dirty="0"/>
              <a:t> </a:t>
            </a:r>
            <a:r>
              <a:rPr lang="hu-HU" sz="2400" b="1" i="1" dirty="0" err="1"/>
              <a:t>Erscheinung</a:t>
            </a:r>
            <a:r>
              <a:rPr lang="hu-HU" sz="2400" b="1" i="1" dirty="0"/>
              <a:t> </a:t>
            </a:r>
            <a:r>
              <a:rPr lang="hu-HU" sz="2400" b="1" i="1" dirty="0" err="1"/>
              <a:t>auf</a:t>
            </a:r>
            <a:r>
              <a:rPr lang="hu-HU" sz="2400" b="1" i="1" dirty="0"/>
              <a:t> der </a:t>
            </a:r>
            <a:r>
              <a:rPr lang="hu-HU" sz="2400" b="1" i="1" dirty="0" err="1"/>
              <a:t>Erde</a:t>
            </a:r>
            <a:r>
              <a:rPr lang="hu-HU" sz="2400" b="1" i="1" dirty="0"/>
              <a:t> </a:t>
            </a:r>
            <a:r>
              <a:rPr lang="hu-HU" sz="2400" b="1" i="1" dirty="0" err="1"/>
              <a:t>sein</a:t>
            </a:r>
            <a:r>
              <a:rPr lang="hu-HU" sz="2400" b="1" i="1" dirty="0"/>
              <a:t> </a:t>
            </a:r>
            <a:r>
              <a:rPr lang="hu-HU" sz="2400" b="1" i="1" dirty="0" err="1"/>
              <a:t>könne</a:t>
            </a:r>
            <a:r>
              <a:rPr lang="hu-HU" sz="2400" b="1" i="1" dirty="0"/>
              <a:t>, </a:t>
            </a:r>
            <a:r>
              <a:rPr lang="hu-HU" sz="2400" b="1" i="1" dirty="0" err="1"/>
              <a:t>weil</a:t>
            </a:r>
            <a:r>
              <a:rPr lang="hu-HU" sz="2400" b="1" i="1" dirty="0"/>
              <a:t> </a:t>
            </a:r>
            <a:r>
              <a:rPr lang="hu-HU" sz="2400" b="1" i="1" dirty="0" err="1"/>
              <a:t>sie</a:t>
            </a:r>
            <a:r>
              <a:rPr lang="hu-HU" sz="2400" b="1" i="1" dirty="0"/>
              <a:t> den </a:t>
            </a:r>
            <a:r>
              <a:rPr lang="hu-HU" sz="2400" b="1" i="1" dirty="0" err="1" smtClean="0"/>
              <a:t>Überfluß</a:t>
            </a:r>
            <a:r>
              <a:rPr lang="hu-HU" sz="2400" b="1" i="1" dirty="0" smtClean="0"/>
              <a:t>, </a:t>
            </a:r>
            <a:r>
              <a:rPr lang="hu-HU" sz="2400" b="1" i="1" dirty="0"/>
              <a:t>den </a:t>
            </a:r>
            <a:r>
              <a:rPr lang="hu-HU" sz="2400" b="1" i="1" dirty="0" err="1"/>
              <a:t>er</a:t>
            </a:r>
            <a:r>
              <a:rPr lang="hu-HU" sz="2400" b="1" i="1" dirty="0"/>
              <a:t> </a:t>
            </a:r>
            <a:r>
              <a:rPr lang="hu-HU" sz="2400" b="1" i="1" dirty="0" err="1"/>
              <a:t>verströmen</a:t>
            </a:r>
            <a:r>
              <a:rPr lang="hu-HU" sz="2400" b="1" i="1" dirty="0"/>
              <a:t> </a:t>
            </a:r>
            <a:r>
              <a:rPr lang="hu-HU" sz="2400" b="1" i="1" dirty="0" err="1"/>
              <a:t>würde</a:t>
            </a:r>
            <a:r>
              <a:rPr lang="hu-HU" sz="2400" b="1" i="1" dirty="0"/>
              <a:t>, in </a:t>
            </a:r>
            <a:r>
              <a:rPr lang="hu-HU" sz="2400" b="1" i="1" dirty="0" err="1"/>
              <a:t>Wahrheit</a:t>
            </a:r>
            <a:r>
              <a:rPr lang="hu-HU" sz="2400" b="1" i="1" dirty="0"/>
              <a:t> </a:t>
            </a:r>
            <a:r>
              <a:rPr lang="hu-HU" sz="2400" b="1" i="1" dirty="0" err="1"/>
              <a:t>nicht</a:t>
            </a:r>
            <a:r>
              <a:rPr lang="hu-HU" sz="2400" b="1" i="1" dirty="0"/>
              <a:t> </a:t>
            </a:r>
            <a:r>
              <a:rPr lang="hu-HU" sz="2400" b="1" i="1" dirty="0" err="1"/>
              <a:t>ertrüge</a:t>
            </a:r>
            <a:r>
              <a:rPr lang="hu-HU" sz="2400" i="1" dirty="0"/>
              <a:t>.” </a:t>
            </a:r>
            <a:r>
              <a:rPr lang="hu-HU" sz="2400" dirty="0" smtClean="0"/>
              <a:t>(567)</a:t>
            </a:r>
            <a:endParaRPr lang="hu-HU" sz="2400" dirty="0"/>
          </a:p>
          <a:p>
            <a:endParaRPr lang="hu-HU" sz="2400" dirty="0"/>
          </a:p>
        </p:txBody>
      </p:sp>
      <p:pic>
        <p:nvPicPr>
          <p:cNvPr id="4" name="Kép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04112" cy="1207698"/>
          </a:xfrm>
          <a:prstGeom prst="rect">
            <a:avLst/>
          </a:prstGeom>
        </p:spPr>
      </p:pic>
    </p:spTree>
    <p:extLst>
      <p:ext uri="{BB962C8B-B14F-4D97-AF65-F5344CB8AC3E}">
        <p14:creationId xmlns:p14="http://schemas.microsoft.com/office/powerpoint/2010/main" val="23641048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ctrTitle"/>
          </p:nvPr>
        </p:nvSpPr>
        <p:spPr>
          <a:xfrm>
            <a:off x="1524000" y="1122362"/>
            <a:ext cx="9144000" cy="3300347"/>
          </a:xfrm>
        </p:spPr>
        <p:txBody>
          <a:bodyPr>
            <a:noAutofit/>
          </a:bodyPr>
          <a:lstStyle/>
          <a:p>
            <a:r>
              <a:rPr lang="hu-HU" sz="5400" b="1" dirty="0" err="1" smtClean="0">
                <a:solidFill>
                  <a:srgbClr val="C00000"/>
                </a:solidFill>
              </a:rPr>
              <a:t>Empfindsamkeit</a:t>
            </a:r>
            <a:r>
              <a:rPr lang="hu-HU" sz="5400" b="1" dirty="0" smtClean="0">
                <a:solidFill>
                  <a:srgbClr val="C00000"/>
                </a:solidFill>
              </a:rPr>
              <a:t>, Sturm und </a:t>
            </a:r>
            <a:r>
              <a:rPr lang="hu-HU" sz="5400" b="1" dirty="0" err="1" smtClean="0">
                <a:solidFill>
                  <a:srgbClr val="C00000"/>
                </a:solidFill>
              </a:rPr>
              <a:t>Drang</a:t>
            </a:r>
            <a:r>
              <a:rPr lang="hu-HU" sz="5400" b="1" dirty="0" smtClean="0">
                <a:solidFill>
                  <a:srgbClr val="C00000"/>
                </a:solidFill>
              </a:rPr>
              <a:t>, </a:t>
            </a:r>
            <a:r>
              <a:rPr lang="hu-HU" sz="5400" b="1" dirty="0" err="1" smtClean="0">
                <a:solidFill>
                  <a:srgbClr val="C00000"/>
                </a:solidFill>
              </a:rPr>
              <a:t>Weimarer</a:t>
            </a:r>
            <a:r>
              <a:rPr lang="hu-HU" sz="5400" b="1" dirty="0" smtClean="0">
                <a:solidFill>
                  <a:srgbClr val="C00000"/>
                </a:solidFill>
              </a:rPr>
              <a:t> </a:t>
            </a:r>
            <a:r>
              <a:rPr lang="hu-HU" sz="5400" b="1" dirty="0" err="1" smtClean="0">
                <a:solidFill>
                  <a:srgbClr val="C00000"/>
                </a:solidFill>
              </a:rPr>
              <a:t>Klassik</a:t>
            </a:r>
            <a:r>
              <a:rPr lang="hu-HU" sz="5400" b="1" dirty="0" smtClean="0">
                <a:solidFill>
                  <a:srgbClr val="C00000"/>
                </a:solidFill>
              </a:rPr>
              <a:t>, Romantik, Biedermeier II.</a:t>
            </a:r>
            <a:endParaRPr lang="hu-HU" sz="5400" b="1" dirty="0">
              <a:solidFill>
                <a:srgbClr val="C00000"/>
              </a:solidFill>
            </a:endParaRPr>
          </a:p>
        </p:txBody>
      </p:sp>
      <p:pic>
        <p:nvPicPr>
          <p:cNvPr id="4" name="Kép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04112" cy="1207698"/>
          </a:xfrm>
          <a:prstGeom prst="rect">
            <a:avLst/>
          </a:prstGeom>
        </p:spPr>
      </p:pic>
    </p:spTree>
    <p:extLst>
      <p:ext uri="{BB962C8B-B14F-4D97-AF65-F5344CB8AC3E}">
        <p14:creationId xmlns:p14="http://schemas.microsoft.com/office/powerpoint/2010/main" val="24739658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p:cNvSpPr>
            <a:spLocks noGrp="1"/>
          </p:cNvSpPr>
          <p:nvPr>
            <p:ph type="title"/>
          </p:nvPr>
        </p:nvSpPr>
        <p:spPr>
          <a:xfrm>
            <a:off x="777815" y="1326614"/>
            <a:ext cx="10515600" cy="1325563"/>
          </a:xfrm>
        </p:spPr>
        <p:txBody>
          <a:bodyPr/>
          <a:lstStyle/>
          <a:p>
            <a:pPr algn="ctr"/>
            <a:r>
              <a:rPr lang="hu-HU" sz="3600" b="1" dirty="0" err="1" smtClean="0"/>
              <a:t>Mörike</a:t>
            </a:r>
            <a:r>
              <a:rPr lang="hu-HU" sz="3600" b="1" dirty="0" smtClean="0"/>
              <a:t>: </a:t>
            </a:r>
            <a:r>
              <a:rPr lang="hu-HU" sz="3600" b="1" i="1" dirty="0" err="1" smtClean="0"/>
              <a:t>Denk</a:t>
            </a:r>
            <a:r>
              <a:rPr lang="hu-HU" sz="3600" b="1" i="1" dirty="0" smtClean="0"/>
              <a:t> es, o </a:t>
            </a:r>
            <a:r>
              <a:rPr lang="hu-HU" sz="3600" b="1" i="1" dirty="0" err="1" smtClean="0"/>
              <a:t>Seele</a:t>
            </a:r>
            <a:r>
              <a:rPr lang="hu-HU" sz="3600" b="1" i="1" dirty="0" smtClean="0"/>
              <a:t> </a:t>
            </a:r>
            <a:r>
              <a:rPr lang="hu-HU" sz="3600" b="1" dirty="0" smtClean="0"/>
              <a:t>(1851)</a:t>
            </a:r>
            <a:br>
              <a:rPr lang="hu-HU" sz="3600" b="1" dirty="0" smtClean="0"/>
            </a:br>
            <a:r>
              <a:rPr lang="hu-HU" sz="2800" dirty="0" smtClean="0"/>
              <a:t>Mit </a:t>
            </a:r>
            <a:r>
              <a:rPr lang="hu-HU" sz="2800" dirty="0" err="1" smtClean="0"/>
              <a:t>diesem</a:t>
            </a:r>
            <a:r>
              <a:rPr lang="hu-HU" sz="2800" dirty="0" smtClean="0"/>
              <a:t> „</a:t>
            </a:r>
            <a:r>
              <a:rPr lang="hu-HU" sz="2800" dirty="0" err="1" smtClean="0"/>
              <a:t>böhmischen</a:t>
            </a:r>
            <a:r>
              <a:rPr lang="hu-HU" sz="2800" dirty="0" smtClean="0"/>
              <a:t> </a:t>
            </a:r>
            <a:r>
              <a:rPr lang="hu-HU" sz="2800" dirty="0" err="1" smtClean="0"/>
              <a:t>Volkslied</a:t>
            </a:r>
            <a:r>
              <a:rPr lang="hu-HU" sz="2800" dirty="0" smtClean="0"/>
              <a:t>” endet die </a:t>
            </a:r>
            <a:r>
              <a:rPr lang="hu-HU" sz="2800" dirty="0" err="1" smtClean="0"/>
              <a:t>Novelle</a:t>
            </a:r>
            <a:endParaRPr lang="hu-HU" b="1" dirty="0"/>
          </a:p>
        </p:txBody>
      </p:sp>
      <p:sp>
        <p:nvSpPr>
          <p:cNvPr id="5" name="Tartalom helye 4"/>
          <p:cNvSpPr>
            <a:spLocks noGrp="1"/>
          </p:cNvSpPr>
          <p:nvPr>
            <p:ph sz="half" idx="1"/>
          </p:nvPr>
        </p:nvSpPr>
        <p:spPr>
          <a:xfrm>
            <a:off x="777815" y="2771094"/>
            <a:ext cx="5181600" cy="4086906"/>
          </a:xfrm>
        </p:spPr>
        <p:txBody>
          <a:bodyPr>
            <a:normAutofit fontScale="92500" lnSpcReduction="20000"/>
          </a:bodyPr>
          <a:lstStyle/>
          <a:p>
            <a:pPr marL="0" indent="0">
              <a:buNone/>
            </a:pPr>
            <a:r>
              <a:rPr lang="de-DE" sz="2600" i="1" dirty="0"/>
              <a:t>Ein Tännlein grünet wo, </a:t>
            </a:r>
          </a:p>
          <a:p>
            <a:pPr marL="0" indent="0">
              <a:buNone/>
            </a:pPr>
            <a:r>
              <a:rPr lang="de-DE" sz="2600" i="1" dirty="0" smtClean="0"/>
              <a:t>Wer </a:t>
            </a:r>
            <a:r>
              <a:rPr lang="de-DE" sz="2600" i="1" dirty="0"/>
              <a:t>weiß, im Walde, </a:t>
            </a:r>
          </a:p>
          <a:p>
            <a:pPr marL="0" indent="0">
              <a:buNone/>
            </a:pPr>
            <a:r>
              <a:rPr lang="de-DE" sz="2600" i="1" dirty="0" smtClean="0"/>
              <a:t>Ein </a:t>
            </a:r>
            <a:r>
              <a:rPr lang="de-DE" sz="2600" i="1" dirty="0"/>
              <a:t>Rosenstrauch, wer sagt, </a:t>
            </a:r>
          </a:p>
          <a:p>
            <a:pPr marL="0" indent="0">
              <a:buNone/>
            </a:pPr>
            <a:r>
              <a:rPr lang="de-DE" sz="2600" i="1" dirty="0" smtClean="0"/>
              <a:t>In </a:t>
            </a:r>
            <a:r>
              <a:rPr lang="de-DE" sz="2600" i="1" dirty="0"/>
              <a:t>welchem Garten? </a:t>
            </a:r>
          </a:p>
          <a:p>
            <a:pPr marL="0" indent="0">
              <a:buNone/>
            </a:pPr>
            <a:r>
              <a:rPr lang="de-DE" sz="2600" i="1" dirty="0" smtClean="0"/>
              <a:t>Sie </a:t>
            </a:r>
            <a:r>
              <a:rPr lang="de-DE" sz="2600" i="1" dirty="0"/>
              <a:t>sind erlesen schon, </a:t>
            </a:r>
          </a:p>
          <a:p>
            <a:pPr marL="0" indent="0">
              <a:buNone/>
            </a:pPr>
            <a:r>
              <a:rPr lang="de-DE" sz="2600" i="1" dirty="0" smtClean="0"/>
              <a:t>Denk </a:t>
            </a:r>
            <a:r>
              <a:rPr lang="de-DE" sz="2600" i="1" dirty="0"/>
              <a:t>es, o Seele, </a:t>
            </a:r>
          </a:p>
          <a:p>
            <a:pPr marL="0" indent="0">
              <a:buNone/>
            </a:pPr>
            <a:r>
              <a:rPr lang="de-DE" sz="2600" i="1" dirty="0" smtClean="0"/>
              <a:t>Auf </a:t>
            </a:r>
            <a:r>
              <a:rPr lang="de-DE" sz="2600" i="1" dirty="0"/>
              <a:t>deinem Grab zu wurzeln </a:t>
            </a:r>
          </a:p>
          <a:p>
            <a:pPr marL="0" indent="0">
              <a:buNone/>
            </a:pPr>
            <a:r>
              <a:rPr lang="de-DE" sz="2600" i="1" dirty="0" smtClean="0"/>
              <a:t>Und </a:t>
            </a:r>
            <a:r>
              <a:rPr lang="de-DE" sz="2600" i="1" dirty="0"/>
              <a:t>zu wachsen. </a:t>
            </a:r>
          </a:p>
          <a:p>
            <a:endParaRPr lang="hu-HU" dirty="0"/>
          </a:p>
        </p:txBody>
      </p:sp>
      <p:sp>
        <p:nvSpPr>
          <p:cNvPr id="6" name="Tartalom helye 5"/>
          <p:cNvSpPr>
            <a:spLocks noGrp="1"/>
          </p:cNvSpPr>
          <p:nvPr>
            <p:ph sz="half" idx="2"/>
          </p:nvPr>
        </p:nvSpPr>
        <p:spPr>
          <a:xfrm>
            <a:off x="6111815" y="2771094"/>
            <a:ext cx="5181600" cy="4086906"/>
          </a:xfrm>
        </p:spPr>
        <p:txBody>
          <a:bodyPr>
            <a:normAutofit fontScale="92500" lnSpcReduction="20000"/>
          </a:bodyPr>
          <a:lstStyle/>
          <a:p>
            <a:pPr marL="0" indent="0">
              <a:buNone/>
            </a:pPr>
            <a:r>
              <a:rPr lang="de-DE" sz="2600" i="1" dirty="0"/>
              <a:t>Zwei schwarze </a:t>
            </a:r>
            <a:r>
              <a:rPr lang="de-DE" sz="2600" i="1" dirty="0" err="1"/>
              <a:t>Rößlein</a:t>
            </a:r>
            <a:r>
              <a:rPr lang="de-DE" sz="2600" i="1" dirty="0"/>
              <a:t> weiden </a:t>
            </a:r>
          </a:p>
          <a:p>
            <a:pPr marL="0" indent="0">
              <a:buNone/>
            </a:pPr>
            <a:r>
              <a:rPr lang="de-DE" sz="2600" i="1" dirty="0" smtClean="0"/>
              <a:t>Auf </a:t>
            </a:r>
            <a:r>
              <a:rPr lang="de-DE" sz="2600" i="1" dirty="0"/>
              <a:t>der Wiese, </a:t>
            </a:r>
            <a:endParaRPr lang="hu-HU" sz="2600" i="1" dirty="0" smtClean="0"/>
          </a:p>
          <a:p>
            <a:pPr marL="0" indent="0">
              <a:buNone/>
            </a:pPr>
            <a:r>
              <a:rPr lang="de-DE" sz="2600" i="1" dirty="0" smtClean="0"/>
              <a:t>Sie </a:t>
            </a:r>
            <a:r>
              <a:rPr lang="de-DE" sz="2600" i="1" dirty="0"/>
              <a:t>kehren heim zur Stadt </a:t>
            </a:r>
          </a:p>
          <a:p>
            <a:pPr marL="0" indent="0">
              <a:buNone/>
            </a:pPr>
            <a:r>
              <a:rPr lang="de-DE" sz="2600" i="1" dirty="0" smtClean="0"/>
              <a:t>In </a:t>
            </a:r>
            <a:r>
              <a:rPr lang="de-DE" sz="2600" i="1" dirty="0"/>
              <a:t>muntern Sprüngen. </a:t>
            </a:r>
          </a:p>
          <a:p>
            <a:pPr marL="0" indent="0">
              <a:buNone/>
            </a:pPr>
            <a:r>
              <a:rPr lang="de-DE" sz="2600" i="1" dirty="0" smtClean="0"/>
              <a:t>Sie </a:t>
            </a:r>
            <a:r>
              <a:rPr lang="de-DE" sz="2600" i="1" dirty="0"/>
              <a:t>werden schrittweis </a:t>
            </a:r>
            <a:r>
              <a:rPr lang="de-DE" sz="2600" i="1" dirty="0" err="1"/>
              <a:t>gehn</a:t>
            </a:r>
            <a:r>
              <a:rPr lang="de-DE" sz="2600" i="1" dirty="0"/>
              <a:t> </a:t>
            </a:r>
          </a:p>
          <a:p>
            <a:pPr marL="0" indent="0">
              <a:buNone/>
            </a:pPr>
            <a:r>
              <a:rPr lang="de-DE" sz="2600" i="1" dirty="0" smtClean="0"/>
              <a:t>Mit </a:t>
            </a:r>
            <a:r>
              <a:rPr lang="de-DE" sz="2600" i="1" dirty="0"/>
              <a:t>deiner Leiche; </a:t>
            </a:r>
          </a:p>
          <a:p>
            <a:pPr marL="0" indent="0">
              <a:buNone/>
            </a:pPr>
            <a:r>
              <a:rPr lang="de-DE" sz="2600" i="1" dirty="0" smtClean="0"/>
              <a:t>Vielleicht</a:t>
            </a:r>
            <a:r>
              <a:rPr lang="de-DE" sz="2600" i="1" dirty="0"/>
              <a:t>, vielleicht noch eh' </a:t>
            </a:r>
          </a:p>
          <a:p>
            <a:pPr marL="0" indent="0">
              <a:buNone/>
            </a:pPr>
            <a:r>
              <a:rPr lang="de-DE" sz="2600" i="1" dirty="0" smtClean="0"/>
              <a:t>An </a:t>
            </a:r>
            <a:r>
              <a:rPr lang="de-DE" sz="2600" i="1" dirty="0"/>
              <a:t>ihren Hufen </a:t>
            </a:r>
          </a:p>
          <a:p>
            <a:pPr marL="0" indent="0">
              <a:buNone/>
            </a:pPr>
            <a:r>
              <a:rPr lang="de-DE" sz="2600" i="1" dirty="0" smtClean="0"/>
              <a:t>Das </a:t>
            </a:r>
            <a:r>
              <a:rPr lang="de-DE" sz="2600" i="1" dirty="0"/>
              <a:t>Eisen los wird, </a:t>
            </a:r>
          </a:p>
          <a:p>
            <a:pPr marL="0" indent="0">
              <a:buNone/>
            </a:pPr>
            <a:r>
              <a:rPr lang="de-DE" sz="2600" i="1" dirty="0" smtClean="0"/>
              <a:t>Das </a:t>
            </a:r>
            <a:r>
              <a:rPr lang="de-DE" sz="2600" i="1" dirty="0"/>
              <a:t>ich blitzen sehe! </a:t>
            </a:r>
          </a:p>
          <a:p>
            <a:endParaRPr lang="hu-HU" dirty="0"/>
          </a:p>
        </p:txBody>
      </p:sp>
      <p:pic>
        <p:nvPicPr>
          <p:cNvPr id="7" name="Kép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04112" cy="1207698"/>
          </a:xfrm>
          <a:prstGeom prst="rect">
            <a:avLst/>
          </a:prstGeom>
        </p:spPr>
      </p:pic>
    </p:spTree>
    <p:extLst>
      <p:ext uri="{BB962C8B-B14F-4D97-AF65-F5344CB8AC3E}">
        <p14:creationId xmlns:p14="http://schemas.microsoft.com/office/powerpoint/2010/main" val="107803292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760562" y="1339460"/>
            <a:ext cx="10515600" cy="1603634"/>
          </a:xfrm>
        </p:spPr>
        <p:txBody>
          <a:bodyPr>
            <a:normAutofit fontScale="90000"/>
          </a:bodyPr>
          <a:lstStyle/>
          <a:p>
            <a:pPr algn="ctr"/>
            <a:r>
              <a:rPr lang="hu-HU" sz="4000" b="1" dirty="0" err="1" smtClean="0"/>
              <a:t>Mörike</a:t>
            </a:r>
            <a:r>
              <a:rPr lang="hu-HU" sz="4000" b="1" dirty="0" smtClean="0"/>
              <a:t>: </a:t>
            </a:r>
            <a:r>
              <a:rPr lang="hu-HU" sz="4000" b="1" i="1" dirty="0" err="1" smtClean="0"/>
              <a:t>Schlafendes</a:t>
            </a:r>
            <a:r>
              <a:rPr lang="hu-HU" sz="4000" b="1" i="1" dirty="0" smtClean="0"/>
              <a:t> </a:t>
            </a:r>
            <a:r>
              <a:rPr lang="hu-HU" sz="4000" b="1" i="1" dirty="0" err="1" smtClean="0"/>
              <a:t>Jesuskind</a:t>
            </a:r>
            <a:r>
              <a:rPr lang="hu-HU" sz="4000" b="1" i="1" dirty="0" smtClean="0"/>
              <a:t>.</a:t>
            </a:r>
            <a:br>
              <a:rPr lang="hu-HU" sz="4000" b="1" i="1" dirty="0" smtClean="0"/>
            </a:br>
            <a:r>
              <a:rPr lang="hu-HU" sz="3100" b="1" i="1" dirty="0" err="1" smtClean="0"/>
              <a:t>Gemalt</a:t>
            </a:r>
            <a:r>
              <a:rPr lang="hu-HU" sz="3100" b="1" i="1" dirty="0" smtClean="0"/>
              <a:t> von Francesco </a:t>
            </a:r>
            <a:r>
              <a:rPr lang="hu-HU" sz="3100" b="1" i="1" dirty="0" err="1" smtClean="0"/>
              <a:t>Albani</a:t>
            </a:r>
            <a:r>
              <a:rPr lang="hu-HU" sz="3100" b="1" i="1" dirty="0" smtClean="0"/>
              <a:t/>
            </a:r>
            <a:br>
              <a:rPr lang="hu-HU" sz="3100" b="1" i="1" dirty="0" smtClean="0"/>
            </a:br>
            <a:r>
              <a:rPr lang="hu-HU" sz="2400" i="1" dirty="0" smtClean="0"/>
              <a:t>F. </a:t>
            </a:r>
            <a:r>
              <a:rPr lang="hu-HU" sz="2400" i="1" dirty="0" err="1" smtClean="0"/>
              <a:t>Albani</a:t>
            </a:r>
            <a:r>
              <a:rPr lang="hu-HU" sz="2400" i="1" dirty="0" smtClean="0"/>
              <a:t> (1578-1660) </a:t>
            </a:r>
            <a:r>
              <a:rPr lang="hu-HU" sz="2400" i="1" dirty="0" err="1" smtClean="0"/>
              <a:t>it</a:t>
            </a:r>
            <a:r>
              <a:rPr lang="hu-HU" sz="2400" i="1" dirty="0" smtClean="0"/>
              <a:t>. </a:t>
            </a:r>
            <a:r>
              <a:rPr lang="hu-HU" sz="2400" i="1" dirty="0" err="1"/>
              <a:t>k</a:t>
            </a:r>
            <a:r>
              <a:rPr lang="hu-HU" sz="2400" i="1" dirty="0" err="1" smtClean="0"/>
              <a:t>lassizistischer</a:t>
            </a:r>
            <a:r>
              <a:rPr lang="hu-HU" sz="2400" i="1" dirty="0" smtClean="0"/>
              <a:t> </a:t>
            </a:r>
            <a:r>
              <a:rPr lang="hu-HU" sz="2400" i="1" dirty="0" err="1" smtClean="0"/>
              <a:t>Maler</a:t>
            </a:r>
            <a:r>
              <a:rPr lang="hu-HU" sz="2400" i="1" dirty="0" smtClean="0"/>
              <a:t> der </a:t>
            </a:r>
            <a:r>
              <a:rPr lang="hu-HU" sz="2400" i="1" dirty="0" err="1" smtClean="0"/>
              <a:t>Bologneser</a:t>
            </a:r>
            <a:r>
              <a:rPr lang="hu-HU" sz="2400" i="1" dirty="0" smtClean="0"/>
              <a:t> </a:t>
            </a:r>
            <a:r>
              <a:rPr lang="hu-HU" sz="2400" i="1" dirty="0" err="1" smtClean="0"/>
              <a:t>Schule</a:t>
            </a:r>
            <a:r>
              <a:rPr lang="hu-HU" sz="2400" i="1" dirty="0" smtClean="0"/>
              <a:t/>
            </a:r>
            <a:br>
              <a:rPr lang="hu-HU" sz="2400" i="1" dirty="0" smtClean="0"/>
            </a:br>
            <a:r>
              <a:rPr lang="hu-HU" sz="2400" i="1" dirty="0" err="1" smtClean="0"/>
              <a:t>Das</a:t>
            </a:r>
            <a:r>
              <a:rPr lang="hu-HU" sz="2400" i="1" dirty="0" smtClean="0"/>
              <a:t> </a:t>
            </a:r>
            <a:r>
              <a:rPr lang="hu-HU" sz="2400" i="1" dirty="0" err="1" smtClean="0"/>
              <a:t>Gedicht</a:t>
            </a:r>
            <a:r>
              <a:rPr lang="hu-HU" sz="2400" i="1" dirty="0" smtClean="0"/>
              <a:t> </a:t>
            </a:r>
            <a:r>
              <a:rPr lang="hu-HU" sz="2400" i="1" dirty="0" err="1" smtClean="0"/>
              <a:t>vertont</a:t>
            </a:r>
            <a:r>
              <a:rPr lang="hu-HU" sz="2400" i="1" dirty="0" smtClean="0"/>
              <a:t> v. Hugo Wolf (1860-1903), </a:t>
            </a:r>
            <a:r>
              <a:rPr lang="hu-HU" sz="2400" i="1" dirty="0" err="1" smtClean="0"/>
              <a:t>öst</a:t>
            </a:r>
            <a:r>
              <a:rPr lang="hu-HU" sz="2400" i="1" dirty="0" smtClean="0"/>
              <a:t>. </a:t>
            </a:r>
            <a:r>
              <a:rPr lang="hu-HU" sz="2400" i="1" dirty="0" err="1" smtClean="0"/>
              <a:t>Komponist</a:t>
            </a:r>
            <a:endParaRPr lang="hu-HU" i="1" dirty="0"/>
          </a:p>
        </p:txBody>
      </p:sp>
      <p:sp>
        <p:nvSpPr>
          <p:cNvPr id="3" name="Tartalom helye 2"/>
          <p:cNvSpPr>
            <a:spLocks noGrp="1"/>
          </p:cNvSpPr>
          <p:nvPr>
            <p:ph sz="half" idx="1"/>
          </p:nvPr>
        </p:nvSpPr>
        <p:spPr>
          <a:xfrm>
            <a:off x="760562" y="3225006"/>
            <a:ext cx="5181600" cy="3632994"/>
          </a:xfrm>
        </p:spPr>
        <p:txBody>
          <a:bodyPr>
            <a:normAutofit/>
          </a:bodyPr>
          <a:lstStyle/>
          <a:p>
            <a:pPr marL="0" indent="0">
              <a:buNone/>
            </a:pPr>
            <a:r>
              <a:rPr lang="hu-HU" sz="2000" i="1" dirty="0" err="1" smtClean="0"/>
              <a:t>Sohn</a:t>
            </a:r>
            <a:r>
              <a:rPr lang="hu-HU" sz="2000" i="1" dirty="0" smtClean="0"/>
              <a:t> der </a:t>
            </a:r>
            <a:r>
              <a:rPr lang="hu-HU" sz="2000" i="1" dirty="0" err="1" smtClean="0"/>
              <a:t>Jungfrau</a:t>
            </a:r>
            <a:r>
              <a:rPr lang="hu-HU" sz="2000" i="1" dirty="0" smtClean="0"/>
              <a:t>, </a:t>
            </a:r>
            <a:r>
              <a:rPr lang="hu-HU" sz="2000" i="1" dirty="0" err="1" smtClean="0"/>
              <a:t>Himmelskind</a:t>
            </a:r>
            <a:r>
              <a:rPr lang="hu-HU" sz="2000" i="1" dirty="0" smtClean="0"/>
              <a:t>! am </a:t>
            </a:r>
            <a:r>
              <a:rPr lang="hu-HU" sz="2000" i="1" dirty="0" err="1" smtClean="0"/>
              <a:t>Boden</a:t>
            </a:r>
            <a:endParaRPr lang="hu-HU" sz="2000" i="1" dirty="0" smtClean="0"/>
          </a:p>
          <a:p>
            <a:pPr marL="0" indent="0">
              <a:buNone/>
            </a:pPr>
            <a:r>
              <a:rPr lang="hu-HU" sz="2000" i="1" dirty="0" err="1" smtClean="0"/>
              <a:t>Auf</a:t>
            </a:r>
            <a:r>
              <a:rPr lang="hu-HU" sz="2000" i="1" dirty="0" smtClean="0"/>
              <a:t> </a:t>
            </a:r>
            <a:r>
              <a:rPr lang="hu-HU" sz="2000" i="1" dirty="0" err="1" smtClean="0"/>
              <a:t>dem</a:t>
            </a:r>
            <a:r>
              <a:rPr lang="hu-HU" sz="2000" i="1" dirty="0" smtClean="0"/>
              <a:t> </a:t>
            </a:r>
            <a:r>
              <a:rPr lang="hu-HU" sz="2000" i="1" dirty="0" err="1" smtClean="0"/>
              <a:t>Holz</a:t>
            </a:r>
            <a:r>
              <a:rPr lang="hu-HU" sz="2000" i="1" dirty="0" smtClean="0"/>
              <a:t> der </a:t>
            </a:r>
            <a:r>
              <a:rPr lang="hu-HU" sz="2000" i="1" dirty="0" err="1" smtClean="0"/>
              <a:t>Schmerzen</a:t>
            </a:r>
            <a:r>
              <a:rPr lang="hu-HU" sz="2000" i="1" dirty="0" smtClean="0"/>
              <a:t> </a:t>
            </a:r>
            <a:r>
              <a:rPr lang="hu-HU" sz="2000" i="1" dirty="0" err="1" smtClean="0"/>
              <a:t>eingeschlafen</a:t>
            </a:r>
            <a:r>
              <a:rPr lang="hu-HU" sz="2000" i="1" dirty="0" smtClean="0"/>
              <a:t>,</a:t>
            </a:r>
          </a:p>
          <a:p>
            <a:pPr marL="0" indent="0">
              <a:buNone/>
            </a:pPr>
            <a:r>
              <a:rPr lang="hu-HU" sz="2000" i="1" dirty="0" err="1" smtClean="0"/>
              <a:t>Das</a:t>
            </a:r>
            <a:r>
              <a:rPr lang="hu-HU" sz="2000" i="1" dirty="0" smtClean="0"/>
              <a:t> der </a:t>
            </a:r>
            <a:r>
              <a:rPr lang="hu-HU" sz="2000" i="1" dirty="0" err="1" smtClean="0"/>
              <a:t>fromme</a:t>
            </a:r>
            <a:r>
              <a:rPr lang="hu-HU" sz="2000" i="1" dirty="0" smtClean="0"/>
              <a:t> </a:t>
            </a:r>
            <a:r>
              <a:rPr lang="hu-HU" sz="2000" i="1" dirty="0" err="1" smtClean="0"/>
              <a:t>Meister</a:t>
            </a:r>
            <a:r>
              <a:rPr lang="hu-HU" sz="2000" i="1" dirty="0" smtClean="0"/>
              <a:t>, </a:t>
            </a:r>
            <a:r>
              <a:rPr lang="hu-HU" sz="2000" i="1" dirty="0" err="1" smtClean="0"/>
              <a:t>sinnvoll</a:t>
            </a:r>
            <a:r>
              <a:rPr lang="hu-HU" sz="2000" i="1" dirty="0" smtClean="0"/>
              <a:t> </a:t>
            </a:r>
            <a:r>
              <a:rPr lang="hu-HU" sz="2000" i="1" dirty="0" err="1" smtClean="0"/>
              <a:t>spielend</a:t>
            </a:r>
            <a:r>
              <a:rPr lang="hu-HU" sz="2000" i="1" dirty="0" smtClean="0"/>
              <a:t>,</a:t>
            </a:r>
          </a:p>
          <a:p>
            <a:pPr marL="0" indent="0">
              <a:buNone/>
            </a:pPr>
            <a:r>
              <a:rPr lang="hu-HU" sz="2000" i="1" dirty="0" err="1" smtClean="0"/>
              <a:t>Deinen</a:t>
            </a:r>
            <a:r>
              <a:rPr lang="hu-HU" sz="2000" i="1" dirty="0" smtClean="0"/>
              <a:t> </a:t>
            </a:r>
            <a:r>
              <a:rPr lang="hu-HU" sz="2000" i="1" dirty="0" err="1" smtClean="0"/>
              <a:t>leichten</a:t>
            </a:r>
            <a:r>
              <a:rPr lang="hu-HU" sz="2000" i="1" dirty="0" smtClean="0"/>
              <a:t> </a:t>
            </a:r>
            <a:r>
              <a:rPr lang="hu-HU" sz="2000" i="1" dirty="0" err="1" smtClean="0"/>
              <a:t>Träumen</a:t>
            </a:r>
            <a:r>
              <a:rPr lang="hu-HU" sz="2000" i="1" dirty="0" smtClean="0"/>
              <a:t> </a:t>
            </a:r>
            <a:r>
              <a:rPr lang="hu-HU" sz="2000" i="1" dirty="0" err="1" smtClean="0"/>
              <a:t>untelegte</a:t>
            </a:r>
            <a:r>
              <a:rPr lang="hu-HU" sz="2000" i="1" dirty="0" smtClean="0"/>
              <a:t>;</a:t>
            </a:r>
          </a:p>
          <a:p>
            <a:pPr marL="0" indent="0">
              <a:buNone/>
            </a:pPr>
            <a:r>
              <a:rPr lang="hu-HU" sz="2000" i="1" dirty="0" err="1" smtClean="0"/>
              <a:t>Blume</a:t>
            </a:r>
            <a:r>
              <a:rPr lang="hu-HU" sz="2000" i="1" dirty="0" smtClean="0"/>
              <a:t> du, </a:t>
            </a:r>
            <a:r>
              <a:rPr lang="hu-HU" sz="2000" i="1" dirty="0" err="1" smtClean="0"/>
              <a:t>noch</a:t>
            </a:r>
            <a:r>
              <a:rPr lang="hu-HU" sz="2000" i="1" dirty="0" smtClean="0"/>
              <a:t> in der </a:t>
            </a:r>
            <a:r>
              <a:rPr lang="hu-HU" sz="2000" i="1" dirty="0" err="1" smtClean="0"/>
              <a:t>Knospe</a:t>
            </a:r>
            <a:r>
              <a:rPr lang="hu-HU" sz="2000" i="1" dirty="0" smtClean="0"/>
              <a:t> </a:t>
            </a:r>
            <a:r>
              <a:rPr lang="hu-HU" sz="2000" i="1" dirty="0" err="1" smtClean="0"/>
              <a:t>dämmernd</a:t>
            </a:r>
            <a:endParaRPr lang="hu-HU" sz="2000" i="1" dirty="0" smtClean="0"/>
          </a:p>
          <a:p>
            <a:pPr marL="0" indent="0">
              <a:buNone/>
            </a:pPr>
            <a:r>
              <a:rPr lang="hu-HU" sz="2000" i="1" dirty="0" err="1" smtClean="0"/>
              <a:t>Eingehüllt</a:t>
            </a:r>
            <a:r>
              <a:rPr lang="hu-HU" sz="2000" i="1" dirty="0" smtClean="0"/>
              <a:t> die </a:t>
            </a:r>
            <a:r>
              <a:rPr lang="hu-HU" sz="2000" i="1" dirty="0" err="1" smtClean="0"/>
              <a:t>Herrlichkeit</a:t>
            </a:r>
            <a:r>
              <a:rPr lang="hu-HU" sz="2000" i="1" dirty="0" smtClean="0"/>
              <a:t> des </a:t>
            </a:r>
            <a:r>
              <a:rPr lang="hu-HU" sz="2000" i="1" dirty="0" err="1" smtClean="0"/>
              <a:t>Vaters</a:t>
            </a:r>
            <a:r>
              <a:rPr lang="hu-HU" sz="2000" i="1" dirty="0" smtClean="0"/>
              <a:t>!</a:t>
            </a:r>
          </a:p>
          <a:p>
            <a:pPr marL="0" indent="0">
              <a:buNone/>
            </a:pPr>
            <a:r>
              <a:rPr lang="hu-HU" sz="2000" i="1" dirty="0" smtClean="0"/>
              <a:t>O </a:t>
            </a:r>
            <a:r>
              <a:rPr lang="hu-HU" sz="2000" i="1" dirty="0" err="1" smtClean="0"/>
              <a:t>wer</a:t>
            </a:r>
            <a:r>
              <a:rPr lang="hu-HU" sz="2000" i="1" dirty="0" smtClean="0"/>
              <a:t> </a:t>
            </a:r>
            <a:r>
              <a:rPr lang="hu-HU" sz="2000" i="1" dirty="0" err="1" smtClean="0"/>
              <a:t>sehen</a:t>
            </a:r>
            <a:r>
              <a:rPr lang="hu-HU" sz="2000" i="1" dirty="0" smtClean="0"/>
              <a:t> </a:t>
            </a:r>
            <a:r>
              <a:rPr lang="hu-HU" sz="2000" i="1" dirty="0" err="1" smtClean="0"/>
              <a:t>könnte</a:t>
            </a:r>
            <a:r>
              <a:rPr lang="hu-HU" sz="2000" i="1" dirty="0" smtClean="0"/>
              <a:t>, </a:t>
            </a:r>
            <a:r>
              <a:rPr lang="hu-HU" sz="2000" i="1" dirty="0" err="1" smtClean="0"/>
              <a:t>welche</a:t>
            </a:r>
            <a:r>
              <a:rPr lang="hu-HU" sz="2000" i="1" dirty="0" smtClean="0"/>
              <a:t> </a:t>
            </a:r>
            <a:r>
              <a:rPr lang="hu-HU" sz="2000" i="1" dirty="0" err="1" smtClean="0"/>
              <a:t>Bilder</a:t>
            </a:r>
            <a:endParaRPr lang="hu-HU" sz="2000" i="1" dirty="0" smtClean="0"/>
          </a:p>
          <a:p>
            <a:pPr marL="0" indent="0">
              <a:buNone/>
            </a:pPr>
            <a:r>
              <a:rPr lang="hu-HU" sz="2000" i="1" dirty="0" err="1" smtClean="0"/>
              <a:t>Hinter</a:t>
            </a:r>
            <a:r>
              <a:rPr lang="hu-HU" sz="2000" i="1" dirty="0" smtClean="0"/>
              <a:t> </a:t>
            </a:r>
            <a:r>
              <a:rPr lang="hu-HU" sz="2000" i="1" dirty="0" err="1" smtClean="0"/>
              <a:t>dieser</a:t>
            </a:r>
            <a:r>
              <a:rPr lang="hu-HU" sz="2000" i="1" dirty="0" smtClean="0"/>
              <a:t> </a:t>
            </a:r>
            <a:r>
              <a:rPr lang="hu-HU" sz="2000" i="1" dirty="0" err="1" smtClean="0"/>
              <a:t>Stirne</a:t>
            </a:r>
            <a:r>
              <a:rPr lang="hu-HU" sz="2000" i="1" dirty="0" smtClean="0"/>
              <a:t>, </a:t>
            </a:r>
            <a:r>
              <a:rPr lang="hu-HU" sz="2000" i="1" dirty="0" err="1" smtClean="0"/>
              <a:t>diesen</a:t>
            </a:r>
            <a:r>
              <a:rPr lang="hu-HU" sz="2000" i="1" dirty="0" smtClean="0"/>
              <a:t> </a:t>
            </a:r>
            <a:r>
              <a:rPr lang="hu-HU" sz="2000" i="1" dirty="0" err="1" smtClean="0"/>
              <a:t>schwarzen</a:t>
            </a:r>
            <a:endParaRPr lang="hu-HU" sz="2000" i="1" dirty="0" smtClean="0"/>
          </a:p>
          <a:p>
            <a:pPr marL="0" indent="0">
              <a:buNone/>
            </a:pPr>
            <a:r>
              <a:rPr lang="hu-HU" sz="2000" i="1" dirty="0" err="1" smtClean="0"/>
              <a:t>Wimpern</a:t>
            </a:r>
            <a:r>
              <a:rPr lang="hu-HU" sz="2000" i="1" dirty="0" smtClean="0"/>
              <a:t> </a:t>
            </a:r>
            <a:r>
              <a:rPr lang="hu-HU" sz="2000" i="1" dirty="0" err="1" smtClean="0"/>
              <a:t>sich</a:t>
            </a:r>
            <a:r>
              <a:rPr lang="hu-HU" sz="2000" i="1" dirty="0" smtClean="0"/>
              <a:t> in </a:t>
            </a:r>
            <a:r>
              <a:rPr lang="hu-HU" sz="2000" i="1" dirty="0" err="1" smtClean="0"/>
              <a:t>sanftem</a:t>
            </a:r>
            <a:r>
              <a:rPr lang="hu-HU" sz="2000" i="1" dirty="0" smtClean="0"/>
              <a:t> </a:t>
            </a:r>
            <a:r>
              <a:rPr lang="hu-HU" sz="2000" i="1" dirty="0" err="1" smtClean="0"/>
              <a:t>Wechsel</a:t>
            </a:r>
            <a:r>
              <a:rPr lang="hu-HU" sz="2000" i="1" dirty="0" smtClean="0"/>
              <a:t> </a:t>
            </a:r>
            <a:r>
              <a:rPr lang="hu-HU" sz="2000" i="1" dirty="0" err="1" smtClean="0"/>
              <a:t>malen</a:t>
            </a:r>
            <a:r>
              <a:rPr lang="hu-HU" sz="2000" i="1" dirty="0" smtClean="0"/>
              <a:t>!</a:t>
            </a:r>
          </a:p>
          <a:p>
            <a:pPr marL="0" indent="0">
              <a:buNone/>
            </a:pPr>
            <a:endParaRPr lang="hu-HU" sz="2000" dirty="0"/>
          </a:p>
        </p:txBody>
      </p:sp>
      <p:pic>
        <p:nvPicPr>
          <p:cNvPr id="5" name="Tartalom helye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094562" y="3225006"/>
            <a:ext cx="5181600" cy="2914650"/>
          </a:xfrm>
        </p:spPr>
      </p:pic>
      <p:pic>
        <p:nvPicPr>
          <p:cNvPr id="6" name="Kép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04112" cy="1207698"/>
          </a:xfrm>
          <a:prstGeom prst="rect">
            <a:avLst/>
          </a:prstGeom>
        </p:spPr>
      </p:pic>
    </p:spTree>
    <p:extLst>
      <p:ext uri="{BB962C8B-B14F-4D97-AF65-F5344CB8AC3E}">
        <p14:creationId xmlns:p14="http://schemas.microsoft.com/office/powerpoint/2010/main" val="289952939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855453" y="1165570"/>
            <a:ext cx="10515600" cy="1325563"/>
          </a:xfrm>
        </p:spPr>
        <p:txBody>
          <a:bodyPr>
            <a:normAutofit fontScale="90000"/>
          </a:bodyPr>
          <a:lstStyle/>
          <a:p>
            <a:pPr algn="ctr"/>
            <a:r>
              <a:rPr lang="hu-HU" sz="3600" b="1" dirty="0" err="1" smtClean="0"/>
              <a:t>Mörike</a:t>
            </a:r>
            <a:r>
              <a:rPr lang="hu-HU" sz="3600" b="1" dirty="0" smtClean="0"/>
              <a:t>: </a:t>
            </a:r>
            <a:r>
              <a:rPr lang="hu-HU" sz="3600" b="1" i="1" dirty="0" err="1" smtClean="0"/>
              <a:t>Auf</a:t>
            </a:r>
            <a:r>
              <a:rPr lang="hu-HU" sz="3600" b="1" i="1" dirty="0" smtClean="0"/>
              <a:t> </a:t>
            </a:r>
            <a:r>
              <a:rPr lang="hu-HU" sz="3600" b="1" i="1" dirty="0" err="1" smtClean="0"/>
              <a:t>ein</a:t>
            </a:r>
            <a:r>
              <a:rPr lang="hu-HU" sz="3600" b="1" i="1" dirty="0" smtClean="0"/>
              <a:t> </a:t>
            </a:r>
            <a:r>
              <a:rPr lang="hu-HU" sz="3600" b="1" i="1" dirty="0" err="1" smtClean="0"/>
              <a:t>altes</a:t>
            </a:r>
            <a:r>
              <a:rPr lang="hu-HU" sz="3600" b="1" i="1" dirty="0" smtClean="0"/>
              <a:t> </a:t>
            </a:r>
            <a:r>
              <a:rPr lang="hu-HU" sz="3600" b="1" i="1" dirty="0" err="1" smtClean="0"/>
              <a:t>Bild</a:t>
            </a:r>
            <a:r>
              <a:rPr lang="hu-HU" sz="3600" b="1" i="1" dirty="0" smtClean="0"/>
              <a:t/>
            </a:r>
            <a:br>
              <a:rPr lang="hu-HU" sz="3600" b="1" i="1" dirty="0" smtClean="0"/>
            </a:br>
            <a:r>
              <a:rPr lang="hu-HU" sz="2400" i="1" dirty="0" smtClean="0"/>
              <a:t>Martin </a:t>
            </a:r>
            <a:r>
              <a:rPr lang="hu-HU" sz="2400" i="1" dirty="0" err="1" smtClean="0"/>
              <a:t>Schongauer</a:t>
            </a:r>
            <a:r>
              <a:rPr lang="hu-HU" sz="2400" i="1" dirty="0" smtClean="0"/>
              <a:t> (c. 1445/1450-1491) </a:t>
            </a:r>
            <a:r>
              <a:rPr lang="hu-HU" sz="2400" i="1" dirty="0" err="1" smtClean="0"/>
              <a:t>dt</a:t>
            </a:r>
            <a:r>
              <a:rPr lang="hu-HU" sz="2400" i="1" dirty="0" smtClean="0"/>
              <a:t>. </a:t>
            </a:r>
            <a:r>
              <a:rPr lang="hu-HU" sz="2400" i="1" dirty="0" err="1" smtClean="0"/>
              <a:t>Kupferstecher</a:t>
            </a:r>
            <a:r>
              <a:rPr lang="hu-HU" sz="2400" i="1" dirty="0" smtClean="0"/>
              <a:t> und </a:t>
            </a:r>
            <a:r>
              <a:rPr lang="hu-HU" sz="2400" i="1" dirty="0" err="1" smtClean="0"/>
              <a:t>Maler</a:t>
            </a:r>
            <a:r>
              <a:rPr lang="hu-HU" sz="2400" i="1" dirty="0" smtClean="0"/>
              <a:t> der </a:t>
            </a:r>
            <a:r>
              <a:rPr lang="hu-HU" sz="2400" i="1" dirty="0" err="1" smtClean="0"/>
              <a:t>Renaissance</a:t>
            </a:r>
            <a:r>
              <a:rPr lang="hu-HU" sz="2400" i="1" dirty="0" smtClean="0"/>
              <a:t/>
            </a:r>
            <a:br>
              <a:rPr lang="hu-HU" sz="2400" i="1" dirty="0" smtClean="0"/>
            </a:br>
            <a:r>
              <a:rPr lang="hu-HU" sz="2400" i="1" dirty="0" err="1" smtClean="0"/>
              <a:t>vertont</a:t>
            </a:r>
            <a:r>
              <a:rPr lang="hu-HU" sz="2400" i="1" dirty="0" smtClean="0"/>
              <a:t> v. Hugo Wolf, Jonathan David </a:t>
            </a:r>
            <a:r>
              <a:rPr lang="hu-HU" sz="2400" i="1" dirty="0" err="1" smtClean="0"/>
              <a:t>Dixon</a:t>
            </a:r>
            <a:r>
              <a:rPr lang="hu-HU" sz="2400" i="1" dirty="0" smtClean="0"/>
              <a:t>, am. </a:t>
            </a:r>
            <a:r>
              <a:rPr lang="hu-HU" sz="2400" i="1" dirty="0" err="1" smtClean="0"/>
              <a:t>Schauspieler</a:t>
            </a:r>
            <a:r>
              <a:rPr lang="hu-HU" sz="2400" i="1" dirty="0" smtClean="0"/>
              <a:t>, </a:t>
            </a:r>
            <a:r>
              <a:rPr lang="hu-HU" sz="2400" i="1" dirty="0" err="1" smtClean="0"/>
              <a:t>Komponist</a:t>
            </a:r>
            <a:r>
              <a:rPr lang="hu-HU" sz="2400" i="1" dirty="0" smtClean="0"/>
              <a:t> etc.</a:t>
            </a:r>
            <a:endParaRPr lang="hu-HU" sz="2400" i="1" dirty="0"/>
          </a:p>
        </p:txBody>
      </p:sp>
      <p:sp>
        <p:nvSpPr>
          <p:cNvPr id="3" name="Tartalom helye 2"/>
          <p:cNvSpPr>
            <a:spLocks noGrp="1"/>
          </p:cNvSpPr>
          <p:nvPr>
            <p:ph sz="half" idx="1"/>
          </p:nvPr>
        </p:nvSpPr>
        <p:spPr>
          <a:xfrm>
            <a:off x="855453" y="3394406"/>
            <a:ext cx="5181600" cy="3377779"/>
          </a:xfrm>
        </p:spPr>
        <p:txBody>
          <a:bodyPr>
            <a:normAutofit/>
          </a:bodyPr>
          <a:lstStyle/>
          <a:p>
            <a:pPr marL="0" indent="0">
              <a:buNone/>
            </a:pPr>
            <a:r>
              <a:rPr lang="hu-HU" sz="2400" i="1" dirty="0" smtClean="0"/>
              <a:t>In </a:t>
            </a:r>
            <a:r>
              <a:rPr lang="hu-HU" sz="2400" i="1" dirty="0" err="1" smtClean="0"/>
              <a:t>grüner</a:t>
            </a:r>
            <a:r>
              <a:rPr lang="hu-HU" sz="2400" i="1" dirty="0" smtClean="0"/>
              <a:t> </a:t>
            </a:r>
            <a:r>
              <a:rPr lang="hu-HU" sz="2400" i="1" dirty="0" err="1" smtClean="0"/>
              <a:t>Landschaft</a:t>
            </a:r>
            <a:r>
              <a:rPr lang="hu-HU" sz="2400" i="1" dirty="0" smtClean="0"/>
              <a:t> </a:t>
            </a:r>
            <a:r>
              <a:rPr lang="hu-HU" sz="2400" i="1" dirty="0" err="1" smtClean="0"/>
              <a:t>Sommerflor</a:t>
            </a:r>
            <a:r>
              <a:rPr lang="hu-HU" sz="2400" i="1" dirty="0" smtClean="0"/>
              <a:t>,</a:t>
            </a:r>
          </a:p>
          <a:p>
            <a:pPr marL="0" indent="0">
              <a:buNone/>
            </a:pPr>
            <a:r>
              <a:rPr lang="hu-HU" sz="2400" i="1" dirty="0" err="1" smtClean="0"/>
              <a:t>Bei</a:t>
            </a:r>
            <a:r>
              <a:rPr lang="hu-HU" sz="2400" i="1" dirty="0" smtClean="0"/>
              <a:t> </a:t>
            </a:r>
            <a:r>
              <a:rPr lang="hu-HU" sz="2400" i="1" dirty="0" err="1" smtClean="0"/>
              <a:t>kühlem</a:t>
            </a:r>
            <a:r>
              <a:rPr lang="hu-HU" sz="2400" i="1" dirty="0" smtClean="0"/>
              <a:t> </a:t>
            </a:r>
            <a:r>
              <a:rPr lang="hu-HU" sz="2400" i="1" dirty="0" err="1" smtClean="0"/>
              <a:t>Wasser</a:t>
            </a:r>
            <a:r>
              <a:rPr lang="hu-HU" sz="2400" i="1" dirty="0" smtClean="0"/>
              <a:t>, </a:t>
            </a:r>
            <a:r>
              <a:rPr lang="hu-HU" sz="2400" i="1" dirty="0" err="1" smtClean="0"/>
              <a:t>Schilf</a:t>
            </a:r>
            <a:r>
              <a:rPr lang="hu-HU" sz="2400" i="1" dirty="0" smtClean="0"/>
              <a:t> und </a:t>
            </a:r>
            <a:r>
              <a:rPr lang="hu-HU" sz="2400" i="1" dirty="0" err="1" smtClean="0"/>
              <a:t>Rohr</a:t>
            </a:r>
            <a:r>
              <a:rPr lang="hu-HU" sz="2400" i="1" dirty="0" smtClean="0"/>
              <a:t>,</a:t>
            </a:r>
          </a:p>
          <a:p>
            <a:pPr marL="0" indent="0">
              <a:buNone/>
            </a:pPr>
            <a:r>
              <a:rPr lang="hu-HU" sz="2400" i="1" dirty="0" err="1" smtClean="0"/>
              <a:t>Schau</a:t>
            </a:r>
            <a:r>
              <a:rPr lang="hu-HU" sz="2400" i="1" dirty="0" smtClean="0"/>
              <a:t>, </a:t>
            </a:r>
            <a:r>
              <a:rPr lang="hu-HU" sz="2400" i="1" dirty="0" err="1" smtClean="0"/>
              <a:t>wie</a:t>
            </a:r>
            <a:r>
              <a:rPr lang="hu-HU" sz="2400" i="1" dirty="0" smtClean="0"/>
              <a:t> </a:t>
            </a:r>
            <a:r>
              <a:rPr lang="hu-HU" sz="2400" i="1" dirty="0" err="1" smtClean="0"/>
              <a:t>das</a:t>
            </a:r>
            <a:r>
              <a:rPr lang="hu-HU" sz="2400" i="1" dirty="0" smtClean="0"/>
              <a:t> </a:t>
            </a:r>
            <a:r>
              <a:rPr lang="hu-HU" sz="2400" i="1" dirty="0" err="1" smtClean="0"/>
              <a:t>Knäblein</a:t>
            </a:r>
            <a:r>
              <a:rPr lang="hu-HU" sz="2400" i="1" dirty="0" smtClean="0"/>
              <a:t> </a:t>
            </a:r>
            <a:r>
              <a:rPr lang="hu-HU" sz="2400" i="1" dirty="0" err="1" smtClean="0"/>
              <a:t>Sündenlos</a:t>
            </a:r>
            <a:endParaRPr lang="hu-HU" sz="2400" i="1" dirty="0" smtClean="0"/>
          </a:p>
          <a:p>
            <a:pPr marL="0" indent="0">
              <a:buNone/>
            </a:pPr>
            <a:r>
              <a:rPr lang="hu-HU" sz="2400" i="1" dirty="0" smtClean="0"/>
              <a:t>Frei </a:t>
            </a:r>
            <a:r>
              <a:rPr lang="hu-HU" sz="2400" i="1" dirty="0" err="1" smtClean="0"/>
              <a:t>spielet</a:t>
            </a:r>
            <a:r>
              <a:rPr lang="hu-HU" sz="2400" i="1" dirty="0" smtClean="0"/>
              <a:t> </a:t>
            </a:r>
            <a:r>
              <a:rPr lang="hu-HU" sz="2400" i="1" dirty="0" err="1" smtClean="0"/>
              <a:t>auf</a:t>
            </a:r>
            <a:r>
              <a:rPr lang="hu-HU" sz="2400" i="1" dirty="0" smtClean="0"/>
              <a:t> der </a:t>
            </a:r>
            <a:r>
              <a:rPr lang="hu-HU" sz="2400" i="1" dirty="0" err="1" smtClean="0"/>
              <a:t>Jungfrau</a:t>
            </a:r>
            <a:r>
              <a:rPr lang="hu-HU" sz="2400" i="1" dirty="0" smtClean="0"/>
              <a:t> </a:t>
            </a:r>
            <a:r>
              <a:rPr lang="hu-HU" sz="2400" i="1" dirty="0" err="1" smtClean="0"/>
              <a:t>Schoß</a:t>
            </a:r>
            <a:r>
              <a:rPr lang="hu-HU" sz="2400" i="1" dirty="0" smtClean="0"/>
              <a:t>!</a:t>
            </a:r>
          </a:p>
          <a:p>
            <a:pPr marL="0" indent="0">
              <a:buNone/>
            </a:pPr>
            <a:r>
              <a:rPr lang="hu-HU" sz="2400" i="1" dirty="0" smtClean="0"/>
              <a:t>Und </a:t>
            </a:r>
            <a:r>
              <a:rPr lang="hu-HU" sz="2400" i="1" dirty="0" err="1" smtClean="0"/>
              <a:t>dort</a:t>
            </a:r>
            <a:r>
              <a:rPr lang="hu-HU" sz="2400" i="1" dirty="0" smtClean="0"/>
              <a:t> </a:t>
            </a:r>
            <a:r>
              <a:rPr lang="hu-HU" sz="2400" i="1" dirty="0" err="1" smtClean="0"/>
              <a:t>im</a:t>
            </a:r>
            <a:r>
              <a:rPr lang="hu-HU" sz="2400" i="1" dirty="0" smtClean="0"/>
              <a:t> </a:t>
            </a:r>
            <a:r>
              <a:rPr lang="hu-HU" sz="2400" i="1" dirty="0" err="1" smtClean="0"/>
              <a:t>Walde</a:t>
            </a:r>
            <a:r>
              <a:rPr lang="hu-HU" sz="2400" i="1" dirty="0" smtClean="0"/>
              <a:t> </a:t>
            </a:r>
            <a:r>
              <a:rPr lang="hu-HU" sz="2400" i="1" dirty="0" err="1" smtClean="0"/>
              <a:t>wonnesam</a:t>
            </a:r>
            <a:r>
              <a:rPr lang="hu-HU" sz="2400" i="1" dirty="0" smtClean="0"/>
              <a:t>,</a:t>
            </a:r>
          </a:p>
          <a:p>
            <a:pPr marL="0" indent="0">
              <a:buNone/>
            </a:pPr>
            <a:r>
              <a:rPr lang="hu-HU" sz="2400" i="1" dirty="0" err="1" smtClean="0"/>
              <a:t>Ach</a:t>
            </a:r>
            <a:r>
              <a:rPr lang="hu-HU" sz="2400" i="1" dirty="0" smtClean="0"/>
              <a:t>, </a:t>
            </a:r>
            <a:r>
              <a:rPr lang="hu-HU" sz="2400" i="1" dirty="0" err="1" smtClean="0"/>
              <a:t>grünet</a:t>
            </a:r>
            <a:r>
              <a:rPr lang="hu-HU" sz="2400" i="1" dirty="0" smtClean="0"/>
              <a:t> </a:t>
            </a:r>
            <a:r>
              <a:rPr lang="hu-HU" sz="2400" i="1" dirty="0" err="1" smtClean="0"/>
              <a:t>schon</a:t>
            </a:r>
            <a:r>
              <a:rPr lang="hu-HU" sz="2400" i="1" dirty="0" smtClean="0"/>
              <a:t> des </a:t>
            </a:r>
            <a:r>
              <a:rPr lang="hu-HU" sz="2400" i="1" dirty="0" err="1" smtClean="0"/>
              <a:t>Kreuzes</a:t>
            </a:r>
            <a:r>
              <a:rPr lang="hu-HU" sz="2400" i="1" dirty="0" smtClean="0"/>
              <a:t> </a:t>
            </a:r>
            <a:r>
              <a:rPr lang="hu-HU" sz="2400" i="1" dirty="0" err="1" smtClean="0"/>
              <a:t>Stamm</a:t>
            </a:r>
            <a:r>
              <a:rPr lang="hu-HU" sz="2400" i="1" dirty="0" smtClean="0"/>
              <a:t>!</a:t>
            </a:r>
            <a:endParaRPr lang="hu-HU" sz="2400" i="1" dirty="0"/>
          </a:p>
        </p:txBody>
      </p:sp>
      <p:pic>
        <p:nvPicPr>
          <p:cNvPr id="5" name="Tartalom helye 4"/>
          <p:cNvPicPr>
            <a:picLocks noGrp="1" noChangeAspect="1"/>
          </p:cNvPicPr>
          <p:nvPr>
            <p:ph sz="half" idx="2"/>
          </p:nvPr>
        </p:nvPicPr>
        <p:blipFill>
          <a:blip r:embed="rId2"/>
          <a:stretch>
            <a:fillRect/>
          </a:stretch>
        </p:blipFill>
        <p:spPr>
          <a:xfrm>
            <a:off x="7118586" y="2420848"/>
            <a:ext cx="3323334" cy="4351338"/>
          </a:xfrm>
          <a:prstGeom prst="rect">
            <a:avLst/>
          </a:prstGeom>
        </p:spPr>
      </p:pic>
      <p:pic>
        <p:nvPicPr>
          <p:cNvPr id="6" name="Kép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04112" cy="1207698"/>
          </a:xfrm>
          <a:prstGeom prst="rect">
            <a:avLst/>
          </a:prstGeom>
        </p:spPr>
      </p:pic>
    </p:spTree>
    <p:extLst>
      <p:ext uri="{BB962C8B-B14F-4D97-AF65-F5344CB8AC3E}">
        <p14:creationId xmlns:p14="http://schemas.microsoft.com/office/powerpoint/2010/main" val="27810933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ím 4"/>
          <p:cNvSpPr>
            <a:spLocks noGrp="1"/>
          </p:cNvSpPr>
          <p:nvPr>
            <p:ph type="title"/>
          </p:nvPr>
        </p:nvSpPr>
        <p:spPr>
          <a:xfrm>
            <a:off x="872705" y="1305404"/>
            <a:ext cx="10515600" cy="1325563"/>
          </a:xfrm>
        </p:spPr>
        <p:txBody>
          <a:bodyPr>
            <a:noAutofit/>
          </a:bodyPr>
          <a:lstStyle/>
          <a:p>
            <a:pPr algn="ctr"/>
            <a:r>
              <a:rPr lang="hu-HU" sz="3600" b="1" dirty="0" smtClean="0"/>
              <a:t>Eduard </a:t>
            </a:r>
            <a:r>
              <a:rPr lang="hu-HU" sz="3600" b="1" dirty="0" err="1" smtClean="0"/>
              <a:t>Mörike</a:t>
            </a:r>
            <a:r>
              <a:rPr lang="hu-HU" sz="3600" b="1" dirty="0" smtClean="0"/>
              <a:t>, „Horatius és egy finom sváb asszony fia”. </a:t>
            </a:r>
            <a:r>
              <a:rPr lang="hu-HU" sz="2800" b="1" dirty="0" smtClean="0"/>
              <a:t>Bevezető Eduard </a:t>
            </a:r>
            <a:r>
              <a:rPr lang="hu-HU" sz="2800" b="1" dirty="0" err="1" smtClean="0"/>
              <a:t>Mörike</a:t>
            </a:r>
            <a:r>
              <a:rPr lang="hu-HU" sz="2800" b="1" dirty="0" smtClean="0"/>
              <a:t> költeményeinek magyar fordításához</a:t>
            </a:r>
            <a:endParaRPr lang="hu-HU" sz="2800" b="1" dirty="0"/>
          </a:p>
        </p:txBody>
      </p:sp>
      <p:sp>
        <p:nvSpPr>
          <p:cNvPr id="6" name="Tartalom helye 5"/>
          <p:cNvSpPr>
            <a:spLocks noGrp="1"/>
          </p:cNvSpPr>
          <p:nvPr>
            <p:ph idx="1"/>
          </p:nvPr>
        </p:nvSpPr>
        <p:spPr>
          <a:xfrm>
            <a:off x="872705" y="3113113"/>
            <a:ext cx="10515600" cy="3805722"/>
          </a:xfrm>
        </p:spPr>
        <p:txBody>
          <a:bodyPr/>
          <a:lstStyle/>
          <a:p>
            <a:pPr marL="0" indent="0">
              <a:buNone/>
            </a:pPr>
            <a:r>
              <a:rPr lang="hu-HU" sz="2400" i="1" dirty="0" smtClean="0"/>
              <a:t>„</a:t>
            </a:r>
            <a:r>
              <a:rPr lang="hu-HU" sz="2400" i="1" dirty="0" err="1" smtClean="0"/>
              <a:t>Mörike</a:t>
            </a:r>
            <a:r>
              <a:rPr lang="hu-HU" sz="2400" i="1" dirty="0" smtClean="0"/>
              <a:t> </a:t>
            </a:r>
            <a:r>
              <a:rPr lang="hu-HU" sz="2400" i="1" dirty="0"/>
              <a:t>látszólag idillikus költői világa sötét mélységeket </a:t>
            </a:r>
            <a:r>
              <a:rPr lang="hu-HU" sz="2400" i="1" dirty="0" smtClean="0"/>
              <a:t>rejt. </a:t>
            </a:r>
            <a:r>
              <a:rPr lang="hu-HU" sz="2400" i="1" dirty="0"/>
              <a:t>A depresszióra hajlamos hipochonder, </a:t>
            </a:r>
            <a:r>
              <a:rPr lang="hu-HU" sz="2400" i="1" dirty="0" smtClean="0"/>
              <a:t>a reumában</a:t>
            </a:r>
            <a:r>
              <a:rPr lang="hu-HU" sz="2400" i="1" dirty="0"/>
              <a:t>, köszvényben és neuraszténiában szenvedő költő nem intézményesített </a:t>
            </a:r>
            <a:r>
              <a:rPr lang="hu-HU" sz="2400" i="1" dirty="0" smtClean="0"/>
              <a:t>formákhoz</a:t>
            </a:r>
            <a:r>
              <a:rPr lang="hu-HU" sz="2400" i="1" dirty="0"/>
              <a:t>, </a:t>
            </a:r>
            <a:r>
              <a:rPr lang="hu-HU" sz="2400" i="1" dirty="0" smtClean="0"/>
              <a:t>dogmatikus </a:t>
            </a:r>
            <a:r>
              <a:rPr lang="hu-HU" sz="2400" i="1" dirty="0"/>
              <a:t>teológiához kötött, hanem inkább érzelmi alapú, </a:t>
            </a:r>
            <a:r>
              <a:rPr lang="hu-HU" sz="2400" i="1" dirty="0" err="1"/>
              <a:t>poeto-teológiai</a:t>
            </a:r>
            <a:r>
              <a:rPr lang="hu-HU" sz="2400" i="1" dirty="0"/>
              <a:t> hite ellenére egyrészt tematikájával – halálvágyával, a boldog és derűs felszín alatt leselkedő </a:t>
            </a:r>
            <a:r>
              <a:rPr lang="hu-HU" sz="2400" i="1" dirty="0" smtClean="0"/>
              <a:t>búskomorság</a:t>
            </a:r>
            <a:r>
              <a:rPr lang="hu-HU" sz="2400" i="1" dirty="0"/>
              <a:t>, magány és halál víziójával –, másrészt nyelvezetével megelőlegezi a fin de </a:t>
            </a:r>
            <a:r>
              <a:rPr lang="hu-HU" sz="2400" i="1" dirty="0" err="1"/>
              <a:t>siècle</a:t>
            </a:r>
            <a:r>
              <a:rPr lang="hu-HU" sz="2400" i="1" dirty="0"/>
              <a:t> modernségét. A természet és az élet újjászületésének pillanatában vagy virágzó teljében már a sarjadozó halálra – a megváltó kereszthalálra – figyelmeztet többek között az </a:t>
            </a:r>
            <a:r>
              <a:rPr lang="hu-HU" sz="2400" dirty="0"/>
              <a:t>Egy régi képre </a:t>
            </a:r>
            <a:r>
              <a:rPr lang="hu-HU" sz="2400" i="1" dirty="0"/>
              <a:t>vagy a válogatás </a:t>
            </a:r>
            <a:r>
              <a:rPr lang="hu-HU" sz="2400" i="1" dirty="0" err="1"/>
              <a:t>záróverse</a:t>
            </a:r>
            <a:r>
              <a:rPr lang="hu-HU" sz="2400" i="1" dirty="0"/>
              <a:t>, a </a:t>
            </a:r>
            <a:r>
              <a:rPr lang="hu-HU" sz="2400" dirty="0"/>
              <a:t>Vedd észbe, lélek </a:t>
            </a:r>
            <a:r>
              <a:rPr lang="hu-HU" sz="2400" i="1" dirty="0"/>
              <a:t>is</a:t>
            </a:r>
            <a:r>
              <a:rPr lang="hu-HU" sz="2400" i="1" dirty="0" smtClean="0"/>
              <a:t>.” </a:t>
            </a:r>
            <a:r>
              <a:rPr lang="hu-HU" sz="1600" dirty="0" smtClean="0"/>
              <a:t>(Horváth, 160)</a:t>
            </a:r>
            <a:endParaRPr lang="hu-HU" b="1" dirty="0"/>
          </a:p>
          <a:p>
            <a:endParaRPr lang="hu-HU" dirty="0"/>
          </a:p>
        </p:txBody>
      </p:sp>
      <p:pic>
        <p:nvPicPr>
          <p:cNvPr id="4" name="Kép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04112" cy="1207698"/>
          </a:xfrm>
          <a:prstGeom prst="rect">
            <a:avLst/>
          </a:prstGeom>
        </p:spPr>
      </p:pic>
    </p:spTree>
    <p:extLst>
      <p:ext uri="{BB962C8B-B14F-4D97-AF65-F5344CB8AC3E}">
        <p14:creationId xmlns:p14="http://schemas.microsoft.com/office/powerpoint/2010/main" val="231222399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p:txBody>
          <a:bodyPr>
            <a:normAutofit/>
          </a:bodyPr>
          <a:lstStyle/>
          <a:p>
            <a:pPr marL="0" indent="0">
              <a:buNone/>
            </a:pPr>
            <a:r>
              <a:rPr lang="hu-HU" sz="2400" i="1" dirty="0" smtClean="0"/>
              <a:t>„Ezek </a:t>
            </a:r>
            <a:r>
              <a:rPr lang="hu-HU" sz="2400" i="1" dirty="0"/>
              <a:t>a versek 1821 és 1862 között keletkeztek, részben </a:t>
            </a:r>
            <a:r>
              <a:rPr lang="hu-HU" sz="2400" i="1" dirty="0" err="1"/>
              <a:t>Mörike</a:t>
            </a:r>
            <a:r>
              <a:rPr lang="hu-HU" sz="2400" i="1" dirty="0"/>
              <a:t> szerelmi, természeti és gondolati, illetve vallásos költészetének darabjai, jóllehet e tematikus megkülönböztetés némileg problematikus, mert egy-egy költeményben a különböző témák váltakozhatnak vagy keveredhetnek egymással. Az első </a:t>
            </a:r>
            <a:r>
              <a:rPr lang="hu-HU" sz="2400" i="1" dirty="0" err="1"/>
              <a:t>Peregrina-versben</a:t>
            </a:r>
            <a:r>
              <a:rPr lang="hu-HU" sz="2400" i="1" dirty="0"/>
              <a:t> a szerető a szerelmet a bűn poharában nyújtja mosolyogva, az </a:t>
            </a:r>
            <a:r>
              <a:rPr lang="hu-HU" sz="2400" dirty="0"/>
              <a:t>Egy Krisztusvirágra </a:t>
            </a:r>
            <a:r>
              <a:rPr lang="hu-HU" sz="2400" dirty="0" err="1"/>
              <a:t>I</a:t>
            </a:r>
            <a:r>
              <a:rPr lang="hu-HU" sz="2400" i="1" dirty="0" err="1"/>
              <a:t>.-ben</a:t>
            </a:r>
            <a:r>
              <a:rPr lang="hu-HU" sz="2400" i="1" dirty="0"/>
              <a:t> pedig, melyben a temető, a tél és a halál képeivel szembeállítva megjelenik a </a:t>
            </a:r>
            <a:r>
              <a:rPr lang="hu-HU" sz="2400" i="1" dirty="0" smtClean="0"/>
              <a:t>karácsony, </a:t>
            </a:r>
            <a:r>
              <a:rPr lang="hu-HU" sz="2400" i="1" dirty="0"/>
              <a:t>Krisztus születésének a motívuma, ám a születés pillanatában máris utalás történik a </a:t>
            </a:r>
            <a:r>
              <a:rPr lang="hu-HU" sz="2400" i="1" dirty="0" smtClean="0"/>
              <a:t>passióra, </a:t>
            </a:r>
            <a:r>
              <a:rPr lang="hu-HU" sz="2400" i="1" dirty="0"/>
              <a:t>tehát a </a:t>
            </a:r>
            <a:r>
              <a:rPr lang="hu-HU" sz="2400" i="1" dirty="0" smtClean="0"/>
              <a:t>szenvedésre </a:t>
            </a:r>
            <a:r>
              <a:rPr lang="hu-HU" sz="2400" i="1" dirty="0"/>
              <a:t>és az örök életet szavatoló megváltó kereszthalálra is, félreismerhetetlenül jelen van az </a:t>
            </a:r>
            <a:r>
              <a:rPr lang="hu-HU" sz="2400" i="1" dirty="0" smtClean="0"/>
              <a:t>‚érzékiség’, </a:t>
            </a:r>
            <a:r>
              <a:rPr lang="hu-HU" sz="2400" i="1" dirty="0"/>
              <a:t>nem csupán a Krisztusvirágnak halált hozó </a:t>
            </a:r>
            <a:r>
              <a:rPr lang="hu-HU" sz="2400" i="1" dirty="0" smtClean="0"/>
              <a:t>‚más </a:t>
            </a:r>
            <a:r>
              <a:rPr lang="hu-HU" sz="2400" i="1" dirty="0"/>
              <a:t>virágnak </a:t>
            </a:r>
            <a:r>
              <a:rPr lang="hu-HU" sz="2400" i="1" dirty="0" smtClean="0"/>
              <a:t>kéje’, </a:t>
            </a:r>
            <a:r>
              <a:rPr lang="hu-HU" sz="2400" i="1" dirty="0"/>
              <a:t>hanem leheletfinoman az </a:t>
            </a:r>
            <a:r>
              <a:rPr lang="hu-HU" sz="2400" i="1" dirty="0" smtClean="0"/>
              <a:t>Istenanya </a:t>
            </a:r>
            <a:r>
              <a:rPr lang="hu-HU" sz="2400" i="1" dirty="0"/>
              <a:t>angyali kéztől megérintett nászruhájának (der </a:t>
            </a:r>
            <a:r>
              <a:rPr lang="hu-HU" sz="2400" i="1" dirty="0" err="1"/>
              <a:t>beneideten</a:t>
            </a:r>
            <a:r>
              <a:rPr lang="hu-HU" sz="2400" i="1" dirty="0"/>
              <a:t> Mutter </a:t>
            </a:r>
            <a:r>
              <a:rPr lang="hu-HU" sz="2400" i="1" dirty="0" err="1"/>
              <a:t>Brautgewand</a:t>
            </a:r>
            <a:r>
              <a:rPr lang="hu-HU" sz="2400" i="1" dirty="0"/>
              <a:t>) illatában is</a:t>
            </a:r>
            <a:r>
              <a:rPr lang="hu-HU" sz="2400" i="1" dirty="0" smtClean="0"/>
              <a:t>.”</a:t>
            </a:r>
            <a:r>
              <a:rPr lang="hu-HU" sz="2600" i="1" dirty="0" smtClean="0"/>
              <a:t> </a:t>
            </a:r>
            <a:r>
              <a:rPr lang="hu-HU" sz="1600" dirty="0" smtClean="0"/>
              <a:t>(Horváth, 161)</a:t>
            </a:r>
            <a:endParaRPr lang="hu-HU" b="1" dirty="0"/>
          </a:p>
          <a:p>
            <a:pPr marL="0" indent="0">
              <a:buNone/>
            </a:pPr>
            <a:endParaRPr lang="hu-HU" dirty="0"/>
          </a:p>
        </p:txBody>
      </p:sp>
      <p:pic>
        <p:nvPicPr>
          <p:cNvPr id="4" name="Kép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04112" cy="1207698"/>
          </a:xfrm>
          <a:prstGeom prst="rect">
            <a:avLst/>
          </a:prstGeom>
        </p:spPr>
      </p:pic>
    </p:spTree>
    <p:extLst>
      <p:ext uri="{BB962C8B-B14F-4D97-AF65-F5344CB8AC3E}">
        <p14:creationId xmlns:p14="http://schemas.microsoft.com/office/powerpoint/2010/main" val="41942546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838200" y="1408921"/>
            <a:ext cx="10515600" cy="1325563"/>
          </a:xfrm>
        </p:spPr>
        <p:txBody>
          <a:bodyPr>
            <a:normAutofit/>
          </a:bodyPr>
          <a:lstStyle/>
          <a:p>
            <a:pPr algn="ctr"/>
            <a:r>
              <a:rPr lang="hu-HU" sz="3600" b="1" dirty="0" smtClean="0"/>
              <a:t>Sturm und </a:t>
            </a:r>
            <a:r>
              <a:rPr lang="hu-HU" sz="3600" b="1" dirty="0" err="1" smtClean="0"/>
              <a:t>Drang</a:t>
            </a:r>
            <a:r>
              <a:rPr lang="hu-HU" sz="3600" b="1" dirty="0" smtClean="0"/>
              <a:t> – </a:t>
            </a:r>
            <a:r>
              <a:rPr lang="hu-HU" sz="3600" b="1" dirty="0" err="1" smtClean="0"/>
              <a:t>Genie-Kult</a:t>
            </a:r>
            <a:r>
              <a:rPr lang="hu-HU" sz="3600" b="1" dirty="0" smtClean="0"/>
              <a:t> </a:t>
            </a:r>
            <a:r>
              <a:rPr lang="hu-HU" sz="3600" b="1" dirty="0" smtClean="0"/>
              <a:t>(</a:t>
            </a:r>
            <a:r>
              <a:rPr lang="hu-HU" sz="3600" b="1" dirty="0" smtClean="0"/>
              <a:t>1770-1785)</a:t>
            </a:r>
            <a:endParaRPr lang="hu-HU" sz="3600" b="1" dirty="0"/>
          </a:p>
        </p:txBody>
      </p:sp>
      <p:sp>
        <p:nvSpPr>
          <p:cNvPr id="3" name="Tartalom helye 2"/>
          <p:cNvSpPr>
            <a:spLocks noGrp="1"/>
          </p:cNvSpPr>
          <p:nvPr>
            <p:ph idx="1"/>
          </p:nvPr>
        </p:nvSpPr>
        <p:spPr>
          <a:xfrm>
            <a:off x="838200" y="3102000"/>
            <a:ext cx="10515600" cy="3402765"/>
          </a:xfrm>
        </p:spPr>
        <p:txBody>
          <a:bodyPr>
            <a:normAutofit/>
          </a:bodyPr>
          <a:lstStyle/>
          <a:p>
            <a:pPr marL="0" indent="0" algn="ctr">
              <a:buNone/>
            </a:pPr>
            <a:r>
              <a:rPr lang="hu-HU" sz="2400" dirty="0" smtClean="0"/>
              <a:t>Johann Georg </a:t>
            </a:r>
            <a:r>
              <a:rPr lang="hu-HU" sz="2400" b="1" dirty="0" err="1" smtClean="0"/>
              <a:t>Hamann</a:t>
            </a:r>
            <a:r>
              <a:rPr lang="hu-HU" sz="2400" dirty="0" smtClean="0"/>
              <a:t> (1730- 1788)</a:t>
            </a:r>
          </a:p>
          <a:p>
            <a:pPr marL="0" indent="0" algn="ctr">
              <a:buNone/>
            </a:pPr>
            <a:r>
              <a:rPr lang="hu-HU" sz="2400" dirty="0" smtClean="0"/>
              <a:t>Johann </a:t>
            </a:r>
            <a:r>
              <a:rPr lang="hu-HU" sz="2400" dirty="0" err="1" smtClean="0"/>
              <a:t>Kaspar</a:t>
            </a:r>
            <a:r>
              <a:rPr lang="hu-HU" sz="2400" dirty="0" smtClean="0"/>
              <a:t> </a:t>
            </a:r>
            <a:r>
              <a:rPr lang="hu-HU" sz="2400" b="1" dirty="0" err="1" smtClean="0"/>
              <a:t>Lavater</a:t>
            </a:r>
            <a:r>
              <a:rPr lang="hu-HU" sz="2400" b="1" dirty="0" smtClean="0"/>
              <a:t> </a:t>
            </a:r>
            <a:r>
              <a:rPr lang="hu-HU" sz="2400" dirty="0" smtClean="0"/>
              <a:t>(1741-1801)</a:t>
            </a:r>
          </a:p>
          <a:p>
            <a:pPr marL="0" indent="0" algn="ctr">
              <a:buNone/>
            </a:pPr>
            <a:r>
              <a:rPr lang="hu-HU" sz="2400" dirty="0" smtClean="0"/>
              <a:t>Johann Gottfried </a:t>
            </a:r>
            <a:r>
              <a:rPr lang="hu-HU" sz="2400" b="1" dirty="0" smtClean="0"/>
              <a:t>Herder</a:t>
            </a:r>
            <a:r>
              <a:rPr lang="hu-HU" sz="2400" dirty="0" smtClean="0"/>
              <a:t> (1744-1803)</a:t>
            </a:r>
          </a:p>
          <a:p>
            <a:pPr marL="0" indent="0" algn="ctr">
              <a:buNone/>
            </a:pPr>
            <a:r>
              <a:rPr lang="hu-HU" sz="2400" dirty="0" smtClean="0"/>
              <a:t>Johann Wolfgang </a:t>
            </a:r>
            <a:r>
              <a:rPr lang="hu-HU" sz="2400" b="1" dirty="0" smtClean="0"/>
              <a:t>Goethe </a:t>
            </a:r>
            <a:r>
              <a:rPr lang="hu-HU" sz="2400" dirty="0" smtClean="0"/>
              <a:t>(1749-1932)</a:t>
            </a:r>
            <a:endParaRPr lang="hu-HU" sz="2400" b="1" dirty="0" smtClean="0"/>
          </a:p>
          <a:p>
            <a:pPr marL="0" indent="0" algn="ctr">
              <a:buNone/>
            </a:pPr>
            <a:r>
              <a:rPr lang="hu-HU" sz="2400" dirty="0" smtClean="0"/>
              <a:t>Friedrich </a:t>
            </a:r>
            <a:r>
              <a:rPr lang="hu-HU" sz="2400" b="1" dirty="0" smtClean="0"/>
              <a:t>Schiller </a:t>
            </a:r>
            <a:r>
              <a:rPr lang="hu-HU" sz="2400" dirty="0" smtClean="0"/>
              <a:t>(1759-1805)</a:t>
            </a:r>
            <a:endParaRPr lang="hu-HU" sz="2400" b="1" dirty="0"/>
          </a:p>
        </p:txBody>
      </p:sp>
      <p:pic>
        <p:nvPicPr>
          <p:cNvPr id="4" name="Kép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04112" cy="1207698"/>
          </a:xfrm>
          <a:prstGeom prst="rect">
            <a:avLst/>
          </a:prstGeom>
        </p:spPr>
      </p:pic>
    </p:spTree>
    <p:extLst>
      <p:ext uri="{BB962C8B-B14F-4D97-AF65-F5344CB8AC3E}">
        <p14:creationId xmlns:p14="http://schemas.microsoft.com/office/powerpoint/2010/main" val="32155940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838200" y="1115623"/>
            <a:ext cx="10515600" cy="1325563"/>
          </a:xfrm>
        </p:spPr>
        <p:txBody>
          <a:bodyPr>
            <a:normAutofit/>
          </a:bodyPr>
          <a:lstStyle/>
          <a:p>
            <a:pPr algn="ctr"/>
            <a:r>
              <a:rPr lang="hu-HU" sz="3600" b="1" dirty="0" smtClean="0"/>
              <a:t>Sturm und </a:t>
            </a:r>
            <a:r>
              <a:rPr lang="hu-HU" sz="3600" b="1" dirty="0" err="1" smtClean="0"/>
              <a:t>Drang</a:t>
            </a:r>
            <a:endParaRPr lang="hu-HU" sz="3600" b="1" dirty="0"/>
          </a:p>
        </p:txBody>
      </p:sp>
      <p:sp>
        <p:nvSpPr>
          <p:cNvPr id="3" name="Tartalom helye 2"/>
          <p:cNvSpPr>
            <a:spLocks noGrp="1"/>
          </p:cNvSpPr>
          <p:nvPr>
            <p:ph idx="1"/>
          </p:nvPr>
        </p:nvSpPr>
        <p:spPr>
          <a:xfrm>
            <a:off x="838200" y="2369089"/>
            <a:ext cx="10515600" cy="4351338"/>
          </a:xfrm>
        </p:spPr>
        <p:txBody>
          <a:bodyPr>
            <a:normAutofit lnSpcReduction="10000"/>
          </a:bodyPr>
          <a:lstStyle/>
          <a:p>
            <a:pPr marL="0" indent="0" algn="ctr">
              <a:buNone/>
            </a:pPr>
            <a:r>
              <a:rPr lang="hu-HU" sz="2600" smtClean="0"/>
              <a:t>wird </a:t>
            </a:r>
            <a:r>
              <a:rPr lang="hu-HU" sz="2600" dirty="0" err="1" smtClean="0"/>
              <a:t>beeinflusst</a:t>
            </a:r>
            <a:r>
              <a:rPr lang="hu-HU" sz="2600" dirty="0" smtClean="0"/>
              <a:t> </a:t>
            </a:r>
            <a:r>
              <a:rPr lang="hu-HU" sz="2600" dirty="0" err="1" smtClean="0"/>
              <a:t>durch</a:t>
            </a:r>
            <a:endParaRPr lang="hu-HU" sz="2600" dirty="0" smtClean="0"/>
          </a:p>
          <a:p>
            <a:pPr marL="0" indent="0" algn="ctr">
              <a:buNone/>
            </a:pPr>
            <a:r>
              <a:rPr lang="hu-HU" sz="2600" dirty="0"/>
              <a:t>	</a:t>
            </a:r>
            <a:r>
              <a:rPr lang="hu-HU" sz="2600" dirty="0" smtClean="0"/>
              <a:t>den </a:t>
            </a:r>
            <a:r>
              <a:rPr lang="hu-HU" sz="2600" b="1" dirty="0" err="1" smtClean="0"/>
              <a:t>Pietismus</a:t>
            </a:r>
            <a:r>
              <a:rPr lang="hu-HU" sz="2600" dirty="0" smtClean="0"/>
              <a:t>: </a:t>
            </a:r>
            <a:r>
              <a:rPr lang="hu-HU" sz="2600" dirty="0" err="1" smtClean="0"/>
              <a:t>subjektive</a:t>
            </a:r>
            <a:r>
              <a:rPr lang="hu-HU" sz="2600" dirty="0" smtClean="0"/>
              <a:t> </a:t>
            </a:r>
            <a:r>
              <a:rPr lang="hu-HU" sz="2600" dirty="0" err="1" smtClean="0"/>
              <a:t>Frömmigkeit</a:t>
            </a:r>
            <a:r>
              <a:rPr lang="hu-HU" sz="2600" dirty="0" smtClean="0"/>
              <a:t>, </a:t>
            </a:r>
            <a:r>
              <a:rPr lang="hu-HU" sz="2600" dirty="0" err="1" smtClean="0"/>
              <a:t>gefühlsmäßige</a:t>
            </a:r>
            <a:r>
              <a:rPr lang="hu-HU" sz="2600" dirty="0" smtClean="0"/>
              <a:t> </a:t>
            </a:r>
            <a:r>
              <a:rPr lang="hu-HU" sz="2600" dirty="0" err="1" smtClean="0"/>
              <a:t>Annäherung</a:t>
            </a:r>
            <a:r>
              <a:rPr lang="hu-HU" sz="2600" dirty="0" smtClean="0"/>
              <a:t> an </a:t>
            </a:r>
            <a:r>
              <a:rPr lang="hu-HU" sz="2600" dirty="0" err="1" smtClean="0"/>
              <a:t>Gott</a:t>
            </a:r>
            <a:endParaRPr lang="hu-HU" sz="2600" dirty="0" smtClean="0"/>
          </a:p>
          <a:p>
            <a:pPr marL="0" lvl="2" indent="0" algn="ctr">
              <a:buNone/>
            </a:pPr>
            <a:r>
              <a:rPr lang="hu-HU" sz="2600" dirty="0"/>
              <a:t>u</a:t>
            </a:r>
            <a:r>
              <a:rPr lang="hu-HU" sz="2600" dirty="0" smtClean="0"/>
              <a:t>nd die </a:t>
            </a:r>
            <a:r>
              <a:rPr lang="hu-HU" sz="2600" b="1" dirty="0" err="1" smtClean="0"/>
              <a:t>Empfindsamkeit</a:t>
            </a:r>
            <a:r>
              <a:rPr lang="hu-HU" sz="2600" dirty="0" smtClean="0"/>
              <a:t>: </a:t>
            </a:r>
            <a:r>
              <a:rPr lang="hu-HU" sz="2600" dirty="0" err="1" smtClean="0"/>
              <a:t>Emanzipation</a:t>
            </a:r>
            <a:r>
              <a:rPr lang="hu-HU" sz="2600" dirty="0" smtClean="0"/>
              <a:t> der </a:t>
            </a:r>
            <a:r>
              <a:rPr lang="hu-HU" sz="2600" dirty="0" err="1" smtClean="0"/>
              <a:t>Gefühle</a:t>
            </a:r>
            <a:r>
              <a:rPr lang="hu-HU" sz="2600" smtClean="0"/>
              <a:t>, Enthusiasmus,</a:t>
            </a:r>
          </a:p>
          <a:p>
            <a:pPr marL="0" lvl="2" indent="0" algn="ctr">
              <a:buNone/>
            </a:pPr>
            <a:r>
              <a:rPr lang="hu-HU" sz="2600" smtClean="0"/>
              <a:t>Pantheismus</a:t>
            </a:r>
            <a:endParaRPr lang="hu-HU" sz="2600" b="1" dirty="0" smtClean="0"/>
          </a:p>
          <a:p>
            <a:pPr marL="0" lvl="2" indent="0" algn="ctr">
              <a:buNone/>
            </a:pPr>
            <a:r>
              <a:rPr lang="hu-HU" sz="2600" b="1" dirty="0" smtClean="0"/>
              <a:t>Charakteristika: </a:t>
            </a:r>
            <a:r>
              <a:rPr lang="hu-HU" sz="2600" b="1" dirty="0" err="1" smtClean="0"/>
              <a:t>Genie-Kult</a:t>
            </a:r>
            <a:endParaRPr lang="hu-HU" sz="2600" b="1" dirty="0" smtClean="0"/>
          </a:p>
          <a:p>
            <a:pPr marL="0" lvl="2" indent="0" algn="ctr">
              <a:buNone/>
            </a:pPr>
            <a:r>
              <a:rPr lang="hu-HU" sz="2600" dirty="0" err="1" smtClean="0"/>
              <a:t>Befreiung</a:t>
            </a:r>
            <a:r>
              <a:rPr lang="hu-HU" sz="2600" dirty="0" smtClean="0"/>
              <a:t> von den </a:t>
            </a:r>
            <a:r>
              <a:rPr lang="hu-HU" sz="2600" dirty="0" err="1" smtClean="0"/>
              <a:t>beschränkenden</a:t>
            </a:r>
            <a:r>
              <a:rPr lang="hu-HU" sz="2600" dirty="0" smtClean="0"/>
              <a:t> </a:t>
            </a:r>
            <a:r>
              <a:rPr lang="hu-HU" sz="2600" dirty="0" err="1" smtClean="0"/>
              <a:t>Regeln</a:t>
            </a:r>
            <a:endParaRPr lang="hu-HU" sz="2600" dirty="0" smtClean="0"/>
          </a:p>
          <a:p>
            <a:pPr marL="0" lvl="2" indent="0" algn="ctr">
              <a:buNone/>
            </a:pPr>
            <a:r>
              <a:rPr lang="hu-HU" sz="2600" dirty="0" smtClean="0"/>
              <a:t>Der </a:t>
            </a:r>
            <a:r>
              <a:rPr lang="hu-HU" sz="2600" dirty="0" err="1" smtClean="0"/>
              <a:t>Dichter</a:t>
            </a:r>
            <a:r>
              <a:rPr lang="hu-HU" sz="2600" dirty="0" smtClean="0"/>
              <a:t> </a:t>
            </a:r>
            <a:r>
              <a:rPr lang="hu-HU" sz="2600" dirty="0" err="1" smtClean="0"/>
              <a:t>ist</a:t>
            </a:r>
            <a:r>
              <a:rPr lang="hu-HU" sz="2600" dirty="0" smtClean="0"/>
              <a:t> </a:t>
            </a:r>
            <a:r>
              <a:rPr lang="hu-HU" sz="2600" dirty="0" err="1" smtClean="0"/>
              <a:t>ein</a:t>
            </a:r>
            <a:r>
              <a:rPr lang="hu-HU" sz="2600" dirty="0" smtClean="0"/>
              <a:t> </a:t>
            </a:r>
            <a:r>
              <a:rPr lang="hu-HU" sz="2600" dirty="0" err="1" smtClean="0"/>
              <a:t>zweiter</a:t>
            </a:r>
            <a:r>
              <a:rPr lang="hu-HU" sz="2600" dirty="0" smtClean="0"/>
              <a:t> </a:t>
            </a:r>
            <a:r>
              <a:rPr lang="hu-HU" sz="2600" dirty="0" err="1" smtClean="0"/>
              <a:t>Schöpfer</a:t>
            </a:r>
            <a:r>
              <a:rPr lang="hu-HU" sz="2600" dirty="0" smtClean="0"/>
              <a:t> und </a:t>
            </a:r>
            <a:r>
              <a:rPr lang="hu-HU" sz="2600" dirty="0" err="1" smtClean="0"/>
              <a:t>Schaffender</a:t>
            </a:r>
            <a:r>
              <a:rPr lang="hu-HU" sz="2600" dirty="0" smtClean="0"/>
              <a:t> nach </a:t>
            </a:r>
            <a:r>
              <a:rPr lang="hu-HU" sz="2600" dirty="0" err="1" smtClean="0"/>
              <a:t>Gott</a:t>
            </a:r>
            <a:r>
              <a:rPr lang="hu-HU" sz="2600" dirty="0" smtClean="0"/>
              <a:t>: </a:t>
            </a:r>
            <a:r>
              <a:rPr lang="hu-HU" sz="2600" b="1" dirty="0" err="1" smtClean="0"/>
              <a:t>natura</a:t>
            </a:r>
            <a:r>
              <a:rPr lang="hu-HU" sz="2600" b="1" dirty="0" smtClean="0"/>
              <a:t> </a:t>
            </a:r>
            <a:r>
              <a:rPr lang="hu-HU" sz="2600" b="1" dirty="0" err="1" smtClean="0"/>
              <a:t>naturans</a:t>
            </a:r>
            <a:r>
              <a:rPr lang="hu-HU" sz="2600" dirty="0" smtClean="0"/>
              <a:t>, (</a:t>
            </a:r>
            <a:r>
              <a:rPr lang="hu-HU" sz="2600" dirty="0" err="1" smtClean="0"/>
              <a:t>Selbsthelfer</a:t>
            </a:r>
            <a:r>
              <a:rPr lang="hu-HU" sz="2600" dirty="0" smtClean="0"/>
              <a:t>), </a:t>
            </a:r>
            <a:r>
              <a:rPr lang="hu-HU" sz="2600" b="1" dirty="0" err="1" smtClean="0"/>
              <a:t>Natur</a:t>
            </a:r>
            <a:endParaRPr lang="hu-HU" sz="2600" b="1" dirty="0" smtClean="0"/>
          </a:p>
          <a:p>
            <a:pPr marL="0" lvl="2" indent="0" algn="ctr">
              <a:buNone/>
            </a:pPr>
            <a:r>
              <a:rPr lang="hu-HU" sz="2600" b="1" dirty="0" err="1" smtClean="0"/>
              <a:t>Vorbild</a:t>
            </a:r>
            <a:endParaRPr lang="hu-HU" sz="2600" dirty="0"/>
          </a:p>
          <a:p>
            <a:pPr marL="0" lvl="2" indent="0" algn="ctr">
              <a:buNone/>
            </a:pPr>
            <a:r>
              <a:rPr lang="hu-HU" sz="2600" dirty="0" smtClean="0"/>
              <a:t>Shakespeare ↔ </a:t>
            </a:r>
            <a:r>
              <a:rPr lang="hu-HU" sz="2600" dirty="0" err="1" smtClean="0"/>
              <a:t>französische</a:t>
            </a:r>
            <a:r>
              <a:rPr lang="hu-HU" sz="2600" dirty="0" smtClean="0"/>
              <a:t> </a:t>
            </a:r>
            <a:r>
              <a:rPr lang="hu-HU" sz="2600" dirty="0" err="1" smtClean="0"/>
              <a:t>Klassizisten</a:t>
            </a:r>
            <a:r>
              <a:rPr lang="hu-HU" sz="2600" dirty="0"/>
              <a:t> </a:t>
            </a:r>
            <a:r>
              <a:rPr lang="hu-HU" sz="2600" dirty="0" smtClean="0"/>
              <a:t>(Racine, </a:t>
            </a:r>
            <a:r>
              <a:rPr lang="hu-HU" sz="2600" dirty="0" err="1" smtClean="0"/>
              <a:t>Corneille</a:t>
            </a:r>
            <a:r>
              <a:rPr lang="hu-HU" sz="2600" dirty="0" smtClean="0"/>
              <a:t>, </a:t>
            </a:r>
            <a:r>
              <a:rPr lang="hu-HU" sz="2600" dirty="0" err="1" smtClean="0"/>
              <a:t>Gottsched</a:t>
            </a:r>
            <a:r>
              <a:rPr lang="hu-HU" sz="2600" dirty="0" smtClean="0"/>
              <a:t>)</a:t>
            </a:r>
          </a:p>
        </p:txBody>
      </p:sp>
      <p:pic>
        <p:nvPicPr>
          <p:cNvPr id="4" name="Kép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04112" cy="1207698"/>
          </a:xfrm>
          <a:prstGeom prst="rect">
            <a:avLst/>
          </a:prstGeom>
        </p:spPr>
      </p:pic>
    </p:spTree>
    <p:extLst>
      <p:ext uri="{BB962C8B-B14F-4D97-AF65-F5344CB8AC3E}">
        <p14:creationId xmlns:p14="http://schemas.microsoft.com/office/powerpoint/2010/main" val="9231966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829574" y="1434800"/>
            <a:ext cx="10515600" cy="1325563"/>
          </a:xfrm>
        </p:spPr>
        <p:txBody>
          <a:bodyPr>
            <a:normAutofit fontScale="90000"/>
          </a:bodyPr>
          <a:lstStyle/>
          <a:p>
            <a:pPr algn="ctr"/>
            <a:r>
              <a:rPr lang="hu-HU" sz="4000" b="1" dirty="0" smtClean="0"/>
              <a:t>Genie-Kult </a:t>
            </a:r>
            <a:r>
              <a:rPr lang="hu-HU" b="1" dirty="0" smtClean="0"/>
              <a:t/>
            </a:r>
            <a:br>
              <a:rPr lang="hu-HU" b="1" dirty="0" smtClean="0"/>
            </a:br>
            <a:r>
              <a:rPr lang="hu-HU" sz="3600" b="1" dirty="0"/>
              <a:t>Goethe: </a:t>
            </a:r>
            <a:r>
              <a:rPr lang="hu-HU" sz="3600" b="1" i="1" dirty="0" err="1"/>
              <a:t>Zum</a:t>
            </a:r>
            <a:r>
              <a:rPr lang="hu-HU" sz="3600" b="1" i="1" dirty="0"/>
              <a:t> </a:t>
            </a:r>
            <a:r>
              <a:rPr lang="hu-HU" sz="3600" b="1" i="1" dirty="0" err="1"/>
              <a:t>Shakespeare-Tag</a:t>
            </a:r>
            <a:r>
              <a:rPr lang="hu-HU" sz="3600" b="1" i="1" dirty="0"/>
              <a:t> </a:t>
            </a:r>
            <a:r>
              <a:rPr lang="hu-HU" sz="3600" b="1" dirty="0"/>
              <a:t>(</a:t>
            </a:r>
            <a:r>
              <a:rPr lang="hu-HU" sz="3600" b="1" dirty="0" err="1"/>
              <a:t>Shakespeare-Rede</a:t>
            </a:r>
            <a:r>
              <a:rPr lang="hu-HU" sz="3600" b="1" dirty="0"/>
              <a:t>)</a:t>
            </a:r>
            <a:r>
              <a:rPr lang="hu-HU" sz="3600" dirty="0"/>
              <a:t/>
            </a:r>
            <a:br>
              <a:rPr lang="hu-HU" sz="3600" dirty="0"/>
            </a:br>
            <a:endParaRPr lang="hu-HU" sz="3600" b="1" dirty="0"/>
          </a:p>
        </p:txBody>
      </p:sp>
      <p:sp>
        <p:nvSpPr>
          <p:cNvPr id="3" name="Tartalom helye 2"/>
          <p:cNvSpPr>
            <a:spLocks noGrp="1"/>
          </p:cNvSpPr>
          <p:nvPr>
            <p:ph idx="1"/>
          </p:nvPr>
        </p:nvSpPr>
        <p:spPr>
          <a:xfrm>
            <a:off x="829574" y="3316928"/>
            <a:ext cx="10515600" cy="3929709"/>
          </a:xfrm>
        </p:spPr>
        <p:txBody>
          <a:bodyPr/>
          <a:lstStyle/>
          <a:p>
            <a:pPr marL="0" indent="0" hangingPunct="0">
              <a:buNone/>
            </a:pPr>
            <a:r>
              <a:rPr lang="hu-HU" sz="2400" dirty="0"/>
              <a:t>Goethe </a:t>
            </a:r>
            <a:r>
              <a:rPr lang="hu-HU" sz="2400" dirty="0" err="1"/>
              <a:t>wollte</a:t>
            </a:r>
            <a:r>
              <a:rPr lang="hu-HU" sz="2400" dirty="0"/>
              <a:t> </a:t>
            </a:r>
            <a:r>
              <a:rPr lang="hu-HU" sz="2400" dirty="0" err="1"/>
              <a:t>im</a:t>
            </a:r>
            <a:r>
              <a:rPr lang="hu-HU" sz="2400" dirty="0"/>
              <a:t> </a:t>
            </a:r>
            <a:r>
              <a:rPr lang="hu-HU" sz="2400" dirty="0" err="1"/>
              <a:t>Herbst</a:t>
            </a:r>
            <a:r>
              <a:rPr lang="hu-HU" sz="2400" dirty="0"/>
              <a:t> 1771 bei </a:t>
            </a:r>
            <a:r>
              <a:rPr lang="hu-HU" sz="2400" dirty="0" smtClean="0"/>
              <a:t>Johann Daniel </a:t>
            </a:r>
            <a:r>
              <a:rPr lang="hu-HU" sz="2400" dirty="0" err="1" smtClean="0"/>
              <a:t>Salzmanns</a:t>
            </a:r>
            <a:r>
              <a:rPr lang="hu-HU" sz="2400" dirty="0" smtClean="0"/>
              <a:t> „</a:t>
            </a:r>
            <a:r>
              <a:rPr lang="hu-HU" sz="2400" dirty="0" err="1" smtClean="0"/>
              <a:t>Deutscher</a:t>
            </a:r>
            <a:r>
              <a:rPr lang="hu-HU" sz="2400" dirty="0" smtClean="0"/>
              <a:t> </a:t>
            </a:r>
            <a:r>
              <a:rPr lang="hu-HU" sz="2400" dirty="0" err="1" smtClean="0"/>
              <a:t>Gesellschaft</a:t>
            </a:r>
            <a:r>
              <a:rPr lang="hu-HU" sz="2400" dirty="0" smtClean="0"/>
              <a:t>” in </a:t>
            </a:r>
            <a:r>
              <a:rPr lang="hu-HU" sz="2400" dirty="0" err="1" smtClean="0"/>
              <a:t>Straßburg</a:t>
            </a:r>
            <a:r>
              <a:rPr lang="hu-HU" sz="2400" dirty="0" smtClean="0"/>
              <a:t> „</a:t>
            </a:r>
            <a:r>
              <a:rPr lang="hu-HU" sz="2400" dirty="0" err="1" smtClean="0"/>
              <a:t>um</a:t>
            </a:r>
            <a:r>
              <a:rPr lang="hu-HU" sz="2400" dirty="0" smtClean="0"/>
              <a:t> </a:t>
            </a:r>
            <a:r>
              <a:rPr lang="hu-HU" sz="2400" dirty="0" err="1"/>
              <a:t>einen</a:t>
            </a:r>
            <a:r>
              <a:rPr lang="hu-HU" sz="2400" dirty="0"/>
              <a:t> </a:t>
            </a:r>
            <a:r>
              <a:rPr lang="hu-HU" sz="2400" dirty="0" err="1"/>
              <a:t>Ehrentag</a:t>
            </a:r>
            <a:r>
              <a:rPr lang="hu-HU" sz="2400" dirty="0"/>
              <a:t> des </a:t>
            </a:r>
            <a:r>
              <a:rPr lang="hu-HU" sz="2400" dirty="0" err="1"/>
              <a:t>edlen</a:t>
            </a:r>
            <a:r>
              <a:rPr lang="hu-HU" sz="2400" dirty="0"/>
              <a:t> </a:t>
            </a:r>
            <a:r>
              <a:rPr lang="hu-HU" sz="2400" dirty="0" err="1"/>
              <a:t>Shäkespears</a:t>
            </a:r>
            <a:r>
              <a:rPr lang="hu-HU" sz="2400" dirty="0"/>
              <a:t> </a:t>
            </a:r>
            <a:r>
              <a:rPr lang="hu-HU" sz="2400" dirty="0" err="1" smtClean="0"/>
              <a:t>ansuchen</a:t>
            </a:r>
            <a:r>
              <a:rPr lang="hu-HU" sz="2400" dirty="0" smtClean="0"/>
              <a:t>”. </a:t>
            </a:r>
            <a:r>
              <a:rPr lang="hu-HU" sz="2400" dirty="0" err="1"/>
              <a:t>Er</a:t>
            </a:r>
            <a:r>
              <a:rPr lang="hu-HU" sz="2400" dirty="0"/>
              <a:t> </a:t>
            </a:r>
            <a:r>
              <a:rPr lang="hu-HU" sz="2400" dirty="0" err="1"/>
              <a:t>verlas</a:t>
            </a:r>
            <a:r>
              <a:rPr lang="hu-HU" sz="2400" dirty="0"/>
              <a:t> </a:t>
            </a:r>
            <a:r>
              <a:rPr lang="hu-HU" sz="2400" dirty="0" err="1"/>
              <a:t>seine</a:t>
            </a:r>
            <a:r>
              <a:rPr lang="hu-HU" sz="2400" dirty="0"/>
              <a:t> </a:t>
            </a:r>
            <a:r>
              <a:rPr lang="hu-HU" sz="2400" dirty="0" err="1"/>
              <a:t>Rede</a:t>
            </a:r>
            <a:r>
              <a:rPr lang="hu-HU" sz="2400" dirty="0"/>
              <a:t> </a:t>
            </a:r>
            <a:r>
              <a:rPr lang="hu-HU" sz="2400" dirty="0" err="1"/>
              <a:t>aber</a:t>
            </a:r>
            <a:r>
              <a:rPr lang="hu-HU" sz="2400" dirty="0"/>
              <a:t> </a:t>
            </a:r>
            <a:r>
              <a:rPr lang="hu-HU" sz="2400" dirty="0" err="1"/>
              <a:t>wohl</a:t>
            </a:r>
            <a:r>
              <a:rPr lang="hu-HU" sz="2400" dirty="0"/>
              <a:t> </a:t>
            </a:r>
            <a:r>
              <a:rPr lang="hu-HU" sz="2400" dirty="0" err="1"/>
              <a:t>nicht</a:t>
            </a:r>
            <a:r>
              <a:rPr lang="hu-HU" sz="2400" dirty="0"/>
              <a:t> </a:t>
            </a:r>
            <a:r>
              <a:rPr lang="hu-HU" sz="2400" dirty="0" err="1"/>
              <a:t>hier</a:t>
            </a:r>
            <a:r>
              <a:rPr lang="hu-HU" sz="2400" dirty="0"/>
              <a:t>, </a:t>
            </a:r>
            <a:r>
              <a:rPr lang="hu-HU" sz="2400" dirty="0" err="1"/>
              <a:t>sondern</a:t>
            </a:r>
            <a:r>
              <a:rPr lang="hu-HU" sz="2400" dirty="0"/>
              <a:t> </a:t>
            </a:r>
            <a:r>
              <a:rPr lang="hu-HU" sz="2400" dirty="0" err="1"/>
              <a:t>im</a:t>
            </a:r>
            <a:r>
              <a:rPr lang="hu-HU" sz="2400" dirty="0"/>
              <a:t> </a:t>
            </a:r>
            <a:r>
              <a:rPr lang="hu-HU" sz="2400" dirty="0" err="1"/>
              <a:t>väterlichen</a:t>
            </a:r>
            <a:r>
              <a:rPr lang="hu-HU" sz="2400" dirty="0"/>
              <a:t> </a:t>
            </a:r>
            <a:r>
              <a:rPr lang="hu-HU" sz="2400" dirty="0" err="1"/>
              <a:t>Haus</a:t>
            </a:r>
            <a:r>
              <a:rPr lang="hu-HU" sz="2400" dirty="0"/>
              <a:t> in Frankfurt am 14. </a:t>
            </a:r>
            <a:r>
              <a:rPr lang="hu-HU" sz="2400" dirty="0" err="1"/>
              <a:t>Oktober</a:t>
            </a:r>
            <a:r>
              <a:rPr lang="hu-HU" sz="2400" dirty="0"/>
              <a:t>, am </a:t>
            </a:r>
            <a:r>
              <a:rPr lang="hu-HU" sz="2400" dirty="0" err="1"/>
              <a:t>protestantischen</a:t>
            </a:r>
            <a:r>
              <a:rPr lang="hu-HU" sz="2400" dirty="0"/>
              <a:t> </a:t>
            </a:r>
            <a:r>
              <a:rPr lang="hu-HU" sz="2400" dirty="0" err="1"/>
              <a:t>Namenstag</a:t>
            </a:r>
            <a:r>
              <a:rPr lang="hu-HU" sz="2400" dirty="0"/>
              <a:t> </a:t>
            </a:r>
            <a:r>
              <a:rPr lang="hu-HU" sz="2400" dirty="0" err="1"/>
              <a:t>für</a:t>
            </a:r>
            <a:r>
              <a:rPr lang="hu-HU" sz="2400" dirty="0"/>
              <a:t> Wilhelm.</a:t>
            </a:r>
          </a:p>
          <a:p>
            <a:pPr marL="0" indent="0" hangingPunct="0">
              <a:buNone/>
            </a:pPr>
            <a:r>
              <a:rPr lang="hu-HU" sz="2400" dirty="0"/>
              <a:t> </a:t>
            </a:r>
          </a:p>
          <a:p>
            <a:pPr marL="0" indent="0" hangingPunct="0">
              <a:buNone/>
            </a:pPr>
            <a:r>
              <a:rPr lang="hu-HU" sz="2400" dirty="0" err="1"/>
              <a:t>Goethes</a:t>
            </a:r>
            <a:r>
              <a:rPr lang="hu-HU" sz="2400" dirty="0"/>
              <a:t> </a:t>
            </a:r>
            <a:r>
              <a:rPr lang="hu-HU" sz="2400" dirty="0" err="1"/>
              <a:t>Rede</a:t>
            </a:r>
            <a:r>
              <a:rPr lang="hu-HU" sz="2400" dirty="0"/>
              <a:t> </a:t>
            </a:r>
            <a:r>
              <a:rPr lang="hu-HU" sz="2400" dirty="0" err="1"/>
              <a:t>ist</a:t>
            </a:r>
            <a:r>
              <a:rPr lang="hu-HU" sz="2400" dirty="0"/>
              <a:t> </a:t>
            </a:r>
            <a:r>
              <a:rPr lang="hu-HU" sz="2400" dirty="0" err="1"/>
              <a:t>keine</a:t>
            </a:r>
            <a:r>
              <a:rPr lang="hu-HU" sz="2400" dirty="0"/>
              <a:t> </a:t>
            </a:r>
            <a:r>
              <a:rPr lang="hu-HU" sz="2400" dirty="0" err="1"/>
              <a:t>theoretische</a:t>
            </a:r>
            <a:r>
              <a:rPr lang="hu-HU" sz="2400" dirty="0"/>
              <a:t> </a:t>
            </a:r>
            <a:r>
              <a:rPr lang="hu-HU" sz="2400" dirty="0" err="1"/>
              <a:t>Abhandlung</a:t>
            </a:r>
            <a:r>
              <a:rPr lang="hu-HU" sz="2400" dirty="0"/>
              <a:t> </a:t>
            </a:r>
            <a:r>
              <a:rPr lang="hu-HU" sz="2400" dirty="0" err="1"/>
              <a:t>eines</a:t>
            </a:r>
            <a:r>
              <a:rPr lang="hu-HU" sz="2400" dirty="0"/>
              <a:t> </a:t>
            </a:r>
            <a:r>
              <a:rPr lang="hu-HU" sz="2400" dirty="0" err="1"/>
              <a:t>Literaten</a:t>
            </a:r>
            <a:r>
              <a:rPr lang="hu-HU" sz="2400" dirty="0"/>
              <a:t> </a:t>
            </a:r>
            <a:r>
              <a:rPr lang="hu-HU" sz="2400" dirty="0" err="1"/>
              <a:t>oder</a:t>
            </a:r>
            <a:r>
              <a:rPr lang="hu-HU" sz="2400" dirty="0"/>
              <a:t> </a:t>
            </a:r>
            <a:r>
              <a:rPr lang="hu-HU" sz="2400" dirty="0" err="1"/>
              <a:t>Ästhetikers</a:t>
            </a:r>
            <a:r>
              <a:rPr lang="hu-HU" sz="2400" dirty="0"/>
              <a:t>, </a:t>
            </a:r>
            <a:r>
              <a:rPr lang="hu-HU" sz="2400" dirty="0" err="1"/>
              <a:t>sondern</a:t>
            </a:r>
            <a:r>
              <a:rPr lang="hu-HU" sz="2400" dirty="0"/>
              <a:t> </a:t>
            </a:r>
            <a:r>
              <a:rPr lang="hu-HU" sz="2400" dirty="0" err="1"/>
              <a:t>ein</a:t>
            </a:r>
            <a:r>
              <a:rPr lang="hu-HU" sz="2400" dirty="0"/>
              <a:t> </a:t>
            </a:r>
            <a:r>
              <a:rPr lang="hu-HU" sz="2400" dirty="0" err="1"/>
              <a:t>Beweis</a:t>
            </a:r>
            <a:r>
              <a:rPr lang="hu-HU" sz="2400" dirty="0"/>
              <a:t> des </a:t>
            </a:r>
            <a:r>
              <a:rPr lang="hu-HU" sz="2400" dirty="0" err="1"/>
              <a:t>feurigen</a:t>
            </a:r>
            <a:r>
              <a:rPr lang="hu-HU" sz="2400" dirty="0"/>
              <a:t> </a:t>
            </a:r>
            <a:r>
              <a:rPr lang="hu-HU" sz="2400" dirty="0" err="1"/>
              <a:t>Sturm-und-Drang-Dichters</a:t>
            </a:r>
            <a:r>
              <a:rPr lang="hu-HU" sz="2400" dirty="0"/>
              <a:t>, </a:t>
            </a:r>
            <a:r>
              <a:rPr lang="hu-HU" sz="2400" dirty="0" err="1"/>
              <a:t>des</a:t>
            </a:r>
            <a:r>
              <a:rPr lang="hu-HU" sz="2400" dirty="0"/>
              <a:t> </a:t>
            </a:r>
            <a:r>
              <a:rPr lang="hu-HU" sz="2400" dirty="0" err="1"/>
              <a:t>Vertreters</a:t>
            </a:r>
            <a:r>
              <a:rPr lang="hu-HU" sz="2400" dirty="0"/>
              <a:t> </a:t>
            </a:r>
            <a:r>
              <a:rPr lang="hu-HU" sz="2400" dirty="0" err="1"/>
              <a:t>des</a:t>
            </a:r>
            <a:r>
              <a:rPr lang="hu-HU" sz="2400" dirty="0"/>
              <a:t> </a:t>
            </a:r>
            <a:r>
              <a:rPr lang="hu-HU" sz="2400" dirty="0" err="1"/>
              <a:t>Genie-Kults</a:t>
            </a:r>
            <a:r>
              <a:rPr lang="hu-HU" sz="2400" dirty="0"/>
              <a:t>.</a:t>
            </a:r>
          </a:p>
          <a:p>
            <a:endParaRPr lang="hu-HU" dirty="0"/>
          </a:p>
        </p:txBody>
      </p:sp>
      <p:pic>
        <p:nvPicPr>
          <p:cNvPr id="4" name="Kép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04112" cy="1207698"/>
          </a:xfrm>
          <a:prstGeom prst="rect">
            <a:avLst/>
          </a:prstGeom>
        </p:spPr>
      </p:pic>
    </p:spTree>
    <p:extLst>
      <p:ext uri="{BB962C8B-B14F-4D97-AF65-F5344CB8AC3E}">
        <p14:creationId xmlns:p14="http://schemas.microsoft.com/office/powerpoint/2010/main" val="15217527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812321" y="1046162"/>
            <a:ext cx="10515600" cy="1325563"/>
          </a:xfrm>
        </p:spPr>
        <p:txBody>
          <a:bodyPr>
            <a:normAutofit/>
          </a:bodyPr>
          <a:lstStyle/>
          <a:p>
            <a:pPr algn="ctr"/>
            <a:r>
              <a:rPr lang="hu-HU" sz="3600" b="1" dirty="0"/>
              <a:t>Goethe: </a:t>
            </a:r>
            <a:r>
              <a:rPr lang="hu-HU" sz="3600" b="1" i="1" dirty="0" err="1"/>
              <a:t>Zum</a:t>
            </a:r>
            <a:r>
              <a:rPr lang="hu-HU" sz="3600" b="1" i="1" dirty="0"/>
              <a:t> </a:t>
            </a:r>
            <a:r>
              <a:rPr lang="hu-HU" sz="3600" b="1" i="1" dirty="0" err="1"/>
              <a:t>Shakespeare-Tag</a:t>
            </a:r>
            <a:endParaRPr lang="hu-HU" sz="3600" dirty="0"/>
          </a:p>
        </p:txBody>
      </p:sp>
      <p:sp>
        <p:nvSpPr>
          <p:cNvPr id="3" name="Tartalom helye 2"/>
          <p:cNvSpPr>
            <a:spLocks noGrp="1"/>
          </p:cNvSpPr>
          <p:nvPr>
            <p:ph idx="1"/>
          </p:nvPr>
        </p:nvSpPr>
        <p:spPr>
          <a:xfrm>
            <a:off x="812321" y="2506662"/>
            <a:ext cx="10515600" cy="4351338"/>
          </a:xfrm>
        </p:spPr>
        <p:txBody>
          <a:bodyPr>
            <a:normAutofit lnSpcReduction="10000"/>
          </a:bodyPr>
          <a:lstStyle/>
          <a:p>
            <a:pPr marL="0" indent="0" hangingPunct="0">
              <a:buNone/>
            </a:pPr>
            <a:r>
              <a:rPr lang="hu-HU" sz="2400" dirty="0" smtClean="0"/>
              <a:t>„</a:t>
            </a:r>
            <a:r>
              <a:rPr lang="hu-HU" sz="2400" dirty="0" err="1" smtClean="0"/>
              <a:t>Schakespeares</a:t>
            </a:r>
            <a:r>
              <a:rPr lang="hu-HU" sz="2400" dirty="0" smtClean="0"/>
              <a:t> </a:t>
            </a:r>
            <a:r>
              <a:rPr lang="hu-HU" sz="2400" dirty="0" err="1"/>
              <a:t>Theater</a:t>
            </a:r>
            <a:r>
              <a:rPr lang="hu-HU" sz="2400" dirty="0"/>
              <a:t> </a:t>
            </a:r>
            <a:r>
              <a:rPr lang="hu-HU" sz="2400" dirty="0" err="1"/>
              <a:t>ist</a:t>
            </a:r>
            <a:r>
              <a:rPr lang="hu-HU" sz="2400" dirty="0"/>
              <a:t> </a:t>
            </a:r>
            <a:r>
              <a:rPr lang="hu-HU" sz="2400" dirty="0" err="1"/>
              <a:t>ein</a:t>
            </a:r>
            <a:r>
              <a:rPr lang="hu-HU" sz="2400" dirty="0"/>
              <a:t> </a:t>
            </a:r>
            <a:r>
              <a:rPr lang="hu-HU" sz="2400" dirty="0" err="1"/>
              <a:t>schöner</a:t>
            </a:r>
            <a:r>
              <a:rPr lang="hu-HU" sz="2400" dirty="0"/>
              <a:t> </a:t>
            </a:r>
            <a:r>
              <a:rPr lang="hu-HU" sz="2400" dirty="0" err="1"/>
              <a:t>Raritätenkasten</a:t>
            </a:r>
            <a:r>
              <a:rPr lang="hu-HU" sz="2400" dirty="0"/>
              <a:t>, in </a:t>
            </a:r>
            <a:r>
              <a:rPr lang="hu-HU" sz="2400" dirty="0" err="1"/>
              <a:t>dem</a:t>
            </a:r>
            <a:r>
              <a:rPr lang="hu-HU" sz="2400" dirty="0"/>
              <a:t> die </a:t>
            </a:r>
            <a:r>
              <a:rPr lang="hu-HU" sz="2400" dirty="0" err="1"/>
              <a:t>Geschichte</a:t>
            </a:r>
            <a:r>
              <a:rPr lang="hu-HU" sz="2400" dirty="0"/>
              <a:t> der Welt </a:t>
            </a:r>
            <a:r>
              <a:rPr lang="hu-HU" sz="2400" dirty="0" err="1"/>
              <a:t>vor</a:t>
            </a:r>
            <a:r>
              <a:rPr lang="hu-HU" sz="2400" dirty="0"/>
              <a:t> </a:t>
            </a:r>
            <a:r>
              <a:rPr lang="hu-HU" sz="2400" dirty="0" err="1"/>
              <a:t>unsern</a:t>
            </a:r>
            <a:r>
              <a:rPr lang="hu-HU" sz="2400" dirty="0"/>
              <a:t> </a:t>
            </a:r>
            <a:r>
              <a:rPr lang="hu-HU" sz="2400" dirty="0" err="1"/>
              <a:t>Augen</a:t>
            </a:r>
            <a:r>
              <a:rPr lang="hu-HU" sz="2400" dirty="0"/>
              <a:t> an </a:t>
            </a:r>
            <a:r>
              <a:rPr lang="hu-HU" sz="2400" dirty="0" err="1"/>
              <a:t>dem</a:t>
            </a:r>
            <a:r>
              <a:rPr lang="hu-HU" sz="2400" dirty="0"/>
              <a:t> </a:t>
            </a:r>
            <a:r>
              <a:rPr lang="hu-HU" sz="2400" dirty="0" err="1"/>
              <a:t>unsichtbaren</a:t>
            </a:r>
            <a:r>
              <a:rPr lang="hu-HU" sz="2400" dirty="0"/>
              <a:t> </a:t>
            </a:r>
            <a:r>
              <a:rPr lang="hu-HU" sz="2400" dirty="0" err="1"/>
              <a:t>Faden</a:t>
            </a:r>
            <a:r>
              <a:rPr lang="hu-HU" sz="2400" dirty="0"/>
              <a:t> der Zeit </a:t>
            </a:r>
            <a:r>
              <a:rPr lang="hu-HU" sz="2400" dirty="0" err="1"/>
              <a:t>vorbeiwallt</a:t>
            </a:r>
            <a:r>
              <a:rPr lang="hu-HU" sz="2400" dirty="0"/>
              <a:t>. </a:t>
            </a:r>
            <a:r>
              <a:rPr lang="hu-HU" sz="2400" dirty="0" err="1"/>
              <a:t>Seine</a:t>
            </a:r>
            <a:r>
              <a:rPr lang="hu-HU" sz="2400" dirty="0"/>
              <a:t> </a:t>
            </a:r>
            <a:r>
              <a:rPr lang="hu-HU" sz="2400" dirty="0" err="1"/>
              <a:t>Plane</a:t>
            </a:r>
            <a:r>
              <a:rPr lang="hu-HU" sz="2400" dirty="0"/>
              <a:t> </a:t>
            </a:r>
            <a:r>
              <a:rPr lang="hu-HU" sz="2400" dirty="0" err="1"/>
              <a:t>sind</a:t>
            </a:r>
            <a:r>
              <a:rPr lang="hu-HU" sz="2400" dirty="0"/>
              <a:t>, nach </a:t>
            </a:r>
            <a:r>
              <a:rPr lang="hu-HU" sz="2400" dirty="0" err="1"/>
              <a:t>dem</a:t>
            </a:r>
            <a:r>
              <a:rPr lang="hu-HU" sz="2400" dirty="0"/>
              <a:t> </a:t>
            </a:r>
            <a:r>
              <a:rPr lang="hu-HU" sz="2400" dirty="0" err="1"/>
              <a:t>gemeinen</a:t>
            </a:r>
            <a:r>
              <a:rPr lang="hu-HU" sz="2400" dirty="0"/>
              <a:t> </a:t>
            </a:r>
            <a:r>
              <a:rPr lang="hu-HU" sz="2400" dirty="0" err="1"/>
              <a:t>Stil</a:t>
            </a:r>
            <a:r>
              <a:rPr lang="hu-HU" sz="2400" dirty="0"/>
              <a:t> </a:t>
            </a:r>
            <a:r>
              <a:rPr lang="hu-HU" sz="2400" dirty="0" err="1"/>
              <a:t>zu</a:t>
            </a:r>
            <a:r>
              <a:rPr lang="hu-HU" sz="2400" dirty="0"/>
              <a:t> </a:t>
            </a:r>
            <a:r>
              <a:rPr lang="hu-HU" sz="2400" dirty="0" err="1"/>
              <a:t>reden</a:t>
            </a:r>
            <a:r>
              <a:rPr lang="hu-HU" sz="2400" dirty="0"/>
              <a:t> </a:t>
            </a:r>
            <a:r>
              <a:rPr lang="hu-HU" sz="2400" dirty="0" err="1"/>
              <a:t>keine</a:t>
            </a:r>
            <a:r>
              <a:rPr lang="hu-HU" sz="2400" dirty="0"/>
              <a:t> </a:t>
            </a:r>
            <a:r>
              <a:rPr lang="hu-HU" sz="2400" dirty="0" err="1"/>
              <a:t>Plane</a:t>
            </a:r>
            <a:r>
              <a:rPr lang="hu-HU" sz="2400" dirty="0"/>
              <a:t>, </a:t>
            </a:r>
            <a:r>
              <a:rPr lang="hu-HU" sz="2400" dirty="0" err="1"/>
              <a:t>aber</a:t>
            </a:r>
            <a:r>
              <a:rPr lang="hu-HU" sz="2400" dirty="0"/>
              <a:t> </a:t>
            </a:r>
            <a:r>
              <a:rPr lang="hu-HU" sz="2400" b="1" dirty="0" err="1"/>
              <a:t>seine</a:t>
            </a:r>
            <a:r>
              <a:rPr lang="hu-HU" sz="2400" b="1" dirty="0"/>
              <a:t> </a:t>
            </a:r>
            <a:r>
              <a:rPr lang="hu-HU" sz="2400" b="1" dirty="0" err="1"/>
              <a:t>Stücke</a:t>
            </a:r>
            <a:r>
              <a:rPr lang="hu-HU" sz="2400" b="1" dirty="0"/>
              <a:t> </a:t>
            </a:r>
            <a:r>
              <a:rPr lang="hu-HU" sz="2400" b="1" dirty="0" err="1"/>
              <a:t>drehen</a:t>
            </a:r>
            <a:r>
              <a:rPr lang="hu-HU" sz="2400" b="1" dirty="0"/>
              <a:t> </a:t>
            </a:r>
            <a:r>
              <a:rPr lang="hu-HU" sz="2400" b="1" dirty="0" err="1"/>
              <a:t>sich</a:t>
            </a:r>
            <a:r>
              <a:rPr lang="hu-HU" sz="2400" b="1" dirty="0"/>
              <a:t>  </a:t>
            </a:r>
            <a:r>
              <a:rPr lang="hu-HU" sz="2400" b="1" dirty="0" err="1"/>
              <a:t>um</a:t>
            </a:r>
            <a:r>
              <a:rPr lang="hu-HU" sz="2400" b="1" dirty="0"/>
              <a:t> den </a:t>
            </a:r>
            <a:r>
              <a:rPr lang="hu-HU" sz="2400" b="1" dirty="0" err="1"/>
              <a:t>geheimen</a:t>
            </a:r>
            <a:r>
              <a:rPr lang="hu-HU" sz="2400" b="1" dirty="0"/>
              <a:t> </a:t>
            </a:r>
            <a:r>
              <a:rPr lang="hu-HU" sz="2400" b="1" dirty="0" err="1"/>
              <a:t>Punkt</a:t>
            </a:r>
            <a:r>
              <a:rPr lang="hu-HU" sz="2400" b="1" dirty="0"/>
              <a:t> (</a:t>
            </a:r>
            <a:r>
              <a:rPr lang="hu-HU" sz="2400" b="1" dirty="0" err="1"/>
              <a:t>den</a:t>
            </a:r>
            <a:r>
              <a:rPr lang="hu-HU" sz="2400" b="1" dirty="0"/>
              <a:t> </a:t>
            </a:r>
            <a:r>
              <a:rPr lang="hu-HU" sz="2400" b="1" dirty="0" err="1"/>
              <a:t>noch</a:t>
            </a:r>
            <a:r>
              <a:rPr lang="hu-HU" sz="2400" b="1" dirty="0"/>
              <a:t> </a:t>
            </a:r>
            <a:r>
              <a:rPr lang="hu-HU" sz="2400" b="1" dirty="0" err="1"/>
              <a:t>kein</a:t>
            </a:r>
            <a:r>
              <a:rPr lang="hu-HU" sz="2400" b="1" dirty="0"/>
              <a:t> </a:t>
            </a:r>
            <a:r>
              <a:rPr lang="hu-HU" sz="2400" b="1" dirty="0" err="1"/>
              <a:t>Philosoph</a:t>
            </a:r>
            <a:r>
              <a:rPr lang="hu-HU" sz="2400" b="1" dirty="0"/>
              <a:t> </a:t>
            </a:r>
            <a:r>
              <a:rPr lang="hu-HU" sz="2400" b="1" dirty="0" err="1"/>
              <a:t>gesehen</a:t>
            </a:r>
            <a:r>
              <a:rPr lang="hu-HU" sz="2400" b="1" dirty="0"/>
              <a:t> und </a:t>
            </a:r>
            <a:r>
              <a:rPr lang="hu-HU" sz="2400" b="1" dirty="0" err="1"/>
              <a:t>bestimmt</a:t>
            </a:r>
            <a:r>
              <a:rPr lang="hu-HU" sz="2400" b="1" dirty="0"/>
              <a:t> hat), in </a:t>
            </a:r>
            <a:r>
              <a:rPr lang="hu-HU" sz="2400" b="1" dirty="0" err="1"/>
              <a:t>dem</a:t>
            </a:r>
            <a:r>
              <a:rPr lang="hu-HU" sz="2400" b="1" dirty="0"/>
              <a:t> </a:t>
            </a:r>
            <a:r>
              <a:rPr lang="hu-HU" sz="2400" b="1" dirty="0" err="1"/>
              <a:t>das</a:t>
            </a:r>
            <a:r>
              <a:rPr lang="hu-HU" sz="2400" b="1" dirty="0"/>
              <a:t> </a:t>
            </a:r>
            <a:r>
              <a:rPr lang="hu-HU" sz="2400" b="1" dirty="0" err="1"/>
              <a:t>Eigentümliche</a:t>
            </a:r>
            <a:r>
              <a:rPr lang="hu-HU" sz="2400" b="1" dirty="0"/>
              <a:t> </a:t>
            </a:r>
            <a:r>
              <a:rPr lang="hu-HU" sz="2400" b="1" dirty="0" err="1"/>
              <a:t>unsres</a:t>
            </a:r>
            <a:r>
              <a:rPr lang="hu-HU" sz="2400" b="1" dirty="0"/>
              <a:t> </a:t>
            </a:r>
            <a:r>
              <a:rPr lang="hu-HU" sz="2400" b="1" dirty="0" err="1"/>
              <a:t>Ichs</a:t>
            </a:r>
            <a:r>
              <a:rPr lang="hu-HU" sz="2400" b="1" dirty="0"/>
              <a:t>, die </a:t>
            </a:r>
            <a:r>
              <a:rPr lang="hu-HU" sz="2400" b="1" dirty="0" err="1"/>
              <a:t>prätendierte</a:t>
            </a:r>
            <a:r>
              <a:rPr lang="hu-HU" sz="2400" b="1" dirty="0"/>
              <a:t> </a:t>
            </a:r>
            <a:r>
              <a:rPr lang="hu-HU" sz="2400" b="1" dirty="0" err="1"/>
              <a:t>Freiheit</a:t>
            </a:r>
            <a:r>
              <a:rPr lang="hu-HU" sz="2400" b="1" dirty="0"/>
              <a:t> </a:t>
            </a:r>
            <a:r>
              <a:rPr lang="hu-HU" sz="2400" b="1" dirty="0" err="1"/>
              <a:t>unsres</a:t>
            </a:r>
            <a:r>
              <a:rPr lang="hu-HU" sz="2400" b="1" dirty="0"/>
              <a:t> </a:t>
            </a:r>
            <a:r>
              <a:rPr lang="hu-HU" sz="2400" b="1" dirty="0" err="1"/>
              <a:t>Wollens</a:t>
            </a:r>
            <a:r>
              <a:rPr lang="hu-HU" sz="2400" b="1" dirty="0"/>
              <a:t>, mit </a:t>
            </a:r>
            <a:r>
              <a:rPr lang="hu-HU" sz="2400" b="1" dirty="0" err="1"/>
              <a:t>dem</a:t>
            </a:r>
            <a:r>
              <a:rPr lang="hu-HU" sz="2400" b="1" dirty="0"/>
              <a:t> </a:t>
            </a:r>
            <a:r>
              <a:rPr lang="hu-HU" sz="2400" b="1" dirty="0" err="1"/>
              <a:t>notwendigen</a:t>
            </a:r>
            <a:r>
              <a:rPr lang="hu-HU" sz="2400" b="1" dirty="0"/>
              <a:t> Gang des </a:t>
            </a:r>
            <a:r>
              <a:rPr lang="hu-HU" sz="2400" b="1" dirty="0" err="1"/>
              <a:t>Ganzen</a:t>
            </a:r>
            <a:r>
              <a:rPr lang="hu-HU" sz="2400" b="1" dirty="0"/>
              <a:t> </a:t>
            </a:r>
            <a:r>
              <a:rPr lang="hu-HU" sz="2400" b="1" dirty="0" err="1"/>
              <a:t>zusammenstößt</a:t>
            </a:r>
            <a:r>
              <a:rPr lang="hu-HU" sz="2400" b="1" dirty="0" smtClean="0"/>
              <a:t>.”</a:t>
            </a:r>
            <a:r>
              <a:rPr lang="hu-HU" sz="2400" dirty="0" smtClean="0"/>
              <a:t> (226)</a:t>
            </a:r>
            <a:endParaRPr lang="hu-HU" sz="2400" dirty="0"/>
          </a:p>
          <a:p>
            <a:pPr marL="0" indent="0" hangingPunct="0">
              <a:buNone/>
            </a:pPr>
            <a:endParaRPr lang="hu-HU" sz="2400" dirty="0" smtClean="0"/>
          </a:p>
          <a:p>
            <a:pPr marL="0" indent="0" algn="ctr" hangingPunct="0">
              <a:buNone/>
            </a:pPr>
            <a:r>
              <a:rPr lang="hu-HU" sz="2400" b="1" dirty="0" smtClean="0">
                <a:solidFill>
                  <a:srgbClr val="C00000"/>
                </a:solidFill>
              </a:rPr>
              <a:t>"</a:t>
            </a:r>
            <a:r>
              <a:rPr lang="hu-HU" sz="2400" b="1" dirty="0">
                <a:solidFill>
                  <a:srgbClr val="C00000"/>
                </a:solidFill>
              </a:rPr>
              <a:t>Und </a:t>
            </a:r>
            <a:r>
              <a:rPr lang="hu-HU" sz="2400" b="1" dirty="0" err="1">
                <a:solidFill>
                  <a:srgbClr val="C00000"/>
                </a:solidFill>
              </a:rPr>
              <a:t>ich</a:t>
            </a:r>
            <a:r>
              <a:rPr lang="hu-HU" sz="2400" b="1" dirty="0">
                <a:solidFill>
                  <a:srgbClr val="C00000"/>
                </a:solidFill>
              </a:rPr>
              <a:t> </a:t>
            </a:r>
            <a:r>
              <a:rPr lang="hu-HU" sz="2400" b="1" dirty="0" err="1">
                <a:solidFill>
                  <a:srgbClr val="C00000"/>
                </a:solidFill>
              </a:rPr>
              <a:t>r</a:t>
            </a:r>
            <a:r>
              <a:rPr lang="hu-HU" sz="2400" b="1" dirty="0" err="1" smtClean="0">
                <a:solidFill>
                  <a:srgbClr val="C00000"/>
                </a:solidFill>
              </a:rPr>
              <a:t>ufe</a:t>
            </a:r>
            <a:r>
              <a:rPr lang="hu-HU" sz="2400" b="1" dirty="0">
                <a:solidFill>
                  <a:srgbClr val="C00000"/>
                </a:solidFill>
              </a:rPr>
              <a:t>: </a:t>
            </a:r>
            <a:r>
              <a:rPr lang="hu-HU" sz="2400" b="1" dirty="0" err="1">
                <a:solidFill>
                  <a:srgbClr val="C00000"/>
                </a:solidFill>
              </a:rPr>
              <a:t>Natur</a:t>
            </a:r>
            <a:r>
              <a:rPr lang="hu-HU" sz="2400" b="1" dirty="0">
                <a:solidFill>
                  <a:srgbClr val="C00000"/>
                </a:solidFill>
              </a:rPr>
              <a:t>! </a:t>
            </a:r>
            <a:r>
              <a:rPr lang="hu-HU" sz="2400" b="1" dirty="0" err="1">
                <a:solidFill>
                  <a:srgbClr val="C00000"/>
                </a:solidFill>
              </a:rPr>
              <a:t>Natur</a:t>
            </a:r>
            <a:r>
              <a:rPr lang="hu-HU" sz="2400" b="1" dirty="0">
                <a:solidFill>
                  <a:srgbClr val="C00000"/>
                </a:solidFill>
              </a:rPr>
              <a:t>! </a:t>
            </a:r>
            <a:r>
              <a:rPr lang="hu-HU" sz="2400" b="1" dirty="0" err="1">
                <a:solidFill>
                  <a:srgbClr val="C00000"/>
                </a:solidFill>
              </a:rPr>
              <a:t>nichts</a:t>
            </a:r>
            <a:r>
              <a:rPr lang="hu-HU" sz="2400" b="1" dirty="0">
                <a:solidFill>
                  <a:srgbClr val="C00000"/>
                </a:solidFill>
              </a:rPr>
              <a:t> </a:t>
            </a:r>
            <a:r>
              <a:rPr lang="hu-HU" sz="2400" b="1" dirty="0" err="1">
                <a:solidFill>
                  <a:srgbClr val="C00000"/>
                </a:solidFill>
              </a:rPr>
              <a:t>so</a:t>
            </a:r>
            <a:r>
              <a:rPr lang="hu-HU" sz="2400" b="1" dirty="0">
                <a:solidFill>
                  <a:srgbClr val="C00000"/>
                </a:solidFill>
              </a:rPr>
              <a:t> </a:t>
            </a:r>
            <a:r>
              <a:rPr lang="hu-HU" sz="2400" b="1" dirty="0" err="1">
                <a:solidFill>
                  <a:srgbClr val="C00000"/>
                </a:solidFill>
              </a:rPr>
              <a:t>Natur</a:t>
            </a:r>
            <a:r>
              <a:rPr lang="hu-HU" sz="2400" b="1" dirty="0">
                <a:solidFill>
                  <a:srgbClr val="C00000"/>
                </a:solidFill>
              </a:rPr>
              <a:t> </a:t>
            </a:r>
            <a:r>
              <a:rPr lang="hu-HU" sz="2400" b="1" dirty="0" err="1">
                <a:solidFill>
                  <a:srgbClr val="C00000"/>
                </a:solidFill>
              </a:rPr>
              <a:t>als</a:t>
            </a:r>
            <a:r>
              <a:rPr lang="hu-HU" sz="2400" b="1" dirty="0">
                <a:solidFill>
                  <a:srgbClr val="C00000"/>
                </a:solidFill>
              </a:rPr>
              <a:t> </a:t>
            </a:r>
            <a:r>
              <a:rPr lang="hu-HU" sz="2400" b="1" dirty="0" err="1">
                <a:solidFill>
                  <a:srgbClr val="C00000"/>
                </a:solidFill>
              </a:rPr>
              <a:t>Shakespears</a:t>
            </a:r>
            <a:r>
              <a:rPr lang="hu-HU" sz="2400" b="1" dirty="0">
                <a:solidFill>
                  <a:srgbClr val="C00000"/>
                </a:solidFill>
              </a:rPr>
              <a:t> </a:t>
            </a:r>
            <a:r>
              <a:rPr lang="hu-HU" sz="2400" b="1" dirty="0" err="1">
                <a:solidFill>
                  <a:srgbClr val="C00000"/>
                </a:solidFill>
              </a:rPr>
              <a:t>Menschen</a:t>
            </a:r>
            <a:r>
              <a:rPr lang="hu-HU" sz="2400" b="1" dirty="0">
                <a:solidFill>
                  <a:srgbClr val="C00000"/>
                </a:solidFill>
              </a:rPr>
              <a:t>." </a:t>
            </a:r>
            <a:r>
              <a:rPr lang="hu-HU" sz="2400" dirty="0" smtClean="0"/>
              <a:t>(226)</a:t>
            </a:r>
          </a:p>
          <a:p>
            <a:pPr marL="0" indent="0" hangingPunct="0">
              <a:buNone/>
            </a:pPr>
            <a:endParaRPr lang="hu-HU" sz="2400" dirty="0" smtClean="0"/>
          </a:p>
          <a:p>
            <a:pPr marL="0" indent="0" hangingPunct="0">
              <a:buNone/>
            </a:pPr>
            <a:r>
              <a:rPr lang="hu-HU" sz="2400" dirty="0" err="1" smtClean="0"/>
              <a:t>Sh</a:t>
            </a:r>
            <a:r>
              <a:rPr lang="hu-HU" sz="2400" dirty="0"/>
              <a:t>. </a:t>
            </a:r>
            <a:r>
              <a:rPr lang="hu-HU" sz="2400" dirty="0" err="1"/>
              <a:t>gilt</a:t>
            </a:r>
            <a:r>
              <a:rPr lang="hu-HU" sz="2400" dirty="0"/>
              <a:t> </a:t>
            </a:r>
            <a:r>
              <a:rPr lang="hu-HU" sz="2400" dirty="0" err="1"/>
              <a:t>als</a:t>
            </a:r>
            <a:r>
              <a:rPr lang="hu-HU" sz="2400" dirty="0"/>
              <a:t> Prometheus, </a:t>
            </a:r>
            <a:r>
              <a:rPr lang="hu-HU" sz="2400" dirty="0" err="1"/>
              <a:t>ein</a:t>
            </a:r>
            <a:r>
              <a:rPr lang="hu-HU" sz="2400" dirty="0"/>
              <a:t> </a:t>
            </a:r>
            <a:r>
              <a:rPr lang="hu-HU" sz="2400" dirty="0" err="1"/>
              <a:t>Schöpfer</a:t>
            </a:r>
            <a:r>
              <a:rPr lang="hu-HU" sz="2400" dirty="0"/>
              <a:t> </a:t>
            </a:r>
            <a:r>
              <a:rPr lang="hu-HU" sz="2400" dirty="0" err="1"/>
              <a:t>unter</a:t>
            </a:r>
            <a:r>
              <a:rPr lang="hu-HU" sz="2400" dirty="0"/>
              <a:t> Jupiter </a:t>
            </a:r>
            <a:r>
              <a:rPr lang="hu-HU" sz="2400" dirty="0" smtClean="0"/>
              <a:t>– </a:t>
            </a:r>
            <a:r>
              <a:rPr lang="hu-HU" sz="2400" dirty="0" err="1"/>
              <a:t>jeder</a:t>
            </a:r>
            <a:r>
              <a:rPr lang="hu-HU" sz="2400" dirty="0"/>
              <a:t> </a:t>
            </a:r>
            <a:r>
              <a:rPr lang="hu-HU" sz="2400" dirty="0" err="1"/>
              <a:t>wahre</a:t>
            </a:r>
            <a:r>
              <a:rPr lang="hu-HU" sz="2400" dirty="0"/>
              <a:t> </a:t>
            </a:r>
            <a:r>
              <a:rPr lang="hu-HU" sz="2400" dirty="0" err="1"/>
              <a:t>Dichter</a:t>
            </a:r>
            <a:r>
              <a:rPr lang="hu-HU" sz="2400" dirty="0"/>
              <a:t> </a:t>
            </a:r>
            <a:r>
              <a:rPr lang="hu-HU" sz="2400" dirty="0" err="1"/>
              <a:t>ist</a:t>
            </a:r>
            <a:r>
              <a:rPr lang="hu-HU" sz="2400" dirty="0"/>
              <a:t> </a:t>
            </a:r>
            <a:r>
              <a:rPr lang="hu-HU" sz="2400" dirty="0" err="1"/>
              <a:t>ein</a:t>
            </a:r>
            <a:r>
              <a:rPr lang="hu-HU" sz="2400" dirty="0"/>
              <a:t> Prometheus, </a:t>
            </a:r>
            <a:r>
              <a:rPr lang="hu-HU" sz="2400" dirty="0" err="1"/>
              <a:t>ein</a:t>
            </a:r>
            <a:r>
              <a:rPr lang="hu-HU" sz="2400" dirty="0"/>
              <a:t> </a:t>
            </a:r>
            <a:r>
              <a:rPr lang="hu-HU" sz="2400" dirty="0" smtClean="0"/>
              <a:t>„</a:t>
            </a:r>
            <a:r>
              <a:rPr lang="hu-HU" sz="2400" b="1" dirty="0" err="1" smtClean="0"/>
              <a:t>second</a:t>
            </a:r>
            <a:r>
              <a:rPr lang="hu-HU" sz="2400" b="1" dirty="0" smtClean="0"/>
              <a:t> </a:t>
            </a:r>
            <a:r>
              <a:rPr lang="hu-HU" sz="2400" b="1" dirty="0" err="1" smtClean="0"/>
              <a:t>maker</a:t>
            </a:r>
            <a:r>
              <a:rPr lang="hu-HU" sz="2400" dirty="0" smtClean="0"/>
              <a:t>” </a:t>
            </a:r>
            <a:r>
              <a:rPr lang="hu-HU" sz="2400" dirty="0"/>
              <a:t>(</a:t>
            </a:r>
            <a:r>
              <a:rPr lang="hu-HU" sz="2400" dirty="0" err="1"/>
              <a:t>Shaftesbury</a:t>
            </a:r>
            <a:r>
              <a:rPr lang="hu-HU" sz="2400" dirty="0"/>
              <a:t>), der </a:t>
            </a:r>
            <a:r>
              <a:rPr lang="hu-HU" sz="2400" dirty="0" err="1"/>
              <a:t>das</a:t>
            </a:r>
            <a:r>
              <a:rPr lang="hu-HU" sz="2400" dirty="0"/>
              <a:t> </a:t>
            </a:r>
            <a:r>
              <a:rPr lang="hu-HU" sz="2400" dirty="0" err="1"/>
              <a:t>Ganze</a:t>
            </a:r>
            <a:r>
              <a:rPr lang="hu-HU" sz="2400" dirty="0"/>
              <a:t> </a:t>
            </a:r>
            <a:r>
              <a:rPr lang="hu-HU" sz="2400" dirty="0" err="1"/>
              <a:t>der</a:t>
            </a:r>
            <a:r>
              <a:rPr lang="hu-HU" sz="2400" dirty="0"/>
              <a:t> Welt </a:t>
            </a:r>
            <a:r>
              <a:rPr lang="hu-HU" sz="2400" dirty="0" err="1"/>
              <a:t>bejaht</a:t>
            </a:r>
            <a:r>
              <a:rPr lang="hu-HU" sz="2400" dirty="0"/>
              <a:t> und mit </a:t>
            </a:r>
            <a:r>
              <a:rPr lang="hu-HU" sz="2400" dirty="0" err="1"/>
              <a:t>kongenialer</a:t>
            </a:r>
            <a:r>
              <a:rPr lang="hu-HU" sz="2400" dirty="0"/>
              <a:t> </a:t>
            </a:r>
            <a:r>
              <a:rPr lang="hu-HU" sz="2400" dirty="0" err="1"/>
              <a:t>Schöpfungskraft</a:t>
            </a:r>
            <a:r>
              <a:rPr lang="hu-HU" sz="2400" dirty="0"/>
              <a:t> </a:t>
            </a:r>
            <a:r>
              <a:rPr lang="hu-HU" sz="2400" dirty="0" err="1"/>
              <a:t>darzustellen</a:t>
            </a:r>
            <a:r>
              <a:rPr lang="hu-HU" sz="2400" dirty="0"/>
              <a:t> </a:t>
            </a:r>
            <a:r>
              <a:rPr lang="hu-HU" sz="2400" dirty="0" err="1" smtClean="0"/>
              <a:t>vermag</a:t>
            </a:r>
            <a:r>
              <a:rPr lang="hu-HU" sz="2400" dirty="0" smtClean="0"/>
              <a:t>…</a:t>
            </a:r>
            <a:endParaRPr lang="hu-HU" sz="2400" dirty="0"/>
          </a:p>
          <a:p>
            <a:endParaRPr lang="hu-HU" dirty="0"/>
          </a:p>
        </p:txBody>
      </p:sp>
      <p:pic>
        <p:nvPicPr>
          <p:cNvPr id="4" name="Kép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04112" cy="1207698"/>
          </a:xfrm>
          <a:prstGeom prst="rect">
            <a:avLst/>
          </a:prstGeom>
        </p:spPr>
      </p:pic>
    </p:spTree>
    <p:extLst>
      <p:ext uri="{BB962C8B-B14F-4D97-AF65-F5344CB8AC3E}">
        <p14:creationId xmlns:p14="http://schemas.microsoft.com/office/powerpoint/2010/main" val="4465668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846826" y="1046163"/>
            <a:ext cx="10515600" cy="1325563"/>
          </a:xfrm>
        </p:spPr>
        <p:txBody>
          <a:bodyPr>
            <a:normAutofit/>
          </a:bodyPr>
          <a:lstStyle/>
          <a:p>
            <a:pPr algn="ctr"/>
            <a:r>
              <a:rPr lang="hu-HU" sz="3600" b="1" dirty="0" err="1" smtClean="0"/>
              <a:t>Genie-Kult</a:t>
            </a:r>
            <a:r>
              <a:rPr lang="hu-HU" sz="3600" b="1" dirty="0" smtClean="0"/>
              <a:t> – Goethe und </a:t>
            </a:r>
            <a:r>
              <a:rPr lang="hu-HU" sz="3600" b="1" dirty="0" err="1" smtClean="0"/>
              <a:t>Lavater</a:t>
            </a:r>
            <a:endParaRPr lang="hu-HU" sz="3600" b="1" dirty="0"/>
          </a:p>
        </p:txBody>
      </p:sp>
      <p:sp>
        <p:nvSpPr>
          <p:cNvPr id="3" name="Tartalom helye 2"/>
          <p:cNvSpPr>
            <a:spLocks noGrp="1"/>
          </p:cNvSpPr>
          <p:nvPr>
            <p:ph idx="1"/>
          </p:nvPr>
        </p:nvSpPr>
        <p:spPr>
          <a:xfrm>
            <a:off x="846826" y="2819803"/>
            <a:ext cx="10515600" cy="4038197"/>
          </a:xfrm>
        </p:spPr>
        <p:txBody>
          <a:bodyPr>
            <a:normAutofit/>
          </a:bodyPr>
          <a:lstStyle/>
          <a:p>
            <a:pPr marL="0" indent="0">
              <a:buNone/>
            </a:pPr>
            <a:r>
              <a:rPr lang="hu-HU" sz="2400" i="1" dirty="0" smtClean="0"/>
              <a:t>„</a:t>
            </a:r>
            <a:r>
              <a:rPr lang="hu-HU" sz="2400" i="1" dirty="0" err="1" smtClean="0"/>
              <a:t>Ach</a:t>
            </a:r>
            <a:r>
              <a:rPr lang="hu-HU" sz="2400" i="1" dirty="0" smtClean="0"/>
              <a:t> </a:t>
            </a:r>
            <a:r>
              <a:rPr lang="hu-HU" sz="2400" i="1" dirty="0" err="1"/>
              <a:t>damals</a:t>
            </a:r>
            <a:r>
              <a:rPr lang="hu-HU" sz="2400" i="1" dirty="0"/>
              <a:t>, </a:t>
            </a:r>
            <a:r>
              <a:rPr lang="hu-HU" sz="2400" i="1" dirty="0" err="1"/>
              <a:t>wie</a:t>
            </a:r>
            <a:r>
              <a:rPr lang="hu-HU" sz="2400" i="1" dirty="0"/>
              <a:t> </a:t>
            </a:r>
            <a:r>
              <a:rPr lang="hu-HU" sz="2400" i="1" dirty="0" err="1"/>
              <a:t>oft</a:t>
            </a:r>
            <a:r>
              <a:rPr lang="hu-HU" sz="2400" i="1" dirty="0"/>
              <a:t> </a:t>
            </a:r>
            <a:r>
              <a:rPr lang="hu-HU" sz="2400" i="1" dirty="0" err="1"/>
              <a:t>habe</a:t>
            </a:r>
            <a:r>
              <a:rPr lang="hu-HU" sz="2400" i="1" dirty="0"/>
              <a:t> </a:t>
            </a:r>
            <a:r>
              <a:rPr lang="hu-HU" sz="2400" i="1" dirty="0" err="1"/>
              <a:t>ich</a:t>
            </a:r>
            <a:r>
              <a:rPr lang="hu-HU" sz="2400" i="1" dirty="0"/>
              <a:t> </a:t>
            </a:r>
            <a:r>
              <a:rPr lang="hu-HU" sz="2400" i="1" dirty="0" err="1"/>
              <a:t>mich</a:t>
            </a:r>
            <a:r>
              <a:rPr lang="hu-HU" sz="2400" i="1" dirty="0"/>
              <a:t> mit den </a:t>
            </a:r>
            <a:r>
              <a:rPr lang="hu-HU" sz="2400" i="1" dirty="0" err="1"/>
              <a:t>Fittichen</a:t>
            </a:r>
            <a:r>
              <a:rPr lang="hu-HU" sz="2400" i="1" dirty="0"/>
              <a:t> </a:t>
            </a:r>
            <a:r>
              <a:rPr lang="hu-HU" sz="2400" i="1" dirty="0" err="1"/>
              <a:t>eines</a:t>
            </a:r>
            <a:r>
              <a:rPr lang="hu-HU" sz="2400" i="1" dirty="0"/>
              <a:t> </a:t>
            </a:r>
            <a:r>
              <a:rPr lang="hu-HU" sz="2400" i="1" dirty="0" err="1" smtClean="0"/>
              <a:t>Kranichs</a:t>
            </a:r>
            <a:r>
              <a:rPr lang="hu-HU" sz="2400" i="1" dirty="0" smtClean="0"/>
              <a:t>… </a:t>
            </a:r>
            <a:r>
              <a:rPr lang="hu-HU" sz="2400" i="1" dirty="0" err="1" smtClean="0"/>
              <a:t>zu</a:t>
            </a:r>
            <a:r>
              <a:rPr lang="hu-HU" sz="2400" i="1" dirty="0" smtClean="0"/>
              <a:t> </a:t>
            </a:r>
            <a:r>
              <a:rPr lang="hu-HU" sz="2400" i="1" dirty="0" err="1"/>
              <a:t>dem</a:t>
            </a:r>
            <a:r>
              <a:rPr lang="hu-HU" sz="2400" i="1" dirty="0"/>
              <a:t> </a:t>
            </a:r>
            <a:r>
              <a:rPr lang="hu-HU" sz="2400" i="1" dirty="0" err="1"/>
              <a:t>Ufer</a:t>
            </a:r>
            <a:r>
              <a:rPr lang="hu-HU" sz="2400" i="1" dirty="0"/>
              <a:t> des </a:t>
            </a:r>
            <a:r>
              <a:rPr lang="hu-HU" sz="2400" i="1" dirty="0" err="1"/>
              <a:t>ungemessenen</a:t>
            </a:r>
            <a:r>
              <a:rPr lang="hu-HU" sz="2400" i="1" dirty="0"/>
              <a:t> </a:t>
            </a:r>
            <a:r>
              <a:rPr lang="hu-HU" sz="2400" i="1" dirty="0" err="1"/>
              <a:t>Meeres</a:t>
            </a:r>
            <a:r>
              <a:rPr lang="hu-HU" sz="2400" i="1" dirty="0"/>
              <a:t> </a:t>
            </a:r>
            <a:r>
              <a:rPr lang="hu-HU" sz="2400" i="1" dirty="0" err="1"/>
              <a:t>gesehnt</a:t>
            </a:r>
            <a:r>
              <a:rPr lang="hu-HU" sz="2400" i="1" dirty="0"/>
              <a:t>, </a:t>
            </a:r>
            <a:r>
              <a:rPr lang="hu-HU" sz="2400" b="1" i="1" dirty="0" err="1"/>
              <a:t>aus</a:t>
            </a:r>
            <a:r>
              <a:rPr lang="hu-HU" sz="2400" b="1" i="1" dirty="0"/>
              <a:t> </a:t>
            </a:r>
            <a:r>
              <a:rPr lang="hu-HU" sz="2400" b="1" i="1" dirty="0" err="1"/>
              <a:t>dem</a:t>
            </a:r>
            <a:r>
              <a:rPr lang="hu-HU" sz="2400" b="1" i="1" dirty="0"/>
              <a:t> </a:t>
            </a:r>
            <a:r>
              <a:rPr lang="hu-HU" sz="2400" b="1" i="1" dirty="0" err="1"/>
              <a:t>schäumenden</a:t>
            </a:r>
            <a:r>
              <a:rPr lang="hu-HU" sz="2400" b="1" i="1" dirty="0"/>
              <a:t> </a:t>
            </a:r>
            <a:r>
              <a:rPr lang="hu-HU" sz="2400" b="1" i="1" dirty="0" err="1"/>
              <a:t>Becher</a:t>
            </a:r>
            <a:r>
              <a:rPr lang="hu-HU" sz="2400" b="1" i="1" dirty="0"/>
              <a:t> </a:t>
            </a:r>
            <a:r>
              <a:rPr lang="hu-HU" sz="2400" b="1" i="1" dirty="0" err="1"/>
              <a:t>des</a:t>
            </a:r>
            <a:r>
              <a:rPr lang="hu-HU" sz="2400" b="1" i="1" dirty="0"/>
              <a:t> </a:t>
            </a:r>
            <a:r>
              <a:rPr lang="hu-HU" sz="2400" b="1" i="1" dirty="0" err="1"/>
              <a:t>Unendlichen</a:t>
            </a:r>
            <a:r>
              <a:rPr lang="hu-HU" sz="2400" b="1" i="1" dirty="0"/>
              <a:t> </a:t>
            </a:r>
            <a:r>
              <a:rPr lang="hu-HU" sz="2400" b="1" i="1" dirty="0" err="1"/>
              <a:t>jene</a:t>
            </a:r>
            <a:r>
              <a:rPr lang="hu-HU" sz="2400" b="1" i="1" dirty="0"/>
              <a:t> </a:t>
            </a:r>
            <a:r>
              <a:rPr lang="hu-HU" sz="2400" b="1" i="1" dirty="0" err="1"/>
              <a:t>schwellende</a:t>
            </a:r>
            <a:r>
              <a:rPr lang="hu-HU" sz="2400" b="1" i="1" dirty="0"/>
              <a:t> </a:t>
            </a:r>
            <a:r>
              <a:rPr lang="hu-HU" sz="2400" b="1" i="1" dirty="0" err="1"/>
              <a:t>Lebenswonne</a:t>
            </a:r>
            <a:r>
              <a:rPr lang="hu-HU" sz="2400" b="1" i="1" dirty="0"/>
              <a:t> </a:t>
            </a:r>
            <a:r>
              <a:rPr lang="hu-HU" sz="2400" b="1" i="1" dirty="0" err="1"/>
              <a:t>zu</a:t>
            </a:r>
            <a:r>
              <a:rPr lang="hu-HU" sz="2400" b="1" i="1" dirty="0"/>
              <a:t> </a:t>
            </a:r>
            <a:r>
              <a:rPr lang="hu-HU" sz="2400" b="1" i="1" dirty="0" err="1"/>
              <a:t>trinken</a:t>
            </a:r>
            <a:r>
              <a:rPr lang="hu-HU" sz="2400" b="1" i="1" dirty="0"/>
              <a:t> und </a:t>
            </a:r>
            <a:r>
              <a:rPr lang="hu-HU" sz="2400" b="1" i="1" dirty="0" err="1"/>
              <a:t>nur</a:t>
            </a:r>
            <a:r>
              <a:rPr lang="hu-HU" sz="2400" b="1" i="1" dirty="0"/>
              <a:t> </a:t>
            </a:r>
            <a:r>
              <a:rPr lang="hu-HU" sz="2400" b="1" i="1" dirty="0" err="1"/>
              <a:t>einen</a:t>
            </a:r>
            <a:r>
              <a:rPr lang="hu-HU" sz="2400" b="1" i="1" dirty="0"/>
              <a:t> </a:t>
            </a:r>
            <a:r>
              <a:rPr lang="hu-HU" sz="2400" b="1" i="1" dirty="0" err="1"/>
              <a:t>Augenblick</a:t>
            </a:r>
            <a:r>
              <a:rPr lang="hu-HU" sz="2400" b="1" i="1" dirty="0"/>
              <a:t> in der </a:t>
            </a:r>
            <a:r>
              <a:rPr lang="hu-HU" sz="2400" b="1" i="1" dirty="0" err="1"/>
              <a:t>eingeschränkten</a:t>
            </a:r>
            <a:r>
              <a:rPr lang="hu-HU" sz="2400" b="1" i="1" dirty="0"/>
              <a:t> Kraft </a:t>
            </a:r>
            <a:r>
              <a:rPr lang="hu-HU" sz="2400" b="1" i="1" dirty="0" err="1"/>
              <a:t>meines</a:t>
            </a:r>
            <a:r>
              <a:rPr lang="hu-HU" sz="2400" b="1" i="1" dirty="0"/>
              <a:t> </a:t>
            </a:r>
            <a:r>
              <a:rPr lang="hu-HU" sz="2400" b="1" i="1" dirty="0" err="1"/>
              <a:t>Busens</a:t>
            </a:r>
            <a:r>
              <a:rPr lang="hu-HU" sz="2400" b="1" i="1" dirty="0"/>
              <a:t> </a:t>
            </a:r>
            <a:r>
              <a:rPr lang="hu-HU" sz="2400" b="1" i="1" dirty="0" err="1"/>
              <a:t>einen</a:t>
            </a:r>
            <a:r>
              <a:rPr lang="hu-HU" sz="2400" b="1" i="1" dirty="0"/>
              <a:t> </a:t>
            </a:r>
            <a:r>
              <a:rPr lang="hu-HU" sz="2400" b="1" i="1" dirty="0" err="1"/>
              <a:t>Tropfen</a:t>
            </a:r>
            <a:r>
              <a:rPr lang="hu-HU" sz="2400" b="1" i="1" dirty="0"/>
              <a:t> der </a:t>
            </a:r>
            <a:r>
              <a:rPr lang="hu-HU" sz="2400" b="1" i="1" dirty="0" err="1"/>
              <a:t>Seligkeit</a:t>
            </a:r>
            <a:r>
              <a:rPr lang="hu-HU" sz="2400" b="1" i="1" dirty="0"/>
              <a:t> des </a:t>
            </a:r>
            <a:r>
              <a:rPr lang="hu-HU" sz="2400" b="1" i="1" dirty="0" err="1">
                <a:solidFill>
                  <a:srgbClr val="C00000"/>
                </a:solidFill>
              </a:rPr>
              <a:t>Wesen</a:t>
            </a:r>
            <a:r>
              <a:rPr lang="hu-HU" sz="2400" b="1" i="1" dirty="0" err="1"/>
              <a:t>s</a:t>
            </a:r>
            <a:r>
              <a:rPr lang="hu-HU" sz="2400" b="1" i="1" dirty="0"/>
              <a:t> </a:t>
            </a:r>
            <a:r>
              <a:rPr lang="hu-HU" sz="2400" b="1" i="1" dirty="0" err="1"/>
              <a:t>zu</a:t>
            </a:r>
            <a:r>
              <a:rPr lang="hu-HU" sz="2400" b="1" i="1" dirty="0"/>
              <a:t> </a:t>
            </a:r>
            <a:r>
              <a:rPr lang="hu-HU" sz="2400" b="1" i="1" dirty="0" err="1"/>
              <a:t>fühlen</a:t>
            </a:r>
            <a:r>
              <a:rPr lang="hu-HU" sz="2400" b="1" i="1" dirty="0"/>
              <a:t>, </a:t>
            </a:r>
            <a:r>
              <a:rPr lang="hu-HU" sz="2400" b="1" i="1" dirty="0" err="1">
                <a:solidFill>
                  <a:srgbClr val="C00000"/>
                </a:solidFill>
              </a:rPr>
              <a:t>das</a:t>
            </a:r>
            <a:r>
              <a:rPr lang="hu-HU" sz="2400" b="1" i="1" dirty="0">
                <a:solidFill>
                  <a:srgbClr val="C00000"/>
                </a:solidFill>
              </a:rPr>
              <a:t> </a:t>
            </a:r>
            <a:r>
              <a:rPr lang="hu-HU" sz="2400" b="1" i="1" dirty="0" err="1">
                <a:solidFill>
                  <a:srgbClr val="C00000"/>
                </a:solidFill>
              </a:rPr>
              <a:t>alles</a:t>
            </a:r>
            <a:r>
              <a:rPr lang="hu-HU" sz="2400" b="1" i="1" dirty="0">
                <a:solidFill>
                  <a:srgbClr val="C00000"/>
                </a:solidFill>
              </a:rPr>
              <a:t> in </a:t>
            </a:r>
            <a:r>
              <a:rPr lang="hu-HU" sz="2400" b="1" i="1" dirty="0" err="1">
                <a:solidFill>
                  <a:srgbClr val="C00000"/>
                </a:solidFill>
              </a:rPr>
              <a:t>sich</a:t>
            </a:r>
            <a:r>
              <a:rPr lang="hu-HU" sz="2400" b="1" i="1" dirty="0">
                <a:solidFill>
                  <a:srgbClr val="C00000"/>
                </a:solidFill>
              </a:rPr>
              <a:t> und </a:t>
            </a:r>
            <a:r>
              <a:rPr lang="hu-HU" sz="2400" b="1" i="1" dirty="0" err="1">
                <a:solidFill>
                  <a:srgbClr val="C00000"/>
                </a:solidFill>
              </a:rPr>
              <a:t>durch</a:t>
            </a:r>
            <a:r>
              <a:rPr lang="hu-HU" sz="2400" b="1" i="1" dirty="0">
                <a:solidFill>
                  <a:srgbClr val="C00000"/>
                </a:solidFill>
              </a:rPr>
              <a:t> </a:t>
            </a:r>
            <a:r>
              <a:rPr lang="hu-HU" sz="2400" b="1" i="1" dirty="0" err="1">
                <a:solidFill>
                  <a:srgbClr val="C00000"/>
                </a:solidFill>
              </a:rPr>
              <a:t>sich</a:t>
            </a:r>
            <a:r>
              <a:rPr lang="hu-HU" sz="2400" b="1" i="1" dirty="0">
                <a:solidFill>
                  <a:srgbClr val="C00000"/>
                </a:solidFill>
              </a:rPr>
              <a:t> </a:t>
            </a:r>
            <a:r>
              <a:rPr lang="hu-HU" sz="2400" b="1" i="1" dirty="0" err="1">
                <a:solidFill>
                  <a:srgbClr val="C00000"/>
                </a:solidFill>
              </a:rPr>
              <a:t>hervorbringt</a:t>
            </a:r>
            <a:r>
              <a:rPr lang="hu-HU" sz="2400" b="1" i="1" dirty="0" smtClean="0"/>
              <a:t>.</a:t>
            </a:r>
            <a:r>
              <a:rPr lang="hu-HU" sz="2400" i="1" dirty="0" smtClean="0"/>
              <a:t>” </a:t>
            </a:r>
            <a:r>
              <a:rPr lang="hu-HU" sz="1800" i="1" dirty="0" smtClean="0"/>
              <a:t>(</a:t>
            </a:r>
            <a:r>
              <a:rPr lang="hu-HU" sz="1800" dirty="0" smtClean="0"/>
              <a:t>Goethe</a:t>
            </a:r>
            <a:r>
              <a:rPr lang="hu-HU" sz="1800" i="1" dirty="0" smtClean="0"/>
              <a:t>: Die Leiden des </a:t>
            </a:r>
            <a:r>
              <a:rPr lang="hu-HU" sz="1800" i="1" dirty="0" err="1" smtClean="0"/>
              <a:t>jungen</a:t>
            </a:r>
            <a:r>
              <a:rPr lang="hu-HU" sz="1800" i="1" dirty="0" smtClean="0"/>
              <a:t> </a:t>
            </a:r>
            <a:r>
              <a:rPr lang="hu-HU" sz="1800" i="1" dirty="0" err="1" smtClean="0"/>
              <a:t>Werthers</a:t>
            </a:r>
            <a:r>
              <a:rPr lang="hu-HU" sz="1800" i="1" dirty="0" smtClean="0"/>
              <a:t>, 1774)</a:t>
            </a:r>
            <a:endParaRPr lang="hu-HU" dirty="0" smtClean="0"/>
          </a:p>
          <a:p>
            <a:endParaRPr lang="hu-HU" dirty="0"/>
          </a:p>
          <a:p>
            <a:pPr marL="0" indent="0">
              <a:buNone/>
            </a:pPr>
            <a:r>
              <a:rPr lang="hu-HU" sz="2400" i="1" dirty="0" smtClean="0"/>
              <a:t>„</a:t>
            </a:r>
            <a:r>
              <a:rPr lang="hu-HU" sz="2400" b="1" i="1" dirty="0" err="1"/>
              <a:t>Wo</a:t>
            </a:r>
            <a:r>
              <a:rPr lang="hu-HU" sz="2400" b="1" i="1" dirty="0"/>
              <a:t> </a:t>
            </a:r>
            <a:r>
              <a:rPr lang="hu-HU" sz="2400" b="1" i="1" dirty="0" err="1"/>
              <a:t>Wirkung</a:t>
            </a:r>
            <a:r>
              <a:rPr lang="hu-HU" sz="2400" b="1" i="1" dirty="0"/>
              <a:t>, Kraft, </a:t>
            </a:r>
            <a:r>
              <a:rPr lang="hu-HU" sz="2400" b="1" i="1" dirty="0" err="1"/>
              <a:t>That</a:t>
            </a:r>
            <a:r>
              <a:rPr lang="hu-HU" sz="2400" b="1" i="1" dirty="0"/>
              <a:t>, </a:t>
            </a:r>
            <a:r>
              <a:rPr lang="hu-HU" sz="2400" b="1" i="1" dirty="0" err="1"/>
              <a:t>Gedanke</a:t>
            </a:r>
            <a:r>
              <a:rPr lang="hu-HU" sz="2400" b="1" i="1" dirty="0"/>
              <a:t>, </a:t>
            </a:r>
            <a:r>
              <a:rPr lang="hu-HU" sz="2400" b="1" i="1" dirty="0" err="1"/>
              <a:t>Empfindung</a:t>
            </a:r>
            <a:r>
              <a:rPr lang="hu-HU" sz="2400" b="1" i="1" dirty="0"/>
              <a:t> </a:t>
            </a:r>
            <a:r>
              <a:rPr lang="hu-HU" sz="2400" b="1" i="1" dirty="0" err="1"/>
              <a:t>ist</a:t>
            </a:r>
            <a:r>
              <a:rPr lang="hu-HU" sz="2400" b="1" i="1" dirty="0"/>
              <a:t>, die von </a:t>
            </a:r>
            <a:r>
              <a:rPr lang="hu-HU" sz="2400" b="1" i="1" dirty="0" err="1"/>
              <a:t>Menschen</a:t>
            </a:r>
            <a:r>
              <a:rPr lang="hu-HU" sz="2400" b="1" i="1" dirty="0"/>
              <a:t> </a:t>
            </a:r>
            <a:r>
              <a:rPr lang="hu-HU" sz="2400" b="1" i="1" dirty="0" err="1"/>
              <a:t>nicht</a:t>
            </a:r>
            <a:r>
              <a:rPr lang="hu-HU" sz="2400" b="1" i="1" dirty="0"/>
              <a:t> </a:t>
            </a:r>
            <a:r>
              <a:rPr lang="hu-HU" sz="2400" b="1" i="1" dirty="0" err="1"/>
              <a:t>gelernt</a:t>
            </a:r>
            <a:r>
              <a:rPr lang="hu-HU" sz="2400" b="1" i="1" dirty="0"/>
              <a:t> und </a:t>
            </a:r>
            <a:r>
              <a:rPr lang="hu-HU" sz="2400" b="1" i="1" dirty="0" err="1"/>
              <a:t>nicht</a:t>
            </a:r>
            <a:r>
              <a:rPr lang="hu-HU" sz="2400" b="1" i="1" dirty="0"/>
              <a:t> </a:t>
            </a:r>
            <a:r>
              <a:rPr lang="hu-HU" sz="2400" b="1" i="1" dirty="0" err="1"/>
              <a:t>gelehrt</a:t>
            </a:r>
            <a:r>
              <a:rPr lang="hu-HU" sz="2400" b="1" i="1" dirty="0"/>
              <a:t> </a:t>
            </a:r>
            <a:r>
              <a:rPr lang="hu-HU" sz="2400" b="1" i="1" dirty="0" err="1"/>
              <a:t>werden</a:t>
            </a:r>
            <a:r>
              <a:rPr lang="hu-HU" sz="2400" b="1" i="1" dirty="0"/>
              <a:t> </a:t>
            </a:r>
            <a:r>
              <a:rPr lang="hu-HU" sz="2400" b="1" i="1" dirty="0" err="1"/>
              <a:t>kann</a:t>
            </a:r>
            <a:r>
              <a:rPr lang="hu-HU" sz="2400" b="1" i="1" dirty="0"/>
              <a:t> – da </a:t>
            </a:r>
            <a:r>
              <a:rPr lang="hu-HU" sz="2400" b="1" i="1" dirty="0" err="1"/>
              <a:t>ist</a:t>
            </a:r>
            <a:r>
              <a:rPr lang="hu-HU" sz="2400" b="1" i="1" dirty="0"/>
              <a:t> </a:t>
            </a:r>
            <a:r>
              <a:rPr lang="hu-HU" sz="2400" b="1" i="1" dirty="0" err="1"/>
              <a:t>Genie</a:t>
            </a:r>
            <a:r>
              <a:rPr lang="hu-HU" sz="2400" b="1" i="1" dirty="0"/>
              <a:t>!… </a:t>
            </a:r>
            <a:r>
              <a:rPr lang="hu-HU" sz="2400" b="1" i="1" dirty="0">
                <a:solidFill>
                  <a:srgbClr val="C00000"/>
                </a:solidFill>
              </a:rPr>
              <a:t>Das </a:t>
            </a:r>
            <a:r>
              <a:rPr lang="hu-HU" sz="2400" b="1" i="1" dirty="0" err="1">
                <a:solidFill>
                  <a:srgbClr val="C00000"/>
                </a:solidFill>
              </a:rPr>
              <a:t>Göttliche</a:t>
            </a:r>
            <a:r>
              <a:rPr lang="hu-HU" sz="2400" b="1" i="1" dirty="0">
                <a:solidFill>
                  <a:srgbClr val="C00000"/>
                </a:solidFill>
              </a:rPr>
              <a:t> </a:t>
            </a:r>
            <a:r>
              <a:rPr lang="hu-HU" sz="2400" b="1" i="1" dirty="0" err="1">
                <a:solidFill>
                  <a:srgbClr val="C00000"/>
                </a:solidFill>
              </a:rPr>
              <a:t>ist</a:t>
            </a:r>
            <a:r>
              <a:rPr lang="hu-HU" sz="2400" b="1" i="1" dirty="0">
                <a:solidFill>
                  <a:srgbClr val="C00000"/>
                </a:solidFill>
              </a:rPr>
              <a:t> </a:t>
            </a:r>
            <a:r>
              <a:rPr lang="hu-HU" sz="2400" b="1" i="1" dirty="0" err="1">
                <a:solidFill>
                  <a:srgbClr val="C00000"/>
                </a:solidFill>
              </a:rPr>
              <a:t>Genie</a:t>
            </a:r>
            <a:r>
              <a:rPr lang="hu-HU" sz="2400" b="1" i="1" dirty="0">
                <a:solidFill>
                  <a:srgbClr val="C00000"/>
                </a:solidFill>
              </a:rPr>
              <a:t>!… </a:t>
            </a:r>
            <a:r>
              <a:rPr lang="hu-HU" sz="2400" b="1" i="1" dirty="0" err="1">
                <a:solidFill>
                  <a:srgbClr val="C00000"/>
                </a:solidFill>
              </a:rPr>
              <a:t>Genie</a:t>
            </a:r>
            <a:r>
              <a:rPr lang="hu-HU" sz="2400" b="1" i="1" dirty="0">
                <a:solidFill>
                  <a:srgbClr val="C00000"/>
                </a:solidFill>
              </a:rPr>
              <a:t> </a:t>
            </a:r>
            <a:r>
              <a:rPr lang="hu-HU" sz="2400" b="1" i="1" dirty="0" err="1">
                <a:solidFill>
                  <a:srgbClr val="C00000"/>
                </a:solidFill>
              </a:rPr>
              <a:t>schafft</a:t>
            </a:r>
            <a:r>
              <a:rPr lang="hu-HU" sz="2400" b="1" i="1" dirty="0"/>
              <a:t>!</a:t>
            </a:r>
            <a:r>
              <a:rPr lang="hu-HU" sz="2400" i="1" dirty="0"/>
              <a:t>” </a:t>
            </a:r>
            <a:r>
              <a:rPr lang="hu-HU" sz="1800" dirty="0" smtClean="0"/>
              <a:t>(Johann </a:t>
            </a:r>
            <a:r>
              <a:rPr lang="hu-HU" sz="1800" dirty="0"/>
              <a:t>Kaspar </a:t>
            </a:r>
            <a:r>
              <a:rPr lang="hu-HU" sz="1800" dirty="0" err="1" smtClean="0"/>
              <a:t>Lavater</a:t>
            </a:r>
            <a:r>
              <a:rPr lang="hu-HU" sz="1800" dirty="0" smtClean="0"/>
              <a:t>: </a:t>
            </a:r>
            <a:r>
              <a:rPr lang="hu-HU" sz="1800" i="1" dirty="0" err="1" smtClean="0"/>
              <a:t>Physiognomische</a:t>
            </a:r>
            <a:r>
              <a:rPr lang="hu-HU" sz="1800" i="1" dirty="0" smtClean="0"/>
              <a:t> </a:t>
            </a:r>
            <a:r>
              <a:rPr lang="hu-HU" sz="1800" i="1" dirty="0" err="1"/>
              <a:t>Fragmente</a:t>
            </a:r>
            <a:r>
              <a:rPr lang="hu-HU" sz="1800" i="1" dirty="0"/>
              <a:t> </a:t>
            </a:r>
            <a:r>
              <a:rPr lang="hu-HU" sz="1800" i="1" dirty="0" err="1"/>
              <a:t>zur</a:t>
            </a:r>
            <a:r>
              <a:rPr lang="hu-HU" sz="1800" i="1" dirty="0"/>
              <a:t> </a:t>
            </a:r>
            <a:r>
              <a:rPr lang="hu-HU" sz="1800" i="1" dirty="0" err="1"/>
              <a:t>Beförderung</a:t>
            </a:r>
            <a:r>
              <a:rPr lang="hu-HU" sz="1800" i="1" dirty="0"/>
              <a:t> der </a:t>
            </a:r>
            <a:r>
              <a:rPr lang="hu-HU" sz="1800" i="1" dirty="0" err="1"/>
              <a:t>Menschenkenntnis</a:t>
            </a:r>
            <a:r>
              <a:rPr lang="hu-HU" sz="1800" i="1" dirty="0"/>
              <a:t> und </a:t>
            </a:r>
            <a:r>
              <a:rPr lang="hu-HU" sz="1800" i="1" dirty="0" err="1" smtClean="0"/>
              <a:t>Menschenliebe</a:t>
            </a:r>
            <a:r>
              <a:rPr lang="hu-HU" sz="1800" dirty="0" smtClean="0"/>
              <a:t>, 1775–78</a:t>
            </a:r>
            <a:r>
              <a:rPr lang="hu-HU" sz="1800" dirty="0"/>
              <a:t>)</a:t>
            </a:r>
          </a:p>
        </p:txBody>
      </p:sp>
      <p:pic>
        <p:nvPicPr>
          <p:cNvPr id="4" name="Kép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04112" cy="1207698"/>
          </a:xfrm>
          <a:prstGeom prst="rect">
            <a:avLst/>
          </a:prstGeom>
        </p:spPr>
      </p:pic>
    </p:spTree>
    <p:extLst>
      <p:ext uri="{BB962C8B-B14F-4D97-AF65-F5344CB8AC3E}">
        <p14:creationId xmlns:p14="http://schemas.microsoft.com/office/powerpoint/2010/main" val="16204174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777815" y="1046162"/>
            <a:ext cx="10515600" cy="1325563"/>
          </a:xfrm>
        </p:spPr>
        <p:txBody>
          <a:bodyPr>
            <a:normAutofit/>
          </a:bodyPr>
          <a:lstStyle/>
          <a:p>
            <a:pPr algn="ctr"/>
            <a:r>
              <a:rPr lang="hu-HU" sz="3600" b="1" dirty="0" err="1" smtClean="0"/>
              <a:t>Romantik</a:t>
            </a:r>
            <a:endParaRPr lang="hu-HU" sz="3600" b="1" dirty="0"/>
          </a:p>
        </p:txBody>
      </p:sp>
      <p:sp>
        <p:nvSpPr>
          <p:cNvPr id="3" name="Tartalom helye 2"/>
          <p:cNvSpPr>
            <a:spLocks noGrp="1"/>
          </p:cNvSpPr>
          <p:nvPr>
            <p:ph idx="1"/>
          </p:nvPr>
        </p:nvSpPr>
        <p:spPr>
          <a:xfrm>
            <a:off x="777815" y="2527967"/>
            <a:ext cx="10515600" cy="3898712"/>
          </a:xfrm>
        </p:spPr>
        <p:txBody>
          <a:bodyPr>
            <a:normAutofit/>
          </a:bodyPr>
          <a:lstStyle/>
          <a:p>
            <a:pPr marL="0" indent="0" algn="ctr">
              <a:buNone/>
            </a:pPr>
            <a:r>
              <a:rPr lang="hu-HU" sz="2400" b="1" dirty="0" err="1" smtClean="0"/>
              <a:t>Frühromantik</a:t>
            </a:r>
            <a:r>
              <a:rPr lang="hu-HU" sz="2400" b="1" dirty="0" smtClean="0"/>
              <a:t> </a:t>
            </a:r>
            <a:r>
              <a:rPr lang="hu-HU" sz="2400" dirty="0" smtClean="0"/>
              <a:t>– Jena (1795-1805):</a:t>
            </a:r>
          </a:p>
          <a:p>
            <a:pPr marL="0" indent="0" algn="ctr">
              <a:buNone/>
            </a:pPr>
            <a:r>
              <a:rPr lang="hu-HU" sz="2400" dirty="0" smtClean="0"/>
              <a:t>Johann Gottfried </a:t>
            </a:r>
            <a:r>
              <a:rPr lang="hu-HU" sz="2400" b="1" dirty="0" err="1" smtClean="0"/>
              <a:t>Fichte</a:t>
            </a:r>
            <a:r>
              <a:rPr lang="hu-HU" sz="2400" b="1" dirty="0" smtClean="0"/>
              <a:t> </a:t>
            </a:r>
            <a:r>
              <a:rPr lang="hu-HU" sz="2400" dirty="0" smtClean="0"/>
              <a:t>(1762-1814)</a:t>
            </a:r>
            <a:endParaRPr lang="hu-HU" sz="2400" b="1" dirty="0" smtClean="0"/>
          </a:p>
          <a:p>
            <a:pPr marL="0" indent="0" algn="ctr">
              <a:buNone/>
            </a:pPr>
            <a:r>
              <a:rPr lang="hu-HU" sz="2400" dirty="0" smtClean="0"/>
              <a:t>Friedrich Wilhelm Joseph </a:t>
            </a:r>
            <a:r>
              <a:rPr lang="hu-HU" sz="2400" b="1" dirty="0" err="1" smtClean="0"/>
              <a:t>Schelling</a:t>
            </a:r>
            <a:r>
              <a:rPr lang="hu-HU" sz="2400" b="1" dirty="0" smtClean="0"/>
              <a:t> </a:t>
            </a:r>
            <a:r>
              <a:rPr lang="hu-HU" sz="2400" dirty="0" smtClean="0"/>
              <a:t>(1775-1854)</a:t>
            </a:r>
            <a:endParaRPr lang="hu-HU" sz="2400" b="1" dirty="0" smtClean="0"/>
          </a:p>
          <a:p>
            <a:pPr marL="0" indent="0" algn="ctr">
              <a:buNone/>
            </a:pPr>
            <a:r>
              <a:rPr lang="hu-HU" sz="2400" dirty="0" smtClean="0"/>
              <a:t>Friedrich </a:t>
            </a:r>
            <a:r>
              <a:rPr lang="hu-HU" sz="2400" b="1" dirty="0" err="1" smtClean="0"/>
              <a:t>Schlegel</a:t>
            </a:r>
            <a:r>
              <a:rPr lang="hu-HU" sz="2400" b="1" dirty="0" smtClean="0"/>
              <a:t> </a:t>
            </a:r>
            <a:r>
              <a:rPr lang="hu-HU" sz="2400" dirty="0" smtClean="0"/>
              <a:t>(1772-1829)</a:t>
            </a:r>
            <a:endParaRPr lang="hu-HU" sz="2400" b="1" dirty="0" smtClean="0"/>
          </a:p>
          <a:p>
            <a:pPr marL="0" indent="0" algn="ctr">
              <a:buNone/>
            </a:pPr>
            <a:r>
              <a:rPr lang="hu-HU" sz="2400" dirty="0" smtClean="0"/>
              <a:t>August Wilhelm </a:t>
            </a:r>
            <a:r>
              <a:rPr lang="hu-HU" sz="2400" b="1" dirty="0" err="1" smtClean="0"/>
              <a:t>Schlegel</a:t>
            </a:r>
            <a:r>
              <a:rPr lang="hu-HU" sz="2400" b="1" dirty="0" smtClean="0"/>
              <a:t> </a:t>
            </a:r>
            <a:r>
              <a:rPr lang="hu-HU" sz="2400" dirty="0" smtClean="0"/>
              <a:t>(1767-1845)</a:t>
            </a:r>
            <a:endParaRPr lang="hu-HU" sz="2400" b="1" dirty="0" smtClean="0"/>
          </a:p>
          <a:p>
            <a:pPr marL="0" indent="0" algn="ctr">
              <a:buNone/>
            </a:pPr>
            <a:r>
              <a:rPr lang="hu-HU" sz="2400" dirty="0" smtClean="0"/>
              <a:t>Ludwig </a:t>
            </a:r>
            <a:r>
              <a:rPr lang="hu-HU" sz="2400" b="1" dirty="0" err="1" smtClean="0"/>
              <a:t>Tieck</a:t>
            </a:r>
            <a:r>
              <a:rPr lang="hu-HU" sz="2400" b="1" dirty="0" smtClean="0"/>
              <a:t> </a:t>
            </a:r>
            <a:r>
              <a:rPr lang="hu-HU" sz="2400" dirty="0" smtClean="0"/>
              <a:t>(1773-1853)</a:t>
            </a:r>
            <a:endParaRPr lang="hu-HU" sz="2400" b="1" dirty="0" smtClean="0"/>
          </a:p>
          <a:p>
            <a:pPr marL="0" indent="0" algn="ctr">
              <a:buNone/>
            </a:pPr>
            <a:r>
              <a:rPr lang="hu-HU" sz="2400" b="1" dirty="0" smtClean="0"/>
              <a:t>Novalis </a:t>
            </a:r>
            <a:r>
              <a:rPr lang="hu-HU" sz="2400" dirty="0" smtClean="0"/>
              <a:t>(Georg Philipp Friedrich von </a:t>
            </a:r>
            <a:r>
              <a:rPr lang="hu-HU" sz="2400" dirty="0" err="1" smtClean="0"/>
              <a:t>Hardenberg</a:t>
            </a:r>
            <a:r>
              <a:rPr lang="hu-HU" sz="2400" dirty="0" smtClean="0"/>
              <a:t>) (1772-1801)</a:t>
            </a:r>
            <a:endParaRPr lang="hu-HU" sz="2400" b="1" dirty="0" smtClean="0"/>
          </a:p>
          <a:p>
            <a:pPr marL="0" indent="0" algn="ctr">
              <a:buNone/>
            </a:pPr>
            <a:r>
              <a:rPr lang="hu-HU" sz="2400" dirty="0" smtClean="0">
                <a:solidFill>
                  <a:srgbClr val="C00000"/>
                </a:solidFill>
              </a:rPr>
              <a:t>Friedrich Daniel Ernst </a:t>
            </a:r>
            <a:r>
              <a:rPr lang="hu-HU" sz="2400" b="1" dirty="0" err="1" smtClean="0">
                <a:solidFill>
                  <a:srgbClr val="C00000"/>
                </a:solidFill>
              </a:rPr>
              <a:t>Schleiermacher</a:t>
            </a:r>
            <a:r>
              <a:rPr lang="hu-HU" sz="2400" b="1" dirty="0" smtClean="0">
                <a:solidFill>
                  <a:srgbClr val="C00000"/>
                </a:solidFill>
              </a:rPr>
              <a:t> </a:t>
            </a:r>
            <a:r>
              <a:rPr lang="hu-HU" sz="2400" dirty="0" smtClean="0"/>
              <a:t>(1768-1834)</a:t>
            </a:r>
            <a:endParaRPr lang="hu-HU" sz="2400" b="1" dirty="0"/>
          </a:p>
        </p:txBody>
      </p:sp>
      <p:pic>
        <p:nvPicPr>
          <p:cNvPr id="4" name="Kép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04112" cy="1207698"/>
          </a:xfrm>
          <a:prstGeom prst="rect">
            <a:avLst/>
          </a:prstGeom>
        </p:spPr>
      </p:pic>
    </p:spTree>
    <p:extLst>
      <p:ext uri="{BB962C8B-B14F-4D97-AF65-F5344CB8AC3E}">
        <p14:creationId xmlns:p14="http://schemas.microsoft.com/office/powerpoint/2010/main" val="26186810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262482" y="1802657"/>
            <a:ext cx="3932237" cy="4236098"/>
          </a:xfrm>
        </p:spPr>
        <p:txBody>
          <a:bodyPr>
            <a:normAutofit/>
          </a:bodyPr>
          <a:lstStyle/>
          <a:p>
            <a:pPr algn="ctr"/>
            <a:r>
              <a:rPr lang="hu-HU" b="1" dirty="0" smtClean="0"/>
              <a:t>Friedrich Daniel Ernst </a:t>
            </a:r>
            <a:r>
              <a:rPr lang="hu-HU" b="1" dirty="0" err="1" smtClean="0"/>
              <a:t>Schleiermacher</a:t>
            </a:r>
            <a:r>
              <a:rPr lang="hu-HU" b="1" dirty="0" smtClean="0"/>
              <a:t/>
            </a:r>
            <a:br>
              <a:rPr lang="hu-HU" b="1" dirty="0" smtClean="0"/>
            </a:br>
            <a:r>
              <a:rPr lang="hu-HU" sz="2400" b="1" dirty="0" smtClean="0"/>
              <a:t>(1768,</a:t>
            </a:r>
            <a:r>
              <a:rPr lang="hu-HU" sz="2400" b="1" dirty="0" err="1" smtClean="0"/>
              <a:t>Breslau</a:t>
            </a:r>
            <a:r>
              <a:rPr lang="hu-HU" sz="2400" b="1" dirty="0" smtClean="0"/>
              <a:t>–1834, Berlin)</a:t>
            </a:r>
            <a:br>
              <a:rPr lang="hu-HU" sz="2400" b="1" dirty="0" smtClean="0"/>
            </a:br>
            <a:r>
              <a:rPr lang="hu-HU" sz="3200" b="1" dirty="0" smtClean="0"/>
              <a:t/>
            </a:r>
            <a:br>
              <a:rPr lang="hu-HU" sz="3200" b="1" dirty="0" smtClean="0"/>
            </a:br>
            <a:r>
              <a:rPr lang="hu-HU" sz="2700" dirty="0" err="1" smtClean="0"/>
              <a:t>evangelischer</a:t>
            </a:r>
            <a:r>
              <a:rPr lang="hu-HU" sz="2700" dirty="0" smtClean="0"/>
              <a:t> </a:t>
            </a:r>
            <a:r>
              <a:rPr lang="hu-HU" sz="2700" dirty="0" err="1" smtClean="0"/>
              <a:t>Theologe</a:t>
            </a:r>
            <a:r>
              <a:rPr lang="hu-HU" sz="2700" dirty="0" smtClean="0"/>
              <a:t>, </a:t>
            </a:r>
            <a:r>
              <a:rPr lang="hu-HU" sz="2700" dirty="0" err="1" smtClean="0"/>
              <a:t>Philosoph</a:t>
            </a:r>
            <a:r>
              <a:rPr lang="hu-HU" sz="2700" dirty="0" smtClean="0"/>
              <a:t>, </a:t>
            </a:r>
            <a:r>
              <a:rPr lang="hu-HU" sz="2700" dirty="0" err="1" smtClean="0"/>
              <a:t>Altphilologe</a:t>
            </a:r>
            <a:r>
              <a:rPr lang="hu-HU" sz="2700" dirty="0" smtClean="0"/>
              <a:t>, </a:t>
            </a:r>
            <a:r>
              <a:rPr lang="hu-HU" sz="2700" dirty="0" err="1" smtClean="0"/>
              <a:t>Staatstheoretiker</a:t>
            </a:r>
            <a:r>
              <a:rPr lang="hu-HU" sz="2700" dirty="0" smtClean="0"/>
              <a:t>, </a:t>
            </a:r>
            <a:r>
              <a:rPr lang="hu-HU" sz="2700" dirty="0" err="1" smtClean="0"/>
              <a:t>Pädagoge</a:t>
            </a:r>
            <a:r>
              <a:rPr lang="hu-HU" sz="2700" dirty="0" smtClean="0"/>
              <a:t>, </a:t>
            </a:r>
            <a:r>
              <a:rPr lang="hu-HU" sz="2700" dirty="0" err="1" smtClean="0"/>
              <a:t>Begründer</a:t>
            </a:r>
            <a:r>
              <a:rPr lang="hu-HU" sz="2700" dirty="0" smtClean="0"/>
              <a:t> der modernen </a:t>
            </a:r>
            <a:r>
              <a:rPr lang="hu-HU" sz="2700" dirty="0" err="1" smtClean="0"/>
              <a:t>Hermeneutik</a:t>
            </a:r>
            <a:endParaRPr lang="hu-HU" sz="2700" dirty="0"/>
          </a:p>
        </p:txBody>
      </p:sp>
      <p:pic>
        <p:nvPicPr>
          <p:cNvPr id="6" name="Kép 5"/>
          <p:cNvPicPr>
            <a:picLocks noChangeAspect="1"/>
          </p:cNvPicPr>
          <p:nvPr/>
        </p:nvPicPr>
        <p:blipFill>
          <a:blip r:embed="rId2"/>
          <a:stretch>
            <a:fillRect/>
          </a:stretch>
        </p:blipFill>
        <p:spPr>
          <a:xfrm>
            <a:off x="6873966" y="1285336"/>
            <a:ext cx="3849276" cy="5270740"/>
          </a:xfrm>
          <a:prstGeom prst="rect">
            <a:avLst/>
          </a:prstGeom>
        </p:spPr>
      </p:pic>
      <p:pic>
        <p:nvPicPr>
          <p:cNvPr id="7" name="Kép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04112" cy="1207698"/>
          </a:xfrm>
          <a:prstGeom prst="rect">
            <a:avLst/>
          </a:prstGeom>
        </p:spPr>
      </p:pic>
    </p:spTree>
    <p:extLst>
      <p:ext uri="{BB962C8B-B14F-4D97-AF65-F5344CB8AC3E}">
        <p14:creationId xmlns:p14="http://schemas.microsoft.com/office/powerpoint/2010/main" val="153591639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3980</TotalTime>
  <Words>1972</Words>
  <Application>Microsoft Office PowerPoint</Application>
  <PresentationFormat>Szélesvásznú</PresentationFormat>
  <Paragraphs>131</Paragraphs>
  <Slides>24</Slides>
  <Notes>0</Notes>
  <HiddenSlides>0</HiddenSlides>
  <MMClips>0</MMClips>
  <ScaleCrop>false</ScaleCrop>
  <HeadingPairs>
    <vt:vector size="6" baseType="variant">
      <vt:variant>
        <vt:lpstr>Használt betűtípusok</vt:lpstr>
      </vt:variant>
      <vt:variant>
        <vt:i4>3</vt:i4>
      </vt:variant>
      <vt:variant>
        <vt:lpstr>Téma</vt:lpstr>
      </vt:variant>
      <vt:variant>
        <vt:i4>1</vt:i4>
      </vt:variant>
      <vt:variant>
        <vt:lpstr>Diacímek</vt:lpstr>
      </vt:variant>
      <vt:variant>
        <vt:i4>24</vt:i4>
      </vt:variant>
    </vt:vector>
  </HeadingPairs>
  <TitlesOfParts>
    <vt:vector size="28" baseType="lpstr">
      <vt:lpstr>Arial</vt:lpstr>
      <vt:lpstr>Calibri</vt:lpstr>
      <vt:lpstr>Calibri Light</vt:lpstr>
      <vt:lpstr>Office-téma</vt:lpstr>
      <vt:lpstr>    Géza Horváth  Protestantische Traditionen in der deutschsprachigen Literatur VII. </vt:lpstr>
      <vt:lpstr>Empfindsamkeit, Sturm und Drang, Weimarer Klassik, Romantik, Biedermeier II.</vt:lpstr>
      <vt:lpstr>Sturm und Drang – Genie-Kult (1770-1785)</vt:lpstr>
      <vt:lpstr>Sturm und Drang</vt:lpstr>
      <vt:lpstr>Genie-Kult  Goethe: Zum Shakespeare-Tag (Shakespeare-Rede) </vt:lpstr>
      <vt:lpstr>Goethe: Zum Shakespeare-Tag</vt:lpstr>
      <vt:lpstr>Genie-Kult – Goethe und Lavater</vt:lpstr>
      <vt:lpstr>Romantik</vt:lpstr>
      <vt:lpstr>Friedrich Daniel Ernst Schleiermacher (1768,Breslau–1834, Berlin)  evangelischer Theologe, Philosoph, Altphilologe, Staatstheoretiker, Pädagoge, Begründer der modernen Hermeneutik</vt:lpstr>
      <vt:lpstr>Schleiermacher: „Kirchenvater des 19. Jhrs.” (Karl Barth)</vt:lpstr>
      <vt:lpstr>Schleiermachers Theologie</vt:lpstr>
      <vt:lpstr>Über die Religion. Reden an die Gebildeten unter ihren Verächtern (1799) religionsphilosophisches Werk der Frühromantik</vt:lpstr>
      <vt:lpstr>PowerPoint-bemutató</vt:lpstr>
      <vt:lpstr>Biedermeier (1815-1849)</vt:lpstr>
      <vt:lpstr>Bürgerliche Familienidylle</vt:lpstr>
      <vt:lpstr>Eduard Mörike (1804, Ludwigsburg–1875, Stuttgart)</vt:lpstr>
      <vt:lpstr>Mörike: Mozart auf der Reise nach Prag (1855)</vt:lpstr>
      <vt:lpstr>Geschichte des Pomeranzbäumchens</vt:lpstr>
      <vt:lpstr>Das Pomeranzbäumchen</vt:lpstr>
      <vt:lpstr>Mörike: Denk es, o Seele (1851) Mit diesem „böhmischen Volkslied” endet die Novelle</vt:lpstr>
      <vt:lpstr>Mörike: Schlafendes Jesuskind. Gemalt von Francesco Albani F. Albani (1578-1660) it. klassizistischer Maler der Bologneser Schule Das Gedicht vertont v. Hugo Wolf (1860-1903), öst. Komponist</vt:lpstr>
      <vt:lpstr>Mörike: Auf ein altes Bild Martin Schongauer (c. 1445/1450-1491) dt. Kupferstecher und Maler der Renaissance vertont v. Hugo Wolf, Jonathan David Dixon, am. Schauspieler, Komponist etc.</vt:lpstr>
      <vt:lpstr>Eduard Mörike, „Horatius és egy finom sváb asszony fia”. Bevezető Eduard Mörike költeményeinek magyar fordításához</vt:lpstr>
      <vt:lpstr>PowerPoint-bemutató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Protestantische Traditionen in der deutschsprachigen Literatur IV. Sturm und Drang, Weimarer Klassik</dc:title>
  <dc:creator>Geza</dc:creator>
  <cp:lastModifiedBy>HG</cp:lastModifiedBy>
  <cp:revision>255</cp:revision>
  <dcterms:created xsi:type="dcterms:W3CDTF">2017-03-20T09:50:20Z</dcterms:created>
  <dcterms:modified xsi:type="dcterms:W3CDTF">2023-08-29T18:55:55Z</dcterms:modified>
</cp:coreProperties>
</file>