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3" r:id="rId4"/>
    <p:sldId id="274" r:id="rId5"/>
    <p:sldId id="272" r:id="rId6"/>
    <p:sldId id="257" r:id="rId7"/>
    <p:sldId id="258" r:id="rId8"/>
    <p:sldId id="259" r:id="rId9"/>
    <p:sldId id="260" r:id="rId10"/>
    <p:sldId id="261" r:id="rId11"/>
    <p:sldId id="262" r:id="rId12"/>
    <p:sldId id="267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2EA4-84C7-433A-9530-5D99C6DBF602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71C0-0882-4B95-A52C-999B7A71F5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611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2EA4-84C7-433A-9530-5D99C6DBF602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71C0-0882-4B95-A52C-999B7A71F5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1817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2EA4-84C7-433A-9530-5D99C6DBF602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71C0-0882-4B95-A52C-999B7A71F5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6314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2EA4-84C7-433A-9530-5D99C6DBF602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71C0-0882-4B95-A52C-999B7A71F5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356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2EA4-84C7-433A-9530-5D99C6DBF602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71C0-0882-4B95-A52C-999B7A71F5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6866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2EA4-84C7-433A-9530-5D99C6DBF602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71C0-0882-4B95-A52C-999B7A71F5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0338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2EA4-84C7-433A-9530-5D99C6DBF602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71C0-0882-4B95-A52C-999B7A71F5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2019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2EA4-84C7-433A-9530-5D99C6DBF602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71C0-0882-4B95-A52C-999B7A71F5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412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2EA4-84C7-433A-9530-5D99C6DBF602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71C0-0882-4B95-A52C-999B7A71F5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0105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2EA4-84C7-433A-9530-5D99C6DBF602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71C0-0882-4B95-A52C-999B7A71F5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610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2EA4-84C7-433A-9530-5D99C6DBF602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71C0-0882-4B95-A52C-999B7A71F5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323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32EA4-84C7-433A-9530-5D99C6DBF602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671C0-0882-4B95-A52C-999B7A71F5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623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deutsche-digitale-bibliothek.de/entity/11853891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415660"/>
            <a:ext cx="9144000" cy="2845203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Géza Horváth</a:t>
            </a:r>
            <a:r>
              <a:rPr lang="hu-HU" b="1" dirty="0"/>
              <a:t/>
            </a:r>
            <a:br>
              <a:rPr lang="hu-HU" b="1" dirty="0"/>
            </a:br>
            <a:r>
              <a:rPr lang="hu-HU" b="1" dirty="0" err="1" smtClean="0"/>
              <a:t>Protestantische</a:t>
            </a:r>
            <a:r>
              <a:rPr lang="hu-HU" b="1" dirty="0" smtClean="0"/>
              <a:t> </a:t>
            </a:r>
            <a:r>
              <a:rPr lang="hu-HU" b="1" dirty="0" err="1" smtClean="0"/>
              <a:t>Traditionen</a:t>
            </a:r>
            <a:r>
              <a:rPr lang="hu-HU" b="1" dirty="0" smtClean="0"/>
              <a:t> in der </a:t>
            </a:r>
            <a:r>
              <a:rPr lang="hu-HU" b="1" dirty="0" err="1" smtClean="0"/>
              <a:t>deutschsprachigen</a:t>
            </a:r>
            <a:r>
              <a:rPr lang="hu-HU" b="1" dirty="0" smtClean="0"/>
              <a:t> </a:t>
            </a:r>
            <a:r>
              <a:rPr lang="hu-HU" b="1" dirty="0" err="1" smtClean="0"/>
              <a:t>Literatur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667621"/>
            <a:ext cx="9144000" cy="1073258"/>
          </a:xfrm>
        </p:spPr>
        <p:txBody>
          <a:bodyPr/>
          <a:lstStyle/>
          <a:p>
            <a:r>
              <a:rPr lang="hu-HU" dirty="0" err="1" smtClean="0"/>
              <a:t>Übersicht</a:t>
            </a:r>
            <a:r>
              <a:rPr lang="hu-HU" dirty="0" smtClean="0"/>
              <a:t> der </a:t>
            </a:r>
            <a:r>
              <a:rPr lang="hu-HU" dirty="0" err="1" smtClean="0"/>
              <a:t>Lehrveranstaltung</a:t>
            </a:r>
            <a:endParaRPr lang="hu-HU" dirty="0" smtClean="0"/>
          </a:p>
          <a:p>
            <a:r>
              <a:rPr lang="hu-HU" dirty="0" smtClean="0"/>
              <a:t>Bibliographie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40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290" y="1685319"/>
            <a:ext cx="10515600" cy="1695358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/>
              <a:t>VIII–IX.</a:t>
            </a:r>
            <a:br>
              <a:rPr lang="hu-HU" sz="3600" b="1" dirty="0" smtClean="0"/>
            </a:br>
            <a:r>
              <a:rPr lang="hu-HU" sz="3600" b="1" dirty="0" err="1" smtClean="0"/>
              <a:t>Protestantische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Traditionen</a:t>
            </a:r>
            <a:r>
              <a:rPr lang="hu-HU" sz="3600" b="1" dirty="0" smtClean="0"/>
              <a:t> III.</a:t>
            </a:r>
            <a:br>
              <a:rPr lang="hu-HU" sz="3600" b="1" dirty="0" smtClean="0"/>
            </a:br>
            <a:r>
              <a:rPr lang="hu-HU" sz="3600" b="1" dirty="0" err="1" smtClean="0"/>
              <a:t>Fallstudie</a:t>
            </a:r>
            <a:r>
              <a:rPr lang="hu-HU" sz="3600" b="1" dirty="0" smtClean="0"/>
              <a:t> I.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51936" y="3907620"/>
            <a:ext cx="10515600" cy="33562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400" dirty="0" smtClean="0"/>
              <a:t>Theodor </a:t>
            </a:r>
            <a:r>
              <a:rPr lang="hu-HU" sz="2400" dirty="0" err="1" smtClean="0"/>
              <a:t>Fontane</a:t>
            </a:r>
            <a:r>
              <a:rPr lang="hu-HU" sz="2400" dirty="0" smtClean="0"/>
              <a:t> und der </a:t>
            </a:r>
            <a:r>
              <a:rPr lang="hu-HU" sz="2400" dirty="0" err="1" smtClean="0"/>
              <a:t>Protestantismus</a:t>
            </a:r>
            <a:r>
              <a:rPr lang="hu-HU" sz="2400" dirty="0" smtClean="0"/>
              <a:t>:</a:t>
            </a:r>
          </a:p>
          <a:p>
            <a:pPr marL="0" indent="0" algn="ctr">
              <a:buNone/>
            </a:pPr>
            <a:r>
              <a:rPr lang="hu-HU" sz="2400" i="1" dirty="0" err="1" smtClean="0"/>
              <a:t>Schach</a:t>
            </a:r>
            <a:r>
              <a:rPr lang="hu-HU" sz="2400" i="1" dirty="0" smtClean="0"/>
              <a:t> von </a:t>
            </a:r>
            <a:r>
              <a:rPr lang="hu-HU" sz="2400" i="1" dirty="0" err="1" smtClean="0"/>
              <a:t>Wuthenow</a:t>
            </a:r>
            <a:endParaRPr lang="hu-HU" sz="2400" i="1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219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46827" y="1401351"/>
            <a:ext cx="10515600" cy="2181974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/>
              <a:t>X</a:t>
            </a:r>
            <a:r>
              <a:rPr lang="hu-HU" sz="3600" b="1" dirty="0" smtClean="0"/>
              <a:t>.</a:t>
            </a:r>
            <a:br>
              <a:rPr lang="hu-HU" sz="3600" b="1" dirty="0" smtClean="0"/>
            </a:br>
            <a:r>
              <a:rPr lang="hu-HU" sz="3600" b="1" dirty="0" err="1" smtClean="0"/>
              <a:t>Protestantische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Traditionen</a:t>
            </a:r>
            <a:r>
              <a:rPr lang="hu-HU" sz="3600" b="1" dirty="0" smtClean="0"/>
              <a:t> in der </a:t>
            </a:r>
            <a:r>
              <a:rPr lang="hu-HU" sz="3600" b="1" dirty="0" err="1" smtClean="0"/>
              <a:t>Literatur</a:t>
            </a: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err="1" smtClean="0"/>
              <a:t>Fallstudie</a:t>
            </a:r>
            <a:r>
              <a:rPr lang="hu-HU" sz="3600" b="1" dirty="0" smtClean="0"/>
              <a:t> II.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6827" y="4187759"/>
            <a:ext cx="10515600" cy="27828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400" dirty="0" smtClean="0"/>
              <a:t>Hermann </a:t>
            </a:r>
            <a:r>
              <a:rPr lang="hu-HU" sz="2400" dirty="0" err="1" smtClean="0"/>
              <a:t>Hesses</a:t>
            </a:r>
            <a:r>
              <a:rPr lang="hu-HU" sz="2400" dirty="0" smtClean="0"/>
              <a:t> </a:t>
            </a:r>
            <a:r>
              <a:rPr lang="hu-HU" sz="2400" dirty="0" err="1" smtClean="0"/>
              <a:t>Lebenswerk</a:t>
            </a: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408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5452" y="1210514"/>
            <a:ext cx="10515600" cy="2176597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/>
              <a:t>XI.</a:t>
            </a:r>
            <a:br>
              <a:rPr lang="hu-HU" sz="3600" b="1" dirty="0" smtClean="0"/>
            </a:br>
            <a:r>
              <a:rPr lang="hu-HU" sz="3600" b="1" dirty="0" err="1" smtClean="0"/>
              <a:t>Protestantische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Traditionen</a:t>
            </a:r>
            <a:r>
              <a:rPr lang="hu-HU" sz="3600" b="1" dirty="0" smtClean="0"/>
              <a:t> in der </a:t>
            </a:r>
            <a:r>
              <a:rPr lang="hu-HU" sz="3600" b="1" dirty="0" err="1" smtClean="0"/>
              <a:t>Literatur</a:t>
            </a: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err="1" smtClean="0"/>
              <a:t>Fallstudie</a:t>
            </a:r>
            <a:r>
              <a:rPr lang="hu-HU" sz="3600" b="1" dirty="0" smtClean="0"/>
              <a:t> VII.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55452" y="3573091"/>
            <a:ext cx="10515600" cy="34492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400" dirty="0"/>
              <a:t>Friedrich Dürrenmatt und der </a:t>
            </a:r>
            <a:r>
              <a:rPr lang="hu-HU" sz="2400" dirty="0" err="1"/>
              <a:t>Protestantismus</a:t>
            </a:r>
            <a:r>
              <a:rPr lang="hu-HU" sz="2400" dirty="0"/>
              <a:t>: D</a:t>
            </a:r>
            <a:r>
              <a:rPr lang="hu-HU" sz="2400" dirty="0" smtClean="0"/>
              <a:t>er </a:t>
            </a:r>
            <a:r>
              <a:rPr lang="hu-HU" sz="2400" dirty="0" err="1"/>
              <a:t>Kampf</a:t>
            </a:r>
            <a:r>
              <a:rPr lang="hu-HU" sz="2400" dirty="0"/>
              <a:t> mit </a:t>
            </a:r>
            <a:r>
              <a:rPr lang="hu-HU" sz="2400" dirty="0" err="1"/>
              <a:t>dem</a:t>
            </a:r>
            <a:r>
              <a:rPr lang="hu-HU" sz="2400" dirty="0"/>
              <a:t> </a:t>
            </a:r>
            <a:r>
              <a:rPr lang="hu-HU" sz="2400" dirty="0" err="1" smtClean="0"/>
              <a:t>Dämon</a:t>
            </a:r>
            <a:endParaRPr lang="hu-HU" sz="2400" dirty="0" smtClean="0"/>
          </a:p>
          <a:p>
            <a:pPr marL="0" indent="0" algn="ctr">
              <a:buNone/>
            </a:pPr>
            <a:r>
              <a:rPr lang="hu-HU" sz="2400" i="1" dirty="0" err="1" smtClean="0"/>
              <a:t>Stoffe</a:t>
            </a:r>
            <a:endParaRPr lang="hu-HU" sz="2400" dirty="0"/>
          </a:p>
          <a:p>
            <a:pPr marL="0" indent="0" algn="ctr">
              <a:buNone/>
            </a:pPr>
            <a:r>
              <a:rPr lang="hu-HU" sz="2400" i="1" dirty="0" err="1" smtClean="0"/>
              <a:t>Kriminalgeschichten</a:t>
            </a: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77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554135"/>
              </p:ext>
            </p:extLst>
          </p:nvPr>
        </p:nvGraphicFramePr>
        <p:xfrm>
          <a:off x="1268084" y="1439749"/>
          <a:ext cx="9773728" cy="53492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216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7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69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hu-H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Tematika</a:t>
                      </a:r>
                      <a:endParaRPr lang="hu-H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hu-H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6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hu-H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Kurzus címe:</a:t>
                      </a:r>
                      <a:endParaRPr lang="hu-H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hu-H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Protestáns hagyományok a német irodalomban</a:t>
                      </a:r>
                      <a:endParaRPr lang="hu-HU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Kurzus kódja:</a:t>
                      </a:r>
                      <a:endParaRPr lang="hu-H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BNT 3120 / TKNT 3712 / BNT 9020 / ERB-BNT 3120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Teljesítés módja:</a:t>
                      </a:r>
                      <a:endParaRPr lang="hu-HU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vizsga</a:t>
                      </a:r>
                      <a:endParaRPr lang="hu-H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Időpont:</a:t>
                      </a:r>
                      <a:endParaRPr lang="hu-HU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u-H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Helye:</a:t>
                      </a:r>
                      <a:endParaRPr lang="hu-HU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u-H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8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Heti óraszám:</a:t>
                      </a:r>
                      <a:endParaRPr lang="hu-HU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8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Kreditek száma:</a:t>
                      </a:r>
                      <a:endParaRPr lang="hu-HU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 / 2 / 6</a:t>
                      </a: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8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Oktató neve:</a:t>
                      </a:r>
                      <a:endParaRPr lang="hu-HU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Horváth Géza</a:t>
                      </a: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8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Beosztása:</a:t>
                      </a:r>
                      <a:endParaRPr lang="hu-HU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egyetemi docens</a:t>
                      </a: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9955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 tantárgy rövid leírása:</a:t>
                      </a:r>
                      <a:endParaRPr lang="hu-H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Az előadás a „protestáns reformáció” kialakulásáról, főbb képviselőiről (Luther, Zwingli, Calvin) jellemzőiről és – elsősorban – irodalmi – szerepéről nyújt áttekintést, majd vázlatosan </a:t>
                      </a:r>
                      <a:r>
                        <a:rPr lang="hu-HU" sz="13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bamutatja</a:t>
                      </a:r>
                      <a:r>
                        <a:rPr lang="hu-HU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hatását a XVI.-XX. századig (barokk, pietizmus, szentimentalizmus, Sturm und </a:t>
                      </a:r>
                      <a:r>
                        <a:rPr lang="hu-HU" sz="13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Drang</a:t>
                      </a:r>
                      <a:r>
                        <a:rPr lang="hu-HU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 klasszika stb.). Ebben az összefüggésben bemutatásra kerülnek az egyes korszakok jelentős szerzői, műfajok, irodalmi és művészeti irányzatok, melyekben kimutathatóak jellegzetesen protestáns vonások. A bevezető előadások után esettanulmányok vizsgálják egyes szerzők életművében és konkrét irodalmi-filozófiai szövegeikben a protestáns szellemiség és mentalitás hatását (Th. </a:t>
                      </a:r>
                      <a:r>
                        <a:rPr lang="hu-HU" sz="13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Fontane</a:t>
                      </a:r>
                      <a:r>
                        <a:rPr lang="hu-HU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hu-HU" sz="13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Fr</a:t>
                      </a:r>
                      <a:r>
                        <a:rPr lang="hu-HU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 Nietzsche, Th. Mann, H. Hesse, </a:t>
                      </a:r>
                      <a:r>
                        <a:rPr lang="hu-HU" sz="13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Fr</a:t>
                      </a:r>
                      <a:r>
                        <a:rPr lang="hu-HU" sz="13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 Dürrenmatt).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hu-H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hu-H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 </a:t>
                      </a:r>
                      <a:endParaRPr lang="hu-H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5946" marR="55946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52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95068" y="10461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/>
              <a:t>Bibliographie</a:t>
            </a:r>
            <a:br>
              <a:rPr lang="hu-HU" sz="3600" b="1" dirty="0" smtClean="0"/>
            </a:br>
            <a:r>
              <a:rPr lang="hu-HU" sz="2000" b="1" dirty="0" err="1" smtClean="0"/>
              <a:t>Primärliteratur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95068" y="2506662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hu-H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Martin LUTHER: </a:t>
            </a:r>
            <a:r>
              <a:rPr lang="hu-HU" sz="22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Sendbrief</a:t>
            </a:r>
            <a:r>
              <a:rPr lang="hu-H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2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vom</a:t>
            </a:r>
            <a:r>
              <a:rPr lang="hu-H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2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Dolmetschen</a:t>
            </a:r>
            <a:r>
              <a:rPr lang="hu-H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hu-HU" sz="22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Psalmen</a:t>
            </a:r>
            <a:endParaRPr lang="hu-HU" sz="22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hu-H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Matthias CLAUDIUS</a:t>
            </a:r>
            <a:r>
              <a:rPr lang="hu-H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hu-HU" sz="22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Abendlied</a:t>
            </a:r>
            <a:endParaRPr lang="hu-HU" sz="22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hu-H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Andreas GRYPHIUS</a:t>
            </a:r>
            <a:r>
              <a:rPr lang="hu-H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Es </a:t>
            </a:r>
            <a:r>
              <a:rPr lang="hu-HU" sz="22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ist</a:t>
            </a:r>
            <a:r>
              <a:rPr lang="hu-H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2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alles</a:t>
            </a:r>
            <a:r>
              <a:rPr lang="hu-H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2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eitel</a:t>
            </a:r>
            <a:r>
              <a:rPr lang="hu-H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/ An </a:t>
            </a:r>
            <a:r>
              <a:rPr lang="hu-HU" sz="22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die</a:t>
            </a:r>
            <a:r>
              <a:rPr lang="hu-H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Welt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hu-HU" sz="2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Ch.F</a:t>
            </a:r>
            <a:r>
              <a:rPr lang="hu-H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GELLERT</a:t>
            </a:r>
            <a:r>
              <a:rPr lang="hu-H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Die </a:t>
            </a:r>
            <a:r>
              <a:rPr lang="hu-HU" sz="22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Ehre</a:t>
            </a:r>
            <a:r>
              <a:rPr lang="hu-H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2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Gottes</a:t>
            </a:r>
            <a:r>
              <a:rPr lang="hu-H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2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aus</a:t>
            </a:r>
            <a:r>
              <a:rPr lang="hu-H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der </a:t>
            </a:r>
            <a:r>
              <a:rPr lang="hu-HU" sz="22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Natur</a:t>
            </a:r>
            <a:endParaRPr lang="hu-HU" sz="22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hu-H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J.W. GOETHE</a:t>
            </a:r>
            <a:r>
              <a:rPr lang="hu-H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Die Leiden des </a:t>
            </a:r>
            <a:r>
              <a:rPr lang="hu-HU" sz="22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jungen</a:t>
            </a:r>
            <a:r>
              <a:rPr lang="hu-H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Werther(s)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hu-H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J.W. </a:t>
            </a:r>
            <a:r>
              <a:rPr lang="hu-H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GOETHE: </a:t>
            </a:r>
            <a:r>
              <a:rPr lang="hu-H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Wilhelm </a:t>
            </a:r>
            <a:r>
              <a:rPr lang="hu-HU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Meisters</a:t>
            </a:r>
            <a:r>
              <a:rPr lang="hu-H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Lehrjahre</a:t>
            </a:r>
            <a:r>
              <a:rPr lang="hu-H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(Kap. 6. Die </a:t>
            </a:r>
            <a:r>
              <a:rPr lang="hu-HU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Bekenntnisse</a:t>
            </a:r>
            <a:r>
              <a:rPr lang="hu-H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einer</a:t>
            </a:r>
            <a:r>
              <a:rPr lang="hu-H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schönen</a:t>
            </a:r>
            <a:r>
              <a:rPr lang="hu-H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Seele</a:t>
            </a:r>
            <a:r>
              <a:rPr lang="hu-H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hu-HU" sz="2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Fr.G</a:t>
            </a:r>
            <a:r>
              <a:rPr lang="hu-H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hu-H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KLOPSTOCK</a:t>
            </a:r>
            <a:r>
              <a:rPr lang="hu-H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hu-H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Die </a:t>
            </a:r>
            <a:r>
              <a:rPr lang="hu-HU" sz="22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Frühlingsfeier</a:t>
            </a:r>
            <a:endParaRPr lang="hu-HU" sz="22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hu-H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Eduard MÖRIKE</a:t>
            </a:r>
            <a:r>
              <a:rPr lang="hu-H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Mozart </a:t>
            </a:r>
            <a:r>
              <a:rPr lang="hu-HU" sz="22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auf</a:t>
            </a:r>
            <a:r>
              <a:rPr lang="hu-H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der </a:t>
            </a:r>
            <a:r>
              <a:rPr lang="hu-HU" sz="22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Reise</a:t>
            </a:r>
            <a:r>
              <a:rPr lang="hu-H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2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nach</a:t>
            </a:r>
            <a:r>
              <a:rPr lang="hu-H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2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Prag</a:t>
            </a:r>
            <a:endParaRPr lang="hu-HU" sz="22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hu-H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Theodor FONTANE: </a:t>
            </a:r>
            <a:r>
              <a:rPr lang="hu-HU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Schach</a:t>
            </a:r>
            <a:r>
              <a:rPr lang="hu-H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von </a:t>
            </a:r>
            <a:r>
              <a:rPr lang="hu-HU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Wuthenow</a:t>
            </a:r>
            <a:r>
              <a:rPr lang="hu-H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oder</a:t>
            </a:r>
            <a:r>
              <a:rPr lang="hu-H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Effi </a:t>
            </a:r>
            <a:r>
              <a:rPr lang="hu-HU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Briest</a:t>
            </a:r>
            <a:endParaRPr lang="hu-H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hu-H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Thomas MANN: </a:t>
            </a:r>
            <a:r>
              <a:rPr lang="hu-HU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Deutschland</a:t>
            </a:r>
            <a:r>
              <a:rPr lang="hu-H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und </a:t>
            </a:r>
            <a:r>
              <a:rPr lang="hu-HU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die</a:t>
            </a:r>
            <a:r>
              <a:rPr lang="hu-H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Deutschen</a:t>
            </a:r>
            <a:r>
              <a:rPr lang="hu-H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oder</a:t>
            </a:r>
            <a:r>
              <a:rPr lang="hu-H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Nietzsches </a:t>
            </a:r>
            <a:r>
              <a:rPr lang="hu-HU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Philosophie</a:t>
            </a:r>
            <a:r>
              <a:rPr lang="hu-H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im</a:t>
            </a:r>
            <a:r>
              <a:rPr lang="hu-H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Lichte</a:t>
            </a:r>
            <a:r>
              <a:rPr lang="hu-H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unserer</a:t>
            </a:r>
            <a:r>
              <a:rPr lang="hu-H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Erfahrung</a:t>
            </a:r>
            <a:endParaRPr lang="hu-H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hu-H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Hermann HESSE:</a:t>
            </a:r>
            <a:r>
              <a:rPr lang="hu-H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Unterm</a:t>
            </a:r>
            <a:r>
              <a:rPr lang="hu-H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Rad</a:t>
            </a:r>
            <a:endParaRPr lang="hu-H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hu-H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Friedrich DÜRRENMATT: </a:t>
            </a:r>
            <a:r>
              <a:rPr lang="hu-H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Der </a:t>
            </a:r>
            <a:r>
              <a:rPr lang="hu-HU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Verdacht</a:t>
            </a:r>
            <a:endParaRPr lang="hu-H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93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9188" y="10781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/>
              <a:t>Bibliographie</a:t>
            </a:r>
            <a:br>
              <a:rPr lang="hu-HU" sz="3600" b="1" dirty="0" smtClean="0"/>
            </a:br>
            <a:r>
              <a:rPr lang="hu-HU" sz="2400" b="1" dirty="0" err="1" smtClean="0"/>
              <a:t>Sekundärliteratur</a:t>
            </a:r>
            <a:endParaRPr lang="hu-HU" sz="2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9188" y="2274199"/>
            <a:ext cx="10515600" cy="4869644"/>
          </a:xfrm>
        </p:spPr>
        <p:txBody>
          <a:bodyPr>
            <a:normAutofit fontScale="25000" lnSpcReduction="20000"/>
          </a:bodyPr>
          <a:lstStyle/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Entsprechende </a:t>
            </a:r>
            <a:r>
              <a:rPr lang="hu-HU" sz="8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Kapitel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8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deutscher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8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Literaturgeschichten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BALZER, </a:t>
            </a:r>
            <a:r>
              <a:rPr lang="hu-HU" sz="8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Bernd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/ </a:t>
            </a:r>
            <a:r>
              <a:rPr lang="hu-HU" sz="8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Mertens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hu-HU" sz="8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Volker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(Hg.) (1990): </a:t>
            </a:r>
            <a:r>
              <a:rPr lang="hu-HU" sz="8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Deutsche </a:t>
            </a:r>
            <a:r>
              <a:rPr lang="hu-HU" sz="8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Literatur</a:t>
            </a:r>
            <a:r>
              <a:rPr lang="hu-HU" sz="8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hu-HU" sz="8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Schlaglichtern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Mannheim / Wien / Zürich: </a:t>
            </a:r>
            <a:r>
              <a:rPr lang="hu-HU" sz="8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Meyers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8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Lexikonverlag</a:t>
            </a:r>
            <a:endParaRPr lang="hu-HU" sz="8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ŽMEGAČ, Viktor et </a:t>
            </a:r>
            <a:r>
              <a:rPr lang="hu-HU" sz="8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.(2004): </a:t>
            </a:r>
            <a:r>
              <a:rPr lang="hu-HU" sz="8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Kleine</a:t>
            </a:r>
            <a:r>
              <a:rPr lang="hu-HU" sz="8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8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Geschichte</a:t>
            </a:r>
            <a:r>
              <a:rPr lang="hu-HU" sz="8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der </a:t>
            </a:r>
            <a:r>
              <a:rPr lang="hu-HU" sz="8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deutschen</a:t>
            </a:r>
            <a:r>
              <a:rPr lang="hu-HU" sz="8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8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Literatur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hu-HU" sz="8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Wiesbaden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hu-HU" sz="8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Matrix</a:t>
            </a:r>
            <a:endParaRPr lang="hu-HU" sz="8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hu-HU" sz="8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Jan ROHLS 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hu-HU" sz="8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Gunther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8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WENZ 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(Hg.) (2004): </a:t>
            </a:r>
            <a:r>
              <a:rPr lang="hu-HU" sz="8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Protestantismus</a:t>
            </a:r>
            <a:r>
              <a:rPr lang="hu-HU" sz="8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und </a:t>
            </a:r>
            <a:r>
              <a:rPr lang="hu-HU" sz="8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deutsche</a:t>
            </a:r>
            <a:r>
              <a:rPr lang="hu-HU" sz="8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8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Litearur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Göttingen: </a:t>
            </a:r>
            <a:r>
              <a:rPr lang="hu-HU" sz="8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Vandenhoeck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und </a:t>
            </a:r>
            <a:r>
              <a:rPr lang="hu-HU" sz="8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Ruprecht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Jan </a:t>
            </a:r>
            <a:r>
              <a:rPr lang="hu-HU" sz="8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ROHLS: </a:t>
            </a:r>
            <a:r>
              <a:rPr lang="hu-HU" sz="8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Thomas Mann und der </a:t>
            </a:r>
            <a:r>
              <a:rPr lang="hu-HU" sz="8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Protestantismus</a:t>
            </a:r>
            <a:r>
              <a:rPr lang="hu-HU" sz="8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100 </a:t>
            </a:r>
            <a:r>
              <a:rPr lang="hu-HU" sz="8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Jahre</a:t>
            </a:r>
            <a:r>
              <a:rPr lang="hu-HU" sz="8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8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Buddenbroooks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In: </a:t>
            </a:r>
            <a:r>
              <a:rPr lang="hu-HU" sz="8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Zeitschrift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8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für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8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Theologie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und </a:t>
            </a:r>
            <a:r>
              <a:rPr lang="hu-HU" sz="8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Kirche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. </a:t>
            </a:r>
            <a:r>
              <a:rPr lang="hu-HU" sz="8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Vol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99, No. 3 (</a:t>
            </a:r>
            <a:r>
              <a:rPr lang="hu-HU" sz="8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September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2002), pp. 351-378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Johannes </a:t>
            </a:r>
            <a:r>
              <a:rPr lang="hu-HU" sz="8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DANTINE 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/ Klaus </a:t>
            </a:r>
            <a:r>
              <a:rPr lang="hu-HU" sz="8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THIEN/ 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Michael </a:t>
            </a:r>
            <a:r>
              <a:rPr lang="hu-HU" sz="8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WEINZIEL 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(Hg.) (1999): </a:t>
            </a:r>
            <a:r>
              <a:rPr lang="hu-HU" sz="8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Protestantische</a:t>
            </a:r>
            <a:r>
              <a:rPr lang="hu-HU" sz="8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8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Mentalitäten</a:t>
            </a:r>
            <a:r>
              <a:rPr lang="hu-HU" sz="8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Wien: </a:t>
            </a:r>
            <a:r>
              <a:rPr lang="hu-HU" sz="8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Passagen-Verlag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(=</a:t>
            </a:r>
            <a:r>
              <a:rPr lang="hu-HU" sz="8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Passagen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8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Gesellschaft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Hans-Georg </a:t>
            </a:r>
            <a:r>
              <a:rPr lang="hu-HU" sz="8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KEMPER 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(1987): </a:t>
            </a:r>
            <a:r>
              <a:rPr lang="hu-HU" sz="8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Deutsche </a:t>
            </a:r>
            <a:r>
              <a:rPr lang="hu-HU" sz="8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Lyrik</a:t>
            </a:r>
            <a:r>
              <a:rPr lang="hu-HU" sz="8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der </a:t>
            </a:r>
            <a:r>
              <a:rPr lang="hu-HU" sz="8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frühen</a:t>
            </a:r>
            <a:r>
              <a:rPr lang="hu-HU" sz="8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8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Neuzeit</a:t>
            </a:r>
            <a:r>
              <a:rPr lang="hu-HU" sz="8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Bd.1. </a:t>
            </a:r>
            <a:r>
              <a:rPr lang="hu-HU" sz="8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Epochen</a:t>
            </a:r>
            <a:r>
              <a:rPr lang="hu-HU" sz="8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und </a:t>
            </a:r>
            <a:r>
              <a:rPr lang="hu-HU" sz="8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Gattungsprobleme</a:t>
            </a:r>
            <a:r>
              <a:rPr lang="hu-HU" sz="8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hu-HU" sz="8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Reformationszeit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Tübingen: </a:t>
            </a:r>
            <a:r>
              <a:rPr lang="hu-HU" sz="8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Niemeyer</a:t>
            </a:r>
            <a:endParaRPr lang="hu-HU" sz="8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Hans-Georg </a:t>
            </a:r>
            <a:r>
              <a:rPr lang="hu-HU" sz="8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KEMPER 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(1987): </a:t>
            </a:r>
            <a:r>
              <a:rPr lang="hu-HU" sz="8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Deutsche </a:t>
            </a:r>
            <a:r>
              <a:rPr lang="hu-HU" sz="8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Lyrik</a:t>
            </a:r>
            <a:r>
              <a:rPr lang="hu-HU" sz="8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der </a:t>
            </a:r>
            <a:r>
              <a:rPr lang="hu-HU" sz="8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frühen</a:t>
            </a:r>
            <a:r>
              <a:rPr lang="hu-HU" sz="8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8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Neuzeit</a:t>
            </a:r>
            <a:r>
              <a:rPr lang="hu-HU" sz="8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Bd.2. </a:t>
            </a:r>
            <a:r>
              <a:rPr lang="hu-HU" sz="8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Konfessionalismus</a:t>
            </a:r>
            <a:r>
              <a:rPr lang="hu-HU" sz="8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Tübingen: </a:t>
            </a:r>
            <a:r>
              <a:rPr lang="hu-HU" sz="8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Niemeyer</a:t>
            </a:r>
            <a:endParaRPr lang="hu-HU" sz="8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Helmut </a:t>
            </a:r>
            <a:r>
              <a:rPr lang="hu-HU" sz="8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KOOPMANN 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(Hg.) (2001): </a:t>
            </a:r>
            <a:r>
              <a:rPr lang="hu-HU" sz="8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Thomas Mann </a:t>
            </a:r>
            <a:r>
              <a:rPr lang="hu-HU" sz="8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Handbuch</a:t>
            </a:r>
            <a:r>
              <a:rPr lang="hu-HU" sz="8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Kap. Thomas Mann und das </a:t>
            </a:r>
            <a:r>
              <a:rPr lang="hu-HU" sz="8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Christentum</a:t>
            </a:r>
            <a:r>
              <a:rPr lang="hu-HU" sz="8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(W. </a:t>
            </a:r>
            <a:r>
              <a:rPr lang="hu-HU" sz="8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Frizen</a:t>
            </a:r>
            <a:r>
              <a:rPr lang="hu-HU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Stuttgart: </a:t>
            </a:r>
            <a:r>
              <a:rPr lang="hu-HU" sz="8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Kröner</a:t>
            </a:r>
            <a:endParaRPr lang="hu-HU" sz="8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hu-HU" sz="8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hu-HU" sz="8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hu-HU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851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95068" y="88271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/>
            </a:r>
            <a:br>
              <a:rPr lang="hu-HU" dirty="0" smtClean="0"/>
            </a:br>
            <a:r>
              <a:rPr lang="hu-HU" sz="3600" b="1" dirty="0">
                <a:solidFill>
                  <a:prstClr val="black"/>
                </a:solidFill>
              </a:rPr>
              <a:t>Bibliographie</a:t>
            </a:r>
            <a:br>
              <a:rPr lang="hu-HU" sz="3600" b="1" dirty="0">
                <a:solidFill>
                  <a:prstClr val="black"/>
                </a:solidFill>
              </a:rPr>
            </a:br>
            <a:r>
              <a:rPr lang="hu-HU" sz="2400" b="1" dirty="0" err="1">
                <a:solidFill>
                  <a:prstClr val="black"/>
                </a:solidFill>
              </a:rPr>
              <a:t>Sekundärliteratur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95068" y="2687348"/>
            <a:ext cx="10515600" cy="4007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000" dirty="0"/>
              <a:t>Georg Gottfried </a:t>
            </a:r>
            <a:r>
              <a:rPr lang="hu-HU" sz="2000" dirty="0" smtClean="0"/>
              <a:t>GERVINUS </a:t>
            </a:r>
            <a:r>
              <a:rPr lang="hu-HU" sz="2000" dirty="0"/>
              <a:t>(1805 – 1871)</a:t>
            </a:r>
            <a:br>
              <a:rPr lang="hu-HU" sz="2000" dirty="0"/>
            </a:br>
            <a:r>
              <a:rPr lang="de-DE" sz="2000" i="1" dirty="0"/>
              <a:t>Geschichte der poetischen National-Literatur der Deutschen</a:t>
            </a:r>
            <a:r>
              <a:rPr lang="de-DE" sz="2000" dirty="0"/>
              <a:t>, 5 Bde., 1835–1842</a:t>
            </a:r>
            <a:r>
              <a:rPr lang="hu-HU" sz="2000" b="1" dirty="0"/>
              <a:t/>
            </a:r>
            <a:br>
              <a:rPr lang="hu-HU" sz="2000" b="1" dirty="0"/>
            </a:br>
            <a:r>
              <a:rPr lang="hu-HU" sz="1600" b="1" dirty="0">
                <a:hlinkClick r:id="rId2"/>
              </a:rPr>
              <a:t>https://www.deutsche-digitale-bibliothek.de/entity/118538918</a:t>
            </a:r>
            <a:r>
              <a:rPr lang="hu-HU" sz="1600" b="1" dirty="0"/>
              <a:t> </a:t>
            </a:r>
            <a:br>
              <a:rPr lang="hu-HU" sz="1600" b="1" dirty="0"/>
            </a:br>
            <a:endParaRPr lang="hu-HU" sz="2000" dirty="0" smtClean="0"/>
          </a:p>
          <a:p>
            <a:pPr marL="0" indent="0">
              <a:buNone/>
            </a:pPr>
            <a:r>
              <a:rPr lang="hu-HU" sz="2000" dirty="0" smtClean="0"/>
              <a:t>3. </a:t>
            </a:r>
            <a:r>
              <a:rPr lang="hu-HU" sz="2000" dirty="0" err="1" smtClean="0"/>
              <a:t>Teil</a:t>
            </a:r>
            <a:r>
              <a:rPr lang="hu-HU" sz="2000" dirty="0" smtClean="0"/>
              <a:t>: </a:t>
            </a:r>
            <a:r>
              <a:rPr lang="hu-HU" sz="2000" i="1" dirty="0" err="1" smtClean="0"/>
              <a:t>Vom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Ende</a:t>
            </a:r>
            <a:r>
              <a:rPr lang="hu-HU" sz="2000" i="1" dirty="0" smtClean="0"/>
              <a:t> der </a:t>
            </a:r>
            <a:r>
              <a:rPr lang="hu-HU" sz="2000" i="1" dirty="0" err="1" smtClean="0"/>
              <a:t>Reformation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bis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zu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Gottscheds</a:t>
            </a:r>
            <a:r>
              <a:rPr lang="hu-HU" sz="2000" i="1" dirty="0" smtClean="0"/>
              <a:t> Zeiten </a:t>
            </a:r>
            <a:r>
              <a:rPr lang="hu-HU" sz="2000" dirty="0" smtClean="0"/>
              <a:t>(</a:t>
            </a:r>
            <a:r>
              <a:rPr lang="hu-HU" sz="2000" dirty="0" err="1" smtClean="0"/>
              <a:t>Leipzig</a:t>
            </a:r>
            <a:r>
              <a:rPr lang="hu-HU" sz="2000" dirty="0" smtClean="0"/>
              <a:t>: Wilhelm Engelmann, 1838</a:t>
            </a:r>
          </a:p>
          <a:p>
            <a:pPr marL="0" indent="0">
              <a:buNone/>
            </a:pPr>
            <a:r>
              <a:rPr lang="hu-HU" sz="2000" dirty="0" smtClean="0"/>
              <a:t>	XII. </a:t>
            </a:r>
            <a:r>
              <a:rPr lang="hu-HU" sz="2000" dirty="0" err="1" smtClean="0"/>
              <a:t>Eintritt</a:t>
            </a:r>
            <a:r>
              <a:rPr lang="hu-HU" sz="2000" dirty="0" smtClean="0"/>
              <a:t> des </a:t>
            </a:r>
            <a:r>
              <a:rPr lang="hu-HU" sz="2000" dirty="0" err="1" smtClean="0"/>
              <a:t>Kunstcharakters</a:t>
            </a:r>
            <a:r>
              <a:rPr lang="hu-HU" sz="2000" dirty="0" smtClean="0"/>
              <a:t> der </a:t>
            </a:r>
            <a:r>
              <a:rPr lang="hu-HU" sz="2000" dirty="0" err="1" smtClean="0"/>
              <a:t>neueren</a:t>
            </a:r>
            <a:r>
              <a:rPr lang="hu-HU" sz="2000" dirty="0" smtClean="0"/>
              <a:t> Zeit:</a:t>
            </a:r>
          </a:p>
          <a:p>
            <a:pPr marL="0" indent="0">
              <a:buNone/>
            </a:pPr>
            <a:r>
              <a:rPr lang="hu-HU" sz="2000" dirty="0" smtClean="0"/>
              <a:t>	</a:t>
            </a:r>
            <a:r>
              <a:rPr lang="hu-HU" sz="2000" dirty="0" err="1" smtClean="0"/>
              <a:t>Fruchtbringende</a:t>
            </a:r>
            <a:r>
              <a:rPr lang="hu-HU" sz="2000" dirty="0" smtClean="0"/>
              <a:t> </a:t>
            </a:r>
            <a:r>
              <a:rPr lang="hu-HU" sz="2000" dirty="0" err="1" smtClean="0"/>
              <a:t>Gesellschaft</a:t>
            </a:r>
            <a:endParaRPr lang="hu-HU" sz="2000" dirty="0" smtClean="0"/>
          </a:p>
          <a:p>
            <a:pPr marL="0" indent="0">
              <a:buNone/>
            </a:pPr>
            <a:r>
              <a:rPr lang="hu-HU" sz="2000" dirty="0" smtClean="0"/>
              <a:t>	M. </a:t>
            </a:r>
            <a:r>
              <a:rPr lang="hu-HU" sz="2000" dirty="0" err="1" smtClean="0"/>
              <a:t>Opitz</a:t>
            </a:r>
            <a:r>
              <a:rPr lang="hu-HU" sz="2000" dirty="0" smtClean="0"/>
              <a:t>, P. Fleming</a:t>
            </a:r>
          </a:p>
          <a:p>
            <a:pPr marL="0" indent="0">
              <a:buNone/>
            </a:pPr>
            <a:r>
              <a:rPr lang="hu-HU" sz="2000" dirty="0" smtClean="0"/>
              <a:t>	</a:t>
            </a:r>
            <a:r>
              <a:rPr lang="hu-HU" sz="2000" dirty="0" err="1" smtClean="0"/>
              <a:t>Weltliche</a:t>
            </a:r>
            <a:r>
              <a:rPr lang="hu-HU" sz="2000" dirty="0" smtClean="0"/>
              <a:t> </a:t>
            </a:r>
            <a:r>
              <a:rPr lang="hu-HU" sz="2000" dirty="0" err="1" smtClean="0"/>
              <a:t>Lyrik</a:t>
            </a:r>
            <a:r>
              <a:rPr lang="hu-HU" sz="2000" dirty="0" smtClean="0"/>
              <a:t>: Simon </a:t>
            </a:r>
            <a:r>
              <a:rPr lang="hu-HU" sz="2000" dirty="0" err="1" smtClean="0"/>
              <a:t>Dach</a:t>
            </a:r>
            <a:r>
              <a:rPr lang="hu-HU" sz="2000" dirty="0" smtClean="0"/>
              <a:t>, Johann </a:t>
            </a:r>
            <a:r>
              <a:rPr lang="hu-HU" sz="2000" dirty="0" err="1" smtClean="0"/>
              <a:t>Francke</a:t>
            </a:r>
            <a:r>
              <a:rPr lang="hu-HU" sz="2000" dirty="0" smtClean="0"/>
              <a:t>, Philip v. </a:t>
            </a:r>
            <a:r>
              <a:rPr lang="hu-HU" sz="2000" dirty="0" err="1" smtClean="0"/>
              <a:t>Zesen</a:t>
            </a:r>
            <a:r>
              <a:rPr lang="hu-HU" sz="2000" dirty="0" smtClean="0"/>
              <a:t>. </a:t>
            </a:r>
            <a:r>
              <a:rPr lang="hu-HU" sz="2000" dirty="0" err="1" smtClean="0"/>
              <a:t>Harsdörfer</a:t>
            </a:r>
            <a:endParaRPr lang="hu-HU" sz="2000" dirty="0" smtClean="0"/>
          </a:p>
          <a:p>
            <a:pPr marL="0" indent="0">
              <a:buNone/>
            </a:pPr>
            <a:r>
              <a:rPr lang="hu-HU" sz="2000" dirty="0" smtClean="0"/>
              <a:t>	</a:t>
            </a:r>
            <a:r>
              <a:rPr lang="hu-HU" sz="2000" dirty="0" err="1" smtClean="0"/>
              <a:t>Geistliche</a:t>
            </a:r>
            <a:r>
              <a:rPr lang="hu-HU" sz="2000" dirty="0" smtClean="0"/>
              <a:t> </a:t>
            </a:r>
            <a:r>
              <a:rPr lang="hu-HU" sz="2000" dirty="0" err="1" smtClean="0"/>
              <a:t>Dichtung</a:t>
            </a:r>
            <a:r>
              <a:rPr lang="hu-HU" sz="2000" dirty="0" smtClean="0"/>
              <a:t>: J. </a:t>
            </a:r>
            <a:r>
              <a:rPr lang="hu-HU" sz="2000" dirty="0" err="1" smtClean="0"/>
              <a:t>Scheffer</a:t>
            </a:r>
            <a:r>
              <a:rPr lang="hu-HU" sz="2000" dirty="0" smtClean="0"/>
              <a:t> (Angelus </a:t>
            </a:r>
            <a:r>
              <a:rPr lang="hu-HU" sz="2000" dirty="0" err="1"/>
              <a:t>S</a:t>
            </a:r>
            <a:r>
              <a:rPr lang="hu-HU" sz="2000" dirty="0" err="1" smtClean="0"/>
              <a:t>ilesius</a:t>
            </a:r>
            <a:r>
              <a:rPr lang="hu-HU" sz="2000" dirty="0" smtClean="0"/>
              <a:t>), Q. </a:t>
            </a:r>
            <a:r>
              <a:rPr lang="hu-HU" sz="2000" dirty="0" err="1" smtClean="0"/>
              <a:t>Kuhlmann</a:t>
            </a:r>
            <a:r>
              <a:rPr lang="hu-HU" sz="2000" dirty="0" smtClean="0"/>
              <a:t>, A. </a:t>
            </a:r>
            <a:r>
              <a:rPr lang="hu-HU" sz="2000" dirty="0" err="1" smtClean="0"/>
              <a:t>Gryphius</a:t>
            </a:r>
            <a:r>
              <a:rPr lang="hu-HU" sz="2000" dirty="0" smtClean="0"/>
              <a:t>, Paul Gerhard</a:t>
            </a:r>
          </a:p>
          <a:p>
            <a:pPr marL="0" indent="0">
              <a:buNone/>
            </a:pPr>
            <a:r>
              <a:rPr lang="hu-HU" sz="2000" dirty="0" smtClean="0"/>
              <a:t>	</a:t>
            </a:r>
            <a:r>
              <a:rPr lang="hu-HU" sz="2000" dirty="0" err="1" smtClean="0"/>
              <a:t>Prosa</a:t>
            </a:r>
            <a:r>
              <a:rPr lang="hu-HU" sz="2000" dirty="0" smtClean="0"/>
              <a:t>: Abraham a </a:t>
            </a:r>
            <a:r>
              <a:rPr lang="hu-HU" sz="2000" dirty="0" err="1" smtClean="0"/>
              <a:t>Sancta</a:t>
            </a:r>
            <a:r>
              <a:rPr lang="hu-HU" sz="2000" dirty="0" smtClean="0"/>
              <a:t> </a:t>
            </a:r>
            <a:r>
              <a:rPr lang="hu-HU" sz="2000" dirty="0" err="1" smtClean="0"/>
              <a:t>Clara</a:t>
            </a:r>
            <a:endParaRPr lang="hu-HU" sz="2000" dirty="0" smtClean="0"/>
          </a:p>
          <a:p>
            <a:pPr marL="0" indent="0">
              <a:buNone/>
            </a:pPr>
            <a:r>
              <a:rPr lang="hu-HU" sz="2000" dirty="0" smtClean="0"/>
              <a:t>	</a:t>
            </a:r>
            <a:r>
              <a:rPr lang="hu-HU" sz="2000" dirty="0" err="1" smtClean="0"/>
              <a:t>Drama</a:t>
            </a:r>
            <a:r>
              <a:rPr lang="hu-HU" sz="2000" dirty="0" smtClean="0"/>
              <a:t> (</a:t>
            </a:r>
            <a:r>
              <a:rPr lang="hu-HU" sz="2000" dirty="0" err="1" smtClean="0"/>
              <a:t>Schlesien</a:t>
            </a:r>
            <a:r>
              <a:rPr lang="hu-HU" sz="2000" dirty="0" smtClean="0"/>
              <a:t>): </a:t>
            </a:r>
            <a:r>
              <a:rPr lang="hu-HU" sz="2000" dirty="0" err="1" smtClean="0"/>
              <a:t>Gryphius</a:t>
            </a:r>
            <a:r>
              <a:rPr lang="hu-HU" sz="2000" dirty="0" smtClean="0"/>
              <a:t>, Hoffmann von </a:t>
            </a:r>
            <a:r>
              <a:rPr lang="hu-HU" sz="2000" dirty="0" err="1" smtClean="0"/>
              <a:t>Hoffmannswaldau</a:t>
            </a:r>
            <a:endParaRPr lang="hu-HU" sz="2000" dirty="0" smtClean="0"/>
          </a:p>
          <a:p>
            <a:pPr marL="0" indent="0">
              <a:buNone/>
            </a:pPr>
            <a:endParaRPr lang="hu-HU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83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9189" y="1207698"/>
            <a:ext cx="10515600" cy="1325563"/>
          </a:xfrm>
        </p:spPr>
        <p:txBody>
          <a:bodyPr/>
          <a:lstStyle/>
          <a:p>
            <a:pPr algn="ctr"/>
            <a:r>
              <a:rPr lang="hu-HU" b="1" dirty="0" smtClean="0"/>
              <a:t>I–II.</a:t>
            </a:r>
            <a:br>
              <a:rPr lang="hu-HU" b="1" dirty="0" smtClean="0"/>
            </a:br>
            <a:r>
              <a:rPr lang="hu-HU" sz="3600" b="1" dirty="0" smtClean="0"/>
              <a:t>Martin Luther und </a:t>
            </a:r>
            <a:r>
              <a:rPr lang="hu-HU" sz="3600" b="1" dirty="0" err="1" smtClean="0"/>
              <a:t>die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Reformation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9189" y="2773308"/>
            <a:ext cx="10515600" cy="40846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400" dirty="0" err="1"/>
              <a:t>Luthers</a:t>
            </a:r>
            <a:r>
              <a:rPr lang="hu-HU" sz="2400" dirty="0"/>
              <a:t> </a:t>
            </a:r>
            <a:r>
              <a:rPr lang="hu-HU" sz="2400" dirty="0" err="1" smtClean="0"/>
              <a:t>literarische</a:t>
            </a:r>
            <a:r>
              <a:rPr lang="hu-HU" sz="2400" dirty="0" smtClean="0"/>
              <a:t> </a:t>
            </a:r>
            <a:r>
              <a:rPr lang="hu-HU" sz="2400" dirty="0" err="1" smtClean="0"/>
              <a:t>Tätigkeit</a:t>
            </a:r>
            <a:r>
              <a:rPr lang="hu-HU" sz="2400" dirty="0" smtClean="0"/>
              <a:t> und </a:t>
            </a:r>
            <a:r>
              <a:rPr lang="hu-HU" sz="2400" dirty="0" err="1" smtClean="0"/>
              <a:t>sein</a:t>
            </a:r>
            <a:r>
              <a:rPr lang="hu-HU" sz="2400" dirty="0" smtClean="0"/>
              <a:t> </a:t>
            </a:r>
            <a:r>
              <a:rPr lang="hu-HU" sz="2400" dirty="0" err="1" smtClean="0"/>
              <a:t>literarisches</a:t>
            </a:r>
            <a:r>
              <a:rPr lang="hu-HU" sz="2400" dirty="0" smtClean="0"/>
              <a:t> </a:t>
            </a:r>
            <a:r>
              <a:rPr lang="hu-HU" sz="2400" dirty="0" err="1" smtClean="0"/>
              <a:t>Erbe</a:t>
            </a:r>
            <a:r>
              <a:rPr lang="hu-HU" sz="2400" dirty="0" smtClean="0"/>
              <a:t>:</a:t>
            </a:r>
            <a:endParaRPr lang="hu-HU" sz="2400" dirty="0"/>
          </a:p>
          <a:p>
            <a:pPr marL="0" indent="0" algn="ctr">
              <a:buNone/>
            </a:pPr>
            <a:r>
              <a:rPr lang="hu-HU" sz="2400" dirty="0" err="1" smtClean="0"/>
              <a:t>Bibelübersetzung</a:t>
            </a:r>
            <a:endParaRPr lang="hu-HU" sz="2400" dirty="0"/>
          </a:p>
          <a:p>
            <a:pPr marL="0" indent="0" algn="ctr">
              <a:buNone/>
            </a:pPr>
            <a:r>
              <a:rPr lang="hu-HU" sz="2400" dirty="0" err="1" smtClean="0"/>
              <a:t>Geistliche</a:t>
            </a:r>
            <a:r>
              <a:rPr lang="hu-HU" sz="2400" dirty="0" smtClean="0"/>
              <a:t> </a:t>
            </a:r>
            <a:r>
              <a:rPr lang="hu-HU" sz="2400" dirty="0" err="1" smtClean="0"/>
              <a:t>Lieder</a:t>
            </a:r>
            <a:endParaRPr lang="hu-HU" sz="2400" dirty="0"/>
          </a:p>
          <a:p>
            <a:pPr marL="0" indent="0" algn="ctr">
              <a:buNone/>
            </a:pPr>
            <a:r>
              <a:rPr lang="hu-HU" sz="2400" dirty="0" err="1" smtClean="0"/>
              <a:t>Predigten</a:t>
            </a:r>
            <a:endParaRPr lang="hu-HU" sz="2400" dirty="0" smtClean="0"/>
          </a:p>
          <a:p>
            <a:pPr marL="0" indent="0" algn="ctr">
              <a:buNone/>
            </a:pPr>
            <a:r>
              <a:rPr lang="hu-HU" sz="2400" dirty="0" err="1" smtClean="0"/>
              <a:t>Bibelauslegung</a:t>
            </a:r>
            <a:endParaRPr lang="hu-HU" sz="2400" dirty="0" smtClean="0"/>
          </a:p>
          <a:p>
            <a:pPr marL="0" indent="0" algn="ctr">
              <a:buNone/>
            </a:pPr>
            <a:r>
              <a:rPr lang="hu-HU" sz="2400" dirty="0" err="1" smtClean="0"/>
              <a:t>Flugschriften</a:t>
            </a:r>
            <a:endParaRPr lang="hu-HU" sz="2400" dirty="0" smtClean="0"/>
          </a:p>
          <a:p>
            <a:pPr marL="0" indent="0" algn="ctr">
              <a:buNone/>
            </a:pPr>
            <a:r>
              <a:rPr lang="hu-HU" sz="2400" dirty="0" err="1" smtClean="0"/>
              <a:t>Sendbriefe</a:t>
            </a:r>
            <a:endParaRPr lang="hu-HU" sz="2400" dirty="0"/>
          </a:p>
          <a:p>
            <a:pPr marL="0" indent="0" algn="ctr">
              <a:buNone/>
            </a:pPr>
            <a:r>
              <a:rPr lang="hu-HU" sz="2400" dirty="0" err="1" smtClean="0"/>
              <a:t>Briefe</a:t>
            </a:r>
            <a:endParaRPr lang="hu-HU" sz="2400" dirty="0"/>
          </a:p>
          <a:p>
            <a:pPr marL="0" indent="0" algn="ctr">
              <a:buNone/>
            </a:pPr>
            <a:r>
              <a:rPr lang="hu-HU" sz="2400" dirty="0" err="1" smtClean="0"/>
              <a:t>Tischreden</a:t>
            </a: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95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77815" y="1383042"/>
            <a:ext cx="10515600" cy="1325563"/>
          </a:xfrm>
        </p:spPr>
        <p:txBody>
          <a:bodyPr/>
          <a:lstStyle/>
          <a:p>
            <a:pPr algn="ctr"/>
            <a:r>
              <a:rPr lang="hu-HU" b="1" dirty="0" smtClean="0"/>
              <a:t>III. </a:t>
            </a:r>
            <a:br>
              <a:rPr lang="hu-HU" b="1" dirty="0" smtClean="0"/>
            </a:br>
            <a:r>
              <a:rPr lang="hu-HU" sz="3600" b="1" dirty="0" smtClean="0"/>
              <a:t>Zwingli und Calvin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77815" y="3544141"/>
            <a:ext cx="10515600" cy="36507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400" dirty="0" err="1"/>
              <a:t>Was</a:t>
            </a:r>
            <a:r>
              <a:rPr lang="hu-HU" sz="2400" dirty="0"/>
              <a:t> </a:t>
            </a:r>
            <a:r>
              <a:rPr lang="hu-HU" sz="2400" dirty="0" err="1"/>
              <a:t>heisst</a:t>
            </a:r>
            <a:r>
              <a:rPr lang="hu-HU" sz="2400" dirty="0"/>
              <a:t> „</a:t>
            </a:r>
            <a:r>
              <a:rPr lang="hu-HU" sz="2400" dirty="0" err="1"/>
              <a:t>protestantisch</a:t>
            </a:r>
            <a:r>
              <a:rPr lang="hu-HU" sz="2400" dirty="0" smtClean="0"/>
              <a:t>”?</a:t>
            </a:r>
          </a:p>
          <a:p>
            <a:pPr marL="0" indent="0" algn="ctr">
              <a:buNone/>
            </a:pPr>
            <a:r>
              <a:rPr lang="hu-HU" sz="2400" dirty="0" err="1" smtClean="0"/>
              <a:t>Protestantische</a:t>
            </a:r>
            <a:r>
              <a:rPr lang="hu-HU" sz="2400" dirty="0" smtClean="0"/>
              <a:t> </a:t>
            </a:r>
            <a:r>
              <a:rPr lang="hu-HU" sz="2400" dirty="0" err="1" smtClean="0"/>
              <a:t>Tugenden</a:t>
            </a:r>
            <a:r>
              <a:rPr lang="hu-HU" sz="2400" dirty="0" smtClean="0"/>
              <a:t>: </a:t>
            </a:r>
            <a:r>
              <a:rPr lang="hu-HU" sz="2400" dirty="0" err="1" smtClean="0"/>
              <a:t>Fleiss</a:t>
            </a:r>
            <a:r>
              <a:rPr lang="hu-HU" sz="2400" dirty="0"/>
              <a:t>, </a:t>
            </a:r>
            <a:r>
              <a:rPr lang="hu-HU" sz="2400" dirty="0" err="1"/>
              <a:t>Sparsamkeit</a:t>
            </a:r>
            <a:r>
              <a:rPr lang="hu-HU" sz="2400" dirty="0"/>
              <a:t>, </a:t>
            </a:r>
            <a:r>
              <a:rPr lang="hu-HU" sz="2400" dirty="0" err="1"/>
              <a:t>Gerechtigkeit</a:t>
            </a:r>
            <a:r>
              <a:rPr lang="hu-HU" sz="2400" dirty="0"/>
              <a:t>, </a:t>
            </a:r>
            <a:r>
              <a:rPr lang="hu-HU" sz="2400" dirty="0" err="1"/>
              <a:t>Pflicht</a:t>
            </a:r>
            <a:r>
              <a:rPr lang="hu-HU" sz="2400" dirty="0"/>
              <a:t>, </a:t>
            </a:r>
            <a:r>
              <a:rPr lang="hu-HU" sz="2400" dirty="0" err="1"/>
              <a:t>Genügsamkeit</a:t>
            </a:r>
            <a:r>
              <a:rPr lang="hu-HU" sz="2400" dirty="0"/>
              <a:t>, etc.), die in der </a:t>
            </a:r>
            <a:r>
              <a:rPr lang="hu-HU" sz="2400" dirty="0" err="1"/>
              <a:t>Literatur</a:t>
            </a:r>
            <a:r>
              <a:rPr lang="hu-HU" sz="2400" dirty="0"/>
              <a:t> </a:t>
            </a:r>
            <a:r>
              <a:rPr lang="hu-HU" sz="2400" dirty="0" err="1"/>
              <a:t>immer</a:t>
            </a:r>
            <a:r>
              <a:rPr lang="hu-HU" sz="2400" dirty="0"/>
              <a:t> </a:t>
            </a:r>
            <a:r>
              <a:rPr lang="hu-HU" sz="2400" dirty="0" err="1" smtClean="0"/>
              <a:t>wiederkehren</a:t>
            </a:r>
            <a:r>
              <a:rPr lang="hu-HU" sz="2400" dirty="0" smtClean="0"/>
              <a:t> →</a:t>
            </a:r>
          </a:p>
          <a:p>
            <a:pPr marL="0" indent="0" algn="ctr">
              <a:buNone/>
            </a:pPr>
            <a:r>
              <a:rPr lang="hu-HU" sz="2400" dirty="0" err="1" smtClean="0"/>
              <a:t>Beispiele</a:t>
            </a:r>
            <a:r>
              <a:rPr lang="hu-HU" sz="2400" dirty="0" smtClean="0"/>
              <a:t>: Biedermeier: Gottfried Keller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63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5453" y="1339909"/>
            <a:ext cx="10515600" cy="2796529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/>
              <a:t>IV–V.</a:t>
            </a:r>
            <a:br>
              <a:rPr lang="hu-HU" sz="3600" b="1" dirty="0" smtClean="0"/>
            </a:br>
            <a:r>
              <a:rPr lang="hu-HU" sz="3600" b="1" dirty="0" err="1"/>
              <a:t>Protestantische</a:t>
            </a:r>
            <a:r>
              <a:rPr lang="hu-HU" sz="3600" b="1" dirty="0"/>
              <a:t> </a:t>
            </a:r>
            <a:r>
              <a:rPr lang="hu-HU" sz="3600" b="1" dirty="0" err="1"/>
              <a:t>Traditionen</a:t>
            </a:r>
            <a:r>
              <a:rPr lang="hu-HU" sz="3600" b="1" dirty="0"/>
              <a:t> in der </a:t>
            </a:r>
            <a:r>
              <a:rPr lang="hu-HU" sz="3600" b="1" dirty="0" err="1"/>
              <a:t>Literatur</a:t>
            </a:r>
            <a:r>
              <a:rPr lang="hu-HU" sz="3600" b="1" dirty="0"/>
              <a:t> I. </a:t>
            </a: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smtClean="0"/>
              <a:t>(16.-17. </a:t>
            </a:r>
            <a:r>
              <a:rPr lang="hu-HU" sz="3600" b="1" dirty="0" err="1" smtClean="0"/>
              <a:t>Jh</a:t>
            </a:r>
            <a:r>
              <a:rPr lang="hu-HU" sz="3600" b="1" dirty="0" smtClean="0"/>
              <a:t>.)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55453" y="3841971"/>
            <a:ext cx="10515600" cy="3309776"/>
          </a:xfrm>
        </p:spPr>
        <p:txBody>
          <a:bodyPr/>
          <a:lstStyle/>
          <a:p>
            <a:endParaRPr lang="hu-HU" dirty="0" smtClean="0"/>
          </a:p>
          <a:p>
            <a:pPr marL="0" indent="0" algn="ctr">
              <a:buNone/>
            </a:pPr>
            <a:r>
              <a:rPr lang="hu-HU" sz="2400" dirty="0" err="1" smtClean="0"/>
              <a:t>Reformation</a:t>
            </a:r>
            <a:endParaRPr lang="hu-HU" sz="2400" dirty="0" smtClean="0"/>
          </a:p>
          <a:p>
            <a:pPr marL="0" indent="0" algn="ctr">
              <a:buNone/>
            </a:pPr>
            <a:r>
              <a:rPr lang="hu-HU" sz="2400" dirty="0" err="1" smtClean="0"/>
              <a:t>Barock</a:t>
            </a:r>
            <a:endParaRPr lang="hu-HU" sz="2400" dirty="0" smtClean="0"/>
          </a:p>
          <a:p>
            <a:pPr marL="0" indent="0" algn="ctr">
              <a:buNone/>
            </a:pPr>
            <a:r>
              <a:rPr lang="hu-HU" sz="2400" dirty="0" err="1" smtClean="0"/>
              <a:t>Pietismus</a:t>
            </a: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463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5453" y="1331967"/>
            <a:ext cx="10515600" cy="1813302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 smtClean="0"/>
              <a:t>VI–VII.</a:t>
            </a:r>
            <a:br>
              <a:rPr lang="hu-HU" sz="3600" b="1" dirty="0" smtClean="0"/>
            </a:br>
            <a:r>
              <a:rPr lang="hu-HU" sz="3600" b="1" dirty="0" err="1" smtClean="0"/>
              <a:t>Protestantische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Traditionen</a:t>
            </a:r>
            <a:r>
              <a:rPr lang="hu-HU" sz="3600" b="1" dirty="0" smtClean="0"/>
              <a:t> in der </a:t>
            </a:r>
            <a:r>
              <a:rPr lang="hu-HU" sz="3600" b="1" dirty="0" err="1" smtClean="0"/>
              <a:t>Literatur</a:t>
            </a:r>
            <a:r>
              <a:rPr lang="hu-HU" sz="3600" b="1" dirty="0" smtClean="0"/>
              <a:t> II.</a:t>
            </a:r>
            <a:br>
              <a:rPr lang="hu-HU" sz="3600" b="1" dirty="0" smtClean="0"/>
            </a:b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smtClean="0"/>
              <a:t>(17.-19. </a:t>
            </a:r>
            <a:r>
              <a:rPr lang="hu-HU" sz="3600" b="1" dirty="0" err="1" smtClean="0"/>
              <a:t>Jh</a:t>
            </a:r>
            <a:r>
              <a:rPr lang="hu-HU" sz="3600" b="1" dirty="0" smtClean="0"/>
              <a:t>.)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55453" y="3455235"/>
            <a:ext cx="10515600" cy="34027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400" dirty="0" err="1" smtClean="0"/>
              <a:t>Pietismus</a:t>
            </a:r>
            <a:r>
              <a:rPr lang="hu-HU" sz="2400" dirty="0" smtClean="0"/>
              <a:t> (</a:t>
            </a:r>
            <a:r>
              <a:rPr lang="hu-HU" sz="2400" dirty="0" err="1" smtClean="0"/>
              <a:t>Zinzendorf</a:t>
            </a:r>
            <a:r>
              <a:rPr lang="hu-HU" sz="2400" dirty="0" smtClean="0"/>
              <a:t>)</a:t>
            </a:r>
          </a:p>
          <a:p>
            <a:pPr marL="0" indent="0" algn="ctr">
              <a:buNone/>
            </a:pPr>
            <a:r>
              <a:rPr lang="hu-HU" sz="2400" dirty="0" err="1" smtClean="0"/>
              <a:t>Empfindsamkeit</a:t>
            </a:r>
            <a:r>
              <a:rPr lang="hu-HU" sz="2400" dirty="0" smtClean="0"/>
              <a:t> (Klopstock)</a:t>
            </a:r>
          </a:p>
          <a:p>
            <a:pPr marL="0" indent="0" algn="ctr">
              <a:buNone/>
            </a:pPr>
            <a:r>
              <a:rPr lang="hu-HU" sz="2400" dirty="0" smtClean="0"/>
              <a:t>Sturm und </a:t>
            </a:r>
            <a:r>
              <a:rPr lang="hu-HU" sz="2400" dirty="0" err="1" smtClean="0"/>
              <a:t>Drang</a:t>
            </a:r>
            <a:r>
              <a:rPr lang="hu-HU" sz="2400" dirty="0" smtClean="0"/>
              <a:t> (Herder, Goethe, Schiller)</a:t>
            </a:r>
          </a:p>
          <a:p>
            <a:pPr marL="0" indent="0" algn="ctr">
              <a:buNone/>
            </a:pPr>
            <a:r>
              <a:rPr lang="hu-HU" sz="2400" dirty="0" smtClean="0"/>
              <a:t>Romantik (</a:t>
            </a:r>
            <a:r>
              <a:rPr lang="hu-HU" sz="2400" dirty="0" err="1" smtClean="0"/>
              <a:t>Schleiermacher</a:t>
            </a:r>
            <a:r>
              <a:rPr lang="hu-HU" sz="2400" dirty="0" smtClean="0"/>
              <a:t>)</a:t>
            </a:r>
          </a:p>
          <a:p>
            <a:pPr marL="0" indent="0" algn="ctr">
              <a:buNone/>
            </a:pPr>
            <a:r>
              <a:rPr lang="hu-HU" sz="2400" dirty="0" err="1" smtClean="0"/>
              <a:t>Weimarer</a:t>
            </a:r>
            <a:r>
              <a:rPr lang="hu-HU" sz="2400" dirty="0" smtClean="0"/>
              <a:t> </a:t>
            </a:r>
            <a:r>
              <a:rPr lang="hu-HU" sz="2400" dirty="0" err="1" smtClean="0"/>
              <a:t>Klassik</a:t>
            </a:r>
            <a:r>
              <a:rPr lang="hu-HU" sz="2400" dirty="0" smtClean="0"/>
              <a:t> (Goethe, Schiller, </a:t>
            </a:r>
            <a:r>
              <a:rPr lang="hu-HU" sz="2400" dirty="0" err="1" smtClean="0"/>
              <a:t>Winckelmann</a:t>
            </a:r>
            <a:r>
              <a:rPr lang="hu-HU" sz="2400" dirty="0" smtClean="0"/>
              <a:t>)</a:t>
            </a:r>
          </a:p>
          <a:p>
            <a:pPr marL="0" indent="0" algn="ctr">
              <a:buNone/>
            </a:pPr>
            <a:r>
              <a:rPr lang="hu-HU" sz="2400" dirty="0" smtClean="0"/>
              <a:t>Biedermeier (</a:t>
            </a:r>
            <a:r>
              <a:rPr lang="hu-HU" sz="2400" dirty="0" err="1" smtClean="0"/>
              <a:t>Mörike</a:t>
            </a:r>
            <a:r>
              <a:rPr lang="hu-HU" sz="2400" dirty="0" smtClean="0"/>
              <a:t>)</a:t>
            </a: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085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367</Words>
  <Application>Microsoft Office PowerPoint</Application>
  <PresentationFormat>Szélesvásznú</PresentationFormat>
  <Paragraphs>103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MS Mincho</vt:lpstr>
      <vt:lpstr>Times New Roman</vt:lpstr>
      <vt:lpstr>Office-téma</vt:lpstr>
      <vt:lpstr> Géza Horváth Protestantische Traditionen in der deutschsprachigen Literatur</vt:lpstr>
      <vt:lpstr>PowerPoint-bemutató</vt:lpstr>
      <vt:lpstr>Bibliographie Primärliteratur</vt:lpstr>
      <vt:lpstr>Bibliographie Sekundärliteratur</vt:lpstr>
      <vt:lpstr> Bibliographie Sekundärliteratur</vt:lpstr>
      <vt:lpstr>I–II. Martin Luther und die Reformation</vt:lpstr>
      <vt:lpstr>III.  Zwingli und Calvin</vt:lpstr>
      <vt:lpstr>IV–V. Protestantische Traditionen in der Literatur I.  (16.-17. Jh.)</vt:lpstr>
      <vt:lpstr>VI–VII. Protestantische Traditionen in der Literatur II.  (17.-19. Jh.)</vt:lpstr>
      <vt:lpstr>VIII–IX. Protestantische Traditionen III. Fallstudie I.</vt:lpstr>
      <vt:lpstr>X. Protestantische Traditionen in der Literatur Fallstudie II.</vt:lpstr>
      <vt:lpstr>XI. Protestantische Traditionen in der Literatur Fallstudie VII.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Protestantische Traditionen in der deutschsprachigen Literatur</dc:title>
  <dc:creator>Geza</dc:creator>
  <cp:lastModifiedBy>HG</cp:lastModifiedBy>
  <cp:revision>70</cp:revision>
  <dcterms:created xsi:type="dcterms:W3CDTF">2017-01-31T10:02:37Z</dcterms:created>
  <dcterms:modified xsi:type="dcterms:W3CDTF">2023-08-29T15:35:37Z</dcterms:modified>
</cp:coreProperties>
</file>