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7" d="100"/>
          <a:sy n="77" d="100"/>
        </p:scale>
        <p:origin x="126"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40B5AE04-EAE8-4376-A89C-55BD997EDD91}"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BED9EF6-8435-406B-946E-DB6E049EE7E5}" type="slidenum">
              <a:rPr lang="hu-HU" smtClean="0"/>
              <a:t>‹#›</a:t>
            </a:fld>
            <a:endParaRPr lang="hu-HU"/>
          </a:p>
        </p:txBody>
      </p:sp>
    </p:spTree>
    <p:extLst>
      <p:ext uri="{BB962C8B-B14F-4D97-AF65-F5344CB8AC3E}">
        <p14:creationId xmlns:p14="http://schemas.microsoft.com/office/powerpoint/2010/main" val="2825665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0B5AE04-EAE8-4376-A89C-55BD997EDD91}"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BED9EF6-8435-406B-946E-DB6E049EE7E5}" type="slidenum">
              <a:rPr lang="hu-HU" smtClean="0"/>
              <a:t>‹#›</a:t>
            </a:fld>
            <a:endParaRPr lang="hu-HU"/>
          </a:p>
        </p:txBody>
      </p:sp>
    </p:spTree>
    <p:extLst>
      <p:ext uri="{BB962C8B-B14F-4D97-AF65-F5344CB8AC3E}">
        <p14:creationId xmlns:p14="http://schemas.microsoft.com/office/powerpoint/2010/main" val="2491841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0B5AE04-EAE8-4376-A89C-55BD997EDD91}"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BED9EF6-8435-406B-946E-DB6E049EE7E5}" type="slidenum">
              <a:rPr lang="hu-HU" smtClean="0"/>
              <a:t>‹#›</a:t>
            </a:fld>
            <a:endParaRPr lang="hu-HU"/>
          </a:p>
        </p:txBody>
      </p:sp>
    </p:spTree>
    <p:extLst>
      <p:ext uri="{BB962C8B-B14F-4D97-AF65-F5344CB8AC3E}">
        <p14:creationId xmlns:p14="http://schemas.microsoft.com/office/powerpoint/2010/main" val="309595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0B5AE04-EAE8-4376-A89C-55BD997EDD91}"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BED9EF6-8435-406B-946E-DB6E049EE7E5}" type="slidenum">
              <a:rPr lang="hu-HU" smtClean="0"/>
              <a:t>‹#›</a:t>
            </a:fld>
            <a:endParaRPr lang="hu-HU"/>
          </a:p>
        </p:txBody>
      </p:sp>
    </p:spTree>
    <p:extLst>
      <p:ext uri="{BB962C8B-B14F-4D97-AF65-F5344CB8AC3E}">
        <p14:creationId xmlns:p14="http://schemas.microsoft.com/office/powerpoint/2010/main" val="372993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0B5AE04-EAE8-4376-A89C-55BD997EDD91}"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BED9EF6-8435-406B-946E-DB6E049EE7E5}" type="slidenum">
              <a:rPr lang="hu-HU" smtClean="0"/>
              <a:t>‹#›</a:t>
            </a:fld>
            <a:endParaRPr lang="hu-HU"/>
          </a:p>
        </p:txBody>
      </p:sp>
    </p:spTree>
    <p:extLst>
      <p:ext uri="{BB962C8B-B14F-4D97-AF65-F5344CB8AC3E}">
        <p14:creationId xmlns:p14="http://schemas.microsoft.com/office/powerpoint/2010/main" val="205737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0B5AE04-EAE8-4376-A89C-55BD997EDD91}"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BED9EF6-8435-406B-946E-DB6E049EE7E5}" type="slidenum">
              <a:rPr lang="hu-HU" smtClean="0"/>
              <a:t>‹#›</a:t>
            </a:fld>
            <a:endParaRPr lang="hu-HU"/>
          </a:p>
        </p:txBody>
      </p:sp>
    </p:spTree>
    <p:extLst>
      <p:ext uri="{BB962C8B-B14F-4D97-AF65-F5344CB8AC3E}">
        <p14:creationId xmlns:p14="http://schemas.microsoft.com/office/powerpoint/2010/main" val="214307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0B5AE04-EAE8-4376-A89C-55BD997EDD91}" type="datetimeFigureOut">
              <a:rPr lang="hu-HU" smtClean="0"/>
              <a:t>2023. 08. 29.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FBED9EF6-8435-406B-946E-DB6E049EE7E5}" type="slidenum">
              <a:rPr lang="hu-HU" smtClean="0"/>
              <a:t>‹#›</a:t>
            </a:fld>
            <a:endParaRPr lang="hu-HU"/>
          </a:p>
        </p:txBody>
      </p:sp>
    </p:spTree>
    <p:extLst>
      <p:ext uri="{BB962C8B-B14F-4D97-AF65-F5344CB8AC3E}">
        <p14:creationId xmlns:p14="http://schemas.microsoft.com/office/powerpoint/2010/main" val="2467241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0B5AE04-EAE8-4376-A89C-55BD997EDD91}" type="datetimeFigureOut">
              <a:rPr lang="hu-HU" smtClean="0"/>
              <a:t>2023. 08. 29.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FBED9EF6-8435-406B-946E-DB6E049EE7E5}" type="slidenum">
              <a:rPr lang="hu-HU" smtClean="0"/>
              <a:t>‹#›</a:t>
            </a:fld>
            <a:endParaRPr lang="hu-HU"/>
          </a:p>
        </p:txBody>
      </p:sp>
    </p:spTree>
    <p:extLst>
      <p:ext uri="{BB962C8B-B14F-4D97-AF65-F5344CB8AC3E}">
        <p14:creationId xmlns:p14="http://schemas.microsoft.com/office/powerpoint/2010/main" val="1252799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0B5AE04-EAE8-4376-A89C-55BD997EDD91}" type="datetimeFigureOut">
              <a:rPr lang="hu-HU" smtClean="0"/>
              <a:t>2023. 08. 29.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BED9EF6-8435-406B-946E-DB6E049EE7E5}" type="slidenum">
              <a:rPr lang="hu-HU" smtClean="0"/>
              <a:t>‹#›</a:t>
            </a:fld>
            <a:endParaRPr lang="hu-HU"/>
          </a:p>
        </p:txBody>
      </p:sp>
    </p:spTree>
    <p:extLst>
      <p:ext uri="{BB962C8B-B14F-4D97-AF65-F5344CB8AC3E}">
        <p14:creationId xmlns:p14="http://schemas.microsoft.com/office/powerpoint/2010/main" val="70362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40B5AE04-EAE8-4376-A89C-55BD997EDD91}"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BED9EF6-8435-406B-946E-DB6E049EE7E5}" type="slidenum">
              <a:rPr lang="hu-HU" smtClean="0"/>
              <a:t>‹#›</a:t>
            </a:fld>
            <a:endParaRPr lang="hu-HU"/>
          </a:p>
        </p:txBody>
      </p:sp>
    </p:spTree>
    <p:extLst>
      <p:ext uri="{BB962C8B-B14F-4D97-AF65-F5344CB8AC3E}">
        <p14:creationId xmlns:p14="http://schemas.microsoft.com/office/powerpoint/2010/main" val="32733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40B5AE04-EAE8-4376-A89C-55BD997EDD91}"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BED9EF6-8435-406B-946E-DB6E049EE7E5}" type="slidenum">
              <a:rPr lang="hu-HU" smtClean="0"/>
              <a:t>‹#›</a:t>
            </a:fld>
            <a:endParaRPr lang="hu-HU"/>
          </a:p>
        </p:txBody>
      </p:sp>
    </p:spTree>
    <p:extLst>
      <p:ext uri="{BB962C8B-B14F-4D97-AF65-F5344CB8AC3E}">
        <p14:creationId xmlns:p14="http://schemas.microsoft.com/office/powerpoint/2010/main" val="123550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5AE04-EAE8-4376-A89C-55BD997EDD91}" type="datetimeFigureOut">
              <a:rPr lang="hu-HU" smtClean="0"/>
              <a:t>2023. 08. 29.</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D9EF6-8435-406B-946E-DB6E049EE7E5}" type="slidenum">
              <a:rPr lang="hu-HU" smtClean="0"/>
              <a:t>‹#›</a:t>
            </a:fld>
            <a:endParaRPr lang="hu-HU"/>
          </a:p>
        </p:txBody>
      </p:sp>
    </p:spTree>
    <p:extLst>
      <p:ext uri="{BB962C8B-B14F-4D97-AF65-F5344CB8AC3E}">
        <p14:creationId xmlns:p14="http://schemas.microsoft.com/office/powerpoint/2010/main" val="2130516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youtube.com/watch?v=wfDnkiFKYVQ"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30056" y="1106814"/>
            <a:ext cx="9144000" cy="4370522"/>
          </a:xfrm>
        </p:spPr>
        <p:txBody>
          <a:bodyPr>
            <a:normAutofit fontScale="90000"/>
          </a:bodyPr>
          <a:lstStyle/>
          <a:p>
            <a:r>
              <a:rPr lang="hu-HU" dirty="0" smtClean="0"/>
              <a:t/>
            </a:r>
            <a:br>
              <a:rPr lang="hu-HU" dirty="0" smtClean="0"/>
            </a:br>
            <a:r>
              <a:rPr lang="hu-HU" dirty="0" smtClean="0"/>
              <a:t/>
            </a:r>
            <a:br>
              <a:rPr lang="hu-HU" dirty="0" smtClean="0"/>
            </a:br>
            <a:r>
              <a:rPr lang="hu-HU" dirty="0"/>
              <a:t/>
            </a:r>
            <a:br>
              <a:rPr lang="hu-HU" dirty="0"/>
            </a:br>
            <a:r>
              <a:rPr lang="hu-HU" dirty="0" smtClean="0"/>
              <a:t/>
            </a:r>
            <a:br>
              <a:rPr lang="hu-HU" dirty="0" smtClean="0"/>
            </a:br>
            <a:r>
              <a:rPr lang="hu-HU" sz="5600" b="1" dirty="0" smtClean="0"/>
              <a:t>Géza Horváth</a:t>
            </a:r>
            <a:br>
              <a:rPr lang="hu-HU" sz="5600" b="1" dirty="0" smtClean="0"/>
            </a:br>
            <a:r>
              <a:rPr lang="hu-HU" sz="5600" b="1" dirty="0" smtClean="0"/>
              <a:t/>
            </a:r>
            <a:br>
              <a:rPr lang="hu-HU" sz="5600" b="1" dirty="0" smtClean="0"/>
            </a:br>
            <a:r>
              <a:rPr lang="hu-HU" sz="5600" b="1" dirty="0" err="1" smtClean="0"/>
              <a:t>Protestantische</a:t>
            </a:r>
            <a:r>
              <a:rPr lang="hu-HU" sz="5600" b="1" dirty="0" smtClean="0"/>
              <a:t> </a:t>
            </a:r>
            <a:r>
              <a:rPr lang="hu-HU" sz="5600" b="1" dirty="0" err="1" smtClean="0"/>
              <a:t>Traditionen</a:t>
            </a:r>
            <a:r>
              <a:rPr lang="hu-HU" sz="5600" b="1" dirty="0" smtClean="0"/>
              <a:t> in der </a:t>
            </a:r>
            <a:r>
              <a:rPr lang="hu-HU" sz="5600" b="1" dirty="0" err="1" smtClean="0"/>
              <a:t>deutschsprachigen</a:t>
            </a:r>
            <a:r>
              <a:rPr lang="hu-HU" sz="5600" b="1" dirty="0" smtClean="0"/>
              <a:t> </a:t>
            </a:r>
            <a:r>
              <a:rPr lang="hu-HU" sz="5600" b="1" dirty="0" err="1" smtClean="0"/>
              <a:t>Literatur</a:t>
            </a:r>
            <a:r>
              <a:rPr lang="hu-HU" sz="5600" b="1" dirty="0"/>
              <a:t> V</a:t>
            </a:r>
            <a:r>
              <a:rPr lang="hu-HU" sz="5600" b="1" dirty="0" smtClean="0"/>
              <a:t>.</a:t>
            </a:r>
            <a:r>
              <a:rPr lang="hu-HU" sz="5600" dirty="0" smtClean="0"/>
              <a:t/>
            </a:r>
            <a:br>
              <a:rPr lang="hu-HU" sz="5600" dirty="0" smtClean="0"/>
            </a:br>
            <a:endParaRPr lang="hu-HU" sz="5600"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572007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951932" y="1497633"/>
            <a:ext cx="3932237" cy="1456841"/>
          </a:xfrm>
        </p:spPr>
        <p:txBody>
          <a:bodyPr>
            <a:normAutofit/>
          </a:bodyPr>
          <a:lstStyle/>
          <a:p>
            <a:pPr algn="ctr"/>
            <a:r>
              <a:rPr lang="hu-HU" b="1" dirty="0" err="1" smtClean="0"/>
              <a:t>Franckesche</a:t>
            </a:r>
            <a:r>
              <a:rPr lang="hu-HU" b="1" dirty="0" smtClean="0"/>
              <a:t> </a:t>
            </a:r>
            <a:r>
              <a:rPr lang="hu-HU" b="1" dirty="0" err="1" smtClean="0"/>
              <a:t>Stiftungen</a:t>
            </a:r>
            <a:r>
              <a:rPr lang="hu-HU" b="1" dirty="0" smtClean="0"/>
              <a:t> in Halle ab 1695</a:t>
            </a:r>
            <a:br>
              <a:rPr lang="hu-HU" b="1" dirty="0" smtClean="0"/>
            </a:br>
            <a:r>
              <a:rPr lang="hu-HU" sz="2000" dirty="0" err="1" smtClean="0"/>
              <a:t>Kupferstich</a:t>
            </a:r>
            <a:r>
              <a:rPr lang="hu-HU" sz="2000" dirty="0" smtClean="0"/>
              <a:t> (1748)</a:t>
            </a:r>
            <a:endParaRPr lang="hu-HU" sz="2000" dirty="0"/>
          </a:p>
        </p:txBody>
      </p:sp>
      <p:pic>
        <p:nvPicPr>
          <p:cNvPr id="7" name="Tartalom helye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5332" y="1617983"/>
            <a:ext cx="6172200" cy="4871964"/>
          </a:xfrm>
        </p:spPr>
      </p:pic>
      <p:sp>
        <p:nvSpPr>
          <p:cNvPr id="6" name="Szöveg helye 5"/>
          <p:cNvSpPr>
            <a:spLocks noGrp="1"/>
          </p:cNvSpPr>
          <p:nvPr>
            <p:ph type="body" sz="half" idx="2"/>
          </p:nvPr>
        </p:nvSpPr>
        <p:spPr>
          <a:xfrm>
            <a:off x="282625" y="3109458"/>
            <a:ext cx="5012707" cy="3389258"/>
          </a:xfrm>
        </p:spPr>
        <p:txBody>
          <a:bodyPr>
            <a:noAutofit/>
          </a:bodyPr>
          <a:lstStyle/>
          <a:p>
            <a:pPr algn="ctr"/>
            <a:r>
              <a:rPr lang="hu-HU" b="1" dirty="0" err="1" smtClean="0"/>
              <a:t>Pädagogische</a:t>
            </a:r>
            <a:r>
              <a:rPr lang="hu-HU" b="1" dirty="0" smtClean="0"/>
              <a:t> und </a:t>
            </a:r>
            <a:r>
              <a:rPr lang="hu-HU" b="1" dirty="0" err="1" smtClean="0"/>
              <a:t>wissenschaftliche</a:t>
            </a:r>
            <a:r>
              <a:rPr lang="hu-HU" b="1" dirty="0" smtClean="0"/>
              <a:t> </a:t>
            </a:r>
            <a:r>
              <a:rPr lang="hu-HU" b="1" dirty="0" err="1" smtClean="0"/>
              <a:t>Anstalten</a:t>
            </a:r>
            <a:r>
              <a:rPr lang="hu-HU" dirty="0" smtClean="0"/>
              <a:t>:</a:t>
            </a:r>
          </a:p>
          <a:p>
            <a:pPr algn="ctr"/>
            <a:r>
              <a:rPr lang="hu-HU" dirty="0" err="1" smtClean="0"/>
              <a:t>Armenschule</a:t>
            </a:r>
            <a:endParaRPr lang="hu-HU" dirty="0" smtClean="0"/>
          </a:p>
          <a:p>
            <a:pPr algn="ctr"/>
            <a:r>
              <a:rPr lang="hu-HU" dirty="0" err="1" smtClean="0"/>
              <a:t>Pädagogikum</a:t>
            </a:r>
            <a:endParaRPr lang="hu-HU" dirty="0" smtClean="0"/>
          </a:p>
          <a:p>
            <a:pPr algn="ctr"/>
            <a:r>
              <a:rPr lang="hu-HU" dirty="0" err="1" smtClean="0"/>
              <a:t>Waisenhaus</a:t>
            </a:r>
            <a:endParaRPr lang="hu-HU" dirty="0" smtClean="0"/>
          </a:p>
          <a:p>
            <a:pPr algn="ctr"/>
            <a:r>
              <a:rPr lang="hu-HU" dirty="0" err="1" smtClean="0"/>
              <a:t>Mädchenschule</a:t>
            </a:r>
            <a:endParaRPr lang="hu-HU" dirty="0"/>
          </a:p>
          <a:p>
            <a:pPr algn="ctr"/>
            <a:r>
              <a:rPr lang="hu-HU" dirty="0" err="1" smtClean="0"/>
              <a:t>Cansteinsche</a:t>
            </a:r>
            <a:r>
              <a:rPr lang="hu-HU" dirty="0" smtClean="0"/>
              <a:t> </a:t>
            </a:r>
            <a:r>
              <a:rPr lang="hu-HU" dirty="0" err="1" smtClean="0"/>
              <a:t>Bibelanstalt</a:t>
            </a:r>
            <a:r>
              <a:rPr lang="hu-HU" dirty="0" smtClean="0"/>
              <a:t> (</a:t>
            </a:r>
            <a:r>
              <a:rPr lang="hu-HU" dirty="0" err="1" smtClean="0"/>
              <a:t>Bibeldruck</a:t>
            </a:r>
            <a:r>
              <a:rPr lang="hu-HU" dirty="0" smtClean="0"/>
              <a:t>)</a:t>
            </a:r>
          </a:p>
          <a:p>
            <a:pPr algn="ctr"/>
            <a:r>
              <a:rPr lang="hu-HU" dirty="0" err="1" smtClean="0"/>
              <a:t>Realschule</a:t>
            </a:r>
            <a:endParaRPr lang="hu-HU" dirty="0" smtClean="0"/>
          </a:p>
          <a:p>
            <a:pPr algn="ctr"/>
            <a:r>
              <a:rPr lang="hu-HU" dirty="0" err="1"/>
              <a:t>H</a:t>
            </a:r>
            <a:r>
              <a:rPr lang="hu-HU" dirty="0" err="1" smtClean="0"/>
              <a:t>öhere</a:t>
            </a:r>
            <a:r>
              <a:rPr lang="hu-HU" dirty="0" smtClean="0"/>
              <a:t> </a:t>
            </a:r>
            <a:r>
              <a:rPr lang="hu-HU" dirty="0" err="1" smtClean="0"/>
              <a:t>Töchterschule</a:t>
            </a:r>
            <a:r>
              <a:rPr lang="hu-HU" dirty="0" smtClean="0"/>
              <a:t> (</a:t>
            </a:r>
            <a:r>
              <a:rPr lang="hu-HU" dirty="0" err="1" smtClean="0"/>
              <a:t>Lyzeum</a:t>
            </a:r>
            <a:r>
              <a:rPr lang="hu-HU" dirty="0" smtClean="0"/>
              <a:t>)</a:t>
            </a:r>
          </a:p>
          <a:p>
            <a:pPr algn="ctr"/>
            <a:r>
              <a:rPr lang="hu-HU" dirty="0" err="1" smtClean="0"/>
              <a:t>Heute</a:t>
            </a:r>
            <a:r>
              <a:rPr lang="hu-HU" dirty="0" smtClean="0"/>
              <a:t>: UNESCO </a:t>
            </a:r>
            <a:r>
              <a:rPr lang="hu-HU" dirty="0" err="1" smtClean="0"/>
              <a:t>Weltkulturerbe</a:t>
            </a:r>
            <a:r>
              <a:rPr lang="hu-HU" dirty="0" smtClean="0"/>
              <a:t> (</a:t>
            </a:r>
            <a:r>
              <a:rPr lang="hu-HU" dirty="0" err="1" smtClean="0"/>
              <a:t>Museen</a:t>
            </a:r>
            <a:r>
              <a:rPr lang="hu-HU" dirty="0" smtClean="0"/>
              <a:t>, </a:t>
            </a:r>
            <a:r>
              <a:rPr lang="hu-HU" dirty="0" err="1" smtClean="0"/>
              <a:t>Konzertsäle</a:t>
            </a:r>
            <a:r>
              <a:rPr lang="hu-HU" dirty="0" smtClean="0"/>
              <a:t>)</a:t>
            </a:r>
          </a:p>
          <a:p>
            <a:pPr algn="ctr"/>
            <a:r>
              <a:rPr lang="hu-HU" dirty="0" smtClean="0"/>
              <a:t>Der </a:t>
            </a:r>
            <a:r>
              <a:rPr lang="hu-HU" dirty="0" err="1" smtClean="0"/>
              <a:t>Hallesche</a:t>
            </a:r>
            <a:r>
              <a:rPr lang="hu-HU" dirty="0" smtClean="0"/>
              <a:t> </a:t>
            </a:r>
            <a:r>
              <a:rPr lang="hu-HU" dirty="0" err="1" smtClean="0"/>
              <a:t>Pietismus</a:t>
            </a:r>
            <a:r>
              <a:rPr lang="hu-HU" dirty="0" smtClean="0"/>
              <a:t> endet mit </a:t>
            </a:r>
            <a:r>
              <a:rPr lang="hu-HU" dirty="0" err="1" smtClean="0"/>
              <a:t>Franckes</a:t>
            </a:r>
            <a:r>
              <a:rPr lang="hu-HU" dirty="0" smtClean="0"/>
              <a:t> </a:t>
            </a:r>
            <a:r>
              <a:rPr lang="hu-HU" dirty="0" err="1" smtClean="0"/>
              <a:t>Tod</a:t>
            </a:r>
            <a:r>
              <a:rPr lang="hu-HU" dirty="0" smtClean="0"/>
              <a:t> ↔ </a:t>
            </a:r>
            <a:r>
              <a:rPr lang="hu-HU" dirty="0" err="1" smtClean="0"/>
              <a:t>Frühaufklärung</a:t>
            </a:r>
            <a:endParaRPr lang="hu-HU"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701622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715992" y="1291632"/>
            <a:ext cx="10515600" cy="1325563"/>
          </a:xfrm>
        </p:spPr>
        <p:txBody>
          <a:bodyPr>
            <a:normAutofit/>
          </a:bodyPr>
          <a:lstStyle/>
          <a:p>
            <a:pPr algn="ctr"/>
            <a:r>
              <a:rPr lang="hu-HU" sz="3600" b="1" dirty="0" smtClean="0"/>
              <a:t>Nikolaus Ludwig, </a:t>
            </a:r>
            <a:r>
              <a:rPr lang="hu-HU" sz="3600" b="1" dirty="0" err="1" smtClean="0"/>
              <a:t>Reichsgraf</a:t>
            </a:r>
            <a:r>
              <a:rPr lang="hu-HU" sz="3600" b="1" dirty="0" smtClean="0"/>
              <a:t> von </a:t>
            </a:r>
            <a:r>
              <a:rPr lang="hu-HU" sz="3600" b="1" dirty="0" err="1" smtClean="0"/>
              <a:t>Zinzendorf</a:t>
            </a:r>
            <a:r>
              <a:rPr lang="hu-HU" sz="3600" b="1" dirty="0" smtClean="0"/>
              <a:t> und die </a:t>
            </a:r>
            <a:r>
              <a:rPr lang="hu-HU" sz="3600" b="1" dirty="0" err="1" smtClean="0"/>
              <a:t>Herrnhuter</a:t>
            </a:r>
            <a:r>
              <a:rPr lang="hu-HU" sz="3600" b="1" dirty="0" smtClean="0"/>
              <a:t> </a:t>
            </a:r>
            <a:r>
              <a:rPr lang="hu-HU" sz="3600" b="1" dirty="0" err="1" smtClean="0"/>
              <a:t>Brüdergemeinde</a:t>
            </a:r>
            <a:endParaRPr lang="hu-HU" sz="3600" b="1" dirty="0"/>
          </a:p>
        </p:txBody>
      </p:sp>
      <p:pic>
        <p:nvPicPr>
          <p:cNvPr id="10" name="Tartalom helye 9"/>
          <p:cNvPicPr>
            <a:picLocks noGrp="1" noChangeAspect="1"/>
          </p:cNvPicPr>
          <p:nvPr>
            <p:ph sz="half" idx="1"/>
          </p:nvPr>
        </p:nvPicPr>
        <p:blipFill>
          <a:blip r:embed="rId2"/>
          <a:stretch>
            <a:fillRect/>
          </a:stretch>
        </p:blipFill>
        <p:spPr>
          <a:xfrm>
            <a:off x="1648637" y="2701130"/>
            <a:ext cx="3409950" cy="4076700"/>
          </a:xfrm>
          <a:prstGeom prst="rect">
            <a:avLst/>
          </a:prstGeom>
        </p:spPr>
      </p:pic>
      <p:pic>
        <p:nvPicPr>
          <p:cNvPr id="9" name="Tartalom helye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73792" y="2940482"/>
            <a:ext cx="5181600" cy="3450092"/>
          </a:xfrm>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135945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907211" y="917216"/>
            <a:ext cx="10515600" cy="1325563"/>
          </a:xfrm>
        </p:spPr>
        <p:txBody>
          <a:bodyPr>
            <a:normAutofit/>
          </a:bodyPr>
          <a:lstStyle/>
          <a:p>
            <a:pPr algn="ctr"/>
            <a:r>
              <a:rPr lang="hu-HU" sz="3600" b="1" dirty="0" err="1" smtClean="0"/>
              <a:t>Zinzendorf</a:t>
            </a:r>
            <a:endParaRPr lang="hu-HU" sz="3600" b="1" dirty="0"/>
          </a:p>
        </p:txBody>
      </p:sp>
      <p:sp>
        <p:nvSpPr>
          <p:cNvPr id="6" name="Tartalom helye 5"/>
          <p:cNvSpPr>
            <a:spLocks noGrp="1"/>
          </p:cNvSpPr>
          <p:nvPr>
            <p:ph idx="1"/>
          </p:nvPr>
        </p:nvSpPr>
        <p:spPr>
          <a:xfrm>
            <a:off x="907211" y="1958107"/>
            <a:ext cx="10515600" cy="4787603"/>
          </a:xfrm>
        </p:spPr>
        <p:txBody>
          <a:bodyPr>
            <a:normAutofit lnSpcReduction="10000"/>
          </a:bodyPr>
          <a:lstStyle/>
          <a:p>
            <a:pPr marL="0" indent="0" algn="ctr">
              <a:buNone/>
            </a:pPr>
            <a:r>
              <a:rPr lang="hu-HU" sz="2400" dirty="0" err="1" smtClean="0"/>
              <a:t>Lutherisch-pietistischer</a:t>
            </a:r>
            <a:r>
              <a:rPr lang="hu-HU" sz="2400" dirty="0" smtClean="0"/>
              <a:t> </a:t>
            </a:r>
            <a:r>
              <a:rPr lang="hu-HU" sz="2400" dirty="0" err="1" smtClean="0"/>
              <a:t>Theologe</a:t>
            </a:r>
            <a:r>
              <a:rPr lang="hu-HU" sz="2400" dirty="0" smtClean="0"/>
              <a:t>, </a:t>
            </a:r>
            <a:r>
              <a:rPr lang="hu-HU" sz="2400" dirty="0" err="1" smtClean="0"/>
              <a:t>Gründer</a:t>
            </a:r>
            <a:r>
              <a:rPr lang="hu-HU" sz="2400" dirty="0" smtClean="0"/>
              <a:t> der </a:t>
            </a:r>
            <a:r>
              <a:rPr lang="hu-HU" sz="2400" dirty="0" err="1" smtClean="0"/>
              <a:t>Herrnhuter</a:t>
            </a:r>
            <a:r>
              <a:rPr lang="hu-HU" sz="2400" dirty="0" smtClean="0"/>
              <a:t> </a:t>
            </a:r>
            <a:r>
              <a:rPr lang="hu-HU" sz="2400" dirty="0" err="1" smtClean="0"/>
              <a:t>Brüdergemeinde</a:t>
            </a:r>
            <a:r>
              <a:rPr lang="hu-HU" sz="2400" dirty="0" smtClean="0"/>
              <a:t>, </a:t>
            </a:r>
            <a:r>
              <a:rPr lang="hu-HU" sz="2400" dirty="0" err="1" smtClean="0"/>
              <a:t>Dichter</a:t>
            </a:r>
            <a:r>
              <a:rPr lang="hu-HU" sz="2400" dirty="0" smtClean="0"/>
              <a:t> </a:t>
            </a:r>
            <a:r>
              <a:rPr lang="hu-HU" sz="2400" dirty="0" err="1" smtClean="0"/>
              <a:t>zahlreicher</a:t>
            </a:r>
            <a:r>
              <a:rPr lang="hu-HU" sz="2400" dirty="0" smtClean="0"/>
              <a:t> </a:t>
            </a:r>
            <a:r>
              <a:rPr lang="hu-HU" sz="2400" dirty="0" err="1" smtClean="0"/>
              <a:t>Kirchenlieder</a:t>
            </a:r>
            <a:endParaRPr lang="hu-HU" sz="2400" dirty="0" smtClean="0"/>
          </a:p>
          <a:p>
            <a:pPr marL="0" indent="0" algn="ctr">
              <a:buNone/>
            </a:pPr>
            <a:endParaRPr lang="hu-HU" sz="2400" dirty="0" smtClean="0"/>
          </a:p>
          <a:p>
            <a:pPr marL="0" indent="0" algn="ctr">
              <a:buNone/>
            </a:pPr>
            <a:r>
              <a:rPr lang="hu-HU" sz="2400" dirty="0" smtClean="0"/>
              <a:t>1710-1715 </a:t>
            </a:r>
            <a:r>
              <a:rPr lang="hu-HU" sz="2400" dirty="0" err="1" smtClean="0"/>
              <a:t>Besuch</a:t>
            </a:r>
            <a:r>
              <a:rPr lang="hu-HU" sz="2400" dirty="0" smtClean="0"/>
              <a:t> des </a:t>
            </a:r>
            <a:r>
              <a:rPr lang="hu-HU" sz="2400" dirty="0" err="1" smtClean="0"/>
              <a:t>Pädagogiums</a:t>
            </a:r>
            <a:r>
              <a:rPr lang="hu-HU" sz="2400" dirty="0" smtClean="0"/>
              <a:t> der </a:t>
            </a:r>
            <a:r>
              <a:rPr lang="hu-HU" sz="2400" dirty="0" err="1" smtClean="0"/>
              <a:t>Franckeschen</a:t>
            </a:r>
            <a:r>
              <a:rPr lang="hu-HU" sz="2400" dirty="0" smtClean="0"/>
              <a:t> </a:t>
            </a:r>
            <a:r>
              <a:rPr lang="hu-HU" sz="2400" dirty="0" err="1" smtClean="0"/>
              <a:t>Stiftung</a:t>
            </a:r>
            <a:r>
              <a:rPr lang="hu-HU" sz="2400" dirty="0" smtClean="0"/>
              <a:t> in Halle</a:t>
            </a:r>
          </a:p>
          <a:p>
            <a:pPr marL="0" indent="0" algn="ctr">
              <a:buNone/>
            </a:pPr>
            <a:endParaRPr lang="hu-HU" sz="2400" dirty="0" smtClean="0"/>
          </a:p>
          <a:p>
            <a:pPr marL="0" indent="0" algn="ctr">
              <a:buNone/>
            </a:pPr>
            <a:r>
              <a:rPr lang="hu-HU" sz="2400" dirty="0" smtClean="0"/>
              <a:t>1716-1719 </a:t>
            </a:r>
            <a:r>
              <a:rPr lang="hu-HU" sz="2400" dirty="0" err="1" smtClean="0"/>
              <a:t>Jurastudium</a:t>
            </a:r>
            <a:r>
              <a:rPr lang="hu-HU" sz="2400" dirty="0" smtClean="0"/>
              <a:t> in Wittenberg</a:t>
            </a:r>
          </a:p>
          <a:p>
            <a:pPr marL="0" indent="0" algn="ctr">
              <a:buNone/>
            </a:pPr>
            <a:endParaRPr lang="hu-HU" sz="2400" dirty="0" smtClean="0"/>
          </a:p>
          <a:p>
            <a:pPr marL="0" indent="0" algn="ctr">
              <a:buNone/>
            </a:pPr>
            <a:r>
              <a:rPr lang="hu-HU" sz="2400" dirty="0" smtClean="0"/>
              <a:t>1722 </a:t>
            </a:r>
            <a:r>
              <a:rPr lang="hu-HU" sz="2400" dirty="0" err="1" smtClean="0"/>
              <a:t>großmütterliche</a:t>
            </a:r>
            <a:r>
              <a:rPr lang="hu-HU" sz="2400" dirty="0" smtClean="0"/>
              <a:t> </a:t>
            </a:r>
            <a:r>
              <a:rPr lang="hu-HU" sz="2400" dirty="0" err="1" smtClean="0"/>
              <a:t>Erbschaft</a:t>
            </a:r>
            <a:r>
              <a:rPr lang="hu-HU" sz="2400" dirty="0" smtClean="0"/>
              <a:t>: </a:t>
            </a:r>
            <a:r>
              <a:rPr lang="hu-HU" sz="2400" dirty="0" err="1" smtClean="0"/>
              <a:t>Rittergut</a:t>
            </a:r>
            <a:r>
              <a:rPr lang="hu-HU" sz="2400" dirty="0" smtClean="0"/>
              <a:t> </a:t>
            </a:r>
            <a:r>
              <a:rPr lang="hu-HU" sz="2400" dirty="0" err="1" smtClean="0"/>
              <a:t>Mittelberthelsdorf</a:t>
            </a:r>
            <a:r>
              <a:rPr lang="hu-HU" sz="2400" dirty="0" smtClean="0"/>
              <a:t> in der 		 </a:t>
            </a:r>
            <a:r>
              <a:rPr lang="hu-HU" sz="2400" dirty="0" err="1" smtClean="0"/>
              <a:t>Oberlausitz</a:t>
            </a:r>
            <a:r>
              <a:rPr lang="hu-HU" sz="2400" dirty="0" smtClean="0"/>
              <a:t> → </a:t>
            </a:r>
            <a:r>
              <a:rPr lang="hu-HU" sz="2400" dirty="0" err="1" smtClean="0"/>
              <a:t>Aufnahme</a:t>
            </a:r>
            <a:r>
              <a:rPr lang="hu-HU" sz="2400" dirty="0" smtClean="0"/>
              <a:t> von </a:t>
            </a:r>
            <a:r>
              <a:rPr lang="hu-HU" sz="2400" dirty="0" err="1" smtClean="0"/>
              <a:t>Glaubensflüchtigen</a:t>
            </a:r>
            <a:r>
              <a:rPr lang="hu-HU" sz="2400" dirty="0" smtClean="0"/>
              <a:t> </a:t>
            </a:r>
            <a:r>
              <a:rPr lang="hu-HU" sz="2400" dirty="0" err="1" smtClean="0"/>
              <a:t>aus</a:t>
            </a:r>
            <a:r>
              <a:rPr lang="hu-HU" sz="2400" dirty="0" smtClean="0"/>
              <a:t> </a:t>
            </a:r>
            <a:r>
              <a:rPr lang="hu-HU" sz="2400" dirty="0" err="1" smtClean="0"/>
              <a:t>Mähren</a:t>
            </a:r>
            <a:r>
              <a:rPr lang="hu-HU" sz="2400" dirty="0" smtClean="0"/>
              <a:t> 	(</a:t>
            </a:r>
            <a:r>
              <a:rPr lang="hu-HU" sz="2400" dirty="0" err="1" smtClean="0"/>
              <a:t>Böhmische</a:t>
            </a:r>
            <a:r>
              <a:rPr lang="hu-HU" sz="2400" dirty="0" smtClean="0"/>
              <a:t> </a:t>
            </a:r>
            <a:r>
              <a:rPr lang="hu-HU" sz="2400" dirty="0" err="1" smtClean="0"/>
              <a:t>Brüder</a:t>
            </a:r>
            <a:r>
              <a:rPr lang="hu-HU" sz="2400" dirty="0" smtClean="0"/>
              <a:t>) – </a:t>
            </a:r>
            <a:r>
              <a:rPr lang="hu-HU" sz="2400" dirty="0" err="1" smtClean="0"/>
              <a:t>sie</a:t>
            </a:r>
            <a:r>
              <a:rPr lang="hu-HU" sz="2400" dirty="0" smtClean="0"/>
              <a:t> </a:t>
            </a:r>
            <a:r>
              <a:rPr lang="hu-HU" sz="2400" dirty="0" err="1" smtClean="0"/>
              <a:t>gründen</a:t>
            </a:r>
            <a:r>
              <a:rPr lang="hu-HU" sz="2400" dirty="0" smtClean="0"/>
              <a:t> </a:t>
            </a:r>
            <a:r>
              <a:rPr lang="hu-HU" sz="2400" dirty="0" err="1" smtClean="0"/>
              <a:t>hier</a:t>
            </a:r>
            <a:r>
              <a:rPr lang="hu-HU" sz="2400" dirty="0" smtClean="0"/>
              <a:t> die </a:t>
            </a:r>
            <a:r>
              <a:rPr lang="hu-HU" sz="2400" dirty="0" err="1" smtClean="0"/>
              <a:t>Siedlung</a:t>
            </a:r>
            <a:r>
              <a:rPr lang="hu-HU" sz="2400" dirty="0" smtClean="0"/>
              <a:t> „</a:t>
            </a:r>
            <a:r>
              <a:rPr lang="hu-HU" sz="2400" dirty="0" err="1" smtClean="0"/>
              <a:t>Herrnhut</a:t>
            </a:r>
            <a:r>
              <a:rPr lang="hu-HU" sz="2400" dirty="0" smtClean="0"/>
              <a:t>”</a:t>
            </a:r>
          </a:p>
          <a:p>
            <a:pPr marL="0" indent="0" algn="ctr">
              <a:buNone/>
            </a:pPr>
            <a:endParaRPr lang="hu-HU" sz="2400" b="1" dirty="0" smtClean="0"/>
          </a:p>
          <a:p>
            <a:pPr marL="0" indent="0" algn="ctr">
              <a:buNone/>
            </a:pPr>
            <a:r>
              <a:rPr lang="hu-HU" sz="2400" b="1" dirty="0" smtClean="0"/>
              <a:t>1727 </a:t>
            </a:r>
            <a:r>
              <a:rPr lang="hu-HU" sz="2400" b="1" dirty="0" err="1" smtClean="0"/>
              <a:t>Gründung</a:t>
            </a:r>
            <a:r>
              <a:rPr lang="hu-HU" sz="2400" b="1" dirty="0" smtClean="0"/>
              <a:t> der „</a:t>
            </a:r>
            <a:r>
              <a:rPr lang="hu-HU" sz="2400" b="1" dirty="0" err="1" smtClean="0"/>
              <a:t>Herrnhuter</a:t>
            </a:r>
            <a:r>
              <a:rPr lang="hu-HU" sz="2400" b="1" dirty="0" smtClean="0"/>
              <a:t> </a:t>
            </a:r>
            <a:r>
              <a:rPr lang="hu-HU" sz="2400" b="1" dirty="0" err="1" smtClean="0"/>
              <a:t>Brüdergemeinde</a:t>
            </a:r>
            <a:r>
              <a:rPr lang="hu-HU" sz="2400" b="1" dirty="0" smtClean="0"/>
              <a:t>”</a:t>
            </a:r>
            <a:endParaRPr lang="hu-HU" sz="2400" b="1"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598951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245019"/>
            <a:ext cx="10515600" cy="1325563"/>
          </a:xfrm>
        </p:spPr>
        <p:txBody>
          <a:bodyPr>
            <a:normAutofit/>
          </a:bodyPr>
          <a:lstStyle/>
          <a:p>
            <a:pPr algn="ctr"/>
            <a:r>
              <a:rPr lang="hu-HU" sz="3600" b="1" dirty="0" smtClean="0"/>
              <a:t>Die </a:t>
            </a:r>
            <a:r>
              <a:rPr lang="hu-HU" sz="3600" b="1" dirty="0" err="1" smtClean="0"/>
              <a:t>Herrnhuter</a:t>
            </a:r>
            <a:r>
              <a:rPr lang="hu-HU" sz="3600" b="1" dirty="0" smtClean="0"/>
              <a:t> </a:t>
            </a:r>
            <a:r>
              <a:rPr lang="hu-HU" sz="3600" b="1" dirty="0" err="1" smtClean="0"/>
              <a:t>Brüdergemeinde</a:t>
            </a:r>
            <a:r>
              <a:rPr lang="hu-HU" sz="3600" b="1" dirty="0" smtClean="0"/>
              <a:t/>
            </a:r>
            <a:br>
              <a:rPr lang="hu-HU" sz="3600" b="1" dirty="0" smtClean="0"/>
            </a:br>
            <a:r>
              <a:rPr lang="hu-HU" sz="2800" dirty="0" err="1" smtClean="0"/>
              <a:t>eine</a:t>
            </a:r>
            <a:r>
              <a:rPr lang="hu-HU" sz="2800" dirty="0" smtClean="0"/>
              <a:t> </a:t>
            </a:r>
            <a:r>
              <a:rPr lang="hu-HU" sz="2800" dirty="0" err="1" smtClean="0"/>
              <a:t>überkonfessionell-christliche</a:t>
            </a:r>
            <a:r>
              <a:rPr lang="hu-HU" sz="2800" dirty="0" smtClean="0"/>
              <a:t> </a:t>
            </a:r>
            <a:r>
              <a:rPr lang="hu-HU" sz="2800" dirty="0" err="1" smtClean="0"/>
              <a:t>Glaubensbewegung</a:t>
            </a:r>
            <a:endParaRPr lang="hu-HU" sz="2800" dirty="0"/>
          </a:p>
        </p:txBody>
      </p:sp>
      <p:sp>
        <p:nvSpPr>
          <p:cNvPr id="3" name="Tartalom helye 2"/>
          <p:cNvSpPr>
            <a:spLocks noGrp="1"/>
          </p:cNvSpPr>
          <p:nvPr>
            <p:ph idx="1"/>
          </p:nvPr>
        </p:nvSpPr>
        <p:spPr>
          <a:xfrm>
            <a:off x="838200" y="2809218"/>
            <a:ext cx="10515600" cy="3816318"/>
          </a:xfrm>
        </p:spPr>
        <p:txBody>
          <a:bodyPr>
            <a:normAutofit lnSpcReduction="10000"/>
          </a:bodyPr>
          <a:lstStyle/>
          <a:p>
            <a:pPr marL="0" indent="0" algn="ctr">
              <a:buNone/>
            </a:pPr>
            <a:r>
              <a:rPr lang="hu-HU" sz="2400" dirty="0" smtClean="0"/>
              <a:t>1732- </a:t>
            </a:r>
            <a:r>
              <a:rPr lang="hu-HU" sz="2400" dirty="0" err="1" smtClean="0"/>
              <a:t>Missionsarbeit</a:t>
            </a:r>
            <a:r>
              <a:rPr lang="hu-HU" sz="2400" dirty="0" smtClean="0"/>
              <a:t> in </a:t>
            </a:r>
            <a:r>
              <a:rPr lang="hu-HU" sz="2400" dirty="0" err="1" smtClean="0"/>
              <a:t>Nordamerika</a:t>
            </a:r>
            <a:r>
              <a:rPr lang="hu-HU" sz="2400" dirty="0" smtClean="0"/>
              <a:t> (</a:t>
            </a:r>
            <a:r>
              <a:rPr lang="hu-HU" sz="2400" dirty="0" err="1" smtClean="0"/>
              <a:t>unter</a:t>
            </a:r>
            <a:r>
              <a:rPr lang="hu-HU" sz="2400" dirty="0" smtClean="0"/>
              <a:t> </a:t>
            </a:r>
            <a:r>
              <a:rPr lang="hu-HU" sz="2400" dirty="0" err="1" smtClean="0"/>
              <a:t>Indianern</a:t>
            </a:r>
            <a:r>
              <a:rPr lang="hu-HU" sz="2400" dirty="0" smtClean="0"/>
              <a:t>), </a:t>
            </a:r>
            <a:r>
              <a:rPr lang="hu-HU" sz="2400" dirty="0" err="1" smtClean="0"/>
              <a:t>Südamerika</a:t>
            </a:r>
            <a:r>
              <a:rPr lang="hu-HU" sz="2400" dirty="0" smtClean="0"/>
              <a:t>, Afrika, an der </a:t>
            </a:r>
            <a:r>
              <a:rPr lang="hu-HU" sz="2400" dirty="0" err="1" smtClean="0"/>
              <a:t>Goldküste</a:t>
            </a:r>
            <a:r>
              <a:rPr lang="hu-HU" sz="2400" dirty="0" smtClean="0"/>
              <a:t>, in </a:t>
            </a:r>
            <a:r>
              <a:rPr lang="hu-HU" sz="2400" dirty="0" err="1" smtClean="0"/>
              <a:t>Jamaika</a:t>
            </a:r>
            <a:endParaRPr lang="hu-HU" sz="2400" dirty="0" smtClean="0"/>
          </a:p>
          <a:p>
            <a:pPr marL="0" indent="0" algn="ctr">
              <a:buNone/>
            </a:pPr>
            <a:endParaRPr lang="hu-HU" sz="2400" dirty="0" smtClean="0"/>
          </a:p>
          <a:p>
            <a:pPr marL="0" indent="0" algn="ctr">
              <a:buNone/>
            </a:pPr>
            <a:r>
              <a:rPr lang="hu-HU" sz="2400" dirty="0" err="1" smtClean="0"/>
              <a:t>Liederdichtung</a:t>
            </a:r>
            <a:endParaRPr lang="hu-HU" sz="2400" dirty="0" smtClean="0"/>
          </a:p>
          <a:p>
            <a:pPr marL="0" indent="0" algn="ctr">
              <a:buNone/>
            </a:pPr>
            <a:endParaRPr lang="hu-HU" sz="2400" dirty="0" smtClean="0"/>
          </a:p>
          <a:p>
            <a:pPr marL="0" indent="0" algn="ctr">
              <a:buNone/>
            </a:pPr>
            <a:r>
              <a:rPr lang="de-DE" sz="2400" dirty="0" smtClean="0"/>
              <a:t>Die </a:t>
            </a:r>
            <a:r>
              <a:rPr lang="de-DE" sz="2400" dirty="0"/>
              <a:t>Protagonistin der Binnenerzählung </a:t>
            </a:r>
            <a:r>
              <a:rPr lang="de-DE" sz="2400" b="1" i="1" dirty="0"/>
              <a:t>Bekenntnisse einer schönen Seele</a:t>
            </a:r>
            <a:r>
              <a:rPr lang="de-DE" sz="2400" dirty="0"/>
              <a:t> in Johann Wolfgang Goethes Roman </a:t>
            </a:r>
            <a:r>
              <a:rPr lang="de-DE" sz="2400" b="1" i="1" dirty="0"/>
              <a:t>Wilhelm Meisters Lehrjahre</a:t>
            </a:r>
            <a:r>
              <a:rPr lang="de-DE" sz="2400" dirty="0"/>
              <a:t> bezeichnet sich selbst als </a:t>
            </a:r>
            <a:r>
              <a:rPr lang="de-DE" sz="2400" i="1" dirty="0" err="1"/>
              <a:t>herrnhutische</a:t>
            </a:r>
            <a:r>
              <a:rPr lang="de-DE" sz="2400" i="1" dirty="0"/>
              <a:t> Schwester</a:t>
            </a:r>
            <a:endParaRPr lang="hu-HU" sz="2400" dirty="0" smtClean="0"/>
          </a:p>
          <a:p>
            <a:pPr marL="0" indent="0" algn="ctr">
              <a:buNone/>
            </a:pPr>
            <a:endParaRPr lang="hu-HU" sz="2400" dirty="0" smtClean="0"/>
          </a:p>
          <a:p>
            <a:pPr marL="0" indent="0" algn="ctr">
              <a:buNone/>
            </a:pPr>
            <a:r>
              <a:rPr lang="hu-HU" sz="2400" dirty="0" err="1" smtClean="0"/>
              <a:t>Heute</a:t>
            </a:r>
            <a:r>
              <a:rPr lang="hu-HU" sz="2400" dirty="0" smtClean="0"/>
              <a:t> </a:t>
            </a:r>
            <a:r>
              <a:rPr lang="hu-HU" sz="2400" dirty="0" err="1" smtClean="0"/>
              <a:t>weltweit</a:t>
            </a:r>
            <a:r>
              <a:rPr lang="hu-HU" sz="2400" dirty="0" smtClean="0"/>
              <a:t> </a:t>
            </a:r>
            <a:r>
              <a:rPr lang="hu-HU" sz="2400" dirty="0" err="1" smtClean="0"/>
              <a:t>über</a:t>
            </a:r>
            <a:r>
              <a:rPr lang="hu-HU" sz="2400" dirty="0" smtClean="0"/>
              <a:t> 1 </a:t>
            </a:r>
            <a:r>
              <a:rPr lang="hu-HU" sz="2400" dirty="0" err="1" smtClean="0"/>
              <a:t>Mio</a:t>
            </a:r>
            <a:r>
              <a:rPr lang="hu-HU" sz="2400" dirty="0" smtClean="0"/>
              <a:t>. </a:t>
            </a:r>
            <a:r>
              <a:rPr lang="hu-HU" sz="2400" dirty="0" err="1" smtClean="0"/>
              <a:t>Mitglieder</a:t>
            </a:r>
            <a:r>
              <a:rPr lang="hu-HU" sz="2400" dirty="0" smtClean="0"/>
              <a:t>…</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582601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86442" y="1305404"/>
            <a:ext cx="10515600" cy="1325563"/>
          </a:xfrm>
        </p:spPr>
        <p:txBody>
          <a:bodyPr>
            <a:normAutofit/>
          </a:bodyPr>
          <a:lstStyle/>
          <a:p>
            <a:pPr algn="ctr"/>
            <a:r>
              <a:rPr lang="hu-HU" sz="3600" dirty="0" smtClean="0"/>
              <a:t>Der </a:t>
            </a:r>
            <a:r>
              <a:rPr lang="hu-HU" sz="3600" dirty="0" err="1" smtClean="0"/>
              <a:t>erste</a:t>
            </a:r>
            <a:r>
              <a:rPr lang="hu-HU" sz="3600" dirty="0" smtClean="0"/>
              <a:t> „</a:t>
            </a:r>
            <a:r>
              <a:rPr lang="hu-HU" sz="3600" dirty="0" err="1" smtClean="0"/>
              <a:t>freie</a:t>
            </a:r>
            <a:r>
              <a:rPr lang="hu-HU" sz="3600" dirty="0" smtClean="0"/>
              <a:t> </a:t>
            </a:r>
            <a:r>
              <a:rPr lang="hu-HU" sz="3600" dirty="0" err="1" smtClean="0"/>
              <a:t>Schriftsteller</a:t>
            </a:r>
            <a:r>
              <a:rPr lang="hu-HU" sz="3600" dirty="0" smtClean="0"/>
              <a:t>”</a:t>
            </a:r>
            <a:br>
              <a:rPr lang="hu-HU" sz="3600" dirty="0" smtClean="0"/>
            </a:br>
            <a:r>
              <a:rPr lang="hu-HU" sz="3600" b="1" dirty="0" smtClean="0"/>
              <a:t>Philipp von </a:t>
            </a:r>
            <a:r>
              <a:rPr lang="hu-HU" sz="3600" b="1" dirty="0" err="1" smtClean="0"/>
              <a:t>Zesen</a:t>
            </a:r>
            <a:r>
              <a:rPr lang="hu-HU" sz="3600" b="1" dirty="0" smtClean="0"/>
              <a:t> </a:t>
            </a:r>
            <a:r>
              <a:rPr lang="hu-HU" sz="3600" dirty="0" smtClean="0"/>
              <a:t>(1619-1689)</a:t>
            </a:r>
            <a:endParaRPr lang="hu-HU" sz="3600" dirty="0"/>
          </a:p>
        </p:txBody>
      </p:sp>
      <p:sp>
        <p:nvSpPr>
          <p:cNvPr id="3" name="Tartalom helye 2"/>
          <p:cNvSpPr>
            <a:spLocks noGrp="1"/>
          </p:cNvSpPr>
          <p:nvPr>
            <p:ph idx="1"/>
          </p:nvPr>
        </p:nvSpPr>
        <p:spPr>
          <a:xfrm>
            <a:off x="786442" y="2765904"/>
            <a:ext cx="10515600" cy="4351338"/>
          </a:xfrm>
        </p:spPr>
        <p:txBody>
          <a:bodyPr>
            <a:normAutofit/>
          </a:bodyPr>
          <a:lstStyle/>
          <a:p>
            <a:pPr marL="0" indent="0">
              <a:buNone/>
            </a:pPr>
            <a:r>
              <a:rPr lang="hu-HU" sz="2400" b="1" dirty="0" smtClean="0"/>
              <a:t>Philipp von </a:t>
            </a:r>
            <a:r>
              <a:rPr lang="hu-HU" sz="2400" b="1" dirty="0" err="1" smtClean="0"/>
              <a:t>Zesen</a:t>
            </a:r>
            <a:r>
              <a:rPr lang="hu-HU" sz="2400" b="1" dirty="0" smtClean="0"/>
              <a:t> </a:t>
            </a:r>
            <a:r>
              <a:rPr lang="hu-HU" sz="2400" dirty="0" err="1" smtClean="0"/>
              <a:t>war</a:t>
            </a:r>
            <a:r>
              <a:rPr lang="hu-HU" sz="2400" dirty="0" smtClean="0"/>
              <a:t> der </a:t>
            </a:r>
            <a:r>
              <a:rPr lang="de-DE" sz="2400" dirty="0" smtClean="0"/>
              <a:t>Sohn </a:t>
            </a:r>
            <a:r>
              <a:rPr lang="de-DE" sz="2400" dirty="0"/>
              <a:t>eines protestantischen Pfarrers. Zeit seines Lebens hat er nie ein Amt ausgeübt, damit stellt er eine Besonderheit unter den Dichtern des Barock dar. 1642 gründete er die „</a:t>
            </a:r>
            <a:r>
              <a:rPr lang="de-DE" sz="2400" dirty="0" err="1"/>
              <a:t>Teutschgesinnte</a:t>
            </a:r>
            <a:r>
              <a:rPr lang="de-DE" sz="2400" dirty="0"/>
              <a:t> Genossenschaft“, die </a:t>
            </a:r>
            <a:r>
              <a:rPr lang="de-DE" sz="2400" dirty="0" smtClean="0"/>
              <a:t>et</a:t>
            </a:r>
            <a:r>
              <a:rPr lang="hu-HU" sz="2400" dirty="0" smtClean="0"/>
              <a:t>w</a:t>
            </a:r>
            <a:r>
              <a:rPr lang="de-DE" sz="2400" dirty="0" smtClean="0"/>
              <a:t>a </a:t>
            </a:r>
            <a:r>
              <a:rPr lang="de-DE" sz="2400" dirty="0"/>
              <a:t>150 meist bürgerliche Mitglieder zählte. Er lebte in Amsterdam und Hamburg. Bekannt ist er für seine Bemühungen um die </a:t>
            </a:r>
            <a:r>
              <a:rPr lang="de-DE" sz="2400" b="1" dirty="0"/>
              <a:t>Sprachreinigung</a:t>
            </a:r>
            <a:r>
              <a:rPr lang="de-DE" sz="2400" dirty="0"/>
              <a:t> (statt Fenster „Tageleuchter“, für Adresse „Anschrift“). Er wollte die </a:t>
            </a:r>
            <a:r>
              <a:rPr lang="de-DE" sz="2400" b="1" dirty="0"/>
              <a:t>Ursprache</a:t>
            </a:r>
            <a:r>
              <a:rPr lang="de-DE" sz="2400" dirty="0"/>
              <a:t> zurückgewinnen, die  seiner Meinung nach die deutsche Natursprache war. In seinen Gedichten versuchte er die Erscheinungen und Wirkungen der Dinge sinnlich wiederzugeben. Diese Ausrichtung auf die Klangwirkung hatte nachhaltige Konsequenzen, vor allem für den Rhythmus der Verse. Sein </a:t>
            </a:r>
            <a:r>
              <a:rPr lang="de-DE" sz="2400" i="1" dirty="0"/>
              <a:t>Deutscher Helikon </a:t>
            </a:r>
            <a:r>
              <a:rPr lang="de-DE" sz="2400" dirty="0"/>
              <a:t>(1640) war nach </a:t>
            </a:r>
            <a:r>
              <a:rPr lang="de-DE" sz="2400" dirty="0" err="1"/>
              <a:t>Opitzens</a:t>
            </a:r>
            <a:r>
              <a:rPr lang="de-DE" sz="2400" dirty="0"/>
              <a:t> Poetik die beliebteste Poetik des Barock. </a:t>
            </a:r>
            <a:r>
              <a:rPr lang="hu-HU" sz="1600" dirty="0" smtClean="0"/>
              <a:t>(</a:t>
            </a:r>
            <a:r>
              <a:rPr lang="hu-HU" sz="1600" dirty="0" err="1" smtClean="0"/>
              <a:t>vgl</a:t>
            </a:r>
            <a:r>
              <a:rPr lang="hu-HU" sz="1600" dirty="0" smtClean="0"/>
              <a:t>. </a:t>
            </a:r>
            <a:r>
              <a:rPr lang="hu-HU" sz="1600" dirty="0" err="1" smtClean="0"/>
              <a:t>Schlaglichter</a:t>
            </a:r>
            <a:r>
              <a:rPr lang="hu-HU" sz="1600" dirty="0" smtClean="0"/>
              <a:t>)</a:t>
            </a:r>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13489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69189" y="1296328"/>
            <a:ext cx="10515600" cy="1325563"/>
          </a:xfrm>
        </p:spPr>
        <p:txBody>
          <a:bodyPr>
            <a:normAutofit/>
          </a:bodyPr>
          <a:lstStyle/>
          <a:p>
            <a:pPr algn="ctr"/>
            <a:r>
              <a:rPr lang="hu-HU" sz="3600" b="1" dirty="0" err="1" smtClean="0"/>
              <a:t>Das</a:t>
            </a:r>
            <a:r>
              <a:rPr lang="hu-HU" sz="3600" b="1" dirty="0" smtClean="0"/>
              <a:t> </a:t>
            </a:r>
            <a:r>
              <a:rPr lang="hu-HU" sz="3600" b="1" dirty="0" err="1" smtClean="0"/>
              <a:t>Ordensdrama</a:t>
            </a:r>
            <a:r>
              <a:rPr lang="hu-HU" sz="3600" b="1" dirty="0"/>
              <a:t/>
            </a:r>
            <a:br>
              <a:rPr lang="hu-HU" sz="3600" b="1" dirty="0"/>
            </a:br>
            <a:r>
              <a:rPr lang="hu-HU" sz="3600" b="1" dirty="0" err="1" smtClean="0"/>
              <a:t>Jesuitendrama</a:t>
            </a:r>
            <a:r>
              <a:rPr lang="hu-HU" sz="3600" b="1" dirty="0" smtClean="0"/>
              <a:t> und </a:t>
            </a:r>
            <a:r>
              <a:rPr lang="hu-HU" sz="3600" b="1" dirty="0" err="1" smtClean="0"/>
              <a:t>protestantisches</a:t>
            </a:r>
            <a:r>
              <a:rPr lang="hu-HU" sz="3600" b="1" dirty="0" smtClean="0"/>
              <a:t> </a:t>
            </a:r>
            <a:r>
              <a:rPr lang="hu-HU" sz="3600" b="1" dirty="0" err="1" smtClean="0"/>
              <a:t>Schuldrama</a:t>
            </a:r>
            <a:endParaRPr lang="hu-HU" sz="3600" b="1" dirty="0"/>
          </a:p>
        </p:txBody>
      </p:sp>
      <p:sp>
        <p:nvSpPr>
          <p:cNvPr id="4" name="Tartalom helye 3"/>
          <p:cNvSpPr>
            <a:spLocks noGrp="1"/>
          </p:cNvSpPr>
          <p:nvPr>
            <p:ph sz="half" idx="1"/>
          </p:nvPr>
        </p:nvSpPr>
        <p:spPr>
          <a:xfrm>
            <a:off x="769189" y="2948376"/>
            <a:ext cx="5181600" cy="3909624"/>
          </a:xfrm>
        </p:spPr>
        <p:txBody>
          <a:bodyPr>
            <a:normAutofit fontScale="85000" lnSpcReduction="20000"/>
          </a:bodyPr>
          <a:lstStyle/>
          <a:p>
            <a:pPr marL="0" indent="0">
              <a:buNone/>
            </a:pPr>
            <a:r>
              <a:rPr lang="de-DE" dirty="0"/>
              <a:t>Das </a:t>
            </a:r>
            <a:r>
              <a:rPr lang="de-DE" b="1" dirty="0"/>
              <a:t>Jesuitendrama</a:t>
            </a:r>
            <a:r>
              <a:rPr lang="de-DE" dirty="0"/>
              <a:t>, das oft stellvertretend für die Dramen aller katholischen Orden genannt wird, hat im 17. Jh. in erster Linie </a:t>
            </a:r>
            <a:r>
              <a:rPr lang="de-DE" b="1" dirty="0"/>
              <a:t>propagandistische Funktion</a:t>
            </a:r>
            <a:r>
              <a:rPr lang="de-DE" dirty="0"/>
              <a:t>: </a:t>
            </a:r>
            <a:r>
              <a:rPr lang="hu-HU" dirty="0" smtClean="0"/>
              <a:t>E</a:t>
            </a:r>
            <a:r>
              <a:rPr lang="de-DE" dirty="0" smtClean="0"/>
              <a:t>s </a:t>
            </a:r>
            <a:r>
              <a:rPr lang="de-DE" dirty="0"/>
              <a:t>diente zur Bekehrung der Andersgläubigen. Das Theater war an Jesuitengymnasien gebunden, </a:t>
            </a:r>
            <a:r>
              <a:rPr lang="hu-HU" dirty="0" smtClean="0"/>
              <a:t>die </a:t>
            </a:r>
            <a:r>
              <a:rPr lang="de-DE" dirty="0" smtClean="0"/>
              <a:t>Lehrer </a:t>
            </a:r>
            <a:r>
              <a:rPr lang="de-DE" dirty="0" err="1" smtClean="0"/>
              <a:t>verfa</a:t>
            </a:r>
            <a:r>
              <a:rPr lang="hu-HU" dirty="0" err="1" smtClean="0"/>
              <a:t>ss</a:t>
            </a:r>
            <a:r>
              <a:rPr lang="de-DE" dirty="0" err="1" smtClean="0"/>
              <a:t>ten</a:t>
            </a:r>
            <a:r>
              <a:rPr lang="de-DE" dirty="0" smtClean="0"/>
              <a:t> </a:t>
            </a:r>
            <a:r>
              <a:rPr lang="de-DE" dirty="0"/>
              <a:t>lateinische Dramen, die Schüler aufführten. Die Zuschauer erhielten Blätter mit deutschen Zusammenfassungen. Stoffe </a:t>
            </a:r>
            <a:r>
              <a:rPr lang="de-DE" dirty="0" smtClean="0"/>
              <a:t>en</a:t>
            </a:r>
            <a:r>
              <a:rPr lang="hu-HU" dirty="0" smtClean="0"/>
              <a:t>t</a:t>
            </a:r>
            <a:r>
              <a:rPr lang="de-DE" dirty="0" smtClean="0"/>
              <a:t>stammten </a:t>
            </a:r>
            <a:r>
              <a:rPr lang="de-DE" dirty="0"/>
              <a:t>dem </a:t>
            </a:r>
            <a:r>
              <a:rPr lang="de-DE" i="1" dirty="0"/>
              <a:t>Alten Testament</a:t>
            </a:r>
            <a:r>
              <a:rPr lang="de-DE" dirty="0"/>
              <a:t>, der Geschichte und der Antike.</a:t>
            </a:r>
            <a:endParaRPr lang="hu-HU" dirty="0"/>
          </a:p>
          <a:p>
            <a:endParaRPr lang="hu-HU" dirty="0"/>
          </a:p>
        </p:txBody>
      </p:sp>
      <p:sp>
        <p:nvSpPr>
          <p:cNvPr id="5" name="Tartalom helye 4"/>
          <p:cNvSpPr>
            <a:spLocks noGrp="1"/>
          </p:cNvSpPr>
          <p:nvPr>
            <p:ph sz="half" idx="2"/>
          </p:nvPr>
        </p:nvSpPr>
        <p:spPr>
          <a:xfrm>
            <a:off x="6103189" y="2948376"/>
            <a:ext cx="5181600" cy="3909624"/>
          </a:xfrm>
        </p:spPr>
        <p:txBody>
          <a:bodyPr>
            <a:normAutofit fontScale="85000" lnSpcReduction="20000"/>
          </a:bodyPr>
          <a:lstStyle/>
          <a:p>
            <a:pPr marL="0" indent="0">
              <a:buNone/>
            </a:pPr>
            <a:r>
              <a:rPr lang="de-DE" dirty="0" smtClean="0"/>
              <a:t>Die </a:t>
            </a:r>
            <a:r>
              <a:rPr lang="de-DE" b="1" dirty="0" smtClean="0"/>
              <a:t>protestantisch-humanistischen Lateinschulen </a:t>
            </a:r>
            <a:r>
              <a:rPr lang="de-DE" dirty="0"/>
              <a:t>orientierten den Unterricht an die </a:t>
            </a:r>
            <a:r>
              <a:rPr lang="de-DE" b="1" dirty="0"/>
              <a:t>Artes Liberales</a:t>
            </a:r>
            <a:r>
              <a:rPr lang="de-DE" dirty="0"/>
              <a:t>. Die Theateraufführungen waren Bestandteil der rhetorischen Stufenfolge des Lernens. Dramen von </a:t>
            </a:r>
            <a:r>
              <a:rPr lang="de-DE" u="sng" dirty="0"/>
              <a:t>Plautus </a:t>
            </a:r>
            <a:r>
              <a:rPr lang="de-DE" dirty="0"/>
              <a:t>und </a:t>
            </a:r>
            <a:r>
              <a:rPr lang="de-DE" u="sng" dirty="0" err="1"/>
              <a:t>Terenz</a:t>
            </a:r>
            <a:r>
              <a:rPr lang="de-DE" u="sng" dirty="0"/>
              <a:t>,</a:t>
            </a:r>
            <a:r>
              <a:rPr lang="de-DE" dirty="0"/>
              <a:t> von eigenen Rektoren geschrieben, die biblische Stoffe oder Moralitäten behandelten, standen auf dem Spielplan.</a:t>
            </a:r>
            <a:endParaRPr lang="hu-HU" dirty="0"/>
          </a:p>
          <a:p>
            <a:endParaRPr lang="hu-HU" dirty="0"/>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230038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74293" y="942392"/>
            <a:ext cx="4975362" cy="1774556"/>
          </a:xfrm>
        </p:spPr>
        <p:txBody>
          <a:bodyPr>
            <a:normAutofit/>
          </a:bodyPr>
          <a:lstStyle/>
          <a:p>
            <a:pPr algn="ctr"/>
            <a:r>
              <a:rPr lang="hu-HU" sz="2800" b="1" i="1" dirty="0" err="1" smtClean="0"/>
              <a:t>Dafne</a:t>
            </a:r>
            <a:r>
              <a:rPr lang="hu-HU" sz="2800" b="1" i="1" dirty="0" smtClean="0"/>
              <a:t> </a:t>
            </a:r>
            <a:r>
              <a:rPr lang="hu-HU" sz="2800" b="1" dirty="0" smtClean="0"/>
              <a:t>- Die </a:t>
            </a:r>
            <a:r>
              <a:rPr lang="hu-HU" sz="2800" b="1" dirty="0" err="1" smtClean="0"/>
              <a:t>erste</a:t>
            </a:r>
            <a:r>
              <a:rPr lang="hu-HU" sz="2800" b="1" dirty="0" smtClean="0"/>
              <a:t> </a:t>
            </a:r>
            <a:r>
              <a:rPr lang="hu-HU" sz="2800" b="1" dirty="0" err="1" smtClean="0"/>
              <a:t>deutsche</a:t>
            </a:r>
            <a:r>
              <a:rPr lang="hu-HU" sz="2800" b="1" dirty="0" smtClean="0"/>
              <a:t> </a:t>
            </a:r>
            <a:r>
              <a:rPr lang="hu-HU" sz="2800" b="1" dirty="0" err="1" smtClean="0"/>
              <a:t>Oper</a:t>
            </a:r>
            <a:r>
              <a:rPr lang="hu-HU" sz="2800" b="1" dirty="0"/>
              <a:t> </a:t>
            </a:r>
            <a:r>
              <a:rPr lang="hu-HU" sz="2000" dirty="0" smtClean="0"/>
              <a:t>(1627) </a:t>
            </a:r>
            <a:br>
              <a:rPr lang="hu-HU" sz="2000" dirty="0" smtClean="0"/>
            </a:br>
            <a:r>
              <a:rPr lang="hu-HU" sz="2000" dirty="0" err="1" smtClean="0"/>
              <a:t>eine</a:t>
            </a:r>
            <a:r>
              <a:rPr lang="hu-HU" sz="2000" dirty="0" smtClean="0"/>
              <a:t> </a:t>
            </a:r>
            <a:r>
              <a:rPr lang="hu-HU" sz="2000" dirty="0" err="1" smtClean="0"/>
              <a:t>protestantische</a:t>
            </a:r>
            <a:r>
              <a:rPr lang="hu-HU" sz="2000" dirty="0" smtClean="0"/>
              <a:t> </a:t>
            </a:r>
            <a:r>
              <a:rPr lang="hu-HU" sz="2000" dirty="0" err="1" smtClean="0"/>
              <a:t>Koproduktion</a:t>
            </a:r>
            <a:endParaRPr lang="hu-HU" sz="2000" dirty="0"/>
          </a:p>
        </p:txBody>
      </p:sp>
      <p:sp>
        <p:nvSpPr>
          <p:cNvPr id="7" name="Szöveg helye 6"/>
          <p:cNvSpPr>
            <a:spLocks noGrp="1"/>
          </p:cNvSpPr>
          <p:nvPr>
            <p:ph type="body" sz="half" idx="2"/>
          </p:nvPr>
        </p:nvSpPr>
        <p:spPr>
          <a:xfrm>
            <a:off x="874293" y="3181897"/>
            <a:ext cx="5251046" cy="3676103"/>
          </a:xfrm>
        </p:spPr>
        <p:txBody>
          <a:bodyPr>
            <a:normAutofit/>
          </a:bodyPr>
          <a:lstStyle/>
          <a:p>
            <a:pPr algn="ctr"/>
            <a:r>
              <a:rPr lang="de-DE" sz="1800" dirty="0"/>
              <a:t>Die </a:t>
            </a:r>
            <a:r>
              <a:rPr lang="de-DE" sz="1800" b="1" dirty="0"/>
              <a:t>Oper</a:t>
            </a:r>
            <a:r>
              <a:rPr lang="de-DE" sz="1800" dirty="0"/>
              <a:t>, entstanden gegen Ende des </a:t>
            </a:r>
            <a:r>
              <a:rPr lang="de-DE" sz="1800" dirty="0" smtClean="0"/>
              <a:t>1</a:t>
            </a:r>
            <a:r>
              <a:rPr lang="hu-HU" sz="1800" dirty="0" smtClean="0"/>
              <a:t>6</a:t>
            </a:r>
            <a:r>
              <a:rPr lang="de-DE" sz="1800" dirty="0" smtClean="0"/>
              <a:t>. </a:t>
            </a:r>
            <a:r>
              <a:rPr lang="de-DE" sz="1800" dirty="0" err="1" smtClean="0"/>
              <a:t>Jhs</a:t>
            </a:r>
            <a:r>
              <a:rPr lang="hu-HU" sz="1800" dirty="0" smtClean="0"/>
              <a:t>. </a:t>
            </a:r>
            <a:r>
              <a:rPr lang="de-DE" sz="1800" dirty="0" smtClean="0"/>
              <a:t> </a:t>
            </a:r>
            <a:r>
              <a:rPr lang="de-DE" sz="1800" dirty="0"/>
              <a:t>in Italien, konnte dort im frühen 17. Jh. mit den Werken u.a. </a:t>
            </a:r>
            <a:r>
              <a:rPr lang="de-DE" sz="1800" u="sng" dirty="0"/>
              <a:t>Monteverdi</a:t>
            </a:r>
            <a:r>
              <a:rPr lang="de-DE" sz="1800" dirty="0"/>
              <a:t>s Höhepunkte verzeichnen. </a:t>
            </a:r>
            <a:r>
              <a:rPr lang="de-DE" sz="1800" u="sng" dirty="0" err="1"/>
              <a:t>Rinuccini</a:t>
            </a:r>
            <a:r>
              <a:rPr lang="de-DE" sz="1800" dirty="0" err="1"/>
              <a:t>s</a:t>
            </a:r>
            <a:r>
              <a:rPr lang="de-DE" sz="1800" dirty="0"/>
              <a:t> Oper </a:t>
            </a:r>
            <a:r>
              <a:rPr lang="de-DE" sz="1800" b="1" i="1" dirty="0"/>
              <a:t>Dafne</a:t>
            </a:r>
            <a:r>
              <a:rPr lang="de-DE" sz="1800" dirty="0"/>
              <a:t> </a:t>
            </a:r>
            <a:r>
              <a:rPr lang="hu-HU" sz="1800" dirty="0" smtClean="0"/>
              <a:t>(1598 – die </a:t>
            </a:r>
            <a:r>
              <a:rPr lang="hu-HU" sz="1800" dirty="0" err="1" smtClean="0"/>
              <a:t>erste</a:t>
            </a:r>
            <a:r>
              <a:rPr lang="hu-HU" sz="1800" dirty="0" smtClean="0"/>
              <a:t> </a:t>
            </a:r>
            <a:r>
              <a:rPr lang="hu-HU" sz="1800" dirty="0" err="1" smtClean="0"/>
              <a:t>Oper</a:t>
            </a:r>
            <a:r>
              <a:rPr lang="hu-HU" sz="1800" dirty="0" smtClean="0"/>
              <a:t> </a:t>
            </a:r>
            <a:r>
              <a:rPr lang="hu-HU" sz="1800" dirty="0" err="1" smtClean="0"/>
              <a:t>überhaupt</a:t>
            </a:r>
            <a:r>
              <a:rPr lang="hu-HU" sz="1800" dirty="0" smtClean="0"/>
              <a:t>!) </a:t>
            </a:r>
            <a:r>
              <a:rPr lang="de-DE" sz="1800" dirty="0" smtClean="0"/>
              <a:t>bot </a:t>
            </a:r>
            <a:r>
              <a:rPr lang="de-DE" sz="1800" dirty="0"/>
              <a:t>das Muster für </a:t>
            </a:r>
            <a:r>
              <a:rPr lang="de-DE" sz="1800" b="1" dirty="0"/>
              <a:t>die erste deutsche Oper</a:t>
            </a:r>
            <a:r>
              <a:rPr lang="de-DE" sz="1800" dirty="0"/>
              <a:t> und gleichzeitig </a:t>
            </a:r>
            <a:r>
              <a:rPr lang="de-DE" sz="1800" b="1" dirty="0"/>
              <a:t>das erste deutsche </a:t>
            </a:r>
            <a:r>
              <a:rPr lang="de-DE" sz="1800" b="1" dirty="0" err="1"/>
              <a:t>schäferliche</a:t>
            </a:r>
            <a:r>
              <a:rPr lang="de-DE" sz="1800" b="1" dirty="0"/>
              <a:t> Drama</a:t>
            </a:r>
            <a:r>
              <a:rPr lang="de-DE" sz="1800" dirty="0"/>
              <a:t>. </a:t>
            </a:r>
            <a:r>
              <a:rPr lang="de-DE" sz="1800" b="1" u="sng" dirty="0"/>
              <a:t>H</a:t>
            </a:r>
            <a:r>
              <a:rPr lang="hu-HU" sz="1800" b="1" u="sng" dirty="0" err="1"/>
              <a:t>einrich</a:t>
            </a:r>
            <a:r>
              <a:rPr lang="de-DE" sz="1800" b="1" u="sng" dirty="0"/>
              <a:t> Schütz</a:t>
            </a:r>
            <a:r>
              <a:rPr lang="de-DE" sz="1800" b="1" dirty="0"/>
              <a:t> </a:t>
            </a:r>
            <a:r>
              <a:rPr lang="de-DE" sz="1800" dirty="0"/>
              <a:t>komponierte die Musik, </a:t>
            </a:r>
            <a:r>
              <a:rPr lang="de-DE" sz="1800" b="1" u="sng" dirty="0"/>
              <a:t>M</a:t>
            </a:r>
            <a:r>
              <a:rPr lang="hu-HU" sz="1800" b="1" u="sng" dirty="0" err="1"/>
              <a:t>artin</a:t>
            </a:r>
            <a:r>
              <a:rPr lang="de-DE" sz="1800" b="1" u="sng" dirty="0"/>
              <a:t> Opitz</a:t>
            </a:r>
            <a:r>
              <a:rPr lang="de-DE" sz="1800" b="1" dirty="0"/>
              <a:t> </a:t>
            </a:r>
            <a:r>
              <a:rPr lang="de-DE" sz="1800" dirty="0"/>
              <a:t>schrieb das Libretto für das Werk, das </a:t>
            </a:r>
            <a:r>
              <a:rPr lang="de-DE" sz="1800" b="1" dirty="0"/>
              <a:t>1627</a:t>
            </a:r>
            <a:r>
              <a:rPr lang="de-DE" sz="1800" dirty="0"/>
              <a:t> aus </a:t>
            </a:r>
            <a:r>
              <a:rPr lang="de-DE" sz="1800" dirty="0" err="1"/>
              <a:t>Anla</a:t>
            </a:r>
            <a:r>
              <a:rPr lang="hu-HU" sz="1800" dirty="0" err="1"/>
              <a:t>ss</a:t>
            </a:r>
            <a:r>
              <a:rPr lang="de-DE" sz="1800" dirty="0"/>
              <a:t> der Hochzeit des Landgrafen Georg von Hessen-Darmstadt mit Sophie-Eleonore von Sachsen auf </a:t>
            </a:r>
            <a:r>
              <a:rPr lang="de-DE" sz="1800" dirty="0" err="1"/>
              <a:t>Schloß</a:t>
            </a:r>
            <a:r>
              <a:rPr lang="de-DE" sz="1800" dirty="0"/>
              <a:t> </a:t>
            </a:r>
            <a:r>
              <a:rPr lang="de-DE" sz="1800" dirty="0" err="1"/>
              <a:t>Hartenfels</a:t>
            </a:r>
            <a:r>
              <a:rPr lang="de-DE" sz="1800" dirty="0"/>
              <a:t> bei Torgau aufgeführt wurde. </a:t>
            </a:r>
            <a:endParaRPr lang="hu-HU" sz="1800" dirty="0" smtClean="0"/>
          </a:p>
          <a:p>
            <a:pPr algn="ctr"/>
            <a:r>
              <a:rPr lang="hu-HU" sz="1400" i="1" dirty="0" err="1" smtClean="0"/>
              <a:t>Rechts</a:t>
            </a:r>
            <a:r>
              <a:rPr lang="hu-HU" sz="1400" i="1" dirty="0" smtClean="0"/>
              <a:t>: </a:t>
            </a:r>
            <a:r>
              <a:rPr lang="hu-HU" sz="1400" i="1" dirty="0" err="1" smtClean="0"/>
              <a:t>historischer</a:t>
            </a:r>
            <a:r>
              <a:rPr lang="hu-HU" sz="1400" i="1" dirty="0" smtClean="0"/>
              <a:t> </a:t>
            </a:r>
            <a:r>
              <a:rPr lang="hu-HU" sz="1400" i="1" dirty="0" err="1" smtClean="0"/>
              <a:t>Druck</a:t>
            </a:r>
            <a:r>
              <a:rPr lang="hu-HU" sz="1400" i="1" dirty="0" smtClean="0"/>
              <a:t> </a:t>
            </a:r>
            <a:r>
              <a:rPr lang="hu-HU" sz="1400" i="1" dirty="0" err="1" smtClean="0"/>
              <a:t>zu</a:t>
            </a:r>
            <a:r>
              <a:rPr lang="hu-HU" sz="1400" i="1" dirty="0" smtClean="0"/>
              <a:t> „</a:t>
            </a:r>
            <a:r>
              <a:rPr lang="hu-HU" sz="1400" i="1" dirty="0" err="1" smtClean="0"/>
              <a:t>Daphne</a:t>
            </a:r>
            <a:r>
              <a:rPr lang="hu-HU" sz="1400" i="1" dirty="0" smtClean="0"/>
              <a:t>”</a:t>
            </a:r>
            <a:endParaRPr lang="hu-HU" sz="1400" i="1" dirty="0"/>
          </a:p>
          <a:p>
            <a:endParaRPr lang="hu-HU" dirty="0"/>
          </a:p>
        </p:txBody>
      </p:sp>
      <p:pic>
        <p:nvPicPr>
          <p:cNvPr id="12" name="Tartalom helye 11"/>
          <p:cNvPicPr>
            <a:picLocks noGrp="1" noChangeAspect="1"/>
          </p:cNvPicPr>
          <p:nvPr>
            <p:ph idx="1"/>
          </p:nvPr>
        </p:nvPicPr>
        <p:blipFill>
          <a:blip r:embed="rId2"/>
          <a:stretch>
            <a:fillRect/>
          </a:stretch>
        </p:blipFill>
        <p:spPr>
          <a:xfrm>
            <a:off x="7233490" y="1207698"/>
            <a:ext cx="3972223" cy="5592890"/>
          </a:xfrm>
          <a:prstGeom prst="rect">
            <a:avLst/>
          </a:prstGeom>
        </p:spPr>
      </p:pic>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856916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631166" y="1160118"/>
            <a:ext cx="10515600" cy="1325563"/>
          </a:xfrm>
        </p:spPr>
        <p:txBody>
          <a:bodyPr>
            <a:normAutofit fontScale="90000"/>
          </a:bodyPr>
          <a:lstStyle/>
          <a:p>
            <a:pPr algn="ctr"/>
            <a:r>
              <a:rPr lang="hu-HU" sz="4000" b="1" dirty="0" smtClean="0"/>
              <a:t>Martin </a:t>
            </a:r>
            <a:r>
              <a:rPr lang="hu-HU" sz="4000" b="1" dirty="0" err="1" smtClean="0"/>
              <a:t>Opitz</a:t>
            </a:r>
            <a:r>
              <a:rPr lang="hu-HU" sz="4000" b="1" dirty="0" smtClean="0"/>
              <a:t> und Heinrich Schütz</a:t>
            </a:r>
            <a:br>
              <a:rPr lang="hu-HU" sz="4000" b="1" dirty="0" smtClean="0"/>
            </a:br>
            <a:r>
              <a:rPr lang="hu-HU" sz="2700" dirty="0" err="1" smtClean="0"/>
              <a:t>Schütz</a:t>
            </a:r>
            <a:r>
              <a:rPr lang="hu-HU" sz="2700" dirty="0" smtClean="0"/>
              <a:t> </a:t>
            </a:r>
            <a:r>
              <a:rPr lang="hu-HU" sz="2700" dirty="0" err="1" smtClean="0"/>
              <a:t>im</a:t>
            </a:r>
            <a:r>
              <a:rPr lang="hu-HU" sz="2700" dirty="0" smtClean="0"/>
              <a:t> </a:t>
            </a:r>
            <a:r>
              <a:rPr lang="hu-HU" sz="2700" dirty="0" err="1" smtClean="0"/>
              <a:t>Jahre</a:t>
            </a:r>
            <a:r>
              <a:rPr lang="hu-HU" sz="2700" dirty="0" smtClean="0"/>
              <a:t> der </a:t>
            </a:r>
            <a:r>
              <a:rPr lang="hu-HU" sz="2700" dirty="0" err="1" smtClean="0"/>
              <a:t>Entstehung</a:t>
            </a:r>
            <a:r>
              <a:rPr lang="hu-HU" sz="2700" dirty="0" smtClean="0"/>
              <a:t> </a:t>
            </a:r>
            <a:r>
              <a:rPr lang="hu-HU" sz="2700" dirty="0" err="1" smtClean="0"/>
              <a:t>der</a:t>
            </a:r>
            <a:r>
              <a:rPr lang="hu-HU" sz="2700" dirty="0" smtClean="0"/>
              <a:t> „</a:t>
            </a:r>
            <a:r>
              <a:rPr lang="hu-HU" sz="2700" dirty="0" err="1" smtClean="0"/>
              <a:t>Dafne</a:t>
            </a:r>
            <a:r>
              <a:rPr lang="hu-HU" sz="2700" dirty="0" smtClean="0"/>
              <a:t>”, 1627 (</a:t>
            </a:r>
            <a:r>
              <a:rPr lang="hu-HU" sz="2700" dirty="0" err="1" smtClean="0"/>
              <a:t>rechts</a:t>
            </a:r>
            <a:r>
              <a:rPr lang="hu-HU" sz="2700" dirty="0" smtClean="0"/>
              <a:t>)</a:t>
            </a:r>
            <a:br>
              <a:rPr lang="hu-HU" sz="2700" dirty="0" smtClean="0"/>
            </a:br>
            <a:r>
              <a:rPr lang="hu-HU" sz="2700" dirty="0" err="1" smtClean="0"/>
              <a:t>Mitte</a:t>
            </a:r>
            <a:r>
              <a:rPr lang="hu-HU" sz="2700" dirty="0" smtClean="0"/>
              <a:t>: Giovanni Battista </a:t>
            </a:r>
            <a:r>
              <a:rPr lang="hu-HU" sz="2700" dirty="0" err="1" smtClean="0"/>
              <a:t>Tiepolo</a:t>
            </a:r>
            <a:r>
              <a:rPr lang="hu-HU" sz="2700" dirty="0" smtClean="0"/>
              <a:t>: Apollo und </a:t>
            </a:r>
            <a:r>
              <a:rPr lang="hu-HU" sz="2700" dirty="0" err="1" smtClean="0"/>
              <a:t>Daphne</a:t>
            </a:r>
            <a:r>
              <a:rPr lang="hu-HU" sz="2700" dirty="0" smtClean="0"/>
              <a:t>, 1743/44 Louvre</a:t>
            </a:r>
            <a:endParaRPr lang="hu-HU" sz="2700" dirty="0"/>
          </a:p>
        </p:txBody>
      </p:sp>
      <p:pic>
        <p:nvPicPr>
          <p:cNvPr id="9" name="Tartalom helye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39016" y="2438100"/>
            <a:ext cx="2765899" cy="4351338"/>
          </a:xfrm>
        </p:spPr>
      </p:pic>
      <p:pic>
        <p:nvPicPr>
          <p:cNvPr id="8" name="Tartalom helye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735370" y="2438100"/>
            <a:ext cx="2730251" cy="4351338"/>
          </a:xfrm>
        </p:spPr>
      </p:pic>
      <p:pic>
        <p:nvPicPr>
          <p:cNvPr id="10" name="Kép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700" y="3332656"/>
            <a:ext cx="2095500" cy="2562225"/>
          </a:xfrm>
          <a:prstGeom prst="rect">
            <a:avLst/>
          </a:prstGeom>
        </p:spPr>
      </p:pic>
      <p:pic>
        <p:nvPicPr>
          <p:cNvPr id="6" name="Kép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980936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986437" y="886066"/>
            <a:ext cx="3932237" cy="1600200"/>
          </a:xfrm>
        </p:spPr>
        <p:txBody>
          <a:bodyPr>
            <a:normAutofit/>
          </a:bodyPr>
          <a:lstStyle/>
          <a:p>
            <a:pPr algn="ctr"/>
            <a:r>
              <a:rPr lang="hu-HU" sz="2700" dirty="0" smtClean="0"/>
              <a:t>Giovanni Lorenzo </a:t>
            </a:r>
            <a:r>
              <a:rPr lang="hu-HU" sz="2700" b="1" dirty="0" err="1" smtClean="0"/>
              <a:t>Bernini</a:t>
            </a:r>
            <a:r>
              <a:rPr lang="hu-HU" sz="2700" dirty="0" smtClean="0"/>
              <a:t>: </a:t>
            </a:r>
            <a:r>
              <a:rPr lang="hu-HU" sz="2700" i="1" dirty="0" smtClean="0"/>
              <a:t>Apollo und </a:t>
            </a:r>
            <a:r>
              <a:rPr lang="hu-HU" sz="2700" i="1" dirty="0" err="1" smtClean="0"/>
              <a:t>Daphne</a:t>
            </a:r>
            <a:r>
              <a:rPr lang="hu-HU" sz="2700" dirty="0" smtClean="0"/>
              <a:t/>
            </a:r>
            <a:br>
              <a:rPr lang="hu-HU" sz="2700" dirty="0" smtClean="0"/>
            </a:br>
            <a:r>
              <a:rPr lang="hu-HU" sz="2000" dirty="0" smtClean="0"/>
              <a:t>(1622-1625)</a:t>
            </a:r>
            <a:endParaRPr lang="hu-HU" sz="2000" dirty="0"/>
          </a:p>
        </p:txBody>
      </p:sp>
      <p:pic>
        <p:nvPicPr>
          <p:cNvPr id="8" name="Tartalom helye 7"/>
          <p:cNvPicPr>
            <a:picLocks noGrp="1" noChangeAspect="1"/>
          </p:cNvPicPr>
          <p:nvPr>
            <p:ph idx="1"/>
          </p:nvPr>
        </p:nvPicPr>
        <p:blipFill>
          <a:blip r:embed="rId2"/>
          <a:stretch>
            <a:fillRect/>
          </a:stretch>
        </p:blipFill>
        <p:spPr>
          <a:xfrm>
            <a:off x="6854207" y="1394032"/>
            <a:ext cx="3488865" cy="5105373"/>
          </a:xfrm>
          <a:prstGeom prst="rect">
            <a:avLst/>
          </a:prstGeom>
        </p:spPr>
      </p:pic>
      <p:sp>
        <p:nvSpPr>
          <p:cNvPr id="7" name="Szöveg helye 6"/>
          <p:cNvSpPr>
            <a:spLocks noGrp="1"/>
          </p:cNvSpPr>
          <p:nvPr>
            <p:ph type="body" sz="half" idx="2"/>
          </p:nvPr>
        </p:nvSpPr>
        <p:spPr>
          <a:xfrm>
            <a:off x="986437" y="2573174"/>
            <a:ext cx="4801595" cy="4472183"/>
          </a:xfrm>
        </p:spPr>
        <p:txBody>
          <a:bodyPr>
            <a:normAutofit/>
          </a:bodyPr>
          <a:lstStyle/>
          <a:p>
            <a:r>
              <a:rPr lang="de-DE" sz="1900" dirty="0" smtClean="0"/>
              <a:t>A</a:t>
            </a:r>
            <a:r>
              <a:rPr lang="hu-HU" sz="1900" dirty="0" err="1" smtClean="0"/>
              <a:t>pollon</a:t>
            </a:r>
            <a:r>
              <a:rPr lang="hu-HU" sz="1900" dirty="0" smtClean="0"/>
              <a:t> </a:t>
            </a:r>
            <a:r>
              <a:rPr lang="hu-HU" sz="1900" dirty="0" err="1" smtClean="0"/>
              <a:t>verspottete</a:t>
            </a:r>
            <a:r>
              <a:rPr lang="hu-HU" sz="1900" dirty="0" smtClean="0"/>
              <a:t> </a:t>
            </a:r>
            <a:r>
              <a:rPr lang="de-DE" sz="1900" dirty="0" smtClean="0"/>
              <a:t>den </a:t>
            </a:r>
            <a:r>
              <a:rPr lang="de-DE" sz="1900" dirty="0"/>
              <a:t>Liebesgott </a:t>
            </a:r>
            <a:r>
              <a:rPr lang="de-DE" sz="1900" dirty="0" smtClean="0"/>
              <a:t>Er</a:t>
            </a:r>
            <a:r>
              <a:rPr lang="hu-HU" sz="1900" dirty="0" err="1" smtClean="0"/>
              <a:t>os</a:t>
            </a:r>
            <a:r>
              <a:rPr lang="de-DE" sz="1900" dirty="0" smtClean="0"/>
              <a:t> </a:t>
            </a:r>
            <a:r>
              <a:rPr lang="de-DE" sz="1900" dirty="0"/>
              <a:t>als schlechten </a:t>
            </a:r>
            <a:r>
              <a:rPr lang="de-DE" sz="1900" dirty="0" smtClean="0"/>
              <a:t>Schützen, </a:t>
            </a:r>
            <a:r>
              <a:rPr lang="hu-HU" sz="1900" dirty="0" err="1" smtClean="0"/>
              <a:t>deshalb</a:t>
            </a:r>
            <a:r>
              <a:rPr lang="hu-HU" sz="1900" dirty="0" smtClean="0"/>
              <a:t> </a:t>
            </a:r>
            <a:r>
              <a:rPr lang="de-DE" sz="1900" dirty="0" smtClean="0"/>
              <a:t>rächte </a:t>
            </a:r>
            <a:r>
              <a:rPr lang="hu-HU" sz="1900" dirty="0" err="1" smtClean="0"/>
              <a:t>er</a:t>
            </a:r>
            <a:r>
              <a:rPr lang="hu-HU" sz="1900" dirty="0" smtClean="0"/>
              <a:t> </a:t>
            </a:r>
            <a:r>
              <a:rPr lang="de-DE" sz="1900" dirty="0" smtClean="0"/>
              <a:t>sich, </a:t>
            </a:r>
            <a:r>
              <a:rPr lang="de-DE" sz="1900" dirty="0"/>
              <a:t>indem er einen Liebespfeil mit einer goldenen Spitze auf ihn und einen mit bleierner Spitze auf Daphne abschoss. Apollon verliebte </a:t>
            </a:r>
            <a:r>
              <a:rPr lang="de-DE" sz="1900" dirty="0" smtClean="0"/>
              <a:t>sich </a:t>
            </a:r>
            <a:r>
              <a:rPr lang="de-DE" sz="1900" dirty="0"/>
              <a:t>in Daphne, während </a:t>
            </a:r>
            <a:r>
              <a:rPr lang="hu-HU" sz="1900" dirty="0" err="1" smtClean="0"/>
              <a:t>sie</a:t>
            </a:r>
            <a:r>
              <a:rPr lang="hu-HU" sz="1900" dirty="0" smtClean="0"/>
              <a:t> </a:t>
            </a:r>
            <a:r>
              <a:rPr lang="hu-HU" sz="1900" dirty="0" err="1" smtClean="0"/>
              <a:t>für</a:t>
            </a:r>
            <a:r>
              <a:rPr lang="hu-HU" sz="1900" dirty="0" smtClean="0"/>
              <a:t> </a:t>
            </a:r>
            <a:r>
              <a:rPr lang="hu-HU" sz="1900" dirty="0" err="1" smtClean="0"/>
              <a:t>jene</a:t>
            </a:r>
            <a:r>
              <a:rPr lang="hu-HU" sz="1900" dirty="0" smtClean="0"/>
              <a:t> </a:t>
            </a:r>
            <a:r>
              <a:rPr lang="hu-HU" sz="1900" dirty="0" err="1" smtClean="0"/>
              <a:t>Liebe</a:t>
            </a:r>
            <a:r>
              <a:rPr lang="hu-HU" sz="1900" dirty="0" smtClean="0"/>
              <a:t> </a:t>
            </a:r>
            <a:r>
              <a:rPr lang="hu-HU" sz="1900" dirty="0" err="1" smtClean="0"/>
              <a:t>unempfänglich</a:t>
            </a:r>
            <a:r>
              <a:rPr lang="hu-HU" sz="1900" dirty="0" smtClean="0"/>
              <a:t> </a:t>
            </a:r>
            <a:r>
              <a:rPr lang="hu-HU" sz="1900" dirty="0" err="1" smtClean="0"/>
              <a:t>wurde</a:t>
            </a:r>
            <a:r>
              <a:rPr lang="de-DE" sz="1900" dirty="0" smtClean="0"/>
              <a:t>, </a:t>
            </a:r>
            <a:r>
              <a:rPr lang="hu-HU" sz="1900" dirty="0" err="1" smtClean="0"/>
              <a:t>weil</a:t>
            </a:r>
            <a:r>
              <a:rPr lang="hu-HU" sz="1900" dirty="0" smtClean="0"/>
              <a:t> </a:t>
            </a:r>
            <a:r>
              <a:rPr lang="hu-HU" sz="1900" dirty="0" err="1" smtClean="0"/>
              <a:t>sie</a:t>
            </a:r>
            <a:r>
              <a:rPr lang="hu-HU" sz="1900" dirty="0" smtClean="0"/>
              <a:t> </a:t>
            </a:r>
            <a:r>
              <a:rPr lang="de-DE" sz="1900" dirty="0" smtClean="0"/>
              <a:t>von </a:t>
            </a:r>
            <a:r>
              <a:rPr lang="de-DE" sz="1900" dirty="0"/>
              <a:t>einem genau das Gegenteil bewirkenden Pfeil Eros’ </a:t>
            </a:r>
            <a:r>
              <a:rPr lang="de-DE" sz="1900" dirty="0" smtClean="0"/>
              <a:t>getroffen</a:t>
            </a:r>
            <a:r>
              <a:rPr lang="hu-HU" sz="1900" dirty="0" smtClean="0"/>
              <a:t> </a:t>
            </a:r>
            <a:r>
              <a:rPr lang="hu-HU" sz="1900" dirty="0" err="1" smtClean="0"/>
              <a:t>wurde</a:t>
            </a:r>
            <a:r>
              <a:rPr lang="hu-HU" sz="1900" dirty="0" smtClean="0"/>
              <a:t>.</a:t>
            </a:r>
            <a:r>
              <a:rPr lang="de-DE" sz="1900" dirty="0" smtClean="0"/>
              <a:t> </a:t>
            </a:r>
            <a:r>
              <a:rPr lang="de-DE" sz="1900" dirty="0"/>
              <a:t>Als Apollon Daphne bedrängte, floh sie. Erschöpft von der Verfolgung </a:t>
            </a:r>
            <a:r>
              <a:rPr lang="de-DE" sz="1900" dirty="0" smtClean="0"/>
              <a:t>flehte </a:t>
            </a:r>
            <a:r>
              <a:rPr lang="de-DE" sz="1900" dirty="0"/>
              <a:t>sie zu ihrem Vater </a:t>
            </a:r>
            <a:r>
              <a:rPr lang="de-DE" sz="1900" dirty="0" err="1"/>
              <a:t>Peneios</a:t>
            </a:r>
            <a:r>
              <a:rPr lang="de-DE" sz="1900" dirty="0"/>
              <a:t>, dass er ihre </a:t>
            </a:r>
            <a:r>
              <a:rPr lang="hu-HU" sz="1900" dirty="0" err="1" smtClean="0"/>
              <a:t>Gestalt</a:t>
            </a:r>
            <a:r>
              <a:rPr lang="hu-HU" sz="1900" dirty="0" smtClean="0"/>
              <a:t>, </a:t>
            </a:r>
            <a:r>
              <a:rPr lang="hu-HU" sz="1900" dirty="0" err="1" smtClean="0"/>
              <a:t>die</a:t>
            </a:r>
            <a:r>
              <a:rPr lang="de-DE" sz="1900" dirty="0" smtClean="0"/>
              <a:t> </a:t>
            </a:r>
            <a:r>
              <a:rPr lang="de-DE" sz="1900" dirty="0"/>
              <a:t>Apollon </a:t>
            </a:r>
            <a:r>
              <a:rPr lang="de-DE" sz="1900" dirty="0" err="1" smtClean="0"/>
              <a:t>rei</a:t>
            </a:r>
            <a:r>
              <a:rPr lang="hu-HU" sz="1900" dirty="0" err="1" smtClean="0"/>
              <a:t>zte</a:t>
            </a:r>
            <a:r>
              <a:rPr lang="hu-HU" sz="1900" dirty="0" smtClean="0"/>
              <a:t>,</a:t>
            </a:r>
            <a:r>
              <a:rPr lang="hu-HU" sz="1900" dirty="0"/>
              <a:t> </a:t>
            </a:r>
            <a:r>
              <a:rPr lang="de-DE" sz="1900" dirty="0" smtClean="0"/>
              <a:t>wandeln </a:t>
            </a:r>
            <a:r>
              <a:rPr lang="de-DE" sz="1900" dirty="0"/>
              <a:t>möge. Daraufhin </a:t>
            </a:r>
            <a:r>
              <a:rPr lang="de-DE" sz="1900" dirty="0" smtClean="0"/>
              <a:t>verwandelte </a:t>
            </a:r>
            <a:r>
              <a:rPr lang="hu-HU" sz="1900" dirty="0" err="1" smtClean="0"/>
              <a:t>sie</a:t>
            </a:r>
            <a:r>
              <a:rPr lang="hu-HU" sz="1900" dirty="0" smtClean="0"/>
              <a:t> </a:t>
            </a:r>
            <a:r>
              <a:rPr lang="de-DE" sz="1900" dirty="0" smtClean="0"/>
              <a:t>sich </a:t>
            </a:r>
            <a:r>
              <a:rPr lang="de-DE" sz="1900" dirty="0"/>
              <a:t>in einen Lorbeerbaum. Der Lorbeer </a:t>
            </a:r>
            <a:r>
              <a:rPr lang="hu-HU" sz="1900" dirty="0" err="1" smtClean="0"/>
              <a:t>galt</a:t>
            </a:r>
            <a:r>
              <a:rPr lang="de-DE" sz="1900" dirty="0" smtClean="0"/>
              <a:t> </a:t>
            </a:r>
            <a:r>
              <a:rPr lang="de-DE" sz="1900" dirty="0"/>
              <a:t>Apollon seither </a:t>
            </a:r>
            <a:r>
              <a:rPr lang="hu-HU" sz="1900" dirty="0" err="1" smtClean="0"/>
              <a:t>als</a:t>
            </a:r>
            <a:r>
              <a:rPr lang="hu-HU" sz="1900" dirty="0" smtClean="0"/>
              <a:t> </a:t>
            </a:r>
            <a:r>
              <a:rPr lang="de-DE" sz="1900" dirty="0" smtClean="0"/>
              <a:t>heilig</a:t>
            </a:r>
            <a:r>
              <a:rPr lang="hu-HU" sz="1900" dirty="0" smtClean="0"/>
              <a:t>… </a:t>
            </a:r>
            <a:endParaRPr lang="hu-HU" sz="1200" dirty="0"/>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665279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786442" y="1181099"/>
            <a:ext cx="10515600" cy="1325563"/>
          </a:xfrm>
        </p:spPr>
        <p:txBody>
          <a:bodyPr>
            <a:noAutofit/>
          </a:bodyPr>
          <a:lstStyle/>
          <a:p>
            <a:pPr algn="ctr"/>
            <a:r>
              <a:rPr lang="hu-HU" sz="3600" b="1" dirty="0"/>
              <a:t>Andreas </a:t>
            </a:r>
            <a:r>
              <a:rPr lang="hu-HU" sz="3600" b="1" dirty="0" err="1"/>
              <a:t>Gryphius</a:t>
            </a:r>
            <a:r>
              <a:rPr lang="hu-HU" sz="3600" b="1" dirty="0"/>
              <a:t> </a:t>
            </a:r>
            <a:r>
              <a:rPr lang="hu-HU" sz="3600" b="1" dirty="0" smtClean="0"/>
              <a:t>(1616, Glogau-1664, </a:t>
            </a:r>
            <a:r>
              <a:rPr lang="hu-HU" sz="3600" b="1" dirty="0" err="1" smtClean="0"/>
              <a:t>ebd</a:t>
            </a:r>
            <a:r>
              <a:rPr lang="hu-HU" sz="3600" b="1" dirty="0" smtClean="0"/>
              <a:t>.)</a:t>
            </a:r>
            <a:r>
              <a:rPr lang="hu-HU" sz="3600" b="1" dirty="0"/>
              <a:t/>
            </a:r>
            <a:br>
              <a:rPr lang="hu-HU" sz="3600" b="1" dirty="0"/>
            </a:br>
            <a:r>
              <a:rPr lang="hu-HU" sz="2400" dirty="0" err="1"/>
              <a:t>Dichter</a:t>
            </a:r>
            <a:r>
              <a:rPr lang="hu-HU" sz="2400" dirty="0"/>
              <a:t>, </a:t>
            </a:r>
            <a:r>
              <a:rPr lang="hu-HU" sz="2400" dirty="0" err="1"/>
              <a:t>Dramatiker</a:t>
            </a:r>
            <a:r>
              <a:rPr lang="hu-HU" sz="2400" dirty="0"/>
              <a:t>, </a:t>
            </a:r>
            <a:r>
              <a:rPr lang="hu-HU" sz="2400" dirty="0" err="1"/>
              <a:t>einer</a:t>
            </a:r>
            <a:r>
              <a:rPr lang="hu-HU" sz="2400" dirty="0"/>
              <a:t> der </a:t>
            </a:r>
            <a:r>
              <a:rPr lang="hu-HU" sz="2400" dirty="0" err="1"/>
              <a:t>bedeutendsten</a:t>
            </a:r>
            <a:r>
              <a:rPr lang="hu-HU" sz="2400" dirty="0"/>
              <a:t> </a:t>
            </a:r>
            <a:r>
              <a:rPr lang="hu-HU" sz="2400" dirty="0" err="1"/>
              <a:t>Lyriker</a:t>
            </a:r>
            <a:r>
              <a:rPr lang="hu-HU" sz="2400" dirty="0"/>
              <a:t> </a:t>
            </a:r>
            <a:r>
              <a:rPr lang="hu-HU" sz="2400" dirty="0" err="1"/>
              <a:t>der</a:t>
            </a:r>
            <a:r>
              <a:rPr lang="hu-HU" sz="2400" dirty="0"/>
              <a:t> </a:t>
            </a:r>
            <a:r>
              <a:rPr lang="hu-HU" sz="2400" dirty="0" err="1"/>
              <a:t>deutschen</a:t>
            </a:r>
            <a:r>
              <a:rPr lang="hu-HU" sz="2400" dirty="0"/>
              <a:t> – </a:t>
            </a:r>
            <a:r>
              <a:rPr lang="hu-HU" sz="2400" dirty="0" err="1"/>
              <a:t>schlesischen</a:t>
            </a:r>
            <a:r>
              <a:rPr lang="hu-HU" sz="2400" dirty="0"/>
              <a:t> - </a:t>
            </a:r>
            <a:r>
              <a:rPr lang="hu-HU" sz="2400" dirty="0" err="1"/>
              <a:t>Barock</a:t>
            </a:r>
            <a:endParaRPr lang="hu-HU" sz="2400" dirty="0"/>
          </a:p>
        </p:txBody>
      </p:sp>
      <p:sp>
        <p:nvSpPr>
          <p:cNvPr id="6" name="Tartalom helye 5"/>
          <p:cNvSpPr>
            <a:spLocks noGrp="1"/>
          </p:cNvSpPr>
          <p:nvPr>
            <p:ph idx="1"/>
          </p:nvPr>
        </p:nvSpPr>
        <p:spPr>
          <a:xfrm>
            <a:off x="786442" y="2506662"/>
            <a:ext cx="10515600" cy="4351338"/>
          </a:xfrm>
        </p:spPr>
        <p:txBody>
          <a:bodyPr>
            <a:normAutofit fontScale="92500" lnSpcReduction="20000"/>
          </a:bodyPr>
          <a:lstStyle/>
          <a:p>
            <a:pPr marL="0" indent="0" algn="ctr">
              <a:buNone/>
            </a:pPr>
            <a:r>
              <a:rPr lang="hu-HU" sz="2600" dirty="0" err="1" smtClean="0"/>
              <a:t>Eltern</a:t>
            </a:r>
            <a:r>
              <a:rPr lang="hu-HU" sz="2600" dirty="0" smtClean="0"/>
              <a:t> </a:t>
            </a:r>
            <a:r>
              <a:rPr lang="hu-HU" sz="2600" dirty="0" err="1" smtClean="0"/>
              <a:t>früh</a:t>
            </a:r>
            <a:r>
              <a:rPr lang="hu-HU" sz="2600" dirty="0" smtClean="0"/>
              <a:t> </a:t>
            </a:r>
            <a:r>
              <a:rPr lang="hu-HU" sz="2600" dirty="0" err="1" smtClean="0"/>
              <a:t>verloren</a:t>
            </a:r>
            <a:r>
              <a:rPr lang="hu-HU" sz="2600" dirty="0" smtClean="0"/>
              <a:t>, </a:t>
            </a:r>
            <a:r>
              <a:rPr lang="hu-HU" sz="2600" dirty="0" err="1" smtClean="0"/>
              <a:t>flieht</a:t>
            </a:r>
            <a:r>
              <a:rPr lang="hu-HU" sz="2600" dirty="0" smtClean="0"/>
              <a:t> </a:t>
            </a:r>
            <a:r>
              <a:rPr lang="hu-HU" sz="2600" dirty="0" err="1" smtClean="0"/>
              <a:t>er</a:t>
            </a:r>
            <a:r>
              <a:rPr lang="hu-HU" sz="2600" dirty="0" smtClean="0"/>
              <a:t> </a:t>
            </a:r>
            <a:r>
              <a:rPr lang="hu-HU" sz="2600" dirty="0" err="1" smtClean="0"/>
              <a:t>vor</a:t>
            </a:r>
            <a:r>
              <a:rPr lang="hu-HU" sz="2600" dirty="0" smtClean="0"/>
              <a:t> den </a:t>
            </a:r>
            <a:r>
              <a:rPr lang="hu-HU" sz="2600" dirty="0" err="1" smtClean="0"/>
              <a:t>Schrecken</a:t>
            </a:r>
            <a:r>
              <a:rPr lang="hu-HU" sz="2600" dirty="0" smtClean="0"/>
              <a:t> des </a:t>
            </a:r>
            <a:r>
              <a:rPr lang="hu-HU" sz="2600" dirty="0" err="1" smtClean="0"/>
              <a:t>Krieges</a:t>
            </a:r>
            <a:r>
              <a:rPr lang="hu-HU" sz="2600" dirty="0" smtClean="0"/>
              <a:t> → </a:t>
            </a:r>
            <a:r>
              <a:rPr lang="hu-HU" sz="2600" dirty="0" err="1" smtClean="0"/>
              <a:t>Frankreich</a:t>
            </a:r>
            <a:r>
              <a:rPr lang="hu-HU" sz="2600" dirty="0" smtClean="0"/>
              <a:t>, </a:t>
            </a:r>
            <a:r>
              <a:rPr lang="hu-HU" sz="2600" dirty="0" err="1" smtClean="0"/>
              <a:t>Italien</a:t>
            </a:r>
            <a:r>
              <a:rPr lang="hu-HU" sz="2600" dirty="0" smtClean="0"/>
              <a:t>, Holland</a:t>
            </a:r>
          </a:p>
          <a:p>
            <a:pPr marL="0" indent="0" algn="ctr">
              <a:buNone/>
            </a:pPr>
            <a:r>
              <a:rPr lang="hu-HU" sz="2600" dirty="0" smtClean="0"/>
              <a:t>1637-1643: Amsterdam und </a:t>
            </a:r>
            <a:r>
              <a:rPr lang="hu-HU" sz="2600" dirty="0" err="1" smtClean="0"/>
              <a:t>Leyden</a:t>
            </a:r>
            <a:r>
              <a:rPr lang="hu-HU" sz="2600" dirty="0" smtClean="0"/>
              <a:t> (</a:t>
            </a:r>
            <a:r>
              <a:rPr lang="hu-HU" sz="2600" dirty="0" err="1" smtClean="0"/>
              <a:t>Besuch</a:t>
            </a:r>
            <a:r>
              <a:rPr lang="hu-HU" sz="2600" dirty="0" smtClean="0"/>
              <a:t> der </a:t>
            </a:r>
            <a:r>
              <a:rPr lang="hu-HU" sz="2600" dirty="0" err="1" smtClean="0"/>
              <a:t>Universität</a:t>
            </a:r>
            <a:r>
              <a:rPr lang="hu-HU" sz="2600" dirty="0" smtClean="0"/>
              <a:t>)</a:t>
            </a:r>
          </a:p>
          <a:p>
            <a:pPr marL="0" indent="0" algn="ctr">
              <a:buNone/>
            </a:pPr>
            <a:r>
              <a:rPr lang="hu-HU" sz="2600" dirty="0" smtClean="0"/>
              <a:t>1647: </a:t>
            </a:r>
            <a:r>
              <a:rPr lang="hu-HU" sz="2600" dirty="0" err="1" smtClean="0"/>
              <a:t>zurück</a:t>
            </a:r>
            <a:r>
              <a:rPr lang="hu-HU" sz="2600" dirty="0" smtClean="0"/>
              <a:t> nach </a:t>
            </a:r>
            <a:r>
              <a:rPr lang="hu-HU" sz="2600" dirty="0" err="1" smtClean="0"/>
              <a:t>Schlesien</a:t>
            </a:r>
            <a:endParaRPr lang="hu-HU" sz="2600" dirty="0" smtClean="0"/>
          </a:p>
          <a:p>
            <a:pPr marL="0" indent="0" algn="ctr">
              <a:buNone/>
            </a:pPr>
            <a:r>
              <a:rPr lang="hu-HU" sz="2600" dirty="0" smtClean="0"/>
              <a:t>1650: 	</a:t>
            </a:r>
            <a:r>
              <a:rPr lang="hu-HU" sz="2600" dirty="0" err="1" smtClean="0"/>
              <a:t>Syndikus</a:t>
            </a:r>
            <a:r>
              <a:rPr lang="hu-HU" sz="2600" dirty="0" smtClean="0"/>
              <a:t> (</a:t>
            </a:r>
            <a:r>
              <a:rPr lang="hu-HU" sz="2600" dirty="0" err="1" smtClean="0"/>
              <a:t>Rechtsanwalt</a:t>
            </a:r>
            <a:r>
              <a:rPr lang="hu-HU" sz="2600" dirty="0" smtClean="0"/>
              <a:t>) der </a:t>
            </a:r>
            <a:r>
              <a:rPr lang="hu-HU" sz="2600" dirty="0" err="1" smtClean="0"/>
              <a:t>Stände</a:t>
            </a:r>
            <a:r>
              <a:rPr lang="hu-HU" sz="2600" dirty="0" smtClean="0"/>
              <a:t> des </a:t>
            </a:r>
            <a:r>
              <a:rPr lang="hu-HU" sz="2600" dirty="0" err="1" smtClean="0"/>
              <a:t>Fürstentums</a:t>
            </a:r>
            <a:r>
              <a:rPr lang="hu-HU" sz="2600" dirty="0" smtClean="0"/>
              <a:t> </a:t>
            </a:r>
            <a:r>
              <a:rPr lang="hu-HU" sz="2600" dirty="0" err="1" smtClean="0"/>
              <a:t>Glogau</a:t>
            </a:r>
            <a:r>
              <a:rPr lang="hu-HU" sz="2600" dirty="0" smtClean="0"/>
              <a:t>: „</a:t>
            </a:r>
            <a:r>
              <a:rPr lang="hu-HU" sz="2600" i="1" dirty="0" err="1" smtClean="0"/>
              <a:t>Er</a:t>
            </a:r>
            <a:r>
              <a:rPr lang="hu-HU" sz="2600" i="1" dirty="0" smtClean="0"/>
              <a:t> </a:t>
            </a:r>
            <a:r>
              <a:rPr lang="hu-HU" sz="2600" i="1" dirty="0" err="1" smtClean="0"/>
              <a:t>setzte</a:t>
            </a:r>
            <a:r>
              <a:rPr lang="hu-HU" sz="2600" i="1" dirty="0" smtClean="0"/>
              <a:t> </a:t>
            </a:r>
            <a:r>
              <a:rPr lang="hu-HU" sz="2600" i="1" dirty="0" err="1" smtClean="0"/>
              <a:t>sich</a:t>
            </a:r>
            <a:r>
              <a:rPr lang="hu-HU" sz="2600" i="1" dirty="0" smtClean="0"/>
              <a:t> 	</a:t>
            </a:r>
            <a:r>
              <a:rPr lang="hu-HU" sz="2600" i="1" dirty="0" err="1" smtClean="0"/>
              <a:t>unerschrocken</a:t>
            </a:r>
            <a:r>
              <a:rPr lang="hu-HU" sz="2600" i="1" dirty="0" smtClean="0"/>
              <a:t> </a:t>
            </a:r>
            <a:r>
              <a:rPr lang="hu-HU" sz="2600" i="1" dirty="0" err="1" smtClean="0"/>
              <a:t>für</a:t>
            </a:r>
            <a:r>
              <a:rPr lang="hu-HU" sz="2600" i="1" dirty="0" smtClean="0"/>
              <a:t> die </a:t>
            </a:r>
            <a:r>
              <a:rPr lang="hu-HU" sz="2600" i="1" dirty="0" err="1" smtClean="0"/>
              <a:t>protestantische</a:t>
            </a:r>
            <a:r>
              <a:rPr lang="hu-HU" sz="2600" i="1" dirty="0" smtClean="0"/>
              <a:t> </a:t>
            </a:r>
            <a:r>
              <a:rPr lang="hu-HU" sz="2600" i="1" dirty="0" err="1" smtClean="0"/>
              <a:t>Freiheit</a:t>
            </a:r>
            <a:r>
              <a:rPr lang="hu-HU" sz="2600" i="1" dirty="0" smtClean="0"/>
              <a:t> in </a:t>
            </a:r>
            <a:r>
              <a:rPr lang="hu-HU" sz="2600" i="1" dirty="0" err="1" smtClean="0"/>
              <a:t>dem</a:t>
            </a:r>
            <a:r>
              <a:rPr lang="hu-HU" sz="2600" i="1" dirty="0" smtClean="0"/>
              <a:t> </a:t>
            </a:r>
            <a:r>
              <a:rPr lang="hu-HU" sz="2600" i="1" dirty="0" err="1" smtClean="0"/>
              <a:t>jetzt</a:t>
            </a:r>
            <a:r>
              <a:rPr lang="hu-HU" sz="2600" i="1" dirty="0" smtClean="0"/>
              <a:t> </a:t>
            </a:r>
            <a:r>
              <a:rPr lang="hu-HU" sz="2600" i="1" dirty="0" err="1" smtClean="0"/>
              <a:t>habsburgisch</a:t>
            </a:r>
            <a:r>
              <a:rPr lang="hu-HU" sz="2600" i="1" dirty="0" smtClean="0"/>
              <a:t>-	</a:t>
            </a:r>
            <a:r>
              <a:rPr lang="hu-HU" sz="2600" i="1" dirty="0" err="1" smtClean="0"/>
              <a:t>katholischen</a:t>
            </a:r>
            <a:r>
              <a:rPr lang="hu-HU" sz="2600" i="1" dirty="0" smtClean="0"/>
              <a:t> </a:t>
            </a:r>
            <a:r>
              <a:rPr lang="hu-HU" sz="2600" i="1" dirty="0" err="1" smtClean="0"/>
              <a:t>Schlesien</a:t>
            </a:r>
            <a:r>
              <a:rPr lang="hu-HU" sz="2600" i="1" dirty="0" smtClean="0"/>
              <a:t> </a:t>
            </a:r>
            <a:r>
              <a:rPr lang="hu-HU" sz="2600" i="1" dirty="0" err="1" smtClean="0"/>
              <a:t>ein</a:t>
            </a:r>
            <a:r>
              <a:rPr lang="hu-HU" sz="2600" i="1" dirty="0" smtClean="0"/>
              <a:t>.”</a:t>
            </a:r>
            <a:r>
              <a:rPr lang="hu-HU" sz="2600" dirty="0" smtClean="0"/>
              <a:t> </a:t>
            </a:r>
            <a:r>
              <a:rPr lang="hu-HU" sz="1700" dirty="0" smtClean="0"/>
              <a:t>(Martini, 151)</a:t>
            </a:r>
          </a:p>
          <a:p>
            <a:pPr marL="0" indent="0" algn="ctr">
              <a:buNone/>
            </a:pPr>
            <a:r>
              <a:rPr lang="hu-HU" sz="2600" dirty="0" err="1" smtClean="0"/>
              <a:t>Neben</a:t>
            </a:r>
            <a:r>
              <a:rPr lang="hu-HU" sz="2600" dirty="0" smtClean="0"/>
              <a:t> </a:t>
            </a:r>
            <a:r>
              <a:rPr lang="hu-HU" sz="2600" dirty="0" err="1" smtClean="0"/>
              <a:t>Sonetten</a:t>
            </a:r>
            <a:r>
              <a:rPr lang="hu-HU" sz="2600" dirty="0" smtClean="0"/>
              <a:t> und </a:t>
            </a:r>
            <a:r>
              <a:rPr lang="hu-HU" sz="2600" dirty="0" err="1" smtClean="0"/>
              <a:t>Oden</a:t>
            </a:r>
            <a:r>
              <a:rPr lang="hu-HU" sz="2600" dirty="0" smtClean="0"/>
              <a:t> </a:t>
            </a:r>
            <a:r>
              <a:rPr lang="hu-HU" sz="2600" dirty="0" err="1" smtClean="0"/>
              <a:t>u.a</a:t>
            </a:r>
            <a:r>
              <a:rPr lang="hu-HU" sz="2600" dirty="0" smtClean="0"/>
              <a:t>. </a:t>
            </a:r>
            <a:r>
              <a:rPr lang="hu-HU" sz="2600" dirty="0" err="1" smtClean="0"/>
              <a:t>Kirchenlieder</a:t>
            </a:r>
            <a:r>
              <a:rPr lang="hu-HU" sz="2600" dirty="0" smtClean="0"/>
              <a:t>…</a:t>
            </a:r>
          </a:p>
          <a:p>
            <a:pPr marL="0" indent="0" algn="ctr">
              <a:buNone/>
            </a:pPr>
            <a:endParaRPr lang="hu-HU" sz="2600" i="1" dirty="0" smtClean="0"/>
          </a:p>
          <a:p>
            <a:pPr marL="0" indent="0" algn="ctr">
              <a:buNone/>
            </a:pPr>
            <a:r>
              <a:rPr lang="hu-HU" sz="2600" i="1" dirty="0" smtClean="0"/>
              <a:t>„</a:t>
            </a:r>
            <a:r>
              <a:rPr lang="hu-HU" sz="2600" i="1" dirty="0" err="1" smtClean="0"/>
              <a:t>Pathetisch</a:t>
            </a:r>
            <a:r>
              <a:rPr lang="hu-HU" sz="2600" i="1" dirty="0" smtClean="0"/>
              <a:t> </a:t>
            </a:r>
            <a:r>
              <a:rPr lang="hu-HU" sz="2600" i="1" dirty="0" err="1" smtClean="0"/>
              <a:t>ausdrucksvolle</a:t>
            </a:r>
            <a:r>
              <a:rPr lang="hu-HU" sz="2600" i="1" dirty="0" smtClean="0"/>
              <a:t> </a:t>
            </a:r>
            <a:r>
              <a:rPr lang="hu-HU" sz="2600" i="1" dirty="0" err="1" smtClean="0"/>
              <a:t>Bilder</a:t>
            </a:r>
            <a:r>
              <a:rPr lang="hu-HU" sz="2600" i="1" dirty="0" smtClean="0"/>
              <a:t>, </a:t>
            </a:r>
            <a:r>
              <a:rPr lang="hu-HU" sz="2600" i="1" dirty="0" err="1" smtClean="0"/>
              <a:t>unaufhörlich</a:t>
            </a:r>
            <a:r>
              <a:rPr lang="hu-HU" sz="2600" i="1" dirty="0" smtClean="0"/>
              <a:t> </a:t>
            </a:r>
            <a:r>
              <a:rPr lang="hu-HU" sz="2600" i="1" dirty="0" err="1" smtClean="0"/>
              <a:t>flutende</a:t>
            </a:r>
            <a:r>
              <a:rPr lang="hu-HU" sz="2600" i="1" dirty="0" smtClean="0"/>
              <a:t> </a:t>
            </a:r>
            <a:r>
              <a:rPr lang="hu-HU" sz="2600" i="1" dirty="0" err="1" smtClean="0"/>
              <a:t>Gleichnisse</a:t>
            </a:r>
            <a:r>
              <a:rPr lang="hu-HU" sz="2600" i="1" dirty="0" smtClean="0"/>
              <a:t>, </a:t>
            </a:r>
            <a:r>
              <a:rPr lang="hu-HU" sz="2600" i="1" dirty="0" err="1" smtClean="0"/>
              <a:t>unerhörte</a:t>
            </a:r>
            <a:r>
              <a:rPr lang="hu-HU" sz="2600" i="1" dirty="0" smtClean="0"/>
              <a:t> </a:t>
            </a:r>
            <a:r>
              <a:rPr lang="hu-HU" sz="2600" i="1" dirty="0" err="1" smtClean="0"/>
              <a:t>Kontraste</a:t>
            </a:r>
            <a:r>
              <a:rPr lang="hu-HU" sz="2600" i="1" dirty="0" smtClean="0"/>
              <a:t>, </a:t>
            </a:r>
            <a:r>
              <a:rPr lang="hu-HU" sz="2600" i="1" dirty="0" err="1" smtClean="0"/>
              <a:t>mächtige</a:t>
            </a:r>
            <a:r>
              <a:rPr lang="hu-HU" sz="2600" i="1" dirty="0" smtClean="0"/>
              <a:t> </a:t>
            </a:r>
            <a:r>
              <a:rPr lang="hu-HU" sz="2600" i="1" dirty="0" err="1" smtClean="0"/>
              <a:t>Steigerungen</a:t>
            </a:r>
            <a:r>
              <a:rPr lang="hu-HU" sz="2600" i="1" dirty="0" smtClean="0"/>
              <a:t> </a:t>
            </a:r>
            <a:r>
              <a:rPr lang="hu-HU" sz="2600" i="1" dirty="0" err="1" smtClean="0"/>
              <a:t>geben</a:t>
            </a:r>
            <a:r>
              <a:rPr lang="hu-HU" sz="2600" i="1" dirty="0" smtClean="0"/>
              <a:t> </a:t>
            </a:r>
            <a:r>
              <a:rPr lang="hu-HU" sz="2600" i="1" dirty="0" err="1" smtClean="0"/>
              <a:t>seinen</a:t>
            </a:r>
            <a:r>
              <a:rPr lang="hu-HU" sz="2600" i="1" dirty="0" smtClean="0"/>
              <a:t> </a:t>
            </a:r>
            <a:r>
              <a:rPr lang="hu-HU" sz="2600" i="1" dirty="0" err="1" smtClean="0"/>
              <a:t>Oden</a:t>
            </a:r>
            <a:r>
              <a:rPr lang="hu-HU" sz="2600" i="1" dirty="0" smtClean="0"/>
              <a:t> und </a:t>
            </a:r>
            <a:r>
              <a:rPr lang="hu-HU" sz="2600" i="1" dirty="0" err="1" smtClean="0"/>
              <a:t>Sonetten</a:t>
            </a:r>
            <a:r>
              <a:rPr lang="hu-HU" sz="2600" i="1" dirty="0" smtClean="0"/>
              <a:t> </a:t>
            </a:r>
            <a:r>
              <a:rPr lang="hu-HU" sz="2600" i="1" dirty="0" err="1" smtClean="0"/>
              <a:t>eine</a:t>
            </a:r>
            <a:r>
              <a:rPr lang="hu-HU" sz="2600" i="1" dirty="0" smtClean="0"/>
              <a:t> </a:t>
            </a:r>
            <a:r>
              <a:rPr lang="hu-HU" sz="2600" i="1" dirty="0" err="1" smtClean="0"/>
              <a:t>wuchtige</a:t>
            </a:r>
            <a:r>
              <a:rPr lang="hu-HU" sz="2600" i="1" dirty="0" smtClean="0"/>
              <a:t>, </a:t>
            </a:r>
            <a:r>
              <a:rPr lang="hu-HU" sz="2600" i="1" dirty="0" err="1" smtClean="0"/>
              <a:t>erhabene</a:t>
            </a:r>
            <a:r>
              <a:rPr lang="hu-HU" sz="2600" i="1" dirty="0" smtClean="0"/>
              <a:t> </a:t>
            </a:r>
            <a:r>
              <a:rPr lang="hu-HU" sz="2600" i="1" dirty="0" err="1" smtClean="0"/>
              <a:t>Rhetorik</a:t>
            </a:r>
            <a:r>
              <a:rPr lang="hu-HU" sz="2600" i="1" dirty="0" smtClean="0"/>
              <a:t>. </a:t>
            </a:r>
            <a:r>
              <a:rPr lang="hu-HU" sz="2600" i="1" dirty="0" err="1" smtClean="0"/>
              <a:t>Düsternis</a:t>
            </a:r>
            <a:r>
              <a:rPr lang="hu-HU" sz="2600" i="1" dirty="0" smtClean="0"/>
              <a:t> </a:t>
            </a:r>
            <a:r>
              <a:rPr lang="hu-HU" sz="2600" i="1" dirty="0" err="1" smtClean="0"/>
              <a:t>liegt</a:t>
            </a:r>
            <a:r>
              <a:rPr lang="hu-HU" sz="2600" i="1" dirty="0" smtClean="0"/>
              <a:t> </a:t>
            </a:r>
            <a:r>
              <a:rPr lang="hu-HU" sz="2600" i="1" dirty="0" err="1" smtClean="0"/>
              <a:t>über</a:t>
            </a:r>
            <a:r>
              <a:rPr lang="hu-HU" sz="2600" i="1" dirty="0" smtClean="0"/>
              <a:t> </a:t>
            </a:r>
            <a:r>
              <a:rPr lang="hu-HU" sz="2600" i="1" dirty="0" err="1" smtClean="0"/>
              <a:t>ihnen</a:t>
            </a:r>
            <a:r>
              <a:rPr lang="hu-HU" sz="2600" i="1" dirty="0" smtClean="0"/>
              <a:t>.” </a:t>
            </a:r>
            <a:r>
              <a:rPr lang="hu-HU" sz="1700" dirty="0" smtClean="0"/>
              <a:t>(Martini, 151)</a:t>
            </a:r>
            <a:endParaRPr lang="hu-HU" sz="17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06658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4076246"/>
          </a:xfrm>
        </p:spPr>
        <p:txBody>
          <a:bodyPr>
            <a:normAutofit/>
          </a:bodyPr>
          <a:lstStyle/>
          <a:p>
            <a:pPr algn="ctr"/>
            <a:r>
              <a:rPr lang="hu-HU" dirty="0" smtClean="0"/>
              <a:t/>
            </a:r>
            <a:br>
              <a:rPr lang="hu-HU" dirty="0" smtClean="0"/>
            </a:br>
            <a:r>
              <a:rPr lang="hu-HU" dirty="0"/>
              <a:t/>
            </a:r>
            <a:br>
              <a:rPr lang="hu-HU" dirty="0"/>
            </a:br>
            <a:r>
              <a:rPr lang="hu-HU" sz="5400" b="1" dirty="0" err="1" smtClean="0">
                <a:solidFill>
                  <a:srgbClr val="C00000"/>
                </a:solidFill>
              </a:rPr>
              <a:t>Barock</a:t>
            </a:r>
            <a:r>
              <a:rPr lang="hu-HU" sz="5400" b="1" dirty="0" smtClean="0">
                <a:solidFill>
                  <a:srgbClr val="C00000"/>
                </a:solidFill>
              </a:rPr>
              <a:t> II.</a:t>
            </a:r>
            <a:endParaRPr lang="hu-HU" sz="5400" b="1" dirty="0">
              <a:solidFill>
                <a:srgbClr val="C00000"/>
              </a:solidFill>
            </a:endParaRPr>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080763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924464" y="1596668"/>
            <a:ext cx="10515600" cy="1183757"/>
          </a:xfrm>
        </p:spPr>
        <p:txBody>
          <a:bodyPr>
            <a:normAutofit/>
          </a:bodyPr>
          <a:lstStyle/>
          <a:p>
            <a:pPr algn="ctr"/>
            <a:r>
              <a:rPr lang="hu-HU" sz="3600" b="1" dirty="0" smtClean="0"/>
              <a:t>Andreas </a:t>
            </a:r>
            <a:r>
              <a:rPr lang="hu-HU" sz="3600" b="1" dirty="0" err="1" smtClean="0"/>
              <a:t>Gryphius</a:t>
            </a:r>
            <a:r>
              <a:rPr lang="hu-HU" sz="3600" b="1" dirty="0" smtClean="0"/>
              <a:t> (1616-1664)</a:t>
            </a:r>
            <a:br>
              <a:rPr lang="hu-HU" sz="3600" b="1" dirty="0" smtClean="0"/>
            </a:br>
            <a:endParaRPr lang="hu-HU" sz="3600" dirty="0"/>
          </a:p>
        </p:txBody>
      </p:sp>
      <p:sp>
        <p:nvSpPr>
          <p:cNvPr id="6" name="Tartalom helye 5"/>
          <p:cNvSpPr>
            <a:spLocks noGrp="1"/>
          </p:cNvSpPr>
          <p:nvPr>
            <p:ph idx="1"/>
          </p:nvPr>
        </p:nvSpPr>
        <p:spPr>
          <a:xfrm>
            <a:off x="924464" y="2780425"/>
            <a:ext cx="10515600" cy="4077575"/>
          </a:xfrm>
        </p:spPr>
        <p:txBody>
          <a:bodyPr>
            <a:normAutofit fontScale="70000" lnSpcReduction="20000"/>
          </a:bodyPr>
          <a:lstStyle/>
          <a:p>
            <a:pPr marL="0" indent="0">
              <a:buNone/>
            </a:pPr>
            <a:r>
              <a:rPr lang="de-DE" dirty="0"/>
              <a:t>Neben mehreren Bänden </a:t>
            </a:r>
            <a:r>
              <a:rPr lang="de-DE" b="1" dirty="0"/>
              <a:t>Sonette</a:t>
            </a:r>
            <a:r>
              <a:rPr lang="de-DE" dirty="0"/>
              <a:t> und </a:t>
            </a:r>
            <a:r>
              <a:rPr lang="de-DE" b="1" dirty="0"/>
              <a:t>Oden</a:t>
            </a:r>
            <a:r>
              <a:rPr lang="de-DE" dirty="0"/>
              <a:t> war er vor allem für die </a:t>
            </a:r>
            <a:r>
              <a:rPr lang="de-DE" b="1" dirty="0"/>
              <a:t>Breslauer Schulbühne </a:t>
            </a:r>
            <a:r>
              <a:rPr lang="de-DE" dirty="0"/>
              <a:t>entstandenen Dramen bekannt. Aus einer christlich-stoischen </a:t>
            </a:r>
            <a:r>
              <a:rPr lang="hu-HU" dirty="0" err="1" smtClean="0"/>
              <a:t>protestantischen</a:t>
            </a:r>
            <a:r>
              <a:rPr lang="hu-HU" dirty="0" smtClean="0"/>
              <a:t> </a:t>
            </a:r>
            <a:r>
              <a:rPr lang="de-DE" dirty="0" smtClean="0"/>
              <a:t>Haltung </a:t>
            </a:r>
            <a:r>
              <a:rPr lang="de-DE" dirty="0"/>
              <a:t>heraus übt </a:t>
            </a:r>
            <a:r>
              <a:rPr lang="de-DE" u="sng" dirty="0"/>
              <a:t>Gryphius</a:t>
            </a:r>
            <a:r>
              <a:rPr lang="de-DE" dirty="0"/>
              <a:t> Kritik an Gewaltpolitik wie an der religiösen Legitimation von </a:t>
            </a:r>
            <a:r>
              <a:rPr lang="de-DE" dirty="0" smtClean="0"/>
              <a:t>Machtinteressen.</a:t>
            </a:r>
            <a:endParaRPr lang="hu-HU" dirty="0" smtClean="0"/>
          </a:p>
          <a:p>
            <a:pPr marL="0" indent="0">
              <a:buNone/>
            </a:pPr>
            <a:r>
              <a:rPr lang="de-DE" b="1" dirty="0" smtClean="0"/>
              <a:t>Die </a:t>
            </a:r>
            <a:r>
              <a:rPr lang="de-DE" b="1" dirty="0"/>
              <a:t>Bindung des Politischen an das Moralische</a:t>
            </a:r>
            <a:r>
              <a:rPr lang="de-DE" dirty="0"/>
              <a:t>, wobei dem politischen Handeln ein gewisses Maß an notwendiger Staatsklugheit zugestanden wird, </a:t>
            </a:r>
            <a:r>
              <a:rPr lang="de-DE" b="1" dirty="0"/>
              <a:t>führt notwendig zum Konflikt</a:t>
            </a:r>
            <a:r>
              <a:rPr lang="de-DE" dirty="0"/>
              <a:t>. Streng moralisch kann sich nur der verhalten, der nicht die Regierungsverantwortung trägt, der im Loyalitätskonflikt zwischen </a:t>
            </a:r>
            <a:r>
              <a:rPr lang="de-DE" b="1" dirty="0"/>
              <a:t>Herrschen und Gewissen </a:t>
            </a:r>
            <a:r>
              <a:rPr lang="de-DE" dirty="0"/>
              <a:t>sich für das Gewissen entscheiden kann, oder derjenige, dem, in einer </a:t>
            </a:r>
            <a:r>
              <a:rPr lang="de-DE" b="1" dirty="0"/>
              <a:t>Zwangssituation </a:t>
            </a:r>
            <a:r>
              <a:rPr lang="de-DE" dirty="0"/>
              <a:t>aller aktiven Handlungsmöglichkeiten beraubt, nur noch die </a:t>
            </a:r>
            <a:r>
              <a:rPr lang="de-DE" b="1" dirty="0"/>
              <a:t>Weigerung</a:t>
            </a:r>
            <a:r>
              <a:rPr lang="de-DE" dirty="0"/>
              <a:t> als Reaktionsmöglichkeit bleibt (</a:t>
            </a:r>
            <a:r>
              <a:rPr lang="de-DE" i="1" dirty="0"/>
              <a:t>Catharina von Georgien. Oder </a:t>
            </a:r>
            <a:r>
              <a:rPr lang="de-DE" i="1" dirty="0" err="1"/>
              <a:t>Bewehrete</a:t>
            </a:r>
            <a:r>
              <a:rPr lang="de-DE" i="1" dirty="0"/>
              <a:t> Beständigkeit</a:t>
            </a:r>
            <a:r>
              <a:rPr lang="de-DE" dirty="0"/>
              <a:t>. 1651). </a:t>
            </a:r>
            <a:r>
              <a:rPr lang="de-DE" b="1" dirty="0"/>
              <a:t>In beiden Fällen bedeutet die </a:t>
            </a:r>
            <a:r>
              <a:rPr lang="de-DE" b="1" dirty="0" err="1" smtClean="0"/>
              <a:t>kompromi</a:t>
            </a:r>
            <a:r>
              <a:rPr lang="hu-HU" b="1" dirty="0" err="1" smtClean="0"/>
              <a:t>ss</a:t>
            </a:r>
            <a:r>
              <a:rPr lang="de-DE" b="1" dirty="0" smtClean="0"/>
              <a:t>lose </a:t>
            </a:r>
            <a:r>
              <a:rPr lang="de-DE" b="1" dirty="0"/>
              <a:t>„</a:t>
            </a:r>
            <a:r>
              <a:rPr lang="de-DE" b="1" dirty="0" err="1"/>
              <a:t>constantia</a:t>
            </a:r>
            <a:r>
              <a:rPr lang="de-DE" b="1" dirty="0"/>
              <a:t>“ den Tod. </a:t>
            </a:r>
            <a:r>
              <a:rPr lang="de-DE" dirty="0"/>
              <a:t>Tyrannis, politische Notwendigkeit von Herrschaft und das lutherische Verbot des Widerstands gegen den Fürsten, auch den Tyrannen, bilden den Rahmen für eine Diskussion um angemessenes politisches Verhalten. </a:t>
            </a:r>
            <a:r>
              <a:rPr lang="de-DE" dirty="0" err="1"/>
              <a:t>Implicite</a:t>
            </a:r>
            <a:r>
              <a:rPr lang="de-DE" dirty="0"/>
              <a:t> wird in den Dramen versucht, politisches und moralisches Handeln zu Deckung zu bringen, die jedoch in der realen Welt nicht denkbar ist. Die </a:t>
            </a:r>
            <a:r>
              <a:rPr lang="de-DE" b="1" dirty="0"/>
              <a:t>Märtyrer</a:t>
            </a:r>
            <a:r>
              <a:rPr lang="de-DE" dirty="0"/>
              <a:t> sind positive Vorbilder, ihr Verhalten unerreichbar, aber anzustrebender Orientierungspunkt für den Zuschauer</a:t>
            </a:r>
            <a:r>
              <a:rPr lang="de-DE" dirty="0" smtClean="0"/>
              <a:t>.</a:t>
            </a:r>
            <a:r>
              <a:rPr lang="hu-HU" dirty="0" smtClean="0"/>
              <a:t> </a:t>
            </a:r>
            <a:r>
              <a:rPr lang="hu-HU" sz="2100" dirty="0" smtClean="0"/>
              <a:t>(</a:t>
            </a:r>
            <a:r>
              <a:rPr lang="hu-HU" sz="2100" dirty="0" err="1" smtClean="0"/>
              <a:t>vgl</a:t>
            </a:r>
            <a:r>
              <a:rPr lang="hu-HU" sz="2100" dirty="0" smtClean="0"/>
              <a:t>. </a:t>
            </a:r>
            <a:r>
              <a:rPr lang="hu-HU" sz="2100" dirty="0" err="1" smtClean="0"/>
              <a:t>Schlaglichter</a:t>
            </a:r>
            <a:r>
              <a:rPr lang="hu-HU" sz="2100" dirty="0" smtClean="0"/>
              <a:t>)</a:t>
            </a:r>
            <a:endParaRPr lang="hu-HU" sz="21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219807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38200" y="1207698"/>
            <a:ext cx="10515600" cy="1325563"/>
          </a:xfrm>
        </p:spPr>
        <p:txBody>
          <a:bodyPr>
            <a:normAutofit/>
          </a:bodyPr>
          <a:lstStyle/>
          <a:p>
            <a:pPr algn="ctr"/>
            <a:r>
              <a:rPr lang="hu-HU" sz="3600" b="1" dirty="0" smtClean="0"/>
              <a:t>Andreas </a:t>
            </a:r>
            <a:r>
              <a:rPr lang="hu-HU" sz="3600" b="1" dirty="0" err="1" smtClean="0"/>
              <a:t>Gryphius</a:t>
            </a:r>
            <a:r>
              <a:rPr lang="hu-HU" sz="3600" b="1" dirty="0" smtClean="0"/>
              <a:t>: </a:t>
            </a:r>
            <a:r>
              <a:rPr lang="hu-HU" sz="3600" b="1" i="1" dirty="0" smtClean="0"/>
              <a:t>Es </a:t>
            </a:r>
            <a:r>
              <a:rPr lang="hu-HU" sz="3600" b="1" i="1" dirty="0" err="1" smtClean="0"/>
              <a:t>ist</a:t>
            </a:r>
            <a:r>
              <a:rPr lang="hu-HU" sz="3600" b="1" i="1" dirty="0" smtClean="0"/>
              <a:t> </a:t>
            </a:r>
            <a:r>
              <a:rPr lang="hu-HU" sz="3600" b="1" i="1" dirty="0" err="1" smtClean="0"/>
              <a:t>alles</a:t>
            </a:r>
            <a:r>
              <a:rPr lang="hu-HU" sz="3600" b="1" i="1" dirty="0" smtClean="0"/>
              <a:t> </a:t>
            </a:r>
            <a:r>
              <a:rPr lang="hu-HU" sz="3600" b="1" i="1" dirty="0" err="1" smtClean="0"/>
              <a:t>eitel</a:t>
            </a:r>
            <a:r>
              <a:rPr lang="hu-HU" sz="3600" b="1" i="1" dirty="0" smtClean="0"/>
              <a:t> (1637)</a:t>
            </a:r>
            <a:endParaRPr lang="hu-HU" sz="3600" b="1" i="1" dirty="0"/>
          </a:p>
        </p:txBody>
      </p:sp>
      <p:sp>
        <p:nvSpPr>
          <p:cNvPr id="2" name="Tartalom helye 1"/>
          <p:cNvSpPr>
            <a:spLocks noGrp="1"/>
          </p:cNvSpPr>
          <p:nvPr>
            <p:ph sz="half" idx="1"/>
          </p:nvPr>
        </p:nvSpPr>
        <p:spPr>
          <a:xfrm>
            <a:off x="838200" y="2533261"/>
            <a:ext cx="5181600" cy="3974940"/>
          </a:xfrm>
        </p:spPr>
        <p:txBody>
          <a:bodyPr>
            <a:normAutofit fontScale="55000" lnSpcReduction="20000"/>
          </a:bodyPr>
          <a:lstStyle/>
          <a:p>
            <a:pPr marL="0" indent="0">
              <a:buNone/>
            </a:pPr>
            <a:endParaRPr lang="hu-HU" sz="2900" dirty="0" smtClean="0"/>
          </a:p>
          <a:p>
            <a:pPr marL="0" indent="0">
              <a:buNone/>
            </a:pPr>
            <a:endParaRPr lang="hu-HU" sz="2900" dirty="0" smtClean="0"/>
          </a:p>
          <a:p>
            <a:pPr marL="0" indent="0">
              <a:buNone/>
            </a:pPr>
            <a:r>
              <a:rPr lang="de-DE" sz="2900" dirty="0" smtClean="0"/>
              <a:t>Du </a:t>
            </a:r>
            <a:r>
              <a:rPr lang="de-DE" sz="2900" dirty="0" err="1"/>
              <a:t>sihst</a:t>
            </a:r>
            <a:r>
              <a:rPr lang="de-DE" sz="2900" dirty="0"/>
              <a:t> / wohin du </a:t>
            </a:r>
            <a:r>
              <a:rPr lang="de-DE" sz="2900" dirty="0" err="1"/>
              <a:t>sihst</a:t>
            </a:r>
            <a:r>
              <a:rPr lang="de-DE" sz="2900" dirty="0"/>
              <a:t> nur Eitelkeit </a:t>
            </a:r>
            <a:r>
              <a:rPr lang="de-DE" sz="2900" dirty="0" err="1"/>
              <a:t>auff</a:t>
            </a:r>
            <a:r>
              <a:rPr lang="de-DE" sz="2900" dirty="0"/>
              <a:t> Erden.</a:t>
            </a:r>
            <a:br>
              <a:rPr lang="de-DE" sz="2900" dirty="0"/>
            </a:br>
            <a:r>
              <a:rPr lang="de-DE" sz="2900" dirty="0"/>
              <a:t>Was dieser heute baut / reist jener morgen ein:</a:t>
            </a:r>
            <a:br>
              <a:rPr lang="de-DE" sz="2900" dirty="0"/>
            </a:br>
            <a:r>
              <a:rPr lang="de-DE" sz="2900" dirty="0"/>
              <a:t>Wo </a:t>
            </a:r>
            <a:r>
              <a:rPr lang="de-DE" sz="2900" dirty="0" err="1"/>
              <a:t>itzund</a:t>
            </a:r>
            <a:r>
              <a:rPr lang="de-DE" sz="2900" dirty="0"/>
              <a:t> Städte </a:t>
            </a:r>
            <a:r>
              <a:rPr lang="de-DE" sz="2900" dirty="0" err="1"/>
              <a:t>stehn</a:t>
            </a:r>
            <a:r>
              <a:rPr lang="de-DE" sz="2900" dirty="0"/>
              <a:t> / wird eine Wiesen </a:t>
            </a:r>
            <a:r>
              <a:rPr lang="de-DE" sz="2900" dirty="0" err="1"/>
              <a:t>seyn</a:t>
            </a:r>
            <a:r>
              <a:rPr lang="de-DE" sz="2900" dirty="0"/>
              <a:t> /</a:t>
            </a:r>
            <a:br>
              <a:rPr lang="de-DE" sz="2900" dirty="0"/>
            </a:br>
            <a:r>
              <a:rPr lang="de-DE" sz="2900" dirty="0" err="1"/>
              <a:t>Auff</a:t>
            </a:r>
            <a:r>
              <a:rPr lang="de-DE" sz="2900" dirty="0"/>
              <a:t> der ein Schäfers-Kind wird spielen mit den Herden.</a:t>
            </a:r>
            <a:br>
              <a:rPr lang="de-DE" sz="2900" dirty="0"/>
            </a:br>
            <a:r>
              <a:rPr lang="de-DE" sz="2900" dirty="0"/>
              <a:t/>
            </a:r>
            <a:br>
              <a:rPr lang="de-DE" sz="2900" dirty="0"/>
            </a:br>
            <a:r>
              <a:rPr lang="de-DE" sz="2900" dirty="0"/>
              <a:t>Was </a:t>
            </a:r>
            <a:r>
              <a:rPr lang="de-DE" sz="2900" dirty="0" err="1"/>
              <a:t>itzund</a:t>
            </a:r>
            <a:r>
              <a:rPr lang="de-DE" sz="2900" dirty="0"/>
              <a:t> prächtig blüht / </a:t>
            </a:r>
            <a:r>
              <a:rPr lang="de-DE" sz="2900" dirty="0" err="1"/>
              <a:t>sol</a:t>
            </a:r>
            <a:r>
              <a:rPr lang="de-DE" sz="2900" dirty="0"/>
              <a:t> bald </a:t>
            </a:r>
            <a:r>
              <a:rPr lang="de-DE" sz="2900" dirty="0" err="1"/>
              <a:t>zutretten</a:t>
            </a:r>
            <a:r>
              <a:rPr lang="de-DE" sz="2900" dirty="0"/>
              <a:t> werden.</a:t>
            </a:r>
            <a:br>
              <a:rPr lang="de-DE" sz="2900" dirty="0"/>
            </a:br>
            <a:r>
              <a:rPr lang="de-DE" sz="2900" dirty="0"/>
              <a:t>Was </a:t>
            </a:r>
            <a:r>
              <a:rPr lang="de-DE" sz="2900" dirty="0" err="1"/>
              <a:t>itzt</a:t>
            </a:r>
            <a:r>
              <a:rPr lang="de-DE" sz="2900" dirty="0"/>
              <a:t> so pocht </a:t>
            </a:r>
            <a:r>
              <a:rPr lang="de-DE" sz="2900" dirty="0" err="1"/>
              <a:t>vnd</a:t>
            </a:r>
            <a:r>
              <a:rPr lang="de-DE" sz="2900" dirty="0"/>
              <a:t> trotzt ist morgen Asch </a:t>
            </a:r>
            <a:r>
              <a:rPr lang="de-DE" sz="2900" dirty="0" err="1"/>
              <a:t>vnd</a:t>
            </a:r>
            <a:r>
              <a:rPr lang="de-DE" sz="2900" dirty="0"/>
              <a:t> Bein /</a:t>
            </a:r>
            <a:br>
              <a:rPr lang="de-DE" sz="2900" dirty="0"/>
            </a:br>
            <a:r>
              <a:rPr lang="de-DE" sz="2900" dirty="0"/>
              <a:t>Nichts ist / das ewig </a:t>
            </a:r>
            <a:r>
              <a:rPr lang="de-DE" sz="2900" dirty="0" err="1"/>
              <a:t>sey</a:t>
            </a:r>
            <a:r>
              <a:rPr lang="de-DE" sz="2900" dirty="0"/>
              <a:t> / kein </a:t>
            </a:r>
            <a:r>
              <a:rPr lang="de-DE" sz="2900" dirty="0" err="1"/>
              <a:t>Ertz</a:t>
            </a:r>
            <a:r>
              <a:rPr lang="de-DE" sz="2900" dirty="0"/>
              <a:t> / kein Marmorstein.</a:t>
            </a:r>
            <a:br>
              <a:rPr lang="de-DE" sz="2900" dirty="0"/>
            </a:br>
            <a:r>
              <a:rPr lang="de-DE" sz="2900" dirty="0" err="1"/>
              <a:t>Itzt</a:t>
            </a:r>
            <a:r>
              <a:rPr lang="de-DE" sz="2900" dirty="0"/>
              <a:t> lacht das Glück </a:t>
            </a:r>
            <a:r>
              <a:rPr lang="de-DE" sz="2900" dirty="0" err="1"/>
              <a:t>vns</a:t>
            </a:r>
            <a:r>
              <a:rPr lang="de-DE" sz="2900" dirty="0"/>
              <a:t> an / bald donnern die Beschwerden.</a:t>
            </a:r>
            <a:br>
              <a:rPr lang="de-DE" sz="2900" dirty="0"/>
            </a:br>
            <a:r>
              <a:rPr lang="de-DE" sz="2900" dirty="0"/>
              <a:t/>
            </a:r>
            <a:br>
              <a:rPr lang="de-DE" sz="2900" dirty="0"/>
            </a:br>
            <a:r>
              <a:rPr lang="de-DE" sz="2900" dirty="0"/>
              <a:t>Der hohen </a:t>
            </a:r>
            <a:r>
              <a:rPr lang="de-DE" sz="2900" dirty="0" err="1"/>
              <a:t>Thaten</a:t>
            </a:r>
            <a:r>
              <a:rPr lang="de-DE" sz="2900" dirty="0"/>
              <a:t> Ruhm </a:t>
            </a:r>
            <a:r>
              <a:rPr lang="de-DE" sz="2900" dirty="0" err="1"/>
              <a:t>muß</a:t>
            </a:r>
            <a:r>
              <a:rPr lang="de-DE" sz="2900" dirty="0"/>
              <a:t> wie ein Traum </a:t>
            </a:r>
            <a:r>
              <a:rPr lang="de-DE" sz="2900" dirty="0" err="1"/>
              <a:t>vergehn</a:t>
            </a:r>
            <a:r>
              <a:rPr lang="de-DE" sz="2900" dirty="0"/>
              <a:t>.</a:t>
            </a:r>
            <a:br>
              <a:rPr lang="de-DE" sz="2900" dirty="0"/>
            </a:br>
            <a:r>
              <a:rPr lang="de-DE" sz="2900" dirty="0"/>
              <a:t>Soll denn das Spiel der Zeit / der leichte Mensch </a:t>
            </a:r>
            <a:r>
              <a:rPr lang="de-DE" sz="2900" dirty="0" err="1"/>
              <a:t>bestehn</a:t>
            </a:r>
            <a:r>
              <a:rPr lang="de-DE" sz="2900" dirty="0"/>
              <a:t>?</a:t>
            </a:r>
            <a:br>
              <a:rPr lang="de-DE" sz="2900" dirty="0"/>
            </a:br>
            <a:r>
              <a:rPr lang="de-DE" sz="2900" dirty="0"/>
              <a:t>Ach! was ist alles </a:t>
            </a:r>
            <a:r>
              <a:rPr lang="de-DE" sz="2900" dirty="0" err="1"/>
              <a:t>diß</a:t>
            </a:r>
            <a:r>
              <a:rPr lang="de-DE" sz="2900" dirty="0"/>
              <a:t> / was wir vor köstlich achten /</a:t>
            </a:r>
            <a:br>
              <a:rPr lang="de-DE" sz="2900" dirty="0"/>
            </a:br>
            <a:r>
              <a:rPr lang="de-DE" sz="2900" dirty="0"/>
              <a:t/>
            </a:r>
            <a:br>
              <a:rPr lang="de-DE" sz="2900" dirty="0"/>
            </a:br>
            <a:r>
              <a:rPr lang="de-DE" sz="2900" dirty="0"/>
              <a:t>Als schlechte Nichtigkeit / als Schatten / Staub </a:t>
            </a:r>
            <a:r>
              <a:rPr lang="de-DE" sz="2900" dirty="0" err="1"/>
              <a:t>vnd</a:t>
            </a:r>
            <a:r>
              <a:rPr lang="de-DE" sz="2900" dirty="0"/>
              <a:t> Wind;</a:t>
            </a:r>
            <a:br>
              <a:rPr lang="de-DE" sz="2900" dirty="0"/>
            </a:br>
            <a:r>
              <a:rPr lang="de-DE" sz="2900" dirty="0"/>
              <a:t>Als eine Wiesen-Blum / die man nicht wider </a:t>
            </a:r>
            <a:r>
              <a:rPr lang="de-DE" sz="2900" dirty="0" err="1"/>
              <a:t>find’t</a:t>
            </a:r>
            <a:r>
              <a:rPr lang="de-DE" sz="2900" dirty="0"/>
              <a:t>.</a:t>
            </a:r>
            <a:br>
              <a:rPr lang="de-DE" sz="2900" dirty="0"/>
            </a:br>
            <a:r>
              <a:rPr lang="de-DE" sz="2900" dirty="0"/>
              <a:t>Noch </a:t>
            </a:r>
            <a:r>
              <a:rPr lang="de-DE" sz="2900" dirty="0" err="1"/>
              <a:t>wil</a:t>
            </a:r>
            <a:r>
              <a:rPr lang="de-DE" sz="2900" dirty="0"/>
              <a:t> was ewig ist kein einig Mensch betrachten!</a:t>
            </a:r>
            <a:endParaRPr lang="hu-HU" sz="2900" dirty="0"/>
          </a:p>
        </p:txBody>
      </p:sp>
      <p:sp>
        <p:nvSpPr>
          <p:cNvPr id="3" name="Tartalom helye 2"/>
          <p:cNvSpPr>
            <a:spLocks noGrp="1"/>
          </p:cNvSpPr>
          <p:nvPr>
            <p:ph sz="half" idx="2"/>
          </p:nvPr>
        </p:nvSpPr>
        <p:spPr>
          <a:xfrm>
            <a:off x="6172200" y="2533261"/>
            <a:ext cx="5181600" cy="3974939"/>
          </a:xfrm>
        </p:spPr>
        <p:txBody>
          <a:bodyPr>
            <a:normAutofit fontScale="55000" lnSpcReduction="20000"/>
          </a:bodyPr>
          <a:lstStyle/>
          <a:p>
            <a:pPr marL="0" indent="0" algn="ctr">
              <a:buNone/>
            </a:pPr>
            <a:r>
              <a:rPr lang="hu-HU" dirty="0" err="1" smtClean="0"/>
              <a:t>Modernisierte</a:t>
            </a:r>
            <a:r>
              <a:rPr lang="hu-HU" dirty="0" smtClean="0"/>
              <a:t> </a:t>
            </a:r>
            <a:r>
              <a:rPr lang="hu-HU" dirty="0" err="1" smtClean="0"/>
              <a:t>Fassung</a:t>
            </a:r>
            <a:endParaRPr lang="hu-HU" dirty="0" smtClean="0"/>
          </a:p>
          <a:p>
            <a:pPr marL="0" indent="0">
              <a:buNone/>
            </a:pPr>
            <a:endParaRPr lang="hu-HU" dirty="0"/>
          </a:p>
          <a:p>
            <a:pPr marL="0" indent="0">
              <a:buNone/>
            </a:pPr>
            <a:r>
              <a:rPr lang="de-DE" sz="2900" dirty="0" smtClean="0"/>
              <a:t>Du </a:t>
            </a:r>
            <a:r>
              <a:rPr lang="de-DE" sz="2900" dirty="0"/>
              <a:t>siehst, wohin du siehst, nur Eitelkeit auf Erden.</a:t>
            </a:r>
            <a:br>
              <a:rPr lang="de-DE" sz="2900" dirty="0"/>
            </a:br>
            <a:r>
              <a:rPr lang="de-DE" sz="2900" dirty="0"/>
              <a:t>Was dieser heute baut, reißt jener morgen ein:</a:t>
            </a:r>
            <a:br>
              <a:rPr lang="de-DE" sz="2900" dirty="0"/>
            </a:br>
            <a:r>
              <a:rPr lang="de-DE" sz="2900" dirty="0"/>
              <a:t>Wo jetzt noch Städte </a:t>
            </a:r>
            <a:r>
              <a:rPr lang="de-DE" sz="2900" dirty="0" err="1"/>
              <a:t>stehn</a:t>
            </a:r>
            <a:r>
              <a:rPr lang="de-DE" sz="2900" dirty="0"/>
              <a:t>, wird eine Wiese sein,</a:t>
            </a:r>
            <a:br>
              <a:rPr lang="de-DE" sz="2900" dirty="0"/>
            </a:br>
            <a:r>
              <a:rPr lang="de-DE" sz="2900" dirty="0"/>
              <a:t>Auf der ein </a:t>
            </a:r>
            <a:r>
              <a:rPr lang="de-DE" sz="2900" dirty="0" err="1"/>
              <a:t>Schäferskind</a:t>
            </a:r>
            <a:r>
              <a:rPr lang="de-DE" sz="2900" dirty="0"/>
              <a:t> wird spielen mit den Herden.</a:t>
            </a:r>
            <a:br>
              <a:rPr lang="de-DE" sz="2900" dirty="0"/>
            </a:br>
            <a:r>
              <a:rPr lang="de-DE" sz="2900" dirty="0"/>
              <a:t/>
            </a:r>
            <a:br>
              <a:rPr lang="de-DE" sz="2900" dirty="0"/>
            </a:br>
            <a:r>
              <a:rPr lang="de-DE" sz="2900" dirty="0"/>
              <a:t>Was jetzt noch prächtig blüht, soll bald zertreten werden.</a:t>
            </a:r>
            <a:br>
              <a:rPr lang="de-DE" sz="2900" dirty="0"/>
            </a:br>
            <a:r>
              <a:rPr lang="de-DE" sz="2900" dirty="0"/>
              <a:t>Was jetzt so pocht und trotzt, ist morgen Asch’ und Bein,</a:t>
            </a:r>
            <a:br>
              <a:rPr lang="de-DE" sz="2900" dirty="0"/>
            </a:br>
            <a:r>
              <a:rPr lang="de-DE" sz="2900" dirty="0"/>
              <a:t>Nichts ist, das ewig sei, kein Erz, kein Marmorstein.</a:t>
            </a:r>
            <a:br>
              <a:rPr lang="de-DE" sz="2900" dirty="0"/>
            </a:br>
            <a:r>
              <a:rPr lang="de-DE" sz="2900" dirty="0"/>
              <a:t>Jetzt lacht das Glück uns an, bald donnern die Beschwerden.</a:t>
            </a:r>
            <a:br>
              <a:rPr lang="de-DE" sz="2900" dirty="0"/>
            </a:br>
            <a:r>
              <a:rPr lang="de-DE" sz="2900" dirty="0"/>
              <a:t/>
            </a:r>
            <a:br>
              <a:rPr lang="de-DE" sz="2900" dirty="0"/>
            </a:br>
            <a:r>
              <a:rPr lang="de-DE" sz="2900" dirty="0"/>
              <a:t>Der hohen Taten Ruhm muss wie ein Traum </a:t>
            </a:r>
            <a:r>
              <a:rPr lang="de-DE" sz="2900" dirty="0" err="1"/>
              <a:t>vergehn</a:t>
            </a:r>
            <a:r>
              <a:rPr lang="de-DE" sz="2900" dirty="0"/>
              <a:t>.</a:t>
            </a:r>
            <a:br>
              <a:rPr lang="de-DE" sz="2900" dirty="0"/>
            </a:br>
            <a:r>
              <a:rPr lang="de-DE" sz="2900" dirty="0"/>
              <a:t>Soll denn das Spiel der Zeit, der leichte Mensch, </a:t>
            </a:r>
            <a:r>
              <a:rPr lang="de-DE" sz="2900" dirty="0" err="1"/>
              <a:t>bestehn</a:t>
            </a:r>
            <a:r>
              <a:rPr lang="de-DE" sz="2900" dirty="0"/>
              <a:t>?</a:t>
            </a:r>
            <a:br>
              <a:rPr lang="de-DE" sz="2900" dirty="0"/>
            </a:br>
            <a:r>
              <a:rPr lang="de-DE" sz="2900" dirty="0"/>
              <a:t>Ach! Was ist alles dies, was wir für köstlich achten,</a:t>
            </a:r>
            <a:br>
              <a:rPr lang="de-DE" sz="2900" dirty="0"/>
            </a:br>
            <a:r>
              <a:rPr lang="de-DE" sz="2900" dirty="0"/>
              <a:t/>
            </a:r>
            <a:br>
              <a:rPr lang="de-DE" sz="2900" dirty="0"/>
            </a:br>
            <a:r>
              <a:rPr lang="de-DE" sz="2900" dirty="0"/>
              <a:t>Als schlechte Nichtigkeit, als Schatten, Staub und Wind;</a:t>
            </a:r>
            <a:br>
              <a:rPr lang="de-DE" sz="2900" dirty="0"/>
            </a:br>
            <a:r>
              <a:rPr lang="de-DE" sz="2900" dirty="0"/>
              <a:t>Als eine </a:t>
            </a:r>
            <a:r>
              <a:rPr lang="de-DE" sz="2900" dirty="0" err="1"/>
              <a:t>Wiesenblum</a:t>
            </a:r>
            <a:r>
              <a:rPr lang="de-DE" sz="2900" dirty="0"/>
              <a:t>’, die man nicht wieder </a:t>
            </a:r>
            <a:r>
              <a:rPr lang="de-DE" sz="2900" dirty="0" err="1"/>
              <a:t>find’t</a:t>
            </a:r>
            <a:r>
              <a:rPr lang="de-DE" sz="2900" dirty="0"/>
              <a:t>.</a:t>
            </a:r>
            <a:br>
              <a:rPr lang="de-DE" sz="2900" dirty="0"/>
            </a:br>
            <a:r>
              <a:rPr lang="de-DE" sz="2900" dirty="0"/>
              <a:t>Noch will, was ewig ist, kein einzig Mensch betrachten!</a:t>
            </a:r>
            <a:endParaRPr lang="hu-HU" sz="2900" dirty="0"/>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990170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55453" y="1382254"/>
            <a:ext cx="10515600" cy="1325563"/>
          </a:xfrm>
        </p:spPr>
        <p:txBody>
          <a:bodyPr>
            <a:normAutofit/>
          </a:bodyPr>
          <a:lstStyle/>
          <a:p>
            <a:pPr algn="ctr"/>
            <a:r>
              <a:rPr lang="hu-HU" sz="3600" b="1" i="1" dirty="0" smtClean="0"/>
              <a:t>Es </a:t>
            </a:r>
            <a:r>
              <a:rPr lang="hu-HU" sz="3600" b="1" i="1" dirty="0" err="1" smtClean="0"/>
              <a:t>ist</a:t>
            </a:r>
            <a:r>
              <a:rPr lang="hu-HU" sz="3600" b="1" i="1" dirty="0" smtClean="0"/>
              <a:t> </a:t>
            </a:r>
            <a:r>
              <a:rPr lang="hu-HU" sz="3600" b="1" i="1" dirty="0" err="1" smtClean="0"/>
              <a:t>alles</a:t>
            </a:r>
            <a:r>
              <a:rPr lang="hu-HU" sz="3600" b="1" i="1" dirty="0" smtClean="0"/>
              <a:t> </a:t>
            </a:r>
            <a:r>
              <a:rPr lang="hu-HU" sz="3600" b="1" i="1" dirty="0" err="1" smtClean="0"/>
              <a:t>eitel</a:t>
            </a:r>
            <a:endParaRPr lang="hu-HU" sz="3600" b="1" i="1" dirty="0"/>
          </a:p>
        </p:txBody>
      </p:sp>
      <p:sp>
        <p:nvSpPr>
          <p:cNvPr id="6" name="Tartalom helye 5"/>
          <p:cNvSpPr>
            <a:spLocks noGrp="1"/>
          </p:cNvSpPr>
          <p:nvPr>
            <p:ph idx="1"/>
          </p:nvPr>
        </p:nvSpPr>
        <p:spPr>
          <a:xfrm>
            <a:off x="855453" y="2707817"/>
            <a:ext cx="10515600" cy="3883213"/>
          </a:xfrm>
        </p:spPr>
        <p:txBody>
          <a:bodyPr/>
          <a:lstStyle/>
          <a:p>
            <a:pPr marL="0" indent="0" algn="ctr">
              <a:buNone/>
            </a:pPr>
            <a:r>
              <a:rPr lang="hu-HU" b="1" dirty="0" smtClean="0"/>
              <a:t>Sonett</a:t>
            </a:r>
            <a:r>
              <a:rPr lang="hu-HU" dirty="0" smtClean="0"/>
              <a:t>:</a:t>
            </a:r>
          </a:p>
          <a:p>
            <a:pPr marL="0" indent="0" algn="ctr">
              <a:buNone/>
            </a:pPr>
            <a:r>
              <a:rPr lang="hu-HU" sz="2400" dirty="0" smtClean="0"/>
              <a:t>4 </a:t>
            </a:r>
            <a:r>
              <a:rPr lang="hu-HU" sz="2400" dirty="0" err="1" smtClean="0"/>
              <a:t>Strophen</a:t>
            </a:r>
            <a:r>
              <a:rPr lang="hu-HU" sz="2400" dirty="0" smtClean="0"/>
              <a:t> ( 2 </a:t>
            </a:r>
            <a:r>
              <a:rPr lang="hu-HU" sz="2400" dirty="0" err="1" smtClean="0"/>
              <a:t>Vierzeiler</a:t>
            </a:r>
            <a:r>
              <a:rPr lang="hu-HU" sz="2400" dirty="0" smtClean="0"/>
              <a:t> = </a:t>
            </a:r>
            <a:r>
              <a:rPr lang="hu-HU" sz="2400" dirty="0" err="1" smtClean="0"/>
              <a:t>Quartette</a:t>
            </a:r>
            <a:r>
              <a:rPr lang="hu-HU" sz="2400" dirty="0" smtClean="0"/>
              <a:t> + 2 </a:t>
            </a:r>
            <a:r>
              <a:rPr lang="hu-HU" sz="2400" dirty="0" err="1" smtClean="0"/>
              <a:t>Dreizeiler</a:t>
            </a:r>
            <a:r>
              <a:rPr lang="hu-HU" sz="2400" dirty="0" smtClean="0"/>
              <a:t> = </a:t>
            </a:r>
            <a:r>
              <a:rPr lang="hu-HU" sz="2400" dirty="0" err="1" smtClean="0"/>
              <a:t>Terzette</a:t>
            </a:r>
            <a:r>
              <a:rPr lang="hu-HU" sz="2400" dirty="0" smtClean="0"/>
              <a:t>), 14 Verse (</a:t>
            </a:r>
            <a:r>
              <a:rPr lang="hu-HU" sz="2400" dirty="0" err="1" smtClean="0"/>
              <a:t>Zeilen</a:t>
            </a:r>
            <a:r>
              <a:rPr lang="hu-HU" sz="2400" dirty="0" smtClean="0"/>
              <a:t>)</a:t>
            </a:r>
          </a:p>
          <a:p>
            <a:pPr marL="0" indent="0" algn="ctr">
              <a:buNone/>
            </a:pPr>
            <a:r>
              <a:rPr lang="hu-HU" sz="2400" b="1" dirty="0" err="1" smtClean="0"/>
              <a:t>Reimschema</a:t>
            </a:r>
            <a:r>
              <a:rPr lang="hu-HU" sz="2400" dirty="0" smtClean="0"/>
              <a:t>:</a:t>
            </a:r>
          </a:p>
          <a:p>
            <a:pPr marL="0" indent="0" algn="ctr">
              <a:buNone/>
            </a:pPr>
            <a:r>
              <a:rPr lang="hu-HU" sz="2400" dirty="0" smtClean="0"/>
              <a:t>abba, abba (</a:t>
            </a:r>
            <a:r>
              <a:rPr lang="hu-HU" sz="2400" dirty="0" err="1" smtClean="0"/>
              <a:t>umschließender</a:t>
            </a:r>
            <a:r>
              <a:rPr lang="hu-HU" sz="2400" dirty="0" smtClean="0"/>
              <a:t> </a:t>
            </a:r>
            <a:r>
              <a:rPr lang="hu-HU" sz="2400" dirty="0" err="1" smtClean="0"/>
              <a:t>Reim</a:t>
            </a:r>
            <a:r>
              <a:rPr lang="hu-HU" sz="2400" dirty="0" smtClean="0"/>
              <a:t>), </a:t>
            </a:r>
            <a:r>
              <a:rPr lang="hu-HU" sz="2400" dirty="0" err="1" smtClean="0"/>
              <a:t>ccd</a:t>
            </a:r>
            <a:r>
              <a:rPr lang="hu-HU" sz="2400" dirty="0" smtClean="0"/>
              <a:t>, </a:t>
            </a:r>
            <a:r>
              <a:rPr lang="hu-HU" sz="2400" dirty="0" err="1" smtClean="0"/>
              <a:t>eed</a:t>
            </a:r>
            <a:r>
              <a:rPr lang="hu-HU" sz="2400" dirty="0" smtClean="0"/>
              <a:t> (</a:t>
            </a:r>
            <a:r>
              <a:rPr lang="hu-HU" sz="2400" dirty="0" err="1" smtClean="0"/>
              <a:t>Schweifreim</a:t>
            </a:r>
            <a:r>
              <a:rPr lang="hu-HU" sz="2400" dirty="0" smtClean="0"/>
              <a:t>)</a:t>
            </a:r>
          </a:p>
          <a:p>
            <a:pPr marL="0" indent="0" algn="ctr">
              <a:buNone/>
            </a:pPr>
            <a:r>
              <a:rPr lang="hu-HU" sz="2400" b="1" dirty="0" err="1" smtClean="0"/>
              <a:t>Versmaß</a:t>
            </a:r>
            <a:r>
              <a:rPr lang="hu-HU" sz="2400" dirty="0" smtClean="0"/>
              <a:t>:</a:t>
            </a:r>
          </a:p>
          <a:p>
            <a:pPr marL="0" indent="0" algn="ctr">
              <a:buNone/>
            </a:pPr>
            <a:r>
              <a:rPr lang="hu-HU" sz="2400" dirty="0" err="1" smtClean="0"/>
              <a:t>Alexandriner</a:t>
            </a:r>
            <a:r>
              <a:rPr lang="hu-HU" sz="2400" dirty="0" smtClean="0"/>
              <a:t>, </a:t>
            </a:r>
            <a:r>
              <a:rPr lang="hu-HU" sz="2400" dirty="0" err="1" smtClean="0"/>
              <a:t>sechshebiger</a:t>
            </a:r>
            <a:r>
              <a:rPr lang="hu-HU" sz="2400" dirty="0" smtClean="0"/>
              <a:t> </a:t>
            </a:r>
            <a:r>
              <a:rPr lang="hu-HU" sz="2400" dirty="0" err="1" smtClean="0"/>
              <a:t>jambischer</a:t>
            </a:r>
            <a:r>
              <a:rPr lang="hu-HU" sz="2400" dirty="0" smtClean="0"/>
              <a:t> Vers mit 12 </a:t>
            </a:r>
            <a:r>
              <a:rPr lang="hu-HU" sz="2400" dirty="0" err="1" smtClean="0"/>
              <a:t>oder</a:t>
            </a:r>
            <a:r>
              <a:rPr lang="hu-HU" sz="2400" dirty="0" smtClean="0"/>
              <a:t> 13 </a:t>
            </a:r>
            <a:r>
              <a:rPr lang="hu-HU" sz="2400" dirty="0" err="1" smtClean="0"/>
              <a:t>Silben</a:t>
            </a:r>
            <a:endParaRPr lang="hu-HU" sz="2400" dirty="0" smtClean="0"/>
          </a:p>
          <a:p>
            <a:pPr marL="0" indent="0" algn="ctr">
              <a:buNone/>
            </a:pPr>
            <a:r>
              <a:rPr lang="hu-HU" sz="2400" b="1" dirty="0" err="1" smtClean="0"/>
              <a:t>Eitelkeit</a:t>
            </a:r>
            <a:r>
              <a:rPr lang="hu-HU" sz="2400" dirty="0" smtClean="0"/>
              <a:t> (</a:t>
            </a:r>
            <a:r>
              <a:rPr lang="hu-HU" sz="2400" b="1" dirty="0" err="1" smtClean="0"/>
              <a:t>vanitas</a:t>
            </a:r>
            <a:r>
              <a:rPr lang="hu-HU" sz="2400" dirty="0" smtClean="0"/>
              <a:t>) </a:t>
            </a:r>
            <a:r>
              <a:rPr lang="hu-HU" sz="2400" dirty="0" err="1" smtClean="0"/>
              <a:t>im</a:t>
            </a:r>
            <a:r>
              <a:rPr lang="hu-HU" sz="2400" dirty="0" smtClean="0"/>
              <a:t> </a:t>
            </a:r>
            <a:r>
              <a:rPr lang="hu-HU" sz="2400" dirty="0" err="1" smtClean="0"/>
              <a:t>Sinne</a:t>
            </a:r>
            <a:r>
              <a:rPr lang="hu-HU" sz="2400" dirty="0" smtClean="0"/>
              <a:t> „</a:t>
            </a:r>
            <a:r>
              <a:rPr lang="hu-HU" sz="2400" dirty="0" err="1" smtClean="0"/>
              <a:t>Vergänglichkeit</a:t>
            </a:r>
            <a:r>
              <a:rPr lang="hu-HU" sz="2400" dirty="0" smtClean="0"/>
              <a:t>” = </a:t>
            </a:r>
            <a:r>
              <a:rPr lang="hu-HU" sz="2400" dirty="0" err="1" smtClean="0"/>
              <a:t>alles</a:t>
            </a:r>
            <a:r>
              <a:rPr lang="hu-HU" sz="2400" dirty="0" smtClean="0"/>
              <a:t> </a:t>
            </a:r>
            <a:r>
              <a:rPr lang="hu-HU" sz="2400" dirty="0" err="1" smtClean="0"/>
              <a:t>irdisches</a:t>
            </a:r>
            <a:r>
              <a:rPr lang="hu-HU" sz="2400" dirty="0" smtClean="0"/>
              <a:t> </a:t>
            </a:r>
            <a:r>
              <a:rPr lang="hu-HU" sz="2400" dirty="0" err="1" smtClean="0"/>
              <a:t>Tun</a:t>
            </a:r>
            <a:r>
              <a:rPr lang="hu-HU" sz="2400" dirty="0" smtClean="0"/>
              <a:t> </a:t>
            </a:r>
            <a:r>
              <a:rPr lang="hu-HU" sz="2400" dirty="0" err="1" smtClean="0"/>
              <a:t>sei</a:t>
            </a:r>
            <a:r>
              <a:rPr lang="hu-HU" sz="2400" dirty="0" smtClean="0"/>
              <a:t> </a:t>
            </a:r>
            <a:r>
              <a:rPr lang="hu-HU" sz="2400" dirty="0" err="1" smtClean="0"/>
              <a:t>vergeblich</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94154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864079" y="1279525"/>
            <a:ext cx="10515600" cy="1325563"/>
          </a:xfrm>
        </p:spPr>
        <p:txBody>
          <a:bodyPr>
            <a:normAutofit fontScale="90000"/>
          </a:bodyPr>
          <a:lstStyle/>
          <a:p>
            <a:pPr algn="ctr"/>
            <a:r>
              <a:rPr lang="hu-HU" sz="4000" dirty="0" smtClean="0"/>
              <a:t>„</a:t>
            </a:r>
            <a:r>
              <a:rPr lang="hu-HU" sz="4000" b="1" dirty="0" smtClean="0"/>
              <a:t>An die Welt</a:t>
            </a:r>
            <a:r>
              <a:rPr lang="hu-HU" sz="4000" dirty="0" smtClean="0"/>
              <a:t>” (1637)</a:t>
            </a:r>
            <a:br>
              <a:rPr lang="hu-HU" sz="4000" dirty="0" smtClean="0"/>
            </a:br>
            <a:r>
              <a:rPr lang="hu-HU" sz="2700" dirty="0" smtClean="0"/>
              <a:t>„</a:t>
            </a:r>
            <a:r>
              <a:rPr lang="hu-HU" sz="2700" i="1" dirty="0" err="1" smtClean="0"/>
              <a:t>Aus</a:t>
            </a:r>
            <a:r>
              <a:rPr lang="hu-HU" sz="2700" i="1" dirty="0" smtClean="0"/>
              <a:t> </a:t>
            </a:r>
            <a:r>
              <a:rPr lang="hu-HU" sz="2700" i="1" dirty="0" err="1" smtClean="0"/>
              <a:t>solcher</a:t>
            </a:r>
            <a:r>
              <a:rPr lang="hu-HU" sz="2700" i="1" dirty="0" smtClean="0"/>
              <a:t> </a:t>
            </a:r>
            <a:r>
              <a:rPr lang="hu-HU" sz="2700" i="1" dirty="0" err="1" smtClean="0"/>
              <a:t>Weltverzweiflung</a:t>
            </a:r>
            <a:r>
              <a:rPr lang="hu-HU" sz="2700" i="1" dirty="0" smtClean="0"/>
              <a:t> </a:t>
            </a:r>
            <a:r>
              <a:rPr lang="hu-HU" sz="2700" i="1" dirty="0" err="1" smtClean="0"/>
              <a:t>befreit</a:t>
            </a:r>
            <a:r>
              <a:rPr lang="hu-HU" sz="2700" i="1" dirty="0" smtClean="0"/>
              <a:t> </a:t>
            </a:r>
            <a:r>
              <a:rPr lang="hu-HU" sz="2700" i="1" dirty="0" err="1" smtClean="0"/>
              <a:t>nur</a:t>
            </a:r>
            <a:r>
              <a:rPr lang="hu-HU" sz="2700" i="1" dirty="0" smtClean="0"/>
              <a:t> der </a:t>
            </a:r>
            <a:r>
              <a:rPr lang="hu-HU" sz="2700" i="1" dirty="0" err="1" smtClean="0"/>
              <a:t>gläubige</a:t>
            </a:r>
            <a:r>
              <a:rPr lang="hu-HU" sz="2700" i="1" dirty="0" smtClean="0"/>
              <a:t> </a:t>
            </a:r>
            <a:r>
              <a:rPr lang="hu-HU" sz="2700" i="1" dirty="0" err="1" smtClean="0"/>
              <a:t>Aufblick</a:t>
            </a:r>
            <a:r>
              <a:rPr lang="hu-HU" sz="2700" i="1" dirty="0" smtClean="0"/>
              <a:t> </a:t>
            </a:r>
            <a:r>
              <a:rPr lang="hu-HU" sz="2700" i="1" dirty="0" err="1" smtClean="0"/>
              <a:t>zum</a:t>
            </a:r>
            <a:r>
              <a:rPr lang="hu-HU" sz="2700" i="1" dirty="0" smtClean="0"/>
              <a:t> </a:t>
            </a:r>
            <a:r>
              <a:rPr lang="hu-HU" sz="2700" i="1" dirty="0" err="1" smtClean="0"/>
              <a:t>rettenden</a:t>
            </a:r>
            <a:r>
              <a:rPr lang="hu-HU" sz="2700" i="1" dirty="0" smtClean="0"/>
              <a:t> </a:t>
            </a:r>
            <a:r>
              <a:rPr lang="hu-HU" sz="2700" i="1" dirty="0" err="1" smtClean="0"/>
              <a:t>Jenseits</a:t>
            </a:r>
            <a:r>
              <a:rPr lang="hu-HU" sz="2700" i="1" dirty="0" smtClean="0"/>
              <a:t>, </a:t>
            </a:r>
            <a:r>
              <a:rPr lang="hu-HU" sz="2700" i="1" dirty="0" err="1" smtClean="0"/>
              <a:t>der</a:t>
            </a:r>
            <a:r>
              <a:rPr lang="hu-HU" sz="2700" i="1" dirty="0" smtClean="0"/>
              <a:t> </a:t>
            </a:r>
            <a:r>
              <a:rPr lang="hu-HU" sz="2700" i="1" dirty="0" err="1" smtClean="0"/>
              <a:t>Glaube</a:t>
            </a:r>
            <a:r>
              <a:rPr lang="hu-HU" sz="2700" i="1" dirty="0" smtClean="0"/>
              <a:t> an den </a:t>
            </a:r>
            <a:r>
              <a:rPr lang="hu-HU" sz="2700" i="1" dirty="0" err="1" smtClean="0"/>
              <a:t>Tod</a:t>
            </a:r>
            <a:r>
              <a:rPr lang="hu-HU" sz="2700" i="1" dirty="0" smtClean="0"/>
              <a:t> </a:t>
            </a:r>
            <a:r>
              <a:rPr lang="hu-HU" sz="2700" i="1" dirty="0" err="1" smtClean="0"/>
              <a:t>als</a:t>
            </a:r>
            <a:r>
              <a:rPr lang="hu-HU" sz="2700" i="1" dirty="0" smtClean="0"/>
              <a:t> </a:t>
            </a:r>
            <a:r>
              <a:rPr lang="hu-HU" sz="2700" i="1" dirty="0" err="1" smtClean="0"/>
              <a:t>Durchgang</a:t>
            </a:r>
            <a:r>
              <a:rPr lang="hu-HU" sz="2700" i="1" dirty="0" smtClean="0"/>
              <a:t> </a:t>
            </a:r>
            <a:r>
              <a:rPr lang="hu-HU" sz="2700" i="1" dirty="0" err="1" smtClean="0"/>
              <a:t>zum</a:t>
            </a:r>
            <a:r>
              <a:rPr lang="hu-HU" sz="2700" i="1" dirty="0" smtClean="0"/>
              <a:t> </a:t>
            </a:r>
            <a:r>
              <a:rPr lang="hu-HU" sz="2700" i="1" dirty="0" err="1" smtClean="0"/>
              <a:t>Ewigen</a:t>
            </a:r>
            <a:r>
              <a:rPr lang="hu-HU" sz="2700" i="1" dirty="0" smtClean="0"/>
              <a:t>” </a:t>
            </a:r>
            <a:r>
              <a:rPr lang="hu-HU" sz="1800" dirty="0" smtClean="0"/>
              <a:t>(Martini, 151)</a:t>
            </a:r>
            <a:endParaRPr lang="hu-HU" sz="1800" dirty="0"/>
          </a:p>
        </p:txBody>
      </p:sp>
      <p:sp>
        <p:nvSpPr>
          <p:cNvPr id="5" name="Tartalom helye 4"/>
          <p:cNvSpPr>
            <a:spLocks noGrp="1"/>
          </p:cNvSpPr>
          <p:nvPr>
            <p:ph sz="half" idx="1"/>
          </p:nvPr>
        </p:nvSpPr>
        <p:spPr>
          <a:xfrm>
            <a:off x="864079" y="2740025"/>
            <a:ext cx="5181600" cy="4351338"/>
          </a:xfrm>
        </p:spPr>
        <p:txBody>
          <a:bodyPr>
            <a:noAutofit/>
          </a:bodyPr>
          <a:lstStyle/>
          <a:p>
            <a:pPr marL="0" indent="0">
              <a:buNone/>
            </a:pPr>
            <a:r>
              <a:rPr lang="de-DE" sz="1600" dirty="0"/>
              <a:t>Mein oft bestürmtes Schiff, der grimmen Winde Spiel,</a:t>
            </a:r>
            <a:br>
              <a:rPr lang="de-DE" sz="1600" dirty="0"/>
            </a:br>
            <a:r>
              <a:rPr lang="de-DE" sz="1600" dirty="0"/>
              <a:t>Der frechen Wellen Ball, das schier die Flut </a:t>
            </a:r>
            <a:r>
              <a:rPr lang="de-DE" sz="1600" dirty="0" err="1"/>
              <a:t>getrennet</a:t>
            </a:r>
            <a:r>
              <a:rPr lang="de-DE" sz="1600" dirty="0"/>
              <a:t>,</a:t>
            </a:r>
            <a:br>
              <a:rPr lang="de-DE" sz="1600" dirty="0"/>
            </a:br>
            <a:r>
              <a:rPr lang="de-DE" sz="1600" dirty="0"/>
              <a:t>Das über Klipp' auf Klipp' und Schaum und Sand </a:t>
            </a:r>
            <a:r>
              <a:rPr lang="de-DE" sz="1600" dirty="0" err="1"/>
              <a:t>gerennet</a:t>
            </a:r>
            <a:r>
              <a:rPr lang="de-DE" sz="1600" dirty="0"/>
              <a:t>,</a:t>
            </a:r>
            <a:br>
              <a:rPr lang="de-DE" sz="1600" dirty="0"/>
            </a:br>
            <a:r>
              <a:rPr lang="de-DE" sz="1600" dirty="0"/>
              <a:t>Kommt vor der </a:t>
            </a:r>
            <a:r>
              <a:rPr lang="de-DE" sz="1600" dirty="0" smtClean="0"/>
              <a:t>zeit </a:t>
            </a:r>
            <a:r>
              <a:rPr lang="de-DE" sz="1600" dirty="0"/>
              <a:t>an' Port, den meine Seele will.</a:t>
            </a:r>
            <a:br>
              <a:rPr lang="de-DE" sz="1600" dirty="0"/>
            </a:br>
            <a:r>
              <a:rPr lang="de-DE" sz="1600" dirty="0"/>
              <a:t/>
            </a:r>
            <a:br>
              <a:rPr lang="de-DE" sz="1600" dirty="0"/>
            </a:br>
            <a:r>
              <a:rPr lang="de-DE" sz="1600" dirty="0"/>
              <a:t>Oft, wenn uns schwarze Nacht im Mittag überfiel,</a:t>
            </a:r>
            <a:br>
              <a:rPr lang="de-DE" sz="1600" dirty="0"/>
            </a:br>
            <a:r>
              <a:rPr lang="de-DE" sz="1600" dirty="0"/>
              <a:t>Hat der geschwinde Blitz die Segel schier verbrennet!</a:t>
            </a:r>
            <a:br>
              <a:rPr lang="de-DE" sz="1600" dirty="0"/>
            </a:br>
            <a:r>
              <a:rPr lang="de-DE" sz="1600" dirty="0"/>
              <a:t>Wie oft hab' ich den Wind und Nord und Süd verkennet!</a:t>
            </a:r>
            <a:br>
              <a:rPr lang="de-DE" sz="1600" dirty="0"/>
            </a:br>
            <a:r>
              <a:rPr lang="de-DE" sz="1600" dirty="0"/>
              <a:t>Wie schadhaft ist der Mast, </a:t>
            </a:r>
            <a:r>
              <a:rPr lang="de-DE" sz="1600" dirty="0" err="1"/>
              <a:t>Steu'rruder</a:t>
            </a:r>
            <a:r>
              <a:rPr lang="de-DE" sz="1600" dirty="0"/>
              <a:t>, Schwert und Kiel.</a:t>
            </a:r>
            <a:br>
              <a:rPr lang="de-DE" sz="1600" dirty="0"/>
            </a:br>
            <a:r>
              <a:rPr lang="de-DE" sz="1600" dirty="0"/>
              <a:t/>
            </a:r>
            <a:br>
              <a:rPr lang="de-DE" sz="1600" dirty="0"/>
            </a:br>
            <a:r>
              <a:rPr lang="de-DE" sz="1600" dirty="0"/>
              <a:t>Steig aus, du müder Geist! Steig aus! Wir sind am Lande!</a:t>
            </a:r>
            <a:br>
              <a:rPr lang="de-DE" sz="1600" dirty="0"/>
            </a:br>
            <a:r>
              <a:rPr lang="de-DE" sz="1600" dirty="0"/>
              <a:t>Was graut dir für dem Port? Jetzt wirst du aller Bande</a:t>
            </a:r>
            <a:br>
              <a:rPr lang="de-DE" sz="1600" dirty="0"/>
            </a:br>
            <a:r>
              <a:rPr lang="de-DE" sz="1600" dirty="0"/>
              <a:t>Und Angst und herber Pein und schwerer Schmerzen los.</a:t>
            </a:r>
            <a:br>
              <a:rPr lang="de-DE" sz="1600" dirty="0"/>
            </a:br>
            <a:r>
              <a:rPr lang="de-DE" sz="1600" dirty="0"/>
              <a:t/>
            </a:r>
            <a:br>
              <a:rPr lang="de-DE" sz="1600" dirty="0"/>
            </a:br>
            <a:r>
              <a:rPr lang="de-DE" sz="1600" dirty="0"/>
              <a:t>Ade, verfluchte Welt. Du See voll </a:t>
            </a:r>
            <a:r>
              <a:rPr lang="de-DE" sz="1600" dirty="0" err="1"/>
              <a:t>rauher</a:t>
            </a:r>
            <a:r>
              <a:rPr lang="de-DE" sz="1600" dirty="0"/>
              <a:t> Stürme:</a:t>
            </a:r>
            <a:br>
              <a:rPr lang="de-DE" sz="1600" dirty="0"/>
            </a:br>
            <a:r>
              <a:rPr lang="de-DE" sz="1600" dirty="0"/>
              <a:t>Glück zu, mein Vaterland, das stete Ruh' im Schirme</a:t>
            </a:r>
            <a:br>
              <a:rPr lang="de-DE" sz="1600" dirty="0"/>
            </a:br>
            <a:r>
              <a:rPr lang="de-DE" sz="1600" dirty="0"/>
              <a:t>Und Schutz und Frieden hält, du </a:t>
            </a:r>
            <a:r>
              <a:rPr lang="de-DE" sz="1600" dirty="0" err="1"/>
              <a:t>ewiglichtes</a:t>
            </a:r>
            <a:r>
              <a:rPr lang="de-DE" sz="1600" dirty="0"/>
              <a:t> </a:t>
            </a:r>
            <a:r>
              <a:rPr lang="de-DE" sz="1600" dirty="0" err="1"/>
              <a:t>Schloß</a:t>
            </a:r>
            <a:r>
              <a:rPr lang="de-DE" sz="1600" dirty="0"/>
              <a:t>! </a:t>
            </a:r>
            <a:endParaRPr lang="hu-HU" sz="1600" dirty="0"/>
          </a:p>
        </p:txBody>
      </p:sp>
      <p:sp>
        <p:nvSpPr>
          <p:cNvPr id="6" name="Tartalom helye 5"/>
          <p:cNvSpPr>
            <a:spLocks noGrp="1"/>
          </p:cNvSpPr>
          <p:nvPr>
            <p:ph sz="half" idx="2"/>
          </p:nvPr>
        </p:nvSpPr>
        <p:spPr>
          <a:xfrm>
            <a:off x="6198079" y="2740025"/>
            <a:ext cx="5181600" cy="4351338"/>
          </a:xfrm>
        </p:spPr>
        <p:txBody>
          <a:bodyPr>
            <a:normAutofit/>
          </a:bodyPr>
          <a:lstStyle/>
          <a:p>
            <a:r>
              <a:rPr lang="hu-HU" sz="2400" dirty="0" err="1" smtClean="0"/>
              <a:t>Memento</a:t>
            </a:r>
            <a:r>
              <a:rPr lang="hu-HU" sz="2400" dirty="0" smtClean="0"/>
              <a:t> </a:t>
            </a:r>
            <a:r>
              <a:rPr lang="hu-HU" sz="2400" dirty="0" err="1" smtClean="0"/>
              <a:t>mori</a:t>
            </a:r>
            <a:endParaRPr lang="hu-HU" sz="2400" dirty="0" smtClean="0"/>
          </a:p>
          <a:p>
            <a:r>
              <a:rPr lang="hu-HU" sz="2400" dirty="0" err="1" smtClean="0"/>
              <a:t>Metapher</a:t>
            </a:r>
            <a:r>
              <a:rPr lang="hu-HU" sz="2400" dirty="0" smtClean="0"/>
              <a:t> „</a:t>
            </a:r>
            <a:r>
              <a:rPr lang="hu-HU" sz="2400" dirty="0" err="1" smtClean="0"/>
              <a:t>Schiff</a:t>
            </a:r>
            <a:r>
              <a:rPr lang="hu-HU" sz="2400" dirty="0" smtClean="0"/>
              <a:t>” (</a:t>
            </a:r>
            <a:r>
              <a:rPr lang="hu-HU" sz="2400" dirty="0" err="1" smtClean="0"/>
              <a:t>stürmisch</a:t>
            </a:r>
            <a:r>
              <a:rPr lang="hu-HU" sz="2400" dirty="0" smtClean="0"/>
              <a:t>, </a:t>
            </a:r>
            <a:r>
              <a:rPr lang="hu-HU" sz="2400" dirty="0" err="1" smtClean="0"/>
              <a:t>orientierungslos</a:t>
            </a:r>
            <a:r>
              <a:rPr lang="hu-HU" sz="2400" dirty="0" smtClean="0"/>
              <a:t>, </a:t>
            </a:r>
            <a:r>
              <a:rPr lang="hu-HU" sz="2400" dirty="0" err="1" smtClean="0"/>
              <a:t>voller</a:t>
            </a:r>
            <a:r>
              <a:rPr lang="hu-HU" sz="2400" dirty="0" smtClean="0"/>
              <a:t> </a:t>
            </a:r>
            <a:r>
              <a:rPr lang="hu-HU" sz="2400" dirty="0" err="1" smtClean="0"/>
              <a:t>Gefahren</a:t>
            </a:r>
            <a:r>
              <a:rPr lang="hu-HU" sz="2400" dirty="0" smtClean="0"/>
              <a:t>, </a:t>
            </a:r>
            <a:r>
              <a:rPr lang="hu-HU" sz="2400" dirty="0" err="1" smtClean="0"/>
              <a:t>Angst</a:t>
            </a:r>
            <a:r>
              <a:rPr lang="hu-HU" sz="2400" dirty="0" smtClean="0"/>
              <a:t>, </a:t>
            </a:r>
            <a:r>
              <a:rPr lang="hu-HU" sz="2400" dirty="0" err="1" smtClean="0"/>
              <a:t>Grauen</a:t>
            </a:r>
            <a:r>
              <a:rPr lang="hu-HU" sz="2400" dirty="0" smtClean="0"/>
              <a:t>, </a:t>
            </a:r>
            <a:r>
              <a:rPr lang="hu-HU" sz="2400" dirty="0" err="1" smtClean="0"/>
              <a:t>Schmerzen</a:t>
            </a:r>
            <a:r>
              <a:rPr lang="hu-HU" sz="2400" dirty="0" smtClean="0"/>
              <a:t>, </a:t>
            </a:r>
            <a:r>
              <a:rPr lang="hu-HU" sz="2400" dirty="0" err="1" smtClean="0"/>
              <a:t>verfluchte</a:t>
            </a:r>
            <a:r>
              <a:rPr lang="hu-HU" sz="2400" dirty="0" smtClean="0"/>
              <a:t> Welt, etc.)</a:t>
            </a:r>
          </a:p>
          <a:p>
            <a:r>
              <a:rPr lang="hu-HU" sz="2400" dirty="0" err="1" smtClean="0"/>
              <a:t>Ziel</a:t>
            </a:r>
            <a:r>
              <a:rPr lang="hu-HU" sz="2400" dirty="0" smtClean="0"/>
              <a:t>: (Fest)</a:t>
            </a:r>
            <a:r>
              <a:rPr lang="hu-HU" sz="2400" dirty="0" err="1" smtClean="0"/>
              <a:t>land</a:t>
            </a:r>
            <a:r>
              <a:rPr lang="hu-HU" sz="2400" dirty="0" smtClean="0"/>
              <a:t> / Port = </a:t>
            </a:r>
            <a:r>
              <a:rPr lang="hu-HU" sz="2400" dirty="0" err="1" smtClean="0"/>
              <a:t>Vaterland</a:t>
            </a:r>
            <a:r>
              <a:rPr lang="hu-HU" sz="2400" dirty="0" smtClean="0"/>
              <a:t>, </a:t>
            </a:r>
            <a:r>
              <a:rPr lang="hu-HU" sz="2400" dirty="0" err="1" smtClean="0"/>
              <a:t>Ruhe</a:t>
            </a:r>
            <a:r>
              <a:rPr lang="hu-HU" sz="2400" dirty="0" smtClean="0"/>
              <a:t>, </a:t>
            </a:r>
            <a:r>
              <a:rPr lang="hu-HU" sz="2400" dirty="0" err="1" smtClean="0"/>
              <a:t>Schirm</a:t>
            </a:r>
            <a:r>
              <a:rPr lang="hu-HU" sz="2400" dirty="0" smtClean="0"/>
              <a:t>, </a:t>
            </a:r>
            <a:r>
              <a:rPr lang="hu-HU" sz="2400" dirty="0" err="1" smtClean="0"/>
              <a:t>Schutz</a:t>
            </a:r>
            <a:r>
              <a:rPr lang="hu-HU" sz="2400" dirty="0" smtClean="0"/>
              <a:t>, </a:t>
            </a:r>
            <a:r>
              <a:rPr lang="hu-HU" sz="2400" dirty="0" err="1" smtClean="0"/>
              <a:t>Frieden</a:t>
            </a:r>
            <a:r>
              <a:rPr lang="hu-HU" sz="2400" dirty="0" smtClean="0"/>
              <a:t> → „</a:t>
            </a:r>
            <a:r>
              <a:rPr lang="hu-HU" sz="2400" dirty="0" err="1" smtClean="0"/>
              <a:t>ewiglichtes</a:t>
            </a:r>
            <a:r>
              <a:rPr lang="hu-HU" sz="2400" dirty="0" smtClean="0"/>
              <a:t> </a:t>
            </a:r>
            <a:r>
              <a:rPr lang="hu-HU" sz="2400" dirty="0" err="1" smtClean="0"/>
              <a:t>Schloß</a:t>
            </a:r>
            <a:r>
              <a:rPr lang="hu-HU" sz="2400" dirty="0" smtClean="0"/>
              <a:t>”</a:t>
            </a:r>
          </a:p>
          <a:p>
            <a:endParaRPr lang="hu-HU" dirty="0" smtClean="0"/>
          </a:p>
          <a:p>
            <a:endParaRPr lang="hu-HU" dirty="0"/>
          </a:p>
        </p:txBody>
      </p:sp>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418297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55453" y="1134239"/>
            <a:ext cx="10515600" cy="1325563"/>
          </a:xfrm>
        </p:spPr>
        <p:txBody>
          <a:bodyPr/>
          <a:lstStyle/>
          <a:p>
            <a:pPr algn="ctr"/>
            <a:r>
              <a:rPr lang="hu-HU" sz="3600" b="1" dirty="0" err="1" smtClean="0"/>
              <a:t>Pietismus</a:t>
            </a:r>
            <a:r>
              <a:rPr lang="hu-HU" dirty="0" smtClean="0"/>
              <a:t/>
            </a:r>
            <a:br>
              <a:rPr lang="hu-HU" dirty="0" smtClean="0"/>
            </a:br>
            <a:r>
              <a:rPr lang="hu-HU" sz="2800" dirty="0" smtClean="0"/>
              <a:t>(</a:t>
            </a:r>
            <a:r>
              <a:rPr lang="hu-HU" sz="2800" dirty="0" err="1" smtClean="0"/>
              <a:t>Pietas</a:t>
            </a:r>
            <a:r>
              <a:rPr lang="hu-HU" sz="2800" dirty="0" smtClean="0"/>
              <a:t> = </a:t>
            </a:r>
            <a:r>
              <a:rPr lang="hu-HU" sz="2800" dirty="0" err="1" smtClean="0"/>
              <a:t>Pflichtgefühl</a:t>
            </a:r>
            <a:r>
              <a:rPr lang="hu-HU" sz="2800" dirty="0" smtClean="0"/>
              <a:t>, </a:t>
            </a:r>
            <a:r>
              <a:rPr lang="hu-HU" sz="2800" dirty="0" err="1" smtClean="0"/>
              <a:t>Frömmigkeit</a:t>
            </a:r>
            <a:r>
              <a:rPr lang="hu-HU" sz="2800" dirty="0" smtClean="0"/>
              <a:t>)</a:t>
            </a:r>
            <a:endParaRPr lang="hu-HU" sz="2800" dirty="0"/>
          </a:p>
        </p:txBody>
      </p:sp>
      <p:sp>
        <p:nvSpPr>
          <p:cNvPr id="3" name="Tartalom helye 2"/>
          <p:cNvSpPr>
            <a:spLocks noGrp="1"/>
          </p:cNvSpPr>
          <p:nvPr>
            <p:ph idx="1"/>
          </p:nvPr>
        </p:nvSpPr>
        <p:spPr>
          <a:xfrm>
            <a:off x="855453" y="2386342"/>
            <a:ext cx="10515600" cy="4351338"/>
          </a:xfrm>
        </p:spPr>
        <p:txBody>
          <a:bodyPr>
            <a:normAutofit fontScale="92500" lnSpcReduction="10000"/>
          </a:bodyPr>
          <a:lstStyle/>
          <a:p>
            <a:pPr marL="0" indent="0" algn="ctr">
              <a:buNone/>
            </a:pPr>
            <a:r>
              <a:rPr lang="hu-HU" sz="2600" dirty="0" smtClean="0"/>
              <a:t>Der </a:t>
            </a:r>
            <a:r>
              <a:rPr lang="hu-HU" sz="2600" dirty="0" err="1" smtClean="0"/>
              <a:t>Pietismus</a:t>
            </a:r>
            <a:r>
              <a:rPr lang="hu-HU" sz="2600" dirty="0" smtClean="0"/>
              <a:t> </a:t>
            </a:r>
            <a:r>
              <a:rPr lang="hu-HU" sz="2600" dirty="0" err="1" smtClean="0"/>
              <a:t>ist</a:t>
            </a:r>
            <a:r>
              <a:rPr lang="hu-HU" sz="2600" dirty="0" smtClean="0"/>
              <a:t> die </a:t>
            </a:r>
            <a:r>
              <a:rPr lang="hu-HU" sz="2600" dirty="0" err="1" smtClean="0"/>
              <a:t>wichtigste</a:t>
            </a:r>
            <a:r>
              <a:rPr lang="hu-HU" sz="2600" dirty="0" smtClean="0"/>
              <a:t> </a:t>
            </a:r>
            <a:r>
              <a:rPr lang="hu-HU" sz="2600" dirty="0" err="1" smtClean="0"/>
              <a:t>Reformbewegung</a:t>
            </a:r>
            <a:r>
              <a:rPr lang="hu-HU" sz="2600" dirty="0" smtClean="0"/>
              <a:t> nach der </a:t>
            </a:r>
            <a:r>
              <a:rPr lang="hu-HU" sz="2600" dirty="0" err="1" smtClean="0"/>
              <a:t>Reformation</a:t>
            </a:r>
            <a:r>
              <a:rPr lang="hu-HU" sz="2600" dirty="0" smtClean="0"/>
              <a:t> </a:t>
            </a:r>
            <a:r>
              <a:rPr lang="hu-HU" sz="2600" dirty="0" err="1" smtClean="0"/>
              <a:t>im</a:t>
            </a:r>
            <a:r>
              <a:rPr lang="hu-HU" sz="2600" dirty="0" smtClean="0"/>
              <a:t> </a:t>
            </a:r>
            <a:r>
              <a:rPr lang="hu-HU" sz="2600" dirty="0" err="1" smtClean="0"/>
              <a:t>kontinentaleuropäischen</a:t>
            </a:r>
            <a:r>
              <a:rPr lang="hu-HU" sz="2600" dirty="0" smtClean="0"/>
              <a:t> </a:t>
            </a:r>
            <a:r>
              <a:rPr lang="hu-HU" sz="2600" dirty="0" err="1" smtClean="0"/>
              <a:t>Protestantismus</a:t>
            </a:r>
            <a:r>
              <a:rPr lang="hu-HU" sz="2600" dirty="0" smtClean="0"/>
              <a:t>, </a:t>
            </a:r>
            <a:r>
              <a:rPr lang="hu-HU" sz="2600" dirty="0" err="1" smtClean="0"/>
              <a:t>er</a:t>
            </a:r>
            <a:r>
              <a:rPr lang="hu-HU" sz="2600" dirty="0" smtClean="0"/>
              <a:t> </a:t>
            </a:r>
            <a:r>
              <a:rPr lang="hu-HU" sz="2600" dirty="0" err="1" smtClean="0"/>
              <a:t>entstand</a:t>
            </a:r>
            <a:r>
              <a:rPr lang="hu-HU" sz="2600" dirty="0" smtClean="0"/>
              <a:t> nach </a:t>
            </a:r>
            <a:r>
              <a:rPr lang="hu-HU" sz="2600" dirty="0" err="1" smtClean="0"/>
              <a:t>dem</a:t>
            </a:r>
            <a:r>
              <a:rPr lang="hu-HU" sz="2600" dirty="0" smtClean="0"/>
              <a:t> </a:t>
            </a:r>
            <a:r>
              <a:rPr lang="hu-HU" sz="2600" i="1" dirty="0" err="1" smtClean="0"/>
              <a:t>Dreißigjährigen</a:t>
            </a:r>
            <a:r>
              <a:rPr lang="hu-HU" sz="2600" i="1" dirty="0" smtClean="0"/>
              <a:t> </a:t>
            </a:r>
            <a:r>
              <a:rPr lang="hu-HU" sz="2600" i="1" dirty="0" err="1" smtClean="0"/>
              <a:t>Krieg</a:t>
            </a:r>
            <a:r>
              <a:rPr lang="hu-HU" sz="2600" dirty="0" smtClean="0"/>
              <a:t> →</a:t>
            </a:r>
          </a:p>
          <a:p>
            <a:pPr marL="0" indent="0" algn="ctr">
              <a:buNone/>
            </a:pPr>
            <a:r>
              <a:rPr lang="hu-HU" sz="2600" dirty="0" err="1" smtClean="0"/>
              <a:t>Gefühl</a:t>
            </a:r>
            <a:r>
              <a:rPr lang="hu-HU" sz="2600" dirty="0" smtClean="0"/>
              <a:t> </a:t>
            </a:r>
            <a:r>
              <a:rPr lang="hu-HU" sz="2600" dirty="0" err="1" smtClean="0"/>
              <a:t>mangelhafter</a:t>
            </a:r>
            <a:r>
              <a:rPr lang="hu-HU" sz="2600" dirty="0" smtClean="0"/>
              <a:t> </a:t>
            </a:r>
            <a:r>
              <a:rPr lang="hu-HU" sz="2600" dirty="0" err="1" smtClean="0"/>
              <a:t>Frömmigkeit</a:t>
            </a:r>
            <a:r>
              <a:rPr lang="hu-HU" sz="2600" dirty="0" smtClean="0"/>
              <a:t>, </a:t>
            </a:r>
            <a:r>
              <a:rPr lang="hu-HU" sz="2600" dirty="0" err="1" smtClean="0"/>
              <a:t>unzureichende</a:t>
            </a:r>
            <a:r>
              <a:rPr lang="hu-HU" sz="2600" dirty="0" smtClean="0"/>
              <a:t> </a:t>
            </a:r>
            <a:r>
              <a:rPr lang="hu-HU" sz="2600" dirty="0" err="1" smtClean="0"/>
              <a:t>christliche</a:t>
            </a:r>
            <a:r>
              <a:rPr lang="hu-HU" sz="2600" dirty="0" smtClean="0"/>
              <a:t> </a:t>
            </a:r>
            <a:r>
              <a:rPr lang="hu-HU" sz="2600" dirty="0" err="1" smtClean="0"/>
              <a:t>Lebensführung</a:t>
            </a:r>
            <a:r>
              <a:rPr lang="hu-HU" sz="2600" dirty="0" smtClean="0"/>
              <a:t>, </a:t>
            </a:r>
            <a:r>
              <a:rPr lang="hu-HU" sz="2600" dirty="0" err="1" smtClean="0"/>
              <a:t>Betonung</a:t>
            </a:r>
            <a:r>
              <a:rPr lang="hu-HU" sz="2600" dirty="0" smtClean="0"/>
              <a:t> </a:t>
            </a:r>
            <a:r>
              <a:rPr lang="hu-HU" sz="2600" dirty="0" err="1" smtClean="0"/>
              <a:t>individuellen</a:t>
            </a:r>
            <a:r>
              <a:rPr lang="hu-HU" sz="2600" dirty="0" smtClean="0"/>
              <a:t> </a:t>
            </a:r>
            <a:r>
              <a:rPr lang="hu-HU" sz="2600" dirty="0" err="1" smtClean="0"/>
              <a:t>Glaubens</a:t>
            </a:r>
            <a:endParaRPr lang="hu-HU" sz="2600" dirty="0" smtClean="0"/>
          </a:p>
          <a:p>
            <a:pPr marL="0" indent="0" algn="ctr">
              <a:buNone/>
            </a:pPr>
            <a:r>
              <a:rPr lang="hu-HU" sz="2600" dirty="0" smtClean="0"/>
              <a:t>Der </a:t>
            </a:r>
            <a:r>
              <a:rPr lang="hu-HU" sz="2600" dirty="0" err="1" smtClean="0"/>
              <a:t>Pietismus</a:t>
            </a:r>
            <a:r>
              <a:rPr lang="hu-HU" sz="2600" dirty="0" smtClean="0"/>
              <a:t> </a:t>
            </a:r>
            <a:r>
              <a:rPr lang="hu-HU" sz="2600" dirty="0" err="1" smtClean="0"/>
              <a:t>ist</a:t>
            </a:r>
            <a:r>
              <a:rPr lang="hu-HU" sz="2600" dirty="0" smtClean="0"/>
              <a:t> </a:t>
            </a:r>
            <a:r>
              <a:rPr lang="hu-HU" sz="2600" dirty="0" err="1" smtClean="0"/>
              <a:t>eine</a:t>
            </a:r>
            <a:r>
              <a:rPr lang="hu-HU" sz="2600" dirty="0" smtClean="0"/>
              <a:t> </a:t>
            </a:r>
            <a:r>
              <a:rPr lang="hu-HU" sz="2600" dirty="0" err="1" smtClean="0"/>
              <a:t>Bibel</a:t>
            </a:r>
            <a:r>
              <a:rPr lang="hu-HU" sz="2600" dirty="0" smtClean="0"/>
              <a:t>-,</a:t>
            </a:r>
            <a:r>
              <a:rPr lang="hu-HU" sz="2600" dirty="0" err="1" smtClean="0"/>
              <a:t>Laien</a:t>
            </a:r>
            <a:r>
              <a:rPr lang="hu-HU" sz="2600" dirty="0" smtClean="0"/>
              <a:t>- und </a:t>
            </a:r>
            <a:r>
              <a:rPr lang="hu-HU" sz="2600" dirty="0" err="1" smtClean="0"/>
              <a:t>Heiligungsbewegung</a:t>
            </a:r>
            <a:endParaRPr lang="hu-HU" sz="2600" dirty="0" smtClean="0"/>
          </a:p>
          <a:p>
            <a:pPr marL="0" indent="0" algn="ctr">
              <a:buNone/>
            </a:pPr>
            <a:r>
              <a:rPr lang="hu-HU" sz="2600" dirty="0" err="1" smtClean="0"/>
              <a:t>Konventikel</a:t>
            </a:r>
            <a:r>
              <a:rPr lang="hu-HU" sz="2600" dirty="0" smtClean="0"/>
              <a:t> (</a:t>
            </a:r>
            <a:r>
              <a:rPr lang="hu-HU" sz="2600" dirty="0" err="1" smtClean="0"/>
              <a:t>Hauskreise</a:t>
            </a:r>
            <a:r>
              <a:rPr lang="hu-HU" sz="2600" dirty="0" smtClean="0"/>
              <a:t>) </a:t>
            </a:r>
            <a:r>
              <a:rPr lang="hu-HU" sz="2600" dirty="0" err="1" smtClean="0"/>
              <a:t>oft</a:t>
            </a:r>
            <a:r>
              <a:rPr lang="hu-HU" sz="2600" dirty="0" smtClean="0"/>
              <a:t> </a:t>
            </a:r>
            <a:r>
              <a:rPr lang="hu-HU" sz="2600" dirty="0" err="1" smtClean="0"/>
              <a:t>wichtiger</a:t>
            </a:r>
            <a:r>
              <a:rPr lang="hu-HU" sz="2600" dirty="0" smtClean="0"/>
              <a:t> </a:t>
            </a:r>
            <a:r>
              <a:rPr lang="hu-HU" sz="2600" dirty="0" err="1" smtClean="0"/>
              <a:t>als</a:t>
            </a:r>
            <a:r>
              <a:rPr lang="hu-HU" sz="2600" dirty="0" smtClean="0"/>
              <a:t> </a:t>
            </a:r>
            <a:r>
              <a:rPr lang="hu-HU" sz="2600" dirty="0" err="1" smtClean="0"/>
              <a:t>Gottesdienste</a:t>
            </a:r>
            <a:r>
              <a:rPr lang="hu-HU" sz="2600" dirty="0" smtClean="0"/>
              <a:t>, </a:t>
            </a:r>
            <a:r>
              <a:rPr lang="hu-HU" sz="2600" dirty="0" err="1" smtClean="0"/>
              <a:t>Bibelstudium</a:t>
            </a:r>
            <a:r>
              <a:rPr lang="hu-HU" sz="2600" dirty="0" smtClean="0"/>
              <a:t>, </a:t>
            </a:r>
            <a:r>
              <a:rPr lang="hu-HU" sz="2600" dirty="0" err="1" smtClean="0"/>
              <a:t>Gebet</a:t>
            </a:r>
            <a:r>
              <a:rPr lang="hu-HU" sz="2600" dirty="0" smtClean="0"/>
              <a:t>, </a:t>
            </a:r>
            <a:r>
              <a:rPr lang="hu-HU" sz="2600" dirty="0" err="1" smtClean="0"/>
              <a:t>Priestertum</a:t>
            </a:r>
            <a:r>
              <a:rPr lang="hu-HU" sz="2600" dirty="0" smtClean="0"/>
              <a:t> </a:t>
            </a:r>
            <a:r>
              <a:rPr lang="hu-HU" sz="2600" dirty="0" err="1" smtClean="0"/>
              <a:t>aller</a:t>
            </a:r>
            <a:r>
              <a:rPr lang="hu-HU" sz="2600" dirty="0" smtClean="0"/>
              <a:t> </a:t>
            </a:r>
            <a:r>
              <a:rPr lang="hu-HU" sz="2600" dirty="0" err="1" smtClean="0"/>
              <a:t>Gläubigen</a:t>
            </a:r>
            <a:r>
              <a:rPr lang="hu-HU" sz="2600" dirty="0" smtClean="0"/>
              <a:t> </a:t>
            </a:r>
            <a:endParaRPr lang="hu-HU" sz="2600" dirty="0"/>
          </a:p>
          <a:p>
            <a:pPr marL="0" indent="0" algn="ctr">
              <a:buNone/>
            </a:pPr>
            <a:r>
              <a:rPr lang="hu-HU" sz="2600" dirty="0" err="1" smtClean="0"/>
              <a:t>Streng</a:t>
            </a:r>
            <a:r>
              <a:rPr lang="hu-HU" sz="2600" dirty="0" smtClean="0"/>
              <a:t>(</a:t>
            </a:r>
            <a:r>
              <a:rPr lang="hu-HU" sz="2600" dirty="0" err="1" smtClean="0"/>
              <a:t>st</a:t>
            </a:r>
            <a:r>
              <a:rPr lang="hu-HU" sz="2600" dirty="0" smtClean="0"/>
              <a:t>)e </a:t>
            </a:r>
            <a:r>
              <a:rPr lang="hu-HU" sz="2600" dirty="0" err="1" smtClean="0"/>
              <a:t>moralische</a:t>
            </a:r>
            <a:r>
              <a:rPr lang="hu-HU" sz="2600" dirty="0" smtClean="0"/>
              <a:t> </a:t>
            </a:r>
            <a:r>
              <a:rPr lang="hu-HU" sz="2600" dirty="0" err="1" smtClean="0"/>
              <a:t>Anforderungen</a:t>
            </a:r>
            <a:r>
              <a:rPr lang="hu-HU" sz="2600" dirty="0" smtClean="0"/>
              <a:t> an den </a:t>
            </a:r>
            <a:r>
              <a:rPr lang="hu-HU" sz="2600" dirty="0" err="1" smtClean="0"/>
              <a:t>Einzelnen</a:t>
            </a:r>
            <a:r>
              <a:rPr lang="hu-HU" sz="2600" dirty="0" smtClean="0"/>
              <a:t>, </a:t>
            </a:r>
            <a:r>
              <a:rPr lang="hu-HU" sz="2600" dirty="0" err="1" smtClean="0"/>
              <a:t>strenge</a:t>
            </a:r>
            <a:r>
              <a:rPr lang="hu-HU" sz="2600" dirty="0" smtClean="0"/>
              <a:t> </a:t>
            </a:r>
            <a:r>
              <a:rPr lang="hu-HU" sz="2600" dirty="0" err="1" smtClean="0"/>
              <a:t>Selbstbeherrschung</a:t>
            </a:r>
            <a:r>
              <a:rPr lang="hu-HU" sz="2600" dirty="0" smtClean="0"/>
              <a:t>, </a:t>
            </a:r>
            <a:r>
              <a:rPr lang="hu-HU" sz="2600" dirty="0" err="1" smtClean="0"/>
              <a:t>Disziplin</a:t>
            </a:r>
            <a:endParaRPr lang="hu-HU" sz="2600" dirty="0" smtClean="0"/>
          </a:p>
          <a:p>
            <a:pPr marL="0" indent="0" algn="ctr">
              <a:buNone/>
            </a:pPr>
            <a:r>
              <a:rPr lang="hu-HU" sz="2600" dirty="0" smtClean="0"/>
              <a:t>Der </a:t>
            </a:r>
            <a:r>
              <a:rPr lang="hu-HU" sz="2600" dirty="0" err="1" smtClean="0"/>
              <a:t>Pietismus</a:t>
            </a:r>
            <a:r>
              <a:rPr lang="hu-HU" sz="2600" dirty="0" smtClean="0"/>
              <a:t> </a:t>
            </a:r>
            <a:r>
              <a:rPr lang="hu-HU" sz="2600" dirty="0" err="1" smtClean="0"/>
              <a:t>beeinflusste</a:t>
            </a:r>
            <a:r>
              <a:rPr lang="hu-HU" sz="2600" dirty="0" smtClean="0"/>
              <a:t> </a:t>
            </a:r>
            <a:r>
              <a:rPr lang="hu-HU" sz="2600" dirty="0" err="1" smtClean="0"/>
              <a:t>u.a</a:t>
            </a:r>
            <a:r>
              <a:rPr lang="hu-HU" sz="2600" dirty="0" smtClean="0"/>
              <a:t>. den „Sturm und </a:t>
            </a:r>
            <a:r>
              <a:rPr lang="hu-HU" sz="2600" dirty="0" err="1" smtClean="0"/>
              <a:t>Drang</a:t>
            </a:r>
            <a:r>
              <a:rPr lang="hu-HU" sz="2600" dirty="0" smtClean="0"/>
              <a:t>” (Goethe, Schiller, </a:t>
            </a:r>
            <a:r>
              <a:rPr lang="hu-HU" sz="2600" dirty="0" err="1" smtClean="0"/>
              <a:t>Emanzipation</a:t>
            </a:r>
            <a:r>
              <a:rPr lang="hu-HU" sz="2600" dirty="0" smtClean="0"/>
              <a:t> der </a:t>
            </a:r>
            <a:r>
              <a:rPr lang="hu-HU" sz="2600" dirty="0" err="1" smtClean="0"/>
              <a:t>Gefühle</a:t>
            </a:r>
            <a:r>
              <a:rPr lang="hu-HU" sz="2600" dirty="0" smtClean="0"/>
              <a:t>) und die „</a:t>
            </a:r>
            <a:r>
              <a:rPr lang="hu-HU" sz="2600" dirty="0" err="1" smtClean="0"/>
              <a:t>Empfindsamkeit</a:t>
            </a:r>
            <a:r>
              <a:rPr lang="hu-HU" sz="2600" dirty="0" smtClean="0"/>
              <a:t>” (Klopstock)</a:t>
            </a:r>
          </a:p>
          <a:p>
            <a:pPr algn="ctr"/>
            <a:endParaRPr lang="hu-HU" b="1" dirty="0" smtClean="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451991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4079" y="1005469"/>
            <a:ext cx="10515600" cy="1325563"/>
          </a:xfrm>
        </p:spPr>
        <p:txBody>
          <a:bodyPr>
            <a:normAutofit/>
          </a:bodyPr>
          <a:lstStyle/>
          <a:p>
            <a:pPr algn="ctr"/>
            <a:r>
              <a:rPr lang="hu-HU" sz="3600" b="1" dirty="0" err="1" smtClean="0"/>
              <a:t>Pietismus</a:t>
            </a:r>
            <a:r>
              <a:rPr lang="hu-HU" sz="3600" b="1" dirty="0"/>
              <a:t> </a:t>
            </a:r>
            <a:r>
              <a:rPr lang="hu-HU" sz="3600" b="1" dirty="0" smtClean="0"/>
              <a:t>– </a:t>
            </a:r>
            <a:r>
              <a:rPr lang="hu-HU" sz="2800" b="1" dirty="0" err="1" smtClean="0"/>
              <a:t>Epochen</a:t>
            </a:r>
            <a:r>
              <a:rPr lang="hu-HU" sz="2800" b="1" dirty="0" smtClean="0"/>
              <a:t>, </a:t>
            </a:r>
            <a:r>
              <a:rPr lang="hu-HU" sz="2800" b="1" dirty="0" err="1" smtClean="0"/>
              <a:t>Richtungen</a:t>
            </a:r>
            <a:r>
              <a:rPr lang="hu-HU" sz="2800" b="1" dirty="0" smtClean="0"/>
              <a:t>, Zentren</a:t>
            </a:r>
            <a:endParaRPr lang="hu-HU" sz="2800" b="1" dirty="0"/>
          </a:p>
        </p:txBody>
      </p:sp>
      <p:sp>
        <p:nvSpPr>
          <p:cNvPr id="3" name="Tartalom helye 2"/>
          <p:cNvSpPr>
            <a:spLocks noGrp="1"/>
          </p:cNvSpPr>
          <p:nvPr>
            <p:ph idx="1"/>
          </p:nvPr>
        </p:nvSpPr>
        <p:spPr>
          <a:xfrm>
            <a:off x="864079" y="2158839"/>
            <a:ext cx="10515600" cy="4699161"/>
          </a:xfrm>
        </p:spPr>
        <p:txBody>
          <a:bodyPr>
            <a:normAutofit lnSpcReduction="10000"/>
          </a:bodyPr>
          <a:lstStyle/>
          <a:p>
            <a:pPr marL="0" indent="0" algn="ctr">
              <a:buNone/>
            </a:pPr>
            <a:r>
              <a:rPr lang="hu-HU" sz="2400" b="1" dirty="0"/>
              <a:t>Reformierter </a:t>
            </a:r>
            <a:r>
              <a:rPr lang="hu-HU" sz="2400" b="1" dirty="0" err="1"/>
              <a:t>Pietismus</a:t>
            </a:r>
            <a:r>
              <a:rPr lang="hu-HU" sz="2400" b="1" dirty="0"/>
              <a:t> </a:t>
            </a:r>
            <a:r>
              <a:rPr lang="hu-HU" sz="2400" dirty="0"/>
              <a:t>in der </a:t>
            </a:r>
            <a:r>
              <a:rPr lang="hu-HU" sz="2400" dirty="0" err="1"/>
              <a:t>Barock-</a:t>
            </a:r>
            <a:r>
              <a:rPr lang="hu-HU" sz="2400" dirty="0"/>
              <a:t> und in der </a:t>
            </a:r>
            <a:r>
              <a:rPr lang="hu-HU" sz="2400" dirty="0" err="1"/>
              <a:t>Aufklärungszeit</a:t>
            </a:r>
            <a:r>
              <a:rPr lang="hu-HU" sz="2400" dirty="0"/>
              <a:t> (1660-1780): </a:t>
            </a:r>
            <a:r>
              <a:rPr lang="hu-HU" sz="2400" u="sng" dirty="0"/>
              <a:t>Theodor </a:t>
            </a:r>
            <a:r>
              <a:rPr lang="hu-HU" sz="2400" u="sng" dirty="0" err="1"/>
              <a:t>Undereyck</a:t>
            </a:r>
            <a:r>
              <a:rPr lang="hu-HU" sz="2400" u="sng" dirty="0"/>
              <a:t>, Friedrich Adolf </a:t>
            </a:r>
            <a:r>
              <a:rPr lang="hu-HU" sz="2400" u="sng" dirty="0" err="1"/>
              <a:t>Lampe</a:t>
            </a:r>
            <a:endParaRPr lang="hu-HU" sz="2400" u="sng" dirty="0"/>
          </a:p>
          <a:p>
            <a:pPr marL="0" indent="0" algn="ctr">
              <a:buNone/>
            </a:pPr>
            <a:r>
              <a:rPr lang="hu-HU" sz="2400" b="1" dirty="0" err="1"/>
              <a:t>Lutherischer</a:t>
            </a:r>
            <a:r>
              <a:rPr lang="hu-HU" sz="2400" b="1" dirty="0"/>
              <a:t> </a:t>
            </a:r>
            <a:r>
              <a:rPr lang="hu-HU" sz="2400" b="1" dirty="0" err="1"/>
              <a:t>Pietismus</a:t>
            </a:r>
            <a:r>
              <a:rPr lang="hu-HU" sz="2400" b="1" dirty="0"/>
              <a:t> </a:t>
            </a:r>
            <a:r>
              <a:rPr lang="hu-HU" sz="2400" dirty="0"/>
              <a:t>(1670-1780)</a:t>
            </a:r>
          </a:p>
          <a:p>
            <a:pPr marL="457200" lvl="1" indent="0" algn="ctr">
              <a:buNone/>
            </a:pPr>
            <a:r>
              <a:rPr lang="hu-HU" b="1" dirty="0"/>
              <a:t>Halle</a:t>
            </a:r>
            <a:r>
              <a:rPr lang="hu-HU" dirty="0"/>
              <a:t> (</a:t>
            </a:r>
            <a:r>
              <a:rPr lang="hu-HU" dirty="0" err="1"/>
              <a:t>Hallescher</a:t>
            </a:r>
            <a:r>
              <a:rPr lang="hu-HU" dirty="0"/>
              <a:t> </a:t>
            </a:r>
            <a:r>
              <a:rPr lang="hu-HU" dirty="0" err="1"/>
              <a:t>Pietismus</a:t>
            </a:r>
            <a:r>
              <a:rPr lang="hu-HU" dirty="0" smtClean="0"/>
              <a:t>):</a:t>
            </a:r>
          </a:p>
          <a:p>
            <a:pPr marL="457200" lvl="1" indent="0" algn="ctr">
              <a:buNone/>
            </a:pPr>
            <a:r>
              <a:rPr lang="hu-HU" u="sng" dirty="0" smtClean="0"/>
              <a:t>Philipp </a:t>
            </a:r>
            <a:r>
              <a:rPr lang="hu-HU" u="sng" dirty="0"/>
              <a:t>Jacob </a:t>
            </a:r>
            <a:r>
              <a:rPr lang="hu-HU" u="sng" dirty="0" err="1"/>
              <a:t>Spener</a:t>
            </a:r>
            <a:r>
              <a:rPr lang="hu-HU" u="sng" dirty="0"/>
              <a:t>, </a:t>
            </a:r>
            <a:r>
              <a:rPr lang="hu-HU" b="1" u="sng" dirty="0"/>
              <a:t>August Hermann </a:t>
            </a:r>
            <a:r>
              <a:rPr lang="hu-HU" b="1" u="sng" dirty="0" err="1"/>
              <a:t>Francke</a:t>
            </a:r>
            <a:endParaRPr lang="hu-HU" b="1" u="sng" dirty="0"/>
          </a:p>
          <a:p>
            <a:pPr marL="457200" lvl="1" indent="0" algn="ctr">
              <a:buNone/>
            </a:pPr>
            <a:r>
              <a:rPr lang="hu-HU" b="1" dirty="0" smtClean="0"/>
              <a:t>Württemberg</a:t>
            </a:r>
            <a:r>
              <a:rPr lang="hu-HU" dirty="0" smtClean="0"/>
              <a:t>:</a:t>
            </a:r>
          </a:p>
          <a:p>
            <a:pPr marL="457200" lvl="1" indent="0" algn="ctr">
              <a:buNone/>
            </a:pPr>
            <a:r>
              <a:rPr lang="hu-HU" u="sng" dirty="0" smtClean="0"/>
              <a:t>Johann </a:t>
            </a:r>
            <a:r>
              <a:rPr lang="hu-HU" u="sng" dirty="0"/>
              <a:t>Andreas </a:t>
            </a:r>
            <a:r>
              <a:rPr lang="hu-HU" u="sng" dirty="0" err="1"/>
              <a:t>Hochstetter</a:t>
            </a:r>
            <a:r>
              <a:rPr lang="hu-HU" u="sng" dirty="0"/>
              <a:t>, Johann Albrecht </a:t>
            </a:r>
            <a:r>
              <a:rPr lang="hu-HU" u="sng" dirty="0" err="1"/>
              <a:t>Bengel</a:t>
            </a:r>
            <a:endParaRPr lang="hu-HU" u="sng" dirty="0"/>
          </a:p>
          <a:p>
            <a:pPr marL="0" indent="0" algn="ctr">
              <a:buNone/>
            </a:pPr>
            <a:r>
              <a:rPr lang="hu-HU" sz="2400" b="1" dirty="0" err="1"/>
              <a:t>Herrnhuter</a:t>
            </a:r>
            <a:r>
              <a:rPr lang="hu-HU" sz="2400" b="1" dirty="0"/>
              <a:t> </a:t>
            </a:r>
            <a:r>
              <a:rPr lang="hu-HU" sz="2400" b="1" dirty="0" err="1"/>
              <a:t>Brüdergemeinde</a:t>
            </a:r>
            <a:r>
              <a:rPr lang="hu-HU" sz="2400" b="1" dirty="0"/>
              <a:t> </a:t>
            </a:r>
          </a:p>
          <a:p>
            <a:pPr marL="0" indent="0" algn="ctr">
              <a:buNone/>
            </a:pPr>
            <a:r>
              <a:rPr lang="hu-HU" sz="2400" u="sng" dirty="0" smtClean="0"/>
              <a:t>Nikolaus </a:t>
            </a:r>
            <a:r>
              <a:rPr lang="hu-HU" sz="2400" u="sng" dirty="0" err="1"/>
              <a:t>Graf</a:t>
            </a:r>
            <a:r>
              <a:rPr lang="hu-HU" sz="2400" u="sng" dirty="0"/>
              <a:t> von </a:t>
            </a:r>
            <a:r>
              <a:rPr lang="hu-HU" sz="2400" b="1" u="sng" dirty="0" err="1"/>
              <a:t>Zinzendorf</a:t>
            </a:r>
            <a:endParaRPr lang="hu-HU" sz="2400" b="1" u="sng" dirty="0"/>
          </a:p>
          <a:p>
            <a:pPr marL="0" indent="0" algn="ctr">
              <a:buNone/>
            </a:pPr>
            <a:r>
              <a:rPr lang="hu-HU" sz="2400" b="1" dirty="0" err="1"/>
              <a:t>Spätpietismus</a:t>
            </a:r>
            <a:r>
              <a:rPr lang="hu-HU" sz="2400" b="1" dirty="0"/>
              <a:t> </a:t>
            </a:r>
            <a:r>
              <a:rPr lang="hu-HU" sz="2400" dirty="0"/>
              <a:t>(1780-1820</a:t>
            </a:r>
            <a:r>
              <a:rPr lang="hu-HU" sz="2400" dirty="0" smtClean="0"/>
              <a:t>)</a:t>
            </a:r>
          </a:p>
          <a:p>
            <a:pPr marL="0" indent="0" algn="ctr">
              <a:buNone/>
            </a:pPr>
            <a:r>
              <a:rPr lang="hu-HU" sz="2400" dirty="0" smtClean="0"/>
              <a:t> </a:t>
            </a:r>
            <a:r>
              <a:rPr lang="hu-HU" sz="2400" dirty="0" err="1"/>
              <a:t>beeinflusst</a:t>
            </a:r>
            <a:r>
              <a:rPr lang="hu-HU" sz="2400" dirty="0"/>
              <a:t> </a:t>
            </a:r>
            <a:r>
              <a:rPr lang="hu-HU" sz="2400" dirty="0" err="1"/>
              <a:t>duch</a:t>
            </a:r>
            <a:r>
              <a:rPr lang="hu-HU" sz="2400" dirty="0"/>
              <a:t> den </a:t>
            </a:r>
            <a:r>
              <a:rPr lang="hu-HU" sz="2400" b="1" dirty="0" err="1"/>
              <a:t>Strum</a:t>
            </a:r>
            <a:r>
              <a:rPr lang="hu-HU" sz="2400" b="1" dirty="0"/>
              <a:t> und </a:t>
            </a:r>
            <a:r>
              <a:rPr lang="hu-HU" sz="2400" b="1" dirty="0" err="1"/>
              <a:t>Drang</a:t>
            </a:r>
            <a:r>
              <a:rPr lang="hu-HU" sz="2400" b="1" dirty="0"/>
              <a:t> </a:t>
            </a:r>
            <a:r>
              <a:rPr lang="hu-HU" sz="2400" dirty="0"/>
              <a:t>und die </a:t>
            </a:r>
            <a:r>
              <a:rPr lang="hu-HU" sz="2400" b="1" dirty="0"/>
              <a:t>Romantik</a:t>
            </a:r>
            <a:r>
              <a:rPr lang="hu-HU" sz="2400" dirty="0"/>
              <a:t>: </a:t>
            </a:r>
            <a:r>
              <a:rPr lang="hu-HU" sz="2400" dirty="0" smtClean="0"/>
              <a:t>(</a:t>
            </a:r>
            <a:r>
              <a:rPr lang="hu-HU" sz="2400" u="sng" dirty="0" smtClean="0"/>
              <a:t>Matthias </a:t>
            </a:r>
            <a:r>
              <a:rPr lang="hu-HU" sz="2400" u="sng" dirty="0"/>
              <a:t>Claudius</a:t>
            </a:r>
            <a:r>
              <a:rPr lang="hu-HU" sz="2400" dirty="0"/>
              <a:t>): </a:t>
            </a:r>
            <a:r>
              <a:rPr lang="hu-HU" sz="2400" b="1" dirty="0" err="1"/>
              <a:t>Individualität</a:t>
            </a:r>
            <a:r>
              <a:rPr lang="hu-HU" sz="2400" b="1" dirty="0"/>
              <a:t>, </a:t>
            </a:r>
            <a:r>
              <a:rPr lang="hu-HU" sz="2400" b="1" dirty="0" err="1"/>
              <a:t>Gefühlskultur</a:t>
            </a:r>
            <a:endParaRPr lang="hu-HU" sz="2400" b="1" dirty="0"/>
          </a:p>
          <a:p>
            <a:pPr marL="0" indent="0">
              <a:buNone/>
            </a:pP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232218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95067" y="1129513"/>
            <a:ext cx="10515600" cy="1325563"/>
          </a:xfrm>
        </p:spPr>
        <p:txBody>
          <a:bodyPr>
            <a:normAutofit/>
          </a:bodyPr>
          <a:lstStyle/>
          <a:p>
            <a:pPr algn="ctr"/>
            <a:r>
              <a:rPr lang="hu-HU" sz="3600" i="1" dirty="0" err="1" smtClean="0"/>
              <a:t>Exkurs</a:t>
            </a:r>
            <a:r>
              <a:rPr lang="hu-HU" sz="3600" i="1" dirty="0" smtClean="0"/>
              <a:t>:</a:t>
            </a:r>
            <a:r>
              <a:rPr lang="hu-HU" sz="3600" dirty="0" smtClean="0"/>
              <a:t/>
            </a:r>
            <a:br>
              <a:rPr lang="hu-HU" sz="3600" dirty="0" smtClean="0"/>
            </a:br>
            <a:r>
              <a:rPr lang="hu-HU" sz="3600" b="1" dirty="0" smtClean="0"/>
              <a:t>Matthias Claudius </a:t>
            </a:r>
            <a:r>
              <a:rPr lang="hu-HU" sz="3600" dirty="0" smtClean="0"/>
              <a:t>(1740-1815):</a:t>
            </a:r>
            <a:r>
              <a:rPr lang="hu-HU" sz="3600" b="1" dirty="0"/>
              <a:t> </a:t>
            </a:r>
            <a:r>
              <a:rPr lang="hu-HU" sz="3600" b="1" i="1" dirty="0" err="1" smtClean="0"/>
              <a:t>Abendlied</a:t>
            </a:r>
            <a:r>
              <a:rPr lang="hu-HU" sz="3600" b="1" i="1" dirty="0" smtClean="0"/>
              <a:t> </a:t>
            </a:r>
            <a:r>
              <a:rPr lang="hu-HU" sz="3600" i="1" dirty="0" smtClean="0"/>
              <a:t>(1778?)</a:t>
            </a:r>
            <a:endParaRPr lang="hu-HU" sz="3600" i="1" dirty="0"/>
          </a:p>
        </p:txBody>
      </p:sp>
      <p:sp>
        <p:nvSpPr>
          <p:cNvPr id="3" name="Tartalom helye 2"/>
          <p:cNvSpPr>
            <a:spLocks noGrp="1"/>
          </p:cNvSpPr>
          <p:nvPr>
            <p:ph idx="1"/>
          </p:nvPr>
        </p:nvSpPr>
        <p:spPr>
          <a:xfrm>
            <a:off x="795067" y="2547414"/>
            <a:ext cx="10515600" cy="4310586"/>
          </a:xfrm>
        </p:spPr>
        <p:txBody>
          <a:bodyPr>
            <a:normAutofit fontScale="62500" lnSpcReduction="20000"/>
          </a:bodyPr>
          <a:lstStyle/>
          <a:p>
            <a:pPr marL="0" indent="0" algn="ctr">
              <a:buNone/>
            </a:pPr>
            <a:r>
              <a:rPr lang="hu-HU" sz="3100" dirty="0" err="1" smtClean="0"/>
              <a:t>Eines</a:t>
            </a:r>
            <a:r>
              <a:rPr lang="hu-HU" sz="3100" dirty="0" smtClean="0"/>
              <a:t> der </a:t>
            </a:r>
            <a:r>
              <a:rPr lang="hu-HU" sz="3100" dirty="0" err="1" smtClean="0"/>
              <a:t>bekanntesten</a:t>
            </a:r>
            <a:r>
              <a:rPr lang="hu-HU" sz="3100" dirty="0" smtClean="0"/>
              <a:t> </a:t>
            </a:r>
            <a:r>
              <a:rPr lang="hu-HU" sz="3100" dirty="0" err="1" smtClean="0"/>
              <a:t>Werke</a:t>
            </a:r>
            <a:r>
              <a:rPr lang="hu-HU" sz="3100" dirty="0" smtClean="0"/>
              <a:t> </a:t>
            </a:r>
            <a:r>
              <a:rPr lang="hu-HU" sz="3100" dirty="0" err="1" smtClean="0"/>
              <a:t>der</a:t>
            </a:r>
            <a:r>
              <a:rPr lang="hu-HU" sz="3100" dirty="0" smtClean="0"/>
              <a:t> </a:t>
            </a:r>
            <a:r>
              <a:rPr lang="hu-HU" sz="3100" dirty="0" err="1" smtClean="0"/>
              <a:t>deutschen</a:t>
            </a:r>
            <a:r>
              <a:rPr lang="hu-HU" sz="3100" dirty="0" smtClean="0"/>
              <a:t> </a:t>
            </a:r>
            <a:r>
              <a:rPr lang="hu-HU" sz="3100" dirty="0" err="1" smtClean="0"/>
              <a:t>Literatur</a:t>
            </a:r>
            <a:r>
              <a:rPr lang="hu-HU" sz="3100" dirty="0" smtClean="0"/>
              <a:t> (in </a:t>
            </a:r>
            <a:r>
              <a:rPr lang="hu-HU" sz="3100" dirty="0" err="1" smtClean="0"/>
              <a:t>zahllosen</a:t>
            </a:r>
            <a:r>
              <a:rPr lang="hu-HU" sz="3100" dirty="0" smtClean="0"/>
              <a:t> </a:t>
            </a:r>
            <a:r>
              <a:rPr lang="hu-HU" sz="3100" dirty="0" err="1" smtClean="0"/>
              <a:t>Anthologien</a:t>
            </a:r>
            <a:r>
              <a:rPr lang="hu-HU" sz="3100" dirty="0" smtClean="0"/>
              <a:t> und </a:t>
            </a:r>
            <a:r>
              <a:rPr lang="hu-HU" sz="3100" dirty="0" err="1" smtClean="0"/>
              <a:t>Gesangbüchern</a:t>
            </a:r>
            <a:r>
              <a:rPr lang="hu-HU" sz="3100" dirty="0" smtClean="0"/>
              <a:t>: </a:t>
            </a:r>
            <a:r>
              <a:rPr lang="de-DE" sz="3100" dirty="0"/>
              <a:t>EG 482, mit vierstimmigem Chorsatz </a:t>
            </a:r>
            <a:r>
              <a:rPr lang="de-DE" sz="3100" dirty="0" smtClean="0"/>
              <a:t>von</a:t>
            </a:r>
            <a:r>
              <a:rPr lang="hu-HU" sz="3100" dirty="0" smtClean="0"/>
              <a:t> </a:t>
            </a:r>
            <a:r>
              <a:rPr lang="hu-HU" sz="3100" b="1" dirty="0" smtClean="0"/>
              <a:t>Max </a:t>
            </a:r>
            <a:r>
              <a:rPr lang="hu-HU" sz="3100" b="1" dirty="0" err="1" smtClean="0"/>
              <a:t>Reger</a:t>
            </a:r>
            <a:r>
              <a:rPr lang="hu-HU" sz="3100" b="1" dirty="0"/>
              <a:t> </a:t>
            </a:r>
            <a:r>
              <a:rPr lang="de-DE" sz="3100" dirty="0" smtClean="0"/>
              <a:t>1899</a:t>
            </a:r>
            <a:r>
              <a:rPr lang="hu-HU" sz="3100" dirty="0" smtClean="0"/>
              <a:t>, </a:t>
            </a:r>
            <a:r>
              <a:rPr lang="de-DE" sz="3100" dirty="0"/>
              <a:t>mit identischem Text und Melodie seit 2013 auch im </a:t>
            </a:r>
            <a:r>
              <a:rPr lang="de-DE" sz="3100" dirty="0" smtClean="0"/>
              <a:t>katholischen</a:t>
            </a:r>
            <a:r>
              <a:rPr lang="hu-HU" sz="3100" dirty="0" smtClean="0"/>
              <a:t> </a:t>
            </a:r>
            <a:r>
              <a:rPr lang="hu-HU" sz="3100" dirty="0" err="1" smtClean="0"/>
              <a:t>Gotteslob</a:t>
            </a:r>
            <a:r>
              <a:rPr lang="hu-HU" sz="3100" dirty="0" smtClean="0"/>
              <a:t>, </a:t>
            </a:r>
            <a:r>
              <a:rPr lang="de-DE" sz="3100" dirty="0" smtClean="0"/>
              <a:t>Nr</a:t>
            </a:r>
            <a:r>
              <a:rPr lang="de-DE" sz="3100" dirty="0"/>
              <a:t>. </a:t>
            </a:r>
            <a:r>
              <a:rPr lang="de-DE" sz="3100" dirty="0" smtClean="0"/>
              <a:t>93</a:t>
            </a:r>
            <a:r>
              <a:rPr lang="hu-HU" sz="3100" dirty="0" smtClean="0"/>
              <a:t>, </a:t>
            </a:r>
            <a:r>
              <a:rPr lang="hu-HU" sz="3100" dirty="0" err="1" smtClean="0"/>
              <a:t>im</a:t>
            </a:r>
            <a:r>
              <a:rPr lang="hu-HU" sz="3100" dirty="0" smtClean="0"/>
              <a:t> </a:t>
            </a:r>
            <a:r>
              <a:rPr lang="hu-HU" sz="3100" dirty="0" err="1" smtClean="0"/>
              <a:t>Gesangbuch</a:t>
            </a:r>
            <a:r>
              <a:rPr lang="hu-HU" sz="3100" dirty="0" smtClean="0"/>
              <a:t> der </a:t>
            </a:r>
            <a:r>
              <a:rPr lang="hu-HU" sz="3100" dirty="0" err="1"/>
              <a:t>U</a:t>
            </a:r>
            <a:r>
              <a:rPr lang="hu-HU" sz="3100" dirty="0" err="1" smtClean="0"/>
              <a:t>ngarischen</a:t>
            </a:r>
            <a:r>
              <a:rPr lang="hu-HU" sz="3100" dirty="0" smtClean="0"/>
              <a:t> </a:t>
            </a:r>
            <a:r>
              <a:rPr lang="hu-HU" sz="3100" dirty="0" err="1" smtClean="0"/>
              <a:t>Reformierten</a:t>
            </a:r>
            <a:r>
              <a:rPr lang="hu-HU" sz="3100" dirty="0" smtClean="0"/>
              <a:t> </a:t>
            </a:r>
            <a:r>
              <a:rPr lang="hu-HU" sz="3100" dirty="0" err="1" smtClean="0"/>
              <a:t>Kirche</a:t>
            </a:r>
            <a:r>
              <a:rPr lang="hu-HU" sz="3100" dirty="0" smtClean="0"/>
              <a:t> Nr. 502) – 70 </a:t>
            </a:r>
            <a:r>
              <a:rPr lang="hu-HU" sz="3100" dirty="0" err="1" smtClean="0"/>
              <a:t>Vertonungen</a:t>
            </a:r>
            <a:r>
              <a:rPr lang="hu-HU" sz="3100" dirty="0" smtClean="0"/>
              <a:t>!!!</a:t>
            </a:r>
          </a:p>
          <a:p>
            <a:pPr marL="0" indent="0">
              <a:buNone/>
            </a:pPr>
            <a:endParaRPr lang="hu-HU" sz="3100" dirty="0" smtClean="0"/>
          </a:p>
          <a:p>
            <a:pPr marL="0" indent="0" algn="ctr">
              <a:buNone/>
            </a:pPr>
            <a:r>
              <a:rPr lang="hu-HU" sz="3100" dirty="0" err="1" smtClean="0"/>
              <a:t>Erstveröffentlichung</a:t>
            </a:r>
            <a:r>
              <a:rPr lang="hu-HU" sz="3100" dirty="0" smtClean="0"/>
              <a:t>: </a:t>
            </a:r>
            <a:r>
              <a:rPr lang="hu-HU" sz="3100" i="1" dirty="0" err="1" smtClean="0"/>
              <a:t>Musen</a:t>
            </a:r>
            <a:r>
              <a:rPr lang="hu-HU" sz="3100" i="1" dirty="0" smtClean="0"/>
              <a:t> Almanach </a:t>
            </a:r>
            <a:r>
              <a:rPr lang="hu-HU" sz="3100" i="1" dirty="0" err="1" smtClean="0"/>
              <a:t>für</a:t>
            </a:r>
            <a:r>
              <a:rPr lang="hu-HU" sz="3100" i="1" dirty="0" smtClean="0"/>
              <a:t> 1779.</a:t>
            </a:r>
            <a:r>
              <a:rPr lang="hu-HU" sz="3100" dirty="0" smtClean="0"/>
              <a:t> Hg. v. H. </a:t>
            </a:r>
            <a:r>
              <a:rPr lang="hu-HU" sz="3100" dirty="0" err="1" smtClean="0"/>
              <a:t>Voss</a:t>
            </a:r>
            <a:endParaRPr lang="hu-HU" sz="3100" dirty="0"/>
          </a:p>
          <a:p>
            <a:pPr marL="0" indent="0">
              <a:buNone/>
            </a:pPr>
            <a:endParaRPr lang="hu-HU" sz="3100" dirty="0" smtClean="0"/>
          </a:p>
          <a:p>
            <a:pPr marL="0" indent="0" algn="ctr">
              <a:buNone/>
            </a:pPr>
            <a:r>
              <a:rPr lang="hu-HU" sz="3100" dirty="0" err="1" smtClean="0"/>
              <a:t>Vorlage</a:t>
            </a:r>
            <a:r>
              <a:rPr lang="hu-HU" sz="3100" dirty="0" smtClean="0"/>
              <a:t>: </a:t>
            </a:r>
            <a:r>
              <a:rPr lang="hu-HU" sz="3100" b="1" dirty="0" smtClean="0"/>
              <a:t>Paul </a:t>
            </a:r>
            <a:r>
              <a:rPr lang="hu-HU" sz="3100" b="1" dirty="0" err="1" smtClean="0"/>
              <a:t>Gerhardt</a:t>
            </a:r>
            <a:r>
              <a:rPr lang="hu-HU" sz="3100" dirty="0" smtClean="0"/>
              <a:t>: „</a:t>
            </a:r>
            <a:r>
              <a:rPr lang="hu-HU" sz="3100" i="1" dirty="0" err="1" smtClean="0"/>
              <a:t>Nun</a:t>
            </a:r>
            <a:r>
              <a:rPr lang="hu-HU" sz="3100" i="1" dirty="0" smtClean="0"/>
              <a:t> </a:t>
            </a:r>
            <a:r>
              <a:rPr lang="hu-HU" sz="3100" i="1" dirty="0" err="1" smtClean="0"/>
              <a:t>ruhen</a:t>
            </a:r>
            <a:r>
              <a:rPr lang="hu-HU" sz="3100" i="1" dirty="0" smtClean="0"/>
              <a:t> </a:t>
            </a:r>
            <a:r>
              <a:rPr lang="hu-HU" sz="3100" i="1" dirty="0" err="1" smtClean="0"/>
              <a:t>alle</a:t>
            </a:r>
            <a:r>
              <a:rPr lang="hu-HU" sz="3100" i="1" dirty="0" smtClean="0"/>
              <a:t> </a:t>
            </a:r>
            <a:r>
              <a:rPr lang="hu-HU" sz="3100" i="1" dirty="0" err="1" smtClean="0"/>
              <a:t>Wälder</a:t>
            </a:r>
            <a:r>
              <a:rPr lang="hu-HU" sz="3100" dirty="0" smtClean="0"/>
              <a:t>” 1647</a:t>
            </a:r>
          </a:p>
          <a:p>
            <a:pPr marL="0" indent="0" algn="ctr">
              <a:buNone/>
            </a:pPr>
            <a:r>
              <a:rPr lang="hu-HU" sz="3100" dirty="0"/>
              <a:t>	</a:t>
            </a:r>
            <a:r>
              <a:rPr lang="hu-HU" sz="3100" dirty="0" smtClean="0"/>
              <a:t>P. </a:t>
            </a:r>
            <a:r>
              <a:rPr lang="hu-HU" sz="3100" dirty="0" err="1" smtClean="0"/>
              <a:t>Gerhardt</a:t>
            </a:r>
            <a:r>
              <a:rPr lang="hu-HU" sz="3100" dirty="0" smtClean="0"/>
              <a:t> (1607-1676): ev.-luth. </a:t>
            </a:r>
            <a:r>
              <a:rPr lang="hu-HU" sz="3100" dirty="0" err="1" smtClean="0"/>
              <a:t>Theologe</a:t>
            </a:r>
            <a:r>
              <a:rPr lang="hu-HU" sz="3100" dirty="0" smtClean="0"/>
              <a:t>, </a:t>
            </a:r>
            <a:r>
              <a:rPr lang="hu-HU" sz="3100" dirty="0" err="1" smtClean="0"/>
              <a:t>einer</a:t>
            </a:r>
            <a:r>
              <a:rPr lang="hu-HU" sz="3100" dirty="0" smtClean="0"/>
              <a:t> der </a:t>
            </a:r>
            <a:r>
              <a:rPr lang="hu-HU" sz="3100" dirty="0" err="1" smtClean="0"/>
              <a:t>bedeutendsten</a:t>
            </a:r>
            <a:r>
              <a:rPr lang="hu-HU" sz="3100" dirty="0" smtClean="0"/>
              <a:t> </a:t>
            </a:r>
            <a:r>
              <a:rPr lang="hu-HU" sz="3100" dirty="0" err="1" smtClean="0"/>
              <a:t>Kirchenlieddichter</a:t>
            </a:r>
            <a:r>
              <a:rPr lang="hu-HU" sz="3100" dirty="0" smtClean="0"/>
              <a:t>, 	von Luther </a:t>
            </a:r>
            <a:r>
              <a:rPr lang="hu-HU" sz="3100" dirty="0" err="1" smtClean="0"/>
              <a:t>stark</a:t>
            </a:r>
            <a:r>
              <a:rPr lang="hu-HU" sz="3100" dirty="0" smtClean="0"/>
              <a:t> </a:t>
            </a:r>
            <a:r>
              <a:rPr lang="hu-HU" sz="3100" dirty="0" err="1" smtClean="0"/>
              <a:t>beeinflusst</a:t>
            </a:r>
            <a:endParaRPr lang="hu-HU" sz="3100" dirty="0" smtClean="0"/>
          </a:p>
          <a:p>
            <a:pPr marL="0" indent="0" algn="ctr">
              <a:buNone/>
            </a:pPr>
            <a:r>
              <a:rPr lang="hu-HU" sz="3100" dirty="0" err="1" smtClean="0"/>
              <a:t>Einfacher</a:t>
            </a:r>
            <a:r>
              <a:rPr lang="hu-HU" sz="3100" dirty="0" smtClean="0"/>
              <a:t> </a:t>
            </a:r>
            <a:r>
              <a:rPr lang="hu-HU" sz="3100" dirty="0" err="1" smtClean="0"/>
              <a:t>Stil</a:t>
            </a:r>
            <a:endParaRPr lang="hu-HU" sz="3100" dirty="0" smtClean="0"/>
          </a:p>
          <a:p>
            <a:pPr marL="0" indent="0" algn="ctr">
              <a:buNone/>
            </a:pPr>
            <a:r>
              <a:rPr lang="hu-HU" sz="3100" dirty="0" err="1" smtClean="0"/>
              <a:t>Viel</a:t>
            </a:r>
            <a:r>
              <a:rPr lang="hu-HU" sz="3100" dirty="0" smtClean="0"/>
              <a:t> </a:t>
            </a:r>
            <a:r>
              <a:rPr lang="hu-HU" sz="3100" dirty="0" err="1" smtClean="0"/>
              <a:t>umstritten</a:t>
            </a:r>
            <a:r>
              <a:rPr lang="hu-HU" sz="3100" dirty="0" smtClean="0"/>
              <a:t> – </a:t>
            </a:r>
            <a:r>
              <a:rPr lang="hu-HU" sz="3100" dirty="0" err="1" smtClean="0"/>
              <a:t>naiv-idyllisches</a:t>
            </a:r>
            <a:r>
              <a:rPr lang="hu-HU" sz="3100" dirty="0" smtClean="0"/>
              <a:t> </a:t>
            </a:r>
            <a:r>
              <a:rPr lang="hu-HU" sz="3100" dirty="0" err="1" smtClean="0"/>
              <a:t>Schlaflied</a:t>
            </a:r>
            <a:r>
              <a:rPr lang="hu-HU" sz="3100" dirty="0" smtClean="0"/>
              <a:t> mit </a:t>
            </a:r>
            <a:r>
              <a:rPr lang="hu-HU" sz="3100" dirty="0" err="1" smtClean="0"/>
              <a:t>kindlich-frommer</a:t>
            </a:r>
            <a:r>
              <a:rPr lang="hu-HU" sz="3100" dirty="0" smtClean="0"/>
              <a:t> </a:t>
            </a:r>
            <a:r>
              <a:rPr lang="hu-HU" sz="3100" dirty="0" err="1" smtClean="0"/>
              <a:t>Grundhaltung</a:t>
            </a:r>
            <a:r>
              <a:rPr lang="hu-HU" sz="3100" dirty="0" smtClean="0"/>
              <a:t> </a:t>
            </a:r>
            <a:r>
              <a:rPr lang="hu-HU" sz="3100" dirty="0" err="1" smtClean="0"/>
              <a:t>oder</a:t>
            </a:r>
            <a:r>
              <a:rPr lang="hu-HU" sz="3100" dirty="0" smtClean="0"/>
              <a:t> </a:t>
            </a:r>
            <a:r>
              <a:rPr lang="hu-HU" sz="3100" dirty="0" err="1" smtClean="0"/>
              <a:t>tiefsinniges</a:t>
            </a:r>
            <a:r>
              <a:rPr lang="hu-HU" sz="3100" dirty="0" smtClean="0"/>
              <a:t> </a:t>
            </a:r>
            <a:r>
              <a:rPr lang="hu-HU" sz="3100" dirty="0" err="1" smtClean="0"/>
              <a:t>Abendlied</a:t>
            </a:r>
            <a:r>
              <a:rPr lang="hu-HU" sz="3100" dirty="0" smtClean="0"/>
              <a:t> </a:t>
            </a:r>
            <a:r>
              <a:rPr lang="hu-HU" sz="3100" dirty="0" err="1" smtClean="0"/>
              <a:t>mit</a:t>
            </a:r>
            <a:r>
              <a:rPr lang="hu-HU" sz="3100" dirty="0" smtClean="0"/>
              <a:t> </a:t>
            </a:r>
            <a:r>
              <a:rPr lang="hu-HU" sz="3100" dirty="0" err="1" smtClean="0"/>
              <a:t>aufklärerischem</a:t>
            </a:r>
            <a:r>
              <a:rPr lang="hu-HU" sz="3100" dirty="0" smtClean="0"/>
              <a:t>, </a:t>
            </a:r>
            <a:r>
              <a:rPr lang="hu-HU" sz="3100" dirty="0" err="1" smtClean="0"/>
              <a:t>pietistischem</a:t>
            </a:r>
            <a:r>
              <a:rPr lang="hu-HU" sz="3100" dirty="0" smtClean="0"/>
              <a:t>, </a:t>
            </a:r>
            <a:r>
              <a:rPr lang="hu-HU" sz="3100" dirty="0" err="1" smtClean="0"/>
              <a:t>reformatorischem</a:t>
            </a:r>
            <a:r>
              <a:rPr lang="hu-HU" sz="3100" dirty="0" smtClean="0"/>
              <a:t>, </a:t>
            </a:r>
            <a:r>
              <a:rPr lang="hu-HU" sz="3100" dirty="0" err="1" smtClean="0"/>
              <a:t>predigthaftem</a:t>
            </a:r>
            <a:r>
              <a:rPr lang="hu-HU" sz="3100" dirty="0" smtClean="0"/>
              <a:t> </a:t>
            </a:r>
            <a:r>
              <a:rPr lang="hu-HU" sz="3100" dirty="0" err="1" smtClean="0"/>
              <a:t>Grundton</a:t>
            </a:r>
            <a:r>
              <a:rPr lang="hu-HU" sz="3100" dirty="0" smtClean="0"/>
              <a:t>???</a:t>
            </a:r>
            <a:endParaRPr lang="hu-HU" sz="3100" dirty="0"/>
          </a:p>
          <a:p>
            <a:pPr marL="0" indent="0" algn="ctr">
              <a:buNone/>
            </a:pPr>
            <a:r>
              <a:rPr lang="hu-HU" sz="3100" dirty="0" err="1" smtClean="0"/>
              <a:t>Das</a:t>
            </a:r>
            <a:r>
              <a:rPr lang="hu-HU" sz="3100" dirty="0" smtClean="0"/>
              <a:t> </a:t>
            </a:r>
            <a:r>
              <a:rPr lang="hu-HU" sz="3100" dirty="0" err="1" smtClean="0"/>
              <a:t>Gottesbild</a:t>
            </a:r>
            <a:r>
              <a:rPr lang="hu-HU" sz="3100" dirty="0" smtClean="0"/>
              <a:t> des </a:t>
            </a:r>
            <a:r>
              <a:rPr lang="hu-HU" sz="3100" dirty="0" err="1" smtClean="0"/>
              <a:t>Gedichtes</a:t>
            </a:r>
            <a:r>
              <a:rPr lang="hu-HU" sz="3100" dirty="0" smtClean="0"/>
              <a:t> </a:t>
            </a:r>
            <a:r>
              <a:rPr lang="hu-HU" sz="3100" dirty="0" err="1" smtClean="0"/>
              <a:t>ist</a:t>
            </a:r>
            <a:r>
              <a:rPr lang="hu-HU" sz="3100" dirty="0" smtClean="0"/>
              <a:t> </a:t>
            </a:r>
            <a:r>
              <a:rPr lang="hu-HU" sz="3100" dirty="0" err="1" smtClean="0"/>
              <a:t>eine</a:t>
            </a:r>
            <a:r>
              <a:rPr lang="hu-HU" sz="3100" dirty="0" smtClean="0"/>
              <a:t> </a:t>
            </a:r>
            <a:r>
              <a:rPr lang="hu-HU" sz="3100" dirty="0" err="1" smtClean="0"/>
              <a:t>immer</a:t>
            </a:r>
            <a:r>
              <a:rPr lang="hu-HU" sz="3100" dirty="0" smtClean="0"/>
              <a:t> </a:t>
            </a:r>
            <a:r>
              <a:rPr lang="hu-HU" sz="3100" dirty="0" err="1" smtClean="0"/>
              <a:t>wiederkehrende</a:t>
            </a:r>
            <a:r>
              <a:rPr lang="hu-HU" sz="3100" dirty="0" smtClean="0"/>
              <a:t> </a:t>
            </a:r>
            <a:r>
              <a:rPr lang="hu-HU" sz="3100" dirty="0" err="1" smtClean="0"/>
              <a:t>Frage</a:t>
            </a:r>
            <a:r>
              <a:rPr lang="hu-HU" sz="3100" dirty="0" smtClean="0"/>
              <a:t> der </a:t>
            </a:r>
            <a:r>
              <a:rPr lang="hu-HU" sz="3100" dirty="0" err="1" smtClean="0"/>
              <a:t>Rezeption</a:t>
            </a:r>
            <a:r>
              <a:rPr lang="hu-HU" sz="3100" dirty="0" smtClean="0"/>
              <a:t>…</a:t>
            </a:r>
          </a:p>
          <a:p>
            <a:endParaRPr lang="hu-HU" dirty="0" smtClean="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817002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846827" y="1124249"/>
            <a:ext cx="10515600" cy="1325563"/>
          </a:xfrm>
        </p:spPr>
        <p:txBody>
          <a:bodyPr>
            <a:normAutofit/>
          </a:bodyPr>
          <a:lstStyle/>
          <a:p>
            <a:pPr algn="ctr"/>
            <a:r>
              <a:rPr lang="hu-HU" sz="3600" b="1" dirty="0" smtClean="0"/>
              <a:t>M. Claudius: </a:t>
            </a:r>
            <a:r>
              <a:rPr lang="hu-HU" sz="3600" b="1" dirty="0" err="1" smtClean="0"/>
              <a:t>Abendlied</a:t>
            </a:r>
            <a:r>
              <a:rPr lang="hu-HU" sz="3600" b="1" dirty="0"/>
              <a:t/>
            </a:r>
            <a:br>
              <a:rPr lang="hu-HU" sz="3600" b="1" dirty="0"/>
            </a:br>
            <a:r>
              <a:rPr lang="hu-HU" sz="2000" dirty="0">
                <a:hlinkClick r:id="rId2"/>
              </a:rPr>
              <a:t>https://</a:t>
            </a:r>
            <a:r>
              <a:rPr lang="hu-HU" sz="2000" dirty="0" smtClean="0">
                <a:hlinkClick r:id="rId2"/>
              </a:rPr>
              <a:t>www.youtube.com/watch?v=wfDnkiFKYVQ</a:t>
            </a:r>
            <a:r>
              <a:rPr lang="hu-HU" sz="2000" dirty="0" smtClean="0"/>
              <a:t> </a:t>
            </a:r>
            <a:endParaRPr lang="hu-HU" sz="2000" dirty="0"/>
          </a:p>
        </p:txBody>
      </p:sp>
      <p:sp>
        <p:nvSpPr>
          <p:cNvPr id="5" name="Tartalom helye 4"/>
          <p:cNvSpPr>
            <a:spLocks noGrp="1"/>
          </p:cNvSpPr>
          <p:nvPr>
            <p:ph sz="half" idx="1"/>
          </p:nvPr>
        </p:nvSpPr>
        <p:spPr>
          <a:xfrm>
            <a:off x="846827" y="2360463"/>
            <a:ext cx="5181600" cy="4351338"/>
          </a:xfrm>
        </p:spPr>
        <p:txBody>
          <a:bodyPr>
            <a:noAutofit/>
          </a:bodyPr>
          <a:lstStyle/>
          <a:p>
            <a:pPr marL="0" indent="0">
              <a:buNone/>
            </a:pPr>
            <a:r>
              <a:rPr lang="de-DE" sz="2400" dirty="0"/>
              <a:t>Der </a:t>
            </a:r>
            <a:r>
              <a:rPr lang="de-DE" sz="2400" b="1" dirty="0">
                <a:solidFill>
                  <a:srgbClr val="FFC000"/>
                </a:solidFill>
              </a:rPr>
              <a:t>Mond</a:t>
            </a:r>
            <a:r>
              <a:rPr lang="de-DE" sz="2400" dirty="0"/>
              <a:t> ist </a:t>
            </a:r>
            <a:r>
              <a:rPr lang="de-DE" sz="2400" dirty="0">
                <a:solidFill>
                  <a:srgbClr val="C00000"/>
                </a:solidFill>
              </a:rPr>
              <a:t>aufgegangen</a:t>
            </a:r>
            <a:r>
              <a:rPr lang="de-DE" sz="2400" dirty="0"/>
              <a:t>,</a:t>
            </a:r>
            <a:br>
              <a:rPr lang="de-DE" sz="2400" dirty="0"/>
            </a:br>
            <a:r>
              <a:rPr lang="de-DE" sz="2400" dirty="0"/>
              <a:t>Die </a:t>
            </a:r>
            <a:r>
              <a:rPr lang="de-DE" sz="2400" b="1" dirty="0" err="1">
                <a:solidFill>
                  <a:srgbClr val="FFC000"/>
                </a:solidFill>
              </a:rPr>
              <a:t>goldnen</a:t>
            </a:r>
            <a:r>
              <a:rPr lang="de-DE" sz="2400" b="1" dirty="0">
                <a:solidFill>
                  <a:srgbClr val="FFC000"/>
                </a:solidFill>
              </a:rPr>
              <a:t> Sternlein </a:t>
            </a:r>
            <a:r>
              <a:rPr lang="de-DE" sz="2400" dirty="0">
                <a:solidFill>
                  <a:srgbClr val="C00000"/>
                </a:solidFill>
              </a:rPr>
              <a:t>prangen</a:t>
            </a:r>
            <a:r>
              <a:rPr lang="de-DE" sz="2400" dirty="0"/>
              <a:t/>
            </a:r>
            <a:br>
              <a:rPr lang="de-DE" sz="2400" dirty="0"/>
            </a:br>
            <a:r>
              <a:rPr lang="de-DE" sz="2400" dirty="0"/>
              <a:t>Am Himmel </a:t>
            </a:r>
            <a:r>
              <a:rPr lang="de-DE" sz="2400" b="1" dirty="0">
                <a:solidFill>
                  <a:srgbClr val="FFC000"/>
                </a:solidFill>
              </a:rPr>
              <a:t>hell</a:t>
            </a:r>
            <a:r>
              <a:rPr lang="de-DE" sz="2400" b="1" dirty="0"/>
              <a:t> </a:t>
            </a:r>
            <a:r>
              <a:rPr lang="de-DE" sz="2400" dirty="0"/>
              <a:t>und </a:t>
            </a:r>
            <a:r>
              <a:rPr lang="de-DE" sz="2400" b="1" dirty="0">
                <a:solidFill>
                  <a:srgbClr val="FFC000"/>
                </a:solidFill>
              </a:rPr>
              <a:t>klar</a:t>
            </a:r>
            <a:r>
              <a:rPr lang="de-DE" sz="2400" dirty="0"/>
              <a:t>;</a:t>
            </a:r>
            <a:br>
              <a:rPr lang="de-DE" sz="2400" dirty="0"/>
            </a:br>
            <a:r>
              <a:rPr lang="de-DE" sz="2400" dirty="0"/>
              <a:t>Der </a:t>
            </a:r>
            <a:r>
              <a:rPr lang="de-DE" sz="2400" b="1" dirty="0"/>
              <a:t>Wald</a:t>
            </a:r>
            <a:r>
              <a:rPr lang="de-DE" sz="2400" dirty="0"/>
              <a:t> steht </a:t>
            </a:r>
            <a:r>
              <a:rPr lang="de-DE" sz="2400" b="1" dirty="0"/>
              <a:t>schwarz</a:t>
            </a:r>
            <a:r>
              <a:rPr lang="de-DE" sz="2400" dirty="0"/>
              <a:t> und </a:t>
            </a:r>
            <a:r>
              <a:rPr lang="de-DE" sz="2400" dirty="0">
                <a:solidFill>
                  <a:srgbClr val="C00000"/>
                </a:solidFill>
              </a:rPr>
              <a:t>schweiget</a:t>
            </a:r>
            <a:r>
              <a:rPr lang="de-DE" sz="2400" dirty="0"/>
              <a:t>,</a:t>
            </a:r>
            <a:br>
              <a:rPr lang="de-DE" sz="2400" dirty="0"/>
            </a:br>
            <a:r>
              <a:rPr lang="de-DE" sz="2400" dirty="0"/>
              <a:t>Und aus den Wiesen </a:t>
            </a:r>
            <a:r>
              <a:rPr lang="de-DE" sz="2400" dirty="0">
                <a:solidFill>
                  <a:srgbClr val="C00000"/>
                </a:solidFill>
              </a:rPr>
              <a:t>steiget</a:t>
            </a:r>
            <a:r>
              <a:rPr lang="de-DE" sz="2400" dirty="0"/>
              <a:t/>
            </a:r>
            <a:br>
              <a:rPr lang="de-DE" sz="2400" dirty="0"/>
            </a:br>
            <a:r>
              <a:rPr lang="de-DE" sz="2400" dirty="0"/>
              <a:t>Der </a:t>
            </a:r>
            <a:r>
              <a:rPr lang="de-DE" sz="2400" b="1" dirty="0"/>
              <a:t>weiße Nebel </a:t>
            </a:r>
            <a:r>
              <a:rPr lang="de-DE" sz="2400" dirty="0"/>
              <a:t>wunderbar.</a:t>
            </a:r>
            <a:br>
              <a:rPr lang="de-DE" sz="2400" dirty="0"/>
            </a:br>
            <a:r>
              <a:rPr lang="de-DE" sz="2400" dirty="0"/>
              <a:t/>
            </a:r>
            <a:br>
              <a:rPr lang="de-DE" sz="2400" dirty="0"/>
            </a:br>
            <a:r>
              <a:rPr lang="de-DE" sz="2400" dirty="0"/>
              <a:t>Wie ist die </a:t>
            </a:r>
            <a:r>
              <a:rPr lang="de-DE" sz="2400" b="1" dirty="0"/>
              <a:t>Welt</a:t>
            </a:r>
            <a:r>
              <a:rPr lang="de-DE" sz="2400" dirty="0"/>
              <a:t> so stille,</a:t>
            </a:r>
            <a:br>
              <a:rPr lang="de-DE" sz="2400" dirty="0"/>
            </a:br>
            <a:r>
              <a:rPr lang="de-DE" sz="2400" dirty="0"/>
              <a:t>Und in der </a:t>
            </a:r>
            <a:r>
              <a:rPr lang="de-DE" sz="2400" b="1" dirty="0" err="1"/>
              <a:t>Dämmrung</a:t>
            </a:r>
            <a:r>
              <a:rPr lang="de-DE" sz="2400" dirty="0"/>
              <a:t> Hülle</a:t>
            </a:r>
            <a:br>
              <a:rPr lang="de-DE" sz="2400" dirty="0"/>
            </a:br>
            <a:r>
              <a:rPr lang="de-DE" sz="2400" dirty="0"/>
              <a:t>So traulich und so hold!</a:t>
            </a:r>
            <a:br>
              <a:rPr lang="de-DE" sz="2400" dirty="0"/>
            </a:br>
            <a:r>
              <a:rPr lang="de-DE" sz="2400" dirty="0"/>
              <a:t>Als eine stille Kammer,</a:t>
            </a:r>
            <a:br>
              <a:rPr lang="de-DE" sz="2400" dirty="0"/>
            </a:br>
            <a:r>
              <a:rPr lang="de-DE" sz="2400" dirty="0"/>
              <a:t>Wo ihr des </a:t>
            </a:r>
            <a:r>
              <a:rPr lang="de-DE" sz="2400" b="1" dirty="0"/>
              <a:t>Tages Jammer</a:t>
            </a:r>
            <a:r>
              <a:rPr lang="de-DE" sz="2400" dirty="0"/>
              <a:t/>
            </a:r>
            <a:br>
              <a:rPr lang="de-DE" sz="2400" dirty="0"/>
            </a:br>
            <a:r>
              <a:rPr lang="de-DE" sz="2400" dirty="0"/>
              <a:t>Verschlafen und vergessen sollt.</a:t>
            </a:r>
            <a:br>
              <a:rPr lang="de-DE" sz="2400" dirty="0"/>
            </a:br>
            <a:endParaRPr lang="hu-HU" sz="2400" dirty="0"/>
          </a:p>
        </p:txBody>
      </p:sp>
      <p:sp>
        <p:nvSpPr>
          <p:cNvPr id="6" name="Tartalom helye 5"/>
          <p:cNvSpPr>
            <a:spLocks noGrp="1"/>
          </p:cNvSpPr>
          <p:nvPr>
            <p:ph sz="half" idx="2"/>
          </p:nvPr>
        </p:nvSpPr>
        <p:spPr>
          <a:xfrm>
            <a:off x="6180827" y="2360463"/>
            <a:ext cx="5181600" cy="4351338"/>
          </a:xfrm>
        </p:spPr>
        <p:txBody>
          <a:bodyPr>
            <a:noAutofit/>
          </a:bodyPr>
          <a:lstStyle/>
          <a:p>
            <a:pPr marL="0" indent="0">
              <a:buNone/>
            </a:pPr>
            <a:r>
              <a:rPr lang="de-DE" sz="2400" dirty="0"/>
              <a:t>Seht ihr den </a:t>
            </a:r>
            <a:r>
              <a:rPr lang="de-DE" sz="2400" dirty="0">
                <a:solidFill>
                  <a:srgbClr val="FFC000"/>
                </a:solidFill>
              </a:rPr>
              <a:t>Mond</a:t>
            </a:r>
            <a:r>
              <a:rPr lang="de-DE" sz="2400" dirty="0"/>
              <a:t> dort stehen?</a:t>
            </a:r>
            <a:br>
              <a:rPr lang="de-DE" sz="2400" dirty="0"/>
            </a:br>
            <a:r>
              <a:rPr lang="de-DE" sz="2400" dirty="0"/>
              <a:t>Er ist nur </a:t>
            </a:r>
            <a:r>
              <a:rPr lang="de-DE" sz="2400" b="1" dirty="0"/>
              <a:t>halb zu sehen</a:t>
            </a:r>
            <a:r>
              <a:rPr lang="de-DE" sz="2400" dirty="0"/>
              <a:t>,</a:t>
            </a:r>
            <a:br>
              <a:rPr lang="de-DE" sz="2400" dirty="0"/>
            </a:br>
            <a:r>
              <a:rPr lang="de-DE" sz="2400" dirty="0"/>
              <a:t>Und ist doch rund und schön!</a:t>
            </a:r>
            <a:br>
              <a:rPr lang="de-DE" sz="2400" dirty="0"/>
            </a:br>
            <a:r>
              <a:rPr lang="de-DE" sz="2400" dirty="0"/>
              <a:t>So sind wohl manche Sachen,</a:t>
            </a:r>
            <a:br>
              <a:rPr lang="de-DE" sz="2400" dirty="0"/>
            </a:br>
            <a:r>
              <a:rPr lang="de-DE" sz="2400" dirty="0"/>
              <a:t>Die wir getrost belachen,</a:t>
            </a:r>
            <a:br>
              <a:rPr lang="de-DE" sz="2400" dirty="0"/>
            </a:br>
            <a:r>
              <a:rPr lang="de-DE" sz="2400" dirty="0"/>
              <a:t>Weil unsre Augen sie nicht sehn.</a:t>
            </a:r>
            <a:br>
              <a:rPr lang="de-DE" sz="2400" dirty="0"/>
            </a:br>
            <a:r>
              <a:rPr lang="de-DE" sz="2400" dirty="0"/>
              <a:t/>
            </a:r>
            <a:br>
              <a:rPr lang="de-DE" sz="2400" dirty="0"/>
            </a:br>
            <a:r>
              <a:rPr lang="de-DE" sz="2400" dirty="0"/>
              <a:t>Wir </a:t>
            </a:r>
            <a:r>
              <a:rPr lang="de-DE" sz="2400" b="1" dirty="0"/>
              <a:t>stolze Menschenkinder</a:t>
            </a:r>
            <a:r>
              <a:rPr lang="de-DE" sz="2400" dirty="0"/>
              <a:t/>
            </a:r>
            <a:br>
              <a:rPr lang="de-DE" sz="2400" dirty="0"/>
            </a:br>
            <a:r>
              <a:rPr lang="de-DE" sz="2400" dirty="0"/>
              <a:t>Sind eitel arme </a:t>
            </a:r>
            <a:r>
              <a:rPr lang="de-DE" sz="2400" b="1" dirty="0"/>
              <a:t>Sünder</a:t>
            </a:r>
            <a:r>
              <a:rPr lang="de-DE" sz="2400" dirty="0"/>
              <a:t/>
            </a:r>
            <a:br>
              <a:rPr lang="de-DE" sz="2400" dirty="0"/>
            </a:br>
            <a:r>
              <a:rPr lang="de-DE" sz="2400" dirty="0"/>
              <a:t>Und wissen gar nicht viel;</a:t>
            </a:r>
            <a:br>
              <a:rPr lang="de-DE" sz="2400" dirty="0"/>
            </a:br>
            <a:r>
              <a:rPr lang="de-DE" sz="2400" dirty="0"/>
              <a:t>Wir spinnen Luftgespinste</a:t>
            </a:r>
            <a:br>
              <a:rPr lang="de-DE" sz="2400" dirty="0"/>
            </a:br>
            <a:r>
              <a:rPr lang="de-DE" sz="2400" dirty="0"/>
              <a:t>Und suchen viele Künste</a:t>
            </a:r>
            <a:br>
              <a:rPr lang="de-DE" sz="2400" dirty="0"/>
            </a:br>
            <a:r>
              <a:rPr lang="de-DE" sz="2400" dirty="0"/>
              <a:t>Und </a:t>
            </a:r>
            <a:r>
              <a:rPr lang="de-DE" sz="2400" b="1" dirty="0"/>
              <a:t>kommen weiter von dem Ziel</a:t>
            </a:r>
            <a:r>
              <a:rPr lang="de-DE" sz="2400" dirty="0"/>
              <a:t>.</a:t>
            </a:r>
            <a:br>
              <a:rPr lang="de-DE" sz="2400" dirty="0"/>
            </a:br>
            <a:endParaRPr lang="hu-HU" sz="2400" dirty="0"/>
          </a:p>
        </p:txBody>
      </p:sp>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065695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0947" y="1141503"/>
            <a:ext cx="10515600" cy="1325563"/>
          </a:xfrm>
        </p:spPr>
        <p:txBody>
          <a:bodyPr>
            <a:normAutofit/>
          </a:bodyPr>
          <a:lstStyle/>
          <a:p>
            <a:pPr algn="ctr"/>
            <a:r>
              <a:rPr lang="hu-HU" sz="3600" b="1" dirty="0"/>
              <a:t>M. Claudius: </a:t>
            </a:r>
            <a:r>
              <a:rPr lang="hu-HU" sz="3600" b="1" dirty="0" err="1"/>
              <a:t>Abendlied</a:t>
            </a:r>
            <a:endParaRPr lang="hu-HU" sz="3600" b="1" dirty="0"/>
          </a:p>
        </p:txBody>
      </p:sp>
      <p:sp>
        <p:nvSpPr>
          <p:cNvPr id="3" name="Tartalom helye 2"/>
          <p:cNvSpPr>
            <a:spLocks noGrp="1"/>
          </p:cNvSpPr>
          <p:nvPr>
            <p:ph sz="half" idx="1"/>
          </p:nvPr>
        </p:nvSpPr>
        <p:spPr>
          <a:xfrm>
            <a:off x="820947" y="2343210"/>
            <a:ext cx="5181600" cy="4351338"/>
          </a:xfrm>
        </p:spPr>
        <p:txBody>
          <a:bodyPr>
            <a:noAutofit/>
          </a:bodyPr>
          <a:lstStyle/>
          <a:p>
            <a:pPr marL="0" indent="0">
              <a:buNone/>
            </a:pPr>
            <a:r>
              <a:rPr lang="de-DE" sz="2400" dirty="0">
                <a:solidFill>
                  <a:srgbClr val="FFC000"/>
                </a:solidFill>
              </a:rPr>
              <a:t>Gott</a:t>
            </a:r>
            <a:r>
              <a:rPr lang="de-DE" sz="2400" dirty="0"/>
              <a:t>, </a:t>
            </a:r>
            <a:r>
              <a:rPr lang="de-DE" sz="2400" dirty="0" err="1"/>
              <a:t>laß</a:t>
            </a:r>
            <a:r>
              <a:rPr lang="de-DE" sz="2400" dirty="0"/>
              <a:t> uns </a:t>
            </a:r>
            <a:r>
              <a:rPr lang="de-DE" sz="2400" i="1" dirty="0"/>
              <a:t>dein</a:t>
            </a:r>
            <a:r>
              <a:rPr lang="de-DE" sz="2400" dirty="0"/>
              <a:t> </a:t>
            </a:r>
            <a:r>
              <a:rPr lang="de-DE" sz="2400" dirty="0">
                <a:solidFill>
                  <a:srgbClr val="FFC000"/>
                </a:solidFill>
              </a:rPr>
              <a:t>Heil </a:t>
            </a:r>
            <a:r>
              <a:rPr lang="de-DE" sz="2400" dirty="0"/>
              <a:t>schauen,</a:t>
            </a:r>
            <a:br>
              <a:rPr lang="de-DE" sz="2400" dirty="0"/>
            </a:br>
            <a:r>
              <a:rPr lang="de-DE" sz="2400" dirty="0"/>
              <a:t>Auf nichts </a:t>
            </a:r>
            <a:r>
              <a:rPr lang="de-DE" sz="2400" b="1" dirty="0" err="1"/>
              <a:t>Vergänglichs</a:t>
            </a:r>
            <a:r>
              <a:rPr lang="de-DE" sz="2400" dirty="0"/>
              <a:t> trauen,</a:t>
            </a:r>
            <a:br>
              <a:rPr lang="de-DE" sz="2400" dirty="0"/>
            </a:br>
            <a:r>
              <a:rPr lang="de-DE" sz="2400" dirty="0"/>
              <a:t>Nicht </a:t>
            </a:r>
            <a:r>
              <a:rPr lang="de-DE" sz="2400" b="1" dirty="0"/>
              <a:t>Eitelkeit</a:t>
            </a:r>
            <a:r>
              <a:rPr lang="de-DE" sz="2400" dirty="0"/>
              <a:t> uns </a:t>
            </a:r>
            <a:r>
              <a:rPr lang="de-DE" sz="2400" dirty="0" err="1"/>
              <a:t>freun</a:t>
            </a:r>
            <a:r>
              <a:rPr lang="de-DE" sz="2400" dirty="0"/>
              <a:t>!</a:t>
            </a:r>
            <a:br>
              <a:rPr lang="de-DE" sz="2400" dirty="0"/>
            </a:br>
            <a:r>
              <a:rPr lang="de-DE" sz="2400" dirty="0" err="1"/>
              <a:t>Laß</a:t>
            </a:r>
            <a:r>
              <a:rPr lang="de-DE" sz="2400" dirty="0"/>
              <a:t> uns </a:t>
            </a:r>
            <a:r>
              <a:rPr lang="de-DE" sz="2400" b="1" dirty="0"/>
              <a:t>einfältig</a:t>
            </a:r>
            <a:r>
              <a:rPr lang="de-DE" sz="2400" dirty="0"/>
              <a:t> werden</a:t>
            </a:r>
            <a:br>
              <a:rPr lang="de-DE" sz="2400" dirty="0"/>
            </a:br>
            <a:r>
              <a:rPr lang="de-DE" sz="2400" dirty="0"/>
              <a:t>Und vor dir hier auf Erden</a:t>
            </a:r>
            <a:br>
              <a:rPr lang="de-DE" sz="2400" dirty="0"/>
            </a:br>
            <a:r>
              <a:rPr lang="de-DE" sz="2400" dirty="0"/>
              <a:t>Wie Kinder </a:t>
            </a:r>
            <a:r>
              <a:rPr lang="de-DE" sz="2400" b="1" dirty="0"/>
              <a:t>fromm </a:t>
            </a:r>
            <a:r>
              <a:rPr lang="de-DE" sz="2400" dirty="0"/>
              <a:t>und </a:t>
            </a:r>
            <a:r>
              <a:rPr lang="de-DE" sz="2400" b="1" dirty="0"/>
              <a:t>fröhlich</a:t>
            </a:r>
            <a:r>
              <a:rPr lang="de-DE" sz="2400" dirty="0"/>
              <a:t> sein!</a:t>
            </a:r>
            <a:br>
              <a:rPr lang="de-DE" sz="2400" dirty="0"/>
            </a:br>
            <a:r>
              <a:rPr lang="de-DE" sz="2400" dirty="0"/>
              <a:t/>
            </a:r>
            <a:br>
              <a:rPr lang="de-DE" sz="2400" dirty="0"/>
            </a:br>
            <a:r>
              <a:rPr lang="de-DE" sz="2400" dirty="0" err="1"/>
              <a:t>Wollst</a:t>
            </a:r>
            <a:r>
              <a:rPr lang="de-DE" sz="2400" dirty="0"/>
              <a:t> endlich </a:t>
            </a:r>
            <a:r>
              <a:rPr lang="de-DE" sz="2400" dirty="0" err="1"/>
              <a:t>sonder</a:t>
            </a:r>
            <a:r>
              <a:rPr lang="de-DE" sz="2400" dirty="0"/>
              <a:t> Grämen</a:t>
            </a:r>
            <a:br>
              <a:rPr lang="de-DE" sz="2400" dirty="0"/>
            </a:br>
            <a:r>
              <a:rPr lang="de-DE" sz="2400" dirty="0"/>
              <a:t>Aus dieser Welt uns nehmen</a:t>
            </a:r>
            <a:br>
              <a:rPr lang="de-DE" sz="2400" dirty="0"/>
            </a:br>
            <a:r>
              <a:rPr lang="de-DE" sz="2400" dirty="0"/>
              <a:t>Durch einen </a:t>
            </a:r>
            <a:r>
              <a:rPr lang="de-DE" sz="2400" b="1" dirty="0"/>
              <a:t>sanften Tod</a:t>
            </a:r>
            <a:r>
              <a:rPr lang="de-DE" sz="2400" dirty="0"/>
              <a:t>!</a:t>
            </a:r>
            <a:br>
              <a:rPr lang="de-DE" sz="2400" dirty="0"/>
            </a:br>
            <a:r>
              <a:rPr lang="de-DE" sz="2400" dirty="0"/>
              <a:t>Und, wenn du uns genommen,</a:t>
            </a:r>
            <a:br>
              <a:rPr lang="de-DE" sz="2400" dirty="0"/>
            </a:br>
            <a:r>
              <a:rPr lang="de-DE" sz="2400" dirty="0" err="1"/>
              <a:t>Laß</a:t>
            </a:r>
            <a:r>
              <a:rPr lang="de-DE" sz="2400" dirty="0"/>
              <a:t> uns in </a:t>
            </a:r>
            <a:r>
              <a:rPr lang="de-DE" sz="2400" b="1" dirty="0"/>
              <a:t>Himmel </a:t>
            </a:r>
            <a:r>
              <a:rPr lang="de-DE" sz="2400" dirty="0"/>
              <a:t>kommen,</a:t>
            </a:r>
            <a:br>
              <a:rPr lang="de-DE" sz="2400" dirty="0"/>
            </a:br>
            <a:r>
              <a:rPr lang="de-DE" sz="2400" dirty="0"/>
              <a:t>Du unser Herr und unser Gott!</a:t>
            </a:r>
            <a:br>
              <a:rPr lang="de-DE" sz="2400" dirty="0"/>
            </a:br>
            <a:endParaRPr lang="hu-HU" sz="2400" dirty="0"/>
          </a:p>
        </p:txBody>
      </p:sp>
      <p:sp>
        <p:nvSpPr>
          <p:cNvPr id="4" name="Tartalom helye 3"/>
          <p:cNvSpPr>
            <a:spLocks noGrp="1"/>
          </p:cNvSpPr>
          <p:nvPr>
            <p:ph sz="half" idx="2"/>
          </p:nvPr>
        </p:nvSpPr>
        <p:spPr>
          <a:xfrm>
            <a:off x="6154947" y="2343210"/>
            <a:ext cx="5181600" cy="4351338"/>
          </a:xfrm>
        </p:spPr>
        <p:txBody>
          <a:bodyPr>
            <a:normAutofit/>
          </a:bodyPr>
          <a:lstStyle/>
          <a:p>
            <a:pPr marL="0" indent="0">
              <a:buNone/>
            </a:pPr>
            <a:r>
              <a:rPr lang="de-DE" sz="2400" dirty="0"/>
              <a:t>So </a:t>
            </a:r>
            <a:r>
              <a:rPr lang="de-DE" sz="2400" b="1" dirty="0"/>
              <a:t>legt euch </a:t>
            </a:r>
            <a:r>
              <a:rPr lang="de-DE" sz="2400" dirty="0"/>
              <a:t>denn, ihr Brüder,</a:t>
            </a:r>
            <a:br>
              <a:rPr lang="de-DE" sz="2400" dirty="0"/>
            </a:br>
            <a:r>
              <a:rPr lang="de-DE" sz="2400" dirty="0"/>
              <a:t>In Gottes Namen </a:t>
            </a:r>
            <a:r>
              <a:rPr lang="de-DE" sz="2400" b="1" dirty="0"/>
              <a:t>nieder</a:t>
            </a:r>
            <a:r>
              <a:rPr lang="de-DE" sz="2400" dirty="0"/>
              <a:t>;</a:t>
            </a:r>
            <a:br>
              <a:rPr lang="de-DE" sz="2400" dirty="0"/>
            </a:br>
            <a:r>
              <a:rPr lang="de-DE" sz="2400" b="1" dirty="0"/>
              <a:t>Kalt</a:t>
            </a:r>
            <a:r>
              <a:rPr lang="de-DE" sz="2400" dirty="0"/>
              <a:t> ist der </a:t>
            </a:r>
            <a:r>
              <a:rPr lang="de-DE" sz="2400" b="1" dirty="0"/>
              <a:t>Abendhauch</a:t>
            </a:r>
            <a:r>
              <a:rPr lang="de-DE" sz="2400" dirty="0"/>
              <a:t>.</a:t>
            </a:r>
            <a:br>
              <a:rPr lang="de-DE" sz="2400" dirty="0"/>
            </a:br>
            <a:r>
              <a:rPr lang="de-DE" sz="2400" dirty="0"/>
              <a:t>Verschon uns, Gott! mit Strafen,</a:t>
            </a:r>
            <a:br>
              <a:rPr lang="de-DE" sz="2400" dirty="0"/>
            </a:br>
            <a:r>
              <a:rPr lang="de-DE" sz="2400" dirty="0"/>
              <a:t>Und </a:t>
            </a:r>
            <a:r>
              <a:rPr lang="de-DE" sz="2400" dirty="0" err="1"/>
              <a:t>laß</a:t>
            </a:r>
            <a:r>
              <a:rPr lang="de-DE" sz="2400" dirty="0"/>
              <a:t> uns ruhig schlafen!</a:t>
            </a:r>
            <a:br>
              <a:rPr lang="de-DE" sz="2400" dirty="0"/>
            </a:br>
            <a:r>
              <a:rPr lang="de-DE" sz="2400" dirty="0"/>
              <a:t>Und unsern kranken Nachbar auch!</a:t>
            </a:r>
            <a:endParaRPr lang="hu-HU" sz="2400"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852875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03695" y="1207698"/>
            <a:ext cx="10515600" cy="1325563"/>
          </a:xfrm>
        </p:spPr>
        <p:txBody>
          <a:bodyPr>
            <a:normAutofit/>
          </a:bodyPr>
          <a:lstStyle/>
          <a:p>
            <a:pPr algn="ctr"/>
            <a:r>
              <a:rPr lang="hu-HU" sz="3600" b="1" dirty="0"/>
              <a:t>M. Claudius: </a:t>
            </a:r>
            <a:r>
              <a:rPr lang="hu-HU" sz="3600" b="1" dirty="0" err="1"/>
              <a:t>Abendlied</a:t>
            </a:r>
            <a:endParaRPr lang="hu-HU" sz="3600" b="1" dirty="0"/>
          </a:p>
        </p:txBody>
      </p:sp>
      <p:sp>
        <p:nvSpPr>
          <p:cNvPr id="6" name="Tartalom helye 5"/>
          <p:cNvSpPr>
            <a:spLocks noGrp="1"/>
          </p:cNvSpPr>
          <p:nvPr>
            <p:ph idx="1"/>
          </p:nvPr>
        </p:nvSpPr>
        <p:spPr>
          <a:xfrm>
            <a:off x="803695" y="2881796"/>
            <a:ext cx="10515600" cy="3976204"/>
          </a:xfrm>
        </p:spPr>
        <p:txBody>
          <a:bodyPr>
            <a:normAutofit/>
          </a:bodyPr>
          <a:lstStyle/>
          <a:p>
            <a:pPr marL="0" indent="0" algn="ctr">
              <a:buNone/>
            </a:pPr>
            <a:r>
              <a:rPr lang="hu-HU" sz="2400" dirty="0" err="1" smtClean="0"/>
              <a:t>Das</a:t>
            </a:r>
            <a:r>
              <a:rPr lang="hu-HU" sz="2400" dirty="0" smtClean="0"/>
              <a:t> </a:t>
            </a:r>
            <a:r>
              <a:rPr lang="hu-HU" sz="2400" dirty="0" err="1" smtClean="0"/>
              <a:t>Gedicht</a:t>
            </a:r>
            <a:r>
              <a:rPr lang="hu-HU" sz="2400" dirty="0" smtClean="0"/>
              <a:t> </a:t>
            </a:r>
            <a:r>
              <a:rPr lang="hu-HU" sz="2400" dirty="0" err="1" smtClean="0"/>
              <a:t>besteht</a:t>
            </a:r>
            <a:r>
              <a:rPr lang="hu-HU" sz="2400" dirty="0" smtClean="0"/>
              <a:t> </a:t>
            </a:r>
            <a:r>
              <a:rPr lang="hu-HU" sz="2400" dirty="0" err="1" smtClean="0"/>
              <a:t>aus</a:t>
            </a:r>
            <a:r>
              <a:rPr lang="hu-HU" sz="2400" dirty="0" smtClean="0"/>
              <a:t> </a:t>
            </a:r>
            <a:r>
              <a:rPr lang="hu-HU" sz="2400" dirty="0" err="1" smtClean="0"/>
              <a:t>sieben</a:t>
            </a:r>
            <a:r>
              <a:rPr lang="hu-HU" sz="2400" dirty="0" smtClean="0"/>
              <a:t> </a:t>
            </a:r>
            <a:r>
              <a:rPr lang="hu-HU" sz="2400" dirty="0" err="1" smtClean="0"/>
              <a:t>sechszeiligen</a:t>
            </a:r>
            <a:r>
              <a:rPr lang="hu-HU" sz="2400" dirty="0" smtClean="0"/>
              <a:t> </a:t>
            </a:r>
            <a:r>
              <a:rPr lang="hu-HU" sz="2400" dirty="0" err="1" smtClean="0"/>
              <a:t>Strophen</a:t>
            </a:r>
            <a:endParaRPr lang="hu-HU" sz="2400" dirty="0" smtClean="0"/>
          </a:p>
          <a:p>
            <a:pPr marL="0" indent="0" algn="ctr">
              <a:buNone/>
            </a:pPr>
            <a:r>
              <a:rPr lang="hu-HU" sz="2400" dirty="0" err="1" smtClean="0"/>
              <a:t>Reimschema</a:t>
            </a:r>
            <a:r>
              <a:rPr lang="hu-HU" sz="2400" dirty="0" smtClean="0"/>
              <a:t>: </a:t>
            </a:r>
            <a:r>
              <a:rPr lang="hu-HU" sz="2400" dirty="0" err="1" smtClean="0"/>
              <a:t>aabccb</a:t>
            </a:r>
            <a:endParaRPr lang="hu-HU" sz="2400" dirty="0" smtClean="0"/>
          </a:p>
          <a:p>
            <a:pPr marL="0" indent="0" algn="ctr">
              <a:buNone/>
            </a:pPr>
            <a:r>
              <a:rPr lang="hu-HU" sz="2400" dirty="0" err="1" smtClean="0"/>
              <a:t>Versmaß</a:t>
            </a:r>
            <a:r>
              <a:rPr lang="hu-HU" sz="2400" dirty="0" smtClean="0"/>
              <a:t>: </a:t>
            </a:r>
            <a:r>
              <a:rPr lang="hu-HU" sz="2400" dirty="0" err="1" smtClean="0"/>
              <a:t>dreihebiger</a:t>
            </a:r>
            <a:r>
              <a:rPr lang="hu-HU" sz="2400" dirty="0" smtClean="0"/>
              <a:t> Jambus (</a:t>
            </a:r>
            <a:r>
              <a:rPr lang="de-DE" sz="2400" dirty="0"/>
              <a:t>◡—ˌ◡—ˌ◡</a:t>
            </a:r>
            <a:r>
              <a:rPr lang="de-DE" sz="2400" dirty="0" smtClean="0"/>
              <a:t>—</a:t>
            </a:r>
            <a:r>
              <a:rPr lang="hu-HU" sz="2400" dirty="0" smtClean="0"/>
              <a:t>), die </a:t>
            </a:r>
            <a:r>
              <a:rPr lang="hu-HU" sz="2400" dirty="0" err="1" smtClean="0"/>
              <a:t>letzte</a:t>
            </a:r>
            <a:r>
              <a:rPr lang="hu-HU" sz="2400" dirty="0" smtClean="0"/>
              <a:t> </a:t>
            </a:r>
            <a:r>
              <a:rPr lang="hu-HU" sz="2400" dirty="0" err="1" smtClean="0"/>
              <a:t>Zeile</a:t>
            </a:r>
            <a:r>
              <a:rPr lang="hu-HU" sz="2400" dirty="0" smtClean="0"/>
              <a:t> </a:t>
            </a:r>
            <a:r>
              <a:rPr lang="hu-HU" sz="2400" dirty="0" err="1" smtClean="0"/>
              <a:t>jeder</a:t>
            </a:r>
            <a:r>
              <a:rPr lang="hu-HU" sz="2400" dirty="0" smtClean="0"/>
              <a:t> </a:t>
            </a:r>
            <a:r>
              <a:rPr lang="hu-HU" sz="2400" dirty="0" err="1" smtClean="0"/>
              <a:t>Strophe</a:t>
            </a:r>
            <a:r>
              <a:rPr lang="hu-HU" sz="2400" dirty="0" smtClean="0"/>
              <a:t> </a:t>
            </a:r>
            <a:r>
              <a:rPr lang="hu-HU" sz="2400" dirty="0" err="1" smtClean="0"/>
              <a:t>vierhebig</a:t>
            </a:r>
            <a:r>
              <a:rPr lang="hu-HU" sz="2400" dirty="0"/>
              <a:t> </a:t>
            </a:r>
            <a:r>
              <a:rPr lang="hu-HU" sz="2400" dirty="0" smtClean="0"/>
              <a:t>(</a:t>
            </a:r>
            <a:r>
              <a:rPr lang="de-DE" sz="2400" dirty="0"/>
              <a:t>◡—ˌ◡—ˌ◡—ˌ◡</a:t>
            </a:r>
            <a:r>
              <a:rPr lang="de-DE" sz="2400" dirty="0" smtClean="0"/>
              <a:t>—</a:t>
            </a:r>
            <a:r>
              <a:rPr lang="hu-HU" sz="2400" dirty="0" smtClean="0"/>
              <a:t>)</a:t>
            </a:r>
          </a:p>
          <a:p>
            <a:pPr marL="0" indent="0" algn="ctr">
              <a:buNone/>
            </a:pPr>
            <a:r>
              <a:rPr lang="hu-HU" sz="2400" dirty="0" err="1" smtClean="0"/>
              <a:t>Gattung</a:t>
            </a:r>
            <a:r>
              <a:rPr lang="hu-HU" sz="2400" dirty="0" smtClean="0"/>
              <a:t>: „</a:t>
            </a:r>
            <a:r>
              <a:rPr lang="hu-HU" sz="2400" dirty="0" err="1" smtClean="0"/>
              <a:t>Abendlied</a:t>
            </a:r>
            <a:r>
              <a:rPr lang="hu-HU" sz="2400" dirty="0" smtClean="0"/>
              <a:t>” – </a:t>
            </a:r>
            <a:r>
              <a:rPr lang="hu-HU" sz="2400" dirty="0" err="1" smtClean="0"/>
              <a:t>geistiger</a:t>
            </a:r>
            <a:r>
              <a:rPr lang="hu-HU" sz="2400" dirty="0" smtClean="0"/>
              <a:t> </a:t>
            </a:r>
            <a:r>
              <a:rPr lang="hu-HU" sz="2400" dirty="0" err="1" smtClean="0"/>
              <a:t>Gesang</a:t>
            </a:r>
            <a:r>
              <a:rPr lang="hu-HU" sz="2400" dirty="0" smtClean="0"/>
              <a:t> + </a:t>
            </a:r>
            <a:r>
              <a:rPr lang="hu-HU" sz="2400" dirty="0" err="1" smtClean="0"/>
              <a:t>typische</a:t>
            </a:r>
            <a:r>
              <a:rPr lang="hu-HU" sz="2400" dirty="0" smtClean="0"/>
              <a:t> </a:t>
            </a:r>
            <a:r>
              <a:rPr lang="hu-HU" sz="2400" dirty="0" err="1" smtClean="0"/>
              <a:t>Gattung</a:t>
            </a:r>
            <a:r>
              <a:rPr lang="hu-HU" sz="2400" dirty="0" smtClean="0"/>
              <a:t> der </a:t>
            </a:r>
            <a:r>
              <a:rPr lang="hu-HU" sz="2400" dirty="0" err="1" smtClean="0"/>
              <a:t>Reformationszeit</a:t>
            </a:r>
            <a:r>
              <a:rPr lang="hu-HU" sz="2400" dirty="0" smtClean="0"/>
              <a:t> → </a:t>
            </a:r>
            <a:r>
              <a:rPr lang="hu-HU" sz="2400" dirty="0" err="1" smtClean="0"/>
              <a:t>Angst</a:t>
            </a:r>
            <a:r>
              <a:rPr lang="hu-HU" sz="2400" dirty="0" smtClean="0"/>
              <a:t> </a:t>
            </a:r>
            <a:r>
              <a:rPr lang="hu-HU" sz="2400" dirty="0" err="1" smtClean="0"/>
              <a:t>vor</a:t>
            </a:r>
            <a:r>
              <a:rPr lang="hu-HU" sz="2400" dirty="0" smtClean="0"/>
              <a:t> </a:t>
            </a:r>
            <a:r>
              <a:rPr lang="hu-HU" sz="2400" dirty="0" err="1" smtClean="0"/>
              <a:t>der</a:t>
            </a:r>
            <a:r>
              <a:rPr lang="hu-HU" sz="2400" dirty="0" smtClean="0"/>
              <a:t> </a:t>
            </a:r>
            <a:r>
              <a:rPr lang="hu-HU" sz="2400" dirty="0" err="1" smtClean="0"/>
              <a:t>einbrechender</a:t>
            </a:r>
            <a:r>
              <a:rPr lang="hu-HU" sz="2400" dirty="0" smtClean="0"/>
              <a:t> </a:t>
            </a:r>
            <a:r>
              <a:rPr lang="hu-HU" sz="2400" dirty="0" err="1" smtClean="0"/>
              <a:t>Nacht</a:t>
            </a:r>
            <a:r>
              <a:rPr lang="hu-HU" sz="2400" dirty="0" smtClean="0"/>
              <a:t>, </a:t>
            </a:r>
            <a:r>
              <a:rPr lang="hu-HU" sz="2400" dirty="0" err="1" smtClean="0"/>
              <a:t>Erinnerung</a:t>
            </a:r>
            <a:r>
              <a:rPr lang="hu-HU" sz="2400" dirty="0" smtClean="0"/>
              <a:t> an den Tag in </a:t>
            </a:r>
            <a:r>
              <a:rPr lang="hu-HU" sz="2400" dirty="0" err="1" smtClean="0"/>
              <a:t>Andacht</a:t>
            </a:r>
            <a:r>
              <a:rPr lang="hu-HU" sz="2400" dirty="0" smtClean="0"/>
              <a:t> – </a:t>
            </a:r>
            <a:r>
              <a:rPr lang="hu-HU" sz="2400" dirty="0" err="1" smtClean="0"/>
              <a:t>bei</a:t>
            </a:r>
            <a:r>
              <a:rPr lang="hu-HU" sz="2400" dirty="0" smtClean="0"/>
              <a:t> Claudius </a:t>
            </a:r>
            <a:r>
              <a:rPr lang="hu-HU" sz="2400" dirty="0" err="1" smtClean="0"/>
              <a:t>nicht</a:t>
            </a:r>
            <a:r>
              <a:rPr lang="hu-HU" sz="2400" dirty="0" smtClean="0"/>
              <a:t> </a:t>
            </a:r>
            <a:r>
              <a:rPr lang="hu-HU" sz="2400" dirty="0" err="1" smtClean="0"/>
              <a:t>mehr</a:t>
            </a:r>
            <a:r>
              <a:rPr lang="hu-HU" sz="2400" dirty="0" smtClean="0"/>
              <a:t> </a:t>
            </a:r>
            <a:r>
              <a:rPr lang="hu-HU" sz="2400" dirty="0" err="1" smtClean="0"/>
              <a:t>didaktisch-pädagogisch</a:t>
            </a:r>
            <a:r>
              <a:rPr lang="hu-HU" sz="2400" dirty="0" smtClean="0"/>
              <a:t>, </a:t>
            </a:r>
            <a:r>
              <a:rPr lang="hu-HU" sz="2400" dirty="0" err="1" smtClean="0"/>
              <a:t>eher</a:t>
            </a:r>
            <a:r>
              <a:rPr lang="hu-HU" sz="2400" dirty="0" smtClean="0"/>
              <a:t> </a:t>
            </a:r>
            <a:r>
              <a:rPr lang="hu-HU" sz="2400" dirty="0" err="1" smtClean="0"/>
              <a:t>pietistisch-romantisch</a:t>
            </a:r>
            <a:r>
              <a:rPr lang="hu-HU" sz="2400" dirty="0" smtClean="0"/>
              <a:t>…</a:t>
            </a:r>
          </a:p>
          <a:p>
            <a:pPr marL="0" indent="0" algn="ctr">
              <a:buNone/>
            </a:pPr>
            <a:r>
              <a:rPr lang="hu-HU" sz="2400" dirty="0" err="1" smtClean="0"/>
              <a:t>Berühmte</a:t>
            </a:r>
            <a:r>
              <a:rPr lang="hu-HU" sz="2400" dirty="0" smtClean="0"/>
              <a:t> </a:t>
            </a:r>
            <a:r>
              <a:rPr lang="hu-HU" sz="2400" dirty="0" err="1" smtClean="0"/>
              <a:t>Vertonungen</a:t>
            </a:r>
            <a:r>
              <a:rPr lang="hu-HU" sz="2400" dirty="0" smtClean="0"/>
              <a:t>: </a:t>
            </a:r>
            <a:r>
              <a:rPr lang="hu-HU" sz="2400" u="sng" dirty="0" smtClean="0"/>
              <a:t>Franz Schubert, Carl Orff, </a:t>
            </a:r>
            <a:r>
              <a:rPr lang="hu-HU" sz="2400" u="sng" dirty="0" err="1" smtClean="0"/>
              <a:t>Othmar</a:t>
            </a:r>
            <a:r>
              <a:rPr lang="hu-HU" sz="2400" u="sng" dirty="0" smtClean="0"/>
              <a:t> </a:t>
            </a:r>
            <a:r>
              <a:rPr lang="hu-HU" sz="2400" u="sng" dirty="0" err="1" smtClean="0"/>
              <a:t>Schoeck</a:t>
            </a:r>
            <a:r>
              <a:rPr lang="hu-HU" sz="2400" u="sng" dirty="0" smtClean="0"/>
              <a:t>, Zsolt Gárdonyi </a:t>
            </a:r>
            <a:r>
              <a:rPr lang="hu-HU" sz="2400" dirty="0" smtClean="0"/>
              <a:t>etc.</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694275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03694" y="1046162"/>
            <a:ext cx="10515600" cy="1325563"/>
          </a:xfrm>
        </p:spPr>
        <p:txBody>
          <a:bodyPr>
            <a:normAutofit/>
          </a:bodyPr>
          <a:lstStyle/>
          <a:p>
            <a:pPr algn="ctr"/>
            <a:r>
              <a:rPr lang="hu-HU" sz="3600" b="1" dirty="0" err="1" smtClean="0"/>
              <a:t>Protestantische</a:t>
            </a:r>
            <a:r>
              <a:rPr lang="hu-HU" sz="3600" b="1" dirty="0" smtClean="0"/>
              <a:t> </a:t>
            </a:r>
            <a:r>
              <a:rPr lang="hu-HU" sz="3600" b="1" dirty="0" err="1" smtClean="0"/>
              <a:t>Mystik</a:t>
            </a:r>
            <a:r>
              <a:rPr lang="hu-HU" sz="3600" b="1" dirty="0" smtClean="0"/>
              <a:t> und </a:t>
            </a:r>
            <a:r>
              <a:rPr lang="hu-HU" sz="3600" b="1" dirty="0" err="1" smtClean="0"/>
              <a:t>Pietismus</a:t>
            </a:r>
            <a:endParaRPr lang="hu-HU" sz="3600" b="1" dirty="0"/>
          </a:p>
        </p:txBody>
      </p:sp>
      <p:sp>
        <p:nvSpPr>
          <p:cNvPr id="3" name="Tartalom helye 2"/>
          <p:cNvSpPr>
            <a:spLocks noGrp="1"/>
          </p:cNvSpPr>
          <p:nvPr>
            <p:ph idx="1"/>
          </p:nvPr>
        </p:nvSpPr>
        <p:spPr>
          <a:xfrm>
            <a:off x="803694" y="2506662"/>
            <a:ext cx="10515600" cy="4351338"/>
          </a:xfrm>
        </p:spPr>
        <p:txBody>
          <a:bodyPr/>
          <a:lstStyle/>
          <a:p>
            <a:pPr marL="0" indent="0">
              <a:buNone/>
            </a:pPr>
            <a:r>
              <a:rPr lang="hu-HU" sz="2400" b="1" dirty="0" smtClean="0"/>
              <a:t>Johann Valentin </a:t>
            </a:r>
            <a:r>
              <a:rPr lang="hu-HU" sz="2400" b="1" dirty="0" err="1" smtClean="0"/>
              <a:t>Andreae</a:t>
            </a:r>
            <a:r>
              <a:rPr lang="hu-HU" sz="2400" b="1" dirty="0" smtClean="0"/>
              <a:t> </a:t>
            </a:r>
            <a:r>
              <a:rPr lang="hu-HU" sz="2400" dirty="0" smtClean="0"/>
              <a:t>(1586-1654), </a:t>
            </a:r>
            <a:r>
              <a:rPr lang="hu-HU" sz="2400" dirty="0" err="1" smtClean="0"/>
              <a:t>schwäbischer</a:t>
            </a:r>
            <a:r>
              <a:rPr lang="hu-HU" sz="2400" dirty="0" smtClean="0"/>
              <a:t> </a:t>
            </a:r>
            <a:r>
              <a:rPr lang="hu-HU" sz="2400" dirty="0" err="1" smtClean="0"/>
              <a:t>Hofprediger</a:t>
            </a:r>
            <a:r>
              <a:rPr lang="hu-HU" sz="2400" dirty="0" smtClean="0"/>
              <a:t>: </a:t>
            </a:r>
            <a:r>
              <a:rPr lang="hu-HU" sz="2400" i="1" dirty="0" err="1" smtClean="0"/>
              <a:t>Reipublicae</a:t>
            </a:r>
            <a:r>
              <a:rPr lang="hu-HU" sz="2400" i="1" dirty="0" smtClean="0"/>
              <a:t> </a:t>
            </a:r>
            <a:r>
              <a:rPr lang="hu-HU" sz="2400" i="1" dirty="0" err="1" smtClean="0"/>
              <a:t>Christianopolitanae</a:t>
            </a:r>
            <a:r>
              <a:rPr lang="hu-HU" sz="2400" i="1" dirty="0" smtClean="0"/>
              <a:t> </a:t>
            </a:r>
            <a:r>
              <a:rPr lang="hu-HU" sz="2400" i="1" dirty="0" err="1" smtClean="0"/>
              <a:t>descriptio</a:t>
            </a:r>
            <a:r>
              <a:rPr lang="hu-HU" sz="2400" i="1" dirty="0" smtClean="0"/>
              <a:t> </a:t>
            </a:r>
            <a:r>
              <a:rPr lang="hu-HU" sz="2400" dirty="0" smtClean="0"/>
              <a:t>(1619) – </a:t>
            </a:r>
            <a:r>
              <a:rPr lang="hu-HU" sz="2400" dirty="0" err="1" smtClean="0"/>
              <a:t>christliche</a:t>
            </a:r>
            <a:r>
              <a:rPr lang="hu-HU" sz="2400" dirty="0" smtClean="0"/>
              <a:t> </a:t>
            </a:r>
            <a:r>
              <a:rPr lang="hu-HU" sz="2400" dirty="0" err="1" smtClean="0"/>
              <a:t>Gesellschaftsutopie</a:t>
            </a:r>
            <a:endParaRPr lang="hu-HU" sz="2400" i="1" dirty="0" smtClean="0"/>
          </a:p>
          <a:p>
            <a:pPr marL="0" indent="0">
              <a:buNone/>
            </a:pPr>
            <a:r>
              <a:rPr lang="hu-HU" sz="2400" b="1" dirty="0" smtClean="0"/>
              <a:t>Johann </a:t>
            </a:r>
            <a:r>
              <a:rPr lang="hu-HU" sz="2400" b="1" dirty="0" err="1" smtClean="0"/>
              <a:t>Arndt</a:t>
            </a:r>
            <a:r>
              <a:rPr lang="hu-HU" sz="2400" b="1" dirty="0" smtClean="0"/>
              <a:t> </a:t>
            </a:r>
            <a:r>
              <a:rPr lang="hu-HU" sz="2400" dirty="0" smtClean="0"/>
              <a:t>(1555-1621): </a:t>
            </a:r>
            <a:r>
              <a:rPr lang="hu-HU" sz="2400" i="1" dirty="0" err="1" smtClean="0"/>
              <a:t>Vier</a:t>
            </a:r>
            <a:r>
              <a:rPr lang="hu-HU" sz="2400" i="1" dirty="0" smtClean="0"/>
              <a:t> </a:t>
            </a:r>
            <a:r>
              <a:rPr lang="hu-HU" sz="2400" i="1" dirty="0" err="1" smtClean="0"/>
              <a:t>Bücher</a:t>
            </a:r>
            <a:r>
              <a:rPr lang="hu-HU" sz="2400" i="1" dirty="0" smtClean="0"/>
              <a:t> </a:t>
            </a:r>
            <a:r>
              <a:rPr lang="hu-HU" sz="2400" i="1" dirty="0" err="1" smtClean="0"/>
              <a:t>vom</a:t>
            </a:r>
            <a:r>
              <a:rPr lang="hu-HU" sz="2400" i="1" dirty="0" smtClean="0"/>
              <a:t> </a:t>
            </a:r>
            <a:r>
              <a:rPr lang="hu-HU" sz="2400" i="1" dirty="0" err="1" smtClean="0"/>
              <a:t>wahren</a:t>
            </a:r>
            <a:r>
              <a:rPr lang="hu-HU" sz="2400" i="1" dirty="0" smtClean="0"/>
              <a:t> </a:t>
            </a:r>
            <a:r>
              <a:rPr lang="hu-HU" sz="2400" i="1" dirty="0" err="1" smtClean="0"/>
              <a:t>Christentum</a:t>
            </a:r>
            <a:r>
              <a:rPr lang="hu-HU" sz="2400" i="1" dirty="0" smtClean="0"/>
              <a:t> </a:t>
            </a:r>
            <a:r>
              <a:rPr lang="hu-HU" sz="2400" dirty="0" smtClean="0"/>
              <a:t>(1606/1610) – </a:t>
            </a:r>
            <a:r>
              <a:rPr lang="hu-HU" sz="2400" dirty="0" err="1" smtClean="0"/>
              <a:t>beschaulich-mystische</a:t>
            </a:r>
            <a:r>
              <a:rPr lang="hu-HU" sz="2400" dirty="0" smtClean="0"/>
              <a:t> </a:t>
            </a:r>
            <a:r>
              <a:rPr lang="hu-HU" sz="2400" dirty="0" err="1" smtClean="0"/>
              <a:t>Religiosität</a:t>
            </a:r>
            <a:endParaRPr lang="hu-HU" sz="2400" dirty="0" smtClean="0"/>
          </a:p>
          <a:p>
            <a:pPr marL="0" indent="0">
              <a:buNone/>
            </a:pPr>
            <a:r>
              <a:rPr lang="hu-HU" sz="2400" b="1" dirty="0" smtClean="0"/>
              <a:t>Philipp Jakob </a:t>
            </a:r>
            <a:r>
              <a:rPr lang="hu-HU" sz="2400" b="1" dirty="0" err="1" smtClean="0"/>
              <a:t>Spener</a:t>
            </a:r>
            <a:r>
              <a:rPr lang="hu-HU" sz="2400" b="1" dirty="0" smtClean="0"/>
              <a:t> </a:t>
            </a:r>
            <a:r>
              <a:rPr lang="hu-HU" sz="2400" dirty="0" smtClean="0"/>
              <a:t>(1645–1705) – </a:t>
            </a:r>
            <a:r>
              <a:rPr lang="hu-HU" sz="2400" dirty="0" err="1" smtClean="0"/>
              <a:t>pietistische</a:t>
            </a:r>
            <a:r>
              <a:rPr lang="hu-HU" sz="2400" dirty="0" smtClean="0"/>
              <a:t> </a:t>
            </a:r>
            <a:r>
              <a:rPr lang="hu-HU" sz="2400" dirty="0" err="1" smtClean="0"/>
              <a:t>Gefühls</a:t>
            </a:r>
            <a:r>
              <a:rPr lang="hu-HU" sz="2400" dirty="0" smtClean="0"/>
              <a:t>- und </a:t>
            </a:r>
            <a:r>
              <a:rPr lang="hu-HU" sz="2400" dirty="0" err="1" smtClean="0"/>
              <a:t>Herzensgläubigkeit</a:t>
            </a:r>
            <a:r>
              <a:rPr lang="hu-HU" sz="2400" dirty="0" smtClean="0"/>
              <a:t> (</a:t>
            </a:r>
            <a:r>
              <a:rPr lang="hu-HU" sz="2400" i="1" dirty="0" smtClean="0"/>
              <a:t>Pia </a:t>
            </a:r>
            <a:r>
              <a:rPr lang="hu-HU" sz="2400" i="1" dirty="0" err="1" smtClean="0"/>
              <a:t>desideria</a:t>
            </a:r>
            <a:r>
              <a:rPr lang="hu-HU" sz="2400" i="1" dirty="0" smtClean="0"/>
              <a:t> </a:t>
            </a:r>
            <a:r>
              <a:rPr lang="hu-HU" sz="2400" dirty="0" smtClean="0"/>
              <a:t>= </a:t>
            </a:r>
            <a:r>
              <a:rPr lang="hu-HU" sz="2400" dirty="0" err="1" smtClean="0"/>
              <a:t>Fromme</a:t>
            </a:r>
            <a:r>
              <a:rPr lang="hu-HU" sz="2400" dirty="0" smtClean="0"/>
              <a:t> </a:t>
            </a:r>
            <a:r>
              <a:rPr lang="hu-HU" sz="2400" dirty="0" err="1" smtClean="0"/>
              <a:t>Wünsche</a:t>
            </a:r>
            <a:r>
              <a:rPr lang="hu-HU" sz="2400" dirty="0" smtClean="0"/>
              <a:t>, 1675)</a:t>
            </a:r>
          </a:p>
          <a:p>
            <a:pPr marL="0" indent="0">
              <a:buNone/>
            </a:pPr>
            <a:endParaRPr lang="hu-HU" sz="2400" dirty="0" smtClean="0"/>
          </a:p>
          <a:p>
            <a:pPr marL="0" indent="0" algn="ctr">
              <a:buNone/>
            </a:pPr>
            <a:r>
              <a:rPr lang="hu-HU" sz="2400" dirty="0" smtClean="0">
                <a:solidFill>
                  <a:srgbClr val="C00000"/>
                </a:solidFill>
              </a:rPr>
              <a:t>„I</a:t>
            </a:r>
            <a:r>
              <a:rPr lang="hu-HU" sz="2400" i="1" dirty="0" smtClean="0">
                <a:solidFill>
                  <a:srgbClr val="C00000"/>
                </a:solidFill>
              </a:rPr>
              <a:t>n </a:t>
            </a:r>
            <a:r>
              <a:rPr lang="hu-HU" sz="2400" i="1" dirty="0" err="1" smtClean="0">
                <a:solidFill>
                  <a:srgbClr val="C00000"/>
                </a:solidFill>
              </a:rPr>
              <a:t>dieser</a:t>
            </a:r>
            <a:r>
              <a:rPr lang="hu-HU" sz="2400" i="1" dirty="0" smtClean="0">
                <a:solidFill>
                  <a:srgbClr val="C00000"/>
                </a:solidFill>
              </a:rPr>
              <a:t> </a:t>
            </a:r>
            <a:r>
              <a:rPr lang="hu-HU" sz="2400" i="1" dirty="0" err="1" smtClean="0">
                <a:solidFill>
                  <a:srgbClr val="C00000"/>
                </a:solidFill>
              </a:rPr>
              <a:t>protestantischen</a:t>
            </a:r>
            <a:r>
              <a:rPr lang="hu-HU" sz="2400" i="1" dirty="0" smtClean="0">
                <a:solidFill>
                  <a:srgbClr val="C00000"/>
                </a:solidFill>
              </a:rPr>
              <a:t> </a:t>
            </a:r>
            <a:r>
              <a:rPr lang="hu-HU" sz="2400" i="1" dirty="0" err="1" smtClean="0">
                <a:solidFill>
                  <a:srgbClr val="C00000"/>
                </a:solidFill>
              </a:rPr>
              <a:t>Mystik</a:t>
            </a:r>
            <a:r>
              <a:rPr lang="hu-HU" sz="2400" i="1" dirty="0" smtClean="0">
                <a:solidFill>
                  <a:srgbClr val="C00000"/>
                </a:solidFill>
              </a:rPr>
              <a:t> </a:t>
            </a:r>
            <a:r>
              <a:rPr lang="hu-HU" sz="2400" i="1" dirty="0" err="1" smtClean="0">
                <a:solidFill>
                  <a:srgbClr val="C00000"/>
                </a:solidFill>
              </a:rPr>
              <a:t>lag</a:t>
            </a:r>
            <a:r>
              <a:rPr lang="hu-HU" sz="2400" i="1" dirty="0" smtClean="0">
                <a:solidFill>
                  <a:srgbClr val="C00000"/>
                </a:solidFill>
              </a:rPr>
              <a:t> </a:t>
            </a:r>
            <a:r>
              <a:rPr lang="hu-HU" sz="2400" i="1" dirty="0" err="1" smtClean="0">
                <a:solidFill>
                  <a:srgbClr val="C00000"/>
                </a:solidFill>
              </a:rPr>
              <a:t>durchweg</a:t>
            </a:r>
            <a:r>
              <a:rPr lang="hu-HU" sz="2400" i="1" dirty="0" smtClean="0">
                <a:solidFill>
                  <a:srgbClr val="C00000"/>
                </a:solidFill>
              </a:rPr>
              <a:t> </a:t>
            </a:r>
            <a:r>
              <a:rPr lang="hu-HU" sz="2400" i="1" dirty="0" err="1" smtClean="0">
                <a:solidFill>
                  <a:srgbClr val="C00000"/>
                </a:solidFill>
              </a:rPr>
              <a:t>eine</a:t>
            </a:r>
            <a:r>
              <a:rPr lang="hu-HU" sz="2400" i="1" dirty="0" smtClean="0">
                <a:solidFill>
                  <a:srgbClr val="C00000"/>
                </a:solidFill>
              </a:rPr>
              <a:t> </a:t>
            </a:r>
            <a:r>
              <a:rPr lang="hu-HU" sz="2400" i="1" dirty="0" err="1" smtClean="0">
                <a:solidFill>
                  <a:srgbClr val="C00000"/>
                </a:solidFill>
              </a:rPr>
              <a:t>Abwehr</a:t>
            </a:r>
            <a:r>
              <a:rPr lang="hu-HU" sz="2400" i="1" dirty="0" smtClean="0">
                <a:solidFill>
                  <a:srgbClr val="C00000"/>
                </a:solidFill>
              </a:rPr>
              <a:t> der </a:t>
            </a:r>
            <a:r>
              <a:rPr lang="hu-HU" sz="2400" i="1" dirty="0" err="1" smtClean="0">
                <a:solidFill>
                  <a:srgbClr val="C00000"/>
                </a:solidFill>
              </a:rPr>
              <a:t>höfisch-öffentlichen</a:t>
            </a:r>
            <a:r>
              <a:rPr lang="hu-HU" sz="2400" i="1" dirty="0" smtClean="0">
                <a:solidFill>
                  <a:srgbClr val="C00000"/>
                </a:solidFill>
              </a:rPr>
              <a:t> </a:t>
            </a:r>
            <a:r>
              <a:rPr lang="hu-HU" sz="2400" i="1" dirty="0" err="1" smtClean="0">
                <a:solidFill>
                  <a:srgbClr val="C00000"/>
                </a:solidFill>
              </a:rPr>
              <a:t>Lebenssphäre</a:t>
            </a:r>
            <a:r>
              <a:rPr lang="hu-HU" sz="2400" i="1" dirty="0" smtClean="0">
                <a:solidFill>
                  <a:srgbClr val="C00000"/>
                </a:solidFill>
              </a:rPr>
              <a:t>, </a:t>
            </a:r>
            <a:r>
              <a:rPr lang="hu-HU" sz="2400" i="1" dirty="0" err="1" smtClean="0">
                <a:solidFill>
                  <a:srgbClr val="C00000"/>
                </a:solidFill>
              </a:rPr>
              <a:t>eine</a:t>
            </a:r>
            <a:r>
              <a:rPr lang="hu-HU" sz="2400" i="1" dirty="0" smtClean="0">
                <a:solidFill>
                  <a:srgbClr val="C00000"/>
                </a:solidFill>
              </a:rPr>
              <a:t> </a:t>
            </a:r>
            <a:r>
              <a:rPr lang="hu-HU" sz="2400" i="1" dirty="0" err="1" smtClean="0">
                <a:solidFill>
                  <a:srgbClr val="C00000"/>
                </a:solidFill>
              </a:rPr>
              <a:t>Flucht</a:t>
            </a:r>
            <a:r>
              <a:rPr lang="hu-HU" sz="2400" i="1" dirty="0" smtClean="0">
                <a:solidFill>
                  <a:srgbClr val="C00000"/>
                </a:solidFill>
              </a:rPr>
              <a:t> </a:t>
            </a:r>
            <a:r>
              <a:rPr lang="hu-HU" sz="2400" i="1" dirty="0" err="1" smtClean="0">
                <a:solidFill>
                  <a:srgbClr val="C00000"/>
                </a:solidFill>
              </a:rPr>
              <a:t>vor</a:t>
            </a:r>
            <a:r>
              <a:rPr lang="hu-HU" sz="2400" i="1" dirty="0" smtClean="0">
                <a:solidFill>
                  <a:srgbClr val="C00000"/>
                </a:solidFill>
              </a:rPr>
              <a:t> </a:t>
            </a:r>
            <a:r>
              <a:rPr lang="hu-HU" sz="2400" i="1" dirty="0" err="1" smtClean="0">
                <a:solidFill>
                  <a:srgbClr val="C00000"/>
                </a:solidFill>
              </a:rPr>
              <a:t>dem</a:t>
            </a:r>
            <a:r>
              <a:rPr lang="hu-HU" sz="2400" i="1" dirty="0" smtClean="0">
                <a:solidFill>
                  <a:srgbClr val="C00000"/>
                </a:solidFill>
              </a:rPr>
              <a:t> </a:t>
            </a:r>
            <a:r>
              <a:rPr lang="hu-HU" sz="2400" i="1" dirty="0" err="1" smtClean="0">
                <a:solidFill>
                  <a:srgbClr val="C00000"/>
                </a:solidFill>
              </a:rPr>
              <a:t>Zeitlichen</a:t>
            </a:r>
            <a:r>
              <a:rPr lang="hu-HU" sz="2400" i="1" dirty="0" smtClean="0">
                <a:solidFill>
                  <a:srgbClr val="C00000"/>
                </a:solidFill>
              </a:rPr>
              <a:t> in die </a:t>
            </a:r>
            <a:r>
              <a:rPr lang="hu-HU" sz="2400" i="1" dirty="0" err="1" smtClean="0">
                <a:solidFill>
                  <a:srgbClr val="C00000"/>
                </a:solidFill>
              </a:rPr>
              <a:t>stille</a:t>
            </a:r>
            <a:r>
              <a:rPr lang="hu-HU" sz="2400" i="1" dirty="0" smtClean="0">
                <a:solidFill>
                  <a:srgbClr val="C00000"/>
                </a:solidFill>
              </a:rPr>
              <a:t> </a:t>
            </a:r>
            <a:r>
              <a:rPr lang="hu-HU" sz="2400" i="1" dirty="0" err="1" smtClean="0">
                <a:solidFill>
                  <a:srgbClr val="C00000"/>
                </a:solidFill>
              </a:rPr>
              <a:t>Innerlichkeit</a:t>
            </a:r>
            <a:r>
              <a:rPr lang="hu-HU" sz="2400" i="1" dirty="0" smtClean="0">
                <a:solidFill>
                  <a:srgbClr val="C00000"/>
                </a:solidFill>
              </a:rPr>
              <a:t> des </a:t>
            </a:r>
            <a:r>
              <a:rPr lang="hu-HU" sz="2400" i="1" dirty="0" err="1" smtClean="0">
                <a:solidFill>
                  <a:srgbClr val="C00000"/>
                </a:solidFill>
              </a:rPr>
              <a:t>gläubigen</a:t>
            </a:r>
            <a:r>
              <a:rPr lang="hu-HU" sz="2400" i="1" dirty="0" smtClean="0">
                <a:solidFill>
                  <a:srgbClr val="C00000"/>
                </a:solidFill>
              </a:rPr>
              <a:t> </a:t>
            </a:r>
            <a:r>
              <a:rPr lang="hu-HU" sz="2400" i="1" dirty="0" err="1" smtClean="0">
                <a:solidFill>
                  <a:srgbClr val="C00000"/>
                </a:solidFill>
              </a:rPr>
              <a:t>Gemüts</a:t>
            </a:r>
            <a:r>
              <a:rPr lang="hu-HU" sz="2400" i="1" dirty="0" smtClean="0">
                <a:solidFill>
                  <a:srgbClr val="C00000"/>
                </a:solidFill>
              </a:rPr>
              <a:t>.” </a:t>
            </a:r>
            <a:r>
              <a:rPr lang="hu-HU" sz="1800" dirty="0" smtClean="0"/>
              <a:t>(Martini, S. 143)</a:t>
            </a:r>
            <a:endParaRPr lang="hu-HU" sz="18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026983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1561</Words>
  <Application>Microsoft Office PowerPoint</Application>
  <PresentationFormat>Szélesvásznú</PresentationFormat>
  <Paragraphs>120</Paragraphs>
  <Slides>23</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23</vt:i4>
      </vt:variant>
    </vt:vector>
  </HeadingPairs>
  <TitlesOfParts>
    <vt:vector size="27" baseType="lpstr">
      <vt:lpstr>Arial</vt:lpstr>
      <vt:lpstr>Calibri</vt:lpstr>
      <vt:lpstr>Calibri Light</vt:lpstr>
      <vt:lpstr>Office-téma</vt:lpstr>
      <vt:lpstr>    Géza Horváth  Protestantische Traditionen in der deutschsprachigen Literatur V. </vt:lpstr>
      <vt:lpstr>  Barock II.</vt:lpstr>
      <vt:lpstr>Pietismus (Pietas = Pflichtgefühl, Frömmigkeit)</vt:lpstr>
      <vt:lpstr>Pietismus – Epochen, Richtungen, Zentren</vt:lpstr>
      <vt:lpstr>Exkurs: Matthias Claudius (1740-1815): Abendlied (1778?)</vt:lpstr>
      <vt:lpstr>M. Claudius: Abendlied https://www.youtube.com/watch?v=wfDnkiFKYVQ </vt:lpstr>
      <vt:lpstr>M. Claudius: Abendlied</vt:lpstr>
      <vt:lpstr>M. Claudius: Abendlied</vt:lpstr>
      <vt:lpstr>Protestantische Mystik und Pietismus</vt:lpstr>
      <vt:lpstr>Franckesche Stiftungen in Halle ab 1695 Kupferstich (1748)</vt:lpstr>
      <vt:lpstr>Nikolaus Ludwig, Reichsgraf von Zinzendorf und die Herrnhuter Brüdergemeinde</vt:lpstr>
      <vt:lpstr>Zinzendorf</vt:lpstr>
      <vt:lpstr>Die Herrnhuter Brüdergemeinde eine überkonfessionell-christliche Glaubensbewegung</vt:lpstr>
      <vt:lpstr>Der erste „freie Schriftsteller” Philipp von Zesen (1619-1689)</vt:lpstr>
      <vt:lpstr>Das Ordensdrama Jesuitendrama und protestantisches Schuldrama</vt:lpstr>
      <vt:lpstr>Dafne - Die erste deutsche Oper (1627)  eine protestantische Koproduktion</vt:lpstr>
      <vt:lpstr>Martin Opitz und Heinrich Schütz Schütz im Jahre der Entstehung der „Dafne”, 1627 (rechts) Mitte: Giovanni Battista Tiepolo: Apollo und Daphne, 1743/44 Louvre</vt:lpstr>
      <vt:lpstr>Giovanni Lorenzo Bernini: Apollo und Daphne (1622-1625)</vt:lpstr>
      <vt:lpstr>Andreas Gryphius (1616, Glogau-1664, ebd.) Dichter, Dramatiker, einer der bedeutendsten Lyriker der deutschen – schlesischen - Barock</vt:lpstr>
      <vt:lpstr>Andreas Gryphius (1616-1664) </vt:lpstr>
      <vt:lpstr>Andreas Gryphius: Es ist alles eitel (1637)</vt:lpstr>
      <vt:lpstr>Es ist alles eitel</vt:lpstr>
      <vt:lpstr>„An die Welt” (1637) „Aus solcher Weltverzweiflung befreit nur der gläubige Aufblick zum rettenden Jenseits, der Glaube an den Tod als Durchgang zum Ewigen” (Martini, 151)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Géza Horváth  Protestantische Traditionen in der deutschsprachigen Literatur V. </dc:title>
  <dc:creator>HG</dc:creator>
  <cp:lastModifiedBy>HG</cp:lastModifiedBy>
  <cp:revision>14</cp:revision>
  <dcterms:created xsi:type="dcterms:W3CDTF">2020-11-08T15:19:50Z</dcterms:created>
  <dcterms:modified xsi:type="dcterms:W3CDTF">2023-08-29T16:41:19Z</dcterms:modified>
</cp:coreProperties>
</file>