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93" r:id="rId3"/>
    <p:sldId id="257" r:id="rId4"/>
    <p:sldId id="258" r:id="rId5"/>
    <p:sldId id="294" r:id="rId6"/>
    <p:sldId id="259" r:id="rId7"/>
    <p:sldId id="260" r:id="rId8"/>
    <p:sldId id="281" r:id="rId9"/>
    <p:sldId id="295" r:id="rId10"/>
    <p:sldId id="282" r:id="rId11"/>
    <p:sldId id="261" r:id="rId12"/>
    <p:sldId id="262" r:id="rId13"/>
    <p:sldId id="265" r:id="rId14"/>
    <p:sldId id="264" r:id="rId15"/>
    <p:sldId id="266" r:id="rId16"/>
    <p:sldId id="296" r:id="rId17"/>
    <p:sldId id="286" r:id="rId18"/>
    <p:sldId id="269" r:id="rId19"/>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8" d="100"/>
          <a:sy n="78" d="100"/>
        </p:scale>
        <p:origin x="126" y="6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CD6B71B6-3291-41C2-B334-33224B2046DB}"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819730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D6B71B6-3291-41C2-B334-33224B2046DB}"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46779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D6B71B6-3291-41C2-B334-33224B2046DB}"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1110656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CD6B71B6-3291-41C2-B334-33224B2046DB}"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1758349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CD6B71B6-3291-41C2-B334-33224B2046DB}" type="datetimeFigureOut">
              <a:rPr lang="hu-HU" smtClean="0"/>
              <a:t>2023. 08. 29.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365581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CD6B71B6-3291-41C2-B334-33224B2046DB}"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182839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CD6B71B6-3291-41C2-B334-33224B2046DB}" type="datetimeFigureOut">
              <a:rPr lang="hu-HU" smtClean="0"/>
              <a:t>2023. 08. 29.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4167743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CD6B71B6-3291-41C2-B334-33224B2046DB}" type="datetimeFigureOut">
              <a:rPr lang="hu-HU" smtClean="0"/>
              <a:t>2023. 08. 29.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500603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CD6B71B6-3291-41C2-B334-33224B2046DB}" type="datetimeFigureOut">
              <a:rPr lang="hu-HU" smtClean="0"/>
              <a:t>2023. 08. 29.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349326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CD6B71B6-3291-41C2-B334-33224B2046DB}"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1062955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CD6B71B6-3291-41C2-B334-33224B2046DB}" type="datetimeFigureOut">
              <a:rPr lang="hu-HU" smtClean="0"/>
              <a:t>2023. 08. 29.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83549039-DE3D-4218-BE4E-240363EB784A}" type="slidenum">
              <a:rPr lang="hu-HU" smtClean="0"/>
              <a:t>‹#›</a:t>
            </a:fld>
            <a:endParaRPr lang="hu-HU"/>
          </a:p>
        </p:txBody>
      </p:sp>
    </p:spTree>
    <p:extLst>
      <p:ext uri="{BB962C8B-B14F-4D97-AF65-F5344CB8AC3E}">
        <p14:creationId xmlns:p14="http://schemas.microsoft.com/office/powerpoint/2010/main" val="4226160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B71B6-3291-41C2-B334-33224B2046DB}" type="datetimeFigureOut">
              <a:rPr lang="hu-HU" smtClean="0"/>
              <a:t>2023. 08. 29.</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49039-DE3D-4218-BE4E-240363EB784A}" type="slidenum">
              <a:rPr lang="hu-HU" smtClean="0"/>
              <a:t>‹#›</a:t>
            </a:fld>
            <a:endParaRPr lang="hu-HU"/>
          </a:p>
        </p:txBody>
      </p:sp>
    </p:spTree>
    <p:extLst>
      <p:ext uri="{BB962C8B-B14F-4D97-AF65-F5344CB8AC3E}">
        <p14:creationId xmlns:p14="http://schemas.microsoft.com/office/powerpoint/2010/main" val="821047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530056" y="977417"/>
            <a:ext cx="9144000" cy="4370522"/>
          </a:xfrm>
        </p:spPr>
        <p:txBody>
          <a:bodyPr>
            <a:normAutofit fontScale="90000"/>
          </a:bodyPr>
          <a:lstStyle/>
          <a:p>
            <a:r>
              <a:rPr lang="hu-HU" dirty="0" smtClean="0"/>
              <a:t/>
            </a:r>
            <a:br>
              <a:rPr lang="hu-HU" dirty="0" smtClean="0"/>
            </a:br>
            <a:r>
              <a:rPr lang="hu-HU" dirty="0" smtClean="0"/>
              <a:t/>
            </a:r>
            <a:br>
              <a:rPr lang="hu-HU" dirty="0" smtClean="0"/>
            </a:br>
            <a:r>
              <a:rPr lang="hu-HU" dirty="0"/>
              <a:t/>
            </a:r>
            <a:br>
              <a:rPr lang="hu-HU" dirty="0"/>
            </a:br>
            <a:r>
              <a:rPr lang="hu-HU" dirty="0" smtClean="0"/>
              <a:t/>
            </a:r>
            <a:br>
              <a:rPr lang="hu-HU" dirty="0" smtClean="0"/>
            </a:br>
            <a:r>
              <a:rPr lang="hu-HU" sz="5600" b="1" dirty="0" smtClean="0"/>
              <a:t>Géza Horváth</a:t>
            </a:r>
            <a:br>
              <a:rPr lang="hu-HU" sz="5600" b="1" dirty="0" smtClean="0"/>
            </a:br>
            <a:r>
              <a:rPr lang="hu-HU" sz="5600" b="1" dirty="0" smtClean="0"/>
              <a:t/>
            </a:r>
            <a:br>
              <a:rPr lang="hu-HU" sz="5600" b="1" dirty="0" smtClean="0"/>
            </a:br>
            <a:r>
              <a:rPr lang="hu-HU" sz="5600" b="1" dirty="0" err="1" smtClean="0"/>
              <a:t>Protestantische</a:t>
            </a:r>
            <a:r>
              <a:rPr lang="hu-HU" sz="5600" b="1" dirty="0" smtClean="0"/>
              <a:t> </a:t>
            </a:r>
            <a:r>
              <a:rPr lang="hu-HU" sz="5600" b="1" dirty="0" err="1" smtClean="0"/>
              <a:t>Traditionen</a:t>
            </a:r>
            <a:r>
              <a:rPr lang="hu-HU" sz="5600" b="1" dirty="0" smtClean="0"/>
              <a:t> in der </a:t>
            </a:r>
            <a:r>
              <a:rPr lang="hu-HU" sz="5600" b="1" dirty="0" err="1" smtClean="0"/>
              <a:t>deutschsprachigen</a:t>
            </a:r>
            <a:r>
              <a:rPr lang="hu-HU" sz="5600" b="1" dirty="0" smtClean="0"/>
              <a:t> </a:t>
            </a:r>
            <a:r>
              <a:rPr lang="hu-HU" sz="5600" b="1" dirty="0" err="1" smtClean="0"/>
              <a:t>Literatur</a:t>
            </a:r>
            <a:r>
              <a:rPr lang="hu-HU" sz="5600" b="1" dirty="0"/>
              <a:t> </a:t>
            </a:r>
            <a:r>
              <a:rPr lang="hu-HU" sz="5600" b="1" dirty="0" smtClean="0"/>
              <a:t>IV.</a:t>
            </a:r>
            <a:r>
              <a:rPr lang="hu-HU" sz="5600" dirty="0" smtClean="0"/>
              <a:t/>
            </a:r>
            <a:br>
              <a:rPr lang="hu-HU" sz="5600" dirty="0" smtClean="0"/>
            </a:br>
            <a:endParaRPr lang="hu-HU" sz="5600" dirty="0"/>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167687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95068" y="1069540"/>
            <a:ext cx="10515600" cy="1325563"/>
          </a:xfrm>
        </p:spPr>
        <p:txBody>
          <a:bodyPr>
            <a:normAutofit/>
          </a:bodyPr>
          <a:lstStyle/>
          <a:p>
            <a:pPr algn="ctr"/>
            <a:r>
              <a:rPr lang="hu-HU" sz="3600" b="1" dirty="0" err="1" smtClean="0"/>
              <a:t>Theatrum</a:t>
            </a:r>
            <a:r>
              <a:rPr lang="hu-HU" sz="3600" b="1" dirty="0" smtClean="0"/>
              <a:t> </a:t>
            </a:r>
            <a:r>
              <a:rPr lang="hu-HU" sz="3600" b="1" dirty="0" err="1" smtClean="0"/>
              <a:t>mundi</a:t>
            </a:r>
            <a:endParaRPr lang="hu-HU" sz="3600" b="1" dirty="0"/>
          </a:p>
        </p:txBody>
      </p:sp>
      <p:sp>
        <p:nvSpPr>
          <p:cNvPr id="3" name="Tartalom helye 2"/>
          <p:cNvSpPr>
            <a:spLocks noGrp="1"/>
          </p:cNvSpPr>
          <p:nvPr>
            <p:ph idx="1"/>
          </p:nvPr>
        </p:nvSpPr>
        <p:spPr>
          <a:xfrm>
            <a:off x="795068" y="2256945"/>
            <a:ext cx="10515600" cy="4699161"/>
          </a:xfrm>
        </p:spPr>
        <p:txBody>
          <a:bodyPr>
            <a:normAutofit fontScale="92500" lnSpcReduction="20000"/>
          </a:bodyPr>
          <a:lstStyle/>
          <a:p>
            <a:pPr marL="0" indent="0">
              <a:buNone/>
            </a:pPr>
            <a:r>
              <a:rPr lang="de-DE" sz="2600" dirty="0"/>
              <a:t>Die Metapher des Theaters entspricht am besten der Grunderfahrung des Barock: der </a:t>
            </a:r>
            <a:r>
              <a:rPr lang="de-DE" sz="2600" b="1" dirty="0" err="1"/>
              <a:t>vanitas</a:t>
            </a:r>
            <a:r>
              <a:rPr lang="de-DE" sz="2600" dirty="0"/>
              <a:t>, der Eitelkeit, der </a:t>
            </a:r>
            <a:r>
              <a:rPr lang="de-DE" sz="2600" b="1" dirty="0"/>
              <a:t>Welt als bloßem Schein</a:t>
            </a:r>
            <a:r>
              <a:rPr lang="de-DE" sz="2600" dirty="0"/>
              <a:t>. Gott ist der Regisseur, Autor und einziger Zuschauer des Stückes, die Menschen sind Marionetten dieses </a:t>
            </a:r>
            <a:r>
              <a:rPr lang="de-DE" sz="2600" dirty="0" smtClean="0"/>
              <a:t>Spielmeisters.</a:t>
            </a:r>
            <a:endParaRPr lang="hu-HU" sz="2600" dirty="0"/>
          </a:p>
          <a:p>
            <a:pPr marL="0" indent="0">
              <a:buNone/>
            </a:pPr>
            <a:endParaRPr lang="hu-HU" sz="2600" dirty="0" smtClean="0"/>
          </a:p>
          <a:p>
            <a:pPr marL="0" indent="0">
              <a:buNone/>
            </a:pPr>
            <a:r>
              <a:rPr lang="de-DE" sz="2600" dirty="0" smtClean="0"/>
              <a:t>Die </a:t>
            </a:r>
            <a:r>
              <a:rPr lang="de-DE" sz="2600" dirty="0"/>
              <a:t>reale Theaterbühne </a:t>
            </a:r>
            <a:r>
              <a:rPr lang="de-DE" sz="2600" dirty="0" smtClean="0"/>
              <a:t>wird </a:t>
            </a:r>
            <a:r>
              <a:rPr lang="de-DE" sz="2600" dirty="0"/>
              <a:t>zum Repräsentationsforum der Welt. Die Theater-Maschinerie erzeugt die vollkommene </a:t>
            </a:r>
            <a:r>
              <a:rPr lang="de-DE" sz="2600" b="1" dirty="0"/>
              <a:t>Illusion</a:t>
            </a:r>
            <a:r>
              <a:rPr lang="de-DE" sz="2600" dirty="0"/>
              <a:t> von Realität. Der Fürstenhof ist ebenso Mikrokosmos wie die Theaterbühne. Die Götter dieser Welt, die Herrscher, sind in ihrer Machtvollkommenheit </a:t>
            </a:r>
            <a:r>
              <a:rPr lang="de-DE" sz="2600" dirty="0" smtClean="0"/>
              <a:t>Spielleiter.</a:t>
            </a:r>
            <a:endParaRPr lang="hu-HU" sz="2600" dirty="0" smtClean="0"/>
          </a:p>
          <a:p>
            <a:pPr marL="0" indent="0">
              <a:buNone/>
            </a:pPr>
            <a:endParaRPr lang="hu-HU" sz="2600" dirty="0" smtClean="0"/>
          </a:p>
          <a:p>
            <a:pPr marL="0" indent="0">
              <a:buNone/>
            </a:pPr>
            <a:r>
              <a:rPr lang="de-DE" sz="2600" dirty="0" smtClean="0"/>
              <a:t>Religiöse </a:t>
            </a:r>
            <a:r>
              <a:rPr lang="de-DE" sz="2600" dirty="0"/>
              <a:t>wie anthropologische Deutungen der Theatermetapher zeigen, </a:t>
            </a:r>
            <a:r>
              <a:rPr lang="de-DE" sz="2600" dirty="0" smtClean="0"/>
              <a:t>da</a:t>
            </a:r>
            <a:r>
              <a:rPr lang="hu-HU" sz="2600" dirty="0" err="1" smtClean="0"/>
              <a:t>ss</a:t>
            </a:r>
            <a:r>
              <a:rPr lang="de-DE" sz="2600" dirty="0" smtClean="0"/>
              <a:t> </a:t>
            </a:r>
            <a:r>
              <a:rPr lang="de-DE" sz="2600" dirty="0"/>
              <a:t>im großen Welttheater wie in der kleinen Welt des Hofes die </a:t>
            </a:r>
            <a:r>
              <a:rPr lang="de-DE" sz="2600" b="1" dirty="0"/>
              <a:t>fixierten Rollen</a:t>
            </a:r>
            <a:r>
              <a:rPr lang="de-DE" sz="2600" dirty="0"/>
              <a:t> angemessen ausgefüllt werden müssen, </a:t>
            </a:r>
            <a:r>
              <a:rPr lang="de-DE" sz="2600" dirty="0" smtClean="0"/>
              <a:t>da</a:t>
            </a:r>
            <a:r>
              <a:rPr lang="hu-HU" sz="2600" dirty="0" err="1" smtClean="0"/>
              <a:t>ss</a:t>
            </a:r>
            <a:r>
              <a:rPr lang="de-DE" sz="2600" dirty="0" smtClean="0"/>
              <a:t> </a:t>
            </a:r>
            <a:r>
              <a:rPr lang="de-DE" sz="2600" dirty="0"/>
              <a:t>in beiden Bereichen </a:t>
            </a:r>
            <a:r>
              <a:rPr lang="de-DE" sz="2600" b="1" dirty="0"/>
              <a:t>Individuelles nichts, Rollenkonformität alles gilt</a:t>
            </a:r>
            <a:r>
              <a:rPr lang="de-DE" sz="2600" dirty="0"/>
              <a:t>, um die jeweils unterschiedlichen Ziele – ewiges Leben, bzw. soziale Anerkennung und Erfolg – zu erreichen.</a:t>
            </a:r>
            <a:endParaRPr lang="hu-HU" sz="2600" dirty="0"/>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746724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29574" y="1193261"/>
            <a:ext cx="10515600" cy="1325563"/>
          </a:xfrm>
        </p:spPr>
        <p:txBody>
          <a:bodyPr>
            <a:normAutofit/>
          </a:bodyPr>
          <a:lstStyle/>
          <a:p>
            <a:pPr algn="ctr"/>
            <a:r>
              <a:rPr lang="hu-HU" sz="3600" b="1" dirty="0" smtClean="0"/>
              <a:t>Martin </a:t>
            </a:r>
            <a:r>
              <a:rPr lang="hu-HU" sz="3600" b="1" dirty="0" err="1" smtClean="0"/>
              <a:t>Opitz</a:t>
            </a:r>
            <a:r>
              <a:rPr lang="hu-HU" sz="3600" dirty="0" smtClean="0"/>
              <a:t/>
            </a:r>
            <a:br>
              <a:rPr lang="hu-HU" sz="3600" dirty="0" smtClean="0"/>
            </a:br>
            <a:r>
              <a:rPr lang="hu-HU" sz="3200" dirty="0" smtClean="0"/>
              <a:t>(1597, Bunzlau-1639, </a:t>
            </a:r>
            <a:r>
              <a:rPr lang="hu-HU" sz="3200" dirty="0" err="1" smtClean="0"/>
              <a:t>Danzig</a:t>
            </a:r>
            <a:r>
              <a:rPr lang="hu-HU" sz="3200" dirty="0" smtClean="0"/>
              <a:t>, </a:t>
            </a:r>
            <a:r>
              <a:rPr lang="hu-HU" sz="3200" dirty="0" err="1" smtClean="0"/>
              <a:t>gest</a:t>
            </a:r>
            <a:r>
              <a:rPr lang="hu-HU" sz="3200" dirty="0" smtClean="0"/>
              <a:t>. an der Pest)</a:t>
            </a:r>
            <a:endParaRPr lang="hu-HU" sz="3200" dirty="0"/>
          </a:p>
        </p:txBody>
      </p:sp>
      <p:sp>
        <p:nvSpPr>
          <p:cNvPr id="3" name="Tartalom helye 2"/>
          <p:cNvSpPr>
            <a:spLocks noGrp="1"/>
          </p:cNvSpPr>
          <p:nvPr>
            <p:ph idx="1"/>
          </p:nvPr>
        </p:nvSpPr>
        <p:spPr>
          <a:xfrm>
            <a:off x="829574" y="2653761"/>
            <a:ext cx="10515600" cy="4351338"/>
          </a:xfrm>
        </p:spPr>
        <p:txBody>
          <a:bodyPr>
            <a:normAutofit/>
          </a:bodyPr>
          <a:lstStyle/>
          <a:p>
            <a:pPr marL="0" indent="0">
              <a:buNone/>
            </a:pPr>
            <a:r>
              <a:rPr lang="de-DE" sz="2400" b="1" dirty="0" smtClean="0"/>
              <a:t>Opitz</a:t>
            </a:r>
            <a:r>
              <a:rPr lang="de-DE" sz="2400" b="1" dirty="0"/>
              <a:t>: </a:t>
            </a:r>
            <a:r>
              <a:rPr lang="de-DE" sz="2400" dirty="0" smtClean="0"/>
              <a:t>stammt </a:t>
            </a:r>
            <a:r>
              <a:rPr lang="de-DE" sz="2400" dirty="0"/>
              <a:t>aus einer prot. Bürgerfamilie. Nach Studien in Frankfurt/Oder und Heidelberg (Jura) kehrt er nach Schlesien zurück. </a:t>
            </a:r>
            <a:r>
              <a:rPr lang="de-DE" sz="2400" b="1" dirty="0"/>
              <a:t>1624</a:t>
            </a:r>
            <a:r>
              <a:rPr lang="de-DE" sz="2400" dirty="0"/>
              <a:t> erscheint ein Gedichtband und das </a:t>
            </a:r>
            <a:r>
              <a:rPr lang="de-DE" sz="2400" b="1" i="1" dirty="0"/>
              <a:t>Buch von der Deutschen </a:t>
            </a:r>
            <a:r>
              <a:rPr lang="de-DE" sz="2400" b="1" i="1" dirty="0" err="1" smtClean="0"/>
              <a:t>Poeterey</a:t>
            </a:r>
            <a:r>
              <a:rPr lang="de-DE" sz="2400" dirty="0" smtClean="0"/>
              <a:t>.</a:t>
            </a:r>
            <a:endParaRPr lang="hu-HU" sz="2400" dirty="0" smtClean="0"/>
          </a:p>
          <a:p>
            <a:pPr marL="0" indent="0">
              <a:buNone/>
            </a:pPr>
            <a:endParaRPr lang="hu-HU" sz="2400" dirty="0" smtClean="0"/>
          </a:p>
          <a:p>
            <a:pPr marL="0" indent="0">
              <a:buNone/>
            </a:pPr>
            <a:r>
              <a:rPr lang="de-DE" sz="2400" dirty="0" smtClean="0"/>
              <a:t>Opitz </a:t>
            </a:r>
            <a:r>
              <a:rPr lang="de-DE" sz="2400" dirty="0"/>
              <a:t>fordert eine deutsche volksprachige Dichtung auf gelehrt-humanistischer Basis und er bemüht sich, die deutsche Sprache für literaturfähig zu erklären, sie den bereits anerkannten „Hauptsprachen“ Griechisch, Hebräisch, Latein gleichzustellen. Er übersetzte Dramen von Sophokles und Seneca. Dienste an verschiedenen Höfen, u.a. 1622 unterrichtete er </a:t>
            </a:r>
            <a:r>
              <a:rPr lang="hu-HU" sz="2400" dirty="0" smtClean="0"/>
              <a:t>am </a:t>
            </a:r>
            <a:r>
              <a:rPr lang="hu-HU" sz="2400" dirty="0" err="1" smtClean="0"/>
              <a:t>akademischen</a:t>
            </a:r>
            <a:r>
              <a:rPr lang="hu-HU" sz="2400" dirty="0" smtClean="0"/>
              <a:t> </a:t>
            </a:r>
            <a:r>
              <a:rPr lang="hu-HU" sz="2400" dirty="0" err="1" smtClean="0"/>
              <a:t>Gymnasium</a:t>
            </a:r>
            <a:r>
              <a:rPr lang="de-DE" sz="2400" dirty="0" smtClean="0"/>
              <a:t> </a:t>
            </a:r>
            <a:r>
              <a:rPr lang="de-DE" sz="2400" dirty="0"/>
              <a:t>in </a:t>
            </a:r>
            <a:r>
              <a:rPr lang="hu-HU" sz="2400" dirty="0" err="1" smtClean="0"/>
              <a:t>Weissenburg</a:t>
            </a:r>
            <a:r>
              <a:rPr lang="hu-HU" sz="2400" dirty="0" smtClean="0"/>
              <a:t> (</a:t>
            </a:r>
            <a:r>
              <a:rPr lang="de-DE" sz="2400" dirty="0" err="1" smtClean="0"/>
              <a:t>Gyulafehérvár</a:t>
            </a:r>
            <a:r>
              <a:rPr lang="hu-HU" sz="2400" dirty="0" smtClean="0"/>
              <a:t>)</a:t>
            </a:r>
            <a:r>
              <a:rPr lang="de-DE" sz="2400" dirty="0" smtClean="0"/>
              <a:t> </a:t>
            </a:r>
            <a:r>
              <a:rPr lang="de-DE" sz="2400" dirty="0"/>
              <a:t>auf Einladung des Fürsten </a:t>
            </a:r>
            <a:r>
              <a:rPr lang="de-DE" sz="2400" dirty="0" smtClean="0"/>
              <a:t>Siebenbürgens </a:t>
            </a:r>
            <a:r>
              <a:rPr lang="de-DE" sz="2400" b="1" dirty="0" err="1"/>
              <a:t>Gábor</a:t>
            </a:r>
            <a:r>
              <a:rPr lang="de-DE" sz="2400" b="1" dirty="0"/>
              <a:t> </a:t>
            </a:r>
            <a:r>
              <a:rPr lang="de-DE" sz="2400" b="1" dirty="0" err="1" smtClean="0"/>
              <a:t>Bethle</a:t>
            </a:r>
            <a:r>
              <a:rPr lang="hu-HU" sz="2400" b="1" dirty="0" smtClean="0"/>
              <a:t>n </a:t>
            </a:r>
            <a:r>
              <a:rPr lang="hu-HU" sz="2400" dirty="0" err="1" smtClean="0"/>
              <a:t>schöne</a:t>
            </a:r>
            <a:r>
              <a:rPr lang="hu-HU" sz="2400" dirty="0" smtClean="0"/>
              <a:t> </a:t>
            </a:r>
            <a:r>
              <a:rPr lang="hu-HU" sz="2400" dirty="0" err="1" smtClean="0"/>
              <a:t>Künste</a:t>
            </a:r>
            <a:r>
              <a:rPr lang="de-DE" sz="2400" dirty="0" smtClean="0"/>
              <a:t>.</a:t>
            </a:r>
            <a:endParaRPr lang="hu-HU" sz="2400" dirty="0" smtClean="0"/>
          </a:p>
          <a:p>
            <a:pPr marL="0" indent="0">
              <a:buNone/>
            </a:pPr>
            <a:endParaRPr lang="hu-HU" dirty="0"/>
          </a:p>
          <a:p>
            <a:pPr marL="0" indent="0">
              <a:buNone/>
            </a:pP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634998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2320" y="1181099"/>
            <a:ext cx="10515600" cy="1325563"/>
          </a:xfrm>
        </p:spPr>
        <p:txBody>
          <a:bodyPr/>
          <a:lstStyle/>
          <a:p>
            <a:pPr algn="ctr"/>
            <a:r>
              <a:rPr lang="hu-HU" sz="3600" b="1" dirty="0" err="1" smtClean="0"/>
              <a:t>Sprachgesellschaften</a:t>
            </a:r>
            <a:r>
              <a:rPr lang="hu-HU" dirty="0" smtClean="0"/>
              <a:t/>
            </a:r>
            <a:br>
              <a:rPr lang="hu-HU" dirty="0" smtClean="0"/>
            </a:br>
            <a:r>
              <a:rPr lang="hu-HU" sz="3200" dirty="0" err="1" smtClean="0"/>
              <a:t>Sprachreinigung</a:t>
            </a:r>
            <a:r>
              <a:rPr lang="hu-HU" sz="3200" dirty="0" smtClean="0"/>
              <a:t> und </a:t>
            </a:r>
            <a:r>
              <a:rPr lang="hu-HU" sz="3200" dirty="0" err="1" smtClean="0"/>
              <a:t>Gesellschaftsspiel</a:t>
            </a:r>
            <a:endParaRPr lang="hu-HU" sz="3200" dirty="0"/>
          </a:p>
        </p:txBody>
      </p:sp>
      <p:sp>
        <p:nvSpPr>
          <p:cNvPr id="3" name="Tartalom helye 2"/>
          <p:cNvSpPr>
            <a:spLocks noGrp="1"/>
          </p:cNvSpPr>
          <p:nvPr>
            <p:ph idx="1"/>
          </p:nvPr>
        </p:nvSpPr>
        <p:spPr>
          <a:xfrm>
            <a:off x="812320" y="2506662"/>
            <a:ext cx="10515600" cy="4351338"/>
          </a:xfrm>
        </p:spPr>
        <p:txBody>
          <a:bodyPr>
            <a:normAutofit/>
          </a:bodyPr>
          <a:lstStyle/>
          <a:p>
            <a:pPr marL="0" indent="0">
              <a:buNone/>
            </a:pPr>
            <a:r>
              <a:rPr lang="de-DE" sz="2400" b="1" dirty="0"/>
              <a:t>1617</a:t>
            </a:r>
            <a:r>
              <a:rPr lang="de-DE" sz="2400" dirty="0"/>
              <a:t> gründete Fürst Ludwig von Anhalt-Köthen </a:t>
            </a:r>
            <a:r>
              <a:rPr lang="hu-HU" sz="2400" dirty="0" smtClean="0"/>
              <a:t>mit </a:t>
            </a:r>
            <a:r>
              <a:rPr lang="hu-HU" sz="2400" dirty="0" err="1" smtClean="0"/>
              <a:t>vier</a:t>
            </a:r>
            <a:r>
              <a:rPr lang="de-DE" sz="2400" dirty="0" smtClean="0"/>
              <a:t> </a:t>
            </a:r>
            <a:r>
              <a:rPr lang="de-DE" sz="2400" dirty="0"/>
              <a:t>anhaltischen und sachsen-weimarischen reformierten und lutherischen </a:t>
            </a:r>
            <a:r>
              <a:rPr lang="de-DE" sz="2400" dirty="0" smtClean="0"/>
              <a:t>Fürsten</a:t>
            </a:r>
            <a:r>
              <a:rPr lang="hu-HU" sz="2400" dirty="0" smtClean="0"/>
              <a:t> </a:t>
            </a:r>
            <a:r>
              <a:rPr lang="de-DE" sz="2400" dirty="0" smtClean="0"/>
              <a:t>auf </a:t>
            </a:r>
            <a:r>
              <a:rPr lang="de-DE" sz="2400" dirty="0" err="1"/>
              <a:t>Schloß</a:t>
            </a:r>
            <a:r>
              <a:rPr lang="de-DE" sz="2400" dirty="0"/>
              <a:t> Hornstein in Weimar  die „</a:t>
            </a:r>
            <a:r>
              <a:rPr lang="de-DE" sz="2400" b="1" dirty="0"/>
              <a:t>Fruchtbringende Gesellschaft</a:t>
            </a:r>
            <a:r>
              <a:rPr lang="de-DE" sz="2400" dirty="0"/>
              <a:t>“, nach ihrem Leitemblem, dem „indianischen Palmbaum“ auch „</a:t>
            </a:r>
            <a:r>
              <a:rPr lang="de-DE" sz="2400" b="1" dirty="0"/>
              <a:t>Palmenorden</a:t>
            </a:r>
            <a:r>
              <a:rPr lang="de-DE" sz="2400" dirty="0"/>
              <a:t>“ genannt. Vorbild war die </a:t>
            </a:r>
            <a:r>
              <a:rPr lang="de-DE" sz="2400" b="1" dirty="0" err="1"/>
              <a:t>Accademia</a:t>
            </a:r>
            <a:r>
              <a:rPr lang="de-DE" sz="2400" b="1" dirty="0"/>
              <a:t> della </a:t>
            </a:r>
            <a:r>
              <a:rPr lang="de-DE" sz="2400" b="1" dirty="0" err="1"/>
              <a:t>Crusca</a:t>
            </a:r>
            <a:r>
              <a:rPr lang="de-DE" sz="2400" b="1" dirty="0"/>
              <a:t> </a:t>
            </a:r>
            <a:r>
              <a:rPr lang="de-DE" sz="2400" dirty="0"/>
              <a:t>(Kleie-Akademie), die 1582 in Florenz entstandene Sprachgesellschaft zur </a:t>
            </a:r>
            <a:r>
              <a:rPr lang="de-DE" sz="2400" b="1" dirty="0"/>
              <a:t>Reinigung der Sprache </a:t>
            </a:r>
            <a:r>
              <a:rPr lang="de-DE" sz="2400" dirty="0"/>
              <a:t>(Trennen des Mehls von der Kleie). Reinigung der deutschen Sprache, vor allem von französischen Einflüssen war das Ziel des Palmenordens. Der Orden existierte bis 1680, hatte insgesamt 890, meist protestantische Mitglieder. Frauen waren ausgeschlossen, Geistliche nur im Ausnahmefall aufgenommen. Eigene Werke entstanden unmittelbar durch die Sprachgesellschaft kaum (</a:t>
            </a:r>
            <a:r>
              <a:rPr lang="de-DE" sz="2400" i="1" dirty="0"/>
              <a:t>Deutsche Rechtschreibung</a:t>
            </a:r>
            <a:r>
              <a:rPr lang="de-DE" sz="2400" dirty="0"/>
              <a:t>/1645 von </a:t>
            </a:r>
            <a:r>
              <a:rPr lang="de-DE" sz="2400" u="sng" dirty="0" err="1"/>
              <a:t>Ch</a:t>
            </a:r>
            <a:r>
              <a:rPr lang="de-DE" sz="2400" u="sng" dirty="0"/>
              <a:t>. </a:t>
            </a:r>
            <a:r>
              <a:rPr lang="de-DE" sz="2400" u="sng" dirty="0" err="1"/>
              <a:t>Gueintz</a:t>
            </a:r>
            <a:r>
              <a:rPr lang="de-DE" sz="2400" dirty="0"/>
              <a:t>, </a:t>
            </a:r>
            <a:r>
              <a:rPr lang="de-DE" sz="2400" i="1" dirty="0" err="1"/>
              <a:t>Teutsche</a:t>
            </a:r>
            <a:r>
              <a:rPr lang="de-DE" sz="2400" i="1" dirty="0"/>
              <a:t> Vers- oder Reimkunst</a:t>
            </a:r>
            <a:r>
              <a:rPr lang="de-DE" sz="2400" dirty="0"/>
              <a:t>/1645 von </a:t>
            </a:r>
            <a:r>
              <a:rPr lang="de-DE" sz="2400" u="sng" dirty="0"/>
              <a:t>J.G. </a:t>
            </a:r>
            <a:r>
              <a:rPr lang="de-DE" sz="2400" u="sng" dirty="0" err="1"/>
              <a:t>Schottel</a:t>
            </a:r>
            <a:r>
              <a:rPr lang="de-DE" sz="2400" dirty="0"/>
              <a:t>).</a:t>
            </a:r>
            <a:endParaRPr lang="hu-HU" sz="2400"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103530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9788" y="1191150"/>
            <a:ext cx="3932237" cy="1600200"/>
          </a:xfrm>
        </p:spPr>
        <p:txBody>
          <a:bodyPr/>
          <a:lstStyle/>
          <a:p>
            <a:pPr algn="ctr"/>
            <a:r>
              <a:rPr lang="hu-HU" b="1" dirty="0" smtClean="0"/>
              <a:t>Die „</a:t>
            </a:r>
            <a:r>
              <a:rPr lang="hu-HU" b="1" dirty="0" err="1" smtClean="0"/>
              <a:t>Fruchtbringende</a:t>
            </a:r>
            <a:r>
              <a:rPr lang="hu-HU" b="1" dirty="0" smtClean="0"/>
              <a:t> </a:t>
            </a:r>
            <a:r>
              <a:rPr lang="hu-HU" b="1" dirty="0" err="1" smtClean="0"/>
              <a:t>Gesellschaft</a:t>
            </a:r>
            <a:r>
              <a:rPr lang="hu-HU" b="1" dirty="0" smtClean="0"/>
              <a:t>”</a:t>
            </a:r>
            <a:endParaRPr lang="hu-HU" b="1" dirty="0"/>
          </a:p>
        </p:txBody>
      </p:sp>
      <p:sp>
        <p:nvSpPr>
          <p:cNvPr id="3" name="Tartalom helye 2"/>
          <p:cNvSpPr>
            <a:spLocks noGrp="1"/>
          </p:cNvSpPr>
          <p:nvPr>
            <p:ph type="body" sz="half" idx="2"/>
          </p:nvPr>
        </p:nvSpPr>
        <p:spPr>
          <a:xfrm>
            <a:off x="839788" y="3159909"/>
            <a:ext cx="3932237" cy="3433698"/>
          </a:xfrm>
        </p:spPr>
        <p:txBody>
          <a:bodyPr/>
          <a:lstStyle/>
          <a:p>
            <a:r>
              <a:rPr lang="hu-HU" sz="2000" dirty="0" smtClean="0"/>
              <a:t>[…] </a:t>
            </a:r>
            <a:r>
              <a:rPr lang="hu-HU" sz="2000" dirty="0" err="1" smtClean="0"/>
              <a:t>wollte</a:t>
            </a:r>
            <a:r>
              <a:rPr lang="hu-HU" sz="2000" dirty="0" smtClean="0"/>
              <a:t>: „</a:t>
            </a:r>
            <a:r>
              <a:rPr lang="hu-HU" sz="2000" i="1" dirty="0" smtClean="0"/>
              <a:t>die </a:t>
            </a:r>
            <a:r>
              <a:rPr lang="hu-HU" sz="2000" i="1" dirty="0" err="1" smtClean="0"/>
              <a:t>hochdeutsche</a:t>
            </a:r>
            <a:r>
              <a:rPr lang="hu-HU" sz="2000" i="1" dirty="0" smtClean="0"/>
              <a:t> </a:t>
            </a:r>
            <a:r>
              <a:rPr lang="hu-HU" sz="2000" i="1" dirty="0" err="1" smtClean="0"/>
              <a:t>Sprache</a:t>
            </a:r>
            <a:r>
              <a:rPr lang="hu-HU" sz="2000" i="1" dirty="0" smtClean="0"/>
              <a:t> in </a:t>
            </a:r>
            <a:r>
              <a:rPr lang="hu-HU" sz="2000" i="1" dirty="0" err="1" smtClean="0"/>
              <a:t>ihrem</a:t>
            </a:r>
            <a:r>
              <a:rPr lang="hu-HU" sz="2000" i="1" dirty="0" smtClean="0"/>
              <a:t> </a:t>
            </a:r>
            <a:r>
              <a:rPr lang="hu-HU" sz="2000" i="1" dirty="0" err="1" smtClean="0"/>
              <a:t>rechten</a:t>
            </a:r>
            <a:r>
              <a:rPr lang="hu-HU" sz="2000" i="1" dirty="0" smtClean="0"/>
              <a:t> </a:t>
            </a:r>
            <a:r>
              <a:rPr lang="hu-HU" sz="2000" i="1" dirty="0" err="1" smtClean="0"/>
              <a:t>Wesen</a:t>
            </a:r>
            <a:r>
              <a:rPr lang="hu-HU" sz="2000" i="1" dirty="0" smtClean="0"/>
              <a:t> und </a:t>
            </a:r>
            <a:r>
              <a:rPr lang="hu-HU" sz="2000" i="1" dirty="0" err="1" smtClean="0"/>
              <a:t>Stande</a:t>
            </a:r>
            <a:r>
              <a:rPr lang="hu-HU" sz="2000" i="1" dirty="0" smtClean="0"/>
              <a:t>, </a:t>
            </a:r>
            <a:r>
              <a:rPr lang="hu-HU" sz="2000" i="1" dirty="0" err="1" smtClean="0"/>
              <a:t>ohne</a:t>
            </a:r>
            <a:r>
              <a:rPr lang="hu-HU" sz="2000" i="1" dirty="0" smtClean="0"/>
              <a:t> </a:t>
            </a:r>
            <a:r>
              <a:rPr lang="hu-HU" sz="2000" i="1" dirty="0" err="1"/>
              <a:t>E</a:t>
            </a:r>
            <a:r>
              <a:rPr lang="hu-HU" sz="2000" i="1" dirty="0" err="1" smtClean="0"/>
              <a:t>inmischung</a:t>
            </a:r>
            <a:r>
              <a:rPr lang="hu-HU" sz="2000" i="1" dirty="0" smtClean="0"/>
              <a:t> </a:t>
            </a:r>
            <a:r>
              <a:rPr lang="hu-HU" sz="2000" i="1" dirty="0" err="1" smtClean="0"/>
              <a:t>fremder</a:t>
            </a:r>
            <a:r>
              <a:rPr lang="hu-HU" sz="2000" i="1" dirty="0" smtClean="0"/>
              <a:t> </a:t>
            </a:r>
            <a:r>
              <a:rPr lang="hu-HU" sz="2000" i="1" dirty="0" err="1" smtClean="0"/>
              <a:t>Wörter</a:t>
            </a:r>
            <a:r>
              <a:rPr lang="hu-HU" sz="2000" i="1" dirty="0" smtClean="0"/>
              <a:t>, </a:t>
            </a:r>
            <a:r>
              <a:rPr lang="hu-HU" sz="2000" i="1" dirty="0" err="1" smtClean="0"/>
              <a:t>aufs</a:t>
            </a:r>
            <a:r>
              <a:rPr lang="hu-HU" sz="2000" i="1" dirty="0" smtClean="0"/>
              <a:t> </a:t>
            </a:r>
            <a:r>
              <a:rPr lang="hu-HU" sz="2000" i="1" dirty="0" err="1" smtClean="0"/>
              <a:t>möglichste</a:t>
            </a:r>
            <a:r>
              <a:rPr lang="hu-HU" sz="2000" i="1" dirty="0" smtClean="0"/>
              <a:t> und </a:t>
            </a:r>
            <a:r>
              <a:rPr lang="hu-HU" sz="2000" i="1" dirty="0" err="1" smtClean="0"/>
              <a:t>tunlichste</a:t>
            </a:r>
            <a:r>
              <a:rPr lang="hu-HU" sz="2000" i="1" dirty="0" smtClean="0"/>
              <a:t> </a:t>
            </a:r>
            <a:r>
              <a:rPr lang="hu-HU" sz="2000" i="1" dirty="0" err="1" smtClean="0"/>
              <a:t>erhalten</a:t>
            </a:r>
            <a:r>
              <a:rPr lang="hu-HU" sz="2000" i="1" dirty="0" smtClean="0"/>
              <a:t> und </a:t>
            </a:r>
            <a:r>
              <a:rPr lang="hu-HU" sz="2000" i="1" dirty="0" err="1" smtClean="0"/>
              <a:t>sich</a:t>
            </a:r>
            <a:r>
              <a:rPr lang="hu-HU" sz="2000" i="1" dirty="0" smtClean="0"/>
              <a:t> </a:t>
            </a:r>
            <a:r>
              <a:rPr lang="hu-HU" sz="2000" i="1" dirty="0" err="1" smtClean="0"/>
              <a:t>sowohl</a:t>
            </a:r>
            <a:r>
              <a:rPr lang="hu-HU" sz="2000" i="1" dirty="0" smtClean="0"/>
              <a:t> der </a:t>
            </a:r>
            <a:r>
              <a:rPr lang="hu-HU" sz="2000" i="1" dirty="0" err="1" smtClean="0"/>
              <a:t>besten</a:t>
            </a:r>
            <a:r>
              <a:rPr lang="hu-HU" sz="2000" i="1" dirty="0" smtClean="0"/>
              <a:t> </a:t>
            </a:r>
            <a:r>
              <a:rPr lang="hu-HU" sz="2000" i="1" dirty="0" err="1" smtClean="0"/>
              <a:t>Aussprache</a:t>
            </a:r>
            <a:r>
              <a:rPr lang="hu-HU" sz="2000" i="1" dirty="0" smtClean="0"/>
              <a:t> </a:t>
            </a:r>
            <a:r>
              <a:rPr lang="hu-HU" sz="2000" i="1" dirty="0" err="1" smtClean="0"/>
              <a:t>im</a:t>
            </a:r>
            <a:r>
              <a:rPr lang="hu-HU" sz="2000" i="1" dirty="0" smtClean="0"/>
              <a:t> Reden </a:t>
            </a:r>
            <a:r>
              <a:rPr lang="hu-HU" sz="2000" i="1" dirty="0" err="1" smtClean="0"/>
              <a:t>als</a:t>
            </a:r>
            <a:r>
              <a:rPr lang="hu-HU" sz="2000" i="1" dirty="0" smtClean="0"/>
              <a:t> </a:t>
            </a:r>
            <a:r>
              <a:rPr lang="hu-HU" sz="2000" i="1" dirty="0" err="1" smtClean="0"/>
              <a:t>auch</a:t>
            </a:r>
            <a:r>
              <a:rPr lang="hu-HU" sz="2000" i="1" dirty="0" smtClean="0"/>
              <a:t> der </a:t>
            </a:r>
            <a:r>
              <a:rPr lang="hu-HU" sz="2000" i="1" dirty="0" err="1" smtClean="0"/>
              <a:t>reinsten</a:t>
            </a:r>
            <a:r>
              <a:rPr lang="hu-HU" sz="2000" i="1" dirty="0" smtClean="0"/>
              <a:t> Art </a:t>
            </a:r>
            <a:r>
              <a:rPr lang="hu-HU" sz="2000" i="1" dirty="0" err="1" smtClean="0"/>
              <a:t>im</a:t>
            </a:r>
            <a:r>
              <a:rPr lang="hu-HU" sz="2000" i="1" dirty="0" smtClean="0"/>
              <a:t> </a:t>
            </a:r>
            <a:r>
              <a:rPr lang="hu-HU" sz="2000" i="1" dirty="0" err="1" smtClean="0"/>
              <a:t>Schreiben</a:t>
            </a:r>
            <a:r>
              <a:rPr lang="hu-HU" sz="2000" i="1" dirty="0" smtClean="0"/>
              <a:t> und </a:t>
            </a:r>
            <a:r>
              <a:rPr lang="hu-HU" sz="2000" i="1" dirty="0" err="1" smtClean="0"/>
              <a:t>Reimedichten</a:t>
            </a:r>
            <a:r>
              <a:rPr lang="hu-HU" sz="2000" i="1" dirty="0" smtClean="0"/>
              <a:t> </a:t>
            </a:r>
            <a:r>
              <a:rPr lang="hu-HU" sz="2000" i="1" dirty="0" err="1" smtClean="0"/>
              <a:t>befleißigen</a:t>
            </a:r>
            <a:r>
              <a:rPr lang="hu-HU" sz="2000" i="1" dirty="0" smtClean="0"/>
              <a:t>”</a:t>
            </a:r>
          </a:p>
          <a:p>
            <a:pPr marL="0" indent="0">
              <a:buNone/>
            </a:pPr>
            <a:r>
              <a:rPr lang="hu-HU" sz="1600" i="1" dirty="0" smtClean="0"/>
              <a:t>	(</a:t>
            </a:r>
            <a:r>
              <a:rPr lang="hu-HU" sz="1600" i="1" dirty="0" err="1" smtClean="0"/>
              <a:t>zit</a:t>
            </a:r>
            <a:r>
              <a:rPr lang="hu-HU" sz="1600" i="1" dirty="0" smtClean="0"/>
              <a:t>. nach Martini, S. 138)</a:t>
            </a:r>
          </a:p>
        </p:txBody>
      </p:sp>
      <p:pic>
        <p:nvPicPr>
          <p:cNvPr id="9" name="Kép helye 8"/>
          <p:cNvPicPr>
            <a:picLocks noGrp="1" noChangeAspect="1"/>
          </p:cNvPicPr>
          <p:nvPr>
            <p:ph type="pic" idx="1"/>
          </p:nvPr>
        </p:nvPicPr>
        <p:blipFill>
          <a:blip r:embed="rId2">
            <a:extLst>
              <a:ext uri="{28A0092B-C50C-407E-A947-70E740481C1C}">
                <a14:useLocalDpi xmlns:a14="http://schemas.microsoft.com/office/drawing/2010/main" val="0"/>
              </a:ext>
            </a:extLst>
          </a:blip>
          <a:srcRect t="17808" b="17808"/>
          <a:stretch>
            <a:fillRect/>
          </a:stretch>
        </p:blipFill>
        <p:spPr bwMode="auto">
          <a:xfrm>
            <a:off x="5257800" y="1719982"/>
            <a:ext cx="6172200" cy="4873625"/>
          </a:xfrm>
          <a:prstGeom prst="rect">
            <a:avLst/>
          </a:prstGeom>
          <a:noFill/>
          <a:extLst>
            <a:ext uri="{909E8E84-426E-40DD-AFC4-6F175D3DCCD1}">
              <a14:hiddenFill xmlns:a14="http://schemas.microsoft.com/office/drawing/2010/main">
                <a:solidFill>
                  <a:srgbClr val="FFFFFF"/>
                </a:solidFill>
              </a14:hiddenFill>
            </a:ext>
          </a:extLst>
        </p:spPr>
      </p:pic>
      <p:pic>
        <p:nvPicPr>
          <p:cNvPr id="5" name="Kép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721712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6826" y="1129926"/>
            <a:ext cx="10515600" cy="1325563"/>
          </a:xfrm>
        </p:spPr>
        <p:txBody>
          <a:bodyPr>
            <a:normAutofit/>
          </a:bodyPr>
          <a:lstStyle/>
          <a:p>
            <a:pPr algn="ctr"/>
            <a:r>
              <a:rPr lang="hu-HU" sz="3600" b="1" dirty="0" err="1" smtClean="0"/>
              <a:t>Sprachgesellschaften</a:t>
            </a:r>
            <a:endParaRPr lang="hu-HU" sz="3600" b="1" dirty="0"/>
          </a:p>
        </p:txBody>
      </p:sp>
      <p:sp>
        <p:nvSpPr>
          <p:cNvPr id="3" name="Tartalom helye 2"/>
          <p:cNvSpPr>
            <a:spLocks noGrp="1"/>
          </p:cNvSpPr>
          <p:nvPr>
            <p:ph idx="1"/>
          </p:nvPr>
        </p:nvSpPr>
        <p:spPr>
          <a:xfrm>
            <a:off x="846826" y="2377716"/>
            <a:ext cx="10515600" cy="4351338"/>
          </a:xfrm>
        </p:spPr>
        <p:txBody>
          <a:bodyPr>
            <a:normAutofit fontScale="85000" lnSpcReduction="20000"/>
          </a:bodyPr>
          <a:lstStyle/>
          <a:p>
            <a:pPr marL="0" indent="0" algn="ctr">
              <a:buNone/>
            </a:pPr>
            <a:r>
              <a:rPr lang="de-DE" dirty="0"/>
              <a:t>„</a:t>
            </a:r>
            <a:r>
              <a:rPr lang="de-DE" b="1" dirty="0"/>
              <a:t>Aufrichtige </a:t>
            </a:r>
            <a:r>
              <a:rPr lang="hu-HU" b="1" dirty="0"/>
              <a:t>G</a:t>
            </a:r>
            <a:r>
              <a:rPr lang="de-DE" b="1" dirty="0" err="1" smtClean="0"/>
              <a:t>esellschaft</a:t>
            </a:r>
            <a:r>
              <a:rPr lang="hu-HU" b="1" dirty="0" smtClean="0"/>
              <a:t> von der </a:t>
            </a:r>
            <a:r>
              <a:rPr lang="hu-HU" b="1" dirty="0" err="1" smtClean="0"/>
              <a:t>Tanne</a:t>
            </a:r>
            <a:r>
              <a:rPr lang="de-DE" dirty="0" smtClean="0"/>
              <a:t>“</a:t>
            </a:r>
            <a:endParaRPr lang="hu-HU" dirty="0" smtClean="0"/>
          </a:p>
          <a:p>
            <a:pPr marL="0" indent="0" algn="ctr">
              <a:buNone/>
            </a:pPr>
            <a:r>
              <a:rPr lang="de-DE" dirty="0" smtClean="0"/>
              <a:t>(</a:t>
            </a:r>
            <a:r>
              <a:rPr lang="de-DE" dirty="0"/>
              <a:t>ab etwa 1633 in Straßburg</a:t>
            </a:r>
            <a:r>
              <a:rPr lang="de-DE" dirty="0" smtClean="0"/>
              <a:t>)</a:t>
            </a:r>
            <a:endParaRPr lang="hu-HU" dirty="0" smtClean="0"/>
          </a:p>
          <a:p>
            <a:pPr marL="0" indent="0" algn="ctr">
              <a:buNone/>
            </a:pPr>
            <a:r>
              <a:rPr lang="de-DE" dirty="0" smtClean="0"/>
              <a:t>„</a:t>
            </a:r>
            <a:r>
              <a:rPr lang="hu-HU" b="1" dirty="0"/>
              <a:t>T</a:t>
            </a:r>
            <a:r>
              <a:rPr lang="de-DE" b="1" dirty="0" err="1" smtClean="0"/>
              <a:t>eutschgesinnte</a:t>
            </a:r>
            <a:r>
              <a:rPr lang="de-DE" b="1" dirty="0" smtClean="0"/>
              <a:t> </a:t>
            </a:r>
            <a:r>
              <a:rPr lang="de-DE" b="1" dirty="0"/>
              <a:t>Genossenschaft</a:t>
            </a:r>
            <a:r>
              <a:rPr lang="de-DE" dirty="0" smtClean="0"/>
              <a:t>“</a:t>
            </a:r>
            <a:endParaRPr lang="hu-HU" dirty="0" smtClean="0"/>
          </a:p>
          <a:p>
            <a:pPr marL="0" indent="0" algn="ctr">
              <a:buNone/>
            </a:pPr>
            <a:r>
              <a:rPr lang="de-DE" dirty="0" smtClean="0"/>
              <a:t> </a:t>
            </a:r>
            <a:r>
              <a:rPr lang="de-DE" dirty="0" err="1" smtClean="0"/>
              <a:t>Ph</a:t>
            </a:r>
            <a:r>
              <a:rPr lang="hu-HU" dirty="0" err="1" smtClean="0"/>
              <a:t>ilip</a:t>
            </a:r>
            <a:r>
              <a:rPr lang="de-DE" dirty="0" smtClean="0"/>
              <a:t> </a:t>
            </a:r>
            <a:r>
              <a:rPr lang="de-DE" dirty="0"/>
              <a:t>von </a:t>
            </a:r>
            <a:r>
              <a:rPr lang="de-DE" dirty="0" err="1"/>
              <a:t>Zesen</a:t>
            </a:r>
            <a:r>
              <a:rPr lang="de-DE" dirty="0"/>
              <a:t> </a:t>
            </a:r>
            <a:r>
              <a:rPr lang="de-DE" dirty="0" smtClean="0"/>
              <a:t>164</a:t>
            </a:r>
            <a:r>
              <a:rPr lang="hu-HU" dirty="0"/>
              <a:t>3</a:t>
            </a:r>
            <a:r>
              <a:rPr lang="de-DE" dirty="0" smtClean="0"/>
              <a:t> </a:t>
            </a:r>
            <a:r>
              <a:rPr lang="de-DE" dirty="0"/>
              <a:t>in </a:t>
            </a:r>
            <a:r>
              <a:rPr lang="de-DE" dirty="0" smtClean="0"/>
              <a:t>Hamburg</a:t>
            </a:r>
            <a:endParaRPr lang="hu-HU" dirty="0" smtClean="0"/>
          </a:p>
          <a:p>
            <a:pPr marL="0" indent="0" algn="ctr">
              <a:buNone/>
            </a:pPr>
            <a:r>
              <a:rPr lang="de-DE" dirty="0" smtClean="0"/>
              <a:t>„</a:t>
            </a:r>
            <a:r>
              <a:rPr lang="de-DE" b="1" dirty="0" smtClean="0"/>
              <a:t>Löbliche</a:t>
            </a:r>
            <a:r>
              <a:rPr lang="hu-HU" b="1" dirty="0" smtClean="0"/>
              <a:t>r</a:t>
            </a:r>
            <a:r>
              <a:rPr lang="de-DE" b="1" dirty="0" smtClean="0"/>
              <a:t> </a:t>
            </a:r>
            <a:r>
              <a:rPr lang="de-DE" b="1" dirty="0"/>
              <a:t>Hirten- und Blumenorden an der </a:t>
            </a:r>
            <a:r>
              <a:rPr lang="de-DE" b="1" dirty="0" smtClean="0"/>
              <a:t>Pegnitz</a:t>
            </a:r>
            <a:r>
              <a:rPr lang="de-DE" dirty="0" smtClean="0"/>
              <a:t>“</a:t>
            </a:r>
            <a:endParaRPr lang="hu-HU" dirty="0" smtClean="0"/>
          </a:p>
          <a:p>
            <a:pPr marL="0" indent="0" algn="ctr">
              <a:buNone/>
            </a:pPr>
            <a:r>
              <a:rPr lang="de-DE" dirty="0" smtClean="0"/>
              <a:t>1644 </a:t>
            </a:r>
            <a:r>
              <a:rPr lang="de-DE" dirty="0"/>
              <a:t>in Nürnberg </a:t>
            </a:r>
            <a:r>
              <a:rPr lang="de-DE" dirty="0" smtClean="0"/>
              <a:t>gegründet</a:t>
            </a:r>
            <a:r>
              <a:rPr lang="hu-HU" dirty="0" smtClean="0"/>
              <a:t> (Georg Philipp </a:t>
            </a:r>
            <a:r>
              <a:rPr lang="hu-HU" dirty="0" err="1" smtClean="0"/>
              <a:t>Harsdörffer</a:t>
            </a:r>
            <a:r>
              <a:rPr lang="hu-HU" dirty="0" smtClean="0"/>
              <a:t>, Johann </a:t>
            </a:r>
            <a:r>
              <a:rPr lang="hu-HU" dirty="0" err="1" smtClean="0"/>
              <a:t>Klaj</a:t>
            </a:r>
            <a:r>
              <a:rPr lang="hu-HU" dirty="0" smtClean="0"/>
              <a:t>)</a:t>
            </a:r>
            <a:r>
              <a:rPr lang="de-DE" dirty="0" smtClean="0"/>
              <a:t>. </a:t>
            </a:r>
            <a:r>
              <a:rPr lang="de-DE" dirty="0"/>
              <a:t>Viele Übersetzungen wurden von den Sprachgesellschaften angeregt, in deren Folge Wortneubildungen entstanden (z.B. „Augenblick“ für „Moment</a:t>
            </a:r>
            <a:r>
              <a:rPr lang="de-DE" dirty="0" smtClean="0"/>
              <a:t>“).</a:t>
            </a:r>
            <a:endParaRPr lang="hu-HU" dirty="0" smtClean="0"/>
          </a:p>
          <a:p>
            <a:pPr marL="0" indent="0" algn="ctr">
              <a:buNone/>
            </a:pPr>
            <a:r>
              <a:rPr lang="hu-HU" dirty="0" smtClean="0"/>
              <a:t>„</a:t>
            </a:r>
            <a:r>
              <a:rPr lang="hu-HU" b="1" dirty="0" err="1" smtClean="0"/>
              <a:t>Elbschwanenorden</a:t>
            </a:r>
            <a:r>
              <a:rPr lang="hu-HU" b="1" dirty="0" smtClean="0"/>
              <a:t>”</a:t>
            </a:r>
            <a:endParaRPr lang="hu-HU" dirty="0"/>
          </a:p>
          <a:p>
            <a:pPr marL="0" indent="0" algn="ctr">
              <a:buNone/>
            </a:pPr>
            <a:r>
              <a:rPr lang="hu-HU" dirty="0" smtClean="0"/>
              <a:t>(1660, Lübeck, J. </a:t>
            </a:r>
            <a:r>
              <a:rPr lang="hu-HU" dirty="0" err="1" smtClean="0"/>
              <a:t>Rist</a:t>
            </a:r>
            <a:r>
              <a:rPr lang="hu-HU" dirty="0" smtClean="0"/>
              <a:t>)</a:t>
            </a:r>
          </a:p>
          <a:p>
            <a:pPr marL="0" indent="0" algn="ctr">
              <a:buNone/>
            </a:pPr>
            <a:r>
              <a:rPr lang="hu-HU" dirty="0" smtClean="0"/>
              <a:t>„</a:t>
            </a:r>
            <a:r>
              <a:rPr lang="hu-HU" b="1" dirty="0" err="1" smtClean="0"/>
              <a:t>Königsberger</a:t>
            </a:r>
            <a:r>
              <a:rPr lang="hu-HU" b="1" dirty="0" smtClean="0"/>
              <a:t> </a:t>
            </a:r>
            <a:r>
              <a:rPr lang="hu-HU" b="1" dirty="0" err="1" smtClean="0"/>
              <a:t>Kürbishütte</a:t>
            </a:r>
            <a:r>
              <a:rPr lang="hu-HU" dirty="0" smtClean="0"/>
              <a:t>”</a:t>
            </a:r>
          </a:p>
          <a:p>
            <a:pPr marL="0" indent="0" algn="ctr">
              <a:buNone/>
            </a:pPr>
            <a:r>
              <a:rPr lang="hu-HU" dirty="0" smtClean="0"/>
              <a:t>Simon </a:t>
            </a:r>
            <a:r>
              <a:rPr lang="hu-HU" dirty="0" err="1" smtClean="0"/>
              <a:t>Dach</a:t>
            </a:r>
            <a:r>
              <a:rPr lang="hu-HU" dirty="0" smtClean="0"/>
              <a:t>: </a:t>
            </a:r>
            <a:r>
              <a:rPr lang="hu-HU" dirty="0" err="1" smtClean="0"/>
              <a:t>Pflege</a:t>
            </a:r>
            <a:r>
              <a:rPr lang="hu-HU" dirty="0" smtClean="0"/>
              <a:t> des </a:t>
            </a:r>
            <a:r>
              <a:rPr lang="hu-HU" dirty="0" err="1" smtClean="0"/>
              <a:t>geistlichen</a:t>
            </a:r>
            <a:r>
              <a:rPr lang="hu-HU" dirty="0" smtClean="0"/>
              <a:t> </a:t>
            </a:r>
            <a:r>
              <a:rPr lang="hu-HU" dirty="0" err="1" smtClean="0"/>
              <a:t>Liedes</a:t>
            </a: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509960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2321" y="1158755"/>
            <a:ext cx="10515600" cy="1325563"/>
          </a:xfrm>
        </p:spPr>
        <p:txBody>
          <a:bodyPr>
            <a:normAutofit/>
          </a:bodyPr>
          <a:lstStyle/>
          <a:p>
            <a:pPr algn="ctr"/>
            <a:r>
              <a:rPr lang="hu-HU" sz="3600" b="1" dirty="0" smtClean="0"/>
              <a:t>Jakob </a:t>
            </a:r>
            <a:r>
              <a:rPr lang="hu-HU" sz="3600" b="1" dirty="0" err="1" smtClean="0"/>
              <a:t>Böhme</a:t>
            </a:r>
            <a:r>
              <a:rPr lang="hu-HU" sz="3600" b="1" dirty="0"/>
              <a:t/>
            </a:r>
            <a:br>
              <a:rPr lang="hu-HU" sz="3600" b="1" dirty="0"/>
            </a:br>
            <a:r>
              <a:rPr lang="hu-HU" sz="2700" dirty="0" smtClean="0"/>
              <a:t>(1575, Görlitz-1624, </a:t>
            </a:r>
            <a:r>
              <a:rPr lang="hu-HU" sz="2700" dirty="0" err="1" smtClean="0"/>
              <a:t>ebd</a:t>
            </a:r>
            <a:r>
              <a:rPr lang="hu-HU" sz="2700" dirty="0" smtClean="0"/>
              <a:t>.) </a:t>
            </a:r>
            <a:r>
              <a:rPr lang="hu-HU" sz="2700" dirty="0" err="1" smtClean="0"/>
              <a:t>Mystiker</a:t>
            </a:r>
            <a:r>
              <a:rPr lang="hu-HU" sz="2700" dirty="0" smtClean="0"/>
              <a:t>, „der </a:t>
            </a:r>
            <a:r>
              <a:rPr lang="hu-HU" sz="2700" dirty="0" err="1" smtClean="0"/>
              <a:t>erste</a:t>
            </a:r>
            <a:r>
              <a:rPr lang="hu-HU" sz="2700" dirty="0" smtClean="0"/>
              <a:t> </a:t>
            </a:r>
            <a:r>
              <a:rPr lang="hu-HU" sz="2700" dirty="0" err="1" smtClean="0"/>
              <a:t>deutsche</a:t>
            </a:r>
            <a:r>
              <a:rPr lang="hu-HU" sz="2700" dirty="0" smtClean="0"/>
              <a:t> </a:t>
            </a:r>
            <a:r>
              <a:rPr lang="hu-HU" sz="2700" dirty="0" err="1" smtClean="0"/>
              <a:t>Philosoph</a:t>
            </a:r>
            <a:r>
              <a:rPr lang="hu-HU" sz="2700" dirty="0" smtClean="0"/>
              <a:t>” (Hegel)</a:t>
            </a:r>
            <a:endParaRPr lang="hu-HU" sz="2700" dirty="0"/>
          </a:p>
        </p:txBody>
      </p:sp>
      <p:sp>
        <p:nvSpPr>
          <p:cNvPr id="3" name="Tartalom helye 2"/>
          <p:cNvSpPr>
            <a:spLocks noGrp="1"/>
          </p:cNvSpPr>
          <p:nvPr>
            <p:ph idx="1"/>
          </p:nvPr>
        </p:nvSpPr>
        <p:spPr>
          <a:xfrm>
            <a:off x="812321" y="2619255"/>
            <a:ext cx="10515600" cy="4351338"/>
          </a:xfrm>
        </p:spPr>
        <p:txBody>
          <a:bodyPr>
            <a:noAutofit/>
          </a:bodyPr>
          <a:lstStyle/>
          <a:p>
            <a:pPr marL="0" indent="0">
              <a:buNone/>
            </a:pPr>
            <a:r>
              <a:rPr lang="hu-HU" sz="2400" dirty="0" err="1" smtClean="0"/>
              <a:t>Böhmes</a:t>
            </a:r>
            <a:r>
              <a:rPr lang="hu-HU" sz="2400" dirty="0" smtClean="0"/>
              <a:t> </a:t>
            </a:r>
            <a:r>
              <a:rPr lang="hu-HU" sz="2400" dirty="0" err="1" smtClean="0"/>
              <a:t>Theorie</a:t>
            </a:r>
            <a:r>
              <a:rPr lang="hu-HU" sz="2400" dirty="0" smtClean="0"/>
              <a:t> </a:t>
            </a:r>
            <a:r>
              <a:rPr lang="hu-HU" sz="2400" dirty="0" err="1"/>
              <a:t>basiert</a:t>
            </a:r>
            <a:r>
              <a:rPr lang="hu-HU" sz="2400" dirty="0"/>
              <a:t> </a:t>
            </a:r>
            <a:r>
              <a:rPr lang="hu-HU" sz="2400" dirty="0" err="1"/>
              <a:t>auf</a:t>
            </a:r>
            <a:r>
              <a:rPr lang="hu-HU" sz="2400" dirty="0"/>
              <a:t> </a:t>
            </a:r>
            <a:r>
              <a:rPr lang="hu-HU" sz="2400" u="sng" dirty="0" err="1"/>
              <a:t>Paracelsus</a:t>
            </a:r>
            <a:r>
              <a:rPr lang="hu-HU" sz="2400" u="sng" dirty="0"/>
              <a:t>‘</a:t>
            </a:r>
            <a:r>
              <a:rPr lang="hu-HU" sz="2400" dirty="0"/>
              <a:t> </a:t>
            </a:r>
            <a:r>
              <a:rPr lang="hu-HU" sz="2400" dirty="0" err="1" smtClean="0"/>
              <a:t>Signaturenlehre</a:t>
            </a:r>
            <a:r>
              <a:rPr lang="hu-HU" sz="2400" dirty="0" smtClean="0"/>
              <a:t> (</a:t>
            </a:r>
            <a:r>
              <a:rPr lang="de-DE" sz="2400" dirty="0"/>
              <a:t>Lehre von den Zeichen in der Natur, die als Merkmale auf Ähnlichkeiten, Verwandtschaften und innere Zusammenhänge hinweisen. Analogien bestehen demnach zwischen Form, Farbe, Charakter, Geruch, Geschmack, Standort, Entstehungszeit, Farben</a:t>
            </a:r>
            <a:r>
              <a:rPr lang="hu-HU" sz="2400" dirty="0" smtClean="0"/>
              <a:t>. </a:t>
            </a:r>
            <a:r>
              <a:rPr lang="hu-HU" sz="2400" dirty="0" err="1" smtClean="0"/>
              <a:t>Eine</a:t>
            </a:r>
            <a:r>
              <a:rPr lang="hu-HU" sz="2400" dirty="0" smtClean="0"/>
              <a:t> </a:t>
            </a:r>
            <a:r>
              <a:rPr lang="hu-HU" sz="2400" dirty="0" err="1" smtClean="0"/>
              <a:t>Bohne</a:t>
            </a:r>
            <a:r>
              <a:rPr lang="hu-HU" sz="2400" dirty="0" smtClean="0"/>
              <a:t> </a:t>
            </a:r>
            <a:r>
              <a:rPr lang="hu-HU" sz="2400" dirty="0" err="1" smtClean="0"/>
              <a:t>habe</a:t>
            </a:r>
            <a:r>
              <a:rPr lang="hu-HU" sz="2400" dirty="0" smtClean="0"/>
              <a:t> </a:t>
            </a:r>
            <a:r>
              <a:rPr lang="hu-HU" sz="2400" dirty="0" err="1" smtClean="0"/>
              <a:t>z.B</a:t>
            </a:r>
            <a:r>
              <a:rPr lang="hu-HU" sz="2400" dirty="0" smtClean="0"/>
              <a:t>. </a:t>
            </a:r>
            <a:r>
              <a:rPr lang="hu-HU" sz="2400" dirty="0" err="1" smtClean="0"/>
              <a:t>eine</a:t>
            </a:r>
            <a:r>
              <a:rPr lang="hu-HU" sz="2400" dirty="0" smtClean="0"/>
              <a:t> </a:t>
            </a:r>
            <a:r>
              <a:rPr lang="hu-HU" sz="2400" dirty="0" err="1" smtClean="0"/>
              <a:t>Heilwirkung</a:t>
            </a:r>
            <a:r>
              <a:rPr lang="hu-HU" sz="2400" dirty="0" smtClean="0"/>
              <a:t> </a:t>
            </a:r>
            <a:r>
              <a:rPr lang="hu-HU" sz="2400" dirty="0" err="1" smtClean="0"/>
              <a:t>bei</a:t>
            </a:r>
            <a:r>
              <a:rPr lang="hu-HU" sz="2400" dirty="0" smtClean="0"/>
              <a:t> </a:t>
            </a:r>
            <a:r>
              <a:rPr lang="hu-HU" sz="2400" dirty="0" err="1" smtClean="0"/>
              <a:t>Nierenleiden</a:t>
            </a:r>
            <a:r>
              <a:rPr lang="hu-HU" sz="2400" dirty="0" smtClean="0"/>
              <a:t>).</a:t>
            </a:r>
          </a:p>
          <a:p>
            <a:pPr marL="0" indent="0" algn="ctr">
              <a:buNone/>
            </a:pPr>
            <a:r>
              <a:rPr lang="hu-HU" sz="2400" i="1" dirty="0" smtClean="0"/>
              <a:t>Sein </a:t>
            </a:r>
            <a:r>
              <a:rPr lang="hu-HU" sz="2400" i="1" dirty="0" err="1" smtClean="0"/>
              <a:t>Hauptwerk</a:t>
            </a:r>
            <a:r>
              <a:rPr lang="hu-HU" sz="2400" i="1" dirty="0" smtClean="0"/>
              <a:t>: </a:t>
            </a:r>
            <a:r>
              <a:rPr lang="hu-HU" sz="2400" i="1" dirty="0" smtClean="0">
                <a:solidFill>
                  <a:srgbClr val="C00000"/>
                </a:solidFill>
              </a:rPr>
              <a:t>Aurora </a:t>
            </a:r>
            <a:r>
              <a:rPr lang="hu-HU" sz="2400" i="1" dirty="0" err="1" smtClean="0">
                <a:solidFill>
                  <a:srgbClr val="C00000"/>
                </a:solidFill>
              </a:rPr>
              <a:t>oder</a:t>
            </a:r>
            <a:r>
              <a:rPr lang="hu-HU" sz="2400" i="1" dirty="0" smtClean="0">
                <a:solidFill>
                  <a:srgbClr val="C00000"/>
                </a:solidFill>
              </a:rPr>
              <a:t> </a:t>
            </a:r>
            <a:r>
              <a:rPr lang="hu-HU" sz="2400" i="1" dirty="0" err="1" smtClean="0">
                <a:solidFill>
                  <a:srgbClr val="C00000"/>
                </a:solidFill>
              </a:rPr>
              <a:t>Morgenröte</a:t>
            </a:r>
            <a:r>
              <a:rPr lang="hu-HU" sz="2400" i="1" dirty="0" smtClean="0">
                <a:solidFill>
                  <a:srgbClr val="C00000"/>
                </a:solidFill>
              </a:rPr>
              <a:t> </a:t>
            </a:r>
            <a:r>
              <a:rPr lang="hu-HU" sz="2400" i="1" dirty="0" err="1" smtClean="0">
                <a:solidFill>
                  <a:srgbClr val="C00000"/>
                </a:solidFill>
              </a:rPr>
              <a:t>im</a:t>
            </a:r>
            <a:r>
              <a:rPr lang="hu-HU" sz="2400" i="1" dirty="0" smtClean="0">
                <a:solidFill>
                  <a:srgbClr val="C00000"/>
                </a:solidFill>
              </a:rPr>
              <a:t> </a:t>
            </a:r>
            <a:r>
              <a:rPr lang="hu-HU" sz="2400" i="1" dirty="0" err="1" smtClean="0">
                <a:solidFill>
                  <a:srgbClr val="C00000"/>
                </a:solidFill>
              </a:rPr>
              <a:t>Aufgang</a:t>
            </a:r>
            <a:r>
              <a:rPr lang="hu-HU" sz="2400" i="1" dirty="0" smtClean="0">
                <a:solidFill>
                  <a:srgbClr val="C00000"/>
                </a:solidFill>
              </a:rPr>
              <a:t> </a:t>
            </a:r>
            <a:r>
              <a:rPr lang="hu-HU" sz="2400" dirty="0" smtClean="0"/>
              <a:t>(1612)</a:t>
            </a:r>
          </a:p>
          <a:p>
            <a:pPr marL="0" indent="0">
              <a:buNone/>
            </a:pPr>
            <a:r>
              <a:rPr lang="hu-HU" sz="2400" dirty="0" err="1" smtClean="0"/>
              <a:t>Böhme</a:t>
            </a:r>
            <a:r>
              <a:rPr lang="hu-HU" sz="2400" dirty="0" smtClean="0"/>
              <a:t> </a:t>
            </a:r>
            <a:r>
              <a:rPr lang="hu-HU" sz="2400" dirty="0" err="1" smtClean="0"/>
              <a:t>wat</a:t>
            </a:r>
            <a:r>
              <a:rPr lang="hu-HU" sz="2400" dirty="0" smtClean="0"/>
              <a:t> </a:t>
            </a:r>
            <a:r>
              <a:rPr lang="hu-HU" sz="2400" dirty="0" err="1" smtClean="0"/>
              <a:t>zwar</a:t>
            </a:r>
            <a:r>
              <a:rPr lang="hu-HU" sz="2400" dirty="0" smtClean="0"/>
              <a:t> </a:t>
            </a:r>
            <a:r>
              <a:rPr lang="hu-HU" sz="2400" dirty="0" err="1" smtClean="0"/>
              <a:t>Protestant</a:t>
            </a:r>
            <a:r>
              <a:rPr lang="hu-HU" sz="2400" dirty="0" smtClean="0"/>
              <a:t>, </a:t>
            </a:r>
            <a:r>
              <a:rPr lang="hu-HU" sz="2400" dirty="0" err="1" smtClean="0"/>
              <a:t>seine</a:t>
            </a:r>
            <a:r>
              <a:rPr lang="hu-HU" sz="2400" dirty="0" smtClean="0"/>
              <a:t> </a:t>
            </a:r>
            <a:r>
              <a:rPr lang="hu-HU" sz="2400" dirty="0" err="1" smtClean="0"/>
              <a:t>Lehre</a:t>
            </a:r>
            <a:r>
              <a:rPr lang="hu-HU" sz="2400" dirty="0" smtClean="0"/>
              <a:t> </a:t>
            </a:r>
            <a:r>
              <a:rPr lang="hu-HU" sz="2400" dirty="0" err="1" smtClean="0"/>
              <a:t>richtete</a:t>
            </a:r>
            <a:r>
              <a:rPr lang="hu-HU" sz="2400" dirty="0" smtClean="0"/>
              <a:t> </a:t>
            </a:r>
            <a:r>
              <a:rPr lang="hu-HU" sz="2400" dirty="0" err="1" smtClean="0"/>
              <a:t>sich</a:t>
            </a:r>
            <a:r>
              <a:rPr lang="hu-HU" sz="2400" dirty="0" smtClean="0"/>
              <a:t> </a:t>
            </a:r>
            <a:r>
              <a:rPr lang="hu-HU" sz="2400" dirty="0" err="1" smtClean="0"/>
              <a:t>aber</a:t>
            </a:r>
            <a:r>
              <a:rPr lang="hu-HU" sz="2400" dirty="0" smtClean="0"/>
              <a:t> </a:t>
            </a:r>
            <a:r>
              <a:rPr lang="hu-HU" sz="2400" dirty="0" err="1" smtClean="0"/>
              <a:t>gegen</a:t>
            </a:r>
            <a:r>
              <a:rPr lang="hu-HU" sz="2400" dirty="0" smtClean="0"/>
              <a:t> den in </a:t>
            </a:r>
            <a:r>
              <a:rPr lang="hu-HU" sz="2400" dirty="0" err="1" smtClean="0"/>
              <a:t>Dogmen</a:t>
            </a:r>
            <a:r>
              <a:rPr lang="hu-HU" sz="2400" dirty="0" smtClean="0"/>
              <a:t> </a:t>
            </a:r>
            <a:r>
              <a:rPr lang="hu-HU" sz="2400" dirty="0" err="1" smtClean="0"/>
              <a:t>verharrenden</a:t>
            </a:r>
            <a:r>
              <a:rPr lang="hu-HU" sz="2400" dirty="0" smtClean="0"/>
              <a:t> </a:t>
            </a:r>
            <a:r>
              <a:rPr lang="hu-HU" sz="2400" dirty="0" err="1" smtClean="0"/>
              <a:t>Protestantismus</a:t>
            </a:r>
            <a:r>
              <a:rPr lang="hu-HU" sz="2400" dirty="0" smtClean="0"/>
              <a:t>…</a:t>
            </a:r>
          </a:p>
          <a:p>
            <a:pPr marL="0" indent="0">
              <a:buNone/>
            </a:pPr>
            <a:r>
              <a:rPr lang="hu-HU" sz="2400" dirty="0" err="1" smtClean="0"/>
              <a:t>Er</a:t>
            </a:r>
            <a:r>
              <a:rPr lang="hu-HU" sz="2400" dirty="0" smtClean="0"/>
              <a:t> </a:t>
            </a:r>
            <a:r>
              <a:rPr lang="hu-HU" sz="2400" dirty="0" err="1" smtClean="0"/>
              <a:t>beeinflusste</a:t>
            </a:r>
            <a:r>
              <a:rPr lang="hu-HU" sz="2400" dirty="0" smtClean="0"/>
              <a:t> </a:t>
            </a:r>
            <a:r>
              <a:rPr lang="hu-HU" sz="2400" dirty="0" err="1" smtClean="0"/>
              <a:t>u.a</a:t>
            </a:r>
            <a:r>
              <a:rPr lang="hu-HU" sz="2400" dirty="0" smtClean="0"/>
              <a:t>. den </a:t>
            </a:r>
            <a:r>
              <a:rPr lang="hu-HU" sz="2400" b="1" dirty="0" err="1" smtClean="0"/>
              <a:t>Pietismus</a:t>
            </a:r>
            <a:r>
              <a:rPr lang="hu-HU" sz="2400" dirty="0" smtClean="0"/>
              <a:t>, </a:t>
            </a:r>
            <a:r>
              <a:rPr lang="hu-HU" sz="2400" b="1" dirty="0" smtClean="0"/>
              <a:t>Novalis</a:t>
            </a:r>
            <a:r>
              <a:rPr lang="hu-HU" sz="2400" dirty="0" smtClean="0"/>
              <a:t> und </a:t>
            </a:r>
            <a:r>
              <a:rPr lang="hu-HU" sz="2400" dirty="0" err="1" smtClean="0"/>
              <a:t>G.W.Fr</a:t>
            </a:r>
            <a:r>
              <a:rPr lang="hu-HU" sz="2400" dirty="0" smtClean="0"/>
              <a:t>. </a:t>
            </a:r>
            <a:r>
              <a:rPr lang="hu-HU" sz="2400" b="1" dirty="0" smtClean="0"/>
              <a:t>Hegel</a:t>
            </a:r>
            <a:r>
              <a:rPr lang="hu-HU" sz="2400" dirty="0" smtClean="0"/>
              <a:t>…</a:t>
            </a:r>
          </a:p>
          <a:p>
            <a:pPr marL="0" indent="0">
              <a:buNone/>
            </a:pPr>
            <a:r>
              <a:rPr lang="hu-HU" sz="2400" dirty="0" smtClean="0"/>
              <a:t>„</a:t>
            </a:r>
            <a:r>
              <a:rPr lang="hu-HU" sz="2400" i="1" dirty="0" err="1" smtClean="0"/>
              <a:t>Als</a:t>
            </a:r>
            <a:r>
              <a:rPr lang="hu-HU" sz="2400" i="1" dirty="0" smtClean="0"/>
              <a:t> </a:t>
            </a:r>
            <a:r>
              <a:rPr lang="hu-HU" sz="2400" i="1" dirty="0" err="1" smtClean="0"/>
              <a:t>Sprachschöpfer</a:t>
            </a:r>
            <a:r>
              <a:rPr lang="hu-HU" sz="2400" i="1" dirty="0" smtClean="0"/>
              <a:t> </a:t>
            </a:r>
            <a:r>
              <a:rPr lang="hu-HU" sz="2400" i="1" dirty="0" err="1" smtClean="0"/>
              <a:t>trat</a:t>
            </a:r>
            <a:r>
              <a:rPr lang="hu-HU" sz="2400" i="1" dirty="0" smtClean="0"/>
              <a:t> </a:t>
            </a:r>
            <a:r>
              <a:rPr lang="hu-HU" sz="2400" i="1" dirty="0" err="1" smtClean="0"/>
              <a:t>Böhme</a:t>
            </a:r>
            <a:r>
              <a:rPr lang="hu-HU" sz="2400" i="1" dirty="0" smtClean="0"/>
              <a:t> </a:t>
            </a:r>
            <a:r>
              <a:rPr lang="hu-HU" sz="2400" i="1" dirty="0" err="1" smtClean="0"/>
              <a:t>neben</a:t>
            </a:r>
            <a:r>
              <a:rPr lang="hu-HU" sz="2400" i="1" dirty="0" smtClean="0"/>
              <a:t> </a:t>
            </a:r>
            <a:r>
              <a:rPr lang="hu-HU" sz="2400" i="1" dirty="0" err="1" smtClean="0"/>
              <a:t>Meister</a:t>
            </a:r>
            <a:r>
              <a:rPr lang="hu-HU" sz="2400" i="1" dirty="0" smtClean="0"/>
              <a:t> </a:t>
            </a:r>
            <a:r>
              <a:rPr lang="hu-HU" sz="2400" i="1" dirty="0" err="1" smtClean="0"/>
              <a:t>Eckhart</a:t>
            </a:r>
            <a:r>
              <a:rPr lang="hu-HU" sz="2400" i="1" dirty="0" smtClean="0"/>
              <a:t> und Luther</a:t>
            </a:r>
            <a:r>
              <a:rPr lang="hu-HU" sz="2400" dirty="0" smtClean="0"/>
              <a:t>” </a:t>
            </a:r>
            <a:r>
              <a:rPr lang="hu-HU" sz="1800" dirty="0" smtClean="0"/>
              <a:t>(Martini, S. 142)</a:t>
            </a:r>
            <a:endParaRPr lang="hu-HU" sz="1800"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646748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55453" y="1115623"/>
            <a:ext cx="10515600" cy="1325563"/>
          </a:xfrm>
        </p:spPr>
        <p:txBody>
          <a:bodyPr>
            <a:normAutofit/>
          </a:bodyPr>
          <a:lstStyle/>
          <a:p>
            <a:pPr algn="ctr"/>
            <a:r>
              <a:rPr lang="hu-HU" sz="3600" b="1" dirty="0" smtClean="0"/>
              <a:t>Jakob </a:t>
            </a:r>
            <a:r>
              <a:rPr lang="hu-HU" sz="3600" b="1" dirty="0" err="1" smtClean="0"/>
              <a:t>Böhme</a:t>
            </a:r>
            <a:endParaRPr lang="hu-HU" sz="3600" b="1" dirty="0"/>
          </a:p>
        </p:txBody>
      </p:sp>
      <p:sp>
        <p:nvSpPr>
          <p:cNvPr id="3" name="Tartalom helye 2"/>
          <p:cNvSpPr>
            <a:spLocks noGrp="1"/>
          </p:cNvSpPr>
          <p:nvPr>
            <p:ph idx="1"/>
          </p:nvPr>
        </p:nvSpPr>
        <p:spPr>
          <a:xfrm>
            <a:off x="855453" y="2576123"/>
            <a:ext cx="10515600" cy="4351338"/>
          </a:xfrm>
        </p:spPr>
        <p:txBody>
          <a:bodyPr>
            <a:normAutofit fontScale="77500" lnSpcReduction="20000"/>
          </a:bodyPr>
          <a:lstStyle/>
          <a:p>
            <a:pPr marL="0" indent="0">
              <a:buNone/>
            </a:pPr>
            <a:r>
              <a:rPr lang="hu-HU" dirty="0"/>
              <a:t>Am </a:t>
            </a:r>
            <a:r>
              <a:rPr lang="hu-HU" dirty="0" err="1"/>
              <a:t>Anfang</a:t>
            </a:r>
            <a:r>
              <a:rPr lang="hu-HU" dirty="0"/>
              <a:t> </a:t>
            </a:r>
            <a:r>
              <a:rPr lang="hu-HU" dirty="0" err="1"/>
              <a:t>steht</a:t>
            </a:r>
            <a:r>
              <a:rPr lang="hu-HU" dirty="0"/>
              <a:t> </a:t>
            </a:r>
            <a:r>
              <a:rPr lang="hu-HU" dirty="0" err="1"/>
              <a:t>die</a:t>
            </a:r>
            <a:r>
              <a:rPr lang="hu-HU" dirty="0"/>
              <a:t> </a:t>
            </a:r>
            <a:r>
              <a:rPr lang="hu-HU" dirty="0" err="1"/>
              <a:t>pure</a:t>
            </a:r>
            <a:r>
              <a:rPr lang="hu-HU" dirty="0"/>
              <a:t> </a:t>
            </a:r>
            <a:r>
              <a:rPr lang="hu-HU" b="1" dirty="0" err="1"/>
              <a:t>Gottheit</a:t>
            </a:r>
            <a:r>
              <a:rPr lang="hu-HU" dirty="0"/>
              <a:t>, </a:t>
            </a:r>
            <a:r>
              <a:rPr lang="hu-HU" dirty="0" err="1"/>
              <a:t>die</a:t>
            </a:r>
            <a:r>
              <a:rPr lang="hu-HU" dirty="0"/>
              <a:t> </a:t>
            </a:r>
            <a:r>
              <a:rPr lang="hu-HU" dirty="0" err="1"/>
              <a:t>sich</a:t>
            </a:r>
            <a:r>
              <a:rPr lang="hu-HU" dirty="0"/>
              <a:t> </a:t>
            </a:r>
            <a:r>
              <a:rPr lang="hu-HU" dirty="0" err="1"/>
              <a:t>selbst</a:t>
            </a:r>
            <a:r>
              <a:rPr lang="hu-HU" dirty="0"/>
              <a:t> – </a:t>
            </a:r>
            <a:r>
              <a:rPr lang="hu-HU" dirty="0" err="1"/>
              <a:t>um</a:t>
            </a:r>
            <a:r>
              <a:rPr lang="hu-HU" dirty="0"/>
              <a:t> </a:t>
            </a:r>
            <a:r>
              <a:rPr lang="hu-HU" dirty="0" err="1"/>
              <a:t>sich</a:t>
            </a:r>
            <a:r>
              <a:rPr lang="hu-HU" dirty="0"/>
              <a:t> </a:t>
            </a:r>
            <a:r>
              <a:rPr lang="hu-HU" dirty="0" err="1"/>
              <a:t>zu</a:t>
            </a:r>
            <a:r>
              <a:rPr lang="hu-HU" dirty="0"/>
              <a:t> </a:t>
            </a:r>
            <a:r>
              <a:rPr lang="hu-HU" dirty="0" err="1"/>
              <a:t>erkennen</a:t>
            </a:r>
            <a:r>
              <a:rPr lang="hu-HU" dirty="0"/>
              <a:t>, da </a:t>
            </a:r>
            <a:r>
              <a:rPr lang="hu-HU" dirty="0" err="1"/>
              <a:t>Erkenntnis</a:t>
            </a:r>
            <a:r>
              <a:rPr lang="hu-HU" dirty="0"/>
              <a:t> </a:t>
            </a:r>
            <a:r>
              <a:rPr lang="hu-HU" dirty="0" err="1"/>
              <a:t>nur</a:t>
            </a:r>
            <a:r>
              <a:rPr lang="hu-HU" dirty="0"/>
              <a:t> in der </a:t>
            </a:r>
            <a:r>
              <a:rPr lang="hu-HU" dirty="0" err="1"/>
              <a:t>Differenz</a:t>
            </a:r>
            <a:r>
              <a:rPr lang="hu-HU" dirty="0"/>
              <a:t> </a:t>
            </a:r>
            <a:r>
              <a:rPr lang="hu-HU" dirty="0" err="1"/>
              <a:t>möglich</a:t>
            </a:r>
            <a:r>
              <a:rPr lang="hu-HU" dirty="0"/>
              <a:t> </a:t>
            </a:r>
            <a:r>
              <a:rPr lang="hu-HU" dirty="0" err="1"/>
              <a:t>ist</a:t>
            </a:r>
            <a:r>
              <a:rPr lang="hu-HU" dirty="0"/>
              <a:t> – in der </a:t>
            </a:r>
            <a:r>
              <a:rPr lang="hu-HU" dirty="0" err="1"/>
              <a:t>göttlichen</a:t>
            </a:r>
            <a:r>
              <a:rPr lang="hu-HU" dirty="0"/>
              <a:t> </a:t>
            </a:r>
            <a:r>
              <a:rPr lang="hu-HU" dirty="0" err="1"/>
              <a:t>Weisheit</a:t>
            </a:r>
            <a:r>
              <a:rPr lang="hu-HU" dirty="0"/>
              <a:t> der „</a:t>
            </a:r>
            <a:r>
              <a:rPr lang="hu-HU" b="1" dirty="0" err="1"/>
              <a:t>Sophia</a:t>
            </a:r>
            <a:r>
              <a:rPr lang="hu-HU" dirty="0"/>
              <a:t>“ </a:t>
            </a:r>
            <a:r>
              <a:rPr lang="hu-HU" dirty="0" err="1"/>
              <a:t>darstellt</a:t>
            </a:r>
            <a:r>
              <a:rPr lang="hu-HU" dirty="0"/>
              <a:t>. </a:t>
            </a:r>
            <a:r>
              <a:rPr lang="hu-HU" dirty="0" err="1"/>
              <a:t>Diese</a:t>
            </a:r>
            <a:r>
              <a:rPr lang="hu-HU" dirty="0"/>
              <a:t> </a:t>
            </a:r>
            <a:r>
              <a:rPr lang="hu-HU" dirty="0" err="1"/>
              <a:t>Unterscheidung</a:t>
            </a:r>
            <a:r>
              <a:rPr lang="hu-HU" dirty="0"/>
              <a:t> </a:t>
            </a:r>
            <a:r>
              <a:rPr lang="hu-HU" dirty="0" err="1"/>
              <a:t>ist</a:t>
            </a:r>
            <a:r>
              <a:rPr lang="hu-HU" dirty="0"/>
              <a:t> </a:t>
            </a:r>
            <a:r>
              <a:rPr lang="hu-HU" dirty="0" err="1"/>
              <a:t>Ausgangspunkt</a:t>
            </a:r>
            <a:r>
              <a:rPr lang="hu-HU" dirty="0"/>
              <a:t> </a:t>
            </a:r>
            <a:r>
              <a:rPr lang="hu-HU" dirty="0" err="1"/>
              <a:t>für</a:t>
            </a:r>
            <a:r>
              <a:rPr lang="hu-HU" dirty="0"/>
              <a:t> </a:t>
            </a:r>
            <a:r>
              <a:rPr lang="hu-HU" dirty="0" err="1"/>
              <a:t>die</a:t>
            </a:r>
            <a:r>
              <a:rPr lang="hu-HU" dirty="0"/>
              <a:t> </a:t>
            </a:r>
            <a:r>
              <a:rPr lang="hu-HU" b="1" dirty="0" err="1"/>
              <a:t>Vielfältigkeit</a:t>
            </a:r>
            <a:r>
              <a:rPr lang="hu-HU" b="1" dirty="0"/>
              <a:t> des </a:t>
            </a:r>
            <a:r>
              <a:rPr lang="hu-HU" b="1" dirty="0" err="1"/>
              <a:t>Seins</a:t>
            </a:r>
            <a:r>
              <a:rPr lang="hu-HU" dirty="0"/>
              <a:t>. In der </a:t>
            </a:r>
            <a:r>
              <a:rPr lang="hu-HU" dirty="0" err="1"/>
              <a:t>Vereinzelung</a:t>
            </a:r>
            <a:r>
              <a:rPr lang="hu-HU" dirty="0"/>
              <a:t> der </a:t>
            </a:r>
            <a:r>
              <a:rPr lang="hu-HU" b="1" dirty="0" err="1"/>
              <a:t>Engelwelt</a:t>
            </a:r>
            <a:r>
              <a:rPr lang="hu-HU" dirty="0"/>
              <a:t> </a:t>
            </a:r>
            <a:r>
              <a:rPr lang="hu-HU" dirty="0" err="1"/>
              <a:t>findet</a:t>
            </a:r>
            <a:r>
              <a:rPr lang="hu-HU" dirty="0"/>
              <a:t> </a:t>
            </a:r>
            <a:r>
              <a:rPr lang="hu-HU" dirty="0" err="1"/>
              <a:t>die</a:t>
            </a:r>
            <a:r>
              <a:rPr lang="hu-HU" dirty="0"/>
              <a:t> </a:t>
            </a:r>
            <a:r>
              <a:rPr lang="hu-HU" dirty="0" err="1"/>
              <a:t>Vielfalt</a:t>
            </a:r>
            <a:r>
              <a:rPr lang="hu-HU" dirty="0"/>
              <a:t> der </a:t>
            </a:r>
            <a:r>
              <a:rPr lang="hu-HU" dirty="0" err="1"/>
              <a:t>göttlichen</a:t>
            </a:r>
            <a:r>
              <a:rPr lang="hu-HU" dirty="0"/>
              <a:t> </a:t>
            </a:r>
            <a:r>
              <a:rPr lang="hu-HU" dirty="0" err="1"/>
              <a:t>Kräfte</a:t>
            </a:r>
            <a:r>
              <a:rPr lang="hu-HU" dirty="0"/>
              <a:t>, </a:t>
            </a:r>
            <a:r>
              <a:rPr lang="hu-HU" dirty="0" err="1"/>
              <a:t>die</a:t>
            </a:r>
            <a:r>
              <a:rPr lang="hu-HU" dirty="0"/>
              <a:t> </a:t>
            </a:r>
            <a:r>
              <a:rPr lang="hu-HU" dirty="0" err="1"/>
              <a:t>die</a:t>
            </a:r>
            <a:r>
              <a:rPr lang="hu-HU" dirty="0"/>
              <a:t> „</a:t>
            </a:r>
            <a:r>
              <a:rPr lang="hu-HU" dirty="0" err="1"/>
              <a:t>Sophia</a:t>
            </a:r>
            <a:r>
              <a:rPr lang="hu-HU" dirty="0"/>
              <a:t>“ </a:t>
            </a:r>
            <a:r>
              <a:rPr lang="hu-HU" dirty="0" err="1"/>
              <a:t>repräsentiert</a:t>
            </a:r>
            <a:r>
              <a:rPr lang="hu-HU" dirty="0"/>
              <a:t>, </a:t>
            </a:r>
            <a:r>
              <a:rPr lang="hu-HU" dirty="0" err="1"/>
              <a:t>ihre</a:t>
            </a:r>
            <a:r>
              <a:rPr lang="hu-HU" dirty="0"/>
              <a:t> </a:t>
            </a:r>
            <a:r>
              <a:rPr lang="hu-HU" dirty="0" err="1"/>
              <a:t>Darstellung</a:t>
            </a:r>
            <a:r>
              <a:rPr lang="hu-HU" dirty="0"/>
              <a:t>. Die Engel sind </a:t>
            </a:r>
            <a:r>
              <a:rPr lang="hu-HU" dirty="0" err="1"/>
              <a:t>entweder</a:t>
            </a:r>
            <a:r>
              <a:rPr lang="hu-HU" dirty="0"/>
              <a:t> </a:t>
            </a:r>
            <a:r>
              <a:rPr lang="hu-HU" dirty="0" err="1"/>
              <a:t>vereint</a:t>
            </a:r>
            <a:r>
              <a:rPr lang="hu-HU" dirty="0"/>
              <a:t> mit </a:t>
            </a:r>
            <a:r>
              <a:rPr lang="hu-HU" dirty="0" err="1"/>
              <a:t>Gott</a:t>
            </a:r>
            <a:r>
              <a:rPr lang="hu-HU" dirty="0"/>
              <a:t> </a:t>
            </a:r>
            <a:r>
              <a:rPr lang="hu-HU" dirty="0" err="1"/>
              <a:t>oder</a:t>
            </a:r>
            <a:r>
              <a:rPr lang="hu-HU" dirty="0"/>
              <a:t> </a:t>
            </a:r>
            <a:r>
              <a:rPr lang="hu-HU" dirty="0" err="1"/>
              <a:t>setzen</a:t>
            </a:r>
            <a:r>
              <a:rPr lang="hu-HU" dirty="0"/>
              <a:t> </a:t>
            </a:r>
            <a:r>
              <a:rPr lang="hu-HU" dirty="0" err="1"/>
              <a:t>sich</a:t>
            </a:r>
            <a:r>
              <a:rPr lang="hu-HU" dirty="0"/>
              <a:t> in </a:t>
            </a:r>
            <a:r>
              <a:rPr lang="hu-HU" dirty="0" err="1"/>
              <a:t>Widerspruch</a:t>
            </a:r>
            <a:r>
              <a:rPr lang="hu-HU" dirty="0"/>
              <a:t> </a:t>
            </a:r>
            <a:r>
              <a:rPr lang="hu-HU" dirty="0" err="1"/>
              <a:t>zu</a:t>
            </a:r>
            <a:r>
              <a:rPr lang="hu-HU" dirty="0"/>
              <a:t> </a:t>
            </a:r>
            <a:r>
              <a:rPr lang="hu-HU" dirty="0" err="1"/>
              <a:t>ihm</a:t>
            </a:r>
            <a:r>
              <a:rPr lang="hu-HU" dirty="0"/>
              <a:t> </a:t>
            </a:r>
            <a:r>
              <a:rPr lang="hu-HU" dirty="0" err="1"/>
              <a:t>wie</a:t>
            </a:r>
            <a:r>
              <a:rPr lang="hu-HU" dirty="0"/>
              <a:t> </a:t>
            </a:r>
            <a:r>
              <a:rPr lang="hu-HU" b="1" dirty="0" err="1"/>
              <a:t>Luzifer</a:t>
            </a:r>
            <a:r>
              <a:rPr lang="hu-HU" dirty="0"/>
              <a:t>. Der </a:t>
            </a:r>
            <a:r>
              <a:rPr lang="hu-HU" dirty="0" err="1"/>
              <a:t>Mensch</a:t>
            </a:r>
            <a:r>
              <a:rPr lang="hu-HU" dirty="0"/>
              <a:t> </a:t>
            </a:r>
            <a:r>
              <a:rPr lang="hu-HU" dirty="0" err="1"/>
              <a:t>ist</a:t>
            </a:r>
            <a:r>
              <a:rPr lang="hu-HU" dirty="0"/>
              <a:t> </a:t>
            </a:r>
            <a:r>
              <a:rPr lang="hu-HU" dirty="0" err="1"/>
              <a:t>geschaffen</a:t>
            </a:r>
            <a:r>
              <a:rPr lang="hu-HU" dirty="0"/>
              <a:t>, </a:t>
            </a:r>
            <a:r>
              <a:rPr lang="hu-HU" dirty="0" err="1"/>
              <a:t>um</a:t>
            </a:r>
            <a:r>
              <a:rPr lang="hu-HU" dirty="0"/>
              <a:t> </a:t>
            </a:r>
            <a:r>
              <a:rPr lang="hu-HU" dirty="0" err="1"/>
              <a:t>die</a:t>
            </a:r>
            <a:r>
              <a:rPr lang="hu-HU" dirty="0"/>
              <a:t> </a:t>
            </a:r>
            <a:r>
              <a:rPr lang="hu-HU" dirty="0" err="1"/>
              <a:t>drei</a:t>
            </a:r>
            <a:r>
              <a:rPr lang="hu-HU" dirty="0"/>
              <a:t> </a:t>
            </a:r>
            <a:r>
              <a:rPr lang="hu-HU" dirty="0" err="1"/>
              <a:t>auseinandergetretenen</a:t>
            </a:r>
            <a:r>
              <a:rPr lang="hu-HU" dirty="0"/>
              <a:t> </a:t>
            </a:r>
            <a:r>
              <a:rPr lang="hu-HU" dirty="0" err="1"/>
              <a:t>Prinzipien</a:t>
            </a:r>
            <a:r>
              <a:rPr lang="hu-HU" dirty="0"/>
              <a:t> der </a:t>
            </a:r>
            <a:r>
              <a:rPr lang="hu-HU" b="1" dirty="0" err="1"/>
              <a:t>göttlichen</a:t>
            </a:r>
            <a:r>
              <a:rPr lang="hu-HU" b="1" dirty="0"/>
              <a:t> Welt, der </a:t>
            </a:r>
            <a:r>
              <a:rPr lang="hu-HU" b="1" dirty="0" err="1"/>
              <a:t>Geistwelt</a:t>
            </a:r>
            <a:r>
              <a:rPr lang="hu-HU" b="1" dirty="0"/>
              <a:t> und der </a:t>
            </a:r>
            <a:r>
              <a:rPr lang="hu-HU" b="1" dirty="0" err="1"/>
              <a:t>irdischen</a:t>
            </a:r>
            <a:r>
              <a:rPr lang="hu-HU" b="1" dirty="0"/>
              <a:t> Welt</a:t>
            </a:r>
            <a:r>
              <a:rPr lang="hu-HU" dirty="0"/>
              <a:t> </a:t>
            </a:r>
            <a:r>
              <a:rPr lang="hu-HU" dirty="0" err="1"/>
              <a:t>wieder</a:t>
            </a:r>
            <a:r>
              <a:rPr lang="hu-HU" dirty="0"/>
              <a:t> </a:t>
            </a:r>
            <a:r>
              <a:rPr lang="hu-HU" dirty="0" err="1"/>
              <a:t>zusammenzuführen</a:t>
            </a:r>
            <a:r>
              <a:rPr lang="hu-HU" dirty="0"/>
              <a:t>. In </a:t>
            </a:r>
            <a:r>
              <a:rPr lang="hu-HU" dirty="0" err="1"/>
              <a:t>diesem</a:t>
            </a:r>
            <a:r>
              <a:rPr lang="hu-HU" dirty="0"/>
              <a:t> </a:t>
            </a:r>
            <a:r>
              <a:rPr lang="hu-HU" dirty="0" err="1"/>
              <a:t>Sinne</a:t>
            </a:r>
            <a:r>
              <a:rPr lang="hu-HU" dirty="0"/>
              <a:t> </a:t>
            </a:r>
            <a:r>
              <a:rPr lang="hu-HU" dirty="0" err="1"/>
              <a:t>repräsentiert</a:t>
            </a:r>
            <a:r>
              <a:rPr lang="hu-HU" dirty="0"/>
              <a:t> der </a:t>
            </a:r>
            <a:r>
              <a:rPr lang="hu-HU" b="1" dirty="0" err="1"/>
              <a:t>Urmensch</a:t>
            </a:r>
            <a:r>
              <a:rPr lang="hu-HU" dirty="0"/>
              <a:t>, der </a:t>
            </a:r>
            <a:r>
              <a:rPr lang="hu-HU" dirty="0" err="1"/>
              <a:t>weder</a:t>
            </a:r>
            <a:r>
              <a:rPr lang="hu-HU" dirty="0"/>
              <a:t> Mann </a:t>
            </a:r>
            <a:r>
              <a:rPr lang="hu-HU" dirty="0" err="1"/>
              <a:t>noch</a:t>
            </a:r>
            <a:r>
              <a:rPr lang="hu-HU" dirty="0"/>
              <a:t> </a:t>
            </a:r>
            <a:r>
              <a:rPr lang="hu-HU" dirty="0" err="1"/>
              <a:t>Weib</a:t>
            </a:r>
            <a:r>
              <a:rPr lang="hu-HU" dirty="0"/>
              <a:t> </a:t>
            </a:r>
            <a:r>
              <a:rPr lang="hu-HU" dirty="0" err="1"/>
              <a:t>ist</a:t>
            </a:r>
            <a:r>
              <a:rPr lang="hu-HU" dirty="0"/>
              <a:t>, </a:t>
            </a:r>
            <a:r>
              <a:rPr lang="hu-HU" dirty="0" err="1"/>
              <a:t>als</a:t>
            </a:r>
            <a:r>
              <a:rPr lang="hu-HU" dirty="0"/>
              <a:t> </a:t>
            </a:r>
            <a:r>
              <a:rPr lang="hu-HU" dirty="0" err="1"/>
              <a:t>Mikrokosmos</a:t>
            </a:r>
            <a:r>
              <a:rPr lang="hu-HU" dirty="0"/>
              <a:t> </a:t>
            </a:r>
            <a:r>
              <a:rPr lang="hu-HU" dirty="0" err="1"/>
              <a:t>die</a:t>
            </a:r>
            <a:r>
              <a:rPr lang="hu-HU" dirty="0"/>
              <a:t> </a:t>
            </a:r>
            <a:r>
              <a:rPr lang="hu-HU" dirty="0" err="1"/>
              <a:t>ursprüngliche</a:t>
            </a:r>
            <a:r>
              <a:rPr lang="hu-HU" dirty="0"/>
              <a:t> </a:t>
            </a:r>
            <a:r>
              <a:rPr lang="hu-HU" dirty="0" err="1"/>
              <a:t>Einheit</a:t>
            </a:r>
            <a:r>
              <a:rPr lang="hu-HU" dirty="0"/>
              <a:t> des </a:t>
            </a:r>
            <a:r>
              <a:rPr lang="hu-HU" dirty="0" err="1"/>
              <a:t>Makrokosmos</a:t>
            </a:r>
            <a:r>
              <a:rPr lang="hu-HU" dirty="0"/>
              <a:t>. Der </a:t>
            </a:r>
            <a:r>
              <a:rPr lang="hu-HU" dirty="0" err="1"/>
              <a:t>Urmensch</a:t>
            </a:r>
            <a:r>
              <a:rPr lang="hu-HU" dirty="0"/>
              <a:t> </a:t>
            </a:r>
            <a:r>
              <a:rPr lang="hu-HU" dirty="0" err="1"/>
              <a:t>ist</a:t>
            </a:r>
            <a:r>
              <a:rPr lang="hu-HU" dirty="0"/>
              <a:t> </a:t>
            </a:r>
            <a:r>
              <a:rPr lang="hu-HU" dirty="0" err="1"/>
              <a:t>zugleich</a:t>
            </a:r>
            <a:r>
              <a:rPr lang="hu-HU" dirty="0"/>
              <a:t> </a:t>
            </a:r>
            <a:r>
              <a:rPr lang="hu-HU" dirty="0" err="1"/>
              <a:t>Licht</a:t>
            </a:r>
            <a:r>
              <a:rPr lang="hu-HU" dirty="0"/>
              <a:t> und </a:t>
            </a:r>
            <a:r>
              <a:rPr lang="hu-HU" dirty="0" err="1"/>
              <a:t>Feuer</a:t>
            </a:r>
            <a:r>
              <a:rPr lang="hu-HU" dirty="0"/>
              <a:t>, </a:t>
            </a:r>
            <a:r>
              <a:rPr lang="hu-HU" dirty="0" err="1"/>
              <a:t>die</a:t>
            </a:r>
            <a:r>
              <a:rPr lang="hu-HU" dirty="0"/>
              <a:t> </a:t>
            </a:r>
            <a:r>
              <a:rPr lang="hu-HU" dirty="0" err="1"/>
              <a:t>sinnbildlich</a:t>
            </a:r>
            <a:r>
              <a:rPr lang="hu-HU" dirty="0"/>
              <a:t> </a:t>
            </a:r>
            <a:r>
              <a:rPr lang="hu-HU" dirty="0" err="1"/>
              <a:t>für</a:t>
            </a:r>
            <a:r>
              <a:rPr lang="hu-HU" dirty="0"/>
              <a:t> </a:t>
            </a:r>
            <a:r>
              <a:rPr lang="hu-HU" dirty="0" err="1"/>
              <a:t>Gottheit</a:t>
            </a:r>
            <a:r>
              <a:rPr lang="hu-HU" dirty="0"/>
              <a:t> und „</a:t>
            </a:r>
            <a:r>
              <a:rPr lang="hu-HU" dirty="0" err="1"/>
              <a:t>Schiedlichkeit</a:t>
            </a:r>
            <a:r>
              <a:rPr lang="hu-HU" dirty="0"/>
              <a:t>“ – von </a:t>
            </a:r>
            <a:r>
              <a:rPr lang="hu-HU" dirty="0" err="1"/>
              <a:t>Gott</a:t>
            </a:r>
            <a:r>
              <a:rPr lang="hu-HU" dirty="0"/>
              <a:t> </a:t>
            </a:r>
            <a:r>
              <a:rPr lang="hu-HU" dirty="0" err="1"/>
              <a:t>Differentes</a:t>
            </a:r>
            <a:r>
              <a:rPr lang="hu-HU" dirty="0"/>
              <a:t>, </a:t>
            </a:r>
            <a:r>
              <a:rPr lang="hu-HU" dirty="0" err="1"/>
              <a:t>Natur</a:t>
            </a:r>
            <a:r>
              <a:rPr lang="hu-HU" dirty="0"/>
              <a:t> – </a:t>
            </a:r>
            <a:r>
              <a:rPr lang="hu-HU" dirty="0" err="1"/>
              <a:t>stehen</a:t>
            </a:r>
            <a:r>
              <a:rPr lang="hu-HU" dirty="0"/>
              <a:t>. Mit </a:t>
            </a:r>
            <a:r>
              <a:rPr lang="hu-HU" dirty="0" err="1"/>
              <a:t>dem</a:t>
            </a:r>
            <a:r>
              <a:rPr lang="hu-HU" dirty="0"/>
              <a:t> </a:t>
            </a:r>
            <a:r>
              <a:rPr lang="hu-HU" dirty="0" err="1"/>
              <a:t>zweiten</a:t>
            </a:r>
            <a:r>
              <a:rPr lang="hu-HU" dirty="0"/>
              <a:t> </a:t>
            </a:r>
            <a:r>
              <a:rPr lang="hu-HU" dirty="0" err="1"/>
              <a:t>Fall</a:t>
            </a:r>
            <a:r>
              <a:rPr lang="hu-HU" dirty="0"/>
              <a:t>, </a:t>
            </a:r>
            <a:r>
              <a:rPr lang="hu-HU" b="1" dirty="0"/>
              <a:t>Adams </a:t>
            </a:r>
            <a:r>
              <a:rPr lang="hu-HU" b="1" dirty="0" err="1"/>
              <a:t>Hinwendung</a:t>
            </a:r>
            <a:r>
              <a:rPr lang="hu-HU" b="1" dirty="0"/>
              <a:t> </a:t>
            </a:r>
            <a:r>
              <a:rPr lang="hu-HU" b="1" dirty="0" err="1"/>
              <a:t>zum</a:t>
            </a:r>
            <a:r>
              <a:rPr lang="hu-HU" b="1" dirty="0"/>
              <a:t> </a:t>
            </a:r>
            <a:r>
              <a:rPr lang="hu-HU" b="1" dirty="0" err="1"/>
              <a:t>finsteren</a:t>
            </a:r>
            <a:r>
              <a:rPr lang="hu-HU" b="1" dirty="0"/>
              <a:t> </a:t>
            </a:r>
            <a:r>
              <a:rPr lang="hu-HU" b="1" dirty="0" err="1"/>
              <a:t>Prinzip</a:t>
            </a:r>
            <a:r>
              <a:rPr lang="hu-HU" dirty="0"/>
              <a:t>, </a:t>
            </a:r>
            <a:r>
              <a:rPr lang="hu-HU" dirty="0" err="1"/>
              <a:t>seinem</a:t>
            </a:r>
            <a:r>
              <a:rPr lang="hu-HU" dirty="0"/>
              <a:t> </a:t>
            </a:r>
            <a:r>
              <a:rPr lang="hu-HU" dirty="0" err="1"/>
              <a:t>Verlust</a:t>
            </a:r>
            <a:r>
              <a:rPr lang="hu-HU" dirty="0"/>
              <a:t> der </a:t>
            </a:r>
            <a:r>
              <a:rPr lang="hu-HU" dirty="0" err="1"/>
              <a:t>Identität</a:t>
            </a:r>
            <a:r>
              <a:rPr lang="hu-HU" dirty="0"/>
              <a:t> mit </a:t>
            </a:r>
            <a:r>
              <a:rPr lang="hu-HU" dirty="0" err="1"/>
              <a:t>dem</a:t>
            </a:r>
            <a:r>
              <a:rPr lang="hu-HU" dirty="0"/>
              <a:t> </a:t>
            </a:r>
            <a:r>
              <a:rPr lang="hu-HU" dirty="0" err="1"/>
              <a:t>Göttlichen</a:t>
            </a:r>
            <a:r>
              <a:rPr lang="hu-HU" dirty="0"/>
              <a:t>, </a:t>
            </a:r>
            <a:r>
              <a:rPr lang="hu-HU" dirty="0" err="1"/>
              <a:t>ist</a:t>
            </a:r>
            <a:r>
              <a:rPr lang="hu-HU" dirty="0"/>
              <a:t> </a:t>
            </a:r>
            <a:r>
              <a:rPr lang="hu-HU" dirty="0" err="1"/>
              <a:t>die</a:t>
            </a:r>
            <a:r>
              <a:rPr lang="hu-HU" dirty="0"/>
              <a:t> </a:t>
            </a:r>
            <a:r>
              <a:rPr lang="hu-HU" dirty="0" err="1"/>
              <a:t>Trennung</a:t>
            </a:r>
            <a:r>
              <a:rPr lang="hu-HU" dirty="0"/>
              <a:t> </a:t>
            </a:r>
            <a:r>
              <a:rPr lang="hu-HU" dirty="0" err="1"/>
              <a:t>besiegelt</a:t>
            </a:r>
            <a:r>
              <a:rPr lang="hu-HU" dirty="0"/>
              <a:t> und der </a:t>
            </a:r>
            <a:r>
              <a:rPr lang="hu-HU" dirty="0" err="1"/>
              <a:t>ständige</a:t>
            </a:r>
            <a:r>
              <a:rPr lang="hu-HU" dirty="0"/>
              <a:t> </a:t>
            </a:r>
            <a:r>
              <a:rPr lang="hu-HU" dirty="0" err="1"/>
              <a:t>Kampf</a:t>
            </a:r>
            <a:r>
              <a:rPr lang="hu-HU" dirty="0"/>
              <a:t> </a:t>
            </a:r>
            <a:r>
              <a:rPr lang="hu-HU" dirty="0" err="1"/>
              <a:t>zwischen</a:t>
            </a:r>
            <a:r>
              <a:rPr lang="hu-HU" dirty="0"/>
              <a:t> </a:t>
            </a:r>
            <a:r>
              <a:rPr lang="hu-HU" b="1" dirty="0" err="1"/>
              <a:t>Gut</a:t>
            </a:r>
            <a:r>
              <a:rPr lang="hu-HU" b="1" dirty="0"/>
              <a:t> und </a:t>
            </a:r>
            <a:r>
              <a:rPr lang="hu-HU" b="1" dirty="0" err="1"/>
              <a:t>Böse</a:t>
            </a:r>
            <a:r>
              <a:rPr lang="hu-HU" dirty="0"/>
              <a:t>, der </a:t>
            </a:r>
            <a:r>
              <a:rPr lang="hu-HU" dirty="0" err="1"/>
              <a:t>Kampf</a:t>
            </a:r>
            <a:r>
              <a:rPr lang="hu-HU" dirty="0"/>
              <a:t> </a:t>
            </a:r>
            <a:r>
              <a:rPr lang="hu-HU" dirty="0" err="1"/>
              <a:t>um</a:t>
            </a:r>
            <a:r>
              <a:rPr lang="hu-HU" dirty="0"/>
              <a:t> </a:t>
            </a:r>
            <a:r>
              <a:rPr lang="hu-HU" dirty="0" err="1"/>
              <a:t>die</a:t>
            </a:r>
            <a:r>
              <a:rPr lang="hu-HU" dirty="0"/>
              <a:t> </a:t>
            </a:r>
            <a:r>
              <a:rPr lang="hu-HU" dirty="0" err="1"/>
              <a:t>Rückgewinnung</a:t>
            </a:r>
            <a:r>
              <a:rPr lang="hu-HU" dirty="0"/>
              <a:t> der </a:t>
            </a:r>
            <a:r>
              <a:rPr lang="hu-HU" b="1" dirty="0" err="1"/>
              <a:t>Einheit</a:t>
            </a:r>
            <a:r>
              <a:rPr lang="hu-HU" dirty="0"/>
              <a:t> </a:t>
            </a:r>
            <a:r>
              <a:rPr lang="hu-HU" dirty="0" err="1"/>
              <a:t>beginnt</a:t>
            </a:r>
            <a:r>
              <a:rPr lang="hu-HU" dirty="0"/>
              <a:t>. </a:t>
            </a:r>
            <a:r>
              <a:rPr lang="hu-HU" dirty="0" err="1"/>
              <a:t>Buchstaben</a:t>
            </a:r>
            <a:r>
              <a:rPr lang="hu-HU" dirty="0"/>
              <a:t> und </a:t>
            </a:r>
            <a:r>
              <a:rPr lang="hu-HU" dirty="0" err="1"/>
              <a:t>Silben</a:t>
            </a:r>
            <a:r>
              <a:rPr lang="hu-HU" dirty="0"/>
              <a:t> sind </a:t>
            </a:r>
            <a:r>
              <a:rPr lang="hu-HU" dirty="0" err="1"/>
              <a:t>Träger</a:t>
            </a:r>
            <a:r>
              <a:rPr lang="hu-HU" dirty="0"/>
              <a:t> </a:t>
            </a:r>
            <a:r>
              <a:rPr lang="hu-HU" dirty="0" err="1"/>
              <a:t>göttlicher</a:t>
            </a:r>
            <a:r>
              <a:rPr lang="hu-HU" dirty="0"/>
              <a:t> </a:t>
            </a:r>
            <a:r>
              <a:rPr lang="hu-HU" dirty="0" err="1"/>
              <a:t>Wahrheiten</a:t>
            </a:r>
            <a:r>
              <a:rPr lang="hu-HU" dirty="0"/>
              <a:t>. Die </a:t>
            </a:r>
            <a:r>
              <a:rPr lang="hu-HU" dirty="0" err="1"/>
              <a:t>Laute</a:t>
            </a:r>
            <a:r>
              <a:rPr lang="hu-HU" dirty="0"/>
              <a:t> sind </a:t>
            </a:r>
            <a:r>
              <a:rPr lang="hu-HU" dirty="0" err="1"/>
              <a:t>Offenbarungsträger</a:t>
            </a:r>
            <a:r>
              <a:rPr lang="hu-HU" dirty="0"/>
              <a:t>. </a:t>
            </a:r>
            <a:r>
              <a:rPr lang="hu-HU" dirty="0" err="1"/>
              <a:t>Diese</a:t>
            </a:r>
            <a:r>
              <a:rPr lang="hu-HU" dirty="0"/>
              <a:t> </a:t>
            </a:r>
            <a:r>
              <a:rPr lang="hu-HU" dirty="0" err="1"/>
              <a:t>Natursprachenlehre</a:t>
            </a:r>
            <a:r>
              <a:rPr lang="hu-HU" dirty="0"/>
              <a:t> </a:t>
            </a:r>
            <a:r>
              <a:rPr lang="hu-HU" dirty="0" err="1"/>
              <a:t>wird</a:t>
            </a:r>
            <a:r>
              <a:rPr lang="hu-HU" dirty="0"/>
              <a:t> </a:t>
            </a:r>
            <a:r>
              <a:rPr lang="hu-HU" dirty="0" err="1"/>
              <a:t>bedeutsam</a:t>
            </a:r>
            <a:r>
              <a:rPr lang="hu-HU" dirty="0"/>
              <a:t> </a:t>
            </a:r>
            <a:r>
              <a:rPr lang="hu-HU" dirty="0" err="1"/>
              <a:t>für</a:t>
            </a:r>
            <a:r>
              <a:rPr lang="hu-HU" dirty="0"/>
              <a:t> </a:t>
            </a:r>
            <a:r>
              <a:rPr lang="hu-HU" dirty="0" err="1"/>
              <a:t>die</a:t>
            </a:r>
            <a:r>
              <a:rPr lang="hu-HU" dirty="0"/>
              <a:t> </a:t>
            </a:r>
            <a:r>
              <a:rPr lang="hu-HU" dirty="0" err="1"/>
              <a:t>Dichtungen</a:t>
            </a:r>
            <a:r>
              <a:rPr lang="hu-HU" dirty="0"/>
              <a:t> </a:t>
            </a:r>
            <a:r>
              <a:rPr lang="hu-HU" dirty="0" err="1"/>
              <a:t>seiner</a:t>
            </a:r>
            <a:r>
              <a:rPr lang="hu-HU" dirty="0"/>
              <a:t> </a:t>
            </a:r>
            <a:r>
              <a:rPr lang="hu-HU" dirty="0" err="1"/>
              <a:t>Anhänger</a:t>
            </a:r>
            <a:r>
              <a:rPr lang="hu-HU" dirty="0"/>
              <a:t> (</a:t>
            </a:r>
            <a:r>
              <a:rPr lang="hu-HU" u="sng" dirty="0" err="1"/>
              <a:t>Quirinus</a:t>
            </a:r>
            <a:r>
              <a:rPr lang="hu-HU" u="sng" dirty="0"/>
              <a:t> </a:t>
            </a:r>
            <a:r>
              <a:rPr lang="hu-HU" u="sng" dirty="0" err="1"/>
              <a:t>Kuhlmann</a:t>
            </a:r>
            <a:r>
              <a:rPr lang="hu-HU" u="sng" dirty="0"/>
              <a:t>, Angelus </a:t>
            </a:r>
            <a:r>
              <a:rPr lang="hu-HU" u="sng" dirty="0" err="1"/>
              <a:t>Silesius</a:t>
            </a:r>
            <a:r>
              <a:rPr lang="hu-HU" dirty="0"/>
              <a:t>).</a:t>
            </a:r>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151874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46827" y="1046163"/>
            <a:ext cx="10515600" cy="1325563"/>
          </a:xfrm>
        </p:spPr>
        <p:txBody>
          <a:bodyPr>
            <a:normAutofit/>
          </a:bodyPr>
          <a:lstStyle/>
          <a:p>
            <a:pPr algn="ctr"/>
            <a:r>
              <a:rPr lang="hu-HU" sz="3600" b="1" dirty="0" smtClean="0"/>
              <a:t>Jakob </a:t>
            </a:r>
            <a:r>
              <a:rPr lang="hu-HU" sz="3600" b="1" dirty="0" err="1" smtClean="0"/>
              <a:t>Böhme</a:t>
            </a:r>
            <a:endParaRPr lang="hu-HU" sz="3600" b="1" dirty="0"/>
          </a:p>
        </p:txBody>
      </p:sp>
      <p:sp>
        <p:nvSpPr>
          <p:cNvPr id="3" name="Tartalom helye 2"/>
          <p:cNvSpPr>
            <a:spLocks noGrp="1"/>
          </p:cNvSpPr>
          <p:nvPr>
            <p:ph idx="1"/>
          </p:nvPr>
        </p:nvSpPr>
        <p:spPr>
          <a:xfrm>
            <a:off x="844256" y="2371726"/>
            <a:ext cx="10515600" cy="3945207"/>
          </a:xfrm>
        </p:spPr>
        <p:txBody>
          <a:bodyPr>
            <a:normAutofit/>
          </a:bodyPr>
          <a:lstStyle/>
          <a:p>
            <a:pPr marL="0" indent="0">
              <a:buNone/>
            </a:pPr>
            <a:r>
              <a:rPr lang="hu-HU" sz="2400" b="1" dirty="0" err="1" smtClean="0"/>
              <a:t>Göttliche</a:t>
            </a:r>
            <a:r>
              <a:rPr lang="hu-HU" sz="2400" b="1" dirty="0" smtClean="0"/>
              <a:t> Welt</a:t>
            </a:r>
            <a:r>
              <a:rPr lang="hu-HU" sz="2400" dirty="0" smtClean="0"/>
              <a:t>			</a:t>
            </a:r>
            <a:r>
              <a:rPr lang="hu-HU" sz="2400" b="1" dirty="0" err="1" smtClean="0"/>
              <a:t>Gottheit</a:t>
            </a:r>
            <a:r>
              <a:rPr lang="hu-HU" sz="2400" dirty="0" smtClean="0"/>
              <a:t> (</a:t>
            </a:r>
            <a:r>
              <a:rPr lang="hu-HU" sz="2400" dirty="0" err="1" smtClean="0"/>
              <a:t>Einheit</a:t>
            </a:r>
            <a:r>
              <a:rPr lang="hu-HU" sz="2400" dirty="0" smtClean="0"/>
              <a:t>)</a:t>
            </a:r>
          </a:p>
          <a:p>
            <a:pPr marL="0" indent="0">
              <a:buNone/>
            </a:pPr>
            <a:r>
              <a:rPr lang="hu-HU" sz="2400" dirty="0" smtClean="0"/>
              <a:t>				</a:t>
            </a:r>
            <a:r>
              <a:rPr lang="hu-HU" sz="2400" b="1" dirty="0" err="1" smtClean="0"/>
              <a:t>Sophia</a:t>
            </a:r>
            <a:r>
              <a:rPr lang="hu-HU" sz="2400" dirty="0" smtClean="0"/>
              <a:t> (</a:t>
            </a:r>
            <a:r>
              <a:rPr lang="hu-HU" sz="2400" dirty="0" err="1" smtClean="0"/>
              <a:t>göttliche</a:t>
            </a:r>
            <a:r>
              <a:rPr lang="hu-HU" sz="2400" dirty="0" smtClean="0"/>
              <a:t> </a:t>
            </a:r>
            <a:r>
              <a:rPr lang="hu-HU" sz="2400" dirty="0" err="1" smtClean="0"/>
              <a:t>Weisheit</a:t>
            </a:r>
            <a:r>
              <a:rPr lang="hu-HU" sz="2400" dirty="0" smtClean="0"/>
              <a:t>)</a:t>
            </a:r>
          </a:p>
          <a:p>
            <a:pPr marL="0" indent="0">
              <a:buNone/>
            </a:pPr>
            <a:r>
              <a:rPr lang="hu-HU" sz="2400" dirty="0" smtClean="0"/>
              <a:t>				</a:t>
            </a:r>
            <a:r>
              <a:rPr lang="hu-HU" sz="2400" dirty="0" err="1" smtClean="0"/>
              <a:t>Vielfältigkeit</a:t>
            </a:r>
            <a:r>
              <a:rPr lang="hu-HU" sz="2400" dirty="0" smtClean="0"/>
              <a:t> des </a:t>
            </a:r>
            <a:r>
              <a:rPr lang="hu-HU" sz="2400" dirty="0" err="1" smtClean="0"/>
              <a:t>Seins</a:t>
            </a:r>
            <a:endParaRPr lang="hu-HU" sz="2400" dirty="0" smtClean="0"/>
          </a:p>
          <a:p>
            <a:pPr marL="0" indent="0">
              <a:buNone/>
            </a:pPr>
            <a:r>
              <a:rPr lang="hu-HU" sz="2400" b="1" dirty="0" err="1" smtClean="0"/>
              <a:t>Engelwelt</a:t>
            </a:r>
            <a:r>
              <a:rPr lang="hu-HU" sz="2400" dirty="0" smtClean="0"/>
              <a:t>			</a:t>
            </a:r>
            <a:r>
              <a:rPr lang="hu-HU" sz="2400" dirty="0" err="1" smtClean="0"/>
              <a:t>Vielfalt</a:t>
            </a:r>
            <a:r>
              <a:rPr lang="hu-HU" sz="2400" dirty="0" smtClean="0"/>
              <a:t> der </a:t>
            </a:r>
            <a:r>
              <a:rPr lang="hu-HU" sz="2400" dirty="0" err="1" smtClean="0"/>
              <a:t>göttlichen</a:t>
            </a:r>
            <a:r>
              <a:rPr lang="hu-HU" sz="2400" dirty="0" smtClean="0"/>
              <a:t> </a:t>
            </a:r>
            <a:r>
              <a:rPr lang="hu-HU" sz="2400" dirty="0" err="1" smtClean="0"/>
              <a:t>Kräfte</a:t>
            </a:r>
            <a:r>
              <a:rPr lang="hu-HU" sz="2400" dirty="0" smtClean="0"/>
              <a:t> (Engel, die </a:t>
            </a:r>
            <a:r>
              <a:rPr lang="hu-HU" sz="2400" dirty="0" err="1" smtClean="0"/>
              <a:t>sich</a:t>
            </a:r>
            <a:r>
              <a:rPr lang="hu-HU" sz="2400" dirty="0" smtClean="0"/>
              <a:t> </a:t>
            </a:r>
            <a:r>
              <a:rPr lang="hu-HU" sz="2400" dirty="0" err="1" smtClean="0"/>
              <a:t>vom</a:t>
            </a:r>
            <a:r>
              <a:rPr lang="hu-HU" sz="2400" dirty="0" smtClean="0"/>
              <a:t> 					</a:t>
            </a:r>
            <a:r>
              <a:rPr lang="hu-HU" sz="2400" dirty="0" err="1" smtClean="0"/>
              <a:t>Gott</a:t>
            </a:r>
            <a:r>
              <a:rPr lang="hu-HU" sz="2400" dirty="0" smtClean="0"/>
              <a:t> </a:t>
            </a:r>
            <a:r>
              <a:rPr lang="hu-HU" sz="2400" dirty="0" err="1" smtClean="0"/>
              <a:t>abwenden</a:t>
            </a:r>
            <a:r>
              <a:rPr lang="hu-HU" sz="2400" dirty="0" smtClean="0"/>
              <a:t> = Lucifer)</a:t>
            </a:r>
          </a:p>
          <a:p>
            <a:pPr marL="0" indent="0">
              <a:buNone/>
            </a:pPr>
            <a:r>
              <a:rPr lang="hu-HU" sz="2400" b="1" dirty="0" err="1" smtClean="0"/>
              <a:t>Irdische</a:t>
            </a:r>
            <a:r>
              <a:rPr lang="hu-HU" sz="2400" b="1" dirty="0" smtClean="0"/>
              <a:t> Welt</a:t>
            </a:r>
            <a:r>
              <a:rPr lang="hu-HU" sz="2400" dirty="0" smtClean="0"/>
              <a:t>	</a:t>
            </a:r>
            <a:r>
              <a:rPr lang="hu-HU" sz="2400" b="1" dirty="0" err="1" smtClean="0"/>
              <a:t>Urmensch</a:t>
            </a:r>
            <a:r>
              <a:rPr lang="hu-HU" sz="2400" dirty="0" smtClean="0"/>
              <a:t> 	(</a:t>
            </a:r>
            <a:r>
              <a:rPr lang="hu-HU" sz="2400" dirty="0" err="1" smtClean="0"/>
              <a:t>Licht</a:t>
            </a:r>
            <a:r>
              <a:rPr lang="hu-HU" sz="2400" dirty="0" smtClean="0"/>
              <a:t> und </a:t>
            </a:r>
            <a:r>
              <a:rPr lang="hu-HU" sz="2400" dirty="0" err="1" smtClean="0"/>
              <a:t>Feuer</a:t>
            </a:r>
            <a:r>
              <a:rPr lang="hu-HU" sz="2400" dirty="0" smtClean="0"/>
              <a:t>) →</a:t>
            </a:r>
          </a:p>
          <a:p>
            <a:pPr marL="0" indent="0">
              <a:buNone/>
            </a:pPr>
            <a:r>
              <a:rPr lang="hu-HU" sz="2400" dirty="0"/>
              <a:t>	</a:t>
            </a:r>
            <a:r>
              <a:rPr lang="hu-HU" sz="2400" dirty="0" smtClean="0"/>
              <a:t>			 </a:t>
            </a:r>
            <a:r>
              <a:rPr lang="hu-HU" sz="2400" b="1" dirty="0" err="1" smtClean="0"/>
              <a:t>Mensch</a:t>
            </a:r>
            <a:r>
              <a:rPr lang="hu-HU" sz="2400" dirty="0" smtClean="0"/>
              <a:t> → </a:t>
            </a:r>
            <a:r>
              <a:rPr lang="hu-HU" sz="2400" b="1" dirty="0" smtClean="0"/>
              <a:t>Adam</a:t>
            </a:r>
            <a:r>
              <a:rPr lang="hu-HU" sz="2400" dirty="0" smtClean="0"/>
              <a:t> (</a:t>
            </a:r>
            <a:r>
              <a:rPr lang="hu-HU" sz="2400" dirty="0" err="1" smtClean="0"/>
              <a:t>zweiter</a:t>
            </a:r>
            <a:r>
              <a:rPr lang="hu-HU" sz="2400" dirty="0" smtClean="0"/>
              <a:t> </a:t>
            </a:r>
            <a:r>
              <a:rPr lang="hu-HU" sz="2400" dirty="0" err="1" smtClean="0"/>
              <a:t>Abfall</a:t>
            </a:r>
            <a:r>
              <a:rPr lang="hu-HU" sz="2400" dirty="0" smtClean="0"/>
              <a:t> </a:t>
            </a:r>
            <a:r>
              <a:rPr lang="hu-HU" sz="2400" dirty="0" err="1" smtClean="0"/>
              <a:t>vom</a:t>
            </a:r>
            <a:r>
              <a:rPr lang="hu-HU" sz="2400" dirty="0" smtClean="0"/>
              <a:t> </a:t>
            </a:r>
            <a:r>
              <a:rPr lang="hu-HU" sz="2400" dirty="0" err="1" smtClean="0"/>
              <a:t>Gott</a:t>
            </a:r>
            <a:r>
              <a:rPr lang="hu-HU" sz="2400" dirty="0" smtClean="0"/>
              <a:t>) → </a:t>
            </a:r>
            <a:r>
              <a:rPr lang="hu-HU" sz="2400" dirty="0" err="1" smtClean="0"/>
              <a:t>Kampf</a:t>
            </a:r>
            <a:r>
              <a:rPr lang="hu-HU" sz="2400" dirty="0" smtClean="0"/>
              <a:t> 				</a:t>
            </a:r>
            <a:r>
              <a:rPr lang="hu-HU" sz="2400" dirty="0" err="1" smtClean="0"/>
              <a:t>zwischen</a:t>
            </a:r>
            <a:r>
              <a:rPr lang="hu-HU" sz="2400" dirty="0" smtClean="0"/>
              <a:t> </a:t>
            </a:r>
            <a:r>
              <a:rPr lang="hu-HU" sz="2400" dirty="0" err="1" smtClean="0"/>
              <a:t>Gut</a:t>
            </a:r>
            <a:r>
              <a:rPr lang="hu-HU" sz="2400" dirty="0" smtClean="0"/>
              <a:t> und </a:t>
            </a:r>
            <a:r>
              <a:rPr lang="hu-HU" sz="2400" dirty="0" err="1" smtClean="0"/>
              <a:t>Böse</a:t>
            </a:r>
            <a:r>
              <a:rPr lang="hu-HU" sz="2400" dirty="0" smtClean="0"/>
              <a:t> </a:t>
            </a:r>
            <a:r>
              <a:rPr lang="hu-HU" sz="2400" dirty="0" err="1" smtClean="0"/>
              <a:t>um</a:t>
            </a:r>
            <a:r>
              <a:rPr lang="hu-HU" sz="2400" dirty="0" smtClean="0"/>
              <a:t> die </a:t>
            </a:r>
            <a:r>
              <a:rPr lang="hu-HU" sz="2400" dirty="0" err="1" smtClean="0"/>
              <a:t>Wiedergewinnung</a:t>
            </a:r>
            <a:r>
              <a:rPr lang="hu-HU" sz="2400" dirty="0" smtClean="0"/>
              <a:t> der 				</a:t>
            </a:r>
            <a:r>
              <a:rPr lang="hu-HU" sz="2400" dirty="0" err="1" smtClean="0"/>
              <a:t>Einheit</a:t>
            </a:r>
            <a:endParaRPr lang="hu-HU" sz="2400" dirty="0" smtClean="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7549273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95068" y="1227766"/>
            <a:ext cx="10515600" cy="1325563"/>
          </a:xfrm>
        </p:spPr>
        <p:txBody>
          <a:bodyPr>
            <a:normAutofit/>
          </a:bodyPr>
          <a:lstStyle/>
          <a:p>
            <a:pPr algn="ctr"/>
            <a:r>
              <a:rPr lang="hu-HU" sz="3600" b="1" dirty="0" err="1" smtClean="0"/>
              <a:t>Mystik</a:t>
            </a:r>
            <a:endParaRPr lang="hu-HU" sz="3600" b="1" dirty="0"/>
          </a:p>
        </p:txBody>
      </p:sp>
      <p:sp>
        <p:nvSpPr>
          <p:cNvPr id="3" name="Tartalom helye 2"/>
          <p:cNvSpPr>
            <a:spLocks noGrp="1"/>
          </p:cNvSpPr>
          <p:nvPr>
            <p:ph idx="1"/>
          </p:nvPr>
        </p:nvSpPr>
        <p:spPr>
          <a:xfrm>
            <a:off x="795068" y="3171888"/>
            <a:ext cx="10515600" cy="3867716"/>
          </a:xfrm>
        </p:spPr>
        <p:txBody>
          <a:bodyPr>
            <a:normAutofit/>
          </a:bodyPr>
          <a:lstStyle/>
          <a:p>
            <a:pPr marL="0" indent="0" algn="ctr">
              <a:buNone/>
            </a:pPr>
            <a:r>
              <a:rPr lang="hu-HU" sz="2400" b="1" dirty="0" err="1" smtClean="0"/>
              <a:t>Mystik</a:t>
            </a:r>
            <a:r>
              <a:rPr lang="hu-HU" sz="2400" dirty="0" smtClean="0"/>
              <a:t> (</a:t>
            </a:r>
            <a:r>
              <a:rPr lang="hu-HU" sz="2400" dirty="0" err="1" smtClean="0"/>
              <a:t>griech</a:t>
            </a:r>
            <a:r>
              <a:rPr lang="hu-HU" sz="2400" dirty="0" smtClean="0"/>
              <a:t>. </a:t>
            </a:r>
            <a:r>
              <a:rPr lang="hu-HU" sz="2400" dirty="0" err="1" smtClean="0"/>
              <a:t>geheimnisvoll</a:t>
            </a:r>
            <a:r>
              <a:rPr lang="hu-HU" sz="2400" dirty="0" smtClean="0"/>
              <a:t>)</a:t>
            </a:r>
          </a:p>
          <a:p>
            <a:pPr marL="0" indent="0" algn="ctr">
              <a:buNone/>
            </a:pPr>
            <a:r>
              <a:rPr lang="hu-HU" sz="2400" dirty="0" err="1" smtClean="0"/>
              <a:t>Aussagen</a:t>
            </a:r>
            <a:r>
              <a:rPr lang="hu-HU" sz="2400" dirty="0" smtClean="0"/>
              <a:t> </a:t>
            </a:r>
            <a:r>
              <a:rPr lang="hu-HU" sz="2400" dirty="0" err="1" smtClean="0"/>
              <a:t>über</a:t>
            </a:r>
            <a:r>
              <a:rPr lang="hu-HU" sz="2400" dirty="0" smtClean="0"/>
              <a:t> die </a:t>
            </a:r>
            <a:r>
              <a:rPr lang="hu-HU" sz="2400" dirty="0" err="1" smtClean="0"/>
              <a:t>persönliche</a:t>
            </a:r>
            <a:r>
              <a:rPr lang="hu-HU" sz="2400" dirty="0" smtClean="0"/>
              <a:t> </a:t>
            </a:r>
            <a:r>
              <a:rPr lang="hu-HU" sz="2400" dirty="0" err="1" smtClean="0"/>
              <a:t>Erfahrung</a:t>
            </a:r>
            <a:r>
              <a:rPr lang="hu-HU" sz="2400" dirty="0" smtClean="0"/>
              <a:t> (</a:t>
            </a:r>
            <a:r>
              <a:rPr lang="hu-HU" sz="2400" dirty="0" err="1" smtClean="0"/>
              <a:t>Erleuchtung</a:t>
            </a:r>
            <a:r>
              <a:rPr lang="hu-HU" sz="2400" dirty="0" smtClean="0"/>
              <a:t>) </a:t>
            </a:r>
            <a:r>
              <a:rPr lang="hu-HU" sz="2400" dirty="0" err="1" smtClean="0"/>
              <a:t>einer</a:t>
            </a:r>
            <a:r>
              <a:rPr lang="hu-HU" sz="2400" dirty="0" smtClean="0"/>
              <a:t> </a:t>
            </a:r>
            <a:r>
              <a:rPr lang="hu-HU" sz="2400" dirty="0" err="1" smtClean="0"/>
              <a:t>göttlichen</a:t>
            </a:r>
            <a:r>
              <a:rPr lang="hu-HU" sz="2400" dirty="0" smtClean="0"/>
              <a:t> </a:t>
            </a:r>
            <a:r>
              <a:rPr lang="hu-HU" sz="2400" dirty="0" err="1" smtClean="0"/>
              <a:t>Wirklichkeit</a:t>
            </a:r>
            <a:r>
              <a:rPr lang="hu-HU" sz="2400" dirty="0" smtClean="0"/>
              <a:t> (</a:t>
            </a:r>
            <a:r>
              <a:rPr lang="hu-HU" sz="2400" i="1" dirty="0" err="1" smtClean="0"/>
              <a:t>brennender</a:t>
            </a:r>
            <a:r>
              <a:rPr lang="hu-HU" sz="2400" i="1" dirty="0" smtClean="0"/>
              <a:t> </a:t>
            </a:r>
            <a:r>
              <a:rPr lang="hu-HU" sz="2400" i="1" dirty="0" err="1" smtClean="0"/>
              <a:t>Dornbusch</a:t>
            </a:r>
            <a:r>
              <a:rPr lang="hu-HU" sz="2400" i="1" dirty="0" smtClean="0"/>
              <a:t>, Ex 2,23</a:t>
            </a:r>
            <a:r>
              <a:rPr lang="hu-HU" sz="2400" dirty="0" smtClean="0"/>
              <a:t>)</a:t>
            </a:r>
          </a:p>
          <a:p>
            <a:pPr marL="0" indent="0" algn="ctr">
              <a:buNone/>
            </a:pPr>
            <a:r>
              <a:rPr lang="hu-HU" sz="2400" dirty="0" err="1" smtClean="0"/>
              <a:t>Persönlicher</a:t>
            </a:r>
            <a:r>
              <a:rPr lang="hu-HU" sz="2400" dirty="0" smtClean="0"/>
              <a:t>, </a:t>
            </a:r>
            <a:r>
              <a:rPr lang="hu-HU" sz="2400" dirty="0" err="1" smtClean="0"/>
              <a:t>innerlicher</a:t>
            </a:r>
            <a:r>
              <a:rPr lang="hu-HU" sz="2400" dirty="0" smtClean="0"/>
              <a:t> </a:t>
            </a:r>
            <a:r>
              <a:rPr lang="hu-HU" sz="2400" dirty="0" err="1" smtClean="0"/>
              <a:t>Zugang</a:t>
            </a:r>
            <a:r>
              <a:rPr lang="hu-HU" sz="2400" dirty="0" smtClean="0"/>
              <a:t> </a:t>
            </a:r>
            <a:r>
              <a:rPr lang="hu-HU" sz="2400" dirty="0" err="1" smtClean="0"/>
              <a:t>zu</a:t>
            </a:r>
            <a:r>
              <a:rPr lang="hu-HU" sz="2400" dirty="0" smtClean="0"/>
              <a:t> </a:t>
            </a:r>
            <a:r>
              <a:rPr lang="hu-HU" sz="2400" dirty="0" err="1" smtClean="0"/>
              <a:t>Gott</a:t>
            </a:r>
            <a:r>
              <a:rPr lang="hu-HU" sz="2400" dirty="0" smtClean="0"/>
              <a:t> </a:t>
            </a:r>
            <a:r>
              <a:rPr lang="hu-HU" sz="2400" dirty="0" err="1" smtClean="0"/>
              <a:t>ohne</a:t>
            </a:r>
            <a:r>
              <a:rPr lang="hu-HU" sz="2400" dirty="0" smtClean="0"/>
              <a:t> </a:t>
            </a:r>
            <a:r>
              <a:rPr lang="hu-HU" sz="2400" dirty="0" err="1" smtClean="0"/>
              <a:t>institutionelle</a:t>
            </a:r>
            <a:r>
              <a:rPr lang="hu-HU" sz="2400" dirty="0" smtClean="0"/>
              <a:t> </a:t>
            </a:r>
            <a:r>
              <a:rPr lang="hu-HU" sz="2400" dirty="0" err="1" smtClean="0"/>
              <a:t>Vermittlung</a:t>
            </a:r>
            <a:endParaRPr lang="hu-HU" sz="2400" dirty="0" smtClean="0"/>
          </a:p>
          <a:p>
            <a:pPr marL="0" indent="0" algn="ctr">
              <a:buNone/>
            </a:pPr>
            <a:r>
              <a:rPr lang="hu-HU" sz="2400" dirty="0" err="1" smtClean="0"/>
              <a:t>Suche</a:t>
            </a:r>
            <a:r>
              <a:rPr lang="hu-HU" sz="2400" dirty="0" smtClean="0"/>
              <a:t> der </a:t>
            </a:r>
            <a:r>
              <a:rPr lang="hu-HU" sz="2400" dirty="0" err="1" smtClean="0"/>
              <a:t>Vervollkommnung</a:t>
            </a:r>
            <a:r>
              <a:rPr lang="hu-HU" sz="2400" dirty="0" smtClean="0"/>
              <a:t>:</a:t>
            </a:r>
          </a:p>
          <a:p>
            <a:pPr marL="0" indent="0" algn="ctr">
              <a:buNone/>
            </a:pPr>
            <a:r>
              <a:rPr lang="hu-HU" sz="2400" dirty="0" err="1" smtClean="0">
                <a:solidFill>
                  <a:srgbClr val="C00000"/>
                </a:solidFill>
              </a:rPr>
              <a:t>via</a:t>
            </a:r>
            <a:r>
              <a:rPr lang="hu-HU" sz="2400" dirty="0" smtClean="0">
                <a:solidFill>
                  <a:srgbClr val="C00000"/>
                </a:solidFill>
              </a:rPr>
              <a:t> </a:t>
            </a:r>
            <a:r>
              <a:rPr lang="hu-HU" sz="2400" dirty="0" err="1" smtClean="0">
                <a:solidFill>
                  <a:srgbClr val="C00000"/>
                </a:solidFill>
              </a:rPr>
              <a:t>purgativa</a:t>
            </a:r>
            <a:r>
              <a:rPr lang="hu-HU" sz="2400" dirty="0" smtClean="0">
                <a:solidFill>
                  <a:srgbClr val="C00000"/>
                </a:solidFill>
              </a:rPr>
              <a:t> → </a:t>
            </a:r>
            <a:r>
              <a:rPr lang="hu-HU" sz="2400" dirty="0" err="1" smtClean="0">
                <a:solidFill>
                  <a:srgbClr val="C00000"/>
                </a:solidFill>
              </a:rPr>
              <a:t>via</a:t>
            </a:r>
            <a:r>
              <a:rPr lang="hu-HU" sz="2400" dirty="0" smtClean="0">
                <a:solidFill>
                  <a:srgbClr val="C00000"/>
                </a:solidFill>
              </a:rPr>
              <a:t> </a:t>
            </a:r>
            <a:r>
              <a:rPr lang="hu-HU" sz="2400" dirty="0" err="1" smtClean="0">
                <a:solidFill>
                  <a:srgbClr val="C00000"/>
                </a:solidFill>
              </a:rPr>
              <a:t>illuminativa</a:t>
            </a:r>
            <a:r>
              <a:rPr lang="hu-HU" sz="2400" dirty="0" smtClean="0">
                <a:solidFill>
                  <a:srgbClr val="C00000"/>
                </a:solidFill>
              </a:rPr>
              <a:t> → </a:t>
            </a:r>
            <a:r>
              <a:rPr lang="hu-HU" sz="2400" dirty="0" err="1" smtClean="0">
                <a:solidFill>
                  <a:srgbClr val="C00000"/>
                </a:solidFill>
              </a:rPr>
              <a:t>unio</a:t>
            </a:r>
            <a:r>
              <a:rPr lang="hu-HU" sz="2400" dirty="0" smtClean="0">
                <a:solidFill>
                  <a:srgbClr val="C00000"/>
                </a:solidFill>
              </a:rPr>
              <a:t> </a:t>
            </a:r>
            <a:r>
              <a:rPr lang="hu-HU" sz="2400" dirty="0" err="1" smtClean="0">
                <a:solidFill>
                  <a:srgbClr val="C00000"/>
                </a:solidFill>
              </a:rPr>
              <a:t>mystica</a:t>
            </a:r>
            <a:r>
              <a:rPr lang="hu-HU" sz="2400" dirty="0" smtClean="0">
                <a:solidFill>
                  <a:srgbClr val="C00000"/>
                </a:solidFill>
              </a:rPr>
              <a:t> cum </a:t>
            </a:r>
            <a:r>
              <a:rPr lang="hu-HU" sz="2400" dirty="0" err="1" smtClean="0">
                <a:solidFill>
                  <a:srgbClr val="C00000"/>
                </a:solidFill>
              </a:rPr>
              <a:t>Deo</a:t>
            </a:r>
            <a:endParaRPr lang="hu-HU" sz="2400" dirty="0">
              <a:solidFill>
                <a:srgbClr val="C00000"/>
              </a:solidFill>
            </a:endParaRPr>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85915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38200" y="365125"/>
            <a:ext cx="10515600" cy="4076246"/>
          </a:xfrm>
        </p:spPr>
        <p:txBody>
          <a:bodyPr>
            <a:normAutofit/>
          </a:bodyPr>
          <a:lstStyle/>
          <a:p>
            <a:pPr algn="ctr"/>
            <a:r>
              <a:rPr lang="hu-HU" dirty="0" smtClean="0"/>
              <a:t/>
            </a:r>
            <a:br>
              <a:rPr lang="hu-HU" dirty="0" smtClean="0"/>
            </a:br>
            <a:r>
              <a:rPr lang="hu-HU" dirty="0"/>
              <a:t/>
            </a:r>
            <a:br>
              <a:rPr lang="hu-HU" dirty="0"/>
            </a:br>
            <a:r>
              <a:rPr lang="hu-HU" sz="5400" b="1" dirty="0" err="1" smtClean="0">
                <a:solidFill>
                  <a:srgbClr val="C00000"/>
                </a:solidFill>
              </a:rPr>
              <a:t>Barock</a:t>
            </a:r>
            <a:r>
              <a:rPr lang="hu-HU" sz="5400" b="1" dirty="0" smtClean="0">
                <a:solidFill>
                  <a:srgbClr val="C00000"/>
                </a:solidFill>
              </a:rPr>
              <a:t> I.</a:t>
            </a:r>
            <a:endParaRPr lang="hu-HU" sz="5400" b="1" dirty="0">
              <a:solidFill>
                <a:srgbClr val="C00000"/>
              </a:solidFill>
            </a:endParaRPr>
          </a:p>
        </p:txBody>
      </p:sp>
      <p:pic>
        <p:nvPicPr>
          <p:cNvPr id="3" name="Kép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270765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ím 2"/>
          <p:cNvSpPr>
            <a:spLocks noGrp="1"/>
          </p:cNvSpPr>
          <p:nvPr>
            <p:ph type="title"/>
          </p:nvPr>
        </p:nvSpPr>
        <p:spPr>
          <a:xfrm>
            <a:off x="864079" y="1141503"/>
            <a:ext cx="10515600" cy="1325563"/>
          </a:xfrm>
        </p:spPr>
        <p:txBody>
          <a:bodyPr>
            <a:normAutofit/>
          </a:bodyPr>
          <a:lstStyle/>
          <a:p>
            <a:pPr algn="ctr"/>
            <a:r>
              <a:rPr lang="hu-HU" sz="3600" b="1" dirty="0" smtClean="0"/>
              <a:t>Die </a:t>
            </a:r>
            <a:r>
              <a:rPr lang="hu-HU" sz="3600" b="1" dirty="0" err="1" smtClean="0"/>
              <a:t>Epoche</a:t>
            </a:r>
            <a:r>
              <a:rPr lang="hu-HU" sz="3600" b="1" dirty="0" smtClean="0"/>
              <a:t> des </a:t>
            </a:r>
            <a:r>
              <a:rPr lang="hu-HU" sz="3600" b="1" dirty="0" err="1" smtClean="0"/>
              <a:t>Konfessionalismus</a:t>
            </a:r>
            <a:endParaRPr lang="hu-HU" sz="3600" b="1" dirty="0"/>
          </a:p>
        </p:txBody>
      </p:sp>
      <p:sp>
        <p:nvSpPr>
          <p:cNvPr id="4" name="Tartalom helye 3"/>
          <p:cNvSpPr>
            <a:spLocks noGrp="1"/>
          </p:cNvSpPr>
          <p:nvPr>
            <p:ph idx="1"/>
          </p:nvPr>
        </p:nvSpPr>
        <p:spPr>
          <a:xfrm>
            <a:off x="864079" y="2602003"/>
            <a:ext cx="10515600" cy="4351338"/>
          </a:xfrm>
        </p:spPr>
        <p:txBody>
          <a:bodyPr>
            <a:normAutofit/>
          </a:bodyPr>
          <a:lstStyle/>
          <a:p>
            <a:pPr marL="0" indent="0">
              <a:buNone/>
            </a:pPr>
            <a:r>
              <a:rPr lang="hu-HU" sz="2400" dirty="0" smtClean="0"/>
              <a:t>„Die </a:t>
            </a:r>
            <a:r>
              <a:rPr lang="hu-HU" sz="2400" dirty="0" err="1" smtClean="0"/>
              <a:t>Epoche</a:t>
            </a:r>
            <a:r>
              <a:rPr lang="hu-HU" sz="2400" dirty="0" smtClean="0"/>
              <a:t> des </a:t>
            </a:r>
            <a:r>
              <a:rPr lang="hu-HU" sz="2400" dirty="0" err="1" smtClean="0"/>
              <a:t>Konfessionalismus</a:t>
            </a:r>
            <a:r>
              <a:rPr lang="hu-HU" sz="2400" dirty="0" smtClean="0"/>
              <a:t> </a:t>
            </a:r>
            <a:r>
              <a:rPr lang="hu-HU" sz="2400" dirty="0" err="1" smtClean="0"/>
              <a:t>umfaßt</a:t>
            </a:r>
            <a:r>
              <a:rPr lang="hu-HU" sz="2400" dirty="0" smtClean="0"/>
              <a:t> </a:t>
            </a:r>
            <a:r>
              <a:rPr lang="hu-HU" sz="2400" dirty="0" err="1" smtClean="0"/>
              <a:t>im</a:t>
            </a:r>
            <a:r>
              <a:rPr lang="hu-HU" sz="2400" dirty="0" smtClean="0"/>
              <a:t> </a:t>
            </a:r>
            <a:r>
              <a:rPr lang="hu-HU" sz="2400" dirty="0" err="1" smtClean="0"/>
              <a:t>Rahmen</a:t>
            </a:r>
            <a:r>
              <a:rPr lang="hu-HU" sz="2400" dirty="0" smtClean="0"/>
              <a:t> </a:t>
            </a:r>
            <a:r>
              <a:rPr lang="hu-HU" sz="2400" dirty="0" err="1" smtClean="0"/>
              <a:t>dieser</a:t>
            </a:r>
            <a:r>
              <a:rPr lang="hu-HU" sz="2400" dirty="0" smtClean="0"/>
              <a:t> </a:t>
            </a:r>
            <a:r>
              <a:rPr lang="hu-HU" sz="2400" dirty="0" err="1" smtClean="0"/>
              <a:t>Lyrikgeschichte</a:t>
            </a:r>
            <a:r>
              <a:rPr lang="hu-HU" sz="2400" dirty="0" smtClean="0"/>
              <a:t> den </a:t>
            </a:r>
            <a:r>
              <a:rPr lang="hu-HU" sz="2400" dirty="0" err="1" smtClean="0"/>
              <a:t>Zeitraum</a:t>
            </a:r>
            <a:r>
              <a:rPr lang="hu-HU" sz="2400" dirty="0" smtClean="0"/>
              <a:t> von 1555/63 </a:t>
            </a:r>
            <a:r>
              <a:rPr lang="hu-HU" sz="2400" dirty="0" err="1" smtClean="0"/>
              <a:t>bis</a:t>
            </a:r>
            <a:r>
              <a:rPr lang="hu-HU" sz="2400" dirty="0" smtClean="0"/>
              <a:t> 1685 und </a:t>
            </a:r>
            <a:r>
              <a:rPr lang="hu-HU" sz="2400" dirty="0" err="1" smtClean="0"/>
              <a:t>löst</a:t>
            </a:r>
            <a:r>
              <a:rPr lang="hu-HU" sz="2400" dirty="0" smtClean="0"/>
              <a:t> </a:t>
            </a:r>
            <a:r>
              <a:rPr lang="hu-HU" sz="2400" dirty="0" err="1" smtClean="0"/>
              <a:t>damit</a:t>
            </a:r>
            <a:r>
              <a:rPr lang="hu-HU" sz="2400" dirty="0" smtClean="0"/>
              <a:t> </a:t>
            </a:r>
            <a:r>
              <a:rPr lang="hu-HU" sz="2400" dirty="0" err="1" smtClean="0"/>
              <a:t>zugleich</a:t>
            </a:r>
            <a:r>
              <a:rPr lang="hu-HU" sz="2400" dirty="0" smtClean="0"/>
              <a:t> den </a:t>
            </a:r>
            <a:r>
              <a:rPr lang="hu-HU" sz="2400" dirty="0" err="1" smtClean="0"/>
              <a:t>Barock-Begriff</a:t>
            </a:r>
            <a:r>
              <a:rPr lang="hu-HU" sz="2400" dirty="0" smtClean="0"/>
              <a:t> </a:t>
            </a:r>
            <a:r>
              <a:rPr lang="hu-HU" sz="2400" dirty="0" err="1" smtClean="0"/>
              <a:t>als</a:t>
            </a:r>
            <a:r>
              <a:rPr lang="hu-HU" sz="2400" dirty="0" smtClean="0"/>
              <a:t> </a:t>
            </a:r>
            <a:r>
              <a:rPr lang="hu-HU" sz="2400" dirty="0" err="1" smtClean="0"/>
              <a:t>Epochen-Bezeichnung</a:t>
            </a:r>
            <a:r>
              <a:rPr lang="hu-HU" sz="2400" dirty="0" smtClean="0"/>
              <a:t> ab” </a:t>
            </a:r>
            <a:r>
              <a:rPr lang="hu-HU" sz="1800" dirty="0" smtClean="0"/>
              <a:t>(</a:t>
            </a:r>
            <a:r>
              <a:rPr lang="hu-HU" sz="1800" dirty="0" err="1" smtClean="0"/>
              <a:t>Kemper</a:t>
            </a:r>
            <a:r>
              <a:rPr lang="hu-HU" sz="1800" dirty="0" smtClean="0"/>
              <a:t>, 2. IX.)</a:t>
            </a:r>
          </a:p>
          <a:p>
            <a:pPr marL="0" indent="0">
              <a:buNone/>
            </a:pPr>
            <a:endParaRPr lang="hu-HU" sz="2400" dirty="0" smtClean="0"/>
          </a:p>
          <a:p>
            <a:pPr marL="0" indent="0">
              <a:buNone/>
            </a:pPr>
            <a:r>
              <a:rPr lang="hu-HU" sz="2400" dirty="0" err="1" smtClean="0"/>
              <a:t>Im</a:t>
            </a:r>
            <a:r>
              <a:rPr lang="hu-HU" sz="2400" dirty="0" smtClean="0"/>
              <a:t> </a:t>
            </a:r>
            <a:r>
              <a:rPr lang="hu-HU" sz="2400" dirty="0" err="1" smtClean="0"/>
              <a:t>weiteren</a:t>
            </a:r>
            <a:r>
              <a:rPr lang="hu-HU" sz="2400" dirty="0" smtClean="0"/>
              <a:t> </a:t>
            </a:r>
            <a:r>
              <a:rPr lang="hu-HU" sz="2400" dirty="0" err="1" smtClean="0"/>
              <a:t>Sinne</a:t>
            </a:r>
            <a:r>
              <a:rPr lang="hu-HU" sz="2400" dirty="0" smtClean="0"/>
              <a:t> des </a:t>
            </a:r>
            <a:r>
              <a:rPr lang="hu-HU" sz="2400" dirty="0" err="1" smtClean="0"/>
              <a:t>Wortes</a:t>
            </a:r>
            <a:r>
              <a:rPr lang="hu-HU" sz="2400" dirty="0" smtClean="0"/>
              <a:t> </a:t>
            </a:r>
            <a:r>
              <a:rPr lang="hu-HU" sz="2400" dirty="0" err="1" smtClean="0"/>
              <a:t>umfasst</a:t>
            </a:r>
            <a:r>
              <a:rPr lang="hu-HU" sz="2400" dirty="0" smtClean="0"/>
              <a:t> „</a:t>
            </a:r>
            <a:r>
              <a:rPr lang="hu-HU" sz="2400" dirty="0" err="1" smtClean="0"/>
              <a:t>Barock</a:t>
            </a:r>
            <a:r>
              <a:rPr lang="hu-HU" sz="2400" dirty="0" smtClean="0"/>
              <a:t>” die </a:t>
            </a:r>
            <a:r>
              <a:rPr lang="hu-HU" sz="2400" dirty="0" err="1" smtClean="0"/>
              <a:t>Literatur</a:t>
            </a:r>
            <a:r>
              <a:rPr lang="hu-HU" sz="2400" dirty="0" smtClean="0"/>
              <a:t> und </a:t>
            </a:r>
            <a:r>
              <a:rPr lang="hu-HU" sz="2400" dirty="0" err="1" smtClean="0"/>
              <a:t>Kultur</a:t>
            </a:r>
            <a:r>
              <a:rPr lang="hu-HU" sz="2400" dirty="0" smtClean="0"/>
              <a:t> des 17. </a:t>
            </a:r>
            <a:r>
              <a:rPr lang="hu-HU" sz="2400" dirty="0" err="1" smtClean="0"/>
              <a:t>Jhrs</a:t>
            </a:r>
            <a:r>
              <a:rPr lang="hu-HU" sz="2400" dirty="0" smtClean="0"/>
              <a:t>. </a:t>
            </a:r>
            <a:r>
              <a:rPr lang="hu-HU" sz="2400" dirty="0" err="1" smtClean="0"/>
              <a:t>Als</a:t>
            </a:r>
            <a:r>
              <a:rPr lang="hu-HU" sz="2400" dirty="0" smtClean="0"/>
              <a:t> </a:t>
            </a:r>
            <a:r>
              <a:rPr lang="hu-HU" sz="2400" dirty="0" err="1" smtClean="0"/>
              <a:t>Gegenreaktion</a:t>
            </a:r>
            <a:r>
              <a:rPr lang="hu-HU" sz="2400" dirty="0" smtClean="0"/>
              <a:t> </a:t>
            </a:r>
            <a:r>
              <a:rPr lang="hu-HU" sz="2400" dirty="0" err="1" smtClean="0"/>
              <a:t>auf</a:t>
            </a:r>
            <a:r>
              <a:rPr lang="hu-HU" sz="2400" dirty="0" smtClean="0"/>
              <a:t> die </a:t>
            </a:r>
            <a:r>
              <a:rPr lang="hu-HU" sz="2400" dirty="0" err="1" smtClean="0"/>
              <a:t>Refomation</a:t>
            </a:r>
            <a:r>
              <a:rPr lang="hu-HU" sz="2400" dirty="0" smtClean="0"/>
              <a:t> → </a:t>
            </a:r>
            <a:r>
              <a:rPr lang="hu-HU" sz="2400" b="1" dirty="0" err="1" smtClean="0"/>
              <a:t>Gegenreformation</a:t>
            </a:r>
            <a:r>
              <a:rPr lang="hu-HU" sz="2400" b="1" dirty="0" smtClean="0"/>
              <a:t> /</a:t>
            </a:r>
            <a:r>
              <a:rPr lang="hu-HU" sz="2400" b="1" dirty="0" err="1" smtClean="0"/>
              <a:t>Rekatolisierung</a:t>
            </a:r>
            <a:r>
              <a:rPr lang="hu-HU" sz="2400" b="1" dirty="0" smtClean="0"/>
              <a:t> </a:t>
            </a:r>
            <a:r>
              <a:rPr lang="hu-HU" sz="2400" dirty="0" err="1" smtClean="0"/>
              <a:t>im</a:t>
            </a:r>
            <a:r>
              <a:rPr lang="hu-HU" sz="2400" dirty="0" smtClean="0"/>
              <a:t> </a:t>
            </a:r>
            <a:r>
              <a:rPr lang="hu-HU" sz="2400" dirty="0" err="1" smtClean="0"/>
              <a:t>Zeitalter</a:t>
            </a:r>
            <a:r>
              <a:rPr lang="hu-HU" sz="2400" dirty="0" smtClean="0"/>
              <a:t> des </a:t>
            </a:r>
            <a:r>
              <a:rPr lang="hu-HU" sz="2400" b="1" dirty="0" err="1" smtClean="0"/>
              <a:t>Absolutismus</a:t>
            </a:r>
            <a:r>
              <a:rPr lang="hu-HU" sz="2400" dirty="0" smtClean="0"/>
              <a:t>.</a:t>
            </a:r>
            <a:endParaRPr lang="hu-HU" sz="2400" b="1" dirty="0" smtClean="0"/>
          </a:p>
          <a:p>
            <a:pPr marL="0" indent="0">
              <a:buNone/>
            </a:pPr>
            <a:endParaRPr lang="hu-HU" sz="2400" dirty="0" smtClean="0"/>
          </a:p>
          <a:p>
            <a:pPr marL="0" indent="0">
              <a:buNone/>
            </a:pPr>
            <a:r>
              <a:rPr lang="hu-HU" sz="2400" dirty="0" smtClean="0"/>
              <a:t>Den </a:t>
            </a:r>
            <a:r>
              <a:rPr lang="hu-HU" sz="2400" dirty="0" err="1" smtClean="0"/>
              <a:t>historischen</a:t>
            </a:r>
            <a:r>
              <a:rPr lang="hu-HU" sz="2400" dirty="0" smtClean="0"/>
              <a:t> </a:t>
            </a:r>
            <a:r>
              <a:rPr lang="hu-HU" sz="2400" dirty="0" err="1" smtClean="0"/>
              <a:t>Hintergrund</a:t>
            </a:r>
            <a:r>
              <a:rPr lang="hu-HU" sz="2400" dirty="0" smtClean="0"/>
              <a:t> </a:t>
            </a:r>
            <a:r>
              <a:rPr lang="hu-HU" sz="2400" dirty="0" err="1" smtClean="0"/>
              <a:t>bildet</a:t>
            </a:r>
            <a:r>
              <a:rPr lang="hu-HU" sz="2400" dirty="0" smtClean="0"/>
              <a:t> der </a:t>
            </a:r>
            <a:r>
              <a:rPr lang="hu-HU" sz="2400" b="1" dirty="0" err="1" smtClean="0"/>
              <a:t>Dreißigjährige</a:t>
            </a:r>
            <a:r>
              <a:rPr lang="hu-HU" sz="2400" b="1" dirty="0" smtClean="0"/>
              <a:t> </a:t>
            </a:r>
            <a:r>
              <a:rPr lang="hu-HU" sz="2400" b="1" dirty="0" err="1" smtClean="0"/>
              <a:t>Krieg</a:t>
            </a:r>
            <a:r>
              <a:rPr lang="hu-HU" sz="2400" b="1" dirty="0" smtClean="0"/>
              <a:t> </a:t>
            </a:r>
            <a:r>
              <a:rPr lang="hu-HU" sz="2400" dirty="0" smtClean="0"/>
              <a:t>(1618-1648)</a:t>
            </a:r>
            <a:endParaRPr lang="hu-HU" sz="2400" dirty="0"/>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720358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812320" y="1464808"/>
            <a:ext cx="10515600" cy="5393192"/>
          </a:xfrm>
        </p:spPr>
        <p:txBody>
          <a:bodyPr>
            <a:normAutofit/>
          </a:bodyPr>
          <a:lstStyle/>
          <a:p>
            <a:pPr marL="0" indent="0">
              <a:buNone/>
            </a:pPr>
            <a:r>
              <a:rPr lang="de-DE" sz="2400" dirty="0"/>
              <a:t>Die literarische Epoche des deutschen Barock beginnt mit dem Jahr </a:t>
            </a:r>
            <a:r>
              <a:rPr lang="de-DE" sz="2400" b="1" dirty="0"/>
              <a:t>1624</a:t>
            </a:r>
            <a:r>
              <a:rPr lang="de-DE" sz="2400" dirty="0"/>
              <a:t>, als </a:t>
            </a:r>
            <a:r>
              <a:rPr lang="de-DE" sz="2400" b="1" u="sng" dirty="0"/>
              <a:t>Martin Opitz</a:t>
            </a:r>
            <a:r>
              <a:rPr lang="hu-HU" sz="2400" b="1" u="sng" dirty="0"/>
              <a:t>’</a:t>
            </a:r>
            <a:r>
              <a:rPr lang="hu-HU" sz="2400" b="1" dirty="0"/>
              <a:t> </a:t>
            </a:r>
            <a:r>
              <a:rPr lang="de-DE" sz="2400" b="1" i="1" dirty="0"/>
              <a:t>Buch von der Deutschen </a:t>
            </a:r>
            <a:r>
              <a:rPr lang="de-DE" sz="2400" b="1" i="1" dirty="0" err="1"/>
              <a:t>Poeterey</a:t>
            </a:r>
            <a:r>
              <a:rPr lang="de-DE" sz="2400" b="1" dirty="0"/>
              <a:t> </a:t>
            </a:r>
            <a:r>
              <a:rPr lang="de-DE" sz="2400" dirty="0" smtClean="0"/>
              <a:t>erschien.</a:t>
            </a:r>
            <a:endParaRPr lang="hu-HU" sz="2400" dirty="0" smtClean="0"/>
          </a:p>
          <a:p>
            <a:pPr marL="0" indent="0">
              <a:buNone/>
            </a:pPr>
            <a:endParaRPr lang="hu-HU" sz="2400" dirty="0" smtClean="0"/>
          </a:p>
          <a:p>
            <a:pPr marL="0" indent="0">
              <a:buNone/>
            </a:pPr>
            <a:r>
              <a:rPr lang="hu-HU" sz="2400" dirty="0" smtClean="0"/>
              <a:t>D</a:t>
            </a:r>
            <a:r>
              <a:rPr lang="de-DE" sz="2400" dirty="0" err="1" smtClean="0"/>
              <a:t>iese</a:t>
            </a:r>
            <a:r>
              <a:rPr lang="hu-HU" sz="2400" dirty="0" smtClean="0"/>
              <a:t>,</a:t>
            </a:r>
            <a:r>
              <a:rPr lang="de-DE" sz="2400" dirty="0" smtClean="0"/>
              <a:t> </a:t>
            </a:r>
            <a:r>
              <a:rPr lang="de-DE" sz="2400" dirty="0"/>
              <a:t>das ganze 17. Jh. umfassende </a:t>
            </a:r>
            <a:r>
              <a:rPr lang="de-DE" sz="2400" dirty="0" err="1" smtClean="0"/>
              <a:t>Epo</a:t>
            </a:r>
            <a:r>
              <a:rPr lang="hu-HU" sz="2400" dirty="0" smtClean="0"/>
              <a:t>c</a:t>
            </a:r>
            <a:r>
              <a:rPr lang="de-DE" sz="2400" dirty="0" smtClean="0"/>
              <a:t>he</a:t>
            </a:r>
            <a:r>
              <a:rPr lang="hu-HU" sz="2400" dirty="0" smtClean="0"/>
              <a:t>,</a:t>
            </a:r>
            <a:r>
              <a:rPr lang="de-DE" sz="2400" dirty="0" smtClean="0"/>
              <a:t> </a:t>
            </a:r>
            <a:r>
              <a:rPr lang="hu-HU" sz="2400" dirty="0" err="1" smtClean="0"/>
              <a:t>wird</a:t>
            </a:r>
            <a:r>
              <a:rPr lang="hu-HU" sz="2400" dirty="0" smtClean="0"/>
              <a:t> </a:t>
            </a:r>
            <a:r>
              <a:rPr lang="de-DE" sz="2400" dirty="0" smtClean="0"/>
              <a:t>von </a:t>
            </a:r>
            <a:r>
              <a:rPr lang="de-DE" sz="2400" dirty="0"/>
              <a:t>den Erfahrungen des </a:t>
            </a:r>
            <a:r>
              <a:rPr lang="de-DE" sz="2400" b="1" u="sng" dirty="0"/>
              <a:t>Dreißigjährigen Krieges</a:t>
            </a:r>
            <a:r>
              <a:rPr lang="de-DE" sz="2400" b="1" dirty="0"/>
              <a:t> </a:t>
            </a:r>
            <a:r>
              <a:rPr lang="de-DE" sz="2400" dirty="0"/>
              <a:t>(</a:t>
            </a:r>
            <a:r>
              <a:rPr lang="de-DE" sz="2400" dirty="0" smtClean="0"/>
              <a:t>1618–1648</a:t>
            </a:r>
            <a:r>
              <a:rPr lang="de-DE" sz="2400" dirty="0"/>
              <a:t>) und seinen verheerenden Folgen für Bevölkerung und Wirtschaft </a:t>
            </a:r>
            <a:r>
              <a:rPr lang="de-DE" sz="2400" dirty="0" smtClean="0"/>
              <a:t>gekennzeichnet.</a:t>
            </a:r>
            <a:endParaRPr lang="hu-HU" sz="2400" dirty="0" smtClean="0"/>
          </a:p>
          <a:p>
            <a:pPr marL="0" indent="0">
              <a:buNone/>
            </a:pPr>
            <a:endParaRPr lang="hu-HU" sz="2400" dirty="0" smtClean="0"/>
          </a:p>
          <a:p>
            <a:pPr marL="0" indent="0">
              <a:buNone/>
            </a:pPr>
            <a:r>
              <a:rPr lang="de-DE" sz="2400" dirty="0" smtClean="0"/>
              <a:t>Der </a:t>
            </a:r>
            <a:r>
              <a:rPr lang="de-DE" sz="2400" b="1" u="sng" dirty="0"/>
              <a:t>Westfälische Frieden</a:t>
            </a:r>
            <a:r>
              <a:rPr lang="de-DE" sz="2400" b="1" dirty="0"/>
              <a:t> </a:t>
            </a:r>
            <a:r>
              <a:rPr lang="de-DE" sz="2400" dirty="0"/>
              <a:t>(1648) hatte mehr als 300 völkerrechtlich souveräne Klein- und Kleinststaaten geschaffen. Auf Reichsebene siegte das </a:t>
            </a:r>
            <a:r>
              <a:rPr lang="de-DE" sz="2400" b="1" dirty="0"/>
              <a:t>ständische Prinzip</a:t>
            </a:r>
            <a:r>
              <a:rPr lang="de-DE" sz="2400" dirty="0"/>
              <a:t> und überließ dem Reich nur noch eine passive Macht, während auf Landesebene langsam der </a:t>
            </a:r>
            <a:r>
              <a:rPr lang="de-DE" sz="2400" b="1" dirty="0"/>
              <a:t>Absolutismus</a:t>
            </a:r>
            <a:r>
              <a:rPr lang="de-DE" sz="2400" dirty="0"/>
              <a:t> durchgesetzt </a:t>
            </a:r>
            <a:r>
              <a:rPr lang="de-DE" sz="2400" dirty="0" smtClean="0"/>
              <a:t>wurde.</a:t>
            </a:r>
            <a:endParaRPr lang="hu-HU" sz="2400" dirty="0" smtClean="0"/>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904882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pPr marL="0" indent="0">
              <a:buNone/>
            </a:pPr>
            <a:r>
              <a:rPr lang="de-DE" sz="2400" dirty="0"/>
              <a:t>Vorbild war politisch und kulturell Frankreich. Im Zuge der Durchsetzung absolutistischer Herrschaft, die ohne </a:t>
            </a:r>
            <a:r>
              <a:rPr lang="de-DE" sz="2400" b="1" dirty="0"/>
              <a:t>straffe Verwaltung</a:t>
            </a:r>
            <a:r>
              <a:rPr lang="de-DE" sz="2400" dirty="0"/>
              <a:t>, </a:t>
            </a:r>
            <a:r>
              <a:rPr lang="de-DE" sz="2400" b="1" dirty="0"/>
              <a:t>stehendes Heer</a:t>
            </a:r>
            <a:r>
              <a:rPr lang="de-DE" sz="2400" dirty="0"/>
              <a:t> und ein hochsystematisiertes </a:t>
            </a:r>
            <a:r>
              <a:rPr lang="de-DE" sz="2400" b="1" dirty="0"/>
              <a:t>Rechtswesen</a:t>
            </a:r>
            <a:r>
              <a:rPr lang="de-DE" sz="2400" dirty="0"/>
              <a:t> auf der Grundlage des römischen Rechts nicht möglich gewesen wäre, kommt den </a:t>
            </a:r>
            <a:r>
              <a:rPr lang="de-DE" sz="2400" b="1" dirty="0"/>
              <a:t>bürgerlichen Gelehrten </a:t>
            </a:r>
            <a:r>
              <a:rPr lang="de-DE" sz="2400" dirty="0"/>
              <a:t>eine neue Funktion zu; Sie finden Beschäftigung, Auskommen und soziales Ansehen im Dienst der Fürsten. Sie tun sich auch als Dichter hervor, die sich mit ihren Schriften einerseits den entstehenden Staat und die Fürsten legitimieren, andererseits sich selbst für den Dienst empfehlen. Sie vertreten die Idee der </a:t>
            </a:r>
            <a:r>
              <a:rPr lang="de-DE" sz="2400" b="1" dirty="0"/>
              <a:t>nationalen Einheit</a:t>
            </a:r>
            <a:r>
              <a:rPr lang="de-DE" sz="2400" dirty="0"/>
              <a:t>  wie auch die des </a:t>
            </a:r>
            <a:r>
              <a:rPr lang="de-DE" sz="2400" b="1" dirty="0"/>
              <a:t>Reichsgedankens</a:t>
            </a:r>
            <a:r>
              <a:rPr lang="de-DE" sz="2400" dirty="0"/>
              <a:t>.</a:t>
            </a:r>
            <a:r>
              <a:rPr lang="hu-HU" sz="2400" dirty="0"/>
              <a:t> </a:t>
            </a:r>
            <a:r>
              <a:rPr lang="hu-HU" sz="1600" dirty="0" smtClean="0"/>
              <a:t>(</a:t>
            </a:r>
            <a:r>
              <a:rPr lang="hu-HU" sz="1600" dirty="0" err="1" smtClean="0"/>
              <a:t>vgl</a:t>
            </a:r>
            <a:r>
              <a:rPr lang="hu-HU" sz="1600" dirty="0" smtClean="0"/>
              <a:t>. </a:t>
            </a:r>
            <a:r>
              <a:rPr lang="hu-HU" sz="1600" dirty="0" err="1" smtClean="0"/>
              <a:t>Schlaglichter</a:t>
            </a:r>
            <a:r>
              <a:rPr lang="hu-HU" sz="1600" dirty="0"/>
              <a:t>)</a:t>
            </a:r>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4288777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Autofit/>
          </a:bodyPr>
          <a:lstStyle/>
          <a:p>
            <a:pPr marL="0" indent="0">
              <a:buNone/>
            </a:pPr>
            <a:r>
              <a:rPr lang="de-DE" sz="2400" b="1" dirty="0"/>
              <a:t>Die deutsche Literatur des Barock ist Repräsentationskunst</a:t>
            </a:r>
            <a:r>
              <a:rPr lang="de-DE" sz="2400" dirty="0"/>
              <a:t>, eine am humanistischen Bildungsideal orientierte, an der Rhetorik ausgerichtete, einem strengen Ordnungsstreben unterworfene </a:t>
            </a:r>
            <a:r>
              <a:rPr lang="de-DE" sz="2400" b="1" dirty="0"/>
              <a:t>Literatur einer Bildungselite</a:t>
            </a:r>
            <a:r>
              <a:rPr lang="de-DE" sz="2400" dirty="0"/>
              <a:t>, die sich von den früheren volksprachlichen literarischen Äußerungen distanziert</a:t>
            </a:r>
            <a:r>
              <a:rPr lang="de-DE" sz="2400" dirty="0" smtClean="0"/>
              <a:t>.</a:t>
            </a:r>
            <a:endParaRPr lang="hu-HU" sz="2400" dirty="0" smtClean="0"/>
          </a:p>
          <a:p>
            <a:endParaRPr lang="hu-HU" sz="2400" dirty="0" smtClean="0"/>
          </a:p>
          <a:p>
            <a:pPr marL="0" indent="0">
              <a:buNone/>
            </a:pPr>
            <a:r>
              <a:rPr lang="hu-HU" sz="2400" dirty="0" smtClean="0"/>
              <a:t>Die </a:t>
            </a:r>
            <a:r>
              <a:rPr lang="hu-HU" sz="2400" dirty="0" err="1" smtClean="0"/>
              <a:t>Kunst</a:t>
            </a:r>
            <a:r>
              <a:rPr lang="hu-HU" sz="2400" dirty="0" smtClean="0"/>
              <a:t> „ars” </a:t>
            </a:r>
            <a:r>
              <a:rPr lang="hu-HU" sz="2400" dirty="0" err="1" smtClean="0"/>
              <a:t>ist</a:t>
            </a:r>
            <a:r>
              <a:rPr lang="hu-HU" sz="2400" dirty="0" smtClean="0"/>
              <a:t> </a:t>
            </a:r>
            <a:r>
              <a:rPr lang="hu-HU" sz="2400" dirty="0" err="1" smtClean="0"/>
              <a:t>erlernbar</a:t>
            </a:r>
            <a:r>
              <a:rPr lang="hu-HU" sz="2400" dirty="0" smtClean="0"/>
              <a:t> – </a:t>
            </a:r>
            <a:r>
              <a:rPr lang="hu-HU" sz="2400" dirty="0" err="1" smtClean="0"/>
              <a:t>nicht</a:t>
            </a:r>
            <a:r>
              <a:rPr lang="hu-HU" sz="2400" dirty="0" smtClean="0"/>
              <a:t> </a:t>
            </a:r>
            <a:r>
              <a:rPr lang="hu-HU" sz="2400" dirty="0" err="1" smtClean="0"/>
              <a:t>das</a:t>
            </a:r>
            <a:r>
              <a:rPr lang="hu-HU" sz="2400" dirty="0" smtClean="0"/>
              <a:t> </a:t>
            </a:r>
            <a:r>
              <a:rPr lang="hu-HU" sz="2400" dirty="0" err="1" smtClean="0"/>
              <a:t>Ingenium</a:t>
            </a:r>
            <a:r>
              <a:rPr lang="hu-HU" sz="2400" dirty="0" smtClean="0"/>
              <a:t>, </a:t>
            </a:r>
            <a:r>
              <a:rPr lang="hu-HU" sz="2400" dirty="0" err="1" smtClean="0"/>
              <a:t>sondern</a:t>
            </a:r>
            <a:r>
              <a:rPr lang="hu-HU" sz="2400" dirty="0" smtClean="0"/>
              <a:t> die </a:t>
            </a:r>
            <a:r>
              <a:rPr lang="hu-HU" sz="2400" dirty="0" err="1" smtClean="0"/>
              <a:t>Rollenkonformität</a:t>
            </a:r>
            <a:r>
              <a:rPr lang="hu-HU" sz="2400" dirty="0" smtClean="0"/>
              <a:t> (</a:t>
            </a:r>
            <a:r>
              <a:rPr lang="hu-HU" sz="2400" dirty="0" err="1" smtClean="0"/>
              <a:t>Regeln</a:t>
            </a:r>
            <a:r>
              <a:rPr lang="hu-HU" sz="2400" dirty="0" smtClean="0"/>
              <a:t>) </a:t>
            </a:r>
            <a:r>
              <a:rPr lang="hu-HU" sz="2400" dirty="0" err="1" smtClean="0"/>
              <a:t>ist</a:t>
            </a:r>
            <a:r>
              <a:rPr lang="hu-HU" sz="2400" dirty="0" smtClean="0"/>
              <a:t> </a:t>
            </a:r>
            <a:r>
              <a:rPr lang="hu-HU" sz="2400" dirty="0" err="1" smtClean="0"/>
              <a:t>wichtig</a:t>
            </a:r>
            <a:r>
              <a:rPr lang="hu-HU" sz="2400" dirty="0" smtClean="0"/>
              <a:t> → </a:t>
            </a:r>
            <a:r>
              <a:rPr lang="hu-HU" sz="2400" b="1" dirty="0" err="1" smtClean="0"/>
              <a:t>Poeterei</a:t>
            </a:r>
            <a:r>
              <a:rPr lang="hu-HU" sz="2400" dirty="0" smtClean="0"/>
              <a:t> (</a:t>
            </a:r>
            <a:r>
              <a:rPr lang="hu-HU" sz="2400" dirty="0" err="1" smtClean="0"/>
              <a:t>Poetikbücher</a:t>
            </a:r>
            <a:r>
              <a:rPr lang="hu-HU" sz="2400" dirty="0" smtClean="0"/>
              <a:t>) und </a:t>
            </a:r>
            <a:r>
              <a:rPr lang="hu-HU" sz="2400" b="1" dirty="0" err="1" smtClean="0"/>
              <a:t>Rhetorik</a:t>
            </a:r>
            <a:r>
              <a:rPr lang="hu-HU" sz="2400" dirty="0" smtClean="0"/>
              <a:t> (</a:t>
            </a:r>
            <a:r>
              <a:rPr lang="hu-HU" sz="2400" dirty="0" err="1" smtClean="0"/>
              <a:t>Redekunst</a:t>
            </a:r>
            <a:r>
              <a:rPr lang="hu-HU" sz="2400" dirty="0" smtClean="0"/>
              <a:t>) </a:t>
            </a:r>
            <a:r>
              <a:rPr lang="hu-HU" sz="2400" dirty="0" err="1" smtClean="0"/>
              <a:t>sind</a:t>
            </a:r>
            <a:r>
              <a:rPr lang="hu-HU" sz="2400" dirty="0" smtClean="0"/>
              <a:t> </a:t>
            </a:r>
            <a:r>
              <a:rPr lang="hu-HU" sz="2400" dirty="0" err="1" smtClean="0"/>
              <a:t>wichtig</a:t>
            </a:r>
            <a:r>
              <a:rPr lang="hu-HU" sz="2400" dirty="0" smtClean="0"/>
              <a:t>.</a:t>
            </a:r>
            <a:endParaRPr lang="hu-HU" sz="2400" dirty="0"/>
          </a:p>
          <a:p>
            <a:endParaRPr lang="hu-HU" sz="2400" dirty="0" smtClean="0"/>
          </a:p>
          <a:p>
            <a:pPr marL="0" indent="0">
              <a:buNone/>
            </a:pPr>
            <a:r>
              <a:rPr lang="hu-HU" sz="2400" dirty="0" err="1" smtClean="0"/>
              <a:t>Zentren</a:t>
            </a:r>
            <a:r>
              <a:rPr lang="hu-HU" sz="2400" dirty="0" smtClean="0"/>
              <a:t> der </a:t>
            </a:r>
            <a:r>
              <a:rPr lang="hu-HU" sz="2400" dirty="0" err="1" smtClean="0"/>
              <a:t>Gelehrsamkeit</a:t>
            </a:r>
            <a:r>
              <a:rPr lang="hu-HU" sz="2400" dirty="0" smtClean="0"/>
              <a:t>, </a:t>
            </a:r>
            <a:r>
              <a:rPr lang="hu-HU" sz="2400" dirty="0" err="1" smtClean="0"/>
              <a:t>der</a:t>
            </a:r>
            <a:r>
              <a:rPr lang="hu-HU" sz="2400" dirty="0" smtClean="0"/>
              <a:t> </a:t>
            </a:r>
            <a:r>
              <a:rPr lang="hu-HU" sz="2400" dirty="0" err="1" smtClean="0"/>
              <a:t>Kultur</a:t>
            </a:r>
            <a:r>
              <a:rPr lang="hu-HU" sz="2400" dirty="0" smtClean="0"/>
              <a:t> und der </a:t>
            </a:r>
            <a:r>
              <a:rPr lang="hu-HU" sz="2400" dirty="0" err="1" smtClean="0"/>
              <a:t>Kunst</a:t>
            </a:r>
            <a:r>
              <a:rPr lang="hu-HU" sz="2400" dirty="0" smtClean="0"/>
              <a:t> in der „</a:t>
            </a:r>
            <a:r>
              <a:rPr lang="hu-HU" sz="2400" dirty="0" err="1" smtClean="0"/>
              <a:t>Kleinstaaterei</a:t>
            </a:r>
            <a:r>
              <a:rPr lang="hu-HU" sz="2400" dirty="0" smtClean="0"/>
              <a:t>” des </a:t>
            </a:r>
            <a:r>
              <a:rPr lang="hu-HU" sz="2400" dirty="0" err="1" smtClean="0"/>
              <a:t>Heiligen</a:t>
            </a:r>
            <a:r>
              <a:rPr lang="hu-HU" sz="2400" dirty="0" smtClean="0"/>
              <a:t> </a:t>
            </a:r>
            <a:r>
              <a:rPr lang="hu-HU" sz="2400" dirty="0" err="1" smtClean="0"/>
              <a:t>Römischen</a:t>
            </a:r>
            <a:r>
              <a:rPr lang="hu-HU" sz="2400" dirty="0" smtClean="0"/>
              <a:t> Reiches </a:t>
            </a:r>
            <a:r>
              <a:rPr lang="hu-HU" sz="2400" dirty="0" err="1" smtClean="0"/>
              <a:t>Deutscher</a:t>
            </a:r>
            <a:r>
              <a:rPr lang="hu-HU" sz="2400" dirty="0" smtClean="0"/>
              <a:t> </a:t>
            </a:r>
            <a:r>
              <a:rPr lang="hu-HU" sz="2400" dirty="0" err="1" smtClean="0"/>
              <a:t>Nation</a:t>
            </a:r>
            <a:r>
              <a:rPr lang="hu-HU" sz="2400" dirty="0" smtClean="0"/>
              <a:t>: </a:t>
            </a:r>
            <a:r>
              <a:rPr lang="hu-HU" sz="2400" b="1" dirty="0" err="1" smtClean="0"/>
              <a:t>Fürstenhöfe</a:t>
            </a:r>
            <a:r>
              <a:rPr lang="hu-HU" sz="2400" b="1" dirty="0" smtClean="0"/>
              <a:t>, </a:t>
            </a:r>
            <a:r>
              <a:rPr lang="hu-HU" sz="2400" b="1" dirty="0" err="1" smtClean="0"/>
              <a:t>Universitäten</a:t>
            </a:r>
            <a:r>
              <a:rPr lang="hu-HU" sz="2400" b="1" dirty="0" smtClean="0"/>
              <a:t>, </a:t>
            </a:r>
            <a:r>
              <a:rPr lang="hu-HU" sz="2400" b="1" dirty="0" err="1" smtClean="0"/>
              <a:t>Akademien</a:t>
            </a:r>
            <a:r>
              <a:rPr lang="hu-HU" sz="2400" b="1" dirty="0" smtClean="0"/>
              <a:t>, </a:t>
            </a:r>
            <a:r>
              <a:rPr lang="hu-HU" sz="2400" b="1" dirty="0" err="1" smtClean="0"/>
              <a:t>Kirchen</a:t>
            </a:r>
            <a:r>
              <a:rPr lang="hu-HU" sz="2400" b="1" dirty="0" smtClean="0"/>
              <a:t>, </a:t>
            </a:r>
            <a:r>
              <a:rPr lang="hu-HU" sz="2400" b="1" dirty="0" err="1" smtClean="0"/>
              <a:t>Jesuitenkolleg</a:t>
            </a:r>
            <a:r>
              <a:rPr lang="hu-HU" sz="2400" dirty="0" smtClean="0"/>
              <a:t>.</a:t>
            </a:r>
            <a:endParaRPr lang="hu-HU" sz="2400" b="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1601957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812320" y="1046163"/>
            <a:ext cx="10515600" cy="1884915"/>
          </a:xfrm>
        </p:spPr>
        <p:txBody>
          <a:bodyPr>
            <a:normAutofit/>
          </a:bodyPr>
          <a:lstStyle/>
          <a:p>
            <a:pPr algn="ctr"/>
            <a:r>
              <a:rPr lang="hu-HU" sz="3600" b="1" dirty="0" err="1" smtClean="0"/>
              <a:t>Memento</a:t>
            </a:r>
            <a:r>
              <a:rPr lang="hu-HU" sz="3600" b="1" dirty="0" smtClean="0"/>
              <a:t> </a:t>
            </a:r>
            <a:r>
              <a:rPr lang="hu-HU" sz="3600" b="1" dirty="0" err="1" smtClean="0"/>
              <a:t>mori</a:t>
            </a:r>
            <a:r>
              <a:rPr lang="hu-HU" sz="3600" b="1" dirty="0" smtClean="0"/>
              <a:t> – </a:t>
            </a:r>
            <a:r>
              <a:rPr lang="hu-HU" sz="3600" b="1" dirty="0" err="1" smtClean="0"/>
              <a:t>Carpe</a:t>
            </a:r>
            <a:r>
              <a:rPr lang="hu-HU" sz="3600" b="1" dirty="0" smtClean="0"/>
              <a:t> diem – </a:t>
            </a:r>
            <a:r>
              <a:rPr lang="hu-HU" sz="3600" b="1" dirty="0" err="1" smtClean="0"/>
              <a:t>Theatrum</a:t>
            </a:r>
            <a:r>
              <a:rPr lang="hu-HU" sz="3600" b="1" dirty="0" smtClean="0"/>
              <a:t> </a:t>
            </a:r>
            <a:r>
              <a:rPr lang="hu-HU" sz="3600" b="1" dirty="0" err="1" smtClean="0"/>
              <a:t>mundi</a:t>
            </a:r>
            <a:endParaRPr lang="hu-HU" sz="3600" b="1" dirty="0"/>
          </a:p>
        </p:txBody>
      </p:sp>
      <p:sp>
        <p:nvSpPr>
          <p:cNvPr id="3" name="Tartalom helye 2"/>
          <p:cNvSpPr>
            <a:spLocks noGrp="1"/>
          </p:cNvSpPr>
          <p:nvPr>
            <p:ph idx="1"/>
          </p:nvPr>
        </p:nvSpPr>
        <p:spPr>
          <a:xfrm>
            <a:off x="812320" y="3547527"/>
            <a:ext cx="10515600" cy="3310473"/>
          </a:xfrm>
        </p:spPr>
        <p:txBody>
          <a:bodyPr/>
          <a:lstStyle/>
          <a:p>
            <a:pPr marL="0" indent="0" algn="ctr">
              <a:buNone/>
            </a:pPr>
            <a:r>
              <a:rPr lang="hu-HU" b="1" dirty="0" err="1" smtClean="0"/>
              <a:t>Memento</a:t>
            </a:r>
            <a:r>
              <a:rPr lang="hu-HU" b="1" dirty="0" smtClean="0"/>
              <a:t> </a:t>
            </a:r>
            <a:r>
              <a:rPr lang="hu-HU" b="1" dirty="0" err="1" smtClean="0"/>
              <a:t>mori</a:t>
            </a:r>
            <a:r>
              <a:rPr lang="hu-HU" b="1" dirty="0" smtClean="0"/>
              <a:t> </a:t>
            </a:r>
            <a:r>
              <a:rPr lang="hu-HU" dirty="0" smtClean="0"/>
              <a:t>= </a:t>
            </a:r>
            <a:r>
              <a:rPr lang="hu-HU" dirty="0" err="1" smtClean="0"/>
              <a:t>gedenke</a:t>
            </a:r>
            <a:r>
              <a:rPr lang="hu-HU" dirty="0" smtClean="0"/>
              <a:t> des </a:t>
            </a:r>
            <a:r>
              <a:rPr lang="hu-HU" dirty="0" err="1" smtClean="0"/>
              <a:t>Todes</a:t>
            </a:r>
            <a:endParaRPr lang="hu-HU" dirty="0" smtClean="0"/>
          </a:p>
          <a:p>
            <a:pPr marL="0" indent="0" algn="ctr">
              <a:buNone/>
            </a:pPr>
            <a:r>
              <a:rPr lang="hu-HU" b="1" dirty="0" err="1" smtClean="0"/>
              <a:t>Carpe</a:t>
            </a:r>
            <a:r>
              <a:rPr lang="hu-HU" b="1" dirty="0" smtClean="0"/>
              <a:t> diem </a:t>
            </a:r>
            <a:r>
              <a:rPr lang="hu-HU" dirty="0" smtClean="0"/>
              <a:t>= </a:t>
            </a:r>
            <a:r>
              <a:rPr lang="hu-HU" dirty="0" err="1" smtClean="0"/>
              <a:t>pflücke</a:t>
            </a:r>
            <a:r>
              <a:rPr lang="hu-HU" dirty="0" smtClean="0"/>
              <a:t>/</a:t>
            </a:r>
            <a:r>
              <a:rPr lang="hu-HU" dirty="0" err="1" smtClean="0"/>
              <a:t>genieße</a:t>
            </a:r>
            <a:r>
              <a:rPr lang="hu-HU" dirty="0" smtClean="0"/>
              <a:t> den Tag – </a:t>
            </a:r>
            <a:r>
              <a:rPr lang="hu-HU" dirty="0" err="1" smtClean="0"/>
              <a:t>aber</a:t>
            </a:r>
            <a:r>
              <a:rPr lang="hu-HU" dirty="0" smtClean="0"/>
              <a:t> in </a:t>
            </a:r>
            <a:r>
              <a:rPr lang="hu-HU" dirty="0" err="1" smtClean="0"/>
              <a:t>gottgefälliger</a:t>
            </a:r>
            <a:r>
              <a:rPr lang="hu-HU" dirty="0" smtClean="0"/>
              <a:t> </a:t>
            </a:r>
            <a:r>
              <a:rPr lang="hu-HU" dirty="0" err="1" smtClean="0"/>
              <a:t>Weise</a:t>
            </a:r>
            <a:r>
              <a:rPr lang="hu-HU" dirty="0" smtClean="0"/>
              <a:t>!</a:t>
            </a:r>
          </a:p>
          <a:p>
            <a:pPr marL="0" indent="0" algn="ctr">
              <a:buNone/>
            </a:pPr>
            <a:r>
              <a:rPr lang="hu-HU" b="1" dirty="0" err="1" smtClean="0"/>
              <a:t>Theatrum</a:t>
            </a:r>
            <a:r>
              <a:rPr lang="hu-HU" b="1" dirty="0" smtClean="0"/>
              <a:t> </a:t>
            </a:r>
            <a:r>
              <a:rPr lang="hu-HU" b="1" dirty="0" err="1" smtClean="0"/>
              <a:t>mundi</a:t>
            </a:r>
            <a:r>
              <a:rPr lang="hu-HU" b="1" dirty="0" smtClean="0"/>
              <a:t> </a:t>
            </a:r>
            <a:r>
              <a:rPr lang="hu-HU" dirty="0" smtClean="0"/>
              <a:t>= Die Welt </a:t>
            </a:r>
            <a:r>
              <a:rPr lang="hu-HU" dirty="0" err="1" smtClean="0"/>
              <a:t>als</a:t>
            </a:r>
            <a:r>
              <a:rPr lang="hu-HU" dirty="0" smtClean="0"/>
              <a:t> </a:t>
            </a:r>
            <a:r>
              <a:rPr lang="hu-HU" dirty="0" err="1" smtClean="0"/>
              <a:t>Bühne</a:t>
            </a:r>
            <a:endParaRPr lang="hu-HU" dirty="0" smtClean="0"/>
          </a:p>
          <a:p>
            <a:pPr marL="0" indent="0" algn="ctr">
              <a:buNone/>
            </a:pPr>
            <a:r>
              <a:rPr lang="hu-HU" b="1" dirty="0" err="1" smtClean="0"/>
              <a:t>Vanitas</a:t>
            </a:r>
            <a:r>
              <a:rPr lang="hu-HU" b="1" dirty="0" smtClean="0"/>
              <a:t> </a:t>
            </a:r>
            <a:r>
              <a:rPr lang="hu-HU" dirty="0" smtClean="0"/>
              <a:t>= </a:t>
            </a:r>
            <a:r>
              <a:rPr lang="hu-HU" dirty="0" err="1" smtClean="0"/>
              <a:t>Eitelkeit</a:t>
            </a:r>
            <a:endParaRPr lang="hu-HU" b="1"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4232509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795068" y="1344191"/>
            <a:ext cx="10515600" cy="1325563"/>
          </a:xfrm>
        </p:spPr>
        <p:txBody>
          <a:bodyPr>
            <a:normAutofit/>
          </a:bodyPr>
          <a:lstStyle/>
          <a:p>
            <a:pPr algn="ctr"/>
            <a:r>
              <a:rPr lang="hu-HU" sz="3600" b="1" dirty="0" err="1" smtClean="0"/>
              <a:t>Memento</a:t>
            </a:r>
            <a:r>
              <a:rPr lang="hu-HU" sz="3600" b="1" dirty="0" smtClean="0"/>
              <a:t> </a:t>
            </a:r>
            <a:r>
              <a:rPr lang="hu-HU" sz="3600" b="1" dirty="0" err="1" smtClean="0"/>
              <a:t>mori</a:t>
            </a:r>
            <a:r>
              <a:rPr lang="hu-HU" sz="3600" b="1" dirty="0" smtClean="0"/>
              <a:t> – </a:t>
            </a:r>
            <a:r>
              <a:rPr lang="hu-HU" sz="3600" b="1" dirty="0" err="1"/>
              <a:t>C</a:t>
            </a:r>
            <a:r>
              <a:rPr lang="hu-HU" sz="3600" b="1" dirty="0" err="1" smtClean="0"/>
              <a:t>arpe</a:t>
            </a:r>
            <a:r>
              <a:rPr lang="hu-HU" sz="3600" b="1" dirty="0" smtClean="0"/>
              <a:t> diem</a:t>
            </a:r>
            <a:endParaRPr lang="hu-HU" sz="3600" b="1" dirty="0"/>
          </a:p>
        </p:txBody>
      </p:sp>
      <p:sp>
        <p:nvSpPr>
          <p:cNvPr id="3" name="Tartalom helye 2"/>
          <p:cNvSpPr>
            <a:spLocks noGrp="1"/>
          </p:cNvSpPr>
          <p:nvPr>
            <p:ph idx="1"/>
          </p:nvPr>
        </p:nvSpPr>
        <p:spPr>
          <a:xfrm>
            <a:off x="795068" y="2669754"/>
            <a:ext cx="10515600" cy="4351338"/>
          </a:xfrm>
        </p:spPr>
        <p:txBody>
          <a:bodyPr>
            <a:normAutofit/>
          </a:bodyPr>
          <a:lstStyle/>
          <a:p>
            <a:pPr marL="0" indent="0">
              <a:buNone/>
            </a:pPr>
            <a:endParaRPr lang="hu-HU" sz="2400" dirty="0" smtClean="0"/>
          </a:p>
          <a:p>
            <a:pPr marL="0" indent="0">
              <a:buNone/>
            </a:pPr>
            <a:r>
              <a:rPr lang="hu-HU" sz="2400" dirty="0" smtClean="0"/>
              <a:t>D</a:t>
            </a:r>
            <a:r>
              <a:rPr lang="de-DE" sz="2400" dirty="0" err="1" smtClean="0"/>
              <a:t>as</a:t>
            </a:r>
            <a:r>
              <a:rPr lang="de-DE" sz="2400" dirty="0" smtClean="0"/>
              <a:t> </a:t>
            </a:r>
            <a:r>
              <a:rPr lang="de-DE" sz="2400" dirty="0"/>
              <a:t>antithetische Lebensgefühl des Barock: </a:t>
            </a:r>
            <a:r>
              <a:rPr lang="hu-HU" sz="2400" dirty="0" smtClean="0"/>
              <a:t>D</a:t>
            </a:r>
            <a:r>
              <a:rPr lang="de-DE" sz="2400" dirty="0" err="1" smtClean="0"/>
              <a:t>ie</a:t>
            </a:r>
            <a:r>
              <a:rPr lang="de-DE" sz="2400" dirty="0" smtClean="0"/>
              <a:t> </a:t>
            </a:r>
            <a:r>
              <a:rPr lang="de-DE" sz="2400" dirty="0"/>
              <a:t>schwülstige Architektur des Barock </a:t>
            </a:r>
            <a:r>
              <a:rPr lang="de-DE" sz="2400" dirty="0" err="1" smtClean="0"/>
              <a:t>lä</a:t>
            </a:r>
            <a:r>
              <a:rPr lang="hu-HU" sz="2400" dirty="0" err="1" smtClean="0"/>
              <a:t>ss</a:t>
            </a:r>
            <a:r>
              <a:rPr lang="de-DE" sz="2400" dirty="0" smtClean="0"/>
              <a:t>t </a:t>
            </a:r>
            <a:r>
              <a:rPr lang="de-DE" sz="2400" dirty="0"/>
              <a:t>auf Sinnenfreude, Daseinslust </a:t>
            </a:r>
            <a:r>
              <a:rPr lang="de-DE" sz="2400" dirty="0" smtClean="0"/>
              <a:t>schließen </a:t>
            </a:r>
            <a:r>
              <a:rPr lang="de-DE" sz="2400" dirty="0"/>
              <a:t>– doch der Schein </a:t>
            </a:r>
            <a:r>
              <a:rPr lang="de-DE" sz="2400" dirty="0" smtClean="0"/>
              <a:t>trügt.</a:t>
            </a:r>
            <a:endParaRPr lang="hu-HU" sz="2400" dirty="0" smtClean="0"/>
          </a:p>
          <a:p>
            <a:pPr marL="0" indent="0">
              <a:buNone/>
            </a:pPr>
            <a:endParaRPr lang="hu-HU" sz="2400" dirty="0" smtClean="0"/>
          </a:p>
          <a:p>
            <a:pPr marL="0" indent="0">
              <a:buNone/>
            </a:pPr>
            <a:r>
              <a:rPr lang="de-DE" sz="2400" dirty="0" smtClean="0"/>
              <a:t>Einerseits </a:t>
            </a:r>
            <a:r>
              <a:rPr lang="de-DE" sz="2400" dirty="0"/>
              <a:t>wird versucht, die Dinge begrifflich zu fixieren, ihr Wesen zu erfassen, andererseits ist, da die </a:t>
            </a:r>
            <a:r>
              <a:rPr lang="de-DE" sz="2400" b="1" dirty="0"/>
              <a:t>Welt als Schein</a:t>
            </a:r>
            <a:r>
              <a:rPr lang="de-DE" sz="2400" dirty="0"/>
              <a:t>, ihr Wesenskern als dem Menschen verborgen gesehen wird, nur noch die Potenzierung dieses Scheins möglich. </a:t>
            </a:r>
            <a:endParaRPr lang="hu-HU" sz="2400" dirty="0" smtClean="0"/>
          </a:p>
          <a:p>
            <a:pPr marL="0" indent="0">
              <a:buNone/>
            </a:pPr>
            <a:endParaRPr lang="hu-HU" dirty="0"/>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3524510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marL="0" indent="0">
              <a:buNone/>
            </a:pPr>
            <a:r>
              <a:rPr lang="de-DE" sz="2400" dirty="0"/>
              <a:t>Beide Ansätze verweisen den Betrachter auf dasselbe: </a:t>
            </a:r>
            <a:r>
              <a:rPr lang="hu-HU" sz="2400" b="1" dirty="0"/>
              <a:t>D</a:t>
            </a:r>
            <a:r>
              <a:rPr lang="de-DE" sz="2400" b="1" dirty="0" err="1" smtClean="0"/>
              <a:t>as</a:t>
            </a:r>
            <a:r>
              <a:rPr lang="de-DE" sz="2400" b="1" dirty="0" smtClean="0"/>
              <a:t> </a:t>
            </a:r>
            <a:r>
              <a:rPr lang="de-DE" sz="2400" b="1" dirty="0" err="1"/>
              <a:t>Individue</a:t>
            </a:r>
            <a:r>
              <a:rPr lang="hu-HU" sz="2400" b="1" dirty="0"/>
              <a:t>l</a:t>
            </a:r>
            <a:r>
              <a:rPr lang="de-DE" sz="2400" b="1" dirty="0"/>
              <a:t>le</a:t>
            </a:r>
            <a:r>
              <a:rPr lang="de-DE" sz="2400" dirty="0"/>
              <a:t>, Zufällige </a:t>
            </a:r>
            <a:r>
              <a:rPr lang="de-DE" sz="2400" b="1" dirty="0"/>
              <a:t>hat</a:t>
            </a:r>
            <a:r>
              <a:rPr lang="de-DE" sz="2400" dirty="0"/>
              <a:t> angesichts der völligen Nichtigkeit des irdischen Seins </a:t>
            </a:r>
            <a:r>
              <a:rPr lang="de-DE" sz="2400" b="1" dirty="0"/>
              <a:t>keine Bedeutung</a:t>
            </a:r>
            <a:r>
              <a:rPr lang="de-DE" sz="2400" dirty="0"/>
              <a:t>. </a:t>
            </a:r>
            <a:r>
              <a:rPr lang="de-DE" sz="2400" b="1" dirty="0"/>
              <a:t>Es </a:t>
            </a:r>
            <a:r>
              <a:rPr lang="de-DE" sz="2400" b="1" dirty="0" err="1"/>
              <a:t>mu</a:t>
            </a:r>
            <a:r>
              <a:rPr lang="hu-HU" sz="2400" b="1" dirty="0" err="1"/>
              <a:t>ss</a:t>
            </a:r>
            <a:r>
              <a:rPr lang="de-DE" sz="2400" b="1" dirty="0"/>
              <a:t> der </a:t>
            </a:r>
            <a:r>
              <a:rPr lang="de-DE" sz="2400" b="1" dirty="0" err="1"/>
              <a:t>Poeterey</a:t>
            </a:r>
            <a:r>
              <a:rPr lang="de-DE" sz="2400" b="1" dirty="0"/>
              <a:t> </a:t>
            </a:r>
            <a:r>
              <a:rPr lang="de-DE" sz="2400" dirty="0"/>
              <a:t>– die nach Opitz anfangs eine </a:t>
            </a:r>
            <a:r>
              <a:rPr lang="de-DE" sz="2400" b="1" dirty="0"/>
              <a:t>verborgene Theologie </a:t>
            </a:r>
            <a:r>
              <a:rPr lang="de-DE" sz="2400" dirty="0"/>
              <a:t>war – </a:t>
            </a:r>
            <a:r>
              <a:rPr lang="de-DE" sz="2400" b="1" dirty="0"/>
              <a:t>darum gehen, den Menschen den Heilsplan Gottes zu vermitteln.</a:t>
            </a:r>
            <a:endParaRPr lang="hu-HU" sz="2400" b="1" dirty="0"/>
          </a:p>
          <a:p>
            <a:pPr marL="0" indent="0">
              <a:buNone/>
            </a:pPr>
            <a:endParaRPr lang="hu-HU" sz="2400" dirty="0" smtClean="0"/>
          </a:p>
          <a:p>
            <a:pPr marL="0" indent="0">
              <a:buNone/>
            </a:pPr>
            <a:r>
              <a:rPr lang="de-DE" sz="2400" dirty="0" smtClean="0"/>
              <a:t>Die </a:t>
            </a:r>
            <a:r>
              <a:rPr lang="de-DE" sz="2400" dirty="0"/>
              <a:t>Welt der Erscheinungen existiert nicht um ihrer selbst willen, sondern dient dem Menschen, um in ihr Gottes Willen und die Harmonie der göttlichen Welt zu erkennen. Dieser </a:t>
            </a:r>
            <a:r>
              <a:rPr lang="de-DE" sz="2400" b="1" dirty="0"/>
              <a:t>Weltflucht</a:t>
            </a:r>
            <a:r>
              <a:rPr lang="de-DE" sz="2400" dirty="0"/>
              <a:t> (</a:t>
            </a:r>
            <a:r>
              <a:rPr lang="de-DE" sz="2400" u="sng" dirty="0" err="1"/>
              <a:t>memento</a:t>
            </a:r>
            <a:r>
              <a:rPr lang="de-DE" sz="2400" u="sng" dirty="0"/>
              <a:t> </a:t>
            </a:r>
            <a:r>
              <a:rPr lang="de-DE" sz="2400" u="sng" dirty="0" err="1"/>
              <a:t>mori</a:t>
            </a:r>
            <a:r>
              <a:rPr lang="de-DE" sz="2400" u="sng" dirty="0"/>
              <a:t>, </a:t>
            </a:r>
            <a:r>
              <a:rPr lang="de-DE" sz="2400" u="sng" dirty="0" err="1"/>
              <a:t>vanitas</a:t>
            </a:r>
            <a:r>
              <a:rPr lang="de-DE" sz="2400" dirty="0"/>
              <a:t>) wird der Wahlspruch </a:t>
            </a:r>
            <a:r>
              <a:rPr lang="de-DE" sz="2400" b="1" u="sng" dirty="0" err="1"/>
              <a:t>carpe</a:t>
            </a:r>
            <a:r>
              <a:rPr lang="de-DE" sz="2400" b="1" u="sng" dirty="0"/>
              <a:t> </a:t>
            </a:r>
            <a:r>
              <a:rPr lang="de-DE" sz="2400" b="1" u="sng" dirty="0" err="1"/>
              <a:t>diem</a:t>
            </a:r>
            <a:r>
              <a:rPr lang="de-DE" sz="2400" u="sng" dirty="0"/>
              <a:t> </a:t>
            </a:r>
            <a:r>
              <a:rPr lang="de-DE" sz="2400" dirty="0"/>
              <a:t>entgegengehalten, was jedoch nicht zum irdischen </a:t>
            </a:r>
            <a:r>
              <a:rPr lang="de-DE" sz="2400" dirty="0" err="1"/>
              <a:t>Sinnengenu</a:t>
            </a:r>
            <a:r>
              <a:rPr lang="hu-HU" sz="2400" dirty="0" err="1"/>
              <a:t>ss</a:t>
            </a:r>
            <a:r>
              <a:rPr lang="de-DE" sz="2400" dirty="0"/>
              <a:t> auffordert, sondern dazu mahnt, den Tag in gottgefälligem Sinne zu nutzen.</a:t>
            </a:r>
            <a:r>
              <a:rPr lang="hu-HU" sz="2400" dirty="0"/>
              <a:t> </a:t>
            </a:r>
            <a:r>
              <a:rPr lang="hu-HU" sz="1600" dirty="0" smtClean="0"/>
              <a:t>(</a:t>
            </a:r>
            <a:r>
              <a:rPr lang="hu-HU" sz="1600" dirty="0" err="1" smtClean="0"/>
              <a:t>vgl</a:t>
            </a:r>
            <a:r>
              <a:rPr lang="hu-HU" sz="1600" dirty="0" smtClean="0"/>
              <a:t>. </a:t>
            </a:r>
            <a:r>
              <a:rPr lang="hu-HU" sz="1600" dirty="0" err="1" smtClean="0"/>
              <a:t>Schlaglichter</a:t>
            </a:r>
            <a:r>
              <a:rPr lang="hu-HU" sz="1600" dirty="0"/>
              <a:t>)</a:t>
            </a:r>
            <a:endParaRPr lang="hu-HU" dirty="0"/>
          </a:p>
          <a:p>
            <a:endParaRPr lang="hu-HU"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04112" cy="1207698"/>
          </a:xfrm>
          <a:prstGeom prst="rect">
            <a:avLst/>
          </a:prstGeom>
        </p:spPr>
      </p:pic>
    </p:spTree>
    <p:extLst>
      <p:ext uri="{BB962C8B-B14F-4D97-AF65-F5344CB8AC3E}">
        <p14:creationId xmlns:p14="http://schemas.microsoft.com/office/powerpoint/2010/main" val="2621891642"/>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2635</TotalTime>
  <Words>1550</Words>
  <Application>Microsoft Office PowerPoint</Application>
  <PresentationFormat>Szélesvásznú</PresentationFormat>
  <Paragraphs>79</Paragraphs>
  <Slides>18</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18</vt:i4>
      </vt:variant>
    </vt:vector>
  </HeadingPairs>
  <TitlesOfParts>
    <vt:vector size="22" baseType="lpstr">
      <vt:lpstr>Arial</vt:lpstr>
      <vt:lpstr>Calibri</vt:lpstr>
      <vt:lpstr>Calibri Light</vt:lpstr>
      <vt:lpstr>Office-téma</vt:lpstr>
      <vt:lpstr>    Géza Horváth  Protestantische Traditionen in der deutschsprachigen Literatur IV. </vt:lpstr>
      <vt:lpstr>  Barock I.</vt:lpstr>
      <vt:lpstr>Die Epoche des Konfessionalismus</vt:lpstr>
      <vt:lpstr>PowerPoint-bemutató</vt:lpstr>
      <vt:lpstr>PowerPoint-bemutató</vt:lpstr>
      <vt:lpstr>PowerPoint-bemutató</vt:lpstr>
      <vt:lpstr>Memento mori – Carpe diem – Theatrum mundi</vt:lpstr>
      <vt:lpstr>Memento mori – Carpe diem</vt:lpstr>
      <vt:lpstr>PowerPoint-bemutató</vt:lpstr>
      <vt:lpstr>Theatrum mundi</vt:lpstr>
      <vt:lpstr>Martin Opitz (1597, Bunzlau-1639, Danzig, gest. an der Pest)</vt:lpstr>
      <vt:lpstr>Sprachgesellschaften Sprachreinigung und Gesellschaftsspiel</vt:lpstr>
      <vt:lpstr>Die „Fruchtbringende Gesellschaft”</vt:lpstr>
      <vt:lpstr>Sprachgesellschaften</vt:lpstr>
      <vt:lpstr>Jakob Böhme (1575, Görlitz-1624, ebd.) Mystiker, „der erste deutsche Philosoph” (Hegel)</vt:lpstr>
      <vt:lpstr>Jakob Böhme</vt:lpstr>
      <vt:lpstr>Jakob Böhme</vt:lpstr>
      <vt:lpstr>Mystik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Protestantische Traditionen in der deutschsprachigen Literatur III. Barock</dc:title>
  <dc:creator>Geza</dc:creator>
  <cp:lastModifiedBy>HG</cp:lastModifiedBy>
  <cp:revision>229</cp:revision>
  <dcterms:created xsi:type="dcterms:W3CDTF">2017-03-06T14:18:37Z</dcterms:created>
  <dcterms:modified xsi:type="dcterms:W3CDTF">2023-08-29T16:28:14Z</dcterms:modified>
</cp:coreProperties>
</file>