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B90786B6-29EB-4725-9A01-9FBBDF022C3F}"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237819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90786B6-29EB-4725-9A01-9FBBDF022C3F}"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317180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90786B6-29EB-4725-9A01-9FBBDF022C3F}"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85718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90786B6-29EB-4725-9A01-9FBBDF022C3F}"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192240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90786B6-29EB-4725-9A01-9FBBDF022C3F}"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426226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90786B6-29EB-4725-9A01-9FBBDF022C3F}"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189463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90786B6-29EB-4725-9A01-9FBBDF022C3F}"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350391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90786B6-29EB-4725-9A01-9FBBDF022C3F}"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379518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90786B6-29EB-4725-9A01-9FBBDF022C3F}"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245719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90786B6-29EB-4725-9A01-9FBBDF022C3F}"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389236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90786B6-29EB-4725-9A01-9FBBDF022C3F}"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C9A431A-592E-4108-B60C-89AE6C91FD7F}" type="slidenum">
              <a:rPr lang="hu-HU" smtClean="0"/>
              <a:t>‹#›</a:t>
            </a:fld>
            <a:endParaRPr lang="hu-HU"/>
          </a:p>
        </p:txBody>
      </p:sp>
    </p:spTree>
    <p:extLst>
      <p:ext uri="{BB962C8B-B14F-4D97-AF65-F5344CB8AC3E}">
        <p14:creationId xmlns:p14="http://schemas.microsoft.com/office/powerpoint/2010/main" val="289934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786B6-29EB-4725-9A01-9FBBDF022C3F}"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A431A-592E-4108-B60C-89AE6C91FD7F}" type="slidenum">
              <a:rPr lang="hu-HU" smtClean="0"/>
              <a:t>‹#›</a:t>
            </a:fld>
            <a:endParaRPr lang="hu-HU"/>
          </a:p>
        </p:txBody>
      </p:sp>
    </p:spTree>
    <p:extLst>
      <p:ext uri="{BB962C8B-B14F-4D97-AF65-F5344CB8AC3E}">
        <p14:creationId xmlns:p14="http://schemas.microsoft.com/office/powerpoint/2010/main" val="413425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oerterbuchnetz.de/cgi-bin/WBNetz/wbgui_py?sigle=DWB&amp;mode=Vernetzung&amp;hitlist=&amp;patternlist=&amp;bookref=10,1733,2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uni-bonn.de/neues/228-20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E969xwHA91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ZbDPB1FVZx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wikipedia.org/wiki/Spezial:ISBN-Suche/3740009454" TargetMode="External"/><Relationship Id="rId2" Type="http://schemas.openxmlformats.org/officeDocument/2006/relationships/hyperlink" Target="https://de.wikipedia.org/wiki/Weimarer_Ausgabe_(Luther)" TargetMode="External"/><Relationship Id="rId1" Type="http://schemas.openxmlformats.org/officeDocument/2006/relationships/slideLayout" Target="../slideLayouts/slideLayout9.xml"/><Relationship Id="rId5" Type="http://schemas.openxmlformats.org/officeDocument/2006/relationships/image" Target="../media/image1.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R6Jxlbc5_s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207698"/>
            <a:ext cx="9144000" cy="4370522"/>
          </a:xfrm>
        </p:spPr>
        <p:txBody>
          <a:bodyPr>
            <a:normAutofit fontScale="90000"/>
          </a:bodyPr>
          <a:lstStyle/>
          <a:p>
            <a:r>
              <a:rPr lang="hu-HU" dirty="0" smtClean="0"/>
              <a:t/>
            </a:r>
            <a:br>
              <a:rPr lang="hu-HU" dirty="0" smtClean="0"/>
            </a:br>
            <a:r>
              <a:rPr lang="hu-HU" dirty="0" smtClean="0"/>
              <a:t/>
            </a:r>
            <a:br>
              <a:rPr lang="hu-HU" dirty="0" smtClean="0"/>
            </a:br>
            <a:r>
              <a:rPr lang="hu-HU" dirty="0"/>
              <a:t/>
            </a:r>
            <a:br>
              <a:rPr lang="hu-HU" dirty="0"/>
            </a:br>
            <a:r>
              <a:rPr lang="hu-HU" dirty="0" smtClean="0"/>
              <a:t/>
            </a:r>
            <a:br>
              <a:rPr lang="hu-HU" dirty="0" smtClean="0"/>
            </a:br>
            <a:r>
              <a:rPr lang="hu-HU" sz="5600" b="1" dirty="0" smtClean="0"/>
              <a:t>Géza Horváth</a:t>
            </a:r>
            <a:br>
              <a:rPr lang="hu-HU" sz="5600" b="1" dirty="0" smtClean="0"/>
            </a:br>
            <a:r>
              <a:rPr lang="hu-HU" sz="5600" b="1" dirty="0" smtClean="0"/>
              <a:t/>
            </a:r>
            <a:br>
              <a:rPr lang="hu-HU" sz="5600" b="1" dirty="0" smtClean="0"/>
            </a:br>
            <a:r>
              <a:rPr lang="hu-HU" sz="5600" b="1" dirty="0" err="1" smtClean="0"/>
              <a:t>Protestantische</a:t>
            </a:r>
            <a:r>
              <a:rPr lang="hu-HU" sz="5600" b="1" dirty="0" smtClean="0"/>
              <a:t> </a:t>
            </a:r>
            <a:r>
              <a:rPr lang="hu-HU" sz="5600" b="1" dirty="0" err="1" smtClean="0"/>
              <a:t>Traditionen</a:t>
            </a:r>
            <a:r>
              <a:rPr lang="hu-HU" sz="5600" b="1" dirty="0" smtClean="0"/>
              <a:t> in der </a:t>
            </a:r>
            <a:r>
              <a:rPr lang="hu-HU" sz="5600" b="1" dirty="0" err="1" smtClean="0"/>
              <a:t>deutschsprachigen</a:t>
            </a:r>
            <a:r>
              <a:rPr lang="hu-HU" sz="5600" b="1" dirty="0" smtClean="0"/>
              <a:t> </a:t>
            </a:r>
            <a:r>
              <a:rPr lang="hu-HU" sz="5600" b="1" dirty="0" err="1" smtClean="0"/>
              <a:t>Literatur</a:t>
            </a:r>
            <a:r>
              <a:rPr lang="hu-HU" sz="5600" b="1" dirty="0"/>
              <a:t> </a:t>
            </a:r>
            <a:r>
              <a:rPr lang="hu-HU" sz="5600" b="1" dirty="0" smtClean="0"/>
              <a:t>II.</a:t>
            </a:r>
            <a:r>
              <a:rPr lang="hu-HU" sz="5600" dirty="0" smtClean="0"/>
              <a:t/>
            </a:r>
            <a:br>
              <a:rPr lang="hu-HU" sz="5600" dirty="0" smtClean="0"/>
            </a:br>
            <a:endParaRPr lang="hu-HU" sz="56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07636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123194" y="1379577"/>
            <a:ext cx="9897417" cy="5478423"/>
          </a:xfrm>
          <a:prstGeom prst="rect">
            <a:avLst/>
          </a:prstGeom>
        </p:spPr>
        <p:txBody>
          <a:bodyPr wrap="square">
            <a:spAutoFit/>
          </a:bodyPr>
          <a:lstStyle/>
          <a:p>
            <a:pPr lvl="0" algn="ctr">
              <a:spcAft>
                <a:spcPts val="0"/>
              </a:spcAft>
            </a:pPr>
            <a:r>
              <a:rPr lang="hu-HU" sz="3600" dirty="0">
                <a:latin typeface="Times New Roman" panose="02020603050405020304" pitchFamily="18" charset="0"/>
                <a:ea typeface="Times New Roman" panose="02020603050405020304" pitchFamily="18" charset="0"/>
              </a:rPr>
              <a:t>„</a:t>
            </a:r>
            <a:r>
              <a:rPr lang="hu-HU" sz="3600" b="1" i="1" dirty="0" err="1">
                <a:latin typeface="Times New Roman" panose="02020603050405020304" pitchFamily="18" charset="0"/>
                <a:ea typeface="Times New Roman" panose="02020603050405020304" pitchFamily="18" charset="0"/>
              </a:rPr>
              <a:t>Ave</a:t>
            </a:r>
            <a:r>
              <a:rPr lang="hu-HU" sz="3600" b="1" i="1" dirty="0">
                <a:latin typeface="Times New Roman" panose="02020603050405020304" pitchFamily="18" charset="0"/>
                <a:ea typeface="Times New Roman" panose="02020603050405020304" pitchFamily="18" charset="0"/>
              </a:rPr>
              <a:t> Maria, </a:t>
            </a:r>
            <a:r>
              <a:rPr lang="hu-HU" sz="3600" b="1" i="1" dirty="0" err="1">
                <a:solidFill>
                  <a:srgbClr val="C00000"/>
                </a:solidFill>
                <a:latin typeface="Times New Roman" panose="02020603050405020304" pitchFamily="18" charset="0"/>
                <a:ea typeface="Times New Roman" panose="02020603050405020304" pitchFamily="18" charset="0"/>
              </a:rPr>
              <a:t>gratia</a:t>
            </a:r>
            <a:r>
              <a:rPr lang="hu-HU" sz="3600" b="1" i="1" dirty="0">
                <a:solidFill>
                  <a:srgbClr val="C00000"/>
                </a:solidFill>
                <a:latin typeface="Times New Roman" panose="02020603050405020304" pitchFamily="18" charset="0"/>
                <a:ea typeface="Times New Roman" panose="02020603050405020304" pitchFamily="18" charset="0"/>
              </a:rPr>
              <a:t> </a:t>
            </a:r>
            <a:r>
              <a:rPr lang="hu-HU" sz="3600" b="1" i="1" dirty="0" err="1">
                <a:solidFill>
                  <a:srgbClr val="C00000"/>
                </a:solidFill>
                <a:latin typeface="Times New Roman" panose="02020603050405020304" pitchFamily="18" charset="0"/>
                <a:ea typeface="Times New Roman" panose="02020603050405020304" pitchFamily="18" charset="0"/>
              </a:rPr>
              <a:t>plena</a:t>
            </a:r>
            <a:r>
              <a:rPr lang="hu-HU" sz="3600" b="1" i="1" dirty="0">
                <a:latin typeface="Times New Roman" panose="02020603050405020304" pitchFamily="18" charset="0"/>
                <a:ea typeface="Times New Roman" panose="02020603050405020304" pitchFamily="18" charset="0"/>
              </a:rPr>
              <a:t>, </a:t>
            </a:r>
            <a:r>
              <a:rPr lang="hu-HU" sz="3600" b="1" i="1" dirty="0" err="1">
                <a:latin typeface="Times New Roman" panose="02020603050405020304" pitchFamily="18" charset="0"/>
                <a:ea typeface="Times New Roman" panose="02020603050405020304" pitchFamily="18" charset="0"/>
              </a:rPr>
              <a:t>Dominus</a:t>
            </a:r>
            <a:r>
              <a:rPr lang="hu-HU" sz="3600" b="1" i="1" dirty="0">
                <a:latin typeface="Times New Roman" panose="02020603050405020304" pitchFamily="18" charset="0"/>
                <a:ea typeface="Times New Roman" panose="02020603050405020304" pitchFamily="18" charset="0"/>
              </a:rPr>
              <a:t> </a:t>
            </a:r>
            <a:r>
              <a:rPr lang="hu-HU" sz="3600" b="1" i="1" dirty="0" err="1">
                <a:latin typeface="Times New Roman" panose="02020603050405020304" pitchFamily="18" charset="0"/>
                <a:ea typeface="Times New Roman" panose="02020603050405020304" pitchFamily="18" charset="0"/>
              </a:rPr>
              <a:t>tecum</a:t>
            </a:r>
            <a:r>
              <a:rPr lang="hu-HU" sz="3600" dirty="0" smtClean="0">
                <a:latin typeface="Times New Roman" panose="02020603050405020304" pitchFamily="18" charset="0"/>
                <a:ea typeface="Times New Roman" panose="02020603050405020304" pitchFamily="18" charset="0"/>
              </a:rPr>
              <a:t>”</a:t>
            </a:r>
          </a:p>
          <a:p>
            <a:pPr lvl="0" algn="ctr">
              <a:spcAft>
                <a:spcPts val="0"/>
              </a:spcAft>
            </a:pPr>
            <a:r>
              <a:rPr lang="hu-HU" sz="2000" dirty="0" smtClean="0">
                <a:latin typeface="Times New Roman" panose="02020603050405020304" pitchFamily="18" charset="0"/>
                <a:ea typeface="Times New Roman" panose="02020603050405020304" pitchFamily="18" charset="0"/>
              </a:rPr>
              <a:t>(</a:t>
            </a:r>
            <a:r>
              <a:rPr lang="hu-HU" sz="2000" dirty="0" err="1" smtClean="0">
                <a:latin typeface="Times New Roman" panose="02020603050405020304" pitchFamily="18" charset="0"/>
                <a:ea typeface="Times New Roman" panose="02020603050405020304" pitchFamily="18" charset="0"/>
              </a:rPr>
              <a:t>Engelsgruss</a:t>
            </a:r>
            <a:r>
              <a:rPr lang="hu-HU" sz="2000" dirty="0" smtClean="0">
                <a:latin typeface="Times New Roman" panose="02020603050405020304" pitchFamily="18" charset="0"/>
                <a:ea typeface="Times New Roman" panose="02020603050405020304" pitchFamily="18" charset="0"/>
              </a:rPr>
              <a:t>, Luk. 1, 28.)</a:t>
            </a:r>
          </a:p>
          <a:p>
            <a:pPr lvl="0" algn="ctr">
              <a:spcAft>
                <a:spcPts val="0"/>
              </a:spcAft>
            </a:pPr>
            <a:endParaRPr lang="hu-HU" sz="2400" dirty="0" smtClean="0">
              <a:latin typeface="Times New Roman" panose="02020603050405020304" pitchFamily="18" charset="0"/>
              <a:ea typeface="Times New Roman" panose="02020603050405020304" pitchFamily="18" charset="0"/>
            </a:endParaRPr>
          </a:p>
          <a:p>
            <a:pPr lvl="0" algn="ctr">
              <a:spcAft>
                <a:spcPts val="0"/>
              </a:spcAft>
            </a:pPr>
            <a:r>
              <a:rPr lang="hu-HU" sz="2400" dirty="0" smtClean="0">
                <a:latin typeface="Times New Roman" panose="02020603050405020304" pitchFamily="18" charset="0"/>
                <a:ea typeface="Times New Roman" panose="02020603050405020304" pitchFamily="18" charset="0"/>
              </a:rPr>
              <a:t>„</a:t>
            </a:r>
            <a:r>
              <a:rPr lang="hu-HU" sz="2400" dirty="0" err="1">
                <a:latin typeface="Times New Roman" panose="02020603050405020304" pitchFamily="18" charset="0"/>
                <a:ea typeface="Times New Roman" panose="02020603050405020304" pitchFamily="18" charset="0"/>
              </a:rPr>
              <a:t>Gegrüßest</a:t>
            </a:r>
            <a:r>
              <a:rPr lang="hu-HU" sz="2400" dirty="0">
                <a:latin typeface="Times New Roman" panose="02020603050405020304" pitchFamily="18" charset="0"/>
                <a:ea typeface="Times New Roman" panose="02020603050405020304" pitchFamily="18" charset="0"/>
              </a:rPr>
              <a:t> </a:t>
            </a:r>
            <a:r>
              <a:rPr lang="hu-HU" sz="2400" dirty="0" err="1">
                <a:latin typeface="Times New Roman" panose="02020603050405020304" pitchFamily="18" charset="0"/>
                <a:ea typeface="Times New Roman" panose="02020603050405020304" pitchFamily="18" charset="0"/>
              </a:rPr>
              <a:t>seist</a:t>
            </a:r>
            <a:r>
              <a:rPr lang="hu-HU" sz="2400" dirty="0">
                <a:latin typeface="Times New Roman" panose="02020603050405020304" pitchFamily="18" charset="0"/>
                <a:ea typeface="Times New Roman" panose="02020603050405020304" pitchFamily="18" charset="0"/>
              </a:rPr>
              <a:t> du, Maria, </a:t>
            </a:r>
            <a:r>
              <a:rPr lang="hu-HU" sz="2400" b="1" i="1" dirty="0" err="1">
                <a:solidFill>
                  <a:srgbClr val="C00000"/>
                </a:solidFill>
                <a:latin typeface="Times New Roman" panose="02020603050405020304" pitchFamily="18" charset="0"/>
                <a:ea typeface="Times New Roman" panose="02020603050405020304" pitchFamily="18" charset="0"/>
              </a:rPr>
              <a:t>voll</a:t>
            </a:r>
            <a:r>
              <a:rPr lang="hu-HU" sz="2400" b="1" i="1" dirty="0">
                <a:solidFill>
                  <a:srgbClr val="C00000"/>
                </a:solidFill>
                <a:latin typeface="Times New Roman" panose="02020603050405020304" pitchFamily="18" charset="0"/>
                <a:ea typeface="Times New Roman" panose="02020603050405020304" pitchFamily="18" charset="0"/>
              </a:rPr>
              <a:t> </a:t>
            </a:r>
            <a:r>
              <a:rPr lang="hu-HU" sz="2400" b="1" i="1" dirty="0" err="1">
                <a:solidFill>
                  <a:srgbClr val="C00000"/>
                </a:solidFill>
                <a:latin typeface="Times New Roman" panose="02020603050405020304" pitchFamily="18" charset="0"/>
                <a:ea typeface="Times New Roman" panose="02020603050405020304" pitchFamily="18" charset="0"/>
              </a:rPr>
              <a:t>Gnaden</a:t>
            </a:r>
            <a:r>
              <a:rPr lang="hu-HU" sz="2400" dirty="0">
                <a:latin typeface="Times New Roman" panose="02020603050405020304" pitchFamily="18" charset="0"/>
                <a:ea typeface="Times New Roman" panose="02020603050405020304" pitchFamily="18" charset="0"/>
              </a:rPr>
              <a:t>, der Herr mit </a:t>
            </a:r>
            <a:r>
              <a:rPr lang="hu-HU" sz="2400" dirty="0" err="1" smtClean="0">
                <a:latin typeface="Times New Roman" panose="02020603050405020304" pitchFamily="18" charset="0"/>
                <a:ea typeface="Times New Roman" panose="02020603050405020304" pitchFamily="18" charset="0"/>
              </a:rPr>
              <a:t>dir</a:t>
            </a:r>
            <a:r>
              <a:rPr lang="hu-HU" sz="2400" dirty="0" smtClean="0">
                <a:latin typeface="Times New Roman" panose="02020603050405020304" pitchFamily="18" charset="0"/>
                <a:ea typeface="Times New Roman" panose="02020603050405020304" pitchFamily="18" charset="0"/>
              </a:rPr>
              <a:t>!”</a:t>
            </a:r>
          </a:p>
          <a:p>
            <a:pPr lvl="0" algn="ctr">
              <a:spcAft>
                <a:spcPts val="0"/>
              </a:spcAft>
            </a:pPr>
            <a:r>
              <a:rPr lang="hu-HU" sz="2400" dirty="0" smtClean="0">
                <a:latin typeface="Times New Roman" panose="02020603050405020304" pitchFamily="18" charset="0"/>
                <a:ea typeface="Times New Roman" panose="02020603050405020304" pitchFamily="18" charset="0"/>
              </a:rPr>
              <a:t>„Üdvözlégy, </a:t>
            </a:r>
            <a:r>
              <a:rPr lang="hu-HU" sz="2400" dirty="0" smtClean="0">
                <a:solidFill>
                  <a:srgbClr val="C00000"/>
                </a:solidFill>
                <a:latin typeface="Times New Roman" panose="02020603050405020304" pitchFamily="18" charset="0"/>
                <a:ea typeface="Times New Roman" panose="02020603050405020304" pitchFamily="18" charset="0"/>
              </a:rPr>
              <a:t>kegyelemmel teljes</a:t>
            </a:r>
            <a:r>
              <a:rPr lang="hu-HU" sz="2400" dirty="0" smtClean="0">
                <a:latin typeface="Times New Roman" panose="02020603050405020304" pitchFamily="18" charset="0"/>
                <a:ea typeface="Times New Roman" panose="02020603050405020304" pitchFamily="18" charset="0"/>
              </a:rPr>
              <a:t>! Veled </a:t>
            </a:r>
            <a:r>
              <a:rPr lang="hu-HU" sz="2400" dirty="0">
                <a:latin typeface="Times New Roman" panose="02020603050405020304" pitchFamily="18" charset="0"/>
                <a:ea typeface="Times New Roman" panose="02020603050405020304" pitchFamily="18" charset="0"/>
              </a:rPr>
              <a:t>van az Úr!” </a:t>
            </a:r>
            <a:r>
              <a:rPr lang="hu-HU" sz="2400" dirty="0" smtClean="0">
                <a:latin typeface="Times New Roman" panose="02020603050405020304" pitchFamily="18" charset="0"/>
                <a:ea typeface="Times New Roman" panose="02020603050405020304" pitchFamily="18" charset="0"/>
              </a:rPr>
              <a:t>(kat.)</a:t>
            </a:r>
          </a:p>
          <a:p>
            <a:pPr lvl="0" algn="ctr">
              <a:spcAft>
                <a:spcPts val="0"/>
              </a:spcAft>
            </a:pPr>
            <a:r>
              <a:rPr lang="hu-HU" sz="2400" dirty="0" smtClean="0">
                <a:latin typeface="Times New Roman" panose="02020603050405020304" pitchFamily="18" charset="0"/>
                <a:ea typeface="Times New Roman" panose="02020603050405020304" pitchFamily="18" charset="0"/>
              </a:rPr>
              <a:t> „</a:t>
            </a:r>
            <a:r>
              <a:rPr lang="hu-HU" sz="2400" dirty="0">
                <a:latin typeface="Times New Roman" panose="02020603050405020304" pitchFamily="18" charset="0"/>
                <a:ea typeface="Times New Roman" panose="02020603050405020304" pitchFamily="18" charset="0"/>
              </a:rPr>
              <a:t>Üdvözlégy</a:t>
            </a:r>
            <a:r>
              <a:rPr lang="hu-HU" sz="2400" dirty="0" smtClean="0">
                <a:latin typeface="Times New Roman" panose="02020603050405020304" pitchFamily="18" charset="0"/>
                <a:ea typeface="Times New Roman" panose="02020603050405020304" pitchFamily="18" charset="0"/>
              </a:rPr>
              <a:t>, </a:t>
            </a:r>
            <a:r>
              <a:rPr lang="hu-HU" sz="2400" dirty="0" smtClean="0">
                <a:solidFill>
                  <a:srgbClr val="C00000"/>
                </a:solidFill>
                <a:latin typeface="Times New Roman" panose="02020603050405020304" pitchFamily="18" charset="0"/>
                <a:ea typeface="Times New Roman" panose="02020603050405020304" pitchFamily="18" charset="0"/>
              </a:rPr>
              <a:t>kegyelembe </a:t>
            </a:r>
            <a:r>
              <a:rPr lang="hu-HU" sz="2400" dirty="0">
                <a:solidFill>
                  <a:srgbClr val="C00000"/>
                </a:solidFill>
                <a:latin typeface="Times New Roman" panose="02020603050405020304" pitchFamily="18" charset="0"/>
                <a:ea typeface="Times New Roman" panose="02020603050405020304" pitchFamily="18" charset="0"/>
              </a:rPr>
              <a:t>fogadott</a:t>
            </a:r>
            <a:r>
              <a:rPr lang="hu-HU" sz="2400" dirty="0">
                <a:latin typeface="Times New Roman" panose="02020603050405020304" pitchFamily="18" charset="0"/>
                <a:ea typeface="Times New Roman" panose="02020603050405020304" pitchFamily="18" charset="0"/>
              </a:rPr>
              <a:t>, az Úr veled van!” </a:t>
            </a:r>
            <a:r>
              <a:rPr lang="hu-HU" sz="2400" dirty="0" smtClean="0">
                <a:latin typeface="Times New Roman" panose="02020603050405020304" pitchFamily="18" charset="0"/>
                <a:ea typeface="Times New Roman" panose="02020603050405020304" pitchFamily="18" charset="0"/>
              </a:rPr>
              <a:t>(</a:t>
            </a:r>
            <a:r>
              <a:rPr lang="hu-HU" sz="2400" dirty="0" err="1" smtClean="0">
                <a:latin typeface="Times New Roman" panose="02020603050405020304" pitchFamily="18" charset="0"/>
                <a:ea typeface="Times New Roman" panose="02020603050405020304" pitchFamily="18" charset="0"/>
              </a:rPr>
              <a:t>prot</a:t>
            </a:r>
            <a:r>
              <a:rPr lang="hu-HU" sz="2400" dirty="0">
                <a:latin typeface="Times New Roman" panose="02020603050405020304" pitchFamily="18" charset="0"/>
                <a:ea typeface="Times New Roman" panose="02020603050405020304" pitchFamily="18" charset="0"/>
              </a:rPr>
              <a:t>. ök</a:t>
            </a:r>
            <a:r>
              <a:rPr lang="hu-HU" sz="2400" dirty="0" smtClean="0">
                <a:latin typeface="Times New Roman" panose="02020603050405020304" pitchFamily="18" charset="0"/>
                <a:ea typeface="Times New Roman" panose="02020603050405020304" pitchFamily="18" charset="0"/>
              </a:rPr>
              <a:t>.)</a:t>
            </a:r>
          </a:p>
          <a:p>
            <a:pPr lvl="0" algn="ctr">
              <a:spcAft>
                <a:spcPts val="0"/>
              </a:spcAft>
            </a:pPr>
            <a:r>
              <a:rPr lang="hu-HU" sz="2400" dirty="0" smtClean="0">
                <a:latin typeface="Times New Roman" panose="02020603050405020304" pitchFamily="18" charset="0"/>
                <a:ea typeface="Times New Roman" panose="02020603050405020304" pitchFamily="18" charset="0"/>
              </a:rPr>
              <a:t> „</a:t>
            </a:r>
            <a:r>
              <a:rPr lang="hu-HU" sz="2400" dirty="0">
                <a:latin typeface="Times New Roman" panose="02020603050405020304" pitchFamily="18" charset="0"/>
                <a:ea typeface="Times New Roman" panose="02020603050405020304" pitchFamily="18" charset="0"/>
              </a:rPr>
              <a:t>Üdvözlégy, Mária, </a:t>
            </a:r>
            <a:r>
              <a:rPr lang="hu-HU" sz="2400" dirty="0">
                <a:solidFill>
                  <a:srgbClr val="C00000"/>
                </a:solidFill>
                <a:latin typeface="Times New Roman" panose="02020603050405020304" pitchFamily="18" charset="0"/>
                <a:ea typeface="Times New Roman" panose="02020603050405020304" pitchFamily="18" charset="0"/>
              </a:rPr>
              <a:t>malaszttal /kegyelemmel/ teljes</a:t>
            </a:r>
            <a:r>
              <a:rPr lang="hu-HU" sz="2400" dirty="0">
                <a:latin typeface="Times New Roman" panose="02020603050405020304" pitchFamily="18" charset="0"/>
                <a:ea typeface="Times New Roman" panose="02020603050405020304" pitchFamily="18" charset="0"/>
              </a:rPr>
              <a:t>, az Úr van teveled </a:t>
            </a:r>
            <a:r>
              <a:rPr lang="hu-HU" sz="2400" dirty="0" smtClean="0">
                <a:latin typeface="Times New Roman" panose="02020603050405020304" pitchFamily="18" charset="0"/>
                <a:ea typeface="Times New Roman" panose="02020603050405020304" pitchFamily="18" charset="0"/>
              </a:rPr>
              <a:t>(</a:t>
            </a:r>
            <a:r>
              <a:rPr lang="hu-HU" sz="2400" dirty="0" err="1" smtClean="0">
                <a:latin typeface="Times New Roman" panose="02020603050405020304" pitchFamily="18" charset="0"/>
                <a:ea typeface="Times New Roman" panose="02020603050405020304" pitchFamily="18" charset="0"/>
              </a:rPr>
              <a:t>Gebet</a:t>
            </a:r>
            <a:r>
              <a:rPr lang="hu-HU" sz="2400" dirty="0" smtClean="0">
                <a:latin typeface="Times New Roman" panose="02020603050405020304" pitchFamily="18" charset="0"/>
                <a:ea typeface="Times New Roman" panose="02020603050405020304" pitchFamily="18" charset="0"/>
              </a:rPr>
              <a:t>)</a:t>
            </a:r>
          </a:p>
          <a:p>
            <a:r>
              <a:rPr lang="hu-HU" sz="2400" dirty="0" smtClean="0">
                <a:latin typeface="Times New Roman" panose="02020603050405020304" pitchFamily="18" charset="0"/>
                <a:ea typeface="Times New Roman" panose="02020603050405020304" pitchFamily="18" charset="0"/>
              </a:rPr>
              <a:t> </a:t>
            </a:r>
          </a:p>
          <a:p>
            <a:endParaRPr lang="hu-HU" sz="2400" dirty="0">
              <a:latin typeface="Times New Roman" panose="02020603050405020304" pitchFamily="18" charset="0"/>
              <a:ea typeface="Times New Roman" panose="02020603050405020304" pitchFamily="18" charset="0"/>
            </a:endParaRPr>
          </a:p>
          <a:p>
            <a:pPr algn="ctr"/>
            <a:r>
              <a:rPr lang="hu-HU" sz="2400" dirty="0" err="1" smtClean="0">
                <a:latin typeface="Times New Roman" panose="02020603050405020304" pitchFamily="18" charset="0"/>
                <a:ea typeface="Times New Roman" panose="02020603050405020304" pitchFamily="18" charset="0"/>
              </a:rPr>
              <a:t>Gegrüßest</a:t>
            </a:r>
            <a:r>
              <a:rPr lang="hu-HU" sz="2400" dirty="0" smtClean="0">
                <a:latin typeface="Times New Roman" panose="02020603050405020304" pitchFamily="18" charset="0"/>
                <a:ea typeface="Times New Roman" panose="02020603050405020304" pitchFamily="18" charset="0"/>
              </a:rPr>
              <a:t> </a:t>
            </a:r>
            <a:r>
              <a:rPr lang="hu-HU" sz="2400" dirty="0" err="1">
                <a:latin typeface="Times New Roman" panose="02020603050405020304" pitchFamily="18" charset="0"/>
                <a:ea typeface="Times New Roman" panose="02020603050405020304" pitchFamily="18" charset="0"/>
              </a:rPr>
              <a:t>seist</a:t>
            </a:r>
            <a:r>
              <a:rPr lang="hu-HU" sz="2400" dirty="0">
                <a:latin typeface="Times New Roman" panose="02020603050405020304" pitchFamily="18" charset="0"/>
                <a:ea typeface="Times New Roman" panose="02020603050405020304" pitchFamily="18" charset="0"/>
              </a:rPr>
              <a:t> du, Maria, </a:t>
            </a:r>
            <a:r>
              <a:rPr lang="hu-HU" sz="2400" b="1" i="1" dirty="0" err="1">
                <a:latin typeface="Times New Roman" panose="02020603050405020304" pitchFamily="18" charset="0"/>
                <a:ea typeface="Times New Roman" panose="02020603050405020304" pitchFamily="18" charset="0"/>
              </a:rPr>
              <a:t>voll</a:t>
            </a:r>
            <a:r>
              <a:rPr lang="hu-HU" sz="2400" b="1" i="1" dirty="0">
                <a:latin typeface="Times New Roman" panose="02020603050405020304" pitchFamily="18" charset="0"/>
                <a:ea typeface="Times New Roman" panose="02020603050405020304" pitchFamily="18" charset="0"/>
              </a:rPr>
              <a:t> </a:t>
            </a:r>
            <a:r>
              <a:rPr lang="hu-HU" sz="2400" b="1" i="1" dirty="0" err="1">
                <a:latin typeface="Times New Roman" panose="02020603050405020304" pitchFamily="18" charset="0"/>
                <a:ea typeface="Times New Roman" panose="02020603050405020304" pitchFamily="18" charset="0"/>
              </a:rPr>
              <a:t>Gnaden</a:t>
            </a:r>
            <a:r>
              <a:rPr lang="hu-HU" sz="2400" dirty="0">
                <a:latin typeface="Times New Roman" panose="02020603050405020304" pitchFamily="18" charset="0"/>
                <a:ea typeface="Times New Roman" panose="02020603050405020304" pitchFamily="18" charset="0"/>
              </a:rPr>
              <a:t>, der Herr mit </a:t>
            </a:r>
            <a:r>
              <a:rPr lang="hu-HU" sz="2400" dirty="0" err="1">
                <a:latin typeface="Times New Roman" panose="02020603050405020304" pitchFamily="18" charset="0"/>
                <a:ea typeface="Times New Roman" panose="02020603050405020304" pitchFamily="18" charset="0"/>
              </a:rPr>
              <a:t>dir</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wörtlich</a:t>
            </a:r>
            <a:r>
              <a:rPr lang="hu-HU" sz="2400" dirty="0" smtClean="0">
                <a:latin typeface="Times New Roman" panose="02020603050405020304" pitchFamily="18" charset="0"/>
                <a:ea typeface="Times New Roman" panose="02020603050405020304" pitchFamily="18" charset="0"/>
              </a:rPr>
              <a:t>”)</a:t>
            </a:r>
            <a:endParaRPr lang="hu-HU" sz="2400" dirty="0">
              <a:latin typeface="Times New Roman" panose="02020603050405020304" pitchFamily="18" charset="0"/>
              <a:ea typeface="Times New Roman" panose="02020603050405020304" pitchFamily="18" charset="0"/>
            </a:endParaRPr>
          </a:p>
          <a:p>
            <a:pPr lvl="0" algn="ctr">
              <a:spcAft>
                <a:spcPts val="0"/>
              </a:spcAft>
            </a:pPr>
            <a:endParaRPr lang="hu-HU" sz="2400" dirty="0">
              <a:latin typeface="Times New Roman" panose="02020603050405020304" pitchFamily="18" charset="0"/>
              <a:ea typeface="Times New Roman" panose="02020603050405020304" pitchFamily="18" charset="0"/>
            </a:endParaRPr>
          </a:p>
          <a:p>
            <a:pPr lvl="0" algn="ctr">
              <a:spcAft>
                <a:spcPts val="0"/>
              </a:spcAft>
            </a:pPr>
            <a:r>
              <a:rPr lang="hu-HU" sz="2400" dirty="0" smtClean="0">
                <a:latin typeface="Times New Roman" panose="02020603050405020304" pitchFamily="18" charset="0"/>
                <a:ea typeface="Times New Roman" panose="02020603050405020304" pitchFamily="18" charset="0"/>
              </a:rPr>
              <a:t> </a:t>
            </a:r>
            <a:r>
              <a:rPr lang="hu-HU" sz="2400" dirty="0">
                <a:latin typeface="Times New Roman" panose="02020603050405020304" pitchFamily="18" charset="0"/>
                <a:ea typeface="Times New Roman" panose="02020603050405020304" pitchFamily="18" charset="0"/>
              </a:rPr>
              <a:t>„</a:t>
            </a:r>
            <a:r>
              <a:rPr lang="hu-HU" sz="2400" b="1" i="1" dirty="0" err="1">
                <a:latin typeface="Times New Roman" panose="02020603050405020304" pitchFamily="18" charset="0"/>
                <a:ea typeface="Times New Roman" panose="02020603050405020304" pitchFamily="18" charset="0"/>
              </a:rPr>
              <a:t>voll</a:t>
            </a:r>
            <a:r>
              <a:rPr lang="hu-HU" sz="2400" b="1" i="1" dirty="0">
                <a:latin typeface="Times New Roman" panose="02020603050405020304" pitchFamily="18" charset="0"/>
                <a:ea typeface="Times New Roman" panose="02020603050405020304" pitchFamily="18" charset="0"/>
              </a:rPr>
              <a:t> </a:t>
            </a:r>
            <a:r>
              <a:rPr lang="hu-HU" sz="2400" b="1" i="1" dirty="0" err="1">
                <a:latin typeface="Times New Roman" panose="02020603050405020304" pitchFamily="18" charset="0"/>
                <a:ea typeface="Times New Roman" panose="02020603050405020304" pitchFamily="18" charset="0"/>
              </a:rPr>
              <a:t>Gnaden</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ist</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aber</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wie</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ein</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Fass</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voll</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Bier</a:t>
            </a:r>
            <a:r>
              <a:rPr lang="hu-HU" sz="2400" dirty="0" smtClean="0">
                <a:latin typeface="Times New Roman" panose="02020603050405020304" pitchFamily="18" charset="0"/>
                <a:ea typeface="Times New Roman" panose="02020603050405020304" pitchFamily="18" charset="0"/>
              </a:rPr>
              <a:t> – </a:t>
            </a:r>
            <a:r>
              <a:rPr lang="hu-HU" sz="2400" dirty="0" err="1" smtClean="0">
                <a:latin typeface="Times New Roman" panose="02020603050405020304" pitchFamily="18" charset="0"/>
                <a:ea typeface="Times New Roman" panose="02020603050405020304" pitchFamily="18" charset="0"/>
              </a:rPr>
              <a:t>meint</a:t>
            </a:r>
            <a:r>
              <a:rPr lang="hu-HU" sz="2400" dirty="0" smtClean="0">
                <a:latin typeface="Times New Roman" panose="02020603050405020304" pitchFamily="18" charset="0"/>
                <a:ea typeface="Times New Roman" panose="02020603050405020304" pitchFamily="18" charset="0"/>
              </a:rPr>
              <a:t> Luther.</a:t>
            </a:r>
          </a:p>
          <a:p>
            <a:pPr lvl="0" algn="ctr">
              <a:spcAft>
                <a:spcPts val="0"/>
              </a:spcAft>
            </a:pPr>
            <a:r>
              <a:rPr lang="hu-HU" sz="2400" dirty="0" smtClean="0">
                <a:latin typeface="Times New Roman" panose="02020603050405020304" pitchFamily="18" charset="0"/>
                <a:ea typeface="Times New Roman" panose="02020603050405020304" pitchFamily="18" charset="0"/>
              </a:rPr>
              <a:t>Sein </a:t>
            </a:r>
            <a:r>
              <a:rPr lang="hu-HU" sz="2400" dirty="0" err="1" smtClean="0">
                <a:latin typeface="Times New Roman" panose="02020603050405020304" pitchFamily="18" charset="0"/>
                <a:ea typeface="Times New Roman" panose="02020603050405020304" pitchFamily="18" charset="0"/>
              </a:rPr>
              <a:t>Vorschlag</a:t>
            </a:r>
            <a:r>
              <a:rPr lang="hu-HU" sz="2400" dirty="0" smtClean="0">
                <a:latin typeface="Times New Roman" panose="02020603050405020304" pitchFamily="18" charset="0"/>
                <a:ea typeface="Times New Roman" panose="02020603050405020304" pitchFamily="18" charset="0"/>
              </a:rPr>
              <a:t>: </a:t>
            </a:r>
            <a:r>
              <a:rPr lang="hu-HU" sz="2400" dirty="0">
                <a:latin typeface="Times New Roman" panose="02020603050405020304" pitchFamily="18" charset="0"/>
                <a:ea typeface="Times New Roman" panose="02020603050405020304" pitchFamily="18" charset="0"/>
              </a:rPr>
              <a:t>„</a:t>
            </a:r>
            <a:r>
              <a:rPr lang="hu-HU" sz="2400" b="1" i="1" dirty="0">
                <a:solidFill>
                  <a:srgbClr val="C00000"/>
                </a:solidFill>
                <a:latin typeface="Times New Roman" panose="02020603050405020304" pitchFamily="18" charset="0"/>
                <a:ea typeface="Times New Roman" panose="02020603050405020304" pitchFamily="18" charset="0"/>
              </a:rPr>
              <a:t>Du </a:t>
            </a:r>
            <a:r>
              <a:rPr lang="hu-HU" sz="2400" b="1" i="1" dirty="0" err="1">
                <a:solidFill>
                  <a:srgbClr val="C00000"/>
                </a:solidFill>
                <a:latin typeface="Times New Roman" panose="02020603050405020304" pitchFamily="18" charset="0"/>
                <a:ea typeface="Times New Roman" panose="02020603050405020304" pitchFamily="18" charset="0"/>
              </a:rPr>
              <a:t>Holdselige</a:t>
            </a:r>
            <a:r>
              <a:rPr lang="hu-HU" sz="2400" dirty="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oder</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ganz</a:t>
            </a:r>
            <a:r>
              <a:rPr lang="hu-HU" sz="2400" dirty="0" smtClean="0">
                <a:latin typeface="Times New Roman" panose="02020603050405020304" pitchFamily="18" charset="0"/>
                <a:ea typeface="Times New Roman" panose="02020603050405020304" pitchFamily="18" charset="0"/>
              </a:rPr>
              <a:t> </a:t>
            </a:r>
            <a:r>
              <a:rPr lang="hu-HU" sz="2400" dirty="0" err="1" smtClean="0">
                <a:latin typeface="Times New Roman" panose="02020603050405020304" pitchFamily="18" charset="0"/>
                <a:ea typeface="Times New Roman" panose="02020603050405020304" pitchFamily="18" charset="0"/>
              </a:rPr>
              <a:t>einfach</a:t>
            </a:r>
            <a:endParaRPr lang="hu-HU" sz="2400" dirty="0">
              <a:latin typeface="Times New Roman" panose="02020603050405020304" pitchFamily="18" charset="0"/>
              <a:ea typeface="Times New Roman" panose="02020603050405020304" pitchFamily="18" charset="0"/>
            </a:endParaRPr>
          </a:p>
          <a:p>
            <a:pPr lvl="0" algn="ctr">
              <a:spcAft>
                <a:spcPts val="0"/>
              </a:spcAft>
            </a:pPr>
            <a:r>
              <a:rPr lang="hu-HU" sz="2400" dirty="0" smtClean="0">
                <a:latin typeface="Times New Roman" panose="02020603050405020304" pitchFamily="18" charset="0"/>
                <a:ea typeface="Times New Roman" panose="02020603050405020304" pitchFamily="18" charset="0"/>
              </a:rPr>
              <a:t>„</a:t>
            </a:r>
            <a:r>
              <a:rPr lang="hu-HU" sz="2400" b="1" i="1" dirty="0" err="1" smtClean="0">
                <a:latin typeface="Times New Roman" panose="02020603050405020304" pitchFamily="18" charset="0"/>
                <a:ea typeface="Times New Roman" panose="02020603050405020304" pitchFamily="18" charset="0"/>
              </a:rPr>
              <a:t>Gott</a:t>
            </a:r>
            <a:r>
              <a:rPr lang="hu-HU" sz="2400" b="1" i="1" dirty="0" smtClean="0">
                <a:latin typeface="Times New Roman" panose="02020603050405020304" pitchFamily="18" charset="0"/>
                <a:ea typeface="Times New Roman" panose="02020603050405020304" pitchFamily="18" charset="0"/>
              </a:rPr>
              <a:t> </a:t>
            </a:r>
            <a:r>
              <a:rPr lang="hu-HU" sz="2400" b="1" i="1" dirty="0" err="1">
                <a:latin typeface="Times New Roman" panose="02020603050405020304" pitchFamily="18" charset="0"/>
                <a:ea typeface="Times New Roman" panose="02020603050405020304" pitchFamily="18" charset="0"/>
              </a:rPr>
              <a:t>grüße</a:t>
            </a:r>
            <a:r>
              <a:rPr lang="hu-HU" sz="2400" b="1" i="1" dirty="0">
                <a:latin typeface="Times New Roman" panose="02020603050405020304" pitchFamily="18" charset="0"/>
                <a:ea typeface="Times New Roman" panose="02020603050405020304" pitchFamily="18" charset="0"/>
              </a:rPr>
              <a:t> </a:t>
            </a:r>
            <a:r>
              <a:rPr lang="hu-HU" sz="2400" b="1" i="1" dirty="0" err="1">
                <a:latin typeface="Times New Roman" panose="02020603050405020304" pitchFamily="18" charset="0"/>
                <a:ea typeface="Times New Roman" panose="02020603050405020304" pitchFamily="18" charset="0"/>
              </a:rPr>
              <a:t>dich</a:t>
            </a:r>
            <a:r>
              <a:rPr lang="hu-HU" sz="2400" b="1" i="1" dirty="0">
                <a:latin typeface="Times New Roman" panose="02020603050405020304" pitchFamily="18" charset="0"/>
                <a:ea typeface="Times New Roman" panose="02020603050405020304" pitchFamily="18" charset="0"/>
              </a:rPr>
              <a:t>, du </a:t>
            </a:r>
            <a:r>
              <a:rPr lang="hu-HU" sz="2400" b="1" i="1" dirty="0" err="1">
                <a:solidFill>
                  <a:srgbClr val="FF0000"/>
                </a:solidFill>
                <a:latin typeface="Times New Roman" panose="02020603050405020304" pitchFamily="18" charset="0"/>
                <a:ea typeface="Times New Roman" panose="02020603050405020304" pitchFamily="18" charset="0"/>
              </a:rPr>
              <a:t>liebe</a:t>
            </a:r>
            <a:r>
              <a:rPr lang="hu-HU" sz="2400" b="1" i="1" dirty="0">
                <a:latin typeface="Times New Roman" panose="02020603050405020304" pitchFamily="18" charset="0"/>
                <a:ea typeface="Times New Roman" panose="02020603050405020304" pitchFamily="18" charset="0"/>
              </a:rPr>
              <a:t> Maria</a:t>
            </a:r>
            <a:r>
              <a:rPr lang="hu-HU" sz="2400" dirty="0" smtClean="0">
                <a:latin typeface="Times New Roman" panose="02020603050405020304" pitchFamily="18" charset="0"/>
                <a:ea typeface="Times New Roman" panose="02020603050405020304" pitchFamily="18" charset="0"/>
              </a:rPr>
              <a:t>”</a:t>
            </a:r>
            <a:endParaRPr lang="hu-HU" sz="2400" dirty="0">
              <a:effectLst/>
              <a:latin typeface="Times New Roman" panose="02020603050405020304" pitchFamily="18" charset="0"/>
              <a:ea typeface="Times New Roman" panose="02020603050405020304" pitchFamily="18" charset="0"/>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08047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55453" y="1227767"/>
            <a:ext cx="10515600" cy="801202"/>
          </a:xfrm>
        </p:spPr>
        <p:txBody>
          <a:bodyPr>
            <a:normAutofit/>
          </a:bodyPr>
          <a:lstStyle/>
          <a:p>
            <a:pPr algn="ctr"/>
            <a:r>
              <a:rPr lang="hu-HU" sz="3600" b="1" dirty="0" err="1" smtClean="0"/>
              <a:t>Was</a:t>
            </a:r>
            <a:r>
              <a:rPr lang="hu-HU" sz="3600" b="1" dirty="0" smtClean="0"/>
              <a:t> </a:t>
            </a:r>
            <a:r>
              <a:rPr lang="hu-HU" sz="3600" b="1" dirty="0" err="1" smtClean="0"/>
              <a:t>bedeutet</a:t>
            </a:r>
            <a:r>
              <a:rPr lang="hu-HU" sz="3600" b="1" dirty="0" smtClean="0"/>
              <a:t> „</a:t>
            </a:r>
            <a:r>
              <a:rPr lang="hu-HU" sz="3600" b="1" dirty="0" err="1" smtClean="0"/>
              <a:t>holdselig</a:t>
            </a:r>
            <a:r>
              <a:rPr lang="hu-HU" sz="3600" b="1" dirty="0" smtClean="0"/>
              <a:t>”?</a:t>
            </a:r>
            <a:endParaRPr lang="hu-HU" sz="3600" b="1" dirty="0"/>
          </a:p>
        </p:txBody>
      </p:sp>
      <p:sp>
        <p:nvSpPr>
          <p:cNvPr id="5" name="Tartalom helye 4"/>
          <p:cNvSpPr>
            <a:spLocks noGrp="1"/>
          </p:cNvSpPr>
          <p:nvPr>
            <p:ph idx="1"/>
          </p:nvPr>
        </p:nvSpPr>
        <p:spPr>
          <a:xfrm>
            <a:off x="855453" y="2052637"/>
            <a:ext cx="10515600" cy="4805363"/>
          </a:xfrm>
        </p:spPr>
        <p:txBody>
          <a:bodyPr>
            <a:normAutofit/>
          </a:bodyPr>
          <a:lstStyle/>
          <a:p>
            <a:r>
              <a:rPr lang="hu-HU" sz="2000" b="1" i="1" dirty="0" err="1"/>
              <a:t>h</a:t>
            </a:r>
            <a:r>
              <a:rPr lang="hu-HU" sz="2000" b="1" i="1" dirty="0" err="1" smtClean="0"/>
              <a:t>oldselig</a:t>
            </a:r>
            <a:r>
              <a:rPr lang="hu-HU" sz="2000" b="1" i="1" dirty="0" smtClean="0"/>
              <a:t> </a:t>
            </a:r>
            <a:r>
              <a:rPr lang="hu-HU" sz="2000" dirty="0" smtClean="0"/>
              <a:t>(</a:t>
            </a:r>
            <a:r>
              <a:rPr lang="hu-HU" sz="2000" dirty="0" err="1" smtClean="0"/>
              <a:t>dichterisch</a:t>
            </a:r>
            <a:r>
              <a:rPr lang="hu-HU" sz="2000" dirty="0" smtClean="0"/>
              <a:t> </a:t>
            </a:r>
            <a:r>
              <a:rPr lang="hu-HU" sz="2000" dirty="0" err="1" smtClean="0"/>
              <a:t>veraltend</a:t>
            </a:r>
            <a:r>
              <a:rPr lang="hu-HU" sz="2000" dirty="0" smtClean="0"/>
              <a:t>): </a:t>
            </a:r>
            <a:r>
              <a:rPr lang="hu-HU" sz="2000" dirty="0" err="1" smtClean="0"/>
              <a:t>anmutig</a:t>
            </a:r>
            <a:r>
              <a:rPr lang="hu-HU" sz="2000" dirty="0" smtClean="0"/>
              <a:t>, </a:t>
            </a:r>
            <a:r>
              <a:rPr lang="hu-HU" sz="2000" dirty="0" err="1" smtClean="0"/>
              <a:t>liebreizend</a:t>
            </a:r>
            <a:r>
              <a:rPr lang="hu-HU" sz="2000" dirty="0" smtClean="0"/>
              <a:t>, von </a:t>
            </a:r>
            <a:r>
              <a:rPr lang="hu-HU" sz="2000" dirty="0" err="1" smtClean="0"/>
              <a:t>engelhaft</a:t>
            </a:r>
            <a:r>
              <a:rPr lang="hu-HU" sz="2000" dirty="0" smtClean="0"/>
              <a:t> </a:t>
            </a:r>
            <a:r>
              <a:rPr lang="hu-HU" sz="2000" dirty="0" err="1" smtClean="0"/>
              <a:t>zarter</a:t>
            </a:r>
            <a:r>
              <a:rPr lang="hu-HU" sz="2000" dirty="0" smtClean="0"/>
              <a:t> </a:t>
            </a:r>
            <a:r>
              <a:rPr lang="hu-HU" sz="2000" dirty="0" err="1" smtClean="0"/>
              <a:t>Schönheit</a:t>
            </a:r>
            <a:r>
              <a:rPr lang="hu-HU" sz="2000" dirty="0" smtClean="0"/>
              <a:t>; </a:t>
            </a:r>
            <a:r>
              <a:rPr lang="hu-HU" sz="2000" dirty="0" err="1" smtClean="0"/>
              <a:t>ein</a:t>
            </a:r>
            <a:r>
              <a:rPr lang="hu-HU" sz="2000" dirty="0" smtClean="0"/>
              <a:t> </a:t>
            </a:r>
            <a:r>
              <a:rPr lang="hu-HU" sz="2000" dirty="0" err="1" smtClean="0"/>
              <a:t>holdseliges</a:t>
            </a:r>
            <a:r>
              <a:rPr lang="hu-HU" sz="2000" dirty="0" smtClean="0"/>
              <a:t> </a:t>
            </a:r>
            <a:r>
              <a:rPr lang="hu-HU" sz="2000" dirty="0" err="1" smtClean="0"/>
              <a:t>Lächeln</a:t>
            </a:r>
            <a:r>
              <a:rPr lang="hu-HU" sz="2000" dirty="0" smtClean="0"/>
              <a:t> (</a:t>
            </a:r>
            <a:r>
              <a:rPr lang="hu-HU" sz="1600" i="1" dirty="0" smtClean="0"/>
              <a:t>DUDEN</a:t>
            </a:r>
            <a:r>
              <a:rPr lang="hu-HU" sz="2000" dirty="0" smtClean="0"/>
              <a:t>)</a:t>
            </a:r>
          </a:p>
          <a:p>
            <a:r>
              <a:rPr lang="de-DE" sz="2000" b="1" i="1" dirty="0"/>
              <a:t>holdselig</a:t>
            </a:r>
            <a:r>
              <a:rPr lang="de-DE" sz="2000" dirty="0"/>
              <a:t>, </a:t>
            </a:r>
            <a:r>
              <a:rPr lang="de-DE" sz="2000" dirty="0" err="1"/>
              <a:t>adj.</a:t>
            </a:r>
            <a:r>
              <a:rPr lang="de-DE" sz="2000" dirty="0"/>
              <a:t> , verstärktes hold, eine erst späte, mhd. noch nicht nachweisbare </a:t>
            </a:r>
            <a:r>
              <a:rPr lang="de-DE" sz="2000" dirty="0" err="1"/>
              <a:t>bildung</a:t>
            </a:r>
            <a:r>
              <a:rPr lang="de-DE" sz="2000" dirty="0"/>
              <a:t>, im 16. </a:t>
            </a:r>
            <a:r>
              <a:rPr lang="de-DE" sz="2000" dirty="0" err="1"/>
              <a:t>jahrh</a:t>
            </a:r>
            <a:r>
              <a:rPr lang="de-DE" sz="2000" dirty="0"/>
              <a:t>. auch in der assimilierten form </a:t>
            </a:r>
            <a:r>
              <a:rPr lang="de-DE" sz="2000" dirty="0" err="1"/>
              <a:t>holselig</a:t>
            </a:r>
            <a:r>
              <a:rPr lang="de-DE" sz="2000" dirty="0"/>
              <a:t> erscheinend (belege s. unten); es ist </a:t>
            </a:r>
            <a:r>
              <a:rPr lang="de-DE" sz="2000" dirty="0" err="1"/>
              <a:t>theils</a:t>
            </a:r>
            <a:r>
              <a:rPr lang="de-DE" sz="2000" dirty="0"/>
              <a:t> auf die </a:t>
            </a:r>
            <a:r>
              <a:rPr lang="de-DE" sz="2000" dirty="0" err="1"/>
              <a:t>freundlichkeit</a:t>
            </a:r>
            <a:r>
              <a:rPr lang="de-DE" sz="2000" dirty="0"/>
              <a:t> der </a:t>
            </a:r>
            <a:r>
              <a:rPr lang="de-DE" sz="2000" dirty="0" err="1"/>
              <a:t>gesinnung</a:t>
            </a:r>
            <a:r>
              <a:rPr lang="de-DE" sz="2000" dirty="0"/>
              <a:t> bezogen (s. </a:t>
            </a:r>
            <a:r>
              <a:rPr lang="de-DE" sz="2000" dirty="0">
                <a:hlinkClick r:id="rId2"/>
              </a:rPr>
              <a:t>DWB hold</a:t>
            </a:r>
            <a:r>
              <a:rPr lang="de-DE" sz="2000" dirty="0"/>
              <a:t> 2 </a:t>
            </a:r>
            <a:r>
              <a:rPr lang="de-DE" sz="2000" dirty="0" err="1"/>
              <a:t>sp</a:t>
            </a:r>
            <a:r>
              <a:rPr lang="de-DE" sz="2000" dirty="0"/>
              <a:t>. 1734), </a:t>
            </a:r>
            <a:r>
              <a:rPr lang="de-DE" sz="2000" dirty="0" err="1"/>
              <a:t>theils</a:t>
            </a:r>
            <a:r>
              <a:rPr lang="de-DE" sz="2000" dirty="0"/>
              <a:t>, und zwar früher als das einfache hold, auf die </a:t>
            </a:r>
            <a:r>
              <a:rPr lang="de-DE" sz="2000" dirty="0" err="1"/>
              <a:t>anmut</a:t>
            </a:r>
            <a:r>
              <a:rPr lang="de-DE" sz="2000" dirty="0"/>
              <a:t> der </a:t>
            </a:r>
            <a:r>
              <a:rPr lang="de-DE" sz="2000" dirty="0" err="1"/>
              <a:t>erscheinung</a:t>
            </a:r>
            <a:r>
              <a:rPr lang="de-DE" sz="2000" dirty="0"/>
              <a:t>. </a:t>
            </a:r>
            <a:br>
              <a:rPr lang="de-DE" sz="2000" dirty="0"/>
            </a:br>
            <a:r>
              <a:rPr lang="de-DE" sz="2000" dirty="0"/>
              <a:t>1) freundlich gesinnt, geneigt, </a:t>
            </a:r>
            <a:r>
              <a:rPr lang="de-DE" sz="2000" dirty="0" smtClean="0"/>
              <a:t>gewogen</a:t>
            </a:r>
            <a:r>
              <a:rPr lang="hu-HU" sz="2000" dirty="0" smtClean="0"/>
              <a:t>… (</a:t>
            </a:r>
            <a:r>
              <a:rPr lang="hu-HU" sz="2000" i="1" dirty="0" err="1" smtClean="0"/>
              <a:t>Deutsches</a:t>
            </a:r>
            <a:r>
              <a:rPr lang="hu-HU" sz="2000" i="1" dirty="0" smtClean="0"/>
              <a:t> </a:t>
            </a:r>
            <a:r>
              <a:rPr lang="hu-HU" sz="2000" i="1" dirty="0" err="1" smtClean="0"/>
              <a:t>Wörterbuch</a:t>
            </a:r>
            <a:r>
              <a:rPr lang="hu-HU" sz="2000" i="1" dirty="0" smtClean="0"/>
              <a:t>, Grimm</a:t>
            </a:r>
            <a:r>
              <a:rPr lang="hu-HU" sz="2000" dirty="0" smtClean="0"/>
              <a:t>)</a:t>
            </a:r>
          </a:p>
          <a:p>
            <a:r>
              <a:rPr lang="de-DE" sz="2000" b="1" i="1" dirty="0" err="1"/>
              <a:t>Holdsèlig</a:t>
            </a:r>
            <a:r>
              <a:rPr lang="de-DE" sz="2000" dirty="0"/>
              <a:t>, -er, -</a:t>
            </a:r>
            <a:r>
              <a:rPr lang="de-DE" sz="2000" dirty="0" err="1"/>
              <a:t>ste</a:t>
            </a:r>
            <a:r>
              <a:rPr lang="de-DE" sz="2000" dirty="0"/>
              <a:t>, </a:t>
            </a:r>
            <a:r>
              <a:rPr lang="de-DE" sz="2000" dirty="0" err="1"/>
              <a:t>adj.</a:t>
            </a:r>
            <a:r>
              <a:rPr lang="de-DE" sz="2000" dirty="0"/>
              <a:t> et adv. von hold und der </a:t>
            </a:r>
            <a:r>
              <a:rPr lang="de-DE" sz="2000" dirty="0" err="1"/>
              <a:t>Ableitungssylbe</a:t>
            </a:r>
            <a:r>
              <a:rPr lang="de-DE" sz="2000" dirty="0"/>
              <a:t> selig, S. dasselbe. 1) So fern hold geneigt bedeutet, andern seine Huld auf das Möglichste zu erzeigen, und darin gegründet; besonders so fern sich diese Gesinnung durch das äußere Betragen gegen andere an den Tag leget. Ein Wort ist oft angenehmer denn eine große Gabe, und ein holdseliger Mensch gibt sie alle </a:t>
            </a:r>
            <a:r>
              <a:rPr lang="de-DE" sz="2000" dirty="0" err="1" smtClean="0"/>
              <a:t>beyde</a:t>
            </a:r>
            <a:r>
              <a:rPr lang="hu-HU" sz="2000" dirty="0" smtClean="0"/>
              <a:t>.. (</a:t>
            </a:r>
            <a:r>
              <a:rPr lang="hu-HU" sz="2000" i="1" dirty="0" err="1" smtClean="0"/>
              <a:t>Adelung</a:t>
            </a:r>
            <a:r>
              <a:rPr lang="hu-HU" sz="2000" dirty="0" smtClean="0"/>
              <a:t>)</a:t>
            </a:r>
          </a:p>
          <a:p>
            <a:r>
              <a:rPr lang="hu-HU" sz="2000" b="1" i="1" dirty="0" smtClean="0"/>
              <a:t>Kedves, kegyes, bájos, kecses </a:t>
            </a:r>
            <a:r>
              <a:rPr lang="hu-HU" sz="2000" dirty="0" smtClean="0"/>
              <a:t>(Halász, Földes, </a:t>
            </a:r>
            <a:r>
              <a:rPr lang="hu-HU" sz="2000" dirty="0" err="1" smtClean="0"/>
              <a:t>Uzonyi</a:t>
            </a:r>
            <a:r>
              <a:rPr lang="hu-HU" sz="2000" dirty="0" smtClean="0"/>
              <a:t>: </a:t>
            </a:r>
            <a:r>
              <a:rPr lang="hu-HU" sz="2000" i="1" dirty="0" smtClean="0"/>
              <a:t>Német-magyar Nagyszótár</a:t>
            </a:r>
            <a:r>
              <a:rPr lang="hu-HU" sz="2000" dirty="0" smtClean="0"/>
              <a:t>)</a:t>
            </a:r>
          </a:p>
          <a:p>
            <a:r>
              <a:rPr lang="hu-HU" sz="2000" b="1" i="1" dirty="0" smtClean="0"/>
              <a:t>Nyájas</a:t>
            </a:r>
            <a:r>
              <a:rPr lang="hu-HU" sz="2000" dirty="0" smtClean="0"/>
              <a:t>, nyájasan (Vörösmarty Mihály, </a:t>
            </a:r>
            <a:r>
              <a:rPr lang="hu-HU" sz="2000" dirty="0" err="1" smtClean="0"/>
              <a:t>Schedel</a:t>
            </a:r>
            <a:r>
              <a:rPr lang="hu-HU" sz="2000" dirty="0" smtClean="0"/>
              <a:t> /Toldy/ Ferenc: </a:t>
            </a:r>
            <a:r>
              <a:rPr lang="hu-HU" sz="2000" i="1" dirty="0" smtClean="0"/>
              <a:t>Német-magyar zsebszótár</a:t>
            </a:r>
            <a:r>
              <a:rPr lang="hu-HU" sz="2000" dirty="0" smtClean="0"/>
              <a:t>, 1835)</a:t>
            </a:r>
            <a:endParaRPr lang="hu-HU" sz="20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49379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07211" y="1408920"/>
            <a:ext cx="10515600" cy="2750034"/>
          </a:xfrm>
        </p:spPr>
        <p:txBody>
          <a:bodyPr>
            <a:normAutofit/>
          </a:bodyPr>
          <a:lstStyle/>
          <a:p>
            <a:pPr algn="ctr"/>
            <a:r>
              <a:rPr lang="hu-HU" sz="3600" b="1" dirty="0" err="1" smtClean="0"/>
              <a:t>Luthers</a:t>
            </a:r>
            <a:r>
              <a:rPr lang="hu-HU" sz="3600" b="1" dirty="0" smtClean="0"/>
              <a:t> </a:t>
            </a:r>
            <a:r>
              <a:rPr lang="hu-HU" sz="3600" b="1" dirty="0" err="1" smtClean="0"/>
              <a:t>Sprache</a:t>
            </a:r>
            <a:r>
              <a:rPr lang="hu-HU" sz="3600" b="1" dirty="0" smtClean="0"/>
              <a:t> – </a:t>
            </a:r>
            <a:r>
              <a:rPr lang="hu-HU" sz="3600" b="1" dirty="0" err="1" smtClean="0"/>
              <a:t>ein</a:t>
            </a:r>
            <a:r>
              <a:rPr lang="hu-HU" sz="3600" b="1" dirty="0" smtClean="0"/>
              <a:t> </a:t>
            </a:r>
            <a:r>
              <a:rPr lang="hu-HU" sz="3600" b="1" dirty="0" err="1" smtClean="0"/>
              <a:t>wesentlicher</a:t>
            </a:r>
            <a:r>
              <a:rPr lang="hu-HU" sz="3600" b="1" dirty="0" smtClean="0"/>
              <a:t> </a:t>
            </a:r>
            <a:r>
              <a:rPr lang="hu-HU" sz="3600" b="1" dirty="0" err="1" smtClean="0"/>
              <a:t>Beitrag</a:t>
            </a:r>
            <a:r>
              <a:rPr lang="hu-HU" sz="3600" b="1" dirty="0" smtClean="0"/>
              <a:t> </a:t>
            </a:r>
            <a:r>
              <a:rPr lang="hu-HU" sz="3600" b="1" dirty="0" err="1" smtClean="0"/>
              <a:t>zur</a:t>
            </a:r>
            <a:r>
              <a:rPr lang="hu-HU" sz="3600" b="1" dirty="0" smtClean="0"/>
              <a:t> </a:t>
            </a:r>
            <a:r>
              <a:rPr lang="hu-HU" sz="3600" b="1" dirty="0" err="1" smtClean="0"/>
              <a:t>Herausbildung</a:t>
            </a:r>
            <a:r>
              <a:rPr lang="hu-HU" sz="3600" b="1" dirty="0" smtClean="0"/>
              <a:t> der „</a:t>
            </a:r>
            <a:r>
              <a:rPr lang="hu-HU" sz="3600" b="1" dirty="0" err="1" smtClean="0"/>
              <a:t>einheitlichen</a:t>
            </a:r>
            <a:r>
              <a:rPr lang="hu-HU" sz="3600" b="1" dirty="0" smtClean="0"/>
              <a:t>”</a:t>
            </a:r>
            <a:br>
              <a:rPr lang="hu-HU" sz="3600" b="1" dirty="0" smtClean="0"/>
            </a:br>
            <a:r>
              <a:rPr lang="hu-HU" sz="3600" b="1" dirty="0" err="1" smtClean="0">
                <a:solidFill>
                  <a:srgbClr val="C00000"/>
                </a:solidFill>
              </a:rPr>
              <a:t>neuchochdeutschen</a:t>
            </a:r>
            <a:r>
              <a:rPr lang="hu-HU" sz="3600" b="1" dirty="0" smtClean="0">
                <a:solidFill>
                  <a:srgbClr val="C00000"/>
                </a:solidFill>
              </a:rPr>
              <a:t> </a:t>
            </a:r>
            <a:r>
              <a:rPr lang="hu-HU" sz="3600" b="1" dirty="0" err="1" smtClean="0">
                <a:solidFill>
                  <a:srgbClr val="C00000"/>
                </a:solidFill>
              </a:rPr>
              <a:t>Schriftsprache</a:t>
            </a:r>
            <a:r>
              <a:rPr lang="hu-HU" sz="3600" b="1" dirty="0" smtClean="0"/>
              <a:t/>
            </a:r>
            <a:br>
              <a:rPr lang="hu-HU" sz="3600" b="1" dirty="0" smtClean="0"/>
            </a:br>
            <a:r>
              <a:rPr lang="hu-HU" sz="3600" b="1" dirty="0" smtClean="0"/>
              <a:t>in der </a:t>
            </a:r>
            <a:r>
              <a:rPr lang="hu-HU" sz="3600" b="1" dirty="0" err="1" smtClean="0"/>
              <a:t>Mitte</a:t>
            </a:r>
            <a:r>
              <a:rPr lang="hu-HU" sz="3600" b="1" dirty="0" smtClean="0"/>
              <a:t> </a:t>
            </a:r>
            <a:r>
              <a:rPr lang="hu-HU" sz="3600" b="1" dirty="0" err="1" smtClean="0"/>
              <a:t>zwischen</a:t>
            </a:r>
            <a:r>
              <a:rPr lang="hu-HU" sz="3600" b="1" dirty="0" smtClean="0"/>
              <a:t> </a:t>
            </a:r>
            <a:r>
              <a:rPr lang="hu-HU" sz="3600" b="1" dirty="0" err="1" smtClean="0"/>
              <a:t>Niederdeutsch</a:t>
            </a:r>
            <a:r>
              <a:rPr lang="hu-HU" sz="3600" b="1" dirty="0" smtClean="0"/>
              <a:t> und </a:t>
            </a:r>
            <a:r>
              <a:rPr lang="hu-HU" sz="3600" b="1" dirty="0" err="1" smtClean="0"/>
              <a:t>Oberdeutsch</a:t>
            </a:r>
            <a:endParaRPr lang="hu-HU" sz="3600" b="1" dirty="0"/>
          </a:p>
        </p:txBody>
      </p:sp>
      <p:sp>
        <p:nvSpPr>
          <p:cNvPr id="3" name="Tartalom helye 2"/>
          <p:cNvSpPr>
            <a:spLocks noGrp="1"/>
          </p:cNvSpPr>
          <p:nvPr>
            <p:ph idx="1"/>
          </p:nvPr>
        </p:nvSpPr>
        <p:spPr>
          <a:xfrm>
            <a:off x="991187" y="4267442"/>
            <a:ext cx="10515600" cy="3084163"/>
          </a:xfrm>
        </p:spPr>
        <p:txBody>
          <a:bodyPr/>
          <a:lstStyle/>
          <a:p>
            <a:pPr marL="0" indent="0" algn="ctr">
              <a:buNone/>
            </a:pPr>
            <a:r>
              <a:rPr lang="hu-HU" sz="2400" b="1" dirty="0" err="1"/>
              <a:t>C</a:t>
            </a:r>
            <a:r>
              <a:rPr lang="hu-HU" sz="2400" b="1" dirty="0" err="1" smtClean="0"/>
              <a:t>hursächsische</a:t>
            </a:r>
            <a:r>
              <a:rPr lang="hu-HU" sz="2400" b="1" dirty="0" smtClean="0"/>
              <a:t> </a:t>
            </a:r>
            <a:r>
              <a:rPr lang="hu-HU" sz="2400" b="1" dirty="0" err="1" smtClean="0"/>
              <a:t>Kanzleisprache</a:t>
            </a:r>
            <a:r>
              <a:rPr lang="hu-HU" sz="2400" dirty="0" smtClean="0"/>
              <a:t>: </a:t>
            </a:r>
            <a:r>
              <a:rPr lang="hu-HU" sz="2400" dirty="0" err="1" smtClean="0"/>
              <a:t>Ausgleich</a:t>
            </a:r>
            <a:r>
              <a:rPr lang="hu-HU" sz="2400" dirty="0" smtClean="0"/>
              <a:t> mit der </a:t>
            </a:r>
            <a:r>
              <a:rPr lang="hu-HU" sz="2400" dirty="0" err="1" smtClean="0"/>
              <a:t>Kanzlei</a:t>
            </a:r>
            <a:r>
              <a:rPr lang="hu-HU" sz="2400" dirty="0" smtClean="0"/>
              <a:t> Kaiser </a:t>
            </a:r>
            <a:r>
              <a:rPr lang="hu-HU" sz="2400" dirty="0" err="1" smtClean="0"/>
              <a:t>Maximilians</a:t>
            </a:r>
            <a:endParaRPr lang="hu-HU" sz="2400" dirty="0"/>
          </a:p>
          <a:p>
            <a:pPr marL="0" indent="0">
              <a:buNone/>
            </a:pPr>
            <a:endParaRPr lang="hu-HU" sz="2000" dirty="0" smtClean="0"/>
          </a:p>
          <a:p>
            <a:pPr marL="0" indent="0" algn="ctr">
              <a:buNone/>
            </a:pPr>
            <a:r>
              <a:rPr lang="hu-HU" sz="2000" dirty="0" smtClean="0"/>
              <a:t>(</a:t>
            </a:r>
            <a:r>
              <a:rPr lang="de-DE" sz="2000" dirty="0" smtClean="0"/>
              <a:t>Kanzleisprachen </a:t>
            </a:r>
            <a:r>
              <a:rPr lang="de-DE" sz="2000" dirty="0"/>
              <a:t>waren </a:t>
            </a:r>
            <a:r>
              <a:rPr lang="de-DE" sz="2000" dirty="0" smtClean="0"/>
              <a:t>damals </a:t>
            </a:r>
            <a:r>
              <a:rPr lang="de-DE" sz="2000" dirty="0"/>
              <a:t>interne </a:t>
            </a:r>
            <a:r>
              <a:rPr lang="de-DE" sz="2000" dirty="0" smtClean="0"/>
              <a:t>Vorschrift</a:t>
            </a:r>
            <a:r>
              <a:rPr lang="hu-HU" sz="2000" dirty="0" smtClean="0"/>
              <a:t>en</a:t>
            </a:r>
            <a:r>
              <a:rPr lang="de-DE" sz="2000" dirty="0" smtClean="0"/>
              <a:t> </a:t>
            </a:r>
            <a:r>
              <a:rPr lang="de-DE" sz="2000" dirty="0"/>
              <a:t>der Behörden, welche Wörter in amtlichen Dokumenten zu verwenden und wie sie zu schreiben waren. Herrscherhäuser und Handelsverbünde sorgten so für eine gewisse Einheitlichkeit ihres Schriftverkehrs und ihrer </a:t>
            </a:r>
            <a:r>
              <a:rPr lang="de-DE" sz="2000" dirty="0" smtClean="0"/>
              <a:t>Verwaltung</a:t>
            </a:r>
            <a:r>
              <a:rPr lang="hu-HU" sz="2000" dirty="0" smtClean="0"/>
              <a:t>)</a:t>
            </a:r>
            <a:r>
              <a:rPr lang="de-DE" sz="2000" dirty="0"/>
              <a:t/>
            </a:r>
            <a:br>
              <a:rPr lang="de-DE" sz="2000" dirty="0"/>
            </a:b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19578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6441" y="1608012"/>
            <a:ext cx="10515600" cy="1325563"/>
          </a:xfrm>
        </p:spPr>
        <p:txBody>
          <a:bodyPr>
            <a:noAutofit/>
          </a:bodyPr>
          <a:lstStyle/>
          <a:p>
            <a:pPr algn="ctr"/>
            <a:r>
              <a:rPr lang="de-DE" sz="3600" b="1" dirty="0"/>
              <a:t>Die wichtige Rolle Luthers für die Entwicklung der deutschen Sprache beruht auf vier Punkten</a:t>
            </a:r>
            <a:r>
              <a:rPr lang="hu-HU" sz="3600" b="1" dirty="0"/>
              <a:t>:</a:t>
            </a:r>
            <a:br>
              <a:rPr lang="hu-HU" sz="3600" b="1" dirty="0"/>
            </a:br>
            <a:endParaRPr lang="hu-HU" sz="3600" b="1" dirty="0"/>
          </a:p>
        </p:txBody>
      </p:sp>
      <p:sp>
        <p:nvSpPr>
          <p:cNvPr id="3" name="Tartalom helye 2"/>
          <p:cNvSpPr>
            <a:spLocks noGrp="1"/>
          </p:cNvSpPr>
          <p:nvPr>
            <p:ph idx="1"/>
          </p:nvPr>
        </p:nvSpPr>
        <p:spPr>
          <a:xfrm>
            <a:off x="786441" y="3333890"/>
            <a:ext cx="10515600" cy="3774726"/>
          </a:xfrm>
        </p:spPr>
        <p:txBody>
          <a:bodyPr>
            <a:normAutofit fontScale="92500" lnSpcReduction="10000"/>
          </a:bodyPr>
          <a:lstStyle/>
          <a:p>
            <a:pPr marL="0" indent="0" algn="ctr">
              <a:buNone/>
            </a:pPr>
            <a:r>
              <a:rPr lang="hu-HU" sz="2400" i="1" dirty="0" smtClean="0"/>
              <a:t>1. </a:t>
            </a:r>
            <a:r>
              <a:rPr lang="de-DE" sz="2400" i="1" dirty="0" smtClean="0"/>
              <a:t>Er </a:t>
            </a:r>
            <a:r>
              <a:rPr lang="de-DE" sz="2400" i="1" dirty="0"/>
              <a:t>wählte die Sprachform der </a:t>
            </a:r>
            <a:r>
              <a:rPr lang="de-DE" sz="2400" i="1" dirty="0" smtClean="0"/>
              <a:t>Mitte</a:t>
            </a:r>
            <a:r>
              <a:rPr lang="hu-HU" sz="2400" i="1" dirty="0" smtClean="0"/>
              <a:t> (</a:t>
            </a:r>
            <a:r>
              <a:rPr lang="hu-HU" sz="2400" i="1" dirty="0" err="1" smtClean="0"/>
              <a:t>chursächsische</a:t>
            </a:r>
            <a:r>
              <a:rPr lang="hu-HU" sz="2400" i="1" dirty="0" smtClean="0"/>
              <a:t> </a:t>
            </a:r>
            <a:r>
              <a:rPr lang="hu-HU" sz="2400" i="1" dirty="0" err="1" smtClean="0"/>
              <a:t>Kanzleisprache</a:t>
            </a:r>
            <a:r>
              <a:rPr lang="hu-HU" sz="2400" i="1" dirty="0" smtClean="0"/>
              <a:t>)</a:t>
            </a:r>
          </a:p>
          <a:p>
            <a:pPr marL="0" indent="0" algn="ctr">
              <a:buNone/>
            </a:pPr>
            <a:r>
              <a:rPr lang="hu-HU" sz="2400" i="1" dirty="0" smtClean="0"/>
              <a:t>2. E</a:t>
            </a:r>
            <a:r>
              <a:rPr lang="de-DE" sz="2400" i="1" dirty="0" smtClean="0"/>
              <a:t>r </a:t>
            </a:r>
            <a:r>
              <a:rPr lang="de-DE" sz="2400" i="1" dirty="0"/>
              <a:t>wusste, was gutes Übersetzen </a:t>
            </a:r>
            <a:r>
              <a:rPr lang="de-DE" sz="2400" i="1" dirty="0" smtClean="0"/>
              <a:t>heißt</a:t>
            </a:r>
            <a:r>
              <a:rPr lang="hu-HU" sz="2400" i="1" dirty="0" smtClean="0"/>
              <a:t> („</a:t>
            </a:r>
            <a:r>
              <a:rPr lang="hu-HU" sz="2400" i="1" dirty="0" err="1" smtClean="0"/>
              <a:t>Sinn</a:t>
            </a:r>
            <a:r>
              <a:rPr lang="hu-HU" sz="2400" i="1" dirty="0" smtClean="0"/>
              <a:t> </a:t>
            </a:r>
            <a:r>
              <a:rPr lang="hu-HU" sz="2400" i="1" dirty="0" err="1" smtClean="0"/>
              <a:t>für</a:t>
            </a:r>
            <a:r>
              <a:rPr lang="hu-HU" sz="2400" i="1" dirty="0" smtClean="0"/>
              <a:t> </a:t>
            </a:r>
            <a:r>
              <a:rPr lang="hu-HU" sz="2400" i="1" dirty="0" err="1" smtClean="0"/>
              <a:t>Sinn</a:t>
            </a:r>
            <a:r>
              <a:rPr lang="hu-HU" sz="2400" i="1" dirty="0" smtClean="0"/>
              <a:t>” </a:t>
            </a:r>
            <a:r>
              <a:rPr lang="hu-HU" sz="2400" i="1" dirty="0" err="1" smtClean="0"/>
              <a:t>statt</a:t>
            </a:r>
            <a:r>
              <a:rPr lang="hu-HU" sz="2400" i="1" dirty="0" smtClean="0"/>
              <a:t> „</a:t>
            </a:r>
            <a:r>
              <a:rPr lang="hu-HU" sz="2400" i="1" dirty="0" err="1" smtClean="0"/>
              <a:t>Wort</a:t>
            </a:r>
            <a:r>
              <a:rPr lang="hu-HU" sz="2400" i="1" dirty="0" smtClean="0"/>
              <a:t> </a:t>
            </a:r>
            <a:r>
              <a:rPr lang="hu-HU" sz="2400" i="1" dirty="0" err="1" smtClean="0"/>
              <a:t>für</a:t>
            </a:r>
            <a:r>
              <a:rPr lang="hu-HU" sz="2400" i="1" dirty="0" smtClean="0"/>
              <a:t> </a:t>
            </a:r>
            <a:r>
              <a:rPr lang="hu-HU" sz="2400" i="1" dirty="0" err="1" smtClean="0"/>
              <a:t>Wort</a:t>
            </a:r>
            <a:r>
              <a:rPr lang="hu-HU" sz="2400" i="1" dirty="0" smtClean="0"/>
              <a:t>”)</a:t>
            </a:r>
          </a:p>
          <a:p>
            <a:pPr marL="0" indent="0" algn="ctr">
              <a:buNone/>
            </a:pPr>
            <a:r>
              <a:rPr lang="hu-HU" sz="2400" i="1" dirty="0" smtClean="0"/>
              <a:t>3. E</a:t>
            </a:r>
            <a:r>
              <a:rPr lang="de-DE" sz="2400" i="1" dirty="0" smtClean="0"/>
              <a:t>r war sprachmächtig</a:t>
            </a:r>
            <a:r>
              <a:rPr lang="hu-HU" sz="2400" i="1" dirty="0" smtClean="0"/>
              <a:t> (</a:t>
            </a:r>
            <a:r>
              <a:rPr lang="hu-HU" sz="2400" i="1" dirty="0" err="1" smtClean="0"/>
              <a:t>vgl</a:t>
            </a:r>
            <a:r>
              <a:rPr lang="hu-HU" sz="2400" i="1" dirty="0" smtClean="0"/>
              <a:t>. </a:t>
            </a:r>
            <a:r>
              <a:rPr lang="hu-HU" sz="2400" i="1" dirty="0" err="1" smtClean="0"/>
              <a:t>u.a</a:t>
            </a:r>
            <a:r>
              <a:rPr lang="hu-HU" sz="2400" i="1" dirty="0" smtClean="0"/>
              <a:t>. </a:t>
            </a:r>
            <a:r>
              <a:rPr lang="hu-HU" sz="2400" i="1" dirty="0" err="1" smtClean="0"/>
              <a:t>seine</a:t>
            </a:r>
            <a:r>
              <a:rPr lang="hu-HU" sz="2400" i="1" dirty="0" smtClean="0"/>
              <a:t> </a:t>
            </a:r>
            <a:r>
              <a:rPr lang="hu-HU" sz="2400" i="1" dirty="0" err="1" smtClean="0"/>
              <a:t>Predigten</a:t>
            </a:r>
            <a:r>
              <a:rPr lang="hu-HU" sz="2400" i="1" dirty="0" smtClean="0"/>
              <a:t>, </a:t>
            </a:r>
            <a:r>
              <a:rPr lang="hu-HU" sz="2400" i="1" dirty="0" err="1" smtClean="0"/>
              <a:t>Briefe</a:t>
            </a:r>
            <a:r>
              <a:rPr lang="hu-HU" sz="2400" i="1" dirty="0" smtClean="0"/>
              <a:t>, </a:t>
            </a:r>
            <a:r>
              <a:rPr lang="hu-HU" sz="2400" i="1" dirty="0" err="1" smtClean="0"/>
              <a:t>Tischreden</a:t>
            </a:r>
            <a:r>
              <a:rPr lang="hu-HU" sz="2400" i="1" dirty="0" smtClean="0"/>
              <a:t> etc.)</a:t>
            </a:r>
          </a:p>
          <a:p>
            <a:pPr marL="0" indent="0" algn="ctr">
              <a:buNone/>
            </a:pPr>
            <a:r>
              <a:rPr lang="hu-HU" sz="2400" i="1" dirty="0" smtClean="0"/>
              <a:t>4. E</a:t>
            </a:r>
            <a:r>
              <a:rPr lang="de-DE" sz="2400" i="1" dirty="0" smtClean="0"/>
              <a:t>r konnte seine Sprachform auf eine wichtige Autorität stützen</a:t>
            </a:r>
            <a:r>
              <a:rPr lang="hu-HU" sz="2400" i="1" dirty="0" smtClean="0"/>
              <a:t> – e</a:t>
            </a:r>
            <a:r>
              <a:rPr lang="de-DE" sz="2400" i="1" dirty="0" smtClean="0"/>
              <a:t>s war die Autorität des Wortes Gottes </a:t>
            </a:r>
            <a:r>
              <a:rPr lang="hu-HU" sz="2400" i="1" dirty="0" smtClean="0"/>
              <a:t>–</a:t>
            </a:r>
            <a:r>
              <a:rPr lang="de-DE" sz="2400" i="1" dirty="0" smtClean="0"/>
              <a:t> nunmehr in deutscher Sprache.</a:t>
            </a:r>
            <a:endParaRPr lang="hu-HU" sz="2400" i="1" dirty="0" smtClean="0"/>
          </a:p>
          <a:p>
            <a:pPr marL="0" indent="0">
              <a:buNone/>
            </a:pPr>
            <a:endParaRPr lang="hu-HU" sz="2000" dirty="0" smtClean="0"/>
          </a:p>
          <a:p>
            <a:pPr marL="0" indent="0" algn="ctr">
              <a:buNone/>
            </a:pPr>
            <a:r>
              <a:rPr lang="hu-HU" sz="2000" dirty="0" smtClean="0"/>
              <a:t>(</a:t>
            </a:r>
            <a:r>
              <a:rPr lang="hu-HU" sz="2000" dirty="0" err="1" smtClean="0"/>
              <a:t>Interview</a:t>
            </a:r>
            <a:r>
              <a:rPr lang="hu-HU" sz="2000" dirty="0" smtClean="0"/>
              <a:t> mit </a:t>
            </a:r>
            <a:r>
              <a:rPr lang="de-DE" sz="2000" b="1" dirty="0" smtClean="0"/>
              <a:t>Werner</a:t>
            </a:r>
            <a:r>
              <a:rPr lang="de-DE" sz="2000" dirty="0" smtClean="0"/>
              <a:t> </a:t>
            </a:r>
            <a:r>
              <a:rPr lang="de-DE" sz="2000" b="1" dirty="0" err="1" smtClean="0"/>
              <a:t>Besch</a:t>
            </a:r>
            <a:r>
              <a:rPr lang="hu-HU" sz="2000" dirty="0" smtClean="0"/>
              <a:t> </a:t>
            </a:r>
            <a:r>
              <a:rPr lang="hu-HU" sz="2000" dirty="0" err="1" smtClean="0"/>
              <a:t>über</a:t>
            </a:r>
            <a:r>
              <a:rPr lang="hu-HU" sz="2000" dirty="0" smtClean="0"/>
              <a:t> </a:t>
            </a:r>
            <a:r>
              <a:rPr lang="hu-HU" sz="2000" dirty="0" err="1" smtClean="0"/>
              <a:t>sein</a:t>
            </a:r>
            <a:r>
              <a:rPr lang="hu-HU" sz="2000" dirty="0" smtClean="0"/>
              <a:t> </a:t>
            </a:r>
            <a:r>
              <a:rPr lang="hu-HU" sz="2000" dirty="0" err="1" smtClean="0"/>
              <a:t>Buch</a:t>
            </a:r>
            <a:r>
              <a:rPr lang="hu-HU" sz="2000" dirty="0" smtClean="0"/>
              <a:t>:</a:t>
            </a:r>
            <a:r>
              <a:rPr lang="de-DE" sz="2000" dirty="0" smtClean="0"/>
              <a:t> </a:t>
            </a:r>
            <a:r>
              <a:rPr lang="de-DE" sz="2000" i="1" dirty="0"/>
              <a:t>Luther und die deutsche Sprache. 500 Jahre deutsche Sprachgeschichte im Lichte der neueren Forschung</a:t>
            </a:r>
            <a:r>
              <a:rPr lang="de-DE" sz="2000" dirty="0"/>
              <a:t>. Erich-Schmidt-Verlag, Berlin. 181 S., ISBN </a:t>
            </a:r>
            <a:r>
              <a:rPr lang="de-DE" sz="2000" dirty="0" smtClean="0"/>
              <a:t>978-3-503-15522-4</a:t>
            </a:r>
            <a:r>
              <a:rPr lang="hu-HU" sz="2000" dirty="0" smtClean="0"/>
              <a:t> </a:t>
            </a:r>
            <a:r>
              <a:rPr lang="hu-HU" sz="2000" dirty="0"/>
              <a:t>- </a:t>
            </a:r>
            <a:r>
              <a:rPr lang="hu-HU" sz="2000" dirty="0">
                <a:hlinkClick r:id="rId2"/>
              </a:rPr>
              <a:t>https://</a:t>
            </a:r>
            <a:r>
              <a:rPr lang="hu-HU" sz="2000" dirty="0" smtClean="0">
                <a:hlinkClick r:id="rId2"/>
              </a:rPr>
              <a:t>www.uni-bonn.de/neues/228-2014</a:t>
            </a:r>
            <a:endParaRPr lang="hu-HU" sz="2000" dirty="0" smtClean="0"/>
          </a:p>
          <a:p>
            <a:pPr marL="0" indent="0">
              <a:buNone/>
            </a:pPr>
            <a:r>
              <a:rPr lang="de-DE" sz="2000" dirty="0"/>
              <a:t/>
            </a:r>
            <a:br>
              <a:rPr lang="de-DE" sz="2000" dirty="0"/>
            </a:br>
            <a:endParaRPr lang="hu-HU" sz="20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08157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3" y="1184635"/>
            <a:ext cx="10515600" cy="1325563"/>
          </a:xfrm>
        </p:spPr>
        <p:txBody>
          <a:bodyPr>
            <a:normAutofit/>
          </a:bodyPr>
          <a:lstStyle/>
          <a:p>
            <a:pPr algn="ctr"/>
            <a:r>
              <a:rPr lang="hu-HU" sz="3600" b="1" dirty="0" err="1" smtClean="0"/>
              <a:t>Das</a:t>
            </a:r>
            <a:r>
              <a:rPr lang="hu-HU" sz="3600" b="1" dirty="0" smtClean="0"/>
              <a:t> </a:t>
            </a:r>
            <a:r>
              <a:rPr lang="hu-HU" sz="3600" b="1" dirty="0" err="1" smtClean="0"/>
              <a:t>Kirchenlied</a:t>
            </a:r>
            <a:endParaRPr lang="hu-HU" sz="3600" b="1" dirty="0"/>
          </a:p>
        </p:txBody>
      </p:sp>
      <p:sp>
        <p:nvSpPr>
          <p:cNvPr id="3" name="Tartalom helye 2"/>
          <p:cNvSpPr>
            <a:spLocks noGrp="1"/>
          </p:cNvSpPr>
          <p:nvPr>
            <p:ph idx="1"/>
          </p:nvPr>
        </p:nvSpPr>
        <p:spPr>
          <a:xfrm>
            <a:off x="855453" y="2392333"/>
            <a:ext cx="10515600" cy="4351338"/>
          </a:xfrm>
        </p:spPr>
        <p:txBody>
          <a:bodyPr>
            <a:normAutofit/>
          </a:bodyPr>
          <a:lstStyle/>
          <a:p>
            <a:pPr marL="0" indent="0" algn="ctr">
              <a:buNone/>
            </a:pPr>
            <a:r>
              <a:rPr lang="hu-HU" sz="2400" dirty="0" err="1" smtClean="0"/>
              <a:t>Neben</a:t>
            </a:r>
            <a:r>
              <a:rPr lang="hu-HU" sz="2400" dirty="0" smtClean="0"/>
              <a:t> der </a:t>
            </a:r>
            <a:r>
              <a:rPr lang="hu-HU" sz="2400" dirty="0" err="1" smtClean="0"/>
              <a:t>übersetzten</a:t>
            </a:r>
            <a:r>
              <a:rPr lang="hu-HU" sz="2400" dirty="0" smtClean="0"/>
              <a:t> </a:t>
            </a:r>
            <a:r>
              <a:rPr lang="hu-HU" sz="2400" dirty="0" err="1" smtClean="0"/>
              <a:t>Bibel</a:t>
            </a:r>
            <a:r>
              <a:rPr lang="hu-HU" sz="2400" dirty="0" smtClean="0"/>
              <a:t>, die den </a:t>
            </a:r>
            <a:r>
              <a:rPr lang="hu-HU" sz="2400" dirty="0" err="1" smtClean="0"/>
              <a:t>schriftkundigen</a:t>
            </a:r>
            <a:r>
              <a:rPr lang="hu-HU" sz="2400" dirty="0" smtClean="0"/>
              <a:t> </a:t>
            </a:r>
            <a:r>
              <a:rPr lang="hu-HU" sz="2400" dirty="0" err="1" smtClean="0"/>
              <a:t>Menschen</a:t>
            </a:r>
            <a:r>
              <a:rPr lang="hu-HU" sz="2400" dirty="0" smtClean="0"/>
              <a:t> </a:t>
            </a:r>
            <a:r>
              <a:rPr lang="hu-HU" sz="2400" dirty="0" err="1" smtClean="0"/>
              <a:t>ermöglichte</a:t>
            </a:r>
            <a:r>
              <a:rPr lang="hu-HU" sz="2400" dirty="0" smtClean="0"/>
              <a:t>, die in der </a:t>
            </a:r>
            <a:r>
              <a:rPr lang="hu-HU" sz="2400" dirty="0" err="1" smtClean="0"/>
              <a:t>Landessprache</a:t>
            </a:r>
            <a:r>
              <a:rPr lang="hu-HU" sz="2400" dirty="0" smtClean="0"/>
              <a:t> (Deutsch) </a:t>
            </a:r>
            <a:r>
              <a:rPr lang="hu-HU" sz="2400" dirty="0" err="1" smtClean="0"/>
              <a:t>zitierten</a:t>
            </a:r>
            <a:r>
              <a:rPr lang="hu-HU" sz="2400" dirty="0" smtClean="0"/>
              <a:t> </a:t>
            </a:r>
            <a:r>
              <a:rPr lang="hu-HU" sz="2400" dirty="0" err="1" smtClean="0"/>
              <a:t>Bibelstellen</a:t>
            </a:r>
            <a:r>
              <a:rPr lang="hu-HU" sz="2400" dirty="0" smtClean="0"/>
              <a:t> und </a:t>
            </a:r>
            <a:r>
              <a:rPr lang="hu-HU" sz="2400" dirty="0" err="1" smtClean="0"/>
              <a:t>ihre</a:t>
            </a:r>
            <a:r>
              <a:rPr lang="hu-HU" sz="2400" dirty="0" smtClean="0"/>
              <a:t> </a:t>
            </a:r>
            <a:r>
              <a:rPr lang="hu-HU" sz="2400" dirty="0" err="1" smtClean="0"/>
              <a:t>Auslegung</a:t>
            </a:r>
            <a:r>
              <a:rPr lang="hu-HU" sz="2400" dirty="0" smtClean="0"/>
              <a:t> </a:t>
            </a:r>
            <a:r>
              <a:rPr lang="hu-HU" sz="2400" dirty="0" err="1" smtClean="0"/>
              <a:t>durch</a:t>
            </a:r>
            <a:r>
              <a:rPr lang="hu-HU" sz="2400" dirty="0" smtClean="0"/>
              <a:t> den </a:t>
            </a:r>
            <a:r>
              <a:rPr lang="hu-HU" sz="2400" dirty="0" err="1" smtClean="0"/>
              <a:t>Pfarrer</a:t>
            </a:r>
            <a:r>
              <a:rPr lang="hu-HU" sz="2400" dirty="0" smtClean="0"/>
              <a:t> </a:t>
            </a:r>
            <a:r>
              <a:rPr lang="hu-HU" sz="2400" dirty="0" err="1" smtClean="0"/>
              <a:t>im</a:t>
            </a:r>
            <a:r>
              <a:rPr lang="hu-HU" sz="2400" dirty="0" smtClean="0"/>
              <a:t> </a:t>
            </a:r>
            <a:r>
              <a:rPr lang="hu-HU" sz="2400" dirty="0" err="1" smtClean="0"/>
              <a:t>deutschsprachigen</a:t>
            </a:r>
            <a:r>
              <a:rPr lang="hu-HU" sz="2400" dirty="0" smtClean="0"/>
              <a:t> </a:t>
            </a:r>
            <a:r>
              <a:rPr lang="hu-HU" sz="2400" dirty="0" err="1" smtClean="0"/>
              <a:t>Gottesdienst</a:t>
            </a:r>
            <a:r>
              <a:rPr lang="hu-HU" sz="2400" dirty="0" smtClean="0"/>
              <a:t> </a:t>
            </a:r>
            <a:r>
              <a:rPr lang="hu-HU" sz="2400" dirty="0" err="1" smtClean="0"/>
              <a:t>nachvollziehen</a:t>
            </a:r>
            <a:r>
              <a:rPr lang="hu-HU" sz="2400" dirty="0" smtClean="0"/>
              <a:t> </a:t>
            </a:r>
            <a:r>
              <a:rPr lang="hu-HU" sz="2400" dirty="0" err="1" smtClean="0"/>
              <a:t>zu</a:t>
            </a:r>
            <a:r>
              <a:rPr lang="hu-HU" sz="2400" dirty="0" smtClean="0"/>
              <a:t> </a:t>
            </a:r>
            <a:r>
              <a:rPr lang="hu-HU" sz="2400" dirty="0" err="1" smtClean="0"/>
              <a:t>können</a:t>
            </a:r>
            <a:r>
              <a:rPr lang="hu-HU" sz="2400" dirty="0" smtClean="0"/>
              <a:t>, </a:t>
            </a:r>
            <a:r>
              <a:rPr lang="hu-HU" sz="2400" dirty="0" err="1" smtClean="0"/>
              <a:t>spielte</a:t>
            </a:r>
            <a:r>
              <a:rPr lang="hu-HU" sz="2400" dirty="0" smtClean="0"/>
              <a:t> </a:t>
            </a:r>
            <a:r>
              <a:rPr lang="hu-HU" sz="2400" dirty="0" err="1" smtClean="0"/>
              <a:t>das</a:t>
            </a:r>
            <a:r>
              <a:rPr lang="hu-HU" sz="2400" dirty="0" smtClean="0"/>
              <a:t> </a:t>
            </a:r>
            <a:r>
              <a:rPr lang="hu-HU" sz="2400" dirty="0" err="1" smtClean="0"/>
              <a:t>ebenfalls</a:t>
            </a:r>
            <a:r>
              <a:rPr lang="hu-HU" sz="2400" dirty="0" smtClean="0"/>
              <a:t> </a:t>
            </a:r>
            <a:r>
              <a:rPr lang="hu-HU" sz="2400" dirty="0" err="1" smtClean="0"/>
              <a:t>deutsche</a:t>
            </a:r>
            <a:r>
              <a:rPr lang="hu-HU" sz="2400" dirty="0" smtClean="0"/>
              <a:t> </a:t>
            </a:r>
            <a:r>
              <a:rPr lang="hu-HU" sz="2400" dirty="0" err="1" smtClean="0"/>
              <a:t>Kirchenlied</a:t>
            </a:r>
            <a:r>
              <a:rPr lang="hu-HU" sz="2400" dirty="0" smtClean="0"/>
              <a:t> </a:t>
            </a:r>
            <a:r>
              <a:rPr lang="hu-HU" sz="2400" dirty="0" err="1" smtClean="0"/>
              <a:t>eine</a:t>
            </a:r>
            <a:r>
              <a:rPr lang="hu-HU" sz="2400" dirty="0" smtClean="0"/>
              <a:t> </a:t>
            </a:r>
            <a:r>
              <a:rPr lang="hu-HU" sz="2400" dirty="0" err="1" smtClean="0"/>
              <a:t>wichtige</a:t>
            </a:r>
            <a:r>
              <a:rPr lang="hu-HU" sz="2400" dirty="0" smtClean="0"/>
              <a:t> </a:t>
            </a:r>
            <a:r>
              <a:rPr lang="hu-HU" sz="2400" dirty="0" err="1" smtClean="0"/>
              <a:t>Rolle</a:t>
            </a:r>
            <a:r>
              <a:rPr lang="hu-HU" sz="2400" dirty="0" smtClean="0"/>
              <a:t>:</a:t>
            </a:r>
          </a:p>
          <a:p>
            <a:pPr marL="0" indent="0" algn="ctr">
              <a:buNone/>
            </a:pPr>
            <a:r>
              <a:rPr lang="hu-HU" sz="2400" i="1" dirty="0">
                <a:solidFill>
                  <a:srgbClr val="C00000"/>
                </a:solidFill>
              </a:rPr>
              <a:t>D</a:t>
            </a:r>
            <a:r>
              <a:rPr lang="hu-HU" sz="2400" i="1" dirty="0" smtClean="0">
                <a:solidFill>
                  <a:srgbClr val="C00000"/>
                </a:solidFill>
              </a:rPr>
              <a:t>ie </a:t>
            </a:r>
            <a:r>
              <a:rPr lang="hu-HU" sz="2400" i="1" dirty="0" err="1" smtClean="0">
                <a:solidFill>
                  <a:srgbClr val="C00000"/>
                </a:solidFill>
              </a:rPr>
              <a:t>Gläubigen</a:t>
            </a:r>
            <a:r>
              <a:rPr lang="hu-HU" sz="2400" i="1" dirty="0" smtClean="0">
                <a:solidFill>
                  <a:srgbClr val="C00000"/>
                </a:solidFill>
              </a:rPr>
              <a:t> </a:t>
            </a:r>
            <a:r>
              <a:rPr lang="hu-HU" sz="2400" i="1" dirty="0" err="1" smtClean="0">
                <a:solidFill>
                  <a:srgbClr val="C00000"/>
                </a:solidFill>
              </a:rPr>
              <a:t>wurden</a:t>
            </a:r>
            <a:r>
              <a:rPr lang="hu-HU" sz="2400" i="1" dirty="0" smtClean="0">
                <a:solidFill>
                  <a:srgbClr val="C00000"/>
                </a:solidFill>
              </a:rPr>
              <a:t> in den </a:t>
            </a:r>
            <a:r>
              <a:rPr lang="hu-HU" sz="2400" i="1" dirty="0" err="1" smtClean="0">
                <a:solidFill>
                  <a:srgbClr val="C00000"/>
                </a:solidFill>
              </a:rPr>
              <a:t>Gottesdient</a:t>
            </a:r>
            <a:r>
              <a:rPr lang="hu-HU" sz="2400" i="1" dirty="0" smtClean="0">
                <a:solidFill>
                  <a:srgbClr val="C00000"/>
                </a:solidFill>
              </a:rPr>
              <a:t> </a:t>
            </a:r>
            <a:r>
              <a:rPr lang="hu-HU" sz="2400" i="1" dirty="0" err="1" smtClean="0">
                <a:solidFill>
                  <a:srgbClr val="C00000"/>
                </a:solidFill>
              </a:rPr>
              <a:t>miteinbezogen</a:t>
            </a:r>
            <a:r>
              <a:rPr lang="hu-HU" sz="2400" i="1" dirty="0" smtClean="0">
                <a:solidFill>
                  <a:srgbClr val="C00000"/>
                </a:solidFill>
              </a:rPr>
              <a:t>…</a:t>
            </a:r>
          </a:p>
          <a:p>
            <a:pPr marL="0" lvl="0" indent="0" algn="ctr">
              <a:buNone/>
            </a:pPr>
            <a:endParaRPr lang="hu-HU" sz="2400" dirty="0" smtClean="0"/>
          </a:p>
          <a:p>
            <a:pPr marL="0" lvl="0" indent="0" algn="ctr">
              <a:buNone/>
            </a:pPr>
            <a:r>
              <a:rPr lang="hu-HU" sz="2400" dirty="0" smtClean="0"/>
              <a:t>„</a:t>
            </a:r>
            <a:r>
              <a:rPr lang="hu-HU" sz="2400" i="1" dirty="0"/>
              <a:t>Der </a:t>
            </a:r>
            <a:r>
              <a:rPr lang="hu-HU" sz="2400" i="1" dirty="0" err="1"/>
              <a:t>Glaube</a:t>
            </a:r>
            <a:r>
              <a:rPr lang="hu-HU" sz="2400" i="1" dirty="0"/>
              <a:t> </a:t>
            </a:r>
            <a:r>
              <a:rPr lang="hu-HU" sz="2400" i="1" dirty="0" err="1"/>
              <a:t>selbst</a:t>
            </a:r>
            <a:r>
              <a:rPr lang="hu-HU" sz="2400" i="1" dirty="0"/>
              <a:t> </a:t>
            </a:r>
            <a:r>
              <a:rPr lang="hu-HU" sz="2400" i="1" dirty="0" err="1"/>
              <a:t>war</a:t>
            </a:r>
            <a:r>
              <a:rPr lang="hu-HU" sz="2400" i="1" dirty="0"/>
              <a:t> </a:t>
            </a:r>
            <a:r>
              <a:rPr lang="hu-HU" sz="2400" i="1" dirty="0" err="1"/>
              <a:t>nicht</a:t>
            </a:r>
            <a:r>
              <a:rPr lang="hu-HU" sz="2400" i="1" dirty="0"/>
              <a:t> </a:t>
            </a:r>
            <a:r>
              <a:rPr lang="hu-HU" sz="2400" i="1" dirty="0" smtClean="0"/>
              <a:t>[…] </a:t>
            </a:r>
            <a:r>
              <a:rPr lang="hu-HU" sz="2400" i="1" dirty="0" err="1"/>
              <a:t>eine</a:t>
            </a:r>
            <a:r>
              <a:rPr lang="hu-HU" sz="2400" i="1" dirty="0"/>
              <a:t> </a:t>
            </a:r>
            <a:r>
              <a:rPr lang="hu-HU" sz="2400" i="1" dirty="0" err="1"/>
              <a:t>letzte</a:t>
            </a:r>
            <a:r>
              <a:rPr lang="hu-HU" sz="2400" i="1" dirty="0"/>
              <a:t> </a:t>
            </a:r>
            <a:r>
              <a:rPr lang="hu-HU" sz="2400" i="1" dirty="0" err="1"/>
              <a:t>Eigenleistung</a:t>
            </a:r>
            <a:r>
              <a:rPr lang="hu-HU" sz="2400" i="1" dirty="0"/>
              <a:t> des </a:t>
            </a:r>
            <a:r>
              <a:rPr lang="hu-HU" sz="2400" i="1" dirty="0" err="1"/>
              <a:t>Menschen</a:t>
            </a:r>
            <a:r>
              <a:rPr lang="hu-HU" sz="2400" i="1" dirty="0"/>
              <a:t>, </a:t>
            </a:r>
            <a:r>
              <a:rPr lang="hu-HU" sz="2400" i="1" dirty="0" err="1"/>
              <a:t>sondern</a:t>
            </a:r>
            <a:r>
              <a:rPr lang="hu-HU" sz="2400" i="1" dirty="0"/>
              <a:t> </a:t>
            </a:r>
            <a:r>
              <a:rPr lang="hu-HU" sz="2400" i="1" dirty="0" err="1"/>
              <a:t>auch</a:t>
            </a:r>
            <a:r>
              <a:rPr lang="hu-HU" sz="2400" i="1" dirty="0"/>
              <a:t> </a:t>
            </a:r>
            <a:r>
              <a:rPr lang="hu-HU" sz="2400" i="1" dirty="0" err="1"/>
              <a:t>er</a:t>
            </a:r>
            <a:r>
              <a:rPr lang="hu-HU" sz="2400" i="1" dirty="0"/>
              <a:t> </a:t>
            </a:r>
            <a:r>
              <a:rPr lang="hu-HU" sz="2400" i="1" dirty="0" err="1"/>
              <a:t>wurde</a:t>
            </a:r>
            <a:r>
              <a:rPr lang="hu-HU" sz="2400" i="1" dirty="0"/>
              <a:t> </a:t>
            </a:r>
            <a:r>
              <a:rPr lang="hu-HU" sz="2400" i="1" dirty="0" err="1"/>
              <a:t>gewirkt</a:t>
            </a:r>
            <a:r>
              <a:rPr lang="hu-HU" sz="2400" i="1" dirty="0"/>
              <a:t>, und </a:t>
            </a:r>
            <a:r>
              <a:rPr lang="hu-HU" sz="2400" i="1" dirty="0" err="1"/>
              <a:t>zwar</a:t>
            </a:r>
            <a:r>
              <a:rPr lang="hu-HU" sz="2400" i="1" dirty="0"/>
              <a:t> </a:t>
            </a:r>
            <a:r>
              <a:rPr lang="hu-HU" sz="2400" i="1" dirty="0" err="1"/>
              <a:t>durch</a:t>
            </a:r>
            <a:r>
              <a:rPr lang="hu-HU" sz="2400" i="1" dirty="0"/>
              <a:t> die </a:t>
            </a:r>
            <a:r>
              <a:rPr lang="hu-HU" sz="2400" i="1" dirty="0" err="1"/>
              <a:t>Verkündigung</a:t>
            </a:r>
            <a:r>
              <a:rPr lang="hu-HU" sz="2400" i="1" dirty="0"/>
              <a:t> der </a:t>
            </a:r>
            <a:r>
              <a:rPr lang="hu-HU" sz="2400" i="1" dirty="0" err="1"/>
              <a:t>Schrift</a:t>
            </a:r>
            <a:r>
              <a:rPr lang="hu-HU" sz="2400" i="1" dirty="0"/>
              <a:t> (’</a:t>
            </a:r>
            <a:r>
              <a:rPr lang="hu-HU" sz="2400" i="1" dirty="0" err="1"/>
              <a:t>sola</a:t>
            </a:r>
            <a:r>
              <a:rPr lang="hu-HU" sz="2400" i="1" dirty="0"/>
              <a:t> scriptura’). </a:t>
            </a:r>
            <a:r>
              <a:rPr lang="hu-HU" sz="2400" i="1" dirty="0" err="1"/>
              <a:t>Indem</a:t>
            </a:r>
            <a:r>
              <a:rPr lang="hu-HU" sz="2400" i="1" dirty="0"/>
              <a:t> der </a:t>
            </a:r>
            <a:r>
              <a:rPr lang="hu-HU" sz="2400" i="1" dirty="0" err="1"/>
              <a:t>Mensch</a:t>
            </a:r>
            <a:r>
              <a:rPr lang="hu-HU" sz="2400" i="1" dirty="0"/>
              <a:t> </a:t>
            </a:r>
            <a:r>
              <a:rPr lang="hu-HU" sz="2400" i="1" dirty="0" err="1"/>
              <a:t>wesentlich</a:t>
            </a:r>
            <a:r>
              <a:rPr lang="hu-HU" sz="2400" i="1" dirty="0"/>
              <a:t> </a:t>
            </a:r>
            <a:r>
              <a:rPr lang="hu-HU" sz="2400" i="1" dirty="0" err="1"/>
              <a:t>nur</a:t>
            </a:r>
            <a:r>
              <a:rPr lang="hu-HU" sz="2400" i="1" dirty="0"/>
              <a:t> </a:t>
            </a:r>
            <a:r>
              <a:rPr lang="hu-HU" sz="2400" i="1" dirty="0" err="1"/>
              <a:t>durch</a:t>
            </a:r>
            <a:r>
              <a:rPr lang="hu-HU" sz="2400" i="1" dirty="0"/>
              <a:t> </a:t>
            </a:r>
            <a:r>
              <a:rPr lang="hu-HU" sz="2400" i="1" dirty="0" err="1"/>
              <a:t>das</a:t>
            </a:r>
            <a:r>
              <a:rPr lang="hu-HU" sz="2400" i="1" dirty="0"/>
              <a:t> </a:t>
            </a:r>
            <a:r>
              <a:rPr lang="hu-HU" sz="2400" i="1" dirty="0" err="1"/>
              <a:t>Wort</a:t>
            </a:r>
            <a:r>
              <a:rPr lang="hu-HU" sz="2400" i="1" dirty="0"/>
              <a:t> </a:t>
            </a:r>
            <a:r>
              <a:rPr lang="hu-HU" sz="2400" i="1" dirty="0" err="1"/>
              <a:t>zu</a:t>
            </a:r>
            <a:r>
              <a:rPr lang="hu-HU" sz="2400" i="1" dirty="0"/>
              <a:t> </a:t>
            </a:r>
            <a:r>
              <a:rPr lang="hu-HU" sz="2400" i="1" dirty="0" err="1"/>
              <a:t>bekehren</a:t>
            </a:r>
            <a:r>
              <a:rPr lang="hu-HU" sz="2400" i="1" dirty="0"/>
              <a:t> </a:t>
            </a:r>
            <a:r>
              <a:rPr lang="hu-HU" sz="2400" i="1" dirty="0" err="1"/>
              <a:t>war</a:t>
            </a:r>
            <a:r>
              <a:rPr lang="hu-HU" sz="2400" i="1" dirty="0"/>
              <a:t>, </a:t>
            </a:r>
            <a:r>
              <a:rPr lang="hu-HU" sz="2400" i="1" dirty="0" err="1"/>
              <a:t>wurde</a:t>
            </a:r>
            <a:r>
              <a:rPr lang="hu-HU" sz="2400" i="1" dirty="0"/>
              <a:t> </a:t>
            </a:r>
            <a:r>
              <a:rPr lang="hu-HU" sz="2400" i="1" dirty="0" err="1"/>
              <a:t>er</a:t>
            </a:r>
            <a:r>
              <a:rPr lang="hu-HU" sz="2400" i="1" dirty="0"/>
              <a:t> </a:t>
            </a:r>
            <a:r>
              <a:rPr lang="hu-HU" sz="2400" i="1" dirty="0" err="1"/>
              <a:t>zum</a:t>
            </a:r>
            <a:r>
              <a:rPr lang="hu-HU" sz="2400" i="1" dirty="0"/>
              <a:t> ’</a:t>
            </a:r>
            <a:r>
              <a:rPr lang="hu-HU" sz="2400" i="1" dirty="0" err="1"/>
              <a:t>Sprachrohr</a:t>
            </a:r>
            <a:r>
              <a:rPr lang="hu-HU" sz="2400" i="1" dirty="0"/>
              <a:t>’, </a:t>
            </a:r>
            <a:r>
              <a:rPr lang="hu-HU" sz="2400" i="1" dirty="0" err="1"/>
              <a:t>zum</a:t>
            </a:r>
            <a:r>
              <a:rPr lang="hu-HU" sz="2400" i="1" dirty="0"/>
              <a:t> </a:t>
            </a:r>
            <a:r>
              <a:rPr lang="hu-HU" sz="2400" i="1" dirty="0" err="1"/>
              <a:t>passiven</a:t>
            </a:r>
            <a:r>
              <a:rPr lang="hu-HU" sz="2400" i="1" dirty="0"/>
              <a:t> </a:t>
            </a:r>
            <a:r>
              <a:rPr lang="hu-HU" sz="2400" i="1" dirty="0" err="1"/>
              <a:t>Wort-Träger</a:t>
            </a:r>
            <a:r>
              <a:rPr lang="hu-HU" sz="2400" i="1" dirty="0"/>
              <a:t> (’</a:t>
            </a:r>
            <a:r>
              <a:rPr lang="hu-HU" sz="2400" i="1" dirty="0" err="1"/>
              <a:t>auditor</a:t>
            </a:r>
            <a:r>
              <a:rPr lang="hu-HU" sz="2400" i="1" dirty="0"/>
              <a:t>’), </a:t>
            </a:r>
            <a:r>
              <a:rPr lang="hu-HU" sz="2400" i="1" dirty="0" err="1"/>
              <a:t>der</a:t>
            </a:r>
            <a:r>
              <a:rPr lang="hu-HU" sz="2400" i="1" dirty="0"/>
              <a:t> </a:t>
            </a:r>
            <a:r>
              <a:rPr lang="hu-HU" sz="2400" i="1" dirty="0" err="1"/>
              <a:t>Glaube</a:t>
            </a:r>
            <a:r>
              <a:rPr lang="hu-HU" sz="2400" i="1" dirty="0"/>
              <a:t> </a:t>
            </a:r>
            <a:r>
              <a:rPr lang="hu-HU" sz="2400" i="1" dirty="0" err="1"/>
              <a:t>war</a:t>
            </a:r>
            <a:r>
              <a:rPr lang="hu-HU" sz="2400" i="1" dirty="0"/>
              <a:t> </a:t>
            </a:r>
            <a:r>
              <a:rPr lang="hu-HU" sz="2400" i="1" dirty="0" err="1"/>
              <a:t>ein</a:t>
            </a:r>
            <a:r>
              <a:rPr lang="hu-HU" sz="2400" i="1" dirty="0"/>
              <a:t> ’</a:t>
            </a:r>
            <a:r>
              <a:rPr lang="hu-HU" sz="2400" i="1" dirty="0" err="1"/>
              <a:t>fides</a:t>
            </a:r>
            <a:r>
              <a:rPr lang="hu-HU" sz="2400" i="1" dirty="0"/>
              <a:t> ex </a:t>
            </a:r>
            <a:r>
              <a:rPr lang="hu-HU" sz="2400" i="1" dirty="0" err="1"/>
              <a:t>auditu</a:t>
            </a:r>
            <a:r>
              <a:rPr lang="hu-HU" sz="2400" i="1" dirty="0"/>
              <a:t>’, </a:t>
            </a:r>
            <a:r>
              <a:rPr lang="hu-HU" sz="2400" i="1" dirty="0" err="1"/>
              <a:t>er</a:t>
            </a:r>
            <a:r>
              <a:rPr lang="hu-HU" sz="2400" i="1" dirty="0"/>
              <a:t> </a:t>
            </a:r>
            <a:r>
              <a:rPr lang="hu-HU" sz="2400" i="1" dirty="0" err="1"/>
              <a:t>entstand</a:t>
            </a:r>
            <a:r>
              <a:rPr lang="hu-HU" sz="2400" i="1" dirty="0"/>
              <a:t> </a:t>
            </a:r>
            <a:r>
              <a:rPr lang="hu-HU" sz="2400" i="1" dirty="0" err="1"/>
              <a:t>im</a:t>
            </a:r>
            <a:r>
              <a:rPr lang="hu-HU" sz="2400" i="1" dirty="0"/>
              <a:t> </a:t>
            </a:r>
            <a:r>
              <a:rPr lang="hu-HU" sz="2400" i="1" dirty="0" err="1"/>
              <a:t>Hören</a:t>
            </a:r>
            <a:r>
              <a:rPr lang="hu-HU" sz="2400" i="1" dirty="0"/>
              <a:t> von </a:t>
            </a:r>
            <a:r>
              <a:rPr lang="hu-HU" sz="2400" i="1" dirty="0" err="1"/>
              <a:t>Gottes</a:t>
            </a:r>
            <a:r>
              <a:rPr lang="hu-HU" sz="2400" i="1" dirty="0"/>
              <a:t> </a:t>
            </a:r>
            <a:r>
              <a:rPr lang="hu-HU" sz="2400" i="1" dirty="0" err="1"/>
              <a:t>Wort</a:t>
            </a:r>
            <a:r>
              <a:rPr lang="hu-HU" sz="2400" dirty="0"/>
              <a:t>.”</a:t>
            </a:r>
            <a:r>
              <a:rPr lang="hu-HU" sz="2600" dirty="0"/>
              <a:t> </a:t>
            </a:r>
            <a:r>
              <a:rPr lang="hu-HU" sz="1800" dirty="0"/>
              <a:t>(</a:t>
            </a:r>
            <a:r>
              <a:rPr lang="hu-HU" sz="1800" dirty="0" err="1"/>
              <a:t>Kemper</a:t>
            </a:r>
            <a:r>
              <a:rPr lang="hu-HU" sz="1800" dirty="0"/>
              <a:t> I. 101)</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7440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4" y="1130138"/>
            <a:ext cx="10515600" cy="922499"/>
          </a:xfrm>
        </p:spPr>
        <p:txBody>
          <a:bodyPr>
            <a:normAutofit/>
          </a:bodyPr>
          <a:lstStyle/>
          <a:p>
            <a:pPr algn="ctr"/>
            <a:r>
              <a:rPr lang="hu-HU" sz="3600" b="1" dirty="0" smtClean="0"/>
              <a:t>Luther und die </a:t>
            </a:r>
            <a:r>
              <a:rPr lang="hu-HU" sz="3600" b="1" dirty="0" err="1" smtClean="0"/>
              <a:t>Musik</a:t>
            </a:r>
            <a:endParaRPr lang="hu-HU" sz="3600" b="1" dirty="0"/>
          </a:p>
        </p:txBody>
      </p:sp>
      <p:sp>
        <p:nvSpPr>
          <p:cNvPr id="3" name="Tartalom helye 2"/>
          <p:cNvSpPr>
            <a:spLocks noGrp="1"/>
          </p:cNvSpPr>
          <p:nvPr>
            <p:ph idx="1"/>
          </p:nvPr>
        </p:nvSpPr>
        <p:spPr>
          <a:xfrm>
            <a:off x="803694" y="2052637"/>
            <a:ext cx="10515600" cy="4805363"/>
          </a:xfrm>
        </p:spPr>
        <p:txBody>
          <a:bodyPr>
            <a:normAutofit/>
          </a:bodyPr>
          <a:lstStyle/>
          <a:p>
            <a:pPr marL="0" indent="0" algn="ctr">
              <a:buNone/>
            </a:pPr>
            <a:r>
              <a:rPr lang="hu-HU" sz="2400" dirty="0"/>
              <a:t>V</a:t>
            </a:r>
            <a:r>
              <a:rPr lang="hu-HU" sz="2400" dirty="0" smtClean="0"/>
              <a:t>on Luther sind von </a:t>
            </a:r>
            <a:r>
              <a:rPr lang="hu-HU" sz="2400" dirty="0" err="1" smtClean="0"/>
              <a:t>insgesamt</a:t>
            </a:r>
            <a:r>
              <a:rPr lang="hu-HU" sz="2400" dirty="0" smtClean="0"/>
              <a:t> </a:t>
            </a:r>
            <a:r>
              <a:rPr lang="hu-HU" sz="2400" dirty="0" err="1" smtClean="0"/>
              <a:t>etwa</a:t>
            </a:r>
            <a:r>
              <a:rPr lang="hu-HU" sz="2400" dirty="0" smtClean="0"/>
              <a:t> von 50 </a:t>
            </a:r>
            <a:r>
              <a:rPr lang="hu-HU" sz="2400" dirty="0" err="1" smtClean="0"/>
              <a:t>Liedern</a:t>
            </a:r>
            <a:r>
              <a:rPr lang="hu-HU" sz="2400" dirty="0" smtClean="0"/>
              <a:t> 36 </a:t>
            </a:r>
            <a:r>
              <a:rPr lang="hu-HU" sz="2400" dirty="0" err="1" smtClean="0"/>
              <a:t>überliefert</a:t>
            </a:r>
            <a:r>
              <a:rPr lang="hu-HU" sz="2400" dirty="0" smtClean="0"/>
              <a:t> </a:t>
            </a:r>
            <a:r>
              <a:rPr lang="hu-HU" sz="2400" dirty="0" err="1" smtClean="0"/>
              <a:t>worden</a:t>
            </a:r>
            <a:r>
              <a:rPr lang="hu-HU" sz="2400" dirty="0" smtClean="0"/>
              <a:t>, von </a:t>
            </a:r>
            <a:r>
              <a:rPr lang="hu-HU" sz="2400" dirty="0" err="1" smtClean="0"/>
              <a:t>denen</a:t>
            </a:r>
            <a:r>
              <a:rPr lang="hu-HU" sz="2400" dirty="0" smtClean="0"/>
              <a:t> </a:t>
            </a:r>
            <a:r>
              <a:rPr lang="hu-HU" sz="2400" dirty="0" err="1" smtClean="0"/>
              <a:t>er</a:t>
            </a:r>
            <a:r>
              <a:rPr lang="hu-HU" sz="2400" dirty="0" smtClean="0"/>
              <a:t> </a:t>
            </a:r>
            <a:r>
              <a:rPr lang="hu-HU" sz="2400" dirty="0" err="1" smtClean="0"/>
              <a:t>etwa</a:t>
            </a:r>
            <a:r>
              <a:rPr lang="hu-HU" sz="2400" dirty="0" smtClean="0"/>
              <a:t> 20 </a:t>
            </a:r>
            <a:r>
              <a:rPr lang="hu-HU" sz="2400" dirty="0" err="1" smtClean="0"/>
              <a:t>selber</a:t>
            </a:r>
            <a:r>
              <a:rPr lang="hu-HU" sz="2400" dirty="0" smtClean="0"/>
              <a:t> </a:t>
            </a:r>
            <a:r>
              <a:rPr lang="hu-HU" sz="2400" dirty="0" err="1" smtClean="0"/>
              <a:t>komponierte</a:t>
            </a:r>
            <a:r>
              <a:rPr lang="hu-HU" sz="2400" dirty="0" smtClean="0"/>
              <a:t> (Text + </a:t>
            </a:r>
            <a:r>
              <a:rPr lang="hu-HU" sz="2400" dirty="0" err="1" smtClean="0"/>
              <a:t>Musik</a:t>
            </a:r>
            <a:r>
              <a:rPr lang="hu-HU" sz="2400" dirty="0" smtClean="0"/>
              <a:t>)</a:t>
            </a:r>
          </a:p>
          <a:p>
            <a:pPr algn="ctr"/>
            <a:endParaRPr lang="hu-HU" sz="2400" b="1" dirty="0" smtClean="0"/>
          </a:p>
          <a:p>
            <a:pPr algn="ctr"/>
            <a:r>
              <a:rPr lang="hu-HU" sz="2400" b="1" dirty="0" err="1" smtClean="0"/>
              <a:t>Hymnenbearbeitungen</a:t>
            </a:r>
            <a:r>
              <a:rPr lang="hu-HU" sz="2400" dirty="0" smtClean="0"/>
              <a:t> („</a:t>
            </a:r>
            <a:r>
              <a:rPr lang="hu-HU" sz="2400" i="1" dirty="0" err="1" smtClean="0"/>
              <a:t>Christum</a:t>
            </a:r>
            <a:r>
              <a:rPr lang="hu-HU" sz="2400" i="1" dirty="0" smtClean="0"/>
              <a:t> </a:t>
            </a:r>
            <a:r>
              <a:rPr lang="hu-HU" sz="2400" i="1" dirty="0" err="1" smtClean="0"/>
              <a:t>wir</a:t>
            </a:r>
            <a:r>
              <a:rPr lang="hu-HU" sz="2400" i="1" dirty="0" smtClean="0"/>
              <a:t> </a:t>
            </a:r>
            <a:r>
              <a:rPr lang="hu-HU" sz="2400" i="1" dirty="0" err="1" smtClean="0"/>
              <a:t>sollen</a:t>
            </a:r>
            <a:r>
              <a:rPr lang="hu-HU" sz="2400" i="1" dirty="0" smtClean="0"/>
              <a:t> </a:t>
            </a:r>
            <a:r>
              <a:rPr lang="hu-HU" sz="2400" i="1" dirty="0" err="1" smtClean="0"/>
              <a:t>loben</a:t>
            </a:r>
            <a:r>
              <a:rPr lang="hu-HU" sz="2400" i="1" dirty="0" smtClean="0"/>
              <a:t> </a:t>
            </a:r>
            <a:r>
              <a:rPr lang="hu-HU" sz="2400" i="1" dirty="0" err="1" smtClean="0"/>
              <a:t>schon</a:t>
            </a:r>
            <a:r>
              <a:rPr lang="hu-HU" sz="2400" dirty="0" smtClean="0"/>
              <a:t>”)</a:t>
            </a:r>
          </a:p>
          <a:p>
            <a:pPr algn="ctr"/>
            <a:r>
              <a:rPr lang="hu-HU" sz="2400" b="1" dirty="0" err="1" smtClean="0"/>
              <a:t>Katechismuslieder</a:t>
            </a:r>
            <a:r>
              <a:rPr lang="hu-HU" sz="2400" dirty="0" smtClean="0"/>
              <a:t> („</a:t>
            </a:r>
            <a:r>
              <a:rPr lang="hu-HU" sz="2400" i="1" dirty="0" err="1" smtClean="0"/>
              <a:t>Wir</a:t>
            </a:r>
            <a:r>
              <a:rPr lang="hu-HU" sz="2400" i="1" dirty="0" smtClean="0"/>
              <a:t> </a:t>
            </a:r>
            <a:r>
              <a:rPr lang="hu-HU" sz="2400" i="1" dirty="0" err="1" smtClean="0"/>
              <a:t>glauben</a:t>
            </a:r>
            <a:r>
              <a:rPr lang="hu-HU" sz="2400" i="1" dirty="0" smtClean="0"/>
              <a:t> </a:t>
            </a:r>
            <a:r>
              <a:rPr lang="hu-HU" sz="2400" i="1" dirty="0" err="1" smtClean="0"/>
              <a:t>all</a:t>
            </a:r>
            <a:r>
              <a:rPr lang="hu-HU" sz="2400" i="1" dirty="0" smtClean="0"/>
              <a:t> an </a:t>
            </a:r>
            <a:r>
              <a:rPr lang="hu-HU" sz="2400" i="1" dirty="0" err="1" smtClean="0"/>
              <a:t>einen</a:t>
            </a:r>
            <a:r>
              <a:rPr lang="hu-HU" sz="2400" i="1" dirty="0" smtClean="0"/>
              <a:t> </a:t>
            </a:r>
            <a:r>
              <a:rPr lang="hu-HU" sz="2400" i="1" dirty="0" err="1" smtClean="0"/>
              <a:t>Gott</a:t>
            </a:r>
            <a:r>
              <a:rPr lang="hu-HU" sz="2400" dirty="0" smtClean="0"/>
              <a:t>”)</a:t>
            </a:r>
          </a:p>
          <a:p>
            <a:pPr algn="ctr"/>
            <a:r>
              <a:rPr lang="hu-HU" sz="2400" b="1" dirty="0" err="1" smtClean="0"/>
              <a:t>Liturgische</a:t>
            </a:r>
            <a:r>
              <a:rPr lang="hu-HU" sz="2400" b="1" dirty="0" smtClean="0"/>
              <a:t> </a:t>
            </a:r>
            <a:r>
              <a:rPr lang="hu-HU" sz="2400" b="1" dirty="0" err="1" smtClean="0"/>
              <a:t>Gesänge</a:t>
            </a:r>
            <a:r>
              <a:rPr lang="hu-HU" sz="2400" b="1" dirty="0" smtClean="0"/>
              <a:t> </a:t>
            </a:r>
            <a:r>
              <a:rPr lang="hu-HU" sz="2400" dirty="0" smtClean="0"/>
              <a:t>(</a:t>
            </a:r>
            <a:r>
              <a:rPr lang="hu-HU" sz="2400" dirty="0" err="1" smtClean="0"/>
              <a:t>ein</a:t>
            </a:r>
            <a:r>
              <a:rPr lang="hu-HU" sz="2400" dirty="0" smtClean="0"/>
              <a:t> </a:t>
            </a:r>
            <a:r>
              <a:rPr lang="hu-HU" sz="2400" dirty="0" err="1" smtClean="0"/>
              <a:t>deutsches</a:t>
            </a:r>
            <a:r>
              <a:rPr lang="hu-HU" sz="2400" dirty="0" smtClean="0"/>
              <a:t> </a:t>
            </a:r>
            <a:r>
              <a:rPr lang="hu-HU" sz="2400" i="1" dirty="0" err="1" smtClean="0"/>
              <a:t>Sanctus</a:t>
            </a:r>
            <a:r>
              <a:rPr lang="hu-HU" sz="2400" dirty="0" smtClean="0"/>
              <a:t>)</a:t>
            </a:r>
          </a:p>
          <a:p>
            <a:pPr algn="ctr"/>
            <a:r>
              <a:rPr lang="hu-HU" sz="2400" b="1" dirty="0" err="1" smtClean="0"/>
              <a:t>Psalmlieder</a:t>
            </a:r>
            <a:r>
              <a:rPr lang="hu-HU" sz="2400" dirty="0" smtClean="0"/>
              <a:t> („</a:t>
            </a:r>
            <a:r>
              <a:rPr lang="hu-HU" sz="2400" i="1" dirty="0" err="1" smtClean="0"/>
              <a:t>Aus</a:t>
            </a:r>
            <a:r>
              <a:rPr lang="hu-HU" sz="2400" i="1" dirty="0" smtClean="0"/>
              <a:t> </a:t>
            </a:r>
            <a:r>
              <a:rPr lang="hu-HU" sz="2400" i="1" dirty="0" err="1" smtClean="0"/>
              <a:t>tiefer</a:t>
            </a:r>
            <a:r>
              <a:rPr lang="hu-HU" sz="2400" i="1" dirty="0" smtClean="0"/>
              <a:t> </a:t>
            </a:r>
            <a:r>
              <a:rPr lang="hu-HU" sz="2400" i="1" dirty="0" err="1" smtClean="0"/>
              <a:t>Not</a:t>
            </a:r>
            <a:r>
              <a:rPr lang="hu-HU" sz="2400" i="1" dirty="0" smtClean="0"/>
              <a:t> </a:t>
            </a:r>
            <a:r>
              <a:rPr lang="hu-HU" sz="2400" i="1" dirty="0" err="1" smtClean="0"/>
              <a:t>schrei</a:t>
            </a:r>
            <a:r>
              <a:rPr lang="hu-HU" sz="2400" i="1" dirty="0" smtClean="0"/>
              <a:t> </a:t>
            </a:r>
            <a:r>
              <a:rPr lang="hu-HU" sz="2400" i="1" dirty="0" err="1" smtClean="0"/>
              <a:t>ich</a:t>
            </a:r>
            <a:r>
              <a:rPr lang="hu-HU" sz="2400" i="1" dirty="0" smtClean="0"/>
              <a:t> </a:t>
            </a:r>
            <a:r>
              <a:rPr lang="hu-HU" sz="2400" i="1" dirty="0" err="1" smtClean="0"/>
              <a:t>zu</a:t>
            </a:r>
            <a:r>
              <a:rPr lang="hu-HU" sz="2400" i="1" dirty="0" smtClean="0"/>
              <a:t> </a:t>
            </a:r>
            <a:r>
              <a:rPr lang="hu-HU" sz="2400" i="1" dirty="0" err="1" smtClean="0"/>
              <a:t>dir</a:t>
            </a:r>
            <a:r>
              <a:rPr lang="hu-HU" sz="2400" dirty="0" smtClean="0"/>
              <a:t>”, nach </a:t>
            </a:r>
            <a:r>
              <a:rPr lang="hu-HU" sz="2400" dirty="0" err="1" smtClean="0"/>
              <a:t>dem</a:t>
            </a:r>
            <a:r>
              <a:rPr lang="hu-HU" sz="2400" dirty="0" smtClean="0"/>
              <a:t> </a:t>
            </a:r>
            <a:r>
              <a:rPr lang="hu-HU" sz="2400" dirty="0" err="1" smtClean="0"/>
              <a:t>Bußpsalm</a:t>
            </a:r>
            <a:r>
              <a:rPr lang="hu-HU" sz="2400" dirty="0" smtClean="0"/>
              <a:t> 130)</a:t>
            </a:r>
          </a:p>
          <a:p>
            <a:pPr algn="ctr"/>
            <a:r>
              <a:rPr lang="hu-HU" sz="2400" b="1" dirty="0" err="1"/>
              <a:t>E</a:t>
            </a:r>
            <a:r>
              <a:rPr lang="hu-HU" sz="2400" b="1" dirty="0" err="1" smtClean="0"/>
              <a:t>igene</a:t>
            </a:r>
            <a:r>
              <a:rPr lang="hu-HU" sz="2400" b="1" dirty="0" smtClean="0"/>
              <a:t> </a:t>
            </a:r>
            <a:r>
              <a:rPr lang="hu-HU" sz="2400" b="1" dirty="0" err="1" smtClean="0"/>
              <a:t>Schöpfungen</a:t>
            </a:r>
            <a:r>
              <a:rPr lang="hu-HU" sz="2400" b="1" dirty="0" smtClean="0"/>
              <a:t> </a:t>
            </a:r>
            <a:r>
              <a:rPr lang="hu-HU" sz="2400" dirty="0" smtClean="0"/>
              <a:t>(</a:t>
            </a:r>
            <a:r>
              <a:rPr lang="hu-HU" sz="2400" b="1" i="1" dirty="0" err="1" smtClean="0">
                <a:solidFill>
                  <a:srgbClr val="C00000"/>
                </a:solidFill>
              </a:rPr>
              <a:t>Ein</a:t>
            </a:r>
            <a:r>
              <a:rPr lang="hu-HU" sz="2400" b="1" i="1" dirty="0" smtClean="0">
                <a:solidFill>
                  <a:srgbClr val="C00000"/>
                </a:solidFill>
              </a:rPr>
              <a:t> </a:t>
            </a:r>
            <a:r>
              <a:rPr lang="hu-HU" sz="2400" b="1" i="1" dirty="0" err="1" smtClean="0">
                <a:solidFill>
                  <a:srgbClr val="C00000"/>
                </a:solidFill>
              </a:rPr>
              <a:t>feste</a:t>
            </a:r>
            <a:r>
              <a:rPr lang="hu-HU" sz="2400" b="1" i="1" dirty="0" smtClean="0">
                <a:solidFill>
                  <a:srgbClr val="C00000"/>
                </a:solidFill>
              </a:rPr>
              <a:t> </a:t>
            </a:r>
            <a:r>
              <a:rPr lang="hu-HU" sz="2400" b="1" i="1" dirty="0" err="1" smtClean="0">
                <a:solidFill>
                  <a:srgbClr val="C00000"/>
                </a:solidFill>
              </a:rPr>
              <a:t>Burg</a:t>
            </a:r>
            <a:r>
              <a:rPr lang="hu-HU" sz="2400" b="1" i="1" dirty="0" smtClean="0">
                <a:solidFill>
                  <a:srgbClr val="C00000"/>
                </a:solidFill>
              </a:rPr>
              <a:t> </a:t>
            </a:r>
            <a:r>
              <a:rPr lang="hu-HU" sz="2400" b="1" i="1" dirty="0" err="1" smtClean="0">
                <a:solidFill>
                  <a:srgbClr val="C00000"/>
                </a:solidFill>
              </a:rPr>
              <a:t>ist</a:t>
            </a:r>
            <a:r>
              <a:rPr lang="hu-HU" sz="2400" b="1" i="1" dirty="0" smtClean="0">
                <a:solidFill>
                  <a:srgbClr val="C00000"/>
                </a:solidFill>
              </a:rPr>
              <a:t> </a:t>
            </a:r>
            <a:r>
              <a:rPr lang="hu-HU" sz="2400" b="1" i="1" dirty="0" err="1" smtClean="0">
                <a:solidFill>
                  <a:srgbClr val="C00000"/>
                </a:solidFill>
              </a:rPr>
              <a:t>unser</a:t>
            </a:r>
            <a:r>
              <a:rPr lang="hu-HU" sz="2400" b="1" i="1" dirty="0" smtClean="0">
                <a:solidFill>
                  <a:srgbClr val="C00000"/>
                </a:solidFill>
              </a:rPr>
              <a:t> </a:t>
            </a:r>
            <a:r>
              <a:rPr lang="hu-HU" sz="2400" b="1" dirty="0" err="1" smtClean="0">
                <a:solidFill>
                  <a:srgbClr val="C00000"/>
                </a:solidFill>
              </a:rPr>
              <a:t>Gott</a:t>
            </a:r>
            <a:r>
              <a:rPr lang="hu-HU" sz="2400" dirty="0" smtClean="0"/>
              <a:t>, </a:t>
            </a:r>
            <a:r>
              <a:rPr lang="hu-HU" sz="2400" dirty="0" err="1" smtClean="0"/>
              <a:t>angelehnt</a:t>
            </a:r>
            <a:r>
              <a:rPr lang="hu-HU" sz="2400" dirty="0" smtClean="0"/>
              <a:t> an </a:t>
            </a:r>
            <a:r>
              <a:rPr lang="hu-HU" sz="2400" dirty="0" err="1" smtClean="0"/>
              <a:t>Psalm</a:t>
            </a:r>
            <a:r>
              <a:rPr lang="hu-HU" sz="2400" dirty="0" smtClean="0"/>
              <a:t> 46)</a:t>
            </a:r>
          </a:p>
          <a:p>
            <a:pPr marL="0" indent="0">
              <a:buNone/>
            </a:pPr>
            <a:endParaRPr lang="hu-HU" sz="2400" dirty="0" smtClean="0"/>
          </a:p>
          <a:p>
            <a:pPr marL="0" indent="0" algn="ctr">
              <a:buNone/>
            </a:pPr>
            <a:r>
              <a:rPr lang="hu-HU" sz="2400" dirty="0" err="1" smtClean="0"/>
              <a:t>Luthers</a:t>
            </a:r>
            <a:r>
              <a:rPr lang="hu-HU" sz="2400" dirty="0" smtClean="0"/>
              <a:t> </a:t>
            </a:r>
            <a:r>
              <a:rPr lang="hu-HU" sz="2400" dirty="0" err="1" smtClean="0"/>
              <a:t>geistige</a:t>
            </a:r>
            <a:r>
              <a:rPr lang="hu-HU" sz="2400" dirty="0" smtClean="0"/>
              <a:t> </a:t>
            </a:r>
            <a:r>
              <a:rPr lang="hu-HU" sz="2400" dirty="0" err="1" smtClean="0"/>
              <a:t>Lieder</a:t>
            </a:r>
            <a:r>
              <a:rPr lang="hu-HU" sz="2400" dirty="0" smtClean="0"/>
              <a:t> </a:t>
            </a:r>
            <a:r>
              <a:rPr lang="hu-HU" sz="2400" dirty="0" err="1" smtClean="0"/>
              <a:t>erschienen</a:t>
            </a:r>
            <a:r>
              <a:rPr lang="hu-HU" sz="2400" dirty="0" smtClean="0"/>
              <a:t> </a:t>
            </a:r>
            <a:r>
              <a:rPr lang="hu-HU" sz="2400" dirty="0" err="1" smtClean="0"/>
              <a:t>zuerst</a:t>
            </a:r>
            <a:r>
              <a:rPr lang="hu-HU" sz="2400" dirty="0" smtClean="0"/>
              <a:t> 1523/24 </a:t>
            </a:r>
            <a:r>
              <a:rPr lang="hu-HU" sz="2400" dirty="0" err="1" smtClean="0"/>
              <a:t>im</a:t>
            </a:r>
            <a:r>
              <a:rPr lang="hu-HU" sz="2400" dirty="0" smtClean="0"/>
              <a:t> </a:t>
            </a:r>
            <a:r>
              <a:rPr lang="hu-HU" sz="2400" b="1" i="1" dirty="0" err="1" smtClean="0"/>
              <a:t>Achtliederbuch</a:t>
            </a:r>
            <a:r>
              <a:rPr lang="hu-HU" sz="2400" b="1" i="1" dirty="0" smtClean="0"/>
              <a:t>, </a:t>
            </a:r>
            <a:r>
              <a:rPr lang="hu-HU" sz="2400" dirty="0" err="1" smtClean="0"/>
              <a:t>sie</a:t>
            </a:r>
            <a:r>
              <a:rPr lang="hu-HU" sz="2400" dirty="0" smtClean="0"/>
              <a:t> </a:t>
            </a:r>
            <a:r>
              <a:rPr lang="hu-HU" sz="2400" dirty="0" err="1" smtClean="0"/>
              <a:t>beeinflussten</a:t>
            </a:r>
            <a:r>
              <a:rPr lang="hu-HU" sz="2400" dirty="0" smtClean="0"/>
              <a:t> </a:t>
            </a:r>
            <a:r>
              <a:rPr lang="hu-HU" sz="2400" dirty="0" err="1" smtClean="0"/>
              <a:t>die</a:t>
            </a:r>
            <a:r>
              <a:rPr lang="hu-HU" sz="2400" dirty="0" smtClean="0"/>
              <a:t> </a:t>
            </a:r>
            <a:r>
              <a:rPr lang="hu-HU" sz="2400" dirty="0" err="1" smtClean="0"/>
              <a:t>Geschichte</a:t>
            </a:r>
            <a:r>
              <a:rPr lang="hu-HU" sz="2400" dirty="0" smtClean="0"/>
              <a:t> der </a:t>
            </a:r>
            <a:r>
              <a:rPr lang="hu-HU" sz="2400" dirty="0" err="1" smtClean="0"/>
              <a:t>geistlichen</a:t>
            </a:r>
            <a:r>
              <a:rPr lang="hu-HU" sz="2400" dirty="0" smtClean="0"/>
              <a:t> </a:t>
            </a:r>
            <a:r>
              <a:rPr lang="hu-HU" sz="2400" dirty="0" err="1" smtClean="0"/>
              <a:t>Lieder</a:t>
            </a:r>
            <a:r>
              <a:rPr lang="hu-HU" sz="2400" dirty="0" smtClean="0"/>
              <a:t> </a:t>
            </a:r>
            <a:r>
              <a:rPr lang="hu-HU" sz="2400" dirty="0" err="1" smtClean="0"/>
              <a:t>auf</a:t>
            </a:r>
            <a:r>
              <a:rPr lang="hu-HU" sz="2400" dirty="0" smtClean="0"/>
              <a:t> </a:t>
            </a:r>
            <a:r>
              <a:rPr lang="hu-HU" sz="2400" dirty="0" err="1" smtClean="0"/>
              <a:t>dem</a:t>
            </a:r>
            <a:r>
              <a:rPr lang="hu-HU" sz="2400" dirty="0" smtClean="0"/>
              <a:t> </a:t>
            </a:r>
            <a:r>
              <a:rPr lang="hu-HU" sz="2400" dirty="0" err="1" smtClean="0"/>
              <a:t>ganzen</a:t>
            </a:r>
            <a:r>
              <a:rPr lang="hu-HU" sz="2400" dirty="0" smtClean="0"/>
              <a:t> </a:t>
            </a:r>
            <a:r>
              <a:rPr lang="hu-HU" sz="2400" dirty="0" err="1" smtClean="0"/>
              <a:t>Kontinent</a:t>
            </a:r>
            <a:r>
              <a:rPr lang="hu-HU" sz="2400" dirty="0" smtClean="0"/>
              <a:t>…</a:t>
            </a:r>
            <a:endParaRPr lang="hu-HU" sz="2400" b="1" i="1" dirty="0" smtClean="0"/>
          </a:p>
          <a:p>
            <a:endParaRPr lang="hu-HU" dirty="0" smtClean="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18563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5068" y="1322208"/>
            <a:ext cx="10515600" cy="1325563"/>
          </a:xfrm>
        </p:spPr>
        <p:txBody>
          <a:bodyPr/>
          <a:lstStyle/>
          <a:p>
            <a:pPr algn="ctr"/>
            <a:r>
              <a:rPr lang="hu-HU" sz="3600" b="1" i="1" dirty="0" err="1" smtClean="0"/>
              <a:t>Ein</a:t>
            </a:r>
            <a:r>
              <a:rPr lang="hu-HU" sz="3600" b="1" i="1" dirty="0" smtClean="0"/>
              <a:t> </a:t>
            </a:r>
            <a:r>
              <a:rPr lang="hu-HU" sz="3600" b="1" i="1" dirty="0" err="1" smtClean="0"/>
              <a:t>feste</a:t>
            </a:r>
            <a:r>
              <a:rPr lang="hu-HU" sz="3600" b="1" i="1" dirty="0" smtClean="0"/>
              <a:t> </a:t>
            </a:r>
            <a:r>
              <a:rPr lang="hu-HU" sz="3600" b="1" i="1" dirty="0" err="1" smtClean="0"/>
              <a:t>Burg</a:t>
            </a:r>
            <a:r>
              <a:rPr lang="hu-HU" sz="3600" b="1" i="1" dirty="0" smtClean="0"/>
              <a:t> </a:t>
            </a:r>
            <a:r>
              <a:rPr lang="hu-HU" sz="3600" b="1" i="1" dirty="0" err="1" smtClean="0"/>
              <a:t>ist</a:t>
            </a:r>
            <a:r>
              <a:rPr lang="hu-HU" sz="3600" b="1" i="1" dirty="0" smtClean="0"/>
              <a:t> </a:t>
            </a:r>
            <a:r>
              <a:rPr lang="hu-HU" sz="3600" b="1" i="1" dirty="0" err="1" smtClean="0"/>
              <a:t>unser</a:t>
            </a:r>
            <a:r>
              <a:rPr lang="hu-HU" sz="3600" b="1" i="1" dirty="0" smtClean="0"/>
              <a:t> </a:t>
            </a:r>
            <a:r>
              <a:rPr lang="hu-HU" sz="3600" b="1" i="1" dirty="0" err="1" smtClean="0"/>
              <a:t>Gott</a:t>
            </a:r>
            <a:r>
              <a:rPr lang="hu-HU" sz="3600" b="1" i="1" dirty="0" smtClean="0"/>
              <a:t/>
            </a:r>
            <a:br>
              <a:rPr lang="hu-HU" sz="3600" b="1" i="1" dirty="0" smtClean="0"/>
            </a:br>
            <a:r>
              <a:rPr lang="hu-HU" sz="2800" b="1" i="1" dirty="0" err="1" smtClean="0"/>
              <a:t>entstanden</a:t>
            </a:r>
            <a:r>
              <a:rPr lang="hu-HU" sz="2800" b="1" i="1" dirty="0" smtClean="0"/>
              <a:t> </a:t>
            </a:r>
            <a:r>
              <a:rPr lang="hu-HU" sz="2800" b="1" i="1" dirty="0" err="1" smtClean="0"/>
              <a:t>zwischen</a:t>
            </a:r>
            <a:r>
              <a:rPr lang="hu-HU" sz="2800" b="1" i="1" dirty="0"/>
              <a:t> </a:t>
            </a:r>
            <a:r>
              <a:rPr lang="hu-HU" sz="2800" b="1" i="1" dirty="0" smtClean="0"/>
              <a:t>1521-1530</a:t>
            </a:r>
            <a:endParaRPr lang="hu-HU" sz="2800" b="1" i="1" dirty="0"/>
          </a:p>
        </p:txBody>
      </p:sp>
      <p:sp>
        <p:nvSpPr>
          <p:cNvPr id="3" name="Tartalom helye 2"/>
          <p:cNvSpPr>
            <a:spLocks noGrp="1"/>
          </p:cNvSpPr>
          <p:nvPr>
            <p:ph idx="1"/>
          </p:nvPr>
        </p:nvSpPr>
        <p:spPr>
          <a:xfrm>
            <a:off x="795068" y="3190557"/>
            <a:ext cx="10515600" cy="3667443"/>
          </a:xfrm>
        </p:spPr>
        <p:txBody>
          <a:bodyPr>
            <a:normAutofit lnSpcReduction="10000"/>
          </a:bodyPr>
          <a:lstStyle/>
          <a:p>
            <a:pPr marL="0" indent="0" algn="ctr">
              <a:buNone/>
            </a:pPr>
            <a:r>
              <a:rPr lang="hu-HU" sz="2400" dirty="0" err="1"/>
              <a:t>Luthers</a:t>
            </a:r>
            <a:r>
              <a:rPr lang="hu-HU" sz="2400" dirty="0"/>
              <a:t> „</a:t>
            </a:r>
            <a:r>
              <a:rPr lang="hu-HU" sz="2400" dirty="0" err="1"/>
              <a:t>Geistliche</a:t>
            </a:r>
            <a:r>
              <a:rPr lang="hu-HU" sz="2400" dirty="0"/>
              <a:t> </a:t>
            </a:r>
            <a:r>
              <a:rPr lang="hu-HU" sz="2400" dirty="0" err="1" smtClean="0"/>
              <a:t>Lieder</a:t>
            </a:r>
            <a:r>
              <a:rPr lang="hu-HU" sz="2400" dirty="0" smtClean="0"/>
              <a:t>” </a:t>
            </a:r>
            <a:r>
              <a:rPr lang="hu-HU" sz="2400" dirty="0"/>
              <a:t>=„propaganda </a:t>
            </a:r>
            <a:r>
              <a:rPr lang="hu-HU" sz="2400" dirty="0" err="1"/>
              <a:t>fidei</a:t>
            </a:r>
            <a:r>
              <a:rPr lang="hu-HU" sz="2400" dirty="0"/>
              <a:t>” </a:t>
            </a:r>
            <a:r>
              <a:rPr lang="hu-HU" sz="2400" dirty="0" err="1"/>
              <a:t>als</a:t>
            </a:r>
            <a:r>
              <a:rPr lang="hu-HU" sz="2400" dirty="0"/>
              <a:t> Spiegel </a:t>
            </a:r>
            <a:r>
              <a:rPr lang="hu-HU" sz="2400" dirty="0" err="1"/>
              <a:t>theologischer</a:t>
            </a:r>
            <a:r>
              <a:rPr lang="hu-HU" sz="2400" dirty="0"/>
              <a:t> und </a:t>
            </a:r>
            <a:r>
              <a:rPr lang="hu-HU" sz="2400" dirty="0" err="1"/>
              <a:t>sozialgeschichtlicher</a:t>
            </a:r>
            <a:r>
              <a:rPr lang="hu-HU" sz="2400" dirty="0"/>
              <a:t> </a:t>
            </a:r>
            <a:r>
              <a:rPr lang="hu-HU" sz="2400" dirty="0" err="1" smtClean="0"/>
              <a:t>Probleme</a:t>
            </a:r>
            <a:endParaRPr lang="hu-HU" sz="2400" dirty="0"/>
          </a:p>
          <a:p>
            <a:pPr algn="ctr"/>
            <a:r>
              <a:rPr lang="hu-HU" sz="2400" dirty="0" smtClean="0"/>
              <a:t> </a:t>
            </a:r>
          </a:p>
          <a:p>
            <a:pPr algn="ctr"/>
            <a:r>
              <a:rPr lang="hu-HU" sz="2400" dirty="0" smtClean="0"/>
              <a:t>„</a:t>
            </a:r>
            <a:r>
              <a:rPr lang="hu-HU" sz="2400" i="1" dirty="0" err="1" smtClean="0"/>
              <a:t>Marseiller</a:t>
            </a:r>
            <a:r>
              <a:rPr lang="hu-HU" sz="2400" i="1" dirty="0" smtClean="0"/>
              <a:t> </a:t>
            </a:r>
            <a:r>
              <a:rPr lang="hu-HU" sz="2400" i="1" dirty="0" err="1"/>
              <a:t>Hymne</a:t>
            </a:r>
            <a:r>
              <a:rPr lang="hu-HU" sz="2400" i="1" dirty="0"/>
              <a:t> der </a:t>
            </a:r>
            <a:r>
              <a:rPr lang="hu-HU" sz="2400" i="1" dirty="0" err="1" smtClean="0"/>
              <a:t>Reformation</a:t>
            </a:r>
            <a:r>
              <a:rPr lang="hu-HU" sz="2400" dirty="0"/>
              <a:t>” </a:t>
            </a:r>
            <a:r>
              <a:rPr lang="hu-HU" sz="2400" dirty="0" smtClean="0"/>
              <a:t>(H</a:t>
            </a:r>
            <a:r>
              <a:rPr lang="hu-HU" sz="2400" dirty="0"/>
              <a:t>. </a:t>
            </a:r>
            <a:r>
              <a:rPr lang="hu-HU" sz="2400" dirty="0" smtClean="0"/>
              <a:t>Heine) </a:t>
            </a:r>
          </a:p>
          <a:p>
            <a:pPr algn="ctr"/>
            <a:r>
              <a:rPr lang="hu-HU" sz="2400" dirty="0" smtClean="0"/>
              <a:t>„</a:t>
            </a:r>
            <a:r>
              <a:rPr lang="hu-HU" sz="2400" i="1" dirty="0" smtClean="0"/>
              <a:t>Marseillaise </a:t>
            </a:r>
            <a:r>
              <a:rPr lang="hu-HU" sz="2400" i="1" dirty="0"/>
              <a:t>der </a:t>
            </a:r>
            <a:r>
              <a:rPr lang="hu-HU" sz="2400" i="1" dirty="0" err="1" smtClean="0"/>
              <a:t>Bauernkriege</a:t>
            </a:r>
            <a:r>
              <a:rPr lang="hu-HU" sz="2400" dirty="0" smtClean="0"/>
              <a:t>” (</a:t>
            </a:r>
            <a:r>
              <a:rPr lang="hu-HU" sz="2400" dirty="0" err="1" smtClean="0"/>
              <a:t>Fr</a:t>
            </a:r>
            <a:r>
              <a:rPr lang="hu-HU" sz="2400" dirty="0" smtClean="0"/>
              <a:t>. Engels) (</a:t>
            </a:r>
            <a:r>
              <a:rPr lang="hu-HU" sz="2400" dirty="0" err="1" smtClean="0"/>
              <a:t>vgl</a:t>
            </a:r>
            <a:r>
              <a:rPr lang="hu-HU" sz="2400" dirty="0"/>
              <a:t>. </a:t>
            </a:r>
            <a:r>
              <a:rPr lang="hu-HU" sz="2400" dirty="0" err="1"/>
              <a:t>Kemper</a:t>
            </a:r>
            <a:r>
              <a:rPr lang="hu-HU" sz="2400" dirty="0"/>
              <a:t> I. </a:t>
            </a:r>
            <a:r>
              <a:rPr lang="hu-HU" sz="2400" dirty="0" smtClean="0"/>
              <a:t>S. 188-193)</a:t>
            </a:r>
          </a:p>
          <a:p>
            <a:pPr algn="ctr"/>
            <a:r>
              <a:rPr lang="hu-HU" sz="2000" dirty="0" err="1" smtClean="0"/>
              <a:t>Möglicher</a:t>
            </a:r>
            <a:r>
              <a:rPr lang="hu-HU" sz="2000" dirty="0" smtClean="0"/>
              <a:t> </a:t>
            </a:r>
            <a:r>
              <a:rPr lang="hu-HU" sz="2000" dirty="0" err="1" smtClean="0"/>
              <a:t>Anlass</a:t>
            </a:r>
            <a:r>
              <a:rPr lang="hu-HU" sz="2000" dirty="0" smtClean="0"/>
              <a:t> </a:t>
            </a:r>
            <a:r>
              <a:rPr lang="hu-HU" sz="2000" dirty="0" err="1" smtClean="0"/>
              <a:t>zur</a:t>
            </a:r>
            <a:r>
              <a:rPr lang="hu-HU" sz="2000" dirty="0" smtClean="0"/>
              <a:t> </a:t>
            </a:r>
            <a:r>
              <a:rPr lang="hu-HU" sz="2000" dirty="0" err="1" smtClean="0"/>
              <a:t>Entstehung</a:t>
            </a:r>
            <a:r>
              <a:rPr lang="hu-HU" sz="2000" dirty="0" smtClean="0"/>
              <a:t>:</a:t>
            </a:r>
            <a:endParaRPr lang="hu-HU" sz="2000" dirty="0"/>
          </a:p>
          <a:p>
            <a:pPr marL="0" indent="0">
              <a:buNone/>
            </a:pPr>
            <a:r>
              <a:rPr lang="hu-HU" sz="2000" dirty="0" smtClean="0"/>
              <a:t>					– </a:t>
            </a:r>
            <a:r>
              <a:rPr lang="hu-HU" sz="2000" dirty="0" err="1" smtClean="0"/>
              <a:t>nahende</a:t>
            </a:r>
            <a:r>
              <a:rPr lang="hu-HU" sz="2000" dirty="0" smtClean="0"/>
              <a:t> Pest</a:t>
            </a:r>
          </a:p>
          <a:p>
            <a:pPr marL="0" indent="0">
              <a:buNone/>
            </a:pPr>
            <a:r>
              <a:rPr lang="hu-HU" sz="2000" dirty="0"/>
              <a:t>	</a:t>
            </a:r>
            <a:r>
              <a:rPr lang="hu-HU" sz="2000" dirty="0" smtClean="0"/>
              <a:t>				– </a:t>
            </a:r>
            <a:r>
              <a:rPr lang="hu-HU" sz="2000" dirty="0" err="1" smtClean="0"/>
              <a:t>Kampflied</a:t>
            </a:r>
            <a:r>
              <a:rPr lang="hu-HU" sz="2000" dirty="0" smtClean="0"/>
              <a:t> </a:t>
            </a:r>
            <a:r>
              <a:rPr lang="hu-HU" sz="2000" dirty="0" err="1" smtClean="0"/>
              <a:t>gegen</a:t>
            </a:r>
            <a:r>
              <a:rPr lang="hu-HU" sz="2000" dirty="0" smtClean="0"/>
              <a:t> die </a:t>
            </a:r>
            <a:r>
              <a:rPr lang="hu-HU" sz="2000" dirty="0" err="1" smtClean="0"/>
              <a:t>osmanische</a:t>
            </a:r>
            <a:r>
              <a:rPr lang="hu-HU" sz="2000" dirty="0" smtClean="0"/>
              <a:t> </a:t>
            </a:r>
            <a:r>
              <a:rPr lang="hu-HU" sz="2000" dirty="0" err="1" smtClean="0"/>
              <a:t>Invasion</a:t>
            </a:r>
            <a:endParaRPr lang="hu-HU" sz="2000" dirty="0" smtClean="0"/>
          </a:p>
          <a:p>
            <a:pPr marL="0" indent="0">
              <a:buNone/>
            </a:pPr>
            <a:r>
              <a:rPr lang="hu-HU" sz="2000" dirty="0" smtClean="0"/>
              <a:t>					–  </a:t>
            </a:r>
            <a:r>
              <a:rPr lang="hu-HU" sz="2000" dirty="0" err="1" smtClean="0"/>
              <a:t>Lied</a:t>
            </a:r>
            <a:r>
              <a:rPr lang="hu-HU" sz="2000" dirty="0" smtClean="0"/>
              <a:t> </a:t>
            </a:r>
            <a:r>
              <a:rPr lang="hu-HU" sz="2000" dirty="0" err="1" smtClean="0"/>
              <a:t>gegen</a:t>
            </a:r>
            <a:r>
              <a:rPr lang="hu-HU" sz="2000" dirty="0" smtClean="0"/>
              <a:t> die </a:t>
            </a:r>
            <a:r>
              <a:rPr lang="hu-HU" sz="2000" dirty="0" err="1"/>
              <a:t>A</a:t>
            </a:r>
            <a:r>
              <a:rPr lang="hu-HU" sz="2000" dirty="0" err="1" smtClean="0"/>
              <a:t>ntigläubigen</a:t>
            </a:r>
            <a:endParaRPr lang="hu-HU" sz="2000" dirty="0" smtClean="0"/>
          </a:p>
          <a:p>
            <a:endParaRPr lang="hu-HU" sz="2000" dirty="0" smtClean="0"/>
          </a:p>
          <a:p>
            <a:endParaRPr lang="hu-HU" sz="2000" dirty="0" smtClean="0"/>
          </a:p>
          <a:p>
            <a:pPr marL="0" indent="0">
              <a:buNone/>
            </a:pP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77694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796656" y="1037746"/>
            <a:ext cx="10515600" cy="1325563"/>
          </a:xfrm>
        </p:spPr>
        <p:txBody>
          <a:bodyPr>
            <a:normAutofit/>
          </a:bodyPr>
          <a:lstStyle/>
          <a:p>
            <a:pPr algn="ctr"/>
            <a:r>
              <a:rPr lang="hu-HU" sz="3600" b="1" i="1" dirty="0" err="1" smtClean="0"/>
              <a:t>Ein</a:t>
            </a:r>
            <a:r>
              <a:rPr lang="hu-HU" sz="3600" b="1" i="1" dirty="0" smtClean="0"/>
              <a:t> </a:t>
            </a:r>
            <a:r>
              <a:rPr lang="hu-HU" sz="3600" b="1" i="1" dirty="0" err="1" smtClean="0"/>
              <a:t>feste</a:t>
            </a:r>
            <a:r>
              <a:rPr lang="hu-HU" sz="3600" b="1" i="1" dirty="0" smtClean="0"/>
              <a:t> </a:t>
            </a:r>
            <a:r>
              <a:rPr lang="hu-HU" sz="3600" b="1" i="1" dirty="0" err="1" smtClean="0"/>
              <a:t>Burg</a:t>
            </a:r>
            <a:r>
              <a:rPr lang="hu-HU" sz="3600" b="1" i="1" dirty="0" smtClean="0"/>
              <a:t> </a:t>
            </a:r>
            <a:r>
              <a:rPr lang="hu-HU" sz="3600" b="1" i="1" dirty="0" err="1" smtClean="0"/>
              <a:t>ist</a:t>
            </a:r>
            <a:r>
              <a:rPr lang="hu-HU" sz="3600" b="1" i="1" dirty="0" smtClean="0"/>
              <a:t> </a:t>
            </a:r>
            <a:r>
              <a:rPr lang="hu-HU" sz="3600" b="1" i="1" dirty="0" err="1" smtClean="0"/>
              <a:t>unser</a:t>
            </a:r>
            <a:r>
              <a:rPr lang="hu-HU" sz="3600" b="1" i="1" dirty="0" smtClean="0"/>
              <a:t> </a:t>
            </a:r>
            <a:r>
              <a:rPr lang="hu-HU" sz="3600" b="1" i="1" dirty="0" err="1" smtClean="0"/>
              <a:t>Gott</a:t>
            </a:r>
            <a:endParaRPr lang="hu-HU" sz="3600" b="1" i="1" dirty="0"/>
          </a:p>
        </p:txBody>
      </p:sp>
      <p:sp>
        <p:nvSpPr>
          <p:cNvPr id="5" name="Szöveg helye 4"/>
          <p:cNvSpPr>
            <a:spLocks noGrp="1"/>
          </p:cNvSpPr>
          <p:nvPr>
            <p:ph type="body" idx="1"/>
          </p:nvPr>
        </p:nvSpPr>
        <p:spPr>
          <a:xfrm>
            <a:off x="796656" y="2112483"/>
            <a:ext cx="5157787" cy="823912"/>
          </a:xfrm>
        </p:spPr>
        <p:txBody>
          <a:bodyPr>
            <a:normAutofit fontScale="92500"/>
          </a:bodyPr>
          <a:lstStyle/>
          <a:p>
            <a:pPr algn="ctr"/>
            <a:r>
              <a:rPr lang="hu-HU" dirty="0" smtClean="0"/>
              <a:t>„</a:t>
            </a:r>
            <a:r>
              <a:rPr lang="de-DE" dirty="0" smtClean="0"/>
              <a:t>Ein </a:t>
            </a:r>
            <a:r>
              <a:rPr lang="de-DE" dirty="0"/>
              <a:t>feste </a:t>
            </a:r>
            <a:r>
              <a:rPr lang="de-DE" dirty="0" smtClean="0"/>
              <a:t>Burg</a:t>
            </a:r>
            <a:r>
              <a:rPr lang="hu-HU" dirty="0" smtClean="0"/>
              <a:t>”</a:t>
            </a:r>
            <a:r>
              <a:rPr lang="de-DE" dirty="0" smtClean="0"/>
              <a:t> </a:t>
            </a:r>
            <a:r>
              <a:rPr lang="de-DE" dirty="0"/>
              <a:t>in Johann Spangenbergs Gesangbuch, Magdeburg 1545</a:t>
            </a:r>
            <a:endParaRPr lang="hu-HU" dirty="0"/>
          </a:p>
        </p:txBody>
      </p:sp>
      <p:pic>
        <p:nvPicPr>
          <p:cNvPr id="9" name="Tartalom helye 8"/>
          <p:cNvPicPr>
            <a:picLocks noGrp="1" noChangeAspect="1"/>
          </p:cNvPicPr>
          <p:nvPr>
            <p:ph sz="half" idx="2"/>
          </p:nvPr>
        </p:nvPicPr>
        <p:blipFill>
          <a:blip r:embed="rId2"/>
          <a:stretch>
            <a:fillRect/>
          </a:stretch>
        </p:blipFill>
        <p:spPr>
          <a:xfrm>
            <a:off x="2855219" y="2936395"/>
            <a:ext cx="1040660" cy="3684588"/>
          </a:xfrm>
          <a:prstGeom prst="rect">
            <a:avLst/>
          </a:prstGeom>
        </p:spPr>
      </p:pic>
      <p:sp>
        <p:nvSpPr>
          <p:cNvPr id="7" name="Szöveg helye 6"/>
          <p:cNvSpPr>
            <a:spLocks noGrp="1"/>
          </p:cNvSpPr>
          <p:nvPr>
            <p:ph type="body" sz="quarter" idx="3"/>
          </p:nvPr>
        </p:nvSpPr>
        <p:spPr>
          <a:xfrm>
            <a:off x="6129068" y="2112483"/>
            <a:ext cx="5183188" cy="823912"/>
          </a:xfrm>
        </p:spPr>
        <p:txBody>
          <a:bodyPr/>
          <a:lstStyle/>
          <a:p>
            <a:pPr algn="ctr"/>
            <a:r>
              <a:rPr lang="de-DE" dirty="0" smtClean="0"/>
              <a:t>Ursprüngliche</a:t>
            </a:r>
            <a:r>
              <a:rPr lang="hu-HU" dirty="0" smtClean="0"/>
              <a:t> </a:t>
            </a:r>
            <a:r>
              <a:rPr lang="de-DE" dirty="0" smtClean="0"/>
              <a:t>und spätere</a:t>
            </a:r>
            <a:r>
              <a:rPr lang="hu-HU" dirty="0" smtClean="0"/>
              <a:t> </a:t>
            </a:r>
            <a:r>
              <a:rPr lang="de-DE" dirty="0" smtClean="0"/>
              <a:t>Fassung </a:t>
            </a:r>
            <a:r>
              <a:rPr lang="de-DE" dirty="0"/>
              <a:t>des Melodieanfangs</a:t>
            </a:r>
            <a:endParaRPr lang="hu-HU" dirty="0"/>
          </a:p>
        </p:txBody>
      </p:sp>
      <p:pic>
        <p:nvPicPr>
          <p:cNvPr id="10" name="Tartalom helye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29068" y="3636306"/>
            <a:ext cx="5183188" cy="2284766"/>
          </a:xfrm>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60982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743308" y="1198086"/>
            <a:ext cx="10515600" cy="781749"/>
          </a:xfrm>
        </p:spPr>
        <p:txBody>
          <a:bodyPr>
            <a:noAutofit/>
          </a:bodyPr>
          <a:lstStyle/>
          <a:p>
            <a:pPr algn="ctr"/>
            <a:r>
              <a:rPr lang="hu-HU" sz="3200" b="1" dirty="0" smtClean="0">
                <a:solidFill>
                  <a:srgbClr val="C00000"/>
                </a:solidFill>
              </a:rPr>
              <a:t>„</a:t>
            </a:r>
            <a:r>
              <a:rPr lang="hu-HU" sz="3200" b="1" dirty="0" err="1" smtClean="0">
                <a:solidFill>
                  <a:srgbClr val="C00000"/>
                </a:solidFill>
              </a:rPr>
              <a:t>Ein</a:t>
            </a:r>
            <a:r>
              <a:rPr lang="hu-HU" sz="3200" b="1" dirty="0" smtClean="0">
                <a:solidFill>
                  <a:srgbClr val="C00000"/>
                </a:solidFill>
              </a:rPr>
              <a:t> </a:t>
            </a:r>
            <a:r>
              <a:rPr lang="hu-HU" sz="3200" b="1" dirty="0" err="1" smtClean="0">
                <a:solidFill>
                  <a:srgbClr val="C00000"/>
                </a:solidFill>
              </a:rPr>
              <a:t>feste</a:t>
            </a:r>
            <a:r>
              <a:rPr lang="hu-HU" sz="3200" b="1" dirty="0" smtClean="0">
                <a:solidFill>
                  <a:srgbClr val="C00000"/>
                </a:solidFill>
              </a:rPr>
              <a:t> </a:t>
            </a:r>
            <a:r>
              <a:rPr lang="hu-HU" sz="3200" b="1" dirty="0" err="1" smtClean="0">
                <a:solidFill>
                  <a:srgbClr val="C00000"/>
                </a:solidFill>
              </a:rPr>
              <a:t>Burg</a:t>
            </a:r>
            <a:r>
              <a:rPr lang="hu-HU" sz="3200" b="1" dirty="0" smtClean="0">
                <a:solidFill>
                  <a:srgbClr val="C00000"/>
                </a:solidFill>
              </a:rPr>
              <a:t> </a:t>
            </a:r>
            <a:r>
              <a:rPr lang="hu-HU" sz="3200" b="1" dirty="0" err="1" smtClean="0">
                <a:solidFill>
                  <a:srgbClr val="C00000"/>
                </a:solidFill>
              </a:rPr>
              <a:t>ist</a:t>
            </a:r>
            <a:r>
              <a:rPr lang="hu-HU" sz="3200" b="1" dirty="0" smtClean="0">
                <a:solidFill>
                  <a:srgbClr val="C00000"/>
                </a:solidFill>
              </a:rPr>
              <a:t> </a:t>
            </a:r>
            <a:r>
              <a:rPr lang="hu-HU" sz="3200" b="1" dirty="0" err="1" smtClean="0">
                <a:solidFill>
                  <a:srgbClr val="C00000"/>
                </a:solidFill>
              </a:rPr>
              <a:t>unser</a:t>
            </a:r>
            <a:r>
              <a:rPr lang="hu-HU" sz="3200" b="1" dirty="0" smtClean="0">
                <a:solidFill>
                  <a:srgbClr val="C00000"/>
                </a:solidFill>
              </a:rPr>
              <a:t> </a:t>
            </a:r>
            <a:r>
              <a:rPr lang="hu-HU" sz="3200" b="1" dirty="0" err="1" smtClean="0">
                <a:solidFill>
                  <a:srgbClr val="C00000"/>
                </a:solidFill>
              </a:rPr>
              <a:t>Gott</a:t>
            </a:r>
            <a:r>
              <a:rPr lang="hu-HU" sz="3200" b="1" dirty="0" smtClean="0">
                <a:solidFill>
                  <a:srgbClr val="C00000"/>
                </a:solidFill>
              </a:rPr>
              <a:t>”</a:t>
            </a:r>
            <a:br>
              <a:rPr lang="hu-HU" sz="3200" b="1" dirty="0" smtClean="0">
                <a:solidFill>
                  <a:srgbClr val="C00000"/>
                </a:solidFill>
              </a:rPr>
            </a:br>
            <a:r>
              <a:rPr lang="hu-HU" sz="1400" b="1" dirty="0" smtClean="0">
                <a:hlinkClick r:id="rId2"/>
              </a:rPr>
              <a:t>https</a:t>
            </a:r>
            <a:r>
              <a:rPr lang="hu-HU" sz="1400" b="1" dirty="0">
                <a:hlinkClick r:id="rId2"/>
              </a:rPr>
              <a:t>://</a:t>
            </a:r>
            <a:r>
              <a:rPr lang="hu-HU" sz="1400" b="1" dirty="0" smtClean="0">
                <a:hlinkClick r:id="rId2"/>
              </a:rPr>
              <a:t>www.youtube.com/watch?v=E969xwHA91E</a:t>
            </a:r>
            <a:r>
              <a:rPr lang="hu-HU" sz="1400" b="1" dirty="0" smtClean="0"/>
              <a:t> </a:t>
            </a:r>
            <a:endParaRPr lang="hu-HU" sz="1400" b="1" dirty="0"/>
          </a:p>
        </p:txBody>
      </p:sp>
      <p:sp>
        <p:nvSpPr>
          <p:cNvPr id="8" name="Tartalom helye 7"/>
          <p:cNvSpPr>
            <a:spLocks noGrp="1"/>
          </p:cNvSpPr>
          <p:nvPr>
            <p:ph sz="half" idx="1"/>
          </p:nvPr>
        </p:nvSpPr>
        <p:spPr>
          <a:xfrm>
            <a:off x="1671915" y="1979835"/>
            <a:ext cx="4252993" cy="4844109"/>
          </a:xfrm>
        </p:spPr>
        <p:txBody>
          <a:bodyPr>
            <a:noAutofit/>
          </a:bodyPr>
          <a:lstStyle/>
          <a:p>
            <a:pPr marL="0" indent="0">
              <a:buNone/>
            </a:pPr>
            <a:r>
              <a:rPr lang="de-DE" sz="1800" i="1" dirty="0"/>
              <a:t>Ein feste Burg ist unser </a:t>
            </a:r>
            <a:r>
              <a:rPr lang="de-DE" sz="1800" b="1" i="1" dirty="0">
                <a:solidFill>
                  <a:srgbClr val="C00000"/>
                </a:solidFill>
              </a:rPr>
              <a:t>Gott</a:t>
            </a:r>
            <a:r>
              <a:rPr lang="de-DE" sz="1800" i="1" dirty="0"/>
              <a:t>,</a:t>
            </a:r>
            <a:br>
              <a:rPr lang="de-DE" sz="1800" i="1" dirty="0"/>
            </a:br>
            <a:r>
              <a:rPr lang="de-DE" sz="1800" i="1" dirty="0"/>
              <a:t>ein gute Wehr und Waffen.</a:t>
            </a:r>
            <a:br>
              <a:rPr lang="de-DE" sz="1800" i="1" dirty="0"/>
            </a:br>
            <a:r>
              <a:rPr lang="de-DE" sz="1800" i="1" dirty="0"/>
              <a:t>Er hilft uns frei aus aller Not,</a:t>
            </a:r>
            <a:br>
              <a:rPr lang="de-DE" sz="1800" i="1" dirty="0"/>
            </a:br>
            <a:r>
              <a:rPr lang="de-DE" sz="1800" i="1" dirty="0"/>
              <a:t>die uns jetzt hat betroffen.</a:t>
            </a:r>
            <a:br>
              <a:rPr lang="de-DE" sz="1800" i="1" dirty="0"/>
            </a:br>
            <a:r>
              <a:rPr lang="de-DE" sz="1800" i="1" dirty="0"/>
              <a:t>Der alt böse </a:t>
            </a:r>
            <a:r>
              <a:rPr lang="de-DE" sz="1800" b="1" i="1" dirty="0">
                <a:solidFill>
                  <a:srgbClr val="0070C0"/>
                </a:solidFill>
              </a:rPr>
              <a:t>Feind</a:t>
            </a:r>
            <a:r>
              <a:rPr lang="de-DE" sz="1800" i="1" dirty="0"/>
              <a:t/>
            </a:r>
            <a:br>
              <a:rPr lang="de-DE" sz="1800" i="1" dirty="0"/>
            </a:br>
            <a:r>
              <a:rPr lang="de-DE" sz="1800" i="1" dirty="0"/>
              <a:t>mit Ernst er’s jetzt meint,</a:t>
            </a:r>
            <a:br>
              <a:rPr lang="de-DE" sz="1800" i="1" dirty="0"/>
            </a:br>
            <a:r>
              <a:rPr lang="de-DE" sz="1800" i="1" dirty="0"/>
              <a:t>groß Macht und viel List</a:t>
            </a:r>
            <a:br>
              <a:rPr lang="de-DE" sz="1800" i="1" dirty="0"/>
            </a:br>
            <a:r>
              <a:rPr lang="de-DE" sz="1800" i="1" dirty="0"/>
              <a:t>sein grausam Rüstung ist,</a:t>
            </a:r>
            <a:br>
              <a:rPr lang="de-DE" sz="1800" i="1" dirty="0"/>
            </a:br>
            <a:r>
              <a:rPr lang="de-DE" sz="1800" i="1" dirty="0"/>
              <a:t>auf </a:t>
            </a:r>
            <a:r>
              <a:rPr lang="de-DE" sz="1800" i="1" dirty="0" err="1"/>
              <a:t>Erd</a:t>
            </a:r>
            <a:r>
              <a:rPr lang="de-DE" sz="1800" i="1" dirty="0"/>
              <a:t> ist nicht </a:t>
            </a:r>
            <a:r>
              <a:rPr lang="de-DE" sz="1800" i="1" dirty="0" err="1"/>
              <a:t>seinsgleichen</a:t>
            </a:r>
            <a:r>
              <a:rPr lang="de-DE" sz="1800" i="1" dirty="0"/>
              <a:t>.</a:t>
            </a:r>
            <a:br>
              <a:rPr lang="de-DE" sz="1800" i="1" dirty="0"/>
            </a:br>
            <a:r>
              <a:rPr lang="de-DE" sz="1800" i="1" dirty="0"/>
              <a:t/>
            </a:r>
            <a:br>
              <a:rPr lang="de-DE" sz="1800" i="1" dirty="0"/>
            </a:br>
            <a:r>
              <a:rPr lang="de-DE" sz="1800" i="1" dirty="0"/>
              <a:t>Mit unsrer Macht ist nichts getan,</a:t>
            </a:r>
            <a:br>
              <a:rPr lang="de-DE" sz="1800" i="1" dirty="0"/>
            </a:br>
            <a:r>
              <a:rPr lang="de-DE" sz="1800" i="1" dirty="0"/>
              <a:t>wir sind gar bald verloren;</a:t>
            </a:r>
            <a:br>
              <a:rPr lang="de-DE" sz="1800" i="1" dirty="0"/>
            </a:br>
            <a:r>
              <a:rPr lang="de-DE" sz="1800" i="1" dirty="0"/>
              <a:t>es streit’ für uns der rechte Mann,</a:t>
            </a:r>
            <a:br>
              <a:rPr lang="de-DE" sz="1800" i="1" dirty="0"/>
            </a:br>
            <a:r>
              <a:rPr lang="de-DE" sz="1800" i="1" dirty="0"/>
              <a:t>den Gott hat selbst erkoren.</a:t>
            </a:r>
            <a:br>
              <a:rPr lang="de-DE" sz="1800" i="1" dirty="0"/>
            </a:br>
            <a:r>
              <a:rPr lang="de-DE" sz="1800" i="1" dirty="0"/>
              <a:t>Fragst du, wer der ist?</a:t>
            </a:r>
            <a:br>
              <a:rPr lang="de-DE" sz="1800" i="1" dirty="0"/>
            </a:br>
            <a:r>
              <a:rPr lang="de-DE" sz="1800" i="1" dirty="0"/>
              <a:t>Er heißt </a:t>
            </a:r>
            <a:r>
              <a:rPr lang="de-DE" sz="1800" b="1" i="1" dirty="0">
                <a:solidFill>
                  <a:srgbClr val="C00000"/>
                </a:solidFill>
              </a:rPr>
              <a:t>Jesus Christ</a:t>
            </a:r>
            <a:r>
              <a:rPr lang="de-DE" sz="1800" i="1" dirty="0"/>
              <a:t>,</a:t>
            </a:r>
            <a:br>
              <a:rPr lang="de-DE" sz="1800" i="1" dirty="0"/>
            </a:br>
            <a:r>
              <a:rPr lang="de-DE" sz="1800" i="1" dirty="0"/>
              <a:t>der </a:t>
            </a:r>
            <a:r>
              <a:rPr lang="de-DE" sz="1800" i="1" dirty="0" smtClean="0"/>
              <a:t>Herr</a:t>
            </a:r>
            <a:r>
              <a:rPr lang="hu-HU" sz="1800" i="1" dirty="0" smtClean="0"/>
              <a:t> </a:t>
            </a:r>
            <a:r>
              <a:rPr lang="hu-HU" sz="1800" i="1" dirty="0" err="1" smtClean="0"/>
              <a:t>Zebaoth</a:t>
            </a:r>
            <a:r>
              <a:rPr lang="de-DE" sz="1800" i="1" dirty="0" smtClean="0"/>
              <a:t>,</a:t>
            </a:r>
            <a:r>
              <a:rPr lang="de-DE" sz="1800" i="1" dirty="0"/>
              <a:t/>
            </a:r>
            <a:br>
              <a:rPr lang="de-DE" sz="1800" i="1" dirty="0"/>
            </a:br>
            <a:r>
              <a:rPr lang="de-DE" sz="1800" i="1" dirty="0"/>
              <a:t>und ist kein andrer Gott,</a:t>
            </a:r>
            <a:br>
              <a:rPr lang="de-DE" sz="1800" i="1" dirty="0"/>
            </a:br>
            <a:r>
              <a:rPr lang="de-DE" sz="1800" i="1" dirty="0"/>
              <a:t>das Feld muss er behalten.</a:t>
            </a:r>
            <a:br>
              <a:rPr lang="de-DE" sz="1800" i="1" dirty="0"/>
            </a:br>
            <a:endParaRPr lang="hu-HU" sz="1800" i="1" dirty="0"/>
          </a:p>
        </p:txBody>
      </p:sp>
      <p:sp>
        <p:nvSpPr>
          <p:cNvPr id="9" name="Tartalom helye 8"/>
          <p:cNvSpPr>
            <a:spLocks noGrp="1"/>
          </p:cNvSpPr>
          <p:nvPr>
            <p:ph sz="half" idx="2"/>
          </p:nvPr>
        </p:nvSpPr>
        <p:spPr>
          <a:xfrm>
            <a:off x="6476389" y="1979835"/>
            <a:ext cx="4782519" cy="5191932"/>
          </a:xfrm>
        </p:spPr>
        <p:txBody>
          <a:bodyPr>
            <a:normAutofit fontScale="85000" lnSpcReduction="20000"/>
          </a:bodyPr>
          <a:lstStyle/>
          <a:p>
            <a:pPr marL="0" indent="0">
              <a:buNone/>
            </a:pPr>
            <a:r>
              <a:rPr lang="de-DE" sz="2100" i="1" dirty="0"/>
              <a:t>Und wenn die Welt voll </a:t>
            </a:r>
            <a:r>
              <a:rPr lang="de-DE" sz="2100" b="1" i="1" dirty="0">
                <a:solidFill>
                  <a:srgbClr val="0070C0"/>
                </a:solidFill>
              </a:rPr>
              <a:t>Teufel</a:t>
            </a:r>
            <a:r>
              <a:rPr lang="de-DE" sz="2100" b="1" i="1" dirty="0"/>
              <a:t> </a:t>
            </a:r>
            <a:r>
              <a:rPr lang="de-DE" sz="2100" i="1" dirty="0"/>
              <a:t>wär</a:t>
            </a:r>
            <a:br>
              <a:rPr lang="de-DE" sz="2100" i="1" dirty="0"/>
            </a:br>
            <a:r>
              <a:rPr lang="de-DE" sz="2100" i="1" dirty="0"/>
              <a:t>und wollt uns gar verschlingen,</a:t>
            </a:r>
            <a:br>
              <a:rPr lang="de-DE" sz="2100" i="1" dirty="0"/>
            </a:br>
            <a:r>
              <a:rPr lang="de-DE" sz="2100" i="1" dirty="0"/>
              <a:t>so fürchten wir uns nicht so sehr,</a:t>
            </a:r>
            <a:br>
              <a:rPr lang="de-DE" sz="2100" i="1" dirty="0"/>
            </a:br>
            <a:r>
              <a:rPr lang="de-DE" sz="2100" i="1" dirty="0"/>
              <a:t>es soll uns doch gelingen.</a:t>
            </a:r>
            <a:br>
              <a:rPr lang="de-DE" sz="2100" i="1" dirty="0"/>
            </a:br>
            <a:r>
              <a:rPr lang="de-DE" sz="2100" b="1" i="1" dirty="0">
                <a:solidFill>
                  <a:srgbClr val="0070C0"/>
                </a:solidFill>
              </a:rPr>
              <a:t>Der Fürst dieser Welt</a:t>
            </a:r>
            <a:r>
              <a:rPr lang="de-DE" sz="2100" i="1" dirty="0"/>
              <a:t>,</a:t>
            </a:r>
            <a:br>
              <a:rPr lang="de-DE" sz="2100" i="1" dirty="0"/>
            </a:br>
            <a:r>
              <a:rPr lang="de-DE" sz="2100" i="1" dirty="0"/>
              <a:t>wie </a:t>
            </a:r>
            <a:r>
              <a:rPr lang="de-DE" sz="2100" i="1" dirty="0" err="1"/>
              <a:t>sau’r</a:t>
            </a:r>
            <a:r>
              <a:rPr lang="de-DE" sz="2100" i="1" dirty="0"/>
              <a:t> er sich stellt,</a:t>
            </a:r>
            <a:br>
              <a:rPr lang="de-DE" sz="2100" i="1" dirty="0"/>
            </a:br>
            <a:r>
              <a:rPr lang="de-DE" sz="2100" i="1" dirty="0"/>
              <a:t>tut er uns doch nicht;</a:t>
            </a:r>
            <a:br>
              <a:rPr lang="de-DE" sz="2100" i="1" dirty="0"/>
            </a:br>
            <a:r>
              <a:rPr lang="de-DE" sz="2100" i="1" dirty="0"/>
              <a:t>das macht, er ist </a:t>
            </a:r>
            <a:r>
              <a:rPr lang="de-DE" sz="2100" i="1" dirty="0" err="1"/>
              <a:t>gericht</a:t>
            </a:r>
            <a:r>
              <a:rPr lang="de-DE" sz="2100" i="1" dirty="0"/>
              <a:t>’:</a:t>
            </a:r>
            <a:br>
              <a:rPr lang="de-DE" sz="2100" i="1" dirty="0"/>
            </a:br>
            <a:r>
              <a:rPr lang="de-DE" sz="2100" i="1" dirty="0"/>
              <a:t>ein </a:t>
            </a:r>
            <a:r>
              <a:rPr lang="de-DE" sz="2100" i="1" dirty="0" err="1"/>
              <a:t>Wörtlein</a:t>
            </a:r>
            <a:r>
              <a:rPr lang="de-DE" sz="2100" i="1" dirty="0"/>
              <a:t> kann ihn fällen.</a:t>
            </a:r>
            <a:br>
              <a:rPr lang="de-DE" sz="2100" i="1" dirty="0"/>
            </a:br>
            <a:r>
              <a:rPr lang="de-DE" sz="2100" i="1" dirty="0"/>
              <a:t/>
            </a:r>
            <a:br>
              <a:rPr lang="de-DE" sz="2100" i="1" dirty="0"/>
            </a:br>
            <a:r>
              <a:rPr lang="de-DE" sz="2100" i="1" dirty="0"/>
              <a:t>Das </a:t>
            </a:r>
            <a:r>
              <a:rPr lang="de-DE" sz="2100" b="1" i="1" dirty="0">
                <a:solidFill>
                  <a:srgbClr val="0070C0"/>
                </a:solidFill>
              </a:rPr>
              <a:t>Wort</a:t>
            </a:r>
            <a:r>
              <a:rPr lang="de-DE" sz="2100" i="1" dirty="0"/>
              <a:t> sie sollen lassen </a:t>
            </a:r>
            <a:r>
              <a:rPr lang="de-DE" sz="2100" i="1" dirty="0" err="1"/>
              <a:t>stahn</a:t>
            </a:r>
            <a:r>
              <a:rPr lang="de-DE" sz="2100" i="1" dirty="0"/>
              <a:t/>
            </a:r>
            <a:br>
              <a:rPr lang="de-DE" sz="2100" i="1" dirty="0"/>
            </a:br>
            <a:r>
              <a:rPr lang="de-DE" sz="2100" i="1" dirty="0"/>
              <a:t>und kein’ </a:t>
            </a:r>
            <a:r>
              <a:rPr lang="de-DE" sz="2100" i="1" dirty="0" smtClean="0"/>
              <a:t>Dank</a:t>
            </a:r>
            <a:r>
              <a:rPr lang="hu-HU" sz="2100" i="1" baseline="30000" dirty="0"/>
              <a:t> </a:t>
            </a:r>
            <a:r>
              <a:rPr lang="de-DE" sz="2100" i="1" dirty="0" smtClean="0"/>
              <a:t>dazu </a:t>
            </a:r>
            <a:r>
              <a:rPr lang="de-DE" sz="2100" i="1" dirty="0"/>
              <a:t>haben;</a:t>
            </a:r>
            <a:br>
              <a:rPr lang="de-DE" sz="2100" i="1" dirty="0"/>
            </a:br>
            <a:r>
              <a:rPr lang="de-DE" sz="2100" i="1" dirty="0"/>
              <a:t>er ist bei uns wohl auf dem </a:t>
            </a:r>
            <a:r>
              <a:rPr lang="de-DE" sz="2100" i="1" dirty="0" smtClean="0"/>
              <a:t>Plan</a:t>
            </a:r>
            <a:r>
              <a:rPr lang="de-DE" sz="2100" i="1" dirty="0"/>
              <a:t/>
            </a:r>
            <a:br>
              <a:rPr lang="de-DE" sz="2100" i="1" dirty="0"/>
            </a:br>
            <a:r>
              <a:rPr lang="de-DE" sz="2100" i="1" dirty="0"/>
              <a:t>mit seinem Geist und Gaben.</a:t>
            </a:r>
            <a:br>
              <a:rPr lang="de-DE" sz="2100" i="1" dirty="0"/>
            </a:br>
            <a:r>
              <a:rPr lang="de-DE" sz="2100" i="1" dirty="0"/>
              <a:t>Nehmen sie den Leib</a:t>
            </a:r>
            <a:r>
              <a:rPr lang="de-DE" sz="2100" i="1" dirty="0" smtClean="0"/>
              <a:t>,</a:t>
            </a:r>
            <a:r>
              <a:rPr lang="de-DE" sz="2100" i="1" dirty="0"/>
              <a:t/>
            </a:r>
            <a:br>
              <a:rPr lang="de-DE" sz="2100" i="1" dirty="0"/>
            </a:br>
            <a:r>
              <a:rPr lang="de-DE" sz="2100" i="1" dirty="0"/>
              <a:t>Gut, Ehr, Kind und Weib:</a:t>
            </a:r>
            <a:br>
              <a:rPr lang="de-DE" sz="2100" i="1" dirty="0"/>
            </a:br>
            <a:r>
              <a:rPr lang="de-DE" sz="2100" i="1" dirty="0"/>
              <a:t>lass fahren dahin,</a:t>
            </a:r>
            <a:br>
              <a:rPr lang="de-DE" sz="2100" i="1" dirty="0"/>
            </a:br>
            <a:r>
              <a:rPr lang="de-DE" sz="2100" i="1" dirty="0"/>
              <a:t>sie haben’s kein’ Gewinn,</a:t>
            </a:r>
            <a:br>
              <a:rPr lang="de-DE" sz="2100" i="1" dirty="0"/>
            </a:br>
            <a:r>
              <a:rPr lang="de-DE" sz="2100" i="1" dirty="0"/>
              <a:t>das </a:t>
            </a:r>
            <a:r>
              <a:rPr lang="de-DE" sz="2100" b="1" i="1" dirty="0">
                <a:solidFill>
                  <a:srgbClr val="0070C0"/>
                </a:solidFill>
              </a:rPr>
              <a:t>Reich</a:t>
            </a:r>
            <a:r>
              <a:rPr lang="de-DE" sz="2100" i="1" dirty="0"/>
              <a:t> muss uns doch bleiben</a:t>
            </a:r>
            <a:r>
              <a:rPr lang="de-DE" sz="2100" i="1" dirty="0" smtClean="0"/>
              <a:t>.</a:t>
            </a:r>
            <a:endParaRPr lang="hu-HU" sz="2100" i="1" dirty="0" smtClean="0"/>
          </a:p>
          <a:p>
            <a:pPr marL="0" indent="0">
              <a:buNone/>
            </a:pPr>
            <a:endParaRPr lang="hu-HU" sz="2100" dirty="0" smtClean="0"/>
          </a:p>
          <a:p>
            <a:pPr marL="0" indent="0">
              <a:buNone/>
            </a:pPr>
            <a:r>
              <a:rPr lang="hu-HU" sz="1700" dirty="0" err="1" smtClean="0"/>
              <a:t>Dank</a:t>
            </a:r>
            <a:r>
              <a:rPr lang="hu-HU" sz="1700" dirty="0" smtClean="0"/>
              <a:t> = </a:t>
            </a:r>
            <a:r>
              <a:rPr lang="hu-HU" sz="1700" dirty="0" err="1" smtClean="0"/>
              <a:t>Gedanke</a:t>
            </a:r>
            <a:r>
              <a:rPr lang="hu-HU" sz="1700" dirty="0" smtClean="0"/>
              <a:t>, </a:t>
            </a:r>
            <a:r>
              <a:rPr lang="hu-HU" sz="1700" dirty="0" err="1" smtClean="0"/>
              <a:t>Wille</a:t>
            </a:r>
            <a:r>
              <a:rPr lang="hu-HU" sz="1700" dirty="0" smtClean="0"/>
              <a:t> = </a:t>
            </a:r>
            <a:r>
              <a:rPr lang="hu-HU" sz="1700" dirty="0" err="1" smtClean="0"/>
              <a:t>ob</a:t>
            </a:r>
            <a:r>
              <a:rPr lang="hu-HU" sz="1700" dirty="0" smtClean="0"/>
              <a:t> </a:t>
            </a:r>
            <a:r>
              <a:rPr lang="hu-HU" sz="1700" dirty="0" err="1" smtClean="0"/>
              <a:t>sie</a:t>
            </a:r>
            <a:r>
              <a:rPr lang="hu-HU" sz="1700" dirty="0" smtClean="0"/>
              <a:t> </a:t>
            </a:r>
            <a:r>
              <a:rPr lang="hu-HU" sz="1700" dirty="0" err="1" smtClean="0"/>
              <a:t>wollen</a:t>
            </a:r>
            <a:r>
              <a:rPr lang="hu-HU" sz="1700" dirty="0" smtClean="0"/>
              <a:t> </a:t>
            </a:r>
            <a:r>
              <a:rPr lang="hu-HU" sz="1700" dirty="0" err="1" smtClean="0"/>
              <a:t>oder</a:t>
            </a:r>
            <a:r>
              <a:rPr lang="hu-HU" sz="1700" dirty="0" smtClean="0"/>
              <a:t> </a:t>
            </a:r>
            <a:r>
              <a:rPr lang="hu-HU" sz="1700" dirty="0" err="1" smtClean="0"/>
              <a:t>nicht</a:t>
            </a:r>
            <a:endParaRPr lang="hu-HU" sz="1700" dirty="0" smtClean="0"/>
          </a:p>
          <a:p>
            <a:pPr marL="0" indent="0">
              <a:buNone/>
            </a:pPr>
            <a:r>
              <a:rPr lang="hu-HU" sz="1700" dirty="0" err="1" smtClean="0"/>
              <a:t>Plan</a:t>
            </a:r>
            <a:r>
              <a:rPr lang="hu-HU" sz="1700" dirty="0" smtClean="0"/>
              <a:t> = </a:t>
            </a:r>
            <a:r>
              <a:rPr lang="hu-HU" sz="1700" dirty="0" err="1" smtClean="0"/>
              <a:t>Ebene</a:t>
            </a:r>
            <a:r>
              <a:rPr lang="hu-HU" sz="1700" dirty="0" smtClean="0"/>
              <a:t>, (</a:t>
            </a:r>
            <a:r>
              <a:rPr lang="hu-HU" sz="1700" dirty="0" err="1" smtClean="0"/>
              <a:t>Kampf</a:t>
            </a:r>
            <a:r>
              <a:rPr lang="hu-HU" sz="1700" dirty="0" smtClean="0"/>
              <a:t>)</a:t>
            </a:r>
            <a:r>
              <a:rPr lang="hu-HU" sz="1700" dirty="0" err="1" smtClean="0"/>
              <a:t>platz</a:t>
            </a:r>
            <a:endParaRPr lang="hu-HU" sz="1700" dirty="0" smtClean="0"/>
          </a:p>
          <a:p>
            <a:pPr marL="0" indent="0">
              <a:buNone/>
            </a:pPr>
            <a:r>
              <a:rPr lang="hu-HU" sz="1700" dirty="0" smtClean="0"/>
              <a:t>Reich = (</a:t>
            </a:r>
            <a:r>
              <a:rPr lang="hu-HU" sz="1700" dirty="0" err="1" smtClean="0"/>
              <a:t>hier</a:t>
            </a:r>
            <a:r>
              <a:rPr lang="hu-HU" sz="1700" dirty="0" smtClean="0"/>
              <a:t>) </a:t>
            </a:r>
            <a:r>
              <a:rPr lang="hu-HU" sz="1700" dirty="0" err="1" smtClean="0"/>
              <a:t>Himmelreich</a:t>
            </a:r>
            <a:endParaRPr lang="hu-HU" sz="1700" dirty="0" smtClean="0"/>
          </a:p>
          <a:p>
            <a:pPr marL="0" indent="0">
              <a:buNone/>
            </a:pPr>
            <a:endParaRPr lang="hu-HU" sz="1800"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0061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095285"/>
            <a:ext cx="10515600" cy="1325563"/>
          </a:xfrm>
        </p:spPr>
        <p:txBody>
          <a:bodyPr>
            <a:normAutofit/>
          </a:bodyPr>
          <a:lstStyle/>
          <a:p>
            <a:pPr algn="ctr"/>
            <a:r>
              <a:rPr lang="hu-HU" sz="3600" b="1" dirty="0" smtClean="0"/>
              <a:t>József Attila: </a:t>
            </a:r>
            <a:r>
              <a:rPr lang="hu-HU" sz="3600" b="1" i="1" dirty="0" smtClean="0"/>
              <a:t>Erős vár a mi Istenünk (1934)</a:t>
            </a:r>
            <a:endParaRPr lang="hu-HU" sz="3600" b="1" i="1" dirty="0"/>
          </a:p>
        </p:txBody>
      </p:sp>
      <p:sp>
        <p:nvSpPr>
          <p:cNvPr id="3" name="Tartalom helye 2"/>
          <p:cNvSpPr>
            <a:spLocks noGrp="1"/>
          </p:cNvSpPr>
          <p:nvPr>
            <p:ph sz="half" idx="1"/>
          </p:nvPr>
        </p:nvSpPr>
        <p:spPr>
          <a:xfrm>
            <a:off x="2230001" y="2420848"/>
            <a:ext cx="3772546" cy="4351338"/>
          </a:xfrm>
        </p:spPr>
        <p:txBody>
          <a:bodyPr>
            <a:normAutofit fontScale="70000" lnSpcReduction="20000"/>
          </a:bodyPr>
          <a:lstStyle/>
          <a:p>
            <a:pPr marL="0" indent="0">
              <a:buNone/>
            </a:pPr>
            <a:r>
              <a:rPr lang="hu-HU" i="1" dirty="0"/>
              <a:t>Erős vár a mi Istenünk,</a:t>
            </a:r>
            <a:br>
              <a:rPr lang="hu-HU" i="1" dirty="0"/>
            </a:br>
            <a:r>
              <a:rPr lang="hu-HU" i="1" dirty="0"/>
              <a:t>Kemény vasunk és vértünk.</a:t>
            </a:r>
            <a:br>
              <a:rPr lang="hu-HU" i="1" dirty="0"/>
            </a:br>
            <a:r>
              <a:rPr lang="hu-HU" i="1" dirty="0" err="1"/>
              <a:t>Inségben</a:t>
            </a:r>
            <a:r>
              <a:rPr lang="hu-HU" i="1" dirty="0"/>
              <a:t> együtt van velünk,</a:t>
            </a:r>
            <a:br>
              <a:rPr lang="hu-HU" i="1" dirty="0"/>
            </a:br>
            <a:r>
              <a:rPr lang="hu-HU" i="1" dirty="0"/>
              <a:t>Megvált és harcol értünk.</a:t>
            </a:r>
            <a:br>
              <a:rPr lang="hu-HU" i="1" dirty="0"/>
            </a:br>
            <a:r>
              <a:rPr lang="hu-HU" i="1" dirty="0"/>
              <a:t>Kél az ősi rossz,</a:t>
            </a:r>
            <a:br>
              <a:rPr lang="hu-HU" i="1" dirty="0"/>
            </a:br>
            <a:r>
              <a:rPr lang="hu-HU" i="1" dirty="0"/>
              <a:t>Bajvető gonosz,</a:t>
            </a:r>
            <a:br>
              <a:rPr lang="hu-HU" i="1" dirty="0"/>
            </a:br>
            <a:r>
              <a:rPr lang="hu-HU" i="1" dirty="0"/>
              <a:t>Csel vad fegyvere,</a:t>
            </a:r>
            <a:br>
              <a:rPr lang="hu-HU" i="1" dirty="0"/>
            </a:br>
            <a:r>
              <a:rPr lang="hu-HU" i="1" dirty="0"/>
              <a:t>Erőszak ővele,</a:t>
            </a:r>
            <a:br>
              <a:rPr lang="hu-HU" i="1" dirty="0"/>
            </a:br>
            <a:r>
              <a:rPr lang="hu-HU" i="1" dirty="0"/>
              <a:t>A földön ő az első.</a:t>
            </a:r>
            <a:br>
              <a:rPr lang="hu-HU" i="1" dirty="0"/>
            </a:br>
            <a:endParaRPr lang="hu-HU" i="1" dirty="0"/>
          </a:p>
          <a:p>
            <a:pPr marL="0" indent="0">
              <a:buNone/>
            </a:pPr>
            <a:r>
              <a:rPr lang="hu-HU" i="1" dirty="0"/>
              <a:t>Önnön erőnk csak délibáb</a:t>
            </a:r>
            <a:br>
              <a:rPr lang="hu-HU" i="1" dirty="0"/>
            </a:br>
            <a:r>
              <a:rPr lang="hu-HU" i="1" dirty="0"/>
              <a:t>És bizony esnénk esten.</a:t>
            </a:r>
            <a:br>
              <a:rPr lang="hu-HU" i="1" dirty="0"/>
            </a:br>
            <a:r>
              <a:rPr lang="hu-HU" i="1" dirty="0"/>
              <a:t>De harcba küldte Egy Fiát</a:t>
            </a:r>
            <a:br>
              <a:rPr lang="hu-HU" i="1" dirty="0"/>
            </a:br>
            <a:r>
              <a:rPr lang="hu-HU" i="1" dirty="0"/>
              <a:t>Értünk maga az Isten.</a:t>
            </a:r>
            <a:br>
              <a:rPr lang="hu-HU" i="1" dirty="0"/>
            </a:br>
            <a:r>
              <a:rPr lang="hu-HU" i="1" dirty="0" err="1"/>
              <a:t>Kérded-é</a:t>
            </a:r>
            <a:r>
              <a:rPr lang="hu-HU" i="1" dirty="0"/>
              <a:t>, ki az?</a:t>
            </a:r>
            <a:br>
              <a:rPr lang="hu-HU" i="1" dirty="0"/>
            </a:br>
            <a:r>
              <a:rPr lang="hu-HU" i="1" dirty="0"/>
              <a:t>Jézus, az igaz.</a:t>
            </a:r>
            <a:br>
              <a:rPr lang="hu-HU" i="1" dirty="0"/>
            </a:br>
            <a:r>
              <a:rPr lang="hu-HU" i="1" dirty="0"/>
              <a:t>Sok had, Egy a fő,</a:t>
            </a:r>
            <a:br>
              <a:rPr lang="hu-HU" i="1" dirty="0"/>
            </a:br>
            <a:r>
              <a:rPr lang="hu-HU" i="1" dirty="0"/>
              <a:t>Nincs Isten más csak Ő,</a:t>
            </a:r>
            <a:br>
              <a:rPr lang="hu-HU" i="1" dirty="0"/>
            </a:br>
            <a:r>
              <a:rPr lang="hu-HU" i="1" dirty="0"/>
              <a:t>Krisztus a Győzedelmes.</a:t>
            </a:r>
          </a:p>
          <a:p>
            <a:pPr marL="0" indent="0">
              <a:buNone/>
            </a:pPr>
            <a:endParaRPr lang="hu-HU" dirty="0"/>
          </a:p>
        </p:txBody>
      </p:sp>
      <p:sp>
        <p:nvSpPr>
          <p:cNvPr id="4" name="Tartalom helye 3"/>
          <p:cNvSpPr>
            <a:spLocks noGrp="1"/>
          </p:cNvSpPr>
          <p:nvPr>
            <p:ph sz="half" idx="2"/>
          </p:nvPr>
        </p:nvSpPr>
        <p:spPr>
          <a:xfrm>
            <a:off x="6585025" y="2420848"/>
            <a:ext cx="4751522" cy="4351338"/>
          </a:xfrm>
        </p:spPr>
        <p:txBody>
          <a:bodyPr>
            <a:normAutofit fontScale="70000" lnSpcReduction="20000"/>
          </a:bodyPr>
          <a:lstStyle/>
          <a:p>
            <a:pPr marL="0" indent="0">
              <a:buNone/>
            </a:pPr>
            <a:r>
              <a:rPr lang="hu-HU" i="1" dirty="0"/>
              <a:t>S ha földön ördög </a:t>
            </a:r>
            <a:r>
              <a:rPr lang="hu-HU" i="1" dirty="0" err="1"/>
              <a:t>nyüzsgene</a:t>
            </a:r>
            <a:r>
              <a:rPr lang="hu-HU" i="1" dirty="0"/>
              <a:t/>
            </a:r>
            <a:br>
              <a:rPr lang="hu-HU" i="1" dirty="0"/>
            </a:br>
            <a:r>
              <a:rPr lang="hu-HU" i="1" dirty="0"/>
              <a:t>És elnyelni akarna,</a:t>
            </a:r>
            <a:br>
              <a:rPr lang="hu-HU" i="1" dirty="0"/>
            </a:br>
            <a:r>
              <a:rPr lang="hu-HU" i="1" dirty="0"/>
              <a:t>Meg nem riadnánk - ellene</a:t>
            </a:r>
            <a:br>
              <a:rPr lang="hu-HU" i="1" dirty="0"/>
            </a:br>
            <a:r>
              <a:rPr lang="hu-HU" i="1" dirty="0"/>
              <a:t>Győz hitünk diadalma.</a:t>
            </a:r>
            <a:br>
              <a:rPr lang="hu-HU" i="1" dirty="0"/>
            </a:br>
            <a:r>
              <a:rPr lang="hu-HU" i="1" dirty="0"/>
              <a:t>A világi úr</a:t>
            </a:r>
            <a:br>
              <a:rPr lang="hu-HU" i="1" dirty="0"/>
            </a:br>
            <a:r>
              <a:rPr lang="hu-HU" i="1" dirty="0"/>
              <a:t>Tombolhat vadul,</a:t>
            </a:r>
            <a:br>
              <a:rPr lang="hu-HU" i="1" dirty="0"/>
            </a:br>
            <a:r>
              <a:rPr lang="hu-HU" i="1" dirty="0"/>
              <a:t>Semmit sem tehet,</a:t>
            </a:r>
            <a:br>
              <a:rPr lang="hu-HU" i="1" dirty="0"/>
            </a:br>
            <a:r>
              <a:rPr lang="hu-HU" i="1" dirty="0"/>
              <a:t>Ő megítéltetett.</a:t>
            </a:r>
            <a:br>
              <a:rPr lang="hu-HU" i="1" dirty="0"/>
            </a:br>
            <a:r>
              <a:rPr lang="hu-HU" i="1" dirty="0"/>
              <a:t>Megrendül egy szavunkra.</a:t>
            </a:r>
            <a:br>
              <a:rPr lang="hu-HU" i="1" dirty="0"/>
            </a:br>
            <a:endParaRPr lang="hu-HU" i="1" dirty="0"/>
          </a:p>
          <a:p>
            <a:pPr marL="0" indent="0">
              <a:buNone/>
            </a:pPr>
            <a:r>
              <a:rPr lang="hu-HU" i="1" dirty="0"/>
              <a:t>Él, áll az ige igazul,</a:t>
            </a:r>
            <a:br>
              <a:rPr lang="hu-HU" i="1" dirty="0"/>
            </a:br>
            <a:r>
              <a:rPr lang="hu-HU" i="1" dirty="0"/>
              <a:t>Akárki vesse-hányja.</a:t>
            </a:r>
            <a:br>
              <a:rPr lang="hu-HU" i="1" dirty="0"/>
            </a:br>
            <a:r>
              <a:rPr lang="hu-HU" i="1" dirty="0"/>
              <a:t>Táborainkra száll az Úr</a:t>
            </a:r>
            <a:br>
              <a:rPr lang="hu-HU" i="1" dirty="0"/>
            </a:br>
            <a:r>
              <a:rPr lang="hu-HU" i="1" dirty="0"/>
              <a:t>Szent Lelke, adománya.</a:t>
            </a:r>
            <a:br>
              <a:rPr lang="hu-HU" i="1" dirty="0"/>
            </a:br>
            <a:r>
              <a:rPr lang="hu-HU" i="1" dirty="0" err="1"/>
              <a:t>Jóhír</a:t>
            </a:r>
            <a:r>
              <a:rPr lang="hu-HU" i="1" dirty="0"/>
              <a:t>, nő, család,</a:t>
            </a:r>
            <a:br>
              <a:rPr lang="hu-HU" i="1" dirty="0"/>
            </a:br>
            <a:r>
              <a:rPr lang="hu-HU" i="1" dirty="0"/>
              <a:t>Jószág, test, világ</a:t>
            </a:r>
            <a:br>
              <a:rPr lang="hu-HU" i="1" dirty="0"/>
            </a:br>
            <a:r>
              <a:rPr lang="hu-HU" i="1" dirty="0"/>
              <a:t>Veszhet, vihetik</a:t>
            </a:r>
            <a:br>
              <a:rPr lang="hu-HU" i="1" dirty="0"/>
            </a:br>
            <a:r>
              <a:rPr lang="hu-HU" i="1" dirty="0"/>
              <a:t>Veszendő kincseik', -</a:t>
            </a:r>
            <a:br>
              <a:rPr lang="hu-HU" i="1" dirty="0"/>
            </a:br>
            <a:r>
              <a:rPr lang="hu-HU" i="1" dirty="0"/>
              <a:t>Miénk marad az ország.</a:t>
            </a:r>
          </a:p>
          <a:p>
            <a:pPr marL="0" indent="0">
              <a:buNone/>
            </a:pP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8916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1618890" y="2178096"/>
            <a:ext cx="9144000" cy="3130658"/>
          </a:xfrm>
        </p:spPr>
        <p:txBody>
          <a:bodyPr>
            <a:normAutofit/>
          </a:bodyPr>
          <a:lstStyle/>
          <a:p>
            <a:r>
              <a:rPr lang="hu-HU" b="1" dirty="0">
                <a:solidFill>
                  <a:srgbClr val="C00000"/>
                </a:solidFill>
              </a:rPr>
              <a:t>Martin Luther und </a:t>
            </a:r>
            <a:r>
              <a:rPr lang="hu-HU" b="1" dirty="0" err="1">
                <a:solidFill>
                  <a:srgbClr val="C00000"/>
                </a:solidFill>
              </a:rPr>
              <a:t>die</a:t>
            </a:r>
            <a:r>
              <a:rPr lang="hu-HU" b="1" dirty="0">
                <a:solidFill>
                  <a:srgbClr val="C00000"/>
                </a:solidFill>
              </a:rPr>
              <a:t> </a:t>
            </a:r>
            <a:r>
              <a:rPr lang="hu-HU" b="1" dirty="0" err="1" smtClean="0">
                <a:solidFill>
                  <a:srgbClr val="C00000"/>
                </a:solidFill>
              </a:rPr>
              <a:t>Reformation</a:t>
            </a:r>
            <a:r>
              <a:rPr lang="hu-HU" b="1" dirty="0" smtClean="0">
                <a:solidFill>
                  <a:srgbClr val="C00000"/>
                </a:solidFill>
              </a:rPr>
              <a:t> II.</a:t>
            </a:r>
            <a:r>
              <a:rPr lang="hu-HU" b="1" dirty="0">
                <a:solidFill>
                  <a:srgbClr val="C00000"/>
                </a:solidFill>
              </a:rPr>
              <a:t/>
            </a:r>
            <a:br>
              <a:rPr lang="hu-HU" b="1" dirty="0">
                <a:solidFill>
                  <a:srgbClr val="C00000"/>
                </a:solidFill>
              </a:rPr>
            </a:br>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6203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77815" y="955524"/>
            <a:ext cx="10515600" cy="1325563"/>
          </a:xfrm>
        </p:spPr>
        <p:txBody>
          <a:bodyPr>
            <a:normAutofit/>
          </a:bodyPr>
          <a:lstStyle/>
          <a:p>
            <a:pPr algn="ctr"/>
            <a:r>
              <a:rPr lang="hu-HU" sz="3600" b="1" dirty="0" smtClean="0"/>
              <a:t>József Attila</a:t>
            </a:r>
            <a:r>
              <a:rPr lang="hu-HU" sz="3600" b="1" i="1" dirty="0" smtClean="0"/>
              <a:t>: Erős vár a mi Istenünk</a:t>
            </a:r>
            <a:endParaRPr lang="hu-HU" sz="3600" b="1" i="1" dirty="0"/>
          </a:p>
        </p:txBody>
      </p:sp>
      <p:sp>
        <p:nvSpPr>
          <p:cNvPr id="6" name="Tartalom helye 5"/>
          <p:cNvSpPr>
            <a:spLocks noGrp="1"/>
          </p:cNvSpPr>
          <p:nvPr>
            <p:ph idx="1"/>
          </p:nvPr>
        </p:nvSpPr>
        <p:spPr>
          <a:xfrm>
            <a:off x="777815" y="2096845"/>
            <a:ext cx="10515600" cy="4761155"/>
          </a:xfrm>
        </p:spPr>
        <p:txBody>
          <a:bodyPr>
            <a:normAutofit fontScale="70000" lnSpcReduction="20000"/>
          </a:bodyPr>
          <a:lstStyle/>
          <a:p>
            <a:r>
              <a:rPr lang="hu-HU" dirty="0" smtClean="0"/>
              <a:t>1933 (nov. 10.) – Luther születésének 450. évfordulóján a Magyar Evangélikus Egyház Egyetemes Közgyűlése elhatározza, hogy pályázatot hirdet Luther énekének újrafordítására (addig is több fordítása ismeretes a 16. század óta)…</a:t>
            </a:r>
          </a:p>
          <a:p>
            <a:r>
              <a:rPr lang="hu-HU" dirty="0" smtClean="0"/>
              <a:t>1934 tavaszán a pályázat megjelenik több egyházi és világi újságban</a:t>
            </a:r>
          </a:p>
          <a:p>
            <a:r>
              <a:rPr lang="hu-HU" dirty="0" smtClean="0"/>
              <a:t>1934 aug. 31-ig 136 jeligés pályázat érkezik be (1. díj 300 pengő, 2. díj 200 pengő, 3. díj 100 pengő)</a:t>
            </a:r>
          </a:p>
          <a:p>
            <a:r>
              <a:rPr lang="hu-HU" dirty="0" smtClean="0"/>
              <a:t>József Attila Hódmezővásárhelyen értesül a pályázatról, ott fordítja le az éneket és küldi be Pál II. Kor. 6,7. jeligével („</a:t>
            </a:r>
            <a:r>
              <a:rPr lang="hu-HU" i="1" dirty="0" smtClean="0"/>
              <a:t>az igazság igéjével, Isten erejével, az igazság jobb és bal felől való fegyvereivel</a:t>
            </a:r>
            <a:r>
              <a:rPr lang="hu-HU" dirty="0" smtClean="0"/>
              <a:t>”)</a:t>
            </a:r>
          </a:p>
          <a:p>
            <a:r>
              <a:rPr lang="hu-HU" dirty="0" smtClean="0"/>
              <a:t>A bíráló bizottság hét tagból áll (teológusok, papok, 1 zeneszakértő – irodalmár nincs közöttük)</a:t>
            </a:r>
          </a:p>
          <a:p>
            <a:r>
              <a:rPr lang="hu-HU" dirty="0" smtClean="0"/>
              <a:t>Sólyom Jenő az 1960-as években nyitja fel József Attila jeligés levelét – ekkor derül ki az ő szerzősége</a:t>
            </a:r>
          </a:p>
          <a:p>
            <a:r>
              <a:rPr lang="hu-HU" dirty="0" smtClean="0"/>
              <a:t>A többi jelige mögött rejlő fordítók kilétére csak 1996-ban derül fény – ekkor nyitotta fel őket </a:t>
            </a:r>
            <a:r>
              <a:rPr lang="hu-HU" dirty="0" err="1" smtClean="0"/>
              <a:t>Fabiny</a:t>
            </a:r>
            <a:r>
              <a:rPr lang="hu-HU" dirty="0" smtClean="0"/>
              <a:t> Tibor…</a:t>
            </a:r>
          </a:p>
          <a:p>
            <a:r>
              <a:rPr lang="hu-HU" dirty="0"/>
              <a:t>A</a:t>
            </a:r>
            <a:r>
              <a:rPr lang="hu-HU" dirty="0" smtClean="0"/>
              <a:t> Magyarországi Evangélikus Egyház énekes könyvében József Atilla fordítása ma is szerepel (256. ének) – a református énekeskönyvben 390. dicséret, de nem J.A. fordításában…</a:t>
            </a:r>
          </a:p>
          <a:p>
            <a:pPr marL="0" indent="0" algn="ctr">
              <a:buNone/>
            </a:pPr>
            <a:r>
              <a:rPr lang="hu-HU" sz="2300" dirty="0">
                <a:hlinkClick r:id="rId2"/>
              </a:rPr>
              <a:t>https://</a:t>
            </a:r>
            <a:r>
              <a:rPr lang="hu-HU" sz="2300" dirty="0" smtClean="0">
                <a:hlinkClick r:id="rId2"/>
              </a:rPr>
              <a:t>www.youtube.com/watch?v=ZbDPB1FVZxU</a:t>
            </a:r>
            <a:r>
              <a:rPr lang="hu-HU" sz="2300" dirty="0"/>
              <a:t> </a:t>
            </a:r>
            <a:r>
              <a:rPr lang="hu-HU" sz="2300" dirty="0" smtClean="0"/>
              <a:t>(Interjú dr. </a:t>
            </a:r>
            <a:r>
              <a:rPr lang="hu-HU" sz="2300" dirty="0" err="1" smtClean="0"/>
              <a:t>Fabiny</a:t>
            </a:r>
            <a:r>
              <a:rPr lang="hu-HU" sz="2300" dirty="0" smtClean="0"/>
              <a:t> Tiborral, 1996)</a:t>
            </a:r>
            <a:endParaRPr lang="hu-HU" sz="23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79978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184635"/>
            <a:ext cx="10515600" cy="1325563"/>
          </a:xfrm>
        </p:spPr>
        <p:txBody>
          <a:bodyPr>
            <a:normAutofit/>
          </a:bodyPr>
          <a:lstStyle/>
          <a:p>
            <a:pPr algn="ctr"/>
            <a:r>
              <a:rPr lang="hu-HU" sz="3600" b="1" dirty="0" err="1" smtClean="0"/>
              <a:t>Wichtige</a:t>
            </a:r>
            <a:r>
              <a:rPr lang="hu-HU" sz="3600" b="1" dirty="0" smtClean="0"/>
              <a:t> – </a:t>
            </a:r>
            <a:r>
              <a:rPr lang="hu-HU" sz="3600" b="1" dirty="0" err="1" smtClean="0"/>
              <a:t>weitere</a:t>
            </a:r>
            <a:r>
              <a:rPr lang="hu-HU" sz="3600" b="1" dirty="0" smtClean="0"/>
              <a:t> – </a:t>
            </a:r>
            <a:r>
              <a:rPr lang="hu-HU" sz="3600" b="1" dirty="0" err="1" smtClean="0"/>
              <a:t>literarisch-theologische</a:t>
            </a:r>
            <a:r>
              <a:rPr lang="hu-HU" sz="3600" b="1" dirty="0" smtClean="0"/>
              <a:t> </a:t>
            </a:r>
            <a:r>
              <a:rPr lang="hu-HU" sz="3600" b="1" dirty="0" err="1" smtClean="0"/>
              <a:t>Schriftformen</a:t>
            </a:r>
            <a:r>
              <a:rPr lang="hu-HU" sz="3600" b="1" dirty="0" smtClean="0"/>
              <a:t> von Luther</a:t>
            </a:r>
            <a:endParaRPr lang="hu-HU" sz="3600" b="1" dirty="0"/>
          </a:p>
        </p:txBody>
      </p:sp>
      <p:sp>
        <p:nvSpPr>
          <p:cNvPr id="3" name="Tartalom helye 2"/>
          <p:cNvSpPr>
            <a:spLocks noGrp="1"/>
          </p:cNvSpPr>
          <p:nvPr>
            <p:ph idx="1"/>
          </p:nvPr>
        </p:nvSpPr>
        <p:spPr>
          <a:xfrm>
            <a:off x="829574" y="2239692"/>
            <a:ext cx="10515600" cy="4761155"/>
          </a:xfrm>
        </p:spPr>
        <p:txBody>
          <a:bodyPr>
            <a:normAutofit fontScale="92500" lnSpcReduction="20000"/>
          </a:bodyPr>
          <a:lstStyle/>
          <a:p>
            <a:pPr marL="0" indent="0">
              <a:buNone/>
            </a:pPr>
            <a:endParaRPr lang="hu-HU" b="1" dirty="0" smtClean="0"/>
          </a:p>
          <a:p>
            <a:pPr marL="0" indent="0" algn="ctr">
              <a:buNone/>
            </a:pPr>
            <a:r>
              <a:rPr lang="hu-HU" sz="2600" b="1" dirty="0" err="1" smtClean="0"/>
              <a:t>Sermon</a:t>
            </a:r>
            <a:r>
              <a:rPr lang="hu-HU" sz="2600" dirty="0" smtClean="0"/>
              <a:t>:</a:t>
            </a:r>
          </a:p>
          <a:p>
            <a:pPr marL="0" indent="0" algn="ctr">
              <a:buNone/>
            </a:pPr>
            <a:r>
              <a:rPr lang="hu-HU" sz="2400" dirty="0" smtClean="0"/>
              <a:t>(</a:t>
            </a:r>
            <a:r>
              <a:rPr lang="hu-HU" sz="2400" dirty="0" err="1" smtClean="0"/>
              <a:t>Unterhaltung</a:t>
            </a:r>
            <a:r>
              <a:rPr lang="hu-HU" sz="2400" dirty="0" smtClean="0"/>
              <a:t>, </a:t>
            </a:r>
            <a:r>
              <a:rPr lang="hu-HU" sz="2400" dirty="0" err="1" smtClean="0"/>
              <a:t>Gespräch</a:t>
            </a:r>
            <a:r>
              <a:rPr lang="hu-HU" sz="2400" dirty="0" smtClean="0"/>
              <a:t>),</a:t>
            </a:r>
            <a:r>
              <a:rPr lang="hu-HU" sz="2400" dirty="0" err="1" smtClean="0"/>
              <a:t>Predikt</a:t>
            </a:r>
            <a:r>
              <a:rPr lang="hu-HU" sz="2400" dirty="0" smtClean="0"/>
              <a:t> (</a:t>
            </a:r>
            <a:r>
              <a:rPr lang="hu-HU" sz="2400" dirty="0" err="1" smtClean="0"/>
              <a:t>Rede</a:t>
            </a:r>
            <a:r>
              <a:rPr lang="hu-HU" sz="2400" dirty="0" smtClean="0"/>
              <a:t> </a:t>
            </a:r>
            <a:r>
              <a:rPr lang="hu-HU" sz="2400" dirty="0" err="1" smtClean="0"/>
              <a:t>im</a:t>
            </a:r>
            <a:r>
              <a:rPr lang="hu-HU" sz="2400" dirty="0" smtClean="0"/>
              <a:t> </a:t>
            </a:r>
            <a:r>
              <a:rPr lang="hu-HU" sz="2400" dirty="0" err="1" smtClean="0"/>
              <a:t>Rahmen</a:t>
            </a:r>
            <a:r>
              <a:rPr lang="hu-HU" sz="2400" dirty="0" smtClean="0"/>
              <a:t> </a:t>
            </a:r>
            <a:r>
              <a:rPr lang="hu-HU" sz="2400" dirty="0" err="1" smtClean="0"/>
              <a:t>einer</a:t>
            </a:r>
            <a:r>
              <a:rPr lang="hu-HU" sz="2400" dirty="0" smtClean="0"/>
              <a:t> </a:t>
            </a:r>
            <a:r>
              <a:rPr lang="hu-HU" sz="2400" dirty="0" err="1" smtClean="0"/>
              <a:t>religiösen</a:t>
            </a:r>
            <a:r>
              <a:rPr lang="hu-HU" sz="2400" dirty="0" smtClean="0"/>
              <a:t> </a:t>
            </a:r>
            <a:r>
              <a:rPr lang="hu-HU" sz="2400" dirty="0" err="1" smtClean="0"/>
              <a:t>Feier</a:t>
            </a:r>
            <a:r>
              <a:rPr lang="hu-HU" sz="2400" dirty="0" smtClean="0"/>
              <a:t> mit </a:t>
            </a:r>
            <a:r>
              <a:rPr lang="hu-HU" sz="2400" dirty="0" err="1" smtClean="0"/>
              <a:t>religiösem</a:t>
            </a:r>
            <a:r>
              <a:rPr lang="hu-HU" sz="2400" dirty="0" smtClean="0"/>
              <a:t> </a:t>
            </a:r>
            <a:r>
              <a:rPr lang="hu-HU" sz="2400" dirty="0" err="1" smtClean="0"/>
              <a:t>Inhalt</a:t>
            </a:r>
            <a:r>
              <a:rPr lang="hu-HU" sz="2400" dirty="0" smtClean="0"/>
              <a:t>)</a:t>
            </a:r>
          </a:p>
          <a:p>
            <a:pPr marL="0" indent="0" algn="ctr">
              <a:buNone/>
            </a:pPr>
            <a:r>
              <a:rPr lang="hu-HU" sz="2600" b="1" dirty="0" err="1" smtClean="0"/>
              <a:t>Sendbrief</a:t>
            </a:r>
            <a:r>
              <a:rPr lang="hu-HU" sz="2600" b="1" dirty="0" smtClean="0"/>
              <a:t>:</a:t>
            </a:r>
          </a:p>
          <a:p>
            <a:pPr marL="0" indent="0" algn="ctr">
              <a:buNone/>
            </a:pPr>
            <a:r>
              <a:rPr lang="hu-HU" sz="2400" dirty="0" err="1" smtClean="0"/>
              <a:t>offener</a:t>
            </a:r>
            <a:r>
              <a:rPr lang="hu-HU" sz="2400" dirty="0" smtClean="0"/>
              <a:t> </a:t>
            </a:r>
            <a:r>
              <a:rPr lang="hu-HU" sz="2400" dirty="0" err="1" smtClean="0"/>
              <a:t>Brief</a:t>
            </a:r>
            <a:endParaRPr lang="hu-HU" sz="2400" dirty="0" smtClean="0"/>
          </a:p>
          <a:p>
            <a:pPr marL="0" indent="0" algn="ctr">
              <a:buNone/>
            </a:pPr>
            <a:r>
              <a:rPr lang="hu-HU" sz="2600" b="1" dirty="0" err="1" smtClean="0"/>
              <a:t>Brief</a:t>
            </a:r>
            <a:r>
              <a:rPr lang="hu-HU" sz="2600" b="1" dirty="0" smtClean="0"/>
              <a:t>(</a:t>
            </a:r>
            <a:r>
              <a:rPr lang="hu-HU" sz="2600" b="1" dirty="0" err="1" smtClean="0"/>
              <a:t>wechsel</a:t>
            </a:r>
            <a:r>
              <a:rPr lang="hu-HU" sz="2600" b="1" dirty="0" smtClean="0"/>
              <a:t>)</a:t>
            </a:r>
          </a:p>
          <a:p>
            <a:pPr marL="0" indent="0" algn="ctr">
              <a:buNone/>
            </a:pPr>
            <a:r>
              <a:rPr lang="hu-HU" sz="2600" b="1" dirty="0" err="1" smtClean="0"/>
              <a:t>Bibelauslegung</a:t>
            </a:r>
            <a:r>
              <a:rPr lang="hu-HU" sz="2600" b="1" dirty="0" smtClean="0"/>
              <a:t>:</a:t>
            </a:r>
          </a:p>
          <a:p>
            <a:pPr marL="0" indent="0" algn="ctr">
              <a:buNone/>
            </a:pPr>
            <a:r>
              <a:rPr lang="hu-HU" sz="2400" dirty="0" err="1" smtClean="0"/>
              <a:t>Vorlesungen</a:t>
            </a:r>
            <a:r>
              <a:rPr lang="hu-HU" sz="2400" dirty="0" smtClean="0"/>
              <a:t> (</a:t>
            </a:r>
            <a:r>
              <a:rPr lang="hu-HU" sz="2400" dirty="0" err="1" smtClean="0"/>
              <a:t>Luthers</a:t>
            </a:r>
            <a:r>
              <a:rPr lang="hu-HU" sz="2400" dirty="0" smtClean="0"/>
              <a:t> </a:t>
            </a:r>
            <a:r>
              <a:rPr lang="hu-HU" sz="2400" dirty="0" err="1" smtClean="0"/>
              <a:t>Hermeneutik</a:t>
            </a:r>
            <a:r>
              <a:rPr lang="hu-HU" sz="2400" dirty="0" smtClean="0"/>
              <a:t>)</a:t>
            </a:r>
          </a:p>
          <a:p>
            <a:pPr marL="0" indent="0" algn="ctr">
              <a:buNone/>
            </a:pPr>
            <a:r>
              <a:rPr lang="hu-HU" sz="2600" b="1" dirty="0" err="1" smtClean="0"/>
              <a:t>Tischrede</a:t>
            </a:r>
            <a:r>
              <a:rPr lang="hu-HU" sz="2600" b="1" dirty="0" smtClean="0"/>
              <a:t>:</a:t>
            </a:r>
          </a:p>
          <a:p>
            <a:pPr marL="0" indent="0" algn="ctr">
              <a:buNone/>
            </a:pPr>
            <a:r>
              <a:rPr lang="hu-HU" sz="2400" dirty="0" err="1" smtClean="0"/>
              <a:t>Rede</a:t>
            </a:r>
            <a:r>
              <a:rPr lang="hu-HU" sz="2400" dirty="0" smtClean="0"/>
              <a:t> </a:t>
            </a:r>
            <a:r>
              <a:rPr lang="hu-HU" sz="2400" dirty="0" err="1" smtClean="0"/>
              <a:t>beim</a:t>
            </a:r>
            <a:r>
              <a:rPr lang="hu-HU" sz="2400" dirty="0" smtClean="0"/>
              <a:t> </a:t>
            </a:r>
            <a:r>
              <a:rPr lang="hu-HU" sz="2400" dirty="0" err="1" smtClean="0"/>
              <a:t>festlichen</a:t>
            </a:r>
            <a:r>
              <a:rPr lang="hu-HU" sz="2400" dirty="0" smtClean="0"/>
              <a:t> Essen, an </a:t>
            </a:r>
            <a:r>
              <a:rPr lang="hu-HU" sz="2400" dirty="0" err="1" smtClean="0"/>
              <a:t>einer</a:t>
            </a:r>
            <a:r>
              <a:rPr lang="hu-HU" sz="2400" dirty="0" smtClean="0"/>
              <a:t> </a:t>
            </a:r>
            <a:r>
              <a:rPr lang="hu-HU" sz="2400" dirty="0" err="1" smtClean="0"/>
              <a:t>Festtafel</a:t>
            </a:r>
            <a:endParaRPr lang="hu-HU" sz="2400" b="1" dirty="0" smtClean="0"/>
          </a:p>
          <a:p>
            <a:pPr marL="0" indent="0" algn="ctr">
              <a:buNone/>
            </a:pPr>
            <a:r>
              <a:rPr lang="hu-HU" sz="2600" b="1" dirty="0" err="1" smtClean="0"/>
              <a:t>Disputation</a:t>
            </a:r>
            <a:r>
              <a:rPr lang="hu-HU" sz="2600" b="1" dirty="0" smtClean="0"/>
              <a:t>:</a:t>
            </a:r>
          </a:p>
          <a:p>
            <a:pPr marL="0" indent="0" algn="ctr">
              <a:buNone/>
            </a:pPr>
            <a:r>
              <a:rPr lang="hu-HU" sz="2400" dirty="0" err="1" smtClean="0"/>
              <a:t>wissenschaftliches</a:t>
            </a:r>
            <a:r>
              <a:rPr lang="hu-HU" sz="2400" dirty="0" smtClean="0"/>
              <a:t> </a:t>
            </a:r>
            <a:r>
              <a:rPr lang="hu-HU" sz="2400" dirty="0" err="1" smtClean="0"/>
              <a:t>Streitgespräch</a:t>
            </a:r>
            <a:endParaRPr lang="hu-HU" sz="2400" b="1" dirty="0" smtClean="0"/>
          </a:p>
          <a:p>
            <a:endParaRPr lang="hu-HU" b="1" dirty="0"/>
          </a:p>
          <a:p>
            <a:pPr marL="0" indent="0">
              <a:buNone/>
            </a:pPr>
            <a:endParaRPr lang="hu-HU"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5724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926053" y="1242203"/>
            <a:ext cx="3932237" cy="2021840"/>
          </a:xfrm>
        </p:spPr>
        <p:txBody>
          <a:bodyPr>
            <a:normAutofit/>
          </a:bodyPr>
          <a:lstStyle/>
          <a:p>
            <a:pPr marL="228600" lvl="0" indent="-228600" algn="ctr">
              <a:spcBef>
                <a:spcPts val="1000"/>
              </a:spcBef>
            </a:pPr>
            <a:r>
              <a:rPr lang="de-DE" sz="2800" dirty="0">
                <a:solidFill>
                  <a:prstClr val="black"/>
                </a:solidFill>
                <a:latin typeface="Calibri" panose="020F0502020204030204"/>
                <a:ea typeface="+mn-ea"/>
                <a:cs typeface="+mn-cs"/>
                <a:hlinkClick r:id="rId2" tooltip="Weimarer Ausgabe (Luther)"/>
              </a:rPr>
              <a:t>Weimarer Lutherausgabe</a:t>
            </a:r>
            <a:r>
              <a:rPr lang="de-DE" sz="2800" dirty="0">
                <a:solidFill>
                  <a:prstClr val="black"/>
                </a:solidFill>
                <a:latin typeface="Calibri" panose="020F0502020204030204"/>
                <a:ea typeface="+mn-ea"/>
                <a:cs typeface="+mn-cs"/>
              </a:rPr>
              <a:t> </a:t>
            </a:r>
            <a:r>
              <a:rPr lang="de-DE" sz="2200" dirty="0">
                <a:solidFill>
                  <a:prstClr val="black"/>
                </a:solidFill>
                <a:latin typeface="Calibri" panose="020F0502020204030204"/>
                <a:ea typeface="+mn-ea"/>
                <a:cs typeface="+mn-cs"/>
              </a:rPr>
              <a:t>(</a:t>
            </a:r>
            <a:r>
              <a:rPr lang="de-DE" sz="2200" b="1" dirty="0">
                <a:solidFill>
                  <a:prstClr val="black"/>
                </a:solidFill>
                <a:latin typeface="Calibri" panose="020F0502020204030204"/>
                <a:ea typeface="+mn-ea"/>
                <a:cs typeface="+mn-cs"/>
              </a:rPr>
              <a:t>WA</a:t>
            </a:r>
            <a:r>
              <a:rPr lang="de-DE" sz="2200" dirty="0">
                <a:solidFill>
                  <a:prstClr val="black"/>
                </a:solidFill>
                <a:latin typeface="Calibri" panose="020F0502020204030204"/>
                <a:ea typeface="+mn-ea"/>
                <a:cs typeface="+mn-cs"/>
              </a:rPr>
              <a:t>), 120 Bände, 1883–2009 (Sonderedition 2000–2007), </a:t>
            </a:r>
            <a:r>
              <a:rPr lang="de-DE" sz="2200" dirty="0">
                <a:solidFill>
                  <a:prstClr val="black"/>
                </a:solidFill>
                <a:latin typeface="Calibri" panose="020F0502020204030204"/>
                <a:ea typeface="+mn-ea"/>
                <a:cs typeface="+mn-cs"/>
                <a:hlinkClick r:id="rId3"/>
              </a:rPr>
              <a:t>ISBN 3-7400-0945-4</a:t>
            </a:r>
            <a:r>
              <a:rPr lang="hu-HU" sz="2700" b="1" dirty="0">
                <a:solidFill>
                  <a:prstClr val="black"/>
                </a:solidFill>
                <a:latin typeface="Calibri" panose="020F0502020204030204"/>
                <a:ea typeface="+mn-ea"/>
                <a:cs typeface="+mn-cs"/>
              </a:rPr>
              <a:t/>
            </a:r>
            <a:br>
              <a:rPr lang="hu-HU" sz="2700" b="1" dirty="0">
                <a:solidFill>
                  <a:prstClr val="black"/>
                </a:solidFill>
                <a:latin typeface="Calibri" panose="020F0502020204030204"/>
                <a:ea typeface="+mn-ea"/>
                <a:cs typeface="+mn-cs"/>
              </a:rPr>
            </a:br>
            <a:endParaRPr lang="hu-HU" sz="2700" dirty="0"/>
          </a:p>
        </p:txBody>
      </p:sp>
      <p:pic>
        <p:nvPicPr>
          <p:cNvPr id="7" name="Kép helye 6"/>
          <p:cNvPicPr>
            <a:picLocks noGrp="1" noChangeAspect="1"/>
          </p:cNvPicPr>
          <p:nvPr>
            <p:ph type="pic" idx="1"/>
          </p:nvPr>
        </p:nvPicPr>
        <p:blipFill>
          <a:blip r:embed="rId4"/>
          <a:srcRect t="19805" b="19805"/>
          <a:stretch>
            <a:fillRect/>
          </a:stretch>
        </p:blipFill>
        <p:spPr>
          <a:xfrm>
            <a:off x="5269453" y="1772428"/>
            <a:ext cx="6172200" cy="4873625"/>
          </a:xfrm>
          <a:prstGeom prst="rect">
            <a:avLst/>
          </a:prstGeom>
        </p:spPr>
      </p:pic>
      <p:sp>
        <p:nvSpPr>
          <p:cNvPr id="6" name="Szöveg helye 5"/>
          <p:cNvSpPr>
            <a:spLocks noGrp="1"/>
          </p:cNvSpPr>
          <p:nvPr>
            <p:ph type="body" sz="half" idx="2"/>
          </p:nvPr>
        </p:nvSpPr>
        <p:spPr>
          <a:xfrm>
            <a:off x="926053" y="3071003"/>
            <a:ext cx="3932237" cy="3582988"/>
          </a:xfrm>
        </p:spPr>
        <p:txBody>
          <a:bodyPr>
            <a:normAutofit/>
          </a:bodyPr>
          <a:lstStyle/>
          <a:p>
            <a:r>
              <a:rPr lang="hu-HU" sz="2800" b="1" i="1" dirty="0" smtClean="0">
                <a:solidFill>
                  <a:srgbClr val="C00000"/>
                </a:solidFill>
              </a:rPr>
              <a:t>D. Martin </a:t>
            </a:r>
            <a:r>
              <a:rPr lang="hu-HU" sz="2800" b="1" i="1" dirty="0" err="1" smtClean="0">
                <a:solidFill>
                  <a:srgbClr val="C00000"/>
                </a:solidFill>
              </a:rPr>
              <a:t>Luthers</a:t>
            </a:r>
            <a:r>
              <a:rPr lang="hu-HU" sz="2800" b="1" i="1" dirty="0" smtClean="0">
                <a:solidFill>
                  <a:srgbClr val="C00000"/>
                </a:solidFill>
              </a:rPr>
              <a:t> </a:t>
            </a:r>
            <a:r>
              <a:rPr lang="hu-HU" sz="2800" b="1" i="1" dirty="0" err="1" smtClean="0">
                <a:solidFill>
                  <a:srgbClr val="C00000"/>
                </a:solidFill>
              </a:rPr>
              <a:t>Werke</a:t>
            </a:r>
            <a:endParaRPr lang="hu-HU" sz="2800" b="1" i="1" dirty="0">
              <a:solidFill>
                <a:srgbClr val="C00000"/>
              </a:solidFill>
            </a:endParaRPr>
          </a:p>
          <a:p>
            <a:r>
              <a:rPr lang="hu-HU" sz="1400" i="1" dirty="0" smtClean="0"/>
              <a:t>(</a:t>
            </a:r>
            <a:r>
              <a:rPr lang="hu-HU" sz="1400" i="1" dirty="0" err="1" smtClean="0"/>
              <a:t>Offizieller</a:t>
            </a:r>
            <a:r>
              <a:rPr lang="hu-HU" sz="1400" i="1" dirty="0" smtClean="0"/>
              <a:t> Titel der </a:t>
            </a:r>
            <a:r>
              <a:rPr lang="hu-HU" sz="1400" i="1" dirty="0" err="1" smtClean="0"/>
              <a:t>kritischen</a:t>
            </a:r>
            <a:r>
              <a:rPr lang="hu-HU" sz="1400" i="1" dirty="0"/>
              <a:t> </a:t>
            </a:r>
            <a:r>
              <a:rPr lang="hu-HU" sz="1400" i="1" dirty="0" err="1" smtClean="0"/>
              <a:t>Gesamtausgabe</a:t>
            </a:r>
            <a:r>
              <a:rPr lang="hu-HU" sz="1400" i="1" dirty="0" smtClean="0"/>
              <a:t>)</a:t>
            </a:r>
          </a:p>
          <a:p>
            <a:endParaRPr lang="hu-HU" sz="1400" dirty="0" smtClean="0"/>
          </a:p>
          <a:p>
            <a:pPr algn="ctr"/>
            <a:r>
              <a:rPr lang="hu-HU" sz="1800" dirty="0" err="1" smtClean="0"/>
              <a:t>Gliederung</a:t>
            </a:r>
            <a:r>
              <a:rPr lang="hu-HU" sz="1800" dirty="0" smtClean="0"/>
              <a:t> der WA:</a:t>
            </a:r>
            <a:endParaRPr lang="hu-HU" sz="1800" dirty="0"/>
          </a:p>
          <a:p>
            <a:pPr algn="ctr"/>
            <a:r>
              <a:rPr lang="de-DE" sz="1800" b="1" dirty="0" smtClean="0"/>
              <a:t>Tischreden</a:t>
            </a:r>
            <a:r>
              <a:rPr lang="de-DE" sz="1800" dirty="0"/>
              <a:t>, 6 Bände (WA TR)</a:t>
            </a:r>
          </a:p>
          <a:p>
            <a:pPr algn="ctr"/>
            <a:r>
              <a:rPr lang="de-DE" sz="1800" b="1" dirty="0"/>
              <a:t>Deutsche </a:t>
            </a:r>
            <a:r>
              <a:rPr lang="de-DE" sz="1800" b="1" dirty="0" smtClean="0"/>
              <a:t>B</a:t>
            </a:r>
            <a:r>
              <a:rPr lang="hu-HU" sz="1800" b="1" dirty="0" err="1" smtClean="0"/>
              <a:t>ibel</a:t>
            </a:r>
            <a:r>
              <a:rPr lang="hu-HU" sz="1800" dirty="0" smtClean="0"/>
              <a:t>, </a:t>
            </a:r>
            <a:r>
              <a:rPr lang="de-DE" sz="1800" dirty="0" smtClean="0"/>
              <a:t>15 </a:t>
            </a:r>
            <a:r>
              <a:rPr lang="de-DE" sz="1800" dirty="0"/>
              <a:t>Bände (WA DB)</a:t>
            </a:r>
          </a:p>
          <a:p>
            <a:pPr algn="ctr"/>
            <a:r>
              <a:rPr lang="de-DE" sz="1800" b="1" dirty="0"/>
              <a:t>Briefwechsel</a:t>
            </a:r>
            <a:r>
              <a:rPr lang="de-DE" sz="1800" dirty="0"/>
              <a:t>, 18 Bände (WA BR)</a:t>
            </a:r>
          </a:p>
          <a:p>
            <a:pPr algn="ctr"/>
            <a:r>
              <a:rPr lang="de-DE" sz="1800" b="1" dirty="0"/>
              <a:t>Schriften / Werke</a:t>
            </a:r>
            <a:r>
              <a:rPr lang="de-DE" sz="1800" dirty="0"/>
              <a:t>, 80 Bände (WA)</a:t>
            </a:r>
          </a:p>
          <a:p>
            <a:pPr algn="ctr"/>
            <a:endParaRPr lang="hu-HU" sz="1400" i="1" dirty="0"/>
          </a:p>
        </p:txBody>
      </p:sp>
      <p:pic>
        <p:nvPicPr>
          <p:cNvPr id="5" name="Kép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15827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03694" y="1036003"/>
            <a:ext cx="10515600" cy="1636395"/>
          </a:xfrm>
        </p:spPr>
        <p:txBody>
          <a:bodyPr>
            <a:normAutofit/>
          </a:bodyPr>
          <a:lstStyle/>
          <a:p>
            <a:pPr algn="ctr"/>
            <a:r>
              <a:rPr lang="hu-HU" sz="4000" b="1" dirty="0" err="1" smtClean="0"/>
              <a:t>Auf</a:t>
            </a:r>
            <a:r>
              <a:rPr lang="hu-HU" sz="4000" b="1" dirty="0" smtClean="0"/>
              <a:t> </a:t>
            </a:r>
            <a:r>
              <a:rPr lang="hu-HU" sz="4000" b="1" dirty="0" err="1" smtClean="0"/>
              <a:t>gut</a:t>
            </a:r>
            <a:r>
              <a:rPr lang="hu-HU" sz="4000" b="1" dirty="0" smtClean="0"/>
              <a:t> </a:t>
            </a:r>
            <a:r>
              <a:rPr lang="hu-HU" sz="4000" b="1" dirty="0" err="1" smtClean="0"/>
              <a:t>Teutsch</a:t>
            </a:r>
            <a:r>
              <a:rPr lang="hu-HU" b="1" dirty="0" smtClean="0"/>
              <a:t/>
            </a:r>
            <a:br>
              <a:rPr lang="hu-HU" b="1" dirty="0" smtClean="0"/>
            </a:br>
            <a:r>
              <a:rPr lang="hu-HU" sz="2400" b="1" dirty="0" smtClean="0"/>
              <a:t>Luther und die </a:t>
            </a:r>
            <a:r>
              <a:rPr lang="hu-HU" sz="2400" b="1" dirty="0" err="1" smtClean="0"/>
              <a:t>deutsche</a:t>
            </a:r>
            <a:r>
              <a:rPr lang="hu-HU" sz="2400" b="1" dirty="0" smtClean="0"/>
              <a:t> </a:t>
            </a:r>
            <a:r>
              <a:rPr lang="hu-HU" sz="2400" b="1" dirty="0" err="1" smtClean="0"/>
              <a:t>Sprache</a:t>
            </a:r>
            <a:r>
              <a:rPr lang="hu-HU" sz="2400" b="1" dirty="0" smtClean="0"/>
              <a:t> (</a:t>
            </a:r>
            <a:r>
              <a:rPr lang="hu-HU" sz="2400" b="1" dirty="0" err="1" smtClean="0"/>
              <a:t>Animationsfilm</a:t>
            </a:r>
            <a:r>
              <a:rPr lang="hu-HU" sz="2400" b="1" dirty="0" smtClean="0"/>
              <a:t>, 9 </a:t>
            </a:r>
            <a:r>
              <a:rPr lang="hu-HU" sz="2400" b="1" dirty="0" err="1" smtClean="0"/>
              <a:t>Minuten</a:t>
            </a:r>
            <a:r>
              <a:rPr lang="hu-HU" sz="2400" b="1" dirty="0" smtClean="0"/>
              <a:t>)</a:t>
            </a:r>
            <a:endParaRPr lang="hu-HU" sz="2400" b="1" dirty="0"/>
          </a:p>
        </p:txBody>
      </p:sp>
      <p:sp>
        <p:nvSpPr>
          <p:cNvPr id="6" name="Tartalom helye 5"/>
          <p:cNvSpPr>
            <a:spLocks noGrp="1"/>
          </p:cNvSpPr>
          <p:nvPr>
            <p:ph idx="1"/>
          </p:nvPr>
        </p:nvSpPr>
        <p:spPr>
          <a:xfrm>
            <a:off x="803694" y="3119437"/>
            <a:ext cx="10515600" cy="3738563"/>
          </a:xfrm>
        </p:spPr>
        <p:txBody>
          <a:bodyPr>
            <a:normAutofit fontScale="70000" lnSpcReduction="20000"/>
          </a:bodyPr>
          <a:lstStyle/>
          <a:p>
            <a:pPr marL="0" indent="0" algn="ctr">
              <a:buNone/>
            </a:pPr>
            <a:r>
              <a:rPr lang="hu-HU" sz="3400" dirty="0" err="1" smtClean="0"/>
              <a:t>Eine</a:t>
            </a:r>
            <a:r>
              <a:rPr lang="hu-HU" sz="3400" dirty="0" smtClean="0"/>
              <a:t> </a:t>
            </a:r>
            <a:r>
              <a:rPr lang="hu-HU" sz="3400" dirty="0" err="1" smtClean="0"/>
              <a:t>Produktion</a:t>
            </a:r>
            <a:r>
              <a:rPr lang="hu-HU" sz="3400" dirty="0" smtClean="0"/>
              <a:t> von</a:t>
            </a:r>
          </a:p>
          <a:p>
            <a:pPr marL="0" indent="0" algn="ctr">
              <a:buNone/>
            </a:pPr>
            <a:r>
              <a:rPr lang="hu-HU" sz="3400" dirty="0" err="1" smtClean="0"/>
              <a:t>Landesinstitut</a:t>
            </a:r>
            <a:r>
              <a:rPr lang="hu-HU" sz="3400" dirty="0" smtClean="0"/>
              <a:t> </a:t>
            </a:r>
            <a:r>
              <a:rPr lang="hu-HU" sz="3400" dirty="0" err="1" smtClean="0"/>
              <a:t>für</a:t>
            </a:r>
            <a:r>
              <a:rPr lang="hu-HU" sz="3400" dirty="0" smtClean="0"/>
              <a:t> </a:t>
            </a:r>
            <a:r>
              <a:rPr lang="hu-HU" sz="3400" dirty="0" err="1" smtClean="0"/>
              <a:t>Schulqualität</a:t>
            </a:r>
            <a:r>
              <a:rPr lang="hu-HU" sz="3400" dirty="0" smtClean="0"/>
              <a:t> und </a:t>
            </a:r>
            <a:r>
              <a:rPr lang="hu-HU" sz="3400" dirty="0" err="1" smtClean="0"/>
              <a:t>Lehrer-Bildung</a:t>
            </a:r>
            <a:r>
              <a:rPr lang="hu-HU" sz="3400" dirty="0" smtClean="0"/>
              <a:t> </a:t>
            </a:r>
            <a:r>
              <a:rPr lang="hu-HU" sz="3400" dirty="0" err="1" smtClean="0"/>
              <a:t>Sachsen-Anhalt</a:t>
            </a:r>
            <a:endParaRPr lang="hu-HU" sz="3400" dirty="0" smtClean="0"/>
          </a:p>
          <a:p>
            <a:pPr marL="0" indent="0" algn="ctr">
              <a:buNone/>
            </a:pPr>
            <a:r>
              <a:rPr lang="hu-HU" sz="3400" dirty="0" smtClean="0"/>
              <a:t>Neue </a:t>
            </a:r>
            <a:r>
              <a:rPr lang="hu-HU" sz="3400" dirty="0" err="1" smtClean="0"/>
              <a:t>Fruchtbringende</a:t>
            </a:r>
            <a:r>
              <a:rPr lang="hu-HU" sz="3400" dirty="0" smtClean="0"/>
              <a:t> </a:t>
            </a:r>
            <a:r>
              <a:rPr lang="hu-HU" sz="3400" dirty="0" err="1" smtClean="0"/>
              <a:t>Gesellschaft</a:t>
            </a:r>
            <a:r>
              <a:rPr lang="hu-HU" sz="3400" dirty="0" smtClean="0"/>
              <a:t> </a:t>
            </a:r>
            <a:r>
              <a:rPr lang="hu-HU" sz="3400" dirty="0" err="1" smtClean="0"/>
              <a:t>zu</a:t>
            </a:r>
            <a:r>
              <a:rPr lang="hu-HU" sz="3400" dirty="0" smtClean="0"/>
              <a:t> </a:t>
            </a:r>
            <a:r>
              <a:rPr lang="hu-HU" sz="3400" dirty="0" err="1" smtClean="0"/>
              <a:t>Köthen</a:t>
            </a:r>
            <a:r>
              <a:rPr lang="hu-HU" sz="3400" dirty="0" smtClean="0"/>
              <a:t>/</a:t>
            </a:r>
            <a:r>
              <a:rPr lang="hu-HU" sz="3400" dirty="0" err="1" smtClean="0"/>
              <a:t>Anhalt</a:t>
            </a:r>
            <a:r>
              <a:rPr lang="hu-HU" sz="3400" dirty="0" smtClean="0"/>
              <a:t> </a:t>
            </a:r>
            <a:r>
              <a:rPr lang="hu-HU" sz="3400" dirty="0" err="1" smtClean="0"/>
              <a:t>e.V</a:t>
            </a:r>
            <a:r>
              <a:rPr lang="hu-HU" sz="3400" dirty="0" smtClean="0"/>
              <a:t>.</a:t>
            </a:r>
          </a:p>
          <a:p>
            <a:pPr marL="0" indent="0" algn="ctr">
              <a:buNone/>
            </a:pPr>
            <a:r>
              <a:rPr lang="hu-HU" sz="3400" dirty="0" err="1" smtClean="0"/>
              <a:t>Staatliche</a:t>
            </a:r>
            <a:r>
              <a:rPr lang="hu-HU" sz="3400" dirty="0" smtClean="0"/>
              <a:t> </a:t>
            </a:r>
            <a:r>
              <a:rPr lang="hu-HU" sz="3400" dirty="0" err="1" smtClean="0"/>
              <a:t>Geschäftsstelle</a:t>
            </a:r>
            <a:r>
              <a:rPr lang="hu-HU" sz="3400" dirty="0" smtClean="0"/>
              <a:t> „Luther 2017”</a:t>
            </a:r>
          </a:p>
          <a:p>
            <a:pPr marL="0" indent="0" algn="ctr">
              <a:buNone/>
            </a:pPr>
            <a:endParaRPr lang="hu-HU" sz="3600" dirty="0" smtClean="0"/>
          </a:p>
          <a:p>
            <a:pPr marL="0" indent="0" algn="ctr">
              <a:buNone/>
            </a:pPr>
            <a:endParaRPr lang="hu-HU" sz="3600" dirty="0" smtClean="0"/>
          </a:p>
          <a:p>
            <a:endParaRPr lang="hu-HU" sz="3600" dirty="0"/>
          </a:p>
          <a:p>
            <a:pPr marL="0" indent="0" algn="ctr">
              <a:buNone/>
            </a:pPr>
            <a:r>
              <a:rPr lang="hu-HU" sz="5200" b="1" dirty="0" smtClean="0">
                <a:hlinkClick r:id="rId2"/>
              </a:rPr>
              <a:t>https</a:t>
            </a:r>
            <a:r>
              <a:rPr lang="hu-HU" sz="5200" b="1" dirty="0">
                <a:hlinkClick r:id="rId2"/>
              </a:rPr>
              <a:t>://</a:t>
            </a:r>
            <a:r>
              <a:rPr lang="hu-HU" sz="5200" b="1" dirty="0" smtClean="0">
                <a:hlinkClick r:id="rId2"/>
              </a:rPr>
              <a:t>www.youtube.com/watch?v=R6Jxlbc5_sg</a:t>
            </a:r>
            <a:r>
              <a:rPr lang="hu-HU" sz="5200" b="1" dirty="0" smtClean="0"/>
              <a:t> </a:t>
            </a:r>
            <a:endParaRPr lang="hu-HU" sz="5200" b="1"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00318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4294967295"/>
          </p:nvPr>
        </p:nvSpPr>
        <p:spPr>
          <a:xfrm>
            <a:off x="768044" y="1347464"/>
            <a:ext cx="10631837" cy="5510536"/>
          </a:xfrm>
        </p:spPr>
        <p:txBody>
          <a:bodyPr/>
          <a:lstStyle/>
          <a:p>
            <a:pPr marL="0" indent="0" algn="ctr">
              <a:buNone/>
            </a:pPr>
            <a:r>
              <a:rPr lang="hu-HU" sz="3200" b="1" dirty="0" smtClean="0">
                <a:solidFill>
                  <a:srgbClr val="C00000"/>
                </a:solidFill>
              </a:rPr>
              <a:t>Erste </a:t>
            </a:r>
            <a:r>
              <a:rPr lang="hu-HU" sz="3200" b="1" dirty="0" err="1" smtClean="0">
                <a:solidFill>
                  <a:srgbClr val="C00000"/>
                </a:solidFill>
              </a:rPr>
              <a:t>Generation</a:t>
            </a:r>
            <a:r>
              <a:rPr lang="hu-HU" sz="3200" b="1" dirty="0" smtClean="0">
                <a:solidFill>
                  <a:srgbClr val="C00000"/>
                </a:solidFill>
              </a:rPr>
              <a:t> der </a:t>
            </a:r>
            <a:r>
              <a:rPr lang="hu-HU" sz="3200" b="1" dirty="0" err="1" smtClean="0">
                <a:solidFill>
                  <a:srgbClr val="C00000"/>
                </a:solidFill>
              </a:rPr>
              <a:t>Reformation</a:t>
            </a:r>
            <a:r>
              <a:rPr lang="hu-HU" sz="3200" b="1" dirty="0" smtClean="0">
                <a:solidFill>
                  <a:srgbClr val="C00000"/>
                </a:solidFill>
              </a:rPr>
              <a:t> </a:t>
            </a:r>
            <a:r>
              <a:rPr lang="hu-HU" sz="3200" b="1" dirty="0" err="1" smtClean="0">
                <a:solidFill>
                  <a:srgbClr val="C00000"/>
                </a:solidFill>
              </a:rPr>
              <a:t>im</a:t>
            </a:r>
            <a:r>
              <a:rPr lang="hu-HU" sz="3200" b="1" dirty="0" smtClean="0">
                <a:solidFill>
                  <a:srgbClr val="C00000"/>
                </a:solidFill>
              </a:rPr>
              <a:t> </a:t>
            </a:r>
            <a:r>
              <a:rPr lang="hu-HU" sz="3200" b="1" dirty="0" err="1" smtClean="0">
                <a:solidFill>
                  <a:srgbClr val="C00000"/>
                </a:solidFill>
              </a:rPr>
              <a:t>deutschen</a:t>
            </a:r>
            <a:r>
              <a:rPr lang="hu-HU" sz="3200" b="1" dirty="0" smtClean="0">
                <a:solidFill>
                  <a:srgbClr val="C00000"/>
                </a:solidFill>
              </a:rPr>
              <a:t> </a:t>
            </a:r>
            <a:r>
              <a:rPr lang="hu-HU" sz="3200" b="1" dirty="0" err="1" smtClean="0">
                <a:solidFill>
                  <a:srgbClr val="C00000"/>
                </a:solidFill>
              </a:rPr>
              <a:t>Sprachgebiet</a:t>
            </a:r>
            <a:r>
              <a:rPr lang="hu-HU" sz="3200" b="1" dirty="0" smtClean="0">
                <a:solidFill>
                  <a:srgbClr val="C00000"/>
                </a:solidFill>
              </a:rPr>
              <a:t>:</a:t>
            </a:r>
            <a:endParaRPr lang="hu-HU" sz="3200" b="1" dirty="0">
              <a:solidFill>
                <a:srgbClr val="C00000"/>
              </a:solidFill>
            </a:endParaRPr>
          </a:p>
          <a:p>
            <a:pPr marL="0" indent="0">
              <a:buNone/>
            </a:pPr>
            <a:r>
              <a:rPr lang="hu-HU" dirty="0" smtClean="0"/>
              <a:t>	</a:t>
            </a:r>
          </a:p>
          <a:p>
            <a:pPr marL="0" indent="0" algn="ctr">
              <a:buNone/>
            </a:pPr>
            <a:r>
              <a:rPr lang="hu-HU" b="1" dirty="0" smtClean="0"/>
              <a:t>Martin Luther </a:t>
            </a:r>
            <a:r>
              <a:rPr lang="hu-HU" dirty="0" smtClean="0"/>
              <a:t>(ab 1519, Wittenberg)</a:t>
            </a:r>
          </a:p>
          <a:p>
            <a:pPr marL="0" indent="0" algn="ctr">
              <a:buNone/>
            </a:pPr>
            <a:r>
              <a:rPr lang="hu-HU" dirty="0" smtClean="0"/>
              <a:t>	</a:t>
            </a:r>
            <a:r>
              <a:rPr lang="hu-HU" b="1" dirty="0" smtClean="0"/>
              <a:t>Ulrich (</a:t>
            </a:r>
            <a:r>
              <a:rPr lang="hu-HU" b="1" dirty="0" err="1" smtClean="0"/>
              <a:t>Huldrych</a:t>
            </a:r>
            <a:r>
              <a:rPr lang="hu-HU" b="1" dirty="0" smtClean="0"/>
              <a:t> etc.) Zwingli </a:t>
            </a:r>
            <a:r>
              <a:rPr lang="hu-HU" dirty="0" smtClean="0"/>
              <a:t>(ab 1519, Zürich)</a:t>
            </a:r>
          </a:p>
          <a:p>
            <a:pPr marL="0" indent="0">
              <a:buNone/>
            </a:pPr>
            <a:endParaRPr lang="hu-HU" dirty="0"/>
          </a:p>
          <a:p>
            <a:pPr marL="0" indent="0" algn="ctr">
              <a:buNone/>
            </a:pPr>
            <a:r>
              <a:rPr lang="hu-HU" sz="3200" b="1" dirty="0" err="1" smtClean="0">
                <a:solidFill>
                  <a:srgbClr val="C00000"/>
                </a:solidFill>
              </a:rPr>
              <a:t>Zweite</a:t>
            </a:r>
            <a:r>
              <a:rPr lang="hu-HU" sz="3200" b="1" dirty="0" smtClean="0">
                <a:solidFill>
                  <a:srgbClr val="C00000"/>
                </a:solidFill>
              </a:rPr>
              <a:t> </a:t>
            </a:r>
            <a:r>
              <a:rPr lang="hu-HU" sz="3200" b="1" dirty="0" err="1" smtClean="0">
                <a:solidFill>
                  <a:srgbClr val="C00000"/>
                </a:solidFill>
              </a:rPr>
              <a:t>Generation</a:t>
            </a:r>
            <a:r>
              <a:rPr lang="hu-HU" sz="3200" b="1" dirty="0" smtClean="0">
                <a:solidFill>
                  <a:srgbClr val="C00000"/>
                </a:solidFill>
              </a:rPr>
              <a:t>:</a:t>
            </a:r>
          </a:p>
          <a:p>
            <a:pPr marL="0" indent="0" algn="ctr">
              <a:buNone/>
            </a:pPr>
            <a:r>
              <a:rPr lang="hu-HU" dirty="0"/>
              <a:t>	</a:t>
            </a:r>
            <a:endParaRPr lang="hu-HU" dirty="0" smtClean="0"/>
          </a:p>
          <a:p>
            <a:pPr marL="0" indent="0" algn="ctr">
              <a:buNone/>
            </a:pPr>
            <a:r>
              <a:rPr lang="hu-HU" b="1" dirty="0" smtClean="0"/>
              <a:t>Johannes Calvin </a:t>
            </a:r>
            <a:r>
              <a:rPr lang="hu-HU" dirty="0" smtClean="0"/>
              <a:t>(ab 1536, Genf, </a:t>
            </a:r>
            <a:r>
              <a:rPr lang="hu-HU" i="1" dirty="0" err="1" smtClean="0"/>
              <a:t>Institutio</a:t>
            </a:r>
            <a:r>
              <a:rPr lang="hu-HU" i="1" dirty="0" smtClean="0"/>
              <a:t> </a:t>
            </a:r>
            <a:r>
              <a:rPr lang="hu-HU" i="1" dirty="0" err="1" smtClean="0"/>
              <a:t>Christianae</a:t>
            </a:r>
            <a:r>
              <a:rPr lang="hu-HU" i="1" dirty="0" smtClean="0"/>
              <a:t> </a:t>
            </a:r>
            <a:r>
              <a:rPr lang="hu-HU" i="1" dirty="0" err="1" smtClean="0"/>
              <a:t>Religionis</a:t>
            </a:r>
            <a:r>
              <a:rPr lang="hu-HU" dirty="0" smtClean="0"/>
              <a:t>)</a:t>
            </a:r>
          </a:p>
          <a:p>
            <a:pPr marL="0" indent="0" algn="ctr">
              <a:buNone/>
            </a:pPr>
            <a:r>
              <a:rPr lang="hu-HU" dirty="0"/>
              <a:t>	</a:t>
            </a:r>
            <a:r>
              <a:rPr lang="hu-HU" b="1" dirty="0" smtClean="0"/>
              <a:t>Heinrich Bullinger </a:t>
            </a:r>
            <a:r>
              <a:rPr lang="hu-HU" dirty="0" smtClean="0"/>
              <a:t>(</a:t>
            </a:r>
            <a:r>
              <a:rPr lang="hu-HU" dirty="0" err="1" smtClean="0"/>
              <a:t>Nachfolger</a:t>
            </a:r>
            <a:r>
              <a:rPr lang="hu-HU" dirty="0" smtClean="0"/>
              <a:t> Zwinglis in Zürich,</a:t>
            </a:r>
          </a:p>
          <a:p>
            <a:pPr marL="0" indent="0" algn="ctr">
              <a:buNone/>
            </a:pPr>
            <a:r>
              <a:rPr lang="hu-HU" i="1" dirty="0" smtClean="0"/>
              <a:t>2. </a:t>
            </a:r>
            <a:r>
              <a:rPr lang="hu-HU" i="1" dirty="0" err="1" smtClean="0"/>
              <a:t>Helvetisches</a:t>
            </a:r>
            <a:r>
              <a:rPr lang="hu-HU" i="1" dirty="0" smtClean="0"/>
              <a:t> </a:t>
            </a:r>
            <a:r>
              <a:rPr lang="hu-HU" i="1" dirty="0" err="1" smtClean="0"/>
              <a:t>Bekenntnis</a:t>
            </a:r>
            <a:r>
              <a:rPr lang="hu-HU" dirty="0" smtClean="0"/>
              <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62936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1245020"/>
            <a:ext cx="10515600" cy="1325563"/>
          </a:xfrm>
        </p:spPr>
        <p:txBody>
          <a:bodyPr>
            <a:normAutofit/>
          </a:bodyPr>
          <a:lstStyle/>
          <a:p>
            <a:pPr algn="ctr"/>
            <a:r>
              <a:rPr lang="hu-HU" sz="3600" b="1" dirty="0" err="1" smtClean="0"/>
              <a:t>Entwicklungen</a:t>
            </a:r>
            <a:r>
              <a:rPr lang="hu-HU" sz="3600" b="1" dirty="0" smtClean="0"/>
              <a:t> der </a:t>
            </a:r>
            <a:r>
              <a:rPr lang="hu-HU" sz="3600" b="1" dirty="0" err="1" smtClean="0"/>
              <a:t>Reformation</a:t>
            </a:r>
            <a:r>
              <a:rPr lang="hu-HU" sz="3600" b="1" dirty="0" smtClean="0"/>
              <a:t> in </a:t>
            </a:r>
            <a:r>
              <a:rPr lang="hu-HU" sz="3600" b="1" dirty="0" err="1" smtClean="0"/>
              <a:t>Deutschland</a:t>
            </a:r>
            <a:endParaRPr lang="hu-HU" sz="3600" b="1" dirty="0"/>
          </a:p>
        </p:txBody>
      </p:sp>
      <p:sp>
        <p:nvSpPr>
          <p:cNvPr id="3" name="Tartalom helye 2"/>
          <p:cNvSpPr>
            <a:spLocks noGrp="1"/>
          </p:cNvSpPr>
          <p:nvPr>
            <p:ph idx="1"/>
          </p:nvPr>
        </p:nvSpPr>
        <p:spPr>
          <a:xfrm>
            <a:off x="777815" y="2924940"/>
            <a:ext cx="10515600" cy="3743729"/>
          </a:xfrm>
        </p:spPr>
        <p:txBody>
          <a:bodyPr>
            <a:normAutofit/>
          </a:bodyPr>
          <a:lstStyle/>
          <a:p>
            <a:pPr algn="ctr"/>
            <a:r>
              <a:rPr lang="hu-HU" sz="2400" dirty="0" smtClean="0"/>
              <a:t>„</a:t>
            </a:r>
            <a:r>
              <a:rPr lang="hu-HU" sz="2400" dirty="0" err="1" smtClean="0"/>
              <a:t>linker</a:t>
            </a:r>
            <a:r>
              <a:rPr lang="hu-HU" sz="2400" dirty="0" smtClean="0"/>
              <a:t> </a:t>
            </a:r>
            <a:r>
              <a:rPr lang="hu-HU" sz="2400" dirty="0" err="1" smtClean="0"/>
              <a:t>Flügel</a:t>
            </a:r>
            <a:r>
              <a:rPr lang="hu-HU" sz="2400" dirty="0" smtClean="0"/>
              <a:t> der </a:t>
            </a:r>
            <a:r>
              <a:rPr lang="hu-HU" sz="2400" dirty="0" err="1" smtClean="0"/>
              <a:t>Reformation</a:t>
            </a:r>
            <a:r>
              <a:rPr lang="hu-HU" sz="2400" dirty="0" smtClean="0"/>
              <a:t>” (</a:t>
            </a:r>
            <a:r>
              <a:rPr lang="hu-HU" sz="2400" dirty="0" err="1" smtClean="0"/>
              <a:t>Heinold</a:t>
            </a:r>
            <a:r>
              <a:rPr lang="hu-HU" sz="2400" dirty="0" smtClean="0"/>
              <a:t> </a:t>
            </a:r>
            <a:r>
              <a:rPr lang="hu-HU" sz="2400" dirty="0" err="1" smtClean="0"/>
              <a:t>Fast</a:t>
            </a:r>
            <a:r>
              <a:rPr lang="hu-HU" sz="2400" dirty="0" smtClean="0"/>
              <a:t>) – „</a:t>
            </a:r>
            <a:r>
              <a:rPr lang="hu-HU" sz="2400" dirty="0" err="1" smtClean="0"/>
              <a:t>Radikale</a:t>
            </a:r>
            <a:r>
              <a:rPr lang="hu-HU" sz="2400" dirty="0" smtClean="0"/>
              <a:t> </a:t>
            </a:r>
            <a:r>
              <a:rPr lang="hu-HU" sz="2400" dirty="0" err="1" smtClean="0"/>
              <a:t>Reformation</a:t>
            </a:r>
            <a:r>
              <a:rPr lang="hu-HU" sz="2400" dirty="0" smtClean="0"/>
              <a:t>” (George </a:t>
            </a:r>
            <a:r>
              <a:rPr lang="hu-HU" sz="2400" dirty="0" err="1" smtClean="0"/>
              <a:t>Huntston</a:t>
            </a:r>
            <a:r>
              <a:rPr lang="hu-HU" sz="2400" dirty="0" smtClean="0"/>
              <a:t> Williams)</a:t>
            </a:r>
          </a:p>
          <a:p>
            <a:pPr algn="ctr"/>
            <a:r>
              <a:rPr lang="hu-HU" sz="2400" b="1" dirty="0" smtClean="0"/>
              <a:t>Thomas </a:t>
            </a:r>
            <a:r>
              <a:rPr lang="hu-HU" sz="2400" b="1" dirty="0" err="1" smtClean="0"/>
              <a:t>Müntzer</a:t>
            </a:r>
            <a:r>
              <a:rPr lang="hu-HU" sz="2400" b="1" dirty="0" smtClean="0"/>
              <a:t> </a:t>
            </a:r>
            <a:r>
              <a:rPr lang="hu-HU" sz="2400" dirty="0" smtClean="0"/>
              <a:t>(</a:t>
            </a:r>
            <a:r>
              <a:rPr lang="hu-HU" sz="2400" dirty="0" err="1" smtClean="0"/>
              <a:t>Deutscher</a:t>
            </a:r>
            <a:r>
              <a:rPr lang="hu-HU" sz="2400" dirty="0" smtClean="0"/>
              <a:t> </a:t>
            </a:r>
            <a:r>
              <a:rPr lang="hu-HU" sz="2400" dirty="0" err="1" smtClean="0"/>
              <a:t>Bauernkrieg</a:t>
            </a:r>
            <a:r>
              <a:rPr lang="hu-HU" sz="2400" dirty="0" smtClean="0"/>
              <a:t>, 1524/25)</a:t>
            </a:r>
          </a:p>
          <a:p>
            <a:pPr algn="ctr"/>
            <a:r>
              <a:rPr lang="hu-HU" sz="2400" dirty="0" err="1" smtClean="0"/>
              <a:t>Täuferbewegungen</a:t>
            </a:r>
            <a:r>
              <a:rPr lang="hu-HU" sz="2400" dirty="0" smtClean="0"/>
              <a:t>: </a:t>
            </a:r>
            <a:r>
              <a:rPr lang="hu-HU" sz="2400" dirty="0" err="1" smtClean="0"/>
              <a:t>Gläubigentaufe</a:t>
            </a:r>
            <a:r>
              <a:rPr lang="hu-HU" sz="2400" dirty="0" smtClean="0"/>
              <a:t> (</a:t>
            </a:r>
            <a:r>
              <a:rPr lang="hu-HU" sz="2400" dirty="0" err="1" smtClean="0"/>
              <a:t>Wiedertäufer</a:t>
            </a:r>
            <a:r>
              <a:rPr lang="hu-HU" sz="2400" dirty="0" smtClean="0"/>
              <a:t>) → </a:t>
            </a:r>
            <a:r>
              <a:rPr lang="hu-HU" sz="2400" dirty="0" err="1" smtClean="0"/>
              <a:t>Mennoniten</a:t>
            </a:r>
            <a:r>
              <a:rPr lang="hu-HU" sz="2400" dirty="0" smtClean="0"/>
              <a:t>, </a:t>
            </a:r>
            <a:r>
              <a:rPr lang="hu-HU" sz="2400" dirty="0" err="1" smtClean="0"/>
              <a:t>Hutterer</a:t>
            </a:r>
            <a:r>
              <a:rPr lang="hu-HU" sz="2400" dirty="0" smtClean="0"/>
              <a:t>, </a:t>
            </a:r>
            <a:r>
              <a:rPr lang="hu-HU" sz="2400" dirty="0" err="1" smtClean="0"/>
              <a:t>Amischen</a:t>
            </a:r>
            <a:r>
              <a:rPr lang="hu-HU" sz="2400" dirty="0" smtClean="0"/>
              <a:t> ↔ </a:t>
            </a:r>
            <a:r>
              <a:rPr lang="hu-HU" sz="2400" dirty="0" err="1" smtClean="0"/>
              <a:t>Münsterer</a:t>
            </a:r>
            <a:r>
              <a:rPr lang="hu-HU" sz="2400" dirty="0" smtClean="0"/>
              <a:t> </a:t>
            </a:r>
            <a:r>
              <a:rPr lang="hu-HU" sz="2400" dirty="0" err="1" smtClean="0"/>
              <a:t>Täufer</a:t>
            </a:r>
            <a:endParaRPr lang="hu-HU" sz="2400" dirty="0" smtClean="0"/>
          </a:p>
          <a:p>
            <a:pPr algn="ctr"/>
            <a:r>
              <a:rPr lang="hu-HU" sz="2400" dirty="0" err="1" smtClean="0"/>
              <a:t>Spiritualisten</a:t>
            </a:r>
            <a:r>
              <a:rPr lang="hu-HU" sz="2400" dirty="0" smtClean="0"/>
              <a:t> (S. </a:t>
            </a:r>
            <a:r>
              <a:rPr lang="hu-HU" sz="2400" dirty="0" err="1" smtClean="0"/>
              <a:t>Franck</a:t>
            </a:r>
            <a:r>
              <a:rPr lang="hu-HU" sz="2400" dirty="0" smtClean="0"/>
              <a:t>)</a:t>
            </a:r>
          </a:p>
          <a:p>
            <a:pPr algn="ctr"/>
            <a:r>
              <a:rPr lang="hu-HU" sz="2400" dirty="0" err="1" smtClean="0"/>
              <a:t>Antitrinitaner</a:t>
            </a:r>
            <a:r>
              <a:rPr lang="hu-HU" sz="2400" dirty="0" smtClean="0"/>
              <a:t> (M. </a:t>
            </a:r>
            <a:r>
              <a:rPr lang="hu-HU" sz="2400" dirty="0" err="1" smtClean="0"/>
              <a:t>Servet</a:t>
            </a:r>
            <a:r>
              <a:rPr lang="hu-HU" sz="2400" dirty="0" smtClean="0"/>
              <a:t>)</a:t>
            </a:r>
          </a:p>
          <a:p>
            <a:pPr algn="ctr"/>
            <a:r>
              <a:rPr lang="hu-HU" sz="2400" dirty="0" err="1" smtClean="0"/>
              <a:t>Unitarische</a:t>
            </a:r>
            <a:r>
              <a:rPr lang="hu-HU" sz="2400" dirty="0" smtClean="0"/>
              <a:t> </a:t>
            </a:r>
            <a:r>
              <a:rPr lang="hu-HU" sz="2400" dirty="0" err="1" smtClean="0"/>
              <a:t>Kirche</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451736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181099"/>
            <a:ext cx="10515600" cy="1325563"/>
          </a:xfrm>
        </p:spPr>
        <p:txBody>
          <a:bodyPr>
            <a:normAutofit/>
          </a:bodyPr>
          <a:lstStyle/>
          <a:p>
            <a:pPr algn="ctr"/>
            <a:r>
              <a:rPr lang="hu-HU" sz="3600" b="1" dirty="0" err="1" smtClean="0"/>
              <a:t>Warum</a:t>
            </a:r>
            <a:r>
              <a:rPr lang="hu-HU" sz="3600" b="1" dirty="0" smtClean="0"/>
              <a:t> „</a:t>
            </a:r>
            <a:r>
              <a:rPr lang="hu-HU" sz="3600" b="1" dirty="0" err="1" smtClean="0"/>
              <a:t>Protestantismus</a:t>
            </a:r>
            <a:r>
              <a:rPr lang="hu-HU" sz="3600" b="1" dirty="0" smtClean="0"/>
              <a:t>”?</a:t>
            </a:r>
            <a:endParaRPr lang="hu-HU" sz="3600" b="1" dirty="0"/>
          </a:p>
        </p:txBody>
      </p:sp>
      <p:sp>
        <p:nvSpPr>
          <p:cNvPr id="3" name="Tartalom helye 2"/>
          <p:cNvSpPr>
            <a:spLocks noGrp="1"/>
          </p:cNvSpPr>
          <p:nvPr>
            <p:ph idx="1"/>
          </p:nvPr>
        </p:nvSpPr>
        <p:spPr>
          <a:xfrm>
            <a:off x="812321" y="2506662"/>
            <a:ext cx="10515600" cy="4351338"/>
          </a:xfrm>
        </p:spPr>
        <p:txBody>
          <a:bodyPr>
            <a:normAutofit/>
          </a:bodyPr>
          <a:lstStyle/>
          <a:p>
            <a:pPr marL="0" indent="0" algn="ctr">
              <a:buNone/>
            </a:pPr>
            <a:r>
              <a:rPr lang="hu-HU" sz="2400" b="1" dirty="0" smtClean="0"/>
              <a:t>Reichstag </a:t>
            </a:r>
            <a:r>
              <a:rPr lang="hu-HU" sz="2400" b="1" dirty="0" err="1" smtClean="0"/>
              <a:t>zu</a:t>
            </a:r>
            <a:r>
              <a:rPr lang="hu-HU" sz="2400" b="1" dirty="0" smtClean="0"/>
              <a:t> </a:t>
            </a:r>
            <a:r>
              <a:rPr lang="hu-HU" sz="2400" b="1" dirty="0" err="1" smtClean="0"/>
              <a:t>Speyer</a:t>
            </a:r>
            <a:r>
              <a:rPr lang="hu-HU" sz="2400" b="1" dirty="0" smtClean="0"/>
              <a:t> </a:t>
            </a:r>
            <a:r>
              <a:rPr lang="hu-HU" sz="2400" dirty="0" smtClean="0"/>
              <a:t>19. </a:t>
            </a:r>
            <a:r>
              <a:rPr lang="hu-HU" sz="2400" dirty="0" err="1" smtClean="0"/>
              <a:t>April</a:t>
            </a:r>
            <a:r>
              <a:rPr lang="hu-HU" sz="2400" dirty="0" smtClean="0"/>
              <a:t> </a:t>
            </a:r>
            <a:r>
              <a:rPr lang="hu-HU" sz="2400" b="1" dirty="0" smtClean="0"/>
              <a:t>1529</a:t>
            </a:r>
            <a:r>
              <a:rPr lang="hu-HU" sz="2400" dirty="0" smtClean="0"/>
              <a:t> (II.):</a:t>
            </a:r>
          </a:p>
          <a:p>
            <a:pPr marL="0" indent="0" algn="ctr">
              <a:buNone/>
            </a:pPr>
            <a:r>
              <a:rPr lang="hu-HU" sz="2400" dirty="0" smtClean="0"/>
              <a:t>Die</a:t>
            </a:r>
            <a:r>
              <a:rPr lang="de-DE" sz="2400" dirty="0" smtClean="0"/>
              <a:t> </a:t>
            </a:r>
            <a:r>
              <a:rPr lang="de-DE" sz="2400" dirty="0"/>
              <a:t>evangelischen </a:t>
            </a:r>
            <a:r>
              <a:rPr lang="hu-HU" sz="2400" dirty="0" err="1" smtClean="0"/>
              <a:t>Stände</a:t>
            </a:r>
            <a:r>
              <a:rPr lang="hu-HU" sz="2400" dirty="0" smtClean="0"/>
              <a:t> </a:t>
            </a:r>
            <a:r>
              <a:rPr lang="de-DE" sz="2400" dirty="0" smtClean="0"/>
              <a:t>protestierten </a:t>
            </a:r>
            <a:r>
              <a:rPr lang="de-DE" sz="2400" dirty="0"/>
              <a:t>gegen die Aufhebung des Abschieds von Speyer 1526, mit dem den Ländern und Reichsstädten, die Reformationen durchgeführt hatten, Rechtssicherheit zugesagt worden war, und beriefen sich dabei auf die Glaubensfreiheit des Einzelnen</a:t>
            </a:r>
            <a:r>
              <a:rPr lang="de-DE" sz="2400" dirty="0" smtClean="0"/>
              <a:t>.</a:t>
            </a:r>
            <a:endParaRPr lang="hu-HU" sz="2400" dirty="0" smtClean="0"/>
          </a:p>
          <a:p>
            <a:pPr marL="0" indent="0" algn="ctr">
              <a:buNone/>
            </a:pPr>
            <a:r>
              <a:rPr lang="hu-HU" sz="2400" b="1" dirty="0" err="1" smtClean="0"/>
              <a:t>Protestieren</a:t>
            </a:r>
            <a:endParaRPr lang="hu-HU" sz="2400" b="1" dirty="0"/>
          </a:p>
          <a:p>
            <a:pPr marL="0" indent="0" algn="ctr">
              <a:buNone/>
            </a:pPr>
            <a:r>
              <a:rPr lang="hu-HU" sz="2400" i="1" dirty="0" smtClean="0"/>
              <a:t>‘</a:t>
            </a:r>
            <a:r>
              <a:rPr lang="hu-HU" sz="2400" i="1" dirty="0" err="1" smtClean="0"/>
              <a:t>Einspruch</a:t>
            </a:r>
            <a:r>
              <a:rPr lang="hu-HU" sz="2400" i="1" dirty="0" smtClean="0"/>
              <a:t> </a:t>
            </a:r>
            <a:r>
              <a:rPr lang="hu-HU" sz="2400" i="1" dirty="0" err="1"/>
              <a:t>erheben</a:t>
            </a:r>
            <a:r>
              <a:rPr lang="hu-HU" sz="2400" i="1" dirty="0"/>
              <a:t>, </a:t>
            </a:r>
            <a:r>
              <a:rPr lang="hu-HU" sz="2400" i="1" dirty="0" err="1"/>
              <a:t>Verwahrung</a:t>
            </a:r>
            <a:r>
              <a:rPr lang="hu-HU" sz="2400" i="1" dirty="0"/>
              <a:t> </a:t>
            </a:r>
            <a:r>
              <a:rPr lang="hu-HU" sz="2400" i="1" dirty="0" err="1"/>
              <a:t>einlegen</a:t>
            </a:r>
            <a:r>
              <a:rPr lang="hu-HU" sz="2400" i="1" dirty="0"/>
              <a:t>, </a:t>
            </a:r>
            <a:r>
              <a:rPr lang="hu-HU" sz="2400" i="1" dirty="0" err="1"/>
              <a:t>sein</a:t>
            </a:r>
            <a:r>
              <a:rPr lang="hu-HU" sz="2400" i="1" dirty="0"/>
              <a:t> </a:t>
            </a:r>
            <a:r>
              <a:rPr lang="hu-HU" sz="2400" i="1" dirty="0" err="1"/>
              <a:t>Mißfallen</a:t>
            </a:r>
            <a:r>
              <a:rPr lang="hu-HU" sz="2400" i="1" dirty="0"/>
              <a:t> </a:t>
            </a:r>
            <a:r>
              <a:rPr lang="hu-HU" sz="2400" i="1" dirty="0" err="1"/>
              <a:t>kundtun</a:t>
            </a:r>
            <a:r>
              <a:rPr lang="hu-HU" sz="2400" i="1" dirty="0"/>
              <a:t>’, </a:t>
            </a:r>
            <a:r>
              <a:rPr lang="hu-HU" sz="2400" i="1" dirty="0" err="1"/>
              <a:t>spätmhd</a:t>
            </a:r>
            <a:r>
              <a:rPr lang="hu-HU" sz="2400" i="1" dirty="0"/>
              <a:t>. </a:t>
            </a:r>
            <a:r>
              <a:rPr lang="hu-HU" sz="2400" i="1" dirty="0" err="1"/>
              <a:t>protestieren</a:t>
            </a:r>
            <a:r>
              <a:rPr lang="hu-HU" sz="2400" i="1" dirty="0"/>
              <a:t>, </a:t>
            </a:r>
            <a:r>
              <a:rPr lang="hu-HU" sz="2400" i="1" dirty="0" err="1"/>
              <a:t>entlehnt</a:t>
            </a:r>
            <a:r>
              <a:rPr lang="hu-HU" sz="2400" i="1" dirty="0"/>
              <a:t> </a:t>
            </a:r>
            <a:r>
              <a:rPr lang="hu-HU" sz="2400" i="1" dirty="0" err="1"/>
              <a:t>aus</a:t>
            </a:r>
            <a:r>
              <a:rPr lang="hu-HU" sz="2400" i="1" dirty="0"/>
              <a:t> </a:t>
            </a:r>
            <a:r>
              <a:rPr lang="hu-HU" sz="2400" i="1" dirty="0" err="1"/>
              <a:t>gleichbed</a:t>
            </a:r>
            <a:r>
              <a:rPr lang="hu-HU" sz="2400" i="1" dirty="0"/>
              <a:t>. </a:t>
            </a:r>
            <a:r>
              <a:rPr lang="hu-HU" sz="2400" i="1" dirty="0" err="1"/>
              <a:t>afrz</a:t>
            </a:r>
            <a:r>
              <a:rPr lang="hu-HU" sz="2400" i="1" dirty="0"/>
              <a:t>. </a:t>
            </a:r>
            <a:r>
              <a:rPr lang="hu-HU" sz="2400" i="1" dirty="0" err="1"/>
              <a:t>frz</a:t>
            </a:r>
            <a:r>
              <a:rPr lang="hu-HU" sz="2400" i="1" dirty="0"/>
              <a:t>. </a:t>
            </a:r>
            <a:r>
              <a:rPr lang="hu-HU" sz="2400" i="1" dirty="0" err="1"/>
              <a:t>protester</a:t>
            </a:r>
            <a:r>
              <a:rPr lang="hu-HU" sz="2400" i="1" dirty="0"/>
              <a:t>, </a:t>
            </a:r>
            <a:r>
              <a:rPr lang="hu-HU" sz="2400" i="1" dirty="0" err="1"/>
              <a:t>auch</a:t>
            </a:r>
            <a:r>
              <a:rPr lang="hu-HU" sz="2400" i="1" dirty="0"/>
              <a:t> ‘</a:t>
            </a:r>
            <a:r>
              <a:rPr lang="hu-HU" sz="2400" i="1" dirty="0" err="1"/>
              <a:t>erklären</a:t>
            </a:r>
            <a:r>
              <a:rPr lang="hu-HU" sz="2400" i="1" dirty="0"/>
              <a:t>, </a:t>
            </a:r>
            <a:r>
              <a:rPr lang="hu-HU" sz="2400" i="1" dirty="0" err="1"/>
              <a:t>darlegen</a:t>
            </a:r>
            <a:r>
              <a:rPr lang="hu-HU" sz="2400" i="1" dirty="0"/>
              <a:t>’, </a:t>
            </a:r>
            <a:r>
              <a:rPr lang="hu-HU" sz="2400" i="1" dirty="0" err="1"/>
              <a:t>dem</a:t>
            </a:r>
            <a:r>
              <a:rPr lang="hu-HU" sz="2400" i="1" dirty="0"/>
              <a:t> </a:t>
            </a:r>
            <a:r>
              <a:rPr lang="hu-HU" sz="2400" i="1" dirty="0" err="1"/>
              <a:t>spätlat</a:t>
            </a:r>
            <a:r>
              <a:rPr lang="hu-HU" sz="2400" i="1" dirty="0"/>
              <a:t>. </a:t>
            </a:r>
            <a:r>
              <a:rPr lang="hu-HU" sz="2400" i="1" dirty="0" err="1"/>
              <a:t>prōtestāre</a:t>
            </a:r>
            <a:r>
              <a:rPr lang="hu-HU" sz="2400" i="1" dirty="0"/>
              <a:t>, lat. </a:t>
            </a:r>
            <a:r>
              <a:rPr lang="hu-HU" sz="2400" i="1" dirty="0" err="1">
                <a:solidFill>
                  <a:srgbClr val="C00000"/>
                </a:solidFill>
              </a:rPr>
              <a:t>prōtestārī</a:t>
            </a:r>
            <a:r>
              <a:rPr lang="hu-HU" sz="2400" i="1" dirty="0">
                <a:solidFill>
                  <a:srgbClr val="C00000"/>
                </a:solidFill>
              </a:rPr>
              <a:t> ‘</a:t>
            </a:r>
            <a:r>
              <a:rPr lang="hu-HU" sz="2400" i="1" dirty="0" err="1">
                <a:solidFill>
                  <a:srgbClr val="C00000"/>
                </a:solidFill>
              </a:rPr>
              <a:t>Zeugnis</a:t>
            </a:r>
            <a:r>
              <a:rPr lang="hu-HU" sz="2400" i="1" dirty="0">
                <a:solidFill>
                  <a:srgbClr val="C00000"/>
                </a:solidFill>
              </a:rPr>
              <a:t> </a:t>
            </a:r>
            <a:r>
              <a:rPr lang="hu-HU" sz="2400" i="1" dirty="0" err="1">
                <a:solidFill>
                  <a:srgbClr val="C00000"/>
                </a:solidFill>
              </a:rPr>
              <a:t>ablegen</a:t>
            </a:r>
            <a:r>
              <a:rPr lang="hu-HU" sz="2400" i="1" dirty="0">
                <a:solidFill>
                  <a:srgbClr val="C00000"/>
                </a:solidFill>
              </a:rPr>
              <a:t>, </a:t>
            </a:r>
            <a:r>
              <a:rPr lang="hu-HU" sz="2400" i="1" dirty="0" err="1">
                <a:solidFill>
                  <a:srgbClr val="C00000"/>
                </a:solidFill>
              </a:rPr>
              <a:t>öffentlich</a:t>
            </a:r>
            <a:r>
              <a:rPr lang="hu-HU" sz="2400" i="1" dirty="0">
                <a:solidFill>
                  <a:srgbClr val="C00000"/>
                </a:solidFill>
              </a:rPr>
              <a:t> </a:t>
            </a:r>
            <a:r>
              <a:rPr lang="hu-HU" sz="2400" i="1" dirty="0" err="1">
                <a:solidFill>
                  <a:srgbClr val="C00000"/>
                </a:solidFill>
              </a:rPr>
              <a:t>beweisen</a:t>
            </a:r>
            <a:r>
              <a:rPr lang="hu-HU" sz="2400" i="1" dirty="0">
                <a:solidFill>
                  <a:srgbClr val="C00000"/>
                </a:solidFill>
              </a:rPr>
              <a:t>, </a:t>
            </a:r>
            <a:r>
              <a:rPr lang="hu-HU" sz="2400" i="1" dirty="0" err="1">
                <a:solidFill>
                  <a:srgbClr val="C00000"/>
                </a:solidFill>
              </a:rPr>
              <a:t>dartun</a:t>
            </a:r>
            <a:r>
              <a:rPr lang="hu-HU" sz="2400" i="1" dirty="0">
                <a:solidFill>
                  <a:srgbClr val="C00000"/>
                </a:solidFill>
              </a:rPr>
              <a:t>’</a:t>
            </a:r>
            <a:r>
              <a:rPr lang="hu-HU" sz="2400" i="1" dirty="0"/>
              <a:t> </a:t>
            </a:r>
            <a:r>
              <a:rPr lang="hu-HU" sz="2400" i="1" dirty="0" err="1"/>
              <a:t>voraufgeht</a:t>
            </a:r>
            <a:r>
              <a:rPr lang="hu-HU" sz="2400" i="1" dirty="0"/>
              <a:t>; </a:t>
            </a:r>
            <a:r>
              <a:rPr lang="hu-HU" sz="2400" i="1" dirty="0" err="1"/>
              <a:t>zu</a:t>
            </a:r>
            <a:r>
              <a:rPr lang="hu-HU" sz="2400" i="1" dirty="0"/>
              <a:t> lat. </a:t>
            </a:r>
            <a:r>
              <a:rPr lang="hu-HU" sz="2400" i="1" dirty="0" err="1">
                <a:solidFill>
                  <a:srgbClr val="C00000"/>
                </a:solidFill>
              </a:rPr>
              <a:t>testārī</a:t>
            </a:r>
            <a:r>
              <a:rPr lang="hu-HU" sz="2400" i="1" dirty="0">
                <a:solidFill>
                  <a:srgbClr val="C00000"/>
                </a:solidFill>
              </a:rPr>
              <a:t> ‘</a:t>
            </a:r>
            <a:r>
              <a:rPr lang="hu-HU" sz="2400" i="1" dirty="0" err="1">
                <a:solidFill>
                  <a:srgbClr val="C00000"/>
                </a:solidFill>
              </a:rPr>
              <a:t>bezeugen</a:t>
            </a:r>
            <a:r>
              <a:rPr lang="hu-HU" sz="2400" i="1" dirty="0">
                <a:solidFill>
                  <a:srgbClr val="C00000"/>
                </a:solidFill>
              </a:rPr>
              <a:t>, </a:t>
            </a:r>
            <a:r>
              <a:rPr lang="hu-HU" sz="2400" i="1" dirty="0" err="1">
                <a:solidFill>
                  <a:srgbClr val="C00000"/>
                </a:solidFill>
              </a:rPr>
              <a:t>bekunden</a:t>
            </a:r>
            <a:r>
              <a:rPr lang="hu-HU" sz="2400" i="1" dirty="0">
                <a:solidFill>
                  <a:srgbClr val="C00000"/>
                </a:solidFill>
              </a:rPr>
              <a:t>, </a:t>
            </a:r>
            <a:r>
              <a:rPr lang="hu-HU" sz="2400" i="1" dirty="0" err="1">
                <a:solidFill>
                  <a:srgbClr val="C00000"/>
                </a:solidFill>
              </a:rPr>
              <a:t>versichern</a:t>
            </a:r>
            <a:r>
              <a:rPr lang="hu-HU" sz="2400" i="1" dirty="0">
                <a:solidFill>
                  <a:srgbClr val="C00000"/>
                </a:solidFill>
              </a:rPr>
              <a:t>, </a:t>
            </a:r>
            <a:r>
              <a:rPr lang="hu-HU" sz="2400" i="1" dirty="0" err="1">
                <a:solidFill>
                  <a:srgbClr val="C00000"/>
                </a:solidFill>
              </a:rPr>
              <a:t>beweisen</a:t>
            </a:r>
            <a:r>
              <a:rPr lang="hu-HU" sz="2400" i="1" dirty="0" smtClean="0"/>
              <a:t>’. </a:t>
            </a:r>
            <a:r>
              <a:rPr lang="hu-HU" sz="1600" i="1" dirty="0" smtClean="0"/>
              <a:t>(DWDS, </a:t>
            </a:r>
            <a:r>
              <a:rPr lang="hu-HU" sz="1600" i="1" dirty="0" err="1" smtClean="0"/>
              <a:t>Etymologisches</a:t>
            </a:r>
            <a:r>
              <a:rPr lang="hu-HU" sz="1600" i="1" dirty="0" smtClean="0"/>
              <a:t> </a:t>
            </a:r>
            <a:r>
              <a:rPr lang="hu-HU" sz="1600" i="1" dirty="0" err="1" smtClean="0"/>
              <a:t>Wörterbuch</a:t>
            </a:r>
            <a:r>
              <a:rPr lang="hu-HU" sz="1600" i="1" dirty="0" smtClean="0"/>
              <a:t>, Wolfgang </a:t>
            </a:r>
            <a:r>
              <a:rPr lang="hu-HU" sz="1600" i="1" dirty="0" err="1" smtClean="0"/>
              <a:t>Pfeifer</a:t>
            </a:r>
            <a:r>
              <a:rPr lang="hu-HU" sz="1600" i="1" dirty="0" smtClean="0"/>
              <a:t>)</a:t>
            </a:r>
            <a:endParaRPr lang="hu-HU" sz="1600"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7879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2706" y="1207698"/>
            <a:ext cx="10515600" cy="1325563"/>
          </a:xfrm>
        </p:spPr>
        <p:txBody>
          <a:bodyPr>
            <a:normAutofit/>
          </a:bodyPr>
          <a:lstStyle/>
          <a:p>
            <a:pPr algn="ctr"/>
            <a:r>
              <a:rPr lang="hu-HU" sz="3600" b="1" dirty="0" smtClean="0"/>
              <a:t>Die </a:t>
            </a:r>
            <a:r>
              <a:rPr lang="hu-HU" sz="3600" b="1" i="1" dirty="0" err="1" smtClean="0"/>
              <a:t>Confessio</a:t>
            </a:r>
            <a:r>
              <a:rPr lang="hu-HU" sz="3600" b="1" i="1" dirty="0" smtClean="0"/>
              <a:t> </a:t>
            </a:r>
            <a:r>
              <a:rPr lang="hu-HU" sz="3600" b="1" i="1" dirty="0" err="1" smtClean="0"/>
              <a:t>Augustana</a:t>
            </a:r>
            <a:r>
              <a:rPr lang="hu-HU" sz="3600" b="1" i="1" dirty="0" smtClean="0"/>
              <a:t> </a:t>
            </a:r>
            <a:r>
              <a:rPr lang="hu-HU" sz="3600" b="1" dirty="0" smtClean="0"/>
              <a:t>– 1530</a:t>
            </a:r>
            <a:br>
              <a:rPr lang="hu-HU" sz="3600" b="1" dirty="0" smtClean="0"/>
            </a:br>
            <a:r>
              <a:rPr lang="hu-HU" sz="2800" b="1" dirty="0" smtClean="0"/>
              <a:t>(</a:t>
            </a:r>
            <a:r>
              <a:rPr lang="hu-HU" sz="2800" b="1" dirty="0" err="1" smtClean="0"/>
              <a:t>Augsburger</a:t>
            </a:r>
            <a:r>
              <a:rPr lang="hu-HU" sz="2800" b="1" dirty="0" smtClean="0"/>
              <a:t> </a:t>
            </a:r>
            <a:r>
              <a:rPr lang="hu-HU" sz="2800" b="1" dirty="0" err="1" smtClean="0"/>
              <a:t>Bekenntnis</a:t>
            </a:r>
            <a:r>
              <a:rPr lang="hu-HU" sz="2800" b="1" dirty="0" smtClean="0"/>
              <a:t>)</a:t>
            </a:r>
            <a:endParaRPr lang="hu-HU" sz="2800" b="1" dirty="0"/>
          </a:p>
        </p:txBody>
      </p:sp>
      <p:sp>
        <p:nvSpPr>
          <p:cNvPr id="3" name="Tartalom helye 2"/>
          <p:cNvSpPr>
            <a:spLocks noGrp="1"/>
          </p:cNvSpPr>
          <p:nvPr>
            <p:ph idx="1"/>
          </p:nvPr>
        </p:nvSpPr>
        <p:spPr>
          <a:xfrm>
            <a:off x="872706" y="2506662"/>
            <a:ext cx="10515600" cy="4351338"/>
          </a:xfrm>
        </p:spPr>
        <p:txBody>
          <a:bodyPr>
            <a:normAutofit/>
          </a:bodyPr>
          <a:lstStyle/>
          <a:p>
            <a:pPr marL="0" indent="0" algn="ctr">
              <a:buNone/>
            </a:pPr>
            <a:r>
              <a:rPr lang="hu-HU" sz="2400" dirty="0" err="1" smtClean="0"/>
              <a:t>Bekenntnis</a:t>
            </a:r>
            <a:r>
              <a:rPr lang="hu-HU" sz="2400" dirty="0" smtClean="0"/>
              <a:t> der </a:t>
            </a:r>
            <a:r>
              <a:rPr lang="hu-HU" sz="2400" dirty="0" err="1" smtClean="0"/>
              <a:t>lutherischen</a:t>
            </a:r>
            <a:r>
              <a:rPr lang="hu-HU" sz="2400" dirty="0" smtClean="0"/>
              <a:t> </a:t>
            </a:r>
            <a:r>
              <a:rPr lang="hu-HU" sz="2400" dirty="0" err="1" smtClean="0"/>
              <a:t>Reichsstände</a:t>
            </a:r>
            <a:r>
              <a:rPr lang="hu-HU" sz="2400" dirty="0" smtClean="0"/>
              <a:t>, die Karl V. am 25. </a:t>
            </a:r>
            <a:r>
              <a:rPr lang="hu-HU" sz="2400" dirty="0" err="1" smtClean="0"/>
              <a:t>Juni</a:t>
            </a:r>
            <a:r>
              <a:rPr lang="hu-HU" sz="2400" dirty="0" smtClean="0"/>
              <a:t> 1530 </a:t>
            </a:r>
            <a:r>
              <a:rPr lang="hu-HU" sz="2400" dirty="0" err="1" smtClean="0"/>
              <a:t>auf</a:t>
            </a:r>
            <a:r>
              <a:rPr lang="hu-HU" sz="2400" dirty="0" smtClean="0"/>
              <a:t> </a:t>
            </a:r>
            <a:r>
              <a:rPr lang="hu-HU" sz="2400" dirty="0" err="1" smtClean="0"/>
              <a:t>dem</a:t>
            </a:r>
            <a:r>
              <a:rPr lang="hu-HU" sz="2400" dirty="0" smtClean="0"/>
              <a:t> Reichstag </a:t>
            </a:r>
            <a:r>
              <a:rPr lang="hu-HU" sz="2400" dirty="0" err="1" smtClean="0"/>
              <a:t>verlesen</a:t>
            </a:r>
            <a:r>
              <a:rPr lang="hu-HU" sz="2400" dirty="0" smtClean="0"/>
              <a:t> </a:t>
            </a:r>
            <a:r>
              <a:rPr lang="hu-HU" sz="2400" dirty="0" err="1" smtClean="0"/>
              <a:t>wurde</a:t>
            </a:r>
            <a:r>
              <a:rPr lang="hu-HU" sz="2400" dirty="0" smtClean="0"/>
              <a:t>.</a:t>
            </a:r>
          </a:p>
          <a:p>
            <a:pPr marL="0" indent="0" algn="ctr">
              <a:buNone/>
            </a:pPr>
            <a:r>
              <a:rPr lang="hu-HU" sz="2400" dirty="0" err="1" smtClean="0"/>
              <a:t>Sie</a:t>
            </a:r>
            <a:r>
              <a:rPr lang="hu-HU" sz="2400" dirty="0" smtClean="0"/>
              <a:t> </a:t>
            </a:r>
            <a:r>
              <a:rPr lang="hu-HU" sz="2400" dirty="0" err="1" smtClean="0"/>
              <a:t>galt</a:t>
            </a:r>
            <a:r>
              <a:rPr lang="hu-HU" sz="2400" dirty="0" smtClean="0"/>
              <a:t> </a:t>
            </a:r>
            <a:r>
              <a:rPr lang="hu-HU" sz="2400" dirty="0" err="1" smtClean="0"/>
              <a:t>als</a:t>
            </a:r>
            <a:r>
              <a:rPr lang="hu-HU" sz="2400" dirty="0" smtClean="0"/>
              <a:t> </a:t>
            </a:r>
            <a:r>
              <a:rPr lang="hu-HU" sz="2400" dirty="0" err="1" smtClean="0"/>
              <a:t>Grundlage</a:t>
            </a:r>
            <a:r>
              <a:rPr lang="hu-HU" sz="2400" dirty="0" smtClean="0"/>
              <a:t> </a:t>
            </a:r>
            <a:r>
              <a:rPr lang="hu-HU" sz="2400" dirty="0" err="1" smtClean="0"/>
              <a:t>zum</a:t>
            </a:r>
            <a:endParaRPr lang="hu-HU" sz="2400" dirty="0" smtClean="0"/>
          </a:p>
          <a:p>
            <a:pPr marL="0" indent="0" algn="ctr">
              <a:buNone/>
            </a:pPr>
            <a:r>
              <a:rPr lang="hu-HU" b="1" dirty="0" err="1" smtClean="0"/>
              <a:t>Schmalkaldischen</a:t>
            </a:r>
            <a:r>
              <a:rPr lang="hu-HU" b="1" dirty="0" smtClean="0"/>
              <a:t> </a:t>
            </a:r>
            <a:r>
              <a:rPr lang="hu-HU" b="1" dirty="0" err="1" smtClean="0"/>
              <a:t>Bund</a:t>
            </a:r>
            <a:r>
              <a:rPr lang="hu-HU" b="1" dirty="0" smtClean="0"/>
              <a:t> (1531):</a:t>
            </a:r>
          </a:p>
          <a:p>
            <a:pPr marL="0" indent="0" algn="ctr">
              <a:buNone/>
            </a:pPr>
            <a:r>
              <a:rPr lang="hu-HU" sz="2400" dirty="0" err="1" smtClean="0"/>
              <a:t>Verteidigungsbündnis</a:t>
            </a:r>
            <a:r>
              <a:rPr lang="hu-HU" sz="2400" dirty="0" smtClean="0"/>
              <a:t> </a:t>
            </a:r>
            <a:r>
              <a:rPr lang="hu-HU" sz="2400" dirty="0" err="1" smtClean="0"/>
              <a:t>protestantischer</a:t>
            </a:r>
            <a:r>
              <a:rPr lang="hu-HU" sz="2400" dirty="0" smtClean="0"/>
              <a:t> </a:t>
            </a:r>
            <a:r>
              <a:rPr lang="hu-HU" sz="2400" dirty="0" err="1" smtClean="0"/>
              <a:t>Fürsten</a:t>
            </a:r>
            <a:r>
              <a:rPr lang="hu-HU" sz="2400" dirty="0" smtClean="0"/>
              <a:t> und </a:t>
            </a:r>
            <a:r>
              <a:rPr lang="hu-HU" sz="2400" dirty="0" err="1" smtClean="0"/>
              <a:t>Städte</a:t>
            </a:r>
            <a:r>
              <a:rPr lang="hu-HU" sz="2400" dirty="0" smtClean="0"/>
              <a:t> </a:t>
            </a:r>
            <a:r>
              <a:rPr lang="hu-HU" sz="2400" dirty="0" err="1" smtClean="0"/>
              <a:t>gegen</a:t>
            </a:r>
            <a:r>
              <a:rPr lang="hu-HU" sz="2400" dirty="0" smtClean="0"/>
              <a:t> </a:t>
            </a:r>
            <a:r>
              <a:rPr lang="hu-HU" sz="2400" dirty="0" err="1" smtClean="0"/>
              <a:t>die</a:t>
            </a:r>
            <a:r>
              <a:rPr lang="hu-HU" sz="2400" dirty="0" smtClean="0"/>
              <a:t> </a:t>
            </a:r>
            <a:r>
              <a:rPr lang="hu-HU" sz="2400" dirty="0" err="1" smtClean="0"/>
              <a:t>Religionspolitik</a:t>
            </a:r>
            <a:r>
              <a:rPr lang="hu-HU" sz="2400" dirty="0" smtClean="0"/>
              <a:t> des </a:t>
            </a:r>
            <a:r>
              <a:rPr lang="hu-HU" sz="2400" dirty="0" err="1" smtClean="0"/>
              <a:t>katholischen</a:t>
            </a:r>
            <a:r>
              <a:rPr lang="hu-HU" sz="2400" dirty="0" smtClean="0"/>
              <a:t> </a:t>
            </a:r>
            <a:r>
              <a:rPr lang="hu-HU" sz="2400" dirty="0" err="1" smtClean="0"/>
              <a:t>Kaisers</a:t>
            </a:r>
            <a:r>
              <a:rPr lang="hu-HU" sz="2400" dirty="0" smtClean="0"/>
              <a:t> Karl V. Nach </a:t>
            </a:r>
            <a:r>
              <a:rPr lang="hu-HU" sz="2400" dirty="0" err="1" smtClean="0"/>
              <a:t>dem</a:t>
            </a:r>
            <a:r>
              <a:rPr lang="hu-HU" sz="2400" dirty="0" smtClean="0"/>
              <a:t> </a:t>
            </a:r>
            <a:r>
              <a:rPr lang="hu-HU" sz="2400" dirty="0" err="1" smtClean="0"/>
              <a:t>Schmalkaldischen</a:t>
            </a:r>
            <a:r>
              <a:rPr lang="hu-HU" sz="2400" dirty="0" smtClean="0"/>
              <a:t> </a:t>
            </a:r>
            <a:r>
              <a:rPr lang="hu-HU" sz="2400" dirty="0" err="1" smtClean="0"/>
              <a:t>Krieg</a:t>
            </a:r>
            <a:r>
              <a:rPr lang="hu-HU" sz="2400" dirty="0" smtClean="0"/>
              <a:t> (1546-47), der mit </a:t>
            </a:r>
            <a:r>
              <a:rPr lang="hu-HU" sz="2400" dirty="0" err="1" smtClean="0"/>
              <a:t>Karls</a:t>
            </a:r>
            <a:r>
              <a:rPr lang="hu-HU" sz="2400" dirty="0" smtClean="0"/>
              <a:t> </a:t>
            </a:r>
            <a:r>
              <a:rPr lang="hu-HU" sz="2400" dirty="0" err="1" smtClean="0"/>
              <a:t>Sieg</a:t>
            </a:r>
            <a:r>
              <a:rPr lang="hu-HU" sz="2400" dirty="0" smtClean="0"/>
              <a:t> </a:t>
            </a:r>
            <a:r>
              <a:rPr lang="hu-HU" sz="2400" dirty="0" err="1" smtClean="0"/>
              <a:t>endete</a:t>
            </a:r>
            <a:r>
              <a:rPr lang="hu-HU" sz="2400" dirty="0" smtClean="0"/>
              <a:t>, </a:t>
            </a:r>
            <a:r>
              <a:rPr lang="hu-HU" sz="2400" dirty="0" err="1" smtClean="0"/>
              <a:t>kam</a:t>
            </a:r>
            <a:r>
              <a:rPr lang="hu-HU" sz="2400" dirty="0" smtClean="0"/>
              <a:t> es </a:t>
            </a:r>
            <a:r>
              <a:rPr lang="hu-HU" sz="2400" dirty="0" err="1" smtClean="0"/>
              <a:t>dann</a:t>
            </a:r>
            <a:r>
              <a:rPr lang="hu-HU" sz="2400" dirty="0" smtClean="0"/>
              <a:t> </a:t>
            </a:r>
            <a:r>
              <a:rPr lang="hu-HU" sz="2400" dirty="0" err="1" smtClean="0"/>
              <a:t>doch</a:t>
            </a:r>
            <a:r>
              <a:rPr lang="hu-HU" sz="2400" dirty="0" smtClean="0"/>
              <a:t> </a:t>
            </a:r>
            <a:r>
              <a:rPr lang="hu-HU" sz="2400" dirty="0" err="1" smtClean="0"/>
              <a:t>zum</a:t>
            </a:r>
            <a:endParaRPr lang="hu-HU" sz="2400" dirty="0" smtClean="0"/>
          </a:p>
          <a:p>
            <a:pPr marL="0" indent="0" algn="ctr">
              <a:buNone/>
            </a:pPr>
            <a:r>
              <a:rPr lang="hu-HU" b="1" dirty="0" err="1" smtClean="0"/>
              <a:t>Augsburger</a:t>
            </a:r>
            <a:r>
              <a:rPr lang="hu-HU" b="1" dirty="0" smtClean="0"/>
              <a:t> </a:t>
            </a:r>
            <a:r>
              <a:rPr lang="hu-HU" b="1" dirty="0" err="1" smtClean="0"/>
              <a:t>Reichs</a:t>
            </a:r>
            <a:r>
              <a:rPr lang="hu-HU" b="1" dirty="0" smtClean="0"/>
              <a:t>- und </a:t>
            </a:r>
            <a:r>
              <a:rPr lang="hu-HU" b="1" dirty="0" err="1" smtClean="0"/>
              <a:t>Religionsfrieden</a:t>
            </a:r>
            <a:r>
              <a:rPr lang="hu-HU" b="1" dirty="0" smtClean="0"/>
              <a:t> </a:t>
            </a:r>
            <a:r>
              <a:rPr lang="hu-HU" dirty="0" smtClean="0"/>
              <a:t>(</a:t>
            </a:r>
            <a:r>
              <a:rPr lang="hu-HU" b="1" dirty="0" smtClean="0"/>
              <a:t>1555</a:t>
            </a:r>
            <a:r>
              <a:rPr lang="hu-HU" dirty="0" smtClean="0"/>
              <a:t>):</a:t>
            </a:r>
          </a:p>
          <a:p>
            <a:pPr marL="0" indent="0" algn="ctr">
              <a:buNone/>
            </a:pPr>
            <a:r>
              <a:rPr lang="hu-HU" sz="2400" dirty="0" err="1" smtClean="0"/>
              <a:t>Sicherung</a:t>
            </a:r>
            <a:r>
              <a:rPr lang="hu-HU" sz="2400" dirty="0" smtClean="0"/>
              <a:t> der </a:t>
            </a:r>
            <a:r>
              <a:rPr lang="hu-HU" sz="2400" dirty="0" err="1" smtClean="0"/>
              <a:t>freien</a:t>
            </a:r>
            <a:r>
              <a:rPr lang="hu-HU" sz="2400" dirty="0" smtClean="0"/>
              <a:t> </a:t>
            </a:r>
            <a:r>
              <a:rPr lang="hu-HU" sz="2400" dirty="0" err="1" smtClean="0"/>
              <a:t>Religionsübung</a:t>
            </a:r>
            <a:r>
              <a:rPr lang="hu-HU" sz="2400" dirty="0" smtClean="0"/>
              <a:t> der </a:t>
            </a:r>
            <a:r>
              <a:rPr lang="hu-HU" sz="2400" dirty="0" err="1" smtClean="0"/>
              <a:t>Anhänger</a:t>
            </a:r>
            <a:r>
              <a:rPr lang="hu-HU" sz="2400" dirty="0" smtClean="0"/>
              <a:t> der </a:t>
            </a:r>
            <a:r>
              <a:rPr lang="hu-HU" sz="2400" dirty="0" err="1" smtClean="0"/>
              <a:t>Confessio</a:t>
            </a:r>
            <a:r>
              <a:rPr lang="hu-HU" sz="2400" dirty="0" smtClean="0"/>
              <a:t> Augustana → „</a:t>
            </a:r>
            <a:r>
              <a:rPr lang="hu-HU" sz="2400" b="1" i="1" dirty="0" err="1" smtClean="0"/>
              <a:t>cuius</a:t>
            </a:r>
            <a:r>
              <a:rPr lang="hu-HU" sz="2400" b="1" i="1" dirty="0" smtClean="0"/>
              <a:t> </a:t>
            </a:r>
            <a:r>
              <a:rPr lang="hu-HU" sz="2400" b="1" i="1" dirty="0" err="1" smtClean="0"/>
              <a:t>regio</a:t>
            </a:r>
            <a:r>
              <a:rPr lang="hu-HU" sz="2400" b="1" i="1" dirty="0" smtClean="0"/>
              <a:t>, </a:t>
            </a:r>
            <a:r>
              <a:rPr lang="hu-HU" sz="2400" b="1" i="1" dirty="0" err="1" smtClean="0"/>
              <a:t>eius</a:t>
            </a:r>
            <a:r>
              <a:rPr lang="hu-HU" sz="2400" b="1" i="1" dirty="0" smtClean="0"/>
              <a:t> religio</a:t>
            </a:r>
            <a:r>
              <a:rPr lang="hu-HU" sz="2400" dirty="0" smtClean="0"/>
              <a:t>” (</a:t>
            </a:r>
            <a:r>
              <a:rPr lang="hu-HU" sz="2400" dirty="0" err="1" smtClean="0"/>
              <a:t>wessen</a:t>
            </a:r>
            <a:r>
              <a:rPr lang="hu-HU" sz="2400" dirty="0" smtClean="0"/>
              <a:t> </a:t>
            </a:r>
            <a:r>
              <a:rPr lang="hu-HU" sz="2400" dirty="0" err="1" smtClean="0"/>
              <a:t>Gebiet</a:t>
            </a:r>
            <a:r>
              <a:rPr lang="hu-HU" sz="2400" dirty="0" smtClean="0"/>
              <a:t>, </a:t>
            </a:r>
            <a:r>
              <a:rPr lang="hu-HU" sz="2400" dirty="0" err="1" smtClean="0"/>
              <a:t>dessen</a:t>
            </a:r>
            <a:r>
              <a:rPr lang="hu-HU" sz="2400" dirty="0" smtClean="0"/>
              <a:t> Religion)</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4732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0681" y="1639018"/>
            <a:ext cx="5895728" cy="981255"/>
          </a:xfrm>
        </p:spPr>
        <p:txBody>
          <a:bodyPr>
            <a:normAutofit/>
          </a:bodyPr>
          <a:lstStyle/>
          <a:p>
            <a:pPr algn="ctr"/>
            <a:r>
              <a:rPr lang="hu-HU" b="1" dirty="0" smtClean="0"/>
              <a:t>Lucas </a:t>
            </a:r>
            <a:r>
              <a:rPr lang="hu-HU" b="1" dirty="0" err="1" smtClean="0"/>
              <a:t>Cranchar</a:t>
            </a:r>
            <a:r>
              <a:rPr lang="hu-HU" b="1" dirty="0" smtClean="0"/>
              <a:t>, der </a:t>
            </a:r>
            <a:r>
              <a:rPr lang="hu-HU" b="1" dirty="0" err="1" smtClean="0"/>
              <a:t>Ältere</a:t>
            </a:r>
            <a:r>
              <a:rPr lang="hu-HU" b="1" dirty="0"/>
              <a:t/>
            </a:r>
            <a:br>
              <a:rPr lang="hu-HU" b="1" dirty="0"/>
            </a:br>
            <a:r>
              <a:rPr lang="hu-HU" b="1" i="1" dirty="0" smtClean="0"/>
              <a:t>Luther </a:t>
            </a:r>
            <a:r>
              <a:rPr lang="hu-HU" b="1" i="1" dirty="0" err="1" smtClean="0"/>
              <a:t>als</a:t>
            </a:r>
            <a:r>
              <a:rPr lang="hu-HU" b="1" i="1" dirty="0" smtClean="0"/>
              <a:t> Junker Jörg </a:t>
            </a:r>
            <a:r>
              <a:rPr lang="hu-HU" dirty="0" smtClean="0"/>
              <a:t>(1521)</a:t>
            </a:r>
            <a:endParaRPr lang="hu-HU" dirty="0"/>
          </a:p>
        </p:txBody>
      </p:sp>
      <p:sp>
        <p:nvSpPr>
          <p:cNvPr id="3" name="Tartalom helye 2"/>
          <p:cNvSpPr>
            <a:spLocks noGrp="1"/>
          </p:cNvSpPr>
          <p:nvPr>
            <p:ph type="body" sz="half" idx="2"/>
          </p:nvPr>
        </p:nvSpPr>
        <p:spPr>
          <a:xfrm>
            <a:off x="755030" y="3253692"/>
            <a:ext cx="5935851" cy="3115628"/>
          </a:xfrm>
        </p:spPr>
        <p:txBody>
          <a:bodyPr>
            <a:normAutofit/>
          </a:bodyPr>
          <a:lstStyle/>
          <a:p>
            <a:r>
              <a:rPr lang="hu-HU" sz="2000" b="1" dirty="0" err="1" smtClean="0"/>
              <a:t>Wormser</a:t>
            </a:r>
            <a:r>
              <a:rPr lang="hu-HU" sz="2000" b="1" dirty="0" smtClean="0"/>
              <a:t> </a:t>
            </a:r>
            <a:r>
              <a:rPr lang="hu-HU" sz="2000" b="1" dirty="0" err="1" smtClean="0"/>
              <a:t>Edikt</a:t>
            </a:r>
            <a:r>
              <a:rPr lang="hu-HU" sz="2000" dirty="0" smtClean="0"/>
              <a:t> v. Kaiser Karl V.→</a:t>
            </a:r>
          </a:p>
          <a:p>
            <a:r>
              <a:rPr lang="hu-HU" sz="2000" dirty="0" smtClean="0"/>
              <a:t>Luther </a:t>
            </a:r>
            <a:r>
              <a:rPr lang="hu-HU" sz="2000" dirty="0" err="1" smtClean="0"/>
              <a:t>wird</a:t>
            </a:r>
            <a:r>
              <a:rPr lang="hu-HU" sz="2000" dirty="0" smtClean="0"/>
              <a:t> </a:t>
            </a:r>
            <a:r>
              <a:rPr lang="hu-HU" sz="2000" dirty="0" err="1" smtClean="0"/>
              <a:t>für</a:t>
            </a:r>
            <a:r>
              <a:rPr lang="hu-HU" sz="2000" dirty="0" smtClean="0"/>
              <a:t> „</a:t>
            </a:r>
            <a:r>
              <a:rPr lang="hu-HU" sz="2000" dirty="0" err="1" smtClean="0"/>
              <a:t>vogelfrei</a:t>
            </a:r>
            <a:r>
              <a:rPr lang="hu-HU" sz="2000" dirty="0" smtClean="0"/>
              <a:t>” </a:t>
            </a:r>
            <a:r>
              <a:rPr lang="hu-HU" sz="2000" dirty="0" err="1" smtClean="0"/>
              <a:t>erklärt</a:t>
            </a:r>
            <a:r>
              <a:rPr lang="hu-HU" sz="2000" dirty="0" smtClean="0"/>
              <a:t>, </a:t>
            </a:r>
            <a:r>
              <a:rPr lang="hu-HU" sz="2000" dirty="0" err="1" smtClean="0"/>
              <a:t>d.h</a:t>
            </a:r>
            <a:r>
              <a:rPr lang="hu-HU" sz="2000" dirty="0" smtClean="0"/>
              <a:t>.</a:t>
            </a:r>
            <a:r>
              <a:rPr lang="hu-HU" sz="2000" dirty="0"/>
              <a:t> </a:t>
            </a:r>
            <a:r>
              <a:rPr lang="hu-HU" sz="2000" dirty="0" err="1" smtClean="0"/>
              <a:t>niemand</a:t>
            </a:r>
            <a:r>
              <a:rPr lang="hu-HU" sz="2000" dirty="0" smtClean="0"/>
              <a:t> </a:t>
            </a:r>
            <a:r>
              <a:rPr lang="hu-HU" sz="2000" dirty="0" err="1" smtClean="0"/>
              <a:t>durfte</a:t>
            </a:r>
            <a:r>
              <a:rPr lang="hu-HU" sz="2000" dirty="0"/>
              <a:t> </a:t>
            </a:r>
            <a:r>
              <a:rPr lang="hu-HU" sz="2000" dirty="0" err="1" smtClean="0"/>
              <a:t>ihn</a:t>
            </a:r>
            <a:r>
              <a:rPr lang="hu-HU" sz="2000" dirty="0" smtClean="0"/>
              <a:t> </a:t>
            </a:r>
            <a:r>
              <a:rPr lang="hu-HU" sz="2000" dirty="0" err="1" smtClean="0"/>
              <a:t>unterstützen</a:t>
            </a:r>
            <a:r>
              <a:rPr lang="hu-HU" sz="2000" dirty="0" smtClean="0"/>
              <a:t> und </a:t>
            </a:r>
            <a:r>
              <a:rPr lang="hu-HU" sz="2000" dirty="0" err="1" smtClean="0"/>
              <a:t>schützen</a:t>
            </a:r>
            <a:r>
              <a:rPr lang="hu-HU" sz="2000" dirty="0" smtClean="0"/>
              <a:t>, </a:t>
            </a:r>
            <a:r>
              <a:rPr lang="hu-HU" sz="2000" dirty="0" err="1" smtClean="0"/>
              <a:t>doch</a:t>
            </a:r>
            <a:r>
              <a:rPr lang="hu-HU" sz="2000" dirty="0" smtClean="0"/>
              <a:t> </a:t>
            </a:r>
            <a:r>
              <a:rPr lang="hu-HU" sz="2000" dirty="0" err="1" smtClean="0"/>
              <a:t>er</a:t>
            </a:r>
            <a:r>
              <a:rPr lang="hu-HU" sz="2000" dirty="0" smtClean="0"/>
              <a:t> </a:t>
            </a:r>
            <a:r>
              <a:rPr lang="hu-HU" sz="2000" dirty="0" err="1" smtClean="0"/>
              <a:t>erhielt</a:t>
            </a:r>
            <a:r>
              <a:rPr lang="hu-HU" sz="2000" dirty="0" smtClean="0"/>
              <a:t> </a:t>
            </a:r>
            <a:r>
              <a:rPr lang="hu-HU" sz="2000" dirty="0" err="1" smtClean="0"/>
              <a:t>freies</a:t>
            </a:r>
            <a:r>
              <a:rPr lang="hu-HU" sz="2000" dirty="0" smtClean="0"/>
              <a:t> </a:t>
            </a:r>
            <a:r>
              <a:rPr lang="hu-HU" sz="2000" dirty="0" err="1" smtClean="0"/>
              <a:t>Geleit</a:t>
            </a:r>
            <a:r>
              <a:rPr lang="hu-HU" sz="2000" dirty="0" smtClean="0"/>
              <a:t> →</a:t>
            </a:r>
          </a:p>
          <a:p>
            <a:r>
              <a:rPr lang="hu-HU" sz="2000" dirty="0" smtClean="0"/>
              <a:t>der </a:t>
            </a:r>
            <a:r>
              <a:rPr lang="hu-HU" sz="2000" dirty="0" err="1" smtClean="0"/>
              <a:t>sächsische</a:t>
            </a:r>
            <a:r>
              <a:rPr lang="hu-HU" sz="2000" dirty="0" smtClean="0"/>
              <a:t> </a:t>
            </a:r>
            <a:r>
              <a:rPr lang="hu-HU" sz="2000" dirty="0" err="1" smtClean="0"/>
              <a:t>Kurfürst</a:t>
            </a:r>
            <a:r>
              <a:rPr lang="hu-HU" sz="2000" dirty="0" smtClean="0"/>
              <a:t> </a:t>
            </a:r>
            <a:r>
              <a:rPr lang="hu-HU" sz="2000" b="1" dirty="0" smtClean="0"/>
              <a:t>Friedrich III. der </a:t>
            </a:r>
            <a:r>
              <a:rPr lang="hu-HU" sz="2000" b="1" dirty="0" err="1" smtClean="0"/>
              <a:t>Weise</a:t>
            </a:r>
            <a:r>
              <a:rPr lang="hu-HU" sz="2000" dirty="0" smtClean="0"/>
              <a:t> „</a:t>
            </a:r>
            <a:r>
              <a:rPr lang="hu-HU" sz="2000" dirty="0" err="1" smtClean="0"/>
              <a:t>entführt</a:t>
            </a:r>
            <a:r>
              <a:rPr lang="hu-HU" sz="2000" dirty="0" smtClean="0"/>
              <a:t>” Luther </a:t>
            </a:r>
            <a:r>
              <a:rPr lang="hu-HU" sz="2000" dirty="0" err="1" smtClean="0"/>
              <a:t>auf</a:t>
            </a:r>
            <a:r>
              <a:rPr lang="hu-HU" sz="2000" dirty="0" smtClean="0"/>
              <a:t> die Wartburg, </a:t>
            </a:r>
            <a:r>
              <a:rPr lang="hu-HU" sz="2000" dirty="0" err="1" smtClean="0"/>
              <a:t>wo</a:t>
            </a:r>
            <a:r>
              <a:rPr lang="hu-HU" sz="2000" dirty="0" smtClean="0"/>
              <a:t> </a:t>
            </a:r>
            <a:r>
              <a:rPr lang="hu-HU" sz="2000" dirty="0" err="1" smtClean="0"/>
              <a:t>er</a:t>
            </a:r>
            <a:r>
              <a:rPr lang="hu-HU" sz="2000" dirty="0" smtClean="0"/>
              <a:t> 1521/1522 </a:t>
            </a:r>
            <a:r>
              <a:rPr lang="hu-HU" sz="2000" dirty="0" err="1" smtClean="0"/>
              <a:t>inkognito</a:t>
            </a:r>
            <a:r>
              <a:rPr lang="hu-HU" sz="2000" dirty="0" smtClean="0"/>
              <a:t> </a:t>
            </a:r>
            <a:r>
              <a:rPr lang="hu-HU" sz="2000" dirty="0" err="1" smtClean="0"/>
              <a:t>als</a:t>
            </a:r>
            <a:r>
              <a:rPr lang="hu-HU" sz="2000" dirty="0" smtClean="0"/>
              <a:t> Ritter </a:t>
            </a:r>
            <a:r>
              <a:rPr lang="hu-HU" sz="2000" b="1" dirty="0" smtClean="0"/>
              <a:t>Junker Jörg </a:t>
            </a:r>
            <a:r>
              <a:rPr lang="hu-HU" sz="2000" dirty="0" err="1" smtClean="0"/>
              <a:t>das</a:t>
            </a:r>
            <a:r>
              <a:rPr lang="hu-HU" sz="2000" dirty="0" smtClean="0"/>
              <a:t> </a:t>
            </a:r>
            <a:r>
              <a:rPr lang="hu-HU" sz="2000" i="1" dirty="0" smtClean="0">
                <a:solidFill>
                  <a:srgbClr val="C00000"/>
                </a:solidFill>
              </a:rPr>
              <a:t>Neue </a:t>
            </a:r>
            <a:r>
              <a:rPr lang="hu-HU" sz="2000" i="1" dirty="0" err="1" smtClean="0">
                <a:solidFill>
                  <a:srgbClr val="C00000"/>
                </a:solidFill>
              </a:rPr>
              <a:t>Testament</a:t>
            </a:r>
            <a:r>
              <a:rPr lang="hu-HU" sz="2000" i="1" dirty="0" smtClean="0">
                <a:solidFill>
                  <a:srgbClr val="C00000"/>
                </a:solidFill>
              </a:rPr>
              <a:t> </a:t>
            </a:r>
            <a:r>
              <a:rPr lang="hu-HU" sz="2000" dirty="0" smtClean="0"/>
              <a:t>in knapp </a:t>
            </a:r>
            <a:r>
              <a:rPr lang="hu-HU" sz="2000" dirty="0" err="1" smtClean="0"/>
              <a:t>drei</a:t>
            </a:r>
            <a:r>
              <a:rPr lang="hu-HU" sz="2000" dirty="0" smtClean="0"/>
              <a:t> </a:t>
            </a:r>
            <a:r>
              <a:rPr lang="hu-HU" sz="2000" dirty="0" err="1" smtClean="0"/>
              <a:t>Monaten</a:t>
            </a:r>
            <a:r>
              <a:rPr lang="hu-HU" sz="2000" dirty="0" smtClean="0"/>
              <a:t> </a:t>
            </a:r>
            <a:r>
              <a:rPr lang="hu-HU" sz="2000" dirty="0" err="1" smtClean="0"/>
              <a:t>übersetzte</a:t>
            </a:r>
            <a:r>
              <a:rPr lang="hu-HU" sz="2000" dirty="0" smtClean="0"/>
              <a:t>…</a:t>
            </a:r>
          </a:p>
        </p:txBody>
      </p:sp>
      <p:pic>
        <p:nvPicPr>
          <p:cNvPr id="17" name="Kép 16"/>
          <p:cNvPicPr>
            <a:picLocks noChangeAspect="1"/>
          </p:cNvPicPr>
          <p:nvPr/>
        </p:nvPicPr>
        <p:blipFill>
          <a:blip r:embed="rId2"/>
          <a:stretch>
            <a:fillRect/>
          </a:stretch>
        </p:blipFill>
        <p:spPr>
          <a:xfrm>
            <a:off x="7497191" y="1304746"/>
            <a:ext cx="3352800" cy="546735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84733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181099"/>
            <a:ext cx="10515600" cy="1325563"/>
          </a:xfrm>
        </p:spPr>
        <p:txBody>
          <a:bodyPr>
            <a:normAutofit/>
          </a:bodyPr>
          <a:lstStyle/>
          <a:p>
            <a:pPr algn="ctr"/>
            <a:r>
              <a:rPr lang="hu-HU" sz="3600" b="1" dirty="0" smtClean="0"/>
              <a:t> </a:t>
            </a:r>
            <a:r>
              <a:rPr lang="hu-HU" sz="3600" b="1" i="1" dirty="0" err="1" smtClean="0">
                <a:solidFill>
                  <a:srgbClr val="C00000"/>
                </a:solidFill>
              </a:rPr>
              <a:t>Septembertestament</a:t>
            </a:r>
            <a:r>
              <a:rPr lang="hu-HU" sz="3600" b="1" i="1" dirty="0" smtClean="0">
                <a:solidFill>
                  <a:srgbClr val="C00000"/>
                </a:solidFill>
              </a:rPr>
              <a:t> (1522)</a:t>
            </a:r>
            <a:endParaRPr lang="hu-HU" sz="3600" b="1" i="1" dirty="0">
              <a:solidFill>
                <a:srgbClr val="C00000"/>
              </a:solidFill>
            </a:endParaRPr>
          </a:p>
        </p:txBody>
      </p:sp>
      <p:sp>
        <p:nvSpPr>
          <p:cNvPr id="3" name="Tartalom helye 2"/>
          <p:cNvSpPr>
            <a:spLocks noGrp="1"/>
          </p:cNvSpPr>
          <p:nvPr>
            <p:ph idx="1"/>
          </p:nvPr>
        </p:nvSpPr>
        <p:spPr>
          <a:xfrm>
            <a:off x="844256" y="2511664"/>
            <a:ext cx="10515600" cy="4351338"/>
          </a:xfrm>
        </p:spPr>
        <p:txBody>
          <a:bodyPr>
            <a:normAutofit/>
          </a:bodyPr>
          <a:lstStyle/>
          <a:p>
            <a:pPr marL="0" indent="0" algn="ctr">
              <a:buNone/>
            </a:pPr>
            <a:r>
              <a:rPr lang="hu-HU" sz="2400" dirty="0" err="1" smtClean="0"/>
              <a:t>Vorlagen</a:t>
            </a:r>
            <a:r>
              <a:rPr lang="hu-HU" sz="2400" dirty="0" smtClean="0"/>
              <a:t>:</a:t>
            </a:r>
          </a:p>
          <a:p>
            <a:pPr marL="0" indent="0" algn="ctr">
              <a:buNone/>
            </a:pPr>
            <a:endParaRPr lang="hu-HU" dirty="0" smtClean="0"/>
          </a:p>
          <a:p>
            <a:pPr marL="0" indent="0" algn="ctr">
              <a:buNone/>
            </a:pPr>
            <a:r>
              <a:rPr lang="hu-HU" sz="2400" dirty="0" smtClean="0"/>
              <a:t>Die </a:t>
            </a:r>
            <a:r>
              <a:rPr lang="hu-HU" sz="2400" dirty="0" err="1" smtClean="0"/>
              <a:t>kritische</a:t>
            </a:r>
            <a:r>
              <a:rPr lang="hu-HU" sz="2400" dirty="0" smtClean="0"/>
              <a:t> Edition des </a:t>
            </a:r>
            <a:r>
              <a:rPr lang="hu-HU" sz="2400" dirty="0" err="1" smtClean="0"/>
              <a:t>griechischen</a:t>
            </a:r>
            <a:r>
              <a:rPr lang="hu-HU" sz="2400" dirty="0" smtClean="0"/>
              <a:t> </a:t>
            </a:r>
            <a:r>
              <a:rPr lang="hu-HU" sz="2400" b="1" i="1" dirty="0" err="1" smtClean="0"/>
              <a:t>Neuen</a:t>
            </a:r>
            <a:r>
              <a:rPr lang="hu-HU" sz="2400" b="1" i="1" dirty="0" smtClean="0"/>
              <a:t> </a:t>
            </a:r>
            <a:r>
              <a:rPr lang="hu-HU" sz="2400" b="1" i="1" dirty="0" err="1" smtClean="0"/>
              <a:t>Testaments</a:t>
            </a:r>
            <a:r>
              <a:rPr lang="hu-HU" sz="2400" b="1" i="1" dirty="0" smtClean="0"/>
              <a:t> </a:t>
            </a:r>
            <a:r>
              <a:rPr lang="hu-HU" sz="2400" dirty="0" smtClean="0"/>
              <a:t>des Humanisten</a:t>
            </a:r>
          </a:p>
          <a:p>
            <a:pPr marL="0" indent="0" algn="ctr">
              <a:buNone/>
            </a:pPr>
            <a:r>
              <a:rPr lang="hu-HU" sz="2400" b="1" dirty="0" smtClean="0"/>
              <a:t>Erasmus von Rotterdam</a:t>
            </a:r>
            <a:r>
              <a:rPr lang="hu-HU" sz="2400" dirty="0" smtClean="0"/>
              <a:t> (1516)</a:t>
            </a:r>
          </a:p>
          <a:p>
            <a:pPr marL="0" indent="0" algn="ctr">
              <a:buNone/>
            </a:pPr>
            <a:endParaRPr lang="hu-HU" sz="2400" dirty="0" smtClean="0"/>
          </a:p>
          <a:p>
            <a:pPr marL="0" indent="0" algn="ctr">
              <a:buNone/>
            </a:pPr>
            <a:r>
              <a:rPr lang="hu-HU" sz="2400" dirty="0" smtClean="0"/>
              <a:t>Die </a:t>
            </a:r>
            <a:r>
              <a:rPr lang="hu-HU" sz="2400" dirty="0" err="1" smtClean="0"/>
              <a:t>lateinische</a:t>
            </a:r>
            <a:r>
              <a:rPr lang="hu-HU" sz="2400" dirty="0" smtClean="0"/>
              <a:t> </a:t>
            </a:r>
            <a:r>
              <a:rPr lang="hu-HU" sz="2400" b="1" i="1" dirty="0" smtClean="0"/>
              <a:t>Vulgata</a:t>
            </a:r>
            <a:r>
              <a:rPr lang="hu-HU" sz="2400" dirty="0" smtClean="0"/>
              <a:t> in Erasmus’ </a:t>
            </a:r>
            <a:r>
              <a:rPr lang="hu-HU" sz="2400" dirty="0" err="1" smtClean="0"/>
              <a:t>Überarbeitung</a:t>
            </a:r>
            <a:endParaRPr lang="hu-HU" sz="2400" dirty="0" smtClean="0"/>
          </a:p>
          <a:p>
            <a:pPr marL="0" indent="0" algn="ctr">
              <a:buNone/>
            </a:pPr>
            <a:endParaRPr lang="hu-HU" sz="2400" dirty="0" smtClean="0"/>
          </a:p>
          <a:p>
            <a:pPr marL="0" indent="0" algn="ctr">
              <a:buNone/>
            </a:pPr>
            <a:r>
              <a:rPr lang="hu-HU" sz="3200" dirty="0" smtClean="0"/>
              <a:t>Das</a:t>
            </a:r>
            <a:r>
              <a:rPr lang="hu-HU" sz="3200" b="1" dirty="0" smtClean="0"/>
              <a:t> </a:t>
            </a:r>
            <a:r>
              <a:rPr lang="hu-HU" sz="3200" b="1" i="1" dirty="0" smtClean="0"/>
              <a:t>Neue </a:t>
            </a:r>
            <a:r>
              <a:rPr lang="hu-HU" sz="3200" b="1" i="1" dirty="0" err="1" smtClean="0"/>
              <a:t>Testament</a:t>
            </a:r>
            <a:r>
              <a:rPr lang="hu-HU" sz="3200" b="1" i="1" dirty="0" smtClean="0"/>
              <a:t> </a:t>
            </a:r>
            <a:r>
              <a:rPr lang="hu-HU" sz="3200" b="1" dirty="0" err="1" smtClean="0"/>
              <a:t>erscheint</a:t>
            </a:r>
            <a:r>
              <a:rPr lang="hu-HU" sz="3200" b="1" dirty="0" smtClean="0"/>
              <a:t> </a:t>
            </a:r>
            <a:r>
              <a:rPr lang="hu-HU" sz="3200" b="1" dirty="0" err="1" smtClean="0"/>
              <a:t>im</a:t>
            </a:r>
            <a:r>
              <a:rPr lang="hu-HU" sz="3200" b="1" dirty="0" smtClean="0"/>
              <a:t> </a:t>
            </a:r>
            <a:r>
              <a:rPr lang="hu-HU" sz="3200" b="1" dirty="0" err="1" smtClean="0"/>
              <a:t>September</a:t>
            </a:r>
            <a:r>
              <a:rPr lang="hu-HU" sz="3200" b="1" dirty="0" smtClean="0"/>
              <a:t> 1522 </a:t>
            </a:r>
            <a:r>
              <a:rPr lang="hu-HU" sz="3200" b="1" dirty="0" smtClean="0"/>
              <a:t>in Wittenberg</a:t>
            </a:r>
          </a:p>
          <a:p>
            <a:pPr marL="0" indent="0">
              <a:buNone/>
            </a:pPr>
            <a:endParaRPr lang="hu-HU" dirty="0" smtClean="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1954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7430" y="1227767"/>
            <a:ext cx="10515600" cy="1325563"/>
          </a:xfrm>
        </p:spPr>
        <p:txBody>
          <a:bodyPr>
            <a:normAutofit/>
          </a:bodyPr>
          <a:lstStyle/>
          <a:p>
            <a:pPr algn="ctr"/>
            <a:r>
              <a:rPr lang="hu-HU" sz="3600" b="1" i="1" dirty="0">
                <a:solidFill>
                  <a:srgbClr val="C00000"/>
                </a:solidFill>
              </a:rPr>
              <a:t>Lutherbibel (1534)</a:t>
            </a:r>
            <a:endParaRPr lang="hu-HU" sz="3600" dirty="0"/>
          </a:p>
        </p:txBody>
      </p:sp>
      <p:sp>
        <p:nvSpPr>
          <p:cNvPr id="3" name="Tartalom helye 2"/>
          <p:cNvSpPr>
            <a:spLocks noGrp="1"/>
          </p:cNvSpPr>
          <p:nvPr>
            <p:ph idx="1"/>
          </p:nvPr>
        </p:nvSpPr>
        <p:spPr>
          <a:xfrm>
            <a:off x="717430" y="2688267"/>
            <a:ext cx="10515600" cy="4351338"/>
          </a:xfrm>
        </p:spPr>
        <p:txBody>
          <a:bodyPr/>
          <a:lstStyle/>
          <a:p>
            <a:pPr marL="0" indent="0" algn="ctr">
              <a:buNone/>
            </a:pPr>
            <a:r>
              <a:rPr lang="hu-HU" sz="2400" dirty="0"/>
              <a:t>Bis 1534 </a:t>
            </a:r>
            <a:r>
              <a:rPr lang="hu-HU" sz="2400" dirty="0" err="1"/>
              <a:t>übersetzte</a:t>
            </a:r>
            <a:r>
              <a:rPr lang="hu-HU" sz="2400" dirty="0"/>
              <a:t> Luther mit </a:t>
            </a:r>
            <a:r>
              <a:rPr lang="hu-HU" sz="2400" dirty="0" err="1"/>
              <a:t>Kollegen</a:t>
            </a:r>
            <a:r>
              <a:rPr lang="hu-HU" sz="2400" dirty="0"/>
              <a:t> (</a:t>
            </a:r>
            <a:r>
              <a:rPr lang="hu-HU" sz="2400" dirty="0" err="1"/>
              <a:t>u.a</a:t>
            </a:r>
            <a:r>
              <a:rPr lang="hu-HU" sz="2400" dirty="0"/>
              <a:t>. Philipp </a:t>
            </a:r>
            <a:r>
              <a:rPr lang="hu-HU" sz="2400" dirty="0" err="1"/>
              <a:t>Melanchton</a:t>
            </a:r>
            <a:r>
              <a:rPr lang="hu-HU" sz="2400" dirty="0"/>
              <a:t>) </a:t>
            </a:r>
            <a:r>
              <a:rPr lang="hu-HU" sz="2400" dirty="0" err="1"/>
              <a:t>aus</a:t>
            </a:r>
            <a:r>
              <a:rPr lang="hu-HU" sz="2400" dirty="0"/>
              <a:t> den </a:t>
            </a:r>
            <a:r>
              <a:rPr lang="hu-HU" sz="2400" dirty="0" err="1"/>
              <a:t>damals</a:t>
            </a:r>
            <a:r>
              <a:rPr lang="hu-HU" sz="2400" dirty="0"/>
              <a:t> </a:t>
            </a:r>
            <a:r>
              <a:rPr lang="hu-HU" sz="2400" dirty="0" err="1"/>
              <a:t>entdeckten</a:t>
            </a:r>
            <a:r>
              <a:rPr lang="hu-HU" sz="2400" dirty="0"/>
              <a:t> </a:t>
            </a:r>
            <a:r>
              <a:rPr lang="hu-HU" sz="2400" dirty="0" err="1"/>
              <a:t>Handschriften</a:t>
            </a:r>
            <a:r>
              <a:rPr lang="hu-HU" sz="2400" dirty="0"/>
              <a:t> der </a:t>
            </a:r>
            <a:r>
              <a:rPr lang="hu-HU" sz="2400" dirty="0" err="1"/>
              <a:t>Masoreten</a:t>
            </a:r>
            <a:r>
              <a:rPr lang="hu-HU" sz="2400" dirty="0"/>
              <a:t> (</a:t>
            </a:r>
            <a:r>
              <a:rPr lang="hu-HU" sz="2400" i="1" dirty="0" err="1"/>
              <a:t>Masora</a:t>
            </a:r>
            <a:r>
              <a:rPr lang="hu-HU" sz="2400" dirty="0"/>
              <a:t>: </a:t>
            </a:r>
            <a:r>
              <a:rPr lang="hu-HU" sz="2400" dirty="0" err="1"/>
              <a:t>hebräische</a:t>
            </a:r>
            <a:r>
              <a:rPr lang="hu-HU" sz="2400" dirty="0"/>
              <a:t> Version des </a:t>
            </a:r>
            <a:r>
              <a:rPr lang="hu-HU" sz="2400" i="1" dirty="0" err="1"/>
              <a:t>Tanach</a:t>
            </a:r>
            <a:r>
              <a:rPr lang="hu-HU" sz="2400" dirty="0"/>
              <a:t>, der </a:t>
            </a:r>
            <a:r>
              <a:rPr lang="hu-HU" sz="2400" dirty="0" err="1"/>
              <a:t>hebr</a:t>
            </a:r>
            <a:r>
              <a:rPr lang="hu-HU" sz="2400" dirty="0"/>
              <a:t>. </a:t>
            </a:r>
            <a:r>
              <a:rPr lang="hu-HU" sz="2400" dirty="0" err="1"/>
              <a:t>Bibel</a:t>
            </a:r>
            <a:r>
              <a:rPr lang="hu-HU" sz="2400" dirty="0"/>
              <a:t> </a:t>
            </a:r>
            <a:r>
              <a:rPr lang="hu-HU" sz="2400" dirty="0" err="1"/>
              <a:t>aus</a:t>
            </a:r>
            <a:r>
              <a:rPr lang="hu-HU" sz="2400" dirty="0"/>
              <a:t> </a:t>
            </a:r>
            <a:r>
              <a:rPr lang="hu-HU" sz="2400" dirty="0" err="1"/>
              <a:t>dem</a:t>
            </a:r>
            <a:r>
              <a:rPr lang="hu-HU" sz="2400" dirty="0"/>
              <a:t> 7.-10. </a:t>
            </a:r>
            <a:r>
              <a:rPr lang="hu-HU" sz="2400" dirty="0" err="1"/>
              <a:t>Jh</a:t>
            </a:r>
            <a:r>
              <a:rPr lang="hu-HU" sz="2400" dirty="0"/>
              <a:t>. In der </a:t>
            </a:r>
            <a:r>
              <a:rPr lang="hu-HU" sz="2400" dirty="0" err="1"/>
              <a:t>Renaissance</a:t>
            </a:r>
            <a:r>
              <a:rPr lang="hu-HU" sz="2400" dirty="0"/>
              <a:t> </a:t>
            </a:r>
            <a:r>
              <a:rPr lang="hu-HU" sz="2400" dirty="0" err="1"/>
              <a:t>galt</a:t>
            </a:r>
            <a:r>
              <a:rPr lang="hu-HU" sz="2400" dirty="0"/>
              <a:t> </a:t>
            </a:r>
            <a:r>
              <a:rPr lang="hu-HU" sz="2400" dirty="0" err="1"/>
              <a:t>sie</a:t>
            </a:r>
            <a:r>
              <a:rPr lang="hu-HU" sz="2400" dirty="0"/>
              <a:t> </a:t>
            </a:r>
            <a:r>
              <a:rPr lang="hu-HU" sz="2400" dirty="0" err="1"/>
              <a:t>als</a:t>
            </a:r>
            <a:r>
              <a:rPr lang="hu-HU" sz="2400" dirty="0"/>
              <a:t> </a:t>
            </a:r>
            <a:r>
              <a:rPr lang="hu-HU" sz="2400" dirty="0" err="1"/>
              <a:t>hebr</a:t>
            </a:r>
            <a:r>
              <a:rPr lang="hu-HU" sz="2400" dirty="0"/>
              <a:t>. </a:t>
            </a:r>
            <a:r>
              <a:rPr lang="hu-HU" sz="2400" dirty="0" err="1"/>
              <a:t>Urtext</a:t>
            </a:r>
            <a:r>
              <a:rPr lang="hu-HU" sz="2400" dirty="0"/>
              <a:t>) Das</a:t>
            </a:r>
            <a:r>
              <a:rPr lang="hu-HU" sz="2400" b="1" i="1" dirty="0"/>
              <a:t> </a:t>
            </a:r>
            <a:r>
              <a:rPr lang="hu-HU" sz="2400" b="1" i="1" dirty="0" err="1"/>
              <a:t>Alte</a:t>
            </a:r>
            <a:r>
              <a:rPr lang="hu-HU" sz="2400" b="1" i="1" dirty="0"/>
              <a:t> </a:t>
            </a:r>
            <a:r>
              <a:rPr lang="hu-HU" sz="2400" b="1" i="1" dirty="0" err="1"/>
              <a:t>Testament</a:t>
            </a:r>
            <a:r>
              <a:rPr lang="hu-HU" sz="2400" b="1" i="1" dirty="0"/>
              <a:t>.</a:t>
            </a:r>
          </a:p>
          <a:p>
            <a:endParaRPr lang="hu-HU" sz="2400" dirty="0" smtClean="0"/>
          </a:p>
          <a:p>
            <a:pPr marL="0" indent="0" algn="ctr">
              <a:buNone/>
            </a:pPr>
            <a:r>
              <a:rPr lang="hu-HU" sz="2400" dirty="0" smtClean="0"/>
              <a:t>Die </a:t>
            </a:r>
            <a:r>
              <a:rPr lang="hu-HU" sz="2400" dirty="0" err="1"/>
              <a:t>ganze</a:t>
            </a:r>
            <a:r>
              <a:rPr lang="hu-HU" sz="2400" dirty="0"/>
              <a:t> </a:t>
            </a:r>
            <a:r>
              <a:rPr lang="hu-HU" sz="2400" b="1" i="1" dirty="0" err="1"/>
              <a:t>Heilige</a:t>
            </a:r>
            <a:r>
              <a:rPr lang="hu-HU" sz="2400" b="1" i="1" dirty="0"/>
              <a:t> </a:t>
            </a:r>
            <a:r>
              <a:rPr lang="hu-HU" sz="2400" b="1" i="1" dirty="0" err="1"/>
              <a:t>Schrift</a:t>
            </a:r>
            <a:r>
              <a:rPr lang="hu-HU" sz="2400" b="1" i="1" dirty="0"/>
              <a:t> </a:t>
            </a:r>
            <a:r>
              <a:rPr lang="hu-HU" sz="2400" dirty="0" err="1"/>
              <a:t>erscheint</a:t>
            </a:r>
            <a:r>
              <a:rPr lang="hu-HU" sz="2400" dirty="0"/>
              <a:t> </a:t>
            </a:r>
            <a:r>
              <a:rPr lang="hu-HU" sz="2400" b="1" dirty="0"/>
              <a:t>1534 in Wittenberg </a:t>
            </a:r>
            <a:r>
              <a:rPr lang="hu-HU" sz="2400" dirty="0"/>
              <a:t>– mit den </a:t>
            </a:r>
            <a:r>
              <a:rPr lang="hu-HU" sz="2400" dirty="0" err="1"/>
              <a:t>Apokryphen</a:t>
            </a:r>
            <a:endParaRPr lang="hu-HU" sz="2400" dirty="0"/>
          </a:p>
          <a:p>
            <a:endParaRPr lang="hu-HU" sz="2400" dirty="0" smtClean="0">
              <a:solidFill>
                <a:srgbClr val="C00000"/>
              </a:solidFill>
            </a:endParaRPr>
          </a:p>
          <a:p>
            <a:pPr marL="0" indent="0" algn="ctr">
              <a:buNone/>
            </a:pPr>
            <a:r>
              <a:rPr lang="hu-HU" sz="2400" dirty="0" smtClean="0">
                <a:solidFill>
                  <a:srgbClr val="C00000"/>
                </a:solidFill>
              </a:rPr>
              <a:t>Luther </a:t>
            </a:r>
            <a:r>
              <a:rPr lang="hu-HU" sz="2400" dirty="0" err="1">
                <a:solidFill>
                  <a:srgbClr val="C00000"/>
                </a:solidFill>
              </a:rPr>
              <a:t>bemühte</a:t>
            </a:r>
            <a:r>
              <a:rPr lang="hu-HU" sz="2400" dirty="0">
                <a:solidFill>
                  <a:srgbClr val="C00000"/>
                </a:solidFill>
              </a:rPr>
              <a:t> </a:t>
            </a:r>
            <a:r>
              <a:rPr lang="hu-HU" sz="2400" dirty="0" err="1">
                <a:solidFill>
                  <a:srgbClr val="C00000"/>
                </a:solidFill>
              </a:rPr>
              <a:t>sich</a:t>
            </a:r>
            <a:r>
              <a:rPr lang="hu-HU" sz="2400" dirty="0">
                <a:solidFill>
                  <a:srgbClr val="C00000"/>
                </a:solidFill>
              </a:rPr>
              <a:t> </a:t>
            </a:r>
            <a:r>
              <a:rPr lang="hu-HU" sz="2400" dirty="0" err="1">
                <a:solidFill>
                  <a:srgbClr val="C00000"/>
                </a:solidFill>
              </a:rPr>
              <a:t>aus</a:t>
            </a:r>
            <a:r>
              <a:rPr lang="hu-HU" sz="2400" dirty="0">
                <a:solidFill>
                  <a:srgbClr val="C00000"/>
                </a:solidFill>
              </a:rPr>
              <a:t> </a:t>
            </a:r>
            <a:r>
              <a:rPr lang="hu-HU" sz="2400" dirty="0" err="1">
                <a:solidFill>
                  <a:srgbClr val="C00000"/>
                </a:solidFill>
              </a:rPr>
              <a:t>dem</a:t>
            </a:r>
            <a:r>
              <a:rPr lang="hu-HU" sz="2400" dirty="0">
                <a:solidFill>
                  <a:srgbClr val="C00000"/>
                </a:solidFill>
              </a:rPr>
              <a:t> </a:t>
            </a:r>
            <a:r>
              <a:rPr lang="hu-HU" sz="2400" dirty="0" err="1">
                <a:solidFill>
                  <a:srgbClr val="C00000"/>
                </a:solidFill>
              </a:rPr>
              <a:t>Griechischen</a:t>
            </a:r>
            <a:r>
              <a:rPr lang="hu-HU" sz="2400" dirty="0">
                <a:solidFill>
                  <a:srgbClr val="C00000"/>
                </a:solidFill>
              </a:rPr>
              <a:t> und </a:t>
            </a:r>
            <a:r>
              <a:rPr lang="hu-HU" sz="2400" dirty="0" err="1">
                <a:solidFill>
                  <a:srgbClr val="C00000"/>
                </a:solidFill>
              </a:rPr>
              <a:t>Hebräischen</a:t>
            </a:r>
            <a:r>
              <a:rPr lang="hu-HU" sz="2400" dirty="0">
                <a:solidFill>
                  <a:srgbClr val="C00000"/>
                </a:solidFill>
              </a:rPr>
              <a:t> – </a:t>
            </a:r>
            <a:r>
              <a:rPr lang="hu-HU" sz="2400" dirty="0" err="1">
                <a:solidFill>
                  <a:srgbClr val="C00000"/>
                </a:solidFill>
              </a:rPr>
              <a:t>also</a:t>
            </a:r>
            <a:r>
              <a:rPr lang="hu-HU" sz="2400" dirty="0">
                <a:solidFill>
                  <a:srgbClr val="C00000"/>
                </a:solidFill>
              </a:rPr>
              <a:t> </a:t>
            </a:r>
            <a:r>
              <a:rPr lang="hu-HU" sz="2400" dirty="0" err="1">
                <a:solidFill>
                  <a:srgbClr val="C00000"/>
                </a:solidFill>
              </a:rPr>
              <a:t>aus</a:t>
            </a:r>
            <a:r>
              <a:rPr lang="hu-HU" sz="2400" dirty="0">
                <a:solidFill>
                  <a:srgbClr val="C00000"/>
                </a:solidFill>
              </a:rPr>
              <a:t> der </a:t>
            </a:r>
            <a:r>
              <a:rPr lang="hu-HU" sz="2400" dirty="0" err="1">
                <a:solidFill>
                  <a:srgbClr val="C00000"/>
                </a:solidFill>
              </a:rPr>
              <a:t>Originalsprache</a:t>
            </a:r>
            <a:r>
              <a:rPr lang="hu-HU" sz="2400" dirty="0">
                <a:solidFill>
                  <a:srgbClr val="C00000"/>
                </a:solidFill>
              </a:rPr>
              <a:t> – </a:t>
            </a:r>
            <a:r>
              <a:rPr lang="hu-HU" sz="2400" dirty="0" err="1">
                <a:solidFill>
                  <a:srgbClr val="C00000"/>
                </a:solidFill>
              </a:rPr>
              <a:t>die</a:t>
            </a:r>
            <a:r>
              <a:rPr lang="hu-HU" sz="2400" dirty="0">
                <a:solidFill>
                  <a:srgbClr val="C00000"/>
                </a:solidFill>
              </a:rPr>
              <a:t> </a:t>
            </a:r>
            <a:r>
              <a:rPr lang="hu-HU" sz="2400" dirty="0" err="1">
                <a:solidFill>
                  <a:srgbClr val="C00000"/>
                </a:solidFill>
              </a:rPr>
              <a:t>Bibel</a:t>
            </a:r>
            <a:r>
              <a:rPr lang="hu-HU" sz="2400" dirty="0">
                <a:solidFill>
                  <a:srgbClr val="C00000"/>
                </a:solidFill>
              </a:rPr>
              <a:t> </a:t>
            </a:r>
            <a:r>
              <a:rPr lang="hu-HU" sz="2400" dirty="0" err="1">
                <a:solidFill>
                  <a:srgbClr val="C00000"/>
                </a:solidFill>
              </a:rPr>
              <a:t>zu</a:t>
            </a:r>
            <a:r>
              <a:rPr lang="hu-HU" sz="2400" dirty="0">
                <a:solidFill>
                  <a:srgbClr val="C00000"/>
                </a:solidFill>
              </a:rPr>
              <a:t> </a:t>
            </a:r>
            <a:r>
              <a:rPr lang="hu-HU" sz="2400" dirty="0" err="1">
                <a:solidFill>
                  <a:srgbClr val="C00000"/>
                </a:solidFill>
              </a:rPr>
              <a:t>übersetzen</a:t>
            </a:r>
            <a:r>
              <a:rPr lang="hu-HU" sz="2400" dirty="0"/>
              <a:t>, </a:t>
            </a:r>
            <a:r>
              <a:rPr lang="hu-HU" sz="2400" dirty="0" err="1"/>
              <a:t>wobei</a:t>
            </a:r>
            <a:r>
              <a:rPr lang="hu-HU" sz="2400" dirty="0"/>
              <a:t> </a:t>
            </a:r>
            <a:r>
              <a:rPr lang="hu-HU" sz="2400" dirty="0" err="1"/>
              <a:t>er</a:t>
            </a:r>
            <a:r>
              <a:rPr lang="hu-HU" sz="2400" dirty="0"/>
              <a:t> </a:t>
            </a:r>
            <a:r>
              <a:rPr lang="hu-HU" sz="2400" dirty="0" err="1"/>
              <a:t>die</a:t>
            </a:r>
            <a:r>
              <a:rPr lang="hu-HU" sz="2400" dirty="0"/>
              <a:t> </a:t>
            </a:r>
            <a:r>
              <a:rPr lang="hu-HU" sz="2400" b="1" i="1" dirty="0"/>
              <a:t>Vulgata</a:t>
            </a:r>
            <a:r>
              <a:rPr lang="hu-HU" sz="2400" dirty="0"/>
              <a:t>, </a:t>
            </a:r>
            <a:r>
              <a:rPr lang="hu-HU" sz="2400" b="1" i="1" dirty="0"/>
              <a:t>Septuaginta</a:t>
            </a:r>
            <a:r>
              <a:rPr lang="hu-HU" sz="2400" dirty="0"/>
              <a:t> und </a:t>
            </a:r>
            <a:r>
              <a:rPr lang="hu-HU" sz="2400" dirty="0" err="1"/>
              <a:t>auch</a:t>
            </a:r>
            <a:r>
              <a:rPr lang="hu-HU" sz="2400" dirty="0"/>
              <a:t> </a:t>
            </a:r>
            <a:r>
              <a:rPr lang="hu-HU" sz="2400" dirty="0" err="1"/>
              <a:t>frühere</a:t>
            </a:r>
            <a:r>
              <a:rPr lang="hu-HU" sz="2400" dirty="0"/>
              <a:t> </a:t>
            </a:r>
            <a:r>
              <a:rPr lang="hu-HU" sz="2400" dirty="0" err="1"/>
              <a:t>deutsche</a:t>
            </a:r>
            <a:r>
              <a:rPr lang="hu-HU" sz="2400" dirty="0"/>
              <a:t> </a:t>
            </a:r>
            <a:r>
              <a:rPr lang="hu-HU" sz="2400" dirty="0" err="1"/>
              <a:t>Bibelübersetzungen</a:t>
            </a:r>
            <a:r>
              <a:rPr lang="hu-HU" sz="2400" dirty="0"/>
              <a:t> </a:t>
            </a:r>
            <a:r>
              <a:rPr lang="hu-HU" sz="2400" dirty="0" err="1"/>
              <a:t>benutze</a:t>
            </a:r>
            <a:r>
              <a:rPr lang="hu-HU" sz="24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2235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457199"/>
            <a:ext cx="3932237" cy="2471981"/>
          </a:xfrm>
        </p:spPr>
        <p:txBody>
          <a:bodyPr>
            <a:noAutofit/>
          </a:bodyPr>
          <a:lstStyle/>
          <a:p>
            <a:pPr algn="ctr"/>
            <a:r>
              <a:rPr lang="hu-HU" sz="2800" b="1" dirty="0" smtClean="0"/>
              <a:t>Das </a:t>
            </a:r>
            <a:r>
              <a:rPr lang="hu-HU" sz="2800" b="1" i="1" dirty="0" err="1" smtClean="0"/>
              <a:t>Septembertestament</a:t>
            </a:r>
            <a:r>
              <a:rPr lang="hu-HU" sz="2800" b="1" dirty="0"/>
              <a:t/>
            </a:r>
            <a:br>
              <a:rPr lang="hu-HU" sz="2800" b="1" dirty="0"/>
            </a:br>
            <a:r>
              <a:rPr lang="hu-HU" sz="2800" dirty="0" smtClean="0"/>
              <a:t>1522</a:t>
            </a:r>
            <a:endParaRPr lang="hu-HU" sz="2800" dirty="0"/>
          </a:p>
        </p:txBody>
      </p:sp>
      <p:pic>
        <p:nvPicPr>
          <p:cNvPr id="10" name="Tartalom helye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3288" y="1905000"/>
            <a:ext cx="4572000" cy="3038475"/>
          </a:xfrm>
        </p:spPr>
      </p:pic>
      <p:sp>
        <p:nvSpPr>
          <p:cNvPr id="4" name="Szöveg helye 3"/>
          <p:cNvSpPr>
            <a:spLocks noGrp="1"/>
          </p:cNvSpPr>
          <p:nvPr>
            <p:ph type="body" sz="half" idx="2"/>
          </p:nvPr>
        </p:nvSpPr>
        <p:spPr>
          <a:xfrm>
            <a:off x="839788" y="3130658"/>
            <a:ext cx="3932237" cy="2738329"/>
          </a:xfrm>
        </p:spPr>
        <p:txBody>
          <a:bodyPr>
            <a:normAutofit/>
          </a:bodyPr>
          <a:lstStyle/>
          <a:p>
            <a:pPr algn="ctr"/>
            <a:r>
              <a:rPr lang="hu-HU" sz="2400" b="1" dirty="0" smtClean="0"/>
              <a:t>Lucas </a:t>
            </a:r>
            <a:r>
              <a:rPr lang="hu-HU" sz="2400" b="1" dirty="0" err="1"/>
              <a:t>Cranach</a:t>
            </a:r>
            <a:r>
              <a:rPr lang="hu-HU" sz="2400" b="1" dirty="0"/>
              <a:t> d. Ä. </a:t>
            </a:r>
            <a:r>
              <a:rPr lang="hu-HU" sz="2400" dirty="0" err="1"/>
              <a:t>bebilderte</a:t>
            </a:r>
            <a:r>
              <a:rPr lang="hu-HU" sz="2400" dirty="0"/>
              <a:t> das </a:t>
            </a:r>
            <a:r>
              <a:rPr lang="hu-HU" sz="2400" dirty="0" err="1" smtClean="0"/>
              <a:t>Septembertestament</a:t>
            </a:r>
            <a:r>
              <a:rPr lang="hu-HU" sz="2400" dirty="0" smtClean="0"/>
              <a:t> </a:t>
            </a:r>
            <a:r>
              <a:rPr lang="hu-HU" sz="2400" dirty="0"/>
              <a:t>mit 21 </a:t>
            </a:r>
            <a:r>
              <a:rPr lang="hu-HU" sz="2400" dirty="0" err="1" smtClean="0"/>
              <a:t>Holzschnitten</a:t>
            </a:r>
            <a:endParaRPr lang="hu-HU" sz="2400"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50966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79403" y="923027"/>
            <a:ext cx="3932237" cy="2208508"/>
          </a:xfrm>
        </p:spPr>
        <p:txBody>
          <a:bodyPr/>
          <a:lstStyle/>
          <a:p>
            <a:pPr algn="ctr"/>
            <a:r>
              <a:rPr lang="hu-HU" b="1" dirty="0" smtClean="0"/>
              <a:t>Die </a:t>
            </a:r>
            <a:r>
              <a:rPr lang="hu-HU" b="1" dirty="0" err="1" smtClean="0"/>
              <a:t>vollstädige</a:t>
            </a:r>
            <a:r>
              <a:rPr lang="hu-HU" b="1" dirty="0" smtClean="0"/>
              <a:t> „</a:t>
            </a:r>
            <a:r>
              <a:rPr lang="hu-HU" b="1" i="1" dirty="0" smtClean="0"/>
              <a:t>Biblia</a:t>
            </a:r>
            <a:r>
              <a:rPr lang="hu-HU" b="1" dirty="0" smtClean="0"/>
              <a:t>”</a:t>
            </a:r>
            <a:br>
              <a:rPr lang="hu-HU" b="1" dirty="0" smtClean="0"/>
            </a:br>
            <a:r>
              <a:rPr lang="hu-HU" dirty="0" smtClean="0"/>
              <a:t>1534</a:t>
            </a:r>
            <a:endParaRPr lang="hu-HU" dirty="0"/>
          </a:p>
        </p:txBody>
      </p:sp>
      <p:sp>
        <p:nvSpPr>
          <p:cNvPr id="7" name="Szöveg helye 6"/>
          <p:cNvSpPr>
            <a:spLocks noGrp="1"/>
          </p:cNvSpPr>
          <p:nvPr>
            <p:ph type="body" sz="half" idx="2"/>
          </p:nvPr>
        </p:nvSpPr>
        <p:spPr>
          <a:xfrm>
            <a:off x="779403" y="2945555"/>
            <a:ext cx="3932237" cy="3389259"/>
          </a:xfrm>
        </p:spPr>
        <p:txBody>
          <a:bodyPr>
            <a:normAutofit/>
          </a:bodyPr>
          <a:lstStyle/>
          <a:p>
            <a:pPr algn="ctr"/>
            <a:endParaRPr lang="hu-HU" sz="2400" dirty="0" smtClean="0"/>
          </a:p>
          <a:p>
            <a:pPr algn="ctr"/>
            <a:r>
              <a:rPr lang="hu-HU" sz="2400" dirty="0" smtClean="0"/>
              <a:t>in </a:t>
            </a:r>
            <a:r>
              <a:rPr lang="hu-HU" sz="2400" dirty="0"/>
              <a:t>Hans </a:t>
            </a:r>
            <a:r>
              <a:rPr lang="hu-HU" sz="2400" dirty="0" err="1"/>
              <a:t>Luffts</a:t>
            </a:r>
            <a:r>
              <a:rPr lang="hu-HU" sz="2400" dirty="0"/>
              <a:t> </a:t>
            </a:r>
            <a:r>
              <a:rPr lang="hu-HU" sz="2400" dirty="0" err="1"/>
              <a:t>Druckerei</a:t>
            </a:r>
            <a:r>
              <a:rPr lang="hu-HU" sz="2400" dirty="0"/>
              <a:t> in Wittenberg mit </a:t>
            </a:r>
            <a:r>
              <a:rPr lang="hu-HU" sz="2400" dirty="0" err="1"/>
              <a:t>einem</a:t>
            </a:r>
            <a:r>
              <a:rPr lang="hu-HU" sz="2400" dirty="0"/>
              <a:t> </a:t>
            </a:r>
            <a:r>
              <a:rPr lang="hu-HU" sz="2400" dirty="0" err="1"/>
              <a:t>Holzschnitt</a:t>
            </a:r>
            <a:r>
              <a:rPr lang="hu-HU" sz="2400" dirty="0"/>
              <a:t> des </a:t>
            </a:r>
            <a:r>
              <a:rPr lang="hu-HU" sz="2400" dirty="0" err="1"/>
              <a:t>Meisters</a:t>
            </a:r>
            <a:r>
              <a:rPr lang="hu-HU" sz="2400" dirty="0"/>
              <a:t> MS </a:t>
            </a:r>
            <a:r>
              <a:rPr lang="hu-HU" sz="2400" dirty="0" err="1"/>
              <a:t>auf</a:t>
            </a:r>
            <a:r>
              <a:rPr lang="hu-HU" sz="2400" dirty="0"/>
              <a:t> </a:t>
            </a:r>
            <a:r>
              <a:rPr lang="hu-HU" sz="2400" dirty="0" err="1"/>
              <a:t>dem</a:t>
            </a:r>
            <a:r>
              <a:rPr lang="hu-HU" sz="2400" dirty="0"/>
              <a:t> Titelblatt</a:t>
            </a:r>
          </a:p>
        </p:txBody>
      </p:sp>
      <p:pic>
        <p:nvPicPr>
          <p:cNvPr id="10" name="Tartalom helye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2803" y="1547715"/>
            <a:ext cx="6172200" cy="4684699"/>
          </a:xfr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4321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97352" y="1306068"/>
            <a:ext cx="11394095" cy="5447645"/>
          </a:xfrm>
          <a:prstGeom prst="rect">
            <a:avLst/>
          </a:prstGeom>
        </p:spPr>
        <p:txBody>
          <a:bodyPr wrap="square">
            <a:spAutoFit/>
          </a:bodyPr>
          <a:lstStyle/>
          <a:p>
            <a:pPr marL="685800" algn="ctr">
              <a:spcAft>
                <a:spcPts val="0"/>
              </a:spcAft>
            </a:pPr>
            <a:r>
              <a:rPr lang="hu-HU" sz="3600" b="1" dirty="0" err="1" smtClean="0">
                <a:ea typeface="Times New Roman" panose="02020603050405020304" pitchFamily="18" charset="0"/>
              </a:rPr>
              <a:t>Luthers</a:t>
            </a:r>
            <a:r>
              <a:rPr lang="hu-HU" sz="3600" b="1" dirty="0" smtClean="0">
                <a:ea typeface="Times New Roman" panose="02020603050405020304" pitchFamily="18" charset="0"/>
              </a:rPr>
              <a:t> </a:t>
            </a:r>
            <a:r>
              <a:rPr lang="hu-HU" sz="3600" b="1" dirty="0" err="1" smtClean="0">
                <a:ea typeface="Times New Roman" panose="02020603050405020304" pitchFamily="18" charset="0"/>
              </a:rPr>
              <a:t>Übersetzungsprinzip</a:t>
            </a:r>
            <a:endParaRPr lang="hu-HU" sz="3600" b="1" dirty="0" smtClean="0">
              <a:ea typeface="Times New Roman" panose="02020603050405020304" pitchFamily="18" charset="0"/>
            </a:endParaRPr>
          </a:p>
          <a:p>
            <a:pPr marL="685800" algn="ctr">
              <a:spcAft>
                <a:spcPts val="0"/>
              </a:spcAft>
            </a:pPr>
            <a:r>
              <a:rPr lang="hu-HU" sz="3600" b="1" dirty="0" err="1" smtClean="0">
                <a:ea typeface="Times New Roman" panose="02020603050405020304" pitchFamily="18" charset="0"/>
              </a:rPr>
              <a:t>Übersetzen</a:t>
            </a:r>
            <a:r>
              <a:rPr lang="hu-HU" sz="3600" b="1" dirty="0" smtClean="0">
                <a:ea typeface="Times New Roman" panose="02020603050405020304" pitchFamily="18" charset="0"/>
              </a:rPr>
              <a:t> </a:t>
            </a:r>
            <a:r>
              <a:rPr lang="hu-HU" sz="3600" b="1" dirty="0" err="1" smtClean="0">
                <a:ea typeface="Times New Roman" panose="02020603050405020304" pitchFamily="18" charset="0"/>
              </a:rPr>
              <a:t>heisst</a:t>
            </a:r>
            <a:r>
              <a:rPr lang="hu-HU" sz="3600" b="1" dirty="0" smtClean="0">
                <a:ea typeface="Times New Roman" panose="02020603050405020304" pitchFamily="18" charset="0"/>
              </a:rPr>
              <a:t>: </a:t>
            </a:r>
            <a:r>
              <a:rPr lang="hu-HU" sz="3600" b="1" dirty="0" err="1" smtClean="0">
                <a:ea typeface="Times New Roman" panose="02020603050405020304" pitchFamily="18" charset="0"/>
              </a:rPr>
              <a:t>Nicht</a:t>
            </a:r>
            <a:r>
              <a:rPr lang="hu-HU" sz="3600" b="1" dirty="0" smtClean="0">
                <a:ea typeface="Times New Roman" panose="02020603050405020304" pitchFamily="18" charset="0"/>
              </a:rPr>
              <a:t> „</a:t>
            </a:r>
            <a:r>
              <a:rPr lang="hu-HU" sz="3600" b="1" dirty="0" err="1" smtClean="0">
                <a:ea typeface="Times New Roman" panose="02020603050405020304" pitchFamily="18" charset="0"/>
              </a:rPr>
              <a:t>Wort</a:t>
            </a:r>
            <a:r>
              <a:rPr lang="hu-HU" sz="3600" b="1" dirty="0" smtClean="0">
                <a:ea typeface="Times New Roman" panose="02020603050405020304" pitchFamily="18" charset="0"/>
              </a:rPr>
              <a:t> </a:t>
            </a:r>
            <a:r>
              <a:rPr lang="hu-HU" sz="3600" b="1" dirty="0" err="1" smtClean="0">
                <a:ea typeface="Times New Roman" panose="02020603050405020304" pitchFamily="18" charset="0"/>
              </a:rPr>
              <a:t>für</a:t>
            </a:r>
            <a:r>
              <a:rPr lang="hu-HU" sz="3600" b="1" dirty="0" smtClean="0">
                <a:ea typeface="Times New Roman" panose="02020603050405020304" pitchFamily="18" charset="0"/>
              </a:rPr>
              <a:t> </a:t>
            </a:r>
            <a:r>
              <a:rPr lang="hu-HU" sz="3600" b="1" dirty="0" err="1" smtClean="0">
                <a:ea typeface="Times New Roman" panose="02020603050405020304" pitchFamily="18" charset="0"/>
              </a:rPr>
              <a:t>Wort</a:t>
            </a:r>
            <a:r>
              <a:rPr lang="hu-HU" sz="3600" b="1" dirty="0" smtClean="0">
                <a:ea typeface="Times New Roman" panose="02020603050405020304" pitchFamily="18" charset="0"/>
              </a:rPr>
              <a:t>” – </a:t>
            </a:r>
            <a:r>
              <a:rPr lang="hu-HU" sz="3600" b="1" dirty="0" err="1" smtClean="0">
                <a:ea typeface="Times New Roman" panose="02020603050405020304" pitchFamily="18" charset="0"/>
              </a:rPr>
              <a:t>sondern</a:t>
            </a:r>
            <a:r>
              <a:rPr lang="hu-HU" sz="3600" b="1" dirty="0" smtClean="0">
                <a:ea typeface="Times New Roman" panose="02020603050405020304" pitchFamily="18" charset="0"/>
              </a:rPr>
              <a:t> – </a:t>
            </a:r>
            <a:r>
              <a:rPr lang="hu-HU" sz="3600" b="1" dirty="0" smtClean="0">
                <a:solidFill>
                  <a:srgbClr val="C00000"/>
                </a:solidFill>
                <a:ea typeface="Times New Roman" panose="02020603050405020304" pitchFamily="18" charset="0"/>
              </a:rPr>
              <a:t>„</a:t>
            </a:r>
            <a:r>
              <a:rPr lang="hu-HU" sz="3600" b="1" dirty="0" err="1" smtClean="0">
                <a:solidFill>
                  <a:srgbClr val="C00000"/>
                </a:solidFill>
                <a:ea typeface="Times New Roman" panose="02020603050405020304" pitchFamily="18" charset="0"/>
              </a:rPr>
              <a:t>Sinn</a:t>
            </a:r>
            <a:r>
              <a:rPr lang="hu-HU" sz="3600" b="1" dirty="0" smtClean="0">
                <a:solidFill>
                  <a:srgbClr val="C00000"/>
                </a:solidFill>
                <a:ea typeface="Times New Roman" panose="02020603050405020304" pitchFamily="18" charset="0"/>
              </a:rPr>
              <a:t> </a:t>
            </a:r>
            <a:r>
              <a:rPr lang="hu-HU" sz="3600" b="1" dirty="0" err="1" smtClean="0">
                <a:solidFill>
                  <a:srgbClr val="C00000"/>
                </a:solidFill>
                <a:ea typeface="Times New Roman" panose="02020603050405020304" pitchFamily="18" charset="0"/>
              </a:rPr>
              <a:t>für</a:t>
            </a:r>
            <a:r>
              <a:rPr lang="hu-HU" sz="3600" b="1" dirty="0" smtClean="0">
                <a:solidFill>
                  <a:srgbClr val="C00000"/>
                </a:solidFill>
                <a:ea typeface="Times New Roman" panose="02020603050405020304" pitchFamily="18" charset="0"/>
              </a:rPr>
              <a:t> </a:t>
            </a:r>
            <a:r>
              <a:rPr lang="hu-HU" sz="3600" b="1" dirty="0" err="1" smtClean="0">
                <a:solidFill>
                  <a:srgbClr val="C00000"/>
                </a:solidFill>
                <a:ea typeface="Times New Roman" panose="02020603050405020304" pitchFamily="18" charset="0"/>
              </a:rPr>
              <a:t>Sinn</a:t>
            </a:r>
            <a:r>
              <a:rPr lang="hu-HU" sz="3600" b="1" dirty="0" smtClean="0">
                <a:solidFill>
                  <a:srgbClr val="C00000"/>
                </a:solidFill>
                <a:ea typeface="Times New Roman" panose="02020603050405020304" pitchFamily="18" charset="0"/>
              </a:rPr>
              <a:t>”</a:t>
            </a:r>
          </a:p>
          <a:p>
            <a:pPr marL="685800">
              <a:spcAft>
                <a:spcPts val="0"/>
              </a:spcAft>
            </a:pPr>
            <a:endParaRPr lang="hu-HU" sz="2400" dirty="0">
              <a:ea typeface="Times New Roman" panose="02020603050405020304" pitchFamily="18" charset="0"/>
            </a:endParaRPr>
          </a:p>
          <a:p>
            <a:pPr marL="685800">
              <a:spcAft>
                <a:spcPts val="0"/>
              </a:spcAft>
            </a:pPr>
            <a:r>
              <a:rPr lang="hu-HU" sz="2400" i="1" dirty="0" smtClean="0">
                <a:ea typeface="Times New Roman" panose="02020603050405020304" pitchFamily="18" charset="0"/>
              </a:rPr>
              <a:t>„ </a:t>
            </a:r>
            <a:r>
              <a:rPr lang="hu-HU" sz="2400" i="1" dirty="0" err="1" smtClean="0">
                <a:ea typeface="Times New Roman" panose="02020603050405020304" pitchFamily="18" charset="0"/>
              </a:rPr>
              <a:t>Ich</a:t>
            </a:r>
            <a:r>
              <a:rPr lang="hu-HU" sz="2400" i="1" dirty="0" smtClean="0">
                <a:ea typeface="Times New Roman" panose="02020603050405020304" pitchFamily="18" charset="0"/>
              </a:rPr>
              <a:t> </a:t>
            </a:r>
            <a:r>
              <a:rPr lang="hu-HU" sz="2400" i="1" dirty="0" err="1" smtClean="0">
                <a:ea typeface="Times New Roman" panose="02020603050405020304" pitchFamily="18" charset="0"/>
              </a:rPr>
              <a:t>habe</a:t>
            </a:r>
            <a:r>
              <a:rPr lang="hu-HU" sz="2400" i="1" dirty="0" smtClean="0">
                <a:ea typeface="Times New Roman" panose="02020603050405020304" pitchFamily="18" charset="0"/>
              </a:rPr>
              <a:t> </a:t>
            </a:r>
            <a:r>
              <a:rPr lang="hu-HU" sz="2400" i="1" dirty="0" err="1" smtClean="0">
                <a:ea typeface="Times New Roman" panose="02020603050405020304" pitchFamily="18" charset="0"/>
              </a:rPr>
              <a:t>mich</a:t>
            </a:r>
            <a:r>
              <a:rPr lang="hu-HU" sz="2400" i="1" dirty="0" smtClean="0">
                <a:ea typeface="Times New Roman" panose="02020603050405020304" pitchFamily="18" charset="0"/>
              </a:rPr>
              <a:t> </a:t>
            </a:r>
            <a:r>
              <a:rPr lang="hu-HU" sz="2400" i="1" dirty="0" err="1" smtClean="0">
                <a:ea typeface="Times New Roman" panose="02020603050405020304" pitchFamily="18" charset="0"/>
              </a:rPr>
              <a:t>beim</a:t>
            </a:r>
            <a:r>
              <a:rPr lang="hu-HU" sz="2400" i="1" dirty="0" smtClean="0">
                <a:ea typeface="Times New Roman" panose="02020603050405020304" pitchFamily="18" charset="0"/>
              </a:rPr>
              <a:t> </a:t>
            </a:r>
            <a:r>
              <a:rPr lang="hu-HU" sz="2400" i="1" dirty="0" err="1" smtClean="0">
                <a:ea typeface="Times New Roman" panose="02020603050405020304" pitchFamily="18" charset="0"/>
              </a:rPr>
              <a:t>Übersetzen</a:t>
            </a:r>
            <a:r>
              <a:rPr lang="hu-HU" sz="2400" i="1" dirty="0" smtClean="0">
                <a:ea typeface="Times New Roman" panose="02020603050405020304" pitchFamily="18" charset="0"/>
              </a:rPr>
              <a:t> </a:t>
            </a:r>
            <a:r>
              <a:rPr lang="hu-HU" sz="2400" i="1" dirty="0" err="1" smtClean="0">
                <a:ea typeface="Times New Roman" panose="02020603050405020304" pitchFamily="18" charset="0"/>
              </a:rPr>
              <a:t>eifrig</a:t>
            </a:r>
            <a:r>
              <a:rPr lang="hu-HU" sz="2400" i="1" dirty="0" smtClean="0">
                <a:ea typeface="Times New Roman" panose="02020603050405020304" pitchFamily="18" charset="0"/>
              </a:rPr>
              <a:t> </a:t>
            </a:r>
            <a:r>
              <a:rPr lang="hu-HU" sz="2400" i="1" dirty="0" err="1" smtClean="0">
                <a:ea typeface="Times New Roman" panose="02020603050405020304" pitchFamily="18" charset="0"/>
              </a:rPr>
              <a:t>bemüht</a:t>
            </a:r>
            <a:r>
              <a:rPr lang="hu-HU" sz="2400" i="1" dirty="0" smtClean="0">
                <a:ea typeface="Times New Roman" panose="02020603050405020304" pitchFamily="18" charset="0"/>
              </a:rPr>
              <a:t>, </a:t>
            </a:r>
            <a:r>
              <a:rPr lang="hu-HU" sz="2400" i="1" dirty="0" err="1" smtClean="0">
                <a:ea typeface="Times New Roman" panose="02020603050405020304" pitchFamily="18" charset="0"/>
              </a:rPr>
              <a:t>daß</a:t>
            </a:r>
            <a:r>
              <a:rPr lang="hu-HU" sz="2400" i="1" dirty="0" smtClean="0">
                <a:ea typeface="Times New Roman" panose="02020603050405020304" pitchFamily="18" charset="0"/>
              </a:rPr>
              <a:t> </a:t>
            </a:r>
            <a:r>
              <a:rPr lang="hu-HU" sz="2400" i="1" dirty="0" err="1" smtClean="0">
                <a:ea typeface="Times New Roman" panose="02020603050405020304" pitchFamily="18" charset="0"/>
              </a:rPr>
              <a:t>ich</a:t>
            </a:r>
            <a:r>
              <a:rPr lang="hu-HU" sz="2400" i="1" dirty="0" smtClean="0">
                <a:ea typeface="Times New Roman" panose="02020603050405020304" pitchFamily="18" charset="0"/>
              </a:rPr>
              <a:t> </a:t>
            </a:r>
            <a:r>
              <a:rPr lang="hu-HU" sz="2400" i="1" dirty="0" err="1" smtClean="0">
                <a:ea typeface="Times New Roman" panose="02020603050405020304" pitchFamily="18" charset="0"/>
              </a:rPr>
              <a:t>rein</a:t>
            </a:r>
            <a:r>
              <a:rPr lang="hu-HU" sz="2400" i="1" dirty="0" smtClean="0">
                <a:ea typeface="Times New Roman" panose="02020603050405020304" pitchFamily="18" charset="0"/>
              </a:rPr>
              <a:t> und </a:t>
            </a:r>
            <a:r>
              <a:rPr lang="hu-HU" sz="2400" i="1" dirty="0" err="1" smtClean="0">
                <a:ea typeface="Times New Roman" panose="02020603050405020304" pitchFamily="18" charset="0"/>
              </a:rPr>
              <a:t>klar</a:t>
            </a:r>
            <a:r>
              <a:rPr lang="hu-HU" sz="2400" i="1" dirty="0" smtClean="0">
                <a:ea typeface="Times New Roman" panose="02020603050405020304" pitchFamily="18" charset="0"/>
              </a:rPr>
              <a:t> Deutsch </a:t>
            </a:r>
            <a:r>
              <a:rPr lang="hu-HU" sz="2400" i="1" dirty="0" err="1" smtClean="0">
                <a:ea typeface="Times New Roman" panose="02020603050405020304" pitchFamily="18" charset="0"/>
              </a:rPr>
              <a:t>geben</a:t>
            </a:r>
            <a:r>
              <a:rPr lang="hu-HU" sz="2400" i="1" dirty="0" smtClean="0">
                <a:ea typeface="Times New Roman" panose="02020603050405020304" pitchFamily="18" charset="0"/>
              </a:rPr>
              <a:t> </a:t>
            </a:r>
            <a:r>
              <a:rPr lang="hu-HU" sz="2400" i="1" dirty="0" err="1" smtClean="0">
                <a:ea typeface="Times New Roman" panose="02020603050405020304" pitchFamily="18" charset="0"/>
              </a:rPr>
              <a:t>möchte</a:t>
            </a:r>
            <a:r>
              <a:rPr lang="hu-HU" sz="2400" i="1" dirty="0" smtClean="0">
                <a:ea typeface="Times New Roman" panose="02020603050405020304" pitchFamily="18" charset="0"/>
              </a:rPr>
              <a:t>. Es </a:t>
            </a:r>
            <a:r>
              <a:rPr lang="hu-HU" sz="2400" i="1" dirty="0" err="1" smtClean="0">
                <a:ea typeface="Times New Roman" panose="02020603050405020304" pitchFamily="18" charset="0"/>
              </a:rPr>
              <a:t>ist</a:t>
            </a:r>
            <a:r>
              <a:rPr lang="hu-HU" sz="2400" i="1" dirty="0" smtClean="0">
                <a:ea typeface="Times New Roman" panose="02020603050405020304" pitchFamily="18" charset="0"/>
              </a:rPr>
              <a:t> </a:t>
            </a:r>
            <a:r>
              <a:rPr lang="hu-HU" sz="2400" i="1" dirty="0" err="1" smtClean="0">
                <a:ea typeface="Times New Roman" panose="02020603050405020304" pitchFamily="18" charset="0"/>
              </a:rPr>
              <a:t>uns</a:t>
            </a:r>
            <a:r>
              <a:rPr lang="hu-HU" sz="2400" i="1" dirty="0" smtClean="0">
                <a:ea typeface="Times New Roman" panose="02020603050405020304" pitchFamily="18" charset="0"/>
              </a:rPr>
              <a:t> </a:t>
            </a:r>
            <a:r>
              <a:rPr lang="hu-HU" sz="2400" i="1" dirty="0" err="1" smtClean="0">
                <a:ea typeface="Times New Roman" panose="02020603050405020304" pitchFamily="18" charset="0"/>
              </a:rPr>
              <a:t>sehr</a:t>
            </a:r>
            <a:r>
              <a:rPr lang="hu-HU" sz="2400" i="1" dirty="0" smtClean="0">
                <a:ea typeface="Times New Roman" panose="02020603050405020304" pitchFamily="18" charset="0"/>
              </a:rPr>
              <a:t> </a:t>
            </a:r>
            <a:r>
              <a:rPr lang="hu-HU" sz="2400" i="1" dirty="0" err="1" smtClean="0">
                <a:ea typeface="Times New Roman" panose="02020603050405020304" pitchFamily="18" charset="0"/>
              </a:rPr>
              <a:t>oft</a:t>
            </a:r>
            <a:r>
              <a:rPr lang="hu-HU" sz="2400" i="1" dirty="0" smtClean="0">
                <a:ea typeface="Times New Roman" panose="02020603050405020304" pitchFamily="18" charset="0"/>
              </a:rPr>
              <a:t> </a:t>
            </a:r>
            <a:r>
              <a:rPr lang="hu-HU" sz="2400" i="1" dirty="0" err="1" smtClean="0">
                <a:ea typeface="Times New Roman" panose="02020603050405020304" pitchFamily="18" charset="0"/>
              </a:rPr>
              <a:t>begegnet</a:t>
            </a:r>
            <a:r>
              <a:rPr lang="hu-HU" sz="2400" i="1" dirty="0" smtClean="0">
                <a:ea typeface="Times New Roman" panose="02020603050405020304" pitchFamily="18" charset="0"/>
              </a:rPr>
              <a:t>, </a:t>
            </a:r>
            <a:r>
              <a:rPr lang="hu-HU" sz="2400" i="1" dirty="0" err="1" smtClean="0">
                <a:ea typeface="Times New Roman" panose="02020603050405020304" pitchFamily="18" charset="0"/>
              </a:rPr>
              <a:t>daß</a:t>
            </a:r>
            <a:r>
              <a:rPr lang="hu-HU" sz="2400" i="1" dirty="0" smtClean="0">
                <a:ea typeface="Times New Roman" panose="02020603050405020304" pitchFamily="18" charset="0"/>
              </a:rPr>
              <a:t> </a:t>
            </a:r>
            <a:r>
              <a:rPr lang="hu-HU" sz="2400" i="1" dirty="0" err="1" smtClean="0">
                <a:ea typeface="Times New Roman" panose="02020603050405020304" pitchFamily="18" charset="0"/>
              </a:rPr>
              <a:t>wir</a:t>
            </a:r>
            <a:r>
              <a:rPr lang="hu-HU" sz="2400" i="1" dirty="0" smtClean="0">
                <a:ea typeface="Times New Roman" panose="02020603050405020304" pitchFamily="18" charset="0"/>
              </a:rPr>
              <a:t> </a:t>
            </a:r>
            <a:r>
              <a:rPr lang="hu-HU" sz="2400" i="1" dirty="0" err="1" smtClean="0">
                <a:ea typeface="Times New Roman" panose="02020603050405020304" pitchFamily="18" charset="0"/>
              </a:rPr>
              <a:t>vierzehn</a:t>
            </a:r>
            <a:r>
              <a:rPr lang="hu-HU" sz="2400" i="1" dirty="0" smtClean="0">
                <a:ea typeface="Times New Roman" panose="02020603050405020304" pitchFamily="18" charset="0"/>
              </a:rPr>
              <a:t> </a:t>
            </a:r>
            <a:r>
              <a:rPr lang="hu-HU" sz="2400" i="1" dirty="0" err="1" smtClean="0">
                <a:ea typeface="Times New Roman" panose="02020603050405020304" pitchFamily="18" charset="0"/>
              </a:rPr>
              <a:t>Tage</a:t>
            </a:r>
            <a:r>
              <a:rPr lang="hu-HU" sz="2400" i="1" dirty="0" smtClean="0">
                <a:ea typeface="Times New Roman" panose="02020603050405020304" pitchFamily="18" charset="0"/>
              </a:rPr>
              <a:t>, </a:t>
            </a:r>
            <a:r>
              <a:rPr lang="hu-HU" sz="2400" i="1" dirty="0" err="1" smtClean="0">
                <a:ea typeface="Times New Roman" panose="02020603050405020304" pitchFamily="18" charset="0"/>
              </a:rPr>
              <a:t>drei</a:t>
            </a:r>
            <a:r>
              <a:rPr lang="hu-HU" sz="2400" i="1" dirty="0" smtClean="0">
                <a:ea typeface="Times New Roman" panose="02020603050405020304" pitchFamily="18" charset="0"/>
              </a:rPr>
              <a:t>, </a:t>
            </a:r>
            <a:r>
              <a:rPr lang="hu-HU" sz="2400" i="1" dirty="0" err="1" smtClean="0">
                <a:ea typeface="Times New Roman" panose="02020603050405020304" pitchFamily="18" charset="0"/>
              </a:rPr>
              <a:t>vier</a:t>
            </a:r>
            <a:r>
              <a:rPr lang="hu-HU" sz="2400" i="1" dirty="0" smtClean="0">
                <a:ea typeface="Times New Roman" panose="02020603050405020304" pitchFamily="18" charset="0"/>
              </a:rPr>
              <a:t> </a:t>
            </a:r>
            <a:r>
              <a:rPr lang="hu-HU" sz="2400" i="1" dirty="0" err="1" smtClean="0">
                <a:ea typeface="Times New Roman" panose="02020603050405020304" pitchFamily="18" charset="0"/>
              </a:rPr>
              <a:t>Wochen</a:t>
            </a:r>
            <a:r>
              <a:rPr lang="hu-HU" sz="2400" i="1" dirty="0" smtClean="0">
                <a:ea typeface="Times New Roman" panose="02020603050405020304" pitchFamily="18" charset="0"/>
              </a:rPr>
              <a:t> </a:t>
            </a:r>
            <a:r>
              <a:rPr lang="hu-HU" sz="2400" i="1" dirty="0" err="1" smtClean="0">
                <a:ea typeface="Times New Roman" panose="02020603050405020304" pitchFamily="18" charset="0"/>
              </a:rPr>
              <a:t>ein</a:t>
            </a:r>
            <a:r>
              <a:rPr lang="hu-HU" sz="2400" i="1" dirty="0" smtClean="0">
                <a:ea typeface="Times New Roman" panose="02020603050405020304" pitchFamily="18" charset="0"/>
              </a:rPr>
              <a:t> </a:t>
            </a:r>
            <a:r>
              <a:rPr lang="hu-HU" sz="2400" i="1" dirty="0" err="1" smtClean="0">
                <a:ea typeface="Times New Roman" panose="02020603050405020304" pitchFamily="18" charset="0"/>
              </a:rPr>
              <a:t>einziges</a:t>
            </a:r>
            <a:r>
              <a:rPr lang="hu-HU" sz="2400" i="1" dirty="0" smtClean="0">
                <a:ea typeface="Times New Roman" panose="02020603050405020304" pitchFamily="18" charset="0"/>
              </a:rPr>
              <a:t> </a:t>
            </a:r>
            <a:r>
              <a:rPr lang="hu-HU" sz="2400" i="1" dirty="0" err="1" smtClean="0">
                <a:ea typeface="Times New Roman" panose="02020603050405020304" pitchFamily="18" charset="0"/>
              </a:rPr>
              <a:t>Wort</a:t>
            </a:r>
            <a:r>
              <a:rPr lang="hu-HU" sz="2400" i="1" dirty="0" smtClean="0">
                <a:ea typeface="Times New Roman" panose="02020603050405020304" pitchFamily="18" charset="0"/>
              </a:rPr>
              <a:t> </a:t>
            </a:r>
            <a:r>
              <a:rPr lang="hu-HU" sz="2400" i="1" dirty="0" err="1" smtClean="0">
                <a:ea typeface="Times New Roman" panose="02020603050405020304" pitchFamily="18" charset="0"/>
              </a:rPr>
              <a:t>gesucht</a:t>
            </a:r>
            <a:r>
              <a:rPr lang="hu-HU" sz="2400" i="1" dirty="0" smtClean="0">
                <a:ea typeface="Times New Roman" panose="02020603050405020304" pitchFamily="18" charset="0"/>
              </a:rPr>
              <a:t> und </a:t>
            </a:r>
            <a:r>
              <a:rPr lang="hu-HU" sz="2400" i="1" dirty="0" err="1" smtClean="0">
                <a:ea typeface="Times New Roman" panose="02020603050405020304" pitchFamily="18" charset="0"/>
              </a:rPr>
              <a:t>erfragt</a:t>
            </a:r>
            <a:r>
              <a:rPr lang="hu-HU" sz="2400" i="1" dirty="0" smtClean="0">
                <a:ea typeface="Times New Roman" panose="02020603050405020304" pitchFamily="18" charset="0"/>
              </a:rPr>
              <a:t> </a:t>
            </a:r>
            <a:r>
              <a:rPr lang="hu-HU" sz="2400" i="1" dirty="0" err="1" smtClean="0">
                <a:ea typeface="Times New Roman" panose="02020603050405020304" pitchFamily="18" charset="0"/>
              </a:rPr>
              <a:t>haben</a:t>
            </a:r>
            <a:r>
              <a:rPr lang="hu-HU" sz="2400" i="1" dirty="0" smtClean="0">
                <a:ea typeface="Times New Roman" panose="02020603050405020304" pitchFamily="18" charset="0"/>
              </a:rPr>
              <a:t>, </a:t>
            </a:r>
            <a:r>
              <a:rPr lang="hu-HU" sz="2400" i="1" dirty="0" err="1" smtClean="0">
                <a:ea typeface="Times New Roman" panose="02020603050405020304" pitchFamily="18" charset="0"/>
              </a:rPr>
              <a:t>haben’s</a:t>
            </a:r>
            <a:r>
              <a:rPr lang="hu-HU" sz="2400" i="1" dirty="0" smtClean="0">
                <a:ea typeface="Times New Roman" panose="02020603050405020304" pitchFamily="18" charset="0"/>
              </a:rPr>
              <a:t> </a:t>
            </a:r>
            <a:r>
              <a:rPr lang="hu-HU" sz="2400" i="1" dirty="0" err="1" smtClean="0">
                <a:ea typeface="Times New Roman" panose="02020603050405020304" pitchFamily="18" charset="0"/>
              </a:rPr>
              <a:t>dennoch</a:t>
            </a:r>
            <a:r>
              <a:rPr lang="hu-HU" sz="2400" i="1" dirty="0" smtClean="0">
                <a:ea typeface="Times New Roman" panose="02020603050405020304" pitchFamily="18" charset="0"/>
              </a:rPr>
              <a:t> </a:t>
            </a:r>
            <a:r>
              <a:rPr lang="hu-HU" sz="2400" i="1" dirty="0" err="1" smtClean="0">
                <a:ea typeface="Times New Roman" panose="02020603050405020304" pitchFamily="18" charset="0"/>
              </a:rPr>
              <a:t>zuweilen</a:t>
            </a:r>
            <a:r>
              <a:rPr lang="hu-HU" sz="2400" i="1" dirty="0" smtClean="0">
                <a:ea typeface="Times New Roman" panose="02020603050405020304" pitchFamily="18" charset="0"/>
              </a:rPr>
              <a:t> </a:t>
            </a:r>
            <a:r>
              <a:rPr lang="hu-HU" sz="2400" i="1" dirty="0" err="1" smtClean="0">
                <a:ea typeface="Times New Roman" panose="02020603050405020304" pitchFamily="18" charset="0"/>
              </a:rPr>
              <a:t>nicht</a:t>
            </a:r>
            <a:r>
              <a:rPr lang="hu-HU" sz="2400" i="1" dirty="0" smtClean="0">
                <a:ea typeface="Times New Roman" panose="02020603050405020304" pitchFamily="18" charset="0"/>
              </a:rPr>
              <a:t> </a:t>
            </a:r>
            <a:r>
              <a:rPr lang="hu-HU" sz="2400" i="1" dirty="0" err="1" smtClean="0">
                <a:ea typeface="Times New Roman" panose="02020603050405020304" pitchFamily="18" charset="0"/>
              </a:rPr>
              <a:t>gefunden</a:t>
            </a:r>
            <a:r>
              <a:rPr lang="hu-HU" sz="2400" i="1" dirty="0" smtClean="0">
                <a:ea typeface="Times New Roman" panose="02020603050405020304" pitchFamily="18" charset="0"/>
              </a:rPr>
              <a:t>.”</a:t>
            </a:r>
          </a:p>
          <a:p>
            <a:pPr marL="685800">
              <a:spcAft>
                <a:spcPts val="0"/>
              </a:spcAft>
            </a:pPr>
            <a:endParaRPr lang="hu-HU" sz="2400" i="1" dirty="0">
              <a:ea typeface="Times New Roman" panose="02020603050405020304" pitchFamily="18" charset="0"/>
            </a:endParaRPr>
          </a:p>
          <a:p>
            <a:pPr marL="685800">
              <a:spcAft>
                <a:spcPts val="0"/>
              </a:spcAft>
            </a:pPr>
            <a:r>
              <a:rPr lang="hu-HU" sz="2400" i="1" dirty="0" smtClean="0">
                <a:ea typeface="Times New Roman" panose="02020603050405020304" pitchFamily="18" charset="0"/>
              </a:rPr>
              <a:t>„</a:t>
            </a:r>
            <a:r>
              <a:rPr lang="hu-HU" sz="2400" i="1" dirty="0" err="1" smtClean="0">
                <a:ea typeface="Times New Roman" panose="02020603050405020304" pitchFamily="18" charset="0"/>
              </a:rPr>
              <a:t>Denn</a:t>
            </a:r>
            <a:r>
              <a:rPr lang="hu-HU" sz="2400" i="1" dirty="0" smtClean="0">
                <a:ea typeface="Times New Roman" panose="02020603050405020304" pitchFamily="18" charset="0"/>
              </a:rPr>
              <a:t> man </a:t>
            </a:r>
            <a:r>
              <a:rPr lang="hu-HU" sz="2400" i="1" dirty="0" err="1" smtClean="0">
                <a:ea typeface="Times New Roman" panose="02020603050405020304" pitchFamily="18" charset="0"/>
              </a:rPr>
              <a:t>muß</a:t>
            </a:r>
            <a:r>
              <a:rPr lang="hu-HU" sz="2400" i="1" dirty="0" smtClean="0">
                <a:ea typeface="Times New Roman" panose="02020603050405020304" pitchFamily="18" charset="0"/>
              </a:rPr>
              <a:t> </a:t>
            </a:r>
            <a:r>
              <a:rPr lang="hu-HU" sz="2400" i="1" dirty="0" err="1" smtClean="0">
                <a:ea typeface="Times New Roman" panose="02020603050405020304" pitchFamily="18" charset="0"/>
              </a:rPr>
              <a:t>nicht</a:t>
            </a:r>
            <a:r>
              <a:rPr lang="hu-HU" sz="2400" i="1" dirty="0" smtClean="0">
                <a:ea typeface="Times New Roman" panose="02020603050405020304" pitchFamily="18" charset="0"/>
              </a:rPr>
              <a:t> die </a:t>
            </a:r>
            <a:r>
              <a:rPr lang="hu-HU" sz="2400" i="1" dirty="0" err="1" smtClean="0">
                <a:ea typeface="Times New Roman" panose="02020603050405020304" pitchFamily="18" charset="0"/>
              </a:rPr>
              <a:t>Buchstaben</a:t>
            </a:r>
            <a:r>
              <a:rPr lang="hu-HU" sz="2400" i="1" dirty="0" smtClean="0">
                <a:ea typeface="Times New Roman" panose="02020603050405020304" pitchFamily="18" charset="0"/>
              </a:rPr>
              <a:t> in der </a:t>
            </a:r>
            <a:r>
              <a:rPr lang="hu-HU" sz="2400" i="1" dirty="0" err="1" smtClean="0">
                <a:ea typeface="Times New Roman" panose="02020603050405020304" pitchFamily="18" charset="0"/>
              </a:rPr>
              <a:t>lateinischen</a:t>
            </a:r>
            <a:r>
              <a:rPr lang="hu-HU" sz="2400" i="1" dirty="0" smtClean="0">
                <a:ea typeface="Times New Roman" panose="02020603050405020304" pitchFamily="18" charset="0"/>
              </a:rPr>
              <a:t> </a:t>
            </a:r>
            <a:r>
              <a:rPr lang="hu-HU" sz="2400" i="1" dirty="0" err="1" smtClean="0">
                <a:ea typeface="Times New Roman" panose="02020603050405020304" pitchFamily="18" charset="0"/>
              </a:rPr>
              <a:t>Sprache</a:t>
            </a:r>
            <a:r>
              <a:rPr lang="hu-HU" sz="2400" i="1" dirty="0" smtClean="0">
                <a:ea typeface="Times New Roman" panose="02020603050405020304" pitchFamily="18" charset="0"/>
              </a:rPr>
              <a:t> </a:t>
            </a:r>
            <a:r>
              <a:rPr lang="hu-HU" sz="2400" i="1" dirty="0" err="1" smtClean="0">
                <a:ea typeface="Times New Roman" panose="02020603050405020304" pitchFamily="18" charset="0"/>
              </a:rPr>
              <a:t>fragen</a:t>
            </a:r>
            <a:r>
              <a:rPr lang="hu-HU" sz="2400" i="1" dirty="0" smtClean="0">
                <a:ea typeface="Times New Roman" panose="02020603050405020304" pitchFamily="18" charset="0"/>
              </a:rPr>
              <a:t>, </a:t>
            </a:r>
            <a:r>
              <a:rPr lang="hu-HU" sz="2400" i="1" dirty="0" err="1" smtClean="0">
                <a:ea typeface="Times New Roman" panose="02020603050405020304" pitchFamily="18" charset="0"/>
              </a:rPr>
              <a:t>wie</a:t>
            </a:r>
            <a:r>
              <a:rPr lang="hu-HU" sz="2400" i="1" dirty="0" smtClean="0">
                <a:ea typeface="Times New Roman" panose="02020603050405020304" pitchFamily="18" charset="0"/>
              </a:rPr>
              <a:t> man </a:t>
            </a:r>
            <a:r>
              <a:rPr lang="hu-HU" sz="2400" i="1" dirty="0" err="1" smtClean="0">
                <a:ea typeface="Times New Roman" panose="02020603050405020304" pitchFamily="18" charset="0"/>
              </a:rPr>
              <a:t>deutsch</a:t>
            </a:r>
            <a:r>
              <a:rPr lang="hu-HU" sz="2400" i="1" dirty="0" smtClean="0">
                <a:ea typeface="Times New Roman" panose="02020603050405020304" pitchFamily="18" charset="0"/>
              </a:rPr>
              <a:t> </a:t>
            </a:r>
            <a:r>
              <a:rPr lang="hu-HU" sz="2400" i="1" dirty="0" err="1" smtClean="0">
                <a:ea typeface="Times New Roman" panose="02020603050405020304" pitchFamily="18" charset="0"/>
              </a:rPr>
              <a:t>reden</a:t>
            </a:r>
            <a:r>
              <a:rPr lang="hu-HU" sz="2400" i="1" dirty="0" smtClean="0">
                <a:ea typeface="Times New Roman" panose="02020603050405020304" pitchFamily="18" charset="0"/>
              </a:rPr>
              <a:t> </a:t>
            </a:r>
            <a:r>
              <a:rPr lang="hu-HU" sz="2400" i="1" dirty="0" err="1" smtClean="0">
                <a:ea typeface="Times New Roman" panose="02020603050405020304" pitchFamily="18" charset="0"/>
              </a:rPr>
              <a:t>solle</a:t>
            </a:r>
            <a:r>
              <a:rPr lang="hu-HU" sz="2400" i="1" dirty="0" smtClean="0">
                <a:ea typeface="Times New Roman" panose="02020603050405020304" pitchFamily="18" charset="0"/>
              </a:rPr>
              <a:t>, </a:t>
            </a:r>
            <a:r>
              <a:rPr lang="hu-HU" sz="2400" i="1" dirty="0" err="1" smtClean="0">
                <a:ea typeface="Times New Roman" panose="02020603050405020304" pitchFamily="18" charset="0"/>
              </a:rPr>
              <a:t>wie’s</a:t>
            </a:r>
            <a:r>
              <a:rPr lang="hu-HU" sz="2400" i="1" dirty="0" smtClean="0">
                <a:ea typeface="Times New Roman" panose="02020603050405020304" pitchFamily="18" charset="0"/>
              </a:rPr>
              <a:t> </a:t>
            </a:r>
            <a:r>
              <a:rPr lang="hu-HU" sz="2400" i="1" dirty="0" err="1" smtClean="0">
                <a:ea typeface="Times New Roman" panose="02020603050405020304" pitchFamily="18" charset="0"/>
              </a:rPr>
              <a:t>diese</a:t>
            </a:r>
            <a:r>
              <a:rPr lang="hu-HU" sz="2400" i="1" dirty="0" smtClean="0">
                <a:ea typeface="Times New Roman" panose="02020603050405020304" pitchFamily="18" charset="0"/>
              </a:rPr>
              <a:t> Esel </a:t>
            </a:r>
            <a:r>
              <a:rPr lang="hu-HU" sz="2400" i="1" dirty="0" err="1" smtClean="0">
                <a:ea typeface="Times New Roman" panose="02020603050405020304" pitchFamily="18" charset="0"/>
              </a:rPr>
              <a:t>tun</a:t>
            </a:r>
            <a:r>
              <a:rPr lang="hu-HU" sz="2400" i="1" dirty="0" smtClean="0">
                <a:ea typeface="Times New Roman" panose="02020603050405020304" pitchFamily="18" charset="0"/>
              </a:rPr>
              <a:t>, </a:t>
            </a:r>
            <a:r>
              <a:rPr lang="hu-HU" sz="2400" i="1" dirty="0" err="1" smtClean="0">
                <a:ea typeface="Times New Roman" panose="02020603050405020304" pitchFamily="18" charset="0"/>
              </a:rPr>
              <a:t>sondern</a:t>
            </a:r>
            <a:r>
              <a:rPr lang="hu-HU" sz="2400" i="1" dirty="0" smtClean="0">
                <a:ea typeface="Times New Roman" panose="02020603050405020304" pitchFamily="18" charset="0"/>
              </a:rPr>
              <a:t> man </a:t>
            </a:r>
            <a:r>
              <a:rPr lang="hu-HU" sz="2400" i="1" dirty="0" err="1" smtClean="0">
                <a:ea typeface="Times New Roman" panose="02020603050405020304" pitchFamily="18" charset="0"/>
              </a:rPr>
              <a:t>muß</a:t>
            </a:r>
            <a:r>
              <a:rPr lang="hu-HU" sz="2400" i="1" dirty="0" smtClean="0">
                <a:ea typeface="Times New Roman" panose="02020603050405020304" pitchFamily="18" charset="0"/>
              </a:rPr>
              <a:t> die Mutter </a:t>
            </a:r>
            <a:r>
              <a:rPr lang="hu-HU" sz="2400" i="1" dirty="0" err="1" smtClean="0">
                <a:ea typeface="Times New Roman" panose="02020603050405020304" pitchFamily="18" charset="0"/>
              </a:rPr>
              <a:t>im</a:t>
            </a:r>
            <a:r>
              <a:rPr lang="hu-HU" sz="2400" i="1" dirty="0" smtClean="0">
                <a:ea typeface="Times New Roman" panose="02020603050405020304" pitchFamily="18" charset="0"/>
              </a:rPr>
              <a:t> </a:t>
            </a:r>
            <a:r>
              <a:rPr lang="hu-HU" sz="2400" i="1" dirty="0" err="1" smtClean="0">
                <a:ea typeface="Times New Roman" panose="02020603050405020304" pitchFamily="18" charset="0"/>
              </a:rPr>
              <a:t>Hause</a:t>
            </a:r>
            <a:r>
              <a:rPr lang="hu-HU" sz="2400" i="1" dirty="0" smtClean="0">
                <a:ea typeface="Times New Roman" panose="02020603050405020304" pitchFamily="18" charset="0"/>
              </a:rPr>
              <a:t>, die Kinder </a:t>
            </a:r>
            <a:r>
              <a:rPr lang="hu-HU" sz="2400" i="1" dirty="0" err="1" smtClean="0">
                <a:ea typeface="Times New Roman" panose="02020603050405020304" pitchFamily="18" charset="0"/>
              </a:rPr>
              <a:t>auf</a:t>
            </a:r>
            <a:r>
              <a:rPr lang="hu-HU" sz="2400" i="1" dirty="0" smtClean="0">
                <a:ea typeface="Times New Roman" panose="02020603050405020304" pitchFamily="18" charset="0"/>
              </a:rPr>
              <a:t> der </a:t>
            </a:r>
            <a:r>
              <a:rPr lang="hu-HU" sz="2400" i="1" dirty="0" err="1" smtClean="0">
                <a:ea typeface="Times New Roman" panose="02020603050405020304" pitchFamily="18" charset="0"/>
              </a:rPr>
              <a:t>Gasse</a:t>
            </a:r>
            <a:r>
              <a:rPr lang="hu-HU" sz="2400" i="1" dirty="0" smtClean="0">
                <a:ea typeface="Times New Roman" panose="02020603050405020304" pitchFamily="18" charset="0"/>
              </a:rPr>
              <a:t>, den </a:t>
            </a:r>
            <a:r>
              <a:rPr lang="hu-HU" sz="2400" i="1" dirty="0" err="1" smtClean="0">
                <a:ea typeface="Times New Roman" panose="02020603050405020304" pitchFamily="18" charset="0"/>
              </a:rPr>
              <a:t>einfachen</a:t>
            </a:r>
            <a:r>
              <a:rPr lang="hu-HU" sz="2400" i="1" dirty="0" smtClean="0">
                <a:ea typeface="Times New Roman" panose="02020603050405020304" pitchFamily="18" charset="0"/>
              </a:rPr>
              <a:t> Mann </a:t>
            </a:r>
            <a:r>
              <a:rPr lang="hu-HU" sz="2400" i="1" dirty="0" err="1" smtClean="0">
                <a:ea typeface="Times New Roman" panose="02020603050405020304" pitchFamily="18" charset="0"/>
              </a:rPr>
              <a:t>auf</a:t>
            </a:r>
            <a:r>
              <a:rPr lang="hu-HU" sz="2400" i="1" dirty="0" smtClean="0">
                <a:ea typeface="Times New Roman" panose="02020603050405020304" pitchFamily="18" charset="0"/>
              </a:rPr>
              <a:t> </a:t>
            </a:r>
            <a:r>
              <a:rPr lang="hu-HU" sz="2400" i="1" dirty="0" err="1" smtClean="0">
                <a:ea typeface="Times New Roman" panose="02020603050405020304" pitchFamily="18" charset="0"/>
              </a:rPr>
              <a:t>dem</a:t>
            </a:r>
            <a:r>
              <a:rPr lang="hu-HU" sz="2400" i="1" dirty="0" smtClean="0">
                <a:ea typeface="Times New Roman" panose="02020603050405020304" pitchFamily="18" charset="0"/>
              </a:rPr>
              <a:t> </a:t>
            </a:r>
            <a:r>
              <a:rPr lang="hu-HU" sz="2400" i="1" dirty="0" err="1" smtClean="0">
                <a:ea typeface="Times New Roman" panose="02020603050405020304" pitchFamily="18" charset="0"/>
              </a:rPr>
              <a:t>Markt</a:t>
            </a:r>
            <a:r>
              <a:rPr lang="hu-HU" sz="2400" i="1" dirty="0" smtClean="0">
                <a:ea typeface="Times New Roman" panose="02020603050405020304" pitchFamily="18" charset="0"/>
              </a:rPr>
              <a:t> </a:t>
            </a:r>
            <a:r>
              <a:rPr lang="hu-HU" sz="2400" i="1" dirty="0" err="1" smtClean="0">
                <a:ea typeface="Times New Roman" panose="02020603050405020304" pitchFamily="18" charset="0"/>
              </a:rPr>
              <a:t>danach</a:t>
            </a:r>
            <a:r>
              <a:rPr lang="hu-HU" sz="2400" i="1" dirty="0" smtClean="0">
                <a:ea typeface="Times New Roman" panose="02020603050405020304" pitchFamily="18" charset="0"/>
              </a:rPr>
              <a:t> </a:t>
            </a:r>
            <a:r>
              <a:rPr lang="hu-HU" sz="2400" i="1" dirty="0" err="1" smtClean="0">
                <a:ea typeface="Times New Roman" panose="02020603050405020304" pitchFamily="18" charset="0"/>
              </a:rPr>
              <a:t>fragen</a:t>
            </a:r>
            <a:r>
              <a:rPr lang="hu-HU" sz="2400" i="1" dirty="0" smtClean="0">
                <a:ea typeface="Times New Roman" panose="02020603050405020304" pitchFamily="18" charset="0"/>
              </a:rPr>
              <a:t> und </a:t>
            </a:r>
            <a:r>
              <a:rPr lang="hu-HU" sz="2400" i="1" dirty="0" err="1" smtClean="0">
                <a:ea typeface="Times New Roman" panose="02020603050405020304" pitchFamily="18" charset="0"/>
              </a:rPr>
              <a:t>denselben</a:t>
            </a:r>
            <a:r>
              <a:rPr lang="hu-HU" sz="2400" i="1" dirty="0" smtClean="0">
                <a:ea typeface="Times New Roman" panose="02020603050405020304" pitchFamily="18" charset="0"/>
              </a:rPr>
              <a:t> </a:t>
            </a:r>
            <a:r>
              <a:rPr lang="hu-HU" sz="2400" i="1" dirty="0" err="1" smtClean="0">
                <a:ea typeface="Times New Roman" panose="02020603050405020304" pitchFamily="18" charset="0"/>
              </a:rPr>
              <a:t>auf</a:t>
            </a:r>
            <a:r>
              <a:rPr lang="hu-HU" sz="2400" i="1" dirty="0" smtClean="0">
                <a:ea typeface="Times New Roman" panose="02020603050405020304" pitchFamily="18" charset="0"/>
              </a:rPr>
              <a:t> </a:t>
            </a:r>
            <a:r>
              <a:rPr lang="hu-HU" sz="2400" i="1" dirty="0" err="1" smtClean="0">
                <a:ea typeface="Times New Roman" panose="02020603050405020304" pitchFamily="18" charset="0"/>
              </a:rPr>
              <a:t>das</a:t>
            </a:r>
            <a:r>
              <a:rPr lang="hu-HU" sz="2400" i="1" dirty="0" smtClean="0">
                <a:ea typeface="Times New Roman" panose="02020603050405020304" pitchFamily="18" charset="0"/>
              </a:rPr>
              <a:t> </a:t>
            </a:r>
            <a:r>
              <a:rPr lang="hu-HU" sz="2400" i="1" dirty="0" err="1" smtClean="0">
                <a:ea typeface="Times New Roman" panose="02020603050405020304" pitchFamily="18" charset="0"/>
              </a:rPr>
              <a:t>Maul</a:t>
            </a:r>
            <a:r>
              <a:rPr lang="hu-HU" sz="2400" i="1" dirty="0" smtClean="0">
                <a:ea typeface="Times New Roman" panose="02020603050405020304" pitchFamily="18" charset="0"/>
              </a:rPr>
              <a:t> </a:t>
            </a:r>
            <a:r>
              <a:rPr lang="hu-HU" sz="2400" i="1" dirty="0" err="1" smtClean="0">
                <a:ea typeface="Times New Roman" panose="02020603050405020304" pitchFamily="18" charset="0"/>
              </a:rPr>
              <a:t>sehen</a:t>
            </a:r>
            <a:r>
              <a:rPr lang="hu-HU" sz="2400" i="1" dirty="0" smtClean="0">
                <a:ea typeface="Times New Roman" panose="02020603050405020304" pitchFamily="18" charset="0"/>
              </a:rPr>
              <a:t>, </a:t>
            </a:r>
            <a:r>
              <a:rPr lang="hu-HU" sz="2400" i="1" dirty="0" err="1" smtClean="0">
                <a:ea typeface="Times New Roman" panose="02020603050405020304" pitchFamily="18" charset="0"/>
              </a:rPr>
              <a:t>wie</a:t>
            </a:r>
            <a:r>
              <a:rPr lang="hu-HU" sz="2400" i="1" dirty="0" smtClean="0">
                <a:ea typeface="Times New Roman" panose="02020603050405020304" pitchFamily="18" charset="0"/>
              </a:rPr>
              <a:t> </a:t>
            </a:r>
            <a:r>
              <a:rPr lang="hu-HU" sz="2400" i="1" dirty="0" err="1" smtClean="0">
                <a:ea typeface="Times New Roman" panose="02020603050405020304" pitchFamily="18" charset="0"/>
              </a:rPr>
              <a:t>sie</a:t>
            </a:r>
            <a:r>
              <a:rPr lang="hu-HU" sz="2400" i="1" dirty="0" smtClean="0">
                <a:ea typeface="Times New Roman" panose="02020603050405020304" pitchFamily="18" charset="0"/>
              </a:rPr>
              <a:t> </a:t>
            </a:r>
            <a:r>
              <a:rPr lang="hu-HU" sz="2400" i="1" dirty="0" err="1" smtClean="0">
                <a:ea typeface="Times New Roman" panose="02020603050405020304" pitchFamily="18" charset="0"/>
              </a:rPr>
              <a:t>reden</a:t>
            </a:r>
            <a:r>
              <a:rPr lang="hu-HU" sz="2400" i="1" dirty="0" smtClean="0">
                <a:ea typeface="Times New Roman" panose="02020603050405020304" pitchFamily="18" charset="0"/>
              </a:rPr>
              <a:t>, und </a:t>
            </a:r>
            <a:r>
              <a:rPr lang="hu-HU" sz="2400" i="1" dirty="0" err="1" smtClean="0">
                <a:ea typeface="Times New Roman" panose="02020603050405020304" pitchFamily="18" charset="0"/>
              </a:rPr>
              <a:t>danach</a:t>
            </a:r>
            <a:r>
              <a:rPr lang="hu-HU" sz="2400" i="1" dirty="0" smtClean="0">
                <a:ea typeface="Times New Roman" panose="02020603050405020304" pitchFamily="18" charset="0"/>
              </a:rPr>
              <a:t> </a:t>
            </a:r>
            <a:r>
              <a:rPr lang="hu-HU" sz="2400" i="1" dirty="0" err="1" smtClean="0">
                <a:ea typeface="Times New Roman" panose="02020603050405020304" pitchFamily="18" charset="0"/>
              </a:rPr>
              <a:t>übersetzen</a:t>
            </a:r>
            <a:r>
              <a:rPr lang="hu-HU" sz="2400" i="1" dirty="0" smtClean="0">
                <a:ea typeface="Times New Roman" panose="02020603050405020304" pitchFamily="18" charset="0"/>
              </a:rPr>
              <a:t>; da </a:t>
            </a:r>
            <a:r>
              <a:rPr lang="hu-HU" sz="2400" i="1" dirty="0" err="1" smtClean="0">
                <a:ea typeface="Times New Roman" panose="02020603050405020304" pitchFamily="18" charset="0"/>
              </a:rPr>
              <a:t>verstehen</a:t>
            </a:r>
            <a:r>
              <a:rPr lang="hu-HU" sz="2400" i="1" dirty="0" smtClean="0">
                <a:ea typeface="Times New Roman" panose="02020603050405020304" pitchFamily="18" charset="0"/>
              </a:rPr>
              <a:t> </a:t>
            </a:r>
            <a:r>
              <a:rPr lang="hu-HU" sz="2400" i="1" dirty="0" err="1" smtClean="0">
                <a:ea typeface="Times New Roman" panose="02020603050405020304" pitchFamily="18" charset="0"/>
              </a:rPr>
              <a:t>sie</a:t>
            </a:r>
            <a:r>
              <a:rPr lang="hu-HU" sz="2400" i="1" dirty="0" smtClean="0">
                <a:ea typeface="Times New Roman" panose="02020603050405020304" pitchFamily="18" charset="0"/>
              </a:rPr>
              <a:t> es </a:t>
            </a:r>
            <a:r>
              <a:rPr lang="hu-HU" sz="2400" i="1" dirty="0" err="1" smtClean="0">
                <a:ea typeface="Times New Roman" panose="02020603050405020304" pitchFamily="18" charset="0"/>
              </a:rPr>
              <a:t>dann</a:t>
            </a:r>
            <a:r>
              <a:rPr lang="hu-HU" sz="2400" i="1" dirty="0" smtClean="0">
                <a:ea typeface="Times New Roman" panose="02020603050405020304" pitchFamily="18" charset="0"/>
              </a:rPr>
              <a:t> und </a:t>
            </a:r>
            <a:r>
              <a:rPr lang="hu-HU" sz="2400" i="1" dirty="0" err="1" smtClean="0">
                <a:ea typeface="Times New Roman" panose="02020603050405020304" pitchFamily="18" charset="0"/>
              </a:rPr>
              <a:t>merken</a:t>
            </a:r>
            <a:r>
              <a:rPr lang="hu-HU" sz="2400" i="1" dirty="0" smtClean="0">
                <a:ea typeface="Times New Roman" panose="02020603050405020304" pitchFamily="18" charset="0"/>
              </a:rPr>
              <a:t>, </a:t>
            </a:r>
            <a:r>
              <a:rPr lang="hu-HU" sz="2400" i="1" dirty="0" err="1" smtClean="0">
                <a:ea typeface="Times New Roman" panose="02020603050405020304" pitchFamily="18" charset="0"/>
              </a:rPr>
              <a:t>daß</a:t>
            </a:r>
            <a:r>
              <a:rPr lang="hu-HU" sz="2400" i="1" dirty="0" smtClean="0">
                <a:ea typeface="Times New Roman" panose="02020603050405020304" pitchFamily="18" charset="0"/>
              </a:rPr>
              <a:t> man </a:t>
            </a:r>
            <a:r>
              <a:rPr lang="hu-HU" sz="2400" i="1" dirty="0" err="1" smtClean="0">
                <a:ea typeface="Times New Roman" panose="02020603050405020304" pitchFamily="18" charset="0"/>
              </a:rPr>
              <a:t>deutsch</a:t>
            </a:r>
            <a:r>
              <a:rPr lang="hu-HU" sz="2400" i="1" dirty="0" smtClean="0">
                <a:ea typeface="Times New Roman" panose="02020603050405020304" pitchFamily="18" charset="0"/>
              </a:rPr>
              <a:t> mit </a:t>
            </a:r>
            <a:r>
              <a:rPr lang="hu-HU" sz="2400" i="1" dirty="0" err="1" smtClean="0">
                <a:ea typeface="Times New Roman" panose="02020603050405020304" pitchFamily="18" charset="0"/>
              </a:rPr>
              <a:t>ihnen</a:t>
            </a:r>
            <a:r>
              <a:rPr lang="hu-HU" sz="2400" i="1" dirty="0" smtClean="0">
                <a:ea typeface="Times New Roman" panose="02020603050405020304" pitchFamily="18" charset="0"/>
              </a:rPr>
              <a:t> </a:t>
            </a:r>
            <a:r>
              <a:rPr lang="hu-HU" sz="2400" i="1" dirty="0" err="1" smtClean="0">
                <a:ea typeface="Times New Roman" panose="02020603050405020304" pitchFamily="18" charset="0"/>
              </a:rPr>
              <a:t>redet</a:t>
            </a:r>
            <a:r>
              <a:rPr lang="hu-HU" sz="2400" i="1" dirty="0" smtClean="0">
                <a:ea typeface="Times New Roman" panose="02020603050405020304" pitchFamily="18" charset="0"/>
              </a:rPr>
              <a:t>.” </a:t>
            </a:r>
            <a:r>
              <a:rPr lang="hu-HU" sz="1600" dirty="0" smtClean="0">
                <a:ea typeface="Times New Roman" panose="02020603050405020304" pitchFamily="18" charset="0"/>
              </a:rPr>
              <a:t>(</a:t>
            </a:r>
            <a:r>
              <a:rPr lang="hu-HU" sz="1600" dirty="0" err="1" smtClean="0">
                <a:ea typeface="Times New Roman" panose="02020603050405020304" pitchFamily="18" charset="0"/>
              </a:rPr>
              <a:t>Sendbrief</a:t>
            </a:r>
            <a:r>
              <a:rPr lang="hu-HU" sz="1600" dirty="0" smtClean="0">
                <a:ea typeface="Times New Roman" panose="02020603050405020304" pitchFamily="18" charset="0"/>
              </a:rPr>
              <a:t> </a:t>
            </a:r>
            <a:r>
              <a:rPr lang="hu-HU" sz="1600" dirty="0" err="1" smtClean="0">
                <a:ea typeface="Times New Roman" panose="02020603050405020304" pitchFamily="18" charset="0"/>
              </a:rPr>
              <a:t>vom</a:t>
            </a:r>
            <a:r>
              <a:rPr lang="hu-HU" sz="1600" dirty="0" smtClean="0">
                <a:ea typeface="Times New Roman" panose="02020603050405020304" pitchFamily="18" charset="0"/>
              </a:rPr>
              <a:t> </a:t>
            </a:r>
            <a:r>
              <a:rPr lang="hu-HU" sz="1600" dirty="0" err="1" smtClean="0">
                <a:ea typeface="Times New Roman" panose="02020603050405020304" pitchFamily="18" charset="0"/>
              </a:rPr>
              <a:t>Dolmetschen</a:t>
            </a:r>
            <a:r>
              <a:rPr lang="hu-HU" sz="1600" dirty="0" smtClean="0">
                <a:ea typeface="Times New Roman" panose="02020603050405020304" pitchFamily="18" charset="0"/>
              </a:rPr>
              <a:t>)</a:t>
            </a:r>
            <a:endParaRPr lang="hu-HU" sz="1600" dirty="0">
              <a:effectLst/>
              <a:ea typeface="Times New Roman" panose="02020603050405020304" pitchFamily="18" charset="0"/>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6927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0" y="1207698"/>
            <a:ext cx="10515600" cy="1325563"/>
          </a:xfrm>
        </p:spPr>
        <p:txBody>
          <a:bodyPr>
            <a:noAutofit/>
          </a:bodyPr>
          <a:lstStyle/>
          <a:p>
            <a:pPr algn="ctr"/>
            <a:r>
              <a:rPr lang="hu-HU" sz="3600" dirty="0" smtClean="0"/>
              <a:t/>
            </a:r>
            <a:br>
              <a:rPr lang="hu-HU" sz="3600" dirty="0" smtClean="0"/>
            </a:br>
            <a:r>
              <a:rPr lang="hu-HU" sz="3600" b="1" dirty="0" err="1" smtClean="0"/>
              <a:t>Luthers</a:t>
            </a:r>
            <a:r>
              <a:rPr lang="hu-HU" sz="3600" b="1" dirty="0" smtClean="0"/>
              <a:t> </a:t>
            </a:r>
            <a:r>
              <a:rPr lang="hu-HU" sz="3600" b="1" dirty="0" err="1" smtClean="0"/>
              <a:t>Übersetzungsprinzip</a:t>
            </a:r>
            <a:r>
              <a:rPr lang="hu-HU" sz="3600" b="1" dirty="0" smtClean="0"/>
              <a:t/>
            </a:r>
            <a:br>
              <a:rPr lang="hu-HU" sz="3600" b="1" dirty="0" smtClean="0"/>
            </a:br>
            <a:r>
              <a:rPr lang="hu-HU" sz="3600" b="1" i="1" dirty="0" err="1" smtClean="0"/>
              <a:t>Sendbrief</a:t>
            </a:r>
            <a:r>
              <a:rPr lang="hu-HU" sz="3600" b="1" i="1" dirty="0" smtClean="0"/>
              <a:t> </a:t>
            </a:r>
            <a:r>
              <a:rPr lang="hu-HU" sz="3600" b="1" i="1" dirty="0" err="1"/>
              <a:t>vom</a:t>
            </a:r>
            <a:r>
              <a:rPr lang="hu-HU" sz="3600" b="1" i="1" dirty="0"/>
              <a:t> </a:t>
            </a:r>
            <a:r>
              <a:rPr lang="hu-HU" sz="3600" b="1" i="1" dirty="0" err="1"/>
              <a:t>Dolmetschen</a:t>
            </a:r>
            <a:r>
              <a:rPr lang="hu-HU" sz="3600" b="1" dirty="0"/>
              <a:t>, </a:t>
            </a:r>
            <a:r>
              <a:rPr lang="hu-HU" sz="3600" b="1" dirty="0" smtClean="0"/>
              <a:t>1530</a:t>
            </a:r>
            <a:r>
              <a:rPr lang="hu-HU" sz="3600" b="1" dirty="0"/>
              <a:t/>
            </a:r>
            <a:br>
              <a:rPr lang="hu-HU" sz="3600" b="1" dirty="0"/>
            </a:br>
            <a:endParaRPr lang="hu-HU" sz="3600" b="1" dirty="0"/>
          </a:p>
        </p:txBody>
      </p:sp>
      <p:sp>
        <p:nvSpPr>
          <p:cNvPr id="3" name="Tartalom helye 2"/>
          <p:cNvSpPr>
            <a:spLocks noGrp="1"/>
          </p:cNvSpPr>
          <p:nvPr>
            <p:ph idx="1"/>
          </p:nvPr>
        </p:nvSpPr>
        <p:spPr>
          <a:xfrm>
            <a:off x="812320" y="2785980"/>
            <a:ext cx="10515600" cy="4357396"/>
          </a:xfrm>
        </p:spPr>
        <p:txBody>
          <a:bodyPr>
            <a:normAutofit fontScale="85000" lnSpcReduction="20000"/>
          </a:bodyPr>
          <a:lstStyle/>
          <a:p>
            <a:pPr marL="0" lvl="0" indent="0" algn="ctr">
              <a:buNone/>
            </a:pPr>
            <a:r>
              <a:rPr lang="hu-HU" dirty="0" err="1"/>
              <a:t>Arbitramur</a:t>
            </a:r>
            <a:r>
              <a:rPr lang="hu-HU" dirty="0"/>
              <a:t> </a:t>
            </a:r>
            <a:r>
              <a:rPr lang="hu-HU" dirty="0" err="1"/>
              <a:t>hominem</a:t>
            </a:r>
            <a:r>
              <a:rPr lang="hu-HU" dirty="0"/>
              <a:t> </a:t>
            </a:r>
            <a:r>
              <a:rPr lang="hu-HU" dirty="0" err="1"/>
              <a:t>iustificari</a:t>
            </a:r>
            <a:r>
              <a:rPr lang="hu-HU" dirty="0"/>
              <a:t> ex </a:t>
            </a:r>
            <a:r>
              <a:rPr lang="hu-HU" dirty="0" smtClean="0"/>
              <a:t>(</a:t>
            </a:r>
            <a:r>
              <a:rPr lang="hu-HU" dirty="0" err="1" smtClean="0">
                <a:solidFill>
                  <a:srgbClr val="C00000"/>
                </a:solidFill>
              </a:rPr>
              <a:t>sola</a:t>
            </a:r>
            <a:r>
              <a:rPr lang="hu-HU" dirty="0" smtClean="0"/>
              <a:t>) </a:t>
            </a:r>
            <a:r>
              <a:rPr lang="hu-HU" dirty="0" err="1" smtClean="0"/>
              <a:t>fide</a:t>
            </a:r>
            <a:r>
              <a:rPr lang="hu-HU" dirty="0" smtClean="0"/>
              <a:t> </a:t>
            </a:r>
            <a:r>
              <a:rPr lang="hu-HU" dirty="0" err="1"/>
              <a:t>absque</a:t>
            </a:r>
            <a:r>
              <a:rPr lang="hu-HU" dirty="0"/>
              <a:t> </a:t>
            </a:r>
            <a:r>
              <a:rPr lang="hu-HU" dirty="0" err="1"/>
              <a:t>operibus</a:t>
            </a:r>
            <a:r>
              <a:rPr lang="hu-HU" dirty="0"/>
              <a:t>” (</a:t>
            </a:r>
            <a:r>
              <a:rPr lang="hu-HU" dirty="0" err="1" smtClean="0"/>
              <a:t>Paulus</a:t>
            </a:r>
            <a:r>
              <a:rPr lang="hu-HU" dirty="0" smtClean="0"/>
              <a:t>, </a:t>
            </a:r>
            <a:r>
              <a:rPr lang="hu-HU" dirty="0"/>
              <a:t>Rom. 3. 28.)</a:t>
            </a:r>
          </a:p>
          <a:p>
            <a:pPr marL="0" indent="0">
              <a:buNone/>
            </a:pPr>
            <a:r>
              <a:rPr lang="hu-HU" dirty="0"/>
              <a:t> </a:t>
            </a:r>
          </a:p>
          <a:p>
            <a:pPr marL="0" indent="0" algn="ctr">
              <a:buNone/>
            </a:pPr>
            <a:r>
              <a:rPr lang="hu-HU" dirty="0"/>
              <a:t>„</a:t>
            </a:r>
            <a:r>
              <a:rPr lang="hu-HU" dirty="0" err="1"/>
              <a:t>Wir</a:t>
            </a:r>
            <a:r>
              <a:rPr lang="hu-HU" dirty="0"/>
              <a:t> </a:t>
            </a:r>
            <a:r>
              <a:rPr lang="hu-HU" dirty="0" err="1"/>
              <a:t>halten</a:t>
            </a:r>
            <a:r>
              <a:rPr lang="hu-HU" dirty="0"/>
              <a:t>, </a:t>
            </a:r>
            <a:r>
              <a:rPr lang="hu-HU" dirty="0" err="1"/>
              <a:t>daß</a:t>
            </a:r>
            <a:r>
              <a:rPr lang="hu-HU" dirty="0"/>
              <a:t> der </a:t>
            </a:r>
            <a:r>
              <a:rPr lang="hu-HU" dirty="0" err="1"/>
              <a:t>Mensch</a:t>
            </a:r>
            <a:r>
              <a:rPr lang="hu-HU" dirty="0"/>
              <a:t> </a:t>
            </a:r>
            <a:r>
              <a:rPr lang="hu-HU" dirty="0" err="1"/>
              <a:t>gerecht</a:t>
            </a:r>
            <a:r>
              <a:rPr lang="hu-HU" dirty="0"/>
              <a:t> </a:t>
            </a:r>
            <a:r>
              <a:rPr lang="hu-HU" dirty="0" err="1"/>
              <a:t>werde</a:t>
            </a:r>
            <a:r>
              <a:rPr lang="hu-HU" dirty="0"/>
              <a:t> </a:t>
            </a:r>
            <a:r>
              <a:rPr lang="hu-HU" dirty="0" err="1"/>
              <a:t>ohn</a:t>
            </a:r>
            <a:r>
              <a:rPr lang="hu-HU" dirty="0"/>
              <a:t> des </a:t>
            </a:r>
            <a:r>
              <a:rPr lang="hu-HU" dirty="0" err="1"/>
              <a:t>Gesetzes</a:t>
            </a:r>
            <a:r>
              <a:rPr lang="hu-HU" dirty="0"/>
              <a:t> </a:t>
            </a:r>
            <a:r>
              <a:rPr lang="hu-HU" dirty="0" err="1"/>
              <a:t>Werke</a:t>
            </a:r>
            <a:r>
              <a:rPr lang="hu-HU" dirty="0"/>
              <a:t>, </a:t>
            </a:r>
            <a:r>
              <a:rPr lang="hu-HU" dirty="0" err="1"/>
              <a:t>durch</a:t>
            </a:r>
            <a:r>
              <a:rPr lang="hu-HU" dirty="0"/>
              <a:t> den </a:t>
            </a:r>
            <a:r>
              <a:rPr lang="hu-HU" dirty="0" err="1"/>
              <a:t>Glauben</a:t>
            </a:r>
            <a:r>
              <a:rPr lang="hu-HU" dirty="0"/>
              <a:t>” (Azt tartjuk </a:t>
            </a:r>
            <a:r>
              <a:rPr lang="hu-HU" dirty="0" smtClean="0"/>
              <a:t>(tehát), </a:t>
            </a:r>
            <a:r>
              <a:rPr lang="hu-HU" dirty="0"/>
              <a:t>hogy az ember a törvény cselekvése nélkül</a:t>
            </a:r>
            <a:r>
              <a:rPr lang="hu-HU" dirty="0" smtClean="0"/>
              <a:t>,/</a:t>
            </a:r>
            <a:r>
              <a:rPr lang="hu-HU" dirty="0">
                <a:solidFill>
                  <a:srgbClr val="C00000"/>
                </a:solidFill>
              </a:rPr>
              <a:t>egyedül</a:t>
            </a:r>
            <a:r>
              <a:rPr lang="hu-HU" dirty="0"/>
              <a:t>/ </a:t>
            </a:r>
            <a:r>
              <a:rPr lang="hu-HU" dirty="0" err="1" smtClean="0">
                <a:solidFill>
                  <a:srgbClr val="C00000"/>
                </a:solidFill>
              </a:rPr>
              <a:t>sola</a:t>
            </a:r>
            <a:r>
              <a:rPr lang="hu-HU" dirty="0" smtClean="0">
                <a:solidFill>
                  <a:srgbClr val="FF0000"/>
                </a:solidFill>
              </a:rPr>
              <a:t> </a:t>
            </a:r>
            <a:r>
              <a:rPr lang="hu-HU" dirty="0" smtClean="0"/>
              <a:t>hit </a:t>
            </a:r>
            <a:r>
              <a:rPr lang="hu-HU" dirty="0"/>
              <a:t>által igazul meg”)</a:t>
            </a:r>
          </a:p>
          <a:p>
            <a:pPr marL="0" indent="0">
              <a:buNone/>
            </a:pPr>
            <a:r>
              <a:rPr lang="hu-HU" dirty="0"/>
              <a:t> </a:t>
            </a:r>
          </a:p>
          <a:p>
            <a:pPr marL="0" indent="0">
              <a:buNone/>
            </a:pPr>
            <a:r>
              <a:rPr lang="hu-HU" dirty="0"/>
              <a:t>„</a:t>
            </a:r>
            <a:r>
              <a:rPr lang="hu-HU" dirty="0" err="1"/>
              <a:t>So</a:t>
            </a:r>
            <a:r>
              <a:rPr lang="hu-HU" dirty="0"/>
              <a:t> </a:t>
            </a:r>
            <a:r>
              <a:rPr lang="hu-HU" dirty="0" err="1"/>
              <a:t>halten</a:t>
            </a:r>
            <a:r>
              <a:rPr lang="hu-HU" dirty="0"/>
              <a:t> </a:t>
            </a:r>
            <a:r>
              <a:rPr lang="hu-HU" dirty="0" err="1"/>
              <a:t>wir</a:t>
            </a:r>
            <a:r>
              <a:rPr lang="hu-HU" dirty="0"/>
              <a:t> </a:t>
            </a:r>
            <a:r>
              <a:rPr lang="hu-HU" dirty="0" err="1"/>
              <a:t>nun</a:t>
            </a:r>
            <a:r>
              <a:rPr lang="hu-HU" dirty="0"/>
              <a:t> </a:t>
            </a:r>
            <a:r>
              <a:rPr lang="hu-HU" dirty="0" err="1"/>
              <a:t>dafür</a:t>
            </a:r>
            <a:r>
              <a:rPr lang="hu-HU" dirty="0"/>
              <a:t>, </a:t>
            </a:r>
            <a:r>
              <a:rPr lang="hu-HU" dirty="0" err="1"/>
              <a:t>daß</a:t>
            </a:r>
            <a:r>
              <a:rPr lang="hu-HU" dirty="0"/>
              <a:t> der </a:t>
            </a:r>
            <a:r>
              <a:rPr lang="hu-HU" dirty="0" err="1"/>
              <a:t>Mensch</a:t>
            </a:r>
            <a:r>
              <a:rPr lang="hu-HU" dirty="0"/>
              <a:t> </a:t>
            </a:r>
            <a:r>
              <a:rPr lang="hu-HU" dirty="0" err="1"/>
              <a:t>gerecht</a:t>
            </a:r>
            <a:r>
              <a:rPr lang="hu-HU" dirty="0"/>
              <a:t> </a:t>
            </a:r>
            <a:r>
              <a:rPr lang="hu-HU" dirty="0" err="1"/>
              <a:t>wird</a:t>
            </a:r>
            <a:r>
              <a:rPr lang="hu-HU" dirty="0"/>
              <a:t> </a:t>
            </a:r>
            <a:r>
              <a:rPr lang="hu-HU" dirty="0" err="1"/>
              <a:t>ohne</a:t>
            </a:r>
            <a:r>
              <a:rPr lang="hu-HU" dirty="0"/>
              <a:t> des </a:t>
            </a:r>
            <a:r>
              <a:rPr lang="hu-HU" dirty="0" err="1"/>
              <a:t>Gesetzes</a:t>
            </a:r>
            <a:r>
              <a:rPr lang="hu-HU" dirty="0"/>
              <a:t> </a:t>
            </a:r>
            <a:r>
              <a:rPr lang="hu-HU" dirty="0" err="1"/>
              <a:t>Werke</a:t>
            </a:r>
            <a:r>
              <a:rPr lang="hu-HU" dirty="0"/>
              <a:t>, </a:t>
            </a:r>
            <a:r>
              <a:rPr lang="hu-HU" b="1" dirty="0" err="1">
                <a:solidFill>
                  <a:srgbClr val="C00000"/>
                </a:solidFill>
              </a:rPr>
              <a:t>allein</a:t>
            </a:r>
            <a:r>
              <a:rPr lang="hu-HU" dirty="0"/>
              <a:t> </a:t>
            </a:r>
            <a:r>
              <a:rPr lang="hu-HU" dirty="0" err="1"/>
              <a:t>durch</a:t>
            </a:r>
            <a:r>
              <a:rPr lang="hu-HU" dirty="0"/>
              <a:t> den </a:t>
            </a:r>
            <a:r>
              <a:rPr lang="hu-HU" dirty="0" err="1"/>
              <a:t>Glauben</a:t>
            </a:r>
            <a:r>
              <a:rPr lang="hu-HU" dirty="0"/>
              <a:t>.” </a:t>
            </a:r>
            <a:r>
              <a:rPr lang="hu-HU" sz="2600" dirty="0" smtClean="0"/>
              <a:t>(</a:t>
            </a:r>
            <a:r>
              <a:rPr lang="hu-HU" sz="2300" i="1" dirty="0" smtClean="0"/>
              <a:t>Stuttgart</a:t>
            </a:r>
            <a:r>
              <a:rPr lang="hu-HU" sz="2300" i="1" dirty="0"/>
              <a:t>: Deutsche </a:t>
            </a:r>
            <a:r>
              <a:rPr lang="hu-HU" sz="2300" i="1" dirty="0" err="1"/>
              <a:t>Bibelgesellschaft</a:t>
            </a:r>
            <a:r>
              <a:rPr lang="hu-HU" sz="2300" i="1" dirty="0"/>
              <a:t>, 1985</a:t>
            </a:r>
            <a:r>
              <a:rPr lang="hu-HU" sz="2600" dirty="0"/>
              <a:t>)</a:t>
            </a:r>
          </a:p>
          <a:p>
            <a:pPr marL="0" indent="0">
              <a:buNone/>
            </a:pPr>
            <a:r>
              <a:rPr lang="hu-HU" dirty="0"/>
              <a:t> </a:t>
            </a:r>
          </a:p>
          <a:p>
            <a:pPr marL="0" indent="0">
              <a:buNone/>
            </a:pPr>
            <a:r>
              <a:rPr lang="hu-HU" dirty="0"/>
              <a:t>„</a:t>
            </a:r>
            <a:r>
              <a:rPr lang="hu-HU" dirty="0" err="1"/>
              <a:t>Annakokaért</a:t>
            </a:r>
            <a:r>
              <a:rPr lang="hu-HU" dirty="0"/>
              <a:t>, ezt </a:t>
            </a:r>
            <a:r>
              <a:rPr lang="hu-HU" dirty="0" err="1"/>
              <a:t>mondgyuk</a:t>
            </a:r>
            <a:r>
              <a:rPr lang="hu-HU" dirty="0"/>
              <a:t> bizonyos </a:t>
            </a:r>
            <a:r>
              <a:rPr lang="hu-HU" dirty="0" err="1"/>
              <a:t>képpen</a:t>
            </a:r>
            <a:r>
              <a:rPr lang="hu-HU" dirty="0"/>
              <a:t>: hogy az ember </a:t>
            </a:r>
            <a:r>
              <a:rPr lang="hu-HU" dirty="0" err="1"/>
              <a:t>igazúl</a:t>
            </a:r>
            <a:r>
              <a:rPr lang="hu-HU" dirty="0"/>
              <a:t> </a:t>
            </a:r>
            <a:r>
              <a:rPr lang="hu-HU" dirty="0" err="1"/>
              <a:t>hitnec</a:t>
            </a:r>
            <a:r>
              <a:rPr lang="hu-HU" dirty="0"/>
              <a:t> általa, az </a:t>
            </a:r>
            <a:r>
              <a:rPr lang="hu-HU" dirty="0" err="1" smtClean="0"/>
              <a:t>töruénnec</a:t>
            </a:r>
            <a:r>
              <a:rPr lang="hu-HU" dirty="0" smtClean="0"/>
              <a:t> </a:t>
            </a:r>
            <a:r>
              <a:rPr lang="hu-HU" dirty="0" err="1"/>
              <a:t>tselekedetinélkül</a:t>
            </a:r>
            <a:r>
              <a:rPr lang="hu-HU" dirty="0"/>
              <a:t>.” </a:t>
            </a:r>
            <a:r>
              <a:rPr lang="hu-HU" sz="2600" dirty="0"/>
              <a:t>(</a:t>
            </a:r>
            <a:r>
              <a:rPr lang="hu-HU" sz="2300" i="1" dirty="0"/>
              <a:t>Károli, 1590</a:t>
            </a:r>
            <a:r>
              <a:rPr lang="hu-HU" sz="2600" dirty="0"/>
              <a:t>)</a:t>
            </a:r>
          </a:p>
          <a:p>
            <a:pPr marL="0" indent="0">
              <a:buNone/>
            </a:pPr>
            <a:r>
              <a:rPr lang="hu-HU" dirty="0"/>
              <a:t> </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34879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1866</Words>
  <Application>Microsoft Office PowerPoint</Application>
  <PresentationFormat>Szélesvásznú</PresentationFormat>
  <Paragraphs>183</Paragraphs>
  <Slides>27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27</vt:i4>
      </vt:variant>
    </vt:vector>
  </HeadingPairs>
  <TitlesOfParts>
    <vt:vector size="32" baseType="lpstr">
      <vt:lpstr>Arial</vt:lpstr>
      <vt:lpstr>Calibri</vt:lpstr>
      <vt:lpstr>Calibri Light</vt:lpstr>
      <vt:lpstr>Times New Roman</vt:lpstr>
      <vt:lpstr>Office-téma</vt:lpstr>
      <vt:lpstr>    Géza Horváth  Protestantische Traditionen in der deutschsprachigen Literatur II. </vt:lpstr>
      <vt:lpstr>Martin Luther und die Reformation II. </vt:lpstr>
      <vt:lpstr>Lucas Cranchar, der Ältere Luther als Junker Jörg (1521)</vt:lpstr>
      <vt:lpstr> Septembertestament (1522)</vt:lpstr>
      <vt:lpstr>Lutherbibel (1534)</vt:lpstr>
      <vt:lpstr>Das Septembertestament 1522</vt:lpstr>
      <vt:lpstr>Die vollstädige „Biblia” 1534</vt:lpstr>
      <vt:lpstr>PowerPoint-bemutató</vt:lpstr>
      <vt:lpstr> Luthers Übersetzungsprinzip Sendbrief vom Dolmetschen, 1530 </vt:lpstr>
      <vt:lpstr>PowerPoint-bemutató</vt:lpstr>
      <vt:lpstr>Was bedeutet „holdselig”?</vt:lpstr>
      <vt:lpstr>Luthers Sprache – ein wesentlicher Beitrag zur Herausbildung der „einheitlichen” neuchochdeutschen Schriftsprache in der Mitte zwischen Niederdeutsch und Oberdeutsch</vt:lpstr>
      <vt:lpstr>Die wichtige Rolle Luthers für die Entwicklung der deutschen Sprache beruht auf vier Punkten: </vt:lpstr>
      <vt:lpstr>Das Kirchenlied</vt:lpstr>
      <vt:lpstr>Luther und die Musik</vt:lpstr>
      <vt:lpstr>Ein feste Burg ist unser Gott entstanden zwischen 1521-1530</vt:lpstr>
      <vt:lpstr>Ein feste Burg ist unser Gott</vt:lpstr>
      <vt:lpstr>„Ein feste Burg ist unser Gott” https://www.youtube.com/watch?v=E969xwHA91E </vt:lpstr>
      <vt:lpstr>József Attila: Erős vár a mi Istenünk (1934)</vt:lpstr>
      <vt:lpstr>József Attila: Erős vár a mi Istenünk</vt:lpstr>
      <vt:lpstr>Wichtige – weitere – literarisch-theologische Schriftformen von Luther</vt:lpstr>
      <vt:lpstr>Weimarer Lutherausgabe (WA), 120 Bände, 1883–2009 (Sonderedition 2000–2007), ISBN 3-7400-0945-4 </vt:lpstr>
      <vt:lpstr>Auf gut Teutsch Luther und die deutsche Sprache (Animationsfilm, 9 Minuten)</vt:lpstr>
      <vt:lpstr>PowerPoint-bemutató</vt:lpstr>
      <vt:lpstr>Entwicklungen der Reformation in Deutschland</vt:lpstr>
      <vt:lpstr>Warum „Protestantismus”?</vt:lpstr>
      <vt:lpstr>Die Confessio Augustana – 1530 (Augsburger Bekenntnis)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Géza Horváth  Protestantische Traditionen in der deutschsprachigen Literatur II. </dc:title>
  <dc:creator>HG</dc:creator>
  <cp:lastModifiedBy>HG</cp:lastModifiedBy>
  <cp:revision>9</cp:revision>
  <dcterms:created xsi:type="dcterms:W3CDTF">2020-11-08T10:50:49Z</dcterms:created>
  <dcterms:modified xsi:type="dcterms:W3CDTF">2023-08-29T16:04:32Z</dcterms:modified>
</cp:coreProperties>
</file>