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3"/>
  </p:notesMasterIdLst>
  <p:sldIdLst>
    <p:sldId id="257" r:id="rId2"/>
    <p:sldId id="297" r:id="rId3"/>
    <p:sldId id="325" r:id="rId4"/>
    <p:sldId id="333" r:id="rId5"/>
    <p:sldId id="265" r:id="rId6"/>
    <p:sldId id="270" r:id="rId7"/>
    <p:sldId id="326" r:id="rId8"/>
    <p:sldId id="334" r:id="rId9"/>
    <p:sldId id="314" r:id="rId10"/>
    <p:sldId id="315" r:id="rId11"/>
    <p:sldId id="328" r:id="rId12"/>
    <p:sldId id="327" r:id="rId13"/>
    <p:sldId id="310" r:id="rId14"/>
    <p:sldId id="290" r:id="rId15"/>
    <p:sldId id="316" r:id="rId16"/>
    <p:sldId id="317" r:id="rId17"/>
    <p:sldId id="324" r:id="rId18"/>
    <p:sldId id="329" r:id="rId19"/>
    <p:sldId id="330" r:id="rId20"/>
    <p:sldId id="296" r:id="rId21"/>
    <p:sldId id="331" r:id="rId22"/>
    <p:sldId id="276" r:id="rId23"/>
    <p:sldId id="279" r:id="rId24"/>
    <p:sldId id="332" r:id="rId25"/>
    <p:sldId id="293" r:id="rId26"/>
    <p:sldId id="320" r:id="rId27"/>
    <p:sldId id="319" r:id="rId28"/>
    <p:sldId id="318" r:id="rId29"/>
    <p:sldId id="284" r:id="rId30"/>
    <p:sldId id="307" r:id="rId31"/>
    <p:sldId id="30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60CFA-D39F-4E5B-B9DD-AD78F60327C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01458-F6DF-4191-A93A-716075822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2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B8DF-A5D2-4A7A-A648-84A551ABD692}" type="datetime1">
              <a:rPr lang="en-GB" smtClean="0"/>
              <a:t>02/11/2022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26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453-E3BA-47F8-B2B9-4027C2009C5E}" type="datetime1">
              <a:rPr lang="en-GB" smtClean="0"/>
              <a:t>02/11/2022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09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58D8-00A1-4E77-A71F-B44F8BAF85E6}" type="datetime1">
              <a:rPr lang="en-GB" smtClean="0"/>
              <a:t>02/11/2022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3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A245-E65A-4A7F-86EA-4681CD696322}" type="datetime1">
              <a:rPr lang="en-GB" smtClean="0"/>
              <a:t>02/11/2022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9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BAB6-C4D2-4373-8D56-C07EC1AD8106}" type="datetime1">
              <a:rPr lang="en-GB" smtClean="0"/>
              <a:t>02/11/2022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86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7826-D71B-4561-83ED-D0BDD6E5BAE8}" type="datetime1">
              <a:rPr lang="en-GB" smtClean="0"/>
              <a:t>02/11/2022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CC1D-B37B-4065-A64D-513687EA3166}" type="datetime1">
              <a:rPr lang="en-GB" smtClean="0"/>
              <a:t>02/11/2022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1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6804-12B1-4443-9C5D-A74CC3CDB8FF}" type="datetime1">
              <a:rPr lang="en-GB" smtClean="0"/>
              <a:t>02/11/2022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29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BE00-637D-496C-B0E2-54580520C02E}" type="datetime1">
              <a:rPr lang="en-GB" smtClean="0"/>
              <a:t>02/11/2022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4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748B-7FA9-442E-9F39-5DEDE36E85FF}" type="datetime1">
              <a:rPr lang="en-GB" smtClean="0"/>
              <a:t>02/11/2022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7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65BE-4460-4B08-A5A5-F02B72809BEE}" type="datetime1">
              <a:rPr lang="en-GB" smtClean="0"/>
              <a:t>02/11/2022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3E152-5A45-4E19-83DD-249FCAA4349A}" type="datetime1">
              <a:rPr lang="en-GB" smtClean="0"/>
              <a:t>02/11/2022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2FFB-4EA5-4770-8E6F-61C9BB157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9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6389" y="407505"/>
            <a:ext cx="11321142" cy="2291928"/>
          </a:xfrm>
        </p:spPr>
        <p:txBody>
          <a:bodyPr>
            <a:no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Partitive subjects and verbal indexing across languages</a:t>
            </a:r>
            <a:endParaRPr lang="en-GB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63880" y="3602038"/>
            <a:ext cx="11064240" cy="275431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GB" sz="4500" dirty="0"/>
              <a:t>Ilja A. </a:t>
            </a:r>
            <a:r>
              <a:rPr lang="en-GB" sz="4500" dirty="0" err="1"/>
              <a:t>Ser</a:t>
            </a:r>
            <a:r>
              <a:rPr lang="lv-LV" sz="4500" dirty="0"/>
              <a:t>žant</a:t>
            </a:r>
            <a:endParaRPr lang="ru-RU" sz="4500" dirty="0"/>
          </a:p>
          <a:p>
            <a:pPr algn="r"/>
            <a:r>
              <a:rPr lang="en-US" dirty="0"/>
              <a:t>“Methods for approaching variation: partitives and beyond”</a:t>
            </a:r>
            <a:endParaRPr lang="en-GB" dirty="0"/>
          </a:p>
          <a:p>
            <a:pPr algn="r"/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Károli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Gáspár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University of The Reformed Church in Hungary, Budapest</a:t>
            </a:r>
          </a:p>
          <a:p>
            <a:pPr algn="r"/>
            <a:r>
              <a:rPr lang="en-GB" dirty="0"/>
              <a:t>September 15-17, 2022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428749" y="6356350"/>
            <a:ext cx="2743200" cy="365125"/>
          </a:xfrm>
        </p:spPr>
        <p:txBody>
          <a:bodyPr/>
          <a:lstStyle/>
          <a:p>
            <a:fld id="{562C5E13-70DC-49F0-9571-5E72081B81A2}" type="slidenum">
              <a:rPr lang="en-GB" smtClean="0"/>
              <a:t>1</a:t>
            </a:fld>
            <a:endParaRPr lang="en-GB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4D31DF9-8038-FEE6-CB6E-DD52FCC7D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" y="5614153"/>
            <a:ext cx="3295650" cy="107632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AD1B0C0-FAE5-A47C-E39F-B9D623612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108" y="5636049"/>
            <a:ext cx="2933700" cy="10287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D6027A4-E27D-8615-8D40-DD5396AC01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577" y="5648320"/>
            <a:ext cx="30765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51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dirty="0" err="1"/>
              <a:t>frequent</a:t>
            </a:r>
            <a:r>
              <a:rPr lang="de-DE" dirty="0"/>
              <a:t>: e.g. Standard </a:t>
            </a:r>
            <a:r>
              <a:rPr lang="de-DE" dirty="0" err="1"/>
              <a:t>Russian</a:t>
            </a:r>
            <a:r>
              <a:rPr lang="de-DE" dirty="0"/>
              <a:t>, </a:t>
            </a:r>
            <a:r>
              <a:rPr lang="de-DE" dirty="0" err="1"/>
              <a:t>Basque</a:t>
            </a:r>
            <a:r>
              <a:rPr lang="de-DE" dirty="0"/>
              <a:t>, </a:t>
            </a:r>
            <a:r>
              <a:rPr lang="de-DE" dirty="0" err="1"/>
              <a:t>Lithuanian</a:t>
            </a:r>
            <a:r>
              <a:rPr lang="de-DE" dirty="0"/>
              <a:t>, </a:t>
            </a:r>
            <a:r>
              <a:rPr lang="de-DE" dirty="0" err="1"/>
              <a:t>Ossetic</a:t>
            </a:r>
            <a:r>
              <a:rPr lang="de-DE" dirty="0"/>
              <a:t>, </a:t>
            </a:r>
            <a:r>
              <a:rPr lang="de-DE" dirty="0" err="1"/>
              <a:t>Turkish</a:t>
            </a:r>
            <a:r>
              <a:rPr lang="de-DE" dirty="0"/>
              <a:t>…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/>
          <a:lstStyle/>
          <a:p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No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indexing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/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default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index</a:t>
            </a:r>
            <a:endParaRPr lang="en-GB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6800" y="1329552"/>
            <a:ext cx="10058400" cy="1973223"/>
          </a:xfrm>
        </p:spPr>
        <p:txBody>
          <a:bodyPr>
            <a:normAutofit/>
          </a:bodyPr>
          <a:lstStyle/>
          <a:p>
            <a:r>
              <a:rPr lang="de-DE" dirty="0"/>
              <a:t>Partitives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slot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15812" y="3359653"/>
            <a:ext cx="5719042" cy="778388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7030A0"/>
                </a:solidFill>
              </a:rPr>
              <a:t>Variation: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525779" y="4233332"/>
            <a:ext cx="8399831" cy="214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de-DE" sz="4000" dirty="0" err="1">
                <a:solidFill>
                  <a:srgbClr val="0070C0"/>
                </a:solidFill>
              </a:rPr>
              <a:t>No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indexing</a:t>
            </a:r>
            <a:r>
              <a:rPr lang="de-DE" sz="4000" dirty="0">
                <a:solidFill>
                  <a:srgbClr val="0070C0"/>
                </a:solidFill>
              </a:rPr>
              <a:t> / </a:t>
            </a:r>
            <a:r>
              <a:rPr lang="de-DE" sz="4000" dirty="0" err="1">
                <a:solidFill>
                  <a:srgbClr val="0070C0"/>
                </a:solidFill>
              </a:rPr>
              <a:t>the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default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index</a:t>
            </a:r>
            <a:endParaRPr lang="de-DE" sz="4000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0070C0"/>
                </a:solidFill>
              </a:rPr>
              <a:t>The verb indexes the quantifier</a:t>
            </a:r>
            <a:endParaRPr lang="de-DE" sz="4000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0070C0"/>
                </a:solidFill>
              </a:rPr>
              <a:t>The verb indexes the restrictor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9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6800" y="1329552"/>
            <a:ext cx="10058400" cy="1973223"/>
          </a:xfrm>
        </p:spPr>
        <p:txBody>
          <a:bodyPr>
            <a:normAutofit/>
          </a:bodyPr>
          <a:lstStyle/>
          <a:p>
            <a:r>
              <a:rPr lang="de-DE" dirty="0"/>
              <a:t>Partitives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slot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15812" y="3359653"/>
            <a:ext cx="5719042" cy="778388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7030A0"/>
                </a:solidFill>
              </a:rPr>
              <a:t>Variation: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525779" y="4233332"/>
            <a:ext cx="8399831" cy="214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de-DE" sz="4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No</a:t>
            </a:r>
            <a:r>
              <a:rPr lang="de-D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4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indexing</a:t>
            </a:r>
            <a:r>
              <a:rPr lang="de-D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/ </a:t>
            </a:r>
            <a:r>
              <a:rPr lang="de-DE" sz="4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the</a:t>
            </a:r>
            <a:r>
              <a:rPr lang="de-D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4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default</a:t>
            </a:r>
            <a:r>
              <a:rPr lang="de-D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4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index</a:t>
            </a:r>
            <a:endParaRPr lang="de-DE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b="1" dirty="0">
                <a:solidFill>
                  <a:srgbClr val="0070C0"/>
                </a:solidFill>
              </a:rPr>
              <a:t>The verb indexes the quantifier</a:t>
            </a:r>
            <a:endParaRPr lang="de-DE" sz="4000" b="1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verb indexes the restrictor</a:t>
            </a:r>
            <a:endParaRPr lang="en-GB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119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(5)	a. </a:t>
            </a:r>
            <a:r>
              <a:rPr lang="en-GB" i="1" dirty="0" err="1"/>
              <a:t>Éibagua-ti</a:t>
            </a:r>
            <a:r>
              <a:rPr lang="en-GB" i="1" dirty="0"/>
              <a:t>   </a:t>
            </a:r>
            <a:r>
              <a:rPr lang="en-GB" i="1" dirty="0" err="1"/>
              <a:t>ába</a:t>
            </a:r>
            <a:r>
              <a:rPr lang="en-GB" i="1" dirty="0"/>
              <a:t>   </a:t>
            </a:r>
            <a:r>
              <a:rPr lang="en-GB" i="1" dirty="0" err="1"/>
              <a:t>wá-dagiya</a:t>
            </a:r>
            <a:r>
              <a:rPr lang="en-GB" i="1" dirty="0"/>
              <a:t>.	    </a:t>
            </a:r>
            <a:r>
              <a:rPr lang="en-GB" dirty="0"/>
              <a:t>b.</a:t>
            </a:r>
            <a:r>
              <a:rPr lang="en-GB" i="1" dirty="0"/>
              <a:t>	</a:t>
            </a:r>
            <a:r>
              <a:rPr lang="en-GB" i="1" dirty="0" err="1"/>
              <a:t>Éibagua-tu</a:t>
            </a:r>
            <a:r>
              <a:rPr lang="en-GB" i="1" dirty="0"/>
              <a:t>   </a:t>
            </a:r>
            <a:r>
              <a:rPr lang="en-GB" i="1" dirty="0" err="1"/>
              <a:t>ába</a:t>
            </a:r>
            <a:r>
              <a:rPr lang="en-GB" i="1" dirty="0"/>
              <a:t>   </a:t>
            </a:r>
            <a:r>
              <a:rPr lang="en-GB" i="1" dirty="0" err="1"/>
              <a:t>wá-dagiya</a:t>
            </a:r>
            <a:r>
              <a:rPr lang="en-GB" i="1" dirty="0"/>
              <a:t>.</a:t>
            </a:r>
          </a:p>
          <a:p>
            <a:pPr marL="0" indent="0">
              <a:buNone/>
            </a:pPr>
            <a:r>
              <a:rPr lang="en-GB" dirty="0"/>
              <a:t>	    run-3</a:t>
            </a:r>
            <a:r>
              <a:rPr lang="en-GB" b="1" dirty="0">
                <a:solidFill>
                  <a:srgbClr val="7030A0"/>
                </a:solidFill>
              </a:rPr>
              <a:t>M</a:t>
            </a:r>
            <a:r>
              <a:rPr lang="en-GB" dirty="0"/>
              <a:t>       one    </a:t>
            </a:r>
            <a:r>
              <a:rPr lang="en-GB" dirty="0">
                <a:solidFill>
                  <a:srgbClr val="FF0000"/>
                </a:solidFill>
              </a:rPr>
              <a:t>1PL-from</a:t>
            </a:r>
            <a:r>
              <a:rPr lang="en-GB" dirty="0"/>
              <a:t>		run-3</a:t>
            </a:r>
            <a:r>
              <a:rPr lang="en-GB" b="1" dirty="0">
                <a:solidFill>
                  <a:srgbClr val="7030A0"/>
                </a:solidFill>
              </a:rPr>
              <a:t>F</a:t>
            </a:r>
            <a:r>
              <a:rPr lang="en-GB" dirty="0"/>
              <a:t>           one   </a:t>
            </a:r>
            <a:r>
              <a:rPr lang="en-GB" dirty="0">
                <a:solidFill>
                  <a:srgbClr val="FF0000"/>
                </a:solidFill>
              </a:rPr>
              <a:t>1PL-from</a:t>
            </a:r>
          </a:p>
          <a:p>
            <a:pPr marL="0" indent="0">
              <a:buNone/>
            </a:pPr>
            <a:r>
              <a:rPr lang="en-GB" dirty="0"/>
              <a:t>	    ‘One (</a:t>
            </a:r>
            <a:r>
              <a:rPr lang="en-GB" b="1" dirty="0">
                <a:solidFill>
                  <a:srgbClr val="7030A0"/>
                </a:solidFill>
              </a:rPr>
              <a:t>m.</a:t>
            </a:r>
            <a:r>
              <a:rPr lang="en-GB" dirty="0"/>
              <a:t>) of us ran.’			‘One (</a:t>
            </a:r>
            <a:r>
              <a:rPr lang="en-GB" b="1" dirty="0">
                <a:solidFill>
                  <a:srgbClr val="7030A0"/>
                </a:solidFill>
              </a:rPr>
              <a:t>f.</a:t>
            </a:r>
            <a:r>
              <a:rPr lang="en-GB" dirty="0"/>
              <a:t>) of us ran.’	</a:t>
            </a:r>
          </a:p>
          <a:p>
            <a:pPr marL="0" indent="0">
              <a:buNone/>
            </a:pPr>
            <a:endParaRPr lang="en-GB" i="1" dirty="0"/>
          </a:p>
          <a:p>
            <a:pPr marL="0" lvl="0" indent="0">
              <a:buNone/>
            </a:pPr>
            <a:r>
              <a:rPr lang="en-GB" dirty="0"/>
              <a:t>(6)	Garifuna (</a:t>
            </a:r>
            <a:r>
              <a:rPr lang="en-GB" dirty="0" err="1"/>
              <a:t>Awakan</a:t>
            </a:r>
            <a:r>
              <a:rPr lang="en-GB" dirty="0"/>
              <a:t>; South America; </a:t>
            </a:r>
            <a:r>
              <a:rPr lang="en-GB" dirty="0" err="1"/>
              <a:t>Barchas</a:t>
            </a:r>
            <a:r>
              <a:rPr lang="en-GB" dirty="0"/>
              <a:t>-Lichtenstein 2012: 189):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Éibagua-tiyan</a:t>
            </a:r>
            <a:r>
              <a:rPr lang="en-GB" i="1" dirty="0"/>
              <a:t>    </a:t>
            </a:r>
            <a:r>
              <a:rPr lang="en-GB" i="1" dirty="0" err="1"/>
              <a:t>wá-dagiya</a:t>
            </a:r>
            <a:r>
              <a:rPr lang="en-GB" i="1" dirty="0"/>
              <a:t>.							</a:t>
            </a:r>
            <a:r>
              <a:rPr lang="en-GB" dirty="0"/>
              <a:t>run-</a:t>
            </a:r>
            <a:r>
              <a:rPr lang="en-GB" b="1" cap="small" dirty="0">
                <a:solidFill>
                  <a:srgbClr val="7030A0"/>
                </a:solidFill>
              </a:rPr>
              <a:t>3pl</a:t>
            </a:r>
            <a:r>
              <a:rPr lang="en-GB" dirty="0"/>
              <a:t>               </a:t>
            </a:r>
            <a:r>
              <a:rPr lang="en-GB" cap="small" dirty="0">
                <a:solidFill>
                  <a:srgbClr val="FF0000"/>
                </a:solidFill>
              </a:rPr>
              <a:t>1</a:t>
            </a:r>
            <a:r>
              <a:rPr lang="en-GB" b="1" cap="small" dirty="0">
                <a:solidFill>
                  <a:srgbClr val="FF0000"/>
                </a:solidFill>
              </a:rPr>
              <a:t>pl</a:t>
            </a:r>
            <a:r>
              <a:rPr lang="en-GB" dirty="0">
                <a:solidFill>
                  <a:srgbClr val="FF0000"/>
                </a:solidFill>
              </a:rPr>
              <a:t>-from/</a:t>
            </a:r>
            <a:r>
              <a:rPr lang="en-GB" b="1" cap="small" dirty="0">
                <a:solidFill>
                  <a:srgbClr val="FF0000"/>
                </a:solidFill>
              </a:rPr>
              <a:t>part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	‘(</a:t>
            </a:r>
            <a:r>
              <a:rPr lang="en-GB" b="1" dirty="0">
                <a:solidFill>
                  <a:srgbClr val="7030A0"/>
                </a:solidFill>
              </a:rPr>
              <a:t>Some)</a:t>
            </a:r>
            <a:r>
              <a:rPr lang="en-GB" dirty="0"/>
              <a:t> of </a:t>
            </a:r>
            <a:r>
              <a:rPr lang="en-GB" b="1" dirty="0">
                <a:solidFill>
                  <a:srgbClr val="FF0000"/>
                </a:solidFill>
              </a:rPr>
              <a:t>us</a:t>
            </a:r>
            <a:r>
              <a:rPr lang="en-GB" dirty="0"/>
              <a:t> ran.’</a:t>
            </a:r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639802" y="989881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932542" y="989881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579649" y="989881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independent</a:t>
            </a:r>
            <a:r>
              <a:rPr lang="de-DE" dirty="0"/>
              <a:t> nominal</a:t>
            </a:r>
            <a:endParaRPr lang="en-GB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5664381" y="154137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subset</a:t>
            </a:r>
            <a:endParaRPr lang="en-GB" b="1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8604228" y="178717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superset</a:t>
            </a:r>
            <a:endParaRPr lang="en-GB" b="1" dirty="0"/>
          </a:p>
        </p:txBody>
      </p:sp>
      <p:sp>
        <p:nvSpPr>
          <p:cNvPr id="12" name="Pfeil nach unten 11"/>
          <p:cNvSpPr/>
          <p:nvPr/>
        </p:nvSpPr>
        <p:spPr>
          <a:xfrm>
            <a:off x="6520881" y="728557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feil nach unten 12"/>
          <p:cNvSpPr/>
          <p:nvPr/>
        </p:nvSpPr>
        <p:spPr>
          <a:xfrm>
            <a:off x="10313434" y="711161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83081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(7)	Ancient Greek (Indo-European; X. </a:t>
            </a:r>
            <a:r>
              <a:rPr lang="en-GB" i="1" dirty="0"/>
              <a:t>Hell.</a:t>
            </a:r>
            <a:r>
              <a:rPr lang="en-GB" dirty="0"/>
              <a:t> 4.2.20; </a:t>
            </a:r>
            <a:r>
              <a:rPr lang="en-GB" dirty="0" err="1"/>
              <a:t>Ser</a:t>
            </a:r>
            <a:r>
              <a:rPr lang="lv-LV" dirty="0"/>
              <a:t>žant 2012, 2015b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de-DE" i="1" dirty="0"/>
              <a:t>	</a:t>
            </a:r>
            <a:r>
              <a:rPr lang="de-DE" i="1" dirty="0" err="1"/>
              <a:t>kaì</a:t>
            </a:r>
            <a:r>
              <a:rPr lang="de-DE" i="1" dirty="0"/>
              <a:t>  en	</a:t>
            </a:r>
            <a:r>
              <a:rPr lang="de-DE" i="1" dirty="0" err="1"/>
              <a:t>chṓra</a:t>
            </a:r>
            <a:r>
              <a:rPr lang="de-DE" i="1" dirty="0"/>
              <a:t>(i)       </a:t>
            </a:r>
            <a:r>
              <a:rPr lang="de-DE" i="1" dirty="0" err="1"/>
              <a:t>épipton</a:t>
            </a:r>
            <a:r>
              <a:rPr lang="de-DE" i="1" dirty="0"/>
              <a:t>	      </a:t>
            </a:r>
            <a:r>
              <a:rPr lang="de-DE" i="1" dirty="0" err="1"/>
              <a:t>hekatérōn</a:t>
            </a:r>
            <a:r>
              <a:rPr lang="de-DE" dirty="0"/>
              <a:t>			</a:t>
            </a:r>
            <a:r>
              <a:rPr lang="en-GB" dirty="0"/>
              <a:t>and in		land.</a:t>
            </a:r>
            <a:r>
              <a:rPr lang="en-GB" cap="small" dirty="0"/>
              <a:t>dat.sg</a:t>
            </a:r>
            <a:r>
              <a:rPr lang="en-GB" dirty="0"/>
              <a:t>  fall.</a:t>
            </a:r>
            <a:r>
              <a:rPr lang="en-GB" cap="small" dirty="0"/>
              <a:t>impf.</a:t>
            </a:r>
            <a:r>
              <a:rPr lang="en-GB" b="1" cap="small" dirty="0">
                <a:solidFill>
                  <a:srgbClr val="7030A0"/>
                </a:solidFill>
              </a:rPr>
              <a:t>3pl</a:t>
            </a: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dirty="0"/>
              <a:t>	      each.</a:t>
            </a:r>
            <a:r>
              <a:rPr lang="en-GB" b="1" cap="small" dirty="0">
                <a:solidFill>
                  <a:srgbClr val="FF0000"/>
                </a:solidFill>
              </a:rPr>
              <a:t>gen/part.pl</a:t>
            </a:r>
            <a:r>
              <a:rPr lang="en-GB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GB" dirty="0"/>
              <a:t>	'and in that place </a:t>
            </a:r>
            <a:r>
              <a:rPr lang="en-GB" b="1" dirty="0"/>
              <a:t>[some] of each</a:t>
            </a:r>
            <a:r>
              <a:rPr lang="en-GB" dirty="0"/>
              <a:t> [group] died.’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en-US" dirty="0"/>
              <a:t>(8)	</a:t>
            </a:r>
            <a:r>
              <a:rPr lang="en-GB" dirty="0"/>
              <a:t>Ancient Greek </a:t>
            </a:r>
            <a:r>
              <a:rPr lang="en-US" dirty="0"/>
              <a:t>(Eur. Her. 976-7)</a:t>
            </a:r>
            <a:endParaRPr lang="el-GR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ouk</a:t>
            </a:r>
            <a:r>
              <a:rPr lang="en-GB" i="1" dirty="0"/>
              <a:t>	</a:t>
            </a:r>
            <a:r>
              <a:rPr lang="en-GB" i="1" dirty="0" err="1"/>
              <a:t>ésti</a:t>
            </a:r>
            <a:r>
              <a:rPr lang="en-GB" i="1" dirty="0"/>
              <a:t>	  </a:t>
            </a:r>
            <a:r>
              <a:rPr lang="en-GB" i="1" dirty="0" err="1"/>
              <a:t>thnētôn</a:t>
            </a:r>
            <a:r>
              <a:rPr lang="en-GB" i="1" dirty="0"/>
              <a:t>		     , 	</a:t>
            </a:r>
            <a:r>
              <a:rPr lang="en-GB" i="1" dirty="0" err="1"/>
              <a:t>hóstis</a:t>
            </a:r>
            <a:r>
              <a:rPr lang="en-GB" i="1" dirty="0"/>
              <a:t>	…</a:t>
            </a:r>
          </a:p>
          <a:p>
            <a:pPr marL="0" indent="0">
              <a:buNone/>
            </a:pPr>
            <a:r>
              <a:rPr lang="en-GB" cap="small" dirty="0"/>
              <a:t>	</a:t>
            </a:r>
            <a:r>
              <a:rPr lang="en-GB" cap="small" dirty="0" err="1"/>
              <a:t>neg</a:t>
            </a:r>
            <a:r>
              <a:rPr lang="en-GB" dirty="0"/>
              <a:t>	be.</a:t>
            </a:r>
            <a:r>
              <a:rPr lang="en-GB" b="1" cap="small" dirty="0">
                <a:solidFill>
                  <a:srgbClr val="7030A0"/>
                </a:solidFill>
              </a:rPr>
              <a:t>3sg</a:t>
            </a:r>
            <a:r>
              <a:rPr lang="en-GB" dirty="0">
                <a:solidFill>
                  <a:srgbClr val="7030A0"/>
                </a:solidFill>
              </a:rPr>
              <a:t>  </a:t>
            </a:r>
            <a:r>
              <a:rPr lang="en-GB" dirty="0"/>
              <a:t>mortal.</a:t>
            </a:r>
            <a:r>
              <a:rPr lang="en-GB" b="1" cap="small" dirty="0">
                <a:solidFill>
                  <a:srgbClr val="FF0000"/>
                </a:solidFill>
              </a:rPr>
              <a:t>gen(part).pl</a:t>
            </a:r>
            <a:r>
              <a:rPr lang="en-GB" cap="small" dirty="0"/>
              <a:t>   ,	rel.indef.nom.sg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en-GB" dirty="0"/>
              <a:t>‘There exists not </a:t>
            </a:r>
            <a:r>
              <a:rPr lang="en-GB" b="1" dirty="0"/>
              <a:t>a (single one) of mortals</a:t>
            </a:r>
            <a:r>
              <a:rPr lang="en-GB" dirty="0"/>
              <a:t> who (would rescue him).’</a:t>
            </a: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639802" y="989881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932542" y="994796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579649" y="989881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independent</a:t>
            </a:r>
            <a:r>
              <a:rPr lang="de-DE" dirty="0"/>
              <a:t> nominal</a:t>
            </a:r>
            <a:endParaRPr lang="en-GB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5664381" y="178717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subset</a:t>
            </a:r>
            <a:endParaRPr lang="en-GB" b="1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8604228" y="178717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superset</a:t>
            </a:r>
            <a:endParaRPr lang="en-GB" b="1" dirty="0"/>
          </a:p>
        </p:txBody>
      </p:sp>
      <p:sp>
        <p:nvSpPr>
          <p:cNvPr id="12" name="Pfeil nach unten 11"/>
          <p:cNvSpPr/>
          <p:nvPr/>
        </p:nvSpPr>
        <p:spPr>
          <a:xfrm>
            <a:off x="6520881" y="728557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feil nach unten 12"/>
          <p:cNvSpPr/>
          <p:nvPr/>
        </p:nvSpPr>
        <p:spPr>
          <a:xfrm>
            <a:off x="10271898" y="713810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(9)	Modern Eastern Armenian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(Indo-European; Dum-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Tragut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2009: 313)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R˚adio-y-ov</a:t>
            </a:r>
            <a:r>
              <a:rPr lang="en-GB" i="1" dirty="0"/>
              <a:t>  	    </a:t>
            </a:r>
            <a:r>
              <a:rPr lang="en-GB" i="1" dirty="0" err="1"/>
              <a:t>her̊arjak-v-um</a:t>
            </a:r>
            <a:r>
              <a:rPr lang="en-GB" i="1" dirty="0"/>
              <a:t> 		  </a:t>
            </a:r>
            <a:r>
              <a:rPr lang="en-GB" i="1" dirty="0" err="1"/>
              <a:t>ēin</a:t>
            </a:r>
            <a:r>
              <a:rPr lang="en-GB" i="1" dirty="0"/>
              <a:t> 			</a:t>
            </a:r>
            <a:r>
              <a:rPr lang="en-GB" i="1" dirty="0" err="1"/>
              <a:t>Hovhannes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radio-</a:t>
            </a:r>
            <a:r>
              <a:rPr lang="en-GB" cap="small" dirty="0"/>
              <a:t>ins</a:t>
            </a:r>
            <a:r>
              <a:rPr lang="en-GB" dirty="0"/>
              <a:t> 	    broadcast-</a:t>
            </a:r>
            <a:r>
              <a:rPr lang="en-GB" cap="small" dirty="0"/>
              <a:t>pass-</a:t>
            </a:r>
            <a:r>
              <a:rPr lang="en-GB" cap="small" dirty="0" err="1"/>
              <a:t>ptcp.prs</a:t>
            </a:r>
            <a:r>
              <a:rPr lang="en-GB" dirty="0"/>
              <a:t>   </a:t>
            </a:r>
            <a:r>
              <a:rPr lang="en-GB" b="1" cap="small" dirty="0"/>
              <a:t>aux.</a:t>
            </a:r>
            <a:r>
              <a:rPr lang="en-GB" b="1" cap="small" dirty="0">
                <a:solidFill>
                  <a:srgbClr val="7030A0"/>
                </a:solidFill>
              </a:rPr>
              <a:t>3pl.</a:t>
            </a:r>
            <a:r>
              <a:rPr lang="en-GB" b="1" cap="small" dirty="0"/>
              <a:t>pst</a:t>
            </a:r>
            <a:r>
              <a:rPr lang="en-GB" dirty="0"/>
              <a:t> 	</a:t>
            </a:r>
            <a:r>
              <a:rPr lang="en-GB" dirty="0" err="1"/>
              <a:t>Hovhannes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T’umanyan-i</a:t>
            </a:r>
            <a:r>
              <a:rPr lang="en-GB" i="1" dirty="0"/>
              <a:t> 	</a:t>
            </a:r>
            <a:r>
              <a:rPr lang="en-GB" i="1" dirty="0" err="1"/>
              <a:t>patmvack</a:t>
            </a:r>
            <a:r>
              <a:rPr lang="en-GB" i="1" dirty="0"/>
              <a:t>’-</a:t>
            </a:r>
            <a:r>
              <a:rPr lang="en-GB" i="1" dirty="0" err="1"/>
              <a:t>ner</a:t>
            </a:r>
            <a:r>
              <a:rPr lang="en-GB" i="1" dirty="0"/>
              <a:t>-</a:t>
            </a:r>
            <a:r>
              <a:rPr lang="en-GB" i="1" dirty="0" err="1"/>
              <a:t>ic</a:t>
            </a:r>
            <a:r>
              <a:rPr lang="en-GB" i="1" dirty="0"/>
              <a:t>’.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T’umanyan-</a:t>
            </a:r>
            <a:r>
              <a:rPr lang="en-GB" cap="small" dirty="0" err="1"/>
              <a:t>dat</a:t>
            </a:r>
            <a:r>
              <a:rPr lang="en-GB" dirty="0"/>
              <a:t> 	</a:t>
            </a:r>
            <a:r>
              <a:rPr lang="en-GB" b="1" dirty="0"/>
              <a:t>story</a:t>
            </a:r>
            <a:r>
              <a:rPr lang="en-GB" b="1" cap="small" dirty="0"/>
              <a:t>-</a:t>
            </a:r>
            <a:r>
              <a:rPr lang="en-GB" b="1" cap="small" dirty="0" err="1"/>
              <a:t>pl</a:t>
            </a:r>
            <a:r>
              <a:rPr lang="en-GB" b="1" cap="small" dirty="0"/>
              <a:t>-</a:t>
            </a:r>
            <a:r>
              <a:rPr lang="en-GB" b="1" cap="small" dirty="0" err="1">
                <a:solidFill>
                  <a:srgbClr val="FF0000"/>
                </a:solidFill>
              </a:rPr>
              <a:t>abl</a:t>
            </a:r>
            <a:r>
              <a:rPr lang="en-GB" b="1" cap="small" dirty="0">
                <a:solidFill>
                  <a:srgbClr val="FF0000"/>
                </a:solidFill>
              </a:rPr>
              <a:t>/part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	‘(</a:t>
            </a:r>
            <a:r>
              <a:rPr lang="en-GB" b="1" dirty="0">
                <a:solidFill>
                  <a:srgbClr val="7030A0"/>
                </a:solidFill>
              </a:rPr>
              <a:t>Some</a:t>
            </a:r>
            <a:r>
              <a:rPr lang="en-GB" dirty="0"/>
              <a:t>) of </a:t>
            </a:r>
            <a:r>
              <a:rPr lang="en-GB" dirty="0" err="1"/>
              <a:t>Hovhannes</a:t>
            </a:r>
            <a:r>
              <a:rPr lang="en-GB" dirty="0"/>
              <a:t> </a:t>
            </a:r>
            <a:r>
              <a:rPr lang="en-GB" dirty="0" err="1"/>
              <a:t>T’umanyan’s</a:t>
            </a:r>
            <a:r>
              <a:rPr lang="en-GB" dirty="0"/>
              <a:t> stories were broadcasted on the 	radio.’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639802" y="989881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932542" y="994796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579649" y="989881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independent</a:t>
            </a:r>
            <a:r>
              <a:rPr lang="de-DE" dirty="0"/>
              <a:t> nominal</a:t>
            </a:r>
            <a:endParaRPr lang="en-GB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5664381" y="178717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subset</a:t>
            </a:r>
            <a:endParaRPr lang="en-GB" b="1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8604228" y="178717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superset</a:t>
            </a:r>
            <a:endParaRPr lang="en-GB" b="1" dirty="0"/>
          </a:p>
        </p:txBody>
      </p:sp>
      <p:sp>
        <p:nvSpPr>
          <p:cNvPr id="12" name="Pfeil nach unten 11"/>
          <p:cNvSpPr/>
          <p:nvPr/>
        </p:nvSpPr>
        <p:spPr>
          <a:xfrm>
            <a:off x="6520881" y="728557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feil nach unten 12"/>
          <p:cNvSpPr/>
          <p:nvPr/>
        </p:nvSpPr>
        <p:spPr>
          <a:xfrm>
            <a:off x="10271898" y="713810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15</a:t>
            </a:fld>
            <a:endParaRPr lang="en-GB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18052" y="457200"/>
            <a:ext cx="1904037" cy="899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6000" b="1" dirty="0"/>
              <a:t>?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85021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(10)	</a:t>
            </a:r>
            <a:r>
              <a:rPr lang="en-GB" dirty="0" err="1"/>
              <a:t>Jibbali</a:t>
            </a:r>
            <a:r>
              <a:rPr lang="en-GB" dirty="0"/>
              <a:t> (Afroasiatic, Semitic; Oman; Hofstede 1998: 42)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mэn</a:t>
            </a:r>
            <a:r>
              <a:rPr lang="en-GB" i="1" dirty="0"/>
              <a:t> 		έ-</a:t>
            </a:r>
            <a:r>
              <a:rPr lang="en-GB" i="1" dirty="0" err="1"/>
              <a:t>yɔ</a:t>
            </a:r>
            <a:r>
              <a:rPr lang="en-GB" i="1" dirty="0"/>
              <a:t>́ 		</a:t>
            </a:r>
            <a:r>
              <a:rPr lang="en-GB" i="1" dirty="0" err="1"/>
              <a:t>d</a:t>
            </a:r>
            <a:r>
              <a:rPr lang="en-GB" i="1" baseline="30000" dirty="0" err="1"/>
              <a:t>c</a:t>
            </a:r>
            <a:r>
              <a:rPr lang="en-GB" i="1" dirty="0" err="1"/>
              <a:t>ɔd</a:t>
            </a:r>
            <a:r>
              <a:rPr lang="en-GB" i="1" dirty="0"/>
              <a:t>		  </a:t>
            </a:r>
            <a:r>
              <a:rPr lang="en-GB" i="1" dirty="0" err="1"/>
              <a:t>yэzir</a:t>
            </a:r>
            <a:r>
              <a:rPr lang="en-GB" i="1" dirty="0"/>
              <a:t> 			</a:t>
            </a:r>
            <a:r>
              <a:rPr lang="en-GB" i="1" dirty="0" err="1"/>
              <a:t>īḳbért</a:t>
            </a: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	from/</a:t>
            </a:r>
            <a:r>
              <a:rPr lang="en-GB" b="1" cap="small" dirty="0">
                <a:solidFill>
                  <a:srgbClr val="FF0000"/>
                </a:solidFill>
              </a:rPr>
              <a:t>part</a:t>
            </a:r>
            <a:r>
              <a:rPr lang="en-GB" b="1" dirty="0"/>
              <a:t>	</a:t>
            </a:r>
            <a:r>
              <a:rPr lang="en-GB" b="1" cap="small" dirty="0" err="1"/>
              <a:t>def</a:t>
            </a:r>
            <a:r>
              <a:rPr lang="en-GB" b="1" dirty="0"/>
              <a:t>-people</a:t>
            </a:r>
            <a:r>
              <a:rPr lang="en-GB" dirty="0"/>
              <a:t>	still		  visit.</a:t>
            </a:r>
            <a:r>
              <a:rPr lang="en-GB" cap="small" dirty="0"/>
              <a:t>impf.</a:t>
            </a:r>
            <a:r>
              <a:rPr lang="en-GB" cap="small" dirty="0">
                <a:solidFill>
                  <a:srgbClr val="7030A0"/>
                </a:solidFill>
              </a:rPr>
              <a:t>3m.</a:t>
            </a:r>
            <a:r>
              <a:rPr lang="en-GB" b="1" cap="small" dirty="0">
                <a:solidFill>
                  <a:srgbClr val="7030A0"/>
                </a:solidFill>
              </a:rPr>
              <a:t>pl</a:t>
            </a:r>
            <a:r>
              <a:rPr lang="en-GB" cap="small" dirty="0">
                <a:solidFill>
                  <a:srgbClr val="7030A0"/>
                </a:solidFill>
              </a:rPr>
              <a:t>  	</a:t>
            </a:r>
            <a:r>
              <a:rPr lang="en-GB" cap="small" dirty="0" err="1"/>
              <a:t>def</a:t>
            </a:r>
            <a:r>
              <a:rPr lang="en-GB" dirty="0" err="1"/>
              <a:t>.tomb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‘(</a:t>
            </a:r>
            <a:r>
              <a:rPr lang="en-GB" dirty="0">
                <a:solidFill>
                  <a:srgbClr val="7030A0"/>
                </a:solidFill>
              </a:rPr>
              <a:t>some</a:t>
            </a:r>
            <a:r>
              <a:rPr lang="en-GB" dirty="0"/>
              <a:t>) people still visit a (saint’s) tomb’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639802" y="989881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932542" y="994796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579649" y="989881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independent</a:t>
            </a:r>
            <a:r>
              <a:rPr lang="de-DE" dirty="0"/>
              <a:t> nominal</a:t>
            </a:r>
            <a:endParaRPr lang="en-GB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5664381" y="178717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subset</a:t>
            </a:r>
            <a:endParaRPr lang="en-GB" b="1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8604228" y="178717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superset</a:t>
            </a:r>
            <a:endParaRPr lang="en-GB" b="1" dirty="0"/>
          </a:p>
        </p:txBody>
      </p:sp>
      <p:sp>
        <p:nvSpPr>
          <p:cNvPr id="12" name="Pfeil nach unten 11"/>
          <p:cNvSpPr/>
          <p:nvPr/>
        </p:nvSpPr>
        <p:spPr>
          <a:xfrm>
            <a:off x="6520881" y="728557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feil nach unten 12"/>
          <p:cNvSpPr/>
          <p:nvPr/>
        </p:nvSpPr>
        <p:spPr>
          <a:xfrm>
            <a:off x="10271898" y="713810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16</a:t>
            </a:fld>
            <a:endParaRPr lang="en-GB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46586" y="488437"/>
            <a:ext cx="1875503" cy="868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6000" b="1" dirty="0"/>
              <a:t>?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201627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351338"/>
          </a:xfrm>
        </p:spPr>
        <p:txBody>
          <a:bodyPr/>
          <a:lstStyle/>
          <a:p>
            <a:r>
              <a:rPr lang="de-DE" dirty="0" err="1"/>
              <a:t>Possibly</a:t>
            </a:r>
            <a:r>
              <a:rPr lang="de-DE" dirty="0"/>
              <a:t> also in </a:t>
            </a:r>
            <a:r>
              <a:rPr lang="de-DE" dirty="0" err="1"/>
              <a:t>Tlingit</a:t>
            </a:r>
            <a:r>
              <a:rPr lang="de-DE" dirty="0"/>
              <a:t> (</a:t>
            </a:r>
            <a:r>
              <a:rPr lang="de-DE" dirty="0" err="1"/>
              <a:t>Athabaskan</a:t>
            </a:r>
            <a:r>
              <a:rPr lang="de-DE" dirty="0"/>
              <a:t>), cf. Leer 1991: 135.</a:t>
            </a:r>
            <a:endParaRPr lang="en-GB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639802" y="989881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932542" y="994796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579649" y="989881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independent</a:t>
            </a:r>
            <a:r>
              <a:rPr lang="de-DE" dirty="0"/>
              <a:t> nominal</a:t>
            </a:r>
            <a:endParaRPr lang="en-GB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5664381" y="178717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subset</a:t>
            </a:r>
            <a:endParaRPr lang="en-GB" b="1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8604228" y="178717"/>
            <a:ext cx="3484462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superset</a:t>
            </a:r>
            <a:endParaRPr lang="en-GB" b="1" dirty="0"/>
          </a:p>
        </p:txBody>
      </p:sp>
      <p:sp>
        <p:nvSpPr>
          <p:cNvPr id="12" name="Pfeil nach unten 11"/>
          <p:cNvSpPr/>
          <p:nvPr/>
        </p:nvSpPr>
        <p:spPr>
          <a:xfrm>
            <a:off x="6520881" y="728557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feil nach unten 12"/>
          <p:cNvSpPr/>
          <p:nvPr/>
        </p:nvSpPr>
        <p:spPr>
          <a:xfrm>
            <a:off x="10271898" y="713810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17</a:t>
            </a:fld>
            <a:endParaRPr lang="en-GB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346586" y="488437"/>
            <a:ext cx="1875503" cy="868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6000" b="1" dirty="0"/>
              <a:t>?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4274087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6800" y="1329552"/>
            <a:ext cx="10058400" cy="1973223"/>
          </a:xfrm>
        </p:spPr>
        <p:txBody>
          <a:bodyPr>
            <a:normAutofit/>
          </a:bodyPr>
          <a:lstStyle/>
          <a:p>
            <a:r>
              <a:rPr lang="de-DE" dirty="0"/>
              <a:t>Partitives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slot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15812" y="3359653"/>
            <a:ext cx="5719042" cy="778388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7030A0"/>
                </a:solidFill>
              </a:rPr>
              <a:t>Variation: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525779" y="4233332"/>
            <a:ext cx="8399831" cy="214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de-DE" sz="4000" dirty="0" err="1">
                <a:solidFill>
                  <a:srgbClr val="0070C0"/>
                </a:solidFill>
              </a:rPr>
              <a:t>No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indexing</a:t>
            </a:r>
            <a:r>
              <a:rPr lang="de-DE" sz="4000" dirty="0">
                <a:solidFill>
                  <a:srgbClr val="0070C0"/>
                </a:solidFill>
              </a:rPr>
              <a:t> / </a:t>
            </a:r>
            <a:r>
              <a:rPr lang="de-DE" sz="4000" dirty="0" err="1">
                <a:solidFill>
                  <a:srgbClr val="0070C0"/>
                </a:solidFill>
              </a:rPr>
              <a:t>the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default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index</a:t>
            </a:r>
            <a:endParaRPr lang="de-DE" sz="4000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0070C0"/>
                </a:solidFill>
              </a:rPr>
              <a:t>The verb indexes the quantifier</a:t>
            </a:r>
            <a:endParaRPr lang="de-DE" sz="4000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0070C0"/>
                </a:solidFill>
              </a:rPr>
              <a:t>The verb indexes the restrictor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47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6800" y="1329552"/>
            <a:ext cx="10058400" cy="1973223"/>
          </a:xfrm>
        </p:spPr>
        <p:txBody>
          <a:bodyPr>
            <a:normAutofit/>
          </a:bodyPr>
          <a:lstStyle/>
          <a:p>
            <a:r>
              <a:rPr lang="de-DE" dirty="0"/>
              <a:t>Partitives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slot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15812" y="3359653"/>
            <a:ext cx="5719042" cy="778388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7030A0"/>
                </a:solidFill>
              </a:rPr>
              <a:t>Variation: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525779" y="4233332"/>
            <a:ext cx="8399831" cy="214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de-DE" sz="4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No</a:t>
            </a:r>
            <a:r>
              <a:rPr lang="de-DE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4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indexing</a:t>
            </a:r>
            <a:r>
              <a:rPr lang="de-DE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/ </a:t>
            </a:r>
            <a:r>
              <a:rPr lang="de-DE" sz="4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the</a:t>
            </a:r>
            <a:r>
              <a:rPr lang="de-DE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4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default</a:t>
            </a:r>
            <a:r>
              <a:rPr lang="de-DE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4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index</a:t>
            </a:r>
            <a:endParaRPr lang="de-DE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verb indexes the quantifier</a:t>
            </a:r>
            <a:endParaRPr lang="de-DE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b="1" dirty="0">
                <a:solidFill>
                  <a:srgbClr val="0070C0"/>
                </a:solidFill>
              </a:rPr>
              <a:t>The verb indexes the restrictor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0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Intro, </a:t>
            </a:r>
            <a:r>
              <a:rPr lang="de-DE" dirty="0" err="1"/>
              <a:t>terminology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 follow Lazard (1998) and </a:t>
            </a:r>
            <a:r>
              <a:rPr lang="en-GB" dirty="0" err="1"/>
              <a:t>Haspelmath</a:t>
            </a:r>
            <a:r>
              <a:rPr lang="en-GB" dirty="0"/>
              <a:t> (2013): </a:t>
            </a:r>
            <a:r>
              <a:rPr lang="en-GB" i="1" dirty="0"/>
              <a:t>indexing</a:t>
            </a:r>
            <a:endParaRPr lang="de-DE" i="1" dirty="0"/>
          </a:p>
          <a:p>
            <a:r>
              <a:rPr lang="en-GB" dirty="0"/>
              <a:t>Various terms: </a:t>
            </a:r>
            <a:r>
              <a:rPr lang="en-GB" i="1" dirty="0"/>
              <a:t>bound pronouns</a:t>
            </a:r>
            <a:r>
              <a:rPr lang="en-GB" dirty="0"/>
              <a:t>, </a:t>
            </a:r>
            <a:r>
              <a:rPr lang="en-GB" i="1" dirty="0"/>
              <a:t>agreement markers…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(11)	</a:t>
            </a:r>
            <a:r>
              <a:rPr lang="en-GB" dirty="0" err="1"/>
              <a:t>Warapu</a:t>
            </a:r>
            <a:r>
              <a:rPr lang="en-GB" dirty="0"/>
              <a:t> (</a:t>
            </a:r>
            <a:r>
              <a:rPr lang="en-GB" dirty="0" err="1"/>
              <a:t>Sko</a:t>
            </a:r>
            <a:r>
              <a:rPr lang="en-GB" dirty="0"/>
              <a:t>; Papua New-Guinea; </a:t>
            </a:r>
            <a:r>
              <a:rPr lang="en-GB" dirty="0" err="1"/>
              <a:t>Corris</a:t>
            </a:r>
            <a:r>
              <a:rPr lang="en-GB" dirty="0"/>
              <a:t> 2005: 158)</a:t>
            </a:r>
          </a:p>
          <a:p>
            <a:pPr marL="0" indent="0">
              <a:buNone/>
            </a:pPr>
            <a:r>
              <a:rPr lang="en-GB" i="1" dirty="0"/>
              <a:t>	Ra n-</a:t>
            </a:r>
            <a:r>
              <a:rPr lang="en-GB" i="1" dirty="0" err="1"/>
              <a:t>amá</a:t>
            </a:r>
            <a:r>
              <a:rPr lang="en-GB" i="1" dirty="0"/>
              <a:t>-</a:t>
            </a:r>
            <a:r>
              <a:rPr lang="en-GB" i="1" dirty="0" err="1"/>
              <a:t>ute</a:t>
            </a:r>
            <a:r>
              <a:rPr lang="en-GB" i="1" dirty="0"/>
              <a:t>, 		</a:t>
            </a:r>
            <a:r>
              <a:rPr lang="en-GB" i="1" dirty="0" err="1"/>
              <a:t>owu</a:t>
            </a:r>
            <a:r>
              <a:rPr lang="en-GB" i="1" dirty="0"/>
              <a:t> 	n-o-</a:t>
            </a:r>
            <a:r>
              <a:rPr lang="en-GB" i="1" dirty="0" err="1"/>
              <a:t>ké</a:t>
            </a:r>
            <a:r>
              <a:rPr lang="en-GB" i="1" dirty="0"/>
              <a:t>(p)í.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>
                <a:solidFill>
                  <a:srgbClr val="7030A0"/>
                </a:solidFill>
              </a:rPr>
              <a:t>one</a:t>
            </a:r>
            <a:r>
              <a:rPr lang="en-GB" dirty="0"/>
              <a:t> </a:t>
            </a:r>
            <a:r>
              <a:rPr lang="en-GB" cap="small" dirty="0"/>
              <a:t>irr-2</a:t>
            </a:r>
            <a:r>
              <a:rPr lang="en-GB" b="1" cap="small" dirty="0">
                <a:solidFill>
                  <a:srgbClr val="FF0000"/>
                </a:solidFill>
              </a:rPr>
              <a:t>sg</a:t>
            </a:r>
            <a:r>
              <a:rPr lang="en-GB" cap="small" dirty="0"/>
              <a:t>.m-</a:t>
            </a:r>
            <a:r>
              <a:rPr lang="en-GB" dirty="0"/>
              <a:t>walk		</a:t>
            </a:r>
            <a:r>
              <a:rPr lang="en-GB" b="1" dirty="0">
                <a:solidFill>
                  <a:srgbClr val="7030A0"/>
                </a:solidFill>
              </a:rPr>
              <a:t>some</a:t>
            </a:r>
            <a:r>
              <a:rPr lang="en-GB" dirty="0"/>
              <a:t>	</a:t>
            </a:r>
            <a:r>
              <a:rPr lang="en-GB" cap="small" dirty="0"/>
              <a:t>irr-</a:t>
            </a:r>
            <a:r>
              <a:rPr lang="en-GB" b="1" cap="small" dirty="0">
                <a:solidFill>
                  <a:srgbClr val="FF0000"/>
                </a:solidFill>
              </a:rPr>
              <a:t>2pl.m</a:t>
            </a:r>
            <a:r>
              <a:rPr lang="en-GB" cap="small" dirty="0"/>
              <a:t>-</a:t>
            </a:r>
            <a:r>
              <a:rPr lang="en-GB" dirty="0"/>
              <a:t>sit</a:t>
            </a:r>
          </a:p>
          <a:p>
            <a:pPr marL="0" indent="0">
              <a:buNone/>
            </a:pPr>
            <a:r>
              <a:rPr lang="en-GB" dirty="0"/>
              <a:t>	‘One of you will go, 	some </a:t>
            </a:r>
            <a:r>
              <a:rPr lang="en-GB" b="1" dirty="0"/>
              <a:t>of you</a:t>
            </a:r>
            <a:r>
              <a:rPr lang="en-GB" dirty="0"/>
              <a:t> will stay.’</a:t>
            </a:r>
          </a:p>
          <a:p>
            <a:pPr marL="0" lvl="0" indent="0">
              <a:buNone/>
            </a:pPr>
            <a:r>
              <a:rPr lang="en-GB" dirty="0"/>
              <a:t>(12)	</a:t>
            </a:r>
            <a:r>
              <a:rPr lang="en-GB" dirty="0" err="1"/>
              <a:t>Eibela</a:t>
            </a:r>
            <a:r>
              <a:rPr lang="en-GB" dirty="0"/>
              <a:t> (Bosavi; Papua New-Guinea; </a:t>
            </a:r>
            <a:r>
              <a:rPr lang="en-GB" dirty="0" err="1"/>
              <a:t>Aiton</a:t>
            </a:r>
            <a:r>
              <a:rPr lang="en-GB" dirty="0"/>
              <a:t> 2016: 371)     (?) 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niːjɛ</a:t>
            </a:r>
            <a:r>
              <a:rPr lang="en-GB" i="1" dirty="0"/>
              <a:t>ː 	  laː 	</a:t>
            </a:r>
            <a:r>
              <a:rPr lang="en-GB" i="1" dirty="0" err="1"/>
              <a:t>Smɛnɛːna</a:t>
            </a:r>
            <a:r>
              <a:rPr lang="en-GB" i="1" dirty="0"/>
              <a:t>ː 	</a:t>
            </a:r>
            <a:r>
              <a:rPr lang="en-GB" i="1" dirty="0" err="1"/>
              <a:t>kɛi</a:t>
            </a:r>
            <a:r>
              <a:rPr lang="en-GB" i="1" dirty="0"/>
              <a:t> 	di-</a:t>
            </a:r>
            <a:r>
              <a:rPr lang="en-GB" i="1" dirty="0" err="1"/>
              <a:t>si</a:t>
            </a:r>
            <a:endParaRPr lang="en-GB" dirty="0"/>
          </a:p>
          <a:p>
            <a:pPr marL="0" indent="0">
              <a:buNone/>
            </a:pPr>
            <a:r>
              <a:rPr lang="en-GB" b="1" cap="small" dirty="0">
                <a:solidFill>
                  <a:srgbClr val="7030A0"/>
                </a:solidFill>
              </a:rPr>
              <a:t>	1.part</a:t>
            </a:r>
            <a:r>
              <a:rPr lang="en-GB" b="1" cap="small" dirty="0"/>
              <a:t>  </a:t>
            </a:r>
            <a:r>
              <a:rPr lang="en-GB" cap="small" dirty="0" err="1"/>
              <a:t>det</a:t>
            </a:r>
            <a:r>
              <a:rPr lang="en-GB" dirty="0"/>
              <a:t>	</a:t>
            </a:r>
            <a:r>
              <a:rPr lang="en-GB" b="1" dirty="0"/>
              <a:t>go.</a:t>
            </a:r>
            <a:r>
              <a:rPr lang="en-GB" b="1" dirty="0">
                <a:solidFill>
                  <a:srgbClr val="FF0000"/>
                </a:solidFill>
              </a:rPr>
              <a:t>1</a:t>
            </a:r>
            <a:r>
              <a:rPr lang="en-GB" b="1" cap="small" dirty="0">
                <a:solidFill>
                  <a:srgbClr val="FF0000"/>
                </a:solidFill>
              </a:rPr>
              <a:t>.</a:t>
            </a:r>
            <a:r>
              <a:rPr lang="en-GB" b="1" cap="small" dirty="0"/>
              <a:t>fut</a:t>
            </a:r>
            <a:r>
              <a:rPr lang="en-GB" cap="small" dirty="0"/>
              <a:t>	</a:t>
            </a:r>
            <a:r>
              <a:rPr lang="en-GB" cap="small" dirty="0" err="1"/>
              <a:t>asser</a:t>
            </a:r>
            <a:r>
              <a:rPr lang="en-GB" cap="small" dirty="0"/>
              <a:t>	</a:t>
            </a:r>
            <a:r>
              <a:rPr lang="en-GB" cap="small" dirty="0" err="1"/>
              <a:t>pfv-med.pfv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‘(</a:t>
            </a:r>
            <a:r>
              <a:rPr lang="en-GB" dirty="0" err="1"/>
              <a:t>Uːgei</a:t>
            </a:r>
            <a:r>
              <a:rPr lang="en-GB" dirty="0"/>
              <a:t> said) “Some of us will also go.”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20</a:t>
            </a:fld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A2242A6-2709-3C0A-D2EF-54C9E7B9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365125"/>
            <a:ext cx="10528852" cy="1304649"/>
          </a:xfrm>
        </p:spPr>
        <p:txBody>
          <a:bodyPr/>
          <a:lstStyle/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The verb indexes the restrictor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391C62-AEF9-9CAD-296E-FB751029D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0157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(13)	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Mapuche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(Araucanian; Chile;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Smeets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2008: 382; glosses adapted)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i="1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	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kiñekentu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	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tripa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-y-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iñ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	   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đoy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  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kiñe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tripantu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.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	some.</a:t>
            </a:r>
            <a:r>
              <a:rPr lang="en-US" sz="2600" b="1" cap="small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pl</a:t>
            </a:r>
            <a:r>
              <a:rPr lang="en-US" sz="2600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	</a:t>
            </a: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go.out-</a:t>
            </a:r>
            <a:r>
              <a:rPr lang="en-US" sz="2600" cap="small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ind</a:t>
            </a: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-</a:t>
            </a:r>
            <a:r>
              <a:rPr lang="en-US" sz="2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1</a:t>
            </a:r>
            <a:r>
              <a:rPr lang="en-US" sz="2600" b="1" cap="small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pl</a:t>
            </a:r>
            <a:r>
              <a:rPr lang="en-US" sz="2600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more</a:t>
            </a:r>
            <a:r>
              <a:rPr lang="en-US" sz="2600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one</a:t>
            </a:r>
            <a:r>
              <a:rPr lang="en-US" sz="2600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year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	‘Some of us</a:t>
            </a:r>
            <a:r>
              <a:rPr lang="en-US" sz="2600" dirty="0">
                <a:effectLst/>
                <a:latin typeface="Times New Roman" panose="02020603050405020304" pitchFamily="18" charset="0"/>
                <a:ea typeface="CMTI10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CMR10"/>
                <a:cs typeface="Times New Roman" panose="02020603050405020304" pitchFamily="18" charset="0"/>
              </a:rPr>
              <a:t>left for more than a year.’</a:t>
            </a:r>
          </a:p>
          <a:p>
            <a:pPr marL="0" indent="0">
              <a:buNone/>
            </a:pP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	Bininj-Gun-Wok (Evans 2003: 495)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wanjh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yika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na-wu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ngarri-ngime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  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ku-rurrk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ngarri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djarrk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GB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-y.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well  </a:t>
            </a:r>
            <a:r>
              <a:rPr lang="en-GB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</a:t>
            </a:r>
            <a:r>
              <a:rPr lang="en-US" sz="2600" b="1" cap="small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2600" b="1" cap="small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600" b="1" cap="small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</a:t>
            </a:r>
            <a:r>
              <a:rPr lang="en-GB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600" b="1" cap="small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1pl</a:t>
            </a: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-enter.</a:t>
            </a:r>
            <a:r>
              <a:rPr lang="en-GB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non-pst </a:t>
            </a:r>
            <a:r>
              <a:rPr lang="en-GB" sz="26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</a:t>
            </a: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-house 1</a:t>
            </a:r>
            <a:r>
              <a:rPr lang="en-GB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pl-</a:t>
            </a: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together-sleep-</a:t>
            </a:r>
            <a:r>
              <a:rPr lang="en-GB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pst.pfv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de-DE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balanda-dorreng</a:t>
            </a:r>
            <a:r>
              <a:rPr lang="de-DE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dja</a:t>
            </a:r>
            <a:r>
              <a:rPr lang="de-DE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yika</a:t>
            </a:r>
            <a:r>
              <a:rPr lang="de-DE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na-</a:t>
            </a:r>
            <a:r>
              <a:rPr lang="de-DE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wu</a:t>
            </a:r>
            <a:r>
              <a:rPr lang="de-DE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 </a:t>
            </a:r>
            <a:r>
              <a:rPr lang="de-DE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wurdwurd</a:t>
            </a:r>
            <a:r>
              <a:rPr lang="de-DE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birri-lobme-ng</a:t>
            </a:r>
            <a:r>
              <a:rPr lang="de-DE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white-with            and some </a:t>
            </a:r>
            <a:r>
              <a:rPr lang="en-US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6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</a:t>
            </a: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children    </a:t>
            </a:r>
            <a:r>
              <a:rPr lang="en-GB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3pl</a:t>
            </a: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-run-</a:t>
            </a:r>
            <a:r>
              <a:rPr lang="en-GB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pst.pfv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‘</a:t>
            </a:r>
            <a:r>
              <a:rPr lang="en-GB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of our people went into the dormitory</a:t>
            </a: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slept among white people;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but some of the children ran away.’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880259-F43C-2CE5-1A5C-A4B9B6D1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21</a:t>
            </a:fld>
            <a:endParaRPr lang="en-GB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FC62B5A-7A3B-FF0F-1F92-13FADA65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365125"/>
            <a:ext cx="10528852" cy="1304649"/>
          </a:xfrm>
        </p:spPr>
        <p:txBody>
          <a:bodyPr/>
          <a:lstStyle/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The verb indexes the restrictor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1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1192694"/>
            <a:ext cx="11567160" cy="330469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GB" dirty="0"/>
              <a:t>(15) 	North Russian (</a:t>
            </a:r>
            <a:r>
              <a:rPr lang="en-GB" dirty="0" err="1"/>
              <a:t>Sujsar</a:t>
            </a:r>
            <a:r>
              <a:rPr lang="en-GB" dirty="0"/>
              <a:t>’)</a:t>
            </a:r>
            <a:endParaRPr lang="en-GB" i="1" dirty="0"/>
          </a:p>
          <a:p>
            <a:pPr marL="0" indent="0">
              <a:buNone/>
              <a:defRPr/>
            </a:pPr>
            <a:r>
              <a:rPr lang="en-GB" i="1" dirty="0"/>
              <a:t>	A    </a:t>
            </a:r>
            <a:r>
              <a:rPr lang="en-GB" i="1" dirty="0" err="1"/>
              <a:t>kto</a:t>
            </a:r>
            <a:r>
              <a:rPr lang="en-GB" i="1" dirty="0"/>
              <a:t>   </a:t>
            </a:r>
            <a:r>
              <a:rPr lang="en-GB" i="1" dirty="0" err="1"/>
              <a:t>rabotal</a:t>
            </a:r>
            <a:r>
              <a:rPr lang="en-GB" i="1" dirty="0"/>
              <a:t>  </a:t>
            </a:r>
            <a:r>
              <a:rPr lang="en-GB" i="1" dirty="0" err="1"/>
              <a:t>pokrepče</a:t>
            </a:r>
            <a:r>
              <a:rPr lang="en-GB" i="1" dirty="0"/>
              <a:t>, </a:t>
            </a:r>
          </a:p>
          <a:p>
            <a:pPr marL="0" indent="0">
              <a:buNone/>
              <a:defRPr/>
            </a:pPr>
            <a:r>
              <a:rPr lang="en-GB" dirty="0"/>
              <a:t>	But who worked harder,</a:t>
            </a:r>
            <a:endParaRPr lang="en-GB" i="1" dirty="0"/>
          </a:p>
          <a:p>
            <a:pPr marL="0" indent="0">
              <a:buNone/>
              <a:defRPr/>
            </a:pPr>
            <a:r>
              <a:rPr lang="en-GB" i="1" dirty="0"/>
              <a:t>	</a:t>
            </a:r>
            <a:r>
              <a:rPr lang="en-GB" i="1" dirty="0" err="1"/>
              <a:t>tak</a:t>
            </a:r>
            <a:r>
              <a:rPr lang="en-GB" i="1" dirty="0"/>
              <a:t> 	ix                 		</a:t>
            </a:r>
            <a:r>
              <a:rPr lang="en-GB" i="1" dirty="0" err="1"/>
              <a:t>byli</a:t>
            </a:r>
            <a:r>
              <a:rPr lang="en-GB" i="1" dirty="0"/>
              <a:t>				</a:t>
            </a:r>
            <a:endParaRPr lang="en-US" dirty="0"/>
          </a:p>
          <a:p>
            <a:pPr marL="0" indent="0">
              <a:buNone/>
              <a:defRPr/>
            </a:pPr>
            <a:r>
              <a:rPr lang="en-GB" dirty="0"/>
              <a:t>	so  	</a:t>
            </a:r>
            <a:r>
              <a:rPr lang="en-GB" b="1" dirty="0">
                <a:solidFill>
                  <a:srgbClr val="FF0000"/>
                </a:solidFill>
              </a:rPr>
              <a:t>3</a:t>
            </a:r>
            <a:r>
              <a:rPr lang="en-GB" b="1" cap="small" dirty="0">
                <a:solidFill>
                  <a:srgbClr val="FF0000"/>
                </a:solidFill>
              </a:rPr>
              <a:t>pl.gen(part)</a:t>
            </a:r>
            <a:r>
              <a:rPr lang="en-GB" dirty="0"/>
              <a:t> 	exist.</a:t>
            </a:r>
            <a:r>
              <a:rPr lang="en-GB" b="1" cap="small" dirty="0">
                <a:solidFill>
                  <a:srgbClr val="7030A0"/>
                </a:solidFill>
              </a:rPr>
              <a:t>pl</a:t>
            </a:r>
            <a:endParaRPr lang="en-US" b="1" dirty="0">
              <a:solidFill>
                <a:srgbClr val="7030A0"/>
              </a:solidFill>
            </a:endParaRPr>
          </a:p>
          <a:p>
            <a:pPr marL="0" indent="0">
              <a:buNone/>
              <a:defRPr/>
            </a:pPr>
            <a:r>
              <a:rPr lang="en-GB" dirty="0"/>
              <a:t>	[lit.] ‘As for those who worked harder, there were (also some) of them.’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22</a:t>
            </a:fld>
            <a:endParaRPr lang="en-GB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5986DFD-7B4D-8FE4-E9C7-38A886EB85E3}"/>
              </a:ext>
            </a:extLst>
          </p:cNvPr>
          <p:cNvSpPr txBox="1">
            <a:spLocks/>
          </p:cNvSpPr>
          <p:nvPr/>
        </p:nvSpPr>
        <p:spPr>
          <a:xfrm>
            <a:off x="347871" y="4532243"/>
            <a:ext cx="10638183" cy="2202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GB" dirty="0"/>
              <a:t>(16)	North Russian (</a:t>
            </a:r>
            <a:r>
              <a:rPr lang="en-GB" dirty="0" err="1"/>
              <a:t>Filin</a:t>
            </a:r>
            <a:r>
              <a:rPr lang="en-GB" dirty="0"/>
              <a:t> 1972: 514-5; </a:t>
            </a:r>
            <a:r>
              <a:rPr lang="en-GB" dirty="0" err="1"/>
              <a:t>Karskij</a:t>
            </a:r>
            <a:r>
              <a:rPr lang="en-GB" dirty="0"/>
              <a:t> 1956: 319, 403)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i="1" dirty="0"/>
              <a:t>		</a:t>
            </a:r>
            <a:r>
              <a:rPr lang="en-GB" i="1" dirty="0" err="1"/>
              <a:t>Segodn’a</a:t>
            </a:r>
            <a:r>
              <a:rPr lang="en-GB" i="1" dirty="0"/>
              <a:t>  </a:t>
            </a:r>
            <a:r>
              <a:rPr lang="en-GB" i="1" dirty="0" err="1"/>
              <a:t>budet</a:t>
            </a:r>
            <a:r>
              <a:rPr lang="en-GB" i="1" dirty="0"/>
              <a:t>              	</a:t>
            </a:r>
            <a:r>
              <a:rPr lang="en-GB" i="1" dirty="0" err="1"/>
              <a:t>dožd’a</a:t>
            </a:r>
            <a:endParaRPr lang="en-GB" i="1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/>
              <a:t>		Today        be.</a:t>
            </a:r>
            <a:r>
              <a:rPr lang="en-GB" cap="small" dirty="0"/>
              <a:t>fut.3</a:t>
            </a:r>
            <a:r>
              <a:rPr lang="en-GB" b="1" cap="small" dirty="0">
                <a:solidFill>
                  <a:srgbClr val="7030A0"/>
                </a:solidFill>
              </a:rPr>
              <a:t>sg</a:t>
            </a:r>
            <a:r>
              <a:rPr lang="en-GB" dirty="0"/>
              <a:t>	</a:t>
            </a:r>
            <a:r>
              <a:rPr lang="en-GB" dirty="0" err="1"/>
              <a:t>rain.</a:t>
            </a:r>
            <a:r>
              <a:rPr lang="en-GB" b="1" cap="small" dirty="0" err="1">
                <a:solidFill>
                  <a:srgbClr val="FF0000"/>
                </a:solidFill>
              </a:rPr>
              <a:t>gen</a:t>
            </a:r>
            <a:r>
              <a:rPr lang="en-GB" b="1" cap="small" dirty="0">
                <a:solidFill>
                  <a:srgbClr val="FF0000"/>
                </a:solidFill>
              </a:rPr>
              <a:t>(part)</a:t>
            </a:r>
            <a:r>
              <a:rPr lang="en-GB" cap="small" dirty="0"/>
              <a:t>.sg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/>
              <a:t>		‘There will be rain today.’</a:t>
            </a:r>
            <a:endParaRPr lang="en-US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96754CC4-966A-A0AC-F013-CCF272E5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214094"/>
            <a:ext cx="10528852" cy="891094"/>
          </a:xfrm>
        </p:spPr>
        <p:txBody>
          <a:bodyPr/>
          <a:lstStyle/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The verb indexes the restrictor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3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5130" y="1610138"/>
            <a:ext cx="10558670" cy="4969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(17)	 </a:t>
            </a:r>
            <a:r>
              <a:rPr lang="en-GB" dirty="0" err="1"/>
              <a:t>Veps</a:t>
            </a:r>
            <a:r>
              <a:rPr lang="en-GB" dirty="0"/>
              <a:t> (Uralic; </a:t>
            </a:r>
            <a:r>
              <a:rPr lang="en-GB" dirty="0" err="1"/>
              <a:t>Koptjevskaja</a:t>
            </a:r>
            <a:r>
              <a:rPr lang="en-GB" dirty="0"/>
              <a:t>-Tamm &amp; </a:t>
            </a:r>
            <a:r>
              <a:rPr lang="en-GB" dirty="0" err="1"/>
              <a:t>Wälchli</a:t>
            </a:r>
            <a:r>
              <a:rPr lang="en-GB" dirty="0"/>
              <a:t> 2001: 568)</a:t>
            </a:r>
          </a:p>
          <a:p>
            <a:pPr marL="0" lvl="0" indent="0">
              <a:buNone/>
            </a:pPr>
            <a:r>
              <a:rPr lang="en-GB" i="1" dirty="0"/>
              <a:t>	</a:t>
            </a:r>
            <a:r>
              <a:rPr lang="en-GB" i="1" dirty="0" err="1"/>
              <a:t>endę</a:t>
            </a:r>
            <a:r>
              <a:rPr lang="en-GB" i="1" dirty="0"/>
              <a:t>    </a:t>
            </a:r>
            <a:r>
              <a:rPr lang="en-GB" b="1" i="1" dirty="0" err="1"/>
              <a:t>kikat</a:t>
            </a:r>
            <a:r>
              <a:rPr lang="en-GB" b="1" i="1" dirty="0"/>
              <a:t>	  		       </a:t>
            </a:r>
            <a:r>
              <a:rPr lang="en-GB" b="1" i="1" dirty="0" err="1"/>
              <a:t>pidelībad</a:t>
            </a:r>
            <a:r>
              <a:rPr lang="en-GB" i="1" dirty="0"/>
              <a:t>	        </a:t>
            </a:r>
            <a:r>
              <a:rPr lang="en-GB" i="1" dirty="0" err="1"/>
              <a:t>moŕźmīd</a:t>
            </a:r>
            <a:r>
              <a:rPr lang="en-GB" i="1" dirty="0"/>
              <a:t>’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earlier married.woman.</a:t>
            </a:r>
            <a:r>
              <a:rPr lang="en-GB" b="1" cap="small" dirty="0">
                <a:solidFill>
                  <a:srgbClr val="FF0000"/>
                </a:solidFill>
              </a:rPr>
              <a:t>part.pl</a:t>
            </a:r>
            <a:r>
              <a:rPr lang="en-GB" dirty="0"/>
              <a:t> carry.</a:t>
            </a:r>
            <a:r>
              <a:rPr lang="en-GB" cap="small" dirty="0"/>
              <a:t>pst.3</a:t>
            </a:r>
            <a:r>
              <a:rPr lang="en-GB" b="1" cap="small" dirty="0">
                <a:solidFill>
                  <a:srgbClr val="7030A0"/>
                </a:solidFill>
              </a:rPr>
              <a:t>pl</a:t>
            </a:r>
            <a:r>
              <a:rPr lang="en-GB" b="1" cap="small" dirty="0"/>
              <a:t>     </a:t>
            </a:r>
            <a:r>
              <a:rPr lang="en-GB" dirty="0"/>
              <a:t>cap.</a:t>
            </a:r>
            <a:r>
              <a:rPr lang="en-GB" cap="small" dirty="0"/>
              <a:t>acc.pl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‘Earlier married woman used to wear caps.’ </a:t>
            </a:r>
          </a:p>
          <a:p>
            <a:pPr marL="0" indent="0">
              <a:buNone/>
            </a:pPr>
            <a:r>
              <a:rPr lang="en-GB" dirty="0"/>
              <a:t>(18)	 </a:t>
            </a:r>
            <a:r>
              <a:rPr lang="en-GB" dirty="0" err="1"/>
              <a:t>Veps</a:t>
            </a:r>
            <a:r>
              <a:rPr lang="en-GB" dirty="0"/>
              <a:t> (Uralic; </a:t>
            </a:r>
            <a:r>
              <a:rPr lang="en-GB" dirty="0" err="1"/>
              <a:t>Koptjevskaja</a:t>
            </a:r>
            <a:r>
              <a:rPr lang="en-GB" dirty="0"/>
              <a:t>-Tamm &amp; </a:t>
            </a:r>
            <a:r>
              <a:rPr lang="en-GB" dirty="0" err="1"/>
              <a:t>Wälchli</a:t>
            </a:r>
            <a:r>
              <a:rPr lang="en-GB" dirty="0"/>
              <a:t> 2001: 568)</a:t>
            </a:r>
          </a:p>
          <a:p>
            <a:pPr marL="0" lvl="0" indent="0">
              <a:buNone/>
            </a:pPr>
            <a:r>
              <a:rPr lang="en-GB" b="1" i="1" dirty="0"/>
              <a:t>	</a:t>
            </a:r>
            <a:r>
              <a:rPr lang="en-GB" b="1" i="1" dirty="0" err="1"/>
              <a:t>mamšīd</a:t>
            </a:r>
            <a:r>
              <a:rPr lang="en-GB" b="1" i="1" dirty="0"/>
              <a:t>’	    	</a:t>
            </a:r>
            <a:r>
              <a:rPr lang="en-GB" b="1" i="1" dirty="0" err="1"/>
              <a:t>niťabad</a:t>
            </a:r>
            <a:r>
              <a:rPr lang="en-GB" dirty="0"/>
              <a:t>						</a:t>
            </a:r>
          </a:p>
          <a:p>
            <a:pPr marL="0" indent="0">
              <a:buNone/>
            </a:pPr>
            <a:r>
              <a:rPr lang="en-GB" dirty="0"/>
              <a:t>	woman.</a:t>
            </a:r>
            <a:r>
              <a:rPr lang="en-GB" b="1" cap="small" dirty="0">
                <a:solidFill>
                  <a:srgbClr val="FF0000"/>
                </a:solidFill>
              </a:rPr>
              <a:t>part.pl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	carry.</a:t>
            </a:r>
            <a:r>
              <a:rPr lang="en-GB" cap="small" dirty="0"/>
              <a:t>prs.3</a:t>
            </a:r>
            <a:r>
              <a:rPr lang="en-GB" b="1" cap="small" dirty="0">
                <a:solidFill>
                  <a:srgbClr val="7030A0"/>
                </a:solidFill>
              </a:rPr>
              <a:t>pl</a:t>
            </a:r>
            <a:r>
              <a:rPr lang="en-GB" cap="small" dirty="0"/>
              <a:t>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‘Women carry …’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23</a:t>
            </a:fld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D3BF05-E977-CEA2-1819-6BF29816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365125"/>
            <a:ext cx="10528852" cy="1304649"/>
          </a:xfrm>
        </p:spPr>
        <p:txBody>
          <a:bodyPr/>
          <a:lstStyle/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The verb indexes the restrictor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14E948-0321-38DF-B275-91223828B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(19)	Tatar (Turkic; Russia;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Lyutikova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forthc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 glosses adapted)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berär-egez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šušɩ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kijem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-ne 	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kij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-ep 	        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irkenlek-kä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čɩg-ɩp</a:t>
            </a:r>
            <a:r>
              <a:rPr lang="en-US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kit-</a:t>
            </a:r>
            <a:r>
              <a:rPr lang="en-US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ärgä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any-2</a:t>
            </a:r>
            <a:r>
              <a:rPr lang="en-US" sz="2600" b="1" cap="small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this clothing-</a:t>
            </a:r>
            <a:r>
              <a:rPr lang="en-US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put_on-</a:t>
            </a:r>
            <a:r>
              <a:rPr lang="en-US" sz="26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cnv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space-</a:t>
            </a:r>
            <a:r>
              <a:rPr lang="en-US" sz="26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exit-</a:t>
            </a:r>
            <a:r>
              <a:rPr lang="en-US" sz="26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cnv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go-</a:t>
            </a:r>
            <a:r>
              <a:rPr lang="en-US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telä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-mi-sez-me?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want-</a:t>
            </a:r>
            <a:r>
              <a:rPr lang="en-US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neg.ipf-</a:t>
            </a:r>
            <a:r>
              <a:rPr lang="en-US" sz="2600" b="1" cap="small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2pl</a:t>
            </a:r>
            <a:r>
              <a:rPr lang="en-US" sz="26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-q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‘Would 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anyone of you put </a:t>
            </a: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this clothing and go outside?’</a:t>
            </a:r>
            <a:endParaRPr lang="de-DE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88FD00-1F3B-086D-E11F-E122F686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24</a:t>
            </a:fld>
            <a:endParaRPr lang="en-GB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A2C826E-23D3-9979-566A-BC6CDB9C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48" y="365125"/>
            <a:ext cx="10528852" cy="1304649"/>
          </a:xfrm>
        </p:spPr>
        <p:txBody>
          <a:bodyPr/>
          <a:lstStyle/>
          <a:p>
            <a:r>
              <a:rPr lang="en-US" sz="4400" dirty="0">
                <a:solidFill>
                  <a:schemeClr val="bg1">
                    <a:lumMod val="65000"/>
                  </a:schemeClr>
                </a:solidFill>
              </a:rPr>
              <a:t>The verb indexes the restrictor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53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Conclusions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141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575" y="1825624"/>
            <a:ext cx="10515600" cy="5032375"/>
          </a:xfrm>
        </p:spPr>
        <p:txBody>
          <a:bodyPr>
            <a:normAutofit/>
          </a:bodyPr>
          <a:lstStyle/>
          <a:p>
            <a:r>
              <a:rPr lang="de-DE" dirty="0"/>
              <a:t>Partitives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slot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rare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reasons</a:t>
            </a:r>
            <a:r>
              <a:rPr lang="de-DE" dirty="0"/>
              <a:t>).</a:t>
            </a:r>
          </a:p>
          <a:p>
            <a:r>
              <a:rPr lang="de-DE" dirty="0"/>
              <a:t>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slot</a:t>
            </a:r>
            <a:r>
              <a:rPr lang="de-DE" dirty="0"/>
              <a:t>,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b="1" dirty="0" err="1"/>
              <a:t>no</a:t>
            </a:r>
            <a:r>
              <a:rPr lang="de-DE" b="1" dirty="0"/>
              <a:t> </a:t>
            </a:r>
            <a:r>
              <a:rPr lang="de-DE" b="1" dirty="0" err="1"/>
              <a:t>effect</a:t>
            </a:r>
            <a:r>
              <a:rPr lang="de-DE" b="1" dirty="0"/>
              <a:t> on </a:t>
            </a:r>
            <a:r>
              <a:rPr lang="de-DE" b="1" dirty="0" err="1"/>
              <a:t>the</a:t>
            </a:r>
            <a:r>
              <a:rPr lang="de-DE" b="1" dirty="0"/>
              <a:t> verbal </a:t>
            </a:r>
            <a:r>
              <a:rPr lang="de-DE" b="1" dirty="0" err="1"/>
              <a:t>index</a:t>
            </a:r>
            <a:r>
              <a:rPr lang="de-DE" dirty="0"/>
              <a:t> 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default</a:t>
            </a:r>
            <a:r>
              <a:rPr lang="de-DE" dirty="0"/>
              <a:t> form): </a:t>
            </a:r>
          </a:p>
          <a:p>
            <a:pPr marL="0" indent="0">
              <a:buNone/>
            </a:pPr>
            <a:r>
              <a:rPr lang="de-DE" dirty="0"/>
              <a:t>	- Standard Russian, </a:t>
            </a:r>
            <a:r>
              <a:rPr lang="de-DE" dirty="0" err="1"/>
              <a:t>Basque</a:t>
            </a:r>
            <a:r>
              <a:rPr lang="de-DE" dirty="0"/>
              <a:t>, </a:t>
            </a:r>
            <a:r>
              <a:rPr lang="de-DE" dirty="0" err="1"/>
              <a:t>Lithuanian</a:t>
            </a:r>
            <a:r>
              <a:rPr lang="de-DE" dirty="0"/>
              <a:t>, </a:t>
            </a:r>
            <a:r>
              <a:rPr lang="de-DE" dirty="0" err="1"/>
              <a:t>Ossetic</a:t>
            </a:r>
            <a:r>
              <a:rPr lang="de-DE" dirty="0"/>
              <a:t>, Turkish…</a:t>
            </a:r>
          </a:p>
          <a:p>
            <a:r>
              <a:rPr lang="de-DE" dirty="0" err="1"/>
              <a:t>Or</a:t>
            </a:r>
            <a:r>
              <a:rPr lang="de-DE" dirty="0"/>
              <a:t>,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verb</a:t>
            </a:r>
            <a:r>
              <a:rPr lang="de-DE" b="1" dirty="0"/>
              <a:t> </a:t>
            </a:r>
            <a:r>
              <a:rPr lang="de-DE" b="1" dirty="0" err="1"/>
              <a:t>indexes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quantifier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en-GB" dirty="0"/>
              <a:t>Garifuna, Ancient Greek, Modern Eastern Armenian, </a:t>
            </a:r>
            <a:r>
              <a:rPr lang="en-GB" dirty="0" err="1"/>
              <a:t>Jibbali</a:t>
            </a:r>
            <a:r>
              <a:rPr lang="en-GB" dirty="0"/>
              <a:t>,</a:t>
            </a:r>
            <a:r>
              <a:rPr lang="de-DE" dirty="0"/>
              <a:t> 	</a:t>
            </a:r>
            <a:r>
              <a:rPr lang="de-DE" dirty="0" err="1"/>
              <a:t>Tlingit</a:t>
            </a:r>
            <a:endParaRPr lang="de-DE" dirty="0"/>
          </a:p>
          <a:p>
            <a:r>
              <a:rPr lang="de-DE" dirty="0" err="1"/>
              <a:t>Or</a:t>
            </a:r>
            <a:r>
              <a:rPr lang="de-DE" dirty="0"/>
              <a:t>,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verb</a:t>
            </a:r>
            <a:r>
              <a:rPr lang="de-DE" b="1" dirty="0"/>
              <a:t> </a:t>
            </a:r>
            <a:r>
              <a:rPr lang="de-DE" b="1" dirty="0" err="1"/>
              <a:t>indexes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restrictor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en-GB" dirty="0" err="1"/>
              <a:t>Warapu</a:t>
            </a:r>
            <a:r>
              <a:rPr lang="en-GB" dirty="0"/>
              <a:t>, </a:t>
            </a:r>
            <a:r>
              <a:rPr lang="en-GB" dirty="0" err="1"/>
              <a:t>Eibela</a:t>
            </a:r>
            <a:r>
              <a:rPr lang="en-GB" dirty="0"/>
              <a:t>,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Mapuche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Bininj-Gun-Wok,</a:t>
            </a:r>
            <a:r>
              <a:rPr lang="en-GB" dirty="0"/>
              <a:t> North Russian, 	</a:t>
            </a:r>
            <a:r>
              <a:rPr lang="en-GB" dirty="0" err="1"/>
              <a:t>Veps</a:t>
            </a:r>
            <a:r>
              <a:rPr lang="en-GB" dirty="0"/>
              <a:t>,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Tatar</a:t>
            </a:r>
            <a:endParaRPr lang="de-DE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58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Thank </a:t>
            </a:r>
            <a:r>
              <a:rPr lang="de-DE" dirty="0" err="1"/>
              <a:t>you</a:t>
            </a:r>
            <a:r>
              <a:rPr lang="de-DE" dirty="0"/>
              <a:t>!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814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06326"/>
            <a:ext cx="12078586" cy="65390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err="1"/>
              <a:t>Aiton</a:t>
            </a:r>
            <a:r>
              <a:rPr lang="en-GB" dirty="0"/>
              <a:t>, Grant 2016: </a:t>
            </a:r>
            <a:r>
              <a:rPr lang="en-GB" i="1" dirty="0"/>
              <a:t>Grammatical Relations and Information Structure in </a:t>
            </a:r>
            <a:r>
              <a:rPr lang="en-GB" i="1" dirty="0" err="1"/>
              <a:t>Eibela</a:t>
            </a:r>
            <a:r>
              <a:rPr lang="en-GB" i="1" dirty="0"/>
              <a:t>: A typological perspective.</a:t>
            </a:r>
            <a:r>
              <a:rPr lang="en-GB" dirty="0"/>
              <a:t> Doctoral dissertation. James Cook University.</a:t>
            </a:r>
          </a:p>
          <a:p>
            <a:pPr marL="0" indent="0">
              <a:buNone/>
            </a:pPr>
            <a:r>
              <a:rPr lang="de-DE" dirty="0" err="1"/>
              <a:t>Barchas</a:t>
            </a:r>
            <a:r>
              <a:rPr lang="de-DE" dirty="0"/>
              <a:t>-Lichtenstein, J. 2012: </a:t>
            </a:r>
            <a:r>
              <a:rPr lang="de-DE" dirty="0" err="1"/>
              <a:t>Garifuna</a:t>
            </a:r>
            <a:r>
              <a:rPr lang="de-DE" dirty="0"/>
              <a:t> </a:t>
            </a:r>
            <a:r>
              <a:rPr lang="de-DE" dirty="0" err="1"/>
              <a:t>Quantification</a:t>
            </a:r>
            <a:r>
              <a:rPr lang="de-DE" dirty="0"/>
              <a:t>. </a:t>
            </a:r>
            <a:r>
              <a:rPr lang="en-GB" dirty="0"/>
              <a:t>In </a:t>
            </a:r>
            <a:r>
              <a:rPr lang="en-GB" i="1" dirty="0"/>
              <a:t>Handbook of Quantifiers in Natural Language</a:t>
            </a:r>
            <a:r>
              <a:rPr lang="en-GB" dirty="0"/>
              <a:t>, Keenan, E. L. and D. </a:t>
            </a:r>
            <a:r>
              <a:rPr lang="en-GB" dirty="0" err="1"/>
              <a:t>Paperno</a:t>
            </a:r>
            <a:r>
              <a:rPr lang="en-GB" dirty="0"/>
              <a:t> (eds.), 165-226. Dordrecht: Springer.</a:t>
            </a:r>
          </a:p>
          <a:p>
            <a:pPr marL="0" indent="0">
              <a:buNone/>
            </a:pPr>
            <a:r>
              <a:rPr lang="en-GB" dirty="0" err="1"/>
              <a:t>Corris</a:t>
            </a:r>
            <a:r>
              <a:rPr lang="en-GB" dirty="0"/>
              <a:t>, Miriam 2005: </a:t>
            </a:r>
            <a:r>
              <a:rPr lang="en-GB" i="1" dirty="0"/>
              <a:t>A grammar of </a:t>
            </a:r>
            <a:r>
              <a:rPr lang="en-GB" i="1" dirty="0" err="1"/>
              <a:t>Barupu</a:t>
            </a:r>
            <a:r>
              <a:rPr lang="en-GB" i="1" dirty="0"/>
              <a:t>, a language of Papua New Guinea. </a:t>
            </a:r>
            <a:r>
              <a:rPr lang="en-GB" dirty="0"/>
              <a:t>Doctoral dissertation. University of Sydney.</a:t>
            </a:r>
          </a:p>
          <a:p>
            <a:pPr marL="0" indent="0">
              <a:buNone/>
            </a:pPr>
            <a:r>
              <a:rPr lang="de-DE" dirty="0"/>
              <a:t>Dum-</a:t>
            </a:r>
            <a:r>
              <a:rPr lang="de-DE" dirty="0" err="1"/>
              <a:t>Tragut</a:t>
            </a:r>
            <a:r>
              <a:rPr lang="de-DE" dirty="0"/>
              <a:t>, Jasmine 2009: </a:t>
            </a:r>
            <a:r>
              <a:rPr lang="de-DE" i="1" dirty="0" err="1"/>
              <a:t>Armenian</a:t>
            </a:r>
            <a:r>
              <a:rPr lang="de-DE" i="1" dirty="0"/>
              <a:t>: Modern Eastern </a:t>
            </a:r>
            <a:r>
              <a:rPr lang="de-DE" i="1" dirty="0" err="1"/>
              <a:t>Armenian</a:t>
            </a:r>
            <a:r>
              <a:rPr lang="de-DE" dirty="0"/>
              <a:t>. </a:t>
            </a:r>
            <a:r>
              <a:rPr lang="en-GB" dirty="0"/>
              <a:t>Amsterdam: John </a:t>
            </a:r>
            <a:r>
              <a:rPr lang="en-GB" dirty="0" err="1"/>
              <a:t>Benjamins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Hofstede, Antje Ida 1998: </a:t>
            </a:r>
            <a:r>
              <a:rPr lang="en-GB" i="1" dirty="0"/>
              <a:t>Syntax of </a:t>
            </a:r>
            <a:r>
              <a:rPr lang="en-GB" i="1" dirty="0" err="1"/>
              <a:t>Jibbāli</a:t>
            </a:r>
            <a:r>
              <a:rPr lang="en-GB" dirty="0"/>
              <a:t>. University of Manchester doctoral dissertation.</a:t>
            </a:r>
          </a:p>
          <a:p>
            <a:pPr marL="0" indent="0">
              <a:buNone/>
            </a:pPr>
            <a:r>
              <a:rPr lang="en-GB" dirty="0"/>
              <a:t>de Hoop, H. 2003: Partitivity. In L. Cheng and R. </a:t>
            </a:r>
            <a:r>
              <a:rPr lang="en-GB" dirty="0" err="1"/>
              <a:t>Sybesma</a:t>
            </a:r>
            <a:r>
              <a:rPr lang="en-GB" dirty="0"/>
              <a:t> (eds.), </a:t>
            </a:r>
            <a:r>
              <a:rPr lang="en-GB" i="1" dirty="0"/>
              <a:t>The Second </a:t>
            </a:r>
            <a:r>
              <a:rPr lang="en-GB" i="1" dirty="0" err="1"/>
              <a:t>Glot</a:t>
            </a:r>
            <a:r>
              <a:rPr lang="en-GB" i="1" dirty="0"/>
              <a:t> International State-of-the-Article Book</a:t>
            </a:r>
            <a:r>
              <a:rPr lang="en-GB" dirty="0"/>
              <a:t>. Berlin / New York: Mouton de </a:t>
            </a:r>
            <a:r>
              <a:rPr lang="en-GB" dirty="0" err="1"/>
              <a:t>Gruyter</a:t>
            </a:r>
            <a:r>
              <a:rPr lang="en-GB" dirty="0"/>
              <a:t>.</a:t>
            </a:r>
            <a:endParaRPr lang="lv-LV" dirty="0"/>
          </a:p>
          <a:p>
            <a:pPr marL="0" indent="0">
              <a:buNone/>
            </a:pPr>
            <a:r>
              <a:rPr lang="en-GB" dirty="0" err="1"/>
              <a:t>Hualde</a:t>
            </a:r>
            <a:r>
              <a:rPr lang="en-GB" dirty="0"/>
              <a:t>, José I. &amp; Jon Ortiz de Urbana. (2003) </a:t>
            </a:r>
            <a:r>
              <a:rPr lang="en-GB" i="1" dirty="0"/>
              <a:t>A Grammar of Basque</a:t>
            </a:r>
            <a:r>
              <a:rPr lang="en-GB" dirty="0"/>
              <a:t> (Mouton Grammar Library 26). Berlin: Mouton de </a:t>
            </a:r>
            <a:r>
              <a:rPr lang="en-GB" dirty="0" err="1"/>
              <a:t>Gruyter</a:t>
            </a:r>
            <a:r>
              <a:rPr lang="en-GB" dirty="0"/>
              <a:t>. </a:t>
            </a:r>
          </a:p>
          <a:p>
            <a:pPr marL="0" indent="0">
              <a:buNone/>
            </a:pPr>
            <a:r>
              <a:rPr lang="en-GB" dirty="0" err="1"/>
              <a:t>Karskij</a:t>
            </a:r>
            <a:r>
              <a:rPr lang="en-GB" dirty="0"/>
              <a:t>, E. F. 1956: </a:t>
            </a:r>
            <a:r>
              <a:rPr lang="en-GB" i="1" dirty="0" err="1"/>
              <a:t>Belorussy</a:t>
            </a:r>
            <a:r>
              <a:rPr lang="en-GB" i="1" dirty="0"/>
              <a:t>. </a:t>
            </a:r>
            <a:r>
              <a:rPr lang="en-GB" i="1" dirty="0" err="1"/>
              <a:t>Jazyk</a:t>
            </a:r>
            <a:r>
              <a:rPr lang="en-GB" i="1" dirty="0"/>
              <a:t> </a:t>
            </a:r>
            <a:r>
              <a:rPr lang="en-GB" i="1" dirty="0" err="1"/>
              <a:t>belorusskogo</a:t>
            </a:r>
            <a:r>
              <a:rPr lang="en-GB" i="1" dirty="0"/>
              <a:t> </a:t>
            </a:r>
            <a:r>
              <a:rPr lang="en-GB" i="1" dirty="0" err="1"/>
              <a:t>naroda</a:t>
            </a:r>
            <a:r>
              <a:rPr lang="en-GB" i="1" dirty="0"/>
              <a:t>.</a:t>
            </a:r>
            <a:r>
              <a:rPr lang="en-GB" dirty="0"/>
              <a:t> </a:t>
            </a:r>
            <a:r>
              <a:rPr lang="en-GB" dirty="0" err="1"/>
              <a:t>Vyp</a:t>
            </a:r>
            <a:r>
              <a:rPr lang="en-GB" dirty="0"/>
              <a:t>. 2. and </a:t>
            </a:r>
            <a:r>
              <a:rPr lang="en-GB" dirty="0" err="1"/>
              <a:t>Vyp</a:t>
            </a:r>
            <a:r>
              <a:rPr lang="en-GB" dirty="0"/>
              <a:t>. 3. Moscow: </a:t>
            </a:r>
            <a:r>
              <a:rPr lang="en-GB" dirty="0" err="1"/>
              <a:t>Izdatel’stvo</a:t>
            </a:r>
            <a:r>
              <a:rPr lang="en-GB" dirty="0"/>
              <a:t> ANSSR. </a:t>
            </a:r>
          </a:p>
          <a:p>
            <a:pPr marL="0" indent="0">
              <a:buNone/>
            </a:pPr>
            <a:r>
              <a:rPr lang="en-GB" dirty="0" err="1"/>
              <a:t>Koptjevskaja</a:t>
            </a:r>
            <a:r>
              <a:rPr lang="en-GB" dirty="0"/>
              <a:t>-Tamm, M. and B. </a:t>
            </a:r>
            <a:r>
              <a:rPr lang="en-GB" dirty="0" err="1"/>
              <a:t>Wälchli</a:t>
            </a:r>
            <a:r>
              <a:rPr lang="en-GB" dirty="0"/>
              <a:t> 2001: </a:t>
            </a:r>
            <a:r>
              <a:rPr lang="en-GB" i="1" dirty="0"/>
              <a:t>The </a:t>
            </a:r>
            <a:r>
              <a:rPr lang="en-GB" i="1" dirty="0" err="1"/>
              <a:t>Circum</a:t>
            </a:r>
            <a:r>
              <a:rPr lang="en-GB" i="1" dirty="0"/>
              <a:t>-Baltic languages: an areal-typological approach</a:t>
            </a:r>
            <a:r>
              <a:rPr lang="en-GB" dirty="0"/>
              <a:t>. In Dahl and </a:t>
            </a:r>
            <a:r>
              <a:rPr lang="en-GB" dirty="0" err="1"/>
              <a:t>Koptjevskaja</a:t>
            </a:r>
            <a:r>
              <a:rPr lang="en-GB" dirty="0"/>
              <a:t>-Tamm 2001, 615-750.</a:t>
            </a:r>
          </a:p>
          <a:p>
            <a:pPr marL="0" indent="0">
              <a:buNone/>
            </a:pPr>
            <a:r>
              <a:rPr lang="en-GB" dirty="0"/>
              <a:t>Leer, Jeffry A. (1991) The </a:t>
            </a:r>
            <a:r>
              <a:rPr lang="en-GB" dirty="0" err="1"/>
              <a:t>schetic</a:t>
            </a:r>
            <a:r>
              <a:rPr lang="en-GB" dirty="0"/>
              <a:t> categories of the Tlingit verb. University of Chicago doctoral dissertation.</a:t>
            </a:r>
          </a:p>
          <a:p>
            <a:pPr marL="0" indent="0">
              <a:buNone/>
            </a:pPr>
            <a:r>
              <a:rPr lang="lv-LV" dirty="0"/>
              <a:t>Seržant, I.A. </a:t>
            </a:r>
            <a:r>
              <a:rPr lang="en-GB" dirty="0"/>
              <a:t>2012: Morphosyntactic properties of the partitive genitive in the subject position in Ancient Greek, </a:t>
            </a:r>
            <a:r>
              <a:rPr lang="en-GB" dirty="0" err="1"/>
              <a:t>Indogermanische</a:t>
            </a:r>
            <a:r>
              <a:rPr lang="en-GB" dirty="0"/>
              <a:t> </a:t>
            </a:r>
            <a:r>
              <a:rPr lang="en-GB" dirty="0" err="1"/>
              <a:t>Forschungen</a:t>
            </a:r>
            <a:r>
              <a:rPr lang="en-GB" dirty="0"/>
              <a:t> 117, 187-204 </a:t>
            </a:r>
          </a:p>
          <a:p>
            <a:pPr marL="0" indent="0">
              <a:buNone/>
            </a:pPr>
            <a:r>
              <a:rPr lang="lv-LV" dirty="0"/>
              <a:t>Seržant, I.A. </a:t>
            </a:r>
            <a:r>
              <a:rPr lang="en-GB" dirty="0"/>
              <a:t>2014: The Independent Partitive Genitive in North Russian. In: </a:t>
            </a:r>
            <a:r>
              <a:rPr lang="en-GB" dirty="0" err="1"/>
              <a:t>Seržant</a:t>
            </a:r>
            <a:r>
              <a:rPr lang="en-GB" dirty="0"/>
              <a:t>, I. A. and B. </a:t>
            </a:r>
            <a:r>
              <a:rPr lang="en-GB" dirty="0" err="1"/>
              <a:t>Wiemer</a:t>
            </a:r>
            <a:r>
              <a:rPr lang="en-GB" dirty="0"/>
              <a:t> (eds.), Contemporary Approaches to Dialectology: The area of North, Northwest Russian and Belarusian vernaculars, </a:t>
            </a:r>
            <a:r>
              <a:rPr lang="en-GB" dirty="0" err="1"/>
              <a:t>Slavica</a:t>
            </a:r>
            <a:r>
              <a:rPr lang="en-GB" dirty="0"/>
              <a:t> </a:t>
            </a:r>
            <a:r>
              <a:rPr lang="en-GB" dirty="0" err="1"/>
              <a:t>Bergensia</a:t>
            </a:r>
            <a:r>
              <a:rPr lang="en-GB" dirty="0"/>
              <a:t> 13. Bergen: John Grieg AS. 270-329.</a:t>
            </a:r>
          </a:p>
          <a:p>
            <a:pPr marL="0" indent="0">
              <a:buNone/>
            </a:pPr>
            <a:r>
              <a:rPr lang="lv-LV" dirty="0"/>
              <a:t>Seržant, I.A. </a:t>
            </a:r>
            <a:r>
              <a:rPr lang="en-GB" dirty="0"/>
              <a:t>2015a: Independent partitive as a </a:t>
            </a:r>
            <a:r>
              <a:rPr lang="en-GB" dirty="0" err="1"/>
              <a:t>Circum</a:t>
            </a:r>
            <a:r>
              <a:rPr lang="en-GB" dirty="0"/>
              <a:t>-Baltic isogloss, Journal Language Contact 8, 341-418.</a:t>
            </a:r>
          </a:p>
          <a:p>
            <a:pPr marL="0" indent="0">
              <a:buNone/>
            </a:pPr>
            <a:r>
              <a:rPr lang="lv-LV" dirty="0"/>
              <a:t>Seržant, I.A. </a:t>
            </a:r>
            <a:r>
              <a:rPr lang="en-GB" dirty="0"/>
              <a:t>2015b: An Approach to Syntactic Reconstruction. In: Carlotta </a:t>
            </a:r>
            <a:r>
              <a:rPr lang="en-GB" dirty="0" err="1"/>
              <a:t>Vitti</a:t>
            </a:r>
            <a:r>
              <a:rPr lang="en-GB" dirty="0"/>
              <a:t> (ed.), Perspectives on historical syntax. Amsterdam/Philadelphia: John </a:t>
            </a:r>
            <a:r>
              <a:rPr lang="en-GB" dirty="0" err="1"/>
              <a:t>Benjamins</a:t>
            </a:r>
            <a:r>
              <a:rPr lang="en-GB" dirty="0"/>
              <a:t>. 117-154.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88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271371" y="4234534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095052" y="4239449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140686" y="4234534"/>
            <a:ext cx="162552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NP</a:t>
            </a:r>
            <a:endParaRPr lang="en-GB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350762" y="5576641"/>
            <a:ext cx="3832908" cy="529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person</a:t>
            </a:r>
            <a:r>
              <a:rPr lang="de-DE" dirty="0"/>
              <a:t>, </a:t>
            </a:r>
            <a:r>
              <a:rPr lang="de-DE" dirty="0" err="1"/>
              <a:t>number</a:t>
            </a:r>
            <a:r>
              <a:rPr lang="de-DE" dirty="0"/>
              <a:t>, </a:t>
            </a:r>
            <a:r>
              <a:rPr lang="de-DE" dirty="0" err="1"/>
              <a:t>gender</a:t>
            </a:r>
            <a:endParaRPr lang="en-GB" dirty="0"/>
          </a:p>
        </p:txBody>
      </p:sp>
      <p:cxnSp>
        <p:nvCxnSpPr>
          <p:cNvPr id="10" name="Gerade Verbindung mit Pfeil 9"/>
          <p:cNvCxnSpPr>
            <a:stCxn id="5" idx="2"/>
          </p:cNvCxnSpPr>
          <p:nvPr/>
        </p:nvCxnSpPr>
        <p:spPr>
          <a:xfrm>
            <a:off x="1353160" y="4778483"/>
            <a:ext cx="1604240" cy="69808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3136490" y="4788316"/>
            <a:ext cx="1818969" cy="68825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2"/>
          <p:cNvSpPr txBox="1">
            <a:spLocks/>
          </p:cNvSpPr>
          <p:nvPr/>
        </p:nvSpPr>
        <p:spPr>
          <a:xfrm>
            <a:off x="8525303" y="3706867"/>
            <a:ext cx="1966888" cy="5439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NP</a:t>
            </a:r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7790114" y="4581939"/>
            <a:ext cx="3484462" cy="543949"/>
          </a:xfrm>
          <a:prstGeom prst="rect">
            <a:avLst/>
          </a:prstGeom>
          <a:pattFill prst="ltVert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verbal </a:t>
            </a:r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index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Inhaltsplatzhalter 3"/>
          <p:cNvGraphicFramePr>
            <a:graphicFrameLocks/>
          </p:cNvGraphicFramePr>
          <p:nvPr/>
        </p:nvGraphicFramePr>
        <p:xfrm>
          <a:off x="6741221" y="1205859"/>
          <a:ext cx="5196779" cy="192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779">
                  <a:extLst>
                    <a:ext uri="{9D8B030D-6E8A-4147-A177-3AD203B41FA5}">
                      <a16:colId xmlns:a16="http://schemas.microsoft.com/office/drawing/2014/main" val="311996078"/>
                    </a:ext>
                  </a:extLst>
                </a:gridCol>
              </a:tblGrid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4000" b="1" i="0" dirty="0"/>
                        <a:t>Pseudo-partitives</a:t>
                      </a:r>
                      <a:endParaRPr lang="en-GB" sz="4000" b="1" i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2800" b="1" i="0" dirty="0" err="1"/>
                        <a:t>occasional</a:t>
                      </a:r>
                      <a:r>
                        <a:rPr lang="de-DE" sz="2800" b="1" i="0" dirty="0"/>
                        <a:t> </a:t>
                      </a:r>
                      <a:r>
                        <a:rPr lang="de-DE" sz="2800" b="1" i="0" dirty="0" err="1"/>
                        <a:t>indexing</a:t>
                      </a:r>
                      <a:r>
                        <a:rPr lang="de-DE" sz="2800" b="1" i="0" dirty="0"/>
                        <a:t> </a:t>
                      </a:r>
                      <a:r>
                        <a:rPr lang="de-DE" sz="2800" b="1" i="0" dirty="0" err="1"/>
                        <a:t>of</a:t>
                      </a:r>
                      <a:r>
                        <a:rPr lang="de-DE" sz="2800" b="1" i="0" dirty="0"/>
                        <a:t> </a:t>
                      </a:r>
                      <a:r>
                        <a:rPr lang="de-DE" sz="2800" b="1" i="0" dirty="0" err="1"/>
                        <a:t>the</a:t>
                      </a:r>
                      <a:r>
                        <a:rPr lang="de-DE" sz="2800" b="1" i="0" dirty="0"/>
                        <a:t> </a:t>
                      </a:r>
                      <a:r>
                        <a:rPr lang="de-DE" sz="2800" b="1" i="0" dirty="0" err="1"/>
                        <a:t>restrictor</a:t>
                      </a:r>
                      <a:endParaRPr lang="en-GB" sz="2800" b="1" i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37529"/>
                  </a:ext>
                </a:extLst>
              </a:tr>
            </a:tbl>
          </a:graphicData>
        </a:graphic>
      </p:graphicFrame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48032" y="221745"/>
            <a:ext cx="10515600" cy="737712"/>
          </a:xfrm>
        </p:spPr>
        <p:txBody>
          <a:bodyPr/>
          <a:lstStyle/>
          <a:p>
            <a:r>
              <a:rPr lang="de-DE" b="1" dirty="0"/>
              <a:t>2. </a:t>
            </a:r>
            <a:r>
              <a:rPr lang="de-DE" b="1" dirty="0" err="1"/>
              <a:t>Indexing</a:t>
            </a:r>
            <a:r>
              <a:rPr lang="de-DE" b="1" dirty="0"/>
              <a:t> (</a:t>
            </a:r>
            <a:r>
              <a:rPr lang="de-DE" b="1" dirty="0" err="1"/>
              <a:t>agreement</a:t>
            </a:r>
            <a:r>
              <a:rPr lang="de-DE" b="1" dirty="0"/>
              <a:t>)</a:t>
            </a:r>
            <a:endParaRPr lang="en-GB" b="1" dirty="0"/>
          </a:p>
        </p:txBody>
      </p:sp>
      <p:graphicFrame>
        <p:nvGraphicFramePr>
          <p:cNvPr id="14" name="Inhaltsplatzhalter 3"/>
          <p:cNvGraphicFramePr>
            <a:graphicFrameLocks/>
          </p:cNvGraphicFramePr>
          <p:nvPr/>
        </p:nvGraphicFramePr>
        <p:xfrm>
          <a:off x="1150376" y="1225855"/>
          <a:ext cx="4748981" cy="192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981">
                  <a:extLst>
                    <a:ext uri="{9D8B030D-6E8A-4147-A177-3AD203B41FA5}">
                      <a16:colId xmlns:a16="http://schemas.microsoft.com/office/drawing/2014/main" val="1861144919"/>
                    </a:ext>
                  </a:extLst>
                </a:gridCol>
              </a:tblGrid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4000" b="1" i="0" dirty="0"/>
                        <a:t>True partitives</a:t>
                      </a:r>
                      <a:endParaRPr lang="en-GB" sz="40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2800" b="1" i="0" dirty="0" err="1"/>
                        <a:t>joint</a:t>
                      </a:r>
                      <a:r>
                        <a:rPr lang="de-DE" sz="2800" b="1" i="0" dirty="0"/>
                        <a:t> </a:t>
                      </a:r>
                      <a:r>
                        <a:rPr lang="de-DE" sz="2800" b="1" i="0" dirty="0" err="1"/>
                        <a:t>encoding</a:t>
                      </a:r>
                      <a:endParaRPr lang="en-GB" sz="28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5937529"/>
                  </a:ext>
                </a:extLst>
              </a:tr>
            </a:tbl>
          </a:graphicData>
        </a:graphic>
      </p:graphicFrame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8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1380" cy="1325563"/>
          </a:xfrm>
        </p:spPr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partitives? 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2420" y="1766628"/>
            <a:ext cx="11567160" cy="3572855"/>
          </a:xfrm>
        </p:spPr>
        <p:txBody>
          <a:bodyPr>
            <a:noAutofit/>
          </a:bodyPr>
          <a:lstStyle/>
          <a:p>
            <a:pPr>
              <a:lnSpc>
                <a:spcPts val="2680"/>
              </a:lnSpc>
            </a:pPr>
            <a:r>
              <a:rPr lang="en-GB" sz="2600" b="1" dirty="0"/>
              <a:t>Partitives are grammatical constructions that </a:t>
            </a:r>
          </a:p>
          <a:p>
            <a:pPr lvl="1">
              <a:lnSpc>
                <a:spcPts val="2680"/>
              </a:lnSpc>
              <a:buFontTx/>
              <a:buChar char="-"/>
            </a:pPr>
            <a:r>
              <a:rPr lang="en-GB" sz="2600" b="1" dirty="0"/>
              <a:t>are used to encode the true-partitive relation </a:t>
            </a:r>
            <a:r>
              <a:rPr lang="en-GB" sz="2600" dirty="0"/>
              <a:t>(cf. </a:t>
            </a:r>
            <a:r>
              <a:rPr lang="en-GB" sz="2600" i="1" dirty="0"/>
              <a:t>some of our students)</a:t>
            </a:r>
            <a:r>
              <a:rPr lang="en-GB" sz="2600" dirty="0"/>
              <a:t> </a:t>
            </a:r>
          </a:p>
          <a:p>
            <a:pPr lvl="1">
              <a:lnSpc>
                <a:spcPts val="2680"/>
              </a:lnSpc>
              <a:buFontTx/>
              <a:buChar char="-"/>
            </a:pPr>
            <a:r>
              <a:rPr lang="en-GB" sz="2600" b="1" dirty="0"/>
              <a:t>which crucially relies on two</a:t>
            </a:r>
            <a:r>
              <a:rPr lang="en-GB" sz="2600" dirty="0"/>
              <a:t> (normally)</a:t>
            </a:r>
            <a:r>
              <a:rPr lang="en-GB" sz="2600" b="1" dirty="0"/>
              <a:t> distinct sets of referents of the same kind</a:t>
            </a:r>
          </a:p>
          <a:p>
            <a:pPr>
              <a:lnSpc>
                <a:spcPts val="2680"/>
              </a:lnSpc>
            </a:pPr>
            <a:r>
              <a:rPr lang="en-GB" sz="2600" dirty="0"/>
              <a:t>Partitives obligatorily encode: </a:t>
            </a:r>
          </a:p>
          <a:p>
            <a:pPr marL="457200" lvl="1" indent="0">
              <a:lnSpc>
                <a:spcPts val="2680"/>
              </a:lnSpc>
              <a:buNone/>
            </a:pPr>
            <a:r>
              <a:rPr lang="en-GB" sz="2600" dirty="0"/>
              <a:t>1. </a:t>
            </a:r>
            <a:r>
              <a:rPr lang="en-GB" sz="2600" b="1" dirty="0"/>
              <a:t>a quantifier</a:t>
            </a:r>
            <a:r>
              <a:rPr lang="en-GB" sz="2600" dirty="0"/>
              <a:t> </a:t>
            </a:r>
            <a:r>
              <a:rPr lang="en-GB" sz="2600" i="1" dirty="0">
                <a:solidFill>
                  <a:srgbClr val="FF0000"/>
                </a:solidFill>
              </a:rPr>
              <a:t>some</a:t>
            </a:r>
            <a:r>
              <a:rPr lang="en-GB" sz="2600" i="1" dirty="0"/>
              <a:t> </a:t>
            </a:r>
            <a:r>
              <a:rPr lang="en-GB" sz="2600" dirty="0"/>
              <a:t>in </a:t>
            </a:r>
            <a:r>
              <a:rPr lang="en-GB" sz="2600" i="1" dirty="0">
                <a:solidFill>
                  <a:srgbClr val="FF0000"/>
                </a:solidFill>
              </a:rPr>
              <a:t>some</a:t>
            </a:r>
            <a:r>
              <a:rPr lang="en-GB" sz="2600" i="1" dirty="0"/>
              <a:t> </a:t>
            </a:r>
            <a:r>
              <a:rPr lang="en-GB" sz="2600" i="1" dirty="0">
                <a:solidFill>
                  <a:srgbClr val="0070C0"/>
                </a:solidFill>
              </a:rPr>
              <a:t>of</a:t>
            </a:r>
            <a:r>
              <a:rPr lang="en-GB" sz="2600" i="1" dirty="0"/>
              <a:t> </a:t>
            </a:r>
            <a:r>
              <a:rPr lang="en-GB" sz="2600" i="1" dirty="0">
                <a:solidFill>
                  <a:srgbClr val="00B050"/>
                </a:solidFill>
              </a:rPr>
              <a:t>our students</a:t>
            </a:r>
            <a:r>
              <a:rPr lang="en-GB" sz="2600" dirty="0">
                <a:solidFill>
                  <a:srgbClr val="00B050"/>
                </a:solidFill>
              </a:rPr>
              <a:t> </a:t>
            </a:r>
          </a:p>
          <a:p>
            <a:pPr marL="457200" lvl="1" indent="0">
              <a:lnSpc>
                <a:spcPts val="2680"/>
              </a:lnSpc>
              <a:buNone/>
            </a:pPr>
            <a:r>
              <a:rPr lang="en-GB" sz="2600" dirty="0"/>
              <a:t>2. the </a:t>
            </a:r>
            <a:r>
              <a:rPr lang="en-GB" sz="2600" b="1" dirty="0"/>
              <a:t>restrictor</a:t>
            </a:r>
            <a:r>
              <a:rPr lang="en-GB" sz="2600" dirty="0"/>
              <a:t> </a:t>
            </a:r>
            <a:r>
              <a:rPr lang="en-GB" sz="2600" i="1" dirty="0">
                <a:solidFill>
                  <a:srgbClr val="00B050"/>
                </a:solidFill>
              </a:rPr>
              <a:t>our students</a:t>
            </a:r>
            <a:r>
              <a:rPr lang="en-GB" sz="2600" dirty="0">
                <a:solidFill>
                  <a:srgbClr val="00B050"/>
                </a:solidFill>
              </a:rPr>
              <a:t> </a:t>
            </a:r>
          </a:p>
          <a:p>
            <a:pPr marL="457200" lvl="1" indent="0">
              <a:lnSpc>
                <a:spcPts val="2680"/>
              </a:lnSpc>
              <a:buNone/>
            </a:pPr>
            <a:r>
              <a:rPr lang="en-GB" sz="2600" dirty="0"/>
              <a:t>3. partitives are often encoded by a </a:t>
            </a:r>
            <a:r>
              <a:rPr lang="en-GB" sz="2600" b="1" dirty="0"/>
              <a:t>special marker</a:t>
            </a:r>
            <a:r>
              <a:rPr lang="en-GB" sz="2600" dirty="0"/>
              <a:t> (</a:t>
            </a:r>
            <a:r>
              <a:rPr lang="en-GB" sz="2600" i="1" dirty="0">
                <a:solidFill>
                  <a:srgbClr val="0070C0"/>
                </a:solidFill>
              </a:rPr>
              <a:t>of</a:t>
            </a:r>
            <a:r>
              <a:rPr lang="en-GB" sz="2600" dirty="0"/>
              <a:t>) or lexically</a:t>
            </a:r>
            <a:endParaRPr lang="de-DE" sz="2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3</a:t>
            </a:fld>
            <a:endParaRPr lang="en-GB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21C8FF38-E461-8436-1516-75ED92ED4F22}"/>
              </a:ext>
            </a:extLst>
          </p:cNvPr>
          <p:cNvSpPr txBox="1">
            <a:spLocks/>
          </p:cNvSpPr>
          <p:nvPr/>
        </p:nvSpPr>
        <p:spPr>
          <a:xfrm>
            <a:off x="312420" y="5903844"/>
            <a:ext cx="11567160" cy="8893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tabLst>
                <a:tab pos="18034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MinionPro-Regular"/>
                <a:cs typeface="Times New Roman" panose="02020603050405020304" pitchFamily="18" charset="0"/>
              </a:rPr>
              <a:t>Seržant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Ilja A. 2021a. Typology of partitives. 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59(4), 881-947.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tabLst>
                <a:tab pos="18034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MinionPro-Regular"/>
                <a:cs typeface="Times New Roman" panose="02020603050405020304" pitchFamily="18" charset="0"/>
              </a:rPr>
              <a:t>Seržant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Ilja A. 2021b. Diachronic typology of partitives. In Giuliana Giusti &amp; Petra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Sleeman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(eds.), 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Partitive Determiners, Partitive Pronouns and Partitive Case. 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Linguistiche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Arbeiten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Berlin: De Gruyter. 111-167.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271371" y="4234534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095052" y="4239449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140686" y="4234534"/>
            <a:ext cx="162552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NP</a:t>
            </a:r>
            <a:endParaRPr lang="en-GB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350762" y="5576641"/>
            <a:ext cx="3832908" cy="529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person</a:t>
            </a:r>
            <a:r>
              <a:rPr lang="de-DE" dirty="0"/>
              <a:t>, </a:t>
            </a:r>
            <a:r>
              <a:rPr lang="de-DE" dirty="0" err="1"/>
              <a:t>number</a:t>
            </a:r>
            <a:r>
              <a:rPr lang="de-DE" dirty="0"/>
              <a:t>, </a:t>
            </a:r>
            <a:r>
              <a:rPr lang="de-DE" dirty="0" err="1"/>
              <a:t>gender</a:t>
            </a:r>
            <a:endParaRPr lang="en-GB" dirty="0"/>
          </a:p>
        </p:txBody>
      </p:sp>
      <p:cxnSp>
        <p:nvCxnSpPr>
          <p:cNvPr id="10" name="Gerade Verbindung mit Pfeil 9"/>
          <p:cNvCxnSpPr>
            <a:stCxn id="5" idx="2"/>
          </p:cNvCxnSpPr>
          <p:nvPr/>
        </p:nvCxnSpPr>
        <p:spPr>
          <a:xfrm>
            <a:off x="1353160" y="4778483"/>
            <a:ext cx="1604240" cy="69808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3136490" y="4788316"/>
            <a:ext cx="1818969" cy="68825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48032" y="221745"/>
            <a:ext cx="10515600" cy="737712"/>
          </a:xfrm>
        </p:spPr>
        <p:txBody>
          <a:bodyPr/>
          <a:lstStyle/>
          <a:p>
            <a:r>
              <a:rPr lang="de-DE" b="1" dirty="0"/>
              <a:t>2. </a:t>
            </a:r>
            <a:r>
              <a:rPr lang="de-DE" b="1" dirty="0" err="1"/>
              <a:t>Indexing</a:t>
            </a:r>
            <a:r>
              <a:rPr lang="de-DE" b="1" dirty="0"/>
              <a:t> (</a:t>
            </a:r>
            <a:r>
              <a:rPr lang="de-DE" b="1" dirty="0" err="1"/>
              <a:t>agreement</a:t>
            </a:r>
            <a:r>
              <a:rPr lang="de-DE" b="1" dirty="0"/>
              <a:t>)</a:t>
            </a:r>
            <a:endParaRPr lang="en-GB" b="1" dirty="0"/>
          </a:p>
        </p:txBody>
      </p:sp>
      <p:graphicFrame>
        <p:nvGraphicFramePr>
          <p:cNvPr id="14" name="Inhaltsplatzhalter 3"/>
          <p:cNvGraphicFramePr>
            <a:graphicFrameLocks/>
          </p:cNvGraphicFramePr>
          <p:nvPr/>
        </p:nvGraphicFramePr>
        <p:xfrm>
          <a:off x="1150376" y="1225855"/>
          <a:ext cx="4748981" cy="192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981">
                  <a:extLst>
                    <a:ext uri="{9D8B030D-6E8A-4147-A177-3AD203B41FA5}">
                      <a16:colId xmlns:a16="http://schemas.microsoft.com/office/drawing/2014/main" val="1861144919"/>
                    </a:ext>
                  </a:extLst>
                </a:gridCol>
              </a:tblGrid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4000" b="1" i="0" dirty="0"/>
                        <a:t>True partitives</a:t>
                      </a:r>
                      <a:endParaRPr lang="en-GB" sz="40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2800" b="1" i="0" dirty="0" err="1"/>
                        <a:t>joint</a:t>
                      </a:r>
                      <a:r>
                        <a:rPr lang="de-DE" sz="2800" b="1" i="0" dirty="0"/>
                        <a:t> </a:t>
                      </a:r>
                      <a:r>
                        <a:rPr lang="de-DE" sz="2800" b="1" i="0" dirty="0" err="1"/>
                        <a:t>encoding</a:t>
                      </a:r>
                      <a:endParaRPr lang="en-GB" sz="28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5937529"/>
                  </a:ext>
                </a:extLst>
              </a:tr>
            </a:tbl>
          </a:graphicData>
        </a:graphic>
      </p:graphicFrame>
      <p:sp>
        <p:nvSpPr>
          <p:cNvPr id="15" name="Inhaltsplatzhalter 2"/>
          <p:cNvSpPr txBox="1">
            <a:spLocks/>
          </p:cNvSpPr>
          <p:nvPr/>
        </p:nvSpPr>
        <p:spPr>
          <a:xfrm>
            <a:off x="295950" y="3423370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subset</a:t>
            </a:r>
            <a:endParaRPr lang="en-GB" b="1" dirty="0"/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3855878" y="3423370"/>
            <a:ext cx="2617928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superset</a:t>
            </a:r>
            <a:endParaRPr lang="en-GB" b="1" dirty="0"/>
          </a:p>
        </p:txBody>
      </p:sp>
      <p:sp>
        <p:nvSpPr>
          <p:cNvPr id="19" name="Pfeil nach unten 18"/>
          <p:cNvSpPr/>
          <p:nvPr/>
        </p:nvSpPr>
        <p:spPr>
          <a:xfrm>
            <a:off x="1152450" y="3973210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feil nach unten 19"/>
          <p:cNvSpPr/>
          <p:nvPr/>
        </p:nvSpPr>
        <p:spPr>
          <a:xfrm>
            <a:off x="4903467" y="3958463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nhaltsplatzhalter 2"/>
          <p:cNvSpPr txBox="1">
            <a:spLocks/>
          </p:cNvSpPr>
          <p:nvPr/>
        </p:nvSpPr>
        <p:spPr>
          <a:xfrm>
            <a:off x="2952485" y="3447951"/>
            <a:ext cx="517944" cy="54394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↔</a:t>
            </a:r>
            <a:endParaRPr lang="en-GB" sz="32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271371" y="4234534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verbal </a:t>
            </a:r>
            <a:r>
              <a:rPr lang="de-DE" dirty="0" err="1"/>
              <a:t>index</a:t>
            </a:r>
            <a:endParaRPr lang="en-GB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095052" y="4239449"/>
            <a:ext cx="517944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+</a:t>
            </a:r>
            <a:endParaRPr lang="en-GB" sz="3200" b="1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140686" y="4234534"/>
            <a:ext cx="162552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/>
              <a:t>NP</a:t>
            </a:r>
            <a:endParaRPr lang="en-GB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350762" y="5576641"/>
            <a:ext cx="3832908" cy="529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dirty="0" err="1"/>
              <a:t>person</a:t>
            </a:r>
            <a:r>
              <a:rPr lang="de-DE" dirty="0"/>
              <a:t>, </a:t>
            </a:r>
            <a:r>
              <a:rPr lang="de-DE" dirty="0" err="1"/>
              <a:t>number</a:t>
            </a:r>
            <a:r>
              <a:rPr lang="de-DE" dirty="0"/>
              <a:t>, </a:t>
            </a:r>
            <a:r>
              <a:rPr lang="de-DE" dirty="0" err="1"/>
              <a:t>gender</a:t>
            </a:r>
            <a:endParaRPr lang="en-GB" dirty="0"/>
          </a:p>
        </p:txBody>
      </p:sp>
      <p:cxnSp>
        <p:nvCxnSpPr>
          <p:cNvPr id="10" name="Gerade Verbindung mit Pfeil 9"/>
          <p:cNvCxnSpPr>
            <a:stCxn id="5" idx="2"/>
          </p:cNvCxnSpPr>
          <p:nvPr/>
        </p:nvCxnSpPr>
        <p:spPr>
          <a:xfrm>
            <a:off x="1353160" y="4778483"/>
            <a:ext cx="1604240" cy="69808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3136490" y="4788316"/>
            <a:ext cx="1818969" cy="68825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48032" y="221745"/>
            <a:ext cx="10515600" cy="737712"/>
          </a:xfrm>
        </p:spPr>
        <p:txBody>
          <a:bodyPr/>
          <a:lstStyle/>
          <a:p>
            <a:r>
              <a:rPr lang="de-DE" b="1" dirty="0"/>
              <a:t>2. </a:t>
            </a:r>
            <a:r>
              <a:rPr lang="de-DE" b="1" dirty="0" err="1"/>
              <a:t>Indexing</a:t>
            </a:r>
            <a:r>
              <a:rPr lang="de-DE" b="1" dirty="0"/>
              <a:t> (</a:t>
            </a:r>
            <a:r>
              <a:rPr lang="de-DE" b="1" dirty="0" err="1"/>
              <a:t>agreement</a:t>
            </a:r>
            <a:r>
              <a:rPr lang="de-DE" b="1" dirty="0"/>
              <a:t>)</a:t>
            </a:r>
            <a:endParaRPr lang="en-GB" b="1" dirty="0"/>
          </a:p>
        </p:txBody>
      </p:sp>
      <p:graphicFrame>
        <p:nvGraphicFramePr>
          <p:cNvPr id="14" name="Inhaltsplatzhalter 3"/>
          <p:cNvGraphicFramePr>
            <a:graphicFrameLocks/>
          </p:cNvGraphicFramePr>
          <p:nvPr/>
        </p:nvGraphicFramePr>
        <p:xfrm>
          <a:off x="1150376" y="1225855"/>
          <a:ext cx="4748981" cy="192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981">
                  <a:extLst>
                    <a:ext uri="{9D8B030D-6E8A-4147-A177-3AD203B41FA5}">
                      <a16:colId xmlns:a16="http://schemas.microsoft.com/office/drawing/2014/main" val="1861144919"/>
                    </a:ext>
                  </a:extLst>
                </a:gridCol>
              </a:tblGrid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4000" b="1" i="0" dirty="0"/>
                        <a:t>True partitives</a:t>
                      </a:r>
                      <a:endParaRPr lang="en-GB" sz="40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  <a:tr h="960234">
                <a:tc>
                  <a:txBody>
                    <a:bodyPr/>
                    <a:lstStyle/>
                    <a:p>
                      <a:pPr algn="ctr"/>
                      <a:r>
                        <a:rPr lang="de-DE" sz="2800" b="1" i="0" dirty="0" err="1"/>
                        <a:t>joint</a:t>
                      </a:r>
                      <a:r>
                        <a:rPr lang="de-DE" sz="2800" b="1" i="0" dirty="0"/>
                        <a:t> </a:t>
                      </a:r>
                      <a:r>
                        <a:rPr lang="de-DE" sz="2800" b="1" i="0" dirty="0" err="1"/>
                        <a:t>encoding</a:t>
                      </a:r>
                      <a:endParaRPr lang="en-GB" sz="28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5937529"/>
                  </a:ext>
                </a:extLst>
              </a:tr>
            </a:tbl>
          </a:graphicData>
        </a:graphic>
      </p:graphicFrame>
      <p:sp>
        <p:nvSpPr>
          <p:cNvPr id="15" name="Inhaltsplatzhalter 2"/>
          <p:cNvSpPr txBox="1">
            <a:spLocks/>
          </p:cNvSpPr>
          <p:nvPr/>
        </p:nvSpPr>
        <p:spPr>
          <a:xfrm>
            <a:off x="295950" y="3423370"/>
            <a:ext cx="2163577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superset</a:t>
            </a:r>
            <a:endParaRPr lang="en-GB" b="1" dirty="0"/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3855878" y="3423370"/>
            <a:ext cx="2617928" cy="543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b="1" dirty="0" err="1"/>
              <a:t>subset</a:t>
            </a:r>
            <a:endParaRPr lang="en-GB" b="1" dirty="0"/>
          </a:p>
        </p:txBody>
      </p:sp>
      <p:sp>
        <p:nvSpPr>
          <p:cNvPr id="19" name="Pfeil nach unten 18"/>
          <p:cNvSpPr/>
          <p:nvPr/>
        </p:nvSpPr>
        <p:spPr>
          <a:xfrm>
            <a:off x="1152450" y="3973210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feil nach unten 19"/>
          <p:cNvSpPr/>
          <p:nvPr/>
        </p:nvSpPr>
        <p:spPr>
          <a:xfrm>
            <a:off x="4903467" y="3958463"/>
            <a:ext cx="410878" cy="243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nhaltsplatzhalter 2"/>
          <p:cNvSpPr txBox="1">
            <a:spLocks/>
          </p:cNvSpPr>
          <p:nvPr/>
        </p:nvSpPr>
        <p:spPr>
          <a:xfrm>
            <a:off x="2952485" y="3447951"/>
            <a:ext cx="517944" cy="54394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200" b="1" dirty="0"/>
              <a:t>↔</a:t>
            </a:r>
            <a:endParaRPr lang="en-GB" sz="32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9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1380" cy="1325563"/>
          </a:xfrm>
        </p:spPr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partitives?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8113" y="1902921"/>
            <a:ext cx="11571467" cy="3270451"/>
          </a:xfrm>
        </p:spPr>
        <p:txBody>
          <a:bodyPr>
            <a:noAutofit/>
          </a:bodyPr>
          <a:lstStyle/>
          <a:p>
            <a:pPr>
              <a:lnSpc>
                <a:spcPts val="2680"/>
              </a:lnSpc>
            </a:pPr>
            <a:r>
              <a:rPr lang="en-GB" sz="2600" dirty="0"/>
              <a:t>In addition to the true-partitive meaning which is definitional here, partitives are sometimes used to encode plain quantification, e.g. ‘some words’ in the English expression </a:t>
            </a:r>
            <a:r>
              <a:rPr lang="en-GB" sz="2600" i="1" dirty="0"/>
              <a:t>a bunch of words</a:t>
            </a:r>
          </a:p>
          <a:p>
            <a:pPr>
              <a:lnSpc>
                <a:spcPts val="2680"/>
              </a:lnSpc>
            </a:pPr>
            <a:r>
              <a:rPr lang="en-GB" sz="2600" dirty="0"/>
              <a:t>referred to as </a:t>
            </a:r>
            <a:r>
              <a:rPr lang="en-GB" sz="2600" b="1" dirty="0"/>
              <a:t>pseudo-partitives</a:t>
            </a:r>
            <a:r>
              <a:rPr lang="en-GB" sz="2600" dirty="0"/>
              <a:t> (since Selkirk 1977)</a:t>
            </a:r>
          </a:p>
          <a:p>
            <a:pPr>
              <a:lnSpc>
                <a:spcPts val="2680"/>
              </a:lnSpc>
            </a:pPr>
            <a:r>
              <a:rPr lang="en-GB" sz="2600" dirty="0"/>
              <a:t>Corollary:</a:t>
            </a:r>
          </a:p>
          <a:p>
            <a:pPr marL="0" indent="0">
              <a:lnSpc>
                <a:spcPts val="2680"/>
              </a:lnSpc>
              <a:buNone/>
            </a:pPr>
            <a:r>
              <a:rPr lang="en-GB" sz="2600" dirty="0"/>
              <a:t>	</a:t>
            </a:r>
            <a:r>
              <a:rPr lang="en-GB" sz="2600" b="1" dirty="0">
                <a:latin typeface="Arial Narrow" panose="020B0606020202030204" pitchFamily="34" charset="0"/>
              </a:rPr>
              <a:t>pseudo-partitives may only be found in constructions that may be used to 	encode the true partitive relation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4</a:t>
            </a:fld>
            <a:endParaRPr lang="en-GB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21C8FF38-E461-8436-1516-75ED92ED4F22}"/>
              </a:ext>
            </a:extLst>
          </p:cNvPr>
          <p:cNvSpPr txBox="1">
            <a:spLocks/>
          </p:cNvSpPr>
          <p:nvPr/>
        </p:nvSpPr>
        <p:spPr>
          <a:xfrm>
            <a:off x="312420" y="5911677"/>
            <a:ext cx="11567160" cy="8893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tabLst>
                <a:tab pos="18034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MinionPro-Regular"/>
                <a:cs typeface="Times New Roman" panose="02020603050405020304" pitchFamily="18" charset="0"/>
              </a:rPr>
              <a:t>Seržant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Ilja A. 2021a. Typology of partitives. 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59(4), 881-947.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tabLst>
                <a:tab pos="180340" algn="l"/>
              </a:tabLst>
            </a:pPr>
            <a:r>
              <a:rPr lang="en-GB" sz="1800" dirty="0" err="1">
                <a:latin typeface="Times New Roman" panose="02020603050405020304" pitchFamily="18" charset="0"/>
                <a:ea typeface="MinionPro-Regular"/>
                <a:cs typeface="Times New Roman" panose="02020603050405020304" pitchFamily="18" charset="0"/>
              </a:rPr>
              <a:t>Seržant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Ilja A. 2021b. Diachronic typology of partitives. In Giuliana Giusti &amp; Petra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Sleeman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(eds.), 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Partitive Determiners, Partitive Pronouns and Partitive Case. 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Linguistiche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Arbeiten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Berlin: De Gruyter. 111-167.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65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642" y="347871"/>
            <a:ext cx="10479157" cy="1342818"/>
          </a:xfrm>
        </p:spPr>
        <p:txBody>
          <a:bodyPr/>
          <a:lstStyle/>
          <a:p>
            <a:pPr algn="ctr"/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exemplify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199" y="2408903"/>
            <a:ext cx="11244209" cy="3768060"/>
          </a:xfrm>
        </p:spPr>
        <p:txBody>
          <a:bodyPr/>
          <a:lstStyle/>
          <a:p>
            <a:pPr marL="0" indent="0">
              <a:buNone/>
            </a:pPr>
            <a:r>
              <a:rPr lang="de-DE" i="1" dirty="0"/>
              <a:t>	A </a:t>
            </a:r>
            <a:r>
              <a:rPr lang="de-DE" i="1" dirty="0" err="1"/>
              <a:t>cup</a:t>
            </a:r>
            <a:r>
              <a:rPr lang="de-DE" i="1" dirty="0"/>
              <a:t> </a:t>
            </a:r>
            <a:r>
              <a:rPr lang="de-DE" b="1" i="1" dirty="0" err="1"/>
              <a:t>of</a:t>
            </a:r>
            <a:r>
              <a:rPr lang="de-DE" i="1" dirty="0"/>
              <a:t> milk				</a:t>
            </a:r>
            <a:r>
              <a:rPr lang="de-DE" i="1" dirty="0" err="1"/>
              <a:t>Some</a:t>
            </a:r>
            <a:r>
              <a:rPr lang="de-DE" i="1" dirty="0"/>
              <a:t> </a:t>
            </a:r>
            <a:r>
              <a:rPr lang="de-DE" b="1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students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	A </a:t>
            </a:r>
            <a:r>
              <a:rPr lang="de-DE" i="1" dirty="0" err="1"/>
              <a:t>group</a:t>
            </a:r>
            <a:r>
              <a:rPr lang="de-DE" i="1" dirty="0"/>
              <a:t> </a:t>
            </a:r>
            <a:r>
              <a:rPr lang="de-DE" b="1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people</a:t>
            </a:r>
            <a:r>
              <a:rPr lang="de-DE" i="1" dirty="0"/>
              <a:t>				</a:t>
            </a:r>
            <a:r>
              <a:rPr lang="de-DE" i="1" dirty="0" err="1"/>
              <a:t>Some</a:t>
            </a:r>
            <a:r>
              <a:rPr lang="de-DE" i="1" dirty="0"/>
              <a:t> </a:t>
            </a:r>
            <a:r>
              <a:rPr lang="de-DE" b="1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milk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	eine Tasse Milch		          eine Tasse </a:t>
            </a:r>
            <a:r>
              <a:rPr lang="de-DE" b="1" i="1" dirty="0"/>
              <a:t>von</a:t>
            </a:r>
            <a:r>
              <a:rPr lang="de-DE" i="1" dirty="0"/>
              <a:t> der Milch auf dem Tisch</a:t>
            </a:r>
          </a:p>
          <a:p>
            <a:pPr marL="0" indent="0">
              <a:buNone/>
            </a:pPr>
            <a:r>
              <a:rPr lang="de-DE" dirty="0"/>
              <a:t>	a       </a:t>
            </a:r>
            <a:r>
              <a:rPr lang="de-DE" dirty="0" err="1"/>
              <a:t>cup</a:t>
            </a:r>
            <a:r>
              <a:rPr lang="de-DE" dirty="0"/>
              <a:t>   milk			a      </a:t>
            </a:r>
            <a:r>
              <a:rPr lang="de-DE" dirty="0" err="1"/>
              <a:t>cup</a:t>
            </a:r>
            <a:r>
              <a:rPr lang="de-DE" dirty="0"/>
              <a:t>   </a:t>
            </a:r>
            <a:r>
              <a:rPr lang="de-DE" dirty="0" err="1"/>
              <a:t>of</a:t>
            </a:r>
            <a:r>
              <a:rPr lang="de-DE" dirty="0"/>
              <a:t>    </a:t>
            </a:r>
            <a:r>
              <a:rPr lang="de-DE" dirty="0" err="1"/>
              <a:t>the</a:t>
            </a:r>
            <a:r>
              <a:rPr lang="de-DE" dirty="0"/>
              <a:t> milk  on </a:t>
            </a:r>
            <a:r>
              <a:rPr lang="de-DE" dirty="0" err="1"/>
              <a:t>the</a:t>
            </a:r>
            <a:r>
              <a:rPr lang="de-DE" dirty="0"/>
              <a:t>     </a:t>
            </a:r>
            <a:r>
              <a:rPr lang="de-DE" dirty="0" err="1"/>
              <a:t>table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‚a </a:t>
            </a:r>
            <a:r>
              <a:rPr lang="de-DE" dirty="0" err="1"/>
              <a:t>cup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milk‘			‚a </a:t>
            </a:r>
            <a:r>
              <a:rPr lang="de-DE" dirty="0" err="1"/>
              <a:t>cup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milk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table</a:t>
            </a:r>
            <a:r>
              <a:rPr lang="de-DE" dirty="0"/>
              <a:t>‘</a:t>
            </a:r>
          </a:p>
          <a:p>
            <a:pPr marL="0" indent="0">
              <a:buNone/>
            </a:pPr>
            <a:endParaRPr lang="en-GB" i="1" dirty="0"/>
          </a:p>
          <a:p>
            <a:endParaRPr lang="en-GB" b="1" dirty="0"/>
          </a:p>
        </p:txBody>
      </p:sp>
      <p:graphicFrame>
        <p:nvGraphicFramePr>
          <p:cNvPr id="5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360805"/>
              </p:ext>
            </p:extLst>
          </p:nvPr>
        </p:nvGraphicFramePr>
        <p:xfrm>
          <a:off x="924339" y="1618820"/>
          <a:ext cx="403321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216">
                  <a:extLst>
                    <a:ext uri="{9D8B030D-6E8A-4147-A177-3AD203B41FA5}">
                      <a16:colId xmlns:a16="http://schemas.microsoft.com/office/drawing/2014/main" val="311996078"/>
                    </a:ext>
                  </a:extLst>
                </a:gridCol>
              </a:tblGrid>
              <a:tr h="534437">
                <a:tc>
                  <a:txBody>
                    <a:bodyPr/>
                    <a:lstStyle/>
                    <a:p>
                      <a:pPr algn="ctr"/>
                      <a:r>
                        <a:rPr lang="de-DE" sz="3000" b="1" i="0" dirty="0"/>
                        <a:t>Pseudo-partitives</a:t>
                      </a:r>
                      <a:endParaRPr lang="en-GB" sz="3000" b="1" i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</a:tbl>
          </a:graphicData>
        </a:graphic>
      </p:graphicFrame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983080"/>
              </p:ext>
            </p:extLst>
          </p:nvPr>
        </p:nvGraphicFramePr>
        <p:xfrm>
          <a:off x="7148078" y="1619147"/>
          <a:ext cx="3696927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927">
                  <a:extLst>
                    <a:ext uri="{9D8B030D-6E8A-4147-A177-3AD203B41FA5}">
                      <a16:colId xmlns:a16="http://schemas.microsoft.com/office/drawing/2014/main" val="1861144919"/>
                    </a:ext>
                  </a:extLst>
                </a:gridCol>
              </a:tblGrid>
              <a:tr h="422239">
                <a:tc>
                  <a:txBody>
                    <a:bodyPr/>
                    <a:lstStyle/>
                    <a:p>
                      <a:pPr algn="ctr"/>
                      <a:r>
                        <a:rPr lang="de-DE" sz="3000" b="1" i="0" dirty="0"/>
                        <a:t>True partitives</a:t>
                      </a:r>
                      <a:endParaRPr lang="en-GB" sz="30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8" name="Inhaltsplatzhalter 3">
            <a:extLst>
              <a:ext uri="{FF2B5EF4-FFF2-40B4-BE49-F238E27FC236}">
                <a16:creationId xmlns:a16="http://schemas.microsoft.com/office/drawing/2014/main" id="{E20427D1-14BB-A146-A8F5-9E848665D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927812"/>
              </p:ext>
            </p:extLst>
          </p:nvPr>
        </p:nvGraphicFramePr>
        <p:xfrm>
          <a:off x="720092" y="3818679"/>
          <a:ext cx="434770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7705">
                  <a:extLst>
                    <a:ext uri="{9D8B030D-6E8A-4147-A177-3AD203B41FA5}">
                      <a16:colId xmlns:a16="http://schemas.microsoft.com/office/drawing/2014/main" val="311996078"/>
                    </a:ext>
                  </a:extLst>
                </a:gridCol>
              </a:tblGrid>
              <a:tr h="534437">
                <a:tc>
                  <a:txBody>
                    <a:bodyPr/>
                    <a:lstStyle/>
                    <a:p>
                      <a:pPr algn="ctr"/>
                      <a:r>
                        <a:rPr lang="de-DE" sz="3000" b="1" i="0" dirty="0"/>
                        <a:t>Not a (pseudo-)partitive</a:t>
                      </a:r>
                      <a:endParaRPr lang="en-GB" sz="3000" b="1" i="0" dirty="0"/>
                    </a:p>
                  </a:txBody>
                  <a:tcPr marL="100584" marR="100584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</a:tbl>
          </a:graphicData>
        </a:graphic>
      </p:graphicFrame>
      <p:graphicFrame>
        <p:nvGraphicFramePr>
          <p:cNvPr id="10" name="Inhaltsplatzhalter 3">
            <a:extLst>
              <a:ext uri="{FF2B5EF4-FFF2-40B4-BE49-F238E27FC236}">
                <a16:creationId xmlns:a16="http://schemas.microsoft.com/office/drawing/2014/main" id="{6F985A5B-7EF6-4533-1556-13EF1EADE2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314224"/>
              </p:ext>
            </p:extLst>
          </p:nvPr>
        </p:nvGraphicFramePr>
        <p:xfrm>
          <a:off x="7187464" y="3805823"/>
          <a:ext cx="3696927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927">
                  <a:extLst>
                    <a:ext uri="{9D8B030D-6E8A-4147-A177-3AD203B41FA5}">
                      <a16:colId xmlns:a16="http://schemas.microsoft.com/office/drawing/2014/main" val="1861144919"/>
                    </a:ext>
                  </a:extLst>
                </a:gridCol>
              </a:tblGrid>
              <a:tr h="422239">
                <a:tc>
                  <a:txBody>
                    <a:bodyPr/>
                    <a:lstStyle/>
                    <a:p>
                      <a:pPr algn="ctr"/>
                      <a:r>
                        <a:rPr lang="de-DE" sz="3000" b="1" i="0" dirty="0"/>
                        <a:t>True partitives</a:t>
                      </a:r>
                      <a:endParaRPr lang="en-GB" sz="3000" b="1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953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8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6800" y="1329552"/>
            <a:ext cx="10058400" cy="1973223"/>
          </a:xfrm>
        </p:spPr>
        <p:txBody>
          <a:bodyPr>
            <a:normAutofit/>
          </a:bodyPr>
          <a:lstStyle/>
          <a:p>
            <a:r>
              <a:rPr lang="de-DE" dirty="0"/>
              <a:t>Partitives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slot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15812" y="3359653"/>
            <a:ext cx="5719042" cy="778388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7030A0"/>
                </a:solidFill>
              </a:rPr>
              <a:t>Variation in </a:t>
            </a:r>
            <a:r>
              <a:rPr lang="de-DE" sz="4000" b="1" dirty="0" err="1">
                <a:solidFill>
                  <a:srgbClr val="7030A0"/>
                </a:solidFill>
              </a:rPr>
              <a:t>the</a:t>
            </a:r>
            <a:r>
              <a:rPr lang="de-DE" sz="4000" b="1" dirty="0">
                <a:solidFill>
                  <a:srgbClr val="7030A0"/>
                </a:solidFill>
              </a:rPr>
              <a:t> </a:t>
            </a:r>
            <a:r>
              <a:rPr lang="de-DE" sz="4000" b="1" dirty="0" err="1">
                <a:solidFill>
                  <a:srgbClr val="7030A0"/>
                </a:solidFill>
              </a:rPr>
              <a:t>verb</a:t>
            </a:r>
            <a:r>
              <a:rPr lang="de-DE" sz="4000" b="1" dirty="0">
                <a:solidFill>
                  <a:srgbClr val="7030A0"/>
                </a:solidFill>
              </a:rPr>
              <a:t>: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536053" y="4223058"/>
            <a:ext cx="8399831" cy="214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de-DE" sz="4000" dirty="0" err="1">
                <a:solidFill>
                  <a:srgbClr val="0070C0"/>
                </a:solidFill>
              </a:rPr>
              <a:t>No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indexing</a:t>
            </a:r>
            <a:r>
              <a:rPr lang="de-DE" sz="4000" dirty="0">
                <a:solidFill>
                  <a:srgbClr val="0070C0"/>
                </a:solidFill>
              </a:rPr>
              <a:t> / </a:t>
            </a:r>
            <a:r>
              <a:rPr lang="de-DE" sz="4000" dirty="0" err="1">
                <a:solidFill>
                  <a:srgbClr val="0070C0"/>
                </a:solidFill>
              </a:rPr>
              <a:t>the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default</a:t>
            </a:r>
            <a:r>
              <a:rPr lang="de-DE" sz="4000" dirty="0">
                <a:solidFill>
                  <a:srgbClr val="0070C0"/>
                </a:solidFill>
              </a:rPr>
              <a:t> </a:t>
            </a:r>
            <a:r>
              <a:rPr lang="de-DE" sz="4000" dirty="0" err="1">
                <a:solidFill>
                  <a:srgbClr val="0070C0"/>
                </a:solidFill>
              </a:rPr>
              <a:t>index</a:t>
            </a:r>
            <a:endParaRPr lang="de-DE" sz="4000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0070C0"/>
                </a:solidFill>
              </a:rPr>
              <a:t>The verb indexes the quantifier</a:t>
            </a:r>
            <a:endParaRPr lang="de-DE" sz="4000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rgbClr val="0070C0"/>
                </a:solidFill>
              </a:rPr>
              <a:t>The verb indexes the restrictor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6</a:t>
            </a:fld>
            <a:endParaRPr lang="en-GB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7180C043-1611-86F2-D6F5-A032A51632D2}"/>
              </a:ext>
            </a:extLst>
          </p:cNvPr>
          <p:cNvSpPr txBox="1">
            <a:spLocks/>
          </p:cNvSpPr>
          <p:nvPr/>
        </p:nvSpPr>
        <p:spPr>
          <a:xfrm>
            <a:off x="5897366" y="678094"/>
            <a:ext cx="5768790" cy="1397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4000" i="1" dirty="0" err="1">
                <a:solidFill>
                  <a:srgbClr val="FF0000"/>
                </a:solidFill>
              </a:rPr>
              <a:t>Some</a:t>
            </a:r>
            <a:r>
              <a:rPr lang="de-DE" sz="4000" i="1" dirty="0">
                <a:solidFill>
                  <a:srgbClr val="FF0000"/>
                </a:solidFill>
              </a:rPr>
              <a:t> </a:t>
            </a:r>
            <a:r>
              <a:rPr lang="de-DE" sz="4000" i="1" dirty="0"/>
              <a:t>	   </a:t>
            </a:r>
            <a:r>
              <a:rPr lang="de-DE" sz="4000" i="1" dirty="0" err="1"/>
              <a:t>of</a:t>
            </a:r>
            <a:r>
              <a:rPr lang="de-DE" sz="4000" i="1" dirty="0"/>
              <a:t>   </a:t>
            </a:r>
            <a:r>
              <a:rPr lang="de-DE" sz="4000" i="1" dirty="0" err="1">
                <a:solidFill>
                  <a:srgbClr val="00B050"/>
                </a:solidFill>
              </a:rPr>
              <a:t>our</a:t>
            </a:r>
            <a:r>
              <a:rPr lang="de-DE" sz="4000" i="1" dirty="0">
                <a:solidFill>
                  <a:srgbClr val="00B050"/>
                </a:solidFill>
              </a:rPr>
              <a:t> </a:t>
            </a:r>
            <a:r>
              <a:rPr lang="de-DE" sz="4000" i="1" dirty="0" err="1">
                <a:solidFill>
                  <a:srgbClr val="00B050"/>
                </a:solidFill>
              </a:rPr>
              <a:t>students</a:t>
            </a:r>
            <a:endParaRPr lang="de-DE" sz="4000" i="1" dirty="0">
              <a:solidFill>
                <a:srgbClr val="00B050"/>
              </a:solidFill>
            </a:endParaRPr>
          </a:p>
          <a:p>
            <a:pPr algn="l"/>
            <a:r>
              <a:rPr lang="de-DE" sz="4000" b="1" dirty="0" err="1">
                <a:solidFill>
                  <a:srgbClr val="FF0000"/>
                </a:solidFill>
              </a:rPr>
              <a:t>quantifier</a:t>
            </a:r>
            <a:r>
              <a:rPr lang="de-DE" sz="4000" b="1" dirty="0"/>
              <a:t>	  </a:t>
            </a:r>
            <a:r>
              <a:rPr lang="de-DE" sz="4000" b="1" dirty="0" err="1">
                <a:solidFill>
                  <a:srgbClr val="00B050"/>
                </a:solidFill>
              </a:rPr>
              <a:t>restrictor</a:t>
            </a:r>
            <a:endParaRPr lang="de-DE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7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6800" y="1329552"/>
            <a:ext cx="10058400" cy="1973223"/>
          </a:xfrm>
        </p:spPr>
        <p:txBody>
          <a:bodyPr>
            <a:normAutofit/>
          </a:bodyPr>
          <a:lstStyle/>
          <a:p>
            <a:r>
              <a:rPr lang="de-DE" dirty="0"/>
              <a:t>Partitives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slot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15812" y="3359653"/>
            <a:ext cx="5719042" cy="778388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7030A0"/>
                </a:solidFill>
              </a:rPr>
              <a:t>Variation: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2525779" y="4233332"/>
            <a:ext cx="8399831" cy="2145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de-DE" sz="4000" b="1" dirty="0" err="1">
                <a:solidFill>
                  <a:srgbClr val="0070C0"/>
                </a:solidFill>
              </a:rPr>
              <a:t>No</a:t>
            </a:r>
            <a:r>
              <a:rPr lang="de-DE" sz="4000" b="1" dirty="0">
                <a:solidFill>
                  <a:srgbClr val="0070C0"/>
                </a:solidFill>
              </a:rPr>
              <a:t> </a:t>
            </a:r>
            <a:r>
              <a:rPr lang="de-DE" sz="4000" b="1" dirty="0" err="1">
                <a:solidFill>
                  <a:srgbClr val="0070C0"/>
                </a:solidFill>
              </a:rPr>
              <a:t>indexing</a:t>
            </a:r>
            <a:r>
              <a:rPr lang="de-DE" sz="4000" b="1" dirty="0">
                <a:solidFill>
                  <a:srgbClr val="0070C0"/>
                </a:solidFill>
              </a:rPr>
              <a:t> / </a:t>
            </a:r>
            <a:r>
              <a:rPr lang="de-DE" sz="4000" b="1" dirty="0" err="1">
                <a:solidFill>
                  <a:srgbClr val="0070C0"/>
                </a:solidFill>
              </a:rPr>
              <a:t>the</a:t>
            </a:r>
            <a:r>
              <a:rPr lang="de-DE" sz="4000" b="1" dirty="0">
                <a:solidFill>
                  <a:srgbClr val="0070C0"/>
                </a:solidFill>
              </a:rPr>
              <a:t> </a:t>
            </a:r>
            <a:r>
              <a:rPr lang="de-DE" sz="4000" b="1" dirty="0" err="1">
                <a:solidFill>
                  <a:srgbClr val="0070C0"/>
                </a:solidFill>
              </a:rPr>
              <a:t>default</a:t>
            </a:r>
            <a:r>
              <a:rPr lang="de-DE" sz="4000" b="1" dirty="0">
                <a:solidFill>
                  <a:srgbClr val="0070C0"/>
                </a:solidFill>
              </a:rPr>
              <a:t> </a:t>
            </a:r>
            <a:r>
              <a:rPr lang="de-DE" sz="4000" b="1" dirty="0" err="1">
                <a:solidFill>
                  <a:srgbClr val="0070C0"/>
                </a:solidFill>
              </a:rPr>
              <a:t>index</a:t>
            </a:r>
            <a:endParaRPr lang="de-DE" sz="4000" b="1" dirty="0">
              <a:solidFill>
                <a:srgbClr val="0070C0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verb indexes the quantifier</a:t>
            </a:r>
            <a:endParaRPr lang="de-DE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verb indexes the restrictor</a:t>
            </a:r>
            <a:endParaRPr lang="en-GB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0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D746E-06AE-18FE-DAA1-48582FE6C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i="1" dirty="0" err="1"/>
              <a:t>generalized</a:t>
            </a:r>
            <a:r>
              <a:rPr lang="de-DE" i="1" dirty="0"/>
              <a:t> partitives (bare partitives)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6453D7-0CCB-D984-8685-67E0DA92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8</a:t>
            </a:fld>
            <a:endParaRPr lang="en-GB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D4151F1-7B31-8C06-6F88-E72BF3D0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/>
          <a:lstStyle/>
          <a:p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No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indexing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/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default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index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C21CFF40-A0B5-B2FF-F6C1-400EAEBB5E59}"/>
              </a:ext>
            </a:extLst>
          </p:cNvPr>
          <p:cNvSpPr txBox="1">
            <a:spLocks/>
          </p:cNvSpPr>
          <p:nvPr/>
        </p:nvSpPr>
        <p:spPr>
          <a:xfrm>
            <a:off x="906278" y="2272885"/>
            <a:ext cx="80796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(1)	Lithuanian (Indo-European; p. k.)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i="1" dirty="0"/>
              <a:t>	</a:t>
            </a:r>
            <a:r>
              <a:rPr lang="en-GB" i="1" dirty="0" err="1"/>
              <a:t>Mačiau</a:t>
            </a:r>
            <a:r>
              <a:rPr lang="en-GB" i="1" dirty="0"/>
              <a:t>       </a:t>
            </a:r>
            <a:r>
              <a:rPr lang="en-GB" b="1" i="1" dirty="0" err="1"/>
              <a:t>keletą</a:t>
            </a:r>
            <a:r>
              <a:rPr lang="en-GB" i="1" dirty="0"/>
              <a:t> 	     jo 	 </a:t>
            </a:r>
            <a:r>
              <a:rPr lang="en-GB" i="1" dirty="0" err="1"/>
              <a:t>kolegų</a:t>
            </a:r>
            <a:r>
              <a:rPr lang="en-GB" i="1" dirty="0"/>
              <a:t>.		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	see.</a:t>
            </a:r>
            <a:r>
              <a:rPr lang="en-GB" cap="small" dirty="0"/>
              <a:t>pst.1sg</a:t>
            </a:r>
            <a:r>
              <a:rPr lang="en-GB" dirty="0"/>
              <a:t> </a:t>
            </a:r>
            <a:r>
              <a:rPr lang="en-GB" dirty="0" err="1"/>
              <a:t>some.</a:t>
            </a:r>
            <a:r>
              <a:rPr lang="en-GB" cap="small" dirty="0" err="1"/>
              <a:t>acc</a:t>
            </a:r>
            <a:r>
              <a:rPr lang="en-GB" dirty="0"/>
              <a:t>  his  colleague.</a:t>
            </a:r>
            <a:r>
              <a:rPr lang="en-GB" b="1" cap="small" dirty="0"/>
              <a:t>gen=part.</a:t>
            </a:r>
            <a:r>
              <a:rPr lang="en-GB" cap="small" dirty="0"/>
              <a:t>pl</a:t>
            </a:r>
            <a:r>
              <a:rPr lang="en-GB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	‘I saw </a:t>
            </a:r>
            <a:r>
              <a:rPr lang="en-GB" b="1" dirty="0"/>
              <a:t>some</a:t>
            </a:r>
            <a:r>
              <a:rPr lang="en-GB" dirty="0"/>
              <a:t> of his colleagues.’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(2)</a:t>
            </a:r>
            <a:r>
              <a:rPr lang="en-GB" i="1" dirty="0"/>
              <a:t>	</a:t>
            </a:r>
            <a:r>
              <a:rPr lang="en-GB" i="1" dirty="0" err="1"/>
              <a:t>Mačiau</a:t>
            </a:r>
            <a:r>
              <a:rPr lang="en-GB" i="1" dirty="0"/>
              <a:t> 	  …	jo 	</a:t>
            </a:r>
            <a:r>
              <a:rPr lang="en-GB" i="1" dirty="0" err="1"/>
              <a:t>kolegų</a:t>
            </a:r>
            <a:r>
              <a:rPr lang="en-GB" i="1" dirty="0"/>
              <a:t>.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	see.</a:t>
            </a:r>
            <a:r>
              <a:rPr lang="en-GB" cap="small" dirty="0"/>
              <a:t>pst.1sg</a:t>
            </a:r>
            <a:r>
              <a:rPr lang="en-GB" dirty="0"/>
              <a:t> 		his     	colleague.</a:t>
            </a:r>
            <a:r>
              <a:rPr lang="en-GB" b="1" cap="small" dirty="0"/>
              <a:t>gen=part</a:t>
            </a:r>
            <a:r>
              <a:rPr lang="en-GB" cap="small" dirty="0"/>
              <a:t>.pl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	‘I saw </a:t>
            </a:r>
            <a:r>
              <a:rPr lang="en-GB" b="1" dirty="0"/>
              <a:t>(some)</a:t>
            </a:r>
            <a:r>
              <a:rPr lang="en-GB" dirty="0"/>
              <a:t> of his colleagues.’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Pfeil nach unten 4">
            <a:extLst>
              <a:ext uri="{FF2B5EF4-FFF2-40B4-BE49-F238E27FC236}">
                <a16:creationId xmlns:a16="http://schemas.microsoft.com/office/drawing/2014/main" id="{97ADF135-800F-3C99-CC4D-B640B24FB9B9}"/>
              </a:ext>
            </a:extLst>
          </p:cNvPr>
          <p:cNvSpPr/>
          <p:nvPr/>
        </p:nvSpPr>
        <p:spPr>
          <a:xfrm>
            <a:off x="3688352" y="4344912"/>
            <a:ext cx="599370" cy="877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093451D-BB13-F1B4-B03F-B6D7100E6B95}"/>
              </a:ext>
            </a:extLst>
          </p:cNvPr>
          <p:cNvCxnSpPr/>
          <p:nvPr/>
        </p:nvCxnSpPr>
        <p:spPr>
          <a:xfrm>
            <a:off x="3538773" y="4014743"/>
            <a:ext cx="748949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08A1817-4B2F-9FAB-C9BF-6C9622DBF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51615"/>
              </p:ext>
            </p:extLst>
          </p:nvPr>
        </p:nvGraphicFramePr>
        <p:xfrm>
          <a:off x="7257225" y="4260559"/>
          <a:ext cx="458804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022">
                  <a:extLst>
                    <a:ext uri="{9D8B030D-6E8A-4147-A177-3AD203B41FA5}">
                      <a16:colId xmlns:a16="http://schemas.microsoft.com/office/drawing/2014/main" val="1951520466"/>
                    </a:ext>
                  </a:extLst>
                </a:gridCol>
                <a:gridCol w="2294022">
                  <a:extLst>
                    <a:ext uri="{9D8B030D-6E8A-4147-A177-3AD203B41FA5}">
                      <a16:colId xmlns:a16="http://schemas.microsoft.com/office/drawing/2014/main" val="1697908757"/>
                    </a:ext>
                  </a:extLst>
                </a:gridCol>
              </a:tblGrid>
              <a:tr h="143363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Definite</a:t>
                      </a:r>
                    </a:p>
                  </a:txBody>
                  <a:tcPr marL="51615" marR="51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Indefinite</a:t>
                      </a:r>
                    </a:p>
                  </a:txBody>
                  <a:tcPr marL="51615" marR="51615"/>
                </a:tc>
                <a:extLst>
                  <a:ext uri="{0D108BD9-81ED-4DB2-BD59-A6C34878D82A}">
                    <a16:rowId xmlns:a16="http://schemas.microsoft.com/office/drawing/2014/main" val="96676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/>
                        <a:t>262 (95%)</a:t>
                      </a:r>
                    </a:p>
                  </a:txBody>
                  <a:tcPr marL="51615" marR="516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15 (5%)</a:t>
                      </a:r>
                    </a:p>
                  </a:txBody>
                  <a:tcPr marL="51615" marR="51615"/>
                </a:tc>
                <a:extLst>
                  <a:ext uri="{0D108BD9-81ED-4DB2-BD59-A6C34878D82A}">
                    <a16:rowId xmlns:a16="http://schemas.microsoft.com/office/drawing/2014/main" val="897893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4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894"/>
          </a:xfrm>
        </p:spPr>
        <p:txBody>
          <a:bodyPr/>
          <a:lstStyle/>
          <a:p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No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indexing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/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default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index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55174"/>
            <a:ext cx="10515600" cy="540282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dirty="0"/>
              <a:t>(2) 	Turkish (Turkic; </a:t>
            </a:r>
            <a:r>
              <a:rPr lang="en-GB" dirty="0" err="1"/>
              <a:t>Özyıldız</a:t>
            </a:r>
            <a:r>
              <a:rPr lang="en-GB" dirty="0"/>
              <a:t> 2017: 889)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Öğrenci</a:t>
            </a:r>
            <a:r>
              <a:rPr lang="en-GB" i="1" dirty="0"/>
              <a:t>-</a:t>
            </a:r>
            <a:r>
              <a:rPr lang="en-GB" i="1" dirty="0" err="1"/>
              <a:t>ler</a:t>
            </a:r>
            <a:r>
              <a:rPr lang="en-GB" i="1" dirty="0"/>
              <a:t>-den 	   gel-di.</a:t>
            </a:r>
          </a:p>
          <a:p>
            <a:pPr marL="0" indent="0">
              <a:buNone/>
            </a:pPr>
            <a:r>
              <a:rPr lang="en-GB" dirty="0"/>
              <a:t>	student-</a:t>
            </a:r>
            <a:r>
              <a:rPr lang="en-GB" b="1" dirty="0">
                <a:solidFill>
                  <a:srgbClr val="FF0000"/>
                </a:solidFill>
              </a:rPr>
              <a:t>PL</a:t>
            </a:r>
            <a:r>
              <a:rPr lang="en-GB" dirty="0">
                <a:solidFill>
                  <a:srgbClr val="FF0000"/>
                </a:solidFill>
              </a:rPr>
              <a:t>-ABL(=PART</a:t>
            </a:r>
            <a:r>
              <a:rPr lang="en-GB" dirty="0"/>
              <a:t>) come-PST.</a:t>
            </a:r>
            <a:r>
              <a:rPr lang="en-GB" b="1" dirty="0">
                <a:solidFill>
                  <a:srgbClr val="7030A0"/>
                </a:solidFill>
              </a:rPr>
              <a:t>3SG</a:t>
            </a:r>
          </a:p>
          <a:p>
            <a:pPr marL="0" indent="0">
              <a:buNone/>
            </a:pPr>
            <a:r>
              <a:rPr lang="en-GB" dirty="0"/>
              <a:t>	‘(Some of the) students came.’</a:t>
            </a:r>
          </a:p>
          <a:p>
            <a:pPr>
              <a:buFontTx/>
              <a:buNone/>
              <a:defRPr/>
            </a:pPr>
            <a:endParaRPr lang="en-GB" sz="1100" dirty="0"/>
          </a:p>
          <a:p>
            <a:pPr>
              <a:buFontTx/>
              <a:buNone/>
              <a:defRPr/>
            </a:pPr>
            <a:r>
              <a:rPr lang="en-GB" dirty="0"/>
              <a:t>(3) 	Russian (</a:t>
            </a:r>
            <a:r>
              <a:rPr lang="en-GB" dirty="0" err="1"/>
              <a:t>p.k.</a:t>
            </a:r>
            <a:r>
              <a:rPr lang="en-GB" dirty="0"/>
              <a:t>)</a:t>
            </a:r>
          </a:p>
          <a:p>
            <a:pPr>
              <a:buFontTx/>
              <a:buNone/>
              <a:defRPr/>
            </a:pPr>
            <a:r>
              <a:rPr lang="en-GB" i="1" dirty="0"/>
              <a:t>		</a:t>
            </a:r>
            <a:r>
              <a:rPr lang="en-GB" i="1" dirty="0" err="1"/>
              <a:t>Gostej</a:t>
            </a:r>
            <a:r>
              <a:rPr lang="en-GB" i="1" dirty="0"/>
              <a:t>                	</a:t>
            </a:r>
            <a:r>
              <a:rPr lang="en-GB" i="1" dirty="0" err="1"/>
              <a:t>ponajexalo</a:t>
            </a:r>
            <a:r>
              <a:rPr lang="en-GB" i="1" dirty="0"/>
              <a:t>   </a:t>
            </a:r>
            <a:r>
              <a:rPr lang="en-GB" dirty="0"/>
              <a:t>			</a:t>
            </a:r>
          </a:p>
          <a:p>
            <a:pPr>
              <a:buFontTx/>
              <a:buNone/>
              <a:defRPr/>
            </a:pPr>
            <a:r>
              <a:rPr lang="en-GB" dirty="0"/>
              <a:t>		 guest.</a:t>
            </a:r>
            <a:r>
              <a:rPr lang="en-GB" cap="small" dirty="0"/>
              <a:t>gen(</a:t>
            </a:r>
            <a:r>
              <a:rPr lang="en-GB" b="1" cap="small" dirty="0">
                <a:solidFill>
                  <a:srgbClr val="FF0000"/>
                </a:solidFill>
              </a:rPr>
              <a:t>part</a:t>
            </a:r>
            <a:r>
              <a:rPr lang="en-GB" cap="small" dirty="0"/>
              <a:t>).</a:t>
            </a:r>
            <a:r>
              <a:rPr lang="en-GB" b="1" cap="small" dirty="0">
                <a:solidFill>
                  <a:srgbClr val="FF0000"/>
                </a:solidFill>
              </a:rPr>
              <a:t>pl</a:t>
            </a:r>
            <a:r>
              <a:rPr lang="en-GB" dirty="0"/>
              <a:t>  	arrived.</a:t>
            </a:r>
            <a:r>
              <a:rPr lang="en-GB" b="1" dirty="0">
                <a:solidFill>
                  <a:srgbClr val="7030A0"/>
                </a:solidFill>
              </a:rPr>
              <a:t>3</a:t>
            </a:r>
            <a:r>
              <a:rPr lang="en-GB" b="1" cap="small" dirty="0">
                <a:solidFill>
                  <a:srgbClr val="7030A0"/>
                </a:solidFill>
              </a:rPr>
              <a:t>sg.neutr.pst</a:t>
            </a:r>
            <a:endParaRPr lang="en-GB" b="1" dirty="0">
              <a:solidFill>
                <a:srgbClr val="7030A0"/>
              </a:solidFill>
            </a:endParaRPr>
          </a:p>
          <a:p>
            <a:pPr>
              <a:buFontTx/>
              <a:buNone/>
              <a:defRPr/>
            </a:pPr>
            <a:r>
              <a:rPr lang="en-GB" dirty="0"/>
              <a:t>		‘(Too many) guests have arrived.’</a:t>
            </a:r>
          </a:p>
          <a:p>
            <a:pPr>
              <a:buNone/>
              <a:defRPr/>
            </a:pPr>
            <a:endParaRPr lang="en-GB" sz="1100" dirty="0"/>
          </a:p>
          <a:p>
            <a:pPr>
              <a:buNone/>
              <a:defRPr/>
            </a:pPr>
            <a:r>
              <a:rPr lang="en-GB" dirty="0"/>
              <a:t>(4) 	Lithuanian (</a:t>
            </a:r>
            <a:r>
              <a:rPr lang="en-GB" dirty="0" err="1"/>
              <a:t>p.k.</a:t>
            </a:r>
            <a:r>
              <a:rPr lang="en-GB" dirty="0"/>
              <a:t>)</a:t>
            </a:r>
          </a:p>
          <a:p>
            <a:pPr>
              <a:buFontTx/>
              <a:buNone/>
              <a:defRPr/>
            </a:pPr>
            <a:r>
              <a:rPr lang="en-GB" i="1" dirty="0"/>
              <a:t>		</a:t>
            </a:r>
            <a:r>
              <a:rPr lang="en-GB" i="1" dirty="0" err="1"/>
              <a:t>Žmonių</a:t>
            </a:r>
            <a:r>
              <a:rPr lang="en-GB" i="1" dirty="0"/>
              <a:t>               	</a:t>
            </a:r>
            <a:r>
              <a:rPr lang="en-GB" i="1" dirty="0" err="1"/>
              <a:t>buvo</a:t>
            </a:r>
            <a:r>
              <a:rPr lang="en-GB" i="1" dirty="0"/>
              <a:t>         </a:t>
            </a:r>
            <a:r>
              <a:rPr lang="en-GB" i="1" dirty="0" err="1"/>
              <a:t>atsiradę</a:t>
            </a:r>
            <a:endParaRPr lang="en-GB" dirty="0"/>
          </a:p>
          <a:p>
            <a:pPr>
              <a:buFontTx/>
              <a:buNone/>
              <a:defRPr/>
            </a:pPr>
            <a:r>
              <a:rPr lang="en-GB" dirty="0"/>
              <a:t>		people.</a:t>
            </a:r>
            <a:r>
              <a:rPr lang="en-GB" cap="small" dirty="0"/>
              <a:t>gen(</a:t>
            </a:r>
            <a:r>
              <a:rPr lang="en-GB" b="1" cap="small" dirty="0">
                <a:solidFill>
                  <a:srgbClr val="FF0000"/>
                </a:solidFill>
              </a:rPr>
              <a:t>part</a:t>
            </a:r>
            <a:r>
              <a:rPr lang="en-GB" cap="small" dirty="0"/>
              <a:t>).</a:t>
            </a:r>
            <a:r>
              <a:rPr lang="en-GB" b="1" cap="small" dirty="0">
                <a:solidFill>
                  <a:srgbClr val="FF0000"/>
                </a:solidFill>
              </a:rPr>
              <a:t>pl</a:t>
            </a:r>
            <a:r>
              <a:rPr lang="en-GB" dirty="0"/>
              <a:t>  	be.</a:t>
            </a:r>
            <a:r>
              <a:rPr lang="en-GB" cap="small" dirty="0"/>
              <a:t>3pst</a:t>
            </a:r>
            <a:r>
              <a:rPr lang="en-GB" dirty="0"/>
              <a:t>    </a:t>
            </a:r>
            <a:r>
              <a:rPr lang="en-GB" dirty="0" err="1"/>
              <a:t>appear.</a:t>
            </a:r>
            <a:r>
              <a:rPr lang="en-GB" cap="small" dirty="0" err="1">
                <a:solidFill>
                  <a:srgbClr val="7030A0"/>
                </a:solidFill>
              </a:rPr>
              <a:t>ptcp.act.</a:t>
            </a:r>
            <a:r>
              <a:rPr lang="en-GB" b="1" cap="small" dirty="0" err="1">
                <a:solidFill>
                  <a:srgbClr val="7030A0"/>
                </a:solidFill>
              </a:rPr>
              <a:t>non</a:t>
            </a:r>
            <a:r>
              <a:rPr lang="en-GB" b="1" cap="small" dirty="0">
                <a:solidFill>
                  <a:srgbClr val="7030A0"/>
                </a:solidFill>
              </a:rPr>
              <a:t>-agreeing</a:t>
            </a:r>
            <a:endParaRPr lang="en-GB" b="1" dirty="0">
              <a:solidFill>
                <a:srgbClr val="7030A0"/>
              </a:solidFill>
            </a:endParaRPr>
          </a:p>
          <a:p>
            <a:pPr>
              <a:buFontTx/>
              <a:buNone/>
              <a:defRPr/>
            </a:pPr>
            <a:r>
              <a:rPr lang="nb-NO" dirty="0"/>
              <a:t>		‘People had appeared there.’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FFB-4EA5-4770-8E6F-61C9BB157DE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2417</Words>
  <Application>Microsoft Office PowerPoint</Application>
  <PresentationFormat>Szélesvásznú</PresentationFormat>
  <Paragraphs>290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Office</vt:lpstr>
      <vt:lpstr>Partitive subjects and verbal indexing across languages</vt:lpstr>
      <vt:lpstr>Intro, terminology</vt:lpstr>
      <vt:lpstr>What are partitives? </vt:lpstr>
      <vt:lpstr>What are partitives?</vt:lpstr>
      <vt:lpstr>To exemplify</vt:lpstr>
      <vt:lpstr>Partitives in the subject slot</vt:lpstr>
      <vt:lpstr>Partitives in the subject slot</vt:lpstr>
      <vt:lpstr>No indexing / the default index</vt:lpstr>
      <vt:lpstr>No indexing / the default index</vt:lpstr>
      <vt:lpstr>No indexing / the default index</vt:lpstr>
      <vt:lpstr>Partitives in the subject slot</vt:lpstr>
      <vt:lpstr>Partitives in the subject slot</vt:lpstr>
      <vt:lpstr>PowerPoint-bemutató</vt:lpstr>
      <vt:lpstr>PowerPoint-bemutató</vt:lpstr>
      <vt:lpstr>PowerPoint-bemutató</vt:lpstr>
      <vt:lpstr>PowerPoint-bemutató</vt:lpstr>
      <vt:lpstr>PowerPoint-bemutató</vt:lpstr>
      <vt:lpstr>Partitives in the subject slot</vt:lpstr>
      <vt:lpstr>Partitives in the subject slot</vt:lpstr>
      <vt:lpstr>The verb indexes the restrictor</vt:lpstr>
      <vt:lpstr>The verb indexes the restrictor</vt:lpstr>
      <vt:lpstr>The verb indexes the restrictor</vt:lpstr>
      <vt:lpstr>The verb indexes the restrictor</vt:lpstr>
      <vt:lpstr>The verb indexes the restrictor</vt:lpstr>
      <vt:lpstr>Conclusions</vt:lpstr>
      <vt:lpstr>Conclusions</vt:lpstr>
      <vt:lpstr>Thank you!</vt:lpstr>
      <vt:lpstr>PowerPoint-bemutató</vt:lpstr>
      <vt:lpstr>2. Indexing (agreement)</vt:lpstr>
      <vt:lpstr>2. Indexing (agreement)</vt:lpstr>
      <vt:lpstr>2. Indexing (agreement)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Serzants, Ilja</dc:creator>
  <cp:lastModifiedBy>Ilja Serzant</cp:lastModifiedBy>
  <cp:revision>279</cp:revision>
  <dcterms:created xsi:type="dcterms:W3CDTF">2019-07-01T12:49:14Z</dcterms:created>
  <dcterms:modified xsi:type="dcterms:W3CDTF">2022-11-02T08:56:07Z</dcterms:modified>
</cp:coreProperties>
</file>