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9144000"/>
  <p:notesSz cx="6858000" cy="9144000"/>
  <p:embeddedFontLst>
    <p:embeddedFont>
      <p:font typeface="Constantia"/>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8609C6-C67C-4375-AE74-58BBDAA84480}">
  <a:tblStyle styleId="{ED8609C6-C67C-4375-AE74-58BBDAA84480}" styleName="Table_0">
    <a:wholeTbl>
      <a:tcTxStyle b="off" i="off">
        <a:font>
          <a:latin typeface="Constantia"/>
          <a:ea typeface="Constantia"/>
          <a:cs typeface="Constant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5"/>
          </a:solidFill>
        </a:fill>
      </a:tcStyle>
    </a:wholeTbl>
    <a:band1H>
      <a:tcTxStyle/>
      <a:tcStyle>
        <a:fill>
          <a:solidFill>
            <a:srgbClr val="CAD4EA"/>
          </a:solidFill>
        </a:fill>
      </a:tcStyle>
    </a:band1H>
    <a:band2H>
      <a:tcTxStyle/>
    </a:band2H>
    <a:band1V>
      <a:tcTxStyle/>
      <a:tcStyle>
        <a:fill>
          <a:solidFill>
            <a:srgbClr val="CAD4EA"/>
          </a:solidFill>
        </a:fill>
      </a:tcStyle>
    </a:band1V>
    <a:band2V>
      <a:tcTxStyle/>
    </a:band2V>
    <a:lastCol>
      <a:tcTxStyle b="on" i="off">
        <a:font>
          <a:latin typeface="Constantia"/>
          <a:ea typeface="Constantia"/>
          <a:cs typeface="Constantia"/>
        </a:font>
        <a:schemeClr val="lt1"/>
      </a:tcTxStyle>
      <a:tcStyle>
        <a:fill>
          <a:solidFill>
            <a:schemeClr val="accent1"/>
          </a:solidFill>
        </a:fill>
      </a:tcStyle>
    </a:lastCol>
    <a:firstCol>
      <a:tcTxStyle b="on" i="off">
        <a:font>
          <a:latin typeface="Constantia"/>
          <a:ea typeface="Constantia"/>
          <a:cs typeface="Constantia"/>
        </a:font>
        <a:schemeClr val="lt1"/>
      </a:tcTxStyle>
      <a:tcStyle>
        <a:fill>
          <a:solidFill>
            <a:schemeClr val="accent1"/>
          </a:solidFill>
        </a:fill>
      </a:tcStyle>
    </a:firstCol>
    <a:lastRow>
      <a:tcTxStyle b="on" i="off">
        <a:font>
          <a:latin typeface="Constantia"/>
          <a:ea typeface="Constantia"/>
          <a:cs typeface="Constant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nstantia"/>
          <a:ea typeface="Constantia"/>
          <a:cs typeface="Constant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Constanti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onstantia-italic.fntdata"/><Relationship Id="rId50" Type="http://schemas.openxmlformats.org/officeDocument/2006/relationships/font" Target="fonts/Constantia-bold.fntdata"/><Relationship Id="rId52" Type="http://schemas.openxmlformats.org/officeDocument/2006/relationships/font" Target="fonts/Constantia-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1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1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12"/>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96" name="Google Shape;96;p12"/>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12"/>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1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4"/>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5"/>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6" name="Google Shape;46;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9" name="Shape 49"/>
        <p:cNvGrpSpPr/>
        <p:nvPr/>
      </p:nvGrpSpPr>
      <p:grpSpPr>
        <a:xfrm>
          <a:off x="0" y="0"/>
          <a:ext cx="0" cy="0"/>
          <a:chOff x="0" y="0"/>
          <a:chExt cx="0" cy="0"/>
        </a:xfrm>
      </p:grpSpPr>
      <p:sp>
        <p:nvSpPr>
          <p:cNvPr id="50" name="Google Shape;50;p6"/>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7"/>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8"/>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8"/>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8"/>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9"/>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11"/>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11"/>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p:nvPr/>
        </p:nvSpPr>
        <p:spPr>
          <a:xfrm>
            <a:off x="0" y="0"/>
            <a:ext cx="9144000" cy="6858000"/>
          </a:xfrm>
          <a:prstGeom prst="rect">
            <a:avLst/>
          </a:prstGeom>
          <a:gradFill>
            <a:gsLst>
              <a:gs pos="0">
                <a:srgbClr val="439FD7"/>
              </a:gs>
              <a:gs pos="25000">
                <a:srgbClr val="4397CA"/>
              </a:gs>
              <a:gs pos="100000">
                <a:srgbClr val="00466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115" name="Google Shape;115;p15"/>
          <p:cNvPicPr preferRelativeResize="0"/>
          <p:nvPr/>
        </p:nvPicPr>
        <p:blipFill rotWithShape="1">
          <a:blip r:embed="rId3">
            <a:alphaModFix/>
          </a:blip>
          <a:srcRect b="0" l="0" r="0" t="0"/>
          <a:stretch/>
        </p:blipFill>
        <p:spPr>
          <a:xfrm>
            <a:off x="1" y="1"/>
            <a:ext cx="9144002" cy="6858001"/>
          </a:xfrm>
          <a:prstGeom prst="rect">
            <a:avLst/>
          </a:prstGeom>
          <a:noFill/>
          <a:ln>
            <a:noFill/>
          </a:ln>
        </p:spPr>
      </p:pic>
      <p:pic>
        <p:nvPicPr>
          <p:cNvPr descr="Map&#10;&#10;Description automatically generated" id="116" name="Google Shape;116;p15"/>
          <p:cNvPicPr preferRelativeResize="0"/>
          <p:nvPr/>
        </p:nvPicPr>
        <p:blipFill rotWithShape="1">
          <a:blip r:embed="rId4">
            <a:alphaModFix/>
          </a:blip>
          <a:srcRect b="-1" l="0" r="1740" t="0"/>
          <a:stretch/>
        </p:blipFill>
        <p:spPr>
          <a:xfrm>
            <a:off x="15" y="-1"/>
            <a:ext cx="9143985" cy="4187739"/>
          </a:xfrm>
          <a:prstGeom prst="rect">
            <a:avLst/>
          </a:prstGeom>
          <a:noFill/>
          <a:ln>
            <a:noFill/>
          </a:ln>
        </p:spPr>
      </p:pic>
      <p:cxnSp>
        <p:nvCxnSpPr>
          <p:cNvPr id="117" name="Google Shape;117;p15"/>
          <p:cNvCxnSpPr/>
          <p:nvPr/>
        </p:nvCxnSpPr>
        <p:spPr>
          <a:xfrm>
            <a:off x="0" y="4229100"/>
            <a:ext cx="9144000" cy="0"/>
          </a:xfrm>
          <a:prstGeom prst="straightConnector1">
            <a:avLst/>
          </a:prstGeom>
          <a:noFill/>
          <a:ln cap="sq" cmpd="sng" w="82550">
            <a:solidFill>
              <a:srgbClr val="D9D9D9"/>
            </a:solidFill>
            <a:prstDash val="solid"/>
            <a:miter lim="800000"/>
            <a:headEnd len="sm" w="sm" type="none"/>
            <a:tailEnd len="sm" w="sm" type="none"/>
          </a:ln>
        </p:spPr>
      </p:cxnSp>
      <p:pic>
        <p:nvPicPr>
          <p:cNvPr id="118" name="Google Shape;118;p15"/>
          <p:cNvPicPr preferRelativeResize="0"/>
          <p:nvPr/>
        </p:nvPicPr>
        <p:blipFill rotWithShape="1">
          <a:blip r:embed="rId5">
            <a:alphaModFix/>
          </a:blip>
          <a:srcRect b="0" l="0" r="0" t="0"/>
          <a:stretch/>
        </p:blipFill>
        <p:spPr>
          <a:xfrm>
            <a:off x="0" y="0"/>
            <a:ext cx="9144000" cy="6858000"/>
          </a:xfrm>
          <a:prstGeom prst="rect">
            <a:avLst/>
          </a:prstGeom>
          <a:noFill/>
          <a:ln>
            <a:noFill/>
          </a:ln>
        </p:spPr>
      </p:pic>
      <p:sp>
        <p:nvSpPr>
          <p:cNvPr id="119" name="Google Shape;119;p15"/>
          <p:cNvSpPr txBox="1"/>
          <p:nvPr>
            <p:ph type="ctrTitle"/>
          </p:nvPr>
        </p:nvSpPr>
        <p:spPr>
          <a:xfrm>
            <a:off x="0" y="4419600"/>
            <a:ext cx="7924801" cy="1499108"/>
          </a:xfrm>
          <a:prstGeom prst="rect">
            <a:avLst/>
          </a:prstGeom>
          <a:noFill/>
          <a:ln>
            <a:noFill/>
          </a:ln>
        </p:spPr>
        <p:txBody>
          <a:bodyPr anchorCtr="0" anchor="b" bIns="0" lIns="0" spcFirstLastPara="1" rIns="18275" wrap="square" tIns="0">
            <a:normAutofit fontScale="90000"/>
          </a:bodyPr>
          <a:lstStyle/>
          <a:p>
            <a:pPr indent="0" lvl="0" marL="0" rtl="0" algn="ctr">
              <a:spcBef>
                <a:spcPts val="0"/>
              </a:spcBef>
              <a:spcAft>
                <a:spcPts val="0"/>
              </a:spcAft>
              <a:buClr>
                <a:schemeClr val="lt1"/>
              </a:buClr>
              <a:buSzPct val="140000"/>
              <a:buFont typeface="Calibri"/>
              <a:buNone/>
            </a:pP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r>
              <a:rPr lang="en-US">
                <a:solidFill>
                  <a:schemeClr val="lt1"/>
                </a:solidFill>
              </a:rPr>
              <a:t>						</a:t>
            </a: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r>
              <a:rPr lang="en-US">
                <a:solidFill>
                  <a:schemeClr val="lt1"/>
                </a:solidFill>
              </a:rPr>
              <a:t>						</a:t>
            </a: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br>
              <a:rPr lang="en-US">
                <a:solidFill>
                  <a:schemeClr val="lt1"/>
                </a:solidFill>
              </a:rPr>
            </a:br>
            <a:r>
              <a:rPr lang="en-US">
                <a:solidFill>
                  <a:schemeClr val="lt1"/>
                </a:solidFill>
              </a:rPr>
              <a:t>Transitivity and Partitivity </a:t>
            </a:r>
            <a:br>
              <a:rPr lang="en-US">
                <a:solidFill>
                  <a:schemeClr val="lt1"/>
                </a:solidFill>
              </a:rPr>
            </a:br>
            <a:r>
              <a:rPr lang="en-US">
                <a:solidFill>
                  <a:schemeClr val="lt1"/>
                </a:solidFill>
              </a:rPr>
              <a:t>in Estonian</a:t>
            </a:r>
            <a:endParaRPr sz="4000">
              <a:solidFill>
                <a:schemeClr val="lt1"/>
              </a:solidFill>
            </a:endParaRPr>
          </a:p>
        </p:txBody>
      </p:sp>
      <p:sp>
        <p:nvSpPr>
          <p:cNvPr id="120" name="Google Shape;120;p15"/>
          <p:cNvSpPr txBox="1"/>
          <p:nvPr>
            <p:ph idx="1" type="subTitle"/>
          </p:nvPr>
        </p:nvSpPr>
        <p:spPr>
          <a:xfrm>
            <a:off x="1313259" y="6158486"/>
            <a:ext cx="6517482" cy="535939"/>
          </a:xfrm>
          <a:prstGeom prst="rect">
            <a:avLst/>
          </a:prstGeom>
          <a:noFill/>
          <a:ln>
            <a:noFill/>
          </a:ln>
        </p:spPr>
        <p:txBody>
          <a:bodyPr anchorCtr="0" anchor="t" bIns="45700" lIns="0" spcFirstLastPara="1" rIns="18275" wrap="square" tIns="45700">
            <a:noAutofit/>
          </a:bodyPr>
          <a:lstStyle/>
          <a:p>
            <a:pPr indent="0" lvl="0" marL="0" marR="45720" rtl="0" algn="r">
              <a:spcBef>
                <a:spcPts val="0"/>
              </a:spcBef>
              <a:spcAft>
                <a:spcPts val="0"/>
              </a:spcAft>
              <a:buSzPts val="2660"/>
              <a:buNone/>
            </a:pPr>
            <a:r>
              <a:rPr b="1" lang="en-US" sz="2800">
                <a:solidFill>
                  <a:srgbClr val="FEFEFE"/>
                </a:solidFill>
              </a:rPr>
              <a:t>25 March 2022</a:t>
            </a:r>
            <a:endParaRPr/>
          </a:p>
        </p:txBody>
      </p:sp>
      <p:pic>
        <p:nvPicPr>
          <p:cNvPr descr="A picture containing text&#10;&#10;Description automatically generated" id="121" name="Google Shape;121;p15"/>
          <p:cNvPicPr preferRelativeResize="0"/>
          <p:nvPr/>
        </p:nvPicPr>
        <p:blipFill rotWithShape="1">
          <a:blip r:embed="rId6">
            <a:alphaModFix/>
          </a:blip>
          <a:srcRect b="0" l="0" r="0" t="0"/>
          <a:stretch/>
        </p:blipFill>
        <p:spPr>
          <a:xfrm>
            <a:off x="8220060" y="0"/>
            <a:ext cx="923925" cy="1041400"/>
          </a:xfrm>
          <a:prstGeom prst="rect">
            <a:avLst/>
          </a:prstGeom>
          <a:noFill/>
          <a:ln>
            <a:noFill/>
          </a:ln>
        </p:spPr>
      </p:pic>
      <p:sp>
        <p:nvSpPr>
          <p:cNvPr id="122" name="Google Shape;122;p15"/>
          <p:cNvSpPr txBox="1"/>
          <p:nvPr/>
        </p:nvSpPr>
        <p:spPr>
          <a:xfrm>
            <a:off x="2514600" y="2743200"/>
            <a:ext cx="4343400" cy="1295400"/>
          </a:xfrm>
          <a:prstGeom prst="rect">
            <a:avLst/>
          </a:prstGeom>
          <a:noFill/>
          <a:ln>
            <a:noFill/>
          </a:ln>
        </p:spPr>
        <p:txBody>
          <a:bodyPr anchorCtr="0" anchor="t" bIns="45700" lIns="0" spcFirstLastPara="1" rIns="18275" wrap="square" tIns="45700">
            <a:normAutofit lnSpcReduction="10000"/>
          </a:bodyPr>
          <a:lstStyle/>
          <a:p>
            <a:pPr indent="0" lvl="0" marL="0" marR="45720" rtl="0" algn="ctr">
              <a:lnSpc>
                <a:spcPct val="100000"/>
              </a:lnSpc>
              <a:spcBef>
                <a:spcPts val="0"/>
              </a:spcBef>
              <a:spcAft>
                <a:spcPts val="0"/>
              </a:spcAft>
              <a:buClr>
                <a:schemeClr val="accent3"/>
              </a:buClr>
              <a:buSzPts val="2850"/>
              <a:buFont typeface="Noto Sans Symbols"/>
              <a:buNone/>
            </a:pPr>
            <a:r>
              <a:rPr b="1" i="0" lang="en-US" sz="3000" u="none" cap="none" strike="noStrike">
                <a:solidFill>
                  <a:schemeClr val="lt1"/>
                </a:solidFill>
                <a:latin typeface="Times New Roman"/>
                <a:ea typeface="Times New Roman"/>
                <a:cs typeface="Times New Roman"/>
                <a:sym typeface="Times New Roman"/>
              </a:rPr>
              <a:t>Natalia Vaiss</a:t>
            </a:r>
            <a:endParaRPr/>
          </a:p>
          <a:p>
            <a:pPr indent="0" lvl="0" marL="0" marR="45720" rtl="0" algn="ctr">
              <a:lnSpc>
                <a:spcPct val="100000"/>
              </a:lnSpc>
              <a:spcBef>
                <a:spcPts val="220"/>
              </a:spcBef>
              <a:spcAft>
                <a:spcPts val="0"/>
              </a:spcAft>
              <a:buClr>
                <a:schemeClr val="accent3"/>
              </a:buClr>
              <a:buSzPts val="1045"/>
              <a:buFont typeface="Noto Sans Symbols"/>
              <a:buNone/>
            </a:pPr>
            <a:r>
              <a:rPr b="1" i="0" lang="en-US" sz="1100" u="none" cap="none" strike="noStrike">
                <a:solidFill>
                  <a:srgbClr val="A5A5A5"/>
                </a:solidFill>
                <a:latin typeface="Times New Roman"/>
                <a:ea typeface="Times New Roman"/>
                <a:cs typeface="Times New Roman"/>
                <a:sym typeface="Times New Roman"/>
              </a:rPr>
              <a:t>Tallinn University </a:t>
            </a:r>
            <a:br>
              <a:rPr b="1" i="0" lang="en-US" sz="1100" u="none" cap="none" strike="noStrike">
                <a:solidFill>
                  <a:srgbClr val="A5A5A5"/>
                </a:solidFill>
                <a:latin typeface="Times New Roman"/>
                <a:ea typeface="Times New Roman"/>
                <a:cs typeface="Times New Roman"/>
                <a:sym typeface="Times New Roman"/>
              </a:rPr>
            </a:br>
            <a:r>
              <a:rPr b="1" i="0" lang="en-US" sz="1100" u="none" cap="none" strike="noStrike">
                <a:solidFill>
                  <a:srgbClr val="A5A5A5"/>
                </a:solidFill>
                <a:latin typeface="Times New Roman"/>
                <a:ea typeface="Times New Roman"/>
                <a:cs typeface="Times New Roman"/>
                <a:sym typeface="Times New Roman"/>
              </a:rPr>
              <a:t>&amp; </a:t>
            </a:r>
            <a:br>
              <a:rPr b="1" i="0" lang="en-US" sz="1100" u="none" cap="none" strike="noStrike">
                <a:solidFill>
                  <a:srgbClr val="A5A5A5"/>
                </a:solidFill>
                <a:latin typeface="Times New Roman"/>
                <a:ea typeface="Times New Roman"/>
                <a:cs typeface="Times New Roman"/>
                <a:sym typeface="Times New Roman"/>
              </a:rPr>
            </a:br>
            <a:r>
              <a:rPr b="1" i="0" lang="en-US" sz="1100" u="none" cap="none" strike="noStrike">
                <a:solidFill>
                  <a:srgbClr val="A5A5A5"/>
                </a:solidFill>
                <a:latin typeface="Times New Roman"/>
                <a:ea typeface="Times New Roman"/>
                <a:cs typeface="Times New Roman"/>
                <a:sym typeface="Times New Roman"/>
              </a:rPr>
              <a:t>Institute </a:t>
            </a:r>
            <a:br>
              <a:rPr b="1" i="0" lang="en-US" sz="1100" u="none" cap="none" strike="noStrike">
                <a:solidFill>
                  <a:srgbClr val="A5A5A5"/>
                </a:solidFill>
                <a:latin typeface="Times New Roman"/>
                <a:ea typeface="Times New Roman"/>
                <a:cs typeface="Times New Roman"/>
                <a:sym typeface="Times New Roman"/>
              </a:rPr>
            </a:br>
            <a:r>
              <a:rPr b="1" i="0" lang="en-US" sz="1100" u="none" cap="none" strike="noStrike">
                <a:solidFill>
                  <a:srgbClr val="A5A5A5"/>
                </a:solidFill>
                <a:latin typeface="Times New Roman"/>
                <a:ea typeface="Times New Roman"/>
                <a:cs typeface="Times New Roman"/>
                <a:sym typeface="Times New Roman"/>
              </a:rPr>
              <a:t>of the Estonian </a:t>
            </a:r>
            <a:br>
              <a:rPr b="1" i="0" lang="en-US" sz="1100" u="none" cap="none" strike="noStrike">
                <a:solidFill>
                  <a:srgbClr val="A5A5A5"/>
                </a:solidFill>
                <a:latin typeface="Times New Roman"/>
                <a:ea typeface="Times New Roman"/>
                <a:cs typeface="Times New Roman"/>
                <a:sym typeface="Times New Roman"/>
              </a:rPr>
            </a:br>
            <a:r>
              <a:rPr b="1" i="0" lang="en-US" sz="1100" u="none" cap="none" strike="noStrike">
                <a:solidFill>
                  <a:srgbClr val="A5A5A5"/>
                </a:solidFill>
                <a:latin typeface="Times New Roman"/>
                <a:ea typeface="Times New Roman"/>
                <a:cs typeface="Times New Roman"/>
                <a:sym typeface="Times New Roman"/>
              </a:rPr>
              <a:t>Language</a:t>
            </a:r>
            <a:endParaRPr b="1" i="0" sz="1100" u="none" cap="none" strike="noStrike">
              <a:solidFill>
                <a:srgbClr val="A5A5A5"/>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9"/>
                                        </p:tgtEl>
                                        <p:attrNameLst>
                                          <p:attrName>style.visibility</p:attrName>
                                        </p:attrNameLst>
                                      </p:cBhvr>
                                      <p:to>
                                        <p:strVal val="visible"/>
                                      </p:to>
                                    </p:set>
                                    <p:animEffect filter="fade" transition="in">
                                      <p:cBhvr>
                                        <p:cTn dur="4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457200" y="838200"/>
            <a:ext cx="8229600" cy="533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600"/>
              <a:buFont typeface="Times New Roman"/>
              <a:buNone/>
            </a:pPr>
            <a:r>
              <a:rPr lang="en-US" sz="2600">
                <a:latin typeface="Times New Roman"/>
                <a:ea typeface="Times New Roman"/>
                <a:cs typeface="Times New Roman"/>
                <a:sym typeface="Times New Roman"/>
              </a:rPr>
              <a:t>COGNATE AND FAKE OBJECTS  (3)</a:t>
            </a:r>
            <a:endParaRPr sz="2600">
              <a:latin typeface="Times New Roman"/>
              <a:ea typeface="Times New Roman"/>
              <a:cs typeface="Times New Roman"/>
              <a:sym typeface="Times New Roman"/>
            </a:endParaRPr>
          </a:p>
        </p:txBody>
      </p:sp>
      <p:sp>
        <p:nvSpPr>
          <p:cNvPr id="176" name="Google Shape;176;p24"/>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Autofit/>
          </a:bodyPr>
          <a:lstStyle/>
          <a:p>
            <a:pPr indent="-108585" lvl="0" marL="0" rtl="0" algn="l">
              <a:lnSpc>
                <a:spcPct val="170000"/>
              </a:lnSpc>
              <a:spcBef>
                <a:spcPts val="0"/>
              </a:spcBef>
              <a:spcAft>
                <a:spcPts val="0"/>
              </a:spcAft>
              <a:buSzPts val="1710"/>
              <a:buFont typeface="Noto Sans Symbols"/>
              <a:buChar char="✔"/>
            </a:pPr>
            <a:r>
              <a:rPr lang="en-US" sz="1800">
                <a:latin typeface="Times New Roman"/>
                <a:ea typeface="Times New Roman"/>
                <a:cs typeface="Times New Roman"/>
                <a:sym typeface="Times New Roman"/>
              </a:rPr>
              <a:t>	Tüdruk             	</a:t>
            </a:r>
            <a:r>
              <a:rPr b="1" lang="en-US" sz="1800">
                <a:latin typeface="Times New Roman"/>
                <a:ea typeface="Times New Roman"/>
                <a:cs typeface="Times New Roman"/>
                <a:sym typeface="Times New Roman"/>
              </a:rPr>
              <a:t>hüppa-s</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kõrgus-t / kaugus-t</a:t>
            </a:r>
            <a:r>
              <a:rPr lang="en-US" sz="1800">
                <a:latin typeface="Times New Roman"/>
                <a:ea typeface="Times New Roman"/>
                <a:cs typeface="Times New Roman"/>
                <a:sym typeface="Times New Roman"/>
              </a:rPr>
              <a:t>. </a:t>
            </a:r>
            <a:endParaRPr/>
          </a:p>
          <a:p>
            <a:pPr indent="0" lvl="0" marL="0" rtl="0" algn="l">
              <a:lnSpc>
                <a:spcPct val="170000"/>
              </a:lnSpc>
              <a:spcBef>
                <a:spcPts val="0"/>
              </a:spcBef>
              <a:spcAft>
                <a:spcPts val="0"/>
              </a:spcAft>
              <a:buSzPts val="1710"/>
              <a:buNone/>
            </a:pPr>
            <a:r>
              <a:rPr lang="en-US" sz="1800">
                <a:latin typeface="Times New Roman"/>
                <a:ea typeface="Times New Roman"/>
                <a:cs typeface="Times New Roman"/>
                <a:sym typeface="Times New Roman"/>
              </a:rPr>
              <a:t>	girl</a:t>
            </a:r>
            <a:r>
              <a:rPr lang="en-US" sz="1800" cap="small">
                <a:latin typeface="Times New Roman"/>
                <a:ea typeface="Times New Roman"/>
                <a:cs typeface="Times New Roman"/>
                <a:sym typeface="Times New Roman"/>
              </a:rPr>
              <a:t>.nom.sg 	</a:t>
            </a:r>
            <a:r>
              <a:rPr lang="en-US" sz="1800">
                <a:latin typeface="Times New Roman"/>
                <a:ea typeface="Times New Roman"/>
                <a:cs typeface="Times New Roman"/>
                <a:sym typeface="Times New Roman"/>
              </a:rPr>
              <a:t>jump-</a:t>
            </a:r>
            <a:r>
              <a:rPr lang="en-US" sz="1800" cap="small">
                <a:latin typeface="Times New Roman"/>
                <a:ea typeface="Times New Roman"/>
                <a:cs typeface="Times New Roman"/>
                <a:sym typeface="Times New Roman"/>
              </a:rPr>
              <a:t>pst.3sg</a:t>
            </a:r>
            <a:r>
              <a:rPr lang="en-US" sz="1800">
                <a:latin typeface="Times New Roman"/>
                <a:ea typeface="Times New Roman"/>
                <a:cs typeface="Times New Roman"/>
                <a:sym typeface="Times New Roman"/>
              </a:rPr>
              <a:t>	high _/ long _jump-</a:t>
            </a:r>
            <a:r>
              <a:rPr lang="en-US" sz="1800" cap="small">
                <a:latin typeface="Times New Roman"/>
                <a:ea typeface="Times New Roman"/>
                <a:cs typeface="Times New Roman"/>
                <a:sym typeface="Times New Roman"/>
              </a:rPr>
              <a:t>par</a:t>
            </a:r>
            <a:endParaRPr sz="1800">
              <a:latin typeface="Times New Roman"/>
              <a:ea typeface="Times New Roman"/>
              <a:cs typeface="Times New Roman"/>
              <a:sym typeface="Times New Roman"/>
            </a:endParaRPr>
          </a:p>
          <a:p>
            <a:pPr indent="0" lvl="0" marL="0" rtl="0" algn="l">
              <a:lnSpc>
                <a:spcPct val="170000"/>
              </a:lnSpc>
              <a:spcBef>
                <a:spcPts val="0"/>
              </a:spcBef>
              <a:spcAft>
                <a:spcPts val="0"/>
              </a:spcAft>
              <a:buSzPts val="1710"/>
              <a:buNone/>
            </a:pPr>
            <a:r>
              <a:rPr i="1" lang="en-US" sz="1800">
                <a:latin typeface="Times New Roman"/>
                <a:ea typeface="Times New Roman"/>
                <a:cs typeface="Times New Roman"/>
                <a:sym typeface="Times New Roman"/>
              </a:rPr>
              <a:t>	‘The girl was jumping </a:t>
            </a:r>
            <a:r>
              <a:rPr i="1" lang="en-US" sz="1800" cap="small">
                <a:latin typeface="Times New Roman"/>
                <a:ea typeface="Times New Roman"/>
                <a:cs typeface="Times New Roman"/>
                <a:sym typeface="Times New Roman"/>
              </a:rPr>
              <a:t>/ </a:t>
            </a:r>
            <a:r>
              <a:rPr i="1" lang="en-US" sz="1800">
                <a:latin typeface="Times New Roman"/>
                <a:ea typeface="Times New Roman"/>
                <a:cs typeface="Times New Roman"/>
                <a:sym typeface="Times New Roman"/>
              </a:rPr>
              <a:t>jumped a high / long jump’</a:t>
            </a:r>
            <a:endParaRPr i="1" sz="1800">
              <a:latin typeface="Times New Roman"/>
              <a:ea typeface="Times New Roman"/>
              <a:cs typeface="Times New Roman"/>
              <a:sym typeface="Times New Roman"/>
            </a:endParaRPr>
          </a:p>
          <a:p>
            <a:pPr indent="-108585" lvl="0" marL="0" rtl="0" algn="l">
              <a:lnSpc>
                <a:spcPct val="170000"/>
              </a:lnSpc>
              <a:spcBef>
                <a:spcPts val="0"/>
              </a:spcBef>
              <a:spcAft>
                <a:spcPts val="0"/>
              </a:spcAft>
              <a:buSzPts val="1710"/>
              <a:buFont typeface="Noto Sans Symbols"/>
              <a:buChar char="✔"/>
            </a:pPr>
            <a:r>
              <a:rPr lang="en-US" sz="1800">
                <a:latin typeface="Times New Roman"/>
                <a:ea typeface="Times New Roman"/>
                <a:cs typeface="Times New Roman"/>
                <a:sym typeface="Times New Roman"/>
              </a:rPr>
              <a:t> 	Tüdruk 		</a:t>
            </a:r>
            <a:r>
              <a:rPr b="1" lang="en-US" sz="1800">
                <a:latin typeface="Times New Roman"/>
                <a:ea typeface="Times New Roman"/>
                <a:cs typeface="Times New Roman"/>
                <a:sym typeface="Times New Roman"/>
              </a:rPr>
              <a:t>hüppa-s</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oma hüpe-t / </a:t>
            </a:r>
            <a:r>
              <a:rPr b="1" lang="en-US" sz="1800" u="sng">
                <a:latin typeface="Times New Roman"/>
                <a:ea typeface="Times New Roman"/>
                <a:cs typeface="Times New Roman"/>
                <a:sym typeface="Times New Roman"/>
              </a:rPr>
              <a:t>oma hüppe 	ära</a:t>
            </a:r>
            <a:r>
              <a:rPr lang="en-US" sz="1800">
                <a:latin typeface="Times New Roman"/>
                <a:ea typeface="Times New Roman"/>
                <a:cs typeface="Times New Roman"/>
                <a:sym typeface="Times New Roman"/>
              </a:rPr>
              <a:t>. </a:t>
            </a:r>
            <a:endParaRPr/>
          </a:p>
          <a:p>
            <a:pPr indent="0" lvl="0" marL="0" rtl="0" algn="l">
              <a:lnSpc>
                <a:spcPct val="170000"/>
              </a:lnSpc>
              <a:spcBef>
                <a:spcPts val="0"/>
              </a:spcBef>
              <a:spcAft>
                <a:spcPts val="0"/>
              </a:spcAft>
              <a:buSzPts val="1710"/>
              <a:buNone/>
            </a:pPr>
            <a:r>
              <a:rPr lang="en-US" sz="1800">
                <a:latin typeface="Times New Roman"/>
                <a:ea typeface="Times New Roman"/>
                <a:cs typeface="Times New Roman"/>
                <a:sym typeface="Times New Roman"/>
              </a:rPr>
              <a:t>	girl.</a:t>
            </a:r>
            <a:r>
              <a:rPr lang="en-US" sz="1800" cap="small">
                <a:latin typeface="Times New Roman"/>
                <a:ea typeface="Times New Roman"/>
                <a:cs typeface="Times New Roman"/>
                <a:sym typeface="Times New Roman"/>
              </a:rPr>
              <a:t>nom.</a:t>
            </a:r>
            <a:r>
              <a:rPr lang="en-US" sz="1800">
                <a:latin typeface="Times New Roman"/>
                <a:ea typeface="Times New Roman"/>
                <a:cs typeface="Times New Roman"/>
                <a:sym typeface="Times New Roman"/>
              </a:rPr>
              <a:t>sg</a:t>
            </a:r>
            <a:r>
              <a:rPr lang="en-US" sz="1800" cap="small">
                <a:latin typeface="Times New Roman"/>
                <a:ea typeface="Times New Roman"/>
                <a:cs typeface="Times New Roman"/>
                <a:sym typeface="Times New Roman"/>
              </a:rPr>
              <a:t>   	</a:t>
            </a:r>
            <a:r>
              <a:rPr lang="en-US" sz="1800">
                <a:latin typeface="Times New Roman"/>
                <a:ea typeface="Times New Roman"/>
                <a:cs typeface="Times New Roman"/>
                <a:sym typeface="Times New Roman"/>
              </a:rPr>
              <a:t>jump-</a:t>
            </a:r>
            <a:r>
              <a:rPr lang="en-US" sz="1800" cap="small">
                <a:latin typeface="Times New Roman"/>
                <a:ea typeface="Times New Roman"/>
                <a:cs typeface="Times New Roman"/>
                <a:sym typeface="Times New Roman"/>
              </a:rPr>
              <a:t>pst.3sg</a:t>
            </a:r>
            <a:r>
              <a:rPr lang="en-US" sz="1800">
                <a:latin typeface="Times New Roman"/>
                <a:ea typeface="Times New Roman"/>
                <a:cs typeface="Times New Roman"/>
                <a:sym typeface="Times New Roman"/>
              </a:rPr>
              <a:t> 	own   jump-</a:t>
            </a:r>
            <a:r>
              <a:rPr lang="en-US" sz="1800" cap="small">
                <a:latin typeface="Times New Roman"/>
                <a:ea typeface="Times New Roman"/>
                <a:cs typeface="Times New Roman"/>
                <a:sym typeface="Times New Roman"/>
              </a:rPr>
              <a:t>par</a:t>
            </a:r>
            <a:r>
              <a:rPr lang="en-US" sz="1800">
                <a:latin typeface="Times New Roman"/>
                <a:ea typeface="Times New Roman"/>
                <a:cs typeface="Times New Roman"/>
                <a:sym typeface="Times New Roman"/>
              </a:rPr>
              <a:t>/.</a:t>
            </a:r>
            <a:r>
              <a:rPr lang="en-US" sz="1800" cap="small">
                <a:latin typeface="Times New Roman"/>
                <a:ea typeface="Times New Roman"/>
                <a:cs typeface="Times New Roman"/>
                <a:sym typeface="Times New Roman"/>
              </a:rPr>
              <a:t>acc</a:t>
            </a:r>
            <a:r>
              <a:rPr lang="en-US" sz="1800">
                <a:latin typeface="Times New Roman"/>
                <a:ea typeface="Times New Roman"/>
                <a:cs typeface="Times New Roman"/>
                <a:sym typeface="Times New Roman"/>
              </a:rPr>
              <a:t>	prt</a:t>
            </a:r>
            <a:endParaRPr sz="1800">
              <a:latin typeface="Times New Roman"/>
              <a:ea typeface="Times New Roman"/>
              <a:cs typeface="Times New Roman"/>
              <a:sym typeface="Times New Roman"/>
            </a:endParaRPr>
          </a:p>
          <a:p>
            <a:pPr indent="0" lvl="0" marL="0" rtl="0" algn="l">
              <a:lnSpc>
                <a:spcPct val="170000"/>
              </a:lnSpc>
              <a:spcBef>
                <a:spcPts val="0"/>
              </a:spcBef>
              <a:spcAft>
                <a:spcPts val="0"/>
              </a:spcAft>
              <a:buSzPts val="1710"/>
              <a:buNone/>
            </a:pPr>
            <a:r>
              <a:rPr i="1" lang="en-US" sz="1800">
                <a:latin typeface="Times New Roman"/>
                <a:ea typeface="Times New Roman"/>
                <a:cs typeface="Times New Roman"/>
                <a:sym typeface="Times New Roman"/>
              </a:rPr>
              <a:t>	‘The girl was jumping </a:t>
            </a:r>
            <a:r>
              <a:rPr i="1" lang="en-US" sz="1800" cap="small">
                <a:latin typeface="Times New Roman"/>
                <a:ea typeface="Times New Roman"/>
                <a:cs typeface="Times New Roman"/>
                <a:sym typeface="Times New Roman"/>
              </a:rPr>
              <a:t>/ </a:t>
            </a:r>
            <a:r>
              <a:rPr i="1" lang="en-US" sz="1800">
                <a:latin typeface="Times New Roman"/>
                <a:ea typeface="Times New Roman"/>
                <a:cs typeface="Times New Roman"/>
                <a:sym typeface="Times New Roman"/>
              </a:rPr>
              <a:t>jumped her jump’</a:t>
            </a:r>
            <a:endParaRPr i="1" sz="1800">
              <a:latin typeface="Times New Roman"/>
              <a:ea typeface="Times New Roman"/>
              <a:cs typeface="Times New Roman"/>
              <a:sym typeface="Times New Roman"/>
            </a:endParaRPr>
          </a:p>
          <a:p>
            <a:pPr indent="-108585" lvl="0" marL="0" rtl="0" algn="l">
              <a:lnSpc>
                <a:spcPct val="170000"/>
              </a:lnSpc>
              <a:spcBef>
                <a:spcPts val="0"/>
              </a:spcBef>
              <a:spcAft>
                <a:spcPts val="0"/>
              </a:spcAft>
              <a:buSzPts val="1710"/>
              <a:buFont typeface="Noto Sans Symbols"/>
              <a:buChar char="✔"/>
            </a:pPr>
            <a:r>
              <a:rPr lang="en-US" sz="1800">
                <a:latin typeface="Times New Roman"/>
                <a:ea typeface="Times New Roman"/>
                <a:cs typeface="Times New Roman"/>
                <a:sym typeface="Times New Roman"/>
              </a:rPr>
              <a:t>  	Tüdruk             	</a:t>
            </a:r>
            <a:r>
              <a:rPr b="1" lang="en-US" sz="1800" u="sng">
                <a:latin typeface="Times New Roman"/>
                <a:ea typeface="Times New Roman"/>
                <a:cs typeface="Times New Roman"/>
                <a:sym typeface="Times New Roman"/>
              </a:rPr>
              <a:t>hüppa-s</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raamatu</a:t>
            </a:r>
            <a:r>
              <a:rPr lang="en-US" sz="1800">
                <a:latin typeface="Times New Roman"/>
                <a:ea typeface="Times New Roman"/>
                <a:cs typeface="Times New Roman"/>
                <a:sym typeface="Times New Roman"/>
              </a:rPr>
              <a:t>		</a:t>
            </a:r>
            <a:r>
              <a:rPr b="1" lang="en-US" sz="1800" u="sng">
                <a:latin typeface="Times New Roman"/>
                <a:ea typeface="Times New Roman"/>
                <a:cs typeface="Times New Roman"/>
                <a:sym typeface="Times New Roman"/>
              </a:rPr>
              <a:t>lapiku-ks</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a:t>
            </a:r>
            <a:endParaRPr/>
          </a:p>
          <a:p>
            <a:pPr indent="0" lvl="0" marL="0" rtl="0" algn="l">
              <a:lnSpc>
                <a:spcPct val="170000"/>
              </a:lnSpc>
              <a:spcBef>
                <a:spcPts val="0"/>
              </a:spcBef>
              <a:spcAft>
                <a:spcPts val="0"/>
              </a:spcAft>
              <a:buSzPts val="1710"/>
              <a:buNone/>
            </a:pPr>
            <a:r>
              <a:rPr lang="en-US" sz="1800">
                <a:latin typeface="Times New Roman"/>
                <a:ea typeface="Times New Roman"/>
                <a:cs typeface="Times New Roman"/>
                <a:sym typeface="Times New Roman"/>
              </a:rPr>
              <a:t>	girl</a:t>
            </a:r>
            <a:r>
              <a:rPr lang="en-US" sz="1800" cap="small">
                <a:latin typeface="Times New Roman"/>
                <a:ea typeface="Times New Roman"/>
                <a:cs typeface="Times New Roman"/>
                <a:sym typeface="Times New Roman"/>
              </a:rPr>
              <a:t>.nom.</a:t>
            </a:r>
            <a:r>
              <a:rPr lang="en-US" sz="1800">
                <a:latin typeface="Times New Roman"/>
                <a:ea typeface="Times New Roman"/>
                <a:cs typeface="Times New Roman"/>
                <a:sym typeface="Times New Roman"/>
              </a:rPr>
              <a:t>sg</a:t>
            </a:r>
            <a:r>
              <a:rPr lang="en-US" sz="1800" cap="small">
                <a:latin typeface="Times New Roman"/>
                <a:ea typeface="Times New Roman"/>
                <a:cs typeface="Times New Roman"/>
                <a:sym typeface="Times New Roman"/>
              </a:rPr>
              <a:t>	</a:t>
            </a:r>
            <a:r>
              <a:rPr lang="en-US" sz="1800">
                <a:latin typeface="Times New Roman"/>
                <a:ea typeface="Times New Roman"/>
                <a:cs typeface="Times New Roman"/>
                <a:sym typeface="Times New Roman"/>
              </a:rPr>
              <a:t>jump-</a:t>
            </a:r>
            <a:r>
              <a:rPr lang="en-US" sz="1800" cap="small">
                <a:latin typeface="Times New Roman"/>
                <a:ea typeface="Times New Roman"/>
                <a:cs typeface="Times New Roman"/>
                <a:sym typeface="Times New Roman"/>
              </a:rPr>
              <a:t>pst.3sg</a:t>
            </a:r>
            <a:r>
              <a:rPr lang="en-US" sz="1800">
                <a:latin typeface="Times New Roman"/>
                <a:ea typeface="Times New Roman"/>
                <a:cs typeface="Times New Roman"/>
                <a:sym typeface="Times New Roman"/>
              </a:rPr>
              <a:t>	book.</a:t>
            </a:r>
            <a:r>
              <a:rPr lang="en-US" sz="1800" cap="small">
                <a:latin typeface="Times New Roman"/>
                <a:ea typeface="Times New Roman"/>
                <a:cs typeface="Times New Roman"/>
                <a:sym typeface="Times New Roman"/>
              </a:rPr>
              <a:t>acc</a:t>
            </a:r>
            <a:r>
              <a:rPr lang="en-US" sz="1800">
                <a:latin typeface="Times New Roman"/>
                <a:ea typeface="Times New Roman"/>
                <a:cs typeface="Times New Roman"/>
                <a:sym typeface="Times New Roman"/>
              </a:rPr>
              <a:t> 	flat-</a:t>
            </a:r>
            <a:r>
              <a:rPr lang="en-US" sz="1800" cap="small">
                <a:latin typeface="Times New Roman"/>
                <a:ea typeface="Times New Roman"/>
                <a:cs typeface="Times New Roman"/>
                <a:sym typeface="Times New Roman"/>
              </a:rPr>
              <a:t>tra</a:t>
            </a:r>
            <a:endParaRPr sz="1800">
              <a:latin typeface="Times New Roman"/>
              <a:ea typeface="Times New Roman"/>
              <a:cs typeface="Times New Roman"/>
              <a:sym typeface="Times New Roman"/>
            </a:endParaRPr>
          </a:p>
          <a:p>
            <a:pPr indent="0" lvl="0" marL="0" rtl="0" algn="l">
              <a:lnSpc>
                <a:spcPct val="170000"/>
              </a:lnSpc>
              <a:spcBef>
                <a:spcPts val="0"/>
              </a:spcBef>
              <a:spcAft>
                <a:spcPts val="0"/>
              </a:spcAft>
              <a:buSzPts val="1710"/>
              <a:buNone/>
            </a:pPr>
            <a:r>
              <a:rPr i="1" lang="en-US" sz="1800">
                <a:latin typeface="Times New Roman"/>
                <a:ea typeface="Times New Roman"/>
                <a:cs typeface="Times New Roman"/>
                <a:sym typeface="Times New Roman"/>
              </a:rPr>
              <a:t>	‘The girl jumped on the book until it was flat’</a:t>
            </a:r>
            <a:endParaRPr sz="18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457200" y="838200"/>
            <a:ext cx="8229600" cy="9906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800"/>
              <a:buFont typeface="Times New Roman"/>
              <a:buNone/>
            </a:pPr>
            <a:r>
              <a:rPr lang="en-US" sz="2800">
                <a:latin typeface="Times New Roman"/>
                <a:ea typeface="Times New Roman"/>
                <a:cs typeface="Times New Roman"/>
                <a:sym typeface="Times New Roman"/>
              </a:rPr>
              <a:t>PARALLEL VERB  PATTERNS, </a:t>
            </a:r>
            <a:br>
              <a:rPr lang="en-US" sz="2800">
                <a:latin typeface="Times New Roman"/>
                <a:ea typeface="Times New Roman"/>
                <a:cs typeface="Times New Roman"/>
                <a:sym typeface="Times New Roman"/>
              </a:rPr>
            </a:br>
            <a:r>
              <a:rPr lang="en-US" sz="2800">
                <a:latin typeface="Times New Roman"/>
                <a:ea typeface="Times New Roman"/>
                <a:cs typeface="Times New Roman"/>
                <a:sym typeface="Times New Roman"/>
              </a:rPr>
              <a:t>WITH AND WITHOUT A DIRECT OBJECT</a:t>
            </a:r>
            <a:endParaRPr sz="2800">
              <a:latin typeface="Times New Roman"/>
              <a:ea typeface="Times New Roman"/>
              <a:cs typeface="Times New Roman"/>
              <a:sym typeface="Times New Roman"/>
            </a:endParaRPr>
          </a:p>
        </p:txBody>
      </p:sp>
      <p:sp>
        <p:nvSpPr>
          <p:cNvPr id="182" name="Google Shape;182;p25"/>
          <p:cNvSpPr txBox="1"/>
          <p:nvPr>
            <p:ph idx="1" type="body"/>
          </p:nvPr>
        </p:nvSpPr>
        <p:spPr>
          <a:xfrm>
            <a:off x="457200" y="1981200"/>
            <a:ext cx="8229600" cy="4343400"/>
          </a:xfrm>
          <a:prstGeom prst="rect">
            <a:avLst/>
          </a:prstGeom>
          <a:noFill/>
          <a:ln>
            <a:noFill/>
          </a:ln>
        </p:spPr>
        <p:txBody>
          <a:bodyPr anchorCtr="0" anchor="t" bIns="45700" lIns="91425" spcFirstLastPara="1" rIns="91425" wrap="square" tIns="45700">
            <a:noAutofit/>
          </a:bodyPr>
          <a:lstStyle/>
          <a:p>
            <a:pPr indent="-274320" lvl="0" marL="274320" rtl="0" algn="l">
              <a:lnSpc>
                <a:spcPct val="170000"/>
              </a:lnSpc>
              <a:spcBef>
                <a:spcPts val="0"/>
              </a:spcBef>
              <a:spcAft>
                <a:spcPts val="0"/>
              </a:spcAft>
              <a:buSzPts val="2280"/>
              <a:buFont typeface="Noto Sans Symbols"/>
              <a:buChar char="✔"/>
            </a:pPr>
            <a:r>
              <a:rPr b="1" i="1" lang="en-US" sz="2400">
                <a:latin typeface="Times New Roman"/>
                <a:ea typeface="Times New Roman"/>
                <a:cs typeface="Times New Roman"/>
                <a:sym typeface="Times New Roman"/>
              </a:rPr>
              <a:t> Ta		alusta-b 	   treening-uid/ treeningu-te-ga </a:t>
            </a:r>
            <a:endParaRPr/>
          </a:p>
          <a:p>
            <a:pPr indent="-274320" lvl="0" marL="274320" rtl="0" algn="l">
              <a:lnSpc>
                <a:spcPct val="170000"/>
              </a:lnSpc>
              <a:spcBef>
                <a:spcPts val="0"/>
              </a:spcBef>
              <a:spcAft>
                <a:spcPts val="0"/>
              </a:spcAft>
              <a:buSzPts val="2280"/>
              <a:buNone/>
            </a:pPr>
            <a:r>
              <a:rPr lang="en-US" sz="2400">
                <a:latin typeface="Times New Roman"/>
                <a:ea typeface="Times New Roman"/>
                <a:cs typeface="Times New Roman"/>
                <a:sym typeface="Times New Roman"/>
              </a:rPr>
              <a:t>    s/he</a:t>
            </a:r>
            <a:r>
              <a:rPr lang="en-US" sz="2400" cap="small">
                <a:latin typeface="Times New Roman"/>
                <a:ea typeface="Times New Roman"/>
                <a:cs typeface="Times New Roman"/>
                <a:sym typeface="Times New Roman"/>
              </a:rPr>
              <a:t>.</a:t>
            </a:r>
            <a:r>
              <a:rPr lang="en-US" sz="2200" cap="small">
                <a:latin typeface="Times New Roman"/>
                <a:ea typeface="Times New Roman"/>
                <a:cs typeface="Times New Roman"/>
                <a:sym typeface="Times New Roman"/>
              </a:rPr>
              <a:t>nom</a:t>
            </a:r>
            <a:r>
              <a:rPr lang="en-US" sz="2400" cap="sma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start-</a:t>
            </a:r>
            <a:r>
              <a:rPr lang="en-US" sz="2200">
                <a:latin typeface="Times New Roman"/>
                <a:ea typeface="Times New Roman"/>
                <a:cs typeface="Times New Roman"/>
                <a:sym typeface="Times New Roman"/>
              </a:rPr>
              <a:t>PRS.3SG</a:t>
            </a:r>
            <a:r>
              <a:rPr lang="en-US" sz="2400">
                <a:latin typeface="Times New Roman"/>
                <a:ea typeface="Times New Roman"/>
                <a:cs typeface="Times New Roman"/>
                <a:sym typeface="Times New Roman"/>
              </a:rPr>
              <a:t>     training-</a:t>
            </a:r>
            <a:r>
              <a:rPr lang="en-US" sz="2200">
                <a:latin typeface="Times New Roman"/>
                <a:ea typeface="Times New Roman"/>
                <a:cs typeface="Times New Roman"/>
                <a:sym typeface="Times New Roman"/>
              </a:rPr>
              <a:t>PAR.PL/-PL-COMIT </a:t>
            </a:r>
            <a:br>
              <a:rPr b="1" i="1"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‘S/he starts training.’</a:t>
            </a:r>
            <a:endParaRPr/>
          </a:p>
          <a:p>
            <a:pPr indent="-274320" lvl="0" marL="274320" rtl="0" algn="l">
              <a:lnSpc>
                <a:spcPct val="170000"/>
              </a:lnSpc>
              <a:spcBef>
                <a:spcPts val="0"/>
              </a:spcBef>
              <a:spcAft>
                <a:spcPts val="0"/>
              </a:spcAft>
              <a:buSzPts val="2280"/>
              <a:buFont typeface="Noto Sans Symbols"/>
              <a:buChar char="✔"/>
            </a:pPr>
            <a:r>
              <a:rPr b="1" i="1" lang="en-US" sz="2400">
                <a:latin typeface="Times New Roman"/>
                <a:ea typeface="Times New Roman"/>
                <a:cs typeface="Times New Roman"/>
                <a:sym typeface="Times New Roman"/>
              </a:rPr>
              <a:t>Ta 		vaata-b 	   merd/ mere-le</a:t>
            </a:r>
            <a:r>
              <a:rPr lang="en-US" sz="2400">
                <a:latin typeface="Times New Roman"/>
                <a:ea typeface="Times New Roman"/>
                <a:cs typeface="Times New Roman"/>
                <a:sym typeface="Times New Roman"/>
              </a:rPr>
              <a:t> </a:t>
            </a: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 s/he</a:t>
            </a:r>
            <a:r>
              <a:rPr lang="en-US" sz="2400" cap="small">
                <a:latin typeface="Times New Roman"/>
                <a:ea typeface="Times New Roman"/>
                <a:cs typeface="Times New Roman"/>
                <a:sym typeface="Times New Roman"/>
              </a:rPr>
              <a:t>.</a:t>
            </a:r>
            <a:r>
              <a:rPr lang="en-US" sz="2200" cap="small">
                <a:latin typeface="Times New Roman"/>
                <a:ea typeface="Times New Roman"/>
                <a:cs typeface="Times New Roman"/>
                <a:sym typeface="Times New Roman"/>
              </a:rPr>
              <a:t>nom</a:t>
            </a:r>
            <a:r>
              <a:rPr lang="en-US" sz="2400" cap="sma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look-</a:t>
            </a:r>
            <a:r>
              <a:rPr lang="en-US" sz="2200">
                <a:latin typeface="Times New Roman"/>
                <a:ea typeface="Times New Roman"/>
                <a:cs typeface="Times New Roman"/>
                <a:sym typeface="Times New Roman"/>
              </a:rPr>
              <a:t>PRS.3SG</a:t>
            </a:r>
            <a:r>
              <a:rPr lang="en-US" sz="2400">
                <a:latin typeface="Times New Roman"/>
                <a:ea typeface="Times New Roman"/>
                <a:cs typeface="Times New Roman"/>
                <a:sym typeface="Times New Roman"/>
              </a:rPr>
              <a:t>    sea-</a:t>
            </a:r>
            <a:r>
              <a:rPr lang="en-US" sz="2200">
                <a:latin typeface="Times New Roman"/>
                <a:ea typeface="Times New Roman"/>
                <a:cs typeface="Times New Roman"/>
                <a:sym typeface="Times New Roman"/>
              </a:rPr>
              <a:t>PAR/-ALL </a:t>
            </a: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‘S/he looks at the sea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500"/>
              <a:buFont typeface="Times New Roman"/>
              <a:buNone/>
            </a:pPr>
            <a:r>
              <a:rPr lang="en-US" sz="3500">
                <a:latin typeface="Times New Roman"/>
                <a:ea typeface="Times New Roman"/>
                <a:cs typeface="Times New Roman"/>
                <a:sym typeface="Times New Roman"/>
              </a:rPr>
              <a:t>FREQUENT LABILITY </a:t>
            </a:r>
            <a:br>
              <a:rPr lang="en-US" sz="3500">
                <a:latin typeface="Times New Roman"/>
                <a:ea typeface="Times New Roman"/>
                <a:cs typeface="Times New Roman"/>
                <a:sym typeface="Times New Roman"/>
              </a:rPr>
            </a:br>
            <a:r>
              <a:rPr lang="en-US" sz="2800">
                <a:latin typeface="Times New Roman"/>
                <a:ea typeface="Times New Roman"/>
                <a:cs typeface="Times New Roman"/>
                <a:sym typeface="Times New Roman"/>
              </a:rPr>
              <a:t>(for prototypical lability see more Letuchiy 2013)</a:t>
            </a:r>
            <a:endParaRPr sz="2800"/>
          </a:p>
        </p:txBody>
      </p:sp>
      <p:sp>
        <p:nvSpPr>
          <p:cNvPr id="188" name="Google Shape;188;p2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None/>
            </a:pPr>
            <a:r>
              <a:t/>
            </a:r>
            <a:endParaRPr b="1" sz="3600">
              <a:solidFill>
                <a:srgbClr val="00B0F0"/>
              </a:solidFill>
              <a:latin typeface="Times New Roman"/>
              <a:ea typeface="Times New Roman"/>
              <a:cs typeface="Times New Roman"/>
              <a:sym typeface="Times New Roman"/>
            </a:endParaRPr>
          </a:p>
          <a:p>
            <a:pPr indent="-274320" lvl="0" marL="274320" rtl="0" algn="l">
              <a:spcBef>
                <a:spcPts val="612"/>
              </a:spcBef>
              <a:spcAft>
                <a:spcPts val="0"/>
              </a:spcAft>
              <a:buSzPct val="95000"/>
              <a:buNone/>
            </a:pPr>
            <a:r>
              <a:rPr b="1" lang="en-US" sz="3600">
                <a:solidFill>
                  <a:srgbClr val="00B0F0"/>
                </a:solidFill>
                <a:latin typeface="Times New Roman"/>
                <a:ea typeface="Times New Roman"/>
                <a:cs typeface="Times New Roman"/>
                <a:sym typeface="Times New Roman"/>
              </a:rPr>
              <a:t>! </a:t>
            </a:r>
            <a:r>
              <a:rPr lang="en-US" sz="2800">
                <a:latin typeface="Times New Roman"/>
                <a:ea typeface="Times New Roman"/>
                <a:cs typeface="Times New Roman"/>
                <a:sym typeface="Times New Roman"/>
              </a:rPr>
              <a:t>There are over 90 labile verbs in Estonian (Kehayov &amp; Vihman 2014), as compared to, for example, over 800 labile verbs in English (McMillion 2006) and ca 30 labile verbs in Russian (Letuchiy 2006).</a:t>
            </a:r>
            <a:endParaRPr/>
          </a:p>
          <a:p>
            <a:pPr indent="-274320" lvl="0" marL="274320" rtl="0" algn="l">
              <a:spcBef>
                <a:spcPts val="476"/>
              </a:spcBef>
              <a:spcAft>
                <a:spcPts val="0"/>
              </a:spcAft>
              <a:buSzPct val="95000"/>
              <a:buNone/>
            </a:pPr>
            <a:r>
              <a:t/>
            </a:r>
            <a:endParaRPr sz="2800">
              <a:latin typeface="Times New Roman"/>
              <a:ea typeface="Times New Roman"/>
              <a:cs typeface="Times New Roman"/>
              <a:sym typeface="Times New Roman"/>
            </a:endParaRPr>
          </a:p>
          <a:p>
            <a:pPr indent="-274320" lvl="0" marL="274320" rtl="0" algn="l">
              <a:spcBef>
                <a:spcPts val="442"/>
              </a:spcBef>
              <a:spcAft>
                <a:spcPts val="0"/>
              </a:spcAft>
              <a:buSzPct val="95000"/>
              <a:buNone/>
            </a:pPr>
            <a:r>
              <a:rPr lang="en-US"/>
              <a:t>	There are 4 types of prototypical lability in Estonian </a:t>
            </a:r>
            <a:br>
              <a:rPr lang="en-US"/>
            </a:br>
            <a:r>
              <a:rPr lang="en-US"/>
              <a:t>(Kehayov &amp; Vihman 2014):</a:t>
            </a:r>
            <a:endParaRPr/>
          </a:p>
          <a:p>
            <a:pPr indent="-246888" lvl="1" marL="640080" rtl="0" algn="l">
              <a:spcBef>
                <a:spcPts val="442"/>
              </a:spcBef>
              <a:spcAft>
                <a:spcPts val="0"/>
              </a:spcAft>
              <a:buSzPct val="85000"/>
              <a:buChar char="⚫"/>
            </a:pPr>
            <a:r>
              <a:rPr lang="en-US" sz="2600"/>
              <a:t>patient-preserving</a:t>
            </a:r>
            <a:endParaRPr sz="2600"/>
          </a:p>
          <a:p>
            <a:pPr indent="-246888" lvl="1" marL="640080" rtl="0" algn="l">
              <a:spcBef>
                <a:spcPts val="442"/>
              </a:spcBef>
              <a:spcAft>
                <a:spcPts val="0"/>
              </a:spcAft>
              <a:buSzPct val="85000"/>
              <a:buChar char="⚫"/>
            </a:pPr>
            <a:r>
              <a:rPr lang="en-US" sz="2600"/>
              <a:t>agent-preserving</a:t>
            </a:r>
            <a:endParaRPr sz="2600"/>
          </a:p>
          <a:p>
            <a:pPr indent="-246888" lvl="1" marL="640080" rtl="0" algn="l">
              <a:spcBef>
                <a:spcPts val="442"/>
              </a:spcBef>
              <a:spcAft>
                <a:spcPts val="0"/>
              </a:spcAft>
              <a:buSzPct val="85000"/>
              <a:buChar char="⚫"/>
            </a:pPr>
            <a:r>
              <a:rPr lang="en-US" sz="2600"/>
              <a:t>reflexive</a:t>
            </a:r>
            <a:endParaRPr/>
          </a:p>
          <a:p>
            <a:pPr indent="-246888" lvl="1" marL="640080" rtl="0" algn="l">
              <a:spcBef>
                <a:spcPts val="442"/>
              </a:spcBef>
              <a:spcAft>
                <a:spcPts val="0"/>
              </a:spcAft>
              <a:buSzPct val="85000"/>
              <a:buChar char="⚫"/>
            </a:pPr>
            <a:r>
              <a:rPr lang="en-US" sz="2600"/>
              <a:t>reciprocal</a:t>
            </a:r>
            <a:endParaRPr sz="2600"/>
          </a:p>
          <a:p>
            <a:pPr indent="-274320" lvl="0" marL="274320" rtl="0" algn="l">
              <a:spcBef>
                <a:spcPts val="442"/>
              </a:spcBef>
              <a:spcAft>
                <a:spcPts val="0"/>
              </a:spcAft>
              <a:buSzPct val="95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500"/>
              <a:buFont typeface="Times New Roman"/>
              <a:buNone/>
            </a:pPr>
            <a:r>
              <a:rPr lang="en-US" sz="3500">
                <a:latin typeface="Times New Roman"/>
                <a:ea typeface="Times New Roman"/>
                <a:cs typeface="Times New Roman"/>
                <a:sym typeface="Times New Roman"/>
              </a:rPr>
              <a:t>PATIENT-PRESERVING LABILITY </a:t>
            </a:r>
            <a:br>
              <a:rPr lang="en-US" sz="3500">
                <a:latin typeface="Times New Roman"/>
                <a:ea typeface="Times New Roman"/>
                <a:cs typeface="Times New Roman"/>
                <a:sym typeface="Times New Roman"/>
              </a:rPr>
            </a:br>
            <a:r>
              <a:rPr lang="en-US" sz="2800">
                <a:latin typeface="Times New Roman"/>
                <a:ea typeface="Times New Roman"/>
                <a:cs typeface="Times New Roman"/>
                <a:sym typeface="Times New Roman"/>
              </a:rPr>
              <a:t>(at least 54 verbs in Estonian)</a:t>
            </a:r>
            <a:endParaRPr sz="2800">
              <a:latin typeface="Times New Roman"/>
              <a:ea typeface="Times New Roman"/>
              <a:cs typeface="Times New Roman"/>
              <a:sym typeface="Times New Roman"/>
            </a:endParaRPr>
          </a:p>
        </p:txBody>
      </p:sp>
      <p:sp>
        <p:nvSpPr>
          <p:cNvPr id="194" name="Google Shape;194;p2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470"/>
              <a:buNone/>
            </a:pPr>
            <a:r>
              <a:t/>
            </a:r>
            <a:endParaRPr/>
          </a:p>
          <a:p>
            <a:pPr indent="-514350" lvl="0" marL="514350" rtl="0" algn="l">
              <a:spcBef>
                <a:spcPts val="520"/>
              </a:spcBef>
              <a:spcAft>
                <a:spcPts val="0"/>
              </a:spcAft>
              <a:buSzPts val="2470"/>
              <a:buNone/>
            </a:pPr>
            <a:r>
              <a:rPr lang="en-US"/>
              <a:t>a. 	</a:t>
            </a:r>
            <a:r>
              <a:rPr b="1" lang="en-US"/>
              <a:t>Poiss 	     	pritsi-b 		vett. </a:t>
            </a:r>
            <a:endParaRPr/>
          </a:p>
          <a:p>
            <a:pPr indent="-514350" lvl="0" marL="514350" rtl="0" algn="l">
              <a:spcBef>
                <a:spcPts val="520"/>
              </a:spcBef>
              <a:spcAft>
                <a:spcPts val="0"/>
              </a:spcAft>
              <a:buSzPts val="2470"/>
              <a:buNone/>
            </a:pPr>
            <a:r>
              <a:rPr lang="en-US"/>
              <a:t>       boy.NOM 	spray-PRS.3SG 	water.PAR </a:t>
            </a:r>
            <a:endParaRPr/>
          </a:p>
          <a:p>
            <a:pPr indent="-514350" lvl="0" marL="514350" rtl="0" algn="l">
              <a:spcBef>
                <a:spcPts val="520"/>
              </a:spcBef>
              <a:spcAft>
                <a:spcPts val="0"/>
              </a:spcAft>
              <a:buSzPts val="2470"/>
              <a:buNone/>
            </a:pPr>
            <a:r>
              <a:rPr lang="en-US"/>
              <a:t>	‘The boy sprays water.’ </a:t>
            </a:r>
            <a:endParaRPr/>
          </a:p>
          <a:p>
            <a:pPr indent="-514350" lvl="0" marL="514350" rtl="0" algn="l">
              <a:spcBef>
                <a:spcPts val="520"/>
              </a:spcBef>
              <a:spcAft>
                <a:spcPts val="0"/>
              </a:spcAft>
              <a:buSzPts val="2470"/>
              <a:buNone/>
            </a:pPr>
            <a:r>
              <a:rPr lang="en-US"/>
              <a:t>b. 	</a:t>
            </a:r>
            <a:r>
              <a:rPr b="1" lang="en-US"/>
              <a:t>Vesi 	    	pritsi-b. </a:t>
            </a:r>
            <a:endParaRPr/>
          </a:p>
          <a:p>
            <a:pPr indent="-514350" lvl="0" marL="514350" rtl="0" algn="l">
              <a:spcBef>
                <a:spcPts val="520"/>
              </a:spcBef>
              <a:spcAft>
                <a:spcPts val="0"/>
              </a:spcAft>
              <a:buSzPts val="2470"/>
              <a:buNone/>
            </a:pPr>
            <a:r>
              <a:rPr lang="en-US"/>
              <a:t>	water.NOM 	spray-PRS.3SG </a:t>
            </a:r>
            <a:endParaRPr/>
          </a:p>
          <a:p>
            <a:pPr indent="-514350" lvl="0" marL="514350" rtl="0" algn="l">
              <a:spcBef>
                <a:spcPts val="520"/>
              </a:spcBef>
              <a:spcAft>
                <a:spcPts val="0"/>
              </a:spcAft>
              <a:buSzPts val="2470"/>
              <a:buNone/>
            </a:pPr>
            <a:r>
              <a:rPr lang="en-US"/>
              <a:t>	‘The water sprays (out).’</a:t>
            </a:r>
            <a:endParaRPr/>
          </a:p>
          <a:p>
            <a:pPr indent="-274320" lvl="0" marL="274320" rtl="0" algn="l">
              <a:spcBef>
                <a:spcPts val="520"/>
              </a:spcBef>
              <a:spcAft>
                <a:spcPts val="0"/>
              </a:spcAft>
              <a:buSzPts val="2470"/>
              <a:buNone/>
            </a:pPr>
            <a:r>
              <a:rPr lang="en-US"/>
              <a:t>(Kehayov &amp; Vihman 2014: 1070)</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500"/>
              <a:buFont typeface="Times New Roman"/>
              <a:buNone/>
            </a:pPr>
            <a:r>
              <a:rPr lang="en-US" sz="3500">
                <a:latin typeface="Times New Roman"/>
                <a:ea typeface="Times New Roman"/>
                <a:cs typeface="Times New Roman"/>
                <a:sym typeface="Times New Roman"/>
              </a:rPr>
              <a:t>AGENT-PRESERVING LABILITY</a:t>
            </a:r>
            <a:br>
              <a:rPr lang="en-US" sz="3500">
                <a:latin typeface="Times New Roman"/>
                <a:ea typeface="Times New Roman"/>
                <a:cs typeface="Times New Roman"/>
                <a:sym typeface="Times New Roman"/>
              </a:rPr>
            </a:br>
            <a:r>
              <a:rPr lang="en-US" sz="2800">
                <a:latin typeface="Times New Roman"/>
                <a:ea typeface="Times New Roman"/>
                <a:cs typeface="Times New Roman"/>
                <a:sym typeface="Times New Roman"/>
              </a:rPr>
              <a:t> (at least 19 verbs in Estonian)</a:t>
            </a:r>
            <a:endParaRPr sz="2800">
              <a:latin typeface="Times New Roman"/>
              <a:ea typeface="Times New Roman"/>
              <a:cs typeface="Times New Roman"/>
              <a:sym typeface="Times New Roman"/>
            </a:endParaRPr>
          </a:p>
        </p:txBody>
      </p:sp>
      <p:sp>
        <p:nvSpPr>
          <p:cNvPr id="200" name="Google Shape;200;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470"/>
              <a:buNone/>
            </a:pPr>
            <a:r>
              <a:t/>
            </a:r>
            <a:endParaRPr/>
          </a:p>
          <a:p>
            <a:pPr indent="-514350" lvl="0" marL="514350" rtl="0" algn="l">
              <a:spcBef>
                <a:spcPts val="520"/>
              </a:spcBef>
              <a:spcAft>
                <a:spcPts val="0"/>
              </a:spcAft>
              <a:buSzPts val="2470"/>
              <a:buNone/>
            </a:pPr>
            <a:r>
              <a:rPr lang="en-US"/>
              <a:t>a. 	</a:t>
            </a:r>
            <a:r>
              <a:rPr b="1" lang="en-US"/>
              <a:t>Jüri	     	jaluta-s 		koera. </a:t>
            </a:r>
            <a:endParaRPr/>
          </a:p>
          <a:p>
            <a:pPr indent="-514350" lvl="0" marL="514350" rtl="0" algn="l">
              <a:spcBef>
                <a:spcPts val="520"/>
              </a:spcBef>
              <a:spcAft>
                <a:spcPts val="0"/>
              </a:spcAft>
              <a:buSzPts val="2470"/>
              <a:buNone/>
            </a:pPr>
            <a:r>
              <a:rPr lang="en-US"/>
              <a:t>       Jüri.NOM	walk-PST.3SG	dog.PAR </a:t>
            </a:r>
            <a:endParaRPr/>
          </a:p>
          <a:p>
            <a:pPr indent="-514350" lvl="0" marL="514350" rtl="0" algn="l">
              <a:spcBef>
                <a:spcPts val="520"/>
              </a:spcBef>
              <a:spcAft>
                <a:spcPts val="0"/>
              </a:spcAft>
              <a:buSzPts val="2470"/>
              <a:buNone/>
            </a:pPr>
            <a:r>
              <a:rPr lang="en-US"/>
              <a:t>	‘Jüri walked the dog.’ </a:t>
            </a:r>
            <a:endParaRPr/>
          </a:p>
          <a:p>
            <a:pPr indent="-514350" lvl="0" marL="514350" rtl="0" algn="l">
              <a:spcBef>
                <a:spcPts val="520"/>
              </a:spcBef>
              <a:spcAft>
                <a:spcPts val="0"/>
              </a:spcAft>
              <a:buSzPts val="2470"/>
              <a:buNone/>
            </a:pPr>
            <a:r>
              <a:rPr lang="en-US"/>
              <a:t>b. 	</a:t>
            </a:r>
            <a:r>
              <a:rPr b="1" lang="en-US"/>
              <a:t>Jüri	    	jaluta-s. </a:t>
            </a:r>
            <a:endParaRPr/>
          </a:p>
          <a:p>
            <a:pPr indent="-514350" lvl="0" marL="514350" rtl="0" algn="l">
              <a:spcBef>
                <a:spcPts val="520"/>
              </a:spcBef>
              <a:spcAft>
                <a:spcPts val="0"/>
              </a:spcAft>
              <a:buSzPts val="2470"/>
              <a:buNone/>
            </a:pPr>
            <a:r>
              <a:rPr lang="en-US"/>
              <a:t>	Jüri.NOM	walk-PST.3SG	</a:t>
            </a:r>
            <a:endParaRPr/>
          </a:p>
          <a:p>
            <a:pPr indent="-514350" lvl="0" marL="514350" rtl="0" algn="l">
              <a:spcBef>
                <a:spcPts val="520"/>
              </a:spcBef>
              <a:spcAft>
                <a:spcPts val="0"/>
              </a:spcAft>
              <a:buSzPts val="2470"/>
              <a:buNone/>
            </a:pPr>
            <a:r>
              <a:rPr lang="en-US"/>
              <a:t>	‘Jüri walked.’ </a:t>
            </a:r>
            <a:endParaRPr/>
          </a:p>
          <a:p>
            <a:pPr indent="-274320" lvl="0" marL="274320" rtl="0" algn="l">
              <a:spcBef>
                <a:spcPts val="520"/>
              </a:spcBef>
              <a:spcAft>
                <a:spcPts val="0"/>
              </a:spcAft>
              <a:buSzPts val="2470"/>
              <a:buNone/>
            </a:pPr>
            <a:r>
              <a:rPr lang="en-US"/>
              <a:t>(Kehayov &amp; Vihman 2014: 1070-1071)</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500"/>
              <a:buFont typeface="Times New Roman"/>
              <a:buNone/>
            </a:pPr>
            <a:r>
              <a:rPr lang="en-US" sz="3500">
                <a:latin typeface="Times New Roman"/>
                <a:ea typeface="Times New Roman"/>
                <a:cs typeface="Times New Roman"/>
                <a:sym typeface="Times New Roman"/>
              </a:rPr>
              <a:t>REFLEXIVE LABILITY</a:t>
            </a:r>
            <a:br>
              <a:rPr lang="en-US" sz="3500">
                <a:latin typeface="Times New Roman"/>
                <a:ea typeface="Times New Roman"/>
                <a:cs typeface="Times New Roman"/>
                <a:sym typeface="Times New Roman"/>
              </a:rPr>
            </a:br>
            <a:r>
              <a:rPr lang="en-US" sz="2800">
                <a:latin typeface="Times New Roman"/>
                <a:ea typeface="Times New Roman"/>
                <a:cs typeface="Times New Roman"/>
                <a:sym typeface="Times New Roman"/>
              </a:rPr>
              <a:t> (at least 12 verbs in Estonian)</a:t>
            </a:r>
            <a:endParaRPr sz="2800">
              <a:latin typeface="Times New Roman"/>
              <a:ea typeface="Times New Roman"/>
              <a:cs typeface="Times New Roman"/>
              <a:sym typeface="Times New Roman"/>
            </a:endParaRPr>
          </a:p>
        </p:txBody>
      </p:sp>
      <p:sp>
        <p:nvSpPr>
          <p:cNvPr id="206" name="Google Shape;206;p2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470"/>
              <a:buNone/>
            </a:pPr>
            <a:r>
              <a:t/>
            </a:r>
            <a:endParaRPr/>
          </a:p>
          <a:p>
            <a:pPr indent="-514350" lvl="0" marL="514350" rtl="0" algn="l">
              <a:spcBef>
                <a:spcPts val="520"/>
              </a:spcBef>
              <a:spcAft>
                <a:spcPts val="0"/>
              </a:spcAft>
              <a:buSzPts val="2470"/>
              <a:buNone/>
            </a:pPr>
            <a:r>
              <a:rPr lang="en-US"/>
              <a:t>a. 	</a:t>
            </a:r>
            <a:r>
              <a:rPr b="1" lang="en-US"/>
              <a:t>Jüri	     siruta-s 		   käsi. </a:t>
            </a:r>
            <a:endParaRPr/>
          </a:p>
          <a:p>
            <a:pPr indent="-514350" lvl="0" marL="514350" rtl="0" algn="l">
              <a:spcBef>
                <a:spcPts val="520"/>
              </a:spcBef>
              <a:spcAft>
                <a:spcPts val="0"/>
              </a:spcAft>
              <a:buSzPts val="2470"/>
              <a:buNone/>
            </a:pPr>
            <a:r>
              <a:rPr lang="en-US"/>
              <a:t>       Jüri.NOM   stretch-PST.3SG	   hand.PAR.PL </a:t>
            </a:r>
            <a:endParaRPr/>
          </a:p>
          <a:p>
            <a:pPr indent="-514350" lvl="0" marL="514350" rtl="0" algn="l">
              <a:spcBef>
                <a:spcPts val="520"/>
              </a:spcBef>
              <a:spcAft>
                <a:spcPts val="0"/>
              </a:spcAft>
              <a:buSzPts val="2470"/>
              <a:buNone/>
            </a:pPr>
            <a:r>
              <a:rPr lang="en-US"/>
              <a:t>	‘Jüri stretched his hands.’ </a:t>
            </a:r>
            <a:endParaRPr/>
          </a:p>
          <a:p>
            <a:pPr indent="-514350" lvl="0" marL="514350" rtl="0" algn="l">
              <a:spcBef>
                <a:spcPts val="520"/>
              </a:spcBef>
              <a:spcAft>
                <a:spcPts val="0"/>
              </a:spcAft>
              <a:buSzPts val="2470"/>
              <a:buNone/>
            </a:pPr>
            <a:r>
              <a:rPr lang="en-US"/>
              <a:t>b. 	</a:t>
            </a:r>
            <a:r>
              <a:rPr b="1" lang="en-US"/>
              <a:t>Jüri	     siruta-s	               ja     tõusi-s. </a:t>
            </a:r>
            <a:endParaRPr/>
          </a:p>
          <a:p>
            <a:pPr indent="-514350" lvl="0" marL="514350" rtl="0" algn="l">
              <a:spcBef>
                <a:spcPts val="520"/>
              </a:spcBef>
              <a:spcAft>
                <a:spcPts val="0"/>
              </a:spcAft>
              <a:buSzPts val="2470"/>
              <a:buNone/>
            </a:pPr>
            <a:r>
              <a:rPr lang="en-US"/>
              <a:t>	Jüri.NOM    stretch-PST.3SG  and  stand_up-PST.3SG</a:t>
            </a:r>
            <a:endParaRPr/>
          </a:p>
          <a:p>
            <a:pPr indent="-514350" lvl="0" marL="514350" rtl="0" algn="l">
              <a:spcBef>
                <a:spcPts val="520"/>
              </a:spcBef>
              <a:spcAft>
                <a:spcPts val="0"/>
              </a:spcAft>
              <a:buSzPts val="2470"/>
              <a:buNone/>
            </a:pPr>
            <a:r>
              <a:rPr lang="en-US"/>
              <a:t>	‘Jüri stretched and stood up.’ </a:t>
            </a:r>
            <a:endParaRPr/>
          </a:p>
          <a:p>
            <a:pPr indent="-274320" lvl="0" marL="274320" rtl="0" algn="l">
              <a:spcBef>
                <a:spcPts val="520"/>
              </a:spcBef>
              <a:spcAft>
                <a:spcPts val="0"/>
              </a:spcAft>
              <a:buSzPts val="2470"/>
              <a:buNone/>
            </a:pPr>
            <a:r>
              <a:rPr lang="en-US"/>
              <a:t>(Kehayov &amp; Vihman 2014: 1073)</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500"/>
              <a:buFont typeface="Times New Roman"/>
              <a:buNone/>
            </a:pPr>
            <a:r>
              <a:rPr lang="en-US" sz="3500">
                <a:latin typeface="Times New Roman"/>
                <a:ea typeface="Times New Roman"/>
                <a:cs typeface="Times New Roman"/>
                <a:sym typeface="Times New Roman"/>
              </a:rPr>
              <a:t> RECIPROCAL LABILITY</a:t>
            </a:r>
            <a:br>
              <a:rPr lang="en-US" sz="3500">
                <a:latin typeface="Times New Roman"/>
                <a:ea typeface="Times New Roman"/>
                <a:cs typeface="Times New Roman"/>
                <a:sym typeface="Times New Roman"/>
              </a:rPr>
            </a:br>
            <a:r>
              <a:rPr lang="en-US" sz="2800">
                <a:latin typeface="Times New Roman"/>
                <a:ea typeface="Times New Roman"/>
                <a:cs typeface="Times New Roman"/>
                <a:sym typeface="Times New Roman"/>
              </a:rPr>
              <a:t> (at least 8 verbs in Estonian)</a:t>
            </a:r>
            <a:endParaRPr sz="2800">
              <a:latin typeface="Times New Roman"/>
              <a:ea typeface="Times New Roman"/>
              <a:cs typeface="Times New Roman"/>
              <a:sym typeface="Times New Roman"/>
            </a:endParaRPr>
          </a:p>
        </p:txBody>
      </p:sp>
      <p:sp>
        <p:nvSpPr>
          <p:cNvPr id="212" name="Google Shape;212;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470"/>
              <a:buNone/>
            </a:pPr>
            <a:r>
              <a:t/>
            </a:r>
            <a:endParaRPr/>
          </a:p>
          <a:p>
            <a:pPr indent="-514350" lvl="0" marL="514350" rtl="0" algn="l">
              <a:spcBef>
                <a:spcPts val="520"/>
              </a:spcBef>
              <a:spcAft>
                <a:spcPts val="0"/>
              </a:spcAft>
              <a:buSzPts val="2470"/>
              <a:buNone/>
            </a:pPr>
            <a:r>
              <a:rPr lang="en-US"/>
              <a:t>a. 	</a:t>
            </a:r>
            <a:r>
              <a:rPr b="1" lang="en-US"/>
              <a:t>Jüri	     	kallista-s 		Mari-t. </a:t>
            </a:r>
            <a:endParaRPr/>
          </a:p>
          <a:p>
            <a:pPr indent="-514350" lvl="0" marL="514350" rtl="0" algn="l">
              <a:spcBef>
                <a:spcPts val="520"/>
              </a:spcBef>
              <a:spcAft>
                <a:spcPts val="0"/>
              </a:spcAft>
              <a:buSzPts val="2470"/>
              <a:buNone/>
            </a:pPr>
            <a:r>
              <a:rPr lang="en-US"/>
              <a:t>       Jüri.NOM	embrace-PST.3SG 	Mari-PAR </a:t>
            </a:r>
            <a:endParaRPr/>
          </a:p>
          <a:p>
            <a:pPr indent="-514350" lvl="0" marL="514350" rtl="0" algn="l">
              <a:spcBef>
                <a:spcPts val="520"/>
              </a:spcBef>
              <a:spcAft>
                <a:spcPts val="0"/>
              </a:spcAft>
              <a:buSzPts val="2470"/>
              <a:buNone/>
            </a:pPr>
            <a:r>
              <a:rPr lang="en-US"/>
              <a:t>	‘Jüri embraced Mari.’ </a:t>
            </a:r>
            <a:endParaRPr/>
          </a:p>
          <a:p>
            <a:pPr indent="-514350" lvl="0" marL="514350" rtl="0" algn="l">
              <a:spcBef>
                <a:spcPts val="520"/>
              </a:spcBef>
              <a:spcAft>
                <a:spcPts val="0"/>
              </a:spcAft>
              <a:buSzPts val="2470"/>
              <a:buNone/>
            </a:pPr>
            <a:r>
              <a:rPr lang="en-US"/>
              <a:t>b. 	</a:t>
            </a:r>
            <a:r>
              <a:rPr b="1" lang="en-US"/>
              <a:t>Jüri	    	ja 	Mari 		kallista-sid. </a:t>
            </a:r>
            <a:endParaRPr/>
          </a:p>
          <a:p>
            <a:pPr indent="-514350" lvl="0" marL="514350" rtl="0" algn="l">
              <a:spcBef>
                <a:spcPts val="520"/>
              </a:spcBef>
              <a:spcAft>
                <a:spcPts val="0"/>
              </a:spcAft>
              <a:buSzPts val="2470"/>
              <a:buNone/>
            </a:pPr>
            <a:r>
              <a:rPr lang="en-US"/>
              <a:t>	Jüri.NOM	and	Mari.NOM	embrace-PST.3PL </a:t>
            </a:r>
            <a:endParaRPr/>
          </a:p>
          <a:p>
            <a:pPr indent="-514350" lvl="0" marL="514350" rtl="0" algn="l">
              <a:spcBef>
                <a:spcPts val="520"/>
              </a:spcBef>
              <a:spcAft>
                <a:spcPts val="0"/>
              </a:spcAft>
              <a:buSzPts val="2470"/>
              <a:buNone/>
            </a:pPr>
            <a:r>
              <a:rPr lang="en-US"/>
              <a:t>	‘Jüri and Mari embraced.’ </a:t>
            </a:r>
            <a:endParaRPr/>
          </a:p>
          <a:p>
            <a:pPr indent="-274320" lvl="0" marL="274320" rtl="0" algn="l">
              <a:spcBef>
                <a:spcPts val="520"/>
              </a:spcBef>
              <a:spcAft>
                <a:spcPts val="0"/>
              </a:spcAft>
              <a:buSzPts val="2470"/>
              <a:buNone/>
            </a:pPr>
            <a:r>
              <a:rPr lang="en-US"/>
              <a:t>(Kehayov &amp; Vihman 2014: 1073)</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457200" y="704088"/>
            <a:ext cx="8229600" cy="7437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900"/>
              <a:buFont typeface="Times New Roman"/>
              <a:buNone/>
            </a:pPr>
            <a:r>
              <a:rPr lang="en-US" sz="3900">
                <a:latin typeface="Times New Roman"/>
                <a:ea typeface="Times New Roman"/>
                <a:cs typeface="Times New Roman"/>
                <a:sym typeface="Times New Roman"/>
              </a:rPr>
              <a:t>POLYSEMIC LABILITY </a:t>
            </a:r>
            <a:r>
              <a:rPr lang="en-US" sz="3500"/>
              <a:t>(see Vaiss 2021)</a:t>
            </a:r>
            <a:endParaRPr sz="3500"/>
          </a:p>
        </p:txBody>
      </p:sp>
      <p:sp>
        <p:nvSpPr>
          <p:cNvPr id="218" name="Google Shape;218;p31"/>
          <p:cNvSpPr txBox="1"/>
          <p:nvPr>
            <p:ph idx="1" type="body"/>
          </p:nvPr>
        </p:nvSpPr>
        <p:spPr>
          <a:xfrm>
            <a:off x="457200" y="1676400"/>
            <a:ext cx="8229600" cy="4648200"/>
          </a:xfrm>
          <a:prstGeom prst="rect">
            <a:avLst/>
          </a:prstGeom>
          <a:noFill/>
          <a:ln>
            <a:noFill/>
          </a:ln>
        </p:spPr>
        <p:txBody>
          <a:bodyPr anchorCtr="0" anchor="t" bIns="45700" lIns="91425" spcFirstLastPara="1" rIns="91425" wrap="square" tIns="45700">
            <a:normAutofit fontScale="62500" lnSpcReduction="20000"/>
          </a:bodyPr>
          <a:lstStyle/>
          <a:p>
            <a:pPr indent="-274320" lvl="0" marL="274320" rtl="0" algn="l">
              <a:spcBef>
                <a:spcPts val="0"/>
              </a:spcBef>
              <a:spcAft>
                <a:spcPts val="0"/>
              </a:spcAft>
              <a:buSzPct val="95000"/>
              <a:buFont typeface="Noto Sans Symbols"/>
              <a:buChar char="✔"/>
            </a:pPr>
            <a:r>
              <a:rPr b="1" i="1" lang="en-US"/>
              <a:t>Abielu 		lahuta-ti.</a:t>
            </a:r>
            <a:r>
              <a:rPr lang="en-US"/>
              <a:t> </a:t>
            </a:r>
            <a:br>
              <a:rPr lang="en-US"/>
            </a:br>
            <a:r>
              <a:rPr lang="en-US"/>
              <a:t>marriage.ACC		divorce-IPS.PST</a:t>
            </a:r>
            <a:br>
              <a:rPr lang="en-US"/>
            </a:br>
            <a:r>
              <a:rPr lang="en-US"/>
              <a:t>‘The marriage was divorced.’ </a:t>
            </a:r>
            <a:endParaRPr/>
          </a:p>
          <a:p>
            <a:pPr indent="-274320" lvl="0" marL="274320" rtl="0" algn="l">
              <a:spcBef>
                <a:spcPts val="1200"/>
              </a:spcBef>
              <a:spcAft>
                <a:spcPts val="0"/>
              </a:spcAft>
              <a:buSzPct val="95000"/>
              <a:buFont typeface="Noto Sans Symbols"/>
              <a:buChar char="✔"/>
            </a:pPr>
            <a:r>
              <a:rPr b="1" i="1" lang="en-US"/>
              <a:t>Abielupaar 		 lahuta-s.</a:t>
            </a:r>
            <a:br>
              <a:rPr b="1" i="1" lang="en-US"/>
            </a:br>
            <a:r>
              <a:rPr lang="en-US"/>
              <a:t>married_couple.NOM	 divorce-PST.3SG</a:t>
            </a:r>
            <a:br>
              <a:rPr lang="en-US"/>
            </a:br>
            <a:r>
              <a:rPr lang="en-US"/>
              <a:t>‘A married couple divorced.’</a:t>
            </a:r>
            <a:endParaRPr/>
          </a:p>
          <a:p>
            <a:pPr indent="-274320" lvl="0" marL="274320" rtl="0" algn="l">
              <a:spcBef>
                <a:spcPts val="1200"/>
              </a:spcBef>
              <a:spcAft>
                <a:spcPts val="0"/>
              </a:spcAft>
              <a:buSzPct val="95000"/>
              <a:buFont typeface="Noto Sans Symbols"/>
              <a:buChar char="✔"/>
            </a:pPr>
            <a:r>
              <a:rPr b="1" i="1" lang="en-US"/>
              <a:t>Kirik	       	lahuta-ti 		riigi-st.</a:t>
            </a:r>
            <a:r>
              <a:rPr lang="en-US"/>
              <a:t> </a:t>
            </a:r>
            <a:br>
              <a:rPr lang="en-US"/>
            </a:br>
            <a:r>
              <a:rPr lang="en-US"/>
              <a:t>church.ACC     	separate-IPS.PST	state-ELA</a:t>
            </a:r>
            <a:br>
              <a:rPr lang="en-US"/>
            </a:br>
            <a:r>
              <a:rPr lang="en-US"/>
              <a:t>‘The church was separated from the state.’ </a:t>
            </a:r>
            <a:endParaRPr/>
          </a:p>
          <a:p>
            <a:pPr indent="-274320" lvl="0" marL="274320" rtl="0" algn="l">
              <a:spcBef>
                <a:spcPts val="1200"/>
              </a:spcBef>
              <a:spcAft>
                <a:spcPts val="0"/>
              </a:spcAft>
              <a:buSzPct val="95000"/>
              <a:buFont typeface="Noto Sans Symbols"/>
              <a:buChar char="✔"/>
            </a:pPr>
            <a:r>
              <a:rPr b="1" i="1" lang="en-US"/>
              <a:t>Lahuta-ge 		viie-st 	kaks.</a:t>
            </a:r>
            <a:br>
              <a:rPr lang="en-US"/>
            </a:br>
            <a:r>
              <a:rPr lang="en-US"/>
              <a:t> subtract-IMP.2PL	five-ELA	two.ACC</a:t>
            </a:r>
            <a:br>
              <a:rPr lang="en-US"/>
            </a:br>
            <a:r>
              <a:rPr lang="en-US"/>
              <a:t>‘Subtract two from five.’ </a:t>
            </a:r>
            <a:endParaRPr/>
          </a:p>
          <a:p>
            <a:pPr indent="-274320" lvl="0" marL="274320" rtl="0" algn="l">
              <a:spcBef>
                <a:spcPts val="1200"/>
              </a:spcBef>
              <a:spcAft>
                <a:spcPts val="0"/>
              </a:spcAft>
              <a:buSzPct val="95000"/>
              <a:buFont typeface="Noto Sans Symbols"/>
              <a:buChar char="✔"/>
            </a:pPr>
            <a:r>
              <a:rPr b="1" i="1" lang="en-US"/>
              <a:t>Lahuta-ge 		meelt.</a:t>
            </a:r>
            <a:br>
              <a:rPr lang="en-US"/>
            </a:br>
            <a:r>
              <a:rPr lang="en-US"/>
              <a:t> entertain-IMP.2PL	mind.PAR</a:t>
            </a:r>
            <a:br>
              <a:rPr lang="en-US"/>
            </a:br>
            <a:r>
              <a:rPr lang="en-US"/>
              <a:t>‘Entertain yourself.’ </a:t>
            </a:r>
            <a:endParaRPr/>
          </a:p>
          <a:p>
            <a:pPr indent="-274320" lvl="0" marL="274320" rtl="0" algn="l">
              <a:spcBef>
                <a:spcPts val="1200"/>
              </a:spcBef>
              <a:spcAft>
                <a:spcPts val="0"/>
              </a:spcAft>
              <a:buSzPct val="95000"/>
              <a:buFont typeface="Noto Sans Symbols"/>
              <a:buChar char="✔"/>
            </a:pPr>
            <a:r>
              <a:rPr b="1" i="1" lang="en-US"/>
              <a:t>Ta 		lahuta-s 		käsi.</a:t>
            </a:r>
            <a:br>
              <a:rPr lang="en-US"/>
            </a:br>
            <a:r>
              <a:rPr lang="en-US"/>
              <a:t> s/he.NOM	shrug-PST.3SG	hand.PAR.PL</a:t>
            </a:r>
            <a:br>
              <a:rPr lang="en-US"/>
            </a:br>
            <a:r>
              <a:rPr lang="en-US"/>
              <a:t>‘S/he shrugged.’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457200" y="704088"/>
            <a:ext cx="8229600" cy="8199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500"/>
              <a:buFont typeface="Times New Roman"/>
              <a:buNone/>
            </a:pPr>
            <a:r>
              <a:rPr lang="en-US" sz="3500">
                <a:latin typeface="Times New Roman"/>
                <a:ea typeface="Times New Roman"/>
                <a:cs typeface="Times New Roman"/>
                <a:sym typeface="Times New Roman"/>
              </a:rPr>
              <a:t>OBJECT OMISSION</a:t>
            </a:r>
            <a:endParaRPr sz="3500"/>
          </a:p>
        </p:txBody>
      </p:sp>
      <p:sp>
        <p:nvSpPr>
          <p:cNvPr id="224" name="Google Shape;224;p32"/>
          <p:cNvSpPr txBox="1"/>
          <p:nvPr>
            <p:ph idx="1" type="body"/>
          </p:nvPr>
        </p:nvSpPr>
        <p:spPr>
          <a:xfrm>
            <a:off x="457200" y="1600200"/>
            <a:ext cx="8229600" cy="4724400"/>
          </a:xfrm>
          <a:prstGeom prst="rect">
            <a:avLst/>
          </a:prstGeom>
          <a:noFill/>
          <a:ln>
            <a:noFill/>
          </a:ln>
        </p:spPr>
        <p:txBody>
          <a:bodyPr anchorCtr="0" anchor="t" bIns="45700" lIns="91425" spcFirstLastPara="1" rIns="91425" wrap="square" tIns="45700">
            <a:normAutofit fontScale="70000" lnSpcReduction="20000"/>
          </a:bodyPr>
          <a:lstStyle/>
          <a:p>
            <a:pPr indent="-274320" lvl="0" marL="274320" rtl="0" algn="l">
              <a:spcBef>
                <a:spcPts val="0"/>
              </a:spcBef>
              <a:spcAft>
                <a:spcPts val="0"/>
              </a:spcAft>
              <a:buSzPct val="95000"/>
              <a:buChar char="⚫"/>
            </a:pPr>
            <a:r>
              <a:rPr lang="en-US"/>
              <a:t>(= null objects/ object deletion, or object drop; see Luraghi 2004, Onozuka 2007) is possible with almost any verb but to different extent depending on a verbal type and context (Metslang 2017).</a:t>
            </a:r>
            <a:endParaRPr/>
          </a:p>
          <a:p>
            <a:pPr indent="-274320" lvl="0" marL="274320" rtl="0" algn="l">
              <a:spcBef>
                <a:spcPts val="364"/>
              </a:spcBef>
              <a:spcAft>
                <a:spcPts val="0"/>
              </a:spcAft>
              <a:buSzPct val="95000"/>
              <a:buChar char="⚫"/>
            </a:pPr>
            <a:r>
              <a:rPr lang="en-US" u="sng"/>
              <a:t>COMPARE</a:t>
            </a:r>
            <a:r>
              <a:rPr lang="en-US"/>
              <a:t>:</a:t>
            </a:r>
            <a:endParaRPr/>
          </a:p>
          <a:p>
            <a:pPr indent="-274320" lvl="0" marL="274320" rtl="0" algn="l">
              <a:spcBef>
                <a:spcPts val="600"/>
              </a:spcBef>
              <a:spcAft>
                <a:spcPts val="0"/>
              </a:spcAft>
              <a:buSzPct val="95000"/>
              <a:buFont typeface="Noto Sans Symbols"/>
              <a:buChar char="✔"/>
            </a:pPr>
            <a:r>
              <a:rPr b="1" i="1" lang="en-US"/>
              <a:t>Tütar 		söö-b 		oma 		toa-s.</a:t>
            </a:r>
            <a:br>
              <a:rPr lang="en-US"/>
            </a:br>
            <a:r>
              <a:rPr lang="en-US"/>
              <a:t>daughter.NOM		eat-PRS.3SG	own		room-ELA</a:t>
            </a:r>
            <a:br>
              <a:rPr lang="en-US"/>
            </a:br>
            <a:r>
              <a:rPr lang="en-US"/>
              <a:t>‘The daughter is eating […] in her room’</a:t>
            </a:r>
            <a:endParaRPr/>
          </a:p>
          <a:p>
            <a:pPr indent="-274320" lvl="0" marL="274320" rtl="0" algn="l">
              <a:spcBef>
                <a:spcPts val="1200"/>
              </a:spcBef>
              <a:spcAft>
                <a:spcPts val="0"/>
              </a:spcAft>
              <a:buSzPct val="95000"/>
              <a:buFont typeface="Noto Sans Symbols"/>
              <a:buChar char="✔"/>
            </a:pPr>
            <a:r>
              <a:rPr b="1" i="1" lang="en-US"/>
              <a:t>Alusta-si-me 	nulli-st.</a:t>
            </a:r>
            <a:br>
              <a:rPr lang="en-US"/>
            </a:br>
            <a:r>
              <a:rPr lang="en-US"/>
              <a:t>start-PST-1PL	null-ELA	</a:t>
            </a:r>
            <a:br>
              <a:rPr lang="en-US"/>
            </a:br>
            <a:r>
              <a:rPr lang="en-US"/>
              <a:t>‘We started […] from scratch.’ (a fixed expression with an omitted object)</a:t>
            </a:r>
            <a:endParaRPr/>
          </a:p>
          <a:p>
            <a:pPr indent="-274320" lvl="0" marL="274320" rtl="0" algn="l">
              <a:spcBef>
                <a:spcPts val="1200"/>
              </a:spcBef>
              <a:spcAft>
                <a:spcPts val="0"/>
              </a:spcAft>
              <a:buSzPct val="95000"/>
              <a:buFont typeface="Noto Sans Symbols"/>
              <a:buChar char="✔"/>
            </a:pPr>
            <a:r>
              <a:rPr b="1" i="1" lang="en-US"/>
              <a:t>Ta 		alusta-b 	õpingu-te-ga.</a:t>
            </a:r>
            <a:br>
              <a:rPr b="1" i="1" lang="en-US"/>
            </a:br>
            <a:r>
              <a:rPr lang="en-US"/>
              <a:t>s/he.NOM</a:t>
            </a:r>
            <a:r>
              <a:rPr b="1" lang="en-US"/>
              <a:t> 	</a:t>
            </a:r>
            <a:r>
              <a:rPr lang="en-US"/>
              <a:t>start-PRS.3SG	studying-PL-COMIT</a:t>
            </a:r>
            <a:br>
              <a:rPr b="1" i="1" lang="en-US"/>
            </a:br>
            <a:r>
              <a:rPr lang="en-US"/>
              <a:t>‘S/he starts studying.’ (a parallel verb frame pattern with the comitative or an omitted object)</a:t>
            </a:r>
            <a:endParaRPr/>
          </a:p>
          <a:p>
            <a:pPr indent="-274320" lvl="0" marL="274320" rtl="0" algn="l">
              <a:spcBef>
                <a:spcPts val="1200"/>
              </a:spcBef>
              <a:spcAft>
                <a:spcPts val="0"/>
              </a:spcAft>
              <a:buSzPct val="95000"/>
              <a:buFont typeface="Noto Sans Symbols"/>
              <a:buChar char="✔"/>
            </a:pPr>
            <a:r>
              <a:rPr b="1" i="1" lang="en-US"/>
              <a:t>Põhjustab 		küll.</a:t>
            </a:r>
            <a:br>
              <a:rPr b="1" lang="en-US"/>
            </a:br>
            <a:r>
              <a:rPr lang="en-US"/>
              <a:t>cause-PRS.3SG		indeed</a:t>
            </a:r>
            <a:br>
              <a:rPr b="1" lang="en-US"/>
            </a:br>
            <a:r>
              <a:rPr b="1" lang="en-US"/>
              <a:t>(</a:t>
            </a:r>
            <a:r>
              <a:rPr lang="en-US"/>
              <a:t>as the answer to the question </a:t>
            </a:r>
            <a:r>
              <a:rPr i="1" lang="en-US"/>
              <a:t>Does this cause a problem?</a:t>
            </a:r>
            <a:r>
              <a:rPr lang="en-US"/>
              <a:t>  Yes, [this] does cause [an omitted object: a problem])</a:t>
            </a:r>
            <a:endParaRPr/>
          </a:p>
          <a:p>
            <a:pPr indent="-274320" lvl="0" marL="274320" rtl="0" algn="l">
              <a:spcBef>
                <a:spcPts val="364"/>
              </a:spcBef>
              <a:spcAft>
                <a:spcPts val="0"/>
              </a:spcAft>
              <a:buSzPct val="95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457200" y="704088"/>
            <a:ext cx="8229600" cy="896112"/>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Times New Roman"/>
              <a:buNone/>
            </a:pPr>
            <a:r>
              <a:rPr b="1" lang="en-US" sz="3000">
                <a:latin typeface="Times New Roman"/>
                <a:ea typeface="Times New Roman"/>
                <a:cs typeface="Times New Roman"/>
                <a:sym typeface="Times New Roman"/>
              </a:rPr>
              <a:t>TRANSITIVITY CONTINUUM IN ESTONIAN </a:t>
            </a:r>
            <a:br>
              <a:rPr b="1" lang="en-US" sz="3000">
                <a:latin typeface="Times New Roman"/>
                <a:ea typeface="Times New Roman"/>
                <a:cs typeface="Times New Roman"/>
                <a:sym typeface="Times New Roman"/>
              </a:rPr>
            </a:br>
            <a:r>
              <a:rPr lang="en-US" sz="3000">
                <a:latin typeface="Times New Roman"/>
                <a:ea typeface="Times New Roman"/>
                <a:cs typeface="Times New Roman"/>
                <a:sym typeface="Times New Roman"/>
              </a:rPr>
              <a:t>(Vaiss 2021)</a:t>
            </a:r>
            <a:endParaRPr sz="3000">
              <a:latin typeface="Times New Roman"/>
              <a:ea typeface="Times New Roman"/>
              <a:cs typeface="Times New Roman"/>
              <a:sym typeface="Times New Roman"/>
            </a:endParaRPr>
          </a:p>
        </p:txBody>
      </p:sp>
      <p:sp>
        <p:nvSpPr>
          <p:cNvPr id="230" name="Google Shape;230;p33"/>
          <p:cNvSpPr/>
          <p:nvPr/>
        </p:nvSpPr>
        <p:spPr>
          <a:xfrm>
            <a:off x="457200" y="1676400"/>
            <a:ext cx="8229600" cy="4876799"/>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1" marL="114300" marR="0" rtl="0" algn="l">
              <a:lnSpc>
                <a:spcPct val="75000"/>
              </a:lnSpc>
              <a:spcBef>
                <a:spcPts val="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2" marL="228600" marR="0" rtl="0" algn="l">
              <a:lnSpc>
                <a:spcPct val="75000"/>
              </a:lnSpc>
              <a:spcBef>
                <a:spcPts val="180"/>
              </a:spcBef>
              <a:spcAft>
                <a:spcPts val="0"/>
              </a:spcAft>
              <a:buClr>
                <a:schemeClr val="dk1"/>
              </a:buClr>
              <a:buSzPts val="1500"/>
              <a:buFont typeface="Constantia"/>
              <a:buChar char="•"/>
            </a:pPr>
            <a:r>
              <a:rPr b="1" i="0" lang="en-US" sz="1500" u="none" cap="none" strike="noStrike">
                <a:solidFill>
                  <a:schemeClr val="dk1"/>
                </a:solidFill>
                <a:latin typeface="Constantia"/>
                <a:ea typeface="Constantia"/>
                <a:cs typeface="Constantia"/>
                <a:sym typeface="Constantia"/>
              </a:rPr>
              <a:t>1) strictly intransitive verbs</a:t>
            </a:r>
            <a:br>
              <a:rPr b="0" i="0" lang="en-US" sz="1200" u="none" cap="none" strike="noStrike">
                <a:solidFill>
                  <a:schemeClr val="dk1"/>
                </a:solidFill>
                <a:latin typeface="Constantia"/>
                <a:ea typeface="Constantia"/>
                <a:cs typeface="Constantia"/>
                <a:sym typeface="Constantia"/>
              </a:rPr>
            </a:br>
            <a:r>
              <a:rPr b="0" i="0" lang="en-US" sz="1200" u="none" cap="none" strike="noStrike">
                <a:solidFill>
                  <a:schemeClr val="dk1"/>
                </a:solidFill>
                <a:latin typeface="Constantia"/>
                <a:ea typeface="Constantia"/>
                <a:cs typeface="Constantia"/>
                <a:sym typeface="Constantia"/>
              </a:rPr>
              <a:t>(e.g., </a:t>
            </a:r>
            <a:r>
              <a:rPr b="0" i="1" lang="en-US" sz="1200" u="none" cap="none" strike="noStrike">
                <a:solidFill>
                  <a:schemeClr val="dk1"/>
                </a:solidFill>
                <a:latin typeface="Constantia"/>
                <a:ea typeface="Constantia"/>
                <a:cs typeface="Constantia"/>
                <a:sym typeface="Constantia"/>
              </a:rPr>
              <a:t>sulama </a:t>
            </a:r>
            <a:r>
              <a:rPr b="0" i="0" lang="en-US" sz="1200" u="none" cap="none" strike="noStrike">
                <a:solidFill>
                  <a:schemeClr val="dk1"/>
                </a:solidFill>
                <a:latin typeface="Constantia"/>
                <a:ea typeface="Constantia"/>
                <a:cs typeface="Constantia"/>
                <a:sym typeface="Constantia"/>
              </a:rPr>
              <a:t>‘melt’, </a:t>
            </a:r>
            <a:r>
              <a:rPr b="0" i="1" lang="en-US" sz="1200" u="none" cap="none" strike="noStrike">
                <a:solidFill>
                  <a:schemeClr val="dk1"/>
                </a:solidFill>
                <a:latin typeface="Constantia"/>
                <a:ea typeface="Constantia"/>
                <a:cs typeface="Constantia"/>
                <a:sym typeface="Constantia"/>
              </a:rPr>
              <a:t>nõustuma </a:t>
            </a:r>
            <a:r>
              <a:rPr b="0" i="0" lang="en-US" sz="1200" u="none" cap="none" strike="noStrike">
                <a:solidFill>
                  <a:schemeClr val="dk1"/>
                </a:solidFill>
                <a:latin typeface="Constantia"/>
                <a:ea typeface="Constantia"/>
                <a:cs typeface="Constantia"/>
                <a:sym typeface="Constantia"/>
              </a:rPr>
              <a:t>‘agree’, </a:t>
            </a:r>
            <a:r>
              <a:rPr b="0" i="1" lang="en-US" sz="1200" u="none" cap="none" strike="noStrike">
                <a:solidFill>
                  <a:schemeClr val="dk1"/>
                </a:solidFill>
                <a:latin typeface="Constantia"/>
                <a:ea typeface="Constantia"/>
                <a:cs typeface="Constantia"/>
                <a:sym typeface="Constantia"/>
              </a:rPr>
              <a:t>tutvuma  </a:t>
            </a:r>
            <a:r>
              <a:rPr b="0" i="0" lang="en-US" sz="1200" u="none" cap="none" strike="noStrike">
                <a:solidFill>
                  <a:schemeClr val="dk1"/>
                </a:solidFill>
                <a:latin typeface="Constantia"/>
                <a:ea typeface="Constantia"/>
                <a:cs typeface="Constantia"/>
                <a:sym typeface="Constantia"/>
              </a:rPr>
              <a:t>‘get acquanted’, </a:t>
            </a:r>
            <a:r>
              <a:rPr b="0" i="1" lang="en-US" sz="1200" u="none" cap="none" strike="noStrike">
                <a:solidFill>
                  <a:schemeClr val="dk1"/>
                </a:solidFill>
                <a:latin typeface="Constantia"/>
                <a:ea typeface="Constantia"/>
                <a:cs typeface="Constantia"/>
                <a:sym typeface="Constantia"/>
              </a:rPr>
              <a:t>loobuma </a:t>
            </a:r>
            <a:r>
              <a:rPr b="0" i="0" lang="en-US" sz="1200" u="none" cap="none" strike="noStrike">
                <a:solidFill>
                  <a:schemeClr val="dk1"/>
                </a:solidFill>
                <a:latin typeface="Constantia"/>
                <a:ea typeface="Constantia"/>
                <a:cs typeface="Constantia"/>
                <a:sym typeface="Constantia"/>
              </a:rPr>
              <a:t>‘refuse’, </a:t>
            </a:r>
            <a:r>
              <a:rPr b="0" i="1" lang="en-US" sz="1200" u="none" cap="none" strike="noStrike">
                <a:solidFill>
                  <a:schemeClr val="dk1"/>
                </a:solidFill>
                <a:latin typeface="Constantia"/>
                <a:ea typeface="Constantia"/>
                <a:cs typeface="Constantia"/>
                <a:sym typeface="Constantia"/>
              </a:rPr>
              <a:t>ühinema </a:t>
            </a:r>
            <a:r>
              <a:rPr b="0" i="0" lang="en-US" sz="1200" u="none" cap="none" strike="noStrike">
                <a:solidFill>
                  <a:schemeClr val="dk1"/>
                </a:solidFill>
                <a:latin typeface="Constantia"/>
                <a:ea typeface="Constantia"/>
                <a:cs typeface="Constantia"/>
                <a:sym typeface="Constantia"/>
              </a:rPr>
              <a:t>‘join’) </a:t>
            </a:r>
            <a:endParaRPr b="0" i="0" sz="12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5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2" marL="228600" marR="0" rtl="0" algn="l">
              <a:lnSpc>
                <a:spcPct val="75000"/>
              </a:lnSpc>
              <a:spcBef>
                <a:spcPts val="180"/>
              </a:spcBef>
              <a:spcAft>
                <a:spcPts val="0"/>
              </a:spcAft>
              <a:buClr>
                <a:schemeClr val="dk1"/>
              </a:buClr>
              <a:buSzPts val="1500"/>
              <a:buFont typeface="Constantia"/>
              <a:buChar char="•"/>
            </a:pPr>
            <a:r>
              <a:rPr b="1" i="0" lang="en-US" sz="1500" u="none" cap="none" strike="noStrike">
                <a:solidFill>
                  <a:schemeClr val="dk1"/>
                </a:solidFill>
                <a:latin typeface="Constantia"/>
                <a:ea typeface="Constantia"/>
                <a:cs typeface="Constantia"/>
                <a:sym typeface="Constantia"/>
              </a:rPr>
              <a:t>2) generally intransitive verbs </a:t>
            </a:r>
            <a:r>
              <a:rPr b="0" i="0" lang="en-US" sz="1500" u="none" cap="none" strike="noStrike">
                <a:solidFill>
                  <a:schemeClr val="dk1"/>
                </a:solidFill>
                <a:latin typeface="Constantia"/>
                <a:ea typeface="Constantia"/>
                <a:cs typeface="Constantia"/>
                <a:sym typeface="Constantia"/>
              </a:rPr>
              <a:t>used transitively with cognate and fake objects </a:t>
            </a:r>
            <a:br>
              <a:rPr b="0" i="0" lang="en-US" sz="1500" u="none" cap="none" strike="noStrike">
                <a:solidFill>
                  <a:schemeClr val="dk1"/>
                </a:solidFill>
                <a:latin typeface="Constantia"/>
                <a:ea typeface="Constantia"/>
                <a:cs typeface="Constantia"/>
                <a:sym typeface="Constantia"/>
              </a:rPr>
            </a:br>
            <a:r>
              <a:rPr b="0" i="0" lang="en-US" sz="1200" u="none" cap="none" strike="noStrike">
                <a:solidFill>
                  <a:schemeClr val="dk1"/>
                </a:solidFill>
                <a:latin typeface="Constantia"/>
                <a:ea typeface="Constantia"/>
                <a:cs typeface="Constantia"/>
                <a:sym typeface="Constantia"/>
              </a:rPr>
              <a:t>(e.g., </a:t>
            </a:r>
            <a:r>
              <a:rPr b="0" i="1" lang="en-US" sz="1200" u="none" cap="none" strike="noStrike">
                <a:solidFill>
                  <a:schemeClr val="dk1"/>
                </a:solidFill>
                <a:latin typeface="Constantia"/>
                <a:ea typeface="Constantia"/>
                <a:cs typeface="Constantia"/>
                <a:sym typeface="Constantia"/>
              </a:rPr>
              <a:t>kukkuma </a:t>
            </a:r>
            <a:r>
              <a:rPr b="0" i="0" lang="en-US" sz="1200" u="none" cap="none" strike="noStrike">
                <a:solidFill>
                  <a:schemeClr val="dk1"/>
                </a:solidFill>
                <a:latin typeface="Constantia"/>
                <a:ea typeface="Constantia"/>
                <a:cs typeface="Constantia"/>
                <a:sym typeface="Constantia"/>
              </a:rPr>
              <a:t>‘fall’, </a:t>
            </a:r>
            <a:r>
              <a:rPr b="0" i="1" lang="en-US" sz="1200" u="none" cap="none" strike="noStrike">
                <a:solidFill>
                  <a:schemeClr val="dk1"/>
                </a:solidFill>
                <a:latin typeface="Constantia"/>
                <a:ea typeface="Constantia"/>
                <a:cs typeface="Constantia"/>
                <a:sym typeface="Constantia"/>
              </a:rPr>
              <a:t>magama </a:t>
            </a:r>
            <a:r>
              <a:rPr b="0" i="0" lang="en-US" sz="1200" u="none" cap="none" strike="noStrike">
                <a:solidFill>
                  <a:schemeClr val="dk1"/>
                </a:solidFill>
                <a:latin typeface="Constantia"/>
                <a:ea typeface="Constantia"/>
                <a:cs typeface="Constantia"/>
                <a:sym typeface="Constantia"/>
              </a:rPr>
              <a:t>‘sleep’, </a:t>
            </a:r>
            <a:r>
              <a:rPr b="0" i="1" lang="en-US" sz="1200" u="none" cap="none" strike="noStrike">
                <a:solidFill>
                  <a:schemeClr val="dk1"/>
                </a:solidFill>
                <a:latin typeface="Constantia"/>
                <a:ea typeface="Constantia"/>
                <a:cs typeface="Constantia"/>
                <a:sym typeface="Constantia"/>
              </a:rPr>
              <a:t>jooksma </a:t>
            </a:r>
            <a:r>
              <a:rPr b="0" i="0" lang="en-US" sz="1200" u="none" cap="none" strike="noStrike">
                <a:solidFill>
                  <a:schemeClr val="dk1"/>
                </a:solidFill>
                <a:latin typeface="Constantia"/>
                <a:ea typeface="Constantia"/>
                <a:cs typeface="Constantia"/>
                <a:sym typeface="Constantia"/>
              </a:rPr>
              <a:t>‘run’, also </a:t>
            </a:r>
            <a:r>
              <a:rPr b="0" i="1" lang="en-US" sz="1200" u="none" cap="none" strike="noStrike">
                <a:solidFill>
                  <a:schemeClr val="dk1"/>
                </a:solidFill>
                <a:latin typeface="Constantia"/>
                <a:ea typeface="Constantia"/>
                <a:cs typeface="Constantia"/>
                <a:sym typeface="Constantia"/>
              </a:rPr>
              <a:t>tantsima? </a:t>
            </a:r>
            <a:r>
              <a:rPr b="0" i="0" lang="en-US" sz="1200" u="none" cap="none" strike="noStrike">
                <a:solidFill>
                  <a:schemeClr val="dk1"/>
                </a:solidFill>
                <a:latin typeface="Constantia"/>
                <a:ea typeface="Constantia"/>
                <a:cs typeface="Constantia"/>
                <a:sym typeface="Constantia"/>
              </a:rPr>
              <a:t>‘dance’, </a:t>
            </a:r>
            <a:r>
              <a:rPr b="0" i="1" lang="en-US" sz="1200" u="none" cap="none" strike="noStrike">
                <a:solidFill>
                  <a:schemeClr val="dk1"/>
                </a:solidFill>
                <a:latin typeface="Constantia"/>
                <a:ea typeface="Constantia"/>
                <a:cs typeface="Constantia"/>
                <a:sym typeface="Constantia"/>
              </a:rPr>
              <a:t>laulma? </a:t>
            </a:r>
            <a:r>
              <a:rPr b="0" i="0" lang="en-US" sz="1200" u="none" cap="none" strike="noStrike">
                <a:solidFill>
                  <a:schemeClr val="dk1"/>
                </a:solidFill>
                <a:latin typeface="Constantia"/>
                <a:ea typeface="Constantia"/>
                <a:cs typeface="Constantia"/>
                <a:sym typeface="Constantia"/>
              </a:rPr>
              <a:t>‘sing’)</a:t>
            </a:r>
            <a:endParaRPr b="0" i="0" sz="12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5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2" marL="228600" marR="0" rtl="0" algn="l">
              <a:lnSpc>
                <a:spcPct val="75000"/>
              </a:lnSpc>
              <a:spcBef>
                <a:spcPts val="180"/>
              </a:spcBef>
              <a:spcAft>
                <a:spcPts val="0"/>
              </a:spcAft>
              <a:buClr>
                <a:schemeClr val="dk1"/>
              </a:buClr>
              <a:buSzPts val="1500"/>
              <a:buFont typeface="Constantia"/>
              <a:buChar char="•"/>
            </a:pPr>
            <a:r>
              <a:rPr b="1" i="0" lang="en-US" sz="1500" u="none" cap="none" strike="noStrike">
                <a:solidFill>
                  <a:schemeClr val="dk1"/>
                </a:solidFill>
                <a:latin typeface="Constantia"/>
                <a:ea typeface="Constantia"/>
                <a:cs typeface="Constantia"/>
                <a:sym typeface="Constantia"/>
              </a:rPr>
              <a:t>3) prototypically labile </a:t>
            </a:r>
            <a:r>
              <a:rPr b="0" i="0" lang="en-US" sz="1200" u="none" cap="none" strike="noStrike">
                <a:solidFill>
                  <a:schemeClr val="dk1"/>
                </a:solidFill>
                <a:latin typeface="Constantia"/>
                <a:ea typeface="Constantia"/>
                <a:cs typeface="Constantia"/>
                <a:sym typeface="Constantia"/>
              </a:rPr>
              <a:t>(e.g.,)</a:t>
            </a:r>
            <a:r>
              <a:rPr b="0" i="1" lang="en-US" sz="1200" u="none" cap="none" strike="noStrike">
                <a:solidFill>
                  <a:schemeClr val="dk1"/>
                </a:solidFill>
                <a:latin typeface="Constantia"/>
                <a:ea typeface="Constantia"/>
                <a:cs typeface="Constantia"/>
                <a:sym typeface="Constantia"/>
              </a:rPr>
              <a:t> jalutama </a:t>
            </a:r>
            <a:r>
              <a:rPr b="0" i="0" lang="en-US" sz="1200" u="none" cap="none" strike="noStrike">
                <a:solidFill>
                  <a:schemeClr val="dk1"/>
                </a:solidFill>
                <a:latin typeface="Constantia"/>
                <a:ea typeface="Constantia"/>
                <a:cs typeface="Constantia"/>
                <a:sym typeface="Constantia"/>
              </a:rPr>
              <a:t>‘walk’,  </a:t>
            </a:r>
            <a:r>
              <a:rPr b="0" i="1" lang="en-US" sz="1200" u="none" cap="none" strike="noStrike">
                <a:solidFill>
                  <a:schemeClr val="dk1"/>
                </a:solidFill>
                <a:latin typeface="Constantia"/>
                <a:ea typeface="Constantia"/>
                <a:cs typeface="Constantia"/>
                <a:sym typeface="Constantia"/>
              </a:rPr>
              <a:t>pöörama </a:t>
            </a:r>
            <a:r>
              <a:rPr b="0" i="0" lang="en-US" sz="1200" u="none" cap="none" strike="noStrike">
                <a:solidFill>
                  <a:schemeClr val="dk1"/>
                </a:solidFill>
                <a:latin typeface="Constantia"/>
                <a:ea typeface="Constantia"/>
                <a:cs typeface="Constantia"/>
                <a:sym typeface="Constantia"/>
              </a:rPr>
              <a:t>‘turn’, </a:t>
            </a:r>
            <a:r>
              <a:rPr b="0" i="1" lang="en-US" sz="1200" u="none" cap="none" strike="noStrike">
                <a:solidFill>
                  <a:schemeClr val="dk1"/>
                </a:solidFill>
                <a:latin typeface="Constantia"/>
                <a:ea typeface="Constantia"/>
                <a:cs typeface="Constantia"/>
                <a:sym typeface="Constantia"/>
              </a:rPr>
              <a:t>rõõmustama </a:t>
            </a:r>
            <a:r>
              <a:rPr b="0" i="0" lang="en-US" sz="1200" u="none" cap="none" strike="noStrike">
                <a:solidFill>
                  <a:schemeClr val="dk1"/>
                </a:solidFill>
                <a:latin typeface="Constantia"/>
                <a:ea typeface="Constantia"/>
                <a:cs typeface="Constantia"/>
                <a:sym typeface="Constantia"/>
              </a:rPr>
              <a:t>‘delight’, </a:t>
            </a:r>
            <a:r>
              <a:rPr b="0" i="1" lang="en-US" sz="1200" u="none" cap="none" strike="noStrike">
                <a:solidFill>
                  <a:schemeClr val="dk1"/>
                </a:solidFill>
                <a:latin typeface="Constantia"/>
                <a:ea typeface="Constantia"/>
                <a:cs typeface="Constantia"/>
                <a:sym typeface="Constantia"/>
              </a:rPr>
              <a:t>suudlema </a:t>
            </a:r>
            <a:r>
              <a:rPr b="0" i="0" lang="en-US" sz="1200" u="none" cap="none" strike="noStrike">
                <a:solidFill>
                  <a:schemeClr val="dk1"/>
                </a:solidFill>
                <a:latin typeface="Constantia"/>
                <a:ea typeface="Constantia"/>
                <a:cs typeface="Constantia"/>
                <a:sym typeface="Constantia"/>
              </a:rPr>
              <a:t>‘kiss’,  &amp;</a:t>
            </a:r>
            <a:br>
              <a:rPr b="0" i="0" lang="en-US" sz="1200" u="none" cap="none" strike="noStrike">
                <a:solidFill>
                  <a:schemeClr val="dk1"/>
                </a:solidFill>
                <a:latin typeface="Constantia"/>
                <a:ea typeface="Constantia"/>
                <a:cs typeface="Constantia"/>
                <a:sym typeface="Constantia"/>
              </a:rPr>
            </a:br>
            <a:r>
              <a:rPr b="1" i="0" lang="en-US" sz="1500" u="none" cap="none" strike="noStrike">
                <a:solidFill>
                  <a:schemeClr val="dk1"/>
                </a:solidFill>
                <a:latin typeface="Constantia"/>
                <a:ea typeface="Constantia"/>
                <a:cs typeface="Constantia"/>
                <a:sym typeface="Constantia"/>
              </a:rPr>
              <a:t>polysemic labile verbs </a:t>
            </a:r>
            <a:r>
              <a:rPr b="0" i="0" lang="en-US" sz="1200" u="none" cap="none" strike="noStrike">
                <a:solidFill>
                  <a:schemeClr val="dk1"/>
                </a:solidFill>
                <a:latin typeface="Constantia"/>
                <a:ea typeface="Constantia"/>
                <a:cs typeface="Constantia"/>
                <a:sym typeface="Constantia"/>
              </a:rPr>
              <a:t>(e.g., </a:t>
            </a:r>
            <a:r>
              <a:rPr b="0" i="1" lang="en-US" sz="1200" u="none" cap="none" strike="noStrike">
                <a:solidFill>
                  <a:schemeClr val="dk1"/>
                </a:solidFill>
                <a:latin typeface="Constantia"/>
                <a:ea typeface="Constantia"/>
                <a:cs typeface="Constantia"/>
                <a:sym typeface="Constantia"/>
              </a:rPr>
              <a:t>lahutama </a:t>
            </a:r>
            <a:r>
              <a:rPr b="0" i="0" lang="en-US" sz="1200" u="none" cap="none" strike="noStrike">
                <a:solidFill>
                  <a:schemeClr val="dk1"/>
                </a:solidFill>
                <a:latin typeface="Constantia"/>
                <a:ea typeface="Constantia"/>
                <a:cs typeface="Constantia"/>
                <a:sym typeface="Constantia"/>
              </a:rPr>
              <a:t>‘divorce’; ‘separate’, ‘divide’; ‘deduct’, ‘subtract’, also </a:t>
            </a:r>
            <a:r>
              <a:rPr b="0" i="1" lang="en-US" sz="1200" u="none" cap="none" strike="noStrike">
                <a:solidFill>
                  <a:schemeClr val="dk1"/>
                </a:solidFill>
                <a:latin typeface="Constantia"/>
                <a:ea typeface="Constantia"/>
                <a:cs typeface="Constantia"/>
                <a:sym typeface="Constantia"/>
              </a:rPr>
              <a:t>mängima? </a:t>
            </a:r>
            <a:r>
              <a:rPr b="0" i="0" lang="en-US" sz="1200" u="none" cap="none" strike="noStrike">
                <a:solidFill>
                  <a:schemeClr val="dk1"/>
                </a:solidFill>
                <a:latin typeface="Constantia"/>
                <a:ea typeface="Constantia"/>
                <a:cs typeface="Constantia"/>
                <a:sym typeface="Constantia"/>
              </a:rPr>
              <a:t>‘play’)</a:t>
            </a:r>
            <a:endParaRPr b="0" i="0" sz="12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5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2" marL="228600" marR="0" rtl="0" algn="l">
              <a:lnSpc>
                <a:spcPct val="75000"/>
              </a:lnSpc>
              <a:spcBef>
                <a:spcPts val="180"/>
              </a:spcBef>
              <a:spcAft>
                <a:spcPts val="0"/>
              </a:spcAft>
              <a:buClr>
                <a:schemeClr val="dk1"/>
              </a:buClr>
              <a:buSzPts val="1500"/>
              <a:buFont typeface="Constantia"/>
              <a:buChar char="•"/>
            </a:pPr>
            <a:r>
              <a:rPr b="1" i="0" lang="en-US" sz="1500" u="none" cap="none" strike="noStrike">
                <a:solidFill>
                  <a:schemeClr val="dk1"/>
                </a:solidFill>
                <a:latin typeface="Constantia"/>
                <a:ea typeface="Constantia"/>
                <a:cs typeface="Constantia"/>
                <a:sym typeface="Constantia"/>
              </a:rPr>
              <a:t>4) transitive verbs used as intransitives with the focus on activity </a:t>
            </a:r>
            <a:br>
              <a:rPr b="0" i="0" lang="en-US" sz="1200" u="none" cap="none" strike="noStrike">
                <a:solidFill>
                  <a:schemeClr val="dk1"/>
                </a:solidFill>
                <a:latin typeface="Constantia"/>
                <a:ea typeface="Constantia"/>
                <a:cs typeface="Constantia"/>
                <a:sym typeface="Constantia"/>
              </a:rPr>
            </a:br>
            <a:r>
              <a:rPr b="0" i="0" lang="en-US" sz="1200" u="none" cap="none" strike="noStrike">
                <a:solidFill>
                  <a:schemeClr val="dk1"/>
                </a:solidFill>
                <a:latin typeface="Constantia"/>
                <a:ea typeface="Constantia"/>
                <a:cs typeface="Constantia"/>
                <a:sym typeface="Constantia"/>
              </a:rPr>
              <a:t>(e.g., </a:t>
            </a:r>
            <a:r>
              <a:rPr b="0" i="1" lang="en-US" sz="1200" u="none" cap="none" strike="noStrike">
                <a:solidFill>
                  <a:schemeClr val="dk1"/>
                </a:solidFill>
                <a:latin typeface="Constantia"/>
                <a:ea typeface="Constantia"/>
                <a:cs typeface="Constantia"/>
                <a:sym typeface="Constantia"/>
              </a:rPr>
              <a:t>sööma </a:t>
            </a:r>
            <a:r>
              <a:rPr b="0" i="0" lang="en-US" sz="1200" u="none" cap="none" strike="noStrike">
                <a:solidFill>
                  <a:schemeClr val="dk1"/>
                </a:solidFill>
                <a:latin typeface="Constantia"/>
                <a:ea typeface="Constantia"/>
                <a:cs typeface="Constantia"/>
                <a:sym typeface="Constantia"/>
              </a:rPr>
              <a:t>‘eat’, </a:t>
            </a:r>
            <a:r>
              <a:rPr b="0" i="1" lang="en-US" sz="1200" u="none" cap="none" strike="noStrike">
                <a:solidFill>
                  <a:schemeClr val="dk1"/>
                </a:solidFill>
                <a:latin typeface="Constantia"/>
                <a:ea typeface="Constantia"/>
                <a:cs typeface="Constantia"/>
                <a:sym typeface="Constantia"/>
              </a:rPr>
              <a:t>koristama </a:t>
            </a:r>
            <a:r>
              <a:rPr b="0" i="0" lang="en-US" sz="1200" u="none" cap="none" strike="noStrike">
                <a:solidFill>
                  <a:schemeClr val="dk1"/>
                </a:solidFill>
                <a:latin typeface="Constantia"/>
                <a:ea typeface="Constantia"/>
                <a:cs typeface="Constantia"/>
                <a:sym typeface="Constantia"/>
              </a:rPr>
              <a:t>‘clean’, </a:t>
            </a:r>
            <a:r>
              <a:rPr b="0" i="1" lang="en-US" sz="1200" u="none" cap="none" strike="noStrike">
                <a:solidFill>
                  <a:schemeClr val="dk1"/>
                </a:solidFill>
                <a:latin typeface="Constantia"/>
                <a:ea typeface="Constantia"/>
                <a:cs typeface="Constantia"/>
                <a:sym typeface="Constantia"/>
              </a:rPr>
              <a:t>kirjutama </a:t>
            </a:r>
            <a:r>
              <a:rPr b="0" i="0" lang="en-US" sz="1200" u="none" cap="none" strike="noStrike">
                <a:solidFill>
                  <a:schemeClr val="dk1"/>
                </a:solidFill>
                <a:latin typeface="Constantia"/>
                <a:ea typeface="Constantia"/>
                <a:cs typeface="Constantia"/>
                <a:sym typeface="Constantia"/>
              </a:rPr>
              <a:t>‘write’, </a:t>
            </a:r>
            <a:r>
              <a:rPr b="0" i="1" lang="en-US" sz="1200" u="none" cap="none" strike="noStrike">
                <a:solidFill>
                  <a:schemeClr val="dk1"/>
                </a:solidFill>
                <a:latin typeface="Constantia"/>
                <a:ea typeface="Constantia"/>
                <a:cs typeface="Constantia"/>
                <a:sym typeface="Constantia"/>
              </a:rPr>
              <a:t>õmblema </a:t>
            </a:r>
            <a:r>
              <a:rPr b="0" i="0" lang="en-US" sz="1200" u="none" cap="none" strike="noStrike">
                <a:solidFill>
                  <a:schemeClr val="dk1"/>
                </a:solidFill>
                <a:latin typeface="Constantia"/>
                <a:ea typeface="Constantia"/>
                <a:cs typeface="Constantia"/>
                <a:sym typeface="Constantia"/>
              </a:rPr>
              <a:t>‘sew’, also </a:t>
            </a:r>
            <a:r>
              <a:rPr b="0" i="1" lang="en-US" sz="1200" u="none" cap="none" strike="noStrike">
                <a:solidFill>
                  <a:schemeClr val="dk1"/>
                </a:solidFill>
                <a:latin typeface="Constantia"/>
                <a:ea typeface="Constantia"/>
                <a:cs typeface="Constantia"/>
                <a:sym typeface="Constantia"/>
              </a:rPr>
              <a:t>harjutama? </a:t>
            </a:r>
            <a:r>
              <a:rPr b="0" i="0" lang="en-US" sz="1200" u="none" cap="none" strike="noStrike">
                <a:solidFill>
                  <a:schemeClr val="dk1"/>
                </a:solidFill>
                <a:latin typeface="Constantia"/>
                <a:ea typeface="Constantia"/>
                <a:cs typeface="Constantia"/>
                <a:sym typeface="Constantia"/>
              </a:rPr>
              <a:t>‘practice’) </a:t>
            </a:r>
            <a:endParaRPr b="0" i="0" sz="12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5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2" marL="228600" marR="0" rtl="0" algn="l">
              <a:lnSpc>
                <a:spcPct val="75000"/>
              </a:lnSpc>
              <a:spcBef>
                <a:spcPts val="180"/>
              </a:spcBef>
              <a:spcAft>
                <a:spcPts val="0"/>
              </a:spcAft>
              <a:buClr>
                <a:schemeClr val="dk1"/>
              </a:buClr>
              <a:buSzPts val="1500"/>
              <a:buFont typeface="Constantia"/>
              <a:buChar char="•"/>
            </a:pPr>
            <a:r>
              <a:rPr b="1" i="0" lang="en-US" sz="1500" u="none" cap="none" strike="noStrike">
                <a:solidFill>
                  <a:schemeClr val="dk1"/>
                </a:solidFill>
                <a:latin typeface="Constantia"/>
                <a:ea typeface="Constantia"/>
                <a:cs typeface="Constantia"/>
                <a:sym typeface="Constantia"/>
              </a:rPr>
              <a:t>5) generally transitive verbs </a:t>
            </a:r>
            <a:r>
              <a:rPr b="0" i="0" lang="en-US" sz="1500" u="none" cap="none" strike="noStrike">
                <a:solidFill>
                  <a:schemeClr val="dk1"/>
                </a:solidFill>
                <a:latin typeface="Constantia"/>
                <a:ea typeface="Constantia"/>
                <a:cs typeface="Constantia"/>
                <a:sym typeface="Constantia"/>
              </a:rPr>
              <a:t>used without a direct object in fixed expressions/ meanings or parallel verb frame patterns </a:t>
            </a:r>
            <a:r>
              <a:rPr b="0" i="0" lang="en-US" sz="1200" u="none" cap="none" strike="noStrike">
                <a:solidFill>
                  <a:schemeClr val="dk1"/>
                </a:solidFill>
                <a:latin typeface="Constantia"/>
                <a:ea typeface="Constantia"/>
                <a:cs typeface="Constantia"/>
                <a:sym typeface="Constantia"/>
              </a:rPr>
              <a:t>(e.g., </a:t>
            </a:r>
            <a:r>
              <a:rPr b="0" i="1" lang="en-US" sz="1200" u="none" cap="none" strike="noStrike">
                <a:solidFill>
                  <a:schemeClr val="dk1"/>
                </a:solidFill>
                <a:latin typeface="Constantia"/>
                <a:ea typeface="Constantia"/>
                <a:cs typeface="Constantia"/>
                <a:sym typeface="Constantia"/>
              </a:rPr>
              <a:t>alustama</a:t>
            </a:r>
            <a:r>
              <a:rPr b="0" i="0" lang="en-US" sz="1200" u="none" cap="none" strike="noStrike">
                <a:solidFill>
                  <a:schemeClr val="dk1"/>
                </a:solidFill>
                <a:latin typeface="Constantia"/>
                <a:ea typeface="Constantia"/>
                <a:cs typeface="Constantia"/>
                <a:sym typeface="Constantia"/>
              </a:rPr>
              <a:t> ‘start’, </a:t>
            </a:r>
            <a:r>
              <a:rPr b="0" i="1" lang="en-US" sz="1200" u="none" cap="none" strike="noStrike">
                <a:solidFill>
                  <a:schemeClr val="dk1"/>
                </a:solidFill>
                <a:latin typeface="Constantia"/>
                <a:ea typeface="Constantia"/>
                <a:cs typeface="Constantia"/>
                <a:sym typeface="Constantia"/>
              </a:rPr>
              <a:t>jätkama </a:t>
            </a:r>
            <a:r>
              <a:rPr b="0" i="0" lang="en-US" sz="1200" u="none" cap="none" strike="noStrike">
                <a:solidFill>
                  <a:schemeClr val="dk1"/>
                </a:solidFill>
                <a:latin typeface="Constantia"/>
                <a:ea typeface="Constantia"/>
                <a:cs typeface="Constantia"/>
                <a:sym typeface="Constantia"/>
              </a:rPr>
              <a:t>‘continue’, </a:t>
            </a:r>
            <a:r>
              <a:rPr b="0" i="1" lang="en-US" sz="1200" u="none" cap="none" strike="noStrike">
                <a:solidFill>
                  <a:schemeClr val="dk1"/>
                </a:solidFill>
                <a:latin typeface="Constantia"/>
                <a:ea typeface="Constantia"/>
                <a:cs typeface="Constantia"/>
                <a:sym typeface="Constantia"/>
              </a:rPr>
              <a:t>lõpetama </a:t>
            </a:r>
            <a:r>
              <a:rPr b="0" i="0" lang="en-US" sz="1200" u="none" cap="none" strike="noStrike">
                <a:solidFill>
                  <a:schemeClr val="dk1"/>
                </a:solidFill>
                <a:latin typeface="Constantia"/>
                <a:ea typeface="Constantia"/>
                <a:cs typeface="Constantia"/>
                <a:sym typeface="Constantia"/>
              </a:rPr>
              <a:t>‘finish’, also </a:t>
            </a:r>
            <a:r>
              <a:rPr b="0" i="1" lang="en-US" sz="1200" u="none" cap="none" strike="noStrike">
                <a:solidFill>
                  <a:schemeClr val="dk1"/>
                </a:solidFill>
                <a:latin typeface="Constantia"/>
                <a:ea typeface="Constantia"/>
                <a:cs typeface="Constantia"/>
                <a:sym typeface="Constantia"/>
              </a:rPr>
              <a:t>jooma? </a:t>
            </a:r>
            <a:r>
              <a:rPr b="0" i="0" lang="en-US" sz="1200" u="none" cap="none" strike="noStrike">
                <a:solidFill>
                  <a:schemeClr val="dk1"/>
                </a:solidFill>
                <a:latin typeface="Constantia"/>
                <a:ea typeface="Constantia"/>
                <a:cs typeface="Constantia"/>
                <a:sym typeface="Constantia"/>
              </a:rPr>
              <a:t>‘drink’, </a:t>
            </a:r>
            <a:r>
              <a:rPr b="0" i="1" lang="en-US" sz="1200" u="none" cap="none" strike="noStrike">
                <a:solidFill>
                  <a:schemeClr val="dk1"/>
                </a:solidFill>
                <a:latin typeface="Constantia"/>
                <a:ea typeface="Constantia"/>
                <a:cs typeface="Constantia"/>
                <a:sym typeface="Constantia"/>
              </a:rPr>
              <a:t>nägema? </a:t>
            </a:r>
            <a:r>
              <a:rPr b="0" i="0" lang="en-US" sz="1200" u="none" cap="none" strike="noStrike">
                <a:solidFill>
                  <a:schemeClr val="dk1"/>
                </a:solidFill>
                <a:latin typeface="Constantia"/>
                <a:ea typeface="Constantia"/>
                <a:cs typeface="Constantia"/>
                <a:sym typeface="Constantia"/>
              </a:rPr>
              <a:t>‘see’ )</a:t>
            </a:r>
            <a:endParaRPr b="0" i="0" sz="12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5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2" marL="228600" marR="0" rtl="0" algn="l">
              <a:lnSpc>
                <a:spcPct val="75000"/>
              </a:lnSpc>
              <a:spcBef>
                <a:spcPts val="180"/>
              </a:spcBef>
              <a:spcAft>
                <a:spcPts val="0"/>
              </a:spcAft>
              <a:buClr>
                <a:schemeClr val="dk1"/>
              </a:buClr>
              <a:buSzPts val="1500"/>
              <a:buFont typeface="Constantia"/>
              <a:buChar char="•"/>
            </a:pPr>
            <a:r>
              <a:rPr b="1" i="0" lang="en-US" sz="1500" u="none" cap="none" strike="noStrike">
                <a:solidFill>
                  <a:schemeClr val="dk1"/>
                </a:solidFill>
                <a:latin typeface="Constantia"/>
                <a:ea typeface="Constantia"/>
                <a:cs typeface="Constantia"/>
                <a:sym typeface="Constantia"/>
              </a:rPr>
              <a:t>6) strictly transitive verbs </a:t>
            </a:r>
            <a:r>
              <a:rPr b="0" i="0" lang="en-US" sz="1500" u="none" cap="none" strike="noStrike">
                <a:solidFill>
                  <a:schemeClr val="dk1"/>
                </a:solidFill>
                <a:latin typeface="Constantia"/>
                <a:ea typeface="Constantia"/>
                <a:cs typeface="Constantia"/>
                <a:sym typeface="Constantia"/>
              </a:rPr>
              <a:t>used with omitted objects in highly restricted syntactical patterns </a:t>
            </a:r>
            <a:r>
              <a:rPr b="0" i="0" lang="en-US" sz="1200" u="none" cap="none" strike="noStrike">
                <a:solidFill>
                  <a:schemeClr val="dk1"/>
                </a:solidFill>
                <a:latin typeface="Constantia"/>
                <a:ea typeface="Constantia"/>
                <a:cs typeface="Constantia"/>
                <a:sym typeface="Constantia"/>
              </a:rPr>
              <a:t>(e.g., </a:t>
            </a:r>
            <a:r>
              <a:rPr b="0" i="1" lang="en-US" sz="1200" u="none" cap="none" strike="noStrike">
                <a:solidFill>
                  <a:schemeClr val="dk1"/>
                </a:solidFill>
                <a:latin typeface="Constantia"/>
                <a:ea typeface="Constantia"/>
                <a:cs typeface="Constantia"/>
                <a:sym typeface="Constantia"/>
              </a:rPr>
              <a:t>eeldama </a:t>
            </a:r>
            <a:r>
              <a:rPr b="0" i="0" lang="en-US" sz="1200" u="none" cap="none" strike="noStrike">
                <a:solidFill>
                  <a:schemeClr val="dk1"/>
                </a:solidFill>
                <a:latin typeface="Constantia"/>
                <a:ea typeface="Constantia"/>
                <a:cs typeface="Constantia"/>
                <a:sym typeface="Constantia"/>
              </a:rPr>
              <a:t>‘assume’, </a:t>
            </a:r>
            <a:r>
              <a:rPr b="0" i="1" lang="en-US" sz="1200" u="none" cap="none" strike="noStrike">
                <a:solidFill>
                  <a:schemeClr val="dk1"/>
                </a:solidFill>
                <a:latin typeface="Constantia"/>
                <a:ea typeface="Constantia"/>
                <a:cs typeface="Constantia"/>
                <a:sym typeface="Constantia"/>
              </a:rPr>
              <a:t>sisaldama </a:t>
            </a:r>
            <a:r>
              <a:rPr b="0" i="0" lang="en-US" sz="1200" u="none" cap="none" strike="noStrike">
                <a:solidFill>
                  <a:schemeClr val="dk1"/>
                </a:solidFill>
                <a:latin typeface="Constantia"/>
                <a:ea typeface="Constantia"/>
                <a:cs typeface="Constantia"/>
                <a:sym typeface="Constantia"/>
              </a:rPr>
              <a:t>‘contain’, </a:t>
            </a:r>
            <a:r>
              <a:rPr b="0" i="1" lang="en-US" sz="1200" u="none" cap="none" strike="noStrike">
                <a:solidFill>
                  <a:schemeClr val="dk1"/>
                </a:solidFill>
                <a:latin typeface="Constantia"/>
                <a:ea typeface="Constantia"/>
                <a:cs typeface="Constantia"/>
                <a:sym typeface="Constantia"/>
              </a:rPr>
              <a:t>põhjustama </a:t>
            </a:r>
            <a:r>
              <a:rPr b="0" i="0" lang="en-US" sz="1200" u="none" cap="none" strike="noStrike">
                <a:solidFill>
                  <a:schemeClr val="dk1"/>
                </a:solidFill>
                <a:latin typeface="Constantia"/>
                <a:ea typeface="Constantia"/>
                <a:cs typeface="Constantia"/>
                <a:sym typeface="Constantia"/>
              </a:rPr>
              <a:t>‘cause’, </a:t>
            </a:r>
            <a:r>
              <a:rPr b="0" i="1" lang="en-US" sz="1200" u="none" cap="none" strike="noStrike">
                <a:solidFill>
                  <a:schemeClr val="dk1"/>
                </a:solidFill>
                <a:latin typeface="Constantia"/>
                <a:ea typeface="Constantia"/>
                <a:cs typeface="Constantia"/>
                <a:sym typeface="Constantia"/>
              </a:rPr>
              <a:t>moodustama </a:t>
            </a:r>
            <a:r>
              <a:rPr b="0" i="0" lang="en-US" sz="1200" u="none" cap="none" strike="noStrike">
                <a:solidFill>
                  <a:schemeClr val="dk1"/>
                </a:solidFill>
                <a:latin typeface="Constantia"/>
                <a:ea typeface="Constantia"/>
                <a:cs typeface="Constantia"/>
                <a:sym typeface="Constantia"/>
              </a:rPr>
              <a:t>‘constitute’, also </a:t>
            </a:r>
            <a:r>
              <a:rPr b="0" i="1" lang="en-US" sz="1200" u="none" cap="none" strike="noStrike">
                <a:solidFill>
                  <a:schemeClr val="dk1"/>
                </a:solidFill>
                <a:latin typeface="Constantia"/>
                <a:ea typeface="Constantia"/>
                <a:cs typeface="Constantia"/>
                <a:sym typeface="Constantia"/>
              </a:rPr>
              <a:t>omama? </a:t>
            </a:r>
            <a:r>
              <a:rPr b="0" i="0" lang="en-US" sz="1200" u="none" cap="none" strike="noStrike">
                <a:solidFill>
                  <a:schemeClr val="dk1"/>
                </a:solidFill>
                <a:latin typeface="Constantia"/>
                <a:ea typeface="Constantia"/>
                <a:cs typeface="Constantia"/>
                <a:sym typeface="Constantia"/>
              </a:rPr>
              <a:t>‘have’) </a:t>
            </a:r>
            <a:endParaRPr b="0" i="0" sz="12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800"/>
              <a:buFont typeface="Calibri"/>
              <a:buNone/>
            </a:pPr>
            <a:r>
              <a:rPr b="1" lang="en-US" sz="4800"/>
              <a:t>THE PRESENTATION AIMS</a:t>
            </a:r>
            <a:endParaRPr b="1" sz="4800"/>
          </a:p>
        </p:txBody>
      </p:sp>
      <p:sp>
        <p:nvSpPr>
          <p:cNvPr id="128" name="Google Shape;128;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660"/>
              <a:buNone/>
            </a:pPr>
            <a:r>
              <a:rPr lang="en-US" sz="2800"/>
              <a:t>to offer an overview of</a:t>
            </a:r>
            <a:endParaRPr/>
          </a:p>
          <a:p>
            <a:pPr indent="-274320" lvl="0" marL="274320" rtl="0" algn="l">
              <a:spcBef>
                <a:spcPts val="560"/>
              </a:spcBef>
              <a:spcAft>
                <a:spcPts val="0"/>
              </a:spcAft>
              <a:buSzPts val="2660"/>
              <a:buFont typeface="Noto Sans Symbols"/>
              <a:buChar char="▪"/>
            </a:pPr>
            <a:r>
              <a:rPr lang="en-US" sz="2800"/>
              <a:t>syntactic transitivity types</a:t>
            </a:r>
            <a:endParaRPr sz="2800"/>
          </a:p>
          <a:p>
            <a:pPr indent="-274320" lvl="0" marL="274320" rtl="0" algn="l">
              <a:spcBef>
                <a:spcPts val="560"/>
              </a:spcBef>
              <a:spcAft>
                <a:spcPts val="0"/>
              </a:spcAft>
              <a:buSzPts val="2660"/>
              <a:buFont typeface="Noto Sans Symbols"/>
              <a:buChar char="▪"/>
            </a:pPr>
            <a:r>
              <a:rPr lang="en-US" sz="2800"/>
              <a:t>usage of direct objects (partitive-accusative alternations) in Estonian</a:t>
            </a:r>
            <a:endParaRPr/>
          </a:p>
          <a:p>
            <a:pPr indent="-274320" lvl="0" marL="274320" rtl="0" algn="l">
              <a:spcBef>
                <a:spcPts val="560"/>
              </a:spcBef>
              <a:spcAft>
                <a:spcPts val="0"/>
              </a:spcAft>
              <a:buSzPts val="2660"/>
              <a:buNone/>
            </a:pPr>
            <a:r>
              <a:t/>
            </a:r>
            <a:endParaRPr sz="2800"/>
          </a:p>
          <a:p>
            <a:pPr indent="-274320" lvl="0" marL="274320" rtl="0" algn="l">
              <a:spcBef>
                <a:spcPts val="560"/>
              </a:spcBef>
              <a:spcAft>
                <a:spcPts val="0"/>
              </a:spcAft>
              <a:buSzPts val="2660"/>
              <a:buNone/>
            </a:pPr>
            <a:r>
              <a:rPr lang="en-US" sz="2800"/>
              <a:t>	*the morphological genitive/ nominative as the cases of direct objects named here together as ‘accusative’</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TRANSITIVITY CONTINUUM (2)</a:t>
            </a:r>
            <a:endParaRPr sz="4000"/>
          </a:p>
        </p:txBody>
      </p:sp>
      <p:sp>
        <p:nvSpPr>
          <p:cNvPr id="236" name="Google Shape;236;p3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The hypothesis of continuum summarizes the previous findings of research on transitivity in Estonian and it is proved by analysis based on the 2019 Estonian National Corpus. </a:t>
            </a:r>
            <a:endParaRPr/>
          </a:p>
          <a:p>
            <a:pPr indent="-274320" lvl="0" marL="274320" rtl="0" algn="l">
              <a:spcBef>
                <a:spcPts val="520"/>
              </a:spcBef>
              <a:spcAft>
                <a:spcPts val="0"/>
              </a:spcAft>
              <a:buSzPts val="2470"/>
              <a:buChar char="⚫"/>
            </a:pPr>
            <a:r>
              <a:rPr lang="en-US"/>
              <a:t>Based on previous sources, for every group, five representative verbs have been selected and their transitivity measure has been controlled by using Sketch Engine software. For each verb, the first 500 results (using the </a:t>
            </a:r>
            <a:r>
              <a:rPr i="1" lang="en-US"/>
              <a:t>Shuffle </a:t>
            </a:r>
            <a:r>
              <a:rPr lang="en-US"/>
              <a:t>function) have been analyzed.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457200" y="704088"/>
            <a:ext cx="8229600" cy="8961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TRANSITIVITY CONTINUUM (3)</a:t>
            </a:r>
            <a:endParaRPr sz="4000"/>
          </a:p>
        </p:txBody>
      </p:sp>
      <p:sp>
        <p:nvSpPr>
          <p:cNvPr id="242" name="Google Shape;242;p35"/>
          <p:cNvSpPr txBox="1"/>
          <p:nvPr>
            <p:ph idx="1" type="body"/>
          </p:nvPr>
        </p:nvSpPr>
        <p:spPr>
          <a:xfrm>
            <a:off x="457200" y="1676400"/>
            <a:ext cx="8229600" cy="46482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090"/>
              <a:buChar char="⚫"/>
            </a:pPr>
            <a:r>
              <a:rPr lang="en-US" sz="2200"/>
              <a:t>The analysis proved that there are verbs in Estonian that match the groups 1-6 very well. However, there are also verbs that are in between two or more groups (natural for a continuum).</a:t>
            </a:r>
            <a:endParaRPr/>
          </a:p>
          <a:p>
            <a:pPr indent="-274320" lvl="0" marL="274320" rtl="0" algn="l">
              <a:spcBef>
                <a:spcPts val="440"/>
              </a:spcBef>
              <a:spcAft>
                <a:spcPts val="0"/>
              </a:spcAft>
              <a:buSzPts val="2090"/>
              <a:buChar char="⚫"/>
            </a:pPr>
            <a:r>
              <a:rPr lang="en-US" sz="2200"/>
              <a:t>The most ‘stable’ are categories 1, 2 and 6. We might confirm that there are indeed two groups of intransitive verbs in Estonian and also the group of strictly transitive verbs.</a:t>
            </a:r>
            <a:endParaRPr/>
          </a:p>
          <a:p>
            <a:pPr indent="-274320" lvl="0" marL="274320" rtl="0" algn="l">
              <a:spcBef>
                <a:spcPts val="440"/>
              </a:spcBef>
              <a:spcAft>
                <a:spcPts val="0"/>
              </a:spcAft>
              <a:buSzPts val="2090"/>
              <a:buChar char="⚫"/>
            </a:pPr>
            <a:r>
              <a:rPr lang="en-US" sz="2200"/>
              <a:t>The most ‘fuzzy’ is the third group (prototypically labile &amp; polysemic labile verbs) as polysemy is very common to Estonian verbs.</a:t>
            </a:r>
            <a:endParaRPr/>
          </a:p>
          <a:p>
            <a:pPr indent="-274320" lvl="0" marL="274320" rtl="0" algn="l">
              <a:spcBef>
                <a:spcPts val="440"/>
              </a:spcBef>
              <a:spcAft>
                <a:spcPts val="0"/>
              </a:spcAft>
              <a:buSzPts val="2090"/>
              <a:buChar char="⚫"/>
            </a:pPr>
            <a:r>
              <a:rPr lang="en-US" sz="2200"/>
              <a:t>Groups 3-5 represent different kinds of ambitransitivity in Estonian. </a:t>
            </a:r>
            <a:endParaRPr/>
          </a:p>
          <a:p>
            <a:pPr indent="-274320" lvl="0" marL="274320" rtl="0" algn="l">
              <a:spcBef>
                <a:spcPts val="440"/>
              </a:spcBef>
              <a:spcAft>
                <a:spcPts val="0"/>
              </a:spcAft>
              <a:buSzPts val="2090"/>
              <a:buChar char="⚫"/>
            </a:pPr>
            <a:r>
              <a:rPr lang="en-US" sz="2200"/>
              <a:t>Further research may reveal other possible intermediate cases.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457200" y="762000"/>
            <a:ext cx="8229600" cy="4572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300"/>
              <a:buFont typeface="Times New Roman"/>
              <a:buNone/>
            </a:pPr>
            <a:r>
              <a:rPr b="1" lang="en-US" sz="2300">
                <a:latin typeface="Times New Roman"/>
                <a:ea typeface="Times New Roman"/>
                <a:cs typeface="Times New Roman"/>
                <a:sym typeface="Times New Roman"/>
              </a:rPr>
              <a:t>MÄNGIMA ‘PLAY’ </a:t>
            </a:r>
            <a:r>
              <a:rPr lang="en-US" sz="1800">
                <a:latin typeface="Times New Roman"/>
                <a:ea typeface="Times New Roman"/>
                <a:cs typeface="Times New Roman"/>
                <a:sym typeface="Times New Roman"/>
              </a:rPr>
              <a:t>as an example of ambitransitivity due to polysemy</a:t>
            </a:r>
            <a:endParaRPr sz="1800">
              <a:latin typeface="Times New Roman"/>
              <a:ea typeface="Times New Roman"/>
              <a:cs typeface="Times New Roman"/>
              <a:sym typeface="Times New Roman"/>
            </a:endParaRPr>
          </a:p>
        </p:txBody>
      </p:sp>
      <p:sp>
        <p:nvSpPr>
          <p:cNvPr id="248" name="Google Shape;248;p36"/>
          <p:cNvSpPr txBox="1"/>
          <p:nvPr>
            <p:ph idx="1" type="body"/>
          </p:nvPr>
        </p:nvSpPr>
        <p:spPr>
          <a:xfrm>
            <a:off x="457200" y="1295400"/>
            <a:ext cx="8229600" cy="5029200"/>
          </a:xfrm>
          <a:prstGeom prst="rect">
            <a:avLst/>
          </a:prstGeom>
          <a:noFill/>
          <a:ln>
            <a:noFill/>
          </a:ln>
        </p:spPr>
        <p:txBody>
          <a:bodyPr anchorCtr="0" anchor="t" bIns="45700" lIns="91425" spcFirstLastPara="1" rIns="91425" wrap="square" tIns="45700">
            <a:normAutofit fontScale="47500" lnSpcReduction="20000"/>
          </a:bodyPr>
          <a:lstStyle/>
          <a:p>
            <a:pPr indent="-274320" lvl="0" marL="274320" rtl="0" algn="l">
              <a:spcBef>
                <a:spcPts val="0"/>
              </a:spcBef>
              <a:spcAft>
                <a:spcPts val="0"/>
              </a:spcAft>
              <a:buSzPct val="95000"/>
              <a:buNone/>
            </a:pPr>
            <a:r>
              <a:rPr lang="en-US" sz="3600" u="sng"/>
              <a:t>Patient-preserving lability</a:t>
            </a:r>
            <a:r>
              <a:rPr lang="en-US" sz="3600"/>
              <a:t>:</a:t>
            </a:r>
            <a:endParaRPr sz="3600">
              <a:latin typeface="Times New Roman"/>
              <a:ea typeface="Times New Roman"/>
              <a:cs typeface="Times New Roman"/>
              <a:sym typeface="Times New Roman"/>
            </a:endParaRPr>
          </a:p>
          <a:p>
            <a:pPr indent="-274320" lvl="0" marL="274320" rtl="0" algn="l">
              <a:spcBef>
                <a:spcPts val="1200"/>
              </a:spcBef>
              <a:spcAft>
                <a:spcPts val="0"/>
              </a:spcAft>
              <a:buSzPct val="95000"/>
              <a:buFont typeface="Noto Sans Symbols"/>
              <a:buChar char="✔"/>
            </a:pPr>
            <a:r>
              <a:rPr b="1" i="1" lang="en-US" sz="3200">
                <a:latin typeface="Times New Roman"/>
                <a:ea typeface="Times New Roman"/>
                <a:cs typeface="Times New Roman"/>
                <a:sym typeface="Times New Roman"/>
              </a:rPr>
              <a:t>DJ 		   mängi-b 		muusika-t. </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DJ.NOM	   play-PRS.3SG	music-PAR</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‘The DJ plays music’</a:t>
            </a:r>
            <a:endParaRPr sz="3200">
              <a:latin typeface="Times New Roman"/>
              <a:ea typeface="Times New Roman"/>
              <a:cs typeface="Times New Roman"/>
              <a:sym typeface="Times New Roman"/>
            </a:endParaRPr>
          </a:p>
          <a:p>
            <a:pPr indent="-274320" lvl="0" marL="274320" rtl="0" algn="l">
              <a:spcBef>
                <a:spcPts val="1200"/>
              </a:spcBef>
              <a:spcAft>
                <a:spcPts val="0"/>
              </a:spcAft>
              <a:buSzPct val="95000"/>
              <a:buFont typeface="Noto Sans Symbols"/>
              <a:buChar char="✔"/>
            </a:pPr>
            <a:r>
              <a:rPr b="1" i="1" lang="en-US" sz="3200">
                <a:latin typeface="Times New Roman"/>
                <a:ea typeface="Times New Roman"/>
                <a:cs typeface="Times New Roman"/>
                <a:sym typeface="Times New Roman"/>
              </a:rPr>
              <a:t>Muusika 	    mängi-b</a:t>
            </a:r>
            <a:r>
              <a:rPr b="1" lang="en-US" sz="3200">
                <a:latin typeface="Times New Roman"/>
                <a:ea typeface="Times New Roman"/>
                <a:cs typeface="Times New Roman"/>
                <a:sym typeface="Times New Roman"/>
              </a:rPr>
              <a:t>.</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music.NOM	    play-PRS.3SG</a:t>
            </a:r>
            <a:endParaRPr sz="3200">
              <a:latin typeface="Times New Roman"/>
              <a:ea typeface="Times New Roman"/>
              <a:cs typeface="Times New Roman"/>
              <a:sym typeface="Times New Roman"/>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‘The music is playing’</a:t>
            </a:r>
            <a:endParaRPr sz="3200">
              <a:latin typeface="Times New Roman"/>
              <a:ea typeface="Times New Roman"/>
              <a:cs typeface="Times New Roman"/>
              <a:sym typeface="Times New Roman"/>
            </a:endParaRPr>
          </a:p>
          <a:p>
            <a:pPr indent="-274320" lvl="0" marL="274320" rtl="0" algn="l">
              <a:spcBef>
                <a:spcPts val="266"/>
              </a:spcBef>
              <a:spcAft>
                <a:spcPts val="0"/>
              </a:spcAft>
              <a:buSzPct val="95000"/>
              <a:buNone/>
            </a:pPr>
            <a:r>
              <a:t/>
            </a:r>
            <a:endParaRPr sz="2800">
              <a:latin typeface="Times New Roman"/>
              <a:ea typeface="Times New Roman"/>
              <a:cs typeface="Times New Roman"/>
              <a:sym typeface="Times New Roman"/>
            </a:endParaRPr>
          </a:p>
          <a:p>
            <a:pPr indent="-274320" lvl="0" marL="274320" rtl="0" algn="l">
              <a:spcBef>
                <a:spcPts val="342"/>
              </a:spcBef>
              <a:spcAft>
                <a:spcPts val="0"/>
              </a:spcAft>
              <a:buSzPct val="95000"/>
              <a:buNone/>
            </a:pPr>
            <a:r>
              <a:rPr lang="en-US" sz="3600" u="sng">
                <a:latin typeface="Times New Roman"/>
                <a:ea typeface="Times New Roman"/>
                <a:cs typeface="Times New Roman"/>
                <a:sym typeface="Times New Roman"/>
              </a:rPr>
              <a:t>Focus on activity:</a:t>
            </a:r>
            <a:endParaRPr/>
          </a:p>
          <a:p>
            <a:pPr indent="-91694" lvl="0" marL="0" rtl="0" algn="l">
              <a:spcBef>
                <a:spcPts val="304"/>
              </a:spcBef>
              <a:spcAft>
                <a:spcPts val="0"/>
              </a:spcAft>
              <a:buSzPct val="95000"/>
              <a:buFont typeface="Noto Sans Symbols"/>
              <a:buChar char="✔"/>
            </a:pPr>
            <a:r>
              <a:rPr i="1" lang="en-US" sz="3200">
                <a:latin typeface="Times New Roman"/>
                <a:ea typeface="Times New Roman"/>
                <a:cs typeface="Times New Roman"/>
                <a:sym typeface="Times New Roman"/>
              </a:rPr>
              <a:t>   </a:t>
            </a:r>
            <a:r>
              <a:rPr b="1" i="1" lang="en-US" sz="3200">
                <a:latin typeface="Times New Roman"/>
                <a:ea typeface="Times New Roman"/>
                <a:cs typeface="Times New Roman"/>
                <a:sym typeface="Times New Roman"/>
              </a:rPr>
              <a:t>Lapse-d 	mängi-vad 		oma 		toa-s.</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child-NOM.PL	play-PRS.3SG	own		room-ELA</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‘Children play in their room’</a:t>
            </a:r>
            <a:endParaRPr sz="3200">
              <a:latin typeface="Times New Roman"/>
              <a:ea typeface="Times New Roman"/>
              <a:cs typeface="Times New Roman"/>
              <a:sym typeface="Times New Roman"/>
            </a:endParaRPr>
          </a:p>
          <a:p>
            <a:pPr indent="0" lvl="0" marL="0" rtl="0" algn="l">
              <a:spcBef>
                <a:spcPts val="266"/>
              </a:spcBef>
              <a:spcAft>
                <a:spcPts val="0"/>
              </a:spcAft>
              <a:buSzPct val="95000"/>
              <a:buFont typeface="Arial"/>
              <a:buNone/>
            </a:pPr>
            <a:r>
              <a:t/>
            </a:r>
            <a:endParaRPr i="1" sz="2800">
              <a:latin typeface="Times New Roman"/>
              <a:ea typeface="Times New Roman"/>
              <a:cs typeface="Times New Roman"/>
              <a:sym typeface="Times New Roman"/>
            </a:endParaRPr>
          </a:p>
          <a:p>
            <a:pPr indent="0" lvl="0" marL="0" rtl="0" algn="l">
              <a:spcBef>
                <a:spcPts val="399"/>
              </a:spcBef>
              <a:spcAft>
                <a:spcPts val="0"/>
              </a:spcAft>
              <a:buSzPct val="95000"/>
              <a:buFont typeface="Arial"/>
              <a:buNone/>
            </a:pPr>
            <a:r>
              <a:rPr lang="en-US" sz="4200" u="sng">
                <a:latin typeface="Times New Roman"/>
                <a:ea typeface="Times New Roman"/>
                <a:cs typeface="Times New Roman"/>
                <a:sym typeface="Times New Roman"/>
              </a:rPr>
              <a:t>(Regular) omitted objects:</a:t>
            </a:r>
            <a:endParaRPr/>
          </a:p>
          <a:p>
            <a:pPr indent="-274320" lvl="0" marL="274320" rtl="0" algn="l">
              <a:spcBef>
                <a:spcPts val="600"/>
              </a:spcBef>
              <a:spcAft>
                <a:spcPts val="0"/>
              </a:spcAft>
              <a:buSzPct val="95000"/>
              <a:buFont typeface="Noto Sans Symbols"/>
              <a:buChar char="✔"/>
            </a:pPr>
            <a:r>
              <a:rPr b="1" i="1" lang="en-US" sz="3200">
                <a:latin typeface="Times New Roman"/>
                <a:ea typeface="Times New Roman"/>
                <a:cs typeface="Times New Roman"/>
                <a:sym typeface="Times New Roman"/>
              </a:rPr>
              <a:t>Viiulimängija/ Näitleja 	mängi-b 		oskuslikult.</a:t>
            </a:r>
            <a:r>
              <a:rPr b="1" lang="en-US" sz="3200">
                <a:latin typeface="Times New Roman"/>
                <a:ea typeface="Times New Roman"/>
                <a:cs typeface="Times New Roman"/>
                <a:sym typeface="Times New Roman"/>
              </a:rPr>
              <a:t> </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violinist.NOM/ actor.NOM	play-PRS.3SG	skillfully</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‘A violinist/ An actor plays well/ skillfully’</a:t>
            </a:r>
            <a:endParaRPr sz="3200">
              <a:latin typeface="Times New Roman"/>
              <a:ea typeface="Times New Roman"/>
              <a:cs typeface="Times New Roman"/>
              <a:sym typeface="Times New Roman"/>
            </a:endParaRPr>
          </a:p>
          <a:p>
            <a:pPr indent="-274320" lvl="0" marL="274320" rtl="0" algn="l">
              <a:spcBef>
                <a:spcPts val="1200"/>
              </a:spcBef>
              <a:spcAft>
                <a:spcPts val="0"/>
              </a:spcAft>
              <a:buSzPct val="95000"/>
              <a:buFont typeface="Noto Sans Symbols"/>
              <a:buChar char="✔"/>
            </a:pPr>
            <a:r>
              <a:rPr b="1" i="1" lang="en-US" sz="3200">
                <a:latin typeface="Times New Roman"/>
                <a:ea typeface="Times New Roman"/>
                <a:cs typeface="Times New Roman"/>
                <a:sym typeface="Times New Roman"/>
              </a:rPr>
              <a:t>Jüri	       mängis 	ründaja-na		umbes 	3-4	aasta-t. </a:t>
            </a:r>
            <a:br>
              <a:rPr i="1"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Jüri.NOM    play-PRS.3SG	attacker-ESI	about	three-four	year-PAR</a:t>
            </a:r>
            <a:endParaRPr/>
          </a:p>
          <a:p>
            <a:pPr indent="-274320" lvl="0" marL="274320" rtl="0" algn="l">
              <a:spcBef>
                <a:spcPts val="304"/>
              </a:spcBef>
              <a:spcAft>
                <a:spcPts val="0"/>
              </a:spcAft>
              <a:buSzPct val="95000"/>
              <a:buNone/>
            </a:pPr>
            <a:r>
              <a:rPr lang="en-US" sz="3200">
                <a:latin typeface="Times New Roman"/>
                <a:ea typeface="Times New Roman"/>
                <a:cs typeface="Times New Roman"/>
                <a:sym typeface="Times New Roman"/>
              </a:rPr>
              <a:t>	‘Jüri played as an attacker for about 3-4 years’</a:t>
            </a:r>
            <a:endParaRPr sz="32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000"/>
              <a:buFont typeface="Times New Roman"/>
              <a:buNone/>
            </a:pPr>
            <a:r>
              <a:rPr lang="en-US" sz="3000">
                <a:latin typeface="Times New Roman"/>
                <a:ea typeface="Times New Roman"/>
                <a:cs typeface="Times New Roman"/>
                <a:sym typeface="Times New Roman"/>
              </a:rPr>
              <a:t>Groups 1-6 with direct objects among 500 corpus sentences (Vaiss 2021)</a:t>
            </a:r>
            <a:endParaRPr sz="3000">
              <a:latin typeface="Times New Roman"/>
              <a:ea typeface="Times New Roman"/>
              <a:cs typeface="Times New Roman"/>
              <a:sym typeface="Times New Roman"/>
            </a:endParaRPr>
          </a:p>
        </p:txBody>
      </p:sp>
      <p:graphicFrame>
        <p:nvGraphicFramePr>
          <p:cNvPr id="254" name="Google Shape;254;p37"/>
          <p:cNvGraphicFramePr/>
          <p:nvPr/>
        </p:nvGraphicFramePr>
        <p:xfrm>
          <a:off x="457200" y="1935163"/>
          <a:ext cx="3000000" cy="3000000"/>
        </p:xfrm>
        <a:graphic>
          <a:graphicData uri="http://schemas.openxmlformats.org/drawingml/2006/table">
            <a:tbl>
              <a:tblPr bandRow="1" firstRow="1">
                <a:noFill/>
                <a:tableStyleId>{ED8609C6-C67C-4375-AE74-58BBDAA84480}</a:tableStyleId>
              </a:tblPr>
              <a:tblGrid>
                <a:gridCol w="1175650"/>
                <a:gridCol w="1175650"/>
                <a:gridCol w="1175650"/>
                <a:gridCol w="1175650"/>
                <a:gridCol w="1175650"/>
                <a:gridCol w="1175650"/>
                <a:gridCol w="117565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1</a:t>
                      </a:r>
                      <a:endParaRPr sz="1800"/>
                    </a:p>
                  </a:txBody>
                  <a:tcPr marT="45725" marB="45725" marR="91450" marL="91450"/>
                </a:tc>
                <a:tc>
                  <a:txBody>
                    <a:bodyPr/>
                    <a:lstStyle/>
                    <a:p>
                      <a:pPr indent="0" lvl="0" marL="0" marR="0" rtl="0" algn="l">
                        <a:spcBef>
                          <a:spcPts val="0"/>
                        </a:spcBef>
                        <a:spcAft>
                          <a:spcPts val="0"/>
                        </a:spcAft>
                        <a:buNone/>
                      </a:pPr>
                      <a:r>
                        <a:rPr lang="en-US" sz="1800"/>
                        <a:t>2</a:t>
                      </a:r>
                      <a:endParaRPr sz="1800"/>
                    </a:p>
                  </a:txBody>
                  <a:tcPr marT="45725" marB="45725" marR="91450" marL="91450"/>
                </a:tc>
                <a:tc>
                  <a:txBody>
                    <a:bodyPr/>
                    <a:lstStyle/>
                    <a:p>
                      <a:pPr indent="0" lvl="0" marL="0" marR="0" rtl="0" algn="l">
                        <a:spcBef>
                          <a:spcPts val="0"/>
                        </a:spcBef>
                        <a:spcAft>
                          <a:spcPts val="0"/>
                        </a:spcAft>
                        <a:buNone/>
                      </a:pPr>
                      <a:r>
                        <a:rPr lang="en-US" sz="1800"/>
                        <a:t>3</a:t>
                      </a:r>
                      <a:endParaRPr sz="1800"/>
                    </a:p>
                  </a:txBody>
                  <a:tcPr marT="45725" marB="45725" marR="91450" marL="91450"/>
                </a:tc>
                <a:tc>
                  <a:txBody>
                    <a:bodyPr/>
                    <a:lstStyle/>
                    <a:p>
                      <a:pPr indent="0" lvl="0" marL="0" marR="0" rtl="0" algn="l">
                        <a:spcBef>
                          <a:spcPts val="0"/>
                        </a:spcBef>
                        <a:spcAft>
                          <a:spcPts val="0"/>
                        </a:spcAft>
                        <a:buNone/>
                      </a:pPr>
                      <a:r>
                        <a:rPr lang="en-US" sz="1800"/>
                        <a:t>4</a:t>
                      </a:r>
                      <a:endParaRPr sz="1800"/>
                    </a:p>
                  </a:txBody>
                  <a:tcPr marT="45725" marB="45725" marR="91450" marL="91450"/>
                </a:tc>
                <a:tc>
                  <a:txBody>
                    <a:bodyPr/>
                    <a:lstStyle/>
                    <a:p>
                      <a:pPr indent="0" lvl="0" marL="0" marR="0" rtl="0" algn="l">
                        <a:spcBef>
                          <a:spcPts val="0"/>
                        </a:spcBef>
                        <a:spcAft>
                          <a:spcPts val="0"/>
                        </a:spcAft>
                        <a:buNone/>
                      </a:pPr>
                      <a:r>
                        <a:rPr lang="en-US" sz="1800"/>
                        <a:t>5</a:t>
                      </a:r>
                      <a:endParaRPr sz="1800"/>
                    </a:p>
                  </a:txBody>
                  <a:tcPr marT="45725" marB="45725" marR="91450" marL="91450"/>
                </a:tc>
                <a:tc>
                  <a:txBody>
                    <a:bodyPr/>
                    <a:lstStyle/>
                    <a:p>
                      <a:pPr indent="0" lvl="0" marL="0" marR="0" rtl="0" algn="l">
                        <a:spcBef>
                          <a:spcPts val="0"/>
                        </a:spcBef>
                        <a:spcAft>
                          <a:spcPts val="0"/>
                        </a:spcAft>
                        <a:buNone/>
                      </a:pPr>
                      <a:r>
                        <a:rPr lang="en-US" sz="1800"/>
                        <a:t>6</a:t>
                      </a:r>
                      <a:endParaRPr sz="1800"/>
                    </a:p>
                  </a:txBody>
                  <a:tcPr marT="45725" marB="45725" marR="91450" marL="91450"/>
                </a:tc>
              </a:tr>
              <a:tr h="370850">
                <a:tc>
                  <a:txBody>
                    <a:bodyPr/>
                    <a:lstStyle/>
                    <a:p>
                      <a:pPr indent="0" lvl="0" marL="0" marR="0" rtl="0" algn="l">
                        <a:spcBef>
                          <a:spcPts val="0"/>
                        </a:spcBef>
                        <a:spcAft>
                          <a:spcPts val="0"/>
                        </a:spcAft>
                        <a:buNone/>
                      </a:pPr>
                      <a:r>
                        <a:rPr lang="en-US" sz="1800"/>
                        <a:t>Occured </a:t>
                      </a:r>
                      <a:r>
                        <a:rPr lang="en-US" sz="1800"/>
                        <a:t>with a direct object among 500 corpus sentences</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0</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1-35</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3-83</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57-71</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57-87</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97-100</a:t>
                      </a:r>
                      <a:endParaRPr sz="1800"/>
                    </a:p>
                  </a:txBody>
                  <a:tcPr marT="45725" marB="45725" marR="91450" marL="91450"/>
                </a:tc>
              </a:tr>
            </a:tbl>
          </a:graphicData>
        </a:graphic>
      </p:graphicFrame>
      <p:sp>
        <p:nvSpPr>
          <p:cNvPr id="255" name="Google Shape;255;p37"/>
          <p:cNvSpPr/>
          <p:nvPr/>
        </p:nvSpPr>
        <p:spPr>
          <a:xfrm>
            <a:off x="5029200" y="2362200"/>
            <a:ext cx="2362200" cy="8382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56" name="Google Shape;256;p37"/>
          <p:cNvSpPr/>
          <p:nvPr/>
        </p:nvSpPr>
        <p:spPr>
          <a:xfrm>
            <a:off x="3962400" y="24384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457200" y="704088"/>
            <a:ext cx="8229600" cy="6675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300"/>
              <a:buFont typeface="Times New Roman"/>
              <a:buNone/>
            </a:pPr>
            <a:r>
              <a:rPr lang="en-US" sz="3300">
                <a:latin typeface="Times New Roman"/>
                <a:ea typeface="Times New Roman"/>
                <a:cs typeface="Times New Roman"/>
                <a:sym typeface="Times New Roman"/>
              </a:rPr>
              <a:t>Main features of groups 1-6 </a:t>
            </a:r>
            <a:r>
              <a:rPr lang="en-US" sz="2700">
                <a:latin typeface="Times New Roman"/>
                <a:ea typeface="Times New Roman"/>
                <a:cs typeface="Times New Roman"/>
                <a:sym typeface="Times New Roman"/>
              </a:rPr>
              <a:t>(Vaiss 2021)</a:t>
            </a:r>
            <a:endParaRPr sz="2700">
              <a:latin typeface="Times New Roman"/>
              <a:ea typeface="Times New Roman"/>
              <a:cs typeface="Times New Roman"/>
              <a:sym typeface="Times New Roman"/>
            </a:endParaRPr>
          </a:p>
        </p:txBody>
      </p:sp>
      <p:graphicFrame>
        <p:nvGraphicFramePr>
          <p:cNvPr id="263" name="Google Shape;263;p38"/>
          <p:cNvGraphicFramePr/>
          <p:nvPr/>
        </p:nvGraphicFramePr>
        <p:xfrm>
          <a:off x="457200" y="1524000"/>
          <a:ext cx="3000000" cy="3000000"/>
        </p:xfrm>
        <a:graphic>
          <a:graphicData uri="http://schemas.openxmlformats.org/drawingml/2006/table">
            <a:tbl>
              <a:tblPr bandRow="1" firstRow="1">
                <a:noFill/>
                <a:tableStyleId>{ED8609C6-C67C-4375-AE74-58BBDAA84480}</a:tableStyleId>
              </a:tblPr>
              <a:tblGrid>
                <a:gridCol w="3581400"/>
                <a:gridCol w="838200"/>
                <a:gridCol w="762000"/>
                <a:gridCol w="762000"/>
                <a:gridCol w="762000"/>
                <a:gridCol w="762000"/>
                <a:gridCol w="762000"/>
              </a:tblGrid>
              <a:tr h="3898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1</a:t>
                      </a:r>
                      <a:endParaRPr sz="1800"/>
                    </a:p>
                  </a:txBody>
                  <a:tcPr marT="45725" marB="45725" marR="91450" marL="91450"/>
                </a:tc>
                <a:tc>
                  <a:txBody>
                    <a:bodyPr/>
                    <a:lstStyle/>
                    <a:p>
                      <a:pPr indent="0" lvl="0" marL="0" marR="0" rtl="0" algn="l">
                        <a:spcBef>
                          <a:spcPts val="0"/>
                        </a:spcBef>
                        <a:spcAft>
                          <a:spcPts val="0"/>
                        </a:spcAft>
                        <a:buNone/>
                      </a:pPr>
                      <a:r>
                        <a:rPr lang="en-US" sz="1800"/>
                        <a:t>2</a:t>
                      </a:r>
                      <a:endParaRPr sz="1800"/>
                    </a:p>
                  </a:txBody>
                  <a:tcPr marT="45725" marB="45725" marR="91450" marL="91450"/>
                </a:tc>
                <a:tc>
                  <a:txBody>
                    <a:bodyPr/>
                    <a:lstStyle/>
                    <a:p>
                      <a:pPr indent="0" lvl="0" marL="0" marR="0" rtl="0" algn="l">
                        <a:spcBef>
                          <a:spcPts val="0"/>
                        </a:spcBef>
                        <a:spcAft>
                          <a:spcPts val="0"/>
                        </a:spcAft>
                        <a:buNone/>
                      </a:pPr>
                      <a:r>
                        <a:rPr lang="en-US" sz="1800"/>
                        <a:t>3</a:t>
                      </a:r>
                      <a:endParaRPr sz="1800"/>
                    </a:p>
                  </a:txBody>
                  <a:tcPr marT="45725" marB="45725" marR="91450" marL="91450"/>
                </a:tc>
                <a:tc>
                  <a:txBody>
                    <a:bodyPr/>
                    <a:lstStyle/>
                    <a:p>
                      <a:pPr indent="0" lvl="0" marL="0" marR="0" rtl="0" algn="l">
                        <a:spcBef>
                          <a:spcPts val="0"/>
                        </a:spcBef>
                        <a:spcAft>
                          <a:spcPts val="0"/>
                        </a:spcAft>
                        <a:buNone/>
                      </a:pPr>
                      <a:r>
                        <a:rPr lang="en-US" sz="1800"/>
                        <a:t>4</a:t>
                      </a:r>
                      <a:endParaRPr sz="1800"/>
                    </a:p>
                  </a:txBody>
                  <a:tcPr marT="45725" marB="45725" marR="91450" marL="91450"/>
                </a:tc>
                <a:tc>
                  <a:txBody>
                    <a:bodyPr/>
                    <a:lstStyle/>
                    <a:p>
                      <a:pPr indent="0" lvl="0" marL="0" marR="0" rtl="0" algn="l">
                        <a:spcBef>
                          <a:spcPts val="0"/>
                        </a:spcBef>
                        <a:spcAft>
                          <a:spcPts val="0"/>
                        </a:spcAft>
                        <a:buNone/>
                      </a:pPr>
                      <a:r>
                        <a:rPr lang="en-US" sz="1800"/>
                        <a:t>5</a:t>
                      </a:r>
                      <a:endParaRPr sz="1800"/>
                    </a:p>
                  </a:txBody>
                  <a:tcPr marT="45725" marB="45725" marR="91450" marL="91450"/>
                </a:tc>
                <a:tc>
                  <a:txBody>
                    <a:bodyPr/>
                    <a:lstStyle/>
                    <a:p>
                      <a:pPr indent="0" lvl="0" marL="0" marR="0" rtl="0" algn="l">
                        <a:spcBef>
                          <a:spcPts val="0"/>
                        </a:spcBef>
                        <a:spcAft>
                          <a:spcPts val="0"/>
                        </a:spcAft>
                        <a:buNone/>
                      </a:pPr>
                      <a:r>
                        <a:rPr lang="en-US" sz="1800"/>
                        <a:t>6</a:t>
                      </a:r>
                      <a:endParaRPr sz="1800"/>
                    </a:p>
                  </a:txBody>
                  <a:tcPr marT="45725" marB="45725" marR="91450" marL="91450"/>
                </a:tc>
              </a:tr>
              <a:tr h="524525">
                <a:tc>
                  <a:txBody>
                    <a:bodyPr/>
                    <a:lstStyle/>
                    <a:p>
                      <a:pPr indent="0" lvl="0" marL="0" marR="0" rtl="0" algn="l">
                        <a:spcBef>
                          <a:spcPts val="0"/>
                        </a:spcBef>
                        <a:spcAft>
                          <a:spcPts val="0"/>
                        </a:spcAft>
                        <a:buNone/>
                      </a:pPr>
                      <a:r>
                        <a:rPr lang="en-US" sz="1800"/>
                        <a:t>Cognate and fake objects</a:t>
                      </a:r>
                      <a:endParaRPr sz="1800"/>
                    </a:p>
                  </a:txBody>
                  <a:tcPr marT="45725" marB="45725" marR="91450" marL="91450"/>
                </a:tc>
                <a:tc>
                  <a:txBody>
                    <a:bodyPr/>
                    <a:lstStyle/>
                    <a:p>
                      <a:pPr indent="0" lvl="0" marL="0" marR="0" rtl="0" algn="l">
                        <a:spcBef>
                          <a:spcPts val="0"/>
                        </a:spcBef>
                        <a:spcAft>
                          <a:spcPts val="0"/>
                        </a:spcAft>
                        <a:buNone/>
                      </a:pPr>
                      <a:r>
                        <a:rPr lang="en-US" sz="1800"/>
                        <a:t> -</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 -</a:t>
                      </a:r>
                      <a:endParaRPr sz="1800"/>
                    </a:p>
                  </a:txBody>
                  <a:tcPr marT="45725" marB="45725" marR="91450" marL="91450"/>
                </a:tc>
              </a:tr>
              <a:tr h="533400">
                <a:tc>
                  <a:txBody>
                    <a:bodyPr/>
                    <a:lstStyle/>
                    <a:p>
                      <a:pPr indent="0" lvl="0" marL="0" marR="0" rtl="0" algn="l">
                        <a:spcBef>
                          <a:spcPts val="0"/>
                        </a:spcBef>
                        <a:spcAft>
                          <a:spcPts val="0"/>
                        </a:spcAft>
                        <a:buNone/>
                      </a:pPr>
                      <a:r>
                        <a:rPr lang="en-US" sz="1800"/>
                        <a:t>Definite object omission</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r>
              <a:tr h="609600">
                <a:tc>
                  <a:txBody>
                    <a:bodyPr/>
                    <a:lstStyle/>
                    <a:p>
                      <a:pPr indent="0" lvl="0" marL="0" marR="0" rtl="0" algn="l">
                        <a:lnSpc>
                          <a:spcPct val="100000"/>
                        </a:lnSpc>
                        <a:spcBef>
                          <a:spcPts val="0"/>
                        </a:spcBef>
                        <a:spcAft>
                          <a:spcPts val="0"/>
                        </a:spcAft>
                        <a:buClr>
                          <a:schemeClr val="dk1"/>
                        </a:buClr>
                        <a:buSzPts val="1800"/>
                        <a:buFont typeface="Constantia"/>
                        <a:buNone/>
                      </a:pPr>
                      <a:r>
                        <a:rPr lang="en-US" sz="1800"/>
                        <a:t>Indefinite object omission</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r>
              <a:tr h="731525">
                <a:tc>
                  <a:txBody>
                    <a:bodyPr/>
                    <a:lstStyle/>
                    <a:p>
                      <a:pPr indent="0" lvl="0" marL="0" marR="0" rtl="0" algn="l">
                        <a:spcBef>
                          <a:spcPts val="0"/>
                        </a:spcBef>
                        <a:spcAft>
                          <a:spcPts val="0"/>
                        </a:spcAft>
                        <a:buNone/>
                      </a:pPr>
                      <a:r>
                        <a:rPr lang="en-US" sz="1800"/>
                        <a:t>Verb</a:t>
                      </a:r>
                      <a:r>
                        <a:rPr lang="en-US" sz="1800"/>
                        <a:t> </a:t>
                      </a:r>
                      <a:r>
                        <a:rPr lang="en-US" sz="1800"/>
                        <a:t>pattern without a direct object</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r>
              <a:tr h="395300">
                <a:tc>
                  <a:txBody>
                    <a:bodyPr/>
                    <a:lstStyle/>
                    <a:p>
                      <a:pPr indent="0" lvl="0" marL="0" marR="0" rtl="0" algn="l">
                        <a:spcBef>
                          <a:spcPts val="0"/>
                        </a:spcBef>
                        <a:spcAft>
                          <a:spcPts val="0"/>
                        </a:spcAft>
                        <a:buNone/>
                      </a:pPr>
                      <a:r>
                        <a:rPr lang="en-US" sz="1800"/>
                        <a:t>Verbal polysemy</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r>
              <a:tr h="197650">
                <a:tc>
                  <a:txBody>
                    <a:bodyPr/>
                    <a:lstStyle/>
                    <a:p>
                      <a:pPr indent="0" lvl="0" marL="0" marR="0" rtl="0" algn="l">
                        <a:spcBef>
                          <a:spcPts val="0"/>
                        </a:spcBef>
                        <a:spcAft>
                          <a:spcPts val="0"/>
                        </a:spcAft>
                        <a:buNone/>
                      </a:pPr>
                      <a:r>
                        <a:rPr lang="en-US" sz="1800"/>
                        <a:t>Highly</a:t>
                      </a:r>
                      <a:r>
                        <a:rPr lang="en-US" sz="1800"/>
                        <a:t> agentive subject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b="1" lang="en-US" sz="1800"/>
                        <a:t>++</a:t>
                      </a:r>
                      <a:endParaRPr b="1"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c>
                  <a:txBody>
                    <a:bodyPr/>
                    <a:lstStyle/>
                    <a:p>
                      <a:pPr indent="0" lvl="0" marL="0" marR="0" rtl="0" algn="l">
                        <a:spcBef>
                          <a:spcPts val="0"/>
                        </a:spcBef>
                        <a:spcAft>
                          <a:spcPts val="0"/>
                        </a:spcAft>
                        <a:buNone/>
                      </a:pPr>
                      <a:r>
                        <a:rPr lang="en-US" sz="1800"/>
                        <a:t>+</a:t>
                      </a:r>
                      <a:endParaRPr sz="1800"/>
                    </a:p>
                  </a:txBody>
                  <a:tcPr marT="45725" marB="45725" marR="91450" marL="91450"/>
                </a:tc>
              </a:tr>
              <a:tr h="197650">
                <a:tc gridSpan="7">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b="1" lang="en-US" sz="1800"/>
                        <a:t> - does not occur, +</a:t>
                      </a:r>
                      <a:r>
                        <a:rPr b="1" lang="en-US" sz="1800"/>
                        <a:t> occurs, ++ occurs regularly</a:t>
                      </a:r>
                      <a:endParaRPr/>
                    </a:p>
                    <a:p>
                      <a:pPr indent="0" lvl="0" marL="0" marR="0" rtl="0" algn="l">
                        <a:spcBef>
                          <a:spcPts val="0"/>
                        </a:spcBef>
                        <a:spcAft>
                          <a:spcPts val="0"/>
                        </a:spcAft>
                        <a:buNone/>
                      </a:pPr>
                      <a:r>
                        <a:t/>
                      </a:r>
                      <a:endParaRPr sz="1800"/>
                    </a:p>
                  </a:txBody>
                  <a:tcPr marT="45725" marB="45725" marR="91450" marL="91450"/>
                </a:tc>
                <a:tc hMerge="1"/>
                <a:tc hMerge="1"/>
                <a:tc hMerge="1"/>
                <a:tc hMerge="1"/>
                <a:tc hMerge="1"/>
                <a:tc hMerge="1"/>
              </a:tr>
            </a:tbl>
          </a:graphicData>
        </a:graphic>
      </p:graphicFrame>
      <p:sp>
        <p:nvSpPr>
          <p:cNvPr id="264" name="Google Shape;264;p38"/>
          <p:cNvSpPr/>
          <p:nvPr/>
        </p:nvSpPr>
        <p:spPr>
          <a:xfrm>
            <a:off x="7010400" y="23622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5" name="Google Shape;265;p38"/>
          <p:cNvSpPr/>
          <p:nvPr/>
        </p:nvSpPr>
        <p:spPr>
          <a:xfrm>
            <a:off x="5486400" y="41910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6" name="Google Shape;266;p38"/>
          <p:cNvSpPr/>
          <p:nvPr/>
        </p:nvSpPr>
        <p:spPr>
          <a:xfrm>
            <a:off x="4724400" y="18288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7" name="Google Shape;267;p38"/>
          <p:cNvSpPr/>
          <p:nvPr/>
        </p:nvSpPr>
        <p:spPr>
          <a:xfrm>
            <a:off x="6248400" y="28956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8" name="Google Shape;268;p38"/>
          <p:cNvSpPr/>
          <p:nvPr/>
        </p:nvSpPr>
        <p:spPr>
          <a:xfrm>
            <a:off x="7010400" y="35814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9" name="Google Shape;269;p38"/>
          <p:cNvSpPr/>
          <p:nvPr/>
        </p:nvSpPr>
        <p:spPr>
          <a:xfrm>
            <a:off x="4724400" y="46482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0" name="Google Shape;270;p38"/>
          <p:cNvSpPr/>
          <p:nvPr/>
        </p:nvSpPr>
        <p:spPr>
          <a:xfrm>
            <a:off x="3886200" y="3505200"/>
            <a:ext cx="838200" cy="685800"/>
          </a:xfrm>
          <a:prstGeom prst="ellipse">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1" name="Google Shape;271;p38"/>
          <p:cNvSpPr/>
          <p:nvPr/>
        </p:nvSpPr>
        <p:spPr>
          <a:xfrm>
            <a:off x="8001000" y="1981200"/>
            <a:ext cx="457200" cy="381000"/>
          </a:xfrm>
          <a:prstGeom prst="roundRect">
            <a:avLst>
              <a:gd fmla="val 16667" name="adj"/>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2" name="Google Shape;272;p38"/>
          <p:cNvSpPr/>
          <p:nvPr/>
        </p:nvSpPr>
        <p:spPr>
          <a:xfrm>
            <a:off x="4114800" y="1981200"/>
            <a:ext cx="457200" cy="381000"/>
          </a:xfrm>
          <a:prstGeom prst="roundRect">
            <a:avLst>
              <a:gd fmla="val 16667" name="adj"/>
            </a:avLst>
          </a:prstGeom>
          <a:no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type="title"/>
          </p:nvPr>
        </p:nvSpPr>
        <p:spPr>
          <a:xfrm>
            <a:off x="457200" y="704088"/>
            <a:ext cx="8229600" cy="9723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Transitivity in Estonian</a:t>
            </a:r>
            <a:endParaRPr sz="4000">
              <a:latin typeface="Times New Roman"/>
              <a:ea typeface="Times New Roman"/>
              <a:cs typeface="Times New Roman"/>
              <a:sym typeface="Times New Roman"/>
            </a:endParaRPr>
          </a:p>
        </p:txBody>
      </p:sp>
      <p:sp>
        <p:nvSpPr>
          <p:cNvPr id="278" name="Google Shape;278;p39"/>
          <p:cNvSpPr txBox="1"/>
          <p:nvPr>
            <p:ph idx="1" type="body"/>
          </p:nvPr>
        </p:nvSpPr>
        <p:spPr>
          <a:xfrm>
            <a:off x="457200" y="1752600"/>
            <a:ext cx="82296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is realized by partitive or accusative direct objects</a:t>
            </a:r>
            <a:endParaRPr/>
          </a:p>
          <a:p>
            <a:pPr indent="-274320" lvl="0" marL="274320" rtl="0" algn="l">
              <a:spcBef>
                <a:spcPts val="520"/>
              </a:spcBef>
              <a:spcAft>
                <a:spcPts val="0"/>
              </a:spcAft>
              <a:buSzPts val="2470"/>
              <a:buChar char="⚫"/>
            </a:pPr>
            <a:r>
              <a:rPr lang="en-US"/>
              <a:t>Differential object marking:</a:t>
            </a:r>
            <a:endParaRPr/>
          </a:p>
          <a:p>
            <a:pPr indent="-274320" lvl="0" marL="274320" rtl="0" algn="l">
              <a:spcBef>
                <a:spcPts val="520"/>
              </a:spcBef>
              <a:spcAft>
                <a:spcPts val="0"/>
              </a:spcAft>
              <a:buSzPts val="2470"/>
              <a:buNone/>
            </a:pPr>
            <a:r>
              <a:t/>
            </a:r>
            <a:endParaRPr/>
          </a:p>
        </p:txBody>
      </p:sp>
      <p:sp>
        <p:nvSpPr>
          <p:cNvPr id="279" name="Google Shape;279;p39"/>
          <p:cNvSpPr/>
          <p:nvPr/>
        </p:nvSpPr>
        <p:spPr>
          <a:xfrm>
            <a:off x="609600" y="4267200"/>
            <a:ext cx="78486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BUT the object case distinguishes  aspect in an affirmative sentence with a quantitatively bounded object and mostly for  aspect and perfective verbs, and only to some extent for partitive verbs. </a:t>
            </a:r>
            <a:endParaRPr sz="1800">
              <a:solidFill>
                <a:schemeClr val="dk1"/>
              </a:solidFill>
              <a:latin typeface="Constantia"/>
              <a:ea typeface="Constantia"/>
              <a:cs typeface="Constantia"/>
              <a:sym typeface="Constantia"/>
            </a:endParaRPr>
          </a:p>
          <a:p>
            <a:pPr indent="0" lvl="0" marL="0" marR="0" rtl="0" algn="l">
              <a:spcBef>
                <a:spcPts val="0"/>
              </a:spcBef>
              <a:spcAft>
                <a:spcPts val="0"/>
              </a:spcAft>
              <a:buClr>
                <a:schemeClr val="dk1"/>
              </a:buClr>
              <a:buSzPts val="1800"/>
              <a:buFont typeface="Constantia"/>
              <a:buNone/>
            </a:pPr>
            <a:r>
              <a:t/>
            </a:r>
            <a:endParaRPr b="1" sz="1800">
              <a:solidFill>
                <a:schemeClr val="dk1"/>
              </a:solidFill>
              <a:latin typeface="Constantia"/>
              <a:ea typeface="Constantia"/>
              <a:cs typeface="Constantia"/>
              <a:sym typeface="Constantia"/>
            </a:endParaRPr>
          </a:p>
          <a:p>
            <a:pPr indent="0" lvl="0" marL="0" marR="0" rtl="0" algn="l">
              <a:spcBef>
                <a:spcPts val="0"/>
              </a:spcBef>
              <a:spcAft>
                <a:spcPts val="0"/>
              </a:spcAft>
              <a:buClr>
                <a:schemeClr val="dk1"/>
              </a:buClr>
              <a:buSzPts val="1800"/>
              <a:buFont typeface="Constantia"/>
              <a:buNone/>
            </a:pPr>
            <a:r>
              <a:rPr b="1" lang="en-US" sz="1800">
                <a:solidFill>
                  <a:schemeClr val="dk1"/>
                </a:solidFill>
                <a:latin typeface="Constantia"/>
                <a:ea typeface="Constantia"/>
                <a:cs typeface="Constantia"/>
                <a:sym typeface="Constantia"/>
              </a:rPr>
              <a:t>*Aspect is also expressed by context, tense, perfective particles or other bounding elements.</a:t>
            </a:r>
            <a:endParaRPr sz="1800">
              <a:solidFill>
                <a:schemeClr val="dk1"/>
              </a:solidFill>
              <a:latin typeface="Constantia"/>
              <a:ea typeface="Constantia"/>
              <a:cs typeface="Constantia"/>
              <a:sym typeface="Constantia"/>
            </a:endParaRPr>
          </a:p>
        </p:txBody>
      </p:sp>
      <p:sp>
        <p:nvSpPr>
          <p:cNvPr id="280" name="Google Shape;280;p39"/>
          <p:cNvSpPr/>
          <p:nvPr/>
        </p:nvSpPr>
        <p:spPr>
          <a:xfrm>
            <a:off x="609600" y="2971800"/>
            <a:ext cx="7848600" cy="12192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onstantia"/>
                <a:ea typeface="Constantia"/>
                <a:cs typeface="Constantia"/>
                <a:sym typeface="Constantia"/>
              </a:rPr>
              <a:t>TOTAL/ ACCUSATIVE OBJECT – PERFECTIVE/ BOUNDED EVENT</a:t>
            </a:r>
            <a:endParaRPr/>
          </a:p>
          <a:p>
            <a:pPr indent="0" lvl="0" marL="0" marR="0" rtl="0" algn="l">
              <a:spcBef>
                <a:spcPts val="0"/>
              </a:spcBef>
              <a:spcAft>
                <a:spcPts val="0"/>
              </a:spcAft>
              <a:buNone/>
            </a:pPr>
            <a:br>
              <a:rPr lang="en-US" sz="1800">
                <a:solidFill>
                  <a:schemeClr val="lt1"/>
                </a:solidFill>
                <a:latin typeface="Constantia"/>
                <a:ea typeface="Constantia"/>
                <a:cs typeface="Constantia"/>
                <a:sym typeface="Constantia"/>
              </a:rPr>
            </a:br>
            <a:r>
              <a:rPr b="1" lang="en-US" sz="1800">
                <a:solidFill>
                  <a:schemeClr val="lt1"/>
                </a:solidFill>
                <a:latin typeface="Constantia"/>
                <a:ea typeface="Constantia"/>
                <a:cs typeface="Constantia"/>
                <a:sym typeface="Constantia"/>
              </a:rPr>
              <a:t>PARTITIVE OBJECT – IMPERFECTIVE/ UNBOUNDED EVENT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idx="1" type="body"/>
          </p:nvPr>
        </p:nvSpPr>
        <p:spPr>
          <a:xfrm>
            <a:off x="685800" y="2209800"/>
            <a:ext cx="8229600" cy="403860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95000"/>
              <a:buChar char="⚫"/>
            </a:pPr>
            <a:r>
              <a:rPr b="1" lang="en-US" sz="2400"/>
              <a:t>imperfective verbs </a:t>
            </a:r>
            <a:r>
              <a:rPr lang="en-US" sz="2400"/>
              <a:t>express unbounded durative events or states (e.g. intransitive verbs </a:t>
            </a:r>
            <a:r>
              <a:rPr i="1" lang="en-US" sz="2400"/>
              <a:t>elama</a:t>
            </a:r>
            <a:r>
              <a:rPr lang="en-US" sz="2400"/>
              <a:t> ‘live’, </a:t>
            </a:r>
            <a:r>
              <a:rPr i="1" lang="en-US" sz="2400"/>
              <a:t>asuma</a:t>
            </a:r>
            <a:r>
              <a:rPr lang="en-US" sz="2400"/>
              <a:t> ‘be located’, transitive partitive verbs </a:t>
            </a:r>
            <a:r>
              <a:rPr i="1" lang="en-US" sz="2400"/>
              <a:t>armastama</a:t>
            </a:r>
            <a:r>
              <a:rPr lang="en-US" sz="2400"/>
              <a:t> ‘love’, </a:t>
            </a:r>
            <a:r>
              <a:rPr i="1" lang="en-US" sz="2400"/>
              <a:t>huvitama</a:t>
            </a:r>
            <a:r>
              <a:rPr lang="en-US" sz="2400"/>
              <a:t> ‘interest’)</a:t>
            </a:r>
            <a:endParaRPr/>
          </a:p>
          <a:p>
            <a:pPr indent="-274320" lvl="0" marL="274320" rtl="0" algn="l">
              <a:spcBef>
                <a:spcPts val="444"/>
              </a:spcBef>
              <a:spcAft>
                <a:spcPts val="0"/>
              </a:spcAft>
              <a:buSzPct val="95000"/>
              <a:buChar char="⚫"/>
            </a:pPr>
            <a:r>
              <a:rPr b="1" lang="en-US" sz="2400"/>
              <a:t>perfective verbs </a:t>
            </a:r>
            <a:r>
              <a:rPr lang="en-US" sz="2400"/>
              <a:t>express bounded momentous events (e.g. intransitive verbs </a:t>
            </a:r>
            <a:r>
              <a:rPr i="1" lang="en-US" sz="2400"/>
              <a:t>plahvatama</a:t>
            </a:r>
            <a:r>
              <a:rPr lang="en-US" sz="2400"/>
              <a:t> ‘explode’, </a:t>
            </a:r>
            <a:r>
              <a:rPr i="1" lang="en-US" sz="2400"/>
              <a:t>lahkuma</a:t>
            </a:r>
            <a:r>
              <a:rPr lang="en-US" sz="2400"/>
              <a:t> ‘leave’, transitive perfective verbs </a:t>
            </a:r>
            <a:r>
              <a:rPr i="1" lang="en-US" sz="2400"/>
              <a:t>andestama</a:t>
            </a:r>
            <a:r>
              <a:rPr lang="en-US" sz="2400"/>
              <a:t> ‘forgive’, </a:t>
            </a:r>
            <a:r>
              <a:rPr i="1" lang="en-US" sz="2400"/>
              <a:t>saavutama</a:t>
            </a:r>
            <a:r>
              <a:rPr lang="en-US" sz="2400"/>
              <a:t> ‘achieve’)</a:t>
            </a:r>
            <a:endParaRPr/>
          </a:p>
          <a:p>
            <a:pPr indent="-274320" lvl="0" marL="274320" rtl="0" algn="l">
              <a:spcBef>
                <a:spcPts val="444"/>
              </a:spcBef>
              <a:spcAft>
                <a:spcPts val="0"/>
              </a:spcAft>
              <a:buSzPct val="95000"/>
              <a:buChar char="⚫"/>
            </a:pPr>
            <a:r>
              <a:rPr b="1" lang="en-US" sz="2400"/>
              <a:t>imperfective-perfective verbs </a:t>
            </a:r>
            <a:r>
              <a:rPr lang="en-US" sz="2400"/>
              <a:t>express events that might be bounded (mostly transitive aspect verbs, e.g. verbs </a:t>
            </a:r>
            <a:r>
              <a:rPr i="1" lang="en-US" sz="2400"/>
              <a:t>ehitama</a:t>
            </a:r>
            <a:r>
              <a:rPr lang="en-US" sz="2400"/>
              <a:t> ‘built’, </a:t>
            </a:r>
            <a:r>
              <a:rPr i="1" lang="en-US" sz="2400"/>
              <a:t>kirjutama</a:t>
            </a:r>
            <a:r>
              <a:rPr lang="en-US" sz="2400"/>
              <a:t> ‘write’, but also some intransitive verbs </a:t>
            </a:r>
            <a:r>
              <a:rPr i="1" lang="en-US" sz="2400"/>
              <a:t>kasvama</a:t>
            </a:r>
            <a:r>
              <a:rPr lang="en-US" sz="2400"/>
              <a:t> ‘grow’, </a:t>
            </a:r>
            <a:r>
              <a:rPr i="1" lang="en-US" sz="2400"/>
              <a:t>vähenema </a:t>
            </a:r>
            <a:r>
              <a:rPr lang="en-US" sz="2400"/>
              <a:t>‘decrease’)</a:t>
            </a:r>
            <a:endParaRPr/>
          </a:p>
        </p:txBody>
      </p:sp>
      <p:sp>
        <p:nvSpPr>
          <p:cNvPr id="287" name="Google Shape;287;p40"/>
          <p:cNvSpPr txBox="1"/>
          <p:nvPr>
            <p:ph type="title"/>
          </p:nvPr>
        </p:nvSpPr>
        <p:spPr>
          <a:xfrm>
            <a:off x="457200" y="685800"/>
            <a:ext cx="7924800" cy="13716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 </a:t>
            </a:r>
            <a:r>
              <a:rPr lang="en-US">
                <a:latin typeface="Constantia"/>
                <a:ea typeface="Constantia"/>
                <a:cs typeface="Constantia"/>
                <a:sym typeface="Constantia"/>
              </a:rPr>
              <a:t>Estonian verbs’ aspectual classification (Metslang 2017)</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457200" y="704088"/>
            <a:ext cx="8229600" cy="6675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000"/>
              <a:buFont typeface="Times New Roman"/>
              <a:buNone/>
            </a:pPr>
            <a:r>
              <a:rPr lang="en-US" sz="3000">
                <a:latin typeface="Times New Roman"/>
                <a:ea typeface="Times New Roman"/>
                <a:cs typeface="Times New Roman"/>
                <a:sym typeface="Times New Roman"/>
              </a:rPr>
              <a:t>DIRECT OBJECTS IN PARTITIVE</a:t>
            </a:r>
            <a:endParaRPr sz="3000">
              <a:latin typeface="Times New Roman"/>
              <a:ea typeface="Times New Roman"/>
              <a:cs typeface="Times New Roman"/>
              <a:sym typeface="Times New Roman"/>
            </a:endParaRPr>
          </a:p>
        </p:txBody>
      </p:sp>
      <p:sp>
        <p:nvSpPr>
          <p:cNvPr id="293" name="Google Shape;293;p41"/>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n-US"/>
              <a:t>In Estonian, as in Finnish (Huumo 2010, Luraghi &amp; Kittilä 2014, Larjavaara 2019), a partitive direct object occurs in the following cases: </a:t>
            </a:r>
            <a:endParaRPr/>
          </a:p>
          <a:p>
            <a:pPr indent="-274320" lvl="0" marL="274320" rtl="0" algn="l">
              <a:spcBef>
                <a:spcPts val="481"/>
              </a:spcBef>
              <a:spcAft>
                <a:spcPts val="0"/>
              </a:spcAft>
              <a:buSzPct val="95000"/>
              <a:buFont typeface="Courier New"/>
              <a:buChar char="o"/>
            </a:pPr>
            <a:r>
              <a:rPr lang="en-US"/>
              <a:t>1) negation (e.g., </a:t>
            </a:r>
            <a:r>
              <a:rPr b="1" i="1" lang="en-US"/>
              <a:t>Ta ei lõpetanud ülesannet</a:t>
            </a:r>
            <a:r>
              <a:rPr lang="en-US"/>
              <a:t> </a:t>
            </a:r>
            <a:r>
              <a:rPr i="1" lang="en-US"/>
              <a:t>’</a:t>
            </a:r>
            <a:r>
              <a:rPr lang="en-US"/>
              <a:t>S/he did not finish the task.PAR’), </a:t>
            </a:r>
            <a:endParaRPr/>
          </a:p>
          <a:p>
            <a:pPr indent="-274320" lvl="0" marL="274320" rtl="0" algn="l">
              <a:spcBef>
                <a:spcPts val="481"/>
              </a:spcBef>
              <a:spcAft>
                <a:spcPts val="0"/>
              </a:spcAft>
              <a:buSzPct val="95000"/>
              <a:buFont typeface="Courier New"/>
              <a:buChar char="o"/>
            </a:pPr>
            <a:r>
              <a:rPr lang="en-US"/>
              <a:t>2) indefinitness of an object or its quantity (e.g., </a:t>
            </a:r>
            <a:r>
              <a:rPr b="1" i="1" lang="en-US"/>
              <a:t>Ta ostis juustu </a:t>
            </a:r>
            <a:r>
              <a:rPr i="1" lang="en-US"/>
              <a:t>’</a:t>
            </a:r>
            <a:r>
              <a:rPr lang="en-US"/>
              <a:t>S/he bought (some) cheese.PAR’), </a:t>
            </a:r>
            <a:endParaRPr/>
          </a:p>
          <a:p>
            <a:pPr indent="-274320" lvl="0" marL="274320" rtl="0" algn="l">
              <a:spcBef>
                <a:spcPts val="481"/>
              </a:spcBef>
              <a:spcAft>
                <a:spcPts val="0"/>
              </a:spcAft>
              <a:buSzPct val="95000"/>
              <a:buFont typeface="Courier New"/>
              <a:buChar char="o"/>
            </a:pPr>
            <a:r>
              <a:rPr lang="en-US"/>
              <a:t>3) imperfective aspect (e.g., </a:t>
            </a:r>
            <a:r>
              <a:rPr b="1" i="1" lang="en-US"/>
              <a:t>Ta värvis põrandat </a:t>
            </a:r>
            <a:r>
              <a:rPr i="1" lang="en-US"/>
              <a:t>’</a:t>
            </a:r>
            <a:r>
              <a:rPr lang="en-US"/>
              <a:t>S/he colored the floor.PAR’),</a:t>
            </a:r>
            <a:endParaRPr/>
          </a:p>
          <a:p>
            <a:pPr indent="-274320" lvl="0" marL="274320" rtl="0" algn="l">
              <a:spcBef>
                <a:spcPts val="481"/>
              </a:spcBef>
              <a:spcAft>
                <a:spcPts val="0"/>
              </a:spcAft>
              <a:buSzPct val="95000"/>
              <a:buFont typeface="Courier New"/>
              <a:buChar char="o"/>
            </a:pPr>
            <a:r>
              <a:rPr lang="en-US"/>
              <a:t> 4) a partitive verb (e.g., </a:t>
            </a:r>
            <a:r>
              <a:rPr b="1" i="1" lang="en-US"/>
              <a:t>Tüdruk aitas sõpra</a:t>
            </a:r>
            <a:r>
              <a:rPr lang="en-US"/>
              <a:t> </a:t>
            </a:r>
            <a:r>
              <a:rPr i="1" lang="en-US"/>
              <a:t>’</a:t>
            </a:r>
            <a:r>
              <a:rPr lang="en-US"/>
              <a:t>The girl helped her friend.PAR’), </a:t>
            </a:r>
            <a:endParaRPr/>
          </a:p>
          <a:p>
            <a:pPr indent="-274320" lvl="0" marL="274320" rtl="0" algn="l">
              <a:spcBef>
                <a:spcPts val="481"/>
              </a:spcBef>
              <a:spcAft>
                <a:spcPts val="0"/>
              </a:spcAft>
              <a:buSzPct val="95000"/>
              <a:buFont typeface="Courier New"/>
              <a:buChar char="o"/>
            </a:pPr>
            <a:r>
              <a:rPr lang="en-US"/>
              <a:t>5) some special cases in Estonian grammar (e.g., personal pronouns (the 1st and 2nd person), a neutral aspect, an object of an infinitive form etc.) (see Metslang 2017).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2"/>
          <p:cNvSpPr txBox="1"/>
          <p:nvPr>
            <p:ph type="title"/>
          </p:nvPr>
        </p:nvSpPr>
        <p:spPr>
          <a:xfrm>
            <a:off x="457200" y="704088"/>
            <a:ext cx="8229600" cy="6675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000"/>
              <a:buFont typeface="Times New Roman"/>
              <a:buNone/>
            </a:pPr>
            <a:r>
              <a:rPr lang="en-US" sz="3000">
                <a:latin typeface="Times New Roman"/>
                <a:ea typeface="Times New Roman"/>
                <a:cs typeface="Times New Roman"/>
                <a:sym typeface="Times New Roman"/>
              </a:rPr>
              <a:t>DIRECT OBJECTS IN PARTITIVE (2)</a:t>
            </a:r>
            <a:endParaRPr sz="3000">
              <a:latin typeface="Times New Roman"/>
              <a:ea typeface="Times New Roman"/>
              <a:cs typeface="Times New Roman"/>
              <a:sym typeface="Times New Roman"/>
            </a:endParaRPr>
          </a:p>
        </p:txBody>
      </p:sp>
      <p:sp>
        <p:nvSpPr>
          <p:cNvPr id="299" name="Google Shape;299;p42"/>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n-US"/>
              <a:t>In addition, a partitive direct object may (see Vaiss 2020)</a:t>
            </a:r>
            <a:endParaRPr/>
          </a:p>
          <a:p>
            <a:pPr indent="-274320" lvl="0" marL="274320" rtl="0" algn="l">
              <a:spcBef>
                <a:spcPts val="481"/>
              </a:spcBef>
              <a:spcAft>
                <a:spcPts val="0"/>
              </a:spcAft>
              <a:buSzPct val="95000"/>
              <a:buFont typeface="Courier New"/>
              <a:buChar char="o"/>
            </a:pPr>
            <a:r>
              <a:rPr lang="en-US"/>
              <a:t>1) reflect a distinction in meaning </a:t>
            </a:r>
            <a:br>
              <a:rPr lang="en-US"/>
            </a:br>
            <a:r>
              <a:rPr b="1" i="1" lang="en-US"/>
              <a:t>Vargad röövisid meest </a:t>
            </a:r>
            <a:r>
              <a:rPr lang="en-US"/>
              <a:t>‘A man.PAR was robbed by thieves’ </a:t>
            </a:r>
            <a:br>
              <a:rPr lang="en-US"/>
            </a:br>
            <a:r>
              <a:rPr b="1" i="1" lang="en-US"/>
              <a:t>Terroristid röövisid mehe</a:t>
            </a:r>
            <a:r>
              <a:rPr lang="en-US"/>
              <a:t> ‘A man.ACC was kidnapped by terrorists’ </a:t>
            </a:r>
            <a:endParaRPr/>
          </a:p>
          <a:p>
            <a:pPr indent="-274320" lvl="0" marL="274320" rtl="0" algn="l">
              <a:spcBef>
                <a:spcPts val="481"/>
              </a:spcBef>
              <a:spcAft>
                <a:spcPts val="0"/>
              </a:spcAft>
              <a:buSzPct val="95000"/>
              <a:buFont typeface="Courier New"/>
              <a:buChar char="o"/>
            </a:pPr>
            <a:r>
              <a:rPr lang="en-US"/>
              <a:t>2) be a part of an idiomatic phrase </a:t>
            </a:r>
            <a:br>
              <a:rPr lang="en-US"/>
            </a:br>
            <a:r>
              <a:rPr b="1" i="1" lang="en-US"/>
              <a:t>Autojuht pani pidurit </a:t>
            </a:r>
            <a:r>
              <a:rPr lang="en-US"/>
              <a:t>‘The driver hit the brakes.PAR’,</a:t>
            </a:r>
            <a:endParaRPr/>
          </a:p>
          <a:p>
            <a:pPr indent="-274320" lvl="0" marL="274320" rtl="0" algn="l">
              <a:spcBef>
                <a:spcPts val="481"/>
              </a:spcBef>
              <a:spcAft>
                <a:spcPts val="0"/>
              </a:spcAft>
              <a:buSzPct val="95000"/>
              <a:buFont typeface="Courier New"/>
              <a:buChar char="o"/>
            </a:pPr>
            <a:r>
              <a:rPr lang="en-US"/>
              <a:t>3) depend on the lexical nature of an object phrase </a:t>
            </a:r>
            <a:br>
              <a:rPr lang="en-US"/>
            </a:br>
            <a:r>
              <a:rPr b="1" i="1" lang="en-US"/>
              <a:t>Hotell aktsepteeris minu krediitkaarti </a:t>
            </a:r>
            <a:r>
              <a:rPr lang="en-US"/>
              <a:t>‘The hotel accepted my credit card.PART’ </a:t>
            </a:r>
            <a:br>
              <a:rPr lang="en-US"/>
            </a:br>
            <a:r>
              <a:rPr b="1" i="1" lang="en-US"/>
              <a:t>Komisjon aktsepteeris ettepanekut/ ettepaneku </a:t>
            </a:r>
            <a:br>
              <a:rPr b="1" i="1" lang="en-US"/>
            </a:br>
            <a:r>
              <a:rPr lang="en-US"/>
              <a:t>‘The commission was accepting the proposal.PAR/ The commission accepted the proposal.</a:t>
            </a:r>
            <a:r>
              <a:rPr lang="en-US" cap="small"/>
              <a:t>acc</a:t>
            </a:r>
            <a:r>
              <a:rPr lang="en-US"/>
              <a:t>’</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3"/>
          <p:cNvSpPr txBox="1"/>
          <p:nvPr>
            <p:ph type="title"/>
          </p:nvPr>
        </p:nvSpPr>
        <p:spPr>
          <a:xfrm>
            <a:off x="457200" y="704088"/>
            <a:ext cx="8229600" cy="972312"/>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3000"/>
              <a:buFont typeface="Times New Roman"/>
              <a:buNone/>
            </a:pPr>
            <a:r>
              <a:rPr lang="en-US" sz="3000">
                <a:latin typeface="Times New Roman"/>
                <a:ea typeface="Times New Roman"/>
                <a:cs typeface="Times New Roman"/>
                <a:sym typeface="Times New Roman"/>
              </a:rPr>
              <a:t>SCALE OF ‘PERFECTIVITY’/‘PARTITIVITY’ </a:t>
            </a:r>
            <a:br>
              <a:rPr lang="en-US" sz="3000">
                <a:latin typeface="Times New Roman"/>
                <a:ea typeface="Times New Roman"/>
                <a:cs typeface="Times New Roman"/>
                <a:sym typeface="Times New Roman"/>
              </a:rPr>
            </a:br>
            <a:r>
              <a:rPr lang="en-US" sz="3000">
                <a:latin typeface="Times New Roman"/>
                <a:ea typeface="Times New Roman"/>
                <a:cs typeface="Times New Roman"/>
                <a:sym typeface="Times New Roman"/>
              </a:rPr>
              <a:t>OF ESTONIAN VERBS (groups 2-6)</a:t>
            </a:r>
            <a:endParaRPr sz="3000">
              <a:latin typeface="Times New Roman"/>
              <a:ea typeface="Times New Roman"/>
              <a:cs typeface="Times New Roman"/>
              <a:sym typeface="Times New Roman"/>
            </a:endParaRPr>
          </a:p>
        </p:txBody>
      </p:sp>
      <p:sp>
        <p:nvSpPr>
          <p:cNvPr id="305" name="Google Shape;305;p43"/>
          <p:cNvSpPr/>
          <p:nvPr/>
        </p:nvSpPr>
        <p:spPr>
          <a:xfrm>
            <a:off x="457200" y="1935163"/>
            <a:ext cx="8229600" cy="438943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onstantia"/>
              <a:buChar char="•"/>
            </a:pPr>
            <a:r>
              <a:rPr b="0" i="0" lang="en-US" sz="1800" u="none" cap="none" strike="noStrike">
                <a:solidFill>
                  <a:schemeClr val="dk1"/>
                </a:solidFill>
                <a:latin typeface="Constantia"/>
                <a:ea typeface="Constantia"/>
                <a:cs typeface="Constantia"/>
                <a:sym typeface="Constantia"/>
              </a:rPr>
              <a:t>‘hard’ partitive verbs</a:t>
            </a:r>
            <a:br>
              <a:rPr b="0" i="0" lang="en-US" sz="1800" u="none" cap="none" strike="noStrike">
                <a:solidFill>
                  <a:schemeClr val="dk1"/>
                </a:solidFill>
                <a:latin typeface="Constantia"/>
                <a:ea typeface="Constantia"/>
                <a:cs typeface="Constantia"/>
                <a:sym typeface="Constantia"/>
              </a:rPr>
            </a:br>
            <a:r>
              <a:rPr b="0" i="0" lang="en-US" sz="1800" u="none" cap="none" strike="noStrike">
                <a:solidFill>
                  <a:schemeClr val="dk1"/>
                </a:solidFill>
                <a:latin typeface="Constantia"/>
                <a:ea typeface="Constantia"/>
                <a:cs typeface="Constantia"/>
                <a:sym typeface="Constantia"/>
              </a:rPr>
              <a:t>(e.g., </a:t>
            </a:r>
            <a:r>
              <a:rPr b="0" i="1" lang="en-US" sz="1800" u="none" cap="none" strike="noStrike">
                <a:solidFill>
                  <a:schemeClr val="dk1"/>
                </a:solidFill>
                <a:latin typeface="Constantia"/>
                <a:ea typeface="Constantia"/>
                <a:cs typeface="Constantia"/>
                <a:sym typeface="Constantia"/>
              </a:rPr>
              <a:t>eelistama</a:t>
            </a:r>
            <a:r>
              <a:rPr b="0" i="0" lang="en-US" sz="1800" u="none" cap="none" strike="noStrike">
                <a:solidFill>
                  <a:schemeClr val="dk1"/>
                </a:solidFill>
                <a:latin typeface="Constantia"/>
                <a:ea typeface="Constantia"/>
                <a:cs typeface="Constantia"/>
                <a:sym typeface="Constantia"/>
              </a:rPr>
              <a:t> </a:t>
            </a:r>
            <a:r>
              <a:rPr b="0" i="1" lang="en-US" sz="1800" u="none" cap="none" strike="noStrike">
                <a:solidFill>
                  <a:schemeClr val="dk1"/>
                </a:solidFill>
                <a:latin typeface="Constantia"/>
                <a:ea typeface="Constantia"/>
                <a:cs typeface="Constantia"/>
                <a:sym typeface="Constantia"/>
              </a:rPr>
              <a:t>‘</a:t>
            </a:r>
            <a:r>
              <a:rPr b="0" i="0" lang="en-US" sz="1800" u="none" cap="none" strike="noStrike">
                <a:solidFill>
                  <a:schemeClr val="dk1"/>
                </a:solidFill>
                <a:latin typeface="Constantia"/>
                <a:ea typeface="Constantia"/>
                <a:cs typeface="Constantia"/>
                <a:sym typeface="Constantia"/>
              </a:rPr>
              <a:t>prefer’, </a:t>
            </a:r>
            <a:r>
              <a:rPr b="0" i="1" lang="en-US" sz="1800" u="none" cap="none" strike="noStrike">
                <a:solidFill>
                  <a:schemeClr val="dk1"/>
                </a:solidFill>
                <a:latin typeface="Constantia"/>
                <a:ea typeface="Constantia"/>
                <a:cs typeface="Constantia"/>
                <a:sym typeface="Constantia"/>
              </a:rPr>
              <a:t>armastama ‘</a:t>
            </a:r>
            <a:r>
              <a:rPr b="0" i="0" lang="en-US" sz="1800" u="none" cap="none" strike="noStrike">
                <a:solidFill>
                  <a:schemeClr val="dk1"/>
                </a:solidFill>
                <a:latin typeface="Constantia"/>
                <a:ea typeface="Constantia"/>
                <a:cs typeface="Constantia"/>
                <a:sym typeface="Constantia"/>
              </a:rPr>
              <a:t>love’)</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1" marL="114300" marR="0" rtl="0" algn="l">
              <a:lnSpc>
                <a:spcPct val="75000"/>
              </a:lnSpc>
              <a:spcBef>
                <a:spcPts val="180"/>
              </a:spcBef>
              <a:spcAft>
                <a:spcPts val="0"/>
              </a:spcAft>
              <a:buClr>
                <a:schemeClr val="dk1"/>
              </a:buClr>
              <a:buSzPts val="1800"/>
              <a:buFont typeface="Constantia"/>
              <a:buChar char="•"/>
            </a:pPr>
            <a:r>
              <a:rPr b="0" i="0" lang="en-US" sz="1800" u="none" cap="none" strike="noStrike">
                <a:solidFill>
                  <a:schemeClr val="dk1"/>
                </a:solidFill>
                <a:latin typeface="Constantia"/>
                <a:ea typeface="Constantia"/>
                <a:cs typeface="Constantia"/>
                <a:sym typeface="Constantia"/>
              </a:rPr>
              <a:t>‘soft’ or ‘weak’ partitive verbs</a:t>
            </a:r>
            <a:br>
              <a:rPr b="0" i="0" lang="en-US" sz="1800" u="none" cap="none" strike="noStrike">
                <a:solidFill>
                  <a:schemeClr val="dk1"/>
                </a:solidFill>
                <a:latin typeface="Constantia"/>
                <a:ea typeface="Constantia"/>
                <a:cs typeface="Constantia"/>
                <a:sym typeface="Constantia"/>
              </a:rPr>
            </a:br>
            <a:r>
              <a:rPr b="0" i="0" lang="en-US" sz="1800" u="none" cap="none" strike="noStrike">
                <a:solidFill>
                  <a:schemeClr val="dk1"/>
                </a:solidFill>
                <a:latin typeface="Constantia"/>
                <a:ea typeface="Constantia"/>
                <a:cs typeface="Constantia"/>
                <a:sym typeface="Constantia"/>
              </a:rPr>
              <a:t>(e.g., </a:t>
            </a:r>
            <a:r>
              <a:rPr b="0" i="1" lang="en-US" sz="1800" u="none" cap="none" strike="noStrike">
                <a:solidFill>
                  <a:schemeClr val="dk1"/>
                </a:solidFill>
                <a:latin typeface="Constantia"/>
                <a:ea typeface="Constantia"/>
                <a:cs typeface="Constantia"/>
                <a:sym typeface="Constantia"/>
              </a:rPr>
              <a:t>lugema</a:t>
            </a:r>
            <a:r>
              <a:rPr b="0" i="0" lang="en-US" sz="1800" u="none" cap="none" strike="noStrike">
                <a:solidFill>
                  <a:schemeClr val="dk1"/>
                </a:solidFill>
                <a:latin typeface="Constantia"/>
                <a:ea typeface="Constantia"/>
                <a:cs typeface="Constantia"/>
                <a:sym typeface="Constantia"/>
              </a:rPr>
              <a:t> </a:t>
            </a:r>
            <a:r>
              <a:rPr b="0" i="1" lang="en-US" sz="1800" u="none" cap="none" strike="noStrike">
                <a:solidFill>
                  <a:schemeClr val="dk1"/>
                </a:solidFill>
                <a:latin typeface="Constantia"/>
                <a:ea typeface="Constantia"/>
                <a:cs typeface="Constantia"/>
                <a:sym typeface="Constantia"/>
              </a:rPr>
              <a:t>‘</a:t>
            </a:r>
            <a:r>
              <a:rPr b="0" i="0" lang="en-US" sz="1800" u="none" cap="none" strike="noStrike">
                <a:solidFill>
                  <a:schemeClr val="dk1"/>
                </a:solidFill>
                <a:latin typeface="Constantia"/>
                <a:ea typeface="Constantia"/>
                <a:cs typeface="Constantia"/>
                <a:sym typeface="Constantia"/>
              </a:rPr>
              <a:t>read’, </a:t>
            </a:r>
            <a:r>
              <a:rPr b="0" i="1" lang="en-US" sz="1800" u="none" cap="none" strike="noStrike">
                <a:solidFill>
                  <a:schemeClr val="dk1"/>
                </a:solidFill>
                <a:latin typeface="Constantia"/>
                <a:ea typeface="Constantia"/>
                <a:cs typeface="Constantia"/>
                <a:sym typeface="Constantia"/>
              </a:rPr>
              <a:t>veeretama ‘</a:t>
            </a:r>
            <a:r>
              <a:rPr b="0" i="0" lang="en-US" sz="1800" u="none" cap="none" strike="noStrike">
                <a:solidFill>
                  <a:schemeClr val="dk1"/>
                </a:solidFill>
                <a:latin typeface="Constantia"/>
                <a:ea typeface="Constantia"/>
                <a:cs typeface="Constantia"/>
                <a:sym typeface="Constantia"/>
              </a:rPr>
              <a:t>roll’)</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1" marL="114300" marR="0" rtl="0" algn="l">
              <a:lnSpc>
                <a:spcPct val="75000"/>
              </a:lnSpc>
              <a:spcBef>
                <a:spcPts val="180"/>
              </a:spcBef>
              <a:spcAft>
                <a:spcPts val="0"/>
              </a:spcAft>
              <a:buClr>
                <a:schemeClr val="dk1"/>
              </a:buClr>
              <a:buSzPts val="1800"/>
              <a:buFont typeface="Constantia"/>
              <a:buChar char="•"/>
            </a:pPr>
            <a:r>
              <a:rPr b="0" i="0" lang="en-US" sz="1800" u="none" cap="none" strike="noStrike">
                <a:solidFill>
                  <a:schemeClr val="dk1"/>
                </a:solidFill>
                <a:latin typeface="Constantia"/>
                <a:ea typeface="Constantia"/>
                <a:cs typeface="Constantia"/>
                <a:sym typeface="Constantia"/>
              </a:rPr>
              <a:t>aspect verbs</a:t>
            </a:r>
            <a:br>
              <a:rPr b="0" i="0" lang="en-US" sz="1800" u="none" cap="none" strike="noStrike">
                <a:solidFill>
                  <a:schemeClr val="dk1"/>
                </a:solidFill>
                <a:latin typeface="Constantia"/>
                <a:ea typeface="Constantia"/>
                <a:cs typeface="Constantia"/>
                <a:sym typeface="Constantia"/>
              </a:rPr>
            </a:br>
            <a:r>
              <a:rPr b="0" i="0" lang="en-US" sz="1800" u="none" cap="none" strike="noStrike">
                <a:solidFill>
                  <a:schemeClr val="dk1"/>
                </a:solidFill>
                <a:latin typeface="Constantia"/>
                <a:ea typeface="Constantia"/>
                <a:cs typeface="Constantia"/>
                <a:sym typeface="Constantia"/>
              </a:rPr>
              <a:t>(e.g., </a:t>
            </a:r>
            <a:r>
              <a:rPr b="0" i="1" lang="en-US" sz="1800" u="none" cap="none" strike="noStrike">
                <a:solidFill>
                  <a:schemeClr val="dk1"/>
                </a:solidFill>
                <a:latin typeface="Constantia"/>
                <a:ea typeface="Constantia"/>
                <a:cs typeface="Constantia"/>
                <a:sym typeface="Constantia"/>
              </a:rPr>
              <a:t>ehitama ‘build</a:t>
            </a:r>
            <a:r>
              <a:rPr b="0" i="0" lang="en-US" sz="1800" u="none" cap="none" strike="noStrike">
                <a:solidFill>
                  <a:schemeClr val="dk1"/>
                </a:solidFill>
                <a:latin typeface="Constantia"/>
                <a:ea typeface="Constantia"/>
                <a:cs typeface="Constantia"/>
                <a:sym typeface="Constantia"/>
              </a:rPr>
              <a:t>’)</a:t>
            </a:r>
            <a:endParaRPr b="0" i="0" sz="1800" u="none" cap="none" strike="noStrike">
              <a:solidFill>
                <a:schemeClr val="dk1"/>
              </a:solidFill>
              <a:latin typeface="Constantia"/>
              <a:ea typeface="Constantia"/>
              <a:cs typeface="Constantia"/>
              <a:sym typeface="Constantia"/>
            </a:endParaRPr>
          </a:p>
          <a:p>
            <a:pPr indent="0" lvl="1" marL="114300" marR="0" rtl="0" algn="l">
              <a:lnSpc>
                <a:spcPct val="75000"/>
              </a:lnSpc>
              <a:spcBef>
                <a:spcPts val="180"/>
              </a:spcBef>
              <a:spcAft>
                <a:spcPts val="0"/>
              </a:spcAft>
              <a:buClr>
                <a:schemeClr val="dk1"/>
              </a:buClr>
              <a:buSzPts val="1800"/>
              <a:buFont typeface="Constantia"/>
              <a:buNone/>
            </a:pPr>
            <a:r>
              <a:t/>
            </a:r>
            <a:endParaRPr b="0" i="0" sz="1800" u="none" cap="none" strike="noStrike">
              <a:solidFill>
                <a:schemeClr val="dk1"/>
              </a:solidFill>
              <a:latin typeface="Constantia"/>
              <a:ea typeface="Constantia"/>
              <a:cs typeface="Constantia"/>
              <a:sym typeface="Constantia"/>
            </a:endParaRPr>
          </a:p>
          <a:p>
            <a:pPr indent="-114300" lvl="1" marL="114300" marR="0" rtl="0" algn="l">
              <a:lnSpc>
                <a:spcPct val="75000"/>
              </a:lnSpc>
              <a:spcBef>
                <a:spcPts val="180"/>
              </a:spcBef>
              <a:spcAft>
                <a:spcPts val="0"/>
              </a:spcAft>
              <a:buClr>
                <a:schemeClr val="dk1"/>
              </a:buClr>
              <a:buSzPts val="1800"/>
              <a:buFont typeface="Constantia"/>
              <a:buChar char="•"/>
            </a:pPr>
            <a:r>
              <a:rPr b="0" i="0" lang="en-US" sz="1800" u="none" cap="none" strike="noStrike">
                <a:solidFill>
                  <a:schemeClr val="dk1"/>
                </a:solidFill>
                <a:latin typeface="Constantia"/>
                <a:ea typeface="Constantia"/>
                <a:cs typeface="Constantia"/>
                <a:sym typeface="Constantia"/>
              </a:rPr>
              <a:t>perfective verbs</a:t>
            </a:r>
            <a:br>
              <a:rPr b="0" i="0" lang="en-US" sz="1800" u="none" cap="none" strike="noStrike">
                <a:solidFill>
                  <a:schemeClr val="dk1"/>
                </a:solidFill>
                <a:latin typeface="Constantia"/>
                <a:ea typeface="Constantia"/>
                <a:cs typeface="Constantia"/>
                <a:sym typeface="Constantia"/>
              </a:rPr>
            </a:br>
            <a:r>
              <a:rPr b="0" i="0" lang="en-US" sz="1800" u="none" cap="none" strike="noStrike">
                <a:solidFill>
                  <a:schemeClr val="dk1"/>
                </a:solidFill>
                <a:latin typeface="Constantia"/>
                <a:ea typeface="Constantia"/>
                <a:cs typeface="Constantia"/>
                <a:sym typeface="Constantia"/>
              </a:rPr>
              <a:t>(e.g., </a:t>
            </a:r>
            <a:r>
              <a:rPr b="0" i="1" lang="en-US" sz="1800" u="none" cap="none" strike="noStrike">
                <a:solidFill>
                  <a:schemeClr val="dk1"/>
                </a:solidFill>
                <a:latin typeface="Constantia"/>
                <a:ea typeface="Constantia"/>
                <a:cs typeface="Constantia"/>
                <a:sym typeface="Constantia"/>
              </a:rPr>
              <a:t>läbi lugema ‘read through</a:t>
            </a:r>
            <a:r>
              <a:rPr b="0" i="0" lang="en-US" sz="1800" u="none" cap="none" strike="noStrike">
                <a:solidFill>
                  <a:schemeClr val="dk1"/>
                </a:solidFill>
                <a:latin typeface="Constantia"/>
                <a:ea typeface="Constantia"/>
                <a:cs typeface="Constantia"/>
                <a:sym typeface="Constantia"/>
              </a:rPr>
              <a:t>’, </a:t>
            </a:r>
            <a:r>
              <a:rPr b="0" i="1" lang="en-US" sz="1800" u="none" cap="none" strike="noStrike">
                <a:solidFill>
                  <a:schemeClr val="dk1"/>
                </a:solidFill>
                <a:latin typeface="Constantia"/>
                <a:ea typeface="Constantia"/>
                <a:cs typeface="Constantia"/>
                <a:sym typeface="Constantia"/>
              </a:rPr>
              <a:t>leidma ‘find</a:t>
            </a:r>
            <a:r>
              <a:rPr b="0" i="0" lang="en-US" sz="1800" u="none" cap="none" strike="noStrike">
                <a:solidFill>
                  <a:schemeClr val="dk1"/>
                </a:solidFill>
                <a:latin typeface="Constantia"/>
                <a:ea typeface="Constantia"/>
                <a:cs typeface="Constantia"/>
                <a:sym typeface="Constantia"/>
              </a:rPr>
              <a:t>’)</a:t>
            </a:r>
            <a:endParaRPr b="0" i="0" sz="18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457200" y="990600"/>
            <a:ext cx="8229600" cy="856488"/>
          </a:xfrm>
          <a:prstGeom prst="rect">
            <a:avLst/>
          </a:prstGeom>
          <a:solidFill>
            <a:schemeClr val="lt1">
              <a:alpha val="43921"/>
            </a:schemeClr>
          </a:solidFill>
          <a:ln>
            <a:noFill/>
          </a:ln>
        </p:spPr>
        <p:txBody>
          <a:bodyPr anchorCtr="0" anchor="b" bIns="0" lIns="0" spcFirstLastPara="1" rIns="0" wrap="square" tIns="45700">
            <a:normAutofit/>
          </a:bodyPr>
          <a:lstStyle/>
          <a:p>
            <a:pPr indent="0" lvl="0" marL="0" rtl="0" algn="ctr">
              <a:spcBef>
                <a:spcPts val="0"/>
              </a:spcBef>
              <a:spcAft>
                <a:spcPts val="0"/>
              </a:spcAft>
              <a:buClr>
                <a:schemeClr val="dk2"/>
              </a:buClr>
              <a:buSzPts val="3300"/>
              <a:buFont typeface="Times New Roman"/>
              <a:buNone/>
            </a:pPr>
            <a:r>
              <a:rPr b="1" lang="en-US" sz="3300">
                <a:latin typeface="Times New Roman"/>
                <a:ea typeface="Times New Roman"/>
                <a:cs typeface="Times New Roman"/>
                <a:sym typeface="Times New Roman"/>
              </a:rPr>
              <a:t>APPROACHES TO TRANSITIVITY</a:t>
            </a:r>
            <a:endParaRPr b="1" sz="3300">
              <a:latin typeface="Times New Roman"/>
              <a:ea typeface="Times New Roman"/>
              <a:cs typeface="Times New Roman"/>
              <a:sym typeface="Times New Roman"/>
            </a:endParaRPr>
          </a:p>
        </p:txBody>
      </p:sp>
      <p:sp>
        <p:nvSpPr>
          <p:cNvPr id="134" name="Google Shape;134;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t/>
            </a:r>
            <a:endParaRPr>
              <a:latin typeface="Times New Roman"/>
              <a:ea typeface="Times New Roman"/>
              <a:cs typeface="Times New Roman"/>
              <a:sym typeface="Times New Roman"/>
            </a:endParaRPr>
          </a:p>
          <a:p>
            <a:pPr indent="-274320" lvl="0" marL="274320" rtl="0" algn="l">
              <a:spcBef>
                <a:spcPts val="520"/>
              </a:spcBef>
              <a:spcAft>
                <a:spcPts val="0"/>
              </a:spcAft>
              <a:buSzPts val="2470"/>
              <a:buChar char="⚫"/>
            </a:pPr>
            <a:r>
              <a:rPr lang="en-US">
                <a:latin typeface="Times New Roman"/>
                <a:ea typeface="Times New Roman"/>
                <a:cs typeface="Times New Roman"/>
                <a:sym typeface="Times New Roman"/>
              </a:rPr>
              <a:t>SYNTACTIC (FORMAL)</a:t>
            </a:r>
            <a:endParaRPr/>
          </a:p>
          <a:p>
            <a:pPr indent="-274320" lvl="0" marL="274320" rtl="0" algn="l">
              <a:spcBef>
                <a:spcPts val="520"/>
              </a:spcBef>
              <a:spcAft>
                <a:spcPts val="0"/>
              </a:spcAft>
              <a:buSzPts val="2470"/>
              <a:buChar char="⚫"/>
            </a:pPr>
            <a:r>
              <a:rPr lang="en-US">
                <a:latin typeface="Times New Roman"/>
                <a:ea typeface="Times New Roman"/>
                <a:cs typeface="Times New Roman"/>
                <a:sym typeface="Times New Roman"/>
              </a:rPr>
              <a:t>FUNCTIONAL-SEMANTIC</a:t>
            </a:r>
            <a:endParaRPr/>
          </a:p>
          <a:p>
            <a:pPr indent="-274320" lvl="0" marL="274320" rtl="0" algn="l">
              <a:spcBef>
                <a:spcPts val="520"/>
              </a:spcBef>
              <a:spcAft>
                <a:spcPts val="0"/>
              </a:spcAft>
              <a:buSzPts val="2470"/>
              <a:buChar char="⚫"/>
            </a:pPr>
            <a:r>
              <a:rPr lang="en-US">
                <a:latin typeface="Times New Roman"/>
                <a:ea typeface="Times New Roman"/>
                <a:cs typeface="Times New Roman"/>
                <a:sym typeface="Times New Roman"/>
              </a:rPr>
              <a:t>COMBINATIONS OF SYNTACTIC &amp; SEMANTIC APPROACHES </a:t>
            </a:r>
            <a:br>
              <a:rPr lang="en-US">
                <a:latin typeface="Times New Roman"/>
                <a:ea typeface="Times New Roman"/>
                <a:cs typeface="Times New Roman"/>
                <a:sym typeface="Times New Roman"/>
              </a:rPr>
            </a:b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(for more details see Kittilä 2010)</a:t>
            </a:r>
            <a:endParaRPr/>
          </a:p>
          <a:p>
            <a:pPr indent="-274320" lvl="0" marL="274320" rtl="0" algn="l">
              <a:spcBef>
                <a:spcPts val="520"/>
              </a:spcBef>
              <a:spcAft>
                <a:spcPts val="0"/>
              </a:spcAft>
              <a:buSzPts val="2470"/>
              <a:buNone/>
            </a:pPr>
            <a:r>
              <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4"/>
          <p:cNvSpPr txBox="1"/>
          <p:nvPr>
            <p:ph type="title"/>
          </p:nvPr>
        </p:nvSpPr>
        <p:spPr>
          <a:xfrm>
            <a:off x="457200" y="914400"/>
            <a:ext cx="8229600" cy="6858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Times New Roman"/>
              <a:buNone/>
            </a:pPr>
            <a:r>
              <a:rPr b="1" lang="en-US" sz="2900">
                <a:latin typeface="Times New Roman"/>
                <a:ea typeface="Times New Roman"/>
                <a:cs typeface="Times New Roman"/>
                <a:sym typeface="Times New Roman"/>
              </a:rPr>
              <a:t>PARTITIVE VERBS</a:t>
            </a:r>
            <a:br>
              <a:rPr b="1" lang="en-US" sz="2500">
                <a:latin typeface="Times New Roman"/>
                <a:ea typeface="Times New Roman"/>
                <a:cs typeface="Times New Roman"/>
                <a:sym typeface="Times New Roman"/>
              </a:rPr>
            </a:br>
            <a:r>
              <a:rPr b="1" lang="en-US" sz="2500">
                <a:latin typeface="Times New Roman"/>
                <a:ea typeface="Times New Roman"/>
                <a:cs typeface="Times New Roman"/>
                <a:sym typeface="Times New Roman"/>
              </a:rPr>
              <a:t>= low transitivity verbs (</a:t>
            </a:r>
            <a:r>
              <a:rPr lang="en-US" sz="2500">
                <a:latin typeface="Times New Roman"/>
                <a:ea typeface="Times New Roman"/>
                <a:cs typeface="Times New Roman"/>
                <a:sym typeface="Times New Roman"/>
              </a:rPr>
              <a:t>Luraghi &amp; Kittilä 2014</a:t>
            </a:r>
            <a:r>
              <a:rPr b="1" lang="en-US" sz="2500">
                <a:latin typeface="Times New Roman"/>
                <a:ea typeface="Times New Roman"/>
                <a:cs typeface="Times New Roman"/>
                <a:sym typeface="Times New Roman"/>
              </a:rPr>
              <a:t>)</a:t>
            </a:r>
            <a:endParaRPr b="1" sz="2500">
              <a:latin typeface="Times New Roman"/>
              <a:ea typeface="Times New Roman"/>
              <a:cs typeface="Times New Roman"/>
              <a:sym typeface="Times New Roman"/>
            </a:endParaRPr>
          </a:p>
        </p:txBody>
      </p:sp>
      <p:sp>
        <p:nvSpPr>
          <p:cNvPr id="312" name="Google Shape;312;p44"/>
          <p:cNvSpPr txBox="1"/>
          <p:nvPr>
            <p:ph idx="1" type="body"/>
          </p:nvPr>
        </p:nvSpPr>
        <p:spPr>
          <a:xfrm>
            <a:off x="457200" y="1752600"/>
            <a:ext cx="8229600" cy="44196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n-US" sz="2800"/>
              <a:t>semantically very heterogeneous:</a:t>
            </a:r>
            <a:endParaRPr/>
          </a:p>
          <a:p>
            <a:pPr indent="0" lvl="0" marL="0" rtl="0" algn="l">
              <a:lnSpc>
                <a:spcPct val="170000"/>
              </a:lnSpc>
              <a:spcBef>
                <a:spcPts val="0"/>
              </a:spcBef>
              <a:spcAft>
                <a:spcPts val="0"/>
              </a:spcAft>
              <a:buSzPct val="95000"/>
              <a:buNone/>
            </a:pPr>
            <a:r>
              <a:rPr lang="en-US" sz="2800">
                <a:latin typeface="Times New Roman"/>
                <a:ea typeface="Times New Roman"/>
                <a:cs typeface="Times New Roman"/>
                <a:sym typeface="Times New Roman"/>
              </a:rPr>
              <a:t>mostly state verbs that express </a:t>
            </a:r>
            <a:endParaRPr/>
          </a:p>
          <a:p>
            <a:pPr indent="0" lvl="0" marL="0" rtl="0" algn="l">
              <a:lnSpc>
                <a:spcPct val="100000"/>
              </a:lnSpc>
              <a:spcBef>
                <a:spcPts val="0"/>
              </a:spcBef>
              <a:spcAft>
                <a:spcPts val="0"/>
              </a:spcAft>
              <a:buSzPct val="95000"/>
              <a:buNone/>
            </a:pPr>
            <a:r>
              <a:rPr b="1" lang="en-US" sz="2800">
                <a:latin typeface="Times New Roman"/>
                <a:ea typeface="Times New Roman"/>
                <a:cs typeface="Times New Roman"/>
                <a:sym typeface="Times New Roman"/>
              </a:rPr>
              <a:t>feelings</a:t>
            </a:r>
            <a:r>
              <a:rPr lang="en-US" sz="2800">
                <a:latin typeface="Times New Roman"/>
                <a:ea typeface="Times New Roman"/>
                <a:cs typeface="Times New Roman"/>
                <a:sym typeface="Times New Roman"/>
              </a:rPr>
              <a:t> (nt </a:t>
            </a:r>
            <a:r>
              <a:rPr i="1" lang="en-US" sz="2800">
                <a:solidFill>
                  <a:srgbClr val="01303D"/>
                </a:solidFill>
                <a:latin typeface="Times New Roman"/>
                <a:ea typeface="Times New Roman"/>
                <a:cs typeface="Times New Roman"/>
                <a:sym typeface="Times New Roman"/>
              </a:rPr>
              <a:t>armastama </a:t>
            </a:r>
            <a:r>
              <a:rPr lang="en-US" sz="2800">
                <a:solidFill>
                  <a:srgbClr val="01303D"/>
                </a:solidFill>
                <a:latin typeface="Times New Roman"/>
                <a:ea typeface="Times New Roman"/>
                <a:cs typeface="Times New Roman"/>
                <a:sym typeface="Times New Roman"/>
              </a:rPr>
              <a:t>‘love’, </a:t>
            </a:r>
            <a:r>
              <a:rPr i="1" lang="en-US" sz="2800">
                <a:solidFill>
                  <a:srgbClr val="01303D"/>
                </a:solidFill>
                <a:latin typeface="Times New Roman"/>
                <a:ea typeface="Times New Roman"/>
                <a:cs typeface="Times New Roman"/>
                <a:sym typeface="Times New Roman"/>
              </a:rPr>
              <a:t>vihkama ‘</a:t>
            </a:r>
            <a:r>
              <a:rPr lang="en-US" sz="2800">
                <a:solidFill>
                  <a:srgbClr val="01303D"/>
                </a:solidFill>
                <a:latin typeface="Times New Roman"/>
                <a:ea typeface="Times New Roman"/>
                <a:cs typeface="Times New Roman"/>
                <a:sym typeface="Times New Roman"/>
              </a:rPr>
              <a:t>hate’), </a:t>
            </a:r>
            <a:endParaRPr/>
          </a:p>
          <a:p>
            <a:pPr indent="0" lvl="0" marL="0" rtl="0" algn="l">
              <a:lnSpc>
                <a:spcPct val="100000"/>
              </a:lnSpc>
              <a:spcBef>
                <a:spcPts val="0"/>
              </a:spcBef>
              <a:spcAft>
                <a:spcPts val="0"/>
              </a:spcAft>
              <a:buSzPct val="95000"/>
              <a:buNone/>
            </a:pPr>
            <a:r>
              <a:rPr b="1" lang="en-US" sz="2800">
                <a:solidFill>
                  <a:srgbClr val="01303D"/>
                </a:solidFill>
                <a:latin typeface="Times New Roman"/>
                <a:ea typeface="Times New Roman"/>
                <a:cs typeface="Times New Roman"/>
                <a:sym typeface="Times New Roman"/>
              </a:rPr>
              <a:t>relationships</a:t>
            </a:r>
            <a:r>
              <a:rPr lang="en-US" sz="2800">
                <a:solidFill>
                  <a:srgbClr val="01303D"/>
                </a:solidFill>
                <a:latin typeface="Times New Roman"/>
                <a:ea typeface="Times New Roman"/>
                <a:cs typeface="Times New Roman"/>
                <a:sym typeface="Times New Roman"/>
              </a:rPr>
              <a:t> (nt </a:t>
            </a:r>
            <a:r>
              <a:rPr i="1" lang="en-US" sz="2800">
                <a:solidFill>
                  <a:srgbClr val="01303D"/>
                </a:solidFill>
                <a:latin typeface="Times New Roman"/>
                <a:ea typeface="Times New Roman"/>
                <a:cs typeface="Times New Roman"/>
                <a:sym typeface="Times New Roman"/>
              </a:rPr>
              <a:t>usaldama </a:t>
            </a:r>
            <a:r>
              <a:rPr lang="en-US" sz="2800">
                <a:solidFill>
                  <a:srgbClr val="01303D"/>
                </a:solidFill>
                <a:latin typeface="Times New Roman"/>
                <a:ea typeface="Times New Roman"/>
                <a:cs typeface="Times New Roman"/>
                <a:sym typeface="Times New Roman"/>
              </a:rPr>
              <a:t>‘trust’, </a:t>
            </a:r>
            <a:r>
              <a:rPr i="1" lang="en-US" sz="2800">
                <a:solidFill>
                  <a:srgbClr val="01303D"/>
                </a:solidFill>
                <a:latin typeface="Times New Roman"/>
                <a:ea typeface="Times New Roman"/>
                <a:cs typeface="Times New Roman"/>
                <a:sym typeface="Times New Roman"/>
              </a:rPr>
              <a:t>uskuma </a:t>
            </a:r>
            <a:r>
              <a:rPr lang="en-US" sz="2800">
                <a:solidFill>
                  <a:srgbClr val="01303D"/>
                </a:solidFill>
                <a:latin typeface="Times New Roman"/>
                <a:ea typeface="Times New Roman"/>
                <a:cs typeface="Times New Roman"/>
                <a:sym typeface="Times New Roman"/>
              </a:rPr>
              <a:t>‘believe’), </a:t>
            </a:r>
            <a:endParaRPr/>
          </a:p>
          <a:p>
            <a:pPr indent="0" lvl="0" marL="0" rtl="0" algn="l">
              <a:lnSpc>
                <a:spcPct val="100000"/>
              </a:lnSpc>
              <a:spcBef>
                <a:spcPts val="0"/>
              </a:spcBef>
              <a:spcAft>
                <a:spcPts val="0"/>
              </a:spcAft>
              <a:buSzPct val="95000"/>
              <a:buNone/>
            </a:pPr>
            <a:r>
              <a:rPr b="1" lang="en-US" sz="2800">
                <a:solidFill>
                  <a:srgbClr val="01303D"/>
                </a:solidFill>
                <a:latin typeface="Times New Roman"/>
                <a:ea typeface="Times New Roman"/>
                <a:cs typeface="Times New Roman"/>
                <a:sym typeface="Times New Roman"/>
              </a:rPr>
              <a:t>desire or need </a:t>
            </a:r>
            <a:r>
              <a:rPr lang="en-US" sz="2800">
                <a:solidFill>
                  <a:srgbClr val="01303D"/>
                </a:solidFill>
                <a:latin typeface="Times New Roman"/>
                <a:ea typeface="Times New Roman"/>
                <a:cs typeface="Times New Roman"/>
                <a:sym typeface="Times New Roman"/>
              </a:rPr>
              <a:t>(nt </a:t>
            </a:r>
            <a:r>
              <a:rPr i="1" lang="en-US" sz="2800">
                <a:solidFill>
                  <a:srgbClr val="01303D"/>
                </a:solidFill>
                <a:latin typeface="Times New Roman"/>
                <a:ea typeface="Times New Roman"/>
                <a:cs typeface="Times New Roman"/>
                <a:sym typeface="Times New Roman"/>
              </a:rPr>
              <a:t>tahtma </a:t>
            </a:r>
            <a:r>
              <a:rPr lang="en-US" sz="2800">
                <a:solidFill>
                  <a:srgbClr val="01303D"/>
                </a:solidFill>
                <a:latin typeface="Times New Roman"/>
                <a:ea typeface="Times New Roman"/>
                <a:cs typeface="Times New Roman"/>
                <a:sym typeface="Times New Roman"/>
              </a:rPr>
              <a:t>‘want’, </a:t>
            </a:r>
            <a:r>
              <a:rPr i="1" lang="en-US" sz="2800">
                <a:solidFill>
                  <a:srgbClr val="01303D"/>
                </a:solidFill>
                <a:latin typeface="Times New Roman"/>
                <a:ea typeface="Times New Roman"/>
                <a:cs typeface="Times New Roman"/>
                <a:sym typeface="Times New Roman"/>
              </a:rPr>
              <a:t>vajama </a:t>
            </a:r>
            <a:r>
              <a:rPr lang="en-US" sz="2800">
                <a:solidFill>
                  <a:srgbClr val="01303D"/>
                </a:solidFill>
                <a:latin typeface="Times New Roman"/>
                <a:ea typeface="Times New Roman"/>
                <a:cs typeface="Times New Roman"/>
                <a:sym typeface="Times New Roman"/>
              </a:rPr>
              <a:t>‘need’) etc, </a:t>
            </a:r>
            <a:endParaRPr/>
          </a:p>
          <a:p>
            <a:pPr indent="0" lvl="0" marL="0" rtl="0" algn="l">
              <a:lnSpc>
                <a:spcPct val="100000"/>
              </a:lnSpc>
              <a:spcBef>
                <a:spcPts val="0"/>
              </a:spcBef>
              <a:spcAft>
                <a:spcPts val="0"/>
              </a:spcAft>
              <a:buSzPct val="95000"/>
              <a:buNone/>
            </a:pPr>
            <a:r>
              <a:t/>
            </a:r>
            <a:endParaRPr b="1"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rPr lang="en-US" sz="2800">
                <a:solidFill>
                  <a:srgbClr val="01303D"/>
                </a:solidFill>
                <a:latin typeface="Times New Roman"/>
                <a:ea typeface="Times New Roman"/>
                <a:cs typeface="Times New Roman"/>
                <a:sym typeface="Times New Roman"/>
              </a:rPr>
              <a:t>but also action verbs like </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rPr i="1" lang="en-US" sz="2800">
                <a:solidFill>
                  <a:srgbClr val="01303D"/>
                </a:solidFill>
                <a:latin typeface="Times New Roman"/>
                <a:ea typeface="Times New Roman"/>
                <a:cs typeface="Times New Roman"/>
                <a:sym typeface="Times New Roman"/>
              </a:rPr>
              <a:t>nägema</a:t>
            </a:r>
            <a:r>
              <a:rPr lang="en-US" sz="2800">
                <a:solidFill>
                  <a:srgbClr val="01303D"/>
                </a:solidFill>
                <a:latin typeface="Times New Roman"/>
                <a:ea typeface="Times New Roman"/>
                <a:cs typeface="Times New Roman"/>
                <a:sym typeface="Times New Roman"/>
              </a:rPr>
              <a:t> ‘see’, </a:t>
            </a:r>
            <a:r>
              <a:rPr i="1" lang="en-US" sz="2800">
                <a:solidFill>
                  <a:srgbClr val="01303D"/>
                </a:solidFill>
                <a:latin typeface="Times New Roman"/>
                <a:ea typeface="Times New Roman"/>
                <a:cs typeface="Times New Roman"/>
                <a:sym typeface="Times New Roman"/>
              </a:rPr>
              <a:t>kuulama</a:t>
            </a:r>
            <a:r>
              <a:rPr lang="en-US" sz="2800">
                <a:solidFill>
                  <a:srgbClr val="01303D"/>
                </a:solidFill>
                <a:latin typeface="Times New Roman"/>
                <a:ea typeface="Times New Roman"/>
                <a:cs typeface="Times New Roman"/>
                <a:sym typeface="Times New Roman"/>
              </a:rPr>
              <a:t> ‘listen’, </a:t>
            </a:r>
            <a:r>
              <a:rPr i="1" lang="en-US" sz="2800">
                <a:solidFill>
                  <a:srgbClr val="01303D"/>
                </a:solidFill>
                <a:latin typeface="Times New Roman"/>
                <a:ea typeface="Times New Roman"/>
                <a:cs typeface="Times New Roman"/>
                <a:sym typeface="Times New Roman"/>
              </a:rPr>
              <a:t>katsuma</a:t>
            </a:r>
            <a:r>
              <a:rPr lang="en-US" sz="2800">
                <a:solidFill>
                  <a:srgbClr val="01303D"/>
                </a:solidFill>
                <a:latin typeface="Times New Roman"/>
                <a:ea typeface="Times New Roman"/>
                <a:cs typeface="Times New Roman"/>
                <a:sym typeface="Times New Roman"/>
              </a:rPr>
              <a:t> ‘touch’, maitsma ‘taste’, vaatama ‘watch’, </a:t>
            </a:r>
            <a:r>
              <a:rPr i="1" lang="en-US" sz="2800">
                <a:solidFill>
                  <a:srgbClr val="01303D"/>
                </a:solidFill>
                <a:latin typeface="Times New Roman"/>
                <a:ea typeface="Times New Roman"/>
                <a:cs typeface="Times New Roman"/>
                <a:sym typeface="Times New Roman"/>
              </a:rPr>
              <a:t>aitama </a:t>
            </a:r>
            <a:r>
              <a:rPr lang="en-US" sz="2800">
                <a:solidFill>
                  <a:srgbClr val="01303D"/>
                </a:solidFill>
                <a:latin typeface="Times New Roman"/>
                <a:ea typeface="Times New Roman"/>
                <a:cs typeface="Times New Roman"/>
                <a:sym typeface="Times New Roman"/>
              </a:rPr>
              <a:t>‘help’</a:t>
            </a:r>
            <a:r>
              <a:rPr i="1" lang="en-US" sz="2800">
                <a:solidFill>
                  <a:srgbClr val="01303D"/>
                </a:solidFill>
                <a:latin typeface="Times New Roman"/>
                <a:ea typeface="Times New Roman"/>
                <a:cs typeface="Times New Roman"/>
                <a:sym typeface="Times New Roman"/>
              </a:rPr>
              <a:t>, alustama </a:t>
            </a:r>
            <a:r>
              <a:rPr lang="en-US" sz="2800">
                <a:solidFill>
                  <a:srgbClr val="01303D"/>
                </a:solidFill>
                <a:latin typeface="Times New Roman"/>
                <a:ea typeface="Times New Roman"/>
                <a:cs typeface="Times New Roman"/>
                <a:sym typeface="Times New Roman"/>
              </a:rPr>
              <a:t>‘start’, </a:t>
            </a:r>
            <a:r>
              <a:rPr i="1" lang="en-US" sz="2800">
                <a:solidFill>
                  <a:srgbClr val="01303D"/>
                </a:solidFill>
                <a:latin typeface="Times New Roman"/>
                <a:ea typeface="Times New Roman"/>
                <a:cs typeface="Times New Roman"/>
                <a:sym typeface="Times New Roman"/>
              </a:rPr>
              <a:t>mängima </a:t>
            </a:r>
            <a:r>
              <a:rPr lang="en-US" sz="2800">
                <a:solidFill>
                  <a:srgbClr val="01303D"/>
                </a:solidFill>
                <a:latin typeface="Times New Roman"/>
                <a:ea typeface="Times New Roman"/>
                <a:cs typeface="Times New Roman"/>
                <a:sym typeface="Times New Roman"/>
              </a:rPr>
              <a:t>‘play’</a:t>
            </a:r>
            <a:r>
              <a:rPr i="1" lang="en-US" sz="2800">
                <a:solidFill>
                  <a:srgbClr val="01303D"/>
                </a:solidFill>
                <a:latin typeface="Times New Roman"/>
                <a:ea typeface="Times New Roman"/>
                <a:cs typeface="Times New Roman"/>
                <a:sym typeface="Times New Roman"/>
              </a:rPr>
              <a:t>, tänama </a:t>
            </a:r>
            <a:r>
              <a:rPr lang="en-US" sz="2800">
                <a:solidFill>
                  <a:srgbClr val="01303D"/>
                </a:solidFill>
                <a:latin typeface="Times New Roman"/>
                <a:ea typeface="Times New Roman"/>
                <a:cs typeface="Times New Roman"/>
                <a:sym typeface="Times New Roman"/>
              </a:rPr>
              <a:t>‘thank’, </a:t>
            </a:r>
            <a:r>
              <a:rPr i="1" lang="en-US" sz="2800">
                <a:solidFill>
                  <a:srgbClr val="01303D"/>
                </a:solidFill>
                <a:latin typeface="Times New Roman"/>
                <a:ea typeface="Times New Roman"/>
                <a:cs typeface="Times New Roman"/>
                <a:sym typeface="Times New Roman"/>
              </a:rPr>
              <a:t>õnnitlema </a:t>
            </a:r>
            <a:r>
              <a:rPr lang="en-US" sz="2800">
                <a:solidFill>
                  <a:srgbClr val="01303D"/>
                </a:solidFill>
                <a:latin typeface="Times New Roman"/>
                <a:ea typeface="Times New Roman"/>
                <a:cs typeface="Times New Roman"/>
                <a:sym typeface="Times New Roman"/>
              </a:rPr>
              <a:t>‘congratulate’, </a:t>
            </a:r>
            <a:r>
              <a:rPr i="1" lang="en-US" sz="2800">
                <a:solidFill>
                  <a:srgbClr val="01303D"/>
                </a:solidFill>
                <a:latin typeface="Times New Roman"/>
                <a:ea typeface="Times New Roman"/>
                <a:cs typeface="Times New Roman"/>
                <a:sym typeface="Times New Roman"/>
              </a:rPr>
              <a:t>õppima </a:t>
            </a:r>
            <a:r>
              <a:rPr lang="en-US" sz="2800">
                <a:solidFill>
                  <a:srgbClr val="01303D"/>
                </a:solidFill>
                <a:latin typeface="Times New Roman"/>
                <a:ea typeface="Times New Roman"/>
                <a:cs typeface="Times New Roman"/>
                <a:sym typeface="Times New Roman"/>
              </a:rPr>
              <a:t>‘learn’</a:t>
            </a:r>
            <a:r>
              <a:rPr i="1" lang="en-US" sz="2800">
                <a:solidFill>
                  <a:srgbClr val="01303D"/>
                </a:solidFill>
                <a:latin typeface="Times New Roman"/>
                <a:ea typeface="Times New Roman"/>
                <a:cs typeface="Times New Roman"/>
                <a:sym typeface="Times New Roman"/>
              </a:rPr>
              <a:t>,</a:t>
            </a:r>
            <a:r>
              <a:rPr lang="en-US" sz="2800">
                <a:solidFill>
                  <a:srgbClr val="01303D"/>
                </a:solidFill>
                <a:latin typeface="Times New Roman"/>
                <a:ea typeface="Times New Roman"/>
                <a:cs typeface="Times New Roman"/>
                <a:sym typeface="Times New Roman"/>
              </a:rPr>
              <a:t> </a:t>
            </a:r>
            <a:r>
              <a:rPr i="1" lang="en-US" sz="2800">
                <a:solidFill>
                  <a:srgbClr val="01303D"/>
                </a:solidFill>
                <a:latin typeface="Times New Roman"/>
                <a:ea typeface="Times New Roman"/>
                <a:cs typeface="Times New Roman"/>
                <a:sym typeface="Times New Roman"/>
              </a:rPr>
              <a:t>üllatama </a:t>
            </a:r>
            <a:r>
              <a:rPr lang="en-US" sz="2800">
                <a:solidFill>
                  <a:srgbClr val="01303D"/>
                </a:solidFill>
                <a:latin typeface="Times New Roman"/>
                <a:ea typeface="Times New Roman"/>
                <a:cs typeface="Times New Roman"/>
                <a:sym typeface="Times New Roman"/>
              </a:rPr>
              <a:t>‘suprise’, </a:t>
            </a:r>
            <a:r>
              <a:rPr i="1" lang="en-US" sz="2800">
                <a:solidFill>
                  <a:srgbClr val="01303D"/>
                </a:solidFill>
                <a:latin typeface="Times New Roman"/>
                <a:ea typeface="Times New Roman"/>
                <a:cs typeface="Times New Roman"/>
                <a:sym typeface="Times New Roman"/>
              </a:rPr>
              <a:t>pildistama </a:t>
            </a:r>
            <a:r>
              <a:rPr lang="en-US" sz="2800">
                <a:solidFill>
                  <a:srgbClr val="01303D"/>
                </a:solidFill>
                <a:latin typeface="Times New Roman"/>
                <a:ea typeface="Times New Roman"/>
                <a:cs typeface="Times New Roman"/>
                <a:sym typeface="Times New Roman"/>
              </a:rPr>
              <a:t>‘take a photo’, </a:t>
            </a:r>
            <a:r>
              <a:rPr i="1" lang="en-US" sz="2800">
                <a:solidFill>
                  <a:srgbClr val="01303D"/>
                </a:solidFill>
                <a:latin typeface="Times New Roman"/>
                <a:ea typeface="Times New Roman"/>
                <a:cs typeface="Times New Roman"/>
                <a:sym typeface="Times New Roman"/>
              </a:rPr>
              <a:t>tervitama </a:t>
            </a:r>
            <a:r>
              <a:rPr lang="en-US" sz="2800">
                <a:solidFill>
                  <a:srgbClr val="01303D"/>
                </a:solidFill>
                <a:latin typeface="Times New Roman"/>
                <a:ea typeface="Times New Roman"/>
                <a:cs typeface="Times New Roman"/>
                <a:sym typeface="Times New Roman"/>
              </a:rPr>
              <a:t>‘greet’, </a:t>
            </a:r>
            <a:r>
              <a:rPr i="1" lang="en-US" sz="2800">
                <a:solidFill>
                  <a:srgbClr val="01303D"/>
                </a:solidFill>
                <a:latin typeface="Times New Roman"/>
                <a:ea typeface="Times New Roman"/>
                <a:cs typeface="Times New Roman"/>
                <a:sym typeface="Times New Roman"/>
              </a:rPr>
              <a:t>tutvustama </a:t>
            </a:r>
            <a:r>
              <a:rPr lang="en-US" sz="2800">
                <a:solidFill>
                  <a:srgbClr val="01303D"/>
                </a:solidFill>
                <a:latin typeface="Times New Roman"/>
                <a:ea typeface="Times New Roman"/>
                <a:cs typeface="Times New Roman"/>
                <a:sym typeface="Times New Roman"/>
              </a:rPr>
              <a:t>‘introduce’ etc</a:t>
            </a:r>
            <a:endParaRPr sz="2800">
              <a:solidFill>
                <a:srgbClr val="01303D"/>
              </a:solidFil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457200" y="914400"/>
            <a:ext cx="8229600" cy="6858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PARTITIVE VERBS</a:t>
            </a:r>
            <a:endParaRPr>
              <a:latin typeface="Constantia"/>
              <a:ea typeface="Constantia"/>
              <a:cs typeface="Constantia"/>
              <a:sym typeface="Constantia"/>
            </a:endParaRPr>
          </a:p>
        </p:txBody>
      </p:sp>
      <p:sp>
        <p:nvSpPr>
          <p:cNvPr id="319" name="Google Shape;319;p45"/>
          <p:cNvSpPr txBox="1"/>
          <p:nvPr>
            <p:ph idx="1" type="body"/>
          </p:nvPr>
        </p:nvSpPr>
        <p:spPr>
          <a:xfrm>
            <a:off x="457200" y="1752600"/>
            <a:ext cx="8229600" cy="4419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660"/>
              <a:buChar char="⚫"/>
            </a:pPr>
            <a:r>
              <a:rPr lang="en-US" sz="2800">
                <a:latin typeface="Times New Roman"/>
                <a:ea typeface="Times New Roman"/>
                <a:cs typeface="Times New Roman"/>
                <a:sym typeface="Times New Roman"/>
              </a:rPr>
              <a:t>may also denote perfective events:</a:t>
            </a:r>
            <a:endParaRPr/>
          </a:p>
          <a:p>
            <a:pPr indent="-274320" lvl="0" marL="274320" rtl="0" algn="l">
              <a:spcBef>
                <a:spcPts val="560"/>
              </a:spcBef>
              <a:spcAft>
                <a:spcPts val="0"/>
              </a:spcAft>
              <a:buSzPts val="2660"/>
              <a:buNone/>
            </a:pPr>
            <a:r>
              <a:rPr b="1" i="1" lang="en-US" sz="2800">
                <a:latin typeface="Times New Roman"/>
                <a:ea typeface="Times New Roman"/>
                <a:cs typeface="Times New Roman"/>
                <a:sym typeface="Times New Roman"/>
              </a:rPr>
              <a:t>Ma 		tervita-si-n 		naabri-t.</a:t>
            </a:r>
            <a:endParaRPr/>
          </a:p>
          <a:p>
            <a:pPr indent="-274320" lvl="0" marL="274320" rtl="0" algn="l">
              <a:spcBef>
                <a:spcPts val="560"/>
              </a:spcBef>
              <a:spcAft>
                <a:spcPts val="0"/>
              </a:spcAft>
              <a:buSzPts val="2660"/>
              <a:buNone/>
            </a:pPr>
            <a:r>
              <a:rPr lang="en-US" sz="2800">
                <a:latin typeface="Times New Roman"/>
                <a:ea typeface="Times New Roman"/>
                <a:cs typeface="Times New Roman"/>
                <a:sym typeface="Times New Roman"/>
              </a:rPr>
              <a:t>I.</a:t>
            </a:r>
            <a:r>
              <a:rPr lang="en-US" sz="2400">
                <a:latin typeface="Times New Roman"/>
                <a:ea typeface="Times New Roman"/>
                <a:cs typeface="Times New Roman"/>
                <a:sym typeface="Times New Roman"/>
              </a:rPr>
              <a:t>NOM</a:t>
            </a:r>
            <a:r>
              <a:rPr lang="en-US" sz="2800">
                <a:latin typeface="Times New Roman"/>
                <a:ea typeface="Times New Roman"/>
                <a:cs typeface="Times New Roman"/>
                <a:sym typeface="Times New Roman"/>
              </a:rPr>
              <a:t>	greet-</a:t>
            </a:r>
            <a:r>
              <a:rPr lang="en-US" sz="2400">
                <a:latin typeface="Times New Roman"/>
                <a:ea typeface="Times New Roman"/>
                <a:cs typeface="Times New Roman"/>
                <a:sym typeface="Times New Roman"/>
              </a:rPr>
              <a:t>PST-1SG</a:t>
            </a:r>
            <a:r>
              <a:rPr lang="en-US" sz="2800">
                <a:latin typeface="Times New Roman"/>
                <a:ea typeface="Times New Roman"/>
                <a:cs typeface="Times New Roman"/>
                <a:sym typeface="Times New Roman"/>
              </a:rPr>
              <a:t>	neighbour-</a:t>
            </a:r>
            <a:r>
              <a:rPr lang="en-US" sz="2400">
                <a:latin typeface="Times New Roman"/>
                <a:ea typeface="Times New Roman"/>
                <a:cs typeface="Times New Roman"/>
                <a:sym typeface="Times New Roman"/>
              </a:rPr>
              <a:t>PAR</a:t>
            </a:r>
            <a:endParaRPr/>
          </a:p>
          <a:p>
            <a:pPr indent="0" lvl="0" marL="0" rtl="0" algn="l">
              <a:spcBef>
                <a:spcPts val="560"/>
              </a:spcBef>
              <a:spcAft>
                <a:spcPts val="0"/>
              </a:spcAft>
              <a:buSzPts val="2660"/>
              <a:buNone/>
            </a:pPr>
            <a:r>
              <a:rPr lang="en-US" sz="2800">
                <a:solidFill>
                  <a:srgbClr val="01303D"/>
                </a:solidFill>
                <a:latin typeface="Times New Roman"/>
                <a:ea typeface="Times New Roman"/>
                <a:cs typeface="Times New Roman"/>
                <a:sym typeface="Times New Roman"/>
              </a:rPr>
              <a:t>‘I was greeting/ greeted the neighbour’</a:t>
            </a:r>
            <a:endParaRPr sz="2800">
              <a:solidFill>
                <a:srgbClr val="01303D"/>
              </a:solidFill>
              <a:latin typeface="Times New Roman"/>
              <a:ea typeface="Times New Roman"/>
              <a:cs typeface="Times New Roman"/>
              <a:sym typeface="Times New Roman"/>
            </a:endParaRPr>
          </a:p>
          <a:p>
            <a:pPr indent="0" lvl="0" marL="0" rtl="0" algn="l">
              <a:spcBef>
                <a:spcPts val="560"/>
              </a:spcBef>
              <a:spcAft>
                <a:spcPts val="0"/>
              </a:spcAft>
              <a:buSzPts val="2660"/>
              <a:buNone/>
            </a:pPr>
            <a:r>
              <a:t/>
            </a:r>
            <a:endParaRPr sz="2800">
              <a:latin typeface="Times New Roman"/>
              <a:ea typeface="Times New Roman"/>
              <a:cs typeface="Times New Roman"/>
              <a:sym typeface="Times New Roman"/>
            </a:endParaRPr>
          </a:p>
          <a:p>
            <a:pPr indent="-274320" lvl="0" marL="274320" rtl="0" algn="l">
              <a:spcBef>
                <a:spcPts val="560"/>
              </a:spcBef>
              <a:spcAft>
                <a:spcPts val="0"/>
              </a:spcAft>
              <a:buSzPts val="2660"/>
              <a:buChar char="⚫"/>
            </a:pPr>
            <a:r>
              <a:rPr lang="en-US" sz="2800">
                <a:latin typeface="Times New Roman"/>
                <a:ea typeface="Times New Roman"/>
                <a:cs typeface="Times New Roman"/>
                <a:sym typeface="Times New Roman"/>
              </a:rPr>
              <a:t>are heterogeneous also syntactically:</a:t>
            </a:r>
            <a:endParaRPr sz="2800">
              <a:latin typeface="Times New Roman"/>
              <a:ea typeface="Times New Roman"/>
              <a:cs typeface="Times New Roman"/>
              <a:sym typeface="Times New Roman"/>
            </a:endParaRPr>
          </a:p>
          <a:p>
            <a:pPr indent="0" lvl="0" marL="0" rtl="0" algn="l">
              <a:spcBef>
                <a:spcPts val="560"/>
              </a:spcBef>
              <a:spcAft>
                <a:spcPts val="0"/>
              </a:spcAft>
              <a:buSzPts val="2660"/>
              <a:buNone/>
            </a:pPr>
            <a:r>
              <a:rPr lang="en-US" sz="2800">
                <a:latin typeface="Times New Roman"/>
                <a:ea typeface="Times New Roman"/>
                <a:cs typeface="Times New Roman"/>
                <a:sym typeface="Times New Roman"/>
              </a:rPr>
              <a:t>‘HARD’ and ‘SOFT’ partitive verbs (see Klaas 1999)</a:t>
            </a:r>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The scale of partitive verbs </a:t>
            </a:r>
            <a:br>
              <a:rPr lang="en-US" sz="3600">
                <a:latin typeface="Times New Roman"/>
                <a:ea typeface="Times New Roman"/>
                <a:cs typeface="Times New Roman"/>
                <a:sym typeface="Times New Roman"/>
              </a:rPr>
            </a:br>
            <a:r>
              <a:rPr lang="en-US" sz="3000">
                <a:latin typeface="Times New Roman"/>
                <a:ea typeface="Times New Roman"/>
                <a:cs typeface="Times New Roman"/>
                <a:sym typeface="Times New Roman"/>
              </a:rPr>
              <a:t>(Tamm &amp; Vaiss 2019: 160)</a:t>
            </a:r>
            <a:endParaRPr sz="3000">
              <a:latin typeface="Times New Roman"/>
              <a:ea typeface="Times New Roman"/>
              <a:cs typeface="Times New Roman"/>
              <a:sym typeface="Times New Roman"/>
            </a:endParaRPr>
          </a:p>
        </p:txBody>
      </p:sp>
      <p:graphicFrame>
        <p:nvGraphicFramePr>
          <p:cNvPr id="325" name="Google Shape;325;p46"/>
          <p:cNvGraphicFramePr/>
          <p:nvPr/>
        </p:nvGraphicFramePr>
        <p:xfrm>
          <a:off x="457200" y="2286000"/>
          <a:ext cx="3000000" cy="3000000"/>
        </p:xfrm>
        <a:graphic>
          <a:graphicData uri="http://schemas.openxmlformats.org/drawingml/2006/table">
            <a:tbl>
              <a:tblPr bandRow="1" firstRow="1">
                <a:noFill/>
                <a:tableStyleId>{ED8609C6-C67C-4375-AE74-58BBDAA84480}</a:tableStyleId>
              </a:tblPr>
              <a:tblGrid>
                <a:gridCol w="1447800"/>
                <a:gridCol w="4038600"/>
                <a:gridCol w="2743200"/>
              </a:tblGrid>
              <a:tr h="370850">
                <a:tc>
                  <a:txBody>
                    <a:bodyPr/>
                    <a:lstStyle/>
                    <a:p>
                      <a:pPr indent="0" lvl="0" marL="0" marR="0" rtl="0" algn="l">
                        <a:spcBef>
                          <a:spcPts val="0"/>
                        </a:spcBef>
                        <a:spcAft>
                          <a:spcPts val="0"/>
                        </a:spcAft>
                        <a:buNone/>
                      </a:pPr>
                      <a:r>
                        <a:rPr lang="en-US" sz="1800"/>
                        <a:t>Subgroup</a:t>
                      </a:r>
                      <a:endParaRPr sz="1800"/>
                    </a:p>
                  </a:txBody>
                  <a:tcPr marT="45725" marB="45725" marR="91450" marL="91450"/>
                </a:tc>
                <a:tc>
                  <a:txBody>
                    <a:bodyPr/>
                    <a:lstStyle/>
                    <a:p>
                      <a:pPr indent="0" lvl="0" marL="0" marR="0" rtl="0" algn="l">
                        <a:spcBef>
                          <a:spcPts val="0"/>
                        </a:spcBef>
                        <a:spcAft>
                          <a:spcPts val="0"/>
                        </a:spcAft>
                        <a:buNone/>
                      </a:pPr>
                      <a:r>
                        <a:rPr lang="en-US" sz="1800"/>
                        <a:t>Type</a:t>
                      </a:r>
                      <a:endParaRPr sz="1800"/>
                    </a:p>
                  </a:txBody>
                  <a:tcPr marT="45725" marB="45725" marR="91450" marL="91450"/>
                </a:tc>
                <a:tc>
                  <a:txBody>
                    <a:bodyPr/>
                    <a:lstStyle/>
                    <a:p>
                      <a:pPr indent="0" lvl="0" marL="0" marR="0" rtl="0" algn="l">
                        <a:spcBef>
                          <a:spcPts val="0"/>
                        </a:spcBef>
                        <a:spcAft>
                          <a:spcPts val="0"/>
                        </a:spcAft>
                        <a:buNone/>
                      </a:pPr>
                      <a:r>
                        <a:rPr lang="en-US" sz="1800"/>
                        <a:t>Example</a:t>
                      </a:r>
                      <a:endParaRPr sz="1800"/>
                    </a:p>
                  </a:txBody>
                  <a:tcPr marT="45725" marB="45725" marR="91450" marL="91450"/>
                </a:tc>
              </a:tr>
              <a:tr h="370850">
                <a:tc>
                  <a:txBody>
                    <a:bodyPr/>
                    <a:lstStyle/>
                    <a:p>
                      <a:pPr indent="0" lvl="0" marL="0" marR="0" rtl="0" algn="l">
                        <a:spcBef>
                          <a:spcPts val="0"/>
                        </a:spcBef>
                        <a:spcAft>
                          <a:spcPts val="0"/>
                        </a:spcAft>
                        <a:buNone/>
                      </a:pPr>
                      <a:r>
                        <a:rPr lang="en-US" sz="1800"/>
                        <a:t>1 a</a:t>
                      </a:r>
                      <a:endParaRPr sz="1800"/>
                    </a:p>
                  </a:txBody>
                  <a:tcPr marT="45725" marB="45725" marR="91450" marL="91450"/>
                </a:tc>
                <a:tc>
                  <a:txBody>
                    <a:bodyPr/>
                    <a:lstStyle/>
                    <a:p>
                      <a:pPr indent="0" lvl="0" marL="0" marR="0" rtl="0" algn="l">
                        <a:spcBef>
                          <a:spcPts val="0"/>
                        </a:spcBef>
                        <a:spcAft>
                          <a:spcPts val="0"/>
                        </a:spcAft>
                        <a:buNone/>
                      </a:pPr>
                      <a:r>
                        <a:rPr lang="en-US" sz="1800"/>
                        <a:t>Genuinely hard partitive verbs </a:t>
                      </a:r>
                      <a:endParaRPr sz="1800"/>
                    </a:p>
                  </a:txBody>
                  <a:tcPr marT="45725" marB="45725" marR="91450" marL="91450"/>
                </a:tc>
                <a:tc>
                  <a:txBody>
                    <a:bodyPr/>
                    <a:lstStyle/>
                    <a:p>
                      <a:pPr indent="0" lvl="0" marL="0" marR="0" rtl="0" algn="l">
                        <a:spcBef>
                          <a:spcPts val="0"/>
                        </a:spcBef>
                        <a:spcAft>
                          <a:spcPts val="0"/>
                        </a:spcAft>
                        <a:buNone/>
                      </a:pPr>
                      <a:r>
                        <a:rPr i="1" lang="en-US" sz="1800"/>
                        <a:t>eelistama </a:t>
                      </a:r>
                      <a:r>
                        <a:rPr lang="en-US" sz="1800"/>
                        <a:t>‘prefer’,</a:t>
                      </a:r>
                      <a:r>
                        <a:rPr lang="en-US" sz="1800"/>
                        <a:t> </a:t>
                      </a:r>
                      <a:r>
                        <a:rPr i="1" lang="en-US" sz="1800"/>
                        <a:t>armastama</a:t>
                      </a:r>
                      <a:r>
                        <a:rPr lang="en-US" sz="1800"/>
                        <a:t> ‘love’ </a:t>
                      </a:r>
                      <a:endParaRPr sz="1800"/>
                    </a:p>
                  </a:txBody>
                  <a:tcPr marT="45725" marB="45725" marR="91450" marL="91450"/>
                </a:tc>
              </a:tr>
              <a:tr h="370850">
                <a:tc>
                  <a:txBody>
                    <a:bodyPr/>
                    <a:lstStyle/>
                    <a:p>
                      <a:pPr indent="0" lvl="0" marL="0" marR="0" rtl="0" algn="l">
                        <a:spcBef>
                          <a:spcPts val="0"/>
                        </a:spcBef>
                        <a:spcAft>
                          <a:spcPts val="0"/>
                        </a:spcAft>
                        <a:buNone/>
                      </a:pPr>
                      <a:r>
                        <a:rPr lang="en-US" sz="1800"/>
                        <a:t>1 b</a:t>
                      </a:r>
                      <a:endParaRPr sz="1800"/>
                    </a:p>
                  </a:txBody>
                  <a:tcPr marT="45725" marB="45725" marR="91450" marL="91450"/>
                </a:tc>
                <a:tc>
                  <a:txBody>
                    <a:bodyPr/>
                    <a:lstStyle/>
                    <a:p>
                      <a:pPr indent="0" lvl="0" marL="0" marR="0" rtl="0" algn="l">
                        <a:spcBef>
                          <a:spcPts val="0"/>
                        </a:spcBef>
                        <a:spcAft>
                          <a:spcPts val="0"/>
                        </a:spcAft>
                        <a:buNone/>
                      </a:pPr>
                      <a:r>
                        <a:rPr lang="en-US" sz="1800"/>
                        <a:t>Hard partitive verbs that form another lexical item with a lexicalized boundary element</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onstantia"/>
                        <a:buNone/>
                      </a:pPr>
                      <a:r>
                        <a:rPr i="1" lang="en-US" sz="1800"/>
                        <a:t>tundma</a:t>
                      </a:r>
                      <a:r>
                        <a:rPr lang="en-US" sz="1800"/>
                        <a:t> ‘know, feel’/ </a:t>
                      </a:r>
                      <a:br>
                        <a:rPr lang="en-US" sz="1800"/>
                      </a:br>
                      <a:r>
                        <a:rPr i="1" lang="en-US" sz="1800"/>
                        <a:t>ära tundma </a:t>
                      </a:r>
                      <a:r>
                        <a:rPr lang="en-US" sz="1800"/>
                        <a:t>‘recognize’</a:t>
                      </a:r>
                      <a:br>
                        <a:rPr lang="en-US" sz="1800"/>
                      </a:br>
                      <a:endParaRPr sz="1800"/>
                    </a:p>
                  </a:txBody>
                  <a:tcPr marT="45725" marB="45725" marR="91450" marL="91450"/>
                </a:tc>
              </a:tr>
              <a:tr h="370850">
                <a:tc>
                  <a:txBody>
                    <a:bodyPr/>
                    <a:lstStyle/>
                    <a:p>
                      <a:pPr indent="0" lvl="0" marL="0" marR="0" rtl="0" algn="l">
                        <a:spcBef>
                          <a:spcPts val="0"/>
                        </a:spcBef>
                        <a:spcAft>
                          <a:spcPts val="0"/>
                        </a:spcAft>
                        <a:buNone/>
                      </a:pPr>
                      <a:r>
                        <a:rPr lang="en-US" sz="1800"/>
                        <a:t>2 a</a:t>
                      </a:r>
                      <a:endParaRPr sz="1800"/>
                    </a:p>
                  </a:txBody>
                  <a:tcPr marT="45725" marB="45725" marR="91450" marL="91450"/>
                </a:tc>
                <a:tc>
                  <a:txBody>
                    <a:bodyPr/>
                    <a:lstStyle/>
                    <a:p>
                      <a:pPr indent="0" lvl="0" marL="0" marR="0" rtl="0" algn="l">
                        <a:spcBef>
                          <a:spcPts val="0"/>
                        </a:spcBef>
                        <a:spcAft>
                          <a:spcPts val="0"/>
                        </a:spcAft>
                        <a:buNone/>
                      </a:pPr>
                      <a:r>
                        <a:rPr lang="en-US" sz="1800"/>
                        <a:t>Framed soft partitive verbs</a:t>
                      </a:r>
                      <a:endParaRPr sz="1800"/>
                    </a:p>
                  </a:txBody>
                  <a:tcPr marT="45725" marB="45725" marR="91450" marL="91450"/>
                </a:tc>
                <a:tc>
                  <a:txBody>
                    <a:bodyPr/>
                    <a:lstStyle/>
                    <a:p>
                      <a:pPr indent="0" lvl="0" marL="0" marR="0" rtl="0" algn="l">
                        <a:spcBef>
                          <a:spcPts val="0"/>
                        </a:spcBef>
                        <a:spcAft>
                          <a:spcPts val="0"/>
                        </a:spcAft>
                        <a:buNone/>
                      </a:pPr>
                      <a:r>
                        <a:rPr i="1" lang="en-US" sz="1800"/>
                        <a:t>ihuma</a:t>
                      </a:r>
                      <a:r>
                        <a:rPr lang="en-US" sz="1800"/>
                        <a:t> ‘sharpen’, </a:t>
                      </a:r>
                      <a:r>
                        <a:rPr i="1" lang="en-US" sz="1800"/>
                        <a:t>harjutama </a:t>
                      </a:r>
                      <a:r>
                        <a:rPr lang="en-US" sz="1800"/>
                        <a:t>‘practice’, </a:t>
                      </a:r>
                      <a:r>
                        <a:rPr i="1" lang="en-US" sz="1800"/>
                        <a:t>aitama</a:t>
                      </a:r>
                      <a:r>
                        <a:rPr lang="en-US" sz="1800"/>
                        <a:t> ‘help’,</a:t>
                      </a:r>
                      <a:r>
                        <a:rPr lang="en-US" sz="1800"/>
                        <a:t> </a:t>
                      </a:r>
                      <a:r>
                        <a:rPr i="1" lang="en-US" sz="1800"/>
                        <a:t>veeretama</a:t>
                      </a:r>
                      <a:r>
                        <a:rPr lang="en-US" sz="1800"/>
                        <a:t> ‘roll’ </a:t>
                      </a:r>
                      <a:endParaRPr sz="1800"/>
                    </a:p>
                  </a:txBody>
                  <a:tcPr marT="45725" marB="45725" marR="91450" marL="91450"/>
                </a:tc>
              </a:tr>
              <a:tr h="370850">
                <a:tc>
                  <a:txBody>
                    <a:bodyPr/>
                    <a:lstStyle/>
                    <a:p>
                      <a:pPr indent="0" lvl="0" marL="0" marR="0" rtl="0" algn="l">
                        <a:spcBef>
                          <a:spcPts val="0"/>
                        </a:spcBef>
                        <a:spcAft>
                          <a:spcPts val="0"/>
                        </a:spcAft>
                        <a:buNone/>
                      </a:pPr>
                      <a:r>
                        <a:rPr lang="en-US" sz="1800"/>
                        <a:t>2 b</a:t>
                      </a:r>
                      <a:endParaRPr sz="1800"/>
                    </a:p>
                  </a:txBody>
                  <a:tcPr marT="45725" marB="45725" marR="91450" marL="91450"/>
                </a:tc>
                <a:tc>
                  <a:txBody>
                    <a:bodyPr/>
                    <a:lstStyle/>
                    <a:p>
                      <a:pPr indent="0" lvl="0" marL="0" marR="0" rtl="0" algn="l">
                        <a:spcBef>
                          <a:spcPts val="0"/>
                        </a:spcBef>
                        <a:spcAft>
                          <a:spcPts val="0"/>
                        </a:spcAft>
                        <a:buNone/>
                      </a:pPr>
                      <a:r>
                        <a:rPr lang="en-US" sz="1800"/>
                        <a:t>Contextual soft partitive verbs </a:t>
                      </a:r>
                      <a:endParaRPr sz="1800"/>
                    </a:p>
                  </a:txBody>
                  <a:tcPr marT="45725" marB="45725" marR="91450" marL="91450"/>
                </a:tc>
                <a:tc>
                  <a:txBody>
                    <a:bodyPr/>
                    <a:lstStyle/>
                    <a:p>
                      <a:pPr indent="0" lvl="0" marL="0" marR="0" rtl="0" algn="l">
                        <a:spcBef>
                          <a:spcPts val="0"/>
                        </a:spcBef>
                        <a:spcAft>
                          <a:spcPts val="0"/>
                        </a:spcAft>
                        <a:buNone/>
                      </a:pPr>
                      <a:r>
                        <a:rPr i="1" lang="en-US" sz="1800"/>
                        <a:t>õppima</a:t>
                      </a:r>
                      <a:r>
                        <a:rPr lang="en-US" sz="1800"/>
                        <a:t> ‘learn’, </a:t>
                      </a:r>
                      <a:r>
                        <a:rPr i="1" lang="en-US" sz="1800"/>
                        <a:t>vaatama </a:t>
                      </a:r>
                      <a:r>
                        <a:rPr lang="en-US" sz="1800"/>
                        <a:t>‘watch’, </a:t>
                      </a:r>
                      <a:r>
                        <a:rPr i="1" lang="en-US" sz="1800"/>
                        <a:t>lugema </a:t>
                      </a:r>
                      <a:r>
                        <a:rPr lang="en-US" sz="1800"/>
                        <a:t>‘read’</a:t>
                      </a:r>
                      <a:endParaRPr sz="1800"/>
                    </a:p>
                  </a:txBody>
                  <a:tcPr marT="45725" marB="45725" marR="91450" marL="9145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457200" y="914400"/>
            <a:ext cx="8229600" cy="6858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lang="en-US" sz="4000"/>
              <a:t> </a:t>
            </a:r>
            <a:r>
              <a:rPr b="1" lang="en-US" sz="4000">
                <a:latin typeface="Constantia"/>
                <a:ea typeface="Constantia"/>
                <a:cs typeface="Constantia"/>
                <a:sym typeface="Constantia"/>
              </a:rPr>
              <a:t>‘HARD’ PARTITIVE VERBS (1a)</a:t>
            </a:r>
            <a:endParaRPr b="1">
              <a:latin typeface="Constantia"/>
              <a:ea typeface="Constantia"/>
              <a:cs typeface="Constantia"/>
              <a:sym typeface="Constantia"/>
            </a:endParaRPr>
          </a:p>
        </p:txBody>
      </p:sp>
      <p:sp>
        <p:nvSpPr>
          <p:cNvPr id="332" name="Google Shape;332;p47"/>
          <p:cNvSpPr txBox="1"/>
          <p:nvPr>
            <p:ph idx="1" type="body"/>
          </p:nvPr>
        </p:nvSpPr>
        <p:spPr>
          <a:xfrm>
            <a:off x="457200" y="1752600"/>
            <a:ext cx="8229600" cy="4419600"/>
          </a:xfrm>
          <a:prstGeom prst="rect">
            <a:avLst/>
          </a:prstGeom>
          <a:noFill/>
          <a:ln>
            <a:noFill/>
          </a:ln>
        </p:spPr>
        <p:txBody>
          <a:bodyPr anchorCtr="0" anchor="t" bIns="45700" lIns="91425" spcFirstLastPara="1" rIns="91425" wrap="square" tIns="45700">
            <a:normAutofit/>
          </a:bodyPr>
          <a:lstStyle/>
          <a:p>
            <a:pPr indent="0" lvl="0" marL="0" rtl="0" algn="l">
              <a:lnSpc>
                <a:spcPct val="170000"/>
              </a:lnSpc>
              <a:spcBef>
                <a:spcPts val="0"/>
              </a:spcBef>
              <a:spcAft>
                <a:spcPts val="0"/>
              </a:spcAft>
              <a:buSzPts val="2660"/>
              <a:buNone/>
            </a:pPr>
            <a:r>
              <a:rPr lang="en-US" sz="2800">
                <a:latin typeface="Times New Roman"/>
                <a:ea typeface="Times New Roman"/>
                <a:cs typeface="Times New Roman"/>
                <a:sym typeface="Times New Roman"/>
              </a:rPr>
              <a:t>Total objects are not possible</a:t>
            </a:r>
            <a:endParaRPr sz="2800">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rPr b="1" i="1" lang="en-US" sz="2800">
                <a:solidFill>
                  <a:srgbClr val="01303D"/>
                </a:solidFill>
                <a:latin typeface="Times New Roman"/>
                <a:ea typeface="Times New Roman"/>
                <a:cs typeface="Times New Roman"/>
                <a:sym typeface="Times New Roman"/>
              </a:rPr>
              <a:t>Eelista-n 		kange-t 	kohvi.</a:t>
            </a:r>
            <a:endParaRPr/>
          </a:p>
          <a:p>
            <a:pPr indent="0" lvl="0" marL="0" rtl="0" algn="l">
              <a:lnSpc>
                <a:spcPct val="100000"/>
              </a:lnSpc>
              <a:spcBef>
                <a:spcPts val="0"/>
              </a:spcBef>
              <a:spcAft>
                <a:spcPts val="0"/>
              </a:spcAft>
              <a:buSzPts val="2660"/>
              <a:buNone/>
            </a:pPr>
            <a:r>
              <a:rPr lang="en-US" sz="2800">
                <a:solidFill>
                  <a:srgbClr val="01303D"/>
                </a:solidFill>
                <a:latin typeface="Times New Roman"/>
                <a:ea typeface="Times New Roman"/>
                <a:cs typeface="Times New Roman"/>
                <a:sym typeface="Times New Roman"/>
              </a:rPr>
              <a:t>prefer-PRS.1SG	strong-PAR 	coffee.PAR</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rPr lang="en-US" sz="2800">
                <a:solidFill>
                  <a:srgbClr val="01303D"/>
                </a:solidFill>
                <a:latin typeface="Times New Roman"/>
                <a:ea typeface="Times New Roman"/>
                <a:cs typeface="Times New Roman"/>
                <a:sym typeface="Times New Roman"/>
              </a:rPr>
              <a:t>‘I prefer strong coffee’</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t/>
            </a:r>
            <a:endParaRPr sz="2800">
              <a:solidFill>
                <a:srgbClr val="01303D"/>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457200" y="914400"/>
            <a:ext cx="8229600" cy="6858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lang="en-US" sz="4000"/>
              <a:t> </a:t>
            </a:r>
            <a:r>
              <a:rPr b="1" lang="en-US" sz="4000">
                <a:latin typeface="Constantia"/>
                <a:ea typeface="Constantia"/>
                <a:cs typeface="Constantia"/>
                <a:sym typeface="Constantia"/>
              </a:rPr>
              <a:t>‘HARD’ PARTITIVE VERBS (1b)</a:t>
            </a:r>
            <a:endParaRPr b="1">
              <a:latin typeface="Constantia"/>
              <a:ea typeface="Constantia"/>
              <a:cs typeface="Constantia"/>
              <a:sym typeface="Constantia"/>
            </a:endParaRPr>
          </a:p>
        </p:txBody>
      </p:sp>
      <p:sp>
        <p:nvSpPr>
          <p:cNvPr id="339" name="Google Shape;339;p48"/>
          <p:cNvSpPr txBox="1"/>
          <p:nvPr>
            <p:ph idx="1" type="body"/>
          </p:nvPr>
        </p:nvSpPr>
        <p:spPr>
          <a:xfrm>
            <a:off x="457200" y="1752600"/>
            <a:ext cx="8229600" cy="441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660"/>
              <a:buNone/>
            </a:pPr>
            <a:r>
              <a:rPr lang="en-US" sz="2800"/>
              <a:t>Total objects are possible only with a perfective particle (NB! another verb lexeme)</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t/>
            </a:r>
            <a:endParaRPr sz="2800"/>
          </a:p>
          <a:p>
            <a:pPr indent="0" lvl="0" marL="0" rtl="0" algn="l">
              <a:spcBef>
                <a:spcPts val="0"/>
              </a:spcBef>
              <a:spcAft>
                <a:spcPts val="0"/>
              </a:spcAft>
              <a:buSzPts val="2660"/>
              <a:buNone/>
            </a:pPr>
            <a:r>
              <a:rPr i="1" lang="en-US" sz="2800">
                <a:solidFill>
                  <a:schemeClr val="accent1"/>
                </a:solidFill>
              </a:rPr>
              <a:t>tundma </a:t>
            </a:r>
            <a:r>
              <a:rPr lang="en-US" sz="2800">
                <a:solidFill>
                  <a:schemeClr val="accent1"/>
                </a:solidFill>
              </a:rPr>
              <a:t>‘know’ – </a:t>
            </a:r>
            <a:r>
              <a:rPr i="1" lang="en-US" sz="2800">
                <a:solidFill>
                  <a:schemeClr val="accent1"/>
                </a:solidFill>
              </a:rPr>
              <a:t>ära tundma </a:t>
            </a:r>
            <a:r>
              <a:rPr lang="en-US" sz="2800">
                <a:solidFill>
                  <a:schemeClr val="accent1"/>
                </a:solidFill>
              </a:rPr>
              <a:t>‘recognize’ </a:t>
            </a:r>
            <a:endParaRPr/>
          </a:p>
          <a:p>
            <a:pPr indent="0" lvl="0" marL="0" rtl="0" algn="l">
              <a:spcBef>
                <a:spcPts val="1200"/>
              </a:spcBef>
              <a:spcAft>
                <a:spcPts val="0"/>
              </a:spcAft>
              <a:buSzPts val="2660"/>
              <a:buNone/>
            </a:pPr>
            <a:r>
              <a:rPr i="1" lang="en-US" sz="2800">
                <a:solidFill>
                  <a:schemeClr val="accent1"/>
                </a:solidFill>
              </a:rPr>
              <a:t>ehmatama </a:t>
            </a:r>
            <a:r>
              <a:rPr lang="en-US" sz="2800">
                <a:solidFill>
                  <a:schemeClr val="accent1"/>
                </a:solidFill>
              </a:rPr>
              <a:t>‘frighten’ – </a:t>
            </a:r>
            <a:r>
              <a:rPr i="1" lang="en-US" sz="2800">
                <a:solidFill>
                  <a:schemeClr val="accent1"/>
                </a:solidFill>
              </a:rPr>
              <a:t>ära ehmatama </a:t>
            </a:r>
            <a:r>
              <a:rPr lang="en-US" sz="2800">
                <a:solidFill>
                  <a:schemeClr val="accent1"/>
                </a:solidFill>
              </a:rPr>
              <a:t>‘scare away’ (shifted meaning)</a:t>
            </a:r>
            <a:endParaRPr sz="2800">
              <a:solidFill>
                <a:schemeClr val="accent1"/>
              </a:solidFill>
            </a:endParaRPr>
          </a:p>
          <a:p>
            <a:pPr indent="0" lvl="0" marL="0" rtl="0" algn="l">
              <a:lnSpc>
                <a:spcPct val="100000"/>
              </a:lnSpc>
              <a:spcBef>
                <a:spcPts val="0"/>
              </a:spcBef>
              <a:spcAft>
                <a:spcPts val="0"/>
              </a:spcAft>
              <a:buSzPts val="2660"/>
              <a:buNone/>
            </a:pPr>
            <a:r>
              <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60"/>
              <a:buNone/>
            </a:pPr>
            <a:r>
              <a:t/>
            </a:r>
            <a:endParaRPr sz="2800">
              <a:solidFill>
                <a:srgbClr val="01303D"/>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9"/>
          <p:cNvSpPr txBox="1"/>
          <p:nvPr>
            <p:ph type="title"/>
          </p:nvPr>
        </p:nvSpPr>
        <p:spPr>
          <a:xfrm>
            <a:off x="457200" y="914400"/>
            <a:ext cx="8229600" cy="533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500"/>
              <a:buFont typeface="Times New Roman"/>
              <a:buNone/>
            </a:pPr>
            <a:r>
              <a:rPr b="1" lang="en-US" sz="2500">
                <a:latin typeface="Times New Roman"/>
                <a:ea typeface="Times New Roman"/>
                <a:cs typeface="Times New Roman"/>
                <a:sym typeface="Times New Roman"/>
              </a:rPr>
              <a:t> FRAMED ‘SOFT’ OR ‘WEAK’ PARTITIVE VERBS (2a)</a:t>
            </a:r>
            <a:endParaRPr b="1" sz="2500">
              <a:latin typeface="Times New Roman"/>
              <a:ea typeface="Times New Roman"/>
              <a:cs typeface="Times New Roman"/>
              <a:sym typeface="Times New Roman"/>
            </a:endParaRPr>
          </a:p>
        </p:txBody>
      </p:sp>
      <p:sp>
        <p:nvSpPr>
          <p:cNvPr id="346" name="Google Shape;346;p49"/>
          <p:cNvSpPr txBox="1"/>
          <p:nvPr>
            <p:ph idx="1" type="body"/>
          </p:nvPr>
        </p:nvSpPr>
        <p:spPr>
          <a:xfrm>
            <a:off x="457200" y="1676400"/>
            <a:ext cx="8229600" cy="4495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95000"/>
              <a:buNone/>
            </a:pPr>
            <a:r>
              <a:rPr lang="en-US" sz="2800"/>
              <a:t>allow a freely and productively occurring perfectivizing complement </a:t>
            </a:r>
            <a:br>
              <a:rPr lang="en-US" sz="2800"/>
            </a:br>
            <a:br>
              <a:rPr lang="en-US" sz="2800"/>
            </a:br>
            <a:r>
              <a:rPr b="1" i="1" lang="en-US" sz="2800">
                <a:solidFill>
                  <a:srgbClr val="01303D"/>
                </a:solidFill>
                <a:latin typeface="Times New Roman"/>
                <a:ea typeface="Times New Roman"/>
                <a:cs typeface="Times New Roman"/>
                <a:sym typeface="Times New Roman"/>
              </a:rPr>
              <a:t>Mees		veereta-s	kivi-d	        	kraavi. </a:t>
            </a:r>
            <a:br>
              <a:rPr b="1" i="1" lang="en-US" sz="2800">
                <a:solidFill>
                  <a:srgbClr val="01303D"/>
                </a:solidFill>
                <a:latin typeface="Times New Roman"/>
                <a:ea typeface="Times New Roman"/>
                <a:cs typeface="Times New Roman"/>
                <a:sym typeface="Times New Roman"/>
              </a:rPr>
            </a:br>
            <a:r>
              <a:rPr lang="en-US" sz="2800">
                <a:solidFill>
                  <a:srgbClr val="01303D"/>
                </a:solidFill>
                <a:latin typeface="Times New Roman"/>
                <a:ea typeface="Times New Roman"/>
                <a:cs typeface="Times New Roman"/>
                <a:sym typeface="Times New Roman"/>
              </a:rPr>
              <a:t>man.NOM	roll-PST.3SG   rock-ACC.PL  ditch-ILL</a:t>
            </a:r>
            <a:endParaRPr/>
          </a:p>
          <a:p>
            <a:pPr indent="0" lvl="0" marL="0" rtl="0" algn="l">
              <a:lnSpc>
                <a:spcPct val="100000"/>
              </a:lnSpc>
              <a:spcBef>
                <a:spcPts val="0"/>
              </a:spcBef>
              <a:spcAft>
                <a:spcPts val="0"/>
              </a:spcAft>
              <a:buSzPct val="95000"/>
              <a:buNone/>
            </a:pPr>
            <a:r>
              <a:rPr lang="en-US" sz="2800">
                <a:solidFill>
                  <a:srgbClr val="01303D"/>
                </a:solidFill>
                <a:latin typeface="Times New Roman"/>
                <a:ea typeface="Times New Roman"/>
                <a:cs typeface="Times New Roman"/>
                <a:sym typeface="Times New Roman"/>
              </a:rPr>
              <a:t>‘The man rolled the rocks into the ditch’ </a:t>
            </a:r>
            <a:endParaRPr/>
          </a:p>
          <a:p>
            <a:pPr indent="0" lvl="0" marL="0" rtl="0" algn="l">
              <a:lnSpc>
                <a:spcPct val="120000"/>
              </a:lnSpc>
              <a:spcBef>
                <a:spcPts val="1200"/>
              </a:spcBef>
              <a:spcAft>
                <a:spcPts val="0"/>
              </a:spcAft>
              <a:buSzPct val="95000"/>
              <a:buNone/>
            </a:pPr>
            <a:r>
              <a:rPr b="1" i="1" lang="en-US" sz="2800">
                <a:latin typeface="Times New Roman"/>
                <a:ea typeface="Times New Roman"/>
                <a:cs typeface="Times New Roman"/>
                <a:sym typeface="Times New Roman"/>
              </a:rPr>
              <a:t>Mees 	      aida-ti             diivani-le     puhka-ma.</a:t>
            </a:r>
            <a:br>
              <a:rPr lang="en-US" sz="2800">
                <a:latin typeface="Times New Roman"/>
                <a:ea typeface="Times New Roman"/>
                <a:cs typeface="Times New Roman"/>
                <a:sym typeface="Times New Roman"/>
              </a:rPr>
            </a:br>
            <a:r>
              <a:rPr lang="en-US" sz="2800">
                <a:latin typeface="Times New Roman"/>
                <a:ea typeface="Times New Roman"/>
                <a:cs typeface="Times New Roman"/>
                <a:sym typeface="Times New Roman"/>
              </a:rPr>
              <a:t>man.ACC help-IPS.PST   sofa-ALL     rest-MINF </a:t>
            </a:r>
            <a:endParaRPr sz="2800">
              <a:latin typeface="Times New Roman"/>
              <a:ea typeface="Times New Roman"/>
              <a:cs typeface="Times New Roman"/>
              <a:sym typeface="Times New Roman"/>
            </a:endParaRPr>
          </a:p>
          <a:p>
            <a:pPr indent="0" lvl="0" marL="0" rtl="0" algn="l">
              <a:lnSpc>
                <a:spcPct val="120000"/>
              </a:lnSpc>
              <a:spcBef>
                <a:spcPts val="0"/>
              </a:spcBef>
              <a:spcAft>
                <a:spcPts val="0"/>
              </a:spcAft>
              <a:buSzPct val="95000"/>
              <a:buNone/>
            </a:pPr>
            <a:r>
              <a:rPr lang="en-US" sz="2800">
                <a:latin typeface="Times New Roman"/>
                <a:ea typeface="Times New Roman"/>
                <a:cs typeface="Times New Roman"/>
                <a:sym typeface="Times New Roman"/>
              </a:rPr>
              <a:t>‘The man was helped to the sofa in order to rest.’ </a:t>
            </a:r>
            <a:endParaRPr sz="2800">
              <a:solidFill>
                <a:srgbClr val="01303D"/>
              </a:solidFill>
              <a:latin typeface="Times New Roman"/>
              <a:ea typeface="Times New Roman"/>
              <a:cs typeface="Times New Roman"/>
              <a:sym typeface="Times New Roman"/>
            </a:endParaRPr>
          </a:p>
          <a:p>
            <a:pPr indent="0" lvl="0" marL="0" rtl="0" algn="l">
              <a:lnSpc>
                <a:spcPct val="100000"/>
              </a:lnSpc>
              <a:spcBef>
                <a:spcPts val="1200"/>
              </a:spcBef>
              <a:spcAft>
                <a:spcPts val="0"/>
              </a:spcAft>
              <a:buSzPct val="95000"/>
              <a:buNone/>
            </a:pPr>
            <a:r>
              <a:rPr b="1" i="1" lang="en-US" sz="2800">
                <a:solidFill>
                  <a:srgbClr val="01303D"/>
                </a:solidFill>
                <a:latin typeface="Times New Roman"/>
                <a:ea typeface="Times New Roman"/>
                <a:cs typeface="Times New Roman"/>
                <a:sym typeface="Times New Roman"/>
              </a:rPr>
              <a:t>Mees		ihu-s		      noa	 terava-ks.</a:t>
            </a:r>
            <a:r>
              <a:rPr lang="en-US" sz="2800">
                <a:solidFill>
                  <a:srgbClr val="01303D"/>
                </a:solidFill>
                <a:latin typeface="Times New Roman"/>
                <a:ea typeface="Times New Roman"/>
                <a:cs typeface="Times New Roman"/>
                <a:sym typeface="Times New Roman"/>
              </a:rPr>
              <a:t> </a:t>
            </a:r>
            <a:br>
              <a:rPr lang="en-US" sz="2800">
                <a:solidFill>
                  <a:srgbClr val="01303D"/>
                </a:solidFill>
                <a:latin typeface="Times New Roman"/>
                <a:ea typeface="Times New Roman"/>
                <a:cs typeface="Times New Roman"/>
                <a:sym typeface="Times New Roman"/>
              </a:rPr>
            </a:br>
            <a:r>
              <a:rPr lang="en-US" sz="2800">
                <a:solidFill>
                  <a:srgbClr val="01303D"/>
                </a:solidFill>
                <a:latin typeface="Times New Roman"/>
                <a:ea typeface="Times New Roman"/>
                <a:cs typeface="Times New Roman"/>
                <a:sym typeface="Times New Roman"/>
              </a:rPr>
              <a:t>man.NOM	sharpen-PST.3SG knife.ACC  sharp-TRA</a:t>
            </a:r>
            <a:endParaRPr/>
          </a:p>
          <a:p>
            <a:pPr indent="0" lvl="0" marL="0" rtl="0" algn="l">
              <a:lnSpc>
                <a:spcPct val="100000"/>
              </a:lnSpc>
              <a:spcBef>
                <a:spcPts val="0"/>
              </a:spcBef>
              <a:spcAft>
                <a:spcPts val="0"/>
              </a:spcAft>
              <a:buSzPct val="95000"/>
              <a:buNone/>
            </a:pPr>
            <a:r>
              <a:rPr lang="en-US" sz="2800">
                <a:solidFill>
                  <a:srgbClr val="01303D"/>
                </a:solidFill>
                <a:latin typeface="Times New Roman"/>
                <a:ea typeface="Times New Roman"/>
                <a:cs typeface="Times New Roman"/>
                <a:sym typeface="Times New Roman"/>
              </a:rPr>
              <a:t>‘The man sharpened the knife’ </a:t>
            </a:r>
            <a:endParaRPr/>
          </a:p>
          <a:p>
            <a:pPr indent="0" lvl="0" marL="0" rtl="0" algn="l">
              <a:lnSpc>
                <a:spcPct val="100000"/>
              </a:lnSpc>
              <a:spcBef>
                <a:spcPts val="0"/>
              </a:spcBef>
              <a:spcAft>
                <a:spcPts val="0"/>
              </a:spcAft>
              <a:buSzPct val="95000"/>
              <a:buNone/>
            </a:pPr>
            <a:r>
              <a:t/>
            </a:r>
            <a:endParaRPr sz="2800">
              <a:solidFill>
                <a:srgbClr val="01303D"/>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0"/>
          <p:cNvSpPr txBox="1"/>
          <p:nvPr>
            <p:ph type="title"/>
          </p:nvPr>
        </p:nvSpPr>
        <p:spPr>
          <a:xfrm>
            <a:off x="457200" y="914400"/>
            <a:ext cx="8229600" cy="381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500"/>
              <a:buFont typeface="Times New Roman"/>
              <a:buNone/>
            </a:pPr>
            <a:r>
              <a:rPr b="1" lang="en-US" sz="2500">
                <a:latin typeface="Times New Roman"/>
                <a:ea typeface="Times New Roman"/>
                <a:cs typeface="Times New Roman"/>
                <a:sym typeface="Times New Roman"/>
              </a:rPr>
              <a:t> </a:t>
            </a:r>
            <a:r>
              <a:rPr b="1" lang="en-US" sz="2200">
                <a:latin typeface="Times New Roman"/>
                <a:ea typeface="Times New Roman"/>
                <a:cs typeface="Times New Roman"/>
                <a:sym typeface="Times New Roman"/>
              </a:rPr>
              <a:t>CONTEXTUAL ‘SOFT’ OR ‘WEAK’ PARTITIVE VERBS (2b)</a:t>
            </a:r>
            <a:endParaRPr b="1" sz="2200">
              <a:latin typeface="Times New Roman"/>
              <a:ea typeface="Times New Roman"/>
              <a:cs typeface="Times New Roman"/>
              <a:sym typeface="Times New Roman"/>
            </a:endParaRPr>
          </a:p>
        </p:txBody>
      </p:sp>
      <p:sp>
        <p:nvSpPr>
          <p:cNvPr id="353" name="Google Shape;353;p50"/>
          <p:cNvSpPr txBox="1"/>
          <p:nvPr>
            <p:ph idx="1" type="body"/>
          </p:nvPr>
        </p:nvSpPr>
        <p:spPr>
          <a:xfrm>
            <a:off x="457200" y="1371600"/>
            <a:ext cx="8229600" cy="48006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100000"/>
              </a:lnSpc>
              <a:spcBef>
                <a:spcPts val="0"/>
              </a:spcBef>
              <a:spcAft>
                <a:spcPts val="0"/>
              </a:spcAft>
              <a:buSzPct val="95000"/>
              <a:buNone/>
            </a:pPr>
            <a:r>
              <a:rPr lang="en-US" sz="4200"/>
              <a:t>require discourse support to occur with a total object </a:t>
            </a:r>
            <a:br>
              <a:rPr lang="en-US" sz="2800"/>
            </a:br>
            <a:endParaRPr sz="2800"/>
          </a:p>
          <a:p>
            <a:pPr indent="0" lvl="0" marL="0" rtl="0" algn="l">
              <a:lnSpc>
                <a:spcPct val="100000"/>
              </a:lnSpc>
              <a:spcBef>
                <a:spcPts val="0"/>
              </a:spcBef>
              <a:spcAft>
                <a:spcPts val="0"/>
              </a:spcAft>
              <a:buSzPct val="95000"/>
              <a:buNone/>
            </a:pPr>
            <a:r>
              <a:rPr lang="en-US" sz="3400" u="sng"/>
              <a:t>The conditions  are</a:t>
            </a:r>
            <a:r>
              <a:rPr lang="en-US" sz="3400"/>
              <a:t>:</a:t>
            </a:r>
            <a:endParaRPr/>
          </a:p>
          <a:p>
            <a:pPr indent="-94559" lvl="0" marL="0" rtl="0" algn="l">
              <a:lnSpc>
                <a:spcPct val="100000"/>
              </a:lnSpc>
              <a:spcBef>
                <a:spcPts val="1200"/>
              </a:spcBef>
              <a:spcAft>
                <a:spcPts val="0"/>
              </a:spcAft>
              <a:buSzPct val="95000"/>
              <a:buFont typeface="Arial"/>
              <a:buChar char="•"/>
            </a:pPr>
            <a:r>
              <a:rPr b="1" lang="en-US" sz="3300">
                <a:latin typeface="Times New Roman"/>
                <a:ea typeface="Times New Roman"/>
                <a:cs typeface="Times New Roman"/>
                <a:sym typeface="Times New Roman"/>
              </a:rPr>
              <a:t>an explicit quantifier  or  qualifier</a:t>
            </a:r>
            <a:endParaRPr/>
          </a:p>
          <a:p>
            <a:pPr indent="0" lvl="0" marL="0" rtl="0" algn="l">
              <a:lnSpc>
                <a:spcPct val="100000"/>
              </a:lnSpc>
              <a:spcBef>
                <a:spcPts val="1200"/>
              </a:spcBef>
              <a:spcAft>
                <a:spcPts val="0"/>
              </a:spcAft>
              <a:buSzPct val="95000"/>
              <a:buNone/>
            </a:pPr>
            <a:r>
              <a:rPr b="1" i="1" lang="en-US" sz="3300">
                <a:latin typeface="Times New Roman"/>
                <a:ea typeface="Times New Roman"/>
                <a:cs typeface="Times New Roman"/>
                <a:sym typeface="Times New Roman"/>
              </a:rPr>
              <a:t>Tüdruk 	   õppi-s 	      	ühe/ pika            	luuletus-e.</a:t>
            </a:r>
            <a:br>
              <a:rPr lang="en-US" sz="3300">
                <a:latin typeface="Times New Roman"/>
                <a:ea typeface="Times New Roman"/>
                <a:cs typeface="Times New Roman"/>
                <a:sym typeface="Times New Roman"/>
              </a:rPr>
            </a:br>
            <a:r>
              <a:rPr lang="en-US" sz="3300">
                <a:solidFill>
                  <a:srgbClr val="01303D"/>
                </a:solidFill>
                <a:latin typeface="Times New Roman"/>
                <a:ea typeface="Times New Roman"/>
                <a:cs typeface="Times New Roman"/>
                <a:sym typeface="Times New Roman"/>
              </a:rPr>
              <a:t>girl.NOM	   learn-PST.3SG   	one/long.ACC 	poem-ACC</a:t>
            </a:r>
            <a:endParaRPr sz="3300">
              <a:latin typeface="Times New Roman"/>
              <a:ea typeface="Times New Roman"/>
              <a:cs typeface="Times New Roman"/>
              <a:sym typeface="Times New Roman"/>
            </a:endParaRPr>
          </a:p>
          <a:p>
            <a:pPr indent="0" lvl="0" marL="0" rtl="0" algn="l">
              <a:lnSpc>
                <a:spcPct val="120000"/>
              </a:lnSpc>
              <a:spcBef>
                <a:spcPts val="0"/>
              </a:spcBef>
              <a:spcAft>
                <a:spcPts val="0"/>
              </a:spcAft>
              <a:buSzPct val="95000"/>
              <a:buNone/>
            </a:pPr>
            <a:r>
              <a:rPr lang="en-US" sz="3300">
                <a:latin typeface="Times New Roman"/>
                <a:ea typeface="Times New Roman"/>
                <a:cs typeface="Times New Roman"/>
                <a:sym typeface="Times New Roman"/>
              </a:rPr>
              <a:t>‘The girl learned one/ a long poem by heart.’ </a:t>
            </a:r>
            <a:endParaRPr sz="3300">
              <a:solidFill>
                <a:srgbClr val="01303D"/>
              </a:solidFill>
              <a:latin typeface="Times New Roman"/>
              <a:ea typeface="Times New Roman"/>
              <a:cs typeface="Times New Roman"/>
              <a:sym typeface="Times New Roman"/>
            </a:endParaRPr>
          </a:p>
          <a:p>
            <a:pPr indent="-94559" lvl="0" marL="0" rtl="0" algn="l">
              <a:lnSpc>
                <a:spcPct val="100000"/>
              </a:lnSpc>
              <a:spcBef>
                <a:spcPts val="1200"/>
              </a:spcBef>
              <a:spcAft>
                <a:spcPts val="0"/>
              </a:spcAft>
              <a:buSzPct val="95000"/>
              <a:buFont typeface="Noto Sans Symbols"/>
              <a:buChar char="▪"/>
            </a:pPr>
            <a:r>
              <a:rPr b="1" lang="en-US" sz="3300">
                <a:solidFill>
                  <a:srgbClr val="01303D"/>
                </a:solidFill>
                <a:latin typeface="Times New Roman"/>
                <a:ea typeface="Times New Roman"/>
                <a:cs typeface="Times New Roman"/>
                <a:sym typeface="Times New Roman"/>
              </a:rPr>
              <a:t>an aim/reason or the source/ origin</a:t>
            </a:r>
            <a:endParaRPr/>
          </a:p>
          <a:p>
            <a:pPr indent="0" lvl="0" marL="0" rtl="0" algn="l">
              <a:lnSpc>
                <a:spcPct val="100000"/>
              </a:lnSpc>
              <a:spcBef>
                <a:spcPts val="600"/>
              </a:spcBef>
              <a:spcAft>
                <a:spcPts val="0"/>
              </a:spcAft>
              <a:buSzPct val="95000"/>
              <a:buNone/>
            </a:pPr>
            <a:r>
              <a:rPr b="1" i="1" lang="en-US" sz="3300">
                <a:latin typeface="Times New Roman"/>
                <a:ea typeface="Times New Roman"/>
                <a:cs typeface="Times New Roman"/>
                <a:sym typeface="Times New Roman"/>
              </a:rPr>
              <a:t>Õppi-si-n 		emadepäeva-ks/ raamatu-st 	sonet-i. </a:t>
            </a:r>
            <a:br>
              <a:rPr lang="en-US" sz="3300">
                <a:latin typeface="Times New Roman"/>
                <a:ea typeface="Times New Roman"/>
                <a:cs typeface="Times New Roman"/>
                <a:sym typeface="Times New Roman"/>
              </a:rPr>
            </a:br>
            <a:r>
              <a:rPr lang="en-US" sz="3300">
                <a:latin typeface="Times New Roman"/>
                <a:ea typeface="Times New Roman"/>
                <a:cs typeface="Times New Roman"/>
                <a:sym typeface="Times New Roman"/>
              </a:rPr>
              <a:t>learn-PST-1SG 	mother’s_day-TRA /book-ELA	sonnet-ACC </a:t>
            </a:r>
            <a:br>
              <a:rPr lang="en-US" sz="3300">
                <a:latin typeface="Times New Roman"/>
                <a:ea typeface="Times New Roman"/>
                <a:cs typeface="Times New Roman"/>
                <a:sym typeface="Times New Roman"/>
              </a:rPr>
            </a:br>
            <a:r>
              <a:rPr lang="en-US" sz="3300">
                <a:latin typeface="Times New Roman"/>
                <a:ea typeface="Times New Roman"/>
                <a:cs typeface="Times New Roman"/>
                <a:sym typeface="Times New Roman"/>
              </a:rPr>
              <a:t>‘I learned a sonnet for Mother’s Day/ from the book.’ </a:t>
            </a:r>
            <a:endParaRPr sz="3300">
              <a:solidFill>
                <a:srgbClr val="01303D"/>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t/>
            </a:r>
            <a:endParaRPr sz="3300">
              <a:latin typeface="Times New Roman"/>
              <a:ea typeface="Times New Roman"/>
              <a:cs typeface="Times New Roman"/>
              <a:sym typeface="Times New Roman"/>
            </a:endParaRPr>
          </a:p>
          <a:p>
            <a:pPr indent="-94559" lvl="0" marL="0" rtl="0" algn="l">
              <a:lnSpc>
                <a:spcPct val="100000"/>
              </a:lnSpc>
              <a:spcBef>
                <a:spcPts val="0"/>
              </a:spcBef>
              <a:spcAft>
                <a:spcPts val="0"/>
              </a:spcAft>
              <a:buSzPct val="95000"/>
              <a:buFont typeface="Noto Sans Symbols"/>
              <a:buChar char="▪"/>
            </a:pPr>
            <a:r>
              <a:rPr b="1" lang="en-US" sz="3300">
                <a:latin typeface="Times New Roman"/>
                <a:ea typeface="Times New Roman"/>
                <a:cs typeface="Times New Roman"/>
                <a:sym typeface="Times New Roman"/>
              </a:rPr>
              <a:t> focus on the object’s identity or contrast</a:t>
            </a:r>
            <a:endParaRPr b="1" sz="3300">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rPr b="1" i="1" lang="en-US" sz="3300">
                <a:latin typeface="Times New Roman"/>
                <a:ea typeface="Times New Roman"/>
                <a:cs typeface="Times New Roman"/>
                <a:sym typeface="Times New Roman"/>
              </a:rPr>
              <a:t>Mina     õppi-si-n            luuletuse    (, sina      	sonet-i). </a:t>
            </a:r>
            <a:endParaRPr b="1" i="1" sz="3300">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rPr lang="en-US" sz="3300">
                <a:latin typeface="Times New Roman"/>
                <a:ea typeface="Times New Roman"/>
                <a:cs typeface="Times New Roman"/>
                <a:sym typeface="Times New Roman"/>
              </a:rPr>
              <a:t>I.NOM  learn-PST-1SG  poem.ACC    you.NOM     	 sonnet-ACC </a:t>
            </a:r>
            <a:endParaRPr sz="3300">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rPr lang="en-US" sz="3300">
                <a:latin typeface="Times New Roman"/>
                <a:ea typeface="Times New Roman"/>
                <a:cs typeface="Times New Roman"/>
                <a:sym typeface="Times New Roman"/>
              </a:rPr>
              <a:t>‘I learned a poem by heart (, and you learned a sonnet).’</a:t>
            </a:r>
            <a:endParaRPr sz="3300">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t/>
            </a:r>
            <a:endParaRPr sz="3300">
              <a:latin typeface="Times New Roman"/>
              <a:ea typeface="Times New Roman"/>
              <a:cs typeface="Times New Roman"/>
              <a:sym typeface="Times New Roman"/>
            </a:endParaRPr>
          </a:p>
          <a:p>
            <a:pPr indent="-94559" lvl="0" marL="0" rtl="0" algn="l">
              <a:lnSpc>
                <a:spcPct val="100000"/>
              </a:lnSpc>
              <a:spcBef>
                <a:spcPts val="0"/>
              </a:spcBef>
              <a:spcAft>
                <a:spcPts val="0"/>
              </a:spcAft>
              <a:buSzPct val="95000"/>
              <a:buFont typeface="Noto Sans Symbols"/>
              <a:buChar char="▪"/>
            </a:pPr>
            <a:r>
              <a:rPr b="1" lang="en-US" sz="3300">
                <a:latin typeface="Times New Roman"/>
                <a:ea typeface="Times New Roman"/>
                <a:cs typeface="Times New Roman"/>
                <a:sym typeface="Times New Roman"/>
              </a:rPr>
              <a:t> impersonal constructions</a:t>
            </a:r>
            <a:endParaRPr b="1" sz="3300">
              <a:latin typeface="Times New Roman"/>
              <a:ea typeface="Times New Roman"/>
              <a:cs typeface="Times New Roman"/>
              <a:sym typeface="Times New Roman"/>
            </a:endParaRPr>
          </a:p>
          <a:p>
            <a:pPr indent="0" lvl="0" marL="0" rtl="0" algn="l">
              <a:lnSpc>
                <a:spcPct val="100000"/>
              </a:lnSpc>
              <a:spcBef>
                <a:spcPts val="0"/>
              </a:spcBef>
              <a:spcAft>
                <a:spcPts val="0"/>
              </a:spcAft>
              <a:buSzPct val="95000"/>
              <a:buNone/>
            </a:pPr>
            <a:r>
              <a:rPr b="1" i="1" lang="en-US" sz="3300">
                <a:latin typeface="Times New Roman"/>
                <a:ea typeface="Times New Roman"/>
                <a:cs typeface="Times New Roman"/>
                <a:sym typeface="Times New Roman"/>
              </a:rPr>
              <a:t>Sonett 		õpi-ti. </a:t>
            </a:r>
            <a:br>
              <a:rPr lang="en-US" sz="3300">
                <a:latin typeface="Times New Roman"/>
                <a:ea typeface="Times New Roman"/>
                <a:cs typeface="Times New Roman"/>
                <a:sym typeface="Times New Roman"/>
              </a:rPr>
            </a:br>
            <a:r>
              <a:rPr lang="en-US" sz="3300">
                <a:latin typeface="Times New Roman"/>
                <a:ea typeface="Times New Roman"/>
                <a:cs typeface="Times New Roman"/>
                <a:sym typeface="Times New Roman"/>
              </a:rPr>
              <a:t>sonnet.ACC	learn-PST.IPS </a:t>
            </a:r>
            <a:br>
              <a:rPr lang="en-US" sz="3300">
                <a:latin typeface="Times New Roman"/>
                <a:ea typeface="Times New Roman"/>
                <a:cs typeface="Times New Roman"/>
                <a:sym typeface="Times New Roman"/>
              </a:rPr>
            </a:br>
            <a:r>
              <a:rPr lang="en-US" sz="3300">
                <a:latin typeface="Times New Roman"/>
                <a:ea typeface="Times New Roman"/>
                <a:cs typeface="Times New Roman"/>
                <a:sym typeface="Times New Roman"/>
              </a:rPr>
              <a:t> ‘A/the sonnet was learned.’</a:t>
            </a:r>
            <a:endParaRPr sz="3300">
              <a:solidFill>
                <a:srgbClr val="01303D"/>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txBox="1"/>
          <p:nvPr>
            <p:ph idx="1" type="body"/>
          </p:nvPr>
        </p:nvSpPr>
        <p:spPr>
          <a:xfrm>
            <a:off x="457200" y="1828800"/>
            <a:ext cx="8229600" cy="4495800"/>
          </a:xfrm>
          <a:prstGeom prst="rect">
            <a:avLst/>
          </a:prstGeom>
          <a:noFill/>
          <a:ln>
            <a:noFill/>
          </a:ln>
        </p:spPr>
        <p:txBody>
          <a:bodyPr anchorCtr="0" anchor="t" bIns="45700" lIns="91425" spcFirstLastPara="1" rIns="91425" wrap="square" tIns="45700">
            <a:normAutofit fontScale="92500" lnSpcReduction="10000"/>
          </a:bodyPr>
          <a:lstStyle/>
          <a:p>
            <a:pPr indent="-145081" lvl="0" marL="0" rtl="0" algn="l">
              <a:spcBef>
                <a:spcPts val="0"/>
              </a:spcBef>
              <a:spcAft>
                <a:spcPts val="0"/>
              </a:spcAft>
              <a:buSzPct val="95000"/>
              <a:buFont typeface="Noto Sans Symbols"/>
              <a:buChar char="▪"/>
            </a:pPr>
            <a:r>
              <a:rPr lang="en-US"/>
              <a:t>In case of aspect and perfective verbs, ACCUSATIVE-PARTITIVE alternation distinguishes aspect.</a:t>
            </a:r>
            <a:endParaRPr/>
          </a:p>
          <a:p>
            <a:pPr indent="-145081" lvl="0" marL="0" rtl="0" algn="l">
              <a:spcBef>
                <a:spcPts val="481"/>
              </a:spcBef>
              <a:spcAft>
                <a:spcPts val="0"/>
              </a:spcAft>
              <a:buSzPct val="95000"/>
              <a:buFont typeface="Noto Sans Symbols"/>
              <a:buChar char="▪"/>
            </a:pPr>
            <a:r>
              <a:rPr lang="en-US"/>
              <a:t>Perfective verbs are mostly used with accusative objects, and very rarely with partitive objects, only if the imperfective event is highlighted lexically, e.g., </a:t>
            </a:r>
            <a:r>
              <a:rPr i="1" lang="en-US"/>
              <a:t>pidevalt</a:t>
            </a:r>
            <a:r>
              <a:rPr lang="en-US"/>
              <a:t> ‘continuously ’, ‘all the time’, </a:t>
            </a:r>
            <a:r>
              <a:rPr i="1" lang="en-US"/>
              <a:t>parajasti</a:t>
            </a:r>
            <a:r>
              <a:rPr lang="en-US"/>
              <a:t> ‘right now’, or morfologically, e.g. the </a:t>
            </a:r>
            <a:r>
              <a:rPr i="1" lang="en-US"/>
              <a:t>mas</a:t>
            </a:r>
            <a:r>
              <a:rPr lang="en-US"/>
              <a:t>-infinite form which means that the event is ongoing at the moment.</a:t>
            </a:r>
            <a:endParaRPr/>
          </a:p>
          <a:p>
            <a:pPr indent="-145081" lvl="0" marL="0" rtl="0" algn="l">
              <a:spcBef>
                <a:spcPts val="481"/>
              </a:spcBef>
              <a:spcAft>
                <a:spcPts val="0"/>
              </a:spcAft>
              <a:buSzPct val="95000"/>
              <a:buFont typeface="Noto Sans Symbols"/>
              <a:buChar char="✔"/>
            </a:pPr>
            <a:r>
              <a:rPr lang="en-US"/>
              <a:t> </a:t>
            </a:r>
            <a:r>
              <a:rPr b="1" i="1" lang="en-US"/>
              <a:t>Jüri kaotab </a:t>
            </a:r>
            <a:r>
              <a:rPr b="1" i="1" lang="en-US" u="sng"/>
              <a:t>pidevalt</a:t>
            </a:r>
            <a:r>
              <a:rPr b="1" i="1" lang="en-US"/>
              <a:t> oma spordiriideid.</a:t>
            </a:r>
            <a:endParaRPr b="1" i="1"/>
          </a:p>
          <a:p>
            <a:pPr indent="0" lvl="0" marL="0" rtl="0" algn="l">
              <a:spcBef>
                <a:spcPts val="481"/>
              </a:spcBef>
              <a:spcAft>
                <a:spcPts val="0"/>
              </a:spcAft>
              <a:buSzPct val="95000"/>
              <a:buNone/>
            </a:pPr>
            <a:r>
              <a:rPr lang="en-US"/>
              <a:t>‘Jüri loses his sportwears.PAR </a:t>
            </a:r>
            <a:r>
              <a:rPr lang="en-US" u="sng"/>
              <a:t>all the time </a:t>
            </a:r>
            <a:r>
              <a:rPr lang="en-US"/>
              <a:t>’ </a:t>
            </a:r>
            <a:endParaRPr/>
          </a:p>
          <a:p>
            <a:pPr indent="-145081" lvl="0" marL="0" rtl="0" algn="l">
              <a:spcBef>
                <a:spcPts val="1200"/>
              </a:spcBef>
              <a:spcAft>
                <a:spcPts val="0"/>
              </a:spcAft>
              <a:buSzPct val="95000"/>
              <a:buFont typeface="Noto Sans Symbols"/>
              <a:buChar char="✔"/>
            </a:pPr>
            <a:r>
              <a:rPr b="1" i="1" lang="en-US"/>
              <a:t>Jüri on võistlust kaotamas.</a:t>
            </a:r>
            <a:br>
              <a:rPr lang="en-US"/>
            </a:br>
            <a:r>
              <a:rPr lang="en-US"/>
              <a:t>‘Jüri is losing the competition.PAR’ </a:t>
            </a:r>
            <a:endParaRPr/>
          </a:p>
          <a:p>
            <a:pPr indent="0" lvl="0" marL="0" rtl="0" algn="l">
              <a:spcBef>
                <a:spcPts val="481"/>
              </a:spcBef>
              <a:spcAft>
                <a:spcPts val="0"/>
              </a:spcAft>
              <a:buSzPct val="95000"/>
              <a:buNone/>
            </a:pPr>
            <a:r>
              <a:t/>
            </a:r>
            <a:endParaRPr/>
          </a:p>
        </p:txBody>
      </p:sp>
      <p:sp>
        <p:nvSpPr>
          <p:cNvPr id="359" name="Google Shape;359;p51"/>
          <p:cNvSpPr txBox="1"/>
          <p:nvPr>
            <p:ph type="title"/>
          </p:nvPr>
        </p:nvSpPr>
        <p:spPr>
          <a:xfrm>
            <a:off x="457200" y="914400"/>
            <a:ext cx="8229600" cy="6858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onstantia"/>
              <a:buNone/>
            </a:pPr>
            <a:r>
              <a:rPr lang="en-US" sz="4000">
                <a:latin typeface="Constantia"/>
                <a:ea typeface="Constantia"/>
                <a:cs typeface="Constantia"/>
                <a:sym typeface="Constantia"/>
              </a:rPr>
              <a:t>ASPECT and PERFECTIVE</a:t>
            </a:r>
            <a:r>
              <a:rPr b="1" lang="en-US" sz="4000">
                <a:latin typeface="Constantia"/>
                <a:ea typeface="Constantia"/>
                <a:cs typeface="Constantia"/>
                <a:sym typeface="Constantia"/>
              </a:rPr>
              <a:t> </a:t>
            </a:r>
            <a:r>
              <a:rPr lang="en-US" sz="4000">
                <a:latin typeface="Constantia"/>
                <a:ea typeface="Constantia"/>
                <a:cs typeface="Constantia"/>
                <a:sym typeface="Constantia"/>
              </a:rPr>
              <a:t>VERBS</a:t>
            </a:r>
            <a:endParaRPr>
              <a:latin typeface="Constantia"/>
              <a:ea typeface="Constantia"/>
              <a:cs typeface="Constantia"/>
              <a:sym typeface="Constant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txBox="1"/>
          <p:nvPr>
            <p:ph type="title"/>
          </p:nvPr>
        </p:nvSpPr>
        <p:spPr>
          <a:xfrm>
            <a:off x="457200" y="704088"/>
            <a:ext cx="8229600" cy="8961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TO CONCLUDE</a:t>
            </a:r>
            <a:endParaRPr sz="4000">
              <a:latin typeface="Times New Roman"/>
              <a:ea typeface="Times New Roman"/>
              <a:cs typeface="Times New Roman"/>
              <a:sym typeface="Times New Roman"/>
            </a:endParaRPr>
          </a:p>
        </p:txBody>
      </p:sp>
      <p:sp>
        <p:nvSpPr>
          <p:cNvPr id="365" name="Google Shape;365;p5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Partitive objecthood is an integral part of the Estonian transitivity. </a:t>
            </a:r>
            <a:endParaRPr/>
          </a:p>
          <a:p>
            <a:pPr indent="-274320" lvl="0" marL="274320" rtl="0" algn="l">
              <a:spcBef>
                <a:spcPts val="520"/>
              </a:spcBef>
              <a:spcAft>
                <a:spcPts val="0"/>
              </a:spcAft>
              <a:buSzPts val="2470"/>
              <a:buChar char="⚫"/>
            </a:pPr>
            <a:r>
              <a:rPr lang="en-US"/>
              <a:t>Partitive objects are more frequent in Estonian than the accusative ones because of the multiple functions of the partitive. </a:t>
            </a:r>
            <a:endParaRPr/>
          </a:p>
          <a:p>
            <a:pPr indent="-274320" lvl="0" marL="274320" rtl="0" algn="l">
              <a:spcBef>
                <a:spcPts val="520"/>
              </a:spcBef>
              <a:spcAft>
                <a:spcPts val="0"/>
              </a:spcAft>
              <a:buSzPts val="2470"/>
              <a:buChar char="⚫"/>
            </a:pPr>
            <a:r>
              <a:rPr lang="en-US"/>
              <a:t>Semantically, the use of partitive objects refers to reduced transitivity, as they are usually less affected by the action as compared to accusative objects.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3"/>
          <p:cNvSpPr txBox="1"/>
          <p:nvPr>
            <p:ph idx="1" type="body"/>
          </p:nvPr>
        </p:nvSpPr>
        <p:spPr>
          <a:xfrm>
            <a:off x="457200" y="1143000"/>
            <a:ext cx="8229600" cy="5181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t/>
            </a:r>
            <a:endParaRPr/>
          </a:p>
          <a:p>
            <a:pPr indent="-274320" lvl="0" marL="274320" rtl="0" algn="l">
              <a:spcBef>
                <a:spcPts val="520"/>
              </a:spcBef>
              <a:spcAft>
                <a:spcPts val="0"/>
              </a:spcAft>
              <a:buSzPts val="2470"/>
              <a:buNone/>
            </a:pPr>
            <a:r>
              <a:t/>
            </a:r>
            <a:endParaRPr/>
          </a:p>
          <a:p>
            <a:pPr indent="-274320" lvl="0" marL="274320" rtl="0" algn="l">
              <a:spcBef>
                <a:spcPts val="520"/>
              </a:spcBef>
              <a:spcAft>
                <a:spcPts val="0"/>
              </a:spcAft>
              <a:buSzPts val="2470"/>
              <a:buNone/>
            </a:pPr>
            <a:r>
              <a:t/>
            </a:r>
            <a:endParaRPr/>
          </a:p>
          <a:p>
            <a:pPr indent="-274320" lvl="0" marL="274320" rtl="0" algn="ctr">
              <a:spcBef>
                <a:spcPts val="720"/>
              </a:spcBef>
              <a:spcAft>
                <a:spcPts val="0"/>
              </a:spcAft>
              <a:buSzPts val="3420"/>
              <a:buNone/>
            </a:pPr>
            <a:r>
              <a:t/>
            </a:r>
            <a:endParaRPr b="1" sz="3600">
              <a:solidFill>
                <a:schemeClr val="accent1"/>
              </a:solidFill>
            </a:endParaRPr>
          </a:p>
          <a:p>
            <a:pPr indent="-274320" lvl="0" marL="274320" rtl="0" algn="ctr">
              <a:spcBef>
                <a:spcPts val="720"/>
              </a:spcBef>
              <a:spcAft>
                <a:spcPts val="0"/>
              </a:spcAft>
              <a:buSzPts val="3420"/>
              <a:buNone/>
            </a:pPr>
            <a:r>
              <a:rPr b="1" lang="en-US" sz="3600">
                <a:solidFill>
                  <a:schemeClr val="accent1"/>
                </a:solidFill>
              </a:rPr>
              <a:t>THANK YOU!</a:t>
            </a:r>
            <a:endParaRPr b="1" sz="36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lang="en-US" sz="4000"/>
              <a:t>FUNCTIONAL-SEMANTIC TRANSITIVITY</a:t>
            </a:r>
            <a:endParaRPr sz="4000"/>
          </a:p>
        </p:txBody>
      </p:sp>
      <p:sp>
        <p:nvSpPr>
          <p:cNvPr id="140" name="Google Shape;140;p1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b="1" lang="en-US"/>
              <a:t>The key issue is the notion of the basic transitive event</a:t>
            </a:r>
            <a:r>
              <a:rPr lang="en-US"/>
              <a:t>, which involves a volitional and controlling agent and an affected patient. </a:t>
            </a:r>
            <a:endParaRPr/>
          </a:p>
          <a:p>
            <a:pPr indent="-274320" lvl="0" marL="274320" rtl="0" algn="l">
              <a:spcBef>
                <a:spcPts val="520"/>
              </a:spcBef>
              <a:spcAft>
                <a:spcPts val="0"/>
              </a:spcAft>
              <a:buSzPts val="2470"/>
              <a:buChar char="⚫"/>
            </a:pPr>
            <a:r>
              <a:rPr lang="en-US"/>
              <a:t>That is, if the subject is less agentive and/ or if the object is less affected, then the transitivity of the clause is lower.</a:t>
            </a:r>
            <a:endParaRPr/>
          </a:p>
          <a:p>
            <a:pPr indent="-274320" lvl="0" marL="274320" rtl="0" algn="l">
              <a:spcBef>
                <a:spcPts val="480"/>
              </a:spcBef>
              <a:spcAft>
                <a:spcPts val="0"/>
              </a:spcAft>
              <a:buSzPts val="2280"/>
              <a:buNone/>
            </a:pPr>
            <a:r>
              <a:rPr lang="en-US" sz="2400"/>
              <a:t>	</a:t>
            </a:r>
            <a:r>
              <a:rPr lang="en-US" sz="2400" u="sng"/>
              <a:t>COMPARE</a:t>
            </a:r>
            <a:r>
              <a:rPr lang="en-US" sz="2400"/>
              <a:t>:</a:t>
            </a:r>
            <a:endParaRPr/>
          </a:p>
          <a:p>
            <a:pPr indent="-274320" lvl="0" marL="274320" rtl="0" algn="l">
              <a:spcBef>
                <a:spcPts val="520"/>
              </a:spcBef>
              <a:spcAft>
                <a:spcPts val="0"/>
              </a:spcAft>
              <a:buSzPts val="2470"/>
              <a:buFont typeface="Courier New"/>
              <a:buChar char="o"/>
            </a:pPr>
            <a:r>
              <a:rPr i="1" lang="en-US"/>
              <a:t>The man startled me. &gt; The picture startled me.</a:t>
            </a:r>
            <a:endParaRPr/>
          </a:p>
          <a:p>
            <a:pPr indent="-274320" lvl="0" marL="274320" rtl="0" algn="l">
              <a:spcBef>
                <a:spcPts val="520"/>
              </a:spcBef>
              <a:spcAft>
                <a:spcPts val="0"/>
              </a:spcAft>
              <a:buSzPts val="2470"/>
              <a:buFont typeface="Courier New"/>
              <a:buChar char="o"/>
            </a:pPr>
            <a:r>
              <a:rPr i="1" lang="en-US"/>
              <a:t>I drank up the milk. &gt; I drank some of the milk. &gt; I like the milk.</a:t>
            </a:r>
            <a:endParaRPr i="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ph type="title"/>
          </p:nvPr>
        </p:nvSpPr>
        <p:spPr>
          <a:xfrm>
            <a:off x="762000" y="685800"/>
            <a:ext cx="8229600" cy="381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n-US" sz="2500"/>
              <a:t>REFERENCES</a:t>
            </a:r>
            <a:endParaRPr b="1" sz="2500"/>
          </a:p>
        </p:txBody>
      </p:sp>
      <p:sp>
        <p:nvSpPr>
          <p:cNvPr id="376" name="Google Shape;376;p54"/>
          <p:cNvSpPr txBox="1"/>
          <p:nvPr>
            <p:ph idx="1" type="body"/>
          </p:nvPr>
        </p:nvSpPr>
        <p:spPr>
          <a:xfrm>
            <a:off x="457200" y="1066800"/>
            <a:ext cx="8229600" cy="55626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140"/>
              <a:buChar char="⚫"/>
            </a:pPr>
            <a:r>
              <a:rPr lang="en-US" sz="1200">
                <a:latin typeface="Times New Roman"/>
                <a:ea typeface="Times New Roman"/>
                <a:cs typeface="Times New Roman"/>
                <a:sym typeface="Times New Roman"/>
              </a:rPr>
              <a:t>Dixon, Robert M. W. &amp; Alexandra Y. Aikhenvald 2000. Introduction. – Changing Valency: Case Studies in Transitivity. Ed. by R. M. W. Dixon, Alexandra Y. Aikhenvald. Cambridge: Cambridge University Press, 9–29.</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Hopper, Paul J. &amp; Sandra A. Thompson 1980. Transitivity in grammar and discourse. – Language 62 (2), 251–299. </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Huumo, Tuomas 2010. Nominal aspect, quantity, and time: The case of the Finnish object. –  Journal of Linguistics 46 (1), 83–125.</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Kehayov, Petar &amp; Virve-Anneli Vihman 2014. The lure of lability: A synchronic and diachronic investigation of the labile pattern in Estonian. – Linguistics 52 (4), 1061–1105.</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Kittilä, Seppo 2010. Transitivity typology. – The Oxford Handbook of Linguistic Typology. Ed. by J.J. Song. Oxford University Press, 346–367.</a:t>
            </a:r>
            <a:endParaRPr sz="1200">
              <a:latin typeface="Times New Roman"/>
              <a:ea typeface="Times New Roman"/>
              <a:cs typeface="Times New Roman"/>
              <a:sym typeface="Times New Roman"/>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Klaas, B. 1999. </a:t>
            </a:r>
            <a:r>
              <a:rPr i="1" lang="en-US" sz="1200">
                <a:latin typeface="Times New Roman"/>
                <a:ea typeface="Times New Roman"/>
                <a:cs typeface="Times New Roman"/>
                <a:sym typeface="Times New Roman"/>
              </a:rPr>
              <a:t>Dependence of the object case on the semantics of the verb in Estonian, Finnish, and Lithuanian.  </a:t>
            </a:r>
            <a:r>
              <a:rPr lang="en-US" sz="1200">
                <a:latin typeface="Times New Roman"/>
                <a:ea typeface="Times New Roman"/>
                <a:cs typeface="Times New Roman"/>
                <a:sym typeface="Times New Roman"/>
              </a:rPr>
              <a:t>Estonian Typological Studies III. Edited by Mati Erelt. Tartu ülikooli eesti keele õppetooli toimetised 11. Tartu, 47–83</a:t>
            </a:r>
            <a:endParaRPr sz="1200">
              <a:latin typeface="Times New Roman"/>
              <a:ea typeface="Times New Roman"/>
              <a:cs typeface="Times New Roman"/>
              <a:sym typeface="Times New Roman"/>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Kont, Karl 1963. Käändsõnaline objekt läänemeresoome keeltes. [Nominal object in Baltic Finnic languages.] (= Keele ja Kirjanduse Instituudi uurimused IX.) Tallinn.</a:t>
            </a:r>
            <a:endParaRPr sz="1200">
              <a:latin typeface="Times New Roman"/>
              <a:ea typeface="Times New Roman"/>
              <a:cs typeface="Times New Roman"/>
              <a:sym typeface="Times New Roman"/>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Larjavaaara, Matti 2019. Partitiivin valinta. [Choosing of partitive.] Suomalaisen Seura. Helsinki.</a:t>
            </a:r>
            <a:endParaRPr sz="1200">
              <a:latin typeface="Times New Roman"/>
              <a:ea typeface="Times New Roman"/>
              <a:cs typeface="Times New Roman"/>
              <a:sym typeface="Times New Roman"/>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Letuchiy 2006 = Александр Б. Летучий 2006. Лабильность в русском языке: случайность или закономерность? [Lability in Russian: an exception or a rule?] Диалог 2006, Москва, 343–347.</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Letuchiy 2013 = Александр Б. Летучий 2013. Типология лабильных глаголов. [Typology of labile verbs.] Москва: Языки славянской культуры.</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Luraghi, Silvia 2004. Null objects in Latin and Greek and the relevance of linguistic typology for language reconstruction. – Proceedings of the Fifteenth Annual UCLA Indo-European Conference. Ed. by Karlene Jones-Bley, Martin E. Huld, Angela D. Volpe, Mirriam R. Dexter. (= Journal of Indo-European Monograph Series 49.) Washington: Institute for the Study of Man, 235–256.</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Luraghi, Silvia &amp; Seppo Kittilä 2014. Typology and diachrony of partitive case markers. – Partitive cases and related categories. Ed. by Silvia Luraghi, Tuomas Huumo. (= Empirical Approaches to Language Typology 54.) De Gruyter Mouton, 17–62.</a:t>
            </a:r>
            <a:endParaRPr sz="1200">
              <a:latin typeface="Times New Roman"/>
              <a:ea typeface="Times New Roman"/>
              <a:cs typeface="Times New Roman"/>
              <a:sym typeface="Times New Roman"/>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McMillion, Alan. 2006. Labile verbs in English: Their meaning, behavior and structure. Stockholm: Stockholm University dissertation</a:t>
            </a:r>
            <a:r>
              <a:rPr lang="en-US" sz="1000">
                <a:latin typeface="Times New Roman"/>
                <a:ea typeface="Times New Roman"/>
                <a:cs typeface="Times New Roman"/>
                <a:sym typeface="Times New Roman"/>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5"/>
          <p:cNvSpPr txBox="1"/>
          <p:nvPr>
            <p:ph idx="1" type="body"/>
          </p:nvPr>
        </p:nvSpPr>
        <p:spPr>
          <a:xfrm>
            <a:off x="457200" y="1066800"/>
            <a:ext cx="8229600" cy="55626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140"/>
              <a:buChar char="⚫"/>
            </a:pPr>
            <a:r>
              <a:rPr lang="en-US" sz="1200">
                <a:latin typeface="Times New Roman"/>
                <a:ea typeface="Times New Roman"/>
                <a:cs typeface="Times New Roman"/>
                <a:sym typeface="Times New Roman"/>
              </a:rPr>
              <a:t>Metslang, Helle 2017. Sihitis. [Object.] – Eesti keelesüntaks. Toim. MatiErelt, Helle Metslang. (= Eesti keelevaramu III.) Tartu: Tartu Ülikooli Kirjastus, 258–277.</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Næss, Åshild 2007. Prototypical Transitivity. (= Typological Studies in Language 72.) Amsterdam: John Benjamins Publishing Company.</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Onozuka, Hiromi 2007. Remarks on causative verbs and object deletion in English. – Language Sciences 29 (4), 538–553. </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Rätsep, Huno 1978. Eesti keele lihtlausete tüübid. [Types of simple sentences in Estonian.] Tallinn: Valgus.</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Tamm, Anne 2012. Scalar Verb Classes: Scalarity, Thematic Roles, and Arguments in the Estonian Aspectual Lexicon. Firenze: Firenze University Press. </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Tamm, Anne &amp; Natalia Vaiss 2019. Setting the boundaries: Partitive verbs in Estonian verb classifications. – Eesti Rakenduslingvistika Ühinguaastaraamat, 15, 159–181. </a:t>
            </a:r>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Vaiss, Natalia 2020. Kogesin </a:t>
            </a:r>
            <a:r>
              <a:rPr i="1" lang="en-US" sz="1200">
                <a:latin typeface="Times New Roman"/>
                <a:ea typeface="Times New Roman"/>
                <a:cs typeface="Times New Roman"/>
                <a:sym typeface="Times New Roman"/>
              </a:rPr>
              <a:t>vapustust </a:t>
            </a:r>
            <a:r>
              <a:rPr lang="en-US" sz="1200">
                <a:latin typeface="Times New Roman"/>
                <a:ea typeface="Times New Roman"/>
                <a:cs typeface="Times New Roman"/>
                <a:sym typeface="Times New Roman"/>
              </a:rPr>
              <a:t>või </a:t>
            </a:r>
            <a:r>
              <a:rPr i="1" lang="en-US" sz="1200">
                <a:latin typeface="Times New Roman"/>
                <a:ea typeface="Times New Roman"/>
                <a:cs typeface="Times New Roman"/>
                <a:sym typeface="Times New Roman"/>
              </a:rPr>
              <a:t>vapustuse</a:t>
            </a:r>
            <a:r>
              <a:rPr lang="en-US" sz="1200">
                <a:latin typeface="Times New Roman"/>
                <a:ea typeface="Times New Roman"/>
                <a:cs typeface="Times New Roman"/>
                <a:sym typeface="Times New Roman"/>
              </a:rPr>
              <a:t>? Sihilised verbid valikute ees. [Estonian transitive verbs facing choices.] – Eesti Rakenduslingvistika Ühinguaastaraamat, 16, 241–261. </a:t>
            </a:r>
            <a:endParaRPr sz="1200">
              <a:latin typeface="Times New Roman"/>
              <a:ea typeface="Times New Roman"/>
              <a:cs typeface="Times New Roman"/>
              <a:sym typeface="Times New Roman"/>
            </a:endParaRPr>
          </a:p>
          <a:p>
            <a:pPr indent="-274320" lvl="0" marL="274320" rtl="0" algn="l">
              <a:spcBef>
                <a:spcPts val="240"/>
              </a:spcBef>
              <a:spcAft>
                <a:spcPts val="0"/>
              </a:spcAft>
              <a:buSzPts val="1140"/>
              <a:buChar char="⚫"/>
            </a:pPr>
            <a:r>
              <a:rPr lang="en-US" sz="1200">
                <a:latin typeface="Times New Roman"/>
                <a:ea typeface="Times New Roman"/>
                <a:cs typeface="Times New Roman"/>
                <a:sym typeface="Times New Roman"/>
              </a:rPr>
              <a:t>Vaiss, Natalia 2021. Verbide transitiivsuse kontiinumist eesti keeles. [The verbal transitivity continuum in Estonian.] – Emakeele Seltsi aastaraamat 66, 344–386. </a:t>
            </a:r>
            <a:endParaRPr sz="1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381000"/>
            <a:ext cx="7344816" cy="13716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rgbClr val="002060"/>
              </a:buClr>
              <a:buSzPts val="3300"/>
              <a:buFont typeface="Times New Roman"/>
              <a:buNone/>
            </a:pPr>
            <a:r>
              <a:rPr lang="en-US" sz="3300">
                <a:solidFill>
                  <a:srgbClr val="002060"/>
                </a:solidFill>
                <a:latin typeface="Times New Roman"/>
                <a:ea typeface="Times New Roman"/>
                <a:cs typeface="Times New Roman"/>
                <a:sym typeface="Times New Roman"/>
              </a:rPr>
              <a:t>PARAMETERS OF TRANSITIVITY </a:t>
            </a:r>
            <a:r>
              <a:rPr b="1" lang="en-US" sz="2000">
                <a:latin typeface="Times New Roman"/>
                <a:ea typeface="Times New Roman"/>
                <a:cs typeface="Times New Roman"/>
                <a:sym typeface="Times New Roman"/>
              </a:rPr>
              <a:t>(Hopper &amp; Thompson 1980)</a:t>
            </a:r>
            <a:br>
              <a:rPr b="1" lang="en-US" sz="2600">
                <a:latin typeface="Times New Roman"/>
                <a:ea typeface="Times New Roman"/>
                <a:cs typeface="Times New Roman"/>
                <a:sym typeface="Times New Roman"/>
              </a:rPr>
            </a:br>
            <a:r>
              <a:rPr b="1" lang="en-US" sz="1800">
                <a:latin typeface="Times New Roman"/>
                <a:ea typeface="Times New Roman"/>
                <a:cs typeface="Times New Roman"/>
                <a:sym typeface="Times New Roman"/>
              </a:rPr>
              <a:t>*each parameter suggests a scale according to which clauses can be ranked</a:t>
            </a:r>
            <a:endParaRPr b="1" sz="1800">
              <a:solidFill>
                <a:srgbClr val="002060"/>
              </a:solidFill>
              <a:latin typeface="Times New Roman"/>
              <a:ea typeface="Times New Roman"/>
              <a:cs typeface="Times New Roman"/>
              <a:sym typeface="Times New Roman"/>
            </a:endParaRPr>
          </a:p>
        </p:txBody>
      </p:sp>
      <p:graphicFrame>
        <p:nvGraphicFramePr>
          <p:cNvPr id="146" name="Google Shape;146;p19"/>
          <p:cNvGraphicFramePr/>
          <p:nvPr/>
        </p:nvGraphicFramePr>
        <p:xfrm>
          <a:off x="1143000" y="1828800"/>
          <a:ext cx="3000000" cy="3000000"/>
        </p:xfrm>
        <a:graphic>
          <a:graphicData uri="http://schemas.openxmlformats.org/drawingml/2006/table">
            <a:tbl>
              <a:tblPr bandRow="1" firstRow="1">
                <a:noFill/>
                <a:tableStyleId>{ED8609C6-C67C-4375-AE74-58BBDAA84480}</a:tableStyleId>
              </a:tblPr>
              <a:tblGrid>
                <a:gridCol w="2103725"/>
                <a:gridCol w="2314100"/>
                <a:gridCol w="2287800"/>
              </a:tblGrid>
              <a:tr h="355425">
                <a:tc>
                  <a:txBody>
                    <a:bodyPr/>
                    <a:lstStyle/>
                    <a:p>
                      <a:pPr indent="0" lvl="0" marL="0" marR="0" rtl="0" algn="l">
                        <a:spcBef>
                          <a:spcPts val="0"/>
                        </a:spcBef>
                        <a:spcAft>
                          <a:spcPts val="0"/>
                        </a:spcAft>
                        <a:buNone/>
                      </a:pPr>
                      <a:r>
                        <a:t/>
                      </a:r>
                      <a:endParaRPr b="1" sz="1800"/>
                    </a:p>
                  </a:txBody>
                  <a:tcPr marT="45725" marB="45725" marR="91450" marL="91450"/>
                </a:tc>
                <a:tc>
                  <a:txBody>
                    <a:bodyPr/>
                    <a:lstStyle/>
                    <a:p>
                      <a:pPr indent="0" lvl="0" marL="0" marR="0" rtl="0" algn="l">
                        <a:spcBef>
                          <a:spcPts val="0"/>
                        </a:spcBef>
                        <a:spcAft>
                          <a:spcPts val="0"/>
                        </a:spcAft>
                        <a:buNone/>
                      </a:pPr>
                      <a:r>
                        <a:rPr lang="en-US" sz="1600"/>
                        <a:t>H</a:t>
                      </a:r>
                      <a:r>
                        <a:rPr b="1" lang="en-US" sz="1600"/>
                        <a:t>IGH TRANSITIVITY</a:t>
                      </a:r>
                      <a:endParaRPr b="1" sz="1600"/>
                    </a:p>
                  </a:txBody>
                  <a:tcPr marT="45725" marB="45725" marR="91450" marL="91450"/>
                </a:tc>
                <a:tc>
                  <a:txBody>
                    <a:bodyPr/>
                    <a:lstStyle/>
                    <a:p>
                      <a:pPr indent="0" lvl="0" marL="0" marR="0" rtl="0" algn="l">
                        <a:spcBef>
                          <a:spcPts val="0"/>
                        </a:spcBef>
                        <a:spcAft>
                          <a:spcPts val="0"/>
                        </a:spcAft>
                        <a:buNone/>
                      </a:pPr>
                      <a:r>
                        <a:rPr lang="en-US" sz="1600"/>
                        <a:t>LOW TRANSITIVITY</a:t>
                      </a:r>
                      <a:endParaRPr sz="1600"/>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PARTICIPANTS</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2 &gt; (A</a:t>
                      </a:r>
                      <a:r>
                        <a:rPr lang="en-US" sz="1800">
                          <a:latin typeface="Times New Roman"/>
                          <a:ea typeface="Times New Roman"/>
                          <a:cs typeface="Times New Roman"/>
                          <a:sym typeface="Times New Roman"/>
                        </a:rPr>
                        <a:t> &amp; O)</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1</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KINESIS</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action</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non-action</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ASPECT</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telic</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atelic</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PUNCTUALITY</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punctual</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non-punctional</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VOLITIONALITY</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volitional</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non-volitional</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AFFIRMATION</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affirmative</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negative</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MODE</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realis</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irrealis</a:t>
                      </a:r>
                      <a:endParaRPr sz="1800">
                        <a:latin typeface="Times New Roman"/>
                        <a:ea typeface="Times New Roman"/>
                        <a:cs typeface="Times New Roman"/>
                        <a:sym typeface="Times New Roman"/>
                      </a:endParaRPr>
                    </a:p>
                  </a:txBody>
                  <a:tcPr marT="45725" marB="45725" marR="91450" marL="91450"/>
                </a:tc>
              </a:tr>
              <a:tr h="35542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AGENCY</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high agency</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low agency</a:t>
                      </a:r>
                      <a:endParaRPr sz="1800">
                        <a:latin typeface="Times New Roman"/>
                        <a:ea typeface="Times New Roman"/>
                        <a:cs typeface="Times New Roman"/>
                        <a:sym typeface="Times New Roman"/>
                      </a:endParaRPr>
                    </a:p>
                  </a:txBody>
                  <a:tcPr marT="45725" marB="45725" marR="91450" marL="91450"/>
                </a:tc>
              </a:tr>
              <a:tr h="562775">
                <a:tc>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AFFECTEDNESS OF OBJECT</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totally affected</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not affected</a:t>
                      </a:r>
                      <a:endParaRPr sz="1800">
                        <a:latin typeface="Times New Roman"/>
                        <a:ea typeface="Times New Roman"/>
                        <a:cs typeface="Times New Roman"/>
                        <a:sym typeface="Times New Roman"/>
                      </a:endParaRPr>
                    </a:p>
                  </a:txBody>
                  <a:tcPr marT="45725" marB="45725" marR="91450" marL="91450"/>
                </a:tc>
              </a:tr>
              <a:tr h="734125">
                <a:tc>
                  <a:txBody>
                    <a:bodyPr/>
                    <a:lstStyle/>
                    <a:p>
                      <a:pPr indent="0" lvl="0" marL="0" marR="0" rtl="0" algn="l">
                        <a:lnSpc>
                          <a:spcPct val="100000"/>
                        </a:lnSpc>
                        <a:spcBef>
                          <a:spcPts val="0"/>
                        </a:spcBef>
                        <a:spcAft>
                          <a:spcPts val="0"/>
                        </a:spcAft>
                        <a:buClr>
                          <a:schemeClr val="dk1"/>
                        </a:buClr>
                        <a:buSzPts val="1600"/>
                        <a:buFont typeface="Times New Roman"/>
                        <a:buNone/>
                      </a:pPr>
                      <a:r>
                        <a:rPr b="1" lang="en-US" sz="1600">
                          <a:latin typeface="Times New Roman"/>
                          <a:ea typeface="Times New Roman"/>
                          <a:cs typeface="Times New Roman"/>
                          <a:sym typeface="Times New Roman"/>
                        </a:rPr>
                        <a:t>INDIVIDUATION OF OBJECT</a:t>
                      </a:r>
                      <a:endParaRPr b="1"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highly</a:t>
                      </a:r>
                      <a:r>
                        <a:rPr lang="en-US" sz="1800">
                          <a:latin typeface="Times New Roman"/>
                          <a:ea typeface="Times New Roman"/>
                          <a:cs typeface="Times New Roman"/>
                          <a:sym typeface="Times New Roman"/>
                        </a:rPr>
                        <a:t> individuated</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non-individuated</a:t>
                      </a:r>
                      <a:endParaRPr sz="1800">
                        <a:latin typeface="Times New Roman"/>
                        <a:ea typeface="Times New Roman"/>
                        <a:cs typeface="Times New Roman"/>
                        <a:sym typeface="Times New Roman"/>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Times New Roman"/>
              <a:buNone/>
            </a:pPr>
            <a:r>
              <a:rPr lang="en-US" sz="4000">
                <a:latin typeface="Times New Roman"/>
                <a:ea typeface="Times New Roman"/>
                <a:cs typeface="Times New Roman"/>
                <a:sym typeface="Times New Roman"/>
              </a:rPr>
              <a:t>SYNTACTIC TRANSITIVITY</a:t>
            </a:r>
            <a:endParaRPr sz="4000">
              <a:latin typeface="Times New Roman"/>
              <a:ea typeface="Times New Roman"/>
              <a:cs typeface="Times New Roman"/>
              <a:sym typeface="Times New Roman"/>
            </a:endParaRPr>
          </a:p>
        </p:txBody>
      </p:sp>
      <p:sp>
        <p:nvSpPr>
          <p:cNvPr id="152" name="Google Shape;152;p2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The number and the marking of arguments are central questions in formal approaches.</a:t>
            </a:r>
            <a:endParaRPr/>
          </a:p>
          <a:p>
            <a:pPr indent="-274320" lvl="0" marL="274320" rtl="0" algn="l">
              <a:spcBef>
                <a:spcPts val="520"/>
              </a:spcBef>
              <a:spcAft>
                <a:spcPts val="0"/>
              </a:spcAft>
              <a:buSzPts val="2470"/>
              <a:buChar char="⚫"/>
            </a:pPr>
            <a:r>
              <a:rPr lang="en-US"/>
              <a:t>Based on the occurrence of direct objects, verbs in most languages fall into at least three categories (Dixon &amp; Aikhenvald 2000: 12–13): </a:t>
            </a:r>
            <a:br>
              <a:rPr lang="en-US"/>
            </a:br>
            <a:r>
              <a:rPr lang="en-US"/>
              <a:t>1) </a:t>
            </a:r>
            <a:r>
              <a:rPr b="1" lang="en-US"/>
              <a:t>intransitive</a:t>
            </a:r>
            <a:r>
              <a:rPr lang="en-US"/>
              <a:t> (do not occur with direct objects), </a:t>
            </a:r>
            <a:br>
              <a:rPr lang="en-US"/>
            </a:br>
            <a:r>
              <a:rPr lang="en-US"/>
              <a:t>2) </a:t>
            </a:r>
            <a:r>
              <a:rPr b="1" lang="en-US"/>
              <a:t>transitive</a:t>
            </a:r>
            <a:r>
              <a:rPr lang="en-US"/>
              <a:t> (generally occur with direct objects), </a:t>
            </a:r>
            <a:br>
              <a:rPr lang="en-US"/>
            </a:br>
            <a:r>
              <a:rPr lang="en-US"/>
              <a:t>3) </a:t>
            </a:r>
            <a:r>
              <a:rPr b="1" lang="en-US"/>
              <a:t>ambitransitive</a:t>
            </a:r>
            <a:r>
              <a:rPr lang="en-US"/>
              <a:t> or </a:t>
            </a:r>
            <a:r>
              <a:rPr b="1" lang="en-US"/>
              <a:t>labile</a:t>
            </a:r>
            <a:r>
              <a:rPr lang="en-US"/>
              <a:t> (with or without a direct object). </a:t>
            </a:r>
            <a:br>
              <a:rPr lang="en-US"/>
            </a:br>
            <a:r>
              <a:rPr lang="en-US"/>
              <a:t>The subtypes of these categories may vary from language to language.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457200" y="914400"/>
            <a:ext cx="8229600" cy="8382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800"/>
              <a:buFont typeface="Times New Roman"/>
              <a:buNone/>
            </a:pPr>
            <a:r>
              <a:rPr b="1" lang="en-US" sz="2800">
                <a:latin typeface="Times New Roman"/>
                <a:ea typeface="Times New Roman"/>
                <a:cs typeface="Times New Roman"/>
                <a:sym typeface="Times New Roman"/>
              </a:rPr>
              <a:t>MAIN FEATURES OF TRANSITIVITY </a:t>
            </a:r>
            <a:br>
              <a:rPr b="1" lang="en-US" sz="2800">
                <a:latin typeface="Times New Roman"/>
                <a:ea typeface="Times New Roman"/>
                <a:cs typeface="Times New Roman"/>
                <a:sym typeface="Times New Roman"/>
              </a:rPr>
            </a:br>
            <a:r>
              <a:rPr b="1" lang="en-US" sz="2800">
                <a:latin typeface="Times New Roman"/>
                <a:ea typeface="Times New Roman"/>
                <a:cs typeface="Times New Roman"/>
                <a:sym typeface="Times New Roman"/>
              </a:rPr>
              <a:t>IN ESTONIAN</a:t>
            </a:r>
            <a:endParaRPr b="1" sz="2800">
              <a:latin typeface="Times New Roman"/>
              <a:ea typeface="Times New Roman"/>
              <a:cs typeface="Times New Roman"/>
              <a:sym typeface="Times New Roman"/>
            </a:endParaRPr>
          </a:p>
        </p:txBody>
      </p:sp>
      <p:sp>
        <p:nvSpPr>
          <p:cNvPr id="158" name="Google Shape;158;p21"/>
          <p:cNvSpPr txBox="1"/>
          <p:nvPr>
            <p:ph idx="1" type="body"/>
          </p:nvPr>
        </p:nvSpPr>
        <p:spPr>
          <a:xfrm>
            <a:off x="457200" y="2133600"/>
            <a:ext cx="8229600" cy="41910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900"/>
              <a:buFont typeface="Noto Sans Symbols"/>
              <a:buChar char="❑"/>
            </a:pPr>
            <a:r>
              <a:rPr b="1" lang="en-US" sz="2000">
                <a:latin typeface="Times New Roman"/>
                <a:ea typeface="Times New Roman"/>
                <a:cs typeface="Times New Roman"/>
                <a:sym typeface="Times New Roman"/>
              </a:rPr>
              <a:t>THE REGULARITY OF COGNATE AND FAKE OBJECTS </a:t>
            </a:r>
            <a:r>
              <a:rPr lang="en-US" sz="2000">
                <a:latin typeface="Times New Roman"/>
                <a:ea typeface="Times New Roman"/>
                <a:cs typeface="Times New Roman"/>
                <a:sym typeface="Times New Roman"/>
              </a:rPr>
              <a:t>(see Kont 1963, Tamm 2012). </a:t>
            </a:r>
            <a:endParaRPr/>
          </a:p>
          <a:p>
            <a:pPr indent="-274320" lvl="0" marL="274320" rtl="0" algn="l">
              <a:spcBef>
                <a:spcPts val="2400"/>
              </a:spcBef>
              <a:spcAft>
                <a:spcPts val="0"/>
              </a:spcAft>
              <a:buSzPts val="1900"/>
              <a:buFont typeface="Noto Sans Symbols"/>
              <a:buChar char="❑"/>
            </a:pPr>
            <a:r>
              <a:rPr lang="en-US" sz="2000">
                <a:latin typeface="Times New Roman"/>
                <a:ea typeface="Times New Roman"/>
                <a:cs typeface="Times New Roman"/>
                <a:sym typeface="Times New Roman"/>
              </a:rPr>
              <a:t> </a:t>
            </a:r>
            <a:r>
              <a:rPr b="1" lang="en-US" sz="2000">
                <a:latin typeface="Times New Roman"/>
                <a:ea typeface="Times New Roman"/>
                <a:cs typeface="Times New Roman"/>
                <a:sym typeface="Times New Roman"/>
              </a:rPr>
              <a:t>THE PRESENCE OF PARALLEL VERB PATTERNS, WITH AND WITHOUT A DIRECT OBJECT</a:t>
            </a:r>
            <a:r>
              <a:rPr lang="en-US" sz="2000">
                <a:latin typeface="Times New Roman"/>
                <a:ea typeface="Times New Roman"/>
                <a:cs typeface="Times New Roman"/>
                <a:sym typeface="Times New Roman"/>
              </a:rPr>
              <a:t> (see Rätsep 1978, Metslang 2017)</a:t>
            </a:r>
            <a:endParaRPr/>
          </a:p>
          <a:p>
            <a:pPr indent="-274320" lvl="0" marL="274320" rtl="0" algn="l">
              <a:spcBef>
                <a:spcPts val="2400"/>
              </a:spcBef>
              <a:spcAft>
                <a:spcPts val="0"/>
              </a:spcAft>
              <a:buSzPts val="1900"/>
              <a:buFont typeface="Noto Sans Symbols"/>
              <a:buChar char="❑"/>
            </a:pPr>
            <a:r>
              <a:rPr lang="en-US" sz="2000">
                <a:latin typeface="Times New Roman"/>
                <a:ea typeface="Times New Roman"/>
                <a:cs typeface="Times New Roman"/>
                <a:sym typeface="Times New Roman"/>
              </a:rPr>
              <a:t> </a:t>
            </a:r>
            <a:r>
              <a:rPr b="1" lang="en-US" sz="2000">
                <a:latin typeface="Times New Roman"/>
                <a:ea typeface="Times New Roman"/>
                <a:cs typeface="Times New Roman"/>
                <a:sym typeface="Times New Roman"/>
              </a:rPr>
              <a:t>FREQUENT LABILITY </a:t>
            </a:r>
            <a:r>
              <a:rPr lang="en-US" sz="2000">
                <a:latin typeface="Times New Roman"/>
                <a:ea typeface="Times New Roman"/>
                <a:cs typeface="Times New Roman"/>
                <a:sym typeface="Times New Roman"/>
              </a:rPr>
              <a:t>(see Letuchiy 2013, Kehayov &amp; Vihman 2014)</a:t>
            </a:r>
            <a:endParaRPr/>
          </a:p>
          <a:p>
            <a:pPr indent="-274320" lvl="0" marL="274320" rtl="0" algn="l">
              <a:spcBef>
                <a:spcPts val="2400"/>
              </a:spcBef>
              <a:spcAft>
                <a:spcPts val="0"/>
              </a:spcAft>
              <a:buSzPts val="1900"/>
              <a:buFont typeface="Noto Sans Symbols"/>
              <a:buChar char="❑"/>
            </a:pPr>
            <a:r>
              <a:rPr lang="en-US" sz="2000">
                <a:latin typeface="Times New Roman"/>
                <a:ea typeface="Times New Roman"/>
                <a:cs typeface="Times New Roman"/>
                <a:sym typeface="Times New Roman"/>
              </a:rPr>
              <a:t> </a:t>
            </a:r>
            <a:r>
              <a:rPr b="1" lang="en-US" sz="2000">
                <a:latin typeface="Times New Roman"/>
                <a:ea typeface="Times New Roman"/>
                <a:cs typeface="Times New Roman"/>
                <a:sym typeface="Times New Roman"/>
              </a:rPr>
              <a:t>OBJECT OMISSION WITH ALMOST ANY VERB </a:t>
            </a:r>
            <a:r>
              <a:rPr lang="en-US" sz="2000">
                <a:latin typeface="Times New Roman"/>
                <a:ea typeface="Times New Roman"/>
                <a:cs typeface="Times New Roman"/>
                <a:sym typeface="Times New Roman"/>
              </a:rPr>
              <a:t>but to different extent depending on a verbal type and context (Metslang 2017). </a:t>
            </a:r>
            <a:endParaRPr sz="20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457200" y="838200"/>
            <a:ext cx="8229600" cy="533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600"/>
              <a:buFont typeface="Times New Roman"/>
              <a:buNone/>
            </a:pPr>
            <a:r>
              <a:rPr lang="en-US" sz="2600">
                <a:latin typeface="Times New Roman"/>
                <a:ea typeface="Times New Roman"/>
                <a:cs typeface="Times New Roman"/>
                <a:sym typeface="Times New Roman"/>
              </a:rPr>
              <a:t>COGNATE AND FAKE OBJECTS </a:t>
            </a:r>
            <a:endParaRPr sz="2600">
              <a:latin typeface="Times New Roman"/>
              <a:ea typeface="Times New Roman"/>
              <a:cs typeface="Times New Roman"/>
              <a:sym typeface="Times New Roman"/>
            </a:endParaRPr>
          </a:p>
        </p:txBody>
      </p:sp>
      <p:sp>
        <p:nvSpPr>
          <p:cNvPr id="164" name="Google Shape;164;p22"/>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Autofit/>
          </a:bodyPr>
          <a:lstStyle/>
          <a:p>
            <a:pPr indent="0" lvl="0" marL="0" rtl="0" algn="l">
              <a:lnSpc>
                <a:spcPct val="170000"/>
              </a:lnSpc>
              <a:spcBef>
                <a:spcPts val="0"/>
              </a:spcBef>
              <a:spcAft>
                <a:spcPts val="0"/>
              </a:spcAft>
              <a:buSzPts val="2090"/>
              <a:buNone/>
            </a:pPr>
            <a:r>
              <a:rPr b="1" lang="en-US" sz="2200">
                <a:solidFill>
                  <a:srgbClr val="0B9B74"/>
                </a:solidFill>
                <a:latin typeface="Times New Roman"/>
                <a:ea typeface="Times New Roman"/>
                <a:cs typeface="Times New Roman"/>
                <a:sym typeface="Times New Roman"/>
              </a:rPr>
              <a:t>a widespread transitivizing mechanism in Estonian</a:t>
            </a:r>
            <a:endParaRPr b="1" sz="2200">
              <a:solidFill>
                <a:srgbClr val="0B9B74"/>
              </a:solidFill>
              <a:latin typeface="Times New Roman"/>
              <a:ea typeface="Times New Roman"/>
              <a:cs typeface="Times New Roman"/>
              <a:sym typeface="Times New Roman"/>
            </a:endParaRPr>
          </a:p>
          <a:p>
            <a:pPr indent="0" lvl="0" marL="0" rtl="0" algn="l">
              <a:lnSpc>
                <a:spcPct val="170000"/>
              </a:lnSpc>
              <a:spcBef>
                <a:spcPts val="0"/>
              </a:spcBef>
              <a:spcAft>
                <a:spcPts val="0"/>
              </a:spcAft>
              <a:buSzPts val="2090"/>
              <a:buNone/>
            </a:pPr>
            <a:r>
              <a:t/>
            </a:r>
            <a:endParaRPr b="1" sz="2200">
              <a:solidFill>
                <a:srgbClr val="0B9B74"/>
              </a:solidFill>
              <a:latin typeface="Times New Roman"/>
              <a:ea typeface="Times New Roman"/>
              <a:cs typeface="Times New Roman"/>
              <a:sym typeface="Times New Roman"/>
            </a:endParaRPr>
          </a:p>
          <a:p>
            <a:pPr indent="-108585" lvl="0" marL="0" rtl="0" algn="l">
              <a:lnSpc>
                <a:spcPct val="170000"/>
              </a:lnSpc>
              <a:spcBef>
                <a:spcPts val="0"/>
              </a:spcBef>
              <a:spcAft>
                <a:spcPts val="0"/>
              </a:spcAft>
              <a:buSzPts val="1710"/>
              <a:buFont typeface="Noto Sans Symbols"/>
              <a:buChar char="✔"/>
            </a:pPr>
            <a:r>
              <a:rPr b="1" lang="en-US" sz="1800">
                <a:latin typeface="Times New Roman"/>
                <a:ea typeface="Times New Roman"/>
                <a:cs typeface="Times New Roman"/>
                <a:sym typeface="Times New Roman"/>
              </a:rPr>
              <a:t> Lase 		mu-l 		kohtu-da       oma      kohtumisi</a:t>
            </a:r>
            <a:r>
              <a:rPr lang="en-US" sz="1800">
                <a:latin typeface="Times New Roman"/>
                <a:ea typeface="Times New Roman"/>
                <a:cs typeface="Times New Roman"/>
                <a:sym typeface="Times New Roman"/>
              </a:rPr>
              <a:t>.</a:t>
            </a:r>
            <a:endParaRPr b="1" sz="1800">
              <a:latin typeface="Times New Roman"/>
              <a:ea typeface="Times New Roman"/>
              <a:cs typeface="Times New Roman"/>
              <a:sym typeface="Times New Roman"/>
            </a:endParaRPr>
          </a:p>
          <a:p>
            <a:pPr indent="-274320" lvl="0" marL="274320" rtl="0" algn="l">
              <a:lnSpc>
                <a:spcPct val="170000"/>
              </a:lnSpc>
              <a:spcBef>
                <a:spcPts val="0"/>
              </a:spcBef>
              <a:spcAft>
                <a:spcPts val="0"/>
              </a:spcAft>
              <a:buSzPts val="1710"/>
              <a:buNone/>
            </a:pPr>
            <a:r>
              <a:rPr lang="en-US" sz="1800">
                <a:latin typeface="Times New Roman"/>
                <a:ea typeface="Times New Roman"/>
                <a:cs typeface="Times New Roman"/>
                <a:sym typeface="Times New Roman"/>
              </a:rPr>
              <a:t>    Let.IMP 	I-ADE		meet-INF        own      meeting.PAR.PL</a:t>
            </a:r>
            <a:endParaRPr/>
          </a:p>
          <a:p>
            <a:pPr indent="-274320" lvl="0" marL="274320" rtl="0" algn="l">
              <a:lnSpc>
                <a:spcPct val="170000"/>
              </a:lnSpc>
              <a:spcBef>
                <a:spcPts val="0"/>
              </a:spcBef>
              <a:spcAft>
                <a:spcPts val="0"/>
              </a:spcAft>
              <a:buSzPts val="1710"/>
              <a:buNone/>
            </a:pPr>
            <a:r>
              <a:t/>
            </a:r>
            <a:endParaRPr sz="1800">
              <a:latin typeface="Times New Roman"/>
              <a:ea typeface="Times New Roman"/>
              <a:cs typeface="Times New Roman"/>
              <a:sym typeface="Times New Roman"/>
            </a:endParaRPr>
          </a:p>
          <a:p>
            <a:pPr indent="-274320" lvl="0" marL="274320" rtl="0" algn="l">
              <a:lnSpc>
                <a:spcPct val="170000"/>
              </a:lnSpc>
              <a:spcBef>
                <a:spcPts val="0"/>
              </a:spcBef>
              <a:spcAft>
                <a:spcPts val="0"/>
              </a:spcAft>
              <a:buSzPts val="1710"/>
              <a:buNone/>
            </a:pPr>
            <a:r>
              <a:rPr lang="en-US" sz="1800">
                <a:latin typeface="Times New Roman"/>
                <a:ea typeface="Times New Roman"/>
                <a:cs typeface="Times New Roman"/>
                <a:sym typeface="Times New Roman"/>
              </a:rPr>
              <a:t>‘Let me meet with people I want/ need to meet’</a:t>
            </a:r>
            <a:endParaRPr/>
          </a:p>
          <a:p>
            <a:pPr indent="-274320" lvl="0" marL="274320" rtl="0" algn="l">
              <a:lnSpc>
                <a:spcPct val="170000"/>
              </a:lnSpc>
              <a:spcBef>
                <a:spcPts val="0"/>
              </a:spcBef>
              <a:spcAft>
                <a:spcPts val="0"/>
              </a:spcAft>
              <a:buSzPts val="1710"/>
              <a:buNone/>
            </a:pPr>
            <a:r>
              <a:rPr lang="en-US" sz="1800">
                <a:solidFill>
                  <a:srgbClr val="002060"/>
                </a:solidFill>
                <a:latin typeface="Times New Roman"/>
                <a:ea typeface="Times New Roman"/>
                <a:cs typeface="Times New Roman"/>
                <a:sym typeface="Times New Roman"/>
              </a:rPr>
              <a:t>*Literal translation into English or Russian is not grammatical.</a:t>
            </a:r>
            <a:endParaRPr/>
          </a:p>
          <a:p>
            <a:pPr indent="0" lvl="0" marL="0" rtl="0" algn="l">
              <a:lnSpc>
                <a:spcPct val="170000"/>
              </a:lnSpc>
              <a:spcBef>
                <a:spcPts val="0"/>
              </a:spcBef>
              <a:spcAft>
                <a:spcPts val="0"/>
              </a:spcAft>
              <a:buSzPts val="1710"/>
              <a:buNone/>
            </a:pPr>
            <a:r>
              <a:t/>
            </a:r>
            <a:endParaRPr sz="1800">
              <a:latin typeface="Times New Roman"/>
              <a:ea typeface="Times New Roman"/>
              <a:cs typeface="Times New Roman"/>
              <a:sym typeface="Times New Roman"/>
            </a:endParaRPr>
          </a:p>
          <a:p>
            <a:pPr indent="0" lvl="0" marL="0" rtl="0" algn="l">
              <a:lnSpc>
                <a:spcPct val="170000"/>
              </a:lnSpc>
              <a:spcBef>
                <a:spcPts val="0"/>
              </a:spcBef>
              <a:spcAft>
                <a:spcPts val="0"/>
              </a:spcAft>
              <a:buSzPts val="1710"/>
              <a:buNone/>
            </a:pPr>
            <a:r>
              <a:t/>
            </a:r>
            <a:endParaRPr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457200" y="838200"/>
            <a:ext cx="8229600" cy="533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800"/>
              <a:buFont typeface="Times New Roman"/>
              <a:buNone/>
            </a:pPr>
            <a:r>
              <a:rPr lang="en-US" sz="2800">
                <a:latin typeface="Times New Roman"/>
                <a:ea typeface="Times New Roman"/>
                <a:cs typeface="Times New Roman"/>
                <a:sym typeface="Times New Roman"/>
              </a:rPr>
              <a:t>COGNATE AND FAKE OBJECTS  (2)</a:t>
            </a:r>
            <a:endParaRPr sz="2800">
              <a:latin typeface="Times New Roman"/>
              <a:ea typeface="Times New Roman"/>
              <a:cs typeface="Times New Roman"/>
              <a:sym typeface="Times New Roman"/>
            </a:endParaRPr>
          </a:p>
        </p:txBody>
      </p:sp>
      <p:sp>
        <p:nvSpPr>
          <p:cNvPr id="170" name="Google Shape;170;p23"/>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rmAutofit fontScale="62500" lnSpcReduction="20000"/>
          </a:bodyPr>
          <a:lstStyle/>
          <a:p>
            <a:pPr indent="-176291" lvl="0" marL="274320" rtl="0" algn="l">
              <a:lnSpc>
                <a:spcPct val="170000"/>
              </a:lnSpc>
              <a:spcBef>
                <a:spcPts val="0"/>
              </a:spcBef>
              <a:spcAft>
                <a:spcPts val="0"/>
              </a:spcAft>
              <a:buSzPct val="95000"/>
              <a:buFont typeface="Noto Sans Symbols"/>
              <a:buNone/>
            </a:pPr>
            <a:r>
              <a:t/>
            </a:r>
            <a:endParaRPr b="1">
              <a:latin typeface="Times New Roman"/>
              <a:ea typeface="Times New Roman"/>
              <a:cs typeface="Times New Roman"/>
              <a:sym typeface="Times New Roman"/>
            </a:endParaRPr>
          </a:p>
          <a:p>
            <a:pPr indent="-274320" lvl="0" marL="274320" rtl="0" algn="l">
              <a:lnSpc>
                <a:spcPct val="170000"/>
              </a:lnSpc>
              <a:spcBef>
                <a:spcPts val="0"/>
              </a:spcBef>
              <a:spcAft>
                <a:spcPts val="0"/>
              </a:spcAft>
              <a:buSzPct val="95000"/>
              <a:buFont typeface="Noto Sans Symbols"/>
              <a:buChar char="✔"/>
            </a:pPr>
            <a:r>
              <a:rPr b="1" lang="en-US">
                <a:latin typeface="Times New Roman"/>
                <a:ea typeface="Times New Roman"/>
                <a:cs typeface="Times New Roman"/>
                <a:sym typeface="Times New Roman"/>
              </a:rPr>
              <a:t>Poiss		sai	kukku-da		oma	kukkumise-d. </a:t>
            </a:r>
            <a:endParaRPr b="1">
              <a:latin typeface="Times New Roman"/>
              <a:ea typeface="Times New Roman"/>
              <a:cs typeface="Times New Roman"/>
              <a:sym typeface="Times New Roman"/>
            </a:endParaRPr>
          </a:p>
          <a:p>
            <a:pPr indent="-274320" lvl="0" marL="274320" rtl="0" algn="l">
              <a:lnSpc>
                <a:spcPct val="170000"/>
              </a:lnSpc>
              <a:spcBef>
                <a:spcPts val="0"/>
              </a:spcBef>
              <a:spcAft>
                <a:spcPts val="0"/>
              </a:spcAft>
              <a:buSzPct val="95000"/>
              <a:buNone/>
            </a:pPr>
            <a:r>
              <a:rPr lang="en-US">
                <a:latin typeface="Times New Roman"/>
                <a:ea typeface="Times New Roman"/>
                <a:cs typeface="Times New Roman"/>
                <a:sym typeface="Times New Roman"/>
              </a:rPr>
              <a:t>	boy.NOM	could	fall-INF		own	falling-ACC.PL</a:t>
            </a:r>
            <a:endParaRPr/>
          </a:p>
          <a:p>
            <a:pPr indent="-274320" lvl="0" marL="274320" rtl="0" algn="l">
              <a:lnSpc>
                <a:spcPct val="170000"/>
              </a:lnSpc>
              <a:spcBef>
                <a:spcPts val="0"/>
              </a:spcBef>
              <a:spcAft>
                <a:spcPts val="0"/>
              </a:spcAft>
              <a:buSzPct val="95000"/>
              <a:buNone/>
            </a:pPr>
            <a:r>
              <a:rPr lang="en-US">
                <a:latin typeface="Times New Roman"/>
                <a:ea typeface="Times New Roman"/>
                <a:cs typeface="Times New Roman"/>
                <a:sym typeface="Times New Roman"/>
              </a:rPr>
              <a:t>	‘The boy could fall down as many times as he wanted’</a:t>
            </a:r>
            <a:endParaRPr>
              <a:latin typeface="Times New Roman"/>
              <a:ea typeface="Times New Roman"/>
              <a:cs typeface="Times New Roman"/>
              <a:sym typeface="Times New Roman"/>
            </a:endParaRPr>
          </a:p>
          <a:p>
            <a:pPr indent="-274320" lvl="0" marL="274320" rtl="0" algn="l">
              <a:lnSpc>
                <a:spcPct val="170000"/>
              </a:lnSpc>
              <a:spcBef>
                <a:spcPts val="0"/>
              </a:spcBef>
              <a:spcAft>
                <a:spcPts val="0"/>
              </a:spcAft>
              <a:buSzPct val="95000"/>
              <a:buNone/>
            </a:pPr>
            <a:r>
              <a:t/>
            </a:r>
            <a:endParaRPr>
              <a:latin typeface="Times New Roman"/>
              <a:ea typeface="Times New Roman"/>
              <a:cs typeface="Times New Roman"/>
              <a:sym typeface="Times New Roman"/>
            </a:endParaRPr>
          </a:p>
          <a:p>
            <a:pPr indent="-274320" lvl="0" marL="274320" rtl="0" algn="l">
              <a:lnSpc>
                <a:spcPct val="170000"/>
              </a:lnSpc>
              <a:spcBef>
                <a:spcPts val="0"/>
              </a:spcBef>
              <a:spcAft>
                <a:spcPts val="0"/>
              </a:spcAft>
              <a:buSzPct val="95000"/>
              <a:buFont typeface="Noto Sans Symbols"/>
              <a:buChar char="✔"/>
            </a:pPr>
            <a:r>
              <a:rPr b="1" lang="en-US">
                <a:latin typeface="Times New Roman"/>
                <a:ea typeface="Times New Roman"/>
                <a:cs typeface="Times New Roman"/>
                <a:sym typeface="Times New Roman"/>
              </a:rPr>
              <a:t>Issi, 	ma 	vist	kukku-si-n	 pesuresti		kõvera-ks.</a:t>
            </a:r>
            <a:endParaRPr b="1">
              <a:latin typeface="Times New Roman"/>
              <a:ea typeface="Times New Roman"/>
              <a:cs typeface="Times New Roman"/>
              <a:sym typeface="Times New Roman"/>
            </a:endParaRPr>
          </a:p>
          <a:p>
            <a:pPr indent="-274320" lvl="0" marL="274320" rtl="0" algn="l">
              <a:lnSpc>
                <a:spcPct val="170000"/>
              </a:lnSpc>
              <a:spcBef>
                <a:spcPts val="0"/>
              </a:spcBef>
              <a:spcAft>
                <a:spcPts val="0"/>
              </a:spcAft>
              <a:buSzPct val="95000"/>
              <a:buNone/>
            </a:pPr>
            <a:r>
              <a:rPr lang="en-US">
                <a:latin typeface="Times New Roman"/>
                <a:ea typeface="Times New Roman"/>
                <a:cs typeface="Times New Roman"/>
                <a:sym typeface="Times New Roman"/>
              </a:rPr>
              <a:t>	daddy	  I	probably	fall-</a:t>
            </a:r>
            <a:r>
              <a:rPr lang="en-US" cap="small">
                <a:latin typeface="Times New Roman"/>
                <a:ea typeface="Times New Roman"/>
                <a:cs typeface="Times New Roman"/>
                <a:sym typeface="Times New Roman"/>
              </a:rPr>
              <a:t>pst-1sg</a:t>
            </a:r>
            <a:r>
              <a:rPr lang="en-US">
                <a:latin typeface="Times New Roman"/>
                <a:ea typeface="Times New Roman"/>
                <a:cs typeface="Times New Roman"/>
                <a:sym typeface="Times New Roman"/>
              </a:rPr>
              <a:t>	laundry_chut.</a:t>
            </a:r>
            <a:r>
              <a:rPr lang="en-US" cap="small">
                <a:latin typeface="Times New Roman"/>
                <a:ea typeface="Times New Roman"/>
                <a:cs typeface="Times New Roman"/>
                <a:sym typeface="Times New Roman"/>
              </a:rPr>
              <a:t>acc</a:t>
            </a:r>
            <a:r>
              <a:rPr lang="en-US">
                <a:latin typeface="Times New Roman"/>
                <a:ea typeface="Times New Roman"/>
                <a:cs typeface="Times New Roman"/>
                <a:sym typeface="Times New Roman"/>
              </a:rPr>
              <a:t>	bent-TRA</a:t>
            </a:r>
            <a:endParaRPr/>
          </a:p>
          <a:p>
            <a:pPr indent="0" lvl="0" marL="0" rtl="0" algn="l">
              <a:lnSpc>
                <a:spcPct val="170000"/>
              </a:lnSpc>
              <a:spcBef>
                <a:spcPts val="0"/>
              </a:spcBef>
              <a:spcAft>
                <a:spcPts val="0"/>
              </a:spcAft>
              <a:buSzPct val="95000"/>
              <a:buNone/>
            </a:pPr>
            <a:r>
              <a:rPr lang="en-US">
                <a:latin typeface="Times New Roman"/>
                <a:ea typeface="Times New Roman"/>
                <a:cs typeface="Times New Roman"/>
                <a:sym typeface="Times New Roman"/>
              </a:rPr>
              <a:t>     ‘Daddy, I think I fell down on the laundry chut, and it bent.’</a:t>
            </a:r>
            <a:endParaRPr>
              <a:latin typeface="Times New Roman"/>
              <a:ea typeface="Times New Roman"/>
              <a:cs typeface="Times New Roman"/>
              <a:sym typeface="Times New Roman"/>
            </a:endParaRPr>
          </a:p>
          <a:p>
            <a:pPr indent="0" lvl="0" marL="0" rtl="0" algn="l">
              <a:lnSpc>
                <a:spcPct val="170000"/>
              </a:lnSpc>
              <a:spcBef>
                <a:spcPts val="0"/>
              </a:spcBef>
              <a:spcAft>
                <a:spcPts val="0"/>
              </a:spcAft>
              <a:buSzPct val="95000"/>
              <a:buNone/>
            </a:pPr>
            <a:r>
              <a:t/>
            </a:r>
            <a:endParaRPr>
              <a:latin typeface="Times New Roman"/>
              <a:ea typeface="Times New Roman"/>
              <a:cs typeface="Times New Roman"/>
              <a:sym typeface="Times New Roman"/>
            </a:endParaRPr>
          </a:p>
          <a:p>
            <a:pPr indent="-98028" lvl="0" marL="0" rtl="0" algn="l">
              <a:lnSpc>
                <a:spcPct val="170000"/>
              </a:lnSpc>
              <a:spcBef>
                <a:spcPts val="0"/>
              </a:spcBef>
              <a:spcAft>
                <a:spcPts val="0"/>
              </a:spcAft>
              <a:buSzPct val="95000"/>
              <a:buFont typeface="Noto Sans Symbols"/>
              <a:buChar char="✔"/>
            </a:pP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Libeda-te-l            tänava-te-l      kukku-s       end        vigase-ks       palju    inimesi.</a:t>
            </a:r>
            <a:endParaRPr/>
          </a:p>
          <a:p>
            <a:pPr indent="-274320" lvl="0" marL="274320" rtl="0" algn="l">
              <a:lnSpc>
                <a:spcPct val="170000"/>
              </a:lnSpc>
              <a:spcBef>
                <a:spcPts val="0"/>
              </a:spcBef>
              <a:spcAft>
                <a:spcPts val="0"/>
              </a:spcAft>
              <a:buSzPct val="95000"/>
              <a:buNone/>
            </a:pPr>
            <a:r>
              <a:rPr lang="en-US">
                <a:latin typeface="Times New Roman"/>
                <a:ea typeface="Times New Roman"/>
                <a:cs typeface="Times New Roman"/>
                <a:sym typeface="Times New Roman"/>
              </a:rPr>
              <a:t>	slippery-PL-ADE  street-PL-ADE fall-</a:t>
            </a:r>
            <a:r>
              <a:rPr lang="en-US" cap="small">
                <a:latin typeface="Times New Roman"/>
                <a:ea typeface="Times New Roman"/>
                <a:cs typeface="Times New Roman"/>
                <a:sym typeface="Times New Roman"/>
              </a:rPr>
              <a:t>pst-3sg </a:t>
            </a:r>
            <a:r>
              <a:rPr lang="en-US">
                <a:latin typeface="Times New Roman"/>
                <a:ea typeface="Times New Roman"/>
                <a:cs typeface="Times New Roman"/>
                <a:sym typeface="Times New Roman"/>
              </a:rPr>
              <a:t>self.PAR injured-TRA   many   people.PAR.PL</a:t>
            </a:r>
            <a:endParaRPr/>
          </a:p>
          <a:p>
            <a:pPr indent="-274320" lvl="0" marL="274320" rtl="0" algn="l">
              <a:lnSpc>
                <a:spcPct val="170000"/>
              </a:lnSpc>
              <a:spcBef>
                <a:spcPts val="0"/>
              </a:spcBef>
              <a:spcAft>
                <a:spcPts val="0"/>
              </a:spcAft>
              <a:buSzPct val="95000"/>
              <a:buNone/>
            </a:pPr>
            <a:r>
              <a:rPr lang="en-US">
                <a:latin typeface="Times New Roman"/>
                <a:ea typeface="Times New Roman"/>
                <a:cs typeface="Times New Roman"/>
                <a:sym typeface="Times New Roman"/>
              </a:rPr>
              <a:t>	‘On slippery streets, many people fell and injured themselves.’ </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