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65"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BF80C502-03F6-49B9-ACC3-BBCDFFB5DA21}">
  <a:tblStyle styleId="{BF80C502-03F6-49B9-ACC3-BBCDFFB5DA21}" styleName="Table_0">
    <a:wholeTbl>
      <a:tcTxStyle b="off" i="off">
        <a:font>
          <a:latin typeface="Tw Cen MT"/>
          <a:ea typeface="Tw Cen MT"/>
          <a:cs typeface="Tw Cen MT"/>
        </a:font>
        <a:schemeClr val="dk1"/>
      </a:tcTxStyle>
      <a:tcStyle>
        <a:tcBdr>
          <a:left>
            <a:ln cap="flat" cmpd="sng" w="12700">
              <a:solidFill>
                <a:schemeClr val="dk1"/>
              </a:solidFill>
              <a:prstDash val="solid"/>
              <a:round/>
              <a:headEnd len="sm" w="sm" type="none"/>
              <a:tailEnd len="sm" w="sm" type="none"/>
            </a:ln>
          </a:left>
          <a:right>
            <a:ln cap="flat" cmpd="sng" w="12700">
              <a:solidFill>
                <a:schemeClr val="dk1"/>
              </a:solidFill>
              <a:prstDash val="solid"/>
              <a:round/>
              <a:headEnd len="sm" w="sm" type="none"/>
              <a:tailEnd len="sm" w="sm" type="none"/>
            </a:ln>
          </a:right>
          <a:top>
            <a:ln cap="flat" cmpd="sng" w="12700">
              <a:solidFill>
                <a:schemeClr val="dk1"/>
              </a:solidFill>
              <a:prstDash val="solid"/>
              <a:round/>
              <a:headEnd len="sm" w="sm" type="none"/>
              <a:tailEnd len="sm" w="sm" type="none"/>
            </a:ln>
          </a:top>
          <a:bottom>
            <a:ln cap="flat" cmpd="sng" w="12700">
              <a:solidFill>
                <a:schemeClr val="dk1"/>
              </a:solidFill>
              <a:prstDash val="solid"/>
              <a:round/>
              <a:headEnd len="sm" w="sm" type="none"/>
              <a:tailEnd len="sm" w="sm" type="none"/>
            </a:ln>
          </a:bottom>
          <a:insideH>
            <a:ln cap="flat" cmpd="sng" w="12700">
              <a:solidFill>
                <a:schemeClr val="dk1"/>
              </a:solidFill>
              <a:prstDash val="solid"/>
              <a:round/>
              <a:headEnd len="sm" w="sm" type="none"/>
              <a:tailEnd len="sm" w="sm" type="none"/>
            </a:ln>
          </a:insideH>
          <a:insideV>
            <a:ln cap="flat" cmpd="sng" w="12700">
              <a:solidFill>
                <a:schemeClr val="dk1"/>
              </a:solidFill>
              <a:prstDash val="solid"/>
              <a:round/>
              <a:headEnd len="sm" w="sm" type="none"/>
              <a:tailEnd len="sm" w="sm" type="none"/>
            </a:ln>
          </a:insideV>
        </a:tcBdr>
        <a:fill>
          <a:solidFill>
            <a:srgbClr val="E6E6E6"/>
          </a:solidFill>
        </a:fill>
      </a:tcStyle>
    </a:wholeTbl>
    <a:band1H>
      <a:tcTxStyle/>
      <a:tcStyle>
        <a:fill>
          <a:solidFill>
            <a:srgbClr val="CACACA"/>
          </a:solidFill>
        </a:fill>
      </a:tcStyle>
    </a:band1H>
    <a:band2H>
      <a:tcTxStyle/>
    </a:band2H>
    <a:band1V>
      <a:tcTxStyle/>
      <a:tcStyle>
        <a:fill>
          <a:solidFill>
            <a:srgbClr val="CACACA"/>
          </a:solidFill>
        </a:fill>
      </a:tcStyle>
    </a:band1V>
    <a:band2V>
      <a:tcTxStyle/>
    </a:band2V>
    <a:lastCol>
      <a:tcTxStyle b="on" i="off"/>
    </a:lastCol>
    <a:firstCol>
      <a:tcTxStyle b="on" i="off"/>
    </a:firstCol>
    <a:lastRow>
      <a:tcTxStyle b="on" i="off"/>
      <a:tcStyle>
        <a:tcBdr>
          <a:top>
            <a:ln cap="flat" cmpd="sng" w="25400">
              <a:solidFill>
                <a:schemeClr val="dk1"/>
              </a:solidFill>
              <a:prstDash val="solid"/>
              <a:round/>
              <a:headEnd len="sm" w="sm" type="none"/>
              <a:tailEnd len="sm" w="sm" type="none"/>
            </a:ln>
          </a:top>
        </a:tcBdr>
        <a:fill>
          <a:solidFill>
            <a:srgbClr val="E6E6E6"/>
          </a:solidFill>
        </a:fill>
      </a:tcStyle>
    </a:lastRow>
    <a:seCell>
      <a:tcTxStyle/>
    </a:seCell>
    <a:swCell>
      <a:tcTxStyle/>
    </a:swCell>
    <a:firstRow>
      <a:tcTxStyle b="on" i="off"/>
      <a:tcStyle>
        <a:fill>
          <a:solidFill>
            <a:srgbClr val="E6E6E6"/>
          </a:solidFill>
        </a:fill>
      </a:tc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12" Type="http://schemas.openxmlformats.org/officeDocument/2006/relationships/slide" Target="slides/slide6.xml"/><Relationship Id="rId34" Type="http://schemas.openxmlformats.org/officeDocument/2006/relationships/slide" Target="slides/slide28.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it-IT"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p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7" name="Google Shape;157;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p1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7" name="Google Shape;237;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p1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5" name="Google Shape;245;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p1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6" name="Google Shape;256;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p1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6" name="Google Shape;266;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p1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4" name="Google Shape;274;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p1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2" name="Google Shape;282;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p1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0" name="Google Shape;290;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p1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0" name="Google Shape;300;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p1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7" name="Google Shape;307;p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p1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6" name="Google Shape;316;p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p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0" name="Google Shape;170;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p2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5" name="Google Shape;325;p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1" name="Shape 331"/>
        <p:cNvGrpSpPr/>
        <p:nvPr/>
      </p:nvGrpSpPr>
      <p:grpSpPr>
        <a:xfrm>
          <a:off x="0" y="0"/>
          <a:ext cx="0" cy="0"/>
          <a:chOff x="0" y="0"/>
          <a:chExt cx="0" cy="0"/>
        </a:xfrm>
      </p:grpSpPr>
      <p:sp>
        <p:nvSpPr>
          <p:cNvPr id="332" name="Google Shape;332;p2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3" name="Google Shape;333;p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9" name="Shape 339"/>
        <p:cNvGrpSpPr/>
        <p:nvPr/>
      </p:nvGrpSpPr>
      <p:grpSpPr>
        <a:xfrm>
          <a:off x="0" y="0"/>
          <a:ext cx="0" cy="0"/>
          <a:chOff x="0" y="0"/>
          <a:chExt cx="0" cy="0"/>
        </a:xfrm>
      </p:grpSpPr>
      <p:sp>
        <p:nvSpPr>
          <p:cNvPr id="340" name="Google Shape;340;p2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1" name="Google Shape;341;p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0" name="Shape 350"/>
        <p:cNvGrpSpPr/>
        <p:nvPr/>
      </p:nvGrpSpPr>
      <p:grpSpPr>
        <a:xfrm>
          <a:off x="0" y="0"/>
          <a:ext cx="0" cy="0"/>
          <a:chOff x="0" y="0"/>
          <a:chExt cx="0" cy="0"/>
        </a:xfrm>
      </p:grpSpPr>
      <p:sp>
        <p:nvSpPr>
          <p:cNvPr id="351" name="Google Shape;351;p2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2" name="Google Shape;352;p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9" name="Shape 359"/>
        <p:cNvGrpSpPr/>
        <p:nvPr/>
      </p:nvGrpSpPr>
      <p:grpSpPr>
        <a:xfrm>
          <a:off x="0" y="0"/>
          <a:ext cx="0" cy="0"/>
          <a:chOff x="0" y="0"/>
          <a:chExt cx="0" cy="0"/>
        </a:xfrm>
      </p:grpSpPr>
      <p:sp>
        <p:nvSpPr>
          <p:cNvPr id="360" name="Google Shape;360;p2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1" name="Google Shape;361;p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8" name="Shape 368"/>
        <p:cNvGrpSpPr/>
        <p:nvPr/>
      </p:nvGrpSpPr>
      <p:grpSpPr>
        <a:xfrm>
          <a:off x="0" y="0"/>
          <a:ext cx="0" cy="0"/>
          <a:chOff x="0" y="0"/>
          <a:chExt cx="0" cy="0"/>
        </a:xfrm>
      </p:grpSpPr>
      <p:sp>
        <p:nvSpPr>
          <p:cNvPr id="369" name="Google Shape;369;p2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0" name="Google Shape;370;p2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8" name="Shape 378"/>
        <p:cNvGrpSpPr/>
        <p:nvPr/>
      </p:nvGrpSpPr>
      <p:grpSpPr>
        <a:xfrm>
          <a:off x="0" y="0"/>
          <a:ext cx="0" cy="0"/>
          <a:chOff x="0" y="0"/>
          <a:chExt cx="0" cy="0"/>
        </a:xfrm>
      </p:grpSpPr>
      <p:sp>
        <p:nvSpPr>
          <p:cNvPr id="379" name="Google Shape;379;p2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0" name="Google Shape;380;p2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5" name="Shape 385"/>
        <p:cNvGrpSpPr/>
        <p:nvPr/>
      </p:nvGrpSpPr>
      <p:grpSpPr>
        <a:xfrm>
          <a:off x="0" y="0"/>
          <a:ext cx="0" cy="0"/>
          <a:chOff x="0" y="0"/>
          <a:chExt cx="0" cy="0"/>
        </a:xfrm>
      </p:grpSpPr>
      <p:sp>
        <p:nvSpPr>
          <p:cNvPr id="386" name="Google Shape;386;p2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7" name="Google Shape;387;p2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2" name="Shape 392"/>
        <p:cNvGrpSpPr/>
        <p:nvPr/>
      </p:nvGrpSpPr>
      <p:grpSpPr>
        <a:xfrm>
          <a:off x="0" y="0"/>
          <a:ext cx="0" cy="0"/>
          <a:chOff x="0" y="0"/>
          <a:chExt cx="0" cy="0"/>
        </a:xfrm>
      </p:grpSpPr>
      <p:sp>
        <p:nvSpPr>
          <p:cNvPr id="393" name="Google Shape;393;p2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4" name="Google Shape;394;p2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p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7" name="Google Shape;177;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p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5" name="Google Shape;185;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p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3" name="Google Shape;193;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p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1" name="Google Shape;201;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p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9" name="Google Shape;209;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p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9" name="Google Shape;219;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p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8" name="Google Shape;228;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6" name="Shape 16"/>
        <p:cNvGrpSpPr/>
        <p:nvPr/>
      </p:nvGrpSpPr>
      <p:grpSpPr>
        <a:xfrm>
          <a:off x="0" y="0"/>
          <a:ext cx="0" cy="0"/>
          <a:chOff x="0" y="0"/>
          <a:chExt cx="0" cy="0"/>
        </a:xfrm>
      </p:grpSpPr>
      <p:pic>
        <p:nvPicPr>
          <p:cNvPr descr="Droplets-HD-Title-R1d.png" id="17" name="Google Shape;17;p2"/>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18" name="Google Shape;18;p2"/>
          <p:cNvSpPr txBox="1"/>
          <p:nvPr>
            <p:ph type="ctrTitle"/>
          </p:nvPr>
        </p:nvSpPr>
        <p:spPr>
          <a:xfrm>
            <a:off x="1751012" y="1300785"/>
            <a:ext cx="8689976" cy="2509213"/>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4800"/>
              <a:buFont typeface="Twentieth Century"/>
              <a:buNone/>
              <a:defRPr sz="4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2"/>
          <p:cNvSpPr txBox="1"/>
          <p:nvPr>
            <p:ph idx="1" type="subTitle"/>
          </p:nvPr>
        </p:nvSpPr>
        <p:spPr>
          <a:xfrm>
            <a:off x="1751012" y="3886200"/>
            <a:ext cx="8689976" cy="1371599"/>
          </a:xfrm>
          <a:prstGeom prst="rect">
            <a:avLst/>
          </a:prstGeom>
          <a:noFill/>
          <a:ln>
            <a:noFill/>
          </a:ln>
        </p:spPr>
        <p:txBody>
          <a:bodyPr anchorCtr="0" anchor="t" bIns="45700" lIns="91425" spcFirstLastPara="1" rIns="91425" wrap="square" tIns="45700">
            <a:normAutofit/>
          </a:bodyPr>
          <a:lstStyle>
            <a:lvl1pPr lvl="0" algn="ctr">
              <a:lnSpc>
                <a:spcPct val="120000"/>
              </a:lnSpc>
              <a:spcBef>
                <a:spcPts val="1000"/>
              </a:spcBef>
              <a:spcAft>
                <a:spcPts val="0"/>
              </a:spcAft>
              <a:buSzPts val="2200"/>
              <a:buNone/>
              <a:defRPr sz="2200">
                <a:solidFill>
                  <a:srgbClr val="7F7F7F"/>
                </a:solidFill>
              </a:defRPr>
            </a:lvl1pPr>
            <a:lvl2pPr lvl="1" algn="ctr">
              <a:lnSpc>
                <a:spcPct val="120000"/>
              </a:lnSpc>
              <a:spcBef>
                <a:spcPts val="500"/>
              </a:spcBef>
              <a:spcAft>
                <a:spcPts val="0"/>
              </a:spcAft>
              <a:buSzPts val="2000"/>
              <a:buNone/>
              <a:defRPr sz="2000"/>
            </a:lvl2pPr>
            <a:lvl3pPr lvl="2" algn="ctr">
              <a:lnSpc>
                <a:spcPct val="120000"/>
              </a:lnSpc>
              <a:spcBef>
                <a:spcPts val="500"/>
              </a:spcBef>
              <a:spcAft>
                <a:spcPts val="0"/>
              </a:spcAft>
              <a:buSzPts val="1800"/>
              <a:buNone/>
              <a:defRPr sz="1800"/>
            </a:lvl3pPr>
            <a:lvl4pPr lvl="3" algn="ctr">
              <a:lnSpc>
                <a:spcPct val="120000"/>
              </a:lnSpc>
              <a:spcBef>
                <a:spcPts val="500"/>
              </a:spcBef>
              <a:spcAft>
                <a:spcPts val="0"/>
              </a:spcAft>
              <a:buSzPts val="1600"/>
              <a:buNone/>
              <a:defRPr sz="1600"/>
            </a:lvl4pPr>
            <a:lvl5pPr lvl="4" algn="ctr">
              <a:lnSpc>
                <a:spcPct val="120000"/>
              </a:lnSpc>
              <a:spcBef>
                <a:spcPts val="500"/>
              </a:spcBef>
              <a:spcAft>
                <a:spcPts val="0"/>
              </a:spcAft>
              <a:buSzPts val="1600"/>
              <a:buNone/>
              <a:defRPr sz="1600"/>
            </a:lvl5pPr>
            <a:lvl6pPr lvl="5" algn="ctr">
              <a:lnSpc>
                <a:spcPct val="120000"/>
              </a:lnSpc>
              <a:spcBef>
                <a:spcPts val="500"/>
              </a:spcBef>
              <a:spcAft>
                <a:spcPts val="0"/>
              </a:spcAft>
              <a:buSzPts val="1600"/>
              <a:buNone/>
              <a:defRPr sz="1600"/>
            </a:lvl6pPr>
            <a:lvl7pPr lvl="6" algn="ctr">
              <a:lnSpc>
                <a:spcPct val="120000"/>
              </a:lnSpc>
              <a:spcBef>
                <a:spcPts val="500"/>
              </a:spcBef>
              <a:spcAft>
                <a:spcPts val="0"/>
              </a:spcAft>
              <a:buSzPts val="1600"/>
              <a:buNone/>
              <a:defRPr sz="1600"/>
            </a:lvl7pPr>
            <a:lvl8pPr lvl="7" algn="ctr">
              <a:lnSpc>
                <a:spcPct val="120000"/>
              </a:lnSpc>
              <a:spcBef>
                <a:spcPts val="500"/>
              </a:spcBef>
              <a:spcAft>
                <a:spcPts val="0"/>
              </a:spcAft>
              <a:buSzPts val="1600"/>
              <a:buNone/>
              <a:defRPr sz="1600"/>
            </a:lvl8pPr>
            <a:lvl9pPr lvl="8" algn="ctr">
              <a:lnSpc>
                <a:spcPct val="120000"/>
              </a:lnSpc>
              <a:spcBef>
                <a:spcPts val="500"/>
              </a:spcBef>
              <a:spcAft>
                <a:spcPts val="0"/>
              </a:spcAft>
              <a:buSzPts val="1600"/>
              <a:buNone/>
              <a:defRPr sz="1600"/>
            </a:lvl9pPr>
          </a:lstStyle>
          <a:p/>
        </p:txBody>
      </p:sp>
      <p:sp>
        <p:nvSpPr>
          <p:cNvPr id="20" name="Google Shape;20;p2"/>
          <p:cNvSpPr txBox="1"/>
          <p:nvPr>
            <p:ph idx="10" type="dt"/>
          </p:nvPr>
        </p:nvSpPr>
        <p:spPr>
          <a:xfrm>
            <a:off x="7678737" y="5883275"/>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2"/>
          <p:cNvSpPr txBox="1"/>
          <p:nvPr>
            <p:ph idx="11" type="ftr"/>
          </p:nvPr>
        </p:nvSpPr>
        <p:spPr>
          <a:xfrm>
            <a:off x="913774" y="5883275"/>
            <a:ext cx="6672887"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2"/>
          <p:cNvSpPr txBox="1"/>
          <p:nvPr>
            <p:ph idx="12" type="sldNum"/>
          </p:nvPr>
        </p:nvSpPr>
        <p:spPr>
          <a:xfrm>
            <a:off x="10514011" y="5883275"/>
            <a:ext cx="76421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noramic Picture with Caption">
  <p:cSld name="Panoramic Picture with Caption">
    <p:spTree>
      <p:nvGrpSpPr>
        <p:cNvPr id="82" name="Shape 82"/>
        <p:cNvGrpSpPr/>
        <p:nvPr/>
      </p:nvGrpSpPr>
      <p:grpSpPr>
        <a:xfrm>
          <a:off x="0" y="0"/>
          <a:ext cx="0" cy="0"/>
          <a:chOff x="0" y="0"/>
          <a:chExt cx="0" cy="0"/>
        </a:xfrm>
      </p:grpSpPr>
      <p:pic>
        <p:nvPicPr>
          <p:cNvPr descr="Droplets-HD-Content-R1d.png" id="83" name="Google Shape;83;p11"/>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84" name="Google Shape;84;p11"/>
          <p:cNvSpPr txBox="1"/>
          <p:nvPr>
            <p:ph type="title"/>
          </p:nvPr>
        </p:nvSpPr>
        <p:spPr>
          <a:xfrm>
            <a:off x="913794" y="4289374"/>
            <a:ext cx="10364432" cy="81161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3200"/>
              <a:buFont typeface="Twentieth Centur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5" name="Google Shape;85;p11"/>
          <p:cNvSpPr/>
          <p:nvPr>
            <p:ph idx="2" type="pic"/>
          </p:nvPr>
        </p:nvSpPr>
        <p:spPr>
          <a:xfrm>
            <a:off x="1184744" y="698261"/>
            <a:ext cx="9822532" cy="3214136"/>
          </a:xfrm>
          <a:prstGeom prst="roundRect">
            <a:avLst>
              <a:gd fmla="val 4944" name="adj"/>
            </a:avLst>
          </a:prstGeom>
          <a:noFill/>
          <a:ln cap="sq" cmpd="sng" w="82550">
            <a:solidFill>
              <a:srgbClr val="EAEAEA"/>
            </a:solidFill>
            <a:prstDash val="solid"/>
            <a:miter lim="800000"/>
            <a:headEnd len="sm" w="sm" type="none"/>
            <a:tailEnd len="sm" w="sm" type="none"/>
          </a:ln>
        </p:spPr>
      </p:sp>
      <p:sp>
        <p:nvSpPr>
          <p:cNvPr id="86" name="Google Shape;86;p11"/>
          <p:cNvSpPr txBox="1"/>
          <p:nvPr>
            <p:ph idx="1" type="body"/>
          </p:nvPr>
        </p:nvSpPr>
        <p:spPr>
          <a:xfrm>
            <a:off x="913774" y="5108728"/>
            <a:ext cx="10364452" cy="682472"/>
          </a:xfrm>
          <a:prstGeom prst="rect">
            <a:avLst/>
          </a:prstGeom>
          <a:noFill/>
          <a:ln>
            <a:noFill/>
          </a:ln>
        </p:spPr>
        <p:txBody>
          <a:bodyPr anchorCtr="0" anchor="t" bIns="45700" lIns="91425" spcFirstLastPara="1" rIns="91425" wrap="square" tIns="45700">
            <a:normAutofit/>
          </a:bodyPr>
          <a:lstStyle>
            <a:lvl1pPr indent="-228600" lvl="0" marL="457200" algn="ctr">
              <a:lnSpc>
                <a:spcPct val="120000"/>
              </a:lnSpc>
              <a:spcBef>
                <a:spcPts val="1000"/>
              </a:spcBef>
              <a:spcAft>
                <a:spcPts val="0"/>
              </a:spcAft>
              <a:buSzPts val="1600"/>
              <a:buNone/>
              <a:defRPr sz="1600"/>
            </a:lvl1pPr>
            <a:lvl2pPr indent="-228600" lvl="1" marL="914400" algn="l">
              <a:lnSpc>
                <a:spcPct val="120000"/>
              </a:lnSpc>
              <a:spcBef>
                <a:spcPts val="500"/>
              </a:spcBef>
              <a:spcAft>
                <a:spcPts val="0"/>
              </a:spcAft>
              <a:buSzPts val="1400"/>
              <a:buNone/>
              <a:defRPr sz="1400"/>
            </a:lvl2pPr>
            <a:lvl3pPr indent="-228600" lvl="2" marL="1371600" algn="l">
              <a:lnSpc>
                <a:spcPct val="120000"/>
              </a:lnSpc>
              <a:spcBef>
                <a:spcPts val="500"/>
              </a:spcBef>
              <a:spcAft>
                <a:spcPts val="0"/>
              </a:spcAft>
              <a:buSzPts val="1200"/>
              <a:buNone/>
              <a:defRPr sz="1200"/>
            </a:lvl3pPr>
            <a:lvl4pPr indent="-228600" lvl="3" marL="1828800" algn="l">
              <a:lnSpc>
                <a:spcPct val="120000"/>
              </a:lnSpc>
              <a:spcBef>
                <a:spcPts val="500"/>
              </a:spcBef>
              <a:spcAft>
                <a:spcPts val="0"/>
              </a:spcAft>
              <a:buSzPts val="1000"/>
              <a:buNone/>
              <a:defRPr sz="1000"/>
            </a:lvl4pPr>
            <a:lvl5pPr indent="-228600" lvl="4" marL="2286000" algn="l">
              <a:lnSpc>
                <a:spcPct val="120000"/>
              </a:lnSpc>
              <a:spcBef>
                <a:spcPts val="500"/>
              </a:spcBef>
              <a:spcAft>
                <a:spcPts val="0"/>
              </a:spcAft>
              <a:buSzPts val="1000"/>
              <a:buNone/>
              <a:defRPr sz="1000"/>
            </a:lvl5pPr>
            <a:lvl6pPr indent="-228600" lvl="5" marL="2743200" algn="l">
              <a:lnSpc>
                <a:spcPct val="120000"/>
              </a:lnSpc>
              <a:spcBef>
                <a:spcPts val="500"/>
              </a:spcBef>
              <a:spcAft>
                <a:spcPts val="0"/>
              </a:spcAft>
              <a:buSzPts val="1000"/>
              <a:buNone/>
              <a:defRPr sz="1000"/>
            </a:lvl6pPr>
            <a:lvl7pPr indent="-228600" lvl="6" marL="3200400" algn="l">
              <a:lnSpc>
                <a:spcPct val="120000"/>
              </a:lnSpc>
              <a:spcBef>
                <a:spcPts val="500"/>
              </a:spcBef>
              <a:spcAft>
                <a:spcPts val="0"/>
              </a:spcAft>
              <a:buSzPts val="1000"/>
              <a:buNone/>
              <a:defRPr sz="1000"/>
            </a:lvl7pPr>
            <a:lvl8pPr indent="-228600" lvl="7" marL="3657600" algn="l">
              <a:lnSpc>
                <a:spcPct val="120000"/>
              </a:lnSpc>
              <a:spcBef>
                <a:spcPts val="500"/>
              </a:spcBef>
              <a:spcAft>
                <a:spcPts val="0"/>
              </a:spcAft>
              <a:buSzPts val="1000"/>
              <a:buNone/>
              <a:defRPr sz="1000"/>
            </a:lvl8pPr>
            <a:lvl9pPr indent="-228600" lvl="8" marL="4114800" algn="l">
              <a:lnSpc>
                <a:spcPct val="120000"/>
              </a:lnSpc>
              <a:spcBef>
                <a:spcPts val="500"/>
              </a:spcBef>
              <a:spcAft>
                <a:spcPts val="0"/>
              </a:spcAft>
              <a:buSzPts val="1000"/>
              <a:buNone/>
              <a:defRPr sz="1000"/>
            </a:lvl9pPr>
          </a:lstStyle>
          <a:p/>
        </p:txBody>
      </p:sp>
      <p:sp>
        <p:nvSpPr>
          <p:cNvPr id="87" name="Google Shape;87;p11"/>
          <p:cNvSpPr txBox="1"/>
          <p:nvPr>
            <p:ph idx="10" type="dt"/>
          </p:nvPr>
        </p:nvSpPr>
        <p:spPr>
          <a:xfrm>
            <a:off x="7678737" y="5883275"/>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8" name="Google Shape;88;p11"/>
          <p:cNvSpPr txBox="1"/>
          <p:nvPr>
            <p:ph idx="11" type="ftr"/>
          </p:nvPr>
        </p:nvSpPr>
        <p:spPr>
          <a:xfrm>
            <a:off x="913774" y="5883275"/>
            <a:ext cx="6672887"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9" name="Google Shape;89;p11"/>
          <p:cNvSpPr txBox="1"/>
          <p:nvPr>
            <p:ph idx="12" type="sldNum"/>
          </p:nvPr>
        </p:nvSpPr>
        <p:spPr>
          <a:xfrm>
            <a:off x="10514011" y="5883275"/>
            <a:ext cx="76421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aption">
  <p:cSld name="Title and Caption">
    <p:spTree>
      <p:nvGrpSpPr>
        <p:cNvPr id="90" name="Shape 90"/>
        <p:cNvGrpSpPr/>
        <p:nvPr/>
      </p:nvGrpSpPr>
      <p:grpSpPr>
        <a:xfrm>
          <a:off x="0" y="0"/>
          <a:ext cx="0" cy="0"/>
          <a:chOff x="0" y="0"/>
          <a:chExt cx="0" cy="0"/>
        </a:xfrm>
      </p:grpSpPr>
      <p:pic>
        <p:nvPicPr>
          <p:cNvPr descr="Droplets-HD-Content-R1d.png" id="91" name="Google Shape;91;p12"/>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92" name="Google Shape;92;p12"/>
          <p:cNvSpPr txBox="1"/>
          <p:nvPr>
            <p:ph type="title"/>
          </p:nvPr>
        </p:nvSpPr>
        <p:spPr>
          <a:xfrm>
            <a:off x="913774" y="609599"/>
            <a:ext cx="10364452" cy="3427245"/>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3200"/>
              <a:buFont typeface="Twentieth Centur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3" name="Google Shape;93;p12"/>
          <p:cNvSpPr txBox="1"/>
          <p:nvPr>
            <p:ph idx="1" type="body"/>
          </p:nvPr>
        </p:nvSpPr>
        <p:spPr>
          <a:xfrm>
            <a:off x="913775" y="4204821"/>
            <a:ext cx="10364452" cy="1586380"/>
          </a:xfrm>
          <a:prstGeom prst="rect">
            <a:avLst/>
          </a:prstGeom>
          <a:noFill/>
          <a:ln>
            <a:noFill/>
          </a:ln>
        </p:spPr>
        <p:txBody>
          <a:bodyPr anchorCtr="0" anchor="ctr" bIns="45700" lIns="91425" spcFirstLastPara="1" rIns="91425" wrap="square" tIns="45700">
            <a:normAutofit/>
          </a:bodyPr>
          <a:lstStyle>
            <a:lvl1pPr indent="-228600" lvl="0" marL="457200" algn="ctr">
              <a:lnSpc>
                <a:spcPct val="120000"/>
              </a:lnSpc>
              <a:spcBef>
                <a:spcPts val="1000"/>
              </a:spcBef>
              <a:spcAft>
                <a:spcPts val="0"/>
              </a:spcAft>
              <a:buSzPts val="1600"/>
              <a:buNone/>
              <a:defRPr sz="1600"/>
            </a:lvl1pPr>
            <a:lvl2pPr indent="-228600" lvl="1" marL="914400" algn="l">
              <a:lnSpc>
                <a:spcPct val="120000"/>
              </a:lnSpc>
              <a:spcBef>
                <a:spcPts val="500"/>
              </a:spcBef>
              <a:spcAft>
                <a:spcPts val="0"/>
              </a:spcAft>
              <a:buSzPts val="1400"/>
              <a:buNone/>
              <a:defRPr sz="1400"/>
            </a:lvl2pPr>
            <a:lvl3pPr indent="-228600" lvl="2" marL="1371600" algn="l">
              <a:lnSpc>
                <a:spcPct val="120000"/>
              </a:lnSpc>
              <a:spcBef>
                <a:spcPts val="500"/>
              </a:spcBef>
              <a:spcAft>
                <a:spcPts val="0"/>
              </a:spcAft>
              <a:buSzPts val="1200"/>
              <a:buNone/>
              <a:defRPr sz="1200"/>
            </a:lvl3pPr>
            <a:lvl4pPr indent="-228600" lvl="3" marL="1828800" algn="l">
              <a:lnSpc>
                <a:spcPct val="120000"/>
              </a:lnSpc>
              <a:spcBef>
                <a:spcPts val="500"/>
              </a:spcBef>
              <a:spcAft>
                <a:spcPts val="0"/>
              </a:spcAft>
              <a:buSzPts val="1000"/>
              <a:buNone/>
              <a:defRPr sz="1000"/>
            </a:lvl4pPr>
            <a:lvl5pPr indent="-228600" lvl="4" marL="2286000" algn="l">
              <a:lnSpc>
                <a:spcPct val="120000"/>
              </a:lnSpc>
              <a:spcBef>
                <a:spcPts val="500"/>
              </a:spcBef>
              <a:spcAft>
                <a:spcPts val="0"/>
              </a:spcAft>
              <a:buSzPts val="1000"/>
              <a:buNone/>
              <a:defRPr sz="1000"/>
            </a:lvl5pPr>
            <a:lvl6pPr indent="-228600" lvl="5" marL="2743200" algn="l">
              <a:lnSpc>
                <a:spcPct val="120000"/>
              </a:lnSpc>
              <a:spcBef>
                <a:spcPts val="500"/>
              </a:spcBef>
              <a:spcAft>
                <a:spcPts val="0"/>
              </a:spcAft>
              <a:buSzPts val="1000"/>
              <a:buNone/>
              <a:defRPr sz="1000"/>
            </a:lvl6pPr>
            <a:lvl7pPr indent="-228600" lvl="6" marL="3200400" algn="l">
              <a:lnSpc>
                <a:spcPct val="120000"/>
              </a:lnSpc>
              <a:spcBef>
                <a:spcPts val="500"/>
              </a:spcBef>
              <a:spcAft>
                <a:spcPts val="0"/>
              </a:spcAft>
              <a:buSzPts val="1000"/>
              <a:buNone/>
              <a:defRPr sz="1000"/>
            </a:lvl7pPr>
            <a:lvl8pPr indent="-228600" lvl="7" marL="3657600" algn="l">
              <a:lnSpc>
                <a:spcPct val="120000"/>
              </a:lnSpc>
              <a:spcBef>
                <a:spcPts val="500"/>
              </a:spcBef>
              <a:spcAft>
                <a:spcPts val="0"/>
              </a:spcAft>
              <a:buSzPts val="1000"/>
              <a:buNone/>
              <a:defRPr sz="1000"/>
            </a:lvl8pPr>
            <a:lvl9pPr indent="-228600" lvl="8" marL="4114800" algn="l">
              <a:lnSpc>
                <a:spcPct val="120000"/>
              </a:lnSpc>
              <a:spcBef>
                <a:spcPts val="500"/>
              </a:spcBef>
              <a:spcAft>
                <a:spcPts val="0"/>
              </a:spcAft>
              <a:buSzPts val="1000"/>
              <a:buNone/>
              <a:defRPr sz="1000"/>
            </a:lvl9pPr>
          </a:lstStyle>
          <a:p/>
        </p:txBody>
      </p:sp>
      <p:sp>
        <p:nvSpPr>
          <p:cNvPr id="94" name="Google Shape;94;p12"/>
          <p:cNvSpPr txBox="1"/>
          <p:nvPr>
            <p:ph idx="10" type="dt"/>
          </p:nvPr>
        </p:nvSpPr>
        <p:spPr>
          <a:xfrm>
            <a:off x="7678737" y="5883275"/>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5" name="Google Shape;95;p12"/>
          <p:cNvSpPr txBox="1"/>
          <p:nvPr>
            <p:ph idx="11" type="ftr"/>
          </p:nvPr>
        </p:nvSpPr>
        <p:spPr>
          <a:xfrm>
            <a:off x="913774" y="5883275"/>
            <a:ext cx="6672887"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6" name="Google Shape;96;p12"/>
          <p:cNvSpPr txBox="1"/>
          <p:nvPr>
            <p:ph idx="12" type="sldNum"/>
          </p:nvPr>
        </p:nvSpPr>
        <p:spPr>
          <a:xfrm>
            <a:off x="10514011" y="5883275"/>
            <a:ext cx="76421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with Caption">
  <p:cSld name="Quote with Caption">
    <p:spTree>
      <p:nvGrpSpPr>
        <p:cNvPr id="97" name="Shape 97"/>
        <p:cNvGrpSpPr/>
        <p:nvPr/>
      </p:nvGrpSpPr>
      <p:grpSpPr>
        <a:xfrm>
          <a:off x="0" y="0"/>
          <a:ext cx="0" cy="0"/>
          <a:chOff x="0" y="0"/>
          <a:chExt cx="0" cy="0"/>
        </a:xfrm>
      </p:grpSpPr>
      <p:pic>
        <p:nvPicPr>
          <p:cNvPr descr="Droplets-HD-Content-R1d.png" id="98" name="Google Shape;98;p13"/>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99" name="Google Shape;99;p13"/>
          <p:cNvSpPr txBox="1"/>
          <p:nvPr>
            <p:ph type="title"/>
          </p:nvPr>
        </p:nvSpPr>
        <p:spPr>
          <a:xfrm>
            <a:off x="1446212" y="609600"/>
            <a:ext cx="9302752" cy="2992904"/>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3200"/>
              <a:buFont typeface="Twentieth Centur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0" name="Google Shape;100;p13"/>
          <p:cNvSpPr txBox="1"/>
          <p:nvPr>
            <p:ph idx="1" type="body"/>
          </p:nvPr>
        </p:nvSpPr>
        <p:spPr>
          <a:xfrm>
            <a:off x="1720644" y="3610032"/>
            <a:ext cx="8752299" cy="594788"/>
          </a:xfrm>
          <a:prstGeom prst="rect">
            <a:avLst/>
          </a:prstGeom>
          <a:noFill/>
          <a:ln>
            <a:noFill/>
          </a:ln>
        </p:spPr>
        <p:txBody>
          <a:bodyPr anchorCtr="0" anchor="t" bIns="45700" lIns="91425" spcFirstLastPara="1" rIns="91425" wrap="square" tIns="45700">
            <a:normAutofit/>
          </a:bodyPr>
          <a:lstStyle>
            <a:lvl1pPr indent="-228600" lvl="0" marL="457200" algn="l">
              <a:lnSpc>
                <a:spcPct val="120000"/>
              </a:lnSpc>
              <a:spcBef>
                <a:spcPts val="1000"/>
              </a:spcBef>
              <a:spcAft>
                <a:spcPts val="0"/>
              </a:spcAft>
              <a:buSzPts val="1400"/>
              <a:buNone/>
              <a:defRPr sz="1400"/>
            </a:lvl1pPr>
            <a:lvl2pPr indent="-228600" lvl="1" marL="914400" algn="l">
              <a:lnSpc>
                <a:spcPct val="120000"/>
              </a:lnSpc>
              <a:spcBef>
                <a:spcPts val="500"/>
              </a:spcBef>
              <a:spcAft>
                <a:spcPts val="0"/>
              </a:spcAft>
              <a:buSzPts val="1400"/>
              <a:buNone/>
              <a:defRPr sz="1400"/>
            </a:lvl2pPr>
            <a:lvl3pPr indent="-228600" lvl="2" marL="1371600" algn="l">
              <a:lnSpc>
                <a:spcPct val="120000"/>
              </a:lnSpc>
              <a:spcBef>
                <a:spcPts val="500"/>
              </a:spcBef>
              <a:spcAft>
                <a:spcPts val="0"/>
              </a:spcAft>
              <a:buSzPts val="1200"/>
              <a:buNone/>
              <a:defRPr sz="1200"/>
            </a:lvl3pPr>
            <a:lvl4pPr indent="-228600" lvl="3" marL="1828800" algn="l">
              <a:lnSpc>
                <a:spcPct val="120000"/>
              </a:lnSpc>
              <a:spcBef>
                <a:spcPts val="500"/>
              </a:spcBef>
              <a:spcAft>
                <a:spcPts val="0"/>
              </a:spcAft>
              <a:buSzPts val="1000"/>
              <a:buNone/>
              <a:defRPr sz="1000"/>
            </a:lvl4pPr>
            <a:lvl5pPr indent="-228600" lvl="4" marL="2286000" algn="l">
              <a:lnSpc>
                <a:spcPct val="120000"/>
              </a:lnSpc>
              <a:spcBef>
                <a:spcPts val="500"/>
              </a:spcBef>
              <a:spcAft>
                <a:spcPts val="0"/>
              </a:spcAft>
              <a:buSzPts val="1000"/>
              <a:buNone/>
              <a:defRPr sz="1000"/>
            </a:lvl5pPr>
            <a:lvl6pPr indent="-228600" lvl="5" marL="2743200" algn="l">
              <a:lnSpc>
                <a:spcPct val="120000"/>
              </a:lnSpc>
              <a:spcBef>
                <a:spcPts val="500"/>
              </a:spcBef>
              <a:spcAft>
                <a:spcPts val="0"/>
              </a:spcAft>
              <a:buSzPts val="1000"/>
              <a:buNone/>
              <a:defRPr sz="1000"/>
            </a:lvl6pPr>
            <a:lvl7pPr indent="-228600" lvl="6" marL="3200400" algn="l">
              <a:lnSpc>
                <a:spcPct val="120000"/>
              </a:lnSpc>
              <a:spcBef>
                <a:spcPts val="500"/>
              </a:spcBef>
              <a:spcAft>
                <a:spcPts val="0"/>
              </a:spcAft>
              <a:buSzPts val="1000"/>
              <a:buNone/>
              <a:defRPr sz="1000"/>
            </a:lvl7pPr>
            <a:lvl8pPr indent="-228600" lvl="7" marL="3657600" algn="l">
              <a:lnSpc>
                <a:spcPct val="120000"/>
              </a:lnSpc>
              <a:spcBef>
                <a:spcPts val="500"/>
              </a:spcBef>
              <a:spcAft>
                <a:spcPts val="0"/>
              </a:spcAft>
              <a:buSzPts val="1000"/>
              <a:buNone/>
              <a:defRPr sz="1000"/>
            </a:lvl8pPr>
            <a:lvl9pPr indent="-228600" lvl="8" marL="4114800" algn="l">
              <a:lnSpc>
                <a:spcPct val="120000"/>
              </a:lnSpc>
              <a:spcBef>
                <a:spcPts val="500"/>
              </a:spcBef>
              <a:spcAft>
                <a:spcPts val="0"/>
              </a:spcAft>
              <a:buSzPts val="1000"/>
              <a:buNone/>
              <a:defRPr sz="1000"/>
            </a:lvl9pPr>
          </a:lstStyle>
          <a:p/>
        </p:txBody>
      </p:sp>
      <p:sp>
        <p:nvSpPr>
          <p:cNvPr id="101" name="Google Shape;101;p13"/>
          <p:cNvSpPr txBox="1"/>
          <p:nvPr>
            <p:ph idx="2" type="body"/>
          </p:nvPr>
        </p:nvSpPr>
        <p:spPr>
          <a:xfrm>
            <a:off x="913774" y="4372796"/>
            <a:ext cx="10364452" cy="1421053"/>
          </a:xfrm>
          <a:prstGeom prst="rect">
            <a:avLst/>
          </a:prstGeom>
          <a:noFill/>
          <a:ln>
            <a:noFill/>
          </a:ln>
        </p:spPr>
        <p:txBody>
          <a:bodyPr anchorCtr="0" anchor="ctr" bIns="45700" lIns="91425" spcFirstLastPara="1" rIns="91425" wrap="square" tIns="45700">
            <a:normAutofit/>
          </a:bodyPr>
          <a:lstStyle>
            <a:lvl1pPr indent="-228600" lvl="0" marL="457200" algn="ctr">
              <a:lnSpc>
                <a:spcPct val="120000"/>
              </a:lnSpc>
              <a:spcBef>
                <a:spcPts val="1000"/>
              </a:spcBef>
              <a:spcAft>
                <a:spcPts val="0"/>
              </a:spcAft>
              <a:buSzPts val="1600"/>
              <a:buNone/>
              <a:defRPr sz="1600"/>
            </a:lvl1pPr>
            <a:lvl2pPr indent="-228600" lvl="1" marL="914400" algn="l">
              <a:lnSpc>
                <a:spcPct val="120000"/>
              </a:lnSpc>
              <a:spcBef>
                <a:spcPts val="500"/>
              </a:spcBef>
              <a:spcAft>
                <a:spcPts val="0"/>
              </a:spcAft>
              <a:buSzPts val="1400"/>
              <a:buNone/>
              <a:defRPr sz="1400"/>
            </a:lvl2pPr>
            <a:lvl3pPr indent="-228600" lvl="2" marL="1371600" algn="l">
              <a:lnSpc>
                <a:spcPct val="120000"/>
              </a:lnSpc>
              <a:spcBef>
                <a:spcPts val="500"/>
              </a:spcBef>
              <a:spcAft>
                <a:spcPts val="0"/>
              </a:spcAft>
              <a:buSzPts val="1200"/>
              <a:buNone/>
              <a:defRPr sz="1200"/>
            </a:lvl3pPr>
            <a:lvl4pPr indent="-228600" lvl="3" marL="1828800" algn="l">
              <a:lnSpc>
                <a:spcPct val="120000"/>
              </a:lnSpc>
              <a:spcBef>
                <a:spcPts val="500"/>
              </a:spcBef>
              <a:spcAft>
                <a:spcPts val="0"/>
              </a:spcAft>
              <a:buSzPts val="1000"/>
              <a:buNone/>
              <a:defRPr sz="1000"/>
            </a:lvl4pPr>
            <a:lvl5pPr indent="-228600" lvl="4" marL="2286000" algn="l">
              <a:lnSpc>
                <a:spcPct val="120000"/>
              </a:lnSpc>
              <a:spcBef>
                <a:spcPts val="500"/>
              </a:spcBef>
              <a:spcAft>
                <a:spcPts val="0"/>
              </a:spcAft>
              <a:buSzPts val="1000"/>
              <a:buNone/>
              <a:defRPr sz="1000"/>
            </a:lvl5pPr>
            <a:lvl6pPr indent="-228600" lvl="5" marL="2743200" algn="l">
              <a:lnSpc>
                <a:spcPct val="120000"/>
              </a:lnSpc>
              <a:spcBef>
                <a:spcPts val="500"/>
              </a:spcBef>
              <a:spcAft>
                <a:spcPts val="0"/>
              </a:spcAft>
              <a:buSzPts val="1000"/>
              <a:buNone/>
              <a:defRPr sz="1000"/>
            </a:lvl6pPr>
            <a:lvl7pPr indent="-228600" lvl="6" marL="3200400" algn="l">
              <a:lnSpc>
                <a:spcPct val="120000"/>
              </a:lnSpc>
              <a:spcBef>
                <a:spcPts val="500"/>
              </a:spcBef>
              <a:spcAft>
                <a:spcPts val="0"/>
              </a:spcAft>
              <a:buSzPts val="1000"/>
              <a:buNone/>
              <a:defRPr sz="1000"/>
            </a:lvl7pPr>
            <a:lvl8pPr indent="-228600" lvl="7" marL="3657600" algn="l">
              <a:lnSpc>
                <a:spcPct val="120000"/>
              </a:lnSpc>
              <a:spcBef>
                <a:spcPts val="500"/>
              </a:spcBef>
              <a:spcAft>
                <a:spcPts val="0"/>
              </a:spcAft>
              <a:buSzPts val="1000"/>
              <a:buNone/>
              <a:defRPr sz="1000"/>
            </a:lvl8pPr>
            <a:lvl9pPr indent="-228600" lvl="8" marL="4114800" algn="l">
              <a:lnSpc>
                <a:spcPct val="120000"/>
              </a:lnSpc>
              <a:spcBef>
                <a:spcPts val="500"/>
              </a:spcBef>
              <a:spcAft>
                <a:spcPts val="0"/>
              </a:spcAft>
              <a:buSzPts val="1000"/>
              <a:buNone/>
              <a:defRPr sz="1000"/>
            </a:lvl9pPr>
          </a:lstStyle>
          <a:p/>
        </p:txBody>
      </p:sp>
      <p:sp>
        <p:nvSpPr>
          <p:cNvPr id="102" name="Google Shape;102;p13"/>
          <p:cNvSpPr txBox="1"/>
          <p:nvPr>
            <p:ph idx="10" type="dt"/>
          </p:nvPr>
        </p:nvSpPr>
        <p:spPr>
          <a:xfrm>
            <a:off x="7678737" y="5883275"/>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3" name="Google Shape;103;p13"/>
          <p:cNvSpPr txBox="1"/>
          <p:nvPr>
            <p:ph idx="11" type="ftr"/>
          </p:nvPr>
        </p:nvSpPr>
        <p:spPr>
          <a:xfrm>
            <a:off x="913774" y="5883275"/>
            <a:ext cx="6672887"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4" name="Google Shape;104;p13"/>
          <p:cNvSpPr txBox="1"/>
          <p:nvPr>
            <p:ph idx="12" type="sldNum"/>
          </p:nvPr>
        </p:nvSpPr>
        <p:spPr>
          <a:xfrm>
            <a:off x="10514011" y="5883275"/>
            <a:ext cx="76421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
        <p:nvSpPr>
          <p:cNvPr id="105" name="Google Shape;105;p13"/>
          <p:cNvSpPr txBox="1"/>
          <p:nvPr/>
        </p:nvSpPr>
        <p:spPr>
          <a:xfrm>
            <a:off x="1001488" y="754166"/>
            <a:ext cx="609600" cy="584776"/>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8000"/>
              <a:buFont typeface="Twentieth Century"/>
              <a:buNone/>
            </a:pPr>
            <a:r>
              <a:rPr b="0" lang="it-IT" sz="8000" cap="none">
                <a:solidFill>
                  <a:schemeClr val="dk1"/>
                </a:solidFill>
                <a:latin typeface="Twentieth Century"/>
                <a:ea typeface="Twentieth Century"/>
                <a:cs typeface="Twentieth Century"/>
                <a:sym typeface="Twentieth Century"/>
              </a:rPr>
              <a:t>“</a:t>
            </a:r>
            <a:endParaRPr/>
          </a:p>
        </p:txBody>
      </p:sp>
      <p:sp>
        <p:nvSpPr>
          <p:cNvPr id="106" name="Google Shape;106;p13"/>
          <p:cNvSpPr txBox="1"/>
          <p:nvPr/>
        </p:nvSpPr>
        <p:spPr>
          <a:xfrm>
            <a:off x="10557558" y="2993578"/>
            <a:ext cx="609600" cy="584776"/>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Clr>
                <a:schemeClr val="dk1"/>
              </a:buClr>
              <a:buSzPts val="8000"/>
              <a:buFont typeface="Twentieth Century"/>
              <a:buNone/>
            </a:pPr>
            <a:r>
              <a:rPr b="0" lang="it-IT" sz="8000" cap="none">
                <a:solidFill>
                  <a:schemeClr val="dk1"/>
                </a:solidFill>
                <a:latin typeface="Twentieth Century"/>
                <a:ea typeface="Twentieth Century"/>
                <a:cs typeface="Twentieth Century"/>
                <a:sym typeface="Twentieth Century"/>
              </a:rPr>
              <a:t>”</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me Card">
  <p:cSld name="Name Card">
    <p:spTree>
      <p:nvGrpSpPr>
        <p:cNvPr id="107" name="Shape 107"/>
        <p:cNvGrpSpPr/>
        <p:nvPr/>
      </p:nvGrpSpPr>
      <p:grpSpPr>
        <a:xfrm>
          <a:off x="0" y="0"/>
          <a:ext cx="0" cy="0"/>
          <a:chOff x="0" y="0"/>
          <a:chExt cx="0" cy="0"/>
        </a:xfrm>
      </p:grpSpPr>
      <p:pic>
        <p:nvPicPr>
          <p:cNvPr descr="Droplets-HD-Content-R1d.png" id="108" name="Google Shape;108;p14"/>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109" name="Google Shape;109;p14"/>
          <p:cNvSpPr txBox="1"/>
          <p:nvPr>
            <p:ph type="title"/>
          </p:nvPr>
        </p:nvSpPr>
        <p:spPr>
          <a:xfrm>
            <a:off x="913775" y="2138721"/>
            <a:ext cx="10364452" cy="2511835"/>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3200"/>
              <a:buFont typeface="Twentieth Centur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0" name="Google Shape;110;p14"/>
          <p:cNvSpPr txBox="1"/>
          <p:nvPr>
            <p:ph idx="1" type="body"/>
          </p:nvPr>
        </p:nvSpPr>
        <p:spPr>
          <a:xfrm>
            <a:off x="913775" y="4662335"/>
            <a:ext cx="10364452" cy="1140644"/>
          </a:xfrm>
          <a:prstGeom prst="rect">
            <a:avLst/>
          </a:prstGeom>
          <a:noFill/>
          <a:ln>
            <a:noFill/>
          </a:ln>
        </p:spPr>
        <p:txBody>
          <a:bodyPr anchorCtr="0" anchor="t" bIns="45700" lIns="91425" spcFirstLastPara="1" rIns="91425" wrap="square" tIns="45700">
            <a:normAutofit/>
          </a:bodyPr>
          <a:lstStyle>
            <a:lvl1pPr indent="-228600" lvl="0" marL="457200" algn="ctr">
              <a:lnSpc>
                <a:spcPct val="120000"/>
              </a:lnSpc>
              <a:spcBef>
                <a:spcPts val="1000"/>
              </a:spcBef>
              <a:spcAft>
                <a:spcPts val="0"/>
              </a:spcAft>
              <a:buSzPts val="1600"/>
              <a:buNone/>
              <a:defRPr sz="1600"/>
            </a:lvl1pPr>
            <a:lvl2pPr indent="-228600" lvl="1" marL="914400" algn="l">
              <a:lnSpc>
                <a:spcPct val="120000"/>
              </a:lnSpc>
              <a:spcBef>
                <a:spcPts val="500"/>
              </a:spcBef>
              <a:spcAft>
                <a:spcPts val="0"/>
              </a:spcAft>
              <a:buSzPts val="1400"/>
              <a:buNone/>
              <a:defRPr sz="1400"/>
            </a:lvl2pPr>
            <a:lvl3pPr indent="-228600" lvl="2" marL="1371600" algn="l">
              <a:lnSpc>
                <a:spcPct val="120000"/>
              </a:lnSpc>
              <a:spcBef>
                <a:spcPts val="500"/>
              </a:spcBef>
              <a:spcAft>
                <a:spcPts val="0"/>
              </a:spcAft>
              <a:buSzPts val="1200"/>
              <a:buNone/>
              <a:defRPr sz="1200"/>
            </a:lvl3pPr>
            <a:lvl4pPr indent="-228600" lvl="3" marL="1828800" algn="l">
              <a:lnSpc>
                <a:spcPct val="120000"/>
              </a:lnSpc>
              <a:spcBef>
                <a:spcPts val="500"/>
              </a:spcBef>
              <a:spcAft>
                <a:spcPts val="0"/>
              </a:spcAft>
              <a:buSzPts val="1000"/>
              <a:buNone/>
              <a:defRPr sz="1000"/>
            </a:lvl4pPr>
            <a:lvl5pPr indent="-228600" lvl="4" marL="2286000" algn="l">
              <a:lnSpc>
                <a:spcPct val="120000"/>
              </a:lnSpc>
              <a:spcBef>
                <a:spcPts val="500"/>
              </a:spcBef>
              <a:spcAft>
                <a:spcPts val="0"/>
              </a:spcAft>
              <a:buSzPts val="1000"/>
              <a:buNone/>
              <a:defRPr sz="1000"/>
            </a:lvl5pPr>
            <a:lvl6pPr indent="-228600" lvl="5" marL="2743200" algn="l">
              <a:lnSpc>
                <a:spcPct val="120000"/>
              </a:lnSpc>
              <a:spcBef>
                <a:spcPts val="500"/>
              </a:spcBef>
              <a:spcAft>
                <a:spcPts val="0"/>
              </a:spcAft>
              <a:buSzPts val="1000"/>
              <a:buNone/>
              <a:defRPr sz="1000"/>
            </a:lvl6pPr>
            <a:lvl7pPr indent="-228600" lvl="6" marL="3200400" algn="l">
              <a:lnSpc>
                <a:spcPct val="120000"/>
              </a:lnSpc>
              <a:spcBef>
                <a:spcPts val="500"/>
              </a:spcBef>
              <a:spcAft>
                <a:spcPts val="0"/>
              </a:spcAft>
              <a:buSzPts val="1000"/>
              <a:buNone/>
              <a:defRPr sz="1000"/>
            </a:lvl7pPr>
            <a:lvl8pPr indent="-228600" lvl="7" marL="3657600" algn="l">
              <a:lnSpc>
                <a:spcPct val="120000"/>
              </a:lnSpc>
              <a:spcBef>
                <a:spcPts val="500"/>
              </a:spcBef>
              <a:spcAft>
                <a:spcPts val="0"/>
              </a:spcAft>
              <a:buSzPts val="1000"/>
              <a:buNone/>
              <a:defRPr sz="1000"/>
            </a:lvl8pPr>
            <a:lvl9pPr indent="-228600" lvl="8" marL="4114800" algn="l">
              <a:lnSpc>
                <a:spcPct val="120000"/>
              </a:lnSpc>
              <a:spcBef>
                <a:spcPts val="500"/>
              </a:spcBef>
              <a:spcAft>
                <a:spcPts val="0"/>
              </a:spcAft>
              <a:buSzPts val="1000"/>
              <a:buNone/>
              <a:defRPr sz="1000"/>
            </a:lvl9pPr>
          </a:lstStyle>
          <a:p/>
        </p:txBody>
      </p:sp>
      <p:sp>
        <p:nvSpPr>
          <p:cNvPr id="111" name="Google Shape;111;p14"/>
          <p:cNvSpPr txBox="1"/>
          <p:nvPr>
            <p:ph idx="10" type="dt"/>
          </p:nvPr>
        </p:nvSpPr>
        <p:spPr>
          <a:xfrm>
            <a:off x="7678737" y="5883275"/>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2" name="Google Shape;112;p14"/>
          <p:cNvSpPr txBox="1"/>
          <p:nvPr>
            <p:ph idx="11" type="ftr"/>
          </p:nvPr>
        </p:nvSpPr>
        <p:spPr>
          <a:xfrm>
            <a:off x="913774" y="5883275"/>
            <a:ext cx="6672887"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3" name="Google Shape;113;p14"/>
          <p:cNvSpPr txBox="1"/>
          <p:nvPr>
            <p:ph idx="12" type="sldNum"/>
          </p:nvPr>
        </p:nvSpPr>
        <p:spPr>
          <a:xfrm>
            <a:off x="10514011" y="5883275"/>
            <a:ext cx="76421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Column">
  <p:cSld name="3 Column">
    <p:spTree>
      <p:nvGrpSpPr>
        <p:cNvPr id="114" name="Shape 114"/>
        <p:cNvGrpSpPr/>
        <p:nvPr/>
      </p:nvGrpSpPr>
      <p:grpSpPr>
        <a:xfrm>
          <a:off x="0" y="0"/>
          <a:ext cx="0" cy="0"/>
          <a:chOff x="0" y="0"/>
          <a:chExt cx="0" cy="0"/>
        </a:xfrm>
      </p:grpSpPr>
      <p:pic>
        <p:nvPicPr>
          <p:cNvPr descr="Droplets-HD-Content-R1d.png" id="115" name="Google Shape;115;p15"/>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116" name="Google Shape;116;p15"/>
          <p:cNvSpPr txBox="1"/>
          <p:nvPr>
            <p:ph type="title"/>
          </p:nvPr>
        </p:nvSpPr>
        <p:spPr>
          <a:xfrm>
            <a:off x="913774" y="609600"/>
            <a:ext cx="10364452" cy="1605094"/>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7" name="Google Shape;117;p15"/>
          <p:cNvSpPr txBox="1"/>
          <p:nvPr>
            <p:ph idx="1" type="body"/>
          </p:nvPr>
        </p:nvSpPr>
        <p:spPr>
          <a:xfrm>
            <a:off x="913774" y="2367093"/>
            <a:ext cx="3298976" cy="576262"/>
          </a:xfrm>
          <a:prstGeom prst="rect">
            <a:avLst/>
          </a:prstGeom>
          <a:noFill/>
          <a:ln>
            <a:noFill/>
          </a:ln>
        </p:spPr>
        <p:txBody>
          <a:bodyPr anchorCtr="0" anchor="b" bIns="45700" lIns="91425" spcFirstLastPara="1" rIns="91425" wrap="square" tIns="45700">
            <a:noAutofit/>
          </a:bodyPr>
          <a:lstStyle>
            <a:lvl1pPr indent="-228600" lvl="0" marL="457200" algn="ctr">
              <a:lnSpc>
                <a:spcPct val="85000"/>
              </a:lnSpc>
              <a:spcBef>
                <a:spcPts val="1000"/>
              </a:spcBef>
              <a:spcAft>
                <a:spcPts val="0"/>
              </a:spcAft>
              <a:buSzPts val="2400"/>
              <a:buNone/>
              <a:defRPr b="0" sz="2400">
                <a:solidFill>
                  <a:schemeClr val="dk1"/>
                </a:solidFill>
              </a:defRPr>
            </a:lvl1pPr>
            <a:lvl2pPr indent="-228600" lvl="1" marL="914400" algn="l">
              <a:lnSpc>
                <a:spcPct val="120000"/>
              </a:lnSpc>
              <a:spcBef>
                <a:spcPts val="500"/>
              </a:spcBef>
              <a:spcAft>
                <a:spcPts val="0"/>
              </a:spcAft>
              <a:buSzPts val="2000"/>
              <a:buNone/>
              <a:defRPr b="1" sz="2000"/>
            </a:lvl2pPr>
            <a:lvl3pPr indent="-228600" lvl="2" marL="1371600" algn="l">
              <a:lnSpc>
                <a:spcPct val="120000"/>
              </a:lnSpc>
              <a:spcBef>
                <a:spcPts val="500"/>
              </a:spcBef>
              <a:spcAft>
                <a:spcPts val="0"/>
              </a:spcAft>
              <a:buSzPts val="1800"/>
              <a:buNone/>
              <a:defRPr b="1" sz="1800"/>
            </a:lvl3pPr>
            <a:lvl4pPr indent="-228600" lvl="3" marL="1828800" algn="l">
              <a:lnSpc>
                <a:spcPct val="120000"/>
              </a:lnSpc>
              <a:spcBef>
                <a:spcPts val="500"/>
              </a:spcBef>
              <a:spcAft>
                <a:spcPts val="0"/>
              </a:spcAft>
              <a:buSzPts val="1600"/>
              <a:buNone/>
              <a:defRPr b="1" sz="1600"/>
            </a:lvl4pPr>
            <a:lvl5pPr indent="-228600" lvl="4" marL="2286000" algn="l">
              <a:lnSpc>
                <a:spcPct val="120000"/>
              </a:lnSpc>
              <a:spcBef>
                <a:spcPts val="500"/>
              </a:spcBef>
              <a:spcAft>
                <a:spcPts val="0"/>
              </a:spcAft>
              <a:buSzPts val="1600"/>
              <a:buNone/>
              <a:defRPr b="1" sz="1600"/>
            </a:lvl5pPr>
            <a:lvl6pPr indent="-228600" lvl="5" marL="2743200" algn="l">
              <a:lnSpc>
                <a:spcPct val="120000"/>
              </a:lnSpc>
              <a:spcBef>
                <a:spcPts val="500"/>
              </a:spcBef>
              <a:spcAft>
                <a:spcPts val="0"/>
              </a:spcAft>
              <a:buSzPts val="1600"/>
              <a:buNone/>
              <a:defRPr b="1" sz="1600"/>
            </a:lvl6pPr>
            <a:lvl7pPr indent="-228600" lvl="6" marL="3200400" algn="l">
              <a:lnSpc>
                <a:spcPct val="120000"/>
              </a:lnSpc>
              <a:spcBef>
                <a:spcPts val="500"/>
              </a:spcBef>
              <a:spcAft>
                <a:spcPts val="0"/>
              </a:spcAft>
              <a:buSzPts val="1600"/>
              <a:buNone/>
              <a:defRPr b="1" sz="1600"/>
            </a:lvl7pPr>
            <a:lvl8pPr indent="-228600" lvl="7" marL="3657600" algn="l">
              <a:lnSpc>
                <a:spcPct val="120000"/>
              </a:lnSpc>
              <a:spcBef>
                <a:spcPts val="500"/>
              </a:spcBef>
              <a:spcAft>
                <a:spcPts val="0"/>
              </a:spcAft>
              <a:buSzPts val="1600"/>
              <a:buNone/>
              <a:defRPr b="1" sz="1600"/>
            </a:lvl8pPr>
            <a:lvl9pPr indent="-228600" lvl="8" marL="4114800" algn="l">
              <a:lnSpc>
                <a:spcPct val="120000"/>
              </a:lnSpc>
              <a:spcBef>
                <a:spcPts val="500"/>
              </a:spcBef>
              <a:spcAft>
                <a:spcPts val="0"/>
              </a:spcAft>
              <a:buSzPts val="1600"/>
              <a:buNone/>
              <a:defRPr b="1" sz="1600"/>
            </a:lvl9pPr>
          </a:lstStyle>
          <a:p/>
        </p:txBody>
      </p:sp>
      <p:sp>
        <p:nvSpPr>
          <p:cNvPr id="118" name="Google Shape;118;p15"/>
          <p:cNvSpPr txBox="1"/>
          <p:nvPr>
            <p:ph idx="2" type="body"/>
          </p:nvPr>
        </p:nvSpPr>
        <p:spPr>
          <a:xfrm>
            <a:off x="913774" y="2943355"/>
            <a:ext cx="3298976" cy="2847845"/>
          </a:xfrm>
          <a:prstGeom prst="rect">
            <a:avLst/>
          </a:prstGeom>
          <a:noFill/>
          <a:ln>
            <a:noFill/>
          </a:ln>
        </p:spPr>
        <p:txBody>
          <a:bodyPr anchorCtr="0" anchor="t" bIns="45700" lIns="91425" spcFirstLastPara="1" rIns="91425" wrap="square" tIns="45700">
            <a:normAutofit/>
          </a:bodyPr>
          <a:lstStyle>
            <a:lvl1pPr indent="-228600" lvl="0" marL="457200" algn="ctr">
              <a:lnSpc>
                <a:spcPct val="120000"/>
              </a:lnSpc>
              <a:spcBef>
                <a:spcPts val="1000"/>
              </a:spcBef>
              <a:spcAft>
                <a:spcPts val="0"/>
              </a:spcAft>
              <a:buSzPts val="1400"/>
              <a:buNone/>
              <a:defRPr sz="1400"/>
            </a:lvl1pPr>
            <a:lvl2pPr indent="-228600" lvl="1" marL="914400" algn="l">
              <a:lnSpc>
                <a:spcPct val="120000"/>
              </a:lnSpc>
              <a:spcBef>
                <a:spcPts val="500"/>
              </a:spcBef>
              <a:spcAft>
                <a:spcPts val="0"/>
              </a:spcAft>
              <a:buSzPts val="1200"/>
              <a:buNone/>
              <a:defRPr sz="1200"/>
            </a:lvl2pPr>
            <a:lvl3pPr indent="-228600" lvl="2" marL="1371600" algn="l">
              <a:lnSpc>
                <a:spcPct val="120000"/>
              </a:lnSpc>
              <a:spcBef>
                <a:spcPts val="500"/>
              </a:spcBef>
              <a:spcAft>
                <a:spcPts val="0"/>
              </a:spcAft>
              <a:buSzPts val="1000"/>
              <a:buNone/>
              <a:defRPr sz="1000"/>
            </a:lvl3pPr>
            <a:lvl4pPr indent="-228600" lvl="3" marL="1828800" algn="l">
              <a:lnSpc>
                <a:spcPct val="120000"/>
              </a:lnSpc>
              <a:spcBef>
                <a:spcPts val="500"/>
              </a:spcBef>
              <a:spcAft>
                <a:spcPts val="0"/>
              </a:spcAft>
              <a:buSzPts val="900"/>
              <a:buNone/>
              <a:defRPr sz="900"/>
            </a:lvl4pPr>
            <a:lvl5pPr indent="-228600" lvl="4" marL="2286000" algn="l">
              <a:lnSpc>
                <a:spcPct val="120000"/>
              </a:lnSpc>
              <a:spcBef>
                <a:spcPts val="500"/>
              </a:spcBef>
              <a:spcAft>
                <a:spcPts val="0"/>
              </a:spcAft>
              <a:buSzPts val="900"/>
              <a:buNone/>
              <a:defRPr sz="900"/>
            </a:lvl5pPr>
            <a:lvl6pPr indent="-228600" lvl="5" marL="2743200" algn="l">
              <a:lnSpc>
                <a:spcPct val="120000"/>
              </a:lnSpc>
              <a:spcBef>
                <a:spcPts val="500"/>
              </a:spcBef>
              <a:spcAft>
                <a:spcPts val="0"/>
              </a:spcAft>
              <a:buSzPts val="900"/>
              <a:buNone/>
              <a:defRPr sz="900"/>
            </a:lvl6pPr>
            <a:lvl7pPr indent="-228600" lvl="6" marL="3200400" algn="l">
              <a:lnSpc>
                <a:spcPct val="120000"/>
              </a:lnSpc>
              <a:spcBef>
                <a:spcPts val="500"/>
              </a:spcBef>
              <a:spcAft>
                <a:spcPts val="0"/>
              </a:spcAft>
              <a:buSzPts val="900"/>
              <a:buNone/>
              <a:defRPr sz="900"/>
            </a:lvl7pPr>
            <a:lvl8pPr indent="-228600" lvl="7" marL="3657600" algn="l">
              <a:lnSpc>
                <a:spcPct val="120000"/>
              </a:lnSpc>
              <a:spcBef>
                <a:spcPts val="500"/>
              </a:spcBef>
              <a:spcAft>
                <a:spcPts val="0"/>
              </a:spcAft>
              <a:buSzPts val="900"/>
              <a:buNone/>
              <a:defRPr sz="900"/>
            </a:lvl8pPr>
            <a:lvl9pPr indent="-228600" lvl="8" marL="4114800" algn="l">
              <a:lnSpc>
                <a:spcPct val="120000"/>
              </a:lnSpc>
              <a:spcBef>
                <a:spcPts val="500"/>
              </a:spcBef>
              <a:spcAft>
                <a:spcPts val="0"/>
              </a:spcAft>
              <a:buSzPts val="900"/>
              <a:buNone/>
              <a:defRPr sz="900"/>
            </a:lvl9pPr>
          </a:lstStyle>
          <a:p/>
        </p:txBody>
      </p:sp>
      <p:sp>
        <p:nvSpPr>
          <p:cNvPr id="119" name="Google Shape;119;p15"/>
          <p:cNvSpPr txBox="1"/>
          <p:nvPr>
            <p:ph idx="3" type="body"/>
          </p:nvPr>
        </p:nvSpPr>
        <p:spPr>
          <a:xfrm>
            <a:off x="4452389" y="2367093"/>
            <a:ext cx="3291521" cy="576262"/>
          </a:xfrm>
          <a:prstGeom prst="rect">
            <a:avLst/>
          </a:prstGeom>
          <a:noFill/>
          <a:ln>
            <a:noFill/>
          </a:ln>
        </p:spPr>
        <p:txBody>
          <a:bodyPr anchorCtr="0" anchor="b" bIns="45700" lIns="91425" spcFirstLastPara="1" rIns="91425" wrap="square" tIns="45700">
            <a:noAutofit/>
          </a:bodyPr>
          <a:lstStyle>
            <a:lvl1pPr indent="-228600" lvl="0" marL="457200" algn="ctr">
              <a:lnSpc>
                <a:spcPct val="85000"/>
              </a:lnSpc>
              <a:spcBef>
                <a:spcPts val="1000"/>
              </a:spcBef>
              <a:spcAft>
                <a:spcPts val="0"/>
              </a:spcAft>
              <a:buSzPts val="2400"/>
              <a:buNone/>
              <a:defRPr b="0" sz="2400">
                <a:solidFill>
                  <a:schemeClr val="dk1"/>
                </a:solidFill>
              </a:defRPr>
            </a:lvl1pPr>
            <a:lvl2pPr indent="-228600" lvl="1" marL="914400" algn="l">
              <a:lnSpc>
                <a:spcPct val="120000"/>
              </a:lnSpc>
              <a:spcBef>
                <a:spcPts val="500"/>
              </a:spcBef>
              <a:spcAft>
                <a:spcPts val="0"/>
              </a:spcAft>
              <a:buSzPts val="2000"/>
              <a:buNone/>
              <a:defRPr b="1" sz="2000"/>
            </a:lvl2pPr>
            <a:lvl3pPr indent="-228600" lvl="2" marL="1371600" algn="l">
              <a:lnSpc>
                <a:spcPct val="120000"/>
              </a:lnSpc>
              <a:spcBef>
                <a:spcPts val="500"/>
              </a:spcBef>
              <a:spcAft>
                <a:spcPts val="0"/>
              </a:spcAft>
              <a:buSzPts val="1800"/>
              <a:buNone/>
              <a:defRPr b="1" sz="1800"/>
            </a:lvl3pPr>
            <a:lvl4pPr indent="-228600" lvl="3" marL="1828800" algn="l">
              <a:lnSpc>
                <a:spcPct val="120000"/>
              </a:lnSpc>
              <a:spcBef>
                <a:spcPts val="500"/>
              </a:spcBef>
              <a:spcAft>
                <a:spcPts val="0"/>
              </a:spcAft>
              <a:buSzPts val="1600"/>
              <a:buNone/>
              <a:defRPr b="1" sz="1600"/>
            </a:lvl4pPr>
            <a:lvl5pPr indent="-228600" lvl="4" marL="2286000" algn="l">
              <a:lnSpc>
                <a:spcPct val="120000"/>
              </a:lnSpc>
              <a:spcBef>
                <a:spcPts val="500"/>
              </a:spcBef>
              <a:spcAft>
                <a:spcPts val="0"/>
              </a:spcAft>
              <a:buSzPts val="1600"/>
              <a:buNone/>
              <a:defRPr b="1" sz="1600"/>
            </a:lvl5pPr>
            <a:lvl6pPr indent="-228600" lvl="5" marL="2743200" algn="l">
              <a:lnSpc>
                <a:spcPct val="120000"/>
              </a:lnSpc>
              <a:spcBef>
                <a:spcPts val="500"/>
              </a:spcBef>
              <a:spcAft>
                <a:spcPts val="0"/>
              </a:spcAft>
              <a:buSzPts val="1600"/>
              <a:buNone/>
              <a:defRPr b="1" sz="1600"/>
            </a:lvl6pPr>
            <a:lvl7pPr indent="-228600" lvl="6" marL="3200400" algn="l">
              <a:lnSpc>
                <a:spcPct val="120000"/>
              </a:lnSpc>
              <a:spcBef>
                <a:spcPts val="500"/>
              </a:spcBef>
              <a:spcAft>
                <a:spcPts val="0"/>
              </a:spcAft>
              <a:buSzPts val="1600"/>
              <a:buNone/>
              <a:defRPr b="1" sz="1600"/>
            </a:lvl7pPr>
            <a:lvl8pPr indent="-228600" lvl="7" marL="3657600" algn="l">
              <a:lnSpc>
                <a:spcPct val="120000"/>
              </a:lnSpc>
              <a:spcBef>
                <a:spcPts val="500"/>
              </a:spcBef>
              <a:spcAft>
                <a:spcPts val="0"/>
              </a:spcAft>
              <a:buSzPts val="1600"/>
              <a:buNone/>
              <a:defRPr b="1" sz="1600"/>
            </a:lvl8pPr>
            <a:lvl9pPr indent="-228600" lvl="8" marL="4114800" algn="l">
              <a:lnSpc>
                <a:spcPct val="120000"/>
              </a:lnSpc>
              <a:spcBef>
                <a:spcPts val="500"/>
              </a:spcBef>
              <a:spcAft>
                <a:spcPts val="0"/>
              </a:spcAft>
              <a:buSzPts val="1600"/>
              <a:buNone/>
              <a:defRPr b="1" sz="1600"/>
            </a:lvl9pPr>
          </a:lstStyle>
          <a:p/>
        </p:txBody>
      </p:sp>
      <p:sp>
        <p:nvSpPr>
          <p:cNvPr id="120" name="Google Shape;120;p15"/>
          <p:cNvSpPr txBox="1"/>
          <p:nvPr>
            <p:ph idx="4" type="body"/>
          </p:nvPr>
        </p:nvSpPr>
        <p:spPr>
          <a:xfrm>
            <a:off x="4441348" y="2943355"/>
            <a:ext cx="3303351" cy="2847845"/>
          </a:xfrm>
          <a:prstGeom prst="rect">
            <a:avLst/>
          </a:prstGeom>
          <a:noFill/>
          <a:ln>
            <a:noFill/>
          </a:ln>
        </p:spPr>
        <p:txBody>
          <a:bodyPr anchorCtr="0" anchor="t" bIns="45700" lIns="91425" spcFirstLastPara="1" rIns="91425" wrap="square" tIns="45700">
            <a:normAutofit/>
          </a:bodyPr>
          <a:lstStyle>
            <a:lvl1pPr indent="-228600" lvl="0" marL="457200" algn="ctr">
              <a:lnSpc>
                <a:spcPct val="120000"/>
              </a:lnSpc>
              <a:spcBef>
                <a:spcPts val="1000"/>
              </a:spcBef>
              <a:spcAft>
                <a:spcPts val="0"/>
              </a:spcAft>
              <a:buSzPts val="1400"/>
              <a:buNone/>
              <a:defRPr sz="1400"/>
            </a:lvl1pPr>
            <a:lvl2pPr indent="-228600" lvl="1" marL="914400" algn="l">
              <a:lnSpc>
                <a:spcPct val="120000"/>
              </a:lnSpc>
              <a:spcBef>
                <a:spcPts val="500"/>
              </a:spcBef>
              <a:spcAft>
                <a:spcPts val="0"/>
              </a:spcAft>
              <a:buSzPts val="1200"/>
              <a:buNone/>
              <a:defRPr sz="1200"/>
            </a:lvl2pPr>
            <a:lvl3pPr indent="-228600" lvl="2" marL="1371600" algn="l">
              <a:lnSpc>
                <a:spcPct val="120000"/>
              </a:lnSpc>
              <a:spcBef>
                <a:spcPts val="500"/>
              </a:spcBef>
              <a:spcAft>
                <a:spcPts val="0"/>
              </a:spcAft>
              <a:buSzPts val="1000"/>
              <a:buNone/>
              <a:defRPr sz="1000"/>
            </a:lvl3pPr>
            <a:lvl4pPr indent="-228600" lvl="3" marL="1828800" algn="l">
              <a:lnSpc>
                <a:spcPct val="120000"/>
              </a:lnSpc>
              <a:spcBef>
                <a:spcPts val="500"/>
              </a:spcBef>
              <a:spcAft>
                <a:spcPts val="0"/>
              </a:spcAft>
              <a:buSzPts val="900"/>
              <a:buNone/>
              <a:defRPr sz="900"/>
            </a:lvl4pPr>
            <a:lvl5pPr indent="-228600" lvl="4" marL="2286000" algn="l">
              <a:lnSpc>
                <a:spcPct val="120000"/>
              </a:lnSpc>
              <a:spcBef>
                <a:spcPts val="500"/>
              </a:spcBef>
              <a:spcAft>
                <a:spcPts val="0"/>
              </a:spcAft>
              <a:buSzPts val="900"/>
              <a:buNone/>
              <a:defRPr sz="900"/>
            </a:lvl5pPr>
            <a:lvl6pPr indent="-228600" lvl="5" marL="2743200" algn="l">
              <a:lnSpc>
                <a:spcPct val="120000"/>
              </a:lnSpc>
              <a:spcBef>
                <a:spcPts val="500"/>
              </a:spcBef>
              <a:spcAft>
                <a:spcPts val="0"/>
              </a:spcAft>
              <a:buSzPts val="900"/>
              <a:buNone/>
              <a:defRPr sz="900"/>
            </a:lvl6pPr>
            <a:lvl7pPr indent="-228600" lvl="6" marL="3200400" algn="l">
              <a:lnSpc>
                <a:spcPct val="120000"/>
              </a:lnSpc>
              <a:spcBef>
                <a:spcPts val="500"/>
              </a:spcBef>
              <a:spcAft>
                <a:spcPts val="0"/>
              </a:spcAft>
              <a:buSzPts val="900"/>
              <a:buNone/>
              <a:defRPr sz="900"/>
            </a:lvl7pPr>
            <a:lvl8pPr indent="-228600" lvl="7" marL="3657600" algn="l">
              <a:lnSpc>
                <a:spcPct val="120000"/>
              </a:lnSpc>
              <a:spcBef>
                <a:spcPts val="500"/>
              </a:spcBef>
              <a:spcAft>
                <a:spcPts val="0"/>
              </a:spcAft>
              <a:buSzPts val="900"/>
              <a:buNone/>
              <a:defRPr sz="900"/>
            </a:lvl8pPr>
            <a:lvl9pPr indent="-228600" lvl="8" marL="4114800" algn="l">
              <a:lnSpc>
                <a:spcPct val="120000"/>
              </a:lnSpc>
              <a:spcBef>
                <a:spcPts val="500"/>
              </a:spcBef>
              <a:spcAft>
                <a:spcPts val="0"/>
              </a:spcAft>
              <a:buSzPts val="900"/>
              <a:buNone/>
              <a:defRPr sz="900"/>
            </a:lvl9pPr>
          </a:lstStyle>
          <a:p/>
        </p:txBody>
      </p:sp>
      <p:sp>
        <p:nvSpPr>
          <p:cNvPr id="121" name="Google Shape;121;p15"/>
          <p:cNvSpPr txBox="1"/>
          <p:nvPr>
            <p:ph idx="5" type="body"/>
          </p:nvPr>
        </p:nvSpPr>
        <p:spPr>
          <a:xfrm>
            <a:off x="7973298" y="2367093"/>
            <a:ext cx="3304928" cy="576262"/>
          </a:xfrm>
          <a:prstGeom prst="rect">
            <a:avLst/>
          </a:prstGeom>
          <a:noFill/>
          <a:ln>
            <a:noFill/>
          </a:ln>
        </p:spPr>
        <p:txBody>
          <a:bodyPr anchorCtr="0" anchor="b" bIns="45700" lIns="91425" spcFirstLastPara="1" rIns="91425" wrap="square" tIns="45700">
            <a:noAutofit/>
          </a:bodyPr>
          <a:lstStyle>
            <a:lvl1pPr indent="-228600" lvl="0" marL="457200" algn="ctr">
              <a:lnSpc>
                <a:spcPct val="85000"/>
              </a:lnSpc>
              <a:spcBef>
                <a:spcPts val="1000"/>
              </a:spcBef>
              <a:spcAft>
                <a:spcPts val="0"/>
              </a:spcAft>
              <a:buSzPts val="2400"/>
              <a:buNone/>
              <a:defRPr b="0" sz="2400">
                <a:solidFill>
                  <a:schemeClr val="dk1"/>
                </a:solidFill>
              </a:defRPr>
            </a:lvl1pPr>
            <a:lvl2pPr indent="-228600" lvl="1" marL="914400" algn="l">
              <a:lnSpc>
                <a:spcPct val="120000"/>
              </a:lnSpc>
              <a:spcBef>
                <a:spcPts val="500"/>
              </a:spcBef>
              <a:spcAft>
                <a:spcPts val="0"/>
              </a:spcAft>
              <a:buSzPts val="2000"/>
              <a:buNone/>
              <a:defRPr b="1" sz="2000"/>
            </a:lvl2pPr>
            <a:lvl3pPr indent="-228600" lvl="2" marL="1371600" algn="l">
              <a:lnSpc>
                <a:spcPct val="120000"/>
              </a:lnSpc>
              <a:spcBef>
                <a:spcPts val="500"/>
              </a:spcBef>
              <a:spcAft>
                <a:spcPts val="0"/>
              </a:spcAft>
              <a:buSzPts val="1800"/>
              <a:buNone/>
              <a:defRPr b="1" sz="1800"/>
            </a:lvl3pPr>
            <a:lvl4pPr indent="-228600" lvl="3" marL="1828800" algn="l">
              <a:lnSpc>
                <a:spcPct val="120000"/>
              </a:lnSpc>
              <a:spcBef>
                <a:spcPts val="500"/>
              </a:spcBef>
              <a:spcAft>
                <a:spcPts val="0"/>
              </a:spcAft>
              <a:buSzPts val="1600"/>
              <a:buNone/>
              <a:defRPr b="1" sz="1600"/>
            </a:lvl4pPr>
            <a:lvl5pPr indent="-228600" lvl="4" marL="2286000" algn="l">
              <a:lnSpc>
                <a:spcPct val="120000"/>
              </a:lnSpc>
              <a:spcBef>
                <a:spcPts val="500"/>
              </a:spcBef>
              <a:spcAft>
                <a:spcPts val="0"/>
              </a:spcAft>
              <a:buSzPts val="1600"/>
              <a:buNone/>
              <a:defRPr b="1" sz="1600"/>
            </a:lvl5pPr>
            <a:lvl6pPr indent="-228600" lvl="5" marL="2743200" algn="l">
              <a:lnSpc>
                <a:spcPct val="120000"/>
              </a:lnSpc>
              <a:spcBef>
                <a:spcPts val="500"/>
              </a:spcBef>
              <a:spcAft>
                <a:spcPts val="0"/>
              </a:spcAft>
              <a:buSzPts val="1600"/>
              <a:buNone/>
              <a:defRPr b="1" sz="1600"/>
            </a:lvl6pPr>
            <a:lvl7pPr indent="-228600" lvl="6" marL="3200400" algn="l">
              <a:lnSpc>
                <a:spcPct val="120000"/>
              </a:lnSpc>
              <a:spcBef>
                <a:spcPts val="500"/>
              </a:spcBef>
              <a:spcAft>
                <a:spcPts val="0"/>
              </a:spcAft>
              <a:buSzPts val="1600"/>
              <a:buNone/>
              <a:defRPr b="1" sz="1600"/>
            </a:lvl7pPr>
            <a:lvl8pPr indent="-228600" lvl="7" marL="3657600" algn="l">
              <a:lnSpc>
                <a:spcPct val="120000"/>
              </a:lnSpc>
              <a:spcBef>
                <a:spcPts val="500"/>
              </a:spcBef>
              <a:spcAft>
                <a:spcPts val="0"/>
              </a:spcAft>
              <a:buSzPts val="1600"/>
              <a:buNone/>
              <a:defRPr b="1" sz="1600"/>
            </a:lvl8pPr>
            <a:lvl9pPr indent="-228600" lvl="8" marL="4114800" algn="l">
              <a:lnSpc>
                <a:spcPct val="120000"/>
              </a:lnSpc>
              <a:spcBef>
                <a:spcPts val="500"/>
              </a:spcBef>
              <a:spcAft>
                <a:spcPts val="0"/>
              </a:spcAft>
              <a:buSzPts val="1600"/>
              <a:buNone/>
              <a:defRPr b="1" sz="1600"/>
            </a:lvl9pPr>
          </a:lstStyle>
          <a:p/>
        </p:txBody>
      </p:sp>
      <p:sp>
        <p:nvSpPr>
          <p:cNvPr id="122" name="Google Shape;122;p15"/>
          <p:cNvSpPr txBox="1"/>
          <p:nvPr>
            <p:ph idx="6" type="body"/>
          </p:nvPr>
        </p:nvSpPr>
        <p:spPr>
          <a:xfrm>
            <a:off x="7973298" y="2943355"/>
            <a:ext cx="3304928" cy="2847845"/>
          </a:xfrm>
          <a:prstGeom prst="rect">
            <a:avLst/>
          </a:prstGeom>
          <a:noFill/>
          <a:ln>
            <a:noFill/>
          </a:ln>
        </p:spPr>
        <p:txBody>
          <a:bodyPr anchorCtr="0" anchor="t" bIns="45700" lIns="91425" spcFirstLastPara="1" rIns="91425" wrap="square" tIns="45700">
            <a:normAutofit/>
          </a:bodyPr>
          <a:lstStyle>
            <a:lvl1pPr indent="-228600" lvl="0" marL="457200" algn="ctr">
              <a:lnSpc>
                <a:spcPct val="120000"/>
              </a:lnSpc>
              <a:spcBef>
                <a:spcPts val="1000"/>
              </a:spcBef>
              <a:spcAft>
                <a:spcPts val="0"/>
              </a:spcAft>
              <a:buSzPts val="1400"/>
              <a:buNone/>
              <a:defRPr sz="1400"/>
            </a:lvl1pPr>
            <a:lvl2pPr indent="-228600" lvl="1" marL="914400" algn="l">
              <a:lnSpc>
                <a:spcPct val="120000"/>
              </a:lnSpc>
              <a:spcBef>
                <a:spcPts val="500"/>
              </a:spcBef>
              <a:spcAft>
                <a:spcPts val="0"/>
              </a:spcAft>
              <a:buSzPts val="1200"/>
              <a:buNone/>
              <a:defRPr sz="1200"/>
            </a:lvl2pPr>
            <a:lvl3pPr indent="-228600" lvl="2" marL="1371600" algn="l">
              <a:lnSpc>
                <a:spcPct val="120000"/>
              </a:lnSpc>
              <a:spcBef>
                <a:spcPts val="500"/>
              </a:spcBef>
              <a:spcAft>
                <a:spcPts val="0"/>
              </a:spcAft>
              <a:buSzPts val="1000"/>
              <a:buNone/>
              <a:defRPr sz="1000"/>
            </a:lvl3pPr>
            <a:lvl4pPr indent="-228600" lvl="3" marL="1828800" algn="l">
              <a:lnSpc>
                <a:spcPct val="120000"/>
              </a:lnSpc>
              <a:spcBef>
                <a:spcPts val="500"/>
              </a:spcBef>
              <a:spcAft>
                <a:spcPts val="0"/>
              </a:spcAft>
              <a:buSzPts val="900"/>
              <a:buNone/>
              <a:defRPr sz="900"/>
            </a:lvl4pPr>
            <a:lvl5pPr indent="-228600" lvl="4" marL="2286000" algn="l">
              <a:lnSpc>
                <a:spcPct val="120000"/>
              </a:lnSpc>
              <a:spcBef>
                <a:spcPts val="500"/>
              </a:spcBef>
              <a:spcAft>
                <a:spcPts val="0"/>
              </a:spcAft>
              <a:buSzPts val="900"/>
              <a:buNone/>
              <a:defRPr sz="900"/>
            </a:lvl5pPr>
            <a:lvl6pPr indent="-228600" lvl="5" marL="2743200" algn="l">
              <a:lnSpc>
                <a:spcPct val="120000"/>
              </a:lnSpc>
              <a:spcBef>
                <a:spcPts val="500"/>
              </a:spcBef>
              <a:spcAft>
                <a:spcPts val="0"/>
              </a:spcAft>
              <a:buSzPts val="900"/>
              <a:buNone/>
              <a:defRPr sz="900"/>
            </a:lvl6pPr>
            <a:lvl7pPr indent="-228600" lvl="6" marL="3200400" algn="l">
              <a:lnSpc>
                <a:spcPct val="120000"/>
              </a:lnSpc>
              <a:spcBef>
                <a:spcPts val="500"/>
              </a:spcBef>
              <a:spcAft>
                <a:spcPts val="0"/>
              </a:spcAft>
              <a:buSzPts val="900"/>
              <a:buNone/>
              <a:defRPr sz="900"/>
            </a:lvl7pPr>
            <a:lvl8pPr indent="-228600" lvl="7" marL="3657600" algn="l">
              <a:lnSpc>
                <a:spcPct val="120000"/>
              </a:lnSpc>
              <a:spcBef>
                <a:spcPts val="500"/>
              </a:spcBef>
              <a:spcAft>
                <a:spcPts val="0"/>
              </a:spcAft>
              <a:buSzPts val="900"/>
              <a:buNone/>
              <a:defRPr sz="900"/>
            </a:lvl8pPr>
            <a:lvl9pPr indent="-228600" lvl="8" marL="4114800" algn="l">
              <a:lnSpc>
                <a:spcPct val="120000"/>
              </a:lnSpc>
              <a:spcBef>
                <a:spcPts val="500"/>
              </a:spcBef>
              <a:spcAft>
                <a:spcPts val="0"/>
              </a:spcAft>
              <a:buSzPts val="900"/>
              <a:buNone/>
              <a:defRPr sz="900"/>
            </a:lvl9pPr>
          </a:lstStyle>
          <a:p/>
        </p:txBody>
      </p:sp>
      <p:sp>
        <p:nvSpPr>
          <p:cNvPr id="123" name="Google Shape;123;p15"/>
          <p:cNvSpPr txBox="1"/>
          <p:nvPr>
            <p:ph idx="10" type="dt"/>
          </p:nvPr>
        </p:nvSpPr>
        <p:spPr>
          <a:xfrm>
            <a:off x="7678737" y="5883275"/>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4" name="Google Shape;124;p15"/>
          <p:cNvSpPr txBox="1"/>
          <p:nvPr>
            <p:ph idx="11" type="ftr"/>
          </p:nvPr>
        </p:nvSpPr>
        <p:spPr>
          <a:xfrm>
            <a:off x="913774" y="5883275"/>
            <a:ext cx="6672887"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5" name="Google Shape;125;p15"/>
          <p:cNvSpPr txBox="1"/>
          <p:nvPr>
            <p:ph idx="12" type="sldNum"/>
          </p:nvPr>
        </p:nvSpPr>
        <p:spPr>
          <a:xfrm>
            <a:off x="10514011" y="5883275"/>
            <a:ext cx="76421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Picture Column">
  <p:cSld name="3 Picture Column">
    <p:spTree>
      <p:nvGrpSpPr>
        <p:cNvPr id="126" name="Shape 126"/>
        <p:cNvGrpSpPr/>
        <p:nvPr/>
      </p:nvGrpSpPr>
      <p:grpSpPr>
        <a:xfrm>
          <a:off x="0" y="0"/>
          <a:ext cx="0" cy="0"/>
          <a:chOff x="0" y="0"/>
          <a:chExt cx="0" cy="0"/>
        </a:xfrm>
      </p:grpSpPr>
      <p:pic>
        <p:nvPicPr>
          <p:cNvPr descr="Droplets-HD-Content-R1d.png" id="127" name="Google Shape;127;p16"/>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128" name="Google Shape;128;p16"/>
          <p:cNvSpPr txBox="1"/>
          <p:nvPr>
            <p:ph type="title"/>
          </p:nvPr>
        </p:nvSpPr>
        <p:spPr>
          <a:xfrm>
            <a:off x="913774" y="610772"/>
            <a:ext cx="10364452" cy="1603922"/>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9" name="Google Shape;129;p16"/>
          <p:cNvSpPr txBox="1"/>
          <p:nvPr>
            <p:ph idx="1" type="body"/>
          </p:nvPr>
        </p:nvSpPr>
        <p:spPr>
          <a:xfrm>
            <a:off x="913774" y="4204820"/>
            <a:ext cx="3296409" cy="576262"/>
          </a:xfrm>
          <a:prstGeom prst="rect">
            <a:avLst/>
          </a:prstGeom>
          <a:noFill/>
          <a:ln>
            <a:noFill/>
          </a:ln>
        </p:spPr>
        <p:txBody>
          <a:bodyPr anchorCtr="0" anchor="b" bIns="45700" lIns="91425" spcFirstLastPara="1" rIns="91425" wrap="square" tIns="45700">
            <a:noAutofit/>
          </a:bodyPr>
          <a:lstStyle>
            <a:lvl1pPr indent="-228600" lvl="0" marL="457200" algn="ctr">
              <a:lnSpc>
                <a:spcPct val="85000"/>
              </a:lnSpc>
              <a:spcBef>
                <a:spcPts val="1000"/>
              </a:spcBef>
              <a:spcAft>
                <a:spcPts val="0"/>
              </a:spcAft>
              <a:buSzPts val="2200"/>
              <a:buNone/>
              <a:defRPr b="0" sz="2200">
                <a:solidFill>
                  <a:schemeClr val="dk1"/>
                </a:solidFill>
              </a:defRPr>
            </a:lvl1pPr>
            <a:lvl2pPr indent="-228600" lvl="1" marL="914400" algn="l">
              <a:lnSpc>
                <a:spcPct val="120000"/>
              </a:lnSpc>
              <a:spcBef>
                <a:spcPts val="500"/>
              </a:spcBef>
              <a:spcAft>
                <a:spcPts val="0"/>
              </a:spcAft>
              <a:buSzPts val="2000"/>
              <a:buNone/>
              <a:defRPr b="1" sz="2000"/>
            </a:lvl2pPr>
            <a:lvl3pPr indent="-228600" lvl="2" marL="1371600" algn="l">
              <a:lnSpc>
                <a:spcPct val="120000"/>
              </a:lnSpc>
              <a:spcBef>
                <a:spcPts val="500"/>
              </a:spcBef>
              <a:spcAft>
                <a:spcPts val="0"/>
              </a:spcAft>
              <a:buSzPts val="1800"/>
              <a:buNone/>
              <a:defRPr b="1" sz="1800"/>
            </a:lvl3pPr>
            <a:lvl4pPr indent="-228600" lvl="3" marL="1828800" algn="l">
              <a:lnSpc>
                <a:spcPct val="120000"/>
              </a:lnSpc>
              <a:spcBef>
                <a:spcPts val="500"/>
              </a:spcBef>
              <a:spcAft>
                <a:spcPts val="0"/>
              </a:spcAft>
              <a:buSzPts val="1600"/>
              <a:buNone/>
              <a:defRPr b="1" sz="1600"/>
            </a:lvl4pPr>
            <a:lvl5pPr indent="-228600" lvl="4" marL="2286000" algn="l">
              <a:lnSpc>
                <a:spcPct val="120000"/>
              </a:lnSpc>
              <a:spcBef>
                <a:spcPts val="500"/>
              </a:spcBef>
              <a:spcAft>
                <a:spcPts val="0"/>
              </a:spcAft>
              <a:buSzPts val="1600"/>
              <a:buNone/>
              <a:defRPr b="1" sz="1600"/>
            </a:lvl5pPr>
            <a:lvl6pPr indent="-228600" lvl="5" marL="2743200" algn="l">
              <a:lnSpc>
                <a:spcPct val="120000"/>
              </a:lnSpc>
              <a:spcBef>
                <a:spcPts val="500"/>
              </a:spcBef>
              <a:spcAft>
                <a:spcPts val="0"/>
              </a:spcAft>
              <a:buSzPts val="1600"/>
              <a:buNone/>
              <a:defRPr b="1" sz="1600"/>
            </a:lvl6pPr>
            <a:lvl7pPr indent="-228600" lvl="6" marL="3200400" algn="l">
              <a:lnSpc>
                <a:spcPct val="120000"/>
              </a:lnSpc>
              <a:spcBef>
                <a:spcPts val="500"/>
              </a:spcBef>
              <a:spcAft>
                <a:spcPts val="0"/>
              </a:spcAft>
              <a:buSzPts val="1600"/>
              <a:buNone/>
              <a:defRPr b="1" sz="1600"/>
            </a:lvl7pPr>
            <a:lvl8pPr indent="-228600" lvl="7" marL="3657600" algn="l">
              <a:lnSpc>
                <a:spcPct val="120000"/>
              </a:lnSpc>
              <a:spcBef>
                <a:spcPts val="500"/>
              </a:spcBef>
              <a:spcAft>
                <a:spcPts val="0"/>
              </a:spcAft>
              <a:buSzPts val="1600"/>
              <a:buNone/>
              <a:defRPr b="1" sz="1600"/>
            </a:lvl8pPr>
            <a:lvl9pPr indent="-228600" lvl="8" marL="4114800" algn="l">
              <a:lnSpc>
                <a:spcPct val="120000"/>
              </a:lnSpc>
              <a:spcBef>
                <a:spcPts val="500"/>
              </a:spcBef>
              <a:spcAft>
                <a:spcPts val="0"/>
              </a:spcAft>
              <a:buSzPts val="1600"/>
              <a:buNone/>
              <a:defRPr b="1" sz="1600"/>
            </a:lvl9pPr>
          </a:lstStyle>
          <a:p/>
        </p:txBody>
      </p:sp>
      <p:sp>
        <p:nvSpPr>
          <p:cNvPr id="130" name="Google Shape;130;p16"/>
          <p:cNvSpPr/>
          <p:nvPr>
            <p:ph idx="2" type="pic"/>
          </p:nvPr>
        </p:nvSpPr>
        <p:spPr>
          <a:xfrm>
            <a:off x="913774" y="2367093"/>
            <a:ext cx="3296409" cy="1524000"/>
          </a:xfrm>
          <a:prstGeom prst="roundRect">
            <a:avLst>
              <a:gd fmla="val 9363" name="adj"/>
            </a:avLst>
          </a:prstGeom>
          <a:noFill/>
          <a:ln cap="sq" cmpd="sng" w="82550">
            <a:solidFill>
              <a:srgbClr val="EAEAEA"/>
            </a:solidFill>
            <a:prstDash val="solid"/>
            <a:miter lim="800000"/>
            <a:headEnd len="sm" w="sm" type="none"/>
            <a:tailEnd len="sm" w="sm" type="none"/>
          </a:ln>
        </p:spPr>
      </p:sp>
      <p:sp>
        <p:nvSpPr>
          <p:cNvPr id="131" name="Google Shape;131;p16"/>
          <p:cNvSpPr txBox="1"/>
          <p:nvPr>
            <p:ph idx="3" type="body"/>
          </p:nvPr>
        </p:nvSpPr>
        <p:spPr>
          <a:xfrm>
            <a:off x="913774" y="4781082"/>
            <a:ext cx="3296409" cy="1010118"/>
          </a:xfrm>
          <a:prstGeom prst="rect">
            <a:avLst/>
          </a:prstGeom>
          <a:noFill/>
          <a:ln>
            <a:noFill/>
          </a:ln>
        </p:spPr>
        <p:txBody>
          <a:bodyPr anchorCtr="0" anchor="t" bIns="45700" lIns="91425" spcFirstLastPara="1" rIns="91425" wrap="square" tIns="45700">
            <a:normAutofit/>
          </a:bodyPr>
          <a:lstStyle>
            <a:lvl1pPr indent="-228600" lvl="0" marL="457200" algn="ctr">
              <a:lnSpc>
                <a:spcPct val="120000"/>
              </a:lnSpc>
              <a:spcBef>
                <a:spcPts val="1000"/>
              </a:spcBef>
              <a:spcAft>
                <a:spcPts val="0"/>
              </a:spcAft>
              <a:buSzPts val="1400"/>
              <a:buNone/>
              <a:defRPr sz="1400"/>
            </a:lvl1pPr>
            <a:lvl2pPr indent="-228600" lvl="1" marL="914400" algn="l">
              <a:lnSpc>
                <a:spcPct val="120000"/>
              </a:lnSpc>
              <a:spcBef>
                <a:spcPts val="500"/>
              </a:spcBef>
              <a:spcAft>
                <a:spcPts val="0"/>
              </a:spcAft>
              <a:buSzPts val="1200"/>
              <a:buNone/>
              <a:defRPr sz="1200"/>
            </a:lvl2pPr>
            <a:lvl3pPr indent="-228600" lvl="2" marL="1371600" algn="l">
              <a:lnSpc>
                <a:spcPct val="120000"/>
              </a:lnSpc>
              <a:spcBef>
                <a:spcPts val="500"/>
              </a:spcBef>
              <a:spcAft>
                <a:spcPts val="0"/>
              </a:spcAft>
              <a:buSzPts val="1000"/>
              <a:buNone/>
              <a:defRPr sz="1000"/>
            </a:lvl3pPr>
            <a:lvl4pPr indent="-228600" lvl="3" marL="1828800" algn="l">
              <a:lnSpc>
                <a:spcPct val="120000"/>
              </a:lnSpc>
              <a:spcBef>
                <a:spcPts val="500"/>
              </a:spcBef>
              <a:spcAft>
                <a:spcPts val="0"/>
              </a:spcAft>
              <a:buSzPts val="900"/>
              <a:buNone/>
              <a:defRPr sz="900"/>
            </a:lvl4pPr>
            <a:lvl5pPr indent="-228600" lvl="4" marL="2286000" algn="l">
              <a:lnSpc>
                <a:spcPct val="120000"/>
              </a:lnSpc>
              <a:spcBef>
                <a:spcPts val="500"/>
              </a:spcBef>
              <a:spcAft>
                <a:spcPts val="0"/>
              </a:spcAft>
              <a:buSzPts val="900"/>
              <a:buNone/>
              <a:defRPr sz="900"/>
            </a:lvl5pPr>
            <a:lvl6pPr indent="-228600" lvl="5" marL="2743200" algn="l">
              <a:lnSpc>
                <a:spcPct val="120000"/>
              </a:lnSpc>
              <a:spcBef>
                <a:spcPts val="500"/>
              </a:spcBef>
              <a:spcAft>
                <a:spcPts val="0"/>
              </a:spcAft>
              <a:buSzPts val="900"/>
              <a:buNone/>
              <a:defRPr sz="900"/>
            </a:lvl6pPr>
            <a:lvl7pPr indent="-228600" lvl="6" marL="3200400" algn="l">
              <a:lnSpc>
                <a:spcPct val="120000"/>
              </a:lnSpc>
              <a:spcBef>
                <a:spcPts val="500"/>
              </a:spcBef>
              <a:spcAft>
                <a:spcPts val="0"/>
              </a:spcAft>
              <a:buSzPts val="900"/>
              <a:buNone/>
              <a:defRPr sz="900"/>
            </a:lvl7pPr>
            <a:lvl8pPr indent="-228600" lvl="7" marL="3657600" algn="l">
              <a:lnSpc>
                <a:spcPct val="120000"/>
              </a:lnSpc>
              <a:spcBef>
                <a:spcPts val="500"/>
              </a:spcBef>
              <a:spcAft>
                <a:spcPts val="0"/>
              </a:spcAft>
              <a:buSzPts val="900"/>
              <a:buNone/>
              <a:defRPr sz="900"/>
            </a:lvl8pPr>
            <a:lvl9pPr indent="-228600" lvl="8" marL="4114800" algn="l">
              <a:lnSpc>
                <a:spcPct val="120000"/>
              </a:lnSpc>
              <a:spcBef>
                <a:spcPts val="500"/>
              </a:spcBef>
              <a:spcAft>
                <a:spcPts val="0"/>
              </a:spcAft>
              <a:buSzPts val="900"/>
              <a:buNone/>
              <a:defRPr sz="900"/>
            </a:lvl9pPr>
          </a:lstStyle>
          <a:p/>
        </p:txBody>
      </p:sp>
      <p:sp>
        <p:nvSpPr>
          <p:cNvPr id="132" name="Google Shape;132;p16"/>
          <p:cNvSpPr txBox="1"/>
          <p:nvPr>
            <p:ph idx="4" type="body"/>
          </p:nvPr>
        </p:nvSpPr>
        <p:spPr>
          <a:xfrm>
            <a:off x="4442759" y="4204820"/>
            <a:ext cx="3301828" cy="576262"/>
          </a:xfrm>
          <a:prstGeom prst="rect">
            <a:avLst/>
          </a:prstGeom>
          <a:noFill/>
          <a:ln>
            <a:noFill/>
          </a:ln>
        </p:spPr>
        <p:txBody>
          <a:bodyPr anchorCtr="0" anchor="b" bIns="45700" lIns="91425" spcFirstLastPara="1" rIns="91425" wrap="square" tIns="45700">
            <a:noAutofit/>
          </a:bodyPr>
          <a:lstStyle>
            <a:lvl1pPr indent="-228600" lvl="0" marL="457200" algn="ctr">
              <a:lnSpc>
                <a:spcPct val="85000"/>
              </a:lnSpc>
              <a:spcBef>
                <a:spcPts val="1000"/>
              </a:spcBef>
              <a:spcAft>
                <a:spcPts val="0"/>
              </a:spcAft>
              <a:buSzPts val="2200"/>
              <a:buNone/>
              <a:defRPr b="0" sz="2200">
                <a:solidFill>
                  <a:schemeClr val="dk1"/>
                </a:solidFill>
              </a:defRPr>
            </a:lvl1pPr>
            <a:lvl2pPr indent="-228600" lvl="1" marL="914400" algn="l">
              <a:lnSpc>
                <a:spcPct val="120000"/>
              </a:lnSpc>
              <a:spcBef>
                <a:spcPts val="500"/>
              </a:spcBef>
              <a:spcAft>
                <a:spcPts val="0"/>
              </a:spcAft>
              <a:buSzPts val="2000"/>
              <a:buNone/>
              <a:defRPr b="1" sz="2000"/>
            </a:lvl2pPr>
            <a:lvl3pPr indent="-228600" lvl="2" marL="1371600" algn="l">
              <a:lnSpc>
                <a:spcPct val="120000"/>
              </a:lnSpc>
              <a:spcBef>
                <a:spcPts val="500"/>
              </a:spcBef>
              <a:spcAft>
                <a:spcPts val="0"/>
              </a:spcAft>
              <a:buSzPts val="1800"/>
              <a:buNone/>
              <a:defRPr b="1" sz="1800"/>
            </a:lvl3pPr>
            <a:lvl4pPr indent="-228600" lvl="3" marL="1828800" algn="l">
              <a:lnSpc>
                <a:spcPct val="120000"/>
              </a:lnSpc>
              <a:spcBef>
                <a:spcPts val="500"/>
              </a:spcBef>
              <a:spcAft>
                <a:spcPts val="0"/>
              </a:spcAft>
              <a:buSzPts val="1600"/>
              <a:buNone/>
              <a:defRPr b="1" sz="1600"/>
            </a:lvl4pPr>
            <a:lvl5pPr indent="-228600" lvl="4" marL="2286000" algn="l">
              <a:lnSpc>
                <a:spcPct val="120000"/>
              </a:lnSpc>
              <a:spcBef>
                <a:spcPts val="500"/>
              </a:spcBef>
              <a:spcAft>
                <a:spcPts val="0"/>
              </a:spcAft>
              <a:buSzPts val="1600"/>
              <a:buNone/>
              <a:defRPr b="1" sz="1600"/>
            </a:lvl5pPr>
            <a:lvl6pPr indent="-228600" lvl="5" marL="2743200" algn="l">
              <a:lnSpc>
                <a:spcPct val="120000"/>
              </a:lnSpc>
              <a:spcBef>
                <a:spcPts val="500"/>
              </a:spcBef>
              <a:spcAft>
                <a:spcPts val="0"/>
              </a:spcAft>
              <a:buSzPts val="1600"/>
              <a:buNone/>
              <a:defRPr b="1" sz="1600"/>
            </a:lvl6pPr>
            <a:lvl7pPr indent="-228600" lvl="6" marL="3200400" algn="l">
              <a:lnSpc>
                <a:spcPct val="120000"/>
              </a:lnSpc>
              <a:spcBef>
                <a:spcPts val="500"/>
              </a:spcBef>
              <a:spcAft>
                <a:spcPts val="0"/>
              </a:spcAft>
              <a:buSzPts val="1600"/>
              <a:buNone/>
              <a:defRPr b="1" sz="1600"/>
            </a:lvl7pPr>
            <a:lvl8pPr indent="-228600" lvl="7" marL="3657600" algn="l">
              <a:lnSpc>
                <a:spcPct val="120000"/>
              </a:lnSpc>
              <a:spcBef>
                <a:spcPts val="500"/>
              </a:spcBef>
              <a:spcAft>
                <a:spcPts val="0"/>
              </a:spcAft>
              <a:buSzPts val="1600"/>
              <a:buNone/>
              <a:defRPr b="1" sz="1600"/>
            </a:lvl8pPr>
            <a:lvl9pPr indent="-228600" lvl="8" marL="4114800" algn="l">
              <a:lnSpc>
                <a:spcPct val="120000"/>
              </a:lnSpc>
              <a:spcBef>
                <a:spcPts val="500"/>
              </a:spcBef>
              <a:spcAft>
                <a:spcPts val="0"/>
              </a:spcAft>
              <a:buSzPts val="1600"/>
              <a:buNone/>
              <a:defRPr b="1" sz="1600"/>
            </a:lvl9pPr>
          </a:lstStyle>
          <a:p/>
        </p:txBody>
      </p:sp>
      <p:sp>
        <p:nvSpPr>
          <p:cNvPr id="133" name="Google Shape;133;p16"/>
          <p:cNvSpPr/>
          <p:nvPr>
            <p:ph idx="5" type="pic"/>
          </p:nvPr>
        </p:nvSpPr>
        <p:spPr>
          <a:xfrm>
            <a:off x="4441348" y="2367093"/>
            <a:ext cx="3303352" cy="1524000"/>
          </a:xfrm>
          <a:prstGeom prst="roundRect">
            <a:avLst>
              <a:gd fmla="val 8841" name="adj"/>
            </a:avLst>
          </a:prstGeom>
          <a:noFill/>
          <a:ln cap="sq" cmpd="sng" w="82550">
            <a:solidFill>
              <a:srgbClr val="EAEAEA"/>
            </a:solidFill>
            <a:prstDash val="solid"/>
            <a:miter lim="800000"/>
            <a:headEnd len="sm" w="sm" type="none"/>
            <a:tailEnd len="sm" w="sm" type="none"/>
          </a:ln>
        </p:spPr>
      </p:sp>
      <p:sp>
        <p:nvSpPr>
          <p:cNvPr id="134" name="Google Shape;134;p16"/>
          <p:cNvSpPr txBox="1"/>
          <p:nvPr>
            <p:ph idx="6" type="body"/>
          </p:nvPr>
        </p:nvSpPr>
        <p:spPr>
          <a:xfrm>
            <a:off x="4441348" y="4781080"/>
            <a:ext cx="3303352" cy="1010119"/>
          </a:xfrm>
          <a:prstGeom prst="rect">
            <a:avLst/>
          </a:prstGeom>
          <a:noFill/>
          <a:ln>
            <a:noFill/>
          </a:ln>
        </p:spPr>
        <p:txBody>
          <a:bodyPr anchorCtr="0" anchor="t" bIns="45700" lIns="91425" spcFirstLastPara="1" rIns="91425" wrap="square" tIns="45700">
            <a:normAutofit/>
          </a:bodyPr>
          <a:lstStyle>
            <a:lvl1pPr indent="-228600" lvl="0" marL="457200" algn="ctr">
              <a:lnSpc>
                <a:spcPct val="120000"/>
              </a:lnSpc>
              <a:spcBef>
                <a:spcPts val="1000"/>
              </a:spcBef>
              <a:spcAft>
                <a:spcPts val="0"/>
              </a:spcAft>
              <a:buSzPts val="1400"/>
              <a:buNone/>
              <a:defRPr sz="1400"/>
            </a:lvl1pPr>
            <a:lvl2pPr indent="-228600" lvl="1" marL="914400" algn="l">
              <a:lnSpc>
                <a:spcPct val="120000"/>
              </a:lnSpc>
              <a:spcBef>
                <a:spcPts val="500"/>
              </a:spcBef>
              <a:spcAft>
                <a:spcPts val="0"/>
              </a:spcAft>
              <a:buSzPts val="1200"/>
              <a:buNone/>
              <a:defRPr sz="1200"/>
            </a:lvl2pPr>
            <a:lvl3pPr indent="-228600" lvl="2" marL="1371600" algn="l">
              <a:lnSpc>
                <a:spcPct val="120000"/>
              </a:lnSpc>
              <a:spcBef>
                <a:spcPts val="500"/>
              </a:spcBef>
              <a:spcAft>
                <a:spcPts val="0"/>
              </a:spcAft>
              <a:buSzPts val="1000"/>
              <a:buNone/>
              <a:defRPr sz="1000"/>
            </a:lvl3pPr>
            <a:lvl4pPr indent="-228600" lvl="3" marL="1828800" algn="l">
              <a:lnSpc>
                <a:spcPct val="120000"/>
              </a:lnSpc>
              <a:spcBef>
                <a:spcPts val="500"/>
              </a:spcBef>
              <a:spcAft>
                <a:spcPts val="0"/>
              </a:spcAft>
              <a:buSzPts val="900"/>
              <a:buNone/>
              <a:defRPr sz="900"/>
            </a:lvl4pPr>
            <a:lvl5pPr indent="-228600" lvl="4" marL="2286000" algn="l">
              <a:lnSpc>
                <a:spcPct val="120000"/>
              </a:lnSpc>
              <a:spcBef>
                <a:spcPts val="500"/>
              </a:spcBef>
              <a:spcAft>
                <a:spcPts val="0"/>
              </a:spcAft>
              <a:buSzPts val="900"/>
              <a:buNone/>
              <a:defRPr sz="900"/>
            </a:lvl5pPr>
            <a:lvl6pPr indent="-228600" lvl="5" marL="2743200" algn="l">
              <a:lnSpc>
                <a:spcPct val="120000"/>
              </a:lnSpc>
              <a:spcBef>
                <a:spcPts val="500"/>
              </a:spcBef>
              <a:spcAft>
                <a:spcPts val="0"/>
              </a:spcAft>
              <a:buSzPts val="900"/>
              <a:buNone/>
              <a:defRPr sz="900"/>
            </a:lvl6pPr>
            <a:lvl7pPr indent="-228600" lvl="6" marL="3200400" algn="l">
              <a:lnSpc>
                <a:spcPct val="120000"/>
              </a:lnSpc>
              <a:spcBef>
                <a:spcPts val="500"/>
              </a:spcBef>
              <a:spcAft>
                <a:spcPts val="0"/>
              </a:spcAft>
              <a:buSzPts val="900"/>
              <a:buNone/>
              <a:defRPr sz="900"/>
            </a:lvl7pPr>
            <a:lvl8pPr indent="-228600" lvl="7" marL="3657600" algn="l">
              <a:lnSpc>
                <a:spcPct val="120000"/>
              </a:lnSpc>
              <a:spcBef>
                <a:spcPts val="500"/>
              </a:spcBef>
              <a:spcAft>
                <a:spcPts val="0"/>
              </a:spcAft>
              <a:buSzPts val="900"/>
              <a:buNone/>
              <a:defRPr sz="900"/>
            </a:lvl8pPr>
            <a:lvl9pPr indent="-228600" lvl="8" marL="4114800" algn="l">
              <a:lnSpc>
                <a:spcPct val="120000"/>
              </a:lnSpc>
              <a:spcBef>
                <a:spcPts val="500"/>
              </a:spcBef>
              <a:spcAft>
                <a:spcPts val="0"/>
              </a:spcAft>
              <a:buSzPts val="900"/>
              <a:buNone/>
              <a:defRPr sz="900"/>
            </a:lvl9pPr>
          </a:lstStyle>
          <a:p/>
        </p:txBody>
      </p:sp>
      <p:sp>
        <p:nvSpPr>
          <p:cNvPr id="135" name="Google Shape;135;p16"/>
          <p:cNvSpPr txBox="1"/>
          <p:nvPr>
            <p:ph idx="7" type="body"/>
          </p:nvPr>
        </p:nvSpPr>
        <p:spPr>
          <a:xfrm>
            <a:off x="7973298" y="4204820"/>
            <a:ext cx="3300681" cy="576262"/>
          </a:xfrm>
          <a:prstGeom prst="rect">
            <a:avLst/>
          </a:prstGeom>
          <a:noFill/>
          <a:ln>
            <a:noFill/>
          </a:ln>
        </p:spPr>
        <p:txBody>
          <a:bodyPr anchorCtr="0" anchor="b" bIns="45700" lIns="91425" spcFirstLastPara="1" rIns="91425" wrap="square" tIns="45700">
            <a:noAutofit/>
          </a:bodyPr>
          <a:lstStyle>
            <a:lvl1pPr indent="-228600" lvl="0" marL="457200" algn="ctr">
              <a:lnSpc>
                <a:spcPct val="85000"/>
              </a:lnSpc>
              <a:spcBef>
                <a:spcPts val="1000"/>
              </a:spcBef>
              <a:spcAft>
                <a:spcPts val="0"/>
              </a:spcAft>
              <a:buSzPts val="2200"/>
              <a:buNone/>
              <a:defRPr b="0" sz="2200">
                <a:solidFill>
                  <a:schemeClr val="dk1"/>
                </a:solidFill>
              </a:defRPr>
            </a:lvl1pPr>
            <a:lvl2pPr indent="-228600" lvl="1" marL="914400" algn="l">
              <a:lnSpc>
                <a:spcPct val="120000"/>
              </a:lnSpc>
              <a:spcBef>
                <a:spcPts val="500"/>
              </a:spcBef>
              <a:spcAft>
                <a:spcPts val="0"/>
              </a:spcAft>
              <a:buSzPts val="2000"/>
              <a:buNone/>
              <a:defRPr b="1" sz="2000"/>
            </a:lvl2pPr>
            <a:lvl3pPr indent="-228600" lvl="2" marL="1371600" algn="l">
              <a:lnSpc>
                <a:spcPct val="120000"/>
              </a:lnSpc>
              <a:spcBef>
                <a:spcPts val="500"/>
              </a:spcBef>
              <a:spcAft>
                <a:spcPts val="0"/>
              </a:spcAft>
              <a:buSzPts val="1800"/>
              <a:buNone/>
              <a:defRPr b="1" sz="1800"/>
            </a:lvl3pPr>
            <a:lvl4pPr indent="-228600" lvl="3" marL="1828800" algn="l">
              <a:lnSpc>
                <a:spcPct val="120000"/>
              </a:lnSpc>
              <a:spcBef>
                <a:spcPts val="500"/>
              </a:spcBef>
              <a:spcAft>
                <a:spcPts val="0"/>
              </a:spcAft>
              <a:buSzPts val="1600"/>
              <a:buNone/>
              <a:defRPr b="1" sz="1600"/>
            </a:lvl4pPr>
            <a:lvl5pPr indent="-228600" lvl="4" marL="2286000" algn="l">
              <a:lnSpc>
                <a:spcPct val="120000"/>
              </a:lnSpc>
              <a:spcBef>
                <a:spcPts val="500"/>
              </a:spcBef>
              <a:spcAft>
                <a:spcPts val="0"/>
              </a:spcAft>
              <a:buSzPts val="1600"/>
              <a:buNone/>
              <a:defRPr b="1" sz="1600"/>
            </a:lvl5pPr>
            <a:lvl6pPr indent="-228600" lvl="5" marL="2743200" algn="l">
              <a:lnSpc>
                <a:spcPct val="120000"/>
              </a:lnSpc>
              <a:spcBef>
                <a:spcPts val="500"/>
              </a:spcBef>
              <a:spcAft>
                <a:spcPts val="0"/>
              </a:spcAft>
              <a:buSzPts val="1600"/>
              <a:buNone/>
              <a:defRPr b="1" sz="1600"/>
            </a:lvl6pPr>
            <a:lvl7pPr indent="-228600" lvl="6" marL="3200400" algn="l">
              <a:lnSpc>
                <a:spcPct val="120000"/>
              </a:lnSpc>
              <a:spcBef>
                <a:spcPts val="500"/>
              </a:spcBef>
              <a:spcAft>
                <a:spcPts val="0"/>
              </a:spcAft>
              <a:buSzPts val="1600"/>
              <a:buNone/>
              <a:defRPr b="1" sz="1600"/>
            </a:lvl7pPr>
            <a:lvl8pPr indent="-228600" lvl="7" marL="3657600" algn="l">
              <a:lnSpc>
                <a:spcPct val="120000"/>
              </a:lnSpc>
              <a:spcBef>
                <a:spcPts val="500"/>
              </a:spcBef>
              <a:spcAft>
                <a:spcPts val="0"/>
              </a:spcAft>
              <a:buSzPts val="1600"/>
              <a:buNone/>
              <a:defRPr b="1" sz="1600"/>
            </a:lvl8pPr>
            <a:lvl9pPr indent="-228600" lvl="8" marL="4114800" algn="l">
              <a:lnSpc>
                <a:spcPct val="120000"/>
              </a:lnSpc>
              <a:spcBef>
                <a:spcPts val="500"/>
              </a:spcBef>
              <a:spcAft>
                <a:spcPts val="0"/>
              </a:spcAft>
              <a:buSzPts val="1600"/>
              <a:buNone/>
              <a:defRPr b="1" sz="1600"/>
            </a:lvl9pPr>
          </a:lstStyle>
          <a:p/>
        </p:txBody>
      </p:sp>
      <p:sp>
        <p:nvSpPr>
          <p:cNvPr id="136" name="Google Shape;136;p16"/>
          <p:cNvSpPr/>
          <p:nvPr>
            <p:ph idx="8" type="pic"/>
          </p:nvPr>
        </p:nvSpPr>
        <p:spPr>
          <a:xfrm>
            <a:off x="7973298" y="2367093"/>
            <a:ext cx="3304928" cy="1524000"/>
          </a:xfrm>
          <a:prstGeom prst="roundRect">
            <a:avLst>
              <a:gd fmla="val 8841" name="adj"/>
            </a:avLst>
          </a:prstGeom>
          <a:noFill/>
          <a:ln cap="sq" cmpd="sng" w="82550">
            <a:solidFill>
              <a:srgbClr val="EAEAEA"/>
            </a:solidFill>
            <a:prstDash val="solid"/>
            <a:miter lim="800000"/>
            <a:headEnd len="sm" w="sm" type="none"/>
            <a:tailEnd len="sm" w="sm" type="none"/>
          </a:ln>
        </p:spPr>
      </p:sp>
      <p:sp>
        <p:nvSpPr>
          <p:cNvPr id="137" name="Google Shape;137;p16"/>
          <p:cNvSpPr txBox="1"/>
          <p:nvPr>
            <p:ph idx="9" type="body"/>
          </p:nvPr>
        </p:nvSpPr>
        <p:spPr>
          <a:xfrm>
            <a:off x="7973173" y="4781078"/>
            <a:ext cx="3305053" cy="1010121"/>
          </a:xfrm>
          <a:prstGeom prst="rect">
            <a:avLst/>
          </a:prstGeom>
          <a:noFill/>
          <a:ln>
            <a:noFill/>
          </a:ln>
        </p:spPr>
        <p:txBody>
          <a:bodyPr anchorCtr="0" anchor="t" bIns="45700" lIns="91425" spcFirstLastPara="1" rIns="91425" wrap="square" tIns="45700">
            <a:normAutofit/>
          </a:bodyPr>
          <a:lstStyle>
            <a:lvl1pPr indent="-228600" lvl="0" marL="457200" algn="ctr">
              <a:lnSpc>
                <a:spcPct val="120000"/>
              </a:lnSpc>
              <a:spcBef>
                <a:spcPts val="1000"/>
              </a:spcBef>
              <a:spcAft>
                <a:spcPts val="0"/>
              </a:spcAft>
              <a:buSzPts val="1400"/>
              <a:buNone/>
              <a:defRPr sz="1400"/>
            </a:lvl1pPr>
            <a:lvl2pPr indent="-228600" lvl="1" marL="914400" algn="l">
              <a:lnSpc>
                <a:spcPct val="120000"/>
              </a:lnSpc>
              <a:spcBef>
                <a:spcPts val="500"/>
              </a:spcBef>
              <a:spcAft>
                <a:spcPts val="0"/>
              </a:spcAft>
              <a:buSzPts val="1200"/>
              <a:buNone/>
              <a:defRPr sz="1200"/>
            </a:lvl2pPr>
            <a:lvl3pPr indent="-228600" lvl="2" marL="1371600" algn="l">
              <a:lnSpc>
                <a:spcPct val="120000"/>
              </a:lnSpc>
              <a:spcBef>
                <a:spcPts val="500"/>
              </a:spcBef>
              <a:spcAft>
                <a:spcPts val="0"/>
              </a:spcAft>
              <a:buSzPts val="1000"/>
              <a:buNone/>
              <a:defRPr sz="1000"/>
            </a:lvl3pPr>
            <a:lvl4pPr indent="-228600" lvl="3" marL="1828800" algn="l">
              <a:lnSpc>
                <a:spcPct val="120000"/>
              </a:lnSpc>
              <a:spcBef>
                <a:spcPts val="500"/>
              </a:spcBef>
              <a:spcAft>
                <a:spcPts val="0"/>
              </a:spcAft>
              <a:buSzPts val="900"/>
              <a:buNone/>
              <a:defRPr sz="900"/>
            </a:lvl4pPr>
            <a:lvl5pPr indent="-228600" lvl="4" marL="2286000" algn="l">
              <a:lnSpc>
                <a:spcPct val="120000"/>
              </a:lnSpc>
              <a:spcBef>
                <a:spcPts val="500"/>
              </a:spcBef>
              <a:spcAft>
                <a:spcPts val="0"/>
              </a:spcAft>
              <a:buSzPts val="900"/>
              <a:buNone/>
              <a:defRPr sz="900"/>
            </a:lvl5pPr>
            <a:lvl6pPr indent="-228600" lvl="5" marL="2743200" algn="l">
              <a:lnSpc>
                <a:spcPct val="120000"/>
              </a:lnSpc>
              <a:spcBef>
                <a:spcPts val="500"/>
              </a:spcBef>
              <a:spcAft>
                <a:spcPts val="0"/>
              </a:spcAft>
              <a:buSzPts val="900"/>
              <a:buNone/>
              <a:defRPr sz="900"/>
            </a:lvl6pPr>
            <a:lvl7pPr indent="-228600" lvl="6" marL="3200400" algn="l">
              <a:lnSpc>
                <a:spcPct val="120000"/>
              </a:lnSpc>
              <a:spcBef>
                <a:spcPts val="500"/>
              </a:spcBef>
              <a:spcAft>
                <a:spcPts val="0"/>
              </a:spcAft>
              <a:buSzPts val="900"/>
              <a:buNone/>
              <a:defRPr sz="900"/>
            </a:lvl7pPr>
            <a:lvl8pPr indent="-228600" lvl="7" marL="3657600" algn="l">
              <a:lnSpc>
                <a:spcPct val="120000"/>
              </a:lnSpc>
              <a:spcBef>
                <a:spcPts val="500"/>
              </a:spcBef>
              <a:spcAft>
                <a:spcPts val="0"/>
              </a:spcAft>
              <a:buSzPts val="900"/>
              <a:buNone/>
              <a:defRPr sz="900"/>
            </a:lvl8pPr>
            <a:lvl9pPr indent="-228600" lvl="8" marL="4114800" algn="l">
              <a:lnSpc>
                <a:spcPct val="120000"/>
              </a:lnSpc>
              <a:spcBef>
                <a:spcPts val="500"/>
              </a:spcBef>
              <a:spcAft>
                <a:spcPts val="0"/>
              </a:spcAft>
              <a:buSzPts val="900"/>
              <a:buNone/>
              <a:defRPr sz="900"/>
            </a:lvl9pPr>
          </a:lstStyle>
          <a:p/>
        </p:txBody>
      </p:sp>
      <p:sp>
        <p:nvSpPr>
          <p:cNvPr id="138" name="Google Shape;138;p16"/>
          <p:cNvSpPr txBox="1"/>
          <p:nvPr>
            <p:ph idx="10" type="dt"/>
          </p:nvPr>
        </p:nvSpPr>
        <p:spPr>
          <a:xfrm>
            <a:off x="7678737" y="5883275"/>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9" name="Google Shape;139;p16"/>
          <p:cNvSpPr txBox="1"/>
          <p:nvPr>
            <p:ph idx="11" type="ftr"/>
          </p:nvPr>
        </p:nvSpPr>
        <p:spPr>
          <a:xfrm>
            <a:off x="913774" y="5883275"/>
            <a:ext cx="6672887"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0" name="Google Shape;140;p16"/>
          <p:cNvSpPr txBox="1"/>
          <p:nvPr>
            <p:ph idx="12" type="sldNum"/>
          </p:nvPr>
        </p:nvSpPr>
        <p:spPr>
          <a:xfrm>
            <a:off x="10514011" y="5883275"/>
            <a:ext cx="76421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41" name="Shape 141"/>
        <p:cNvGrpSpPr/>
        <p:nvPr/>
      </p:nvGrpSpPr>
      <p:grpSpPr>
        <a:xfrm>
          <a:off x="0" y="0"/>
          <a:ext cx="0" cy="0"/>
          <a:chOff x="0" y="0"/>
          <a:chExt cx="0" cy="0"/>
        </a:xfrm>
      </p:grpSpPr>
      <p:pic>
        <p:nvPicPr>
          <p:cNvPr descr="Droplets-HD-Content-R1d.png" id="142" name="Google Shape;142;p17"/>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143" name="Google Shape;143;p17"/>
          <p:cNvSpPr txBox="1"/>
          <p:nvPr>
            <p:ph type="title"/>
          </p:nvPr>
        </p:nvSpPr>
        <p:spPr>
          <a:xfrm>
            <a:off x="913775" y="618517"/>
            <a:ext cx="10364451" cy="1596177"/>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4" name="Google Shape;144;p17"/>
          <p:cNvSpPr txBox="1"/>
          <p:nvPr>
            <p:ph idx="1" type="body"/>
          </p:nvPr>
        </p:nvSpPr>
        <p:spPr>
          <a:xfrm rot="5400000">
            <a:off x="4383948" y="-1103080"/>
            <a:ext cx="3424107" cy="10364452"/>
          </a:xfrm>
          <a:prstGeom prst="rect">
            <a:avLst/>
          </a:prstGeom>
          <a:noFill/>
          <a:ln>
            <a:noFill/>
          </a:ln>
        </p:spPr>
        <p:txBody>
          <a:bodyPr anchorCtr="0" anchor="t" bIns="45700" lIns="91425" spcFirstLastPara="1" rIns="91425" wrap="square" tIns="45700">
            <a:normAutofit/>
          </a:bodyPr>
          <a:lstStyle>
            <a:lvl1pPr indent="-342900" lvl="0" marL="457200" algn="l">
              <a:lnSpc>
                <a:spcPct val="120000"/>
              </a:lnSpc>
              <a:spcBef>
                <a:spcPts val="1000"/>
              </a:spcBef>
              <a:spcAft>
                <a:spcPts val="0"/>
              </a:spcAft>
              <a:buSzPts val="1800"/>
              <a:buChar char="•"/>
              <a:defRPr/>
            </a:lvl1pPr>
            <a:lvl2pPr indent="-342900" lvl="1" marL="914400" algn="l">
              <a:lnSpc>
                <a:spcPct val="120000"/>
              </a:lnSpc>
              <a:spcBef>
                <a:spcPts val="500"/>
              </a:spcBef>
              <a:spcAft>
                <a:spcPts val="0"/>
              </a:spcAft>
              <a:buSzPts val="1800"/>
              <a:buChar char="•"/>
              <a:defRPr/>
            </a:lvl2pPr>
            <a:lvl3pPr indent="-342900" lvl="2" marL="1371600" algn="l">
              <a:lnSpc>
                <a:spcPct val="120000"/>
              </a:lnSpc>
              <a:spcBef>
                <a:spcPts val="500"/>
              </a:spcBef>
              <a:spcAft>
                <a:spcPts val="0"/>
              </a:spcAft>
              <a:buSzPts val="1800"/>
              <a:buChar char="•"/>
              <a:defRPr/>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120000"/>
              </a:lnSpc>
              <a:spcBef>
                <a:spcPts val="500"/>
              </a:spcBef>
              <a:spcAft>
                <a:spcPts val="0"/>
              </a:spcAft>
              <a:buSzPts val="1800"/>
              <a:buChar char="•"/>
              <a:defRPr/>
            </a:lvl6pPr>
            <a:lvl7pPr indent="-342900" lvl="6" marL="3200400" algn="l">
              <a:lnSpc>
                <a:spcPct val="120000"/>
              </a:lnSpc>
              <a:spcBef>
                <a:spcPts val="500"/>
              </a:spcBef>
              <a:spcAft>
                <a:spcPts val="0"/>
              </a:spcAft>
              <a:buSzPts val="1800"/>
              <a:buChar char="•"/>
              <a:defRPr/>
            </a:lvl7pPr>
            <a:lvl8pPr indent="-342900" lvl="7" marL="3657600" algn="l">
              <a:lnSpc>
                <a:spcPct val="120000"/>
              </a:lnSpc>
              <a:spcBef>
                <a:spcPts val="500"/>
              </a:spcBef>
              <a:spcAft>
                <a:spcPts val="0"/>
              </a:spcAft>
              <a:buSzPts val="1800"/>
              <a:buChar char="•"/>
              <a:defRPr/>
            </a:lvl8pPr>
            <a:lvl9pPr indent="-342900" lvl="8" marL="4114800" algn="l">
              <a:lnSpc>
                <a:spcPct val="120000"/>
              </a:lnSpc>
              <a:spcBef>
                <a:spcPts val="500"/>
              </a:spcBef>
              <a:spcAft>
                <a:spcPts val="0"/>
              </a:spcAft>
              <a:buSzPts val="1800"/>
              <a:buChar char="•"/>
              <a:defRPr/>
            </a:lvl9pPr>
          </a:lstStyle>
          <a:p/>
        </p:txBody>
      </p:sp>
      <p:sp>
        <p:nvSpPr>
          <p:cNvPr id="145" name="Google Shape;145;p17"/>
          <p:cNvSpPr txBox="1"/>
          <p:nvPr>
            <p:ph idx="10" type="dt"/>
          </p:nvPr>
        </p:nvSpPr>
        <p:spPr>
          <a:xfrm>
            <a:off x="7678737" y="5883275"/>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6" name="Google Shape;146;p17"/>
          <p:cNvSpPr txBox="1"/>
          <p:nvPr>
            <p:ph idx="11" type="ftr"/>
          </p:nvPr>
        </p:nvSpPr>
        <p:spPr>
          <a:xfrm>
            <a:off x="913774" y="5883275"/>
            <a:ext cx="6672887"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7" name="Google Shape;147;p17"/>
          <p:cNvSpPr txBox="1"/>
          <p:nvPr>
            <p:ph idx="12" type="sldNum"/>
          </p:nvPr>
        </p:nvSpPr>
        <p:spPr>
          <a:xfrm>
            <a:off x="10514011" y="5883275"/>
            <a:ext cx="76421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48" name="Shape 148"/>
        <p:cNvGrpSpPr/>
        <p:nvPr/>
      </p:nvGrpSpPr>
      <p:grpSpPr>
        <a:xfrm>
          <a:off x="0" y="0"/>
          <a:ext cx="0" cy="0"/>
          <a:chOff x="0" y="0"/>
          <a:chExt cx="0" cy="0"/>
        </a:xfrm>
      </p:grpSpPr>
      <p:pic>
        <p:nvPicPr>
          <p:cNvPr descr="Droplets-HD-Content-R1d.png" id="149" name="Google Shape;149;p18"/>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150" name="Google Shape;150;p18"/>
          <p:cNvSpPr txBox="1"/>
          <p:nvPr>
            <p:ph type="title"/>
          </p:nvPr>
        </p:nvSpPr>
        <p:spPr>
          <a:xfrm rot="5400000">
            <a:off x="7410763" y="1923738"/>
            <a:ext cx="5181599" cy="2553326"/>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3600"/>
              <a:buFont typeface="Twentieth Century"/>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1" name="Google Shape;151;p18"/>
          <p:cNvSpPr txBox="1"/>
          <p:nvPr>
            <p:ph idx="1" type="body"/>
          </p:nvPr>
        </p:nvSpPr>
        <p:spPr>
          <a:xfrm rot="5400000">
            <a:off x="2152338" y="-628962"/>
            <a:ext cx="5181599" cy="7658724"/>
          </a:xfrm>
          <a:prstGeom prst="rect">
            <a:avLst/>
          </a:prstGeom>
          <a:noFill/>
          <a:ln>
            <a:noFill/>
          </a:ln>
        </p:spPr>
        <p:txBody>
          <a:bodyPr anchorCtr="0" anchor="t" bIns="45700" lIns="91425" spcFirstLastPara="1" rIns="91425" wrap="square" tIns="45700">
            <a:normAutofit/>
          </a:bodyPr>
          <a:lstStyle>
            <a:lvl1pPr indent="-342900" lvl="0" marL="457200" algn="l">
              <a:lnSpc>
                <a:spcPct val="120000"/>
              </a:lnSpc>
              <a:spcBef>
                <a:spcPts val="1000"/>
              </a:spcBef>
              <a:spcAft>
                <a:spcPts val="0"/>
              </a:spcAft>
              <a:buSzPts val="1800"/>
              <a:buChar char="•"/>
              <a:defRPr/>
            </a:lvl1pPr>
            <a:lvl2pPr indent="-342900" lvl="1" marL="914400" algn="l">
              <a:lnSpc>
                <a:spcPct val="120000"/>
              </a:lnSpc>
              <a:spcBef>
                <a:spcPts val="500"/>
              </a:spcBef>
              <a:spcAft>
                <a:spcPts val="0"/>
              </a:spcAft>
              <a:buSzPts val="1800"/>
              <a:buChar char="•"/>
              <a:defRPr/>
            </a:lvl2pPr>
            <a:lvl3pPr indent="-342900" lvl="2" marL="1371600" algn="l">
              <a:lnSpc>
                <a:spcPct val="120000"/>
              </a:lnSpc>
              <a:spcBef>
                <a:spcPts val="500"/>
              </a:spcBef>
              <a:spcAft>
                <a:spcPts val="0"/>
              </a:spcAft>
              <a:buSzPts val="1800"/>
              <a:buChar char="•"/>
              <a:defRPr/>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120000"/>
              </a:lnSpc>
              <a:spcBef>
                <a:spcPts val="500"/>
              </a:spcBef>
              <a:spcAft>
                <a:spcPts val="0"/>
              </a:spcAft>
              <a:buSzPts val="1800"/>
              <a:buChar char="•"/>
              <a:defRPr/>
            </a:lvl6pPr>
            <a:lvl7pPr indent="-342900" lvl="6" marL="3200400" algn="l">
              <a:lnSpc>
                <a:spcPct val="120000"/>
              </a:lnSpc>
              <a:spcBef>
                <a:spcPts val="500"/>
              </a:spcBef>
              <a:spcAft>
                <a:spcPts val="0"/>
              </a:spcAft>
              <a:buSzPts val="1800"/>
              <a:buChar char="•"/>
              <a:defRPr/>
            </a:lvl7pPr>
            <a:lvl8pPr indent="-342900" lvl="7" marL="3657600" algn="l">
              <a:lnSpc>
                <a:spcPct val="120000"/>
              </a:lnSpc>
              <a:spcBef>
                <a:spcPts val="500"/>
              </a:spcBef>
              <a:spcAft>
                <a:spcPts val="0"/>
              </a:spcAft>
              <a:buSzPts val="1800"/>
              <a:buChar char="•"/>
              <a:defRPr/>
            </a:lvl8pPr>
            <a:lvl9pPr indent="-342900" lvl="8" marL="4114800" algn="l">
              <a:lnSpc>
                <a:spcPct val="120000"/>
              </a:lnSpc>
              <a:spcBef>
                <a:spcPts val="500"/>
              </a:spcBef>
              <a:spcAft>
                <a:spcPts val="0"/>
              </a:spcAft>
              <a:buSzPts val="1800"/>
              <a:buChar char="•"/>
              <a:defRPr/>
            </a:lvl9pPr>
          </a:lstStyle>
          <a:p/>
        </p:txBody>
      </p:sp>
      <p:sp>
        <p:nvSpPr>
          <p:cNvPr id="152" name="Google Shape;152;p18"/>
          <p:cNvSpPr txBox="1"/>
          <p:nvPr>
            <p:ph idx="10" type="dt"/>
          </p:nvPr>
        </p:nvSpPr>
        <p:spPr>
          <a:xfrm>
            <a:off x="7678737" y="5883275"/>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3" name="Google Shape;153;p18"/>
          <p:cNvSpPr txBox="1"/>
          <p:nvPr>
            <p:ph idx="11" type="ftr"/>
          </p:nvPr>
        </p:nvSpPr>
        <p:spPr>
          <a:xfrm>
            <a:off x="913774" y="5883275"/>
            <a:ext cx="6672887"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4" name="Google Shape;154;p18"/>
          <p:cNvSpPr txBox="1"/>
          <p:nvPr>
            <p:ph idx="12" type="sldNum"/>
          </p:nvPr>
        </p:nvSpPr>
        <p:spPr>
          <a:xfrm>
            <a:off x="10514011" y="5883275"/>
            <a:ext cx="76421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3" name="Shape 23"/>
        <p:cNvGrpSpPr/>
        <p:nvPr/>
      </p:nvGrpSpPr>
      <p:grpSpPr>
        <a:xfrm>
          <a:off x="0" y="0"/>
          <a:ext cx="0" cy="0"/>
          <a:chOff x="0" y="0"/>
          <a:chExt cx="0" cy="0"/>
        </a:xfrm>
      </p:grpSpPr>
      <p:pic>
        <p:nvPicPr>
          <p:cNvPr descr="Droplets-HD-Content-R1d.png" id="24" name="Google Shape;24;p3"/>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25" name="Google Shape;25;p3"/>
          <p:cNvSpPr txBox="1"/>
          <p:nvPr>
            <p:ph type="title"/>
          </p:nvPr>
        </p:nvSpPr>
        <p:spPr>
          <a:xfrm>
            <a:off x="913775" y="618517"/>
            <a:ext cx="10364451" cy="1596177"/>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6" name="Google Shape;26;p3"/>
          <p:cNvSpPr txBox="1"/>
          <p:nvPr>
            <p:ph idx="1" type="body"/>
          </p:nvPr>
        </p:nvSpPr>
        <p:spPr>
          <a:xfrm>
            <a:off x="913774" y="2367092"/>
            <a:ext cx="10363826" cy="3424107"/>
          </a:xfrm>
          <a:prstGeom prst="rect">
            <a:avLst/>
          </a:prstGeom>
          <a:noFill/>
          <a:ln>
            <a:noFill/>
          </a:ln>
        </p:spPr>
        <p:txBody>
          <a:bodyPr anchorCtr="0" anchor="t" bIns="45700" lIns="91425" spcFirstLastPara="1" rIns="91425" wrap="square" tIns="45700">
            <a:normAutofit/>
          </a:bodyPr>
          <a:lstStyle>
            <a:lvl1pPr indent="-342900" lvl="0" marL="457200" algn="l">
              <a:lnSpc>
                <a:spcPct val="120000"/>
              </a:lnSpc>
              <a:spcBef>
                <a:spcPts val="1000"/>
              </a:spcBef>
              <a:spcAft>
                <a:spcPts val="0"/>
              </a:spcAft>
              <a:buSzPts val="1800"/>
              <a:buChar char="•"/>
              <a:defRPr/>
            </a:lvl1pPr>
            <a:lvl2pPr indent="-342900" lvl="1" marL="914400" algn="l">
              <a:lnSpc>
                <a:spcPct val="120000"/>
              </a:lnSpc>
              <a:spcBef>
                <a:spcPts val="500"/>
              </a:spcBef>
              <a:spcAft>
                <a:spcPts val="0"/>
              </a:spcAft>
              <a:buSzPts val="1800"/>
              <a:buChar char="•"/>
              <a:defRPr/>
            </a:lvl2pPr>
            <a:lvl3pPr indent="-342900" lvl="2" marL="1371600" algn="l">
              <a:lnSpc>
                <a:spcPct val="120000"/>
              </a:lnSpc>
              <a:spcBef>
                <a:spcPts val="500"/>
              </a:spcBef>
              <a:spcAft>
                <a:spcPts val="0"/>
              </a:spcAft>
              <a:buSzPts val="1800"/>
              <a:buChar char="•"/>
              <a:defRPr/>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120000"/>
              </a:lnSpc>
              <a:spcBef>
                <a:spcPts val="500"/>
              </a:spcBef>
              <a:spcAft>
                <a:spcPts val="0"/>
              </a:spcAft>
              <a:buSzPts val="1800"/>
              <a:buChar char="•"/>
              <a:defRPr/>
            </a:lvl6pPr>
            <a:lvl7pPr indent="-342900" lvl="6" marL="3200400" algn="l">
              <a:lnSpc>
                <a:spcPct val="120000"/>
              </a:lnSpc>
              <a:spcBef>
                <a:spcPts val="500"/>
              </a:spcBef>
              <a:spcAft>
                <a:spcPts val="0"/>
              </a:spcAft>
              <a:buSzPts val="1800"/>
              <a:buChar char="•"/>
              <a:defRPr/>
            </a:lvl7pPr>
            <a:lvl8pPr indent="-342900" lvl="7" marL="3657600" algn="l">
              <a:lnSpc>
                <a:spcPct val="120000"/>
              </a:lnSpc>
              <a:spcBef>
                <a:spcPts val="500"/>
              </a:spcBef>
              <a:spcAft>
                <a:spcPts val="0"/>
              </a:spcAft>
              <a:buSzPts val="1800"/>
              <a:buChar char="•"/>
              <a:defRPr/>
            </a:lvl8pPr>
            <a:lvl9pPr indent="-342900" lvl="8" marL="4114800" algn="l">
              <a:lnSpc>
                <a:spcPct val="120000"/>
              </a:lnSpc>
              <a:spcBef>
                <a:spcPts val="500"/>
              </a:spcBef>
              <a:spcAft>
                <a:spcPts val="0"/>
              </a:spcAft>
              <a:buSzPts val="1800"/>
              <a:buChar char="•"/>
              <a:defRPr/>
            </a:lvl9pPr>
          </a:lstStyle>
          <a:p/>
        </p:txBody>
      </p:sp>
      <p:sp>
        <p:nvSpPr>
          <p:cNvPr id="27" name="Google Shape;27;p3"/>
          <p:cNvSpPr txBox="1"/>
          <p:nvPr>
            <p:ph idx="10" type="dt"/>
          </p:nvPr>
        </p:nvSpPr>
        <p:spPr>
          <a:xfrm>
            <a:off x="7678737" y="5883275"/>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3"/>
          <p:cNvSpPr txBox="1"/>
          <p:nvPr>
            <p:ph idx="11" type="ftr"/>
          </p:nvPr>
        </p:nvSpPr>
        <p:spPr>
          <a:xfrm>
            <a:off x="913774" y="5883275"/>
            <a:ext cx="6672887"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3"/>
          <p:cNvSpPr txBox="1"/>
          <p:nvPr>
            <p:ph idx="12" type="sldNum"/>
          </p:nvPr>
        </p:nvSpPr>
        <p:spPr>
          <a:xfrm>
            <a:off x="10514011" y="5883275"/>
            <a:ext cx="76421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0" name="Shape 30"/>
        <p:cNvGrpSpPr/>
        <p:nvPr/>
      </p:nvGrpSpPr>
      <p:grpSpPr>
        <a:xfrm>
          <a:off x="0" y="0"/>
          <a:ext cx="0" cy="0"/>
          <a:chOff x="0" y="0"/>
          <a:chExt cx="0" cy="0"/>
        </a:xfrm>
      </p:grpSpPr>
      <p:pic>
        <p:nvPicPr>
          <p:cNvPr descr="Droplets-HD-Content-R1d.png" id="31" name="Google Shape;31;p4"/>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32" name="Google Shape;32;p4"/>
          <p:cNvSpPr txBox="1"/>
          <p:nvPr>
            <p:ph type="title"/>
          </p:nvPr>
        </p:nvSpPr>
        <p:spPr>
          <a:xfrm>
            <a:off x="913774" y="828563"/>
            <a:ext cx="10351752" cy="2736819"/>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4000"/>
              <a:buFont typeface="Twentieth Century"/>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 name="Google Shape;33;p4"/>
          <p:cNvSpPr txBox="1"/>
          <p:nvPr>
            <p:ph idx="1" type="body"/>
          </p:nvPr>
        </p:nvSpPr>
        <p:spPr>
          <a:xfrm>
            <a:off x="913774" y="3657457"/>
            <a:ext cx="10351752" cy="1368183"/>
          </a:xfrm>
          <a:prstGeom prst="rect">
            <a:avLst/>
          </a:prstGeom>
          <a:noFill/>
          <a:ln>
            <a:noFill/>
          </a:ln>
        </p:spPr>
        <p:txBody>
          <a:bodyPr anchorCtr="0" anchor="t" bIns="45700" lIns="91425" spcFirstLastPara="1" rIns="91425" wrap="square" tIns="45700">
            <a:normAutofit/>
          </a:bodyPr>
          <a:lstStyle>
            <a:lvl1pPr indent="-228600" lvl="0" marL="457200" algn="ctr">
              <a:lnSpc>
                <a:spcPct val="120000"/>
              </a:lnSpc>
              <a:spcBef>
                <a:spcPts val="1000"/>
              </a:spcBef>
              <a:spcAft>
                <a:spcPts val="0"/>
              </a:spcAft>
              <a:buSzPts val="2000"/>
              <a:buNone/>
              <a:defRPr sz="2000">
                <a:solidFill>
                  <a:srgbClr val="7F7F7F"/>
                </a:solidFill>
              </a:defRPr>
            </a:lvl1pPr>
            <a:lvl2pPr indent="-228600" lvl="1" marL="914400" algn="l">
              <a:lnSpc>
                <a:spcPct val="120000"/>
              </a:lnSpc>
              <a:spcBef>
                <a:spcPts val="500"/>
              </a:spcBef>
              <a:spcAft>
                <a:spcPts val="0"/>
              </a:spcAft>
              <a:buSzPts val="2000"/>
              <a:buNone/>
              <a:defRPr sz="2000">
                <a:solidFill>
                  <a:srgbClr val="888888"/>
                </a:solidFill>
              </a:defRPr>
            </a:lvl2pPr>
            <a:lvl3pPr indent="-228600" lvl="2" marL="1371600" algn="l">
              <a:lnSpc>
                <a:spcPct val="120000"/>
              </a:lnSpc>
              <a:spcBef>
                <a:spcPts val="500"/>
              </a:spcBef>
              <a:spcAft>
                <a:spcPts val="0"/>
              </a:spcAft>
              <a:buSzPts val="1800"/>
              <a:buNone/>
              <a:defRPr sz="1800">
                <a:solidFill>
                  <a:srgbClr val="888888"/>
                </a:solidFill>
              </a:defRPr>
            </a:lvl3pPr>
            <a:lvl4pPr indent="-228600" lvl="3" marL="1828800" algn="l">
              <a:lnSpc>
                <a:spcPct val="120000"/>
              </a:lnSpc>
              <a:spcBef>
                <a:spcPts val="500"/>
              </a:spcBef>
              <a:spcAft>
                <a:spcPts val="0"/>
              </a:spcAft>
              <a:buSzPts val="1600"/>
              <a:buNone/>
              <a:defRPr sz="1600">
                <a:solidFill>
                  <a:srgbClr val="888888"/>
                </a:solidFill>
              </a:defRPr>
            </a:lvl4pPr>
            <a:lvl5pPr indent="-228600" lvl="4" marL="2286000" algn="l">
              <a:lnSpc>
                <a:spcPct val="120000"/>
              </a:lnSpc>
              <a:spcBef>
                <a:spcPts val="500"/>
              </a:spcBef>
              <a:spcAft>
                <a:spcPts val="0"/>
              </a:spcAft>
              <a:buSzPts val="1600"/>
              <a:buNone/>
              <a:defRPr sz="1600">
                <a:solidFill>
                  <a:srgbClr val="888888"/>
                </a:solidFill>
              </a:defRPr>
            </a:lvl5pPr>
            <a:lvl6pPr indent="-228600" lvl="5" marL="2743200" algn="l">
              <a:lnSpc>
                <a:spcPct val="120000"/>
              </a:lnSpc>
              <a:spcBef>
                <a:spcPts val="500"/>
              </a:spcBef>
              <a:spcAft>
                <a:spcPts val="0"/>
              </a:spcAft>
              <a:buSzPts val="1600"/>
              <a:buNone/>
              <a:defRPr sz="1600">
                <a:solidFill>
                  <a:srgbClr val="888888"/>
                </a:solidFill>
              </a:defRPr>
            </a:lvl6pPr>
            <a:lvl7pPr indent="-228600" lvl="6" marL="3200400" algn="l">
              <a:lnSpc>
                <a:spcPct val="120000"/>
              </a:lnSpc>
              <a:spcBef>
                <a:spcPts val="500"/>
              </a:spcBef>
              <a:spcAft>
                <a:spcPts val="0"/>
              </a:spcAft>
              <a:buSzPts val="1600"/>
              <a:buNone/>
              <a:defRPr sz="1600">
                <a:solidFill>
                  <a:srgbClr val="888888"/>
                </a:solidFill>
              </a:defRPr>
            </a:lvl7pPr>
            <a:lvl8pPr indent="-228600" lvl="7" marL="3657600" algn="l">
              <a:lnSpc>
                <a:spcPct val="120000"/>
              </a:lnSpc>
              <a:spcBef>
                <a:spcPts val="500"/>
              </a:spcBef>
              <a:spcAft>
                <a:spcPts val="0"/>
              </a:spcAft>
              <a:buSzPts val="1600"/>
              <a:buNone/>
              <a:defRPr sz="1600">
                <a:solidFill>
                  <a:srgbClr val="888888"/>
                </a:solidFill>
              </a:defRPr>
            </a:lvl8pPr>
            <a:lvl9pPr indent="-228600" lvl="8" marL="4114800" algn="l">
              <a:lnSpc>
                <a:spcPct val="120000"/>
              </a:lnSpc>
              <a:spcBef>
                <a:spcPts val="500"/>
              </a:spcBef>
              <a:spcAft>
                <a:spcPts val="0"/>
              </a:spcAft>
              <a:buSzPts val="1600"/>
              <a:buNone/>
              <a:defRPr sz="1600">
                <a:solidFill>
                  <a:srgbClr val="888888"/>
                </a:solidFill>
              </a:defRPr>
            </a:lvl9pPr>
          </a:lstStyle>
          <a:p/>
        </p:txBody>
      </p:sp>
      <p:sp>
        <p:nvSpPr>
          <p:cNvPr id="34" name="Google Shape;34;p4"/>
          <p:cNvSpPr txBox="1"/>
          <p:nvPr>
            <p:ph idx="10" type="dt"/>
          </p:nvPr>
        </p:nvSpPr>
        <p:spPr>
          <a:xfrm>
            <a:off x="7678737" y="5883275"/>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4"/>
          <p:cNvSpPr txBox="1"/>
          <p:nvPr>
            <p:ph idx="11" type="ftr"/>
          </p:nvPr>
        </p:nvSpPr>
        <p:spPr>
          <a:xfrm>
            <a:off x="913774" y="5883275"/>
            <a:ext cx="6672887"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4"/>
          <p:cNvSpPr txBox="1"/>
          <p:nvPr>
            <p:ph idx="12" type="sldNum"/>
          </p:nvPr>
        </p:nvSpPr>
        <p:spPr>
          <a:xfrm>
            <a:off x="10514011" y="5883275"/>
            <a:ext cx="76421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7" name="Shape 37"/>
        <p:cNvGrpSpPr/>
        <p:nvPr/>
      </p:nvGrpSpPr>
      <p:grpSpPr>
        <a:xfrm>
          <a:off x="0" y="0"/>
          <a:ext cx="0" cy="0"/>
          <a:chOff x="0" y="0"/>
          <a:chExt cx="0" cy="0"/>
        </a:xfrm>
      </p:grpSpPr>
      <p:pic>
        <p:nvPicPr>
          <p:cNvPr descr="Droplets-HD-Content-R1d.png" id="38" name="Google Shape;38;p5"/>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39" name="Google Shape;39;p5"/>
          <p:cNvSpPr txBox="1"/>
          <p:nvPr>
            <p:ph type="title"/>
          </p:nvPr>
        </p:nvSpPr>
        <p:spPr>
          <a:xfrm>
            <a:off x="913775" y="618517"/>
            <a:ext cx="10364451" cy="1596177"/>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0" name="Google Shape;40;p5"/>
          <p:cNvSpPr txBox="1"/>
          <p:nvPr>
            <p:ph idx="1" type="body"/>
          </p:nvPr>
        </p:nvSpPr>
        <p:spPr>
          <a:xfrm>
            <a:off x="913774" y="2367092"/>
            <a:ext cx="5106026" cy="3424107"/>
          </a:xfrm>
          <a:prstGeom prst="rect">
            <a:avLst/>
          </a:prstGeom>
          <a:noFill/>
          <a:ln>
            <a:noFill/>
          </a:ln>
        </p:spPr>
        <p:txBody>
          <a:bodyPr anchorCtr="0" anchor="t" bIns="45700" lIns="91425" spcFirstLastPara="1" rIns="91425" wrap="square" tIns="45700">
            <a:normAutofit/>
          </a:bodyPr>
          <a:lstStyle>
            <a:lvl1pPr indent="-342900" lvl="0" marL="457200" algn="l">
              <a:lnSpc>
                <a:spcPct val="120000"/>
              </a:lnSpc>
              <a:spcBef>
                <a:spcPts val="1000"/>
              </a:spcBef>
              <a:spcAft>
                <a:spcPts val="0"/>
              </a:spcAft>
              <a:buSzPts val="1800"/>
              <a:buChar char="•"/>
              <a:defRPr/>
            </a:lvl1pPr>
            <a:lvl2pPr indent="-342900" lvl="1" marL="914400" algn="l">
              <a:lnSpc>
                <a:spcPct val="120000"/>
              </a:lnSpc>
              <a:spcBef>
                <a:spcPts val="500"/>
              </a:spcBef>
              <a:spcAft>
                <a:spcPts val="0"/>
              </a:spcAft>
              <a:buSzPts val="1800"/>
              <a:buChar char="•"/>
              <a:defRPr/>
            </a:lvl2pPr>
            <a:lvl3pPr indent="-342900" lvl="2" marL="1371600" algn="l">
              <a:lnSpc>
                <a:spcPct val="120000"/>
              </a:lnSpc>
              <a:spcBef>
                <a:spcPts val="500"/>
              </a:spcBef>
              <a:spcAft>
                <a:spcPts val="0"/>
              </a:spcAft>
              <a:buSzPts val="1800"/>
              <a:buChar char="•"/>
              <a:defRPr/>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120000"/>
              </a:lnSpc>
              <a:spcBef>
                <a:spcPts val="500"/>
              </a:spcBef>
              <a:spcAft>
                <a:spcPts val="0"/>
              </a:spcAft>
              <a:buSzPts val="1800"/>
              <a:buChar char="•"/>
              <a:defRPr/>
            </a:lvl6pPr>
            <a:lvl7pPr indent="-342900" lvl="6" marL="3200400" algn="l">
              <a:lnSpc>
                <a:spcPct val="120000"/>
              </a:lnSpc>
              <a:spcBef>
                <a:spcPts val="500"/>
              </a:spcBef>
              <a:spcAft>
                <a:spcPts val="0"/>
              </a:spcAft>
              <a:buSzPts val="1800"/>
              <a:buChar char="•"/>
              <a:defRPr/>
            </a:lvl7pPr>
            <a:lvl8pPr indent="-342900" lvl="7" marL="3657600" algn="l">
              <a:lnSpc>
                <a:spcPct val="120000"/>
              </a:lnSpc>
              <a:spcBef>
                <a:spcPts val="500"/>
              </a:spcBef>
              <a:spcAft>
                <a:spcPts val="0"/>
              </a:spcAft>
              <a:buSzPts val="1800"/>
              <a:buChar char="•"/>
              <a:defRPr/>
            </a:lvl8pPr>
            <a:lvl9pPr indent="-342900" lvl="8" marL="4114800" algn="l">
              <a:lnSpc>
                <a:spcPct val="120000"/>
              </a:lnSpc>
              <a:spcBef>
                <a:spcPts val="500"/>
              </a:spcBef>
              <a:spcAft>
                <a:spcPts val="0"/>
              </a:spcAft>
              <a:buSzPts val="1800"/>
              <a:buChar char="•"/>
              <a:defRPr/>
            </a:lvl9pPr>
          </a:lstStyle>
          <a:p/>
        </p:txBody>
      </p:sp>
      <p:sp>
        <p:nvSpPr>
          <p:cNvPr id="41" name="Google Shape;41;p5"/>
          <p:cNvSpPr txBox="1"/>
          <p:nvPr>
            <p:ph idx="2" type="body"/>
          </p:nvPr>
        </p:nvSpPr>
        <p:spPr>
          <a:xfrm>
            <a:off x="6172200" y="2367092"/>
            <a:ext cx="5105400" cy="3424107"/>
          </a:xfrm>
          <a:prstGeom prst="rect">
            <a:avLst/>
          </a:prstGeom>
          <a:noFill/>
          <a:ln>
            <a:noFill/>
          </a:ln>
        </p:spPr>
        <p:txBody>
          <a:bodyPr anchorCtr="0" anchor="t" bIns="45700" lIns="91425" spcFirstLastPara="1" rIns="91425" wrap="square" tIns="45700">
            <a:normAutofit/>
          </a:bodyPr>
          <a:lstStyle>
            <a:lvl1pPr indent="-342900" lvl="0" marL="457200" algn="l">
              <a:lnSpc>
                <a:spcPct val="120000"/>
              </a:lnSpc>
              <a:spcBef>
                <a:spcPts val="1000"/>
              </a:spcBef>
              <a:spcAft>
                <a:spcPts val="0"/>
              </a:spcAft>
              <a:buSzPts val="1800"/>
              <a:buChar char="•"/>
              <a:defRPr/>
            </a:lvl1pPr>
            <a:lvl2pPr indent="-342900" lvl="1" marL="914400" algn="l">
              <a:lnSpc>
                <a:spcPct val="120000"/>
              </a:lnSpc>
              <a:spcBef>
                <a:spcPts val="500"/>
              </a:spcBef>
              <a:spcAft>
                <a:spcPts val="0"/>
              </a:spcAft>
              <a:buSzPts val="1800"/>
              <a:buChar char="•"/>
              <a:defRPr/>
            </a:lvl2pPr>
            <a:lvl3pPr indent="-342900" lvl="2" marL="1371600" algn="l">
              <a:lnSpc>
                <a:spcPct val="120000"/>
              </a:lnSpc>
              <a:spcBef>
                <a:spcPts val="500"/>
              </a:spcBef>
              <a:spcAft>
                <a:spcPts val="0"/>
              </a:spcAft>
              <a:buSzPts val="1800"/>
              <a:buChar char="•"/>
              <a:defRPr/>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120000"/>
              </a:lnSpc>
              <a:spcBef>
                <a:spcPts val="500"/>
              </a:spcBef>
              <a:spcAft>
                <a:spcPts val="0"/>
              </a:spcAft>
              <a:buSzPts val="1800"/>
              <a:buChar char="•"/>
              <a:defRPr/>
            </a:lvl6pPr>
            <a:lvl7pPr indent="-342900" lvl="6" marL="3200400" algn="l">
              <a:lnSpc>
                <a:spcPct val="120000"/>
              </a:lnSpc>
              <a:spcBef>
                <a:spcPts val="500"/>
              </a:spcBef>
              <a:spcAft>
                <a:spcPts val="0"/>
              </a:spcAft>
              <a:buSzPts val="1800"/>
              <a:buChar char="•"/>
              <a:defRPr/>
            </a:lvl7pPr>
            <a:lvl8pPr indent="-342900" lvl="7" marL="3657600" algn="l">
              <a:lnSpc>
                <a:spcPct val="120000"/>
              </a:lnSpc>
              <a:spcBef>
                <a:spcPts val="500"/>
              </a:spcBef>
              <a:spcAft>
                <a:spcPts val="0"/>
              </a:spcAft>
              <a:buSzPts val="1800"/>
              <a:buChar char="•"/>
              <a:defRPr/>
            </a:lvl8pPr>
            <a:lvl9pPr indent="-342900" lvl="8" marL="4114800" algn="l">
              <a:lnSpc>
                <a:spcPct val="120000"/>
              </a:lnSpc>
              <a:spcBef>
                <a:spcPts val="500"/>
              </a:spcBef>
              <a:spcAft>
                <a:spcPts val="0"/>
              </a:spcAft>
              <a:buSzPts val="1800"/>
              <a:buChar char="•"/>
              <a:defRPr/>
            </a:lvl9pPr>
          </a:lstStyle>
          <a:p/>
        </p:txBody>
      </p:sp>
      <p:sp>
        <p:nvSpPr>
          <p:cNvPr id="42" name="Google Shape;42;p5"/>
          <p:cNvSpPr txBox="1"/>
          <p:nvPr>
            <p:ph idx="10" type="dt"/>
          </p:nvPr>
        </p:nvSpPr>
        <p:spPr>
          <a:xfrm>
            <a:off x="7678737" y="5883275"/>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5"/>
          <p:cNvSpPr txBox="1"/>
          <p:nvPr>
            <p:ph idx="11" type="ftr"/>
          </p:nvPr>
        </p:nvSpPr>
        <p:spPr>
          <a:xfrm>
            <a:off x="913774" y="5883275"/>
            <a:ext cx="6672887"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5"/>
          <p:cNvSpPr txBox="1"/>
          <p:nvPr>
            <p:ph idx="12" type="sldNum"/>
          </p:nvPr>
        </p:nvSpPr>
        <p:spPr>
          <a:xfrm>
            <a:off x="10514011" y="5883275"/>
            <a:ext cx="76421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5" name="Shape 45"/>
        <p:cNvGrpSpPr/>
        <p:nvPr/>
      </p:nvGrpSpPr>
      <p:grpSpPr>
        <a:xfrm>
          <a:off x="0" y="0"/>
          <a:ext cx="0" cy="0"/>
          <a:chOff x="0" y="0"/>
          <a:chExt cx="0" cy="0"/>
        </a:xfrm>
      </p:grpSpPr>
      <p:pic>
        <p:nvPicPr>
          <p:cNvPr descr="Droplets-HD-Content-R1d.png" id="46" name="Google Shape;46;p6"/>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47" name="Google Shape;47;p6"/>
          <p:cNvSpPr txBox="1"/>
          <p:nvPr>
            <p:ph type="title"/>
          </p:nvPr>
        </p:nvSpPr>
        <p:spPr>
          <a:xfrm>
            <a:off x="913775" y="618517"/>
            <a:ext cx="10364451" cy="1596177"/>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8" name="Google Shape;48;p6"/>
          <p:cNvSpPr txBox="1"/>
          <p:nvPr>
            <p:ph idx="1" type="body"/>
          </p:nvPr>
        </p:nvSpPr>
        <p:spPr>
          <a:xfrm>
            <a:off x="1146328" y="2371018"/>
            <a:ext cx="4873474" cy="679994"/>
          </a:xfrm>
          <a:prstGeom prst="rect">
            <a:avLst/>
          </a:prstGeom>
          <a:noFill/>
          <a:ln>
            <a:noFill/>
          </a:ln>
        </p:spPr>
        <p:txBody>
          <a:bodyPr anchorCtr="0" anchor="b" bIns="45700" lIns="91425" spcFirstLastPara="1" rIns="91425" wrap="square" tIns="45700">
            <a:noAutofit/>
          </a:bodyPr>
          <a:lstStyle>
            <a:lvl1pPr indent="-228600" lvl="0" marL="457200" algn="l">
              <a:lnSpc>
                <a:spcPct val="85000"/>
              </a:lnSpc>
              <a:spcBef>
                <a:spcPts val="1000"/>
              </a:spcBef>
              <a:spcAft>
                <a:spcPts val="0"/>
              </a:spcAft>
              <a:buSzPts val="2600"/>
              <a:buNone/>
              <a:defRPr b="0" sz="2600">
                <a:solidFill>
                  <a:schemeClr val="dk1"/>
                </a:solidFill>
              </a:defRPr>
            </a:lvl1pPr>
            <a:lvl2pPr indent="-228600" lvl="1" marL="914400" algn="l">
              <a:lnSpc>
                <a:spcPct val="120000"/>
              </a:lnSpc>
              <a:spcBef>
                <a:spcPts val="500"/>
              </a:spcBef>
              <a:spcAft>
                <a:spcPts val="0"/>
              </a:spcAft>
              <a:buSzPts val="2000"/>
              <a:buNone/>
              <a:defRPr b="1" sz="2000"/>
            </a:lvl2pPr>
            <a:lvl3pPr indent="-228600" lvl="2" marL="1371600" algn="l">
              <a:lnSpc>
                <a:spcPct val="120000"/>
              </a:lnSpc>
              <a:spcBef>
                <a:spcPts val="500"/>
              </a:spcBef>
              <a:spcAft>
                <a:spcPts val="0"/>
              </a:spcAft>
              <a:buSzPts val="1800"/>
              <a:buNone/>
              <a:defRPr b="1" sz="1800"/>
            </a:lvl3pPr>
            <a:lvl4pPr indent="-228600" lvl="3" marL="1828800" algn="l">
              <a:lnSpc>
                <a:spcPct val="120000"/>
              </a:lnSpc>
              <a:spcBef>
                <a:spcPts val="500"/>
              </a:spcBef>
              <a:spcAft>
                <a:spcPts val="0"/>
              </a:spcAft>
              <a:buSzPts val="1600"/>
              <a:buNone/>
              <a:defRPr b="1" sz="1600"/>
            </a:lvl4pPr>
            <a:lvl5pPr indent="-228600" lvl="4" marL="2286000" algn="l">
              <a:lnSpc>
                <a:spcPct val="120000"/>
              </a:lnSpc>
              <a:spcBef>
                <a:spcPts val="500"/>
              </a:spcBef>
              <a:spcAft>
                <a:spcPts val="0"/>
              </a:spcAft>
              <a:buSzPts val="1600"/>
              <a:buNone/>
              <a:defRPr b="1" sz="1600"/>
            </a:lvl5pPr>
            <a:lvl6pPr indent="-228600" lvl="5" marL="2743200" algn="l">
              <a:lnSpc>
                <a:spcPct val="120000"/>
              </a:lnSpc>
              <a:spcBef>
                <a:spcPts val="500"/>
              </a:spcBef>
              <a:spcAft>
                <a:spcPts val="0"/>
              </a:spcAft>
              <a:buSzPts val="1600"/>
              <a:buNone/>
              <a:defRPr b="1" sz="1600"/>
            </a:lvl6pPr>
            <a:lvl7pPr indent="-228600" lvl="6" marL="3200400" algn="l">
              <a:lnSpc>
                <a:spcPct val="120000"/>
              </a:lnSpc>
              <a:spcBef>
                <a:spcPts val="500"/>
              </a:spcBef>
              <a:spcAft>
                <a:spcPts val="0"/>
              </a:spcAft>
              <a:buSzPts val="1600"/>
              <a:buNone/>
              <a:defRPr b="1" sz="1600"/>
            </a:lvl7pPr>
            <a:lvl8pPr indent="-228600" lvl="7" marL="3657600" algn="l">
              <a:lnSpc>
                <a:spcPct val="120000"/>
              </a:lnSpc>
              <a:spcBef>
                <a:spcPts val="500"/>
              </a:spcBef>
              <a:spcAft>
                <a:spcPts val="0"/>
              </a:spcAft>
              <a:buSzPts val="1600"/>
              <a:buNone/>
              <a:defRPr b="1" sz="1600"/>
            </a:lvl8pPr>
            <a:lvl9pPr indent="-228600" lvl="8" marL="4114800" algn="l">
              <a:lnSpc>
                <a:spcPct val="120000"/>
              </a:lnSpc>
              <a:spcBef>
                <a:spcPts val="500"/>
              </a:spcBef>
              <a:spcAft>
                <a:spcPts val="0"/>
              </a:spcAft>
              <a:buSzPts val="1600"/>
              <a:buNone/>
              <a:defRPr b="1" sz="1600"/>
            </a:lvl9pPr>
          </a:lstStyle>
          <a:p/>
        </p:txBody>
      </p:sp>
      <p:sp>
        <p:nvSpPr>
          <p:cNvPr id="49" name="Google Shape;49;p6"/>
          <p:cNvSpPr txBox="1"/>
          <p:nvPr>
            <p:ph idx="2" type="body"/>
          </p:nvPr>
        </p:nvSpPr>
        <p:spPr>
          <a:xfrm>
            <a:off x="913774" y="3051012"/>
            <a:ext cx="5106027" cy="2740187"/>
          </a:xfrm>
          <a:prstGeom prst="rect">
            <a:avLst/>
          </a:prstGeom>
          <a:noFill/>
          <a:ln>
            <a:noFill/>
          </a:ln>
        </p:spPr>
        <p:txBody>
          <a:bodyPr anchorCtr="0" anchor="t" bIns="45700" lIns="91425" spcFirstLastPara="1" rIns="91425" wrap="square" tIns="45700">
            <a:normAutofit/>
          </a:bodyPr>
          <a:lstStyle>
            <a:lvl1pPr indent="-342900" lvl="0" marL="457200" algn="l">
              <a:lnSpc>
                <a:spcPct val="120000"/>
              </a:lnSpc>
              <a:spcBef>
                <a:spcPts val="1000"/>
              </a:spcBef>
              <a:spcAft>
                <a:spcPts val="0"/>
              </a:spcAft>
              <a:buSzPts val="1800"/>
              <a:buChar char="•"/>
              <a:defRPr/>
            </a:lvl1pPr>
            <a:lvl2pPr indent="-342900" lvl="1" marL="914400" algn="l">
              <a:lnSpc>
                <a:spcPct val="120000"/>
              </a:lnSpc>
              <a:spcBef>
                <a:spcPts val="500"/>
              </a:spcBef>
              <a:spcAft>
                <a:spcPts val="0"/>
              </a:spcAft>
              <a:buSzPts val="1800"/>
              <a:buChar char="•"/>
              <a:defRPr/>
            </a:lvl2pPr>
            <a:lvl3pPr indent="-342900" lvl="2" marL="1371600" algn="l">
              <a:lnSpc>
                <a:spcPct val="120000"/>
              </a:lnSpc>
              <a:spcBef>
                <a:spcPts val="500"/>
              </a:spcBef>
              <a:spcAft>
                <a:spcPts val="0"/>
              </a:spcAft>
              <a:buSzPts val="1800"/>
              <a:buChar char="•"/>
              <a:defRPr/>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120000"/>
              </a:lnSpc>
              <a:spcBef>
                <a:spcPts val="500"/>
              </a:spcBef>
              <a:spcAft>
                <a:spcPts val="0"/>
              </a:spcAft>
              <a:buSzPts val="1800"/>
              <a:buChar char="•"/>
              <a:defRPr/>
            </a:lvl6pPr>
            <a:lvl7pPr indent="-342900" lvl="6" marL="3200400" algn="l">
              <a:lnSpc>
                <a:spcPct val="120000"/>
              </a:lnSpc>
              <a:spcBef>
                <a:spcPts val="500"/>
              </a:spcBef>
              <a:spcAft>
                <a:spcPts val="0"/>
              </a:spcAft>
              <a:buSzPts val="1800"/>
              <a:buChar char="•"/>
              <a:defRPr/>
            </a:lvl7pPr>
            <a:lvl8pPr indent="-342900" lvl="7" marL="3657600" algn="l">
              <a:lnSpc>
                <a:spcPct val="120000"/>
              </a:lnSpc>
              <a:spcBef>
                <a:spcPts val="500"/>
              </a:spcBef>
              <a:spcAft>
                <a:spcPts val="0"/>
              </a:spcAft>
              <a:buSzPts val="1800"/>
              <a:buChar char="•"/>
              <a:defRPr/>
            </a:lvl8pPr>
            <a:lvl9pPr indent="-342900" lvl="8" marL="4114800" algn="l">
              <a:lnSpc>
                <a:spcPct val="120000"/>
              </a:lnSpc>
              <a:spcBef>
                <a:spcPts val="500"/>
              </a:spcBef>
              <a:spcAft>
                <a:spcPts val="0"/>
              </a:spcAft>
              <a:buSzPts val="1800"/>
              <a:buChar char="•"/>
              <a:defRPr/>
            </a:lvl9pPr>
          </a:lstStyle>
          <a:p/>
        </p:txBody>
      </p:sp>
      <p:sp>
        <p:nvSpPr>
          <p:cNvPr id="50" name="Google Shape;50;p6"/>
          <p:cNvSpPr txBox="1"/>
          <p:nvPr>
            <p:ph idx="3" type="body"/>
          </p:nvPr>
        </p:nvSpPr>
        <p:spPr>
          <a:xfrm>
            <a:off x="6396423" y="2371018"/>
            <a:ext cx="4881804" cy="679994"/>
          </a:xfrm>
          <a:prstGeom prst="rect">
            <a:avLst/>
          </a:prstGeom>
          <a:noFill/>
          <a:ln>
            <a:noFill/>
          </a:ln>
        </p:spPr>
        <p:txBody>
          <a:bodyPr anchorCtr="0" anchor="b" bIns="45700" lIns="91425" spcFirstLastPara="1" rIns="91425" wrap="square" tIns="45700">
            <a:noAutofit/>
          </a:bodyPr>
          <a:lstStyle>
            <a:lvl1pPr indent="-228600" lvl="0" marL="457200" algn="l">
              <a:lnSpc>
                <a:spcPct val="85000"/>
              </a:lnSpc>
              <a:spcBef>
                <a:spcPts val="1000"/>
              </a:spcBef>
              <a:spcAft>
                <a:spcPts val="0"/>
              </a:spcAft>
              <a:buSzPts val="2600"/>
              <a:buNone/>
              <a:defRPr b="0" sz="2600">
                <a:solidFill>
                  <a:schemeClr val="dk1"/>
                </a:solidFill>
              </a:defRPr>
            </a:lvl1pPr>
            <a:lvl2pPr indent="-228600" lvl="1" marL="914400" algn="l">
              <a:lnSpc>
                <a:spcPct val="120000"/>
              </a:lnSpc>
              <a:spcBef>
                <a:spcPts val="500"/>
              </a:spcBef>
              <a:spcAft>
                <a:spcPts val="0"/>
              </a:spcAft>
              <a:buSzPts val="2000"/>
              <a:buNone/>
              <a:defRPr b="1" sz="2000"/>
            </a:lvl2pPr>
            <a:lvl3pPr indent="-228600" lvl="2" marL="1371600" algn="l">
              <a:lnSpc>
                <a:spcPct val="120000"/>
              </a:lnSpc>
              <a:spcBef>
                <a:spcPts val="500"/>
              </a:spcBef>
              <a:spcAft>
                <a:spcPts val="0"/>
              </a:spcAft>
              <a:buSzPts val="1800"/>
              <a:buNone/>
              <a:defRPr b="1" sz="1800"/>
            </a:lvl3pPr>
            <a:lvl4pPr indent="-228600" lvl="3" marL="1828800" algn="l">
              <a:lnSpc>
                <a:spcPct val="120000"/>
              </a:lnSpc>
              <a:spcBef>
                <a:spcPts val="500"/>
              </a:spcBef>
              <a:spcAft>
                <a:spcPts val="0"/>
              </a:spcAft>
              <a:buSzPts val="1600"/>
              <a:buNone/>
              <a:defRPr b="1" sz="1600"/>
            </a:lvl4pPr>
            <a:lvl5pPr indent="-228600" lvl="4" marL="2286000" algn="l">
              <a:lnSpc>
                <a:spcPct val="120000"/>
              </a:lnSpc>
              <a:spcBef>
                <a:spcPts val="500"/>
              </a:spcBef>
              <a:spcAft>
                <a:spcPts val="0"/>
              </a:spcAft>
              <a:buSzPts val="1600"/>
              <a:buNone/>
              <a:defRPr b="1" sz="1600"/>
            </a:lvl5pPr>
            <a:lvl6pPr indent="-228600" lvl="5" marL="2743200" algn="l">
              <a:lnSpc>
                <a:spcPct val="120000"/>
              </a:lnSpc>
              <a:spcBef>
                <a:spcPts val="500"/>
              </a:spcBef>
              <a:spcAft>
                <a:spcPts val="0"/>
              </a:spcAft>
              <a:buSzPts val="1600"/>
              <a:buNone/>
              <a:defRPr b="1" sz="1600"/>
            </a:lvl6pPr>
            <a:lvl7pPr indent="-228600" lvl="6" marL="3200400" algn="l">
              <a:lnSpc>
                <a:spcPct val="120000"/>
              </a:lnSpc>
              <a:spcBef>
                <a:spcPts val="500"/>
              </a:spcBef>
              <a:spcAft>
                <a:spcPts val="0"/>
              </a:spcAft>
              <a:buSzPts val="1600"/>
              <a:buNone/>
              <a:defRPr b="1" sz="1600"/>
            </a:lvl7pPr>
            <a:lvl8pPr indent="-228600" lvl="7" marL="3657600" algn="l">
              <a:lnSpc>
                <a:spcPct val="120000"/>
              </a:lnSpc>
              <a:spcBef>
                <a:spcPts val="500"/>
              </a:spcBef>
              <a:spcAft>
                <a:spcPts val="0"/>
              </a:spcAft>
              <a:buSzPts val="1600"/>
              <a:buNone/>
              <a:defRPr b="1" sz="1600"/>
            </a:lvl8pPr>
            <a:lvl9pPr indent="-228600" lvl="8" marL="4114800" algn="l">
              <a:lnSpc>
                <a:spcPct val="120000"/>
              </a:lnSpc>
              <a:spcBef>
                <a:spcPts val="500"/>
              </a:spcBef>
              <a:spcAft>
                <a:spcPts val="0"/>
              </a:spcAft>
              <a:buSzPts val="1600"/>
              <a:buNone/>
              <a:defRPr b="1" sz="1600"/>
            </a:lvl9pPr>
          </a:lstStyle>
          <a:p/>
        </p:txBody>
      </p:sp>
      <p:sp>
        <p:nvSpPr>
          <p:cNvPr id="51" name="Google Shape;51;p6"/>
          <p:cNvSpPr txBox="1"/>
          <p:nvPr>
            <p:ph idx="4" type="body"/>
          </p:nvPr>
        </p:nvSpPr>
        <p:spPr>
          <a:xfrm>
            <a:off x="6172200" y="3051012"/>
            <a:ext cx="5105401" cy="2740187"/>
          </a:xfrm>
          <a:prstGeom prst="rect">
            <a:avLst/>
          </a:prstGeom>
          <a:noFill/>
          <a:ln>
            <a:noFill/>
          </a:ln>
        </p:spPr>
        <p:txBody>
          <a:bodyPr anchorCtr="0" anchor="t" bIns="45700" lIns="91425" spcFirstLastPara="1" rIns="91425" wrap="square" tIns="45700">
            <a:normAutofit/>
          </a:bodyPr>
          <a:lstStyle>
            <a:lvl1pPr indent="-342900" lvl="0" marL="457200" algn="l">
              <a:lnSpc>
                <a:spcPct val="120000"/>
              </a:lnSpc>
              <a:spcBef>
                <a:spcPts val="1000"/>
              </a:spcBef>
              <a:spcAft>
                <a:spcPts val="0"/>
              </a:spcAft>
              <a:buSzPts val="1800"/>
              <a:buChar char="•"/>
              <a:defRPr/>
            </a:lvl1pPr>
            <a:lvl2pPr indent="-342900" lvl="1" marL="914400" algn="l">
              <a:lnSpc>
                <a:spcPct val="120000"/>
              </a:lnSpc>
              <a:spcBef>
                <a:spcPts val="500"/>
              </a:spcBef>
              <a:spcAft>
                <a:spcPts val="0"/>
              </a:spcAft>
              <a:buSzPts val="1800"/>
              <a:buChar char="•"/>
              <a:defRPr/>
            </a:lvl2pPr>
            <a:lvl3pPr indent="-342900" lvl="2" marL="1371600" algn="l">
              <a:lnSpc>
                <a:spcPct val="120000"/>
              </a:lnSpc>
              <a:spcBef>
                <a:spcPts val="500"/>
              </a:spcBef>
              <a:spcAft>
                <a:spcPts val="0"/>
              </a:spcAft>
              <a:buSzPts val="1800"/>
              <a:buChar char="•"/>
              <a:defRPr/>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120000"/>
              </a:lnSpc>
              <a:spcBef>
                <a:spcPts val="500"/>
              </a:spcBef>
              <a:spcAft>
                <a:spcPts val="0"/>
              </a:spcAft>
              <a:buSzPts val="1800"/>
              <a:buChar char="•"/>
              <a:defRPr/>
            </a:lvl6pPr>
            <a:lvl7pPr indent="-342900" lvl="6" marL="3200400" algn="l">
              <a:lnSpc>
                <a:spcPct val="120000"/>
              </a:lnSpc>
              <a:spcBef>
                <a:spcPts val="500"/>
              </a:spcBef>
              <a:spcAft>
                <a:spcPts val="0"/>
              </a:spcAft>
              <a:buSzPts val="1800"/>
              <a:buChar char="•"/>
              <a:defRPr/>
            </a:lvl7pPr>
            <a:lvl8pPr indent="-342900" lvl="7" marL="3657600" algn="l">
              <a:lnSpc>
                <a:spcPct val="120000"/>
              </a:lnSpc>
              <a:spcBef>
                <a:spcPts val="500"/>
              </a:spcBef>
              <a:spcAft>
                <a:spcPts val="0"/>
              </a:spcAft>
              <a:buSzPts val="1800"/>
              <a:buChar char="•"/>
              <a:defRPr/>
            </a:lvl8pPr>
            <a:lvl9pPr indent="-342900" lvl="8" marL="4114800" algn="l">
              <a:lnSpc>
                <a:spcPct val="120000"/>
              </a:lnSpc>
              <a:spcBef>
                <a:spcPts val="500"/>
              </a:spcBef>
              <a:spcAft>
                <a:spcPts val="0"/>
              </a:spcAft>
              <a:buSzPts val="1800"/>
              <a:buChar char="•"/>
              <a:defRPr/>
            </a:lvl9pPr>
          </a:lstStyle>
          <a:p/>
        </p:txBody>
      </p:sp>
      <p:sp>
        <p:nvSpPr>
          <p:cNvPr id="52" name="Google Shape;52;p6"/>
          <p:cNvSpPr txBox="1"/>
          <p:nvPr>
            <p:ph idx="10" type="dt"/>
          </p:nvPr>
        </p:nvSpPr>
        <p:spPr>
          <a:xfrm>
            <a:off x="7678737" y="5883275"/>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6"/>
          <p:cNvSpPr txBox="1"/>
          <p:nvPr>
            <p:ph idx="11" type="ftr"/>
          </p:nvPr>
        </p:nvSpPr>
        <p:spPr>
          <a:xfrm>
            <a:off x="913774" y="5883275"/>
            <a:ext cx="6672887"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6"/>
          <p:cNvSpPr txBox="1"/>
          <p:nvPr>
            <p:ph idx="12" type="sldNum"/>
          </p:nvPr>
        </p:nvSpPr>
        <p:spPr>
          <a:xfrm>
            <a:off x="10514011" y="5883275"/>
            <a:ext cx="76421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5" name="Shape 55"/>
        <p:cNvGrpSpPr/>
        <p:nvPr/>
      </p:nvGrpSpPr>
      <p:grpSpPr>
        <a:xfrm>
          <a:off x="0" y="0"/>
          <a:ext cx="0" cy="0"/>
          <a:chOff x="0" y="0"/>
          <a:chExt cx="0" cy="0"/>
        </a:xfrm>
      </p:grpSpPr>
      <p:pic>
        <p:nvPicPr>
          <p:cNvPr descr="Droplets-HD-Content-R1d.png" id="56" name="Google Shape;56;p7"/>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57" name="Google Shape;57;p7"/>
          <p:cNvSpPr txBox="1"/>
          <p:nvPr>
            <p:ph type="title"/>
          </p:nvPr>
        </p:nvSpPr>
        <p:spPr>
          <a:xfrm>
            <a:off x="913775" y="618517"/>
            <a:ext cx="10364451" cy="1596177"/>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8" name="Google Shape;58;p7"/>
          <p:cNvSpPr txBox="1"/>
          <p:nvPr>
            <p:ph idx="10" type="dt"/>
          </p:nvPr>
        </p:nvSpPr>
        <p:spPr>
          <a:xfrm>
            <a:off x="7678737" y="5883275"/>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7"/>
          <p:cNvSpPr txBox="1"/>
          <p:nvPr>
            <p:ph idx="11" type="ftr"/>
          </p:nvPr>
        </p:nvSpPr>
        <p:spPr>
          <a:xfrm>
            <a:off x="913774" y="5883275"/>
            <a:ext cx="6672887"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7"/>
          <p:cNvSpPr txBox="1"/>
          <p:nvPr>
            <p:ph idx="12" type="sldNum"/>
          </p:nvPr>
        </p:nvSpPr>
        <p:spPr>
          <a:xfrm>
            <a:off x="10514011" y="5883275"/>
            <a:ext cx="76421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1" name="Shape 61"/>
        <p:cNvGrpSpPr/>
        <p:nvPr/>
      </p:nvGrpSpPr>
      <p:grpSpPr>
        <a:xfrm>
          <a:off x="0" y="0"/>
          <a:ext cx="0" cy="0"/>
          <a:chOff x="0" y="0"/>
          <a:chExt cx="0" cy="0"/>
        </a:xfrm>
      </p:grpSpPr>
      <p:pic>
        <p:nvPicPr>
          <p:cNvPr descr="Droplets-HD-Content-R1d.png" id="62" name="Google Shape;62;p8"/>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63" name="Google Shape;63;p8"/>
          <p:cNvSpPr txBox="1"/>
          <p:nvPr>
            <p:ph idx="10" type="dt"/>
          </p:nvPr>
        </p:nvSpPr>
        <p:spPr>
          <a:xfrm>
            <a:off x="7678737" y="5883275"/>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8"/>
          <p:cNvSpPr txBox="1"/>
          <p:nvPr>
            <p:ph idx="11" type="ftr"/>
          </p:nvPr>
        </p:nvSpPr>
        <p:spPr>
          <a:xfrm>
            <a:off x="913774" y="5883275"/>
            <a:ext cx="6672887"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 name="Google Shape;65;p8"/>
          <p:cNvSpPr txBox="1"/>
          <p:nvPr>
            <p:ph idx="12" type="sldNum"/>
          </p:nvPr>
        </p:nvSpPr>
        <p:spPr>
          <a:xfrm>
            <a:off x="10514011" y="5883275"/>
            <a:ext cx="76421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6" name="Shape 66"/>
        <p:cNvGrpSpPr/>
        <p:nvPr/>
      </p:nvGrpSpPr>
      <p:grpSpPr>
        <a:xfrm>
          <a:off x="0" y="0"/>
          <a:ext cx="0" cy="0"/>
          <a:chOff x="0" y="0"/>
          <a:chExt cx="0" cy="0"/>
        </a:xfrm>
      </p:grpSpPr>
      <p:pic>
        <p:nvPicPr>
          <p:cNvPr descr="Droplets-HD-Content-R1d.png" id="67" name="Google Shape;67;p9"/>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68" name="Google Shape;68;p9"/>
          <p:cNvSpPr txBox="1"/>
          <p:nvPr>
            <p:ph type="title"/>
          </p:nvPr>
        </p:nvSpPr>
        <p:spPr>
          <a:xfrm>
            <a:off x="913775" y="609600"/>
            <a:ext cx="3935688" cy="2023252"/>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3200"/>
              <a:buFont typeface="Twentieth Centur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9" name="Google Shape;69;p9"/>
          <p:cNvSpPr txBox="1"/>
          <p:nvPr>
            <p:ph idx="1" type="body"/>
          </p:nvPr>
        </p:nvSpPr>
        <p:spPr>
          <a:xfrm>
            <a:off x="5078062" y="609600"/>
            <a:ext cx="6200163" cy="5181599"/>
          </a:xfrm>
          <a:prstGeom prst="rect">
            <a:avLst/>
          </a:prstGeom>
          <a:noFill/>
          <a:ln>
            <a:noFill/>
          </a:ln>
        </p:spPr>
        <p:txBody>
          <a:bodyPr anchorCtr="0" anchor="t" bIns="45700" lIns="91425" spcFirstLastPara="1" rIns="91425" wrap="square" tIns="45700">
            <a:normAutofit/>
          </a:bodyPr>
          <a:lstStyle>
            <a:lvl1pPr indent="-342900" lvl="0" marL="457200" algn="l">
              <a:lnSpc>
                <a:spcPct val="120000"/>
              </a:lnSpc>
              <a:spcBef>
                <a:spcPts val="1000"/>
              </a:spcBef>
              <a:spcAft>
                <a:spcPts val="0"/>
              </a:spcAft>
              <a:buSzPts val="1800"/>
              <a:buChar char="•"/>
              <a:defRPr/>
            </a:lvl1pPr>
            <a:lvl2pPr indent="-342900" lvl="1" marL="914400" algn="l">
              <a:lnSpc>
                <a:spcPct val="120000"/>
              </a:lnSpc>
              <a:spcBef>
                <a:spcPts val="500"/>
              </a:spcBef>
              <a:spcAft>
                <a:spcPts val="0"/>
              </a:spcAft>
              <a:buSzPts val="1800"/>
              <a:buChar char="•"/>
              <a:defRPr/>
            </a:lvl2pPr>
            <a:lvl3pPr indent="-342900" lvl="2" marL="1371600" algn="l">
              <a:lnSpc>
                <a:spcPct val="120000"/>
              </a:lnSpc>
              <a:spcBef>
                <a:spcPts val="500"/>
              </a:spcBef>
              <a:spcAft>
                <a:spcPts val="0"/>
              </a:spcAft>
              <a:buSzPts val="1800"/>
              <a:buChar char="•"/>
              <a:defRPr/>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120000"/>
              </a:lnSpc>
              <a:spcBef>
                <a:spcPts val="500"/>
              </a:spcBef>
              <a:spcAft>
                <a:spcPts val="0"/>
              </a:spcAft>
              <a:buSzPts val="1800"/>
              <a:buChar char="•"/>
              <a:defRPr/>
            </a:lvl6pPr>
            <a:lvl7pPr indent="-342900" lvl="6" marL="3200400" algn="l">
              <a:lnSpc>
                <a:spcPct val="120000"/>
              </a:lnSpc>
              <a:spcBef>
                <a:spcPts val="500"/>
              </a:spcBef>
              <a:spcAft>
                <a:spcPts val="0"/>
              </a:spcAft>
              <a:buSzPts val="1800"/>
              <a:buChar char="•"/>
              <a:defRPr/>
            </a:lvl7pPr>
            <a:lvl8pPr indent="-342900" lvl="7" marL="3657600" algn="l">
              <a:lnSpc>
                <a:spcPct val="120000"/>
              </a:lnSpc>
              <a:spcBef>
                <a:spcPts val="500"/>
              </a:spcBef>
              <a:spcAft>
                <a:spcPts val="0"/>
              </a:spcAft>
              <a:buSzPts val="1800"/>
              <a:buChar char="•"/>
              <a:defRPr/>
            </a:lvl8pPr>
            <a:lvl9pPr indent="-342900" lvl="8" marL="4114800" algn="l">
              <a:lnSpc>
                <a:spcPct val="120000"/>
              </a:lnSpc>
              <a:spcBef>
                <a:spcPts val="500"/>
              </a:spcBef>
              <a:spcAft>
                <a:spcPts val="0"/>
              </a:spcAft>
              <a:buSzPts val="1800"/>
              <a:buChar char="•"/>
              <a:defRPr/>
            </a:lvl9pPr>
          </a:lstStyle>
          <a:p/>
        </p:txBody>
      </p:sp>
      <p:sp>
        <p:nvSpPr>
          <p:cNvPr id="70" name="Google Shape;70;p9"/>
          <p:cNvSpPr txBox="1"/>
          <p:nvPr>
            <p:ph idx="2" type="body"/>
          </p:nvPr>
        </p:nvSpPr>
        <p:spPr>
          <a:xfrm>
            <a:off x="913774" y="2632852"/>
            <a:ext cx="3935689" cy="3158348"/>
          </a:xfrm>
          <a:prstGeom prst="rect">
            <a:avLst/>
          </a:prstGeom>
          <a:noFill/>
          <a:ln>
            <a:noFill/>
          </a:ln>
        </p:spPr>
        <p:txBody>
          <a:bodyPr anchorCtr="0" anchor="t" bIns="45700" lIns="91425" spcFirstLastPara="1" rIns="91425" wrap="square" tIns="45700">
            <a:normAutofit/>
          </a:bodyPr>
          <a:lstStyle>
            <a:lvl1pPr indent="-228600" lvl="0" marL="457200" algn="ctr">
              <a:lnSpc>
                <a:spcPct val="120000"/>
              </a:lnSpc>
              <a:spcBef>
                <a:spcPts val="1000"/>
              </a:spcBef>
              <a:spcAft>
                <a:spcPts val="0"/>
              </a:spcAft>
              <a:buSzPts val="1600"/>
              <a:buNone/>
              <a:defRPr sz="1600"/>
            </a:lvl1pPr>
            <a:lvl2pPr indent="-228600" lvl="1" marL="914400" algn="l">
              <a:lnSpc>
                <a:spcPct val="120000"/>
              </a:lnSpc>
              <a:spcBef>
                <a:spcPts val="500"/>
              </a:spcBef>
              <a:spcAft>
                <a:spcPts val="0"/>
              </a:spcAft>
              <a:buSzPts val="1400"/>
              <a:buNone/>
              <a:defRPr sz="1400"/>
            </a:lvl2pPr>
            <a:lvl3pPr indent="-228600" lvl="2" marL="1371600" algn="l">
              <a:lnSpc>
                <a:spcPct val="120000"/>
              </a:lnSpc>
              <a:spcBef>
                <a:spcPts val="500"/>
              </a:spcBef>
              <a:spcAft>
                <a:spcPts val="0"/>
              </a:spcAft>
              <a:buSzPts val="1200"/>
              <a:buNone/>
              <a:defRPr sz="1200"/>
            </a:lvl3pPr>
            <a:lvl4pPr indent="-228600" lvl="3" marL="1828800" algn="l">
              <a:lnSpc>
                <a:spcPct val="120000"/>
              </a:lnSpc>
              <a:spcBef>
                <a:spcPts val="500"/>
              </a:spcBef>
              <a:spcAft>
                <a:spcPts val="0"/>
              </a:spcAft>
              <a:buSzPts val="1000"/>
              <a:buNone/>
              <a:defRPr sz="1000"/>
            </a:lvl4pPr>
            <a:lvl5pPr indent="-228600" lvl="4" marL="2286000" algn="l">
              <a:lnSpc>
                <a:spcPct val="120000"/>
              </a:lnSpc>
              <a:spcBef>
                <a:spcPts val="500"/>
              </a:spcBef>
              <a:spcAft>
                <a:spcPts val="0"/>
              </a:spcAft>
              <a:buSzPts val="1000"/>
              <a:buNone/>
              <a:defRPr sz="1000"/>
            </a:lvl5pPr>
            <a:lvl6pPr indent="-228600" lvl="5" marL="2743200" algn="l">
              <a:lnSpc>
                <a:spcPct val="120000"/>
              </a:lnSpc>
              <a:spcBef>
                <a:spcPts val="500"/>
              </a:spcBef>
              <a:spcAft>
                <a:spcPts val="0"/>
              </a:spcAft>
              <a:buSzPts val="1000"/>
              <a:buNone/>
              <a:defRPr sz="1000"/>
            </a:lvl6pPr>
            <a:lvl7pPr indent="-228600" lvl="6" marL="3200400" algn="l">
              <a:lnSpc>
                <a:spcPct val="120000"/>
              </a:lnSpc>
              <a:spcBef>
                <a:spcPts val="500"/>
              </a:spcBef>
              <a:spcAft>
                <a:spcPts val="0"/>
              </a:spcAft>
              <a:buSzPts val="1000"/>
              <a:buNone/>
              <a:defRPr sz="1000"/>
            </a:lvl7pPr>
            <a:lvl8pPr indent="-228600" lvl="7" marL="3657600" algn="l">
              <a:lnSpc>
                <a:spcPct val="120000"/>
              </a:lnSpc>
              <a:spcBef>
                <a:spcPts val="500"/>
              </a:spcBef>
              <a:spcAft>
                <a:spcPts val="0"/>
              </a:spcAft>
              <a:buSzPts val="1000"/>
              <a:buNone/>
              <a:defRPr sz="1000"/>
            </a:lvl8pPr>
            <a:lvl9pPr indent="-228600" lvl="8" marL="4114800" algn="l">
              <a:lnSpc>
                <a:spcPct val="120000"/>
              </a:lnSpc>
              <a:spcBef>
                <a:spcPts val="500"/>
              </a:spcBef>
              <a:spcAft>
                <a:spcPts val="0"/>
              </a:spcAft>
              <a:buSzPts val="1000"/>
              <a:buNone/>
              <a:defRPr sz="1000"/>
            </a:lvl9pPr>
          </a:lstStyle>
          <a:p/>
        </p:txBody>
      </p:sp>
      <p:sp>
        <p:nvSpPr>
          <p:cNvPr id="71" name="Google Shape;71;p9"/>
          <p:cNvSpPr txBox="1"/>
          <p:nvPr>
            <p:ph idx="10" type="dt"/>
          </p:nvPr>
        </p:nvSpPr>
        <p:spPr>
          <a:xfrm>
            <a:off x="7678737" y="5883275"/>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9"/>
          <p:cNvSpPr txBox="1"/>
          <p:nvPr>
            <p:ph idx="11" type="ftr"/>
          </p:nvPr>
        </p:nvSpPr>
        <p:spPr>
          <a:xfrm>
            <a:off x="913774" y="5883275"/>
            <a:ext cx="6672887"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9"/>
          <p:cNvSpPr txBox="1"/>
          <p:nvPr>
            <p:ph idx="12" type="sldNum"/>
          </p:nvPr>
        </p:nvSpPr>
        <p:spPr>
          <a:xfrm>
            <a:off x="10514011" y="5883275"/>
            <a:ext cx="76421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74" name="Shape 74"/>
        <p:cNvGrpSpPr/>
        <p:nvPr/>
      </p:nvGrpSpPr>
      <p:grpSpPr>
        <a:xfrm>
          <a:off x="0" y="0"/>
          <a:ext cx="0" cy="0"/>
          <a:chOff x="0" y="0"/>
          <a:chExt cx="0" cy="0"/>
        </a:xfrm>
      </p:grpSpPr>
      <p:pic>
        <p:nvPicPr>
          <p:cNvPr descr="Droplets-HD-Content-R1d.png" id="75" name="Google Shape;75;p10"/>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76" name="Google Shape;76;p10"/>
          <p:cNvSpPr txBox="1"/>
          <p:nvPr>
            <p:ph type="title"/>
          </p:nvPr>
        </p:nvSpPr>
        <p:spPr>
          <a:xfrm>
            <a:off x="913774" y="609600"/>
            <a:ext cx="5934969" cy="2023254"/>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3200"/>
              <a:buFont typeface="Twentieth Centur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7" name="Google Shape;77;p10"/>
          <p:cNvSpPr/>
          <p:nvPr>
            <p:ph idx="2" type="pic"/>
          </p:nvPr>
        </p:nvSpPr>
        <p:spPr>
          <a:xfrm>
            <a:off x="7424803" y="609601"/>
            <a:ext cx="3255358" cy="5181600"/>
          </a:xfrm>
          <a:prstGeom prst="roundRect">
            <a:avLst>
              <a:gd fmla="val 4943" name="adj"/>
            </a:avLst>
          </a:prstGeom>
          <a:noFill/>
          <a:ln cap="sq" cmpd="sng" w="82550">
            <a:solidFill>
              <a:srgbClr val="EAEAEA"/>
            </a:solidFill>
            <a:prstDash val="solid"/>
            <a:miter lim="800000"/>
            <a:headEnd len="sm" w="sm" type="none"/>
            <a:tailEnd len="sm" w="sm" type="none"/>
          </a:ln>
        </p:spPr>
      </p:sp>
      <p:sp>
        <p:nvSpPr>
          <p:cNvPr id="78" name="Google Shape;78;p10"/>
          <p:cNvSpPr txBox="1"/>
          <p:nvPr>
            <p:ph idx="1" type="body"/>
          </p:nvPr>
        </p:nvSpPr>
        <p:spPr>
          <a:xfrm>
            <a:off x="913794" y="2632852"/>
            <a:ext cx="5934949" cy="3158347"/>
          </a:xfrm>
          <a:prstGeom prst="rect">
            <a:avLst/>
          </a:prstGeom>
          <a:noFill/>
          <a:ln>
            <a:noFill/>
          </a:ln>
        </p:spPr>
        <p:txBody>
          <a:bodyPr anchorCtr="0" anchor="t" bIns="45700" lIns="91425" spcFirstLastPara="1" rIns="91425" wrap="square" tIns="45700">
            <a:normAutofit/>
          </a:bodyPr>
          <a:lstStyle>
            <a:lvl1pPr indent="-228600" lvl="0" marL="457200" algn="ctr">
              <a:lnSpc>
                <a:spcPct val="120000"/>
              </a:lnSpc>
              <a:spcBef>
                <a:spcPts val="1000"/>
              </a:spcBef>
              <a:spcAft>
                <a:spcPts val="0"/>
              </a:spcAft>
              <a:buSzPts val="1600"/>
              <a:buNone/>
              <a:defRPr sz="1600"/>
            </a:lvl1pPr>
            <a:lvl2pPr indent="-228600" lvl="1" marL="914400" algn="l">
              <a:lnSpc>
                <a:spcPct val="120000"/>
              </a:lnSpc>
              <a:spcBef>
                <a:spcPts val="500"/>
              </a:spcBef>
              <a:spcAft>
                <a:spcPts val="0"/>
              </a:spcAft>
              <a:buSzPts val="1400"/>
              <a:buNone/>
              <a:defRPr sz="1400"/>
            </a:lvl2pPr>
            <a:lvl3pPr indent="-228600" lvl="2" marL="1371600" algn="l">
              <a:lnSpc>
                <a:spcPct val="120000"/>
              </a:lnSpc>
              <a:spcBef>
                <a:spcPts val="500"/>
              </a:spcBef>
              <a:spcAft>
                <a:spcPts val="0"/>
              </a:spcAft>
              <a:buSzPts val="1200"/>
              <a:buNone/>
              <a:defRPr sz="1200"/>
            </a:lvl3pPr>
            <a:lvl4pPr indent="-228600" lvl="3" marL="1828800" algn="l">
              <a:lnSpc>
                <a:spcPct val="120000"/>
              </a:lnSpc>
              <a:spcBef>
                <a:spcPts val="500"/>
              </a:spcBef>
              <a:spcAft>
                <a:spcPts val="0"/>
              </a:spcAft>
              <a:buSzPts val="1000"/>
              <a:buNone/>
              <a:defRPr sz="1000"/>
            </a:lvl4pPr>
            <a:lvl5pPr indent="-228600" lvl="4" marL="2286000" algn="l">
              <a:lnSpc>
                <a:spcPct val="120000"/>
              </a:lnSpc>
              <a:spcBef>
                <a:spcPts val="500"/>
              </a:spcBef>
              <a:spcAft>
                <a:spcPts val="0"/>
              </a:spcAft>
              <a:buSzPts val="1000"/>
              <a:buNone/>
              <a:defRPr sz="1000"/>
            </a:lvl5pPr>
            <a:lvl6pPr indent="-228600" lvl="5" marL="2743200" algn="l">
              <a:lnSpc>
                <a:spcPct val="120000"/>
              </a:lnSpc>
              <a:spcBef>
                <a:spcPts val="500"/>
              </a:spcBef>
              <a:spcAft>
                <a:spcPts val="0"/>
              </a:spcAft>
              <a:buSzPts val="1000"/>
              <a:buNone/>
              <a:defRPr sz="1000"/>
            </a:lvl6pPr>
            <a:lvl7pPr indent="-228600" lvl="6" marL="3200400" algn="l">
              <a:lnSpc>
                <a:spcPct val="120000"/>
              </a:lnSpc>
              <a:spcBef>
                <a:spcPts val="500"/>
              </a:spcBef>
              <a:spcAft>
                <a:spcPts val="0"/>
              </a:spcAft>
              <a:buSzPts val="1000"/>
              <a:buNone/>
              <a:defRPr sz="1000"/>
            </a:lvl7pPr>
            <a:lvl8pPr indent="-228600" lvl="7" marL="3657600" algn="l">
              <a:lnSpc>
                <a:spcPct val="120000"/>
              </a:lnSpc>
              <a:spcBef>
                <a:spcPts val="500"/>
              </a:spcBef>
              <a:spcAft>
                <a:spcPts val="0"/>
              </a:spcAft>
              <a:buSzPts val="1000"/>
              <a:buNone/>
              <a:defRPr sz="1000"/>
            </a:lvl8pPr>
            <a:lvl9pPr indent="-228600" lvl="8" marL="4114800" algn="l">
              <a:lnSpc>
                <a:spcPct val="120000"/>
              </a:lnSpc>
              <a:spcBef>
                <a:spcPts val="500"/>
              </a:spcBef>
              <a:spcAft>
                <a:spcPts val="0"/>
              </a:spcAft>
              <a:buSzPts val="1000"/>
              <a:buNone/>
              <a:defRPr sz="1000"/>
            </a:lvl9pPr>
          </a:lstStyle>
          <a:p/>
        </p:txBody>
      </p:sp>
      <p:sp>
        <p:nvSpPr>
          <p:cNvPr id="79" name="Google Shape;79;p10"/>
          <p:cNvSpPr txBox="1"/>
          <p:nvPr>
            <p:ph idx="10" type="dt"/>
          </p:nvPr>
        </p:nvSpPr>
        <p:spPr>
          <a:xfrm>
            <a:off x="7678737" y="5883275"/>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 name="Google Shape;80;p10"/>
          <p:cNvSpPr txBox="1"/>
          <p:nvPr>
            <p:ph idx="11" type="ftr"/>
          </p:nvPr>
        </p:nvSpPr>
        <p:spPr>
          <a:xfrm>
            <a:off x="913774" y="5883275"/>
            <a:ext cx="6672887"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1" name="Google Shape;81;p10"/>
          <p:cNvSpPr txBox="1"/>
          <p:nvPr>
            <p:ph idx="12" type="sldNum"/>
          </p:nvPr>
        </p:nvSpPr>
        <p:spPr>
          <a:xfrm>
            <a:off x="10514011" y="5883275"/>
            <a:ext cx="76421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5" Type="http://schemas.openxmlformats.org/officeDocument/2006/relationships/slideLayout" Target="../slideLayouts/slideLayout4.xml"/><Relationship Id="rId19" Type="http://schemas.openxmlformats.org/officeDocument/2006/relationships/theme" Target="../theme/theme1.xml"/><Relationship Id="rId6" Type="http://schemas.openxmlformats.org/officeDocument/2006/relationships/slideLayout" Target="../slideLayouts/slideLayout5.xml"/><Relationship Id="rId18" Type="http://schemas.openxmlformats.org/officeDocument/2006/relationships/slideLayout" Target="../slideLayouts/slideLayout17.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chemeClr val="lt1"/>
            </a:gs>
            <a:gs pos="100000">
              <a:srgbClr val="B7B7B7"/>
            </a:gs>
          </a:gsLst>
          <a:lin ang="5400000" scaled="0"/>
        </a:gradFill>
      </p:bgPr>
    </p:bg>
    <p:spTree>
      <p:nvGrpSpPr>
        <p:cNvPr id="9" name="Shape 9"/>
        <p:cNvGrpSpPr/>
        <p:nvPr/>
      </p:nvGrpSpPr>
      <p:grpSpPr>
        <a:xfrm>
          <a:off x="0" y="0"/>
          <a:ext cx="0" cy="0"/>
          <a:chOff x="0" y="0"/>
          <a:chExt cx="0" cy="0"/>
        </a:xfrm>
      </p:grpSpPr>
      <p:pic>
        <p:nvPicPr>
          <p:cNvPr descr="\\DROBO-FS\QuickDrops\JB\PPTX NG\Droplets\LightingOverlay.png" id="10" name="Google Shape;10;p1"/>
          <p:cNvPicPr preferRelativeResize="0"/>
          <p:nvPr/>
        </p:nvPicPr>
        <p:blipFill rotWithShape="1">
          <a:blip r:embed="rId1">
            <a:alphaModFix/>
          </a:blip>
          <a:srcRect b="0" l="0" r="0" t="0"/>
          <a:stretch/>
        </p:blipFill>
        <p:spPr>
          <a:xfrm>
            <a:off x="0" y="-1"/>
            <a:ext cx="12192003" cy="6858001"/>
          </a:xfrm>
          <a:prstGeom prst="rect">
            <a:avLst/>
          </a:prstGeom>
          <a:noFill/>
          <a:ln>
            <a:noFill/>
          </a:ln>
        </p:spPr>
      </p:pic>
      <p:sp>
        <p:nvSpPr>
          <p:cNvPr id="11" name="Google Shape;11;p1"/>
          <p:cNvSpPr txBox="1"/>
          <p:nvPr>
            <p:ph type="title"/>
          </p:nvPr>
        </p:nvSpPr>
        <p:spPr>
          <a:xfrm>
            <a:off x="913775" y="618517"/>
            <a:ext cx="10364451" cy="1596177"/>
          </a:xfrm>
          <a:prstGeom prst="rect">
            <a:avLst/>
          </a:prstGeom>
          <a:noFill/>
          <a:ln>
            <a:noFill/>
          </a:ln>
        </p:spPr>
        <p:txBody>
          <a:bodyPr anchorCtr="0" anchor="ctr" bIns="45700" lIns="91425" spcFirstLastPara="1" rIns="91425" wrap="square" tIns="45700">
            <a:normAutofit/>
          </a:bodyPr>
          <a:lstStyle>
            <a:lvl1pPr lvl="0" marR="0" rtl="0" algn="ctr">
              <a:lnSpc>
                <a:spcPct val="90000"/>
              </a:lnSpc>
              <a:spcBef>
                <a:spcPts val="0"/>
              </a:spcBef>
              <a:spcAft>
                <a:spcPts val="0"/>
              </a:spcAft>
              <a:buClr>
                <a:schemeClr val="dk1"/>
              </a:buClr>
              <a:buSzPts val="3600"/>
              <a:buFont typeface="Twentieth Century"/>
              <a:buNone/>
              <a:defRPr b="0" i="0" sz="3600" u="none" cap="none" strike="noStrike">
                <a:solidFill>
                  <a:schemeClr val="dk1"/>
                </a:solidFill>
                <a:latin typeface="Twentieth Century"/>
                <a:ea typeface="Twentieth Century"/>
                <a:cs typeface="Twentieth Century"/>
                <a:sym typeface="Twentieth Centur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2" name="Google Shape;12;p1"/>
          <p:cNvSpPr txBox="1"/>
          <p:nvPr>
            <p:ph idx="1" type="body"/>
          </p:nvPr>
        </p:nvSpPr>
        <p:spPr>
          <a:xfrm>
            <a:off x="913775" y="2367093"/>
            <a:ext cx="10364452" cy="3424107"/>
          </a:xfrm>
          <a:prstGeom prst="rect">
            <a:avLst/>
          </a:prstGeom>
          <a:noFill/>
          <a:ln>
            <a:noFill/>
          </a:ln>
        </p:spPr>
        <p:txBody>
          <a:bodyPr anchorCtr="0" anchor="t" bIns="45700" lIns="91425" spcFirstLastPara="1" rIns="91425" wrap="square" tIns="45700">
            <a:normAutofit/>
          </a:bodyPr>
          <a:lstStyle>
            <a:lvl1pPr indent="-355600" lvl="0" marL="457200" marR="0" rtl="0" algn="l">
              <a:lnSpc>
                <a:spcPct val="120000"/>
              </a:lnSpc>
              <a:spcBef>
                <a:spcPts val="1000"/>
              </a:spcBef>
              <a:spcAft>
                <a:spcPts val="0"/>
              </a:spcAft>
              <a:buClr>
                <a:schemeClr val="dk1"/>
              </a:buClr>
              <a:buSzPts val="2000"/>
              <a:buFont typeface="Arial"/>
              <a:buChar char="•"/>
              <a:defRPr b="0" i="0" sz="2000" u="none" cap="none" strike="noStrike">
                <a:solidFill>
                  <a:schemeClr val="dk1"/>
                </a:solidFill>
                <a:latin typeface="Twentieth Century"/>
                <a:ea typeface="Twentieth Century"/>
                <a:cs typeface="Twentieth Century"/>
                <a:sym typeface="Twentieth Century"/>
              </a:defRPr>
            </a:lvl1pPr>
            <a:lvl2pPr indent="-342900" lvl="1" marL="914400" marR="0" rtl="0" algn="l">
              <a:lnSpc>
                <a:spcPct val="120000"/>
              </a:lnSpc>
              <a:spcBef>
                <a:spcPts val="500"/>
              </a:spcBef>
              <a:spcAft>
                <a:spcPts val="0"/>
              </a:spcAft>
              <a:buClr>
                <a:schemeClr val="dk1"/>
              </a:buClr>
              <a:buSzPts val="1800"/>
              <a:buFont typeface="Arial"/>
              <a:buChar char="•"/>
              <a:defRPr b="0" i="0" sz="1800" u="none" cap="none" strike="noStrike">
                <a:solidFill>
                  <a:schemeClr val="dk1"/>
                </a:solidFill>
                <a:latin typeface="Twentieth Century"/>
                <a:ea typeface="Twentieth Century"/>
                <a:cs typeface="Twentieth Century"/>
                <a:sym typeface="Twentieth Century"/>
              </a:defRPr>
            </a:lvl2pPr>
            <a:lvl3pPr indent="-330200" lvl="2" marL="1371600" marR="0" rtl="0" algn="l">
              <a:lnSpc>
                <a:spcPct val="120000"/>
              </a:lnSpc>
              <a:spcBef>
                <a:spcPts val="500"/>
              </a:spcBef>
              <a:spcAft>
                <a:spcPts val="0"/>
              </a:spcAft>
              <a:buClr>
                <a:schemeClr val="dk1"/>
              </a:buClr>
              <a:buSzPts val="1600"/>
              <a:buFont typeface="Arial"/>
              <a:buChar char="•"/>
              <a:defRPr b="0" i="0" sz="1600" u="none" cap="none" strike="noStrike">
                <a:solidFill>
                  <a:schemeClr val="dk1"/>
                </a:solidFill>
                <a:latin typeface="Twentieth Century"/>
                <a:ea typeface="Twentieth Century"/>
                <a:cs typeface="Twentieth Century"/>
                <a:sym typeface="Twentieth Century"/>
              </a:defRPr>
            </a:lvl3pPr>
            <a:lvl4pPr indent="-317500" lvl="3" marL="1828800" marR="0" rtl="0" algn="l">
              <a:lnSpc>
                <a:spcPct val="120000"/>
              </a:lnSpc>
              <a:spcBef>
                <a:spcPts val="500"/>
              </a:spcBef>
              <a:spcAft>
                <a:spcPts val="0"/>
              </a:spcAft>
              <a:buClr>
                <a:schemeClr val="dk1"/>
              </a:buClr>
              <a:buSzPts val="1400"/>
              <a:buFont typeface="Arial"/>
              <a:buChar char="•"/>
              <a:defRPr b="0" i="0" sz="1400" u="none" cap="none" strike="noStrike">
                <a:solidFill>
                  <a:schemeClr val="dk1"/>
                </a:solidFill>
                <a:latin typeface="Twentieth Century"/>
                <a:ea typeface="Twentieth Century"/>
                <a:cs typeface="Twentieth Century"/>
                <a:sym typeface="Twentieth Century"/>
              </a:defRPr>
            </a:lvl4pPr>
            <a:lvl5pPr indent="-317500" lvl="4" marL="2286000" marR="0" rtl="0" algn="l">
              <a:lnSpc>
                <a:spcPct val="120000"/>
              </a:lnSpc>
              <a:spcBef>
                <a:spcPts val="500"/>
              </a:spcBef>
              <a:spcAft>
                <a:spcPts val="0"/>
              </a:spcAft>
              <a:buClr>
                <a:schemeClr val="dk1"/>
              </a:buClr>
              <a:buSzPts val="1400"/>
              <a:buFont typeface="Arial"/>
              <a:buChar char="•"/>
              <a:defRPr b="0" i="0" sz="1400" u="none" cap="none" strike="noStrike">
                <a:solidFill>
                  <a:schemeClr val="dk1"/>
                </a:solidFill>
                <a:latin typeface="Twentieth Century"/>
                <a:ea typeface="Twentieth Century"/>
                <a:cs typeface="Twentieth Century"/>
                <a:sym typeface="Twentieth Century"/>
              </a:defRPr>
            </a:lvl5pPr>
            <a:lvl6pPr indent="-317500" lvl="5" marL="2743200" marR="0" rtl="0" algn="l">
              <a:lnSpc>
                <a:spcPct val="120000"/>
              </a:lnSpc>
              <a:spcBef>
                <a:spcPts val="500"/>
              </a:spcBef>
              <a:spcAft>
                <a:spcPts val="0"/>
              </a:spcAft>
              <a:buClr>
                <a:schemeClr val="dk1"/>
              </a:buClr>
              <a:buSzPts val="1400"/>
              <a:buFont typeface="Arial"/>
              <a:buChar char="•"/>
              <a:defRPr b="0" i="0" sz="1400" u="none" cap="none" strike="noStrike">
                <a:solidFill>
                  <a:schemeClr val="dk1"/>
                </a:solidFill>
                <a:latin typeface="Twentieth Century"/>
                <a:ea typeface="Twentieth Century"/>
                <a:cs typeface="Twentieth Century"/>
                <a:sym typeface="Twentieth Century"/>
              </a:defRPr>
            </a:lvl6pPr>
            <a:lvl7pPr indent="-317500" lvl="6" marL="3200400" marR="0" rtl="0" algn="l">
              <a:lnSpc>
                <a:spcPct val="120000"/>
              </a:lnSpc>
              <a:spcBef>
                <a:spcPts val="500"/>
              </a:spcBef>
              <a:spcAft>
                <a:spcPts val="0"/>
              </a:spcAft>
              <a:buClr>
                <a:schemeClr val="dk1"/>
              </a:buClr>
              <a:buSzPts val="1400"/>
              <a:buFont typeface="Arial"/>
              <a:buChar char="•"/>
              <a:defRPr b="0" i="0" sz="1400" u="none" cap="none" strike="noStrike">
                <a:solidFill>
                  <a:schemeClr val="dk1"/>
                </a:solidFill>
                <a:latin typeface="Twentieth Century"/>
                <a:ea typeface="Twentieth Century"/>
                <a:cs typeface="Twentieth Century"/>
                <a:sym typeface="Twentieth Century"/>
              </a:defRPr>
            </a:lvl7pPr>
            <a:lvl8pPr indent="-317500" lvl="7" marL="3657600" marR="0" rtl="0" algn="l">
              <a:lnSpc>
                <a:spcPct val="120000"/>
              </a:lnSpc>
              <a:spcBef>
                <a:spcPts val="500"/>
              </a:spcBef>
              <a:spcAft>
                <a:spcPts val="0"/>
              </a:spcAft>
              <a:buClr>
                <a:schemeClr val="dk1"/>
              </a:buClr>
              <a:buSzPts val="1400"/>
              <a:buFont typeface="Arial"/>
              <a:buChar char="•"/>
              <a:defRPr b="0" i="0" sz="1400" u="none" cap="none" strike="noStrike">
                <a:solidFill>
                  <a:schemeClr val="dk1"/>
                </a:solidFill>
                <a:latin typeface="Twentieth Century"/>
                <a:ea typeface="Twentieth Century"/>
                <a:cs typeface="Twentieth Century"/>
                <a:sym typeface="Twentieth Century"/>
              </a:defRPr>
            </a:lvl8pPr>
            <a:lvl9pPr indent="-317500" lvl="8" marL="4114800" marR="0" rtl="0" algn="l">
              <a:lnSpc>
                <a:spcPct val="120000"/>
              </a:lnSpc>
              <a:spcBef>
                <a:spcPts val="500"/>
              </a:spcBef>
              <a:spcAft>
                <a:spcPts val="0"/>
              </a:spcAft>
              <a:buClr>
                <a:schemeClr val="dk1"/>
              </a:buClr>
              <a:buSzPts val="1400"/>
              <a:buFont typeface="Arial"/>
              <a:buChar char="•"/>
              <a:defRPr b="0" i="0" sz="1400" u="none" cap="none" strike="noStrike">
                <a:solidFill>
                  <a:schemeClr val="dk1"/>
                </a:solidFill>
                <a:latin typeface="Twentieth Century"/>
                <a:ea typeface="Twentieth Century"/>
                <a:cs typeface="Twentieth Century"/>
                <a:sym typeface="Twentieth Century"/>
              </a:defRPr>
            </a:lvl9pPr>
          </a:lstStyle>
          <a:p/>
        </p:txBody>
      </p:sp>
      <p:sp>
        <p:nvSpPr>
          <p:cNvPr id="13" name="Google Shape;13;p1"/>
          <p:cNvSpPr txBox="1"/>
          <p:nvPr>
            <p:ph idx="10" type="dt"/>
          </p:nvPr>
        </p:nvSpPr>
        <p:spPr>
          <a:xfrm>
            <a:off x="7678737" y="5883275"/>
            <a:ext cx="2743200" cy="365125"/>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0" i="0" sz="1000" u="none" cap="none" strike="noStrike">
                <a:solidFill>
                  <a:schemeClr val="dk1"/>
                </a:solidFill>
                <a:latin typeface="Twentieth Century"/>
                <a:ea typeface="Twentieth Century"/>
                <a:cs typeface="Twentieth Century"/>
                <a:sym typeface="Twentieth Century"/>
              </a:defRPr>
            </a:lvl1pPr>
            <a:lvl2pPr lvl="1"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2pPr>
            <a:lvl3pPr lvl="2"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3pPr>
            <a:lvl4pPr lvl="3"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4pPr>
            <a:lvl5pPr lvl="4"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5pPr>
            <a:lvl6pPr lvl="5"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6pPr>
            <a:lvl7pPr lvl="6"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7pPr>
            <a:lvl8pPr lvl="7"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8pPr>
            <a:lvl9pPr lvl="8"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9pPr>
          </a:lstStyle>
          <a:p/>
        </p:txBody>
      </p:sp>
      <p:sp>
        <p:nvSpPr>
          <p:cNvPr id="14" name="Google Shape;14;p1"/>
          <p:cNvSpPr txBox="1"/>
          <p:nvPr>
            <p:ph idx="11" type="ftr"/>
          </p:nvPr>
        </p:nvSpPr>
        <p:spPr>
          <a:xfrm>
            <a:off x="913774" y="5883275"/>
            <a:ext cx="6672887"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000" u="none" cap="none" strike="noStrike">
                <a:solidFill>
                  <a:schemeClr val="dk1"/>
                </a:solidFill>
                <a:latin typeface="Twentieth Century"/>
                <a:ea typeface="Twentieth Century"/>
                <a:cs typeface="Twentieth Century"/>
                <a:sym typeface="Twentieth Century"/>
              </a:defRPr>
            </a:lvl1pPr>
            <a:lvl2pPr lvl="1"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2pPr>
            <a:lvl3pPr lvl="2"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3pPr>
            <a:lvl4pPr lvl="3"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4pPr>
            <a:lvl5pPr lvl="4"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5pPr>
            <a:lvl6pPr lvl="5"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6pPr>
            <a:lvl7pPr lvl="6"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7pPr>
            <a:lvl8pPr lvl="7"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8pPr>
            <a:lvl9pPr lvl="8"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9pPr>
          </a:lstStyle>
          <a:p/>
        </p:txBody>
      </p:sp>
      <p:sp>
        <p:nvSpPr>
          <p:cNvPr id="15" name="Google Shape;15;p1"/>
          <p:cNvSpPr txBox="1"/>
          <p:nvPr>
            <p:ph idx="12" type="sldNum"/>
          </p:nvPr>
        </p:nvSpPr>
        <p:spPr>
          <a:xfrm>
            <a:off x="10514011" y="5883275"/>
            <a:ext cx="764215"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000" u="none" cap="none" strike="noStrike">
                <a:solidFill>
                  <a:schemeClr val="dk1"/>
                </a:solidFill>
                <a:latin typeface="Twentieth Century"/>
                <a:ea typeface="Twentieth Century"/>
                <a:cs typeface="Twentieth Century"/>
                <a:sym typeface="Twentieth Century"/>
              </a:defRPr>
            </a:lvl1pPr>
            <a:lvl2pPr indent="0" lvl="1" marL="0" marR="0" rtl="0" algn="r">
              <a:spcBef>
                <a:spcPts val="0"/>
              </a:spcBef>
              <a:buNone/>
              <a:defRPr b="0" i="0" sz="1000" u="none" cap="none" strike="noStrike">
                <a:solidFill>
                  <a:schemeClr val="dk1"/>
                </a:solidFill>
                <a:latin typeface="Twentieth Century"/>
                <a:ea typeface="Twentieth Century"/>
                <a:cs typeface="Twentieth Century"/>
                <a:sym typeface="Twentieth Century"/>
              </a:defRPr>
            </a:lvl2pPr>
            <a:lvl3pPr indent="0" lvl="2" marL="0" marR="0" rtl="0" algn="r">
              <a:spcBef>
                <a:spcPts val="0"/>
              </a:spcBef>
              <a:buNone/>
              <a:defRPr b="0" i="0" sz="1000" u="none" cap="none" strike="noStrike">
                <a:solidFill>
                  <a:schemeClr val="dk1"/>
                </a:solidFill>
                <a:latin typeface="Twentieth Century"/>
                <a:ea typeface="Twentieth Century"/>
                <a:cs typeface="Twentieth Century"/>
                <a:sym typeface="Twentieth Century"/>
              </a:defRPr>
            </a:lvl3pPr>
            <a:lvl4pPr indent="0" lvl="3" marL="0" marR="0" rtl="0" algn="r">
              <a:spcBef>
                <a:spcPts val="0"/>
              </a:spcBef>
              <a:buNone/>
              <a:defRPr b="0" i="0" sz="1000" u="none" cap="none" strike="noStrike">
                <a:solidFill>
                  <a:schemeClr val="dk1"/>
                </a:solidFill>
                <a:latin typeface="Twentieth Century"/>
                <a:ea typeface="Twentieth Century"/>
                <a:cs typeface="Twentieth Century"/>
                <a:sym typeface="Twentieth Century"/>
              </a:defRPr>
            </a:lvl4pPr>
            <a:lvl5pPr indent="0" lvl="4" marL="0" marR="0" rtl="0" algn="r">
              <a:spcBef>
                <a:spcPts val="0"/>
              </a:spcBef>
              <a:buNone/>
              <a:defRPr b="0" i="0" sz="1000" u="none" cap="none" strike="noStrike">
                <a:solidFill>
                  <a:schemeClr val="dk1"/>
                </a:solidFill>
                <a:latin typeface="Twentieth Century"/>
                <a:ea typeface="Twentieth Century"/>
                <a:cs typeface="Twentieth Century"/>
                <a:sym typeface="Twentieth Century"/>
              </a:defRPr>
            </a:lvl5pPr>
            <a:lvl6pPr indent="0" lvl="5" marL="0" marR="0" rtl="0" algn="r">
              <a:spcBef>
                <a:spcPts val="0"/>
              </a:spcBef>
              <a:buNone/>
              <a:defRPr b="0" i="0" sz="1000" u="none" cap="none" strike="noStrike">
                <a:solidFill>
                  <a:schemeClr val="dk1"/>
                </a:solidFill>
                <a:latin typeface="Twentieth Century"/>
                <a:ea typeface="Twentieth Century"/>
                <a:cs typeface="Twentieth Century"/>
                <a:sym typeface="Twentieth Century"/>
              </a:defRPr>
            </a:lvl6pPr>
            <a:lvl7pPr indent="0" lvl="6" marL="0" marR="0" rtl="0" algn="r">
              <a:spcBef>
                <a:spcPts val="0"/>
              </a:spcBef>
              <a:buNone/>
              <a:defRPr b="0" i="0" sz="1000" u="none" cap="none" strike="noStrike">
                <a:solidFill>
                  <a:schemeClr val="dk1"/>
                </a:solidFill>
                <a:latin typeface="Twentieth Century"/>
                <a:ea typeface="Twentieth Century"/>
                <a:cs typeface="Twentieth Century"/>
                <a:sym typeface="Twentieth Century"/>
              </a:defRPr>
            </a:lvl7pPr>
            <a:lvl8pPr indent="0" lvl="7" marL="0" marR="0" rtl="0" algn="r">
              <a:spcBef>
                <a:spcPts val="0"/>
              </a:spcBef>
              <a:buNone/>
              <a:defRPr b="0" i="0" sz="1000" u="none" cap="none" strike="noStrike">
                <a:solidFill>
                  <a:schemeClr val="dk1"/>
                </a:solidFill>
                <a:latin typeface="Twentieth Century"/>
                <a:ea typeface="Twentieth Century"/>
                <a:cs typeface="Twentieth Century"/>
                <a:sym typeface="Twentieth Century"/>
              </a:defRPr>
            </a:lvl8pPr>
            <a:lvl9pPr indent="0" lvl="8" marL="0" marR="0" rtl="0" algn="r">
              <a:spcBef>
                <a:spcPts val="0"/>
              </a:spcBef>
              <a:buNone/>
              <a:defRPr b="0" i="0" sz="1000" u="none" cap="none" strike="noStrike">
                <a:solidFill>
                  <a:schemeClr val="dk1"/>
                </a:solidFill>
                <a:latin typeface="Twentieth Century"/>
                <a:ea typeface="Twentieth Century"/>
                <a:cs typeface="Twentieth Century"/>
                <a:sym typeface="Twentieth Century"/>
              </a:defRPr>
            </a:lvl9pPr>
          </a:lstStyle>
          <a:p>
            <a:pPr indent="0" lvl="0" marL="0" rtl="0" algn="r">
              <a:spcBef>
                <a:spcPts val="0"/>
              </a:spcBef>
              <a:spcAft>
                <a:spcPts val="0"/>
              </a:spcAft>
              <a:buNone/>
            </a:pPr>
            <a:fld id="{00000000-1234-1234-1234-123412341234}" type="slidenum">
              <a:rPr lang="it-IT"/>
              <a:t>‹#›</a:t>
            </a:fld>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chemeClr val="lt1"/>
            </a:gs>
            <a:gs pos="100000">
              <a:srgbClr val="B7B7B7"/>
            </a:gs>
          </a:gsLst>
          <a:lin ang="5400000" scaled="0"/>
        </a:gradFill>
      </p:bgPr>
    </p:bg>
    <p:spTree>
      <p:nvGrpSpPr>
        <p:cNvPr id="158" name="Shape 158"/>
        <p:cNvGrpSpPr/>
        <p:nvPr/>
      </p:nvGrpSpPr>
      <p:grpSpPr>
        <a:xfrm>
          <a:off x="0" y="0"/>
          <a:ext cx="0" cy="0"/>
          <a:chOff x="0" y="0"/>
          <a:chExt cx="0" cy="0"/>
        </a:xfrm>
      </p:grpSpPr>
      <p:sp>
        <p:nvSpPr>
          <p:cNvPr id="159" name="Google Shape;159;p19"/>
          <p:cNvSpPr/>
          <p:nvPr/>
        </p:nvSpPr>
        <p:spPr>
          <a:xfrm>
            <a:off x="0" y="0"/>
            <a:ext cx="12192000" cy="6858000"/>
          </a:xfrm>
          <a:prstGeom prst="rect">
            <a:avLst/>
          </a:prstGeom>
          <a:gradFill>
            <a:gsLst>
              <a:gs pos="0">
                <a:schemeClr val="lt1"/>
              </a:gs>
              <a:gs pos="100000">
                <a:srgbClr val="B7B7B7"/>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Twentieth Century"/>
              <a:ea typeface="Twentieth Century"/>
              <a:cs typeface="Twentieth Century"/>
              <a:sym typeface="Twentieth Century"/>
            </a:endParaRPr>
          </a:p>
        </p:txBody>
      </p:sp>
      <p:pic>
        <p:nvPicPr>
          <p:cNvPr id="160" name="Google Shape;160;p19"/>
          <p:cNvPicPr preferRelativeResize="0"/>
          <p:nvPr/>
        </p:nvPicPr>
        <p:blipFill rotWithShape="1">
          <a:blip r:embed="rId3">
            <a:alphaModFix/>
          </a:blip>
          <a:srcRect b="0" l="0" r="0" t="0"/>
          <a:stretch/>
        </p:blipFill>
        <p:spPr>
          <a:xfrm>
            <a:off x="0" y="0"/>
            <a:ext cx="12192003" cy="6858001"/>
          </a:xfrm>
          <a:prstGeom prst="rect">
            <a:avLst/>
          </a:prstGeom>
          <a:noFill/>
          <a:ln>
            <a:noFill/>
          </a:ln>
        </p:spPr>
      </p:pic>
      <p:pic>
        <p:nvPicPr>
          <p:cNvPr descr="Map&#10;&#10;Description automatically generated" id="161" name="Google Shape;161;p19"/>
          <p:cNvPicPr preferRelativeResize="0"/>
          <p:nvPr/>
        </p:nvPicPr>
        <p:blipFill rotWithShape="1">
          <a:blip r:embed="rId4">
            <a:alphaModFix/>
          </a:blip>
          <a:srcRect b="-1" l="0" r="1740" t="0"/>
          <a:stretch/>
        </p:blipFill>
        <p:spPr>
          <a:xfrm>
            <a:off x="20" y="-1"/>
            <a:ext cx="12191980" cy="4187739"/>
          </a:xfrm>
          <a:prstGeom prst="rect">
            <a:avLst/>
          </a:prstGeom>
          <a:noFill/>
          <a:ln>
            <a:noFill/>
          </a:ln>
        </p:spPr>
      </p:pic>
      <p:cxnSp>
        <p:nvCxnSpPr>
          <p:cNvPr id="162" name="Google Shape;162;p19"/>
          <p:cNvCxnSpPr/>
          <p:nvPr/>
        </p:nvCxnSpPr>
        <p:spPr>
          <a:xfrm>
            <a:off x="0" y="4229100"/>
            <a:ext cx="12192000" cy="0"/>
          </a:xfrm>
          <a:prstGeom prst="straightConnector1">
            <a:avLst/>
          </a:prstGeom>
          <a:noFill/>
          <a:ln cap="sq" cmpd="sng" w="82550">
            <a:solidFill>
              <a:srgbClr val="D9D9D9"/>
            </a:solidFill>
            <a:prstDash val="solid"/>
            <a:miter lim="800000"/>
            <a:headEnd len="sm" w="sm" type="none"/>
            <a:tailEnd len="sm" w="sm" type="none"/>
          </a:ln>
        </p:spPr>
      </p:cxnSp>
      <p:pic>
        <p:nvPicPr>
          <p:cNvPr id="163" name="Google Shape;163;p19"/>
          <p:cNvPicPr preferRelativeResize="0"/>
          <p:nvPr/>
        </p:nvPicPr>
        <p:blipFill rotWithShape="1">
          <a:blip r:embed="rId5">
            <a:alphaModFix/>
          </a:blip>
          <a:srcRect b="0" l="0" r="0" t="0"/>
          <a:stretch/>
        </p:blipFill>
        <p:spPr>
          <a:xfrm>
            <a:off x="0" y="0"/>
            <a:ext cx="12192000" cy="6858000"/>
          </a:xfrm>
          <a:prstGeom prst="rect">
            <a:avLst/>
          </a:prstGeom>
          <a:noFill/>
          <a:ln>
            <a:noFill/>
          </a:ln>
        </p:spPr>
      </p:pic>
      <p:pic>
        <p:nvPicPr>
          <p:cNvPr descr="A picture containing text&#10;&#10;Description automatically generated" id="164" name="Google Shape;164;p19"/>
          <p:cNvPicPr preferRelativeResize="0"/>
          <p:nvPr/>
        </p:nvPicPr>
        <p:blipFill rotWithShape="1">
          <a:blip r:embed="rId6">
            <a:alphaModFix/>
          </a:blip>
          <a:srcRect b="0" l="0" r="0" t="0"/>
          <a:stretch/>
        </p:blipFill>
        <p:spPr>
          <a:xfrm>
            <a:off x="10960080" y="0"/>
            <a:ext cx="1231900" cy="1041400"/>
          </a:xfrm>
          <a:prstGeom prst="rect">
            <a:avLst/>
          </a:prstGeom>
          <a:noFill/>
          <a:ln>
            <a:noFill/>
          </a:ln>
        </p:spPr>
      </p:pic>
      <p:sp>
        <p:nvSpPr>
          <p:cNvPr id="165" name="Google Shape;165;p19"/>
          <p:cNvSpPr txBox="1"/>
          <p:nvPr/>
        </p:nvSpPr>
        <p:spPr>
          <a:xfrm>
            <a:off x="0" y="4963328"/>
            <a:ext cx="12191980" cy="107721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it-IT" sz="3600" u="none" cap="none" strike="noStrike">
                <a:solidFill>
                  <a:srgbClr val="0070C0"/>
                </a:solidFill>
                <a:latin typeface="Twentieth Century"/>
                <a:ea typeface="Twentieth Century"/>
                <a:cs typeface="Twentieth Century"/>
                <a:sym typeface="Twentieth Century"/>
              </a:rPr>
              <a:t>THE ABLATIVE(-PARTITIVE) CASE IN MORDVINIC </a:t>
            </a:r>
            <a:endParaRPr/>
          </a:p>
          <a:p>
            <a:pPr indent="0" lvl="0" marL="0" marR="0" rtl="0" algn="ctr">
              <a:spcBef>
                <a:spcPts val="0"/>
              </a:spcBef>
              <a:spcAft>
                <a:spcPts val="0"/>
              </a:spcAft>
              <a:buNone/>
            </a:pPr>
            <a:r>
              <a:rPr b="0" i="0" lang="it-IT" sz="2800" u="none" cap="none" strike="noStrike">
                <a:solidFill>
                  <a:srgbClr val="0070C0"/>
                </a:solidFill>
                <a:latin typeface="Twentieth Century"/>
                <a:ea typeface="Twentieth Century"/>
                <a:cs typeface="Twentieth Century"/>
                <a:sym typeface="Twentieth Century"/>
              </a:rPr>
              <a:t>OCCURRENCES WITH MENTAL VERBS OF COGNITION. </a:t>
            </a:r>
            <a:endParaRPr/>
          </a:p>
        </p:txBody>
      </p:sp>
      <p:sp>
        <p:nvSpPr>
          <p:cNvPr id="166" name="Google Shape;166;p19"/>
          <p:cNvSpPr txBox="1"/>
          <p:nvPr/>
        </p:nvSpPr>
        <p:spPr>
          <a:xfrm>
            <a:off x="0" y="4229100"/>
            <a:ext cx="12191980"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it-IT" sz="2400" u="none" cap="none" strike="noStrike">
                <a:solidFill>
                  <a:schemeClr val="dk1"/>
                </a:solidFill>
                <a:latin typeface="Twentieth Century"/>
                <a:ea typeface="Twentieth Century"/>
                <a:cs typeface="Twentieth Century"/>
                <a:sym typeface="Twentieth Century"/>
              </a:rPr>
              <a:t>		</a:t>
            </a:r>
            <a:r>
              <a:rPr b="0" i="0" lang="it-IT" sz="2400" u="none" cap="none" strike="noStrike">
                <a:solidFill>
                  <a:schemeClr val="dk1"/>
                </a:solidFill>
                <a:latin typeface="Avenir"/>
                <a:ea typeface="Avenir"/>
                <a:cs typeface="Avenir"/>
                <a:sym typeface="Avenir"/>
              </a:rPr>
              <a:t>Giovanna Albonico.  University of Pavia</a:t>
            </a:r>
            <a:endParaRPr/>
          </a:p>
        </p:txBody>
      </p:sp>
      <p:sp>
        <p:nvSpPr>
          <p:cNvPr id="167" name="Google Shape;167;p19"/>
          <p:cNvSpPr txBox="1"/>
          <p:nvPr>
            <p:ph idx="12" type="sldNum"/>
          </p:nvPr>
        </p:nvSpPr>
        <p:spPr>
          <a:xfrm>
            <a:off x="10514011" y="5883275"/>
            <a:ext cx="764215"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sp>
        <p:nvSpPr>
          <p:cNvPr id="239" name="Google Shape;239;p28"/>
          <p:cNvSpPr txBox="1"/>
          <p:nvPr>
            <p:ph type="title"/>
          </p:nvPr>
        </p:nvSpPr>
        <p:spPr>
          <a:xfrm>
            <a:off x="913775" y="618517"/>
            <a:ext cx="10364451" cy="1596177"/>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0070C0"/>
              </a:buClr>
              <a:buSzPts val="2800"/>
              <a:buFont typeface="Twentieth Century"/>
              <a:buNone/>
            </a:pPr>
            <a:r>
              <a:rPr lang="it-IT" sz="2800">
                <a:solidFill>
                  <a:srgbClr val="0070C0"/>
                </a:solidFill>
              </a:rPr>
              <a:t>AP AND LOW TRANSITIVITY VERBS</a:t>
            </a:r>
            <a:endParaRPr sz="2800">
              <a:solidFill>
                <a:srgbClr val="0070C0"/>
              </a:solidFill>
            </a:endParaRPr>
          </a:p>
        </p:txBody>
      </p:sp>
      <p:sp>
        <p:nvSpPr>
          <p:cNvPr id="240" name="Google Shape;240;p28"/>
          <p:cNvSpPr txBox="1"/>
          <p:nvPr>
            <p:ph idx="1" type="body"/>
          </p:nvPr>
        </p:nvSpPr>
        <p:spPr>
          <a:xfrm>
            <a:off x="913774" y="1965642"/>
            <a:ext cx="10363826" cy="4282758"/>
          </a:xfrm>
          <a:prstGeom prst="rect">
            <a:avLst/>
          </a:prstGeom>
          <a:noFill/>
          <a:ln>
            <a:noFill/>
          </a:ln>
        </p:spPr>
        <p:txBody>
          <a:bodyPr anchorCtr="0" anchor="t" bIns="45700" lIns="91425" spcFirstLastPara="1" rIns="91425" wrap="square" tIns="45700">
            <a:normAutofit fontScale="92500" lnSpcReduction="20000"/>
          </a:bodyPr>
          <a:lstStyle/>
          <a:p>
            <a:pPr indent="-228600" lvl="0" marL="228600" rtl="0" algn="l">
              <a:lnSpc>
                <a:spcPct val="120000"/>
              </a:lnSpc>
              <a:spcBef>
                <a:spcPts val="0"/>
              </a:spcBef>
              <a:spcAft>
                <a:spcPts val="0"/>
              </a:spcAft>
              <a:buSzPct val="100000"/>
              <a:buChar char="•"/>
            </a:pPr>
            <a:r>
              <a:rPr lang="it-IT" sz="1800" cap="none">
                <a:latin typeface="Avenir"/>
                <a:ea typeface="Avenir"/>
                <a:cs typeface="Avenir"/>
                <a:sym typeface="Avenir"/>
              </a:rPr>
              <a:t>Across languages, partitivity is associated to low transitivity predicates and particularly to those that do not indicate a change of state. (Luraghi &amp; Kittilä 2014:44) &gt; states or activities.</a:t>
            </a:r>
            <a:endParaRPr/>
          </a:p>
          <a:p>
            <a:pPr indent="-228600" lvl="0" marL="228600" rtl="0" algn="l">
              <a:lnSpc>
                <a:spcPct val="120000"/>
              </a:lnSpc>
              <a:spcBef>
                <a:spcPts val="1000"/>
              </a:spcBef>
              <a:spcAft>
                <a:spcPts val="0"/>
              </a:spcAft>
              <a:buSzPct val="100000"/>
              <a:buChar char="•"/>
            </a:pPr>
            <a:r>
              <a:rPr lang="it-IT" sz="1800" cap="none">
                <a:latin typeface="Avenir"/>
                <a:ea typeface="Avenir"/>
                <a:cs typeface="Avenir"/>
                <a:sym typeface="Avenir"/>
              </a:rPr>
              <a:t>Also in Mordvinic, some low transitive verbs occur with an APA. Among  these, some mental verbs of emotion, cognition and perception. </a:t>
            </a:r>
            <a:endParaRPr/>
          </a:p>
          <a:p>
            <a:pPr indent="-228600" lvl="1" marL="685800" rtl="0" algn="l">
              <a:lnSpc>
                <a:spcPct val="120000"/>
              </a:lnSpc>
              <a:spcBef>
                <a:spcPts val="500"/>
              </a:spcBef>
              <a:spcAft>
                <a:spcPts val="0"/>
              </a:spcAft>
              <a:buSzPct val="100000"/>
              <a:buChar char="•"/>
            </a:pPr>
            <a:r>
              <a:rPr lang="it-IT" sz="1600" cap="none">
                <a:latin typeface="Avenir"/>
                <a:ea typeface="Avenir"/>
                <a:cs typeface="Avenir"/>
                <a:sym typeface="Avenir"/>
              </a:rPr>
              <a:t>the subject of these verbs is an experiencer, characterized by a low degree of agentivity.</a:t>
            </a:r>
            <a:endParaRPr/>
          </a:p>
          <a:p>
            <a:pPr indent="-228600" lvl="0" marL="228600" rtl="0" algn="l">
              <a:lnSpc>
                <a:spcPct val="120000"/>
              </a:lnSpc>
              <a:spcBef>
                <a:spcPts val="1000"/>
              </a:spcBef>
              <a:spcAft>
                <a:spcPts val="0"/>
              </a:spcAft>
              <a:buSzPct val="100000"/>
              <a:buChar char="•"/>
            </a:pPr>
            <a:r>
              <a:rPr lang="it-IT" sz="1800" cap="none">
                <a:latin typeface="Avenir"/>
                <a:ea typeface="Avenir"/>
                <a:cs typeface="Avenir"/>
                <a:sym typeface="Avenir"/>
              </a:rPr>
              <a:t>! Low transitive verbs with an agentive subject as 'to look for' , 'to wait'( pursuit verbs) do not take AP arguments. </a:t>
            </a:r>
            <a:endParaRPr/>
          </a:p>
          <a:p>
            <a:pPr indent="-228600" lvl="2" marL="685800" rtl="0" algn="l">
              <a:lnSpc>
                <a:spcPct val="120000"/>
              </a:lnSpc>
              <a:spcBef>
                <a:spcPts val="1000"/>
              </a:spcBef>
              <a:spcAft>
                <a:spcPts val="0"/>
              </a:spcAft>
              <a:buSzPct val="100000"/>
              <a:buChar char="•"/>
            </a:pPr>
            <a:r>
              <a:rPr lang="it-IT" cap="none">
                <a:latin typeface="Avenir"/>
                <a:ea typeface="Avenir"/>
                <a:cs typeface="Avenir"/>
                <a:sym typeface="Avenir"/>
              </a:rPr>
              <a:t>These are typically found with an inessive object.</a:t>
            </a:r>
            <a:endParaRPr/>
          </a:p>
          <a:p>
            <a:pPr indent="-134619" lvl="2" marL="685800" rtl="0" algn="l">
              <a:lnSpc>
                <a:spcPct val="120000"/>
              </a:lnSpc>
              <a:spcBef>
                <a:spcPts val="1000"/>
              </a:spcBef>
              <a:spcAft>
                <a:spcPts val="0"/>
              </a:spcAft>
              <a:buSzPct val="100000"/>
              <a:buNone/>
            </a:pPr>
            <a:r>
              <a:t/>
            </a:r>
            <a:endParaRPr cap="none">
              <a:latin typeface="Avenir"/>
              <a:ea typeface="Avenir"/>
              <a:cs typeface="Avenir"/>
              <a:sym typeface="Avenir"/>
            </a:endParaRPr>
          </a:p>
          <a:p>
            <a:pPr indent="-228600" lvl="1" marL="228600" rtl="0" algn="l">
              <a:lnSpc>
                <a:spcPct val="120000"/>
              </a:lnSpc>
              <a:spcBef>
                <a:spcPts val="1000"/>
              </a:spcBef>
              <a:spcAft>
                <a:spcPts val="0"/>
              </a:spcAft>
              <a:buSzPct val="100000"/>
              <a:buNone/>
            </a:pPr>
            <a:r>
              <a:rPr lang="it-IT" cap="none">
                <a:latin typeface="Avenir"/>
                <a:ea typeface="Avenir"/>
                <a:cs typeface="Avenir"/>
                <a:sym typeface="Avenir"/>
              </a:rPr>
              <a:t>&gt;The use of the AP is also associated to a low degree of agency of the subject.</a:t>
            </a:r>
            <a:endParaRPr/>
          </a:p>
          <a:p>
            <a:pPr indent="-111125" lvl="0" marL="228600" rtl="0" algn="l">
              <a:lnSpc>
                <a:spcPct val="120000"/>
              </a:lnSpc>
              <a:spcBef>
                <a:spcPts val="1000"/>
              </a:spcBef>
              <a:spcAft>
                <a:spcPts val="0"/>
              </a:spcAft>
              <a:buSzPct val="100000"/>
              <a:buNone/>
            </a:pPr>
            <a:r>
              <a:t/>
            </a:r>
            <a:endParaRPr cap="none">
              <a:latin typeface="Avenir"/>
              <a:ea typeface="Avenir"/>
              <a:cs typeface="Avenir"/>
              <a:sym typeface="Avenir"/>
            </a:endParaRPr>
          </a:p>
          <a:p>
            <a:pPr indent="-228600" lvl="0" marL="228600" rtl="0" algn="l">
              <a:lnSpc>
                <a:spcPct val="120000"/>
              </a:lnSpc>
              <a:spcBef>
                <a:spcPts val="1000"/>
              </a:spcBef>
              <a:spcAft>
                <a:spcPts val="0"/>
              </a:spcAft>
              <a:buSzPct val="100000"/>
              <a:buNone/>
            </a:pPr>
            <a:r>
              <a:rPr lang="it-IT" cap="none">
                <a:latin typeface="Avenir"/>
                <a:ea typeface="Avenir"/>
                <a:cs typeface="Avenir"/>
                <a:sym typeface="Avenir"/>
              </a:rPr>
              <a:t> </a:t>
            </a:r>
            <a:endParaRPr cap="none">
              <a:latin typeface="Avenir"/>
              <a:ea typeface="Avenir"/>
              <a:cs typeface="Avenir"/>
              <a:sym typeface="Avenir"/>
            </a:endParaRPr>
          </a:p>
          <a:p>
            <a:pPr indent="-111125" lvl="0" marL="228600" rtl="0" algn="l">
              <a:lnSpc>
                <a:spcPct val="120000"/>
              </a:lnSpc>
              <a:spcBef>
                <a:spcPts val="1000"/>
              </a:spcBef>
              <a:spcAft>
                <a:spcPts val="0"/>
              </a:spcAft>
              <a:buSzPct val="100000"/>
              <a:buNone/>
            </a:pPr>
            <a:r>
              <a:t/>
            </a:r>
            <a:endParaRPr/>
          </a:p>
        </p:txBody>
      </p:sp>
      <p:sp>
        <p:nvSpPr>
          <p:cNvPr id="241" name="Google Shape;241;p28"/>
          <p:cNvSpPr txBox="1"/>
          <p:nvPr>
            <p:ph idx="12" type="sldNum"/>
          </p:nvPr>
        </p:nvSpPr>
        <p:spPr>
          <a:xfrm>
            <a:off x="10514011" y="5883275"/>
            <a:ext cx="764215"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it-IT"/>
              <a:t>‹#›</a:t>
            </a:fld>
            <a:endParaRPr/>
          </a:p>
        </p:txBody>
      </p:sp>
      <p:sp>
        <p:nvSpPr>
          <p:cNvPr id="242" name="Google Shape;242;p28"/>
          <p:cNvSpPr txBox="1"/>
          <p:nvPr/>
        </p:nvSpPr>
        <p:spPr>
          <a:xfrm>
            <a:off x="1011936" y="6248400"/>
            <a:ext cx="8302752"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it-IT" sz="1400">
                <a:solidFill>
                  <a:srgbClr val="7F7F7F"/>
                </a:solidFill>
                <a:latin typeface="Avenir"/>
                <a:ea typeface="Avenir"/>
                <a:cs typeface="Avenir"/>
                <a:sym typeface="Avenir"/>
              </a:rPr>
              <a:t>Introduction	Mordvinic AP 	</a:t>
            </a:r>
            <a:r>
              <a:rPr lang="it-IT" sz="1400">
                <a:solidFill>
                  <a:schemeClr val="dk1"/>
                </a:solidFill>
                <a:latin typeface="Avenir"/>
                <a:ea typeface="Avenir"/>
                <a:cs typeface="Avenir"/>
                <a:sym typeface="Avenir"/>
              </a:rPr>
              <a:t>AP and mental verbs </a:t>
            </a:r>
            <a:r>
              <a:rPr lang="it-IT" sz="1400">
                <a:solidFill>
                  <a:srgbClr val="7F7F7F"/>
                </a:solidFill>
                <a:latin typeface="Avenir"/>
                <a:ea typeface="Avenir"/>
                <a:cs typeface="Avenir"/>
                <a:sym typeface="Avenir"/>
              </a:rPr>
              <a:t>	Corpus&amp;data 	Results</a:t>
            </a:r>
            <a:endParaRPr sz="1400">
              <a:solidFill>
                <a:srgbClr val="7F7F7F"/>
              </a:solidFill>
              <a:latin typeface="Avenir"/>
              <a:ea typeface="Avenir"/>
              <a:cs typeface="Avenir"/>
              <a:sym typeface="Avenir"/>
            </a:endParaRPr>
          </a:p>
          <a:p>
            <a:pPr indent="0" lvl="0" marL="0" marR="0" rtl="0" algn="l">
              <a:spcBef>
                <a:spcPts val="0"/>
              </a:spcBef>
              <a:spcAft>
                <a:spcPts val="0"/>
              </a:spcAft>
              <a:buNone/>
            </a:pPr>
            <a:r>
              <a:t/>
            </a:r>
            <a:endParaRPr sz="1800">
              <a:solidFill>
                <a:schemeClr val="dk1"/>
              </a:solidFill>
              <a:latin typeface="Twentieth Century"/>
              <a:ea typeface="Twentieth Century"/>
              <a:cs typeface="Twentieth Century"/>
              <a:sym typeface="Twentieth Century"/>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sp>
        <p:nvSpPr>
          <p:cNvPr id="247" name="Google Shape;247;p29"/>
          <p:cNvSpPr txBox="1"/>
          <p:nvPr>
            <p:ph type="title"/>
          </p:nvPr>
        </p:nvSpPr>
        <p:spPr>
          <a:xfrm>
            <a:off x="913775" y="618517"/>
            <a:ext cx="10364451" cy="1052637"/>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0070C0"/>
              </a:buClr>
              <a:buSzPts val="2800"/>
              <a:buFont typeface="Twentieth Century"/>
              <a:buNone/>
            </a:pPr>
            <a:r>
              <a:rPr lang="it-IT" sz="2800">
                <a:solidFill>
                  <a:srgbClr val="0070C0"/>
                </a:solidFill>
              </a:rPr>
              <a:t>A. VERBS OF EMOTION</a:t>
            </a:r>
            <a:endParaRPr sz="2800">
              <a:solidFill>
                <a:srgbClr val="0070C0"/>
              </a:solidFill>
            </a:endParaRPr>
          </a:p>
        </p:txBody>
      </p:sp>
      <p:sp>
        <p:nvSpPr>
          <p:cNvPr id="248" name="Google Shape;248;p29"/>
          <p:cNvSpPr txBox="1"/>
          <p:nvPr>
            <p:ph idx="1" type="body"/>
          </p:nvPr>
        </p:nvSpPr>
        <p:spPr>
          <a:xfrm>
            <a:off x="913774" y="2367093"/>
            <a:ext cx="10363826" cy="798808"/>
          </a:xfrm>
          <a:prstGeom prst="rect">
            <a:avLst/>
          </a:prstGeom>
          <a:noFill/>
          <a:ln>
            <a:noFill/>
          </a:ln>
        </p:spPr>
        <p:txBody>
          <a:bodyPr anchorCtr="0" anchor="t" bIns="45700" lIns="91425" spcFirstLastPara="1" rIns="91425" wrap="square" tIns="45700">
            <a:normAutofit/>
          </a:bodyPr>
          <a:lstStyle/>
          <a:p>
            <a:pPr indent="-228600" lvl="0" marL="228600" rtl="0" algn="l">
              <a:lnSpc>
                <a:spcPct val="120000"/>
              </a:lnSpc>
              <a:spcBef>
                <a:spcPts val="0"/>
              </a:spcBef>
              <a:spcAft>
                <a:spcPts val="0"/>
              </a:spcAft>
              <a:buSzPts val="2000"/>
              <a:buNone/>
            </a:pPr>
            <a:r>
              <a:t/>
            </a:r>
            <a:endParaRPr/>
          </a:p>
          <a:p>
            <a:pPr indent="-228600" lvl="0" marL="228600" rtl="0" algn="l">
              <a:lnSpc>
                <a:spcPct val="120000"/>
              </a:lnSpc>
              <a:spcBef>
                <a:spcPts val="1000"/>
              </a:spcBef>
              <a:spcAft>
                <a:spcPts val="0"/>
              </a:spcAft>
              <a:buSzPts val="2000"/>
              <a:buNone/>
            </a:pPr>
            <a:r>
              <a:t/>
            </a:r>
            <a:endParaRPr/>
          </a:p>
          <a:p>
            <a:pPr indent="-101600" lvl="0" marL="228600" rtl="0" algn="l">
              <a:lnSpc>
                <a:spcPct val="120000"/>
              </a:lnSpc>
              <a:spcBef>
                <a:spcPts val="1000"/>
              </a:spcBef>
              <a:spcAft>
                <a:spcPts val="0"/>
              </a:spcAft>
              <a:buSzPts val="2000"/>
              <a:buNone/>
            </a:pPr>
            <a:r>
              <a:t/>
            </a:r>
            <a:endParaRPr/>
          </a:p>
        </p:txBody>
      </p:sp>
      <p:sp>
        <p:nvSpPr>
          <p:cNvPr id="249" name="Google Shape;249;p29"/>
          <p:cNvSpPr txBox="1"/>
          <p:nvPr>
            <p:ph idx="12" type="sldNum"/>
          </p:nvPr>
        </p:nvSpPr>
        <p:spPr>
          <a:xfrm>
            <a:off x="10514011" y="5883275"/>
            <a:ext cx="764215"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it-IT"/>
              <a:t>‹#›</a:t>
            </a:fld>
            <a:endParaRPr/>
          </a:p>
        </p:txBody>
      </p:sp>
      <p:sp>
        <p:nvSpPr>
          <p:cNvPr id="250" name="Google Shape;250;p29"/>
          <p:cNvSpPr txBox="1"/>
          <p:nvPr/>
        </p:nvSpPr>
        <p:spPr>
          <a:xfrm>
            <a:off x="913774" y="1776666"/>
            <a:ext cx="10098085" cy="200054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it-IT" sz="1800">
                <a:solidFill>
                  <a:schemeClr val="dk1"/>
                </a:solidFill>
                <a:latin typeface="Avenir"/>
                <a:ea typeface="Avenir"/>
                <a:cs typeface="Avenir"/>
                <a:sym typeface="Avenir"/>
              </a:rPr>
              <a:t>In both E and M the verb</a:t>
            </a:r>
            <a:r>
              <a:rPr i="1" lang="it-IT" sz="1800">
                <a:solidFill>
                  <a:schemeClr val="dk1"/>
                </a:solidFill>
                <a:latin typeface="Avenir"/>
                <a:ea typeface="Avenir"/>
                <a:cs typeface="Avenir"/>
                <a:sym typeface="Avenir"/>
              </a:rPr>
              <a:t> pel'ems </a:t>
            </a:r>
            <a:r>
              <a:rPr lang="it-IT" sz="1800">
                <a:solidFill>
                  <a:schemeClr val="dk1"/>
                </a:solidFill>
                <a:latin typeface="Avenir"/>
                <a:ea typeface="Avenir"/>
                <a:cs typeface="Avenir"/>
                <a:sym typeface="Avenir"/>
              </a:rPr>
              <a:t>‘to be afraid of' takes an  APA, as well as other expressions of emotion as 'to be ashamed of'. The AP occurs on the element causing/originating the emotion.</a:t>
            </a:r>
            <a:endParaRPr/>
          </a:p>
          <a:p>
            <a:pPr indent="0" lvl="0" marL="0" marR="0" rtl="0" algn="l">
              <a:spcBef>
                <a:spcPts val="0"/>
              </a:spcBef>
              <a:spcAft>
                <a:spcPts val="0"/>
              </a:spcAft>
              <a:buNone/>
            </a:pPr>
            <a:r>
              <a:t/>
            </a:r>
            <a:endParaRPr sz="1800">
              <a:solidFill>
                <a:schemeClr val="dk1"/>
              </a:solidFill>
              <a:latin typeface="Avenir"/>
              <a:ea typeface="Avenir"/>
              <a:cs typeface="Avenir"/>
              <a:sym typeface="Avenir"/>
            </a:endParaRPr>
          </a:p>
          <a:p>
            <a:pPr indent="-114300" lvl="1" marL="457200" marR="0" rtl="0" algn="l">
              <a:spcBef>
                <a:spcPts val="0"/>
              </a:spcBef>
              <a:spcAft>
                <a:spcPts val="0"/>
              </a:spcAft>
              <a:buClr>
                <a:schemeClr val="dk1"/>
              </a:buClr>
              <a:buSzPts val="1800"/>
              <a:buFont typeface="Arial"/>
              <a:buChar char="•"/>
            </a:pPr>
            <a:r>
              <a:rPr b="0" i="0" lang="it-IT" sz="1800" u="none" cap="none" strike="noStrike">
                <a:solidFill>
                  <a:schemeClr val="dk1"/>
                </a:solidFill>
                <a:latin typeface="Avenir"/>
                <a:ea typeface="Avenir"/>
                <a:cs typeface="Avenir"/>
                <a:sym typeface="Avenir"/>
              </a:rPr>
              <a:t>T</a:t>
            </a:r>
            <a:r>
              <a:rPr b="0" i="0" lang="it-IT" sz="1600" u="none" cap="none" strike="noStrike">
                <a:solidFill>
                  <a:schemeClr val="dk1"/>
                </a:solidFill>
                <a:latin typeface="Avenir"/>
                <a:ea typeface="Avenir"/>
                <a:cs typeface="Avenir"/>
                <a:sym typeface="Avenir"/>
              </a:rPr>
              <a:t>his kind of use of the AP, present in other Uralic languages, derives from an archaic construction connected to the separative meaning (Grünthal (forthcoming)).</a:t>
            </a:r>
            <a:endParaRPr/>
          </a:p>
          <a:p>
            <a:pPr indent="0" lvl="1" marL="45720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venir"/>
              <a:ea typeface="Avenir"/>
              <a:cs typeface="Avenir"/>
              <a:sym typeface="Avenir"/>
            </a:endParaRPr>
          </a:p>
          <a:p>
            <a:pPr indent="0" lvl="1" marL="45720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venir"/>
              <a:ea typeface="Avenir"/>
              <a:cs typeface="Avenir"/>
              <a:sym typeface="Avenir"/>
            </a:endParaRPr>
          </a:p>
        </p:txBody>
      </p:sp>
      <p:sp>
        <p:nvSpPr>
          <p:cNvPr id="251" name="Google Shape;251;p29"/>
          <p:cNvSpPr txBox="1"/>
          <p:nvPr/>
        </p:nvSpPr>
        <p:spPr>
          <a:xfrm>
            <a:off x="1478873" y="3392443"/>
            <a:ext cx="4352901" cy="233910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it-IT" sz="1800">
                <a:solidFill>
                  <a:schemeClr val="dk1"/>
                </a:solidFill>
                <a:latin typeface="Twentieth Century"/>
                <a:ea typeface="Twentieth Century"/>
                <a:cs typeface="Twentieth Century"/>
                <a:sym typeface="Twentieth Century"/>
              </a:rPr>
              <a:t>(4</a:t>
            </a:r>
            <a:r>
              <a:rPr lang="it-IT" sz="1600">
                <a:solidFill>
                  <a:schemeClr val="dk1"/>
                </a:solidFill>
                <a:latin typeface="Avenir"/>
                <a:ea typeface="Avenir"/>
                <a:cs typeface="Avenir"/>
                <a:sym typeface="Avenir"/>
              </a:rPr>
              <a:t>) a.  Moksha </a:t>
            </a:r>
            <a:endParaRPr/>
          </a:p>
          <a:p>
            <a:pPr indent="0" lvl="0" marL="0" marR="0" rtl="0" algn="l">
              <a:spcBef>
                <a:spcPts val="0"/>
              </a:spcBef>
              <a:spcAft>
                <a:spcPts val="0"/>
              </a:spcAft>
              <a:buNone/>
            </a:pPr>
            <a:r>
              <a:rPr lang="it-IT" sz="1600">
                <a:solidFill>
                  <a:schemeClr val="dk1"/>
                </a:solidFill>
                <a:latin typeface="Avenir"/>
                <a:ea typeface="Avenir"/>
                <a:cs typeface="Avenir"/>
                <a:sym typeface="Avenir"/>
              </a:rPr>
              <a:t>S</a:t>
            </a:r>
            <a:r>
              <a:rPr i="1" lang="it-IT" sz="1600">
                <a:solidFill>
                  <a:schemeClr val="dk1"/>
                </a:solidFill>
                <a:latin typeface="Avenir"/>
                <a:ea typeface="Avenir"/>
                <a:cs typeface="Avenir"/>
                <a:sym typeface="Avenir"/>
              </a:rPr>
              <a:t>on koda</a:t>
            </a:r>
            <a:r>
              <a:rPr b="1" i="1" lang="it-IT" sz="1600">
                <a:solidFill>
                  <a:schemeClr val="dk1"/>
                </a:solidFill>
                <a:latin typeface="Avenir"/>
                <a:ea typeface="Avenir"/>
                <a:cs typeface="Avenir"/>
                <a:sym typeface="Avenir"/>
              </a:rPr>
              <a:t> tol-da	</a:t>
            </a:r>
            <a:r>
              <a:rPr i="1" lang="it-IT" sz="1600">
                <a:solidFill>
                  <a:schemeClr val="dk1"/>
                </a:solidFill>
                <a:latin typeface="Avenir"/>
                <a:ea typeface="Avenir"/>
                <a:cs typeface="Avenir"/>
                <a:sym typeface="Avenir"/>
              </a:rPr>
              <a:t> pel’-s’</a:t>
            </a:r>
            <a:endParaRPr sz="1600">
              <a:solidFill>
                <a:schemeClr val="dk1"/>
              </a:solidFill>
              <a:latin typeface="Avenir"/>
              <a:ea typeface="Avenir"/>
              <a:cs typeface="Avenir"/>
              <a:sym typeface="Avenir"/>
            </a:endParaRPr>
          </a:p>
          <a:p>
            <a:pPr indent="0" lvl="0" marL="0" marR="0" rtl="0" algn="l">
              <a:spcBef>
                <a:spcPts val="0"/>
              </a:spcBef>
              <a:spcAft>
                <a:spcPts val="0"/>
              </a:spcAft>
              <a:buNone/>
            </a:pPr>
            <a:r>
              <a:rPr lang="it-IT" sz="1600">
                <a:solidFill>
                  <a:schemeClr val="dk1"/>
                </a:solidFill>
                <a:latin typeface="Avenir"/>
                <a:ea typeface="Avenir"/>
                <a:cs typeface="Avenir"/>
                <a:sym typeface="Avenir"/>
              </a:rPr>
              <a:t>he how 	fire-ABL	fear-PST.3SG</a:t>
            </a:r>
            <a:endParaRPr/>
          </a:p>
          <a:p>
            <a:pPr indent="0" lvl="0" marL="0" marR="0" rtl="0" algn="l">
              <a:spcBef>
                <a:spcPts val="0"/>
              </a:spcBef>
              <a:spcAft>
                <a:spcPts val="0"/>
              </a:spcAft>
              <a:buNone/>
            </a:pPr>
            <a:r>
              <a:rPr lang="it-IT" sz="1600">
                <a:solidFill>
                  <a:schemeClr val="dk1"/>
                </a:solidFill>
                <a:latin typeface="Avenir"/>
                <a:ea typeface="Avenir"/>
                <a:cs typeface="Avenir"/>
                <a:sym typeface="Avenir"/>
              </a:rPr>
              <a:t>[M]’He was so afraid of fire.’ (MKM 66)</a:t>
            </a:r>
            <a:endParaRPr/>
          </a:p>
          <a:p>
            <a:pPr indent="0" lvl="0" marL="0" marR="0" rtl="0" algn="l">
              <a:spcBef>
                <a:spcPts val="0"/>
              </a:spcBef>
              <a:spcAft>
                <a:spcPts val="0"/>
              </a:spcAft>
              <a:buNone/>
            </a:pPr>
            <a:r>
              <a:t/>
            </a:r>
            <a:endParaRPr sz="1600">
              <a:solidFill>
                <a:schemeClr val="dk1"/>
              </a:solidFill>
              <a:latin typeface="Avenir"/>
              <a:ea typeface="Avenir"/>
              <a:cs typeface="Avenir"/>
              <a:sym typeface="Avenir"/>
            </a:endParaRPr>
          </a:p>
          <a:p>
            <a:pPr indent="0" lvl="0" marL="0" marR="0" rtl="0" algn="l">
              <a:spcBef>
                <a:spcPts val="0"/>
              </a:spcBef>
              <a:spcAft>
                <a:spcPts val="0"/>
              </a:spcAft>
              <a:buNone/>
            </a:pPr>
            <a:r>
              <a:rPr lang="it-IT" sz="1600">
                <a:solidFill>
                  <a:schemeClr val="dk1"/>
                </a:solidFill>
                <a:latin typeface="Avenir"/>
                <a:ea typeface="Avenir"/>
                <a:cs typeface="Avenir"/>
                <a:sym typeface="Avenir"/>
              </a:rPr>
              <a:t>c. Erzya</a:t>
            </a:r>
            <a:endParaRPr sz="1600">
              <a:solidFill>
                <a:schemeClr val="dk1"/>
              </a:solidFill>
              <a:latin typeface="Avenir"/>
              <a:ea typeface="Avenir"/>
              <a:cs typeface="Avenir"/>
              <a:sym typeface="Avenir"/>
            </a:endParaRPr>
          </a:p>
          <a:p>
            <a:pPr indent="0" lvl="0" marL="0" marR="0" rtl="0" algn="l">
              <a:spcBef>
                <a:spcPts val="0"/>
              </a:spcBef>
              <a:spcAft>
                <a:spcPts val="0"/>
              </a:spcAft>
              <a:buNone/>
            </a:pPr>
            <a:r>
              <a:rPr i="1" lang="it-IT" sz="1600">
                <a:solidFill>
                  <a:schemeClr val="dk1"/>
                </a:solidFill>
                <a:latin typeface="Avenir"/>
                <a:ea typeface="Avenir"/>
                <a:cs typeface="Avenir"/>
                <a:sym typeface="Avenir"/>
              </a:rPr>
              <a:t>Kets’-an		 </a:t>
            </a:r>
            <a:r>
              <a:rPr b="1" i="1" lang="it-IT" sz="1600">
                <a:solidFill>
                  <a:schemeClr val="dk1"/>
                </a:solidFill>
                <a:latin typeface="Avenir"/>
                <a:ea typeface="Avenir"/>
                <a:cs typeface="Avenir"/>
                <a:sym typeface="Avenir"/>
              </a:rPr>
              <a:t>t’e-d’e</a:t>
            </a:r>
            <a:endParaRPr/>
          </a:p>
          <a:p>
            <a:pPr indent="0" lvl="0" marL="0" marR="0" rtl="0" algn="l">
              <a:spcBef>
                <a:spcPts val="0"/>
              </a:spcBef>
              <a:spcAft>
                <a:spcPts val="0"/>
              </a:spcAft>
              <a:buNone/>
            </a:pPr>
            <a:r>
              <a:rPr lang="it-IT" sz="1600">
                <a:solidFill>
                  <a:schemeClr val="dk1"/>
                </a:solidFill>
                <a:latin typeface="Avenir"/>
                <a:ea typeface="Avenir"/>
                <a:cs typeface="Avenir"/>
                <a:sym typeface="Avenir"/>
              </a:rPr>
              <a:t>rejoice</a:t>
            </a:r>
            <a:r>
              <a:rPr lang="it-IT" sz="1600" cap="small">
                <a:solidFill>
                  <a:schemeClr val="dk1"/>
                </a:solidFill>
                <a:latin typeface="Avenir"/>
                <a:ea typeface="Avenir"/>
                <a:cs typeface="Avenir"/>
                <a:sym typeface="Avenir"/>
              </a:rPr>
              <a:t>-prs.1sg </a:t>
            </a:r>
            <a:r>
              <a:rPr lang="it-IT" sz="1600">
                <a:solidFill>
                  <a:schemeClr val="dk1"/>
                </a:solidFill>
                <a:latin typeface="Avenir"/>
                <a:ea typeface="Avenir"/>
                <a:cs typeface="Avenir"/>
                <a:sym typeface="Avenir"/>
              </a:rPr>
              <a:t>this-</a:t>
            </a:r>
            <a:r>
              <a:rPr lang="it-IT" sz="1600" cap="small">
                <a:solidFill>
                  <a:schemeClr val="dk1"/>
                </a:solidFill>
                <a:latin typeface="Avenir"/>
                <a:ea typeface="Avenir"/>
                <a:cs typeface="Avenir"/>
                <a:sym typeface="Avenir"/>
              </a:rPr>
              <a:t>abl</a:t>
            </a:r>
            <a:endParaRPr sz="1600" cap="small">
              <a:solidFill>
                <a:schemeClr val="dk1"/>
              </a:solidFill>
              <a:latin typeface="Avenir"/>
              <a:ea typeface="Avenir"/>
              <a:cs typeface="Avenir"/>
              <a:sym typeface="Avenir"/>
            </a:endParaRPr>
          </a:p>
          <a:p>
            <a:pPr indent="0" lvl="0" marL="0" marR="0" rtl="0" algn="l">
              <a:spcBef>
                <a:spcPts val="0"/>
              </a:spcBef>
              <a:spcAft>
                <a:spcPts val="0"/>
              </a:spcAft>
              <a:buNone/>
            </a:pPr>
            <a:r>
              <a:rPr lang="it-IT" sz="1600">
                <a:solidFill>
                  <a:schemeClr val="dk1"/>
                </a:solidFill>
                <a:latin typeface="Avenir"/>
                <a:ea typeface="Avenir"/>
                <a:cs typeface="Avenir"/>
                <a:sym typeface="Avenir"/>
              </a:rPr>
              <a:t>'I am pleased with this'</a:t>
            </a:r>
            <a:endParaRPr/>
          </a:p>
        </p:txBody>
      </p:sp>
      <p:sp>
        <p:nvSpPr>
          <p:cNvPr id="252" name="Google Shape;252;p29"/>
          <p:cNvSpPr txBox="1"/>
          <p:nvPr/>
        </p:nvSpPr>
        <p:spPr>
          <a:xfrm>
            <a:off x="5831774" y="3392443"/>
            <a:ext cx="4294458" cy="132343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it-IT" sz="1600">
                <a:solidFill>
                  <a:schemeClr val="dk1"/>
                </a:solidFill>
                <a:latin typeface="Avenir"/>
                <a:ea typeface="Avenir"/>
                <a:cs typeface="Avenir"/>
                <a:sym typeface="Avenir"/>
              </a:rPr>
              <a:t>b. Erzya</a:t>
            </a:r>
            <a:endParaRPr sz="1600">
              <a:solidFill>
                <a:schemeClr val="dk1"/>
              </a:solidFill>
              <a:latin typeface="Avenir"/>
              <a:ea typeface="Avenir"/>
              <a:cs typeface="Avenir"/>
              <a:sym typeface="Avenir"/>
            </a:endParaRPr>
          </a:p>
          <a:p>
            <a:pPr indent="0" lvl="0" marL="0" marR="0" rtl="0" algn="l">
              <a:spcBef>
                <a:spcPts val="0"/>
              </a:spcBef>
              <a:spcAft>
                <a:spcPts val="0"/>
              </a:spcAft>
              <a:buNone/>
            </a:pPr>
            <a:r>
              <a:rPr i="1" lang="it-IT" sz="1600">
                <a:solidFill>
                  <a:schemeClr val="dk1"/>
                </a:solidFill>
                <a:latin typeface="Avenir"/>
                <a:ea typeface="Avenir"/>
                <a:cs typeface="Avenir"/>
                <a:sym typeface="Avenir"/>
              </a:rPr>
              <a:t>Viz’d’-an 				loman-’t’n’e-d’e</a:t>
            </a:r>
            <a:endParaRPr/>
          </a:p>
          <a:p>
            <a:pPr indent="0" lvl="0" marL="0" marR="0" rtl="0" algn="l">
              <a:spcBef>
                <a:spcPts val="0"/>
              </a:spcBef>
              <a:spcAft>
                <a:spcPts val="0"/>
              </a:spcAft>
              <a:buNone/>
            </a:pPr>
            <a:r>
              <a:rPr lang="it-IT" sz="1600">
                <a:solidFill>
                  <a:schemeClr val="dk1"/>
                </a:solidFill>
                <a:latin typeface="Avenir"/>
                <a:ea typeface="Avenir"/>
                <a:cs typeface="Avenir"/>
                <a:sym typeface="Avenir"/>
              </a:rPr>
              <a:t>be.ashamedd-</a:t>
            </a:r>
            <a:r>
              <a:rPr lang="it-IT" sz="1600" cap="small">
                <a:solidFill>
                  <a:schemeClr val="dk1"/>
                </a:solidFill>
                <a:latin typeface="Avenir"/>
                <a:ea typeface="Avenir"/>
                <a:cs typeface="Avenir"/>
                <a:sym typeface="Avenir"/>
              </a:rPr>
              <a:t>prs.1sg	</a:t>
            </a:r>
            <a:r>
              <a:rPr lang="it-IT" sz="1600">
                <a:solidFill>
                  <a:schemeClr val="dk1"/>
                </a:solidFill>
                <a:latin typeface="Avenir"/>
                <a:ea typeface="Avenir"/>
                <a:cs typeface="Avenir"/>
                <a:sym typeface="Avenir"/>
              </a:rPr>
              <a:t>person-</a:t>
            </a:r>
            <a:r>
              <a:rPr lang="it-IT" sz="1600" cap="small">
                <a:solidFill>
                  <a:schemeClr val="dk1"/>
                </a:solidFill>
                <a:latin typeface="Avenir"/>
                <a:ea typeface="Avenir"/>
                <a:cs typeface="Avenir"/>
                <a:sym typeface="Avenir"/>
              </a:rPr>
              <a:t>def.pl-abl</a:t>
            </a:r>
            <a:endParaRPr sz="1600" cap="small">
              <a:solidFill>
                <a:schemeClr val="dk1"/>
              </a:solidFill>
              <a:latin typeface="Avenir"/>
              <a:ea typeface="Avenir"/>
              <a:cs typeface="Avenir"/>
              <a:sym typeface="Avenir"/>
            </a:endParaRPr>
          </a:p>
          <a:p>
            <a:pPr indent="0" lvl="0" marL="0" marR="0" rtl="0" algn="l">
              <a:spcBef>
                <a:spcPts val="0"/>
              </a:spcBef>
              <a:spcAft>
                <a:spcPts val="0"/>
              </a:spcAft>
              <a:buNone/>
            </a:pPr>
            <a:r>
              <a:rPr lang="it-IT" sz="1600" cap="small">
                <a:solidFill>
                  <a:schemeClr val="dk1"/>
                </a:solidFill>
                <a:latin typeface="Avenir"/>
                <a:ea typeface="Avenir"/>
                <a:cs typeface="Avenir"/>
                <a:sym typeface="Avenir"/>
              </a:rPr>
              <a:t>'</a:t>
            </a:r>
            <a:r>
              <a:rPr lang="it-IT" sz="1600">
                <a:solidFill>
                  <a:schemeClr val="dk1"/>
                </a:solidFill>
                <a:latin typeface="Avenir"/>
                <a:ea typeface="Avenir"/>
                <a:cs typeface="Avenir"/>
                <a:sym typeface="Avenir"/>
              </a:rPr>
              <a:t>I feel ashamed in front of other people'</a:t>
            </a:r>
            <a:r>
              <a:rPr lang="it-IT" sz="1600" cap="small">
                <a:solidFill>
                  <a:schemeClr val="dk1"/>
                </a:solidFill>
                <a:latin typeface="Avenir"/>
                <a:ea typeface="Avenir"/>
                <a:cs typeface="Avenir"/>
                <a:sym typeface="Avenir"/>
              </a:rPr>
              <a:t> </a:t>
            </a:r>
            <a:r>
              <a:rPr lang="it-IT" sz="1600">
                <a:solidFill>
                  <a:schemeClr val="dk1"/>
                </a:solidFill>
                <a:latin typeface="Avenir"/>
                <a:ea typeface="Avenir"/>
                <a:cs typeface="Avenir"/>
                <a:sym typeface="Avenir"/>
              </a:rPr>
              <a:t>(Bartens 1996:41) </a:t>
            </a:r>
            <a:endParaRPr/>
          </a:p>
        </p:txBody>
      </p:sp>
      <p:sp>
        <p:nvSpPr>
          <p:cNvPr id="253" name="Google Shape;253;p29"/>
          <p:cNvSpPr txBox="1"/>
          <p:nvPr/>
        </p:nvSpPr>
        <p:spPr>
          <a:xfrm>
            <a:off x="1158240" y="6248400"/>
            <a:ext cx="8967992"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it-IT" sz="1400">
                <a:solidFill>
                  <a:srgbClr val="7F7F7F"/>
                </a:solidFill>
                <a:latin typeface="Avenir"/>
                <a:ea typeface="Avenir"/>
                <a:cs typeface="Avenir"/>
                <a:sym typeface="Avenir"/>
              </a:rPr>
              <a:t>Introduction	Mordvinic AP 	</a:t>
            </a:r>
            <a:r>
              <a:rPr lang="it-IT" sz="1400">
                <a:solidFill>
                  <a:schemeClr val="dk1"/>
                </a:solidFill>
                <a:latin typeface="Avenir"/>
                <a:ea typeface="Avenir"/>
                <a:cs typeface="Avenir"/>
                <a:sym typeface="Avenir"/>
              </a:rPr>
              <a:t>AP and mental verbs </a:t>
            </a:r>
            <a:r>
              <a:rPr lang="it-IT" sz="1400">
                <a:solidFill>
                  <a:srgbClr val="7F7F7F"/>
                </a:solidFill>
                <a:latin typeface="Avenir"/>
                <a:ea typeface="Avenir"/>
                <a:cs typeface="Avenir"/>
                <a:sym typeface="Avenir"/>
              </a:rPr>
              <a:t>	Corpus&amp;data 	Results</a:t>
            </a:r>
            <a:endParaRPr sz="1400">
              <a:solidFill>
                <a:srgbClr val="7F7F7F"/>
              </a:solidFill>
              <a:latin typeface="Avenir"/>
              <a:ea typeface="Avenir"/>
              <a:cs typeface="Avenir"/>
              <a:sym typeface="Avenir"/>
            </a:endParaRPr>
          </a:p>
          <a:p>
            <a:pPr indent="0" lvl="0" marL="0" marR="0" rtl="0" algn="l">
              <a:spcBef>
                <a:spcPts val="0"/>
              </a:spcBef>
              <a:spcAft>
                <a:spcPts val="0"/>
              </a:spcAft>
              <a:buNone/>
            </a:pPr>
            <a:r>
              <a:t/>
            </a:r>
            <a:endParaRPr sz="1800">
              <a:solidFill>
                <a:schemeClr val="dk1"/>
              </a:solidFill>
              <a:latin typeface="Twentieth Century"/>
              <a:ea typeface="Twentieth Century"/>
              <a:cs typeface="Twentieth Century"/>
              <a:sym typeface="Twentieth Century"/>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p30"/>
          <p:cNvSpPr txBox="1"/>
          <p:nvPr>
            <p:ph type="title"/>
          </p:nvPr>
        </p:nvSpPr>
        <p:spPr>
          <a:xfrm>
            <a:off x="913775" y="618517"/>
            <a:ext cx="10364452" cy="1225359"/>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0070C0"/>
              </a:buClr>
              <a:buSzPts val="2800"/>
              <a:buFont typeface="Twentieth Century"/>
              <a:buNone/>
            </a:pPr>
            <a:r>
              <a:rPr lang="it-IT" sz="2800">
                <a:solidFill>
                  <a:srgbClr val="0070C0"/>
                </a:solidFill>
              </a:rPr>
              <a:t>B. TOPIC OF DISCUSSION AND MENTAL VERBS OF PERCEPTION AND COGNITION</a:t>
            </a:r>
            <a:endParaRPr sz="2800">
              <a:solidFill>
                <a:srgbClr val="0070C0"/>
              </a:solidFill>
            </a:endParaRPr>
          </a:p>
        </p:txBody>
      </p:sp>
      <p:sp>
        <p:nvSpPr>
          <p:cNvPr id="259" name="Google Shape;259;p30"/>
          <p:cNvSpPr txBox="1"/>
          <p:nvPr>
            <p:ph idx="1" type="body"/>
          </p:nvPr>
        </p:nvSpPr>
        <p:spPr>
          <a:xfrm>
            <a:off x="913774" y="1843876"/>
            <a:ext cx="10363826" cy="1331483"/>
          </a:xfrm>
          <a:prstGeom prst="rect">
            <a:avLst/>
          </a:prstGeom>
          <a:noFill/>
          <a:ln>
            <a:noFill/>
          </a:ln>
        </p:spPr>
        <p:txBody>
          <a:bodyPr anchorCtr="0" anchor="t" bIns="45700" lIns="91425" spcFirstLastPara="1" rIns="91425" wrap="square" tIns="45700">
            <a:normAutofit fontScale="92500" lnSpcReduction="20000"/>
          </a:bodyPr>
          <a:lstStyle/>
          <a:p>
            <a:pPr indent="-228600" lvl="0" marL="228600" rtl="0" algn="l">
              <a:lnSpc>
                <a:spcPct val="120000"/>
              </a:lnSpc>
              <a:spcBef>
                <a:spcPts val="0"/>
              </a:spcBef>
              <a:spcAft>
                <a:spcPts val="0"/>
              </a:spcAft>
              <a:buSzPct val="100000"/>
              <a:buNone/>
            </a:pPr>
            <a:r>
              <a:rPr lang="it-IT" sz="1800" cap="none">
                <a:latin typeface="Avenir"/>
                <a:ea typeface="Avenir"/>
                <a:cs typeface="Avenir"/>
                <a:sym typeface="Avenir"/>
              </a:rPr>
              <a:t>Moreover, some mental verbs of cognition and perception may show an APA in alternation to other cases. </a:t>
            </a:r>
            <a:endParaRPr/>
          </a:p>
          <a:p>
            <a:pPr indent="-228600" lvl="0" marL="228600" rtl="0" algn="l">
              <a:lnSpc>
                <a:spcPct val="120000"/>
              </a:lnSpc>
              <a:spcBef>
                <a:spcPts val="1000"/>
              </a:spcBef>
              <a:spcAft>
                <a:spcPts val="0"/>
              </a:spcAft>
              <a:buSzPct val="100000"/>
              <a:buChar char="•"/>
            </a:pPr>
            <a:r>
              <a:rPr lang="it-IT" sz="1800" cap="none">
                <a:latin typeface="Avenir"/>
                <a:ea typeface="Avenir"/>
                <a:cs typeface="Avenir"/>
                <a:sym typeface="Avenir"/>
              </a:rPr>
              <a:t>This use seems to be present only in E. It has been described in connection to the occurrence of the AP with verbs of speech activity. &gt; the AP in this case denotes the topic of discussion.</a:t>
            </a:r>
            <a:endParaRPr/>
          </a:p>
          <a:p>
            <a:pPr indent="-228600" lvl="0" marL="228600" rtl="0" algn="l">
              <a:lnSpc>
                <a:spcPct val="120000"/>
              </a:lnSpc>
              <a:spcBef>
                <a:spcPts val="1000"/>
              </a:spcBef>
              <a:spcAft>
                <a:spcPts val="0"/>
              </a:spcAft>
              <a:buSzPct val="100000"/>
              <a:buNone/>
            </a:pPr>
            <a:r>
              <a:t/>
            </a:r>
            <a:endParaRPr cap="none"/>
          </a:p>
          <a:p>
            <a:pPr indent="-228600" lvl="0" marL="228600" rtl="0" algn="l">
              <a:lnSpc>
                <a:spcPct val="120000"/>
              </a:lnSpc>
              <a:spcBef>
                <a:spcPts val="1000"/>
              </a:spcBef>
              <a:spcAft>
                <a:spcPts val="0"/>
              </a:spcAft>
              <a:buSzPct val="100000"/>
              <a:buNone/>
            </a:pPr>
            <a:r>
              <a:t/>
            </a:r>
            <a:endParaRPr/>
          </a:p>
        </p:txBody>
      </p:sp>
      <p:sp>
        <p:nvSpPr>
          <p:cNvPr id="260" name="Google Shape;260;p30"/>
          <p:cNvSpPr txBox="1"/>
          <p:nvPr>
            <p:ph idx="12" type="sldNum"/>
          </p:nvPr>
        </p:nvSpPr>
        <p:spPr>
          <a:xfrm>
            <a:off x="10514011" y="5883275"/>
            <a:ext cx="764215"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it-IT"/>
              <a:t>‹#›</a:t>
            </a:fld>
            <a:endParaRPr/>
          </a:p>
        </p:txBody>
      </p:sp>
      <p:sp>
        <p:nvSpPr>
          <p:cNvPr id="261" name="Google Shape;261;p30"/>
          <p:cNvSpPr txBox="1"/>
          <p:nvPr/>
        </p:nvSpPr>
        <p:spPr>
          <a:xfrm>
            <a:off x="1195294" y="3492713"/>
            <a:ext cx="7440705" cy="107721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600"/>
              <a:buFont typeface="Avenir"/>
              <a:buNone/>
            </a:pPr>
            <a:r>
              <a:rPr lang="it-IT" sz="1600">
                <a:solidFill>
                  <a:schemeClr val="dk1"/>
                </a:solidFill>
                <a:latin typeface="Avenir"/>
                <a:ea typeface="Avenir"/>
                <a:cs typeface="Avenir"/>
                <a:sym typeface="Avenir"/>
              </a:rPr>
              <a:t>(5) Erzya</a:t>
            </a:r>
            <a:endParaRPr sz="1600">
              <a:solidFill>
                <a:schemeClr val="dk1"/>
              </a:solidFill>
              <a:latin typeface="Avenir"/>
              <a:ea typeface="Avenir"/>
              <a:cs typeface="Avenir"/>
              <a:sym typeface="Avenir"/>
            </a:endParaRPr>
          </a:p>
          <a:p>
            <a:pPr indent="0" lvl="0" marL="0" marR="0" rtl="0" algn="l">
              <a:spcBef>
                <a:spcPts val="0"/>
              </a:spcBef>
              <a:spcAft>
                <a:spcPts val="0"/>
              </a:spcAft>
              <a:buClr>
                <a:schemeClr val="dk1"/>
              </a:buClr>
              <a:buSzPts val="1600"/>
              <a:buFont typeface="Avenir"/>
              <a:buNone/>
            </a:pPr>
            <a:r>
              <a:rPr i="1" lang="it-IT" sz="1600">
                <a:solidFill>
                  <a:schemeClr val="dk1"/>
                </a:solidFill>
                <a:latin typeface="Avenir"/>
                <a:ea typeface="Avenir"/>
                <a:cs typeface="Avenir"/>
                <a:sym typeface="Avenir"/>
              </a:rPr>
              <a:t>Mon sod-an,		 </a:t>
            </a:r>
            <a:r>
              <a:rPr b="1" i="1" lang="it-IT" sz="1600">
                <a:solidFill>
                  <a:schemeClr val="dk1"/>
                </a:solidFill>
                <a:latin typeface="Avenir"/>
                <a:ea typeface="Avenir"/>
                <a:cs typeface="Avenir"/>
                <a:sym typeface="Avenir"/>
              </a:rPr>
              <a:t>mez’-d’e</a:t>
            </a:r>
            <a:r>
              <a:rPr i="1" lang="it-IT" sz="1600">
                <a:solidFill>
                  <a:schemeClr val="dk1"/>
                </a:solidFill>
                <a:latin typeface="Avenir"/>
                <a:ea typeface="Avenir"/>
                <a:cs typeface="Avenir"/>
                <a:sym typeface="Avenir"/>
              </a:rPr>
              <a:t> son karm-i		 korta-mo.</a:t>
            </a:r>
            <a:endParaRPr sz="1600">
              <a:solidFill>
                <a:schemeClr val="dk1"/>
              </a:solidFill>
              <a:latin typeface="Avenir"/>
              <a:ea typeface="Avenir"/>
              <a:cs typeface="Avenir"/>
              <a:sym typeface="Avenir"/>
            </a:endParaRPr>
          </a:p>
          <a:p>
            <a:pPr indent="0" lvl="0" marL="0" marR="0" rtl="0" algn="l">
              <a:spcBef>
                <a:spcPts val="0"/>
              </a:spcBef>
              <a:spcAft>
                <a:spcPts val="0"/>
              </a:spcAft>
              <a:buClr>
                <a:schemeClr val="dk1"/>
              </a:buClr>
              <a:buSzPts val="1600"/>
              <a:buFont typeface="Avenir"/>
              <a:buNone/>
            </a:pPr>
            <a:r>
              <a:rPr lang="it-IT" sz="1600">
                <a:solidFill>
                  <a:schemeClr val="dk1"/>
                </a:solidFill>
                <a:latin typeface="Avenir"/>
                <a:ea typeface="Avenir"/>
                <a:cs typeface="Avenir"/>
                <a:sym typeface="Avenir"/>
              </a:rPr>
              <a:t>1sg 	know</a:t>
            </a:r>
            <a:r>
              <a:rPr lang="it-IT" sz="1600" cap="small">
                <a:solidFill>
                  <a:schemeClr val="dk1"/>
                </a:solidFill>
                <a:latin typeface="Avenir"/>
                <a:ea typeface="Avenir"/>
                <a:cs typeface="Avenir"/>
                <a:sym typeface="Avenir"/>
              </a:rPr>
              <a:t>-prs.1sg </a:t>
            </a:r>
            <a:r>
              <a:rPr lang="it-IT" sz="1600">
                <a:solidFill>
                  <a:schemeClr val="dk1"/>
                </a:solidFill>
                <a:latin typeface="Avenir"/>
                <a:ea typeface="Avenir"/>
                <a:cs typeface="Avenir"/>
                <a:sym typeface="Avenir"/>
              </a:rPr>
              <a:t>	what</a:t>
            </a:r>
            <a:r>
              <a:rPr lang="it-IT" sz="1600" cap="small">
                <a:solidFill>
                  <a:schemeClr val="dk1"/>
                </a:solidFill>
                <a:latin typeface="Avenir"/>
                <a:ea typeface="Avenir"/>
                <a:cs typeface="Avenir"/>
                <a:sym typeface="Avenir"/>
              </a:rPr>
              <a:t>-abl 3sg </a:t>
            </a:r>
            <a:r>
              <a:rPr lang="it-IT" sz="1600">
                <a:solidFill>
                  <a:schemeClr val="dk1"/>
                </a:solidFill>
                <a:latin typeface="Avenir"/>
                <a:ea typeface="Avenir"/>
                <a:cs typeface="Avenir"/>
                <a:sym typeface="Avenir"/>
              </a:rPr>
              <a:t>start-</a:t>
            </a:r>
            <a:r>
              <a:rPr lang="it-IT" sz="1600" cap="small">
                <a:solidFill>
                  <a:schemeClr val="dk1"/>
                </a:solidFill>
                <a:latin typeface="Avenir"/>
                <a:ea typeface="Avenir"/>
                <a:cs typeface="Avenir"/>
                <a:sym typeface="Avenir"/>
              </a:rPr>
              <a:t>prs.3sg </a:t>
            </a:r>
            <a:r>
              <a:rPr lang="it-IT" sz="1600">
                <a:solidFill>
                  <a:schemeClr val="dk1"/>
                </a:solidFill>
                <a:latin typeface="Avenir"/>
                <a:ea typeface="Avenir"/>
                <a:cs typeface="Avenir"/>
                <a:sym typeface="Avenir"/>
              </a:rPr>
              <a:t>	talk-</a:t>
            </a:r>
            <a:r>
              <a:rPr lang="it-IT" sz="1600" cap="small">
                <a:solidFill>
                  <a:schemeClr val="dk1"/>
                </a:solidFill>
                <a:latin typeface="Avenir"/>
                <a:ea typeface="Avenir"/>
                <a:cs typeface="Avenir"/>
                <a:sym typeface="Avenir"/>
              </a:rPr>
              <a:t>inf</a:t>
            </a:r>
            <a:endParaRPr sz="1600" cap="small">
              <a:solidFill>
                <a:schemeClr val="dk1"/>
              </a:solidFill>
              <a:latin typeface="Avenir"/>
              <a:ea typeface="Avenir"/>
              <a:cs typeface="Avenir"/>
              <a:sym typeface="Avenir"/>
            </a:endParaRPr>
          </a:p>
          <a:p>
            <a:pPr indent="0" lvl="0" marL="0" marR="0" rtl="0" algn="l">
              <a:spcBef>
                <a:spcPts val="0"/>
              </a:spcBef>
              <a:spcAft>
                <a:spcPts val="0"/>
              </a:spcAft>
              <a:buClr>
                <a:schemeClr val="dk1"/>
              </a:buClr>
              <a:buSzPts val="1600"/>
              <a:buFont typeface="Avenir"/>
              <a:buNone/>
            </a:pPr>
            <a:r>
              <a:rPr lang="it-IT" sz="1600">
                <a:solidFill>
                  <a:schemeClr val="dk1"/>
                </a:solidFill>
                <a:latin typeface="Avenir"/>
                <a:ea typeface="Avenir"/>
                <a:cs typeface="Avenir"/>
                <a:sym typeface="Avenir"/>
              </a:rPr>
              <a:t>‘I know what he is going to talk about’ (EKS:2011). </a:t>
            </a:r>
            <a:endParaRPr/>
          </a:p>
        </p:txBody>
      </p:sp>
      <p:sp>
        <p:nvSpPr>
          <p:cNvPr id="262" name="Google Shape;262;p30"/>
          <p:cNvSpPr txBox="1"/>
          <p:nvPr/>
        </p:nvSpPr>
        <p:spPr>
          <a:xfrm>
            <a:off x="913775" y="4527175"/>
            <a:ext cx="10082931" cy="147732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Avenir"/>
              <a:ea typeface="Avenir"/>
              <a:cs typeface="Avenir"/>
              <a:sym typeface="Avenir"/>
            </a:endParaRPr>
          </a:p>
          <a:p>
            <a:pPr indent="-114300" lvl="0" marL="0" marR="0" rtl="0" algn="l">
              <a:spcBef>
                <a:spcPts val="0"/>
              </a:spcBef>
              <a:spcAft>
                <a:spcPts val="0"/>
              </a:spcAft>
              <a:buClr>
                <a:schemeClr val="dk1"/>
              </a:buClr>
              <a:buSzPts val="1800"/>
              <a:buFont typeface="Arial"/>
              <a:buChar char="•"/>
            </a:pPr>
            <a:r>
              <a:rPr lang="it-IT" sz="1800">
                <a:solidFill>
                  <a:schemeClr val="dk1"/>
                </a:solidFill>
                <a:latin typeface="Avenir"/>
                <a:ea typeface="Avenir"/>
                <a:cs typeface="Avenir"/>
                <a:sym typeface="Avenir"/>
              </a:rPr>
              <a:t> Likewise, the APA is found with mental verbs of cognition in association with the topic of mental activity or state, see GMJa (1962:122), ÈKS:66. and with verbs of perception verbs, as </a:t>
            </a:r>
            <a:r>
              <a:rPr i="1" lang="it-IT" sz="1800">
                <a:solidFill>
                  <a:schemeClr val="dk1"/>
                </a:solidFill>
                <a:latin typeface="Avenir"/>
                <a:ea typeface="Avenir"/>
                <a:cs typeface="Avenir"/>
                <a:sym typeface="Avenir"/>
              </a:rPr>
              <a:t>mar'ams </a:t>
            </a:r>
            <a:r>
              <a:rPr lang="it-IT" sz="1800">
                <a:solidFill>
                  <a:schemeClr val="dk1"/>
                </a:solidFill>
                <a:latin typeface="Avenir"/>
                <a:ea typeface="Avenir"/>
                <a:cs typeface="Avenir"/>
                <a:sym typeface="Avenir"/>
              </a:rPr>
              <a:t> 'to hear (about)'</a:t>
            </a:r>
            <a:endParaRPr/>
          </a:p>
          <a:p>
            <a:pPr indent="0" lvl="0" marL="0" marR="0" rtl="0" algn="l">
              <a:spcBef>
                <a:spcPts val="0"/>
              </a:spcBef>
              <a:spcAft>
                <a:spcPts val="0"/>
              </a:spcAft>
              <a:buClr>
                <a:schemeClr val="dk1"/>
              </a:buClr>
              <a:buSzPts val="1800"/>
              <a:buFont typeface="Arial"/>
              <a:buNone/>
            </a:pPr>
            <a:r>
              <a:t/>
            </a:r>
            <a:endParaRPr sz="1800">
              <a:solidFill>
                <a:schemeClr val="dk1"/>
              </a:solidFill>
              <a:latin typeface="Avenir"/>
              <a:ea typeface="Avenir"/>
              <a:cs typeface="Avenir"/>
              <a:sym typeface="Avenir"/>
            </a:endParaRPr>
          </a:p>
        </p:txBody>
      </p:sp>
      <p:sp>
        <p:nvSpPr>
          <p:cNvPr id="263" name="Google Shape;263;p30"/>
          <p:cNvSpPr txBox="1"/>
          <p:nvPr/>
        </p:nvSpPr>
        <p:spPr>
          <a:xfrm>
            <a:off x="1195294" y="6376416"/>
            <a:ext cx="6771266"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it-IT" sz="1400">
                <a:solidFill>
                  <a:srgbClr val="7F7F7F"/>
                </a:solidFill>
                <a:latin typeface="Avenir"/>
                <a:ea typeface="Avenir"/>
                <a:cs typeface="Avenir"/>
                <a:sym typeface="Avenir"/>
              </a:rPr>
              <a:t>Introduction	Mordvinic AP 	</a:t>
            </a:r>
            <a:r>
              <a:rPr lang="it-IT" sz="1400">
                <a:solidFill>
                  <a:schemeClr val="dk1"/>
                </a:solidFill>
                <a:latin typeface="Avenir"/>
                <a:ea typeface="Avenir"/>
                <a:cs typeface="Avenir"/>
                <a:sym typeface="Avenir"/>
              </a:rPr>
              <a:t>AP and mental verbs </a:t>
            </a:r>
            <a:r>
              <a:rPr lang="it-IT" sz="1400">
                <a:solidFill>
                  <a:srgbClr val="7F7F7F"/>
                </a:solidFill>
                <a:latin typeface="Avenir"/>
                <a:ea typeface="Avenir"/>
                <a:cs typeface="Avenir"/>
                <a:sym typeface="Avenir"/>
              </a:rPr>
              <a:t>	Corpus&amp;data 	Results</a:t>
            </a:r>
            <a:endParaRPr sz="1400">
              <a:solidFill>
                <a:srgbClr val="7F7F7F"/>
              </a:solidFill>
              <a:latin typeface="Avenir"/>
              <a:ea typeface="Avenir"/>
              <a:cs typeface="Avenir"/>
              <a:sym typeface="Avenir"/>
            </a:endParaRPr>
          </a:p>
          <a:p>
            <a:pPr indent="0" lvl="0" marL="0" marR="0" rtl="0" algn="l">
              <a:spcBef>
                <a:spcPts val="0"/>
              </a:spcBef>
              <a:spcAft>
                <a:spcPts val="0"/>
              </a:spcAft>
              <a:buNone/>
            </a:pPr>
            <a:r>
              <a:t/>
            </a:r>
            <a:endParaRPr sz="1800">
              <a:solidFill>
                <a:schemeClr val="dk1"/>
              </a:solidFill>
              <a:latin typeface="Twentieth Century"/>
              <a:ea typeface="Twentieth Century"/>
              <a:cs typeface="Twentieth Century"/>
              <a:sym typeface="Twentieth Century"/>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sp>
        <p:nvSpPr>
          <p:cNvPr id="268" name="Google Shape;268;p31"/>
          <p:cNvSpPr txBox="1"/>
          <p:nvPr>
            <p:ph type="title"/>
          </p:nvPr>
        </p:nvSpPr>
        <p:spPr>
          <a:xfrm>
            <a:off x="913775" y="618517"/>
            <a:ext cx="10364451" cy="1596177"/>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0070C0"/>
              </a:buClr>
              <a:buSzPts val="3600"/>
              <a:buFont typeface="Twentieth Century"/>
              <a:buNone/>
            </a:pPr>
            <a:r>
              <a:rPr lang="it-IT">
                <a:solidFill>
                  <a:srgbClr val="0070C0"/>
                </a:solidFill>
              </a:rPr>
              <a:t>AIM OF THE STUDY</a:t>
            </a:r>
            <a:endParaRPr>
              <a:solidFill>
                <a:srgbClr val="0070C0"/>
              </a:solidFill>
            </a:endParaRPr>
          </a:p>
        </p:txBody>
      </p:sp>
      <p:sp>
        <p:nvSpPr>
          <p:cNvPr id="269" name="Google Shape;269;p31"/>
          <p:cNvSpPr txBox="1"/>
          <p:nvPr>
            <p:ph idx="1" type="body"/>
          </p:nvPr>
        </p:nvSpPr>
        <p:spPr>
          <a:xfrm>
            <a:off x="913774" y="2367092"/>
            <a:ext cx="10363826" cy="3424107"/>
          </a:xfrm>
          <a:prstGeom prst="rect">
            <a:avLst/>
          </a:prstGeom>
          <a:noFill/>
          <a:ln>
            <a:noFill/>
          </a:ln>
        </p:spPr>
        <p:txBody>
          <a:bodyPr anchorCtr="0" anchor="t" bIns="45700" lIns="91425" spcFirstLastPara="1" rIns="91425" wrap="square" tIns="45700">
            <a:normAutofit/>
          </a:bodyPr>
          <a:lstStyle/>
          <a:p>
            <a:pPr indent="-228600" lvl="0" marL="228600" rtl="0" algn="l">
              <a:lnSpc>
                <a:spcPct val="120000"/>
              </a:lnSpc>
              <a:spcBef>
                <a:spcPts val="0"/>
              </a:spcBef>
              <a:spcAft>
                <a:spcPts val="0"/>
              </a:spcAft>
              <a:buSzPts val="2000"/>
              <a:buChar char="•"/>
            </a:pPr>
            <a:r>
              <a:rPr lang="it-IT" cap="none">
                <a:latin typeface="Avenir"/>
                <a:ea typeface="Avenir"/>
                <a:cs typeface="Avenir"/>
                <a:sym typeface="Avenir"/>
              </a:rPr>
              <a:t>analyze the cognitive verbs occurring with an APA.</a:t>
            </a:r>
            <a:endParaRPr cap="none">
              <a:latin typeface="Avenir"/>
              <a:ea typeface="Avenir"/>
              <a:cs typeface="Avenir"/>
              <a:sym typeface="Avenir"/>
            </a:endParaRPr>
          </a:p>
          <a:p>
            <a:pPr indent="-228600" lvl="0" marL="228600" rtl="0" algn="l">
              <a:lnSpc>
                <a:spcPct val="120000"/>
              </a:lnSpc>
              <a:spcBef>
                <a:spcPts val="1000"/>
              </a:spcBef>
              <a:spcAft>
                <a:spcPts val="0"/>
              </a:spcAft>
              <a:buSzPts val="2000"/>
              <a:buChar char="•"/>
            </a:pPr>
            <a:r>
              <a:rPr lang="it-IT" cap="none">
                <a:latin typeface="Avenir"/>
                <a:ea typeface="Avenir"/>
                <a:cs typeface="Avenir"/>
                <a:sym typeface="Avenir"/>
              </a:rPr>
              <a:t>analyze how the AP alternates with other cases, and what are the semantic motivations at the basis of the alternation</a:t>
            </a:r>
            <a:endParaRPr/>
          </a:p>
          <a:p>
            <a:pPr indent="-228600" lvl="0" marL="228600" rtl="0" algn="l">
              <a:lnSpc>
                <a:spcPct val="120000"/>
              </a:lnSpc>
              <a:spcBef>
                <a:spcPts val="1000"/>
              </a:spcBef>
              <a:spcAft>
                <a:spcPts val="0"/>
              </a:spcAft>
              <a:buSzPts val="2000"/>
              <a:buChar char="•"/>
            </a:pPr>
            <a:r>
              <a:rPr lang="it-IT" cap="none">
                <a:latin typeface="Avenir"/>
                <a:ea typeface="Avenir"/>
                <a:cs typeface="Avenir"/>
                <a:sym typeface="Avenir"/>
              </a:rPr>
              <a:t>compare the occurrences of the AP in E and in M.</a:t>
            </a:r>
            <a:endParaRPr/>
          </a:p>
          <a:p>
            <a:pPr indent="-228600" lvl="0" marL="228600" rtl="0" algn="l">
              <a:lnSpc>
                <a:spcPct val="120000"/>
              </a:lnSpc>
              <a:spcBef>
                <a:spcPts val="1000"/>
              </a:spcBef>
              <a:spcAft>
                <a:spcPts val="0"/>
              </a:spcAft>
              <a:buSzPts val="2000"/>
              <a:buChar char="•"/>
            </a:pPr>
            <a:r>
              <a:rPr lang="it-IT" cap="none">
                <a:latin typeface="Avenir"/>
                <a:ea typeface="Avenir"/>
                <a:cs typeface="Avenir"/>
                <a:sym typeface="Avenir"/>
              </a:rPr>
              <a:t>compare the distribution of definite and indefinite AP .</a:t>
            </a:r>
            <a:endParaRPr/>
          </a:p>
          <a:p>
            <a:pPr indent="-101600" lvl="0" marL="228600" rtl="0" algn="l">
              <a:lnSpc>
                <a:spcPct val="120000"/>
              </a:lnSpc>
              <a:spcBef>
                <a:spcPts val="1000"/>
              </a:spcBef>
              <a:spcAft>
                <a:spcPts val="0"/>
              </a:spcAft>
              <a:buSzPts val="2000"/>
              <a:buNone/>
            </a:pPr>
            <a:r>
              <a:t/>
            </a:r>
            <a:endParaRPr/>
          </a:p>
        </p:txBody>
      </p:sp>
      <p:sp>
        <p:nvSpPr>
          <p:cNvPr id="270" name="Google Shape;270;p31"/>
          <p:cNvSpPr txBox="1"/>
          <p:nvPr>
            <p:ph idx="12" type="sldNum"/>
          </p:nvPr>
        </p:nvSpPr>
        <p:spPr>
          <a:xfrm>
            <a:off x="10514011" y="5883275"/>
            <a:ext cx="764215"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it-IT"/>
              <a:t>‹#›</a:t>
            </a:fld>
            <a:endParaRPr/>
          </a:p>
        </p:txBody>
      </p:sp>
      <p:sp>
        <p:nvSpPr>
          <p:cNvPr id="271" name="Google Shape;271;p31"/>
          <p:cNvSpPr txBox="1"/>
          <p:nvPr/>
        </p:nvSpPr>
        <p:spPr>
          <a:xfrm>
            <a:off x="1170432" y="6239483"/>
            <a:ext cx="9144000"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it-IT" sz="1400">
                <a:solidFill>
                  <a:srgbClr val="7F7F7F"/>
                </a:solidFill>
                <a:latin typeface="Avenir"/>
                <a:ea typeface="Avenir"/>
                <a:cs typeface="Avenir"/>
                <a:sym typeface="Avenir"/>
              </a:rPr>
              <a:t>Introduction	Mordvinic AP 	AP and mental verbs 	</a:t>
            </a:r>
            <a:r>
              <a:rPr lang="it-IT" sz="1400">
                <a:solidFill>
                  <a:schemeClr val="dk1"/>
                </a:solidFill>
                <a:latin typeface="Avenir"/>
                <a:ea typeface="Avenir"/>
                <a:cs typeface="Avenir"/>
                <a:sym typeface="Avenir"/>
              </a:rPr>
              <a:t>Corpus&amp;data </a:t>
            </a:r>
            <a:r>
              <a:rPr lang="it-IT" sz="1400">
                <a:solidFill>
                  <a:srgbClr val="7F7F7F"/>
                </a:solidFill>
                <a:latin typeface="Avenir"/>
                <a:ea typeface="Avenir"/>
                <a:cs typeface="Avenir"/>
                <a:sym typeface="Avenir"/>
              </a:rPr>
              <a:t>	Results</a:t>
            </a:r>
            <a:endParaRPr sz="1400">
              <a:solidFill>
                <a:srgbClr val="7F7F7F"/>
              </a:solidFill>
              <a:latin typeface="Avenir"/>
              <a:ea typeface="Avenir"/>
              <a:cs typeface="Avenir"/>
              <a:sym typeface="Aveni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sp>
        <p:nvSpPr>
          <p:cNvPr id="276" name="Google Shape;276;p32"/>
          <p:cNvSpPr txBox="1"/>
          <p:nvPr>
            <p:ph type="title"/>
          </p:nvPr>
        </p:nvSpPr>
        <p:spPr>
          <a:xfrm>
            <a:off x="913775" y="618517"/>
            <a:ext cx="10364451" cy="1596177"/>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0070C0"/>
              </a:buClr>
              <a:buSzPts val="3600"/>
              <a:buFont typeface="Twentieth Century"/>
              <a:buNone/>
            </a:pPr>
            <a:r>
              <a:rPr lang="it-IT">
                <a:solidFill>
                  <a:srgbClr val="0070C0"/>
                </a:solidFill>
              </a:rPr>
              <a:t>VERBS</a:t>
            </a:r>
            <a:endParaRPr>
              <a:solidFill>
                <a:srgbClr val="0070C0"/>
              </a:solidFill>
            </a:endParaRPr>
          </a:p>
        </p:txBody>
      </p:sp>
      <p:sp>
        <p:nvSpPr>
          <p:cNvPr id="277" name="Google Shape;277;p32"/>
          <p:cNvSpPr txBox="1"/>
          <p:nvPr>
            <p:ph idx="1" type="body"/>
          </p:nvPr>
        </p:nvSpPr>
        <p:spPr>
          <a:xfrm>
            <a:off x="898472" y="2367092"/>
            <a:ext cx="10363826" cy="3424107"/>
          </a:xfrm>
          <a:prstGeom prst="rect">
            <a:avLst/>
          </a:prstGeom>
          <a:noFill/>
          <a:ln>
            <a:noFill/>
          </a:ln>
        </p:spPr>
        <p:txBody>
          <a:bodyPr anchorCtr="0" anchor="t" bIns="45700" lIns="91425" spcFirstLastPara="1" rIns="91425" wrap="square" tIns="45700">
            <a:normAutofit/>
          </a:bodyPr>
          <a:lstStyle/>
          <a:p>
            <a:pPr indent="-228600" lvl="0" marL="228600" rtl="0" algn="l">
              <a:lnSpc>
                <a:spcPct val="120000"/>
              </a:lnSpc>
              <a:spcBef>
                <a:spcPts val="0"/>
              </a:spcBef>
              <a:spcAft>
                <a:spcPts val="0"/>
              </a:spcAft>
              <a:buSzPts val="2000"/>
              <a:buChar char="•"/>
            </a:pPr>
            <a:r>
              <a:rPr lang="it-IT" cap="none">
                <a:latin typeface="Avenir"/>
                <a:ea typeface="Avenir"/>
                <a:cs typeface="Avenir"/>
                <a:sym typeface="Avenir"/>
              </a:rPr>
              <a:t>I selected different kinds of cognitive verbs , dividing them according to their lexical meaning and their telic and/or atelic features [Luraghi 2020:28-34]</a:t>
            </a:r>
            <a:endParaRPr/>
          </a:p>
          <a:p>
            <a:pPr indent="-228600" lvl="1" marL="685800" rtl="0" algn="l">
              <a:lnSpc>
                <a:spcPct val="120000"/>
              </a:lnSpc>
              <a:spcBef>
                <a:spcPts val="500"/>
              </a:spcBef>
              <a:spcAft>
                <a:spcPts val="0"/>
              </a:spcAft>
              <a:buSzPts val="1800"/>
              <a:buChar char="•"/>
            </a:pPr>
            <a:r>
              <a:rPr lang="it-IT" cap="none">
                <a:latin typeface="Avenir"/>
                <a:ea typeface="Avenir"/>
                <a:cs typeface="Avenir"/>
                <a:sym typeface="Avenir"/>
              </a:rPr>
              <a:t>A. change of mental state.  [E] čarkod'ems [M] ša</a:t>
            </a:r>
            <a:r>
              <a:rPr lang="it-IT" cap="small">
                <a:latin typeface="Avenir"/>
                <a:ea typeface="Avenir"/>
                <a:cs typeface="Avenir"/>
                <a:sym typeface="Avenir"/>
              </a:rPr>
              <a:t>r</a:t>
            </a:r>
            <a:r>
              <a:rPr lang="it-IT" cap="none">
                <a:latin typeface="Avenir"/>
                <a:ea typeface="Avenir"/>
                <a:cs typeface="Avenir"/>
                <a:sym typeface="Avenir"/>
              </a:rPr>
              <a:t>kod'ems 'to understand'</a:t>
            </a:r>
            <a:endParaRPr/>
          </a:p>
          <a:p>
            <a:pPr indent="-228600" lvl="1" marL="685800" rtl="0" algn="l">
              <a:lnSpc>
                <a:spcPct val="120000"/>
              </a:lnSpc>
              <a:spcBef>
                <a:spcPts val="500"/>
              </a:spcBef>
              <a:spcAft>
                <a:spcPts val="0"/>
              </a:spcAft>
              <a:buSzPts val="1800"/>
              <a:buChar char="•"/>
            </a:pPr>
            <a:r>
              <a:rPr lang="it-IT" cap="none">
                <a:latin typeface="Avenir"/>
                <a:ea typeface="Avenir"/>
                <a:cs typeface="Avenir"/>
                <a:sym typeface="Avenir"/>
              </a:rPr>
              <a:t>B. mental state /inception of mental state. [E/M] sodams 'to know'</a:t>
            </a:r>
            <a:endParaRPr/>
          </a:p>
          <a:p>
            <a:pPr indent="-228600" lvl="1" marL="685800" rtl="0" algn="l">
              <a:lnSpc>
                <a:spcPct val="120000"/>
              </a:lnSpc>
              <a:spcBef>
                <a:spcPts val="500"/>
              </a:spcBef>
              <a:spcAft>
                <a:spcPts val="0"/>
              </a:spcAft>
              <a:buSzPts val="1800"/>
              <a:buChar char="•"/>
            </a:pPr>
            <a:r>
              <a:rPr lang="it-IT" cap="none">
                <a:latin typeface="Avenir"/>
                <a:ea typeface="Avenir"/>
                <a:cs typeface="Avenir"/>
                <a:sym typeface="Avenir"/>
              </a:rPr>
              <a:t>C. mental activities . [E] ars'ems [M] ar's'ms 'to think'. </a:t>
            </a:r>
            <a:endParaRPr/>
          </a:p>
          <a:p>
            <a:pPr indent="-228600" lvl="1" marL="685800" rtl="0" algn="l">
              <a:lnSpc>
                <a:spcPct val="120000"/>
              </a:lnSpc>
              <a:spcBef>
                <a:spcPts val="500"/>
              </a:spcBef>
              <a:spcAft>
                <a:spcPts val="0"/>
              </a:spcAft>
              <a:buSzPts val="1800"/>
              <a:buChar char="•"/>
            </a:pPr>
            <a:r>
              <a:rPr lang="it-IT" cap="none">
                <a:latin typeface="Avenir"/>
                <a:ea typeface="Avenir"/>
                <a:cs typeface="Avenir"/>
                <a:sym typeface="Avenir"/>
              </a:rPr>
              <a:t>D. memory: alternatively coded as activities/spontaneous change of state. [E] stuvtoms, [M] jukstams 'to forget'</a:t>
            </a:r>
            <a:endParaRPr/>
          </a:p>
          <a:p>
            <a:pPr indent="-114300" lvl="1" marL="685800" rtl="0" algn="l">
              <a:lnSpc>
                <a:spcPct val="120000"/>
              </a:lnSpc>
              <a:spcBef>
                <a:spcPts val="500"/>
              </a:spcBef>
              <a:spcAft>
                <a:spcPts val="0"/>
              </a:spcAft>
              <a:buSzPts val="1800"/>
              <a:buNone/>
            </a:pPr>
            <a:r>
              <a:t/>
            </a:r>
            <a:endParaRPr cap="none">
              <a:latin typeface="Avenir"/>
              <a:ea typeface="Avenir"/>
              <a:cs typeface="Avenir"/>
              <a:sym typeface="Avenir"/>
            </a:endParaRPr>
          </a:p>
        </p:txBody>
      </p:sp>
      <p:sp>
        <p:nvSpPr>
          <p:cNvPr id="278" name="Google Shape;278;p32"/>
          <p:cNvSpPr txBox="1"/>
          <p:nvPr>
            <p:ph idx="12" type="sldNum"/>
          </p:nvPr>
        </p:nvSpPr>
        <p:spPr>
          <a:xfrm>
            <a:off x="10514011" y="5883275"/>
            <a:ext cx="764215"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it-IT"/>
              <a:t>‹#›</a:t>
            </a:fld>
            <a:endParaRPr/>
          </a:p>
        </p:txBody>
      </p:sp>
      <p:sp>
        <p:nvSpPr>
          <p:cNvPr id="279" name="Google Shape;279;p32"/>
          <p:cNvSpPr txBox="1"/>
          <p:nvPr/>
        </p:nvSpPr>
        <p:spPr>
          <a:xfrm>
            <a:off x="1170432" y="6239483"/>
            <a:ext cx="9144000"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it-IT" sz="1400">
                <a:solidFill>
                  <a:srgbClr val="7F7F7F"/>
                </a:solidFill>
                <a:latin typeface="Avenir"/>
                <a:ea typeface="Avenir"/>
                <a:cs typeface="Avenir"/>
                <a:sym typeface="Avenir"/>
              </a:rPr>
              <a:t>Introduction	Mordvinic AP 	AP and mental verbs 	</a:t>
            </a:r>
            <a:r>
              <a:rPr lang="it-IT" sz="1400">
                <a:solidFill>
                  <a:schemeClr val="dk1"/>
                </a:solidFill>
                <a:latin typeface="Avenir"/>
                <a:ea typeface="Avenir"/>
                <a:cs typeface="Avenir"/>
                <a:sym typeface="Avenir"/>
              </a:rPr>
              <a:t>Corpus&amp;data </a:t>
            </a:r>
            <a:r>
              <a:rPr lang="it-IT" sz="1400">
                <a:solidFill>
                  <a:srgbClr val="7F7F7F"/>
                </a:solidFill>
                <a:latin typeface="Avenir"/>
                <a:ea typeface="Avenir"/>
                <a:cs typeface="Avenir"/>
                <a:sym typeface="Avenir"/>
              </a:rPr>
              <a:t>	Results</a:t>
            </a:r>
            <a:endParaRPr sz="1400">
              <a:solidFill>
                <a:srgbClr val="7F7F7F"/>
              </a:solidFill>
              <a:latin typeface="Avenir"/>
              <a:ea typeface="Avenir"/>
              <a:cs typeface="Avenir"/>
              <a:sym typeface="Aveni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sp>
        <p:nvSpPr>
          <p:cNvPr id="284" name="Google Shape;284;p33"/>
          <p:cNvSpPr txBox="1"/>
          <p:nvPr>
            <p:ph type="title"/>
          </p:nvPr>
        </p:nvSpPr>
        <p:spPr>
          <a:xfrm>
            <a:off x="913775" y="618517"/>
            <a:ext cx="10364451" cy="1596177"/>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0070C0"/>
              </a:buClr>
              <a:buSzPts val="3600"/>
              <a:buFont typeface="Twentieth Century"/>
              <a:buNone/>
            </a:pPr>
            <a:r>
              <a:rPr lang="it-IT">
                <a:solidFill>
                  <a:srgbClr val="0070C0"/>
                </a:solidFill>
              </a:rPr>
              <a:t>DATA AND ANALYSIS</a:t>
            </a:r>
            <a:endParaRPr>
              <a:solidFill>
                <a:srgbClr val="0070C0"/>
              </a:solidFill>
            </a:endParaRPr>
          </a:p>
        </p:txBody>
      </p:sp>
      <p:sp>
        <p:nvSpPr>
          <p:cNvPr id="285" name="Google Shape;285;p33"/>
          <p:cNvSpPr txBox="1"/>
          <p:nvPr>
            <p:ph idx="1" type="body"/>
          </p:nvPr>
        </p:nvSpPr>
        <p:spPr>
          <a:xfrm>
            <a:off x="913774" y="1988674"/>
            <a:ext cx="10363825" cy="4259725"/>
          </a:xfrm>
          <a:prstGeom prst="rect">
            <a:avLst/>
          </a:prstGeom>
          <a:noFill/>
          <a:ln>
            <a:noFill/>
          </a:ln>
        </p:spPr>
        <p:txBody>
          <a:bodyPr anchorCtr="0" anchor="t" bIns="45700" lIns="91425" spcFirstLastPara="1" rIns="91425" wrap="square" tIns="45700">
            <a:normAutofit/>
          </a:bodyPr>
          <a:lstStyle/>
          <a:p>
            <a:pPr indent="-228600" lvl="0" marL="228600" rtl="0" algn="l">
              <a:lnSpc>
                <a:spcPct val="120000"/>
              </a:lnSpc>
              <a:spcBef>
                <a:spcPts val="0"/>
              </a:spcBef>
              <a:spcAft>
                <a:spcPts val="0"/>
              </a:spcAft>
              <a:buSzPts val="2000"/>
              <a:buChar char="•"/>
            </a:pPr>
            <a:r>
              <a:rPr lang="it-IT" cap="none">
                <a:latin typeface="Avenir"/>
                <a:ea typeface="Avenir"/>
                <a:cs typeface="Avenir"/>
                <a:sym typeface="Avenir"/>
              </a:rPr>
              <a:t>corpus:</a:t>
            </a:r>
            <a:r>
              <a:rPr lang="it-IT" sz="2400" cap="none">
                <a:latin typeface="Avenir"/>
                <a:ea typeface="Avenir"/>
                <a:cs typeface="Avenir"/>
                <a:sym typeface="Avenir"/>
              </a:rPr>
              <a:t> </a:t>
            </a:r>
            <a:r>
              <a:rPr lang="it-IT" cap="none">
                <a:latin typeface="Avenir"/>
                <a:ea typeface="Avenir"/>
                <a:cs typeface="Avenir"/>
                <a:sym typeface="Avenir"/>
              </a:rPr>
              <a:t> MokshEr</a:t>
            </a:r>
            <a:endParaRPr cap="none">
              <a:latin typeface="Avenir"/>
              <a:ea typeface="Avenir"/>
              <a:cs typeface="Avenir"/>
              <a:sym typeface="Avenir"/>
            </a:endParaRPr>
          </a:p>
          <a:p>
            <a:pPr indent="-228600" lvl="1" marL="685800" rtl="0" algn="l">
              <a:lnSpc>
                <a:spcPct val="120000"/>
              </a:lnSpc>
              <a:spcBef>
                <a:spcPts val="500"/>
              </a:spcBef>
              <a:spcAft>
                <a:spcPts val="0"/>
              </a:spcAft>
              <a:buSzPts val="1800"/>
              <a:buChar char="•"/>
            </a:pPr>
            <a:r>
              <a:rPr lang="it-IT" cap="none">
                <a:latin typeface="Avenir"/>
                <a:ea typeface="Avenir"/>
                <a:cs typeface="Avenir"/>
                <a:sym typeface="Avenir"/>
              </a:rPr>
              <a:t>journalistic.</a:t>
            </a:r>
            <a:endParaRPr/>
          </a:p>
          <a:p>
            <a:pPr indent="-228600" lvl="1" marL="685800" rtl="0" algn="l">
              <a:lnSpc>
                <a:spcPct val="120000"/>
              </a:lnSpc>
              <a:spcBef>
                <a:spcPts val="500"/>
              </a:spcBef>
              <a:spcAft>
                <a:spcPts val="0"/>
              </a:spcAft>
              <a:buSzPts val="1800"/>
              <a:buChar char="•"/>
            </a:pPr>
            <a:r>
              <a:rPr lang="it-IT" cap="none">
                <a:latin typeface="Avenir"/>
                <a:ea typeface="Avenir"/>
                <a:cs typeface="Avenir"/>
                <a:sym typeface="Avenir"/>
              </a:rPr>
              <a:t>unannotated</a:t>
            </a:r>
            <a:endParaRPr cap="none">
              <a:latin typeface="Avenir"/>
              <a:ea typeface="Avenir"/>
              <a:cs typeface="Avenir"/>
              <a:sym typeface="Avenir"/>
            </a:endParaRPr>
          </a:p>
          <a:p>
            <a:pPr indent="-228600" lvl="1" marL="685800" rtl="0" algn="l">
              <a:lnSpc>
                <a:spcPct val="120000"/>
              </a:lnSpc>
              <a:spcBef>
                <a:spcPts val="500"/>
              </a:spcBef>
              <a:spcAft>
                <a:spcPts val="0"/>
              </a:spcAft>
              <a:buSzPts val="1800"/>
              <a:buChar char="•"/>
            </a:pPr>
            <a:r>
              <a:rPr lang="it-IT" cap="none">
                <a:latin typeface="Avenir"/>
                <a:ea typeface="Avenir"/>
                <a:cs typeface="Avenir"/>
                <a:sym typeface="Avenir"/>
              </a:rPr>
              <a:t>extraction from two sections of almost the same size.</a:t>
            </a:r>
            <a:endParaRPr/>
          </a:p>
          <a:p>
            <a:pPr indent="-228600" lvl="2" marL="1143000" rtl="0" algn="l">
              <a:lnSpc>
                <a:spcPct val="120000"/>
              </a:lnSpc>
              <a:spcBef>
                <a:spcPts val="500"/>
              </a:spcBef>
              <a:spcAft>
                <a:spcPts val="0"/>
              </a:spcAft>
              <a:buSzPts val="1600"/>
              <a:buChar char="•"/>
            </a:pPr>
            <a:r>
              <a:rPr lang="it-IT" cap="none">
                <a:latin typeface="Avenir"/>
                <a:ea typeface="Avenir"/>
                <a:cs typeface="Avenir"/>
                <a:sym typeface="Avenir"/>
              </a:rPr>
              <a:t>Erzya: Syatko 2002-2008</a:t>
            </a:r>
            <a:endParaRPr/>
          </a:p>
          <a:p>
            <a:pPr indent="-228600" lvl="2" marL="1143000" rtl="0" algn="l">
              <a:lnSpc>
                <a:spcPct val="120000"/>
              </a:lnSpc>
              <a:spcBef>
                <a:spcPts val="500"/>
              </a:spcBef>
              <a:spcAft>
                <a:spcPts val="0"/>
              </a:spcAft>
              <a:buSzPts val="1600"/>
              <a:buChar char="•"/>
            </a:pPr>
            <a:r>
              <a:rPr lang="it-IT" cap="none">
                <a:latin typeface="Avenir"/>
                <a:ea typeface="Avenir"/>
                <a:cs typeface="Avenir"/>
                <a:sym typeface="Avenir"/>
              </a:rPr>
              <a:t>Moksha: Moksha Pravda 2003-2008</a:t>
            </a:r>
            <a:endParaRPr/>
          </a:p>
          <a:p>
            <a:pPr indent="-228600" lvl="0" marL="228600" rtl="0" algn="l">
              <a:lnSpc>
                <a:spcPct val="120000"/>
              </a:lnSpc>
              <a:spcBef>
                <a:spcPts val="1000"/>
              </a:spcBef>
              <a:spcAft>
                <a:spcPts val="0"/>
              </a:spcAft>
              <a:buSzPts val="1800"/>
              <a:buChar char="•"/>
            </a:pPr>
            <a:r>
              <a:rPr lang="it-IT" sz="1800" cap="none">
                <a:latin typeface="Avenir"/>
                <a:ea typeface="Avenir"/>
                <a:cs typeface="Avenir"/>
                <a:sym typeface="Avenir"/>
              </a:rPr>
              <a:t>Extraction of finite verb forms in the OC and SC and selection of the contexts where the object was represented by an NP.</a:t>
            </a:r>
            <a:endParaRPr/>
          </a:p>
          <a:p>
            <a:pPr indent="-228600" lvl="0" marL="228600" rtl="0" algn="l">
              <a:lnSpc>
                <a:spcPct val="120000"/>
              </a:lnSpc>
              <a:spcBef>
                <a:spcPts val="1000"/>
              </a:spcBef>
              <a:spcAft>
                <a:spcPts val="0"/>
              </a:spcAft>
              <a:buSzPts val="1800"/>
              <a:buChar char="•"/>
            </a:pPr>
            <a:r>
              <a:rPr lang="it-IT" sz="1800" cap="none">
                <a:latin typeface="Avenir"/>
                <a:ea typeface="Avenir"/>
                <a:cs typeface="Avenir"/>
                <a:sym typeface="Avenir"/>
              </a:rPr>
              <a:t>Functional analysis of the distribution of the APAs of cognitive verbs and of the alternances with other cases in the object marking.</a:t>
            </a:r>
            <a:endParaRPr/>
          </a:p>
          <a:p>
            <a:pPr indent="-114300" lvl="1" marL="685800" rtl="0" algn="l">
              <a:lnSpc>
                <a:spcPct val="120000"/>
              </a:lnSpc>
              <a:spcBef>
                <a:spcPts val="500"/>
              </a:spcBef>
              <a:spcAft>
                <a:spcPts val="0"/>
              </a:spcAft>
              <a:buSzPts val="1800"/>
              <a:buNone/>
            </a:pPr>
            <a:r>
              <a:t/>
            </a:r>
            <a:endParaRPr/>
          </a:p>
          <a:p>
            <a:pPr indent="-228600" lvl="1" marL="685800" rtl="0" algn="l">
              <a:lnSpc>
                <a:spcPct val="120000"/>
              </a:lnSpc>
              <a:spcBef>
                <a:spcPts val="500"/>
              </a:spcBef>
              <a:spcAft>
                <a:spcPts val="0"/>
              </a:spcAft>
              <a:buSzPts val="1800"/>
              <a:buNone/>
            </a:pPr>
            <a:r>
              <a:t/>
            </a:r>
            <a:endParaRPr/>
          </a:p>
          <a:p>
            <a:pPr indent="-101600" lvl="0" marL="228600" rtl="0" algn="l">
              <a:lnSpc>
                <a:spcPct val="120000"/>
              </a:lnSpc>
              <a:spcBef>
                <a:spcPts val="1000"/>
              </a:spcBef>
              <a:spcAft>
                <a:spcPts val="0"/>
              </a:spcAft>
              <a:buSzPts val="2000"/>
              <a:buNone/>
            </a:pPr>
            <a:r>
              <a:t/>
            </a:r>
            <a:endParaRPr/>
          </a:p>
          <a:p>
            <a:pPr indent="-101600" lvl="0" marL="228600" rtl="0" algn="l">
              <a:lnSpc>
                <a:spcPct val="120000"/>
              </a:lnSpc>
              <a:spcBef>
                <a:spcPts val="1000"/>
              </a:spcBef>
              <a:spcAft>
                <a:spcPts val="0"/>
              </a:spcAft>
              <a:buSzPts val="2000"/>
              <a:buNone/>
            </a:pPr>
            <a:r>
              <a:t/>
            </a:r>
            <a:endParaRPr/>
          </a:p>
        </p:txBody>
      </p:sp>
      <p:sp>
        <p:nvSpPr>
          <p:cNvPr id="286" name="Google Shape;286;p33"/>
          <p:cNvSpPr txBox="1"/>
          <p:nvPr>
            <p:ph idx="12" type="sldNum"/>
          </p:nvPr>
        </p:nvSpPr>
        <p:spPr>
          <a:xfrm>
            <a:off x="10514011" y="5883275"/>
            <a:ext cx="764215"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it-IT"/>
              <a:t>‹#›</a:t>
            </a:fld>
            <a:endParaRPr/>
          </a:p>
        </p:txBody>
      </p:sp>
      <p:sp>
        <p:nvSpPr>
          <p:cNvPr id="287" name="Google Shape;287;p33"/>
          <p:cNvSpPr txBox="1"/>
          <p:nvPr/>
        </p:nvSpPr>
        <p:spPr>
          <a:xfrm>
            <a:off x="1170432" y="6239483"/>
            <a:ext cx="9144000"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it-IT" sz="1400">
                <a:solidFill>
                  <a:srgbClr val="7F7F7F"/>
                </a:solidFill>
                <a:latin typeface="Avenir"/>
                <a:ea typeface="Avenir"/>
                <a:cs typeface="Avenir"/>
                <a:sym typeface="Avenir"/>
              </a:rPr>
              <a:t>Introduction	Mordvinic AP 	AP and mental verbs 	</a:t>
            </a:r>
            <a:r>
              <a:rPr lang="it-IT" sz="1400">
                <a:solidFill>
                  <a:schemeClr val="dk1"/>
                </a:solidFill>
                <a:latin typeface="Avenir"/>
                <a:ea typeface="Avenir"/>
                <a:cs typeface="Avenir"/>
                <a:sym typeface="Avenir"/>
              </a:rPr>
              <a:t>Corpus&amp;data </a:t>
            </a:r>
            <a:r>
              <a:rPr lang="it-IT" sz="1400">
                <a:solidFill>
                  <a:srgbClr val="7F7F7F"/>
                </a:solidFill>
                <a:latin typeface="Avenir"/>
                <a:ea typeface="Avenir"/>
                <a:cs typeface="Avenir"/>
                <a:sym typeface="Avenir"/>
              </a:rPr>
              <a:t>	Results</a:t>
            </a:r>
            <a:endParaRPr sz="1400">
              <a:solidFill>
                <a:srgbClr val="7F7F7F"/>
              </a:solidFill>
              <a:latin typeface="Avenir"/>
              <a:ea typeface="Avenir"/>
              <a:cs typeface="Avenir"/>
              <a:sym typeface="Aveni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sp>
        <p:nvSpPr>
          <p:cNvPr id="292" name="Google Shape;292;p34"/>
          <p:cNvSpPr txBox="1"/>
          <p:nvPr>
            <p:ph type="title"/>
          </p:nvPr>
        </p:nvSpPr>
        <p:spPr>
          <a:xfrm>
            <a:off x="651479" y="618517"/>
            <a:ext cx="10626748" cy="1374429"/>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0070C0"/>
              </a:buClr>
              <a:buSzPts val="2800"/>
              <a:buFont typeface="Twentieth Century"/>
              <a:buNone/>
            </a:pPr>
            <a:r>
              <a:rPr lang="it-IT" sz="2800">
                <a:solidFill>
                  <a:srgbClr val="0070C0"/>
                </a:solidFill>
              </a:rPr>
              <a:t>RESULTS</a:t>
            </a:r>
            <a:br>
              <a:rPr lang="it-IT" sz="2800">
                <a:solidFill>
                  <a:srgbClr val="0070C0"/>
                </a:solidFill>
              </a:rPr>
            </a:br>
            <a:r>
              <a:rPr lang="it-IT" sz="2800">
                <a:solidFill>
                  <a:srgbClr val="0070C0"/>
                </a:solidFill>
              </a:rPr>
              <a:t> DISTRIBUTION OF THE AP WITH COGNITION VERBS IN ERZYA</a:t>
            </a:r>
            <a:endParaRPr/>
          </a:p>
        </p:txBody>
      </p:sp>
      <p:sp>
        <p:nvSpPr>
          <p:cNvPr id="293" name="Google Shape;293;p34"/>
          <p:cNvSpPr txBox="1"/>
          <p:nvPr>
            <p:ph idx="12" type="sldNum"/>
          </p:nvPr>
        </p:nvSpPr>
        <p:spPr>
          <a:xfrm>
            <a:off x="10514011" y="5883275"/>
            <a:ext cx="764215"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it-IT"/>
              <a:t>‹#›</a:t>
            </a:fld>
            <a:endParaRPr/>
          </a:p>
        </p:txBody>
      </p:sp>
      <p:graphicFrame>
        <p:nvGraphicFramePr>
          <p:cNvPr id="294" name="Google Shape;294;p34"/>
          <p:cNvGraphicFramePr/>
          <p:nvPr/>
        </p:nvGraphicFramePr>
        <p:xfrm>
          <a:off x="2021305" y="2815389"/>
          <a:ext cx="3000000" cy="3000000"/>
        </p:xfrm>
        <a:graphic>
          <a:graphicData uri="http://schemas.openxmlformats.org/drawingml/2006/table">
            <a:tbl>
              <a:tblPr bandRow="1" firstRow="1">
                <a:noFill/>
                <a:tableStyleId>{BF80C502-03F6-49B9-ACC3-BBCDFFB5DA21}</a:tableStyleId>
              </a:tblPr>
              <a:tblGrid>
                <a:gridCol w="2281750"/>
                <a:gridCol w="1392900"/>
                <a:gridCol w="1309000"/>
                <a:gridCol w="1157950"/>
                <a:gridCol w="1929925"/>
              </a:tblGrid>
              <a:tr h="418100">
                <a:tc>
                  <a:txBody>
                    <a:bodyPr/>
                    <a:lstStyle/>
                    <a:p>
                      <a:pPr indent="0" lvl="0" marL="0" marR="0" rtl="0" algn="l">
                        <a:spcBef>
                          <a:spcPts val="0"/>
                        </a:spcBef>
                        <a:spcAft>
                          <a:spcPts val="0"/>
                        </a:spcAft>
                        <a:buNone/>
                      </a:pPr>
                      <a:r>
                        <a:rPr lang="it-IT" sz="1800" u="none" cap="none" strike="noStrike"/>
                        <a:t>Erzya</a:t>
                      </a:r>
                      <a:endParaRPr/>
                    </a:p>
                  </a:txBody>
                  <a:tcPr marT="45725" marB="45725" marR="91450" marL="91450"/>
                </a:tc>
                <a:tc>
                  <a:txBody>
                    <a:bodyPr/>
                    <a:lstStyle/>
                    <a:p>
                      <a:pPr indent="0" lvl="0" marL="0" marR="0" rtl="0" algn="l">
                        <a:spcBef>
                          <a:spcPts val="0"/>
                        </a:spcBef>
                        <a:spcAft>
                          <a:spcPts val="0"/>
                        </a:spcAft>
                        <a:buNone/>
                      </a:pPr>
                      <a:r>
                        <a:rPr lang="it-IT" sz="1800"/>
                        <a:t>AP</a:t>
                      </a:r>
                      <a:endParaRPr/>
                    </a:p>
                  </a:txBody>
                  <a:tcPr marT="45725" marB="45725" marR="91450" marL="91450"/>
                </a:tc>
                <a:tc>
                  <a:txBody>
                    <a:bodyPr/>
                    <a:lstStyle/>
                    <a:p>
                      <a:pPr indent="0" lvl="0" marL="0" marR="0" rtl="0" algn="l">
                        <a:spcBef>
                          <a:spcPts val="0"/>
                        </a:spcBef>
                        <a:spcAft>
                          <a:spcPts val="0"/>
                        </a:spcAft>
                        <a:buNone/>
                      </a:pPr>
                      <a:r>
                        <a:rPr lang="it-IT" sz="1800"/>
                        <a:t>GEN-ACC</a:t>
                      </a:r>
                      <a:endParaRPr/>
                    </a:p>
                  </a:txBody>
                  <a:tcPr marT="45725" marB="45725" marR="91450" marL="91450"/>
                </a:tc>
                <a:tc>
                  <a:txBody>
                    <a:bodyPr/>
                    <a:lstStyle/>
                    <a:p>
                      <a:pPr indent="0" lvl="0" marL="0" marR="0" rtl="0" algn="l">
                        <a:spcBef>
                          <a:spcPts val="0"/>
                        </a:spcBef>
                        <a:spcAft>
                          <a:spcPts val="0"/>
                        </a:spcAft>
                        <a:buNone/>
                      </a:pPr>
                      <a:r>
                        <a:rPr lang="it-IT" sz="1800"/>
                        <a:t>NOM</a:t>
                      </a:r>
                      <a:endParaRPr/>
                    </a:p>
                  </a:txBody>
                  <a:tcPr marT="45725" marB="45725" marR="91450" marL="91450"/>
                </a:tc>
                <a:tc>
                  <a:txBody>
                    <a:bodyPr/>
                    <a:lstStyle/>
                    <a:p>
                      <a:pPr indent="0" lvl="0" marL="0" marR="0" rtl="0" algn="l">
                        <a:spcBef>
                          <a:spcPts val="0"/>
                        </a:spcBef>
                        <a:spcAft>
                          <a:spcPts val="0"/>
                        </a:spcAft>
                        <a:buNone/>
                      </a:pPr>
                      <a:r>
                        <a:rPr lang="it-IT" sz="1800"/>
                        <a:t>others</a:t>
                      </a:r>
                      <a:endParaRPr sz="1800"/>
                    </a:p>
                  </a:txBody>
                  <a:tcPr marT="45725" marB="45725" marR="91450" marL="91450"/>
                </a:tc>
              </a:tr>
              <a:tr h="418100">
                <a:tc>
                  <a:txBody>
                    <a:bodyPr/>
                    <a:lstStyle/>
                    <a:p>
                      <a:pPr indent="0" lvl="0" marL="0" marR="0" rtl="0" algn="l">
                        <a:spcBef>
                          <a:spcPts val="0"/>
                        </a:spcBef>
                        <a:spcAft>
                          <a:spcPts val="0"/>
                        </a:spcAft>
                        <a:buNone/>
                      </a:pPr>
                      <a:r>
                        <a:rPr lang="it-IT" sz="1800"/>
                        <a:t>ar's'ems 'to think'</a:t>
                      </a:r>
                      <a:endParaRPr/>
                    </a:p>
                  </a:txBody>
                  <a:tcPr marT="45725" marB="45725" marR="91450" marL="91450"/>
                </a:tc>
                <a:tc>
                  <a:txBody>
                    <a:bodyPr/>
                    <a:lstStyle/>
                    <a:p>
                      <a:pPr indent="0" lvl="0" marL="0" marR="0" rtl="0" algn="l">
                        <a:spcBef>
                          <a:spcPts val="0"/>
                        </a:spcBef>
                        <a:spcAft>
                          <a:spcPts val="0"/>
                        </a:spcAft>
                        <a:buNone/>
                      </a:pPr>
                      <a:r>
                        <a:rPr lang="it-IT" sz="1800"/>
                        <a:t>99 (51%)</a:t>
                      </a:r>
                      <a:endParaRPr/>
                    </a:p>
                  </a:txBody>
                  <a:tcPr marT="45725" marB="45725" marR="91450" marL="91450"/>
                </a:tc>
                <a:tc>
                  <a:txBody>
                    <a:bodyPr/>
                    <a:lstStyle/>
                    <a:p>
                      <a:pPr indent="0" lvl="0" marL="0" marR="0" rtl="0" algn="l">
                        <a:spcBef>
                          <a:spcPts val="0"/>
                        </a:spcBef>
                        <a:spcAft>
                          <a:spcPts val="0"/>
                        </a:spcAft>
                        <a:buNone/>
                      </a:pPr>
                      <a:r>
                        <a:rPr lang="it-IT" sz="1800"/>
                        <a:t>25</a:t>
                      </a:r>
                      <a:r>
                        <a:rPr lang="it-IT" sz="1800"/>
                        <a:t> (13%)</a:t>
                      </a:r>
                      <a:endParaRPr sz="1800"/>
                    </a:p>
                  </a:txBody>
                  <a:tcPr marT="45725" marB="45725" marR="91450" marL="91450"/>
                </a:tc>
                <a:tc>
                  <a:txBody>
                    <a:bodyPr/>
                    <a:lstStyle/>
                    <a:p>
                      <a:pPr indent="0" lvl="0" marL="0" marR="0" rtl="0" algn="l">
                        <a:spcBef>
                          <a:spcPts val="0"/>
                        </a:spcBef>
                        <a:spcAft>
                          <a:spcPts val="0"/>
                        </a:spcAft>
                        <a:buNone/>
                      </a:pPr>
                      <a:r>
                        <a:rPr lang="it-IT" sz="1800"/>
                        <a:t>60 (28%)</a:t>
                      </a:r>
                      <a:endParaRPr/>
                    </a:p>
                  </a:txBody>
                  <a:tcPr marT="45725" marB="45725" marR="91450" marL="91450"/>
                </a:tc>
                <a:tc>
                  <a:txBody>
                    <a:bodyPr/>
                    <a:lstStyle/>
                    <a:p>
                      <a:pPr indent="0" lvl="0" marL="0" marR="0" rtl="0" algn="l">
                        <a:spcBef>
                          <a:spcPts val="0"/>
                        </a:spcBef>
                        <a:spcAft>
                          <a:spcPts val="0"/>
                        </a:spcAft>
                        <a:buNone/>
                      </a:pPr>
                      <a:r>
                        <a:rPr lang="it-IT" sz="1800"/>
                        <a:t>15</a:t>
                      </a:r>
                      <a:endParaRPr/>
                    </a:p>
                  </a:txBody>
                  <a:tcPr marT="45725" marB="45725" marR="91450" marL="91450"/>
                </a:tc>
              </a:tr>
              <a:tr h="418100">
                <a:tc>
                  <a:txBody>
                    <a:bodyPr/>
                    <a:lstStyle/>
                    <a:p>
                      <a:pPr indent="0" lvl="0" marL="0" marR="0" rtl="0" algn="l">
                        <a:spcBef>
                          <a:spcPts val="0"/>
                        </a:spcBef>
                        <a:spcAft>
                          <a:spcPts val="0"/>
                        </a:spcAft>
                        <a:buNone/>
                      </a:pPr>
                      <a:r>
                        <a:rPr lang="it-IT" sz="1800"/>
                        <a:t>sodams 'to know'</a:t>
                      </a:r>
                      <a:endParaRPr/>
                    </a:p>
                  </a:txBody>
                  <a:tcPr marT="45725" marB="45725" marR="91450" marL="91450"/>
                </a:tc>
                <a:tc>
                  <a:txBody>
                    <a:bodyPr/>
                    <a:lstStyle/>
                    <a:p>
                      <a:pPr indent="0" lvl="0" marL="0" marR="0" rtl="0" algn="l">
                        <a:spcBef>
                          <a:spcPts val="0"/>
                        </a:spcBef>
                        <a:spcAft>
                          <a:spcPts val="0"/>
                        </a:spcAft>
                        <a:buNone/>
                      </a:pPr>
                      <a:r>
                        <a:rPr lang="it-IT" sz="1800"/>
                        <a:t>77 (27%)</a:t>
                      </a:r>
                      <a:endParaRPr/>
                    </a:p>
                  </a:txBody>
                  <a:tcPr marT="45725" marB="45725" marR="91450" marL="91450"/>
                </a:tc>
                <a:tc>
                  <a:txBody>
                    <a:bodyPr/>
                    <a:lstStyle/>
                    <a:p>
                      <a:pPr indent="0" lvl="0" marL="0" marR="0" rtl="0" algn="l">
                        <a:spcBef>
                          <a:spcPts val="0"/>
                        </a:spcBef>
                        <a:spcAft>
                          <a:spcPts val="0"/>
                        </a:spcAft>
                        <a:buNone/>
                      </a:pPr>
                      <a:r>
                        <a:rPr lang="it-IT" sz="1800"/>
                        <a:t>147 (52%)</a:t>
                      </a:r>
                      <a:endParaRPr/>
                    </a:p>
                  </a:txBody>
                  <a:tcPr marT="45725" marB="45725" marR="91450" marL="91450"/>
                </a:tc>
                <a:tc>
                  <a:txBody>
                    <a:bodyPr/>
                    <a:lstStyle/>
                    <a:p>
                      <a:pPr indent="0" lvl="0" marL="0" marR="0" rtl="0" algn="l">
                        <a:spcBef>
                          <a:spcPts val="0"/>
                        </a:spcBef>
                        <a:spcAft>
                          <a:spcPts val="0"/>
                        </a:spcAft>
                        <a:buNone/>
                      </a:pPr>
                      <a:r>
                        <a:rPr lang="it-IT" sz="1800"/>
                        <a:t>51 (18%)</a:t>
                      </a:r>
                      <a:endParaRPr/>
                    </a:p>
                  </a:txBody>
                  <a:tcPr marT="45725" marB="45725" marR="91450" marL="91450"/>
                </a:tc>
                <a:tc>
                  <a:txBody>
                    <a:bodyPr/>
                    <a:lstStyle/>
                    <a:p>
                      <a:pPr indent="0" lvl="0" marL="0" marR="0" rtl="0" algn="l">
                        <a:spcBef>
                          <a:spcPts val="0"/>
                        </a:spcBef>
                        <a:spcAft>
                          <a:spcPts val="0"/>
                        </a:spcAft>
                        <a:buNone/>
                      </a:pPr>
                      <a:r>
                        <a:rPr lang="it-IT" sz="1800"/>
                        <a:t>8</a:t>
                      </a:r>
                      <a:endParaRPr sz="1800"/>
                    </a:p>
                  </a:txBody>
                  <a:tcPr marT="45725" marB="45725" marR="91450" marL="91450"/>
                </a:tc>
              </a:tr>
              <a:tr h="418100">
                <a:tc>
                  <a:txBody>
                    <a:bodyPr/>
                    <a:lstStyle/>
                    <a:p>
                      <a:pPr indent="0" lvl="0" marL="0" marR="0" rtl="0" algn="l">
                        <a:spcBef>
                          <a:spcPts val="0"/>
                        </a:spcBef>
                        <a:spcAft>
                          <a:spcPts val="0"/>
                        </a:spcAft>
                        <a:buNone/>
                      </a:pPr>
                      <a:r>
                        <a:rPr lang="it-IT" sz="1800"/>
                        <a:t>stuvtoms 'to forget'</a:t>
                      </a:r>
                      <a:endParaRPr/>
                    </a:p>
                  </a:txBody>
                  <a:tcPr marT="45725" marB="45725" marR="91450" marL="91450"/>
                </a:tc>
                <a:tc>
                  <a:txBody>
                    <a:bodyPr/>
                    <a:lstStyle/>
                    <a:p>
                      <a:pPr indent="0" lvl="0" marL="0" marR="0" rtl="0" algn="l">
                        <a:spcBef>
                          <a:spcPts val="0"/>
                        </a:spcBef>
                        <a:spcAft>
                          <a:spcPts val="0"/>
                        </a:spcAft>
                        <a:buNone/>
                      </a:pPr>
                      <a:r>
                        <a:rPr lang="it-IT" sz="1800"/>
                        <a:t>18 (10%)</a:t>
                      </a:r>
                      <a:endParaRPr/>
                    </a:p>
                  </a:txBody>
                  <a:tcPr marT="45725" marB="45725" marR="91450" marL="91450"/>
                </a:tc>
                <a:tc>
                  <a:txBody>
                    <a:bodyPr/>
                    <a:lstStyle/>
                    <a:p>
                      <a:pPr indent="0" lvl="0" marL="0" marR="0" rtl="0" algn="l">
                        <a:spcBef>
                          <a:spcPts val="0"/>
                        </a:spcBef>
                        <a:spcAft>
                          <a:spcPts val="0"/>
                        </a:spcAft>
                        <a:buNone/>
                      </a:pPr>
                      <a:r>
                        <a:rPr lang="it-IT" sz="1800"/>
                        <a:t>148 (85%)</a:t>
                      </a:r>
                      <a:endParaRPr/>
                    </a:p>
                  </a:txBody>
                  <a:tcPr marT="45725" marB="45725" marR="91450" marL="91450"/>
                </a:tc>
                <a:tc>
                  <a:txBody>
                    <a:bodyPr/>
                    <a:lstStyle/>
                    <a:p>
                      <a:pPr indent="0" lvl="0" marL="0" marR="0" rtl="0" algn="l">
                        <a:spcBef>
                          <a:spcPts val="0"/>
                        </a:spcBef>
                        <a:spcAft>
                          <a:spcPts val="0"/>
                        </a:spcAft>
                        <a:buNone/>
                      </a:pPr>
                      <a:r>
                        <a:rPr lang="it-IT" sz="1800"/>
                        <a:t>/</a:t>
                      </a:r>
                      <a:endParaRPr/>
                    </a:p>
                  </a:txBody>
                  <a:tcPr marT="45725" marB="45725" marR="91450" marL="91450"/>
                </a:tc>
                <a:tc>
                  <a:txBody>
                    <a:bodyPr/>
                    <a:lstStyle/>
                    <a:p>
                      <a:pPr indent="0" lvl="0" marL="0" marR="0" rtl="0" algn="l">
                        <a:spcBef>
                          <a:spcPts val="0"/>
                        </a:spcBef>
                        <a:spcAft>
                          <a:spcPts val="0"/>
                        </a:spcAft>
                        <a:buNone/>
                      </a:pPr>
                      <a:r>
                        <a:rPr lang="it-IT" sz="1800"/>
                        <a:t>7</a:t>
                      </a:r>
                      <a:endParaRPr sz="1800"/>
                    </a:p>
                  </a:txBody>
                  <a:tcPr marT="45725" marB="45725" marR="91450" marL="91450"/>
                </a:tc>
              </a:tr>
            </a:tbl>
          </a:graphicData>
        </a:graphic>
      </p:graphicFrame>
      <p:sp>
        <p:nvSpPr>
          <p:cNvPr id="295" name="Google Shape;295;p34"/>
          <p:cNvSpPr txBox="1"/>
          <p:nvPr/>
        </p:nvSpPr>
        <p:spPr>
          <a:xfrm>
            <a:off x="1034717" y="4487781"/>
            <a:ext cx="9589168" cy="187743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Avenir"/>
              <a:ea typeface="Avenir"/>
              <a:cs typeface="Avenir"/>
              <a:sym typeface="Avenir"/>
            </a:endParaRPr>
          </a:p>
          <a:p>
            <a:pPr indent="-101600" lvl="0" marL="0" marR="0" rtl="0" algn="l">
              <a:spcBef>
                <a:spcPts val="0"/>
              </a:spcBef>
              <a:spcAft>
                <a:spcPts val="0"/>
              </a:spcAft>
              <a:buClr>
                <a:schemeClr val="dk1"/>
              </a:buClr>
              <a:buSzPts val="1600"/>
              <a:buFont typeface="Arial"/>
              <a:buChar char="•"/>
            </a:pPr>
            <a:r>
              <a:rPr lang="it-IT" sz="1600">
                <a:solidFill>
                  <a:schemeClr val="dk1"/>
                </a:solidFill>
                <a:latin typeface="Avenir"/>
                <a:ea typeface="Avenir"/>
                <a:cs typeface="Avenir"/>
                <a:sym typeface="Avenir"/>
              </a:rPr>
              <a:t> Among verbs of cognition, APAs are generally absent with verbs that entail a change of state as </a:t>
            </a:r>
            <a:r>
              <a:rPr i="1" lang="it-IT" sz="1600">
                <a:solidFill>
                  <a:schemeClr val="dk1"/>
                </a:solidFill>
                <a:latin typeface="Avenir"/>
                <a:ea typeface="Avenir"/>
                <a:cs typeface="Avenir"/>
                <a:sym typeface="Avenir"/>
              </a:rPr>
              <a:t>čarkod'ems</a:t>
            </a:r>
            <a:r>
              <a:rPr lang="it-IT" sz="1600">
                <a:solidFill>
                  <a:schemeClr val="dk1"/>
                </a:solidFill>
                <a:latin typeface="Avenir"/>
                <a:ea typeface="Avenir"/>
                <a:cs typeface="Avenir"/>
                <a:sym typeface="Avenir"/>
              </a:rPr>
              <a:t> 'to understand'.</a:t>
            </a:r>
            <a:endParaRPr/>
          </a:p>
          <a:p>
            <a:pPr indent="0" lvl="0" marL="0" marR="0" rtl="0" algn="l">
              <a:spcBef>
                <a:spcPts val="0"/>
              </a:spcBef>
              <a:spcAft>
                <a:spcPts val="0"/>
              </a:spcAft>
              <a:buClr>
                <a:schemeClr val="dk1"/>
              </a:buClr>
              <a:buSzPts val="1600"/>
              <a:buFont typeface="Arial"/>
              <a:buNone/>
            </a:pPr>
            <a:r>
              <a:t/>
            </a:r>
            <a:endParaRPr sz="1600">
              <a:solidFill>
                <a:schemeClr val="dk1"/>
              </a:solidFill>
              <a:latin typeface="Avenir"/>
              <a:ea typeface="Avenir"/>
              <a:cs typeface="Avenir"/>
              <a:sym typeface="Avenir"/>
            </a:endParaRPr>
          </a:p>
          <a:p>
            <a:pPr indent="-101600" lvl="0" marL="0" marR="0" rtl="0" algn="l">
              <a:spcBef>
                <a:spcPts val="0"/>
              </a:spcBef>
              <a:spcAft>
                <a:spcPts val="0"/>
              </a:spcAft>
              <a:buClr>
                <a:schemeClr val="dk1"/>
              </a:buClr>
              <a:buSzPts val="1600"/>
              <a:buFont typeface="Arial"/>
              <a:buChar char="•"/>
            </a:pPr>
            <a:r>
              <a:rPr lang="it-IT" sz="1600">
                <a:solidFill>
                  <a:schemeClr val="dk1"/>
                </a:solidFill>
                <a:latin typeface="Avenir"/>
                <a:ea typeface="Avenir"/>
                <a:cs typeface="Avenir"/>
                <a:sym typeface="Avenir"/>
              </a:rPr>
              <a:t> The AP is the main case marking the object of the verb ar's'ems 'to think'  while sodams 'to know', stuvtoms 'to forget' are mainly found with the GEN-ACC (+ OC).</a:t>
            </a:r>
            <a:endParaRPr/>
          </a:p>
          <a:p>
            <a:pPr indent="0" lvl="0" marL="0" marR="0" rtl="0" algn="l">
              <a:spcBef>
                <a:spcPts val="0"/>
              </a:spcBef>
              <a:spcAft>
                <a:spcPts val="0"/>
              </a:spcAft>
              <a:buNone/>
            </a:pPr>
            <a:r>
              <a:t/>
            </a:r>
            <a:endParaRPr sz="1800">
              <a:solidFill>
                <a:schemeClr val="dk1"/>
              </a:solidFill>
              <a:latin typeface="Twentieth Century"/>
              <a:ea typeface="Twentieth Century"/>
              <a:cs typeface="Twentieth Century"/>
              <a:sym typeface="Twentieth Century"/>
            </a:endParaRPr>
          </a:p>
        </p:txBody>
      </p:sp>
      <p:sp>
        <p:nvSpPr>
          <p:cNvPr id="296" name="Google Shape;296;p34"/>
          <p:cNvSpPr txBox="1"/>
          <p:nvPr/>
        </p:nvSpPr>
        <p:spPr>
          <a:xfrm>
            <a:off x="1170432" y="6239483"/>
            <a:ext cx="9144000"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it-IT" sz="1400">
                <a:solidFill>
                  <a:srgbClr val="7F7F7F"/>
                </a:solidFill>
                <a:latin typeface="Avenir"/>
                <a:ea typeface="Avenir"/>
                <a:cs typeface="Avenir"/>
                <a:sym typeface="Avenir"/>
              </a:rPr>
              <a:t>Introduction	Mordvinic AP 	AP and mental verbs 	Corpus&amp;data 	</a:t>
            </a:r>
            <a:r>
              <a:rPr lang="it-IT" sz="1400">
                <a:solidFill>
                  <a:schemeClr val="dk1"/>
                </a:solidFill>
                <a:latin typeface="Avenir"/>
                <a:ea typeface="Avenir"/>
                <a:cs typeface="Avenir"/>
                <a:sym typeface="Avenir"/>
              </a:rPr>
              <a:t>Results</a:t>
            </a:r>
            <a:endParaRPr sz="1400">
              <a:solidFill>
                <a:schemeClr val="dk1"/>
              </a:solidFill>
              <a:latin typeface="Avenir"/>
              <a:ea typeface="Avenir"/>
              <a:cs typeface="Avenir"/>
              <a:sym typeface="Avenir"/>
            </a:endParaRPr>
          </a:p>
        </p:txBody>
      </p:sp>
      <p:sp>
        <p:nvSpPr>
          <p:cNvPr id="297" name="Google Shape;297;p34"/>
          <p:cNvSpPr txBox="1"/>
          <p:nvPr/>
        </p:nvSpPr>
        <p:spPr>
          <a:xfrm>
            <a:off x="1435100" y="2298700"/>
            <a:ext cx="8512267"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it-IT" sz="1600">
                <a:solidFill>
                  <a:schemeClr val="dk1"/>
                </a:solidFill>
                <a:latin typeface="Avenir"/>
                <a:ea typeface="Avenir"/>
                <a:cs typeface="Avenir"/>
                <a:sym typeface="Avenir"/>
              </a:rPr>
              <a:t>As expected, only E shows a systematic use of the AP to mark the object of cognitive verbs</a:t>
            </a:r>
            <a:endParaRPr sz="1600">
              <a:solidFill>
                <a:schemeClr val="dk1"/>
              </a:solidFill>
              <a:latin typeface="Avenir"/>
              <a:ea typeface="Avenir"/>
              <a:cs typeface="Avenir"/>
              <a:sym typeface="Aveni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 name="Shape 301"/>
        <p:cNvGrpSpPr/>
        <p:nvPr/>
      </p:nvGrpSpPr>
      <p:grpSpPr>
        <a:xfrm>
          <a:off x="0" y="0"/>
          <a:ext cx="0" cy="0"/>
          <a:chOff x="0" y="0"/>
          <a:chExt cx="0" cy="0"/>
        </a:xfrm>
      </p:grpSpPr>
      <p:sp>
        <p:nvSpPr>
          <p:cNvPr id="302" name="Google Shape;302;p35"/>
          <p:cNvSpPr txBox="1"/>
          <p:nvPr>
            <p:ph type="title"/>
          </p:nvPr>
        </p:nvSpPr>
        <p:spPr>
          <a:xfrm>
            <a:off x="913775" y="618517"/>
            <a:ext cx="10364451" cy="1596177"/>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0070C0"/>
              </a:buClr>
              <a:buSzPts val="3600"/>
              <a:buFont typeface="Twentieth Century"/>
              <a:buNone/>
            </a:pPr>
            <a:r>
              <a:rPr lang="it-IT">
                <a:solidFill>
                  <a:srgbClr val="0070C0"/>
                </a:solidFill>
              </a:rPr>
              <a:t>ERZYA</a:t>
            </a:r>
            <a:br>
              <a:rPr lang="it-IT">
                <a:solidFill>
                  <a:srgbClr val="0070C0"/>
                </a:solidFill>
              </a:rPr>
            </a:br>
            <a:r>
              <a:rPr lang="it-IT">
                <a:solidFill>
                  <a:srgbClr val="0070C0"/>
                </a:solidFill>
              </a:rPr>
              <a:t>AP AND VERBAL SEMANTICS</a:t>
            </a:r>
            <a:endParaRPr>
              <a:solidFill>
                <a:srgbClr val="0070C0"/>
              </a:solidFill>
            </a:endParaRPr>
          </a:p>
        </p:txBody>
      </p:sp>
      <p:sp>
        <p:nvSpPr>
          <p:cNvPr id="303" name="Google Shape;303;p35"/>
          <p:cNvSpPr txBox="1"/>
          <p:nvPr>
            <p:ph idx="1" type="body"/>
          </p:nvPr>
        </p:nvSpPr>
        <p:spPr>
          <a:xfrm>
            <a:off x="913774" y="2367092"/>
            <a:ext cx="10363826" cy="3881308"/>
          </a:xfrm>
          <a:prstGeom prst="rect">
            <a:avLst/>
          </a:prstGeom>
          <a:noFill/>
          <a:ln>
            <a:noFill/>
          </a:ln>
        </p:spPr>
        <p:txBody>
          <a:bodyPr anchorCtr="0" anchor="t" bIns="45700" lIns="91425" spcFirstLastPara="1" rIns="91425" wrap="square" tIns="45700">
            <a:normAutofit/>
          </a:bodyPr>
          <a:lstStyle/>
          <a:p>
            <a:pPr indent="-228600" lvl="0" marL="228600" rtl="0" algn="l">
              <a:lnSpc>
                <a:spcPct val="120000"/>
              </a:lnSpc>
              <a:spcBef>
                <a:spcPts val="0"/>
              </a:spcBef>
              <a:spcAft>
                <a:spcPts val="0"/>
              </a:spcAft>
              <a:buSzPts val="1800"/>
              <a:buChar char="•"/>
            </a:pPr>
            <a:r>
              <a:rPr lang="it-IT" sz="1800" cap="none">
                <a:latin typeface="Avenir"/>
                <a:ea typeface="Avenir"/>
                <a:cs typeface="Avenir"/>
                <a:sym typeface="Avenir"/>
              </a:rPr>
              <a:t>With all the verbs analyzed, the AP participates in semantic motivated alternations with other cases marking the same syntactic argument.</a:t>
            </a:r>
            <a:endParaRPr/>
          </a:p>
          <a:p>
            <a:pPr indent="-228600" lvl="0" marL="228600" rtl="0" algn="l">
              <a:lnSpc>
                <a:spcPct val="120000"/>
              </a:lnSpc>
              <a:spcBef>
                <a:spcPts val="1000"/>
              </a:spcBef>
              <a:spcAft>
                <a:spcPts val="0"/>
              </a:spcAft>
              <a:buSzPts val="1800"/>
              <a:buChar char="•"/>
            </a:pPr>
            <a:r>
              <a:rPr lang="it-IT" sz="1800" cap="none">
                <a:latin typeface="Avenir"/>
                <a:ea typeface="Avenir"/>
                <a:cs typeface="Avenir"/>
                <a:sym typeface="Avenir"/>
              </a:rPr>
              <a:t>The alternations involving the AP seem related to a modification in the verbal semantics rather than to particular object features</a:t>
            </a:r>
            <a:r>
              <a:rPr lang="it-IT" sz="1800"/>
              <a:t>. </a:t>
            </a:r>
            <a:endParaRPr/>
          </a:p>
          <a:p>
            <a:pPr indent="-228600" lvl="0" marL="228600" rtl="0" algn="l">
              <a:lnSpc>
                <a:spcPct val="120000"/>
              </a:lnSpc>
              <a:spcBef>
                <a:spcPts val="1000"/>
              </a:spcBef>
              <a:spcAft>
                <a:spcPts val="0"/>
              </a:spcAft>
              <a:buSzPts val="1800"/>
              <a:buChar char="•"/>
            </a:pPr>
            <a:r>
              <a:rPr lang="it-IT" sz="1800" cap="none">
                <a:latin typeface="Avenir"/>
                <a:ea typeface="Avenir"/>
                <a:cs typeface="Avenir"/>
                <a:sym typeface="Avenir"/>
              </a:rPr>
              <a:t>The AP occurs with the atelic verb denoting an activity 'to think' and with verbs that may be interpreted as telic (change of state) or as atelic  depending on the context, as 'to know, recognise' and memory verbs . </a:t>
            </a:r>
            <a:endParaRPr/>
          </a:p>
          <a:p>
            <a:pPr indent="-228600" lvl="0" marL="228600" rtl="0" algn="l">
              <a:lnSpc>
                <a:spcPct val="120000"/>
              </a:lnSpc>
              <a:spcBef>
                <a:spcPts val="1000"/>
              </a:spcBef>
              <a:spcAft>
                <a:spcPts val="0"/>
              </a:spcAft>
              <a:buSzPts val="1800"/>
              <a:buChar char="•"/>
            </a:pPr>
            <a:r>
              <a:rPr lang="it-IT" sz="1800" cap="none">
                <a:latin typeface="Avenir"/>
                <a:ea typeface="Avenir"/>
                <a:cs typeface="Avenir"/>
                <a:sym typeface="Avenir"/>
              </a:rPr>
              <a:t>With these verbs the AP occurs always in association with an atelc interpretation of the predicate. For example, with sodams 'to know, to recognise', the AP is always associated to a state. </a:t>
            </a:r>
            <a:endParaRPr/>
          </a:p>
          <a:p>
            <a:pPr indent="-114300" lvl="0" marL="228600" rtl="0" algn="l">
              <a:lnSpc>
                <a:spcPct val="120000"/>
              </a:lnSpc>
              <a:spcBef>
                <a:spcPts val="1000"/>
              </a:spcBef>
              <a:spcAft>
                <a:spcPts val="0"/>
              </a:spcAft>
              <a:buSzPts val="1800"/>
              <a:buNone/>
            </a:pPr>
            <a:r>
              <a:t/>
            </a:r>
            <a:endParaRPr sz="1800" cap="none"/>
          </a:p>
          <a:p>
            <a:pPr indent="-76200" lvl="0" marL="228600" rtl="0" algn="l">
              <a:lnSpc>
                <a:spcPct val="120000"/>
              </a:lnSpc>
              <a:spcBef>
                <a:spcPts val="1000"/>
              </a:spcBef>
              <a:spcAft>
                <a:spcPts val="0"/>
              </a:spcAft>
              <a:buSzPts val="2400"/>
              <a:buNone/>
            </a:pPr>
            <a:r>
              <a:t/>
            </a:r>
            <a:endParaRPr sz="2400" cap="small"/>
          </a:p>
          <a:p>
            <a:pPr indent="-76200" lvl="0" marL="228600" rtl="0" algn="l">
              <a:lnSpc>
                <a:spcPct val="120000"/>
              </a:lnSpc>
              <a:spcBef>
                <a:spcPts val="1000"/>
              </a:spcBef>
              <a:spcAft>
                <a:spcPts val="0"/>
              </a:spcAft>
              <a:buSzPts val="2400"/>
              <a:buNone/>
            </a:pPr>
            <a:r>
              <a:t/>
            </a:r>
            <a:endParaRPr sz="2400" cap="small"/>
          </a:p>
          <a:p>
            <a:pPr indent="-76200" lvl="0" marL="228600" rtl="0" algn="l">
              <a:lnSpc>
                <a:spcPct val="120000"/>
              </a:lnSpc>
              <a:spcBef>
                <a:spcPts val="1000"/>
              </a:spcBef>
              <a:spcAft>
                <a:spcPts val="0"/>
              </a:spcAft>
              <a:buSzPts val="2400"/>
              <a:buNone/>
            </a:pPr>
            <a:r>
              <a:t/>
            </a:r>
            <a:endParaRPr sz="2400" cap="small"/>
          </a:p>
          <a:p>
            <a:pPr indent="-228600" lvl="1" marL="685800" rtl="0" algn="l">
              <a:lnSpc>
                <a:spcPct val="120000"/>
              </a:lnSpc>
              <a:spcBef>
                <a:spcPts val="500"/>
              </a:spcBef>
              <a:spcAft>
                <a:spcPts val="0"/>
              </a:spcAft>
              <a:buSzPts val="2200"/>
              <a:buNone/>
            </a:pPr>
            <a:r>
              <a:t/>
            </a:r>
            <a:endParaRPr sz="2200" cap="small"/>
          </a:p>
          <a:p>
            <a:pPr indent="-88900" lvl="1" marL="685800" rtl="0" algn="l">
              <a:lnSpc>
                <a:spcPct val="120000"/>
              </a:lnSpc>
              <a:spcBef>
                <a:spcPts val="500"/>
              </a:spcBef>
              <a:spcAft>
                <a:spcPts val="0"/>
              </a:spcAft>
              <a:buSzPts val="2200"/>
              <a:buNone/>
            </a:pPr>
            <a:r>
              <a:t/>
            </a:r>
            <a:endParaRPr sz="2200" cap="small"/>
          </a:p>
        </p:txBody>
      </p:sp>
      <p:sp>
        <p:nvSpPr>
          <p:cNvPr id="304" name="Google Shape;304;p35"/>
          <p:cNvSpPr txBox="1"/>
          <p:nvPr>
            <p:ph idx="12" type="sldNum"/>
          </p:nvPr>
        </p:nvSpPr>
        <p:spPr>
          <a:xfrm>
            <a:off x="10514011" y="5883275"/>
            <a:ext cx="764215"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8" name="Shape 308"/>
        <p:cNvGrpSpPr/>
        <p:nvPr/>
      </p:nvGrpSpPr>
      <p:grpSpPr>
        <a:xfrm>
          <a:off x="0" y="0"/>
          <a:ext cx="0" cy="0"/>
          <a:chOff x="0" y="0"/>
          <a:chExt cx="0" cy="0"/>
        </a:xfrm>
      </p:grpSpPr>
      <p:sp>
        <p:nvSpPr>
          <p:cNvPr id="309" name="Google Shape;309;p36"/>
          <p:cNvSpPr txBox="1"/>
          <p:nvPr>
            <p:ph type="title"/>
          </p:nvPr>
        </p:nvSpPr>
        <p:spPr>
          <a:xfrm>
            <a:off x="913775" y="618518"/>
            <a:ext cx="10364451" cy="1162782"/>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0070C0"/>
              </a:buClr>
              <a:buSzPts val="2800"/>
              <a:buFont typeface="Twentieth Century"/>
              <a:buNone/>
            </a:pPr>
            <a:r>
              <a:rPr lang="it-IT" sz="2800">
                <a:solidFill>
                  <a:srgbClr val="0070C0"/>
                </a:solidFill>
              </a:rPr>
              <a:t>[E] AR'S'EMS 'TO THINK'</a:t>
            </a:r>
            <a:endParaRPr/>
          </a:p>
        </p:txBody>
      </p:sp>
      <p:sp>
        <p:nvSpPr>
          <p:cNvPr id="310" name="Google Shape;310;p36"/>
          <p:cNvSpPr txBox="1"/>
          <p:nvPr>
            <p:ph idx="1" type="body"/>
          </p:nvPr>
        </p:nvSpPr>
        <p:spPr>
          <a:xfrm>
            <a:off x="913774" y="1781300"/>
            <a:ext cx="10363826" cy="1176643"/>
          </a:xfrm>
          <a:prstGeom prst="rect">
            <a:avLst/>
          </a:prstGeom>
          <a:noFill/>
          <a:ln>
            <a:noFill/>
          </a:ln>
        </p:spPr>
        <p:txBody>
          <a:bodyPr anchorCtr="0" anchor="t" bIns="45700" lIns="91425" spcFirstLastPara="1" rIns="91425" wrap="square" tIns="45700">
            <a:normAutofit/>
          </a:bodyPr>
          <a:lstStyle/>
          <a:p>
            <a:pPr indent="-228600" lvl="0" marL="228600" rtl="0" algn="l">
              <a:lnSpc>
                <a:spcPct val="120000"/>
              </a:lnSpc>
              <a:spcBef>
                <a:spcPts val="0"/>
              </a:spcBef>
              <a:spcAft>
                <a:spcPts val="0"/>
              </a:spcAft>
              <a:buSzPts val="2000"/>
              <a:buNone/>
            </a:pPr>
            <a:r>
              <a:rPr lang="it-IT" cap="none">
                <a:latin typeface="Avenir"/>
                <a:ea typeface="Avenir"/>
                <a:cs typeface="Avenir"/>
                <a:sym typeface="Avenir"/>
              </a:rPr>
              <a:t>[E] </a:t>
            </a:r>
            <a:r>
              <a:rPr i="1" lang="it-IT" cap="none">
                <a:latin typeface="Avenir"/>
                <a:ea typeface="Avenir"/>
                <a:cs typeface="Avenir"/>
                <a:sym typeface="Avenir"/>
              </a:rPr>
              <a:t>ar's'ems</a:t>
            </a:r>
            <a:r>
              <a:rPr lang="it-IT" cap="none">
                <a:latin typeface="Avenir"/>
                <a:ea typeface="Avenir"/>
                <a:cs typeface="Avenir"/>
                <a:sym typeface="Avenir"/>
              </a:rPr>
              <a:t> is an activity verb, frequently found with an APA. It may occur as a telic creation predicate if the object is in the GEN-ACC and the verb in the objective conjugation .</a:t>
            </a:r>
            <a:endParaRPr/>
          </a:p>
        </p:txBody>
      </p:sp>
      <p:sp>
        <p:nvSpPr>
          <p:cNvPr id="311" name="Google Shape;311;p36"/>
          <p:cNvSpPr txBox="1"/>
          <p:nvPr>
            <p:ph idx="12" type="sldNum"/>
          </p:nvPr>
        </p:nvSpPr>
        <p:spPr>
          <a:xfrm>
            <a:off x="10514011" y="5883275"/>
            <a:ext cx="764215"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it-IT"/>
              <a:t>‹#›</a:t>
            </a:fld>
            <a:endParaRPr/>
          </a:p>
        </p:txBody>
      </p:sp>
      <p:sp>
        <p:nvSpPr>
          <p:cNvPr id="312" name="Google Shape;312;p36"/>
          <p:cNvSpPr txBox="1"/>
          <p:nvPr/>
        </p:nvSpPr>
        <p:spPr>
          <a:xfrm>
            <a:off x="913775" y="2957943"/>
            <a:ext cx="9911515" cy="304698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600"/>
              <a:buFont typeface="Twentieth Century"/>
              <a:buNone/>
            </a:pPr>
            <a:r>
              <a:t/>
            </a:r>
            <a:endParaRPr sz="1600">
              <a:solidFill>
                <a:schemeClr val="dk1"/>
              </a:solidFill>
              <a:latin typeface="Avenir"/>
              <a:ea typeface="Avenir"/>
              <a:cs typeface="Avenir"/>
              <a:sym typeface="Avenir"/>
            </a:endParaRPr>
          </a:p>
          <a:p>
            <a:pPr indent="0" lvl="0" marL="0" marR="0" rtl="0" algn="l">
              <a:spcBef>
                <a:spcPts val="0"/>
              </a:spcBef>
              <a:spcAft>
                <a:spcPts val="0"/>
              </a:spcAft>
              <a:buClr>
                <a:schemeClr val="dk1"/>
              </a:buClr>
              <a:buSzPts val="1600"/>
              <a:buFont typeface="Avenir"/>
              <a:buNone/>
            </a:pPr>
            <a:r>
              <a:rPr lang="it-IT" sz="1600" cap="none">
                <a:solidFill>
                  <a:schemeClr val="dk1"/>
                </a:solidFill>
                <a:latin typeface="Avenir"/>
                <a:ea typeface="Avenir"/>
                <a:cs typeface="Avenir"/>
                <a:sym typeface="Avenir"/>
              </a:rPr>
              <a:t>APA: </a:t>
            </a:r>
            <a:r>
              <a:rPr lang="it-IT" sz="1600">
                <a:solidFill>
                  <a:schemeClr val="dk1"/>
                </a:solidFill>
                <a:latin typeface="Avenir"/>
                <a:ea typeface="Avenir"/>
                <a:cs typeface="Avenir"/>
                <a:sym typeface="Avenir"/>
              </a:rPr>
              <a:t>'to think (about)' </a:t>
            </a:r>
            <a:endParaRPr sz="1600" cap="none">
              <a:solidFill>
                <a:schemeClr val="dk1"/>
              </a:solidFill>
              <a:latin typeface="Avenir"/>
              <a:ea typeface="Avenir"/>
              <a:cs typeface="Avenir"/>
              <a:sym typeface="Avenir"/>
            </a:endParaRPr>
          </a:p>
          <a:p>
            <a:pPr indent="0" lvl="0" marL="0" marR="0" rtl="0" algn="l">
              <a:spcBef>
                <a:spcPts val="0"/>
              </a:spcBef>
              <a:spcAft>
                <a:spcPts val="0"/>
              </a:spcAft>
              <a:buClr>
                <a:schemeClr val="dk1"/>
              </a:buClr>
              <a:buSzPts val="1600"/>
              <a:buFont typeface="Avenir"/>
              <a:buNone/>
            </a:pPr>
            <a:r>
              <a:rPr lang="it-IT" sz="1600">
                <a:solidFill>
                  <a:schemeClr val="dk1"/>
                </a:solidFill>
                <a:latin typeface="Avenir"/>
                <a:ea typeface="Avenir"/>
                <a:cs typeface="Avenir"/>
                <a:sym typeface="Avenir"/>
              </a:rPr>
              <a:t>(6)	 </a:t>
            </a:r>
            <a:r>
              <a:rPr i="1" lang="it-IT" sz="1600">
                <a:solidFill>
                  <a:schemeClr val="dk1"/>
                </a:solidFill>
                <a:latin typeface="Avenir"/>
                <a:ea typeface="Avenir"/>
                <a:cs typeface="Avenir"/>
                <a:sym typeface="Avenir"/>
              </a:rPr>
              <a:t>Aŕś-iń 			</a:t>
            </a:r>
            <a:r>
              <a:rPr b="1" i="1" lang="it-IT" sz="1600">
                <a:solidFill>
                  <a:schemeClr val="dk1"/>
                </a:solidFill>
                <a:latin typeface="Avenir"/>
                <a:ea typeface="Avenir"/>
                <a:cs typeface="Avenir"/>
                <a:sym typeface="Avenir"/>
              </a:rPr>
              <a:t>ńi-ďe-ńť 	</a:t>
            </a:r>
            <a:r>
              <a:rPr i="1" lang="it-IT" sz="1600">
                <a:solidFill>
                  <a:schemeClr val="dk1"/>
                </a:solidFill>
                <a:latin typeface="Avenir"/>
                <a:ea typeface="Avenir"/>
                <a:cs typeface="Avenir"/>
                <a:sym typeface="Avenir"/>
              </a:rPr>
              <a:t>	di	 ĺija 	</a:t>
            </a:r>
            <a:r>
              <a:rPr b="1" i="1" lang="it-IT" sz="1600">
                <a:solidFill>
                  <a:schemeClr val="dk1"/>
                </a:solidFill>
                <a:latin typeface="Avenir"/>
                <a:ea typeface="Avenir"/>
                <a:cs typeface="Avenir"/>
                <a:sym typeface="Avenir"/>
              </a:rPr>
              <a:t>ava-ťńe-ďe</a:t>
            </a:r>
            <a:r>
              <a:rPr b="1" lang="it-IT" sz="1600">
                <a:solidFill>
                  <a:schemeClr val="dk1"/>
                </a:solidFill>
                <a:latin typeface="Avenir"/>
                <a:ea typeface="Avenir"/>
                <a:cs typeface="Avenir"/>
                <a:sym typeface="Avenir"/>
              </a:rPr>
              <a:t>. </a:t>
            </a:r>
            <a:r>
              <a:rPr lang="it-IT" sz="1600">
                <a:solidFill>
                  <a:schemeClr val="dk1"/>
                </a:solidFill>
                <a:latin typeface="Avenir"/>
                <a:ea typeface="Avenir"/>
                <a:cs typeface="Avenir"/>
                <a:sym typeface="Avenir"/>
              </a:rPr>
              <a:t>	</a:t>
            </a:r>
            <a:endParaRPr/>
          </a:p>
          <a:p>
            <a:pPr indent="0" lvl="0" marL="0" marR="0" rtl="0" algn="l">
              <a:spcBef>
                <a:spcPts val="0"/>
              </a:spcBef>
              <a:spcAft>
                <a:spcPts val="0"/>
              </a:spcAft>
              <a:buClr>
                <a:schemeClr val="dk1"/>
              </a:buClr>
              <a:buSzPts val="1600"/>
              <a:buFont typeface="Avenir"/>
              <a:buNone/>
            </a:pPr>
            <a:r>
              <a:rPr lang="it-IT" sz="1600">
                <a:solidFill>
                  <a:schemeClr val="dk1"/>
                </a:solidFill>
                <a:latin typeface="Avenir"/>
                <a:ea typeface="Avenir"/>
                <a:cs typeface="Avenir"/>
                <a:sym typeface="Avenir"/>
              </a:rPr>
              <a:t>	think</a:t>
            </a:r>
            <a:r>
              <a:rPr lang="it-IT" sz="1600" cap="small">
                <a:solidFill>
                  <a:schemeClr val="dk1"/>
                </a:solidFill>
                <a:latin typeface="Avenir"/>
                <a:ea typeface="Avenir"/>
                <a:cs typeface="Avenir"/>
                <a:sym typeface="Avenir"/>
              </a:rPr>
              <a:t>-pst.1sg&gt;3	</a:t>
            </a:r>
            <a:r>
              <a:rPr lang="it-IT" sz="1600">
                <a:solidFill>
                  <a:schemeClr val="dk1"/>
                </a:solidFill>
                <a:latin typeface="Avenir"/>
                <a:ea typeface="Avenir"/>
                <a:cs typeface="Avenir"/>
                <a:sym typeface="Avenir"/>
              </a:rPr>
              <a:t> wife</a:t>
            </a:r>
            <a:r>
              <a:rPr lang="it-IT" sz="1600" cap="small">
                <a:solidFill>
                  <a:schemeClr val="dk1"/>
                </a:solidFill>
                <a:latin typeface="Avenir"/>
                <a:ea typeface="Avenir"/>
                <a:cs typeface="Avenir"/>
                <a:sym typeface="Avenir"/>
              </a:rPr>
              <a:t>-abl-def</a:t>
            </a:r>
            <a:r>
              <a:rPr lang="it-IT" sz="1600">
                <a:solidFill>
                  <a:schemeClr val="dk1"/>
                </a:solidFill>
                <a:latin typeface="Avenir"/>
                <a:ea typeface="Avenir"/>
                <a:cs typeface="Avenir"/>
                <a:sym typeface="Avenir"/>
              </a:rPr>
              <a:t> 	and other woman-</a:t>
            </a:r>
            <a:r>
              <a:rPr lang="it-IT" sz="1600" cap="small">
                <a:solidFill>
                  <a:schemeClr val="dk1"/>
                </a:solidFill>
                <a:latin typeface="Avenir"/>
                <a:ea typeface="Avenir"/>
                <a:cs typeface="Avenir"/>
                <a:sym typeface="Avenir"/>
              </a:rPr>
              <a:t>pl.def-abl</a:t>
            </a:r>
            <a:endParaRPr sz="1600" cap="small">
              <a:solidFill>
                <a:schemeClr val="dk1"/>
              </a:solidFill>
              <a:latin typeface="Avenir"/>
              <a:ea typeface="Avenir"/>
              <a:cs typeface="Avenir"/>
              <a:sym typeface="Avenir"/>
            </a:endParaRPr>
          </a:p>
          <a:p>
            <a:pPr indent="0" lvl="0" marL="0" marR="0" rtl="0" algn="l">
              <a:spcBef>
                <a:spcPts val="0"/>
              </a:spcBef>
              <a:spcAft>
                <a:spcPts val="0"/>
              </a:spcAft>
              <a:buClr>
                <a:schemeClr val="dk1"/>
              </a:buClr>
              <a:buSzPts val="1600"/>
              <a:buFont typeface="Twentieth Century"/>
              <a:buNone/>
            </a:pPr>
            <a:r>
              <a:t/>
            </a:r>
            <a:endParaRPr sz="1600" cap="small">
              <a:solidFill>
                <a:schemeClr val="dk1"/>
              </a:solidFill>
              <a:latin typeface="Avenir"/>
              <a:ea typeface="Avenir"/>
              <a:cs typeface="Avenir"/>
              <a:sym typeface="Avenir"/>
            </a:endParaRPr>
          </a:p>
          <a:p>
            <a:pPr indent="0" lvl="0" marL="0" marR="0" rtl="0" algn="l">
              <a:spcBef>
                <a:spcPts val="0"/>
              </a:spcBef>
              <a:spcAft>
                <a:spcPts val="0"/>
              </a:spcAft>
              <a:buClr>
                <a:schemeClr val="dk1"/>
              </a:buClr>
              <a:buSzPts val="1600"/>
              <a:buFont typeface="Avenir"/>
              <a:buNone/>
            </a:pPr>
            <a:r>
              <a:rPr lang="it-IT" sz="1600">
                <a:solidFill>
                  <a:schemeClr val="dk1"/>
                </a:solidFill>
                <a:latin typeface="Avenir"/>
                <a:ea typeface="Avenir"/>
                <a:cs typeface="Avenir"/>
                <a:sym typeface="Avenir"/>
              </a:rPr>
              <a:t>'I thougt about my wife and the other women'</a:t>
            </a:r>
            <a:endParaRPr/>
          </a:p>
          <a:p>
            <a:pPr indent="0" lvl="0" marL="0" marR="0" rtl="0" algn="l">
              <a:spcBef>
                <a:spcPts val="0"/>
              </a:spcBef>
              <a:spcAft>
                <a:spcPts val="0"/>
              </a:spcAft>
              <a:buClr>
                <a:schemeClr val="dk1"/>
              </a:buClr>
              <a:buSzPts val="1600"/>
              <a:buFont typeface="Twentieth Century"/>
              <a:buNone/>
            </a:pPr>
            <a:r>
              <a:t/>
            </a:r>
            <a:endParaRPr sz="1600">
              <a:solidFill>
                <a:schemeClr val="dk1"/>
              </a:solidFill>
              <a:latin typeface="Avenir"/>
              <a:ea typeface="Avenir"/>
              <a:cs typeface="Avenir"/>
              <a:sym typeface="Avenir"/>
            </a:endParaRPr>
          </a:p>
          <a:p>
            <a:pPr indent="0" lvl="0" marL="0" marR="0" rtl="0" algn="l">
              <a:spcBef>
                <a:spcPts val="0"/>
              </a:spcBef>
              <a:spcAft>
                <a:spcPts val="0"/>
              </a:spcAft>
              <a:buClr>
                <a:schemeClr val="dk1"/>
              </a:buClr>
              <a:buSzPts val="1600"/>
              <a:buFont typeface="Avenir"/>
              <a:buNone/>
            </a:pPr>
            <a:r>
              <a:rPr lang="it-IT" sz="1600" cap="none">
                <a:solidFill>
                  <a:schemeClr val="dk1"/>
                </a:solidFill>
                <a:latin typeface="Avenir"/>
                <a:ea typeface="Avenir"/>
                <a:cs typeface="Avenir"/>
                <a:sym typeface="Avenir"/>
              </a:rPr>
              <a:t>OC, GEN-ACC:  </a:t>
            </a:r>
            <a:r>
              <a:rPr lang="it-IT" sz="1600">
                <a:solidFill>
                  <a:schemeClr val="dk1"/>
                </a:solidFill>
                <a:latin typeface="Avenir"/>
                <a:ea typeface="Avenir"/>
                <a:cs typeface="Avenir"/>
                <a:sym typeface="Avenir"/>
              </a:rPr>
              <a:t>'to invent/design' </a:t>
            </a:r>
            <a:endParaRPr sz="1600" cap="none">
              <a:solidFill>
                <a:schemeClr val="dk1"/>
              </a:solidFill>
              <a:latin typeface="Avenir"/>
              <a:ea typeface="Avenir"/>
              <a:cs typeface="Avenir"/>
              <a:sym typeface="Avenir"/>
            </a:endParaRPr>
          </a:p>
          <a:p>
            <a:pPr indent="0" lvl="0" marL="0" marR="0" rtl="0" algn="l">
              <a:spcBef>
                <a:spcPts val="0"/>
              </a:spcBef>
              <a:spcAft>
                <a:spcPts val="0"/>
              </a:spcAft>
              <a:buClr>
                <a:schemeClr val="dk1"/>
              </a:buClr>
              <a:buSzPts val="1600"/>
              <a:buFont typeface="Avenir"/>
              <a:buNone/>
            </a:pPr>
            <a:r>
              <a:rPr lang="it-IT" sz="1600">
                <a:solidFill>
                  <a:schemeClr val="dk1"/>
                </a:solidFill>
                <a:latin typeface="Avenir"/>
                <a:ea typeface="Avenir"/>
                <a:cs typeface="Avenir"/>
                <a:sym typeface="Avenir"/>
              </a:rPr>
              <a:t>(7) </a:t>
            </a:r>
            <a:r>
              <a:rPr b="1" lang="it-IT" sz="1600">
                <a:solidFill>
                  <a:schemeClr val="dk1"/>
                </a:solidFill>
                <a:latin typeface="Avenir"/>
                <a:ea typeface="Avenir"/>
                <a:cs typeface="Avenir"/>
                <a:sym typeface="Avenir"/>
              </a:rPr>
              <a:t>	</a:t>
            </a:r>
            <a:r>
              <a:rPr b="1" i="1" lang="it-IT" sz="1600">
                <a:solidFill>
                  <a:schemeClr val="dk1"/>
                </a:solidFill>
                <a:latin typeface="Avenir"/>
                <a:ea typeface="Avenir"/>
                <a:cs typeface="Avenir"/>
                <a:sym typeface="Avenir"/>
              </a:rPr>
              <a:t>Paz-ońť 	</a:t>
            </a:r>
            <a:r>
              <a:rPr i="1" lang="it-IT" sz="1600">
                <a:solidFill>
                  <a:schemeClr val="dk1"/>
                </a:solidFill>
                <a:latin typeface="Avenir"/>
                <a:ea typeface="Avenir"/>
                <a:cs typeface="Avenir"/>
                <a:sym typeface="Avenir"/>
              </a:rPr>
              <a:t>	lomańe-ś		 aŕś-iz'e.			Śeste </a:t>
            </a:r>
            <a:r>
              <a:rPr b="1" i="1" lang="it-IT" sz="1600">
                <a:solidFill>
                  <a:schemeClr val="dk1"/>
                </a:solidFill>
                <a:latin typeface="Avenir"/>
                <a:ea typeface="Avenir"/>
                <a:cs typeface="Avenir"/>
                <a:sym typeface="Avenir"/>
              </a:rPr>
              <a:t>lomań-eńť </a:t>
            </a:r>
            <a:r>
              <a:rPr i="1" lang="it-IT" sz="1600">
                <a:solidFill>
                  <a:schemeClr val="dk1"/>
                </a:solidFill>
                <a:latin typeface="Avenir"/>
                <a:ea typeface="Avenir"/>
                <a:cs typeface="Avenir"/>
                <a:sym typeface="Avenir"/>
              </a:rPr>
              <a:t>			kije 	aŕś-iz'e? </a:t>
            </a:r>
            <a:endParaRPr/>
          </a:p>
          <a:p>
            <a:pPr indent="0" lvl="0" marL="0" marR="0" rtl="0" algn="l">
              <a:spcBef>
                <a:spcPts val="0"/>
              </a:spcBef>
              <a:spcAft>
                <a:spcPts val="0"/>
              </a:spcAft>
              <a:buNone/>
            </a:pPr>
            <a:r>
              <a:rPr lang="it-IT" sz="1600">
                <a:solidFill>
                  <a:schemeClr val="dk1"/>
                </a:solidFill>
                <a:latin typeface="Avenir"/>
                <a:ea typeface="Avenir"/>
                <a:cs typeface="Avenir"/>
                <a:sym typeface="Avenir"/>
              </a:rPr>
              <a:t>	god-</a:t>
            </a:r>
            <a:r>
              <a:rPr lang="it-IT" sz="1600" cap="small">
                <a:solidFill>
                  <a:schemeClr val="dk1"/>
                </a:solidFill>
                <a:latin typeface="Avenir"/>
                <a:ea typeface="Avenir"/>
                <a:cs typeface="Avenir"/>
                <a:sym typeface="Avenir"/>
              </a:rPr>
              <a:t>gen.def</a:t>
            </a:r>
            <a:r>
              <a:rPr lang="it-IT" sz="1600">
                <a:solidFill>
                  <a:schemeClr val="dk1"/>
                </a:solidFill>
                <a:latin typeface="Avenir"/>
                <a:ea typeface="Avenir"/>
                <a:cs typeface="Avenir"/>
                <a:sym typeface="Avenir"/>
              </a:rPr>
              <a:t> human-</a:t>
            </a:r>
            <a:r>
              <a:rPr lang="it-IT" sz="1600" cap="small">
                <a:solidFill>
                  <a:schemeClr val="dk1"/>
                </a:solidFill>
                <a:latin typeface="Avenir"/>
                <a:ea typeface="Avenir"/>
                <a:cs typeface="Avenir"/>
                <a:sym typeface="Avenir"/>
              </a:rPr>
              <a:t>nom.def</a:t>
            </a:r>
            <a:r>
              <a:rPr lang="it-IT" sz="1600">
                <a:solidFill>
                  <a:schemeClr val="dk1"/>
                </a:solidFill>
                <a:latin typeface="Avenir"/>
                <a:ea typeface="Avenir"/>
                <a:cs typeface="Avenir"/>
                <a:sym typeface="Avenir"/>
              </a:rPr>
              <a:t> think-</a:t>
            </a:r>
            <a:r>
              <a:rPr lang="it-IT" sz="1600" cap="small">
                <a:solidFill>
                  <a:schemeClr val="dk1"/>
                </a:solidFill>
                <a:latin typeface="Avenir"/>
                <a:ea typeface="Avenir"/>
                <a:cs typeface="Avenir"/>
                <a:sym typeface="Avenir"/>
              </a:rPr>
              <a:t>pst.3sg&gt;3sg </a:t>
            </a:r>
            <a:r>
              <a:rPr lang="it-IT" sz="1600">
                <a:solidFill>
                  <a:schemeClr val="dk1"/>
                </a:solidFill>
                <a:latin typeface="Avenir"/>
                <a:ea typeface="Avenir"/>
                <a:cs typeface="Avenir"/>
                <a:sym typeface="Avenir"/>
              </a:rPr>
              <a:t>then human.beeing-</a:t>
            </a:r>
            <a:r>
              <a:rPr lang="it-IT" sz="1600" cap="small">
                <a:solidFill>
                  <a:schemeClr val="dk1"/>
                </a:solidFill>
                <a:latin typeface="Avenir"/>
                <a:ea typeface="Avenir"/>
                <a:cs typeface="Avenir"/>
                <a:sym typeface="Avenir"/>
              </a:rPr>
              <a:t>gen.def</a:t>
            </a:r>
            <a:r>
              <a:rPr lang="it-IT" sz="1600">
                <a:solidFill>
                  <a:schemeClr val="dk1"/>
                </a:solidFill>
                <a:latin typeface="Avenir"/>
                <a:ea typeface="Avenir"/>
                <a:cs typeface="Avenir"/>
                <a:sym typeface="Avenir"/>
              </a:rPr>
              <a:t> who think-</a:t>
            </a:r>
            <a:r>
              <a:rPr lang="it-IT" sz="1600" cap="small">
                <a:solidFill>
                  <a:schemeClr val="dk1"/>
                </a:solidFill>
                <a:latin typeface="Avenir"/>
                <a:ea typeface="Avenir"/>
                <a:cs typeface="Avenir"/>
                <a:sym typeface="Avenir"/>
              </a:rPr>
              <a:t>pst.3sg&gt;3sg</a:t>
            </a:r>
            <a:endParaRPr/>
          </a:p>
          <a:p>
            <a:pPr indent="0" lvl="0" marL="0" marR="0" rtl="0" algn="l">
              <a:spcBef>
                <a:spcPts val="0"/>
              </a:spcBef>
              <a:spcAft>
                <a:spcPts val="0"/>
              </a:spcAft>
              <a:buNone/>
            </a:pPr>
            <a:r>
              <a:t/>
            </a:r>
            <a:endParaRPr sz="1600" cap="small">
              <a:solidFill>
                <a:schemeClr val="dk1"/>
              </a:solidFill>
              <a:latin typeface="Avenir"/>
              <a:ea typeface="Avenir"/>
              <a:cs typeface="Avenir"/>
              <a:sym typeface="Avenir"/>
            </a:endParaRPr>
          </a:p>
          <a:p>
            <a:pPr indent="0" lvl="0" marL="0" marR="0" rtl="0" algn="l">
              <a:spcBef>
                <a:spcPts val="0"/>
              </a:spcBef>
              <a:spcAft>
                <a:spcPts val="0"/>
              </a:spcAft>
              <a:buNone/>
            </a:pPr>
            <a:r>
              <a:rPr lang="it-IT" sz="1600">
                <a:solidFill>
                  <a:schemeClr val="dk1"/>
                </a:solidFill>
                <a:latin typeface="Avenir"/>
                <a:ea typeface="Avenir"/>
                <a:cs typeface="Avenir"/>
                <a:sym typeface="Avenir"/>
              </a:rPr>
              <a:t>'The human being invented god. But then who invented the human being ?'</a:t>
            </a:r>
            <a:endParaRPr/>
          </a:p>
        </p:txBody>
      </p:sp>
      <p:sp>
        <p:nvSpPr>
          <p:cNvPr id="313" name="Google Shape;313;p36"/>
          <p:cNvSpPr txBox="1"/>
          <p:nvPr/>
        </p:nvSpPr>
        <p:spPr>
          <a:xfrm>
            <a:off x="1170432" y="6239483"/>
            <a:ext cx="9144000"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it-IT" sz="1400">
                <a:solidFill>
                  <a:srgbClr val="7F7F7F"/>
                </a:solidFill>
                <a:latin typeface="Avenir"/>
                <a:ea typeface="Avenir"/>
                <a:cs typeface="Avenir"/>
                <a:sym typeface="Avenir"/>
              </a:rPr>
              <a:t>Introduction	Mordvinic AP 	AP and mental verbs 	Corpus&amp;data 	</a:t>
            </a:r>
            <a:r>
              <a:rPr lang="it-IT" sz="1400">
                <a:solidFill>
                  <a:schemeClr val="dk1"/>
                </a:solidFill>
                <a:latin typeface="Avenir"/>
                <a:ea typeface="Avenir"/>
                <a:cs typeface="Avenir"/>
                <a:sym typeface="Avenir"/>
              </a:rPr>
              <a:t>Results</a:t>
            </a:r>
            <a:endParaRPr sz="1400">
              <a:solidFill>
                <a:schemeClr val="dk1"/>
              </a:solidFill>
              <a:latin typeface="Avenir"/>
              <a:ea typeface="Avenir"/>
              <a:cs typeface="Avenir"/>
              <a:sym typeface="Aveni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7" name="Shape 317"/>
        <p:cNvGrpSpPr/>
        <p:nvPr/>
      </p:nvGrpSpPr>
      <p:grpSpPr>
        <a:xfrm>
          <a:off x="0" y="0"/>
          <a:ext cx="0" cy="0"/>
          <a:chOff x="0" y="0"/>
          <a:chExt cx="0" cy="0"/>
        </a:xfrm>
      </p:grpSpPr>
      <p:sp>
        <p:nvSpPr>
          <p:cNvPr id="318" name="Google Shape;318;p37"/>
          <p:cNvSpPr txBox="1"/>
          <p:nvPr>
            <p:ph type="title"/>
          </p:nvPr>
        </p:nvSpPr>
        <p:spPr>
          <a:xfrm>
            <a:off x="913775" y="618517"/>
            <a:ext cx="10364451" cy="1086061"/>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0070C0"/>
              </a:buClr>
              <a:buSzPts val="2800"/>
              <a:buFont typeface="Twentieth Century"/>
              <a:buNone/>
            </a:pPr>
            <a:r>
              <a:rPr lang="it-IT" sz="2800">
                <a:solidFill>
                  <a:srgbClr val="0070C0"/>
                </a:solidFill>
              </a:rPr>
              <a:t>[E] STUVTOMS 'TO FORGET'</a:t>
            </a:r>
            <a:br>
              <a:rPr lang="it-IT" sz="2800">
                <a:solidFill>
                  <a:srgbClr val="0070C0"/>
                </a:solidFill>
              </a:rPr>
            </a:br>
            <a:endParaRPr sz="2800">
              <a:solidFill>
                <a:srgbClr val="0070C0"/>
              </a:solidFill>
            </a:endParaRPr>
          </a:p>
        </p:txBody>
      </p:sp>
      <p:sp>
        <p:nvSpPr>
          <p:cNvPr id="319" name="Google Shape;319;p37"/>
          <p:cNvSpPr txBox="1"/>
          <p:nvPr>
            <p:ph idx="1" type="body"/>
          </p:nvPr>
        </p:nvSpPr>
        <p:spPr>
          <a:xfrm>
            <a:off x="913774" y="1971963"/>
            <a:ext cx="10363825" cy="3911312"/>
          </a:xfrm>
          <a:prstGeom prst="rect">
            <a:avLst/>
          </a:prstGeom>
          <a:noFill/>
          <a:ln>
            <a:noFill/>
          </a:ln>
        </p:spPr>
        <p:txBody>
          <a:bodyPr anchorCtr="0" anchor="t" bIns="45700" lIns="91425" spcFirstLastPara="1" rIns="91425" wrap="square" tIns="45700">
            <a:normAutofit/>
          </a:bodyPr>
          <a:lstStyle/>
          <a:p>
            <a:pPr indent="-228600" lvl="0" marL="228600" rtl="0" algn="l">
              <a:lnSpc>
                <a:spcPct val="120000"/>
              </a:lnSpc>
              <a:spcBef>
                <a:spcPts val="0"/>
              </a:spcBef>
              <a:spcAft>
                <a:spcPts val="0"/>
              </a:spcAft>
              <a:buSzPts val="1800"/>
              <a:buNone/>
            </a:pPr>
            <a:r>
              <a:rPr lang="it-IT" sz="1800" cap="none"/>
              <a:t> </a:t>
            </a:r>
            <a:r>
              <a:rPr lang="it-IT" sz="1800" cap="none">
                <a:latin typeface="Avenir"/>
                <a:ea typeface="Avenir"/>
                <a:cs typeface="Avenir"/>
                <a:sym typeface="Avenir"/>
              </a:rPr>
              <a:t>The meaning of the verb [E ] </a:t>
            </a:r>
            <a:r>
              <a:rPr i="1" lang="it-IT" sz="1800" cap="none">
                <a:latin typeface="Avenir"/>
                <a:ea typeface="Avenir"/>
                <a:cs typeface="Avenir"/>
                <a:sym typeface="Avenir"/>
              </a:rPr>
              <a:t>stuvtoms</a:t>
            </a:r>
            <a:r>
              <a:rPr lang="it-IT" sz="1800" cap="none">
                <a:latin typeface="Avenir"/>
                <a:ea typeface="Avenir"/>
                <a:cs typeface="Avenir"/>
                <a:sym typeface="Avenir"/>
              </a:rPr>
              <a:t> with a APA is limited to the meaning of 'not thinking about something'. To express the loss of memory the construct with the ACC-GEN occurs.</a:t>
            </a:r>
            <a:endParaRPr cap="none">
              <a:latin typeface="Avenir"/>
              <a:ea typeface="Avenir"/>
              <a:cs typeface="Avenir"/>
              <a:sym typeface="Avenir"/>
            </a:endParaRPr>
          </a:p>
          <a:p>
            <a:pPr indent="-228600" lvl="0" marL="228600" rtl="0" algn="l">
              <a:lnSpc>
                <a:spcPct val="120000"/>
              </a:lnSpc>
              <a:spcBef>
                <a:spcPts val="1000"/>
              </a:spcBef>
              <a:spcAft>
                <a:spcPts val="0"/>
              </a:spcAft>
              <a:buSzPts val="2000"/>
              <a:buNone/>
            </a:pPr>
            <a:r>
              <a:t/>
            </a:r>
            <a:endParaRPr cap="none">
              <a:latin typeface="Avenir"/>
              <a:ea typeface="Avenir"/>
              <a:cs typeface="Avenir"/>
              <a:sym typeface="Avenir"/>
            </a:endParaRPr>
          </a:p>
          <a:p>
            <a:pPr indent="-228600" lvl="0" marL="228600" rtl="0" algn="l">
              <a:lnSpc>
                <a:spcPct val="120000"/>
              </a:lnSpc>
              <a:spcBef>
                <a:spcPts val="1000"/>
              </a:spcBef>
              <a:spcAft>
                <a:spcPts val="0"/>
              </a:spcAft>
              <a:buSzPts val="2000"/>
              <a:buNone/>
            </a:pPr>
            <a:r>
              <a:t/>
            </a:r>
            <a:endParaRPr cap="none">
              <a:latin typeface="Avenir"/>
              <a:ea typeface="Avenir"/>
              <a:cs typeface="Avenir"/>
              <a:sym typeface="Avenir"/>
            </a:endParaRPr>
          </a:p>
          <a:p>
            <a:pPr indent="-228600" lvl="0" marL="228600" rtl="0" algn="l">
              <a:lnSpc>
                <a:spcPct val="120000"/>
              </a:lnSpc>
              <a:spcBef>
                <a:spcPts val="1000"/>
              </a:spcBef>
              <a:spcAft>
                <a:spcPts val="0"/>
              </a:spcAft>
              <a:buSzPts val="2000"/>
              <a:buNone/>
            </a:pPr>
            <a:r>
              <a:t/>
            </a:r>
            <a:endParaRPr cap="none">
              <a:latin typeface="Avenir"/>
              <a:ea typeface="Avenir"/>
              <a:cs typeface="Avenir"/>
              <a:sym typeface="Avenir"/>
            </a:endParaRPr>
          </a:p>
          <a:p>
            <a:pPr indent="-228600" lvl="0" marL="228600" rtl="0" algn="l">
              <a:lnSpc>
                <a:spcPct val="120000"/>
              </a:lnSpc>
              <a:spcBef>
                <a:spcPts val="1000"/>
              </a:spcBef>
              <a:spcAft>
                <a:spcPts val="0"/>
              </a:spcAft>
              <a:buSzPts val="2000"/>
              <a:buNone/>
            </a:pPr>
            <a:r>
              <a:t/>
            </a:r>
            <a:endParaRPr cap="none">
              <a:latin typeface="Avenir"/>
              <a:ea typeface="Avenir"/>
              <a:cs typeface="Avenir"/>
              <a:sym typeface="Avenir"/>
            </a:endParaRPr>
          </a:p>
          <a:p>
            <a:pPr indent="-228600" lvl="0" marL="228600" rtl="0" algn="l">
              <a:lnSpc>
                <a:spcPct val="120000"/>
              </a:lnSpc>
              <a:spcBef>
                <a:spcPts val="1000"/>
              </a:spcBef>
              <a:spcAft>
                <a:spcPts val="0"/>
              </a:spcAft>
              <a:buSzPts val="2000"/>
              <a:buNone/>
            </a:pPr>
            <a:r>
              <a:t/>
            </a:r>
            <a:endParaRPr cap="none">
              <a:latin typeface="Avenir"/>
              <a:ea typeface="Avenir"/>
              <a:cs typeface="Avenir"/>
              <a:sym typeface="Avenir"/>
            </a:endParaRPr>
          </a:p>
        </p:txBody>
      </p:sp>
      <p:sp>
        <p:nvSpPr>
          <p:cNvPr id="320" name="Google Shape;320;p37"/>
          <p:cNvSpPr txBox="1"/>
          <p:nvPr>
            <p:ph idx="12" type="sldNum"/>
          </p:nvPr>
        </p:nvSpPr>
        <p:spPr>
          <a:xfrm>
            <a:off x="10514011" y="5883275"/>
            <a:ext cx="764215"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it-IT"/>
              <a:t>‹#›</a:t>
            </a:fld>
            <a:endParaRPr/>
          </a:p>
        </p:txBody>
      </p:sp>
      <p:sp>
        <p:nvSpPr>
          <p:cNvPr id="321" name="Google Shape;321;p37"/>
          <p:cNvSpPr txBox="1"/>
          <p:nvPr/>
        </p:nvSpPr>
        <p:spPr>
          <a:xfrm>
            <a:off x="1203117" y="2941232"/>
            <a:ext cx="9536774" cy="332398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600"/>
              <a:buFont typeface="Avenir"/>
              <a:buNone/>
            </a:pPr>
            <a:r>
              <a:rPr lang="it-IT" sz="1600">
                <a:solidFill>
                  <a:schemeClr val="dk1"/>
                </a:solidFill>
                <a:latin typeface="Avenir"/>
                <a:ea typeface="Avenir"/>
                <a:cs typeface="Avenir"/>
                <a:sym typeface="Avenir"/>
              </a:rPr>
              <a:t>(8) AP: ' working memory'</a:t>
            </a:r>
            <a:endParaRPr/>
          </a:p>
          <a:p>
            <a:pPr indent="0" lvl="0" marL="0" marR="0" rtl="0" algn="l">
              <a:spcBef>
                <a:spcPts val="0"/>
              </a:spcBef>
              <a:spcAft>
                <a:spcPts val="0"/>
              </a:spcAft>
              <a:buClr>
                <a:schemeClr val="dk1"/>
              </a:buClr>
              <a:buSzPts val="1600"/>
              <a:buFont typeface="Twentieth Century"/>
              <a:buNone/>
            </a:pPr>
            <a:r>
              <a:t/>
            </a:r>
            <a:endParaRPr i="1" sz="1600">
              <a:solidFill>
                <a:schemeClr val="dk1"/>
              </a:solidFill>
              <a:latin typeface="Avenir"/>
              <a:ea typeface="Avenir"/>
              <a:cs typeface="Avenir"/>
              <a:sym typeface="Avenir"/>
            </a:endParaRPr>
          </a:p>
          <a:p>
            <a:pPr indent="0" lvl="0" marL="0" marR="0" rtl="0" algn="l">
              <a:spcBef>
                <a:spcPts val="0"/>
              </a:spcBef>
              <a:spcAft>
                <a:spcPts val="0"/>
              </a:spcAft>
              <a:buClr>
                <a:schemeClr val="dk1"/>
              </a:buClr>
              <a:buSzPts val="1600"/>
              <a:buFont typeface="Avenir"/>
              <a:buNone/>
            </a:pPr>
            <a:r>
              <a:rPr i="1" lang="it-IT" sz="1600">
                <a:solidFill>
                  <a:schemeClr val="dk1"/>
                </a:solidFill>
                <a:latin typeface="Avenir"/>
                <a:ea typeface="Avenir"/>
                <a:cs typeface="Avenir"/>
                <a:sym typeface="Avenir"/>
              </a:rPr>
              <a:t>Ańśak </a:t>
            </a:r>
            <a:r>
              <a:rPr b="1" i="1" lang="it-IT" sz="1600">
                <a:solidFill>
                  <a:schemeClr val="dk1"/>
                </a:solidFill>
                <a:latin typeface="Avenir"/>
                <a:ea typeface="Avenir"/>
                <a:cs typeface="Avenir"/>
                <a:sym typeface="Avenir"/>
              </a:rPr>
              <a:t>vejke-ďe-ńť</a:t>
            </a:r>
            <a:r>
              <a:rPr i="1" lang="it-IT" sz="1600">
                <a:solidFill>
                  <a:schemeClr val="dk1"/>
                </a:solidFill>
                <a:latin typeface="Avenir"/>
                <a:ea typeface="Avenir"/>
                <a:cs typeface="Avenir"/>
                <a:sym typeface="Avenir"/>
              </a:rPr>
              <a:t>  straťeg-ťńe 	stuvť-śť:		 kize-ń 	či-ťńe 		veĺť 		kuvaka-t.</a:t>
            </a:r>
            <a:endParaRPr/>
          </a:p>
          <a:p>
            <a:pPr indent="0" lvl="0" marL="0" marR="0" rtl="0" algn="l">
              <a:spcBef>
                <a:spcPts val="0"/>
              </a:spcBef>
              <a:spcAft>
                <a:spcPts val="0"/>
              </a:spcAft>
              <a:buNone/>
            </a:pPr>
            <a:r>
              <a:rPr lang="it-IT" sz="1600">
                <a:solidFill>
                  <a:schemeClr val="dk1"/>
                </a:solidFill>
                <a:latin typeface="Avenir"/>
                <a:ea typeface="Avenir"/>
                <a:cs typeface="Avenir"/>
                <a:sym typeface="Avenir"/>
              </a:rPr>
              <a:t>But 	one-</a:t>
            </a:r>
            <a:r>
              <a:rPr lang="it-IT" sz="1600" cap="small">
                <a:solidFill>
                  <a:schemeClr val="dk1"/>
                </a:solidFill>
                <a:latin typeface="Avenir"/>
                <a:ea typeface="Avenir"/>
                <a:cs typeface="Avenir"/>
                <a:sym typeface="Avenir"/>
              </a:rPr>
              <a:t>abl-def </a:t>
            </a:r>
            <a:r>
              <a:rPr lang="it-IT" sz="1600">
                <a:solidFill>
                  <a:schemeClr val="dk1"/>
                </a:solidFill>
                <a:latin typeface="Avenir"/>
                <a:ea typeface="Avenir"/>
                <a:cs typeface="Avenir"/>
                <a:sym typeface="Avenir"/>
              </a:rPr>
              <a:t>strategist-</a:t>
            </a:r>
            <a:r>
              <a:rPr lang="it-IT" sz="1600" cap="small">
                <a:solidFill>
                  <a:schemeClr val="dk1"/>
                </a:solidFill>
                <a:latin typeface="Avenir"/>
                <a:ea typeface="Avenir"/>
                <a:cs typeface="Avenir"/>
                <a:sym typeface="Avenir"/>
              </a:rPr>
              <a:t>pl.def</a:t>
            </a:r>
            <a:r>
              <a:rPr lang="it-IT" sz="1600">
                <a:solidFill>
                  <a:schemeClr val="dk1"/>
                </a:solidFill>
                <a:latin typeface="Avenir"/>
                <a:ea typeface="Avenir"/>
                <a:cs typeface="Avenir"/>
                <a:sym typeface="Avenir"/>
              </a:rPr>
              <a:t> forget-</a:t>
            </a:r>
            <a:r>
              <a:rPr lang="it-IT" sz="1600" cap="small">
                <a:solidFill>
                  <a:schemeClr val="dk1"/>
                </a:solidFill>
                <a:latin typeface="Avenir"/>
                <a:ea typeface="Avenir"/>
                <a:cs typeface="Avenir"/>
                <a:sym typeface="Avenir"/>
              </a:rPr>
              <a:t>pst.3pl </a:t>
            </a:r>
            <a:r>
              <a:rPr lang="it-IT" sz="1600">
                <a:solidFill>
                  <a:schemeClr val="dk1"/>
                </a:solidFill>
                <a:latin typeface="Avenir"/>
                <a:ea typeface="Avenir"/>
                <a:cs typeface="Avenir"/>
                <a:sym typeface="Avenir"/>
              </a:rPr>
              <a:t>summer-</a:t>
            </a:r>
            <a:r>
              <a:rPr lang="it-IT" sz="1600" cap="small">
                <a:solidFill>
                  <a:schemeClr val="dk1"/>
                </a:solidFill>
                <a:latin typeface="Avenir"/>
                <a:ea typeface="Avenir"/>
                <a:cs typeface="Avenir"/>
                <a:sym typeface="Avenir"/>
              </a:rPr>
              <a:t>gen</a:t>
            </a:r>
            <a:r>
              <a:rPr lang="it-IT" sz="1600">
                <a:solidFill>
                  <a:schemeClr val="dk1"/>
                </a:solidFill>
                <a:latin typeface="Avenir"/>
                <a:ea typeface="Avenir"/>
                <a:cs typeface="Avenir"/>
                <a:sym typeface="Avenir"/>
              </a:rPr>
              <a:t> day-</a:t>
            </a:r>
            <a:r>
              <a:rPr lang="it-IT" sz="1600" cap="small">
                <a:solidFill>
                  <a:schemeClr val="dk1"/>
                </a:solidFill>
                <a:latin typeface="Avenir"/>
                <a:ea typeface="Avenir"/>
                <a:cs typeface="Avenir"/>
                <a:sym typeface="Avenir"/>
              </a:rPr>
              <a:t>pl.def</a:t>
            </a:r>
            <a:r>
              <a:rPr lang="it-IT" sz="1600">
                <a:solidFill>
                  <a:schemeClr val="dk1"/>
                </a:solidFill>
                <a:latin typeface="Avenir"/>
                <a:ea typeface="Avenir"/>
                <a:cs typeface="Avenir"/>
                <a:sym typeface="Avenir"/>
              </a:rPr>
              <a:t> 	very			long-</a:t>
            </a:r>
            <a:r>
              <a:rPr lang="it-IT" sz="1600" cap="small">
                <a:solidFill>
                  <a:schemeClr val="dk1"/>
                </a:solidFill>
                <a:latin typeface="Avenir"/>
                <a:ea typeface="Avenir"/>
                <a:cs typeface="Avenir"/>
                <a:sym typeface="Avenir"/>
              </a:rPr>
              <a:t>pl</a:t>
            </a:r>
            <a:endParaRPr sz="1600" cap="small">
              <a:solidFill>
                <a:schemeClr val="dk1"/>
              </a:solidFill>
              <a:latin typeface="Avenir"/>
              <a:ea typeface="Avenir"/>
              <a:cs typeface="Avenir"/>
              <a:sym typeface="Avenir"/>
            </a:endParaRPr>
          </a:p>
          <a:p>
            <a:pPr indent="0" lvl="0" marL="0" marR="0" rtl="0" algn="l">
              <a:spcBef>
                <a:spcPts val="0"/>
              </a:spcBef>
              <a:spcAft>
                <a:spcPts val="0"/>
              </a:spcAft>
              <a:buNone/>
            </a:pPr>
            <a:r>
              <a:rPr lang="it-IT" sz="1600">
                <a:solidFill>
                  <a:schemeClr val="dk1"/>
                </a:solidFill>
                <a:latin typeface="Avenir"/>
                <a:ea typeface="Avenir"/>
                <a:cs typeface="Avenir"/>
                <a:sym typeface="Avenir"/>
              </a:rPr>
              <a:t>'But the strategists forgot one thing: during the summer days are very long'</a:t>
            </a:r>
            <a:endParaRPr/>
          </a:p>
          <a:p>
            <a:pPr indent="0" lvl="0" marL="0" marR="0" rtl="0" algn="l">
              <a:spcBef>
                <a:spcPts val="0"/>
              </a:spcBef>
              <a:spcAft>
                <a:spcPts val="0"/>
              </a:spcAft>
              <a:buNone/>
            </a:pPr>
            <a:r>
              <a:t/>
            </a:r>
            <a:endParaRPr sz="1600">
              <a:solidFill>
                <a:schemeClr val="dk1"/>
              </a:solidFill>
              <a:latin typeface="Avenir"/>
              <a:ea typeface="Avenir"/>
              <a:cs typeface="Avenir"/>
              <a:sym typeface="Avenir"/>
            </a:endParaRPr>
          </a:p>
          <a:p>
            <a:pPr indent="0" lvl="0" marL="0" marR="0" rtl="0" algn="l">
              <a:spcBef>
                <a:spcPts val="0"/>
              </a:spcBef>
              <a:spcAft>
                <a:spcPts val="0"/>
              </a:spcAft>
              <a:buNone/>
            </a:pPr>
            <a:r>
              <a:rPr lang="it-IT" sz="1600">
                <a:solidFill>
                  <a:schemeClr val="dk1"/>
                </a:solidFill>
                <a:latin typeface="Avenir"/>
                <a:ea typeface="Avenir"/>
                <a:cs typeface="Avenir"/>
                <a:sym typeface="Avenir"/>
              </a:rPr>
              <a:t>(9) GEN-ACC: loss of memory</a:t>
            </a:r>
            <a:endParaRPr sz="1600">
              <a:solidFill>
                <a:schemeClr val="dk1"/>
              </a:solidFill>
              <a:latin typeface="Avenir"/>
              <a:ea typeface="Avenir"/>
              <a:cs typeface="Avenir"/>
              <a:sym typeface="Avenir"/>
            </a:endParaRPr>
          </a:p>
          <a:p>
            <a:pPr indent="0" lvl="0" marL="0" marR="0" rtl="0" algn="l">
              <a:spcBef>
                <a:spcPts val="0"/>
              </a:spcBef>
              <a:spcAft>
                <a:spcPts val="0"/>
              </a:spcAft>
              <a:buNone/>
            </a:pPr>
            <a:r>
              <a:t/>
            </a:r>
            <a:endParaRPr sz="1600">
              <a:solidFill>
                <a:schemeClr val="dk1"/>
              </a:solidFill>
              <a:latin typeface="Avenir"/>
              <a:ea typeface="Avenir"/>
              <a:cs typeface="Avenir"/>
              <a:sym typeface="Avenir"/>
            </a:endParaRPr>
          </a:p>
          <a:p>
            <a:pPr indent="0" lvl="0" marL="0" marR="0" rtl="0" algn="l">
              <a:spcBef>
                <a:spcPts val="0"/>
              </a:spcBef>
              <a:spcAft>
                <a:spcPts val="0"/>
              </a:spcAft>
              <a:buNone/>
            </a:pPr>
            <a:r>
              <a:rPr lang="it-IT" sz="1600">
                <a:solidFill>
                  <a:schemeClr val="dk1"/>
                </a:solidFill>
                <a:latin typeface="Avenir"/>
                <a:ea typeface="Avenir"/>
                <a:cs typeface="Avenir"/>
                <a:sym typeface="Avenir"/>
              </a:rPr>
              <a:t> </a:t>
            </a:r>
            <a:r>
              <a:rPr i="1" lang="it-IT" sz="1600">
                <a:solidFill>
                  <a:schemeClr val="dk1"/>
                </a:solidFill>
                <a:latin typeface="Avenir"/>
                <a:ea typeface="Avenir"/>
                <a:cs typeface="Avenir"/>
                <a:sym typeface="Avenir"/>
              </a:rPr>
              <a:t>Moda-n’t’ 	</a:t>
            </a:r>
            <a:r>
              <a:rPr b="1" i="1" lang="it-IT" sz="1600">
                <a:solidFill>
                  <a:schemeClr val="dk1"/>
                </a:solidFill>
                <a:latin typeface="Avenir"/>
                <a:ea typeface="Avenir"/>
                <a:cs typeface="Avenir"/>
                <a:sym typeface="Avenir"/>
              </a:rPr>
              <a:t>čin’e-nze</a:t>
            </a:r>
            <a:r>
              <a:rPr i="1" lang="it-IT" sz="1600">
                <a:solidFill>
                  <a:schemeClr val="dk1"/>
                </a:solidFill>
                <a:latin typeface="Avenir"/>
                <a:ea typeface="Avenir"/>
                <a:cs typeface="Avenir"/>
                <a:sym typeface="Avenir"/>
              </a:rPr>
              <a:t>-jak 			stuvt-iz’e</a:t>
            </a:r>
            <a:endParaRPr i="1" sz="1600">
              <a:solidFill>
                <a:schemeClr val="dk1"/>
              </a:solidFill>
              <a:latin typeface="Avenir"/>
              <a:ea typeface="Avenir"/>
              <a:cs typeface="Avenir"/>
              <a:sym typeface="Avenir"/>
            </a:endParaRPr>
          </a:p>
          <a:p>
            <a:pPr indent="0" lvl="0" marL="0" marR="0" rtl="0" algn="l">
              <a:spcBef>
                <a:spcPts val="0"/>
              </a:spcBef>
              <a:spcAft>
                <a:spcPts val="0"/>
              </a:spcAft>
              <a:buNone/>
            </a:pPr>
            <a:r>
              <a:rPr lang="it-IT" sz="1600">
                <a:solidFill>
                  <a:schemeClr val="dk1"/>
                </a:solidFill>
                <a:latin typeface="Avenir"/>
                <a:ea typeface="Avenir"/>
                <a:cs typeface="Avenir"/>
                <a:sym typeface="Avenir"/>
              </a:rPr>
              <a:t>Earth-</a:t>
            </a:r>
            <a:r>
              <a:rPr lang="it-IT" sz="1600" cap="small">
                <a:solidFill>
                  <a:schemeClr val="dk1"/>
                </a:solidFill>
                <a:latin typeface="Avenir"/>
                <a:ea typeface="Avenir"/>
                <a:cs typeface="Avenir"/>
                <a:sym typeface="Avenir"/>
              </a:rPr>
              <a:t>gen.def</a:t>
            </a:r>
            <a:r>
              <a:rPr lang="it-IT" sz="1600">
                <a:solidFill>
                  <a:schemeClr val="dk1"/>
                </a:solidFill>
                <a:latin typeface="Avenir"/>
                <a:ea typeface="Avenir"/>
                <a:cs typeface="Avenir"/>
                <a:sym typeface="Avenir"/>
              </a:rPr>
              <a:t> smell</a:t>
            </a:r>
            <a:r>
              <a:rPr lang="it-IT" sz="1600" cap="small">
                <a:solidFill>
                  <a:schemeClr val="dk1"/>
                </a:solidFill>
                <a:latin typeface="Avenir"/>
                <a:ea typeface="Avenir"/>
                <a:cs typeface="Avenir"/>
                <a:sym typeface="Avenir"/>
              </a:rPr>
              <a:t>-poss:gen.3sg-clt 	</a:t>
            </a:r>
            <a:r>
              <a:rPr lang="it-IT" sz="1600">
                <a:solidFill>
                  <a:schemeClr val="dk1"/>
                </a:solidFill>
                <a:latin typeface="Avenir"/>
                <a:ea typeface="Avenir"/>
                <a:cs typeface="Avenir"/>
                <a:sym typeface="Avenir"/>
              </a:rPr>
              <a:t>forget</a:t>
            </a:r>
            <a:r>
              <a:rPr lang="it-IT" sz="1600" cap="small">
                <a:solidFill>
                  <a:schemeClr val="dk1"/>
                </a:solidFill>
                <a:latin typeface="Avenir"/>
                <a:ea typeface="Avenir"/>
                <a:cs typeface="Avenir"/>
                <a:sym typeface="Avenir"/>
              </a:rPr>
              <a:t>-pst.3sg&gt;3sg</a:t>
            </a:r>
            <a:endParaRPr/>
          </a:p>
          <a:p>
            <a:pPr indent="0" lvl="0" marL="0" marR="0" rtl="0" algn="l">
              <a:spcBef>
                <a:spcPts val="0"/>
              </a:spcBef>
              <a:spcAft>
                <a:spcPts val="0"/>
              </a:spcAft>
              <a:buNone/>
            </a:pPr>
            <a:r>
              <a:rPr lang="it-IT" sz="1600">
                <a:solidFill>
                  <a:schemeClr val="dk1"/>
                </a:solidFill>
                <a:latin typeface="Avenir"/>
                <a:ea typeface="Avenir"/>
                <a:cs typeface="Avenir"/>
                <a:sym typeface="Avenir"/>
              </a:rPr>
              <a:t>‘I forgot also the smell of the soil’</a:t>
            </a:r>
            <a:endParaRPr/>
          </a:p>
          <a:p>
            <a:pPr indent="0" lvl="0" marL="0" marR="0" rtl="0" algn="l">
              <a:spcBef>
                <a:spcPts val="0"/>
              </a:spcBef>
              <a:spcAft>
                <a:spcPts val="0"/>
              </a:spcAft>
              <a:buClr>
                <a:schemeClr val="dk1"/>
              </a:buClr>
              <a:buSzPts val="1600"/>
              <a:buFont typeface="Twentieth Century"/>
              <a:buNone/>
            </a:pPr>
            <a:r>
              <a:t/>
            </a:r>
            <a:endParaRPr sz="1600">
              <a:solidFill>
                <a:schemeClr val="dk1"/>
              </a:solidFill>
              <a:latin typeface="Avenir"/>
              <a:ea typeface="Avenir"/>
              <a:cs typeface="Avenir"/>
              <a:sym typeface="Avenir"/>
            </a:endParaRPr>
          </a:p>
          <a:p>
            <a:pPr indent="0" lvl="0" marL="0" marR="0" rtl="0" algn="l">
              <a:spcBef>
                <a:spcPts val="0"/>
              </a:spcBef>
              <a:spcAft>
                <a:spcPts val="0"/>
              </a:spcAft>
              <a:buNone/>
            </a:pPr>
            <a:r>
              <a:t/>
            </a:r>
            <a:endParaRPr sz="1800">
              <a:solidFill>
                <a:schemeClr val="dk1"/>
              </a:solidFill>
              <a:latin typeface="Twentieth Century"/>
              <a:ea typeface="Twentieth Century"/>
              <a:cs typeface="Twentieth Century"/>
              <a:sym typeface="Twentieth Century"/>
            </a:endParaRPr>
          </a:p>
        </p:txBody>
      </p:sp>
      <p:sp>
        <p:nvSpPr>
          <p:cNvPr id="322" name="Google Shape;322;p37"/>
          <p:cNvSpPr txBox="1"/>
          <p:nvPr/>
        </p:nvSpPr>
        <p:spPr>
          <a:xfrm>
            <a:off x="1170432" y="6239483"/>
            <a:ext cx="9144000"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it-IT" sz="1400">
                <a:solidFill>
                  <a:srgbClr val="7F7F7F"/>
                </a:solidFill>
                <a:latin typeface="Avenir"/>
                <a:ea typeface="Avenir"/>
                <a:cs typeface="Avenir"/>
                <a:sym typeface="Avenir"/>
              </a:rPr>
              <a:t>Introduction	Mordvinic AP 	AP and mental verbs 	Corpus&amp;data 	</a:t>
            </a:r>
            <a:r>
              <a:rPr lang="it-IT" sz="1400">
                <a:solidFill>
                  <a:schemeClr val="dk1"/>
                </a:solidFill>
                <a:latin typeface="Avenir"/>
                <a:ea typeface="Avenir"/>
                <a:cs typeface="Avenir"/>
                <a:sym typeface="Avenir"/>
              </a:rPr>
              <a:t>Results</a:t>
            </a:r>
            <a:endParaRPr sz="1400">
              <a:solidFill>
                <a:schemeClr val="dk1"/>
              </a:solidFill>
              <a:latin typeface="Avenir"/>
              <a:ea typeface="Avenir"/>
              <a:cs typeface="Avenir"/>
              <a:sym typeface="Aveni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20"/>
          <p:cNvSpPr txBox="1"/>
          <p:nvPr>
            <p:ph type="title"/>
          </p:nvPr>
        </p:nvSpPr>
        <p:spPr>
          <a:xfrm>
            <a:off x="913775" y="618517"/>
            <a:ext cx="10364451" cy="1596177"/>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0070C0"/>
              </a:buClr>
              <a:buSzPts val="3600"/>
              <a:buFont typeface="Twentieth Century"/>
              <a:buNone/>
            </a:pPr>
            <a:r>
              <a:rPr lang="it-IT">
                <a:solidFill>
                  <a:srgbClr val="0070C0"/>
                </a:solidFill>
              </a:rPr>
              <a:t>OUTLINE</a:t>
            </a:r>
            <a:endParaRPr/>
          </a:p>
        </p:txBody>
      </p:sp>
      <p:sp>
        <p:nvSpPr>
          <p:cNvPr id="173" name="Google Shape;173;p20"/>
          <p:cNvSpPr txBox="1"/>
          <p:nvPr>
            <p:ph idx="1" type="body"/>
          </p:nvPr>
        </p:nvSpPr>
        <p:spPr>
          <a:xfrm>
            <a:off x="913774" y="2367092"/>
            <a:ext cx="10363826" cy="3424107"/>
          </a:xfrm>
          <a:prstGeom prst="rect">
            <a:avLst/>
          </a:prstGeom>
          <a:noFill/>
          <a:ln>
            <a:noFill/>
          </a:ln>
        </p:spPr>
        <p:txBody>
          <a:bodyPr anchorCtr="0" anchor="t" bIns="45700" lIns="91425" spcFirstLastPara="1" rIns="91425" wrap="square" tIns="45700">
            <a:normAutofit/>
          </a:bodyPr>
          <a:lstStyle/>
          <a:p>
            <a:pPr indent="-228600" lvl="0" marL="228600" rtl="0" algn="l">
              <a:lnSpc>
                <a:spcPct val="120000"/>
              </a:lnSpc>
              <a:spcBef>
                <a:spcPts val="0"/>
              </a:spcBef>
              <a:spcAft>
                <a:spcPts val="0"/>
              </a:spcAft>
              <a:buSzPts val="2000"/>
              <a:buChar char="•"/>
            </a:pPr>
            <a:r>
              <a:rPr lang="it-IT" cap="none">
                <a:latin typeface="Avenir"/>
                <a:ea typeface="Avenir"/>
                <a:cs typeface="Avenir"/>
                <a:sym typeface="Avenir"/>
              </a:rPr>
              <a:t>Introduction: Mordvinic languages (Erzya and Moksha) and transitivy.</a:t>
            </a:r>
            <a:endParaRPr/>
          </a:p>
          <a:p>
            <a:pPr indent="-228600" lvl="0" marL="228600" rtl="0" algn="l">
              <a:lnSpc>
                <a:spcPct val="120000"/>
              </a:lnSpc>
              <a:spcBef>
                <a:spcPts val="1000"/>
              </a:spcBef>
              <a:spcAft>
                <a:spcPts val="0"/>
              </a:spcAft>
              <a:buSzPts val="2000"/>
              <a:buChar char="•"/>
            </a:pPr>
            <a:r>
              <a:rPr lang="it-IT" cap="none">
                <a:latin typeface="Avenir"/>
                <a:ea typeface="Avenir"/>
                <a:cs typeface="Avenir"/>
                <a:sym typeface="Avenir"/>
              </a:rPr>
              <a:t>The ablative-partitive in Erzya and Moksha</a:t>
            </a:r>
            <a:endParaRPr/>
          </a:p>
          <a:p>
            <a:pPr indent="-228600" lvl="0" marL="228600" rtl="0" algn="l">
              <a:lnSpc>
                <a:spcPct val="120000"/>
              </a:lnSpc>
              <a:spcBef>
                <a:spcPts val="1000"/>
              </a:spcBef>
              <a:spcAft>
                <a:spcPts val="0"/>
              </a:spcAft>
              <a:buSzPts val="2000"/>
              <a:buChar char="•"/>
            </a:pPr>
            <a:r>
              <a:rPr lang="it-IT" cap="none">
                <a:latin typeface="Avenir"/>
                <a:ea typeface="Avenir"/>
                <a:cs typeface="Avenir"/>
                <a:sym typeface="Avenir"/>
              </a:rPr>
              <a:t>Low transitivity and APA</a:t>
            </a:r>
            <a:endParaRPr/>
          </a:p>
          <a:p>
            <a:pPr indent="-228600" lvl="0" marL="228600" rtl="0" algn="l">
              <a:lnSpc>
                <a:spcPct val="120000"/>
              </a:lnSpc>
              <a:spcBef>
                <a:spcPts val="1000"/>
              </a:spcBef>
              <a:spcAft>
                <a:spcPts val="0"/>
              </a:spcAft>
              <a:buSzPts val="2000"/>
              <a:buChar char="•"/>
            </a:pPr>
            <a:r>
              <a:rPr lang="it-IT" cap="none">
                <a:latin typeface="Avenir"/>
                <a:ea typeface="Avenir"/>
                <a:cs typeface="Avenir"/>
                <a:sym typeface="Avenir"/>
              </a:rPr>
              <a:t>Corpus and Data</a:t>
            </a:r>
            <a:endParaRPr/>
          </a:p>
          <a:p>
            <a:pPr indent="-228600" lvl="0" marL="228600" rtl="0" algn="l">
              <a:lnSpc>
                <a:spcPct val="120000"/>
              </a:lnSpc>
              <a:spcBef>
                <a:spcPts val="1000"/>
              </a:spcBef>
              <a:spcAft>
                <a:spcPts val="0"/>
              </a:spcAft>
              <a:buSzPts val="2000"/>
              <a:buChar char="•"/>
            </a:pPr>
            <a:r>
              <a:rPr lang="it-IT" cap="none">
                <a:latin typeface="Avenir"/>
                <a:ea typeface="Avenir"/>
                <a:cs typeface="Avenir"/>
                <a:sym typeface="Avenir"/>
              </a:rPr>
              <a:t>Results</a:t>
            </a:r>
            <a:endParaRPr/>
          </a:p>
          <a:p>
            <a:pPr indent="-228600" lvl="0" marL="228600" rtl="0" algn="l">
              <a:lnSpc>
                <a:spcPct val="120000"/>
              </a:lnSpc>
              <a:spcBef>
                <a:spcPts val="1000"/>
              </a:spcBef>
              <a:spcAft>
                <a:spcPts val="0"/>
              </a:spcAft>
              <a:buSzPts val="2000"/>
              <a:buNone/>
            </a:pPr>
            <a:r>
              <a:t/>
            </a:r>
            <a:endParaRPr/>
          </a:p>
          <a:p>
            <a:pPr indent="-228600" lvl="0" marL="228600" rtl="0" algn="l">
              <a:lnSpc>
                <a:spcPct val="120000"/>
              </a:lnSpc>
              <a:spcBef>
                <a:spcPts val="1000"/>
              </a:spcBef>
              <a:spcAft>
                <a:spcPts val="0"/>
              </a:spcAft>
              <a:buSzPts val="2000"/>
              <a:buNone/>
            </a:pPr>
            <a:r>
              <a:t/>
            </a:r>
            <a:endParaRPr/>
          </a:p>
        </p:txBody>
      </p:sp>
      <p:sp>
        <p:nvSpPr>
          <p:cNvPr id="174" name="Google Shape;174;p20"/>
          <p:cNvSpPr txBox="1"/>
          <p:nvPr>
            <p:ph idx="12" type="sldNum"/>
          </p:nvPr>
        </p:nvSpPr>
        <p:spPr>
          <a:xfrm>
            <a:off x="10514011" y="5883275"/>
            <a:ext cx="764215"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6" name="Shape 326"/>
        <p:cNvGrpSpPr/>
        <p:nvPr/>
      </p:nvGrpSpPr>
      <p:grpSpPr>
        <a:xfrm>
          <a:off x="0" y="0"/>
          <a:ext cx="0" cy="0"/>
          <a:chOff x="0" y="0"/>
          <a:chExt cx="0" cy="0"/>
        </a:xfrm>
      </p:grpSpPr>
      <p:sp>
        <p:nvSpPr>
          <p:cNvPr id="327" name="Google Shape;327;p38"/>
          <p:cNvSpPr txBox="1"/>
          <p:nvPr>
            <p:ph type="title"/>
          </p:nvPr>
        </p:nvSpPr>
        <p:spPr>
          <a:xfrm>
            <a:off x="913775" y="618517"/>
            <a:ext cx="10364451" cy="852099"/>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0070C0"/>
              </a:buClr>
              <a:buSzPts val="2800"/>
              <a:buFont typeface="Twentieth Century"/>
              <a:buNone/>
            </a:pPr>
            <a:r>
              <a:rPr lang="it-IT" sz="2800">
                <a:solidFill>
                  <a:srgbClr val="0070C0"/>
                </a:solidFill>
              </a:rPr>
              <a:t>[E] SODAMS 'TO KNOW'</a:t>
            </a:r>
            <a:endParaRPr/>
          </a:p>
        </p:txBody>
      </p:sp>
      <p:sp>
        <p:nvSpPr>
          <p:cNvPr id="328" name="Google Shape;328;p38"/>
          <p:cNvSpPr txBox="1"/>
          <p:nvPr>
            <p:ph idx="1" type="body"/>
          </p:nvPr>
        </p:nvSpPr>
        <p:spPr>
          <a:xfrm>
            <a:off x="913774" y="1470617"/>
            <a:ext cx="10363826" cy="1270076"/>
          </a:xfrm>
          <a:prstGeom prst="rect">
            <a:avLst/>
          </a:prstGeom>
          <a:noFill/>
          <a:ln>
            <a:noFill/>
          </a:ln>
        </p:spPr>
        <p:txBody>
          <a:bodyPr anchorCtr="0" anchor="t" bIns="45700" lIns="91425" spcFirstLastPara="1" rIns="91425" wrap="square" tIns="45700">
            <a:noAutofit/>
          </a:bodyPr>
          <a:lstStyle/>
          <a:p>
            <a:pPr indent="0" lvl="1" marL="0" rtl="0" algn="l">
              <a:lnSpc>
                <a:spcPct val="120000"/>
              </a:lnSpc>
              <a:spcBef>
                <a:spcPts val="0"/>
              </a:spcBef>
              <a:spcAft>
                <a:spcPts val="0"/>
              </a:spcAft>
              <a:buSzPts val="1600"/>
              <a:buNone/>
            </a:pPr>
            <a:r>
              <a:rPr lang="it-IT" sz="1600" cap="none">
                <a:latin typeface="Avenir"/>
                <a:ea typeface="Avenir"/>
                <a:cs typeface="Avenir"/>
                <a:sym typeface="Avenir"/>
              </a:rPr>
              <a:t>With the verb [E] </a:t>
            </a:r>
            <a:r>
              <a:rPr i="1" lang="it-IT" sz="1600" cap="none">
                <a:latin typeface="Avenir"/>
                <a:ea typeface="Avenir"/>
                <a:cs typeface="Avenir"/>
                <a:sym typeface="Avenir"/>
              </a:rPr>
              <a:t>sodams</a:t>
            </a:r>
            <a:r>
              <a:rPr lang="it-IT" sz="1600" cap="none">
                <a:latin typeface="Avenir"/>
                <a:ea typeface="Avenir"/>
                <a:cs typeface="Avenir"/>
                <a:sym typeface="Avenir"/>
              </a:rPr>
              <a:t>, </a:t>
            </a:r>
            <a:endParaRPr/>
          </a:p>
          <a:p>
            <a:pPr indent="-228600" lvl="1" marL="228600" rtl="0" algn="l">
              <a:lnSpc>
                <a:spcPct val="120000"/>
              </a:lnSpc>
              <a:spcBef>
                <a:spcPts val="1000"/>
              </a:spcBef>
              <a:spcAft>
                <a:spcPts val="0"/>
              </a:spcAft>
              <a:buSzPts val="1600"/>
              <a:buChar char="•"/>
            </a:pPr>
            <a:r>
              <a:rPr lang="it-IT" sz="1600" cap="none">
                <a:latin typeface="Avenir"/>
                <a:ea typeface="Avenir"/>
                <a:cs typeface="Avenir"/>
                <a:sym typeface="Avenir"/>
              </a:rPr>
              <a:t>The  construct with the APA is mainly used to expresses indirect knowledge, with the meaning of  'to know about ‘ (10)</a:t>
            </a:r>
            <a:endParaRPr/>
          </a:p>
          <a:p>
            <a:pPr indent="-127000" lvl="1" marL="228600" rtl="0" algn="l">
              <a:lnSpc>
                <a:spcPct val="120000"/>
              </a:lnSpc>
              <a:spcBef>
                <a:spcPts val="1000"/>
              </a:spcBef>
              <a:spcAft>
                <a:spcPts val="0"/>
              </a:spcAft>
              <a:buSzPts val="1600"/>
              <a:buNone/>
            </a:pPr>
            <a:r>
              <a:t/>
            </a:r>
            <a:endParaRPr sz="1600" cap="none">
              <a:latin typeface="Avenir"/>
              <a:ea typeface="Avenir"/>
              <a:cs typeface="Avenir"/>
              <a:sym typeface="Avenir"/>
            </a:endParaRPr>
          </a:p>
          <a:p>
            <a:pPr indent="-127000" lvl="1" marL="228600" rtl="0" algn="l">
              <a:lnSpc>
                <a:spcPct val="120000"/>
              </a:lnSpc>
              <a:spcBef>
                <a:spcPts val="1000"/>
              </a:spcBef>
              <a:spcAft>
                <a:spcPts val="0"/>
              </a:spcAft>
              <a:buSzPts val="1600"/>
              <a:buNone/>
            </a:pPr>
            <a:r>
              <a:t/>
            </a:r>
            <a:endParaRPr sz="1600"/>
          </a:p>
        </p:txBody>
      </p:sp>
      <p:sp>
        <p:nvSpPr>
          <p:cNvPr id="329" name="Google Shape;329;p38"/>
          <p:cNvSpPr txBox="1"/>
          <p:nvPr>
            <p:ph idx="12" type="sldNum"/>
          </p:nvPr>
        </p:nvSpPr>
        <p:spPr>
          <a:xfrm>
            <a:off x="10514011" y="5883275"/>
            <a:ext cx="764215"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it-IT"/>
              <a:t>‹#›</a:t>
            </a:fld>
            <a:endParaRPr/>
          </a:p>
        </p:txBody>
      </p:sp>
      <p:sp>
        <p:nvSpPr>
          <p:cNvPr id="330" name="Google Shape;330;p38"/>
          <p:cNvSpPr txBox="1"/>
          <p:nvPr/>
        </p:nvSpPr>
        <p:spPr>
          <a:xfrm>
            <a:off x="1219200" y="3098800"/>
            <a:ext cx="9294811" cy="310854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it-IT" sz="1600">
                <a:solidFill>
                  <a:schemeClr val="dk1"/>
                </a:solidFill>
                <a:latin typeface="Avenir"/>
                <a:ea typeface="Avenir"/>
                <a:cs typeface="Avenir"/>
                <a:sym typeface="Avenir"/>
              </a:rPr>
              <a:t> (10) AP  'to know about'</a:t>
            </a:r>
            <a:endParaRPr/>
          </a:p>
          <a:p>
            <a:pPr indent="0" lvl="0" marL="0" marR="0" rtl="0" algn="l">
              <a:spcBef>
                <a:spcPts val="0"/>
              </a:spcBef>
              <a:spcAft>
                <a:spcPts val="0"/>
              </a:spcAft>
              <a:buNone/>
            </a:pPr>
            <a:r>
              <a:t/>
            </a:r>
            <a:endParaRPr sz="1600">
              <a:solidFill>
                <a:schemeClr val="dk1"/>
              </a:solidFill>
              <a:latin typeface="Avenir"/>
              <a:ea typeface="Avenir"/>
              <a:cs typeface="Avenir"/>
              <a:sym typeface="Avenir"/>
            </a:endParaRPr>
          </a:p>
          <a:p>
            <a:pPr indent="0" lvl="0" marL="0" marR="0" rtl="0" algn="l">
              <a:spcBef>
                <a:spcPts val="0"/>
              </a:spcBef>
              <a:spcAft>
                <a:spcPts val="0"/>
              </a:spcAft>
              <a:buNone/>
            </a:pPr>
            <a:r>
              <a:rPr lang="it-IT" sz="1600">
                <a:solidFill>
                  <a:schemeClr val="dk1"/>
                </a:solidFill>
                <a:latin typeface="Avenir"/>
                <a:ea typeface="Avenir"/>
                <a:cs typeface="Avenir"/>
                <a:sym typeface="Avenir"/>
              </a:rPr>
              <a:t>	a. </a:t>
            </a:r>
            <a:r>
              <a:rPr i="1" lang="it-IT" sz="1600">
                <a:solidFill>
                  <a:schemeClr val="dk1"/>
                </a:solidFill>
                <a:latin typeface="Avenir"/>
                <a:ea typeface="Avenir"/>
                <a:cs typeface="Avenir"/>
                <a:sym typeface="Avenir"/>
              </a:rPr>
              <a:t>Paŕak, kiak	 sod-i 		Aga baba-ń 	</a:t>
            </a:r>
            <a:r>
              <a:rPr b="1" i="1" lang="it-IT" sz="1600">
                <a:solidFill>
                  <a:schemeClr val="dk1"/>
                </a:solidFill>
                <a:latin typeface="Avenir"/>
                <a:ea typeface="Avenir"/>
                <a:cs typeface="Avenir"/>
                <a:sym typeface="Avenir"/>
              </a:rPr>
              <a:t>ćora-do-nzo</a:t>
            </a:r>
            <a:r>
              <a:rPr i="1" lang="it-IT" sz="1600">
                <a:solidFill>
                  <a:schemeClr val="dk1"/>
                </a:solidFill>
                <a:latin typeface="Avenir"/>
                <a:ea typeface="Avenir"/>
                <a:cs typeface="Avenir"/>
                <a:sym typeface="Avenir"/>
              </a:rPr>
              <a:t>-jak? </a:t>
            </a:r>
            <a:r>
              <a:rPr lang="it-IT" sz="1600">
                <a:solidFill>
                  <a:schemeClr val="dk1"/>
                </a:solidFill>
                <a:latin typeface="Avenir"/>
                <a:ea typeface="Avenir"/>
                <a:cs typeface="Avenir"/>
                <a:sym typeface="Avenir"/>
              </a:rPr>
              <a:t>	</a:t>
            </a:r>
            <a:endParaRPr/>
          </a:p>
          <a:p>
            <a:pPr indent="0" lvl="0" marL="0" marR="0" rtl="0" algn="l">
              <a:spcBef>
                <a:spcPts val="0"/>
              </a:spcBef>
              <a:spcAft>
                <a:spcPts val="0"/>
              </a:spcAft>
              <a:buNone/>
            </a:pPr>
            <a:r>
              <a:rPr lang="it-IT" sz="1600">
                <a:solidFill>
                  <a:schemeClr val="dk1"/>
                </a:solidFill>
                <a:latin typeface="Avenir"/>
                <a:ea typeface="Avenir"/>
                <a:cs typeface="Avenir"/>
                <a:sym typeface="Avenir"/>
              </a:rPr>
              <a:t>		well 	who	 know</a:t>
            </a:r>
            <a:r>
              <a:rPr lang="it-IT" sz="1600" cap="small">
                <a:solidFill>
                  <a:schemeClr val="dk1"/>
                </a:solidFill>
                <a:latin typeface="Avenir"/>
                <a:ea typeface="Avenir"/>
                <a:cs typeface="Avenir"/>
                <a:sym typeface="Avenir"/>
              </a:rPr>
              <a:t>-prs.3sg A. </a:t>
            </a:r>
            <a:r>
              <a:rPr lang="it-IT" sz="1600">
                <a:solidFill>
                  <a:schemeClr val="dk1"/>
                </a:solidFill>
                <a:latin typeface="Avenir"/>
                <a:ea typeface="Avenir"/>
                <a:cs typeface="Avenir"/>
                <a:sym typeface="Avenir"/>
              </a:rPr>
              <a:t>Baba-</a:t>
            </a:r>
            <a:r>
              <a:rPr lang="it-IT" sz="1600" cap="small">
                <a:solidFill>
                  <a:schemeClr val="dk1"/>
                </a:solidFill>
                <a:latin typeface="Avenir"/>
                <a:ea typeface="Avenir"/>
                <a:cs typeface="Avenir"/>
                <a:sym typeface="Avenir"/>
              </a:rPr>
              <a:t>gen</a:t>
            </a:r>
            <a:r>
              <a:rPr lang="it-IT" sz="1600">
                <a:solidFill>
                  <a:schemeClr val="dk1"/>
                </a:solidFill>
                <a:latin typeface="Avenir"/>
                <a:ea typeface="Avenir"/>
                <a:cs typeface="Avenir"/>
                <a:sym typeface="Avenir"/>
              </a:rPr>
              <a:t> 	man-</a:t>
            </a:r>
            <a:r>
              <a:rPr lang="it-IT" sz="1600" cap="small">
                <a:solidFill>
                  <a:schemeClr val="dk1"/>
                </a:solidFill>
                <a:latin typeface="Avenir"/>
                <a:ea typeface="Avenir"/>
                <a:cs typeface="Avenir"/>
                <a:sym typeface="Avenir"/>
              </a:rPr>
              <a:t>abl-poss:3pl-clt</a:t>
            </a:r>
            <a:endParaRPr/>
          </a:p>
          <a:p>
            <a:pPr indent="0" lvl="0" marL="0" marR="0" rtl="0" algn="l">
              <a:spcBef>
                <a:spcPts val="0"/>
              </a:spcBef>
              <a:spcAft>
                <a:spcPts val="0"/>
              </a:spcAft>
              <a:buNone/>
            </a:pPr>
            <a:r>
              <a:rPr lang="it-IT" sz="1600">
                <a:solidFill>
                  <a:schemeClr val="dk1"/>
                </a:solidFill>
                <a:latin typeface="Avenir"/>
                <a:ea typeface="Avenir"/>
                <a:cs typeface="Avenir"/>
                <a:sym typeface="Avenir"/>
              </a:rPr>
              <a:t>	'Well, and who knows about the sons of baba Aga?'</a:t>
            </a:r>
            <a:endParaRPr/>
          </a:p>
          <a:p>
            <a:pPr indent="0" lvl="0" marL="0" marR="0" rtl="0" algn="l">
              <a:spcBef>
                <a:spcPts val="0"/>
              </a:spcBef>
              <a:spcAft>
                <a:spcPts val="0"/>
              </a:spcAft>
              <a:buNone/>
            </a:pPr>
            <a:r>
              <a:t/>
            </a:r>
            <a:endParaRPr sz="1600">
              <a:solidFill>
                <a:schemeClr val="dk1"/>
              </a:solidFill>
              <a:latin typeface="Avenir"/>
              <a:ea typeface="Avenir"/>
              <a:cs typeface="Avenir"/>
              <a:sym typeface="Avenir"/>
            </a:endParaRPr>
          </a:p>
          <a:p>
            <a:pPr indent="0" lvl="0" marL="0" marR="0" rtl="0" algn="l">
              <a:spcBef>
                <a:spcPts val="0"/>
              </a:spcBef>
              <a:spcAft>
                <a:spcPts val="0"/>
              </a:spcAft>
              <a:buClr>
                <a:schemeClr val="dk1"/>
              </a:buClr>
              <a:buSzPts val="1600"/>
              <a:buFont typeface="Avenir"/>
              <a:buNone/>
            </a:pPr>
            <a:r>
              <a:rPr lang="it-IT" sz="1600">
                <a:solidFill>
                  <a:schemeClr val="dk1"/>
                </a:solidFill>
                <a:latin typeface="Avenir"/>
                <a:ea typeface="Avenir"/>
                <a:cs typeface="Avenir"/>
                <a:sym typeface="Avenir"/>
              </a:rPr>
              <a:t>	b. </a:t>
            </a:r>
            <a:r>
              <a:rPr i="1" lang="it-IT" sz="1600">
                <a:solidFill>
                  <a:schemeClr val="dk1"/>
                </a:solidFill>
                <a:latin typeface="Avenir"/>
                <a:ea typeface="Avenir"/>
                <a:cs typeface="Avenir"/>
                <a:sym typeface="Avenir"/>
              </a:rPr>
              <a:t>siń 	a  </a:t>
            </a:r>
            <a:r>
              <a:rPr b="1" i="1" lang="it-IT" sz="1600">
                <a:solidFill>
                  <a:schemeClr val="dk1"/>
                </a:solidFill>
                <a:latin typeface="Avenir"/>
                <a:ea typeface="Avenir"/>
                <a:cs typeface="Avenir"/>
                <a:sym typeface="Avenir"/>
              </a:rPr>
              <a:t>sod-iť</a:t>
            </a:r>
            <a:r>
              <a:rPr i="1" lang="it-IT" sz="1600">
                <a:solidFill>
                  <a:schemeClr val="dk1"/>
                </a:solidFill>
                <a:latin typeface="Avenir"/>
                <a:ea typeface="Avenir"/>
                <a:cs typeface="Avenir"/>
                <a:sym typeface="Avenir"/>
              </a:rPr>
              <a:t> 			</a:t>
            </a:r>
            <a:r>
              <a:rPr b="1" i="1" lang="it-IT" sz="1600">
                <a:solidFill>
                  <a:schemeClr val="dk1"/>
                </a:solidFill>
                <a:latin typeface="Avenir"/>
                <a:ea typeface="Avenir"/>
                <a:cs typeface="Avenir"/>
                <a:sym typeface="Avenir"/>
              </a:rPr>
              <a:t>zijan-do-ńť</a:t>
            </a:r>
            <a:r>
              <a:rPr i="1" lang="it-IT" sz="1600">
                <a:solidFill>
                  <a:schemeClr val="dk1"/>
                </a:solidFill>
                <a:latin typeface="Avenir"/>
                <a:ea typeface="Avenir"/>
                <a:cs typeface="Avenir"/>
                <a:sym typeface="Avenir"/>
              </a:rPr>
              <a:t>.</a:t>
            </a:r>
            <a:endParaRPr sz="1600">
              <a:solidFill>
                <a:schemeClr val="dk1"/>
              </a:solidFill>
              <a:latin typeface="Avenir"/>
              <a:ea typeface="Avenir"/>
              <a:cs typeface="Avenir"/>
              <a:sym typeface="Avenir"/>
            </a:endParaRPr>
          </a:p>
          <a:p>
            <a:pPr indent="0" lvl="0" marL="0" marR="0" rtl="0" algn="l">
              <a:spcBef>
                <a:spcPts val="0"/>
              </a:spcBef>
              <a:spcAft>
                <a:spcPts val="0"/>
              </a:spcAft>
              <a:buClr>
                <a:schemeClr val="dk1"/>
              </a:buClr>
              <a:buSzPts val="1600"/>
              <a:buFont typeface="Avenir"/>
              <a:buNone/>
            </a:pPr>
            <a:r>
              <a:rPr lang="it-IT" sz="1600">
                <a:solidFill>
                  <a:schemeClr val="dk1"/>
                </a:solidFill>
                <a:latin typeface="Avenir"/>
                <a:ea typeface="Avenir"/>
                <a:cs typeface="Avenir"/>
                <a:sym typeface="Avenir"/>
              </a:rPr>
              <a:t>		</a:t>
            </a:r>
            <a:r>
              <a:rPr lang="it-IT" sz="1600" cap="small">
                <a:solidFill>
                  <a:schemeClr val="dk1"/>
                </a:solidFill>
                <a:latin typeface="Avenir"/>
                <a:ea typeface="Avenir"/>
                <a:cs typeface="Avenir"/>
                <a:sym typeface="Avenir"/>
              </a:rPr>
              <a:t>3pl 	neg </a:t>
            </a:r>
            <a:r>
              <a:rPr lang="it-IT" sz="1600">
                <a:solidFill>
                  <a:schemeClr val="dk1"/>
                </a:solidFill>
                <a:latin typeface="Avenir"/>
                <a:ea typeface="Avenir"/>
                <a:cs typeface="Avenir"/>
                <a:sym typeface="Avenir"/>
              </a:rPr>
              <a:t>know-</a:t>
            </a:r>
            <a:r>
              <a:rPr lang="it-IT" sz="1600" cap="small">
                <a:solidFill>
                  <a:schemeClr val="dk1"/>
                </a:solidFill>
                <a:latin typeface="Avenir"/>
                <a:ea typeface="Avenir"/>
                <a:cs typeface="Avenir"/>
                <a:sym typeface="Avenir"/>
              </a:rPr>
              <a:t>prs.3pl </a:t>
            </a:r>
            <a:r>
              <a:rPr lang="it-IT" sz="1600">
                <a:solidFill>
                  <a:schemeClr val="dk1"/>
                </a:solidFill>
                <a:latin typeface="Avenir"/>
                <a:ea typeface="Avenir"/>
                <a:cs typeface="Avenir"/>
                <a:sym typeface="Avenir"/>
              </a:rPr>
              <a:t>	accident-</a:t>
            </a:r>
            <a:r>
              <a:rPr lang="it-IT" sz="1600" cap="small">
                <a:solidFill>
                  <a:schemeClr val="dk1"/>
                </a:solidFill>
                <a:latin typeface="Avenir"/>
                <a:ea typeface="Avenir"/>
                <a:cs typeface="Avenir"/>
                <a:sym typeface="Avenir"/>
              </a:rPr>
              <a:t>abl-def</a:t>
            </a:r>
            <a:endParaRPr sz="1600" cap="small">
              <a:solidFill>
                <a:schemeClr val="dk1"/>
              </a:solidFill>
              <a:latin typeface="Avenir"/>
              <a:ea typeface="Avenir"/>
              <a:cs typeface="Avenir"/>
              <a:sym typeface="Avenir"/>
            </a:endParaRPr>
          </a:p>
          <a:p>
            <a:pPr indent="0" lvl="0" marL="0" marR="0" rtl="0" algn="l">
              <a:spcBef>
                <a:spcPts val="0"/>
              </a:spcBef>
              <a:spcAft>
                <a:spcPts val="0"/>
              </a:spcAft>
              <a:buNone/>
            </a:pPr>
            <a:r>
              <a:rPr lang="it-IT" sz="1600">
                <a:solidFill>
                  <a:schemeClr val="dk1"/>
                </a:solidFill>
                <a:latin typeface="Avenir"/>
                <a:ea typeface="Avenir"/>
                <a:cs typeface="Avenir"/>
                <a:sym typeface="Avenir"/>
              </a:rPr>
              <a:t>	‘They do not know about the accident'</a:t>
            </a:r>
            <a:endParaRPr/>
          </a:p>
          <a:p>
            <a:pPr indent="0" lvl="0" marL="0" marR="0" rtl="0" algn="l">
              <a:spcBef>
                <a:spcPts val="0"/>
              </a:spcBef>
              <a:spcAft>
                <a:spcPts val="0"/>
              </a:spcAft>
              <a:buNone/>
            </a:pPr>
            <a:r>
              <a:t/>
            </a:r>
            <a:endParaRPr sz="1600">
              <a:solidFill>
                <a:schemeClr val="dk1"/>
              </a:solidFill>
              <a:latin typeface="Avenir"/>
              <a:ea typeface="Avenir"/>
              <a:cs typeface="Avenir"/>
              <a:sym typeface="Avenir"/>
            </a:endParaRPr>
          </a:p>
          <a:p>
            <a:pPr indent="0" lvl="0" marL="0" marR="0" rtl="0" algn="l">
              <a:spcBef>
                <a:spcPts val="0"/>
              </a:spcBef>
              <a:spcAft>
                <a:spcPts val="0"/>
              </a:spcAft>
              <a:buNone/>
            </a:pPr>
            <a:r>
              <a:t/>
            </a:r>
            <a:endParaRPr sz="1800">
              <a:solidFill>
                <a:schemeClr val="dk1"/>
              </a:solidFill>
              <a:latin typeface="Twentieth Century"/>
              <a:ea typeface="Twentieth Century"/>
              <a:cs typeface="Twentieth Century"/>
              <a:sym typeface="Twentieth Century"/>
            </a:endParaRPr>
          </a:p>
          <a:p>
            <a:pPr indent="0" lvl="0" marL="0" marR="0" rtl="0" algn="l">
              <a:spcBef>
                <a:spcPts val="0"/>
              </a:spcBef>
              <a:spcAft>
                <a:spcPts val="0"/>
              </a:spcAft>
              <a:buNone/>
            </a:pPr>
            <a:r>
              <a:t/>
            </a:r>
            <a:endParaRPr sz="1800">
              <a:solidFill>
                <a:schemeClr val="dk1"/>
              </a:solidFill>
              <a:latin typeface="Twentieth Century"/>
              <a:ea typeface="Twentieth Century"/>
              <a:cs typeface="Twentieth Century"/>
              <a:sym typeface="Twentieth Century"/>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4" name="Shape 334"/>
        <p:cNvGrpSpPr/>
        <p:nvPr/>
      </p:nvGrpSpPr>
      <p:grpSpPr>
        <a:xfrm>
          <a:off x="0" y="0"/>
          <a:ext cx="0" cy="0"/>
          <a:chOff x="0" y="0"/>
          <a:chExt cx="0" cy="0"/>
        </a:xfrm>
      </p:grpSpPr>
      <p:sp>
        <p:nvSpPr>
          <p:cNvPr id="335" name="Google Shape;335;p39"/>
          <p:cNvSpPr txBox="1"/>
          <p:nvPr>
            <p:ph type="title"/>
          </p:nvPr>
        </p:nvSpPr>
        <p:spPr>
          <a:xfrm>
            <a:off x="913775" y="618517"/>
            <a:ext cx="10364451" cy="1596177"/>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0070C0"/>
              </a:buClr>
              <a:buSzPts val="2800"/>
              <a:buFont typeface="Twentieth Century"/>
              <a:buNone/>
            </a:pPr>
            <a:r>
              <a:rPr lang="it-IT" sz="2800">
                <a:solidFill>
                  <a:srgbClr val="0070C0"/>
                </a:solidFill>
              </a:rPr>
              <a:t>SODAMS 'TO KNOW’(2)</a:t>
            </a:r>
            <a:endParaRPr sz="2800"/>
          </a:p>
        </p:txBody>
      </p:sp>
      <p:sp>
        <p:nvSpPr>
          <p:cNvPr id="336" name="Google Shape;336;p39"/>
          <p:cNvSpPr txBox="1"/>
          <p:nvPr>
            <p:ph idx="12" type="sldNum"/>
          </p:nvPr>
        </p:nvSpPr>
        <p:spPr>
          <a:xfrm>
            <a:off x="10514011" y="5883275"/>
            <a:ext cx="764215"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it-IT"/>
              <a:t>‹#›</a:t>
            </a:fld>
            <a:endParaRPr/>
          </a:p>
        </p:txBody>
      </p:sp>
      <p:sp>
        <p:nvSpPr>
          <p:cNvPr id="337" name="Google Shape;337;p39"/>
          <p:cNvSpPr txBox="1"/>
          <p:nvPr/>
        </p:nvSpPr>
        <p:spPr>
          <a:xfrm>
            <a:off x="1739899" y="3721100"/>
            <a:ext cx="8902699" cy="206210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it-IT" sz="1600">
                <a:solidFill>
                  <a:schemeClr val="dk1"/>
                </a:solidFill>
                <a:latin typeface="Avenir"/>
                <a:ea typeface="Avenir"/>
                <a:cs typeface="Avenir"/>
                <a:sym typeface="Avenir"/>
              </a:rPr>
              <a:t>(11) 	a. </a:t>
            </a:r>
            <a:r>
              <a:rPr i="1" lang="it-IT" sz="1600">
                <a:solidFill>
                  <a:schemeClr val="dk1"/>
                </a:solidFill>
                <a:latin typeface="Avenir"/>
                <a:ea typeface="Avenir"/>
                <a:cs typeface="Avenir"/>
                <a:sym typeface="Avenir"/>
              </a:rPr>
              <a:t>Di  (...) a veśe	 lovnićaťńe	 sod-iť		</a:t>
            </a:r>
            <a:r>
              <a:rPr b="1" i="1" lang="it-IT" sz="1600">
                <a:solidFill>
                  <a:schemeClr val="dk1"/>
                </a:solidFill>
                <a:latin typeface="Avenir"/>
                <a:ea typeface="Avenir"/>
                <a:cs typeface="Avenir"/>
                <a:sym typeface="Avenir"/>
              </a:rPr>
              <a:t> A. Dorońin-de koda žurnaĺist-te.</a:t>
            </a:r>
            <a:endParaRPr/>
          </a:p>
          <a:p>
            <a:pPr indent="0" lvl="0" marL="0" marR="0" rtl="0" algn="l">
              <a:spcBef>
                <a:spcPts val="0"/>
              </a:spcBef>
              <a:spcAft>
                <a:spcPts val="0"/>
              </a:spcAft>
              <a:buClr>
                <a:schemeClr val="dk1"/>
              </a:buClr>
              <a:buSzPts val="1600"/>
              <a:buFont typeface="Avenir"/>
              <a:buNone/>
            </a:pPr>
            <a:r>
              <a:rPr lang="it-IT" sz="1600">
                <a:solidFill>
                  <a:schemeClr val="dk1"/>
                </a:solidFill>
                <a:latin typeface="Avenir"/>
                <a:ea typeface="Avenir"/>
                <a:cs typeface="Avenir"/>
                <a:sym typeface="Avenir"/>
              </a:rPr>
              <a:t> 		and </a:t>
            </a:r>
            <a:r>
              <a:rPr lang="it-IT" sz="1600" cap="small">
                <a:solidFill>
                  <a:schemeClr val="dk1"/>
                </a:solidFill>
                <a:latin typeface="Avenir"/>
                <a:ea typeface="Avenir"/>
                <a:cs typeface="Avenir"/>
                <a:sym typeface="Avenir"/>
              </a:rPr>
              <a:t>neg</a:t>
            </a:r>
            <a:r>
              <a:rPr lang="it-IT" sz="1600">
                <a:solidFill>
                  <a:schemeClr val="dk1"/>
                </a:solidFill>
                <a:latin typeface="Avenir"/>
                <a:ea typeface="Avenir"/>
                <a:cs typeface="Avenir"/>
                <a:sym typeface="Avenir"/>
              </a:rPr>
              <a:t> all	 reader</a:t>
            </a:r>
            <a:r>
              <a:rPr lang="it-IT" sz="1600" cap="small">
                <a:solidFill>
                  <a:schemeClr val="dk1"/>
                </a:solidFill>
                <a:latin typeface="Avenir"/>
                <a:ea typeface="Avenir"/>
                <a:cs typeface="Avenir"/>
                <a:sym typeface="Avenir"/>
              </a:rPr>
              <a:t>-def.pl </a:t>
            </a:r>
            <a:r>
              <a:rPr lang="it-IT" sz="1600">
                <a:solidFill>
                  <a:schemeClr val="dk1"/>
                </a:solidFill>
                <a:latin typeface="Avenir"/>
                <a:ea typeface="Avenir"/>
                <a:cs typeface="Avenir"/>
                <a:sym typeface="Avenir"/>
              </a:rPr>
              <a:t>know-</a:t>
            </a:r>
            <a:r>
              <a:rPr lang="it-IT" sz="1600" cap="small">
                <a:solidFill>
                  <a:schemeClr val="dk1"/>
                </a:solidFill>
                <a:latin typeface="Avenir"/>
                <a:ea typeface="Avenir"/>
                <a:cs typeface="Avenir"/>
                <a:sym typeface="Avenir"/>
              </a:rPr>
              <a:t>prs.3pl	 </a:t>
            </a:r>
            <a:r>
              <a:rPr lang="it-IT" sz="1600">
                <a:solidFill>
                  <a:schemeClr val="dk1"/>
                </a:solidFill>
                <a:latin typeface="Avenir"/>
                <a:ea typeface="Avenir"/>
                <a:cs typeface="Avenir"/>
                <a:sym typeface="Avenir"/>
              </a:rPr>
              <a:t>A. D-</a:t>
            </a:r>
            <a:r>
              <a:rPr lang="it-IT" sz="1600" cap="small">
                <a:solidFill>
                  <a:schemeClr val="dk1"/>
                </a:solidFill>
                <a:latin typeface="Avenir"/>
                <a:ea typeface="Avenir"/>
                <a:cs typeface="Avenir"/>
                <a:sym typeface="Avenir"/>
              </a:rPr>
              <a:t>abl</a:t>
            </a:r>
            <a:r>
              <a:rPr lang="it-IT" sz="1600">
                <a:solidFill>
                  <a:schemeClr val="dk1"/>
                </a:solidFill>
                <a:latin typeface="Avenir"/>
                <a:ea typeface="Avenir"/>
                <a:cs typeface="Avenir"/>
                <a:sym typeface="Avenir"/>
              </a:rPr>
              <a:t> 		as 	journalist-</a:t>
            </a:r>
            <a:r>
              <a:rPr lang="it-IT" sz="1600" cap="small">
                <a:solidFill>
                  <a:schemeClr val="dk1"/>
                </a:solidFill>
                <a:latin typeface="Avenir"/>
                <a:ea typeface="Avenir"/>
                <a:cs typeface="Avenir"/>
                <a:sym typeface="Avenir"/>
              </a:rPr>
              <a:t>abl </a:t>
            </a:r>
            <a:endParaRPr/>
          </a:p>
          <a:p>
            <a:pPr indent="0" lvl="0" marL="0" marR="0" rtl="0" algn="l">
              <a:spcBef>
                <a:spcPts val="0"/>
              </a:spcBef>
              <a:spcAft>
                <a:spcPts val="0"/>
              </a:spcAft>
              <a:buClr>
                <a:schemeClr val="dk1"/>
              </a:buClr>
              <a:buSzPts val="1600"/>
              <a:buFont typeface="Avenir"/>
              <a:buNone/>
            </a:pPr>
            <a:r>
              <a:rPr lang="it-IT" sz="1600">
                <a:solidFill>
                  <a:schemeClr val="dk1"/>
                </a:solidFill>
                <a:latin typeface="Avenir"/>
                <a:ea typeface="Avenir"/>
                <a:cs typeface="Avenir"/>
                <a:sym typeface="Avenir"/>
              </a:rPr>
              <a:t>	'And not all the readers knows A. Doronin as a journalist.’</a:t>
            </a:r>
            <a:endParaRPr/>
          </a:p>
          <a:p>
            <a:pPr indent="0" lvl="0" marL="0" marR="0" rtl="0" algn="l">
              <a:spcBef>
                <a:spcPts val="0"/>
              </a:spcBef>
              <a:spcAft>
                <a:spcPts val="0"/>
              </a:spcAft>
              <a:buClr>
                <a:schemeClr val="dk1"/>
              </a:buClr>
              <a:buSzPts val="1600"/>
              <a:buFont typeface="Twentieth Century"/>
              <a:buNone/>
            </a:pPr>
            <a:r>
              <a:t/>
            </a:r>
            <a:endParaRPr sz="1600">
              <a:solidFill>
                <a:schemeClr val="dk1"/>
              </a:solidFill>
              <a:latin typeface="Avenir"/>
              <a:ea typeface="Avenir"/>
              <a:cs typeface="Avenir"/>
              <a:sym typeface="Avenir"/>
            </a:endParaRPr>
          </a:p>
          <a:p>
            <a:pPr indent="0" lvl="0" marL="0" marR="0" rtl="0" algn="l">
              <a:spcBef>
                <a:spcPts val="0"/>
              </a:spcBef>
              <a:spcAft>
                <a:spcPts val="0"/>
              </a:spcAft>
              <a:buClr>
                <a:schemeClr val="dk1"/>
              </a:buClr>
              <a:buSzPts val="1600"/>
              <a:buFont typeface="Avenir"/>
              <a:buNone/>
            </a:pPr>
            <a:r>
              <a:rPr lang="it-IT" sz="1600">
                <a:solidFill>
                  <a:schemeClr val="dk1"/>
                </a:solidFill>
                <a:latin typeface="Avenir"/>
                <a:ea typeface="Avenir"/>
                <a:cs typeface="Avenir"/>
                <a:sym typeface="Avenir"/>
              </a:rPr>
              <a:t> 	</a:t>
            </a:r>
            <a:endParaRPr/>
          </a:p>
          <a:p>
            <a:pPr indent="0" lvl="0" marL="0" marR="0" rtl="0" algn="l">
              <a:spcBef>
                <a:spcPts val="0"/>
              </a:spcBef>
              <a:spcAft>
                <a:spcPts val="0"/>
              </a:spcAft>
              <a:buClr>
                <a:schemeClr val="dk1"/>
              </a:buClr>
              <a:buSzPts val="1600"/>
              <a:buFont typeface="Avenir"/>
              <a:buNone/>
            </a:pPr>
            <a:r>
              <a:rPr lang="it-IT" sz="1600">
                <a:solidFill>
                  <a:schemeClr val="dk1"/>
                </a:solidFill>
                <a:latin typeface="Avenir"/>
                <a:ea typeface="Avenir"/>
                <a:cs typeface="Avenir"/>
                <a:sym typeface="Avenir"/>
              </a:rPr>
              <a:t>	b. 	Son sodaś 		vejke-ďe —ava-zo			 živ di 	uči 		sonze </a:t>
            </a:r>
            <a:endParaRPr/>
          </a:p>
          <a:p>
            <a:pPr indent="0" lvl="0" marL="0" marR="0" rtl="0" algn="l">
              <a:spcBef>
                <a:spcPts val="0"/>
              </a:spcBef>
              <a:spcAft>
                <a:spcPts val="0"/>
              </a:spcAft>
              <a:buNone/>
            </a:pPr>
            <a:r>
              <a:rPr lang="it-IT" sz="1600">
                <a:solidFill>
                  <a:schemeClr val="dk1"/>
                </a:solidFill>
                <a:latin typeface="Avenir"/>
                <a:ea typeface="Avenir"/>
                <a:cs typeface="Avenir"/>
                <a:sym typeface="Avenir"/>
              </a:rPr>
              <a:t>		</a:t>
            </a:r>
            <a:r>
              <a:rPr lang="it-IT" sz="1600" cap="small">
                <a:solidFill>
                  <a:schemeClr val="dk1"/>
                </a:solidFill>
                <a:latin typeface="Avenir"/>
                <a:ea typeface="Avenir"/>
                <a:cs typeface="Avenir"/>
                <a:sym typeface="Avenir"/>
              </a:rPr>
              <a:t> 3sg </a:t>
            </a:r>
            <a:r>
              <a:rPr lang="it-IT" sz="1600">
                <a:solidFill>
                  <a:schemeClr val="dk1"/>
                </a:solidFill>
                <a:latin typeface="Avenir"/>
                <a:ea typeface="Avenir"/>
                <a:cs typeface="Avenir"/>
                <a:sym typeface="Avenir"/>
              </a:rPr>
              <a:t>know-</a:t>
            </a:r>
            <a:r>
              <a:rPr lang="it-IT" sz="1600" cap="small">
                <a:solidFill>
                  <a:schemeClr val="dk1"/>
                </a:solidFill>
                <a:latin typeface="Avenir"/>
                <a:ea typeface="Avenir"/>
                <a:cs typeface="Avenir"/>
                <a:sym typeface="Avenir"/>
              </a:rPr>
              <a:t>pst.3sg 	</a:t>
            </a:r>
            <a:r>
              <a:rPr lang="it-IT" sz="1600">
                <a:solidFill>
                  <a:schemeClr val="dk1"/>
                </a:solidFill>
                <a:latin typeface="Avenir"/>
                <a:ea typeface="Avenir"/>
                <a:cs typeface="Avenir"/>
                <a:sym typeface="Avenir"/>
              </a:rPr>
              <a:t>one-</a:t>
            </a:r>
            <a:r>
              <a:rPr lang="it-IT" sz="1600" cap="small">
                <a:solidFill>
                  <a:schemeClr val="dk1"/>
                </a:solidFill>
                <a:latin typeface="Avenir"/>
                <a:ea typeface="Avenir"/>
                <a:cs typeface="Avenir"/>
                <a:sym typeface="Avenir"/>
              </a:rPr>
              <a:t>abl	 </a:t>
            </a:r>
            <a:r>
              <a:rPr lang="it-IT" sz="1600">
                <a:solidFill>
                  <a:schemeClr val="dk1"/>
                </a:solidFill>
                <a:latin typeface="Avenir"/>
                <a:ea typeface="Avenir"/>
                <a:cs typeface="Avenir"/>
                <a:sym typeface="Avenir"/>
              </a:rPr>
              <a:t>woman-</a:t>
            </a:r>
            <a:r>
              <a:rPr lang="it-IT" sz="1600" cap="small">
                <a:solidFill>
                  <a:schemeClr val="dk1"/>
                </a:solidFill>
                <a:latin typeface="Avenir"/>
                <a:ea typeface="Avenir"/>
                <a:cs typeface="Avenir"/>
                <a:sym typeface="Avenir"/>
              </a:rPr>
              <a:t> poss:3sg</a:t>
            </a:r>
            <a:r>
              <a:rPr lang="it-IT" sz="1600">
                <a:solidFill>
                  <a:schemeClr val="dk1"/>
                </a:solidFill>
                <a:latin typeface="Avenir"/>
                <a:ea typeface="Avenir"/>
                <a:cs typeface="Avenir"/>
                <a:sym typeface="Avenir"/>
              </a:rPr>
              <a:t> alive and wait-</a:t>
            </a:r>
            <a:r>
              <a:rPr lang="it-IT" sz="1600" cap="small">
                <a:solidFill>
                  <a:schemeClr val="dk1"/>
                </a:solidFill>
                <a:latin typeface="Avenir"/>
                <a:ea typeface="Avenir"/>
                <a:cs typeface="Avenir"/>
                <a:sym typeface="Avenir"/>
              </a:rPr>
              <a:t>prs.3sg 3sg.gen </a:t>
            </a:r>
            <a:endParaRPr sz="1600">
              <a:solidFill>
                <a:schemeClr val="dk1"/>
              </a:solidFill>
              <a:latin typeface="Avenir"/>
              <a:ea typeface="Avenir"/>
              <a:cs typeface="Avenir"/>
              <a:sym typeface="Avenir"/>
            </a:endParaRPr>
          </a:p>
          <a:p>
            <a:pPr indent="0" lvl="0" marL="0" marR="0" rtl="0" algn="l">
              <a:spcBef>
                <a:spcPts val="0"/>
              </a:spcBef>
              <a:spcAft>
                <a:spcPts val="0"/>
              </a:spcAft>
              <a:buClr>
                <a:schemeClr val="dk1"/>
              </a:buClr>
              <a:buSzPts val="1600"/>
              <a:buFont typeface="Avenir"/>
              <a:buNone/>
            </a:pPr>
            <a:r>
              <a:rPr lang="it-IT" sz="1600">
                <a:solidFill>
                  <a:schemeClr val="dk1"/>
                </a:solidFill>
                <a:latin typeface="Avenir"/>
                <a:ea typeface="Avenir"/>
                <a:cs typeface="Avenir"/>
                <a:sym typeface="Avenir"/>
              </a:rPr>
              <a:t>	‘He knew one thing, that his woman was alive and was waiting for him.’</a:t>
            </a:r>
            <a:endParaRPr sz="1600">
              <a:solidFill>
                <a:schemeClr val="dk1"/>
              </a:solidFill>
              <a:latin typeface="Avenir"/>
              <a:ea typeface="Avenir"/>
              <a:cs typeface="Avenir"/>
              <a:sym typeface="Avenir"/>
            </a:endParaRPr>
          </a:p>
        </p:txBody>
      </p:sp>
      <p:sp>
        <p:nvSpPr>
          <p:cNvPr id="338" name="Google Shape;338;p39"/>
          <p:cNvSpPr txBox="1"/>
          <p:nvPr/>
        </p:nvSpPr>
        <p:spPr>
          <a:xfrm>
            <a:off x="1346200" y="2438400"/>
            <a:ext cx="8902700" cy="861774"/>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dk1"/>
              </a:buClr>
              <a:buSzPts val="1600"/>
              <a:buFont typeface="Arial"/>
              <a:buChar char="•"/>
            </a:pPr>
            <a:r>
              <a:rPr lang="it-IT" sz="1600">
                <a:solidFill>
                  <a:schemeClr val="dk1"/>
                </a:solidFill>
                <a:latin typeface="Avenir"/>
                <a:ea typeface="Avenir"/>
                <a:cs typeface="Avenir"/>
                <a:sym typeface="Avenir"/>
              </a:rPr>
              <a:t>The APA is also found in association with the expression of partial knowledge/ a limitation concerning the knowledge (11). </a:t>
            </a:r>
            <a:endParaRPr/>
          </a:p>
          <a:p>
            <a:pPr indent="0" lvl="0" marL="0" marR="0" rtl="0" algn="l">
              <a:spcBef>
                <a:spcPts val="0"/>
              </a:spcBef>
              <a:spcAft>
                <a:spcPts val="0"/>
              </a:spcAft>
              <a:buNone/>
            </a:pPr>
            <a:r>
              <a:t/>
            </a:r>
            <a:endParaRPr sz="1800">
              <a:solidFill>
                <a:schemeClr val="dk1"/>
              </a:solidFill>
              <a:latin typeface="Twentieth Century"/>
              <a:ea typeface="Twentieth Century"/>
              <a:cs typeface="Twentieth Century"/>
              <a:sym typeface="Twentieth Century"/>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2" name="Shape 342"/>
        <p:cNvGrpSpPr/>
        <p:nvPr/>
      </p:nvGrpSpPr>
      <p:grpSpPr>
        <a:xfrm>
          <a:off x="0" y="0"/>
          <a:ext cx="0" cy="0"/>
          <a:chOff x="0" y="0"/>
          <a:chExt cx="0" cy="0"/>
        </a:xfrm>
      </p:grpSpPr>
      <p:sp>
        <p:nvSpPr>
          <p:cNvPr id="343" name="Google Shape;343;p40"/>
          <p:cNvSpPr txBox="1"/>
          <p:nvPr>
            <p:ph type="title"/>
          </p:nvPr>
        </p:nvSpPr>
        <p:spPr>
          <a:xfrm>
            <a:off x="913775" y="618518"/>
            <a:ext cx="10364451" cy="1253176"/>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0070C0"/>
              </a:buClr>
              <a:buSzPts val="2800"/>
              <a:buFont typeface="Twentieth Century"/>
              <a:buNone/>
            </a:pPr>
            <a:r>
              <a:rPr lang="it-IT" sz="2800">
                <a:solidFill>
                  <a:srgbClr val="0070C0"/>
                </a:solidFill>
              </a:rPr>
              <a:t>SODAMS 'TO KNOW’(3)</a:t>
            </a:r>
            <a:endParaRPr/>
          </a:p>
        </p:txBody>
      </p:sp>
      <p:sp>
        <p:nvSpPr>
          <p:cNvPr id="344" name="Google Shape;344;p40"/>
          <p:cNvSpPr txBox="1"/>
          <p:nvPr>
            <p:ph idx="1" type="body"/>
          </p:nvPr>
        </p:nvSpPr>
        <p:spPr>
          <a:xfrm>
            <a:off x="1821385" y="2740693"/>
            <a:ext cx="9456840" cy="1504040"/>
          </a:xfrm>
          <a:prstGeom prst="rect">
            <a:avLst/>
          </a:prstGeom>
          <a:noFill/>
          <a:ln>
            <a:noFill/>
          </a:ln>
        </p:spPr>
        <p:txBody>
          <a:bodyPr anchorCtr="0" anchor="t" bIns="45700" lIns="91425" spcFirstLastPara="1" rIns="91425" wrap="square" tIns="45700">
            <a:normAutofit/>
          </a:bodyPr>
          <a:lstStyle/>
          <a:p>
            <a:pPr indent="-228600" lvl="0" marL="228600" rtl="0" algn="l">
              <a:lnSpc>
                <a:spcPct val="120000"/>
              </a:lnSpc>
              <a:spcBef>
                <a:spcPts val="0"/>
              </a:spcBef>
              <a:spcAft>
                <a:spcPts val="0"/>
              </a:spcAft>
              <a:buSzPts val="2000"/>
              <a:buNone/>
            </a:pPr>
            <a:r>
              <a:t/>
            </a:r>
            <a:endParaRPr/>
          </a:p>
          <a:p>
            <a:pPr indent="-101600" lvl="0" marL="228600" rtl="0" algn="l">
              <a:lnSpc>
                <a:spcPct val="120000"/>
              </a:lnSpc>
              <a:spcBef>
                <a:spcPts val="1000"/>
              </a:spcBef>
              <a:spcAft>
                <a:spcPts val="0"/>
              </a:spcAft>
              <a:buSzPts val="2000"/>
              <a:buNone/>
            </a:pPr>
            <a:r>
              <a:t/>
            </a:r>
            <a:endParaRPr/>
          </a:p>
        </p:txBody>
      </p:sp>
      <p:sp>
        <p:nvSpPr>
          <p:cNvPr id="345" name="Google Shape;345;p40"/>
          <p:cNvSpPr txBox="1"/>
          <p:nvPr>
            <p:ph idx="12" type="sldNum"/>
          </p:nvPr>
        </p:nvSpPr>
        <p:spPr>
          <a:xfrm>
            <a:off x="10514011" y="5883275"/>
            <a:ext cx="764215"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it-IT"/>
              <a:t>‹#›</a:t>
            </a:fld>
            <a:endParaRPr/>
          </a:p>
        </p:txBody>
      </p:sp>
      <p:sp>
        <p:nvSpPr>
          <p:cNvPr id="346" name="Google Shape;346;p40"/>
          <p:cNvSpPr txBox="1"/>
          <p:nvPr/>
        </p:nvSpPr>
        <p:spPr>
          <a:xfrm>
            <a:off x="913775" y="1871694"/>
            <a:ext cx="9847434"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it-IT" sz="1800">
                <a:solidFill>
                  <a:schemeClr val="dk1"/>
                </a:solidFill>
                <a:latin typeface="Avenir"/>
                <a:ea typeface="Avenir"/>
                <a:cs typeface="Avenir"/>
                <a:sym typeface="Avenir"/>
              </a:rPr>
              <a:t>Direct knowledge is expressed by the GEN-ACC construct. Moreover, in the past the construct is limited to the ingressive meaning 'to recognise'.   </a:t>
            </a:r>
            <a:endParaRPr/>
          </a:p>
        </p:txBody>
      </p:sp>
      <p:sp>
        <p:nvSpPr>
          <p:cNvPr id="347" name="Google Shape;347;p40"/>
          <p:cNvSpPr txBox="1"/>
          <p:nvPr/>
        </p:nvSpPr>
        <p:spPr>
          <a:xfrm>
            <a:off x="1821385" y="2740693"/>
            <a:ext cx="8608472" cy="332398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600">
              <a:solidFill>
                <a:schemeClr val="dk1"/>
              </a:solidFill>
              <a:latin typeface="Avenir"/>
              <a:ea typeface="Avenir"/>
              <a:cs typeface="Avenir"/>
              <a:sym typeface="Avenir"/>
            </a:endParaRPr>
          </a:p>
          <a:p>
            <a:pPr indent="0" lvl="0" marL="0" marR="0" rtl="0" algn="l">
              <a:spcBef>
                <a:spcPts val="0"/>
              </a:spcBef>
              <a:spcAft>
                <a:spcPts val="0"/>
              </a:spcAft>
              <a:buNone/>
            </a:pPr>
            <a:r>
              <a:rPr lang="it-IT" sz="1600">
                <a:solidFill>
                  <a:schemeClr val="dk1"/>
                </a:solidFill>
                <a:latin typeface="Avenir"/>
                <a:ea typeface="Avenir"/>
                <a:cs typeface="Avenir"/>
                <a:sym typeface="Avenir"/>
              </a:rPr>
              <a:t>(12) GEN-ACC 'to know'</a:t>
            </a:r>
            <a:endParaRPr/>
          </a:p>
          <a:p>
            <a:pPr indent="0" lvl="0" marL="0" marR="0" rtl="0" algn="l">
              <a:spcBef>
                <a:spcPts val="0"/>
              </a:spcBef>
              <a:spcAft>
                <a:spcPts val="0"/>
              </a:spcAft>
              <a:buNone/>
            </a:pPr>
            <a:r>
              <a:t/>
            </a:r>
            <a:endParaRPr sz="1600">
              <a:solidFill>
                <a:schemeClr val="dk1"/>
              </a:solidFill>
              <a:latin typeface="Avenir"/>
              <a:ea typeface="Avenir"/>
              <a:cs typeface="Avenir"/>
              <a:sym typeface="Avenir"/>
            </a:endParaRPr>
          </a:p>
          <a:p>
            <a:pPr indent="0" lvl="0" marL="0" marR="0" rtl="0" algn="l">
              <a:spcBef>
                <a:spcPts val="0"/>
              </a:spcBef>
              <a:spcAft>
                <a:spcPts val="0"/>
              </a:spcAft>
              <a:buNone/>
            </a:pPr>
            <a:r>
              <a:rPr i="1" lang="it-IT" sz="1600">
                <a:solidFill>
                  <a:schemeClr val="dk1"/>
                </a:solidFill>
                <a:latin typeface="Avenir"/>
                <a:ea typeface="Avenir"/>
                <a:cs typeface="Avenir"/>
                <a:sym typeface="Avenir"/>
              </a:rPr>
              <a:t>Mon Saša-n’	soda-sa 				pars’t’e</a:t>
            </a:r>
            <a:endParaRPr i="1" sz="1600">
              <a:solidFill>
                <a:schemeClr val="dk1"/>
              </a:solidFill>
              <a:latin typeface="Avenir"/>
              <a:ea typeface="Avenir"/>
              <a:cs typeface="Avenir"/>
              <a:sym typeface="Avenir"/>
            </a:endParaRPr>
          </a:p>
          <a:p>
            <a:pPr indent="0" lvl="0" marL="0" marR="0" rtl="0" algn="l">
              <a:spcBef>
                <a:spcPts val="0"/>
              </a:spcBef>
              <a:spcAft>
                <a:spcPts val="0"/>
              </a:spcAft>
              <a:buNone/>
            </a:pPr>
            <a:r>
              <a:rPr lang="it-IT" sz="1600" cap="small">
                <a:solidFill>
                  <a:schemeClr val="dk1"/>
                </a:solidFill>
                <a:latin typeface="Avenir"/>
                <a:ea typeface="Avenir"/>
                <a:cs typeface="Avenir"/>
                <a:sym typeface="Avenir"/>
              </a:rPr>
              <a:t>1sg 	S-gen 	</a:t>
            </a:r>
            <a:r>
              <a:rPr lang="it-IT" sz="1600">
                <a:solidFill>
                  <a:schemeClr val="dk1"/>
                </a:solidFill>
                <a:latin typeface="Avenir"/>
                <a:ea typeface="Avenir"/>
                <a:cs typeface="Avenir"/>
                <a:sym typeface="Avenir"/>
              </a:rPr>
              <a:t>know-</a:t>
            </a:r>
            <a:r>
              <a:rPr lang="it-IT" sz="1600" cap="small">
                <a:solidFill>
                  <a:schemeClr val="dk1"/>
                </a:solidFill>
                <a:latin typeface="Avenir"/>
                <a:ea typeface="Avenir"/>
                <a:cs typeface="Avenir"/>
                <a:sym typeface="Avenir"/>
              </a:rPr>
              <a:t>prs.1sg&gt;3sg	</a:t>
            </a:r>
            <a:r>
              <a:rPr lang="it-IT" sz="1600">
                <a:solidFill>
                  <a:schemeClr val="dk1"/>
                </a:solidFill>
                <a:latin typeface="Avenir"/>
                <a:ea typeface="Avenir"/>
                <a:cs typeface="Avenir"/>
                <a:sym typeface="Avenir"/>
              </a:rPr>
              <a:t>	well</a:t>
            </a:r>
            <a:endParaRPr sz="1600">
              <a:solidFill>
                <a:schemeClr val="dk1"/>
              </a:solidFill>
              <a:latin typeface="Avenir"/>
              <a:ea typeface="Avenir"/>
              <a:cs typeface="Avenir"/>
              <a:sym typeface="Avenir"/>
            </a:endParaRPr>
          </a:p>
          <a:p>
            <a:pPr indent="0" lvl="0" marL="0" marR="0" rtl="0" algn="l">
              <a:spcBef>
                <a:spcPts val="0"/>
              </a:spcBef>
              <a:spcAft>
                <a:spcPts val="0"/>
              </a:spcAft>
              <a:buNone/>
            </a:pPr>
            <a:r>
              <a:rPr lang="it-IT" sz="1600">
                <a:solidFill>
                  <a:schemeClr val="dk1"/>
                </a:solidFill>
                <a:latin typeface="Avenir"/>
                <a:ea typeface="Avenir"/>
                <a:cs typeface="Avenir"/>
                <a:sym typeface="Avenir"/>
              </a:rPr>
              <a:t>‘I know Sasha well.’</a:t>
            </a:r>
            <a:endParaRPr/>
          </a:p>
          <a:p>
            <a:pPr indent="0" lvl="0" marL="0" marR="0" rtl="0" algn="l">
              <a:spcBef>
                <a:spcPts val="0"/>
              </a:spcBef>
              <a:spcAft>
                <a:spcPts val="0"/>
              </a:spcAft>
              <a:buNone/>
            </a:pPr>
            <a:r>
              <a:t/>
            </a:r>
            <a:endParaRPr sz="1600">
              <a:solidFill>
                <a:schemeClr val="dk1"/>
              </a:solidFill>
              <a:latin typeface="Avenir"/>
              <a:ea typeface="Avenir"/>
              <a:cs typeface="Avenir"/>
              <a:sym typeface="Avenir"/>
            </a:endParaRPr>
          </a:p>
          <a:p>
            <a:pPr indent="0" lvl="0" marL="0" marR="0" rtl="0" algn="l">
              <a:spcBef>
                <a:spcPts val="0"/>
              </a:spcBef>
              <a:spcAft>
                <a:spcPts val="0"/>
              </a:spcAft>
              <a:buNone/>
            </a:pPr>
            <a:r>
              <a:rPr lang="it-IT" sz="1600">
                <a:solidFill>
                  <a:schemeClr val="dk1"/>
                </a:solidFill>
                <a:latin typeface="Avenir"/>
                <a:ea typeface="Avenir"/>
                <a:cs typeface="Avenir"/>
                <a:sym typeface="Avenir"/>
              </a:rPr>
              <a:t>(13) GEN_ACC, past&gt;'to  recognize'</a:t>
            </a:r>
            <a:endParaRPr/>
          </a:p>
          <a:p>
            <a:pPr indent="0" lvl="0" marL="0" marR="0" rtl="0" algn="l">
              <a:spcBef>
                <a:spcPts val="0"/>
              </a:spcBef>
              <a:spcAft>
                <a:spcPts val="0"/>
              </a:spcAft>
              <a:buNone/>
            </a:pPr>
            <a:r>
              <a:t/>
            </a:r>
            <a:endParaRPr sz="1600">
              <a:solidFill>
                <a:schemeClr val="dk1"/>
              </a:solidFill>
              <a:latin typeface="Avenir"/>
              <a:ea typeface="Avenir"/>
              <a:cs typeface="Avenir"/>
              <a:sym typeface="Avenir"/>
            </a:endParaRPr>
          </a:p>
          <a:p>
            <a:pPr indent="0" lvl="0" marL="0" marR="0" rtl="0" algn="l">
              <a:spcBef>
                <a:spcPts val="0"/>
              </a:spcBef>
              <a:spcAft>
                <a:spcPts val="0"/>
              </a:spcAft>
              <a:buNone/>
            </a:pPr>
            <a:r>
              <a:rPr i="1" lang="it-IT" sz="1600">
                <a:solidFill>
                  <a:schemeClr val="dk1"/>
                </a:solidFill>
                <a:latin typeface="Avenir"/>
                <a:ea typeface="Avenir"/>
                <a:cs typeface="Avenir"/>
                <a:sym typeface="Avenir"/>
              </a:rPr>
              <a:t>Ańśak śeste 	ejkakš-t’n’e	</a:t>
            </a:r>
            <a:r>
              <a:rPr b="1" i="1" lang="it-IT" sz="1600">
                <a:solidFill>
                  <a:schemeClr val="dk1"/>
                </a:solidFill>
                <a:latin typeface="Avenir"/>
                <a:ea typeface="Avenir"/>
                <a:cs typeface="Avenir"/>
                <a:sym typeface="Avenir"/>
              </a:rPr>
              <a:t> sod-iz' 			ťeťa-st 			vajgeĺe-ńť</a:t>
            </a:r>
            <a:endParaRPr i="1" sz="1600">
              <a:solidFill>
                <a:schemeClr val="dk1"/>
              </a:solidFill>
              <a:latin typeface="Avenir"/>
              <a:ea typeface="Avenir"/>
              <a:cs typeface="Avenir"/>
              <a:sym typeface="Avenir"/>
            </a:endParaRPr>
          </a:p>
          <a:p>
            <a:pPr indent="0" lvl="0" marL="0" marR="0" rtl="0" algn="l">
              <a:spcBef>
                <a:spcPts val="0"/>
              </a:spcBef>
              <a:spcAft>
                <a:spcPts val="0"/>
              </a:spcAft>
              <a:buNone/>
            </a:pPr>
            <a:r>
              <a:rPr lang="it-IT" sz="1600">
                <a:solidFill>
                  <a:schemeClr val="dk1"/>
                </a:solidFill>
                <a:latin typeface="Avenir"/>
                <a:ea typeface="Avenir"/>
                <a:cs typeface="Avenir"/>
                <a:sym typeface="Avenir"/>
              </a:rPr>
              <a:t>only 	then 	child-</a:t>
            </a:r>
            <a:r>
              <a:rPr lang="it-IT" sz="1600" cap="small">
                <a:solidFill>
                  <a:schemeClr val="dk1"/>
                </a:solidFill>
                <a:latin typeface="Avenir"/>
                <a:ea typeface="Avenir"/>
                <a:cs typeface="Avenir"/>
                <a:sym typeface="Avenir"/>
              </a:rPr>
              <a:t>def.pl 	</a:t>
            </a:r>
            <a:r>
              <a:rPr lang="it-IT" sz="1600">
                <a:solidFill>
                  <a:schemeClr val="dk1"/>
                </a:solidFill>
                <a:latin typeface="Avenir"/>
                <a:ea typeface="Avenir"/>
                <a:cs typeface="Avenir"/>
                <a:sym typeface="Avenir"/>
              </a:rPr>
              <a:t>know-</a:t>
            </a:r>
            <a:r>
              <a:rPr lang="it-IT" sz="1600" cap="small">
                <a:solidFill>
                  <a:schemeClr val="dk1"/>
                </a:solidFill>
                <a:latin typeface="Avenir"/>
                <a:ea typeface="Avenir"/>
                <a:cs typeface="Avenir"/>
                <a:sym typeface="Avenir"/>
              </a:rPr>
              <a:t>pst.3pl&gt;3sg</a:t>
            </a:r>
            <a:r>
              <a:rPr lang="it-IT" sz="1600">
                <a:solidFill>
                  <a:schemeClr val="dk1"/>
                </a:solidFill>
                <a:latin typeface="Avenir"/>
                <a:ea typeface="Avenir"/>
                <a:cs typeface="Avenir"/>
                <a:sym typeface="Avenir"/>
              </a:rPr>
              <a:t> 	mother-</a:t>
            </a:r>
            <a:r>
              <a:rPr lang="it-IT" sz="1600" cap="small">
                <a:solidFill>
                  <a:schemeClr val="dk1"/>
                </a:solidFill>
                <a:latin typeface="Avenir"/>
                <a:ea typeface="Avenir"/>
                <a:cs typeface="Avenir"/>
                <a:sym typeface="Avenir"/>
              </a:rPr>
              <a:t>poss.3pl</a:t>
            </a:r>
            <a:r>
              <a:rPr lang="it-IT" sz="1600">
                <a:solidFill>
                  <a:schemeClr val="dk1"/>
                </a:solidFill>
                <a:latin typeface="Avenir"/>
                <a:ea typeface="Avenir"/>
                <a:cs typeface="Avenir"/>
                <a:sym typeface="Avenir"/>
              </a:rPr>
              <a:t> 	voice-</a:t>
            </a:r>
            <a:r>
              <a:rPr lang="it-IT" sz="1600" cap="small">
                <a:solidFill>
                  <a:schemeClr val="dk1"/>
                </a:solidFill>
                <a:latin typeface="Avenir"/>
                <a:ea typeface="Avenir"/>
                <a:cs typeface="Avenir"/>
                <a:sym typeface="Avenir"/>
              </a:rPr>
              <a:t>gen.def</a:t>
            </a:r>
            <a:endParaRPr sz="1600">
              <a:solidFill>
                <a:schemeClr val="dk1"/>
              </a:solidFill>
              <a:latin typeface="Avenir"/>
              <a:ea typeface="Avenir"/>
              <a:cs typeface="Avenir"/>
              <a:sym typeface="Avenir"/>
            </a:endParaRPr>
          </a:p>
          <a:p>
            <a:pPr indent="0" lvl="0" marL="0" marR="0" rtl="0" algn="l">
              <a:spcBef>
                <a:spcPts val="0"/>
              </a:spcBef>
              <a:spcAft>
                <a:spcPts val="0"/>
              </a:spcAft>
              <a:buNone/>
            </a:pPr>
            <a:r>
              <a:rPr lang="it-IT" sz="1600" cap="small">
                <a:solidFill>
                  <a:schemeClr val="dk1"/>
                </a:solidFill>
                <a:latin typeface="Avenir"/>
                <a:ea typeface="Avenir"/>
                <a:cs typeface="Avenir"/>
                <a:sym typeface="Avenir"/>
              </a:rPr>
              <a:t>‘O</a:t>
            </a:r>
            <a:r>
              <a:rPr lang="it-IT" sz="1600">
                <a:solidFill>
                  <a:schemeClr val="dk1"/>
                </a:solidFill>
                <a:latin typeface="Avenir"/>
                <a:ea typeface="Avenir"/>
                <a:cs typeface="Avenir"/>
                <a:sym typeface="Avenir"/>
              </a:rPr>
              <a:t>nly then the children recognised the voice of their mother.’</a:t>
            </a:r>
            <a:endParaRPr/>
          </a:p>
          <a:p>
            <a:pPr indent="0" lvl="0" marL="0" marR="0" rtl="0" algn="l">
              <a:spcBef>
                <a:spcPts val="0"/>
              </a:spcBef>
              <a:spcAft>
                <a:spcPts val="0"/>
              </a:spcAft>
              <a:buNone/>
            </a:pPr>
            <a:r>
              <a:t/>
            </a:r>
            <a:endParaRPr sz="1800">
              <a:solidFill>
                <a:schemeClr val="dk1"/>
              </a:solidFill>
              <a:latin typeface="Twentieth Century"/>
              <a:ea typeface="Twentieth Century"/>
              <a:cs typeface="Twentieth Century"/>
              <a:sym typeface="Twentieth Century"/>
            </a:endParaRPr>
          </a:p>
        </p:txBody>
      </p:sp>
      <p:sp>
        <p:nvSpPr>
          <p:cNvPr id="348" name="Google Shape;348;p40"/>
          <p:cNvSpPr txBox="1"/>
          <p:nvPr/>
        </p:nvSpPr>
        <p:spPr>
          <a:xfrm>
            <a:off x="913775" y="4612387"/>
            <a:ext cx="1036445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it-IT" sz="1800">
                <a:solidFill>
                  <a:schemeClr val="dk1"/>
                </a:solidFill>
                <a:latin typeface="Twentieth Century"/>
                <a:ea typeface="Twentieth Century"/>
                <a:cs typeface="Twentieth Century"/>
                <a:sym typeface="Twentieth Century"/>
              </a:rPr>
              <a:t>  </a:t>
            </a:r>
            <a:endParaRPr/>
          </a:p>
        </p:txBody>
      </p:sp>
      <p:sp>
        <p:nvSpPr>
          <p:cNvPr id="349" name="Google Shape;349;p40"/>
          <p:cNvSpPr txBox="1"/>
          <p:nvPr/>
        </p:nvSpPr>
        <p:spPr>
          <a:xfrm>
            <a:off x="1170432" y="6239483"/>
            <a:ext cx="9144000"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it-IT" sz="1400">
                <a:solidFill>
                  <a:srgbClr val="7F7F7F"/>
                </a:solidFill>
                <a:latin typeface="Avenir"/>
                <a:ea typeface="Avenir"/>
                <a:cs typeface="Avenir"/>
                <a:sym typeface="Avenir"/>
              </a:rPr>
              <a:t>Introduction	Mordvinic AP 	AP and mental verbs 	Corpus&amp;data 	</a:t>
            </a:r>
            <a:r>
              <a:rPr lang="it-IT" sz="1400">
                <a:solidFill>
                  <a:schemeClr val="dk1"/>
                </a:solidFill>
                <a:latin typeface="Avenir"/>
                <a:ea typeface="Avenir"/>
                <a:cs typeface="Avenir"/>
                <a:sym typeface="Avenir"/>
              </a:rPr>
              <a:t>Results</a:t>
            </a:r>
            <a:endParaRPr sz="1400">
              <a:solidFill>
                <a:schemeClr val="dk1"/>
              </a:solidFill>
              <a:latin typeface="Avenir"/>
              <a:ea typeface="Avenir"/>
              <a:cs typeface="Avenir"/>
              <a:sym typeface="Aveni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3" name="Shape 353"/>
        <p:cNvGrpSpPr/>
        <p:nvPr/>
      </p:nvGrpSpPr>
      <p:grpSpPr>
        <a:xfrm>
          <a:off x="0" y="0"/>
          <a:ext cx="0" cy="0"/>
          <a:chOff x="0" y="0"/>
          <a:chExt cx="0" cy="0"/>
        </a:xfrm>
      </p:grpSpPr>
      <p:sp>
        <p:nvSpPr>
          <p:cNvPr id="354" name="Google Shape;354;p41"/>
          <p:cNvSpPr txBox="1"/>
          <p:nvPr>
            <p:ph type="title"/>
          </p:nvPr>
        </p:nvSpPr>
        <p:spPr>
          <a:xfrm>
            <a:off x="913775" y="618517"/>
            <a:ext cx="10364451" cy="1596177"/>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0070C0"/>
              </a:buClr>
              <a:buSzPts val="2800"/>
              <a:buFont typeface="Twentieth Century"/>
              <a:buNone/>
            </a:pPr>
            <a:r>
              <a:rPr lang="it-IT" sz="2800">
                <a:solidFill>
                  <a:srgbClr val="0070C0"/>
                </a:solidFill>
              </a:rPr>
              <a:t>MOKSHA</a:t>
            </a:r>
            <a:br>
              <a:rPr lang="it-IT" sz="2800">
                <a:solidFill>
                  <a:srgbClr val="0070C0"/>
                </a:solidFill>
              </a:rPr>
            </a:br>
            <a:r>
              <a:rPr lang="it-IT" sz="2800">
                <a:solidFill>
                  <a:srgbClr val="0070C0"/>
                </a:solidFill>
              </a:rPr>
              <a:t>A COMPARISON</a:t>
            </a:r>
            <a:endParaRPr sz="2800">
              <a:solidFill>
                <a:srgbClr val="0070C0"/>
              </a:solidFill>
            </a:endParaRPr>
          </a:p>
        </p:txBody>
      </p:sp>
      <p:sp>
        <p:nvSpPr>
          <p:cNvPr id="355" name="Google Shape;355;p41"/>
          <p:cNvSpPr txBox="1"/>
          <p:nvPr>
            <p:ph idx="1" type="body"/>
          </p:nvPr>
        </p:nvSpPr>
        <p:spPr>
          <a:xfrm>
            <a:off x="913774" y="2214694"/>
            <a:ext cx="10363826" cy="4033706"/>
          </a:xfrm>
          <a:prstGeom prst="rect">
            <a:avLst/>
          </a:prstGeom>
          <a:noFill/>
          <a:ln>
            <a:noFill/>
          </a:ln>
        </p:spPr>
        <p:txBody>
          <a:bodyPr anchorCtr="0" anchor="t" bIns="45700" lIns="91425" spcFirstLastPara="1" rIns="91425" wrap="square" tIns="45700">
            <a:normAutofit/>
          </a:bodyPr>
          <a:lstStyle/>
          <a:p>
            <a:pPr indent="-101600" lvl="0" marL="228600" rtl="0" algn="l">
              <a:lnSpc>
                <a:spcPct val="120000"/>
              </a:lnSpc>
              <a:spcBef>
                <a:spcPts val="0"/>
              </a:spcBef>
              <a:spcAft>
                <a:spcPts val="0"/>
              </a:spcAft>
              <a:buSzPts val="2000"/>
              <a:buNone/>
            </a:pPr>
            <a:r>
              <a:t/>
            </a:r>
            <a:endParaRPr/>
          </a:p>
          <a:p>
            <a:pPr indent="-101600" lvl="0" marL="228600" rtl="0" algn="l">
              <a:lnSpc>
                <a:spcPct val="120000"/>
              </a:lnSpc>
              <a:spcBef>
                <a:spcPts val="1000"/>
              </a:spcBef>
              <a:spcAft>
                <a:spcPts val="0"/>
              </a:spcAft>
              <a:buSzPts val="2000"/>
              <a:buNone/>
            </a:pPr>
            <a:r>
              <a:t/>
            </a:r>
            <a:endParaRPr/>
          </a:p>
          <a:p>
            <a:pPr indent="-101600" lvl="0" marL="228600" rtl="0" algn="l">
              <a:lnSpc>
                <a:spcPct val="120000"/>
              </a:lnSpc>
              <a:spcBef>
                <a:spcPts val="1000"/>
              </a:spcBef>
              <a:spcAft>
                <a:spcPts val="0"/>
              </a:spcAft>
              <a:buSzPts val="2000"/>
              <a:buNone/>
            </a:pPr>
            <a:r>
              <a:t/>
            </a:r>
            <a:endParaRPr/>
          </a:p>
          <a:p>
            <a:pPr indent="0" lvl="0" marL="0" rtl="0" algn="l">
              <a:lnSpc>
                <a:spcPct val="120000"/>
              </a:lnSpc>
              <a:spcBef>
                <a:spcPts val="1000"/>
              </a:spcBef>
              <a:spcAft>
                <a:spcPts val="0"/>
              </a:spcAft>
              <a:buSzPts val="2000"/>
              <a:buNone/>
            </a:pPr>
            <a:r>
              <a:t/>
            </a:r>
            <a:endParaRPr/>
          </a:p>
          <a:p>
            <a:pPr indent="-228600" lvl="0" marL="228600" rtl="0" algn="l">
              <a:lnSpc>
                <a:spcPct val="120000"/>
              </a:lnSpc>
              <a:spcBef>
                <a:spcPts val="1000"/>
              </a:spcBef>
              <a:spcAft>
                <a:spcPts val="0"/>
              </a:spcAft>
              <a:buSzPts val="1600"/>
              <a:buChar char="•"/>
            </a:pPr>
            <a:r>
              <a:rPr lang="it-IT" sz="1600" cap="none">
                <a:latin typeface="Avenir"/>
                <a:ea typeface="Avenir"/>
                <a:cs typeface="Avenir"/>
                <a:sym typeface="Avenir"/>
              </a:rPr>
              <a:t>A construction with the posposition </a:t>
            </a:r>
            <a:r>
              <a:rPr i="1" lang="it-IT" sz="1600" cap="none">
                <a:latin typeface="Avenir"/>
                <a:ea typeface="Avenir"/>
                <a:cs typeface="Avenir"/>
                <a:sym typeface="Avenir"/>
              </a:rPr>
              <a:t>kolga</a:t>
            </a:r>
            <a:r>
              <a:rPr lang="it-IT" sz="1600" cap="none">
                <a:latin typeface="Avenir"/>
                <a:ea typeface="Avenir"/>
                <a:cs typeface="Avenir"/>
                <a:sym typeface="Avenir"/>
              </a:rPr>
              <a:t> 'about ' corresponds broadly in the distribution to the construction with the AP in E. However, with the verb sodams 'to know' the postpositional construct shows a more limited distribution than the AP in E. </a:t>
            </a:r>
            <a:endParaRPr/>
          </a:p>
          <a:p>
            <a:pPr indent="-228600" lvl="1" marL="685800" rtl="0" algn="l">
              <a:lnSpc>
                <a:spcPct val="120000"/>
              </a:lnSpc>
              <a:spcBef>
                <a:spcPts val="500"/>
              </a:spcBef>
              <a:spcAft>
                <a:spcPts val="0"/>
              </a:spcAft>
              <a:buSzPts val="1400"/>
              <a:buChar char="•"/>
            </a:pPr>
            <a:r>
              <a:rPr lang="it-IT" sz="1400" cap="none">
                <a:latin typeface="Avenir"/>
                <a:ea typeface="Avenir"/>
                <a:cs typeface="Avenir"/>
                <a:sym typeface="Avenir"/>
              </a:rPr>
              <a:t>This may be also due to the fact that the constructions with </a:t>
            </a:r>
            <a:r>
              <a:rPr i="1" lang="it-IT" sz="1400" cap="none">
                <a:latin typeface="Avenir"/>
                <a:ea typeface="Avenir"/>
                <a:cs typeface="Avenir"/>
                <a:sym typeface="Avenir"/>
              </a:rPr>
              <a:t>kolga</a:t>
            </a:r>
            <a:r>
              <a:rPr lang="it-IT" sz="1400" cap="none">
                <a:latin typeface="Avenir"/>
                <a:ea typeface="Avenir"/>
                <a:cs typeface="Avenir"/>
                <a:sym typeface="Avenir"/>
              </a:rPr>
              <a:t> occurs only to express indirect knowledge and not in relation to partial knowlege as in (11)</a:t>
            </a:r>
            <a:endParaRPr/>
          </a:p>
          <a:p>
            <a:pPr indent="-228600" lvl="0" marL="228600" rtl="0" algn="l">
              <a:lnSpc>
                <a:spcPct val="120000"/>
              </a:lnSpc>
              <a:spcBef>
                <a:spcPts val="1000"/>
              </a:spcBef>
              <a:spcAft>
                <a:spcPts val="0"/>
              </a:spcAft>
              <a:buSzPts val="1600"/>
              <a:buChar char="•"/>
            </a:pPr>
            <a:r>
              <a:rPr lang="it-IT" sz="1600" cap="none">
                <a:latin typeface="Avenir"/>
                <a:ea typeface="Avenir"/>
                <a:cs typeface="Avenir"/>
                <a:sym typeface="Avenir"/>
              </a:rPr>
              <a:t>The AP in M is found sporadically and only in association to a quantifier.</a:t>
            </a:r>
            <a:endParaRPr/>
          </a:p>
        </p:txBody>
      </p:sp>
      <p:sp>
        <p:nvSpPr>
          <p:cNvPr id="356" name="Google Shape;356;p41"/>
          <p:cNvSpPr txBox="1"/>
          <p:nvPr>
            <p:ph idx="12" type="sldNum"/>
          </p:nvPr>
        </p:nvSpPr>
        <p:spPr>
          <a:xfrm>
            <a:off x="10514011" y="5883275"/>
            <a:ext cx="764215"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it-IT"/>
              <a:t>‹#›</a:t>
            </a:fld>
            <a:endParaRPr/>
          </a:p>
        </p:txBody>
      </p:sp>
      <p:graphicFrame>
        <p:nvGraphicFramePr>
          <p:cNvPr id="357" name="Google Shape;357;p41"/>
          <p:cNvGraphicFramePr/>
          <p:nvPr/>
        </p:nvGraphicFramePr>
        <p:xfrm>
          <a:off x="2485664" y="2367092"/>
          <a:ext cx="3000000" cy="3000000"/>
        </p:xfrm>
        <a:graphic>
          <a:graphicData uri="http://schemas.openxmlformats.org/drawingml/2006/table">
            <a:tbl>
              <a:tblPr bandRow="1" firstRow="1">
                <a:noFill/>
                <a:tableStyleId>{BF80C502-03F6-49B9-ACC3-BBCDFFB5DA21}</a:tableStyleId>
              </a:tblPr>
              <a:tblGrid>
                <a:gridCol w="2009325"/>
                <a:gridCol w="1520600"/>
                <a:gridCol w="1269950"/>
                <a:gridCol w="1069450"/>
                <a:gridCol w="1002600"/>
              </a:tblGrid>
              <a:tr h="518050">
                <a:tc>
                  <a:txBody>
                    <a:bodyPr/>
                    <a:lstStyle/>
                    <a:p>
                      <a:pPr indent="0" lvl="0" marL="0" marR="0" rtl="0" algn="l">
                        <a:spcBef>
                          <a:spcPts val="0"/>
                        </a:spcBef>
                        <a:spcAft>
                          <a:spcPts val="0"/>
                        </a:spcAft>
                        <a:buNone/>
                      </a:pPr>
                      <a:r>
                        <a:rPr lang="it-IT" sz="1800"/>
                        <a:t>Moksha</a:t>
                      </a:r>
                      <a:endParaRPr/>
                    </a:p>
                  </a:txBody>
                  <a:tcPr marT="45725" marB="45725" marR="91450" marL="91450"/>
                </a:tc>
                <a:tc>
                  <a:txBody>
                    <a:bodyPr/>
                    <a:lstStyle/>
                    <a:p>
                      <a:pPr indent="0" lvl="0" marL="0" marR="0" rtl="0" algn="l">
                        <a:spcBef>
                          <a:spcPts val="0"/>
                        </a:spcBef>
                        <a:spcAft>
                          <a:spcPts val="0"/>
                        </a:spcAft>
                        <a:buNone/>
                      </a:pPr>
                      <a:r>
                        <a:rPr lang="it-IT" sz="1800"/>
                        <a:t>kolga/DAT</a:t>
                      </a:r>
                      <a:endParaRPr/>
                    </a:p>
                  </a:txBody>
                  <a:tcPr marT="45725" marB="45725" marR="91450" marL="91450"/>
                </a:tc>
                <a:tc>
                  <a:txBody>
                    <a:bodyPr/>
                    <a:lstStyle/>
                    <a:p>
                      <a:pPr indent="0" lvl="0" marL="0" marR="0" rtl="0" algn="l">
                        <a:spcBef>
                          <a:spcPts val="0"/>
                        </a:spcBef>
                        <a:spcAft>
                          <a:spcPts val="0"/>
                        </a:spcAft>
                        <a:buNone/>
                      </a:pPr>
                      <a:r>
                        <a:rPr lang="it-IT" sz="1800"/>
                        <a:t>GEN-ACC</a:t>
                      </a:r>
                      <a:endParaRPr/>
                    </a:p>
                  </a:txBody>
                  <a:tcPr marT="45725" marB="45725" marR="91450" marL="91450"/>
                </a:tc>
                <a:tc>
                  <a:txBody>
                    <a:bodyPr/>
                    <a:lstStyle/>
                    <a:p>
                      <a:pPr indent="0" lvl="0" marL="0" marR="0" rtl="0" algn="l">
                        <a:spcBef>
                          <a:spcPts val="0"/>
                        </a:spcBef>
                        <a:spcAft>
                          <a:spcPts val="0"/>
                        </a:spcAft>
                        <a:buNone/>
                      </a:pPr>
                      <a:r>
                        <a:rPr lang="it-IT" sz="1800"/>
                        <a:t>NOM</a:t>
                      </a:r>
                      <a:endParaRPr/>
                    </a:p>
                  </a:txBody>
                  <a:tcPr marT="45725" marB="45725" marR="91450" marL="91450"/>
                </a:tc>
                <a:tc>
                  <a:txBody>
                    <a:bodyPr/>
                    <a:lstStyle/>
                    <a:p>
                      <a:pPr indent="0" lvl="0" marL="0" marR="0" rtl="0" algn="l">
                        <a:spcBef>
                          <a:spcPts val="0"/>
                        </a:spcBef>
                        <a:spcAft>
                          <a:spcPts val="0"/>
                        </a:spcAft>
                        <a:buNone/>
                      </a:pPr>
                      <a:r>
                        <a:rPr lang="it-IT" sz="1800"/>
                        <a:t>AP </a:t>
                      </a:r>
                      <a:endParaRPr/>
                    </a:p>
                  </a:txBody>
                  <a:tcPr marT="45725" marB="45725" marR="91450" marL="91450"/>
                </a:tc>
              </a:tr>
              <a:tr h="258550">
                <a:tc>
                  <a:txBody>
                    <a:bodyPr/>
                    <a:lstStyle/>
                    <a:p>
                      <a:pPr indent="0" lvl="0" marL="0" marR="0" rtl="0" algn="l">
                        <a:spcBef>
                          <a:spcPts val="0"/>
                        </a:spcBef>
                        <a:spcAft>
                          <a:spcPts val="0"/>
                        </a:spcAft>
                        <a:buNone/>
                      </a:pPr>
                      <a:r>
                        <a:rPr lang="it-IT" sz="1800"/>
                        <a:t>ar's'ems 'to think'</a:t>
                      </a:r>
                      <a:endParaRPr/>
                    </a:p>
                  </a:txBody>
                  <a:tcPr marT="45725" marB="45725" marR="91450" marL="91450"/>
                </a:tc>
                <a:tc>
                  <a:txBody>
                    <a:bodyPr/>
                    <a:lstStyle/>
                    <a:p>
                      <a:pPr indent="0" lvl="0" marL="0" marR="0" rtl="0" algn="l">
                        <a:spcBef>
                          <a:spcPts val="0"/>
                        </a:spcBef>
                        <a:spcAft>
                          <a:spcPts val="0"/>
                        </a:spcAft>
                        <a:buNone/>
                      </a:pPr>
                      <a:r>
                        <a:rPr lang="it-IT" sz="1800"/>
                        <a:t>52 /24</a:t>
                      </a:r>
                      <a:r>
                        <a:rPr lang="it-IT" sz="1800"/>
                        <a:t> </a:t>
                      </a:r>
                      <a:r>
                        <a:rPr lang="it-IT" sz="1800"/>
                        <a:t>(54%)</a:t>
                      </a:r>
                      <a:endParaRPr/>
                    </a:p>
                  </a:txBody>
                  <a:tcPr marT="45725" marB="45725" marR="91450" marL="91450"/>
                </a:tc>
                <a:tc>
                  <a:txBody>
                    <a:bodyPr/>
                    <a:lstStyle/>
                    <a:p>
                      <a:pPr indent="0" lvl="0" marL="0" marR="0" rtl="0" algn="l">
                        <a:spcBef>
                          <a:spcPts val="0"/>
                        </a:spcBef>
                        <a:spcAft>
                          <a:spcPts val="0"/>
                        </a:spcAft>
                        <a:buNone/>
                      </a:pPr>
                      <a:r>
                        <a:rPr lang="it-IT" sz="1800"/>
                        <a:t>21 (14%)</a:t>
                      </a:r>
                      <a:endParaRPr/>
                    </a:p>
                  </a:txBody>
                  <a:tcPr marT="45725" marB="45725" marR="91450" marL="91450"/>
                </a:tc>
                <a:tc>
                  <a:txBody>
                    <a:bodyPr/>
                    <a:lstStyle/>
                    <a:p>
                      <a:pPr indent="0" lvl="0" marL="0" marR="0" rtl="0" algn="l">
                        <a:spcBef>
                          <a:spcPts val="0"/>
                        </a:spcBef>
                        <a:spcAft>
                          <a:spcPts val="0"/>
                        </a:spcAft>
                        <a:buNone/>
                      </a:pPr>
                      <a:r>
                        <a:rPr lang="it-IT" sz="1800"/>
                        <a:t>56 (32%)</a:t>
                      </a:r>
                      <a:endParaRPr/>
                    </a:p>
                  </a:txBody>
                  <a:tcPr marT="45725" marB="45725" marR="91450" marL="91450"/>
                </a:tc>
                <a:tc>
                  <a:txBody>
                    <a:bodyPr/>
                    <a:lstStyle/>
                    <a:p>
                      <a:pPr indent="0" lvl="0" marL="0" marR="0" rtl="0" algn="l">
                        <a:spcBef>
                          <a:spcPts val="0"/>
                        </a:spcBef>
                        <a:spcAft>
                          <a:spcPts val="0"/>
                        </a:spcAft>
                        <a:buNone/>
                      </a:pPr>
                      <a:r>
                        <a:rPr lang="it-IT" sz="1800"/>
                        <a:t>/</a:t>
                      </a:r>
                      <a:endParaRPr/>
                    </a:p>
                  </a:txBody>
                  <a:tcPr marT="45725" marB="45725" marR="91450" marL="91450"/>
                </a:tc>
              </a:tr>
              <a:tr h="258550">
                <a:tc>
                  <a:txBody>
                    <a:bodyPr/>
                    <a:lstStyle/>
                    <a:p>
                      <a:pPr indent="0" lvl="0" marL="0" marR="0" rtl="0" algn="l">
                        <a:lnSpc>
                          <a:spcPct val="100000"/>
                        </a:lnSpc>
                        <a:spcBef>
                          <a:spcPts val="0"/>
                        </a:spcBef>
                        <a:spcAft>
                          <a:spcPts val="0"/>
                        </a:spcAft>
                        <a:buClr>
                          <a:schemeClr val="dk1"/>
                        </a:buClr>
                        <a:buSzPts val="1800"/>
                        <a:buFont typeface="Twentieth Century"/>
                        <a:buNone/>
                      </a:pPr>
                      <a:r>
                        <a:rPr lang="it-IT" sz="1800"/>
                        <a:t>sodams  'to know'</a:t>
                      </a:r>
                      <a:endParaRPr/>
                    </a:p>
                  </a:txBody>
                  <a:tcPr marT="45725" marB="45725" marR="91450" marL="91450"/>
                </a:tc>
                <a:tc>
                  <a:txBody>
                    <a:bodyPr/>
                    <a:lstStyle/>
                    <a:p>
                      <a:pPr indent="0" lvl="0" marL="0" marR="0" rtl="0" algn="l">
                        <a:spcBef>
                          <a:spcPts val="0"/>
                        </a:spcBef>
                        <a:spcAft>
                          <a:spcPts val="0"/>
                        </a:spcAft>
                        <a:buNone/>
                      </a:pPr>
                      <a:r>
                        <a:rPr lang="it-IT" sz="1800"/>
                        <a:t>28 (14%)</a:t>
                      </a:r>
                      <a:endParaRPr/>
                    </a:p>
                  </a:txBody>
                  <a:tcPr marT="45725" marB="45725" marR="91450" marL="91450"/>
                </a:tc>
                <a:tc>
                  <a:txBody>
                    <a:bodyPr/>
                    <a:lstStyle/>
                    <a:p>
                      <a:pPr indent="0" lvl="0" marL="0" marR="0" rtl="0" algn="l">
                        <a:spcBef>
                          <a:spcPts val="0"/>
                        </a:spcBef>
                        <a:spcAft>
                          <a:spcPts val="0"/>
                        </a:spcAft>
                        <a:buNone/>
                      </a:pPr>
                      <a:r>
                        <a:rPr lang="it-IT" sz="1800"/>
                        <a:t>136 (68%)</a:t>
                      </a:r>
                      <a:endParaRPr/>
                    </a:p>
                  </a:txBody>
                  <a:tcPr marT="45725" marB="45725" marR="91450" marL="91450"/>
                </a:tc>
                <a:tc>
                  <a:txBody>
                    <a:bodyPr/>
                    <a:lstStyle/>
                    <a:p>
                      <a:pPr indent="0" lvl="0" marL="0" marR="0" rtl="0" algn="l">
                        <a:spcBef>
                          <a:spcPts val="0"/>
                        </a:spcBef>
                        <a:spcAft>
                          <a:spcPts val="0"/>
                        </a:spcAft>
                        <a:buNone/>
                      </a:pPr>
                      <a:r>
                        <a:rPr lang="it-IT" sz="1800"/>
                        <a:t>23 (11%)</a:t>
                      </a:r>
                      <a:endParaRPr/>
                    </a:p>
                  </a:txBody>
                  <a:tcPr marT="45725" marB="45725" marR="91450" marL="91450"/>
                </a:tc>
                <a:tc>
                  <a:txBody>
                    <a:bodyPr/>
                    <a:lstStyle/>
                    <a:p>
                      <a:pPr indent="0" lvl="0" marL="0" marR="0" rtl="0" algn="l">
                        <a:spcBef>
                          <a:spcPts val="0"/>
                        </a:spcBef>
                        <a:spcAft>
                          <a:spcPts val="0"/>
                        </a:spcAft>
                        <a:buNone/>
                      </a:pPr>
                      <a:r>
                        <a:rPr lang="it-IT" sz="1800"/>
                        <a:t>*12</a:t>
                      </a:r>
                      <a:endParaRPr/>
                    </a:p>
                  </a:txBody>
                  <a:tcPr marT="45725" marB="45725" marR="91450" marL="91450"/>
                </a:tc>
              </a:tr>
              <a:tr h="258550">
                <a:tc>
                  <a:txBody>
                    <a:bodyPr/>
                    <a:lstStyle/>
                    <a:p>
                      <a:pPr indent="0" lvl="0" marL="0" marR="0" rtl="0" algn="l">
                        <a:lnSpc>
                          <a:spcPct val="100000"/>
                        </a:lnSpc>
                        <a:spcBef>
                          <a:spcPts val="0"/>
                        </a:spcBef>
                        <a:spcAft>
                          <a:spcPts val="0"/>
                        </a:spcAft>
                        <a:buClr>
                          <a:schemeClr val="dk1"/>
                        </a:buClr>
                        <a:buSzPts val="1800"/>
                        <a:buFont typeface="Twentieth Century"/>
                        <a:buNone/>
                      </a:pPr>
                      <a:r>
                        <a:rPr lang="it-IT" sz="1800"/>
                        <a:t>jukstams  'to forget'</a:t>
                      </a:r>
                      <a:endParaRPr/>
                    </a:p>
                  </a:txBody>
                  <a:tcPr marT="45725" marB="45725" marR="91450" marL="91450"/>
                </a:tc>
                <a:tc>
                  <a:txBody>
                    <a:bodyPr/>
                    <a:lstStyle/>
                    <a:p>
                      <a:pPr indent="0" lvl="0" marL="0" marR="0" rtl="0" algn="l">
                        <a:spcBef>
                          <a:spcPts val="0"/>
                        </a:spcBef>
                        <a:spcAft>
                          <a:spcPts val="0"/>
                        </a:spcAft>
                        <a:buNone/>
                      </a:pPr>
                      <a:r>
                        <a:rPr lang="it-IT" sz="1800"/>
                        <a:t>19 (9%)</a:t>
                      </a:r>
                      <a:endParaRPr/>
                    </a:p>
                  </a:txBody>
                  <a:tcPr marT="45725" marB="45725" marR="91450" marL="91450"/>
                </a:tc>
                <a:tc>
                  <a:txBody>
                    <a:bodyPr/>
                    <a:lstStyle/>
                    <a:p>
                      <a:pPr indent="0" lvl="0" marL="0" marR="0" rtl="0" algn="l">
                        <a:spcBef>
                          <a:spcPts val="0"/>
                        </a:spcBef>
                        <a:spcAft>
                          <a:spcPts val="0"/>
                        </a:spcAft>
                        <a:buNone/>
                      </a:pPr>
                      <a:r>
                        <a:rPr lang="it-IT" sz="1800"/>
                        <a:t>166 (85%)</a:t>
                      </a:r>
                      <a:endParaRPr/>
                    </a:p>
                  </a:txBody>
                  <a:tcPr marT="45725" marB="45725" marR="91450" marL="91450"/>
                </a:tc>
                <a:tc>
                  <a:txBody>
                    <a:bodyPr/>
                    <a:lstStyle/>
                    <a:p>
                      <a:pPr indent="0" lvl="0" marL="0" marR="0" rtl="0" algn="l">
                        <a:spcBef>
                          <a:spcPts val="0"/>
                        </a:spcBef>
                        <a:spcAft>
                          <a:spcPts val="0"/>
                        </a:spcAft>
                        <a:buNone/>
                      </a:pPr>
                      <a:r>
                        <a:rPr lang="it-IT" sz="1800"/>
                        <a:t>11 (10%)</a:t>
                      </a:r>
                      <a:endParaRPr/>
                    </a:p>
                  </a:txBody>
                  <a:tcPr marT="45725" marB="45725" marR="91450" marL="91450"/>
                </a:tc>
                <a:tc>
                  <a:txBody>
                    <a:bodyPr/>
                    <a:lstStyle/>
                    <a:p>
                      <a:pPr indent="0" lvl="0" marL="0" marR="0" rtl="0" algn="l">
                        <a:spcBef>
                          <a:spcPts val="0"/>
                        </a:spcBef>
                        <a:spcAft>
                          <a:spcPts val="0"/>
                        </a:spcAft>
                        <a:buNone/>
                      </a:pPr>
                      <a:r>
                        <a:rPr lang="it-IT" sz="1800"/>
                        <a:t>/</a:t>
                      </a:r>
                      <a:endParaRPr/>
                    </a:p>
                  </a:txBody>
                  <a:tcPr marT="45725" marB="45725" marR="91450" marL="91450"/>
                </a:tc>
              </a:tr>
            </a:tbl>
          </a:graphicData>
        </a:graphic>
      </p:graphicFrame>
      <p:sp>
        <p:nvSpPr>
          <p:cNvPr id="358" name="Google Shape;358;p41"/>
          <p:cNvSpPr txBox="1"/>
          <p:nvPr/>
        </p:nvSpPr>
        <p:spPr>
          <a:xfrm>
            <a:off x="1170432" y="6239483"/>
            <a:ext cx="9144000"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it-IT" sz="1400">
                <a:solidFill>
                  <a:srgbClr val="7F7F7F"/>
                </a:solidFill>
                <a:latin typeface="Avenir"/>
                <a:ea typeface="Avenir"/>
                <a:cs typeface="Avenir"/>
                <a:sym typeface="Avenir"/>
              </a:rPr>
              <a:t>Introduction	Mordvinic AP 	AP and mental verbs 	Corpus&amp;data 	</a:t>
            </a:r>
            <a:r>
              <a:rPr lang="it-IT" sz="1400">
                <a:solidFill>
                  <a:schemeClr val="dk1"/>
                </a:solidFill>
                <a:latin typeface="Avenir"/>
                <a:ea typeface="Avenir"/>
                <a:cs typeface="Avenir"/>
                <a:sym typeface="Avenir"/>
              </a:rPr>
              <a:t>Results</a:t>
            </a:r>
            <a:endParaRPr sz="1400">
              <a:solidFill>
                <a:schemeClr val="dk1"/>
              </a:solidFill>
              <a:latin typeface="Avenir"/>
              <a:ea typeface="Avenir"/>
              <a:cs typeface="Avenir"/>
              <a:sym typeface="Aveni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2" name="Shape 362"/>
        <p:cNvGrpSpPr/>
        <p:nvPr/>
      </p:nvGrpSpPr>
      <p:grpSpPr>
        <a:xfrm>
          <a:off x="0" y="0"/>
          <a:ext cx="0" cy="0"/>
          <a:chOff x="0" y="0"/>
          <a:chExt cx="0" cy="0"/>
        </a:xfrm>
      </p:grpSpPr>
      <p:sp>
        <p:nvSpPr>
          <p:cNvPr id="363" name="Google Shape;363;p42"/>
          <p:cNvSpPr txBox="1"/>
          <p:nvPr>
            <p:ph type="title"/>
          </p:nvPr>
        </p:nvSpPr>
        <p:spPr>
          <a:xfrm>
            <a:off x="913775" y="618518"/>
            <a:ext cx="10364451" cy="801964"/>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0070C0"/>
              </a:buClr>
              <a:buSzPts val="2800"/>
              <a:buFont typeface="Twentieth Century"/>
              <a:buNone/>
            </a:pPr>
            <a:r>
              <a:rPr lang="it-IT" sz="2800">
                <a:solidFill>
                  <a:srgbClr val="0070C0"/>
                </a:solidFill>
              </a:rPr>
              <a:t>DEFINITENESS AND APA</a:t>
            </a:r>
            <a:endParaRPr/>
          </a:p>
        </p:txBody>
      </p:sp>
      <p:sp>
        <p:nvSpPr>
          <p:cNvPr id="364" name="Google Shape;364;p42"/>
          <p:cNvSpPr txBox="1"/>
          <p:nvPr>
            <p:ph idx="1" type="body"/>
          </p:nvPr>
        </p:nvSpPr>
        <p:spPr>
          <a:xfrm>
            <a:off x="913774" y="1637732"/>
            <a:ext cx="10363826" cy="1286788"/>
          </a:xfrm>
          <a:prstGeom prst="rect">
            <a:avLst/>
          </a:prstGeom>
          <a:noFill/>
          <a:ln>
            <a:noFill/>
          </a:ln>
        </p:spPr>
        <p:txBody>
          <a:bodyPr anchorCtr="0" anchor="t" bIns="45700" lIns="91425" spcFirstLastPara="1" rIns="91425" wrap="square" tIns="45700">
            <a:noAutofit/>
          </a:bodyPr>
          <a:lstStyle/>
          <a:p>
            <a:pPr indent="-228600" lvl="0" marL="228600" rtl="0" algn="l">
              <a:lnSpc>
                <a:spcPct val="120000"/>
              </a:lnSpc>
              <a:spcBef>
                <a:spcPts val="0"/>
              </a:spcBef>
              <a:spcAft>
                <a:spcPts val="0"/>
              </a:spcAft>
              <a:buSzPts val="1600"/>
              <a:buChar char="•"/>
            </a:pPr>
            <a:r>
              <a:rPr lang="it-IT" sz="1600" cap="none">
                <a:latin typeface="Avenir"/>
                <a:ea typeface="Avenir"/>
                <a:cs typeface="Avenir"/>
                <a:sym typeface="Avenir"/>
              </a:rPr>
              <a:t>In M the use of the ablative with verbs of cognition is limited to the occurrence within quantified expressions of the verb </a:t>
            </a:r>
            <a:r>
              <a:rPr i="1" lang="it-IT" sz="1600" cap="none">
                <a:latin typeface="Avenir"/>
                <a:ea typeface="Avenir"/>
                <a:cs typeface="Avenir"/>
                <a:sym typeface="Avenir"/>
              </a:rPr>
              <a:t>sodams '</a:t>
            </a:r>
            <a:r>
              <a:rPr lang="it-IT" sz="1600" cap="none">
                <a:latin typeface="Avenir"/>
                <a:ea typeface="Avenir"/>
                <a:cs typeface="Avenir"/>
                <a:sym typeface="Avenir"/>
              </a:rPr>
              <a:t>to know'. Uses of this kind are frequent in E as well. </a:t>
            </a:r>
            <a:endParaRPr/>
          </a:p>
          <a:p>
            <a:pPr indent="-228600" lvl="1" marL="685800" rtl="0" algn="l">
              <a:lnSpc>
                <a:spcPct val="120000"/>
              </a:lnSpc>
              <a:spcBef>
                <a:spcPts val="500"/>
              </a:spcBef>
              <a:spcAft>
                <a:spcPts val="0"/>
              </a:spcAft>
              <a:buSzPts val="1600"/>
              <a:buChar char="•"/>
            </a:pPr>
            <a:r>
              <a:rPr lang="it-IT" sz="1600" cap="none">
                <a:latin typeface="Avenir"/>
                <a:ea typeface="Avenir"/>
                <a:cs typeface="Avenir"/>
                <a:sym typeface="Avenir"/>
              </a:rPr>
              <a:t>While in E the quantified expressions are always formed by a quantifier (mostly (a)lamo 'a lot/little') + a definite AP in M the quantifier is followed by an indefinite AP (unspecified for number), even if the reference is definite.</a:t>
            </a:r>
            <a:endParaRPr/>
          </a:p>
        </p:txBody>
      </p:sp>
      <p:sp>
        <p:nvSpPr>
          <p:cNvPr id="365" name="Google Shape;365;p42"/>
          <p:cNvSpPr txBox="1"/>
          <p:nvPr>
            <p:ph idx="12" type="sldNum"/>
          </p:nvPr>
        </p:nvSpPr>
        <p:spPr>
          <a:xfrm>
            <a:off x="10514011" y="5883275"/>
            <a:ext cx="764215"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it-IT"/>
              <a:t>‹#›</a:t>
            </a:fld>
            <a:endParaRPr/>
          </a:p>
        </p:txBody>
      </p:sp>
      <p:sp>
        <p:nvSpPr>
          <p:cNvPr id="366" name="Google Shape;366;p42"/>
          <p:cNvSpPr txBox="1"/>
          <p:nvPr/>
        </p:nvSpPr>
        <p:spPr>
          <a:xfrm>
            <a:off x="1320087" y="3459291"/>
            <a:ext cx="8875124" cy="307776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it-IT" sz="1800">
                <a:solidFill>
                  <a:schemeClr val="dk1"/>
                </a:solidFill>
                <a:latin typeface="Avenir"/>
                <a:ea typeface="Avenir"/>
                <a:cs typeface="Avenir"/>
                <a:sym typeface="Avenir"/>
              </a:rPr>
              <a:t>(14 </a:t>
            </a:r>
            <a:r>
              <a:rPr lang="it-IT" sz="1600">
                <a:solidFill>
                  <a:schemeClr val="dk1"/>
                </a:solidFill>
                <a:latin typeface="Avenir"/>
                <a:ea typeface="Avenir"/>
                <a:cs typeface="Avenir"/>
                <a:sym typeface="Avenir"/>
              </a:rPr>
              <a:t>) a. Erzya: quantifier + definite AP</a:t>
            </a:r>
            <a:endParaRPr/>
          </a:p>
          <a:p>
            <a:pPr indent="0" lvl="0" marL="0" marR="0" rtl="0" algn="l">
              <a:spcBef>
                <a:spcPts val="0"/>
              </a:spcBef>
              <a:spcAft>
                <a:spcPts val="0"/>
              </a:spcAft>
              <a:buNone/>
            </a:pPr>
            <a:r>
              <a:t/>
            </a:r>
            <a:endParaRPr sz="1600">
              <a:solidFill>
                <a:schemeClr val="dk1"/>
              </a:solidFill>
              <a:latin typeface="Avenir"/>
              <a:ea typeface="Avenir"/>
              <a:cs typeface="Avenir"/>
              <a:sym typeface="Avenir"/>
            </a:endParaRPr>
          </a:p>
          <a:p>
            <a:pPr indent="0" lvl="0" marL="0" marR="0" rtl="0" algn="l">
              <a:spcBef>
                <a:spcPts val="0"/>
              </a:spcBef>
              <a:spcAft>
                <a:spcPts val="0"/>
              </a:spcAft>
              <a:buNone/>
            </a:pPr>
            <a:r>
              <a:rPr b="1" i="1" lang="it-IT" sz="1600">
                <a:solidFill>
                  <a:schemeClr val="dk1"/>
                </a:solidFill>
                <a:latin typeface="Avenir"/>
                <a:ea typeface="Avenir"/>
                <a:cs typeface="Avenir"/>
                <a:sym typeface="Avenir"/>
              </a:rPr>
              <a:t> t’e loman-d’e-nt’</a:t>
            </a:r>
            <a:r>
              <a:rPr i="1" lang="it-IT" sz="1600">
                <a:solidFill>
                  <a:schemeClr val="dk1"/>
                </a:solidFill>
                <a:latin typeface="Avenir"/>
                <a:ea typeface="Avenir"/>
                <a:cs typeface="Avenir"/>
                <a:sym typeface="Avenir"/>
              </a:rPr>
              <a:t>	 	soda-tano	 alamo</a:t>
            </a:r>
            <a:endParaRPr sz="1600">
              <a:solidFill>
                <a:schemeClr val="dk1"/>
              </a:solidFill>
              <a:latin typeface="Avenir"/>
              <a:ea typeface="Avenir"/>
              <a:cs typeface="Avenir"/>
              <a:sym typeface="Avenir"/>
            </a:endParaRPr>
          </a:p>
          <a:p>
            <a:pPr indent="0" lvl="0" marL="0" marR="0" rtl="0" algn="l">
              <a:spcBef>
                <a:spcPts val="0"/>
              </a:spcBef>
              <a:spcAft>
                <a:spcPts val="0"/>
              </a:spcAft>
              <a:buClr>
                <a:schemeClr val="dk1"/>
              </a:buClr>
              <a:buSzPts val="1600"/>
              <a:buFont typeface="Avenir"/>
              <a:buNone/>
            </a:pPr>
            <a:r>
              <a:rPr lang="it-IT" sz="1600">
                <a:solidFill>
                  <a:schemeClr val="dk1"/>
                </a:solidFill>
                <a:latin typeface="Avenir"/>
                <a:ea typeface="Avenir"/>
                <a:cs typeface="Avenir"/>
                <a:sym typeface="Avenir"/>
              </a:rPr>
              <a:t>this person</a:t>
            </a:r>
            <a:r>
              <a:rPr lang="it-IT" sz="1600" cap="small">
                <a:solidFill>
                  <a:schemeClr val="dk1"/>
                </a:solidFill>
                <a:latin typeface="Avenir"/>
                <a:ea typeface="Avenir"/>
                <a:cs typeface="Avenir"/>
                <a:sym typeface="Avenir"/>
              </a:rPr>
              <a:t>-abl-def</a:t>
            </a:r>
            <a:r>
              <a:rPr lang="it-IT" sz="1600">
                <a:solidFill>
                  <a:schemeClr val="dk1"/>
                </a:solidFill>
                <a:latin typeface="Avenir"/>
                <a:ea typeface="Avenir"/>
                <a:cs typeface="Avenir"/>
                <a:sym typeface="Avenir"/>
              </a:rPr>
              <a:t>	 	know-</a:t>
            </a:r>
            <a:r>
              <a:rPr lang="it-IT" sz="1600" cap="small">
                <a:solidFill>
                  <a:schemeClr val="dk1"/>
                </a:solidFill>
                <a:latin typeface="Avenir"/>
                <a:ea typeface="Avenir"/>
                <a:cs typeface="Avenir"/>
                <a:sym typeface="Avenir"/>
              </a:rPr>
              <a:t>prs.1pl</a:t>
            </a:r>
            <a:r>
              <a:rPr lang="it-IT" sz="1600">
                <a:solidFill>
                  <a:schemeClr val="dk1"/>
                </a:solidFill>
                <a:latin typeface="Avenir"/>
                <a:ea typeface="Avenir"/>
                <a:cs typeface="Avenir"/>
                <a:sym typeface="Avenir"/>
              </a:rPr>
              <a:t> 	little</a:t>
            </a:r>
            <a:endParaRPr sz="1600">
              <a:solidFill>
                <a:schemeClr val="dk1"/>
              </a:solidFill>
              <a:latin typeface="Avenir"/>
              <a:ea typeface="Avenir"/>
              <a:cs typeface="Avenir"/>
              <a:sym typeface="Avenir"/>
            </a:endParaRPr>
          </a:p>
          <a:p>
            <a:pPr indent="0" lvl="0" marL="0" marR="0" rtl="0" algn="l">
              <a:spcBef>
                <a:spcPts val="0"/>
              </a:spcBef>
              <a:spcAft>
                <a:spcPts val="0"/>
              </a:spcAft>
              <a:buClr>
                <a:schemeClr val="dk1"/>
              </a:buClr>
              <a:buSzPts val="1600"/>
              <a:buFont typeface="Avenir"/>
              <a:buNone/>
            </a:pPr>
            <a:r>
              <a:rPr lang="it-IT" sz="1600">
                <a:solidFill>
                  <a:schemeClr val="dk1"/>
                </a:solidFill>
                <a:latin typeface="Avenir"/>
                <a:ea typeface="Avenir"/>
                <a:cs typeface="Avenir"/>
                <a:sym typeface="Avenir"/>
              </a:rPr>
              <a:t>‘Of this person we know little &gt; We know little about this person.’</a:t>
            </a:r>
            <a:endParaRPr/>
          </a:p>
          <a:p>
            <a:pPr indent="0" lvl="0" marL="0" marR="0" rtl="0" algn="l">
              <a:spcBef>
                <a:spcPts val="0"/>
              </a:spcBef>
              <a:spcAft>
                <a:spcPts val="0"/>
              </a:spcAft>
              <a:buClr>
                <a:schemeClr val="dk1"/>
              </a:buClr>
              <a:buSzPts val="1600"/>
              <a:buFont typeface="Twentieth Century"/>
              <a:buNone/>
            </a:pPr>
            <a:r>
              <a:t/>
            </a:r>
            <a:endParaRPr sz="1600">
              <a:solidFill>
                <a:schemeClr val="dk1"/>
              </a:solidFill>
              <a:latin typeface="Avenir"/>
              <a:ea typeface="Avenir"/>
              <a:cs typeface="Avenir"/>
              <a:sym typeface="Avenir"/>
            </a:endParaRPr>
          </a:p>
          <a:p>
            <a:pPr indent="0" lvl="0" marL="0" marR="0" rtl="0" algn="l">
              <a:spcBef>
                <a:spcPts val="0"/>
              </a:spcBef>
              <a:spcAft>
                <a:spcPts val="0"/>
              </a:spcAft>
              <a:buNone/>
            </a:pPr>
            <a:r>
              <a:rPr lang="it-IT" sz="1600">
                <a:solidFill>
                  <a:schemeClr val="dk1"/>
                </a:solidFill>
                <a:latin typeface="Avenir"/>
                <a:ea typeface="Avenir"/>
                <a:cs typeface="Avenir"/>
                <a:sym typeface="Avenir"/>
              </a:rPr>
              <a:t>b. Moksha: quantifier + indefinite AP</a:t>
            </a:r>
            <a:endParaRPr/>
          </a:p>
          <a:p>
            <a:pPr indent="0" lvl="0" marL="0" marR="0" rtl="0" algn="l">
              <a:spcBef>
                <a:spcPts val="0"/>
              </a:spcBef>
              <a:spcAft>
                <a:spcPts val="0"/>
              </a:spcAft>
              <a:buNone/>
            </a:pPr>
            <a:r>
              <a:t/>
            </a:r>
            <a:endParaRPr sz="1600">
              <a:solidFill>
                <a:schemeClr val="dk1"/>
              </a:solidFill>
              <a:latin typeface="Avenir"/>
              <a:ea typeface="Avenir"/>
              <a:cs typeface="Avenir"/>
              <a:sym typeface="Avenir"/>
            </a:endParaRPr>
          </a:p>
          <a:p>
            <a:pPr indent="0" lvl="0" marL="0" marR="0" rtl="0" algn="l">
              <a:spcBef>
                <a:spcPts val="0"/>
              </a:spcBef>
              <a:spcAft>
                <a:spcPts val="0"/>
              </a:spcAft>
              <a:buNone/>
            </a:pPr>
            <a:r>
              <a:rPr i="1" lang="it-IT" sz="1600">
                <a:solidFill>
                  <a:schemeClr val="dk1"/>
                </a:solidFill>
                <a:latin typeface="Avenir"/>
                <a:ea typeface="Avenir"/>
                <a:cs typeface="Avenir"/>
                <a:sym typeface="Avenir"/>
              </a:rPr>
              <a:t>M. soda-j			lama </a:t>
            </a:r>
            <a:r>
              <a:rPr b="1" i="1" lang="it-IT" sz="1600">
                <a:solidFill>
                  <a:schemeClr val="dk1"/>
                </a:solidFill>
                <a:latin typeface="Avenir"/>
                <a:ea typeface="Avenir"/>
                <a:cs typeface="Avenir"/>
                <a:sym typeface="Avenir"/>
              </a:rPr>
              <a:t>tiš</a:t>
            </a:r>
            <a:r>
              <a:rPr i="1" lang="it-IT" sz="1600">
                <a:solidFill>
                  <a:schemeClr val="dk1"/>
                </a:solidFill>
                <a:latin typeface="Avenir"/>
                <a:ea typeface="Avenir"/>
                <a:cs typeface="Avenir"/>
                <a:sym typeface="Avenir"/>
              </a:rPr>
              <a:t>ǝ</a:t>
            </a:r>
            <a:r>
              <a:rPr b="1" i="1" lang="it-IT" sz="1600">
                <a:solidFill>
                  <a:schemeClr val="dk1"/>
                </a:solidFill>
                <a:latin typeface="Avenir"/>
                <a:ea typeface="Avenir"/>
                <a:cs typeface="Avenir"/>
                <a:sym typeface="Avenir"/>
              </a:rPr>
              <a:t>-da</a:t>
            </a:r>
            <a:endParaRPr/>
          </a:p>
          <a:p>
            <a:pPr indent="0" lvl="0" marL="0" marR="0" rtl="0" algn="l">
              <a:spcBef>
                <a:spcPts val="0"/>
              </a:spcBef>
              <a:spcAft>
                <a:spcPts val="0"/>
              </a:spcAft>
              <a:buNone/>
            </a:pPr>
            <a:r>
              <a:rPr lang="it-IT" sz="1600">
                <a:solidFill>
                  <a:schemeClr val="dk1"/>
                </a:solidFill>
                <a:latin typeface="Avenir"/>
                <a:ea typeface="Avenir"/>
                <a:cs typeface="Avenir"/>
                <a:sym typeface="Avenir"/>
              </a:rPr>
              <a:t>M. know-</a:t>
            </a:r>
            <a:r>
              <a:rPr lang="it-IT" sz="1600" cap="small">
                <a:solidFill>
                  <a:schemeClr val="dk1"/>
                </a:solidFill>
                <a:latin typeface="Avenir"/>
                <a:ea typeface="Avenir"/>
                <a:cs typeface="Avenir"/>
                <a:sym typeface="Avenir"/>
              </a:rPr>
              <a:t>prs.3sg	 </a:t>
            </a:r>
            <a:r>
              <a:rPr lang="it-IT" sz="1600">
                <a:solidFill>
                  <a:schemeClr val="dk1"/>
                </a:solidFill>
                <a:latin typeface="Avenir"/>
                <a:ea typeface="Avenir"/>
                <a:cs typeface="Avenir"/>
                <a:sym typeface="Avenir"/>
              </a:rPr>
              <a:t>a.lot herb-</a:t>
            </a:r>
            <a:r>
              <a:rPr lang="it-IT" sz="1600" cap="small">
                <a:solidFill>
                  <a:schemeClr val="dk1"/>
                </a:solidFill>
                <a:latin typeface="Avenir"/>
                <a:ea typeface="Avenir"/>
                <a:cs typeface="Avenir"/>
                <a:sym typeface="Avenir"/>
              </a:rPr>
              <a:t>abl</a:t>
            </a:r>
            <a:endParaRPr sz="1600" cap="small">
              <a:solidFill>
                <a:schemeClr val="dk1"/>
              </a:solidFill>
              <a:latin typeface="Avenir"/>
              <a:ea typeface="Avenir"/>
              <a:cs typeface="Avenir"/>
              <a:sym typeface="Avenir"/>
            </a:endParaRPr>
          </a:p>
          <a:p>
            <a:pPr indent="0" lvl="0" marL="0" marR="0" rtl="0" algn="l">
              <a:spcBef>
                <a:spcPts val="0"/>
              </a:spcBef>
              <a:spcAft>
                <a:spcPts val="0"/>
              </a:spcAft>
              <a:buNone/>
            </a:pPr>
            <a:r>
              <a:rPr lang="it-IT" sz="1600">
                <a:solidFill>
                  <a:schemeClr val="dk1"/>
                </a:solidFill>
                <a:latin typeface="Avenir"/>
                <a:ea typeface="Avenir"/>
                <a:cs typeface="Avenir"/>
                <a:sym typeface="Avenir"/>
              </a:rPr>
              <a:t>'M knows a lot about(/of?) medical herbs '</a:t>
            </a:r>
            <a:endParaRPr/>
          </a:p>
          <a:p>
            <a:pPr indent="0" lvl="0" marL="0" marR="0" rtl="0" algn="l">
              <a:spcBef>
                <a:spcPts val="0"/>
              </a:spcBef>
              <a:spcAft>
                <a:spcPts val="0"/>
              </a:spcAft>
              <a:buNone/>
            </a:pPr>
            <a:r>
              <a:t/>
            </a:r>
            <a:endParaRPr sz="1600">
              <a:solidFill>
                <a:schemeClr val="dk1"/>
              </a:solidFill>
              <a:latin typeface="Avenir"/>
              <a:ea typeface="Avenir"/>
              <a:cs typeface="Avenir"/>
              <a:sym typeface="Avenir"/>
            </a:endParaRPr>
          </a:p>
        </p:txBody>
      </p:sp>
      <p:sp>
        <p:nvSpPr>
          <p:cNvPr id="367" name="Google Shape;367;p42"/>
          <p:cNvSpPr txBox="1"/>
          <p:nvPr/>
        </p:nvSpPr>
        <p:spPr>
          <a:xfrm>
            <a:off x="1146048" y="6449568"/>
            <a:ext cx="9168384"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it-IT" sz="1400">
                <a:solidFill>
                  <a:srgbClr val="7F7F7F"/>
                </a:solidFill>
                <a:latin typeface="Avenir"/>
                <a:ea typeface="Avenir"/>
                <a:cs typeface="Avenir"/>
                <a:sym typeface="Avenir"/>
              </a:rPr>
              <a:t>Introduction	Mordvinic AP 	AP and mental verbs 	Corpus&amp;data 	</a:t>
            </a:r>
            <a:r>
              <a:rPr lang="it-IT" sz="1400">
                <a:solidFill>
                  <a:schemeClr val="dk1"/>
                </a:solidFill>
                <a:latin typeface="Avenir"/>
                <a:ea typeface="Avenir"/>
                <a:cs typeface="Avenir"/>
                <a:sym typeface="Avenir"/>
              </a:rPr>
              <a:t>Results</a:t>
            </a:r>
            <a:endParaRPr sz="1400">
              <a:solidFill>
                <a:schemeClr val="dk1"/>
              </a:solidFill>
              <a:latin typeface="Avenir"/>
              <a:ea typeface="Avenir"/>
              <a:cs typeface="Avenir"/>
              <a:sym typeface="Aveni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1" name="Shape 371"/>
        <p:cNvGrpSpPr/>
        <p:nvPr/>
      </p:nvGrpSpPr>
      <p:grpSpPr>
        <a:xfrm>
          <a:off x="0" y="0"/>
          <a:ext cx="0" cy="0"/>
          <a:chOff x="0" y="0"/>
          <a:chExt cx="0" cy="0"/>
        </a:xfrm>
      </p:grpSpPr>
      <p:sp>
        <p:nvSpPr>
          <p:cNvPr id="372" name="Google Shape;372;p43"/>
          <p:cNvSpPr txBox="1"/>
          <p:nvPr>
            <p:ph type="title"/>
          </p:nvPr>
        </p:nvSpPr>
        <p:spPr>
          <a:xfrm>
            <a:off x="913775" y="618517"/>
            <a:ext cx="10364451" cy="467733"/>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Twentieth Century"/>
              <a:buNone/>
            </a:pPr>
            <a:r>
              <a:t/>
            </a:r>
            <a:endParaRPr/>
          </a:p>
        </p:txBody>
      </p:sp>
      <p:sp>
        <p:nvSpPr>
          <p:cNvPr id="373" name="Google Shape;373;p43"/>
          <p:cNvSpPr txBox="1"/>
          <p:nvPr>
            <p:ph idx="12" type="sldNum"/>
          </p:nvPr>
        </p:nvSpPr>
        <p:spPr>
          <a:xfrm>
            <a:off x="10514011" y="5883275"/>
            <a:ext cx="764215"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it-IT"/>
              <a:t>‹#›</a:t>
            </a:fld>
            <a:endParaRPr/>
          </a:p>
        </p:txBody>
      </p:sp>
      <p:sp>
        <p:nvSpPr>
          <p:cNvPr id="374" name="Google Shape;374;p43"/>
          <p:cNvSpPr txBox="1"/>
          <p:nvPr/>
        </p:nvSpPr>
        <p:spPr>
          <a:xfrm>
            <a:off x="913776" y="1570885"/>
            <a:ext cx="10364450"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it-IT" sz="1600">
                <a:solidFill>
                  <a:schemeClr val="dk1"/>
                </a:solidFill>
                <a:latin typeface="Avenir"/>
                <a:ea typeface="Avenir"/>
                <a:cs typeface="Avenir"/>
                <a:sym typeface="Avenir"/>
              </a:rPr>
              <a:t>In M, the absence of definite APAs with cognitive verbs,  is to be related to the fact that the definite form of the AP has a spatial-separative function. With </a:t>
            </a:r>
            <a:r>
              <a:rPr i="1" lang="it-IT" sz="1600">
                <a:solidFill>
                  <a:schemeClr val="dk1"/>
                </a:solidFill>
                <a:latin typeface="Avenir"/>
                <a:ea typeface="Avenir"/>
                <a:cs typeface="Avenir"/>
                <a:sym typeface="Avenir"/>
              </a:rPr>
              <a:t>sodams</a:t>
            </a:r>
            <a:r>
              <a:rPr lang="it-IT" sz="1600">
                <a:solidFill>
                  <a:schemeClr val="dk1"/>
                </a:solidFill>
                <a:latin typeface="Avenir"/>
                <a:ea typeface="Avenir"/>
                <a:cs typeface="Avenir"/>
                <a:sym typeface="Avenir"/>
              </a:rPr>
              <a:t>, for example, the definite AP, in the postpositional form, may occur to express the source of knowledge. </a:t>
            </a:r>
            <a:endParaRPr/>
          </a:p>
        </p:txBody>
      </p:sp>
      <p:sp>
        <p:nvSpPr>
          <p:cNvPr id="375" name="Google Shape;375;p43"/>
          <p:cNvSpPr txBox="1"/>
          <p:nvPr/>
        </p:nvSpPr>
        <p:spPr>
          <a:xfrm>
            <a:off x="1403636" y="2707270"/>
            <a:ext cx="9055908" cy="138499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600"/>
              <a:buFont typeface="Avenir"/>
              <a:buNone/>
            </a:pPr>
            <a:r>
              <a:rPr lang="it-IT" sz="1600">
                <a:solidFill>
                  <a:schemeClr val="dk1"/>
                </a:solidFill>
                <a:latin typeface="Avenir"/>
                <a:ea typeface="Avenir"/>
                <a:cs typeface="Avenir"/>
                <a:sym typeface="Avenir"/>
              </a:rPr>
              <a:t>(15) </a:t>
            </a:r>
            <a:r>
              <a:rPr i="1" lang="it-IT" sz="1600">
                <a:solidFill>
                  <a:schemeClr val="dk1"/>
                </a:solidFill>
                <a:latin typeface="Avenir"/>
                <a:ea typeface="Avenir"/>
                <a:cs typeface="Avenir"/>
                <a:sym typeface="Avenir"/>
              </a:rPr>
              <a:t>In’ǝkuj-t’  - 	</a:t>
            </a:r>
            <a:r>
              <a:rPr b="1" i="1" lang="it-IT" sz="1600">
                <a:solidFill>
                  <a:schemeClr val="dk1"/>
                </a:solidFill>
                <a:latin typeface="Avenir"/>
                <a:ea typeface="Avenir"/>
                <a:cs typeface="Avenir"/>
                <a:sym typeface="Avenir"/>
              </a:rPr>
              <a:t>gimna-tnǝ-n’ 		ezda</a:t>
            </a:r>
            <a:r>
              <a:rPr i="1" lang="it-IT" sz="1600">
                <a:solidFill>
                  <a:schemeClr val="dk1"/>
                </a:solidFill>
                <a:latin typeface="Avenir"/>
                <a:ea typeface="Avenir"/>
                <a:cs typeface="Avenir"/>
                <a:sym typeface="Avenir"/>
              </a:rPr>
              <a:t> 	soda-sa-s’k – 		sis’ǝm pr’ä-nza</a:t>
            </a:r>
            <a:endParaRPr sz="1600">
              <a:solidFill>
                <a:schemeClr val="dk1"/>
              </a:solidFill>
              <a:latin typeface="Avenir"/>
              <a:ea typeface="Avenir"/>
              <a:cs typeface="Avenir"/>
              <a:sym typeface="Avenir"/>
            </a:endParaRPr>
          </a:p>
          <a:p>
            <a:pPr indent="0" lvl="0" marL="0" marR="0" rtl="0" algn="l">
              <a:spcBef>
                <a:spcPts val="0"/>
              </a:spcBef>
              <a:spcAft>
                <a:spcPts val="0"/>
              </a:spcAft>
              <a:buClr>
                <a:schemeClr val="dk1"/>
              </a:buClr>
              <a:buSzPts val="1600"/>
              <a:buFont typeface="Avenir"/>
              <a:buNone/>
            </a:pPr>
            <a:r>
              <a:rPr lang="it-IT" sz="1600">
                <a:solidFill>
                  <a:schemeClr val="dk1"/>
                </a:solidFill>
                <a:latin typeface="Avenir"/>
                <a:ea typeface="Avenir"/>
                <a:cs typeface="Avenir"/>
                <a:sym typeface="Avenir"/>
              </a:rPr>
              <a:t>	snake-</a:t>
            </a:r>
            <a:r>
              <a:rPr lang="it-IT" sz="1600" cap="small">
                <a:solidFill>
                  <a:schemeClr val="dk1"/>
                </a:solidFill>
                <a:latin typeface="Avenir"/>
                <a:ea typeface="Avenir"/>
                <a:cs typeface="Avenir"/>
                <a:sym typeface="Avenir"/>
              </a:rPr>
              <a:t>def.gen</a:t>
            </a:r>
            <a:r>
              <a:rPr lang="it-IT" sz="1600">
                <a:solidFill>
                  <a:schemeClr val="dk1"/>
                </a:solidFill>
                <a:latin typeface="Avenir"/>
                <a:ea typeface="Avenir"/>
                <a:cs typeface="Avenir"/>
                <a:sym typeface="Avenir"/>
              </a:rPr>
              <a:t> hymn-</a:t>
            </a:r>
            <a:r>
              <a:rPr lang="it-IT" sz="1600" cap="small">
                <a:solidFill>
                  <a:schemeClr val="dk1"/>
                </a:solidFill>
                <a:latin typeface="Avenir"/>
                <a:ea typeface="Avenir"/>
                <a:cs typeface="Avenir"/>
                <a:sym typeface="Avenir"/>
              </a:rPr>
              <a:t>pl.def-gen </a:t>
            </a:r>
            <a:r>
              <a:rPr lang="it-IT" sz="1600">
                <a:solidFill>
                  <a:schemeClr val="dk1"/>
                </a:solidFill>
                <a:latin typeface="Avenir"/>
                <a:ea typeface="Avenir"/>
                <a:cs typeface="Avenir"/>
                <a:sym typeface="Avenir"/>
              </a:rPr>
              <a:t>	</a:t>
            </a:r>
            <a:r>
              <a:rPr lang="it-IT" sz="1600" cap="small">
                <a:solidFill>
                  <a:schemeClr val="dk1"/>
                </a:solidFill>
                <a:latin typeface="Avenir"/>
                <a:ea typeface="Avenir"/>
                <a:cs typeface="Avenir"/>
                <a:sym typeface="Avenir"/>
              </a:rPr>
              <a:t>pp:abl	 </a:t>
            </a:r>
            <a:r>
              <a:rPr lang="it-IT" sz="1600">
                <a:solidFill>
                  <a:schemeClr val="dk1"/>
                </a:solidFill>
                <a:latin typeface="Avenir"/>
                <a:ea typeface="Avenir"/>
                <a:cs typeface="Avenir"/>
                <a:sym typeface="Avenir"/>
              </a:rPr>
              <a:t>know-</a:t>
            </a:r>
            <a:r>
              <a:rPr lang="it-IT" sz="1600" cap="small">
                <a:solidFill>
                  <a:schemeClr val="dk1"/>
                </a:solidFill>
                <a:latin typeface="Avenir"/>
                <a:ea typeface="Avenir"/>
                <a:cs typeface="Avenir"/>
                <a:sym typeface="Avenir"/>
              </a:rPr>
              <a:t>pres-1pl&gt;3sg </a:t>
            </a:r>
            <a:r>
              <a:rPr lang="it-IT" sz="1600">
                <a:solidFill>
                  <a:schemeClr val="dk1"/>
                </a:solidFill>
                <a:latin typeface="Avenir"/>
                <a:ea typeface="Avenir"/>
                <a:cs typeface="Avenir"/>
                <a:sym typeface="Avenir"/>
              </a:rPr>
              <a:t>seven head-</a:t>
            </a:r>
            <a:r>
              <a:rPr lang="it-IT" sz="1600" cap="small">
                <a:solidFill>
                  <a:schemeClr val="dk1"/>
                </a:solidFill>
                <a:latin typeface="Avenir"/>
                <a:ea typeface="Avenir"/>
                <a:cs typeface="Avenir"/>
                <a:sym typeface="Avenir"/>
              </a:rPr>
              <a:t>poss:3sg.gen</a:t>
            </a:r>
            <a:endParaRPr/>
          </a:p>
          <a:p>
            <a:pPr indent="0" lvl="0" marL="0" marR="0" rtl="0" algn="l">
              <a:spcBef>
                <a:spcPts val="0"/>
              </a:spcBef>
              <a:spcAft>
                <a:spcPts val="0"/>
              </a:spcAft>
              <a:buClr>
                <a:schemeClr val="dk1"/>
              </a:buClr>
              <a:buSzPts val="1600"/>
              <a:buFont typeface="Twentieth Century"/>
              <a:buNone/>
            </a:pPr>
            <a:r>
              <a:t/>
            </a:r>
            <a:endParaRPr sz="1600">
              <a:solidFill>
                <a:schemeClr val="dk1"/>
              </a:solidFill>
              <a:latin typeface="Avenir"/>
              <a:ea typeface="Avenir"/>
              <a:cs typeface="Avenir"/>
              <a:sym typeface="Avenir"/>
            </a:endParaRPr>
          </a:p>
          <a:p>
            <a:pPr indent="0" lvl="0" marL="0" marR="0" rtl="0" algn="l">
              <a:spcBef>
                <a:spcPts val="0"/>
              </a:spcBef>
              <a:spcAft>
                <a:spcPts val="0"/>
              </a:spcAft>
              <a:buClr>
                <a:schemeClr val="dk1"/>
              </a:buClr>
              <a:buSzPts val="1600"/>
              <a:buFont typeface="Avenir"/>
              <a:buNone/>
            </a:pPr>
            <a:r>
              <a:rPr lang="it-IT" sz="1600">
                <a:solidFill>
                  <a:schemeClr val="dk1"/>
                </a:solidFill>
                <a:latin typeface="Avenir"/>
                <a:ea typeface="Avenir"/>
                <a:cs typeface="Avenir"/>
                <a:sym typeface="Avenir"/>
              </a:rPr>
              <a:t>‘The snake has seven heads. We know that from the poems’ </a:t>
            </a:r>
            <a:endParaRPr sz="1800">
              <a:solidFill>
                <a:schemeClr val="dk1"/>
              </a:solidFill>
              <a:latin typeface="Avenir"/>
              <a:ea typeface="Avenir"/>
              <a:cs typeface="Avenir"/>
              <a:sym typeface="Avenir"/>
            </a:endParaRPr>
          </a:p>
          <a:p>
            <a:pPr indent="0" lvl="0" marL="0" marR="0" rtl="0" algn="l">
              <a:spcBef>
                <a:spcPts val="0"/>
              </a:spcBef>
              <a:spcAft>
                <a:spcPts val="0"/>
              </a:spcAft>
              <a:buNone/>
            </a:pPr>
            <a:r>
              <a:t/>
            </a:r>
            <a:endParaRPr sz="1800">
              <a:solidFill>
                <a:schemeClr val="dk1"/>
              </a:solidFill>
              <a:latin typeface="Twentieth Century"/>
              <a:ea typeface="Twentieth Century"/>
              <a:cs typeface="Twentieth Century"/>
              <a:sym typeface="Twentieth Century"/>
            </a:endParaRPr>
          </a:p>
        </p:txBody>
      </p:sp>
      <p:sp>
        <p:nvSpPr>
          <p:cNvPr id="376" name="Google Shape;376;p43"/>
          <p:cNvSpPr txBox="1"/>
          <p:nvPr/>
        </p:nvSpPr>
        <p:spPr>
          <a:xfrm>
            <a:off x="913775" y="4092265"/>
            <a:ext cx="10666223" cy="246221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it-IT" sz="1600">
                <a:solidFill>
                  <a:schemeClr val="dk1"/>
                </a:solidFill>
                <a:latin typeface="Avenir"/>
                <a:ea typeface="Avenir"/>
                <a:cs typeface="Avenir"/>
                <a:sym typeface="Avenir"/>
              </a:rPr>
              <a:t>With verbs of ingestion the different function of the definite and indefinite AP in M is particularly evident. The generalipartitive meaning is limited to the indefinite AP while the definite AP occurs only to express the source-entity.</a:t>
            </a:r>
            <a:endParaRPr/>
          </a:p>
          <a:p>
            <a:pPr indent="0" lvl="0" marL="0" marR="0" rtl="0" algn="l">
              <a:spcBef>
                <a:spcPts val="0"/>
              </a:spcBef>
              <a:spcAft>
                <a:spcPts val="0"/>
              </a:spcAft>
              <a:buNone/>
            </a:pPr>
            <a:r>
              <a:t/>
            </a:r>
            <a:endParaRPr sz="1800">
              <a:solidFill>
                <a:schemeClr val="dk1"/>
              </a:solidFill>
              <a:latin typeface="Avenir"/>
              <a:ea typeface="Avenir"/>
              <a:cs typeface="Avenir"/>
              <a:sym typeface="Avenir"/>
            </a:endParaRPr>
          </a:p>
          <a:p>
            <a:pPr indent="0" lvl="0" marL="0" marR="0" rtl="0" algn="l">
              <a:spcBef>
                <a:spcPts val="0"/>
              </a:spcBef>
              <a:spcAft>
                <a:spcPts val="0"/>
              </a:spcAft>
              <a:buNone/>
            </a:pPr>
            <a:r>
              <a:rPr lang="it-IT" sz="1600">
                <a:solidFill>
                  <a:schemeClr val="dk1"/>
                </a:solidFill>
                <a:latin typeface="Avenir"/>
                <a:ea typeface="Avenir"/>
                <a:cs typeface="Avenir"/>
                <a:sym typeface="Avenir"/>
              </a:rPr>
              <a:t>	(16) </a:t>
            </a:r>
            <a:r>
              <a:rPr i="1" lang="it-IT" sz="1600">
                <a:solidFill>
                  <a:schemeClr val="dk1"/>
                </a:solidFill>
                <a:latin typeface="Avenir"/>
                <a:ea typeface="Avenir"/>
                <a:cs typeface="Avenir"/>
                <a:sym typeface="Avenir"/>
              </a:rPr>
              <a:t>Veď-ta	 ezdo-st 	af 	śimǝńď-ixť, ańćǝk 	štašǝnd-ixť 	marxto-nza</a:t>
            </a:r>
            <a:endParaRPr/>
          </a:p>
          <a:p>
            <a:pPr indent="0" lvl="0" marL="0" marR="0" rtl="0" algn="l">
              <a:spcBef>
                <a:spcPts val="0"/>
              </a:spcBef>
              <a:spcAft>
                <a:spcPts val="0"/>
              </a:spcAft>
              <a:buNone/>
            </a:pPr>
            <a:r>
              <a:rPr lang="it-IT" sz="1600">
                <a:solidFill>
                  <a:schemeClr val="dk1"/>
                </a:solidFill>
                <a:latin typeface="Avenir"/>
                <a:ea typeface="Avenir"/>
                <a:cs typeface="Avenir"/>
                <a:sym typeface="Avenir"/>
              </a:rPr>
              <a:t>		water-</a:t>
            </a:r>
            <a:r>
              <a:rPr lang="it-IT" sz="1600" cap="small">
                <a:solidFill>
                  <a:schemeClr val="dk1"/>
                </a:solidFill>
                <a:latin typeface="Avenir"/>
                <a:ea typeface="Avenir"/>
                <a:cs typeface="Avenir"/>
                <a:sym typeface="Avenir"/>
              </a:rPr>
              <a:t>abl pp:abl-3pl neg</a:t>
            </a:r>
            <a:r>
              <a:rPr lang="it-IT" sz="1600">
                <a:solidFill>
                  <a:schemeClr val="dk1"/>
                </a:solidFill>
                <a:latin typeface="Avenir"/>
                <a:ea typeface="Avenir"/>
                <a:cs typeface="Avenir"/>
                <a:sym typeface="Avenir"/>
              </a:rPr>
              <a:t> drink</a:t>
            </a:r>
            <a:r>
              <a:rPr lang="it-IT" sz="1600" cap="small">
                <a:solidFill>
                  <a:schemeClr val="dk1"/>
                </a:solidFill>
                <a:latin typeface="Avenir"/>
                <a:ea typeface="Avenir"/>
                <a:cs typeface="Avenir"/>
                <a:sym typeface="Avenir"/>
              </a:rPr>
              <a:t>-prs.3pl </a:t>
            </a:r>
            <a:r>
              <a:rPr lang="it-IT" sz="1600">
                <a:solidFill>
                  <a:schemeClr val="dk1"/>
                </a:solidFill>
                <a:latin typeface="Avenir"/>
                <a:ea typeface="Avenir"/>
                <a:cs typeface="Avenir"/>
                <a:sym typeface="Avenir"/>
              </a:rPr>
              <a:t>but 	bath-</a:t>
            </a:r>
            <a:r>
              <a:rPr lang="it-IT" sz="1600" cap="small">
                <a:solidFill>
                  <a:schemeClr val="dk1"/>
                </a:solidFill>
                <a:latin typeface="Avenir"/>
                <a:ea typeface="Avenir"/>
                <a:cs typeface="Avenir"/>
                <a:sym typeface="Avenir"/>
              </a:rPr>
              <a:t>prs.3pl 	pp</a:t>
            </a:r>
            <a:r>
              <a:rPr lang="it-IT" sz="1600">
                <a:solidFill>
                  <a:schemeClr val="dk1"/>
                </a:solidFill>
                <a:latin typeface="Avenir"/>
                <a:ea typeface="Avenir"/>
                <a:cs typeface="Avenir"/>
                <a:sym typeface="Avenir"/>
              </a:rPr>
              <a:t>.with</a:t>
            </a:r>
            <a:r>
              <a:rPr lang="it-IT" sz="1600" cap="small">
                <a:solidFill>
                  <a:schemeClr val="dk1"/>
                </a:solidFill>
                <a:latin typeface="Avenir"/>
                <a:ea typeface="Avenir"/>
                <a:cs typeface="Avenir"/>
                <a:sym typeface="Avenir"/>
              </a:rPr>
              <a:t>-gen.3sg</a:t>
            </a:r>
            <a:endParaRPr/>
          </a:p>
          <a:p>
            <a:pPr indent="0" lvl="0" marL="0" marR="0" rtl="0" algn="l">
              <a:spcBef>
                <a:spcPts val="0"/>
              </a:spcBef>
              <a:spcAft>
                <a:spcPts val="0"/>
              </a:spcAft>
              <a:buNone/>
            </a:pPr>
            <a:r>
              <a:t/>
            </a:r>
            <a:endParaRPr sz="1600" cap="small">
              <a:solidFill>
                <a:schemeClr val="dk1"/>
              </a:solidFill>
              <a:latin typeface="Avenir"/>
              <a:ea typeface="Avenir"/>
              <a:cs typeface="Avenir"/>
              <a:sym typeface="Avenir"/>
            </a:endParaRPr>
          </a:p>
          <a:p>
            <a:pPr indent="0" lvl="0" marL="0" marR="0" rtl="0" algn="l">
              <a:spcBef>
                <a:spcPts val="0"/>
              </a:spcBef>
              <a:spcAft>
                <a:spcPts val="0"/>
              </a:spcAft>
              <a:buNone/>
            </a:pPr>
            <a:r>
              <a:rPr lang="it-IT" sz="1600">
                <a:solidFill>
                  <a:schemeClr val="dk1"/>
                </a:solidFill>
                <a:latin typeface="Avenir"/>
                <a:ea typeface="Avenir"/>
                <a:cs typeface="Avenir"/>
                <a:sym typeface="Avenir"/>
              </a:rPr>
              <a:t>	'We do not drink (some) water from these (holy springs) but instead we take a bath with it'</a:t>
            </a:r>
            <a:endParaRPr/>
          </a:p>
          <a:p>
            <a:pPr indent="0" lvl="0" marL="0" marR="0" rtl="0" algn="l">
              <a:spcBef>
                <a:spcPts val="0"/>
              </a:spcBef>
              <a:spcAft>
                <a:spcPts val="0"/>
              </a:spcAft>
              <a:buNone/>
            </a:pPr>
            <a:r>
              <a:t/>
            </a:r>
            <a:endParaRPr sz="1800">
              <a:solidFill>
                <a:schemeClr val="dk1"/>
              </a:solidFill>
              <a:latin typeface="Twentieth Century"/>
              <a:ea typeface="Twentieth Century"/>
              <a:cs typeface="Twentieth Century"/>
              <a:sym typeface="Twentieth Century"/>
            </a:endParaRPr>
          </a:p>
        </p:txBody>
      </p:sp>
      <p:sp>
        <p:nvSpPr>
          <p:cNvPr id="377" name="Google Shape;377;p43"/>
          <p:cNvSpPr txBox="1"/>
          <p:nvPr/>
        </p:nvSpPr>
        <p:spPr>
          <a:xfrm>
            <a:off x="913775" y="6388608"/>
            <a:ext cx="9400657"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it-IT" sz="1400">
                <a:solidFill>
                  <a:srgbClr val="7F7F7F"/>
                </a:solidFill>
                <a:latin typeface="Avenir"/>
                <a:ea typeface="Avenir"/>
                <a:cs typeface="Avenir"/>
                <a:sym typeface="Avenir"/>
              </a:rPr>
              <a:t>Introduction	Mordvinic AP 	AP and mental verbs 	Corpus&amp;data 	</a:t>
            </a:r>
            <a:r>
              <a:rPr lang="it-IT" sz="1400">
                <a:solidFill>
                  <a:schemeClr val="dk1"/>
                </a:solidFill>
                <a:latin typeface="Avenir"/>
                <a:ea typeface="Avenir"/>
                <a:cs typeface="Avenir"/>
                <a:sym typeface="Avenir"/>
              </a:rPr>
              <a:t>Results</a:t>
            </a:r>
            <a:endParaRPr sz="1400">
              <a:solidFill>
                <a:schemeClr val="dk1"/>
              </a:solidFill>
              <a:latin typeface="Avenir"/>
              <a:ea typeface="Avenir"/>
              <a:cs typeface="Avenir"/>
              <a:sym typeface="Aveni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1" name="Shape 381"/>
        <p:cNvGrpSpPr/>
        <p:nvPr/>
      </p:nvGrpSpPr>
      <p:grpSpPr>
        <a:xfrm>
          <a:off x="0" y="0"/>
          <a:ext cx="0" cy="0"/>
          <a:chOff x="0" y="0"/>
          <a:chExt cx="0" cy="0"/>
        </a:xfrm>
      </p:grpSpPr>
      <p:sp>
        <p:nvSpPr>
          <p:cNvPr id="382" name="Google Shape;382;p44"/>
          <p:cNvSpPr txBox="1"/>
          <p:nvPr>
            <p:ph type="title"/>
          </p:nvPr>
        </p:nvSpPr>
        <p:spPr>
          <a:xfrm>
            <a:off x="913775" y="618517"/>
            <a:ext cx="10364451" cy="1596177"/>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3600"/>
              <a:buFont typeface="Twentieth Century"/>
              <a:buNone/>
            </a:pPr>
            <a:r>
              <a:rPr lang="it-IT"/>
              <a:t>CONCLUSION</a:t>
            </a:r>
            <a:endParaRPr/>
          </a:p>
        </p:txBody>
      </p:sp>
      <p:sp>
        <p:nvSpPr>
          <p:cNvPr id="383" name="Google Shape;383;p44"/>
          <p:cNvSpPr txBox="1"/>
          <p:nvPr>
            <p:ph idx="1" type="body"/>
          </p:nvPr>
        </p:nvSpPr>
        <p:spPr>
          <a:xfrm>
            <a:off x="913774" y="1803400"/>
            <a:ext cx="10363826" cy="4079875"/>
          </a:xfrm>
          <a:prstGeom prst="rect">
            <a:avLst/>
          </a:prstGeom>
          <a:noFill/>
          <a:ln>
            <a:noFill/>
          </a:ln>
        </p:spPr>
        <p:txBody>
          <a:bodyPr anchorCtr="0" anchor="t" bIns="45700" lIns="91425" spcFirstLastPara="1" rIns="91425" wrap="square" tIns="45700">
            <a:normAutofit/>
          </a:bodyPr>
          <a:lstStyle/>
          <a:p>
            <a:pPr indent="-228600" lvl="0" marL="228600" rtl="0" algn="l">
              <a:lnSpc>
                <a:spcPct val="120000"/>
              </a:lnSpc>
              <a:spcBef>
                <a:spcPts val="0"/>
              </a:spcBef>
              <a:spcAft>
                <a:spcPts val="0"/>
              </a:spcAft>
              <a:buSzPts val="1800"/>
              <a:buChar char="•"/>
            </a:pPr>
            <a:r>
              <a:rPr lang="it-IT" sz="1800" cap="none">
                <a:latin typeface="Avenir"/>
                <a:ea typeface="Avenir"/>
                <a:cs typeface="Avenir"/>
                <a:sym typeface="Avenir"/>
              </a:rPr>
              <a:t>In M the AP marker shows a different distribution and different functions according to the morphological definiteness.</a:t>
            </a:r>
            <a:endParaRPr/>
          </a:p>
          <a:p>
            <a:pPr indent="-228600" lvl="1" marL="685800" rtl="0" algn="l">
              <a:lnSpc>
                <a:spcPct val="120000"/>
              </a:lnSpc>
              <a:spcBef>
                <a:spcPts val="500"/>
              </a:spcBef>
              <a:spcAft>
                <a:spcPts val="0"/>
              </a:spcAft>
              <a:buSzPts val="1600"/>
              <a:buChar char="•"/>
            </a:pPr>
            <a:r>
              <a:rPr lang="it-IT" sz="1600" cap="none">
                <a:latin typeface="Avenir"/>
                <a:ea typeface="Avenir"/>
                <a:cs typeface="Avenir"/>
                <a:sym typeface="Avenir"/>
              </a:rPr>
              <a:t>The definite AP in M is used to express spatial meanings and does not occur as case of the object.</a:t>
            </a:r>
            <a:endParaRPr/>
          </a:p>
          <a:p>
            <a:pPr indent="-228600" lvl="1" marL="685800" rtl="0" algn="l">
              <a:lnSpc>
                <a:spcPct val="120000"/>
              </a:lnSpc>
              <a:spcBef>
                <a:spcPts val="500"/>
              </a:spcBef>
              <a:spcAft>
                <a:spcPts val="0"/>
              </a:spcAft>
              <a:buSzPts val="1600"/>
              <a:buChar char="•"/>
            </a:pPr>
            <a:r>
              <a:rPr lang="it-IT" sz="1600" cap="none">
                <a:latin typeface="Avenir"/>
                <a:ea typeface="Avenir"/>
                <a:cs typeface="Avenir"/>
                <a:sym typeface="Avenir"/>
              </a:rPr>
              <a:t>The indefinite AP in M occurs only with the verb 'to know' and its distribution is limited to quantified expressions</a:t>
            </a:r>
            <a:endParaRPr sz="1600" cap="none">
              <a:latin typeface="Avenir"/>
              <a:ea typeface="Avenir"/>
              <a:cs typeface="Avenir"/>
              <a:sym typeface="Avenir"/>
            </a:endParaRPr>
          </a:p>
          <a:p>
            <a:pPr indent="-228600" lvl="0" marL="228600" rtl="0" algn="l">
              <a:lnSpc>
                <a:spcPct val="120000"/>
              </a:lnSpc>
              <a:spcBef>
                <a:spcPts val="1000"/>
              </a:spcBef>
              <a:spcAft>
                <a:spcPts val="0"/>
              </a:spcAft>
              <a:buSzPts val="1800"/>
              <a:buChar char="•"/>
            </a:pPr>
            <a:r>
              <a:rPr lang="it-IT" sz="1800" cap="none">
                <a:latin typeface="Avenir"/>
                <a:ea typeface="Avenir"/>
                <a:cs typeface="Avenir"/>
                <a:sym typeface="Avenir"/>
              </a:rPr>
              <a:t>In E the AP marker occurs with verbs of cognition but with some semantic limitations.</a:t>
            </a:r>
            <a:endParaRPr/>
          </a:p>
          <a:p>
            <a:pPr indent="-228600" lvl="1" marL="685800" rtl="0" algn="l">
              <a:lnSpc>
                <a:spcPct val="120000"/>
              </a:lnSpc>
              <a:spcBef>
                <a:spcPts val="500"/>
              </a:spcBef>
              <a:spcAft>
                <a:spcPts val="0"/>
              </a:spcAft>
              <a:buSzPts val="1600"/>
              <a:buChar char="•"/>
            </a:pPr>
            <a:r>
              <a:rPr lang="it-IT" sz="1600" cap="none">
                <a:latin typeface="Avenir"/>
                <a:ea typeface="Avenir"/>
                <a:cs typeface="Avenir"/>
                <a:sym typeface="Avenir"/>
              </a:rPr>
              <a:t>Verbs that denotes a change of state, as 'to understand', never occurs with an APA.</a:t>
            </a:r>
            <a:endParaRPr/>
          </a:p>
          <a:p>
            <a:pPr indent="-228600" lvl="1" marL="685800" rtl="0" algn="l">
              <a:lnSpc>
                <a:spcPct val="120000"/>
              </a:lnSpc>
              <a:spcBef>
                <a:spcPts val="500"/>
              </a:spcBef>
              <a:spcAft>
                <a:spcPts val="0"/>
              </a:spcAft>
              <a:buSzPts val="1600"/>
              <a:buChar char="•"/>
            </a:pPr>
            <a:r>
              <a:rPr lang="it-IT" sz="1600" cap="none">
                <a:latin typeface="Avenir"/>
                <a:ea typeface="Avenir"/>
                <a:cs typeface="Avenir"/>
                <a:sym typeface="Avenir"/>
              </a:rPr>
              <a:t>Verbs that may denote either a change of state or a state ('to know') / a change of state or an activity ('to forget'), with an AP argument take the state/activity reading. </a:t>
            </a:r>
            <a:endParaRPr/>
          </a:p>
          <a:p>
            <a:pPr indent="-228600" lvl="0" marL="228600" rtl="0" algn="l">
              <a:lnSpc>
                <a:spcPct val="120000"/>
              </a:lnSpc>
              <a:spcBef>
                <a:spcPts val="1000"/>
              </a:spcBef>
              <a:spcAft>
                <a:spcPts val="0"/>
              </a:spcAft>
              <a:buSzPts val="1600"/>
              <a:buFont typeface="Noto Sans Symbols"/>
              <a:buChar char="⮚"/>
            </a:pPr>
            <a:r>
              <a:rPr lang="it-IT" sz="1600" cap="none">
                <a:latin typeface="Avenir"/>
                <a:ea typeface="Avenir"/>
                <a:cs typeface="Avenir"/>
                <a:sym typeface="Avenir"/>
              </a:rPr>
              <a:t>The use of the AP with verbs of cognition in E is semantically restricted to states and activities, in other words to some kinds of atelic 'unbounded' situations.</a:t>
            </a:r>
            <a:endParaRPr/>
          </a:p>
          <a:p>
            <a:pPr indent="0" lvl="0" marL="0" rtl="0" algn="l">
              <a:lnSpc>
                <a:spcPct val="120000"/>
              </a:lnSpc>
              <a:spcBef>
                <a:spcPts val="1000"/>
              </a:spcBef>
              <a:spcAft>
                <a:spcPts val="0"/>
              </a:spcAft>
              <a:buSzPts val="1600"/>
              <a:buNone/>
            </a:pPr>
            <a:r>
              <a:t/>
            </a:r>
            <a:endParaRPr sz="1600" cap="none">
              <a:latin typeface="Avenir"/>
              <a:ea typeface="Avenir"/>
              <a:cs typeface="Avenir"/>
              <a:sym typeface="Avenir"/>
            </a:endParaRPr>
          </a:p>
          <a:p>
            <a:pPr indent="-127000" lvl="0" marL="228600" rtl="0" algn="l">
              <a:lnSpc>
                <a:spcPct val="120000"/>
              </a:lnSpc>
              <a:spcBef>
                <a:spcPts val="1000"/>
              </a:spcBef>
              <a:spcAft>
                <a:spcPts val="0"/>
              </a:spcAft>
              <a:buSzPts val="1600"/>
              <a:buFont typeface="Noto Sans Symbols"/>
              <a:buNone/>
            </a:pPr>
            <a:r>
              <a:t/>
            </a:r>
            <a:endParaRPr sz="1600" cap="none">
              <a:latin typeface="Avenir"/>
              <a:ea typeface="Avenir"/>
              <a:cs typeface="Avenir"/>
              <a:sym typeface="Avenir"/>
            </a:endParaRPr>
          </a:p>
          <a:p>
            <a:pPr indent="-114300" lvl="0" marL="228600" rtl="0" algn="l">
              <a:lnSpc>
                <a:spcPct val="120000"/>
              </a:lnSpc>
              <a:spcBef>
                <a:spcPts val="1000"/>
              </a:spcBef>
              <a:spcAft>
                <a:spcPts val="0"/>
              </a:spcAft>
              <a:buSzPts val="1800"/>
              <a:buFont typeface="Noto Sans Symbols"/>
              <a:buNone/>
            </a:pPr>
            <a:r>
              <a:t/>
            </a:r>
            <a:endParaRPr sz="1800" cap="none">
              <a:latin typeface="Avenir"/>
              <a:ea typeface="Avenir"/>
              <a:cs typeface="Avenir"/>
              <a:sym typeface="Avenir"/>
            </a:endParaRPr>
          </a:p>
          <a:p>
            <a:pPr indent="-114300" lvl="0" marL="228600" rtl="0" algn="l">
              <a:lnSpc>
                <a:spcPct val="120000"/>
              </a:lnSpc>
              <a:spcBef>
                <a:spcPts val="1000"/>
              </a:spcBef>
              <a:spcAft>
                <a:spcPts val="0"/>
              </a:spcAft>
              <a:buSzPts val="1800"/>
              <a:buNone/>
            </a:pPr>
            <a:r>
              <a:t/>
            </a:r>
            <a:endParaRPr sz="1800" cap="none">
              <a:latin typeface="Avenir"/>
              <a:ea typeface="Avenir"/>
              <a:cs typeface="Avenir"/>
              <a:sym typeface="Avenir"/>
            </a:endParaRPr>
          </a:p>
        </p:txBody>
      </p:sp>
      <p:sp>
        <p:nvSpPr>
          <p:cNvPr id="384" name="Google Shape;384;p44"/>
          <p:cNvSpPr txBox="1"/>
          <p:nvPr>
            <p:ph idx="12" type="sldNum"/>
          </p:nvPr>
        </p:nvSpPr>
        <p:spPr>
          <a:xfrm>
            <a:off x="10514011" y="5883275"/>
            <a:ext cx="764215"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8" name="Shape 388"/>
        <p:cNvGrpSpPr/>
        <p:nvPr/>
      </p:nvGrpSpPr>
      <p:grpSpPr>
        <a:xfrm>
          <a:off x="0" y="0"/>
          <a:ext cx="0" cy="0"/>
          <a:chOff x="0" y="0"/>
          <a:chExt cx="0" cy="0"/>
        </a:xfrm>
      </p:grpSpPr>
      <p:sp>
        <p:nvSpPr>
          <p:cNvPr id="389" name="Google Shape;389;p45"/>
          <p:cNvSpPr txBox="1"/>
          <p:nvPr>
            <p:ph type="title"/>
          </p:nvPr>
        </p:nvSpPr>
        <p:spPr>
          <a:xfrm>
            <a:off x="913775" y="618517"/>
            <a:ext cx="10364451" cy="110082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3600"/>
              <a:buFont typeface="Twentieth Century"/>
              <a:buNone/>
            </a:pPr>
            <a:r>
              <a:rPr lang="it-IT"/>
              <a:t>REFERENCES</a:t>
            </a:r>
            <a:endParaRPr/>
          </a:p>
        </p:txBody>
      </p:sp>
      <p:sp>
        <p:nvSpPr>
          <p:cNvPr id="390" name="Google Shape;390;p45"/>
          <p:cNvSpPr txBox="1"/>
          <p:nvPr>
            <p:ph idx="1" type="body"/>
          </p:nvPr>
        </p:nvSpPr>
        <p:spPr>
          <a:xfrm>
            <a:off x="913774" y="1930852"/>
            <a:ext cx="10363826" cy="3860348"/>
          </a:xfrm>
          <a:prstGeom prst="rect">
            <a:avLst/>
          </a:prstGeom>
          <a:noFill/>
          <a:ln>
            <a:noFill/>
          </a:ln>
        </p:spPr>
        <p:txBody>
          <a:bodyPr anchorCtr="0" anchor="t" bIns="45700" lIns="91425" spcFirstLastPara="1" rIns="91425" wrap="square" tIns="45700">
            <a:noAutofit/>
          </a:bodyPr>
          <a:lstStyle/>
          <a:p>
            <a:pPr indent="-228600" lvl="0" marL="228600" rtl="0" algn="l">
              <a:lnSpc>
                <a:spcPct val="120000"/>
              </a:lnSpc>
              <a:spcBef>
                <a:spcPts val="0"/>
              </a:spcBef>
              <a:spcAft>
                <a:spcPts val="0"/>
              </a:spcAft>
              <a:buSzPts val="1600"/>
              <a:buChar char="•"/>
            </a:pPr>
            <a:r>
              <a:rPr lang="it-IT" sz="1600" cap="none">
                <a:latin typeface="Avenir"/>
                <a:ea typeface="Avenir"/>
                <a:cs typeface="Avenir"/>
                <a:sym typeface="Avenir"/>
              </a:rPr>
              <a:t>Alhoniemi, Alho. 1991. Zur Kasuskennzeichnung des Objekts im Mordwinischen. In: </a:t>
            </a:r>
            <a:r>
              <a:rPr i="1" lang="it-IT" sz="1600" cap="none">
                <a:latin typeface="Avenir"/>
                <a:ea typeface="Avenir"/>
                <a:cs typeface="Avenir"/>
                <a:sym typeface="Avenir"/>
              </a:rPr>
              <a:t>Suomen kielitieteellisen yhdistyksen aikakauskirja </a:t>
            </a:r>
            <a:r>
              <a:rPr lang="it-IT" sz="1600" cap="none">
                <a:latin typeface="Avenir"/>
                <a:ea typeface="Avenir"/>
                <a:cs typeface="Avenir"/>
                <a:sym typeface="Avenir"/>
              </a:rPr>
              <a:t>1991. 18–30.</a:t>
            </a:r>
            <a:endParaRPr sz="1600" cap="none">
              <a:latin typeface="Avenir"/>
              <a:ea typeface="Avenir"/>
              <a:cs typeface="Avenir"/>
              <a:sym typeface="Avenir"/>
            </a:endParaRPr>
          </a:p>
          <a:p>
            <a:pPr indent="-228600" lvl="0" marL="228600" rtl="0" algn="l">
              <a:lnSpc>
                <a:spcPct val="120000"/>
              </a:lnSpc>
              <a:spcBef>
                <a:spcPts val="1000"/>
              </a:spcBef>
              <a:spcAft>
                <a:spcPts val="0"/>
              </a:spcAft>
              <a:buSzPts val="1600"/>
              <a:buChar char="•"/>
            </a:pPr>
            <a:r>
              <a:rPr lang="it-IT" sz="1600" cap="none">
                <a:latin typeface="Avenir"/>
                <a:ea typeface="Avenir"/>
                <a:cs typeface="Avenir"/>
                <a:sym typeface="Avenir"/>
              </a:rPr>
              <a:t>ÈK = D. V. Cygankin (ed.), N. A. Agafonova, M. D. Imajkina, M. V. Mosin, V. P. Cypkajkina, E. A.Abramova. </a:t>
            </a:r>
            <a:r>
              <a:rPr i="1" lang="it-IT" sz="1600" cap="none">
                <a:latin typeface="Avenir"/>
                <a:ea typeface="Avenir"/>
                <a:cs typeface="Avenir"/>
                <a:sym typeface="Avenir"/>
              </a:rPr>
              <a:t>Èryan' kel': Morfemika, valon' tejevema dy morfologija </a:t>
            </a:r>
            <a:r>
              <a:rPr lang="it-IT" sz="1600" cap="none">
                <a:latin typeface="Avenir"/>
                <a:ea typeface="Avenir"/>
                <a:cs typeface="Avenir"/>
                <a:sym typeface="Avenir"/>
              </a:rPr>
              <a:t>. Saransk 2000.</a:t>
            </a:r>
            <a:endParaRPr/>
          </a:p>
          <a:p>
            <a:pPr indent="-228600" lvl="0" marL="228600" rtl="0" algn="l">
              <a:lnSpc>
                <a:spcPct val="120000"/>
              </a:lnSpc>
              <a:spcBef>
                <a:spcPts val="1000"/>
              </a:spcBef>
              <a:spcAft>
                <a:spcPts val="0"/>
              </a:spcAft>
              <a:buSzPts val="1600"/>
              <a:buChar char="•"/>
            </a:pPr>
            <a:r>
              <a:rPr lang="it-IT" sz="1600" cap="none">
                <a:latin typeface="Avenir"/>
                <a:ea typeface="Avenir"/>
                <a:cs typeface="Avenir"/>
                <a:sym typeface="Avenir"/>
              </a:rPr>
              <a:t>ÈKS = D. V. Cygankin (ed.), N. A. Agafonova, R. A. Aleš kina, G. F. Bespalova, L. P. Vodjasova, E. F.Klement’eva, N. I. Ryabov, G. V. Ryabova, A. M. Xaritonova, V. P. Cypkajkina. </a:t>
            </a:r>
            <a:r>
              <a:rPr i="1" lang="it-IT" sz="1600" cap="none">
                <a:latin typeface="Avenir"/>
                <a:ea typeface="Avenir"/>
                <a:cs typeface="Avenir"/>
                <a:sym typeface="Avenir"/>
              </a:rPr>
              <a:t>Èrzyan' kel': Sintaksis</a:t>
            </a:r>
            <a:r>
              <a:rPr lang="it-IT" sz="1600" cap="none">
                <a:latin typeface="Avenir"/>
                <a:ea typeface="Avenir"/>
                <a:cs typeface="Avenir"/>
                <a:sym typeface="Avenir"/>
              </a:rPr>
              <a:t>. Saransk: Izdatel’stvo mordovskogo universiteta 2011.</a:t>
            </a:r>
            <a:endParaRPr/>
          </a:p>
          <a:p>
            <a:pPr indent="-228600" lvl="0" marL="228600" rtl="0" algn="l">
              <a:lnSpc>
                <a:spcPct val="120000"/>
              </a:lnSpc>
              <a:spcBef>
                <a:spcPts val="1000"/>
              </a:spcBef>
              <a:spcAft>
                <a:spcPts val="0"/>
              </a:spcAft>
              <a:buSzPts val="1600"/>
              <a:buChar char="•"/>
            </a:pPr>
            <a:r>
              <a:rPr lang="it-IT" sz="1600" cap="none">
                <a:latin typeface="Avenir"/>
                <a:ea typeface="Avenir"/>
                <a:cs typeface="Avenir"/>
                <a:sym typeface="Avenir"/>
              </a:rPr>
              <a:t>GMdJa 1962 = </a:t>
            </a:r>
            <a:r>
              <a:rPr i="1" lang="it-IT" sz="1600" cap="none">
                <a:latin typeface="Avenir"/>
                <a:ea typeface="Avenir"/>
                <a:cs typeface="Avenir"/>
                <a:sym typeface="Avenir"/>
              </a:rPr>
              <a:t>Grammatika mordovskih jazykov. Fonetika i morfologija</a:t>
            </a:r>
            <a:r>
              <a:rPr lang="it-IT" sz="1600" cap="none">
                <a:latin typeface="Avenir"/>
                <a:ea typeface="Avenir"/>
                <a:cs typeface="Avenir"/>
                <a:sym typeface="Avenir"/>
              </a:rPr>
              <a:t>. Red. M. N. Koljadenkov &amp; R. A. Zavodova. Saransk: Naučno-issledovatel’skij institut jazyka, literatury, istorii i èkonomiki.</a:t>
            </a:r>
            <a:endParaRPr sz="1600" cap="none">
              <a:latin typeface="Avenir"/>
              <a:ea typeface="Avenir"/>
              <a:cs typeface="Avenir"/>
              <a:sym typeface="Avenir"/>
            </a:endParaRPr>
          </a:p>
          <a:p>
            <a:pPr indent="-228600" lvl="0" marL="228600" rtl="0" algn="l">
              <a:lnSpc>
                <a:spcPct val="120000"/>
              </a:lnSpc>
              <a:spcBef>
                <a:spcPts val="1000"/>
              </a:spcBef>
              <a:spcAft>
                <a:spcPts val="0"/>
              </a:spcAft>
              <a:buSzPts val="1600"/>
              <a:buChar char="•"/>
            </a:pPr>
            <a:r>
              <a:rPr lang="it-IT" sz="1600" cap="none">
                <a:latin typeface="Avenir"/>
                <a:ea typeface="Avenir"/>
                <a:cs typeface="Avenir"/>
                <a:sym typeface="Avenir"/>
              </a:rPr>
              <a:t>Grünthal (forthcoming), Diachronic bottlenecks of the Uralic (ablative-)partitive.</a:t>
            </a:r>
            <a:endParaRPr/>
          </a:p>
          <a:p>
            <a:pPr indent="-114300" lvl="0" marL="228600" rtl="0" algn="l">
              <a:lnSpc>
                <a:spcPct val="120000"/>
              </a:lnSpc>
              <a:spcBef>
                <a:spcPts val="1000"/>
              </a:spcBef>
              <a:spcAft>
                <a:spcPts val="0"/>
              </a:spcAft>
              <a:buSzPts val="1800"/>
              <a:buNone/>
            </a:pPr>
            <a:r>
              <a:t/>
            </a:r>
            <a:endParaRPr sz="1800"/>
          </a:p>
        </p:txBody>
      </p:sp>
      <p:sp>
        <p:nvSpPr>
          <p:cNvPr id="391" name="Google Shape;391;p45"/>
          <p:cNvSpPr txBox="1"/>
          <p:nvPr>
            <p:ph idx="12" type="sldNum"/>
          </p:nvPr>
        </p:nvSpPr>
        <p:spPr>
          <a:xfrm>
            <a:off x="10514011" y="5883275"/>
            <a:ext cx="764215"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5" name="Shape 395"/>
        <p:cNvGrpSpPr/>
        <p:nvPr/>
      </p:nvGrpSpPr>
      <p:grpSpPr>
        <a:xfrm>
          <a:off x="0" y="0"/>
          <a:ext cx="0" cy="0"/>
          <a:chOff x="0" y="0"/>
          <a:chExt cx="0" cy="0"/>
        </a:xfrm>
      </p:grpSpPr>
      <p:sp>
        <p:nvSpPr>
          <p:cNvPr id="396" name="Google Shape;396;p46"/>
          <p:cNvSpPr txBox="1"/>
          <p:nvPr>
            <p:ph idx="1" type="body"/>
          </p:nvPr>
        </p:nvSpPr>
        <p:spPr>
          <a:xfrm>
            <a:off x="913774" y="1565556"/>
            <a:ext cx="10363826" cy="4225644"/>
          </a:xfrm>
          <a:prstGeom prst="rect">
            <a:avLst/>
          </a:prstGeom>
          <a:noFill/>
          <a:ln>
            <a:noFill/>
          </a:ln>
        </p:spPr>
        <p:txBody>
          <a:bodyPr anchorCtr="0" anchor="t" bIns="45700" lIns="91425" spcFirstLastPara="1" rIns="91425" wrap="square" tIns="45700">
            <a:normAutofit/>
          </a:bodyPr>
          <a:lstStyle/>
          <a:p>
            <a:pPr indent="-228600" lvl="0" marL="228600" rtl="0" algn="l">
              <a:lnSpc>
                <a:spcPct val="120000"/>
              </a:lnSpc>
              <a:spcBef>
                <a:spcPts val="0"/>
              </a:spcBef>
              <a:spcAft>
                <a:spcPts val="0"/>
              </a:spcAft>
              <a:buSzPts val="1600"/>
              <a:buChar char="•"/>
            </a:pPr>
            <a:r>
              <a:rPr lang="it-IT" sz="1600" cap="none">
                <a:latin typeface="Avenir"/>
                <a:ea typeface="Avenir"/>
                <a:cs typeface="Avenir"/>
                <a:sym typeface="Avenir"/>
              </a:rPr>
              <a:t>Tamm, Anne. 2014. The Partitive Concept versus Linguistic Partitives: From Abstract Concepts to Evidentiality in the Uralic Languages. In: Silvia Luraghi &amp; Tuomas Huumo (eds.), </a:t>
            </a:r>
            <a:r>
              <a:rPr i="1" lang="it-IT" sz="1600" cap="none">
                <a:latin typeface="Avenir"/>
                <a:ea typeface="Avenir"/>
                <a:cs typeface="Avenir"/>
                <a:sym typeface="Avenir"/>
              </a:rPr>
              <a:t>Partitive Cases and Related Categories</a:t>
            </a:r>
            <a:r>
              <a:rPr lang="it-IT" sz="1600" cap="none">
                <a:latin typeface="Avenir"/>
                <a:ea typeface="Avenir"/>
                <a:cs typeface="Avenir"/>
                <a:sym typeface="Avenir"/>
              </a:rPr>
              <a:t>, 89–152. Berlin &amp; Boston: Mouton de Gruyter. </a:t>
            </a:r>
            <a:endParaRPr/>
          </a:p>
          <a:p>
            <a:pPr indent="-228600" lvl="0" marL="228600" rtl="0" algn="l">
              <a:lnSpc>
                <a:spcPct val="120000"/>
              </a:lnSpc>
              <a:spcBef>
                <a:spcPts val="1000"/>
              </a:spcBef>
              <a:spcAft>
                <a:spcPts val="0"/>
              </a:spcAft>
              <a:buSzPts val="1600"/>
              <a:buChar char="•"/>
            </a:pPr>
            <a:r>
              <a:rPr lang="it-IT" sz="1600" cap="none">
                <a:latin typeface="Avenir"/>
                <a:ea typeface="Avenir"/>
                <a:cs typeface="Avenir"/>
                <a:sym typeface="Avenir"/>
              </a:rPr>
              <a:t>Kiparsky, Paul. 1998. Partitive Case and Aspect. In Miriam Butt and Wilhelm Geuder (eds.), </a:t>
            </a:r>
            <a:r>
              <a:rPr i="1" lang="it-IT" sz="1600" cap="none">
                <a:latin typeface="Avenir"/>
                <a:ea typeface="Avenir"/>
                <a:cs typeface="Avenir"/>
                <a:sym typeface="Avenir"/>
              </a:rPr>
              <a:t>The Projection of Arguments: Lexical and Compositional Factors</a:t>
            </a:r>
            <a:r>
              <a:rPr lang="it-IT" sz="1600" cap="none">
                <a:latin typeface="Avenir"/>
                <a:ea typeface="Avenir"/>
                <a:cs typeface="Avenir"/>
                <a:sym typeface="Avenir"/>
              </a:rPr>
              <a:t>, 265–308. Stanford. CSLI, Publications. </a:t>
            </a:r>
            <a:endParaRPr/>
          </a:p>
          <a:p>
            <a:pPr indent="-228600" lvl="0" marL="228600" rtl="0" algn="l">
              <a:lnSpc>
                <a:spcPct val="120000"/>
              </a:lnSpc>
              <a:spcBef>
                <a:spcPts val="1000"/>
              </a:spcBef>
              <a:spcAft>
                <a:spcPts val="0"/>
              </a:spcAft>
              <a:buSzPts val="1600"/>
              <a:buChar char="•"/>
            </a:pPr>
            <a:r>
              <a:rPr lang="it-IT" sz="1600" cap="none">
                <a:latin typeface="Avenir"/>
                <a:ea typeface="Avenir"/>
                <a:cs typeface="Avenir"/>
                <a:sym typeface="Avenir"/>
              </a:rPr>
              <a:t>Luraghi, Silvia and Tuomas Huumo. 2014. Introduction. In: Silvia Luraghi &amp; Tuomas Huumo (eds.), </a:t>
            </a:r>
            <a:r>
              <a:rPr i="1" lang="it-IT" sz="1600" cap="none">
                <a:latin typeface="Avenir"/>
                <a:ea typeface="Avenir"/>
                <a:cs typeface="Avenir"/>
                <a:sym typeface="Avenir"/>
              </a:rPr>
              <a:t>Partitive Cases and Related Categories</a:t>
            </a:r>
            <a:r>
              <a:rPr lang="it-IT" sz="1600" cap="none">
                <a:latin typeface="Avenir"/>
                <a:ea typeface="Avenir"/>
                <a:cs typeface="Avenir"/>
                <a:sym typeface="Avenir"/>
              </a:rPr>
              <a:t>, 1-13. Berlin &amp; Boston: Mouton de Gruyter. </a:t>
            </a:r>
            <a:endParaRPr/>
          </a:p>
        </p:txBody>
      </p:sp>
      <p:sp>
        <p:nvSpPr>
          <p:cNvPr id="397" name="Google Shape;397;p46"/>
          <p:cNvSpPr txBox="1"/>
          <p:nvPr>
            <p:ph idx="12" type="sldNum"/>
          </p:nvPr>
        </p:nvSpPr>
        <p:spPr>
          <a:xfrm>
            <a:off x="10514011" y="5883275"/>
            <a:ext cx="764215"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it-IT"/>
              <a:t>‹#›</a:t>
            </a:fld>
            <a:endParaRPr/>
          </a:p>
        </p:txBody>
      </p:sp>
      <p:sp>
        <p:nvSpPr>
          <p:cNvPr id="398" name="Google Shape;398;p46"/>
          <p:cNvSpPr txBox="1"/>
          <p:nvPr/>
        </p:nvSpPr>
        <p:spPr>
          <a:xfrm>
            <a:off x="3840732" y="5312916"/>
            <a:ext cx="4692506"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it-IT" sz="1800">
                <a:solidFill>
                  <a:schemeClr val="dk1"/>
                </a:solidFill>
                <a:latin typeface="Avenir"/>
                <a:ea typeface="Avenir"/>
                <a:cs typeface="Avenir"/>
                <a:sym typeface="Avenir"/>
              </a:rPr>
              <a:t> 	Thak you for the attention!</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21"/>
          <p:cNvSpPr txBox="1"/>
          <p:nvPr>
            <p:ph type="title"/>
          </p:nvPr>
        </p:nvSpPr>
        <p:spPr>
          <a:xfrm>
            <a:off x="913775" y="618517"/>
            <a:ext cx="10364451" cy="1596177"/>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0070C0"/>
              </a:buClr>
              <a:buSzPts val="2800"/>
              <a:buFont typeface="Twentieth Century"/>
              <a:buNone/>
            </a:pPr>
            <a:r>
              <a:rPr lang="it-IT" sz="2800">
                <a:solidFill>
                  <a:srgbClr val="0070C0"/>
                </a:solidFill>
              </a:rPr>
              <a:t>MORDVINIC LANGUAGES (ERZYA AND MOKSHA)</a:t>
            </a:r>
            <a:endParaRPr/>
          </a:p>
        </p:txBody>
      </p:sp>
      <p:sp>
        <p:nvSpPr>
          <p:cNvPr id="180" name="Google Shape;180;p21"/>
          <p:cNvSpPr txBox="1"/>
          <p:nvPr>
            <p:ph idx="1" type="body"/>
          </p:nvPr>
        </p:nvSpPr>
        <p:spPr>
          <a:xfrm>
            <a:off x="913774" y="2214693"/>
            <a:ext cx="10363826" cy="3392525"/>
          </a:xfrm>
          <a:prstGeom prst="rect">
            <a:avLst/>
          </a:prstGeom>
          <a:noFill/>
          <a:ln>
            <a:noFill/>
          </a:ln>
        </p:spPr>
        <p:txBody>
          <a:bodyPr anchorCtr="0" anchor="t" bIns="45700" lIns="91425" spcFirstLastPara="1" rIns="91425" wrap="square" tIns="45700">
            <a:normAutofit/>
          </a:bodyPr>
          <a:lstStyle/>
          <a:p>
            <a:pPr indent="-228600" lvl="0" marL="228600" rtl="0" algn="l">
              <a:lnSpc>
                <a:spcPct val="120000"/>
              </a:lnSpc>
              <a:spcBef>
                <a:spcPts val="0"/>
              </a:spcBef>
              <a:spcAft>
                <a:spcPts val="0"/>
              </a:spcAft>
              <a:buSzPts val="2000"/>
              <a:buChar char="•"/>
            </a:pPr>
            <a:r>
              <a:rPr lang="it-IT" cap="none">
                <a:latin typeface="Avenir"/>
                <a:ea typeface="Avenir"/>
                <a:cs typeface="Avenir"/>
                <a:sym typeface="Avenir"/>
              </a:rPr>
              <a:t>URALIC family, official languages of the republic of Mordovia (Saransk)</a:t>
            </a:r>
            <a:endParaRPr/>
          </a:p>
          <a:p>
            <a:pPr indent="-228600" lvl="0" marL="228600" rtl="0" algn="l">
              <a:lnSpc>
                <a:spcPct val="120000"/>
              </a:lnSpc>
              <a:spcBef>
                <a:spcPts val="1000"/>
              </a:spcBef>
              <a:spcAft>
                <a:spcPts val="0"/>
              </a:spcAft>
              <a:buSzPts val="2000"/>
              <a:buChar char="•"/>
            </a:pPr>
            <a:r>
              <a:rPr lang="it-IT" cap="none">
                <a:latin typeface="Avenir"/>
                <a:ea typeface="Avenir"/>
                <a:cs typeface="Avenir"/>
                <a:sym typeface="Avenir"/>
              </a:rPr>
              <a:t>744,237 Mordvin speakers (2010)</a:t>
            </a:r>
            <a:endParaRPr/>
          </a:p>
          <a:p>
            <a:pPr indent="-101600" lvl="0" marL="228600" rtl="0" algn="l">
              <a:lnSpc>
                <a:spcPct val="120000"/>
              </a:lnSpc>
              <a:spcBef>
                <a:spcPts val="1000"/>
              </a:spcBef>
              <a:spcAft>
                <a:spcPts val="0"/>
              </a:spcAft>
              <a:buSzPts val="2000"/>
              <a:buNone/>
            </a:pPr>
            <a:r>
              <a:t/>
            </a:r>
            <a:endParaRPr cap="none">
              <a:latin typeface="Avenir"/>
              <a:ea typeface="Avenir"/>
              <a:cs typeface="Avenir"/>
              <a:sym typeface="Avenir"/>
            </a:endParaRPr>
          </a:p>
          <a:p>
            <a:pPr indent="-228600" lvl="0" marL="228600" rtl="0" algn="l">
              <a:lnSpc>
                <a:spcPct val="120000"/>
              </a:lnSpc>
              <a:spcBef>
                <a:spcPts val="1000"/>
              </a:spcBef>
              <a:spcAft>
                <a:spcPts val="0"/>
              </a:spcAft>
              <a:buSzPts val="2000"/>
              <a:buChar char="•"/>
            </a:pPr>
            <a:r>
              <a:rPr lang="it-IT" cap="none">
                <a:latin typeface="Avenir"/>
                <a:ea typeface="Avenir"/>
                <a:cs typeface="Avenir"/>
                <a:sym typeface="Avenir"/>
              </a:rPr>
              <a:t>Rich inflectional systems</a:t>
            </a:r>
            <a:endParaRPr/>
          </a:p>
          <a:p>
            <a:pPr indent="-228600" lvl="1" marL="685800" rtl="0" algn="l">
              <a:lnSpc>
                <a:spcPct val="120000"/>
              </a:lnSpc>
              <a:spcBef>
                <a:spcPts val="500"/>
              </a:spcBef>
              <a:spcAft>
                <a:spcPts val="0"/>
              </a:spcAft>
              <a:buSzPts val="1800"/>
              <a:buChar char="•"/>
            </a:pPr>
            <a:r>
              <a:rPr lang="it-IT" cap="none">
                <a:latin typeface="Avenir"/>
                <a:ea typeface="Avenir"/>
                <a:cs typeface="Avenir"/>
                <a:sym typeface="Avenir"/>
              </a:rPr>
              <a:t>NPs: definite, indefinite, possessive declension. + rich case system</a:t>
            </a:r>
            <a:endParaRPr/>
          </a:p>
          <a:p>
            <a:pPr indent="-228600" lvl="1" marL="685800" rtl="0" algn="l">
              <a:lnSpc>
                <a:spcPct val="120000"/>
              </a:lnSpc>
              <a:spcBef>
                <a:spcPts val="500"/>
              </a:spcBef>
              <a:spcAft>
                <a:spcPts val="0"/>
              </a:spcAft>
              <a:buSzPts val="1800"/>
              <a:buChar char="•"/>
            </a:pPr>
            <a:r>
              <a:rPr lang="it-IT" cap="none">
                <a:latin typeface="Avenir"/>
                <a:ea typeface="Avenir"/>
                <a:cs typeface="Avenir"/>
                <a:sym typeface="Avenir"/>
              </a:rPr>
              <a:t>Verb: 3 tenses, 7 moods and 2 conjugations: subjective (SC) and objective (OC)</a:t>
            </a:r>
            <a:endParaRPr/>
          </a:p>
          <a:p>
            <a:pPr indent="-228600" lvl="2" marL="1143000" rtl="0" algn="l">
              <a:lnSpc>
                <a:spcPct val="120000"/>
              </a:lnSpc>
              <a:spcBef>
                <a:spcPts val="500"/>
              </a:spcBef>
              <a:spcAft>
                <a:spcPts val="0"/>
              </a:spcAft>
              <a:buSzPts val="1600"/>
              <a:buChar char="•"/>
            </a:pPr>
            <a:r>
              <a:rPr lang="it-IT" cap="none">
                <a:latin typeface="Avenir"/>
                <a:ea typeface="Avenir"/>
                <a:cs typeface="Avenir"/>
                <a:sym typeface="Avenir"/>
              </a:rPr>
              <a:t>the verb may agree with the subject (SC) , or with both the subject and the object (OC), </a:t>
            </a:r>
            <a:endParaRPr/>
          </a:p>
        </p:txBody>
      </p:sp>
      <p:sp>
        <p:nvSpPr>
          <p:cNvPr id="181" name="Google Shape;181;p21"/>
          <p:cNvSpPr txBox="1"/>
          <p:nvPr>
            <p:ph idx="12" type="sldNum"/>
          </p:nvPr>
        </p:nvSpPr>
        <p:spPr>
          <a:xfrm>
            <a:off x="10514011" y="5883275"/>
            <a:ext cx="764215"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it-IT"/>
              <a:t>‹#›</a:t>
            </a:fld>
            <a:endParaRPr/>
          </a:p>
        </p:txBody>
      </p:sp>
      <p:sp>
        <p:nvSpPr>
          <p:cNvPr id="182" name="Google Shape;182;p21"/>
          <p:cNvSpPr txBox="1"/>
          <p:nvPr/>
        </p:nvSpPr>
        <p:spPr>
          <a:xfrm>
            <a:off x="913773" y="6206887"/>
            <a:ext cx="8898981"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it-IT" sz="1400" u="none" cap="none" strike="noStrike">
                <a:solidFill>
                  <a:schemeClr val="dk1"/>
                </a:solidFill>
                <a:latin typeface="Avenir"/>
                <a:ea typeface="Avenir"/>
                <a:cs typeface="Avenir"/>
                <a:sym typeface="Avenir"/>
              </a:rPr>
              <a:t>Introduction</a:t>
            </a:r>
            <a:r>
              <a:rPr b="0" i="0" lang="it-IT" sz="1400" u="none" cap="none" strike="noStrike">
                <a:solidFill>
                  <a:srgbClr val="7F7F7F"/>
                </a:solidFill>
                <a:latin typeface="Avenir"/>
                <a:ea typeface="Avenir"/>
                <a:cs typeface="Avenir"/>
                <a:sym typeface="Avenir"/>
              </a:rPr>
              <a:t>	Mordvinic AP 	AP and mental verbs 		Corpus&amp;data 	Results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22"/>
          <p:cNvSpPr txBox="1"/>
          <p:nvPr>
            <p:ph type="title"/>
          </p:nvPr>
        </p:nvSpPr>
        <p:spPr>
          <a:xfrm>
            <a:off x="913775" y="618518"/>
            <a:ext cx="10364451" cy="1051408"/>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0070C0"/>
              </a:buClr>
              <a:buSzPts val="2800"/>
              <a:buFont typeface="Twentieth Century"/>
              <a:buNone/>
            </a:pPr>
            <a:r>
              <a:rPr lang="it-IT" sz="2800">
                <a:solidFill>
                  <a:srgbClr val="0070C0"/>
                </a:solidFill>
              </a:rPr>
              <a:t>OBJECT MARKING, DEFINITENESS AND AGREEMENT</a:t>
            </a:r>
            <a:endParaRPr/>
          </a:p>
        </p:txBody>
      </p:sp>
      <p:sp>
        <p:nvSpPr>
          <p:cNvPr id="188" name="Google Shape;188;p22"/>
          <p:cNvSpPr txBox="1"/>
          <p:nvPr>
            <p:ph idx="1" type="body"/>
          </p:nvPr>
        </p:nvSpPr>
        <p:spPr>
          <a:xfrm>
            <a:off x="727881" y="1669925"/>
            <a:ext cx="10772529" cy="4213349"/>
          </a:xfrm>
          <a:prstGeom prst="rect">
            <a:avLst/>
          </a:prstGeom>
          <a:noFill/>
          <a:ln>
            <a:noFill/>
          </a:ln>
        </p:spPr>
        <p:txBody>
          <a:bodyPr anchorCtr="0" anchor="t" bIns="45700" lIns="91425" spcFirstLastPara="1" rIns="91425" wrap="square" tIns="45700">
            <a:normAutofit lnSpcReduction="10000"/>
          </a:bodyPr>
          <a:lstStyle/>
          <a:p>
            <a:pPr indent="-228600" lvl="0" marL="228600" rtl="0" algn="l">
              <a:lnSpc>
                <a:spcPct val="120000"/>
              </a:lnSpc>
              <a:spcBef>
                <a:spcPts val="0"/>
              </a:spcBef>
              <a:spcAft>
                <a:spcPts val="0"/>
              </a:spcAft>
              <a:buSzPts val="1800"/>
              <a:buNone/>
            </a:pPr>
            <a:r>
              <a:rPr lang="it-IT" sz="1800" cap="none">
                <a:latin typeface="Avenir"/>
                <a:ea typeface="Avenir"/>
                <a:cs typeface="Avenir"/>
                <a:sym typeface="Avenir"/>
              </a:rPr>
              <a:t>The transitive sentence in both Erzya (E) and Moksha (M) displays a high degree of variation as regards both the choice of the verbal conjugation and the marking of the object. </a:t>
            </a:r>
            <a:endParaRPr/>
          </a:p>
          <a:p>
            <a:pPr indent="-228600" lvl="1" marL="685800" rtl="0" algn="l">
              <a:lnSpc>
                <a:spcPct val="120000"/>
              </a:lnSpc>
              <a:spcBef>
                <a:spcPts val="500"/>
              </a:spcBef>
              <a:spcAft>
                <a:spcPts val="0"/>
              </a:spcAft>
              <a:buSzPts val="1800"/>
              <a:buChar char="•"/>
            </a:pPr>
            <a:r>
              <a:rPr lang="it-IT" cap="none">
                <a:latin typeface="Avenir"/>
                <a:ea typeface="Avenir"/>
                <a:cs typeface="Avenir"/>
                <a:sym typeface="Avenir"/>
              </a:rPr>
              <a:t>The main variation is determined by the definiteness of the object &gt; only a </a:t>
            </a:r>
            <a:r>
              <a:rPr b="1" lang="it-IT" cap="none">
                <a:latin typeface="Avenir"/>
                <a:ea typeface="Avenir"/>
                <a:cs typeface="Avenir"/>
                <a:sym typeface="Avenir"/>
              </a:rPr>
              <a:t>definite object in the genitive-accusative</a:t>
            </a:r>
            <a:r>
              <a:rPr lang="it-IT" cap="none">
                <a:latin typeface="Avenir"/>
                <a:ea typeface="Avenir"/>
                <a:cs typeface="Avenir"/>
                <a:sym typeface="Avenir"/>
              </a:rPr>
              <a:t> case may trigger the OC</a:t>
            </a:r>
            <a:endParaRPr/>
          </a:p>
          <a:p>
            <a:pPr indent="-228600" lvl="2" marL="1143000" rtl="0" algn="l">
              <a:lnSpc>
                <a:spcPct val="120000"/>
              </a:lnSpc>
              <a:spcBef>
                <a:spcPts val="500"/>
              </a:spcBef>
              <a:spcAft>
                <a:spcPts val="0"/>
              </a:spcAft>
              <a:buSzPts val="1600"/>
              <a:buChar char="•"/>
            </a:pPr>
            <a:r>
              <a:rPr lang="it-IT" cap="none">
                <a:latin typeface="Avenir"/>
                <a:ea typeface="Avenir"/>
                <a:cs typeface="Avenir"/>
                <a:sym typeface="Avenir"/>
              </a:rPr>
              <a:t>other cases do not trigger the OC, even if definites. 	</a:t>
            </a:r>
            <a:endParaRPr/>
          </a:p>
          <a:p>
            <a:pPr indent="-228600" lvl="2" marL="1143000" rtl="0" algn="l">
              <a:lnSpc>
                <a:spcPct val="120000"/>
              </a:lnSpc>
              <a:spcBef>
                <a:spcPts val="500"/>
              </a:spcBef>
              <a:spcAft>
                <a:spcPts val="0"/>
              </a:spcAft>
              <a:buSzPts val="1600"/>
              <a:buChar char="•"/>
            </a:pPr>
            <a:r>
              <a:rPr lang="it-IT" cap="none">
                <a:latin typeface="Avenir"/>
                <a:ea typeface="Avenir"/>
                <a:cs typeface="Avenir"/>
                <a:sym typeface="Avenir"/>
              </a:rPr>
              <a:t>The indefinite object is mainly expressed by the basic (unmarked) Nominative + subjective conjugation	</a:t>
            </a:r>
            <a:endParaRPr/>
          </a:p>
          <a:p>
            <a:pPr indent="-228600" lvl="1" marL="685800" rtl="0" algn="l">
              <a:lnSpc>
                <a:spcPct val="120000"/>
              </a:lnSpc>
              <a:spcBef>
                <a:spcPts val="500"/>
              </a:spcBef>
              <a:spcAft>
                <a:spcPts val="0"/>
              </a:spcAft>
              <a:buSzPts val="1800"/>
              <a:buChar char="•"/>
            </a:pPr>
            <a:r>
              <a:rPr lang="it-IT" cap="none">
                <a:latin typeface="Avenir"/>
                <a:ea typeface="Avenir"/>
                <a:cs typeface="Avenir"/>
                <a:sym typeface="Avenir"/>
              </a:rPr>
              <a:t>Moreover, the verbal aspect plays a role in the choice of the conjugation and in the object marking.</a:t>
            </a:r>
            <a:endParaRPr/>
          </a:p>
          <a:p>
            <a:pPr indent="-228600" lvl="2" marL="1143000" rtl="0" algn="l">
              <a:lnSpc>
                <a:spcPct val="120000"/>
              </a:lnSpc>
              <a:spcBef>
                <a:spcPts val="500"/>
              </a:spcBef>
              <a:spcAft>
                <a:spcPts val="0"/>
              </a:spcAft>
              <a:buSzPts val="1600"/>
              <a:buChar char="•"/>
            </a:pPr>
            <a:r>
              <a:rPr lang="it-IT" cap="none">
                <a:latin typeface="Avenir"/>
                <a:ea typeface="Avenir"/>
                <a:cs typeface="Avenir"/>
                <a:sym typeface="Avenir"/>
              </a:rPr>
              <a:t>The OC is generally associated only to perfective aspect </a:t>
            </a:r>
            <a:endParaRPr/>
          </a:p>
          <a:p>
            <a:pPr indent="-228600" lvl="2" marL="1143000" rtl="0" algn="l">
              <a:lnSpc>
                <a:spcPct val="120000"/>
              </a:lnSpc>
              <a:spcBef>
                <a:spcPts val="500"/>
              </a:spcBef>
              <a:spcAft>
                <a:spcPts val="0"/>
              </a:spcAft>
              <a:buSzPts val="1600"/>
              <a:buChar char="•"/>
            </a:pPr>
            <a:r>
              <a:rPr lang="it-IT" cap="none">
                <a:latin typeface="Avenir"/>
                <a:ea typeface="Avenir"/>
                <a:cs typeface="Avenir"/>
                <a:sym typeface="Avenir"/>
              </a:rPr>
              <a:t>but with some mental verbs is also compatible with imperfective aspect.</a:t>
            </a:r>
            <a:endParaRPr/>
          </a:p>
          <a:p>
            <a:pPr indent="-228600" lvl="2" marL="1143000" rtl="0" algn="l">
              <a:lnSpc>
                <a:spcPct val="120000"/>
              </a:lnSpc>
              <a:spcBef>
                <a:spcPts val="500"/>
              </a:spcBef>
              <a:spcAft>
                <a:spcPts val="0"/>
              </a:spcAft>
              <a:buSzPts val="1600"/>
              <a:buChar char="•"/>
            </a:pPr>
            <a:r>
              <a:rPr lang="it-IT" cap="none">
                <a:latin typeface="Avenir"/>
                <a:ea typeface="Avenir"/>
                <a:cs typeface="Avenir"/>
                <a:sym typeface="Avenir"/>
              </a:rPr>
              <a:t>Otherwise, the </a:t>
            </a:r>
            <a:r>
              <a:rPr b="1" lang="it-IT" cap="none">
                <a:latin typeface="Avenir"/>
                <a:ea typeface="Avenir"/>
                <a:cs typeface="Avenir"/>
                <a:sym typeface="Avenir"/>
              </a:rPr>
              <a:t>imperfective aspect </a:t>
            </a:r>
            <a:r>
              <a:rPr lang="it-IT" cap="none">
                <a:latin typeface="Avenir"/>
                <a:ea typeface="Avenir"/>
                <a:cs typeface="Avenir"/>
                <a:sym typeface="Avenir"/>
              </a:rPr>
              <a:t>is expressed by constructions with the </a:t>
            </a:r>
            <a:r>
              <a:rPr b="1" lang="it-IT" cap="none">
                <a:latin typeface="Avenir"/>
                <a:ea typeface="Avenir"/>
                <a:cs typeface="Avenir"/>
                <a:sym typeface="Avenir"/>
              </a:rPr>
              <a:t>inessive </a:t>
            </a:r>
            <a:r>
              <a:rPr lang="it-IT" cap="none">
                <a:latin typeface="Avenir"/>
                <a:ea typeface="Avenir"/>
                <a:cs typeface="Avenir"/>
                <a:sym typeface="Avenir"/>
              </a:rPr>
              <a:t>case </a:t>
            </a:r>
            <a:endParaRPr/>
          </a:p>
          <a:p>
            <a:pPr indent="-114300" lvl="1" marL="685800" rtl="0" algn="l">
              <a:lnSpc>
                <a:spcPct val="120000"/>
              </a:lnSpc>
              <a:spcBef>
                <a:spcPts val="500"/>
              </a:spcBef>
              <a:spcAft>
                <a:spcPts val="0"/>
              </a:spcAft>
              <a:buSzPts val="1800"/>
              <a:buNone/>
            </a:pPr>
            <a:r>
              <a:t/>
            </a:r>
            <a:endParaRPr cap="none">
              <a:latin typeface="Avenir"/>
              <a:ea typeface="Avenir"/>
              <a:cs typeface="Avenir"/>
              <a:sym typeface="Avenir"/>
            </a:endParaRPr>
          </a:p>
        </p:txBody>
      </p:sp>
      <p:sp>
        <p:nvSpPr>
          <p:cNvPr id="189" name="Google Shape;189;p22"/>
          <p:cNvSpPr txBox="1"/>
          <p:nvPr>
            <p:ph idx="12" type="sldNum"/>
          </p:nvPr>
        </p:nvSpPr>
        <p:spPr>
          <a:xfrm>
            <a:off x="10514011" y="5883275"/>
            <a:ext cx="764215"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it-IT"/>
              <a:t>‹#›</a:t>
            </a:fld>
            <a:endParaRPr/>
          </a:p>
        </p:txBody>
      </p:sp>
      <p:sp>
        <p:nvSpPr>
          <p:cNvPr id="190" name="Google Shape;190;p22"/>
          <p:cNvSpPr txBox="1"/>
          <p:nvPr/>
        </p:nvSpPr>
        <p:spPr>
          <a:xfrm>
            <a:off x="1148301" y="6248400"/>
            <a:ext cx="8229491"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it-IT" sz="1400">
                <a:solidFill>
                  <a:schemeClr val="dk1"/>
                </a:solidFill>
                <a:latin typeface="Avenir"/>
                <a:ea typeface="Avenir"/>
                <a:cs typeface="Avenir"/>
                <a:sym typeface="Avenir"/>
              </a:rPr>
              <a:t>Introduction</a:t>
            </a:r>
            <a:r>
              <a:rPr lang="it-IT" sz="1400">
                <a:solidFill>
                  <a:srgbClr val="7F7F7F"/>
                </a:solidFill>
                <a:latin typeface="Avenir"/>
                <a:ea typeface="Avenir"/>
                <a:cs typeface="Avenir"/>
                <a:sym typeface="Avenir"/>
              </a:rPr>
              <a:t>	Mordvinic AP 	AP and mental verbs 	Corpus&amp;data 	Results</a:t>
            </a:r>
            <a:endParaRPr/>
          </a:p>
          <a:p>
            <a:pPr indent="0" lvl="0" marL="0" marR="0" rtl="0" algn="l">
              <a:spcBef>
                <a:spcPts val="0"/>
              </a:spcBef>
              <a:spcAft>
                <a:spcPts val="0"/>
              </a:spcAft>
              <a:buNone/>
            </a:pPr>
            <a:r>
              <a:t/>
            </a:r>
            <a:endParaRPr sz="1800">
              <a:solidFill>
                <a:schemeClr val="dk1"/>
              </a:solidFill>
              <a:latin typeface="Twentieth Century"/>
              <a:ea typeface="Twentieth Century"/>
              <a:cs typeface="Twentieth Century"/>
              <a:sym typeface="Twentieth Century"/>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23"/>
          <p:cNvSpPr txBox="1"/>
          <p:nvPr>
            <p:ph type="title"/>
          </p:nvPr>
        </p:nvSpPr>
        <p:spPr>
          <a:xfrm>
            <a:off x="913775" y="618517"/>
            <a:ext cx="10364451" cy="1596177"/>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0070C0"/>
              </a:buClr>
              <a:buSzPts val="2800"/>
              <a:buFont typeface="Twentieth Century"/>
              <a:buNone/>
            </a:pPr>
            <a:r>
              <a:rPr lang="it-IT" sz="2800">
                <a:solidFill>
                  <a:srgbClr val="0070C0"/>
                </a:solidFill>
              </a:rPr>
              <a:t> THE MORDVINIC ABLATIVE-PARTITIVE </a:t>
            </a:r>
            <a:br>
              <a:rPr lang="it-IT" sz="2800">
                <a:solidFill>
                  <a:srgbClr val="0070C0"/>
                </a:solidFill>
              </a:rPr>
            </a:br>
            <a:endParaRPr sz="2800">
              <a:solidFill>
                <a:srgbClr val="0070C0"/>
              </a:solidFill>
            </a:endParaRPr>
          </a:p>
        </p:txBody>
      </p:sp>
      <p:sp>
        <p:nvSpPr>
          <p:cNvPr id="196" name="Google Shape;196;p23"/>
          <p:cNvSpPr txBox="1"/>
          <p:nvPr>
            <p:ph idx="1" type="body"/>
          </p:nvPr>
        </p:nvSpPr>
        <p:spPr>
          <a:xfrm>
            <a:off x="913774" y="1826482"/>
            <a:ext cx="10363826" cy="3964718"/>
          </a:xfrm>
          <a:prstGeom prst="rect">
            <a:avLst/>
          </a:prstGeom>
          <a:noFill/>
          <a:ln>
            <a:noFill/>
          </a:ln>
        </p:spPr>
        <p:txBody>
          <a:bodyPr anchorCtr="0" anchor="t" bIns="45700" lIns="91425" spcFirstLastPara="1" rIns="91425" wrap="square" tIns="45700">
            <a:normAutofit/>
          </a:bodyPr>
          <a:lstStyle/>
          <a:p>
            <a:pPr indent="-228600" lvl="0" marL="228600" rtl="0" algn="l">
              <a:lnSpc>
                <a:spcPct val="120000"/>
              </a:lnSpc>
              <a:spcBef>
                <a:spcPts val="0"/>
              </a:spcBef>
              <a:spcAft>
                <a:spcPts val="0"/>
              </a:spcAft>
              <a:buSzPts val="2000"/>
              <a:buChar char="•"/>
            </a:pPr>
            <a:r>
              <a:rPr lang="it-IT" cap="none">
                <a:latin typeface="Avenir"/>
                <a:ea typeface="Avenir"/>
                <a:cs typeface="Avenir"/>
                <a:sym typeface="Avenir"/>
              </a:rPr>
              <a:t>Furthermore, the ablative-partitive (AP) case (E:</a:t>
            </a:r>
            <a:r>
              <a:rPr i="1" lang="it-IT" cap="none">
                <a:latin typeface="Avenir"/>
                <a:ea typeface="Avenir"/>
                <a:cs typeface="Avenir"/>
                <a:sym typeface="Avenir"/>
              </a:rPr>
              <a:t>-do/-d’e</a:t>
            </a:r>
            <a:r>
              <a:rPr lang="it-IT" cap="none">
                <a:latin typeface="Avenir"/>
                <a:ea typeface="Avenir"/>
                <a:cs typeface="Avenir"/>
                <a:sym typeface="Avenir"/>
              </a:rPr>
              <a:t> and M:</a:t>
            </a:r>
            <a:r>
              <a:rPr i="1" lang="it-IT" cap="none">
                <a:latin typeface="Avenir"/>
                <a:ea typeface="Avenir"/>
                <a:cs typeface="Avenir"/>
                <a:sym typeface="Avenir"/>
              </a:rPr>
              <a:t>-da/-ta</a:t>
            </a:r>
            <a:r>
              <a:rPr lang="it-IT" cap="none">
                <a:latin typeface="Avenir"/>
                <a:ea typeface="Avenir"/>
                <a:cs typeface="Avenir"/>
                <a:sym typeface="Avenir"/>
              </a:rPr>
              <a:t>) occurs to mark the object of some transitive verbs. </a:t>
            </a:r>
            <a:endParaRPr/>
          </a:p>
          <a:p>
            <a:pPr indent="-228600" lvl="1" marL="685800" rtl="0" algn="l">
              <a:lnSpc>
                <a:spcPct val="120000"/>
              </a:lnSpc>
              <a:spcBef>
                <a:spcPts val="500"/>
              </a:spcBef>
              <a:spcAft>
                <a:spcPts val="0"/>
              </a:spcAft>
              <a:buSzPts val="1800"/>
              <a:buChar char="•"/>
            </a:pPr>
            <a:r>
              <a:rPr lang="it-IT" cap="none">
                <a:latin typeface="Avenir"/>
                <a:ea typeface="Avenir"/>
                <a:cs typeface="Avenir"/>
                <a:sym typeface="Avenir"/>
              </a:rPr>
              <a:t>verbs of ingestion and some low transitivity verbs (ÈK:84 MKM:64-65. )</a:t>
            </a:r>
            <a:endParaRPr/>
          </a:p>
          <a:p>
            <a:pPr indent="-114300" lvl="1" marL="685800" rtl="0" algn="l">
              <a:lnSpc>
                <a:spcPct val="120000"/>
              </a:lnSpc>
              <a:spcBef>
                <a:spcPts val="500"/>
              </a:spcBef>
              <a:spcAft>
                <a:spcPts val="0"/>
              </a:spcAft>
              <a:buSzPts val="1800"/>
              <a:buNone/>
            </a:pPr>
            <a:r>
              <a:t/>
            </a:r>
            <a:endParaRPr cap="none">
              <a:latin typeface="Avenir"/>
              <a:ea typeface="Avenir"/>
              <a:cs typeface="Avenir"/>
              <a:sym typeface="Avenir"/>
            </a:endParaRPr>
          </a:p>
          <a:p>
            <a:pPr indent="-228600" lvl="1" marL="228600" rtl="0" algn="l">
              <a:lnSpc>
                <a:spcPct val="120000"/>
              </a:lnSpc>
              <a:spcBef>
                <a:spcPts val="1000"/>
              </a:spcBef>
              <a:spcAft>
                <a:spcPts val="0"/>
              </a:spcAft>
              <a:buSzPts val="2000"/>
              <a:buChar char="•"/>
            </a:pPr>
            <a:r>
              <a:rPr lang="it-IT" sz="2000" cap="none">
                <a:latin typeface="Avenir"/>
                <a:ea typeface="Avenir"/>
                <a:cs typeface="Avenir"/>
                <a:sym typeface="Avenir"/>
              </a:rPr>
              <a:t>Beyond object marking, the AP covers a variety of other meanings, often related to the original separative function.</a:t>
            </a:r>
            <a:endParaRPr/>
          </a:p>
          <a:p>
            <a:pPr indent="-228600" lvl="2" marL="685800" rtl="0" algn="l">
              <a:lnSpc>
                <a:spcPct val="120000"/>
              </a:lnSpc>
              <a:spcBef>
                <a:spcPts val="1000"/>
              </a:spcBef>
              <a:spcAft>
                <a:spcPts val="0"/>
              </a:spcAft>
              <a:buSzPts val="1600"/>
              <a:buChar char="•"/>
            </a:pPr>
            <a:r>
              <a:rPr lang="it-IT" cap="none">
                <a:latin typeface="Avenir"/>
                <a:ea typeface="Avenir"/>
                <a:cs typeface="Avenir"/>
                <a:sym typeface="Avenir"/>
              </a:rPr>
              <a:t> The proto-Uralic ablative was a spatial separative case. </a:t>
            </a:r>
            <a:endParaRPr/>
          </a:p>
          <a:p>
            <a:pPr indent="-228600" lvl="1" marL="685800" rtl="0" algn="l">
              <a:lnSpc>
                <a:spcPct val="120000"/>
              </a:lnSpc>
              <a:spcBef>
                <a:spcPts val="500"/>
              </a:spcBef>
              <a:spcAft>
                <a:spcPts val="0"/>
              </a:spcAft>
              <a:buSzPts val="1600"/>
              <a:buChar char="•"/>
            </a:pPr>
            <a:r>
              <a:rPr lang="it-IT" sz="1600" cap="none">
                <a:latin typeface="Avenir"/>
                <a:ea typeface="Avenir"/>
                <a:cs typeface="Avenir"/>
                <a:sym typeface="Avenir"/>
              </a:rPr>
              <a:t>Mordvinic AP, as well as Balto-Finnic and Saamic partitive, developed other functions related to the marking of the object of transitive verbs.</a:t>
            </a:r>
            <a:endParaRPr/>
          </a:p>
          <a:p>
            <a:pPr indent="-101600" lvl="0" marL="228600" rtl="0" algn="l">
              <a:lnSpc>
                <a:spcPct val="120000"/>
              </a:lnSpc>
              <a:spcBef>
                <a:spcPts val="1000"/>
              </a:spcBef>
              <a:spcAft>
                <a:spcPts val="0"/>
              </a:spcAft>
              <a:buSzPts val="2000"/>
              <a:buNone/>
            </a:pPr>
            <a:r>
              <a:t/>
            </a:r>
            <a:endParaRPr/>
          </a:p>
        </p:txBody>
      </p:sp>
      <p:sp>
        <p:nvSpPr>
          <p:cNvPr id="197" name="Google Shape;197;p23"/>
          <p:cNvSpPr txBox="1"/>
          <p:nvPr>
            <p:ph idx="12" type="sldNum"/>
          </p:nvPr>
        </p:nvSpPr>
        <p:spPr>
          <a:xfrm>
            <a:off x="10514011" y="5883275"/>
            <a:ext cx="764215"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it-IT"/>
              <a:t>‹#›</a:t>
            </a:fld>
            <a:endParaRPr/>
          </a:p>
        </p:txBody>
      </p:sp>
      <p:sp>
        <p:nvSpPr>
          <p:cNvPr id="198" name="Google Shape;198;p23"/>
          <p:cNvSpPr txBox="1"/>
          <p:nvPr/>
        </p:nvSpPr>
        <p:spPr>
          <a:xfrm>
            <a:off x="1287489" y="6248401"/>
            <a:ext cx="8055506"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it-IT" sz="1400">
                <a:solidFill>
                  <a:srgbClr val="7F7F7F"/>
                </a:solidFill>
                <a:latin typeface="Avenir"/>
                <a:ea typeface="Avenir"/>
                <a:cs typeface="Avenir"/>
                <a:sym typeface="Avenir"/>
              </a:rPr>
              <a:t>Introduction	</a:t>
            </a:r>
            <a:r>
              <a:rPr lang="it-IT" sz="1400">
                <a:solidFill>
                  <a:schemeClr val="dk1"/>
                </a:solidFill>
                <a:latin typeface="Avenir"/>
                <a:ea typeface="Avenir"/>
                <a:cs typeface="Avenir"/>
                <a:sym typeface="Avenir"/>
              </a:rPr>
              <a:t>Mordvinic AP </a:t>
            </a:r>
            <a:r>
              <a:rPr lang="it-IT" sz="1400">
                <a:solidFill>
                  <a:srgbClr val="7F7F7F"/>
                </a:solidFill>
                <a:latin typeface="Avenir"/>
                <a:ea typeface="Avenir"/>
                <a:cs typeface="Avenir"/>
                <a:sym typeface="Avenir"/>
              </a:rPr>
              <a:t>	AP and mental verbs 	Corpus&amp;data 	Results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24"/>
          <p:cNvSpPr txBox="1"/>
          <p:nvPr>
            <p:ph type="title"/>
          </p:nvPr>
        </p:nvSpPr>
        <p:spPr>
          <a:xfrm>
            <a:off x="913775" y="618517"/>
            <a:ext cx="10364451" cy="1596177"/>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0070C0"/>
              </a:buClr>
              <a:buSzPts val="2800"/>
              <a:buFont typeface="Twentieth Century"/>
              <a:buNone/>
            </a:pPr>
            <a:r>
              <a:rPr lang="it-IT" sz="2800">
                <a:solidFill>
                  <a:srgbClr val="0070C0"/>
                </a:solidFill>
              </a:rPr>
              <a:t>THE MORDVINIC ABLATIVE-PARTITIVE (2)</a:t>
            </a:r>
            <a:endParaRPr/>
          </a:p>
        </p:txBody>
      </p:sp>
      <p:sp>
        <p:nvSpPr>
          <p:cNvPr id="204" name="Google Shape;204;p24"/>
          <p:cNvSpPr txBox="1"/>
          <p:nvPr>
            <p:ph idx="1" type="body"/>
          </p:nvPr>
        </p:nvSpPr>
        <p:spPr>
          <a:xfrm>
            <a:off x="913774" y="1905116"/>
            <a:ext cx="10363826" cy="4343284"/>
          </a:xfrm>
          <a:prstGeom prst="rect">
            <a:avLst/>
          </a:prstGeom>
          <a:noFill/>
          <a:ln>
            <a:noFill/>
          </a:ln>
        </p:spPr>
        <p:txBody>
          <a:bodyPr anchorCtr="0" anchor="t" bIns="45700" lIns="91425" spcFirstLastPara="1" rIns="91425" wrap="square" tIns="45700">
            <a:normAutofit/>
          </a:bodyPr>
          <a:lstStyle/>
          <a:p>
            <a:pPr indent="-228600" lvl="0" marL="228600" rtl="0" algn="l">
              <a:lnSpc>
                <a:spcPct val="120000"/>
              </a:lnSpc>
              <a:spcBef>
                <a:spcPts val="0"/>
              </a:spcBef>
              <a:spcAft>
                <a:spcPts val="0"/>
              </a:spcAft>
              <a:buSzPts val="1800"/>
              <a:buChar char="•"/>
            </a:pPr>
            <a:r>
              <a:rPr lang="it-IT" sz="1800" cap="none">
                <a:latin typeface="Avenir"/>
                <a:ea typeface="Avenir"/>
                <a:cs typeface="Avenir"/>
                <a:sym typeface="Avenir"/>
              </a:rPr>
              <a:t>Generalized ‘unboundness’ marking functions (Kiparski 1998) have been later developed by the Balto-Finnic partitive, both on an NP (indefiniteness) and on a VP (imperfectivity) level. </a:t>
            </a:r>
            <a:endParaRPr/>
          </a:p>
          <a:p>
            <a:pPr indent="-228600" lvl="0" marL="228600" rtl="0" algn="l">
              <a:lnSpc>
                <a:spcPct val="120000"/>
              </a:lnSpc>
              <a:spcBef>
                <a:spcPts val="1000"/>
              </a:spcBef>
              <a:spcAft>
                <a:spcPts val="0"/>
              </a:spcAft>
              <a:buSzPts val="2000"/>
              <a:buChar char="•"/>
            </a:pPr>
            <a:r>
              <a:rPr lang="it-IT" cap="none">
                <a:latin typeface="Avenir"/>
                <a:ea typeface="Avenir"/>
                <a:cs typeface="Avenir"/>
                <a:sym typeface="Avenir"/>
              </a:rPr>
              <a:t>Mordvinic shows more conservative features.</a:t>
            </a:r>
            <a:endParaRPr/>
          </a:p>
          <a:p>
            <a:pPr indent="-228600" lvl="1" marL="685800" rtl="0" algn="l">
              <a:lnSpc>
                <a:spcPct val="120000"/>
              </a:lnSpc>
              <a:spcBef>
                <a:spcPts val="500"/>
              </a:spcBef>
              <a:spcAft>
                <a:spcPts val="0"/>
              </a:spcAft>
              <a:buSzPts val="1800"/>
              <a:buChar char="•"/>
            </a:pPr>
            <a:r>
              <a:rPr lang="it-IT" cap="none">
                <a:latin typeface="Avenir"/>
                <a:ea typeface="Avenir"/>
                <a:cs typeface="Avenir"/>
                <a:sym typeface="Avenir"/>
              </a:rPr>
              <a:t>According to some studies, E and M bear evidence of the original function of the AP Argument (APA) in the transitive sentence (Grünthal (forthcoming) , Kiparsky 1998: 302).</a:t>
            </a:r>
            <a:endParaRPr/>
          </a:p>
          <a:p>
            <a:pPr indent="-114300" lvl="1" marL="685800" rtl="0" algn="l">
              <a:lnSpc>
                <a:spcPct val="120000"/>
              </a:lnSpc>
              <a:spcBef>
                <a:spcPts val="500"/>
              </a:spcBef>
              <a:spcAft>
                <a:spcPts val="0"/>
              </a:spcAft>
              <a:buSzPts val="1800"/>
              <a:buNone/>
            </a:pPr>
            <a:r>
              <a:t/>
            </a:r>
            <a:endParaRPr cap="none">
              <a:latin typeface="Avenir"/>
              <a:ea typeface="Avenir"/>
              <a:cs typeface="Avenir"/>
              <a:sym typeface="Avenir"/>
            </a:endParaRPr>
          </a:p>
          <a:p>
            <a:pPr indent="-228600" lvl="1" marL="685800" rtl="0" algn="l">
              <a:lnSpc>
                <a:spcPct val="120000"/>
              </a:lnSpc>
              <a:spcBef>
                <a:spcPts val="500"/>
              </a:spcBef>
              <a:spcAft>
                <a:spcPts val="0"/>
              </a:spcAft>
              <a:buSzPts val="1800"/>
              <a:buChar char="•"/>
            </a:pPr>
            <a:r>
              <a:rPr lang="it-IT" cap="none">
                <a:latin typeface="Avenir"/>
                <a:ea typeface="Avenir"/>
                <a:cs typeface="Avenir"/>
                <a:sym typeface="Avenir"/>
              </a:rPr>
              <a:t>Traces of the original separative function of the AP are present in both E and M.</a:t>
            </a:r>
            <a:endParaRPr/>
          </a:p>
          <a:p>
            <a:pPr indent="-228600" lvl="2" marL="1143000" rtl="0" algn="l">
              <a:lnSpc>
                <a:spcPct val="120000"/>
              </a:lnSpc>
              <a:spcBef>
                <a:spcPts val="500"/>
              </a:spcBef>
              <a:spcAft>
                <a:spcPts val="0"/>
              </a:spcAft>
              <a:buSzPts val="1600"/>
              <a:buChar char="•"/>
            </a:pPr>
            <a:r>
              <a:rPr lang="it-IT" cap="none">
                <a:latin typeface="Avenir"/>
                <a:ea typeface="Avenir"/>
                <a:cs typeface="Avenir"/>
                <a:sym typeface="Avenir"/>
              </a:rPr>
              <a:t>Fixed spatial expressions as E</a:t>
            </a:r>
            <a:r>
              <a:rPr i="1" lang="it-IT" cap="none">
                <a:latin typeface="Avenir"/>
                <a:ea typeface="Avenir"/>
                <a:cs typeface="Avenir"/>
                <a:sym typeface="Avenir"/>
              </a:rPr>
              <a:t> kudo-s kudo-do </a:t>
            </a:r>
            <a:r>
              <a:rPr lang="it-IT" cap="none">
                <a:latin typeface="Avenir"/>
                <a:ea typeface="Avenir"/>
                <a:cs typeface="Avenir"/>
                <a:sym typeface="Avenir"/>
              </a:rPr>
              <a:t>'house-</a:t>
            </a:r>
            <a:r>
              <a:rPr lang="it-IT" sz="1400" cap="none">
                <a:latin typeface="Avenir"/>
                <a:ea typeface="Avenir"/>
                <a:cs typeface="Avenir"/>
                <a:sym typeface="Avenir"/>
              </a:rPr>
              <a:t>ILL</a:t>
            </a:r>
            <a:r>
              <a:rPr lang="it-IT" cap="none">
                <a:latin typeface="Avenir"/>
                <a:ea typeface="Avenir"/>
                <a:cs typeface="Avenir"/>
                <a:sym typeface="Avenir"/>
              </a:rPr>
              <a:t> house-ABL' from house to house'.</a:t>
            </a:r>
            <a:endParaRPr/>
          </a:p>
          <a:p>
            <a:pPr indent="-228600" lvl="2" marL="1143000" rtl="0" algn="l">
              <a:lnSpc>
                <a:spcPct val="120000"/>
              </a:lnSpc>
              <a:spcBef>
                <a:spcPts val="500"/>
              </a:spcBef>
              <a:spcAft>
                <a:spcPts val="0"/>
              </a:spcAft>
              <a:buSzPts val="1600"/>
              <a:buChar char="•"/>
            </a:pPr>
            <a:r>
              <a:rPr lang="it-IT" cap="none">
                <a:latin typeface="Avenir"/>
                <a:ea typeface="Avenir"/>
                <a:cs typeface="Avenir"/>
                <a:sym typeface="Avenir"/>
              </a:rPr>
              <a:t>Occurrence with some postpositions meaning 'besides' or 'before'</a:t>
            </a:r>
            <a:endParaRPr/>
          </a:p>
          <a:p>
            <a:pPr indent="-228600" lvl="2" marL="1143000" rtl="0" algn="l">
              <a:lnSpc>
                <a:spcPct val="120000"/>
              </a:lnSpc>
              <a:spcBef>
                <a:spcPts val="500"/>
              </a:spcBef>
              <a:spcAft>
                <a:spcPts val="0"/>
              </a:spcAft>
              <a:buSzPts val="1600"/>
              <a:buChar char="•"/>
            </a:pPr>
            <a:r>
              <a:rPr lang="it-IT" cap="none">
                <a:latin typeface="Avenir"/>
                <a:ea typeface="Avenir"/>
                <a:cs typeface="Avenir"/>
                <a:sym typeface="Avenir"/>
              </a:rPr>
              <a:t>Second term of the comparative</a:t>
            </a:r>
            <a:endParaRPr/>
          </a:p>
          <a:p>
            <a:pPr indent="-228600" lvl="1" marL="685800" rtl="0" algn="l">
              <a:lnSpc>
                <a:spcPct val="120000"/>
              </a:lnSpc>
              <a:spcBef>
                <a:spcPts val="500"/>
              </a:spcBef>
              <a:spcAft>
                <a:spcPts val="0"/>
              </a:spcAft>
              <a:buSzPts val="1800"/>
              <a:buNone/>
            </a:pPr>
            <a:r>
              <a:t/>
            </a:r>
            <a:endParaRPr cap="none">
              <a:latin typeface="Avenir"/>
              <a:ea typeface="Avenir"/>
              <a:cs typeface="Avenir"/>
              <a:sym typeface="Avenir"/>
            </a:endParaRPr>
          </a:p>
        </p:txBody>
      </p:sp>
      <p:sp>
        <p:nvSpPr>
          <p:cNvPr id="205" name="Google Shape;205;p24"/>
          <p:cNvSpPr txBox="1"/>
          <p:nvPr>
            <p:ph idx="12" type="sldNum"/>
          </p:nvPr>
        </p:nvSpPr>
        <p:spPr>
          <a:xfrm>
            <a:off x="10514011" y="5883275"/>
            <a:ext cx="764215"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it-IT"/>
              <a:t>‹#›</a:t>
            </a:fld>
            <a:endParaRPr/>
          </a:p>
        </p:txBody>
      </p:sp>
      <p:sp>
        <p:nvSpPr>
          <p:cNvPr id="206" name="Google Shape;206;p24"/>
          <p:cNvSpPr txBox="1"/>
          <p:nvPr/>
        </p:nvSpPr>
        <p:spPr>
          <a:xfrm>
            <a:off x="1146048" y="6248400"/>
            <a:ext cx="9136465"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it-IT" sz="1400">
                <a:solidFill>
                  <a:srgbClr val="7F7F7F"/>
                </a:solidFill>
                <a:latin typeface="Avenir"/>
                <a:ea typeface="Avenir"/>
                <a:cs typeface="Avenir"/>
                <a:sym typeface="Avenir"/>
              </a:rPr>
              <a:t>Introduction	</a:t>
            </a:r>
            <a:r>
              <a:rPr lang="it-IT" sz="1400">
                <a:solidFill>
                  <a:schemeClr val="dk1"/>
                </a:solidFill>
                <a:latin typeface="Avenir"/>
                <a:ea typeface="Avenir"/>
                <a:cs typeface="Avenir"/>
                <a:sym typeface="Avenir"/>
              </a:rPr>
              <a:t>Mordvinic AP </a:t>
            </a:r>
            <a:r>
              <a:rPr lang="it-IT" sz="1400">
                <a:solidFill>
                  <a:srgbClr val="7F7F7F"/>
                </a:solidFill>
                <a:latin typeface="Avenir"/>
                <a:ea typeface="Avenir"/>
                <a:cs typeface="Avenir"/>
                <a:sym typeface="Avenir"/>
              </a:rPr>
              <a:t>	AP and mental verbs 	Corpus&amp;data 	Results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25"/>
          <p:cNvSpPr txBox="1"/>
          <p:nvPr>
            <p:ph type="title"/>
          </p:nvPr>
        </p:nvSpPr>
        <p:spPr>
          <a:xfrm>
            <a:off x="913775" y="618517"/>
            <a:ext cx="10364451" cy="1086061"/>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0070C0"/>
              </a:buClr>
              <a:buSzPts val="2800"/>
              <a:buFont typeface="Twentieth Century"/>
              <a:buNone/>
            </a:pPr>
            <a:r>
              <a:rPr lang="it-IT" sz="2800">
                <a:solidFill>
                  <a:srgbClr val="0070C0"/>
                </a:solidFill>
              </a:rPr>
              <a:t>DEFINITE AND INDEFINITE AP</a:t>
            </a:r>
            <a:endParaRPr/>
          </a:p>
        </p:txBody>
      </p:sp>
      <p:sp>
        <p:nvSpPr>
          <p:cNvPr id="212" name="Google Shape;212;p25"/>
          <p:cNvSpPr txBox="1"/>
          <p:nvPr>
            <p:ph idx="1" type="body"/>
          </p:nvPr>
        </p:nvSpPr>
        <p:spPr>
          <a:xfrm>
            <a:off x="913774" y="1576137"/>
            <a:ext cx="10363826" cy="4215063"/>
          </a:xfrm>
          <a:prstGeom prst="rect">
            <a:avLst/>
          </a:prstGeom>
          <a:noFill/>
          <a:ln>
            <a:noFill/>
          </a:ln>
        </p:spPr>
        <p:txBody>
          <a:bodyPr anchorCtr="0" anchor="t" bIns="45700" lIns="91425" spcFirstLastPara="1" rIns="91425" wrap="square" tIns="45700">
            <a:normAutofit/>
          </a:bodyPr>
          <a:lstStyle/>
          <a:p>
            <a:pPr indent="-228600" lvl="0" marL="228600" rtl="0" algn="l">
              <a:lnSpc>
                <a:spcPct val="120000"/>
              </a:lnSpc>
              <a:spcBef>
                <a:spcPts val="0"/>
              </a:spcBef>
              <a:spcAft>
                <a:spcPts val="0"/>
              </a:spcAft>
              <a:buSzPts val="1600"/>
              <a:buNone/>
            </a:pPr>
            <a:r>
              <a:rPr lang="it-IT" sz="1600" cap="none">
                <a:latin typeface="Avenir"/>
                <a:ea typeface="Avenir"/>
                <a:cs typeface="Avenir"/>
                <a:sym typeface="Avenir"/>
              </a:rPr>
              <a:t>	Moreover, the mordvinic AP may be morphologically definite or indefinite, with some differences between E and M. </a:t>
            </a:r>
            <a:endParaRPr/>
          </a:p>
          <a:p>
            <a:pPr indent="-228600" lvl="1" marL="685800" rtl="0" algn="l">
              <a:lnSpc>
                <a:spcPct val="120000"/>
              </a:lnSpc>
              <a:spcBef>
                <a:spcPts val="500"/>
              </a:spcBef>
              <a:spcAft>
                <a:spcPts val="0"/>
              </a:spcAft>
              <a:buSzPts val="1600"/>
              <a:buChar char="•"/>
            </a:pPr>
            <a:r>
              <a:rPr lang="it-IT" sz="1600" cap="none">
                <a:latin typeface="Avenir"/>
                <a:ea typeface="Avenir"/>
                <a:cs typeface="Avenir"/>
                <a:sym typeface="Avenir"/>
              </a:rPr>
              <a:t>In E the definite AP is formed by adding a definite marker to the ablative case. E </a:t>
            </a:r>
            <a:r>
              <a:rPr i="1" lang="it-IT" sz="1600" cap="none">
                <a:latin typeface="Avenir"/>
                <a:ea typeface="Avenir"/>
                <a:cs typeface="Avenir"/>
                <a:sym typeface="Avenir"/>
              </a:rPr>
              <a:t>kudo-do-n't' </a:t>
            </a:r>
            <a:r>
              <a:rPr lang="it-IT" sz="1600" cap="none">
                <a:latin typeface="Avenir"/>
                <a:ea typeface="Avenir"/>
                <a:cs typeface="Avenir"/>
                <a:sym typeface="Avenir"/>
              </a:rPr>
              <a:t>'house-</a:t>
            </a:r>
            <a:r>
              <a:rPr lang="it-IT" sz="1600" cap="small">
                <a:latin typeface="Avenir"/>
                <a:ea typeface="Avenir"/>
                <a:cs typeface="Avenir"/>
                <a:sym typeface="Avenir"/>
              </a:rPr>
              <a:t>abl-def</a:t>
            </a:r>
            <a:r>
              <a:rPr lang="it-IT" sz="1600" cap="none">
                <a:latin typeface="Avenir"/>
                <a:ea typeface="Avenir"/>
                <a:cs typeface="Avenir"/>
                <a:sym typeface="Avenir"/>
              </a:rPr>
              <a:t>', </a:t>
            </a:r>
            <a:r>
              <a:rPr i="1" lang="it-IT" sz="1600" cap="none">
                <a:latin typeface="Avenir"/>
                <a:ea typeface="Avenir"/>
                <a:cs typeface="Avenir"/>
                <a:sym typeface="Avenir"/>
              </a:rPr>
              <a:t>kudo-t’n’e-d'e</a:t>
            </a:r>
            <a:r>
              <a:rPr lang="it-IT" sz="1600" cap="none">
                <a:latin typeface="Avenir"/>
                <a:ea typeface="Avenir"/>
                <a:cs typeface="Avenir"/>
                <a:sym typeface="Avenir"/>
              </a:rPr>
              <a:t> 'house-</a:t>
            </a:r>
            <a:r>
              <a:rPr lang="it-IT" sz="1600" cap="small">
                <a:latin typeface="Avenir"/>
                <a:ea typeface="Avenir"/>
                <a:cs typeface="Avenir"/>
                <a:sym typeface="Avenir"/>
              </a:rPr>
              <a:t>pl.def-ab</a:t>
            </a:r>
            <a:r>
              <a:rPr lang="it-IT" sz="1600" cap="none">
                <a:latin typeface="Avenir"/>
                <a:ea typeface="Avenir"/>
                <a:cs typeface="Avenir"/>
                <a:sym typeface="Avenir"/>
              </a:rPr>
              <a:t>l'</a:t>
            </a:r>
            <a:endParaRPr/>
          </a:p>
          <a:p>
            <a:pPr indent="-228600" lvl="1" marL="685800" rtl="0" algn="l">
              <a:lnSpc>
                <a:spcPct val="120000"/>
              </a:lnSpc>
              <a:spcBef>
                <a:spcPts val="500"/>
              </a:spcBef>
              <a:spcAft>
                <a:spcPts val="0"/>
              </a:spcAft>
              <a:buSzPts val="1600"/>
              <a:buChar char="•"/>
            </a:pPr>
            <a:r>
              <a:rPr lang="it-IT" sz="1600" cap="none">
                <a:latin typeface="Avenir"/>
                <a:ea typeface="Avenir"/>
                <a:cs typeface="Avenir"/>
                <a:sym typeface="Avenir"/>
              </a:rPr>
              <a:t>In M the definite AP is expressed by a postpositional construct with the postposition</a:t>
            </a:r>
            <a:r>
              <a:rPr lang="it-IT" cap="none">
                <a:latin typeface="Avenir"/>
                <a:ea typeface="Avenir"/>
                <a:cs typeface="Avenir"/>
                <a:sym typeface="Avenir"/>
              </a:rPr>
              <a:t> </a:t>
            </a:r>
            <a:r>
              <a:rPr b="1" i="1" lang="it-IT" cap="none">
                <a:latin typeface="Avenir"/>
                <a:ea typeface="Avenir"/>
                <a:cs typeface="Avenir"/>
                <a:sym typeface="Avenir"/>
              </a:rPr>
              <a:t>ezda '</a:t>
            </a:r>
            <a:r>
              <a:rPr lang="it-IT" cap="small">
                <a:latin typeface="Avenir"/>
                <a:ea typeface="Avenir"/>
                <a:cs typeface="Avenir"/>
                <a:sym typeface="Avenir"/>
              </a:rPr>
              <a:t>pp:abl’ </a:t>
            </a:r>
            <a:r>
              <a:rPr lang="it-IT" sz="1600" cap="small">
                <a:latin typeface="Avenir"/>
                <a:ea typeface="Avenir"/>
                <a:cs typeface="Avenir"/>
                <a:sym typeface="Avenir"/>
              </a:rPr>
              <a:t>(</a:t>
            </a:r>
            <a:r>
              <a:rPr lang="it-IT" sz="1600" cap="none">
                <a:latin typeface="Avenir"/>
                <a:ea typeface="Avenir"/>
                <a:cs typeface="Avenir"/>
                <a:sym typeface="Avenir"/>
              </a:rPr>
              <a:t>with an NP in the GEN-ACC ).</a:t>
            </a:r>
            <a:endParaRPr/>
          </a:p>
          <a:p>
            <a:pPr indent="-228600" lvl="1" marL="685800" rtl="0" algn="l">
              <a:lnSpc>
                <a:spcPct val="120000"/>
              </a:lnSpc>
              <a:spcBef>
                <a:spcPts val="500"/>
              </a:spcBef>
              <a:spcAft>
                <a:spcPts val="0"/>
              </a:spcAft>
              <a:buSzPts val="1600"/>
              <a:buChar char="•"/>
            </a:pPr>
            <a:r>
              <a:rPr lang="it-IT" sz="1600" cap="none">
                <a:latin typeface="Avenir"/>
                <a:ea typeface="Avenir"/>
                <a:cs typeface="Avenir"/>
                <a:sym typeface="Avenir"/>
              </a:rPr>
              <a:t>! The definite (coaffixal) AP of M differs also functionally. It occurs to compensate the elative case (the default case denoting ‘direction from’).</a:t>
            </a:r>
            <a:endParaRPr sz="1600" cap="none">
              <a:latin typeface="Avenir"/>
              <a:ea typeface="Avenir"/>
              <a:cs typeface="Avenir"/>
              <a:sym typeface="Avenir"/>
            </a:endParaRPr>
          </a:p>
          <a:p>
            <a:pPr indent="-114300" lvl="1" marL="685800" rtl="0" algn="l">
              <a:lnSpc>
                <a:spcPct val="120000"/>
              </a:lnSpc>
              <a:spcBef>
                <a:spcPts val="500"/>
              </a:spcBef>
              <a:spcAft>
                <a:spcPts val="0"/>
              </a:spcAft>
              <a:buSzPts val="1800"/>
              <a:buNone/>
            </a:pPr>
            <a:r>
              <a:t/>
            </a:r>
            <a:endParaRPr cap="small">
              <a:latin typeface="Avenir"/>
              <a:ea typeface="Avenir"/>
              <a:cs typeface="Avenir"/>
              <a:sym typeface="Avenir"/>
            </a:endParaRPr>
          </a:p>
          <a:p>
            <a:pPr indent="-228600" lvl="0" marL="228600" rtl="0" algn="l">
              <a:lnSpc>
                <a:spcPct val="120000"/>
              </a:lnSpc>
              <a:spcBef>
                <a:spcPts val="1000"/>
              </a:spcBef>
              <a:spcAft>
                <a:spcPts val="0"/>
              </a:spcAft>
              <a:buSzPts val="2000"/>
              <a:buNone/>
            </a:pPr>
            <a:r>
              <a:t/>
            </a:r>
            <a:endParaRPr/>
          </a:p>
        </p:txBody>
      </p:sp>
      <p:sp>
        <p:nvSpPr>
          <p:cNvPr id="213" name="Google Shape;213;p25"/>
          <p:cNvSpPr txBox="1"/>
          <p:nvPr>
            <p:ph idx="12" type="sldNum"/>
          </p:nvPr>
        </p:nvSpPr>
        <p:spPr>
          <a:xfrm>
            <a:off x="10514011" y="5883275"/>
            <a:ext cx="764215"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it-IT"/>
              <a:t>‹#›</a:t>
            </a:fld>
            <a:endParaRPr/>
          </a:p>
        </p:txBody>
      </p:sp>
      <p:sp>
        <p:nvSpPr>
          <p:cNvPr id="214" name="Google Shape;214;p25"/>
          <p:cNvSpPr txBox="1"/>
          <p:nvPr/>
        </p:nvSpPr>
        <p:spPr>
          <a:xfrm>
            <a:off x="1165700" y="6248400"/>
            <a:ext cx="8890634"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it-IT" sz="1400">
                <a:solidFill>
                  <a:srgbClr val="7F7F7F"/>
                </a:solidFill>
                <a:latin typeface="Avenir"/>
                <a:ea typeface="Avenir"/>
                <a:cs typeface="Avenir"/>
                <a:sym typeface="Avenir"/>
              </a:rPr>
              <a:t>Introduction		</a:t>
            </a:r>
            <a:r>
              <a:rPr lang="it-IT" sz="1400">
                <a:solidFill>
                  <a:schemeClr val="dk1"/>
                </a:solidFill>
                <a:latin typeface="Avenir"/>
                <a:ea typeface="Avenir"/>
                <a:cs typeface="Avenir"/>
                <a:sym typeface="Avenir"/>
              </a:rPr>
              <a:t>Mordvinic AP </a:t>
            </a:r>
            <a:r>
              <a:rPr lang="it-IT" sz="1400">
                <a:solidFill>
                  <a:srgbClr val="7F7F7F"/>
                </a:solidFill>
                <a:latin typeface="Avenir"/>
                <a:ea typeface="Avenir"/>
                <a:cs typeface="Avenir"/>
                <a:sym typeface="Avenir"/>
              </a:rPr>
              <a:t>	AP and mental verbs 	Corpus&amp;data 	Results</a:t>
            </a:r>
            <a:endParaRPr/>
          </a:p>
        </p:txBody>
      </p:sp>
      <p:sp>
        <p:nvSpPr>
          <p:cNvPr id="215" name="Google Shape;215;p25"/>
          <p:cNvSpPr txBox="1"/>
          <p:nvPr/>
        </p:nvSpPr>
        <p:spPr>
          <a:xfrm>
            <a:off x="3492380" y="5314271"/>
            <a:ext cx="185156"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Avenir"/>
              <a:ea typeface="Avenir"/>
              <a:cs typeface="Avenir"/>
              <a:sym typeface="Avenir"/>
            </a:endParaRPr>
          </a:p>
          <a:p>
            <a:pPr indent="0" lvl="0" marL="0" marR="0" rtl="0" algn="l">
              <a:spcBef>
                <a:spcPts val="0"/>
              </a:spcBef>
              <a:spcAft>
                <a:spcPts val="0"/>
              </a:spcAft>
              <a:buNone/>
            </a:pPr>
            <a:r>
              <a:t/>
            </a:r>
            <a:endParaRPr sz="1800">
              <a:solidFill>
                <a:schemeClr val="dk1"/>
              </a:solidFill>
              <a:latin typeface="Twentieth Century"/>
              <a:ea typeface="Twentieth Century"/>
              <a:cs typeface="Twentieth Century"/>
              <a:sym typeface="Twentieth Century"/>
            </a:endParaRPr>
          </a:p>
        </p:txBody>
      </p:sp>
      <p:sp>
        <p:nvSpPr>
          <p:cNvPr id="216" name="Google Shape;216;p25"/>
          <p:cNvSpPr txBox="1"/>
          <p:nvPr/>
        </p:nvSpPr>
        <p:spPr>
          <a:xfrm>
            <a:off x="1165700" y="4559808"/>
            <a:ext cx="10942051" cy="160043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600"/>
              <a:buFont typeface="Avenir"/>
              <a:buNone/>
            </a:pPr>
            <a:r>
              <a:rPr lang="it-IT" sz="1600">
                <a:solidFill>
                  <a:schemeClr val="dk1"/>
                </a:solidFill>
                <a:latin typeface="Avenir"/>
                <a:ea typeface="Avenir"/>
                <a:cs typeface="Avenir"/>
                <a:sym typeface="Avenir"/>
              </a:rPr>
              <a:t>(1) 	Moksha </a:t>
            </a:r>
            <a:endParaRPr/>
          </a:p>
          <a:p>
            <a:pPr indent="0" lvl="0" marL="0" marR="0" rtl="0" algn="l">
              <a:spcBef>
                <a:spcPts val="0"/>
              </a:spcBef>
              <a:spcAft>
                <a:spcPts val="0"/>
              </a:spcAft>
              <a:buClr>
                <a:schemeClr val="dk1"/>
              </a:buClr>
              <a:buSzPts val="1600"/>
              <a:buFont typeface="Avenir"/>
              <a:buNone/>
            </a:pPr>
            <a:r>
              <a:rPr i="1" lang="it-IT" sz="1600">
                <a:solidFill>
                  <a:schemeClr val="dk1"/>
                </a:solidFill>
                <a:latin typeface="Avenir"/>
                <a:ea typeface="Avenir"/>
                <a:cs typeface="Avenir"/>
                <a:sym typeface="Avenir"/>
              </a:rPr>
              <a:t>T’ä s’orma-s’ 		</a:t>
            </a:r>
            <a:r>
              <a:rPr b="1" i="1" lang="it-IT" sz="1600">
                <a:solidFill>
                  <a:schemeClr val="dk1"/>
                </a:solidFill>
                <a:latin typeface="Avenir"/>
                <a:ea typeface="Avenir"/>
                <a:cs typeface="Avenir"/>
                <a:sym typeface="Avenir"/>
              </a:rPr>
              <a:t>P’et’ä-n’ 	ezda</a:t>
            </a:r>
            <a:r>
              <a:rPr i="1" lang="it-IT" sz="1600">
                <a:solidFill>
                  <a:schemeClr val="dk1"/>
                </a:solidFill>
                <a:latin typeface="Avenir"/>
                <a:ea typeface="Avenir"/>
                <a:cs typeface="Avenir"/>
                <a:sym typeface="Avenir"/>
              </a:rPr>
              <a:t>,	i	kandǝz’ 			son’ 		is’ak.</a:t>
            </a:r>
            <a:endParaRPr i="1" sz="1600">
              <a:solidFill>
                <a:schemeClr val="dk1"/>
              </a:solidFill>
              <a:latin typeface="Avenir"/>
              <a:ea typeface="Avenir"/>
              <a:cs typeface="Avenir"/>
              <a:sym typeface="Avenir"/>
            </a:endParaRPr>
          </a:p>
          <a:p>
            <a:pPr indent="0" lvl="0" marL="0" marR="0" rtl="0" algn="l">
              <a:spcBef>
                <a:spcPts val="0"/>
              </a:spcBef>
              <a:spcAft>
                <a:spcPts val="0"/>
              </a:spcAft>
              <a:buClr>
                <a:schemeClr val="dk1"/>
              </a:buClr>
              <a:buSzPts val="1600"/>
              <a:buFont typeface="Avenir"/>
              <a:buNone/>
            </a:pPr>
            <a:r>
              <a:rPr lang="it-IT" sz="1600">
                <a:solidFill>
                  <a:schemeClr val="dk1"/>
                </a:solidFill>
                <a:latin typeface="Avenir"/>
                <a:ea typeface="Avenir"/>
                <a:cs typeface="Avenir"/>
                <a:sym typeface="Avenir"/>
              </a:rPr>
              <a:t>this letter</a:t>
            </a:r>
            <a:r>
              <a:rPr lang="it-IT" sz="1600" cap="small">
                <a:solidFill>
                  <a:schemeClr val="dk1"/>
                </a:solidFill>
                <a:latin typeface="Avenir"/>
                <a:ea typeface="Avenir"/>
                <a:cs typeface="Avenir"/>
                <a:sym typeface="Avenir"/>
              </a:rPr>
              <a:t>-def.nom</a:t>
            </a:r>
            <a:r>
              <a:rPr lang="it-IT" sz="1600">
                <a:solidFill>
                  <a:schemeClr val="dk1"/>
                </a:solidFill>
                <a:latin typeface="Avenir"/>
                <a:ea typeface="Avenir"/>
                <a:cs typeface="Avenir"/>
                <a:sym typeface="Avenir"/>
              </a:rPr>
              <a:t> 	P.-</a:t>
            </a:r>
            <a:r>
              <a:rPr lang="it-IT" sz="1600" cap="small">
                <a:solidFill>
                  <a:schemeClr val="dk1"/>
                </a:solidFill>
                <a:latin typeface="Avenir"/>
                <a:ea typeface="Avenir"/>
                <a:cs typeface="Avenir"/>
                <a:sym typeface="Avenir"/>
              </a:rPr>
              <a:t>gen 	pp:abl 	</a:t>
            </a:r>
            <a:r>
              <a:rPr lang="it-IT" sz="1600">
                <a:solidFill>
                  <a:schemeClr val="dk1"/>
                </a:solidFill>
                <a:latin typeface="Avenir"/>
                <a:ea typeface="Avenir"/>
                <a:cs typeface="Avenir"/>
                <a:sym typeface="Avenir"/>
              </a:rPr>
              <a:t>and 	carry</a:t>
            </a:r>
            <a:r>
              <a:rPr lang="it-IT" sz="1600" cap="small">
                <a:solidFill>
                  <a:schemeClr val="dk1"/>
                </a:solidFill>
                <a:latin typeface="Avenir"/>
                <a:ea typeface="Avenir"/>
                <a:cs typeface="Avenir"/>
                <a:sym typeface="Avenir"/>
              </a:rPr>
              <a:t>-pst.3pl&gt;3sg 3sg.gen </a:t>
            </a:r>
            <a:r>
              <a:rPr lang="it-IT" sz="1600">
                <a:solidFill>
                  <a:schemeClr val="dk1"/>
                </a:solidFill>
                <a:latin typeface="Avenir"/>
                <a:ea typeface="Avenir"/>
                <a:cs typeface="Avenir"/>
                <a:sym typeface="Avenir"/>
              </a:rPr>
              <a:t>yesterday</a:t>
            </a:r>
            <a:endParaRPr/>
          </a:p>
          <a:p>
            <a:pPr indent="0" lvl="0" marL="0" marR="0" rtl="0" algn="l">
              <a:spcBef>
                <a:spcPts val="0"/>
              </a:spcBef>
              <a:spcAft>
                <a:spcPts val="0"/>
              </a:spcAft>
              <a:buClr>
                <a:schemeClr val="dk1"/>
              </a:buClr>
              <a:buSzPts val="1600"/>
              <a:buFont typeface="Twentieth Century"/>
              <a:buNone/>
            </a:pPr>
            <a:r>
              <a:t/>
            </a:r>
            <a:endParaRPr sz="1600">
              <a:solidFill>
                <a:schemeClr val="dk1"/>
              </a:solidFill>
              <a:latin typeface="Avenir"/>
              <a:ea typeface="Avenir"/>
              <a:cs typeface="Avenir"/>
              <a:sym typeface="Avenir"/>
            </a:endParaRPr>
          </a:p>
          <a:p>
            <a:pPr indent="0" lvl="0" marL="0" marR="0" rtl="0" algn="l">
              <a:spcBef>
                <a:spcPts val="0"/>
              </a:spcBef>
              <a:spcAft>
                <a:spcPts val="0"/>
              </a:spcAft>
              <a:buClr>
                <a:schemeClr val="dk1"/>
              </a:buClr>
              <a:buSzPts val="1600"/>
              <a:buFont typeface="Avenir"/>
              <a:buNone/>
            </a:pPr>
            <a:r>
              <a:rPr lang="it-IT" sz="1600">
                <a:solidFill>
                  <a:schemeClr val="dk1"/>
                </a:solidFill>
                <a:latin typeface="Avenir"/>
                <a:ea typeface="Avenir"/>
                <a:cs typeface="Avenir"/>
                <a:sym typeface="Avenir"/>
              </a:rPr>
              <a:t>‘This letter is from Peter; it was delivered yesterday'</a:t>
            </a:r>
            <a:endParaRPr sz="1600">
              <a:solidFill>
                <a:schemeClr val="dk1"/>
              </a:solidFill>
              <a:latin typeface="Avenir"/>
              <a:ea typeface="Avenir"/>
              <a:cs typeface="Avenir"/>
              <a:sym typeface="Avenir"/>
            </a:endParaRPr>
          </a:p>
          <a:p>
            <a:pPr indent="0" lvl="0" marL="0" marR="0" rtl="0" algn="l">
              <a:spcBef>
                <a:spcPts val="0"/>
              </a:spcBef>
              <a:spcAft>
                <a:spcPts val="0"/>
              </a:spcAft>
              <a:buNone/>
            </a:pPr>
            <a:r>
              <a:t/>
            </a:r>
            <a:endParaRPr sz="1800">
              <a:solidFill>
                <a:schemeClr val="dk1"/>
              </a:solidFill>
              <a:latin typeface="Twentieth Century"/>
              <a:ea typeface="Twentieth Century"/>
              <a:cs typeface="Twentieth Century"/>
              <a:sym typeface="Twentieth Century"/>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p26"/>
          <p:cNvSpPr txBox="1"/>
          <p:nvPr>
            <p:ph type="title"/>
          </p:nvPr>
        </p:nvSpPr>
        <p:spPr>
          <a:xfrm>
            <a:off x="913775" y="618517"/>
            <a:ext cx="10364451" cy="1596177"/>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0070C0"/>
              </a:buClr>
              <a:buSzPts val="2800"/>
              <a:buFont typeface="Twentieth Century"/>
              <a:buNone/>
            </a:pPr>
            <a:r>
              <a:rPr lang="it-IT" sz="2800">
                <a:solidFill>
                  <a:srgbClr val="0070C0"/>
                </a:solidFill>
              </a:rPr>
              <a:t>AP ARGUMENTS:</a:t>
            </a:r>
            <a:br>
              <a:rPr lang="it-IT" sz="2800">
                <a:solidFill>
                  <a:srgbClr val="0070C0"/>
                </a:solidFill>
              </a:rPr>
            </a:br>
            <a:r>
              <a:rPr lang="it-IT" sz="2800">
                <a:solidFill>
                  <a:srgbClr val="0070C0"/>
                </a:solidFill>
              </a:rPr>
              <a:t> SUBJECTS AND QUANTIFICATION</a:t>
            </a:r>
            <a:endParaRPr/>
          </a:p>
        </p:txBody>
      </p:sp>
      <p:sp>
        <p:nvSpPr>
          <p:cNvPr id="222" name="Google Shape;222;p26"/>
          <p:cNvSpPr txBox="1"/>
          <p:nvPr>
            <p:ph idx="1" type="body"/>
          </p:nvPr>
        </p:nvSpPr>
        <p:spPr>
          <a:xfrm>
            <a:off x="913774" y="2367093"/>
            <a:ext cx="10134275" cy="972758"/>
          </a:xfrm>
          <a:prstGeom prst="rect">
            <a:avLst/>
          </a:prstGeom>
          <a:noFill/>
          <a:ln>
            <a:noFill/>
          </a:ln>
        </p:spPr>
        <p:txBody>
          <a:bodyPr anchorCtr="0" anchor="t" bIns="45700" lIns="91425" spcFirstLastPara="1" rIns="91425" wrap="square" tIns="45700">
            <a:normAutofit/>
          </a:bodyPr>
          <a:lstStyle/>
          <a:p>
            <a:pPr indent="-228600" lvl="0" marL="228600" rtl="0" algn="l">
              <a:lnSpc>
                <a:spcPct val="120000"/>
              </a:lnSpc>
              <a:spcBef>
                <a:spcPts val="0"/>
              </a:spcBef>
              <a:spcAft>
                <a:spcPts val="0"/>
              </a:spcAft>
              <a:buSzPts val="2000"/>
              <a:buNone/>
            </a:pPr>
            <a:r>
              <a:rPr lang="it-IT" cap="none">
                <a:latin typeface="Avenir"/>
                <a:ea typeface="Avenir"/>
                <a:cs typeface="Avenir"/>
                <a:sym typeface="Avenir"/>
              </a:rPr>
              <a:t>Within existential quantified expressions the subject may occur in the AP, in both E and M.</a:t>
            </a:r>
            <a:endParaRPr/>
          </a:p>
        </p:txBody>
      </p:sp>
      <p:sp>
        <p:nvSpPr>
          <p:cNvPr id="223" name="Google Shape;223;p26"/>
          <p:cNvSpPr txBox="1"/>
          <p:nvPr>
            <p:ph idx="12" type="sldNum"/>
          </p:nvPr>
        </p:nvSpPr>
        <p:spPr>
          <a:xfrm>
            <a:off x="10514011" y="5883275"/>
            <a:ext cx="764215"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it-IT"/>
              <a:t>‹#›</a:t>
            </a:fld>
            <a:endParaRPr/>
          </a:p>
        </p:txBody>
      </p:sp>
      <p:sp>
        <p:nvSpPr>
          <p:cNvPr id="224" name="Google Shape;224;p26"/>
          <p:cNvSpPr txBox="1"/>
          <p:nvPr/>
        </p:nvSpPr>
        <p:spPr>
          <a:xfrm>
            <a:off x="991715" y="6366590"/>
            <a:ext cx="9522296"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it-IT" sz="1400">
                <a:solidFill>
                  <a:srgbClr val="7F7F7F"/>
                </a:solidFill>
                <a:latin typeface="Avenir"/>
                <a:ea typeface="Avenir"/>
                <a:cs typeface="Avenir"/>
                <a:sym typeface="Avenir"/>
              </a:rPr>
              <a:t>Introduction	</a:t>
            </a:r>
            <a:r>
              <a:rPr lang="it-IT" sz="1400">
                <a:solidFill>
                  <a:schemeClr val="dk1"/>
                </a:solidFill>
                <a:latin typeface="Avenir"/>
                <a:ea typeface="Avenir"/>
                <a:cs typeface="Avenir"/>
                <a:sym typeface="Avenir"/>
              </a:rPr>
              <a:t>Mordvinic AP </a:t>
            </a:r>
            <a:r>
              <a:rPr lang="it-IT" sz="1400">
                <a:solidFill>
                  <a:srgbClr val="7F7F7F"/>
                </a:solidFill>
                <a:latin typeface="Avenir"/>
                <a:ea typeface="Avenir"/>
                <a:cs typeface="Avenir"/>
                <a:sym typeface="Avenir"/>
              </a:rPr>
              <a:t>	AP and mental verbs 	Corpus&amp;data 	Results</a:t>
            </a:r>
            <a:endParaRPr/>
          </a:p>
        </p:txBody>
      </p:sp>
      <p:sp>
        <p:nvSpPr>
          <p:cNvPr id="225" name="Google Shape;225;p26"/>
          <p:cNvSpPr txBox="1"/>
          <p:nvPr/>
        </p:nvSpPr>
        <p:spPr>
          <a:xfrm>
            <a:off x="1252692" y="2957943"/>
            <a:ext cx="7637942" cy="267765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800"/>
              <a:buFont typeface="Twentieth Century"/>
              <a:buNone/>
            </a:pPr>
            <a:r>
              <a:t/>
            </a:r>
            <a:endParaRPr sz="1800">
              <a:solidFill>
                <a:schemeClr val="dk1"/>
              </a:solidFill>
              <a:latin typeface="Twentieth Century"/>
              <a:ea typeface="Twentieth Century"/>
              <a:cs typeface="Twentieth Century"/>
              <a:sym typeface="Twentieth Century"/>
            </a:endParaRPr>
          </a:p>
          <a:p>
            <a:pPr indent="-342900" lvl="0" marL="342900" marR="0" rtl="0" algn="l">
              <a:spcBef>
                <a:spcPts val="0"/>
              </a:spcBef>
              <a:spcAft>
                <a:spcPts val="0"/>
              </a:spcAft>
              <a:buClr>
                <a:schemeClr val="dk1"/>
              </a:buClr>
              <a:buSzPts val="1800"/>
              <a:buFont typeface="Avenir"/>
              <a:buAutoNum type="arabicParenBoth" startAt="2"/>
            </a:pPr>
            <a:r>
              <a:rPr lang="it-IT" sz="1800">
                <a:solidFill>
                  <a:schemeClr val="dk1"/>
                </a:solidFill>
                <a:latin typeface="Avenir"/>
                <a:ea typeface="Avenir"/>
                <a:cs typeface="Avenir"/>
                <a:sym typeface="Avenir"/>
              </a:rPr>
              <a:t>a. Erzya</a:t>
            </a:r>
            <a:endParaRPr sz="1800">
              <a:solidFill>
                <a:schemeClr val="dk1"/>
              </a:solidFill>
              <a:latin typeface="Avenir"/>
              <a:ea typeface="Avenir"/>
              <a:cs typeface="Avenir"/>
              <a:sym typeface="Avenir"/>
            </a:endParaRPr>
          </a:p>
          <a:p>
            <a:pPr indent="0" lvl="0" marL="0" marR="0" rtl="0" algn="l">
              <a:spcBef>
                <a:spcPts val="0"/>
              </a:spcBef>
              <a:spcAft>
                <a:spcPts val="0"/>
              </a:spcAft>
              <a:buNone/>
            </a:pPr>
            <a:r>
              <a:rPr i="1" lang="it-IT" sz="1800">
                <a:solidFill>
                  <a:schemeClr val="dk1"/>
                </a:solidFill>
                <a:latin typeface="Avenir"/>
                <a:ea typeface="Avenir"/>
                <a:cs typeface="Avenir"/>
                <a:sym typeface="Avenir"/>
              </a:rPr>
              <a:t>Miškića-t’n’e-d’e lamo, ramića-t’n’e-d’e a lamo.</a:t>
            </a:r>
            <a:endParaRPr/>
          </a:p>
          <a:p>
            <a:pPr indent="0" lvl="0" marL="0" marR="0" rtl="0" algn="l">
              <a:spcBef>
                <a:spcPts val="0"/>
              </a:spcBef>
              <a:spcAft>
                <a:spcPts val="0"/>
              </a:spcAft>
              <a:buNone/>
            </a:pPr>
            <a:r>
              <a:rPr lang="it-IT" sz="1800">
                <a:solidFill>
                  <a:schemeClr val="dk1"/>
                </a:solidFill>
                <a:latin typeface="Avenir"/>
                <a:ea typeface="Avenir"/>
                <a:cs typeface="Avenir"/>
                <a:sym typeface="Avenir"/>
              </a:rPr>
              <a:t>‘There are many sellers but few buyers.’</a:t>
            </a:r>
            <a:endParaRPr/>
          </a:p>
          <a:p>
            <a:pPr indent="-241300" lvl="0" marL="342900" marR="0" rtl="0" algn="l">
              <a:spcBef>
                <a:spcPts val="0"/>
              </a:spcBef>
              <a:spcAft>
                <a:spcPts val="0"/>
              </a:spcAft>
              <a:buClr>
                <a:schemeClr val="dk1"/>
              </a:buClr>
              <a:buSzPts val="1600"/>
              <a:buFont typeface="Twentieth Century"/>
              <a:buNone/>
            </a:pPr>
            <a:r>
              <a:t/>
            </a:r>
            <a:endParaRPr sz="1600">
              <a:solidFill>
                <a:schemeClr val="dk1"/>
              </a:solidFill>
              <a:latin typeface="Avenir"/>
              <a:ea typeface="Avenir"/>
              <a:cs typeface="Avenir"/>
              <a:sym typeface="Avenir"/>
            </a:endParaRPr>
          </a:p>
          <a:p>
            <a:pPr indent="0" lvl="0" marL="0" marR="0" rtl="0" algn="l">
              <a:spcBef>
                <a:spcPts val="0"/>
              </a:spcBef>
              <a:spcAft>
                <a:spcPts val="0"/>
              </a:spcAft>
              <a:buNone/>
            </a:pPr>
            <a:r>
              <a:rPr lang="it-IT" sz="1600">
                <a:solidFill>
                  <a:schemeClr val="dk1"/>
                </a:solidFill>
                <a:latin typeface="Avenir"/>
                <a:ea typeface="Avenir"/>
                <a:cs typeface="Avenir"/>
                <a:sym typeface="Avenir"/>
              </a:rPr>
              <a:t> b. Moksha</a:t>
            </a:r>
            <a:endParaRPr sz="1600">
              <a:solidFill>
                <a:schemeClr val="dk1"/>
              </a:solidFill>
              <a:latin typeface="Avenir"/>
              <a:ea typeface="Avenir"/>
              <a:cs typeface="Avenir"/>
              <a:sym typeface="Avenir"/>
            </a:endParaRPr>
          </a:p>
          <a:p>
            <a:pPr indent="0" lvl="0" marL="0" marR="0" rtl="0" algn="l">
              <a:spcBef>
                <a:spcPts val="0"/>
              </a:spcBef>
              <a:spcAft>
                <a:spcPts val="0"/>
              </a:spcAft>
              <a:buClr>
                <a:schemeClr val="dk1"/>
              </a:buClr>
              <a:buSzPts val="1600"/>
              <a:buFont typeface="Avenir"/>
              <a:buNone/>
            </a:pPr>
            <a:r>
              <a:rPr b="1" i="1" lang="it-IT" sz="1600">
                <a:solidFill>
                  <a:schemeClr val="dk1"/>
                </a:solidFill>
                <a:latin typeface="Avenir"/>
                <a:ea typeface="Avenir"/>
                <a:cs typeface="Avenir"/>
                <a:sym typeface="Avenir"/>
              </a:rPr>
              <a:t>Ešel’äj-da</a:t>
            </a:r>
            <a:r>
              <a:rPr i="1" lang="it-IT" sz="1600">
                <a:solidFill>
                  <a:schemeClr val="dk1"/>
                </a:solidFill>
                <a:latin typeface="Avenir"/>
                <a:ea typeface="Avenir"/>
                <a:cs typeface="Avenir"/>
                <a:sym typeface="Avenir"/>
              </a:rPr>
              <a:t>		 p’äšks’-el’,		 a   semboda	 lamo-l’ 			</a:t>
            </a:r>
            <a:r>
              <a:rPr b="1" i="1" lang="it-IT" sz="1600">
                <a:solidFill>
                  <a:schemeClr val="dk1"/>
                </a:solidFill>
                <a:latin typeface="Avenir"/>
                <a:ea typeface="Avenir"/>
                <a:cs typeface="Avenir"/>
                <a:sym typeface="Avenir"/>
              </a:rPr>
              <a:t>šaba-da</a:t>
            </a:r>
            <a:endParaRPr b="1" i="1" sz="1600">
              <a:solidFill>
                <a:schemeClr val="dk1"/>
              </a:solidFill>
              <a:latin typeface="Avenir"/>
              <a:ea typeface="Avenir"/>
              <a:cs typeface="Avenir"/>
              <a:sym typeface="Avenir"/>
            </a:endParaRPr>
          </a:p>
          <a:p>
            <a:pPr indent="0" lvl="0" marL="0" marR="0" rtl="0" algn="l">
              <a:spcBef>
                <a:spcPts val="0"/>
              </a:spcBef>
              <a:spcAft>
                <a:spcPts val="0"/>
              </a:spcAft>
              <a:buClr>
                <a:schemeClr val="dk1"/>
              </a:buClr>
              <a:buSzPts val="1600"/>
              <a:buFont typeface="Avenir"/>
              <a:buNone/>
            </a:pPr>
            <a:r>
              <a:rPr lang="it-IT" sz="1600">
                <a:solidFill>
                  <a:schemeClr val="dk1"/>
                </a:solidFill>
                <a:latin typeface="Avenir"/>
                <a:ea typeface="Avenir"/>
                <a:cs typeface="Avenir"/>
                <a:sym typeface="Avenir"/>
              </a:rPr>
              <a:t>swimmer</a:t>
            </a:r>
            <a:r>
              <a:rPr lang="it-IT" sz="1600" cap="small">
                <a:solidFill>
                  <a:schemeClr val="dk1"/>
                </a:solidFill>
                <a:latin typeface="Avenir"/>
                <a:ea typeface="Avenir"/>
                <a:cs typeface="Avenir"/>
                <a:sym typeface="Avenir"/>
              </a:rPr>
              <a:t>-ABL 	</a:t>
            </a:r>
            <a:r>
              <a:rPr lang="it-IT" sz="1600">
                <a:solidFill>
                  <a:schemeClr val="dk1"/>
                </a:solidFill>
                <a:latin typeface="Avenir"/>
                <a:ea typeface="Avenir"/>
                <a:cs typeface="Avenir"/>
                <a:sym typeface="Avenir"/>
              </a:rPr>
              <a:t>full-BE.PST.3SG	 but most		 A.LOT-BE.PST.3SG child-ABL</a:t>
            </a:r>
            <a:endParaRPr sz="1600">
              <a:solidFill>
                <a:schemeClr val="dk1"/>
              </a:solidFill>
              <a:latin typeface="Avenir"/>
              <a:ea typeface="Avenir"/>
              <a:cs typeface="Avenir"/>
              <a:sym typeface="Avenir"/>
            </a:endParaRPr>
          </a:p>
          <a:p>
            <a:pPr indent="0" lvl="0" marL="0" marR="0" rtl="0" algn="l">
              <a:spcBef>
                <a:spcPts val="0"/>
              </a:spcBef>
              <a:spcAft>
                <a:spcPts val="0"/>
              </a:spcAft>
              <a:buClr>
                <a:schemeClr val="dk1"/>
              </a:buClr>
              <a:buSzPts val="1600"/>
              <a:buFont typeface="Twentieth Century"/>
              <a:buNone/>
            </a:pPr>
            <a:r>
              <a:t/>
            </a:r>
            <a:endParaRPr sz="1600">
              <a:solidFill>
                <a:schemeClr val="dk1"/>
              </a:solidFill>
              <a:latin typeface="Avenir"/>
              <a:ea typeface="Avenir"/>
              <a:cs typeface="Avenir"/>
              <a:sym typeface="Avenir"/>
            </a:endParaRPr>
          </a:p>
          <a:p>
            <a:pPr indent="0" lvl="0" marL="0" marR="0" rtl="0" algn="l">
              <a:spcBef>
                <a:spcPts val="0"/>
              </a:spcBef>
              <a:spcAft>
                <a:spcPts val="0"/>
              </a:spcAft>
              <a:buClr>
                <a:schemeClr val="dk1"/>
              </a:buClr>
              <a:buSzPts val="1600"/>
              <a:buFont typeface="Avenir"/>
              <a:buNone/>
            </a:pPr>
            <a:r>
              <a:rPr lang="it-IT" sz="1600">
                <a:solidFill>
                  <a:schemeClr val="dk1"/>
                </a:solidFill>
                <a:latin typeface="Avenir"/>
                <a:ea typeface="Avenir"/>
                <a:cs typeface="Avenir"/>
                <a:sym typeface="Avenir"/>
              </a:rPr>
              <a:t>‘It was full of swimmers but most of all there were children.' (MKM 65)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p27"/>
          <p:cNvSpPr txBox="1"/>
          <p:nvPr>
            <p:ph type="title"/>
          </p:nvPr>
        </p:nvSpPr>
        <p:spPr>
          <a:xfrm>
            <a:off x="913775" y="618517"/>
            <a:ext cx="10364451" cy="89485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0070C0"/>
              </a:buClr>
              <a:buSzPts val="2800"/>
              <a:buFont typeface="Twentieth Century"/>
              <a:buNone/>
            </a:pPr>
            <a:r>
              <a:rPr lang="it-IT" sz="2800">
                <a:solidFill>
                  <a:srgbClr val="0070C0"/>
                </a:solidFill>
              </a:rPr>
              <a:t>AP ARGUMENTS:</a:t>
            </a:r>
            <a:br>
              <a:rPr lang="it-IT" sz="2800">
                <a:solidFill>
                  <a:srgbClr val="0070C0"/>
                </a:solidFill>
              </a:rPr>
            </a:br>
            <a:r>
              <a:rPr lang="it-IT" sz="2800">
                <a:solidFill>
                  <a:srgbClr val="0070C0"/>
                </a:solidFill>
              </a:rPr>
              <a:t> INGESTION VERBS</a:t>
            </a:r>
            <a:endParaRPr/>
          </a:p>
        </p:txBody>
      </p:sp>
      <p:sp>
        <p:nvSpPr>
          <p:cNvPr id="231" name="Google Shape;231;p27"/>
          <p:cNvSpPr txBox="1"/>
          <p:nvPr>
            <p:ph idx="1" type="body"/>
          </p:nvPr>
        </p:nvSpPr>
        <p:spPr>
          <a:xfrm>
            <a:off x="913775" y="1739505"/>
            <a:ext cx="10363825" cy="887148"/>
          </a:xfrm>
          <a:prstGeom prst="rect">
            <a:avLst/>
          </a:prstGeom>
          <a:noFill/>
          <a:ln>
            <a:noFill/>
          </a:ln>
        </p:spPr>
        <p:txBody>
          <a:bodyPr anchorCtr="0" anchor="t" bIns="45700" lIns="91425" spcFirstLastPara="1" rIns="91425" wrap="square" tIns="45700">
            <a:normAutofit/>
          </a:bodyPr>
          <a:lstStyle/>
          <a:p>
            <a:pPr indent="-228600" lvl="0" marL="228600" rtl="0" algn="l">
              <a:lnSpc>
                <a:spcPct val="120000"/>
              </a:lnSpc>
              <a:spcBef>
                <a:spcPts val="0"/>
              </a:spcBef>
              <a:spcAft>
                <a:spcPts val="0"/>
              </a:spcAft>
              <a:buSzPts val="1800"/>
              <a:buNone/>
            </a:pPr>
            <a:r>
              <a:rPr lang="it-IT" sz="1800" cap="none">
                <a:latin typeface="Avenir"/>
                <a:ea typeface="Avenir"/>
                <a:cs typeface="Avenir"/>
                <a:sym typeface="Avenir"/>
              </a:rPr>
              <a:t>With verbs of ingestion the AP is used to express the meaning 'part of' with a semantic difference between definite and indefinite form. </a:t>
            </a:r>
            <a:endParaRPr/>
          </a:p>
          <a:p>
            <a:pPr indent="-101600" lvl="0" marL="228600" rtl="0" algn="l">
              <a:lnSpc>
                <a:spcPct val="120000"/>
              </a:lnSpc>
              <a:spcBef>
                <a:spcPts val="1000"/>
              </a:spcBef>
              <a:spcAft>
                <a:spcPts val="0"/>
              </a:spcAft>
              <a:buSzPts val="2000"/>
              <a:buNone/>
            </a:pPr>
            <a:r>
              <a:t/>
            </a:r>
            <a:endParaRPr/>
          </a:p>
        </p:txBody>
      </p:sp>
      <p:sp>
        <p:nvSpPr>
          <p:cNvPr id="232" name="Google Shape;232;p27"/>
          <p:cNvSpPr txBox="1"/>
          <p:nvPr>
            <p:ph idx="12" type="sldNum"/>
          </p:nvPr>
        </p:nvSpPr>
        <p:spPr>
          <a:xfrm>
            <a:off x="10514011" y="5883275"/>
            <a:ext cx="764215"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it-IT"/>
              <a:t>‹#›</a:t>
            </a:fld>
            <a:endParaRPr/>
          </a:p>
        </p:txBody>
      </p:sp>
      <p:sp>
        <p:nvSpPr>
          <p:cNvPr id="233" name="Google Shape;233;p27"/>
          <p:cNvSpPr txBox="1"/>
          <p:nvPr/>
        </p:nvSpPr>
        <p:spPr>
          <a:xfrm>
            <a:off x="1852236" y="2626653"/>
            <a:ext cx="9316546" cy="258532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800"/>
              <a:buFont typeface="Twentieth Century"/>
              <a:buNone/>
            </a:pPr>
            <a:r>
              <a:rPr lang="it-IT" sz="1800">
                <a:solidFill>
                  <a:schemeClr val="dk1"/>
                </a:solidFill>
                <a:latin typeface="Twentieth Century"/>
                <a:ea typeface="Twentieth Century"/>
                <a:cs typeface="Twentieth Century"/>
                <a:sym typeface="Twentieth Century"/>
              </a:rPr>
              <a:t>(3) </a:t>
            </a:r>
            <a:r>
              <a:rPr lang="it-IT" sz="1600">
                <a:solidFill>
                  <a:schemeClr val="dk1"/>
                </a:solidFill>
                <a:latin typeface="Avenir"/>
                <a:ea typeface="Avenir"/>
                <a:cs typeface="Avenir"/>
                <a:sym typeface="Avenir"/>
              </a:rPr>
              <a:t>Erzya</a:t>
            </a:r>
            <a:endParaRPr sz="1600">
              <a:solidFill>
                <a:schemeClr val="dk1"/>
              </a:solidFill>
              <a:latin typeface="Avenir"/>
              <a:ea typeface="Avenir"/>
              <a:cs typeface="Avenir"/>
              <a:sym typeface="Avenir"/>
            </a:endParaRPr>
          </a:p>
          <a:p>
            <a:pPr indent="0" lvl="0" marL="0" marR="0" rtl="0" algn="l">
              <a:spcBef>
                <a:spcPts val="0"/>
              </a:spcBef>
              <a:spcAft>
                <a:spcPts val="0"/>
              </a:spcAft>
              <a:buClr>
                <a:schemeClr val="dk1"/>
              </a:buClr>
              <a:buSzPts val="1600"/>
              <a:buFont typeface="Avenir"/>
              <a:buNone/>
            </a:pPr>
            <a:r>
              <a:rPr lang="it-IT" sz="1600">
                <a:solidFill>
                  <a:schemeClr val="dk1"/>
                </a:solidFill>
                <a:latin typeface="Avenir"/>
                <a:ea typeface="Avenir"/>
                <a:cs typeface="Avenir"/>
                <a:sym typeface="Avenir"/>
              </a:rPr>
              <a:t>a</a:t>
            </a:r>
            <a:r>
              <a:rPr lang="it-IT" sz="1600" cap="none">
                <a:solidFill>
                  <a:schemeClr val="dk1"/>
                </a:solidFill>
                <a:latin typeface="Avenir"/>
                <a:ea typeface="Avenir"/>
                <a:cs typeface="Avenir"/>
                <a:sym typeface="Avenir"/>
              </a:rPr>
              <a:t>. INDEFINITE QUANTITY OF A GENERIC REFERENT</a:t>
            </a:r>
            <a:endParaRPr/>
          </a:p>
          <a:p>
            <a:pPr indent="0" lvl="0" marL="0" marR="0" rtl="0" algn="l">
              <a:spcBef>
                <a:spcPts val="0"/>
              </a:spcBef>
              <a:spcAft>
                <a:spcPts val="0"/>
              </a:spcAft>
              <a:buClr>
                <a:schemeClr val="dk1"/>
              </a:buClr>
              <a:buSzPts val="1600"/>
              <a:buFont typeface="Avenir"/>
              <a:buNone/>
            </a:pPr>
            <a:r>
              <a:rPr i="1" lang="it-IT" sz="1600">
                <a:solidFill>
                  <a:schemeClr val="dk1"/>
                </a:solidFill>
                <a:latin typeface="Avenir"/>
                <a:ea typeface="Avenir"/>
                <a:cs typeface="Avenir"/>
                <a:sym typeface="Avenir"/>
              </a:rPr>
              <a:t>	Son	 śim-ś 		</a:t>
            </a:r>
            <a:r>
              <a:rPr b="1" i="1" lang="it-IT" sz="1600">
                <a:solidFill>
                  <a:schemeClr val="dk1"/>
                </a:solidFill>
                <a:latin typeface="Avenir"/>
                <a:ea typeface="Avenir"/>
                <a:cs typeface="Avenir"/>
                <a:sym typeface="Avenir"/>
              </a:rPr>
              <a:t>čaj-ďe.</a:t>
            </a:r>
            <a:endParaRPr sz="1600">
              <a:solidFill>
                <a:schemeClr val="dk1"/>
              </a:solidFill>
              <a:latin typeface="Avenir"/>
              <a:ea typeface="Avenir"/>
              <a:cs typeface="Avenir"/>
              <a:sym typeface="Avenir"/>
            </a:endParaRPr>
          </a:p>
          <a:p>
            <a:pPr indent="0" lvl="0" marL="0" marR="0" rtl="0" algn="l">
              <a:spcBef>
                <a:spcPts val="0"/>
              </a:spcBef>
              <a:spcAft>
                <a:spcPts val="0"/>
              </a:spcAft>
              <a:buClr>
                <a:schemeClr val="dk1"/>
              </a:buClr>
              <a:buSzPts val="1600"/>
              <a:buFont typeface="Avenir"/>
              <a:buNone/>
            </a:pPr>
            <a:r>
              <a:rPr lang="it-IT" sz="1600">
                <a:solidFill>
                  <a:schemeClr val="dk1"/>
                </a:solidFill>
                <a:latin typeface="Avenir"/>
                <a:ea typeface="Avenir"/>
                <a:cs typeface="Avenir"/>
                <a:sym typeface="Avenir"/>
              </a:rPr>
              <a:t>	</a:t>
            </a:r>
            <a:r>
              <a:rPr lang="it-IT" sz="1600" cap="small">
                <a:solidFill>
                  <a:schemeClr val="dk1"/>
                </a:solidFill>
                <a:latin typeface="Avenir"/>
                <a:ea typeface="Avenir"/>
                <a:cs typeface="Avenir"/>
                <a:sym typeface="Avenir"/>
              </a:rPr>
              <a:t>3sg </a:t>
            </a:r>
            <a:r>
              <a:rPr lang="it-IT" sz="1600">
                <a:solidFill>
                  <a:schemeClr val="dk1"/>
                </a:solidFill>
                <a:latin typeface="Avenir"/>
                <a:ea typeface="Avenir"/>
                <a:cs typeface="Avenir"/>
                <a:sym typeface="Avenir"/>
              </a:rPr>
              <a:t>	drink-</a:t>
            </a:r>
            <a:r>
              <a:rPr lang="it-IT" sz="1600" cap="small">
                <a:solidFill>
                  <a:schemeClr val="dk1"/>
                </a:solidFill>
                <a:latin typeface="Avenir"/>
                <a:ea typeface="Avenir"/>
                <a:cs typeface="Avenir"/>
                <a:sym typeface="Avenir"/>
              </a:rPr>
              <a:t>pst.3sg </a:t>
            </a:r>
            <a:r>
              <a:rPr lang="it-IT" sz="1600">
                <a:solidFill>
                  <a:schemeClr val="dk1"/>
                </a:solidFill>
                <a:latin typeface="Avenir"/>
                <a:ea typeface="Avenir"/>
                <a:cs typeface="Avenir"/>
                <a:sym typeface="Avenir"/>
              </a:rPr>
              <a:t>	tea-</a:t>
            </a:r>
            <a:r>
              <a:rPr lang="it-IT" sz="1600" cap="small">
                <a:solidFill>
                  <a:schemeClr val="dk1"/>
                </a:solidFill>
                <a:latin typeface="Avenir"/>
                <a:ea typeface="Avenir"/>
                <a:cs typeface="Avenir"/>
                <a:sym typeface="Avenir"/>
              </a:rPr>
              <a:t>abl</a:t>
            </a:r>
            <a:endParaRPr sz="1600" cap="small">
              <a:solidFill>
                <a:schemeClr val="dk1"/>
              </a:solidFill>
              <a:latin typeface="Avenir"/>
              <a:ea typeface="Avenir"/>
              <a:cs typeface="Avenir"/>
              <a:sym typeface="Avenir"/>
            </a:endParaRPr>
          </a:p>
          <a:p>
            <a:pPr indent="0" lvl="0" marL="0" marR="0" rtl="0" algn="l">
              <a:spcBef>
                <a:spcPts val="0"/>
              </a:spcBef>
              <a:spcAft>
                <a:spcPts val="0"/>
              </a:spcAft>
              <a:buClr>
                <a:schemeClr val="dk1"/>
              </a:buClr>
              <a:buSzPts val="1600"/>
              <a:buFont typeface="Avenir"/>
              <a:buNone/>
            </a:pPr>
            <a:r>
              <a:rPr lang="it-IT" sz="1600">
                <a:solidFill>
                  <a:schemeClr val="dk1"/>
                </a:solidFill>
                <a:latin typeface="Avenir"/>
                <a:ea typeface="Avenir"/>
                <a:cs typeface="Avenir"/>
                <a:sym typeface="Avenir"/>
              </a:rPr>
              <a:t>’S/he drank/was drinking tea.’ (Alhoniemi 1991: 21)</a:t>
            </a:r>
            <a:endParaRPr/>
          </a:p>
          <a:p>
            <a:pPr indent="0" lvl="0" marL="0" marR="0" rtl="0" algn="l">
              <a:spcBef>
                <a:spcPts val="0"/>
              </a:spcBef>
              <a:spcAft>
                <a:spcPts val="0"/>
              </a:spcAft>
              <a:buClr>
                <a:schemeClr val="dk1"/>
              </a:buClr>
              <a:buSzPts val="1600"/>
              <a:buFont typeface="Twentieth Century"/>
              <a:buNone/>
            </a:pPr>
            <a:r>
              <a:t/>
            </a:r>
            <a:endParaRPr sz="1600">
              <a:solidFill>
                <a:schemeClr val="dk1"/>
              </a:solidFill>
              <a:latin typeface="Avenir"/>
              <a:ea typeface="Avenir"/>
              <a:cs typeface="Avenir"/>
              <a:sym typeface="Avenir"/>
            </a:endParaRPr>
          </a:p>
          <a:p>
            <a:pPr indent="0" lvl="0" marL="0" marR="0" rtl="0" algn="l">
              <a:spcBef>
                <a:spcPts val="0"/>
              </a:spcBef>
              <a:spcAft>
                <a:spcPts val="0"/>
              </a:spcAft>
              <a:buClr>
                <a:schemeClr val="dk1"/>
              </a:buClr>
              <a:buSzPts val="1600"/>
              <a:buFont typeface="Avenir"/>
              <a:buNone/>
            </a:pPr>
            <a:r>
              <a:rPr lang="it-IT" sz="1600">
                <a:solidFill>
                  <a:schemeClr val="dk1"/>
                </a:solidFill>
                <a:latin typeface="Avenir"/>
                <a:ea typeface="Avenir"/>
                <a:cs typeface="Avenir"/>
                <a:sym typeface="Avenir"/>
              </a:rPr>
              <a:t>b. </a:t>
            </a:r>
            <a:r>
              <a:rPr lang="it-IT" sz="1600" cap="none">
                <a:solidFill>
                  <a:schemeClr val="dk1"/>
                </a:solidFill>
                <a:latin typeface="Avenir"/>
                <a:ea typeface="Avenir"/>
                <a:cs typeface="Avenir"/>
                <a:sym typeface="Avenir"/>
              </a:rPr>
              <a:t>INDEFINITE QUANTITY OF A SPECIFIC REFERENT </a:t>
            </a:r>
            <a:r>
              <a:rPr i="1" lang="it-IT" sz="1600" cap="none">
                <a:solidFill>
                  <a:schemeClr val="dk1"/>
                </a:solidFill>
                <a:latin typeface="Avenir"/>
                <a:ea typeface="Avenir"/>
                <a:cs typeface="Avenir"/>
                <a:sym typeface="Avenir"/>
              </a:rPr>
              <a:t> </a:t>
            </a:r>
            <a:endParaRPr/>
          </a:p>
          <a:p>
            <a:pPr indent="0" lvl="0" marL="0" marR="0" rtl="0" algn="l">
              <a:spcBef>
                <a:spcPts val="0"/>
              </a:spcBef>
              <a:spcAft>
                <a:spcPts val="0"/>
              </a:spcAft>
              <a:buClr>
                <a:schemeClr val="dk1"/>
              </a:buClr>
              <a:buSzPts val="1600"/>
              <a:buFont typeface="Avenir"/>
              <a:buNone/>
            </a:pPr>
            <a:r>
              <a:rPr i="1" lang="it-IT" sz="1600">
                <a:solidFill>
                  <a:schemeClr val="dk1"/>
                </a:solidFill>
                <a:latin typeface="Avenir"/>
                <a:ea typeface="Avenir"/>
                <a:cs typeface="Avenir"/>
                <a:sym typeface="Avenir"/>
              </a:rPr>
              <a:t>	Son	 śim-ś 		</a:t>
            </a:r>
            <a:r>
              <a:rPr b="1" i="1" lang="it-IT" sz="1600">
                <a:solidFill>
                  <a:schemeClr val="dk1"/>
                </a:solidFill>
                <a:latin typeface="Avenir"/>
                <a:ea typeface="Avenir"/>
                <a:cs typeface="Avenir"/>
                <a:sym typeface="Avenir"/>
              </a:rPr>
              <a:t>ťe	vina-do-ńť.</a:t>
            </a:r>
            <a:endParaRPr sz="1600">
              <a:solidFill>
                <a:schemeClr val="dk1"/>
              </a:solidFill>
              <a:latin typeface="Avenir"/>
              <a:ea typeface="Avenir"/>
              <a:cs typeface="Avenir"/>
              <a:sym typeface="Avenir"/>
            </a:endParaRPr>
          </a:p>
          <a:p>
            <a:pPr indent="0" lvl="0" marL="0" marR="0" rtl="0" algn="l">
              <a:spcBef>
                <a:spcPts val="0"/>
              </a:spcBef>
              <a:spcAft>
                <a:spcPts val="0"/>
              </a:spcAft>
              <a:buClr>
                <a:schemeClr val="dk1"/>
              </a:buClr>
              <a:buSzPts val="1600"/>
              <a:buFont typeface="Avenir"/>
              <a:buNone/>
            </a:pPr>
            <a:r>
              <a:rPr lang="it-IT" sz="1600">
                <a:solidFill>
                  <a:schemeClr val="dk1"/>
                </a:solidFill>
                <a:latin typeface="Avenir"/>
                <a:ea typeface="Avenir"/>
                <a:cs typeface="Avenir"/>
                <a:sym typeface="Avenir"/>
              </a:rPr>
              <a:t>	</a:t>
            </a:r>
            <a:r>
              <a:rPr lang="it-IT" sz="1600" cap="small">
                <a:solidFill>
                  <a:schemeClr val="dk1"/>
                </a:solidFill>
                <a:latin typeface="Avenir"/>
                <a:ea typeface="Avenir"/>
                <a:cs typeface="Avenir"/>
                <a:sym typeface="Avenir"/>
              </a:rPr>
              <a:t>3sg </a:t>
            </a:r>
            <a:r>
              <a:rPr lang="it-IT" sz="1600">
                <a:solidFill>
                  <a:schemeClr val="dk1"/>
                </a:solidFill>
                <a:latin typeface="Avenir"/>
                <a:ea typeface="Avenir"/>
                <a:cs typeface="Avenir"/>
                <a:sym typeface="Avenir"/>
              </a:rPr>
              <a:t>	drink-</a:t>
            </a:r>
            <a:r>
              <a:rPr lang="it-IT" sz="1600" cap="small">
                <a:solidFill>
                  <a:schemeClr val="dk1"/>
                </a:solidFill>
                <a:latin typeface="Avenir"/>
                <a:ea typeface="Avenir"/>
                <a:cs typeface="Avenir"/>
                <a:sym typeface="Avenir"/>
              </a:rPr>
              <a:t>pst.3sg </a:t>
            </a:r>
            <a:r>
              <a:rPr lang="it-IT" sz="1600">
                <a:solidFill>
                  <a:schemeClr val="dk1"/>
                </a:solidFill>
                <a:latin typeface="Avenir"/>
                <a:ea typeface="Avenir"/>
                <a:cs typeface="Avenir"/>
                <a:sym typeface="Avenir"/>
              </a:rPr>
              <a:t>	this	liquor</a:t>
            </a:r>
            <a:r>
              <a:rPr lang="it-IT" sz="1600" cap="small">
                <a:solidFill>
                  <a:schemeClr val="dk1"/>
                </a:solidFill>
                <a:latin typeface="Avenir"/>
                <a:ea typeface="Avenir"/>
                <a:cs typeface="Avenir"/>
                <a:sym typeface="Avenir"/>
              </a:rPr>
              <a:t>-abl-def</a:t>
            </a:r>
            <a:endParaRPr sz="1600" cap="small">
              <a:solidFill>
                <a:schemeClr val="dk1"/>
              </a:solidFill>
              <a:latin typeface="Avenir"/>
              <a:ea typeface="Avenir"/>
              <a:cs typeface="Avenir"/>
              <a:sym typeface="Avenir"/>
            </a:endParaRPr>
          </a:p>
          <a:p>
            <a:pPr indent="0" lvl="0" marL="0" marR="0" rtl="0" algn="l">
              <a:spcBef>
                <a:spcPts val="0"/>
              </a:spcBef>
              <a:spcAft>
                <a:spcPts val="0"/>
              </a:spcAft>
              <a:buClr>
                <a:schemeClr val="dk1"/>
              </a:buClr>
              <a:buSzPts val="1600"/>
              <a:buFont typeface="Avenir"/>
              <a:buNone/>
            </a:pPr>
            <a:r>
              <a:rPr lang="it-IT" sz="1600">
                <a:solidFill>
                  <a:schemeClr val="dk1"/>
                </a:solidFill>
                <a:latin typeface="Avenir"/>
                <a:ea typeface="Avenir"/>
                <a:cs typeface="Avenir"/>
                <a:sym typeface="Avenir"/>
              </a:rPr>
              <a:t>’S/he drank/was drinking (of) this liquor.’ (Alhoniemi 1991: 21)</a:t>
            </a:r>
            <a:endParaRPr sz="1600">
              <a:solidFill>
                <a:schemeClr val="dk1"/>
              </a:solidFill>
              <a:latin typeface="Avenir"/>
              <a:ea typeface="Avenir"/>
              <a:cs typeface="Avenir"/>
              <a:sym typeface="Avenir"/>
            </a:endParaRPr>
          </a:p>
        </p:txBody>
      </p:sp>
      <p:sp>
        <p:nvSpPr>
          <p:cNvPr id="234" name="Google Shape;234;p27"/>
          <p:cNvSpPr txBox="1"/>
          <p:nvPr/>
        </p:nvSpPr>
        <p:spPr>
          <a:xfrm>
            <a:off x="1200497" y="6349195"/>
            <a:ext cx="8490468"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it-IT" sz="1400">
                <a:solidFill>
                  <a:srgbClr val="7F7F7F"/>
                </a:solidFill>
                <a:latin typeface="Avenir"/>
                <a:ea typeface="Avenir"/>
                <a:cs typeface="Avenir"/>
                <a:sym typeface="Avenir"/>
              </a:rPr>
              <a:t>Introduction	</a:t>
            </a:r>
            <a:r>
              <a:rPr lang="it-IT" sz="1400">
                <a:solidFill>
                  <a:schemeClr val="dk1"/>
                </a:solidFill>
                <a:latin typeface="Avenir"/>
                <a:ea typeface="Avenir"/>
                <a:cs typeface="Avenir"/>
                <a:sym typeface="Avenir"/>
              </a:rPr>
              <a:t>Mordvinic AP </a:t>
            </a:r>
            <a:r>
              <a:rPr lang="it-IT" sz="1400">
                <a:solidFill>
                  <a:srgbClr val="7F7F7F"/>
                </a:solidFill>
                <a:latin typeface="Avenir"/>
                <a:ea typeface="Avenir"/>
                <a:cs typeface="Avenir"/>
                <a:sym typeface="Avenir"/>
              </a:rPr>
              <a:t>	AP and mental verbs 	Corpus&amp;data 	Results</a:t>
            </a:r>
            <a:endParaRPr/>
          </a:p>
        </p:txBody>
      </p:sp>
    </p:spTree>
  </p:cSld>
  <p:clrMapOvr>
    <a:masterClrMapping/>
  </p:clrMapOvr>
</p:sld>
</file>

<file path=ppt/theme/theme1.xml><?xml version="1.0" encoding="utf-8"?>
<a:theme xmlns:a="http://schemas.openxmlformats.org/drawingml/2006/main" xmlns:r="http://schemas.openxmlformats.org/officeDocument/2006/relationships" name="Droplet">
  <a:themeElements>
    <a:clrScheme name="Droplet">
      <a:dk1>
        <a:srgbClr val="000000"/>
      </a:dk1>
      <a:lt1>
        <a:srgbClr val="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ema di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