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5"/>
    <p:sldMasterId id="214748365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y="6858000" cx="12192000"/>
  <p:notesSz cx="6792900" cy="99250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09">
          <p15:clr>
            <a:srgbClr val="A4A3A4"/>
          </p15:clr>
        </p15:guide>
        <p15:guide id="2" orient="horz" pos="1389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pos="3840">
          <p15:clr>
            <a:srgbClr val="A4A3A4"/>
          </p15:clr>
        </p15:guide>
        <p15:guide id="5" pos="3727">
          <p15:clr>
            <a:srgbClr val="A4A3A4"/>
          </p15:clr>
        </p15:guide>
        <p15:guide id="6" pos="3953">
          <p15:clr>
            <a:srgbClr val="A4A3A4"/>
          </p15:clr>
        </p15:guide>
        <p15:guide id="7" pos="4861">
          <p15:clr>
            <a:srgbClr val="A4A3A4"/>
          </p15:clr>
        </p15:guide>
        <p15:guide id="8" pos="5065">
          <p15:clr>
            <a:srgbClr val="A4A3A4"/>
          </p15:clr>
        </p15:guide>
        <p15:guide id="9" pos="7106">
          <p15:clr>
            <a:srgbClr val="A4A3A4"/>
          </p15:clr>
        </p15:guide>
        <p15:guide id="10" pos="2819">
          <p15:clr>
            <a:srgbClr val="A4A3A4"/>
          </p15:clr>
        </p15:guide>
        <p15:guide id="11" pos="2615">
          <p15:clr>
            <a:srgbClr val="A4A3A4"/>
          </p15:clr>
        </p15:guide>
        <p15:guide id="12" pos="574">
          <p15:clr>
            <a:srgbClr val="A4A3A4"/>
          </p15:clr>
        </p15:guide>
        <p15:guide id="13" orient="horz" pos="799">
          <p15:clr>
            <a:srgbClr val="A4A3A4"/>
          </p15:clr>
        </p15:guide>
        <p15:guide id="14" orient="horz" pos="41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09" orient="horz"/>
        <p:guide pos="1389" orient="horz"/>
        <p:guide pos="3838" orient="horz"/>
        <p:guide pos="3840"/>
        <p:guide pos="3727"/>
        <p:guide pos="3953"/>
        <p:guide pos="4861"/>
        <p:guide pos="5065"/>
        <p:guide pos="7106"/>
        <p:guide pos="2819"/>
        <p:guide pos="2615"/>
        <p:guide pos="574"/>
        <p:guide pos="799" orient="horz"/>
        <p:guide pos="411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7-22T15:32:33.944">
    <p:pos x="6000" y="0"/>
    <p:text>On pourrait aussi les mettre à la fin, après "Annexes", pour la discussion. J'ai enlevé les dias que j'y avais placé temporairement. Mais dans tous les cas, c'st bien de les laisser.
-Tabea Ihsane</p:text>
  </p:cm>
  <p:cm authorId="0" idx="2" dt="2022-07-22T15:32:33.939">
    <p:pos x="6000" y="100"/>
    <p:text>Comme on ne discute que les hypothèses 1 et 2 dans cette présentation-ci, a-t-on besoin de ces cartes, ainsi que de celles des deux dias suivantes (marquage réalisé du nombre) ? On pourrait les mettre à la fin de la présentation au cas où il y aurait des questions et aussi en réserve pour notre présentation du 24 juin ?
-Tabea Ihsane</p:text>
  </p:cm>
  <p:cm authorId="0" idx="3" dt="2022-07-22T15:32:33.942">
    <p:pos x="6000" y="200"/>
    <p:text>En fait, tu as raison. Je voulais encore te demander si tu veux les inclure. La slide est maintenant invisible; comme cela, elle n'apparaît pas dans la présentation. Et si on veut la discuter, on la trouve encore.
-Olivier Winistörfer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43259" cy="495165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7970" y="0"/>
            <a:ext cx="2943259" cy="495165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8072"/>
            <a:ext cx="2943259" cy="495165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7970" y="9428072"/>
            <a:ext cx="2943259" cy="495165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CH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 txBox="1"/>
          <p:nvPr>
            <p:ph idx="12" type="sldNum"/>
          </p:nvPr>
        </p:nvSpPr>
        <p:spPr>
          <a:xfrm>
            <a:off x="3847970" y="9428072"/>
            <a:ext cx="2943259" cy="495165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 txBox="1"/>
          <p:nvPr>
            <p:ph idx="12" type="sldNum"/>
          </p:nvPr>
        </p:nvSpPr>
        <p:spPr>
          <a:xfrm>
            <a:off x="3847970" y="9428072"/>
            <a:ext cx="2943259" cy="495165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2" name="Google Shape;232;p16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17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2" name="Google Shape;242;p17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5" name="Google Shape;255;p18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6" name="Google Shape;256;p18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0" name="Google Shape;270;p19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4" name="Google Shape;284;p20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21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CH"/>
              <a:t>Predominance of PAs only in the </a:t>
            </a:r>
            <a:r>
              <a:rPr b="1" lang="fr-CH"/>
              <a:t>positive constructions</a:t>
            </a:r>
            <a:r>
              <a:rPr lang="fr-CH"/>
              <a:t> without quantifier (around 80-100%, </a:t>
            </a:r>
            <a:r>
              <a:rPr lang="fr-CH">
                <a:latin typeface="Times New Roman"/>
                <a:ea typeface="Times New Roman"/>
                <a:cs typeface="Times New Roman"/>
                <a:sym typeface="Times New Roman"/>
              </a:rPr>
              <a:t>with only one lower percentage, 56.35% for the masculine plural in Chapelle d’Abondance</a:t>
            </a:r>
            <a:r>
              <a:rPr lang="fr-CH"/>
              <a:t>). </a:t>
            </a:r>
            <a:endParaRPr/>
          </a:p>
        </p:txBody>
      </p:sp>
      <p:sp>
        <p:nvSpPr>
          <p:cNvPr id="304" name="Google Shape;304;p22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CH"/>
              <a:t>Predominance of PAs only in the </a:t>
            </a:r>
            <a:r>
              <a:rPr b="1" lang="fr-CH"/>
              <a:t>positive constructions</a:t>
            </a:r>
            <a:r>
              <a:rPr lang="fr-CH"/>
              <a:t> without quantifier (around 80-100%, </a:t>
            </a:r>
            <a:r>
              <a:rPr lang="fr-CH">
                <a:latin typeface="Times New Roman"/>
                <a:ea typeface="Times New Roman"/>
                <a:cs typeface="Times New Roman"/>
                <a:sym typeface="Times New Roman"/>
              </a:rPr>
              <a:t>with only one lower percentage, 56.35% for the masculine plural in Chapelle d’Abondance</a:t>
            </a:r>
            <a:r>
              <a:rPr lang="fr-CH"/>
              <a:t>). 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CH">
                <a:latin typeface="Times New Roman"/>
                <a:ea typeface="Times New Roman"/>
                <a:cs typeface="Times New Roman"/>
                <a:sym typeface="Times New Roman"/>
              </a:rPr>
              <a:t>The situation in Chapelle d’Abondance is slightly different, as speakers use PAs in positive contexts without quantifier (but somewhat less often with masculine plural nouns: 56.35%), and significantly less both with a negation (8.35%) and a quantifier (12.5%). </a:t>
            </a:r>
            <a:endParaRPr sz="1800"/>
          </a:p>
        </p:txBody>
      </p:sp>
      <p:sp>
        <p:nvSpPr>
          <p:cNvPr id="315" name="Google Shape;315;p23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24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(between 8.35% and 16.65% in the first zone; between 16.65% and 25% in the second one, with a peak at 100% in Bondaz for the feminine singular)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25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26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27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28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9" name="Google Shape;389;p29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0" name="Google Shape;390;p29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3" name="Google Shape;403;p30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4" name="Google Shape;404;p30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:notes"/>
          <p:cNvSpPr/>
          <p:nvPr>
            <p:ph idx="2" type="sldImg"/>
          </p:nvPr>
        </p:nvSpPr>
        <p:spPr>
          <a:xfrm>
            <a:off x="92075" y="746125"/>
            <a:ext cx="6610500" cy="371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6" name="Google Shape;416;p31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7" name="Google Shape;417;p31:notes"/>
          <p:cNvSpPr txBox="1"/>
          <p:nvPr>
            <p:ph idx="12" type="sldNum"/>
          </p:nvPr>
        </p:nvSpPr>
        <p:spPr>
          <a:xfrm>
            <a:off x="3847970" y="9428072"/>
            <a:ext cx="2943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78956" y="4714037"/>
            <a:ext cx="54351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 txBox="1"/>
          <p:nvPr>
            <p:ph idx="12" type="sldNum"/>
          </p:nvPr>
        </p:nvSpPr>
        <p:spPr>
          <a:xfrm>
            <a:off x="3847970" y="9428072"/>
            <a:ext cx="2943259" cy="495165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78956" y="4714037"/>
            <a:ext cx="5435004" cy="44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92075" y="746125"/>
            <a:ext cx="6610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6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911225" y="2205039"/>
            <a:ext cx="10369550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ctrTitle"/>
          </p:nvPr>
        </p:nvSpPr>
        <p:spPr>
          <a:xfrm>
            <a:off x="911225" y="1989138"/>
            <a:ext cx="1036955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911225" y="3429000"/>
            <a:ext cx="1036955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lvl="5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lvl="6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lvl="7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lvl="8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253">
          <p15:clr>
            <a:srgbClr val="9FCC3B"/>
          </p15:clr>
        </p15:guide>
        <p15:guide id="2" orient="horz" pos="2160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">
  <p:cSld name="Kapitel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1125538"/>
            <a:ext cx="12192000" cy="5732462"/>
          </a:xfrm>
          <a:prstGeom prst="rect">
            <a:avLst/>
          </a:prstGeom>
          <a:solidFill>
            <a:srgbClr val="A3ADB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palten">
  <p:cSld name="2 Spalte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911225" y="2205039"/>
            <a:ext cx="5005388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291040" y="2205039"/>
            <a:ext cx="5005388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" showMasterSp="0">
  <p:cSld name="Bild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>
            <p:ph idx="2" type="pic"/>
          </p:nvPr>
        </p:nvSpPr>
        <p:spPr>
          <a:xfrm>
            <a:off x="192089" y="188912"/>
            <a:ext cx="11807824" cy="6480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21">
          <p15:clr>
            <a:srgbClr val="9FCC3B"/>
          </p15:clr>
        </p15:guide>
        <p15:guide id="2" pos="7559">
          <p15:clr>
            <a:srgbClr val="9FCC3B"/>
          </p15:clr>
        </p15:guide>
        <p15:guide id="3" orient="horz" pos="119">
          <p15:clr>
            <a:srgbClr val="9FCC3B"/>
          </p15:clr>
        </p15:guide>
        <p15:guide id="4" orient="horz" pos="420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200151" y="1268414"/>
            <a:ext cx="97917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200151" y="2205039"/>
            <a:ext cx="9791700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1200151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2544234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9935634" y="6524625"/>
            <a:ext cx="105621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zh_logo_e_pos_grau_1mm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93344" y="142875"/>
            <a:ext cx="2027238" cy="68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911225" y="2205039"/>
            <a:ext cx="10369550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cxnSp>
        <p:nvCxnSpPr>
          <p:cNvPr id="16" name="Google Shape;16;p1"/>
          <p:cNvCxnSpPr/>
          <p:nvPr/>
        </p:nvCxnSpPr>
        <p:spPr>
          <a:xfrm>
            <a:off x="0" y="1125538"/>
            <a:ext cx="12192000" cy="0"/>
          </a:xfrm>
          <a:prstGeom prst="straightConnector1">
            <a:avLst/>
          </a:prstGeom>
          <a:noFill/>
          <a:ln cap="flat" cmpd="sng" w="15875">
            <a:solidFill>
              <a:srgbClr val="A3AD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"/>
          <p:cNvSpPr txBox="1"/>
          <p:nvPr/>
        </p:nvSpPr>
        <p:spPr>
          <a:xfrm>
            <a:off x="911225" y="852488"/>
            <a:ext cx="7332663" cy="22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Romanisches Seminar                                            URPP Language and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28248" y="260648"/>
            <a:ext cx="2499171" cy="8375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4">
          <p15:clr>
            <a:srgbClr val="F26B43"/>
          </p15:clr>
        </p15:guide>
        <p15:guide id="2" pos="7106">
          <p15:clr>
            <a:srgbClr val="F26B43"/>
          </p15:clr>
        </p15:guide>
        <p15:guide id="3" orient="horz" pos="1389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pos="3840">
          <p15:clr>
            <a:srgbClr val="F26B43"/>
          </p15:clr>
        </p15:guide>
        <p15:guide id="7" pos="3953">
          <p15:clr>
            <a:srgbClr val="5ACBF0"/>
          </p15:clr>
        </p15:guide>
        <p15:guide id="8" pos="3727">
          <p15:clr>
            <a:srgbClr val="5ACBF0"/>
          </p15:clr>
        </p15:guide>
        <p15:guide id="9" pos="2615">
          <p15:clr>
            <a:srgbClr val="5ACBF0"/>
          </p15:clr>
        </p15:guide>
        <p15:guide id="10" pos="2819">
          <p15:clr>
            <a:srgbClr val="5ACBF0"/>
          </p15:clr>
        </p15:guide>
        <p15:guide id="11" pos="4861">
          <p15:clr>
            <a:srgbClr val="5ACBF0"/>
          </p15:clr>
        </p15:guide>
        <p15:guide id="12" pos="5065">
          <p15:clr>
            <a:srgbClr val="5ACBF0"/>
          </p15:clr>
        </p15:guide>
        <p15:guide id="13" orient="horz" pos="709">
          <p15:clr>
            <a:srgbClr val="F26B43"/>
          </p15:clr>
        </p15:guide>
        <p15:guide id="14" orient="horz" pos="38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1200151" y="1268414"/>
            <a:ext cx="97917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1200151" y="2205039"/>
            <a:ext cx="9791700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1200151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544234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935634" y="6524625"/>
            <a:ext cx="105621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cxnSp>
        <p:nvCxnSpPr>
          <p:cNvPr id="65" name="Google Shape;65;p10"/>
          <p:cNvCxnSpPr/>
          <p:nvPr/>
        </p:nvCxnSpPr>
        <p:spPr>
          <a:xfrm>
            <a:off x="0" y="1125538"/>
            <a:ext cx="12192000" cy="0"/>
          </a:xfrm>
          <a:prstGeom prst="straightConnector1">
            <a:avLst/>
          </a:prstGeom>
          <a:noFill/>
          <a:ln cap="flat" cmpd="sng" w="158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0"/>
          <p:cNvSpPr txBox="1"/>
          <p:nvPr/>
        </p:nvSpPr>
        <p:spPr>
          <a:xfrm>
            <a:off x="1200151" y="852488"/>
            <a:ext cx="9791700" cy="22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URPP Language and Space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zh_logo_e_pos_grau_1mm.tif" id="67" name="Google Shape;67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900" y="142812"/>
            <a:ext cx="2702560" cy="6842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ifuparo.linguistik.uzh.ch/" TargetMode="External"/><Relationship Id="rId4" Type="http://schemas.openxmlformats.org/officeDocument/2006/relationships/hyperlink" Target="http://svrims2.dei.unipd.it:8080/asit-enterprise/" TargetMode="External"/><Relationship Id="rId5" Type="http://schemas.openxmlformats.org/officeDocument/2006/relationships/hyperlink" Target="http://alaval.unine.ch/" TargetMode="External"/><Relationship Id="rId6" Type="http://schemas.openxmlformats.org/officeDocument/2006/relationships/hyperlink" Target="http://www11.unine.ch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rose.uzh.ch/de/seminar/wersindwir/mitarbeitende/stark/DiFuPaRo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i.org/10.1093/acprof:oso/9780199677108.003.0020" TargetMode="External"/><Relationship Id="rId4" Type="http://schemas.openxmlformats.org/officeDocument/2006/relationships/hyperlink" Target="https://doi.org/10.1515/ijsl-2017-003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comments" Target="../comments/comment1.xml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36.png"/><Relationship Id="rId6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19.jpg"/><Relationship Id="rId6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78" name="Google Shape;78;p12"/>
          <p:cNvPicPr preferRelativeResize="0"/>
          <p:nvPr/>
        </p:nvPicPr>
        <p:blipFill rotWithShape="1">
          <a:blip r:embed="rId3">
            <a:alphaModFix/>
          </a:blip>
          <a:srcRect b="-1" l="0" r="1740" t="0"/>
          <a:stretch/>
        </p:blipFill>
        <p:spPr>
          <a:xfrm>
            <a:off x="20" y="-1"/>
            <a:ext cx="12191980" cy="418773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/>
          <p:nvPr>
            <p:ph type="ctrTitle"/>
          </p:nvPr>
        </p:nvSpPr>
        <p:spPr>
          <a:xfrm>
            <a:off x="-3" y="4082803"/>
            <a:ext cx="12191980" cy="19121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6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 sz="2200"/>
              <a:t>Tabea Ihsane, Olivier Winistörfer and Elisabeth Stark</a:t>
            </a:r>
            <a:br>
              <a:rPr lang="fr-CH" sz="2400"/>
            </a:br>
            <a:r>
              <a:rPr lang="fr-CH" sz="2000"/>
              <a:t>University of Zurich</a:t>
            </a:r>
            <a:br>
              <a:rPr lang="fr-CH"/>
            </a:br>
            <a:r>
              <a:rPr lang="fr-CH" sz="2400"/>
              <a:t>The spatial distribution of partitive articles and invariable </a:t>
            </a:r>
            <a:r>
              <a:rPr i="1" lang="fr-CH" sz="2400"/>
              <a:t>DE </a:t>
            </a:r>
            <a:r>
              <a:rPr lang="fr-CH" sz="2400"/>
              <a:t>in Francoprovençal</a:t>
            </a:r>
            <a:endParaRPr sz="2400"/>
          </a:p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751012" y="6158485"/>
            <a:ext cx="8689976" cy="53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fr-CH" sz="2000">
                <a:solidFill>
                  <a:srgbClr val="7F7F7F"/>
                </a:solidFill>
              </a:rPr>
              <a:t>27 May 2022</a:t>
            </a:r>
            <a:endParaRPr/>
          </a:p>
        </p:txBody>
      </p:sp>
      <p:pic>
        <p:nvPicPr>
          <p:cNvPr descr="A picture containing text&#10;&#10;Description automatically generated" id="81" name="Google Shape;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60080" y="0"/>
            <a:ext cx="12319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2. State-of-the-art</a:t>
            </a:r>
            <a:br>
              <a:rPr lang="fr-CH"/>
            </a:br>
            <a:r>
              <a:rPr lang="fr-CH" sz="2000"/>
              <a:t>2.2 PAs and </a:t>
            </a:r>
            <a:r>
              <a:rPr i="1" lang="fr-CH" sz="2000"/>
              <a:t>DE </a:t>
            </a:r>
            <a:r>
              <a:rPr lang="fr-CH" sz="2000"/>
              <a:t>in standard French</a:t>
            </a:r>
            <a:endParaRPr sz="2000"/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911225" y="2052175"/>
            <a:ext cx="11119200" cy="4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fr-CH" sz="1800"/>
              <a:t>Functional relation between singular and plural PAs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fr-CH"/>
              <a:t>(5)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fr-CH" sz="1800"/>
              <a:t>Semantics: </a:t>
            </a:r>
            <a:r>
              <a:rPr lang="fr-CH" sz="1800"/>
              <a:t>suggests that </a:t>
            </a:r>
            <a:r>
              <a:rPr i="1" lang="fr-CH" sz="1800"/>
              <a:t>du</a:t>
            </a:r>
            <a:r>
              <a:rPr baseline="-25000" i="1" lang="fr-CH" sz="1800"/>
              <a:t>SG</a:t>
            </a:r>
            <a:r>
              <a:rPr lang="fr-CH" sz="1800"/>
              <a:t>– </a:t>
            </a:r>
            <a:r>
              <a:rPr i="1" lang="fr-CH" sz="1800"/>
              <a:t>des</a:t>
            </a:r>
            <a:r>
              <a:rPr baseline="-25000" i="1" lang="fr-CH" sz="1800"/>
              <a:t>PL</a:t>
            </a:r>
            <a:r>
              <a:rPr lang="fr-CH" sz="1800"/>
              <a:t> do not form a paradigm: mass-count interpretation, (non-)specificity (cf. Anscombre 1996, Cardinaletti/Giusti 2016 for Italian </a:t>
            </a:r>
            <a:r>
              <a:rPr i="1" lang="fr-CH" sz="1800"/>
              <a:t>dei</a:t>
            </a:r>
            <a:r>
              <a:rPr lang="fr-CH" sz="1800"/>
              <a:t>).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fr-CH" sz="1800"/>
              <a:t>Morphology and diachrony:  </a:t>
            </a:r>
            <a:r>
              <a:rPr lang="fr-CH" sz="1800"/>
              <a:t>suggest a paradigm </a:t>
            </a:r>
            <a:r>
              <a:rPr i="1" lang="fr-CH" sz="1800"/>
              <a:t>du</a:t>
            </a:r>
            <a:r>
              <a:rPr baseline="-25000" i="1" lang="fr-CH" sz="1800"/>
              <a:t>SG</a:t>
            </a:r>
            <a:r>
              <a:rPr lang="fr-CH" sz="1800"/>
              <a:t>– </a:t>
            </a:r>
            <a:r>
              <a:rPr i="1" lang="fr-CH" sz="1800"/>
              <a:t>des</a:t>
            </a:r>
            <a:r>
              <a:rPr baseline="-25000" i="1" lang="fr-CH" sz="1800"/>
              <a:t>PL</a:t>
            </a:r>
            <a:r>
              <a:rPr lang="fr-CH" sz="1800"/>
              <a:t> (PAs: fusion of the preposition </a:t>
            </a:r>
            <a:r>
              <a:rPr i="1" lang="fr-CH" sz="1800"/>
              <a:t>de</a:t>
            </a:r>
            <a:r>
              <a:rPr lang="fr-CH" sz="1800"/>
              <a:t> ‘of’ plus demonstrative/definite article, see Carlier 2007)</a:t>
            </a:r>
            <a:r>
              <a:rPr baseline="-25000" lang="fr-CH" sz="1800" cap="small"/>
              <a:t>;</a:t>
            </a:r>
            <a:r>
              <a:rPr lang="fr-CH" sz="1800"/>
              <a:t>(cf. Galmiche 1986, Kupferman 1998).</a:t>
            </a:r>
            <a:endParaRPr b="1" sz="1050"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75" name="Google Shape;175;p21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176" name="Google Shape;176;p21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descr="Une image contenant texte&#10;&#10;Description générée automatiquement" id="178" name="Google Shape;1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8100" y="2433650"/>
            <a:ext cx="7175050" cy="28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2. State-of-the-art</a:t>
            </a:r>
            <a:br>
              <a:rPr lang="fr-CH"/>
            </a:br>
            <a:r>
              <a:rPr lang="fr-CH" sz="2000"/>
              <a:t>2.2 PAs and </a:t>
            </a:r>
            <a:r>
              <a:rPr i="1" lang="fr-CH" sz="2000"/>
              <a:t>DE </a:t>
            </a:r>
            <a:r>
              <a:rPr lang="fr-CH" sz="2000"/>
              <a:t>in standard French</a:t>
            </a:r>
            <a:br>
              <a:rPr lang="fr-CH"/>
            </a:br>
            <a:r>
              <a:rPr lang="fr-CH"/>
              <a:t> </a:t>
            </a:r>
            <a:endParaRPr sz="2000"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911225" y="2115589"/>
            <a:ext cx="10369550" cy="4623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Three relevant syntactic contexts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PAs and </a:t>
            </a:r>
            <a:r>
              <a:rPr b="1" i="1" lang="fr-CH" sz="1800"/>
              <a:t>DE </a:t>
            </a:r>
            <a:r>
              <a:rPr b="1" lang="fr-CH" sz="1800"/>
              <a:t>are in complementary distribution in indefinite nominals</a:t>
            </a:r>
            <a:r>
              <a:rPr lang="fr-CH" sz="1800"/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When they introduce a noun phrase (as determiners):</a:t>
            </a:r>
            <a:endParaRPr/>
          </a:p>
          <a:p>
            <a:pPr indent="0" lvl="1" marL="34226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(6) Jean achètera </a:t>
            </a:r>
            <a:r>
              <a:rPr b="1" i="1" lang="fr-CH" sz="1800"/>
              <a:t>du/*de</a:t>
            </a:r>
            <a:r>
              <a:rPr lang="fr-CH" sz="1800"/>
              <a:t> vin.					‘Jean will buy (some) wine.’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H" sz="1800"/>
              <a:t>After a quantifier (</a:t>
            </a:r>
            <a:r>
              <a:rPr i="1" lang="fr-CH" sz="1800"/>
              <a:t>beaucoup </a:t>
            </a:r>
            <a:r>
              <a:rPr lang="fr-CH" sz="1800"/>
              <a:t>'a lot', </a:t>
            </a:r>
            <a:r>
              <a:rPr i="1" lang="fr-CH" sz="1800"/>
              <a:t>peu </a:t>
            </a:r>
            <a:r>
              <a:rPr lang="fr-CH" sz="1800"/>
              <a:t>'a little/few'):</a:t>
            </a:r>
            <a:endParaRPr sz="1800"/>
          </a:p>
          <a:p>
            <a:pPr indent="0" lvl="1" marL="34226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(7) Jean achètera </a:t>
            </a:r>
            <a:r>
              <a:rPr i="1" lang="fr-CH" sz="1800"/>
              <a:t>beaucoup</a:t>
            </a:r>
            <a:r>
              <a:rPr b="1" i="1" lang="fr-CH" sz="1800"/>
              <a:t> *du/de</a:t>
            </a:r>
            <a:r>
              <a:rPr lang="fr-CH" sz="1800"/>
              <a:t> vin.			 	‘Jean will buy a lot of wine.’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H" sz="1800"/>
              <a:t>In the scope of a negative particle (</a:t>
            </a:r>
            <a:r>
              <a:rPr i="1" lang="fr-CH" sz="1800"/>
              <a:t>pas </a:t>
            </a:r>
            <a:r>
              <a:rPr lang="fr-CH" sz="1800"/>
              <a:t>'not')</a:t>
            </a:r>
            <a:endParaRPr/>
          </a:p>
          <a:p>
            <a:pPr indent="-341630" lvl="3" marL="6845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(8) Jean n'achètera  </a:t>
            </a:r>
            <a:r>
              <a:rPr i="1" lang="fr-CH" sz="1800"/>
              <a:t>pas</a:t>
            </a:r>
            <a:r>
              <a:rPr lang="fr-CH" sz="1800"/>
              <a:t> </a:t>
            </a:r>
            <a:r>
              <a:rPr b="1" i="1" lang="fr-CH" sz="1800"/>
              <a:t>*du/de</a:t>
            </a:r>
            <a:r>
              <a:rPr lang="fr-CH" sz="1800"/>
              <a:t> vin.				‘Jean won't buy (any) wine.’</a:t>
            </a:r>
            <a:endParaRPr/>
          </a:p>
          <a:p>
            <a:pPr indent="-341630" lvl="3" marL="6845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      </a:t>
            </a:r>
            <a:endParaRPr/>
          </a:p>
          <a:p>
            <a:pPr indent="-341630" lvl="0" marL="34163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CH" sz="1800"/>
              <a:t>Strong contrast between the constructions with quantifiers/negative particles in (7)-(8) and the one in (6): the former take </a:t>
            </a:r>
            <a:r>
              <a:rPr i="1" lang="fr-CH" sz="1800"/>
              <a:t>DE </a:t>
            </a:r>
            <a:r>
              <a:rPr lang="fr-CH" sz="1800"/>
              <a:t>(not PAs), whereas the latter takes PAs (not </a:t>
            </a:r>
            <a:r>
              <a:rPr i="1" lang="fr-CH" sz="1800"/>
              <a:t>DE</a:t>
            </a:r>
            <a:r>
              <a:rPr lang="fr-CH" sz="1800"/>
              <a:t>).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85750" lvl="0" marL="4000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86" name="Google Shape;186;p22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187" name="Google Shape;187;p22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>
                <a:latin typeface="Arial"/>
                <a:ea typeface="Arial"/>
                <a:cs typeface="Arial"/>
                <a:sym typeface="Arial"/>
              </a:rPr>
              <a:t>The spatial distribution of partitive articles and invariable DE in Francoprovençal​</a:t>
            </a:r>
            <a:endParaRPr/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2. State-of-the-art</a:t>
            </a:r>
            <a:br>
              <a:rPr lang="fr-CH"/>
            </a:br>
            <a:r>
              <a:rPr lang="fr-CH" sz="2000"/>
              <a:t>2.3 Our hypotheses</a:t>
            </a:r>
            <a:endParaRPr sz="2000"/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911225" y="2387983"/>
            <a:ext cx="10382465" cy="4473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Hypothesis 1:</a:t>
            </a:r>
            <a:endParaRPr/>
          </a:p>
          <a:p>
            <a:pPr indent="-457200" lvl="1" marL="683895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We find PAs only in the Francoprovençal A area, including in constructions with quantifiers and negative particles. </a:t>
            </a:r>
            <a:endParaRPr/>
          </a:p>
          <a:p>
            <a:pPr indent="-457200" lvl="1" marL="683895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1630" lvl="0" marL="34163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Hypothesis 2:</a:t>
            </a:r>
            <a:endParaRPr/>
          </a:p>
          <a:p>
            <a:pPr indent="0" lvl="1" marL="342265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Plural and singular PAs do not form a paradigm and thus show a different spatial distribution. 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b="1" sz="10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95" name="Google Shape;195;p23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196" name="Google Shape;196;p23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197" name="Google Shape;197;p23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3. Data and Methods</a:t>
            </a:r>
            <a:br>
              <a:rPr lang="fr-CH"/>
            </a:br>
            <a:r>
              <a:rPr lang="fr-CH" sz="2000"/>
              <a:t>3.1 The data</a:t>
            </a:r>
            <a:endParaRPr sz="2000"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911225" y="2014733"/>
            <a:ext cx="11196000" cy="4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fr-CH" sz="1800"/>
              <a:t>DiFuPaRo database</a:t>
            </a:r>
            <a:r>
              <a:rPr b="1" lang="fr-CH" sz="1800"/>
              <a:t> </a:t>
            </a:r>
            <a:r>
              <a:rPr lang="fr-CH" sz="1800"/>
              <a:t>(</a:t>
            </a:r>
            <a:r>
              <a:rPr lang="fr-CH" sz="1800" u="sng">
                <a:solidFill>
                  <a:schemeClr val="hlink"/>
                </a:solidFill>
                <a:hlinkClick r:id="rId3"/>
              </a:rPr>
              <a:t>https://difuparo.linguistik.uzh.ch/</a:t>
            </a:r>
            <a:r>
              <a:rPr lang="fr-CH" sz="1800"/>
              <a:t>): around 20’000 NPs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H" sz="1800"/>
              <a:t>structured around ‘partitive nominal groups’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H" sz="1800"/>
              <a:t>tagging of 83 different morphosyntactic features (e.g., nominals marked by a PA, tagged for syntactic function, gender, number, case; occurring with a quantifier, with a sentential negation, etc.)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Data from three existing databases: 16'308 noun phrases</a:t>
            </a:r>
            <a:endParaRPr b="1" sz="1800"/>
          </a:p>
          <a:p>
            <a:pPr indent="-341628" lvl="1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CH" sz="1800"/>
              <a:t>ASIt (</a:t>
            </a:r>
            <a:r>
              <a:rPr lang="fr-CH" sz="1800" u="sng">
                <a:solidFill>
                  <a:schemeClr val="hlink"/>
                </a:solidFill>
                <a:hlinkClick r:id="rId4"/>
              </a:rPr>
              <a:t>http://svrims2.dei.unipd.it:8080/asit-enterprise/</a:t>
            </a:r>
            <a:r>
              <a:rPr lang="fr-CH" sz="1800"/>
              <a:t> ) for the Northern Italian Dialects</a:t>
            </a:r>
            <a:endParaRPr b="1" sz="1800"/>
          </a:p>
          <a:p>
            <a:pPr indent="-341628" lvl="1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1" lang="fr-CH" sz="1800"/>
              <a:t>ALAVAL (</a:t>
            </a:r>
            <a:r>
              <a:rPr b="1" lang="fr-CH" sz="1800" u="sng">
                <a:solidFill>
                  <a:schemeClr val="hlink"/>
                </a:solidFill>
                <a:hlinkClick r:id="rId5"/>
              </a:rPr>
              <a:t>http://alaval.unine.ch/</a:t>
            </a:r>
            <a:r>
              <a:rPr b="1" lang="fr-CH" sz="1800"/>
              <a:t>) for Francoprovençal</a:t>
            </a:r>
            <a:endParaRPr b="1" sz="1800"/>
          </a:p>
          <a:p>
            <a:pPr indent="-341628" lvl="1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CH" sz="1800"/>
              <a:t>OFROM (</a:t>
            </a:r>
            <a:r>
              <a:rPr lang="fr-CH" sz="1800" u="sng">
                <a:solidFill>
                  <a:schemeClr val="hlink"/>
                </a:solidFill>
                <a:hlinkClick r:id="rId6"/>
              </a:rPr>
              <a:t>http://www11.unine.ch/</a:t>
            </a:r>
            <a:r>
              <a:rPr lang="fr-CH" sz="1800"/>
              <a:t>) for colloquial Swiss French</a:t>
            </a:r>
            <a:endParaRPr b="1" sz="18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>
                <a:latin typeface="Arial"/>
                <a:ea typeface="Arial"/>
                <a:cs typeface="Arial"/>
                <a:sym typeface="Arial"/>
              </a:rPr>
              <a:t>Data from fieldwork, gathered with/in different methods/discourse types (e.g., free speech, grammaticality judgment tasks, and translations/questionnaires): 3'564 noun phrases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1628" lvl="1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CH" sz="1800">
                <a:latin typeface="Arial"/>
                <a:ea typeface="Arial"/>
                <a:cs typeface="Arial"/>
                <a:sym typeface="Arial"/>
              </a:rPr>
              <a:t>In Northern Italian Dialects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1628" lvl="1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1" lang="fr-CH" sz="1800">
                <a:latin typeface="Arial"/>
                <a:ea typeface="Arial"/>
                <a:cs typeface="Arial"/>
                <a:sym typeface="Arial"/>
              </a:rPr>
              <a:t>In Francoprovençal: 1'639 noun phrases: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1630" lvl="2" marL="1025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fr-CH" sz="1800"/>
              <a:t>in 2017 in the Aosta Valley (see Stark/Gerards 2020)</a:t>
            </a:r>
            <a:endParaRPr b="1"/>
          </a:p>
          <a:p>
            <a:pPr indent="-341630" lvl="2" marL="1025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fr-CH" sz="1800"/>
              <a:t>in 2019 in Evolène (see Davatz/Ihsane/Stark accepted) </a:t>
            </a:r>
            <a:endParaRPr b="1"/>
          </a:p>
          <a:p>
            <a:pPr indent="0" lvl="2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fr-CH" sz="1800"/>
              <a:t>For our study: 2'608 FrPr nominal phrases</a:t>
            </a:r>
            <a:endParaRPr/>
          </a:p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fr-CH"/>
            </a:br>
            <a:endParaRPr/>
          </a:p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fr-CH"/>
            </a:br>
            <a:br>
              <a:rPr lang="fr-CH"/>
            </a:br>
            <a:br>
              <a:rPr lang="fr-CH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4955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b="1" sz="10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24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205" name="Google Shape;205;p24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A5"/>
              </a:buClr>
              <a:buSzPts val="2400"/>
              <a:buFont typeface="Arial"/>
              <a:buNone/>
            </a:pPr>
            <a:r>
              <a:rPr lang="fr-CH"/>
              <a:t>3. </a:t>
            </a:r>
            <a:r>
              <a:rPr lang="fr-CH">
                <a:solidFill>
                  <a:schemeClr val="accent1"/>
                </a:solidFill>
              </a:rPr>
              <a:t>Data and Methods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H" sz="2000">
                <a:solidFill>
                  <a:schemeClr val="accent1"/>
                </a:solidFill>
              </a:rPr>
              <a:t>3.1 The data</a:t>
            </a:r>
            <a:endParaRPr/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911225" y="1916832"/>
            <a:ext cx="10369550" cy="4607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CH" sz="1800"/>
              <a:t>Different (sub-)samples for spatial analyses (here only data from questionnaires)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All nominal groups (2,608 nominals)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Nominal groups in positive contexts, without quantifiers (1,744)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Nominal groups in positive contexts with quantifiers (420)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Nominal groups in negative contexts, without quantifiers (413)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Nominal groups in negative contexts with quantifiers (31)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</p:txBody>
      </p:sp>
      <p:sp>
        <p:nvSpPr>
          <p:cNvPr id="214" name="Google Shape;214;p25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215" name="Google Shape;215;p25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H">
                <a:solidFill>
                  <a:schemeClr val="accent1"/>
                </a:solidFill>
              </a:rPr>
              <a:t>3. Data and Methods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H" sz="2000">
                <a:solidFill>
                  <a:schemeClr val="accent1"/>
                </a:solidFill>
              </a:rPr>
              <a:t>3.1 The data - locations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3" name="Google Shape;223;p26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CH" sz="1800"/>
              <a:t>30 Francoprovençal varieties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Aosta Valley (I)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Auvergne-Rhône-Alpes (F)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Valais (CH)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CH" sz="1800"/>
              <a:t>Different branches of Francoprovençal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Western Valais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Eastern Valais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Valdostean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-CH" sz="1800"/>
              <a:t> </a:t>
            </a:r>
            <a:r>
              <a:rPr lang="fr-CH" sz="1800"/>
              <a:t>At least 2 speakers (M+F) per location</a:t>
            </a:r>
            <a:endParaRPr sz="1800"/>
          </a:p>
        </p:txBody>
      </p:sp>
      <p:sp>
        <p:nvSpPr>
          <p:cNvPr id="224" name="Google Shape;224;p26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225" name="Google Shape;225;p26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226" name="Google Shape;226;p26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7125" y="1426001"/>
            <a:ext cx="6571201" cy="504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arte&#10;&#10;Description générée automatiquement" id="228" name="Google Shape;2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8801" y="4868101"/>
            <a:ext cx="1892200" cy="12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H">
                <a:solidFill>
                  <a:schemeClr val="accent1"/>
                </a:solidFill>
              </a:rPr>
              <a:t>3. Data and Methods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H" sz="2000">
                <a:solidFill>
                  <a:schemeClr val="accent1"/>
                </a:solidFill>
              </a:rPr>
              <a:t>3.2 Methods - Spatial analyses</a:t>
            </a:r>
            <a:endParaRPr/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CH" sz="1800"/>
              <a:t>Dependent variables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fr-CH" sz="1800"/>
              <a:t>Absence/ presence of partitive article (relative frequency)</a:t>
            </a:r>
            <a:endParaRPr b="1" i="1"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Phonologically overt number marking vs. null number marking on noun (relative frequency)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CH" sz="1800"/>
              <a:t>Independent variables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Number (SG vs. PL)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Gender (M vs. F)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CH" sz="1800"/>
              <a:t>Calculation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Mean of phenomena per location (mean of all speakers’ mean)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CH" sz="1800"/>
              <a:t>Graphic representation (in Rstudio)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Voronoi polygons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fr-CH" sz="1800"/>
              <a:t>Grey (0%), tomato red (highest relative value)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</p:txBody>
      </p:sp>
      <p:sp>
        <p:nvSpPr>
          <p:cNvPr id="236" name="Google Shape;236;p27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237" name="Google Shape;237;p27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A5"/>
              </a:buClr>
              <a:buSzPts val="2400"/>
              <a:buFont typeface="Arial"/>
              <a:buNone/>
            </a:pPr>
            <a:r>
              <a:rPr lang="fr-CH"/>
              <a:t>4. Results and maps</a:t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Relative frequency of PA with M</a:t>
            </a:r>
            <a:endParaRPr sz="1800"/>
          </a:p>
        </p:txBody>
      </p:sp>
      <p:sp>
        <p:nvSpPr>
          <p:cNvPr id="246" name="Google Shape;246;p28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247" name="Google Shape;247;p28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450" y="2460987"/>
            <a:ext cx="4731100" cy="36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8325" y="2461993"/>
            <a:ext cx="4731100" cy="3630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>
            <p:ph idx="1" type="body"/>
          </p:nvPr>
        </p:nvSpPr>
        <p:spPr>
          <a:xfrm>
            <a:off x="1544400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1. </a:t>
            </a:r>
            <a:r>
              <a:rPr lang="fr-CH" sz="1300"/>
              <a:t>PA with M.PL (POS).</a:t>
            </a:r>
            <a:endParaRPr sz="1300"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7394800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2. </a:t>
            </a:r>
            <a:r>
              <a:rPr lang="fr-CH" sz="1300"/>
              <a:t>PA with M.SG (POS)</a:t>
            </a:r>
            <a:endParaRPr sz="1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fr-CH">
                <a:solidFill>
                  <a:schemeClr val="accent1"/>
                </a:solidFill>
              </a:rPr>
              <a:t>4. Results and maps</a:t>
            </a:r>
            <a:endParaRPr/>
          </a:p>
        </p:txBody>
      </p:sp>
      <p:sp>
        <p:nvSpPr>
          <p:cNvPr id="259" name="Google Shape;259;p29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Relative frequency of PA with F</a:t>
            </a:r>
            <a:endParaRPr sz="1800"/>
          </a:p>
        </p:txBody>
      </p:sp>
      <p:sp>
        <p:nvSpPr>
          <p:cNvPr id="260" name="Google Shape;260;p29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261" name="Google Shape;261;p29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262" name="Google Shape;262;p29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263" name="Google Shape;2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15" y="2477262"/>
            <a:ext cx="4733860" cy="36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5450" y="2468550"/>
            <a:ext cx="4733850" cy="36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7394800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4. </a:t>
            </a:r>
            <a:r>
              <a:rPr lang="fr-CH" sz="1300"/>
              <a:t>PA with F.SG (POS).</a:t>
            </a:r>
            <a:endParaRPr sz="1300"/>
          </a:p>
        </p:txBody>
      </p:sp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1469200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3. </a:t>
            </a:r>
            <a:r>
              <a:rPr lang="fr-CH" sz="1300"/>
              <a:t>PA with F.PL (POS).</a:t>
            </a:r>
            <a:endParaRPr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fr-CH">
                <a:solidFill>
                  <a:schemeClr val="accent1"/>
                </a:solidFill>
              </a:rPr>
              <a:t>4. Results and maps</a:t>
            </a:r>
            <a:endParaRPr/>
          </a:p>
        </p:txBody>
      </p:sp>
      <p:sp>
        <p:nvSpPr>
          <p:cNvPr id="273" name="Google Shape;273;p30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Relative frequency of PA with negative particle and with a quantifier</a:t>
            </a:r>
            <a:endParaRPr sz="1800"/>
          </a:p>
        </p:txBody>
      </p:sp>
      <p:sp>
        <p:nvSpPr>
          <p:cNvPr id="274" name="Google Shape;274;p30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275" name="Google Shape;275;p30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276" name="Google Shape;276;p30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277" name="Google Shape;2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25" y="2476725"/>
            <a:ext cx="4742290" cy="36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9450" y="2476725"/>
            <a:ext cx="4730200" cy="36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7394800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6. </a:t>
            </a:r>
            <a:r>
              <a:rPr lang="fr-CH" sz="1300"/>
              <a:t>PA with quantifier (POS).</a:t>
            </a:r>
            <a:endParaRPr sz="1300"/>
          </a:p>
        </p:txBody>
      </p:sp>
      <p:sp>
        <p:nvSpPr>
          <p:cNvPr id="280" name="Google Shape;280;p30"/>
          <p:cNvSpPr txBox="1"/>
          <p:nvPr>
            <p:ph idx="1" type="body"/>
          </p:nvPr>
        </p:nvSpPr>
        <p:spPr>
          <a:xfrm>
            <a:off x="1664275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5. </a:t>
            </a:r>
            <a:r>
              <a:rPr lang="fr-CH" sz="1300"/>
              <a:t>PA with negative particle.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Outline</a:t>
            </a:r>
            <a:endParaRPr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911225" y="1856327"/>
            <a:ext cx="10382465" cy="4649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2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1. Introduction</a:t>
            </a:r>
            <a:endParaRPr/>
          </a:p>
          <a:p>
            <a:pPr indent="0" lvl="1" marL="127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2. State-of-the-art</a:t>
            </a:r>
            <a:endParaRPr/>
          </a:p>
          <a:p>
            <a:pPr indent="0" lvl="4" marL="102679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CH" sz="1600"/>
              <a:t>2.1 PAs vs. </a:t>
            </a:r>
            <a:r>
              <a:rPr i="1" lang="fr-CH" sz="1600"/>
              <a:t>DE</a:t>
            </a:r>
            <a:r>
              <a:rPr lang="fr-CH" sz="1600"/>
              <a:t> in Francoprovençal</a:t>
            </a:r>
            <a:endParaRPr/>
          </a:p>
          <a:p>
            <a:pPr indent="0" lvl="4" marL="102679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CH" sz="1600"/>
              <a:t>2.2 PAs vs. </a:t>
            </a:r>
            <a:r>
              <a:rPr i="1" lang="fr-CH" sz="1600"/>
              <a:t>DE</a:t>
            </a:r>
            <a:r>
              <a:rPr lang="fr-CH" sz="1600"/>
              <a:t> in standard French</a:t>
            </a:r>
            <a:endParaRPr/>
          </a:p>
          <a:p>
            <a:pPr indent="0" lvl="4" marL="102679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CH" sz="1600"/>
              <a:t>2.3 Our hypotheses</a:t>
            </a:r>
            <a:endParaRPr sz="1600"/>
          </a:p>
          <a:p>
            <a:pPr indent="0" lvl="1" marL="127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3. Data and Methodology</a:t>
            </a:r>
            <a:endParaRPr sz="1800"/>
          </a:p>
          <a:p>
            <a:pPr indent="0" lvl="4" marL="102679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CH" sz="1600"/>
              <a:t>3.1 The data</a:t>
            </a:r>
            <a:endParaRPr/>
          </a:p>
          <a:p>
            <a:pPr indent="0" lvl="4" marL="102679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CH" sz="1600"/>
              <a:t>3.2 The methods</a:t>
            </a:r>
            <a:endParaRPr sz="1600"/>
          </a:p>
          <a:p>
            <a:pPr indent="0" lvl="1" marL="127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4. Results and maps</a:t>
            </a:r>
            <a:endParaRPr sz="1800"/>
          </a:p>
          <a:p>
            <a:pPr indent="0" lvl="1" marL="127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5. Discussion</a:t>
            </a:r>
            <a:endParaRPr/>
          </a:p>
          <a:p>
            <a:pPr indent="0" lvl="1" marL="127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6. Conclusion</a:t>
            </a:r>
            <a:endParaRPr/>
          </a:p>
          <a:p>
            <a:pPr indent="-342899" lvl="1" marL="458469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1" marL="127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fr-CH" sz="1500">
                <a:highlight>
                  <a:srgbClr val="FFFFFF"/>
                </a:highlight>
              </a:rPr>
              <a:t>Research project "Distribution and Function of 'Partitive Articles' in Romance (DiFuPaRo): a microvariation analysis," (</a:t>
            </a:r>
            <a:r>
              <a:rPr lang="fr-CH" sz="15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https://www.rose.uzh.ch/de/seminar/wersindwir/mitarbeitende/stark/DiFuPaRo.html</a:t>
            </a:r>
            <a:r>
              <a:rPr lang="fr-CH" sz="1500">
                <a:highlight>
                  <a:srgbClr val="FFFFFF"/>
                </a:highlight>
              </a:rPr>
              <a:t>), directed by    E. Stark and C. Poletto, funded by the</a:t>
            </a:r>
            <a:r>
              <a:rPr i="1" lang="fr-CH" sz="1500">
                <a:highlight>
                  <a:srgbClr val="FFFFFF"/>
                </a:highlight>
              </a:rPr>
              <a:t> Swiss National Science Foundation</a:t>
            </a:r>
            <a:r>
              <a:rPr lang="fr-CH" sz="1500">
                <a:highlight>
                  <a:srgbClr val="FFFFFF"/>
                </a:highlight>
              </a:rPr>
              <a:t> (project number 100012L_172751) and the </a:t>
            </a:r>
            <a:r>
              <a:rPr i="1" lang="fr-CH" sz="1500">
                <a:highlight>
                  <a:srgbClr val="FFFFFF"/>
                </a:highlight>
              </a:rPr>
              <a:t>Deutsche Forschungsgemeinschaft </a:t>
            </a:r>
            <a:r>
              <a:rPr lang="fr-CH" sz="1500">
                <a:highlight>
                  <a:srgbClr val="FFFFFF"/>
                </a:highlight>
              </a:rPr>
              <a:t>(project number: PO1642/8-1).</a:t>
            </a:r>
            <a:endParaRPr sz="1500"/>
          </a:p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fr-CH">
                <a:solidFill>
                  <a:schemeClr val="accent1"/>
                </a:solidFill>
              </a:rPr>
              <a:t>4. Results and maps</a:t>
            </a:r>
            <a:endParaRPr/>
          </a:p>
        </p:txBody>
      </p:sp>
      <p:sp>
        <p:nvSpPr>
          <p:cNvPr id="287" name="Google Shape;287;p31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Relative frequency of invariable DE with quantifier and negative particle</a:t>
            </a:r>
            <a:endParaRPr sz="1800"/>
          </a:p>
        </p:txBody>
      </p:sp>
      <p:sp>
        <p:nvSpPr>
          <p:cNvPr id="288" name="Google Shape;288;p31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289" name="Google Shape;289;p31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290" name="Google Shape;290;p31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291" name="Google Shape;2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850" y="2402151"/>
            <a:ext cx="4742301" cy="363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1"/>
          <p:cNvSpPr txBox="1"/>
          <p:nvPr>
            <p:ph idx="1" type="body"/>
          </p:nvPr>
        </p:nvSpPr>
        <p:spPr>
          <a:xfrm>
            <a:off x="4642925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7. </a:t>
            </a:r>
            <a:r>
              <a:rPr lang="fr-CH" sz="1300"/>
              <a:t>PA with quantifier and negative particle.</a:t>
            </a:r>
            <a:endParaRPr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5. Discussion – Hypothesis 1</a:t>
            </a:r>
            <a:br>
              <a:rPr lang="fr-CH"/>
            </a:br>
            <a:endParaRPr sz="2000"/>
          </a:p>
        </p:txBody>
      </p:sp>
      <p:sp>
        <p:nvSpPr>
          <p:cNvPr id="298" name="Google Shape;298;p32"/>
          <p:cNvSpPr txBox="1"/>
          <p:nvPr>
            <p:ph idx="1" type="body"/>
          </p:nvPr>
        </p:nvSpPr>
        <p:spPr>
          <a:xfrm>
            <a:off x="911225" y="1910120"/>
            <a:ext cx="10382465" cy="4951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CH" sz="1800"/>
              <a:t>Dependent variable: Absence/ presence of PAs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Morphosyntactic features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285750" lvl="0" marL="28575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H" sz="1800"/>
              <a:t>1 area in which PAs are prevalent: west-most part of Valais (Troistorrents, Vauvry, Val d’Illiez) and the two data points in France (Chapelle d’Abondance and Sixt) = Kristol’s </a:t>
            </a:r>
            <a:r>
              <a:rPr b="1" lang="fr-CH" sz="1800"/>
              <a:t>Francoprovençal A area</a:t>
            </a:r>
            <a:endParaRPr sz="1800"/>
          </a:p>
          <a:p>
            <a:pPr indent="-285750" lvl="0" marL="28575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H" sz="1800"/>
              <a:t>However, </a:t>
            </a:r>
            <a:r>
              <a:rPr b="1" lang="fr-CH" sz="1800"/>
              <a:t>no sharply-split geographic zones</a:t>
            </a:r>
            <a:r>
              <a:rPr lang="fr-CH" sz="1800"/>
              <a:t>, with PAs and without PAs: more nuanced picture than Kristol's FrPr A and FrPr B varieties (2014, 2016), cf. Stark/Davatz 2021: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-341628" lvl="1" marL="683895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1" lang="fr-CH" sz="1800">
                <a:solidFill>
                  <a:srgbClr val="2F62FF"/>
                </a:solidFill>
              </a:rPr>
              <a:t>In the FrPr A area</a:t>
            </a:r>
            <a:r>
              <a:rPr lang="fr-CH" sz="1800"/>
              <a:t>, the distribution of PAs is not homogeneous; it depends on the syntactic context in which PAs occur (positive, negative, with a quantifier), and </a:t>
            </a:r>
            <a:r>
              <a:rPr i="1" lang="fr-CH" sz="1800"/>
              <a:t>DE </a:t>
            </a:r>
            <a:r>
              <a:rPr lang="fr-CH" sz="1800"/>
              <a:t>is used in inverse proportions to PAs;</a:t>
            </a:r>
            <a:endParaRPr sz="1800"/>
          </a:p>
          <a:p>
            <a:pPr indent="-341628" lvl="1" marL="683895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1" lang="fr-CH" sz="1800">
                <a:solidFill>
                  <a:srgbClr val="00B050"/>
                </a:solidFill>
              </a:rPr>
              <a:t>In the FrPr B area</a:t>
            </a:r>
            <a:r>
              <a:rPr lang="fr-CH" sz="1800"/>
              <a:t>, PAs are used in some varieties, although not predominantly, and their distribution depends on the number of the nominal group (singular vs. plural) in which they occur.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4955" lvl="0" marL="34163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b="1" sz="10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99" name="Google Shape;299;p32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300" name="Google Shape;300;p32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5. Discussion – Hypothesis 1</a:t>
            </a:r>
            <a:br>
              <a:rPr lang="fr-CH"/>
            </a:br>
            <a:endParaRPr sz="2000"/>
          </a:p>
        </p:txBody>
      </p:sp>
      <p:sp>
        <p:nvSpPr>
          <p:cNvPr id="307" name="Google Shape;307;p33"/>
          <p:cNvSpPr txBox="1"/>
          <p:nvPr>
            <p:ph idx="1" type="body"/>
          </p:nvPr>
        </p:nvSpPr>
        <p:spPr>
          <a:xfrm>
            <a:off x="911225" y="1925750"/>
            <a:ext cx="10938000" cy="4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H" sz="1800"/>
              <a:t>Dependent variable: Absence/ presence of PAs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Morphosyntactic feature: Syntactic contexts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CH" sz="1800">
                <a:solidFill>
                  <a:srgbClr val="2F62FF"/>
                </a:solidFill>
                <a:latin typeface="Arial"/>
                <a:ea typeface="Arial"/>
                <a:cs typeface="Arial"/>
                <a:sym typeface="Arial"/>
              </a:rPr>
              <a:t>In the FrPr A area</a:t>
            </a:r>
            <a:endParaRPr b="1" sz="1800">
              <a:solidFill>
                <a:srgbClr val="2F62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2F62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r-CH" sz="1800"/>
              <a:t>P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redominance of PAs only in the </a:t>
            </a:r>
            <a:r>
              <a:rPr b="1" lang="fr-CH" sz="1800">
                <a:latin typeface="Arial"/>
                <a:ea typeface="Arial"/>
                <a:cs typeface="Arial"/>
                <a:sym typeface="Arial"/>
              </a:rPr>
              <a:t>positive constructions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 without quantifier (∼ 80-100%,1 exception). 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H" sz="1800"/>
              <a:t>In sentences</a:t>
            </a:r>
            <a:r>
              <a:rPr b="1" lang="fr-CH" sz="1800"/>
              <a:t> with a negative particle </a:t>
            </a:r>
            <a:r>
              <a:rPr lang="fr-CH" sz="1800"/>
              <a:t>and in sentences </a:t>
            </a:r>
            <a:r>
              <a:rPr b="1" lang="fr-CH" sz="1800"/>
              <a:t>with a quantifier</a:t>
            </a:r>
            <a:r>
              <a:rPr lang="fr-CH" sz="1800"/>
              <a:t>: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800"/>
              <a:t>PAs and</a:t>
            </a:r>
            <a:r>
              <a:rPr lang="fr-CH" sz="1800" cap="small"/>
              <a:t> </a:t>
            </a:r>
            <a:r>
              <a:rPr i="1" lang="fr-CH" sz="1800" cap="small"/>
              <a:t>DE</a:t>
            </a:r>
            <a:r>
              <a:rPr lang="fr-CH" sz="1800"/>
              <a:t> are both attested:</a:t>
            </a:r>
            <a:endParaRPr sz="18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H" sz="180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CH" sz="1800"/>
              <a:t>E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xample: Val-d'Illiez, where PAs are the most used in the FrPr A area: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H" sz="1800"/>
              <a:t>In sentences </a:t>
            </a:r>
            <a:r>
              <a:rPr b="1" lang="fr-CH" sz="1800"/>
              <a:t>with both a negative particle and a quantifier</a:t>
            </a:r>
            <a:r>
              <a:rPr lang="fr-CH" sz="1800"/>
              <a:t>: no PAs at all, only </a:t>
            </a:r>
            <a:r>
              <a:rPr i="1" lang="fr-CH" sz="1800"/>
              <a:t>DE</a:t>
            </a:r>
            <a:endParaRPr i="1" sz="1800"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2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i="1" lang="fr-CH" sz="1800"/>
              <a:t>DE </a:t>
            </a:r>
            <a:r>
              <a:rPr lang="fr-CH" sz="1800"/>
              <a:t>is used in FrPr A.</a:t>
            </a:r>
            <a:endParaRPr sz="1800"/>
          </a:p>
        </p:txBody>
      </p:sp>
      <p:sp>
        <p:nvSpPr>
          <p:cNvPr id="308" name="Google Shape;308;p33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309" name="Google Shape;309;p33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310" name="Google Shape;310;p33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descr="Une image contenant table&#10;&#10;Description générée automatiquement" id="311" name="Google Shape;3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9083" y="4377680"/>
            <a:ext cx="4473844" cy="9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5. Discussion – Hypothesis 1</a:t>
            </a:r>
            <a:br>
              <a:rPr lang="fr-CH"/>
            </a:br>
            <a:endParaRPr sz="2000"/>
          </a:p>
        </p:txBody>
      </p: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911225" y="1832125"/>
            <a:ext cx="8352300" cy="4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fr-CH" sz="1800"/>
              <a:t>Dependent variable: Absence/ presence of PAs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Morphosyntactic feature: Syntactic contexts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CH" sz="1800">
                <a:solidFill>
                  <a:srgbClr val="2F62FF"/>
                </a:solidFill>
                <a:latin typeface="Arial"/>
                <a:ea typeface="Arial"/>
                <a:cs typeface="Arial"/>
                <a:sym typeface="Arial"/>
              </a:rPr>
              <a:t>In the FrPr A area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H" sz="1800">
                <a:latin typeface="Arial"/>
                <a:ea typeface="Arial"/>
                <a:cs typeface="Arial"/>
                <a:sym typeface="Arial"/>
              </a:rPr>
              <a:t>Val-d’Illiez: speakers use PAs in </a:t>
            </a:r>
            <a:r>
              <a:rPr b="1" lang="fr-CH" sz="1800"/>
              <a:t>all three syntactic contexts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H" sz="1800"/>
              <a:t>T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o its north and its south</a:t>
            </a:r>
            <a:r>
              <a:rPr lang="fr-CH" sz="1800"/>
              <a:t>: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r-CH" sz="1800"/>
              <a:t>In positive sentences </a:t>
            </a:r>
            <a:r>
              <a:rPr lang="fr-CH" sz="1800"/>
              <a:t>without a quantifier: PAs are used.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r-CH" sz="1800"/>
              <a:t>In negative sentences</a:t>
            </a:r>
            <a:r>
              <a:rPr lang="fr-CH" sz="1800"/>
              <a:t>: PAs in a minority of cases (∼ 20-30%).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r-CH" sz="1800"/>
              <a:t>In positive contexts with a quantifier</a:t>
            </a:r>
            <a:r>
              <a:rPr lang="fr-CH" sz="1800"/>
              <a:t>: no PAs 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(or very </a:t>
            </a:r>
            <a:r>
              <a:rPr lang="fr-CH" sz="1800"/>
              <a:t>few 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in Sixt, 6%).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r-CH" sz="1800"/>
              <a:t>With both a negative particle and a quantifier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: no PAs at all, only </a:t>
            </a:r>
            <a:r>
              <a:rPr i="1" lang="fr-CH" sz="1800">
                <a:latin typeface="Arial"/>
                <a:ea typeface="Arial"/>
                <a:cs typeface="Arial"/>
                <a:sym typeface="Arial"/>
              </a:rPr>
              <a:t>DE</a:t>
            </a:r>
            <a:endParaRPr i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H" sz="1800"/>
              <a:t>Slightly different situation in Chapelle d'Abondance: fewer PAs both in contexts with a negative particle and those with a quantifier.</a:t>
            </a:r>
            <a:endParaRPr i="1" sz="1800"/>
          </a:p>
          <a:p>
            <a:pPr indent="0" lvl="0" marL="68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1000"/>
          </a:p>
          <a:p>
            <a:pPr indent="0" lvl="1" marL="3422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i="1" sz="3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fr-CH" sz="1800"/>
              <a:t>Implicational scale</a:t>
            </a:r>
            <a:r>
              <a:rPr lang="fr-CH" sz="1800"/>
              <a:t>: if PAs in positive contexts with a quantifier, then PAs in negative contexts and in positive contexts without a quantifier.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fr-CH" sz="1800"/>
              <a:t>Negative particles and quantifiers</a:t>
            </a:r>
            <a:r>
              <a:rPr lang="fr-CH" sz="1800"/>
              <a:t> need to be differentiated; cf. Strebel 2022 for a similar conclusion on colloquial Swiss French (Strebel/Ihsane/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H" sz="1800"/>
              <a:t>      Stark 2022).</a:t>
            </a:r>
            <a:r>
              <a:rPr lang="fr-CH" sz="1800">
                <a:latin typeface="Arial"/>
                <a:ea typeface="Arial"/>
                <a:cs typeface="Arial"/>
                <a:sym typeface="Arial"/>
              </a:rPr>
              <a:t> </a:t>
            </a:r>
            <a:endParaRPr sz="1800"/>
          </a:p>
        </p:txBody>
      </p:sp>
      <p:sp>
        <p:nvSpPr>
          <p:cNvPr id="319" name="Google Shape;319;p34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320" name="Google Shape;320;p3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6525" y="4329950"/>
            <a:ext cx="2814200" cy="21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4675" y="1984525"/>
            <a:ext cx="2814200" cy="215526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9438275" y="4097425"/>
            <a:ext cx="23406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800"/>
              <a:t>Map 5. </a:t>
            </a:r>
            <a:r>
              <a:rPr lang="fr-CH" sz="800"/>
              <a:t>PA with negative particle.</a:t>
            </a:r>
            <a:endParaRPr sz="800"/>
          </a:p>
        </p:txBody>
      </p:sp>
      <p:sp>
        <p:nvSpPr>
          <p:cNvPr id="324" name="Google Shape;324;p34"/>
          <p:cNvSpPr txBox="1"/>
          <p:nvPr>
            <p:ph idx="1" type="body"/>
          </p:nvPr>
        </p:nvSpPr>
        <p:spPr>
          <a:xfrm>
            <a:off x="9438275" y="6396975"/>
            <a:ext cx="23406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800"/>
              <a:t>Map 6. </a:t>
            </a:r>
            <a:r>
              <a:rPr lang="fr-CH" sz="800"/>
              <a:t>PA with quantifier..</a:t>
            </a:r>
            <a:endParaRPr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type="title"/>
          </p:nvPr>
        </p:nvSpPr>
        <p:spPr>
          <a:xfrm>
            <a:off x="782075" y="1268425"/>
            <a:ext cx="110670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5. Discussion – Hypothesis 2</a:t>
            </a:r>
            <a:br>
              <a:rPr lang="fr-CH"/>
            </a:br>
            <a:r>
              <a:rPr lang="fr-CH"/>
              <a:t>                                                                                                       </a:t>
            </a:r>
            <a:r>
              <a:rPr lang="fr-CH" sz="1700">
                <a:solidFill>
                  <a:schemeClr val="dk1"/>
                </a:solidFill>
              </a:rPr>
              <a:t>Example: feminine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769150" y="2205050"/>
            <a:ext cx="7602000" cy="44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H" sz="1800"/>
              <a:t>Dependent variable: Absence/ presence of PAs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Morphosyntactic feature: Grammatical number of the nominal phrase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>
                <a:solidFill>
                  <a:srgbClr val="00B050"/>
                </a:solidFill>
              </a:rPr>
              <a:t>In the FrPr B area</a:t>
            </a:r>
            <a:endParaRPr b="1" sz="1800">
              <a:solidFill>
                <a:srgbClr val="00B05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200">
              <a:solidFill>
                <a:srgbClr val="00B050"/>
              </a:solidFill>
            </a:endParaRPr>
          </a:p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PAs are found outside the FrPr A area. However, they are not disseminated in the whole FrPr B area. </a:t>
            </a:r>
            <a:endParaRPr sz="1800"/>
          </a:p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Study our </a:t>
            </a:r>
            <a:r>
              <a:rPr b="1" lang="fr-CH" sz="1800"/>
              <a:t>independent variables</a:t>
            </a:r>
            <a:r>
              <a:rPr lang="fr-CH" sz="1800"/>
              <a:t>, gender and number, to see if they play a role in the distribution of PAs.</a:t>
            </a:r>
            <a:endParaRPr sz="1800"/>
          </a:p>
          <a:p>
            <a:pPr indent="0" lvl="0" marL="341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fr-CH" sz="1800"/>
              <a:t>Gender </a:t>
            </a:r>
            <a:r>
              <a:rPr lang="fr-CH" sz="1800"/>
              <a:t>of NP: no clear picture emerges.</a:t>
            </a:r>
            <a:endParaRPr sz="1800"/>
          </a:p>
          <a:p>
            <a:pPr indent="-342000" lvl="1" marL="68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fr-CH" sz="1800"/>
              <a:t>No specific areas or varieties in which PAs are used only in the feminine and/or in the masculine.</a:t>
            </a:r>
            <a:endParaRPr sz="1800"/>
          </a:p>
          <a:p>
            <a:pPr indent="-342000" lvl="1" marL="68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fr-CH" sz="1800"/>
              <a:t>But, PAs seem to be more widespread in the feminine than in the masculine.</a:t>
            </a:r>
            <a:endParaRPr/>
          </a:p>
        </p:txBody>
      </p:sp>
      <p:sp>
        <p:nvSpPr>
          <p:cNvPr id="331" name="Google Shape;331;p35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332" name="Google Shape;332;p35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334" name="Google Shape;33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833" y="2060730"/>
            <a:ext cx="2704449" cy="20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2069" y="4287425"/>
            <a:ext cx="2915982" cy="22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5"/>
          <p:cNvSpPr txBox="1"/>
          <p:nvPr>
            <p:ph idx="1" type="body"/>
          </p:nvPr>
        </p:nvSpPr>
        <p:spPr>
          <a:xfrm>
            <a:off x="9575525" y="4057025"/>
            <a:ext cx="23406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800"/>
              <a:t>Map 3. </a:t>
            </a:r>
            <a:r>
              <a:rPr lang="fr-CH" sz="800"/>
              <a:t>PA with F.PL (POS).</a:t>
            </a:r>
            <a:endParaRPr sz="800"/>
          </a:p>
        </p:txBody>
      </p:sp>
      <p:sp>
        <p:nvSpPr>
          <p:cNvPr id="337" name="Google Shape;337;p35"/>
          <p:cNvSpPr txBox="1"/>
          <p:nvPr>
            <p:ph idx="1" type="body"/>
          </p:nvPr>
        </p:nvSpPr>
        <p:spPr>
          <a:xfrm>
            <a:off x="9627450" y="6396925"/>
            <a:ext cx="23406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800"/>
              <a:t>Map 4. </a:t>
            </a:r>
            <a:r>
              <a:rPr lang="fr-CH" sz="800"/>
              <a:t>PA with F.SG (POS).</a:t>
            </a:r>
            <a:endParaRPr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/>
          <p:nvPr>
            <p:ph type="title"/>
          </p:nvPr>
        </p:nvSpPr>
        <p:spPr>
          <a:xfrm>
            <a:off x="782075" y="1268425"/>
            <a:ext cx="113298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5. Discussion – Hypothesis 2              </a:t>
            </a:r>
            <a:br>
              <a:rPr lang="fr-CH"/>
            </a:br>
            <a:r>
              <a:rPr lang="fr-CH"/>
              <a:t>						                                       </a:t>
            </a:r>
            <a:r>
              <a:rPr lang="fr-CH" sz="1600">
                <a:solidFill>
                  <a:schemeClr val="dk1"/>
                </a:solidFill>
              </a:rPr>
              <a:t>Plural, zone 1</a:t>
            </a:r>
            <a:r>
              <a:rPr lang="fr-CH"/>
              <a:t>												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43" name="Google Shape;343;p36"/>
          <p:cNvSpPr txBox="1"/>
          <p:nvPr>
            <p:ph idx="1" type="body"/>
          </p:nvPr>
        </p:nvSpPr>
        <p:spPr>
          <a:xfrm>
            <a:off x="769150" y="1812650"/>
            <a:ext cx="7635065" cy="4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fr-CH" sz="1800"/>
              <a:t>Dependent variable: Absence/ presence of PAs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Morphosyntactic feature: Grammatical number of the nominal phrase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>
                <a:solidFill>
                  <a:srgbClr val="00B050"/>
                </a:solidFill>
              </a:rPr>
              <a:t>In the FrPr B area</a:t>
            </a:r>
            <a:endParaRPr b="1" sz="1800">
              <a:solidFill>
                <a:srgbClr val="00B05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800">
              <a:solidFill>
                <a:srgbClr val="00B050"/>
              </a:solidFill>
            </a:endParaRPr>
          </a:p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fr-CH" sz="1800"/>
              <a:t>Grammatical number </a:t>
            </a:r>
            <a:r>
              <a:rPr lang="fr-CH" sz="1800"/>
              <a:t>of NP: PAs in 2 main zones, although not used  predominantly (zone 1: 8.35%-16.65%; zone 2: 16.65%- 25%, with a peak at 100% in Bondaz for the feminine singular)</a:t>
            </a:r>
            <a:endParaRPr sz="1800"/>
          </a:p>
          <a:p>
            <a:pPr indent="-341628" lvl="1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1" lang="fr-CH" sz="1800"/>
              <a:t>Zone 1</a:t>
            </a:r>
            <a:r>
              <a:rPr lang="fr-CH" sz="1800"/>
              <a:t>: south-east of the FrPrA area (Fully and Les Marécottes): </a:t>
            </a:r>
            <a:r>
              <a:rPr b="1" lang="fr-CH" sz="1800"/>
              <a:t>PAs</a:t>
            </a:r>
            <a:r>
              <a:rPr lang="fr-CH" sz="1800"/>
              <a:t> </a:t>
            </a:r>
            <a:r>
              <a:rPr b="1" lang="fr-CH" sz="1800"/>
              <a:t>exclusively plural</a:t>
            </a:r>
            <a:r>
              <a:rPr lang="fr-CH" sz="1800"/>
              <a:t>.</a:t>
            </a:r>
            <a:endParaRPr sz="1800"/>
          </a:p>
          <a:p>
            <a:pPr indent="-341628" lvl="1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1" lang="fr-CH" sz="1800"/>
              <a:t>Zone 2</a:t>
            </a:r>
            <a:r>
              <a:rPr lang="fr-CH" sz="1800"/>
              <a:t>, geographically non-adjacent: south of Evolène, in the Aosta Valley (Bionaz and Bondaz; in the feminine, also in 2 varieties of Eastern Valais): </a:t>
            </a:r>
            <a:r>
              <a:rPr b="1" lang="fr-CH" sz="1800"/>
              <a:t>PAs exclusively singular</a:t>
            </a:r>
            <a:r>
              <a:rPr lang="fr-CH" sz="1800"/>
              <a:t>. </a:t>
            </a:r>
            <a:endParaRPr sz="1800"/>
          </a:p>
          <a:p>
            <a:pPr indent="-341628" lvl="1" marL="683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CH" sz="1800"/>
              <a:t>This sharply contrasts with other parts of the FrPr B area, where the </a:t>
            </a:r>
            <a:r>
              <a:rPr b="1" lang="fr-CH" sz="1800"/>
              <a:t>PA is not used at all (0%)</a:t>
            </a:r>
            <a:r>
              <a:rPr lang="fr-CH" sz="1800"/>
              <a:t>.</a:t>
            </a:r>
            <a:endParaRPr sz="1800"/>
          </a:p>
          <a:p>
            <a:pPr indent="0" lvl="0" marL="68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900"/>
          </a:p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CH" sz="1800"/>
              <a:t>Grammatical number plays a major role in the distribution of PAs in the FrPr B area, which is not the case in the FrPr A area. </a:t>
            </a:r>
            <a:endParaRPr/>
          </a:p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fr-CH"/>
            </a:br>
            <a:br>
              <a:rPr lang="fr-CH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344" name="Google Shape;344;p36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345" name="Google Shape;345;p36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346" name="Google Shape;346;p36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347" name="Google Shape;34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3563" y="4785800"/>
            <a:ext cx="2017175" cy="154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1600" y="4709588"/>
            <a:ext cx="2017175" cy="154760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/>
          <p:nvPr/>
        </p:nvSpPr>
        <p:spPr>
          <a:xfrm rot="2999096">
            <a:off x="9153398" y="5593320"/>
            <a:ext cx="346662" cy="364561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/>
          <p:cNvSpPr/>
          <p:nvPr/>
        </p:nvSpPr>
        <p:spPr>
          <a:xfrm rot="2999096">
            <a:off x="11104623" y="5469957"/>
            <a:ext cx="346662" cy="364561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3423" y="2205051"/>
            <a:ext cx="1922753" cy="147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6"/>
          <p:cNvSpPr txBox="1"/>
          <p:nvPr/>
        </p:nvSpPr>
        <p:spPr>
          <a:xfrm>
            <a:off x="9117800" y="3890775"/>
            <a:ext cx="29940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fr-CH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Singular, zone 2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40202" y="2213126"/>
            <a:ext cx="2017175" cy="154716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6"/>
          <p:cNvSpPr/>
          <p:nvPr/>
        </p:nvSpPr>
        <p:spPr>
          <a:xfrm rot="2999096">
            <a:off x="8772398" y="2773920"/>
            <a:ext cx="346662" cy="364561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6"/>
          <p:cNvSpPr/>
          <p:nvPr/>
        </p:nvSpPr>
        <p:spPr>
          <a:xfrm rot="2999096">
            <a:off x="10601198" y="2850120"/>
            <a:ext cx="346662" cy="364561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10625113" y="3760300"/>
            <a:ext cx="1367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800"/>
              <a:t>Map 3. </a:t>
            </a:r>
            <a:r>
              <a:rPr lang="fr-CH" sz="800"/>
              <a:t>PA with F.PL (POS).</a:t>
            </a:r>
            <a:endParaRPr sz="800"/>
          </a:p>
        </p:txBody>
      </p:sp>
      <p:sp>
        <p:nvSpPr>
          <p:cNvPr id="357" name="Google Shape;357;p36"/>
          <p:cNvSpPr txBox="1"/>
          <p:nvPr>
            <p:ph idx="1" type="body"/>
          </p:nvPr>
        </p:nvSpPr>
        <p:spPr>
          <a:xfrm>
            <a:off x="8794925" y="3760300"/>
            <a:ext cx="1367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800"/>
              <a:t>Map 1. </a:t>
            </a:r>
            <a:r>
              <a:rPr lang="fr-CH" sz="800"/>
              <a:t>PA with M.PL (POS).</a:t>
            </a:r>
            <a:endParaRPr sz="800"/>
          </a:p>
        </p:txBody>
      </p:sp>
      <p:sp>
        <p:nvSpPr>
          <p:cNvPr id="358" name="Google Shape;358;p36"/>
          <p:cNvSpPr txBox="1"/>
          <p:nvPr>
            <p:ph idx="1" type="body"/>
          </p:nvPr>
        </p:nvSpPr>
        <p:spPr>
          <a:xfrm>
            <a:off x="8794925" y="6333875"/>
            <a:ext cx="1367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800"/>
              <a:t>Map 2. </a:t>
            </a:r>
            <a:r>
              <a:rPr lang="fr-CH" sz="800"/>
              <a:t>PA with M.SG (POS).</a:t>
            </a:r>
            <a:endParaRPr sz="800"/>
          </a:p>
        </p:txBody>
      </p:sp>
      <p:sp>
        <p:nvSpPr>
          <p:cNvPr id="359" name="Google Shape;359;p36"/>
          <p:cNvSpPr txBox="1"/>
          <p:nvPr>
            <p:ph idx="1" type="body"/>
          </p:nvPr>
        </p:nvSpPr>
        <p:spPr>
          <a:xfrm>
            <a:off x="10744700" y="6333875"/>
            <a:ext cx="1367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800"/>
              <a:t>Map 4. </a:t>
            </a:r>
            <a:r>
              <a:rPr lang="fr-CH" sz="800"/>
              <a:t>PA with F.SG (POS).</a:t>
            </a:r>
            <a:endParaRPr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6. Conclusion</a:t>
            </a:r>
            <a:br>
              <a:rPr lang="fr-CH"/>
            </a:br>
            <a:endParaRPr sz="2000"/>
          </a:p>
        </p:txBody>
      </p:sp>
      <p:sp>
        <p:nvSpPr>
          <p:cNvPr id="365" name="Google Shape;365;p37"/>
          <p:cNvSpPr txBox="1"/>
          <p:nvPr>
            <p:ph idx="1" type="body"/>
          </p:nvPr>
        </p:nvSpPr>
        <p:spPr>
          <a:xfrm>
            <a:off x="911225" y="1755136"/>
            <a:ext cx="10369550" cy="4679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1630" lvl="0" marL="34163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Hypothesis 1, composed of two claims:</a:t>
            </a:r>
            <a:endParaRPr b="1"/>
          </a:p>
          <a:p>
            <a:pPr indent="-342900" lvl="2" marL="10267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</a:pPr>
            <a:r>
              <a:rPr lang="fr-CH" sz="1800"/>
              <a:t>PAs are found only in the Francoprovençal A area.</a:t>
            </a:r>
            <a:endParaRPr/>
          </a:p>
          <a:p>
            <a:pPr indent="-342900" lvl="2" marL="10267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</a:pPr>
            <a:r>
              <a:rPr lang="fr-CH" sz="1800"/>
              <a:t>PAs are used in constructions with sentential negation and quantifiers like </a:t>
            </a:r>
            <a:r>
              <a:rPr i="1" lang="fr-CH" sz="1800"/>
              <a:t>beaucoup</a:t>
            </a:r>
            <a:r>
              <a:rPr lang="fr-CH" sz="1800"/>
              <a:t>. </a:t>
            </a:r>
            <a:endParaRPr/>
          </a:p>
          <a:p>
            <a:pPr indent="-341630" lvl="0" marL="34163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Both claims are falsified by our spatial analyses: </a:t>
            </a:r>
            <a:endParaRPr/>
          </a:p>
          <a:p>
            <a:pPr indent="-342900" lvl="2" marL="10267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</a:pPr>
            <a:r>
              <a:rPr lang="fr-CH" sz="1800"/>
              <a:t>Since PAs are used in at least two zones of the Francoprovençal B area, the first claim is at least overgeneralizing.</a:t>
            </a:r>
            <a:endParaRPr/>
          </a:p>
          <a:p>
            <a:pPr indent="-342900" lvl="2" marL="10267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</a:pPr>
            <a:r>
              <a:rPr lang="fr-CH" sz="1800"/>
              <a:t>Since, in the Francoprovençal A area, PAs are not systematically used in constructions with a quantifier or a negative particle, the second claim is also not correct. </a:t>
            </a:r>
            <a:endParaRPr/>
          </a:p>
          <a:p>
            <a:pPr indent="0" lvl="2" marL="6838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-341630" lvl="2" marL="10255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fr-CH" sz="1800"/>
              <a:t>Hypothesis 1 has to be rejected. 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Hypothesis 2:</a:t>
            </a:r>
            <a:r>
              <a:rPr lang="fr-CH" sz="1800"/>
              <a:t> speculates on the existence of a difference in the distribution of singular and plural PAs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In the Francoprovençal B area, some varieties only have plural PAs, whereas others, in a non-adjacent area, only have singular PAs. 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At this stage, we do not have an explanation for this distribution, but it clearly shows that there are differences between singular and plural PAs that point to a non-paradigmatic relation of the two.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-341630" lvl="1" marL="6280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fr-CH" sz="1800"/>
              <a:t>Hypothesis 2 is confirmed.</a:t>
            </a:r>
            <a:endParaRPr b="1" sz="10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366" name="Google Shape;366;p37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367" name="Google Shape;367;p37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368" name="Google Shape;368;p37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1200151" y="1268414"/>
            <a:ext cx="97917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References</a:t>
            </a:r>
            <a:endParaRPr/>
          </a:p>
        </p:txBody>
      </p:sp>
      <p:sp>
        <p:nvSpPr>
          <p:cNvPr id="374" name="Google Shape;374;p38"/>
          <p:cNvSpPr txBox="1"/>
          <p:nvPr>
            <p:ph idx="1" type="body"/>
          </p:nvPr>
        </p:nvSpPr>
        <p:spPr>
          <a:xfrm>
            <a:off x="1200151" y="1765151"/>
            <a:ext cx="10440600" cy="4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Anscombre, J.-C.</a:t>
            </a:r>
            <a:r>
              <a:rPr lang="fr-CH" sz="1600"/>
              <a:t> (1996). “Partitif et localisation temporelle”. </a:t>
            </a:r>
            <a:r>
              <a:rPr i="1" lang="fr-CH" sz="1600"/>
              <a:t>Langue française</a:t>
            </a:r>
            <a:r>
              <a:rPr lang="fr-CH" sz="1600"/>
              <a:t> 109, 80–103.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Carlier, A. (2007)</a:t>
            </a:r>
            <a:r>
              <a:rPr lang="fr-CH" sz="1600"/>
              <a:t>. “From preposition to article: The grammaticalization of the French partitive”. </a:t>
            </a:r>
            <a:r>
              <a:rPr i="1" lang="fr-CH" sz="1600"/>
              <a:t>Studies in Language</a:t>
            </a:r>
            <a:r>
              <a:rPr lang="fr-CH" sz="1600"/>
              <a:t> 31(1), 1–49.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Cardinaletti, A./Giusti, G. (2016). </a:t>
            </a:r>
            <a:r>
              <a:rPr lang="fr-CH" sz="1600"/>
              <a:t>“The syntax of the Italian indefinite determiner </a:t>
            </a:r>
            <a:r>
              <a:rPr i="1" lang="fr-CH" sz="1600"/>
              <a:t>dei</a:t>
            </a:r>
            <a:r>
              <a:rPr lang="fr-CH" sz="1600"/>
              <a:t>”. </a:t>
            </a:r>
            <a:r>
              <a:rPr i="1" lang="fr-CH" sz="1600"/>
              <a:t>Lingua</a:t>
            </a:r>
            <a:r>
              <a:rPr lang="fr-CH" sz="1600"/>
              <a:t> 181, 58–80.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Davatz, J./Ihsane, T./Stark, E. (accepted)</a:t>
            </a:r>
            <a:r>
              <a:rPr lang="fr-CH" sz="1600"/>
              <a:t>. </a:t>
            </a:r>
            <a:r>
              <a:rPr lang="fr-CH" sz="16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fr-CH" sz="1600"/>
              <a:t>Enquêtes dialectologiques à Evolène : les articles dits ‘partitifs’ et leurs équivalents”. In: Aquino-Weber, D./Cotelli Kureth, S./Kristol, A./Reusser-Elzingre, A. (Eds.), volume in homage of Federica Diémoz (Title TBA).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Galmiche, M. </a:t>
            </a:r>
            <a:r>
              <a:rPr lang="fr-CH" sz="1600"/>
              <a:t>(1986). “Notes sur les noms de masse et le partitif”. </a:t>
            </a:r>
            <a:r>
              <a:rPr i="1" lang="fr-CH" sz="1600"/>
              <a:t>Langue française</a:t>
            </a:r>
            <a:r>
              <a:rPr lang="fr-CH" sz="1600"/>
              <a:t> 72, 40–53. 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Ihsane, T. (2008).</a:t>
            </a:r>
            <a:r>
              <a:rPr lang="fr-CH" sz="1600"/>
              <a:t> </a:t>
            </a:r>
            <a:r>
              <a:rPr i="1" lang="fr-CH" sz="1600"/>
              <a:t>The Layered DP: Form and Meaning of French Indefinites</a:t>
            </a:r>
            <a:r>
              <a:rPr lang="fr-CH" sz="1600"/>
              <a:t>. Amsterdam: John Benjamins. 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Ihsane, T. (2013). </a:t>
            </a:r>
            <a:r>
              <a:rPr lang="fr-CH" sz="1600"/>
              <a:t>“</a:t>
            </a:r>
            <a:r>
              <a:rPr i="1" lang="fr-CH" sz="1600"/>
              <a:t>En</a:t>
            </a:r>
            <a:r>
              <a:rPr lang="fr-CH" sz="1600"/>
              <a:t> Pronominalization in French and the Structure of Nominal Expressions”. </a:t>
            </a:r>
            <a:r>
              <a:rPr i="1" lang="fr-CH" sz="1600"/>
              <a:t>Syntax</a:t>
            </a:r>
            <a:r>
              <a:rPr lang="fr-CH" sz="1600"/>
              <a:t> 16(3), 217–249.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Ihsane, T. (2018).</a:t>
            </a:r>
            <a:r>
              <a:rPr lang="fr-CH" sz="1600"/>
              <a:t> “Preverbal Subjects with a partitive article: The case of Francoprovençal in the Aosta Valley.” Talk given at SLE 51, Workshop </a:t>
            </a:r>
            <a:r>
              <a:rPr i="1" lang="fr-CH" sz="1600"/>
              <a:t>Preverbal Indefinite Subjects</a:t>
            </a:r>
            <a:r>
              <a:rPr lang="fr-CH" sz="1600"/>
              <a:t>. Tallinn: Tallinn University.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Kristol, A. (2014). </a:t>
            </a:r>
            <a:r>
              <a:rPr lang="fr-CH" sz="1600"/>
              <a:t>“Les grammaires du francoprovençal : l’expression de la partitivité. Quelques leçons du projet ALAVAL”. In: </a:t>
            </a:r>
            <a:r>
              <a:rPr i="1" lang="fr-CH" sz="1600"/>
              <a:t>La Géolinguistique dans les Alpes au XXe siècle : méthodes, défis et perspectives. Actes de la Conférence annuelle sur l’activité scientifique du Centre d’études francoprovençales “René Willien”</a:t>
            </a:r>
            <a:r>
              <a:rPr lang="fr-CH" sz="1600"/>
              <a:t>. Saint Nicolas:  Région autonome de la Vallée d’Aoste, Bureau régional pour l’ethnologie et la linguistique, 29–44. 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375" name="Google Shape;375;p38"/>
          <p:cNvSpPr txBox="1"/>
          <p:nvPr>
            <p:ph idx="10" type="dt"/>
          </p:nvPr>
        </p:nvSpPr>
        <p:spPr>
          <a:xfrm>
            <a:off x="1200151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376" name="Google Shape;376;p38"/>
          <p:cNvSpPr txBox="1"/>
          <p:nvPr>
            <p:ph idx="11" type="ftr"/>
          </p:nvPr>
        </p:nvSpPr>
        <p:spPr>
          <a:xfrm>
            <a:off x="2544234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377" name="Google Shape;377;p38"/>
          <p:cNvSpPr txBox="1"/>
          <p:nvPr>
            <p:ph idx="12" type="sldNum"/>
          </p:nvPr>
        </p:nvSpPr>
        <p:spPr>
          <a:xfrm>
            <a:off x="9935634" y="6524625"/>
            <a:ext cx="105621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/>
          <p:nvPr>
            <p:ph type="title"/>
          </p:nvPr>
        </p:nvSpPr>
        <p:spPr>
          <a:xfrm>
            <a:off x="1200151" y="1268414"/>
            <a:ext cx="97917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References</a:t>
            </a:r>
            <a:endParaRPr/>
          </a:p>
        </p:txBody>
      </p:sp>
      <p:sp>
        <p:nvSpPr>
          <p:cNvPr id="383" name="Google Shape;383;p39"/>
          <p:cNvSpPr txBox="1"/>
          <p:nvPr>
            <p:ph idx="1" type="body"/>
          </p:nvPr>
        </p:nvSpPr>
        <p:spPr>
          <a:xfrm>
            <a:off x="1200151" y="1655805"/>
            <a:ext cx="10440465" cy="4941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Kristol, A. (2016)</a:t>
            </a:r>
            <a:r>
              <a:rPr lang="fr-CH" sz="1600"/>
              <a:t>. “Francoprovençal”. In Ledgeway, A./Maiden, M. (Eds.), </a:t>
            </a:r>
            <a:r>
              <a:rPr i="1" lang="fr-CH" sz="1600"/>
              <a:t>The Oxford Guide to the Romance Languages</a:t>
            </a:r>
            <a:r>
              <a:rPr lang="fr-CH" sz="1600"/>
              <a:t>. Oxford: Oxford University Press, 350–362. </a:t>
            </a:r>
            <a:r>
              <a:rPr lang="fr-CH" sz="1600" u="sng">
                <a:solidFill>
                  <a:schemeClr val="hlink"/>
                </a:solidFill>
                <a:hlinkClick r:id="rId3"/>
              </a:rPr>
              <a:t>https://doi.org/10.1093/acprof:oso/9780199677108.003.0020</a:t>
            </a:r>
            <a:r>
              <a:rPr lang="fr-CH" sz="1600"/>
              <a:t>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Kupferman, L. (1998). </a:t>
            </a:r>
            <a:r>
              <a:rPr lang="fr-CH" sz="16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i="1" lang="fr-CH" sz="1600"/>
              <a:t>Des</a:t>
            </a:r>
            <a:r>
              <a:rPr lang="fr-CH" sz="1600"/>
              <a:t> : pluriel de </a:t>
            </a:r>
            <a:r>
              <a:rPr i="1" lang="fr-CH" sz="1600"/>
              <a:t>du</a:t>
            </a:r>
            <a:r>
              <a:rPr lang="fr-CH" sz="1600"/>
              <a:t> ?”. In: Bilger, M./Van den Eynde, K./Gadet, F. (Eds.), </a:t>
            </a:r>
            <a:r>
              <a:rPr i="1" lang="fr-CH" sz="1600"/>
              <a:t>Analyse linguistique et approches de l’oral : recueil d’études offert en hommage à Claire Blanche-Benveniste</a:t>
            </a:r>
            <a:r>
              <a:rPr lang="fr-CH" sz="1600"/>
              <a:t>. Louvain: Peeters, 229–238.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None/>
            </a:pPr>
            <a:r>
              <a:rPr b="1" lang="fr-CH" sz="1600">
                <a:solidFill>
                  <a:srgbClr val="000000"/>
                </a:solidFill>
              </a:rPr>
              <a:t>Stark, E./Davatz, J. (2021)</a:t>
            </a:r>
            <a:r>
              <a:rPr lang="fr-CH" sz="1600">
                <a:solidFill>
                  <a:srgbClr val="000000"/>
                </a:solidFill>
              </a:rPr>
              <a:t>. “Unexpected Partitive Articles in Francoprovençal”. </a:t>
            </a:r>
            <a:r>
              <a:rPr i="1" lang="fr-CH" sz="1600">
                <a:solidFill>
                  <a:srgbClr val="000000"/>
                </a:solidFill>
              </a:rPr>
              <a:t>Studia Linguistica </a:t>
            </a:r>
            <a:r>
              <a:rPr lang="fr-CH" sz="1600">
                <a:solidFill>
                  <a:srgbClr val="000000"/>
                </a:solidFill>
              </a:rPr>
              <a:t>76(1) </a:t>
            </a:r>
            <a:r>
              <a:rPr lang="fr-CH" sz="1600"/>
              <a:t>(Special issue ed. by F. Pinzin &amp; C. Poletto)</a:t>
            </a:r>
            <a:r>
              <a:rPr lang="fr-CH" sz="1600">
                <a:solidFill>
                  <a:srgbClr val="000000"/>
                </a:solidFill>
              </a:rPr>
              <a:t>, 130–166.</a:t>
            </a:r>
            <a:endParaRPr sz="1600">
              <a:highlight>
                <a:srgbClr val="FF0000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Stark, E./Gerards, D.</a:t>
            </a:r>
            <a:r>
              <a:rPr lang="fr-CH" sz="1600"/>
              <a:t> </a:t>
            </a:r>
            <a:r>
              <a:rPr b="1" lang="fr-CH" sz="1600"/>
              <a:t>(2020). </a:t>
            </a:r>
            <a:r>
              <a:rPr lang="fr-CH" sz="1600"/>
              <a:t>“‘Partitive Articles’ in Aosta Valley Francoprovençal – Old Questions and New Data”. In: Ihsane, T. (Ed.), </a:t>
            </a:r>
            <a:r>
              <a:rPr i="1" lang="fr-CH" sz="1600"/>
              <a:t>Disentangling Bare Nouns and Nominals Introduced by a Partitive Article</a:t>
            </a:r>
            <a:r>
              <a:rPr lang="fr-CH" sz="1600"/>
              <a:t>. Leiden/Boston: Brill (Syntax and Semantics, 43), 301–334. 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H" sz="1600"/>
              <a:t>Strebel, D. </a:t>
            </a:r>
            <a:r>
              <a:rPr lang="fr-CH" sz="1600"/>
              <a:t>(2022). « Trop du travail » et « pas du plaisir » : L’emploi inattendu de l’‘article partitif’ après des quantifieurs et des marqueurs de négation en français parlé de la Suisse romande. Master’s thesis, University of Zurich.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CH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Strebel, D./Ihsane, T./ &amp; Elisabeth Stark. (2022).</a:t>
            </a:r>
            <a:r>
              <a:rPr b="0" i="0" lang="fr-CH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"The distribution of partitive articles in quantity expressions and negative sentences with </a:t>
            </a:r>
            <a:r>
              <a:rPr b="0" i="1" lang="fr-CH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 </a:t>
            </a:r>
            <a:r>
              <a:rPr b="0" i="0" lang="fr-CH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‘not’ in colloquial Swiss French and neighboring Francoprovençal varieties." </a:t>
            </a:r>
            <a:r>
              <a:rPr b="0" i="1" lang="fr-CH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 Wedisyn Meeting - Westmost Europe Dialect Syntax</a:t>
            </a:r>
            <a:r>
              <a:rPr b="0" i="0" lang="fr-CH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University of Zurich, Switzerland. 3 June.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b="1" lang="fr-CH" sz="1600"/>
              <a:t>Zulato, A./Kasstan, J./Nagy, N. (2018)</a:t>
            </a:r>
            <a:r>
              <a:rPr lang="fr-CH" sz="1600"/>
              <a:t>. “An overview of Francoprovençal vitality in Europe and Northern America”. </a:t>
            </a:r>
            <a:r>
              <a:rPr i="1" lang="fr-CH" sz="1600"/>
              <a:t>International Journal of the Sociology of Language</a:t>
            </a:r>
            <a:r>
              <a:rPr lang="fr-CH" sz="1600"/>
              <a:t> 2018(249), 11–29. </a:t>
            </a:r>
            <a:r>
              <a:rPr lang="fr-CH" sz="1600" u="sng">
                <a:solidFill>
                  <a:schemeClr val="hlink"/>
                </a:solidFill>
                <a:hlinkClick r:id="rId4"/>
              </a:rPr>
              <a:t>https://doi.org/10.1515/ijsl-2017-0038</a:t>
            </a:r>
            <a:r>
              <a:rPr lang="fr-CH" sz="1600"/>
              <a:t> 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1400"/>
              <a:buNone/>
            </a:pPr>
            <a:br>
              <a:rPr lang="fr-CH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384" name="Google Shape;384;p39"/>
          <p:cNvSpPr txBox="1"/>
          <p:nvPr>
            <p:ph idx="10" type="dt"/>
          </p:nvPr>
        </p:nvSpPr>
        <p:spPr>
          <a:xfrm>
            <a:off x="1200151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385" name="Google Shape;385;p39"/>
          <p:cNvSpPr txBox="1"/>
          <p:nvPr>
            <p:ph idx="11" type="ftr"/>
          </p:nvPr>
        </p:nvSpPr>
        <p:spPr>
          <a:xfrm>
            <a:off x="2544234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386" name="Google Shape;386;p39"/>
          <p:cNvSpPr txBox="1"/>
          <p:nvPr>
            <p:ph idx="12" type="sldNum"/>
          </p:nvPr>
        </p:nvSpPr>
        <p:spPr>
          <a:xfrm>
            <a:off x="9935634" y="6524625"/>
            <a:ext cx="105621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H">
                <a:solidFill>
                  <a:schemeClr val="accent1"/>
                </a:solidFill>
              </a:rPr>
              <a:t>Appendix</a:t>
            </a:r>
            <a:endParaRPr/>
          </a:p>
        </p:txBody>
      </p:sp>
      <p:sp>
        <p:nvSpPr>
          <p:cNvPr id="393" name="Google Shape;393;p40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Relative frequency of phonologically overt plural marking</a:t>
            </a:r>
            <a:endParaRPr sz="1800"/>
          </a:p>
        </p:txBody>
      </p:sp>
      <p:sp>
        <p:nvSpPr>
          <p:cNvPr id="394" name="Google Shape;394;p40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395" name="Google Shape;395;p40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396" name="Google Shape;396;p40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397" name="Google Shape;39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225" y="2484625"/>
            <a:ext cx="4708463" cy="36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9043" y="2484625"/>
            <a:ext cx="4861682" cy="37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0"/>
          <p:cNvSpPr txBox="1"/>
          <p:nvPr>
            <p:ph idx="1" type="body"/>
          </p:nvPr>
        </p:nvSpPr>
        <p:spPr>
          <a:xfrm>
            <a:off x="7394800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9. </a:t>
            </a:r>
            <a:r>
              <a:rPr lang="fr-CH" sz="1300"/>
              <a:t>Overt M.PL marking.</a:t>
            </a:r>
            <a:endParaRPr sz="1300"/>
          </a:p>
        </p:txBody>
      </p:sp>
      <p:sp>
        <p:nvSpPr>
          <p:cNvPr id="400" name="Google Shape;400;p40"/>
          <p:cNvSpPr txBox="1"/>
          <p:nvPr>
            <p:ph idx="1" type="body"/>
          </p:nvPr>
        </p:nvSpPr>
        <p:spPr>
          <a:xfrm>
            <a:off x="1785825" y="60928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8. </a:t>
            </a:r>
            <a:r>
              <a:rPr lang="fr-CH" sz="1300"/>
              <a:t>Overt F.PL marking.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1. Introduction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911225" y="2075886"/>
            <a:ext cx="10369550" cy="46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Objectives of the presentation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1630" lvl="0" marL="34163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Show the fine-grained spatial distribution of </a:t>
            </a:r>
            <a:r>
              <a:rPr b="1" lang="fr-CH" sz="1800"/>
              <a:t>partitive articles (PA)</a:t>
            </a:r>
            <a:r>
              <a:rPr lang="fr-CH" sz="1800"/>
              <a:t> and </a:t>
            </a:r>
            <a:r>
              <a:rPr b="1" lang="fr-CH" sz="1800"/>
              <a:t>invariable </a:t>
            </a:r>
            <a:r>
              <a:rPr b="1" i="1" lang="fr-CH" sz="1800"/>
              <a:t>DE</a:t>
            </a:r>
            <a:r>
              <a:rPr i="1" lang="fr-CH" sz="1800"/>
              <a:t> </a:t>
            </a:r>
            <a:r>
              <a:rPr lang="fr-CH" sz="1800"/>
              <a:t>in the Swiss and Aosta Valley (Italy) varieties of </a:t>
            </a:r>
            <a:r>
              <a:rPr b="1" lang="fr-CH" sz="1800"/>
              <a:t>Francoprovençal (FrPr)</a:t>
            </a:r>
            <a:r>
              <a:rPr lang="fr-CH" sz="1800"/>
              <a:t>.</a:t>
            </a:r>
            <a:endParaRPr sz="1800"/>
          </a:p>
          <a:p>
            <a:pPr indent="0" lvl="0" marL="341999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-341630" lvl="0" marL="34163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Show the spatial distribution of two morphosyntactic features:</a:t>
            </a:r>
            <a:endParaRPr/>
          </a:p>
          <a:p>
            <a:pPr indent="-342900" lvl="1" marL="685165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</a:pPr>
            <a:r>
              <a:rPr lang="fr-CH" sz="1800"/>
              <a:t>the grammatical number of noun phrases with PAs (singular vs. plural)</a:t>
            </a:r>
            <a:endParaRPr/>
          </a:p>
          <a:p>
            <a:pPr indent="-342900" lvl="1" marL="685165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</a:pPr>
            <a:r>
              <a:rPr lang="fr-CH" sz="1800"/>
              <a:t>the appearance of PAs and </a:t>
            </a:r>
            <a:r>
              <a:rPr i="1" lang="fr-CH" sz="1800"/>
              <a:t>DE </a:t>
            </a:r>
            <a:r>
              <a:rPr lang="fr-CH" sz="1800"/>
              <a:t>in certain syntactic contexts (for e.g., after quantifiers/quantity expressions like Fr. </a:t>
            </a:r>
            <a:r>
              <a:rPr i="1" lang="fr-CH" sz="1800"/>
              <a:t>beaucoup </a:t>
            </a:r>
            <a:r>
              <a:rPr lang="fr-CH" sz="1800"/>
              <a:t>‘a lot’ and under the scope of sentential negation)</a:t>
            </a:r>
            <a:endParaRPr sz="1800"/>
          </a:p>
          <a:p>
            <a:pPr indent="0" lvl="0" marL="684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341630" lvl="0" marL="34163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Better understand the Francoprovençal determiner system, especially in contrast to French, with which it is in close language contact.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A5"/>
              </a:buClr>
              <a:buSzPts val="2400"/>
              <a:buFont typeface="Arial"/>
              <a:buNone/>
            </a:pPr>
            <a:r>
              <a:rPr lang="fr-CH">
                <a:solidFill>
                  <a:schemeClr val="accent1"/>
                </a:solidFill>
              </a:rPr>
              <a:t>Appendix</a:t>
            </a:r>
            <a:endParaRPr/>
          </a:p>
        </p:txBody>
      </p:sp>
      <p:sp>
        <p:nvSpPr>
          <p:cNvPr id="407" name="Google Shape;407;p41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Relative frequency of singular null marking (M)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</p:txBody>
      </p:sp>
      <p:sp>
        <p:nvSpPr>
          <p:cNvPr id="408" name="Google Shape;408;p41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409" name="Google Shape;409;p41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410" name="Google Shape;410;p41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411" name="Google Shape;41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1525" y="2476725"/>
            <a:ext cx="4730200" cy="36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1525" y="2486864"/>
            <a:ext cx="4730200" cy="36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1"/>
          <p:cNvSpPr txBox="1"/>
          <p:nvPr>
            <p:ph idx="1" type="body"/>
          </p:nvPr>
        </p:nvSpPr>
        <p:spPr>
          <a:xfrm>
            <a:off x="4610425" y="61086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10. </a:t>
            </a:r>
            <a:r>
              <a:rPr lang="fr-CH" sz="1300"/>
              <a:t>Null M.SG marking.</a:t>
            </a:r>
            <a:endParaRPr sz="13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H">
                <a:solidFill>
                  <a:schemeClr val="accent1"/>
                </a:solidFill>
              </a:rPr>
              <a:t>Appendix</a:t>
            </a:r>
            <a:endParaRPr/>
          </a:p>
        </p:txBody>
      </p:sp>
      <p:sp>
        <p:nvSpPr>
          <p:cNvPr id="420" name="Google Shape;420;p42"/>
          <p:cNvSpPr txBox="1"/>
          <p:nvPr>
            <p:ph idx="1" type="body"/>
          </p:nvPr>
        </p:nvSpPr>
        <p:spPr>
          <a:xfrm>
            <a:off x="911225" y="1916832"/>
            <a:ext cx="103695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Relative frequency of PA (with phonologically overt marking)</a:t>
            </a:r>
            <a:endParaRPr sz="1800"/>
          </a:p>
        </p:txBody>
      </p:sp>
      <p:sp>
        <p:nvSpPr>
          <p:cNvPr id="421" name="Google Shape;421;p42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422" name="Google Shape;422;p42"/>
          <p:cNvSpPr txBox="1"/>
          <p:nvPr>
            <p:ph idx="11" type="ftr"/>
          </p:nvPr>
        </p:nvSpPr>
        <p:spPr>
          <a:xfrm>
            <a:off x="2255308" y="6524625"/>
            <a:ext cx="700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A spatial analysis of partitive articles and their variant in Francoprovençal</a:t>
            </a:r>
            <a:endParaRPr/>
          </a:p>
        </p:txBody>
      </p:sp>
      <p:sp>
        <p:nvSpPr>
          <p:cNvPr id="423" name="Google Shape;423;p42"/>
          <p:cNvSpPr txBox="1"/>
          <p:nvPr>
            <p:ph idx="12" type="sldNum"/>
          </p:nvPr>
        </p:nvSpPr>
        <p:spPr>
          <a:xfrm>
            <a:off x="10452484" y="6524625"/>
            <a:ext cx="828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25" y="2484625"/>
            <a:ext cx="4708463" cy="36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9043" y="2484625"/>
            <a:ext cx="4861682" cy="37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1225" y="2369800"/>
            <a:ext cx="4806782" cy="37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4000" y="2389328"/>
            <a:ext cx="4806775" cy="371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2"/>
          <p:cNvSpPr txBox="1"/>
          <p:nvPr>
            <p:ph idx="1" type="body"/>
          </p:nvPr>
        </p:nvSpPr>
        <p:spPr>
          <a:xfrm>
            <a:off x="7547200" y="61007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12. </a:t>
            </a:r>
            <a:r>
              <a:rPr lang="fr-CH" sz="1300"/>
              <a:t>PA with overt PL marking.</a:t>
            </a:r>
            <a:endParaRPr sz="1300"/>
          </a:p>
        </p:txBody>
      </p:sp>
      <p:sp>
        <p:nvSpPr>
          <p:cNvPr id="429" name="Google Shape;429;p42"/>
          <p:cNvSpPr txBox="1"/>
          <p:nvPr>
            <p:ph idx="1" type="body"/>
          </p:nvPr>
        </p:nvSpPr>
        <p:spPr>
          <a:xfrm>
            <a:off x="1957525" y="6100725"/>
            <a:ext cx="4731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300"/>
              <a:t>Map 11. </a:t>
            </a:r>
            <a:r>
              <a:rPr lang="fr-CH" sz="1300"/>
              <a:t>PA with overt SG marking.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1. Introduction</a:t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911225" y="2075886"/>
            <a:ext cx="10369550" cy="46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Main findings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41630" lvl="0" marL="34163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The Francoprovençal varieties described in the literature as having PAs (FrPr A) and the ones without PAs but with an invariable </a:t>
            </a:r>
            <a:r>
              <a:rPr i="1" lang="fr-CH" sz="1800"/>
              <a:t>DE </a:t>
            </a:r>
            <a:r>
              <a:rPr lang="fr-CH" sz="1800"/>
              <a:t>(FrPr B) do not represent two sharply split geographic zones.</a:t>
            </a:r>
            <a:endParaRPr sz="1800"/>
          </a:p>
          <a:p>
            <a:pPr indent="0" lvl="0" marL="341999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341630" lvl="0" marL="34163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In the varieties with PAs (FrPr A), there is an implicational scale in the use of PAs in the different syntactic contexts we investigated.</a:t>
            </a:r>
            <a:endParaRPr sz="1800"/>
          </a:p>
          <a:p>
            <a:pPr indent="0" lvl="0" marL="341999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341630" lvl="0" marL="34163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In the varieties which mainly have invariable </a:t>
            </a:r>
            <a:r>
              <a:rPr i="1" lang="fr-CH" sz="1800"/>
              <a:t>DE </a:t>
            </a:r>
            <a:r>
              <a:rPr lang="fr-CH" sz="1800"/>
              <a:t>(FrPr B), the singular PAs and the plural PAs attested do not have the same distribution and, hence, need to be distinguished.</a:t>
            </a:r>
            <a:endParaRPr sz="1800"/>
          </a:p>
          <a:p>
            <a:pPr indent="-227330" lvl="0" marL="34163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1. Introduction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911225" y="2205050"/>
            <a:ext cx="10780800" cy="43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1630" lvl="0" marL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Terminological note: </a:t>
            </a:r>
            <a:r>
              <a:rPr b="1" i="1" lang="fr-CH" sz="1800"/>
              <a:t>Partitive Articles (PA)</a:t>
            </a:r>
            <a:endParaRPr/>
          </a:p>
          <a:p>
            <a:pPr indent="-341630" lvl="0" marL="3416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i="1" sz="1800"/>
          </a:p>
          <a:p>
            <a:pPr indent="-341630" lvl="0" marL="3416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fr-CH" sz="1800"/>
              <a:t>Indefinite determiners</a:t>
            </a:r>
            <a:r>
              <a:rPr lang="fr-CH" sz="1800"/>
              <a:t> indicating a mass reading in the singular and indefinite reading in the plural (specific and non-specific readings available in the plural only).</a:t>
            </a:r>
            <a:endParaRPr/>
          </a:p>
          <a:p>
            <a:pPr indent="-341630" lvl="0" marL="3416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Historically, composed of a preposition (Carlier 2007) and the Latin ILLE: e.g., in French, </a:t>
            </a:r>
            <a:r>
              <a:rPr i="1" lang="fr-CH" sz="1800"/>
              <a:t>de</a:t>
            </a:r>
            <a:r>
              <a:rPr lang="fr-CH" sz="1800"/>
              <a:t> ‘of’ + allomorph of definite article (with a morphological distinction in gender and number), forming </a:t>
            </a:r>
            <a:r>
              <a:rPr i="1" lang="fr-CH" sz="1800"/>
              <a:t>du/de la/de l'/des </a:t>
            </a:r>
            <a:r>
              <a:rPr lang="fr-CH" sz="1800"/>
              <a:t>'of.the'.</a:t>
            </a:r>
            <a:endParaRPr/>
          </a:p>
          <a:p>
            <a:pPr indent="-341630" lvl="0" marL="3416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H" sz="1800"/>
              <a:t>Nominal phrases with a PA are comparable to </a:t>
            </a:r>
            <a:r>
              <a:rPr b="1" lang="fr-CH" sz="1800"/>
              <a:t>bare nouns </a:t>
            </a:r>
            <a:r>
              <a:rPr lang="fr-CH" sz="1800"/>
              <a:t>in other languages (e.g., English, German):</a:t>
            </a:r>
            <a:endParaRPr sz="1800"/>
          </a:p>
          <a:p>
            <a:pPr indent="0" lvl="0" marL="341999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341630" lvl="0" marL="3416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(1)  a.   J’ai acheté </a:t>
            </a:r>
            <a:r>
              <a:rPr i="1" lang="fr-CH" sz="1800"/>
              <a:t>du lait</a:t>
            </a:r>
            <a:r>
              <a:rPr lang="fr-CH" sz="1800"/>
              <a:t>.          ‘I bought (some) milk.’</a:t>
            </a:r>
            <a:endParaRPr/>
          </a:p>
          <a:p>
            <a:pPr indent="-341630" lvl="0" marL="3416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      b.   J’ai acheté </a:t>
            </a:r>
            <a:r>
              <a:rPr i="1" lang="fr-CH" sz="1800"/>
              <a:t>des fraises</a:t>
            </a:r>
            <a:r>
              <a:rPr lang="fr-CH" sz="1800"/>
              <a:t>.  ‘I bought (some) strawberries.’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2. State-of-the-art</a:t>
            </a:r>
            <a:br>
              <a:rPr lang="fr-CH"/>
            </a:br>
            <a:r>
              <a:rPr lang="fr-CH" sz="2000"/>
              <a:t>2.1 PAs vs. </a:t>
            </a:r>
            <a:r>
              <a:rPr i="1" lang="fr-CH" sz="2000"/>
              <a:t>DE</a:t>
            </a:r>
            <a:r>
              <a:rPr lang="fr-CH" sz="2000"/>
              <a:t> in Francoprovençal</a:t>
            </a:r>
            <a:endParaRPr sz="2000"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911225" y="2024226"/>
            <a:ext cx="6417483" cy="4753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/>
              <a:t>What is Francoprovençal?</a:t>
            </a:r>
            <a:endParaRPr sz="1800"/>
          </a:p>
          <a:p>
            <a:pPr indent="0" lvl="0" marL="6840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/>
          </a:p>
          <a:p>
            <a:pPr indent="-355600" lvl="1" marL="3556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fr-CH" sz="1800"/>
              <a:t>Non standardised</a:t>
            </a:r>
            <a:r>
              <a:rPr lang="fr-CH" sz="1800"/>
              <a:t> Gallo-Romance language (Kristol 2016)</a:t>
            </a:r>
            <a:endParaRPr sz="1800"/>
          </a:p>
          <a:p>
            <a:pPr indent="-355600" lvl="1" marL="3556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H" sz="1800"/>
              <a:t>Highly </a:t>
            </a:r>
            <a:r>
              <a:rPr b="1" lang="fr-CH" sz="1800"/>
              <a:t>endangered</a:t>
            </a:r>
            <a:r>
              <a:rPr lang="fr-CH" sz="1800"/>
              <a:t> language: 110’000 to 160’000 speakers in France, Switzerland and Italy (Zulato, Kasstan &amp; Nagy 2018:13)</a:t>
            </a:r>
            <a:endParaRPr sz="1800"/>
          </a:p>
          <a:p>
            <a:pPr indent="-355600" lvl="1" marL="3556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H" sz="1800"/>
              <a:t>At the </a:t>
            </a:r>
            <a:r>
              <a:rPr b="1" lang="fr-CH" sz="1800"/>
              <a:t>crossroads</a:t>
            </a:r>
            <a:r>
              <a:rPr lang="fr-CH" sz="1800"/>
              <a:t> between e.g., Italian Dialects (like Piedmontese), Occitan and French</a:t>
            </a:r>
            <a:endParaRPr sz="1800"/>
          </a:p>
          <a:p>
            <a:pPr indent="-355600" lvl="1" marL="3556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•"/>
            </a:pPr>
            <a:r>
              <a:rPr lang="fr-CH" sz="1800"/>
              <a:t>The varieties of FrPr under study: cf. circle on the map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The spatial distribution of partitive articles and invariable DE in Francoprovençal</a:t>
            </a:r>
            <a:endParaRPr/>
          </a:p>
        </p:txBody>
      </p:sp>
      <p:pic>
        <p:nvPicPr>
          <p:cNvPr descr="Une image contenant carte&#10;&#10;Description générée automatiquement"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367" y="1760094"/>
            <a:ext cx="4783809" cy="43839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7321172" y="6132968"/>
            <a:ext cx="47838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H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Holtus, G./Metzeltin, M./Schmitt, C. (ed.) Lexikon der Romanistischen Lin­guistik, vol. V.1 (Tübingen 1990)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911225" y="1268414"/>
            <a:ext cx="10369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2. State-of-the-art</a:t>
            </a:r>
            <a:br>
              <a:rPr lang="fr-CH"/>
            </a:br>
            <a:r>
              <a:rPr lang="fr-CH" sz="2000"/>
              <a:t>2.1 PAs vs. </a:t>
            </a:r>
            <a:r>
              <a:rPr i="1" lang="fr-CH" sz="2000"/>
              <a:t>DE</a:t>
            </a:r>
            <a:r>
              <a:rPr lang="fr-CH" sz="2000"/>
              <a:t> in Francoprovençal</a:t>
            </a:r>
            <a:endParaRPr sz="2000"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911225" y="2299100"/>
            <a:ext cx="10795800" cy="4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1" lang="fr-CH" sz="1800"/>
              <a:t>2 types </a:t>
            </a:r>
            <a:r>
              <a:rPr lang="fr-CH" sz="1800"/>
              <a:t>of FrPr varieties (Kristol 2016):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1" lang="fr-CH" sz="1800">
                <a:solidFill>
                  <a:srgbClr val="2F62FF"/>
                </a:solidFill>
              </a:rPr>
              <a:t>FrPr A</a:t>
            </a:r>
            <a:r>
              <a:rPr lang="fr-CH" sz="1800">
                <a:solidFill>
                  <a:srgbClr val="2F62FF"/>
                </a:solidFill>
              </a:rPr>
              <a:t>:</a:t>
            </a:r>
            <a:r>
              <a:rPr lang="fr-CH" sz="1800"/>
              <a:t> </a:t>
            </a:r>
            <a:endParaRPr sz="1800"/>
          </a:p>
          <a:p>
            <a:pPr indent="-355600" lvl="2" marL="6972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fr-CH" sz="1800"/>
              <a:t>Roughly in the north: Western varieties of the Valais (Switzerland) 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fr-CH" sz="1800"/>
              <a:t>    and the Northern varieties (in France and Switzerland)</a:t>
            </a:r>
            <a:endParaRPr sz="1800"/>
          </a:p>
          <a:p>
            <a:pPr indent="-355600" lvl="2" marL="69723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b="1" lang="fr-CH" sz="1800">
                <a:solidFill>
                  <a:srgbClr val="2F62FF"/>
                </a:solidFill>
              </a:rPr>
              <a:t>With PAs</a:t>
            </a:r>
            <a:r>
              <a:rPr lang="fr-CH" sz="1800">
                <a:solidFill>
                  <a:srgbClr val="2F62FF"/>
                </a:solidFill>
              </a:rPr>
              <a:t>, </a:t>
            </a:r>
            <a:r>
              <a:rPr lang="fr-CH" sz="1800"/>
              <a:t>etymologically </a:t>
            </a:r>
            <a:r>
              <a:rPr i="1" lang="fr-CH" sz="1800"/>
              <a:t>de</a:t>
            </a:r>
            <a:r>
              <a:rPr lang="fr-CH" sz="1800"/>
              <a:t> + definite article (with gender/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fr-CH" sz="1800"/>
              <a:t> 	    number distinction), </a:t>
            </a:r>
            <a:r>
              <a:rPr b="1" lang="fr-CH" sz="1800">
                <a:solidFill>
                  <a:srgbClr val="2F62FF"/>
                </a:solidFill>
              </a:rPr>
              <a:t>also after the negative particle and</a:t>
            </a:r>
            <a:endParaRPr b="1" sz="1800">
              <a:solidFill>
                <a:srgbClr val="2F62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1" lang="fr-CH" sz="1800">
                <a:solidFill>
                  <a:srgbClr val="2F62FF"/>
                </a:solidFill>
              </a:rPr>
              <a:t>    quantifiers, cf. (3)</a:t>
            </a:r>
            <a:endParaRPr b="1" sz="1800">
              <a:solidFill>
                <a:srgbClr val="2F62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2F62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1" lang="fr-CH" sz="1800">
                <a:solidFill>
                  <a:srgbClr val="00B050"/>
                </a:solidFill>
              </a:rPr>
              <a:t>FrPr B</a:t>
            </a:r>
            <a:r>
              <a:rPr lang="fr-CH" sz="1800">
                <a:solidFill>
                  <a:schemeClr val="accent5"/>
                </a:solidFill>
              </a:rPr>
              <a:t>:</a:t>
            </a:r>
            <a:r>
              <a:rPr lang="fr-CH" sz="1800"/>
              <a:t>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fr-CH" sz="1800"/>
              <a:t>Roughly in the south: Southern varieties spoken in France, the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fr-CH" sz="1800"/>
              <a:t>Eastern varieties in the Swiss canton of Valais and in the Aosta                                    </a:t>
            </a:r>
            <a:r>
              <a:rPr b="1" lang="fr-CH" sz="1800"/>
              <a:t> ITALY</a:t>
            </a:r>
            <a:endParaRPr sz="1800"/>
          </a:p>
          <a:p>
            <a:pPr indent="45720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CH" sz="1800"/>
              <a:t>Valley in Italy                                                                                          </a:t>
            </a:r>
            <a:r>
              <a:rPr b="1" lang="fr-CH" sz="1800"/>
              <a:t>FRANCE 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b="1" lang="fr-CH" sz="1800">
                <a:solidFill>
                  <a:srgbClr val="00B050"/>
                </a:solidFill>
              </a:rPr>
              <a:t>No PA per se </a:t>
            </a:r>
            <a:r>
              <a:rPr lang="fr-CH" sz="1800"/>
              <a:t>but a grammaticalized preposition:</a:t>
            </a:r>
            <a:r>
              <a:rPr b="1" lang="fr-CH" sz="1800">
                <a:solidFill>
                  <a:srgbClr val="00B050"/>
                </a:solidFill>
              </a:rPr>
              <a:t> invariable </a:t>
            </a:r>
            <a:r>
              <a:rPr b="1" i="1" lang="fr-CH" sz="1800">
                <a:solidFill>
                  <a:srgbClr val="00B050"/>
                </a:solidFill>
              </a:rPr>
              <a:t>DE</a:t>
            </a:r>
            <a:endParaRPr sz="1200"/>
          </a:p>
          <a:p>
            <a:pPr indent="-366395" lvl="8" marL="292544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                                                            </a:t>
            </a:r>
            <a:r>
              <a:rPr b="1" lang="fr-CH" sz="1800"/>
              <a:t>             </a:t>
            </a:r>
            <a:endParaRPr sz="1800"/>
          </a:p>
        </p:txBody>
      </p:sp>
      <p:sp>
        <p:nvSpPr>
          <p:cNvPr id="136" name="Google Shape;136;p18"/>
          <p:cNvSpPr txBox="1"/>
          <p:nvPr>
            <p:ph idx="10" type="dt"/>
          </p:nvPr>
        </p:nvSpPr>
        <p:spPr>
          <a:xfrm>
            <a:off x="911225" y="6524625"/>
            <a:ext cx="124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pic>
        <p:nvPicPr>
          <p:cNvPr descr="Une image contenant carte&#10;&#10;Description générée automatiquement"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2665" y="2514811"/>
            <a:ext cx="3479369" cy="22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8942523" y="3977898"/>
            <a:ext cx="423600" cy="359100"/>
          </a:xfrm>
          <a:prstGeom prst="ellipse">
            <a:avLst/>
          </a:prstGeom>
          <a:noFill/>
          <a:ln cap="flat" cmpd="sng" w="57150">
            <a:solidFill>
              <a:srgbClr val="2F6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 rot="2999960">
            <a:off x="9078623" y="3997452"/>
            <a:ext cx="613425" cy="1069408"/>
          </a:xfrm>
          <a:prstGeom prst="ellipse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18"/>
          <p:cNvCxnSpPr/>
          <p:nvPr/>
        </p:nvCxnSpPr>
        <p:spPr>
          <a:xfrm rot="10800000">
            <a:off x="9263500" y="4596025"/>
            <a:ext cx="776700" cy="726600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" name="Google Shape;141;p18"/>
          <p:cNvCxnSpPr/>
          <p:nvPr/>
        </p:nvCxnSpPr>
        <p:spPr>
          <a:xfrm flipH="1" rot="10800000">
            <a:off x="8659500" y="4530325"/>
            <a:ext cx="73200" cy="874200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2. State-of-the-art</a:t>
            </a:r>
            <a:br>
              <a:rPr lang="fr-CH"/>
            </a:br>
            <a:r>
              <a:rPr lang="fr-CH" sz="2000"/>
              <a:t>2.1 PAs vs. </a:t>
            </a:r>
            <a:r>
              <a:rPr i="1" lang="fr-CH" sz="2000"/>
              <a:t>DE</a:t>
            </a:r>
            <a:r>
              <a:rPr lang="fr-CH" sz="2000"/>
              <a:t> in Francoprovençal</a:t>
            </a:r>
            <a:endParaRPr sz="2000"/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911225" y="2088804"/>
            <a:ext cx="10976566" cy="4649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>
                <a:solidFill>
                  <a:srgbClr val="2F62FF"/>
                </a:solidFill>
              </a:rPr>
              <a:t>PA in FrPr A</a:t>
            </a:r>
            <a:endParaRPr>
              <a:solidFill>
                <a:srgbClr val="2F62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fr-CH" sz="1800"/>
              <a:t>With singular mass and plural indefinites, like French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(2) 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fr-CH" sz="1200"/>
              <a:t>Kristol 2016: 358</a:t>
            </a:r>
            <a:endParaRPr sz="12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fr-CH" sz="1800"/>
              <a:t>After sentential negation and quantifiers, unlike French</a:t>
            </a:r>
            <a:endParaRPr sz="18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(3) a.</a:t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fr-CH" sz="1200"/>
              <a:t>Adapted from Kristol 2014: 40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     b.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fr-CH" sz="1200"/>
              <a:t>       Stark/Davatz 2021:3</a:t>
            </a:r>
            <a:endParaRPr sz="12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85750" lvl="0" marL="400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85750" lvl="0" marL="400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49" name="Google Shape;149;p19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fr-CH"/>
              <a:t>Page </a:t>
            </a: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descr="Une image contenant texte&#10;&#10;Description générée automatiquement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0570" y="4462910"/>
            <a:ext cx="6398216" cy="10447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6389176" y="4444139"/>
            <a:ext cx="733500" cy="720600"/>
          </a:xfrm>
          <a:prstGeom prst="ellipse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19"/>
          <p:cNvCxnSpPr/>
          <p:nvPr/>
        </p:nvCxnSpPr>
        <p:spPr>
          <a:xfrm flipH="1" rot="10800000">
            <a:off x="5768760" y="4868565"/>
            <a:ext cx="333213" cy="2583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e image contenant texte&#10;&#10;Description générée automatiquement"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0570" y="5523985"/>
            <a:ext cx="6746928" cy="111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5832529" y="5541935"/>
            <a:ext cx="694839" cy="643180"/>
          </a:xfrm>
          <a:prstGeom prst="ellipse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9"/>
          <p:cNvCxnSpPr/>
          <p:nvPr/>
        </p:nvCxnSpPr>
        <p:spPr>
          <a:xfrm flipH="1" rot="10800000">
            <a:off x="5251174" y="5879608"/>
            <a:ext cx="333213" cy="2583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e image contenant texte&#10;&#10;Description générée automatiquement" id="157" name="Google Shape;15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3906" y="2847410"/>
            <a:ext cx="2676525" cy="91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/>
          <p:nvPr/>
        </p:nvSpPr>
        <p:spPr>
          <a:xfrm>
            <a:off x="2380181" y="2850795"/>
            <a:ext cx="733500" cy="720600"/>
          </a:xfrm>
          <a:prstGeom prst="ellipse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38400" y="3108236"/>
            <a:ext cx="733500" cy="30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2. State-of-the-art</a:t>
            </a:r>
            <a:br>
              <a:rPr lang="fr-CH"/>
            </a:br>
            <a:r>
              <a:rPr lang="fr-CH" sz="2000"/>
              <a:t>2.1 PAs vs. </a:t>
            </a:r>
            <a:r>
              <a:rPr i="1" lang="fr-CH" sz="2000"/>
              <a:t>DE</a:t>
            </a:r>
            <a:r>
              <a:rPr lang="fr-CH" sz="2000"/>
              <a:t> in Francoprovençal</a:t>
            </a:r>
            <a:endParaRPr sz="2000"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911225" y="2194255"/>
            <a:ext cx="10795800" cy="4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CH" sz="1800">
                <a:solidFill>
                  <a:srgbClr val="00B050"/>
                </a:solidFill>
              </a:rPr>
              <a:t>Invariable </a:t>
            </a:r>
            <a:r>
              <a:rPr b="1" i="1" lang="fr-CH" sz="1800">
                <a:solidFill>
                  <a:srgbClr val="00B050"/>
                </a:solidFill>
              </a:rPr>
              <a:t>DE </a:t>
            </a:r>
            <a:r>
              <a:rPr b="1" lang="fr-CH" sz="1800">
                <a:solidFill>
                  <a:srgbClr val="00B050"/>
                </a:solidFill>
              </a:rPr>
              <a:t>in FrPr B</a:t>
            </a:r>
            <a:endParaRPr>
              <a:solidFill>
                <a:srgbClr val="00B05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800"/>
              <a:t>(4)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H" sz="1200"/>
              <a:t>Stark/Gerards 2020: 304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366395" lvl="8" marL="29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66" name="Google Shape;166;p20"/>
          <p:cNvSpPr txBox="1"/>
          <p:nvPr>
            <p:ph idx="10" type="dt"/>
          </p:nvPr>
        </p:nvSpPr>
        <p:spPr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/>
              <a:t>27.05.2022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3533" y="2959760"/>
            <a:ext cx="7344815" cy="105572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/>
          <p:nvPr/>
        </p:nvSpPr>
        <p:spPr>
          <a:xfrm>
            <a:off x="7162799" y="2940802"/>
            <a:ext cx="617400" cy="681900"/>
          </a:xfrm>
          <a:prstGeom prst="ellipse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UZH">
      <a:dk1>
        <a:srgbClr val="000000"/>
      </a:dk1>
      <a:lt1>
        <a:srgbClr val="FFFFFF"/>
      </a:lt1>
      <a:dk2>
        <a:srgbClr val="0028A5"/>
      </a:dk2>
      <a:lt2>
        <a:srgbClr val="808080"/>
      </a:lt2>
      <a:accent1>
        <a:srgbClr val="0028A5"/>
      </a:accent1>
      <a:accent2>
        <a:srgbClr val="667EC9"/>
      </a:accent2>
      <a:accent3>
        <a:srgbClr val="A3B5C5"/>
      </a:accent3>
      <a:accent4>
        <a:srgbClr val="C8CED4"/>
      </a:accent4>
      <a:accent5>
        <a:srgbClr val="DC6027"/>
      </a:accent5>
      <a:accent6>
        <a:srgbClr val="EAA07D"/>
      </a:accent6>
      <a:hlink>
        <a:srgbClr val="DC6027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ZH">
  <a:themeElements>
    <a:clrScheme name="UZH">
      <a:dk1>
        <a:srgbClr val="000000"/>
      </a:dk1>
      <a:lt1>
        <a:srgbClr val="FFFFFF"/>
      </a:lt1>
      <a:dk2>
        <a:srgbClr val="DADEE2"/>
      </a:dk2>
      <a:lt2>
        <a:srgbClr val="FEDC00"/>
      </a:lt2>
      <a:accent1>
        <a:srgbClr val="0028A5"/>
      </a:accent1>
      <a:accent2>
        <a:srgbClr val="A3ADB7"/>
      </a:accent2>
      <a:accent3>
        <a:srgbClr val="DC6027"/>
      </a:accent3>
      <a:accent4>
        <a:srgbClr val="0B82A0"/>
      </a:accent4>
      <a:accent5>
        <a:srgbClr val="2A7F60"/>
      </a:accent5>
      <a:accent6>
        <a:srgbClr val="91C34A"/>
      </a:accent6>
      <a:hlink>
        <a:srgbClr val="DC6027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