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6858000" cx="12192000"/>
  <p:notesSz cx="6858000" cy="9144000"/>
  <p:embeddedFontLst>
    <p:embeddedFont>
      <p:font typeface="Corbel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Corbel-bold.fntdata"/><Relationship Id="rId10" Type="http://schemas.openxmlformats.org/officeDocument/2006/relationships/slide" Target="slides/slide6.xml"/><Relationship Id="rId32" Type="http://schemas.openxmlformats.org/officeDocument/2006/relationships/font" Target="fonts/Corbel-regular.fntdata"/><Relationship Id="rId13" Type="http://schemas.openxmlformats.org/officeDocument/2006/relationships/slide" Target="slides/slide9.xml"/><Relationship Id="rId35" Type="http://schemas.openxmlformats.org/officeDocument/2006/relationships/font" Target="fonts/Corbel-boldItalic.fntdata"/><Relationship Id="rId12" Type="http://schemas.openxmlformats.org/officeDocument/2006/relationships/slide" Target="slides/slide8.xml"/><Relationship Id="rId34" Type="http://schemas.openxmlformats.org/officeDocument/2006/relationships/font" Target="fonts/Corbel-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8DFEF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showMasterSp="0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b="0" sz="59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b="0" i="0" sz="36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jpg"/><Relationship Id="rId6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rgbClr val="474C8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>
            <p:ph type="ctrTitle"/>
          </p:nvPr>
        </p:nvSpPr>
        <p:spPr>
          <a:xfrm>
            <a:off x="1069848" y="4590661"/>
            <a:ext cx="10210862" cy="10656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</a:pPr>
            <a:r>
              <a:rPr lang="en-US"/>
              <a:t>Rodolfo Basile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100014" y="5666792"/>
            <a:ext cx="10180696" cy="542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i="1" lang="en-US" sz="2800"/>
              <a:t>Situative</a:t>
            </a:r>
            <a:r>
              <a:rPr i="1" lang="en-US"/>
              <a:t> </a:t>
            </a:r>
            <a:r>
              <a:rPr lang="en-US"/>
              <a:t>constructions and partitivity in Finnic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descr="Map&#10;&#10;Description automatically generated" id="92" name="Google Shape;92;p13"/>
          <p:cNvPicPr preferRelativeResize="0"/>
          <p:nvPr/>
        </p:nvPicPr>
        <p:blipFill rotWithShape="1">
          <a:blip r:embed="rId3">
            <a:alphaModFix/>
          </a:blip>
          <a:srcRect b="-1" l="0" r="1740" t="0"/>
          <a:stretch/>
        </p:blipFill>
        <p:spPr>
          <a:xfrm>
            <a:off x="1069847" y="484632"/>
            <a:ext cx="10354963" cy="35567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&#10;&#10;Description automatically generated" id="93" name="Google Shape;9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2910" y="474191"/>
            <a:ext cx="1231900" cy="104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i="1" lang="en-US"/>
              <a:t>Situatives</a:t>
            </a:r>
            <a:endParaRPr i="1"/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-77152" lvl="0" marL="18288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800">
              <a:solidFill>
                <a:srgbClr val="18181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288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Char char="●"/>
            </a:pPr>
            <a:r>
              <a:rPr lang="en-US" sz="1800">
                <a:solidFill>
                  <a:srgbClr val="18181B"/>
                </a:solidFill>
              </a:rPr>
              <a:t>Norwegian Bokmål (West Scandinavian) – [Glosbe]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Arten		finne-s		i	Myanmar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specie.</a:t>
            </a:r>
            <a:r>
              <a:rPr lang="en-US" sz="1800" cap="small">
                <a:solidFill>
                  <a:srgbClr val="222222"/>
                </a:solidFill>
              </a:rPr>
              <a:t>det	</a:t>
            </a:r>
            <a:r>
              <a:rPr b="1" lang="en-US" sz="1800">
                <a:solidFill>
                  <a:srgbClr val="222222"/>
                </a:solidFill>
              </a:rPr>
              <a:t>find-</a:t>
            </a:r>
            <a:r>
              <a:rPr b="1" lang="en-US" sz="1800" cap="small">
                <a:solidFill>
                  <a:srgbClr val="222222"/>
                </a:solidFill>
              </a:rPr>
              <a:t>mpas	</a:t>
            </a:r>
            <a:r>
              <a:rPr lang="en-US" sz="1800" cap="small">
                <a:solidFill>
                  <a:srgbClr val="222222"/>
                </a:solidFill>
              </a:rPr>
              <a:t>	</a:t>
            </a:r>
            <a:r>
              <a:rPr lang="en-US" sz="1800">
                <a:solidFill>
                  <a:srgbClr val="222222"/>
                </a:solidFill>
              </a:rPr>
              <a:t>in	M.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‘The specie is found in Myanmar.’</a:t>
            </a:r>
            <a:endParaRPr sz="1800"/>
          </a:p>
          <a:p>
            <a:pPr indent="-77152" lvl="0" marL="18288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800">
              <a:solidFill>
                <a:srgbClr val="222222"/>
              </a:solidFill>
            </a:endParaRPr>
          </a:p>
          <a:p>
            <a:pPr indent="-182880" lvl="0" marL="18288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ct val="100000"/>
              <a:buChar char="●"/>
            </a:pPr>
            <a:r>
              <a:rPr lang="en-US" sz="1800">
                <a:solidFill>
                  <a:srgbClr val="222222"/>
                </a:solidFill>
              </a:rPr>
              <a:t>Polish (West Slavic) – [Glosbe - OpenSubtitles2018.v3]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Znajduje-my	się	na	wodach	Florydy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b="1" lang="en-US" sz="1800">
                <a:solidFill>
                  <a:srgbClr val="222222"/>
                </a:solidFill>
              </a:rPr>
              <a:t>find-</a:t>
            </a:r>
            <a:r>
              <a:rPr b="1" lang="en-US" sz="1800" cap="small">
                <a:solidFill>
                  <a:srgbClr val="222222"/>
                </a:solidFill>
              </a:rPr>
              <a:t>1pl		refl</a:t>
            </a:r>
            <a:r>
              <a:rPr lang="en-US" sz="1800" cap="small">
                <a:solidFill>
                  <a:srgbClr val="222222"/>
                </a:solidFill>
              </a:rPr>
              <a:t>	</a:t>
            </a:r>
            <a:r>
              <a:rPr lang="en-US" sz="1800">
                <a:solidFill>
                  <a:srgbClr val="222222"/>
                </a:solidFill>
              </a:rPr>
              <a:t>on	water.</a:t>
            </a:r>
            <a:r>
              <a:rPr lang="en-US" sz="1800" cap="small">
                <a:solidFill>
                  <a:srgbClr val="222222"/>
                </a:solidFill>
              </a:rPr>
              <a:t>loc	</a:t>
            </a:r>
            <a:r>
              <a:rPr lang="en-US" sz="1800">
                <a:solidFill>
                  <a:srgbClr val="222222"/>
                </a:solidFill>
              </a:rPr>
              <a:t>Florida.</a:t>
            </a:r>
            <a:r>
              <a:rPr lang="en-US" sz="1800" cap="small">
                <a:solidFill>
                  <a:srgbClr val="222222"/>
                </a:solidFill>
              </a:rPr>
              <a:t>gen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‘We are in Florida waters.’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65404" lvl="0" marL="18288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Semantic</a:t>
            </a:r>
            <a:br>
              <a:rPr lang="en-US"/>
            </a:br>
            <a:r>
              <a:rPr lang="en-US"/>
              <a:t>approach</a:t>
            </a:r>
            <a:endParaRPr/>
          </a:p>
        </p:txBody>
      </p:sp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Two semantic categories: FINDER and FOUND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FINDER – point of view over the situative, hypothetical agent causing the (fictive) process that precedes the finding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FOUND – patient of the (fictive) process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Situatives</a:t>
            </a:r>
            <a:br>
              <a:rPr lang="en-US"/>
            </a:br>
            <a:r>
              <a:rPr lang="en-US"/>
              <a:t>type I</a:t>
            </a:r>
            <a:endParaRPr/>
          </a:p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3869268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German (West Germanic) – Glosbe</a:t>
            </a:r>
            <a:endParaRPr sz="1800">
              <a:solidFill>
                <a:srgbClr val="222222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/>
              <a:t>Der 	Bahnhof 	befindet		sich 	zwischen	diesen 	beiden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the	station	</a:t>
            </a:r>
            <a:r>
              <a:rPr b="1" lang="en-US" sz="1800"/>
              <a:t>locate.</a:t>
            </a:r>
            <a:r>
              <a:rPr b="1" lang="en-US" sz="1800" cap="small">
                <a:solidFill>
                  <a:srgbClr val="222222"/>
                </a:solidFill>
              </a:rPr>
              <a:t>3sg</a:t>
            </a:r>
            <a:r>
              <a:rPr b="1" lang="en-US" sz="1800"/>
              <a:t> 	</a:t>
            </a:r>
            <a:r>
              <a:rPr b="1" lang="en-US" sz="1800" cap="small">
                <a:solidFill>
                  <a:srgbClr val="222222"/>
                </a:solidFill>
              </a:rPr>
              <a:t>refl</a:t>
            </a:r>
            <a:r>
              <a:rPr lang="en-US" sz="1800"/>
              <a:t>	between	these	two </a:t>
            </a:r>
            <a:endParaRPr sz="1800"/>
          </a:p>
          <a:p>
            <a:pPr indent="0" lvl="0" marL="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/>
              <a:t>Städten </a:t>
            </a:r>
            <a:r>
              <a:rPr lang="en-US" sz="1800"/>
              <a:t>	</a:t>
            </a:r>
            <a:endParaRPr sz="1800"/>
          </a:p>
          <a:p>
            <a:pPr indent="0" lvl="0" marL="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cities</a:t>
            </a:r>
            <a:endParaRPr sz="1800"/>
          </a:p>
          <a:p>
            <a:pPr indent="0" lvl="0" marL="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‘The station is located between these two cities.’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Situatives</a:t>
            </a:r>
            <a:br>
              <a:rPr lang="en-US"/>
            </a:br>
            <a:r>
              <a:rPr lang="en-US"/>
              <a:t>type II</a:t>
            </a:r>
            <a:endParaRPr/>
          </a:p>
        </p:txBody>
      </p:sp>
      <p:sp>
        <p:nvSpPr>
          <p:cNvPr id="170" name="Google Shape;170;p25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1828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Modern Greek – [Glosbe - OpenSubtitles2018.v3]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21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000000"/>
                </a:solidFill>
              </a:rPr>
              <a:t>Αγαπητή	μητέρα,		βρίσκομαι 	ανάμεσα  σε 	λύκους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000000"/>
                </a:solidFill>
              </a:rPr>
              <a:t>agapití	mitéra,		vrísk-o-mai	anámesa se	líkous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000000"/>
                </a:solidFill>
              </a:rPr>
              <a:t>dear.voc	mother.</a:t>
            </a:r>
            <a:r>
              <a:rPr lang="en-US" sz="1800" cap="small">
                <a:solidFill>
                  <a:srgbClr val="000000"/>
                </a:solidFill>
              </a:rPr>
              <a:t>voc	</a:t>
            </a:r>
            <a:r>
              <a:rPr b="1" lang="en-US" sz="1800">
                <a:solidFill>
                  <a:srgbClr val="000000"/>
                </a:solidFill>
              </a:rPr>
              <a:t>find-</a:t>
            </a:r>
            <a:r>
              <a:rPr b="1" lang="en-US" sz="1800" cap="small">
                <a:solidFill>
                  <a:srgbClr val="000000"/>
                </a:solidFill>
              </a:rPr>
              <a:t>1sg-mpas</a:t>
            </a:r>
            <a:r>
              <a:rPr lang="en-US" sz="1800" cap="small">
                <a:solidFill>
                  <a:srgbClr val="000000"/>
                </a:solidFill>
              </a:rPr>
              <a:t>	</a:t>
            </a:r>
            <a:r>
              <a:rPr lang="en-US" sz="1800">
                <a:solidFill>
                  <a:srgbClr val="000000"/>
                </a:solidFill>
              </a:rPr>
              <a:t>between  to wolf.</a:t>
            </a:r>
            <a:r>
              <a:rPr lang="en-US" sz="1800" cap="small">
                <a:solidFill>
                  <a:srgbClr val="000000"/>
                </a:solidFill>
              </a:rPr>
              <a:t>acc.pl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000000"/>
                </a:solidFill>
              </a:rPr>
              <a:t>‘Dear mother, I find myself among wolves.’</a:t>
            </a:r>
            <a:endParaRPr sz="1800"/>
          </a:p>
          <a:p>
            <a:pPr indent="-55879" lvl="0" marL="18288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Coexpression patterns</a:t>
            </a:r>
            <a:endParaRPr/>
          </a:p>
        </p:txBody>
      </p:sp>
      <p:sp>
        <p:nvSpPr>
          <p:cNvPr id="176" name="Google Shape;176;p26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Reflexive markers are used in coexpression patterns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They can occur in different functions, usually: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Corbel"/>
              <a:buChar char="-"/>
            </a:pPr>
            <a:r>
              <a:rPr lang="en-US"/>
              <a:t>reflexive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Corbel"/>
              <a:buChar char="-"/>
            </a:pPr>
            <a:r>
              <a:rPr lang="en-US"/>
              <a:t>reciprocal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Corbel"/>
              <a:buChar char="-"/>
            </a:pPr>
            <a:r>
              <a:rPr lang="en-US"/>
              <a:t>impersonal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Corbel"/>
              <a:buChar char="-"/>
            </a:pPr>
            <a:r>
              <a:rPr lang="en-US"/>
              <a:t>other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Coexpression patterns</a:t>
            </a:r>
            <a:endParaRPr/>
          </a:p>
        </p:txBody>
      </p:sp>
      <p:sp>
        <p:nvSpPr>
          <p:cNvPr id="182" name="Google Shape;182;p27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Italian (Romance) – pers.knowl.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a.	</a:t>
            </a:r>
            <a:r>
              <a:rPr i="1" lang="en-US" sz="1800">
                <a:solidFill>
                  <a:srgbClr val="222222"/>
                </a:solidFill>
              </a:rPr>
              <a:t>Marco	</a:t>
            </a:r>
            <a:r>
              <a:rPr b="1" i="1" lang="en-US" sz="1800">
                <a:solidFill>
                  <a:srgbClr val="222222"/>
                </a:solidFill>
              </a:rPr>
              <a:t>si</a:t>
            </a:r>
            <a:r>
              <a:rPr i="1" lang="en-US" sz="1800">
                <a:solidFill>
                  <a:srgbClr val="222222"/>
                </a:solidFill>
              </a:rPr>
              <a:t>	lava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	</a:t>
            </a:r>
            <a:r>
              <a:rPr lang="en-US" sz="1800">
                <a:solidFill>
                  <a:srgbClr val="222222"/>
                </a:solidFill>
              </a:rPr>
              <a:t>M.	</a:t>
            </a:r>
            <a:r>
              <a:rPr lang="en-US" sz="1800" cap="small">
                <a:solidFill>
                  <a:srgbClr val="222222"/>
                </a:solidFill>
              </a:rPr>
              <a:t>refl	</a:t>
            </a:r>
            <a:r>
              <a:rPr lang="en-US" sz="1800">
                <a:solidFill>
                  <a:srgbClr val="222222"/>
                </a:solidFill>
              </a:rPr>
              <a:t>wash.</a:t>
            </a:r>
            <a:r>
              <a:rPr lang="en-US" sz="1800" cap="small">
                <a:solidFill>
                  <a:srgbClr val="222222"/>
                </a:solidFill>
              </a:rPr>
              <a:t>3sg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	‘Marco washes himself.’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b.	</a:t>
            </a:r>
            <a:r>
              <a:rPr i="1" lang="en-US" sz="1800">
                <a:solidFill>
                  <a:srgbClr val="222222"/>
                </a:solidFill>
              </a:rPr>
              <a:t>Qua	</a:t>
            </a:r>
            <a:r>
              <a:rPr b="1" i="1" lang="en-US" sz="1800">
                <a:solidFill>
                  <a:srgbClr val="222222"/>
                </a:solidFill>
              </a:rPr>
              <a:t>si</a:t>
            </a:r>
            <a:r>
              <a:rPr i="1" lang="en-US" sz="1800">
                <a:solidFill>
                  <a:srgbClr val="222222"/>
                </a:solidFill>
              </a:rPr>
              <a:t>	mangia	bene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	</a:t>
            </a:r>
            <a:r>
              <a:rPr lang="en-US" sz="1800">
                <a:solidFill>
                  <a:srgbClr val="222222"/>
                </a:solidFill>
              </a:rPr>
              <a:t>here	</a:t>
            </a:r>
            <a:r>
              <a:rPr lang="en-US" sz="1800" cap="small">
                <a:solidFill>
                  <a:srgbClr val="222222"/>
                </a:solidFill>
              </a:rPr>
              <a:t>refl	</a:t>
            </a:r>
            <a:r>
              <a:rPr lang="en-US" sz="1800">
                <a:solidFill>
                  <a:srgbClr val="222222"/>
                </a:solidFill>
              </a:rPr>
              <a:t>eat.</a:t>
            </a:r>
            <a:r>
              <a:rPr lang="en-US" sz="1800" cap="small">
                <a:solidFill>
                  <a:srgbClr val="222222"/>
                </a:solidFill>
              </a:rPr>
              <a:t>3sg</a:t>
            </a:r>
            <a:r>
              <a:rPr lang="en-US" sz="1800">
                <a:solidFill>
                  <a:srgbClr val="222222"/>
                </a:solidFill>
              </a:rPr>
              <a:t>	well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	‘Here one eats well.’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c.	</a:t>
            </a:r>
            <a:r>
              <a:rPr b="1" i="1" lang="en-US" sz="1800">
                <a:solidFill>
                  <a:srgbClr val="222222"/>
                </a:solidFill>
              </a:rPr>
              <a:t>Si</a:t>
            </a:r>
            <a:r>
              <a:rPr i="1" lang="en-US" sz="1800">
                <a:solidFill>
                  <a:srgbClr val="222222"/>
                </a:solidFill>
              </a:rPr>
              <a:t>	odiano	a	morte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	</a:t>
            </a:r>
            <a:r>
              <a:rPr lang="en-US" sz="1800" cap="small">
                <a:solidFill>
                  <a:srgbClr val="222222"/>
                </a:solidFill>
              </a:rPr>
              <a:t>refl	</a:t>
            </a:r>
            <a:r>
              <a:rPr lang="en-US" sz="1800">
                <a:solidFill>
                  <a:srgbClr val="222222"/>
                </a:solidFill>
              </a:rPr>
              <a:t>hate.</a:t>
            </a:r>
            <a:r>
              <a:rPr lang="en-US" sz="1800" cap="small">
                <a:solidFill>
                  <a:srgbClr val="222222"/>
                </a:solidFill>
              </a:rPr>
              <a:t>3pl	</a:t>
            </a:r>
            <a:r>
              <a:rPr lang="en-US" sz="1800">
                <a:solidFill>
                  <a:srgbClr val="222222"/>
                </a:solidFill>
              </a:rPr>
              <a:t>to	death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	‘They hate each other to death.’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d.	</a:t>
            </a:r>
            <a:r>
              <a:rPr i="1" lang="en-US" sz="1800">
                <a:solidFill>
                  <a:srgbClr val="222222"/>
                </a:solidFill>
              </a:rPr>
              <a:t>Marco	</a:t>
            </a:r>
            <a:r>
              <a:rPr b="1" i="1" lang="en-US" sz="1800">
                <a:solidFill>
                  <a:srgbClr val="222222"/>
                </a:solidFill>
              </a:rPr>
              <a:t>si</a:t>
            </a:r>
            <a:r>
              <a:rPr i="1" lang="en-US" sz="1800">
                <a:solidFill>
                  <a:srgbClr val="222222"/>
                </a:solidFill>
              </a:rPr>
              <a:t>	mangia	un	gelato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	</a:t>
            </a:r>
            <a:r>
              <a:rPr lang="en-US" sz="1800">
                <a:solidFill>
                  <a:srgbClr val="222222"/>
                </a:solidFill>
              </a:rPr>
              <a:t>M.	</a:t>
            </a:r>
            <a:r>
              <a:rPr lang="en-US" sz="1800" cap="small">
                <a:solidFill>
                  <a:srgbClr val="222222"/>
                </a:solidFill>
              </a:rPr>
              <a:t>refl	</a:t>
            </a:r>
            <a:r>
              <a:rPr lang="en-US" sz="1800">
                <a:solidFill>
                  <a:srgbClr val="222222"/>
                </a:solidFill>
              </a:rPr>
              <a:t>eat.3</a:t>
            </a:r>
            <a:r>
              <a:rPr lang="en-US" sz="1800" cap="small">
                <a:solidFill>
                  <a:srgbClr val="222222"/>
                </a:solidFill>
              </a:rPr>
              <a:t>sg</a:t>
            </a:r>
            <a:r>
              <a:rPr lang="en-US" sz="1800">
                <a:solidFill>
                  <a:srgbClr val="222222"/>
                </a:solidFill>
              </a:rPr>
              <a:t>	a	ice.cream</a:t>
            </a:r>
            <a:endParaRPr sz="1800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	‘Marco is eating/going to eat ice cream.’ (Medio-transitive, Masini 2012)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Situatives</a:t>
            </a:r>
            <a:br>
              <a:rPr lang="en-US"/>
            </a:br>
            <a:r>
              <a:rPr lang="en-US"/>
              <a:t>type III</a:t>
            </a:r>
            <a:endParaRPr/>
          </a:p>
        </p:txBody>
      </p:sp>
      <p:sp>
        <p:nvSpPr>
          <p:cNvPr id="188" name="Google Shape;188;p28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Spanish (Romance) - Glosbe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222222"/>
                </a:solidFill>
              </a:rPr>
              <a:t>El	hotel	se	encuentra	en	una	zona</a:t>
            </a:r>
            <a:endParaRPr i="1"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the	hotel	</a:t>
            </a:r>
            <a:r>
              <a:rPr b="1" lang="en-US" sz="1800" cap="small">
                <a:solidFill>
                  <a:srgbClr val="222222"/>
                </a:solidFill>
              </a:rPr>
              <a:t>refl</a:t>
            </a:r>
            <a:r>
              <a:rPr b="1" lang="en-US" sz="1800">
                <a:solidFill>
                  <a:srgbClr val="222222"/>
                </a:solidFill>
              </a:rPr>
              <a:t>	find.</a:t>
            </a:r>
            <a:r>
              <a:rPr b="1" lang="en-US" sz="1800" cap="small">
                <a:solidFill>
                  <a:srgbClr val="222222"/>
                </a:solidFill>
              </a:rPr>
              <a:t>3sg</a:t>
            </a:r>
            <a:r>
              <a:rPr lang="en-US" sz="1800">
                <a:solidFill>
                  <a:srgbClr val="222222"/>
                </a:solidFill>
              </a:rPr>
              <a:t>		in	a	area</a:t>
            </a:r>
            <a:endParaRPr sz="1800">
              <a:solidFill>
                <a:srgbClr val="222222"/>
              </a:solidFill>
            </a:endParaRPr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222222"/>
                </a:solidFill>
              </a:rPr>
              <a:t>tranquila</a:t>
            </a:r>
            <a:endParaRPr i="1" sz="1800">
              <a:solidFill>
                <a:srgbClr val="222222"/>
              </a:solidFill>
            </a:endParaRPr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calm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‘The hotel is located in a calm area.’</a:t>
            </a:r>
            <a:endParaRPr sz="1800"/>
          </a:p>
          <a:p>
            <a:pPr indent="-55879" lvl="0" marL="18288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9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i="1" lang="en-US"/>
              <a:t>Situatives </a:t>
            </a:r>
            <a:r>
              <a:rPr lang="en-US"/>
              <a:t>in Finnic</a:t>
            </a:r>
            <a:endParaRPr i="1"/>
          </a:p>
        </p:txBody>
      </p:sp>
      <p:sp>
        <p:nvSpPr>
          <p:cNvPr id="194" name="Google Shape;194;p29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-85724" lvl="0" marL="1828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8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2880" lvl="0" marL="18288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ct val="100000"/>
              <a:buChar char="●"/>
            </a:pPr>
            <a:r>
              <a:rPr lang="en-US" sz="1800">
                <a:solidFill>
                  <a:srgbClr val="222222"/>
                </a:solidFill>
              </a:rPr>
              <a:t>Estonian (Finnic) – [etTenTen – Web 2019]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Metsa	all	leid-u-b		kukeseeni		ja	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forest.</a:t>
            </a:r>
            <a:r>
              <a:rPr lang="en-US" sz="1800" cap="small">
                <a:solidFill>
                  <a:srgbClr val="222222"/>
                </a:solidFill>
              </a:rPr>
              <a:t>gen	</a:t>
            </a:r>
            <a:r>
              <a:rPr lang="en-US" sz="1800">
                <a:solidFill>
                  <a:srgbClr val="222222"/>
                </a:solidFill>
              </a:rPr>
              <a:t>under	</a:t>
            </a:r>
            <a:r>
              <a:rPr b="1" lang="en-US" sz="1800">
                <a:solidFill>
                  <a:srgbClr val="222222"/>
                </a:solidFill>
              </a:rPr>
              <a:t>find-</a:t>
            </a:r>
            <a:r>
              <a:rPr b="1" lang="en-US" sz="1800" cap="small">
                <a:solidFill>
                  <a:srgbClr val="222222"/>
                </a:solidFill>
              </a:rPr>
              <a:t>refl-3sg</a:t>
            </a:r>
            <a:r>
              <a:rPr lang="en-US" sz="1800" cap="small">
                <a:solidFill>
                  <a:srgbClr val="222222"/>
                </a:solidFill>
              </a:rPr>
              <a:t>	</a:t>
            </a:r>
            <a:r>
              <a:rPr lang="en-US" sz="1800">
                <a:solidFill>
                  <a:srgbClr val="222222"/>
                </a:solidFill>
              </a:rPr>
              <a:t>chanterelle</a:t>
            </a:r>
            <a:r>
              <a:rPr b="1" lang="en-US" sz="1800">
                <a:solidFill>
                  <a:srgbClr val="222222"/>
                </a:solidFill>
              </a:rPr>
              <a:t>.</a:t>
            </a:r>
            <a:r>
              <a:rPr b="1" lang="en-US" sz="1800" cap="small">
                <a:solidFill>
                  <a:srgbClr val="222222"/>
                </a:solidFill>
              </a:rPr>
              <a:t>par</a:t>
            </a:r>
            <a:r>
              <a:rPr lang="en-US" sz="1800" cap="small">
                <a:solidFill>
                  <a:srgbClr val="222222"/>
                </a:solidFill>
              </a:rPr>
              <a:t>.pl	</a:t>
            </a:r>
            <a:r>
              <a:rPr lang="en-US" sz="1800">
                <a:solidFill>
                  <a:srgbClr val="222222"/>
                </a:solidFill>
              </a:rPr>
              <a:t>and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metsamaasikaid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wild.strawberry.</a:t>
            </a:r>
            <a:r>
              <a:rPr b="1" lang="en-US" sz="1800" cap="small">
                <a:solidFill>
                  <a:srgbClr val="222222"/>
                </a:solidFill>
              </a:rPr>
              <a:t>par</a:t>
            </a:r>
            <a:r>
              <a:rPr lang="en-US" sz="1800" cap="small">
                <a:solidFill>
                  <a:srgbClr val="222222"/>
                </a:solidFill>
              </a:rPr>
              <a:t>.pl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‘There are chanterelles and wild strawberries on the forest floor.’</a:t>
            </a:r>
            <a:endParaRPr/>
          </a:p>
          <a:p>
            <a:pPr indent="-182880" lvl="0" marL="18288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ct val="100000"/>
              <a:buChar char="●"/>
            </a:pPr>
            <a:r>
              <a:rPr lang="en-US" sz="1800">
                <a:solidFill>
                  <a:srgbClr val="222222"/>
                </a:solidFill>
              </a:rPr>
              <a:t>Finnish (Finnic) – (Basile &amp; Ivaska, forthcoming)</a:t>
            </a:r>
            <a:endParaRPr sz="1800"/>
          </a:p>
          <a:p>
            <a:pPr indent="0" lvl="0" marL="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i="1" lang="en-US" sz="1800">
                <a:solidFill>
                  <a:srgbClr val="222222"/>
                </a:solidFill>
              </a:rPr>
              <a:t>Erojakin			toki	löyt-y-y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difference.</a:t>
            </a:r>
            <a:r>
              <a:rPr lang="en-US" sz="1800" cap="small">
                <a:solidFill>
                  <a:srgbClr val="222222"/>
                </a:solidFill>
              </a:rPr>
              <a:t>pl.</a:t>
            </a:r>
            <a:r>
              <a:rPr b="1" lang="en-US" sz="1800" cap="small">
                <a:solidFill>
                  <a:srgbClr val="222222"/>
                </a:solidFill>
              </a:rPr>
              <a:t>par.</a:t>
            </a:r>
            <a:r>
              <a:rPr lang="en-US" sz="1800" cap="small">
                <a:solidFill>
                  <a:srgbClr val="222222"/>
                </a:solidFill>
              </a:rPr>
              <a:t>encl		</a:t>
            </a:r>
            <a:r>
              <a:rPr lang="en-US" sz="1800">
                <a:solidFill>
                  <a:srgbClr val="222222"/>
                </a:solidFill>
              </a:rPr>
              <a:t>certainly	</a:t>
            </a:r>
            <a:r>
              <a:rPr b="1" lang="en-US" sz="1800">
                <a:solidFill>
                  <a:srgbClr val="222222"/>
                </a:solidFill>
              </a:rPr>
              <a:t>find-</a:t>
            </a:r>
            <a:r>
              <a:rPr b="1" lang="en-US" sz="1800" cap="small">
                <a:solidFill>
                  <a:srgbClr val="222222"/>
                </a:solidFill>
              </a:rPr>
              <a:t>refl-3sg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‘There are certainly differences, too.’</a:t>
            </a:r>
            <a:endParaRPr sz="1800"/>
          </a:p>
          <a:p>
            <a:pPr indent="-74929" lvl="0" marL="18288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i="1" lang="en-US"/>
              <a:t>Situatives </a:t>
            </a:r>
            <a:r>
              <a:rPr lang="en-US"/>
              <a:t>in Finnic</a:t>
            </a:r>
            <a:endParaRPr i="1"/>
          </a:p>
        </p:txBody>
      </p:sp>
      <p:sp>
        <p:nvSpPr>
          <p:cNvPr id="200" name="Google Shape;200;p30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Type I (external FINDER)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Usually only in 3. person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Both with concrete and abstract locations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Partitive subjects in Finnic</a:t>
            </a:r>
            <a:endParaRPr/>
          </a:p>
        </p:txBody>
      </p:sp>
      <p:sp>
        <p:nvSpPr>
          <p:cNvPr id="206" name="Google Shape;206;p31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In Finnish and Estonian, a dedicated partitive grammatical case can express many functions (Huumo 2010, Seržant 2021)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Partitives can alternate with the so-called </a:t>
            </a:r>
            <a:r>
              <a:rPr i="1" lang="en-US"/>
              <a:t>totalitiivi</a:t>
            </a:r>
            <a:r>
              <a:rPr lang="en-US"/>
              <a:t>, a term which includes total objects in genitive or nominative plural (syncretic accusative, Seržant 2021), or nominative objects in constructions, as well as prototypical subjects in nominative (Larjavaara 2019)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The subjecthood of partitives is debatable both semantically and morphosyntactically speaking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Associated with existential constructions (Hakanen 1972; Huumo &amp; Lindström 2014)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e-NP (Huumo &amp; Helasvuo 2015; see also Helasvuo 1996, Metslang 2014)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rgbClr val="2E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 txBox="1"/>
          <p:nvPr>
            <p:ph type="ctrTitle"/>
          </p:nvPr>
        </p:nvSpPr>
        <p:spPr>
          <a:xfrm>
            <a:off x="1069848" y="1298448"/>
            <a:ext cx="606807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</a:pPr>
            <a:r>
              <a:rPr i="1" lang="en-US"/>
              <a:t>Situative </a:t>
            </a:r>
            <a:r>
              <a:rPr lang="en-US"/>
              <a:t>constructions and partitivity in Finnic</a:t>
            </a:r>
            <a:endParaRPr i="1"/>
          </a:p>
        </p:txBody>
      </p:sp>
      <p:sp>
        <p:nvSpPr>
          <p:cNvPr id="101" name="Google Shape;101;p14"/>
          <p:cNvSpPr txBox="1"/>
          <p:nvPr>
            <p:ph idx="1" type="subTitle"/>
          </p:nvPr>
        </p:nvSpPr>
        <p:spPr>
          <a:xfrm>
            <a:off x="1100014" y="4670246"/>
            <a:ext cx="6037903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600">
                <a:solidFill>
                  <a:srgbClr val="FFFFFF"/>
                </a:solidFill>
              </a:rPr>
              <a:t>Rodolfo Basile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</a:pPr>
            <a:r>
              <a:rPr lang="en-US" sz="1600">
                <a:solidFill>
                  <a:srgbClr val="FFFFFF"/>
                </a:solidFill>
              </a:rPr>
              <a:t>University of Tartu, University of Turku</a:t>
            </a:r>
            <a:endParaRPr/>
          </a:p>
        </p:txBody>
      </p:sp>
      <p:pic>
        <p:nvPicPr>
          <p:cNvPr id="102" name="Google Shape;10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37573" y="1950686"/>
            <a:ext cx="3458249" cy="1400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5108" y="3506724"/>
            <a:ext cx="2583181" cy="258318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Lexical existentials</a:t>
            </a:r>
            <a:endParaRPr/>
          </a:p>
        </p:txBody>
      </p:sp>
      <p:sp>
        <p:nvSpPr>
          <p:cNvPr id="212" name="Google Shape;212;p32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Lexical existentials (Larjavaara 2019) are those (intransitive) verbs that: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are different from copulas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can appear in a construction featuring an e-NP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predicate the existence of something, as well as what it is doing</a:t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Finnish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	</a:t>
            </a:r>
            <a:r>
              <a:rPr i="1" lang="en-US"/>
              <a:t>kadulla		juokse-e	</a:t>
            </a:r>
            <a:r>
              <a:rPr b="1" i="1" lang="en-US"/>
              <a:t>koir-ia</a:t>
            </a:r>
            <a:endParaRPr b="1" i="1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i="1" lang="en-US"/>
              <a:t>	</a:t>
            </a:r>
            <a:r>
              <a:rPr lang="en-US"/>
              <a:t>street.</a:t>
            </a:r>
            <a:r>
              <a:rPr lang="en-US" sz="2000" cap="small">
                <a:solidFill>
                  <a:srgbClr val="222222"/>
                </a:solidFill>
              </a:rPr>
              <a:t>ade</a:t>
            </a:r>
            <a:r>
              <a:rPr lang="en-US"/>
              <a:t>	run-</a:t>
            </a:r>
            <a:r>
              <a:rPr b="1" lang="en-US"/>
              <a:t>3</a:t>
            </a:r>
            <a:r>
              <a:rPr b="1" lang="en-US" sz="2000" cap="small">
                <a:solidFill>
                  <a:srgbClr val="222222"/>
                </a:solidFill>
              </a:rPr>
              <a:t>sg</a:t>
            </a:r>
            <a:r>
              <a:rPr lang="en-US"/>
              <a:t>	</a:t>
            </a:r>
            <a:r>
              <a:rPr b="1" lang="en-US"/>
              <a:t>dog-</a:t>
            </a:r>
            <a:r>
              <a:rPr b="1" lang="en-US" sz="2000" cap="small">
                <a:solidFill>
                  <a:srgbClr val="222222"/>
                </a:solidFill>
              </a:rPr>
              <a:t>pl.par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	‘There are dogs running on the street’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Lexical </a:t>
            </a:r>
            <a:r>
              <a:rPr i="1" lang="en-US"/>
              <a:t>existentials </a:t>
            </a:r>
            <a:r>
              <a:rPr lang="en-US"/>
              <a:t>in the strict sense</a:t>
            </a:r>
            <a:endParaRPr/>
          </a:p>
        </p:txBody>
      </p:sp>
      <p:sp>
        <p:nvSpPr>
          <p:cNvPr id="218" name="Google Shape;218;p33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Basile (forthcoming B) compares the usage of ten different lexical existentials with e-NPs in Finnish web corpora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Method: Collostructional analysis (Stefanowitsch &amp; Gries 2003; Gries &amp; Stefanowitsch 2004; Gries 2019), based on Construction grammar (Goldberg 1995)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Some turned out to be more strongly associated to existential constructions than others: </a:t>
            </a:r>
            <a:r>
              <a:rPr i="1" lang="en-US"/>
              <a:t>löytyä </a:t>
            </a:r>
            <a:r>
              <a:rPr lang="en-US"/>
              <a:t>‘to be found’ was at the first place (then </a:t>
            </a:r>
            <a:r>
              <a:rPr i="1" lang="en-US"/>
              <a:t>mahtua </a:t>
            </a:r>
            <a:r>
              <a:rPr lang="en-US"/>
              <a:t>‘to fit’, </a:t>
            </a:r>
            <a:r>
              <a:rPr i="1" lang="en-US"/>
              <a:t>sataa </a:t>
            </a:r>
            <a:r>
              <a:rPr lang="en-US"/>
              <a:t>‘to rain’, and </a:t>
            </a:r>
            <a:r>
              <a:rPr i="1" lang="en-US"/>
              <a:t>riittää </a:t>
            </a:r>
            <a:r>
              <a:rPr lang="en-US"/>
              <a:t>‘to suffice’) – probably not a casual phenomenon!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These verbs (except for ‘to rain’) semantically often behave in a way very close to the prototypical existential </a:t>
            </a:r>
            <a:r>
              <a:rPr i="1" lang="en-US"/>
              <a:t>olla </a:t>
            </a:r>
            <a:r>
              <a:rPr lang="en-US"/>
              <a:t>‘to be’, and can hence be considered lexical </a:t>
            </a:r>
            <a:r>
              <a:rPr i="1" lang="en-US"/>
              <a:t>existentials</a:t>
            </a:r>
            <a:r>
              <a:rPr lang="en-US"/>
              <a:t> in the strict sense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i="1" lang="en-US"/>
              <a:t>ruoka-a		riitti 	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food-</a:t>
            </a:r>
            <a:r>
              <a:rPr b="1" lang="en-US" sz="2000" cap="small">
                <a:solidFill>
                  <a:srgbClr val="222222"/>
                </a:solidFill>
              </a:rPr>
              <a:t>par	</a:t>
            </a:r>
            <a:r>
              <a:rPr lang="en-US"/>
              <a:t>suffice.</a:t>
            </a:r>
            <a:r>
              <a:rPr lang="en-US" sz="2000" cap="small">
                <a:solidFill>
                  <a:srgbClr val="222222"/>
                </a:solidFill>
              </a:rPr>
              <a:t>pst.3sg</a:t>
            </a:r>
            <a:r>
              <a:rPr lang="en-US"/>
              <a:t>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’There was (a lot of) food.’</a:t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Nom-Par</a:t>
            </a:r>
            <a:br>
              <a:rPr lang="en-US"/>
            </a:br>
            <a:r>
              <a:rPr lang="en-US"/>
              <a:t>alternation</a:t>
            </a:r>
            <a:endParaRPr/>
          </a:p>
        </p:txBody>
      </p:sp>
      <p:sp>
        <p:nvSpPr>
          <p:cNvPr id="224" name="Google Shape;224;p34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Finnish [Basile &amp; Ivaska, forthcoming]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en-US" sz="1800"/>
              <a:t>Tuotte-et/-ita		löytyy		myös	rannasta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product-</a:t>
            </a:r>
            <a:r>
              <a:rPr b="1" lang="en-US" sz="1800" cap="small">
                <a:solidFill>
                  <a:srgbClr val="222222"/>
                </a:solidFill>
              </a:rPr>
              <a:t>nom</a:t>
            </a:r>
            <a:r>
              <a:rPr lang="en-US" sz="1800" cap="small">
                <a:solidFill>
                  <a:srgbClr val="222222"/>
                </a:solidFill>
              </a:rPr>
              <a:t>.pl/</a:t>
            </a:r>
            <a:r>
              <a:rPr b="1" lang="en-US" sz="1800" cap="small">
                <a:solidFill>
                  <a:srgbClr val="222222"/>
                </a:solidFill>
              </a:rPr>
              <a:t>par</a:t>
            </a:r>
            <a:r>
              <a:rPr lang="en-US" sz="1800" cap="small">
                <a:solidFill>
                  <a:srgbClr val="222222"/>
                </a:solidFill>
              </a:rPr>
              <a:t>.pl	</a:t>
            </a:r>
            <a:r>
              <a:rPr lang="en-US" sz="1800"/>
              <a:t>find.</a:t>
            </a:r>
            <a:r>
              <a:rPr lang="en-US" sz="1800" cap="small">
                <a:solidFill>
                  <a:srgbClr val="222222"/>
                </a:solidFill>
              </a:rPr>
              <a:t>refl.3sg	</a:t>
            </a:r>
            <a:r>
              <a:rPr lang="en-US" sz="1800"/>
              <a:t> also	beach.</a:t>
            </a:r>
            <a:r>
              <a:rPr lang="en-US" sz="1800" cap="small">
                <a:solidFill>
                  <a:srgbClr val="222222"/>
                </a:solidFill>
              </a:rPr>
              <a:t>ela</a:t>
            </a:r>
            <a:r>
              <a:rPr lang="en-US" sz="1800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’Products are found also on the beach.’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 cap="small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The nominative case (prototypical subject) gives the predicate a more prototypical reading -&gt; does not work well with a copula *</a:t>
            </a:r>
            <a:r>
              <a:rPr i="1" lang="en-US" sz="1800"/>
              <a:t>tuotteet on rannassa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The partitive case gives an existential reading – what happens if the word order is flipped?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en-US" sz="1800"/>
              <a:t>Rannasta		löytyy		myös	tuotteita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beach.</a:t>
            </a:r>
            <a:r>
              <a:rPr lang="en-US" sz="1800" cap="small">
                <a:solidFill>
                  <a:srgbClr val="222222"/>
                </a:solidFill>
              </a:rPr>
              <a:t>ela	</a:t>
            </a:r>
            <a:r>
              <a:rPr lang="en-US" sz="1800"/>
              <a:t> find.</a:t>
            </a:r>
            <a:r>
              <a:rPr lang="en-US" sz="1800" cap="small">
                <a:solidFill>
                  <a:srgbClr val="222222"/>
                </a:solidFill>
              </a:rPr>
              <a:t>refl.3sg	</a:t>
            </a:r>
            <a:r>
              <a:rPr lang="en-US" sz="1800"/>
              <a:t> also	 product.</a:t>
            </a:r>
            <a:r>
              <a:rPr b="1" lang="en-US" sz="1800" cap="small">
                <a:solidFill>
                  <a:srgbClr val="222222"/>
                </a:solidFill>
              </a:rPr>
              <a:t>par</a:t>
            </a:r>
            <a:r>
              <a:rPr lang="en-US" sz="1800" cap="small">
                <a:solidFill>
                  <a:srgbClr val="222222"/>
                </a:solidFill>
              </a:rPr>
              <a:t>.pl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Does it work better with a copula instead?</a:t>
            </a:r>
            <a:endParaRPr sz="1800" cap="small">
              <a:solidFill>
                <a:srgbClr val="22222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5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Tense</a:t>
            </a:r>
            <a:endParaRPr/>
          </a:p>
        </p:txBody>
      </p:sp>
      <p:sp>
        <p:nvSpPr>
          <p:cNvPr id="230" name="Google Shape;230;p35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i="1" lang="en-US"/>
              <a:t>Missä	se	on?	Eiku	löyty(i)!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where	it.</a:t>
            </a:r>
            <a:r>
              <a:rPr lang="en-US" sz="2000" cap="small">
                <a:solidFill>
                  <a:srgbClr val="222222"/>
                </a:solidFill>
              </a:rPr>
              <a:t>nom </a:t>
            </a:r>
            <a:r>
              <a:rPr lang="en-US"/>
              <a:t>	is	</a:t>
            </a:r>
            <a:r>
              <a:rPr lang="en-US" sz="2000" cap="small">
                <a:solidFill>
                  <a:srgbClr val="222222"/>
                </a:solidFill>
              </a:rPr>
              <a:t> ?dm </a:t>
            </a:r>
            <a:r>
              <a:rPr lang="en-US"/>
              <a:t>	find.</a:t>
            </a:r>
            <a:r>
              <a:rPr lang="en-US" sz="2000" cap="small">
                <a:solidFill>
                  <a:srgbClr val="222222"/>
                </a:solidFill>
              </a:rPr>
              <a:t>imp.3sg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‘Where is it? Wait, found!’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Conclusions</a:t>
            </a:r>
            <a:endParaRPr/>
          </a:p>
        </p:txBody>
      </p:sp>
      <p:sp>
        <p:nvSpPr>
          <p:cNvPr id="236" name="Google Shape;236;p36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In Finnic, </a:t>
            </a:r>
            <a:r>
              <a:rPr i="1" lang="en-US"/>
              <a:t>situative </a:t>
            </a:r>
            <a:r>
              <a:rPr lang="en-US"/>
              <a:t>constructions may feature partitive e-NPs instead of canonical subjects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Situatives may overlap with existential constructions and situative verbs can be considered lexical existentials ‘in the strict sense’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This overlapping corroborates the idea according to which situatives express, on a clause-semantic level, the same meaning as the copula ‘to be’ in prototypical locational constructions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The partitive e-NP in situative constructions helps ‘forgetting’ the prototypical meaning of the predicate (‘to be found’)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42" name="Google Shape;242;p37"/>
          <p:cNvSpPr txBox="1"/>
          <p:nvPr>
            <p:ph idx="1" type="body"/>
          </p:nvPr>
        </p:nvSpPr>
        <p:spPr>
          <a:xfrm>
            <a:off x="392641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800"/>
              <a:t>Basile, Rodolfo. Forthcoming A. Situative strategies and constructions in European languages.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800"/>
              <a:t>Basile, Rodolfo. Forthcoming B. Two collostructional analysis accounts of the Finnish Partitive E-NP construction</a:t>
            </a:r>
            <a:r>
              <a:rPr i="1" lang="en-US" sz="1800"/>
              <a:t>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800"/>
              <a:t>Basile, Rodolfo, and Ilmari Ivaska. Löytyä-verbin konstruktioiden yhteydessä esiintyvä subjektivaihtelu. </a:t>
            </a:r>
            <a:r>
              <a:rPr i="1" lang="en-US" sz="1800"/>
              <a:t>Journal of Estonian and Finno-Ugric Linguistics</a:t>
            </a:r>
            <a:r>
              <a:rPr lang="en-US" sz="1800"/>
              <a:t>.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7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000000"/>
                </a:solidFill>
              </a:rPr>
              <a:t>Creissels, Denis. 2009. Spatial cases.</a:t>
            </a:r>
            <a:r>
              <a:rPr i="1" lang="en-US" sz="1800">
                <a:solidFill>
                  <a:srgbClr val="000000"/>
                </a:solidFill>
              </a:rPr>
              <a:t>The Oxford handbook of case</a:t>
            </a:r>
            <a:r>
              <a:rPr lang="en-US" sz="1800">
                <a:solidFill>
                  <a:srgbClr val="000000"/>
                </a:solidFill>
              </a:rPr>
              <a:t>, 609-625.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000000"/>
                </a:solidFill>
              </a:rPr>
              <a:t>Creissels, Denis. 2014. Existential Predication in Typological Perspective. </a:t>
            </a:r>
            <a:r>
              <a:rPr i="1" lang="en-US" sz="1800">
                <a:solidFill>
                  <a:srgbClr val="000000"/>
                </a:solidFill>
              </a:rPr>
              <a:t>Ms., Université Lyon</a:t>
            </a:r>
            <a:r>
              <a:rPr lang="en-US" sz="1800">
                <a:solidFill>
                  <a:srgbClr val="000000"/>
                </a:solidFill>
              </a:rPr>
              <a:t>.</a:t>
            </a:r>
            <a:endParaRPr sz="1800"/>
          </a:p>
          <a:p>
            <a:pPr indent="0" lvl="0" marL="0" rtl="0" algn="just">
              <a:lnSpc>
                <a:spcPct val="107000"/>
              </a:lnSpc>
              <a:spcBef>
                <a:spcPts val="21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000000"/>
                </a:solidFill>
              </a:rPr>
              <a:t>Creissels, Denis.</a:t>
            </a:r>
            <a:r>
              <a:rPr lang="en-US" sz="1800"/>
              <a:t> 2019. Inverse-Locational Predication in Typological Perspective. </a:t>
            </a:r>
            <a:r>
              <a:rPr i="1" lang="en-US" sz="1800"/>
              <a:t>Italian Journal of Linguistics</a:t>
            </a:r>
            <a:r>
              <a:rPr lang="en-US" sz="1800"/>
              <a:t> 31 (2): 38 106.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800">
                <a:solidFill>
                  <a:srgbClr val="222222"/>
                </a:solidFill>
              </a:rPr>
              <a:t>Gast, Volker, and Florian Haas. 2011. </a:t>
            </a:r>
            <a:r>
              <a:rPr i="1" lang="en-US" sz="1800">
                <a:solidFill>
                  <a:srgbClr val="222222"/>
                </a:solidFill>
              </a:rPr>
              <a:t>On the distribution of subject properties in formulaic presentationals of Germanic and Romance</a:t>
            </a:r>
            <a:r>
              <a:rPr lang="en-US" sz="1800">
                <a:solidFill>
                  <a:srgbClr val="222222"/>
                </a:solidFill>
              </a:rPr>
              <a:t> (pp. 127-166). Amsterdam: John Benjamins Publishing.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2000"/>
              <a:t>Goldberg, Adele E. 1995. </a:t>
            </a:r>
            <a:r>
              <a:rPr i="1" lang="en-US" sz="2000"/>
              <a:t>Constructions: A construction grammar approach to argument structure</a:t>
            </a:r>
            <a:r>
              <a:rPr lang="en-US" sz="2000"/>
              <a:t>. University of Chicago Press.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800"/>
              <a:t>Gries, Stefan Th.2019. 15 years of collostructions: some long overdue additions/corrections (to/of actually all sorts of corpus-linguistics measures). </a:t>
            </a:r>
            <a:r>
              <a:rPr i="1" lang="en-US" sz="1800"/>
              <a:t>International Journal of Corpus Linguistics</a:t>
            </a:r>
            <a:r>
              <a:rPr lang="en-US" sz="1800"/>
              <a:t> 24 (3): 385–412.</a:t>
            </a:r>
            <a:endParaRPr/>
          </a:p>
          <a:p>
            <a:pPr indent="-93979" lvl="0" marL="18288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48" name="Google Shape;248;p38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Gries, Stefan Th., and Anatol Stefanowitsch. 2004. Extending collostructional analysis: A corpus-based perspective on `alternations’. </a:t>
            </a:r>
            <a:r>
              <a:rPr i="1" lang="en-US" sz="1100"/>
              <a:t>International Journal of Corpus Linguistics</a:t>
            </a:r>
            <a:r>
              <a:rPr lang="en-US" sz="1100"/>
              <a:t> 9 (1): 97–129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Hakanen, Aimo. 1972. Normaalilause Ja Eksistentiaalilause. </a:t>
            </a:r>
            <a:r>
              <a:rPr i="1" lang="en-US" sz="1100"/>
              <a:t>Sananjalka</a:t>
            </a:r>
            <a:r>
              <a:rPr lang="en-US" sz="1100"/>
              <a:t> 14 (1): 36–76. https://doi.org/10.30673/sja.86366.</a:t>
            </a:r>
            <a:endParaRPr sz="1100"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Helasvuo, Marja-Liisa. 1996. Ollako Vai Eikö Olla-Eksistentiaalilauseen Subjektin Kohtalonkysymys. </a:t>
            </a:r>
            <a:r>
              <a:rPr i="1" lang="en-US" sz="1100"/>
              <a:t>Virittäjä</a:t>
            </a:r>
            <a:r>
              <a:rPr lang="en-US" sz="1100"/>
              <a:t> 100 (3): 340–340.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Huumo, Tuomas. 2010. Nominal aspect, quantity, and time: The case of the Finnish object. Journal of Linguistics, 83-125.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Huumo, Tuomas, and Marja-Liisa Helasvuo. 2015. On the Subject of Subject in Finnish. </a:t>
            </a:r>
            <a:r>
              <a:rPr i="1" lang="en-US" sz="1100"/>
              <a:t>Subjects in Constructions–Canonical and Non-Canonical</a:t>
            </a:r>
            <a:r>
              <a:rPr lang="en-US" sz="1100"/>
              <a:t>, 13–41.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Huumo, Tuomas, and Liina Lindström. 2014. Partitives across Constructions: On the Range of Uses of the Finnish and Estonian ‘Partitive Subjects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100"/>
              <a:t>. </a:t>
            </a:r>
            <a:r>
              <a:rPr i="1" lang="en-US" sz="1100"/>
              <a:t>Partitive Cases and Related Categories</a:t>
            </a:r>
            <a:r>
              <a:rPr lang="en-US" sz="1100"/>
              <a:t> 54: 153.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Larjavaara, Matti. 2019. </a:t>
            </a:r>
            <a:r>
              <a:rPr i="1" lang="en-US" sz="1100"/>
              <a:t>Partitiivin Valinta</a:t>
            </a:r>
            <a:r>
              <a:rPr lang="en-US" sz="1100"/>
              <a:t>. Suomalaisen Kirjallisuuden Seura.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Masini, Francesca. 2012. Costruzioni Verbo-Pronominali ‘Intensive’ in Italiano. </a:t>
            </a:r>
            <a:r>
              <a:rPr i="1" lang="en-US" sz="1100"/>
              <a:t>Language and the Brain–Semantics</a:t>
            </a:r>
            <a:r>
              <a:rPr lang="en-US" sz="1100"/>
              <a:t>.</a:t>
            </a:r>
            <a:endParaRPr sz="1100"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Metslang, Helena. 2012. On the Case-Marking of Existential Subjects in Estonian. </a:t>
            </a:r>
            <a:r>
              <a:rPr i="1" lang="en-US" sz="1100"/>
              <a:t>SKY Journal of Linguistics</a:t>
            </a:r>
            <a:r>
              <a:rPr lang="en-US" sz="1100"/>
              <a:t> 25: 151–204.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Partee, Barbara H., and Vladimir Borschev. 2008. Existential Sentences, BE, and the Genitive of Negation in Russian. </a:t>
            </a:r>
            <a:r>
              <a:rPr i="1" lang="en-US" sz="1100"/>
              <a:t>Existence: Semantics and Syntax</a:t>
            </a:r>
            <a:r>
              <a:rPr lang="en-US" sz="1100"/>
              <a:t>, 147–90. Springer.</a:t>
            </a:r>
            <a:endParaRPr sz="1100"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Seržant, Ilja A. 2021. Typology of partitives. </a:t>
            </a:r>
            <a:r>
              <a:rPr i="1" lang="en-US" sz="1100"/>
              <a:t>Linguistics</a:t>
            </a:r>
            <a:r>
              <a:rPr lang="en-US" sz="1100"/>
              <a:t>.</a:t>
            </a:r>
            <a:endParaRPr sz="1100"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rPr lang="en-US" sz="1100"/>
              <a:t>Stefanowitsch, Anatol, and Stefan Th Gries. 2003. Collostructions: Investigating the interaction of words and constructions. </a:t>
            </a:r>
            <a:r>
              <a:rPr i="1" lang="en-US" sz="1100"/>
              <a:t>International Journal of Corpus Linguistics</a:t>
            </a:r>
            <a:r>
              <a:rPr lang="en-US" sz="1100"/>
              <a:t> 8 (2): 209–43.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9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39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9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56" name="Google Shape;256;p39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2E17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39"/>
          <p:cNvSpPr/>
          <p:nvPr/>
        </p:nvSpPr>
        <p:spPr>
          <a:xfrm>
            <a:off x="3869268" y="864108"/>
            <a:ext cx="7315200" cy="29987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1758"/>
              </a:buClr>
              <a:buSzPts val="1800"/>
              <a:buFont typeface="Noto Sans Symbols"/>
              <a:buChar char="●"/>
            </a:pPr>
            <a:r>
              <a:rPr b="1" i="0" lang="en-US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ACKNOWLEDGEMENTS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2E1758"/>
              </a:buClr>
              <a:buSzPts val="1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THE STUDY HAS BEEN SUPPORTED BY “</a:t>
            </a:r>
            <a:r>
              <a:rPr b="1" i="0" lang="en-US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MORPHOSYNTACTIC AND PHONOLOGICAL ASPECTS OF FINNO-UGRIC LANGUAGES“ </a:t>
            </a:r>
            <a:r>
              <a:rPr b="0" i="0" lang="en-US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(MOBILITY PROJECT NKM-66/2019 BETWEEN THE HUNGARIAN ACADEMY OF SCIENCES AND THE ESTONIAN ACADEMY OF SCIENCES), THE </a:t>
            </a:r>
            <a:r>
              <a:rPr b="1" i="0" lang="en-US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EUROPEAN REGIONAL DEVELOPMENT FUND</a:t>
            </a:r>
            <a:r>
              <a:rPr b="0" i="0" lang="en-US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, AND THE </a:t>
            </a:r>
            <a:r>
              <a:rPr b="1" i="0" lang="en-US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FINNISH NATIONAL AGENCY FOR EDUCATION</a:t>
            </a:r>
            <a:r>
              <a:rPr b="0" i="1" lang="en-US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b="0" i="0" sz="1800" u="none" cap="none" strike="noStrike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A picture containing drawing&#10;&#10;Description automatically generated" id="258" name="Google Shape;258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69267" y="4167023"/>
            <a:ext cx="1721715" cy="19078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person, man, racket, holding&#10;&#10;Description automatically generated" id="259" name="Google Shape;259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86015" y="4161453"/>
            <a:ext cx="1653382" cy="1918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34430" y="4623801"/>
            <a:ext cx="1721716" cy="994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3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7015" y="4877722"/>
            <a:ext cx="1721716" cy="486448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39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2E1758"/>
                </a:solidFill>
              </a:rPr>
              <a:t>‹#›</a:t>
            </a:fld>
            <a:endParaRPr>
              <a:solidFill>
                <a:srgbClr val="2E175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Main points</a:t>
            </a:r>
            <a:endParaRPr/>
          </a:p>
        </p:txBody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Theorization of </a:t>
            </a:r>
            <a:r>
              <a:rPr i="1" lang="en-US"/>
              <a:t>situative </a:t>
            </a:r>
            <a:r>
              <a:rPr lang="en-US"/>
              <a:t>constructions, a semantically non-prototypical class of locational constructions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Overview of non-prototypical subjects in Finnic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What are lexical existentials?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Hypothesis: in Finnic, situative verbs may be considered existential constructions </a:t>
            </a:r>
            <a:r>
              <a:rPr i="1" lang="en-US"/>
              <a:t>par excellence </a:t>
            </a:r>
            <a:r>
              <a:rPr lang="en-US"/>
              <a:t>(lexical existentials ‘in the strict sense’) because they can be often replaced by the copula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Contributions</a:t>
            </a:r>
            <a:endParaRPr/>
          </a:p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Basile, Rodolfo. Forthcoming. Situative constructions in European languages. </a:t>
            </a:r>
            <a:r>
              <a:rPr i="1" lang="en-US"/>
              <a:t>SLE2021 Book of Abstracts</a:t>
            </a:r>
            <a:r>
              <a:rPr lang="en-US"/>
              <a:t>.</a:t>
            </a:r>
            <a:endParaRPr sz="2000"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Basile, Rodolfo. Forthcoming A. Situative strategies and constructions in European languages.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Basile, Rodolfo. Forthcoming B. Two collostructional analysis accounts of the Finnish Partitive E-NP construction</a:t>
            </a:r>
            <a:r>
              <a:rPr i="1" lang="en-US" sz="2000"/>
              <a:t>.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Basile, Rodolfo, and Ilmari Ivaska.</a:t>
            </a:r>
            <a:r>
              <a:rPr lang="en-US"/>
              <a:t> Forthcoming (June 2021)</a:t>
            </a:r>
            <a:r>
              <a:rPr lang="en-US" sz="2000"/>
              <a:t>. Löytyä-verbin konstruktioiden yhteydessä esiintyvä subjektivaihtelu. </a:t>
            </a:r>
            <a:r>
              <a:rPr i="1" lang="en-US" sz="2000"/>
              <a:t>Journal of Estonian and Finno-Ugric Linguistics</a:t>
            </a:r>
            <a:r>
              <a:rPr lang="en-US" sz="2000"/>
              <a:t>.</a:t>
            </a:r>
            <a:endParaRPr sz="2000"/>
          </a:p>
          <a:p>
            <a:pPr indent="-55879" lvl="0" marL="18288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Locational predication</a:t>
            </a:r>
            <a:endParaRPr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A spatial relation of a </a:t>
            </a:r>
            <a:r>
              <a:rPr i="1" lang="en-US"/>
              <a:t>Figure </a:t>
            </a:r>
            <a:r>
              <a:rPr lang="en-US"/>
              <a:t>located in/on a </a:t>
            </a:r>
            <a:r>
              <a:rPr i="1" lang="en-US"/>
              <a:t>Ground  </a:t>
            </a:r>
            <a:r>
              <a:rPr lang="en-US"/>
              <a:t>or in motion towards/from it (Creissels 2009)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Prototypical in European languages – Figure = theme; Ground = rheme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Non-prototypical: existential constructions, inverse-locational predication (Creissels 2014, 2019); presentational constructions (Gast &amp; Haas 2011)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Existential constructions</a:t>
            </a:r>
            <a:endParaRPr/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Russian (East Slavic) – [Partee &amp; Borschev 2008: 147 – adapted]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a.	</a:t>
            </a:r>
            <a:r>
              <a:rPr i="1" lang="en-US"/>
              <a:t>Доктор		был		в	городе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i="1" lang="en-US"/>
              <a:t>	Doktor		byl		v	gorode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	doctor.</a:t>
            </a:r>
            <a:r>
              <a:rPr lang="en-US" cap="small"/>
              <a:t>nom.m.sg</a:t>
            </a:r>
            <a:r>
              <a:rPr lang="en-US"/>
              <a:t> 	was.</a:t>
            </a:r>
            <a:r>
              <a:rPr lang="en-US" cap="small"/>
              <a:t>m.sg</a:t>
            </a:r>
            <a:r>
              <a:rPr lang="en-US"/>
              <a:t>	in 	town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	‘The doctor was in town.’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b. 	</a:t>
            </a:r>
            <a:r>
              <a:rPr i="1" lang="en-US"/>
              <a:t>В	городе	был		доктор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i="1" lang="en-US"/>
              <a:t>	V	gorode	byl		doktor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	in 	town 	was.</a:t>
            </a:r>
            <a:r>
              <a:rPr lang="en-US" cap="small"/>
              <a:t>m.sg</a:t>
            </a:r>
            <a:r>
              <a:rPr lang="en-US"/>
              <a:t>	doctor.</a:t>
            </a:r>
            <a:r>
              <a:rPr lang="en-US" cap="small"/>
              <a:t>nom.m.sg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/>
              <a:t>	‘There was a doctor in town.’</a:t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Presentational</a:t>
            </a:r>
            <a:br>
              <a:rPr lang="en-US"/>
            </a:br>
            <a:r>
              <a:rPr lang="en-US"/>
              <a:t>constructions</a:t>
            </a:r>
            <a:endParaRPr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French – Romance [Creissels 2014]</a:t>
            </a:r>
            <a:endParaRPr sz="18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222222"/>
                </a:solidFill>
              </a:rPr>
              <a:t>Il	y		a	Jean	qui	veut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rgbClr val="222222"/>
                </a:solidFill>
              </a:rPr>
              <a:t>it</a:t>
            </a:r>
            <a:r>
              <a:rPr lang="en-US" cap="small">
                <a:solidFill>
                  <a:srgbClr val="222222"/>
                </a:solidFill>
              </a:rPr>
              <a:t>.expl	</a:t>
            </a:r>
            <a:r>
              <a:rPr lang="en-US">
                <a:solidFill>
                  <a:srgbClr val="222222"/>
                </a:solidFill>
              </a:rPr>
              <a:t>there.</a:t>
            </a:r>
            <a:r>
              <a:rPr lang="en-US" cap="small">
                <a:solidFill>
                  <a:srgbClr val="222222"/>
                </a:solidFill>
              </a:rPr>
              <a:t>expl	</a:t>
            </a:r>
            <a:r>
              <a:rPr lang="en-US">
                <a:solidFill>
                  <a:srgbClr val="222222"/>
                </a:solidFill>
              </a:rPr>
              <a:t>has	Jean	who	wants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222222"/>
                </a:solidFill>
              </a:rPr>
              <a:t>te	</a:t>
            </a:r>
            <a:r>
              <a:rPr i="1" lang="en-US">
                <a:solidFill>
                  <a:srgbClr val="222222"/>
                </a:solidFill>
              </a:rPr>
              <a:t>parler 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rgbClr val="222222"/>
                </a:solidFill>
              </a:rPr>
              <a:t>to_you	talk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rgbClr val="222222"/>
                </a:solidFill>
              </a:rPr>
              <a:t>‘(*There is) Jean (who) wants to talk to you.’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i="1" lang="en-US"/>
              <a:t>Situatives</a:t>
            </a:r>
            <a:endParaRPr i="1"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Semantically non-prototypical locational constructions 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They predicate where a referent </a:t>
            </a:r>
            <a:r>
              <a:rPr i="1" lang="en-US"/>
              <a:t>situates itself </a:t>
            </a:r>
            <a:r>
              <a:rPr lang="en-US"/>
              <a:t>(Basile, forthcoming A)</a:t>
            </a:r>
            <a:endParaRPr sz="1800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Semantically complex predicate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Not a copula, but with a copula-like meaning on a construction level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Morphologically marked (reflexive derivation)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i="1" lang="en-US"/>
              <a:t>Situatives</a:t>
            </a:r>
            <a:endParaRPr i="1"/>
          </a:p>
        </p:txBody>
      </p:sp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18288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Italian (Romance) – pers.knowl.</a:t>
            </a:r>
            <a:endParaRPr sz="1800">
              <a:solidFill>
                <a:srgbClr val="222222"/>
              </a:solidFill>
            </a:endParaRPr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222222"/>
                </a:solidFill>
              </a:rPr>
              <a:t>Mi 		trov-avo</a:t>
            </a:r>
            <a:r>
              <a:rPr lang="en-US" sz="1800">
                <a:solidFill>
                  <a:srgbClr val="000000"/>
                </a:solidFill>
              </a:rPr>
              <a:t> </a:t>
            </a:r>
            <a:r>
              <a:rPr i="1" lang="en-US" sz="1800">
                <a:solidFill>
                  <a:srgbClr val="222222"/>
                </a:solidFill>
              </a:rPr>
              <a:t>		in	una	situazione</a:t>
            </a:r>
            <a:endParaRPr i="1" sz="1800">
              <a:solidFill>
                <a:srgbClr val="222222"/>
              </a:solidFill>
            </a:endParaRPr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b="1" lang="en-US" sz="1800" cap="small">
                <a:solidFill>
                  <a:srgbClr val="222222"/>
                </a:solidFill>
              </a:rPr>
              <a:t>refl.1sg</a:t>
            </a:r>
            <a:r>
              <a:rPr lang="en-US" sz="1800">
                <a:solidFill>
                  <a:srgbClr val="222222"/>
                </a:solidFill>
              </a:rPr>
              <a:t>	</a:t>
            </a:r>
            <a:r>
              <a:rPr b="1" lang="en-US" sz="1800">
                <a:solidFill>
                  <a:srgbClr val="222222"/>
                </a:solidFill>
              </a:rPr>
              <a:t>find-</a:t>
            </a:r>
            <a:r>
              <a:rPr b="1" lang="en-US" sz="1800" cap="small">
                <a:solidFill>
                  <a:srgbClr val="222222"/>
                </a:solidFill>
              </a:rPr>
              <a:t>pst.ipfv.1sg</a:t>
            </a:r>
            <a:r>
              <a:rPr b="1" lang="en-US" sz="1800">
                <a:solidFill>
                  <a:srgbClr val="222222"/>
                </a:solidFill>
              </a:rPr>
              <a:t>	</a:t>
            </a:r>
            <a:r>
              <a:rPr lang="en-US" sz="1800">
                <a:solidFill>
                  <a:srgbClr val="222222"/>
                </a:solidFill>
              </a:rPr>
              <a:t>in	a.</a:t>
            </a:r>
            <a:r>
              <a:rPr lang="en-US" sz="1800" cap="small">
                <a:solidFill>
                  <a:srgbClr val="222222"/>
                </a:solidFill>
              </a:rPr>
              <a:t>fem</a:t>
            </a:r>
            <a:r>
              <a:rPr lang="en-US" sz="1800">
                <a:solidFill>
                  <a:srgbClr val="222222"/>
                </a:solidFill>
              </a:rPr>
              <a:t>	situation</a:t>
            </a:r>
            <a:endParaRPr sz="1800">
              <a:solidFill>
                <a:srgbClr val="222222"/>
              </a:solidFill>
            </a:endParaRPr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222222"/>
                </a:solidFill>
              </a:rPr>
              <a:t>orribile</a:t>
            </a:r>
            <a:endParaRPr i="1" sz="1800">
              <a:solidFill>
                <a:srgbClr val="222222"/>
              </a:solidFill>
            </a:endParaRPr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horrible</a:t>
            </a:r>
            <a:endParaRPr sz="1800">
              <a:solidFill>
                <a:srgbClr val="222222"/>
              </a:solidFill>
            </a:endParaRPr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‘I found (I was finding) myself in a horrible situation.’</a:t>
            </a:r>
            <a:endParaRPr/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solidFill>
                  <a:srgbClr val="222222"/>
                </a:solidFill>
              </a:rPr>
              <a:t>L’Italia		si	trov-a	nel	Mediterraneo</a:t>
            </a:r>
            <a:endParaRPr i="1" sz="1800"/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the.Italy	</a:t>
            </a:r>
            <a:r>
              <a:rPr b="1" lang="en-US" sz="1800" cap="small">
                <a:solidFill>
                  <a:srgbClr val="222222"/>
                </a:solidFill>
              </a:rPr>
              <a:t>refl.3	</a:t>
            </a:r>
            <a:r>
              <a:rPr b="1" lang="en-US" sz="1800">
                <a:solidFill>
                  <a:srgbClr val="222222"/>
                </a:solidFill>
              </a:rPr>
              <a:t>find-</a:t>
            </a:r>
            <a:r>
              <a:rPr b="1" lang="en-US" sz="1800" cap="small">
                <a:solidFill>
                  <a:srgbClr val="222222"/>
                </a:solidFill>
              </a:rPr>
              <a:t>3sg</a:t>
            </a:r>
            <a:r>
              <a:rPr lang="en-US" sz="1800" cap="small">
                <a:solidFill>
                  <a:srgbClr val="222222"/>
                </a:solidFill>
              </a:rPr>
              <a:t>	</a:t>
            </a:r>
            <a:r>
              <a:rPr lang="en-US" sz="1800">
                <a:solidFill>
                  <a:srgbClr val="222222"/>
                </a:solidFill>
              </a:rPr>
              <a:t>in.the	Mediterranean.sea</a:t>
            </a:r>
            <a:endParaRPr sz="1800"/>
          </a:p>
          <a:p>
            <a:pPr indent="0" lvl="0" marL="18288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222222"/>
                </a:solidFill>
              </a:rPr>
              <a:t>‘Italy is situated in the Mediterranean.’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ehys">
  <a:themeElements>
    <a:clrScheme name="Lämmin sininen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